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8"/>
  </p:notesMasterIdLst>
  <p:handoutMasterIdLst>
    <p:handoutMasterId r:id="rId29"/>
  </p:handoutMasterIdLst>
  <p:sldIdLst>
    <p:sldId id="256" r:id="rId2"/>
    <p:sldId id="386" r:id="rId3"/>
    <p:sldId id="895" r:id="rId4"/>
    <p:sldId id="674" r:id="rId5"/>
    <p:sldId id="896" r:id="rId6"/>
    <p:sldId id="934" r:id="rId7"/>
    <p:sldId id="935" r:id="rId8"/>
    <p:sldId id="936" r:id="rId9"/>
    <p:sldId id="937" r:id="rId10"/>
    <p:sldId id="938" r:id="rId11"/>
    <p:sldId id="939" r:id="rId12"/>
    <p:sldId id="940" r:id="rId13"/>
    <p:sldId id="941" r:id="rId14"/>
    <p:sldId id="942" r:id="rId15"/>
    <p:sldId id="943" r:id="rId16"/>
    <p:sldId id="944" r:id="rId17"/>
    <p:sldId id="946" r:id="rId18"/>
    <p:sldId id="947" r:id="rId19"/>
    <p:sldId id="948" r:id="rId20"/>
    <p:sldId id="950" r:id="rId21"/>
    <p:sldId id="951" r:id="rId22"/>
    <p:sldId id="949" r:id="rId23"/>
    <p:sldId id="952" r:id="rId24"/>
    <p:sldId id="953" r:id="rId25"/>
    <p:sldId id="954" r:id="rId26"/>
    <p:sldId id="955" r:id="rId27"/>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486" autoAdjust="0"/>
    <p:restoredTop sz="93195" autoAdjust="0"/>
  </p:normalViewPr>
  <p:slideViewPr>
    <p:cSldViewPr>
      <p:cViewPr varScale="1">
        <p:scale>
          <a:sx n="53" d="100"/>
          <a:sy n="53" d="100"/>
        </p:scale>
        <p:origin x="880" y="5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dirty="0"/>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dirty="0"/>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8"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dirty="0"/>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395" tIns="47697" rIns="95395" bIns="47697"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dirty="0"/>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41659-24E4-51D8-6BF2-CEF02C8DE07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C7CC3FD7-3353-F82A-0B42-9D9FC3CCD8BF}"/>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10</a:t>
            </a:fld>
            <a:endParaRPr lang="en-US" altLang="ja-JP" dirty="0"/>
          </a:p>
        </p:txBody>
      </p:sp>
      <p:sp>
        <p:nvSpPr>
          <p:cNvPr id="23555" name="Rectangle 2">
            <a:extLst>
              <a:ext uri="{FF2B5EF4-FFF2-40B4-BE49-F238E27FC236}">
                <a16:creationId xmlns:a16="http://schemas.microsoft.com/office/drawing/2014/main" id="{108F1972-8460-C4B4-390A-67D95A2CFF3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ED321114-9E8D-B4A7-11AE-B379175671EB}"/>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81287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DABF4-E62D-7FED-3055-43C9B71A0E91}"/>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B50E7DA0-6357-F309-B013-6DA993A2F6E7}"/>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dirty="0"/>
          </a:p>
        </p:txBody>
      </p:sp>
      <p:sp>
        <p:nvSpPr>
          <p:cNvPr id="23555" name="Rectangle 2">
            <a:extLst>
              <a:ext uri="{FF2B5EF4-FFF2-40B4-BE49-F238E27FC236}">
                <a16:creationId xmlns:a16="http://schemas.microsoft.com/office/drawing/2014/main" id="{84E631B4-9179-9C16-765A-C07FB2F11C8A}"/>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65244A5E-D548-FBBE-54B7-CE54930BC6F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92929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6D6C8-41AB-5B34-B63F-D71CB08D5FBA}"/>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1A0D6D2-2C93-1080-D38F-2C29915B75BD}"/>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dirty="0"/>
          </a:p>
        </p:txBody>
      </p:sp>
      <p:sp>
        <p:nvSpPr>
          <p:cNvPr id="23555" name="Rectangle 2">
            <a:extLst>
              <a:ext uri="{FF2B5EF4-FFF2-40B4-BE49-F238E27FC236}">
                <a16:creationId xmlns:a16="http://schemas.microsoft.com/office/drawing/2014/main" id="{90EE2A66-8D91-14B2-60F7-F9218E95EB9C}"/>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B601D61-5FCE-5A9B-FA82-330AF658331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12994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572DD-A27B-F8AC-3236-2733759B6425}"/>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F312990-7C28-5B14-766B-1C5E25B3C4A9}"/>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13</a:t>
            </a:fld>
            <a:endParaRPr lang="en-US" altLang="ja-JP" dirty="0"/>
          </a:p>
        </p:txBody>
      </p:sp>
      <p:sp>
        <p:nvSpPr>
          <p:cNvPr id="23555" name="Rectangle 2">
            <a:extLst>
              <a:ext uri="{FF2B5EF4-FFF2-40B4-BE49-F238E27FC236}">
                <a16:creationId xmlns:a16="http://schemas.microsoft.com/office/drawing/2014/main" id="{638C3304-8678-94B2-9730-4D774CEB6D5B}"/>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A4582208-8605-D86E-FFCC-327DFB44EBBD}"/>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56577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3C450-A261-7A6A-6091-0A0B4C057997}"/>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B4C3C07-D746-19A1-1C8B-1BAAB3540E9C}"/>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dirty="0"/>
          </a:p>
        </p:txBody>
      </p:sp>
      <p:sp>
        <p:nvSpPr>
          <p:cNvPr id="23555" name="Rectangle 2">
            <a:extLst>
              <a:ext uri="{FF2B5EF4-FFF2-40B4-BE49-F238E27FC236}">
                <a16:creationId xmlns:a16="http://schemas.microsoft.com/office/drawing/2014/main" id="{09A7BFA5-870E-FBB1-B50C-4C51168BF9B1}"/>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B0F2942-38C8-B692-9F54-3E6F841B2A5C}"/>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273235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87034-6E79-FE48-DEEB-023F6377FA0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7C1764C7-AE7C-7275-7CC9-916BC3FEDFC6}"/>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dirty="0"/>
          </a:p>
        </p:txBody>
      </p:sp>
      <p:sp>
        <p:nvSpPr>
          <p:cNvPr id="23555" name="Rectangle 2">
            <a:extLst>
              <a:ext uri="{FF2B5EF4-FFF2-40B4-BE49-F238E27FC236}">
                <a16:creationId xmlns:a16="http://schemas.microsoft.com/office/drawing/2014/main" id="{B30D3E95-970F-F744-84CA-391D51C4ACA6}"/>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DE3DB984-C3D5-DBE4-EFD4-B3D2523C548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577021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CBDD7-F8CC-352A-53E5-0B639AFAEBE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6782C447-DF52-D4F0-F085-84F26D75A8F3}"/>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16</a:t>
            </a:fld>
            <a:endParaRPr lang="en-US" altLang="ja-JP" dirty="0"/>
          </a:p>
        </p:txBody>
      </p:sp>
      <p:sp>
        <p:nvSpPr>
          <p:cNvPr id="23555" name="Rectangle 2">
            <a:extLst>
              <a:ext uri="{FF2B5EF4-FFF2-40B4-BE49-F238E27FC236}">
                <a16:creationId xmlns:a16="http://schemas.microsoft.com/office/drawing/2014/main" id="{D07F3A07-7B4C-24A7-555D-1A76349531AE}"/>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9B64D66C-12D0-9F68-C741-052BD9CE265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540195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0F51F-B7DA-B1FF-CC2B-026CC7ABABD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C99E0D0-147F-F338-D1A4-86AA877D7CE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17</a:t>
            </a:fld>
            <a:endParaRPr lang="en-US" altLang="ja-JP" dirty="0"/>
          </a:p>
        </p:txBody>
      </p:sp>
      <p:sp>
        <p:nvSpPr>
          <p:cNvPr id="23555" name="Rectangle 2">
            <a:extLst>
              <a:ext uri="{FF2B5EF4-FFF2-40B4-BE49-F238E27FC236}">
                <a16:creationId xmlns:a16="http://schemas.microsoft.com/office/drawing/2014/main" id="{54853CCD-4441-5281-AECA-EDA119C2502E}"/>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57257D89-D698-7EE2-44CA-A66A30DB7279}"/>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5912465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129F8-57AC-3066-BF85-0A51677E4750}"/>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27A00A3C-2497-1B65-CC55-DEFD27C83C5A}"/>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18</a:t>
            </a:fld>
            <a:endParaRPr lang="en-US" altLang="ja-JP" dirty="0"/>
          </a:p>
        </p:txBody>
      </p:sp>
      <p:sp>
        <p:nvSpPr>
          <p:cNvPr id="23555" name="Rectangle 2">
            <a:extLst>
              <a:ext uri="{FF2B5EF4-FFF2-40B4-BE49-F238E27FC236}">
                <a16:creationId xmlns:a16="http://schemas.microsoft.com/office/drawing/2014/main" id="{C0629E70-5FE5-5EB1-D174-76EAEC884652}"/>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51808AA8-8C10-0248-4536-23D9EFD6168E}"/>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131736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1E75EE-8A70-AACE-1593-C8ABD48987F8}"/>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1CB3934-C4DC-7EF7-C686-BD9DAC09A20F}"/>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19</a:t>
            </a:fld>
            <a:endParaRPr lang="en-US" altLang="ja-JP" dirty="0"/>
          </a:p>
        </p:txBody>
      </p:sp>
      <p:sp>
        <p:nvSpPr>
          <p:cNvPr id="23555" name="Rectangle 2">
            <a:extLst>
              <a:ext uri="{FF2B5EF4-FFF2-40B4-BE49-F238E27FC236}">
                <a16:creationId xmlns:a16="http://schemas.microsoft.com/office/drawing/2014/main" id="{84582D7F-27B5-2EEB-0E8D-9F761F4512F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4F89BB2B-7ACA-1B87-9163-BCFE42DEEFA3}"/>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992579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dirty="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7C816-3CA7-D42B-31E9-1CE38CDBC9E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611502C5-4771-1F09-B4E6-DD952AA0875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dirty="0"/>
          </a:p>
        </p:txBody>
      </p:sp>
      <p:sp>
        <p:nvSpPr>
          <p:cNvPr id="23555" name="Rectangle 2">
            <a:extLst>
              <a:ext uri="{FF2B5EF4-FFF2-40B4-BE49-F238E27FC236}">
                <a16:creationId xmlns:a16="http://schemas.microsoft.com/office/drawing/2014/main" id="{D363BE89-66A3-23A8-6BBB-AC8334DA559C}"/>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FA793ABA-9C31-E7A4-5593-4D4386E45DC1}"/>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9098902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F64CE-F816-D759-B3A1-94D7FEB64D3E}"/>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637374E9-72F1-F42E-190F-ED478D68F63F}"/>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21</a:t>
            </a:fld>
            <a:endParaRPr lang="en-US" altLang="ja-JP" dirty="0"/>
          </a:p>
        </p:txBody>
      </p:sp>
      <p:sp>
        <p:nvSpPr>
          <p:cNvPr id="23555" name="Rectangle 2">
            <a:extLst>
              <a:ext uri="{FF2B5EF4-FFF2-40B4-BE49-F238E27FC236}">
                <a16:creationId xmlns:a16="http://schemas.microsoft.com/office/drawing/2014/main" id="{2DC31D8D-697F-4D81-3852-7C6F3095FB79}"/>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8016A59B-4FFE-3799-9B7A-C01CE5A1248D}"/>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6972154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06A7D-A1C6-1B0F-E65B-943AD744C8A0}"/>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17A7182-B467-4C7A-1E19-1E34EFA8D4E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22</a:t>
            </a:fld>
            <a:endParaRPr lang="en-US" altLang="ja-JP" dirty="0"/>
          </a:p>
        </p:txBody>
      </p:sp>
      <p:sp>
        <p:nvSpPr>
          <p:cNvPr id="23555" name="Rectangle 2">
            <a:extLst>
              <a:ext uri="{FF2B5EF4-FFF2-40B4-BE49-F238E27FC236}">
                <a16:creationId xmlns:a16="http://schemas.microsoft.com/office/drawing/2014/main" id="{5C4ECCAF-E567-2D61-AB09-1C255805047A}"/>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783F901E-7B91-C071-A36E-6342462C0C62}"/>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5407683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8E200-1FEE-F65D-4D40-C9E74D3BD906}"/>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E43BE39F-09B8-8372-980D-13AD09B8EA2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dirty="0"/>
          </a:p>
        </p:txBody>
      </p:sp>
      <p:sp>
        <p:nvSpPr>
          <p:cNvPr id="23555" name="Rectangle 2">
            <a:extLst>
              <a:ext uri="{FF2B5EF4-FFF2-40B4-BE49-F238E27FC236}">
                <a16:creationId xmlns:a16="http://schemas.microsoft.com/office/drawing/2014/main" id="{2CFBD768-7726-ED69-4754-0CBD708A3442}"/>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075177E3-4869-E47E-30BD-69D474658F7A}"/>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913974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5A148-62BA-C743-9352-BAF687515F71}"/>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4225189E-E921-62FD-A5AD-FE65510B2515}"/>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24</a:t>
            </a:fld>
            <a:endParaRPr lang="en-US" altLang="ja-JP" dirty="0"/>
          </a:p>
        </p:txBody>
      </p:sp>
      <p:sp>
        <p:nvSpPr>
          <p:cNvPr id="23555" name="Rectangle 2">
            <a:extLst>
              <a:ext uri="{FF2B5EF4-FFF2-40B4-BE49-F238E27FC236}">
                <a16:creationId xmlns:a16="http://schemas.microsoft.com/office/drawing/2014/main" id="{5741974B-0FC6-445E-B56A-43AE1E385694}"/>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373FBBB8-7C55-52FC-8498-709AFABE1F9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527417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699010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5</a:t>
            </a:fld>
            <a:endParaRPr lang="en-US" altLang="ja-JP" dirty="0"/>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014019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C9CE3-B1B1-AECF-B655-BBAC8CDE3D73}"/>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06EC6A32-EDF6-32DB-CBEE-0ED23EF17ED4}"/>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6</a:t>
            </a:fld>
            <a:endParaRPr lang="en-US" altLang="ja-JP" dirty="0"/>
          </a:p>
        </p:txBody>
      </p:sp>
      <p:sp>
        <p:nvSpPr>
          <p:cNvPr id="23555" name="Rectangle 2">
            <a:extLst>
              <a:ext uri="{FF2B5EF4-FFF2-40B4-BE49-F238E27FC236}">
                <a16:creationId xmlns:a16="http://schemas.microsoft.com/office/drawing/2014/main" id="{058008A2-5384-301A-6A64-631E36AD2E9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A859227E-C009-43F1-89D8-1B8E20BC4BA2}"/>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37745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684C8-E873-9239-B3F6-27CF98D4BC3B}"/>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FA9E777C-9DBA-6FE7-EEAA-577F1F7A57EB}"/>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7</a:t>
            </a:fld>
            <a:endParaRPr lang="en-US" altLang="ja-JP" dirty="0"/>
          </a:p>
        </p:txBody>
      </p:sp>
      <p:sp>
        <p:nvSpPr>
          <p:cNvPr id="23555" name="Rectangle 2">
            <a:extLst>
              <a:ext uri="{FF2B5EF4-FFF2-40B4-BE49-F238E27FC236}">
                <a16:creationId xmlns:a16="http://schemas.microsoft.com/office/drawing/2014/main" id="{5989AC5B-0C3B-1419-67AC-3E42FC7B7493}"/>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B36DAF6C-26EE-414F-B0DC-02C78D25483F}"/>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234209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2F40F-3BB0-30BD-25C8-F7A62D786F6F}"/>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9A75B724-22A0-0151-393C-26009BBED7D1}"/>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dirty="0"/>
          </a:p>
        </p:txBody>
      </p:sp>
      <p:sp>
        <p:nvSpPr>
          <p:cNvPr id="23555" name="Rectangle 2">
            <a:extLst>
              <a:ext uri="{FF2B5EF4-FFF2-40B4-BE49-F238E27FC236}">
                <a16:creationId xmlns:a16="http://schemas.microsoft.com/office/drawing/2014/main" id="{1F20DA11-8A29-72A6-D72D-625A55080DB0}"/>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4E7A98A5-7EBD-BF2E-D5B1-013BAAEA1900}"/>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803442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467A2-9A1F-E33E-F148-1EA6E5126B8A}"/>
            </a:ext>
          </a:extLst>
        </p:cNvPr>
        <p:cNvGrpSpPr/>
        <p:nvPr/>
      </p:nvGrpSpPr>
      <p:grpSpPr>
        <a:xfrm>
          <a:off x="0" y="0"/>
          <a:ext cx="0" cy="0"/>
          <a:chOff x="0" y="0"/>
          <a:chExt cx="0" cy="0"/>
        </a:xfrm>
      </p:grpSpPr>
      <p:sp>
        <p:nvSpPr>
          <p:cNvPr id="23554" name="Rectangle 7">
            <a:extLst>
              <a:ext uri="{FF2B5EF4-FFF2-40B4-BE49-F238E27FC236}">
                <a16:creationId xmlns:a16="http://schemas.microsoft.com/office/drawing/2014/main" id="{6D54358D-194D-8C4C-ABE2-79CAF3647B70}"/>
              </a:ext>
            </a:extLst>
          </p:cNvPr>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9</a:t>
            </a:fld>
            <a:endParaRPr lang="en-US" altLang="ja-JP" dirty="0"/>
          </a:p>
        </p:txBody>
      </p:sp>
      <p:sp>
        <p:nvSpPr>
          <p:cNvPr id="23555" name="Rectangle 2">
            <a:extLst>
              <a:ext uri="{FF2B5EF4-FFF2-40B4-BE49-F238E27FC236}">
                <a16:creationId xmlns:a16="http://schemas.microsoft.com/office/drawing/2014/main" id="{23CBFCB3-55F9-2027-8FC7-940012C35F3F}"/>
              </a:ext>
            </a:extLst>
          </p:cNvPr>
          <p:cNvSpPr>
            <a:spLocks noGrp="1" noRot="1" noChangeAspect="1" noChangeArrowheads="1" noTextEdit="1"/>
          </p:cNvSpPr>
          <p:nvPr>
            <p:ph type="sldImg"/>
          </p:nvPr>
        </p:nvSpPr>
        <p:spPr>
          <a:solidFill>
            <a:srgbClr val="FFFFFF"/>
          </a:solidFill>
          <a:ln/>
        </p:spPr>
      </p:sp>
      <p:sp>
        <p:nvSpPr>
          <p:cNvPr id="23556" name="Rectangle 3">
            <a:extLst>
              <a:ext uri="{FF2B5EF4-FFF2-40B4-BE49-F238E27FC236}">
                <a16:creationId xmlns:a16="http://schemas.microsoft.com/office/drawing/2014/main" id="{1557954A-C439-74C1-13AC-3C9A16AC6715}"/>
              </a:ext>
            </a:extLst>
          </p:cNvPr>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451252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dirty="0"/>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dirty="0"/>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dirty="0"/>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dirty="0"/>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社会福祉士国試対策</a:t>
            </a:r>
            <a:br>
              <a:rPr lang="en-US" altLang="ja-JP" sz="3200" dirty="0"/>
            </a:br>
            <a:r>
              <a:rPr lang="ja-JP" altLang="en-US" sz="3200" dirty="0"/>
              <a:t>③社会学と社会システム</a:t>
            </a:r>
            <a:endParaRPr lang="en-US" altLang="ja-JP" sz="3200" dirty="0"/>
          </a:p>
        </p:txBody>
      </p:sp>
      <p:sp>
        <p:nvSpPr>
          <p:cNvPr id="3075" name="Rectangle 3"/>
          <p:cNvSpPr>
            <a:spLocks noGrp="1" noChangeArrowheads="1"/>
          </p:cNvSpPr>
          <p:nvPr>
            <p:ph type="subTitle" idx="1"/>
          </p:nvPr>
        </p:nvSpPr>
        <p:spPr>
          <a:xfrm>
            <a:off x="1259632" y="3356992"/>
            <a:ext cx="6884928" cy="2725661"/>
          </a:xfrm>
        </p:spPr>
        <p:txBody>
          <a:bodyPr/>
          <a:lstStyle/>
          <a:p>
            <a:pPr algn="ctr"/>
            <a:r>
              <a:rPr lang="ja-JP" altLang="en-US" sz="2400" b="1" dirty="0">
                <a:latin typeface="Century" panose="02040604050505020304" pitchFamily="18" charset="0"/>
                <a:ea typeface="ＭＳ 明朝" panose="02020609040205080304" pitchFamily="17" charset="-128"/>
                <a:cs typeface="Times New Roman" panose="02020603050405020304" pitchFamily="18" charset="0"/>
              </a:rPr>
              <a:t>国試対策講座</a:t>
            </a:r>
            <a:endParaRPr lang="en-US" altLang="ja-JP" sz="2400" b="1" dirty="0">
              <a:latin typeface="Century" panose="02040604050505020304" pitchFamily="18" charset="0"/>
              <a:ea typeface="ＭＳ 明朝" panose="02020609040205080304" pitchFamily="17" charset="-128"/>
              <a:cs typeface="Times New Roman" panose="02020603050405020304" pitchFamily="18" charset="0"/>
            </a:endParaRPr>
          </a:p>
          <a:p>
            <a:pPr algn="ct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2025</a:t>
            </a:r>
            <a:r>
              <a:rPr lang="ja-JP" altLang="en-US" sz="2400" b="1" dirty="0">
                <a:latin typeface="Century" panose="02040604050505020304" pitchFamily="18" charset="0"/>
                <a:ea typeface="ＭＳ 明朝" panose="02020609040205080304" pitchFamily="17" charset="-128"/>
                <a:cs typeface="Times New Roman" panose="02020603050405020304" pitchFamily="18" charset="0"/>
              </a:rPr>
              <a:t>年</a:t>
            </a:r>
            <a:r>
              <a:rPr lang="en-US" altLang="ja-JP" sz="2400" b="1" dirty="0">
                <a:latin typeface="Century" panose="02040604050505020304" pitchFamily="18" charset="0"/>
                <a:ea typeface="ＭＳ 明朝" panose="02020609040205080304" pitchFamily="17" charset="-128"/>
                <a:cs typeface="Times New Roman" panose="02020603050405020304" pitchFamily="18" charset="0"/>
              </a:rPr>
              <a:t>11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25</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　</a:t>
            </a:r>
            <a:r>
              <a:rPr lang="en-US" altLang="ja-JP" sz="2000" dirty="0"/>
              <a:t>3</a:t>
            </a:r>
            <a:r>
              <a:rPr lang="zh-TW" altLang="en-US" sz="2000" dirty="0"/>
              <a:t>限目 </a:t>
            </a:r>
            <a:r>
              <a:rPr lang="en-US" altLang="zh-TW" sz="2000" dirty="0"/>
              <a:t>1</a:t>
            </a:r>
            <a:r>
              <a:rPr lang="en-US" altLang="ja-JP" sz="2000" dirty="0"/>
              <a:t>3</a:t>
            </a:r>
            <a:r>
              <a:rPr lang="en-US" altLang="zh-TW" sz="2000" dirty="0"/>
              <a:t>:</a:t>
            </a:r>
            <a:r>
              <a:rPr lang="en-US" altLang="ja-JP" sz="2000" dirty="0"/>
              <a:t>0</a:t>
            </a:r>
            <a:r>
              <a:rPr lang="en-US" altLang="zh-TW" sz="2000" dirty="0"/>
              <a:t>0 </a:t>
            </a:r>
            <a:r>
              <a:rPr lang="zh-TW" altLang="en-US" sz="2000" dirty="0"/>
              <a:t>～</a:t>
            </a:r>
            <a:r>
              <a:rPr lang="en-US" altLang="zh-TW" sz="2000" dirty="0"/>
              <a:t>1</a:t>
            </a:r>
            <a:r>
              <a:rPr lang="en-US" altLang="ja-JP" sz="2000" dirty="0"/>
              <a:t>4</a:t>
            </a:r>
            <a:r>
              <a:rPr lang="zh-TW" altLang="en-US" sz="2000" dirty="0"/>
              <a:t>：</a:t>
            </a:r>
            <a:r>
              <a:rPr lang="en-US" altLang="ja-JP" sz="2000" dirty="0"/>
              <a:t>30</a:t>
            </a:r>
            <a:r>
              <a:rPr lang="en-US" altLang="zh-TW" sz="2000" dirty="0"/>
              <a:t> </a:t>
            </a:r>
            <a:r>
              <a:rPr lang="zh-TW" altLang="en-US" sz="2000" dirty="0"/>
              <a:t>　</a:t>
            </a:r>
            <a:endParaRPr lang="en-US" altLang="zh-TW" sz="2000" dirty="0"/>
          </a:p>
          <a:p>
            <a:pPr algn="ctr"/>
            <a:endParaRPr lang="en-US" altLang="zh-TW" sz="2000" dirty="0"/>
          </a:p>
          <a:p>
            <a:pPr algn="ctr"/>
            <a:r>
              <a:rPr lang="zh-TW" altLang="en-US" sz="2000" dirty="0"/>
              <a:t>講義室 </a:t>
            </a:r>
            <a:r>
              <a:rPr lang="en-US" altLang="zh-TW" sz="2000" dirty="0"/>
              <a:t>403</a:t>
            </a:r>
          </a:p>
          <a:p>
            <a:pPr algn="ctr"/>
            <a:r>
              <a:rPr lang="ja-JP" altLang="en-US" sz="1800" b="1" dirty="0"/>
              <a:t>担当：原　俊彦</a:t>
            </a:r>
            <a:endParaRPr lang="en-US" altLang="ja-JP" sz="1800" b="1" dirty="0"/>
          </a:p>
          <a:p>
            <a:endParaRPr lang="en-US" altLang="ja-JP"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0D4C0-F011-ED15-EE01-022F1DEC931F}"/>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DD7297B4-E8AE-AB22-E4A0-59AC83B2922F}"/>
              </a:ext>
            </a:extLst>
          </p:cNvPr>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C9ED65A4-4F35-3099-0344-D84B30B8A499}"/>
              </a:ext>
            </a:extLst>
          </p:cNvPr>
          <p:cNvSpPr>
            <a:spLocks noGrp="1"/>
          </p:cNvSpPr>
          <p:nvPr>
            <p:ph idx="1"/>
          </p:nvPr>
        </p:nvSpPr>
        <p:spPr>
          <a:xfrm>
            <a:off x="373521" y="1645760"/>
            <a:ext cx="8095604" cy="4248472"/>
          </a:xfrm>
        </p:spPr>
        <p:txBody>
          <a:bodyPr/>
          <a:lstStyle/>
          <a:p>
            <a:pPr marL="0" indent="0">
              <a:buNone/>
            </a:pPr>
            <a:r>
              <a:rPr lang="ja-JP" altLang="en-US" sz="2000" dirty="0"/>
              <a:t>問題</a:t>
            </a:r>
            <a:r>
              <a:rPr lang="en-US" altLang="ja-JP" sz="2000" dirty="0"/>
              <a:t>18</a:t>
            </a:r>
            <a:r>
              <a:rPr lang="ja-JP" altLang="en-US" sz="2000" dirty="0"/>
              <a:t>　</a:t>
            </a:r>
            <a:r>
              <a:rPr lang="ja-JP" altLang="en-US" sz="2000" u="sng" dirty="0"/>
              <a:t>災害時におけるレジリエンスの意味</a:t>
            </a:r>
            <a:r>
              <a:rPr lang="ja-JP" altLang="en-US" sz="2000" dirty="0"/>
              <a:t>として，最も適切なものを</a:t>
            </a:r>
            <a:r>
              <a:rPr lang="en-US" altLang="ja-JP" sz="2000" u="sng" dirty="0"/>
              <a:t>1 </a:t>
            </a:r>
            <a:r>
              <a:rPr lang="ja-JP" altLang="en-US" sz="2000" u="sng" dirty="0"/>
              <a:t>つ</a:t>
            </a:r>
            <a:r>
              <a:rPr lang="ja-JP" altLang="en-US" sz="2000" dirty="0"/>
              <a:t>選びなさい。</a:t>
            </a:r>
            <a:r>
              <a:rPr lang="ja-JP" altLang="en-US" sz="2000" dirty="0">
                <a:solidFill>
                  <a:srgbClr val="FF0000"/>
                </a:solidFill>
              </a:rPr>
              <a:t>＊レジリエンス＝困難に直面した際の「回復力」</a:t>
            </a:r>
            <a:endParaRPr lang="en-US" altLang="ja-JP" sz="2000" dirty="0">
              <a:solidFill>
                <a:srgbClr val="FF0000"/>
              </a:solidFill>
            </a:endParaRPr>
          </a:p>
          <a:p>
            <a:pPr marL="0" indent="0">
              <a:buNone/>
            </a:pPr>
            <a:r>
              <a:rPr lang="en-US" altLang="ja-JP" sz="2000" dirty="0"/>
              <a:t>1</a:t>
            </a:r>
            <a:r>
              <a:rPr lang="ja-JP" altLang="en-US" sz="2000" dirty="0"/>
              <a:t>　災害の発生から復旧・復興に加え，次の災害に備えていくための諸活動を一つのサイクルとして捉えることである。</a:t>
            </a:r>
            <a:r>
              <a:rPr lang="ja-JP" altLang="en-US" sz="2000" dirty="0">
                <a:solidFill>
                  <a:srgbClr val="FF0000"/>
                </a:solidFill>
              </a:rPr>
              <a:t>△　</a:t>
            </a:r>
          </a:p>
          <a:p>
            <a:pPr marL="0" indent="0">
              <a:buNone/>
            </a:pPr>
            <a:r>
              <a:rPr lang="en-US" altLang="ja-JP" sz="2000" dirty="0"/>
              <a:t>2</a:t>
            </a:r>
            <a:r>
              <a:rPr lang="ja-JP" altLang="en-US" sz="2000" dirty="0"/>
              <a:t>　支援ニーズに対して支援者側から積極的に働きかけて情報や支援を提供することである。</a:t>
            </a:r>
            <a:r>
              <a:rPr lang="ja-JP" altLang="en-US" sz="2000" dirty="0">
                <a:solidFill>
                  <a:srgbClr val="FF0000"/>
                </a:solidFill>
              </a:rPr>
              <a:t>△</a:t>
            </a:r>
          </a:p>
          <a:p>
            <a:pPr marL="0" indent="0">
              <a:buNone/>
            </a:pPr>
            <a:r>
              <a:rPr lang="en-US" altLang="ja-JP" sz="2000" dirty="0"/>
              <a:t>3</a:t>
            </a:r>
            <a:r>
              <a:rPr lang="ja-JP" altLang="en-US" sz="2000" dirty="0"/>
              <a:t>　被災者並びに被災地が被害から立ち直っていく際に持つ力のことである。</a:t>
            </a:r>
            <a:r>
              <a:rPr lang="ja-JP" altLang="en-US" sz="2000" dirty="0">
                <a:solidFill>
                  <a:srgbClr val="FF0000"/>
                </a:solidFill>
              </a:rPr>
              <a:t>△</a:t>
            </a:r>
            <a:r>
              <a:rPr lang="ja-JP" altLang="en-US" sz="2000" dirty="0"/>
              <a:t>　⇒言葉の意味として、分かりやすい⇒</a:t>
            </a:r>
            <a:r>
              <a:rPr lang="ja-JP" altLang="en-US" sz="2000" dirty="0">
                <a:solidFill>
                  <a:srgbClr val="FF0000"/>
                </a:solidFill>
              </a:rPr>
              <a:t>◯</a:t>
            </a:r>
            <a:endParaRPr lang="en-US" altLang="ja-JP" sz="2000" dirty="0">
              <a:solidFill>
                <a:srgbClr val="FF0000"/>
              </a:solidFill>
            </a:endParaRPr>
          </a:p>
          <a:p>
            <a:pPr marL="0" indent="0">
              <a:buNone/>
            </a:pPr>
            <a:r>
              <a:rPr lang="en-US" altLang="ja-JP" sz="2000" dirty="0"/>
              <a:t>4</a:t>
            </a:r>
            <a:r>
              <a:rPr lang="ja-JP" altLang="en-US" sz="2000" dirty="0"/>
              <a:t>　予期しない出来事に遭遇した際に，事態が悪化しているにもかかわらず楽観的な見方を維持する態度のことである。</a:t>
            </a:r>
            <a:r>
              <a:rPr lang="ja-JP" altLang="en-US" sz="2000" dirty="0">
                <a:solidFill>
                  <a:srgbClr val="FF0000"/>
                </a:solidFill>
              </a:rPr>
              <a:t>☓あり得ない</a:t>
            </a:r>
            <a:r>
              <a:rPr lang="ja-JP" altLang="en-US" sz="2000" dirty="0"/>
              <a:t>。</a:t>
            </a:r>
          </a:p>
          <a:p>
            <a:pPr marL="0" indent="0">
              <a:buNone/>
            </a:pPr>
            <a:r>
              <a:rPr lang="en-US" altLang="ja-JP" sz="2000" dirty="0"/>
              <a:t>5</a:t>
            </a:r>
            <a:r>
              <a:rPr lang="ja-JP" altLang="en-US" sz="2000" dirty="0"/>
              <a:t>　大規模災害の後に一時的な現象として発生する理想郷的コミュニティのことである。</a:t>
            </a:r>
            <a:r>
              <a:rPr lang="ja-JP" altLang="en-US" sz="2000" dirty="0">
                <a:solidFill>
                  <a:srgbClr val="FF0000"/>
                </a:solidFill>
              </a:rPr>
              <a:t>☓あり得ない。</a:t>
            </a:r>
          </a:p>
          <a:p>
            <a:pPr marL="0" indent="0">
              <a:buNone/>
            </a:pPr>
            <a:endParaRPr lang="en-US" altLang="ja-JP" sz="2000" dirty="0">
              <a:solidFill>
                <a:srgbClr val="FF0000"/>
              </a:solidFill>
            </a:endParaRPr>
          </a:p>
        </p:txBody>
      </p:sp>
      <p:sp>
        <p:nvSpPr>
          <p:cNvPr id="4" name="テキスト ボックス 3">
            <a:extLst>
              <a:ext uri="{FF2B5EF4-FFF2-40B4-BE49-F238E27FC236}">
                <a16:creationId xmlns:a16="http://schemas.microsoft.com/office/drawing/2014/main" id="{D657333B-2FE2-255D-21D6-08B94E7DDB8F}"/>
              </a:ext>
            </a:extLst>
          </p:cNvPr>
          <p:cNvSpPr txBox="1"/>
          <p:nvPr/>
        </p:nvSpPr>
        <p:spPr>
          <a:xfrm>
            <a:off x="217620" y="5894232"/>
            <a:ext cx="842493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a:t>
            </a:r>
            <a:r>
              <a:rPr lang="en-US" altLang="ja-JP" sz="1600" b="1" dirty="0">
                <a:solidFill>
                  <a:srgbClr val="FF0000"/>
                </a:solidFill>
              </a:rPr>
              <a:t>4.5</a:t>
            </a:r>
            <a:r>
              <a:rPr lang="ja-JP" altLang="en-US" sz="1600" b="1" dirty="0">
                <a:solidFill>
                  <a:srgbClr val="FF0000"/>
                </a:solidFill>
              </a:rPr>
              <a:t>のようなマズイ話が◯であるとは思えない。１．２．３のうち、レリジエンス「回復力」に近いのは、３。レリジエンスという言葉は、他でも良く使われるので覚えておきましょう！</a:t>
            </a:r>
            <a:endParaRPr lang="en-US" altLang="ja-JP" sz="2000" b="1" dirty="0">
              <a:solidFill>
                <a:srgbClr val="FF0000"/>
              </a:solidFill>
            </a:endParaRPr>
          </a:p>
        </p:txBody>
      </p:sp>
    </p:spTree>
    <p:extLst>
      <p:ext uri="{BB962C8B-B14F-4D97-AF65-F5344CB8AC3E}">
        <p14:creationId xmlns:p14="http://schemas.microsoft.com/office/powerpoint/2010/main" val="34952877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98748-1C2E-3AD3-C49E-3A5FC16E793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3C336B52-4B81-D27C-BF34-55F52BA8B871}"/>
              </a:ext>
            </a:extLst>
          </p:cNvPr>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400" dirty="0">
                <a:latin typeface="ＭＳ 明朝" charset="-128"/>
                <a:ea typeface="ＭＳ 明朝" charset="-128"/>
                <a:cs typeface="ＭＳ 明朝" charset="-128"/>
              </a:rPr>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1C0B5B1-53B2-E0BC-46B6-8702EF857905}"/>
              </a:ext>
            </a:extLst>
          </p:cNvPr>
          <p:cNvSpPr>
            <a:spLocks noGrp="1"/>
          </p:cNvSpPr>
          <p:nvPr>
            <p:ph idx="1"/>
          </p:nvPr>
        </p:nvSpPr>
        <p:spPr>
          <a:xfrm>
            <a:off x="433641" y="1717194"/>
            <a:ext cx="8366178" cy="4320480"/>
          </a:xfrm>
          <a:solidFill>
            <a:schemeClr val="bg1"/>
          </a:solidFill>
        </p:spPr>
        <p:txBody>
          <a:bodyPr/>
          <a:lstStyle/>
          <a:p>
            <a:pPr marL="0" indent="0">
              <a:buNone/>
            </a:pPr>
            <a:r>
              <a:rPr lang="ja-JP" altLang="en-US" sz="2000" dirty="0"/>
              <a:t>問題</a:t>
            </a:r>
            <a:r>
              <a:rPr lang="en-US" altLang="ja-JP" sz="2000" dirty="0"/>
              <a:t>15</a:t>
            </a:r>
            <a:r>
              <a:rPr lang="ja-JP" altLang="en-US" sz="2000" dirty="0"/>
              <a:t>　</a:t>
            </a:r>
            <a:r>
              <a:rPr lang="ja-JP" altLang="en-US" sz="2000" u="sng" dirty="0"/>
              <a:t>持続可能な開発目標（ＳＤＧｓ）</a:t>
            </a:r>
            <a:r>
              <a:rPr lang="ja-JP" altLang="en-US" sz="2000" dirty="0"/>
              <a:t>に関する次の記述のうち，最も適切なものを</a:t>
            </a:r>
            <a:r>
              <a:rPr lang="en-US" altLang="ja-JP" sz="2000" u="sng" dirty="0"/>
              <a:t>1 </a:t>
            </a:r>
            <a:r>
              <a:rPr lang="ja-JP" altLang="en-US" sz="2000" u="sng" dirty="0"/>
              <a:t>つ</a:t>
            </a:r>
            <a:r>
              <a:rPr lang="ja-JP" altLang="en-US" sz="2000" dirty="0"/>
              <a:t>選びなさい。</a:t>
            </a:r>
          </a:p>
          <a:p>
            <a:pPr marL="0" indent="0">
              <a:buNone/>
            </a:pPr>
            <a:r>
              <a:rPr lang="en-US" altLang="ja-JP" sz="2000" dirty="0"/>
              <a:t>1</a:t>
            </a:r>
            <a:r>
              <a:rPr lang="ja-JP" altLang="en-US" sz="2000" dirty="0"/>
              <a:t>　</a:t>
            </a:r>
            <a:r>
              <a:rPr lang="en-US" altLang="ja-JP" sz="2000" dirty="0"/>
              <a:t>1989 </a:t>
            </a:r>
            <a:r>
              <a:rPr lang="ja-JP" altLang="en-US" sz="2000" dirty="0"/>
              <a:t>年に</a:t>
            </a:r>
            <a:r>
              <a:rPr lang="ja-JP" altLang="en-US" sz="2000" u="sng" dirty="0"/>
              <a:t>アメリカのオレゴン州で策定された</a:t>
            </a:r>
            <a:r>
              <a:rPr lang="ja-JP" altLang="en-US" sz="2000" dirty="0"/>
              <a:t>，行政評価のための指標である。　</a:t>
            </a:r>
            <a:r>
              <a:rPr lang="ja-JP" altLang="en-US" sz="2000" dirty="0">
                <a:solidFill>
                  <a:srgbClr val="FF0000"/>
                </a:solidFill>
              </a:rPr>
              <a:t>☓　</a:t>
            </a:r>
            <a:r>
              <a:rPr lang="en-US" altLang="ja-JP" sz="2000" dirty="0">
                <a:solidFill>
                  <a:srgbClr val="FF0000"/>
                </a:solidFill>
              </a:rPr>
              <a:t>SDGs </a:t>
            </a:r>
            <a:r>
              <a:rPr lang="ja-JP" altLang="en-US" sz="2000" dirty="0">
                <a:solidFill>
                  <a:srgbClr val="FF0000"/>
                </a:solidFill>
              </a:rPr>
              <a:t>はグローバルな目標！</a:t>
            </a:r>
          </a:p>
          <a:p>
            <a:pPr marL="0" indent="0">
              <a:buNone/>
            </a:pPr>
            <a:r>
              <a:rPr lang="en-US" altLang="ja-JP" sz="2000" dirty="0"/>
              <a:t>2</a:t>
            </a:r>
            <a:r>
              <a:rPr lang="ja-JP" altLang="en-US" sz="2000" dirty="0"/>
              <a:t>　生活に関する</a:t>
            </a:r>
            <a:r>
              <a:rPr lang="ja-JP" altLang="en-US" sz="2000" u="sng" dirty="0"/>
              <a:t>八つの</a:t>
            </a:r>
            <a:r>
              <a:rPr lang="ja-JP" altLang="en-US" sz="2000" dirty="0"/>
              <a:t>活動領域から構成された指標である。</a:t>
            </a:r>
            <a:r>
              <a:rPr lang="ja-JP" altLang="en-US" sz="2000" dirty="0">
                <a:solidFill>
                  <a:srgbClr val="FF0000"/>
                </a:solidFill>
              </a:rPr>
              <a:t>△＊</a:t>
            </a:r>
            <a:r>
              <a:rPr lang="en-US" altLang="ja-JP" sz="2000" dirty="0">
                <a:solidFill>
                  <a:srgbClr val="FF0000"/>
                </a:solidFill>
              </a:rPr>
              <a:t>17</a:t>
            </a:r>
            <a:endParaRPr lang="ja-JP" altLang="en-US" sz="2000" dirty="0">
              <a:solidFill>
                <a:srgbClr val="FF0000"/>
              </a:solidFill>
            </a:endParaRPr>
          </a:p>
          <a:p>
            <a:pPr marL="0" indent="0">
              <a:buNone/>
            </a:pPr>
            <a:r>
              <a:rPr lang="en-US" altLang="ja-JP" sz="2000" dirty="0"/>
              <a:t>3</a:t>
            </a:r>
            <a:r>
              <a:rPr lang="ja-JP" altLang="en-US" sz="2000" dirty="0"/>
              <a:t>　貧困に終止符を打つとともに，気候変動への具体的な対策を求めている。</a:t>
            </a:r>
            <a:r>
              <a:rPr lang="ja-JP" altLang="en-US" sz="2000" dirty="0">
                <a:solidFill>
                  <a:srgbClr val="FF0000"/>
                </a:solidFill>
              </a:rPr>
              <a:t>△　⇒◯</a:t>
            </a:r>
          </a:p>
          <a:p>
            <a:pPr marL="0" indent="0">
              <a:buNone/>
            </a:pPr>
            <a:r>
              <a:rPr lang="en-US" altLang="ja-JP" sz="2000" dirty="0"/>
              <a:t>4</a:t>
            </a:r>
            <a:r>
              <a:rPr lang="ja-JP" altLang="en-US" sz="2000" dirty="0"/>
              <a:t>　</a:t>
            </a:r>
            <a:r>
              <a:rPr lang="en-US" altLang="ja-JP" sz="2000" dirty="0"/>
              <a:t>1995 </a:t>
            </a:r>
            <a:r>
              <a:rPr lang="ja-JP" altLang="en-US" sz="2000" dirty="0"/>
              <a:t>年より毎年各国の指数が公表されている。</a:t>
            </a:r>
            <a:r>
              <a:rPr lang="ja-JP" altLang="en-US" sz="2000" dirty="0">
                <a:solidFill>
                  <a:srgbClr val="FF0000"/>
                </a:solidFill>
              </a:rPr>
              <a:t>☓　正解らしくない</a:t>
            </a:r>
          </a:p>
          <a:p>
            <a:pPr marL="0" indent="0">
              <a:buNone/>
            </a:pPr>
            <a:r>
              <a:rPr lang="en-US" altLang="ja-JP" sz="2000" dirty="0"/>
              <a:t>5</a:t>
            </a:r>
            <a:r>
              <a:rPr lang="ja-JP" altLang="en-US" sz="2000" dirty="0"/>
              <a:t>　貨幣換算した共通の尺度によって，一律に各指標を測定する。</a:t>
            </a:r>
            <a:r>
              <a:rPr lang="ja-JP" altLang="en-US" sz="2000" dirty="0">
                <a:solidFill>
                  <a:srgbClr val="FF0000"/>
                </a:solidFill>
              </a:rPr>
              <a:t> ☓　正解らしくない。　△は２と３しかないし、２は☓である可能性があるが、３は、感覚的に悪いことではないので、◯。</a:t>
            </a:r>
            <a:endParaRPr lang="en-US" altLang="ja-JP" sz="2000" dirty="0"/>
          </a:p>
        </p:txBody>
      </p:sp>
      <p:sp>
        <p:nvSpPr>
          <p:cNvPr id="4" name="テキスト ボックス 3">
            <a:extLst>
              <a:ext uri="{FF2B5EF4-FFF2-40B4-BE49-F238E27FC236}">
                <a16:creationId xmlns:a16="http://schemas.microsoft.com/office/drawing/2014/main" id="{74EEEEA1-484C-FF32-5FF6-3B6C1905885D}"/>
              </a:ext>
            </a:extLst>
          </p:cNvPr>
          <p:cNvSpPr txBox="1"/>
          <p:nvPr/>
        </p:nvSpPr>
        <p:spPr>
          <a:xfrm>
            <a:off x="330153" y="5451901"/>
            <a:ext cx="8424935" cy="1138773"/>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a:t>
            </a:r>
            <a:r>
              <a:rPr lang="en-US" altLang="ja-JP" sz="1600" b="1" dirty="0">
                <a:solidFill>
                  <a:srgbClr val="FF0000"/>
                </a:solidFill>
              </a:rPr>
              <a:t>SDGs</a:t>
            </a:r>
            <a:r>
              <a:rPr lang="ja-JP" altLang="en-US" sz="1600" b="1" dirty="0">
                <a:solidFill>
                  <a:srgbClr val="FF0000"/>
                </a:solidFill>
              </a:rPr>
              <a:t>とは「</a:t>
            </a:r>
            <a:r>
              <a:rPr lang="en-US" altLang="ja-JP" sz="1600" b="1" dirty="0">
                <a:solidFill>
                  <a:srgbClr val="FF0000"/>
                </a:solidFill>
              </a:rPr>
              <a:t>Sustainable Development Goals</a:t>
            </a:r>
            <a:r>
              <a:rPr lang="ja-JP" altLang="en-US" sz="1600" b="1" dirty="0">
                <a:solidFill>
                  <a:srgbClr val="FF0000"/>
                </a:solidFill>
              </a:rPr>
              <a:t>（持続可能な開発目標）」</a:t>
            </a:r>
            <a:r>
              <a:rPr lang="en-US" altLang="ja-JP" sz="1600" b="1" dirty="0">
                <a:solidFill>
                  <a:srgbClr val="FF0000"/>
                </a:solidFill>
              </a:rPr>
              <a:t>2030</a:t>
            </a:r>
            <a:r>
              <a:rPr lang="ja-JP" altLang="en-US" sz="1600" b="1" dirty="0">
                <a:solidFill>
                  <a:srgbClr val="FF0000"/>
                </a:solidFill>
              </a:rPr>
              <a:t>年までに持続可能でより良い世界を目指すための国際的な目標。</a:t>
            </a:r>
            <a:r>
              <a:rPr lang="en-US" altLang="ja-JP" sz="1600" b="1" dirty="0">
                <a:solidFill>
                  <a:srgbClr val="FF0000"/>
                </a:solidFill>
              </a:rPr>
              <a:t>2015</a:t>
            </a:r>
            <a:r>
              <a:rPr lang="ja-JP" altLang="en-US" sz="1600" b="1" dirty="0">
                <a:solidFill>
                  <a:srgbClr val="FF0000"/>
                </a:solidFill>
              </a:rPr>
              <a:t>年に国連で採択され、貧困、飢餓、気候変動、教育、ジェンダー平等など、地球が抱える様々な課題を解決するための</a:t>
            </a:r>
            <a:r>
              <a:rPr lang="en-US" altLang="ja-JP" sz="1600" b="1" dirty="0">
                <a:solidFill>
                  <a:srgbClr val="FF0000"/>
                </a:solidFill>
              </a:rPr>
              <a:t>17</a:t>
            </a:r>
            <a:r>
              <a:rPr lang="ja-JP" altLang="en-US" sz="1600" b="1" dirty="0">
                <a:solidFill>
                  <a:srgbClr val="FF0000"/>
                </a:solidFill>
              </a:rPr>
              <a:t>の大きな目標と</a:t>
            </a:r>
            <a:r>
              <a:rPr lang="en-US" altLang="ja-JP" sz="1600" b="1" dirty="0">
                <a:solidFill>
                  <a:srgbClr val="FF0000"/>
                </a:solidFill>
              </a:rPr>
              <a:t>169</a:t>
            </a:r>
            <a:r>
              <a:rPr lang="ja-JP" altLang="en-US" sz="1600" b="1" dirty="0">
                <a:solidFill>
                  <a:srgbClr val="FF0000"/>
                </a:solidFill>
              </a:rPr>
              <a:t>の具体的なターゲットで構成されている。</a:t>
            </a:r>
            <a:endParaRPr lang="en-US" altLang="ja-JP" sz="2000" b="1" dirty="0">
              <a:solidFill>
                <a:srgbClr val="FF0000"/>
              </a:solidFill>
            </a:endParaRPr>
          </a:p>
        </p:txBody>
      </p:sp>
    </p:spTree>
    <p:extLst>
      <p:ext uri="{BB962C8B-B14F-4D97-AF65-F5344CB8AC3E}">
        <p14:creationId xmlns:p14="http://schemas.microsoft.com/office/powerpoint/2010/main" val="40087085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9329F-1364-C3D7-4228-A604EBDD533C}"/>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5B21794C-148D-5CC6-E438-BE432460ECE0}"/>
              </a:ext>
            </a:extLst>
          </p:cNvPr>
          <p:cNvSpPr>
            <a:spLocks noGrp="1" noChangeArrowheads="1"/>
          </p:cNvSpPr>
          <p:nvPr>
            <p:ph type="title"/>
          </p:nvPr>
        </p:nvSpPr>
        <p:spPr>
          <a:xfrm>
            <a:off x="395536" y="251825"/>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C77FBDEA-99C5-3419-022C-C480868D645A}"/>
              </a:ext>
            </a:extLst>
          </p:cNvPr>
          <p:cNvSpPr>
            <a:spLocks noGrp="1"/>
          </p:cNvSpPr>
          <p:nvPr>
            <p:ph idx="1"/>
          </p:nvPr>
        </p:nvSpPr>
        <p:spPr>
          <a:xfrm>
            <a:off x="231861" y="1558867"/>
            <a:ext cx="8470877" cy="4162236"/>
          </a:xfrm>
          <a:solidFill>
            <a:schemeClr val="bg1"/>
          </a:solidFill>
        </p:spPr>
        <p:txBody>
          <a:bodyPr/>
          <a:lstStyle/>
          <a:p>
            <a:pPr marL="0" indent="0">
              <a:buNone/>
            </a:pPr>
            <a:r>
              <a:rPr lang="ja-JP" altLang="en-US" sz="2000" dirty="0"/>
              <a:t>問題</a:t>
            </a:r>
            <a:r>
              <a:rPr lang="en-US" altLang="ja-JP" sz="2000" dirty="0"/>
              <a:t>16</a:t>
            </a:r>
            <a:r>
              <a:rPr lang="ja-JP" altLang="en-US" sz="2000" dirty="0"/>
              <a:t>　次の記述のうち，</a:t>
            </a:r>
            <a:r>
              <a:rPr lang="ja-JP" altLang="en-US" sz="2000" u="sng" dirty="0"/>
              <a:t>ウェルマン（</a:t>
            </a:r>
            <a:r>
              <a:rPr lang="en-US" altLang="ja-JP" sz="2000" u="sng" dirty="0"/>
              <a:t>Wellman, B.</a:t>
            </a:r>
            <a:r>
              <a:rPr lang="ja-JP" altLang="en-US" sz="2000" u="sng" dirty="0"/>
              <a:t>）の</a:t>
            </a:r>
            <a:r>
              <a:rPr lang="ja-JP" altLang="en-US" sz="2000" u="sng" dirty="0">
                <a:solidFill>
                  <a:srgbClr val="FF0000"/>
                </a:solidFill>
              </a:rPr>
              <a:t>コミュニティ解放論</a:t>
            </a:r>
            <a:r>
              <a:rPr lang="ja-JP" altLang="en-US" sz="2000" dirty="0"/>
              <a:t>の説明として，最も適切なものを</a:t>
            </a:r>
            <a:r>
              <a:rPr lang="en-US" altLang="ja-JP" sz="2000" dirty="0">
                <a:solidFill>
                  <a:srgbClr val="FF0000"/>
                </a:solidFill>
              </a:rPr>
              <a:t>1 </a:t>
            </a:r>
            <a:r>
              <a:rPr lang="ja-JP" altLang="en-US" sz="2000" dirty="0">
                <a:solidFill>
                  <a:srgbClr val="FF0000"/>
                </a:solidFill>
              </a:rPr>
              <a:t>つ</a:t>
            </a:r>
            <a:r>
              <a:rPr lang="ja-JP" altLang="en-US" sz="2000" dirty="0"/>
              <a:t>選びなさい。</a:t>
            </a:r>
          </a:p>
          <a:p>
            <a:pPr marL="0" indent="0">
              <a:buNone/>
            </a:pPr>
            <a:r>
              <a:rPr lang="en-US" altLang="ja-JP" sz="2000" dirty="0"/>
              <a:t>1</a:t>
            </a:r>
            <a:r>
              <a:rPr lang="ja-JP" altLang="en-US" sz="2000" dirty="0"/>
              <a:t>　特定の関心に基づくアソシエーションが，地域を基盤としたコミュニティにおいて多様に展開しているとした。</a:t>
            </a:r>
            <a:r>
              <a:rPr lang="ja-JP" altLang="en-US" sz="2000" dirty="0">
                <a:solidFill>
                  <a:srgbClr val="FF0000"/>
                </a:solidFill>
              </a:rPr>
              <a:t>△</a:t>
            </a:r>
          </a:p>
          <a:p>
            <a:pPr marL="0" indent="0">
              <a:buNone/>
            </a:pPr>
            <a:r>
              <a:rPr lang="en-US" altLang="ja-JP" sz="2000" dirty="0"/>
              <a:t>2</a:t>
            </a:r>
            <a:r>
              <a:rPr lang="ja-JP" altLang="en-US" sz="2000" dirty="0"/>
              <a:t>　現代社会ではコミュニティが地域という空間に限定されない形で展開されるとした。</a:t>
            </a:r>
            <a:r>
              <a:rPr lang="ja-JP" altLang="en-US" sz="2000" dirty="0">
                <a:solidFill>
                  <a:srgbClr val="FF0000"/>
                </a:solidFill>
              </a:rPr>
              <a:t>△</a:t>
            </a:r>
          </a:p>
          <a:p>
            <a:pPr marL="0" indent="0">
              <a:buNone/>
            </a:pPr>
            <a:r>
              <a:rPr lang="en-US" altLang="ja-JP" sz="2000" dirty="0"/>
              <a:t>3</a:t>
            </a:r>
            <a:r>
              <a:rPr lang="ja-JP" altLang="en-US" sz="2000" dirty="0"/>
              <a:t>　人口の量と密度と異質性から都市に特徴的な生活様式を捉えた。</a:t>
            </a:r>
            <a:r>
              <a:rPr lang="ja-JP" altLang="en-US" sz="2000" dirty="0">
                <a:solidFill>
                  <a:srgbClr val="FF0000"/>
                </a:solidFill>
              </a:rPr>
              <a:t>△</a:t>
            </a:r>
          </a:p>
          <a:p>
            <a:pPr marL="0" indent="0">
              <a:buNone/>
            </a:pPr>
            <a:r>
              <a:rPr lang="en-US" altLang="ja-JP" sz="2000" dirty="0"/>
              <a:t>4</a:t>
            </a:r>
            <a:r>
              <a:rPr lang="ja-JP" altLang="en-US" sz="2000" dirty="0"/>
              <a:t>　都市の発展過程は，住民階層の違いに基づいて中心部から同心円状に拡大するとした。</a:t>
            </a:r>
            <a:r>
              <a:rPr lang="ja-JP" altLang="en-US" sz="2000" dirty="0">
                <a:solidFill>
                  <a:srgbClr val="FF0000"/>
                </a:solidFill>
              </a:rPr>
              <a:t>☓　解放論とは関係なさそう！</a:t>
            </a:r>
          </a:p>
          <a:p>
            <a:pPr marL="0" indent="0">
              <a:buNone/>
            </a:pPr>
            <a:r>
              <a:rPr lang="en-US" altLang="ja-JP" sz="2000" dirty="0"/>
              <a:t>5</a:t>
            </a:r>
            <a:r>
              <a:rPr lang="ja-JP" altLang="en-US" sz="2000" dirty="0"/>
              <a:t>　アメリカの</a:t>
            </a:r>
            <a:r>
              <a:rPr lang="en-US" altLang="ja-JP" sz="2000" dirty="0"/>
              <a:t>94 </a:t>
            </a:r>
            <a:r>
              <a:rPr lang="ja-JP" altLang="en-US" sz="2000" dirty="0"/>
              <a:t>のコミュニティの定義を収集・分析し，コミュニティ概念の共通性を見いだした。△</a:t>
            </a:r>
            <a:endParaRPr lang="en-US" altLang="ja-JP" sz="2000" dirty="0"/>
          </a:p>
          <a:p>
            <a:pPr marL="0" indent="0">
              <a:buNone/>
            </a:pPr>
            <a:r>
              <a:rPr lang="ja-JP" altLang="en-US" sz="2000" dirty="0">
                <a:solidFill>
                  <a:srgbClr val="FF0000"/>
                </a:solidFill>
              </a:rPr>
              <a:t>△１</a:t>
            </a:r>
            <a:r>
              <a:rPr lang="en-US" altLang="ja-JP" sz="2000" dirty="0">
                <a:solidFill>
                  <a:srgbClr val="FF0000"/>
                </a:solidFill>
              </a:rPr>
              <a:t>.2.3</a:t>
            </a:r>
            <a:r>
              <a:rPr lang="ja-JP" altLang="en-US" sz="2000" dirty="0">
                <a:solidFill>
                  <a:srgbClr val="FF0000"/>
                </a:solidFill>
              </a:rPr>
              <a:t>の中で、解放という言葉に一番近いのは２なので、２が◯</a:t>
            </a:r>
            <a:endParaRPr lang="en-US" altLang="ja-JP" sz="2000" dirty="0">
              <a:solidFill>
                <a:srgbClr val="FF0000"/>
              </a:solidFill>
            </a:endParaRPr>
          </a:p>
        </p:txBody>
      </p:sp>
      <p:sp>
        <p:nvSpPr>
          <p:cNvPr id="4" name="テキスト ボックス 3">
            <a:extLst>
              <a:ext uri="{FF2B5EF4-FFF2-40B4-BE49-F238E27FC236}">
                <a16:creationId xmlns:a16="http://schemas.microsoft.com/office/drawing/2014/main" id="{AF9C343B-11F0-B667-5D3B-14781FABFB40}"/>
              </a:ext>
            </a:extLst>
          </p:cNvPr>
          <p:cNvSpPr txBox="1"/>
          <p:nvPr/>
        </p:nvSpPr>
        <p:spPr>
          <a:xfrm>
            <a:off x="215517" y="5721103"/>
            <a:ext cx="8575575" cy="892552"/>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2000" b="1" dirty="0">
                <a:solidFill>
                  <a:srgbClr val="FF0000"/>
                </a:solidFill>
              </a:rPr>
              <a:t>知っ得</a:t>
            </a:r>
            <a:r>
              <a:rPr lang="ja-JP" altLang="en-US" sz="1600" b="1" dirty="0">
                <a:solidFill>
                  <a:srgbClr val="FF0000"/>
                </a:solidFill>
              </a:rPr>
              <a:t>：ウェルマン（</a:t>
            </a:r>
            <a:r>
              <a:rPr lang="en-US" altLang="ja-JP" sz="1600" b="1" dirty="0">
                <a:solidFill>
                  <a:srgbClr val="FF0000"/>
                </a:solidFill>
              </a:rPr>
              <a:t>Wellman, B.</a:t>
            </a:r>
            <a:r>
              <a:rPr lang="ja-JP" altLang="en-US" sz="1600" b="1" dirty="0">
                <a:solidFill>
                  <a:srgbClr val="FF0000"/>
                </a:solidFill>
              </a:rPr>
              <a:t>）のコミュニティ解放論：従来の「地域性」をコミュニティの必須条件とする考え方（マッキーバー</a:t>
            </a:r>
            <a:r>
              <a:rPr lang="en-US" altLang="ja-JP" sz="1600" b="1" dirty="0">
                <a:solidFill>
                  <a:srgbClr val="FF0000"/>
                </a:solidFill>
              </a:rPr>
              <a:t>)</a:t>
            </a:r>
            <a:r>
              <a:rPr lang="ja-JP" altLang="en-US" sz="1600" b="1" dirty="0">
                <a:solidFill>
                  <a:srgbClr val="FF0000"/>
                </a:solidFill>
              </a:rPr>
              <a:t>に異議を唱え、地域性がなくても、インターネットなどを通じて共通の関心事を持つ人々がコミュニティを形成できるという理論。</a:t>
            </a:r>
            <a:endParaRPr lang="en-US" altLang="ja-JP" sz="2000" b="1" dirty="0">
              <a:solidFill>
                <a:srgbClr val="FF0000"/>
              </a:solidFill>
            </a:endParaRPr>
          </a:p>
        </p:txBody>
      </p:sp>
    </p:spTree>
    <p:extLst>
      <p:ext uri="{BB962C8B-B14F-4D97-AF65-F5344CB8AC3E}">
        <p14:creationId xmlns:p14="http://schemas.microsoft.com/office/powerpoint/2010/main" val="18397379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0EB33-D9A8-FE75-9793-E43A7921BCF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9EBC012C-223C-4951-E931-6D8B1AF1CA0A}"/>
              </a:ext>
            </a:extLst>
          </p:cNvPr>
          <p:cNvSpPr>
            <a:spLocks noGrp="1" noChangeArrowheads="1"/>
          </p:cNvSpPr>
          <p:nvPr>
            <p:ph type="title"/>
          </p:nvPr>
        </p:nvSpPr>
        <p:spPr>
          <a:xfrm>
            <a:off x="300579" y="116632"/>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01017E72-4B72-50BE-4501-3A73F4821579}"/>
              </a:ext>
            </a:extLst>
          </p:cNvPr>
          <p:cNvSpPr>
            <a:spLocks noGrp="1"/>
          </p:cNvSpPr>
          <p:nvPr>
            <p:ph idx="1"/>
          </p:nvPr>
        </p:nvSpPr>
        <p:spPr>
          <a:xfrm>
            <a:off x="313698" y="1124744"/>
            <a:ext cx="8379213" cy="3382301"/>
          </a:xfrm>
          <a:solidFill>
            <a:schemeClr val="bg1"/>
          </a:solidFill>
        </p:spPr>
        <p:txBody>
          <a:bodyPr/>
          <a:lstStyle/>
          <a:p>
            <a:pPr marL="0" indent="0">
              <a:buNone/>
            </a:pPr>
            <a:r>
              <a:rPr lang="ja-JP" altLang="en-US" sz="2000" dirty="0"/>
              <a:t>問題</a:t>
            </a:r>
            <a:r>
              <a:rPr lang="en-US" altLang="ja-JP" sz="2000" dirty="0"/>
              <a:t>17</a:t>
            </a:r>
            <a:r>
              <a:rPr lang="ja-JP" altLang="en-US" sz="2000" dirty="0"/>
              <a:t>　次のうち，人々が社会状況について</a:t>
            </a:r>
            <a:r>
              <a:rPr lang="ja-JP" altLang="en-US" sz="2000" u="sng" dirty="0"/>
              <a:t>誤った認識をし，その認識に基づいて行動することで，結果としてその認識どおりの状況が実現してしまうこと</a:t>
            </a:r>
            <a:r>
              <a:rPr lang="ja-JP" altLang="en-US" sz="2000" dirty="0"/>
              <a:t>を指す概念として，最も適切なものを</a:t>
            </a:r>
            <a:r>
              <a:rPr lang="en-US" altLang="ja-JP" sz="2000" u="sng" dirty="0"/>
              <a:t>1 </a:t>
            </a:r>
            <a:r>
              <a:rPr lang="ja-JP" altLang="en-US" sz="2000" u="sng" dirty="0"/>
              <a:t>つ</a:t>
            </a:r>
            <a:r>
              <a:rPr lang="ja-JP" altLang="en-US" sz="2000" dirty="0"/>
              <a:t>選びなさい。</a:t>
            </a:r>
          </a:p>
          <a:p>
            <a:pPr marL="0" indent="0">
              <a:buNone/>
            </a:pPr>
            <a:r>
              <a:rPr lang="en-US" altLang="ja-JP" sz="2000" dirty="0"/>
              <a:t>1</a:t>
            </a:r>
            <a:r>
              <a:rPr lang="ja-JP" altLang="en-US" sz="2000" dirty="0"/>
              <a:t>　予言の自己成就　</a:t>
            </a:r>
            <a:r>
              <a:rPr lang="ja-JP" altLang="en-US" sz="2000" dirty="0">
                <a:solidFill>
                  <a:srgbClr val="FF0000"/>
                </a:solidFill>
              </a:rPr>
              <a:t>◯</a:t>
            </a:r>
            <a:r>
              <a:rPr lang="ja-JP" altLang="en-US" sz="2000" dirty="0"/>
              <a:t>　結果として実現してしまう点で共通</a:t>
            </a:r>
          </a:p>
          <a:p>
            <a:pPr marL="0" indent="0">
              <a:buNone/>
            </a:pPr>
            <a:r>
              <a:rPr lang="en-US" altLang="ja-JP" sz="2000" dirty="0"/>
              <a:t>2</a:t>
            </a:r>
            <a:r>
              <a:rPr lang="ja-JP" altLang="en-US" sz="2000" dirty="0"/>
              <a:t>　創発特性　　　　</a:t>
            </a:r>
            <a:r>
              <a:rPr lang="ja-JP" altLang="en-US" sz="2000" dirty="0">
                <a:solidFill>
                  <a:srgbClr val="FF0000"/>
                </a:solidFill>
              </a:rPr>
              <a:t>☓　関係なし</a:t>
            </a:r>
          </a:p>
          <a:p>
            <a:pPr marL="0" indent="0">
              <a:buNone/>
            </a:pPr>
            <a:r>
              <a:rPr lang="en-US" altLang="ja-JP" sz="2000" dirty="0"/>
              <a:t>3</a:t>
            </a:r>
            <a:r>
              <a:rPr lang="ja-JP" altLang="en-US" sz="2000" dirty="0"/>
              <a:t>　複雑性の縮減　　</a:t>
            </a:r>
            <a:r>
              <a:rPr lang="ja-JP" altLang="en-US" sz="2000" dirty="0">
                <a:solidFill>
                  <a:srgbClr val="FF0000"/>
                </a:solidFill>
              </a:rPr>
              <a:t> ☓　関係なし</a:t>
            </a:r>
            <a:endParaRPr lang="ja-JP" altLang="en-US" sz="2000" dirty="0"/>
          </a:p>
          <a:p>
            <a:pPr marL="0" indent="0">
              <a:buNone/>
            </a:pPr>
            <a:r>
              <a:rPr lang="en-US" altLang="ja-JP" sz="2000" dirty="0"/>
              <a:t>4</a:t>
            </a:r>
            <a:r>
              <a:rPr lang="ja-JP" altLang="en-US" sz="2000" dirty="0"/>
              <a:t>　ホメオスタシス　</a:t>
            </a:r>
            <a:r>
              <a:rPr lang="ja-JP" altLang="en-US" sz="2000" dirty="0">
                <a:solidFill>
                  <a:srgbClr val="FF0000"/>
                </a:solidFill>
              </a:rPr>
              <a:t> ☓　関係なし</a:t>
            </a:r>
            <a:endParaRPr lang="ja-JP" altLang="en-US" sz="2000" dirty="0"/>
          </a:p>
          <a:p>
            <a:pPr marL="0" indent="0">
              <a:buNone/>
            </a:pPr>
            <a:r>
              <a:rPr lang="en-US" altLang="ja-JP" sz="2000" dirty="0"/>
              <a:t>5</a:t>
            </a:r>
            <a:r>
              <a:rPr lang="ja-JP" altLang="en-US" sz="2000" dirty="0"/>
              <a:t>　逆機能　　　　　</a:t>
            </a:r>
            <a:r>
              <a:rPr lang="ja-JP" altLang="en-US" sz="2000" dirty="0">
                <a:solidFill>
                  <a:srgbClr val="FF0000"/>
                </a:solidFill>
              </a:rPr>
              <a:t> ☓　関係なし</a:t>
            </a:r>
            <a:endParaRPr lang="en-US" altLang="ja-JP" sz="2000" dirty="0"/>
          </a:p>
          <a:p>
            <a:pPr marL="0" indent="0">
              <a:buNone/>
            </a:pPr>
            <a:r>
              <a:rPr lang="ja-JP" altLang="en-US" sz="2000" dirty="0">
                <a:solidFill>
                  <a:srgbClr val="FF0000"/>
                </a:solidFill>
              </a:rPr>
              <a:t>＊１から５まで、わからないから△をつけたとしても、問題に関係ありそうな選択肢は１しかない。</a:t>
            </a:r>
            <a:endParaRPr lang="en-US" altLang="ja-JP" sz="2000" dirty="0">
              <a:solidFill>
                <a:srgbClr val="FF0000"/>
              </a:solidFill>
            </a:endParaRPr>
          </a:p>
        </p:txBody>
      </p:sp>
      <p:sp>
        <p:nvSpPr>
          <p:cNvPr id="4" name="テキスト ボックス 3">
            <a:extLst>
              <a:ext uri="{FF2B5EF4-FFF2-40B4-BE49-F238E27FC236}">
                <a16:creationId xmlns:a16="http://schemas.microsoft.com/office/drawing/2014/main" id="{D69D7380-D531-5CDC-B33C-F8D1D70B2B63}"/>
              </a:ext>
            </a:extLst>
          </p:cNvPr>
          <p:cNvSpPr txBox="1"/>
          <p:nvPr/>
        </p:nvSpPr>
        <p:spPr>
          <a:xfrm>
            <a:off x="300579" y="4672786"/>
            <a:ext cx="8519893" cy="1938992"/>
          </a:xfrm>
          <a:prstGeom prst="rect">
            <a:avLst/>
          </a:prstGeom>
          <a:solidFill>
            <a:schemeClr val="bg1"/>
          </a:solidFill>
        </p:spPr>
        <p:txBody>
          <a:bodyPr wrap="square" rtlCol="0">
            <a:spAutoFit/>
          </a:bodyPr>
          <a:lstStyle/>
          <a:p>
            <a:r>
              <a:rPr lang="en-US" altLang="ja-JP" sz="2000" b="1" dirty="0"/>
              <a:t>*</a:t>
            </a:r>
            <a:r>
              <a:rPr lang="ja-JP" altLang="en-US" sz="2000" b="1" dirty="0"/>
              <a:t>知っ得</a:t>
            </a:r>
            <a:r>
              <a:rPr lang="ja-JP" altLang="en-US" sz="1600" b="1" dirty="0"/>
              <a:t>：予言の自己実現の逆、予言の自己否定というものもあります。たとえば、インフルエンザの流行が予想されていたので、ワクチン接種を受ける人が増加し、結果的に流行しなかったケースです。また、予言の自己実現に近い効果としては、ピグマリオン効果があります。他者からの期待を受けることで、その期待に応えようと行動し、実際に能力や成果が向上する心理効果です。アメリカの教育心理学者ローゼンタールが提唱し、「教師期待効果」や「ローゼンタール効果」とも呼ばれます。期待する側が「この人はできる」と信じて接することで、期待される側のパフォーマンスが上がる現象を指します。 ★笹岡先生はピグマリオン効果を狙っているようです。</a:t>
            </a:r>
            <a:endParaRPr lang="en-US" altLang="ja-JP" sz="1600" b="1" dirty="0"/>
          </a:p>
        </p:txBody>
      </p:sp>
    </p:spTree>
    <p:extLst>
      <p:ext uri="{BB962C8B-B14F-4D97-AF65-F5344CB8AC3E}">
        <p14:creationId xmlns:p14="http://schemas.microsoft.com/office/powerpoint/2010/main" val="11299076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BF252-57F6-96F7-3B61-1ABCE003EE8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358832C-0248-9C1D-E4E4-F00162302C7B}"/>
              </a:ext>
            </a:extLst>
          </p:cNvPr>
          <p:cNvSpPr>
            <a:spLocks noGrp="1" noChangeArrowheads="1"/>
          </p:cNvSpPr>
          <p:nvPr>
            <p:ph type="title"/>
          </p:nvPr>
        </p:nvSpPr>
        <p:spPr>
          <a:xfrm>
            <a:off x="300579" y="116632"/>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AEC203D-E689-078A-C86C-27438A863146}"/>
              </a:ext>
            </a:extLst>
          </p:cNvPr>
          <p:cNvSpPr>
            <a:spLocks noGrp="1"/>
          </p:cNvSpPr>
          <p:nvPr>
            <p:ph idx="1"/>
          </p:nvPr>
        </p:nvSpPr>
        <p:spPr>
          <a:xfrm>
            <a:off x="277364" y="1217984"/>
            <a:ext cx="8687124" cy="5307360"/>
          </a:xfrm>
          <a:solidFill>
            <a:schemeClr val="bg1"/>
          </a:solidFill>
        </p:spPr>
        <p:txBody>
          <a:bodyPr/>
          <a:lstStyle/>
          <a:p>
            <a:pPr marL="0" indent="0">
              <a:buNone/>
            </a:pPr>
            <a:r>
              <a:rPr lang="ja-JP" altLang="en-US" sz="2000" dirty="0"/>
              <a:t>問題</a:t>
            </a:r>
            <a:r>
              <a:rPr lang="en-US" altLang="ja-JP" sz="2000" dirty="0"/>
              <a:t>18</a:t>
            </a:r>
            <a:r>
              <a:rPr lang="ja-JP" altLang="en-US" sz="2000" dirty="0"/>
              <a:t>「第</a:t>
            </a:r>
            <a:r>
              <a:rPr lang="en-US" altLang="ja-JP" sz="2000" dirty="0"/>
              <a:t>16 </a:t>
            </a:r>
            <a:r>
              <a:rPr lang="ja-JP" altLang="en-US" sz="2000" dirty="0"/>
              <a:t>回</a:t>
            </a:r>
            <a:r>
              <a:rPr lang="ja-JP" altLang="en-US" sz="2000" u="sng" dirty="0"/>
              <a:t>出生動向基本調査</a:t>
            </a:r>
            <a:r>
              <a:rPr lang="ja-JP" altLang="en-US" sz="2000" dirty="0"/>
              <a:t>結果の概要（</a:t>
            </a:r>
            <a:r>
              <a:rPr lang="en-US" altLang="ja-JP" sz="2000" dirty="0"/>
              <a:t>2022 </a:t>
            </a:r>
            <a:r>
              <a:rPr lang="ja-JP" altLang="en-US" sz="2000" dirty="0"/>
              <a:t>年（令和</a:t>
            </a:r>
            <a:r>
              <a:rPr lang="en-US" altLang="ja-JP" sz="2000" dirty="0"/>
              <a:t>4 </a:t>
            </a:r>
            <a:r>
              <a:rPr lang="ja-JP" altLang="en-US" sz="2000" dirty="0"/>
              <a:t>年））」（国立社会保障・人口問題研究所）に関する次の記述のうち，最も適切なものを</a:t>
            </a:r>
            <a:r>
              <a:rPr lang="en-US" altLang="ja-JP" sz="2000" u="sng" dirty="0"/>
              <a:t>1 </a:t>
            </a:r>
            <a:r>
              <a:rPr lang="ja-JP" altLang="en-US" sz="2000" u="sng" dirty="0"/>
              <a:t>つ</a:t>
            </a:r>
            <a:r>
              <a:rPr lang="ja-JP" altLang="en-US" sz="2000" dirty="0"/>
              <a:t>選びなさい。</a:t>
            </a:r>
            <a:r>
              <a:rPr lang="ja-JP" altLang="en-US" sz="2000" dirty="0">
                <a:solidFill>
                  <a:srgbClr val="FF0000"/>
                </a:solidFill>
              </a:rPr>
              <a:t>＊自分の感覚で答えれば正解になります</a:t>
            </a:r>
            <a:r>
              <a:rPr lang="ja-JP" altLang="en-US" sz="2000" dirty="0"/>
              <a:t>。</a:t>
            </a:r>
          </a:p>
          <a:p>
            <a:pPr marL="0" indent="0">
              <a:buNone/>
            </a:pPr>
            <a:r>
              <a:rPr lang="en-US" altLang="ja-JP" sz="2000" dirty="0"/>
              <a:t>1</a:t>
            </a:r>
            <a:r>
              <a:rPr lang="ja-JP" altLang="en-US" sz="2000" u="sng" dirty="0"/>
              <a:t>「いずれ結婚するつもり」</a:t>
            </a:r>
            <a:r>
              <a:rPr lang="ja-JP" altLang="en-US" sz="2000" dirty="0"/>
              <a:t>と回答した未婚者の割合が，これまでの出生動向基本調査の中で</a:t>
            </a:r>
            <a:r>
              <a:rPr lang="ja-JP" altLang="en-US" sz="2000" u="sng" dirty="0"/>
              <a:t>最も高かった</a:t>
            </a:r>
            <a:r>
              <a:rPr lang="ja-JP" altLang="en-US" sz="2000" dirty="0"/>
              <a:t>。</a:t>
            </a:r>
            <a:r>
              <a:rPr lang="ja-JP" altLang="en-US" sz="2000" dirty="0">
                <a:solidFill>
                  <a:srgbClr val="FF0000"/>
                </a:solidFill>
              </a:rPr>
              <a:t>☓そんな訳ない！</a:t>
            </a:r>
          </a:p>
          <a:p>
            <a:pPr marL="0" indent="0">
              <a:buNone/>
            </a:pPr>
            <a:r>
              <a:rPr lang="en-US" altLang="ja-JP" sz="2000" dirty="0"/>
              <a:t>2</a:t>
            </a:r>
            <a:r>
              <a:rPr lang="ja-JP" altLang="en-US" sz="2000" dirty="0"/>
              <a:t>第</a:t>
            </a:r>
            <a:r>
              <a:rPr lang="en-US" altLang="ja-JP" sz="2000" dirty="0"/>
              <a:t>1 </a:t>
            </a:r>
            <a:r>
              <a:rPr lang="ja-JP" altLang="en-US" sz="2000" dirty="0"/>
              <a:t>子の妊娠が分かった時に就業していた妻が，子どもが</a:t>
            </a:r>
            <a:r>
              <a:rPr lang="en-US" altLang="ja-JP" sz="2000" dirty="0"/>
              <a:t>1 </a:t>
            </a:r>
            <a:r>
              <a:rPr lang="ja-JP" altLang="en-US" sz="2000" dirty="0"/>
              <a:t>歳になった時も就業していたことを示す</a:t>
            </a:r>
            <a:r>
              <a:rPr lang="ja-JP" altLang="en-US" sz="2000" u="sng" dirty="0"/>
              <a:t>「就業継続率</a:t>
            </a:r>
            <a:r>
              <a:rPr lang="ja-JP" altLang="en-US" sz="2000" dirty="0"/>
              <a:t>」は，</a:t>
            </a:r>
            <a:r>
              <a:rPr lang="en-US" altLang="ja-JP" sz="2000" dirty="0"/>
              <a:t>2015 </a:t>
            </a:r>
            <a:r>
              <a:rPr lang="ja-JP" altLang="en-US" sz="2000" dirty="0"/>
              <a:t>年（平成</a:t>
            </a:r>
            <a:r>
              <a:rPr lang="en-US" altLang="ja-JP" sz="2000" dirty="0"/>
              <a:t>27 </a:t>
            </a:r>
            <a:r>
              <a:rPr lang="ja-JP" altLang="en-US" sz="2000" dirty="0"/>
              <a:t>年）の調査の時よりも</a:t>
            </a:r>
            <a:r>
              <a:rPr lang="ja-JP" altLang="en-US" sz="2000" u="sng" dirty="0"/>
              <a:t>低下した</a:t>
            </a:r>
            <a:r>
              <a:rPr lang="ja-JP" altLang="en-US" sz="2000" dirty="0"/>
              <a:t>。</a:t>
            </a:r>
            <a:r>
              <a:rPr lang="ja-JP" altLang="en-US" sz="2000" dirty="0">
                <a:solidFill>
                  <a:srgbClr val="FF0000"/>
                </a:solidFill>
              </a:rPr>
              <a:t>☓そんな訳ない！</a:t>
            </a:r>
          </a:p>
          <a:p>
            <a:pPr marL="0" indent="0">
              <a:buNone/>
            </a:pPr>
            <a:r>
              <a:rPr lang="en-US" altLang="ja-JP" sz="2000" dirty="0"/>
              <a:t>3</a:t>
            </a:r>
            <a:r>
              <a:rPr lang="ja-JP" altLang="en-US" sz="2000" dirty="0"/>
              <a:t>「</a:t>
            </a:r>
            <a:r>
              <a:rPr lang="ja-JP" altLang="en-US" sz="2000" u="sng" dirty="0"/>
              <a:t>結婚したら子どもを持つべき」</a:t>
            </a:r>
            <a:r>
              <a:rPr lang="ja-JP" altLang="en-US" sz="2000" dirty="0"/>
              <a:t>との考えに賛成する未婚者の割合は，</a:t>
            </a:r>
            <a:r>
              <a:rPr lang="en-US" altLang="ja-JP" sz="2000" dirty="0"/>
              <a:t>2015 </a:t>
            </a:r>
            <a:r>
              <a:rPr lang="ja-JP" altLang="en-US" sz="2000" dirty="0"/>
              <a:t>年（平成</a:t>
            </a:r>
            <a:r>
              <a:rPr lang="en-US" altLang="ja-JP" sz="2000" dirty="0"/>
              <a:t>27 </a:t>
            </a:r>
            <a:r>
              <a:rPr lang="ja-JP" altLang="en-US" sz="2000" dirty="0"/>
              <a:t>年）の調査の時よりも</a:t>
            </a:r>
            <a:r>
              <a:rPr lang="ja-JP" altLang="en-US" sz="2000" u="sng" dirty="0"/>
              <a:t>上昇した</a:t>
            </a:r>
            <a:r>
              <a:rPr lang="ja-JP" altLang="en-US" sz="2000" dirty="0"/>
              <a:t>。</a:t>
            </a:r>
            <a:r>
              <a:rPr lang="ja-JP" altLang="en-US" sz="2000" dirty="0">
                <a:solidFill>
                  <a:srgbClr val="FF0000"/>
                </a:solidFill>
              </a:rPr>
              <a:t>☓そんな訳ない！</a:t>
            </a:r>
            <a:endParaRPr lang="ja-JP" altLang="en-US" sz="2000" dirty="0"/>
          </a:p>
          <a:p>
            <a:pPr marL="0" indent="0">
              <a:buNone/>
            </a:pPr>
            <a:r>
              <a:rPr lang="en-US" altLang="ja-JP" sz="2000" dirty="0"/>
              <a:t>4</a:t>
            </a:r>
            <a:r>
              <a:rPr lang="ja-JP" altLang="en-US" sz="2000" dirty="0"/>
              <a:t>未婚男性がパートナーとなる女性に望む生き方として，結婚し，子どもをもつが，</a:t>
            </a:r>
            <a:r>
              <a:rPr lang="ja-JP" altLang="en-US" sz="2000" u="sng" dirty="0"/>
              <a:t>仕事も続ける「両立コース」が最も多く選択された</a:t>
            </a:r>
            <a:r>
              <a:rPr lang="ja-JP" altLang="en-US" sz="2000" dirty="0"/>
              <a:t>。</a:t>
            </a:r>
            <a:r>
              <a:rPr lang="ja-JP" altLang="en-US" sz="2000" dirty="0">
                <a:solidFill>
                  <a:srgbClr val="FF0000"/>
                </a:solidFill>
              </a:rPr>
              <a:t>◯</a:t>
            </a:r>
          </a:p>
          <a:p>
            <a:pPr marL="0" indent="0">
              <a:buNone/>
            </a:pPr>
            <a:r>
              <a:rPr lang="en-US" altLang="ja-JP" sz="2000" dirty="0"/>
              <a:t>5</a:t>
            </a:r>
            <a:r>
              <a:rPr lang="ja-JP" altLang="en-US" sz="2000" dirty="0"/>
              <a:t>　</a:t>
            </a:r>
            <a:r>
              <a:rPr lang="ja-JP" altLang="en-US" sz="2000" u="sng" dirty="0"/>
              <a:t>子どもを追加する予定がほぼない結婚持続期間</a:t>
            </a:r>
            <a:r>
              <a:rPr lang="en-US" altLang="ja-JP" sz="2000" u="sng" dirty="0"/>
              <a:t>15</a:t>
            </a:r>
            <a:r>
              <a:rPr lang="ja-JP" altLang="en-US" sz="2000" u="sng" dirty="0"/>
              <a:t>～</a:t>
            </a:r>
            <a:r>
              <a:rPr lang="en-US" altLang="ja-JP" sz="2000" u="sng" dirty="0"/>
              <a:t>19 </a:t>
            </a:r>
            <a:r>
              <a:rPr lang="ja-JP" altLang="en-US" sz="2000" u="sng" dirty="0"/>
              <a:t>年の夫婦の平均出生子ども数</a:t>
            </a:r>
            <a:r>
              <a:rPr lang="ja-JP" altLang="en-US" sz="2000" dirty="0"/>
              <a:t>（完結出生子ども数）は，</a:t>
            </a:r>
            <a:r>
              <a:rPr lang="en-US" altLang="ja-JP" sz="2000" dirty="0"/>
              <a:t>2015 </a:t>
            </a:r>
            <a:r>
              <a:rPr lang="ja-JP" altLang="en-US" sz="2000" dirty="0"/>
              <a:t>年（平成</a:t>
            </a:r>
            <a:r>
              <a:rPr lang="en-US" altLang="ja-JP" sz="2000" dirty="0"/>
              <a:t>27 </a:t>
            </a:r>
            <a:r>
              <a:rPr lang="ja-JP" altLang="en-US" sz="2000" dirty="0"/>
              <a:t>年）の調査の時よりも</a:t>
            </a:r>
            <a:r>
              <a:rPr lang="ja-JP" altLang="en-US" sz="2000" u="sng" dirty="0"/>
              <a:t>上昇した</a:t>
            </a:r>
            <a:r>
              <a:rPr lang="ja-JP" altLang="en-US" sz="2000" dirty="0"/>
              <a:t>。</a:t>
            </a:r>
            <a:r>
              <a:rPr lang="ja-JP" altLang="en-US" sz="2000" dirty="0">
                <a:solidFill>
                  <a:srgbClr val="FF0000"/>
                </a:solidFill>
              </a:rPr>
              <a:t>☓そんな訳ない！</a:t>
            </a:r>
            <a:endParaRPr lang="ja-JP" altLang="en-US" sz="2000" dirty="0"/>
          </a:p>
          <a:p>
            <a:pPr marL="0" indent="0">
              <a:buNone/>
            </a:pPr>
            <a:r>
              <a:rPr lang="ja-JP" altLang="en-US" sz="2000" dirty="0">
                <a:solidFill>
                  <a:srgbClr val="FF0000"/>
                </a:solidFill>
              </a:rPr>
              <a:t>＊ヒント：出生動向基本調査の結果は若い世代の感覚に近づいています</a:t>
            </a:r>
            <a:r>
              <a:rPr lang="ja-JP" altLang="en-US" sz="2000" dirty="0"/>
              <a:t>。</a:t>
            </a:r>
            <a:endParaRPr lang="en-US" altLang="ja-JP" sz="2000" dirty="0"/>
          </a:p>
        </p:txBody>
      </p:sp>
    </p:spTree>
    <p:extLst>
      <p:ext uri="{BB962C8B-B14F-4D97-AF65-F5344CB8AC3E}">
        <p14:creationId xmlns:p14="http://schemas.microsoft.com/office/powerpoint/2010/main" val="16116275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5FA94-89C4-9FC6-D026-2A578FE00E83}"/>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0DA5CB76-4BBE-3F24-1A4E-5C1CF676FD51}"/>
              </a:ext>
            </a:extLst>
          </p:cNvPr>
          <p:cNvSpPr>
            <a:spLocks noGrp="1" noChangeArrowheads="1"/>
          </p:cNvSpPr>
          <p:nvPr>
            <p:ph type="title"/>
          </p:nvPr>
        </p:nvSpPr>
        <p:spPr>
          <a:xfrm>
            <a:off x="369141" y="208273"/>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1D2410FC-BC52-477A-A2E2-2C2E3284BE0A}"/>
              </a:ext>
            </a:extLst>
          </p:cNvPr>
          <p:cNvSpPr>
            <a:spLocks noGrp="1"/>
          </p:cNvSpPr>
          <p:nvPr>
            <p:ph idx="1"/>
          </p:nvPr>
        </p:nvSpPr>
        <p:spPr>
          <a:xfrm>
            <a:off x="369141" y="1321134"/>
            <a:ext cx="8595347" cy="5112568"/>
          </a:xfrm>
          <a:solidFill>
            <a:schemeClr val="bg1"/>
          </a:solidFill>
        </p:spPr>
        <p:txBody>
          <a:bodyPr/>
          <a:lstStyle/>
          <a:p>
            <a:pPr marL="0" indent="0">
              <a:buNone/>
            </a:pPr>
            <a:r>
              <a:rPr lang="ja-JP" altLang="en-US" sz="2000" dirty="0"/>
              <a:t>問題</a:t>
            </a:r>
            <a:r>
              <a:rPr lang="en-US" altLang="ja-JP" sz="2000" dirty="0"/>
              <a:t>19</a:t>
            </a:r>
            <a:r>
              <a:rPr lang="ja-JP" altLang="en-US" sz="2000" dirty="0"/>
              <a:t>　次の記述のうち，</a:t>
            </a:r>
            <a:r>
              <a:rPr lang="ja-JP" altLang="en-US" sz="2000" u="sng" dirty="0"/>
              <a:t>ライフサイクルについての説明</a:t>
            </a:r>
            <a:r>
              <a:rPr lang="ja-JP" altLang="en-US" sz="2000" dirty="0"/>
              <a:t>として，最も適切なものを</a:t>
            </a:r>
            <a:r>
              <a:rPr lang="en-US" altLang="ja-JP" sz="2000" u="sng" dirty="0"/>
              <a:t>1 </a:t>
            </a:r>
            <a:r>
              <a:rPr lang="ja-JP" altLang="en-US" sz="2000" u="sng" dirty="0"/>
              <a:t>つ</a:t>
            </a:r>
            <a:r>
              <a:rPr lang="ja-JP" altLang="en-US" sz="2000" dirty="0"/>
              <a:t>選びなさい。</a:t>
            </a:r>
          </a:p>
          <a:p>
            <a:pPr marL="0" indent="0">
              <a:buNone/>
            </a:pPr>
            <a:r>
              <a:rPr lang="en-US" altLang="ja-JP" sz="2000" dirty="0"/>
              <a:t>1</a:t>
            </a:r>
            <a:r>
              <a:rPr lang="ja-JP" altLang="en-US" sz="2000" dirty="0"/>
              <a:t>　個人の発達の諸段階であり，生物学的，心理学的，社会学的，経済学的な現象がそれに伴って起きることを示す概念である。</a:t>
            </a:r>
            <a:r>
              <a:rPr lang="ja-JP" altLang="en-US" sz="2000" dirty="0">
                <a:solidFill>
                  <a:srgbClr val="FF0000"/>
                </a:solidFill>
              </a:rPr>
              <a:t>△</a:t>
            </a:r>
          </a:p>
          <a:p>
            <a:pPr marL="0" indent="0">
              <a:buNone/>
            </a:pPr>
            <a:r>
              <a:rPr lang="en-US" altLang="ja-JP" sz="2000" dirty="0"/>
              <a:t>2</a:t>
            </a:r>
            <a:r>
              <a:rPr lang="ja-JP" altLang="en-US" sz="2000" dirty="0"/>
              <a:t>　生活を構成する諸要素間の相対的に安定したパターンを指す概念である。</a:t>
            </a:r>
            <a:r>
              <a:rPr lang="ja-JP" altLang="en-US" sz="2000" dirty="0">
                <a:solidFill>
                  <a:srgbClr val="FF0000"/>
                </a:solidFill>
              </a:rPr>
              <a:t>△</a:t>
            </a:r>
          </a:p>
          <a:p>
            <a:pPr marL="0" indent="0">
              <a:buNone/>
            </a:pPr>
            <a:r>
              <a:rPr lang="en-US" altLang="ja-JP" sz="2000" dirty="0"/>
              <a:t>3</a:t>
            </a:r>
            <a:r>
              <a:rPr lang="ja-JP" altLang="en-US" sz="2000" dirty="0"/>
              <a:t>　社会的存在としての人間の一生を，生まれた時代や様々な出来事に関連付けて捉える概念である。△</a:t>
            </a:r>
          </a:p>
          <a:p>
            <a:pPr marL="0" indent="0">
              <a:buNone/>
            </a:pPr>
            <a:r>
              <a:rPr lang="en-US" altLang="ja-JP" sz="2000" dirty="0"/>
              <a:t>4</a:t>
            </a:r>
            <a:r>
              <a:rPr lang="ja-JP" altLang="en-US" sz="2000" dirty="0"/>
              <a:t>　個人の人生の横断面に見られる生活の様式や構造，価値観を捉えるための概念である。△</a:t>
            </a:r>
          </a:p>
          <a:p>
            <a:pPr marL="0" indent="0">
              <a:buNone/>
            </a:pPr>
            <a:r>
              <a:rPr lang="en-US" altLang="ja-JP" sz="2000" dirty="0"/>
              <a:t>5</a:t>
            </a:r>
            <a:r>
              <a:rPr lang="ja-JP" altLang="en-US" sz="2000" dirty="0"/>
              <a:t>　人間の出生から死に至るプロセスに着目し，標準的な段階を設定して人間の一生の規則性を捉える概念　△　⇒◯</a:t>
            </a:r>
            <a:endParaRPr lang="en-US" altLang="ja-JP" sz="2000" dirty="0"/>
          </a:p>
          <a:p>
            <a:pPr marL="0" indent="0">
              <a:buNone/>
            </a:pPr>
            <a:r>
              <a:rPr lang="ja-JP" altLang="en-US" sz="2000" dirty="0">
                <a:solidFill>
                  <a:srgbClr val="FF0000"/>
                </a:solidFill>
              </a:rPr>
              <a:t>＊どれももっともらしいので△だが、５が一番分かりやすいので◯。どんな人（生物）でも、生まれてから死ぬまでの時間を過ごす＝ライフサイクルがあります。</a:t>
            </a:r>
            <a:endParaRPr lang="en-US" altLang="ja-JP" sz="2000" dirty="0">
              <a:solidFill>
                <a:srgbClr val="FF0000"/>
              </a:solidFill>
            </a:endParaRPr>
          </a:p>
        </p:txBody>
      </p:sp>
    </p:spTree>
    <p:extLst>
      <p:ext uri="{BB962C8B-B14F-4D97-AF65-F5344CB8AC3E}">
        <p14:creationId xmlns:p14="http://schemas.microsoft.com/office/powerpoint/2010/main" val="425743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9B511-CFD8-86DC-0738-A9DE1E485063}"/>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9022421A-A302-EDB3-52F1-535292F0DD2F}"/>
              </a:ext>
            </a:extLst>
          </p:cNvPr>
          <p:cNvSpPr>
            <a:spLocks noGrp="1" noChangeArrowheads="1"/>
          </p:cNvSpPr>
          <p:nvPr>
            <p:ph type="title"/>
          </p:nvPr>
        </p:nvSpPr>
        <p:spPr>
          <a:xfrm>
            <a:off x="369141" y="208273"/>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6B80CA4D-8F05-6DF3-F6D0-9F472276D6B9}"/>
              </a:ext>
            </a:extLst>
          </p:cNvPr>
          <p:cNvSpPr>
            <a:spLocks noGrp="1"/>
          </p:cNvSpPr>
          <p:nvPr>
            <p:ph idx="1"/>
          </p:nvPr>
        </p:nvSpPr>
        <p:spPr>
          <a:xfrm>
            <a:off x="369140" y="1412776"/>
            <a:ext cx="8595347" cy="5112568"/>
          </a:xfrm>
          <a:solidFill>
            <a:schemeClr val="bg1"/>
          </a:solidFill>
        </p:spPr>
        <p:txBody>
          <a:bodyPr/>
          <a:lstStyle/>
          <a:p>
            <a:pPr marL="0" indent="0">
              <a:buNone/>
            </a:pPr>
            <a:r>
              <a:rPr lang="ja-JP" altLang="en-US" sz="2000" dirty="0"/>
              <a:t>問題</a:t>
            </a:r>
            <a:r>
              <a:rPr lang="en-US" altLang="ja-JP" sz="2000" dirty="0"/>
              <a:t>20</a:t>
            </a:r>
            <a:r>
              <a:rPr lang="ja-JP" altLang="en-US" sz="2000" dirty="0"/>
              <a:t>　次のうち，</a:t>
            </a:r>
            <a:r>
              <a:rPr lang="ja-JP" altLang="en-US" sz="2000" u="sng" dirty="0"/>
              <a:t>信頼，規範，ネットワークなどによる人々のつながりの豊かさを表すために</a:t>
            </a:r>
            <a:r>
              <a:rPr lang="ja-JP" altLang="en-US" sz="2000" dirty="0"/>
              <a:t>，</a:t>
            </a:r>
            <a:r>
              <a:rPr lang="ja-JP" altLang="en-US" sz="2000" u="sng" dirty="0"/>
              <a:t>パットナム（</a:t>
            </a:r>
            <a:r>
              <a:rPr lang="en-US" altLang="ja-JP" sz="2000" u="sng" dirty="0"/>
              <a:t>Putnam, R.</a:t>
            </a:r>
            <a:r>
              <a:rPr lang="ja-JP" altLang="en-US" sz="2000" u="sng" dirty="0"/>
              <a:t>）</a:t>
            </a:r>
            <a:r>
              <a:rPr lang="ja-JP" altLang="en-US" sz="2000" dirty="0"/>
              <a:t>によって提唱された概念として，正しいものを</a:t>
            </a:r>
            <a:r>
              <a:rPr lang="en-US" altLang="ja-JP" sz="2000" u="sng" dirty="0"/>
              <a:t>1 </a:t>
            </a:r>
            <a:r>
              <a:rPr lang="ja-JP" altLang="en-US" sz="2000" u="sng" dirty="0"/>
              <a:t>つ選</a:t>
            </a:r>
            <a:r>
              <a:rPr lang="ja-JP" altLang="en-US" sz="2000" dirty="0"/>
              <a:t>びなさい。</a:t>
            </a:r>
            <a:endParaRPr lang="en-US" altLang="ja-JP" sz="2000" dirty="0"/>
          </a:p>
          <a:p>
            <a:pPr marL="0" indent="0">
              <a:buNone/>
            </a:pPr>
            <a:endParaRPr lang="ja-JP" altLang="en-US" sz="2000" dirty="0"/>
          </a:p>
          <a:p>
            <a:pPr marL="0" indent="0">
              <a:buNone/>
            </a:pPr>
            <a:r>
              <a:rPr lang="en-US" altLang="ja-JP" sz="2000" dirty="0"/>
              <a:t>1</a:t>
            </a:r>
            <a:r>
              <a:rPr lang="ja-JP" altLang="en-US" sz="2000" dirty="0"/>
              <a:t>　ハビトゥス　</a:t>
            </a:r>
            <a:r>
              <a:rPr lang="ja-JP" altLang="en-US" sz="2000" dirty="0">
                <a:solidFill>
                  <a:srgbClr val="FF0000"/>
                </a:solidFill>
              </a:rPr>
              <a:t>△</a:t>
            </a:r>
          </a:p>
          <a:p>
            <a:pPr marL="0" indent="0">
              <a:buNone/>
            </a:pPr>
            <a:r>
              <a:rPr lang="en-US" altLang="ja-JP" sz="2000" dirty="0"/>
              <a:t>2</a:t>
            </a:r>
            <a:r>
              <a:rPr lang="ja-JP" altLang="en-US" sz="2000" dirty="0"/>
              <a:t>　ソーシャルキャピタル（社会関係資本）</a:t>
            </a:r>
            <a:r>
              <a:rPr lang="ja-JP" altLang="en-US" sz="2000" dirty="0">
                <a:solidFill>
                  <a:srgbClr val="FF0000"/>
                </a:solidFill>
              </a:rPr>
              <a:t>△</a:t>
            </a:r>
            <a:r>
              <a:rPr lang="ja-JP" altLang="en-US" sz="2000" dirty="0"/>
              <a:t>　⇒◯</a:t>
            </a:r>
          </a:p>
          <a:p>
            <a:pPr marL="0" indent="0">
              <a:buNone/>
            </a:pPr>
            <a:r>
              <a:rPr lang="en-US" altLang="ja-JP" sz="2000" dirty="0"/>
              <a:t>3</a:t>
            </a:r>
            <a:r>
              <a:rPr lang="ja-JP" altLang="en-US" sz="2000" dirty="0"/>
              <a:t>　文化資本　</a:t>
            </a:r>
            <a:r>
              <a:rPr lang="ja-JP" altLang="en-US" sz="2000" dirty="0">
                <a:solidFill>
                  <a:srgbClr val="FF0000"/>
                </a:solidFill>
              </a:rPr>
              <a:t>△</a:t>
            </a:r>
          </a:p>
          <a:p>
            <a:pPr marL="0" indent="0">
              <a:buNone/>
            </a:pPr>
            <a:r>
              <a:rPr lang="en-US" altLang="ja-JP" sz="2000" dirty="0"/>
              <a:t>4</a:t>
            </a:r>
            <a:r>
              <a:rPr lang="ja-JP" altLang="en-US" sz="2000" dirty="0"/>
              <a:t>　機械的連帯　</a:t>
            </a:r>
            <a:r>
              <a:rPr lang="ja-JP" altLang="en-US" sz="2000" dirty="0">
                <a:solidFill>
                  <a:srgbClr val="FF0000"/>
                </a:solidFill>
              </a:rPr>
              <a:t>☓　豊かさの指標には相応しくない、</a:t>
            </a:r>
          </a:p>
          <a:p>
            <a:pPr marL="0" indent="0">
              <a:buNone/>
            </a:pPr>
            <a:r>
              <a:rPr lang="en-US" altLang="ja-JP" sz="2000" dirty="0"/>
              <a:t>5</a:t>
            </a:r>
            <a:r>
              <a:rPr lang="ja-JP" altLang="en-US" sz="2000" dirty="0"/>
              <a:t>　外集団　</a:t>
            </a:r>
            <a:r>
              <a:rPr lang="ja-JP" altLang="en-US" sz="2000" dirty="0">
                <a:solidFill>
                  <a:srgbClr val="FF0000"/>
                </a:solidFill>
              </a:rPr>
              <a:t>☓　関係ない</a:t>
            </a:r>
            <a:endParaRPr lang="en-US" altLang="ja-JP" sz="2000" dirty="0">
              <a:solidFill>
                <a:srgbClr val="FF0000"/>
              </a:solidFill>
            </a:endParaRPr>
          </a:p>
          <a:p>
            <a:pPr marL="0" indent="0">
              <a:buNone/>
            </a:pPr>
            <a:endParaRPr lang="en-US" altLang="ja-JP" sz="2000" dirty="0">
              <a:solidFill>
                <a:srgbClr val="FF0000"/>
              </a:solidFill>
            </a:endParaRPr>
          </a:p>
          <a:p>
            <a:pPr marL="0" indent="0">
              <a:buNone/>
            </a:pPr>
            <a:r>
              <a:rPr lang="ja-JP" altLang="en-US" sz="2000" dirty="0">
                <a:solidFill>
                  <a:srgbClr val="FF0000"/>
                </a:solidFill>
              </a:rPr>
              <a:t>１から３が△だが、</a:t>
            </a:r>
            <a:r>
              <a:rPr lang="ja-JP" altLang="en-US" sz="2000" u="sng" dirty="0"/>
              <a:t>人々のつながり＝社会関係と考えれば、２が◯</a:t>
            </a:r>
            <a:endParaRPr lang="en-US" altLang="ja-JP" sz="2000" u="sng" dirty="0">
              <a:solidFill>
                <a:srgbClr val="FF0000"/>
              </a:solidFill>
            </a:endParaRPr>
          </a:p>
          <a:p>
            <a:pPr marL="0" indent="0">
              <a:buNone/>
            </a:pPr>
            <a:r>
              <a:rPr lang="ja-JP" altLang="en-US" sz="2000" u="sng" dirty="0">
                <a:solidFill>
                  <a:srgbClr val="FF0000"/>
                </a:solidFill>
              </a:rPr>
              <a:t>★実は、社会学では、パットナム＝社会関係資本というのが合言葉になっているので、関係者の間では常識ですが、そんなこと知らなくても、問題の文章に注意すれば、２番しか残りません。</a:t>
            </a:r>
            <a:endParaRPr lang="en-US" altLang="ja-JP" sz="2000" u="sng" dirty="0">
              <a:solidFill>
                <a:srgbClr val="FF0000"/>
              </a:solidFill>
            </a:endParaRPr>
          </a:p>
          <a:p>
            <a:pPr marL="0" indent="0">
              <a:buNone/>
            </a:pPr>
            <a:endParaRPr lang="en-US" altLang="ja-JP" sz="2000" u="sng" dirty="0">
              <a:solidFill>
                <a:srgbClr val="FF0000"/>
              </a:solidFill>
            </a:endParaRPr>
          </a:p>
        </p:txBody>
      </p:sp>
    </p:spTree>
    <p:extLst>
      <p:ext uri="{BB962C8B-B14F-4D97-AF65-F5344CB8AC3E}">
        <p14:creationId xmlns:p14="http://schemas.microsoft.com/office/powerpoint/2010/main" val="642057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26B29-03CF-1B14-1249-77E5BF9DB4FF}"/>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8C546081-1CAF-AA61-ADA1-79A307E0A51E}"/>
              </a:ext>
            </a:extLst>
          </p:cNvPr>
          <p:cNvSpPr>
            <a:spLocks noGrp="1" noChangeArrowheads="1"/>
          </p:cNvSpPr>
          <p:nvPr>
            <p:ph type="title"/>
          </p:nvPr>
        </p:nvSpPr>
        <p:spPr>
          <a:xfrm>
            <a:off x="369141" y="208273"/>
            <a:ext cx="8215538" cy="1112861"/>
          </a:xfrm>
        </p:spPr>
        <p:txBody>
          <a:bodyPr anchor="ctr"/>
          <a:lstStyle/>
          <a:p>
            <a:pPr marL="438150" lvl="1" eaLnBrk="1" hangingPunct="1">
              <a:lnSpc>
                <a:spcPct val="90000"/>
              </a:lnSpc>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➁第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B8DD30B6-7888-9790-F950-383B57DAAC18}"/>
              </a:ext>
            </a:extLst>
          </p:cNvPr>
          <p:cNvSpPr>
            <a:spLocks noGrp="1"/>
          </p:cNvSpPr>
          <p:nvPr>
            <p:ph idx="1"/>
          </p:nvPr>
        </p:nvSpPr>
        <p:spPr>
          <a:xfrm>
            <a:off x="251520" y="1196752"/>
            <a:ext cx="8640960" cy="5452975"/>
          </a:xfrm>
          <a:solidFill>
            <a:schemeClr val="bg1"/>
          </a:solidFill>
        </p:spPr>
        <p:txBody>
          <a:bodyPr/>
          <a:lstStyle/>
          <a:p>
            <a:pPr marL="0" indent="0">
              <a:buNone/>
            </a:pPr>
            <a:r>
              <a:rPr lang="ja-JP" altLang="en-US" sz="2000" dirty="0"/>
              <a:t>問題</a:t>
            </a:r>
            <a:r>
              <a:rPr lang="en-US" altLang="ja-JP" sz="2000" dirty="0"/>
              <a:t>21</a:t>
            </a:r>
            <a:r>
              <a:rPr lang="ja-JP" altLang="en-US" sz="2000" dirty="0"/>
              <a:t>　次の記述のうち，</a:t>
            </a:r>
            <a:r>
              <a:rPr lang="ja-JP" altLang="en-US" sz="2000" u="sng" dirty="0"/>
              <a:t>囚人のジレンマ</a:t>
            </a:r>
            <a:r>
              <a:rPr lang="ja-JP" altLang="en-US" sz="2000" dirty="0"/>
              <a:t>に関する説明として，最も適切なものを</a:t>
            </a:r>
            <a:r>
              <a:rPr lang="en-US" altLang="ja-JP" sz="2000" dirty="0"/>
              <a:t>1 </a:t>
            </a:r>
            <a:r>
              <a:rPr lang="ja-JP" altLang="en-US" sz="2000" dirty="0"/>
              <a:t>つ選びなさい。</a:t>
            </a:r>
          </a:p>
          <a:p>
            <a:pPr marL="0" indent="0">
              <a:buNone/>
            </a:pPr>
            <a:r>
              <a:rPr lang="en-US" altLang="ja-JP" sz="2000" dirty="0"/>
              <a:t>1</a:t>
            </a:r>
            <a:r>
              <a:rPr lang="ja-JP" altLang="en-US" sz="2000" dirty="0"/>
              <a:t>　協力し合うことが互いの利益になるにもかかわらず，</a:t>
            </a:r>
            <a:r>
              <a:rPr lang="ja-JP" altLang="en-US" sz="2000" u="sng" dirty="0"/>
              <a:t>非協力への個人的誘因が存在する</a:t>
            </a:r>
            <a:r>
              <a:rPr lang="ja-JP" altLang="en-US" sz="2000" dirty="0"/>
              <a:t>状況。</a:t>
            </a:r>
            <a:r>
              <a:rPr lang="ja-JP" altLang="en-US" sz="2000" dirty="0">
                <a:solidFill>
                  <a:srgbClr val="FF0000"/>
                </a:solidFill>
              </a:rPr>
              <a:t>△⇒◯　＊「囚人のジレンマ」ゲーム理論</a:t>
            </a:r>
            <a:endParaRPr lang="en-US" altLang="ja-JP" sz="2000" dirty="0">
              <a:solidFill>
                <a:srgbClr val="FF0000"/>
              </a:solidFill>
            </a:endParaRPr>
          </a:p>
          <a:p>
            <a:pPr marL="0" indent="0">
              <a:buNone/>
            </a:pPr>
            <a:r>
              <a:rPr lang="en-US" altLang="ja-JP" sz="2000" dirty="0"/>
              <a:t>2</a:t>
            </a:r>
            <a:r>
              <a:rPr lang="ja-JP" altLang="en-US" sz="2000" dirty="0"/>
              <a:t>　</a:t>
            </a:r>
            <a:r>
              <a:rPr lang="ja-JP" altLang="en-US" sz="2000" u="sng" dirty="0"/>
              <a:t>一人の人間が二つの矛盾した命令</a:t>
            </a:r>
            <a:r>
              <a:rPr lang="ja-JP" altLang="en-US" sz="2000" dirty="0"/>
              <a:t>を受けて，身動きがとれない状況。</a:t>
            </a:r>
            <a:r>
              <a:rPr lang="ja-JP" altLang="en-US" sz="2000" dirty="0">
                <a:solidFill>
                  <a:srgbClr val="FF0000"/>
                </a:solidFill>
              </a:rPr>
              <a:t>△　＊心理学の「ダブルバインド」（</a:t>
            </a:r>
            <a:r>
              <a:rPr lang="en-US" altLang="ja-JP" sz="2000" dirty="0">
                <a:solidFill>
                  <a:srgbClr val="FF0000"/>
                </a:solidFill>
              </a:rPr>
              <a:t>G.</a:t>
            </a:r>
            <a:r>
              <a:rPr lang="ja-JP" altLang="en-US" sz="2000" dirty="0">
                <a:solidFill>
                  <a:srgbClr val="FF0000"/>
                </a:solidFill>
              </a:rPr>
              <a:t>ベディソン）</a:t>
            </a:r>
          </a:p>
          <a:p>
            <a:pPr marL="0" indent="0">
              <a:buNone/>
            </a:pPr>
            <a:r>
              <a:rPr lang="en-US" altLang="ja-JP" sz="2000" dirty="0"/>
              <a:t>3</a:t>
            </a:r>
            <a:r>
              <a:rPr lang="ja-JP" altLang="en-US" sz="2000" dirty="0"/>
              <a:t>　相手のことをよく知らない人同士が，お互いの行為をすれ違いなく</a:t>
            </a:r>
            <a:r>
              <a:rPr lang="ja-JP" altLang="en-US" sz="2000" u="sng" dirty="0"/>
              <a:t>了解している状況</a:t>
            </a:r>
            <a:r>
              <a:rPr lang="ja-JP" altLang="en-US" sz="2000" dirty="0"/>
              <a:t>。</a:t>
            </a:r>
            <a:r>
              <a:rPr lang="ja-JP" altLang="en-US" sz="2000" dirty="0">
                <a:solidFill>
                  <a:srgbClr val="FF0000"/>
                </a:solidFill>
              </a:rPr>
              <a:t>☓了解していれば問題なし</a:t>
            </a:r>
            <a:endParaRPr lang="en-US" altLang="ja-JP" sz="2000" dirty="0">
              <a:solidFill>
                <a:srgbClr val="FF0000"/>
              </a:solidFill>
            </a:endParaRPr>
          </a:p>
          <a:p>
            <a:pPr marL="0" indent="0">
              <a:buNone/>
            </a:pPr>
            <a:r>
              <a:rPr lang="en-US" altLang="ja-JP" sz="2000" dirty="0"/>
              <a:t>4</a:t>
            </a:r>
            <a:r>
              <a:rPr lang="ja-JP" altLang="en-US" sz="2000" dirty="0"/>
              <a:t>　非協力的行動には罰を，協力的行動には報酬を与えることで，</a:t>
            </a:r>
            <a:r>
              <a:rPr lang="ja-JP" altLang="en-US" sz="2000" u="sng" dirty="0"/>
              <a:t>協力的行動が促される状況</a:t>
            </a:r>
            <a:r>
              <a:rPr lang="ja-JP" altLang="en-US" sz="2000" dirty="0"/>
              <a:t>。☓協力的行動　どこがジレンマ？</a:t>
            </a:r>
            <a:endParaRPr lang="en-US" altLang="ja-JP" sz="2000" dirty="0"/>
          </a:p>
          <a:p>
            <a:pPr marL="0" indent="0">
              <a:buNone/>
            </a:pPr>
            <a:r>
              <a:rPr lang="en-US" altLang="ja-JP" sz="2000" dirty="0"/>
              <a:t>5</a:t>
            </a:r>
            <a:r>
              <a:rPr lang="ja-JP" altLang="en-US" sz="2000" dirty="0"/>
              <a:t>　公共財の供給に貢献せずに，それを利用するだけの成員が生まれる状況。</a:t>
            </a:r>
            <a:r>
              <a:rPr lang="ja-JP" altLang="en-US" sz="2000" dirty="0">
                <a:solidFill>
                  <a:srgbClr val="FF0000"/>
                </a:solidFill>
              </a:rPr>
              <a:t>☓　囚人とは関係なさそう！</a:t>
            </a:r>
            <a:endParaRPr lang="en-US" altLang="ja-JP" sz="2000" dirty="0">
              <a:solidFill>
                <a:srgbClr val="FF0000"/>
              </a:solidFill>
            </a:endParaRPr>
          </a:p>
          <a:p>
            <a:pPr marL="0" indent="0">
              <a:buNone/>
            </a:pPr>
            <a:r>
              <a:rPr lang="ja-JP" altLang="en-US" sz="2000" dirty="0">
                <a:solidFill>
                  <a:srgbClr val="FF0000"/>
                </a:solidFill>
              </a:rPr>
              <a:t>＊ヒント：囚人＝刑務所の中の人、ジレンマ＝相反する二つの事の板ばさみになって、どちらとも決めかねる状態という言葉の意味から該当しそうなのは１と２しかない。２は一人の囚人、１は２人の囚人の話なので、社会学は個人ではなく、集団を扱うので、１が◯となります。</a:t>
            </a:r>
            <a:endParaRPr lang="en-US" altLang="ja-JP" sz="2000" dirty="0">
              <a:solidFill>
                <a:srgbClr val="FF0000"/>
              </a:solidFill>
            </a:endParaRPr>
          </a:p>
        </p:txBody>
      </p:sp>
    </p:spTree>
    <p:extLst>
      <p:ext uri="{BB962C8B-B14F-4D97-AF65-F5344CB8AC3E}">
        <p14:creationId xmlns:p14="http://schemas.microsoft.com/office/powerpoint/2010/main" val="7819773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BED00-439C-D6E2-88B2-3862FD11592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DE87FE6C-4BCD-8BC4-9D69-75F46DB9D55C}"/>
              </a:ext>
            </a:extLst>
          </p:cNvPr>
          <p:cNvSpPr>
            <a:spLocks noGrp="1" noChangeArrowheads="1"/>
          </p:cNvSpPr>
          <p:nvPr>
            <p:ph type="title"/>
          </p:nvPr>
        </p:nvSpPr>
        <p:spPr>
          <a:xfrm>
            <a:off x="369141" y="208273"/>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3BE5CF1-3198-8FDD-6875-8022BDE8EA05}"/>
              </a:ext>
            </a:extLst>
          </p:cNvPr>
          <p:cNvSpPr>
            <a:spLocks noGrp="1"/>
          </p:cNvSpPr>
          <p:nvPr>
            <p:ph idx="1"/>
          </p:nvPr>
        </p:nvSpPr>
        <p:spPr>
          <a:xfrm>
            <a:off x="251520" y="1196752"/>
            <a:ext cx="8640960" cy="5452975"/>
          </a:xfrm>
          <a:solidFill>
            <a:schemeClr val="bg1"/>
          </a:solidFill>
        </p:spPr>
        <p:txBody>
          <a:bodyPr/>
          <a:lstStyle/>
          <a:p>
            <a:pPr marL="0" indent="0">
              <a:buNone/>
            </a:pPr>
            <a:r>
              <a:rPr lang="ja-JP" altLang="en-US" sz="2000" dirty="0"/>
              <a:t>問題</a:t>
            </a:r>
            <a:r>
              <a:rPr lang="en-US" altLang="ja-JP" sz="2000" dirty="0"/>
              <a:t>15</a:t>
            </a:r>
            <a:r>
              <a:rPr lang="ja-JP" altLang="en-US" sz="2000" dirty="0"/>
              <a:t>　次の記述のうち，</a:t>
            </a:r>
            <a:r>
              <a:rPr lang="ja-JP" altLang="en-US" sz="2000" u="sng" dirty="0"/>
              <a:t>ヴェーバー（</a:t>
            </a:r>
            <a:r>
              <a:rPr lang="en-US" altLang="ja-JP" sz="2000" u="sng" dirty="0"/>
              <a:t>Weber, M.</a:t>
            </a:r>
            <a:r>
              <a:rPr lang="ja-JP" altLang="en-US" sz="2000" u="sng" dirty="0"/>
              <a:t>）の合法的支配における法の位置づけ</a:t>
            </a:r>
            <a:r>
              <a:rPr lang="ja-JP" altLang="en-US" sz="2000" dirty="0"/>
              <a:t>として，最も適切なものを</a:t>
            </a:r>
            <a:r>
              <a:rPr lang="en-US" altLang="ja-JP" sz="2000" dirty="0"/>
              <a:t>1 </a:t>
            </a:r>
            <a:r>
              <a:rPr lang="ja-JP" altLang="en-US" sz="2000" dirty="0"/>
              <a:t>つ選びなさい。</a:t>
            </a:r>
          </a:p>
          <a:p>
            <a:pPr marL="0" indent="0">
              <a:buNone/>
            </a:pPr>
            <a:r>
              <a:rPr lang="en-US" altLang="ja-JP" sz="2000" dirty="0"/>
              <a:t>1</a:t>
            </a:r>
            <a:r>
              <a:rPr lang="ja-JP" altLang="en-US" sz="2000" dirty="0"/>
              <a:t>　法は，被支配者を従わせ，超人的な支配者の権力を貫徹するための道具である。</a:t>
            </a:r>
            <a:r>
              <a:rPr lang="ja-JP" altLang="en-US" sz="2000" dirty="0">
                <a:solidFill>
                  <a:srgbClr val="FF0000"/>
                </a:solidFill>
              </a:rPr>
              <a:t>△　と言ったかも知れない？</a:t>
            </a:r>
          </a:p>
          <a:p>
            <a:pPr marL="0" indent="0">
              <a:buNone/>
            </a:pPr>
            <a:r>
              <a:rPr lang="en-US" altLang="ja-JP" sz="2000" dirty="0"/>
              <a:t>2</a:t>
            </a:r>
            <a:r>
              <a:rPr lang="ja-JP" altLang="en-US" sz="2000" dirty="0"/>
              <a:t>　法は，伝統的に継承されてきた支配体制を正当化するための道具である。</a:t>
            </a:r>
            <a:r>
              <a:rPr lang="ja-JP" altLang="en-US" sz="2000" dirty="0">
                <a:solidFill>
                  <a:srgbClr val="FF0000"/>
                </a:solidFill>
              </a:rPr>
              <a:t>△　と言ったかも知れない？</a:t>
            </a:r>
          </a:p>
          <a:p>
            <a:pPr marL="0" indent="0">
              <a:buNone/>
            </a:pPr>
            <a:r>
              <a:rPr lang="en-US" altLang="ja-JP" sz="2000" dirty="0"/>
              <a:t>3</a:t>
            </a:r>
            <a:r>
              <a:rPr lang="ja-JP" altLang="en-US" sz="2000" dirty="0"/>
              <a:t>　法は，支配者の恣意的な判断により定められる。</a:t>
            </a:r>
            <a:r>
              <a:rPr lang="ja-JP" altLang="en-US" sz="2000" dirty="0">
                <a:solidFill>
                  <a:srgbClr val="FF0000"/>
                </a:solidFill>
              </a:rPr>
              <a:t>☓　めちゃくちゃになる！</a:t>
            </a:r>
          </a:p>
          <a:p>
            <a:pPr marL="0" indent="0">
              <a:buNone/>
            </a:pPr>
            <a:r>
              <a:rPr lang="en-US" altLang="ja-JP" sz="2000" dirty="0"/>
              <a:t>4</a:t>
            </a:r>
            <a:r>
              <a:rPr lang="ja-JP" altLang="en-US" sz="2000" dirty="0"/>
              <a:t>　法は，神意や事物の本性によって導き出される。</a:t>
            </a:r>
            <a:r>
              <a:rPr lang="ja-JP" altLang="en-US" sz="2000" dirty="0">
                <a:solidFill>
                  <a:srgbClr val="FF0000"/>
                </a:solidFill>
              </a:rPr>
              <a:t>☓めちゃくちゃになる！ </a:t>
            </a:r>
            <a:endParaRPr lang="en-US" altLang="ja-JP" sz="2000" dirty="0"/>
          </a:p>
          <a:p>
            <a:pPr marL="0" indent="0">
              <a:buNone/>
            </a:pPr>
            <a:r>
              <a:rPr lang="en-US" altLang="ja-JP" sz="2000" dirty="0"/>
              <a:t>5</a:t>
            </a:r>
            <a:r>
              <a:rPr lang="ja-JP" altLang="en-US" sz="2000" dirty="0"/>
              <a:t>　法は，万民が服さなければならないものであり，支配者も例外ではない。　</a:t>
            </a:r>
            <a:r>
              <a:rPr lang="ja-JP" altLang="en-US" sz="2000" dirty="0">
                <a:solidFill>
                  <a:srgbClr val="FF0000"/>
                </a:solidFill>
              </a:rPr>
              <a:t>常識的に考えて。これが◯でしょ！</a:t>
            </a:r>
            <a:endParaRPr lang="en-US" altLang="ja-JP" sz="2000" dirty="0">
              <a:solidFill>
                <a:srgbClr val="FF0000"/>
              </a:solidFill>
            </a:endParaRPr>
          </a:p>
          <a:p>
            <a:pPr marL="0" indent="0">
              <a:buNone/>
            </a:pPr>
            <a:endParaRPr lang="en-US" altLang="ja-JP" sz="2000" dirty="0">
              <a:solidFill>
                <a:srgbClr val="FF0000"/>
              </a:solidFill>
            </a:endParaRPr>
          </a:p>
          <a:p>
            <a:pPr marL="0" indent="0">
              <a:buNone/>
            </a:pPr>
            <a:r>
              <a:rPr lang="ja-JP" altLang="en-US" sz="2000" dirty="0">
                <a:solidFill>
                  <a:srgbClr val="FF0000"/>
                </a:solidFill>
              </a:rPr>
              <a:t>ヒント：ヴェーバー（</a:t>
            </a:r>
            <a:r>
              <a:rPr lang="en-US" altLang="ja-JP" sz="2000" dirty="0">
                <a:solidFill>
                  <a:srgbClr val="FF0000"/>
                </a:solidFill>
              </a:rPr>
              <a:t>Weber, M.</a:t>
            </a:r>
            <a:r>
              <a:rPr lang="ja-JP" altLang="en-US" sz="2000" dirty="0">
                <a:solidFill>
                  <a:srgbClr val="FF0000"/>
                </a:solidFill>
              </a:rPr>
              <a:t>）＝マックス・ウエーバー（ドイツの社会学者）を知らなくても（あるいは知っていても）健全な常識（当たり前じゃない！）に従う以外にない問題です。</a:t>
            </a:r>
            <a:endParaRPr lang="en-US" altLang="ja-JP" sz="2000" dirty="0">
              <a:solidFill>
                <a:srgbClr val="FF0000"/>
              </a:solidFill>
            </a:endParaRPr>
          </a:p>
        </p:txBody>
      </p:sp>
    </p:spTree>
    <p:extLst>
      <p:ext uri="{BB962C8B-B14F-4D97-AF65-F5344CB8AC3E}">
        <p14:creationId xmlns:p14="http://schemas.microsoft.com/office/powerpoint/2010/main" val="17231705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46009-5AD1-F18E-9D01-9D011BDCADD1}"/>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D9557EA-921C-C03D-84A2-80674EA2E00B}"/>
              </a:ext>
            </a:extLst>
          </p:cNvPr>
          <p:cNvSpPr>
            <a:spLocks noGrp="1" noChangeArrowheads="1"/>
          </p:cNvSpPr>
          <p:nvPr>
            <p:ph type="title"/>
          </p:nvPr>
        </p:nvSpPr>
        <p:spPr>
          <a:xfrm>
            <a:off x="426441" y="0"/>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BEE7B2BC-6401-ED66-C1A4-DA703E1D550B}"/>
              </a:ext>
            </a:extLst>
          </p:cNvPr>
          <p:cNvSpPr>
            <a:spLocks noGrp="1"/>
          </p:cNvSpPr>
          <p:nvPr>
            <p:ph idx="1"/>
          </p:nvPr>
        </p:nvSpPr>
        <p:spPr>
          <a:xfrm>
            <a:off x="410000" y="1058658"/>
            <a:ext cx="8482480" cy="5466685"/>
          </a:xfrm>
          <a:solidFill>
            <a:schemeClr val="bg1"/>
          </a:solidFill>
        </p:spPr>
        <p:txBody>
          <a:bodyPr/>
          <a:lstStyle/>
          <a:p>
            <a:pPr marL="0" indent="0">
              <a:buNone/>
            </a:pPr>
            <a:r>
              <a:rPr lang="ja-JP" altLang="en-US" sz="1800" b="1" dirty="0"/>
              <a:t>問題</a:t>
            </a:r>
            <a:r>
              <a:rPr lang="en-US" altLang="ja-JP" sz="1800" b="1" dirty="0"/>
              <a:t>16</a:t>
            </a:r>
            <a:r>
              <a:rPr lang="ja-JP" altLang="en-US" sz="1800" b="1" dirty="0"/>
              <a:t>　</a:t>
            </a:r>
            <a:r>
              <a:rPr lang="ja-JP" altLang="en-US" sz="1800" b="1" u="sng" dirty="0"/>
              <a:t>社会変動の理論</a:t>
            </a:r>
            <a:r>
              <a:rPr lang="ja-JP" altLang="en-US" sz="1800" b="1" dirty="0"/>
              <a:t>に関する次の記述のうち，最も適切なものを</a:t>
            </a:r>
            <a:r>
              <a:rPr lang="en-US" altLang="ja-JP" sz="1800" b="1" u="sng" dirty="0"/>
              <a:t>1 </a:t>
            </a:r>
            <a:r>
              <a:rPr lang="ja-JP" altLang="en-US" sz="1800" b="1" u="sng" dirty="0"/>
              <a:t>つ</a:t>
            </a:r>
            <a:r>
              <a:rPr lang="ja-JP" altLang="en-US" sz="1800" b="1" dirty="0"/>
              <a:t>選びなさい。</a:t>
            </a:r>
          </a:p>
          <a:p>
            <a:pPr marL="0" indent="0">
              <a:buNone/>
            </a:pPr>
            <a:r>
              <a:rPr lang="en-US" altLang="ja-JP" sz="1800" dirty="0"/>
              <a:t>1</a:t>
            </a:r>
            <a:r>
              <a:rPr lang="ja-JP" altLang="en-US" sz="1800" dirty="0"/>
              <a:t>　</a:t>
            </a:r>
            <a:r>
              <a:rPr lang="ja-JP" altLang="en-US" sz="1800" u="sng" dirty="0"/>
              <a:t>ルーマン（</a:t>
            </a:r>
            <a:r>
              <a:rPr lang="en-US" altLang="ja-JP" sz="1800" u="sng" dirty="0"/>
              <a:t>Luhmann, N.</a:t>
            </a:r>
            <a:r>
              <a:rPr lang="ja-JP" altLang="en-US" sz="1800" u="sng" dirty="0"/>
              <a:t>）</a:t>
            </a:r>
            <a:r>
              <a:rPr lang="ja-JP" altLang="en-US" sz="1800" dirty="0"/>
              <a:t>は，社会の発展に伴い，軍事型社会から産業型社会へ移行すると主張した。</a:t>
            </a:r>
            <a:r>
              <a:rPr lang="ja-JP" altLang="en-US" sz="1800" dirty="0">
                <a:solidFill>
                  <a:srgbClr val="FF0000"/>
                </a:solidFill>
              </a:rPr>
              <a:t>△</a:t>
            </a:r>
          </a:p>
          <a:p>
            <a:pPr marL="0" indent="0">
              <a:buNone/>
            </a:pPr>
            <a:r>
              <a:rPr lang="en-US" altLang="ja-JP" sz="1800" dirty="0"/>
              <a:t>2</a:t>
            </a:r>
            <a:r>
              <a:rPr lang="ja-JP" altLang="en-US" sz="1800" dirty="0"/>
              <a:t>　</a:t>
            </a:r>
            <a:r>
              <a:rPr lang="ja-JP" altLang="en-US" sz="1800" u="sng" dirty="0"/>
              <a:t>テンニース（</a:t>
            </a:r>
            <a:r>
              <a:rPr lang="en-US" altLang="ja-JP" sz="1800" u="sng" dirty="0"/>
              <a:t>Tonnies, F.</a:t>
            </a:r>
            <a:r>
              <a:rPr lang="ja-JP" altLang="en-US" sz="1800" u="sng" dirty="0"/>
              <a:t>）</a:t>
            </a:r>
            <a:r>
              <a:rPr lang="ja-JP" altLang="en-US" sz="1800" dirty="0"/>
              <a:t>は，自然的な本質意志に基づく</a:t>
            </a:r>
            <a:r>
              <a:rPr lang="ja-JP" altLang="en-US" sz="1800" b="1" dirty="0">
                <a:solidFill>
                  <a:srgbClr val="FF0000"/>
                </a:solidFill>
              </a:rPr>
              <a:t>ゲマインシャフト</a:t>
            </a:r>
            <a:r>
              <a:rPr lang="ja-JP" altLang="en-US" sz="1800" dirty="0"/>
              <a:t>から人為的な選択意志に基づく</a:t>
            </a:r>
            <a:r>
              <a:rPr lang="ja-JP" altLang="en-US" sz="1800" b="1" dirty="0">
                <a:solidFill>
                  <a:srgbClr val="FF0000"/>
                </a:solidFill>
              </a:rPr>
              <a:t>ゲゼルシャフト</a:t>
            </a:r>
            <a:r>
              <a:rPr lang="ja-JP" altLang="en-US" sz="1800" dirty="0"/>
              <a:t>へ移行すると主張した。</a:t>
            </a:r>
            <a:r>
              <a:rPr lang="ja-JP" altLang="en-US" sz="1800" dirty="0">
                <a:solidFill>
                  <a:srgbClr val="FF0000"/>
                </a:solidFill>
              </a:rPr>
              <a:t>△⇒◯</a:t>
            </a:r>
          </a:p>
          <a:p>
            <a:pPr marL="0" indent="0">
              <a:buNone/>
            </a:pPr>
            <a:r>
              <a:rPr lang="en-US" altLang="ja-JP" sz="1800" dirty="0"/>
              <a:t>3</a:t>
            </a:r>
            <a:r>
              <a:rPr lang="ja-JP" altLang="en-US" sz="1800" dirty="0"/>
              <a:t>　</a:t>
            </a:r>
            <a:r>
              <a:rPr lang="ja-JP" altLang="en-US" sz="1800" u="sng" dirty="0"/>
              <a:t>デュルケム（</a:t>
            </a:r>
            <a:r>
              <a:rPr lang="en-US" altLang="ja-JP" sz="1800" u="sng" dirty="0"/>
              <a:t>Durkheim, E.</a:t>
            </a:r>
            <a:r>
              <a:rPr lang="ja-JP" altLang="en-US" sz="1800" u="sng" dirty="0"/>
              <a:t>）</a:t>
            </a:r>
            <a:r>
              <a:rPr lang="ja-JP" altLang="en-US" sz="1800" dirty="0"/>
              <a:t>は，産業化の進展に伴い，工業社会の次の発展段階として脱工業社会が到来すると主張した。</a:t>
            </a:r>
            <a:r>
              <a:rPr lang="ja-JP" altLang="en-US" sz="1800" dirty="0">
                <a:solidFill>
                  <a:srgbClr val="FF0000"/>
                </a:solidFill>
              </a:rPr>
              <a:t>△</a:t>
            </a:r>
          </a:p>
          <a:p>
            <a:pPr marL="0" indent="0">
              <a:buNone/>
            </a:pPr>
            <a:r>
              <a:rPr lang="en-US" altLang="ja-JP" sz="1800" dirty="0"/>
              <a:t>4</a:t>
            </a:r>
            <a:r>
              <a:rPr lang="ja-JP" altLang="en-US" sz="1800" dirty="0"/>
              <a:t>　</a:t>
            </a:r>
            <a:r>
              <a:rPr lang="ja-JP" altLang="en-US" sz="1800" u="sng" dirty="0"/>
              <a:t>スペンサー（</a:t>
            </a:r>
            <a:r>
              <a:rPr lang="en-US" altLang="ja-JP" sz="1800" u="sng" dirty="0"/>
              <a:t>Spencer, H.</a:t>
            </a:r>
            <a:r>
              <a:rPr lang="ja-JP" altLang="en-US" sz="1800" u="sng" dirty="0"/>
              <a:t>）</a:t>
            </a:r>
            <a:r>
              <a:rPr lang="ja-JP" altLang="en-US" sz="1800" dirty="0"/>
              <a:t>は，近代社会では適応，目標達成，統合，潜在的パターン維持の四つの機能に対応した下位システムが分出すると主張した。</a:t>
            </a:r>
            <a:r>
              <a:rPr lang="ja-JP" altLang="en-US" sz="1800" dirty="0">
                <a:solidFill>
                  <a:srgbClr val="FF0000"/>
                </a:solidFill>
              </a:rPr>
              <a:t>△</a:t>
            </a:r>
          </a:p>
          <a:p>
            <a:pPr marL="0" indent="0">
              <a:buNone/>
            </a:pPr>
            <a:r>
              <a:rPr lang="en-US" altLang="ja-JP" sz="1800" dirty="0"/>
              <a:t>5</a:t>
            </a:r>
            <a:r>
              <a:rPr lang="ja-JP" altLang="en-US" sz="1800" dirty="0"/>
              <a:t>　</a:t>
            </a:r>
            <a:r>
              <a:rPr lang="ja-JP" altLang="en-US" sz="1800" u="sng" dirty="0"/>
              <a:t>パーソンズ（</a:t>
            </a:r>
            <a:r>
              <a:rPr lang="en-US" altLang="ja-JP" sz="1800" u="sng" dirty="0"/>
              <a:t>Parsons, T.</a:t>
            </a:r>
            <a:r>
              <a:rPr lang="ja-JP" altLang="en-US" sz="1800" u="sng" dirty="0"/>
              <a:t>）</a:t>
            </a:r>
            <a:r>
              <a:rPr lang="ja-JP" altLang="en-US" sz="1800" dirty="0"/>
              <a:t>は，同質的な個人が並列する機械的連帯から，異質な個人の分業による有機的な連帯へと変化していくと主張した。</a:t>
            </a:r>
            <a:r>
              <a:rPr lang="ja-JP" altLang="en-US" sz="1800" dirty="0">
                <a:solidFill>
                  <a:srgbClr val="FF0000"/>
                </a:solidFill>
              </a:rPr>
              <a:t>△</a:t>
            </a:r>
            <a:endParaRPr lang="en-US" altLang="ja-JP" sz="1800" dirty="0">
              <a:solidFill>
                <a:srgbClr val="FF0000"/>
              </a:solidFill>
            </a:endParaRPr>
          </a:p>
          <a:p>
            <a:pPr marL="0" indent="0">
              <a:buNone/>
            </a:pPr>
            <a:r>
              <a:rPr lang="ja-JP" altLang="en-US" sz="1800" dirty="0">
                <a:solidFill>
                  <a:srgbClr val="FF0000"/>
                </a:solidFill>
              </a:rPr>
              <a:t>＊ヒント：１から５まで人の名前と社会変動に関する主張で、どれも△で選びようがないが、２だけがゲマインシャフトとゲゼルシャフトという専門用語が出てくるので、２が正解◯。有名な社会学者ほど、色々なことを言っているので、名前だけでは判断できない＝</a:t>
            </a:r>
            <a:r>
              <a:rPr lang="ja-JP" altLang="en-US" sz="1800" b="1" dirty="0">
                <a:solidFill>
                  <a:srgbClr val="FF0000"/>
                </a:solidFill>
              </a:rPr>
              <a:t>決め手の専門用語が</a:t>
            </a:r>
            <a:r>
              <a:rPr lang="ja-JP" altLang="en-US" sz="1800" dirty="0">
                <a:solidFill>
                  <a:srgbClr val="FF0000"/>
                </a:solidFill>
              </a:rPr>
              <a:t>必要となります。</a:t>
            </a:r>
            <a:endParaRPr lang="en-US" altLang="ja-JP" sz="1800" dirty="0">
              <a:solidFill>
                <a:srgbClr val="FF0000"/>
              </a:solidFill>
            </a:endParaRPr>
          </a:p>
          <a:p>
            <a:pPr marL="0" indent="0">
              <a:buNone/>
            </a:pPr>
            <a:r>
              <a:rPr lang="ja-JP" altLang="en-US" sz="1800" b="1" dirty="0">
                <a:solidFill>
                  <a:srgbClr val="FF0000"/>
                </a:solidFill>
              </a:rPr>
              <a:t>＊テンニース＝ゲマインシャフトとゲゼルシャフトはよく出るの覚えておくこと。ただし入れ替えて☓というケースもあるので要注意</a:t>
            </a:r>
            <a:endParaRPr lang="en-US" altLang="ja-JP" sz="1800" b="1" dirty="0">
              <a:solidFill>
                <a:srgbClr val="FF0000"/>
              </a:solidFill>
            </a:endParaRPr>
          </a:p>
        </p:txBody>
      </p:sp>
    </p:spTree>
    <p:extLst>
      <p:ext uri="{BB962C8B-B14F-4D97-AF65-F5344CB8AC3E}">
        <p14:creationId xmlns:p14="http://schemas.microsoft.com/office/powerpoint/2010/main" val="2073221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827584" y="1728702"/>
            <a:ext cx="7272808" cy="3428490"/>
          </a:xfrm>
        </p:spPr>
        <p:txBody>
          <a:bodyPr/>
          <a:lstStyle/>
          <a:p>
            <a:pPr marL="0" lvl="1" indent="0" eaLnBrk="1" hangingPunct="1">
              <a:lnSpc>
                <a:spcPct val="90000"/>
              </a:lnSpc>
              <a:buNone/>
            </a:pPr>
            <a:r>
              <a:rPr lang="zh-CN" altLang="en-US" sz="2400" dirty="0">
                <a:latin typeface="ＭＳ 明朝" charset="-128"/>
                <a:ea typeface="ＭＳ 明朝" charset="-128"/>
                <a:cs typeface="ＭＳ 明朝" charset="-128"/>
              </a:rPr>
              <a:t>第</a:t>
            </a:r>
            <a:r>
              <a:rPr lang="en-US" altLang="zh-CN" sz="2400" dirty="0">
                <a:latin typeface="ＭＳ 明朝" charset="-128"/>
                <a:ea typeface="ＭＳ 明朝" charset="-128"/>
                <a:cs typeface="ＭＳ 明朝" charset="-128"/>
              </a:rPr>
              <a:t>38</a:t>
            </a:r>
            <a:r>
              <a:rPr lang="zh-CN" altLang="en-US" sz="2400" dirty="0">
                <a:latin typeface="ＭＳ 明朝" charset="-128"/>
                <a:ea typeface="ＭＳ 明朝" charset="-128"/>
                <a:cs typeface="ＭＳ 明朝" charset="-128"/>
              </a:rPr>
              <a:t>回社会福祉士国家試験</a:t>
            </a:r>
            <a:r>
              <a:rPr lang="en-US" altLang="zh-CN" sz="2400" dirty="0">
                <a:latin typeface="ＭＳ 明朝" charset="-128"/>
                <a:ea typeface="ＭＳ 明朝" charset="-128"/>
                <a:cs typeface="ＭＳ 明朝" charset="-128"/>
              </a:rPr>
              <a:t>2026</a:t>
            </a:r>
            <a:r>
              <a:rPr lang="zh-CN" altLang="en-US" sz="2400" dirty="0">
                <a:latin typeface="ＭＳ 明朝" charset="-128"/>
                <a:ea typeface="ＭＳ 明朝" charset="-128"/>
                <a:cs typeface="ＭＳ 明朝" charset="-128"/>
              </a:rPr>
              <a:t>年（令和</a:t>
            </a:r>
            <a:r>
              <a:rPr lang="en-US" altLang="zh-CN" sz="2400" dirty="0">
                <a:latin typeface="ＭＳ 明朝" charset="-128"/>
                <a:ea typeface="ＭＳ 明朝" charset="-128"/>
                <a:cs typeface="ＭＳ 明朝" charset="-128"/>
              </a:rPr>
              <a:t>8</a:t>
            </a:r>
            <a:r>
              <a:rPr lang="zh-CN" altLang="en-US" sz="2400" dirty="0">
                <a:latin typeface="ＭＳ 明朝" charset="-128"/>
                <a:ea typeface="ＭＳ 明朝" charset="-128"/>
                <a:cs typeface="ＭＳ 明朝" charset="-128"/>
              </a:rPr>
              <a:t>年）</a:t>
            </a:r>
            <a:r>
              <a:rPr lang="en-US" altLang="zh-CN" sz="2400" dirty="0">
                <a:latin typeface="ＭＳ 明朝" charset="-128"/>
                <a:ea typeface="ＭＳ 明朝" charset="-128"/>
                <a:cs typeface="ＭＳ 明朝" charset="-128"/>
              </a:rPr>
              <a:t>2</a:t>
            </a:r>
            <a:r>
              <a:rPr lang="zh-CN" altLang="en-US" sz="2400" dirty="0">
                <a:latin typeface="ＭＳ 明朝" charset="-128"/>
                <a:ea typeface="ＭＳ 明朝" charset="-128"/>
                <a:cs typeface="ＭＳ 明朝" charset="-128"/>
              </a:rPr>
              <a:t>月</a:t>
            </a:r>
            <a:r>
              <a:rPr lang="en-US" altLang="zh-CN" sz="2400" dirty="0">
                <a:latin typeface="ＭＳ 明朝" charset="-128"/>
                <a:ea typeface="ＭＳ 明朝" charset="-128"/>
                <a:cs typeface="ＭＳ 明朝" charset="-128"/>
              </a:rPr>
              <a:t>1</a:t>
            </a:r>
            <a:r>
              <a:rPr lang="zh-CN" altLang="en-US" sz="2400" dirty="0">
                <a:latin typeface="ＭＳ 明朝" charset="-128"/>
                <a:ea typeface="ＭＳ 明朝" charset="-128"/>
                <a:cs typeface="ＭＳ 明朝" charset="-128"/>
              </a:rPr>
              <a:t>日（日曜日 ）</a:t>
            </a:r>
            <a:r>
              <a:rPr lang="ja-JP" altLang="en-US" sz="2400" dirty="0">
                <a:latin typeface="ＭＳ 明朝" charset="-128"/>
                <a:ea typeface="ＭＳ 明朝" charset="-128"/>
                <a:cs typeface="ＭＳ 明朝" charset="-128"/>
              </a:rPr>
              <a:t>に向けて、社会福祉士・精神保健福祉士の共通科目の③「社会学と社会システム（社会理論と社会システム」について</a:t>
            </a:r>
            <a:endParaRPr lang="en-US" altLang="ja-JP" sz="2400" dirty="0">
              <a:latin typeface="ＭＳ 明朝" charset="-128"/>
              <a:ea typeface="ＭＳ 明朝" charset="-128"/>
              <a:cs typeface="ＭＳ 明朝" charset="-128"/>
            </a:endParaRPr>
          </a:p>
          <a:p>
            <a:pPr marL="0" lvl="1" indent="0" eaLnBrk="1" hangingPunct="1">
              <a:lnSpc>
                <a:spcPct val="90000"/>
              </a:lnSpc>
              <a:buNone/>
            </a:pPr>
            <a:endParaRPr lang="en-US" altLang="ja-JP" sz="2400" dirty="0">
              <a:latin typeface="ＭＳ 明朝" charset="-128"/>
              <a:ea typeface="ＭＳ 明朝" charset="-128"/>
              <a:cs typeface="ＭＳ 明朝" charset="-128"/>
            </a:endParaRPr>
          </a:p>
          <a:p>
            <a:pPr marL="0" lvl="1" indent="0" eaLnBrk="1" hangingPunct="1">
              <a:lnSpc>
                <a:spcPct val="90000"/>
              </a:lnSpc>
              <a:buNone/>
            </a:pPr>
            <a:r>
              <a:rPr lang="ja-JP" altLang="en-US" sz="2400" dirty="0">
                <a:latin typeface="ＭＳ 明朝" charset="-128"/>
                <a:ea typeface="ＭＳ 明朝" charset="-128"/>
                <a:cs typeface="ＭＳ 明朝" charset="-128"/>
              </a:rPr>
              <a:t>１</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オススメの解答テクニック</a:t>
            </a:r>
            <a:br>
              <a:rPr lang="en-US" altLang="ja-JP" sz="24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２</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過去問（第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回）にトライ</a:t>
            </a:r>
            <a:endParaRPr lang="en-US" altLang="ja-JP" sz="2400" dirty="0">
              <a:latin typeface="ＭＳ 明朝" charset="-128"/>
              <a:ea typeface="ＭＳ 明朝" charset="-128"/>
              <a:cs typeface="ＭＳ 明朝" charset="-128"/>
            </a:endParaRPr>
          </a:p>
          <a:p>
            <a:pPr marL="0" lvl="1" indent="0" eaLnBrk="1" hangingPunct="1">
              <a:lnSpc>
                <a:spcPct val="90000"/>
              </a:lnSpc>
              <a:buNone/>
            </a:pPr>
            <a:r>
              <a:rPr lang="ja-JP" altLang="en-US" sz="2400" dirty="0">
                <a:latin typeface="ＭＳ 明朝" charset="-128"/>
                <a:ea typeface="ＭＳ 明朝" charset="-128"/>
                <a:cs typeface="ＭＳ 明朝" charset="-128"/>
              </a:rPr>
              <a:t>３</a:t>
            </a:r>
            <a:r>
              <a:rPr lang="en-US" altLang="ja-JP" sz="2400" dirty="0">
                <a:latin typeface="ＭＳ 明朝" charset="-128"/>
                <a:ea typeface="ＭＳ 明朝" charset="-128"/>
                <a:cs typeface="ＭＳ 明朝" charset="-128"/>
              </a:rPr>
              <a:t>.</a:t>
            </a:r>
            <a:r>
              <a:rPr lang="ja-JP" altLang="en-US" sz="2400" dirty="0">
                <a:latin typeface="ＭＳ 明朝" charset="-128"/>
                <a:ea typeface="ＭＳ 明朝" charset="-128"/>
                <a:cs typeface="ＭＳ 明朝" charset="-128"/>
              </a:rPr>
              <a:t>過去問の答え合わせ＋解説</a:t>
            </a:r>
            <a:endParaRPr lang="en-US" altLang="ja-JP"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AA992-587C-208F-E50A-8363A3468B85}"/>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FCE99A3A-CCA2-4063-6FEB-AD8E7EAE86A1}"/>
              </a:ext>
            </a:extLst>
          </p:cNvPr>
          <p:cNvSpPr>
            <a:spLocks noGrp="1" noChangeArrowheads="1"/>
          </p:cNvSpPr>
          <p:nvPr>
            <p:ph type="title"/>
          </p:nvPr>
        </p:nvSpPr>
        <p:spPr>
          <a:xfrm>
            <a:off x="426441" y="0"/>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AC1C7F07-CDA8-B50E-ED05-1FB00E772006}"/>
              </a:ext>
            </a:extLst>
          </p:cNvPr>
          <p:cNvSpPr>
            <a:spLocks noGrp="1"/>
          </p:cNvSpPr>
          <p:nvPr>
            <p:ph idx="1"/>
          </p:nvPr>
        </p:nvSpPr>
        <p:spPr>
          <a:xfrm>
            <a:off x="410000" y="1058658"/>
            <a:ext cx="8307559" cy="5538694"/>
          </a:xfrm>
          <a:solidFill>
            <a:schemeClr val="bg1"/>
          </a:solidFill>
        </p:spPr>
        <p:txBody>
          <a:bodyPr/>
          <a:lstStyle/>
          <a:p>
            <a:pPr marL="0" indent="0">
              <a:buNone/>
            </a:pPr>
            <a:r>
              <a:rPr lang="ja-JP" altLang="en-US" sz="1800" b="1" dirty="0"/>
              <a:t>問題</a:t>
            </a:r>
            <a:r>
              <a:rPr lang="en-US" altLang="ja-JP" sz="1800" b="1" dirty="0"/>
              <a:t>17</a:t>
            </a:r>
            <a:r>
              <a:rPr lang="ja-JP" altLang="en-US" sz="1800" b="1" dirty="0"/>
              <a:t>　</a:t>
            </a:r>
            <a:r>
              <a:rPr lang="ja-JP" altLang="en-US" sz="1800" b="1" u="sng" dirty="0"/>
              <a:t>「令和</a:t>
            </a:r>
            <a:r>
              <a:rPr lang="en-US" altLang="ja-JP" sz="1800" b="1" u="sng" dirty="0"/>
              <a:t>4 </a:t>
            </a:r>
            <a:r>
              <a:rPr lang="ja-JP" altLang="en-US" sz="1800" b="1" u="sng" dirty="0"/>
              <a:t>年版</a:t>
            </a:r>
            <a:r>
              <a:rPr lang="ja-JP" altLang="en-US" sz="1800" b="1" u="sng" dirty="0">
                <a:solidFill>
                  <a:srgbClr val="FF0000"/>
                </a:solidFill>
              </a:rPr>
              <a:t>男女共同参画白書</a:t>
            </a:r>
            <a:r>
              <a:rPr lang="ja-JP" altLang="en-US" sz="1800" b="1" u="sng" dirty="0"/>
              <a:t>」（内閣府</a:t>
            </a:r>
            <a:r>
              <a:rPr lang="ja-JP" altLang="en-US" sz="1800" b="1" dirty="0"/>
              <a:t>）に示された</a:t>
            </a:r>
            <a:r>
              <a:rPr lang="ja-JP" altLang="en-US" sz="1800" u="sng" dirty="0"/>
              <a:t>近年の家族の動向</a:t>
            </a:r>
            <a:r>
              <a:rPr lang="ja-JP" altLang="en-US" sz="1800" b="1" dirty="0"/>
              <a:t>に関する次の記述のうち，最も適切なものを</a:t>
            </a:r>
            <a:r>
              <a:rPr lang="en-US" altLang="ja-JP" sz="1800" u="sng" dirty="0"/>
              <a:t>1 </a:t>
            </a:r>
            <a:r>
              <a:rPr lang="ja-JP" altLang="en-US" sz="1800" u="sng" dirty="0"/>
              <a:t>つ</a:t>
            </a:r>
            <a:r>
              <a:rPr lang="ja-JP" altLang="en-US" sz="1800" b="1" dirty="0"/>
              <a:t>選びなさい。</a:t>
            </a:r>
            <a:endParaRPr lang="en-US" altLang="ja-JP" sz="1800" b="1" dirty="0"/>
          </a:p>
          <a:p>
            <a:pPr marL="0" indent="0">
              <a:buNone/>
            </a:pPr>
            <a:r>
              <a:rPr lang="ja-JP" altLang="en-US" sz="1800" b="1" dirty="0">
                <a:solidFill>
                  <a:srgbClr val="FF0000"/>
                </a:solidFill>
              </a:rPr>
              <a:t>★この手の問題は、若い人は、自分の実感で判断すれば当たる！</a:t>
            </a:r>
          </a:p>
          <a:p>
            <a:pPr marL="0" indent="0">
              <a:buNone/>
            </a:pPr>
            <a:r>
              <a:rPr lang="en-US" altLang="ja-JP" sz="1800" b="1" dirty="0"/>
              <a:t>1</a:t>
            </a:r>
            <a:r>
              <a:rPr lang="ja-JP" altLang="en-US" sz="1800" b="1" dirty="0"/>
              <a:t>　</a:t>
            </a:r>
            <a:r>
              <a:rPr lang="en-US" altLang="ja-JP" sz="1800" b="1" dirty="0"/>
              <a:t>2020 </a:t>
            </a:r>
            <a:r>
              <a:rPr lang="ja-JP" altLang="en-US" sz="1800" b="1" dirty="0"/>
              <a:t>年（令和</a:t>
            </a:r>
            <a:r>
              <a:rPr lang="en-US" altLang="ja-JP" sz="1800" b="1" dirty="0"/>
              <a:t>2 </a:t>
            </a:r>
            <a:r>
              <a:rPr lang="ja-JP" altLang="en-US" sz="1800" b="1" dirty="0"/>
              <a:t>年）において，全婚姻件数における再婚件数の合は</a:t>
            </a:r>
            <a:r>
              <a:rPr lang="en-US" altLang="ja-JP" sz="1800" b="1" dirty="0"/>
              <a:t>40 </a:t>
            </a:r>
            <a:r>
              <a:rPr lang="ja-JP" altLang="en-US" sz="1800" b="1" dirty="0"/>
              <a:t>％を超えている。</a:t>
            </a:r>
            <a:r>
              <a:rPr lang="ja-JP" altLang="en-US" sz="1800" b="1" dirty="0">
                <a:solidFill>
                  <a:srgbClr val="FF0000"/>
                </a:solidFill>
              </a:rPr>
              <a:t>△</a:t>
            </a:r>
            <a:r>
              <a:rPr lang="ja-JP" altLang="en-US" sz="1800" b="1" dirty="0"/>
              <a:t>　</a:t>
            </a:r>
            <a:r>
              <a:rPr lang="ja-JP" altLang="en-US" sz="1800" b="1" dirty="0">
                <a:solidFill>
                  <a:srgbClr val="FF0000"/>
                </a:solidFill>
              </a:rPr>
              <a:t>＊初婚が減ってるのは事実だが？</a:t>
            </a:r>
          </a:p>
          <a:p>
            <a:pPr marL="0" indent="0">
              <a:buNone/>
            </a:pPr>
            <a:r>
              <a:rPr lang="en-US" altLang="ja-JP" sz="1800" b="1" dirty="0"/>
              <a:t>2</a:t>
            </a:r>
            <a:r>
              <a:rPr lang="ja-JP" altLang="en-US" sz="1800" b="1" dirty="0"/>
              <a:t>　家事，育児における配偶者間の負担割合について，「配偶者と半分ずつ分担したい」（外部サービスを利用しながら分担するを含む）と希望する</a:t>
            </a:r>
            <a:r>
              <a:rPr lang="en-US" altLang="ja-JP" sz="1800" b="1" dirty="0"/>
              <a:t>18</a:t>
            </a:r>
            <a:r>
              <a:rPr lang="ja-JP" altLang="en-US" sz="1800" b="1" dirty="0"/>
              <a:t>～</a:t>
            </a:r>
            <a:r>
              <a:rPr lang="en-US" altLang="ja-JP" sz="1800" b="1" dirty="0"/>
              <a:t>39 </a:t>
            </a:r>
            <a:r>
              <a:rPr lang="ja-JP" altLang="en-US" sz="1800" b="1" dirty="0"/>
              <a:t>歳の男性の割合は，</a:t>
            </a:r>
            <a:r>
              <a:rPr lang="en-US" altLang="ja-JP" sz="1800" b="1" dirty="0"/>
              <a:t>70 </a:t>
            </a:r>
            <a:r>
              <a:rPr lang="ja-JP" altLang="en-US" sz="1800" b="1" dirty="0"/>
              <a:t>％を超えている。△</a:t>
            </a:r>
            <a:r>
              <a:rPr lang="ja-JP" altLang="en-US" sz="1800" b="1" dirty="0">
                <a:solidFill>
                  <a:srgbClr val="FF0000"/>
                </a:solidFill>
              </a:rPr>
              <a:t>＊</a:t>
            </a:r>
            <a:r>
              <a:rPr lang="en-US" altLang="ja-JP" sz="1800" b="1" dirty="0">
                <a:solidFill>
                  <a:srgbClr val="FF0000"/>
                </a:solidFill>
              </a:rPr>
              <a:t>70</a:t>
            </a:r>
            <a:r>
              <a:rPr lang="ja-JP" altLang="en-US" sz="1800" b="1" dirty="0">
                <a:solidFill>
                  <a:srgbClr val="FF0000"/>
                </a:solidFill>
              </a:rPr>
              <a:t>％？　⇒◯</a:t>
            </a:r>
            <a:endParaRPr lang="en-US" altLang="ja-JP" sz="1800" b="1" dirty="0">
              <a:solidFill>
                <a:srgbClr val="FF0000"/>
              </a:solidFill>
            </a:endParaRPr>
          </a:p>
          <a:p>
            <a:pPr marL="0" indent="0">
              <a:buNone/>
            </a:pPr>
            <a:r>
              <a:rPr lang="en-US" altLang="ja-JP" sz="1800" b="1" dirty="0"/>
              <a:t>3</a:t>
            </a:r>
            <a:r>
              <a:rPr lang="ja-JP" altLang="en-US" sz="1800" b="1" dirty="0"/>
              <a:t>　</a:t>
            </a:r>
            <a:r>
              <a:rPr lang="en-US" altLang="ja-JP" sz="1800" b="1" dirty="0"/>
              <a:t>20 </a:t>
            </a:r>
            <a:r>
              <a:rPr lang="ja-JP" altLang="en-US" sz="1800" b="1" dirty="0"/>
              <a:t>代の男性，女性ともに</a:t>
            </a:r>
            <a:r>
              <a:rPr lang="en-US" altLang="ja-JP" sz="1800" b="1" dirty="0"/>
              <a:t>50 </a:t>
            </a:r>
            <a:r>
              <a:rPr lang="ja-JP" altLang="en-US" sz="1800" b="1" dirty="0"/>
              <a:t>％以上が，「配偶者はいないが恋人はいる」と回答している。</a:t>
            </a:r>
            <a:r>
              <a:rPr lang="ja-JP" altLang="en-US" sz="1800" dirty="0">
                <a:solidFill>
                  <a:srgbClr val="FF0000"/>
                </a:solidFill>
              </a:rPr>
              <a:t>☓　そんな事ありえない！</a:t>
            </a:r>
            <a:endParaRPr lang="ja-JP" altLang="en-US" sz="1800" b="1" dirty="0"/>
          </a:p>
          <a:p>
            <a:pPr marL="0" indent="0">
              <a:buNone/>
            </a:pPr>
            <a:r>
              <a:rPr lang="en-US" altLang="ja-JP" sz="1800" b="1" dirty="0"/>
              <a:t>4</a:t>
            </a:r>
            <a:r>
              <a:rPr lang="ja-JP" altLang="en-US" sz="1800" b="1" dirty="0"/>
              <a:t>　</a:t>
            </a:r>
            <a:r>
              <a:rPr lang="en-US" altLang="ja-JP" sz="1800" b="1" dirty="0"/>
              <a:t>2021 </a:t>
            </a:r>
            <a:r>
              <a:rPr lang="ja-JP" altLang="en-US" sz="1800" b="1" dirty="0"/>
              <a:t>年（令和</a:t>
            </a:r>
            <a:r>
              <a:rPr lang="en-US" altLang="ja-JP" sz="1800" b="1" dirty="0"/>
              <a:t>3 </a:t>
            </a:r>
            <a:r>
              <a:rPr lang="ja-JP" altLang="en-US" sz="1800" b="1" dirty="0"/>
              <a:t>年）において，妻が</a:t>
            </a:r>
            <a:r>
              <a:rPr lang="en-US" altLang="ja-JP" sz="1800" b="1" dirty="0"/>
              <a:t>25</a:t>
            </a:r>
            <a:r>
              <a:rPr lang="ja-JP" altLang="en-US" sz="1800" b="1" dirty="0"/>
              <a:t>～</a:t>
            </a:r>
            <a:r>
              <a:rPr lang="en-US" altLang="ja-JP" sz="1800" b="1" dirty="0"/>
              <a:t>34 </a:t>
            </a:r>
            <a:r>
              <a:rPr lang="ja-JP" altLang="en-US" sz="1800" b="1" dirty="0"/>
              <a:t>歳の「夫婦と子供から成る世帯」のうち，妻が専業主婦である世帯の割合は，</a:t>
            </a:r>
            <a:r>
              <a:rPr lang="en-US" altLang="ja-JP" sz="1800" b="1" dirty="0"/>
              <a:t>50 </a:t>
            </a:r>
            <a:r>
              <a:rPr lang="ja-JP" altLang="en-US" sz="1800" b="1" dirty="0"/>
              <a:t>％を超えている。</a:t>
            </a:r>
            <a:r>
              <a:rPr lang="ja-JP" altLang="en-US" sz="1800" b="1" dirty="0">
                <a:solidFill>
                  <a:srgbClr val="FF0000"/>
                </a:solidFill>
              </a:rPr>
              <a:t>☓　そんな事ありえない！</a:t>
            </a:r>
            <a:endParaRPr lang="en-US" altLang="ja-JP" sz="1800" b="1" dirty="0">
              <a:solidFill>
                <a:srgbClr val="FF0000"/>
              </a:solidFill>
            </a:endParaRPr>
          </a:p>
          <a:p>
            <a:pPr marL="0" indent="0">
              <a:buNone/>
            </a:pPr>
            <a:r>
              <a:rPr lang="en-US" altLang="ja-JP" sz="1800" b="1" dirty="0"/>
              <a:t>5</a:t>
            </a:r>
            <a:r>
              <a:rPr lang="ja-JP" altLang="en-US" sz="1800" b="1" dirty="0"/>
              <a:t>　子供がいる現役世帯のうち，「大人が一人」の世帯の世帯員の</a:t>
            </a:r>
            <a:r>
              <a:rPr lang="en-US" altLang="ja-JP" sz="1800" b="1" dirty="0"/>
              <a:t>2018 </a:t>
            </a:r>
            <a:r>
              <a:rPr lang="ja-JP" altLang="en-US" sz="1800" b="1" dirty="0"/>
              <a:t>年（平成</a:t>
            </a:r>
            <a:r>
              <a:rPr lang="en-US" altLang="ja-JP" sz="1800" b="1" dirty="0"/>
              <a:t>30 </a:t>
            </a:r>
            <a:r>
              <a:rPr lang="ja-JP" altLang="en-US" sz="1800" b="1" dirty="0"/>
              <a:t>年）における相対的貧困率は，</a:t>
            </a:r>
            <a:r>
              <a:rPr lang="en-US" altLang="ja-JP" sz="1800" b="1" dirty="0"/>
              <a:t>30 </a:t>
            </a:r>
            <a:r>
              <a:rPr lang="ja-JP" altLang="en-US" sz="1800" b="1" dirty="0"/>
              <a:t>％を下回っている。</a:t>
            </a:r>
            <a:r>
              <a:rPr lang="ja-JP" altLang="en-US" sz="1800" b="1" dirty="0">
                <a:solidFill>
                  <a:srgbClr val="FF0000"/>
                </a:solidFill>
              </a:rPr>
              <a:t>△</a:t>
            </a:r>
            <a:r>
              <a:rPr lang="ja-JP" altLang="en-US" sz="1800" dirty="0">
                <a:solidFill>
                  <a:srgbClr val="FF0000"/>
                </a:solidFill>
              </a:rPr>
              <a:t>もっと高いのでは？</a:t>
            </a:r>
          </a:p>
          <a:p>
            <a:pPr marL="0" indent="0">
              <a:buNone/>
            </a:pPr>
            <a:r>
              <a:rPr lang="ja-JP" altLang="en-US" sz="1800" b="1" dirty="0">
                <a:solidFill>
                  <a:srgbClr val="FF0000"/>
                </a:solidFill>
              </a:rPr>
              <a:t>考え方：ありえる△は</a:t>
            </a:r>
            <a:r>
              <a:rPr lang="en-US" altLang="ja-JP" sz="1800" b="1" dirty="0">
                <a:solidFill>
                  <a:srgbClr val="FF0000"/>
                </a:solidFill>
              </a:rPr>
              <a:t>1,2,5</a:t>
            </a:r>
            <a:r>
              <a:rPr lang="ja-JP" altLang="en-US" sz="1800" b="1" dirty="0">
                <a:solidFill>
                  <a:srgbClr val="FF0000"/>
                </a:solidFill>
              </a:rPr>
              <a:t>だが、「男女共同参画」の内閣府が喜びそうな動きは２だけなので、２が正解。</a:t>
            </a:r>
            <a:endParaRPr lang="en-US" altLang="ja-JP" sz="1800" b="1" dirty="0">
              <a:solidFill>
                <a:srgbClr val="FF0000"/>
              </a:solidFill>
            </a:endParaRPr>
          </a:p>
        </p:txBody>
      </p:sp>
    </p:spTree>
    <p:extLst>
      <p:ext uri="{BB962C8B-B14F-4D97-AF65-F5344CB8AC3E}">
        <p14:creationId xmlns:p14="http://schemas.microsoft.com/office/powerpoint/2010/main" val="33989651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5784A-ACE6-BA33-5D3E-832B5E08F80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B153A2B0-32E0-B844-2F5C-F1E223407015}"/>
              </a:ext>
            </a:extLst>
          </p:cNvPr>
          <p:cNvSpPr>
            <a:spLocks noGrp="1" noChangeArrowheads="1"/>
          </p:cNvSpPr>
          <p:nvPr>
            <p:ph type="title"/>
          </p:nvPr>
        </p:nvSpPr>
        <p:spPr>
          <a:xfrm>
            <a:off x="426441" y="0"/>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518E6EE4-A261-87B6-6807-4FBD16953E47}"/>
              </a:ext>
            </a:extLst>
          </p:cNvPr>
          <p:cNvSpPr>
            <a:spLocks noGrp="1"/>
          </p:cNvSpPr>
          <p:nvPr>
            <p:ph idx="1"/>
          </p:nvPr>
        </p:nvSpPr>
        <p:spPr>
          <a:xfrm>
            <a:off x="366764" y="1421333"/>
            <a:ext cx="8410472" cy="5466686"/>
          </a:xfrm>
          <a:solidFill>
            <a:schemeClr val="bg1"/>
          </a:solidFill>
        </p:spPr>
        <p:txBody>
          <a:bodyPr/>
          <a:lstStyle/>
          <a:p>
            <a:pPr marL="0" indent="0">
              <a:buNone/>
            </a:pPr>
            <a:r>
              <a:rPr lang="ja-JP" altLang="en-US" sz="1800" dirty="0"/>
              <a:t>問題</a:t>
            </a:r>
            <a:r>
              <a:rPr lang="en-US" altLang="ja-JP" sz="1800" dirty="0"/>
              <a:t>18</a:t>
            </a:r>
            <a:r>
              <a:rPr lang="ja-JP" altLang="en-US" sz="1800" dirty="0"/>
              <a:t>　次の記述のうち，</a:t>
            </a:r>
            <a:r>
              <a:rPr lang="ja-JP" altLang="en-US" sz="1800" u="sng" dirty="0"/>
              <a:t>人々の生活を捉えるための概念の説明</a:t>
            </a:r>
            <a:r>
              <a:rPr lang="ja-JP" altLang="en-US" sz="1800" dirty="0"/>
              <a:t>として，最も適切なものを</a:t>
            </a:r>
            <a:r>
              <a:rPr lang="en-US" altLang="ja-JP" sz="1800" u="sng" dirty="0"/>
              <a:t>1 </a:t>
            </a:r>
            <a:r>
              <a:rPr lang="ja-JP" altLang="en-US" sz="1800" u="sng" dirty="0"/>
              <a:t>つ</a:t>
            </a:r>
            <a:r>
              <a:rPr lang="ja-JP" altLang="en-US" sz="1800" dirty="0"/>
              <a:t>選びなさい。</a:t>
            </a:r>
          </a:p>
          <a:p>
            <a:pPr marL="0" indent="0">
              <a:buNone/>
            </a:pPr>
            <a:r>
              <a:rPr lang="en-US" altLang="ja-JP" sz="1800" dirty="0"/>
              <a:t>1</a:t>
            </a:r>
            <a:r>
              <a:rPr lang="ja-JP" altLang="en-US" sz="1800" dirty="0"/>
              <a:t>　</a:t>
            </a:r>
            <a:r>
              <a:rPr lang="ja-JP" altLang="en-US" sz="1800" u="sng" dirty="0"/>
              <a:t>生活時間</a:t>
            </a:r>
            <a:r>
              <a:rPr lang="ja-JP" altLang="en-US" sz="1800" dirty="0"/>
              <a:t>とは，個々人の人生の横断面に見られる</a:t>
            </a:r>
            <a:r>
              <a:rPr lang="ja-JP" altLang="en-US" sz="1800" u="sng" dirty="0"/>
              <a:t>生活の様式や構造，</a:t>
            </a:r>
            <a:r>
              <a:rPr lang="ja-JP" altLang="en-US" sz="1800" u="sng" dirty="0">
                <a:solidFill>
                  <a:srgbClr val="FF0000"/>
                </a:solidFill>
              </a:rPr>
              <a:t>価値観を捉える概念である</a:t>
            </a:r>
            <a:r>
              <a:rPr lang="ja-JP" altLang="en-US" sz="1800" dirty="0"/>
              <a:t>。</a:t>
            </a:r>
            <a:r>
              <a:rPr lang="ja-JP" altLang="en-US" sz="1800" dirty="0">
                <a:solidFill>
                  <a:srgbClr val="FF0000"/>
                </a:solidFill>
              </a:rPr>
              <a:t>△   生活時間</a:t>
            </a:r>
            <a:r>
              <a:rPr lang="en-US" altLang="ja-JP" sz="1800" dirty="0">
                <a:solidFill>
                  <a:srgbClr val="FF0000"/>
                </a:solidFill>
              </a:rPr>
              <a:t>-</a:t>
            </a:r>
            <a:r>
              <a:rPr lang="ja-JP" altLang="en-US" sz="1800" dirty="0">
                <a:solidFill>
                  <a:srgbClr val="FF0000"/>
                </a:solidFill>
              </a:rPr>
              <a:t>価値観？　⇒☓</a:t>
            </a:r>
          </a:p>
          <a:p>
            <a:pPr marL="0" indent="0">
              <a:buNone/>
            </a:pPr>
            <a:r>
              <a:rPr lang="en-US" altLang="ja-JP" sz="1800" dirty="0"/>
              <a:t>2</a:t>
            </a:r>
            <a:r>
              <a:rPr lang="ja-JP" altLang="en-US" sz="1800" dirty="0"/>
              <a:t>　</a:t>
            </a:r>
            <a:r>
              <a:rPr lang="ja-JP" altLang="en-US" sz="1800" u="sng" dirty="0"/>
              <a:t>ライフステージ</a:t>
            </a:r>
            <a:r>
              <a:rPr lang="ja-JP" altLang="en-US" sz="1800" dirty="0"/>
              <a:t>とは，生活主体の主観的状態に注目し，多面的，多角的に</a:t>
            </a:r>
            <a:r>
              <a:rPr lang="ja-JP" altLang="en-US" sz="1800" u="sng" dirty="0"/>
              <a:t>生活の</a:t>
            </a:r>
            <a:r>
              <a:rPr lang="ja-JP" altLang="en-US" sz="1800" u="sng" dirty="0">
                <a:solidFill>
                  <a:srgbClr val="FF0000"/>
                </a:solidFill>
              </a:rPr>
              <a:t>豊かさを評価しようとする概念</a:t>
            </a:r>
            <a:r>
              <a:rPr lang="ja-JP" altLang="en-US" sz="1800" dirty="0"/>
              <a:t>である。</a:t>
            </a:r>
            <a:r>
              <a:rPr lang="ja-JP" altLang="en-US" sz="1800" dirty="0">
                <a:solidFill>
                  <a:srgbClr val="FF0000"/>
                </a:solidFill>
              </a:rPr>
              <a:t>△　ライフステージ</a:t>
            </a:r>
            <a:r>
              <a:rPr lang="en-US" altLang="ja-JP" sz="1800" dirty="0">
                <a:solidFill>
                  <a:srgbClr val="FF0000"/>
                </a:solidFill>
              </a:rPr>
              <a:t>-</a:t>
            </a:r>
            <a:r>
              <a:rPr lang="ja-JP" altLang="en-US" sz="1800" dirty="0">
                <a:solidFill>
                  <a:srgbClr val="FF0000"/>
                </a:solidFill>
              </a:rPr>
              <a:t>豊かさ？☓</a:t>
            </a:r>
          </a:p>
          <a:p>
            <a:pPr marL="0" indent="0">
              <a:buNone/>
            </a:pPr>
            <a:r>
              <a:rPr lang="en-US" altLang="ja-JP" sz="1800" dirty="0"/>
              <a:t>3</a:t>
            </a:r>
            <a:r>
              <a:rPr lang="ja-JP" altLang="en-US" sz="1800" dirty="0"/>
              <a:t>　</a:t>
            </a:r>
            <a:r>
              <a:rPr lang="ja-JP" altLang="en-US" sz="1800" u="sng" dirty="0"/>
              <a:t>生活の質</a:t>
            </a:r>
            <a:r>
              <a:rPr lang="ja-JP" altLang="en-US" sz="1800" dirty="0"/>
              <a:t>とは，時間的周期で繰り返される労働，休養，</a:t>
            </a:r>
            <a:r>
              <a:rPr lang="ja-JP" altLang="en-US" sz="1800" u="sng" dirty="0"/>
              <a:t>休暇がどのように配分されているかに注目する概念である</a:t>
            </a:r>
            <a:r>
              <a:rPr lang="ja-JP" altLang="en-US" sz="1800" dirty="0"/>
              <a:t>。</a:t>
            </a:r>
            <a:r>
              <a:rPr lang="ja-JP" altLang="en-US" sz="1800" dirty="0">
                <a:solidFill>
                  <a:srgbClr val="FF0000"/>
                </a:solidFill>
              </a:rPr>
              <a:t>☓これは生活時間</a:t>
            </a:r>
          </a:p>
          <a:p>
            <a:pPr marL="0" indent="0">
              <a:buNone/>
            </a:pPr>
            <a:r>
              <a:rPr lang="en-US" altLang="ja-JP" sz="1800" dirty="0"/>
              <a:t>4</a:t>
            </a:r>
            <a:r>
              <a:rPr lang="ja-JP" altLang="en-US" sz="1800" dirty="0"/>
              <a:t>　家族周期とは，結婚，子どもの出生，配偶者の死亡といったライフイベントの時間的展開の規則性を説明する概念である。</a:t>
            </a:r>
            <a:r>
              <a:rPr lang="ja-JP" altLang="en-US" sz="1800" dirty="0">
                <a:solidFill>
                  <a:srgbClr val="FF0000"/>
                </a:solidFill>
              </a:rPr>
              <a:t>△　周期ー時間的展開⇒◯</a:t>
            </a:r>
          </a:p>
          <a:p>
            <a:pPr marL="0" indent="0">
              <a:buNone/>
            </a:pPr>
            <a:r>
              <a:rPr lang="en-US" altLang="ja-JP" sz="1800" dirty="0"/>
              <a:t>5</a:t>
            </a:r>
            <a:r>
              <a:rPr lang="ja-JP" altLang="en-US" sz="1800" dirty="0"/>
              <a:t>　ライフスタイルとは，出生から死に至るまでの人の生涯の諸段階を示す概念である</a:t>
            </a:r>
            <a:r>
              <a:rPr lang="ja-JP" altLang="en-US" sz="1800" b="1" dirty="0">
                <a:solidFill>
                  <a:srgbClr val="FF0000"/>
                </a:solidFill>
              </a:rPr>
              <a:t>。☓　これはライフサイクル</a:t>
            </a:r>
            <a:endParaRPr lang="en-US" altLang="ja-JP" sz="1800" b="1" dirty="0">
              <a:solidFill>
                <a:srgbClr val="FF0000"/>
              </a:solidFill>
            </a:endParaRPr>
          </a:p>
          <a:p>
            <a:pPr marL="0" indent="0">
              <a:buNone/>
            </a:pPr>
            <a:r>
              <a:rPr lang="ja-JP" altLang="en-US" sz="1800" b="1" dirty="0">
                <a:solidFill>
                  <a:srgbClr val="FF0000"/>
                </a:solidFill>
              </a:rPr>
              <a:t>ヒント：１から５まで、冒頭の言葉とその説明であり、３と５は、明らかに言葉と説明がズレているので☓。そういう意味では１</a:t>
            </a:r>
            <a:r>
              <a:rPr lang="en-US" altLang="ja-JP" sz="1800" b="1" dirty="0">
                <a:solidFill>
                  <a:srgbClr val="FF0000"/>
                </a:solidFill>
              </a:rPr>
              <a:t>.</a:t>
            </a:r>
            <a:r>
              <a:rPr lang="ja-JP" altLang="en-US" sz="1800" b="1" dirty="0">
                <a:solidFill>
                  <a:srgbClr val="FF0000"/>
                </a:solidFill>
              </a:rPr>
              <a:t>２．４の△の中で、用語と説明にズレがないのは４番のみなので、４が正解。</a:t>
            </a:r>
            <a:endParaRPr lang="en-US" altLang="ja-JP" sz="1800" b="1" dirty="0">
              <a:solidFill>
                <a:srgbClr val="FF0000"/>
              </a:solidFill>
            </a:endParaRPr>
          </a:p>
          <a:p>
            <a:pPr marL="0" indent="0">
              <a:buNone/>
            </a:pPr>
            <a:r>
              <a:rPr lang="ja-JP" altLang="en-US" sz="1800" b="1" dirty="0">
                <a:solidFill>
                  <a:srgbClr val="FF0000"/>
                </a:solidFill>
              </a:rPr>
              <a:t>★多分、用語と説明をズラして作問した結果、こうなったのだと思う。</a:t>
            </a:r>
            <a:endParaRPr lang="en-US" altLang="ja-JP" sz="1800" b="1" dirty="0">
              <a:solidFill>
                <a:srgbClr val="FF0000"/>
              </a:solidFill>
            </a:endParaRPr>
          </a:p>
          <a:p>
            <a:pPr marL="0" indent="0">
              <a:buNone/>
            </a:pPr>
            <a:endParaRPr lang="en-US" altLang="ja-JP" sz="1800" b="1" dirty="0">
              <a:solidFill>
                <a:srgbClr val="FF0000"/>
              </a:solidFill>
            </a:endParaRPr>
          </a:p>
        </p:txBody>
      </p:sp>
    </p:spTree>
    <p:extLst>
      <p:ext uri="{BB962C8B-B14F-4D97-AF65-F5344CB8AC3E}">
        <p14:creationId xmlns:p14="http://schemas.microsoft.com/office/powerpoint/2010/main" val="12629842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D931D-6861-41C0-CDF6-B11C0286A07D}"/>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753102BD-1E64-8BC4-01CB-4829D8491061}"/>
              </a:ext>
            </a:extLst>
          </p:cNvPr>
          <p:cNvSpPr>
            <a:spLocks noGrp="1" noChangeArrowheads="1"/>
          </p:cNvSpPr>
          <p:nvPr>
            <p:ph type="title"/>
          </p:nvPr>
        </p:nvSpPr>
        <p:spPr>
          <a:xfrm>
            <a:off x="369141" y="208273"/>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5DA0A313-AD0C-BBD0-F97B-07F4CA308CCA}"/>
              </a:ext>
            </a:extLst>
          </p:cNvPr>
          <p:cNvSpPr>
            <a:spLocks noGrp="1"/>
          </p:cNvSpPr>
          <p:nvPr>
            <p:ph idx="1"/>
          </p:nvPr>
        </p:nvSpPr>
        <p:spPr>
          <a:xfrm>
            <a:off x="251520" y="1321134"/>
            <a:ext cx="8640960" cy="5452975"/>
          </a:xfrm>
          <a:solidFill>
            <a:schemeClr val="bg1"/>
          </a:solidFill>
        </p:spPr>
        <p:txBody>
          <a:bodyPr/>
          <a:lstStyle/>
          <a:p>
            <a:pPr marL="0" indent="0">
              <a:buNone/>
            </a:pPr>
            <a:r>
              <a:rPr lang="ja-JP" altLang="en-US" sz="1800" dirty="0"/>
              <a:t>問題</a:t>
            </a:r>
            <a:r>
              <a:rPr lang="en-US" altLang="ja-JP" sz="1800" dirty="0"/>
              <a:t>19</a:t>
            </a:r>
            <a:r>
              <a:rPr lang="ja-JP" altLang="en-US" sz="1800" dirty="0"/>
              <a:t>　</a:t>
            </a:r>
            <a:r>
              <a:rPr lang="ja-JP" altLang="en-US" sz="1800" u="sng" dirty="0"/>
              <a:t>社会的役割</a:t>
            </a:r>
            <a:r>
              <a:rPr lang="ja-JP" altLang="en-US" sz="1800" dirty="0"/>
              <a:t>に関する次の記述のうち，最も適切なものを</a:t>
            </a:r>
            <a:r>
              <a:rPr lang="en-US" altLang="ja-JP" sz="1800" u="sng" dirty="0"/>
              <a:t>1 </a:t>
            </a:r>
            <a:r>
              <a:rPr lang="ja-JP" altLang="en-US" sz="1800" u="sng" dirty="0"/>
              <a:t>つ</a:t>
            </a:r>
            <a:r>
              <a:rPr lang="ja-JP" altLang="en-US" sz="1800" dirty="0"/>
              <a:t>選びなさい。</a:t>
            </a:r>
          </a:p>
          <a:p>
            <a:pPr marL="0" indent="0">
              <a:buNone/>
            </a:pPr>
            <a:endParaRPr lang="en-US" altLang="ja-JP" sz="1800" dirty="0"/>
          </a:p>
          <a:p>
            <a:pPr marL="0" indent="0">
              <a:buNone/>
            </a:pPr>
            <a:r>
              <a:rPr lang="en-US" altLang="ja-JP" sz="1800" dirty="0"/>
              <a:t>1</a:t>
            </a:r>
            <a:r>
              <a:rPr lang="ja-JP" altLang="en-US" sz="1800" dirty="0"/>
              <a:t>　</a:t>
            </a:r>
            <a:r>
              <a:rPr lang="ja-JP" altLang="en-US" sz="1800" u="sng" dirty="0"/>
              <a:t>役割距離</a:t>
            </a:r>
            <a:r>
              <a:rPr lang="ja-JP" altLang="en-US" sz="1800" dirty="0"/>
              <a:t>とは，</a:t>
            </a:r>
            <a:r>
              <a:rPr lang="ja-JP" altLang="en-US" sz="1800" u="sng" dirty="0"/>
              <a:t>個人が他者からの期待を自らに取り入れ，行為を形成すること</a:t>
            </a:r>
            <a:r>
              <a:rPr lang="ja-JP" altLang="en-US" sz="1800" dirty="0"/>
              <a:t>を指す。</a:t>
            </a:r>
            <a:r>
              <a:rPr lang="ja-JP" altLang="en-US" sz="1800" dirty="0">
                <a:solidFill>
                  <a:schemeClr val="accent2"/>
                </a:solidFill>
              </a:rPr>
              <a:t>☓　距離という言葉と説明がしっくり来ない。</a:t>
            </a:r>
            <a:endParaRPr lang="en-US" altLang="ja-JP" sz="1800" dirty="0">
              <a:solidFill>
                <a:schemeClr val="accent2"/>
              </a:solidFill>
            </a:endParaRPr>
          </a:p>
          <a:p>
            <a:pPr marL="0" indent="0">
              <a:buNone/>
            </a:pPr>
            <a:r>
              <a:rPr lang="en-US" altLang="ja-JP" sz="1800" dirty="0"/>
              <a:t>2</a:t>
            </a:r>
            <a:r>
              <a:rPr lang="ja-JP" altLang="en-US" sz="1800" dirty="0"/>
              <a:t>　</a:t>
            </a:r>
            <a:r>
              <a:rPr lang="ja-JP" altLang="en-US" sz="1800" u="sng" dirty="0"/>
              <a:t>役割取得</a:t>
            </a:r>
            <a:r>
              <a:rPr lang="ja-JP" altLang="en-US" sz="1800" dirty="0"/>
              <a:t>とは，個人が他者との相互行為の中で相手の期待に変容をもたらすことで，</a:t>
            </a:r>
            <a:r>
              <a:rPr lang="ja-JP" altLang="en-US" sz="1800" u="sng" dirty="0"/>
              <a:t>既存の役割期待を超えた新たな行為が展開する</a:t>
            </a:r>
            <a:r>
              <a:rPr lang="ja-JP" altLang="en-US" sz="1800" dirty="0"/>
              <a:t>ことを指す。</a:t>
            </a:r>
            <a:r>
              <a:rPr lang="ja-JP" altLang="en-US" sz="1800" dirty="0">
                <a:solidFill>
                  <a:schemeClr val="accent2"/>
                </a:solidFill>
              </a:rPr>
              <a:t>☓取得という言葉と説明がしっくり来ない。</a:t>
            </a:r>
          </a:p>
          <a:p>
            <a:pPr marL="0" indent="0">
              <a:buNone/>
            </a:pPr>
            <a:r>
              <a:rPr lang="en-US" altLang="ja-JP" sz="1800" dirty="0"/>
              <a:t>3</a:t>
            </a:r>
            <a:r>
              <a:rPr lang="ja-JP" altLang="en-US" sz="1800" dirty="0"/>
              <a:t>　</a:t>
            </a:r>
            <a:r>
              <a:rPr lang="ja-JP" altLang="en-US" sz="1800" u="sng" dirty="0"/>
              <a:t>役割葛藤</a:t>
            </a:r>
            <a:r>
              <a:rPr lang="ja-JP" altLang="en-US" sz="1800" dirty="0"/>
              <a:t>とは，個人が複数の役割を担うことで，</a:t>
            </a:r>
            <a:r>
              <a:rPr lang="ja-JP" altLang="en-US" sz="1800" u="sng" dirty="0"/>
              <a:t>役割の間に矛盾が生じ，個人の心理的緊張を引き起こすことを指す</a:t>
            </a:r>
            <a:r>
              <a:rPr lang="ja-JP" altLang="en-US" sz="1800" dirty="0"/>
              <a:t>。</a:t>
            </a:r>
            <a:r>
              <a:rPr lang="ja-JP" altLang="en-US" sz="1800" dirty="0">
                <a:solidFill>
                  <a:schemeClr val="accent2"/>
                </a:solidFill>
              </a:rPr>
              <a:t>葛藤という言葉に説明が一致している◯　</a:t>
            </a:r>
            <a:endParaRPr lang="ja-JP" altLang="en-US" sz="1800" dirty="0"/>
          </a:p>
          <a:p>
            <a:pPr marL="0" indent="0">
              <a:buNone/>
            </a:pPr>
            <a:r>
              <a:rPr lang="en-US" altLang="ja-JP" sz="1800" dirty="0"/>
              <a:t>4</a:t>
            </a:r>
            <a:r>
              <a:rPr lang="ja-JP" altLang="en-US" sz="1800" dirty="0"/>
              <a:t>　</a:t>
            </a:r>
            <a:r>
              <a:rPr lang="ja-JP" altLang="en-US" sz="1800" u="sng" dirty="0"/>
              <a:t>役割期待</a:t>
            </a:r>
            <a:r>
              <a:rPr lang="ja-JP" altLang="en-US" sz="1800" dirty="0"/>
              <a:t>とは，個人が他者からの期待と少しずらした形で行為をすることで，自己の主体性を表現することを指す。</a:t>
            </a:r>
            <a:r>
              <a:rPr lang="ja-JP" altLang="en-US" sz="1800" dirty="0">
                <a:solidFill>
                  <a:schemeClr val="accent2"/>
                </a:solidFill>
              </a:rPr>
              <a:t>☓これは２の説明の方では？</a:t>
            </a:r>
          </a:p>
          <a:p>
            <a:pPr marL="0" indent="0">
              <a:buNone/>
            </a:pPr>
            <a:r>
              <a:rPr lang="en-US" altLang="ja-JP" sz="1800" dirty="0"/>
              <a:t>5</a:t>
            </a:r>
            <a:r>
              <a:rPr lang="ja-JP" altLang="en-US" sz="1800" dirty="0"/>
              <a:t>　役割形成とは，個人が社会的地位に応じた役割を果たすことを他者から期待されることを指す。☓形成</a:t>
            </a:r>
            <a:r>
              <a:rPr kumimoji="0" lang="ja-JP" altLang="en-US" sz="1800" b="0" i="0" u="none" strike="noStrike" kern="0" cap="none" spc="0" normalizeH="0" baseline="0" noProof="0" dirty="0">
                <a:ln>
                  <a:noFill/>
                </a:ln>
                <a:solidFill>
                  <a:srgbClr val="CC0000"/>
                </a:solidFill>
                <a:effectLst/>
                <a:uLnTx/>
                <a:uFillTx/>
                <a:latin typeface="Arial"/>
                <a:ea typeface="+mn-ea"/>
                <a:cs typeface="+mn-cs"/>
              </a:rPr>
              <a:t>という言葉と説明がしっくり来ない。</a:t>
            </a:r>
            <a:endParaRPr kumimoji="0" lang="en-US" altLang="ja-JP" sz="1800" b="0" i="0" u="none" strike="noStrike" kern="0" cap="none" spc="0" normalizeH="0" baseline="0" noProof="0" dirty="0">
              <a:ln>
                <a:noFill/>
              </a:ln>
              <a:solidFill>
                <a:srgbClr val="CC0000"/>
              </a:solidFill>
              <a:effectLst/>
              <a:uLnTx/>
              <a:uFillTx/>
              <a:latin typeface="Arial"/>
              <a:ea typeface="+mn-ea"/>
              <a:cs typeface="+mn-cs"/>
            </a:endParaRPr>
          </a:p>
          <a:p>
            <a:pPr marL="0" indent="0">
              <a:buNone/>
            </a:pPr>
            <a:r>
              <a:rPr lang="ja-JP" altLang="en-US" sz="1800" b="1" dirty="0">
                <a:solidFill>
                  <a:srgbClr val="CC0000"/>
                </a:solidFill>
                <a:latin typeface="Arial"/>
              </a:rPr>
              <a:t>ヒント：似たような専門用語と似たような説明が並んでいて、どれも△なのだが３番だけが、用語と説明の文章が一致しているので、３が正解。</a:t>
            </a:r>
            <a:endParaRPr lang="en-US" altLang="ja-JP" sz="1800" b="1" dirty="0">
              <a:solidFill>
                <a:srgbClr val="CC0000"/>
              </a:solidFill>
              <a:latin typeface="Arial"/>
            </a:endParaRPr>
          </a:p>
          <a:p>
            <a:pPr marL="0" indent="0">
              <a:buNone/>
            </a:pPr>
            <a:r>
              <a:rPr lang="ja-JP" altLang="en-US" sz="1800" b="1" dirty="0">
                <a:solidFill>
                  <a:srgbClr val="CC0000"/>
                </a:solidFill>
                <a:latin typeface="Arial"/>
              </a:rPr>
              <a:t>知っ得：役割葛藤とは、個人が持つ複数の役割の間で、互いに矛盾する期待や要求が生じることで、心理的な緊張やストレスを感じる状態。例、子どもいる共稼ぎ女性：職場での役割と母親としての役割の間で、残業すべきかどうか迷う。</a:t>
            </a:r>
            <a:endParaRPr lang="en-US" altLang="ja-JP" sz="1800" b="1" dirty="0">
              <a:solidFill>
                <a:srgbClr val="CC0000"/>
              </a:solidFill>
              <a:latin typeface="Arial"/>
            </a:endParaRPr>
          </a:p>
        </p:txBody>
      </p:sp>
    </p:spTree>
    <p:extLst>
      <p:ext uri="{BB962C8B-B14F-4D97-AF65-F5344CB8AC3E}">
        <p14:creationId xmlns:p14="http://schemas.microsoft.com/office/powerpoint/2010/main" val="6977528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8BFB5-32F9-CC24-D7E2-631C73EF803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266617B6-0B0B-6A6F-6D49-CA355169F6CD}"/>
              </a:ext>
            </a:extLst>
          </p:cNvPr>
          <p:cNvSpPr>
            <a:spLocks noGrp="1" noChangeArrowheads="1"/>
          </p:cNvSpPr>
          <p:nvPr>
            <p:ph type="title"/>
          </p:nvPr>
        </p:nvSpPr>
        <p:spPr>
          <a:xfrm>
            <a:off x="369141" y="208273"/>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A4B66FF-1901-8328-A231-E32A6BC3507C}"/>
              </a:ext>
            </a:extLst>
          </p:cNvPr>
          <p:cNvSpPr>
            <a:spLocks noGrp="1"/>
          </p:cNvSpPr>
          <p:nvPr>
            <p:ph idx="1"/>
          </p:nvPr>
        </p:nvSpPr>
        <p:spPr>
          <a:xfrm>
            <a:off x="251520" y="1321134"/>
            <a:ext cx="8640960" cy="5452975"/>
          </a:xfrm>
          <a:solidFill>
            <a:schemeClr val="bg1"/>
          </a:solidFill>
        </p:spPr>
        <p:txBody>
          <a:bodyPr/>
          <a:lstStyle/>
          <a:p>
            <a:pPr marL="0" indent="0">
              <a:buNone/>
            </a:pPr>
            <a:r>
              <a:rPr lang="ja-JP" altLang="en-US" sz="1800" dirty="0">
                <a:latin typeface="Arial"/>
              </a:rPr>
              <a:t>問題</a:t>
            </a:r>
            <a:r>
              <a:rPr lang="en-US" altLang="ja-JP" sz="1800" dirty="0">
                <a:latin typeface="Arial"/>
              </a:rPr>
              <a:t>20</a:t>
            </a:r>
            <a:r>
              <a:rPr lang="ja-JP" altLang="en-US" sz="1800" dirty="0">
                <a:latin typeface="Arial"/>
              </a:rPr>
              <a:t>　次の記述のうち，</a:t>
            </a:r>
            <a:r>
              <a:rPr lang="ja-JP" altLang="en-US" sz="1800" u="sng" dirty="0">
                <a:latin typeface="Arial"/>
              </a:rPr>
              <a:t>ハーディン（</a:t>
            </a:r>
            <a:r>
              <a:rPr lang="en-US" altLang="ja-JP" sz="1800" u="sng" dirty="0">
                <a:latin typeface="Arial"/>
              </a:rPr>
              <a:t>Hardin, G.</a:t>
            </a:r>
            <a:r>
              <a:rPr lang="ja-JP" altLang="en-US" sz="1800" u="sng" dirty="0">
                <a:latin typeface="Arial"/>
              </a:rPr>
              <a:t>）が提起した「共有地の悲劇</a:t>
            </a:r>
            <a:r>
              <a:rPr lang="ja-JP" altLang="en-US" sz="1800" dirty="0">
                <a:latin typeface="Arial"/>
              </a:rPr>
              <a:t>」に関する説明として，最も適切なもの</a:t>
            </a:r>
            <a:r>
              <a:rPr lang="ja-JP" altLang="en-US" sz="1800" u="sng" dirty="0">
                <a:latin typeface="Arial"/>
              </a:rPr>
              <a:t>を</a:t>
            </a:r>
            <a:r>
              <a:rPr lang="en-US" altLang="ja-JP" sz="1800" u="sng" dirty="0">
                <a:latin typeface="Arial"/>
              </a:rPr>
              <a:t>1 </a:t>
            </a:r>
            <a:r>
              <a:rPr lang="ja-JP" altLang="en-US" sz="1800" u="sng" dirty="0">
                <a:latin typeface="Arial"/>
              </a:rPr>
              <a:t>つ</a:t>
            </a:r>
            <a:r>
              <a:rPr lang="ja-JP" altLang="en-US" sz="1800" dirty="0">
                <a:latin typeface="Arial"/>
              </a:rPr>
              <a:t>選びなさい。</a:t>
            </a:r>
          </a:p>
          <a:p>
            <a:pPr marL="0" indent="0">
              <a:buNone/>
            </a:pPr>
            <a:r>
              <a:rPr lang="en-US" altLang="ja-JP" sz="1800" dirty="0">
                <a:latin typeface="Arial"/>
              </a:rPr>
              <a:t>1</a:t>
            </a:r>
            <a:r>
              <a:rPr lang="ja-JP" altLang="en-US" sz="1800" dirty="0">
                <a:latin typeface="Arial"/>
              </a:rPr>
              <a:t>　協力してお互いに利益を得るか，相手を裏切って自分だけの利益を得るか，選択しなければならない状況を指す。△　☓</a:t>
            </a:r>
            <a:r>
              <a:rPr lang="ja-JP" altLang="en-US" sz="1800" dirty="0">
                <a:solidFill>
                  <a:srgbClr val="FF0000"/>
                </a:solidFill>
                <a:latin typeface="Arial"/>
              </a:rPr>
              <a:t>これは囚人のジレンマ</a:t>
            </a:r>
          </a:p>
          <a:p>
            <a:pPr marL="0" indent="0">
              <a:buNone/>
            </a:pPr>
            <a:r>
              <a:rPr lang="en-US" altLang="ja-JP" sz="1800" dirty="0">
                <a:latin typeface="Arial"/>
              </a:rPr>
              <a:t>2</a:t>
            </a:r>
            <a:r>
              <a:rPr lang="ja-JP" altLang="en-US" sz="1800" dirty="0">
                <a:latin typeface="Arial"/>
              </a:rPr>
              <a:t>　財やサービスの対価を払うことなく，利益のみを享受する成員が生まれる状況を指す。△　</a:t>
            </a:r>
            <a:r>
              <a:rPr lang="ja-JP" altLang="en-US" sz="1800" dirty="0">
                <a:solidFill>
                  <a:srgbClr val="FF0000"/>
                </a:solidFill>
                <a:latin typeface="Arial"/>
              </a:rPr>
              <a:t>☓フリーライダー（ただ乗り）の話</a:t>
            </a:r>
          </a:p>
          <a:p>
            <a:pPr marL="0" indent="0">
              <a:buNone/>
            </a:pPr>
            <a:r>
              <a:rPr lang="en-US" altLang="ja-JP" sz="1800" dirty="0">
                <a:latin typeface="Arial"/>
              </a:rPr>
              <a:t>3</a:t>
            </a:r>
            <a:r>
              <a:rPr lang="ja-JP" altLang="en-US" sz="1800" dirty="0">
                <a:latin typeface="Arial"/>
              </a:rPr>
              <a:t>　協力的行動を行うと報酬を得るが，非協力的行動を行うと罰を受ける状況を指す。</a:t>
            </a:r>
            <a:r>
              <a:rPr lang="ja-JP" altLang="en-US" sz="1800" dirty="0">
                <a:solidFill>
                  <a:srgbClr val="FF0000"/>
                </a:solidFill>
                <a:latin typeface="Arial"/>
              </a:rPr>
              <a:t>△　「共有地の悲劇」という言葉と説明が合わない。☓</a:t>
            </a:r>
          </a:p>
          <a:p>
            <a:pPr marL="0" indent="0">
              <a:buNone/>
            </a:pPr>
            <a:r>
              <a:rPr lang="en-US" altLang="ja-JP" sz="1800" dirty="0">
                <a:latin typeface="Arial"/>
              </a:rPr>
              <a:t>4</a:t>
            </a:r>
            <a:r>
              <a:rPr lang="ja-JP" altLang="en-US" sz="1800" dirty="0">
                <a:latin typeface="Arial"/>
              </a:rPr>
              <a:t>　それぞれの個人が合理的な判断の下で自己利益を追求した結果，全体としては誰にとっても不利益な結果を招いてしまう状況を指す。</a:t>
            </a:r>
            <a:r>
              <a:rPr lang="ja-JP" altLang="en-US" sz="1800" dirty="0">
                <a:solidFill>
                  <a:srgbClr val="FF0000"/>
                </a:solidFill>
                <a:latin typeface="Arial"/>
              </a:rPr>
              <a:t>◯　「共有地の悲劇」という言葉と説明が一致している。</a:t>
            </a:r>
          </a:p>
          <a:p>
            <a:pPr marL="0" indent="0">
              <a:buNone/>
            </a:pPr>
            <a:r>
              <a:rPr lang="en-US" altLang="ja-JP" sz="1800" dirty="0">
                <a:latin typeface="Arial"/>
              </a:rPr>
              <a:t>5</a:t>
            </a:r>
            <a:r>
              <a:rPr lang="ja-JP" altLang="en-US" sz="1800" dirty="0">
                <a:latin typeface="Arial"/>
              </a:rPr>
              <a:t>　本来，社会で広く共有されるべき公共財へのアクセスが，特定の成員に限られている△　「共有地の悲劇」という言葉と説明が合わない。☓</a:t>
            </a:r>
            <a:endParaRPr lang="en-US" altLang="ja-JP" sz="1800" dirty="0">
              <a:latin typeface="Arial"/>
            </a:endParaRPr>
          </a:p>
          <a:p>
            <a:pPr marL="0" indent="0">
              <a:buNone/>
            </a:pPr>
            <a:r>
              <a:rPr lang="ja-JP" altLang="en-US" sz="1800" dirty="0">
                <a:latin typeface="Arial"/>
              </a:rPr>
              <a:t>ヒント：どの選択肢ももっとらしいが、「共有地の悲劇」という言葉と説明がきれいに一致するのは４番しかないので、４番が◯。</a:t>
            </a:r>
            <a:endParaRPr lang="en-US" altLang="ja-JP" sz="1800" dirty="0">
              <a:latin typeface="Arial"/>
            </a:endParaRPr>
          </a:p>
          <a:p>
            <a:pPr marL="0" indent="0">
              <a:buNone/>
            </a:pPr>
            <a:r>
              <a:rPr lang="ja-JP" altLang="en-US" sz="1800" b="1" dirty="0">
                <a:solidFill>
                  <a:srgbClr val="FF0000"/>
                </a:solidFill>
                <a:latin typeface="Arial"/>
              </a:rPr>
              <a:t>知っ得：「共有地の悲劇」とは、誰でも自由に利用できる共有資源が、各自の利己的な行動によって過剰に消耗・枯渇してしまう状況を指します。</a:t>
            </a:r>
          </a:p>
        </p:txBody>
      </p:sp>
    </p:spTree>
    <p:extLst>
      <p:ext uri="{BB962C8B-B14F-4D97-AF65-F5344CB8AC3E}">
        <p14:creationId xmlns:p14="http://schemas.microsoft.com/office/powerpoint/2010/main" val="17280488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C1750-FFBF-FA79-2B7A-5CD1A8177C5E}"/>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D7CFC19-3EA6-6FC4-E00B-2FA7D56D85D6}"/>
              </a:ext>
            </a:extLst>
          </p:cNvPr>
          <p:cNvSpPr>
            <a:spLocks noGrp="1" noChangeArrowheads="1"/>
          </p:cNvSpPr>
          <p:nvPr>
            <p:ph type="title"/>
          </p:nvPr>
        </p:nvSpPr>
        <p:spPr>
          <a:xfrm>
            <a:off x="369141" y="208273"/>
            <a:ext cx="8215538" cy="1112861"/>
          </a:xfrm>
        </p:spPr>
        <p:txBody>
          <a:bodyPr anchor="ctr"/>
          <a:lstStyle/>
          <a:p>
            <a:pPr marL="0" indent="0" eaLnBrk="1" hangingPunct="1">
              <a:lnSpc>
                <a:spcPct val="90000"/>
              </a:lnSpc>
              <a:buNone/>
            </a:pPr>
            <a:br>
              <a:rPr lang="en-US" altLang="ja-JP" sz="2800" dirty="0"/>
            </a:br>
            <a:br>
              <a:rPr lang="en-US" altLang="ja-JP" sz="2800" dirty="0"/>
            </a:br>
            <a:br>
              <a:rPr lang="en-US" altLang="ja-JP" sz="2800" dirty="0"/>
            </a:b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br>
              <a:rPr lang="en-US" altLang="ja-JP" sz="2400" dirty="0">
                <a:latin typeface="ＭＳ 明朝" charset="-128"/>
                <a:ea typeface="ＭＳ 明朝" charset="-128"/>
                <a:cs typeface="ＭＳ 明朝" charset="-128"/>
              </a:rPr>
            </a:br>
            <a:br>
              <a:rPr lang="en-US" altLang="ja-JP" sz="2400" dirty="0">
                <a:latin typeface="ＭＳ 明朝" charset="-128"/>
                <a:ea typeface="ＭＳ 明朝" charset="-128"/>
                <a:cs typeface="ＭＳ 明朝" charset="-128"/>
              </a:rPr>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E546B90E-31DB-648E-A860-46749FC0E13A}"/>
              </a:ext>
            </a:extLst>
          </p:cNvPr>
          <p:cNvSpPr>
            <a:spLocks noGrp="1"/>
          </p:cNvSpPr>
          <p:nvPr>
            <p:ph idx="1"/>
          </p:nvPr>
        </p:nvSpPr>
        <p:spPr>
          <a:xfrm>
            <a:off x="369140" y="1321134"/>
            <a:ext cx="8523339" cy="5452975"/>
          </a:xfrm>
          <a:solidFill>
            <a:schemeClr val="bg1"/>
          </a:solidFill>
        </p:spPr>
        <p:txBody>
          <a:bodyPr/>
          <a:lstStyle/>
          <a:p>
            <a:pPr marL="0" indent="0">
              <a:buNone/>
            </a:pPr>
            <a:r>
              <a:rPr lang="ja-JP" altLang="en-US" sz="1800" b="1" dirty="0">
                <a:latin typeface="Arial"/>
              </a:rPr>
              <a:t>問題</a:t>
            </a:r>
            <a:r>
              <a:rPr lang="en-US" altLang="ja-JP" sz="1800" b="1" dirty="0">
                <a:latin typeface="Arial"/>
              </a:rPr>
              <a:t>21</a:t>
            </a:r>
            <a:r>
              <a:rPr lang="ja-JP" altLang="en-US" sz="1800" b="1" dirty="0">
                <a:latin typeface="Arial"/>
              </a:rPr>
              <a:t>　次の記述のうち，</a:t>
            </a:r>
            <a:r>
              <a:rPr lang="ja-JP" altLang="en-US" sz="1800" b="1" u="sng" dirty="0">
                <a:latin typeface="Arial"/>
              </a:rPr>
              <a:t>ラベリング論</a:t>
            </a:r>
            <a:r>
              <a:rPr lang="ja-JP" altLang="en-US" sz="1800" b="1" dirty="0">
                <a:latin typeface="Arial"/>
              </a:rPr>
              <a:t>の説明として，最も適切なものを</a:t>
            </a:r>
            <a:r>
              <a:rPr lang="en-US" altLang="ja-JP" sz="1800" b="1" u="sng" dirty="0">
                <a:latin typeface="Arial"/>
              </a:rPr>
              <a:t>1 </a:t>
            </a:r>
            <a:r>
              <a:rPr lang="ja-JP" altLang="en-US" sz="1800" b="1" u="sng" dirty="0">
                <a:latin typeface="Arial"/>
              </a:rPr>
              <a:t>つ</a:t>
            </a:r>
            <a:r>
              <a:rPr lang="ja-JP" altLang="en-US" sz="1800" b="1" dirty="0">
                <a:latin typeface="Arial"/>
              </a:rPr>
              <a:t>選びなさい。</a:t>
            </a:r>
            <a:endParaRPr lang="en-US" altLang="ja-JP" sz="1800" b="1" dirty="0">
              <a:latin typeface="Arial"/>
            </a:endParaRPr>
          </a:p>
          <a:p>
            <a:pPr marL="0" indent="0">
              <a:buNone/>
            </a:pPr>
            <a:r>
              <a:rPr lang="en-US" altLang="ja-JP" sz="1800" b="1" dirty="0">
                <a:latin typeface="Arial"/>
              </a:rPr>
              <a:t>1</a:t>
            </a:r>
            <a:r>
              <a:rPr lang="ja-JP" altLang="en-US" sz="1800" b="1" dirty="0">
                <a:latin typeface="Arial"/>
              </a:rPr>
              <a:t>　社会がある行為を</a:t>
            </a:r>
            <a:r>
              <a:rPr lang="ja-JP" altLang="en-US" sz="1800" b="1" u="sng" dirty="0">
                <a:latin typeface="Arial"/>
              </a:rPr>
              <a:t>逸脱とみなし統制しようとすること</a:t>
            </a:r>
            <a:r>
              <a:rPr lang="ja-JP" altLang="en-US" sz="1800" b="1" dirty="0">
                <a:latin typeface="Arial"/>
              </a:rPr>
              <a:t>によって，逸脱が生じると考える立場である。△　⇒一番、イメージが近い。◯</a:t>
            </a:r>
          </a:p>
          <a:p>
            <a:pPr marL="0" indent="0">
              <a:buNone/>
            </a:pPr>
            <a:r>
              <a:rPr lang="en-US" altLang="ja-JP" sz="1800" b="1" dirty="0">
                <a:latin typeface="Arial"/>
              </a:rPr>
              <a:t>2</a:t>
            </a:r>
            <a:r>
              <a:rPr lang="ja-JP" altLang="en-US" sz="1800" b="1" dirty="0">
                <a:latin typeface="Arial"/>
              </a:rPr>
              <a:t>　非行少年が遵法的な世界と非行的な世界の間で揺れ動き漂っている中で，逸脱が生じると考える立場である。☓</a:t>
            </a:r>
            <a:r>
              <a:rPr lang="ja-JP" altLang="en-US" sz="1800" dirty="0">
                <a:solidFill>
                  <a:schemeClr val="accent2"/>
                </a:solidFill>
                <a:latin typeface="Arial"/>
              </a:rPr>
              <a:t>★ラベリングという言葉と合わない</a:t>
            </a:r>
          </a:p>
          <a:p>
            <a:pPr marL="0" indent="0">
              <a:buNone/>
            </a:pPr>
            <a:r>
              <a:rPr lang="en-US" altLang="ja-JP" sz="1800" b="1" dirty="0">
                <a:latin typeface="Arial"/>
              </a:rPr>
              <a:t>3</a:t>
            </a:r>
            <a:r>
              <a:rPr lang="ja-JP" altLang="en-US" sz="1800" b="1" dirty="0">
                <a:latin typeface="Arial"/>
              </a:rPr>
              <a:t>　地域社会の規範や共同体意識が弛緩（しかん）することから，非行や犯罪などの逸脱が生じると考える立場である。☓</a:t>
            </a:r>
            <a:r>
              <a:rPr lang="ja-JP" altLang="en-US" sz="1800" dirty="0">
                <a:solidFill>
                  <a:schemeClr val="accent2"/>
                </a:solidFill>
              </a:rPr>
              <a:t> ★ラベリングという言葉と合わない</a:t>
            </a:r>
            <a:endParaRPr lang="ja-JP" altLang="en-US" sz="1800" b="1" dirty="0">
              <a:latin typeface="Arial"/>
            </a:endParaRPr>
          </a:p>
          <a:p>
            <a:pPr marL="0" indent="0">
              <a:buNone/>
            </a:pPr>
            <a:r>
              <a:rPr lang="en-US" altLang="ja-JP" sz="1800" b="1" dirty="0">
                <a:latin typeface="Arial"/>
              </a:rPr>
              <a:t>4</a:t>
            </a:r>
            <a:r>
              <a:rPr lang="ja-JP" altLang="en-US" sz="1800" b="1" dirty="0">
                <a:latin typeface="Arial"/>
              </a:rPr>
              <a:t>　下位集団における逸脱文化の学習によって，逸脱が生じると考える立場である。</a:t>
            </a:r>
            <a:r>
              <a:rPr lang="ja-JP" altLang="en-US" sz="1800" dirty="0">
                <a:solidFill>
                  <a:schemeClr val="accent2"/>
                </a:solidFill>
              </a:rPr>
              <a:t> ★ラベリングという言葉と合わない</a:t>
            </a:r>
            <a:endParaRPr lang="ja-JP" altLang="en-US" sz="1800" b="1" dirty="0">
              <a:latin typeface="Arial"/>
            </a:endParaRPr>
          </a:p>
          <a:p>
            <a:pPr marL="0" indent="0">
              <a:buNone/>
            </a:pPr>
            <a:r>
              <a:rPr lang="en-US" altLang="ja-JP" sz="1800" b="1" dirty="0">
                <a:latin typeface="Arial"/>
              </a:rPr>
              <a:t>5</a:t>
            </a:r>
            <a:r>
              <a:rPr lang="ja-JP" altLang="en-US" sz="1800" b="1" dirty="0">
                <a:latin typeface="Arial"/>
              </a:rPr>
              <a:t>　個人の生得的な資質によって，非行や犯罪などの逸脱が生じると考える立場である。</a:t>
            </a:r>
            <a:r>
              <a:rPr lang="ja-JP" altLang="en-US" sz="1800" dirty="0">
                <a:solidFill>
                  <a:schemeClr val="accent2"/>
                </a:solidFill>
              </a:rPr>
              <a:t> ★ラベリングという言葉と合わない。</a:t>
            </a:r>
            <a:endParaRPr lang="en-US" altLang="ja-JP" sz="1800" dirty="0">
              <a:solidFill>
                <a:schemeClr val="accent2"/>
              </a:solidFill>
            </a:endParaRPr>
          </a:p>
          <a:p>
            <a:pPr marL="0" indent="0">
              <a:buNone/>
            </a:pPr>
            <a:r>
              <a:rPr lang="ja-JP" altLang="en-US" sz="1800" b="1" dirty="0">
                <a:solidFill>
                  <a:schemeClr val="accent2"/>
                </a:solidFill>
                <a:latin typeface="Arial"/>
              </a:rPr>
              <a:t>ヒント：どれも似たような説明だが、「ラベリング」という言葉に一番ちかいのは１番なので、１番が◯。</a:t>
            </a:r>
            <a:endParaRPr lang="en-US" altLang="ja-JP" sz="1800" b="1" dirty="0">
              <a:solidFill>
                <a:schemeClr val="accent2"/>
              </a:solidFill>
              <a:latin typeface="Arial"/>
            </a:endParaRPr>
          </a:p>
          <a:p>
            <a:pPr marL="0" indent="0">
              <a:buNone/>
            </a:pPr>
            <a:r>
              <a:rPr lang="ja-JP" altLang="en-US" sz="1800" b="1" dirty="0">
                <a:solidFill>
                  <a:schemeClr val="accent2"/>
                </a:solidFill>
                <a:latin typeface="Arial"/>
              </a:rPr>
              <a:t>知っ得：ラベリング論とは、「行為そのものに問題があるのではなく、社会が特定の行為を</a:t>
            </a:r>
            <a:r>
              <a:rPr lang="en-US" altLang="ja-JP" sz="1800" b="1" dirty="0">
                <a:solidFill>
                  <a:schemeClr val="accent2"/>
                </a:solidFill>
                <a:latin typeface="Arial"/>
              </a:rPr>
              <a:t>『</a:t>
            </a:r>
            <a:r>
              <a:rPr lang="ja-JP" altLang="en-US" sz="1800" b="1" dirty="0">
                <a:solidFill>
                  <a:schemeClr val="accent2"/>
                </a:solidFill>
                <a:latin typeface="Arial"/>
              </a:rPr>
              <a:t>逸脱</a:t>
            </a:r>
            <a:r>
              <a:rPr lang="en-US" altLang="ja-JP" sz="1800" b="1" dirty="0">
                <a:solidFill>
                  <a:schemeClr val="accent2"/>
                </a:solidFill>
                <a:latin typeface="Arial"/>
              </a:rPr>
              <a:t>』</a:t>
            </a:r>
            <a:r>
              <a:rPr lang="ja-JP" altLang="en-US" sz="1800" b="1" dirty="0">
                <a:solidFill>
                  <a:schemeClr val="accent2"/>
                </a:solidFill>
                <a:latin typeface="Arial"/>
              </a:rPr>
              <a:t>とみなし、その行為をする人に</a:t>
            </a:r>
            <a:r>
              <a:rPr lang="en-US" altLang="ja-JP" sz="1800" b="1" dirty="0">
                <a:solidFill>
                  <a:schemeClr val="accent2"/>
                </a:solidFill>
                <a:latin typeface="Arial"/>
              </a:rPr>
              <a:t>『</a:t>
            </a:r>
            <a:r>
              <a:rPr lang="ja-JP" altLang="en-US" sz="1800" b="1" dirty="0">
                <a:solidFill>
                  <a:schemeClr val="accent2"/>
                </a:solidFill>
                <a:latin typeface="Arial"/>
              </a:rPr>
              <a:t>逸脱者</a:t>
            </a:r>
            <a:r>
              <a:rPr lang="en-US" altLang="ja-JP" sz="1800" b="1" dirty="0">
                <a:solidFill>
                  <a:schemeClr val="accent2"/>
                </a:solidFill>
                <a:latin typeface="Arial"/>
              </a:rPr>
              <a:t>』</a:t>
            </a:r>
            <a:r>
              <a:rPr lang="ja-JP" altLang="en-US" sz="1800" b="1" dirty="0">
                <a:solidFill>
                  <a:schemeClr val="accent2"/>
                </a:solidFill>
                <a:latin typeface="Arial"/>
              </a:rPr>
              <a:t>というラベルを貼ることで、本当に逸脱行動が引き起こされる」**という、会学の理論。スティグマ（烙印）という言葉もラベリングと同じ意味。</a:t>
            </a:r>
            <a:endParaRPr lang="ja-JP" altLang="en-US" sz="1800" b="1" dirty="0">
              <a:latin typeface="Arial"/>
            </a:endParaRPr>
          </a:p>
        </p:txBody>
      </p:sp>
    </p:spTree>
    <p:extLst>
      <p:ext uri="{BB962C8B-B14F-4D97-AF65-F5344CB8AC3E}">
        <p14:creationId xmlns:p14="http://schemas.microsoft.com/office/powerpoint/2010/main" val="37652538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38470D-FED1-CFF5-F35E-4276AF962748}"/>
              </a:ext>
            </a:extLst>
          </p:cNvPr>
          <p:cNvSpPr>
            <a:spLocks noGrp="1"/>
          </p:cNvSpPr>
          <p:nvPr>
            <p:ph type="title"/>
          </p:nvPr>
        </p:nvSpPr>
        <p:spPr/>
        <p:txBody>
          <a:bodyPr anchor="ctr" anchorCtr="0"/>
          <a:lstStyle/>
          <a:p>
            <a:r>
              <a:rPr lang="ja-JP" altLang="en-US" dirty="0"/>
              <a:t>国試までのおススメの勉強法</a:t>
            </a:r>
            <a:endParaRPr lang="en-US" dirty="0"/>
          </a:p>
        </p:txBody>
      </p:sp>
      <p:sp>
        <p:nvSpPr>
          <p:cNvPr id="3" name="コンテンツ プレースホルダー 2">
            <a:extLst>
              <a:ext uri="{FF2B5EF4-FFF2-40B4-BE49-F238E27FC236}">
                <a16:creationId xmlns:a16="http://schemas.microsoft.com/office/drawing/2014/main" id="{C7C7D663-D05F-1902-2544-52D4D771E54A}"/>
              </a:ext>
            </a:extLst>
          </p:cNvPr>
          <p:cNvSpPr>
            <a:spLocks noGrp="1"/>
          </p:cNvSpPr>
          <p:nvPr>
            <p:ph idx="1"/>
          </p:nvPr>
        </p:nvSpPr>
        <p:spPr>
          <a:xfrm>
            <a:off x="519009" y="1749424"/>
            <a:ext cx="8056666" cy="4271863"/>
          </a:xfrm>
        </p:spPr>
        <p:txBody>
          <a:bodyPr/>
          <a:lstStyle/>
          <a:p>
            <a:r>
              <a:rPr lang="ja-JP" altLang="en-US" dirty="0"/>
              <a:t>という訳で国試の問題は専門知識がなくてても正解を見つけることができますが、</a:t>
            </a:r>
            <a:endParaRPr lang="en-US" altLang="ja-JP" dirty="0"/>
          </a:p>
          <a:p>
            <a:r>
              <a:rPr lang="ja-JP" altLang="en-US" dirty="0"/>
              <a:t>そのコツを飲み込むには練習が必要です。</a:t>
            </a:r>
            <a:endParaRPr lang="en-US" altLang="ja-JP" dirty="0"/>
          </a:p>
          <a:p>
            <a:r>
              <a:rPr lang="ja-JP" altLang="en-US" dirty="0"/>
              <a:t>過去問</a:t>
            </a:r>
            <a:r>
              <a:rPr lang="en-US" altLang="ja-JP" dirty="0"/>
              <a:t>.com</a:t>
            </a:r>
            <a:r>
              <a:rPr lang="ja-JP" altLang="en-US" dirty="0"/>
              <a:t>で過去</a:t>
            </a:r>
            <a:r>
              <a:rPr lang="en-US" altLang="ja-JP" dirty="0"/>
              <a:t>3</a:t>
            </a:r>
            <a:r>
              <a:rPr lang="ja-JP" altLang="en-US" dirty="0"/>
              <a:t>年分の社会福祉士国家試験の問題をやってみる。</a:t>
            </a:r>
            <a:endParaRPr lang="en-US" altLang="ja-JP" dirty="0"/>
          </a:p>
          <a:p>
            <a:r>
              <a:rPr lang="ja-JP" altLang="en-US" dirty="0"/>
              <a:t>間違った問題の、自分の誤答と正解について、</a:t>
            </a:r>
            <a:r>
              <a:rPr lang="en-US" altLang="ja-JP" dirty="0" err="1"/>
              <a:t>googleAI</a:t>
            </a:r>
            <a:r>
              <a:rPr lang="ja-JP" altLang="en-US" dirty="0"/>
              <a:t>で正しい知識を確認する。</a:t>
            </a:r>
            <a:endParaRPr lang="en-US" altLang="ja-JP" dirty="0"/>
          </a:p>
          <a:p>
            <a:r>
              <a:rPr lang="ja-JP" altLang="en-US" dirty="0"/>
              <a:t>模擬テストで勉強の効果を確認する。</a:t>
            </a:r>
            <a:endParaRPr lang="en-US" altLang="ja-JP" dirty="0"/>
          </a:p>
          <a:p>
            <a:endParaRPr lang="en-US" dirty="0"/>
          </a:p>
        </p:txBody>
      </p:sp>
      <p:sp>
        <p:nvSpPr>
          <p:cNvPr id="4" name="スライド番号プレースホルダー 3">
            <a:extLst>
              <a:ext uri="{FF2B5EF4-FFF2-40B4-BE49-F238E27FC236}">
                <a16:creationId xmlns:a16="http://schemas.microsoft.com/office/drawing/2014/main" id="{C175F036-C7CF-11B0-F7FE-34C0485DA6F6}"/>
              </a:ext>
            </a:extLst>
          </p:cNvPr>
          <p:cNvSpPr>
            <a:spLocks noGrp="1"/>
          </p:cNvSpPr>
          <p:nvPr>
            <p:ph type="sldNum" sz="quarter" idx="12"/>
          </p:nvPr>
        </p:nvSpPr>
        <p:spPr/>
        <p:txBody>
          <a:bodyPr/>
          <a:lstStyle/>
          <a:p>
            <a:fld id="{A4CFD91F-0676-4D47-82C1-C8A098CDDACF}" type="slidenum">
              <a:rPr lang="en-US" altLang="ja-JP" smtClean="0"/>
              <a:pPr/>
              <a:t>25</a:t>
            </a:fld>
            <a:endParaRPr lang="en-US" altLang="ja-JP" dirty="0"/>
          </a:p>
        </p:txBody>
      </p:sp>
      <p:sp>
        <p:nvSpPr>
          <p:cNvPr id="6" name="テキスト ボックス 5">
            <a:extLst>
              <a:ext uri="{FF2B5EF4-FFF2-40B4-BE49-F238E27FC236}">
                <a16:creationId xmlns:a16="http://schemas.microsoft.com/office/drawing/2014/main" id="{3AA5CB7D-258F-D4E9-41BD-E56E76F8C2A9}"/>
              </a:ext>
            </a:extLst>
          </p:cNvPr>
          <p:cNvSpPr txBox="1"/>
          <p:nvPr/>
        </p:nvSpPr>
        <p:spPr>
          <a:xfrm>
            <a:off x="2286000" y="3198168"/>
            <a:ext cx="4572000" cy="461665"/>
          </a:xfrm>
          <a:prstGeom prst="rect">
            <a:avLst/>
          </a:prstGeom>
          <a:noFill/>
        </p:spPr>
        <p:txBody>
          <a:bodyPr wrap="square">
            <a:spAutoFit/>
          </a:bodyPr>
          <a:lstStyle/>
          <a:p>
            <a:r>
              <a:rPr lang="en-US" altLang="ja-JP" sz="2400" dirty="0">
                <a:latin typeface="ＭＳ 明朝" charset="-128"/>
                <a:ea typeface="ＭＳ 明朝" charset="-128"/>
                <a:cs typeface="ＭＳ 明朝" charset="-128"/>
              </a:rPr>
              <a:t>35</a:t>
            </a:r>
            <a:endParaRPr lang="en-US" dirty="0"/>
          </a:p>
        </p:txBody>
      </p:sp>
    </p:spTree>
    <p:extLst>
      <p:ext uri="{BB962C8B-B14F-4D97-AF65-F5344CB8AC3E}">
        <p14:creationId xmlns:p14="http://schemas.microsoft.com/office/powerpoint/2010/main" val="17192828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4C31D-140A-5C6E-8FBF-ACDF01068D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C6B56ED-F099-5E19-3510-17E8D2C1DF2F}"/>
              </a:ext>
            </a:extLst>
          </p:cNvPr>
          <p:cNvSpPr>
            <a:spLocks noGrp="1"/>
          </p:cNvSpPr>
          <p:nvPr>
            <p:ph type="title"/>
          </p:nvPr>
        </p:nvSpPr>
        <p:spPr/>
        <p:txBody>
          <a:bodyPr anchor="ctr" anchorCtr="0"/>
          <a:lstStyle/>
          <a:p>
            <a:br>
              <a:rPr lang="en-US" altLang="ja-JP" dirty="0"/>
            </a:br>
            <a:r>
              <a:rPr lang="ja-JP" altLang="en-US" dirty="0"/>
              <a:t>国試は</a:t>
            </a:r>
            <a:r>
              <a:rPr lang="en-US" altLang="ja-JP" dirty="0"/>
              <a:t>2026</a:t>
            </a:r>
            <a:r>
              <a:rPr lang="ja-JP" altLang="en-US" dirty="0"/>
              <a:t>年</a:t>
            </a:r>
            <a:r>
              <a:rPr lang="en-US" altLang="ja-JP" dirty="0"/>
              <a:t>2</a:t>
            </a:r>
            <a:r>
              <a:rPr lang="ja-JP" altLang="en-US" dirty="0"/>
              <a:t>月</a:t>
            </a:r>
            <a:r>
              <a:rPr lang="en-US" altLang="ja-JP" dirty="0"/>
              <a:t>1</a:t>
            </a:r>
            <a:r>
              <a:rPr lang="ja-JP" altLang="en-US" dirty="0"/>
              <a:t>日</a:t>
            </a:r>
            <a:br>
              <a:rPr lang="en-US" altLang="ja-JP" dirty="0"/>
            </a:br>
            <a:r>
              <a:rPr lang="ja-JP" altLang="en-US" dirty="0"/>
              <a:t>まだ十分、時間があります。</a:t>
            </a:r>
            <a:br>
              <a:rPr lang="ja-JP" altLang="en-US" dirty="0"/>
            </a:br>
            <a:endParaRPr lang="en-US" dirty="0"/>
          </a:p>
        </p:txBody>
      </p:sp>
      <p:sp>
        <p:nvSpPr>
          <p:cNvPr id="3" name="コンテンツ プレースホルダー 2">
            <a:extLst>
              <a:ext uri="{FF2B5EF4-FFF2-40B4-BE49-F238E27FC236}">
                <a16:creationId xmlns:a16="http://schemas.microsoft.com/office/drawing/2014/main" id="{C42C854D-380C-BAEE-1C3F-6DCDE18ACF3B}"/>
              </a:ext>
            </a:extLst>
          </p:cNvPr>
          <p:cNvSpPr>
            <a:spLocks noGrp="1"/>
          </p:cNvSpPr>
          <p:nvPr>
            <p:ph idx="1"/>
          </p:nvPr>
        </p:nvSpPr>
        <p:spPr>
          <a:xfrm>
            <a:off x="359532" y="1643609"/>
            <a:ext cx="8604956" cy="4449687"/>
          </a:xfrm>
        </p:spPr>
        <p:txBody>
          <a:bodyPr/>
          <a:lstStyle/>
          <a:p>
            <a:r>
              <a:rPr lang="ja-JP" altLang="en-US" dirty="0"/>
              <a:t>諦めないでコツコツ過去問をやりましょう。</a:t>
            </a:r>
            <a:endParaRPr lang="en-US" altLang="ja-JP" dirty="0"/>
          </a:p>
          <a:p>
            <a:r>
              <a:rPr lang="ja-JP" altLang="en-US" dirty="0"/>
              <a:t>効果が出るまでに時間が掛かる人もいますが、わからない言葉は</a:t>
            </a:r>
            <a:r>
              <a:rPr lang="en-US" altLang="ja-JP" dirty="0"/>
              <a:t>Google AI</a:t>
            </a:r>
            <a:r>
              <a:rPr lang="ja-JP" altLang="en-US" dirty="0"/>
              <a:t>にカット＆ペーストして調べましょう。</a:t>
            </a:r>
            <a:endParaRPr lang="en-US" altLang="ja-JP" dirty="0"/>
          </a:p>
          <a:p>
            <a:r>
              <a:rPr lang="ja-JP" altLang="en-US" dirty="0"/>
              <a:t>専門知識より文章を読んで内容を理解する力を身につけること。</a:t>
            </a:r>
            <a:endParaRPr lang="en-US" altLang="ja-JP" dirty="0"/>
          </a:p>
          <a:p>
            <a:r>
              <a:rPr lang="ja-JP" altLang="en-US" dirty="0"/>
              <a:t>最低でも正答率</a:t>
            </a:r>
            <a:r>
              <a:rPr lang="en-US" altLang="ja-JP" dirty="0"/>
              <a:t>60</a:t>
            </a:r>
            <a:r>
              <a:rPr lang="ja-JP" altLang="en-US" dirty="0"/>
              <a:t>％以上（目標</a:t>
            </a:r>
            <a:r>
              <a:rPr lang="en-US" altLang="ja-JP" dirty="0"/>
              <a:t>80</a:t>
            </a:r>
            <a:r>
              <a:rPr lang="ja-JP" altLang="en-US" dirty="0"/>
              <a:t>％以上）</a:t>
            </a:r>
            <a:endParaRPr lang="en-US" altLang="ja-JP" dirty="0"/>
          </a:p>
          <a:p>
            <a:r>
              <a:rPr lang="ja-JP" altLang="en-US" dirty="0"/>
              <a:t>図書館やコンピュータルームで友達と一緒に楽しんでやると良いでしょう。</a:t>
            </a:r>
            <a:endParaRPr lang="en-US" altLang="ja-JP" dirty="0"/>
          </a:p>
          <a:p>
            <a:endParaRPr lang="en-US" dirty="0"/>
          </a:p>
        </p:txBody>
      </p:sp>
      <p:sp>
        <p:nvSpPr>
          <p:cNvPr id="4" name="スライド番号プレースホルダー 3">
            <a:extLst>
              <a:ext uri="{FF2B5EF4-FFF2-40B4-BE49-F238E27FC236}">
                <a16:creationId xmlns:a16="http://schemas.microsoft.com/office/drawing/2014/main" id="{91AA5C10-2D9E-A086-5E24-77F75A03701A}"/>
              </a:ext>
            </a:extLst>
          </p:cNvPr>
          <p:cNvSpPr>
            <a:spLocks noGrp="1"/>
          </p:cNvSpPr>
          <p:nvPr>
            <p:ph type="sldNum" sz="quarter" idx="12"/>
          </p:nvPr>
        </p:nvSpPr>
        <p:spPr/>
        <p:txBody>
          <a:bodyPr/>
          <a:lstStyle/>
          <a:p>
            <a:fld id="{A4CFD91F-0676-4D47-82C1-C8A098CDDACF}" type="slidenum">
              <a:rPr lang="en-US" altLang="ja-JP" smtClean="0"/>
              <a:pPr/>
              <a:t>26</a:t>
            </a:fld>
            <a:endParaRPr lang="en-US" altLang="ja-JP" dirty="0"/>
          </a:p>
        </p:txBody>
      </p:sp>
      <p:sp>
        <p:nvSpPr>
          <p:cNvPr id="6" name="テキスト ボックス 5">
            <a:extLst>
              <a:ext uri="{FF2B5EF4-FFF2-40B4-BE49-F238E27FC236}">
                <a16:creationId xmlns:a16="http://schemas.microsoft.com/office/drawing/2014/main" id="{0A4C0900-1F91-5C9E-A5B6-14BDF97D3C38}"/>
              </a:ext>
            </a:extLst>
          </p:cNvPr>
          <p:cNvSpPr txBox="1"/>
          <p:nvPr/>
        </p:nvSpPr>
        <p:spPr>
          <a:xfrm>
            <a:off x="2286000" y="3198168"/>
            <a:ext cx="4572000" cy="461665"/>
          </a:xfrm>
          <a:prstGeom prst="rect">
            <a:avLst/>
          </a:prstGeom>
          <a:noFill/>
        </p:spPr>
        <p:txBody>
          <a:bodyPr wrap="square">
            <a:spAutoFit/>
          </a:bodyPr>
          <a:lstStyle/>
          <a:p>
            <a:r>
              <a:rPr lang="en-US" altLang="ja-JP" sz="2400" dirty="0">
                <a:latin typeface="ＭＳ 明朝" charset="-128"/>
                <a:ea typeface="ＭＳ 明朝" charset="-128"/>
                <a:cs typeface="ＭＳ 明朝" charset="-128"/>
              </a:rPr>
              <a:t>35</a:t>
            </a:r>
            <a:endParaRPr lang="en-US" dirty="0"/>
          </a:p>
        </p:txBody>
      </p:sp>
    </p:spTree>
    <p:extLst>
      <p:ext uri="{BB962C8B-B14F-4D97-AF65-F5344CB8AC3E}">
        <p14:creationId xmlns:p14="http://schemas.microsoft.com/office/powerpoint/2010/main" val="40180416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b="1" dirty="0"/>
            </a:br>
            <a:br>
              <a:rPr lang="en-US" altLang="ja-JP" sz="2800" b="1" dirty="0"/>
            </a:br>
            <a:br>
              <a:rPr lang="en-US" altLang="ja-JP" sz="2800" b="1" dirty="0"/>
            </a:br>
            <a:br>
              <a:rPr lang="en-US" altLang="ja-JP" sz="2800" b="1" dirty="0"/>
            </a:br>
            <a:r>
              <a:rPr lang="ja-JP" altLang="en-US" sz="2800" b="1" dirty="0"/>
              <a:t>１．オススメの解答テクニック</a:t>
            </a: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94818" y="1711743"/>
            <a:ext cx="8469670" cy="4525569"/>
          </a:xfrm>
        </p:spPr>
        <p:txBody>
          <a:bodyPr/>
          <a:lstStyle/>
          <a:p>
            <a:pPr marL="457200" indent="-457200" eaLnBrk="1" hangingPunct="1">
              <a:lnSpc>
                <a:spcPct val="90000"/>
              </a:lnSpc>
              <a:buFont typeface="+mj-lt"/>
              <a:buAutoNum type="arabicPeriod"/>
            </a:pPr>
            <a:r>
              <a:rPr lang="ja-JP" altLang="en-US" sz="2400" dirty="0"/>
              <a:t>一問あたり</a:t>
            </a:r>
            <a:r>
              <a:rPr lang="en-US" altLang="ja-JP" sz="2400" dirty="0"/>
              <a:t>1</a:t>
            </a:r>
            <a:r>
              <a:rPr lang="ja-JP" altLang="en-US" sz="2400" dirty="0"/>
              <a:t>分</a:t>
            </a:r>
            <a:r>
              <a:rPr lang="en-US" altLang="ja-JP" sz="2400" dirty="0"/>
              <a:t>30</a:t>
            </a:r>
            <a:r>
              <a:rPr lang="ja-JP" altLang="en-US" sz="2400" dirty="0"/>
              <a:t>秒程度でリズム良く解答する。</a:t>
            </a:r>
            <a:endParaRPr lang="en-US" altLang="ja-JP" sz="2400" dirty="0"/>
          </a:p>
          <a:p>
            <a:pPr marL="457200" indent="-457200" eaLnBrk="1" hangingPunct="1">
              <a:lnSpc>
                <a:spcPct val="90000"/>
              </a:lnSpc>
              <a:buFont typeface="+mj-lt"/>
              <a:buAutoNum type="arabicPeriod"/>
            </a:pPr>
            <a:r>
              <a:rPr lang="ja-JP" altLang="en-US" sz="2400" dirty="0"/>
              <a:t>問題の頭をよく読み、正解の数（１つか</a:t>
            </a:r>
            <a:r>
              <a:rPr lang="en-US" altLang="ja-JP" sz="2400" dirty="0"/>
              <a:t>2</a:t>
            </a:r>
            <a:r>
              <a:rPr lang="ja-JP" altLang="en-US" sz="2400" dirty="0"/>
              <a:t>つ）とキーワードをチェックする。注などにヒントあり。</a:t>
            </a:r>
            <a:endParaRPr lang="en-US" altLang="ja-JP" sz="2400" dirty="0"/>
          </a:p>
          <a:p>
            <a:pPr marL="457200" indent="-457200" eaLnBrk="1" hangingPunct="1">
              <a:lnSpc>
                <a:spcPct val="90000"/>
              </a:lnSpc>
              <a:buFont typeface="+mj-lt"/>
              <a:buAutoNum type="arabicPeriod"/>
            </a:pPr>
            <a:r>
              <a:rPr lang="ja-JP" altLang="en-US" sz="2400" dirty="0"/>
              <a:t>１から５までの選択肢を順に読み、キーワードとの関係で間違いと思われるものに☓、迷ったら△、明らかに正しいと思うものに◯をつけ、最後の選択肢までチェック。</a:t>
            </a:r>
            <a:endParaRPr lang="en-US" altLang="ja-JP" sz="2400" dirty="0"/>
          </a:p>
          <a:p>
            <a:pPr marL="457200" indent="-457200" eaLnBrk="1" hangingPunct="1">
              <a:lnSpc>
                <a:spcPct val="90000"/>
              </a:lnSpc>
              <a:buFont typeface="+mj-lt"/>
              <a:buAutoNum type="arabicPeriod"/>
            </a:pPr>
            <a:r>
              <a:rPr lang="ja-JP" altLang="en-US" sz="2400" dirty="0"/>
              <a:t>◯がなければ、△の中から正解を選ぶ。◯が正解の数と一致すれば、その番号を転記する。全部△なら、他の選択肢と１つだけ違っているものを選ぶ</a:t>
            </a:r>
            <a:endParaRPr lang="en-US" altLang="ja-JP" sz="2400" dirty="0"/>
          </a:p>
          <a:p>
            <a:pPr marL="457200" indent="-457200" eaLnBrk="1" hangingPunct="1">
              <a:lnSpc>
                <a:spcPct val="90000"/>
              </a:lnSpc>
              <a:buFont typeface="+mj-lt"/>
              <a:buAutoNum type="arabicPeriod"/>
            </a:pPr>
            <a:r>
              <a:rPr lang="ja-JP" altLang="en-US" sz="2400" dirty="0"/>
              <a:t>転記し終わったら、次の問題へ</a:t>
            </a:r>
            <a:endParaRPr lang="en-US" altLang="ja-JP" sz="2400" dirty="0"/>
          </a:p>
          <a:p>
            <a:pPr marL="0" indent="0" eaLnBrk="1" hangingPunct="1">
              <a:lnSpc>
                <a:spcPct val="90000"/>
              </a:lnSpc>
              <a:buNone/>
            </a:pPr>
            <a:r>
              <a:rPr lang="ja-JP" altLang="en-US" sz="2400" dirty="0">
                <a:solidFill>
                  <a:srgbClr val="FF0000"/>
                </a:solidFill>
              </a:rPr>
              <a:t>★各選択肢が☓である確率は</a:t>
            </a:r>
            <a:r>
              <a:rPr lang="en-US" altLang="ja-JP" sz="2400" dirty="0">
                <a:solidFill>
                  <a:srgbClr val="FF0000"/>
                </a:solidFill>
              </a:rPr>
              <a:t>80</a:t>
            </a:r>
            <a:r>
              <a:rPr lang="ja-JP" altLang="en-US" sz="2400" dirty="0">
                <a:solidFill>
                  <a:srgbClr val="FF0000"/>
                </a:solidFill>
              </a:rPr>
              <a:t>％、◯は</a:t>
            </a:r>
            <a:r>
              <a:rPr lang="en-US" altLang="ja-JP" sz="2400" dirty="0">
                <a:solidFill>
                  <a:srgbClr val="FF0000"/>
                </a:solidFill>
              </a:rPr>
              <a:t>20</a:t>
            </a:r>
            <a:r>
              <a:rPr lang="ja-JP" altLang="en-US" sz="2400" dirty="0">
                <a:solidFill>
                  <a:srgbClr val="FF0000"/>
                </a:solidFill>
              </a:rPr>
              <a:t>％、消去法で選択肢を絞れば当たる確率は高くなる！</a:t>
            </a: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en-US" altLang="ja-JP" sz="2400" dirty="0">
              <a:solidFill>
                <a:srgbClr val="FF0000"/>
              </a:solidFill>
            </a:endParaRPr>
          </a:p>
          <a:p>
            <a:pPr marL="0" indent="0" eaLnBrk="1" hangingPunct="1">
              <a:lnSpc>
                <a:spcPct val="90000"/>
              </a:lnSpc>
              <a:buNone/>
            </a:pPr>
            <a:endParaRPr lang="ja-JP" altLang="en-US" sz="2400" dirty="0">
              <a:solidFill>
                <a:srgbClr val="FF0000"/>
              </a:solidFill>
            </a:endParaRPr>
          </a:p>
        </p:txBody>
      </p:sp>
    </p:spTree>
    <p:extLst>
      <p:ext uri="{BB962C8B-B14F-4D97-AF65-F5344CB8AC3E}">
        <p14:creationId xmlns:p14="http://schemas.microsoft.com/office/powerpoint/2010/main" val="31537033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２</a:t>
            </a:r>
            <a:r>
              <a:rPr lang="en-US" altLang="ja-JP" sz="2800" dirty="0"/>
              <a:t>.</a:t>
            </a:r>
            <a:r>
              <a:rPr lang="ja-JP" altLang="en-US" sz="2800" dirty="0">
                <a:latin typeface="ＭＳ 明朝" charset="-128"/>
                <a:ea typeface="ＭＳ 明朝" charset="-128"/>
                <a:cs typeface="ＭＳ 明朝" charset="-128"/>
              </a:rPr>
              <a:t>過去問（第</a:t>
            </a:r>
            <a:r>
              <a:rPr lang="en-US" altLang="ja-JP" sz="2800" dirty="0">
                <a:latin typeface="ＭＳ 明朝" charset="-128"/>
                <a:ea typeface="ＭＳ 明朝" charset="-128"/>
                <a:cs typeface="ＭＳ 明朝" charset="-128"/>
              </a:rPr>
              <a:t>37</a:t>
            </a:r>
            <a:r>
              <a:rPr lang="ja-JP" altLang="en-US" sz="2800" dirty="0">
                <a:latin typeface="ＭＳ 明朝" charset="-128"/>
                <a:ea typeface="ＭＳ 明朝" charset="-128"/>
                <a:cs typeface="ＭＳ 明朝" charset="-128"/>
              </a:rPr>
              <a:t>回・</a:t>
            </a:r>
            <a:r>
              <a:rPr lang="en-US" altLang="ja-JP" sz="2800" dirty="0">
                <a:latin typeface="ＭＳ 明朝" charset="-128"/>
                <a:ea typeface="ＭＳ 明朝" charset="-128"/>
                <a:cs typeface="ＭＳ 明朝" charset="-128"/>
              </a:rPr>
              <a:t>36</a:t>
            </a:r>
            <a:r>
              <a:rPr lang="ja-JP" altLang="en-US" sz="2800" dirty="0">
                <a:latin typeface="ＭＳ 明朝" charset="-128"/>
                <a:ea typeface="ＭＳ 明朝" charset="-128"/>
                <a:cs typeface="ＭＳ 明朝" charset="-128"/>
              </a:rPr>
              <a:t>回・</a:t>
            </a:r>
            <a:r>
              <a:rPr lang="en-US" altLang="ja-JP" sz="2800" dirty="0">
                <a:latin typeface="ＭＳ 明朝" charset="-128"/>
                <a:ea typeface="ＭＳ 明朝" charset="-128"/>
                <a:cs typeface="ＭＳ 明朝" charset="-128"/>
              </a:rPr>
              <a:t>35</a:t>
            </a:r>
            <a:r>
              <a:rPr lang="ja-JP" altLang="en-US" sz="2800" dirty="0">
                <a:latin typeface="ＭＳ 明朝" charset="-128"/>
                <a:ea typeface="ＭＳ 明朝" charset="-128"/>
                <a:cs typeface="ＭＳ 明朝" charset="-128"/>
              </a:rPr>
              <a:t>回）にトライ</a:t>
            </a:r>
            <a:br>
              <a:rPr lang="en-US" altLang="ja-JP"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755576" y="2348880"/>
            <a:ext cx="7722314" cy="2808312"/>
          </a:xfrm>
        </p:spPr>
        <p:txBody>
          <a:bodyPr/>
          <a:lstStyle/>
          <a:p>
            <a:pPr marL="0" indent="0" eaLnBrk="1" hangingPunct="1">
              <a:lnSpc>
                <a:spcPct val="90000"/>
              </a:lnSpc>
              <a:buNone/>
            </a:pPr>
            <a:endParaRPr lang="en-US" altLang="ja-JP" sz="2400" dirty="0"/>
          </a:p>
          <a:p>
            <a:pPr marL="0" indent="0" eaLnBrk="1" hangingPunct="1">
              <a:lnSpc>
                <a:spcPct val="90000"/>
              </a:lnSpc>
              <a:buNone/>
            </a:pP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r>
              <a:rPr lang="ja-JP" altLang="en-US" sz="2400" dirty="0">
                <a:latin typeface="ＭＳ 明朝" charset="-128"/>
                <a:ea typeface="ＭＳ 明朝" charset="-128"/>
                <a:cs typeface="ＭＳ 明朝" charset="-128"/>
              </a:rPr>
              <a:t>②第</a:t>
            </a:r>
            <a:r>
              <a:rPr lang="en-US" altLang="ja-JP" sz="2400" dirty="0">
                <a:latin typeface="ＭＳ 明朝" charset="-128"/>
                <a:ea typeface="ＭＳ 明朝" charset="-128"/>
                <a:cs typeface="ＭＳ 明朝" charset="-128"/>
              </a:rPr>
              <a:t>36</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r>
              <a:rPr lang="ja-JP" altLang="en-US" sz="2400" dirty="0">
                <a:latin typeface="ＭＳ 明朝" charset="-128"/>
                <a:ea typeface="ＭＳ 明朝" charset="-128"/>
                <a:cs typeface="ＭＳ 明朝" charset="-128"/>
              </a:rPr>
              <a:t>③第</a:t>
            </a:r>
            <a:r>
              <a:rPr lang="en-US" altLang="ja-JP" sz="2400" dirty="0">
                <a:latin typeface="ＭＳ 明朝" charset="-128"/>
                <a:ea typeface="ＭＳ 明朝" charset="-128"/>
                <a:cs typeface="ＭＳ 明朝" charset="-128"/>
              </a:rPr>
              <a:t>35</a:t>
            </a:r>
            <a:r>
              <a:rPr lang="ja-JP" altLang="en-US" sz="2400" dirty="0">
                <a:latin typeface="ＭＳ 明朝" charset="-128"/>
                <a:ea typeface="ＭＳ 明朝" charset="-128"/>
                <a:cs typeface="ＭＳ 明朝" charset="-128"/>
              </a:rPr>
              <a:t>回社会理論と社会システム</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21</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7</a:t>
            </a:r>
            <a:r>
              <a:rPr lang="ja-JP" altLang="en-US" sz="2400" dirty="0">
                <a:latin typeface="ＭＳ 明朝" charset="-128"/>
                <a:ea typeface="ＭＳ 明朝" charset="-128"/>
                <a:cs typeface="ＭＳ 明朝" charset="-128"/>
              </a:rPr>
              <a:t>問</a:t>
            </a:r>
            <a:endParaRPr lang="en-US" altLang="ja-JP" sz="2400" dirty="0">
              <a:latin typeface="ＭＳ 明朝" charset="-128"/>
              <a:ea typeface="ＭＳ 明朝" charset="-128"/>
              <a:cs typeface="ＭＳ 明朝" charset="-128"/>
            </a:endParaRPr>
          </a:p>
          <a:p>
            <a:pPr marL="0" indent="0" eaLnBrk="1" hangingPunct="1">
              <a:lnSpc>
                <a:spcPct val="90000"/>
              </a:lnSpc>
              <a:buNone/>
            </a:pPr>
            <a:endParaRPr lang="en-US" altLang="ja-JP" sz="2400" dirty="0">
              <a:latin typeface="ＭＳ 明朝" charset="-128"/>
              <a:ea typeface="ＭＳ 明朝" charset="-128"/>
              <a:cs typeface="ＭＳ 明朝" charset="-128"/>
            </a:endParaRPr>
          </a:p>
          <a:p>
            <a:pPr marL="0" indent="0" eaLnBrk="1" hangingPunct="1">
              <a:lnSpc>
                <a:spcPct val="90000"/>
              </a:lnSpc>
              <a:buNone/>
            </a:pPr>
            <a:r>
              <a:rPr lang="en-US" altLang="ja-JP" sz="2400" dirty="0">
                <a:latin typeface="ＭＳ 明朝" charset="-128"/>
                <a:ea typeface="ＭＳ 明朝" charset="-128"/>
                <a:cs typeface="ＭＳ 明朝" charset="-128"/>
              </a:rPr>
              <a:t>20</a:t>
            </a:r>
            <a:r>
              <a:rPr lang="ja-JP" altLang="en-US" sz="2400" dirty="0">
                <a:latin typeface="ＭＳ 明朝" charset="-128"/>
                <a:ea typeface="ＭＳ 明朝" charset="-128"/>
                <a:cs typeface="ＭＳ 明朝" charset="-128"/>
              </a:rPr>
              <a:t>問☓</a:t>
            </a:r>
            <a:r>
              <a:rPr lang="en-US" altLang="ja-JP" sz="2400" dirty="0">
                <a:latin typeface="ＭＳ 明朝" charset="-128"/>
                <a:ea typeface="ＭＳ 明朝" charset="-128"/>
                <a:cs typeface="ＭＳ 明朝" charset="-128"/>
              </a:rPr>
              <a:t>1.5</a:t>
            </a:r>
            <a:r>
              <a:rPr lang="ja-JP" altLang="en-US" sz="2400" dirty="0">
                <a:latin typeface="ＭＳ 明朝" charset="-128"/>
                <a:ea typeface="ＭＳ 明朝" charset="-128"/>
                <a:cs typeface="ＭＳ 明朝" charset="-128"/>
              </a:rPr>
              <a:t>分＝</a:t>
            </a:r>
            <a:r>
              <a:rPr lang="en-US" altLang="ja-JP" sz="2400" dirty="0">
                <a:latin typeface="ＭＳ 明朝" charset="-128"/>
                <a:ea typeface="ＭＳ 明朝" charset="-128"/>
                <a:cs typeface="ＭＳ 明朝" charset="-128"/>
              </a:rPr>
              <a:t>30</a:t>
            </a:r>
            <a:r>
              <a:rPr lang="ja-JP" altLang="en-US" sz="2400" dirty="0">
                <a:latin typeface="ＭＳ 明朝" charset="-128"/>
                <a:ea typeface="ＭＳ 明朝" charset="-128"/>
                <a:cs typeface="ＭＳ 明朝" charset="-128"/>
              </a:rPr>
              <a:t>分</a:t>
            </a:r>
            <a:endParaRPr lang="en-US" altLang="ja-JP" sz="2400" dirty="0">
              <a:latin typeface="ＭＳ 明朝" charset="-128"/>
              <a:ea typeface="ＭＳ 明朝" charset="-128"/>
              <a:cs typeface="ＭＳ 明朝" charset="-128"/>
            </a:endParaRPr>
          </a:p>
          <a:p>
            <a:pPr marL="0" indent="0" eaLnBrk="1" hangingPunct="1">
              <a:lnSpc>
                <a:spcPct val="90000"/>
              </a:lnSpc>
              <a:buNone/>
            </a:pPr>
            <a:endParaRPr lang="en-US" altLang="ja-JP" sz="2400" dirty="0"/>
          </a:p>
          <a:p>
            <a:pPr marL="0" indent="0" eaLnBrk="1" hangingPunct="1">
              <a:lnSpc>
                <a:spcPct val="90000"/>
              </a:lnSpc>
              <a:buNone/>
            </a:pPr>
            <a:r>
              <a:rPr lang="ja-JP" altLang="en-US" sz="2400" dirty="0"/>
              <a:t>時間が来るまでに解答して下さい。</a:t>
            </a:r>
            <a:endParaRPr lang="en-US" altLang="ja-JP"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228AAE85-B697-EF59-8D0F-ABB4445221A7}"/>
              </a:ext>
            </a:extLst>
          </p:cNvPr>
          <p:cNvSpPr>
            <a:spLocks noGrp="1"/>
          </p:cNvSpPr>
          <p:nvPr>
            <p:ph idx="1"/>
          </p:nvPr>
        </p:nvSpPr>
        <p:spPr>
          <a:xfrm>
            <a:off x="682267" y="1628800"/>
            <a:ext cx="8138205" cy="4565867"/>
          </a:xfrm>
        </p:spPr>
        <p:txBody>
          <a:bodyPr/>
          <a:lstStyle/>
          <a:p>
            <a:pPr marL="0" indent="0">
              <a:buNone/>
            </a:pPr>
            <a:r>
              <a:rPr lang="ja-JP" altLang="en-US" sz="2000" dirty="0"/>
              <a:t>問題</a:t>
            </a:r>
            <a:r>
              <a:rPr lang="en-US" altLang="ja-JP" sz="2000" dirty="0"/>
              <a:t>13</a:t>
            </a:r>
            <a:r>
              <a:rPr lang="ja-JP" altLang="en-US" sz="2000" dirty="0"/>
              <a:t>　</a:t>
            </a:r>
            <a:r>
              <a:rPr lang="ja-JP" altLang="en-US" sz="2000" u="sng" dirty="0"/>
              <a:t>社会集団などに関する</a:t>
            </a:r>
            <a:r>
              <a:rPr lang="ja-JP" altLang="en-US" sz="2000" dirty="0"/>
              <a:t>次の記述のうち，最も適切なものを</a:t>
            </a:r>
            <a:r>
              <a:rPr lang="en-US" altLang="ja-JP" sz="2000" u="sng" dirty="0"/>
              <a:t>1 </a:t>
            </a:r>
            <a:r>
              <a:rPr lang="ja-JP" altLang="en-US" sz="2000" u="sng" dirty="0"/>
              <a:t>つ</a:t>
            </a:r>
            <a:r>
              <a:rPr lang="ja-JP" altLang="en-US" sz="2000" dirty="0"/>
              <a:t>選びなさい。</a:t>
            </a:r>
          </a:p>
          <a:p>
            <a:pPr marL="514350" indent="-514350">
              <a:buFont typeface="+mj-lt"/>
              <a:buAutoNum type="arabicPeriod"/>
            </a:pPr>
            <a:r>
              <a:rPr lang="ja-JP" altLang="en-US" sz="2000" u="sng" dirty="0"/>
              <a:t>大衆</a:t>
            </a:r>
            <a:r>
              <a:rPr lang="ja-JP" altLang="en-US" sz="2000" dirty="0"/>
              <a:t>とは，</a:t>
            </a:r>
            <a:r>
              <a:rPr lang="ja-JP" altLang="en-US" sz="2000" u="sng" dirty="0"/>
              <a:t>利害関心に基づき意図的に選択された集団</a:t>
            </a:r>
            <a:r>
              <a:rPr lang="ja-JP" altLang="en-US" sz="2000" dirty="0"/>
              <a:t>のことである。</a:t>
            </a:r>
            <a:r>
              <a:rPr lang="ja-JP" altLang="en-US" sz="2000" dirty="0">
                <a:solidFill>
                  <a:schemeClr val="accent2"/>
                </a:solidFill>
              </a:rPr>
              <a:t>一般大衆とか大衆食堂とか、その他大勢　</a:t>
            </a:r>
            <a:r>
              <a:rPr lang="ja-JP" altLang="en-US" sz="2000" dirty="0"/>
              <a:t>☓</a:t>
            </a:r>
          </a:p>
          <a:p>
            <a:pPr marL="514350" indent="-514350">
              <a:buFont typeface="+mj-lt"/>
              <a:buAutoNum type="arabicPeriod"/>
            </a:pPr>
            <a:r>
              <a:rPr lang="ja-JP" altLang="en-US" sz="2000" u="sng" dirty="0"/>
              <a:t>外集団</a:t>
            </a:r>
            <a:r>
              <a:rPr lang="ja-JP" altLang="en-US" sz="2000" dirty="0"/>
              <a:t>とは，</a:t>
            </a:r>
            <a:r>
              <a:rPr lang="ja-JP" altLang="en-US" sz="2000" u="sng" dirty="0"/>
              <a:t>そこに属していながら</a:t>
            </a:r>
            <a:r>
              <a:rPr lang="ja-JP" altLang="en-US" sz="2000" dirty="0"/>
              <a:t>，帰属感や愛着心をもてない集団のことである。</a:t>
            </a:r>
            <a:r>
              <a:rPr lang="ja-JP" altLang="en-US" sz="2000" dirty="0">
                <a:solidFill>
                  <a:schemeClr val="accent2"/>
                </a:solidFill>
              </a:rPr>
              <a:t>外（そと）の集団、よそ者　</a:t>
            </a:r>
            <a:r>
              <a:rPr lang="ja-JP" altLang="en-US" sz="2000" dirty="0"/>
              <a:t> ☓</a:t>
            </a:r>
            <a:endParaRPr lang="ja-JP" altLang="en-US" sz="2000" dirty="0">
              <a:solidFill>
                <a:schemeClr val="accent2"/>
              </a:solidFill>
            </a:endParaRPr>
          </a:p>
          <a:p>
            <a:pPr marL="514350" indent="-514350">
              <a:buFont typeface="+mj-lt"/>
              <a:buAutoNum type="arabicPeriod"/>
            </a:pPr>
            <a:r>
              <a:rPr lang="ja-JP" altLang="en-US" sz="2000" u="sng" dirty="0"/>
              <a:t>アソシエーション</a:t>
            </a:r>
            <a:r>
              <a:rPr lang="ja-JP" altLang="en-US" sz="2000" dirty="0"/>
              <a:t>とは，特定の目的を達成するための集団のことである。</a:t>
            </a:r>
            <a:r>
              <a:rPr lang="ja-JP" altLang="en-US" sz="2000" dirty="0">
                <a:solidFill>
                  <a:schemeClr val="accent2"/>
                </a:solidFill>
              </a:rPr>
              <a:t>△？</a:t>
            </a:r>
            <a:r>
              <a:rPr lang="ja-JP" altLang="en-US" sz="2000" dirty="0"/>
              <a:t>　</a:t>
            </a:r>
            <a:r>
              <a:rPr lang="ja-JP" altLang="en-US" sz="2000" u="sng" dirty="0"/>
              <a:t>学会とかはアソシエーション </a:t>
            </a:r>
            <a:r>
              <a:rPr lang="ja-JP" altLang="en-US" sz="2000" u="sng" dirty="0">
                <a:solidFill>
                  <a:srgbClr val="FF0000"/>
                </a:solidFill>
              </a:rPr>
              <a:t>◯</a:t>
            </a:r>
          </a:p>
          <a:p>
            <a:pPr marL="514350" indent="-514350">
              <a:buFont typeface="+mj-lt"/>
              <a:buAutoNum type="arabicPeriod"/>
            </a:pPr>
            <a:r>
              <a:rPr lang="ja-JP" altLang="en-US" sz="2000" u="sng" dirty="0"/>
              <a:t>ゲゼルシャフト</a:t>
            </a:r>
            <a:r>
              <a:rPr lang="en-US" altLang="ja-JP" sz="2000" u="sng" dirty="0"/>
              <a:t>*</a:t>
            </a:r>
            <a:r>
              <a:rPr lang="ja-JP" altLang="en-US" sz="2000" dirty="0"/>
              <a:t>とは，伝統的な地縁，血縁友愛などによって形成された集団のことである。</a:t>
            </a:r>
            <a:r>
              <a:rPr lang="ja-JP" altLang="en-US" sz="2000" dirty="0">
                <a:solidFill>
                  <a:schemeClr val="accent2"/>
                </a:solidFill>
              </a:rPr>
              <a:t>△？</a:t>
            </a:r>
            <a:r>
              <a:rPr lang="ja-JP" altLang="en-US" sz="2000" dirty="0"/>
              <a:t>　</a:t>
            </a:r>
            <a:r>
              <a:rPr lang="ja-JP" altLang="en-US" sz="2000" dirty="0">
                <a:solidFill>
                  <a:schemeClr val="accent2"/>
                </a:solidFill>
              </a:rPr>
              <a:t>ゲマインシャフトなので</a:t>
            </a:r>
            <a:r>
              <a:rPr lang="en-US" altLang="ja-JP" sz="2000" dirty="0">
                <a:solidFill>
                  <a:schemeClr val="accent2"/>
                </a:solidFill>
              </a:rPr>
              <a:t>X</a:t>
            </a:r>
            <a:endParaRPr lang="ja-JP" altLang="en-US" sz="2000" dirty="0">
              <a:solidFill>
                <a:schemeClr val="accent2"/>
              </a:solidFill>
            </a:endParaRPr>
          </a:p>
          <a:p>
            <a:pPr marL="514350" indent="-514350">
              <a:buFont typeface="+mj-lt"/>
              <a:buAutoNum type="arabicPeriod"/>
            </a:pPr>
            <a:r>
              <a:rPr lang="ja-JP" altLang="en-US" sz="2000" u="sng" dirty="0"/>
              <a:t>準拠集団</a:t>
            </a:r>
            <a:r>
              <a:rPr lang="ja-JP" altLang="en-US" sz="2000" dirty="0"/>
              <a:t>とは，敵意を持ち嫌悪や軽蔑の対象となる集団のことである。　</a:t>
            </a:r>
            <a:r>
              <a:rPr lang="ja-JP" altLang="en-US" sz="2000" u="sng" dirty="0">
                <a:solidFill>
                  <a:schemeClr val="accent2"/>
                </a:solidFill>
              </a:rPr>
              <a:t>心の拠り所となる集団なので</a:t>
            </a:r>
            <a:r>
              <a:rPr lang="en-US" altLang="ja-JP" sz="2000" u="sng" dirty="0">
                <a:solidFill>
                  <a:schemeClr val="accent2"/>
                </a:solidFill>
              </a:rPr>
              <a:t>X</a:t>
            </a:r>
            <a:r>
              <a:rPr lang="ja-JP" altLang="en-US" sz="2000" u="sng" dirty="0">
                <a:solidFill>
                  <a:schemeClr val="accent2"/>
                </a:solidFill>
              </a:rPr>
              <a:t>。</a:t>
            </a:r>
            <a:endParaRPr lang="en-US" sz="2000" u="sng" dirty="0">
              <a:solidFill>
                <a:schemeClr val="accent2"/>
              </a:solidFill>
            </a:endParaRPr>
          </a:p>
        </p:txBody>
      </p:sp>
      <p:sp>
        <p:nvSpPr>
          <p:cNvPr id="4" name="テキスト ボックス 3">
            <a:extLst>
              <a:ext uri="{FF2B5EF4-FFF2-40B4-BE49-F238E27FC236}">
                <a16:creationId xmlns:a16="http://schemas.microsoft.com/office/drawing/2014/main" id="{EE265566-4C3A-26A6-B555-D5FAB7EAC4F8}"/>
              </a:ext>
            </a:extLst>
          </p:cNvPr>
          <p:cNvSpPr txBox="1"/>
          <p:nvPr/>
        </p:nvSpPr>
        <p:spPr>
          <a:xfrm>
            <a:off x="899591" y="5733002"/>
            <a:ext cx="7344816" cy="461665"/>
          </a:xfrm>
          <a:prstGeom prst="rect">
            <a:avLst/>
          </a:prstGeom>
          <a:noFill/>
        </p:spPr>
        <p:txBody>
          <a:bodyPr wrap="square" rtlCol="0">
            <a:spAutoFit/>
          </a:bodyPr>
          <a:lstStyle/>
          <a:p>
            <a:r>
              <a:rPr lang="en-US" altLang="ja-JP" dirty="0"/>
              <a:t>*</a:t>
            </a:r>
            <a:r>
              <a:rPr lang="ja-JP" altLang="en-US" dirty="0">
                <a:solidFill>
                  <a:srgbClr val="FF0000"/>
                </a:solidFill>
              </a:rPr>
              <a:t>ドイツの社会学者 テンニースが提唱した概念</a:t>
            </a:r>
            <a:endParaRPr lang="en-US" altLang="ja-JP" dirty="0">
              <a:solidFill>
                <a:srgbClr val="FF0000"/>
              </a:solidFill>
            </a:endParaRPr>
          </a:p>
        </p:txBody>
      </p:sp>
    </p:spTree>
    <p:extLst>
      <p:ext uri="{BB962C8B-B14F-4D97-AF65-F5344CB8AC3E}">
        <p14:creationId xmlns:p14="http://schemas.microsoft.com/office/powerpoint/2010/main" val="36824433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AD3AC-EA5E-ABEE-D604-51D76556B6B2}"/>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4176B3C6-C106-BC6A-B911-1CF636D80217}"/>
              </a:ext>
            </a:extLst>
          </p:cNvPr>
          <p:cNvSpPr>
            <a:spLocks noGrp="1" noChangeArrowheads="1"/>
          </p:cNvSpPr>
          <p:nvPr>
            <p:ph type="title"/>
          </p:nvPr>
        </p:nvSpPr>
        <p:spPr>
          <a:xfrm>
            <a:off x="666109" y="476672"/>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876D821A-4AE0-E144-13E5-B29146AF727F}"/>
              </a:ext>
            </a:extLst>
          </p:cNvPr>
          <p:cNvSpPr>
            <a:spLocks noGrp="1"/>
          </p:cNvSpPr>
          <p:nvPr>
            <p:ph idx="1"/>
          </p:nvPr>
        </p:nvSpPr>
        <p:spPr>
          <a:xfrm>
            <a:off x="682267" y="1628800"/>
            <a:ext cx="8138205" cy="4565867"/>
          </a:xfrm>
        </p:spPr>
        <p:txBody>
          <a:bodyPr/>
          <a:lstStyle/>
          <a:p>
            <a:pPr marL="0" indent="0">
              <a:buNone/>
            </a:pPr>
            <a:r>
              <a:rPr lang="ja-JP" altLang="en-US" sz="2000" dirty="0"/>
              <a:t>問題 </a:t>
            </a:r>
            <a:r>
              <a:rPr lang="en-US" altLang="ja-JP" sz="2000" dirty="0"/>
              <a:t>14</a:t>
            </a:r>
            <a:r>
              <a:rPr lang="ja-JP" altLang="en-US" sz="2000" dirty="0"/>
              <a:t>　</a:t>
            </a:r>
            <a:r>
              <a:rPr lang="ja-JP" altLang="en-US" sz="2000" u="sng" dirty="0"/>
              <a:t>都市に関する</a:t>
            </a:r>
            <a:r>
              <a:rPr lang="ja-JP" altLang="en-US" sz="2000" dirty="0"/>
              <a:t>次の記述のうち，最も適切なものを</a:t>
            </a:r>
            <a:r>
              <a:rPr lang="en-US" altLang="ja-JP" sz="2000" u="sng" dirty="0"/>
              <a:t>1 </a:t>
            </a:r>
            <a:r>
              <a:rPr lang="ja-JP" altLang="en-US" sz="2000" u="sng" dirty="0"/>
              <a:t>つ</a:t>
            </a:r>
            <a:r>
              <a:rPr lang="ja-JP" altLang="en-US" sz="2000" dirty="0"/>
              <a:t>選びなさい。</a:t>
            </a:r>
            <a:endParaRPr lang="en-US" altLang="ja-JP" sz="2000" dirty="0"/>
          </a:p>
          <a:p>
            <a:pPr marL="0" indent="0">
              <a:buNone/>
            </a:pPr>
            <a:r>
              <a:rPr lang="en-US" altLang="ja-JP" sz="2000" dirty="0"/>
              <a:t>1</a:t>
            </a:r>
            <a:r>
              <a:rPr lang="ja-JP" altLang="en-US" sz="2000" dirty="0"/>
              <a:t>　</a:t>
            </a:r>
            <a:r>
              <a:rPr lang="ja-JP" altLang="en-US" sz="2000" u="sng" dirty="0"/>
              <a:t>サムナー（</a:t>
            </a:r>
            <a:r>
              <a:rPr lang="en-US" altLang="ja-JP" sz="2000" u="sng" dirty="0"/>
              <a:t>Sumner, W.G.</a:t>
            </a:r>
            <a:r>
              <a:rPr lang="ja-JP" altLang="en-US" sz="2000" u="sng" dirty="0"/>
              <a:t>）</a:t>
            </a:r>
            <a:r>
              <a:rPr lang="ja-JP" altLang="en-US" sz="2000" dirty="0"/>
              <a:t>は，都市に特徴的な生活様式を</a:t>
            </a:r>
            <a:r>
              <a:rPr lang="ja-JP" altLang="en-US" sz="2000" u="sng" dirty="0"/>
              <a:t>アーバニズム</a:t>
            </a:r>
            <a:r>
              <a:rPr lang="ja-JP" altLang="en-US" sz="2000" dirty="0"/>
              <a:t>とした。</a:t>
            </a:r>
            <a:r>
              <a:rPr lang="ja-JP" altLang="en-US" sz="2000" dirty="0">
                <a:solidFill>
                  <a:srgbClr val="FF0000"/>
                </a:solidFill>
              </a:rPr>
              <a:t>△？</a:t>
            </a:r>
          </a:p>
          <a:p>
            <a:pPr marL="0" indent="0">
              <a:buNone/>
            </a:pPr>
            <a:r>
              <a:rPr lang="en-US" altLang="ja-JP" sz="2000" dirty="0"/>
              <a:t>2</a:t>
            </a:r>
            <a:r>
              <a:rPr lang="ja-JP" altLang="en-US" sz="2000" dirty="0"/>
              <a:t>　</a:t>
            </a:r>
            <a:r>
              <a:rPr lang="ja-JP" altLang="en-US" sz="2000" u="sng" dirty="0"/>
              <a:t>ジンメル（</a:t>
            </a:r>
            <a:r>
              <a:rPr lang="en-US" altLang="ja-JP" sz="2000" u="sng" dirty="0"/>
              <a:t>Simmel, G.</a:t>
            </a:r>
            <a:r>
              <a:rPr lang="ja-JP" altLang="en-US" sz="2000" u="sng" dirty="0"/>
              <a:t>）</a:t>
            </a:r>
            <a:r>
              <a:rPr lang="ja-JP" altLang="en-US" sz="2000" dirty="0"/>
              <a:t>は，都市では多様な下位文化が形成されるとした。</a:t>
            </a:r>
            <a:r>
              <a:rPr lang="ja-JP" altLang="en-US" sz="2000" dirty="0">
                <a:solidFill>
                  <a:srgbClr val="FF0000"/>
                </a:solidFill>
              </a:rPr>
              <a:t> △？</a:t>
            </a:r>
            <a:endParaRPr lang="ja-JP" altLang="en-US" sz="2000" dirty="0"/>
          </a:p>
          <a:p>
            <a:pPr marL="0" indent="0">
              <a:buNone/>
            </a:pPr>
            <a:r>
              <a:rPr lang="en-US" altLang="ja-JP" sz="2000" dirty="0"/>
              <a:t>3</a:t>
            </a:r>
            <a:r>
              <a:rPr lang="ja-JP" altLang="en-US" sz="2000" dirty="0"/>
              <a:t>　</a:t>
            </a:r>
            <a:r>
              <a:rPr lang="ja-JP" altLang="en-US" sz="2000" u="sng" dirty="0"/>
              <a:t>フィッシャー（</a:t>
            </a:r>
            <a:r>
              <a:rPr lang="en-US" altLang="ja-JP" sz="2000" u="sng" dirty="0"/>
              <a:t>Fischer, C.</a:t>
            </a:r>
            <a:r>
              <a:rPr lang="ja-JP" altLang="en-US" sz="2000" u="sng" dirty="0"/>
              <a:t>）</a:t>
            </a:r>
            <a:r>
              <a:rPr lang="ja-JP" altLang="en-US" sz="2000" dirty="0"/>
              <a:t>は，都市を人間生態学的に分析した。</a:t>
            </a:r>
            <a:r>
              <a:rPr lang="ja-JP" altLang="en-US" sz="2000" dirty="0">
                <a:solidFill>
                  <a:srgbClr val="FF0000"/>
                </a:solidFill>
              </a:rPr>
              <a:t> △？</a:t>
            </a:r>
            <a:endParaRPr lang="ja-JP" altLang="en-US" sz="2000" dirty="0"/>
          </a:p>
          <a:p>
            <a:pPr marL="0" indent="0">
              <a:buNone/>
            </a:pPr>
            <a:r>
              <a:rPr lang="en-US" altLang="ja-JP" sz="2000" dirty="0"/>
              <a:t>4</a:t>
            </a:r>
            <a:r>
              <a:rPr lang="ja-JP" altLang="en-US" sz="2000" dirty="0"/>
              <a:t>　</a:t>
            </a:r>
            <a:r>
              <a:rPr lang="ja-JP" altLang="en-US" sz="2000" u="sng" dirty="0"/>
              <a:t>倉沢進</a:t>
            </a:r>
            <a:r>
              <a:rPr lang="ja-JP" altLang="en-US" sz="2000" dirty="0"/>
              <a:t>は，都市は同心円状的に形成されるとした。</a:t>
            </a:r>
            <a:r>
              <a:rPr lang="ja-JP" altLang="en-US" sz="2000" dirty="0">
                <a:solidFill>
                  <a:srgbClr val="FF0000"/>
                </a:solidFill>
              </a:rPr>
              <a:t> △？</a:t>
            </a:r>
            <a:endParaRPr lang="en-US" altLang="ja-JP" sz="2000" dirty="0"/>
          </a:p>
          <a:p>
            <a:pPr marL="0" indent="0">
              <a:buNone/>
            </a:pPr>
            <a:r>
              <a:rPr lang="ja-JP" altLang="en-US" sz="2000" dirty="0"/>
              <a:t>　　</a:t>
            </a:r>
            <a:r>
              <a:rPr lang="ja-JP" altLang="en-US" sz="1400" dirty="0"/>
              <a:t>すずきえいたろう　　　　　　　　　　　　　　　　じゅらく</a:t>
            </a:r>
            <a:endParaRPr lang="en-US" altLang="ja-JP" sz="2000" dirty="0"/>
          </a:p>
          <a:p>
            <a:pPr marL="457200" indent="-457200">
              <a:buAutoNum type="arabicPlain" startAt="5"/>
            </a:pPr>
            <a:r>
              <a:rPr lang="ja-JP" altLang="en-US" sz="2000" u="sng" dirty="0"/>
              <a:t>鈴木榮太郎</a:t>
            </a:r>
            <a:r>
              <a:rPr lang="ja-JP" altLang="en-US" sz="2000" dirty="0"/>
              <a:t>は、都市は結節機関を持つ聚楽社会であるとした。</a:t>
            </a:r>
            <a:r>
              <a:rPr lang="ja-JP" altLang="en-US" sz="2000" dirty="0">
                <a:solidFill>
                  <a:srgbClr val="FF0000"/>
                </a:solidFill>
              </a:rPr>
              <a:t> △？　５だけフリガナ。◯</a:t>
            </a:r>
            <a:endParaRPr lang="en-US" altLang="ja-JP" sz="2000" dirty="0">
              <a:solidFill>
                <a:srgbClr val="FF0000"/>
              </a:solidFill>
            </a:endParaRPr>
          </a:p>
          <a:p>
            <a:pPr marL="457200" indent="-457200">
              <a:buAutoNum type="arabicPlain" startAt="5"/>
            </a:pPr>
            <a:endParaRPr lang="ja-JP" altLang="en-US" sz="2000" dirty="0"/>
          </a:p>
        </p:txBody>
      </p:sp>
      <p:sp>
        <p:nvSpPr>
          <p:cNvPr id="4" name="テキスト ボックス 3">
            <a:extLst>
              <a:ext uri="{FF2B5EF4-FFF2-40B4-BE49-F238E27FC236}">
                <a16:creationId xmlns:a16="http://schemas.microsoft.com/office/drawing/2014/main" id="{A3805709-749A-BAF2-BD5D-2EEFB860ACD3}"/>
              </a:ext>
            </a:extLst>
          </p:cNvPr>
          <p:cNvSpPr txBox="1"/>
          <p:nvPr/>
        </p:nvSpPr>
        <p:spPr>
          <a:xfrm>
            <a:off x="666109" y="5840724"/>
            <a:ext cx="7776865" cy="707886"/>
          </a:xfrm>
          <a:prstGeom prst="rect">
            <a:avLst/>
          </a:prstGeom>
          <a:solidFill>
            <a:schemeClr val="bg1"/>
          </a:solidFill>
        </p:spPr>
        <p:txBody>
          <a:bodyPr wrap="square" rtlCol="0">
            <a:spAutoFit/>
          </a:bodyPr>
          <a:lstStyle/>
          <a:p>
            <a:r>
              <a:rPr lang="en-US" altLang="ja-JP" sz="2000" dirty="0"/>
              <a:t>*</a:t>
            </a:r>
            <a:r>
              <a:rPr lang="ja-JP" altLang="en-US" sz="2000" dirty="0"/>
              <a:t>ヒント：いずれも学者の名前で都市に関するものであり、決め手がない。⇒人の名前だけを入れ替えている可能性あり。</a:t>
            </a:r>
            <a:endParaRPr lang="en-US" altLang="ja-JP" sz="2000" dirty="0"/>
          </a:p>
        </p:txBody>
      </p:sp>
    </p:spTree>
    <p:extLst>
      <p:ext uri="{BB962C8B-B14F-4D97-AF65-F5344CB8AC3E}">
        <p14:creationId xmlns:p14="http://schemas.microsoft.com/office/powerpoint/2010/main" val="16084682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C555D-20AB-4F01-0DD5-DD4DABC33536}"/>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8DC63E54-DEEB-C395-8E24-72828782B538}"/>
              </a:ext>
            </a:extLst>
          </p:cNvPr>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DBE08679-F6DC-E054-D529-F919E6DE3D2F}"/>
              </a:ext>
            </a:extLst>
          </p:cNvPr>
          <p:cNvSpPr>
            <a:spLocks noGrp="1"/>
          </p:cNvSpPr>
          <p:nvPr>
            <p:ph idx="1"/>
          </p:nvPr>
        </p:nvSpPr>
        <p:spPr>
          <a:xfrm>
            <a:off x="666109" y="1700808"/>
            <a:ext cx="8226371" cy="4966811"/>
          </a:xfrm>
        </p:spPr>
        <p:txBody>
          <a:bodyPr/>
          <a:lstStyle/>
          <a:p>
            <a:pPr marL="0" indent="0">
              <a:buNone/>
            </a:pPr>
            <a:r>
              <a:rPr lang="ja-JP" altLang="en-US" sz="2000" dirty="0"/>
              <a:t>問題</a:t>
            </a:r>
            <a:r>
              <a:rPr lang="en-US" altLang="ja-JP" sz="2000" dirty="0"/>
              <a:t>15</a:t>
            </a:r>
            <a:r>
              <a:rPr lang="ja-JP" altLang="en-US" sz="2000" dirty="0"/>
              <a:t>　</a:t>
            </a:r>
            <a:r>
              <a:rPr lang="ja-JP" altLang="en-US" sz="2000" u="sng" dirty="0"/>
              <a:t>「過疎関連法」及び「令和</a:t>
            </a:r>
            <a:r>
              <a:rPr lang="en-US" altLang="ja-JP" sz="2000" u="sng" dirty="0"/>
              <a:t>4 </a:t>
            </a:r>
            <a:r>
              <a:rPr lang="ja-JP" altLang="en-US" sz="2000" u="sng" dirty="0"/>
              <a:t>年度版 過疎対策の現況」（総務省）</a:t>
            </a:r>
            <a:r>
              <a:rPr lang="ja-JP" altLang="en-US" sz="2000" dirty="0"/>
              <a:t>に関する次の記述のうち，最も適切なものを</a:t>
            </a:r>
            <a:r>
              <a:rPr lang="en-US" altLang="ja-JP" sz="2000" u="sng" dirty="0"/>
              <a:t>1 </a:t>
            </a:r>
            <a:r>
              <a:rPr lang="ja-JP" altLang="en-US" sz="2000" u="sng" dirty="0"/>
              <a:t>つ</a:t>
            </a:r>
            <a:r>
              <a:rPr lang="ja-JP" altLang="en-US" sz="2000" dirty="0"/>
              <a:t>選びなさい。</a:t>
            </a:r>
          </a:p>
          <a:p>
            <a:pPr marL="0" indent="0">
              <a:buNone/>
            </a:pPr>
            <a:r>
              <a:rPr lang="en-US" altLang="ja-JP" sz="2000" dirty="0"/>
              <a:t>1</a:t>
            </a:r>
            <a:r>
              <a:rPr lang="ja-JP" altLang="en-US" sz="2000" dirty="0"/>
              <a:t>　</a:t>
            </a:r>
            <a:r>
              <a:rPr lang="en-US" altLang="ja-JP" sz="2000" dirty="0"/>
              <a:t>2020 </a:t>
            </a:r>
            <a:r>
              <a:rPr lang="ja-JP" altLang="en-US" sz="2000" dirty="0"/>
              <a:t>年（令和</a:t>
            </a:r>
            <a:r>
              <a:rPr lang="en-US" altLang="ja-JP" sz="2000" dirty="0"/>
              <a:t>2 </a:t>
            </a:r>
            <a:r>
              <a:rPr lang="ja-JP" altLang="en-US" sz="2000" dirty="0"/>
              <a:t>年）国勢調査時点の過疎地域の産業別就業人口割合は，</a:t>
            </a:r>
            <a:r>
              <a:rPr lang="ja-JP" altLang="en-US" sz="2000" u="sng" dirty="0"/>
              <a:t>第一次産業就業者数が</a:t>
            </a:r>
            <a:r>
              <a:rPr lang="en-US" altLang="ja-JP" sz="2000" u="sng" dirty="0"/>
              <a:t>5 </a:t>
            </a:r>
            <a:r>
              <a:rPr lang="ja-JP" altLang="en-US" sz="2000" u="sng" dirty="0"/>
              <a:t>割を超えている</a:t>
            </a:r>
            <a:r>
              <a:rPr lang="ja-JP" altLang="en-US" sz="2000" dirty="0"/>
              <a:t>。</a:t>
            </a:r>
            <a:r>
              <a:rPr lang="ja-JP" altLang="en-US" sz="2000" dirty="0">
                <a:solidFill>
                  <a:srgbClr val="FF0000"/>
                </a:solidFill>
              </a:rPr>
              <a:t>☓　日本全体の平均</a:t>
            </a:r>
            <a:r>
              <a:rPr lang="en-US" altLang="ja-JP" sz="2000" dirty="0">
                <a:solidFill>
                  <a:srgbClr val="FF0000"/>
                </a:solidFill>
              </a:rPr>
              <a:t>2020</a:t>
            </a:r>
            <a:r>
              <a:rPr lang="ja-JP" altLang="en-US" sz="2000" dirty="0">
                <a:solidFill>
                  <a:srgbClr val="FF0000"/>
                </a:solidFill>
              </a:rPr>
              <a:t>年で</a:t>
            </a:r>
            <a:r>
              <a:rPr lang="en-US" altLang="ja-JP" sz="2000" dirty="0">
                <a:solidFill>
                  <a:srgbClr val="FF0000"/>
                </a:solidFill>
              </a:rPr>
              <a:t>3.8</a:t>
            </a:r>
            <a:r>
              <a:rPr lang="ja-JP" altLang="en-US" sz="2000" dirty="0">
                <a:solidFill>
                  <a:srgbClr val="FF0000"/>
                </a:solidFill>
              </a:rPr>
              <a:t>％</a:t>
            </a:r>
          </a:p>
          <a:p>
            <a:pPr marL="0" indent="0">
              <a:buNone/>
            </a:pPr>
            <a:r>
              <a:rPr lang="en-US" altLang="ja-JP" sz="2000" dirty="0"/>
              <a:t>2</a:t>
            </a:r>
            <a:r>
              <a:rPr lang="ja-JP" altLang="en-US" sz="2000" dirty="0"/>
              <a:t>　</a:t>
            </a:r>
            <a:r>
              <a:rPr lang="en-US" altLang="ja-JP" sz="2000" dirty="0"/>
              <a:t>2020 </a:t>
            </a:r>
            <a:r>
              <a:rPr lang="ja-JP" altLang="en-US" sz="2000" dirty="0"/>
              <a:t>年（令和</a:t>
            </a:r>
            <a:r>
              <a:rPr lang="en-US" altLang="ja-JP" sz="2000" dirty="0"/>
              <a:t>2 </a:t>
            </a:r>
            <a:r>
              <a:rPr lang="ja-JP" altLang="en-US" sz="2000" dirty="0"/>
              <a:t>年）国勢調査時点の過疎地域の人口は，全人口の</a:t>
            </a:r>
            <a:r>
              <a:rPr lang="en-US" altLang="ja-JP" sz="2000" u="sng" dirty="0"/>
              <a:t>2 </a:t>
            </a:r>
            <a:r>
              <a:rPr lang="ja-JP" altLang="en-US" sz="2000" u="sng" dirty="0"/>
              <a:t>割に満たない</a:t>
            </a:r>
            <a:r>
              <a:rPr lang="ja-JP" altLang="en-US" sz="2000" dirty="0"/>
              <a:t>。</a:t>
            </a:r>
            <a:r>
              <a:rPr lang="ja-JP" altLang="en-US" sz="2000" dirty="0">
                <a:solidFill>
                  <a:srgbClr val="FF0000"/>
                </a:solidFill>
              </a:rPr>
              <a:t>△　＊過疎地域の人口は全国人口の </a:t>
            </a:r>
            <a:r>
              <a:rPr lang="en-US" altLang="ja-JP" sz="2000" dirty="0">
                <a:solidFill>
                  <a:srgbClr val="FF0000"/>
                </a:solidFill>
              </a:rPr>
              <a:t>9.3</a:t>
            </a:r>
            <a:r>
              <a:rPr lang="ja-JP" altLang="en-US" sz="2000" dirty="0">
                <a:solidFill>
                  <a:srgbClr val="FF0000"/>
                </a:solidFill>
              </a:rPr>
              <a:t>％</a:t>
            </a:r>
          </a:p>
          <a:p>
            <a:pPr marL="0" indent="0">
              <a:buNone/>
            </a:pPr>
            <a:r>
              <a:rPr lang="en-US" altLang="ja-JP" sz="2000" dirty="0"/>
              <a:t>3</a:t>
            </a:r>
            <a:r>
              <a:rPr lang="ja-JP" altLang="en-US" sz="2000" dirty="0"/>
              <a:t>　</a:t>
            </a:r>
            <a:r>
              <a:rPr lang="en-US" altLang="ja-JP" sz="2000" dirty="0"/>
              <a:t>2023 </a:t>
            </a:r>
            <a:r>
              <a:rPr lang="ja-JP" altLang="en-US" sz="2000" dirty="0"/>
              <a:t>年（令和</a:t>
            </a:r>
            <a:r>
              <a:rPr lang="en-US" altLang="ja-JP" sz="2000" dirty="0"/>
              <a:t>5 </a:t>
            </a:r>
            <a:r>
              <a:rPr lang="ja-JP" altLang="en-US" sz="2000" dirty="0"/>
              <a:t>年）</a:t>
            </a:r>
            <a:r>
              <a:rPr lang="en-US" altLang="ja-JP" sz="2000" dirty="0"/>
              <a:t>4 </a:t>
            </a:r>
            <a:r>
              <a:rPr lang="ja-JP" altLang="en-US" sz="2000" dirty="0"/>
              <a:t>月</a:t>
            </a:r>
            <a:r>
              <a:rPr lang="en-US" altLang="ja-JP" sz="2000" dirty="0"/>
              <a:t>1 </a:t>
            </a:r>
            <a:r>
              <a:rPr lang="ja-JP" altLang="en-US" sz="2000" dirty="0"/>
              <a:t>日時点の過疎地域の市町村数は，</a:t>
            </a:r>
            <a:r>
              <a:rPr lang="ja-JP" altLang="en-US" sz="2000" u="sng" dirty="0"/>
              <a:t>全市町村数の</a:t>
            </a:r>
            <a:r>
              <a:rPr lang="en-US" altLang="ja-JP" sz="2000" u="sng" dirty="0"/>
              <a:t>4 </a:t>
            </a:r>
            <a:r>
              <a:rPr lang="ja-JP" altLang="en-US" sz="2000" u="sng" dirty="0"/>
              <a:t>割に満たない</a:t>
            </a:r>
            <a:r>
              <a:rPr lang="ja-JP" altLang="en-US" sz="2000" dirty="0"/>
              <a:t>。</a:t>
            </a:r>
            <a:r>
              <a:rPr lang="ja-JP" altLang="en-US" sz="2000" dirty="0">
                <a:solidFill>
                  <a:srgbClr val="FF0000"/>
                </a:solidFill>
              </a:rPr>
              <a:t>△　＊過疎市町村の割合　</a:t>
            </a:r>
            <a:r>
              <a:rPr lang="en-US" altLang="ja-JP" sz="2000" dirty="0">
                <a:solidFill>
                  <a:srgbClr val="FF0000"/>
                </a:solidFill>
              </a:rPr>
              <a:t>51.5%</a:t>
            </a:r>
            <a:endParaRPr lang="ja-JP" altLang="en-US" sz="2000" dirty="0">
              <a:solidFill>
                <a:srgbClr val="FF0000"/>
              </a:solidFill>
            </a:endParaRPr>
          </a:p>
          <a:p>
            <a:pPr marL="0" indent="0">
              <a:buNone/>
            </a:pPr>
            <a:r>
              <a:rPr lang="en-US" altLang="ja-JP" sz="2000" dirty="0"/>
              <a:t>4</a:t>
            </a:r>
            <a:r>
              <a:rPr lang="ja-JP" altLang="en-US" sz="2000" dirty="0"/>
              <a:t>　</a:t>
            </a:r>
            <a:r>
              <a:rPr lang="en-US" altLang="ja-JP" sz="2000" dirty="0"/>
              <a:t>2020 </a:t>
            </a:r>
            <a:r>
              <a:rPr lang="ja-JP" altLang="en-US" sz="2000" dirty="0"/>
              <a:t>年（令和</a:t>
            </a:r>
            <a:r>
              <a:rPr lang="en-US" altLang="ja-JP" sz="2000" dirty="0"/>
              <a:t>2 </a:t>
            </a:r>
            <a:r>
              <a:rPr lang="ja-JP" altLang="en-US" sz="2000" dirty="0"/>
              <a:t>年）国勢調査時点の過疎地域の高齢化率は，</a:t>
            </a:r>
            <a:r>
              <a:rPr lang="ja-JP" altLang="en-US" sz="2000" u="sng" dirty="0"/>
              <a:t>全国平均よりも低い</a:t>
            </a:r>
            <a:r>
              <a:rPr lang="ja-JP" altLang="en-US" sz="2000" dirty="0"/>
              <a:t>。</a:t>
            </a:r>
            <a:r>
              <a:rPr lang="ja-JP" altLang="en-US" sz="2000" dirty="0">
                <a:solidFill>
                  <a:srgbClr val="FF0000"/>
                </a:solidFill>
              </a:rPr>
              <a:t>☓過疎化＝若年人口の流出なので高齢化率は高い。</a:t>
            </a:r>
            <a:endParaRPr lang="en-US" altLang="ja-JP" sz="2000" dirty="0">
              <a:solidFill>
                <a:srgbClr val="FF0000"/>
              </a:solidFill>
            </a:endParaRPr>
          </a:p>
          <a:p>
            <a:pPr marL="0" indent="0">
              <a:buNone/>
            </a:pPr>
            <a:r>
              <a:rPr lang="en-US" altLang="ja-JP" sz="2000" dirty="0"/>
              <a:t>5</a:t>
            </a:r>
            <a:r>
              <a:rPr lang="ja-JP" altLang="en-US" sz="2000" dirty="0"/>
              <a:t>　過疎地域とは，</a:t>
            </a:r>
            <a:r>
              <a:rPr lang="ja-JP" altLang="en-US" sz="2000" u="sng" dirty="0"/>
              <a:t>人口減少率によって定義されてきた</a:t>
            </a:r>
            <a:r>
              <a:rPr lang="ja-JP" altLang="en-US" sz="2000" dirty="0"/>
              <a:t>。</a:t>
            </a:r>
            <a:r>
              <a:rPr lang="ja-JP" altLang="en-US" sz="2000" dirty="0">
                <a:solidFill>
                  <a:srgbClr val="FF0000"/>
                </a:solidFill>
              </a:rPr>
              <a:t>△　</a:t>
            </a:r>
            <a:r>
              <a:rPr lang="en-US" altLang="ja-JP" sz="2000" dirty="0">
                <a:solidFill>
                  <a:srgbClr val="FF0000"/>
                </a:solidFill>
              </a:rPr>
              <a:t>2.3.5</a:t>
            </a:r>
            <a:r>
              <a:rPr lang="ja-JP" altLang="en-US" sz="2000" dirty="0">
                <a:solidFill>
                  <a:srgbClr val="FF0000"/>
                </a:solidFill>
              </a:rPr>
              <a:t>の中で年次がないのは５だけ◯</a:t>
            </a:r>
          </a:p>
        </p:txBody>
      </p:sp>
      <p:sp>
        <p:nvSpPr>
          <p:cNvPr id="4" name="テキスト ボックス 3">
            <a:extLst>
              <a:ext uri="{FF2B5EF4-FFF2-40B4-BE49-F238E27FC236}">
                <a16:creationId xmlns:a16="http://schemas.microsoft.com/office/drawing/2014/main" id="{F73170B6-D119-226D-8494-3C5E314D8B28}"/>
              </a:ext>
            </a:extLst>
          </p:cNvPr>
          <p:cNvSpPr txBox="1"/>
          <p:nvPr/>
        </p:nvSpPr>
        <p:spPr>
          <a:xfrm>
            <a:off x="733003" y="6021288"/>
            <a:ext cx="7776865"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ヒント：過疎地域の指定は、人口減少率だけでなく、高齢化率などの「人口要件」と、財政などの「財政要件」で決まるので、人口減少率だけで定義されるであれば</a:t>
            </a:r>
            <a:r>
              <a:rPr lang="en-US" altLang="ja-JP" sz="1600" b="1" dirty="0">
                <a:solidFill>
                  <a:srgbClr val="FF0000"/>
                </a:solidFill>
              </a:rPr>
              <a:t>X</a:t>
            </a:r>
            <a:r>
              <a:rPr lang="ja-JP" altLang="en-US" sz="1600" b="1" dirty="0">
                <a:solidFill>
                  <a:srgbClr val="FF0000"/>
                </a:solidFill>
              </a:rPr>
              <a:t>になります。</a:t>
            </a:r>
            <a:endParaRPr lang="en-US" altLang="ja-JP" sz="2000" b="1" dirty="0">
              <a:solidFill>
                <a:srgbClr val="FF0000"/>
              </a:solidFill>
            </a:endParaRPr>
          </a:p>
        </p:txBody>
      </p:sp>
    </p:spTree>
    <p:extLst>
      <p:ext uri="{BB962C8B-B14F-4D97-AF65-F5344CB8AC3E}">
        <p14:creationId xmlns:p14="http://schemas.microsoft.com/office/powerpoint/2010/main" val="29635583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86005-0B1E-E3EA-BDCD-1F5458AC20C0}"/>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6F5FE12D-332D-1134-C5A0-D46B66F366BB}"/>
              </a:ext>
            </a:extLst>
          </p:cNvPr>
          <p:cNvSpPr>
            <a:spLocks noGrp="1" noChangeArrowheads="1"/>
          </p:cNvSpPr>
          <p:nvPr>
            <p:ph type="title"/>
          </p:nvPr>
        </p:nvSpPr>
        <p:spPr>
          <a:xfrm>
            <a:off x="682859" y="284687"/>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37652D4D-FCE0-25CB-0599-151E2BA69125}"/>
              </a:ext>
            </a:extLst>
          </p:cNvPr>
          <p:cNvSpPr>
            <a:spLocks noGrp="1"/>
          </p:cNvSpPr>
          <p:nvPr>
            <p:ph idx="1"/>
          </p:nvPr>
        </p:nvSpPr>
        <p:spPr>
          <a:xfrm>
            <a:off x="649739" y="1681283"/>
            <a:ext cx="8087469" cy="4765312"/>
          </a:xfrm>
        </p:spPr>
        <p:txBody>
          <a:bodyPr/>
          <a:lstStyle/>
          <a:p>
            <a:pPr marL="0" indent="0">
              <a:buNone/>
            </a:pPr>
            <a:r>
              <a:rPr lang="ja-JP" altLang="en-US" sz="2000" dirty="0"/>
              <a:t>問題</a:t>
            </a:r>
            <a:r>
              <a:rPr lang="en-US" altLang="ja-JP" sz="2000" dirty="0"/>
              <a:t>16</a:t>
            </a:r>
            <a:r>
              <a:rPr lang="ja-JP" altLang="en-US" sz="2000" dirty="0"/>
              <a:t>　次の記述のうち，</a:t>
            </a:r>
            <a:r>
              <a:rPr lang="en-US" altLang="ja-JP" sz="2000" dirty="0"/>
              <a:t>2022</a:t>
            </a:r>
            <a:r>
              <a:rPr lang="ja-JP" altLang="en-US" sz="2000" dirty="0"/>
              <a:t>（令和</a:t>
            </a:r>
            <a:r>
              <a:rPr lang="en-US" altLang="ja-JP" sz="2000" dirty="0"/>
              <a:t>4 </a:t>
            </a:r>
            <a:r>
              <a:rPr lang="ja-JP" altLang="en-US" sz="2000" dirty="0"/>
              <a:t>）年の</a:t>
            </a:r>
            <a:r>
              <a:rPr lang="ja-JP" altLang="en-US" sz="2000" u="sng" dirty="0"/>
              <a:t>国民生活基礎調査の結果</a:t>
            </a:r>
            <a:r>
              <a:rPr lang="ja-JP" altLang="en-US" sz="2000" dirty="0"/>
              <a:t>（「</a:t>
            </a:r>
            <a:r>
              <a:rPr lang="en-US" altLang="ja-JP" sz="2000" dirty="0"/>
              <a:t>2022</a:t>
            </a:r>
            <a:r>
              <a:rPr lang="ja-JP" altLang="en-US" sz="2000" dirty="0"/>
              <a:t>（令和</a:t>
            </a:r>
            <a:r>
              <a:rPr lang="en-US" altLang="ja-JP" sz="2000" dirty="0"/>
              <a:t>4 </a:t>
            </a:r>
            <a:r>
              <a:rPr lang="ja-JP" altLang="en-US" sz="2000" dirty="0"/>
              <a:t>）年国民生活基礎調査の概況」（厚生労働省））についての説明として，最も適切なものを</a:t>
            </a:r>
            <a:r>
              <a:rPr lang="en-US" altLang="ja-JP" sz="2000" u="sng" dirty="0"/>
              <a:t>1 </a:t>
            </a:r>
            <a:r>
              <a:rPr lang="ja-JP" altLang="en-US" sz="2000" u="sng" dirty="0"/>
              <a:t>つ</a:t>
            </a:r>
            <a:r>
              <a:rPr lang="ja-JP" altLang="en-US" sz="2000" dirty="0"/>
              <a:t>選びなさい。</a:t>
            </a:r>
          </a:p>
          <a:p>
            <a:pPr marL="0" indent="0">
              <a:buNone/>
            </a:pPr>
            <a:r>
              <a:rPr lang="en-US" altLang="ja-JP" sz="2000" dirty="0"/>
              <a:t>1</a:t>
            </a:r>
            <a:r>
              <a:rPr lang="ja-JP" altLang="en-US" sz="2000" dirty="0"/>
              <a:t>　</a:t>
            </a:r>
            <a:r>
              <a:rPr lang="en-US" altLang="ja-JP" sz="2000" dirty="0"/>
              <a:t>1 </a:t>
            </a:r>
            <a:r>
              <a:rPr lang="ja-JP" altLang="en-US" sz="2000" dirty="0"/>
              <a:t>世帯当たり平均所得金額は</a:t>
            </a:r>
            <a:r>
              <a:rPr lang="en-US" altLang="ja-JP" sz="2000" dirty="0"/>
              <a:t>300 </a:t>
            </a:r>
            <a:r>
              <a:rPr lang="ja-JP" altLang="en-US" sz="2000" dirty="0"/>
              <a:t>万円を下回っている。☓</a:t>
            </a:r>
            <a:r>
              <a:rPr lang="ja-JP" altLang="en-US" sz="2000" dirty="0">
                <a:solidFill>
                  <a:srgbClr val="FF0000"/>
                </a:solidFill>
              </a:rPr>
              <a:t>＊</a:t>
            </a:r>
            <a:r>
              <a:rPr lang="en-US" altLang="ja-JP" sz="2000" dirty="0">
                <a:solidFill>
                  <a:srgbClr val="FF0000"/>
                </a:solidFill>
              </a:rPr>
              <a:t>524</a:t>
            </a:r>
            <a:r>
              <a:rPr lang="ja-JP" altLang="en-US" sz="2000" dirty="0">
                <a:solidFill>
                  <a:srgbClr val="FF0000"/>
                </a:solidFill>
              </a:rPr>
              <a:t>万</a:t>
            </a:r>
            <a:r>
              <a:rPr lang="en-US" altLang="ja-JP" sz="2000" dirty="0">
                <a:solidFill>
                  <a:srgbClr val="FF0000"/>
                </a:solidFill>
              </a:rPr>
              <a:t>2,000</a:t>
            </a:r>
            <a:r>
              <a:rPr lang="ja-JP" altLang="en-US" sz="2000" dirty="0">
                <a:solidFill>
                  <a:srgbClr val="FF0000"/>
                </a:solidFill>
              </a:rPr>
              <a:t>円　そこまで減ったら大騒ぎになります。</a:t>
            </a:r>
          </a:p>
          <a:p>
            <a:pPr marL="0" indent="0">
              <a:buNone/>
            </a:pPr>
            <a:r>
              <a:rPr lang="en-US" altLang="ja-JP" sz="2000" dirty="0"/>
              <a:t>2</a:t>
            </a:r>
            <a:r>
              <a:rPr lang="ja-JP" altLang="en-US" sz="2000" dirty="0"/>
              <a:t>　現在の暮らしの状況が</a:t>
            </a:r>
            <a:r>
              <a:rPr lang="ja-JP" altLang="en-US" sz="2000" u="sng" dirty="0"/>
              <a:t>「大変苦しい」「やや苦しい」とした世帯は，</a:t>
            </a:r>
            <a:r>
              <a:rPr lang="en-US" altLang="ja-JP" sz="2000" u="sng" dirty="0"/>
              <a:t>50 </a:t>
            </a:r>
            <a:r>
              <a:rPr lang="ja-JP" altLang="en-US" sz="2000" u="sng" dirty="0"/>
              <a:t>％を超えている</a:t>
            </a:r>
            <a:r>
              <a:rPr lang="ja-JP" altLang="en-US" sz="2000" dirty="0"/>
              <a:t>。</a:t>
            </a:r>
            <a:r>
              <a:rPr lang="ja-JP" altLang="en-US" sz="2000" dirty="0">
                <a:solidFill>
                  <a:srgbClr val="FF0000"/>
                </a:solidFill>
              </a:rPr>
              <a:t>△</a:t>
            </a:r>
            <a:r>
              <a:rPr lang="ja-JP" altLang="en-US" sz="2000" dirty="0"/>
              <a:t>　：全体の</a:t>
            </a:r>
            <a:r>
              <a:rPr lang="en-US" altLang="ja-JP" sz="2000" dirty="0"/>
              <a:t>51.3</a:t>
            </a:r>
            <a:r>
              <a:rPr lang="ja-JP" altLang="en-US" sz="2000" dirty="0"/>
              <a:t>％　話題になった。</a:t>
            </a:r>
            <a:r>
              <a:rPr lang="ja-JP" altLang="en-US" sz="2000" dirty="0">
                <a:solidFill>
                  <a:srgbClr val="FF0000"/>
                </a:solidFill>
              </a:rPr>
              <a:t>◯</a:t>
            </a:r>
          </a:p>
          <a:p>
            <a:pPr marL="0" indent="0">
              <a:buNone/>
            </a:pPr>
            <a:r>
              <a:rPr lang="en-US" altLang="ja-JP" sz="2000" dirty="0"/>
              <a:t>3</a:t>
            </a:r>
            <a:r>
              <a:rPr lang="ja-JP" altLang="en-US" sz="2000" dirty="0"/>
              <a:t>　相対的貧困率は</a:t>
            </a:r>
            <a:r>
              <a:rPr lang="en-US" altLang="ja-JP" sz="2000" dirty="0"/>
              <a:t>20 </a:t>
            </a:r>
            <a:r>
              <a:rPr lang="ja-JP" altLang="en-US" sz="2000" dirty="0"/>
              <a:t>％を超えた。△　</a:t>
            </a:r>
            <a:r>
              <a:rPr lang="en-US" altLang="ja-JP" sz="2000" dirty="0">
                <a:solidFill>
                  <a:srgbClr val="FF0000"/>
                </a:solidFill>
              </a:rPr>
              <a:t>25</a:t>
            </a:r>
            <a:r>
              <a:rPr lang="ja-JP" altLang="en-US" sz="2000" dirty="0">
                <a:solidFill>
                  <a:srgbClr val="FF0000"/>
                </a:solidFill>
              </a:rPr>
              <a:t>％が貧困ライン　☓</a:t>
            </a:r>
            <a:r>
              <a:rPr lang="ja-JP" altLang="en-US" sz="2000" dirty="0"/>
              <a:t>　</a:t>
            </a:r>
          </a:p>
          <a:p>
            <a:pPr marL="0" indent="0">
              <a:buNone/>
            </a:pPr>
            <a:r>
              <a:rPr lang="en-US" altLang="ja-JP" sz="2000" dirty="0"/>
              <a:t>4</a:t>
            </a:r>
            <a:r>
              <a:rPr lang="ja-JP" altLang="en-US" sz="2000" dirty="0"/>
              <a:t>　子ども（</a:t>
            </a:r>
            <a:r>
              <a:rPr lang="en-US" altLang="ja-JP" sz="2000" dirty="0"/>
              <a:t>17 </a:t>
            </a:r>
            <a:r>
              <a:rPr lang="ja-JP" altLang="en-US" sz="2000" dirty="0"/>
              <a:t>歳以下）の相対的貧困率は</a:t>
            </a:r>
            <a:r>
              <a:rPr lang="en-US" altLang="ja-JP" sz="2000" dirty="0"/>
              <a:t>25 </a:t>
            </a:r>
            <a:r>
              <a:rPr lang="ja-JP" altLang="en-US" sz="2000" dirty="0"/>
              <a:t>％を超えた。</a:t>
            </a:r>
            <a:r>
              <a:rPr lang="ja-JP" altLang="en-US" sz="2000" dirty="0">
                <a:solidFill>
                  <a:srgbClr val="FF0000"/>
                </a:solidFill>
              </a:rPr>
              <a:t>△</a:t>
            </a:r>
            <a:r>
              <a:rPr lang="en-US" altLang="ja-JP" sz="2000" dirty="0">
                <a:solidFill>
                  <a:srgbClr val="FF0000"/>
                </a:solidFill>
              </a:rPr>
              <a:t>25</a:t>
            </a:r>
            <a:r>
              <a:rPr lang="ja-JP" altLang="en-US" sz="2000" dirty="0">
                <a:solidFill>
                  <a:srgbClr val="FF0000"/>
                </a:solidFill>
              </a:rPr>
              <a:t>％が貧困ライン　☓</a:t>
            </a:r>
            <a:r>
              <a:rPr lang="ja-JP" altLang="en-US" sz="2000" dirty="0"/>
              <a:t>　</a:t>
            </a:r>
            <a:r>
              <a:rPr lang="ja-JP" altLang="en-US" sz="2000" dirty="0">
                <a:solidFill>
                  <a:srgbClr val="FF0000"/>
                </a:solidFill>
              </a:rPr>
              <a:t>＊</a:t>
            </a:r>
            <a:r>
              <a:rPr lang="en-US" altLang="ja-JP" sz="2000" dirty="0">
                <a:solidFill>
                  <a:srgbClr val="FF0000"/>
                </a:solidFill>
              </a:rPr>
              <a:t>15.4%</a:t>
            </a:r>
            <a:endParaRPr lang="ja-JP" altLang="en-US" sz="2000" dirty="0">
              <a:solidFill>
                <a:srgbClr val="FF0000"/>
              </a:solidFill>
            </a:endParaRPr>
          </a:p>
          <a:p>
            <a:pPr marL="0" indent="0">
              <a:buNone/>
            </a:pPr>
            <a:r>
              <a:rPr lang="en-US" altLang="ja-JP" sz="2000" dirty="0"/>
              <a:t>5</a:t>
            </a:r>
            <a:r>
              <a:rPr lang="ja-JP" altLang="en-US" sz="2000" dirty="0"/>
              <a:t>　公的年金・恩給を受給している高齢者世帯の中で「公的年金・恩給の総所得に占める割合が</a:t>
            </a:r>
            <a:r>
              <a:rPr lang="en-US" altLang="ja-JP" sz="2000" dirty="0"/>
              <a:t>100 </a:t>
            </a:r>
            <a:r>
              <a:rPr lang="ja-JP" altLang="en-US" sz="2000" dirty="0"/>
              <a:t>％の世帯」は</a:t>
            </a:r>
            <a:r>
              <a:rPr lang="en-US" altLang="ja-JP" sz="2000" dirty="0"/>
              <a:t>90 </a:t>
            </a:r>
            <a:r>
              <a:rPr lang="ja-JP" altLang="en-US" sz="2000" dirty="0"/>
              <a:t>％を超えている。</a:t>
            </a:r>
            <a:r>
              <a:rPr lang="ja-JP" altLang="en-US" sz="2000" dirty="0">
                <a:solidFill>
                  <a:srgbClr val="FF0000"/>
                </a:solidFill>
              </a:rPr>
              <a:t> ☓ </a:t>
            </a:r>
            <a:r>
              <a:rPr lang="ja-JP" altLang="en-US" sz="2000" dirty="0"/>
              <a:t>△　</a:t>
            </a:r>
            <a:r>
              <a:rPr lang="ja-JP" altLang="en-US" sz="2000" dirty="0">
                <a:solidFill>
                  <a:srgbClr val="FF0000"/>
                </a:solidFill>
              </a:rPr>
              <a:t>＊</a:t>
            </a:r>
            <a:r>
              <a:rPr lang="en-US" altLang="ja-JP" sz="2000" dirty="0">
                <a:solidFill>
                  <a:srgbClr val="FF0000"/>
                </a:solidFill>
              </a:rPr>
              <a:t>44.0</a:t>
            </a:r>
            <a:r>
              <a:rPr lang="ja-JP" altLang="en-US" sz="2000" dirty="0">
                <a:solidFill>
                  <a:srgbClr val="FF0000"/>
                </a:solidFill>
              </a:rPr>
              <a:t>％</a:t>
            </a:r>
          </a:p>
        </p:txBody>
      </p:sp>
      <p:sp>
        <p:nvSpPr>
          <p:cNvPr id="4" name="テキスト ボックス 3">
            <a:extLst>
              <a:ext uri="{FF2B5EF4-FFF2-40B4-BE49-F238E27FC236}">
                <a16:creationId xmlns:a16="http://schemas.microsoft.com/office/drawing/2014/main" id="{6F3A0B71-43E9-5B18-FEC0-033CBE5EEEA9}"/>
              </a:ext>
            </a:extLst>
          </p:cNvPr>
          <p:cNvSpPr txBox="1"/>
          <p:nvPr/>
        </p:nvSpPr>
        <p:spPr>
          <a:xfrm>
            <a:off x="649739" y="6066011"/>
            <a:ext cx="7828151" cy="400110"/>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ヒント：全部△だとしても、◯の可能性があるのは、２しかない。</a:t>
            </a:r>
            <a:endParaRPr lang="en-US" altLang="ja-JP" sz="2000" b="1" dirty="0">
              <a:solidFill>
                <a:srgbClr val="FF0000"/>
              </a:solidFill>
            </a:endParaRPr>
          </a:p>
        </p:txBody>
      </p:sp>
    </p:spTree>
    <p:extLst>
      <p:ext uri="{BB962C8B-B14F-4D97-AF65-F5344CB8AC3E}">
        <p14:creationId xmlns:p14="http://schemas.microsoft.com/office/powerpoint/2010/main" val="14624665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1201D-72F8-965B-57B0-1CE2709A3BB7}"/>
            </a:ext>
          </a:extLst>
        </p:cNvPr>
        <p:cNvGrpSpPr/>
        <p:nvPr/>
      </p:nvGrpSpPr>
      <p:grpSpPr>
        <a:xfrm>
          <a:off x="0" y="0"/>
          <a:ext cx="0" cy="0"/>
          <a:chOff x="0" y="0"/>
          <a:chExt cx="0" cy="0"/>
        </a:xfrm>
      </p:grpSpPr>
      <p:sp>
        <p:nvSpPr>
          <p:cNvPr id="430082" name="Rectangle 2">
            <a:extLst>
              <a:ext uri="{FF2B5EF4-FFF2-40B4-BE49-F238E27FC236}">
                <a16:creationId xmlns:a16="http://schemas.microsoft.com/office/drawing/2014/main" id="{A577616E-B604-79AF-7185-79B937A31A0F}"/>
              </a:ext>
            </a:extLst>
          </p:cNvPr>
          <p:cNvSpPr>
            <a:spLocks noGrp="1" noChangeArrowheads="1"/>
          </p:cNvSpPr>
          <p:nvPr>
            <p:ph type="title"/>
          </p:nvPr>
        </p:nvSpPr>
        <p:spPr>
          <a:xfrm>
            <a:off x="666109" y="332656"/>
            <a:ext cx="7811781" cy="1084293"/>
          </a:xfrm>
        </p:spPr>
        <p:txBody>
          <a:bodyPr anchor="ctr"/>
          <a:lstStyle/>
          <a:p>
            <a:pPr marL="438150" lvl="1" eaLnBrk="1" hangingPunct="1">
              <a:lnSpc>
                <a:spcPct val="90000"/>
              </a:lnSpc>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r>
              <a:rPr lang="ja-JP" altLang="en-US" sz="2800" dirty="0">
                <a:latin typeface="ＭＳ 明朝" charset="-128"/>
                <a:ea typeface="ＭＳ 明朝" charset="-128"/>
                <a:cs typeface="ＭＳ 明朝" charset="-128"/>
              </a:rPr>
              <a:t>３</a:t>
            </a:r>
            <a:r>
              <a:rPr lang="en-US" altLang="ja-JP" sz="2800" dirty="0">
                <a:latin typeface="ＭＳ 明朝" charset="-128"/>
                <a:ea typeface="ＭＳ 明朝" charset="-128"/>
                <a:cs typeface="ＭＳ 明朝" charset="-128"/>
              </a:rPr>
              <a:t>.</a:t>
            </a:r>
            <a:r>
              <a:rPr lang="ja-JP" altLang="en-US" sz="2800" dirty="0">
                <a:latin typeface="ＭＳ 明朝" charset="-128"/>
                <a:ea typeface="ＭＳ 明朝" charset="-128"/>
                <a:cs typeface="ＭＳ 明朝" charset="-128"/>
              </a:rPr>
              <a:t>過去問の答え合わせ＋解説</a:t>
            </a:r>
            <a:br>
              <a:rPr lang="en-US" altLang="ja-JP" sz="2800" dirty="0">
                <a:latin typeface="ＭＳ 明朝" charset="-128"/>
                <a:ea typeface="ＭＳ 明朝" charset="-128"/>
                <a:cs typeface="ＭＳ 明朝" charset="-128"/>
              </a:rPr>
            </a:br>
            <a:r>
              <a:rPr lang="ja-JP" altLang="en-US" sz="2400" dirty="0">
                <a:latin typeface="ＭＳ 明朝" charset="-128"/>
                <a:ea typeface="ＭＳ 明朝" charset="-128"/>
                <a:cs typeface="ＭＳ 明朝" charset="-128"/>
              </a:rPr>
              <a:t>①第</a:t>
            </a:r>
            <a:r>
              <a:rPr lang="en-US" altLang="ja-JP" sz="2400" dirty="0">
                <a:latin typeface="ＭＳ 明朝" charset="-128"/>
                <a:ea typeface="ＭＳ 明朝" charset="-128"/>
                <a:cs typeface="ＭＳ 明朝" charset="-128"/>
              </a:rPr>
              <a:t>37</a:t>
            </a:r>
            <a:r>
              <a:rPr lang="ja-JP" altLang="en-US" sz="2400" dirty="0">
                <a:latin typeface="ＭＳ 明朝" charset="-128"/>
                <a:ea typeface="ＭＳ 明朝" charset="-128"/>
                <a:cs typeface="ＭＳ 明朝" charset="-128"/>
              </a:rPr>
              <a:t>回社会学と社会システム</a:t>
            </a:r>
            <a:r>
              <a:rPr lang="en-US" altLang="ja-JP" sz="2400" dirty="0">
                <a:latin typeface="ＭＳ 明朝" charset="-128"/>
                <a:ea typeface="ＭＳ 明朝" charset="-128"/>
                <a:cs typeface="ＭＳ 明朝" charset="-128"/>
              </a:rPr>
              <a:t>(13</a:t>
            </a:r>
            <a:r>
              <a:rPr lang="ja-JP" altLang="en-US" sz="2400" dirty="0">
                <a:latin typeface="ＭＳ 明朝" charset="-128"/>
                <a:ea typeface="ＭＳ 明朝" charset="-128"/>
                <a:cs typeface="ＭＳ 明朝" charset="-128"/>
              </a:rPr>
              <a:t>から</a:t>
            </a:r>
            <a:r>
              <a:rPr lang="en-US" altLang="ja-JP" sz="2400" dirty="0">
                <a:latin typeface="ＭＳ 明朝" charset="-128"/>
                <a:ea typeface="ＭＳ 明朝" charset="-128"/>
                <a:cs typeface="ＭＳ 明朝" charset="-128"/>
              </a:rPr>
              <a:t>18</a:t>
            </a:r>
            <a:r>
              <a:rPr lang="ja-JP" altLang="en-US" sz="2400" dirty="0">
                <a:latin typeface="ＭＳ 明朝" charset="-128"/>
                <a:ea typeface="ＭＳ 明朝" charset="-128"/>
                <a:cs typeface="ＭＳ 明朝" charset="-128"/>
              </a:rPr>
              <a:t>）</a:t>
            </a:r>
            <a:r>
              <a:rPr lang="en-US" altLang="ja-JP" sz="2400" dirty="0">
                <a:latin typeface="ＭＳ 明朝" charset="-128"/>
                <a:ea typeface="ＭＳ 明朝" charset="-128"/>
                <a:cs typeface="ＭＳ 明朝" charset="-128"/>
              </a:rPr>
              <a:t>6</a:t>
            </a:r>
            <a:r>
              <a:rPr lang="ja-JP" altLang="en-US" sz="2400" dirty="0">
                <a:latin typeface="ＭＳ 明朝" charset="-128"/>
                <a:ea typeface="ＭＳ 明朝" charset="-128"/>
                <a:cs typeface="ＭＳ 明朝" charset="-128"/>
              </a:rPr>
              <a:t>問</a:t>
            </a: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3" name="コンテンツ プレースホルダー 2">
            <a:extLst>
              <a:ext uri="{FF2B5EF4-FFF2-40B4-BE49-F238E27FC236}">
                <a16:creationId xmlns:a16="http://schemas.microsoft.com/office/drawing/2014/main" id="{01C865F0-DE08-F365-9998-ACDF04562EC8}"/>
              </a:ext>
            </a:extLst>
          </p:cNvPr>
          <p:cNvSpPr>
            <a:spLocks noGrp="1"/>
          </p:cNvSpPr>
          <p:nvPr>
            <p:ph idx="1"/>
          </p:nvPr>
        </p:nvSpPr>
        <p:spPr>
          <a:xfrm>
            <a:off x="269520" y="1340198"/>
            <a:ext cx="8604957" cy="4320480"/>
          </a:xfrm>
          <a:solidFill>
            <a:schemeClr val="bg1"/>
          </a:solidFill>
        </p:spPr>
        <p:txBody>
          <a:bodyPr/>
          <a:lstStyle/>
          <a:p>
            <a:pPr marL="0" indent="0">
              <a:buNone/>
            </a:pPr>
            <a:r>
              <a:rPr lang="ja-JP" altLang="en-US" sz="2000" dirty="0"/>
              <a:t>問題</a:t>
            </a:r>
            <a:r>
              <a:rPr lang="en-US" altLang="ja-JP" sz="2000" dirty="0"/>
              <a:t>17</a:t>
            </a:r>
            <a:r>
              <a:rPr lang="ja-JP" altLang="en-US" sz="2000" dirty="0"/>
              <a:t>　</a:t>
            </a:r>
            <a:r>
              <a:rPr lang="ja-JP" altLang="en-US" sz="2000" u="sng" dirty="0"/>
              <a:t>差別や偏見に関する</a:t>
            </a:r>
            <a:r>
              <a:rPr lang="ja-JP" altLang="en-US" sz="2000" dirty="0"/>
              <a:t>次の記述のうち適切なものを</a:t>
            </a:r>
            <a:r>
              <a:rPr lang="en-US" altLang="ja-JP" sz="2000" u="sng" dirty="0">
                <a:solidFill>
                  <a:srgbClr val="FF0000"/>
                </a:solidFill>
              </a:rPr>
              <a:t>2 </a:t>
            </a:r>
            <a:r>
              <a:rPr lang="ja-JP" altLang="en-US" sz="2000" u="sng" dirty="0">
                <a:solidFill>
                  <a:srgbClr val="FF0000"/>
                </a:solidFill>
              </a:rPr>
              <a:t>つ</a:t>
            </a:r>
            <a:r>
              <a:rPr lang="ja-JP" altLang="en-US" sz="2000" u="sng" dirty="0"/>
              <a:t>選</a:t>
            </a:r>
            <a:r>
              <a:rPr lang="ja-JP" altLang="en-US" sz="2000" dirty="0"/>
              <a:t>びなさい。</a:t>
            </a:r>
            <a:endParaRPr lang="en-US" altLang="ja-JP" sz="2000" dirty="0"/>
          </a:p>
          <a:p>
            <a:pPr marL="0" indent="0">
              <a:buNone/>
            </a:pPr>
            <a:r>
              <a:rPr lang="en-US" altLang="ja-JP" sz="2000" dirty="0"/>
              <a:t>1</a:t>
            </a:r>
            <a:r>
              <a:rPr lang="ja-JP" altLang="en-US" sz="2000" dirty="0"/>
              <a:t>　</a:t>
            </a:r>
            <a:r>
              <a:rPr lang="ja-JP" altLang="en-US" sz="2000" u="sng" dirty="0"/>
              <a:t>ゴッフマン（</a:t>
            </a:r>
            <a:r>
              <a:rPr lang="en-US" altLang="ja-JP" sz="2000" u="sng" dirty="0"/>
              <a:t>Goffman, E.</a:t>
            </a:r>
            <a:r>
              <a:rPr lang="ja-JP" altLang="en-US" sz="2000" u="sng" dirty="0"/>
              <a:t>）</a:t>
            </a:r>
            <a:r>
              <a:rPr lang="ja-JP" altLang="en-US" sz="2000" dirty="0"/>
              <a:t>は，主に身体に付随し，それが他者にとっての偏見を呼び起こす「印」として機能するものを</a:t>
            </a:r>
            <a:r>
              <a:rPr lang="ja-JP" altLang="en-US" sz="2000" u="sng" dirty="0"/>
              <a:t>スティグマ</a:t>
            </a:r>
            <a:r>
              <a:rPr lang="ja-JP" altLang="en-US" sz="2000" dirty="0"/>
              <a:t>と呼んだ。</a:t>
            </a:r>
            <a:r>
              <a:rPr lang="ja-JP" altLang="en-US" sz="2000" dirty="0">
                <a:solidFill>
                  <a:srgbClr val="FF0000"/>
                </a:solidFill>
              </a:rPr>
              <a:t>△⇒◯</a:t>
            </a:r>
          </a:p>
          <a:p>
            <a:pPr marL="0" indent="0">
              <a:buNone/>
            </a:pPr>
            <a:r>
              <a:rPr lang="en-US" altLang="ja-JP" sz="2000" dirty="0"/>
              <a:t>2</a:t>
            </a:r>
            <a:r>
              <a:rPr lang="ja-JP" altLang="en-US" sz="2000" dirty="0"/>
              <a:t>　</a:t>
            </a:r>
            <a:r>
              <a:rPr lang="ja-JP" altLang="en-US" sz="2000" u="sng" dirty="0"/>
              <a:t>オルポート（</a:t>
            </a:r>
            <a:r>
              <a:rPr lang="en-US" altLang="ja-JP" sz="2000" u="sng" dirty="0"/>
              <a:t>Allport, G.</a:t>
            </a:r>
            <a:r>
              <a:rPr lang="ja-JP" altLang="en-US" sz="2000" u="sng" dirty="0"/>
              <a:t>）</a:t>
            </a:r>
            <a:r>
              <a:rPr lang="ja-JP" altLang="en-US" sz="2000" dirty="0"/>
              <a:t>は，</a:t>
            </a:r>
            <a:r>
              <a:rPr lang="ja-JP" altLang="en-US" sz="2000" u="sng" dirty="0"/>
              <a:t>民族的偏見</a:t>
            </a:r>
            <a:r>
              <a:rPr lang="ja-JP" altLang="en-US" sz="2000" dirty="0"/>
              <a:t>を「誤った，柔軟性のない一般化に基づいた反感」と定義づけた。</a:t>
            </a:r>
            <a:r>
              <a:rPr lang="ja-JP" altLang="en-US" sz="2000" dirty="0">
                <a:solidFill>
                  <a:srgbClr val="FF0000"/>
                </a:solidFill>
              </a:rPr>
              <a:t>△⇒◯</a:t>
            </a:r>
          </a:p>
          <a:p>
            <a:pPr marL="0" indent="0">
              <a:buNone/>
            </a:pPr>
            <a:r>
              <a:rPr lang="en-US" altLang="ja-JP" sz="2000" dirty="0"/>
              <a:t>3</a:t>
            </a:r>
            <a:r>
              <a:rPr lang="ja-JP" altLang="en-US" sz="2000" dirty="0"/>
              <a:t>　</a:t>
            </a:r>
            <a:r>
              <a:rPr lang="ja-JP" altLang="en-US" sz="2000" u="sng" dirty="0"/>
              <a:t>リップマン（</a:t>
            </a:r>
            <a:r>
              <a:rPr lang="en-US" altLang="ja-JP" sz="2000" u="sng" dirty="0"/>
              <a:t>Lippmann, W.</a:t>
            </a:r>
            <a:r>
              <a:rPr lang="ja-JP" altLang="en-US" sz="2000" u="sng" dirty="0"/>
              <a:t>）</a:t>
            </a:r>
            <a:r>
              <a:rPr lang="ja-JP" altLang="en-US" sz="2000" dirty="0"/>
              <a:t>は，人々の知覚や認識を単純化して理解することを</a:t>
            </a:r>
            <a:r>
              <a:rPr lang="ja-JP" altLang="en-US" sz="2000" u="sng" dirty="0"/>
              <a:t>ダブル・コンティンジェンシー</a:t>
            </a:r>
            <a:r>
              <a:rPr lang="ja-JP" altLang="en-US" sz="2000" dirty="0"/>
              <a:t>と呼んだ。</a:t>
            </a:r>
            <a:r>
              <a:rPr lang="ja-JP" altLang="en-US" sz="2000" dirty="0">
                <a:solidFill>
                  <a:srgbClr val="FF0000"/>
                </a:solidFill>
              </a:rPr>
              <a:t>☓関係なし</a:t>
            </a:r>
          </a:p>
          <a:p>
            <a:pPr marL="0" indent="0">
              <a:buNone/>
            </a:pPr>
            <a:r>
              <a:rPr lang="en-US" altLang="ja-JP" sz="2000" dirty="0"/>
              <a:t>4</a:t>
            </a:r>
            <a:r>
              <a:rPr lang="ja-JP" altLang="en-US" sz="2000" dirty="0"/>
              <a:t>　</a:t>
            </a:r>
            <a:r>
              <a:rPr lang="ja-JP" altLang="en-US" sz="2000" u="sng" dirty="0"/>
              <a:t>コールマン（</a:t>
            </a:r>
            <a:r>
              <a:rPr lang="en-US" altLang="ja-JP" sz="2000" u="sng" dirty="0"/>
              <a:t>Coleman, J.</a:t>
            </a:r>
            <a:r>
              <a:rPr lang="ja-JP" altLang="en-US" sz="2000" u="sng" dirty="0"/>
              <a:t>）</a:t>
            </a:r>
            <a:r>
              <a:rPr lang="ja-JP" altLang="en-US" sz="2000" dirty="0"/>
              <a:t>は，政治・経済・軍事などの分野のトップが社会の権力を握るとするパワーエリート論を展開した。</a:t>
            </a:r>
            <a:r>
              <a:rPr lang="ja-JP" altLang="en-US" sz="2000" dirty="0">
                <a:solidFill>
                  <a:srgbClr val="FF0000"/>
                </a:solidFill>
              </a:rPr>
              <a:t>☓関係なし</a:t>
            </a:r>
            <a:endParaRPr lang="ja-JP" altLang="en-US" sz="2000" dirty="0"/>
          </a:p>
          <a:p>
            <a:pPr marL="0" indent="0">
              <a:buNone/>
            </a:pPr>
            <a:r>
              <a:rPr lang="en-US" altLang="ja-JP" sz="2000" dirty="0"/>
              <a:t>5</a:t>
            </a:r>
            <a:r>
              <a:rPr lang="ja-JP" altLang="en-US" sz="2000" dirty="0"/>
              <a:t>　</a:t>
            </a:r>
            <a:r>
              <a:rPr lang="ja-JP" altLang="en-US" sz="2000" u="sng" dirty="0"/>
              <a:t>ミルズ（</a:t>
            </a:r>
            <a:r>
              <a:rPr lang="en-US" altLang="ja-JP" sz="2000" u="sng" dirty="0"/>
              <a:t>Mills, C.</a:t>
            </a:r>
            <a:r>
              <a:rPr lang="ja-JP" altLang="en-US" sz="2000" u="sng" dirty="0"/>
              <a:t>）</a:t>
            </a:r>
            <a:r>
              <a:rPr lang="ja-JP" altLang="en-US" sz="2000" dirty="0"/>
              <a:t>は，一次的逸脱と二次的逸脱という概念を用いて，</a:t>
            </a:r>
            <a:r>
              <a:rPr lang="ja-JP" altLang="en-US" sz="2000" u="sng" dirty="0"/>
              <a:t>逸脱的アイデンティティ</a:t>
            </a:r>
            <a:r>
              <a:rPr lang="ja-JP" altLang="en-US" sz="2000" dirty="0"/>
              <a:t>が形成されるメカニズムを説明した。</a:t>
            </a:r>
            <a:r>
              <a:rPr lang="ja-JP" altLang="en-US" sz="2000" dirty="0">
                <a:solidFill>
                  <a:srgbClr val="FF0000"/>
                </a:solidFill>
              </a:rPr>
              <a:t> ☓関係なし</a:t>
            </a:r>
            <a:endParaRPr lang="en-US" altLang="ja-JP" sz="2000" dirty="0"/>
          </a:p>
        </p:txBody>
      </p:sp>
      <p:sp>
        <p:nvSpPr>
          <p:cNvPr id="4" name="テキスト ボックス 3">
            <a:extLst>
              <a:ext uri="{FF2B5EF4-FFF2-40B4-BE49-F238E27FC236}">
                <a16:creationId xmlns:a16="http://schemas.microsoft.com/office/drawing/2014/main" id="{957B01AD-EF8B-50D5-57D4-29708EABC20A}"/>
              </a:ext>
            </a:extLst>
          </p:cNvPr>
          <p:cNvSpPr txBox="1"/>
          <p:nvPr/>
        </p:nvSpPr>
        <p:spPr>
          <a:xfrm>
            <a:off x="301804" y="5805264"/>
            <a:ext cx="8604957" cy="646331"/>
          </a:xfrm>
          <a:prstGeom prst="rect">
            <a:avLst/>
          </a:prstGeom>
          <a:solidFill>
            <a:schemeClr val="bg1"/>
          </a:solidFill>
        </p:spPr>
        <p:txBody>
          <a:bodyPr wrap="square" rtlCol="0">
            <a:spAutoFit/>
          </a:bodyPr>
          <a:lstStyle/>
          <a:p>
            <a:r>
              <a:rPr lang="en-US" altLang="ja-JP" sz="2000" b="1" dirty="0">
                <a:solidFill>
                  <a:srgbClr val="FF0000"/>
                </a:solidFill>
              </a:rPr>
              <a:t>*</a:t>
            </a:r>
            <a:r>
              <a:rPr lang="ja-JP" altLang="en-US" sz="1600" b="1" dirty="0">
                <a:solidFill>
                  <a:srgbClr val="FF0000"/>
                </a:solidFill>
              </a:rPr>
              <a:t>ヒント：△は１と２の</a:t>
            </a:r>
            <a:r>
              <a:rPr lang="en-US" altLang="ja-JP" sz="1600" b="1" dirty="0">
                <a:solidFill>
                  <a:srgbClr val="FF0000"/>
                </a:solidFill>
              </a:rPr>
              <a:t>2</a:t>
            </a:r>
            <a:r>
              <a:rPr lang="ja-JP" altLang="en-US" sz="1600" b="1" dirty="0">
                <a:solidFill>
                  <a:srgbClr val="FF0000"/>
                </a:solidFill>
              </a:rPr>
              <a:t>つしかなく、、適切なもの２つなので、１と２が◯。人に印をつけて差別することを社会学ではスティグマ（烙印）という。、３，４，５は、説明に差別・偏見などの用語がない。</a:t>
            </a:r>
            <a:endParaRPr lang="en-US" altLang="ja-JP" sz="2000" b="1" dirty="0">
              <a:solidFill>
                <a:srgbClr val="FF0000"/>
              </a:solidFill>
            </a:endParaRPr>
          </a:p>
        </p:txBody>
      </p:sp>
    </p:spTree>
    <p:extLst>
      <p:ext uri="{BB962C8B-B14F-4D97-AF65-F5344CB8AC3E}">
        <p14:creationId xmlns:p14="http://schemas.microsoft.com/office/powerpoint/2010/main" val="17803317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81489</TotalTime>
  <Words>6213</Words>
  <Application>Microsoft Office PowerPoint</Application>
  <PresentationFormat>画面に合わせる (4:3)</PresentationFormat>
  <Paragraphs>247</Paragraphs>
  <Slides>26</Slides>
  <Notes>24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26</vt:i4>
      </vt:variant>
    </vt:vector>
  </HeadingPairs>
  <TitlesOfParts>
    <vt:vector size="32" baseType="lpstr">
      <vt:lpstr>ＭＳ Ｐゴシック</vt:lpstr>
      <vt:lpstr>ＭＳ 明朝</vt:lpstr>
      <vt:lpstr>Arial</vt:lpstr>
      <vt:lpstr>Century</vt:lpstr>
      <vt:lpstr>Wingdings</vt:lpstr>
      <vt:lpstr>Profile</vt:lpstr>
      <vt:lpstr>社会福祉士国試対策 ③社会学と社会システム</vt:lpstr>
      <vt:lpstr>今日のお話</vt:lpstr>
      <vt:lpstr>    １．オススメの解答テクニック    </vt:lpstr>
      <vt:lpstr>     　  ２.過去問（第37回・36回・35回）にトライ      </vt:lpstr>
      <vt:lpstr>     　 ３.過去問の答え合わせ＋解説 ①第37回社会学と社会システム(13から18）6問     </vt:lpstr>
      <vt:lpstr>     　 ３.過去問の答え合わせ＋解説 ①第37回社会学と社会システム(13から18）6問     </vt:lpstr>
      <vt:lpstr>     　 ３.過去問の答え合わせ＋解説 ①第37回社会学と社会システム(13から18）6問     </vt:lpstr>
      <vt:lpstr>     　 ３.過去問の答え合わせ＋解説 ①第37回社会学と社会システム(13から18）6問     </vt:lpstr>
      <vt:lpstr>     　 ３.過去問の答え合わせ＋解説 ①第37回社会学と社会システム(13から18）6問     </vt:lpstr>
      <vt:lpstr>     　 ３.過去問の答え合わせ＋解説 ①第37回社会学と社会システム(13から18）6問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➁第36回社会理論と社会システム(15から21）7問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   ３.過去問の答え合わせ＋解説 ③第35回社会理論と社会システム(15から21）7問   </vt:lpstr>
      <vt:lpstr>国試までのおススメの勉強法</vt:lpstr>
      <vt:lpstr> 国試は2026年2月1日 まだ十分、時間があります。 </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1031</cp:revision>
  <cp:lastPrinted>2023-12-05T08:29:49Z</cp:lastPrinted>
  <dcterms:created xsi:type="dcterms:W3CDTF">2016-04-06T06:30:45Z</dcterms:created>
  <dcterms:modified xsi:type="dcterms:W3CDTF">2025-11-20T06:52:52Z</dcterms:modified>
  <cp:category/>
</cp:coreProperties>
</file>