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42"/>
  </p:notesMasterIdLst>
  <p:handoutMasterIdLst>
    <p:handoutMasterId r:id="rId43"/>
  </p:handoutMasterIdLst>
  <p:sldIdLst>
    <p:sldId id="985" r:id="rId2"/>
    <p:sldId id="841" r:id="rId3"/>
    <p:sldId id="851" r:id="rId4"/>
    <p:sldId id="859" r:id="rId5"/>
    <p:sldId id="256" r:id="rId6"/>
    <p:sldId id="386" r:id="rId7"/>
    <p:sldId id="979" r:id="rId8"/>
    <p:sldId id="674" r:id="rId9"/>
    <p:sldId id="933" r:id="rId10"/>
    <p:sldId id="976" r:id="rId11"/>
    <p:sldId id="977" r:id="rId12"/>
    <p:sldId id="896" r:id="rId13"/>
    <p:sldId id="956" r:id="rId14"/>
    <p:sldId id="934" r:id="rId15"/>
    <p:sldId id="958" r:id="rId16"/>
    <p:sldId id="935" r:id="rId17"/>
    <p:sldId id="959" r:id="rId18"/>
    <p:sldId id="936" r:id="rId19"/>
    <p:sldId id="962" r:id="rId20"/>
    <p:sldId id="612" r:id="rId21"/>
    <p:sldId id="960" r:id="rId22"/>
    <p:sldId id="961" r:id="rId23"/>
    <p:sldId id="963" r:id="rId24"/>
    <p:sldId id="813" r:id="rId25"/>
    <p:sldId id="964" r:id="rId26"/>
    <p:sldId id="965" r:id="rId27"/>
    <p:sldId id="967" r:id="rId28"/>
    <p:sldId id="966" r:id="rId29"/>
    <p:sldId id="981" r:id="rId30"/>
    <p:sldId id="982" r:id="rId31"/>
    <p:sldId id="983" r:id="rId32"/>
    <p:sldId id="978" r:id="rId33"/>
    <p:sldId id="866" r:id="rId34"/>
    <p:sldId id="915" r:id="rId35"/>
    <p:sldId id="916" r:id="rId36"/>
    <p:sldId id="917" r:id="rId37"/>
    <p:sldId id="873" r:id="rId38"/>
    <p:sldId id="857" r:id="rId39"/>
    <p:sldId id="984" r:id="rId40"/>
    <p:sldId id="425" r:id="rId41"/>
  </p:sldIdLst>
  <p:sldSz cx="9144000" cy="6858000" type="screen4x3"/>
  <p:notesSz cx="7104063" cy="10234613"/>
  <p:defaultTextStyle>
    <a:defPPr>
      <a:defRPr lang="ja-JP"/>
    </a:defPPr>
    <a:lvl1pPr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umimoji="1"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umimoji="1"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umimoji="1"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umimoji="1"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205"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486" autoAdjust="0"/>
    <p:restoredTop sz="93195" autoAdjust="0"/>
  </p:normalViewPr>
  <p:slideViewPr>
    <p:cSldViewPr>
      <p:cViewPr varScale="1">
        <p:scale>
          <a:sx n="53" d="100"/>
          <a:sy n="53" d="100"/>
        </p:scale>
        <p:origin x="880" y="52"/>
      </p:cViewPr>
      <p:guideLst>
        <p:guide orient="horz" pos="2205"/>
        <p:guide pos="2880"/>
      </p:guideLst>
    </p:cSldViewPr>
  </p:slideViewPr>
  <p:outlineViewPr>
    <p:cViewPr>
      <p:scale>
        <a:sx n="50" d="100"/>
        <a:sy n="50"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t" anchorCtr="0" compatLnSpc="1">
            <a:prstTxWarp prst="textNoShape">
              <a:avLst/>
            </a:prstTxWarp>
          </a:bodyPr>
          <a:lstStyle>
            <a:lvl1pPr>
              <a:defRPr sz="1300">
                <a:ea typeface="ＭＳ Ｐゴシック" pitchFamily="84" charset="-128"/>
                <a:cs typeface="+mn-cs"/>
              </a:defRPr>
            </a:lvl1pPr>
          </a:lstStyle>
          <a:p>
            <a:pPr>
              <a:defRPr/>
            </a:pPr>
            <a:endParaRPr lang="en-US" altLang="ja-JP" dirty="0"/>
          </a:p>
        </p:txBody>
      </p:sp>
      <p:sp>
        <p:nvSpPr>
          <p:cNvPr id="43011" name="Rectangle 3"/>
          <p:cNvSpPr>
            <a:spLocks noGrp="1" noChangeArrowheads="1"/>
          </p:cNvSpPr>
          <p:nvPr>
            <p:ph type="dt" sz="quarter" idx="1"/>
          </p:nvPr>
        </p:nvSpPr>
        <p:spPr bwMode="auto">
          <a:xfrm>
            <a:off x="4025644"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t" anchorCtr="0" compatLnSpc="1">
            <a:prstTxWarp prst="textNoShape">
              <a:avLst/>
            </a:prstTxWarp>
          </a:bodyPr>
          <a:lstStyle>
            <a:lvl1pPr algn="r">
              <a:defRPr sz="1300">
                <a:ea typeface="ＭＳ Ｐゴシック" pitchFamily="84" charset="-128"/>
                <a:cs typeface="+mn-cs"/>
              </a:defRPr>
            </a:lvl1pPr>
          </a:lstStyle>
          <a:p>
            <a:pPr>
              <a:defRPr/>
            </a:pPr>
            <a:endParaRPr lang="en-US" altLang="ja-JP" dirty="0"/>
          </a:p>
        </p:txBody>
      </p:sp>
      <p:sp>
        <p:nvSpPr>
          <p:cNvPr id="43012" name="Rectangle 4"/>
          <p:cNvSpPr>
            <a:spLocks noGrp="1" noChangeArrowheads="1"/>
          </p:cNvSpPr>
          <p:nvPr>
            <p:ph type="ftr" sz="quarter" idx="2"/>
          </p:nvPr>
        </p:nvSpPr>
        <p:spPr bwMode="auto">
          <a:xfrm>
            <a:off x="0"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b" anchorCtr="0" compatLnSpc="1">
            <a:prstTxWarp prst="textNoShape">
              <a:avLst/>
            </a:prstTxWarp>
          </a:bodyPr>
          <a:lstStyle>
            <a:lvl1pPr>
              <a:defRPr sz="1300">
                <a:ea typeface="ＭＳ Ｐゴシック" pitchFamily="84" charset="-128"/>
                <a:cs typeface="+mn-cs"/>
              </a:defRPr>
            </a:lvl1pPr>
          </a:lstStyle>
          <a:p>
            <a:pPr>
              <a:defRPr/>
            </a:pPr>
            <a:endParaRPr lang="en-US" altLang="ja-JP" dirty="0"/>
          </a:p>
        </p:txBody>
      </p:sp>
      <p:sp>
        <p:nvSpPr>
          <p:cNvPr id="43013" name="Rectangle 5"/>
          <p:cNvSpPr>
            <a:spLocks noGrp="1" noChangeArrowheads="1"/>
          </p:cNvSpPr>
          <p:nvPr>
            <p:ph type="sldNum" sz="quarter" idx="3"/>
          </p:nvPr>
        </p:nvSpPr>
        <p:spPr bwMode="auto">
          <a:xfrm>
            <a:off x="4025644"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b" anchorCtr="0" compatLnSpc="1">
            <a:prstTxWarp prst="textNoShape">
              <a:avLst/>
            </a:prstTxWarp>
          </a:bodyPr>
          <a:lstStyle>
            <a:lvl1pPr algn="r">
              <a:defRPr sz="1300"/>
            </a:lvl1pPr>
          </a:lstStyle>
          <a:p>
            <a:fld id="{0D59C66D-0D13-D449-9E2F-B02EFB583290}" type="slidenum">
              <a:rPr lang="en-US" altLang="ja-JP"/>
              <a:pPr/>
              <a:t>‹#›</a:t>
            </a:fld>
            <a:endParaRPr lang="en-US" altLang="ja-JP" dirty="0"/>
          </a:p>
        </p:txBody>
      </p:sp>
    </p:spTree>
    <p:extLst>
      <p:ext uri="{BB962C8B-B14F-4D97-AF65-F5344CB8AC3E}">
        <p14:creationId xmlns:p14="http://schemas.microsoft.com/office/powerpoint/2010/main" val="3853945668"/>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7-03T02:33:12.471"/>
    </inkml:context>
    <inkml:brush xml:id="br0">
      <inkml:brushProperty name="width" value="0.1" units="cm"/>
      <inkml:brushProperty name="height" value="0.1" units="cm"/>
      <inkml:brushProperty name="color" value="#E71224"/>
    </inkml:brush>
  </inkml:definitions>
  <inkml:trace contextRef="#ctx0" brushRef="#br0">2914 849 24575,'0'-22'0,"1"-11"0,-2 0 0,-6-37 0,5 59 0,0 1 0,-1 0 0,0 0 0,0 1 0,-1-1 0,-1 1 0,1 0 0,-2 0 0,1 0 0,-1 1 0,-8-10 0,-15-12 0,16 17 0,0 0 0,-17-25 0,21 26 0,-1 1 0,-1 1 0,1 0 0,-2 0 0,1 1 0,-1 1 0,-22-12 0,-26-20 0,31 19 0,-1 3 0,-55-27 0,51 28 0,-43-28 0,-3-2 0,63 40 0,0 1 0,0 0 0,-28-4 0,22 5 0,-32-11 0,-31-24 0,-3 0 0,76 35 0,1 1 0,-1 1 0,0 0 0,0 0 0,-18 0 0,-274 2 0,137 3 0,-180-2 0,337 1 0,1 0 0,-1 0 0,0 1 0,1 0 0,-1 1 0,-17 7 0,-57 32 0,9-3 0,50-27 0,2 1 0,-1 1 0,-35 27 0,53-35 0,1 1 0,-1-1 0,-6 10 0,-17 16 0,20-24 0,0 1 0,0 0 0,1 1 0,0 0 0,0 1 0,1-1 0,1 2 0,0-1 0,-11 24 0,-18 64 0,-10 20 0,-1 3 0,42-108 0,0 0 0,1 0 0,0 1 0,1-1 0,-1 23 0,2-20 0,0 0 0,-1-1 0,-1 1 0,-6 16 0,-54 117 0,46-104 0,10-27 0,0-1 0,2 1 0,0 0 0,1 0 0,2 1 0,-3 20 0,4-22 0,0-1 0,-2 1 0,0-1 0,-8 20 0,-8 36 0,-50 296 0,66-343 0,1 1 0,2 43 0,-1 5 0,-9-13 0,7-46 0,-4 32 0,6 254 0,4-156 0,-2-136 0,1 0 0,0 0 0,1-1 0,0 1 0,1 0 0,0-1 0,7 19 0,4-1 0,22 32 0,8 16 0,-27-46 0,1-1 0,36 44 0,-47-63 0,2-1 0,-1-1 0,1 1 0,17 10 0,15 13 0,-24-17 0,1 0 0,0-1 0,0-1 0,2 0 0,-1-2 0,23 9 0,-28-15 0,0-1 0,0 0 0,1-1 0,-1-1 0,24 0 0,-19-1 0,1 1 0,23 5 0,-14 1 0,0 3 0,0 0 0,52 28 0,-19-8 0,-44-23 0,0-1 0,25 5 0,27 9 0,-51-14 0,0-1 0,1 0 0,-1-2 0,1 0 0,25 0 0,-18-1 0,43 8 0,9 1 0,-56-8 0,-1 1 0,-1 0 0,1 2 0,31 12 0,-26-8 0,55 11 0,95 3 0,25 3 0,-134-20 0,-50-6 0,1 0 0,-1 2 0,18 4 0,-4-1 0,0-1 0,1-1 0,-1-2 0,61-3 0,-32 0 0,-54 0 0,1 1 0,-1-1 0,0 0 0,0 0 0,0-1 0,0 0 0,-1 0 0,1-1 0,-1 0 0,1 0 0,-1-1 0,0 1 0,8-7 0,2-4 0,0-1 0,-1 0 0,14-20 0,8-8 0,-26 33 0,0 1 0,0 0 0,19-11 0,20-16 0,-31 20 0,0 0 0,1 2 0,25-13 0,-39 23 0,-1 1 0,0-1 0,1-1 0,-1 1 0,-1-1 0,1 1 0,-1-1 0,0-1 0,0 1 0,0 0 0,3-9 0,3-7 0,14-42 0,-15 37 0,-4 11 0,-1 0 0,-1-1 0,-1 1 0,2-29 0,-5-66 0,-2 40 0,3 46 0,2 1 0,0-1 0,9-39 0,-6 29 0,0 0 0,-2 0 0,-2-1 0,-6-67 0,2 88 0,0 0 0,-1 0 0,-1 0 0,0 0 0,-1 1 0,0 0 0,-17-25 0,-11-25 0,9 6 0,-27-62 0,45 103 0,1-1 0,1-1 0,0 1 0,1-1 0,1 0 0,-1-27 0,2 22 0,-8-43 0,6 43 0,-3-40 0,6-330 0,2 188 0,1 185 0,0 0 0,2 0 0,0 0 0,1 1 0,1-1 0,11-23 0,7-28 0,-8-14-1365</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7-03T02:35:16.817"/>
    </inkml:context>
    <inkml:brush xml:id="br0">
      <inkml:brushProperty name="width" value="0.1" units="cm"/>
      <inkml:brushProperty name="height" value="0.1" units="cm"/>
      <inkml:brushProperty name="color" value="#E71224"/>
    </inkml:brush>
  </inkml:definitions>
  <inkml:trace contextRef="#ctx0" brushRef="#br0">6780 301 24575,'-8'0'0,"0"0"0,0 0 0,0 0 0,1 1 0,-1 0 0,0 1 0,1 0 0,-1 0 0,1 0 0,-1 1 0,1 0 0,0 1 0,0 0 0,0 0 0,1 0 0,-1 1 0,1 0 0,-8 7 0,-2 5 0,-6 4 0,-24 29 0,41-43 0,0 0 0,0 1 0,1-1 0,-1 1 0,2 0 0,-1 0 0,1 0 0,0 0 0,-1 10 0,-6 23 0,-2-1 0,-2 1 0,-20 40 0,-25 73 0,52-131 0,2 0 0,0 0 0,1 1 0,0 45 0,5 679 0,0-736 0,1 1 0,0 0 0,1 0 0,0-1 0,1 0 0,1 0 0,0 0 0,0 0 0,1 0 0,8 11 0,-3-5 0,-1 2 0,10 28 0,-15-30 0,-2 0 0,0 1 0,-1-1 0,-1 0 0,-1 1 0,-4 35 0,3-48 0,0-1 0,0 1 0,-1-1 0,1 0 0,-1 0 0,0 0 0,-1 0 0,1 0 0,-1 0 0,0 0 0,0-1 0,-1 1 0,1-1 0,-1 0 0,0 0 0,0 0 0,-6 3 0,-7 4 0,0 0 0,-1-1 0,-27 10 0,-16 9 0,23-6 0,20-11 0,-1-1 0,0-1 0,-31 11 0,30-12 0,0 0 0,1 1 0,0 1 0,0 1 0,-31 27 0,2-4 0,38-29 0,0 0 0,-1-2 0,1 1 0,-1-1 0,-1-1 0,-19 5 0,-28 8 0,22-4 0,0-2 0,-46 7 0,70-15 0,-59 8 0,54-9 0,0 1 0,0 1 0,0 0 0,1 1 0,0 1 0,-29 13 0,21-6 0,0-2 0,-1 0 0,0-1 0,-52 9 0,-114 12 0,136-19 0,38-7 0,-35 4 0,-10-8 0,45-1 0,-1 1 0,1 1 0,-1 0 0,-32 8 0,28-3 0,0-2 0,-1 0 0,-31 0 0,-74-5 0,49-1 0,60 2 0,0 0 0,0 1 0,0 2 0,0 0 0,0 1 0,0 0 0,-30 13 0,39-13 0,-1 0 0,1-1 0,-1 0 0,0-1 0,-20 1 0,-61-4 0,60 0 0,-34 2 0,50 2 0,0 1 0,1 0 0,-1 1 0,-16 7 0,-15 5 0,16-7 0,10-3 0,-28 5 0,4-4 0,0-2 0,-68 0 0,87-7 0,1-1 0,-1-1 0,1-2 0,0 0 0,-46-17 0,46 13 0,0 2 0,-1 1 0,0 1 0,-29-2 0,-14-3 0,41 4 0,-44-1 0,51 5 0,1 0 0,-23-7 0,23 5 0,-1 0 0,-22 0 0,-63-8 0,72 6 0,-47-1 0,48 7 0,-1-3 0,-46-8 0,-69-15 0,1 1 0,118 21 0,-1 1 0,-54 2 0,-14-1 0,22-10 0,52 7 0,-45-3 0,68 8 0,-45-1 0,-75-12 0,52 3 0,45 8 0,0-2 0,1-1 0,-26-8 0,-18-13 0,33 12 0,-68-18 0,54 18 0,0-2 0,-80-37 0,47 18 0,70 29 0,0 1 0,1-1 0,-1 2 0,0 0 0,-1 0 0,1 1 0,-22-1 0,0 0 0,1-1 0,0-2 0,0-1 0,1-1 0,-36-16 0,40 13 0,8 3 0,-39-9 0,24 8 0,22 5 0,-1 2 0,-20-4 0,25 7 0,-1-2 0,1 1 0,0-1 0,0-1 0,-17-6 0,24 8 0,0-1 0,0 1 0,1-1 0,-1 0 0,0 0 0,1 0 0,-1 0 0,1 0 0,0-1 0,0 1 0,0-1 0,0 1 0,0-1 0,0 0 0,1 0 0,-1 0 0,1 0 0,0 0 0,0 0 0,0 0 0,-1-6 0,-1-28 0,1 1 0,5-58 0,0 11 0,-3-266 0,1 329 0,2 0 0,8-39 0,0 9 0,-7 32 0,1 0 0,1 1 0,1 0 0,0 0 0,10-16 0,8-18 0,5-10 0,-20 43 0,-1 0 0,-1-1 0,0 0 0,5-25 0,-8 30 0,0 0 0,0 0 0,1 1 0,1 0 0,0 0 0,1 0 0,0 1 0,1 0 0,1 1 0,13-14 0,-17 18 0,0 0 0,0-1 0,-1 1 0,0-1 0,0 0 0,6-14 0,14-55 0,-21 61 0,0 1 0,1 0 0,1 0 0,1 0 0,0 1 0,17-26 0,-13 25 0,-1 0 0,-1 0 0,0 0 0,0-2 0,-2 1 0,0-1 0,-1 0 0,5-24 0,-9 34 0,0 1 0,0 0 0,1-1 0,-1 1 0,1 1 0,1-1 0,-1 0 0,1 1 0,0 0 0,0-1 0,0 2 0,10-9 0,4-1 0,0 0 0,28-14 0,-28 16 0,16-7 0,-22 13 0,0-1 0,0 0 0,-1-1 0,14-12 0,-18 14 0,-1 1 0,1 0 0,1 1 0,-1 0 0,1 0 0,0 0 0,0 1 0,0 0 0,15-3 0,-1 2 0,1 0 0,34 0 0,-33 2 0,0 0 0,39-9 0,-25 4 0,2 3 0,-1 1 0,75 5 0,-32 0 0,1139-2 0,-1210-1 0,1 0 0,-1-1 0,1 0 0,-1 0 0,0-2 0,0 1 0,12-7 0,73-40 0,-95 50 0,24-16 0,-19 12 0,0-1 0,1 2 0,-1-1 0,1 1 0,-1 0 0,1 0 0,0 1 0,0 0 0,9-2 0,20-2 0,0-2 0,40-14 0,-47 12 0,1 1 0,0 2 0,56-7 0,-60 12 0,39-10 0,-6 1 0,-4 2 0,-17 3 0,68-3 0,417 10 0,-508-2 0,0-1 0,0 0 0,20-6 0,-17 4 0,34-4 0,249 5 0,-155 5 0,402-2 0,-532 1 0,-1 1 0,0 0 0,20 6 0,-18-4 0,35 4 0,42-7 0,-64-2 0,0 1 0,0 2 0,35 6 0,69 23 0,-75-17 0,70 8 0,-73-11 0,-38-7 0,34 3 0,106-8 0,32 3 0,-87 20 0,-77-17 0,-1 1 0,1 2 0,-1 0 0,41 20 0,-9 3 0,-43-22 0,1-1 0,30 13 0,-44-21 2,16 7 337,-17-7-386,1 1-1,-1-1 1,1 0 0,-1 0-1,0 0 1,1 1-1,-1-1 1,1 0 0,-1 0-1,0 1 1,1-1-1,-1 0 1,0 0 0,1 1-1,-1-1 1,0 1-1,0-1 1,1 0 0,-1 1-1,0-1 1,0 1-1,0-1 1,1 0 0,-1 1-1,0-1 1,0 1-1,0-1 1,0 1 0,0-1-1,0 1 1,0-1 0,0 0-1,0 1 1,0-1-1,0 1 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7-03T02:33:16.767"/>
    </inkml:context>
    <inkml:brush xml:id="br0">
      <inkml:brushProperty name="width" value="0.1" units="cm"/>
      <inkml:brushProperty name="height" value="0.1" units="cm"/>
      <inkml:brushProperty name="color" value="#E71224"/>
    </inkml:brush>
  </inkml:definitions>
  <inkml:trace contextRef="#ctx0" brushRef="#br0">1 52 24575,'7'-1'0,"1"0"0,0 0 0,0-1 0,-1 0 0,9-3 0,29-6 0,0 8 0,54 3 0,32-1 0,-70-10 0,-45 7 0,0 1 0,17-1 0,285 1 0,-164 5 0,439-2 0,-583 0-273,1 1 0,0 0 0,0 0 0,18 6 0,-13-2-6553</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7-03T02:33:18.665"/>
    </inkml:context>
    <inkml:brush xml:id="br0">
      <inkml:brushProperty name="width" value="0.1" units="cm"/>
      <inkml:brushProperty name="height" value="0.1" units="cm"/>
      <inkml:brushProperty name="color" value="#E71224"/>
    </inkml:brush>
  </inkml:definitions>
  <inkml:trace contextRef="#ctx0" brushRef="#br0">730 1 24575,'-8'0'0,"1"1"0,0 0 0,0 0 0,-1 0 0,1 1 0,0 1 0,0-1 0,0 1 0,1 0 0,-1 0 0,1 1 0,0 0 0,-11 9 0,-3 5 0,1 1 0,-26 32 0,-14 14 0,-110 100 0,156-152 0,-95 107 0,82-90 0,20-24 0,0 1 0,0-1 0,1 1 0,0 0 0,0 0 0,0 0 0,1 1 0,0 0 0,-4 11 0,3 2 0,-2 1 0,-1-1 0,-1 0 0,0-1 0,-2 0 0,0-1 0,-28 36 0,38-54 0,0 0 0,1 0 0,-1 0 0,0 0 0,0 0 0,0 0 0,1 0 0,-1 0 0,0 0 0,1 1 0,-1-1 0,1 0 0,0 1 0,-1-1 0,1 0 0,0 1 0,0-1 0,0 0 0,0 1 0,0-1 0,0 0 0,0 1 0,0-1 0,1 0 0,-1 1 0,0-1 0,1 0 0,0 2 0,2 0 0,0 1 0,0-1 0,0 0 0,1 0 0,-1 0 0,1 0 0,5 3 0,-8-5 0,80 59 0,-42-29 0,46 27 0,-57-40 0,28 23 0,-33-23 0,-6-6-1365,-1-4-5461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7-03T02:35:39.150"/>
    </inkml:context>
    <inkml:brush xml:id="br0">
      <inkml:brushProperty name="width" value="0.1" units="cm"/>
      <inkml:brushProperty name="height" value="0.1" units="cm"/>
      <inkml:brushProperty name="color" value="#E71224"/>
    </inkml:brush>
  </inkml:definitions>
  <inkml:trace contextRef="#ctx0" brushRef="#br0">7715 2795 24575,'-11'-1'0,"-1"-1"0,0 0 0,1 0 0,-1-1 0,1-1 0,-17-7 0,15 6 0,-1 0 0,0 1 0,-25-5 0,20 5 0,0 0 0,1-2 0,-1 0 0,1-1 0,0-1 0,1 0 0,-24-16 0,36 21 0,-29-13 0,-47-18 0,-16-7 0,20-5 0,54 31 0,-1 1 0,-36-16 0,8 7 0,-77-45 0,79 39 0,-1 3 0,-56-21 0,87 38 0,1-1 0,0 0 0,-20-15 0,19 11 0,0 2 0,-30-14 0,-12 0 0,0-2 0,-73-47 0,110 60 0,-1 1 0,-46-16 0,-20-10 0,55 20 0,-1 1 0,-1 2 0,0 2 0,-78-20 0,89 29 0,1-2 0,0-1 0,-47-22 0,19 5 0,22 9 0,-1 2 0,-62-19 0,52 20 0,0-2 0,1-2 0,-65-37 0,73 37 0,17 10 0,0 1 0,-1 0 0,-28-5 0,25 6 0,-44-16 0,-123-72 0,170 87 0,-1 0 0,-37-7 0,37 10 0,1-1 0,0-1 0,-23-9 0,-42-32 0,57 30 0,0 2 0,-31-12 0,19 11 0,2-1 0,-48-29 0,64 35 0,0 1 0,-2 0 0,1 2 0,-1 0 0,-31-6 0,-95-35 0,-90-29 0,222 73 0,0 0 0,0 2 0,0 0 0,-1 1 0,0 0 0,-18 2 0,15 0 0,0-1 0,0-1 0,-35-7 0,18-2 0,-49-12 0,67 18 0,1-1 0,-22-9 0,20 7 0,-30-8 0,-23-4 0,48 12 0,-1 1 0,0 1 0,-40-3 0,40 5 0,1 0 0,1-1 0,-1-2 0,-33-13 0,22 8 0,-154-60 0,168 62 0,7 5 0,1 1 0,-1 0 0,0 2 0,0-1 0,-22 1 0,17 1 0,0-1 0,-29-7 0,26 1 0,-42-19 0,4 0 0,-2 1 0,47 18 0,-1 0 0,0 1 0,0 1 0,-1 1 0,0 1 0,-29-4 0,22 6 0,1-1 0,0-1 0,-27-9 0,-74-28 0,26 8 0,33 13 0,-105-47 0,33 11 0,85 36 0,-65-15 0,-13-4 0,35 13 0,76 21 0,-150-28 0,77 16 0,39 8 0,30 6 0,-1-2 0,1-1 0,-34-12 0,31 7 99,6 3-392,1-1 0,0-1 1,0 0-1,-19-14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7-03T02:35:43.931"/>
    </inkml:context>
    <inkml:brush xml:id="br0">
      <inkml:brushProperty name="width" value="0.1" units="cm"/>
      <inkml:brushProperty name="height" value="0.1" units="cm"/>
      <inkml:brushProperty name="color" value="#E71224"/>
    </inkml:brush>
  </inkml:definitions>
  <inkml:trace contextRef="#ctx0" brushRef="#br0">585 3 24575,'-41'-1'0,"16"0"0,0 1 0,0 1 0,-41 7 0,59-6 0,1-1 0,-1 1 0,0 1 0,1-1 0,-1 1 0,1 0 0,0 1 0,0 0 0,0 0 0,0 0 0,0 0 0,1 1 0,0 0 0,0 0 0,1 1 0,-1-1 0,-5 10 0,4-6 0,0 0 0,-13 13 0,-5 6 0,-20 24 0,29-36 0,-23 34 0,34-44 0,0 1 0,0 0 0,1 0 0,0 1 0,0-1 0,1 1 0,0-1 0,-2 16 0,2-1 0,-1-1 0,-9 28 0,10-40 0,-1 0 0,-1 0 0,1 0 0,-2-1 0,1 0 0,-1 0 0,-11 14 0,8-12 0,0 0 0,-11 21 0,16-27 0,1 0 0,0 0 0,0 1 0,0-1 0,1 1 0,-1-1 0,1 1 0,0 0 0,0 0 0,1 7 0,0-10 0,1 0 0,0 1 0,0-1 0,0 0 0,0 1 0,0-1 0,0 0 0,1 0 0,-1 0 0,1 0 0,0 0 0,-1 0 0,1-1 0,0 1 0,0-1 0,0 1 0,0-1 0,0 0 0,1 1 0,-1-1 0,0 0 0,0 0 0,4 0 0,7 4 0,1-1 0,23 4 0,-36-8 0,67 8 0,-50-7 0,0 1 0,0 1 0,0 1 0,28 9 0,9 7 0,0 4 0,-2 1 0,72 47 0,-76-33-1365</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7-03T02:36:59.247"/>
    </inkml:context>
    <inkml:brush xml:id="br0">
      <inkml:brushProperty name="width" value="0.1" units="cm"/>
      <inkml:brushProperty name="height" value="0.1" units="cm"/>
      <inkml:brushProperty name="color" value="#E71224"/>
    </inkml:brush>
  </inkml:definitions>
  <inkml:trace contextRef="#ctx0" brushRef="#br0">7696 3043 24575,'0'-1'0,"0"0"0,0 0 0,-1 0 0,1 0 0,0 1 0,-1-1 0,1 0 0,0 0 0,-1 1 0,1-1 0,-1 0 0,0 0 0,1 1 0,-1-1 0,0 0 0,1 1 0,-1-1 0,0 1 0,0-1 0,1 1 0,-1 0 0,0-1 0,0 1 0,0 0 0,0-1 0,-1 1 0,-27-6 0,26 6 0,-44-4 0,-1 1 0,-82 8 0,104-1 0,0 2 0,-40 13 0,11-3 0,-18 10 0,52-18 0,-37 11 0,47-16 0,1 1 0,0 0 0,0 1 0,-16 9 0,-7 4 0,13-7 0,0 0 0,-25 21 0,20-14 0,10-9 0,0-1 0,-25 11 0,-17 8 0,-83 46 0,121-66 0,0 0 0,-22 3 0,-30 10 0,-66 38 0,97-41 0,-1-2 0,-43 11 0,13-13 0,47-10 0,0 2 0,-22 7 0,-45 18 0,-133 48 0,211-74 0,1 0 0,-1-1 0,0-1 0,0 0 0,-20 1 0,16-3 0,0 2 0,-25 6 0,4-1 0,-1-2 0,1-1 0,-1-2 0,-61-4 0,19 0 0,-25 4 0,-112-5 0,177-3 0,1-3 0,0-1 0,0-2 0,-54-24 0,75 29 0,-30-10 0,-1 1 0,-100-16 0,104 28 0,0 2 0,-54 4 0,-51-2 0,69-13 0,55 8 0,-44-3 0,-388 7 0,221 3 0,-1106-2 0,1321-1 0,1-2 0,-28-5 0,23 3 0,-26-2 0,21 3 0,1-1 0,-49-14 0,49 11 0,-51-18 0,56 16 0,0 2 0,-1 1 0,-36-6 0,27 7 0,1-1 0,0-2 0,1-2 0,-56-25 0,-52-16 0,124 45 0,0-1 0,0 0 0,1-1 0,0 0 0,-31-25 0,32 22 0,-1 1 0,0 0 0,-1 1 0,0 0 0,-20-6 0,-23 3 0,44 11 0,-29-9 0,19 2 0,0-1 0,0-2 0,-30-17 0,45 21 0,-1 0 0,1-1 0,1 0 0,0-1 0,0 0 0,1-1 0,0 0 0,-10-14 0,4-1 0,1-1 0,2-1 0,0 0 0,2-1 0,-9-33 0,-3 1 0,18 48 0,-1 0 0,2 0 0,-1-1 0,2 1 0,0-1 0,-1-15 0,1 6 0,0 0 0,-2 1 0,-9-29 0,8 30 0,0 0 0,1 0 0,2 0 0,-2-24 0,5 18 0,0 1 0,2-1 0,1 1 0,8-29 0,-8 36 0,0-1 0,0-27 0,-3 34 0,0 0 0,1 0 0,1 0 0,0 0 0,0 1 0,2-1 0,-1 1 0,8-15 0,15-35 0,-20 46 0,1 0 0,0 1 0,18-28 0,-15 26 0,-1 0 0,0-1 0,-1 0 0,-1 0 0,-1-1 0,-1 1 0,5-31 0,-3 18 0,1-6 0,1 0 0,2 1 0,2 0 0,29-58 0,4 3 0,-33 62 0,1 1 0,1 0 0,2 1 0,27-35 0,-33 48 0,0-1 0,12-24 0,-14 24 0,0 0 0,20-24 0,-5 8 0,-1-1 0,23-41 0,-1 0 0,-35 59 0,96-137 0,-97 140 0,2 0 0,0 0 0,0 1 0,0 1 0,23-14 0,-28 18 0,1-1 0,0 0 0,0-1 0,0 1 0,-1-1 0,-1-1 0,7-8 0,-8 9 0,1 0 0,-1 1 0,2 0 0,-1-1 0,1 2 0,0-1 0,0 1 0,0 0 0,9-5 0,9-4 0,-1-2 0,-1 0 0,25-23 0,18-13 0,-43 37 0,27-12 0,-12 7 0,-29 16 0,0 0 0,-1 1 0,2 0 0,-1 1 0,0 0 0,1 0 0,-1 1 0,13-1 0,73 4 0,-44 0 0,11-1 0,102-2 0,-103-11 0,-45 8 0,0 0 0,20-1 0,11 2 0,0-2 0,86-21 0,-107 20 0,1 1 0,0 1 0,35 0 0,81 5 0,-48 2 0,-67-3 0,0-1 0,1-1 0,49-11 0,-36 3 0,1 1 0,0 2 0,47-2 0,-68 8 0,0-2 0,24-5 0,-23 3 0,-1 2 0,23-2 0,15 5 0,-31 1 0,1-2 0,-1-1 0,28-5 0,4-1 0,0 1 0,0 4 0,78 5 0,-33 0 0,1265-2 0,-1348 1 0,-1 1 0,38 10 0,-12-3 0,3 2 0,-34-7 0,0 0 0,27 2 0,-43-6 0,35 2 0,64 11 0,-59-7 0,1-2 0,0-1 0,68-5 0,-26 0 0,216 2 0,-284 1 0,0 1 0,0 0 0,20 6 0,-17-4 0,34 4 0,-25-6 0,54 13 0,-58-11 0,1-1 0,28 0 0,-26-2 0,39 7 0,13 6 0,-40-9 0,-1 2 0,49 16 0,-69-18 0,1-1 0,-1-1 0,1 0 0,35 0 0,-37-3 0,0 1 0,1 0 0,-1 1 0,0 1 0,0 1 0,18 6 0,93 45 0,-110-47 0,1 1 0,-2 0 0,1 1 0,-1 1 0,-1 1 0,0 0 0,0 1 0,12 15 0,-19-19 0,-1 1 0,9 19 0,-11-20 0,-1-1 0,2 0 0,-1 1 0,1-2 0,9 11 0,9 6 0,-1 2 0,-2 0 0,27 43 0,-47-67 0,23 34 0,1 0 0,49 52 0,-66-78 0,-1 0 0,0 1 0,-1-1 0,0 1 0,-1 0 0,0 1 0,5 17 0,9 19 0,1-3 0,19 63 0,-32-84 0,-2 0 0,0 0 0,-1 1 0,0 39 0,-6 12 0,3 73 0,11-89 0,-8-45 0,-1 0 0,2 21 0,-4-31 0,1 30 0,11 58 0,-7-52 0,-2 0 0,-1 0 0,-5 68 0,0-26 0,2-80 0,0 30 0,-1 1 0,-1-1 0,-10 48 0,5-29 0,7-43 0,-1 0 0,0-1 0,0 1 0,-1 0 0,0-1 0,-1 1 0,0-1 0,-7 15 0,-3 2 0,-18 42 0,-5 10 0,30-63 0,0 1 0,1-1 0,0 1 0,-4 24 0,5-19 0,-13 35 0,-47 105 0,42-112 0,-17 47 0,37-91 27,1 1-1,-1 0 0,0 0 0,-1-1 1,1 1-1,-1-1 0,0 0 0,0 1 1,-1-1-1,1-1 0,-1 1 0,-6 5 1,7-7-93,1-1 0,-1 0 1,1 0-1,-1 1 0,1-1 1,-1-1-1,0 1 0,1 0 1,-1-1-1,0 1 1,0-1-1,1 0 0,-1 0 1,0 0-1,0 0 0,1 0 1,-1-1-1,0 1 0,0-1 1,1 0-1,-1 0 1,1 0-1,-1 0 0,0 0 1,-2-2-1,-11-8-6760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7-03T02:37:45.744"/>
    </inkml:context>
    <inkml:brush xml:id="br0">
      <inkml:brushProperty name="width" value="0.1" units="cm"/>
      <inkml:brushProperty name="height" value="0.1" units="cm"/>
      <inkml:brushProperty name="color" value="#E71224"/>
    </inkml:brush>
  </inkml:definitions>
  <inkml:trace contextRef="#ctx0" brushRef="#br0">54 3452 24575,'-6'-8'0,"0"-1"0,1 0 0,0-1 0,0 0 0,1 1 0,-4-17 0,4 11 0,1 1 0,0-1 0,1 0 0,0-1 0,2 1 0,-1 0 0,4-24 0,1 14 0,1 0 0,0 1 0,17-43 0,-2 16 0,25-107 0,-38 129 0,0 0 0,2 1 0,2 0 0,0 0 0,2 1 0,1 1 0,33-48 0,-39 61 0,-1 1 0,-1-1 0,8-21 0,-9 22 0,0 0 0,1 0 0,0 0 0,12-18 0,3 3 0,-1-1 0,20-39 0,-30 52 0,1-1 0,0 1 0,1 1 0,1 0 0,19-16 0,17-19 0,-37 37 0,1 1 0,0-1 0,16-9 0,-19 15 0,1-2 0,-1 1 0,-1-2 0,0 1 0,0-1 0,0-1 0,9-13 0,-13 17 0,0 0 0,0 0 0,1 0 0,0 0 0,1 1 0,-1 0 0,1 1 0,0-1 0,12-5 0,-9 5 0,0-1 0,0 0 0,-1-1 0,12-10 0,-3-1 0,2 1 0,0 0 0,1 2 0,23-14 0,-34 22 0,0 0 0,-1-1 0,0 0 0,14-16 0,-13 13 0,1 0 0,14-12 0,51-28 0,-49 35 0,-1-1 0,34-30 0,-38 28 0,29-19 0,-34 26 0,0-1 0,0 0 0,-1-1 0,15-18 0,-19 19 0,1 1 0,0 1 0,29-21 0,5-3 0,-42 30 0,0-1 0,0 1 0,-1-1 0,8-12 0,-8 13 0,-1-1 0,1 1 0,0 0 0,1-1 0,-1 2 0,7-6 0,-4 4 0,7-4 0,0 0 0,-1-1 0,0 0 0,-1-1 0,0-1 0,17-24 0,-20 26 0,-1 1 0,1 0 0,1 0 0,0 1 0,0 0 0,13-7 0,29-27 0,-42 32 0,0 1 0,1 1 0,0-1 0,1 2 0,0 0 0,15-8 0,71-39 0,-46 25 0,-13 5 0,-31 19 0,1 0 0,0 0 0,1 1 0,-1 0 0,1 0 0,0 1 0,14-3 0,15-3 0,-1-2 0,46-20 0,-41 15 0,15-6 0,74-26 0,-46 31 0,-61 15 0,-1-2 0,41-14 0,4-9 0,51-18 0,-84 34 0,-6 3 0,-1 0 0,37-4 0,-44 8 0,0-1 0,0 0 0,-1-2 0,0 0 0,21-13 0,20-7 0,-23 11 0,-20 8 0,1 1 0,0 0 0,0 2 0,0 0 0,1 1 0,30-3 0,-30 6 0,-1-1 0,1-2 0,-1 0 0,25-9 0,1-1 0,-9 2 0,-1-1 0,50-28 0,-55 26 0,-21 12 0,0 0 0,0 1 0,0 0 0,1 0 0,-1 1 0,1 0 0,13 0 0,80 4 0,-44 1 0,163-3 0,-221 0 0,0 0 0,0 1 0,0-1 0,0 0 0,0 0 0,0-1 0,0 1 0,0 0 0,0-1 0,0 1 0,0-1 0,0 1 0,-1-1 0,1 0 0,0 0 0,0 0 0,-1 0 0,1 0 0,-1 0 0,1-1 0,-1 1 0,1 0 0,-1-1 0,0 1 0,1-1 0,-1 1 0,0-1 0,0 0 0,0 0 0,0 1 0,-1-1 0,1 0 0,0 0 0,-1 0 0,1 0 0,-1 0 0,0 0 0,0 0 0,0 0 0,1 0 0,-2-2 0,2-27 0,-1 1 0,-5-33 0,5 61 0,0-1 0,-1 1 0,1 0 0,-1-1 0,1 1 0,-1 0 0,0-1 0,0 1 0,0 0 0,-1 0 0,1 0 0,0 0 0,-1 0 0,1 0 0,-1 1 0,0-1 0,1 0 0,-1 1 0,0-1 0,0 1 0,0 0 0,0-1 0,-5-1 0,-1 1 0,-1-1 0,0 1 0,0 0 0,0 1 0,-10 0 0,-22-4 0,38 4 0,-1 0 0,1 1 0,-1 0 0,1-1 0,-1 1 0,1 0 0,-1 1 0,1-1 0,-6 2 0,8-2 0,1 0 0,-1 1 0,0-1 0,0 1 0,1-1 0,-1 1 0,0-1 0,0 1 0,1-1 0,-1 1 0,1 0 0,-1-1 0,0 1 0,1 0 0,-1-1 0,1 1 0,0 0 0,-1 0 0,1 0 0,0-1 0,-1 1 0,1 0 0,0 0 0,0 0 0,0 0 0,0 0 0,0-1 0,0 1 0,0 0 0,0 0 0,0 0 0,0 0 0,0 0 0,0 0 0,1-1 0,-1 1 0,0 0 0,1 0 0,-1 0 0,0-1 0,1 1 0,-1 0 0,2 0 0,6 15 0,1-1 0,18 23 0,-5-6 0,-4-1 0,-16-25 0,1 0 0,0 0 0,1-1 0,-1 1 0,1-1 0,8 8 0,18 15 0,-16-15 0,1 0 0,-2 1 0,18 23 0,-25-30 0,0 0 0,0-1 0,1 0 0,-1 0 0,12 7 0,-12-9 0,1 1 0,-1 0 0,0 0 0,0 1 0,-1 0 0,8 10 0,-12-15 0,0 1 0,0 0 0,-1 0 0,1 0 0,-1 0 0,0 0 0,1-1 0,-1 1 0,0 0 0,0 0 0,0 0 0,0 0 0,0 0 0,-1 0 0,1 0 0,0 0 0,-1 0 0,0 0 0,1-1 0,-1 1 0,0 0 0,0 0 0,0-1 0,0 1 0,0-1 0,-3 3 0,-3 5 0,0-2 0,0 1 0,-13 9 0,19-17 0,-59 47 0,28-24 0,-39 38 0,31-32 0,29-23 0,1 1 0,0 0 0,-14 14 0,22-19 0,0-1 0,1 1 0,-1 0 0,1 0 0,-1 0 0,1 0 0,0 0 0,0 0 0,0 0 0,0 0 0,0 1 0,1-1 0,-1 0 0,0 1 0,1-1 0,0 0 0,0 1 0,-1-1 0,1 0 0,1 1 0,-1-1 0,0 1 0,1 2 0,0-3-76,0-1 1,-1 1-1,1-1 0,0 1 0,0-1 0,0 0 0,0 1 0,0-1 1,0 0-1,1 0 0,-1 1 0,0-1 0,1 0 0,-1 0 1,0 0-1,1-1 0,1 2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t" anchorCtr="0" compatLnSpc="1">
            <a:prstTxWarp prst="textNoShape">
              <a:avLst/>
            </a:prstTxWarp>
          </a:bodyPr>
          <a:lstStyle>
            <a:lvl1pPr>
              <a:defRPr sz="1300">
                <a:ea typeface="ＭＳ Ｐゴシック" pitchFamily="84" charset="-128"/>
                <a:cs typeface="+mn-cs"/>
              </a:defRPr>
            </a:lvl1pPr>
          </a:lstStyle>
          <a:p>
            <a:pPr>
              <a:defRPr/>
            </a:pPr>
            <a:endParaRPr lang="en-US" altLang="ja-JP" dirty="0"/>
          </a:p>
        </p:txBody>
      </p:sp>
      <p:sp>
        <p:nvSpPr>
          <p:cNvPr id="27651" name="Rectangle 3"/>
          <p:cNvSpPr>
            <a:spLocks noGrp="1" noChangeArrowheads="1"/>
          </p:cNvSpPr>
          <p:nvPr>
            <p:ph type="dt" idx="1"/>
          </p:nvPr>
        </p:nvSpPr>
        <p:spPr bwMode="auto">
          <a:xfrm>
            <a:off x="4025644"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t" anchorCtr="0" compatLnSpc="1">
            <a:prstTxWarp prst="textNoShape">
              <a:avLst/>
            </a:prstTxWarp>
          </a:bodyPr>
          <a:lstStyle>
            <a:lvl1pPr algn="r">
              <a:defRPr sz="1300">
                <a:ea typeface="ＭＳ Ｐゴシック" pitchFamily="84" charset="-128"/>
                <a:cs typeface="+mn-cs"/>
              </a:defRPr>
            </a:lvl1pPr>
          </a:lstStyle>
          <a:p>
            <a:pPr>
              <a:defRPr/>
            </a:pPr>
            <a:endParaRPr lang="en-US" altLang="ja-JP" dirty="0"/>
          </a:p>
        </p:txBody>
      </p:sp>
      <p:sp>
        <p:nvSpPr>
          <p:cNvPr id="19460" name="Rectangle 4"/>
          <p:cNvSpPr>
            <a:spLocks noGrp="1" noRot="1" noChangeAspect="1" noChangeArrowheads="1" noTextEdit="1"/>
          </p:cNvSpPr>
          <p:nvPr>
            <p:ph type="sldImg" idx="2"/>
          </p:nvPr>
        </p:nvSpPr>
        <p:spPr bwMode="auto">
          <a:xfrm>
            <a:off x="992188" y="766763"/>
            <a:ext cx="5119687" cy="3840162"/>
          </a:xfrm>
          <a:prstGeom prst="rect">
            <a:avLst/>
          </a:prstGeom>
          <a:noFill/>
          <a:ln w="9525">
            <a:solidFill>
              <a:srgbClr val="000000"/>
            </a:solidFill>
            <a:miter lim="800000"/>
            <a:headEnd/>
            <a:tailEnd/>
          </a:ln>
          <a:effectLst/>
        </p:spPr>
      </p:sp>
      <p:sp>
        <p:nvSpPr>
          <p:cNvPr id="27653" name="Rectangle 5"/>
          <p:cNvSpPr>
            <a:spLocks noGrp="1" noChangeArrowheads="1"/>
          </p:cNvSpPr>
          <p:nvPr>
            <p:ph type="body" sz="quarter" idx="3"/>
          </p:nvPr>
        </p:nvSpPr>
        <p:spPr bwMode="auto">
          <a:xfrm>
            <a:off x="947218" y="4861442"/>
            <a:ext cx="5209647" cy="46055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7654" name="Rectangle 6"/>
          <p:cNvSpPr>
            <a:spLocks noGrp="1" noChangeArrowheads="1"/>
          </p:cNvSpPr>
          <p:nvPr>
            <p:ph type="ftr" sz="quarter" idx="4"/>
          </p:nvPr>
        </p:nvSpPr>
        <p:spPr bwMode="auto">
          <a:xfrm>
            <a:off x="0"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b" anchorCtr="0" compatLnSpc="1">
            <a:prstTxWarp prst="textNoShape">
              <a:avLst/>
            </a:prstTxWarp>
          </a:bodyPr>
          <a:lstStyle>
            <a:lvl1pPr>
              <a:defRPr sz="1300">
                <a:ea typeface="ＭＳ Ｐゴシック" pitchFamily="84" charset="-128"/>
                <a:cs typeface="+mn-cs"/>
              </a:defRPr>
            </a:lvl1pPr>
          </a:lstStyle>
          <a:p>
            <a:pPr>
              <a:defRPr/>
            </a:pPr>
            <a:endParaRPr lang="en-US" altLang="ja-JP" dirty="0"/>
          </a:p>
        </p:txBody>
      </p:sp>
      <p:sp>
        <p:nvSpPr>
          <p:cNvPr id="27655" name="Rectangle 7"/>
          <p:cNvSpPr>
            <a:spLocks noGrp="1" noChangeArrowheads="1"/>
          </p:cNvSpPr>
          <p:nvPr>
            <p:ph type="sldNum" sz="quarter" idx="5"/>
          </p:nvPr>
        </p:nvSpPr>
        <p:spPr bwMode="auto">
          <a:xfrm>
            <a:off x="4025644"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b" anchorCtr="0" compatLnSpc="1">
            <a:prstTxWarp prst="textNoShape">
              <a:avLst/>
            </a:prstTxWarp>
          </a:bodyPr>
          <a:lstStyle>
            <a:lvl1pPr algn="r">
              <a:defRPr sz="1300"/>
            </a:lvl1pPr>
          </a:lstStyle>
          <a:p>
            <a:fld id="{94010F23-AE4D-1A43-A1A9-F76D9885358F}" type="slidenum">
              <a:rPr lang="en-US" altLang="ja-JP"/>
              <a:pPr/>
              <a:t>‹#›</a:t>
            </a:fld>
            <a:endParaRPr lang="en-US" altLang="ja-JP" dirty="0"/>
          </a:p>
        </p:txBody>
      </p:sp>
    </p:spTree>
    <p:extLst>
      <p:ext uri="{BB962C8B-B14F-4D97-AF65-F5344CB8AC3E}">
        <p14:creationId xmlns:p14="http://schemas.microsoft.com/office/powerpoint/2010/main" val="88322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ＭＳ Ｐゴシック" charset="-128"/>
      </a:defRPr>
    </a:lvl1pPr>
    <a:lvl2pPr marL="4572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3593973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DC9CE3-B1B1-AECF-B655-BBAC8CDE3D73}"/>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06EC6A32-EDF6-32DB-CBEE-0ED23EF17ED4}"/>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14</a:t>
            </a:fld>
            <a:endParaRPr lang="en-US" altLang="ja-JP" dirty="0"/>
          </a:p>
        </p:txBody>
      </p:sp>
      <p:sp>
        <p:nvSpPr>
          <p:cNvPr id="23555" name="Rectangle 2">
            <a:extLst>
              <a:ext uri="{FF2B5EF4-FFF2-40B4-BE49-F238E27FC236}">
                <a16:creationId xmlns:a16="http://schemas.microsoft.com/office/drawing/2014/main" id="{058008A2-5384-301A-6A64-631E36AD2E9F}"/>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A859227E-C009-43F1-89D8-1B8E20BC4BA2}"/>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41377450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5D898-BD1A-1512-588B-E6D1BB69D2E4}"/>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FE7BA827-B0CC-E3B6-F8E1-252FB176FCF2}"/>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15</a:t>
            </a:fld>
            <a:endParaRPr lang="en-US" altLang="ja-JP" dirty="0"/>
          </a:p>
        </p:txBody>
      </p:sp>
      <p:sp>
        <p:nvSpPr>
          <p:cNvPr id="23555" name="Rectangle 2">
            <a:extLst>
              <a:ext uri="{FF2B5EF4-FFF2-40B4-BE49-F238E27FC236}">
                <a16:creationId xmlns:a16="http://schemas.microsoft.com/office/drawing/2014/main" id="{6957592F-FBBC-083C-FEE7-642A59675DD0}"/>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0D3E505A-B970-3215-C494-2E19A6EBB24E}"/>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4935508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D684C8-E873-9239-B3F6-27CF98D4BC3B}"/>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FA9E777C-9DBA-6FE7-EEAA-577F1F7A57EB}"/>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16</a:t>
            </a:fld>
            <a:endParaRPr lang="en-US" altLang="ja-JP" dirty="0"/>
          </a:p>
        </p:txBody>
      </p:sp>
      <p:sp>
        <p:nvSpPr>
          <p:cNvPr id="23555" name="Rectangle 2">
            <a:extLst>
              <a:ext uri="{FF2B5EF4-FFF2-40B4-BE49-F238E27FC236}">
                <a16:creationId xmlns:a16="http://schemas.microsoft.com/office/drawing/2014/main" id="{5989AC5B-0C3B-1419-67AC-3E42FC7B7493}"/>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B36DAF6C-26EE-414F-B0DC-02C78D25483F}"/>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42342094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D583C0-EE4C-20D9-285C-3BB1194AA1CB}"/>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A34210EA-A79F-2537-DD0C-54A9765681DB}"/>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17</a:t>
            </a:fld>
            <a:endParaRPr lang="en-US" altLang="ja-JP" dirty="0"/>
          </a:p>
        </p:txBody>
      </p:sp>
      <p:sp>
        <p:nvSpPr>
          <p:cNvPr id="23555" name="Rectangle 2">
            <a:extLst>
              <a:ext uri="{FF2B5EF4-FFF2-40B4-BE49-F238E27FC236}">
                <a16:creationId xmlns:a16="http://schemas.microsoft.com/office/drawing/2014/main" id="{0874DDBC-3829-BEC8-60CE-A2473D22A043}"/>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CBFD4FAD-0CCE-983B-392C-102ED14F443F}"/>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7555087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F2F40F-3BB0-30BD-25C8-F7A62D786F6F}"/>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9A75B724-22A0-0151-393C-26009BBED7D1}"/>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18</a:t>
            </a:fld>
            <a:endParaRPr lang="en-US" altLang="ja-JP" dirty="0"/>
          </a:p>
        </p:txBody>
      </p:sp>
      <p:sp>
        <p:nvSpPr>
          <p:cNvPr id="23555" name="Rectangle 2">
            <a:extLst>
              <a:ext uri="{FF2B5EF4-FFF2-40B4-BE49-F238E27FC236}">
                <a16:creationId xmlns:a16="http://schemas.microsoft.com/office/drawing/2014/main" id="{1F20DA11-8A29-72A6-D72D-625A55080DB0}"/>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4E7A98A5-7EBD-BF2E-D5B1-013BAAEA1900}"/>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8034429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6A060-5079-C66F-2BD2-49DEB6ADCA51}"/>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CA052D50-73A9-6E90-529E-BD84B3A7C234}"/>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19</a:t>
            </a:fld>
            <a:endParaRPr lang="en-US" altLang="ja-JP" dirty="0"/>
          </a:p>
        </p:txBody>
      </p:sp>
      <p:sp>
        <p:nvSpPr>
          <p:cNvPr id="23555" name="Rectangle 2">
            <a:extLst>
              <a:ext uri="{FF2B5EF4-FFF2-40B4-BE49-F238E27FC236}">
                <a16:creationId xmlns:a16="http://schemas.microsoft.com/office/drawing/2014/main" id="{6C8201C2-78B1-2057-E40B-6D891C8DD2B8}"/>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843492C1-B270-7212-2EFF-6C7F6DB7153E}"/>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0817145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20</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ea typeface="ＭＳ Ｐゴシック" charset="-128"/>
            </a:endParaRPr>
          </a:p>
        </p:txBody>
      </p:sp>
    </p:spTree>
    <p:extLst>
      <p:ext uri="{BB962C8B-B14F-4D97-AF65-F5344CB8AC3E}">
        <p14:creationId xmlns:p14="http://schemas.microsoft.com/office/powerpoint/2010/main" val="7390760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dirty="0"/>
          </a:p>
        </p:txBody>
      </p:sp>
      <p:sp>
        <p:nvSpPr>
          <p:cNvPr id="4" name="スライド番号プレースホルダー 3"/>
          <p:cNvSpPr>
            <a:spLocks noGrp="1"/>
          </p:cNvSpPr>
          <p:nvPr>
            <p:ph type="sldNum" sz="quarter" idx="5"/>
          </p:nvPr>
        </p:nvSpPr>
        <p:spPr/>
        <p:txBody>
          <a:bodyPr/>
          <a:lstStyle/>
          <a:p>
            <a:fld id="{94010F23-AE4D-1A43-A1A9-F76D9885358F}" type="slidenum">
              <a:rPr lang="en-US" altLang="ja-JP" smtClean="0"/>
              <a:pPr/>
              <a:t>21</a:t>
            </a:fld>
            <a:endParaRPr lang="en-US" altLang="ja-JP" dirty="0"/>
          </a:p>
        </p:txBody>
      </p:sp>
    </p:spTree>
    <p:extLst>
      <p:ext uri="{BB962C8B-B14F-4D97-AF65-F5344CB8AC3E}">
        <p14:creationId xmlns:p14="http://schemas.microsoft.com/office/powerpoint/2010/main" val="35705850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BABEDC-08A5-1903-A9B6-70A6FF97B456}"/>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0C5DEF34-9349-C900-572B-8E34F0B46581}"/>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23</a:t>
            </a:fld>
            <a:endParaRPr lang="en-US" altLang="ja-JP" dirty="0"/>
          </a:p>
        </p:txBody>
      </p:sp>
      <p:sp>
        <p:nvSpPr>
          <p:cNvPr id="23555" name="Rectangle 2">
            <a:extLst>
              <a:ext uri="{FF2B5EF4-FFF2-40B4-BE49-F238E27FC236}">
                <a16:creationId xmlns:a16="http://schemas.microsoft.com/office/drawing/2014/main" id="{5192C413-5B99-9647-F25E-2B033CE0088B}"/>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D230BDD2-3770-7839-B0CC-EDF93A2A0E61}"/>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6609982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2EB803-5219-2352-A4F6-6DE206AB36B8}"/>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E320387C-FD41-4973-EA6A-4A98CCE7C015}"/>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25</a:t>
            </a:fld>
            <a:endParaRPr lang="en-US" altLang="ja-JP" dirty="0"/>
          </a:p>
        </p:txBody>
      </p:sp>
      <p:sp>
        <p:nvSpPr>
          <p:cNvPr id="23555" name="Rectangle 2">
            <a:extLst>
              <a:ext uri="{FF2B5EF4-FFF2-40B4-BE49-F238E27FC236}">
                <a16:creationId xmlns:a16="http://schemas.microsoft.com/office/drawing/2014/main" id="{6C6AB390-30E9-FFD5-9BDF-A23E11985A6D}"/>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9D267ECE-73E9-7E4A-3168-61AD6D52924A}"/>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517834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miter lim="800000"/>
            <a:headEnd/>
            <a:tailEnd/>
          </a:ln>
        </p:spPr>
        <p:txBody>
          <a:bodyPr/>
          <a:lstStyle/>
          <a:p>
            <a:fld id="{DF3EBEF6-26C4-E945-B3B7-92E4823FDBB5}" type="slidenum">
              <a:rPr lang="en-US" altLang="ja-JP"/>
              <a:pPr/>
              <a:t>5</a:t>
            </a:fld>
            <a:endParaRPr lang="en-US" altLang="ja-JP" dirty="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endParaRPr lang="ja-JP">
              <a:ea typeface="ＭＳ Ｐゴシック"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3DC58B-51C0-5C4D-52A8-FBCF2B7744D4}"/>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7771B356-FA36-A8DF-29DB-1E2423123076}"/>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27</a:t>
            </a:fld>
            <a:endParaRPr lang="en-US" altLang="ja-JP" dirty="0"/>
          </a:p>
        </p:txBody>
      </p:sp>
      <p:sp>
        <p:nvSpPr>
          <p:cNvPr id="23555" name="Rectangle 2">
            <a:extLst>
              <a:ext uri="{FF2B5EF4-FFF2-40B4-BE49-F238E27FC236}">
                <a16:creationId xmlns:a16="http://schemas.microsoft.com/office/drawing/2014/main" id="{22CFB255-315A-CF94-479F-C527C87E4FF0}"/>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FAE61602-3DAD-AFAA-4779-C04FFFF1226E}"/>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0693829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BB5EC5-4A62-D081-B0C9-1CDA1E07AE8E}"/>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0CDCE4B1-8F6A-B027-D41E-A95E3994926D}"/>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28</a:t>
            </a:fld>
            <a:endParaRPr lang="en-US" altLang="ja-JP" dirty="0"/>
          </a:p>
        </p:txBody>
      </p:sp>
      <p:sp>
        <p:nvSpPr>
          <p:cNvPr id="23555" name="Rectangle 2">
            <a:extLst>
              <a:ext uri="{FF2B5EF4-FFF2-40B4-BE49-F238E27FC236}">
                <a16:creationId xmlns:a16="http://schemas.microsoft.com/office/drawing/2014/main" id="{CA061771-3710-23E8-E889-A8AB3863A222}"/>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7443EE90-7355-A066-A18E-F80E8BB8F6EE}"/>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53093297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E38057-79EC-358E-B545-672ABEE881F9}"/>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477B1348-5ED5-0C92-54EB-4CD5F0942B76}"/>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29</a:t>
            </a:fld>
            <a:endParaRPr lang="en-US" altLang="ja-JP" dirty="0"/>
          </a:p>
        </p:txBody>
      </p:sp>
      <p:sp>
        <p:nvSpPr>
          <p:cNvPr id="23555" name="Rectangle 2">
            <a:extLst>
              <a:ext uri="{FF2B5EF4-FFF2-40B4-BE49-F238E27FC236}">
                <a16:creationId xmlns:a16="http://schemas.microsoft.com/office/drawing/2014/main" id="{E1B5E07F-C56B-CC6A-D1B7-397905DC656D}"/>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26B66F79-110E-70F6-3B63-5775C3FF83E6}"/>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2701569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62CC0-6562-FC98-61F1-363295C7BBF7}"/>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A095552D-220F-C4BE-0ACF-3623BE535E70}"/>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30</a:t>
            </a:fld>
            <a:endParaRPr lang="en-US" altLang="ja-JP" dirty="0"/>
          </a:p>
        </p:txBody>
      </p:sp>
      <p:sp>
        <p:nvSpPr>
          <p:cNvPr id="23555" name="Rectangle 2">
            <a:extLst>
              <a:ext uri="{FF2B5EF4-FFF2-40B4-BE49-F238E27FC236}">
                <a16:creationId xmlns:a16="http://schemas.microsoft.com/office/drawing/2014/main" id="{BA7D77CF-0BC8-2F41-8107-1EDC6DB6F638}"/>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CD08AAAB-113C-E834-8353-687C60178A79}"/>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7337607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1E0DD4-9444-1BCB-E7EB-AE9DB2AF3082}"/>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12CCF76F-7548-4143-0F07-5F4AEE6B17B3}"/>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31</a:t>
            </a:fld>
            <a:endParaRPr lang="en-US" altLang="ja-JP" dirty="0"/>
          </a:p>
        </p:txBody>
      </p:sp>
      <p:sp>
        <p:nvSpPr>
          <p:cNvPr id="23555" name="Rectangle 2">
            <a:extLst>
              <a:ext uri="{FF2B5EF4-FFF2-40B4-BE49-F238E27FC236}">
                <a16:creationId xmlns:a16="http://schemas.microsoft.com/office/drawing/2014/main" id="{F10AD5DD-84CC-666A-C574-0B98474DD1B9}"/>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BD61D73C-54D5-8FDD-FA5B-D1347ACAE512}"/>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98800266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33</a:t>
            </a:fld>
            <a:endParaRPr lang="en-US" altLang="ja-JP" dirty="0"/>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52356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99D1F-2C49-9AA6-ADFC-4FBFD9D75615}"/>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09833F6E-89BB-CFB7-A734-03DB91CE817E}"/>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35</a:t>
            </a:fld>
            <a:endParaRPr lang="en-US" altLang="ja-JP" dirty="0"/>
          </a:p>
        </p:txBody>
      </p:sp>
      <p:sp>
        <p:nvSpPr>
          <p:cNvPr id="23555" name="Rectangle 2">
            <a:extLst>
              <a:ext uri="{FF2B5EF4-FFF2-40B4-BE49-F238E27FC236}">
                <a16:creationId xmlns:a16="http://schemas.microsoft.com/office/drawing/2014/main" id="{47905D96-6999-C425-085B-64CFB1E75B6C}"/>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7947661E-6B51-DBFA-94D2-EF8D34513496}"/>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55475154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38</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41882873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0E09AAF5-8F3F-044E-8761-E1012297FBFD}" type="slidenum">
              <a:rPr lang="en-US" altLang="ja-JP"/>
              <a:pPr/>
              <a:t>40</a:t>
            </a:fld>
            <a:endParaRPr lang="en-US" altLang="ja-JP" dirty="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ja-JP">
              <a:ea typeface="ＭＳ Ｐゴシック" charset="-128"/>
            </a:endParaRPr>
          </a:p>
        </p:txBody>
      </p:sp>
    </p:spTree>
    <p:extLst>
      <p:ext uri="{BB962C8B-B14F-4D97-AF65-F5344CB8AC3E}">
        <p14:creationId xmlns:p14="http://schemas.microsoft.com/office/powerpoint/2010/main" val="23805237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0E09AAF5-8F3F-044E-8761-E1012297FBFD}" type="slidenum">
              <a:rPr lang="en-US" altLang="ja-JP"/>
              <a:pPr/>
              <a:t>6</a:t>
            </a:fld>
            <a:endParaRPr lang="en-US" altLang="ja-JP" dirty="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ja-JP" dirty="0">
              <a:ea typeface="ＭＳ Ｐゴシック"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0E09AAF5-8F3F-044E-8761-E1012297FBFD}" type="slidenum">
              <a:rPr lang="en-US" altLang="ja-JP"/>
              <a:pPr/>
              <a:t>7</a:t>
            </a:fld>
            <a:endParaRPr lang="en-US" altLang="ja-JP" dirty="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ja-JP" dirty="0">
              <a:ea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8</a:t>
            </a:fld>
            <a:endParaRPr lang="en-US" altLang="ja-JP" dirty="0"/>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2915834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9</a:t>
            </a:fld>
            <a:endParaRPr lang="en-US" altLang="ja-JP" dirty="0"/>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6990102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92A41-0521-7398-5A9C-6DD0C86ADAEF}"/>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A547EC7F-6D66-544D-ADEB-E4A44BA45F6A}"/>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10</a:t>
            </a:fld>
            <a:endParaRPr lang="en-US" altLang="ja-JP" dirty="0"/>
          </a:p>
        </p:txBody>
      </p:sp>
      <p:sp>
        <p:nvSpPr>
          <p:cNvPr id="23555" name="Rectangle 2">
            <a:extLst>
              <a:ext uri="{FF2B5EF4-FFF2-40B4-BE49-F238E27FC236}">
                <a16:creationId xmlns:a16="http://schemas.microsoft.com/office/drawing/2014/main" id="{B59A006B-4826-092A-8412-6627D4F09F2D}"/>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90EFFB8C-6BE3-A016-33FA-0EE98A1B0F45}"/>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8817362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12</a:t>
            </a:fld>
            <a:endParaRPr lang="en-US" altLang="ja-JP" dirty="0"/>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0140199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CA241-3AE5-B5C9-B63A-F32DCBE1BAF3}"/>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299EFCA7-F443-DE35-6891-87A8DA55AE2D}"/>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13</a:t>
            </a:fld>
            <a:endParaRPr lang="en-US" altLang="ja-JP" dirty="0"/>
          </a:p>
        </p:txBody>
      </p:sp>
      <p:sp>
        <p:nvSpPr>
          <p:cNvPr id="23555" name="Rectangle 2">
            <a:extLst>
              <a:ext uri="{FF2B5EF4-FFF2-40B4-BE49-F238E27FC236}">
                <a16:creationId xmlns:a16="http://schemas.microsoft.com/office/drawing/2014/main" id="{6CDEFB52-FFC4-E897-BC93-350115464248}"/>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858FA444-EDCA-4547-43AD-9DABCA595249}"/>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42713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T0" fmla="*/ 0 w 1000"/>
              <a:gd name="T1" fmla="*/ 0 h 1000"/>
              <a:gd name="T2" fmla="*/ 2147483647 w 1000"/>
              <a:gd name="T3" fmla="*/ 0 h 1000"/>
              <a:gd name="T4" fmla="*/ 2147483647 w 1000"/>
              <a:gd name="T5" fmla="*/ 11998573 h 1000"/>
              <a:gd name="T6" fmla="*/ 0 w 1000"/>
              <a:gd name="T7" fmla="*/ 11998573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prstTxWarp prst="textNoShape">
              <a:avLst/>
            </a:prstTxWarp>
          </a:bodyPr>
          <a:lstStyle/>
          <a:p>
            <a:endParaRPr lang="ja-JP" altLang="en-US"/>
          </a:p>
        </p:txBody>
      </p:sp>
      <p:sp>
        <p:nvSpPr>
          <p:cNvPr id="10242" name="Rectangle 2"/>
          <p:cNvSpPr>
            <a:spLocks noGrp="1" noChangeArrowheads="1"/>
          </p:cNvSpPr>
          <p:nvPr>
            <p:ph type="ctrTitle"/>
          </p:nvPr>
        </p:nvSpPr>
        <p:spPr>
          <a:xfrm>
            <a:off x="685800" y="990600"/>
            <a:ext cx="7772400" cy="1371600"/>
          </a:xfrm>
        </p:spPr>
        <p:txBody>
          <a:bodyPr/>
          <a:lstStyle>
            <a:lvl1pPr>
              <a:defRPr sz="4000"/>
            </a:lvl1pPr>
          </a:lstStyle>
          <a:p>
            <a:pPr lvl="0"/>
            <a:r>
              <a:rPr lang="ja-JP" altLang="en-US" noProof="0"/>
              <a:t>マスタ タイトルの書式設定</a:t>
            </a:r>
          </a:p>
        </p:txBody>
      </p:sp>
      <p:sp>
        <p:nvSpPr>
          <p:cNvPr id="10243" name="Rectangle 3"/>
          <p:cNvSpPr>
            <a:spLocks noGrp="1" noChangeArrowheads="1"/>
          </p:cNvSpPr>
          <p:nvPr>
            <p:ph type="subTitle" idx="1"/>
          </p:nvPr>
        </p:nvSpPr>
        <p:spPr>
          <a:xfrm>
            <a:off x="1447800" y="3429000"/>
            <a:ext cx="7010400" cy="1600200"/>
          </a:xfrm>
        </p:spPr>
        <p:txBody>
          <a:bodyPr/>
          <a:lstStyle>
            <a:lvl1pPr marL="0" indent="0">
              <a:buFont typeface="Wingdings" pitchFamily="84" charset="2"/>
              <a:buNone/>
              <a:defRPr sz="2800"/>
            </a:lvl1pPr>
          </a:lstStyle>
          <a:p>
            <a:pPr lvl="0"/>
            <a:r>
              <a:rPr lang="ja-JP" altLang="en-US" noProof="0"/>
              <a:t>マスタ サブタイトルの書式設定</a:t>
            </a:r>
          </a:p>
        </p:txBody>
      </p:sp>
      <p:sp>
        <p:nvSpPr>
          <p:cNvPr id="5" name="Rectangle 4"/>
          <p:cNvSpPr>
            <a:spLocks noGrp="1" noChangeArrowheads="1"/>
          </p:cNvSpPr>
          <p:nvPr>
            <p:ph type="dt" sz="half" idx="10"/>
          </p:nvPr>
        </p:nvSpPr>
        <p:spPr>
          <a:xfrm>
            <a:off x="6858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en-US" altLang="ja-JP" dirty="0"/>
          </a:p>
        </p:txBody>
      </p:sp>
      <p:sp>
        <p:nvSpPr>
          <p:cNvPr id="6" name="Rectangle 5"/>
          <p:cNvSpPr>
            <a:spLocks noGrp="1" noChangeArrowheads="1"/>
          </p:cNvSpPr>
          <p:nvPr>
            <p:ph type="ftr" sz="quarter" idx="11"/>
          </p:nvPr>
        </p:nvSpPr>
        <p:spPr>
          <a:xfrm>
            <a:off x="3124200" y="6248400"/>
            <a:ext cx="28956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en-US" altLang="ja-JP" dirty="0"/>
          </a:p>
        </p:txBody>
      </p:sp>
      <p:sp>
        <p:nvSpPr>
          <p:cNvPr id="7" name="Rectangle 6"/>
          <p:cNvSpPr>
            <a:spLocks noGrp="1" noChangeArrowheads="1"/>
          </p:cNvSpPr>
          <p:nvPr>
            <p:ph type="sldNum" sz="quarter" idx="12"/>
          </p:nvPr>
        </p:nvSpPr>
        <p:spPr>
          <a:xfrm>
            <a:off x="65532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fld id="{C4FEFA32-1C60-7D4F-B2A8-76BF2137AE32}"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8"/>
          <p:cNvSpPr>
            <a:spLocks noGrp="1" noChangeArrowheads="1"/>
          </p:cNvSpPr>
          <p:nvPr>
            <p:ph type="sldNum" sz="quarter" idx="12"/>
          </p:nvPr>
        </p:nvSpPr>
        <p:spPr>
          <a:ln/>
        </p:spPr>
        <p:txBody>
          <a:bodyPr/>
          <a:lstStyle>
            <a:lvl1pPr>
              <a:defRPr/>
            </a:lvl1pPr>
          </a:lstStyle>
          <a:p>
            <a:fld id="{7BFFA08D-09B4-244B-A7F6-F2D88DD541CB}"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566738" y="304800"/>
            <a:ext cx="5854700" cy="57150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8"/>
          <p:cNvSpPr>
            <a:spLocks noGrp="1" noChangeArrowheads="1"/>
          </p:cNvSpPr>
          <p:nvPr>
            <p:ph type="sldNum" sz="quarter" idx="12"/>
          </p:nvPr>
        </p:nvSpPr>
        <p:spPr>
          <a:ln/>
        </p:spPr>
        <p:txBody>
          <a:bodyPr/>
          <a:lstStyle>
            <a:lvl1pPr>
              <a:defRPr/>
            </a:lvl1pPr>
          </a:lstStyle>
          <a:p>
            <a:fld id="{E1D2E314-A1CC-D140-ACBB-9C3E1395875D}"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8"/>
          <p:cNvSpPr>
            <a:spLocks noGrp="1" noChangeArrowheads="1"/>
          </p:cNvSpPr>
          <p:nvPr>
            <p:ph type="sldNum" sz="quarter" idx="12"/>
          </p:nvPr>
        </p:nvSpPr>
        <p:spPr>
          <a:ln/>
        </p:spPr>
        <p:txBody>
          <a:bodyPr/>
          <a:lstStyle>
            <a:lvl1pPr>
              <a:defRPr/>
            </a:lvl1pPr>
          </a:lstStyle>
          <a:p>
            <a:fld id="{A4CFD91F-0676-4D47-82C1-C8A098CDDACF}"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8"/>
          <p:cNvSpPr>
            <a:spLocks noGrp="1" noChangeArrowheads="1"/>
          </p:cNvSpPr>
          <p:nvPr>
            <p:ph type="sldNum" sz="quarter" idx="12"/>
          </p:nvPr>
        </p:nvSpPr>
        <p:spPr>
          <a:ln/>
        </p:spPr>
        <p:txBody>
          <a:bodyPr/>
          <a:lstStyle>
            <a:lvl1pPr>
              <a:defRPr/>
            </a:lvl1pPr>
          </a:lstStyle>
          <a:p>
            <a:fld id="{585E11DC-31E9-B44B-97ED-81AFB996DBAF}"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8"/>
          <p:cNvSpPr>
            <a:spLocks noGrp="1" noChangeArrowheads="1"/>
          </p:cNvSpPr>
          <p:nvPr>
            <p:ph type="sldNum" sz="quarter" idx="12"/>
          </p:nvPr>
        </p:nvSpPr>
        <p:spPr>
          <a:ln/>
        </p:spPr>
        <p:txBody>
          <a:bodyPr/>
          <a:lstStyle>
            <a:lvl1pPr>
              <a:defRPr/>
            </a:lvl1pPr>
          </a:lstStyle>
          <a:p>
            <a:fld id="{CA01C8CF-9BDB-D641-8F98-783B12B6BD9C}"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8"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9" name="Rectangle 8"/>
          <p:cNvSpPr>
            <a:spLocks noGrp="1" noChangeArrowheads="1"/>
          </p:cNvSpPr>
          <p:nvPr>
            <p:ph type="sldNum" sz="quarter" idx="12"/>
          </p:nvPr>
        </p:nvSpPr>
        <p:spPr>
          <a:ln/>
        </p:spPr>
        <p:txBody>
          <a:bodyPr/>
          <a:lstStyle>
            <a:lvl1pPr>
              <a:defRPr/>
            </a:lvl1pPr>
          </a:lstStyle>
          <a:p>
            <a:fld id="{40E0FFD4-FD94-B445-9908-6620B392E075}"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4"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5" name="Rectangle 8"/>
          <p:cNvSpPr>
            <a:spLocks noGrp="1" noChangeArrowheads="1"/>
          </p:cNvSpPr>
          <p:nvPr>
            <p:ph type="sldNum" sz="quarter" idx="12"/>
          </p:nvPr>
        </p:nvSpPr>
        <p:spPr>
          <a:ln/>
        </p:spPr>
        <p:txBody>
          <a:bodyPr/>
          <a:lstStyle>
            <a:lvl1pPr>
              <a:defRPr/>
            </a:lvl1pPr>
          </a:lstStyle>
          <a:p>
            <a:fld id="{4111984D-C1F7-A648-B964-6AF24D2197C5}"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3"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4" name="Rectangle 8"/>
          <p:cNvSpPr>
            <a:spLocks noGrp="1" noChangeArrowheads="1"/>
          </p:cNvSpPr>
          <p:nvPr>
            <p:ph type="sldNum" sz="quarter" idx="12"/>
          </p:nvPr>
        </p:nvSpPr>
        <p:spPr>
          <a:ln/>
        </p:spPr>
        <p:txBody>
          <a:bodyPr/>
          <a:lstStyle>
            <a:lvl1pPr>
              <a:defRPr/>
            </a:lvl1pPr>
          </a:lstStyle>
          <a:p>
            <a:fld id="{D842F0F9-08F8-F145-8F85-912607AC9DCA}"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8"/>
          <p:cNvSpPr>
            <a:spLocks noGrp="1" noChangeArrowheads="1"/>
          </p:cNvSpPr>
          <p:nvPr>
            <p:ph type="sldNum" sz="quarter" idx="12"/>
          </p:nvPr>
        </p:nvSpPr>
        <p:spPr>
          <a:ln/>
        </p:spPr>
        <p:txBody>
          <a:bodyPr/>
          <a:lstStyle>
            <a:lvl1pPr>
              <a:defRPr/>
            </a:lvl1pPr>
          </a:lstStyle>
          <a:p>
            <a:fld id="{31F4ED82-3780-574E-B1FF-698C98AEAB5C}"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8"/>
          <p:cNvSpPr>
            <a:spLocks noGrp="1" noChangeArrowheads="1"/>
          </p:cNvSpPr>
          <p:nvPr>
            <p:ph type="sldNum" sz="quarter" idx="12"/>
          </p:nvPr>
        </p:nvSpPr>
        <p:spPr>
          <a:ln/>
        </p:spPr>
        <p:txBody>
          <a:bodyPr/>
          <a:lstStyle>
            <a:lvl1pPr>
              <a:defRPr/>
            </a:lvl1pPr>
          </a:lstStyle>
          <a:p>
            <a:fld id="{FFC3A49F-274F-E74B-A114-22076913B8E6}"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AutoShape 4"/>
          <p:cNvSpPr>
            <a:spLocks noChangeArrowheads="1"/>
          </p:cNvSpPr>
          <p:nvPr/>
        </p:nvSpPr>
        <p:spPr bwMode="auto">
          <a:xfrm>
            <a:off x="609600" y="1566863"/>
            <a:ext cx="7958138" cy="109537"/>
          </a:xfrm>
          <a:custGeom>
            <a:avLst/>
            <a:gdLst>
              <a:gd name="T0" fmla="*/ 0 w 1000"/>
              <a:gd name="T1" fmla="*/ 0 h 1000"/>
              <a:gd name="T2" fmla="*/ 2147483647 w 1000"/>
              <a:gd name="T3" fmla="*/ 0 h 1000"/>
              <a:gd name="T4" fmla="*/ 2147483647 w 1000"/>
              <a:gd name="T5" fmla="*/ 11998354 h 1000"/>
              <a:gd name="T6" fmla="*/ 0 w 1000"/>
              <a:gd name="T7" fmla="*/ 11998354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prstTxWarp prst="textNoShape">
              <a:avLst/>
            </a:prstTxWarp>
          </a:bodyPr>
          <a:lstStyle/>
          <a:p>
            <a:endParaRPr lang="ja-JP" altLang="en-US"/>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prstTxWarp prst="textNoShape">
              <a:avLst/>
            </a:prstTxWarp>
          </a:bodyPr>
          <a:lstStyle/>
          <a:p>
            <a:endParaRPr lang="ja-JP" altLang="en-US"/>
          </a:p>
        </p:txBody>
      </p:sp>
      <p:sp>
        <p:nvSpPr>
          <p:cNvPr id="9222" name="Rectangle 6"/>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kumimoji="0" sz="1200">
                <a:ea typeface="ＭＳ Ｐゴシック" pitchFamily="84" charset="-128"/>
                <a:cs typeface="+mn-cs"/>
              </a:defRPr>
            </a:lvl1pPr>
          </a:lstStyle>
          <a:p>
            <a:pPr>
              <a:defRPr/>
            </a:pPr>
            <a:endParaRPr lang="en-US" altLang="ja-JP" dirty="0"/>
          </a:p>
        </p:txBody>
      </p:sp>
      <p:sp>
        <p:nvSpPr>
          <p:cNvPr id="9223" name="Rectangle 7"/>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kumimoji="0" sz="1200">
                <a:ea typeface="ＭＳ Ｐゴシック" pitchFamily="84" charset="-128"/>
                <a:cs typeface="+mn-cs"/>
              </a:defRPr>
            </a:lvl1pPr>
          </a:lstStyle>
          <a:p>
            <a:pPr>
              <a:defRPr/>
            </a:pPr>
            <a:endParaRPr lang="en-US" altLang="ja-JP" dirty="0"/>
          </a:p>
        </p:txBody>
      </p:sp>
      <p:sp>
        <p:nvSpPr>
          <p:cNvPr id="9224" name="Rectangle 8"/>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kumimoji="0" sz="1200"/>
            </a:lvl1pPr>
          </a:lstStyle>
          <a:p>
            <a:fld id="{E315783F-0FAE-5049-B55E-52C077A1A85A}" type="slidenum">
              <a:rPr lang="en-US" altLang="ja-JP"/>
              <a:pPr/>
              <a:t>‹#›</a:t>
            </a:fld>
            <a:endParaRPr lang="en-US" altLang="ja-JP" dirty="0"/>
          </a:p>
        </p:txBody>
      </p:sp>
    </p:spTree>
  </p:cSld>
  <p:clrMap bg1="lt1" tx1="dk1" bg2="lt2" tx2="dk2" accent1="accent1" accent2="accent2" accent3="accent3" accent4="accent4" accent5="accent5" accent6="accent6" hlink="hlink" folHlink="folHlink"/>
  <p:sldLayoutIdLst>
    <p:sldLayoutId id="2147483690"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mc:AlternateContent xmlns:mc="http://schemas.openxmlformats.org/markup-compatibility/2006" xmlns:p14="http://schemas.microsoft.com/office/powerpoint/2010/main">
    <mc:Choice Requires="p14">
      <p:transition p14:dur="10"/>
    </mc:Choice>
    <mc:Fallback xmlns="">
      <p:transition/>
    </mc:Fallback>
  </mc:AlternateContent>
  <p:hf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charset="0"/>
        </a:defRPr>
      </a:lvl2pPr>
      <a:lvl3pPr algn="l" rtl="0" eaLnBrk="0" fontAlgn="base" hangingPunct="0">
        <a:spcBef>
          <a:spcPct val="0"/>
        </a:spcBef>
        <a:spcAft>
          <a:spcPct val="0"/>
        </a:spcAft>
        <a:defRPr sz="3800">
          <a:solidFill>
            <a:schemeClr val="tx2"/>
          </a:solidFill>
          <a:latin typeface="Arial" charset="0"/>
        </a:defRPr>
      </a:lvl3pPr>
      <a:lvl4pPr algn="l" rtl="0" eaLnBrk="0" fontAlgn="base" hangingPunct="0">
        <a:spcBef>
          <a:spcPct val="0"/>
        </a:spcBef>
        <a:spcAft>
          <a:spcPct val="0"/>
        </a:spcAft>
        <a:defRPr sz="3800">
          <a:solidFill>
            <a:schemeClr val="tx2"/>
          </a:solidFill>
          <a:latin typeface="Arial" charset="0"/>
        </a:defRPr>
      </a:lvl4pPr>
      <a:lvl5pPr algn="l" rtl="0" eaLnBrk="0" fontAlgn="base" hangingPunct="0">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469900" indent="-469900" algn="l" rtl="0" eaLnBrk="0" fontAlgn="base" hangingPunct="0">
        <a:spcBef>
          <a:spcPct val="20000"/>
        </a:spcBef>
        <a:spcAft>
          <a:spcPct val="0"/>
        </a:spcAft>
        <a:buClr>
          <a:schemeClr val="accent2"/>
        </a:buClr>
        <a:buFont typeface="Wingdings"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charset="2"/>
        <a:buChar char="n"/>
        <a:defRPr sz="2600">
          <a:solidFill>
            <a:schemeClr val="tx1"/>
          </a:solidFill>
          <a:latin typeface="+mn-lt"/>
          <a:ea typeface="ＭＳ Ｐゴシック" charset="-128"/>
        </a:defRPr>
      </a:lvl2pPr>
      <a:lvl3pPr marL="1304925" indent="-395288" algn="l" rtl="0" eaLnBrk="0" fontAlgn="base" hangingPunct="0">
        <a:spcBef>
          <a:spcPct val="20000"/>
        </a:spcBef>
        <a:spcAft>
          <a:spcPct val="0"/>
        </a:spcAft>
        <a:buClr>
          <a:schemeClr val="accent2"/>
        </a:buClr>
        <a:buFont typeface="Wingdings" charset="2"/>
        <a:buChar char="o"/>
        <a:defRPr sz="2300">
          <a:solidFill>
            <a:schemeClr val="tx1"/>
          </a:solidFill>
          <a:latin typeface="+mn-lt"/>
          <a:ea typeface="ＭＳ Ｐゴシック" charset="-128"/>
        </a:defRPr>
      </a:lvl3pPr>
      <a:lvl4pPr marL="1693863" indent="-387350" algn="l" rtl="0" eaLnBrk="0" fontAlgn="base" hangingPunct="0">
        <a:spcBef>
          <a:spcPct val="20000"/>
        </a:spcBef>
        <a:spcAft>
          <a:spcPct val="0"/>
        </a:spcAft>
        <a:buClr>
          <a:schemeClr val="accent2"/>
        </a:buClr>
        <a:buFont typeface="Wingdings" charset="2"/>
        <a:buChar char="n"/>
        <a:defRPr sz="2000">
          <a:solidFill>
            <a:schemeClr val="tx1"/>
          </a:solidFill>
          <a:latin typeface="+mn-lt"/>
          <a:ea typeface="ＭＳ Ｐゴシック" charset="-128"/>
        </a:defRPr>
      </a:lvl4pPr>
      <a:lvl5pPr marL="2093913" indent="-398463" algn="l" rtl="0" eaLnBrk="0" fontAlgn="base" hangingPunct="0">
        <a:spcBef>
          <a:spcPct val="25000"/>
        </a:spcBef>
        <a:spcAft>
          <a:spcPct val="0"/>
        </a:spcAft>
        <a:buClr>
          <a:schemeClr val="accent2"/>
        </a:buClr>
        <a:buFont typeface="Wingdings" charset="2"/>
        <a:buChar char="§"/>
        <a:defRPr sz="2000">
          <a:solidFill>
            <a:schemeClr val="tx1"/>
          </a:solidFill>
          <a:latin typeface="+mn-lt"/>
          <a:ea typeface="ＭＳ Ｐゴシック" charset="-128"/>
        </a:defRPr>
      </a:lvl5pPr>
      <a:lvl6pPr marL="25511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customXml" Target="../ink/ink2.xml"/><Relationship Id="rId13" Type="http://schemas.openxmlformats.org/officeDocument/2006/relationships/image" Target="../media/image5.png"/><Relationship Id="rId18" Type="http://schemas.openxmlformats.org/officeDocument/2006/relationships/customXml" Target="../ink/ink7.xml"/><Relationship Id="rId3" Type="http://schemas.openxmlformats.org/officeDocument/2006/relationships/hyperlink" Target="https://www.youtube.com/watch?v=1m5jlrXanb0&amp;list=RD1m5jlrXanb0" TargetMode="External"/><Relationship Id="rId21" Type="http://schemas.openxmlformats.org/officeDocument/2006/relationships/image" Target="../media/image9.png"/><Relationship Id="rId7" Type="http://schemas.openxmlformats.org/officeDocument/2006/relationships/image" Target="../media/image2.png"/><Relationship Id="rId12" Type="http://schemas.openxmlformats.org/officeDocument/2006/relationships/customXml" Target="../ink/ink4.xml"/><Relationship Id="rId17" Type="http://schemas.openxmlformats.org/officeDocument/2006/relationships/image" Target="../media/image7.png"/><Relationship Id="rId2" Type="http://schemas.openxmlformats.org/officeDocument/2006/relationships/notesSlide" Target="../notesSlides/notesSlide16.xml"/><Relationship Id="rId16" Type="http://schemas.openxmlformats.org/officeDocument/2006/relationships/customXml" Target="../ink/ink6.xml"/><Relationship Id="rId20" Type="http://schemas.openxmlformats.org/officeDocument/2006/relationships/customXml" Target="../ink/ink8.xml"/><Relationship Id="rId1" Type="http://schemas.openxmlformats.org/officeDocument/2006/relationships/slideLayout" Target="../slideLayouts/slideLayout2.xml"/><Relationship Id="rId6" Type="http://schemas.openxmlformats.org/officeDocument/2006/relationships/customXml" Target="../ink/ink1.xml"/><Relationship Id="rId11" Type="http://schemas.openxmlformats.org/officeDocument/2006/relationships/image" Target="../media/image4.png"/><Relationship Id="rId5" Type="http://schemas.openxmlformats.org/officeDocument/2006/relationships/image" Target="../media/image1.png"/><Relationship Id="rId15" Type="http://schemas.openxmlformats.org/officeDocument/2006/relationships/image" Target="../media/image6.png"/><Relationship Id="rId10" Type="http://schemas.openxmlformats.org/officeDocument/2006/relationships/customXml" Target="../ink/ink3.xml"/><Relationship Id="rId19" Type="http://schemas.openxmlformats.org/officeDocument/2006/relationships/image" Target="../media/image8.png"/><Relationship Id="rId4" Type="http://schemas.openxmlformats.org/officeDocument/2006/relationships/hyperlink" Target="https://www5.cao.go.jp/keizai-shimon/kaigi/special/reform/wg1/301030/shiryou3-1-1.pdf" TargetMode="External"/><Relationship Id="rId9" Type="http://schemas.openxmlformats.org/officeDocument/2006/relationships/image" Target="../media/image3.png"/><Relationship Id="rId14" Type="http://schemas.openxmlformats.org/officeDocument/2006/relationships/customXml" Target="../ink/ink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76167A-79E8-04DE-193F-5585B640A6C0}"/>
              </a:ext>
            </a:extLst>
          </p:cNvPr>
          <p:cNvSpPr>
            <a:spLocks noGrp="1"/>
          </p:cNvSpPr>
          <p:nvPr>
            <p:ph type="ctrTitle"/>
          </p:nvPr>
        </p:nvSpPr>
        <p:spPr/>
        <p:txBody>
          <a:bodyPr/>
          <a:lstStyle/>
          <a:p>
            <a:r>
              <a:rPr lang="ja-JP" altLang="en-US" dirty="0"/>
              <a:t>第</a:t>
            </a:r>
            <a:r>
              <a:rPr lang="en-US" altLang="ja-JP" dirty="0"/>
              <a:t>11</a:t>
            </a:r>
            <a:r>
              <a:rPr lang="ja-JP" altLang="en-US" dirty="0"/>
              <a:t>回生活保護に関する追加</a:t>
            </a:r>
            <a:endParaRPr lang="en-US" dirty="0"/>
          </a:p>
        </p:txBody>
      </p:sp>
      <p:sp>
        <p:nvSpPr>
          <p:cNvPr id="3" name="字幕 2">
            <a:extLst>
              <a:ext uri="{FF2B5EF4-FFF2-40B4-BE49-F238E27FC236}">
                <a16:creationId xmlns:a16="http://schemas.microsoft.com/office/drawing/2014/main" id="{E56C114F-11CB-D541-CF76-5BD4FE1B82B4}"/>
              </a:ext>
            </a:extLst>
          </p:cNvPr>
          <p:cNvSpPr>
            <a:spLocks noGrp="1"/>
          </p:cNvSpPr>
          <p:nvPr>
            <p:ph type="subTitle" idx="1"/>
          </p:nvPr>
        </p:nvSpPr>
        <p:spPr>
          <a:xfrm>
            <a:off x="921668" y="3137520"/>
            <a:ext cx="7300664" cy="2160240"/>
          </a:xfrm>
        </p:spPr>
        <p:txBody>
          <a:bodyPr/>
          <a:lstStyle/>
          <a:p>
            <a:r>
              <a:rPr lang="ja-JP" altLang="en-US" dirty="0"/>
              <a:t>第</a:t>
            </a:r>
            <a:r>
              <a:rPr lang="en-US" altLang="ja-JP" dirty="0"/>
              <a:t>11</a:t>
            </a:r>
            <a:r>
              <a:rPr lang="ja-JP" altLang="en-US" dirty="0"/>
              <a:t>回の生活保護に関して</a:t>
            </a:r>
            <a:endParaRPr lang="en-US" altLang="ja-JP" dirty="0"/>
          </a:p>
          <a:p>
            <a:r>
              <a:rPr lang="ja-JP" altLang="en-US" dirty="0"/>
              <a:t>国籍要件の詳細を追加します。</a:t>
            </a:r>
            <a:endParaRPr lang="en-US" altLang="ja-JP" dirty="0"/>
          </a:p>
          <a:p>
            <a:r>
              <a:rPr lang="ja-JP" altLang="en-US" dirty="0"/>
              <a:t>今後、外国籍の人への生活保護の条件が厳しくなる可能性があるので、ご注意下さい。</a:t>
            </a:r>
            <a:endParaRPr lang="en-US" dirty="0"/>
          </a:p>
        </p:txBody>
      </p:sp>
      <p:sp>
        <p:nvSpPr>
          <p:cNvPr id="4" name="スライド番号プレースホルダー 3">
            <a:extLst>
              <a:ext uri="{FF2B5EF4-FFF2-40B4-BE49-F238E27FC236}">
                <a16:creationId xmlns:a16="http://schemas.microsoft.com/office/drawing/2014/main" id="{87A10152-19D1-7925-3BAD-A22797F6B56E}"/>
              </a:ext>
            </a:extLst>
          </p:cNvPr>
          <p:cNvSpPr>
            <a:spLocks noGrp="1"/>
          </p:cNvSpPr>
          <p:nvPr>
            <p:ph type="sldNum" sz="quarter" idx="12"/>
          </p:nvPr>
        </p:nvSpPr>
        <p:spPr/>
        <p:txBody>
          <a:bodyPr/>
          <a:lstStyle/>
          <a:p>
            <a:fld id="{C4FEFA32-1C60-7D4F-B2A8-76BF2137AE32}" type="slidenum">
              <a:rPr lang="en-US" altLang="ja-JP" smtClean="0"/>
              <a:pPr/>
              <a:t>1</a:t>
            </a:fld>
            <a:endParaRPr lang="en-US" altLang="ja-JP" dirty="0"/>
          </a:p>
        </p:txBody>
      </p:sp>
    </p:spTree>
    <p:extLst>
      <p:ext uri="{BB962C8B-B14F-4D97-AF65-F5344CB8AC3E}">
        <p14:creationId xmlns:p14="http://schemas.microsoft.com/office/powerpoint/2010/main" val="7000543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2270E-A10D-03C6-7E1D-89D2C0102AF5}"/>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F019F09A-9845-508F-38DB-B99D117215D2}"/>
              </a:ext>
            </a:extLst>
          </p:cNvPr>
          <p:cNvSpPr>
            <a:spLocks noGrp="1" noChangeArrowheads="1"/>
          </p:cNvSpPr>
          <p:nvPr>
            <p:ph type="title"/>
          </p:nvPr>
        </p:nvSpPr>
        <p:spPr>
          <a:xfrm>
            <a:off x="683568" y="332656"/>
            <a:ext cx="7614303" cy="504055"/>
          </a:xfrm>
        </p:spPr>
        <p:txBody>
          <a:bodyPr anchor="ctr"/>
          <a:lstStyle/>
          <a:p>
            <a:pPr marL="438150" lvl="1" eaLnBrk="1" hangingPunct="1">
              <a:lnSpc>
                <a:spcPct val="90000"/>
              </a:lnSpc>
            </a:pPr>
            <a:br>
              <a:rPr lang="en-US" altLang="ja-JP" sz="2800" b="1" dirty="0"/>
            </a:br>
            <a:br>
              <a:rPr lang="en-US" altLang="ja-JP" sz="2800" b="1" dirty="0"/>
            </a:br>
            <a:br>
              <a:rPr lang="en-US" altLang="ja-JP" sz="2800" b="1" dirty="0"/>
            </a:br>
            <a:r>
              <a:rPr lang="ja-JP" altLang="en-US" sz="2800" b="1" dirty="0"/>
              <a:t>＊社会保障分野の正答パターン</a:t>
            </a:r>
            <a:br>
              <a:rPr lang="en-US" altLang="ja-JP" sz="2800" dirty="0"/>
            </a:br>
            <a:br>
              <a:rPr lang="ja-JP" altLang="en-US" sz="2400" dirty="0"/>
            </a:br>
            <a:br>
              <a:rPr lang="ja-JP" altLang="en-US" sz="2800" dirty="0"/>
            </a:br>
            <a:endParaRPr lang="ja-JP" altLang="en-US" sz="2800" dirty="0"/>
          </a:p>
        </p:txBody>
      </p:sp>
      <p:sp>
        <p:nvSpPr>
          <p:cNvPr id="430083" name="Rectangle 3">
            <a:extLst>
              <a:ext uri="{FF2B5EF4-FFF2-40B4-BE49-F238E27FC236}">
                <a16:creationId xmlns:a16="http://schemas.microsoft.com/office/drawing/2014/main" id="{C78B118C-4D24-0798-E495-E9686B6F3712}"/>
              </a:ext>
            </a:extLst>
          </p:cNvPr>
          <p:cNvSpPr>
            <a:spLocks noGrp="1" noChangeArrowheads="1"/>
          </p:cNvSpPr>
          <p:nvPr>
            <p:ph type="body" idx="1"/>
          </p:nvPr>
        </p:nvSpPr>
        <p:spPr>
          <a:xfrm>
            <a:off x="539552" y="1016732"/>
            <a:ext cx="8280920" cy="5436604"/>
          </a:xfrm>
          <a:solidFill>
            <a:schemeClr val="bg1"/>
          </a:solidFill>
        </p:spPr>
        <p:txBody>
          <a:bodyPr/>
          <a:lstStyle/>
          <a:p>
            <a:pPr marL="0" indent="0" eaLnBrk="1" hangingPunct="1">
              <a:lnSpc>
                <a:spcPct val="90000"/>
              </a:lnSpc>
              <a:buNone/>
            </a:pPr>
            <a:r>
              <a:rPr lang="ja-JP" altLang="en-US" sz="2400" dirty="0"/>
              <a:t>１．５つの正解の選択肢⇒正解を決めて、残りの選択肢の一部を変更して不正解にしている。</a:t>
            </a:r>
            <a:endParaRPr lang="en-US" altLang="ja-JP" sz="2400" dirty="0"/>
          </a:p>
          <a:p>
            <a:pPr marL="0" indent="0" eaLnBrk="1" hangingPunct="1">
              <a:lnSpc>
                <a:spcPct val="90000"/>
              </a:lnSpc>
              <a:buNone/>
            </a:pPr>
            <a:r>
              <a:rPr lang="ja-JP" altLang="en-US" sz="2400" dirty="0"/>
              <a:t>２</a:t>
            </a:r>
            <a:r>
              <a:rPr lang="en-US" altLang="ja-JP" sz="2400" dirty="0"/>
              <a:t>.</a:t>
            </a:r>
            <a:r>
              <a:rPr lang="ja-JP" altLang="en-US" sz="2400" dirty="0"/>
              <a:t>　正解◯の選択肢は、比較的シンプルで、疑問の余地のないものが多い。これに対し、不正解☓の選択肢は、もっともらしいが、細部の知識がないと確信を持って☓に出来ないケースが多い。</a:t>
            </a:r>
            <a:endParaRPr lang="en-US" altLang="ja-JP" sz="2400" dirty="0"/>
          </a:p>
          <a:p>
            <a:pPr marL="0" indent="0" eaLnBrk="1" hangingPunct="1">
              <a:lnSpc>
                <a:spcPct val="90000"/>
              </a:lnSpc>
              <a:buNone/>
            </a:pPr>
            <a:r>
              <a:rPr lang="ja-JP" altLang="en-US" sz="2400" dirty="0"/>
              <a:t>３．部分的に正解だが、よく読むと不正解が大部分。年次が明記（年次は◯だが内容で☓）</a:t>
            </a:r>
            <a:endParaRPr lang="en-US" altLang="ja-JP" sz="2400" dirty="0"/>
          </a:p>
          <a:p>
            <a:pPr marL="0" indent="0" eaLnBrk="1" hangingPunct="1">
              <a:lnSpc>
                <a:spcPct val="90000"/>
              </a:lnSpc>
              <a:buNone/>
            </a:pPr>
            <a:r>
              <a:rPr lang="ja-JP" altLang="en-US" sz="2400" dirty="0"/>
              <a:t>４</a:t>
            </a:r>
            <a:r>
              <a:rPr lang="en-US" altLang="ja-JP" sz="2400" dirty="0"/>
              <a:t>.</a:t>
            </a:r>
            <a:r>
              <a:rPr lang="ja-JP" altLang="en-US" sz="2400" dirty="0"/>
              <a:t>　常識的・感覚的に無理</a:t>
            </a:r>
            <a:r>
              <a:rPr lang="en-US" altLang="ja-JP" sz="2400" dirty="0"/>
              <a:t>X,</a:t>
            </a:r>
            <a:r>
              <a:rPr lang="ja-JP" altLang="en-US" sz="2400" dirty="0"/>
              <a:t>迷ったら△、迷いなし◯</a:t>
            </a:r>
            <a:endParaRPr lang="en-US" altLang="ja-JP" sz="2400" dirty="0"/>
          </a:p>
          <a:p>
            <a:pPr marL="0" indent="0" eaLnBrk="1" hangingPunct="1">
              <a:lnSpc>
                <a:spcPct val="90000"/>
              </a:lnSpc>
              <a:buNone/>
            </a:pPr>
            <a:r>
              <a:rPr lang="ja-JP" altLang="en-US" sz="2400" dirty="0"/>
              <a:t>５</a:t>
            </a:r>
            <a:r>
              <a:rPr lang="en-US" altLang="ja-JP" sz="2400" dirty="0"/>
              <a:t>.</a:t>
            </a:r>
            <a:r>
              <a:rPr lang="ja-JP" altLang="en-US" sz="2400" dirty="0"/>
              <a:t>　全部、△・☓の場合は、他と比べて違うものを選ぶ（＊注釈あり、年次がある、またはない）。</a:t>
            </a:r>
            <a:endParaRPr lang="en-US" altLang="ja-JP" sz="2400" dirty="0"/>
          </a:p>
          <a:p>
            <a:pPr marL="0" indent="0" eaLnBrk="1" hangingPunct="1">
              <a:lnSpc>
                <a:spcPct val="90000"/>
              </a:lnSpc>
              <a:buNone/>
            </a:pPr>
            <a:r>
              <a:rPr lang="ja-JP" altLang="en-US" sz="2400" dirty="0"/>
              <a:t>＊歴史もの・人口ものがなくなり、社会保障</a:t>
            </a:r>
            <a:r>
              <a:rPr lang="en-US" altLang="ja-JP" sz="2400" dirty="0"/>
              <a:t>II</a:t>
            </a:r>
            <a:r>
              <a:rPr lang="ja-JP" altLang="en-US" sz="2400" dirty="0"/>
              <a:t>の年金・健康保険・労災保険・雇用保険などの問題が増える傾向がある</a:t>
            </a:r>
            <a:r>
              <a:rPr lang="ja-JP" altLang="en-US" sz="2400" dirty="0">
                <a:solidFill>
                  <a:srgbClr val="FF0000"/>
                </a:solidFill>
              </a:rPr>
              <a:t>。</a:t>
            </a:r>
            <a:endParaRPr lang="en-US" altLang="ja-JP" sz="2400" dirty="0">
              <a:solidFill>
                <a:srgbClr val="FF0000"/>
              </a:solidFill>
            </a:endParaRPr>
          </a:p>
          <a:p>
            <a:pPr marL="0" indent="0" eaLnBrk="1" hangingPunct="1">
              <a:lnSpc>
                <a:spcPct val="90000"/>
              </a:lnSpc>
              <a:buNone/>
            </a:pPr>
            <a:r>
              <a:rPr lang="ja-JP" altLang="en-US" sz="2400" dirty="0">
                <a:solidFill>
                  <a:srgbClr val="FF0000"/>
                </a:solidFill>
              </a:rPr>
              <a:t>＊</a:t>
            </a:r>
            <a:r>
              <a:rPr lang="ja-JP" altLang="en-US" sz="2400" dirty="0">
                <a:latin typeface="ＭＳ 明朝" charset="-128"/>
                <a:ea typeface="ＭＳ 明朝" charset="-128"/>
                <a:cs typeface="ＭＳ 明朝" charset="-128"/>
              </a:rPr>
              <a:t>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回から問題数が</a:t>
            </a:r>
            <a:r>
              <a:rPr lang="en-US" altLang="ja-JP" sz="2400" dirty="0">
                <a:latin typeface="ＭＳ 明朝" charset="-128"/>
                <a:ea typeface="ＭＳ 明朝" charset="-128"/>
                <a:cs typeface="ＭＳ 明朝" charset="-128"/>
              </a:rPr>
              <a:t>6</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9</a:t>
            </a:r>
            <a:r>
              <a:rPr lang="ja-JP" altLang="en-US" sz="2400" dirty="0">
                <a:latin typeface="ＭＳ 明朝" charset="-128"/>
                <a:ea typeface="ＭＳ 明朝" charset="-128"/>
                <a:cs typeface="ＭＳ 明朝" charset="-128"/>
              </a:rPr>
              <a:t>となった＝第</a:t>
            </a:r>
            <a:r>
              <a:rPr lang="en-US" altLang="ja-JP" sz="2400" dirty="0">
                <a:latin typeface="ＭＳ 明朝" charset="-128"/>
                <a:ea typeface="ＭＳ 明朝" charset="-128"/>
                <a:cs typeface="ＭＳ 明朝" charset="-128"/>
              </a:rPr>
              <a:t>38</a:t>
            </a:r>
            <a:r>
              <a:rPr lang="ja-JP" altLang="en-US" sz="2400" dirty="0">
                <a:latin typeface="ＭＳ 明朝" charset="-128"/>
                <a:ea typeface="ＭＳ 明朝" charset="-128"/>
                <a:cs typeface="ＭＳ 明朝" charset="-128"/>
              </a:rPr>
              <a:t>回も類似した問題になると思う。</a:t>
            </a:r>
            <a:endParaRPr lang="en-US" altLang="ja-JP" sz="2400" dirty="0">
              <a:solidFill>
                <a:srgbClr val="FF0000"/>
              </a:solidFill>
            </a:endParaRPr>
          </a:p>
          <a:p>
            <a:pPr marL="0" indent="0" eaLnBrk="1" hangingPunct="1">
              <a:lnSpc>
                <a:spcPct val="90000"/>
              </a:lnSpc>
              <a:buNone/>
            </a:pPr>
            <a:endParaRPr lang="ja-JP" altLang="en-US" sz="2400" dirty="0">
              <a:solidFill>
                <a:srgbClr val="FF0000"/>
              </a:solidFill>
            </a:endParaRPr>
          </a:p>
        </p:txBody>
      </p:sp>
    </p:spTree>
    <p:extLst>
      <p:ext uri="{BB962C8B-B14F-4D97-AF65-F5344CB8AC3E}">
        <p14:creationId xmlns:p14="http://schemas.microsoft.com/office/powerpoint/2010/main" val="37399592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84C1F8-86AC-019E-E26B-10CF29D69C5B}"/>
              </a:ext>
            </a:extLst>
          </p:cNvPr>
          <p:cNvSpPr>
            <a:spLocks noGrp="1"/>
          </p:cNvSpPr>
          <p:nvPr>
            <p:ph type="ctrTitle"/>
          </p:nvPr>
        </p:nvSpPr>
        <p:spPr/>
        <p:txBody>
          <a:bodyPr/>
          <a:lstStyle/>
          <a:p>
            <a:pPr marL="0" lvl="1" indent="0" eaLnBrk="1" hangingPunct="1">
              <a:lnSpc>
                <a:spcPct val="90000"/>
              </a:lnSpc>
              <a:buNone/>
            </a:pPr>
            <a:r>
              <a:rPr lang="ja-JP" altLang="en-US" sz="3200" dirty="0">
                <a:latin typeface="ＭＳ 明朝" charset="-128"/>
                <a:ea typeface="ＭＳ 明朝" charset="-128"/>
                <a:cs typeface="ＭＳ 明朝" charset="-128"/>
              </a:rPr>
              <a:t>３</a:t>
            </a:r>
            <a:r>
              <a:rPr lang="en-US" altLang="ja-JP" sz="3200" dirty="0">
                <a:latin typeface="ＭＳ 明朝" charset="-128"/>
                <a:ea typeface="ＭＳ 明朝" charset="-128"/>
                <a:cs typeface="ＭＳ 明朝" charset="-128"/>
              </a:rPr>
              <a:t>.</a:t>
            </a:r>
            <a:r>
              <a:rPr lang="ja-JP" altLang="en-US" sz="3200" dirty="0">
                <a:latin typeface="ＭＳ 明朝" charset="-128"/>
                <a:ea typeface="ＭＳ 明朝" charset="-128"/>
                <a:cs typeface="ＭＳ 明朝" charset="-128"/>
              </a:rPr>
              <a:t>過去問（第</a:t>
            </a:r>
            <a:r>
              <a:rPr lang="en-US" altLang="ja-JP" sz="3200" dirty="0">
                <a:latin typeface="ＭＳ 明朝" charset="-128"/>
                <a:ea typeface="ＭＳ 明朝" charset="-128"/>
                <a:cs typeface="ＭＳ 明朝" charset="-128"/>
              </a:rPr>
              <a:t>37</a:t>
            </a:r>
            <a:r>
              <a:rPr lang="ja-JP" altLang="en-US" sz="3200" dirty="0">
                <a:latin typeface="ＭＳ 明朝" charset="-128"/>
                <a:ea typeface="ＭＳ 明朝" charset="-128"/>
                <a:cs typeface="ＭＳ 明朝" charset="-128"/>
              </a:rPr>
              <a:t>回）にトライ。</a:t>
            </a:r>
            <a:endParaRPr lang="en-US" altLang="ja-JP" sz="3200" dirty="0">
              <a:latin typeface="ＭＳ 明朝" charset="-128"/>
              <a:ea typeface="ＭＳ 明朝" charset="-128"/>
              <a:cs typeface="ＭＳ 明朝" charset="-128"/>
            </a:endParaRPr>
          </a:p>
        </p:txBody>
      </p:sp>
      <p:sp>
        <p:nvSpPr>
          <p:cNvPr id="4" name="スライド番号プレースホルダー 3">
            <a:extLst>
              <a:ext uri="{FF2B5EF4-FFF2-40B4-BE49-F238E27FC236}">
                <a16:creationId xmlns:a16="http://schemas.microsoft.com/office/drawing/2014/main" id="{A2807EAE-F6FE-0934-A25B-F956D56A8BEE}"/>
              </a:ext>
            </a:extLst>
          </p:cNvPr>
          <p:cNvSpPr>
            <a:spLocks noGrp="1"/>
          </p:cNvSpPr>
          <p:nvPr>
            <p:ph type="sldNum" sz="quarter" idx="12"/>
          </p:nvPr>
        </p:nvSpPr>
        <p:spPr/>
        <p:txBody>
          <a:bodyPr/>
          <a:lstStyle/>
          <a:p>
            <a:fld id="{C4FEFA32-1C60-7D4F-B2A8-76BF2137AE32}" type="slidenum">
              <a:rPr lang="en-US" altLang="ja-JP" smtClean="0"/>
              <a:pPr/>
              <a:t>11</a:t>
            </a:fld>
            <a:endParaRPr lang="en-US" altLang="ja-JP" dirty="0"/>
          </a:p>
        </p:txBody>
      </p:sp>
      <p:sp>
        <p:nvSpPr>
          <p:cNvPr id="5" name="テキスト ボックス 4">
            <a:extLst>
              <a:ext uri="{FF2B5EF4-FFF2-40B4-BE49-F238E27FC236}">
                <a16:creationId xmlns:a16="http://schemas.microsoft.com/office/drawing/2014/main" id="{C537FEE8-37EC-A09B-EAA4-CF4ED359F689}"/>
              </a:ext>
            </a:extLst>
          </p:cNvPr>
          <p:cNvSpPr txBox="1"/>
          <p:nvPr/>
        </p:nvSpPr>
        <p:spPr>
          <a:xfrm>
            <a:off x="1691680" y="3895636"/>
            <a:ext cx="4572000" cy="1200329"/>
          </a:xfrm>
          <a:prstGeom prst="rect">
            <a:avLst/>
          </a:prstGeom>
          <a:noFill/>
        </p:spPr>
        <p:txBody>
          <a:bodyPr wrap="square">
            <a:spAutoFit/>
          </a:bodyPr>
          <a:lstStyle/>
          <a:p>
            <a:r>
              <a:rPr lang="en-US" altLang="ja-JP" dirty="0"/>
              <a:t>9</a:t>
            </a:r>
            <a:r>
              <a:rPr lang="ja-JP" altLang="en-US" dirty="0"/>
              <a:t>問☓</a:t>
            </a:r>
            <a:r>
              <a:rPr lang="en-US" altLang="ja-JP" dirty="0"/>
              <a:t>1.5</a:t>
            </a:r>
            <a:r>
              <a:rPr lang="ja-JP" altLang="en-US" dirty="0"/>
              <a:t>分＝１２分</a:t>
            </a:r>
          </a:p>
          <a:p>
            <a:endParaRPr lang="ja-JP" altLang="en-US" dirty="0"/>
          </a:p>
          <a:p>
            <a:r>
              <a:rPr lang="ja-JP" altLang="en-US" dirty="0"/>
              <a:t>時間が来るまでに解答して下さい。</a:t>
            </a:r>
          </a:p>
        </p:txBody>
      </p:sp>
    </p:spTree>
    <p:extLst>
      <p:ext uri="{BB962C8B-B14F-4D97-AF65-F5344CB8AC3E}">
        <p14:creationId xmlns:p14="http://schemas.microsoft.com/office/powerpoint/2010/main" val="6123059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228AAE85-B697-EF59-8D0F-ABB4445221A7}"/>
              </a:ext>
            </a:extLst>
          </p:cNvPr>
          <p:cNvSpPr>
            <a:spLocks noGrp="1"/>
          </p:cNvSpPr>
          <p:nvPr>
            <p:ph idx="1"/>
          </p:nvPr>
        </p:nvSpPr>
        <p:spPr>
          <a:xfrm>
            <a:off x="666109" y="1648093"/>
            <a:ext cx="7811781" cy="4517211"/>
          </a:xfrm>
        </p:spPr>
        <p:txBody>
          <a:bodyPr/>
          <a:lstStyle/>
          <a:p>
            <a:pPr marL="0" indent="0">
              <a:buNone/>
            </a:pPr>
            <a:r>
              <a:rPr lang="ja-JP" altLang="en-US" sz="2000" dirty="0"/>
              <a:t>問題</a:t>
            </a:r>
            <a:r>
              <a:rPr lang="en-US" altLang="ja-JP" sz="2000" dirty="0"/>
              <a:t>28</a:t>
            </a:r>
            <a:r>
              <a:rPr lang="ja-JP" altLang="en-US" sz="2000" dirty="0"/>
              <a:t>　事例を読んで，社会保険制度の加入に関する次の記述のうち，正しいものを</a:t>
            </a:r>
            <a:r>
              <a:rPr lang="en-US" altLang="ja-JP" sz="2000" dirty="0"/>
              <a:t>1 </a:t>
            </a:r>
            <a:r>
              <a:rPr lang="ja-JP" altLang="en-US" sz="2000" dirty="0"/>
              <a:t>つ選びなさい。</a:t>
            </a:r>
          </a:p>
          <a:p>
            <a:pPr marL="0" indent="0">
              <a:buNone/>
            </a:pPr>
            <a:r>
              <a:rPr lang="en-US" altLang="ja-JP" sz="2000" dirty="0"/>
              <a:t>〔</a:t>
            </a:r>
            <a:r>
              <a:rPr lang="ja-JP" altLang="en-US" sz="2000" dirty="0"/>
              <a:t>事　例</a:t>
            </a:r>
            <a:r>
              <a:rPr lang="en-US" altLang="ja-JP" sz="2000" dirty="0"/>
              <a:t>〕</a:t>
            </a:r>
          </a:p>
          <a:p>
            <a:pPr marL="0" indent="0">
              <a:buNone/>
            </a:pPr>
            <a:r>
              <a:rPr lang="ja-JP" altLang="en-US" sz="2000" dirty="0"/>
              <a:t>Ａさん（</a:t>
            </a:r>
            <a:r>
              <a:rPr lang="en-US" altLang="ja-JP" sz="2000" u="sng" dirty="0"/>
              <a:t>23 </a:t>
            </a:r>
            <a:r>
              <a:rPr lang="ja-JP" altLang="en-US" sz="2000" u="sng" dirty="0"/>
              <a:t>歳</a:t>
            </a:r>
            <a:r>
              <a:rPr lang="ja-JP" altLang="en-US" sz="2000" dirty="0"/>
              <a:t>）は常勤の</a:t>
            </a:r>
            <a:r>
              <a:rPr lang="ja-JP" altLang="en-US" sz="2000" u="sng" dirty="0"/>
              <a:t>国家公務員</a:t>
            </a:r>
            <a:r>
              <a:rPr lang="ja-JP" altLang="en-US" sz="2000" dirty="0"/>
              <a:t>である。</a:t>
            </a:r>
            <a:r>
              <a:rPr lang="ja-JP" altLang="en-US" sz="2000" u="sng" dirty="0"/>
              <a:t>Ａさんの配偶者</a:t>
            </a:r>
            <a:r>
              <a:rPr lang="ja-JP" altLang="en-US" sz="2000" dirty="0"/>
              <a:t>であるＢさん（</a:t>
            </a:r>
            <a:r>
              <a:rPr lang="en-US" altLang="ja-JP" sz="2000" u="sng" dirty="0"/>
              <a:t>18 </a:t>
            </a:r>
            <a:r>
              <a:rPr lang="ja-JP" altLang="en-US" sz="2000" u="sng" dirty="0"/>
              <a:t>歳</a:t>
            </a:r>
            <a:r>
              <a:rPr lang="ja-JP" altLang="en-US" sz="2000" dirty="0"/>
              <a:t>）は無職であり，</a:t>
            </a:r>
            <a:r>
              <a:rPr lang="ja-JP" altLang="en-US" sz="2000" u="sng" dirty="0"/>
              <a:t>Ａさんに扶養されている</a:t>
            </a:r>
            <a:r>
              <a:rPr lang="ja-JP" altLang="en-US" sz="2000" dirty="0"/>
              <a:t>。</a:t>
            </a:r>
            <a:endParaRPr lang="en-US" altLang="ja-JP" sz="2000" dirty="0"/>
          </a:p>
          <a:p>
            <a:pPr marL="0" indent="0">
              <a:buNone/>
            </a:pPr>
            <a:r>
              <a:rPr lang="en-US" altLang="ja-JP" sz="2000" dirty="0"/>
              <a:t>1</a:t>
            </a:r>
            <a:r>
              <a:rPr lang="ja-JP" altLang="en-US" sz="2000" dirty="0"/>
              <a:t>　◯Ａさんは厚生年金保険の被保険者である。</a:t>
            </a:r>
          </a:p>
          <a:p>
            <a:pPr marL="0" indent="0">
              <a:buNone/>
            </a:pPr>
            <a:r>
              <a:rPr lang="en-US" altLang="ja-JP" sz="2000" dirty="0"/>
              <a:t>2</a:t>
            </a:r>
            <a:r>
              <a:rPr lang="ja-JP" altLang="en-US" sz="2000" dirty="0"/>
              <a:t>　△Ａさんは介護保険の第二号被保険者である。</a:t>
            </a:r>
          </a:p>
          <a:p>
            <a:pPr marL="0" indent="0">
              <a:buNone/>
            </a:pPr>
            <a:r>
              <a:rPr lang="en-US" altLang="ja-JP" sz="2000" dirty="0"/>
              <a:t>3</a:t>
            </a:r>
            <a:r>
              <a:rPr lang="ja-JP" altLang="en-US" sz="2000" dirty="0"/>
              <a:t>　☓Ａさんは雇用保険の被保険者である。</a:t>
            </a:r>
          </a:p>
          <a:p>
            <a:pPr marL="0" indent="0">
              <a:buNone/>
            </a:pPr>
            <a:r>
              <a:rPr lang="en-US" altLang="ja-JP" sz="2000" dirty="0"/>
              <a:t>4</a:t>
            </a:r>
            <a:r>
              <a:rPr lang="ja-JP" altLang="en-US" sz="2000" dirty="0"/>
              <a:t>　△Ｂさんは健康保険の被保険者である。</a:t>
            </a:r>
            <a:endParaRPr lang="ja-JP" altLang="en-US" sz="2000" dirty="0">
              <a:solidFill>
                <a:srgbClr val="FF0000"/>
              </a:solidFill>
            </a:endParaRPr>
          </a:p>
          <a:p>
            <a:pPr marL="0" indent="0">
              <a:buNone/>
            </a:pPr>
            <a:r>
              <a:rPr lang="en-US" altLang="ja-JP" sz="2000" dirty="0"/>
              <a:t>5</a:t>
            </a:r>
            <a:r>
              <a:rPr lang="ja-JP" altLang="en-US" sz="2000" dirty="0"/>
              <a:t>　☓Ｂさんは国民年金の第三号被保険者である。</a:t>
            </a:r>
          </a:p>
          <a:p>
            <a:pPr marL="0" indent="0">
              <a:buNone/>
            </a:pPr>
            <a:endParaRPr lang="en-US" sz="2000" u="sng" dirty="0">
              <a:solidFill>
                <a:schemeClr val="accent2"/>
              </a:solidFill>
            </a:endParaRPr>
          </a:p>
        </p:txBody>
      </p:sp>
      <p:sp>
        <p:nvSpPr>
          <p:cNvPr id="6" name="テキスト ボックス 5">
            <a:extLst>
              <a:ext uri="{FF2B5EF4-FFF2-40B4-BE49-F238E27FC236}">
                <a16:creationId xmlns:a16="http://schemas.microsoft.com/office/drawing/2014/main" id="{C2EDB508-7278-973F-07DA-E14EC2E29E0D}"/>
              </a:ext>
            </a:extLst>
          </p:cNvPr>
          <p:cNvSpPr txBox="1"/>
          <p:nvPr/>
        </p:nvSpPr>
        <p:spPr>
          <a:xfrm>
            <a:off x="666108" y="5240921"/>
            <a:ext cx="8370388" cy="830997"/>
          </a:xfrm>
          <a:prstGeom prst="rect">
            <a:avLst/>
          </a:prstGeom>
          <a:noFill/>
        </p:spPr>
        <p:txBody>
          <a:bodyPr wrap="square" rtlCol="0">
            <a:spAutoFit/>
          </a:bodyPr>
          <a:lstStyle/>
          <a:p>
            <a:r>
              <a:rPr lang="ja-JP" altLang="en-US" dirty="0">
                <a:solidFill>
                  <a:srgbClr val="FF0000"/>
                </a:solidFill>
              </a:rPr>
              <a:t>ヒント：日本に住所がある</a:t>
            </a:r>
            <a:r>
              <a:rPr lang="en-US" altLang="ja-JP" dirty="0">
                <a:solidFill>
                  <a:srgbClr val="FF0000"/>
                </a:solidFill>
              </a:rPr>
              <a:t>20</a:t>
            </a:r>
            <a:r>
              <a:rPr lang="ja-JP" altLang="en-US" dirty="0">
                <a:solidFill>
                  <a:srgbClr val="FF0000"/>
                </a:solidFill>
              </a:rPr>
              <a:t>歳以上</a:t>
            </a:r>
            <a:r>
              <a:rPr lang="en-US" altLang="ja-JP" dirty="0">
                <a:solidFill>
                  <a:srgbClr val="FF0000"/>
                </a:solidFill>
              </a:rPr>
              <a:t>60</a:t>
            </a:r>
            <a:r>
              <a:rPr lang="ja-JP" altLang="en-US" dirty="0">
                <a:solidFill>
                  <a:srgbClr val="FF0000"/>
                </a:solidFill>
              </a:rPr>
              <a:t>歳未満のすべての人は国民年金か厚生年金に加入。</a:t>
            </a:r>
            <a:r>
              <a:rPr lang="en-US" altLang="ja-JP" dirty="0">
                <a:solidFill>
                  <a:srgbClr val="FF0000"/>
                </a:solidFill>
              </a:rPr>
              <a:t>A</a:t>
            </a:r>
            <a:r>
              <a:rPr lang="ja-JP" altLang="en-US" dirty="0">
                <a:solidFill>
                  <a:srgbClr val="FF0000"/>
                </a:solidFill>
              </a:rPr>
              <a:t>さんは公務員なので厚生年金</a:t>
            </a:r>
            <a:endParaRPr lang="en-US" dirty="0">
              <a:solidFill>
                <a:srgbClr val="FF0000"/>
              </a:solidFill>
            </a:endParaRPr>
          </a:p>
        </p:txBody>
      </p:sp>
    </p:spTree>
    <p:extLst>
      <p:ext uri="{BB962C8B-B14F-4D97-AF65-F5344CB8AC3E}">
        <p14:creationId xmlns:p14="http://schemas.microsoft.com/office/powerpoint/2010/main" val="36824433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1A25BA-EC5E-7080-0403-683AC904EECF}"/>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B905A6FD-C916-A7BA-E461-E7C70BD1992B}"/>
              </a:ext>
            </a:extLst>
          </p:cNvPr>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8709A89A-89B2-4697-56D4-D487FBD00D75}"/>
              </a:ext>
            </a:extLst>
          </p:cNvPr>
          <p:cNvSpPr>
            <a:spLocks noGrp="1"/>
          </p:cNvSpPr>
          <p:nvPr>
            <p:ph idx="1"/>
          </p:nvPr>
        </p:nvSpPr>
        <p:spPr>
          <a:xfrm>
            <a:off x="359532" y="1484784"/>
            <a:ext cx="8388932" cy="4320480"/>
          </a:xfrm>
          <a:solidFill>
            <a:schemeClr val="bg1"/>
          </a:solidFill>
        </p:spPr>
        <p:txBody>
          <a:bodyPr/>
          <a:lstStyle/>
          <a:p>
            <a:pPr marL="0" indent="0">
              <a:buNone/>
            </a:pPr>
            <a:r>
              <a:rPr lang="ja-JP" altLang="en-US" sz="2000" dirty="0"/>
              <a:t>問題</a:t>
            </a:r>
            <a:r>
              <a:rPr lang="en-US" altLang="ja-JP" sz="2000" dirty="0"/>
              <a:t>28</a:t>
            </a:r>
            <a:r>
              <a:rPr lang="ja-JP" altLang="en-US" sz="2000" dirty="0"/>
              <a:t>　Ａさん（</a:t>
            </a:r>
            <a:r>
              <a:rPr lang="en-US" altLang="ja-JP" sz="2000" u="sng" dirty="0"/>
              <a:t>23 </a:t>
            </a:r>
            <a:r>
              <a:rPr lang="ja-JP" altLang="en-US" sz="2000" u="sng" dirty="0"/>
              <a:t>歳</a:t>
            </a:r>
            <a:r>
              <a:rPr lang="ja-JP" altLang="en-US" sz="2000" dirty="0"/>
              <a:t>）は常勤の</a:t>
            </a:r>
            <a:r>
              <a:rPr lang="ja-JP" altLang="en-US" sz="2000" u="sng" dirty="0"/>
              <a:t>国家公務員</a:t>
            </a:r>
            <a:r>
              <a:rPr lang="ja-JP" altLang="en-US" sz="2000" dirty="0"/>
              <a:t>である。</a:t>
            </a:r>
            <a:r>
              <a:rPr lang="ja-JP" altLang="en-US" sz="2000" u="sng" dirty="0"/>
              <a:t>Ａさんの配偶者</a:t>
            </a:r>
            <a:r>
              <a:rPr lang="ja-JP" altLang="en-US" sz="2000" dirty="0"/>
              <a:t>であるＢさん（</a:t>
            </a:r>
            <a:r>
              <a:rPr lang="en-US" altLang="ja-JP" sz="2000" u="sng" dirty="0"/>
              <a:t>18 </a:t>
            </a:r>
            <a:r>
              <a:rPr lang="ja-JP" altLang="en-US" sz="2000" u="sng" dirty="0"/>
              <a:t>歳</a:t>
            </a:r>
            <a:r>
              <a:rPr lang="ja-JP" altLang="en-US" sz="2000" dirty="0"/>
              <a:t>）は無職であり，</a:t>
            </a:r>
            <a:r>
              <a:rPr lang="ja-JP" altLang="en-US" sz="2000" u="sng" dirty="0"/>
              <a:t>Ａさんに扶養されている</a:t>
            </a:r>
            <a:r>
              <a:rPr lang="ja-JP" altLang="en-US" sz="2000" dirty="0"/>
              <a:t>。</a:t>
            </a:r>
          </a:p>
          <a:p>
            <a:pPr marL="0" indent="0">
              <a:buNone/>
            </a:pPr>
            <a:r>
              <a:rPr lang="en-US" altLang="ja-JP" sz="2000" dirty="0"/>
              <a:t>1</a:t>
            </a:r>
            <a:r>
              <a:rPr lang="ja-JP" altLang="en-US" sz="2000" dirty="0"/>
              <a:t>　◯Ａさんは厚生年金保険の被保険者である。</a:t>
            </a:r>
            <a:endParaRPr lang="en-US" altLang="ja-JP" sz="2000" dirty="0"/>
          </a:p>
          <a:p>
            <a:pPr marL="0" indent="0">
              <a:buNone/>
            </a:pPr>
            <a:r>
              <a:rPr lang="ja-JP" altLang="en-US" sz="2000" dirty="0"/>
              <a:t>以前、公務員は共済年金だったが、</a:t>
            </a:r>
            <a:r>
              <a:rPr lang="en-US" altLang="ja-JP" sz="2000" dirty="0"/>
              <a:t>2015</a:t>
            </a:r>
            <a:r>
              <a:rPr lang="ja-JP" altLang="en-US" sz="2000" dirty="0"/>
              <a:t>年（平成</a:t>
            </a:r>
            <a:r>
              <a:rPr lang="en-US" altLang="ja-JP" sz="2000" dirty="0"/>
              <a:t>27</a:t>
            </a:r>
            <a:r>
              <a:rPr lang="ja-JP" altLang="en-US" sz="2000" dirty="0"/>
              <a:t>年</a:t>
            </a:r>
            <a:r>
              <a:rPr lang="en-US" altLang="ja-JP" sz="2000" dirty="0"/>
              <a:t>10</a:t>
            </a:r>
            <a:r>
              <a:rPr lang="ja-JP" altLang="en-US" sz="2000" dirty="0"/>
              <a:t>月に被用者年金一元化法が施行され、</a:t>
            </a:r>
            <a:r>
              <a:rPr lang="ja-JP" altLang="en-US" sz="2000" dirty="0">
                <a:solidFill>
                  <a:srgbClr val="FF0000"/>
                </a:solidFill>
              </a:rPr>
              <a:t>共済年金は厚生年金と統一</a:t>
            </a:r>
            <a:r>
              <a:rPr lang="ja-JP" altLang="en-US" sz="2000" dirty="0"/>
              <a:t>。現在国家公務員である</a:t>
            </a:r>
            <a:r>
              <a:rPr lang="en-US" altLang="ja-JP" sz="2000" dirty="0"/>
              <a:t>A</a:t>
            </a:r>
            <a:r>
              <a:rPr lang="ja-JP" altLang="en-US" sz="2000" dirty="0"/>
              <a:t>さんは厚生年金保険の被保険者となります。</a:t>
            </a:r>
          </a:p>
          <a:p>
            <a:pPr marL="0" indent="0">
              <a:buNone/>
            </a:pPr>
            <a:r>
              <a:rPr lang="en-US" altLang="ja-JP" sz="2000" dirty="0"/>
              <a:t>2</a:t>
            </a:r>
            <a:r>
              <a:rPr lang="ja-JP" altLang="en-US" sz="2000" dirty="0"/>
              <a:t>　</a:t>
            </a:r>
            <a:r>
              <a:rPr lang="en-US" altLang="ja-JP" sz="2000" dirty="0"/>
              <a:t>A</a:t>
            </a:r>
            <a:r>
              <a:rPr lang="ja-JP" altLang="en-US" sz="2000" dirty="0"/>
              <a:t>さんは介護保険の第二号被保険者である。介護保険の第二号被保険舎は</a:t>
            </a:r>
            <a:r>
              <a:rPr lang="en-US" altLang="ja-JP" sz="2000" dirty="0">
                <a:solidFill>
                  <a:srgbClr val="FF0000"/>
                </a:solidFill>
              </a:rPr>
              <a:t>40</a:t>
            </a:r>
            <a:r>
              <a:rPr lang="ja-JP" altLang="en-US" sz="2000" dirty="0">
                <a:solidFill>
                  <a:srgbClr val="FF0000"/>
                </a:solidFill>
              </a:rPr>
              <a:t>歳以上</a:t>
            </a:r>
            <a:r>
              <a:rPr lang="en-US" altLang="ja-JP" sz="2000" dirty="0">
                <a:solidFill>
                  <a:srgbClr val="FF0000"/>
                </a:solidFill>
              </a:rPr>
              <a:t>64</a:t>
            </a:r>
            <a:r>
              <a:rPr lang="ja-JP" altLang="en-US" sz="2000" dirty="0">
                <a:solidFill>
                  <a:srgbClr val="FF0000"/>
                </a:solidFill>
              </a:rPr>
              <a:t>歳以下</a:t>
            </a:r>
            <a:endParaRPr lang="en-US" altLang="ja-JP" sz="2000" dirty="0">
              <a:solidFill>
                <a:srgbClr val="FF0000"/>
              </a:solidFill>
            </a:endParaRPr>
          </a:p>
          <a:p>
            <a:pPr marL="0" indent="0">
              <a:buNone/>
            </a:pPr>
            <a:r>
              <a:rPr lang="en-US" altLang="ja-JP" sz="2000" dirty="0"/>
              <a:t>3</a:t>
            </a:r>
            <a:r>
              <a:rPr lang="ja-JP" altLang="en-US" sz="2000" dirty="0"/>
              <a:t>　</a:t>
            </a:r>
            <a:r>
              <a:rPr lang="en-US" altLang="ja-JP" sz="2000" dirty="0"/>
              <a:t>A</a:t>
            </a:r>
            <a:r>
              <a:rPr lang="ja-JP" altLang="en-US" sz="2000" dirty="0"/>
              <a:t>さんは雇用保険の被保険者である。</a:t>
            </a:r>
            <a:r>
              <a:rPr lang="ja-JP" altLang="en-US" sz="2000" dirty="0">
                <a:solidFill>
                  <a:srgbClr val="FF0000"/>
                </a:solidFill>
              </a:rPr>
              <a:t>公務員は雇用保険に適用対象外</a:t>
            </a:r>
          </a:p>
          <a:p>
            <a:pPr marL="0" indent="0">
              <a:buNone/>
            </a:pPr>
            <a:r>
              <a:rPr lang="en-US" altLang="ja-JP" sz="2000" dirty="0"/>
              <a:t>4</a:t>
            </a:r>
            <a:r>
              <a:rPr lang="ja-JP" altLang="en-US" sz="2000" dirty="0"/>
              <a:t>　Ｂさんは健康保険の被保険者である</a:t>
            </a:r>
            <a:r>
              <a:rPr lang="ja-JP" altLang="en-US" sz="2000" dirty="0">
                <a:solidFill>
                  <a:srgbClr val="FF0000"/>
                </a:solidFill>
              </a:rPr>
              <a:t>。公務員共済の被保険者の扶養家族</a:t>
            </a:r>
          </a:p>
          <a:p>
            <a:pPr marL="0" indent="0">
              <a:buNone/>
            </a:pPr>
            <a:r>
              <a:rPr lang="en-US" altLang="ja-JP" sz="2000" dirty="0"/>
              <a:t>5</a:t>
            </a:r>
            <a:r>
              <a:rPr lang="ja-JP" altLang="en-US" sz="2000" dirty="0"/>
              <a:t>　Ｂさんは国民年金の第三号被保険者である。</a:t>
            </a:r>
            <a:r>
              <a:rPr lang="en-US" altLang="ja-JP" sz="2000" dirty="0">
                <a:solidFill>
                  <a:srgbClr val="FF0000"/>
                </a:solidFill>
              </a:rPr>
              <a:t>B</a:t>
            </a:r>
            <a:r>
              <a:rPr lang="ja-JP" altLang="en-US" sz="2000" dirty="0">
                <a:solidFill>
                  <a:srgbClr val="FF0000"/>
                </a:solidFill>
              </a:rPr>
              <a:t>さんは</a:t>
            </a:r>
            <a:r>
              <a:rPr lang="en-US" altLang="ja-JP" sz="2000" dirty="0">
                <a:solidFill>
                  <a:srgbClr val="FF0000"/>
                </a:solidFill>
              </a:rPr>
              <a:t>18</a:t>
            </a:r>
            <a:r>
              <a:rPr lang="ja-JP" altLang="en-US" sz="2000" dirty="0">
                <a:solidFill>
                  <a:srgbClr val="FF0000"/>
                </a:solidFill>
              </a:rPr>
              <a:t>歳（年金加入は</a:t>
            </a:r>
            <a:r>
              <a:rPr lang="en-US" altLang="ja-JP" sz="2000" dirty="0">
                <a:solidFill>
                  <a:srgbClr val="FF0000"/>
                </a:solidFill>
              </a:rPr>
              <a:t>20</a:t>
            </a:r>
            <a:r>
              <a:rPr lang="ja-JP" altLang="en-US" sz="2000" dirty="0">
                <a:solidFill>
                  <a:srgbClr val="FF0000"/>
                </a:solidFill>
              </a:rPr>
              <a:t>歳から</a:t>
            </a:r>
            <a:r>
              <a:rPr lang="en-US" altLang="ja-JP" sz="2000" dirty="0">
                <a:solidFill>
                  <a:srgbClr val="FF0000"/>
                </a:solidFill>
              </a:rPr>
              <a:t>60</a:t>
            </a:r>
            <a:r>
              <a:rPr lang="ja-JP" altLang="en-US" sz="2000" dirty="0">
                <a:solidFill>
                  <a:srgbClr val="FF0000"/>
                </a:solidFill>
              </a:rPr>
              <a:t>歳まで）</a:t>
            </a:r>
          </a:p>
          <a:p>
            <a:pPr marL="0" indent="0">
              <a:buNone/>
            </a:pPr>
            <a:endParaRPr lang="en-US" sz="2000" u="sng" dirty="0">
              <a:solidFill>
                <a:schemeClr val="accent2"/>
              </a:solidFill>
            </a:endParaRPr>
          </a:p>
        </p:txBody>
      </p:sp>
    </p:spTree>
    <p:extLst>
      <p:ext uri="{BB962C8B-B14F-4D97-AF65-F5344CB8AC3E}">
        <p14:creationId xmlns:p14="http://schemas.microsoft.com/office/powerpoint/2010/main" val="32421683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AAD3AC-EA5E-ABEE-D604-51D76556B6B2}"/>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4176B3C6-C106-BC6A-B911-1CF636D80217}"/>
              </a:ext>
            </a:extLst>
          </p:cNvPr>
          <p:cNvSpPr>
            <a:spLocks noGrp="1" noChangeArrowheads="1"/>
          </p:cNvSpPr>
          <p:nvPr>
            <p:ph type="title"/>
          </p:nvPr>
        </p:nvSpPr>
        <p:spPr>
          <a:xfrm>
            <a:off x="666109" y="476673"/>
            <a:ext cx="7650307" cy="792088"/>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a:t>
            </a: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876D821A-4AE0-E144-13E5-B29146AF727F}"/>
              </a:ext>
            </a:extLst>
          </p:cNvPr>
          <p:cNvSpPr>
            <a:spLocks noGrp="1"/>
          </p:cNvSpPr>
          <p:nvPr>
            <p:ph idx="1"/>
          </p:nvPr>
        </p:nvSpPr>
        <p:spPr>
          <a:xfrm>
            <a:off x="516859" y="1268761"/>
            <a:ext cx="8182289" cy="4761546"/>
          </a:xfrm>
          <a:solidFill>
            <a:schemeClr val="bg1"/>
          </a:solidFill>
        </p:spPr>
        <p:txBody>
          <a:bodyPr/>
          <a:lstStyle/>
          <a:p>
            <a:pPr marL="0" indent="0">
              <a:buNone/>
            </a:pPr>
            <a:r>
              <a:rPr lang="ja-JP" altLang="en-US" sz="2000" dirty="0"/>
              <a:t>問題</a:t>
            </a:r>
            <a:r>
              <a:rPr lang="en-US" altLang="ja-JP" sz="2000" dirty="0"/>
              <a:t>29</a:t>
            </a:r>
            <a:r>
              <a:rPr lang="ja-JP" altLang="en-US" sz="2000" dirty="0"/>
              <a:t>　日本の社会保障の歴史に関する次の記述のうち，最も適切なものを</a:t>
            </a:r>
            <a:r>
              <a:rPr lang="en-US" altLang="ja-JP" sz="2000" dirty="0"/>
              <a:t>1 </a:t>
            </a:r>
            <a:r>
              <a:rPr lang="ja-JP" altLang="en-US" sz="2000" dirty="0"/>
              <a:t>つ選びなさい。</a:t>
            </a:r>
          </a:p>
          <a:p>
            <a:pPr marL="0" indent="0">
              <a:buNone/>
            </a:pPr>
            <a:r>
              <a:rPr lang="en-US" altLang="ja-JP" sz="2000" dirty="0"/>
              <a:t>1</a:t>
            </a:r>
            <a:r>
              <a:rPr lang="ja-JP" altLang="en-US" sz="2000" dirty="0"/>
              <a:t>　△　第二次世界大戦後間もなく，</a:t>
            </a:r>
            <a:r>
              <a:rPr lang="ja-JP" altLang="en-US" sz="2000" u="sng" dirty="0">
                <a:solidFill>
                  <a:schemeClr val="accent2"/>
                </a:solidFill>
              </a:rPr>
              <a:t>児童福祉法，身体障害者福祉法</a:t>
            </a:r>
            <a:r>
              <a:rPr lang="ja-JP" altLang="en-US" sz="2000" dirty="0">
                <a:solidFill>
                  <a:schemeClr val="accent2"/>
                </a:solidFill>
              </a:rPr>
              <a:t>，</a:t>
            </a:r>
            <a:r>
              <a:rPr lang="ja-JP" altLang="en-US" sz="2000" u="sng" dirty="0">
                <a:solidFill>
                  <a:schemeClr val="accent2"/>
                </a:solidFill>
              </a:rPr>
              <a:t>老人福祉法</a:t>
            </a:r>
            <a:r>
              <a:rPr lang="ja-JP" altLang="en-US" sz="2000" dirty="0"/>
              <a:t>が制定され，福祉三法の体制が確立した。</a:t>
            </a:r>
          </a:p>
          <a:p>
            <a:pPr marL="0" indent="0">
              <a:buNone/>
            </a:pPr>
            <a:r>
              <a:rPr lang="en-US" altLang="ja-JP" sz="2000" dirty="0"/>
              <a:t>2</a:t>
            </a:r>
            <a:r>
              <a:rPr lang="ja-JP" altLang="en-US" sz="2000" dirty="0"/>
              <a:t>　△</a:t>
            </a:r>
            <a:r>
              <a:rPr lang="ja-JP" altLang="en-US" sz="2000" u="sng" dirty="0">
                <a:solidFill>
                  <a:schemeClr val="accent2"/>
                </a:solidFill>
              </a:rPr>
              <a:t>厚生年金保険法の改正により</a:t>
            </a:r>
            <a:r>
              <a:rPr lang="ja-JP" altLang="en-US" sz="2000" dirty="0"/>
              <a:t>，</a:t>
            </a:r>
            <a:r>
              <a:rPr lang="en-US" altLang="ja-JP" sz="2000" dirty="0"/>
              <a:t>1961 </a:t>
            </a:r>
            <a:r>
              <a:rPr lang="ja-JP" altLang="en-US" sz="2000" dirty="0"/>
              <a:t>年（昭和</a:t>
            </a:r>
            <a:r>
              <a:rPr lang="en-US" altLang="ja-JP" sz="2000" dirty="0"/>
              <a:t>36 </a:t>
            </a:r>
            <a:r>
              <a:rPr lang="ja-JP" altLang="en-US" sz="2000" dirty="0"/>
              <a:t>年）に国民皆保険が実現した。</a:t>
            </a:r>
          </a:p>
          <a:p>
            <a:pPr marL="0" indent="0">
              <a:buNone/>
            </a:pPr>
            <a:r>
              <a:rPr lang="en-US" altLang="ja-JP" sz="2000" dirty="0"/>
              <a:t>3</a:t>
            </a:r>
            <a:r>
              <a:rPr lang="ja-JP" altLang="en-US" sz="2000" dirty="0"/>
              <a:t>　△</a:t>
            </a:r>
            <a:r>
              <a:rPr lang="ja-JP" altLang="en-US" sz="2000" u="sng" dirty="0">
                <a:solidFill>
                  <a:schemeClr val="accent2"/>
                </a:solidFill>
              </a:rPr>
              <a:t>ひとり親世帯を対象とする手当の支給のために</a:t>
            </a:r>
            <a:r>
              <a:rPr lang="ja-JP" altLang="en-US" sz="2000" dirty="0"/>
              <a:t>，</a:t>
            </a:r>
            <a:r>
              <a:rPr lang="en-US" altLang="ja-JP" sz="2000" dirty="0"/>
              <a:t>1971 </a:t>
            </a:r>
            <a:r>
              <a:rPr lang="ja-JP" altLang="en-US" sz="2000" dirty="0"/>
              <a:t>年（昭和</a:t>
            </a:r>
            <a:r>
              <a:rPr lang="en-US" altLang="ja-JP" sz="2000" dirty="0"/>
              <a:t>46 </a:t>
            </a:r>
            <a:r>
              <a:rPr lang="ja-JP" altLang="en-US" sz="2000" dirty="0"/>
              <a:t>年）に児童手当法が制定された。</a:t>
            </a:r>
          </a:p>
          <a:p>
            <a:pPr marL="0" indent="0">
              <a:buNone/>
            </a:pPr>
            <a:r>
              <a:rPr lang="en-US" altLang="ja-JP" sz="2000" dirty="0"/>
              <a:t>4</a:t>
            </a:r>
            <a:r>
              <a:rPr lang="ja-JP" altLang="en-US" sz="2000" dirty="0"/>
              <a:t>　☓</a:t>
            </a:r>
            <a:r>
              <a:rPr lang="ja-JP" altLang="en-US" sz="2000" u="sng" dirty="0"/>
              <a:t>老人医療費の無料化が</a:t>
            </a:r>
            <a:r>
              <a:rPr lang="en-US" altLang="ja-JP" sz="2000" u="sng" dirty="0"/>
              <a:t>1982 </a:t>
            </a:r>
            <a:r>
              <a:rPr lang="ja-JP" altLang="en-US" sz="2000" u="sng" dirty="0"/>
              <a:t>年</a:t>
            </a:r>
            <a:r>
              <a:rPr lang="ja-JP" altLang="en-US" sz="2000" dirty="0"/>
              <a:t>（昭和</a:t>
            </a:r>
            <a:r>
              <a:rPr lang="en-US" altLang="ja-JP" sz="2000" dirty="0"/>
              <a:t>57 </a:t>
            </a:r>
            <a:r>
              <a:rPr lang="ja-JP" altLang="en-US" sz="2000" dirty="0"/>
              <a:t>年）の老人保健法の制定により行われた。</a:t>
            </a:r>
          </a:p>
          <a:p>
            <a:pPr marL="0" indent="0">
              <a:buNone/>
            </a:pPr>
            <a:r>
              <a:rPr lang="en-US" altLang="ja-JP" sz="2000" dirty="0"/>
              <a:t>5</a:t>
            </a:r>
            <a:r>
              <a:rPr lang="ja-JP" altLang="en-US" sz="2000" dirty="0"/>
              <a:t>　◯</a:t>
            </a:r>
            <a:r>
              <a:rPr lang="en-US" altLang="ja-JP" sz="2000" dirty="0"/>
              <a:t>2000 </a:t>
            </a:r>
            <a:r>
              <a:rPr lang="ja-JP" altLang="en-US" sz="2000" dirty="0"/>
              <a:t>年度（平成</a:t>
            </a:r>
            <a:r>
              <a:rPr lang="en-US" altLang="ja-JP" sz="2000" dirty="0"/>
              <a:t>12 </a:t>
            </a:r>
            <a:r>
              <a:rPr lang="ja-JP" altLang="en-US" sz="2000" dirty="0"/>
              <a:t>年度）から，新しい社会保険制度として，介護保険法が施行された。</a:t>
            </a:r>
          </a:p>
        </p:txBody>
      </p:sp>
    </p:spTree>
    <p:extLst>
      <p:ext uri="{BB962C8B-B14F-4D97-AF65-F5344CB8AC3E}">
        <p14:creationId xmlns:p14="http://schemas.microsoft.com/office/powerpoint/2010/main" val="16084682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6425C-9452-847A-376F-5410723B15D0}"/>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206BA26B-E9D4-EACF-3B3D-583D7C66DEB1}"/>
              </a:ext>
            </a:extLst>
          </p:cNvPr>
          <p:cNvSpPr>
            <a:spLocks noGrp="1" noChangeArrowheads="1"/>
          </p:cNvSpPr>
          <p:nvPr>
            <p:ph type="title"/>
          </p:nvPr>
        </p:nvSpPr>
        <p:spPr>
          <a:xfrm>
            <a:off x="666109" y="476673"/>
            <a:ext cx="7650307" cy="792088"/>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a:t>
            </a: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F3EDD03F-8A17-FF34-D3B7-1A831A0B28E2}"/>
              </a:ext>
            </a:extLst>
          </p:cNvPr>
          <p:cNvSpPr>
            <a:spLocks noGrp="1"/>
          </p:cNvSpPr>
          <p:nvPr>
            <p:ph idx="1"/>
          </p:nvPr>
        </p:nvSpPr>
        <p:spPr>
          <a:xfrm>
            <a:off x="422159" y="1619781"/>
            <a:ext cx="8138205" cy="4565867"/>
          </a:xfrm>
        </p:spPr>
        <p:txBody>
          <a:bodyPr/>
          <a:lstStyle/>
          <a:p>
            <a:pPr marL="0" indent="0">
              <a:buNone/>
            </a:pPr>
            <a:r>
              <a:rPr lang="en-US" altLang="ja-JP" sz="2000" dirty="0"/>
              <a:t>1</a:t>
            </a:r>
            <a:r>
              <a:rPr lang="ja-JP" altLang="en-US" sz="2000" dirty="0"/>
              <a:t>　第二次世界大戦後間もなく，</a:t>
            </a:r>
            <a:r>
              <a:rPr lang="ja-JP" altLang="en-US" sz="2000" u="sng" dirty="0"/>
              <a:t>児童福祉法，身体障害者福祉法</a:t>
            </a:r>
            <a:r>
              <a:rPr lang="ja-JP" altLang="en-US" sz="2000" dirty="0"/>
              <a:t>，</a:t>
            </a:r>
            <a:r>
              <a:rPr lang="ja-JP" altLang="en-US" sz="2000" u="sng" dirty="0">
                <a:solidFill>
                  <a:srgbClr val="FF0000"/>
                </a:solidFill>
              </a:rPr>
              <a:t>老人福祉法</a:t>
            </a:r>
            <a:r>
              <a:rPr lang="ja-JP" altLang="en-US" sz="2000" dirty="0"/>
              <a:t>が制定され，福祉三法の体制が確立した。</a:t>
            </a:r>
            <a:r>
              <a:rPr lang="ja-JP" altLang="en-US" sz="2000" dirty="0">
                <a:solidFill>
                  <a:srgbClr val="FF0000"/>
                </a:solidFill>
              </a:rPr>
              <a:t>＊</a:t>
            </a:r>
            <a:r>
              <a:rPr lang="zh-TW" altLang="en-US" sz="2000" dirty="0">
                <a:solidFill>
                  <a:srgbClr val="FF0000"/>
                </a:solidFill>
              </a:rPr>
              <a:t>「生活保護法」</a:t>
            </a:r>
            <a:endParaRPr lang="ja-JP" altLang="en-US" sz="2000" dirty="0">
              <a:solidFill>
                <a:srgbClr val="FF0000"/>
              </a:solidFill>
            </a:endParaRPr>
          </a:p>
          <a:p>
            <a:pPr marL="0" indent="0">
              <a:buNone/>
            </a:pPr>
            <a:r>
              <a:rPr lang="en-US" altLang="ja-JP" sz="2000" dirty="0"/>
              <a:t>2</a:t>
            </a:r>
            <a:r>
              <a:rPr lang="ja-JP" altLang="en-US" sz="2000" dirty="0"/>
              <a:t>　</a:t>
            </a:r>
            <a:r>
              <a:rPr lang="ja-JP" altLang="en-US" sz="2000" u="sng" dirty="0">
                <a:solidFill>
                  <a:srgbClr val="FF0000"/>
                </a:solidFill>
              </a:rPr>
              <a:t>厚生年金保険法の改正</a:t>
            </a:r>
            <a:r>
              <a:rPr lang="ja-JP" altLang="en-US" sz="2000" dirty="0"/>
              <a:t>により，</a:t>
            </a:r>
            <a:r>
              <a:rPr lang="en-US" altLang="ja-JP" sz="2000" dirty="0"/>
              <a:t>1961 </a:t>
            </a:r>
            <a:r>
              <a:rPr lang="ja-JP" altLang="en-US" sz="2000" dirty="0"/>
              <a:t>年（昭和</a:t>
            </a:r>
            <a:r>
              <a:rPr lang="en-US" altLang="ja-JP" sz="2000" dirty="0"/>
              <a:t>36 </a:t>
            </a:r>
            <a:r>
              <a:rPr lang="ja-JP" altLang="en-US" sz="2000" dirty="0"/>
              <a:t>年）に国民皆保険が実現した。　年次は◯だが、</a:t>
            </a:r>
            <a:r>
              <a:rPr lang="ja-JP" altLang="en-US" sz="2000" dirty="0">
                <a:solidFill>
                  <a:srgbClr val="FF0000"/>
                </a:solidFill>
              </a:rPr>
              <a:t>「国民健康保険法」の制定</a:t>
            </a:r>
          </a:p>
          <a:p>
            <a:pPr marL="0" indent="0">
              <a:buNone/>
            </a:pPr>
            <a:r>
              <a:rPr lang="en-US" altLang="ja-JP" sz="2000" dirty="0"/>
              <a:t>3</a:t>
            </a:r>
            <a:r>
              <a:rPr lang="ja-JP" altLang="en-US" sz="2000" dirty="0"/>
              <a:t>　</a:t>
            </a:r>
            <a:r>
              <a:rPr lang="ja-JP" altLang="en-US" sz="2000" dirty="0">
                <a:solidFill>
                  <a:srgbClr val="FF0000"/>
                </a:solidFill>
              </a:rPr>
              <a:t>ひとり親世帯</a:t>
            </a:r>
            <a:r>
              <a:rPr lang="ja-JP" altLang="en-US" sz="2000" dirty="0"/>
              <a:t>を対象とする手当の支給のために，</a:t>
            </a:r>
            <a:r>
              <a:rPr lang="en-US" altLang="ja-JP" sz="2000" u="sng" dirty="0"/>
              <a:t>1971 </a:t>
            </a:r>
            <a:r>
              <a:rPr lang="ja-JP" altLang="en-US" sz="2000" u="sng" dirty="0"/>
              <a:t>年（昭和</a:t>
            </a:r>
            <a:r>
              <a:rPr lang="en-US" altLang="ja-JP" sz="2000" u="sng" dirty="0"/>
              <a:t>46 </a:t>
            </a:r>
            <a:r>
              <a:rPr lang="ja-JP" altLang="en-US" sz="2000" u="sng" dirty="0"/>
              <a:t>年）に児童手当法</a:t>
            </a:r>
            <a:r>
              <a:rPr lang="ja-JP" altLang="en-US" sz="2000" dirty="0"/>
              <a:t>が制定された。年次は◯だが、子ども</a:t>
            </a:r>
            <a:r>
              <a:rPr lang="en-US" altLang="ja-JP" sz="2000" dirty="0"/>
              <a:t>3</a:t>
            </a:r>
            <a:r>
              <a:rPr lang="ja-JP" altLang="en-US" sz="2000" dirty="0"/>
              <a:t>人以上</a:t>
            </a:r>
          </a:p>
          <a:p>
            <a:pPr marL="0" indent="0">
              <a:buNone/>
            </a:pPr>
            <a:r>
              <a:rPr lang="en-US" altLang="ja-JP" sz="2000" dirty="0"/>
              <a:t>4</a:t>
            </a:r>
            <a:r>
              <a:rPr lang="ja-JP" altLang="en-US" sz="2000" dirty="0"/>
              <a:t>　</a:t>
            </a:r>
            <a:r>
              <a:rPr lang="ja-JP" altLang="en-US" sz="2000" u="sng" dirty="0">
                <a:solidFill>
                  <a:srgbClr val="FF0000"/>
                </a:solidFill>
              </a:rPr>
              <a:t>老人医療費の無料化が</a:t>
            </a:r>
            <a:r>
              <a:rPr lang="en-US" altLang="ja-JP" sz="2000" u="sng" dirty="0"/>
              <a:t>1982 </a:t>
            </a:r>
            <a:r>
              <a:rPr lang="ja-JP" altLang="en-US" sz="2000" u="sng" dirty="0"/>
              <a:t>年</a:t>
            </a:r>
            <a:r>
              <a:rPr lang="ja-JP" altLang="en-US" sz="2000" dirty="0"/>
              <a:t>（昭和</a:t>
            </a:r>
            <a:r>
              <a:rPr lang="en-US" altLang="ja-JP" sz="2000" dirty="0"/>
              <a:t>57 </a:t>
            </a:r>
            <a:r>
              <a:rPr lang="ja-JP" altLang="en-US" sz="2000" dirty="0"/>
              <a:t>年）の老人保健法の制定により行われた。★老人医療無料化の廃止</a:t>
            </a:r>
          </a:p>
          <a:p>
            <a:pPr marL="0" indent="0">
              <a:buNone/>
            </a:pPr>
            <a:r>
              <a:rPr lang="en-US" altLang="ja-JP" sz="2000" dirty="0"/>
              <a:t>5</a:t>
            </a:r>
            <a:r>
              <a:rPr lang="ja-JP" altLang="en-US" sz="2000" dirty="0"/>
              <a:t>　◯</a:t>
            </a:r>
            <a:r>
              <a:rPr lang="en-US" altLang="ja-JP" sz="2000" dirty="0"/>
              <a:t>2000 </a:t>
            </a:r>
            <a:r>
              <a:rPr lang="ja-JP" altLang="en-US" sz="2000" dirty="0"/>
              <a:t>年度（平成</a:t>
            </a:r>
            <a:r>
              <a:rPr lang="en-US" altLang="ja-JP" sz="2000" dirty="0"/>
              <a:t>12 </a:t>
            </a:r>
            <a:r>
              <a:rPr lang="ja-JP" altLang="en-US" sz="2000" dirty="0"/>
              <a:t>年度）から，新しい社会保険制度として，介護保険法が施行された。</a:t>
            </a:r>
          </a:p>
        </p:txBody>
      </p:sp>
      <p:sp>
        <p:nvSpPr>
          <p:cNvPr id="2" name="テキスト ボックス 1">
            <a:extLst>
              <a:ext uri="{FF2B5EF4-FFF2-40B4-BE49-F238E27FC236}">
                <a16:creationId xmlns:a16="http://schemas.microsoft.com/office/drawing/2014/main" id="{E0EC2275-9357-A996-A8D1-0A082315B1E0}"/>
              </a:ext>
            </a:extLst>
          </p:cNvPr>
          <p:cNvSpPr txBox="1"/>
          <p:nvPr/>
        </p:nvSpPr>
        <p:spPr>
          <a:xfrm>
            <a:off x="422159" y="5013176"/>
            <a:ext cx="8568952" cy="1015663"/>
          </a:xfrm>
          <a:prstGeom prst="rect">
            <a:avLst/>
          </a:prstGeom>
          <a:solidFill>
            <a:schemeClr val="bg1"/>
          </a:solidFill>
        </p:spPr>
        <p:txBody>
          <a:bodyPr wrap="square" rtlCol="0">
            <a:spAutoFit/>
          </a:bodyPr>
          <a:lstStyle/>
          <a:p>
            <a:r>
              <a:rPr lang="ja-JP" altLang="en-US" sz="2000" dirty="0">
                <a:solidFill>
                  <a:srgbClr val="FF0000"/>
                </a:solidFill>
              </a:rPr>
              <a:t>★介護保険制度の施行は</a:t>
            </a:r>
            <a:r>
              <a:rPr lang="en-US" altLang="ja-JP" sz="2000" dirty="0">
                <a:solidFill>
                  <a:srgbClr val="FF0000"/>
                </a:solidFill>
              </a:rPr>
              <a:t>2000</a:t>
            </a:r>
            <a:r>
              <a:rPr lang="ja-JP" altLang="en-US" sz="2000" dirty="0">
                <a:solidFill>
                  <a:srgbClr val="FF0000"/>
                </a:solidFill>
              </a:rPr>
              <a:t>年からと覚えること。すでに</a:t>
            </a:r>
            <a:r>
              <a:rPr lang="en-US" altLang="ja-JP" sz="2000" dirty="0">
                <a:solidFill>
                  <a:srgbClr val="FF0000"/>
                </a:solidFill>
              </a:rPr>
              <a:t>25</a:t>
            </a:r>
            <a:r>
              <a:rPr lang="ja-JP" altLang="en-US" sz="2000" dirty="0">
                <a:solidFill>
                  <a:srgbClr val="FF0000"/>
                </a:solidFill>
              </a:rPr>
              <a:t>年以上経過、</a:t>
            </a:r>
            <a:r>
              <a:rPr lang="en-US" altLang="ja-JP" sz="2000" dirty="0">
                <a:solidFill>
                  <a:srgbClr val="FF0000"/>
                </a:solidFill>
              </a:rPr>
              <a:t>2025</a:t>
            </a:r>
            <a:r>
              <a:rPr lang="ja-JP" altLang="en-US" sz="2000" dirty="0">
                <a:solidFill>
                  <a:srgbClr val="FF0000"/>
                </a:solidFill>
              </a:rPr>
              <a:t>年問題（</a:t>
            </a:r>
            <a:r>
              <a:rPr lang="en-US" altLang="ja-JP" sz="2000" dirty="0">
                <a:solidFill>
                  <a:srgbClr val="FF0000"/>
                </a:solidFill>
              </a:rPr>
              <a:t>75</a:t>
            </a:r>
            <a:r>
              <a:rPr lang="ja-JP" altLang="en-US" sz="2000" dirty="0">
                <a:solidFill>
                  <a:srgbClr val="FF0000"/>
                </a:solidFill>
              </a:rPr>
              <a:t>歳後期高齢者の急増期に入りました）。後期高齢者医療制度は、</a:t>
            </a:r>
            <a:r>
              <a:rPr lang="en-US" altLang="ja-JP" sz="2000" dirty="0">
                <a:solidFill>
                  <a:srgbClr val="FF0000"/>
                </a:solidFill>
              </a:rPr>
              <a:t>2008</a:t>
            </a:r>
            <a:r>
              <a:rPr lang="ja-JP" altLang="en-US" sz="2000" dirty="0">
                <a:solidFill>
                  <a:srgbClr val="FF0000"/>
                </a:solidFill>
              </a:rPr>
              <a:t>年（平成</a:t>
            </a:r>
            <a:r>
              <a:rPr lang="en-US" altLang="ja-JP" sz="2000" dirty="0">
                <a:solidFill>
                  <a:srgbClr val="FF0000"/>
                </a:solidFill>
              </a:rPr>
              <a:t>20</a:t>
            </a:r>
            <a:r>
              <a:rPr lang="ja-JP" altLang="en-US" sz="2000" dirty="0">
                <a:solidFill>
                  <a:srgbClr val="FF0000"/>
                </a:solidFill>
              </a:rPr>
              <a:t>年）</a:t>
            </a:r>
            <a:r>
              <a:rPr lang="en-US" altLang="ja-JP" sz="2000" dirty="0">
                <a:solidFill>
                  <a:srgbClr val="FF0000"/>
                </a:solidFill>
              </a:rPr>
              <a:t>4</a:t>
            </a:r>
            <a:r>
              <a:rPr lang="ja-JP" altLang="en-US" sz="2000" dirty="0">
                <a:solidFill>
                  <a:srgbClr val="FF0000"/>
                </a:solidFill>
              </a:rPr>
              <a:t>月で、医療保険の方の対応の方が後。</a:t>
            </a:r>
            <a:endParaRPr lang="en-US" sz="2000" dirty="0">
              <a:solidFill>
                <a:srgbClr val="FF0000"/>
              </a:solidFill>
            </a:endParaRPr>
          </a:p>
        </p:txBody>
      </p:sp>
    </p:spTree>
    <p:extLst>
      <p:ext uri="{BB962C8B-B14F-4D97-AF65-F5344CB8AC3E}">
        <p14:creationId xmlns:p14="http://schemas.microsoft.com/office/powerpoint/2010/main" val="4794425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5C555D-20AB-4F01-0DD5-DD4DABC33536}"/>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8DC63E54-DEEB-C395-8E24-72828782B538}"/>
              </a:ext>
            </a:extLst>
          </p:cNvPr>
          <p:cNvSpPr>
            <a:spLocks noGrp="1" noChangeArrowheads="1"/>
          </p:cNvSpPr>
          <p:nvPr>
            <p:ph type="title"/>
          </p:nvPr>
        </p:nvSpPr>
        <p:spPr>
          <a:xfrm>
            <a:off x="813357" y="204160"/>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a:t>
            </a: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DBE08679-F6DC-E054-D529-F919E6DE3D2F}"/>
              </a:ext>
            </a:extLst>
          </p:cNvPr>
          <p:cNvSpPr>
            <a:spLocks noGrp="1"/>
          </p:cNvSpPr>
          <p:nvPr>
            <p:ph idx="1"/>
          </p:nvPr>
        </p:nvSpPr>
        <p:spPr>
          <a:xfrm>
            <a:off x="512275" y="1256586"/>
            <a:ext cx="8236189" cy="4731605"/>
          </a:xfrm>
          <a:solidFill>
            <a:schemeClr val="bg1"/>
          </a:solidFill>
        </p:spPr>
        <p:txBody>
          <a:bodyPr/>
          <a:lstStyle/>
          <a:p>
            <a:pPr marL="0" indent="0">
              <a:buNone/>
            </a:pPr>
            <a:r>
              <a:rPr lang="ja-JP" altLang="en-US" sz="2000" dirty="0"/>
              <a:t>問題</a:t>
            </a:r>
            <a:r>
              <a:rPr lang="en-US" altLang="ja-JP" sz="2000" dirty="0"/>
              <a:t>30</a:t>
            </a:r>
            <a:r>
              <a:rPr lang="ja-JP" altLang="en-US" sz="2000" dirty="0"/>
              <a:t>　「令和</a:t>
            </a:r>
            <a:r>
              <a:rPr lang="en-US" altLang="ja-JP" sz="2000" dirty="0"/>
              <a:t>3 </a:t>
            </a:r>
            <a:r>
              <a:rPr lang="ja-JP" altLang="en-US" sz="2000" dirty="0"/>
              <a:t>年度社会保障費用統計」（国立社会保障・人口問題研究所）による社会保障の費用等に関する次の記述のうち，正しいものを</a:t>
            </a:r>
            <a:r>
              <a:rPr lang="en-US" altLang="ja-JP" sz="2000" dirty="0"/>
              <a:t>1 </a:t>
            </a:r>
            <a:r>
              <a:rPr lang="ja-JP" altLang="en-US" sz="2000" dirty="0"/>
              <a:t>つ選びなさい。</a:t>
            </a:r>
          </a:p>
          <a:p>
            <a:pPr marL="0" indent="0">
              <a:buNone/>
            </a:pPr>
            <a:r>
              <a:rPr lang="en-US" altLang="ja-JP" sz="2000" dirty="0"/>
              <a:t>1</a:t>
            </a:r>
            <a:r>
              <a:rPr lang="ja-JP" altLang="en-US" sz="2000" dirty="0"/>
              <a:t>　△</a:t>
            </a:r>
            <a:r>
              <a:rPr lang="en-US" altLang="ja-JP" sz="2000" dirty="0"/>
              <a:t>2021 </a:t>
            </a:r>
            <a:r>
              <a:rPr lang="ja-JP" altLang="en-US" sz="2000" dirty="0"/>
              <a:t>年度（令和</a:t>
            </a:r>
            <a:r>
              <a:rPr lang="en-US" altLang="ja-JP" sz="2000" dirty="0"/>
              <a:t>3 </a:t>
            </a:r>
            <a:r>
              <a:rPr lang="ja-JP" altLang="en-US" sz="2000" dirty="0"/>
              <a:t>年度）の社会保障給付費の総額は</a:t>
            </a:r>
            <a:r>
              <a:rPr lang="en-US" altLang="ja-JP" sz="2000" u="sng" dirty="0"/>
              <a:t>160 </a:t>
            </a:r>
            <a:r>
              <a:rPr lang="ja-JP" altLang="en-US" sz="2000" u="sng" dirty="0"/>
              <a:t>兆円</a:t>
            </a:r>
            <a:r>
              <a:rPr lang="ja-JP" altLang="en-US" sz="2000" dirty="0"/>
              <a:t>を超過している。</a:t>
            </a:r>
          </a:p>
          <a:p>
            <a:pPr marL="0" indent="0">
              <a:buNone/>
            </a:pPr>
            <a:r>
              <a:rPr lang="en-US" altLang="ja-JP" sz="2000" dirty="0"/>
              <a:t>2</a:t>
            </a:r>
            <a:r>
              <a:rPr lang="ja-JP" altLang="en-US" sz="2000" dirty="0"/>
              <a:t>　◯</a:t>
            </a:r>
            <a:r>
              <a:rPr lang="en-US" altLang="ja-JP" sz="2000" dirty="0"/>
              <a:t>2021 </a:t>
            </a:r>
            <a:r>
              <a:rPr lang="ja-JP" altLang="en-US" sz="2000" dirty="0"/>
              <a:t>年度（令和</a:t>
            </a:r>
            <a:r>
              <a:rPr lang="en-US" altLang="ja-JP" sz="2000" dirty="0"/>
              <a:t>3 </a:t>
            </a:r>
            <a:r>
              <a:rPr lang="ja-JP" altLang="en-US" sz="2000" dirty="0"/>
              <a:t>年度）の部門別（「医療」，「年金」，「福祉その他」）の社会保障給付費のうち，「福祉その他」の割合は， </a:t>
            </a:r>
            <a:r>
              <a:rPr lang="en-US" altLang="ja-JP" sz="2000" u="sng" dirty="0"/>
              <a:t>2 </a:t>
            </a:r>
            <a:r>
              <a:rPr lang="ja-JP" altLang="en-US" sz="2000" u="sng" dirty="0"/>
              <a:t>割を超過している</a:t>
            </a:r>
            <a:r>
              <a:rPr lang="ja-JP" altLang="en-US" sz="2000" dirty="0"/>
              <a:t>。</a:t>
            </a:r>
          </a:p>
          <a:p>
            <a:pPr marL="0" indent="0">
              <a:buNone/>
            </a:pPr>
            <a:r>
              <a:rPr lang="en-US" altLang="ja-JP" sz="2000" dirty="0"/>
              <a:t>3</a:t>
            </a:r>
            <a:r>
              <a:rPr lang="ja-JP" altLang="en-US" sz="2000" dirty="0"/>
              <a:t>　☓</a:t>
            </a:r>
            <a:r>
              <a:rPr lang="en-US" altLang="ja-JP" sz="2000" dirty="0"/>
              <a:t>2021 </a:t>
            </a:r>
            <a:r>
              <a:rPr lang="ja-JP" altLang="en-US" sz="2000" dirty="0"/>
              <a:t>年度（令和</a:t>
            </a:r>
            <a:r>
              <a:rPr lang="en-US" altLang="ja-JP" sz="2000" dirty="0"/>
              <a:t>3 </a:t>
            </a:r>
            <a:r>
              <a:rPr lang="ja-JP" altLang="en-US" sz="2000" dirty="0"/>
              <a:t>年度）の政策分野別社会支出の割合が</a:t>
            </a:r>
            <a:r>
              <a:rPr lang="ja-JP" altLang="en-US" sz="2000" dirty="0">
                <a:solidFill>
                  <a:schemeClr val="accent2"/>
                </a:solidFill>
              </a:rPr>
              <a:t>最も大きいのは「家族」である</a:t>
            </a:r>
            <a:r>
              <a:rPr lang="ja-JP" altLang="en-US" sz="2000" dirty="0"/>
              <a:t>。</a:t>
            </a:r>
          </a:p>
          <a:p>
            <a:pPr marL="0" indent="0">
              <a:buNone/>
            </a:pPr>
            <a:r>
              <a:rPr lang="en-US" altLang="ja-JP" sz="2000" dirty="0"/>
              <a:t>4</a:t>
            </a:r>
            <a:r>
              <a:rPr lang="ja-JP" altLang="en-US" sz="2000" dirty="0"/>
              <a:t>　☓</a:t>
            </a:r>
            <a:r>
              <a:rPr lang="en-US" altLang="ja-JP" sz="2000" dirty="0"/>
              <a:t>2021 </a:t>
            </a:r>
            <a:r>
              <a:rPr lang="ja-JP" altLang="en-US" sz="2000" dirty="0"/>
              <a:t>年度（令和</a:t>
            </a:r>
            <a:r>
              <a:rPr lang="en-US" altLang="ja-JP" sz="2000" dirty="0"/>
              <a:t>3 </a:t>
            </a:r>
            <a:r>
              <a:rPr lang="ja-JP" altLang="en-US" sz="2000" dirty="0"/>
              <a:t>年度）の社会保障財源における公費負担の割合は，</a:t>
            </a:r>
            <a:r>
              <a:rPr lang="ja-JP" altLang="en-US" sz="2000" dirty="0">
                <a:solidFill>
                  <a:schemeClr val="accent2"/>
                </a:solidFill>
              </a:rPr>
              <a:t>社会保険料の割合よりも大きい</a:t>
            </a:r>
            <a:r>
              <a:rPr lang="ja-JP" altLang="en-US" sz="2000" dirty="0"/>
              <a:t>。</a:t>
            </a:r>
          </a:p>
          <a:p>
            <a:pPr marL="0" indent="0">
              <a:buNone/>
            </a:pPr>
            <a:r>
              <a:rPr lang="en-US" altLang="ja-JP" sz="2000" dirty="0"/>
              <a:t>5</a:t>
            </a:r>
            <a:r>
              <a:rPr lang="ja-JP" altLang="en-US" sz="2000" dirty="0"/>
              <a:t>　☓</a:t>
            </a:r>
            <a:r>
              <a:rPr lang="en-US" altLang="ja-JP" sz="2000" dirty="0"/>
              <a:t>2020 </a:t>
            </a:r>
            <a:r>
              <a:rPr lang="ja-JP" altLang="en-US" sz="2000" dirty="0"/>
              <a:t>年度（令和</a:t>
            </a:r>
            <a:r>
              <a:rPr lang="en-US" altLang="ja-JP" sz="2000" dirty="0"/>
              <a:t>2 </a:t>
            </a:r>
            <a:r>
              <a:rPr lang="ja-JP" altLang="en-US" sz="2000" dirty="0"/>
              <a:t>年度）の日本の社会支出は，対国内総生産比でみると，</a:t>
            </a:r>
            <a:r>
              <a:rPr lang="ja-JP" altLang="en-US" sz="2000" dirty="0">
                <a:solidFill>
                  <a:schemeClr val="accent2"/>
                </a:solidFill>
              </a:rPr>
              <a:t>ＯＥＣＤ加盟国の中で最も大きい</a:t>
            </a:r>
            <a:r>
              <a:rPr lang="ja-JP" altLang="en-US" sz="2000" dirty="0"/>
              <a:t>。</a:t>
            </a:r>
            <a:endParaRPr lang="ja-JP" altLang="en-US" sz="2000" dirty="0">
              <a:solidFill>
                <a:srgbClr val="FF0000"/>
              </a:solidFill>
            </a:endParaRPr>
          </a:p>
        </p:txBody>
      </p:sp>
      <p:sp>
        <p:nvSpPr>
          <p:cNvPr id="4" name="テキスト ボックス 3">
            <a:extLst>
              <a:ext uri="{FF2B5EF4-FFF2-40B4-BE49-F238E27FC236}">
                <a16:creationId xmlns:a16="http://schemas.microsoft.com/office/drawing/2014/main" id="{F73170B6-D119-226D-8494-3C5E314D8B28}"/>
              </a:ext>
            </a:extLst>
          </p:cNvPr>
          <p:cNvSpPr txBox="1"/>
          <p:nvPr/>
        </p:nvSpPr>
        <p:spPr>
          <a:xfrm>
            <a:off x="701025" y="7173416"/>
            <a:ext cx="7776865" cy="646331"/>
          </a:xfrm>
          <a:prstGeom prst="rect">
            <a:avLst/>
          </a:prstGeom>
          <a:solidFill>
            <a:schemeClr val="bg1"/>
          </a:solidFill>
        </p:spPr>
        <p:txBody>
          <a:bodyPr wrap="square" rtlCol="0">
            <a:spAutoFit/>
          </a:bodyPr>
          <a:lstStyle/>
          <a:p>
            <a:r>
              <a:rPr lang="en-US" altLang="ja-JP" sz="2000" b="1" dirty="0">
                <a:solidFill>
                  <a:srgbClr val="FF0000"/>
                </a:solidFill>
              </a:rPr>
              <a:t>*</a:t>
            </a:r>
            <a:r>
              <a:rPr lang="ja-JP" altLang="en-US" sz="1600" b="1" dirty="0">
                <a:solidFill>
                  <a:srgbClr val="FF0000"/>
                </a:solidFill>
              </a:rPr>
              <a:t>ヒント：過疎地域の指定は、人口減少率だけでなく、高齢化率などの「人口要件」と、財政などの「財政要件」で決まるので、人口減少率だけで定義されるであれば</a:t>
            </a:r>
            <a:r>
              <a:rPr lang="en-US" altLang="ja-JP" sz="1600" b="1" dirty="0">
                <a:solidFill>
                  <a:srgbClr val="FF0000"/>
                </a:solidFill>
              </a:rPr>
              <a:t>X</a:t>
            </a:r>
            <a:r>
              <a:rPr lang="ja-JP" altLang="en-US" sz="1600" b="1" dirty="0">
                <a:solidFill>
                  <a:srgbClr val="FF0000"/>
                </a:solidFill>
              </a:rPr>
              <a:t>になります。</a:t>
            </a:r>
            <a:endParaRPr lang="en-US" altLang="ja-JP" sz="2000" b="1" dirty="0">
              <a:solidFill>
                <a:srgbClr val="FF0000"/>
              </a:solidFill>
            </a:endParaRPr>
          </a:p>
        </p:txBody>
      </p:sp>
      <p:sp>
        <p:nvSpPr>
          <p:cNvPr id="2" name="テキスト ボックス 1">
            <a:extLst>
              <a:ext uri="{FF2B5EF4-FFF2-40B4-BE49-F238E27FC236}">
                <a16:creationId xmlns:a16="http://schemas.microsoft.com/office/drawing/2014/main" id="{3C3D575D-4B5E-D148-ED23-0FBCA8EF4EDC}"/>
              </a:ext>
            </a:extLst>
          </p:cNvPr>
          <p:cNvSpPr txBox="1"/>
          <p:nvPr/>
        </p:nvSpPr>
        <p:spPr>
          <a:xfrm>
            <a:off x="494819" y="5948561"/>
            <a:ext cx="7983071" cy="707886"/>
          </a:xfrm>
          <a:prstGeom prst="rect">
            <a:avLst/>
          </a:prstGeom>
          <a:solidFill>
            <a:schemeClr val="bg1"/>
          </a:solidFill>
        </p:spPr>
        <p:txBody>
          <a:bodyPr wrap="square" rtlCol="0">
            <a:spAutoFit/>
          </a:bodyPr>
          <a:lstStyle/>
          <a:p>
            <a:r>
              <a:rPr lang="ja-JP" altLang="en-US" sz="2000" dirty="0">
                <a:solidFill>
                  <a:srgbClr val="FF0000"/>
                </a:solidFill>
              </a:rPr>
              <a:t>ヒント：社会保障給付費の割合：年金</a:t>
            </a:r>
            <a:r>
              <a:rPr lang="en-US" altLang="ja-JP" sz="2000" dirty="0">
                <a:solidFill>
                  <a:srgbClr val="FF0000"/>
                </a:solidFill>
              </a:rPr>
              <a:t>45</a:t>
            </a:r>
            <a:r>
              <a:rPr lang="ja-JP" altLang="en-US" sz="2000" dirty="0">
                <a:solidFill>
                  <a:srgbClr val="FF0000"/>
                </a:solidFill>
              </a:rPr>
              <a:t>％医療</a:t>
            </a:r>
            <a:r>
              <a:rPr lang="en-US" altLang="ja-JP" sz="2000" dirty="0">
                <a:solidFill>
                  <a:srgbClr val="FF0000"/>
                </a:solidFill>
              </a:rPr>
              <a:t>35</a:t>
            </a:r>
            <a:r>
              <a:rPr lang="ja-JP" altLang="en-US" sz="2000" dirty="0">
                <a:solidFill>
                  <a:srgbClr val="FF0000"/>
                </a:solidFill>
              </a:rPr>
              <a:t>％福祉その他</a:t>
            </a:r>
            <a:r>
              <a:rPr lang="en-US" altLang="ja-JP" sz="2000" dirty="0">
                <a:solidFill>
                  <a:srgbClr val="FF0000"/>
                </a:solidFill>
              </a:rPr>
              <a:t>25</a:t>
            </a:r>
            <a:r>
              <a:rPr lang="ja-JP" altLang="en-US" sz="2000" dirty="0">
                <a:solidFill>
                  <a:srgbClr val="FF0000"/>
                </a:solidFill>
              </a:rPr>
              <a:t>％、でＧ</a:t>
            </a:r>
            <a:r>
              <a:rPr lang="en-US" altLang="ja-JP" sz="2000" dirty="0">
                <a:solidFill>
                  <a:srgbClr val="FF0000"/>
                </a:solidFill>
              </a:rPr>
              <a:t>NP</a:t>
            </a:r>
            <a:r>
              <a:rPr lang="ja-JP" altLang="en-US" sz="2000" dirty="0">
                <a:solidFill>
                  <a:srgbClr val="FF0000"/>
                </a:solidFill>
              </a:rPr>
              <a:t>比</a:t>
            </a:r>
            <a:r>
              <a:rPr lang="en-US" altLang="ja-JP" sz="2000" dirty="0">
                <a:solidFill>
                  <a:srgbClr val="FF0000"/>
                </a:solidFill>
              </a:rPr>
              <a:t>2</a:t>
            </a:r>
            <a:r>
              <a:rPr lang="ja-JP" altLang="en-US" sz="2000" dirty="0">
                <a:solidFill>
                  <a:srgbClr val="FF0000"/>
                </a:solidFill>
              </a:rPr>
              <a:t>２％</a:t>
            </a:r>
            <a:r>
              <a:rPr lang="en-US" altLang="ja-JP" sz="2000" dirty="0">
                <a:solidFill>
                  <a:srgbClr val="FF0000"/>
                </a:solidFill>
              </a:rPr>
              <a:t>140</a:t>
            </a:r>
            <a:r>
              <a:rPr lang="ja-JP" altLang="en-US" sz="2000" dirty="0">
                <a:solidFill>
                  <a:srgbClr val="FF0000"/>
                </a:solidFill>
              </a:rPr>
              <a:t>兆円（</a:t>
            </a:r>
            <a:r>
              <a:rPr lang="en-US" altLang="ja-JP" sz="2000" dirty="0">
                <a:solidFill>
                  <a:srgbClr val="FF0000"/>
                </a:solidFill>
              </a:rPr>
              <a:t>2025</a:t>
            </a:r>
            <a:r>
              <a:rPr lang="ja-JP" altLang="en-US" sz="2000" dirty="0">
                <a:solidFill>
                  <a:srgbClr val="FF0000"/>
                </a:solidFill>
              </a:rPr>
              <a:t>年）です！</a:t>
            </a:r>
            <a:endParaRPr lang="en-US" sz="2000" dirty="0">
              <a:solidFill>
                <a:srgbClr val="FF0000"/>
              </a:solidFill>
            </a:endParaRPr>
          </a:p>
        </p:txBody>
      </p:sp>
    </p:spTree>
    <p:extLst>
      <p:ext uri="{BB962C8B-B14F-4D97-AF65-F5344CB8AC3E}">
        <p14:creationId xmlns:p14="http://schemas.microsoft.com/office/powerpoint/2010/main" val="29635583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5CF4CE-9376-F823-B400-FF22730A5B1E}"/>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21F36F05-6F6B-131D-3E48-6200F2C8BB01}"/>
              </a:ext>
            </a:extLst>
          </p:cNvPr>
          <p:cNvSpPr>
            <a:spLocks noGrp="1" noChangeArrowheads="1"/>
          </p:cNvSpPr>
          <p:nvPr>
            <p:ph type="title"/>
          </p:nvPr>
        </p:nvSpPr>
        <p:spPr>
          <a:xfrm>
            <a:off x="813357" y="204160"/>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a:t>
            </a: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232DA81E-4FB2-9B8B-4CE3-BDDC220D6F9A}"/>
              </a:ext>
            </a:extLst>
          </p:cNvPr>
          <p:cNvSpPr>
            <a:spLocks noGrp="1"/>
          </p:cNvSpPr>
          <p:nvPr>
            <p:ph idx="1"/>
          </p:nvPr>
        </p:nvSpPr>
        <p:spPr>
          <a:xfrm>
            <a:off x="433449" y="1412776"/>
            <a:ext cx="8277102" cy="4968552"/>
          </a:xfrm>
          <a:solidFill>
            <a:schemeClr val="bg1"/>
          </a:solidFill>
        </p:spPr>
        <p:txBody>
          <a:bodyPr/>
          <a:lstStyle/>
          <a:p>
            <a:pPr marL="0" indent="0">
              <a:buNone/>
            </a:pPr>
            <a:r>
              <a:rPr lang="en-US" altLang="ja-JP" sz="2000" dirty="0"/>
              <a:t>1</a:t>
            </a:r>
            <a:r>
              <a:rPr lang="ja-JP" altLang="en-US" sz="2000" dirty="0"/>
              <a:t>　</a:t>
            </a:r>
            <a:r>
              <a:rPr lang="en-US" altLang="ja-JP" sz="2000" dirty="0"/>
              <a:t>2021 </a:t>
            </a:r>
            <a:r>
              <a:rPr lang="ja-JP" altLang="en-US" sz="2000" dirty="0"/>
              <a:t>年度（令和</a:t>
            </a:r>
            <a:r>
              <a:rPr lang="en-US" altLang="ja-JP" sz="2000" dirty="0"/>
              <a:t>3 </a:t>
            </a:r>
            <a:r>
              <a:rPr lang="ja-JP" altLang="en-US" sz="2000" dirty="0"/>
              <a:t>年度）の社会保障給付費の総額は</a:t>
            </a:r>
            <a:r>
              <a:rPr lang="en-US" altLang="ja-JP" sz="2000" u="sng" dirty="0"/>
              <a:t>160 </a:t>
            </a:r>
            <a:r>
              <a:rPr lang="ja-JP" altLang="en-US" sz="2000" u="sng" dirty="0"/>
              <a:t>兆円</a:t>
            </a:r>
            <a:r>
              <a:rPr lang="ja-JP" altLang="en-US" sz="2000" dirty="0"/>
              <a:t>を超過している。</a:t>
            </a:r>
            <a:r>
              <a:rPr lang="en-US" altLang="ja-JP" sz="2000" dirty="0">
                <a:solidFill>
                  <a:srgbClr val="FF0000"/>
                </a:solidFill>
              </a:rPr>
              <a:t>140</a:t>
            </a:r>
            <a:r>
              <a:rPr lang="ja-JP" altLang="en-US" sz="2000" dirty="0">
                <a:solidFill>
                  <a:srgbClr val="FF0000"/>
                </a:solidFill>
              </a:rPr>
              <a:t>兆円。まだそこまでは行ってない！</a:t>
            </a:r>
          </a:p>
          <a:p>
            <a:pPr marL="0" indent="0">
              <a:buNone/>
            </a:pPr>
            <a:r>
              <a:rPr lang="en-US" altLang="ja-JP" sz="2000" dirty="0"/>
              <a:t>2</a:t>
            </a:r>
            <a:r>
              <a:rPr lang="ja-JP" altLang="en-US" sz="2000" dirty="0"/>
              <a:t>　</a:t>
            </a:r>
            <a:r>
              <a:rPr lang="en-US" altLang="ja-JP" sz="2000" dirty="0"/>
              <a:t>2021 </a:t>
            </a:r>
            <a:r>
              <a:rPr lang="ja-JP" altLang="en-US" sz="2000" dirty="0"/>
              <a:t>年度（令和</a:t>
            </a:r>
            <a:r>
              <a:rPr lang="en-US" altLang="ja-JP" sz="2000" dirty="0"/>
              <a:t>3 </a:t>
            </a:r>
            <a:r>
              <a:rPr lang="ja-JP" altLang="en-US" sz="2000" dirty="0"/>
              <a:t>年度）の部門別（「医療」，「年金」，「福祉その他」）の社会保障給付費のうち，「福祉その他」の割合は， </a:t>
            </a:r>
            <a:r>
              <a:rPr lang="en-US" altLang="ja-JP" sz="2000" u="sng" dirty="0"/>
              <a:t>2 </a:t>
            </a:r>
            <a:r>
              <a:rPr lang="ja-JP" altLang="en-US" sz="2000" u="sng" dirty="0"/>
              <a:t>割を超過している</a:t>
            </a:r>
            <a:r>
              <a:rPr lang="ja-JP" altLang="en-US" sz="2000" dirty="0"/>
              <a:t>　</a:t>
            </a:r>
            <a:r>
              <a:rPr lang="ja-JP" altLang="en-US" sz="2000" dirty="0">
                <a:solidFill>
                  <a:srgbClr val="FF0000"/>
                </a:solidFill>
              </a:rPr>
              <a:t>年金</a:t>
            </a:r>
            <a:r>
              <a:rPr lang="en-US" altLang="ja-JP" sz="2000" dirty="0">
                <a:solidFill>
                  <a:srgbClr val="FF0000"/>
                </a:solidFill>
              </a:rPr>
              <a:t>45</a:t>
            </a:r>
            <a:r>
              <a:rPr lang="ja-JP" altLang="en-US" sz="2000" dirty="0">
                <a:solidFill>
                  <a:srgbClr val="FF0000"/>
                </a:solidFill>
              </a:rPr>
              <a:t>％医療</a:t>
            </a:r>
            <a:r>
              <a:rPr lang="en-US" altLang="ja-JP" sz="2000" dirty="0">
                <a:solidFill>
                  <a:srgbClr val="FF0000"/>
                </a:solidFill>
              </a:rPr>
              <a:t>35</a:t>
            </a:r>
            <a:r>
              <a:rPr lang="ja-JP" altLang="en-US" sz="2000" dirty="0">
                <a:solidFill>
                  <a:srgbClr val="FF0000"/>
                </a:solidFill>
              </a:rPr>
              <a:t>％福祉その他</a:t>
            </a:r>
            <a:r>
              <a:rPr lang="en-US" altLang="ja-JP" sz="2000" dirty="0">
                <a:solidFill>
                  <a:srgbClr val="FF0000"/>
                </a:solidFill>
              </a:rPr>
              <a:t>25</a:t>
            </a:r>
            <a:r>
              <a:rPr lang="ja-JP" altLang="en-US" sz="2000" dirty="0">
                <a:solidFill>
                  <a:srgbClr val="FF0000"/>
                </a:solidFill>
              </a:rPr>
              <a:t>％なので</a:t>
            </a:r>
            <a:r>
              <a:rPr lang="en-US" altLang="ja-JP" sz="2000" dirty="0">
                <a:solidFill>
                  <a:srgbClr val="FF0000"/>
                </a:solidFill>
              </a:rPr>
              <a:t>2</a:t>
            </a:r>
            <a:r>
              <a:rPr lang="ja-JP" altLang="en-US" sz="2000" dirty="0">
                <a:solidFill>
                  <a:srgbClr val="FF0000"/>
                </a:solidFill>
              </a:rPr>
              <a:t>割は超えてる</a:t>
            </a:r>
          </a:p>
          <a:p>
            <a:pPr marL="0" indent="0">
              <a:buNone/>
            </a:pPr>
            <a:r>
              <a:rPr lang="en-US" altLang="ja-JP" sz="2000" dirty="0"/>
              <a:t>3</a:t>
            </a:r>
            <a:r>
              <a:rPr lang="ja-JP" altLang="en-US" sz="2000" dirty="0"/>
              <a:t>　</a:t>
            </a:r>
            <a:r>
              <a:rPr lang="en-US" altLang="ja-JP" sz="2000" dirty="0"/>
              <a:t>2021 </a:t>
            </a:r>
            <a:r>
              <a:rPr lang="ja-JP" altLang="en-US" sz="2000" dirty="0"/>
              <a:t>年度（令和</a:t>
            </a:r>
            <a:r>
              <a:rPr lang="en-US" altLang="ja-JP" sz="2000" dirty="0"/>
              <a:t>3 </a:t>
            </a:r>
            <a:r>
              <a:rPr lang="ja-JP" altLang="en-US" sz="2000" dirty="0"/>
              <a:t>年度）の政策分野別社会支出の割合が最も大きいのは</a:t>
            </a:r>
            <a:r>
              <a:rPr lang="ja-JP" altLang="en-US" sz="2000" dirty="0">
                <a:solidFill>
                  <a:srgbClr val="FF0000"/>
                </a:solidFill>
              </a:rPr>
              <a:t>「家族」</a:t>
            </a:r>
            <a:r>
              <a:rPr lang="ja-JP" altLang="en-US" sz="2000" dirty="0"/>
              <a:t>である。政策分野別社会支出のうち、最も割合が大きいのは「</a:t>
            </a:r>
            <a:r>
              <a:rPr lang="ja-JP" altLang="en-US" sz="2000" dirty="0">
                <a:solidFill>
                  <a:srgbClr val="FF0000"/>
                </a:solidFill>
              </a:rPr>
              <a:t>保健」であり、全体の</a:t>
            </a:r>
            <a:r>
              <a:rPr lang="en-US" altLang="ja-JP" sz="2000" dirty="0">
                <a:solidFill>
                  <a:srgbClr val="FF0000"/>
                </a:solidFill>
              </a:rPr>
              <a:t>42.3</a:t>
            </a:r>
            <a:r>
              <a:rPr lang="ja-JP" altLang="en-US" sz="2000" dirty="0">
                <a:solidFill>
                  <a:srgbClr val="FF0000"/>
                </a:solidFill>
              </a:rPr>
              <a:t>％</a:t>
            </a:r>
            <a:r>
              <a:rPr lang="ja-JP" altLang="en-US" sz="2000" dirty="0"/>
              <a:t>。</a:t>
            </a:r>
          </a:p>
          <a:p>
            <a:pPr marL="0" indent="0">
              <a:buNone/>
            </a:pPr>
            <a:r>
              <a:rPr lang="en-US" altLang="ja-JP" sz="2000" dirty="0"/>
              <a:t>4</a:t>
            </a:r>
            <a:r>
              <a:rPr lang="ja-JP" altLang="en-US" sz="2000" dirty="0"/>
              <a:t>　</a:t>
            </a:r>
            <a:r>
              <a:rPr lang="en-US" altLang="ja-JP" sz="2000" dirty="0"/>
              <a:t>2021 </a:t>
            </a:r>
            <a:r>
              <a:rPr lang="ja-JP" altLang="en-US" sz="2000" dirty="0"/>
              <a:t>年度（令和</a:t>
            </a:r>
            <a:r>
              <a:rPr lang="en-US" altLang="ja-JP" sz="2000" dirty="0"/>
              <a:t>3 </a:t>
            </a:r>
            <a:r>
              <a:rPr lang="ja-JP" altLang="en-US" sz="2000" dirty="0"/>
              <a:t>年度）の社会保障財源における公費負担の割合は，</a:t>
            </a:r>
            <a:r>
              <a:rPr lang="ja-JP" altLang="en-US" sz="2000" dirty="0">
                <a:solidFill>
                  <a:srgbClr val="FF0000"/>
                </a:solidFill>
              </a:rPr>
              <a:t>社会保険料の割合よりも大きい</a:t>
            </a:r>
            <a:r>
              <a:rPr lang="ja-JP" altLang="en-US" sz="2000" dirty="0"/>
              <a:t>。</a:t>
            </a:r>
            <a:r>
              <a:rPr lang="ja-JP" altLang="en-US" sz="2000" dirty="0">
                <a:solidFill>
                  <a:srgbClr val="FF0000"/>
                </a:solidFill>
              </a:rPr>
              <a:t>公費負担の割合は</a:t>
            </a:r>
            <a:r>
              <a:rPr lang="en-US" altLang="ja-JP" sz="2000" dirty="0">
                <a:solidFill>
                  <a:srgbClr val="FF0000"/>
                </a:solidFill>
              </a:rPr>
              <a:t>40.4%</a:t>
            </a:r>
            <a:r>
              <a:rPr lang="ja-JP" altLang="en-US" sz="2000" dirty="0">
                <a:solidFill>
                  <a:srgbClr val="FF0000"/>
                </a:solidFill>
              </a:rPr>
              <a:t>（</a:t>
            </a:r>
            <a:r>
              <a:rPr lang="en-US" altLang="ja-JP" sz="2000" dirty="0">
                <a:solidFill>
                  <a:srgbClr val="FF0000"/>
                </a:solidFill>
              </a:rPr>
              <a:t>66</a:t>
            </a:r>
            <a:r>
              <a:rPr lang="ja-JP" altLang="en-US" sz="2000" dirty="0">
                <a:solidFill>
                  <a:srgbClr val="FF0000"/>
                </a:solidFill>
              </a:rPr>
              <a:t>兆</a:t>
            </a:r>
            <a:r>
              <a:rPr lang="en-US" altLang="ja-JP" sz="2000" dirty="0">
                <a:solidFill>
                  <a:srgbClr val="FF0000"/>
                </a:solidFill>
              </a:rPr>
              <a:t>1080</a:t>
            </a:r>
            <a:r>
              <a:rPr lang="ja-JP" altLang="en-US" sz="2000" dirty="0">
                <a:solidFill>
                  <a:srgbClr val="FF0000"/>
                </a:solidFill>
              </a:rPr>
              <a:t>億円）社会保険料は</a:t>
            </a:r>
            <a:r>
              <a:rPr lang="en-US" altLang="ja-JP" sz="2000" dirty="0">
                <a:solidFill>
                  <a:srgbClr val="FF0000"/>
                </a:solidFill>
              </a:rPr>
              <a:t>46.2%</a:t>
            </a:r>
            <a:r>
              <a:rPr lang="ja-JP" altLang="en-US" sz="2000" dirty="0">
                <a:solidFill>
                  <a:srgbClr val="FF0000"/>
                </a:solidFill>
              </a:rPr>
              <a:t>（</a:t>
            </a:r>
            <a:r>
              <a:rPr lang="en-US" altLang="ja-JP" sz="2000" dirty="0">
                <a:solidFill>
                  <a:srgbClr val="FF0000"/>
                </a:solidFill>
              </a:rPr>
              <a:t>75</a:t>
            </a:r>
            <a:r>
              <a:rPr lang="ja-JP" altLang="en-US" sz="2000" dirty="0">
                <a:solidFill>
                  <a:srgbClr val="FF0000"/>
                </a:solidFill>
              </a:rPr>
              <a:t>兆</a:t>
            </a:r>
            <a:r>
              <a:rPr lang="en-US" altLang="ja-JP" sz="2000" dirty="0">
                <a:solidFill>
                  <a:srgbClr val="FF0000"/>
                </a:solidFill>
              </a:rPr>
              <a:t>5227</a:t>
            </a:r>
            <a:r>
              <a:rPr lang="ja-JP" altLang="en-US" sz="2000" dirty="0">
                <a:solidFill>
                  <a:srgbClr val="FF0000"/>
                </a:solidFill>
              </a:rPr>
              <a:t>億円</a:t>
            </a:r>
            <a:r>
              <a:rPr lang="ja-JP" altLang="en-US" sz="2000" dirty="0"/>
              <a:t>）</a:t>
            </a:r>
          </a:p>
          <a:p>
            <a:pPr marL="0" indent="0">
              <a:buNone/>
            </a:pPr>
            <a:r>
              <a:rPr lang="en-US" altLang="ja-JP" sz="2000" dirty="0"/>
              <a:t>5</a:t>
            </a:r>
            <a:r>
              <a:rPr lang="ja-JP" altLang="en-US" sz="2000" dirty="0"/>
              <a:t>　</a:t>
            </a:r>
            <a:r>
              <a:rPr lang="en-US" altLang="ja-JP" sz="2000" dirty="0"/>
              <a:t>2020 </a:t>
            </a:r>
            <a:r>
              <a:rPr lang="ja-JP" altLang="en-US" sz="2000" dirty="0"/>
              <a:t>年度（令和</a:t>
            </a:r>
            <a:r>
              <a:rPr lang="en-US" altLang="ja-JP" sz="2000" dirty="0"/>
              <a:t>2 </a:t>
            </a:r>
            <a:r>
              <a:rPr lang="ja-JP" altLang="en-US" sz="2000" dirty="0"/>
              <a:t>年度）の日本の社会支出は，対国内総生産比でみるとＯＥＣＤ加盟国の中で最も大きい。</a:t>
            </a:r>
            <a:r>
              <a:rPr lang="ja-JP" altLang="en-US" sz="2000" dirty="0">
                <a:solidFill>
                  <a:srgbClr val="FF0000"/>
                </a:solidFill>
              </a:rPr>
              <a:t>一番はフランス。日本はどちらかとえば、真ん中より低い方</a:t>
            </a:r>
          </a:p>
        </p:txBody>
      </p:sp>
      <p:sp>
        <p:nvSpPr>
          <p:cNvPr id="4" name="テキスト ボックス 3">
            <a:extLst>
              <a:ext uri="{FF2B5EF4-FFF2-40B4-BE49-F238E27FC236}">
                <a16:creationId xmlns:a16="http://schemas.microsoft.com/office/drawing/2014/main" id="{6BD8D78E-80AB-5246-4745-DECD8A47484B}"/>
              </a:ext>
            </a:extLst>
          </p:cNvPr>
          <p:cNvSpPr txBox="1"/>
          <p:nvPr/>
        </p:nvSpPr>
        <p:spPr>
          <a:xfrm>
            <a:off x="701025" y="7173416"/>
            <a:ext cx="7776865" cy="646331"/>
          </a:xfrm>
          <a:prstGeom prst="rect">
            <a:avLst/>
          </a:prstGeom>
          <a:solidFill>
            <a:schemeClr val="bg1"/>
          </a:solidFill>
        </p:spPr>
        <p:txBody>
          <a:bodyPr wrap="square" rtlCol="0">
            <a:spAutoFit/>
          </a:bodyPr>
          <a:lstStyle/>
          <a:p>
            <a:r>
              <a:rPr lang="en-US" altLang="ja-JP" sz="2000" b="1" dirty="0">
                <a:solidFill>
                  <a:srgbClr val="FF0000"/>
                </a:solidFill>
              </a:rPr>
              <a:t>*</a:t>
            </a:r>
            <a:r>
              <a:rPr lang="ja-JP" altLang="en-US" sz="1600" b="1" dirty="0">
                <a:solidFill>
                  <a:srgbClr val="FF0000"/>
                </a:solidFill>
              </a:rPr>
              <a:t>ヒント：過疎地域の指定は、人口減少率だけでなく、高齢化率などの「人口要件」と、財政などの「財政要件」で決まるので、人口減少率だけで定義されるであれば</a:t>
            </a:r>
            <a:r>
              <a:rPr lang="en-US" altLang="ja-JP" sz="1600" b="1" dirty="0">
                <a:solidFill>
                  <a:srgbClr val="FF0000"/>
                </a:solidFill>
              </a:rPr>
              <a:t>X</a:t>
            </a:r>
            <a:r>
              <a:rPr lang="ja-JP" altLang="en-US" sz="1600" b="1" dirty="0">
                <a:solidFill>
                  <a:srgbClr val="FF0000"/>
                </a:solidFill>
              </a:rPr>
              <a:t>になります。</a:t>
            </a:r>
            <a:endParaRPr lang="en-US" altLang="ja-JP" sz="2000" b="1" dirty="0">
              <a:solidFill>
                <a:srgbClr val="FF0000"/>
              </a:solidFill>
            </a:endParaRPr>
          </a:p>
        </p:txBody>
      </p:sp>
    </p:spTree>
    <p:extLst>
      <p:ext uri="{BB962C8B-B14F-4D97-AF65-F5344CB8AC3E}">
        <p14:creationId xmlns:p14="http://schemas.microsoft.com/office/powerpoint/2010/main" val="105364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86005-0B1E-E3EA-BDCD-1F5458AC20C0}"/>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6F5FE12D-332D-1134-C5A0-D46B66F366BB}"/>
              </a:ext>
            </a:extLst>
          </p:cNvPr>
          <p:cNvSpPr>
            <a:spLocks noGrp="1" noChangeArrowheads="1"/>
          </p:cNvSpPr>
          <p:nvPr>
            <p:ph type="title"/>
          </p:nvPr>
        </p:nvSpPr>
        <p:spPr>
          <a:xfrm>
            <a:off x="682859" y="284687"/>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a:t>
            </a: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400" dirty="0"/>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37652D4D-FCE0-25CB-0599-151E2BA69125}"/>
              </a:ext>
            </a:extLst>
          </p:cNvPr>
          <p:cNvSpPr>
            <a:spLocks noGrp="1"/>
          </p:cNvSpPr>
          <p:nvPr>
            <p:ph idx="1"/>
          </p:nvPr>
        </p:nvSpPr>
        <p:spPr>
          <a:xfrm>
            <a:off x="649739" y="1681283"/>
            <a:ext cx="8087469" cy="4765312"/>
          </a:xfrm>
        </p:spPr>
        <p:txBody>
          <a:bodyPr/>
          <a:lstStyle/>
          <a:p>
            <a:pPr marL="0" indent="0">
              <a:buNone/>
            </a:pPr>
            <a:r>
              <a:rPr lang="ja-JP" altLang="en-US" sz="2000" dirty="0"/>
              <a:t>問題</a:t>
            </a:r>
            <a:r>
              <a:rPr lang="en-US" altLang="ja-JP" sz="2000" dirty="0"/>
              <a:t>31</a:t>
            </a:r>
            <a:r>
              <a:rPr lang="ja-JP" altLang="en-US" sz="2000" dirty="0"/>
              <a:t>　社会保障の給付に係る</a:t>
            </a:r>
            <a:r>
              <a:rPr lang="ja-JP" altLang="en-US" sz="2000" u="sng" dirty="0"/>
              <a:t>国の負担</a:t>
            </a:r>
            <a:r>
              <a:rPr lang="ja-JP" altLang="en-US" sz="2000" dirty="0"/>
              <a:t>に関する次の記述のうち，最も適切なものを</a:t>
            </a:r>
            <a:r>
              <a:rPr lang="en-US" altLang="ja-JP" sz="2000" dirty="0"/>
              <a:t>1 </a:t>
            </a:r>
            <a:r>
              <a:rPr lang="ja-JP" altLang="en-US" sz="2000" dirty="0"/>
              <a:t>つ選びなさい。</a:t>
            </a:r>
            <a:endParaRPr lang="en-US" altLang="ja-JP" sz="2000" dirty="0"/>
          </a:p>
          <a:p>
            <a:pPr marL="0" indent="0">
              <a:buNone/>
            </a:pPr>
            <a:endParaRPr lang="ja-JP" altLang="en-US" sz="2000" dirty="0"/>
          </a:p>
          <a:p>
            <a:pPr marL="0" indent="0">
              <a:buNone/>
            </a:pPr>
            <a:r>
              <a:rPr lang="en-US" altLang="ja-JP" sz="2000" dirty="0"/>
              <a:t>1</a:t>
            </a:r>
            <a:r>
              <a:rPr lang="ja-JP" altLang="en-US" sz="2000" dirty="0"/>
              <a:t>　☓基礎年金の給付費の</a:t>
            </a:r>
            <a:r>
              <a:rPr lang="en-US" altLang="ja-JP" sz="2000" dirty="0"/>
              <a:t>3</a:t>
            </a:r>
            <a:r>
              <a:rPr lang="ja-JP" altLang="en-US" sz="2000" dirty="0"/>
              <a:t>分の</a:t>
            </a:r>
            <a:r>
              <a:rPr lang="en-US" altLang="ja-JP" sz="2000" dirty="0"/>
              <a:t>2 </a:t>
            </a:r>
            <a:r>
              <a:rPr lang="ja-JP" altLang="en-US" sz="2000" dirty="0"/>
              <a:t>を負担する。</a:t>
            </a:r>
            <a:r>
              <a:rPr lang="ja-JP" altLang="en-US" sz="2000" dirty="0">
                <a:solidFill>
                  <a:srgbClr val="FF0000"/>
                </a:solidFill>
              </a:rPr>
              <a:t>　半分</a:t>
            </a:r>
          </a:p>
          <a:p>
            <a:pPr marL="0" indent="0">
              <a:buNone/>
            </a:pPr>
            <a:r>
              <a:rPr lang="en-US" altLang="ja-JP" sz="2000" dirty="0"/>
              <a:t>2</a:t>
            </a:r>
            <a:r>
              <a:rPr lang="ja-JP" altLang="en-US" sz="2000" dirty="0"/>
              <a:t>　☓年金生活者支援給付金の費用の</a:t>
            </a:r>
            <a:r>
              <a:rPr lang="en-US" altLang="ja-JP" sz="2000" dirty="0"/>
              <a:t>2 </a:t>
            </a:r>
            <a:r>
              <a:rPr lang="ja-JP" altLang="en-US" sz="2000" dirty="0"/>
              <a:t>分の</a:t>
            </a:r>
            <a:r>
              <a:rPr lang="en-US" altLang="ja-JP" sz="2000" dirty="0"/>
              <a:t>1 </a:t>
            </a:r>
            <a:r>
              <a:rPr lang="ja-JP" altLang="en-US" sz="2000" dirty="0"/>
              <a:t>を負担する。</a:t>
            </a:r>
            <a:r>
              <a:rPr lang="ja-JP" altLang="en-US" sz="2000" dirty="0">
                <a:solidFill>
                  <a:srgbClr val="FF0000"/>
                </a:solidFill>
              </a:rPr>
              <a:t>全額</a:t>
            </a:r>
          </a:p>
          <a:p>
            <a:pPr marL="0" indent="0">
              <a:buNone/>
            </a:pPr>
            <a:r>
              <a:rPr lang="en-US" altLang="ja-JP" sz="2000" dirty="0"/>
              <a:t>3</a:t>
            </a:r>
            <a:r>
              <a:rPr lang="ja-JP" altLang="en-US" sz="2000" dirty="0"/>
              <a:t>　☓介護保険の給付費の</a:t>
            </a:r>
            <a:r>
              <a:rPr lang="en-US" altLang="ja-JP" sz="2000" dirty="0"/>
              <a:t>2</a:t>
            </a:r>
            <a:r>
              <a:rPr lang="ja-JP" altLang="en-US" sz="2000" dirty="0"/>
              <a:t>分の</a:t>
            </a:r>
            <a:r>
              <a:rPr lang="en-US" altLang="ja-JP" sz="2000" dirty="0"/>
              <a:t>1 </a:t>
            </a:r>
            <a:r>
              <a:rPr lang="ja-JP" altLang="en-US" sz="2000" dirty="0"/>
              <a:t>を負担する。</a:t>
            </a:r>
            <a:r>
              <a:rPr lang="ja-JP" altLang="en-US" sz="2000" dirty="0">
                <a:solidFill>
                  <a:srgbClr val="FF0000"/>
                </a:solidFill>
              </a:rPr>
              <a:t>公費は２分の１だが</a:t>
            </a:r>
          </a:p>
          <a:p>
            <a:pPr marL="0" indent="0">
              <a:buNone/>
            </a:pPr>
            <a:r>
              <a:rPr lang="en-US" altLang="ja-JP" sz="2000" dirty="0"/>
              <a:t>4</a:t>
            </a:r>
            <a:r>
              <a:rPr lang="ja-JP" altLang="en-US" sz="2000" dirty="0"/>
              <a:t>　◯児童扶養手当の費用の</a:t>
            </a:r>
            <a:r>
              <a:rPr lang="en-US" altLang="ja-JP" sz="2000" dirty="0"/>
              <a:t>3</a:t>
            </a:r>
            <a:r>
              <a:rPr lang="ja-JP" altLang="en-US" sz="2000" dirty="0"/>
              <a:t>分の</a:t>
            </a:r>
            <a:r>
              <a:rPr lang="en-US" altLang="ja-JP" sz="2000" dirty="0"/>
              <a:t>1 </a:t>
            </a:r>
            <a:r>
              <a:rPr lang="ja-JP" altLang="en-US" sz="2000" dirty="0"/>
              <a:t>を負担する。</a:t>
            </a:r>
          </a:p>
          <a:p>
            <a:pPr marL="0" indent="0">
              <a:buNone/>
            </a:pPr>
            <a:r>
              <a:rPr lang="en-US" altLang="ja-JP" sz="2000" dirty="0"/>
              <a:t>5</a:t>
            </a:r>
            <a:r>
              <a:rPr lang="ja-JP" altLang="en-US" sz="2000" dirty="0"/>
              <a:t>　☓生活保護費の</a:t>
            </a:r>
            <a:r>
              <a:rPr lang="en-US" altLang="ja-JP" sz="2000" dirty="0"/>
              <a:t>2 </a:t>
            </a:r>
            <a:r>
              <a:rPr lang="ja-JP" altLang="en-US" sz="2000" dirty="0"/>
              <a:t>分の</a:t>
            </a:r>
            <a:r>
              <a:rPr lang="en-US" altLang="ja-JP" sz="2000" dirty="0"/>
              <a:t>1</a:t>
            </a:r>
            <a:r>
              <a:rPr lang="ja-JP" altLang="en-US" sz="2000" dirty="0"/>
              <a:t>を負担する。</a:t>
            </a:r>
            <a:r>
              <a:rPr lang="ja-JP" altLang="en-US" sz="2000" dirty="0">
                <a:solidFill>
                  <a:srgbClr val="FF0000"/>
                </a:solidFill>
              </a:rPr>
              <a:t>国の負担は３</a:t>
            </a:r>
            <a:r>
              <a:rPr lang="en-US" altLang="ja-JP" sz="2000" dirty="0">
                <a:solidFill>
                  <a:srgbClr val="FF0000"/>
                </a:solidFill>
              </a:rPr>
              <a:t>/</a:t>
            </a:r>
            <a:r>
              <a:rPr lang="ja-JP" altLang="en-US" sz="2000" dirty="0">
                <a:solidFill>
                  <a:srgbClr val="FF0000"/>
                </a:solidFill>
              </a:rPr>
              <a:t>４？</a:t>
            </a:r>
          </a:p>
        </p:txBody>
      </p:sp>
      <p:sp>
        <p:nvSpPr>
          <p:cNvPr id="4" name="テキスト ボックス 3">
            <a:extLst>
              <a:ext uri="{FF2B5EF4-FFF2-40B4-BE49-F238E27FC236}">
                <a16:creationId xmlns:a16="http://schemas.microsoft.com/office/drawing/2014/main" id="{6F3A0B71-43E9-5B18-FEC0-033CBE5EEEA9}"/>
              </a:ext>
            </a:extLst>
          </p:cNvPr>
          <p:cNvSpPr txBox="1"/>
          <p:nvPr/>
        </p:nvSpPr>
        <p:spPr>
          <a:xfrm>
            <a:off x="682859" y="4941168"/>
            <a:ext cx="7633557" cy="707886"/>
          </a:xfrm>
          <a:prstGeom prst="rect">
            <a:avLst/>
          </a:prstGeom>
          <a:solidFill>
            <a:schemeClr val="bg1"/>
          </a:solidFill>
        </p:spPr>
        <p:txBody>
          <a:bodyPr wrap="square" rtlCol="0">
            <a:spAutoFit/>
          </a:bodyPr>
          <a:lstStyle/>
          <a:p>
            <a:r>
              <a:rPr lang="ja-JP" altLang="en-US" sz="2000" b="1" dirty="0">
                <a:solidFill>
                  <a:srgbClr val="FF0000"/>
                </a:solidFill>
              </a:rPr>
              <a:t>ヒント：給付金は原則公費負担で国＞地方。</a:t>
            </a:r>
            <a:r>
              <a:rPr lang="ja-JP" altLang="en-US" sz="2000" dirty="0">
                <a:solidFill>
                  <a:srgbClr val="FF0000"/>
                </a:solidFill>
              </a:rPr>
              <a:t>保険は保険料＋公費（国＞地方）</a:t>
            </a:r>
            <a:endParaRPr lang="en-US" altLang="ja-JP" sz="2000" dirty="0"/>
          </a:p>
        </p:txBody>
      </p:sp>
    </p:spTree>
    <p:extLst>
      <p:ext uri="{BB962C8B-B14F-4D97-AF65-F5344CB8AC3E}">
        <p14:creationId xmlns:p14="http://schemas.microsoft.com/office/powerpoint/2010/main" val="146246658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4D4D07-83E7-2B5E-E22C-BF54A0C0BBBB}"/>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AF87A447-4C85-C02C-CDD0-8EA1BBCA9CDB}"/>
              </a:ext>
            </a:extLst>
          </p:cNvPr>
          <p:cNvSpPr>
            <a:spLocks noGrp="1" noChangeArrowheads="1"/>
          </p:cNvSpPr>
          <p:nvPr>
            <p:ph type="title"/>
          </p:nvPr>
        </p:nvSpPr>
        <p:spPr>
          <a:xfrm>
            <a:off x="682859" y="284687"/>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a:t>
            </a: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400" dirty="0"/>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AEBACDB7-4C2D-3266-DD94-D58522DE27F1}"/>
              </a:ext>
            </a:extLst>
          </p:cNvPr>
          <p:cNvSpPr>
            <a:spLocks noGrp="1"/>
          </p:cNvSpPr>
          <p:nvPr>
            <p:ph idx="1"/>
          </p:nvPr>
        </p:nvSpPr>
        <p:spPr>
          <a:xfrm>
            <a:off x="649739" y="1681283"/>
            <a:ext cx="8087469" cy="4765312"/>
          </a:xfrm>
        </p:spPr>
        <p:txBody>
          <a:bodyPr/>
          <a:lstStyle/>
          <a:p>
            <a:pPr marL="0" indent="0">
              <a:buNone/>
            </a:pPr>
            <a:r>
              <a:rPr lang="ja-JP" altLang="en-US" sz="2000" dirty="0"/>
              <a:t>問題</a:t>
            </a:r>
            <a:r>
              <a:rPr lang="en-US" altLang="ja-JP" sz="2000" dirty="0"/>
              <a:t>31</a:t>
            </a:r>
            <a:r>
              <a:rPr lang="ja-JP" altLang="en-US" sz="2000" dirty="0"/>
              <a:t>　社会保障の給付に係る</a:t>
            </a:r>
            <a:r>
              <a:rPr lang="ja-JP" altLang="en-US" sz="2000" u="sng" dirty="0"/>
              <a:t>国の負担</a:t>
            </a:r>
            <a:r>
              <a:rPr lang="ja-JP" altLang="en-US" sz="2000" dirty="0"/>
              <a:t>に関する次の記述のうち，最も適切なものを</a:t>
            </a:r>
            <a:r>
              <a:rPr lang="en-US" altLang="ja-JP" sz="2000" dirty="0"/>
              <a:t>1 </a:t>
            </a:r>
            <a:r>
              <a:rPr lang="ja-JP" altLang="en-US" sz="2000" dirty="0"/>
              <a:t>つ選びなさい。</a:t>
            </a:r>
            <a:endParaRPr lang="en-US" altLang="ja-JP" sz="2000" dirty="0"/>
          </a:p>
          <a:p>
            <a:pPr marL="0" indent="0">
              <a:buNone/>
            </a:pPr>
            <a:r>
              <a:rPr lang="en-US" altLang="ja-JP" sz="2000" dirty="0"/>
              <a:t>1</a:t>
            </a:r>
            <a:r>
              <a:rPr lang="ja-JP" altLang="en-US" sz="2000" dirty="0"/>
              <a:t>　基礎年金の給付費の</a:t>
            </a:r>
            <a:r>
              <a:rPr lang="en-US" altLang="ja-JP" sz="2000" dirty="0">
                <a:solidFill>
                  <a:srgbClr val="FF0000"/>
                </a:solidFill>
              </a:rPr>
              <a:t>3 </a:t>
            </a:r>
            <a:r>
              <a:rPr lang="ja-JP" altLang="en-US" sz="2000" dirty="0">
                <a:solidFill>
                  <a:srgbClr val="FF0000"/>
                </a:solidFill>
              </a:rPr>
              <a:t>分の</a:t>
            </a:r>
            <a:r>
              <a:rPr lang="en-US" altLang="ja-JP" sz="2000" dirty="0">
                <a:solidFill>
                  <a:srgbClr val="FF0000"/>
                </a:solidFill>
              </a:rPr>
              <a:t>2 </a:t>
            </a:r>
            <a:r>
              <a:rPr lang="ja-JP" altLang="en-US" sz="2000" dirty="0"/>
              <a:t>を負担する。☓</a:t>
            </a:r>
            <a:r>
              <a:rPr lang="ja-JP" altLang="en-US" sz="2000" dirty="0">
                <a:solidFill>
                  <a:srgbClr val="FF0000"/>
                </a:solidFill>
              </a:rPr>
              <a:t>国は基礎年金の給付費の</a:t>
            </a:r>
            <a:r>
              <a:rPr lang="en-US" altLang="ja-JP" sz="2000" dirty="0">
                <a:solidFill>
                  <a:srgbClr val="FF0000"/>
                </a:solidFill>
              </a:rPr>
              <a:t>2</a:t>
            </a:r>
            <a:r>
              <a:rPr lang="ja-JP" altLang="en-US" sz="2000" dirty="0">
                <a:solidFill>
                  <a:srgbClr val="FF0000"/>
                </a:solidFill>
              </a:rPr>
              <a:t>分の</a:t>
            </a:r>
            <a:r>
              <a:rPr lang="en-US" altLang="ja-JP" sz="2000" dirty="0">
                <a:solidFill>
                  <a:srgbClr val="FF0000"/>
                </a:solidFill>
              </a:rPr>
              <a:t>1</a:t>
            </a:r>
            <a:r>
              <a:rPr lang="ja-JP" altLang="en-US" sz="2000" dirty="0">
                <a:solidFill>
                  <a:srgbClr val="FF0000"/>
                </a:solidFill>
              </a:rPr>
              <a:t>を負担しています</a:t>
            </a:r>
            <a:r>
              <a:rPr lang="ja-JP" altLang="en-US" sz="2000" dirty="0"/>
              <a:t>。</a:t>
            </a:r>
          </a:p>
          <a:p>
            <a:pPr marL="0" indent="0">
              <a:buNone/>
            </a:pPr>
            <a:r>
              <a:rPr lang="en-US" altLang="ja-JP" sz="2000" dirty="0"/>
              <a:t>2</a:t>
            </a:r>
            <a:r>
              <a:rPr lang="ja-JP" altLang="en-US" sz="2000" dirty="0"/>
              <a:t>　年金生活者支援給付金の費用の</a:t>
            </a:r>
            <a:r>
              <a:rPr lang="en-US" altLang="ja-JP" sz="2000" dirty="0"/>
              <a:t>2 </a:t>
            </a:r>
            <a:r>
              <a:rPr lang="ja-JP" altLang="en-US" sz="2000" dirty="0"/>
              <a:t>分の</a:t>
            </a:r>
            <a:r>
              <a:rPr lang="en-US" altLang="ja-JP" sz="2000" dirty="0"/>
              <a:t>1 </a:t>
            </a:r>
            <a:r>
              <a:rPr lang="ja-JP" altLang="en-US" sz="2000" dirty="0"/>
              <a:t>を負担する。</a:t>
            </a:r>
            <a:r>
              <a:rPr lang="ja-JP" altLang="en-US" sz="2000" dirty="0">
                <a:solidFill>
                  <a:srgbClr val="FF0000"/>
                </a:solidFill>
              </a:rPr>
              <a:t>☓年金生活者支援給付金の支給に要する費用は、全額国の負担</a:t>
            </a:r>
          </a:p>
          <a:p>
            <a:pPr marL="0" indent="0">
              <a:buNone/>
            </a:pPr>
            <a:r>
              <a:rPr lang="en-US" altLang="ja-JP" sz="2000" dirty="0"/>
              <a:t>3</a:t>
            </a:r>
            <a:r>
              <a:rPr lang="ja-JP" altLang="en-US" sz="2000" dirty="0"/>
              <a:t>　介護保険の給付費の</a:t>
            </a:r>
            <a:r>
              <a:rPr lang="en-US" altLang="ja-JP" sz="2000" dirty="0"/>
              <a:t>2 </a:t>
            </a:r>
            <a:r>
              <a:rPr lang="ja-JP" altLang="en-US" sz="2000" dirty="0"/>
              <a:t>分の</a:t>
            </a:r>
            <a:r>
              <a:rPr lang="en-US" altLang="ja-JP" sz="2000" dirty="0"/>
              <a:t>1 </a:t>
            </a:r>
            <a:r>
              <a:rPr lang="ja-JP" altLang="en-US" sz="2000" dirty="0"/>
              <a:t>を負担する。</a:t>
            </a:r>
            <a:r>
              <a:rPr lang="ja-JP" altLang="en-US" sz="2000" dirty="0">
                <a:solidFill>
                  <a:srgbClr val="FF0000"/>
                </a:solidFill>
              </a:rPr>
              <a:t>☓介護保険の給付費のうち、国が負担しているのは全体の</a:t>
            </a:r>
            <a:r>
              <a:rPr lang="en-US" altLang="ja-JP" sz="2000" dirty="0">
                <a:solidFill>
                  <a:srgbClr val="FF0000"/>
                </a:solidFill>
              </a:rPr>
              <a:t>4</a:t>
            </a:r>
            <a:r>
              <a:rPr lang="ja-JP" altLang="en-US" sz="2000" dirty="0">
                <a:solidFill>
                  <a:srgbClr val="FF0000"/>
                </a:solidFill>
              </a:rPr>
              <a:t>分の</a:t>
            </a:r>
            <a:r>
              <a:rPr lang="en-US" altLang="ja-JP" sz="2000" dirty="0">
                <a:solidFill>
                  <a:srgbClr val="FF0000"/>
                </a:solidFill>
              </a:rPr>
              <a:t>1</a:t>
            </a:r>
            <a:r>
              <a:rPr lang="ja-JP" altLang="en-US" sz="2000" dirty="0">
                <a:solidFill>
                  <a:srgbClr val="FF0000"/>
                </a:solidFill>
              </a:rPr>
              <a:t>です。</a:t>
            </a:r>
          </a:p>
          <a:p>
            <a:pPr marL="0" indent="0">
              <a:buNone/>
            </a:pPr>
            <a:r>
              <a:rPr lang="en-US" altLang="ja-JP" sz="2000" dirty="0"/>
              <a:t>4</a:t>
            </a:r>
            <a:r>
              <a:rPr lang="ja-JP" altLang="en-US" sz="2000" dirty="0"/>
              <a:t>　◯児童扶養手当の費用の</a:t>
            </a:r>
            <a:r>
              <a:rPr lang="en-US" altLang="ja-JP" sz="2000" dirty="0"/>
              <a:t>3 </a:t>
            </a:r>
            <a:r>
              <a:rPr lang="ja-JP" altLang="en-US" sz="2000" dirty="0"/>
              <a:t>分の</a:t>
            </a:r>
            <a:r>
              <a:rPr lang="en-US" altLang="ja-JP" sz="2000" dirty="0"/>
              <a:t>1 </a:t>
            </a:r>
            <a:r>
              <a:rPr lang="ja-JP" altLang="en-US" sz="2000" dirty="0"/>
              <a:t>を負担する。以前は２分の１だったが</a:t>
            </a:r>
            <a:r>
              <a:rPr lang="ja-JP" altLang="en-US" sz="2000" dirty="0">
                <a:solidFill>
                  <a:srgbClr val="FF0000"/>
                </a:solidFill>
              </a:rPr>
              <a:t>令和</a:t>
            </a:r>
            <a:r>
              <a:rPr lang="en-US" altLang="ja-JP" sz="2000" dirty="0">
                <a:solidFill>
                  <a:srgbClr val="FF0000"/>
                </a:solidFill>
              </a:rPr>
              <a:t>5</a:t>
            </a:r>
            <a:r>
              <a:rPr lang="ja-JP" altLang="en-US" sz="2000" dirty="0">
                <a:solidFill>
                  <a:srgbClr val="FF0000"/>
                </a:solidFill>
              </a:rPr>
              <a:t>年</a:t>
            </a:r>
            <a:r>
              <a:rPr lang="en-US" altLang="ja-JP" sz="2000" dirty="0">
                <a:solidFill>
                  <a:srgbClr val="FF0000"/>
                </a:solidFill>
              </a:rPr>
              <a:t>4</a:t>
            </a:r>
            <a:r>
              <a:rPr lang="ja-JP" altLang="en-US" sz="2000" dirty="0">
                <a:solidFill>
                  <a:srgbClr val="FF0000"/>
                </a:solidFill>
              </a:rPr>
              <a:t>月</a:t>
            </a:r>
            <a:r>
              <a:rPr lang="en-US" altLang="ja-JP" sz="2000" dirty="0">
                <a:solidFill>
                  <a:srgbClr val="FF0000"/>
                </a:solidFill>
              </a:rPr>
              <a:t>1</a:t>
            </a:r>
            <a:r>
              <a:rPr lang="ja-JP" altLang="en-US" sz="2000" dirty="0">
                <a:solidFill>
                  <a:srgbClr val="FF0000"/>
                </a:solidFill>
              </a:rPr>
              <a:t>日から</a:t>
            </a:r>
          </a:p>
          <a:p>
            <a:pPr marL="0" indent="0">
              <a:buNone/>
            </a:pPr>
            <a:r>
              <a:rPr lang="en-US" altLang="ja-JP" sz="2000" dirty="0"/>
              <a:t>5</a:t>
            </a:r>
            <a:r>
              <a:rPr lang="ja-JP" altLang="en-US" sz="2000" dirty="0"/>
              <a:t>　生活保護費の</a:t>
            </a:r>
            <a:r>
              <a:rPr lang="en-US" altLang="ja-JP" sz="2000" dirty="0"/>
              <a:t>2 </a:t>
            </a:r>
            <a:r>
              <a:rPr lang="ja-JP" altLang="en-US" sz="2000" dirty="0"/>
              <a:t>分の</a:t>
            </a:r>
            <a:r>
              <a:rPr lang="en-US" altLang="ja-JP" sz="2000" dirty="0"/>
              <a:t>1 </a:t>
            </a:r>
            <a:r>
              <a:rPr lang="ja-JP" altLang="en-US" sz="2000" dirty="0"/>
              <a:t>を負担する。国の負担は４分の３</a:t>
            </a:r>
          </a:p>
        </p:txBody>
      </p:sp>
      <p:sp>
        <p:nvSpPr>
          <p:cNvPr id="4" name="テキスト ボックス 3">
            <a:extLst>
              <a:ext uri="{FF2B5EF4-FFF2-40B4-BE49-F238E27FC236}">
                <a16:creationId xmlns:a16="http://schemas.microsoft.com/office/drawing/2014/main" id="{374BCC83-F7D4-0133-4900-309D776B46DE}"/>
              </a:ext>
            </a:extLst>
          </p:cNvPr>
          <p:cNvSpPr txBox="1"/>
          <p:nvPr/>
        </p:nvSpPr>
        <p:spPr>
          <a:xfrm>
            <a:off x="528266" y="5517232"/>
            <a:ext cx="8087468" cy="707886"/>
          </a:xfrm>
          <a:prstGeom prst="rect">
            <a:avLst/>
          </a:prstGeom>
          <a:solidFill>
            <a:schemeClr val="bg1"/>
          </a:solidFill>
        </p:spPr>
        <p:txBody>
          <a:bodyPr wrap="square" rtlCol="0">
            <a:spAutoFit/>
          </a:bodyPr>
          <a:lstStyle/>
          <a:p>
            <a:r>
              <a:rPr lang="ja-JP" altLang="en-US" sz="2000" b="1" dirty="0">
                <a:solidFill>
                  <a:srgbClr val="FF0000"/>
                </a:solidFill>
              </a:rPr>
              <a:t>ヒント：給付金は原則公費負担で国＞地方。</a:t>
            </a:r>
            <a:r>
              <a:rPr lang="ja-JP" altLang="en-US" sz="2000" dirty="0">
                <a:solidFill>
                  <a:srgbClr val="FF0000"/>
                </a:solidFill>
              </a:rPr>
              <a:t>保険は保険料＋公費（国＞地方）</a:t>
            </a:r>
            <a:endParaRPr lang="en-US" altLang="ja-JP" sz="2000" dirty="0"/>
          </a:p>
        </p:txBody>
      </p:sp>
    </p:spTree>
    <p:extLst>
      <p:ext uri="{BB962C8B-B14F-4D97-AF65-F5344CB8AC3E}">
        <p14:creationId xmlns:p14="http://schemas.microsoft.com/office/powerpoint/2010/main" val="1638629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332656"/>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第５節　生活保護制度の概要　</a:t>
            </a:r>
            <a:br>
              <a:rPr lang="ja-JP" altLang="en-US" sz="2800" dirty="0"/>
            </a:br>
            <a:r>
              <a:rPr lang="ja-JP" altLang="en-US" sz="2800" dirty="0"/>
              <a:t>　　</a:t>
            </a:r>
            <a:r>
              <a:rPr lang="en-US" altLang="ja-JP" sz="2800" dirty="0"/>
              <a:t>2. </a:t>
            </a:r>
            <a:r>
              <a:rPr lang="ja-JP" altLang="en-US" sz="2800" dirty="0"/>
              <a:t>生活保護制度の概要</a:t>
            </a:r>
            <a:br>
              <a:rPr lang="en-US" altLang="ja-JP" sz="2800" dirty="0"/>
            </a:br>
            <a:r>
              <a:rPr lang="en-US" altLang="ja-JP" sz="2800" dirty="0">
                <a:solidFill>
                  <a:srgbClr val="0000FF"/>
                </a:solidFill>
              </a:rPr>
              <a:t>【</a:t>
            </a:r>
            <a:r>
              <a:rPr lang="ja-JP" altLang="en-US" sz="2800" dirty="0">
                <a:solidFill>
                  <a:srgbClr val="0000FF"/>
                </a:solidFill>
              </a:rPr>
              <a:t>２</a:t>
            </a:r>
            <a:r>
              <a:rPr lang="en-US" altLang="ja-JP" sz="2800" dirty="0">
                <a:solidFill>
                  <a:srgbClr val="0000FF"/>
                </a:solidFill>
              </a:rPr>
              <a:t>】</a:t>
            </a:r>
            <a:r>
              <a:rPr lang="ja-JP" altLang="en-US" sz="2800" dirty="0">
                <a:solidFill>
                  <a:srgbClr val="0000FF"/>
                </a:solidFill>
              </a:rPr>
              <a:t>生活保護の基本原理　ここ確認のこと</a:t>
            </a:r>
            <a:br>
              <a:rPr lang="en-US" altLang="ja-JP"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179512" y="1772816"/>
            <a:ext cx="8424936" cy="4968552"/>
          </a:xfrm>
          <a:solidFill>
            <a:schemeClr val="bg1"/>
          </a:solidFill>
        </p:spPr>
        <p:txBody>
          <a:bodyPr/>
          <a:lstStyle/>
          <a:p>
            <a:pPr marL="0" indent="0" eaLnBrk="1" hangingPunct="1">
              <a:lnSpc>
                <a:spcPct val="90000"/>
              </a:lnSpc>
              <a:buNone/>
            </a:pPr>
            <a:r>
              <a:rPr lang="ja-JP" altLang="en-US" sz="2400" dirty="0"/>
              <a:t>❶</a:t>
            </a:r>
            <a:r>
              <a:rPr lang="ja-JP" altLang="en-US" sz="2400" dirty="0">
                <a:solidFill>
                  <a:srgbClr val="FF0000"/>
                </a:solidFill>
              </a:rPr>
              <a:t>国家責任の原理（生活保護法第１条）</a:t>
            </a:r>
            <a:endParaRPr lang="en-US" altLang="ja-JP" sz="2400" dirty="0">
              <a:solidFill>
                <a:srgbClr val="FF0000"/>
              </a:solidFill>
            </a:endParaRPr>
          </a:p>
          <a:p>
            <a:pPr marL="0" indent="0" eaLnBrk="1" hangingPunct="1">
              <a:lnSpc>
                <a:spcPct val="90000"/>
              </a:lnSpc>
              <a:buNone/>
            </a:pPr>
            <a:r>
              <a:rPr lang="ja-JP" altLang="en-US" sz="2400" dirty="0"/>
              <a:t>　憲法</a:t>
            </a:r>
            <a:r>
              <a:rPr lang="en-US" altLang="ja-JP" sz="2400" dirty="0"/>
              <a:t>25</a:t>
            </a:r>
            <a:r>
              <a:rPr lang="ja-JP" altLang="en-US" sz="2400" dirty="0"/>
              <a:t>条に規定された基本的人権としての生存権を国の責任において保障する＝</a:t>
            </a:r>
            <a:r>
              <a:rPr lang="ja-JP" altLang="en-US" sz="2400" dirty="0">
                <a:solidFill>
                  <a:srgbClr val="FF0000"/>
                </a:solidFill>
              </a:rPr>
              <a:t>全額公費負担・税財源</a:t>
            </a:r>
            <a:r>
              <a:rPr lang="ja-JP" altLang="en-US" sz="2400" dirty="0"/>
              <a:t>。</a:t>
            </a:r>
            <a:endParaRPr lang="en-US" altLang="ja-JP" sz="2400" dirty="0"/>
          </a:p>
          <a:p>
            <a:pPr marL="0" indent="0" eaLnBrk="1" hangingPunct="1">
              <a:lnSpc>
                <a:spcPct val="90000"/>
              </a:lnSpc>
              <a:buNone/>
            </a:pPr>
            <a:r>
              <a:rPr lang="ja-JP" altLang="en-US" sz="2400" dirty="0"/>
              <a:t>❷</a:t>
            </a:r>
            <a:r>
              <a:rPr lang="ja-JP" altLang="en-US" sz="2400" dirty="0">
                <a:solidFill>
                  <a:srgbClr val="FF0000"/>
                </a:solidFill>
              </a:rPr>
              <a:t>無差別平等の原理（生活保護法第２条）</a:t>
            </a:r>
            <a:endParaRPr lang="en-US" altLang="ja-JP" sz="2400" dirty="0">
              <a:solidFill>
                <a:srgbClr val="FF0000"/>
              </a:solidFill>
            </a:endParaRPr>
          </a:p>
          <a:p>
            <a:pPr marL="0" indent="0" eaLnBrk="1" hangingPunct="1">
              <a:lnSpc>
                <a:spcPct val="90000"/>
              </a:lnSpc>
              <a:buNone/>
            </a:pPr>
            <a:r>
              <a:rPr lang="ja-JP" altLang="en-US" sz="2400" dirty="0"/>
              <a:t>　第二条　</a:t>
            </a:r>
            <a:r>
              <a:rPr lang="ja-JP" altLang="en-US" sz="2400" dirty="0">
                <a:solidFill>
                  <a:srgbClr val="FF0000"/>
                </a:solidFill>
              </a:rPr>
              <a:t>すべて国民は</a:t>
            </a:r>
            <a:r>
              <a:rPr lang="ja-JP" altLang="en-US" sz="2400" dirty="0"/>
              <a:t>、この法律の定める要件を満たす限り、この法律による保護を無差別平等に受けることができる。 ＝身分・年齢・性別・宗教・思想信条・困窮の原因に関わりなく。</a:t>
            </a:r>
            <a:r>
              <a:rPr lang="ja-JP" altLang="en-US" sz="2400" dirty="0">
                <a:solidFill>
                  <a:srgbClr val="FF0000"/>
                </a:solidFill>
              </a:rPr>
              <a:t>⇒自己破産・出所者・</a:t>
            </a:r>
            <a:r>
              <a:rPr lang="ja-JP" altLang="en-US" sz="2400" dirty="0">
                <a:solidFill>
                  <a:srgbClr val="0000FF"/>
                </a:solidFill>
              </a:rPr>
              <a:t>（外国人＊行政上の措置）</a:t>
            </a:r>
            <a:r>
              <a:rPr lang="ja-JP" altLang="en-US" sz="2400" dirty="0">
                <a:solidFill>
                  <a:srgbClr val="FF0000"/>
                </a:solidFill>
              </a:rPr>
              <a:t>なども</a:t>
            </a:r>
            <a:r>
              <a:rPr lang="en-US" altLang="ja-JP" sz="2400" dirty="0">
                <a:solidFill>
                  <a:srgbClr val="FF0000"/>
                </a:solidFill>
              </a:rPr>
              <a:t>OK</a:t>
            </a:r>
          </a:p>
          <a:p>
            <a:pPr marL="0" indent="0" eaLnBrk="1" hangingPunct="1">
              <a:lnSpc>
                <a:spcPct val="90000"/>
              </a:lnSpc>
              <a:buNone/>
            </a:pPr>
            <a:r>
              <a:rPr lang="ja-JP" altLang="en-US" sz="2400" dirty="0"/>
              <a:t>❸</a:t>
            </a:r>
            <a:r>
              <a:rPr lang="ja-JP" altLang="en-US" sz="2400" dirty="0">
                <a:solidFill>
                  <a:srgbClr val="FF0000"/>
                </a:solidFill>
              </a:rPr>
              <a:t>最低生活保護の原理（生活保護法第３条</a:t>
            </a:r>
            <a:r>
              <a:rPr lang="ja-JP" altLang="en-US" sz="2400" dirty="0"/>
              <a:t>）</a:t>
            </a:r>
            <a:endParaRPr lang="en-US" altLang="ja-JP" sz="2400" dirty="0"/>
          </a:p>
          <a:p>
            <a:pPr marL="0" indent="0" eaLnBrk="1" hangingPunct="1">
              <a:lnSpc>
                <a:spcPct val="90000"/>
              </a:lnSpc>
              <a:buNone/>
            </a:pPr>
            <a:r>
              <a:rPr lang="ja-JP" altLang="en-US" sz="2400" dirty="0"/>
              <a:t>第三条　この法律により保障される最低限度の生活は、</a:t>
            </a:r>
            <a:r>
              <a:rPr lang="ja-JP" altLang="en-US" sz="2400" u="sng" dirty="0"/>
              <a:t>健康で文化的な生活水準を維持する</a:t>
            </a:r>
            <a:r>
              <a:rPr lang="ja-JP" altLang="en-US" sz="2400" dirty="0"/>
              <a:t>ことができるものでなければならない。</a:t>
            </a:r>
            <a:r>
              <a:rPr lang="ja-JP" altLang="en-US" sz="2400" dirty="0">
                <a:solidFill>
                  <a:srgbClr val="FF0000"/>
                </a:solidFill>
              </a:rPr>
              <a:t>⇒クーラー／自家用車／スマホ／</a:t>
            </a:r>
            <a:r>
              <a:rPr lang="en-US" altLang="ja-JP" sz="2400" dirty="0">
                <a:solidFill>
                  <a:srgbClr val="FF0000"/>
                </a:solidFill>
              </a:rPr>
              <a:t>PC</a:t>
            </a:r>
            <a:r>
              <a:rPr lang="ja-JP" altLang="en-US" sz="2400" dirty="0">
                <a:solidFill>
                  <a:srgbClr val="FF0000"/>
                </a:solidFill>
              </a:rPr>
              <a:t>は</a:t>
            </a:r>
            <a:endParaRPr lang="en-US" altLang="ja-JP" sz="2400" dirty="0">
              <a:solidFill>
                <a:srgbClr val="FF0000"/>
              </a:solidFill>
            </a:endParaRPr>
          </a:p>
        </p:txBody>
      </p:sp>
    </p:spTree>
    <p:extLst>
      <p:ext uri="{BB962C8B-B14F-4D97-AF65-F5344CB8AC3E}">
        <p14:creationId xmlns:p14="http://schemas.microsoft.com/office/powerpoint/2010/main" val="22063543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93043" y="285520"/>
            <a:ext cx="7704856" cy="1160475"/>
          </a:xfrm>
        </p:spPr>
        <p:txBody>
          <a:bodyPr anchor="ctr"/>
          <a:lstStyle/>
          <a:p>
            <a:pPr algn="ctr" eaLnBrk="1" hangingPunct="1">
              <a:lnSpc>
                <a:spcPct val="90000"/>
              </a:lnSpc>
            </a:pPr>
            <a:br>
              <a:rPr lang="ja-JP" altLang="en-US" sz="2800" dirty="0"/>
            </a:br>
            <a:r>
              <a:rPr lang="ja-JP" altLang="en-US" sz="2800" dirty="0"/>
              <a:t>図</a:t>
            </a:r>
            <a:r>
              <a:rPr lang="en-US" altLang="ja-JP" sz="2800" dirty="0"/>
              <a:t>3</a:t>
            </a:r>
            <a:r>
              <a:rPr lang="ja-JP" altLang="en-US" sz="2800" dirty="0"/>
              <a:t>－</a:t>
            </a:r>
            <a:r>
              <a:rPr lang="en-US" altLang="ja-JP" sz="2800" dirty="0"/>
              <a:t>1</a:t>
            </a:r>
            <a:r>
              <a:rPr lang="ja-JP" altLang="en-US" sz="2800" dirty="0"/>
              <a:t>社会保障財源のイメージ</a:t>
            </a:r>
            <a:br>
              <a:rPr lang="ja-JP" altLang="en-US" sz="2800" dirty="0"/>
            </a:br>
            <a:endParaRPr lang="ja-JP" altLang="en-US" sz="2800" dirty="0"/>
          </a:p>
        </p:txBody>
      </p:sp>
      <p:sp>
        <p:nvSpPr>
          <p:cNvPr id="3" name="テキスト ボックス 2">
            <a:hlinkClick r:id="rId3"/>
            <a:extLst>
              <a:ext uri="{FF2B5EF4-FFF2-40B4-BE49-F238E27FC236}">
                <a16:creationId xmlns:a16="http://schemas.microsoft.com/office/drawing/2014/main" id="{F8EEB347-B109-BC0B-E665-68F55E29BE1E}"/>
              </a:ext>
            </a:extLst>
          </p:cNvPr>
          <p:cNvSpPr txBox="1"/>
          <p:nvPr/>
        </p:nvSpPr>
        <p:spPr>
          <a:xfrm>
            <a:off x="451062" y="6309320"/>
            <a:ext cx="8692938" cy="400110"/>
          </a:xfrm>
          <a:prstGeom prst="rect">
            <a:avLst/>
          </a:prstGeom>
          <a:solidFill>
            <a:schemeClr val="bg1"/>
          </a:solidFill>
        </p:spPr>
        <p:txBody>
          <a:bodyPr wrap="square" rtlCol="0">
            <a:spAutoFit/>
          </a:bodyPr>
          <a:lstStyle/>
          <a:p>
            <a:r>
              <a:rPr lang="ja-JP" altLang="en-US" sz="2000" dirty="0">
                <a:solidFill>
                  <a:srgbClr val="FF0000"/>
                </a:solidFill>
                <a:hlinkClick r:id="rId4"/>
              </a:rPr>
              <a:t>出典：「社会保障について」財務省主計局　平成３０年１０月３０日。</a:t>
            </a:r>
            <a:endParaRPr lang="en-US" altLang="ja-JP" sz="2000" dirty="0">
              <a:solidFill>
                <a:srgbClr val="FF0000"/>
              </a:solidFill>
            </a:endParaRPr>
          </a:p>
        </p:txBody>
      </p:sp>
      <p:pic>
        <p:nvPicPr>
          <p:cNvPr id="6" name="図 5" descr="タイムライン&#10;&#10;自動的に生成された説明">
            <a:extLst>
              <a:ext uri="{FF2B5EF4-FFF2-40B4-BE49-F238E27FC236}">
                <a16:creationId xmlns:a16="http://schemas.microsoft.com/office/drawing/2014/main" id="{5D5A8E8A-0235-2C56-2ECC-3E1DE3FE183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46101" y="1124744"/>
            <a:ext cx="7236906" cy="5043452"/>
          </a:xfrm>
          <a:prstGeom prst="rect">
            <a:avLst/>
          </a:prstGeom>
        </p:spPr>
      </p:pic>
      <mc:AlternateContent xmlns:mc="http://schemas.openxmlformats.org/markup-compatibility/2006" xmlns:p14="http://schemas.microsoft.com/office/powerpoint/2010/main">
        <mc:Choice Requires="p14">
          <p:contentPart p14:bwMode="auto" r:id="rId6">
            <p14:nvContentPartPr>
              <p14:cNvPr id="2" name="インク 1">
                <a:extLst>
                  <a:ext uri="{FF2B5EF4-FFF2-40B4-BE49-F238E27FC236}">
                    <a16:creationId xmlns:a16="http://schemas.microsoft.com/office/drawing/2014/main" id="{9C83D029-1131-2F74-013B-FE04A446BD84}"/>
                  </a:ext>
                </a:extLst>
              </p14:cNvPr>
              <p14:cNvContentPartPr/>
              <p14:nvPr/>
            </p14:nvContentPartPr>
            <p14:xfrm>
              <a:off x="1424816" y="4445379"/>
              <a:ext cx="1078200" cy="1266120"/>
            </p14:xfrm>
          </p:contentPart>
        </mc:Choice>
        <mc:Fallback xmlns="">
          <p:pic>
            <p:nvPicPr>
              <p:cNvPr id="2" name="インク 1">
                <a:extLst>
                  <a:ext uri="{FF2B5EF4-FFF2-40B4-BE49-F238E27FC236}">
                    <a16:creationId xmlns:a16="http://schemas.microsoft.com/office/drawing/2014/main" id="{9C83D029-1131-2F74-013B-FE04A446BD84}"/>
                  </a:ext>
                </a:extLst>
              </p:cNvPr>
              <p:cNvPicPr/>
              <p:nvPr/>
            </p:nvPicPr>
            <p:blipFill>
              <a:blip r:embed="rId7"/>
              <a:stretch>
                <a:fillRect/>
              </a:stretch>
            </p:blipFill>
            <p:spPr>
              <a:xfrm>
                <a:off x="1406816" y="4427379"/>
                <a:ext cx="1113840" cy="1301760"/>
              </a:xfrm>
              <a:prstGeom prst="rect">
                <a:avLst/>
              </a:prstGeom>
            </p:spPr>
          </p:pic>
        </mc:Fallback>
      </mc:AlternateContent>
      <p:sp>
        <p:nvSpPr>
          <p:cNvPr id="8" name="テキスト ボックス 7">
            <a:extLst>
              <a:ext uri="{FF2B5EF4-FFF2-40B4-BE49-F238E27FC236}">
                <a16:creationId xmlns:a16="http://schemas.microsoft.com/office/drawing/2014/main" id="{48CF41FC-BB79-5B94-D2EE-CC4AE170B5D2}"/>
              </a:ext>
            </a:extLst>
          </p:cNvPr>
          <p:cNvSpPr txBox="1"/>
          <p:nvPr/>
        </p:nvSpPr>
        <p:spPr>
          <a:xfrm>
            <a:off x="215516" y="4293609"/>
            <a:ext cx="504056" cy="1569660"/>
          </a:xfrm>
          <a:prstGeom prst="rect">
            <a:avLst/>
          </a:prstGeom>
          <a:noFill/>
        </p:spPr>
        <p:txBody>
          <a:bodyPr wrap="square" rtlCol="0">
            <a:spAutoFit/>
          </a:bodyPr>
          <a:lstStyle/>
          <a:p>
            <a:r>
              <a:rPr lang="ja-JP" altLang="en-US" dirty="0"/>
              <a:t>全額公費</a:t>
            </a:r>
            <a:endParaRPr lang="en-US" dirty="0"/>
          </a:p>
        </p:txBody>
      </p:sp>
      <mc:AlternateContent xmlns:mc="http://schemas.openxmlformats.org/markup-compatibility/2006" xmlns:p14="http://schemas.microsoft.com/office/powerpoint/2010/main">
        <mc:Choice Requires="p14">
          <p:contentPart p14:bwMode="auto" r:id="rId8">
            <p14:nvContentPartPr>
              <p14:cNvPr id="9" name="インク 8">
                <a:extLst>
                  <a:ext uri="{FF2B5EF4-FFF2-40B4-BE49-F238E27FC236}">
                    <a16:creationId xmlns:a16="http://schemas.microsoft.com/office/drawing/2014/main" id="{DC96668E-4574-A09B-D9F8-6FDEEDD959FC}"/>
                  </a:ext>
                </a:extLst>
              </p14:cNvPr>
              <p14:cNvContentPartPr/>
              <p14:nvPr/>
            </p14:nvContentPartPr>
            <p14:xfrm>
              <a:off x="2454056" y="4472379"/>
              <a:ext cx="2460960" cy="1074960"/>
            </p14:xfrm>
          </p:contentPart>
        </mc:Choice>
        <mc:Fallback xmlns="">
          <p:pic>
            <p:nvPicPr>
              <p:cNvPr id="9" name="インク 8">
                <a:extLst>
                  <a:ext uri="{FF2B5EF4-FFF2-40B4-BE49-F238E27FC236}">
                    <a16:creationId xmlns:a16="http://schemas.microsoft.com/office/drawing/2014/main" id="{DC96668E-4574-A09B-D9F8-6FDEEDD959FC}"/>
                  </a:ext>
                </a:extLst>
              </p:cNvPr>
              <p:cNvPicPr/>
              <p:nvPr/>
            </p:nvPicPr>
            <p:blipFill>
              <a:blip r:embed="rId9"/>
              <a:stretch>
                <a:fillRect/>
              </a:stretch>
            </p:blipFill>
            <p:spPr>
              <a:xfrm>
                <a:off x="2436056" y="4454379"/>
                <a:ext cx="2496600" cy="1110600"/>
              </a:xfrm>
              <a:prstGeom prst="rect">
                <a:avLst/>
              </a:prstGeom>
            </p:spPr>
          </p:pic>
        </mc:Fallback>
      </mc:AlternateContent>
      <p:grpSp>
        <p:nvGrpSpPr>
          <p:cNvPr id="11" name="グループ化 10">
            <a:extLst>
              <a:ext uri="{FF2B5EF4-FFF2-40B4-BE49-F238E27FC236}">
                <a16:creationId xmlns:a16="http://schemas.microsoft.com/office/drawing/2014/main" id="{13BD8C5E-92F1-7979-A7EE-F6D8CD9DC376}"/>
              </a:ext>
            </a:extLst>
          </p:cNvPr>
          <p:cNvGrpSpPr/>
          <p:nvPr/>
        </p:nvGrpSpPr>
        <p:grpSpPr>
          <a:xfrm>
            <a:off x="673856" y="3457899"/>
            <a:ext cx="2777760" cy="1668240"/>
            <a:chOff x="673856" y="3457899"/>
            <a:chExt cx="2777760" cy="1668240"/>
          </a:xfrm>
        </p:grpSpPr>
        <mc:AlternateContent xmlns:mc="http://schemas.openxmlformats.org/markup-compatibility/2006" xmlns:p14="http://schemas.microsoft.com/office/powerpoint/2010/main">
          <mc:Choice Requires="p14">
            <p:contentPart p14:bwMode="auto" r:id="rId10">
              <p14:nvContentPartPr>
                <p14:cNvPr id="4" name="インク 3">
                  <a:extLst>
                    <a:ext uri="{FF2B5EF4-FFF2-40B4-BE49-F238E27FC236}">
                      <a16:creationId xmlns:a16="http://schemas.microsoft.com/office/drawing/2014/main" id="{FDA1DEE3-F70F-E8D2-0AC8-8DB92A6030F5}"/>
                    </a:ext>
                  </a:extLst>
                </p14:cNvPr>
                <p14:cNvContentPartPr/>
                <p14:nvPr/>
              </p14:nvContentPartPr>
              <p14:xfrm>
                <a:off x="913976" y="4875939"/>
                <a:ext cx="595800" cy="18720"/>
              </p14:xfrm>
            </p:contentPart>
          </mc:Choice>
          <mc:Fallback xmlns="">
            <p:pic>
              <p:nvPicPr>
                <p:cNvPr id="4" name="インク 3">
                  <a:extLst>
                    <a:ext uri="{FF2B5EF4-FFF2-40B4-BE49-F238E27FC236}">
                      <a16:creationId xmlns:a16="http://schemas.microsoft.com/office/drawing/2014/main" id="{FDA1DEE3-F70F-E8D2-0AC8-8DB92A6030F5}"/>
                    </a:ext>
                  </a:extLst>
                </p:cNvPr>
                <p:cNvPicPr/>
                <p:nvPr/>
              </p:nvPicPr>
              <p:blipFill>
                <a:blip r:embed="rId11"/>
                <a:stretch>
                  <a:fillRect/>
                </a:stretch>
              </p:blipFill>
              <p:spPr>
                <a:xfrm>
                  <a:off x="896336" y="4857939"/>
                  <a:ext cx="631440" cy="5436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5" name="インク 4">
                  <a:extLst>
                    <a:ext uri="{FF2B5EF4-FFF2-40B4-BE49-F238E27FC236}">
                      <a16:creationId xmlns:a16="http://schemas.microsoft.com/office/drawing/2014/main" id="{CBFB49A9-F206-4258-959D-3A400C447616}"/>
                    </a:ext>
                  </a:extLst>
                </p14:cNvPr>
                <p14:cNvContentPartPr/>
                <p14:nvPr/>
              </p14:nvContentPartPr>
              <p14:xfrm>
                <a:off x="857816" y="4724019"/>
                <a:ext cx="262800" cy="402120"/>
              </p14:xfrm>
            </p:contentPart>
          </mc:Choice>
          <mc:Fallback xmlns="">
            <p:pic>
              <p:nvPicPr>
                <p:cNvPr id="5" name="インク 4">
                  <a:extLst>
                    <a:ext uri="{FF2B5EF4-FFF2-40B4-BE49-F238E27FC236}">
                      <a16:creationId xmlns:a16="http://schemas.microsoft.com/office/drawing/2014/main" id="{CBFB49A9-F206-4258-959D-3A400C447616}"/>
                    </a:ext>
                  </a:extLst>
                </p:cNvPr>
                <p:cNvPicPr/>
                <p:nvPr/>
              </p:nvPicPr>
              <p:blipFill>
                <a:blip r:embed="rId13"/>
                <a:stretch>
                  <a:fillRect/>
                </a:stretch>
              </p:blipFill>
              <p:spPr>
                <a:xfrm>
                  <a:off x="840176" y="4706379"/>
                  <a:ext cx="298440" cy="43776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0" name="インク 9">
                  <a:extLst>
                    <a:ext uri="{FF2B5EF4-FFF2-40B4-BE49-F238E27FC236}">
                      <a16:creationId xmlns:a16="http://schemas.microsoft.com/office/drawing/2014/main" id="{5E12B280-51DB-4F5E-624C-994840861B62}"/>
                    </a:ext>
                  </a:extLst>
                </p14:cNvPr>
                <p14:cNvContentPartPr/>
                <p14:nvPr/>
              </p14:nvContentPartPr>
              <p14:xfrm>
                <a:off x="673856" y="3457899"/>
                <a:ext cx="2777760" cy="1006200"/>
              </p14:xfrm>
            </p:contentPart>
          </mc:Choice>
          <mc:Fallback xmlns="">
            <p:pic>
              <p:nvPicPr>
                <p:cNvPr id="10" name="インク 9">
                  <a:extLst>
                    <a:ext uri="{FF2B5EF4-FFF2-40B4-BE49-F238E27FC236}">
                      <a16:creationId xmlns:a16="http://schemas.microsoft.com/office/drawing/2014/main" id="{5E12B280-51DB-4F5E-624C-994840861B62}"/>
                    </a:ext>
                  </a:extLst>
                </p:cNvPr>
                <p:cNvPicPr/>
                <p:nvPr/>
              </p:nvPicPr>
              <p:blipFill>
                <a:blip r:embed="rId15"/>
                <a:stretch>
                  <a:fillRect/>
                </a:stretch>
              </p:blipFill>
              <p:spPr>
                <a:xfrm>
                  <a:off x="655856" y="3440259"/>
                  <a:ext cx="2813400" cy="104184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6">
            <p14:nvContentPartPr>
              <p14:cNvPr id="12" name="インク 11">
                <a:extLst>
                  <a:ext uri="{FF2B5EF4-FFF2-40B4-BE49-F238E27FC236}">
                    <a16:creationId xmlns:a16="http://schemas.microsoft.com/office/drawing/2014/main" id="{7976563E-C7BD-C7EF-1C9F-9F833FB31BEA}"/>
                  </a:ext>
                </a:extLst>
              </p14:cNvPr>
              <p14:cNvContentPartPr/>
              <p14:nvPr/>
            </p14:nvContentPartPr>
            <p14:xfrm>
              <a:off x="649736" y="3297699"/>
              <a:ext cx="227520" cy="325800"/>
            </p14:xfrm>
          </p:contentPart>
        </mc:Choice>
        <mc:Fallback xmlns="">
          <p:pic>
            <p:nvPicPr>
              <p:cNvPr id="12" name="インク 11">
                <a:extLst>
                  <a:ext uri="{FF2B5EF4-FFF2-40B4-BE49-F238E27FC236}">
                    <a16:creationId xmlns:a16="http://schemas.microsoft.com/office/drawing/2014/main" id="{7976563E-C7BD-C7EF-1C9F-9F833FB31BEA}"/>
                  </a:ext>
                </a:extLst>
              </p:cNvPr>
              <p:cNvPicPr/>
              <p:nvPr/>
            </p:nvPicPr>
            <p:blipFill>
              <a:blip r:embed="rId17"/>
              <a:stretch>
                <a:fillRect/>
              </a:stretch>
            </p:blipFill>
            <p:spPr>
              <a:xfrm>
                <a:off x="632096" y="3280059"/>
                <a:ext cx="263160" cy="361440"/>
              </a:xfrm>
              <a:prstGeom prst="rect">
                <a:avLst/>
              </a:prstGeom>
            </p:spPr>
          </p:pic>
        </mc:Fallback>
      </mc:AlternateContent>
      <p:sp>
        <p:nvSpPr>
          <p:cNvPr id="13" name="テキスト ボックス 12">
            <a:extLst>
              <a:ext uri="{FF2B5EF4-FFF2-40B4-BE49-F238E27FC236}">
                <a16:creationId xmlns:a16="http://schemas.microsoft.com/office/drawing/2014/main" id="{C162F042-D09E-B090-F6D0-78FA84B5F2AD}"/>
              </a:ext>
            </a:extLst>
          </p:cNvPr>
          <p:cNvSpPr txBox="1"/>
          <p:nvPr/>
        </p:nvSpPr>
        <p:spPr>
          <a:xfrm>
            <a:off x="231803" y="2586169"/>
            <a:ext cx="377527" cy="1569660"/>
          </a:xfrm>
          <a:prstGeom prst="rect">
            <a:avLst/>
          </a:prstGeom>
          <a:noFill/>
        </p:spPr>
        <p:txBody>
          <a:bodyPr wrap="square" rtlCol="0">
            <a:spAutoFit/>
          </a:bodyPr>
          <a:lstStyle/>
          <a:p>
            <a:r>
              <a:rPr lang="ja-JP" altLang="en-US" dirty="0"/>
              <a:t>半分</a:t>
            </a:r>
            <a:endParaRPr lang="en-US" altLang="ja-JP" dirty="0"/>
          </a:p>
          <a:p>
            <a:r>
              <a:rPr lang="ja-JP" altLang="en-US" dirty="0"/>
              <a:t>公費</a:t>
            </a:r>
            <a:endParaRPr lang="en-US" dirty="0"/>
          </a:p>
        </p:txBody>
      </p:sp>
      <mc:AlternateContent xmlns:mc="http://schemas.openxmlformats.org/markup-compatibility/2006" xmlns:p14="http://schemas.microsoft.com/office/powerpoint/2010/main">
        <mc:Choice Requires="p14">
          <p:contentPart p14:bwMode="auto" r:id="rId18">
            <p14:nvContentPartPr>
              <p14:cNvPr id="14" name="インク 13">
                <a:extLst>
                  <a:ext uri="{FF2B5EF4-FFF2-40B4-BE49-F238E27FC236}">
                    <a16:creationId xmlns:a16="http://schemas.microsoft.com/office/drawing/2014/main" id="{51D254A9-3F50-21D9-B08B-5F09145574F2}"/>
                  </a:ext>
                </a:extLst>
              </p14:cNvPr>
              <p14:cNvContentPartPr/>
              <p14:nvPr/>
            </p14:nvContentPartPr>
            <p14:xfrm>
              <a:off x="4598216" y="4382019"/>
              <a:ext cx="2790000" cy="1338840"/>
            </p14:xfrm>
          </p:contentPart>
        </mc:Choice>
        <mc:Fallback xmlns="">
          <p:pic>
            <p:nvPicPr>
              <p:cNvPr id="14" name="インク 13">
                <a:extLst>
                  <a:ext uri="{FF2B5EF4-FFF2-40B4-BE49-F238E27FC236}">
                    <a16:creationId xmlns:a16="http://schemas.microsoft.com/office/drawing/2014/main" id="{51D254A9-3F50-21D9-B08B-5F09145574F2}"/>
                  </a:ext>
                </a:extLst>
              </p:cNvPr>
              <p:cNvPicPr/>
              <p:nvPr/>
            </p:nvPicPr>
            <p:blipFill>
              <a:blip r:embed="rId19"/>
              <a:stretch>
                <a:fillRect/>
              </a:stretch>
            </p:blipFill>
            <p:spPr>
              <a:xfrm>
                <a:off x="4580576" y="4364379"/>
                <a:ext cx="2825640" cy="137448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15" name="インク 14">
                <a:extLst>
                  <a:ext uri="{FF2B5EF4-FFF2-40B4-BE49-F238E27FC236}">
                    <a16:creationId xmlns:a16="http://schemas.microsoft.com/office/drawing/2014/main" id="{2E5B2F37-0118-8D9F-7575-1DBBE82E5246}"/>
                  </a:ext>
                </a:extLst>
              </p14:cNvPr>
              <p14:cNvContentPartPr/>
              <p14:nvPr/>
            </p14:nvContentPartPr>
            <p14:xfrm>
              <a:off x="6721856" y="3104739"/>
              <a:ext cx="1655280" cy="1243080"/>
            </p14:xfrm>
          </p:contentPart>
        </mc:Choice>
        <mc:Fallback xmlns="">
          <p:pic>
            <p:nvPicPr>
              <p:cNvPr id="15" name="インク 14">
                <a:extLst>
                  <a:ext uri="{FF2B5EF4-FFF2-40B4-BE49-F238E27FC236}">
                    <a16:creationId xmlns:a16="http://schemas.microsoft.com/office/drawing/2014/main" id="{2E5B2F37-0118-8D9F-7575-1DBBE82E5246}"/>
                  </a:ext>
                </a:extLst>
              </p:cNvPr>
              <p:cNvPicPr/>
              <p:nvPr/>
            </p:nvPicPr>
            <p:blipFill>
              <a:blip r:embed="rId21"/>
              <a:stretch>
                <a:fillRect/>
              </a:stretch>
            </p:blipFill>
            <p:spPr>
              <a:xfrm>
                <a:off x="6703856" y="3086739"/>
                <a:ext cx="1690920" cy="1278720"/>
              </a:xfrm>
              <a:prstGeom prst="rect">
                <a:avLst/>
              </a:prstGeom>
            </p:spPr>
          </p:pic>
        </mc:Fallback>
      </mc:AlternateContent>
      <p:sp>
        <p:nvSpPr>
          <p:cNvPr id="16" name="テキスト ボックス 15">
            <a:extLst>
              <a:ext uri="{FF2B5EF4-FFF2-40B4-BE49-F238E27FC236}">
                <a16:creationId xmlns:a16="http://schemas.microsoft.com/office/drawing/2014/main" id="{D8D7E576-7E0E-848B-5DCB-A8B25B59FDC3}"/>
              </a:ext>
            </a:extLst>
          </p:cNvPr>
          <p:cNvSpPr txBox="1"/>
          <p:nvPr/>
        </p:nvSpPr>
        <p:spPr>
          <a:xfrm>
            <a:off x="8451835" y="2467813"/>
            <a:ext cx="460362" cy="2677656"/>
          </a:xfrm>
          <a:prstGeom prst="rect">
            <a:avLst/>
          </a:prstGeom>
          <a:noFill/>
        </p:spPr>
        <p:txBody>
          <a:bodyPr wrap="square" rtlCol="0">
            <a:spAutoFit/>
          </a:bodyPr>
          <a:lstStyle/>
          <a:p>
            <a:r>
              <a:rPr lang="ja-JP" altLang="en-US" dirty="0"/>
              <a:t>原則全額</a:t>
            </a:r>
            <a:endParaRPr lang="en-US" altLang="ja-JP" dirty="0"/>
          </a:p>
          <a:p>
            <a:r>
              <a:rPr lang="ja-JP" altLang="en-US" dirty="0"/>
              <a:t>保険料</a:t>
            </a:r>
            <a:endParaRPr lang="en-US" altLang="ja-JP" dirty="0"/>
          </a:p>
        </p:txBody>
      </p:sp>
    </p:spTree>
    <p:extLst>
      <p:ext uri="{BB962C8B-B14F-4D97-AF65-F5344CB8AC3E}">
        <p14:creationId xmlns:p14="http://schemas.microsoft.com/office/powerpoint/2010/main" val="3259277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A261AC9-13FF-55DB-D753-BD42E256731A}"/>
              </a:ext>
            </a:extLst>
          </p:cNvPr>
          <p:cNvSpPr>
            <a:spLocks noGrp="1"/>
          </p:cNvSpPr>
          <p:nvPr>
            <p:ph type="title"/>
          </p:nvPr>
        </p:nvSpPr>
        <p:spPr>
          <a:xfrm>
            <a:off x="571500" y="136525"/>
            <a:ext cx="8001000" cy="1216025"/>
          </a:xfrm>
        </p:spPr>
        <p:txBody>
          <a:bodyPr anchor="ctr" anchorCtr="0"/>
          <a:lstStyle/>
          <a:p>
            <a:r>
              <a:rPr lang="ja-JP" altLang="en-US" sz="2800" dirty="0"/>
              <a:t>社会保障の財源：国の負担が重い順に並べると</a:t>
            </a:r>
            <a:endParaRPr lang="en-US" sz="2800" dirty="0"/>
          </a:p>
        </p:txBody>
      </p:sp>
      <p:sp>
        <p:nvSpPr>
          <p:cNvPr id="3" name="コンテンツ プレースホルダー 2">
            <a:extLst>
              <a:ext uri="{FF2B5EF4-FFF2-40B4-BE49-F238E27FC236}">
                <a16:creationId xmlns:a16="http://schemas.microsoft.com/office/drawing/2014/main" id="{05D0D652-0C4D-18B3-5250-09D1061C4FDE}"/>
              </a:ext>
            </a:extLst>
          </p:cNvPr>
          <p:cNvSpPr>
            <a:spLocks noGrp="1"/>
          </p:cNvSpPr>
          <p:nvPr>
            <p:ph idx="1"/>
          </p:nvPr>
        </p:nvSpPr>
        <p:spPr>
          <a:xfrm>
            <a:off x="428414" y="1352550"/>
            <a:ext cx="8287171" cy="4740746"/>
          </a:xfrm>
          <a:solidFill>
            <a:schemeClr val="bg1"/>
          </a:solidFill>
        </p:spPr>
        <p:txBody>
          <a:bodyPr/>
          <a:lstStyle/>
          <a:p>
            <a:pPr marL="514350" indent="-514350">
              <a:buFont typeface="+mj-lt"/>
              <a:buAutoNum type="arabicPeriod"/>
            </a:pPr>
            <a:r>
              <a:rPr lang="ja-JP" altLang="en-US" sz="2800" dirty="0"/>
              <a:t>生活保護・児童手当：全額公費（</a:t>
            </a:r>
            <a:r>
              <a:rPr lang="ja-JP" altLang="en-US" sz="2800" dirty="0">
                <a:solidFill>
                  <a:srgbClr val="FF0000"/>
                </a:solidFill>
              </a:rPr>
              <a:t>国</a:t>
            </a:r>
            <a:r>
              <a:rPr lang="en-US" altLang="ja-JP" sz="2800" dirty="0">
                <a:solidFill>
                  <a:srgbClr val="FF0000"/>
                </a:solidFill>
              </a:rPr>
              <a:t>3/4</a:t>
            </a:r>
            <a:r>
              <a:rPr lang="ja-JP" altLang="en-US" sz="2800" dirty="0"/>
              <a:t>・地方</a:t>
            </a:r>
            <a:r>
              <a:rPr lang="en-US" altLang="ja-JP" sz="2800" dirty="0"/>
              <a:t>1/4 </a:t>
            </a:r>
            <a:r>
              <a:rPr lang="ja-JP" altLang="en-US" sz="2800" dirty="0"/>
              <a:t>）</a:t>
            </a:r>
          </a:p>
          <a:p>
            <a:pPr marL="514350" indent="-514350">
              <a:buFont typeface="+mj-lt"/>
              <a:buAutoNum type="arabicPeriod"/>
            </a:pPr>
            <a:r>
              <a:rPr lang="ja-JP" altLang="en-US" sz="2800" dirty="0"/>
              <a:t>児童・障害者福祉：全額公費（</a:t>
            </a:r>
            <a:r>
              <a:rPr lang="ja-JP" altLang="en-US" sz="2800" dirty="0">
                <a:solidFill>
                  <a:srgbClr val="FF0000"/>
                </a:solidFill>
              </a:rPr>
              <a:t>国１</a:t>
            </a:r>
            <a:r>
              <a:rPr lang="en-US" altLang="ja-JP" sz="2800" dirty="0">
                <a:solidFill>
                  <a:srgbClr val="FF0000"/>
                </a:solidFill>
              </a:rPr>
              <a:t>/2</a:t>
            </a:r>
            <a:r>
              <a:rPr lang="ja-JP" altLang="en-US" sz="2800" dirty="0"/>
              <a:t>・地方１</a:t>
            </a:r>
            <a:r>
              <a:rPr lang="en-US" altLang="ja-JP" sz="2800" dirty="0"/>
              <a:t>/2 </a:t>
            </a:r>
            <a:r>
              <a:rPr lang="ja-JP" altLang="en-US" sz="2800" dirty="0"/>
              <a:t>）</a:t>
            </a:r>
            <a:r>
              <a:rPr lang="ja-JP" altLang="en-US" sz="2800" dirty="0">
                <a:solidFill>
                  <a:srgbClr val="FF0000"/>
                </a:solidFill>
              </a:rPr>
              <a:t>＊例外：児童扶養手当　国１</a:t>
            </a:r>
            <a:r>
              <a:rPr lang="en-US" altLang="ja-JP" sz="2800" dirty="0">
                <a:solidFill>
                  <a:srgbClr val="FF0000"/>
                </a:solidFill>
              </a:rPr>
              <a:t>/3  R5</a:t>
            </a:r>
            <a:r>
              <a:rPr lang="ja-JP" altLang="en-US" sz="2800" dirty="0">
                <a:solidFill>
                  <a:srgbClr val="FF0000"/>
                </a:solidFill>
              </a:rPr>
              <a:t>から</a:t>
            </a:r>
            <a:endParaRPr lang="en-US" altLang="ja-JP" sz="2800" dirty="0"/>
          </a:p>
          <a:p>
            <a:pPr marL="514350" indent="-514350">
              <a:buFont typeface="+mj-lt"/>
              <a:buAutoNum type="arabicPeriod"/>
            </a:pPr>
            <a:r>
              <a:rPr lang="zh-TW" altLang="en-US" sz="2800" dirty="0"/>
              <a:t>基礎年金：</a:t>
            </a:r>
            <a:r>
              <a:rPr lang="ja-JP" altLang="en-US" sz="2800" dirty="0"/>
              <a:t>半分</a:t>
            </a:r>
            <a:r>
              <a:rPr lang="zh-TW" altLang="en-US" sz="2800" dirty="0"/>
              <a:t>公費（</a:t>
            </a:r>
            <a:r>
              <a:rPr lang="zh-TW" altLang="en-US" sz="2800" dirty="0">
                <a:solidFill>
                  <a:srgbClr val="FF0000"/>
                </a:solidFill>
              </a:rPr>
              <a:t>国</a:t>
            </a:r>
            <a:r>
              <a:rPr lang="en-US" altLang="zh-TW" sz="2800" dirty="0">
                <a:solidFill>
                  <a:srgbClr val="FF0000"/>
                </a:solidFill>
              </a:rPr>
              <a:t>50</a:t>
            </a:r>
            <a:r>
              <a:rPr lang="zh-TW" altLang="en-US" sz="2800" dirty="0">
                <a:solidFill>
                  <a:srgbClr val="FF0000"/>
                </a:solidFill>
              </a:rPr>
              <a:t>％</a:t>
            </a:r>
            <a:r>
              <a:rPr lang="zh-TW" altLang="en-US" sz="2800" dirty="0"/>
              <a:t>）保険料</a:t>
            </a:r>
            <a:r>
              <a:rPr lang="en-US" altLang="zh-TW" sz="2800" dirty="0"/>
              <a:t>50</a:t>
            </a:r>
            <a:r>
              <a:rPr lang="zh-TW" altLang="en-US" sz="2800" dirty="0"/>
              <a:t>％</a:t>
            </a:r>
            <a:endParaRPr lang="en-US" altLang="zh-TW" sz="2800" dirty="0"/>
          </a:p>
          <a:p>
            <a:pPr marL="514350" indent="-514350">
              <a:buFont typeface="+mj-lt"/>
              <a:buAutoNum type="arabicPeriod"/>
            </a:pPr>
            <a:r>
              <a:rPr lang="ja-JP" altLang="en-US" sz="2800" dirty="0"/>
              <a:t>介護保険：半分</a:t>
            </a:r>
            <a:r>
              <a:rPr lang="zh-TW" altLang="en-US" sz="2800" dirty="0"/>
              <a:t>公費</a:t>
            </a:r>
            <a:r>
              <a:rPr lang="ja-JP" altLang="en-US" sz="2800" dirty="0"/>
              <a:t>（</a:t>
            </a:r>
            <a:r>
              <a:rPr lang="ja-JP" altLang="en-US" sz="2800" dirty="0">
                <a:solidFill>
                  <a:srgbClr val="FF0000"/>
                </a:solidFill>
              </a:rPr>
              <a:t>国</a:t>
            </a:r>
            <a:r>
              <a:rPr lang="de-DE" sz="2800" dirty="0">
                <a:solidFill>
                  <a:srgbClr val="FF0000"/>
                </a:solidFill>
              </a:rPr>
              <a:t>25</a:t>
            </a:r>
            <a:r>
              <a:rPr lang="ja-JP" altLang="en-US" sz="2800" dirty="0">
                <a:solidFill>
                  <a:srgbClr val="FF0000"/>
                </a:solidFill>
              </a:rPr>
              <a:t>％</a:t>
            </a:r>
            <a:r>
              <a:rPr lang="ja-JP" altLang="en-US" sz="2800" dirty="0"/>
              <a:t>、都道府県</a:t>
            </a:r>
            <a:r>
              <a:rPr lang="de-DE" sz="2800" dirty="0"/>
              <a:t>12.5</a:t>
            </a:r>
            <a:r>
              <a:rPr lang="ja-JP" altLang="en-US" sz="2800" dirty="0"/>
              <a:t>％県、市町村</a:t>
            </a:r>
            <a:r>
              <a:rPr lang="de-DE" sz="2800" dirty="0"/>
              <a:t>12.5</a:t>
            </a:r>
            <a:r>
              <a:rPr lang="ja-JP" altLang="en-US" sz="2800" dirty="0"/>
              <a:t>％）半分保険料（</a:t>
            </a:r>
            <a:r>
              <a:rPr lang="de-DE" sz="2800" dirty="0"/>
              <a:t>40</a:t>
            </a:r>
            <a:r>
              <a:rPr lang="en-US" altLang="ja-JP" sz="2800" dirty="0"/>
              <a:t>~</a:t>
            </a:r>
            <a:r>
              <a:rPr lang="de-DE" sz="2800" dirty="0"/>
              <a:t>64</a:t>
            </a:r>
            <a:r>
              <a:rPr lang="en-US" altLang="ja-JP" sz="2800" dirty="0"/>
              <a:t>/</a:t>
            </a:r>
            <a:r>
              <a:rPr lang="de-DE" sz="2800" dirty="0"/>
              <a:t>65</a:t>
            </a:r>
            <a:r>
              <a:rPr lang="ja-JP" altLang="en-US" sz="2800" dirty="0"/>
              <a:t>＋）</a:t>
            </a:r>
            <a:endParaRPr lang="en-US" altLang="ja-JP" sz="2800" dirty="0"/>
          </a:p>
          <a:p>
            <a:pPr marL="514350" indent="-514350">
              <a:buFont typeface="+mj-lt"/>
              <a:buAutoNum type="arabicPeriod"/>
            </a:pPr>
            <a:r>
              <a:rPr lang="ja-JP" altLang="en-US" sz="2800" dirty="0"/>
              <a:t>後期高齢者医療保険：半分</a:t>
            </a:r>
            <a:r>
              <a:rPr lang="zh-TW" altLang="en-US" sz="2800" dirty="0"/>
              <a:t>公費</a:t>
            </a:r>
            <a:r>
              <a:rPr lang="ja-JP" altLang="en-US" sz="2800" dirty="0"/>
              <a:t>（</a:t>
            </a:r>
            <a:r>
              <a:rPr lang="ja-JP" altLang="en-US" sz="2800" dirty="0">
                <a:solidFill>
                  <a:srgbClr val="FF0000"/>
                </a:solidFill>
              </a:rPr>
              <a:t>国</a:t>
            </a:r>
            <a:r>
              <a:rPr lang="de-DE" sz="2800" dirty="0">
                <a:solidFill>
                  <a:srgbClr val="FF0000"/>
                </a:solidFill>
              </a:rPr>
              <a:t>25</a:t>
            </a:r>
            <a:r>
              <a:rPr lang="ja-JP" altLang="en-US" sz="2800" dirty="0">
                <a:solidFill>
                  <a:srgbClr val="FF0000"/>
                </a:solidFill>
              </a:rPr>
              <a:t>％</a:t>
            </a:r>
            <a:r>
              <a:rPr lang="ja-JP" altLang="en-US" sz="2800" dirty="0"/>
              <a:t>、都道府県</a:t>
            </a:r>
            <a:r>
              <a:rPr lang="de-DE" sz="2800" dirty="0"/>
              <a:t>12.5</a:t>
            </a:r>
            <a:r>
              <a:rPr lang="ja-JP" altLang="en-US" sz="2800" dirty="0"/>
              <a:t>％県、市町村</a:t>
            </a:r>
            <a:r>
              <a:rPr lang="de-DE" sz="2800" dirty="0"/>
              <a:t>12.5</a:t>
            </a:r>
            <a:r>
              <a:rPr lang="ja-JP" altLang="en-US" sz="2800" dirty="0"/>
              <a:t>％）保険料（後期高齢者支援金</a:t>
            </a:r>
            <a:r>
              <a:rPr lang="de-DE" sz="2800" dirty="0"/>
              <a:t>40%</a:t>
            </a:r>
            <a:r>
              <a:rPr lang="ja-JP" altLang="en-US" sz="2800" dirty="0"/>
              <a:t>、後期高齢者の保険料</a:t>
            </a:r>
            <a:r>
              <a:rPr lang="de-DE" sz="2800" dirty="0"/>
              <a:t>10%</a:t>
            </a:r>
            <a:r>
              <a:rPr lang="ja-JP" altLang="en-US" sz="2800" dirty="0"/>
              <a:t>）</a:t>
            </a:r>
            <a:endParaRPr lang="en-US" sz="2800" dirty="0"/>
          </a:p>
          <a:p>
            <a:pPr marL="514350" indent="-514350">
              <a:buFont typeface="+mj-lt"/>
              <a:buAutoNum type="arabicPeriod"/>
            </a:pPr>
            <a:endParaRPr lang="en-US" sz="2800" dirty="0"/>
          </a:p>
          <a:p>
            <a:pPr marL="514350" indent="-514350">
              <a:buFont typeface="+mj-lt"/>
              <a:buAutoNum type="arabicPeriod"/>
            </a:pPr>
            <a:endParaRPr lang="en-US" altLang="zh-TW" sz="2800" dirty="0"/>
          </a:p>
          <a:p>
            <a:pPr marL="514350" indent="-514350">
              <a:buFont typeface="+mj-lt"/>
              <a:buAutoNum type="arabicPeriod"/>
            </a:pPr>
            <a:endParaRPr lang="ja-JP" altLang="en-US" sz="2800" dirty="0"/>
          </a:p>
          <a:p>
            <a:pPr marL="0" indent="0">
              <a:buNone/>
            </a:pPr>
            <a:endParaRPr lang="en-US" sz="3200" dirty="0"/>
          </a:p>
        </p:txBody>
      </p:sp>
      <p:sp>
        <p:nvSpPr>
          <p:cNvPr id="4" name="スライド番号プレースホルダー 3">
            <a:extLst>
              <a:ext uri="{FF2B5EF4-FFF2-40B4-BE49-F238E27FC236}">
                <a16:creationId xmlns:a16="http://schemas.microsoft.com/office/drawing/2014/main" id="{F644CD55-6196-AA36-4968-1FE36486D77B}"/>
              </a:ext>
            </a:extLst>
          </p:cNvPr>
          <p:cNvSpPr>
            <a:spLocks noGrp="1"/>
          </p:cNvSpPr>
          <p:nvPr>
            <p:ph type="sldNum" sz="quarter" idx="12"/>
          </p:nvPr>
        </p:nvSpPr>
        <p:spPr/>
        <p:txBody>
          <a:bodyPr/>
          <a:lstStyle/>
          <a:p>
            <a:fld id="{A4CFD91F-0676-4D47-82C1-C8A098CDDACF}" type="slidenum">
              <a:rPr lang="en-US" altLang="ja-JP" smtClean="0"/>
              <a:pPr/>
              <a:t>21</a:t>
            </a:fld>
            <a:endParaRPr lang="en-US" altLang="ja-JP" dirty="0"/>
          </a:p>
        </p:txBody>
      </p:sp>
    </p:spTree>
    <p:extLst>
      <p:ext uri="{BB962C8B-B14F-4D97-AF65-F5344CB8AC3E}">
        <p14:creationId xmlns:p14="http://schemas.microsoft.com/office/powerpoint/2010/main" val="422413718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97DE9-3886-7E8C-7EAE-51F6FFAB30D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D9BC32E-9958-B296-AFE9-F5AC3B6D30B5}"/>
              </a:ext>
            </a:extLst>
          </p:cNvPr>
          <p:cNvSpPr>
            <a:spLocks noGrp="1"/>
          </p:cNvSpPr>
          <p:nvPr>
            <p:ph type="title"/>
          </p:nvPr>
        </p:nvSpPr>
        <p:spPr/>
        <p:txBody>
          <a:bodyPr/>
          <a:lstStyle/>
          <a:p>
            <a:r>
              <a:rPr lang="ja-JP" altLang="en-US" dirty="0"/>
              <a:t>社会保障の財源：国の負担が重い順に並べると</a:t>
            </a:r>
            <a:endParaRPr lang="en-US" dirty="0"/>
          </a:p>
        </p:txBody>
      </p:sp>
      <p:sp>
        <p:nvSpPr>
          <p:cNvPr id="3" name="コンテンツ プレースホルダー 2">
            <a:extLst>
              <a:ext uri="{FF2B5EF4-FFF2-40B4-BE49-F238E27FC236}">
                <a16:creationId xmlns:a16="http://schemas.microsoft.com/office/drawing/2014/main" id="{88C1B0F5-86C8-E2C2-AE4D-B624D01FC578}"/>
              </a:ext>
            </a:extLst>
          </p:cNvPr>
          <p:cNvSpPr>
            <a:spLocks noGrp="1"/>
          </p:cNvSpPr>
          <p:nvPr>
            <p:ph idx="1"/>
          </p:nvPr>
        </p:nvSpPr>
        <p:spPr>
          <a:xfrm>
            <a:off x="566738" y="1752600"/>
            <a:ext cx="8397750" cy="4196680"/>
          </a:xfrm>
        </p:spPr>
        <p:txBody>
          <a:bodyPr/>
          <a:lstStyle/>
          <a:p>
            <a:pPr marL="514350" indent="-514350">
              <a:buFont typeface="+mj-lt"/>
              <a:buAutoNum type="arabicPeriod" startAt="5"/>
            </a:pPr>
            <a:r>
              <a:rPr lang="ja-JP" altLang="en-US" dirty="0"/>
              <a:t>国民健康保険（国保）：保険料</a:t>
            </a:r>
            <a:r>
              <a:rPr lang="de-DE" dirty="0"/>
              <a:t>40</a:t>
            </a:r>
            <a:r>
              <a:rPr lang="ja-JP" altLang="en-US" dirty="0"/>
              <a:t>％・自己負担</a:t>
            </a:r>
            <a:r>
              <a:rPr lang="de-DE" dirty="0"/>
              <a:t>12</a:t>
            </a:r>
            <a:r>
              <a:rPr lang="ja-JP" altLang="en-US" dirty="0"/>
              <a:t>％・公費</a:t>
            </a:r>
            <a:r>
              <a:rPr lang="de-DE" dirty="0"/>
              <a:t>40</a:t>
            </a:r>
            <a:r>
              <a:rPr lang="ja-JP" altLang="en-US" dirty="0"/>
              <a:t>％（</a:t>
            </a:r>
            <a:r>
              <a:rPr lang="ja-JP" altLang="en-US" dirty="0">
                <a:solidFill>
                  <a:srgbClr val="FF0000"/>
                </a:solidFill>
              </a:rPr>
              <a:t>国</a:t>
            </a:r>
            <a:r>
              <a:rPr lang="de-DE" dirty="0">
                <a:solidFill>
                  <a:srgbClr val="FF0000"/>
                </a:solidFill>
              </a:rPr>
              <a:t>25</a:t>
            </a:r>
            <a:r>
              <a:rPr lang="ja-JP" altLang="en-US" dirty="0">
                <a:solidFill>
                  <a:srgbClr val="FF0000"/>
                </a:solidFill>
              </a:rPr>
              <a:t>％</a:t>
            </a:r>
            <a:r>
              <a:rPr lang="ja-JP" altLang="en-US" dirty="0"/>
              <a:t>・地方</a:t>
            </a:r>
            <a:r>
              <a:rPr lang="de-DE" dirty="0"/>
              <a:t>13</a:t>
            </a:r>
            <a:r>
              <a:rPr lang="ja-JP" altLang="en-US" dirty="0"/>
              <a:t>％）</a:t>
            </a:r>
            <a:endParaRPr lang="en-US" dirty="0"/>
          </a:p>
          <a:p>
            <a:pPr marL="514350" indent="-514350">
              <a:buFont typeface="+mj-lt"/>
              <a:buAutoNum type="arabicPeriod" startAt="5"/>
            </a:pPr>
            <a:r>
              <a:rPr lang="ja-JP" altLang="en-US" dirty="0"/>
              <a:t>雇用保険：保険</a:t>
            </a:r>
            <a:r>
              <a:rPr lang="en-US" altLang="ja-JP" dirty="0"/>
              <a:t>3/4</a:t>
            </a:r>
            <a:r>
              <a:rPr lang="ja-JP" altLang="en-US" dirty="0"/>
              <a:t>（労使折半）、</a:t>
            </a:r>
            <a:r>
              <a:rPr lang="ja-JP" altLang="en-US" dirty="0">
                <a:solidFill>
                  <a:srgbClr val="FF0000"/>
                </a:solidFill>
              </a:rPr>
              <a:t>国</a:t>
            </a:r>
            <a:r>
              <a:rPr lang="en-US" altLang="ja-JP" dirty="0">
                <a:solidFill>
                  <a:srgbClr val="FF0000"/>
                </a:solidFill>
              </a:rPr>
              <a:t>1/4 </a:t>
            </a:r>
            <a:endParaRPr lang="en-US" dirty="0">
              <a:solidFill>
                <a:srgbClr val="FF0000"/>
              </a:solidFill>
            </a:endParaRPr>
          </a:p>
          <a:p>
            <a:pPr marL="514350" indent="-514350">
              <a:buFont typeface="+mj-lt"/>
              <a:buAutoNum type="arabicPeriod" startAt="5"/>
            </a:pPr>
            <a:r>
              <a:rPr lang="ja-JP" altLang="en-US" dirty="0"/>
              <a:t>協会けんぽ：保険料</a:t>
            </a:r>
            <a:r>
              <a:rPr lang="de-DE" dirty="0"/>
              <a:t>83.6</a:t>
            </a:r>
            <a:r>
              <a:rPr lang="ja-JP" altLang="en-US" dirty="0"/>
              <a:t>％（労使折半）、</a:t>
            </a:r>
            <a:r>
              <a:rPr lang="ja-JP" altLang="en-US" dirty="0">
                <a:solidFill>
                  <a:srgbClr val="FF0000"/>
                </a:solidFill>
              </a:rPr>
              <a:t>国</a:t>
            </a:r>
            <a:r>
              <a:rPr lang="de-DE" dirty="0">
                <a:solidFill>
                  <a:srgbClr val="FF0000"/>
                </a:solidFill>
              </a:rPr>
              <a:t>16.4</a:t>
            </a:r>
            <a:r>
              <a:rPr lang="ja-JP" altLang="en-US" dirty="0">
                <a:solidFill>
                  <a:srgbClr val="FF0000"/>
                </a:solidFill>
              </a:rPr>
              <a:t>％</a:t>
            </a:r>
            <a:r>
              <a:rPr lang="ja-JP" altLang="en-US" dirty="0"/>
              <a:t>。＊健康保険の例外</a:t>
            </a:r>
            <a:endParaRPr lang="en-US" dirty="0"/>
          </a:p>
          <a:p>
            <a:pPr marL="0" indent="0">
              <a:buNone/>
            </a:pPr>
            <a:r>
              <a:rPr lang="ja-JP" altLang="en-US" dirty="0">
                <a:solidFill>
                  <a:srgbClr val="0000FF"/>
                </a:solidFill>
              </a:rPr>
              <a:t>健康保険（健保）・共済年金・厚生年金などは公費</a:t>
            </a:r>
            <a:r>
              <a:rPr lang="de-DE" dirty="0">
                <a:solidFill>
                  <a:srgbClr val="0000FF"/>
                </a:solidFill>
              </a:rPr>
              <a:t>0</a:t>
            </a:r>
            <a:r>
              <a:rPr lang="ja-JP" altLang="en-US" dirty="0">
                <a:solidFill>
                  <a:srgbClr val="0000FF"/>
                </a:solidFill>
              </a:rPr>
              <a:t>％で、労使折半</a:t>
            </a:r>
            <a:r>
              <a:rPr lang="en-US" altLang="ja-JP" dirty="0">
                <a:solidFill>
                  <a:srgbClr val="0000FF"/>
                </a:solidFill>
              </a:rPr>
              <a:t>.</a:t>
            </a:r>
            <a:r>
              <a:rPr lang="ja-JP" altLang="en-US" dirty="0">
                <a:solidFill>
                  <a:srgbClr val="0000FF"/>
                </a:solidFill>
              </a:rPr>
              <a:t>労災保険・雇用保険（雇用</a:t>
            </a:r>
            <a:r>
              <a:rPr lang="de-DE" dirty="0">
                <a:solidFill>
                  <a:srgbClr val="0000FF"/>
                </a:solidFill>
              </a:rPr>
              <a:t>2</a:t>
            </a:r>
            <a:r>
              <a:rPr lang="ja-JP" altLang="en-US" dirty="0">
                <a:solidFill>
                  <a:srgbClr val="0000FF"/>
                </a:solidFill>
              </a:rPr>
              <a:t>事業）は雇用者全額負担</a:t>
            </a:r>
            <a:endParaRPr lang="en-US" dirty="0">
              <a:solidFill>
                <a:srgbClr val="0000FF"/>
              </a:solidFill>
            </a:endParaRPr>
          </a:p>
          <a:p>
            <a:pPr marL="0" indent="0">
              <a:buNone/>
            </a:pPr>
            <a:endParaRPr lang="en-US" dirty="0"/>
          </a:p>
        </p:txBody>
      </p:sp>
      <p:sp>
        <p:nvSpPr>
          <p:cNvPr id="4" name="スライド番号プレースホルダー 3">
            <a:extLst>
              <a:ext uri="{FF2B5EF4-FFF2-40B4-BE49-F238E27FC236}">
                <a16:creationId xmlns:a16="http://schemas.microsoft.com/office/drawing/2014/main" id="{B13D840A-955C-CB8F-1827-704B612E6DD8}"/>
              </a:ext>
            </a:extLst>
          </p:cNvPr>
          <p:cNvSpPr>
            <a:spLocks noGrp="1"/>
          </p:cNvSpPr>
          <p:nvPr>
            <p:ph type="sldNum" sz="quarter" idx="12"/>
          </p:nvPr>
        </p:nvSpPr>
        <p:spPr/>
        <p:txBody>
          <a:bodyPr/>
          <a:lstStyle/>
          <a:p>
            <a:fld id="{A4CFD91F-0676-4D47-82C1-C8A098CDDACF}" type="slidenum">
              <a:rPr lang="en-US" altLang="ja-JP" smtClean="0"/>
              <a:pPr/>
              <a:t>22</a:t>
            </a:fld>
            <a:endParaRPr lang="en-US" altLang="ja-JP" dirty="0"/>
          </a:p>
        </p:txBody>
      </p:sp>
    </p:spTree>
    <p:extLst>
      <p:ext uri="{BB962C8B-B14F-4D97-AF65-F5344CB8AC3E}">
        <p14:creationId xmlns:p14="http://schemas.microsoft.com/office/powerpoint/2010/main" val="14051703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C0E124-3DDA-7104-037F-6A5D4652703E}"/>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F93AC34D-E3E8-6F70-F296-B7DBCBB7AF1E}"/>
              </a:ext>
            </a:extLst>
          </p:cNvPr>
          <p:cNvSpPr>
            <a:spLocks noGrp="1" noChangeArrowheads="1"/>
          </p:cNvSpPr>
          <p:nvPr>
            <p:ph type="title"/>
          </p:nvPr>
        </p:nvSpPr>
        <p:spPr>
          <a:xfrm>
            <a:off x="682859" y="284687"/>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a:t>
            </a: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400" dirty="0"/>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146910D2-5E6C-FFAC-DE81-3F0C5B43A07D}"/>
              </a:ext>
            </a:extLst>
          </p:cNvPr>
          <p:cNvSpPr>
            <a:spLocks noGrp="1"/>
          </p:cNvSpPr>
          <p:nvPr>
            <p:ph idx="1"/>
          </p:nvPr>
        </p:nvSpPr>
        <p:spPr>
          <a:xfrm>
            <a:off x="385824" y="1385548"/>
            <a:ext cx="8405847" cy="4599256"/>
          </a:xfrm>
          <a:solidFill>
            <a:schemeClr val="bg1"/>
          </a:solidFill>
        </p:spPr>
        <p:txBody>
          <a:bodyPr/>
          <a:lstStyle/>
          <a:p>
            <a:pPr marL="0" indent="0">
              <a:buNone/>
            </a:pPr>
            <a:r>
              <a:rPr lang="ja-JP" altLang="en-US" sz="1600" b="1" dirty="0"/>
              <a:t>問題</a:t>
            </a:r>
            <a:r>
              <a:rPr lang="en-US" altLang="ja-JP" sz="1600" b="1" dirty="0"/>
              <a:t>32</a:t>
            </a:r>
            <a:r>
              <a:rPr lang="ja-JP" altLang="en-US" sz="1600" b="1" dirty="0"/>
              <a:t>　事例を読んで，社会保険の適用に関する次の記述のうち，最も適切なものを</a:t>
            </a:r>
            <a:r>
              <a:rPr lang="en-US" altLang="ja-JP" sz="1600" b="1" dirty="0"/>
              <a:t>1 </a:t>
            </a:r>
            <a:r>
              <a:rPr lang="ja-JP" altLang="en-US" sz="1600" b="1" dirty="0"/>
              <a:t>つ選びなさい。</a:t>
            </a:r>
          </a:p>
          <a:p>
            <a:pPr marL="0" indent="0">
              <a:buNone/>
            </a:pPr>
            <a:r>
              <a:rPr lang="en-US" altLang="ja-JP" sz="2000" dirty="0"/>
              <a:t>〔</a:t>
            </a:r>
            <a:r>
              <a:rPr lang="ja-JP" altLang="en-US" sz="2000" dirty="0"/>
              <a:t>事　例</a:t>
            </a:r>
            <a:r>
              <a:rPr lang="en-US" altLang="ja-JP" sz="2000" dirty="0"/>
              <a:t>〕</a:t>
            </a:r>
            <a:r>
              <a:rPr lang="ja-JP" altLang="en-US" sz="2000" dirty="0"/>
              <a:t>Ａさん（</a:t>
            </a:r>
            <a:r>
              <a:rPr lang="en-US" altLang="ja-JP" sz="2000" dirty="0">
                <a:solidFill>
                  <a:srgbClr val="FF0000"/>
                </a:solidFill>
              </a:rPr>
              <a:t>47 </a:t>
            </a:r>
            <a:r>
              <a:rPr lang="ja-JP" altLang="en-US" sz="2000" dirty="0">
                <a:solidFill>
                  <a:srgbClr val="FF0000"/>
                </a:solidFill>
              </a:rPr>
              <a:t>歳</a:t>
            </a:r>
            <a:r>
              <a:rPr lang="ja-JP" altLang="en-US" sz="2000" dirty="0"/>
              <a:t>）は，大学卒業と就職氷河期が重なったことにより，正社員として就職することができず，</a:t>
            </a:r>
            <a:r>
              <a:rPr lang="ja-JP" altLang="en-US" sz="2000" u="sng" dirty="0"/>
              <a:t>現在に至るまでアルバイトとして働いている</a:t>
            </a:r>
            <a:r>
              <a:rPr lang="ja-JP" altLang="en-US" sz="2000" dirty="0"/>
              <a:t>。Ａさんは</a:t>
            </a:r>
            <a:r>
              <a:rPr lang="en-US" altLang="ja-JP" sz="2000" dirty="0">
                <a:solidFill>
                  <a:srgbClr val="FF0000"/>
                </a:solidFill>
              </a:rPr>
              <a:t>7</a:t>
            </a:r>
            <a:r>
              <a:rPr lang="ja-JP" altLang="en-US" sz="2000" dirty="0">
                <a:solidFill>
                  <a:srgbClr val="FF0000"/>
                </a:solidFill>
              </a:rPr>
              <a:t>歳の子</a:t>
            </a:r>
            <a:r>
              <a:rPr lang="ja-JP" altLang="en-US" sz="2000" dirty="0"/>
              <a:t>と二人で暮らしている。被用者保険の適用拡大によって，それまで国民健康保険の被保険者だったＡさんは初めて</a:t>
            </a:r>
            <a:r>
              <a:rPr lang="ja-JP" altLang="en-US" sz="2000" dirty="0">
                <a:solidFill>
                  <a:srgbClr val="FF0000"/>
                </a:solidFill>
              </a:rPr>
              <a:t>健康保険の被保険者となった</a:t>
            </a:r>
            <a:r>
              <a:rPr lang="ja-JP" altLang="en-US" sz="2000" dirty="0"/>
              <a:t>。これにより，Ａさんの状況はどのように変化するか。</a:t>
            </a:r>
          </a:p>
          <a:p>
            <a:pPr marL="0" indent="0">
              <a:buNone/>
            </a:pPr>
            <a:r>
              <a:rPr lang="en-US" altLang="ja-JP" sz="2000" dirty="0"/>
              <a:t>1</a:t>
            </a:r>
            <a:r>
              <a:rPr lang="ja-JP" altLang="en-US" sz="2000" dirty="0"/>
              <a:t>　◯</a:t>
            </a:r>
            <a:r>
              <a:rPr lang="ja-JP" altLang="en-US" sz="2000" dirty="0">
                <a:solidFill>
                  <a:srgbClr val="FF0000"/>
                </a:solidFill>
              </a:rPr>
              <a:t>新たに</a:t>
            </a:r>
            <a:r>
              <a:rPr lang="ja-JP" altLang="en-US" sz="2000" dirty="0"/>
              <a:t>国民年金の第二号被保険者となる。</a:t>
            </a:r>
          </a:p>
          <a:p>
            <a:pPr marL="0" indent="0">
              <a:buNone/>
            </a:pPr>
            <a:r>
              <a:rPr lang="en-US" altLang="ja-JP" sz="2000" dirty="0"/>
              <a:t>2</a:t>
            </a:r>
            <a:r>
              <a:rPr lang="ja-JP" altLang="en-US" sz="2000" dirty="0"/>
              <a:t>　☓児童手当の支給額が増額される。</a:t>
            </a:r>
          </a:p>
          <a:p>
            <a:pPr marL="0" indent="0">
              <a:buNone/>
            </a:pPr>
            <a:r>
              <a:rPr lang="en-US" altLang="ja-JP" sz="2000" dirty="0"/>
              <a:t>3</a:t>
            </a:r>
            <a:r>
              <a:rPr lang="ja-JP" altLang="en-US" sz="2000" dirty="0"/>
              <a:t>　☓</a:t>
            </a:r>
            <a:r>
              <a:rPr lang="ja-JP" altLang="en-US" sz="2000" u="sng" dirty="0">
                <a:solidFill>
                  <a:srgbClr val="FF0000"/>
                </a:solidFill>
              </a:rPr>
              <a:t>新たに</a:t>
            </a:r>
            <a:r>
              <a:rPr lang="ja-JP" altLang="en-US" sz="2000" dirty="0"/>
              <a:t>労働者災害補償保険が適用される。</a:t>
            </a:r>
          </a:p>
          <a:p>
            <a:pPr marL="0" indent="0">
              <a:buNone/>
            </a:pPr>
            <a:r>
              <a:rPr lang="en-US" altLang="ja-JP" sz="2000" dirty="0"/>
              <a:t>4</a:t>
            </a:r>
            <a:r>
              <a:rPr lang="ja-JP" altLang="en-US" sz="2000" dirty="0"/>
              <a:t>　☓</a:t>
            </a:r>
            <a:r>
              <a:rPr lang="ja-JP" altLang="en-US" sz="2000" dirty="0">
                <a:solidFill>
                  <a:srgbClr val="FF0000"/>
                </a:solidFill>
              </a:rPr>
              <a:t>新たに</a:t>
            </a:r>
            <a:r>
              <a:rPr lang="ja-JP" altLang="en-US" sz="2000" dirty="0"/>
              <a:t>介護保険の第二号被保険者となる。</a:t>
            </a:r>
          </a:p>
          <a:p>
            <a:pPr marL="0" indent="0">
              <a:buNone/>
            </a:pPr>
            <a:r>
              <a:rPr lang="en-US" altLang="ja-JP" sz="2000" dirty="0"/>
              <a:t>5</a:t>
            </a:r>
            <a:r>
              <a:rPr lang="ja-JP" altLang="en-US" sz="2000" dirty="0"/>
              <a:t>　☓健康保険の保険料を，Ａさんが</a:t>
            </a:r>
            <a:r>
              <a:rPr lang="en-US" altLang="ja-JP" sz="2000" dirty="0">
                <a:solidFill>
                  <a:srgbClr val="FF0000"/>
                </a:solidFill>
              </a:rPr>
              <a:t>3 </a:t>
            </a:r>
            <a:r>
              <a:rPr lang="ja-JP" altLang="en-US" sz="2000" dirty="0">
                <a:solidFill>
                  <a:srgbClr val="FF0000"/>
                </a:solidFill>
              </a:rPr>
              <a:t>分の</a:t>
            </a:r>
            <a:r>
              <a:rPr lang="en-US" altLang="ja-JP" sz="2000" dirty="0">
                <a:solidFill>
                  <a:srgbClr val="FF0000"/>
                </a:solidFill>
              </a:rPr>
              <a:t>2 </a:t>
            </a:r>
            <a:r>
              <a:rPr lang="ja-JP" altLang="en-US" sz="2000" dirty="0">
                <a:solidFill>
                  <a:srgbClr val="FF0000"/>
                </a:solidFill>
              </a:rPr>
              <a:t>，事業主が</a:t>
            </a:r>
            <a:r>
              <a:rPr lang="en-US" altLang="ja-JP" sz="2000" dirty="0">
                <a:solidFill>
                  <a:srgbClr val="FF0000"/>
                </a:solidFill>
              </a:rPr>
              <a:t>3 </a:t>
            </a:r>
            <a:r>
              <a:rPr lang="ja-JP" altLang="en-US" sz="2000" dirty="0">
                <a:solidFill>
                  <a:srgbClr val="FF0000"/>
                </a:solidFill>
              </a:rPr>
              <a:t>分の</a:t>
            </a:r>
            <a:r>
              <a:rPr lang="en-US" altLang="ja-JP" sz="2000" dirty="0">
                <a:solidFill>
                  <a:srgbClr val="FF0000"/>
                </a:solidFill>
              </a:rPr>
              <a:t>1 </a:t>
            </a:r>
            <a:r>
              <a:rPr lang="ja-JP" altLang="en-US" sz="2000" dirty="0"/>
              <a:t>を負担することになる。</a:t>
            </a:r>
          </a:p>
        </p:txBody>
      </p:sp>
      <p:sp>
        <p:nvSpPr>
          <p:cNvPr id="4" name="テキスト ボックス 3">
            <a:extLst>
              <a:ext uri="{FF2B5EF4-FFF2-40B4-BE49-F238E27FC236}">
                <a16:creationId xmlns:a16="http://schemas.microsoft.com/office/drawing/2014/main" id="{76FCDCF3-4B7A-CCDE-D61B-CF5D46F601A8}"/>
              </a:ext>
            </a:extLst>
          </p:cNvPr>
          <p:cNvSpPr txBox="1"/>
          <p:nvPr/>
        </p:nvSpPr>
        <p:spPr>
          <a:xfrm>
            <a:off x="467544" y="6093296"/>
            <a:ext cx="7938245" cy="400110"/>
          </a:xfrm>
          <a:prstGeom prst="rect">
            <a:avLst/>
          </a:prstGeom>
          <a:solidFill>
            <a:schemeClr val="bg1"/>
          </a:solidFill>
        </p:spPr>
        <p:txBody>
          <a:bodyPr wrap="square" rtlCol="0">
            <a:spAutoFit/>
          </a:bodyPr>
          <a:lstStyle/>
          <a:p>
            <a:r>
              <a:rPr lang="ja-JP" altLang="en-US" sz="2000" b="1" dirty="0">
                <a:solidFill>
                  <a:srgbClr val="FF0000"/>
                </a:solidFill>
              </a:rPr>
              <a:t>ヒント：新たに！＝健康保険＝厚生年金＝国民年金の第２号被保険者</a:t>
            </a:r>
            <a:endParaRPr lang="en-US" altLang="ja-JP" sz="2000" dirty="0"/>
          </a:p>
        </p:txBody>
      </p:sp>
    </p:spTree>
    <p:extLst>
      <p:ext uri="{BB962C8B-B14F-4D97-AF65-F5344CB8AC3E}">
        <p14:creationId xmlns:p14="http://schemas.microsoft.com/office/powerpoint/2010/main" val="820082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0D42C2B-D8B6-CBA3-9C53-0474CCB06615}"/>
              </a:ext>
            </a:extLst>
          </p:cNvPr>
          <p:cNvSpPr>
            <a:spLocks noGrp="1"/>
          </p:cNvSpPr>
          <p:nvPr>
            <p:ph type="title"/>
          </p:nvPr>
        </p:nvSpPr>
        <p:spPr/>
        <p:txBody>
          <a:bodyPr/>
          <a:lstStyle/>
          <a:p>
            <a:r>
              <a:rPr lang="ja-JP" altLang="en-US" sz="3600" dirty="0">
                <a:solidFill>
                  <a:srgbClr val="FF0000"/>
                </a:solidFill>
              </a:rPr>
              <a:t>要注意、介護保険の第</a:t>
            </a:r>
            <a:r>
              <a:rPr lang="en-US" altLang="ja-JP" sz="3600" dirty="0">
                <a:solidFill>
                  <a:srgbClr val="FF0000"/>
                </a:solidFill>
              </a:rPr>
              <a:t>1</a:t>
            </a:r>
            <a:r>
              <a:rPr lang="ja-JP" altLang="en-US" sz="3600" dirty="0">
                <a:solidFill>
                  <a:srgbClr val="FF0000"/>
                </a:solidFill>
              </a:rPr>
              <a:t>号は</a:t>
            </a:r>
            <a:r>
              <a:rPr lang="en-US" altLang="ja-JP" sz="3600" dirty="0">
                <a:solidFill>
                  <a:srgbClr val="FF0000"/>
                </a:solidFill>
              </a:rPr>
              <a:t>65</a:t>
            </a:r>
            <a:r>
              <a:rPr lang="ja-JP" altLang="en-US" sz="3600" dirty="0">
                <a:solidFill>
                  <a:srgbClr val="FF0000"/>
                </a:solidFill>
              </a:rPr>
              <a:t>歳以上第</a:t>
            </a:r>
            <a:r>
              <a:rPr lang="en-US" altLang="ja-JP" sz="3600" dirty="0">
                <a:solidFill>
                  <a:srgbClr val="FF0000"/>
                </a:solidFill>
              </a:rPr>
              <a:t>2</a:t>
            </a:r>
            <a:r>
              <a:rPr lang="ja-JP" altLang="en-US" sz="3600" dirty="0">
                <a:solidFill>
                  <a:srgbClr val="FF0000"/>
                </a:solidFill>
              </a:rPr>
              <a:t>号は</a:t>
            </a:r>
            <a:r>
              <a:rPr lang="en-US" altLang="ja-JP" sz="3600" dirty="0">
                <a:solidFill>
                  <a:srgbClr val="FF0000"/>
                </a:solidFill>
              </a:rPr>
              <a:t>40</a:t>
            </a:r>
            <a:r>
              <a:rPr lang="ja-JP" altLang="en-US" sz="3600" dirty="0">
                <a:solidFill>
                  <a:srgbClr val="FF0000"/>
                </a:solidFill>
              </a:rPr>
              <a:t>－</a:t>
            </a:r>
            <a:r>
              <a:rPr lang="en-US" altLang="ja-JP" sz="3600" dirty="0">
                <a:solidFill>
                  <a:srgbClr val="FF0000"/>
                </a:solidFill>
              </a:rPr>
              <a:t>65</a:t>
            </a:r>
            <a:r>
              <a:rPr lang="ja-JP" altLang="en-US" sz="3600" dirty="0">
                <a:solidFill>
                  <a:srgbClr val="FF0000"/>
                </a:solidFill>
              </a:rPr>
              <a:t>歳、第</a:t>
            </a:r>
            <a:r>
              <a:rPr lang="en-US" altLang="ja-JP" sz="3600" dirty="0">
                <a:solidFill>
                  <a:srgbClr val="FF0000"/>
                </a:solidFill>
              </a:rPr>
              <a:t>3</a:t>
            </a:r>
            <a:r>
              <a:rPr lang="ja-JP" altLang="en-US" sz="3600" dirty="0">
                <a:solidFill>
                  <a:srgbClr val="FF0000"/>
                </a:solidFill>
              </a:rPr>
              <a:t>号はない！</a:t>
            </a:r>
            <a:endParaRPr lang="en-US" sz="3600" dirty="0">
              <a:solidFill>
                <a:srgbClr val="FF0000"/>
              </a:solidFill>
            </a:endParaRPr>
          </a:p>
        </p:txBody>
      </p:sp>
      <p:sp>
        <p:nvSpPr>
          <p:cNvPr id="3" name="コンテンツ プレースホルダー 2">
            <a:extLst>
              <a:ext uri="{FF2B5EF4-FFF2-40B4-BE49-F238E27FC236}">
                <a16:creationId xmlns:a16="http://schemas.microsoft.com/office/drawing/2014/main" id="{D47B041A-2C87-ED8B-180F-AF35F66F9649}"/>
              </a:ext>
            </a:extLst>
          </p:cNvPr>
          <p:cNvSpPr>
            <a:spLocks noGrp="1"/>
          </p:cNvSpPr>
          <p:nvPr>
            <p:ph idx="1"/>
          </p:nvPr>
        </p:nvSpPr>
        <p:spPr>
          <a:xfrm>
            <a:off x="568588" y="1628801"/>
            <a:ext cx="7965812" cy="4248472"/>
          </a:xfrm>
        </p:spPr>
        <p:txBody>
          <a:bodyPr/>
          <a:lstStyle/>
          <a:p>
            <a:pPr marL="0" indent="0">
              <a:buNone/>
            </a:pPr>
            <a:r>
              <a:rPr lang="ja-JP" altLang="en-US" dirty="0"/>
              <a:t>国民年金・厚生年金</a:t>
            </a:r>
            <a:endParaRPr lang="en-US" altLang="ja-JP" dirty="0"/>
          </a:p>
          <a:p>
            <a:pPr marL="895350" lvl="1" indent="-457200">
              <a:buFont typeface="Wingdings" panose="05000000000000000000" pitchFamily="2" charset="2"/>
              <a:buChar char="§"/>
            </a:pPr>
            <a:r>
              <a:rPr lang="ja-JP" altLang="en-US" dirty="0"/>
              <a:t>第</a:t>
            </a:r>
            <a:r>
              <a:rPr lang="en-US" altLang="ja-JP" dirty="0"/>
              <a:t>1</a:t>
            </a:r>
            <a:r>
              <a:rPr lang="ja-JP" altLang="en-US" dirty="0"/>
              <a:t>号被保険者：自営業・学生・無業その他</a:t>
            </a:r>
            <a:endParaRPr lang="en-US" altLang="ja-JP" dirty="0"/>
          </a:p>
          <a:p>
            <a:pPr marL="895350" lvl="1" indent="-457200">
              <a:buFont typeface="Wingdings" panose="05000000000000000000" pitchFamily="2" charset="2"/>
              <a:buChar char="§"/>
            </a:pPr>
            <a:r>
              <a:rPr lang="ja-JP" altLang="en-US" dirty="0"/>
              <a:t>第</a:t>
            </a:r>
            <a:r>
              <a:rPr lang="en-US" altLang="ja-JP" dirty="0"/>
              <a:t>2</a:t>
            </a:r>
            <a:r>
              <a:rPr lang="ja-JP" altLang="en-US" dirty="0"/>
              <a:t>号被保険者：雇用者（厚生年金など）</a:t>
            </a:r>
            <a:endParaRPr lang="en-US" altLang="ja-JP" dirty="0"/>
          </a:p>
          <a:p>
            <a:pPr marL="895350" lvl="1" indent="-457200">
              <a:buFont typeface="Wingdings" panose="05000000000000000000" pitchFamily="2" charset="2"/>
              <a:buChar char="§"/>
            </a:pPr>
            <a:r>
              <a:rPr lang="ja-JP" altLang="en-US" dirty="0"/>
              <a:t>第</a:t>
            </a:r>
            <a:r>
              <a:rPr lang="en-US" altLang="ja-JP" dirty="0"/>
              <a:t>3</a:t>
            </a:r>
            <a:r>
              <a:rPr lang="ja-JP" altLang="en-US" dirty="0"/>
              <a:t>号被保険者：第</a:t>
            </a:r>
            <a:r>
              <a:rPr lang="en-US" altLang="ja-JP" dirty="0"/>
              <a:t>2</a:t>
            </a:r>
            <a:r>
              <a:rPr lang="ja-JP" altLang="en-US" dirty="0"/>
              <a:t>号被保険者の被扶養配偶者</a:t>
            </a:r>
            <a:endParaRPr lang="en-US" altLang="ja-JP" dirty="0"/>
          </a:p>
          <a:p>
            <a:pPr marL="0" indent="0">
              <a:buNone/>
            </a:pPr>
            <a:r>
              <a:rPr lang="ja-JP" altLang="en-US" dirty="0"/>
              <a:t>国民健康保険（国保）・健康保険（健保）</a:t>
            </a:r>
            <a:endParaRPr lang="en-US" altLang="ja-JP" dirty="0"/>
          </a:p>
          <a:p>
            <a:pPr lvl="1">
              <a:buFont typeface="Wingdings" panose="05000000000000000000" pitchFamily="2" charset="2"/>
              <a:buChar char="§"/>
            </a:pPr>
            <a:r>
              <a:rPr lang="ja-JP" altLang="en-US" sz="2400" dirty="0"/>
              <a:t>第</a:t>
            </a:r>
            <a:r>
              <a:rPr lang="en-US" altLang="ja-JP" sz="2400" dirty="0"/>
              <a:t>1</a:t>
            </a:r>
            <a:r>
              <a:rPr lang="ja-JP" altLang="en-US" sz="2400" dirty="0"/>
              <a:t>号被保険者：本人</a:t>
            </a:r>
            <a:endParaRPr lang="en-US" altLang="ja-JP" sz="2400" dirty="0"/>
          </a:p>
          <a:p>
            <a:pPr lvl="1">
              <a:buFont typeface="Wingdings" panose="05000000000000000000" pitchFamily="2" charset="2"/>
              <a:buChar char="§"/>
            </a:pPr>
            <a:r>
              <a:rPr lang="ja-JP" altLang="en-US" sz="2400" dirty="0"/>
              <a:t>第</a:t>
            </a:r>
            <a:r>
              <a:rPr lang="en-US" altLang="ja-JP" sz="2400" dirty="0"/>
              <a:t>2</a:t>
            </a:r>
            <a:r>
              <a:rPr lang="ja-JP" altLang="en-US" sz="2400" dirty="0"/>
              <a:t>号被保険者：第</a:t>
            </a:r>
            <a:r>
              <a:rPr lang="en-US" altLang="ja-JP" sz="2400" dirty="0"/>
              <a:t>1</a:t>
            </a:r>
            <a:r>
              <a:rPr lang="ja-JP" altLang="en-US" sz="2400" dirty="0"/>
              <a:t>号被保険者の被扶養者</a:t>
            </a:r>
            <a:endParaRPr lang="en-US" altLang="ja-JP" sz="2400" dirty="0"/>
          </a:p>
          <a:p>
            <a:pPr marL="0" indent="0">
              <a:buNone/>
            </a:pPr>
            <a:r>
              <a:rPr lang="ja-JP" altLang="en-US" sz="2800" dirty="0">
                <a:solidFill>
                  <a:srgbClr val="FF0000"/>
                </a:solidFill>
              </a:rPr>
              <a:t>＊介護保険はいずれも本人のみで、</a:t>
            </a:r>
            <a:r>
              <a:rPr lang="ja-JP" altLang="en-US" sz="2400" dirty="0">
                <a:solidFill>
                  <a:srgbClr val="FF0000"/>
                </a:solidFill>
              </a:rPr>
              <a:t>第</a:t>
            </a:r>
            <a:r>
              <a:rPr lang="en-US" altLang="ja-JP" sz="2400" dirty="0">
                <a:solidFill>
                  <a:srgbClr val="FF0000"/>
                </a:solidFill>
              </a:rPr>
              <a:t>1</a:t>
            </a:r>
            <a:r>
              <a:rPr lang="ja-JP" altLang="en-US" sz="2400" dirty="0">
                <a:solidFill>
                  <a:srgbClr val="FF0000"/>
                </a:solidFill>
              </a:rPr>
              <a:t>号被保険者（</a:t>
            </a:r>
            <a:r>
              <a:rPr lang="en-US" altLang="ja-JP" sz="2400" dirty="0">
                <a:solidFill>
                  <a:srgbClr val="FF0000"/>
                </a:solidFill>
              </a:rPr>
              <a:t>65</a:t>
            </a:r>
            <a:r>
              <a:rPr lang="ja-JP" altLang="en-US" sz="2400" dirty="0">
                <a:solidFill>
                  <a:srgbClr val="FF0000"/>
                </a:solidFill>
              </a:rPr>
              <a:t>歳以上）・第</a:t>
            </a:r>
            <a:r>
              <a:rPr lang="en-US" altLang="ja-JP" sz="2400" dirty="0">
                <a:solidFill>
                  <a:srgbClr val="FF0000"/>
                </a:solidFill>
              </a:rPr>
              <a:t>2</a:t>
            </a:r>
            <a:r>
              <a:rPr lang="ja-JP" altLang="en-US" sz="2400" dirty="0">
                <a:solidFill>
                  <a:srgbClr val="FF0000"/>
                </a:solidFill>
              </a:rPr>
              <a:t>号被保険者（</a:t>
            </a:r>
            <a:r>
              <a:rPr lang="en-US" altLang="ja-JP" sz="2400" dirty="0">
                <a:solidFill>
                  <a:srgbClr val="FF0000"/>
                </a:solidFill>
              </a:rPr>
              <a:t>40</a:t>
            </a:r>
            <a:r>
              <a:rPr lang="ja-JP" altLang="en-US" sz="2400" dirty="0">
                <a:solidFill>
                  <a:srgbClr val="FF0000"/>
                </a:solidFill>
              </a:rPr>
              <a:t>歳ー</a:t>
            </a:r>
            <a:r>
              <a:rPr lang="en-US" altLang="ja-JP" sz="2400" dirty="0">
                <a:solidFill>
                  <a:srgbClr val="FF0000"/>
                </a:solidFill>
              </a:rPr>
              <a:t>65</a:t>
            </a:r>
            <a:r>
              <a:rPr lang="ja-JP" altLang="en-US" sz="2400" dirty="0">
                <a:solidFill>
                  <a:srgbClr val="FF0000"/>
                </a:solidFill>
              </a:rPr>
              <a:t>歳）</a:t>
            </a:r>
            <a:endParaRPr lang="en-US" altLang="ja-JP" sz="2400" dirty="0">
              <a:solidFill>
                <a:srgbClr val="FF0000"/>
              </a:solidFill>
            </a:endParaRPr>
          </a:p>
        </p:txBody>
      </p:sp>
      <p:sp>
        <p:nvSpPr>
          <p:cNvPr id="4" name="スライド番号プレースホルダー 3">
            <a:extLst>
              <a:ext uri="{FF2B5EF4-FFF2-40B4-BE49-F238E27FC236}">
                <a16:creationId xmlns:a16="http://schemas.microsoft.com/office/drawing/2014/main" id="{50B887ED-F67A-86C9-5BDF-2B0FDDF047A8}"/>
              </a:ext>
            </a:extLst>
          </p:cNvPr>
          <p:cNvSpPr>
            <a:spLocks noGrp="1"/>
          </p:cNvSpPr>
          <p:nvPr>
            <p:ph type="sldNum" sz="quarter" idx="12"/>
          </p:nvPr>
        </p:nvSpPr>
        <p:spPr/>
        <p:txBody>
          <a:bodyPr/>
          <a:lstStyle/>
          <a:p>
            <a:fld id="{A4CFD91F-0676-4D47-82C1-C8A098CDDACF}" type="slidenum">
              <a:rPr lang="en-US" altLang="ja-JP" smtClean="0"/>
              <a:pPr/>
              <a:t>24</a:t>
            </a:fld>
            <a:endParaRPr lang="en-US" altLang="ja-JP"/>
          </a:p>
        </p:txBody>
      </p:sp>
    </p:spTree>
    <p:extLst>
      <p:ext uri="{BB962C8B-B14F-4D97-AF65-F5344CB8AC3E}">
        <p14:creationId xmlns:p14="http://schemas.microsoft.com/office/powerpoint/2010/main" val="9386799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2BB868-0AD0-AAD2-976C-5CD9CFC80D46}"/>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A2A305DA-7A9B-AB74-EEFA-414462C00FA7}"/>
              </a:ext>
            </a:extLst>
          </p:cNvPr>
          <p:cNvSpPr>
            <a:spLocks noGrp="1" noChangeArrowheads="1"/>
          </p:cNvSpPr>
          <p:nvPr>
            <p:ph type="title"/>
          </p:nvPr>
        </p:nvSpPr>
        <p:spPr>
          <a:xfrm>
            <a:off x="682859" y="284687"/>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a:t>
            </a: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400" dirty="0"/>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C06AA124-0E31-0E31-FDF7-EE0A427108D4}"/>
              </a:ext>
            </a:extLst>
          </p:cNvPr>
          <p:cNvSpPr>
            <a:spLocks noGrp="1"/>
          </p:cNvSpPr>
          <p:nvPr>
            <p:ph idx="1"/>
          </p:nvPr>
        </p:nvSpPr>
        <p:spPr>
          <a:xfrm>
            <a:off x="385824" y="1385548"/>
            <a:ext cx="8405847" cy="4599256"/>
          </a:xfrm>
          <a:solidFill>
            <a:schemeClr val="bg1"/>
          </a:solidFill>
        </p:spPr>
        <p:txBody>
          <a:bodyPr/>
          <a:lstStyle/>
          <a:p>
            <a:pPr marL="0" indent="0">
              <a:buNone/>
            </a:pPr>
            <a:r>
              <a:rPr lang="ja-JP" altLang="en-US" sz="2000" dirty="0"/>
              <a:t>問題 </a:t>
            </a:r>
            <a:r>
              <a:rPr lang="en-US" altLang="ja-JP" sz="2000" dirty="0"/>
              <a:t>33</a:t>
            </a:r>
            <a:r>
              <a:rPr lang="ja-JP" altLang="en-US" sz="2000" dirty="0"/>
              <a:t>　公的年金の給付に関する次の記述のうち，最も適切なものを </a:t>
            </a:r>
            <a:r>
              <a:rPr lang="en-US" altLang="ja-JP" sz="2000" dirty="0"/>
              <a:t>1 </a:t>
            </a:r>
            <a:r>
              <a:rPr lang="ja-JP" altLang="en-US" sz="2000" dirty="0"/>
              <a:t>つ選びなさい。</a:t>
            </a:r>
          </a:p>
          <a:p>
            <a:pPr marL="0" indent="0">
              <a:buNone/>
            </a:pPr>
            <a:r>
              <a:rPr lang="en-US" altLang="ja-JP" sz="2000" dirty="0"/>
              <a:t>1</a:t>
            </a:r>
            <a:r>
              <a:rPr lang="ja-JP" altLang="en-US" sz="2000" dirty="0"/>
              <a:t>　☓老齢厚生年金は受給権者が請求の手続きをとらなくても，支給開始年齢に達すれば自動的に支給が開始される。</a:t>
            </a:r>
            <a:r>
              <a:rPr lang="ja-JP" altLang="en-US" sz="2000" dirty="0">
                <a:solidFill>
                  <a:srgbClr val="FF0000"/>
                </a:solidFill>
              </a:rPr>
              <a:t>＊申請しないとダメ</a:t>
            </a:r>
          </a:p>
          <a:p>
            <a:pPr marL="0" indent="0">
              <a:buNone/>
            </a:pPr>
            <a:r>
              <a:rPr lang="en-US" altLang="ja-JP" sz="2000" dirty="0"/>
              <a:t>2</a:t>
            </a:r>
            <a:r>
              <a:rPr lang="ja-JP" altLang="en-US" sz="2000" dirty="0"/>
              <a:t>　◯老齢厚生年金を受給しながら就労する場合，収入によっては老齢厚生年金の一部又は全部の支給が停止される場合がある。</a:t>
            </a:r>
          </a:p>
          <a:p>
            <a:pPr marL="0" indent="0">
              <a:buNone/>
            </a:pPr>
            <a:r>
              <a:rPr lang="en-US" altLang="ja-JP" sz="2000" dirty="0"/>
              <a:t>3</a:t>
            </a:r>
            <a:r>
              <a:rPr lang="ja-JP" altLang="en-US" sz="2000" dirty="0"/>
              <a:t>　☓老齢基礎年金は，繰上げ受給又は繰下げ受給を選択できるが，いずれを選択しても受給額は変わらない。</a:t>
            </a:r>
            <a:r>
              <a:rPr lang="ja-JP" altLang="en-US" sz="2000" dirty="0">
                <a:solidFill>
                  <a:srgbClr val="FF0000"/>
                </a:solidFill>
              </a:rPr>
              <a:t> ＊変わらないなら意味なし</a:t>
            </a:r>
            <a:endParaRPr lang="ja-JP" altLang="en-US" sz="2000" dirty="0"/>
          </a:p>
          <a:p>
            <a:pPr marL="0" indent="0">
              <a:buNone/>
            </a:pPr>
            <a:r>
              <a:rPr lang="en-US" altLang="ja-JP" sz="2000" dirty="0"/>
              <a:t>4</a:t>
            </a:r>
            <a:r>
              <a:rPr lang="ja-JP" altLang="en-US" sz="2000" dirty="0"/>
              <a:t>　☓障害基礎年金の受給者が遺族基礎年金の受給要件を満たした場合，両方の年金を受給することができる。</a:t>
            </a:r>
            <a:r>
              <a:rPr lang="ja-JP" altLang="en-US" sz="2000" dirty="0">
                <a:solidFill>
                  <a:srgbClr val="FF0000"/>
                </a:solidFill>
              </a:rPr>
              <a:t>＊差額のみ支給</a:t>
            </a:r>
          </a:p>
          <a:p>
            <a:pPr marL="0" indent="0">
              <a:buNone/>
            </a:pPr>
            <a:r>
              <a:rPr lang="en-US" altLang="ja-JP" sz="2000" dirty="0"/>
              <a:t>5</a:t>
            </a:r>
            <a:r>
              <a:rPr lang="ja-JP" altLang="en-US" sz="2000" dirty="0"/>
              <a:t>　☓国民年金には，第三号被保険者を対象とする独自の給付として，付加年金がある。</a:t>
            </a:r>
            <a:r>
              <a:rPr lang="ja-JP" altLang="en-US" sz="2000" dirty="0">
                <a:solidFill>
                  <a:srgbClr val="FF0000"/>
                </a:solidFill>
              </a:rPr>
              <a:t> ＊第</a:t>
            </a:r>
            <a:r>
              <a:rPr lang="en-US" altLang="ja-JP" sz="2000" dirty="0">
                <a:solidFill>
                  <a:srgbClr val="FF0000"/>
                </a:solidFill>
              </a:rPr>
              <a:t>3</a:t>
            </a:r>
            <a:r>
              <a:rPr lang="ja-JP" altLang="en-US" sz="2000" dirty="0">
                <a:solidFill>
                  <a:srgbClr val="FF0000"/>
                </a:solidFill>
              </a:rPr>
              <a:t>号被保険者は国民基礎年金を受給。</a:t>
            </a:r>
            <a:endParaRPr lang="ja-JP" altLang="en-US" sz="2000" dirty="0"/>
          </a:p>
          <a:p>
            <a:pPr marL="0" indent="0">
              <a:buNone/>
            </a:pPr>
            <a:endParaRPr lang="ja-JP" altLang="en-US" sz="2000" dirty="0"/>
          </a:p>
        </p:txBody>
      </p:sp>
      <p:sp>
        <p:nvSpPr>
          <p:cNvPr id="4" name="テキスト ボックス 3">
            <a:extLst>
              <a:ext uri="{FF2B5EF4-FFF2-40B4-BE49-F238E27FC236}">
                <a16:creationId xmlns:a16="http://schemas.microsoft.com/office/drawing/2014/main" id="{6BE65E68-CDE1-59A7-099B-7E862CB8093A}"/>
              </a:ext>
            </a:extLst>
          </p:cNvPr>
          <p:cNvSpPr txBox="1"/>
          <p:nvPr/>
        </p:nvSpPr>
        <p:spPr>
          <a:xfrm>
            <a:off x="376728" y="5592662"/>
            <a:ext cx="7938245" cy="400110"/>
          </a:xfrm>
          <a:prstGeom prst="rect">
            <a:avLst/>
          </a:prstGeom>
          <a:solidFill>
            <a:schemeClr val="bg1"/>
          </a:solidFill>
        </p:spPr>
        <p:txBody>
          <a:bodyPr wrap="square" rtlCol="0">
            <a:spAutoFit/>
          </a:bodyPr>
          <a:lstStyle/>
          <a:p>
            <a:r>
              <a:rPr lang="ja-JP" altLang="en-US" sz="2000" b="1" dirty="0">
                <a:solidFill>
                  <a:srgbClr val="FF0000"/>
                </a:solidFill>
              </a:rPr>
              <a:t>ヒント：私（高齢再雇用＝厚生年金の一部の支給が停止しています</a:t>
            </a:r>
            <a:endParaRPr lang="en-US" altLang="ja-JP" sz="2000" dirty="0"/>
          </a:p>
        </p:txBody>
      </p:sp>
    </p:spTree>
    <p:extLst>
      <p:ext uri="{BB962C8B-B14F-4D97-AF65-F5344CB8AC3E}">
        <p14:creationId xmlns:p14="http://schemas.microsoft.com/office/powerpoint/2010/main" val="39493587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CBCC57-0E7F-072E-19DC-9365EAF135F5}"/>
              </a:ext>
            </a:extLst>
          </p:cNvPr>
          <p:cNvSpPr>
            <a:spLocks noGrp="1"/>
          </p:cNvSpPr>
          <p:nvPr>
            <p:ph type="title"/>
          </p:nvPr>
        </p:nvSpPr>
        <p:spPr>
          <a:xfrm>
            <a:off x="574674" y="304800"/>
            <a:ext cx="8101782" cy="675928"/>
          </a:xfrm>
        </p:spPr>
        <p:txBody>
          <a:bodyPr anchor="ctr" anchorCtr="0"/>
          <a:lstStyle/>
          <a:p>
            <a:r>
              <a:rPr lang="ja-JP" altLang="en-US" dirty="0"/>
              <a:t>国民年金の第</a:t>
            </a:r>
            <a:r>
              <a:rPr lang="de-DE" dirty="0"/>
              <a:t>3</a:t>
            </a:r>
            <a:r>
              <a:rPr lang="ja-JP" altLang="en-US" dirty="0"/>
              <a:t>号被保険者とは？</a:t>
            </a:r>
            <a:endParaRPr lang="en-US" dirty="0"/>
          </a:p>
        </p:txBody>
      </p:sp>
      <p:sp>
        <p:nvSpPr>
          <p:cNvPr id="4" name="スライド番号プレースホルダー 3">
            <a:extLst>
              <a:ext uri="{FF2B5EF4-FFF2-40B4-BE49-F238E27FC236}">
                <a16:creationId xmlns:a16="http://schemas.microsoft.com/office/drawing/2014/main" id="{1E839D68-87EA-C689-61C8-464FF476B48E}"/>
              </a:ext>
            </a:extLst>
          </p:cNvPr>
          <p:cNvSpPr>
            <a:spLocks noGrp="1"/>
          </p:cNvSpPr>
          <p:nvPr>
            <p:ph type="sldNum" sz="quarter" idx="12"/>
          </p:nvPr>
        </p:nvSpPr>
        <p:spPr/>
        <p:txBody>
          <a:bodyPr/>
          <a:lstStyle/>
          <a:p>
            <a:fld id="{A4CFD91F-0676-4D47-82C1-C8A098CDDACF}" type="slidenum">
              <a:rPr lang="en-US" altLang="ja-JP" smtClean="0"/>
              <a:pPr/>
              <a:t>26</a:t>
            </a:fld>
            <a:endParaRPr lang="en-US" altLang="ja-JP" dirty="0"/>
          </a:p>
        </p:txBody>
      </p:sp>
      <p:sp>
        <p:nvSpPr>
          <p:cNvPr id="5" name="テキスト ボックス 4">
            <a:extLst>
              <a:ext uri="{FF2B5EF4-FFF2-40B4-BE49-F238E27FC236}">
                <a16:creationId xmlns:a16="http://schemas.microsoft.com/office/drawing/2014/main" id="{19765243-A33F-AD14-BDBB-F22C9F88A148}"/>
              </a:ext>
            </a:extLst>
          </p:cNvPr>
          <p:cNvSpPr txBox="1"/>
          <p:nvPr/>
        </p:nvSpPr>
        <p:spPr>
          <a:xfrm>
            <a:off x="574674" y="1232186"/>
            <a:ext cx="7813750" cy="4536504"/>
          </a:xfrm>
          <a:prstGeom prst="rect">
            <a:avLst/>
          </a:prstGeom>
          <a:solidFill>
            <a:schemeClr val="bg1"/>
          </a:solidFill>
        </p:spPr>
        <p:txBody>
          <a:bodyPr wrap="square" rtlCol="0">
            <a:spAutoFit/>
          </a:bodyPr>
          <a:lstStyle/>
          <a:p>
            <a:r>
              <a:rPr lang="ja-JP" altLang="en-US" dirty="0"/>
              <a:t>国民年金の第</a:t>
            </a:r>
            <a:r>
              <a:rPr lang="en-US" altLang="ja-JP" dirty="0"/>
              <a:t>3</a:t>
            </a:r>
            <a:r>
              <a:rPr lang="ja-JP" altLang="en-US" dirty="0"/>
              <a:t>号被保険者＝</a:t>
            </a:r>
            <a:r>
              <a:rPr lang="ja-JP" altLang="en-US" dirty="0">
                <a:solidFill>
                  <a:srgbClr val="FF0000"/>
                </a:solidFill>
              </a:rPr>
              <a:t>厚生年金に加入している会社員・公務員（第</a:t>
            </a:r>
            <a:r>
              <a:rPr lang="en-US" altLang="ja-JP" dirty="0">
                <a:solidFill>
                  <a:srgbClr val="FF0000"/>
                </a:solidFill>
              </a:rPr>
              <a:t>2</a:t>
            </a:r>
            <a:r>
              <a:rPr lang="ja-JP" altLang="en-US" dirty="0">
                <a:solidFill>
                  <a:srgbClr val="FF0000"/>
                </a:solidFill>
              </a:rPr>
              <a:t>号被保険者）に扶養されている、</a:t>
            </a:r>
            <a:r>
              <a:rPr lang="en-US" altLang="ja-JP" dirty="0">
                <a:solidFill>
                  <a:srgbClr val="FF0000"/>
                </a:solidFill>
              </a:rPr>
              <a:t>20</a:t>
            </a:r>
            <a:r>
              <a:rPr lang="ja-JP" altLang="en-US" dirty="0">
                <a:solidFill>
                  <a:srgbClr val="FF0000"/>
                </a:solidFill>
              </a:rPr>
              <a:t>歳以上</a:t>
            </a:r>
            <a:r>
              <a:rPr lang="en-US" altLang="ja-JP" dirty="0">
                <a:solidFill>
                  <a:srgbClr val="FF0000"/>
                </a:solidFill>
              </a:rPr>
              <a:t>60</a:t>
            </a:r>
            <a:r>
              <a:rPr lang="ja-JP" altLang="en-US" dirty="0">
                <a:solidFill>
                  <a:srgbClr val="FF0000"/>
                </a:solidFill>
              </a:rPr>
              <a:t>歳未満の配偶者（事実婚関係にある人も含む</a:t>
            </a:r>
            <a:r>
              <a:rPr lang="ja-JP" altLang="en-US" dirty="0"/>
              <a:t>）</a:t>
            </a:r>
          </a:p>
          <a:p>
            <a:r>
              <a:rPr lang="en-US" altLang="ja-JP" dirty="0"/>
              <a:t>【</a:t>
            </a:r>
            <a:r>
              <a:rPr lang="ja-JP" altLang="en-US" dirty="0"/>
              <a:t>主な特徴</a:t>
            </a:r>
            <a:r>
              <a:rPr lang="en-US" altLang="ja-JP" dirty="0"/>
              <a:t>】</a:t>
            </a:r>
            <a:r>
              <a:rPr lang="ja-JP" altLang="en-US" dirty="0">
                <a:solidFill>
                  <a:srgbClr val="FF0000"/>
                </a:solidFill>
              </a:rPr>
              <a:t>　保険料の納付が不要</a:t>
            </a:r>
            <a:r>
              <a:rPr lang="en-US" altLang="ja-JP" dirty="0"/>
              <a:t>: </a:t>
            </a:r>
            <a:r>
              <a:rPr lang="ja-JP" altLang="en-US" dirty="0"/>
              <a:t>保険料は第</a:t>
            </a:r>
            <a:r>
              <a:rPr lang="en-US" altLang="ja-JP" dirty="0"/>
              <a:t>2</a:t>
            </a:r>
            <a:r>
              <a:rPr lang="ja-JP" altLang="en-US" dirty="0"/>
              <a:t>号被保険者全体で負担。、将来の老齢基礎年金の受給額に反映</a:t>
            </a:r>
            <a:r>
              <a:rPr lang="en-US" altLang="ja-JP" dirty="0"/>
              <a:t>【</a:t>
            </a:r>
            <a:r>
              <a:rPr lang="ja-JP" altLang="en-US" dirty="0"/>
              <a:t>対象条件</a:t>
            </a:r>
            <a:r>
              <a:rPr lang="en-US" altLang="ja-JP" dirty="0"/>
              <a:t>】 </a:t>
            </a:r>
            <a:r>
              <a:rPr lang="ja-JP" altLang="en-US" dirty="0">
                <a:solidFill>
                  <a:schemeClr val="accent2"/>
                </a:solidFill>
              </a:rPr>
              <a:t>年齢</a:t>
            </a:r>
            <a:r>
              <a:rPr lang="en-US" altLang="ja-JP" dirty="0">
                <a:solidFill>
                  <a:schemeClr val="accent2"/>
                </a:solidFill>
              </a:rPr>
              <a:t>: 20</a:t>
            </a:r>
            <a:r>
              <a:rPr lang="ja-JP" altLang="en-US" dirty="0">
                <a:solidFill>
                  <a:schemeClr val="accent2"/>
                </a:solidFill>
              </a:rPr>
              <a:t>歳以上</a:t>
            </a:r>
            <a:r>
              <a:rPr lang="en-US" altLang="ja-JP" dirty="0">
                <a:solidFill>
                  <a:schemeClr val="accent2"/>
                </a:solidFill>
              </a:rPr>
              <a:t>60</a:t>
            </a:r>
            <a:r>
              <a:rPr lang="ja-JP" altLang="en-US" dirty="0">
                <a:solidFill>
                  <a:schemeClr val="accent2"/>
                </a:solidFill>
              </a:rPr>
              <a:t>歳未満</a:t>
            </a:r>
            <a:r>
              <a:rPr lang="ja-JP" altLang="en-US" dirty="0"/>
              <a:t>。</a:t>
            </a:r>
            <a:r>
              <a:rPr lang="ja-JP" altLang="en-US" dirty="0">
                <a:solidFill>
                  <a:schemeClr val="accent2"/>
                </a:solidFill>
              </a:rPr>
              <a:t>第</a:t>
            </a:r>
            <a:r>
              <a:rPr lang="en-US" altLang="ja-JP" dirty="0">
                <a:solidFill>
                  <a:schemeClr val="accent2"/>
                </a:solidFill>
              </a:rPr>
              <a:t>2</a:t>
            </a:r>
            <a:r>
              <a:rPr lang="ja-JP" altLang="en-US" dirty="0">
                <a:solidFill>
                  <a:schemeClr val="accent2"/>
                </a:solidFill>
              </a:rPr>
              <a:t>号被保険者（配偶者）の被扶養者</a:t>
            </a:r>
            <a:r>
              <a:rPr lang="ja-JP" altLang="en-US" dirty="0"/>
              <a:t>。</a:t>
            </a:r>
            <a:r>
              <a:rPr lang="ja-JP" altLang="en-US" dirty="0">
                <a:solidFill>
                  <a:srgbClr val="FF0000"/>
                </a:solidFill>
              </a:rPr>
              <a:t>年収が</a:t>
            </a:r>
            <a:r>
              <a:rPr lang="en-US" altLang="ja-JP" dirty="0">
                <a:solidFill>
                  <a:srgbClr val="FF0000"/>
                </a:solidFill>
              </a:rPr>
              <a:t>130</a:t>
            </a:r>
            <a:r>
              <a:rPr lang="ja-JP" altLang="en-US" dirty="0">
                <a:solidFill>
                  <a:srgbClr val="FF0000"/>
                </a:solidFill>
              </a:rPr>
              <a:t>万円未満</a:t>
            </a:r>
            <a:r>
              <a:rPr lang="ja-JP" altLang="en-US" dirty="0"/>
              <a:t>＋配偶者（第</a:t>
            </a:r>
            <a:r>
              <a:rPr lang="en-US" altLang="ja-JP" dirty="0"/>
              <a:t>2</a:t>
            </a:r>
            <a:r>
              <a:rPr lang="ja-JP" altLang="en-US" dirty="0"/>
              <a:t>号被保険者）の</a:t>
            </a:r>
            <a:r>
              <a:rPr lang="ja-JP" altLang="en-US" dirty="0">
                <a:solidFill>
                  <a:srgbClr val="FF0000"/>
                </a:solidFill>
              </a:rPr>
              <a:t>年収の</a:t>
            </a:r>
            <a:r>
              <a:rPr lang="en-US" altLang="ja-JP" dirty="0">
                <a:solidFill>
                  <a:srgbClr val="FF0000"/>
                </a:solidFill>
              </a:rPr>
              <a:t>2</a:t>
            </a:r>
            <a:r>
              <a:rPr lang="ja-JP" altLang="en-US" dirty="0">
                <a:solidFill>
                  <a:srgbClr val="FF0000"/>
                </a:solidFill>
              </a:rPr>
              <a:t>分の</a:t>
            </a:r>
            <a:r>
              <a:rPr lang="en-US" altLang="ja-JP" dirty="0">
                <a:solidFill>
                  <a:srgbClr val="FF0000"/>
                </a:solidFill>
              </a:rPr>
              <a:t>1</a:t>
            </a:r>
            <a:r>
              <a:rPr lang="ja-JP" altLang="en-US" dirty="0">
                <a:solidFill>
                  <a:srgbClr val="FF0000"/>
                </a:solidFill>
              </a:rPr>
              <a:t>未満</a:t>
            </a:r>
            <a:r>
              <a:rPr lang="ja-JP" altLang="en-US" dirty="0"/>
              <a:t>。＊失業給付や公的年金、傷病手当金なども収入に含まれる。 </a:t>
            </a:r>
            <a:r>
              <a:rPr lang="en-US" altLang="ja-JP" dirty="0"/>
              <a:t>【</a:t>
            </a:r>
            <a:r>
              <a:rPr lang="ja-JP" altLang="en-US" dirty="0"/>
              <a:t>手続き</a:t>
            </a:r>
            <a:r>
              <a:rPr lang="en-US" altLang="ja-JP" dirty="0"/>
              <a:t>】</a:t>
            </a:r>
            <a:r>
              <a:rPr lang="ja-JP" altLang="en-US" dirty="0"/>
              <a:t>届出が必要</a:t>
            </a:r>
            <a:r>
              <a:rPr lang="en-US" altLang="ja-JP" dirty="0"/>
              <a:t>: </a:t>
            </a:r>
            <a:r>
              <a:rPr lang="ja-JP" altLang="en-US" dirty="0"/>
              <a:t>扶養に入るときや扶養から外れるとき</a:t>
            </a:r>
            <a:r>
              <a:rPr lang="en-US" altLang="ja-JP" dirty="0"/>
              <a:t>: </a:t>
            </a:r>
            <a:r>
              <a:rPr lang="ja-JP" altLang="en-US" dirty="0"/>
              <a:t>手続きは扶養者（第</a:t>
            </a:r>
            <a:r>
              <a:rPr lang="en-US" altLang="ja-JP" dirty="0"/>
              <a:t>2</a:t>
            </a:r>
            <a:r>
              <a:rPr lang="ja-JP" altLang="en-US" dirty="0"/>
              <a:t>号被保険者）の勤務先経由。。届出期限</a:t>
            </a:r>
            <a:r>
              <a:rPr lang="en-US" altLang="ja-JP" dirty="0"/>
              <a:t>: </a:t>
            </a:r>
            <a:r>
              <a:rPr lang="ja-JP" altLang="en-US" dirty="0"/>
              <a:t>事実発生日から</a:t>
            </a:r>
            <a:r>
              <a:rPr lang="en-US" altLang="ja-JP" dirty="0"/>
              <a:t>14</a:t>
            </a:r>
            <a:r>
              <a:rPr lang="ja-JP" altLang="en-US" dirty="0"/>
              <a:t>日以内。</a:t>
            </a:r>
          </a:p>
        </p:txBody>
      </p:sp>
      <p:sp>
        <p:nvSpPr>
          <p:cNvPr id="6" name="テキスト ボックス 5">
            <a:extLst>
              <a:ext uri="{FF2B5EF4-FFF2-40B4-BE49-F238E27FC236}">
                <a16:creationId xmlns:a16="http://schemas.microsoft.com/office/drawing/2014/main" id="{5E428011-DD5C-51A8-A1BB-25E56679BEA7}"/>
              </a:ext>
            </a:extLst>
          </p:cNvPr>
          <p:cNvSpPr txBox="1"/>
          <p:nvPr/>
        </p:nvSpPr>
        <p:spPr>
          <a:xfrm>
            <a:off x="609600" y="5845314"/>
            <a:ext cx="7634808" cy="399911"/>
          </a:xfrm>
          <a:prstGeom prst="rect">
            <a:avLst/>
          </a:prstGeom>
          <a:solidFill>
            <a:schemeClr val="bg1"/>
          </a:solidFill>
        </p:spPr>
        <p:txBody>
          <a:bodyPr wrap="square" rtlCol="0">
            <a:spAutoFit/>
          </a:bodyPr>
          <a:lstStyle/>
          <a:p>
            <a:r>
              <a:rPr lang="ja-JP" altLang="en-US" sz="2000" b="1" dirty="0">
                <a:solidFill>
                  <a:srgbClr val="FF0000"/>
                </a:solidFill>
              </a:rPr>
              <a:t>ヒント：いわゆる「年収</a:t>
            </a:r>
            <a:r>
              <a:rPr lang="en-US" altLang="ja-JP" sz="2000" b="1" dirty="0">
                <a:solidFill>
                  <a:srgbClr val="FF0000"/>
                </a:solidFill>
              </a:rPr>
              <a:t>130</a:t>
            </a:r>
            <a:r>
              <a:rPr lang="ja-JP" altLang="en-US" sz="2000" b="1" dirty="0">
                <a:solidFill>
                  <a:srgbClr val="FF0000"/>
                </a:solidFill>
              </a:rPr>
              <a:t>万円の壁」は被扶養者になるかどうか？</a:t>
            </a:r>
            <a:endParaRPr lang="en-US" altLang="ja-JP" sz="2000" dirty="0"/>
          </a:p>
        </p:txBody>
      </p:sp>
    </p:spTree>
    <p:extLst>
      <p:ext uri="{BB962C8B-B14F-4D97-AF65-F5344CB8AC3E}">
        <p14:creationId xmlns:p14="http://schemas.microsoft.com/office/powerpoint/2010/main" val="315887758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20C91-396B-1EEC-DB9A-697357E3EB6B}"/>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759D3556-D9AF-3A7C-1317-2817B3EC8CA2}"/>
              </a:ext>
            </a:extLst>
          </p:cNvPr>
          <p:cNvSpPr>
            <a:spLocks noGrp="1" noChangeArrowheads="1"/>
          </p:cNvSpPr>
          <p:nvPr>
            <p:ph type="title"/>
          </p:nvPr>
        </p:nvSpPr>
        <p:spPr>
          <a:xfrm>
            <a:off x="697256" y="19835"/>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a:t>
            </a: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400" dirty="0"/>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365D33C7-1B17-C852-9CBF-0FB5609678D0}"/>
              </a:ext>
            </a:extLst>
          </p:cNvPr>
          <p:cNvSpPr>
            <a:spLocks noGrp="1"/>
          </p:cNvSpPr>
          <p:nvPr>
            <p:ph idx="1"/>
          </p:nvPr>
        </p:nvSpPr>
        <p:spPr>
          <a:xfrm>
            <a:off x="354676" y="1097722"/>
            <a:ext cx="8434647" cy="5067789"/>
          </a:xfrm>
          <a:solidFill>
            <a:schemeClr val="bg1"/>
          </a:solidFill>
        </p:spPr>
        <p:txBody>
          <a:bodyPr/>
          <a:lstStyle/>
          <a:p>
            <a:pPr marL="0" indent="0">
              <a:buNone/>
            </a:pPr>
            <a:r>
              <a:rPr lang="ja-JP" altLang="en-US" sz="2000" dirty="0"/>
              <a:t>問題 </a:t>
            </a:r>
            <a:r>
              <a:rPr lang="en-US" altLang="ja-JP" sz="2000" dirty="0"/>
              <a:t>34</a:t>
            </a:r>
            <a:r>
              <a:rPr lang="ja-JP" altLang="en-US" sz="2000" dirty="0"/>
              <a:t>　事例を読んで，Ａさんに適用される社会保険制度に関する次の記述のうち，最も適切なものを </a:t>
            </a:r>
            <a:r>
              <a:rPr lang="en-US" altLang="ja-JP" sz="2000" dirty="0"/>
              <a:t>1 </a:t>
            </a:r>
            <a:r>
              <a:rPr lang="ja-JP" altLang="en-US" sz="2000" dirty="0"/>
              <a:t>つ選びなさい。</a:t>
            </a:r>
          </a:p>
          <a:p>
            <a:pPr marL="0" indent="0">
              <a:buNone/>
            </a:pPr>
            <a:r>
              <a:rPr lang="en-US" altLang="ja-JP" sz="2000" dirty="0"/>
              <a:t>〔</a:t>
            </a:r>
            <a:r>
              <a:rPr lang="ja-JP" altLang="en-US" sz="2000" dirty="0"/>
              <a:t>事例</a:t>
            </a:r>
            <a:r>
              <a:rPr lang="en-US" altLang="ja-JP" sz="2000" dirty="0"/>
              <a:t>〕</a:t>
            </a:r>
            <a:r>
              <a:rPr lang="ja-JP" altLang="en-US" sz="2000" dirty="0"/>
              <a:t>Ａさん（</a:t>
            </a:r>
            <a:r>
              <a:rPr lang="en-US" altLang="ja-JP" sz="2000" dirty="0">
                <a:solidFill>
                  <a:schemeClr val="accent2"/>
                </a:solidFill>
              </a:rPr>
              <a:t>55 </a:t>
            </a:r>
            <a:r>
              <a:rPr lang="ja-JP" altLang="en-US" sz="2000" dirty="0">
                <a:solidFill>
                  <a:schemeClr val="accent2"/>
                </a:solidFill>
              </a:rPr>
              <a:t>歳</a:t>
            </a:r>
            <a:r>
              <a:rPr lang="ja-JP" altLang="en-US" sz="2000" dirty="0"/>
              <a:t>）は配偶者のＢさんと離婚した。Ａさんは離婚以前，</a:t>
            </a:r>
            <a:r>
              <a:rPr lang="ja-JP" altLang="en-US" sz="2000" dirty="0">
                <a:solidFill>
                  <a:schemeClr val="accent2"/>
                </a:solidFill>
              </a:rPr>
              <a:t>国民年金の第三号被保険者及び健康保険の被扶養者</a:t>
            </a:r>
            <a:r>
              <a:rPr lang="ja-JP" altLang="en-US" sz="2000" dirty="0"/>
              <a:t>であった。二人の間に子はおらず，Ａさんは，現在，単身で暮らしている。離婚時に年金分割の手続きは済ませている。</a:t>
            </a:r>
          </a:p>
          <a:p>
            <a:pPr marL="0" indent="0">
              <a:buNone/>
            </a:pPr>
            <a:r>
              <a:rPr lang="en-US" altLang="ja-JP" sz="2000" dirty="0"/>
              <a:t>1</a:t>
            </a:r>
            <a:r>
              <a:rPr lang="ja-JP" altLang="en-US" sz="2400" dirty="0"/>
              <a:t>　☓</a:t>
            </a:r>
            <a:r>
              <a:rPr lang="ja-JP" altLang="en-US" sz="2000" dirty="0"/>
              <a:t>離婚前は，Ｂさんが，Ｂさん自身の厚生年金保険料に加えて，Ａ</a:t>
            </a:r>
            <a:r>
              <a:rPr lang="ja-JP" altLang="en-US" sz="2000" u="sng" dirty="0">
                <a:solidFill>
                  <a:schemeClr val="accent2"/>
                </a:solidFill>
              </a:rPr>
              <a:t>さんの国民年金保険料を納付してい</a:t>
            </a:r>
            <a:r>
              <a:rPr lang="ja-JP" altLang="en-US" sz="2000" dirty="0"/>
              <a:t>た。</a:t>
            </a:r>
          </a:p>
          <a:p>
            <a:pPr marL="0" indent="0">
              <a:buNone/>
            </a:pPr>
            <a:r>
              <a:rPr lang="en-US" altLang="ja-JP" sz="2000" dirty="0"/>
              <a:t>2</a:t>
            </a:r>
            <a:r>
              <a:rPr lang="ja-JP" altLang="en-US" sz="2000" dirty="0"/>
              <a:t>　☓Ａさんは，離婚前に被扶養者の認定を受けていた健康保険の任意継続被保険者となることができる。</a:t>
            </a:r>
          </a:p>
          <a:p>
            <a:pPr marL="0" indent="0">
              <a:buNone/>
            </a:pPr>
            <a:r>
              <a:rPr lang="en-US" altLang="ja-JP" sz="2000" dirty="0"/>
              <a:t>3</a:t>
            </a:r>
            <a:r>
              <a:rPr lang="ja-JP" altLang="en-US" sz="2000" dirty="0"/>
              <a:t>　☓Ａさんは，離婚の前後を通じて介護保険料を市町村から直接徴収されている。</a:t>
            </a:r>
          </a:p>
          <a:p>
            <a:pPr marL="0" indent="0">
              <a:buNone/>
            </a:pPr>
            <a:r>
              <a:rPr lang="en-US" altLang="ja-JP" sz="2000" dirty="0"/>
              <a:t>4</a:t>
            </a:r>
            <a:r>
              <a:rPr lang="ja-JP" altLang="en-US" sz="2000" dirty="0"/>
              <a:t>　◯Ａさんは，分割した年金記録に基づく老齢厚生年金を，自身の支給開始年齢に達するまでは受給できない。</a:t>
            </a:r>
          </a:p>
          <a:p>
            <a:pPr marL="0" indent="0">
              <a:buNone/>
            </a:pPr>
            <a:r>
              <a:rPr lang="en-US" altLang="ja-JP" sz="2000" dirty="0"/>
              <a:t>5</a:t>
            </a:r>
            <a:r>
              <a:rPr lang="ja-JP" altLang="en-US" sz="2000" dirty="0"/>
              <a:t>　☓Ａさんは，国民年金保険料の納付猶予制度を利用することができる</a:t>
            </a:r>
            <a:r>
              <a:rPr lang="ja-JP" altLang="en-US" sz="2400" dirty="0"/>
              <a:t>。</a:t>
            </a:r>
          </a:p>
          <a:p>
            <a:pPr marL="0" indent="0">
              <a:buNone/>
            </a:pPr>
            <a:endParaRPr lang="ja-JP" altLang="en-US" sz="2000" dirty="0"/>
          </a:p>
        </p:txBody>
      </p:sp>
      <p:sp>
        <p:nvSpPr>
          <p:cNvPr id="4" name="テキスト ボックス 3">
            <a:extLst>
              <a:ext uri="{FF2B5EF4-FFF2-40B4-BE49-F238E27FC236}">
                <a16:creationId xmlns:a16="http://schemas.microsoft.com/office/drawing/2014/main" id="{C4D9D49D-A3E8-EF04-A2B2-F37B422D0D1D}"/>
              </a:ext>
            </a:extLst>
          </p:cNvPr>
          <p:cNvSpPr txBox="1"/>
          <p:nvPr/>
        </p:nvSpPr>
        <p:spPr>
          <a:xfrm>
            <a:off x="354676" y="6237312"/>
            <a:ext cx="7961740" cy="400110"/>
          </a:xfrm>
          <a:prstGeom prst="rect">
            <a:avLst/>
          </a:prstGeom>
          <a:solidFill>
            <a:schemeClr val="bg1"/>
          </a:solidFill>
        </p:spPr>
        <p:txBody>
          <a:bodyPr wrap="square" rtlCol="0">
            <a:spAutoFit/>
          </a:bodyPr>
          <a:lstStyle/>
          <a:p>
            <a:r>
              <a:rPr lang="ja-JP" altLang="en-US" sz="2000" b="1" dirty="0">
                <a:solidFill>
                  <a:srgbClr val="FF0000"/>
                </a:solidFill>
              </a:rPr>
              <a:t>ヒント：４のみが年金支給開始年齢の話</a:t>
            </a:r>
            <a:endParaRPr lang="en-US" altLang="ja-JP" sz="2000" dirty="0"/>
          </a:p>
        </p:txBody>
      </p:sp>
    </p:spTree>
    <p:extLst>
      <p:ext uri="{BB962C8B-B14F-4D97-AF65-F5344CB8AC3E}">
        <p14:creationId xmlns:p14="http://schemas.microsoft.com/office/powerpoint/2010/main" val="33754889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C24ABF-1590-45F2-9092-EB1D5F6547F5}"/>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AA71233B-FB24-19BC-D54D-0F0AD010044A}"/>
              </a:ext>
            </a:extLst>
          </p:cNvPr>
          <p:cNvSpPr>
            <a:spLocks noGrp="1" noChangeArrowheads="1"/>
          </p:cNvSpPr>
          <p:nvPr>
            <p:ph type="title"/>
          </p:nvPr>
        </p:nvSpPr>
        <p:spPr>
          <a:xfrm>
            <a:off x="697256" y="19835"/>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a:t>
            </a: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400" dirty="0"/>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F9402885-534B-6DEF-525D-B6823C899466}"/>
              </a:ext>
            </a:extLst>
          </p:cNvPr>
          <p:cNvSpPr>
            <a:spLocks noGrp="1"/>
          </p:cNvSpPr>
          <p:nvPr>
            <p:ph idx="1"/>
          </p:nvPr>
        </p:nvSpPr>
        <p:spPr>
          <a:xfrm>
            <a:off x="354676" y="1097722"/>
            <a:ext cx="8434647" cy="5067789"/>
          </a:xfrm>
          <a:solidFill>
            <a:schemeClr val="bg1"/>
          </a:solidFill>
        </p:spPr>
        <p:txBody>
          <a:bodyPr/>
          <a:lstStyle/>
          <a:p>
            <a:pPr marL="0" indent="0">
              <a:buNone/>
            </a:pPr>
            <a:r>
              <a:rPr lang="ja-JP" altLang="en-US" sz="2400" dirty="0"/>
              <a:t>問題 </a:t>
            </a:r>
            <a:r>
              <a:rPr lang="en-US" altLang="ja-JP" sz="2400" dirty="0"/>
              <a:t>35</a:t>
            </a:r>
            <a:r>
              <a:rPr lang="ja-JP" altLang="en-US" sz="2400" dirty="0"/>
              <a:t>　雇用保険制度に関する次の記述のうち，最も適切なものを </a:t>
            </a:r>
            <a:r>
              <a:rPr lang="en-US" altLang="ja-JP" sz="2400" dirty="0"/>
              <a:t>1 </a:t>
            </a:r>
            <a:r>
              <a:rPr lang="ja-JP" altLang="en-US" sz="2400" dirty="0"/>
              <a:t>つ選びなさい。</a:t>
            </a:r>
          </a:p>
          <a:p>
            <a:pPr marL="0" indent="0">
              <a:buNone/>
            </a:pPr>
            <a:r>
              <a:rPr lang="en-US" altLang="ja-JP" sz="2400" dirty="0"/>
              <a:t>1</a:t>
            </a:r>
            <a:r>
              <a:rPr lang="ja-JP" altLang="en-US" sz="2400" dirty="0"/>
              <a:t>　☓基本手当の支給に係る失業の認定は，</a:t>
            </a:r>
            <a:r>
              <a:rPr lang="ja-JP" altLang="en-US" sz="2400" u="sng" dirty="0">
                <a:solidFill>
                  <a:schemeClr val="accent2"/>
                </a:solidFill>
              </a:rPr>
              <a:t>労働基準監督署</a:t>
            </a:r>
            <a:r>
              <a:rPr lang="ja-JP" altLang="en-US" sz="2400" dirty="0"/>
              <a:t>において行われる。＊雇用保険はハローワーク！</a:t>
            </a:r>
          </a:p>
          <a:p>
            <a:pPr marL="0" indent="0">
              <a:buNone/>
            </a:pPr>
            <a:r>
              <a:rPr lang="en-US" altLang="ja-JP" sz="2400" dirty="0"/>
              <a:t>2</a:t>
            </a:r>
            <a:r>
              <a:rPr lang="ja-JP" altLang="en-US" sz="2400" dirty="0"/>
              <a:t>　☓基本手当の所定給付日数は，被保険者期間には関係なく決定される。</a:t>
            </a:r>
            <a:r>
              <a:rPr lang="ja-JP" altLang="en-US" sz="2400" dirty="0">
                <a:solidFill>
                  <a:schemeClr val="accent2"/>
                </a:solidFill>
              </a:rPr>
              <a:t>＊関係ないはずない。</a:t>
            </a:r>
          </a:p>
          <a:p>
            <a:pPr marL="0" indent="0">
              <a:buNone/>
            </a:pPr>
            <a:r>
              <a:rPr lang="en-US" altLang="ja-JP" sz="2400" dirty="0"/>
              <a:t>3</a:t>
            </a:r>
            <a:r>
              <a:rPr lang="ja-JP" altLang="en-US" sz="2400" dirty="0"/>
              <a:t>　◯高年齢求職者給付金は，失業し，一定の要件を満たした高年齢被保険者に支給される。</a:t>
            </a:r>
            <a:r>
              <a:rPr lang="ja-JP" altLang="en-US" sz="2400" dirty="0">
                <a:solidFill>
                  <a:schemeClr val="accent2"/>
                </a:solidFill>
              </a:rPr>
              <a:t>＊特に問題のない記述</a:t>
            </a:r>
          </a:p>
          <a:p>
            <a:pPr marL="0" indent="0">
              <a:buNone/>
            </a:pPr>
            <a:r>
              <a:rPr lang="en-US" altLang="ja-JP" sz="2400" dirty="0"/>
              <a:t>4</a:t>
            </a:r>
            <a:r>
              <a:rPr lang="ja-JP" altLang="en-US" sz="2400" dirty="0"/>
              <a:t>　☓介護休業給付金では，介護休業開始時の賃金の </a:t>
            </a:r>
            <a:r>
              <a:rPr lang="en-US" altLang="ja-JP" sz="2400" dirty="0"/>
              <a:t>50 </a:t>
            </a:r>
            <a:r>
              <a:rPr lang="ja-JP" altLang="en-US" sz="2400" dirty="0"/>
              <a:t>％相当額が支給される。</a:t>
            </a:r>
            <a:r>
              <a:rPr lang="ja-JP" altLang="en-US" sz="2400" dirty="0">
                <a:solidFill>
                  <a:schemeClr val="accent2"/>
                </a:solidFill>
              </a:rPr>
              <a:t>＊低過ぎ？休業開始時賃金日額の</a:t>
            </a:r>
            <a:r>
              <a:rPr lang="en-US" altLang="ja-JP" sz="2400" dirty="0">
                <a:solidFill>
                  <a:schemeClr val="accent2"/>
                </a:solidFill>
              </a:rPr>
              <a:t>67%</a:t>
            </a:r>
            <a:endParaRPr lang="ja-JP" altLang="en-US" sz="2400" dirty="0">
              <a:solidFill>
                <a:schemeClr val="accent2"/>
              </a:solidFill>
            </a:endParaRPr>
          </a:p>
          <a:p>
            <a:pPr marL="0" indent="0">
              <a:buNone/>
            </a:pPr>
            <a:r>
              <a:rPr lang="en-US" altLang="ja-JP" sz="2400" dirty="0"/>
              <a:t>5</a:t>
            </a:r>
            <a:r>
              <a:rPr lang="ja-JP" altLang="en-US" sz="2400" dirty="0"/>
              <a:t>　☓出生時育児休業給付金は，産後休業中の労働者に対して支給される。</a:t>
            </a:r>
            <a:r>
              <a:rPr lang="ja-JP" altLang="en-US" sz="2400" dirty="0">
                <a:solidFill>
                  <a:schemeClr val="accent2"/>
                </a:solidFill>
              </a:rPr>
              <a:t>＊出生時？産後？労働者？。</a:t>
            </a:r>
          </a:p>
          <a:p>
            <a:pPr marL="0" indent="0">
              <a:buNone/>
            </a:pPr>
            <a:endParaRPr lang="ja-JP" altLang="en-US" sz="2400" dirty="0"/>
          </a:p>
          <a:p>
            <a:pPr marL="0" indent="0">
              <a:buNone/>
            </a:pPr>
            <a:r>
              <a:rPr lang="ja-JP" altLang="en-US" sz="2400" dirty="0"/>
              <a:t>。</a:t>
            </a:r>
          </a:p>
          <a:p>
            <a:pPr marL="0" indent="0">
              <a:buNone/>
            </a:pPr>
            <a:endParaRPr lang="ja-JP" altLang="en-US" sz="2000" dirty="0"/>
          </a:p>
        </p:txBody>
      </p:sp>
      <p:sp>
        <p:nvSpPr>
          <p:cNvPr id="4" name="テキスト ボックス 3">
            <a:extLst>
              <a:ext uri="{FF2B5EF4-FFF2-40B4-BE49-F238E27FC236}">
                <a16:creationId xmlns:a16="http://schemas.microsoft.com/office/drawing/2014/main" id="{776C0140-055F-4638-8FBA-1A162ED2C7D0}"/>
              </a:ext>
            </a:extLst>
          </p:cNvPr>
          <p:cNvSpPr txBox="1"/>
          <p:nvPr/>
        </p:nvSpPr>
        <p:spPr>
          <a:xfrm>
            <a:off x="337690" y="6093296"/>
            <a:ext cx="7961740" cy="400110"/>
          </a:xfrm>
          <a:prstGeom prst="rect">
            <a:avLst/>
          </a:prstGeom>
          <a:solidFill>
            <a:schemeClr val="bg1"/>
          </a:solidFill>
        </p:spPr>
        <p:txBody>
          <a:bodyPr wrap="square" rtlCol="0">
            <a:spAutoFit/>
          </a:bodyPr>
          <a:lstStyle/>
          <a:p>
            <a:r>
              <a:rPr lang="ja-JP" altLang="en-US" sz="2000" b="1" dirty="0">
                <a:solidFill>
                  <a:srgbClr val="FF0000"/>
                </a:solidFill>
              </a:rPr>
              <a:t>ヒント：男性従業員が産後パパ育休（出生時育児休業）を取得</a:t>
            </a:r>
            <a:endParaRPr lang="en-US" altLang="ja-JP" sz="2000" dirty="0"/>
          </a:p>
        </p:txBody>
      </p:sp>
    </p:spTree>
    <p:extLst>
      <p:ext uri="{BB962C8B-B14F-4D97-AF65-F5344CB8AC3E}">
        <p14:creationId xmlns:p14="http://schemas.microsoft.com/office/powerpoint/2010/main" val="13217546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CB55FF-EC5B-3B1E-6EC3-665504A8B858}"/>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3CF3CB91-EF76-C3BB-BF91-2A464E06506A}"/>
              </a:ext>
            </a:extLst>
          </p:cNvPr>
          <p:cNvSpPr>
            <a:spLocks noGrp="1" noChangeArrowheads="1"/>
          </p:cNvSpPr>
          <p:nvPr>
            <p:ph type="title"/>
          </p:nvPr>
        </p:nvSpPr>
        <p:spPr>
          <a:xfrm>
            <a:off x="697256" y="19835"/>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a:t>
            </a: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400" dirty="0"/>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C52AD466-D257-BA69-7180-DBBA2DD1C73F}"/>
              </a:ext>
            </a:extLst>
          </p:cNvPr>
          <p:cNvSpPr>
            <a:spLocks noGrp="1"/>
          </p:cNvSpPr>
          <p:nvPr>
            <p:ph idx="1"/>
          </p:nvPr>
        </p:nvSpPr>
        <p:spPr>
          <a:xfrm>
            <a:off x="354676" y="1097722"/>
            <a:ext cx="8434647" cy="5067789"/>
          </a:xfrm>
          <a:solidFill>
            <a:schemeClr val="bg1"/>
          </a:solidFill>
        </p:spPr>
        <p:txBody>
          <a:bodyPr/>
          <a:lstStyle/>
          <a:p>
            <a:pPr marL="0" indent="0">
              <a:buNone/>
            </a:pPr>
            <a:r>
              <a:rPr lang="ja-JP" altLang="en-US" sz="2400" dirty="0"/>
              <a:t>問題 </a:t>
            </a:r>
            <a:r>
              <a:rPr lang="en-US" altLang="ja-JP" sz="2400" dirty="0"/>
              <a:t>35</a:t>
            </a:r>
            <a:r>
              <a:rPr lang="ja-JP" altLang="en-US" sz="2400" dirty="0"/>
              <a:t>　雇用保険制度に関する次の記述のうち，最も適切なものを </a:t>
            </a:r>
            <a:r>
              <a:rPr lang="en-US" altLang="ja-JP" sz="2400" dirty="0"/>
              <a:t>1 </a:t>
            </a:r>
            <a:r>
              <a:rPr lang="ja-JP" altLang="en-US" sz="2400" dirty="0"/>
              <a:t>つ選びなさい。</a:t>
            </a:r>
          </a:p>
          <a:p>
            <a:pPr marL="0" indent="0">
              <a:buNone/>
            </a:pPr>
            <a:r>
              <a:rPr lang="en-US" altLang="ja-JP" sz="2400" dirty="0"/>
              <a:t>1</a:t>
            </a:r>
            <a:r>
              <a:rPr lang="ja-JP" altLang="en-US" sz="2400" dirty="0"/>
              <a:t>　☓基本手当の支給に係る失業の認定は，</a:t>
            </a:r>
            <a:r>
              <a:rPr lang="ja-JP" altLang="en-US" sz="2400" u="sng" dirty="0">
                <a:solidFill>
                  <a:schemeClr val="accent2"/>
                </a:solidFill>
              </a:rPr>
              <a:t>労働基準監督署</a:t>
            </a:r>
            <a:r>
              <a:rPr lang="ja-JP" altLang="en-US" sz="2400" dirty="0"/>
              <a:t>において行われる。＊雇用保険はハローワーク！</a:t>
            </a:r>
          </a:p>
          <a:p>
            <a:pPr marL="0" indent="0">
              <a:buNone/>
            </a:pPr>
            <a:r>
              <a:rPr lang="en-US" altLang="ja-JP" sz="2400" dirty="0"/>
              <a:t>2</a:t>
            </a:r>
            <a:r>
              <a:rPr lang="ja-JP" altLang="en-US" sz="2400" dirty="0"/>
              <a:t>　☓基本手当の所定給付日数は，被保険者期間には関係なく決定される。</a:t>
            </a:r>
            <a:r>
              <a:rPr lang="ja-JP" altLang="en-US" sz="2400" dirty="0">
                <a:solidFill>
                  <a:schemeClr val="accent2"/>
                </a:solidFill>
              </a:rPr>
              <a:t>＊関係ないはずない。</a:t>
            </a:r>
          </a:p>
          <a:p>
            <a:pPr marL="0" indent="0">
              <a:buNone/>
            </a:pPr>
            <a:r>
              <a:rPr lang="en-US" altLang="ja-JP" sz="2400" dirty="0"/>
              <a:t>3</a:t>
            </a:r>
            <a:r>
              <a:rPr lang="ja-JP" altLang="en-US" sz="2400" dirty="0"/>
              <a:t>　◯高年齢求職者給付金は，失業し，一定の要件を満たした高年齢被保険者に支給される。</a:t>
            </a:r>
            <a:r>
              <a:rPr lang="ja-JP" altLang="en-US" sz="2400" dirty="0">
                <a:solidFill>
                  <a:schemeClr val="accent2"/>
                </a:solidFill>
              </a:rPr>
              <a:t>＊特に問題のない記述</a:t>
            </a:r>
          </a:p>
          <a:p>
            <a:pPr marL="0" indent="0">
              <a:buNone/>
            </a:pPr>
            <a:r>
              <a:rPr lang="en-US" altLang="ja-JP" sz="2400" dirty="0"/>
              <a:t>4</a:t>
            </a:r>
            <a:r>
              <a:rPr lang="ja-JP" altLang="en-US" sz="2400" dirty="0"/>
              <a:t>　☓介護休業給付金では，介護休業開始時の賃金の </a:t>
            </a:r>
            <a:r>
              <a:rPr lang="en-US" altLang="ja-JP" sz="2400" dirty="0"/>
              <a:t>50 </a:t>
            </a:r>
            <a:r>
              <a:rPr lang="ja-JP" altLang="en-US" sz="2400" dirty="0"/>
              <a:t>％相当額が支給される。</a:t>
            </a:r>
            <a:r>
              <a:rPr lang="ja-JP" altLang="en-US" sz="2400" dirty="0">
                <a:solidFill>
                  <a:schemeClr val="accent2"/>
                </a:solidFill>
              </a:rPr>
              <a:t>＊低過ぎ？休業開始時賃金日額の</a:t>
            </a:r>
            <a:r>
              <a:rPr lang="en-US" altLang="ja-JP" sz="2400" dirty="0">
                <a:solidFill>
                  <a:schemeClr val="accent2"/>
                </a:solidFill>
              </a:rPr>
              <a:t>67%</a:t>
            </a:r>
            <a:endParaRPr lang="ja-JP" altLang="en-US" sz="2400" dirty="0">
              <a:solidFill>
                <a:schemeClr val="accent2"/>
              </a:solidFill>
            </a:endParaRPr>
          </a:p>
          <a:p>
            <a:pPr marL="0" indent="0">
              <a:buNone/>
            </a:pPr>
            <a:r>
              <a:rPr lang="en-US" altLang="ja-JP" sz="2400" dirty="0"/>
              <a:t>5</a:t>
            </a:r>
            <a:r>
              <a:rPr lang="ja-JP" altLang="en-US" sz="2400" dirty="0"/>
              <a:t>　☓出生時育児休業給付金は，産後休業中の労働者に対して支給される。</a:t>
            </a:r>
            <a:r>
              <a:rPr lang="ja-JP" altLang="en-US" sz="2400" dirty="0">
                <a:solidFill>
                  <a:schemeClr val="accent2"/>
                </a:solidFill>
              </a:rPr>
              <a:t>＊出生時？産後？労働者？。</a:t>
            </a:r>
          </a:p>
          <a:p>
            <a:pPr marL="0" indent="0">
              <a:buNone/>
            </a:pPr>
            <a:endParaRPr lang="ja-JP" altLang="en-US" sz="2400" dirty="0"/>
          </a:p>
          <a:p>
            <a:pPr marL="0" indent="0">
              <a:buNone/>
            </a:pPr>
            <a:r>
              <a:rPr lang="ja-JP" altLang="en-US" sz="2400" dirty="0"/>
              <a:t>。</a:t>
            </a:r>
          </a:p>
          <a:p>
            <a:pPr marL="0" indent="0">
              <a:buNone/>
            </a:pPr>
            <a:endParaRPr lang="ja-JP" altLang="en-US" sz="2000" dirty="0"/>
          </a:p>
        </p:txBody>
      </p:sp>
      <p:sp>
        <p:nvSpPr>
          <p:cNvPr id="4" name="テキスト ボックス 3">
            <a:extLst>
              <a:ext uri="{FF2B5EF4-FFF2-40B4-BE49-F238E27FC236}">
                <a16:creationId xmlns:a16="http://schemas.microsoft.com/office/drawing/2014/main" id="{C671D5C3-4149-6CC8-F20C-6230E42EC254}"/>
              </a:ext>
            </a:extLst>
          </p:cNvPr>
          <p:cNvSpPr txBox="1"/>
          <p:nvPr/>
        </p:nvSpPr>
        <p:spPr>
          <a:xfrm>
            <a:off x="337690" y="6093296"/>
            <a:ext cx="7961740" cy="400110"/>
          </a:xfrm>
          <a:prstGeom prst="rect">
            <a:avLst/>
          </a:prstGeom>
          <a:solidFill>
            <a:schemeClr val="bg1"/>
          </a:solidFill>
        </p:spPr>
        <p:txBody>
          <a:bodyPr wrap="square" rtlCol="0">
            <a:spAutoFit/>
          </a:bodyPr>
          <a:lstStyle/>
          <a:p>
            <a:r>
              <a:rPr lang="ja-JP" altLang="en-US" sz="2000" b="1" dirty="0">
                <a:solidFill>
                  <a:srgbClr val="FF0000"/>
                </a:solidFill>
              </a:rPr>
              <a:t>ヒント：男性従業員が産後パパ育休（出生時育児休業）を取得</a:t>
            </a:r>
            <a:endParaRPr lang="en-US" altLang="ja-JP" sz="2000" dirty="0"/>
          </a:p>
        </p:txBody>
      </p:sp>
    </p:spTree>
    <p:extLst>
      <p:ext uri="{BB962C8B-B14F-4D97-AF65-F5344CB8AC3E}">
        <p14:creationId xmlns:p14="http://schemas.microsoft.com/office/powerpoint/2010/main" val="3109076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C12C4B-3CFC-3342-E2A0-C627DFDC2088}"/>
              </a:ext>
            </a:extLst>
          </p:cNvPr>
          <p:cNvSpPr>
            <a:spLocks noGrp="1"/>
          </p:cNvSpPr>
          <p:nvPr>
            <p:ph type="title"/>
          </p:nvPr>
        </p:nvSpPr>
        <p:spPr/>
        <p:txBody>
          <a:bodyPr/>
          <a:lstStyle/>
          <a:p>
            <a:r>
              <a:rPr lang="ja-JP" altLang="en-US" dirty="0"/>
              <a:t>外国人は生活保護を受けられるか？ </a:t>
            </a:r>
            <a:r>
              <a:rPr lang="en-US" altLang="ja-JP" sz="2800" dirty="0"/>
              <a:t>【Google AI</a:t>
            </a:r>
            <a:r>
              <a:rPr lang="ja-JP" altLang="en-US" sz="2800" dirty="0"/>
              <a:t>の回答</a:t>
            </a:r>
            <a:r>
              <a:rPr lang="en-US" altLang="ja-JP" sz="2800" dirty="0"/>
              <a:t>】</a:t>
            </a:r>
            <a:endParaRPr lang="en-US" dirty="0"/>
          </a:p>
        </p:txBody>
      </p:sp>
      <p:sp>
        <p:nvSpPr>
          <p:cNvPr id="3" name="コンテンツ プレースホルダー 2">
            <a:extLst>
              <a:ext uri="{FF2B5EF4-FFF2-40B4-BE49-F238E27FC236}">
                <a16:creationId xmlns:a16="http://schemas.microsoft.com/office/drawing/2014/main" id="{EFA87B4C-CA42-5652-57D7-6826CE2FD1DC}"/>
              </a:ext>
            </a:extLst>
          </p:cNvPr>
          <p:cNvSpPr>
            <a:spLocks noGrp="1"/>
          </p:cNvSpPr>
          <p:nvPr>
            <p:ph idx="1"/>
          </p:nvPr>
        </p:nvSpPr>
        <p:spPr>
          <a:xfrm>
            <a:off x="566738" y="1752599"/>
            <a:ext cx="8109718" cy="4492625"/>
          </a:xfrm>
        </p:spPr>
        <p:txBody>
          <a:bodyPr/>
          <a:lstStyle/>
          <a:p>
            <a:pPr marL="0" indent="0">
              <a:buNone/>
            </a:pPr>
            <a:r>
              <a:rPr lang="ja-JP" altLang="en-US" sz="2400" dirty="0"/>
              <a:t>在留外国人も、永住者、定住者、日本人の配偶者等、特別永住者、難民認定者など、日本社会に定着している特定の在留資格を持ち、生活に困窮している場合は、日本人と同様の要件（資産・能力の活用など）で</a:t>
            </a:r>
            <a:r>
              <a:rPr lang="ja-JP" altLang="en-US" sz="2400" dirty="0">
                <a:solidFill>
                  <a:srgbClr val="FF0000"/>
                </a:solidFill>
              </a:rPr>
              <a:t>生活保護（生活保護法に準じた保護）を受けられる</a:t>
            </a:r>
            <a:r>
              <a:rPr lang="ja-JP" altLang="en-US" sz="2400" dirty="0"/>
              <a:t>可能性がありますが、法律上の権利</a:t>
            </a:r>
            <a:r>
              <a:rPr lang="en-US" altLang="ja-JP" sz="2400" dirty="0"/>
              <a:t>(</a:t>
            </a:r>
            <a:r>
              <a:rPr lang="ja-JP" altLang="en-US" sz="2400" dirty="0"/>
              <a:t>すべての国民＝日本国籍を有する＝国籍要件を満たす場合のみ）ではなく</a:t>
            </a:r>
            <a:r>
              <a:rPr lang="ja-JP" altLang="en-US" sz="2400" dirty="0">
                <a:solidFill>
                  <a:srgbClr val="0000FF"/>
                </a:solidFill>
              </a:rPr>
              <a:t>人道上の行政措置</a:t>
            </a:r>
            <a:r>
              <a:rPr lang="ja-JP" altLang="en-US" sz="2400" dirty="0"/>
              <a:t>です。一方、技能実習生や留学生など「働くための在留資格」を持つ外国人は、生活保護の対象外です。</a:t>
            </a:r>
            <a:r>
              <a:rPr lang="ja-JP" altLang="en-US" sz="2800" dirty="0"/>
              <a:t> </a:t>
            </a:r>
            <a:endParaRPr lang="en-US" altLang="ja-JP" sz="2800" dirty="0"/>
          </a:p>
          <a:p>
            <a:pPr marL="0" indent="0">
              <a:buNone/>
            </a:pPr>
            <a:r>
              <a:rPr lang="ja-JP" altLang="en-US" sz="2000" dirty="0">
                <a:solidFill>
                  <a:srgbClr val="FF0000"/>
                </a:solidFill>
              </a:rPr>
              <a:t>★滞在ビザがあれは生活保護に準じた保護を行政措置として受けられる。が、就労ビザ・留学生ビザの場合はビザが取り消しとなり帰国。＊生活保護受給目的で入国というのは原理的に無理。基本的に他の国でも同じ。</a:t>
            </a:r>
            <a:endParaRPr lang="en-US" sz="2000" dirty="0">
              <a:solidFill>
                <a:srgbClr val="FF0000"/>
              </a:solidFill>
            </a:endParaRPr>
          </a:p>
        </p:txBody>
      </p:sp>
      <p:sp>
        <p:nvSpPr>
          <p:cNvPr id="4" name="スライド番号プレースホルダー 3">
            <a:extLst>
              <a:ext uri="{FF2B5EF4-FFF2-40B4-BE49-F238E27FC236}">
                <a16:creationId xmlns:a16="http://schemas.microsoft.com/office/drawing/2014/main" id="{45B23E7B-B81C-5465-01D0-51CDA8A6AAB5}"/>
              </a:ext>
            </a:extLst>
          </p:cNvPr>
          <p:cNvSpPr>
            <a:spLocks noGrp="1"/>
          </p:cNvSpPr>
          <p:nvPr>
            <p:ph type="sldNum" sz="quarter" idx="12"/>
          </p:nvPr>
        </p:nvSpPr>
        <p:spPr/>
        <p:txBody>
          <a:bodyPr/>
          <a:lstStyle/>
          <a:p>
            <a:fld id="{A4CFD91F-0676-4D47-82C1-C8A098CDDACF}" type="slidenum">
              <a:rPr lang="en-US" altLang="ja-JP" smtClean="0"/>
              <a:pPr/>
              <a:t>3</a:t>
            </a:fld>
            <a:endParaRPr lang="en-US" altLang="ja-JP"/>
          </a:p>
        </p:txBody>
      </p:sp>
    </p:spTree>
    <p:extLst>
      <p:ext uri="{BB962C8B-B14F-4D97-AF65-F5344CB8AC3E}">
        <p14:creationId xmlns:p14="http://schemas.microsoft.com/office/powerpoint/2010/main" val="375459352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FA33F8-676B-57C1-1245-263CE4B9B3C8}"/>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210ADE78-94EA-F8C4-8E88-2A1385DAFA2A}"/>
              </a:ext>
            </a:extLst>
          </p:cNvPr>
          <p:cNvSpPr>
            <a:spLocks noGrp="1" noChangeArrowheads="1"/>
          </p:cNvSpPr>
          <p:nvPr>
            <p:ph type="title"/>
          </p:nvPr>
        </p:nvSpPr>
        <p:spPr>
          <a:xfrm>
            <a:off x="683569" y="188640"/>
            <a:ext cx="7776864" cy="707886"/>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a:t>
            </a: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400" dirty="0"/>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61EB2BA3-B836-0867-5BD5-B75616574E4B}"/>
              </a:ext>
            </a:extLst>
          </p:cNvPr>
          <p:cNvSpPr>
            <a:spLocks noGrp="1"/>
          </p:cNvSpPr>
          <p:nvPr>
            <p:ph idx="1"/>
          </p:nvPr>
        </p:nvSpPr>
        <p:spPr>
          <a:xfrm>
            <a:off x="382423" y="930643"/>
            <a:ext cx="8681820" cy="5090645"/>
          </a:xfrm>
          <a:solidFill>
            <a:schemeClr val="bg1"/>
          </a:solidFill>
        </p:spPr>
        <p:txBody>
          <a:bodyPr/>
          <a:lstStyle/>
          <a:p>
            <a:pPr marL="0" indent="0">
              <a:buNone/>
            </a:pPr>
            <a:r>
              <a:rPr lang="ja-JP" altLang="en-US" sz="2000" dirty="0"/>
              <a:t>問題</a:t>
            </a:r>
            <a:r>
              <a:rPr lang="en-US" altLang="ja-JP" sz="2000" dirty="0"/>
              <a:t>36</a:t>
            </a:r>
            <a:r>
              <a:rPr lang="ja-JP" altLang="en-US" sz="2000" dirty="0"/>
              <a:t>　諸外国における公的医療と公的年金の制度に関する次の記述のうち，最も適切なものを</a:t>
            </a:r>
            <a:r>
              <a:rPr lang="en-US" altLang="ja-JP" sz="2000" dirty="0"/>
              <a:t>1 </a:t>
            </a:r>
            <a:r>
              <a:rPr lang="ja-JP" altLang="en-US" sz="2000" dirty="0"/>
              <a:t>つ選びなさい。</a:t>
            </a:r>
          </a:p>
          <a:p>
            <a:pPr marL="0" indent="0">
              <a:buNone/>
            </a:pPr>
            <a:r>
              <a:rPr lang="en-US" altLang="ja-JP" sz="2400" dirty="0"/>
              <a:t>1.</a:t>
            </a:r>
            <a:r>
              <a:rPr lang="ja-JP" altLang="en-US" sz="2400" dirty="0"/>
              <a:t>△フランスの公的医療保険は，制度創設以来，外来診療についは現物給付を原則としている。</a:t>
            </a:r>
            <a:r>
              <a:rPr lang="ja-JP" altLang="en-US" sz="2400" dirty="0">
                <a:solidFill>
                  <a:srgbClr val="FF0000"/>
                </a:solidFill>
              </a:rPr>
              <a:t>＊どこでも治療は現物給付</a:t>
            </a:r>
          </a:p>
          <a:p>
            <a:pPr marL="0" indent="0">
              <a:buNone/>
            </a:pPr>
            <a:r>
              <a:rPr lang="en-US" altLang="ja-JP" sz="2400" dirty="0"/>
              <a:t>2.</a:t>
            </a:r>
            <a:r>
              <a:rPr lang="ja-JP" altLang="en-US" sz="2400" dirty="0"/>
              <a:t>△ドイツの公的年金制度は，全国民共通の一元的な所得比例年金の構造となっている。＊歴史的経緯からして無理？</a:t>
            </a:r>
          </a:p>
          <a:p>
            <a:pPr marL="0" indent="0">
              <a:buNone/>
            </a:pPr>
            <a:r>
              <a:rPr lang="en-US" altLang="ja-JP" sz="2400" dirty="0"/>
              <a:t>3.</a:t>
            </a:r>
            <a:r>
              <a:rPr lang="ja-JP" altLang="en-US" sz="2400" dirty="0"/>
              <a:t>△スウェーデンの公的年金制度は，完全積立の財政方式をとっている。</a:t>
            </a:r>
            <a:r>
              <a:rPr lang="ja-JP" altLang="en-US" sz="2400" dirty="0">
                <a:solidFill>
                  <a:srgbClr val="FF0000"/>
                </a:solidFill>
              </a:rPr>
              <a:t>＊そんな国はまずない！</a:t>
            </a:r>
          </a:p>
          <a:p>
            <a:pPr marL="0" indent="0">
              <a:buNone/>
            </a:pPr>
            <a:r>
              <a:rPr lang="en-US" altLang="ja-JP" sz="2400" dirty="0"/>
              <a:t>4.</a:t>
            </a:r>
            <a:r>
              <a:rPr lang="ja-JP" altLang="en-US" sz="2400" dirty="0"/>
              <a:t>◯イギリスでは，租税を主財源とする医療サービスにより公的医療を保障している。</a:t>
            </a:r>
            <a:r>
              <a:rPr lang="en-US" dirty="0"/>
              <a:t> </a:t>
            </a:r>
            <a:r>
              <a:rPr lang="en-US" sz="2400" dirty="0" err="1">
                <a:solidFill>
                  <a:srgbClr val="FF0000"/>
                </a:solidFill>
              </a:rPr>
              <a:t>NHS（National</a:t>
            </a:r>
            <a:r>
              <a:rPr lang="en-US" sz="2400" dirty="0">
                <a:solidFill>
                  <a:srgbClr val="FF0000"/>
                </a:solidFill>
              </a:rPr>
              <a:t> Health Service）</a:t>
            </a:r>
            <a:endParaRPr lang="en-US" dirty="0">
              <a:solidFill>
                <a:srgbClr val="FF0000"/>
              </a:solidFill>
            </a:endParaRPr>
          </a:p>
          <a:p>
            <a:pPr marL="0" indent="0">
              <a:buNone/>
            </a:pPr>
            <a:r>
              <a:rPr lang="en-US" altLang="ja-JP" sz="2400" dirty="0"/>
              <a:t>5.</a:t>
            </a:r>
            <a:r>
              <a:rPr lang="ja-JP" altLang="en-US" sz="2400" dirty="0"/>
              <a:t>☓アメリカでは，邦政府運営の公的医療保険によって国民皆保険を実現している。</a:t>
            </a:r>
            <a:r>
              <a:rPr lang="ja-JP" altLang="en-US" sz="2000" dirty="0">
                <a:solidFill>
                  <a:srgbClr val="FF0000"/>
                </a:solidFill>
              </a:rPr>
              <a:t>オバマケアはうまく行ってない。</a:t>
            </a:r>
          </a:p>
          <a:p>
            <a:pPr marL="0" indent="0">
              <a:buNone/>
            </a:pPr>
            <a:r>
              <a:rPr lang="ja-JP" altLang="en-US" sz="2400" dirty="0"/>
              <a:t>。</a:t>
            </a:r>
          </a:p>
          <a:p>
            <a:pPr marL="0" indent="0">
              <a:buNone/>
            </a:pPr>
            <a:endParaRPr lang="ja-JP" altLang="en-US" sz="2000" dirty="0"/>
          </a:p>
        </p:txBody>
      </p:sp>
      <p:sp>
        <p:nvSpPr>
          <p:cNvPr id="4" name="テキスト ボックス 3">
            <a:extLst>
              <a:ext uri="{FF2B5EF4-FFF2-40B4-BE49-F238E27FC236}">
                <a16:creationId xmlns:a16="http://schemas.microsoft.com/office/drawing/2014/main" id="{70B02498-44D9-BAC2-C361-3D676B779ABE}"/>
              </a:ext>
            </a:extLst>
          </p:cNvPr>
          <p:cNvSpPr txBox="1"/>
          <p:nvPr/>
        </p:nvSpPr>
        <p:spPr>
          <a:xfrm>
            <a:off x="437020" y="5701462"/>
            <a:ext cx="8324557" cy="707886"/>
          </a:xfrm>
          <a:prstGeom prst="rect">
            <a:avLst/>
          </a:prstGeom>
          <a:solidFill>
            <a:schemeClr val="bg1"/>
          </a:solidFill>
        </p:spPr>
        <p:txBody>
          <a:bodyPr wrap="square" rtlCol="0">
            <a:spAutoFit/>
          </a:bodyPr>
          <a:lstStyle/>
          <a:p>
            <a:r>
              <a:rPr lang="ja-JP" altLang="en-US" sz="2000" b="1" dirty="0">
                <a:solidFill>
                  <a:srgbClr val="FF0000"/>
                </a:solidFill>
              </a:rPr>
              <a:t>ヒント：イギリスは医療費が無料だが、公的医療保険で治療を受けるには長いこと待たなければならない。</a:t>
            </a:r>
            <a:endParaRPr lang="en-US" altLang="ja-JP" sz="2000" dirty="0"/>
          </a:p>
        </p:txBody>
      </p:sp>
    </p:spTree>
    <p:extLst>
      <p:ext uri="{BB962C8B-B14F-4D97-AF65-F5344CB8AC3E}">
        <p14:creationId xmlns:p14="http://schemas.microsoft.com/office/powerpoint/2010/main" val="31596124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23604-54AC-FADD-F087-0A00C1101823}"/>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F4964C17-8F48-00EA-8B9D-AF6D875E3488}"/>
              </a:ext>
            </a:extLst>
          </p:cNvPr>
          <p:cNvSpPr>
            <a:spLocks noGrp="1"/>
          </p:cNvSpPr>
          <p:nvPr>
            <p:ph idx="1"/>
          </p:nvPr>
        </p:nvSpPr>
        <p:spPr>
          <a:xfrm>
            <a:off x="509241" y="415625"/>
            <a:ext cx="8125518" cy="6026749"/>
          </a:xfrm>
          <a:solidFill>
            <a:schemeClr val="bg1"/>
          </a:solidFill>
        </p:spPr>
        <p:txBody>
          <a:bodyPr/>
          <a:lstStyle/>
          <a:p>
            <a:pPr marL="0" indent="0">
              <a:buNone/>
            </a:pPr>
            <a:r>
              <a:rPr lang="ja-JP" altLang="en-US" sz="2400" dirty="0"/>
              <a:t>問題</a:t>
            </a:r>
            <a:r>
              <a:rPr lang="en-US" altLang="ja-JP" sz="2400" dirty="0"/>
              <a:t>36</a:t>
            </a:r>
            <a:r>
              <a:rPr lang="ja-JP" altLang="en-US" sz="2400" dirty="0"/>
              <a:t>　諸外国における公的医療と公的年金の制度に関する次の記述のうち，最も適切なものを</a:t>
            </a:r>
            <a:r>
              <a:rPr lang="en-US" altLang="ja-JP" sz="2400" dirty="0"/>
              <a:t>1 </a:t>
            </a:r>
            <a:r>
              <a:rPr lang="ja-JP" altLang="en-US" sz="2400" dirty="0"/>
              <a:t>つ選びなさい。</a:t>
            </a:r>
          </a:p>
          <a:p>
            <a:pPr marL="457200" indent="-457200">
              <a:buAutoNum type="arabicPeriod"/>
            </a:pPr>
            <a:r>
              <a:rPr lang="ja-JP" altLang="en-US" sz="2400" dirty="0"/>
              <a:t>フランスの外来診療は、一度全額自己負担となり、後で還付される償還払いの方式</a:t>
            </a:r>
            <a:endParaRPr lang="en-US" altLang="ja-JP" sz="2400" dirty="0"/>
          </a:p>
          <a:p>
            <a:pPr marL="457200" indent="-457200">
              <a:buAutoNum type="arabicPeriod"/>
            </a:pPr>
            <a:r>
              <a:rPr lang="ja-JP" altLang="en-US" sz="2400" dirty="0"/>
              <a:t>ドイツの公的年金制度は，社会保険方式の所得比例年金制度が職種ごとに分立</a:t>
            </a:r>
          </a:p>
          <a:p>
            <a:pPr marL="0" indent="0">
              <a:buNone/>
            </a:pPr>
            <a:r>
              <a:rPr lang="en-US" altLang="ja-JP" sz="2400" dirty="0"/>
              <a:t>3.</a:t>
            </a:r>
            <a:r>
              <a:rPr lang="ja-JP" altLang="en-US" sz="2400" dirty="0"/>
              <a:t>　スウェーデンの公的年金制度は，完全積立の財政方式をとっている。賦課方式部分と積立方式部分＋低・無年金者に税財源とする保証年金</a:t>
            </a:r>
          </a:p>
          <a:p>
            <a:pPr marL="0" indent="0">
              <a:buNone/>
            </a:pPr>
            <a:r>
              <a:rPr lang="en-US" altLang="ja-JP" sz="2400" dirty="0"/>
              <a:t>4.</a:t>
            </a:r>
            <a:r>
              <a:rPr lang="ja-JP" altLang="en-US" sz="2400" dirty="0"/>
              <a:t>イギリスでは，租税を主財源とする医療サービスにより公的医療を保障している。自由診療のプライベート医療サービスと国民保険サービス（全額公費）</a:t>
            </a:r>
          </a:p>
          <a:p>
            <a:pPr marL="0" indent="0">
              <a:buNone/>
            </a:pPr>
            <a:r>
              <a:rPr lang="en-US" altLang="ja-JP" sz="2400" dirty="0"/>
              <a:t>5.</a:t>
            </a:r>
            <a:r>
              <a:rPr lang="ja-JP" altLang="en-US" sz="2400" dirty="0"/>
              <a:t>アメリカでは，連邦政府運営の公的医療保険によって国民皆保険を実現している。</a:t>
            </a:r>
            <a:r>
              <a:rPr lang="en-US" altLang="ja-JP" sz="2400" dirty="0"/>
              <a:t>65</a:t>
            </a:r>
            <a:r>
              <a:rPr lang="ja-JP" altLang="en-US" sz="2400" dirty="0"/>
              <a:t>歳以上＋障がい者「メディケア」、低所得「メディケイド」の</a:t>
            </a:r>
            <a:r>
              <a:rPr lang="en-US" altLang="ja-JP" sz="2400" dirty="0"/>
              <a:t>2</a:t>
            </a:r>
            <a:r>
              <a:rPr lang="ja-JP" altLang="en-US" sz="2400" dirty="0"/>
              <a:t>種類</a:t>
            </a:r>
          </a:p>
          <a:p>
            <a:pPr marL="0" indent="0">
              <a:buNone/>
            </a:pPr>
            <a:endParaRPr lang="ja-JP" altLang="en-US" sz="2400" dirty="0"/>
          </a:p>
          <a:p>
            <a:pPr marL="0" indent="0">
              <a:buNone/>
            </a:pPr>
            <a:endParaRPr lang="ja-JP" altLang="en-US" sz="2000" dirty="0"/>
          </a:p>
        </p:txBody>
      </p:sp>
    </p:spTree>
    <p:extLst>
      <p:ext uri="{BB962C8B-B14F-4D97-AF65-F5344CB8AC3E}">
        <p14:creationId xmlns:p14="http://schemas.microsoft.com/office/powerpoint/2010/main" val="31106442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7DAC1-536E-75DC-0027-3115ADF9459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78D3686-71A7-7AF1-A44A-64C994809B84}"/>
              </a:ext>
            </a:extLst>
          </p:cNvPr>
          <p:cNvSpPr>
            <a:spLocks noGrp="1"/>
          </p:cNvSpPr>
          <p:nvPr>
            <p:ph type="ctrTitle"/>
          </p:nvPr>
        </p:nvSpPr>
        <p:spPr/>
        <p:txBody>
          <a:bodyPr/>
          <a:lstStyle/>
          <a:p>
            <a:r>
              <a:rPr lang="ja-JP" altLang="en-US" sz="3600" dirty="0"/>
              <a:t>②第</a:t>
            </a:r>
            <a:r>
              <a:rPr lang="en-US" altLang="ja-JP" sz="3600" dirty="0"/>
              <a:t>36</a:t>
            </a:r>
            <a:r>
              <a:rPr lang="ja-JP" altLang="en-US" sz="3600" dirty="0"/>
              <a:t>回社会保障 </a:t>
            </a:r>
            <a:r>
              <a:rPr lang="en-US" altLang="ja-JP" sz="3600" dirty="0"/>
              <a:t>(49</a:t>
            </a:r>
            <a:r>
              <a:rPr lang="ja-JP" altLang="en-US" sz="3600" dirty="0"/>
              <a:t>から</a:t>
            </a:r>
            <a:r>
              <a:rPr lang="en-US" altLang="ja-JP" sz="3600" dirty="0"/>
              <a:t>55</a:t>
            </a:r>
            <a:r>
              <a:rPr lang="ja-JP" altLang="en-US" sz="3600" dirty="0"/>
              <a:t>）</a:t>
            </a:r>
            <a:r>
              <a:rPr lang="en-US" altLang="ja-JP" sz="3600" dirty="0"/>
              <a:t>6</a:t>
            </a:r>
            <a:r>
              <a:rPr lang="ja-JP" altLang="en-US" sz="3600" dirty="0"/>
              <a:t>問</a:t>
            </a:r>
            <a:endParaRPr lang="en-US" sz="3600" dirty="0"/>
          </a:p>
        </p:txBody>
      </p:sp>
      <p:sp>
        <p:nvSpPr>
          <p:cNvPr id="4" name="スライド番号プレースホルダー 3">
            <a:extLst>
              <a:ext uri="{FF2B5EF4-FFF2-40B4-BE49-F238E27FC236}">
                <a16:creationId xmlns:a16="http://schemas.microsoft.com/office/drawing/2014/main" id="{99B26BA8-34EE-3CFE-4295-951DC26EC4FD}"/>
              </a:ext>
            </a:extLst>
          </p:cNvPr>
          <p:cNvSpPr>
            <a:spLocks noGrp="1"/>
          </p:cNvSpPr>
          <p:nvPr>
            <p:ph type="sldNum" sz="quarter" idx="12"/>
          </p:nvPr>
        </p:nvSpPr>
        <p:spPr/>
        <p:txBody>
          <a:bodyPr/>
          <a:lstStyle/>
          <a:p>
            <a:fld id="{C4FEFA32-1C60-7D4F-B2A8-76BF2137AE32}" type="slidenum">
              <a:rPr lang="en-US" altLang="ja-JP" smtClean="0"/>
              <a:pPr/>
              <a:t>32</a:t>
            </a:fld>
            <a:endParaRPr lang="en-US" altLang="ja-JP" dirty="0"/>
          </a:p>
        </p:txBody>
      </p:sp>
      <p:sp>
        <p:nvSpPr>
          <p:cNvPr id="3" name="テキスト ボックス 2">
            <a:extLst>
              <a:ext uri="{FF2B5EF4-FFF2-40B4-BE49-F238E27FC236}">
                <a16:creationId xmlns:a16="http://schemas.microsoft.com/office/drawing/2014/main" id="{8528313C-A654-1174-5073-65F1BA69985C}"/>
              </a:ext>
            </a:extLst>
          </p:cNvPr>
          <p:cNvSpPr txBox="1"/>
          <p:nvPr/>
        </p:nvSpPr>
        <p:spPr>
          <a:xfrm>
            <a:off x="1331640" y="3454251"/>
            <a:ext cx="5221560" cy="457201"/>
          </a:xfrm>
          <a:prstGeom prst="rect">
            <a:avLst/>
          </a:prstGeom>
          <a:noFill/>
        </p:spPr>
        <p:txBody>
          <a:bodyPr wrap="square" rtlCol="0">
            <a:spAutoFit/>
          </a:bodyPr>
          <a:lstStyle/>
          <a:p>
            <a:r>
              <a:rPr lang="ja-JP" altLang="en-US" dirty="0"/>
              <a:t>２問だけ、一緒にやってみましょう！</a:t>
            </a:r>
            <a:endParaRPr lang="en-US" dirty="0"/>
          </a:p>
        </p:txBody>
      </p:sp>
    </p:spTree>
    <p:extLst>
      <p:ext uri="{BB962C8B-B14F-4D97-AF65-F5344CB8AC3E}">
        <p14:creationId xmlns:p14="http://schemas.microsoft.com/office/powerpoint/2010/main" val="14886701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３</a:t>
            </a:r>
            <a:r>
              <a:rPr lang="en-US" altLang="ja-JP" sz="2800" dirty="0"/>
              <a:t>.</a:t>
            </a:r>
            <a:r>
              <a:rPr lang="ja-JP" altLang="en-US" sz="2800" dirty="0"/>
              <a:t>　過去問（</a:t>
            </a:r>
            <a:r>
              <a:rPr lang="en-US" altLang="ja-JP" sz="2800" dirty="0"/>
              <a:t>R</a:t>
            </a:r>
            <a:r>
              <a:rPr lang="ja-JP" altLang="en-US" sz="2800" dirty="0"/>
              <a:t>５）の</a:t>
            </a:r>
            <a:r>
              <a:rPr lang="en-US" altLang="ja-JP" sz="2800" dirty="0"/>
              <a:t>Check</a:t>
            </a:r>
            <a:r>
              <a:rPr lang="ja-JP" altLang="en-US" sz="2800" dirty="0"/>
              <a:t>と解説</a:t>
            </a:r>
            <a:br>
              <a:rPr lang="en-US" altLang="ja-JP" sz="2800" dirty="0"/>
            </a:br>
            <a:r>
              <a:rPr lang="zh-TW" altLang="en-US" sz="2400" dirty="0"/>
              <a:t>第</a:t>
            </a:r>
            <a:r>
              <a:rPr lang="en-US" altLang="zh-TW" sz="2400" dirty="0"/>
              <a:t>36</a:t>
            </a:r>
            <a:r>
              <a:rPr lang="zh-TW" altLang="en-US" sz="2400" dirty="0"/>
              <a:t>回（令和</a:t>
            </a:r>
            <a:r>
              <a:rPr lang="en-US" altLang="zh-TW" sz="2400" dirty="0"/>
              <a:t>5</a:t>
            </a:r>
            <a:r>
              <a:rPr lang="zh-TW" altLang="en-US" sz="2400" dirty="0"/>
              <a:t>年度）社会福祉士</a:t>
            </a:r>
            <a:r>
              <a:rPr lang="ja-JP" altLang="en-US" sz="2400" dirty="0"/>
              <a:t>　</a:t>
            </a:r>
            <a:r>
              <a:rPr lang="zh-TW" altLang="en-US" sz="2400" dirty="0"/>
              <a:t>国試　</a:t>
            </a: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539552" y="1700808"/>
            <a:ext cx="7938338" cy="4320480"/>
          </a:xfrm>
        </p:spPr>
        <p:txBody>
          <a:bodyPr/>
          <a:lstStyle/>
          <a:p>
            <a:pPr marL="0" indent="0" algn="just">
              <a:buNone/>
            </a:pP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問題</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49</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「国立社会保障・人口問題研究所の人口推計」に関する次の記述のうち，正しいものを</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つ選びなさい。</a:t>
            </a:r>
            <a:endPar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endPar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2020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年から</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2045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年にかけて，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0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14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歳人口は増加する。</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2020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年から</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2045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年にかけて，高齢化率は上昇する。</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2020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年から</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2045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年にかけて，</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15</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64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歳人口は増加する。</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65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歳以上人口は，</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2045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年には</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5,000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万人を超えている。</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5</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2020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年から</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2045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年にかけて，総人口は半減する。</a:t>
            </a:r>
          </a:p>
          <a:p>
            <a:pPr marL="0" indent="0" algn="just">
              <a:buNone/>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（注）　「国立社会保障・人口問題研究所の人口推計」とは，「日本の将来推計人口（令和</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5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年推計）」の出生中位（死亡中位）の仮定の場合を指す。</a:t>
            </a:r>
          </a:p>
          <a:p>
            <a:pPr marL="0" indent="0" algn="just">
              <a:buNone/>
            </a:pP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E62A78FC-8E95-97EA-8E55-E8336E467A1C}"/>
              </a:ext>
            </a:extLst>
          </p:cNvPr>
          <p:cNvSpPr txBox="1"/>
          <p:nvPr/>
        </p:nvSpPr>
        <p:spPr>
          <a:xfrm>
            <a:off x="700981" y="5553493"/>
            <a:ext cx="7200800" cy="461665"/>
          </a:xfrm>
          <a:prstGeom prst="rect">
            <a:avLst/>
          </a:prstGeom>
          <a:noFill/>
        </p:spPr>
        <p:txBody>
          <a:bodyPr wrap="square">
            <a:spAutoFit/>
          </a:bodyPr>
          <a:lstStyle/>
          <a:p>
            <a:r>
              <a:rPr lang="ja-JP" altLang="en-US" dirty="0">
                <a:solidFill>
                  <a:srgbClr val="FF0000"/>
                </a:solidFill>
              </a:rPr>
              <a:t>★上から読んで行くので、◯だと思ったら手を上げる！</a:t>
            </a:r>
          </a:p>
        </p:txBody>
      </p:sp>
    </p:spTree>
    <p:extLst>
      <p:ext uri="{BB962C8B-B14F-4D97-AF65-F5344CB8AC3E}">
        <p14:creationId xmlns:p14="http://schemas.microsoft.com/office/powerpoint/2010/main" val="301969811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74C1FD-190F-5A04-EBD7-83EBE67E6938}"/>
              </a:ext>
            </a:extLst>
          </p:cNvPr>
          <p:cNvSpPr>
            <a:spLocks noGrp="1"/>
          </p:cNvSpPr>
          <p:nvPr>
            <p:ph type="title"/>
          </p:nvPr>
        </p:nvSpPr>
        <p:spPr/>
        <p:txBody>
          <a:bodyPr/>
          <a:lstStyle/>
          <a:p>
            <a:r>
              <a:rPr lang="en-US" altLang="ja-JP" dirty="0"/>
              <a:t>【</a:t>
            </a:r>
            <a:r>
              <a:rPr lang="ja-JP" altLang="en-US" dirty="0"/>
              <a:t>解説</a:t>
            </a:r>
            <a:r>
              <a:rPr lang="en-US" altLang="ja-JP" dirty="0"/>
              <a:t>】</a:t>
            </a:r>
            <a:r>
              <a:rPr lang="ja-JP" altLang="en-US" sz="3600" kern="100" dirty="0">
                <a:effectLst/>
                <a:latin typeface="Century" panose="02040604050505020304" pitchFamily="18" charset="0"/>
                <a:ea typeface="ＭＳ 明朝" panose="02020609040205080304" pitchFamily="17" charset="-128"/>
                <a:cs typeface="Times New Roman" panose="02020603050405020304" pitchFamily="18" charset="0"/>
              </a:rPr>
              <a:t>問題</a:t>
            </a:r>
            <a:r>
              <a:rPr lang="en-US" altLang="ja-JP" sz="3600" kern="100" dirty="0">
                <a:effectLst/>
                <a:latin typeface="Century" panose="02040604050505020304" pitchFamily="18" charset="0"/>
                <a:ea typeface="ＭＳ 明朝" panose="02020609040205080304" pitchFamily="17" charset="-128"/>
                <a:cs typeface="Times New Roman" panose="02020603050405020304" pitchFamily="18" charset="0"/>
              </a:rPr>
              <a:t>49</a:t>
            </a:r>
            <a:r>
              <a:rPr lang="ja-JP" altLang="en-US" sz="36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lang="en-US" dirty="0"/>
          </a:p>
        </p:txBody>
      </p:sp>
      <p:sp>
        <p:nvSpPr>
          <p:cNvPr id="3" name="コンテンツ プレースホルダー 2">
            <a:extLst>
              <a:ext uri="{FF2B5EF4-FFF2-40B4-BE49-F238E27FC236}">
                <a16:creationId xmlns:a16="http://schemas.microsoft.com/office/drawing/2014/main" id="{9A295869-E8FA-5E65-9CAD-A4FCF146F776}"/>
              </a:ext>
            </a:extLst>
          </p:cNvPr>
          <p:cNvSpPr>
            <a:spLocks noGrp="1"/>
          </p:cNvSpPr>
          <p:nvPr>
            <p:ph idx="1"/>
          </p:nvPr>
        </p:nvSpPr>
        <p:spPr>
          <a:xfrm>
            <a:off x="675456" y="1988840"/>
            <a:ext cx="7712968" cy="3888432"/>
          </a:xfrm>
        </p:spPr>
        <p:txBody>
          <a:bodyPr/>
          <a:lstStyle/>
          <a:p>
            <a:pPr marL="342900" lvl="0" indent="-342900" algn="just">
              <a:buFont typeface="+mj-lt"/>
              <a:buAutoNum type="arabicPeriod"/>
            </a:pP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0</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14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歳人口は</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2070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年まで減少していくと推計しています。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高齢化率は、</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2070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年まで上昇すると推計しています。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15</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64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歳人口は、</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2070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年まで減少すると推計しています。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2045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年の</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 65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歳以上人口は、約</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 4,000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万人と推計しています。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2045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年の人口は、約</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億人と推計しています。</a:t>
            </a:r>
            <a:r>
              <a:rPr 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p>
          <a:p>
            <a:pPr algn="just"/>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正解：２　</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基本的に少子高齢・人口減少はまだまだ続くので、増加するのは高齢者ぐらいだが、それもいずれは減少に転じる。しかし、高齢化率はなおしばらく上昇して</a:t>
            </a:r>
            <a:r>
              <a:rPr lang="en-US" sz="1800" kern="100" dirty="0">
                <a:effectLst/>
                <a:latin typeface="Century" panose="02040604050505020304" pitchFamily="18" charset="0"/>
                <a:ea typeface="ＭＳ 明朝" panose="02020609040205080304" pitchFamily="17" charset="-128"/>
                <a:cs typeface="Times New Roman" panose="02020603050405020304" pitchFamily="18" charset="0"/>
              </a:rPr>
              <a:t>40</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％の手前で停滞する。人口減少は続くが今のところ世紀末でも半減するところまでは行かない。</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buNone/>
            </a:pPr>
            <a:r>
              <a:rPr lang="ja-JP" altLang="en-US" sz="2000" dirty="0">
                <a:solidFill>
                  <a:srgbClr val="FF0000"/>
                </a:solidFill>
              </a:rPr>
              <a:t>＊迷ったら２だけが高齢化率で後は実数である点に着目するという手もある。</a:t>
            </a:r>
            <a:endParaRPr lang="en-US" sz="2000" dirty="0">
              <a:solidFill>
                <a:srgbClr val="FF0000"/>
              </a:solidFill>
            </a:endParaRPr>
          </a:p>
        </p:txBody>
      </p:sp>
      <p:sp>
        <p:nvSpPr>
          <p:cNvPr id="4" name="スライド番号プレースホルダー 3">
            <a:extLst>
              <a:ext uri="{FF2B5EF4-FFF2-40B4-BE49-F238E27FC236}">
                <a16:creationId xmlns:a16="http://schemas.microsoft.com/office/drawing/2014/main" id="{C9176785-0DE1-60C6-82B5-EF995E930871}"/>
              </a:ext>
            </a:extLst>
          </p:cNvPr>
          <p:cNvSpPr>
            <a:spLocks noGrp="1"/>
          </p:cNvSpPr>
          <p:nvPr>
            <p:ph type="sldNum" sz="quarter" idx="12"/>
          </p:nvPr>
        </p:nvSpPr>
        <p:spPr/>
        <p:txBody>
          <a:bodyPr/>
          <a:lstStyle/>
          <a:p>
            <a:fld id="{A4CFD91F-0676-4D47-82C1-C8A098CDDACF}" type="slidenum">
              <a:rPr lang="en-US" altLang="ja-JP" smtClean="0"/>
              <a:pPr/>
              <a:t>34</a:t>
            </a:fld>
            <a:endParaRPr lang="en-US" altLang="ja-JP" dirty="0"/>
          </a:p>
        </p:txBody>
      </p:sp>
    </p:spTree>
    <p:extLst>
      <p:ext uri="{BB962C8B-B14F-4D97-AF65-F5344CB8AC3E}">
        <p14:creationId xmlns:p14="http://schemas.microsoft.com/office/powerpoint/2010/main" val="4121311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524073-32FC-B36D-3199-FDC7FBCCBC99}"/>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1FA69699-930E-C831-4CAC-FF66470DDA01}"/>
              </a:ext>
            </a:extLst>
          </p:cNvPr>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３</a:t>
            </a:r>
            <a:r>
              <a:rPr lang="en-US" altLang="ja-JP" sz="2800" dirty="0"/>
              <a:t>.</a:t>
            </a:r>
            <a:r>
              <a:rPr lang="ja-JP" altLang="en-US" sz="2800" dirty="0"/>
              <a:t>　過去問（</a:t>
            </a:r>
            <a:r>
              <a:rPr lang="en-US" altLang="ja-JP" sz="2800" dirty="0"/>
              <a:t>R</a:t>
            </a:r>
            <a:r>
              <a:rPr lang="ja-JP" altLang="en-US" sz="2800" dirty="0"/>
              <a:t>５）の</a:t>
            </a:r>
            <a:r>
              <a:rPr lang="en-US" altLang="ja-JP" sz="2800" dirty="0"/>
              <a:t>Check</a:t>
            </a:r>
            <a:r>
              <a:rPr lang="ja-JP" altLang="en-US" sz="2800" dirty="0"/>
              <a:t>と解説</a:t>
            </a:r>
            <a:br>
              <a:rPr lang="en-US" altLang="ja-JP" sz="2800" dirty="0"/>
            </a:br>
            <a:r>
              <a:rPr lang="zh-TW" altLang="en-US" sz="2400" dirty="0"/>
              <a:t>第</a:t>
            </a:r>
            <a:r>
              <a:rPr lang="en-US" altLang="zh-TW" sz="2400" dirty="0"/>
              <a:t>36</a:t>
            </a:r>
            <a:r>
              <a:rPr lang="zh-TW" altLang="en-US" sz="2400" dirty="0"/>
              <a:t>回（令和</a:t>
            </a:r>
            <a:r>
              <a:rPr lang="en-US" altLang="zh-TW" sz="2400" dirty="0"/>
              <a:t>5</a:t>
            </a:r>
            <a:r>
              <a:rPr lang="zh-TW" altLang="en-US" sz="2400" dirty="0"/>
              <a:t>年度）社会福祉士</a:t>
            </a:r>
            <a:r>
              <a:rPr lang="ja-JP" altLang="en-US" sz="2400" dirty="0"/>
              <a:t>　</a:t>
            </a:r>
            <a:r>
              <a:rPr lang="zh-TW" altLang="en-US" sz="2400" dirty="0"/>
              <a:t>国試　</a:t>
            </a: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a:extLst>
              <a:ext uri="{FF2B5EF4-FFF2-40B4-BE49-F238E27FC236}">
                <a16:creationId xmlns:a16="http://schemas.microsoft.com/office/drawing/2014/main" id="{4B59DCBD-3EEA-92BD-0DDE-EBBCED09097E}"/>
              </a:ext>
            </a:extLst>
          </p:cNvPr>
          <p:cNvSpPr>
            <a:spLocks noGrp="1" noChangeArrowheads="1"/>
          </p:cNvSpPr>
          <p:nvPr>
            <p:ph type="body" idx="1"/>
          </p:nvPr>
        </p:nvSpPr>
        <p:spPr>
          <a:xfrm>
            <a:off x="539552" y="1700808"/>
            <a:ext cx="7938338" cy="4320480"/>
          </a:xfrm>
        </p:spPr>
        <p:txBody>
          <a:bodyPr/>
          <a:lstStyle/>
          <a:p>
            <a:pPr marL="0" indent="0" algn="just">
              <a:buNone/>
            </a:pP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問題</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50</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出産・育児に係る社会保障の給付等に関する次の記述のうち，最も適切なものを</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つ選びなさい。</a:t>
            </a:r>
          </a:p>
          <a:p>
            <a:pPr marL="0" indent="0" algn="just">
              <a:buNone/>
            </a:pPr>
            <a:endPar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「産前産後期間」の間は，国民年金保険料を納付することを要しない。</a:t>
            </a:r>
          </a:p>
          <a:p>
            <a:pPr marL="0" indent="0" algn="just">
              <a:buNone/>
            </a:pP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出産育児一時金は，産前産後休業中の所得保障のために支給される。</a:t>
            </a:r>
          </a:p>
          <a:p>
            <a:pPr marL="0" indent="0" algn="just">
              <a:buNone/>
            </a:pP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育児休業給付金は，最長で子が</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3 </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歳に達するまで支給される。</a:t>
            </a:r>
          </a:p>
          <a:p>
            <a:pPr marL="0" indent="0" algn="just">
              <a:buNone/>
            </a:pP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児童手当の費用は，国と地方自治体が折半して負担する。</a:t>
            </a:r>
          </a:p>
          <a:p>
            <a:pPr marL="0" indent="0" algn="just">
              <a:buNone/>
            </a:pP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5</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児童扶養手当の月額は，第</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子の額よりも，第</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2 </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子以降の加算額の方が高い。</a:t>
            </a:r>
          </a:p>
          <a:p>
            <a:pPr marL="0" indent="0" algn="just">
              <a:buNone/>
            </a:pP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（注）　「産前産後期間」とは，国民年金の第</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号被保険者の出産予定日又は出産日が属する月の前月から</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4 </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か月間（多胎妊娠の場合は，出産予定日又は出産日が属する月の</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3 </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月前から</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6 </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か月間）を指す。</a:t>
            </a:r>
          </a:p>
          <a:p>
            <a:pPr marL="0" indent="0" algn="just">
              <a:buNone/>
            </a:pP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58A4A25C-6FB5-AC0A-D687-EF94A49DBF8F}"/>
              </a:ext>
            </a:extLst>
          </p:cNvPr>
          <p:cNvSpPr txBox="1"/>
          <p:nvPr/>
        </p:nvSpPr>
        <p:spPr>
          <a:xfrm>
            <a:off x="700981" y="5553493"/>
            <a:ext cx="7200800" cy="461665"/>
          </a:xfrm>
          <a:prstGeom prst="rect">
            <a:avLst/>
          </a:prstGeom>
          <a:noFill/>
        </p:spPr>
        <p:txBody>
          <a:bodyPr wrap="square">
            <a:spAutoFit/>
          </a:bodyPr>
          <a:lstStyle/>
          <a:p>
            <a:r>
              <a:rPr lang="ja-JP" altLang="en-US" dirty="0">
                <a:solidFill>
                  <a:srgbClr val="FF0000"/>
                </a:solidFill>
              </a:rPr>
              <a:t>★上から読んで行くので、◯だと思ったら手を上げる！</a:t>
            </a:r>
          </a:p>
        </p:txBody>
      </p:sp>
    </p:spTree>
    <p:extLst>
      <p:ext uri="{BB962C8B-B14F-4D97-AF65-F5344CB8AC3E}">
        <p14:creationId xmlns:p14="http://schemas.microsoft.com/office/powerpoint/2010/main" val="16751649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85B86-9EC3-13A7-16C4-80986B0DC42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69936B9-FA11-C24F-0A2A-1A73760366FC}"/>
              </a:ext>
            </a:extLst>
          </p:cNvPr>
          <p:cNvSpPr>
            <a:spLocks noGrp="1"/>
          </p:cNvSpPr>
          <p:nvPr>
            <p:ph type="title"/>
          </p:nvPr>
        </p:nvSpPr>
        <p:spPr/>
        <p:txBody>
          <a:bodyPr/>
          <a:lstStyle/>
          <a:p>
            <a:r>
              <a:rPr lang="en-US" altLang="ja-JP" dirty="0"/>
              <a:t>【</a:t>
            </a:r>
            <a:r>
              <a:rPr lang="ja-JP" altLang="en-US" dirty="0"/>
              <a:t>解説</a:t>
            </a:r>
            <a:r>
              <a:rPr lang="en-US" altLang="ja-JP" dirty="0"/>
              <a:t>】</a:t>
            </a:r>
            <a:r>
              <a:rPr lang="ja-JP" altLang="en-US" sz="3600" kern="100" dirty="0">
                <a:effectLst/>
                <a:latin typeface="Century" panose="02040604050505020304" pitchFamily="18" charset="0"/>
                <a:ea typeface="ＭＳ 明朝" panose="02020609040205080304" pitchFamily="17" charset="-128"/>
                <a:cs typeface="Times New Roman" panose="02020603050405020304" pitchFamily="18" charset="0"/>
              </a:rPr>
              <a:t>問題</a:t>
            </a:r>
            <a:r>
              <a:rPr lang="en-US" altLang="ja-JP" sz="3600" kern="100" dirty="0">
                <a:effectLst/>
                <a:latin typeface="Century" panose="02040604050505020304" pitchFamily="18" charset="0"/>
                <a:ea typeface="ＭＳ 明朝" panose="02020609040205080304" pitchFamily="17" charset="-128"/>
                <a:cs typeface="Times New Roman" panose="02020603050405020304" pitchFamily="18" charset="0"/>
              </a:rPr>
              <a:t>50</a:t>
            </a:r>
            <a:r>
              <a:rPr lang="ja-JP" altLang="en-US" sz="36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lang="en-US" dirty="0"/>
          </a:p>
        </p:txBody>
      </p:sp>
      <p:sp>
        <p:nvSpPr>
          <p:cNvPr id="3" name="コンテンツ プレースホルダー 2">
            <a:extLst>
              <a:ext uri="{FF2B5EF4-FFF2-40B4-BE49-F238E27FC236}">
                <a16:creationId xmlns:a16="http://schemas.microsoft.com/office/drawing/2014/main" id="{84763BEF-35FB-D6F9-56BE-B3268D7C70C4}"/>
              </a:ext>
            </a:extLst>
          </p:cNvPr>
          <p:cNvSpPr>
            <a:spLocks noGrp="1"/>
          </p:cNvSpPr>
          <p:nvPr>
            <p:ph idx="1"/>
          </p:nvPr>
        </p:nvSpPr>
        <p:spPr>
          <a:xfrm>
            <a:off x="692085" y="1782822"/>
            <a:ext cx="7822063" cy="3672408"/>
          </a:xfrm>
        </p:spPr>
        <p:txBody>
          <a:bodyPr/>
          <a:lstStyle/>
          <a:p>
            <a:pPr marL="0" indent="0" algn="just">
              <a:buNone/>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出産や育児に関する社会保障の給付等については様々なものがあります。給付等の名称も似通ったものがありますので、整理しておきましょう。</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産前産後期間の国民年金保険料は、納付が免除されることになっています。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出産育児一時金は、出産費用等を給付するもので、所得保障のために支給されるものではありません。</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育児休業給付金は、子が</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歳に達するまで支給されます。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ja-JP"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児童手当の費用の負担割合は、国が</a:t>
            </a:r>
            <a:r>
              <a:rPr lang="de-DE"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2/3,</a:t>
            </a:r>
            <a:r>
              <a:rPr lang="ja-JP"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地方自治体が</a:t>
            </a:r>
            <a:r>
              <a:rPr lang="de-DE"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1/3</a:t>
            </a:r>
            <a:r>
              <a:rPr lang="ja-JP"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を負担します</a:t>
            </a:r>
            <a:endParaRPr 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児童扶養手当の月額は、第</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子の額が第</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子以降の加算額よりも高く設定されています。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正解：１</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id="{BBBFFAA0-333F-26AA-4709-74F2EE35DEF6}"/>
              </a:ext>
            </a:extLst>
          </p:cNvPr>
          <p:cNvSpPr>
            <a:spLocks noGrp="1"/>
          </p:cNvSpPr>
          <p:nvPr>
            <p:ph type="sldNum" sz="quarter" idx="12"/>
          </p:nvPr>
        </p:nvSpPr>
        <p:spPr/>
        <p:txBody>
          <a:bodyPr/>
          <a:lstStyle/>
          <a:p>
            <a:fld id="{A4CFD91F-0676-4D47-82C1-C8A098CDDACF}" type="slidenum">
              <a:rPr lang="en-US" altLang="ja-JP" smtClean="0"/>
              <a:pPr/>
              <a:t>36</a:t>
            </a:fld>
            <a:endParaRPr lang="en-US" altLang="ja-JP" dirty="0"/>
          </a:p>
        </p:txBody>
      </p:sp>
      <p:sp>
        <p:nvSpPr>
          <p:cNvPr id="5" name="テキスト ボックス 4">
            <a:extLst>
              <a:ext uri="{FF2B5EF4-FFF2-40B4-BE49-F238E27FC236}">
                <a16:creationId xmlns:a16="http://schemas.microsoft.com/office/drawing/2014/main" id="{8E7682AF-ABC4-BD14-B6AC-BF747D983101}"/>
              </a:ext>
            </a:extLst>
          </p:cNvPr>
          <p:cNvSpPr txBox="1"/>
          <p:nvPr/>
        </p:nvSpPr>
        <p:spPr>
          <a:xfrm rot="10800000" flipV="1">
            <a:off x="574675" y="5585191"/>
            <a:ext cx="8282880" cy="400110"/>
          </a:xfrm>
          <a:prstGeom prst="rect">
            <a:avLst/>
          </a:prstGeom>
          <a:noFill/>
        </p:spPr>
        <p:txBody>
          <a:bodyPr wrap="square" rtlCol="0">
            <a:spAutoFit/>
          </a:bodyPr>
          <a:lstStyle/>
          <a:p>
            <a:r>
              <a:rPr lang="ja-JP" altLang="en-US" sz="20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注意：児童手当の費用の負担割合は</a:t>
            </a:r>
            <a:r>
              <a:rPr lang="en-US" altLang="ja-JP" sz="20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2026</a:t>
            </a:r>
            <a:r>
              <a:rPr lang="ja-JP" altLang="en-US" sz="20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年度から大きく変わる。</a:t>
            </a:r>
            <a:endParaRPr lang="en-US" sz="2000" dirty="0">
              <a:solidFill>
                <a:srgbClr val="FF0000"/>
              </a:solidFill>
            </a:endParaRPr>
          </a:p>
        </p:txBody>
      </p:sp>
    </p:spTree>
    <p:extLst>
      <p:ext uri="{BB962C8B-B14F-4D97-AF65-F5344CB8AC3E}">
        <p14:creationId xmlns:p14="http://schemas.microsoft.com/office/powerpoint/2010/main" val="17636710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748C7D-BB4A-773E-4EDA-F2C0FAFFF156}"/>
              </a:ext>
            </a:extLst>
          </p:cNvPr>
          <p:cNvSpPr>
            <a:spLocks noGrp="1"/>
          </p:cNvSpPr>
          <p:nvPr>
            <p:ph type="title"/>
          </p:nvPr>
        </p:nvSpPr>
        <p:spPr/>
        <p:txBody>
          <a:bodyPr/>
          <a:lstStyle/>
          <a:p>
            <a:pPr marL="0" indent="0">
              <a:buNone/>
            </a:pPr>
            <a:r>
              <a:rPr lang="en-US" altLang="ja-JP" dirty="0">
                <a:solidFill>
                  <a:srgbClr val="FF0000"/>
                </a:solidFill>
              </a:rPr>
              <a:t>2026</a:t>
            </a:r>
            <a:r>
              <a:rPr lang="ja-JP" altLang="en-US" dirty="0">
                <a:solidFill>
                  <a:srgbClr val="FF0000"/>
                </a:solidFill>
              </a:rPr>
              <a:t>年度</a:t>
            </a:r>
            <a:r>
              <a:rPr lang="en-US" altLang="ja-JP" dirty="0">
                <a:solidFill>
                  <a:srgbClr val="FF0000"/>
                </a:solidFill>
              </a:rPr>
              <a:t>4</a:t>
            </a:r>
            <a:r>
              <a:rPr lang="ja-JP" altLang="en-US" dirty="0">
                <a:solidFill>
                  <a:srgbClr val="FF0000"/>
                </a:solidFill>
              </a:rPr>
              <a:t>月からの新制度「子ども・子育て支援金」が始まる！</a:t>
            </a:r>
            <a:endParaRPr lang="en-US" altLang="ja-JP" dirty="0">
              <a:solidFill>
                <a:srgbClr val="FF0000"/>
              </a:solidFill>
            </a:endParaRPr>
          </a:p>
        </p:txBody>
      </p:sp>
      <p:sp>
        <p:nvSpPr>
          <p:cNvPr id="3" name="コンテンツ プレースホルダー 2">
            <a:extLst>
              <a:ext uri="{FF2B5EF4-FFF2-40B4-BE49-F238E27FC236}">
                <a16:creationId xmlns:a16="http://schemas.microsoft.com/office/drawing/2014/main" id="{B9C639C7-D038-AAFE-CF95-94E02BBDAD67}"/>
              </a:ext>
            </a:extLst>
          </p:cNvPr>
          <p:cNvSpPr>
            <a:spLocks noGrp="1"/>
          </p:cNvSpPr>
          <p:nvPr>
            <p:ph idx="1"/>
          </p:nvPr>
        </p:nvSpPr>
        <p:spPr>
          <a:xfrm>
            <a:off x="566738" y="1752600"/>
            <a:ext cx="7677670" cy="4412704"/>
          </a:xfrm>
        </p:spPr>
        <p:txBody>
          <a:bodyPr/>
          <a:lstStyle/>
          <a:p>
            <a:r>
              <a:rPr lang="ja-JP" altLang="en-US" dirty="0"/>
              <a:t>徴収方法：公的医療保険（健康保険、国民健康保険など）の保険料に上乗せして徴収されます。</a:t>
            </a:r>
          </a:p>
          <a:p>
            <a:r>
              <a:rPr lang="en-US" altLang="ja-JP" dirty="0"/>
              <a:t>2026</a:t>
            </a:r>
            <a:r>
              <a:rPr lang="ja-JP" altLang="en-US" dirty="0"/>
              <a:t>年度の徴収目安：被保険者</a:t>
            </a:r>
            <a:r>
              <a:rPr lang="en-US" altLang="ja-JP" dirty="0"/>
              <a:t>1</a:t>
            </a:r>
            <a:r>
              <a:rPr lang="ja-JP" altLang="en-US" dirty="0"/>
              <a:t>人あたり平均で月額</a:t>
            </a:r>
            <a:r>
              <a:rPr lang="en-US" altLang="ja-JP" dirty="0"/>
              <a:t>300</a:t>
            </a:r>
            <a:r>
              <a:rPr lang="ja-JP" altLang="en-US" dirty="0"/>
              <a:t>円程度から始まり、</a:t>
            </a:r>
            <a:r>
              <a:rPr lang="en-US" altLang="ja-JP" dirty="0"/>
              <a:t>2028</a:t>
            </a:r>
            <a:r>
              <a:rPr lang="ja-JP" altLang="en-US" dirty="0"/>
              <a:t>年度にかけて段階的に引き上げられる予定です。</a:t>
            </a:r>
            <a:endParaRPr lang="en-US" altLang="ja-JP" dirty="0"/>
          </a:p>
        </p:txBody>
      </p:sp>
      <p:sp>
        <p:nvSpPr>
          <p:cNvPr id="4" name="スライド番号プレースホルダー 3">
            <a:extLst>
              <a:ext uri="{FF2B5EF4-FFF2-40B4-BE49-F238E27FC236}">
                <a16:creationId xmlns:a16="http://schemas.microsoft.com/office/drawing/2014/main" id="{1F1460CA-5611-BAD1-34FF-A5B6D6A24236}"/>
              </a:ext>
            </a:extLst>
          </p:cNvPr>
          <p:cNvSpPr>
            <a:spLocks noGrp="1"/>
          </p:cNvSpPr>
          <p:nvPr>
            <p:ph type="sldNum" sz="quarter" idx="12"/>
          </p:nvPr>
        </p:nvSpPr>
        <p:spPr/>
        <p:txBody>
          <a:bodyPr/>
          <a:lstStyle/>
          <a:p>
            <a:fld id="{A4CFD91F-0676-4D47-82C1-C8A098CDDACF}" type="slidenum">
              <a:rPr lang="en-US" altLang="ja-JP" smtClean="0"/>
              <a:pPr/>
              <a:t>37</a:t>
            </a:fld>
            <a:endParaRPr lang="en-US" altLang="ja-JP"/>
          </a:p>
        </p:txBody>
      </p:sp>
    </p:spTree>
    <p:extLst>
      <p:ext uri="{BB962C8B-B14F-4D97-AF65-F5344CB8AC3E}">
        <p14:creationId xmlns:p14="http://schemas.microsoft.com/office/powerpoint/2010/main" val="12256360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indent="0" eaLnBrk="1" hangingPunct="1">
              <a:lnSpc>
                <a:spcPct val="90000"/>
              </a:lnSpc>
              <a:buNone/>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a:t>
            </a:r>
            <a:r>
              <a:rPr lang="en-US" altLang="ja-JP" sz="2800" dirty="0"/>
              <a:t>6</a:t>
            </a:r>
            <a:r>
              <a:rPr lang="ja-JP" altLang="en-US" sz="2800" dirty="0"/>
              <a:t>節　社会手当制度の概要</a:t>
            </a:r>
            <a:br>
              <a:rPr lang="ja-JP" altLang="en-US" sz="2800" dirty="0"/>
            </a:br>
            <a:r>
              <a:rPr lang="ja-JP" altLang="en-US" sz="2800" dirty="0"/>
              <a:t>    　　　　  ２</a:t>
            </a:r>
            <a:r>
              <a:rPr lang="en-US" altLang="ja-JP" sz="2800" dirty="0"/>
              <a:t>.</a:t>
            </a:r>
            <a:r>
              <a:rPr lang="ja-JP" altLang="en-US" sz="2800" dirty="0"/>
              <a:t>児童手当 </a:t>
            </a: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pic>
        <p:nvPicPr>
          <p:cNvPr id="3" name="図 2" descr="ダイアグラム&#10;&#10;自動的に生成された説明">
            <a:extLst>
              <a:ext uri="{FF2B5EF4-FFF2-40B4-BE49-F238E27FC236}">
                <a16:creationId xmlns:a16="http://schemas.microsoft.com/office/drawing/2014/main" id="{2510F4C7-A0AC-14DC-FCB3-5B786A78EB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1754" y="4288199"/>
            <a:ext cx="7732476" cy="1872208"/>
          </a:xfrm>
          <a:prstGeom prst="rect">
            <a:avLst/>
          </a:prstGeom>
        </p:spPr>
      </p:pic>
      <p:sp>
        <p:nvSpPr>
          <p:cNvPr id="4" name="テキスト ボックス 3">
            <a:extLst>
              <a:ext uri="{FF2B5EF4-FFF2-40B4-BE49-F238E27FC236}">
                <a16:creationId xmlns:a16="http://schemas.microsoft.com/office/drawing/2014/main" id="{D6612EC1-1867-01D6-B29C-094B676DE2EC}"/>
              </a:ext>
            </a:extLst>
          </p:cNvPr>
          <p:cNvSpPr txBox="1"/>
          <p:nvPr/>
        </p:nvSpPr>
        <p:spPr>
          <a:xfrm>
            <a:off x="481754" y="1585754"/>
            <a:ext cx="7200800" cy="2677656"/>
          </a:xfrm>
          <a:prstGeom prst="rect">
            <a:avLst/>
          </a:prstGeom>
          <a:noFill/>
        </p:spPr>
        <p:txBody>
          <a:bodyPr wrap="square" rtlCol="0">
            <a:spAutoFit/>
          </a:bodyPr>
          <a:lstStyle/>
          <a:p>
            <a:r>
              <a:rPr lang="en-US" altLang="ja-JP" dirty="0"/>
              <a:t>3</a:t>
            </a:r>
            <a:r>
              <a:rPr lang="ja-JP" altLang="en-US" dirty="0"/>
              <a:t>歳未満：</a:t>
            </a:r>
            <a:endParaRPr lang="en-US" altLang="ja-JP" dirty="0"/>
          </a:p>
          <a:p>
            <a:r>
              <a:rPr lang="ja-JP" altLang="en-US" dirty="0"/>
              <a:t>被雇者＝</a:t>
            </a:r>
            <a:r>
              <a:rPr lang="ja-JP" altLang="en-US" dirty="0">
                <a:solidFill>
                  <a:srgbClr val="FF0000"/>
                </a:solidFill>
              </a:rPr>
              <a:t>支援納付金</a:t>
            </a:r>
            <a:r>
              <a:rPr lang="en-US" altLang="ja-JP" dirty="0">
                <a:solidFill>
                  <a:srgbClr val="FF0000"/>
                </a:solidFill>
              </a:rPr>
              <a:t>3/5</a:t>
            </a:r>
            <a:r>
              <a:rPr lang="ja-JP" altLang="en-US" dirty="0"/>
              <a:t>＋事業主</a:t>
            </a:r>
            <a:r>
              <a:rPr lang="en-US" altLang="ja-JP" dirty="0"/>
              <a:t>2/5</a:t>
            </a:r>
          </a:p>
          <a:p>
            <a:r>
              <a:rPr lang="ja-JP" altLang="en-US" dirty="0"/>
              <a:t>非被雇者＝</a:t>
            </a:r>
            <a:r>
              <a:rPr lang="ja-JP" altLang="en-US" dirty="0">
                <a:solidFill>
                  <a:srgbClr val="FF0000"/>
                </a:solidFill>
              </a:rPr>
              <a:t>支援納付金</a:t>
            </a:r>
            <a:r>
              <a:rPr lang="en-US" altLang="ja-JP" dirty="0">
                <a:solidFill>
                  <a:srgbClr val="FF0000"/>
                </a:solidFill>
              </a:rPr>
              <a:t>3/5</a:t>
            </a:r>
            <a:r>
              <a:rPr lang="ja-JP" altLang="en-US" dirty="0"/>
              <a:t>＋</a:t>
            </a:r>
            <a:r>
              <a:rPr lang="ja-JP" altLang="en-US" dirty="0">
                <a:solidFill>
                  <a:srgbClr val="FF0000"/>
                </a:solidFill>
              </a:rPr>
              <a:t>国４</a:t>
            </a:r>
            <a:r>
              <a:rPr lang="en-US" altLang="ja-JP" dirty="0">
                <a:solidFill>
                  <a:srgbClr val="FF0000"/>
                </a:solidFill>
              </a:rPr>
              <a:t>/15+</a:t>
            </a:r>
            <a:r>
              <a:rPr lang="ja-JP" altLang="en-US" dirty="0">
                <a:solidFill>
                  <a:srgbClr val="FF0000"/>
                </a:solidFill>
              </a:rPr>
              <a:t>地方</a:t>
            </a:r>
            <a:r>
              <a:rPr lang="en-US" altLang="ja-JP" dirty="0">
                <a:solidFill>
                  <a:srgbClr val="FF0000"/>
                </a:solidFill>
              </a:rPr>
              <a:t>2/15</a:t>
            </a:r>
          </a:p>
          <a:p>
            <a:r>
              <a:rPr lang="en-US" dirty="0"/>
              <a:t>3</a:t>
            </a:r>
            <a:r>
              <a:rPr lang="ja-JP" altLang="en-US" dirty="0"/>
              <a:t>歳以降：</a:t>
            </a:r>
            <a:endParaRPr lang="en-US" altLang="ja-JP" dirty="0"/>
          </a:p>
          <a:p>
            <a:r>
              <a:rPr lang="ja-JP" altLang="en-US" dirty="0"/>
              <a:t>被雇者＝</a:t>
            </a:r>
            <a:r>
              <a:rPr lang="ja-JP" altLang="en-US" dirty="0">
                <a:solidFill>
                  <a:srgbClr val="FF0000"/>
                </a:solidFill>
              </a:rPr>
              <a:t>支援納付</a:t>
            </a:r>
            <a:r>
              <a:rPr lang="en-US" altLang="ja-JP" dirty="0">
                <a:solidFill>
                  <a:srgbClr val="FF0000"/>
                </a:solidFill>
              </a:rPr>
              <a:t>1/3</a:t>
            </a:r>
            <a:r>
              <a:rPr lang="ja-JP" altLang="en-US" dirty="0">
                <a:solidFill>
                  <a:srgbClr val="FF0000"/>
                </a:solidFill>
              </a:rPr>
              <a:t>＋国４</a:t>
            </a:r>
            <a:r>
              <a:rPr lang="en-US" altLang="ja-JP" dirty="0">
                <a:solidFill>
                  <a:srgbClr val="FF0000"/>
                </a:solidFill>
              </a:rPr>
              <a:t>/9 +</a:t>
            </a:r>
            <a:r>
              <a:rPr lang="ja-JP" altLang="en-US" dirty="0">
                <a:solidFill>
                  <a:srgbClr val="FF0000"/>
                </a:solidFill>
              </a:rPr>
              <a:t>地方</a:t>
            </a:r>
            <a:r>
              <a:rPr lang="en-US" altLang="ja-JP" dirty="0">
                <a:solidFill>
                  <a:srgbClr val="FF0000"/>
                </a:solidFill>
              </a:rPr>
              <a:t>2/9</a:t>
            </a:r>
          </a:p>
          <a:p>
            <a:r>
              <a:rPr lang="ja-JP" altLang="en-US" dirty="0"/>
              <a:t>非被雇者＝</a:t>
            </a:r>
            <a:r>
              <a:rPr lang="ja-JP" altLang="en-US" dirty="0">
                <a:solidFill>
                  <a:srgbClr val="FF0000"/>
                </a:solidFill>
              </a:rPr>
              <a:t>支援納付</a:t>
            </a:r>
            <a:r>
              <a:rPr lang="en-US" altLang="ja-JP" dirty="0">
                <a:solidFill>
                  <a:srgbClr val="FF0000"/>
                </a:solidFill>
              </a:rPr>
              <a:t>1/3</a:t>
            </a:r>
            <a:r>
              <a:rPr lang="ja-JP" altLang="en-US" dirty="0">
                <a:solidFill>
                  <a:srgbClr val="FF0000"/>
                </a:solidFill>
              </a:rPr>
              <a:t>＋国４</a:t>
            </a:r>
            <a:r>
              <a:rPr lang="en-US" altLang="ja-JP" dirty="0">
                <a:solidFill>
                  <a:srgbClr val="FF0000"/>
                </a:solidFill>
              </a:rPr>
              <a:t>/9 +</a:t>
            </a:r>
            <a:r>
              <a:rPr lang="ja-JP" altLang="en-US" dirty="0">
                <a:solidFill>
                  <a:srgbClr val="FF0000"/>
                </a:solidFill>
              </a:rPr>
              <a:t>地方</a:t>
            </a:r>
            <a:r>
              <a:rPr lang="en-US" altLang="ja-JP" dirty="0">
                <a:solidFill>
                  <a:srgbClr val="FF0000"/>
                </a:solidFill>
              </a:rPr>
              <a:t>2/9</a:t>
            </a:r>
            <a:endParaRPr lang="en-US" altLang="ja-JP" dirty="0"/>
          </a:p>
          <a:p>
            <a:r>
              <a:rPr lang="en-US" dirty="0"/>
              <a:t>*</a:t>
            </a:r>
            <a:r>
              <a:rPr lang="ja-JP" altLang="en-US" dirty="0"/>
              <a:t>ただし、公務員は所属庁が全額負担する。</a:t>
            </a:r>
            <a:endParaRPr lang="en-US" dirty="0"/>
          </a:p>
        </p:txBody>
      </p:sp>
    </p:spTree>
    <p:extLst>
      <p:ext uri="{BB962C8B-B14F-4D97-AF65-F5344CB8AC3E}">
        <p14:creationId xmlns:p14="http://schemas.microsoft.com/office/powerpoint/2010/main" val="148353899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B0F2B7-3FEE-CB67-2721-EA435A8E211D}"/>
              </a:ext>
            </a:extLst>
          </p:cNvPr>
          <p:cNvSpPr>
            <a:spLocks noGrp="1"/>
          </p:cNvSpPr>
          <p:nvPr>
            <p:ph type="title"/>
          </p:nvPr>
        </p:nvSpPr>
        <p:spPr>
          <a:xfrm>
            <a:off x="503548" y="180726"/>
            <a:ext cx="8244916" cy="1404864"/>
          </a:xfrm>
        </p:spPr>
        <p:txBody>
          <a:bodyPr/>
          <a:lstStyle/>
          <a:p>
            <a:br>
              <a:rPr lang="en-US" altLang="ja-JP" dirty="0"/>
            </a:br>
            <a:br>
              <a:rPr lang="en-US" altLang="ja-JP" dirty="0"/>
            </a:br>
            <a:r>
              <a:rPr lang="ja-JP" altLang="en-US" sz="3600" dirty="0"/>
              <a:t>社会保障の講義はこれで終わりですが</a:t>
            </a:r>
            <a:br>
              <a:rPr lang="ja-JP" altLang="en-US" sz="3600" dirty="0"/>
            </a:br>
            <a:r>
              <a:rPr lang="ja-JP" altLang="en-US" sz="3600" dirty="0"/>
              <a:t>おまけがあります</a:t>
            </a:r>
            <a:r>
              <a:rPr lang="ja-JP" altLang="en-US" dirty="0"/>
              <a:t>。</a:t>
            </a:r>
            <a:endParaRPr lang="en-US" dirty="0"/>
          </a:p>
        </p:txBody>
      </p:sp>
      <p:sp>
        <p:nvSpPr>
          <p:cNvPr id="3" name="コンテンツ プレースホルダー 2">
            <a:extLst>
              <a:ext uri="{FF2B5EF4-FFF2-40B4-BE49-F238E27FC236}">
                <a16:creationId xmlns:a16="http://schemas.microsoft.com/office/drawing/2014/main" id="{22DD3CA4-14C5-D879-A131-1B01CF1C6513}"/>
              </a:ext>
            </a:extLst>
          </p:cNvPr>
          <p:cNvSpPr>
            <a:spLocks noGrp="1"/>
          </p:cNvSpPr>
          <p:nvPr>
            <p:ph idx="1"/>
          </p:nvPr>
        </p:nvSpPr>
        <p:spPr>
          <a:xfrm>
            <a:off x="463715" y="1729843"/>
            <a:ext cx="8070685" cy="4291445"/>
          </a:xfrm>
          <a:solidFill>
            <a:schemeClr val="bg1"/>
          </a:solidFill>
        </p:spPr>
        <p:txBody>
          <a:bodyPr/>
          <a:lstStyle/>
          <a:p>
            <a:pPr marL="0" indent="0">
              <a:buNone/>
            </a:pPr>
            <a:r>
              <a:rPr lang="ja-JP" altLang="en-US" sz="2400" dirty="0"/>
              <a:t>皆さんが社会福祉士の国試を受験するのは</a:t>
            </a:r>
            <a:r>
              <a:rPr lang="en-US" altLang="ja-JP" sz="2400" dirty="0"/>
              <a:t>2028</a:t>
            </a:r>
            <a:r>
              <a:rPr lang="ja-JP" altLang="en-US" sz="2400" dirty="0"/>
              <a:t>年</a:t>
            </a:r>
            <a:r>
              <a:rPr lang="en-US" altLang="ja-JP" sz="2400" dirty="0"/>
              <a:t>1</a:t>
            </a:r>
            <a:r>
              <a:rPr lang="ja-JP" altLang="en-US" sz="2400" dirty="0"/>
              <a:t>月？。それまで他の科目をしっかり勉強して下さい（細かいことを覚える必要はありません）。</a:t>
            </a:r>
            <a:endParaRPr lang="en-US" altLang="ja-JP" sz="2400" dirty="0"/>
          </a:p>
          <a:p>
            <a:pPr marL="0" indent="0">
              <a:buNone/>
            </a:pPr>
            <a:r>
              <a:rPr lang="en-US" altLang="ja-JP" sz="2400" dirty="0"/>
              <a:t>2027</a:t>
            </a:r>
            <a:r>
              <a:rPr lang="ja-JP" altLang="en-US" sz="2400" dirty="0"/>
              <a:t>年の秋頃から過去問のチェックをやり、最新の動向を確認して下さい。友達同士、助け合って全員合格をめざしましょう！</a:t>
            </a:r>
            <a:endParaRPr lang="en-US" altLang="ja-JP" sz="2400" dirty="0"/>
          </a:p>
          <a:p>
            <a:pPr marL="0" indent="0">
              <a:buNone/>
            </a:pPr>
            <a:endParaRPr lang="en-US" altLang="ja-JP" sz="2400" dirty="0"/>
          </a:p>
          <a:p>
            <a:pPr marL="0" indent="0">
              <a:buNone/>
            </a:pPr>
            <a:r>
              <a:rPr lang="ja-JP" altLang="en-US" sz="2400" dirty="0"/>
              <a:t>社会保障については、伊藤周平（</a:t>
            </a:r>
            <a:r>
              <a:rPr lang="en-US" altLang="ja-JP" sz="2400" dirty="0"/>
              <a:t>2026</a:t>
            </a:r>
            <a:r>
              <a:rPr lang="ja-JP" altLang="en-US" sz="2400" dirty="0"/>
              <a:t>）「日本の社会保障」ちくま新書　</a:t>
            </a:r>
            <a:r>
              <a:rPr lang="en-US" altLang="ja-JP" sz="2400" dirty="0"/>
              <a:t>1300</a:t>
            </a:r>
            <a:r>
              <a:rPr lang="ja-JP" altLang="en-US" sz="2400" dirty="0"/>
              <a:t>円がオススメです。これを読みながら疑問が浮かんだらネットでチェックすれば完璧です。</a:t>
            </a:r>
            <a:endParaRPr lang="en-US" sz="2400" dirty="0"/>
          </a:p>
        </p:txBody>
      </p:sp>
      <p:sp>
        <p:nvSpPr>
          <p:cNvPr id="4" name="スライド番号プレースホルダー 3">
            <a:extLst>
              <a:ext uri="{FF2B5EF4-FFF2-40B4-BE49-F238E27FC236}">
                <a16:creationId xmlns:a16="http://schemas.microsoft.com/office/drawing/2014/main" id="{308EC687-E769-0B74-66B5-53EC65D78ACC}"/>
              </a:ext>
            </a:extLst>
          </p:cNvPr>
          <p:cNvSpPr>
            <a:spLocks noGrp="1"/>
          </p:cNvSpPr>
          <p:nvPr>
            <p:ph type="sldNum" sz="quarter" idx="12"/>
          </p:nvPr>
        </p:nvSpPr>
        <p:spPr/>
        <p:txBody>
          <a:bodyPr/>
          <a:lstStyle/>
          <a:p>
            <a:fld id="{A4CFD91F-0676-4D47-82C1-C8A098CDDACF}" type="slidenum">
              <a:rPr lang="en-US" altLang="ja-JP" smtClean="0"/>
              <a:pPr/>
              <a:t>39</a:t>
            </a:fld>
            <a:endParaRPr lang="en-US" altLang="ja-JP" dirty="0"/>
          </a:p>
        </p:txBody>
      </p:sp>
    </p:spTree>
    <p:extLst>
      <p:ext uri="{BB962C8B-B14F-4D97-AF65-F5344CB8AC3E}">
        <p14:creationId xmlns:p14="http://schemas.microsoft.com/office/powerpoint/2010/main" val="17867863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447F78-A86F-6558-5067-3229BD0F5019}"/>
              </a:ext>
            </a:extLst>
          </p:cNvPr>
          <p:cNvSpPr>
            <a:spLocks noGrp="1"/>
          </p:cNvSpPr>
          <p:nvPr>
            <p:ph type="title"/>
          </p:nvPr>
        </p:nvSpPr>
        <p:spPr/>
        <p:txBody>
          <a:bodyPr anchor="ctr" anchorCtr="0"/>
          <a:lstStyle/>
          <a:p>
            <a:r>
              <a:rPr lang="en-US" altLang="ja-JP" dirty="0"/>
              <a:t>2014</a:t>
            </a:r>
            <a:r>
              <a:rPr lang="ja-JP" altLang="en-US" dirty="0"/>
              <a:t>年</a:t>
            </a:r>
            <a:r>
              <a:rPr lang="en-US" altLang="ja-JP" dirty="0"/>
              <a:t>7</a:t>
            </a:r>
            <a:r>
              <a:rPr lang="ja-JP" altLang="en-US" dirty="0"/>
              <a:t>月</a:t>
            </a:r>
            <a:r>
              <a:rPr lang="en-US" altLang="ja-JP" dirty="0"/>
              <a:t>18</a:t>
            </a:r>
            <a:r>
              <a:rPr lang="ja-JP" altLang="en-US" dirty="0"/>
              <a:t>日の最高裁判決</a:t>
            </a:r>
            <a:endParaRPr lang="en-US" dirty="0"/>
          </a:p>
        </p:txBody>
      </p:sp>
      <p:sp>
        <p:nvSpPr>
          <p:cNvPr id="3" name="コンテンツ プレースホルダー 2">
            <a:extLst>
              <a:ext uri="{FF2B5EF4-FFF2-40B4-BE49-F238E27FC236}">
                <a16:creationId xmlns:a16="http://schemas.microsoft.com/office/drawing/2014/main" id="{5E98DF91-5874-3FBF-CA2D-5A58C71D4CAD}"/>
              </a:ext>
            </a:extLst>
          </p:cNvPr>
          <p:cNvSpPr>
            <a:spLocks noGrp="1"/>
          </p:cNvSpPr>
          <p:nvPr>
            <p:ph idx="1"/>
          </p:nvPr>
        </p:nvSpPr>
        <p:spPr>
          <a:xfrm>
            <a:off x="566738" y="1752600"/>
            <a:ext cx="7893694" cy="4700736"/>
          </a:xfrm>
        </p:spPr>
        <p:txBody>
          <a:bodyPr/>
          <a:lstStyle/>
          <a:p>
            <a:pPr marL="0" indent="0">
              <a:buNone/>
            </a:pPr>
            <a:r>
              <a:rPr lang="ja-JP" altLang="en-US" sz="2800" dirty="0"/>
              <a:t>生活保護法</a:t>
            </a:r>
            <a:r>
              <a:rPr lang="en-US" altLang="ja-JP" sz="2800" dirty="0"/>
              <a:t>1</a:t>
            </a:r>
            <a:r>
              <a:rPr lang="ja-JP" altLang="en-US" sz="2800" dirty="0"/>
              <a:t>条・</a:t>
            </a:r>
            <a:r>
              <a:rPr lang="en-US" altLang="ja-JP" sz="2800" dirty="0"/>
              <a:t>2</a:t>
            </a:r>
            <a:r>
              <a:rPr lang="ja-JP" altLang="en-US" sz="2800" dirty="0"/>
              <a:t>条にいう「国民」は日本国籍保有者に限定され、外国人は法律上の受給権を持たないと判示。その一方、永住者等の外国人は行政の通知・通達等による「事実上の保護対象」となり得るため、直ちに外国人の生活保護が違法・無効になるわけではない</a:t>
            </a:r>
            <a:r>
              <a:rPr lang="ja-JP" altLang="en-US" dirty="0"/>
              <a:t>。 </a:t>
            </a:r>
            <a:r>
              <a:rPr lang="ja-JP" altLang="en-US" sz="2800" dirty="0"/>
              <a:t>行政実務（現状の維持）： </a:t>
            </a:r>
            <a:r>
              <a:rPr lang="en-US" altLang="ja-JP" sz="2800" dirty="0"/>
              <a:t>1954</a:t>
            </a:r>
            <a:r>
              <a:rPr lang="ja-JP" altLang="en-US" sz="2800" dirty="0"/>
              <a:t>年の旧厚生省通知に基づき、自治体の裁量で生活に困窮する一定の外国人（永住者、定住者等）に対し、日本人と同様に保護措置が行われる。</a:t>
            </a:r>
            <a:endParaRPr lang="en-US" dirty="0"/>
          </a:p>
        </p:txBody>
      </p:sp>
      <p:sp>
        <p:nvSpPr>
          <p:cNvPr id="4" name="スライド番号プレースホルダー 3">
            <a:extLst>
              <a:ext uri="{FF2B5EF4-FFF2-40B4-BE49-F238E27FC236}">
                <a16:creationId xmlns:a16="http://schemas.microsoft.com/office/drawing/2014/main" id="{7E71D0E1-8CDE-A549-B316-C29978F68558}"/>
              </a:ext>
            </a:extLst>
          </p:cNvPr>
          <p:cNvSpPr>
            <a:spLocks noGrp="1"/>
          </p:cNvSpPr>
          <p:nvPr>
            <p:ph type="sldNum" sz="quarter" idx="12"/>
          </p:nvPr>
        </p:nvSpPr>
        <p:spPr/>
        <p:txBody>
          <a:bodyPr/>
          <a:lstStyle/>
          <a:p>
            <a:fld id="{A4CFD91F-0676-4D47-82C1-C8A098CDDACF}" type="slidenum">
              <a:rPr lang="en-US" altLang="ja-JP" smtClean="0"/>
              <a:pPr/>
              <a:t>4</a:t>
            </a:fld>
            <a:endParaRPr lang="en-US" altLang="ja-JP" dirty="0"/>
          </a:p>
        </p:txBody>
      </p:sp>
    </p:spTree>
    <p:extLst>
      <p:ext uri="{BB962C8B-B14F-4D97-AF65-F5344CB8AC3E}">
        <p14:creationId xmlns:p14="http://schemas.microsoft.com/office/powerpoint/2010/main" val="28157090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p:txBody>
          <a:bodyPr anchor="ctr" anchorCtr="1"/>
          <a:lstStyle/>
          <a:p>
            <a:r>
              <a:rPr lang="ja-JP" altLang="en-US" dirty="0"/>
              <a:t>お知らせ</a:t>
            </a:r>
            <a:endParaRPr lang="en-US" dirty="0"/>
          </a:p>
        </p:txBody>
      </p:sp>
      <p:sp>
        <p:nvSpPr>
          <p:cNvPr id="427011" name="Rectangle 3"/>
          <p:cNvSpPr>
            <a:spLocks noGrp="1" noChangeArrowheads="1"/>
          </p:cNvSpPr>
          <p:nvPr>
            <p:ph type="body" idx="1"/>
          </p:nvPr>
        </p:nvSpPr>
        <p:spPr>
          <a:xfrm>
            <a:off x="619671" y="1916832"/>
            <a:ext cx="7956003" cy="3384376"/>
          </a:xfrm>
        </p:spPr>
        <p:txBody>
          <a:bodyPr/>
          <a:lstStyle/>
          <a:p>
            <a:pPr marL="0" indent="0">
              <a:buNone/>
            </a:pPr>
            <a:r>
              <a:rPr lang="ja-JP" altLang="en-US" sz="3600" dirty="0"/>
              <a:t>・</a:t>
            </a:r>
            <a:r>
              <a:rPr lang="ja-JP" altLang="en-US" sz="3600" dirty="0">
                <a:solidFill>
                  <a:srgbClr val="FF0000"/>
                </a:solidFill>
              </a:rPr>
              <a:t>定期試験：</a:t>
            </a:r>
            <a:r>
              <a:rPr lang="en-US" altLang="ja-JP" sz="3600" dirty="0">
                <a:solidFill>
                  <a:srgbClr val="FF0000"/>
                </a:solidFill>
              </a:rPr>
              <a:t> 2</a:t>
            </a:r>
            <a:r>
              <a:rPr lang="ja-JP" altLang="en-US" sz="3600" dirty="0">
                <a:solidFill>
                  <a:srgbClr val="FF0000"/>
                </a:solidFill>
              </a:rPr>
              <a:t>月</a:t>
            </a:r>
            <a:r>
              <a:rPr lang="en-US" altLang="ja-JP" sz="3600" dirty="0">
                <a:solidFill>
                  <a:srgbClr val="FF0000"/>
                </a:solidFill>
              </a:rPr>
              <a:t>9</a:t>
            </a:r>
            <a:r>
              <a:rPr lang="ja-JP" altLang="en-US" sz="3600" dirty="0">
                <a:solidFill>
                  <a:srgbClr val="FF0000"/>
                </a:solidFill>
              </a:rPr>
              <a:t>日（月）ではなく</a:t>
            </a:r>
            <a:endParaRPr lang="en-US" altLang="ja-JP" sz="3600" dirty="0">
              <a:solidFill>
                <a:srgbClr val="FF0000"/>
              </a:solidFill>
            </a:endParaRPr>
          </a:p>
          <a:p>
            <a:pPr marL="0" indent="0">
              <a:buNone/>
            </a:pPr>
            <a:r>
              <a:rPr lang="en-US" altLang="ja-JP" sz="3600" dirty="0"/>
              <a:t>2</a:t>
            </a:r>
            <a:r>
              <a:rPr lang="ja-JP" altLang="en-US" sz="3600" dirty="0"/>
              <a:t>月</a:t>
            </a:r>
            <a:r>
              <a:rPr lang="en-US" altLang="ja-JP" sz="3600" dirty="0"/>
              <a:t>4</a:t>
            </a:r>
            <a:r>
              <a:rPr lang="ja-JP" altLang="en-US" sz="3600" dirty="0"/>
              <a:t>日（水）</a:t>
            </a:r>
            <a:r>
              <a:rPr lang="en-US" altLang="ja-JP" sz="3600" dirty="0"/>
              <a:t>9</a:t>
            </a:r>
            <a:r>
              <a:rPr lang="ja-JP" altLang="en-US" sz="3600" dirty="0"/>
              <a:t>：</a:t>
            </a:r>
            <a:r>
              <a:rPr lang="en-US" altLang="ja-JP" sz="3600" dirty="0"/>
              <a:t>30</a:t>
            </a:r>
            <a:r>
              <a:rPr lang="ja-JP" altLang="en-US" sz="3600" dirty="0"/>
              <a:t>－</a:t>
            </a:r>
            <a:r>
              <a:rPr lang="en-US" altLang="ja-JP" sz="3600" dirty="0"/>
              <a:t>11</a:t>
            </a:r>
            <a:r>
              <a:rPr lang="ja-JP" altLang="en-US" sz="3600" dirty="0"/>
              <a:t>：</a:t>
            </a:r>
            <a:r>
              <a:rPr lang="en-US" altLang="ja-JP" sz="3600" dirty="0"/>
              <a:t>00</a:t>
            </a:r>
            <a:r>
              <a:rPr lang="ja-JP" altLang="en-US" sz="3600" dirty="0"/>
              <a:t>　</a:t>
            </a:r>
            <a:r>
              <a:rPr lang="en-US" altLang="ja-JP" sz="3600" dirty="0"/>
              <a:t>302</a:t>
            </a:r>
          </a:p>
          <a:p>
            <a:pPr marL="0" indent="0">
              <a:buNone/>
            </a:pPr>
            <a:r>
              <a:rPr lang="ja-JP" altLang="en-US" sz="3600" dirty="0"/>
              <a:t>・採点：当日の午後の予定</a:t>
            </a:r>
            <a:endParaRPr lang="en-US" altLang="ja-JP" sz="3600" dirty="0"/>
          </a:p>
          <a:p>
            <a:pPr marL="0" indent="0">
              <a:buNone/>
            </a:pPr>
            <a:r>
              <a:rPr lang="ja-JP" altLang="en-US" sz="3600" dirty="0"/>
              <a:t>・</a:t>
            </a:r>
            <a:r>
              <a:rPr lang="en-US" altLang="ja-JP" sz="3600" dirty="0"/>
              <a:t>60</a:t>
            </a:r>
            <a:r>
              <a:rPr lang="ja-JP" altLang="en-US" sz="3600" dirty="0"/>
              <a:t>点以下は再試レポートになります。</a:t>
            </a:r>
            <a:endParaRPr lang="en-US" altLang="ja-JP" sz="3600" dirty="0"/>
          </a:p>
          <a:p>
            <a:pPr marL="0" indent="0">
              <a:buNone/>
            </a:pPr>
            <a:endParaRPr lang="en-US" altLang="ja-JP" sz="3600" dirty="0"/>
          </a:p>
          <a:p>
            <a:pPr marL="0" indent="0">
              <a:buNone/>
            </a:pPr>
            <a:endParaRPr lang="en-US" altLang="ja-JP" sz="4000" dirty="0"/>
          </a:p>
        </p:txBody>
      </p:sp>
      <p:sp>
        <p:nvSpPr>
          <p:cNvPr id="2" name="スライド番号プレースホルダー 1">
            <a:extLst>
              <a:ext uri="{FF2B5EF4-FFF2-40B4-BE49-F238E27FC236}">
                <a16:creationId xmlns:a16="http://schemas.microsoft.com/office/drawing/2014/main" id="{342157D2-5026-7465-C617-F7B5FC517988}"/>
              </a:ext>
            </a:extLst>
          </p:cNvPr>
          <p:cNvSpPr>
            <a:spLocks noGrp="1"/>
          </p:cNvSpPr>
          <p:nvPr>
            <p:ph type="sldNum" sz="quarter" idx="12"/>
          </p:nvPr>
        </p:nvSpPr>
        <p:spPr/>
        <p:txBody>
          <a:bodyPr/>
          <a:lstStyle/>
          <a:p>
            <a:fld id="{A4CFD91F-0676-4D47-82C1-C8A098CDDACF}" type="slidenum">
              <a:rPr lang="en-US" altLang="ja-JP" smtClean="0"/>
              <a:pPr/>
              <a:t>40</a:t>
            </a:fld>
            <a:endParaRPr lang="en-US" altLang="ja-JP" dirty="0"/>
          </a:p>
        </p:txBody>
      </p:sp>
    </p:spTree>
    <p:extLst>
      <p:ext uri="{BB962C8B-B14F-4D97-AF65-F5344CB8AC3E}">
        <p14:creationId xmlns:p14="http://schemas.microsoft.com/office/powerpoint/2010/main" val="29670101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67240" y="1124743"/>
            <a:ext cx="8153232" cy="1166649"/>
          </a:xfrm>
        </p:spPr>
        <p:txBody>
          <a:bodyPr/>
          <a:lstStyle/>
          <a:p>
            <a:pPr algn="ctr"/>
            <a:r>
              <a:rPr lang="ja-JP" altLang="en-US" sz="3200" dirty="0"/>
              <a:t>第</a:t>
            </a:r>
            <a:r>
              <a:rPr lang="en-US" altLang="ja-JP" sz="3200" dirty="0"/>
              <a:t>14/15</a:t>
            </a:r>
            <a:r>
              <a:rPr lang="ja-JP" altLang="en-US" sz="3200" dirty="0"/>
              <a:t>回まとめ</a:t>
            </a:r>
            <a:br>
              <a:rPr lang="en-US" altLang="ja-JP" sz="3200" dirty="0"/>
            </a:br>
            <a:r>
              <a:rPr lang="ja-JP" altLang="en-US" sz="3200" dirty="0"/>
              <a:t>後期試験問題の特徴と対策　</a:t>
            </a:r>
            <a:endParaRPr lang="en-US" altLang="ja-JP" sz="3200" dirty="0"/>
          </a:p>
        </p:txBody>
      </p:sp>
      <p:sp>
        <p:nvSpPr>
          <p:cNvPr id="3075" name="Rectangle 3"/>
          <p:cNvSpPr>
            <a:spLocks noGrp="1" noChangeArrowheads="1"/>
          </p:cNvSpPr>
          <p:nvPr>
            <p:ph type="subTitle" idx="1"/>
          </p:nvPr>
        </p:nvSpPr>
        <p:spPr>
          <a:xfrm>
            <a:off x="1259632" y="3356992"/>
            <a:ext cx="6884928" cy="2725661"/>
          </a:xfrm>
        </p:spPr>
        <p:txBody>
          <a:bodyPr/>
          <a:lstStyle/>
          <a:p>
            <a:pPr algn="ctr"/>
            <a:r>
              <a:rPr lang="ja-JP" altLang="en-US" dirty="0"/>
              <a:t>社会保障 </a:t>
            </a:r>
            <a:r>
              <a:rPr lang="en-US" altLang="ja-JP" dirty="0"/>
              <a:t>II</a:t>
            </a:r>
            <a:r>
              <a:rPr lang="ja-JP" altLang="en-US" dirty="0"/>
              <a:t>　</a:t>
            </a:r>
            <a:endParaRPr lang="en-US" altLang="ja-JP" dirty="0"/>
          </a:p>
          <a:p>
            <a:pPr algn="ctr"/>
            <a:r>
              <a:rPr lang="en-US" altLang="ja-JP" sz="2400" b="1" dirty="0">
                <a:latin typeface="Century" panose="02040604050505020304" pitchFamily="18" charset="0"/>
                <a:ea typeface="ＭＳ 明朝" panose="02020609040205080304" pitchFamily="17" charset="-128"/>
                <a:cs typeface="Times New Roman" panose="02020603050405020304" pitchFamily="18" charset="0"/>
              </a:rPr>
              <a:t>2</a:t>
            </a:r>
            <a:r>
              <a:rPr lang="ja-JP" altLang="en-US" sz="2400" b="1" dirty="0">
                <a:effectLst/>
                <a:latin typeface="Century" panose="02040604050505020304" pitchFamily="18" charset="0"/>
                <a:ea typeface="ＭＳ 明朝" panose="02020609040205080304" pitchFamily="17" charset="-128"/>
                <a:cs typeface="Times New Roman" panose="02020603050405020304" pitchFamily="18" charset="0"/>
              </a:rPr>
              <a:t>月</a:t>
            </a:r>
            <a:r>
              <a:rPr lang="en-US" altLang="ja-JP" sz="2400" b="1" dirty="0">
                <a:latin typeface="Century" panose="02040604050505020304" pitchFamily="18" charset="0"/>
                <a:ea typeface="ＭＳ 明朝" panose="02020609040205080304" pitchFamily="17" charset="-128"/>
                <a:cs typeface="Times New Roman" panose="02020603050405020304" pitchFamily="18" charset="0"/>
              </a:rPr>
              <a:t>2</a:t>
            </a:r>
            <a:r>
              <a:rPr lang="ja-JP" altLang="en-US" sz="2400" b="1" dirty="0">
                <a:effectLst/>
                <a:latin typeface="Century" panose="02040604050505020304" pitchFamily="18" charset="0"/>
                <a:ea typeface="ＭＳ 明朝" panose="02020609040205080304" pitchFamily="17" charset="-128"/>
                <a:cs typeface="Times New Roman" panose="02020603050405020304" pitchFamily="18" charset="0"/>
              </a:rPr>
              <a:t>日</a:t>
            </a:r>
            <a:endPar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endParaRPr>
          </a:p>
          <a:p>
            <a:pPr algn="ctr"/>
            <a:r>
              <a:rPr lang="ja-JP" altLang="en-US" sz="2000" dirty="0"/>
              <a:t>　</a:t>
            </a:r>
            <a:r>
              <a:rPr lang="en-US" altLang="ja-JP" sz="2000" dirty="0"/>
              <a:t>3</a:t>
            </a:r>
            <a:r>
              <a:rPr lang="zh-TW" altLang="en-US" sz="2000" dirty="0"/>
              <a:t>限目 </a:t>
            </a:r>
            <a:r>
              <a:rPr lang="en-US" altLang="zh-TW" sz="2000" dirty="0"/>
              <a:t>13:00 </a:t>
            </a:r>
            <a:r>
              <a:rPr lang="zh-TW" altLang="en-US" sz="2000" dirty="0"/>
              <a:t>～</a:t>
            </a:r>
            <a:r>
              <a:rPr lang="en-US" altLang="zh-TW" sz="2000" dirty="0"/>
              <a:t>14:30 </a:t>
            </a:r>
          </a:p>
          <a:p>
            <a:pPr algn="ctr"/>
            <a:r>
              <a:rPr lang="zh-TW" altLang="en-US" sz="2000" dirty="0"/>
              <a:t>講義室 </a:t>
            </a:r>
            <a:r>
              <a:rPr lang="en-US" altLang="zh-TW" sz="2000" dirty="0"/>
              <a:t>304</a:t>
            </a:r>
          </a:p>
          <a:p>
            <a:pPr algn="ctr"/>
            <a:r>
              <a:rPr lang="ja-JP" altLang="en-US" sz="1800" b="1" dirty="0"/>
              <a:t>担当：原　俊彦</a:t>
            </a:r>
            <a:endParaRPr lang="en-US" altLang="ja-JP" sz="1800" b="1" dirty="0"/>
          </a:p>
          <a:p>
            <a:endParaRPr lang="en-US" altLang="ja-JP" dirty="0"/>
          </a:p>
          <a:p>
            <a:r>
              <a:rPr lang="ja-JP" altLang="en-US" dirty="0"/>
              <a:t>　　　　　　　　　　　　　                   　</a:t>
            </a:r>
            <a:endParaRPr lang="en-US" altLang="ja-JP" dirty="0"/>
          </a:p>
          <a:p>
            <a:endParaRPr lang="en-US" altLang="ja-JP" dirty="0"/>
          </a:p>
        </p:txBody>
      </p:sp>
      <p:sp>
        <p:nvSpPr>
          <p:cNvPr id="4" name="スライド番号プレースホルダー 3">
            <a:extLst>
              <a:ext uri="{FF2B5EF4-FFF2-40B4-BE49-F238E27FC236}">
                <a16:creationId xmlns:a16="http://schemas.microsoft.com/office/drawing/2014/main" id="{79CEE67F-DA0A-A97A-4149-9FDB225EF7E1}"/>
              </a:ext>
            </a:extLst>
          </p:cNvPr>
          <p:cNvSpPr>
            <a:spLocks noGrp="1"/>
          </p:cNvSpPr>
          <p:nvPr>
            <p:ph type="sldNum" sz="quarter" idx="12"/>
          </p:nvPr>
        </p:nvSpPr>
        <p:spPr/>
        <p:txBody>
          <a:bodyPr/>
          <a:lstStyle/>
          <a:p>
            <a:fld id="{C4FEFA32-1C60-7D4F-B2A8-76BF2137AE32}" type="slidenum">
              <a:rPr lang="en-US" altLang="ja-JP" smtClean="0"/>
              <a:pPr/>
              <a:t>5</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p:txBody>
          <a:bodyPr anchor="ctr" anchorCtr="1"/>
          <a:lstStyle/>
          <a:p>
            <a:r>
              <a:rPr lang="ja-JP" altLang="en-US" dirty="0"/>
              <a:t>今日のお話　その１</a:t>
            </a:r>
            <a:endParaRPr lang="en-US" dirty="0"/>
          </a:p>
        </p:txBody>
      </p:sp>
      <p:sp>
        <p:nvSpPr>
          <p:cNvPr id="427011" name="Rectangle 3"/>
          <p:cNvSpPr>
            <a:spLocks noGrp="1" noChangeArrowheads="1"/>
          </p:cNvSpPr>
          <p:nvPr>
            <p:ph type="body" idx="1"/>
          </p:nvPr>
        </p:nvSpPr>
        <p:spPr>
          <a:xfrm>
            <a:off x="755576" y="1844824"/>
            <a:ext cx="7498054" cy="3921823"/>
          </a:xfrm>
        </p:spPr>
        <p:txBody>
          <a:bodyPr/>
          <a:lstStyle/>
          <a:p>
            <a:pPr marL="438150" lvl="1" indent="0" eaLnBrk="1" hangingPunct="1">
              <a:lnSpc>
                <a:spcPct val="90000"/>
              </a:lnSpc>
              <a:buNone/>
            </a:pPr>
            <a:r>
              <a:rPr lang="ja-JP" altLang="en-US" sz="2400" dirty="0">
                <a:latin typeface="ＭＳ 明朝" charset="-128"/>
                <a:ea typeface="ＭＳ 明朝" charset="-128"/>
                <a:cs typeface="ＭＳ 明朝" charset="-128"/>
              </a:rPr>
              <a:t>最終回なので、後期試験問題の特徴と対策についてお話し、後期の社会保障</a:t>
            </a:r>
            <a:r>
              <a:rPr lang="en-US" altLang="ja-JP" sz="2400" dirty="0">
                <a:latin typeface="ＭＳ 明朝" charset="-128"/>
                <a:ea typeface="ＭＳ 明朝" charset="-128"/>
                <a:cs typeface="ＭＳ 明朝" charset="-128"/>
              </a:rPr>
              <a:t>II</a:t>
            </a:r>
            <a:r>
              <a:rPr lang="ja-JP" altLang="en-US" sz="2400" dirty="0">
                <a:latin typeface="ＭＳ 明朝" charset="-128"/>
                <a:ea typeface="ＭＳ 明朝" charset="-128"/>
                <a:cs typeface="ＭＳ 明朝" charset="-128"/>
              </a:rPr>
              <a:t>のまとめとします。</a:t>
            </a:r>
            <a:endParaRPr lang="en-US" altLang="ja-JP" sz="2400" dirty="0">
              <a:latin typeface="ＭＳ 明朝" charset="-128"/>
              <a:ea typeface="ＭＳ 明朝" charset="-128"/>
              <a:cs typeface="ＭＳ 明朝" charset="-128"/>
            </a:endParaRPr>
          </a:p>
          <a:p>
            <a:pPr marL="438150" lvl="1" indent="0" eaLnBrk="1" hangingPunct="1">
              <a:lnSpc>
                <a:spcPct val="90000"/>
              </a:lnSpc>
              <a:buNone/>
            </a:pPr>
            <a:r>
              <a:rPr lang="ja-JP" altLang="en-US" sz="2400" dirty="0">
                <a:latin typeface="ＭＳ 明朝" charset="-128"/>
                <a:ea typeface="ＭＳ 明朝" charset="-128"/>
                <a:cs typeface="ＭＳ 明朝" charset="-128"/>
              </a:rPr>
              <a:t>　なお、教科書の第</a:t>
            </a:r>
            <a:r>
              <a:rPr lang="en-US" altLang="ja-JP" sz="2400" dirty="0">
                <a:latin typeface="ＭＳ 明朝" charset="-128"/>
                <a:ea typeface="ＭＳ 明朝" charset="-128"/>
                <a:cs typeface="ＭＳ 明朝" charset="-128"/>
              </a:rPr>
              <a:t>6</a:t>
            </a:r>
            <a:r>
              <a:rPr lang="ja-JP" altLang="en-US" sz="2400" dirty="0">
                <a:latin typeface="ＭＳ 明朝" charset="-128"/>
                <a:ea typeface="ＭＳ 明朝" charset="-128"/>
                <a:cs typeface="ＭＳ 明朝" charset="-128"/>
              </a:rPr>
              <a:t>章の諸外国における社会保障制度は時間の都合もあり割愛しますが、諸外国の制度を眺めてみることで、日本の制度の特徴が逆にはっきりしてくるので、よく読んでみて下さい。</a:t>
            </a:r>
            <a:endParaRPr lang="en-US" altLang="ja-JP" sz="2400" dirty="0">
              <a:latin typeface="ＭＳ 明朝" charset="-128"/>
              <a:ea typeface="ＭＳ 明朝" charset="-128"/>
              <a:cs typeface="ＭＳ 明朝" charset="-128"/>
            </a:endParaRPr>
          </a:p>
          <a:p>
            <a:pPr marL="438150" lvl="1" indent="0" eaLnBrk="1" hangingPunct="1">
              <a:lnSpc>
                <a:spcPct val="90000"/>
              </a:lnSpc>
              <a:buNone/>
            </a:pPr>
            <a:r>
              <a:rPr lang="ja-JP" altLang="en-US" sz="2400" dirty="0">
                <a:latin typeface="ＭＳ 明朝" charset="-128"/>
                <a:ea typeface="ＭＳ 明朝" charset="-128"/>
                <a:cs typeface="ＭＳ 明朝" charset="-128"/>
              </a:rPr>
              <a:t>　また今年度は４年生対象に</a:t>
            </a:r>
            <a:r>
              <a:rPr lang="zh-CN" altLang="en-US" sz="2400" dirty="0">
                <a:latin typeface="ＭＳ 明朝" charset="-128"/>
                <a:ea typeface="ＭＳ 明朝" charset="-128"/>
                <a:cs typeface="ＭＳ 明朝" charset="-128"/>
              </a:rPr>
              <a:t>第</a:t>
            </a:r>
            <a:r>
              <a:rPr lang="en-US" altLang="zh-CN" sz="2400" dirty="0">
                <a:latin typeface="ＭＳ 明朝" charset="-128"/>
                <a:ea typeface="ＭＳ 明朝" charset="-128"/>
                <a:cs typeface="ＭＳ 明朝" charset="-128"/>
              </a:rPr>
              <a:t>38</a:t>
            </a:r>
            <a:r>
              <a:rPr lang="zh-CN" altLang="en-US" sz="2400" dirty="0">
                <a:latin typeface="ＭＳ 明朝" charset="-128"/>
                <a:ea typeface="ＭＳ 明朝" charset="-128"/>
                <a:cs typeface="ＭＳ 明朝" charset="-128"/>
              </a:rPr>
              <a:t>回社会福祉士国家試験</a:t>
            </a:r>
            <a:r>
              <a:rPr lang="en-US" altLang="zh-CN" sz="2400" dirty="0">
                <a:latin typeface="ＭＳ 明朝" charset="-128"/>
                <a:ea typeface="ＭＳ 明朝" charset="-128"/>
                <a:cs typeface="ＭＳ 明朝" charset="-128"/>
              </a:rPr>
              <a:t>2026</a:t>
            </a:r>
            <a:r>
              <a:rPr lang="zh-CN" altLang="en-US" sz="2400" dirty="0">
                <a:latin typeface="ＭＳ 明朝" charset="-128"/>
                <a:ea typeface="ＭＳ 明朝" charset="-128"/>
                <a:cs typeface="ＭＳ 明朝" charset="-128"/>
              </a:rPr>
              <a:t>年（令和</a:t>
            </a:r>
            <a:r>
              <a:rPr lang="en-US" altLang="zh-CN" sz="2400" dirty="0">
                <a:latin typeface="ＭＳ 明朝" charset="-128"/>
                <a:ea typeface="ＭＳ 明朝" charset="-128"/>
                <a:cs typeface="ＭＳ 明朝" charset="-128"/>
              </a:rPr>
              <a:t>8</a:t>
            </a:r>
            <a:r>
              <a:rPr lang="zh-CN" altLang="en-US" sz="2400" dirty="0">
                <a:latin typeface="ＭＳ 明朝" charset="-128"/>
                <a:ea typeface="ＭＳ 明朝" charset="-128"/>
                <a:cs typeface="ＭＳ 明朝" charset="-128"/>
              </a:rPr>
              <a:t>年）</a:t>
            </a:r>
            <a:r>
              <a:rPr lang="en-US" altLang="zh-CN" sz="2400" dirty="0">
                <a:latin typeface="ＭＳ 明朝" charset="-128"/>
                <a:ea typeface="ＭＳ 明朝" charset="-128"/>
                <a:cs typeface="ＭＳ 明朝" charset="-128"/>
              </a:rPr>
              <a:t>2</a:t>
            </a:r>
            <a:r>
              <a:rPr lang="zh-CN" altLang="en-US" sz="2400" dirty="0">
                <a:latin typeface="ＭＳ 明朝" charset="-128"/>
                <a:ea typeface="ＭＳ 明朝" charset="-128"/>
                <a:cs typeface="ＭＳ 明朝" charset="-128"/>
              </a:rPr>
              <a:t>月</a:t>
            </a:r>
            <a:r>
              <a:rPr lang="en-US" altLang="zh-CN" sz="2400" dirty="0">
                <a:latin typeface="ＭＳ 明朝" charset="-128"/>
                <a:ea typeface="ＭＳ 明朝" charset="-128"/>
                <a:cs typeface="ＭＳ 明朝" charset="-128"/>
              </a:rPr>
              <a:t>1</a:t>
            </a:r>
            <a:r>
              <a:rPr lang="zh-CN" altLang="en-US" sz="2400" dirty="0">
                <a:latin typeface="ＭＳ 明朝" charset="-128"/>
                <a:ea typeface="ＭＳ 明朝" charset="-128"/>
                <a:cs typeface="ＭＳ 明朝" charset="-128"/>
              </a:rPr>
              <a:t>日（日曜日 ）</a:t>
            </a:r>
            <a:r>
              <a:rPr lang="ja-JP" altLang="en-US" sz="2400" dirty="0">
                <a:latin typeface="ＭＳ 明朝" charset="-128"/>
                <a:ea typeface="ＭＳ 明朝" charset="-128"/>
                <a:cs typeface="ＭＳ 明朝" charset="-128"/>
              </a:rPr>
              <a:t>に向けて、社会福祉士・精神保健福祉士の共通科目の⑤「社会保障」についてという講義を行ったので、</a:t>
            </a:r>
            <a:endParaRPr lang="en-US" altLang="ja-JP" sz="2400" dirty="0">
              <a:latin typeface="ＭＳ 明朝" charset="-128"/>
              <a:ea typeface="ＭＳ 明朝" charset="-128"/>
              <a:cs typeface="ＭＳ 明朝" charset="-128"/>
            </a:endParaRPr>
          </a:p>
          <a:p>
            <a:pPr marL="438150" lvl="1" indent="0" eaLnBrk="1" hangingPunct="1">
              <a:lnSpc>
                <a:spcPct val="90000"/>
              </a:lnSpc>
              <a:buNone/>
            </a:pPr>
            <a:r>
              <a:rPr lang="ja-JP" altLang="en-US" sz="2400" dirty="0">
                <a:latin typeface="ＭＳ 明朝" charset="-128"/>
                <a:ea typeface="ＭＳ 明朝" charset="-128"/>
                <a:cs typeface="ＭＳ 明朝" charset="-128"/>
              </a:rPr>
              <a:t>　その一部を活用して後期試験対策とします。</a:t>
            </a:r>
            <a:endParaRPr lang="en-US" altLang="ja-JP" sz="2400" dirty="0">
              <a:latin typeface="ＭＳ 明朝" charset="-128"/>
              <a:ea typeface="ＭＳ 明朝" charset="-128"/>
              <a:cs typeface="ＭＳ 明朝" charset="-128"/>
            </a:endParaRPr>
          </a:p>
          <a:p>
            <a:pPr marL="438150" lvl="1" indent="0" eaLnBrk="1" hangingPunct="1">
              <a:lnSpc>
                <a:spcPct val="90000"/>
              </a:lnSpc>
              <a:buNone/>
            </a:pPr>
            <a:endParaRPr lang="ja-JP" altLang="en-US" sz="2400" dirty="0">
              <a:latin typeface="ＭＳ 明朝" charset="-128"/>
              <a:ea typeface="ＭＳ 明朝" charset="-128"/>
              <a:cs typeface="ＭＳ 明朝" charset="-128"/>
            </a:endParaRPr>
          </a:p>
        </p:txBody>
      </p:sp>
      <p:sp>
        <p:nvSpPr>
          <p:cNvPr id="2" name="スライド番号プレースホルダー 1">
            <a:extLst>
              <a:ext uri="{FF2B5EF4-FFF2-40B4-BE49-F238E27FC236}">
                <a16:creationId xmlns:a16="http://schemas.microsoft.com/office/drawing/2014/main" id="{B5C640BE-F694-22C0-69A1-3158D26090E4}"/>
              </a:ext>
            </a:extLst>
          </p:cNvPr>
          <p:cNvSpPr>
            <a:spLocks noGrp="1"/>
          </p:cNvSpPr>
          <p:nvPr>
            <p:ph type="sldNum" sz="quarter" idx="12"/>
          </p:nvPr>
        </p:nvSpPr>
        <p:spPr/>
        <p:txBody>
          <a:bodyPr/>
          <a:lstStyle/>
          <a:p>
            <a:fld id="{A4CFD91F-0676-4D47-82C1-C8A098CDDACF}" type="slidenum">
              <a:rPr lang="en-US" altLang="ja-JP" smtClean="0"/>
              <a:pPr/>
              <a:t>6</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p:txBody>
          <a:bodyPr anchor="ctr" anchorCtr="1"/>
          <a:lstStyle/>
          <a:p>
            <a:r>
              <a:rPr lang="ja-JP" altLang="en-US" dirty="0"/>
              <a:t>今日のお話　その２</a:t>
            </a:r>
            <a:endParaRPr lang="en-US" dirty="0"/>
          </a:p>
        </p:txBody>
      </p:sp>
      <p:sp>
        <p:nvSpPr>
          <p:cNvPr id="427011" name="Rectangle 3"/>
          <p:cNvSpPr>
            <a:spLocks noGrp="1" noChangeArrowheads="1"/>
          </p:cNvSpPr>
          <p:nvPr>
            <p:ph type="body" idx="1"/>
          </p:nvPr>
        </p:nvSpPr>
        <p:spPr>
          <a:xfrm>
            <a:off x="935596" y="1714754"/>
            <a:ext cx="7380820" cy="3802477"/>
          </a:xfrm>
        </p:spPr>
        <p:txBody>
          <a:bodyPr/>
          <a:lstStyle/>
          <a:p>
            <a:pPr marL="0" lvl="1" indent="0" eaLnBrk="1" hangingPunct="1">
              <a:lnSpc>
                <a:spcPct val="90000"/>
              </a:lnSpc>
              <a:buNone/>
            </a:pPr>
            <a:r>
              <a:rPr lang="ja-JP" altLang="en-US" sz="2400" b="1" dirty="0">
                <a:latin typeface="ＭＳ 明朝" charset="-128"/>
                <a:ea typeface="ＭＳ 明朝" charset="-128"/>
                <a:cs typeface="ＭＳ 明朝" charset="-128"/>
              </a:rPr>
              <a:t>具体的には</a:t>
            </a:r>
            <a:endParaRPr lang="en-US" altLang="ja-JP" sz="2400" b="1" dirty="0">
              <a:latin typeface="ＭＳ 明朝" charset="-128"/>
              <a:ea typeface="ＭＳ 明朝" charset="-128"/>
              <a:cs typeface="ＭＳ 明朝" charset="-128"/>
            </a:endParaRPr>
          </a:p>
          <a:p>
            <a:pPr marL="0" lvl="1" indent="0" eaLnBrk="1" hangingPunct="1">
              <a:lnSpc>
                <a:spcPct val="90000"/>
              </a:lnSpc>
              <a:buNone/>
            </a:pPr>
            <a:endParaRPr lang="en-US" altLang="ja-JP" sz="2400" dirty="0">
              <a:latin typeface="ＭＳ 明朝" charset="-128"/>
              <a:ea typeface="ＭＳ 明朝" charset="-128"/>
              <a:cs typeface="ＭＳ 明朝" charset="-128"/>
            </a:endParaRPr>
          </a:p>
          <a:p>
            <a:pPr marL="514350" lvl="1" indent="-514350" eaLnBrk="1" hangingPunct="1">
              <a:lnSpc>
                <a:spcPct val="90000"/>
              </a:lnSpc>
              <a:buFont typeface="+mj-lt"/>
              <a:buAutoNum type="arabicPeriod"/>
            </a:pPr>
            <a:r>
              <a:rPr lang="ja-JP" altLang="en-US" sz="3200" dirty="0">
                <a:latin typeface="ＭＳ 明朝" charset="-128"/>
                <a:ea typeface="ＭＳ 明朝" charset="-128"/>
                <a:cs typeface="ＭＳ 明朝" charset="-128"/>
              </a:rPr>
              <a:t>後期試験問題の範囲と内容</a:t>
            </a:r>
            <a:endParaRPr lang="en-US" altLang="ja-JP" sz="3200" dirty="0">
              <a:latin typeface="ＭＳ 明朝" charset="-128"/>
              <a:ea typeface="ＭＳ 明朝" charset="-128"/>
              <a:cs typeface="ＭＳ 明朝" charset="-128"/>
            </a:endParaRPr>
          </a:p>
          <a:p>
            <a:pPr marL="514350" lvl="1" indent="-514350" eaLnBrk="1" hangingPunct="1">
              <a:lnSpc>
                <a:spcPct val="90000"/>
              </a:lnSpc>
              <a:buFont typeface="+mj-lt"/>
              <a:buAutoNum type="arabicPeriod"/>
            </a:pPr>
            <a:r>
              <a:rPr lang="ja-JP" altLang="en-US" sz="3200" dirty="0">
                <a:latin typeface="ＭＳ 明朝" charset="-128"/>
                <a:ea typeface="ＭＳ 明朝" charset="-128"/>
                <a:cs typeface="ＭＳ 明朝" charset="-128"/>
              </a:rPr>
              <a:t>国試：オススメの解答テクニック</a:t>
            </a:r>
            <a:endParaRPr lang="en-US" altLang="ja-JP" sz="3200" dirty="0">
              <a:latin typeface="ＭＳ 明朝" charset="-128"/>
              <a:ea typeface="ＭＳ 明朝" charset="-128"/>
              <a:cs typeface="ＭＳ 明朝" charset="-128"/>
            </a:endParaRPr>
          </a:p>
          <a:p>
            <a:pPr marL="514350" lvl="1" indent="-514350" eaLnBrk="1" hangingPunct="1">
              <a:lnSpc>
                <a:spcPct val="90000"/>
              </a:lnSpc>
              <a:buFont typeface="+mj-lt"/>
              <a:buAutoNum type="arabicPeriod"/>
            </a:pPr>
            <a:r>
              <a:rPr lang="ja-JP" altLang="en-US" sz="3200" dirty="0">
                <a:latin typeface="ＭＳ 明朝" charset="-128"/>
                <a:ea typeface="ＭＳ 明朝" charset="-128"/>
                <a:cs typeface="ＭＳ 明朝" charset="-128"/>
              </a:rPr>
              <a:t>過去問（第</a:t>
            </a:r>
            <a:r>
              <a:rPr lang="en-US" altLang="ja-JP" sz="3200" dirty="0">
                <a:latin typeface="ＭＳ 明朝" charset="-128"/>
                <a:ea typeface="ＭＳ 明朝" charset="-128"/>
                <a:cs typeface="ＭＳ 明朝" charset="-128"/>
              </a:rPr>
              <a:t>37</a:t>
            </a:r>
            <a:r>
              <a:rPr lang="ja-JP" altLang="en-US" sz="3200" dirty="0">
                <a:latin typeface="ＭＳ 明朝" charset="-128"/>
                <a:ea typeface="ＭＳ 明朝" charset="-128"/>
                <a:cs typeface="ＭＳ 明朝" charset="-128"/>
              </a:rPr>
              <a:t>回）にトライ</a:t>
            </a:r>
            <a:endParaRPr lang="en-US" altLang="ja-JP" sz="3200" dirty="0">
              <a:latin typeface="ＭＳ 明朝" charset="-128"/>
              <a:ea typeface="ＭＳ 明朝" charset="-128"/>
              <a:cs typeface="ＭＳ 明朝" charset="-128"/>
            </a:endParaRPr>
          </a:p>
          <a:p>
            <a:pPr marL="514350" lvl="1" indent="-514350" eaLnBrk="1" hangingPunct="1">
              <a:lnSpc>
                <a:spcPct val="90000"/>
              </a:lnSpc>
              <a:buFont typeface="+mj-lt"/>
              <a:buAutoNum type="arabicPeriod"/>
            </a:pPr>
            <a:r>
              <a:rPr lang="ja-JP" altLang="en-US" sz="3200" dirty="0">
                <a:latin typeface="ＭＳ 明朝" charset="-128"/>
                <a:ea typeface="ＭＳ 明朝" charset="-128"/>
                <a:cs typeface="ＭＳ 明朝" charset="-128"/>
              </a:rPr>
              <a:t>過去問の答え合わせ＋解説</a:t>
            </a:r>
            <a:endParaRPr lang="en-US" altLang="ja-JP" sz="3200" dirty="0">
              <a:latin typeface="ＭＳ 明朝" charset="-128"/>
              <a:ea typeface="ＭＳ 明朝" charset="-128"/>
              <a:cs typeface="ＭＳ 明朝" charset="-128"/>
            </a:endParaRPr>
          </a:p>
          <a:p>
            <a:pPr marL="514350" lvl="1" indent="-514350" eaLnBrk="1" hangingPunct="1">
              <a:lnSpc>
                <a:spcPct val="90000"/>
              </a:lnSpc>
              <a:buFont typeface="+mj-lt"/>
              <a:buAutoNum type="arabicPeriod"/>
            </a:pPr>
            <a:r>
              <a:rPr lang="ja-JP" altLang="en-US" sz="3200" dirty="0">
                <a:latin typeface="ＭＳ 明朝" charset="-128"/>
                <a:ea typeface="ＭＳ 明朝" charset="-128"/>
                <a:cs typeface="ＭＳ 明朝" charset="-128"/>
              </a:rPr>
              <a:t>オマケの過去問（第</a:t>
            </a:r>
            <a:r>
              <a:rPr lang="en-US" altLang="ja-JP" sz="3200" dirty="0">
                <a:latin typeface="ＭＳ 明朝" charset="-128"/>
                <a:ea typeface="ＭＳ 明朝" charset="-128"/>
                <a:cs typeface="ＭＳ 明朝" charset="-128"/>
              </a:rPr>
              <a:t>36</a:t>
            </a:r>
            <a:r>
              <a:rPr lang="ja-JP" altLang="en-US" sz="3200" dirty="0">
                <a:latin typeface="ＭＳ 明朝" charset="-128"/>
                <a:ea typeface="ＭＳ 明朝" charset="-128"/>
                <a:cs typeface="ＭＳ 明朝" charset="-128"/>
              </a:rPr>
              <a:t>回）２つ</a:t>
            </a:r>
            <a:endParaRPr lang="en-US" altLang="ja-JP" sz="3200" dirty="0">
              <a:latin typeface="ＭＳ 明朝" charset="-128"/>
              <a:ea typeface="ＭＳ 明朝" charset="-128"/>
              <a:cs typeface="ＭＳ 明朝" charset="-128"/>
            </a:endParaRPr>
          </a:p>
        </p:txBody>
      </p:sp>
      <p:sp>
        <p:nvSpPr>
          <p:cNvPr id="2" name="スライド番号プレースホルダー 1">
            <a:extLst>
              <a:ext uri="{FF2B5EF4-FFF2-40B4-BE49-F238E27FC236}">
                <a16:creationId xmlns:a16="http://schemas.microsoft.com/office/drawing/2014/main" id="{B5C640BE-F694-22C0-69A1-3158D26090E4}"/>
              </a:ext>
            </a:extLst>
          </p:cNvPr>
          <p:cNvSpPr>
            <a:spLocks noGrp="1"/>
          </p:cNvSpPr>
          <p:nvPr>
            <p:ph type="sldNum" sz="quarter" idx="12"/>
          </p:nvPr>
        </p:nvSpPr>
        <p:spPr/>
        <p:txBody>
          <a:bodyPr/>
          <a:lstStyle/>
          <a:p>
            <a:fld id="{A4CFD91F-0676-4D47-82C1-C8A098CDDACF}" type="slidenum">
              <a:rPr lang="en-US" altLang="ja-JP" smtClean="0"/>
              <a:pPr/>
              <a:t>7</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66331" cy="93610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１</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後期試験問題の範囲と内容</a:t>
            </a:r>
            <a:br>
              <a:rPr lang="en-US" altLang="ja-JP" sz="2800" dirty="0">
                <a:latin typeface="ＭＳ 明朝" charset="-128"/>
                <a:ea typeface="ＭＳ 明朝" charset="-128"/>
                <a:cs typeface="ＭＳ 明朝" charset="-128"/>
              </a:rPr>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611560" y="1268760"/>
            <a:ext cx="8064896" cy="5256584"/>
          </a:xfrm>
          <a:solidFill>
            <a:schemeClr val="bg1"/>
          </a:solidFill>
        </p:spPr>
        <p:txBody>
          <a:bodyPr/>
          <a:lstStyle/>
          <a:p>
            <a:pPr marL="0" indent="0" eaLnBrk="1" hangingPunct="1">
              <a:lnSpc>
                <a:spcPct val="90000"/>
              </a:lnSpc>
              <a:buNone/>
            </a:pPr>
            <a:r>
              <a:rPr lang="ja-JP" altLang="en-US" sz="2400" dirty="0"/>
              <a:t>教科書の第</a:t>
            </a:r>
            <a:r>
              <a:rPr lang="en-US" altLang="ja-JP" sz="2400" dirty="0"/>
              <a:t>5</a:t>
            </a:r>
            <a:r>
              <a:rPr lang="ja-JP" altLang="en-US" sz="2400" dirty="0"/>
              <a:t>章社会保障の体系（</a:t>
            </a:r>
            <a:r>
              <a:rPr lang="en-US" altLang="ja-JP" sz="2400" dirty="0"/>
              <a:t>p.114―p.237</a:t>
            </a:r>
            <a:r>
              <a:rPr lang="ja-JP" altLang="en-US" sz="2400" dirty="0"/>
              <a:t>）</a:t>
            </a:r>
          </a:p>
          <a:p>
            <a:pPr marL="0" indent="0" eaLnBrk="1" hangingPunct="1">
              <a:lnSpc>
                <a:spcPct val="90000"/>
              </a:lnSpc>
              <a:buNone/>
            </a:pPr>
            <a:r>
              <a:rPr lang="ja-JP" altLang="en-US" sz="2400" dirty="0"/>
              <a:t>今年度は、国試対策に重点をおいているので、</a:t>
            </a:r>
            <a:endParaRPr lang="en-US" altLang="ja-JP" sz="2400" dirty="0"/>
          </a:p>
          <a:p>
            <a:pPr marL="0" indent="0" eaLnBrk="1" hangingPunct="1">
              <a:lnSpc>
                <a:spcPct val="90000"/>
              </a:lnSpc>
              <a:buNone/>
            </a:pPr>
            <a:r>
              <a:rPr lang="ja-JP" altLang="en-US" sz="2400" dirty="0"/>
              <a:t>最新の</a:t>
            </a:r>
            <a:r>
              <a:rPr lang="en-US" altLang="ja-JP" sz="2400" dirty="0"/>
              <a:t>2025</a:t>
            </a:r>
            <a:r>
              <a:rPr lang="ja-JP" altLang="en-US" sz="2400" dirty="0"/>
              <a:t>年（</a:t>
            </a:r>
            <a:r>
              <a:rPr lang="en-US" altLang="ja-JP" sz="2400" dirty="0"/>
              <a:t>R6</a:t>
            </a:r>
            <a:r>
              <a:rPr lang="ja-JP" altLang="en-US" sz="2400" dirty="0"/>
              <a:t>）の社会福祉士国試の問題（</a:t>
            </a:r>
            <a:r>
              <a:rPr lang="en-US" altLang="ja-JP" sz="2400" dirty="0"/>
              <a:t>8</a:t>
            </a:r>
            <a:r>
              <a:rPr lang="ja-JP" altLang="en-US" sz="2400" dirty="0"/>
              <a:t>問を中心に出題する関係で、一部、前期の範囲に入る問題もあるが、すでに前期試験でやった問題なので、以下の解説をよく読んでおけば、大丈夫。</a:t>
            </a:r>
            <a:endParaRPr lang="en-US" altLang="ja-JP" sz="2400" dirty="0"/>
          </a:p>
          <a:p>
            <a:pPr marL="0" indent="0" eaLnBrk="1" hangingPunct="1">
              <a:lnSpc>
                <a:spcPct val="90000"/>
              </a:lnSpc>
              <a:buNone/>
            </a:pPr>
            <a:r>
              <a:rPr lang="ja-JP" altLang="en-US" sz="2400" dirty="0"/>
              <a:t>ただし、問題や正解の選択肢は変更するので、過去問そのままではありませんのでご注意下さい。</a:t>
            </a:r>
            <a:endParaRPr lang="en-US" altLang="ja-JP" sz="2400" dirty="0"/>
          </a:p>
          <a:p>
            <a:pPr marL="0" indent="0" eaLnBrk="1" hangingPunct="1">
              <a:lnSpc>
                <a:spcPct val="90000"/>
              </a:lnSpc>
              <a:buNone/>
            </a:pPr>
            <a:r>
              <a:rPr lang="ja-JP" altLang="en-US" sz="2400" dirty="0"/>
              <a:t>★</a:t>
            </a:r>
            <a:r>
              <a:rPr lang="ja-JP" altLang="en-US" sz="2400" dirty="0">
                <a:solidFill>
                  <a:srgbClr val="FF0000"/>
                </a:solidFill>
              </a:rPr>
              <a:t>後期試験対策としては、この過去問解説をよく読んで、わからないところや気になる点について、自分で</a:t>
            </a:r>
            <a:r>
              <a:rPr lang="en-US" altLang="ja-JP" sz="2400" dirty="0" err="1">
                <a:solidFill>
                  <a:srgbClr val="FF0000"/>
                </a:solidFill>
              </a:rPr>
              <a:t>GoogleAI</a:t>
            </a:r>
            <a:r>
              <a:rPr lang="ja-JP" altLang="en-US" sz="2400" dirty="0">
                <a:solidFill>
                  <a:srgbClr val="FF0000"/>
                </a:solidFill>
              </a:rPr>
              <a:t>などを使い調べる＋自分の</a:t>
            </a:r>
            <a:r>
              <a:rPr lang="en-US" altLang="ja-JP" sz="2400" dirty="0">
                <a:solidFill>
                  <a:srgbClr val="FF0000"/>
                </a:solidFill>
              </a:rPr>
              <a:t>RAP</a:t>
            </a:r>
            <a:r>
              <a:rPr lang="ja-JP" altLang="en-US" sz="2400" dirty="0">
                <a:solidFill>
                  <a:srgbClr val="FF0000"/>
                </a:solidFill>
              </a:rPr>
              <a:t>の解答の間違いを確認すると良いでしょう。</a:t>
            </a:r>
            <a:endParaRPr lang="en-US" altLang="ja-JP" sz="2400" dirty="0">
              <a:solidFill>
                <a:srgbClr val="FF0000"/>
              </a:solidFill>
            </a:endParaRPr>
          </a:p>
          <a:p>
            <a:pPr marL="0" indent="0" eaLnBrk="1" hangingPunct="1">
              <a:lnSpc>
                <a:spcPct val="90000"/>
              </a:lnSpc>
              <a:buNone/>
            </a:pPr>
            <a:endParaRPr lang="en-US" altLang="ja-JP" sz="2400" dirty="0"/>
          </a:p>
          <a:p>
            <a:pPr marL="0" indent="0" eaLnBrk="1" hangingPunct="1">
              <a:lnSpc>
                <a:spcPct val="90000"/>
              </a:lnSpc>
              <a:buNone/>
            </a:pPr>
            <a:r>
              <a:rPr lang="en-US" altLang="ja-JP" sz="2400" dirty="0"/>
              <a:t> </a:t>
            </a:r>
          </a:p>
          <a:p>
            <a:pPr marL="0" indent="0" eaLnBrk="1" hangingPunct="1">
              <a:lnSpc>
                <a:spcPct val="90000"/>
              </a:lnSpc>
              <a:buNone/>
            </a:pPr>
            <a:endParaRPr lang="en-US" altLang="ja-JP" sz="2400" dirty="0"/>
          </a:p>
        </p:txBody>
      </p:sp>
    </p:spTree>
    <p:extLst>
      <p:ext uri="{BB962C8B-B14F-4D97-AF65-F5344CB8AC3E}">
        <p14:creationId xmlns:p14="http://schemas.microsoft.com/office/powerpoint/2010/main" val="8080788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702113" y="188640"/>
            <a:ext cx="7811781" cy="1084293"/>
          </a:xfrm>
        </p:spPr>
        <p:txBody>
          <a:bodyPr anchor="ctr"/>
          <a:lstStyle/>
          <a:p>
            <a:pPr marL="438150" lvl="1" eaLnBrk="1" hangingPunct="1">
              <a:lnSpc>
                <a:spcPct val="90000"/>
              </a:lnSpc>
            </a:pPr>
            <a:br>
              <a:rPr lang="en-US" altLang="ja-JP" sz="2800" b="1" dirty="0"/>
            </a:br>
            <a:br>
              <a:rPr lang="en-US" altLang="ja-JP" sz="2800" b="1" dirty="0"/>
            </a:br>
            <a:br>
              <a:rPr lang="en-US" altLang="ja-JP" sz="2800" b="1" dirty="0"/>
            </a:br>
            <a:r>
              <a:rPr lang="ja-JP" altLang="en-US" sz="2800" dirty="0">
                <a:latin typeface="ＭＳ 明朝" charset="-128"/>
                <a:ea typeface="ＭＳ 明朝" charset="-128"/>
                <a:cs typeface="ＭＳ 明朝" charset="-128"/>
              </a:rPr>
              <a:t>２．国試：オススメの解答テクニック</a:t>
            </a: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467543" y="1412776"/>
            <a:ext cx="8280920" cy="4824536"/>
          </a:xfrm>
          <a:solidFill>
            <a:schemeClr val="bg1"/>
          </a:solidFill>
        </p:spPr>
        <p:txBody>
          <a:bodyPr/>
          <a:lstStyle/>
          <a:p>
            <a:pPr marL="457200" indent="-457200" eaLnBrk="1" hangingPunct="1">
              <a:lnSpc>
                <a:spcPct val="90000"/>
              </a:lnSpc>
              <a:buFont typeface="+mj-lt"/>
              <a:buAutoNum type="arabicPeriod"/>
            </a:pPr>
            <a:r>
              <a:rPr lang="ja-JP" altLang="en-US" sz="2400" dirty="0"/>
              <a:t>一問あたり</a:t>
            </a:r>
            <a:r>
              <a:rPr lang="en-US" altLang="ja-JP" sz="2400" dirty="0"/>
              <a:t>1</a:t>
            </a:r>
            <a:r>
              <a:rPr lang="ja-JP" altLang="en-US" sz="2400" dirty="0"/>
              <a:t>分</a:t>
            </a:r>
            <a:r>
              <a:rPr lang="en-US" altLang="ja-JP" sz="2400" dirty="0"/>
              <a:t>30</a:t>
            </a:r>
            <a:r>
              <a:rPr lang="ja-JP" altLang="en-US" sz="2400" dirty="0"/>
              <a:t>秒程度でリズム良く解答する。</a:t>
            </a:r>
            <a:endParaRPr lang="en-US" altLang="ja-JP" sz="2400" dirty="0"/>
          </a:p>
          <a:p>
            <a:pPr marL="457200" indent="-457200" eaLnBrk="1" hangingPunct="1">
              <a:lnSpc>
                <a:spcPct val="90000"/>
              </a:lnSpc>
              <a:buFont typeface="+mj-lt"/>
              <a:buAutoNum type="arabicPeriod"/>
            </a:pPr>
            <a:r>
              <a:rPr lang="ja-JP" altLang="en-US" sz="2400" dirty="0"/>
              <a:t>問題の頭をよく読み、正解の数（１つか</a:t>
            </a:r>
            <a:r>
              <a:rPr lang="en-US" altLang="ja-JP" sz="2400" dirty="0"/>
              <a:t>2</a:t>
            </a:r>
            <a:r>
              <a:rPr lang="ja-JP" altLang="en-US" sz="2400" dirty="0"/>
              <a:t>つ）とキーワードをチェックする。</a:t>
            </a:r>
            <a:r>
              <a:rPr lang="ja-JP" altLang="en-US" sz="2400" dirty="0">
                <a:solidFill>
                  <a:schemeClr val="accent2"/>
                </a:solidFill>
              </a:rPr>
              <a:t>注などにヒントあり</a:t>
            </a:r>
            <a:r>
              <a:rPr lang="ja-JP" altLang="en-US" sz="2400" dirty="0"/>
              <a:t>。</a:t>
            </a:r>
            <a:endParaRPr lang="en-US" altLang="ja-JP" sz="2400" dirty="0"/>
          </a:p>
          <a:p>
            <a:pPr marL="457200" indent="-457200" eaLnBrk="1" hangingPunct="1">
              <a:lnSpc>
                <a:spcPct val="90000"/>
              </a:lnSpc>
              <a:buFont typeface="+mj-lt"/>
              <a:buAutoNum type="arabicPeriod"/>
            </a:pPr>
            <a:r>
              <a:rPr lang="ja-JP" altLang="en-US" sz="2400" dirty="0"/>
              <a:t>１から５までの選択肢を順に読み、キーワードとの関係で間違いと思われるものに☓、迷ったら△、明らかに正しいと思うものに◯をつけ、最後の選択肢までチェック。</a:t>
            </a:r>
            <a:endParaRPr lang="en-US" altLang="ja-JP" sz="2400" dirty="0"/>
          </a:p>
          <a:p>
            <a:pPr marL="457200" indent="-457200" eaLnBrk="1" hangingPunct="1">
              <a:lnSpc>
                <a:spcPct val="90000"/>
              </a:lnSpc>
              <a:buFont typeface="+mj-lt"/>
              <a:buAutoNum type="arabicPeriod"/>
            </a:pPr>
            <a:r>
              <a:rPr lang="ja-JP" altLang="en-US" sz="2400" u="sng" dirty="0">
                <a:solidFill>
                  <a:schemeClr val="accent2"/>
                </a:solidFill>
              </a:rPr>
              <a:t>明らかな◯があれば、迷わず正解とする</a:t>
            </a:r>
            <a:r>
              <a:rPr lang="ja-JP" altLang="en-US" sz="2400" dirty="0"/>
              <a:t>。なければ△の中から正解を選ぶ。◯が正解の数と一致すれば、その番号を転記する。全部△なら、他の選択肢と１つだけ違っているか、一番、もっともらしいものを直感的に選ぶ</a:t>
            </a:r>
            <a:endParaRPr lang="en-US" altLang="ja-JP" sz="2400" dirty="0"/>
          </a:p>
          <a:p>
            <a:pPr marL="457200" indent="-457200" eaLnBrk="1" hangingPunct="1">
              <a:lnSpc>
                <a:spcPct val="90000"/>
              </a:lnSpc>
              <a:buFont typeface="+mj-lt"/>
              <a:buAutoNum type="arabicPeriod"/>
            </a:pPr>
            <a:r>
              <a:rPr lang="ja-JP" altLang="en-US" sz="2400" dirty="0"/>
              <a:t>転記し終わったら、次の問題へ</a:t>
            </a:r>
            <a:endParaRPr lang="en-US" altLang="ja-JP" sz="2400" dirty="0"/>
          </a:p>
          <a:p>
            <a:pPr marL="0" indent="0" eaLnBrk="1" hangingPunct="1">
              <a:lnSpc>
                <a:spcPct val="90000"/>
              </a:lnSpc>
              <a:buNone/>
            </a:pPr>
            <a:r>
              <a:rPr lang="ja-JP" altLang="en-US" sz="2400" dirty="0">
                <a:solidFill>
                  <a:srgbClr val="FF0000"/>
                </a:solidFill>
              </a:rPr>
              <a:t>★各選択肢が☓である確率は</a:t>
            </a:r>
            <a:r>
              <a:rPr lang="en-US" altLang="ja-JP" sz="2400" dirty="0">
                <a:solidFill>
                  <a:srgbClr val="FF0000"/>
                </a:solidFill>
              </a:rPr>
              <a:t>80</a:t>
            </a:r>
            <a:r>
              <a:rPr lang="ja-JP" altLang="en-US" sz="2400" dirty="0">
                <a:solidFill>
                  <a:srgbClr val="FF0000"/>
                </a:solidFill>
              </a:rPr>
              <a:t>％、◯は</a:t>
            </a:r>
            <a:r>
              <a:rPr lang="en-US" altLang="ja-JP" sz="2400" dirty="0">
                <a:solidFill>
                  <a:srgbClr val="FF0000"/>
                </a:solidFill>
              </a:rPr>
              <a:t>20</a:t>
            </a:r>
            <a:r>
              <a:rPr lang="ja-JP" altLang="en-US" sz="2400" dirty="0">
                <a:solidFill>
                  <a:srgbClr val="FF0000"/>
                </a:solidFill>
              </a:rPr>
              <a:t>％、消去法で選択肢を絞れば当たる確率は高くなる！</a:t>
            </a:r>
          </a:p>
          <a:p>
            <a:pPr marL="0" indent="0" eaLnBrk="1" hangingPunct="1">
              <a:lnSpc>
                <a:spcPct val="90000"/>
              </a:lnSpc>
              <a:buNone/>
            </a:pPr>
            <a:endParaRPr lang="en-US" altLang="ja-JP" sz="2400" dirty="0">
              <a:solidFill>
                <a:srgbClr val="FF0000"/>
              </a:solidFill>
            </a:endParaRPr>
          </a:p>
          <a:p>
            <a:pPr marL="0" indent="0" eaLnBrk="1" hangingPunct="1">
              <a:lnSpc>
                <a:spcPct val="90000"/>
              </a:lnSpc>
              <a:buNone/>
            </a:pPr>
            <a:endParaRPr lang="en-US" altLang="ja-JP" sz="2400" dirty="0">
              <a:solidFill>
                <a:srgbClr val="FF0000"/>
              </a:solidFill>
            </a:endParaRPr>
          </a:p>
          <a:p>
            <a:pPr marL="0" indent="0" eaLnBrk="1" hangingPunct="1">
              <a:lnSpc>
                <a:spcPct val="90000"/>
              </a:lnSpc>
              <a:buNone/>
            </a:pPr>
            <a:endParaRPr lang="ja-JP" altLang="en-US" sz="2400" dirty="0">
              <a:solidFill>
                <a:srgbClr val="FF0000"/>
              </a:solidFill>
            </a:endParaRPr>
          </a:p>
        </p:txBody>
      </p:sp>
    </p:spTree>
    <p:extLst>
      <p:ext uri="{BB962C8B-B14F-4D97-AF65-F5344CB8AC3E}">
        <p14:creationId xmlns:p14="http://schemas.microsoft.com/office/powerpoint/2010/main" val="171452924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HD:Applications:Microsoft Office 2004:テンプレート:プレゼンテーション:デザイン:Profile</Template>
  <TotalTime>77934</TotalTime>
  <Words>6709</Words>
  <Application>Microsoft Office PowerPoint</Application>
  <PresentationFormat>画面に合わせる (4:3)</PresentationFormat>
  <Paragraphs>331</Paragraphs>
  <Slides>40</Slides>
  <Notes>28</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40</vt:i4>
      </vt:variant>
    </vt:vector>
  </HeadingPairs>
  <TitlesOfParts>
    <vt:vector size="46" baseType="lpstr">
      <vt:lpstr>ＭＳ Ｐゴシック</vt:lpstr>
      <vt:lpstr>ＭＳ 明朝</vt:lpstr>
      <vt:lpstr>Arial</vt:lpstr>
      <vt:lpstr>Century</vt:lpstr>
      <vt:lpstr>Wingdings</vt:lpstr>
      <vt:lpstr>Profile</vt:lpstr>
      <vt:lpstr>第11回生活保護に関する追加</vt:lpstr>
      <vt:lpstr>     　 第５節　生活保護制度の概要　 　　2. 生活保護制度の概要 【２】生活保護の基本原理　ここ確認のこと      </vt:lpstr>
      <vt:lpstr>外国人は生活保護を受けられるか？ 【Google AIの回答】</vt:lpstr>
      <vt:lpstr>2014年7月18日の最高裁判決</vt:lpstr>
      <vt:lpstr>第14/15回まとめ 後期試験問題の特徴と対策　</vt:lpstr>
      <vt:lpstr>今日のお話　その１</vt:lpstr>
      <vt:lpstr>今日のお話　その２</vt:lpstr>
      <vt:lpstr>     　 １.後期試験問題の範囲と内容     </vt:lpstr>
      <vt:lpstr>   ２．国試：オススメの解答テクニック   </vt:lpstr>
      <vt:lpstr>   ＊社会保障分野の正答パターン   </vt:lpstr>
      <vt:lpstr>３.過去問（第37回）にトライ。</vt:lpstr>
      <vt:lpstr>    　３.過去問の答え合わせ＋解説 ①第37回社会保障 (28から36）8問    </vt:lpstr>
      <vt:lpstr>    　３.過去問の答え合わせ＋解説 ①第37回社会保障 (28から36）8問    </vt:lpstr>
      <vt:lpstr>    　 ３.過去問の答え合わせ＋解説 　①第37回社会保障 (28から36）8問    </vt:lpstr>
      <vt:lpstr>    　 ３.過去問の答え合わせ＋解説 　①第37回社会保障 (28から36）8問    </vt:lpstr>
      <vt:lpstr>    ３.過去問の答え合わせ＋解説 　①第37回社会保障 (28から36）8問   </vt:lpstr>
      <vt:lpstr>    ３.過去問の答え合わせ＋解説 　①第37回社会保障 (28から36）8問   </vt:lpstr>
      <vt:lpstr>     　 ３.過去問の答え合わせ＋解説 　①第37回社会保障 (28から36）8問     </vt:lpstr>
      <vt:lpstr>     　 ３.過去問の答え合わせ＋解説 　①第37回社会保障 (28から36）8問     </vt:lpstr>
      <vt:lpstr> 図3－1社会保障財源のイメージ </vt:lpstr>
      <vt:lpstr>社会保障の財源：国の負担が重い順に並べると</vt:lpstr>
      <vt:lpstr>社会保障の財源：国の負担が重い順に並べると</vt:lpstr>
      <vt:lpstr>     　 ３.過去問の答え合わせ＋解説 　①第37回社会保障 (28から36）8問     </vt:lpstr>
      <vt:lpstr>要注意、介護保険の第1号は65歳以上第2号は40－65歳、第3号はない！</vt:lpstr>
      <vt:lpstr>     　 ３.過去問の答え合わせ＋解説 　①第37回社会保障 (28から36）8問     </vt:lpstr>
      <vt:lpstr>国民年金の第3号被保険者とは？</vt:lpstr>
      <vt:lpstr>     　 ３.過去問の答え合わせ＋解説 　①第37回社会保障 (28から36）8問     </vt:lpstr>
      <vt:lpstr>     　 ３.過去問の答え合わせ＋解説 　①第37回社会保障 (28から36）8問     </vt:lpstr>
      <vt:lpstr>     　 ３.過去問の答え合わせ＋解説 　①第37回社会保障 (28から36）8問     </vt:lpstr>
      <vt:lpstr>     　 ３.過去問の答え合わせ＋解説 　①第37回社会保障 (28から36）8問     </vt:lpstr>
      <vt:lpstr>PowerPoint プレゼンテーション</vt:lpstr>
      <vt:lpstr>②第36回社会保障 (49から55）6問</vt:lpstr>
      <vt:lpstr>     　  ３.　過去問（R５）のCheckと解説 第36回（令和5年度）社会福祉士　国試　      </vt:lpstr>
      <vt:lpstr>【解説】問題49　</vt:lpstr>
      <vt:lpstr>     　  ３.　過去問（R５）のCheckと解説 第36回（令和5年度）社会福祉士　国試　      </vt:lpstr>
      <vt:lpstr>【解説】問題50　</vt:lpstr>
      <vt:lpstr>2026年度4月からの新制度「子ども・子育て支援金」が始まる！</vt:lpstr>
      <vt:lpstr>     　  第6節　社会手当制度の概要     　　　　  ２.児童手当       </vt:lpstr>
      <vt:lpstr>  社会保障の講義はこれで終わりですが おまけがあります。</vt:lpstr>
      <vt:lpstr>お知らせ</vt:lpstr>
    </vt:vector>
  </TitlesOfParts>
  <Manager/>
  <Company>札幌市立 大学</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第1回　家族って何だろう？_x0010_ 家族をめぐる話題</dc:title>
  <dc:subject/>
  <dc:creator>札幌市立 大学</dc:creator>
  <cp:keywords/>
  <dc:description/>
  <cp:lastModifiedBy>俊彦 原</cp:lastModifiedBy>
  <cp:revision>1005</cp:revision>
  <cp:lastPrinted>2023-12-05T08:29:49Z</cp:lastPrinted>
  <dcterms:created xsi:type="dcterms:W3CDTF">2016-04-06T06:30:45Z</dcterms:created>
  <dcterms:modified xsi:type="dcterms:W3CDTF">2026-02-03T11:08:18Z</dcterms:modified>
  <cp:category/>
</cp:coreProperties>
</file>