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3"/>
  </p:notesMasterIdLst>
  <p:handoutMasterIdLst>
    <p:handoutMasterId r:id="rId24"/>
  </p:handoutMasterIdLst>
  <p:sldIdLst>
    <p:sldId id="256" r:id="rId2"/>
    <p:sldId id="386" r:id="rId3"/>
    <p:sldId id="674" r:id="rId4"/>
    <p:sldId id="840" r:id="rId5"/>
    <p:sldId id="841" r:id="rId6"/>
    <p:sldId id="851" r:id="rId7"/>
    <p:sldId id="853" r:id="rId8"/>
    <p:sldId id="842" r:id="rId9"/>
    <p:sldId id="854" r:id="rId10"/>
    <p:sldId id="849" r:id="rId11"/>
    <p:sldId id="843" r:id="rId12"/>
    <p:sldId id="855" r:id="rId13"/>
    <p:sldId id="844" r:id="rId14"/>
    <p:sldId id="856" r:id="rId15"/>
    <p:sldId id="846" r:id="rId16"/>
    <p:sldId id="857" r:id="rId17"/>
    <p:sldId id="850" r:id="rId18"/>
    <p:sldId id="847" r:id="rId19"/>
    <p:sldId id="858" r:id="rId20"/>
    <p:sldId id="848" r:id="rId21"/>
    <p:sldId id="425" r:id="rId22"/>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0" autoAdjust="0"/>
    <p:restoredTop sz="93195" autoAdjust="0"/>
  </p:normalViewPr>
  <p:slideViewPr>
    <p:cSldViewPr>
      <p:cViewPr varScale="1">
        <p:scale>
          <a:sx n="53" d="100"/>
          <a:sy n="53" d="100"/>
        </p:scale>
        <p:origin x="1716" y="5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7"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25950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76187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21</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074845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359397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35088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437234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26068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6849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laws.e-gov.go.jp/document?lawid=425AC000000010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laws.e-gov.go.jp/document?lawid=325AC000000014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ja.wikipedia.org/wiki/%E8%8A%B8%E8%83%BD%E4%BA%BA%E8%A6%AA%E6%97%8F%E7%94%9F%E6%B4%BB%E4%BF%9D%E8%AD%B7%E5%8F%97%E7%B5%A6%E9%A8%92%E5%8B%9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第</a:t>
            </a:r>
            <a:r>
              <a:rPr lang="en-US" altLang="ja-JP" sz="3200" dirty="0"/>
              <a:t>11</a:t>
            </a:r>
            <a:r>
              <a:rPr lang="ja-JP" altLang="en-US" sz="3200" dirty="0"/>
              <a:t>回</a:t>
            </a:r>
            <a:r>
              <a:rPr lang="en-US" altLang="ja-JP" sz="2800" dirty="0"/>
              <a:t>【</a:t>
            </a:r>
            <a:r>
              <a:rPr lang="ja-JP" altLang="en-US" sz="2800" dirty="0"/>
              <a:t>生活保護制度の概要</a:t>
            </a:r>
            <a:r>
              <a:rPr lang="en-US" altLang="ja-JP" sz="2800" dirty="0"/>
              <a:t>】</a:t>
            </a:r>
            <a:br>
              <a:rPr lang="en-US" altLang="ja-JP" sz="2800" dirty="0"/>
            </a:br>
            <a:r>
              <a:rPr lang="ja-JP" altLang="en-US" sz="2800" dirty="0"/>
              <a:t>目的、対象、給付の内容、財源構成</a:t>
            </a:r>
            <a:endParaRPr lang="en-US" altLang="ja-JP" sz="3200" dirty="0"/>
          </a:p>
        </p:txBody>
      </p:sp>
      <p:sp>
        <p:nvSpPr>
          <p:cNvPr id="3075" name="Rectangle 3"/>
          <p:cNvSpPr>
            <a:spLocks noGrp="1" noChangeArrowheads="1"/>
          </p:cNvSpPr>
          <p:nvPr>
            <p:ph type="subTitle" idx="1"/>
          </p:nvPr>
        </p:nvSpPr>
        <p:spPr>
          <a:xfrm>
            <a:off x="1331640" y="2723475"/>
            <a:ext cx="6912768" cy="3982125"/>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dirty="0"/>
              <a:t>1</a:t>
            </a:r>
            <a:r>
              <a:rPr lang="ja-JP" altLang="en-US" sz="2400" dirty="0"/>
              <a:t>月</a:t>
            </a:r>
            <a:r>
              <a:rPr lang="en-US" altLang="ja-JP" sz="2400" dirty="0"/>
              <a:t>19</a:t>
            </a:r>
            <a:r>
              <a:rPr lang="ja-JP" altLang="en-US" sz="2400" dirty="0"/>
              <a:t>日</a:t>
            </a:r>
            <a:endParaRPr lang="en-US" altLang="ja-JP" sz="2400" dirty="0"/>
          </a:p>
          <a:p>
            <a:pPr algn="ctr"/>
            <a:r>
              <a:rPr lang="ja-JP" altLang="en-US" sz="2000" dirty="0"/>
              <a:t>第</a:t>
            </a:r>
            <a:r>
              <a:rPr lang="en-US" altLang="ja-JP" sz="2000" dirty="0"/>
              <a:t>5</a:t>
            </a:r>
            <a:r>
              <a:rPr lang="ja-JP" altLang="en-US" sz="2000" dirty="0"/>
              <a:t>章社会保障制度の体系 </a:t>
            </a:r>
            <a:endParaRPr lang="en-US" altLang="ja-JP" sz="2000" dirty="0"/>
          </a:p>
          <a:p>
            <a:pPr algn="ctr"/>
            <a:r>
              <a:rPr lang="ja-JP" altLang="en-US" sz="2000" dirty="0"/>
              <a:t>第５節　生活保護制度の概要　</a:t>
            </a:r>
            <a:endParaRPr lang="en-US" altLang="ja-JP" sz="2000" dirty="0"/>
          </a:p>
          <a:p>
            <a:pPr algn="ctr"/>
            <a:r>
              <a:rPr lang="ja-JP" altLang="en-US" sz="2000" dirty="0"/>
              <a:t>（１）公的扶助として生活保護制度</a:t>
            </a:r>
            <a:endParaRPr lang="en-US" altLang="ja-JP" sz="2000" dirty="0"/>
          </a:p>
          <a:p>
            <a:pPr algn="ctr"/>
            <a:r>
              <a:rPr lang="en-US" altLang="ja-JP" sz="2000" dirty="0"/>
              <a:t>(2)</a:t>
            </a:r>
            <a:r>
              <a:rPr lang="ja-JP" altLang="en-US" sz="2000" dirty="0"/>
              <a:t>生活保護制度の概要　</a:t>
            </a:r>
            <a:r>
              <a:rPr lang="en-US" altLang="ja-JP" sz="2000" dirty="0"/>
              <a:t>(3)</a:t>
            </a:r>
            <a:r>
              <a:rPr lang="ja-JP" altLang="en-US" sz="2000" dirty="0"/>
              <a:t>生活困窮者自立支援法　</a:t>
            </a:r>
            <a:endParaRPr lang="en-US" altLang="ja-JP" sz="2000" dirty="0"/>
          </a:p>
          <a:p>
            <a:pPr algn="ctr"/>
            <a:r>
              <a:rPr lang="ja-JP" altLang="en-US" sz="2000" dirty="0"/>
              <a:t>　</a:t>
            </a:r>
            <a:r>
              <a:rPr lang="en-US" altLang="ja-JP" sz="2000" dirty="0"/>
              <a:t>P.213-221</a:t>
            </a:r>
          </a:p>
          <a:p>
            <a:pPr algn="ctr"/>
            <a:r>
              <a:rPr lang="en-US" altLang="zh-TW" sz="2000" dirty="0"/>
              <a:t>3</a:t>
            </a:r>
            <a:r>
              <a:rPr lang="zh-TW" altLang="en-US" sz="2000" dirty="0"/>
              <a:t>限目 </a:t>
            </a:r>
            <a:r>
              <a:rPr lang="en-US" altLang="zh-TW" sz="2000" dirty="0"/>
              <a:t>13:00 </a:t>
            </a:r>
            <a:r>
              <a:rPr lang="zh-TW" altLang="en-US" sz="2000" dirty="0"/>
              <a:t>～</a:t>
            </a:r>
            <a:r>
              <a:rPr lang="en-US" altLang="zh-TW" sz="2000" dirty="0"/>
              <a:t>14 </a:t>
            </a:r>
            <a:r>
              <a:rPr lang="zh-TW" altLang="en-US" sz="2000" dirty="0"/>
              <a:t>：</a:t>
            </a:r>
            <a:r>
              <a:rPr lang="en-US" altLang="zh-TW" sz="2000" dirty="0"/>
              <a:t>30</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C6D75-8ADB-2C34-8F72-D0CABBB812C3}"/>
              </a:ext>
            </a:extLst>
          </p:cNvPr>
          <p:cNvSpPr>
            <a:spLocks noGrp="1"/>
          </p:cNvSpPr>
          <p:nvPr>
            <p:ph type="title"/>
          </p:nvPr>
        </p:nvSpPr>
        <p:spPr>
          <a:xfrm>
            <a:off x="574675" y="304800"/>
            <a:ext cx="8001000" cy="1216025"/>
          </a:xfrm>
        </p:spPr>
        <p:txBody>
          <a:bodyPr wrap="square" anchor="b">
            <a:normAutofit/>
          </a:bodyPr>
          <a:lstStyle/>
          <a:p>
            <a:pPr>
              <a:lnSpc>
                <a:spcPct val="90000"/>
              </a:lnSpc>
            </a:pPr>
            <a:r>
              <a:rPr lang="ja-JP" altLang="en-US" dirty="0"/>
              <a:t>図５－２６　補足性の原理</a:t>
            </a:r>
            <a:br>
              <a:rPr lang="en-US" altLang="ja-JP" dirty="0"/>
            </a:br>
            <a:r>
              <a:rPr lang="ja-JP" altLang="en-US" dirty="0"/>
              <a:t>（最低生活費と収入の対比）</a:t>
            </a:r>
            <a:endParaRPr lang="en-US"/>
          </a:p>
        </p:txBody>
      </p:sp>
      <p:pic>
        <p:nvPicPr>
          <p:cNvPr id="8" name="図 7" descr="テーブル&#10;&#10;自動的に生成された説明">
            <a:extLst>
              <a:ext uri="{FF2B5EF4-FFF2-40B4-BE49-F238E27FC236}">
                <a16:creationId xmlns:a16="http://schemas.microsoft.com/office/drawing/2014/main" id="{0C85037C-B260-B70F-793C-46B3CB329B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675" y="2020253"/>
            <a:ext cx="8001000" cy="2960370"/>
          </a:xfrm>
          <a:prstGeom prst="rect">
            <a:avLst/>
          </a:prstGeom>
          <a:noFill/>
        </p:spPr>
      </p:pic>
      <p:sp>
        <p:nvSpPr>
          <p:cNvPr id="4" name="スライド番号プレースホルダー 3">
            <a:extLst>
              <a:ext uri="{FF2B5EF4-FFF2-40B4-BE49-F238E27FC236}">
                <a16:creationId xmlns:a16="http://schemas.microsoft.com/office/drawing/2014/main" id="{1CBCF290-7020-A879-D3AA-54A44ACF0632}"/>
              </a:ext>
            </a:extLst>
          </p:cNvPr>
          <p:cNvSpPr>
            <a:spLocks noGrp="1"/>
          </p:cNvSpPr>
          <p:nvPr>
            <p:ph type="sldNum" sz="quarter" idx="12"/>
          </p:nvPr>
        </p:nvSpPr>
        <p:spPr>
          <a:xfrm>
            <a:off x="6553200" y="6245225"/>
            <a:ext cx="1981200" cy="476250"/>
          </a:xfrm>
        </p:spPr>
        <p:txBody>
          <a:bodyPr wrap="square" anchor="t">
            <a:normAutofit/>
          </a:bodyPr>
          <a:lstStyle/>
          <a:p>
            <a:pPr>
              <a:spcAft>
                <a:spcPts val="600"/>
              </a:spcAft>
            </a:pPr>
            <a:fld id="{A4CFD91F-0676-4D47-82C1-C8A098CDDACF}" type="slidenum">
              <a:rPr lang="en-US" altLang="ja-JP" smtClean="0"/>
              <a:pPr>
                <a:spcAft>
                  <a:spcPts val="600"/>
                </a:spcAft>
              </a:pPr>
              <a:t>10</a:t>
            </a:fld>
            <a:endParaRPr lang="en-US" altLang="ja-JP"/>
          </a:p>
        </p:txBody>
      </p:sp>
    </p:spTree>
    <p:extLst>
      <p:ext uri="{BB962C8B-B14F-4D97-AF65-F5344CB8AC3E}">
        <p14:creationId xmlns:p14="http://schemas.microsoft.com/office/powerpoint/2010/main" val="17966721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ja-JP" altLang="en-US" sz="2800" dirty="0"/>
              <a:t>　</a:t>
            </a:r>
            <a:r>
              <a:rPr lang="en-US" altLang="ja-JP" sz="2800" dirty="0"/>
              <a:t>【</a:t>
            </a:r>
            <a:r>
              <a:rPr lang="ja-JP" altLang="en-US" sz="2800" dirty="0"/>
              <a:t>３</a:t>
            </a:r>
            <a:r>
              <a:rPr lang="en-US" altLang="ja-JP" sz="2800" dirty="0"/>
              <a:t>】</a:t>
            </a:r>
            <a:r>
              <a:rPr lang="ja-JP" altLang="en-US" sz="2800" dirty="0"/>
              <a:t>生活保護の基本原則</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8402" y="1700808"/>
            <a:ext cx="9135598" cy="4392488"/>
          </a:xfrm>
        </p:spPr>
        <p:txBody>
          <a:bodyPr/>
          <a:lstStyle/>
          <a:p>
            <a:pPr marL="0" indent="0" eaLnBrk="1" hangingPunct="1">
              <a:lnSpc>
                <a:spcPct val="90000"/>
              </a:lnSpc>
              <a:buNone/>
            </a:pPr>
            <a:r>
              <a:rPr lang="ja-JP" altLang="en-US" sz="2400" dirty="0"/>
              <a:t>❶申請保護の原則：第七条　保護は、</a:t>
            </a:r>
            <a:r>
              <a:rPr lang="ja-JP" altLang="en-US" sz="2400" dirty="0">
                <a:solidFill>
                  <a:srgbClr val="FF0000"/>
                </a:solidFill>
              </a:rPr>
              <a:t>要保護者、その扶養義務者又はその他の同居の親族の申請</a:t>
            </a:r>
            <a:r>
              <a:rPr lang="ja-JP" altLang="en-US" sz="2400" dirty="0"/>
              <a:t>に基いて開始する。ただし</a:t>
            </a:r>
            <a:r>
              <a:rPr lang="ja-JP" altLang="en-US" sz="2400" u="sng" dirty="0">
                <a:solidFill>
                  <a:srgbClr val="0000FF"/>
                </a:solidFill>
              </a:rPr>
              <a:t>要保護者が急迫した状況にあるときは、保護の申請がなくても、必要な保護を行うこと</a:t>
            </a:r>
            <a:r>
              <a:rPr lang="ja-JP" altLang="en-US" sz="2400" u="sng" dirty="0"/>
              <a:t>ができる</a:t>
            </a:r>
            <a:r>
              <a:rPr lang="ja-JP" altLang="en-US" sz="2400" dirty="0"/>
              <a:t>。＊職権保護：生命の危機等の急迫状況では福祉事務所の判断で</a:t>
            </a:r>
            <a:r>
              <a:rPr lang="en-US" altLang="ja-JP" sz="2400" dirty="0"/>
              <a:t>OK</a:t>
            </a:r>
            <a:r>
              <a:rPr lang="ja-JP" altLang="en-US" sz="2400" dirty="0"/>
              <a:t>。</a:t>
            </a:r>
            <a:endParaRPr lang="en-US" altLang="ja-JP" sz="2400" dirty="0"/>
          </a:p>
          <a:p>
            <a:pPr marL="0" indent="0" eaLnBrk="1" hangingPunct="1">
              <a:lnSpc>
                <a:spcPct val="90000"/>
              </a:lnSpc>
              <a:buNone/>
            </a:pPr>
            <a:r>
              <a:rPr lang="ja-JP" altLang="en-US" sz="2400" dirty="0"/>
              <a:t>❷基準及び程度の原則：第八条　保護は厚生労大臣の定める基準により測定した要保護者の需要を基とし、そのうち、その者の金銭又は物品で満たすことのできない</a:t>
            </a:r>
            <a:r>
              <a:rPr lang="ja-JP" altLang="en-US" sz="2400" dirty="0">
                <a:solidFill>
                  <a:srgbClr val="FF0000"/>
                </a:solidFill>
              </a:rPr>
              <a:t>不足分を補う程度</a:t>
            </a:r>
            <a:r>
              <a:rPr lang="ja-JP" altLang="en-US" sz="2400" dirty="0"/>
              <a:t>において行うものとする。２　前項の基準は、要保護者の年齢別、性別、世帯構成別、所在地域別る他保護の種類に応じて必要な事情を考慮した</a:t>
            </a:r>
            <a:r>
              <a:rPr lang="ja-JP" altLang="en-US" sz="2400" dirty="0">
                <a:solidFill>
                  <a:srgbClr val="FF0000"/>
                </a:solidFill>
              </a:rPr>
              <a:t>最低限度の生活の需要を満たすに十分なもの</a:t>
            </a:r>
            <a:r>
              <a:rPr lang="ja-JP" altLang="en-US" sz="2400" dirty="0"/>
              <a:t>であつて、且つ、</a:t>
            </a:r>
            <a:r>
              <a:rPr lang="ja-JP" altLang="en-US" sz="2400" dirty="0">
                <a:solidFill>
                  <a:srgbClr val="FF0000"/>
                </a:solidFill>
              </a:rPr>
              <a:t>これをこえないものでなければならない。</a:t>
            </a:r>
            <a:endParaRPr lang="en-US" altLang="ja-JP" sz="2400" dirty="0">
              <a:solidFill>
                <a:srgbClr val="FF0000"/>
              </a:solidFill>
            </a:endParaRPr>
          </a:p>
          <a:p>
            <a:pPr marL="0" indent="0" eaLnBrk="1" hangingPunct="1">
              <a:lnSpc>
                <a:spcPct val="90000"/>
              </a:lnSpc>
              <a:buNone/>
            </a:pPr>
            <a:r>
              <a:rPr lang="ja-JP" altLang="en-US" sz="2400" dirty="0">
                <a:solidFill>
                  <a:srgbClr val="FF0000"/>
                </a:solidFill>
              </a:rPr>
              <a:t>＊基本的に厚労省からの通達に従っている。</a:t>
            </a:r>
            <a:endParaRPr lang="en-US" altLang="ja-JP" sz="2400" dirty="0">
              <a:solidFill>
                <a:srgbClr val="FF0000"/>
              </a:solidFill>
            </a:endParaRPr>
          </a:p>
        </p:txBody>
      </p:sp>
    </p:spTree>
    <p:extLst>
      <p:ext uri="{BB962C8B-B14F-4D97-AF65-F5344CB8AC3E}">
        <p14:creationId xmlns:p14="http://schemas.microsoft.com/office/powerpoint/2010/main" val="14769187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CA1FA0-BBB2-2446-61AE-51B6C9C6FBA6}"/>
              </a:ext>
            </a:extLst>
          </p:cNvPr>
          <p:cNvSpPr>
            <a:spLocks noGrp="1"/>
          </p:cNvSpPr>
          <p:nvPr>
            <p:ph type="title"/>
          </p:nvPr>
        </p:nvSpPr>
        <p:spPr/>
        <p:txBody>
          <a:bodyPr anchor="t" anchorCtr="0"/>
          <a:lstStyle/>
          <a:p>
            <a:r>
              <a:rPr lang="ja-JP" altLang="en-US" sz="4000" dirty="0"/>
              <a:t>生活保護における職権保護とは？</a:t>
            </a:r>
            <a:br>
              <a:rPr lang="en-US" altLang="ja-JP" sz="4000" dirty="0"/>
            </a:br>
            <a:r>
              <a:rPr lang="en-US" altLang="ja-JP" sz="3200" dirty="0"/>
              <a:t>【</a:t>
            </a:r>
            <a:r>
              <a:rPr lang="en-US" altLang="ja-JP" sz="3200" dirty="0" err="1"/>
              <a:t>GoogleAI</a:t>
            </a:r>
            <a:r>
              <a:rPr lang="ja-JP" altLang="en-US" sz="3200" dirty="0"/>
              <a:t>の回答</a:t>
            </a:r>
            <a:r>
              <a:rPr lang="en-US" altLang="ja-JP" sz="3200" dirty="0"/>
              <a:t>】</a:t>
            </a:r>
            <a:endParaRPr lang="en-US" dirty="0"/>
          </a:p>
        </p:txBody>
      </p:sp>
      <p:sp>
        <p:nvSpPr>
          <p:cNvPr id="3" name="コンテンツ プレースホルダー 2">
            <a:extLst>
              <a:ext uri="{FF2B5EF4-FFF2-40B4-BE49-F238E27FC236}">
                <a16:creationId xmlns:a16="http://schemas.microsoft.com/office/drawing/2014/main" id="{1294DD1F-7868-1F0F-7091-FCE303970650}"/>
              </a:ext>
            </a:extLst>
          </p:cNvPr>
          <p:cNvSpPr>
            <a:spLocks noGrp="1"/>
          </p:cNvSpPr>
          <p:nvPr>
            <p:ph idx="1"/>
          </p:nvPr>
        </p:nvSpPr>
        <p:spPr>
          <a:xfrm>
            <a:off x="564458" y="1700808"/>
            <a:ext cx="7994005" cy="3960440"/>
          </a:xfrm>
        </p:spPr>
        <p:txBody>
          <a:bodyPr/>
          <a:lstStyle/>
          <a:p>
            <a:pPr marL="0" indent="0">
              <a:buNone/>
            </a:pPr>
            <a:r>
              <a:rPr lang="ja-JP" altLang="en-US" dirty="0"/>
              <a:t>福祉事務所長が職権に基づき生活保護を決定</a:t>
            </a:r>
            <a:r>
              <a:rPr lang="en-US" altLang="ja-JP" dirty="0"/>
              <a:t>【</a:t>
            </a:r>
            <a:r>
              <a:rPr lang="ja-JP" altLang="en-US" dirty="0"/>
              <a:t>急迫状況</a:t>
            </a:r>
            <a:r>
              <a:rPr lang="en-US" altLang="ja-JP" dirty="0"/>
              <a:t>】</a:t>
            </a:r>
            <a:r>
              <a:rPr lang="ja-JP" altLang="en-US" dirty="0"/>
              <a:t>災害・事故・失踪など、緊急に保護を要する状況・申請手続きの時間なし 。</a:t>
            </a:r>
          </a:p>
          <a:p>
            <a:pPr marL="0" indent="0">
              <a:buNone/>
            </a:pPr>
            <a:r>
              <a:rPr lang="en-US" altLang="ja-JP" dirty="0"/>
              <a:t>【</a:t>
            </a:r>
            <a:r>
              <a:rPr lang="ja-JP" altLang="en-US" dirty="0"/>
              <a:t>申請能力なし</a:t>
            </a:r>
            <a:r>
              <a:rPr lang="en-US" altLang="ja-JP" dirty="0"/>
              <a:t>】</a:t>
            </a:r>
            <a:r>
              <a:rPr lang="ja-JP" altLang="en-US" dirty="0"/>
              <a:t>認知症高齢者、精神障害者、未成年者など、本人の意思表示が困難。</a:t>
            </a:r>
          </a:p>
          <a:p>
            <a:pPr marL="0" indent="0">
              <a:buNone/>
            </a:pPr>
            <a:r>
              <a:rPr lang="en-US" altLang="ja-JP" dirty="0"/>
              <a:t>【</a:t>
            </a:r>
            <a:r>
              <a:rPr lang="ja-JP" altLang="en-US" dirty="0"/>
              <a:t>申請意思なし</a:t>
            </a:r>
            <a:r>
              <a:rPr lang="en-US" altLang="ja-JP" dirty="0"/>
              <a:t>】</a:t>
            </a:r>
            <a:r>
              <a:rPr lang="ja-JP" altLang="en-US" dirty="0"/>
              <a:t>困窮状態にあるにもかかわらず、本人が「恥ずかしい」「迷惑をかけたくない」等の理由で保護申請を拒否。</a:t>
            </a:r>
            <a:endParaRPr lang="en-US" altLang="ja-JP" dirty="0"/>
          </a:p>
          <a:p>
            <a:pPr marL="0" indent="0">
              <a:buNone/>
            </a:pPr>
            <a:endParaRPr lang="en-US" dirty="0"/>
          </a:p>
        </p:txBody>
      </p:sp>
      <p:sp>
        <p:nvSpPr>
          <p:cNvPr id="4" name="スライド番号プレースホルダー 3">
            <a:extLst>
              <a:ext uri="{FF2B5EF4-FFF2-40B4-BE49-F238E27FC236}">
                <a16:creationId xmlns:a16="http://schemas.microsoft.com/office/drawing/2014/main" id="{66AADBDB-C19C-C720-8543-5B11D0BAB886}"/>
              </a:ext>
            </a:extLst>
          </p:cNvPr>
          <p:cNvSpPr>
            <a:spLocks noGrp="1"/>
          </p:cNvSpPr>
          <p:nvPr>
            <p:ph type="sldNum" sz="quarter" idx="12"/>
          </p:nvPr>
        </p:nvSpPr>
        <p:spPr/>
        <p:txBody>
          <a:bodyPr/>
          <a:lstStyle/>
          <a:p>
            <a:fld id="{A4CFD91F-0676-4D47-82C1-C8A098CDDACF}" type="slidenum">
              <a:rPr lang="en-US" altLang="ja-JP" smtClean="0"/>
              <a:pPr/>
              <a:t>12</a:t>
            </a:fld>
            <a:endParaRPr lang="en-US" altLang="ja-JP"/>
          </a:p>
        </p:txBody>
      </p:sp>
      <p:sp>
        <p:nvSpPr>
          <p:cNvPr id="7" name="テキスト ボックス 6">
            <a:extLst>
              <a:ext uri="{FF2B5EF4-FFF2-40B4-BE49-F238E27FC236}">
                <a16:creationId xmlns:a16="http://schemas.microsoft.com/office/drawing/2014/main" id="{88E87533-08E4-414B-A935-4D3EA5DBD1F0}"/>
              </a:ext>
            </a:extLst>
          </p:cNvPr>
          <p:cNvSpPr txBox="1"/>
          <p:nvPr/>
        </p:nvSpPr>
        <p:spPr>
          <a:xfrm>
            <a:off x="564458" y="5661249"/>
            <a:ext cx="7607942" cy="830997"/>
          </a:xfrm>
          <a:prstGeom prst="rect">
            <a:avLst/>
          </a:prstGeom>
          <a:solidFill>
            <a:schemeClr val="bg1"/>
          </a:solidFill>
        </p:spPr>
        <p:txBody>
          <a:bodyPr wrap="square" rtlCol="0">
            <a:spAutoFit/>
          </a:bodyPr>
          <a:lstStyle/>
          <a:p>
            <a:r>
              <a:rPr lang="ja-JP" altLang="en-US" dirty="0"/>
              <a:t>★決定が遅れて本人が餓死などすれば福祉事務所所長の責任になる点に注意</a:t>
            </a:r>
            <a:endParaRPr lang="en-US" dirty="0"/>
          </a:p>
        </p:txBody>
      </p:sp>
    </p:spTree>
    <p:extLst>
      <p:ext uri="{BB962C8B-B14F-4D97-AF65-F5344CB8AC3E}">
        <p14:creationId xmlns:p14="http://schemas.microsoft.com/office/powerpoint/2010/main" val="2588046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ja-JP" altLang="en-US" sz="2800" dirty="0"/>
              <a:t>　</a:t>
            </a:r>
            <a:r>
              <a:rPr lang="en-US" altLang="ja-JP" sz="2800" dirty="0"/>
              <a:t>【</a:t>
            </a:r>
            <a:r>
              <a:rPr lang="ja-JP" altLang="en-US" sz="2800" dirty="0"/>
              <a:t>３</a:t>
            </a:r>
            <a:r>
              <a:rPr lang="en-US" altLang="ja-JP" sz="2800" dirty="0"/>
              <a:t>】</a:t>
            </a:r>
            <a:r>
              <a:rPr lang="ja-JP" altLang="en-US" sz="2800" dirty="0"/>
              <a:t>生活保護の基本原則</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8402" y="1700808"/>
            <a:ext cx="9135598" cy="4392488"/>
          </a:xfrm>
        </p:spPr>
        <p:txBody>
          <a:bodyPr/>
          <a:lstStyle/>
          <a:p>
            <a:pPr marL="0" indent="0" eaLnBrk="1" hangingPunct="1">
              <a:lnSpc>
                <a:spcPct val="90000"/>
              </a:lnSpc>
              <a:buNone/>
            </a:pPr>
            <a:r>
              <a:rPr lang="ja-JP" altLang="en-US" sz="2400" dirty="0"/>
              <a:t>❸必要即応の原則</a:t>
            </a:r>
            <a:endParaRPr lang="en-US" altLang="ja-JP" sz="2400" dirty="0"/>
          </a:p>
          <a:p>
            <a:pPr marL="0" indent="0" eaLnBrk="1" hangingPunct="1">
              <a:lnSpc>
                <a:spcPct val="90000"/>
              </a:lnSpc>
              <a:buNone/>
            </a:pPr>
            <a:r>
              <a:rPr lang="ja-JP" altLang="en-US" sz="2400" dirty="0"/>
              <a:t>第九条　保護は、要保護者の年齢別、性別、健康状態等その個人又は世帯の実際の必要の相違を考慮して、有効且つ適切に行うものとする。</a:t>
            </a:r>
            <a:r>
              <a:rPr lang="ja-JP" altLang="en-US" sz="2400" dirty="0">
                <a:solidFill>
                  <a:srgbClr val="FF0000"/>
                </a:solidFill>
              </a:rPr>
              <a:t>＊ケースワークは、ケース・バイ・ケース！</a:t>
            </a:r>
            <a:endParaRPr lang="en-US" altLang="ja-JP" sz="2400" dirty="0">
              <a:solidFill>
                <a:srgbClr val="FF0000"/>
              </a:solidFill>
            </a:endParaRPr>
          </a:p>
          <a:p>
            <a:pPr marL="0" indent="0" eaLnBrk="1" hangingPunct="1">
              <a:lnSpc>
                <a:spcPct val="90000"/>
              </a:lnSpc>
              <a:buNone/>
            </a:pPr>
            <a:r>
              <a:rPr lang="ja-JP" altLang="en-US" sz="2400" dirty="0"/>
              <a:t>❹世帯単位の原則</a:t>
            </a:r>
          </a:p>
          <a:p>
            <a:pPr marL="0" indent="0" eaLnBrk="1" hangingPunct="1">
              <a:lnSpc>
                <a:spcPct val="90000"/>
              </a:lnSpc>
              <a:buNone/>
            </a:pPr>
            <a:r>
              <a:rPr lang="ja-JP" altLang="en-US" sz="2400" dirty="0"/>
              <a:t>第十条　</a:t>
            </a:r>
            <a:r>
              <a:rPr lang="ja-JP" altLang="en-US" sz="2400" dirty="0">
                <a:solidFill>
                  <a:srgbClr val="FF0000"/>
                </a:solidFill>
              </a:rPr>
              <a:t>保護は、世帯を単位としてその要否及び程度を定める</a:t>
            </a:r>
            <a:r>
              <a:rPr lang="ja-JP" altLang="en-US" sz="2400" dirty="0"/>
              <a:t>ものとする。但し、これによりがたいときは、個人を単位として定めることができる。</a:t>
            </a:r>
            <a:endParaRPr lang="en-US" altLang="ja-JP" sz="2400" dirty="0"/>
          </a:p>
          <a:p>
            <a:pPr marL="0" indent="0" eaLnBrk="1" hangingPunct="1">
              <a:lnSpc>
                <a:spcPct val="90000"/>
              </a:lnSpc>
              <a:buNone/>
            </a:pPr>
            <a:r>
              <a:rPr lang="ja-JP" altLang="en-US" sz="2400" dirty="0">
                <a:solidFill>
                  <a:srgbClr val="FF0000"/>
                </a:solidFill>
              </a:rPr>
              <a:t>＊世帯全体が困窮しているのでなければ保護は行なわない</a:t>
            </a:r>
            <a:endParaRPr lang="en-US" altLang="ja-JP" sz="2400" dirty="0">
              <a:solidFill>
                <a:srgbClr val="FF0000"/>
              </a:solidFill>
            </a:endParaRPr>
          </a:p>
          <a:p>
            <a:pPr marL="0" indent="0" eaLnBrk="1" hangingPunct="1">
              <a:lnSpc>
                <a:spcPct val="90000"/>
              </a:lnSpc>
              <a:buNone/>
            </a:pPr>
            <a:r>
              <a:rPr lang="ja-JP" altLang="en-US" sz="2400" dirty="0"/>
              <a:t>＊例外：たとえば、世帯主が施設に入居した場合、子どもが進学して別居した場合など、</a:t>
            </a:r>
            <a:r>
              <a:rPr lang="ja-JP" altLang="en-US" sz="2400" dirty="0">
                <a:solidFill>
                  <a:srgbClr val="FF0000"/>
                </a:solidFill>
              </a:rPr>
              <a:t>「世帯分離」</a:t>
            </a:r>
            <a:r>
              <a:rPr lang="ja-JP" altLang="en-US" sz="2400" dirty="0"/>
              <a:t>として取り扱う場合もある。</a:t>
            </a:r>
            <a:endParaRPr lang="en-US" altLang="ja-JP" sz="2400" dirty="0"/>
          </a:p>
        </p:txBody>
      </p:sp>
    </p:spTree>
    <p:extLst>
      <p:ext uri="{BB962C8B-B14F-4D97-AF65-F5344CB8AC3E}">
        <p14:creationId xmlns:p14="http://schemas.microsoft.com/office/powerpoint/2010/main" val="17539938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2D53E0-33F0-7565-2F6E-4CA9F103763C}"/>
              </a:ext>
            </a:extLst>
          </p:cNvPr>
          <p:cNvSpPr>
            <a:spLocks noGrp="1"/>
          </p:cNvSpPr>
          <p:nvPr>
            <p:ph type="title"/>
          </p:nvPr>
        </p:nvSpPr>
        <p:spPr/>
        <p:txBody>
          <a:bodyPr anchor="ctr" anchorCtr="0"/>
          <a:lstStyle/>
          <a:p>
            <a:r>
              <a:rPr lang="ja-JP" altLang="en-US" dirty="0"/>
              <a:t>生活保護の世帯分離の主な例</a:t>
            </a:r>
            <a:br>
              <a:rPr lang="en-US" altLang="ja-JP" dirty="0"/>
            </a:br>
            <a:r>
              <a:rPr lang="en-US" altLang="ja-JP" sz="3200" dirty="0"/>
              <a:t>【</a:t>
            </a:r>
            <a:r>
              <a:rPr lang="en-US" altLang="ja-JP" sz="3200" dirty="0" err="1"/>
              <a:t>GoogleAI</a:t>
            </a:r>
            <a:r>
              <a:rPr lang="ja-JP" altLang="en-US" sz="3200" dirty="0"/>
              <a:t>の回答</a:t>
            </a:r>
            <a:r>
              <a:rPr lang="en-US" altLang="ja-JP" sz="3200" dirty="0"/>
              <a:t>】</a:t>
            </a:r>
            <a:endParaRPr lang="en-US" dirty="0"/>
          </a:p>
        </p:txBody>
      </p:sp>
      <p:sp>
        <p:nvSpPr>
          <p:cNvPr id="3" name="コンテンツ プレースホルダー 2">
            <a:extLst>
              <a:ext uri="{FF2B5EF4-FFF2-40B4-BE49-F238E27FC236}">
                <a16:creationId xmlns:a16="http://schemas.microsoft.com/office/drawing/2014/main" id="{EF28EEAE-FED8-1C8C-8118-DE3D5106DA90}"/>
              </a:ext>
            </a:extLst>
          </p:cNvPr>
          <p:cNvSpPr>
            <a:spLocks noGrp="1"/>
          </p:cNvSpPr>
          <p:nvPr>
            <p:ph idx="1"/>
          </p:nvPr>
        </p:nvSpPr>
        <p:spPr>
          <a:xfrm>
            <a:off x="323528" y="1700808"/>
            <a:ext cx="8210872" cy="4176464"/>
          </a:xfrm>
        </p:spPr>
        <p:txBody>
          <a:bodyPr/>
          <a:lstStyle/>
          <a:p>
            <a:pPr marL="0" indent="0">
              <a:buNone/>
            </a:pPr>
            <a:r>
              <a:rPr lang="ja-JP" altLang="en-US" sz="2800" dirty="0"/>
              <a:t>各世帯が独立して保護要件を満たし、生活保護の適用範囲を調整、介護費用や税負担を軽減。</a:t>
            </a:r>
            <a:endParaRPr lang="en-US" altLang="ja-JP" sz="2800" dirty="0"/>
          </a:p>
          <a:p>
            <a:pPr marL="0" indent="0">
              <a:buNone/>
            </a:pPr>
            <a:r>
              <a:rPr lang="ja-JP" altLang="en-US" sz="2800" dirty="0"/>
              <a:t>①高齢の親が施設に入所、費用負担のために親のみ世帯分離</a:t>
            </a:r>
            <a:endParaRPr lang="en-US" altLang="ja-JP" sz="2800" dirty="0"/>
          </a:p>
          <a:p>
            <a:pPr marL="0" indent="0">
              <a:buNone/>
            </a:pPr>
            <a:r>
              <a:rPr lang="ja-JP" altLang="en-US" sz="2800" dirty="0"/>
              <a:t>②進学・経済的自立したい子供（大学生など）が親の生活保護に影響を与えないように世帯分離</a:t>
            </a:r>
            <a:endParaRPr lang="en-US" altLang="ja-JP" sz="2800" dirty="0"/>
          </a:p>
          <a:p>
            <a:pPr marL="0" indent="0">
              <a:buNone/>
            </a:pPr>
            <a:r>
              <a:rPr lang="ja-JP" altLang="en-US" sz="2800" dirty="0"/>
              <a:t>③家族間の関係性が悪く（</a:t>
            </a:r>
            <a:r>
              <a:rPr lang="en-US" altLang="ja-JP" sz="2800" dirty="0"/>
              <a:t>DV</a:t>
            </a:r>
            <a:r>
              <a:rPr lang="ja-JP" altLang="en-US" sz="2800" dirty="0"/>
              <a:t>など）、</a:t>
            </a:r>
            <a:r>
              <a:rPr lang="ja-JP" altLang="en-US" sz="2800" dirty="0">
                <a:solidFill>
                  <a:srgbClr val="FF0000"/>
                </a:solidFill>
              </a:rPr>
              <a:t>生活保護申請者の安全確保や保護の円滑化を図る</a:t>
            </a:r>
            <a:r>
              <a:rPr lang="ja-JP" altLang="en-US" sz="2800" dirty="0"/>
              <a:t>。</a:t>
            </a:r>
            <a:endParaRPr lang="en-US" altLang="ja-JP" sz="2800" dirty="0"/>
          </a:p>
        </p:txBody>
      </p:sp>
      <p:sp>
        <p:nvSpPr>
          <p:cNvPr id="4" name="スライド番号プレースホルダー 3">
            <a:extLst>
              <a:ext uri="{FF2B5EF4-FFF2-40B4-BE49-F238E27FC236}">
                <a16:creationId xmlns:a16="http://schemas.microsoft.com/office/drawing/2014/main" id="{7CD09BB5-E0CC-297E-3EEF-42D465F13DB9}"/>
              </a:ext>
            </a:extLst>
          </p:cNvPr>
          <p:cNvSpPr>
            <a:spLocks noGrp="1"/>
          </p:cNvSpPr>
          <p:nvPr>
            <p:ph type="sldNum" sz="quarter" idx="12"/>
          </p:nvPr>
        </p:nvSpPr>
        <p:spPr/>
        <p:txBody>
          <a:bodyPr/>
          <a:lstStyle/>
          <a:p>
            <a:fld id="{A4CFD91F-0676-4D47-82C1-C8A098CDDACF}" type="slidenum">
              <a:rPr lang="en-US" altLang="ja-JP" smtClean="0"/>
              <a:pPr/>
              <a:t>14</a:t>
            </a:fld>
            <a:endParaRPr lang="en-US" altLang="ja-JP"/>
          </a:p>
        </p:txBody>
      </p:sp>
    </p:spTree>
    <p:extLst>
      <p:ext uri="{BB962C8B-B14F-4D97-AF65-F5344CB8AC3E}">
        <p14:creationId xmlns:p14="http://schemas.microsoft.com/office/powerpoint/2010/main" val="23590246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ja-JP" altLang="en-US" sz="2800" dirty="0"/>
              <a:t>　</a:t>
            </a:r>
            <a:r>
              <a:rPr lang="en-US" altLang="ja-JP" sz="2800" dirty="0"/>
              <a:t>【</a:t>
            </a:r>
            <a:r>
              <a:rPr lang="ja-JP" altLang="en-US" sz="2800" dirty="0"/>
              <a:t>４</a:t>
            </a:r>
            <a:r>
              <a:rPr lang="en-US" altLang="ja-JP" sz="2800" dirty="0"/>
              <a:t>】</a:t>
            </a:r>
            <a:r>
              <a:rPr lang="ja-JP" altLang="en-US" sz="2800" dirty="0"/>
              <a:t>保護の種類および方法</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772816"/>
            <a:ext cx="8820472" cy="4248472"/>
          </a:xfrm>
        </p:spPr>
        <p:txBody>
          <a:bodyPr/>
          <a:lstStyle/>
          <a:p>
            <a:pPr marL="0" indent="0" eaLnBrk="1" hangingPunct="1">
              <a:lnSpc>
                <a:spcPct val="90000"/>
              </a:lnSpc>
              <a:buNone/>
            </a:pPr>
            <a:r>
              <a:rPr lang="ja-JP" altLang="en-US" sz="2400" dirty="0"/>
              <a:t>生活保護には８種類の扶助がある。</a:t>
            </a:r>
            <a:endParaRPr lang="en-US" altLang="ja-JP" sz="2400" dirty="0"/>
          </a:p>
          <a:p>
            <a:pPr marL="0" indent="0" eaLnBrk="1" hangingPunct="1">
              <a:lnSpc>
                <a:spcPct val="90000"/>
              </a:lnSpc>
              <a:buNone/>
            </a:pPr>
            <a:r>
              <a:rPr lang="ja-JP" altLang="en-US" sz="2400" dirty="0"/>
              <a:t>生活扶助、教育扶助、住宅扶助、介護扶助、医療扶助、出産扶助、生業扶助、葬祭扶助</a:t>
            </a:r>
            <a:endParaRPr lang="en-US" altLang="ja-JP" sz="2400" dirty="0"/>
          </a:p>
          <a:p>
            <a:pPr eaLnBrk="1" hangingPunct="1">
              <a:lnSpc>
                <a:spcPct val="90000"/>
              </a:lnSpc>
              <a:buFont typeface="Wingdings" panose="05000000000000000000" pitchFamily="2" charset="2"/>
              <a:buChar char="Ø"/>
            </a:pPr>
            <a:r>
              <a:rPr lang="ja-JP" altLang="en-US" sz="2400" dirty="0"/>
              <a:t>各扶助ごとに厚生労働大臣が定める基準額が設定されている。</a:t>
            </a:r>
            <a:endParaRPr lang="en-US" altLang="ja-JP" sz="2400" dirty="0"/>
          </a:p>
          <a:p>
            <a:pPr eaLnBrk="1" hangingPunct="1">
              <a:lnSpc>
                <a:spcPct val="90000"/>
              </a:lnSpc>
              <a:buFont typeface="Wingdings" panose="05000000000000000000" pitchFamily="2" charset="2"/>
              <a:buChar char="Ø"/>
            </a:pPr>
            <a:r>
              <a:rPr lang="ja-JP" altLang="en-US" sz="2400" dirty="0">
                <a:solidFill>
                  <a:srgbClr val="FF0000"/>
                </a:solidFill>
              </a:rPr>
              <a:t>基準額は毎年１度、原則４月改定</a:t>
            </a:r>
            <a:endParaRPr lang="en-US" altLang="ja-JP" sz="2400" dirty="0">
              <a:solidFill>
                <a:srgbClr val="FF0000"/>
              </a:solidFill>
            </a:endParaRPr>
          </a:p>
          <a:p>
            <a:pPr eaLnBrk="1" hangingPunct="1">
              <a:lnSpc>
                <a:spcPct val="90000"/>
              </a:lnSpc>
              <a:buFont typeface="Wingdings" panose="05000000000000000000" pitchFamily="2" charset="2"/>
              <a:buChar char="Ø"/>
            </a:pPr>
            <a:r>
              <a:rPr lang="ja-JP" altLang="en-US" sz="2400" dirty="0"/>
              <a:t>被保護世帯の保護費は、世帯ニーズに合わせ、これらの扶助の組み合わせで決まる。</a:t>
            </a:r>
            <a:endParaRPr lang="en-US" altLang="ja-JP" sz="2400" dirty="0"/>
          </a:p>
          <a:p>
            <a:pPr eaLnBrk="1" hangingPunct="1">
              <a:lnSpc>
                <a:spcPct val="90000"/>
              </a:lnSpc>
              <a:buFont typeface="Wingdings" panose="05000000000000000000" pitchFamily="2" charset="2"/>
              <a:buChar char="Ø"/>
            </a:pPr>
            <a:r>
              <a:rPr lang="ja-JP" altLang="en-US" sz="2400" dirty="0"/>
              <a:t>介護扶助、医療扶助はサービス給付、それ以外は現金給付。</a:t>
            </a:r>
            <a:endParaRPr lang="en-US" altLang="ja-JP" sz="2400" dirty="0"/>
          </a:p>
          <a:p>
            <a:pPr eaLnBrk="1" hangingPunct="1">
              <a:lnSpc>
                <a:spcPct val="90000"/>
              </a:lnSpc>
              <a:buFont typeface="Wingdings" panose="05000000000000000000" pitchFamily="2" charset="2"/>
              <a:buChar char="Ø"/>
            </a:pPr>
            <a:r>
              <a:rPr lang="ja-JP" altLang="en-US" sz="2400" dirty="0"/>
              <a:t>原則：銀行振込。例外：窓口給付。</a:t>
            </a:r>
            <a:endParaRPr lang="en-US" altLang="ja-JP" sz="2400" dirty="0"/>
          </a:p>
          <a:p>
            <a:pPr marL="0" indent="0" eaLnBrk="1" hangingPunct="1">
              <a:lnSpc>
                <a:spcPct val="90000"/>
              </a:lnSpc>
              <a:buNone/>
            </a:pPr>
            <a:endParaRPr lang="en-US" altLang="ja-JP" sz="3200" dirty="0"/>
          </a:p>
        </p:txBody>
      </p:sp>
    </p:spTree>
    <p:extLst>
      <p:ext uri="{BB962C8B-B14F-4D97-AF65-F5344CB8AC3E}">
        <p14:creationId xmlns:p14="http://schemas.microsoft.com/office/powerpoint/2010/main" val="21797318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8652BC-D5FE-9912-BA1C-31980EE4F0DC}"/>
              </a:ext>
            </a:extLst>
          </p:cNvPr>
          <p:cNvSpPr>
            <a:spLocks noGrp="1"/>
          </p:cNvSpPr>
          <p:nvPr>
            <p:ph type="title"/>
          </p:nvPr>
        </p:nvSpPr>
        <p:spPr/>
        <p:txBody>
          <a:bodyPr anchor="ctr" anchorCtr="0"/>
          <a:lstStyle/>
          <a:p>
            <a:r>
              <a:rPr lang="ja-JP" altLang="en-US" dirty="0"/>
              <a:t>生活保護費減額訴訟の最高裁判決</a:t>
            </a:r>
            <a:br>
              <a:rPr lang="en-US" altLang="ja-JP" dirty="0"/>
            </a:br>
            <a:r>
              <a:rPr lang="en-US" altLang="ja-JP" dirty="0"/>
              <a:t>【</a:t>
            </a:r>
            <a:r>
              <a:rPr lang="en-US" altLang="ja-JP" sz="3600" dirty="0" err="1"/>
              <a:t>googleAI</a:t>
            </a:r>
            <a:r>
              <a:rPr lang="ja-JP" altLang="en-US" sz="3600" dirty="0"/>
              <a:t>の回答</a:t>
            </a:r>
            <a:r>
              <a:rPr lang="en-US" altLang="ja-JP" sz="3600" dirty="0"/>
              <a:t>】</a:t>
            </a:r>
            <a:endParaRPr lang="en-US" dirty="0"/>
          </a:p>
        </p:txBody>
      </p:sp>
      <p:sp>
        <p:nvSpPr>
          <p:cNvPr id="3" name="コンテンツ プレースホルダー 2">
            <a:extLst>
              <a:ext uri="{FF2B5EF4-FFF2-40B4-BE49-F238E27FC236}">
                <a16:creationId xmlns:a16="http://schemas.microsoft.com/office/drawing/2014/main" id="{55F9B281-A771-999E-2CF6-FD04D6BC4EC1}"/>
              </a:ext>
            </a:extLst>
          </p:cNvPr>
          <p:cNvSpPr>
            <a:spLocks noGrp="1"/>
          </p:cNvSpPr>
          <p:nvPr>
            <p:ph idx="1"/>
          </p:nvPr>
        </p:nvSpPr>
        <p:spPr/>
        <p:txBody>
          <a:bodyPr/>
          <a:lstStyle/>
          <a:p>
            <a:pPr marL="0" indent="0">
              <a:buNone/>
            </a:pPr>
            <a:r>
              <a:rPr lang="en-US" altLang="ja-JP" sz="2400" dirty="0"/>
              <a:t>2013</a:t>
            </a:r>
            <a:r>
              <a:rPr lang="ja-JP" altLang="en-US" sz="2400" dirty="0"/>
              <a:t>～</a:t>
            </a:r>
            <a:r>
              <a:rPr lang="en-US" altLang="ja-JP" sz="2400" dirty="0"/>
              <a:t>2015</a:t>
            </a:r>
            <a:r>
              <a:rPr lang="ja-JP" altLang="en-US" sz="2400" dirty="0"/>
              <a:t>年の生活保護費の大幅減額は</a:t>
            </a:r>
            <a:r>
              <a:rPr lang="en-US" altLang="ja-JP" sz="2400" dirty="0"/>
              <a:t>2025</a:t>
            </a:r>
            <a:r>
              <a:rPr lang="ja-JP" altLang="en-US" sz="2400" dirty="0"/>
              <a:t>年</a:t>
            </a:r>
            <a:r>
              <a:rPr lang="en-US" altLang="ja-JP" sz="2400" dirty="0"/>
              <a:t>6</a:t>
            </a:r>
            <a:r>
              <a:rPr lang="ja-JP" altLang="en-US" sz="2400" dirty="0"/>
              <a:t>月の最高裁判決で「違法」とされ、国は減額分の差額を追加支給する方針ですが、原告側は全額支給と「再減額」の撤回を求め、厚生労働省は独自の「特別給付金」で対応しようとしており、原告と国との対立が続いています。</a:t>
            </a:r>
            <a:endParaRPr lang="en-US" altLang="ja-JP" sz="2400" dirty="0"/>
          </a:p>
          <a:p>
            <a:pPr marL="0" indent="0">
              <a:buNone/>
            </a:pPr>
            <a:r>
              <a:rPr lang="en-US" altLang="ja-JP" sz="2400" dirty="0"/>
              <a:t>【</a:t>
            </a:r>
            <a:r>
              <a:rPr lang="ja-JP" altLang="en-US" sz="2400" dirty="0"/>
              <a:t>違法性の判断</a:t>
            </a:r>
            <a:r>
              <a:rPr lang="en-US" altLang="ja-JP" sz="2400" dirty="0"/>
              <a:t>】</a:t>
            </a:r>
            <a:r>
              <a:rPr lang="en-US" altLang="ja-JP" sz="2400" dirty="0">
                <a:solidFill>
                  <a:srgbClr val="FF0000"/>
                </a:solidFill>
              </a:rPr>
              <a:t>2013</a:t>
            </a:r>
            <a:r>
              <a:rPr lang="ja-JP" altLang="en-US" sz="2400" dirty="0">
                <a:solidFill>
                  <a:srgbClr val="FF0000"/>
                </a:solidFill>
              </a:rPr>
              <a:t>年からの生活保護費の引き下げ（生活扶助費の平均</a:t>
            </a:r>
            <a:r>
              <a:rPr lang="en-US" altLang="ja-JP" sz="2400" dirty="0">
                <a:solidFill>
                  <a:srgbClr val="FF0000"/>
                </a:solidFill>
              </a:rPr>
              <a:t>6.5%</a:t>
            </a:r>
            <a:r>
              <a:rPr lang="ja-JP" altLang="en-US" sz="2400" dirty="0">
                <a:solidFill>
                  <a:srgbClr val="FF0000"/>
                </a:solidFill>
              </a:rPr>
              <a:t>減額）のうち、物価下落率（デフレ調整）を用いた部分について、最高裁は「違法」と判断し、減額処分を取り消しました</a:t>
            </a:r>
            <a:r>
              <a:rPr lang="ja-JP" altLang="en-US" sz="2400" dirty="0"/>
              <a:t>。﻿</a:t>
            </a:r>
          </a:p>
          <a:p>
            <a:pPr marL="0" indent="0">
              <a:buNone/>
            </a:pPr>
            <a:r>
              <a:rPr lang="en-US" altLang="ja-JP" sz="2400" dirty="0"/>
              <a:t>【</a:t>
            </a:r>
            <a:r>
              <a:rPr lang="ja-JP" altLang="en-US" sz="2400" dirty="0"/>
              <a:t>国家賠償請求</a:t>
            </a:r>
            <a:r>
              <a:rPr lang="en-US" altLang="ja-JP" sz="2400" dirty="0"/>
              <a:t>】</a:t>
            </a:r>
            <a:r>
              <a:rPr lang="ja-JP" altLang="en-US" sz="2400" dirty="0"/>
              <a:t>しかし国家賠償請求（損害賠償）は認められませんでした。﻿</a:t>
            </a:r>
            <a:endParaRPr lang="en-US" sz="2400" dirty="0"/>
          </a:p>
        </p:txBody>
      </p:sp>
      <p:sp>
        <p:nvSpPr>
          <p:cNvPr id="4" name="スライド番号プレースホルダー 3">
            <a:extLst>
              <a:ext uri="{FF2B5EF4-FFF2-40B4-BE49-F238E27FC236}">
                <a16:creationId xmlns:a16="http://schemas.microsoft.com/office/drawing/2014/main" id="{D8E52030-9079-A653-8D11-249C930BA11C}"/>
              </a:ext>
            </a:extLst>
          </p:cNvPr>
          <p:cNvSpPr>
            <a:spLocks noGrp="1"/>
          </p:cNvSpPr>
          <p:nvPr>
            <p:ph type="sldNum" sz="quarter" idx="12"/>
          </p:nvPr>
        </p:nvSpPr>
        <p:spPr/>
        <p:txBody>
          <a:bodyPr/>
          <a:lstStyle/>
          <a:p>
            <a:fld id="{A4CFD91F-0676-4D47-82C1-C8A098CDDACF}" type="slidenum">
              <a:rPr lang="en-US" altLang="ja-JP" smtClean="0"/>
              <a:pPr/>
              <a:t>16</a:t>
            </a:fld>
            <a:endParaRPr lang="en-US" altLang="ja-JP"/>
          </a:p>
        </p:txBody>
      </p:sp>
    </p:spTree>
    <p:extLst>
      <p:ext uri="{BB962C8B-B14F-4D97-AF65-F5344CB8AC3E}">
        <p14:creationId xmlns:p14="http://schemas.microsoft.com/office/powerpoint/2010/main" val="2874387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9C6D75-8ADB-2C34-8F72-D0CABBB812C3}"/>
              </a:ext>
            </a:extLst>
          </p:cNvPr>
          <p:cNvSpPr>
            <a:spLocks noGrp="1"/>
          </p:cNvSpPr>
          <p:nvPr>
            <p:ph type="title"/>
          </p:nvPr>
        </p:nvSpPr>
        <p:spPr>
          <a:xfrm>
            <a:off x="574675" y="304800"/>
            <a:ext cx="8001000" cy="1216025"/>
          </a:xfrm>
        </p:spPr>
        <p:txBody>
          <a:bodyPr wrap="square" anchor="t" anchorCtr="0">
            <a:normAutofit/>
          </a:bodyPr>
          <a:lstStyle/>
          <a:p>
            <a:r>
              <a:rPr lang="ja-JP" altLang="en-US" dirty="0"/>
              <a:t>図５－</a:t>
            </a:r>
            <a:r>
              <a:rPr lang="en-US" altLang="ja-JP" dirty="0"/>
              <a:t>27</a:t>
            </a:r>
            <a:r>
              <a:rPr lang="ja-JP" altLang="en-US" dirty="0"/>
              <a:t>　生活保護の扶助の種類</a:t>
            </a:r>
            <a:endParaRPr lang="en-US" dirty="0"/>
          </a:p>
        </p:txBody>
      </p:sp>
      <p:pic>
        <p:nvPicPr>
          <p:cNvPr id="5" name="図 4" descr="テーブル&#10;&#10;自動的に生成された説明">
            <a:extLst>
              <a:ext uri="{FF2B5EF4-FFF2-40B4-BE49-F238E27FC236}">
                <a16:creationId xmlns:a16="http://schemas.microsoft.com/office/drawing/2014/main" id="{EF3CFC2A-1F97-B1ED-7F0F-82094BD4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073" y="1066352"/>
            <a:ext cx="7246295" cy="5579647"/>
          </a:xfrm>
          <a:prstGeom prst="rect">
            <a:avLst/>
          </a:prstGeom>
          <a:noFill/>
        </p:spPr>
      </p:pic>
      <p:sp>
        <p:nvSpPr>
          <p:cNvPr id="4" name="スライド番号プレースホルダー 3">
            <a:extLst>
              <a:ext uri="{FF2B5EF4-FFF2-40B4-BE49-F238E27FC236}">
                <a16:creationId xmlns:a16="http://schemas.microsoft.com/office/drawing/2014/main" id="{1CBCF290-7020-A879-D3AA-54A44ACF0632}"/>
              </a:ext>
            </a:extLst>
          </p:cNvPr>
          <p:cNvSpPr>
            <a:spLocks noGrp="1"/>
          </p:cNvSpPr>
          <p:nvPr>
            <p:ph type="sldNum" sz="quarter" idx="12"/>
          </p:nvPr>
        </p:nvSpPr>
        <p:spPr>
          <a:xfrm>
            <a:off x="6553200" y="6245225"/>
            <a:ext cx="1981200" cy="476250"/>
          </a:xfrm>
        </p:spPr>
        <p:txBody>
          <a:bodyPr wrap="square" anchor="t">
            <a:normAutofit/>
          </a:bodyPr>
          <a:lstStyle/>
          <a:p>
            <a:pPr>
              <a:spcAft>
                <a:spcPts val="600"/>
              </a:spcAft>
            </a:pPr>
            <a:fld id="{A4CFD91F-0676-4D47-82C1-C8A098CDDACF}" type="slidenum">
              <a:rPr lang="en-US" altLang="ja-JP" smtClean="0"/>
              <a:pPr>
                <a:spcAft>
                  <a:spcPts val="600"/>
                </a:spcAft>
              </a:pPr>
              <a:t>17</a:t>
            </a:fld>
            <a:endParaRPr lang="en-US" altLang="ja-JP"/>
          </a:p>
        </p:txBody>
      </p:sp>
    </p:spTree>
    <p:extLst>
      <p:ext uri="{BB962C8B-B14F-4D97-AF65-F5344CB8AC3E}">
        <p14:creationId xmlns:p14="http://schemas.microsoft.com/office/powerpoint/2010/main" val="14083680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323528" y="222557"/>
            <a:ext cx="8424936" cy="1262227"/>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ja-JP" altLang="en-US" sz="2800" dirty="0"/>
              <a:t>　</a:t>
            </a:r>
            <a:r>
              <a:rPr lang="en-US" altLang="ja-JP" sz="2800" dirty="0"/>
              <a:t>【</a:t>
            </a:r>
            <a:r>
              <a:rPr lang="ja-JP" altLang="en-US" sz="2800" dirty="0"/>
              <a:t>５</a:t>
            </a:r>
            <a:r>
              <a:rPr lang="en-US" altLang="ja-JP" sz="2800" dirty="0"/>
              <a:t>】</a:t>
            </a:r>
            <a:r>
              <a:rPr lang="ja-JP" altLang="en-US" sz="2800" dirty="0"/>
              <a:t>保護の実施機関・</a:t>
            </a:r>
            <a:r>
              <a:rPr lang="en-US" altLang="ja-JP" sz="2800" dirty="0"/>
              <a:t>【</a:t>
            </a:r>
            <a:r>
              <a:rPr lang="ja-JP" altLang="en-US" sz="2800" dirty="0"/>
              <a:t>６</a:t>
            </a:r>
            <a:r>
              <a:rPr lang="en-US" altLang="ja-JP" sz="2800" dirty="0"/>
              <a:t>】</a:t>
            </a:r>
            <a:r>
              <a:rPr lang="ja-JP" altLang="en-US" sz="2800" dirty="0"/>
              <a:t>財源</a:t>
            </a:r>
            <a:br>
              <a:rPr lang="en-US" altLang="ja-JP" sz="2800" dirty="0"/>
            </a:br>
            <a:br>
              <a:rPr lang="en-US" altLang="ja-JP" sz="24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700808"/>
            <a:ext cx="8524038" cy="4176464"/>
          </a:xfrm>
        </p:spPr>
        <p:txBody>
          <a:bodyPr/>
          <a:lstStyle/>
          <a:p>
            <a:pPr marL="0" indent="0" eaLnBrk="1" hangingPunct="1">
              <a:lnSpc>
                <a:spcPct val="90000"/>
              </a:lnSpc>
              <a:buNone/>
            </a:pPr>
            <a:r>
              <a:rPr lang="en-US" altLang="ja-JP" sz="2400" dirty="0"/>
              <a:t>【</a:t>
            </a:r>
            <a:r>
              <a:rPr lang="ja-JP" altLang="en-US" sz="2400" dirty="0"/>
              <a:t>５</a:t>
            </a:r>
            <a:r>
              <a:rPr lang="en-US" altLang="ja-JP" sz="2400" dirty="0"/>
              <a:t>】</a:t>
            </a:r>
            <a:r>
              <a:rPr lang="ja-JP" altLang="en-US" sz="2400" dirty="0"/>
              <a:t>生活保護の実施機関は、法律上は、都道府県知事、市長、町村長とされているが、その権限は</a:t>
            </a:r>
            <a:r>
              <a:rPr lang="zh-TW" altLang="en-US" sz="2400" dirty="0"/>
              <a:t>都道府県</a:t>
            </a:r>
            <a:r>
              <a:rPr lang="ja-JP" altLang="en-US" sz="2400" dirty="0"/>
              <a:t>・市町村の</a:t>
            </a:r>
            <a:r>
              <a:rPr lang="ja-JP" altLang="en-US" sz="2400" dirty="0">
                <a:solidFill>
                  <a:srgbClr val="FF0000"/>
                </a:solidFill>
              </a:rPr>
              <a:t>福祉事務所。</a:t>
            </a:r>
            <a:r>
              <a:rPr lang="ja-JP" altLang="en-US" sz="2400" dirty="0"/>
              <a:t>実際の現場で保護にあたるのは、社会福祉法で定められた</a:t>
            </a:r>
            <a:r>
              <a:rPr lang="ja-JP" altLang="en-US" sz="2400" dirty="0">
                <a:solidFill>
                  <a:schemeClr val="accent2"/>
                </a:solidFill>
              </a:rPr>
              <a:t>現業員（通称：ケースワーカー</a:t>
            </a:r>
            <a:r>
              <a:rPr lang="en-US" altLang="ja-JP" sz="2400" dirty="0">
                <a:solidFill>
                  <a:schemeClr val="accent2"/>
                </a:solidFill>
              </a:rPr>
              <a:t>CW)</a:t>
            </a:r>
            <a:r>
              <a:rPr lang="ja-JP" altLang="en-US" sz="2400" dirty="0">
                <a:solidFill>
                  <a:schemeClr val="accent2"/>
                </a:solidFill>
              </a:rPr>
              <a:t>：</a:t>
            </a:r>
            <a:r>
              <a:rPr lang="ja-JP" altLang="en-US" sz="2400" dirty="0"/>
              <a:t>担当地区の被保護世帯を適宜訪問し、被保護者の生活状況の調査・相談業務・指導を行う。</a:t>
            </a:r>
            <a:r>
              <a:rPr lang="ja-JP" altLang="en-US" sz="2400" dirty="0">
                <a:solidFill>
                  <a:schemeClr val="accent2"/>
                </a:solidFill>
              </a:rPr>
              <a:t>民生委員</a:t>
            </a:r>
            <a:r>
              <a:rPr lang="ja-JP" altLang="en-US" sz="2400" dirty="0"/>
              <a:t>：協力機関として被保護者の発見・通告、生活状況の調査。</a:t>
            </a:r>
            <a:endParaRPr lang="en-US" altLang="ja-JP" sz="2400" dirty="0"/>
          </a:p>
          <a:p>
            <a:pPr marL="0" indent="0" eaLnBrk="1" hangingPunct="1">
              <a:lnSpc>
                <a:spcPct val="90000"/>
              </a:lnSpc>
              <a:buNone/>
            </a:pPr>
            <a:r>
              <a:rPr lang="en-US" altLang="ja-JP" sz="2400" dirty="0"/>
              <a:t>【</a:t>
            </a:r>
            <a:r>
              <a:rPr lang="ja-JP" altLang="en-US" sz="2400" dirty="0"/>
              <a:t>６</a:t>
            </a:r>
            <a:r>
              <a:rPr lang="en-US" altLang="ja-JP" sz="2400" dirty="0"/>
              <a:t>】</a:t>
            </a:r>
            <a:r>
              <a:rPr lang="ja-JP" altLang="en-US" sz="2400" dirty="0">
                <a:solidFill>
                  <a:srgbClr val="FF0000"/>
                </a:solidFill>
              </a:rPr>
              <a:t>生活保護の財源</a:t>
            </a:r>
            <a:r>
              <a:rPr lang="ja-JP" altLang="en-US" sz="2400" dirty="0"/>
              <a:t>は、</a:t>
            </a:r>
            <a:r>
              <a:rPr lang="ja-JP" altLang="en-US" sz="2400" dirty="0">
                <a:solidFill>
                  <a:srgbClr val="FF0000"/>
                </a:solidFill>
              </a:rPr>
              <a:t>すべて税財源（一般財源）</a:t>
            </a:r>
            <a:r>
              <a:rPr lang="ja-JP" altLang="en-US" sz="2400" dirty="0"/>
              <a:t>。保護費＋保護施設事務費費＋委託事務費の</a:t>
            </a:r>
            <a:r>
              <a:rPr lang="ja-JP" altLang="en-US" sz="2400" dirty="0">
                <a:solidFill>
                  <a:srgbClr val="FF0000"/>
                </a:solidFill>
              </a:rPr>
              <a:t>４分の３を国</a:t>
            </a:r>
            <a:r>
              <a:rPr lang="ja-JP" altLang="en-US" sz="2400" dirty="0"/>
              <a:t>が負担、</a:t>
            </a:r>
            <a:r>
              <a:rPr lang="ja-JP" altLang="en-US" sz="2400" dirty="0">
                <a:solidFill>
                  <a:srgbClr val="FF0000"/>
                </a:solidFill>
              </a:rPr>
              <a:t>残り４分の１を実施機関の自治体が負担</a:t>
            </a:r>
            <a:r>
              <a:rPr lang="ja-JP" altLang="en-US" sz="2400" dirty="0"/>
              <a:t>。</a:t>
            </a:r>
            <a:endParaRPr lang="en-US" altLang="ja-JP" sz="2400" dirty="0"/>
          </a:p>
          <a:p>
            <a:pPr marL="0" indent="0" eaLnBrk="1" hangingPunct="1">
              <a:lnSpc>
                <a:spcPct val="90000"/>
              </a:lnSpc>
              <a:buNone/>
            </a:pPr>
            <a:r>
              <a:rPr lang="ja-JP" altLang="en-US" sz="2400" dirty="0"/>
              <a:t>★従って、被生活保護世帯の多い自治体では、その分、財政負荷が掛かる。</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endParaRPr lang="en-US" altLang="ja-JP" sz="2400" dirty="0"/>
          </a:p>
        </p:txBody>
      </p:sp>
    </p:spTree>
    <p:extLst>
      <p:ext uri="{BB962C8B-B14F-4D97-AF65-F5344CB8AC3E}">
        <p14:creationId xmlns:p14="http://schemas.microsoft.com/office/powerpoint/2010/main" val="7218139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E7FD47-6CA6-0A27-AD66-1CDD8C13B7B4}"/>
              </a:ext>
            </a:extLst>
          </p:cNvPr>
          <p:cNvSpPr>
            <a:spLocks noGrp="1"/>
          </p:cNvSpPr>
          <p:nvPr>
            <p:ph type="title"/>
          </p:nvPr>
        </p:nvSpPr>
        <p:spPr/>
        <p:txBody>
          <a:bodyPr/>
          <a:lstStyle/>
          <a:p>
            <a:r>
              <a:rPr lang="ja-JP" altLang="en-US" dirty="0"/>
              <a:t>生活保護における都道府県（福祉事務所）の役割？</a:t>
            </a:r>
            <a:endParaRPr lang="en-US" dirty="0"/>
          </a:p>
        </p:txBody>
      </p:sp>
      <p:sp>
        <p:nvSpPr>
          <p:cNvPr id="3" name="コンテンツ プレースホルダー 2">
            <a:extLst>
              <a:ext uri="{FF2B5EF4-FFF2-40B4-BE49-F238E27FC236}">
                <a16:creationId xmlns:a16="http://schemas.microsoft.com/office/drawing/2014/main" id="{8859B06C-97DE-A6CA-8BCF-8D15B2E52739}"/>
              </a:ext>
            </a:extLst>
          </p:cNvPr>
          <p:cNvSpPr>
            <a:spLocks noGrp="1"/>
          </p:cNvSpPr>
          <p:nvPr>
            <p:ph idx="1"/>
          </p:nvPr>
        </p:nvSpPr>
        <p:spPr>
          <a:xfrm>
            <a:off x="460499" y="1772816"/>
            <a:ext cx="8223001" cy="3960440"/>
          </a:xfrm>
        </p:spPr>
        <p:txBody>
          <a:bodyPr/>
          <a:lstStyle/>
          <a:p>
            <a:r>
              <a:rPr lang="ja-JP" altLang="en-US" dirty="0"/>
              <a:t>管轄と実施主体：本来、生活保護は市町村（特別区を含む）が実施主体だが、町村部や、人口が一定以下の小規模な市においては、都道府県が設置する都道府県福祉事務所がその業務を代行・実施する。</a:t>
            </a:r>
            <a:endParaRPr lang="en-US" altLang="ja-JP" dirty="0"/>
          </a:p>
          <a:p>
            <a:r>
              <a:rPr lang="ja-JP" altLang="en-US" dirty="0"/>
              <a:t>財源：国</a:t>
            </a:r>
            <a:r>
              <a:rPr lang="en-US" altLang="ja-JP" dirty="0"/>
              <a:t>: 4</a:t>
            </a:r>
            <a:r>
              <a:rPr lang="ja-JP" altLang="en-US" dirty="0"/>
              <a:t>分の</a:t>
            </a:r>
            <a:r>
              <a:rPr lang="en-US" altLang="ja-JP" dirty="0"/>
              <a:t>3 (75%) </a:t>
            </a:r>
            <a:r>
              <a:rPr lang="ja-JP" altLang="en-US" dirty="0"/>
              <a:t>（国庫負担金）地方</a:t>
            </a:r>
            <a:r>
              <a:rPr lang="en-US" altLang="ja-JP" dirty="0"/>
              <a:t>: 4</a:t>
            </a:r>
            <a:r>
              <a:rPr lang="ja-JP" altLang="en-US" dirty="0"/>
              <a:t>分の</a:t>
            </a:r>
            <a:r>
              <a:rPr lang="en-US" altLang="ja-JP" dirty="0"/>
              <a:t>1 (25%) </a:t>
            </a:r>
            <a:r>
              <a:rPr lang="ja-JP" altLang="en-US" dirty="0"/>
              <a:t>負担 ＝財政力に応じ国から地方交付税で財源が保障される仕組み。 </a:t>
            </a:r>
            <a:endParaRPr lang="en-US" dirty="0"/>
          </a:p>
        </p:txBody>
      </p:sp>
      <p:sp>
        <p:nvSpPr>
          <p:cNvPr id="4" name="スライド番号プレースホルダー 3">
            <a:extLst>
              <a:ext uri="{FF2B5EF4-FFF2-40B4-BE49-F238E27FC236}">
                <a16:creationId xmlns:a16="http://schemas.microsoft.com/office/drawing/2014/main" id="{6C0D64AE-6BFC-7876-3798-D852012CA6E5}"/>
              </a:ext>
            </a:extLst>
          </p:cNvPr>
          <p:cNvSpPr>
            <a:spLocks noGrp="1"/>
          </p:cNvSpPr>
          <p:nvPr>
            <p:ph type="sldNum" sz="quarter" idx="12"/>
          </p:nvPr>
        </p:nvSpPr>
        <p:spPr/>
        <p:txBody>
          <a:bodyPr/>
          <a:lstStyle/>
          <a:p>
            <a:fld id="{A4CFD91F-0676-4D47-82C1-C8A098CDDACF}" type="slidenum">
              <a:rPr lang="en-US" altLang="ja-JP" smtClean="0"/>
              <a:pPr/>
              <a:t>19</a:t>
            </a:fld>
            <a:endParaRPr lang="en-US" altLang="ja-JP"/>
          </a:p>
        </p:txBody>
      </p:sp>
    </p:spTree>
    <p:extLst>
      <p:ext uri="{BB962C8B-B14F-4D97-AF65-F5344CB8AC3E}">
        <p14:creationId xmlns:p14="http://schemas.microsoft.com/office/powerpoint/2010/main" val="7064905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574675" y="1714681"/>
            <a:ext cx="8001000" cy="4162591"/>
          </a:xfrm>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 </a:t>
            </a:r>
          </a:p>
          <a:p>
            <a:pPr marL="438150" lvl="1" indent="0" eaLnBrk="1" hangingPunct="1">
              <a:lnSpc>
                <a:spcPct val="90000"/>
              </a:lnSpc>
              <a:buNone/>
            </a:pPr>
            <a:r>
              <a:rPr lang="ja-JP" altLang="en-US" sz="2400" dirty="0"/>
              <a:t>第５節　生活保護制度の概要　</a:t>
            </a:r>
          </a:p>
          <a:p>
            <a:pPr marL="438150" lvl="1" indent="0" eaLnBrk="1" hangingPunct="1">
              <a:lnSpc>
                <a:spcPct val="90000"/>
              </a:lnSpc>
              <a:buNone/>
            </a:pPr>
            <a:r>
              <a:rPr lang="en-US" altLang="ja-JP" sz="2400" dirty="0"/>
              <a:t>1.</a:t>
            </a:r>
            <a:r>
              <a:rPr lang="ja-JP" altLang="en-US" sz="2400" dirty="0"/>
              <a:t>公的扶助として生活保護制度</a:t>
            </a:r>
            <a:endParaRPr lang="en-US" altLang="ja-JP" sz="2400" dirty="0"/>
          </a:p>
          <a:p>
            <a:pPr marL="438150" lvl="1" indent="0" eaLnBrk="1" hangingPunct="1">
              <a:lnSpc>
                <a:spcPct val="90000"/>
              </a:lnSpc>
              <a:buNone/>
            </a:pPr>
            <a:r>
              <a:rPr lang="en-US" altLang="ja-JP" sz="2400" dirty="0"/>
              <a:t>2.</a:t>
            </a:r>
            <a:r>
              <a:rPr lang="ja-JP" altLang="en-US" sz="2400" dirty="0"/>
              <a:t>生活保護制度の概要　</a:t>
            </a:r>
            <a:r>
              <a:rPr lang="en-US" altLang="ja-JP" sz="2400" dirty="0"/>
              <a:t>3.</a:t>
            </a:r>
            <a:r>
              <a:rPr lang="ja-JP" altLang="en-US" sz="2400" dirty="0"/>
              <a:t>生活困窮者自立支援法　</a:t>
            </a: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359532" y="3291726"/>
            <a:ext cx="8424936" cy="3170099"/>
          </a:xfrm>
          <a:prstGeom prst="rect">
            <a:avLst/>
          </a:prstGeom>
          <a:solidFill>
            <a:schemeClr val="bg1"/>
          </a:solidFill>
          <a:ln>
            <a:solidFill>
              <a:schemeClr val="bg1"/>
            </a:solidFill>
          </a:ln>
        </p:spPr>
        <p:txBody>
          <a:bodyPr wrap="square" rtlCol="0">
            <a:spAutoFit/>
          </a:bodyPr>
          <a:lstStyle/>
          <a:p>
            <a:r>
              <a:rPr lang="ja-JP" altLang="en-US" sz="2000" dirty="0"/>
              <a:t>ここでは、　</a:t>
            </a:r>
            <a:endParaRPr lang="ja-JP" altLang="en-US" sz="2000" dirty="0">
              <a:solidFill>
                <a:srgbClr val="FF0000"/>
              </a:solidFill>
            </a:endParaRPr>
          </a:p>
          <a:p>
            <a:r>
              <a:rPr lang="ja-JP" altLang="en-US" sz="2000" dirty="0"/>
              <a:t>１）</a:t>
            </a:r>
            <a:r>
              <a:rPr lang="ja-JP" altLang="en-US" sz="2000" dirty="0">
                <a:solidFill>
                  <a:srgbClr val="FF0000"/>
                </a:solidFill>
              </a:rPr>
              <a:t>生活保護法は憲法</a:t>
            </a:r>
            <a:r>
              <a:rPr lang="en-US" altLang="ja-JP" sz="2000" dirty="0">
                <a:solidFill>
                  <a:srgbClr val="FF0000"/>
                </a:solidFill>
              </a:rPr>
              <a:t>25</a:t>
            </a:r>
            <a:r>
              <a:rPr lang="ja-JP" altLang="en-US" sz="2000" dirty="0">
                <a:solidFill>
                  <a:srgbClr val="FF0000"/>
                </a:solidFill>
              </a:rPr>
              <a:t>条（生存権）「すべて国民は、健康で文化的な最低限度の生活を営む権利を有する。国は、すべての生活部面について、社会福祉、社会保障及び公衆衛生の向上及び増進に努めなければならない」</a:t>
            </a:r>
            <a:r>
              <a:rPr lang="ja-JP" altLang="en-US" sz="2000" dirty="0"/>
              <a:t>に基づく。</a:t>
            </a:r>
            <a:endParaRPr lang="en-US" altLang="ja-JP" sz="2000" dirty="0"/>
          </a:p>
          <a:p>
            <a:r>
              <a:rPr lang="ja-JP" altLang="en-US" sz="2000" dirty="0"/>
              <a:t>２）基本原理：①国家責任</a:t>
            </a:r>
            <a:r>
              <a:rPr lang="en-US" altLang="ja-JP" sz="2000" dirty="0"/>
              <a:t>(</a:t>
            </a:r>
            <a:r>
              <a:rPr lang="ja-JP" altLang="en-US" sz="2000" dirty="0"/>
              <a:t>全額公費負担・税財源</a:t>
            </a:r>
            <a:r>
              <a:rPr lang="en-US" altLang="ja-JP" sz="2000" dirty="0"/>
              <a:t>)②</a:t>
            </a:r>
            <a:r>
              <a:rPr lang="ja-JP" altLang="en-US" sz="2000" dirty="0"/>
              <a:t>無差別平等（すべて国民が対象）➂最低生活保護（健康で文化的な生活水準の保障）④補足性の原理（資産調査あり）。</a:t>
            </a:r>
            <a:endParaRPr lang="en-US" altLang="ja-JP" sz="2000" dirty="0"/>
          </a:p>
          <a:p>
            <a:r>
              <a:rPr lang="ja-JP" altLang="en-US" sz="2000" dirty="0"/>
              <a:t>３）基本原則：①申請保護（要保護者、その扶養義務者・同居親族の申請）②基準及び程度（厚生労大臣の定める基準）➂必要即応（</a:t>
            </a:r>
            <a:r>
              <a:rPr lang="en-US" altLang="ja-JP" sz="2000" dirty="0"/>
              <a:t>CW</a:t>
            </a:r>
            <a:r>
              <a:rPr lang="ja-JP" altLang="en-US" sz="2000" dirty="0"/>
              <a:t>はケース・バイ・ケース！）④世帯単位（世帯全体が困窮）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323528" y="222557"/>
            <a:ext cx="8424936" cy="1262227"/>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t>　第５節　生活保護制度の概要　</a:t>
            </a:r>
            <a:br>
              <a:rPr lang="ja-JP" altLang="en-US" sz="2800" dirty="0"/>
            </a:br>
            <a:r>
              <a:rPr lang="ja-JP" altLang="en-US" sz="2800" dirty="0"/>
              <a:t>　　３</a:t>
            </a:r>
            <a:r>
              <a:rPr lang="en-US" altLang="ja-JP" sz="2800" dirty="0"/>
              <a:t>. </a:t>
            </a:r>
            <a:r>
              <a:rPr lang="ja-JP" altLang="en-US" sz="2800" dirty="0">
                <a:hlinkClick r:id="rId3"/>
              </a:rPr>
              <a:t>生活困窮者自立支援法</a:t>
            </a:r>
            <a:br>
              <a:rPr lang="en-US" altLang="ja-JP" sz="2800" dirty="0"/>
            </a:br>
            <a:r>
              <a:rPr lang="ja-JP" altLang="en-US" sz="2800" dirty="0"/>
              <a:t>　</a:t>
            </a: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79512" y="1700808"/>
            <a:ext cx="8424936" cy="4392488"/>
          </a:xfrm>
        </p:spPr>
        <p:txBody>
          <a:bodyPr/>
          <a:lstStyle/>
          <a:p>
            <a:pPr marL="0" indent="0" eaLnBrk="1" hangingPunct="1">
              <a:lnSpc>
                <a:spcPct val="90000"/>
              </a:lnSpc>
              <a:buNone/>
            </a:pPr>
            <a:r>
              <a:rPr lang="ja-JP" altLang="en-US" sz="2400" dirty="0"/>
              <a:t>生活困窮者自立支援法（</a:t>
            </a:r>
            <a:r>
              <a:rPr lang="en-US" altLang="ja-JP" sz="2400" dirty="0"/>
              <a:t> 2013</a:t>
            </a:r>
            <a:r>
              <a:rPr lang="ja-JP" altLang="en-US" sz="2400" dirty="0"/>
              <a:t>（</a:t>
            </a:r>
            <a:r>
              <a:rPr lang="en-US" altLang="ja-JP" sz="2400" dirty="0"/>
              <a:t>H25)</a:t>
            </a:r>
            <a:r>
              <a:rPr lang="ja-JP" altLang="en-US" sz="2400" dirty="0"/>
              <a:t>年成立・</a:t>
            </a:r>
            <a:r>
              <a:rPr lang="en-US" altLang="ja-JP" sz="2400" dirty="0"/>
              <a:t>2015</a:t>
            </a:r>
            <a:r>
              <a:rPr lang="ja-JP" altLang="en-US" sz="2400" dirty="0"/>
              <a:t>年（</a:t>
            </a:r>
            <a:r>
              <a:rPr lang="en-US" altLang="ja-JP" sz="2400" dirty="0"/>
              <a:t>H27)</a:t>
            </a:r>
            <a:r>
              <a:rPr lang="ja-JP" altLang="en-US" sz="2400" dirty="0"/>
              <a:t>施行）：生活保護に至る前／保護脱却の段階での自立支援の強化を図る。「求職者支援法」と合わせ、社会福祉の「</a:t>
            </a:r>
            <a:r>
              <a:rPr lang="ja-JP" altLang="en-US" sz="2400" dirty="0">
                <a:solidFill>
                  <a:srgbClr val="FF0000"/>
                </a:solidFill>
              </a:rPr>
              <a:t>第２のセーフティネット</a:t>
            </a:r>
            <a:r>
              <a:rPr lang="ja-JP" altLang="en-US" sz="2400" dirty="0"/>
              <a:t>」と位置づけられている。</a:t>
            </a:r>
            <a:endParaRPr lang="en-US" altLang="ja-JP" sz="2400" dirty="0"/>
          </a:p>
          <a:p>
            <a:pPr marL="0" indent="0" eaLnBrk="1" hangingPunct="1">
              <a:lnSpc>
                <a:spcPct val="90000"/>
              </a:lnSpc>
              <a:buNone/>
            </a:pPr>
            <a:r>
              <a:rPr lang="en-US" altLang="ja-JP" sz="2400" dirty="0"/>
              <a:t>【1】</a:t>
            </a:r>
            <a:r>
              <a:rPr lang="ja-JP" altLang="en-US" sz="2400" dirty="0"/>
              <a:t>自立支援事業</a:t>
            </a:r>
            <a:endParaRPr lang="en-US" altLang="ja-JP" sz="2400" dirty="0"/>
          </a:p>
          <a:p>
            <a:pPr marL="0" indent="0" eaLnBrk="1" hangingPunct="1">
              <a:lnSpc>
                <a:spcPct val="90000"/>
              </a:lnSpc>
              <a:buNone/>
            </a:pPr>
            <a:r>
              <a:rPr lang="ja-JP" altLang="en-US" sz="2400" dirty="0"/>
              <a:t>生活困窮者及びその家族・その関係者からの相談に応じ、必要な情報の提供及び助言、関係機関との連絡調整・訓練事業のあっせんを行う。</a:t>
            </a:r>
            <a:endParaRPr lang="en-US" altLang="ja-JP" sz="2400" dirty="0"/>
          </a:p>
          <a:p>
            <a:pPr marL="0" indent="0" eaLnBrk="1" hangingPunct="1">
              <a:lnSpc>
                <a:spcPct val="90000"/>
              </a:lnSpc>
              <a:buNone/>
            </a:pPr>
            <a:r>
              <a:rPr lang="en-US" altLang="ja-JP" sz="2400" dirty="0"/>
              <a:t>【2】</a:t>
            </a:r>
            <a:r>
              <a:rPr lang="ja-JP" altLang="en-US" sz="2400" dirty="0"/>
              <a:t>住宅確保給付金</a:t>
            </a:r>
            <a:endParaRPr lang="en-US" altLang="ja-JP" sz="2400" dirty="0"/>
          </a:p>
          <a:p>
            <a:pPr marL="0" indent="0" eaLnBrk="1" hangingPunct="1">
              <a:lnSpc>
                <a:spcPct val="90000"/>
              </a:lnSpc>
              <a:buNone/>
            </a:pPr>
            <a:r>
              <a:rPr lang="ja-JP" altLang="en-US" sz="2400" dirty="0"/>
              <a:t>離職してホームレス状態となった人で、就職を容易にするため住居を確保する必要があると認められる人に対し給付金を支給する。</a:t>
            </a:r>
            <a:endParaRPr lang="en-US" altLang="ja-JP" sz="2400" dirty="0"/>
          </a:p>
        </p:txBody>
      </p:sp>
    </p:spTree>
    <p:extLst>
      <p:ext uri="{BB962C8B-B14F-4D97-AF65-F5344CB8AC3E}">
        <p14:creationId xmlns:p14="http://schemas.microsoft.com/office/powerpoint/2010/main" val="19120091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sz="4000" dirty="0"/>
              <a:t>次回は</a:t>
            </a:r>
            <a:endParaRPr lang="en-US" dirty="0"/>
          </a:p>
        </p:txBody>
      </p:sp>
      <p:sp>
        <p:nvSpPr>
          <p:cNvPr id="427011" name="Rectangle 3"/>
          <p:cNvSpPr>
            <a:spLocks noGrp="1" noChangeArrowheads="1"/>
          </p:cNvSpPr>
          <p:nvPr>
            <p:ph type="body" idx="1"/>
          </p:nvPr>
        </p:nvSpPr>
        <p:spPr>
          <a:xfrm>
            <a:off x="540361" y="1844824"/>
            <a:ext cx="7776055" cy="3888432"/>
          </a:xfrm>
        </p:spPr>
        <p:txBody>
          <a:bodyPr/>
          <a:lstStyle/>
          <a:p>
            <a:pPr marL="0" indent="0">
              <a:buNone/>
            </a:pPr>
            <a:r>
              <a:rPr lang="ja-JP" altLang="en-US" sz="3200" dirty="0"/>
              <a:t>今週、水曜日、お忘れなく！</a:t>
            </a:r>
          </a:p>
          <a:p>
            <a:pPr marL="0" indent="0">
              <a:buNone/>
            </a:pPr>
            <a:r>
              <a:rPr lang="en-US" altLang="ja-JP" sz="3200" dirty="0"/>
              <a:t>12. 1</a:t>
            </a:r>
            <a:r>
              <a:rPr lang="ja-JP" altLang="en-US" sz="3200" dirty="0"/>
              <a:t>月</a:t>
            </a:r>
            <a:r>
              <a:rPr lang="en-US" altLang="ja-JP" sz="3200" dirty="0"/>
              <a:t>21</a:t>
            </a:r>
            <a:r>
              <a:rPr lang="ja-JP" altLang="en-US" sz="3200" dirty="0"/>
              <a:t>日</a:t>
            </a:r>
            <a:r>
              <a:rPr lang="en-US" altLang="ja-JP" sz="3200" dirty="0"/>
              <a:t>【</a:t>
            </a:r>
            <a:r>
              <a:rPr lang="ja-JP" altLang="en-US" sz="3200" dirty="0"/>
              <a:t>社会手当制度</a:t>
            </a:r>
            <a:r>
              <a:rPr lang="en-US" altLang="ja-JP" sz="3200" dirty="0"/>
              <a:t>】</a:t>
            </a:r>
            <a:r>
              <a:rPr lang="ja-JP" altLang="en-US" sz="3200" dirty="0"/>
              <a:t>社会手当制度の概要、児童手当、児童扶養手当等第</a:t>
            </a:r>
            <a:r>
              <a:rPr lang="en-US" altLang="ja-JP" sz="3200" dirty="0"/>
              <a:t>5</a:t>
            </a:r>
            <a:r>
              <a:rPr lang="ja-JP" altLang="en-US" sz="3200" dirty="0"/>
              <a:t>章社会保障制度の体系 第</a:t>
            </a:r>
            <a:r>
              <a:rPr lang="en-US" altLang="ja-JP" sz="3200" dirty="0"/>
              <a:t>6</a:t>
            </a:r>
            <a:r>
              <a:rPr lang="ja-JP" altLang="en-US" sz="3200" dirty="0"/>
              <a:t>節　社会手当制度の概要</a:t>
            </a:r>
            <a:r>
              <a:rPr lang="en-US" altLang="ja-JP" sz="3200" dirty="0"/>
              <a:t> (1)</a:t>
            </a:r>
            <a:r>
              <a:rPr lang="ja-JP" altLang="en-US" sz="3200" dirty="0"/>
              <a:t>社会手当制度の概要</a:t>
            </a:r>
            <a:r>
              <a:rPr lang="en-US" altLang="ja-JP" sz="3200" dirty="0"/>
              <a:t>(2)</a:t>
            </a:r>
            <a:r>
              <a:rPr lang="ja-JP" altLang="en-US" sz="3200" dirty="0"/>
              <a:t>児童手当</a:t>
            </a:r>
            <a:r>
              <a:rPr lang="en-US" altLang="ja-JP" sz="3200" dirty="0"/>
              <a:t>(3)</a:t>
            </a:r>
            <a:r>
              <a:rPr lang="ja-JP" altLang="en-US" sz="3200" dirty="0"/>
              <a:t>児童扶養手当制度　</a:t>
            </a:r>
            <a:endParaRPr lang="en-US" altLang="ja-JP" sz="3200" dirty="0"/>
          </a:p>
          <a:p>
            <a:pPr marL="0" indent="0">
              <a:buNone/>
            </a:pPr>
            <a:r>
              <a:rPr lang="en-US" altLang="ja-JP" sz="3200" dirty="0"/>
              <a:t>P.222-225</a:t>
            </a:r>
            <a:r>
              <a:rPr lang="ja-JP" altLang="en-US" sz="3200" dirty="0"/>
              <a:t>　　　　　　　　　　　　　</a:t>
            </a:r>
            <a:endParaRPr lang="en-US" altLang="ja-JP" dirty="0"/>
          </a:p>
          <a:p>
            <a:pPr eaLnBrk="1" hangingPunct="1">
              <a:lnSpc>
                <a:spcPct val="90000"/>
              </a:lnSpc>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21</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第５節　生活保護制度の概要　</a:t>
            </a:r>
            <a:br>
              <a:rPr lang="ja-JP" altLang="en-US" sz="2800" dirty="0"/>
            </a:br>
            <a:r>
              <a:rPr lang="ja-JP" altLang="en-US" sz="2800" dirty="0"/>
              <a:t>  １</a:t>
            </a:r>
            <a:r>
              <a:rPr lang="en-US" altLang="ja-JP" sz="2800" dirty="0"/>
              <a:t>.</a:t>
            </a:r>
            <a:r>
              <a:rPr lang="ja-JP" altLang="en-US" sz="2800" dirty="0"/>
              <a:t>公的扶助として生活保護制度</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25092" y="1700808"/>
            <a:ext cx="8293813" cy="4143117"/>
          </a:xfrm>
        </p:spPr>
        <p:txBody>
          <a:bodyPr/>
          <a:lstStyle/>
          <a:p>
            <a:pPr marL="0" indent="0" eaLnBrk="1" hangingPunct="1">
              <a:lnSpc>
                <a:spcPct val="90000"/>
              </a:lnSpc>
              <a:buNone/>
            </a:pPr>
            <a:r>
              <a:rPr lang="ja-JP" altLang="en-US" sz="2400" dirty="0"/>
              <a:t>社会保障の方式としては、社会保険方式と社会扶助方式があり、後者の</a:t>
            </a:r>
            <a:r>
              <a:rPr lang="ja-JP" altLang="en-US" sz="2400" dirty="0">
                <a:solidFill>
                  <a:srgbClr val="FF0000"/>
                </a:solidFill>
              </a:rPr>
              <a:t>社会扶助には、公的扶助と社会福祉（社会手当、社会サービス）</a:t>
            </a:r>
            <a:r>
              <a:rPr lang="ja-JP" altLang="en-US" sz="2400" dirty="0"/>
              <a:t>がある（第</a:t>
            </a:r>
            <a:r>
              <a:rPr lang="en-US" altLang="ja-JP" sz="2400" dirty="0"/>
              <a:t>4</a:t>
            </a:r>
            <a:r>
              <a:rPr lang="ja-JP" altLang="en-US" sz="2400" dirty="0"/>
              <a:t>章参照）。</a:t>
            </a:r>
            <a:endParaRPr lang="en-US" altLang="ja-JP" sz="2400" dirty="0"/>
          </a:p>
          <a:p>
            <a:pPr marL="0" indent="0" eaLnBrk="1" hangingPunct="1">
              <a:lnSpc>
                <a:spcPct val="90000"/>
              </a:lnSpc>
              <a:buNone/>
            </a:pPr>
            <a:r>
              <a:rPr lang="ja-JP" altLang="en-US" sz="2400" dirty="0">
                <a:solidFill>
                  <a:srgbClr val="FF0000"/>
                </a:solidFill>
              </a:rPr>
              <a:t>公的扶助の中心＝生活保護制度（だから全額公費！）</a:t>
            </a:r>
            <a:endParaRPr lang="en-US" altLang="ja-JP" sz="2400" dirty="0">
              <a:solidFill>
                <a:srgbClr val="FF0000"/>
              </a:solidFill>
            </a:endParaRPr>
          </a:p>
          <a:p>
            <a:pPr marL="0" indent="0" eaLnBrk="1" hangingPunct="1">
              <a:lnSpc>
                <a:spcPct val="90000"/>
              </a:lnSpc>
              <a:buNone/>
            </a:pPr>
            <a:r>
              <a:rPr lang="ja-JP" altLang="en-US" sz="2400" dirty="0"/>
              <a:t>生活保護法の根拠＝日本国憲法の第</a:t>
            </a:r>
            <a:r>
              <a:rPr lang="en-US" altLang="ja-JP" sz="2400" dirty="0"/>
              <a:t>25</a:t>
            </a:r>
            <a:r>
              <a:rPr lang="ja-JP" altLang="en-US" sz="2400" dirty="0"/>
              <a:t>条（</a:t>
            </a:r>
            <a:r>
              <a:rPr lang="ja-JP" altLang="en-US" sz="2400" dirty="0">
                <a:solidFill>
                  <a:srgbClr val="FF0000"/>
                </a:solidFill>
              </a:rPr>
              <a:t>生存権</a:t>
            </a:r>
            <a:r>
              <a:rPr lang="ja-JP" altLang="en-US" sz="2400" dirty="0"/>
              <a:t>）</a:t>
            </a:r>
            <a:endParaRPr lang="en-US" altLang="ja-JP" sz="2400" dirty="0"/>
          </a:p>
          <a:p>
            <a:pPr marL="0" indent="0" eaLnBrk="1" hangingPunct="1">
              <a:lnSpc>
                <a:spcPct val="90000"/>
              </a:lnSpc>
              <a:buNone/>
            </a:pPr>
            <a:r>
              <a:rPr lang="ja-JP" altLang="en-US" sz="2400" dirty="0"/>
              <a:t>第二十五条　すべて国民は、</a:t>
            </a:r>
            <a:r>
              <a:rPr lang="ja-JP" altLang="en-US" sz="2400" dirty="0">
                <a:solidFill>
                  <a:srgbClr val="FF0000"/>
                </a:solidFill>
              </a:rPr>
              <a:t>健康で文化的な最低限度の生活を営む権利</a:t>
            </a:r>
            <a:r>
              <a:rPr lang="ja-JP" altLang="en-US" sz="2400" dirty="0"/>
              <a:t>を有する。</a:t>
            </a:r>
          </a:p>
          <a:p>
            <a:pPr marL="0" indent="0" eaLnBrk="1" hangingPunct="1">
              <a:lnSpc>
                <a:spcPct val="90000"/>
              </a:lnSpc>
              <a:buNone/>
            </a:pPr>
            <a:r>
              <a:rPr lang="ja-JP" altLang="en-US" sz="2400" dirty="0"/>
              <a:t>②国は、すべての生活部面について、社会福祉、社会保障及び公衆衛生の向上及び増進に努めなければならない。</a:t>
            </a:r>
            <a:endParaRPr lang="en-US" altLang="ja-JP" sz="2400" dirty="0"/>
          </a:p>
          <a:p>
            <a:pPr marL="0" indent="0" eaLnBrk="1" hangingPunct="1">
              <a:lnSpc>
                <a:spcPct val="90000"/>
              </a:lnSpc>
              <a:buNone/>
            </a:pPr>
            <a:r>
              <a:rPr lang="ja-JP" altLang="en-US" sz="2400" dirty="0"/>
              <a:t>★第３章第３節社会保障の理念</a:t>
            </a:r>
            <a:r>
              <a:rPr lang="en-US" altLang="ja-JP" sz="2400" dirty="0"/>
              <a:t>【</a:t>
            </a:r>
            <a:r>
              <a:rPr lang="ja-JP" altLang="en-US" sz="2400" dirty="0"/>
              <a:t>１</a:t>
            </a:r>
            <a:r>
              <a:rPr lang="en-US" altLang="ja-JP" sz="2400" dirty="0"/>
              <a:t>】</a:t>
            </a:r>
            <a:r>
              <a:rPr lang="ja-JP" altLang="en-US" sz="2400" dirty="0"/>
              <a:t>生存権</a:t>
            </a:r>
            <a:r>
              <a:rPr lang="en-US" altLang="ja-JP" sz="2400" dirty="0"/>
              <a:t>p.37</a:t>
            </a:r>
          </a:p>
          <a:p>
            <a:pPr marL="0" indent="0" eaLnBrk="1" hangingPunct="1">
              <a:lnSpc>
                <a:spcPct val="90000"/>
              </a:lnSpc>
              <a:buNone/>
            </a:pPr>
            <a:r>
              <a:rPr lang="ja-JP" altLang="en-US" sz="2400" dirty="0">
                <a:solidFill>
                  <a:srgbClr val="FF0000"/>
                </a:solidFill>
              </a:rPr>
              <a:t>　生活保護は社会における「最後のセーフティネット」</a:t>
            </a:r>
            <a:endParaRPr lang="en-US" altLang="ja-JP" sz="2400" dirty="0">
              <a:solidFill>
                <a:srgbClr val="FF0000"/>
              </a:solidFill>
            </a:endParaRPr>
          </a:p>
        </p:txBody>
      </p:sp>
      <p:sp>
        <p:nvSpPr>
          <p:cNvPr id="2" name="テキスト ボックス 1">
            <a:extLst>
              <a:ext uri="{FF2B5EF4-FFF2-40B4-BE49-F238E27FC236}">
                <a16:creationId xmlns:a16="http://schemas.microsoft.com/office/drawing/2014/main" id="{E17D7094-1366-CADC-4543-FE2ED6614FE1}"/>
              </a:ext>
            </a:extLst>
          </p:cNvPr>
          <p:cNvSpPr txBox="1"/>
          <p:nvPr/>
        </p:nvSpPr>
        <p:spPr>
          <a:xfrm>
            <a:off x="323528" y="5879013"/>
            <a:ext cx="8395377" cy="646331"/>
          </a:xfrm>
          <a:prstGeom prst="rect">
            <a:avLst/>
          </a:prstGeom>
          <a:solidFill>
            <a:schemeClr val="bg1"/>
          </a:solidFill>
        </p:spPr>
        <p:txBody>
          <a:bodyPr wrap="square" rtlCol="0">
            <a:spAutoFit/>
          </a:bodyPr>
          <a:lstStyle/>
          <a:p>
            <a:r>
              <a:rPr lang="ja-JP" altLang="en-US" sz="1800" b="1" dirty="0">
                <a:solidFill>
                  <a:srgbClr val="FF0000"/>
                </a:solidFill>
              </a:rPr>
              <a:t>★本来、ソーシャルワーク＝ケースワーク＝生活保護なのだが、日本では生活保護＝役所の保護課なので、社会福祉士はケア関係が中心となっているようだ！</a:t>
            </a:r>
            <a:endParaRPr lang="en-US" sz="1800" b="1" dirty="0">
              <a:solidFill>
                <a:srgbClr val="FF0000"/>
              </a:solidFill>
            </a:endParaRPr>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5"/>
            <a:ext cx="8420371" cy="4287133"/>
          </a:xfrm>
        </p:spPr>
        <p:txBody>
          <a:bodyPr/>
          <a:lstStyle/>
          <a:p>
            <a:pPr marL="0" indent="0" eaLnBrk="1" hangingPunct="1">
              <a:lnSpc>
                <a:spcPct val="90000"/>
              </a:lnSpc>
              <a:buNone/>
            </a:pPr>
            <a:r>
              <a:rPr lang="en-US" altLang="ja-JP" sz="2400" dirty="0"/>
              <a:t>【</a:t>
            </a:r>
            <a:r>
              <a:rPr lang="ja-JP" altLang="en-US" sz="2400" dirty="0"/>
              <a:t>１</a:t>
            </a:r>
            <a:r>
              <a:rPr lang="en-US" altLang="ja-JP" sz="2400" dirty="0"/>
              <a:t>】</a:t>
            </a:r>
            <a:r>
              <a:rPr lang="ja-JP" altLang="en-US" sz="2400" dirty="0"/>
              <a:t>生活保護の目的</a:t>
            </a:r>
            <a:endParaRPr lang="en-US" altLang="ja-JP" sz="2400" dirty="0">
              <a:hlinkClick r:id="rId3"/>
            </a:endParaRPr>
          </a:p>
          <a:p>
            <a:pPr marL="0" indent="0" eaLnBrk="1" hangingPunct="1">
              <a:lnSpc>
                <a:spcPct val="90000"/>
              </a:lnSpc>
              <a:buNone/>
            </a:pPr>
            <a:r>
              <a:rPr lang="ja-JP" altLang="en-US" sz="2400" dirty="0">
                <a:hlinkClick r:id="rId3"/>
              </a:rPr>
              <a:t>生活保護法　第１条</a:t>
            </a:r>
            <a:r>
              <a:rPr lang="ja-JP" altLang="en-US" sz="2400" dirty="0"/>
              <a:t>（この法律の目的）</a:t>
            </a:r>
          </a:p>
          <a:p>
            <a:pPr marL="0" indent="0" eaLnBrk="1" hangingPunct="1">
              <a:lnSpc>
                <a:spcPct val="90000"/>
              </a:lnSpc>
              <a:buNone/>
            </a:pPr>
            <a:r>
              <a:rPr lang="ja-JP" altLang="en-US" sz="2400" dirty="0"/>
              <a:t>第一条　この法律は、日本国憲法第二十五条に規定する理念に基き、国が</a:t>
            </a:r>
            <a:r>
              <a:rPr lang="ja-JP" altLang="en-US" sz="2400" u="sng" dirty="0">
                <a:solidFill>
                  <a:srgbClr val="FF0000"/>
                </a:solidFill>
              </a:rPr>
              <a:t>生活に困窮するすべての国民</a:t>
            </a:r>
            <a:r>
              <a:rPr lang="ja-JP" altLang="en-US" sz="2400" dirty="0"/>
              <a:t>に対し、</a:t>
            </a:r>
            <a:r>
              <a:rPr lang="ja-JP" altLang="en-US" sz="2400" u="sng" dirty="0">
                <a:solidFill>
                  <a:srgbClr val="FF0000"/>
                </a:solidFill>
              </a:rPr>
              <a:t>その困窮の程度に応じ、必要な保護</a:t>
            </a:r>
            <a:r>
              <a:rPr lang="ja-JP" altLang="en-US" sz="2400" dirty="0"/>
              <a:t>を行い、その</a:t>
            </a:r>
            <a:r>
              <a:rPr lang="ja-JP" altLang="en-US" sz="2400" u="sng" dirty="0">
                <a:solidFill>
                  <a:srgbClr val="FF0000"/>
                </a:solidFill>
              </a:rPr>
              <a:t>最低限度の生活を保障する</a:t>
            </a:r>
            <a:r>
              <a:rPr lang="ja-JP" altLang="en-US" sz="2400" dirty="0"/>
              <a:t>とともに、</a:t>
            </a:r>
            <a:r>
              <a:rPr lang="ja-JP" altLang="en-US" sz="2400" u="sng" dirty="0">
                <a:solidFill>
                  <a:srgbClr val="FF0000"/>
                </a:solidFill>
              </a:rPr>
              <a:t>その自立を助長することを目的</a:t>
            </a:r>
            <a:r>
              <a:rPr lang="ja-JP" altLang="en-US" sz="2400" dirty="0"/>
              <a:t>とする。</a:t>
            </a:r>
            <a:endParaRPr lang="en-US" altLang="ja-JP" sz="2400" dirty="0"/>
          </a:p>
          <a:p>
            <a:pPr marL="0" indent="0" eaLnBrk="1" hangingPunct="1">
              <a:lnSpc>
                <a:spcPct val="90000"/>
              </a:lnSpc>
              <a:buNone/>
            </a:pPr>
            <a:r>
              <a:rPr lang="ja-JP" altLang="en-US" sz="2400" dirty="0"/>
              <a:t>★生活困窮者のみ、</a:t>
            </a:r>
            <a:endParaRPr lang="en-US" altLang="ja-JP" sz="2400" dirty="0"/>
          </a:p>
          <a:p>
            <a:pPr marL="0" indent="0" eaLnBrk="1" hangingPunct="1">
              <a:lnSpc>
                <a:spcPct val="90000"/>
              </a:lnSpc>
              <a:buNone/>
            </a:pPr>
            <a:r>
              <a:rPr lang="ja-JP" altLang="en-US" sz="2400" dirty="0"/>
              <a:t>★困窮の程度に応じ必要な保護</a:t>
            </a:r>
            <a:endParaRPr lang="en-US" altLang="ja-JP" sz="2400" dirty="0"/>
          </a:p>
          <a:p>
            <a:pPr marL="0" indent="0" eaLnBrk="1" hangingPunct="1">
              <a:lnSpc>
                <a:spcPct val="90000"/>
              </a:lnSpc>
              <a:buNone/>
            </a:pPr>
            <a:r>
              <a:rPr lang="ja-JP" altLang="en-US" sz="2400" dirty="0"/>
              <a:t>★最低限度の生活を保障する</a:t>
            </a:r>
            <a:endParaRPr lang="en-US" altLang="ja-JP" sz="2400" dirty="0"/>
          </a:p>
          <a:p>
            <a:pPr marL="0" indent="0" eaLnBrk="1" hangingPunct="1">
              <a:lnSpc>
                <a:spcPct val="90000"/>
              </a:lnSpc>
              <a:buNone/>
            </a:pPr>
            <a:r>
              <a:rPr lang="ja-JP" altLang="en-US" sz="2400" dirty="0"/>
              <a:t>★自立を助長することを目的とする。</a:t>
            </a:r>
            <a:endParaRPr lang="en-US" altLang="ja-JP" sz="2400" dirty="0"/>
          </a:p>
          <a:p>
            <a:pPr marL="0" indent="0" eaLnBrk="1" hangingPunct="1">
              <a:lnSpc>
                <a:spcPct val="90000"/>
              </a:lnSpc>
              <a:buNone/>
            </a:pPr>
            <a:endParaRPr lang="en-US" altLang="ja-JP" sz="2400" dirty="0"/>
          </a:p>
        </p:txBody>
      </p:sp>
    </p:spTree>
    <p:extLst>
      <p:ext uri="{BB962C8B-B14F-4D97-AF65-F5344CB8AC3E}">
        <p14:creationId xmlns:p14="http://schemas.microsoft.com/office/powerpoint/2010/main" val="15516525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en-US" altLang="ja-JP" sz="2800" dirty="0"/>
              <a:t>【</a:t>
            </a:r>
            <a:r>
              <a:rPr lang="ja-JP" altLang="en-US" sz="2800" dirty="0"/>
              <a:t>２</a:t>
            </a:r>
            <a:r>
              <a:rPr lang="en-US" altLang="ja-JP" sz="2800" dirty="0"/>
              <a:t>】</a:t>
            </a:r>
            <a:r>
              <a:rPr lang="ja-JP" altLang="en-US" sz="2800" dirty="0"/>
              <a:t>生活保護の基本原理</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251520" y="1700808"/>
            <a:ext cx="8420371" cy="4287133"/>
          </a:xfrm>
        </p:spPr>
        <p:txBody>
          <a:bodyPr/>
          <a:lstStyle/>
          <a:p>
            <a:pPr marL="0" indent="0" eaLnBrk="1" hangingPunct="1">
              <a:lnSpc>
                <a:spcPct val="90000"/>
              </a:lnSpc>
              <a:buNone/>
            </a:pPr>
            <a:r>
              <a:rPr lang="ja-JP" altLang="en-US" sz="2400" dirty="0"/>
              <a:t>❶</a:t>
            </a:r>
            <a:r>
              <a:rPr lang="ja-JP" altLang="en-US" sz="2400" dirty="0">
                <a:solidFill>
                  <a:srgbClr val="FF0000"/>
                </a:solidFill>
              </a:rPr>
              <a:t>国家責任の原理（生活保護法第１条）</a:t>
            </a:r>
            <a:endParaRPr lang="en-US" altLang="ja-JP" sz="2400" dirty="0">
              <a:solidFill>
                <a:srgbClr val="FF0000"/>
              </a:solidFill>
            </a:endParaRPr>
          </a:p>
          <a:p>
            <a:pPr marL="0" indent="0" eaLnBrk="1" hangingPunct="1">
              <a:lnSpc>
                <a:spcPct val="90000"/>
              </a:lnSpc>
              <a:buNone/>
            </a:pPr>
            <a:r>
              <a:rPr lang="ja-JP" altLang="en-US" sz="2400" dirty="0"/>
              <a:t>　憲法</a:t>
            </a:r>
            <a:r>
              <a:rPr lang="en-US" altLang="ja-JP" sz="2400" dirty="0"/>
              <a:t>25</a:t>
            </a:r>
            <a:r>
              <a:rPr lang="ja-JP" altLang="en-US" sz="2400" dirty="0"/>
              <a:t>条に規定された基本的人権としての生存権を国の責任において保障する＝</a:t>
            </a:r>
            <a:r>
              <a:rPr lang="ja-JP" altLang="en-US" sz="2400" dirty="0">
                <a:solidFill>
                  <a:srgbClr val="FF0000"/>
                </a:solidFill>
              </a:rPr>
              <a:t>全額公費負担・税財源</a:t>
            </a:r>
            <a:r>
              <a:rPr lang="ja-JP" altLang="en-US" sz="2400" dirty="0"/>
              <a:t>。</a:t>
            </a:r>
            <a:endParaRPr lang="en-US" altLang="ja-JP" sz="2400" dirty="0"/>
          </a:p>
          <a:p>
            <a:pPr marL="0" indent="0" eaLnBrk="1" hangingPunct="1">
              <a:lnSpc>
                <a:spcPct val="90000"/>
              </a:lnSpc>
              <a:buNone/>
            </a:pPr>
            <a:r>
              <a:rPr lang="ja-JP" altLang="en-US" sz="2400" dirty="0"/>
              <a:t>❷</a:t>
            </a:r>
            <a:r>
              <a:rPr lang="ja-JP" altLang="en-US" sz="2400" dirty="0">
                <a:solidFill>
                  <a:srgbClr val="FF0000"/>
                </a:solidFill>
              </a:rPr>
              <a:t>無差別平等の原理（生活保護法第２条）</a:t>
            </a:r>
            <a:endParaRPr lang="en-US" altLang="ja-JP" sz="2400" dirty="0">
              <a:solidFill>
                <a:srgbClr val="FF0000"/>
              </a:solidFill>
            </a:endParaRPr>
          </a:p>
          <a:p>
            <a:pPr marL="0" indent="0" eaLnBrk="1" hangingPunct="1">
              <a:lnSpc>
                <a:spcPct val="90000"/>
              </a:lnSpc>
              <a:buNone/>
            </a:pPr>
            <a:r>
              <a:rPr lang="ja-JP" altLang="en-US" sz="2400" dirty="0"/>
              <a:t>　第二条　すべて国民は、この法律の定める要件を満たす限り、この法律による保護を無差別平等に受けることができる。 ＝身分・年齢・性別・宗教・思想信条・困窮の原因に関わりなく。</a:t>
            </a:r>
            <a:r>
              <a:rPr lang="ja-JP" altLang="en-US" sz="2400" dirty="0">
                <a:solidFill>
                  <a:srgbClr val="FF0000"/>
                </a:solidFill>
              </a:rPr>
              <a:t>⇒自己破産・出所者・外国人なども</a:t>
            </a:r>
            <a:r>
              <a:rPr lang="en-US" altLang="ja-JP" sz="2400" dirty="0">
                <a:solidFill>
                  <a:srgbClr val="FF0000"/>
                </a:solidFill>
              </a:rPr>
              <a:t>OK</a:t>
            </a:r>
          </a:p>
          <a:p>
            <a:pPr marL="0" indent="0" eaLnBrk="1" hangingPunct="1">
              <a:lnSpc>
                <a:spcPct val="90000"/>
              </a:lnSpc>
              <a:buNone/>
            </a:pPr>
            <a:r>
              <a:rPr lang="ja-JP" altLang="en-US" sz="2400" dirty="0"/>
              <a:t>❸</a:t>
            </a:r>
            <a:r>
              <a:rPr lang="ja-JP" altLang="en-US" sz="2400" dirty="0">
                <a:solidFill>
                  <a:srgbClr val="FF0000"/>
                </a:solidFill>
              </a:rPr>
              <a:t>最低生活保護の原理（生活保護法第３条</a:t>
            </a:r>
            <a:r>
              <a:rPr lang="ja-JP" altLang="en-US" sz="2400" dirty="0"/>
              <a:t>）</a:t>
            </a:r>
            <a:endParaRPr lang="en-US" altLang="ja-JP" sz="2400" dirty="0"/>
          </a:p>
          <a:p>
            <a:pPr marL="0" indent="0" eaLnBrk="1" hangingPunct="1">
              <a:lnSpc>
                <a:spcPct val="90000"/>
              </a:lnSpc>
              <a:buNone/>
            </a:pPr>
            <a:r>
              <a:rPr lang="ja-JP" altLang="en-US" sz="2400" dirty="0"/>
              <a:t>第三条　この法律により保障される最低限度の生活は、</a:t>
            </a:r>
            <a:r>
              <a:rPr lang="ja-JP" altLang="en-US" sz="2400" u="sng" dirty="0"/>
              <a:t>健康で文化的な生活水準を維持する</a:t>
            </a:r>
            <a:r>
              <a:rPr lang="ja-JP" altLang="en-US" sz="2400" dirty="0"/>
              <a:t>ことができるものでなければならない。</a:t>
            </a:r>
            <a:r>
              <a:rPr lang="ja-JP" altLang="en-US" sz="2400" dirty="0">
                <a:solidFill>
                  <a:srgbClr val="FF0000"/>
                </a:solidFill>
              </a:rPr>
              <a:t>⇒クーラー／自家用車／スマホ／</a:t>
            </a:r>
            <a:r>
              <a:rPr lang="en-US" altLang="ja-JP" sz="2400" dirty="0">
                <a:solidFill>
                  <a:srgbClr val="FF0000"/>
                </a:solidFill>
              </a:rPr>
              <a:t>PC</a:t>
            </a:r>
            <a:r>
              <a:rPr lang="ja-JP" altLang="en-US" sz="2400" dirty="0">
                <a:solidFill>
                  <a:srgbClr val="FF0000"/>
                </a:solidFill>
              </a:rPr>
              <a:t>は</a:t>
            </a:r>
            <a:endParaRPr lang="en-US" altLang="ja-JP" sz="2400" dirty="0">
              <a:solidFill>
                <a:srgbClr val="FF0000"/>
              </a:solidFill>
            </a:endParaRPr>
          </a:p>
        </p:txBody>
      </p:sp>
    </p:spTree>
    <p:extLst>
      <p:ext uri="{BB962C8B-B14F-4D97-AF65-F5344CB8AC3E}">
        <p14:creationId xmlns:p14="http://schemas.microsoft.com/office/powerpoint/2010/main" val="22063543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C12C4B-3CFC-3342-E2A0-C627DFDC2088}"/>
              </a:ext>
            </a:extLst>
          </p:cNvPr>
          <p:cNvSpPr>
            <a:spLocks noGrp="1"/>
          </p:cNvSpPr>
          <p:nvPr>
            <p:ph type="title"/>
          </p:nvPr>
        </p:nvSpPr>
        <p:spPr/>
        <p:txBody>
          <a:bodyPr/>
          <a:lstStyle/>
          <a:p>
            <a:r>
              <a:rPr lang="ja-JP" altLang="en-US" dirty="0"/>
              <a:t>外国人は生活保護を受けられるか？ </a:t>
            </a:r>
            <a:r>
              <a:rPr lang="en-US" altLang="ja-JP" sz="2800" dirty="0"/>
              <a:t>【Google AI</a:t>
            </a:r>
            <a:r>
              <a:rPr lang="ja-JP" altLang="en-US" sz="2800" dirty="0"/>
              <a:t>の回答</a:t>
            </a:r>
            <a:r>
              <a:rPr lang="en-US" altLang="ja-JP" sz="2800" dirty="0"/>
              <a:t>】</a:t>
            </a:r>
            <a:endParaRPr lang="en-US" dirty="0"/>
          </a:p>
        </p:txBody>
      </p:sp>
      <p:sp>
        <p:nvSpPr>
          <p:cNvPr id="3" name="コンテンツ プレースホルダー 2">
            <a:extLst>
              <a:ext uri="{FF2B5EF4-FFF2-40B4-BE49-F238E27FC236}">
                <a16:creationId xmlns:a16="http://schemas.microsoft.com/office/drawing/2014/main" id="{EFA87B4C-CA42-5652-57D7-6826CE2FD1DC}"/>
              </a:ext>
            </a:extLst>
          </p:cNvPr>
          <p:cNvSpPr>
            <a:spLocks noGrp="1"/>
          </p:cNvSpPr>
          <p:nvPr>
            <p:ph idx="1"/>
          </p:nvPr>
        </p:nvSpPr>
        <p:spPr>
          <a:xfrm>
            <a:off x="566738" y="1752599"/>
            <a:ext cx="8109718" cy="4492625"/>
          </a:xfrm>
        </p:spPr>
        <p:txBody>
          <a:bodyPr/>
          <a:lstStyle/>
          <a:p>
            <a:pPr marL="0" indent="0">
              <a:buNone/>
            </a:pPr>
            <a:r>
              <a:rPr lang="ja-JP" altLang="en-US" sz="2400" dirty="0"/>
              <a:t>在留外国人も、永住者、定住者、日本人の配偶者等、特別永住者、難民認定者など、日本社会に定着している特定の在留資格を持ち、生活に困窮している場合は、日本人と同様の要件（資産・能力の活用など）で生活保護（生活保護法に準じた保護）を受けられる可能性がありますが、法律上の権利ではなく人道上の行政措置です。一方、技能実習生や留学生など「働くための在留資格」を持つ外国人は、生活保護の対象外です。</a:t>
            </a:r>
            <a:r>
              <a:rPr lang="ja-JP" altLang="en-US" sz="2800" dirty="0"/>
              <a:t> </a:t>
            </a:r>
            <a:endParaRPr lang="en-US" altLang="ja-JP" sz="2800" dirty="0"/>
          </a:p>
          <a:p>
            <a:pPr marL="0" indent="0">
              <a:buNone/>
            </a:pPr>
            <a:r>
              <a:rPr lang="ja-JP" altLang="en-US" sz="2000" dirty="0">
                <a:solidFill>
                  <a:srgbClr val="FF0000"/>
                </a:solidFill>
              </a:rPr>
              <a:t>★滞在ビザがあれは生活保護に準じた保護を行政措置として受けられる。が、就労ビザ・留学生ビザの場合はビザが取り消しとなり帰国。＊生活保護受給目的で入国というのは原理的に無理。基本的に他の国でも同じ。</a:t>
            </a:r>
            <a:endParaRPr lang="en-US" sz="2000" dirty="0">
              <a:solidFill>
                <a:srgbClr val="FF0000"/>
              </a:solidFill>
            </a:endParaRPr>
          </a:p>
        </p:txBody>
      </p:sp>
      <p:sp>
        <p:nvSpPr>
          <p:cNvPr id="4" name="スライド番号プレースホルダー 3">
            <a:extLst>
              <a:ext uri="{FF2B5EF4-FFF2-40B4-BE49-F238E27FC236}">
                <a16:creationId xmlns:a16="http://schemas.microsoft.com/office/drawing/2014/main" id="{45B23E7B-B81C-5465-01D0-51CDA8A6AAB5}"/>
              </a:ext>
            </a:extLst>
          </p:cNvPr>
          <p:cNvSpPr>
            <a:spLocks noGrp="1"/>
          </p:cNvSpPr>
          <p:nvPr>
            <p:ph type="sldNum" sz="quarter" idx="12"/>
          </p:nvPr>
        </p:nvSpPr>
        <p:spPr/>
        <p:txBody>
          <a:bodyPr/>
          <a:lstStyle/>
          <a:p>
            <a:fld id="{A4CFD91F-0676-4D47-82C1-C8A098CDDACF}" type="slidenum">
              <a:rPr lang="en-US" altLang="ja-JP" smtClean="0"/>
              <a:pPr/>
              <a:t>6</a:t>
            </a:fld>
            <a:endParaRPr lang="en-US" altLang="ja-JP"/>
          </a:p>
        </p:txBody>
      </p:sp>
    </p:spTree>
    <p:extLst>
      <p:ext uri="{BB962C8B-B14F-4D97-AF65-F5344CB8AC3E}">
        <p14:creationId xmlns:p14="http://schemas.microsoft.com/office/powerpoint/2010/main" val="37545935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A4911-83AA-F2D4-82B3-ED530A228D7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46DBC70-FFAA-F671-ED34-46EECF8C8FF6}"/>
              </a:ext>
            </a:extLst>
          </p:cNvPr>
          <p:cNvSpPr>
            <a:spLocks noGrp="1"/>
          </p:cNvSpPr>
          <p:nvPr>
            <p:ph type="title"/>
          </p:nvPr>
        </p:nvSpPr>
        <p:spPr/>
        <p:txBody>
          <a:bodyPr/>
          <a:lstStyle/>
          <a:p>
            <a:r>
              <a:rPr lang="ja-JP" altLang="en-US" sz="3200" dirty="0"/>
              <a:t>生活保護でも</a:t>
            </a:r>
            <a:r>
              <a:rPr lang="ja-JP" altLang="en-US" sz="3200" dirty="0">
                <a:solidFill>
                  <a:schemeClr val="tx1"/>
                </a:solidFill>
              </a:rPr>
              <a:t>クーラー／自家用車／スマホ／</a:t>
            </a:r>
            <a:r>
              <a:rPr lang="en-US" altLang="ja-JP" sz="3200" dirty="0">
                <a:solidFill>
                  <a:schemeClr val="tx1"/>
                </a:solidFill>
              </a:rPr>
              <a:t>PC</a:t>
            </a:r>
            <a:r>
              <a:rPr lang="ja-JP" altLang="en-US" sz="3200" dirty="0">
                <a:solidFill>
                  <a:schemeClr val="tx1"/>
                </a:solidFill>
              </a:rPr>
              <a:t>は</a:t>
            </a:r>
            <a:r>
              <a:rPr lang="en-US" altLang="ja-JP" sz="3200" dirty="0">
                <a:solidFill>
                  <a:schemeClr val="tx1"/>
                </a:solidFill>
              </a:rPr>
              <a:t>OK</a:t>
            </a:r>
            <a:r>
              <a:rPr lang="ja-JP" altLang="en-US" sz="3200" dirty="0">
                <a:solidFill>
                  <a:schemeClr val="tx1"/>
                </a:solidFill>
              </a:rPr>
              <a:t>か？</a:t>
            </a:r>
            <a:r>
              <a:rPr lang="ja-JP" altLang="en-US" dirty="0">
                <a:solidFill>
                  <a:schemeClr val="tx1"/>
                </a:solidFill>
              </a:rPr>
              <a:t> </a:t>
            </a:r>
            <a:r>
              <a:rPr lang="en-US" altLang="ja-JP" sz="2800" dirty="0"/>
              <a:t>【Google AI</a:t>
            </a:r>
            <a:r>
              <a:rPr lang="ja-JP" altLang="en-US" sz="2800" dirty="0"/>
              <a:t>の回答</a:t>
            </a:r>
            <a:r>
              <a:rPr lang="en-US" altLang="ja-JP" sz="2800" dirty="0"/>
              <a:t>】</a:t>
            </a:r>
            <a:endParaRPr lang="en-US" dirty="0"/>
          </a:p>
        </p:txBody>
      </p:sp>
      <p:sp>
        <p:nvSpPr>
          <p:cNvPr id="3" name="コンテンツ プレースホルダー 2">
            <a:extLst>
              <a:ext uri="{FF2B5EF4-FFF2-40B4-BE49-F238E27FC236}">
                <a16:creationId xmlns:a16="http://schemas.microsoft.com/office/drawing/2014/main" id="{D4C5B51C-5943-701B-01A0-F576213F40F5}"/>
              </a:ext>
            </a:extLst>
          </p:cNvPr>
          <p:cNvSpPr>
            <a:spLocks noGrp="1"/>
          </p:cNvSpPr>
          <p:nvPr>
            <p:ph idx="1"/>
          </p:nvPr>
        </p:nvSpPr>
        <p:spPr>
          <a:xfrm>
            <a:off x="424682" y="1636712"/>
            <a:ext cx="8109718" cy="4492625"/>
          </a:xfrm>
        </p:spPr>
        <p:txBody>
          <a:bodyPr/>
          <a:lstStyle/>
          <a:p>
            <a:pPr marL="0" indent="0">
              <a:buNone/>
            </a:pPr>
            <a:r>
              <a:rPr lang="ja-JP" altLang="en-US" sz="2000" dirty="0"/>
              <a:t>生活保護受給者がクーラー、自家用車、スマートフォン、パソコンを所持することは、原則として可能です 。ただし、いくつかの条件や制限があります。</a:t>
            </a:r>
            <a:endParaRPr lang="en-US" altLang="ja-JP" sz="2000" dirty="0"/>
          </a:p>
          <a:p>
            <a:pPr marL="0" indent="0">
              <a:buNone/>
            </a:pPr>
            <a:r>
              <a:rPr lang="ja-JP" altLang="en-US" sz="2000" dirty="0"/>
              <a:t>エアコン：所持は可能です。生活必需品とみなされています 。</a:t>
            </a:r>
            <a:r>
              <a:rPr lang="en-US" altLang="ja-JP" sz="2000" dirty="0"/>
              <a:t>2018</a:t>
            </a:r>
            <a:r>
              <a:rPr lang="ja-JP" altLang="en-US" sz="2000" dirty="0"/>
              <a:t>年の厚生労働省の通知により、熱中症対策の重要性から、原則としてエアコンの設置費用が生活保護の住宅扶助で認められるようになりました（設置されていない場合、買い替えは不可）</a:t>
            </a:r>
            <a:endParaRPr lang="en-US" altLang="ja-JP" sz="2000" dirty="0"/>
          </a:p>
          <a:p>
            <a:pPr marL="0" indent="0">
              <a:buNone/>
            </a:pPr>
            <a:r>
              <a:rPr lang="ja-JP" altLang="en-US" sz="2000" dirty="0">
                <a:solidFill>
                  <a:srgbClr val="FF0000"/>
                </a:solidFill>
              </a:rPr>
              <a:t>自家用車：原則として所持・利用は認められていません。</a:t>
            </a:r>
            <a:r>
              <a:rPr lang="ja-JP" altLang="en-US" sz="2000" dirty="0"/>
              <a:t>例外的に認められるケース。障害や病気により、公共交通機関の利用が困難な場合</a:t>
            </a:r>
            <a:r>
              <a:rPr lang="en-US" altLang="ja-JP" sz="2000" dirty="0"/>
              <a:t>]</a:t>
            </a:r>
            <a:r>
              <a:rPr lang="ja-JP" altLang="en-US" sz="2000" dirty="0"/>
              <a:t>。通勤に車が必須かつ処分価値が低い場合、公共交通機関がなく</a:t>
            </a:r>
          </a:p>
          <a:p>
            <a:pPr marL="0" indent="0">
              <a:buNone/>
            </a:pPr>
            <a:r>
              <a:rPr lang="ja-JP" altLang="en-US" sz="2000" dirty="0"/>
              <a:t>日常生活に支障をきたす場合 。</a:t>
            </a:r>
            <a:endParaRPr lang="en-US" altLang="ja-JP" sz="2000" dirty="0"/>
          </a:p>
          <a:p>
            <a:pPr marL="0" indent="0">
              <a:buNone/>
            </a:pPr>
            <a:r>
              <a:rPr lang="ja-JP" altLang="en-US" sz="2000" dirty="0"/>
              <a:t>スマートフォン、パソコン：所持は可能。生活必需品や情報収集手段として所持は</a:t>
            </a:r>
            <a:r>
              <a:rPr lang="en-US" altLang="ja-JP" sz="2000" dirty="0"/>
              <a:t>OK</a:t>
            </a:r>
            <a:r>
              <a:rPr lang="ja-JP" altLang="en-US" sz="2000" dirty="0"/>
              <a:t>。費用は「生活扶助」から支払う必要があります。</a:t>
            </a:r>
            <a:endParaRPr lang="en-US" sz="2000" dirty="0"/>
          </a:p>
        </p:txBody>
      </p:sp>
      <p:sp>
        <p:nvSpPr>
          <p:cNvPr id="4" name="スライド番号プレースホルダー 3">
            <a:extLst>
              <a:ext uri="{FF2B5EF4-FFF2-40B4-BE49-F238E27FC236}">
                <a16:creationId xmlns:a16="http://schemas.microsoft.com/office/drawing/2014/main" id="{8B168824-117A-24E4-7682-8DB51A78B21C}"/>
              </a:ext>
            </a:extLst>
          </p:cNvPr>
          <p:cNvSpPr>
            <a:spLocks noGrp="1"/>
          </p:cNvSpPr>
          <p:nvPr>
            <p:ph type="sldNum" sz="quarter" idx="12"/>
          </p:nvPr>
        </p:nvSpPr>
        <p:spPr/>
        <p:txBody>
          <a:bodyPr/>
          <a:lstStyle/>
          <a:p>
            <a:fld id="{A4CFD91F-0676-4D47-82C1-C8A098CDDACF}" type="slidenum">
              <a:rPr lang="en-US" altLang="ja-JP" smtClean="0"/>
              <a:pPr/>
              <a:t>7</a:t>
            </a:fld>
            <a:endParaRPr lang="en-US" altLang="ja-JP"/>
          </a:p>
        </p:txBody>
      </p:sp>
    </p:spTree>
    <p:extLst>
      <p:ext uri="{BB962C8B-B14F-4D97-AF65-F5344CB8AC3E}">
        <p14:creationId xmlns:p14="http://schemas.microsoft.com/office/powerpoint/2010/main" val="6277906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第５節　生活保護制度の概要　</a:t>
            </a:r>
            <a:br>
              <a:rPr lang="ja-JP" altLang="en-US" sz="2800" dirty="0"/>
            </a:br>
            <a:r>
              <a:rPr lang="ja-JP" altLang="en-US" sz="2800" dirty="0"/>
              <a:t>　　</a:t>
            </a:r>
            <a:r>
              <a:rPr lang="en-US" altLang="ja-JP" sz="2800" dirty="0"/>
              <a:t>2. </a:t>
            </a:r>
            <a:r>
              <a:rPr lang="ja-JP" altLang="en-US" sz="2800" dirty="0"/>
              <a:t>生活保護制度の概要</a:t>
            </a:r>
            <a:br>
              <a:rPr lang="en-US" altLang="ja-JP" sz="2800" dirty="0"/>
            </a:br>
            <a:r>
              <a:rPr lang="ja-JP" altLang="en-US" sz="2800" dirty="0"/>
              <a:t>　　</a:t>
            </a:r>
            <a:r>
              <a:rPr lang="en-US" altLang="ja-JP" sz="2800" dirty="0"/>
              <a:t>【</a:t>
            </a:r>
            <a:r>
              <a:rPr lang="ja-JP" altLang="en-US" sz="2800" dirty="0"/>
              <a:t>２</a:t>
            </a:r>
            <a:r>
              <a:rPr lang="en-US" altLang="ja-JP" sz="2800" dirty="0"/>
              <a:t>】</a:t>
            </a:r>
            <a:r>
              <a:rPr lang="ja-JP" altLang="en-US" sz="2800" dirty="0"/>
              <a:t>生活保護の基本原理</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251520" y="1700808"/>
            <a:ext cx="8496944" cy="4392488"/>
          </a:xfrm>
        </p:spPr>
        <p:txBody>
          <a:bodyPr/>
          <a:lstStyle/>
          <a:p>
            <a:pPr marL="0" indent="0" eaLnBrk="1" hangingPunct="1">
              <a:lnSpc>
                <a:spcPct val="90000"/>
              </a:lnSpc>
              <a:buNone/>
            </a:pPr>
            <a:r>
              <a:rPr lang="ja-JP" altLang="en-US" sz="2400" dirty="0"/>
              <a:t>❹補足性の原理（生活保護法第４条）</a:t>
            </a:r>
            <a:endParaRPr lang="en-US" altLang="ja-JP" sz="2400" dirty="0"/>
          </a:p>
          <a:p>
            <a:pPr marL="0" indent="0" eaLnBrk="1" hangingPunct="1">
              <a:lnSpc>
                <a:spcPct val="90000"/>
              </a:lnSpc>
              <a:buNone/>
            </a:pPr>
            <a:r>
              <a:rPr lang="ja-JP" altLang="en-US" sz="2400" dirty="0"/>
              <a:t>第四条　保護は、</a:t>
            </a:r>
            <a:r>
              <a:rPr lang="ja-JP" altLang="en-US" sz="2400" dirty="0">
                <a:solidFill>
                  <a:srgbClr val="FF0000"/>
                </a:solidFill>
              </a:rPr>
              <a:t>生活に困窮する者が、その利用し得る資産、能力その他あらゆるものを、その最低限度の生活の維持のために活用する</a:t>
            </a:r>
            <a:r>
              <a:rPr lang="ja-JP" altLang="en-US" sz="2400" dirty="0"/>
              <a:t>ことを要件として行われる。</a:t>
            </a:r>
          </a:p>
          <a:p>
            <a:pPr marL="0" indent="0" eaLnBrk="1" hangingPunct="1">
              <a:lnSpc>
                <a:spcPct val="90000"/>
              </a:lnSpc>
              <a:buNone/>
            </a:pPr>
            <a:r>
              <a:rPr lang="ja-JP" altLang="en-US" sz="2400" dirty="0"/>
              <a:t>２　民法（明治二十九年法律第八十九号）に定める</a:t>
            </a:r>
            <a:r>
              <a:rPr lang="ja-JP" altLang="en-US" sz="2400" dirty="0">
                <a:solidFill>
                  <a:srgbClr val="FF0000"/>
                </a:solidFill>
              </a:rPr>
              <a:t>扶養義務者の扶養及び他の法律に定める扶助</a:t>
            </a:r>
            <a:r>
              <a:rPr lang="ja-JP" altLang="en-US" sz="2400" dirty="0"/>
              <a:t>は、すべてこの法律による</a:t>
            </a:r>
            <a:r>
              <a:rPr lang="ja-JP" altLang="en-US" sz="2400" dirty="0">
                <a:solidFill>
                  <a:srgbClr val="FF0000"/>
                </a:solidFill>
              </a:rPr>
              <a:t>保護に優先して行われるもの</a:t>
            </a:r>
            <a:r>
              <a:rPr lang="ja-JP" altLang="en-US" sz="2400" dirty="0"/>
              <a:t>とする。</a:t>
            </a:r>
            <a:r>
              <a:rPr lang="en-US" altLang="ja-JP" sz="2400" dirty="0"/>
              <a:t>H^</a:t>
            </a:r>
            <a:endParaRPr lang="ja-JP" altLang="en-US" sz="2400" dirty="0"/>
          </a:p>
          <a:p>
            <a:pPr marL="0" indent="0" eaLnBrk="1" hangingPunct="1">
              <a:lnSpc>
                <a:spcPct val="90000"/>
              </a:lnSpc>
              <a:buNone/>
            </a:pPr>
            <a:r>
              <a:rPr lang="ja-JP" altLang="en-US" sz="2400" dirty="0"/>
              <a:t>３　前二項の規定は、</a:t>
            </a:r>
            <a:r>
              <a:rPr lang="ja-JP" altLang="en-US" sz="2400" dirty="0">
                <a:solidFill>
                  <a:srgbClr val="FF0000"/>
                </a:solidFill>
              </a:rPr>
              <a:t>急迫した事由がある場合に、必要な保護を行うことを妨げるものではない</a:t>
            </a:r>
            <a:r>
              <a:rPr lang="ja-JP" altLang="en-US" sz="2400" dirty="0"/>
              <a:t>。</a:t>
            </a:r>
            <a:endParaRPr lang="en-US" altLang="ja-JP" sz="2400" dirty="0"/>
          </a:p>
          <a:p>
            <a:pPr marL="0" indent="0" eaLnBrk="1" hangingPunct="1">
              <a:lnSpc>
                <a:spcPct val="90000"/>
              </a:lnSpc>
              <a:buNone/>
            </a:pPr>
            <a:r>
              <a:rPr lang="ja-JP" altLang="en-US" sz="2400" dirty="0"/>
              <a:t>★資産調査（ミーンズテスト）・</a:t>
            </a:r>
            <a:r>
              <a:rPr lang="ja-JP" altLang="en-US" sz="2400" dirty="0">
                <a:solidFill>
                  <a:srgbClr val="0000FF"/>
                </a:solidFill>
              </a:rPr>
              <a:t>扶養照会（親族に対し金銭援助ができるかどうかを尋ねる）が前提となる。</a:t>
            </a:r>
            <a:endParaRPr lang="en-US" altLang="ja-JP" sz="2400" dirty="0">
              <a:solidFill>
                <a:srgbClr val="0000FF"/>
              </a:solidFill>
            </a:endParaRPr>
          </a:p>
          <a:p>
            <a:pPr marL="0" indent="0" eaLnBrk="1" hangingPunct="1">
              <a:lnSpc>
                <a:spcPct val="90000"/>
              </a:lnSpc>
              <a:buNone/>
            </a:pPr>
            <a:r>
              <a:rPr lang="ja-JP" altLang="en-US" sz="2400" dirty="0">
                <a:solidFill>
                  <a:srgbClr val="0000FF"/>
                </a:solidFill>
              </a:rPr>
              <a:t>★</a:t>
            </a:r>
            <a:r>
              <a:rPr lang="ja-JP" altLang="en-US" sz="2400" dirty="0">
                <a:solidFill>
                  <a:srgbClr val="0000FF"/>
                </a:solidFill>
                <a:hlinkClick r:id="rId3"/>
              </a:rPr>
              <a:t>芸能人親族生活保護受給騒動</a:t>
            </a:r>
            <a:r>
              <a:rPr lang="ja-JP" altLang="en-US" sz="2400" dirty="0">
                <a:solidFill>
                  <a:srgbClr val="0000FF"/>
                </a:solidFill>
              </a:rPr>
              <a:t>（</a:t>
            </a:r>
            <a:r>
              <a:rPr lang="en-US" altLang="ja-JP" sz="2400" dirty="0">
                <a:solidFill>
                  <a:srgbClr val="0000FF"/>
                </a:solidFill>
              </a:rPr>
              <a:t>WIKI)</a:t>
            </a:r>
          </a:p>
        </p:txBody>
      </p:sp>
    </p:spTree>
    <p:extLst>
      <p:ext uri="{BB962C8B-B14F-4D97-AF65-F5344CB8AC3E}">
        <p14:creationId xmlns:p14="http://schemas.microsoft.com/office/powerpoint/2010/main" val="7200065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30B333-981C-7D86-1303-B238513F229A}"/>
              </a:ext>
            </a:extLst>
          </p:cNvPr>
          <p:cNvSpPr>
            <a:spLocks noGrp="1"/>
          </p:cNvSpPr>
          <p:nvPr>
            <p:ph type="title"/>
          </p:nvPr>
        </p:nvSpPr>
        <p:spPr/>
        <p:txBody>
          <a:bodyPr anchor="ctr" anchorCtr="0"/>
          <a:lstStyle/>
          <a:p>
            <a:r>
              <a:rPr lang="ja-JP" altLang="en-US" dirty="0"/>
              <a:t>生活保護を受けるには？</a:t>
            </a:r>
            <a:endParaRPr lang="en-US" dirty="0"/>
          </a:p>
        </p:txBody>
      </p:sp>
      <p:sp>
        <p:nvSpPr>
          <p:cNvPr id="3" name="コンテンツ プレースホルダー 2">
            <a:extLst>
              <a:ext uri="{FF2B5EF4-FFF2-40B4-BE49-F238E27FC236}">
                <a16:creationId xmlns:a16="http://schemas.microsoft.com/office/drawing/2014/main" id="{D0F444AF-906F-736D-9B01-4779832128F4}"/>
              </a:ext>
            </a:extLst>
          </p:cNvPr>
          <p:cNvSpPr>
            <a:spLocks noGrp="1"/>
          </p:cNvSpPr>
          <p:nvPr>
            <p:ph idx="1"/>
          </p:nvPr>
        </p:nvSpPr>
        <p:spPr>
          <a:xfrm>
            <a:off x="533400" y="1652917"/>
            <a:ext cx="8001000" cy="4492625"/>
          </a:xfrm>
          <a:solidFill>
            <a:schemeClr val="bg1"/>
          </a:solidFill>
        </p:spPr>
        <p:txBody>
          <a:bodyPr/>
          <a:lstStyle/>
          <a:p>
            <a:r>
              <a:rPr lang="ja-JP" altLang="en-US" dirty="0"/>
              <a:t>親族等が扶養能力なし／扶養を拒否</a:t>
            </a:r>
            <a:endParaRPr lang="en-US" altLang="ja-JP" dirty="0"/>
          </a:p>
          <a:p>
            <a:r>
              <a:rPr lang="ja-JP" altLang="en-US" dirty="0"/>
              <a:t>自己資産０：家・車・預貯金などは処分。残金・収入が保護費以下となること。</a:t>
            </a:r>
            <a:endParaRPr lang="en-US" altLang="ja-JP" dirty="0"/>
          </a:p>
          <a:p>
            <a:r>
              <a:rPr lang="ja-JP" altLang="en-US" dirty="0"/>
              <a:t>臨時収入・遺産相続＝０、発生時点以降に受給した保護費は返還対象となる。</a:t>
            </a:r>
            <a:endParaRPr lang="en-US" altLang="ja-JP" dirty="0"/>
          </a:p>
          <a:p>
            <a:r>
              <a:rPr lang="ja-JP" altLang="en-US" dirty="0"/>
              <a:t>借金不可・借金の返済は停止する＝自己破産申請が勧められる。カードローンなども不可。保護費受給中の借金・借金の返済は全額返還対象となる。</a:t>
            </a:r>
            <a:endParaRPr lang="en-US" altLang="ja-JP" dirty="0"/>
          </a:p>
          <a:p>
            <a:endParaRPr lang="en-US" dirty="0"/>
          </a:p>
        </p:txBody>
      </p:sp>
      <p:sp>
        <p:nvSpPr>
          <p:cNvPr id="4" name="スライド番号プレースホルダー 3">
            <a:extLst>
              <a:ext uri="{FF2B5EF4-FFF2-40B4-BE49-F238E27FC236}">
                <a16:creationId xmlns:a16="http://schemas.microsoft.com/office/drawing/2014/main" id="{8E3D654C-8CA0-DF5F-3EAC-E8E08C5E304F}"/>
              </a:ext>
            </a:extLst>
          </p:cNvPr>
          <p:cNvSpPr>
            <a:spLocks noGrp="1"/>
          </p:cNvSpPr>
          <p:nvPr>
            <p:ph type="sldNum" sz="quarter" idx="12"/>
          </p:nvPr>
        </p:nvSpPr>
        <p:spPr/>
        <p:txBody>
          <a:bodyPr/>
          <a:lstStyle/>
          <a:p>
            <a:fld id="{A4CFD91F-0676-4D47-82C1-C8A098CDDACF}" type="slidenum">
              <a:rPr lang="en-US" altLang="ja-JP" smtClean="0"/>
              <a:pPr/>
              <a:t>9</a:t>
            </a:fld>
            <a:endParaRPr lang="en-US" altLang="ja-JP"/>
          </a:p>
        </p:txBody>
      </p:sp>
    </p:spTree>
    <p:extLst>
      <p:ext uri="{BB962C8B-B14F-4D97-AF65-F5344CB8AC3E}">
        <p14:creationId xmlns:p14="http://schemas.microsoft.com/office/powerpoint/2010/main" val="741845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71486</TotalTime>
  <Words>3060</Words>
  <Application>Microsoft Office PowerPoint</Application>
  <PresentationFormat>画面に合わせる (4:3)</PresentationFormat>
  <Paragraphs>145</Paragraphs>
  <Slides>21</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ＭＳ Ｐゴシック</vt:lpstr>
      <vt:lpstr>ＭＳ 明朝</vt:lpstr>
      <vt:lpstr>Arial</vt:lpstr>
      <vt:lpstr>Wingdings</vt:lpstr>
      <vt:lpstr>Profile</vt:lpstr>
      <vt:lpstr>第11回【生活保護制度の概要】 目的、対象、給付の内容、財源構成</vt:lpstr>
      <vt:lpstr>今日のお話</vt:lpstr>
      <vt:lpstr>     　第５節　生活保護制度の概要　   １.公的扶助として生活保護制度     </vt:lpstr>
      <vt:lpstr>     　第５節　生活保護制度の概要　 　　2. 生活保護制度の概要     </vt:lpstr>
      <vt:lpstr>     　 第５節　生活保護制度の概要　 　　2. 生活保護制度の概要 【２】生活保護の基本原理      </vt:lpstr>
      <vt:lpstr>外国人は生活保護を受けられるか？ 【Google AIの回答】</vt:lpstr>
      <vt:lpstr>生活保護でもクーラー／自家用車／スマホ／PCはOKか？ 【Google AIの回答】</vt:lpstr>
      <vt:lpstr>     　 第５節　生活保護制度の概要　 　　2. 生活保護制度の概要 　　【２】生活保護の基本原理      </vt:lpstr>
      <vt:lpstr>生活保護を受けるには？</vt:lpstr>
      <vt:lpstr>図５－２６　補足性の原理 （最低生活費と収入の対比）</vt:lpstr>
      <vt:lpstr>     　 第５節　生活保護制度の概要　 　　2. 生活保護制度の概要 　【３】生活保護の基本原則      </vt:lpstr>
      <vt:lpstr>生活保護における職権保護とは？ 【GoogleAIの回答】</vt:lpstr>
      <vt:lpstr>     　 第５節　生活保護制度の概要　 　　2. 生活保護制度の概要 　【３】生活保護の基本原則      </vt:lpstr>
      <vt:lpstr>生活保護の世帯分離の主な例 【GoogleAIの回答】</vt:lpstr>
      <vt:lpstr>     　 第５節　生活保護制度の概要　 　　2. 生活保護制度の概要 　【４】保護の種類および方法      </vt:lpstr>
      <vt:lpstr>生活保護費減額訴訟の最高裁判決 【googleAIの回答】</vt:lpstr>
      <vt:lpstr>図５－27　生活保護の扶助の種類</vt:lpstr>
      <vt:lpstr>     　第５節　生活保護制度の概要　 　　2. 生活保護制度の概要 　【５】保護の実施機関・【６】財源     </vt:lpstr>
      <vt:lpstr>生活保護における都道府県（福祉事務所）の役割？</vt:lpstr>
      <vt:lpstr>   　第５節　生活保護制度の概要　 　　３. 生活困窮者自立支援法 　  </vt:lpstr>
      <vt:lpstr>次回は</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955</cp:revision>
  <cp:lastPrinted>2023-12-05T08:29:49Z</cp:lastPrinted>
  <dcterms:created xsi:type="dcterms:W3CDTF">2016-04-06T06:30:45Z</dcterms:created>
  <dcterms:modified xsi:type="dcterms:W3CDTF">2025-12-17T02:43:02Z</dcterms:modified>
  <cp:category/>
</cp:coreProperties>
</file>