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26"/>
  </p:notesMasterIdLst>
  <p:handoutMasterIdLst>
    <p:handoutMasterId r:id="rId27"/>
  </p:handoutMasterIdLst>
  <p:sldIdLst>
    <p:sldId id="256" r:id="rId2"/>
    <p:sldId id="386" r:id="rId3"/>
    <p:sldId id="674" r:id="rId4"/>
    <p:sldId id="811" r:id="rId5"/>
    <p:sldId id="845" r:id="rId6"/>
    <p:sldId id="812" r:id="rId7"/>
    <p:sldId id="829" r:id="rId8"/>
    <p:sldId id="830" r:id="rId9"/>
    <p:sldId id="841" r:id="rId10"/>
    <p:sldId id="840" r:id="rId11"/>
    <p:sldId id="813" r:id="rId12"/>
    <p:sldId id="842" r:id="rId13"/>
    <p:sldId id="831" r:id="rId14"/>
    <p:sldId id="832" r:id="rId15"/>
    <p:sldId id="833" r:id="rId16"/>
    <p:sldId id="834" r:id="rId17"/>
    <p:sldId id="843" r:id="rId18"/>
    <p:sldId id="835" r:id="rId19"/>
    <p:sldId id="837" r:id="rId20"/>
    <p:sldId id="836" r:id="rId21"/>
    <p:sldId id="844" r:id="rId22"/>
    <p:sldId id="838" r:id="rId23"/>
    <p:sldId id="839" r:id="rId24"/>
    <p:sldId id="425" r:id="rId25"/>
  </p:sldIdLst>
  <p:sldSz cx="9144000" cy="6858000" type="screen4x3"/>
  <p:notesSz cx="7104063" cy="10234613"/>
  <p:defaultTextStyle>
    <a:defPPr>
      <a:defRPr lang="ja-JP"/>
    </a:defPPr>
    <a:lvl1pPr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umimoji="1"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umimoji="1"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umimoji="1"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umimoji="1"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205"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30" autoAdjust="0"/>
    <p:restoredTop sz="93195" autoAdjust="0"/>
  </p:normalViewPr>
  <p:slideViewPr>
    <p:cSldViewPr>
      <p:cViewPr varScale="1">
        <p:scale>
          <a:sx n="53" d="100"/>
          <a:sy n="53" d="100"/>
        </p:scale>
        <p:origin x="1716" y="52"/>
      </p:cViewPr>
      <p:guideLst>
        <p:guide orient="horz" pos="2205"/>
        <p:guide pos="2880"/>
      </p:guideLst>
    </p:cSldViewPr>
  </p:slideViewPr>
  <p:outlineViewPr>
    <p:cViewPr>
      <p:scale>
        <a:sx n="50" d="100"/>
        <a:sy n="50"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2"/>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t"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43011" name="Rectangle 3"/>
          <p:cNvSpPr>
            <a:spLocks noGrp="1" noChangeArrowheads="1"/>
          </p:cNvSpPr>
          <p:nvPr>
            <p:ph type="dt" sz="quarter" idx="1"/>
          </p:nvPr>
        </p:nvSpPr>
        <p:spPr bwMode="auto">
          <a:xfrm>
            <a:off x="4025643" y="2"/>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t" anchorCtr="0" compatLnSpc="1">
            <a:prstTxWarp prst="textNoShape">
              <a:avLst/>
            </a:prstTxWarp>
          </a:bodyPr>
          <a:lstStyle>
            <a:lvl1pPr algn="r">
              <a:defRPr sz="1300">
                <a:ea typeface="ＭＳ Ｐゴシック" pitchFamily="84" charset="-128"/>
                <a:cs typeface="+mn-cs"/>
              </a:defRPr>
            </a:lvl1pPr>
          </a:lstStyle>
          <a:p>
            <a:pPr>
              <a:defRPr/>
            </a:pPr>
            <a:endParaRPr lang="en-US" altLang="ja-JP"/>
          </a:p>
        </p:txBody>
      </p:sp>
      <p:sp>
        <p:nvSpPr>
          <p:cNvPr id="43012" name="Rectangle 4"/>
          <p:cNvSpPr>
            <a:spLocks noGrp="1" noChangeArrowheads="1"/>
          </p:cNvSpPr>
          <p:nvPr>
            <p:ph type="ftr" sz="quarter" idx="2"/>
          </p:nvPr>
        </p:nvSpPr>
        <p:spPr bwMode="auto">
          <a:xfrm>
            <a:off x="0" y="9722885"/>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b"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43013" name="Rectangle 5"/>
          <p:cNvSpPr>
            <a:spLocks noGrp="1" noChangeArrowheads="1"/>
          </p:cNvSpPr>
          <p:nvPr>
            <p:ph type="sldNum" sz="quarter" idx="3"/>
          </p:nvPr>
        </p:nvSpPr>
        <p:spPr bwMode="auto">
          <a:xfrm>
            <a:off x="4025643" y="9722885"/>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b" anchorCtr="0" compatLnSpc="1">
            <a:prstTxWarp prst="textNoShape">
              <a:avLst/>
            </a:prstTxWarp>
          </a:bodyPr>
          <a:lstStyle>
            <a:lvl1pPr algn="r">
              <a:defRPr sz="1300"/>
            </a:lvl1pPr>
          </a:lstStyle>
          <a:p>
            <a:fld id="{0D59C66D-0D13-D449-9E2F-B02EFB583290}" type="slidenum">
              <a:rPr lang="en-US" altLang="ja-JP"/>
              <a:pPr/>
              <a:t>‹#›</a:t>
            </a:fld>
            <a:endParaRPr lang="en-US" altLang="ja-JP"/>
          </a:p>
        </p:txBody>
      </p:sp>
    </p:spTree>
    <p:extLst>
      <p:ext uri="{BB962C8B-B14F-4D97-AF65-F5344CB8AC3E}">
        <p14:creationId xmlns:p14="http://schemas.microsoft.com/office/powerpoint/2010/main" val="38539456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2"/>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t"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27651" name="Rectangle 3"/>
          <p:cNvSpPr>
            <a:spLocks noGrp="1" noChangeArrowheads="1"/>
          </p:cNvSpPr>
          <p:nvPr>
            <p:ph type="dt" idx="1"/>
          </p:nvPr>
        </p:nvSpPr>
        <p:spPr bwMode="auto">
          <a:xfrm>
            <a:off x="4025643" y="2"/>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t" anchorCtr="0" compatLnSpc="1">
            <a:prstTxWarp prst="textNoShape">
              <a:avLst/>
            </a:prstTxWarp>
          </a:bodyPr>
          <a:lstStyle>
            <a:lvl1pPr algn="r">
              <a:defRPr sz="1300">
                <a:ea typeface="ＭＳ Ｐゴシック" pitchFamily="84" charset="-128"/>
                <a:cs typeface="+mn-cs"/>
              </a:defRPr>
            </a:lvl1pPr>
          </a:lstStyle>
          <a:p>
            <a:pPr>
              <a:defRPr/>
            </a:pPr>
            <a:endParaRPr lang="en-US" altLang="ja-JP"/>
          </a:p>
        </p:txBody>
      </p:sp>
      <p:sp>
        <p:nvSpPr>
          <p:cNvPr id="19460" name="Rectangle 4"/>
          <p:cNvSpPr>
            <a:spLocks noGrp="1" noRot="1" noChangeAspect="1" noChangeArrowheads="1" noTextEdit="1"/>
          </p:cNvSpPr>
          <p:nvPr>
            <p:ph type="sldImg" idx="2"/>
          </p:nvPr>
        </p:nvSpPr>
        <p:spPr bwMode="auto">
          <a:xfrm>
            <a:off x="992188" y="766763"/>
            <a:ext cx="5119687" cy="3840162"/>
          </a:xfrm>
          <a:prstGeom prst="rect">
            <a:avLst/>
          </a:prstGeom>
          <a:noFill/>
          <a:ln w="9525">
            <a:solidFill>
              <a:srgbClr val="000000"/>
            </a:solidFill>
            <a:miter lim="800000"/>
            <a:headEnd/>
            <a:tailEnd/>
          </a:ln>
          <a:effectLst/>
        </p:spPr>
      </p:sp>
      <p:sp>
        <p:nvSpPr>
          <p:cNvPr id="27653" name="Rectangle 5"/>
          <p:cNvSpPr>
            <a:spLocks noGrp="1" noChangeArrowheads="1"/>
          </p:cNvSpPr>
          <p:nvPr>
            <p:ph type="body" sz="quarter" idx="3"/>
          </p:nvPr>
        </p:nvSpPr>
        <p:spPr bwMode="auto">
          <a:xfrm>
            <a:off x="947216" y="4861442"/>
            <a:ext cx="5209647" cy="46055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7654" name="Rectangle 6"/>
          <p:cNvSpPr>
            <a:spLocks noGrp="1" noChangeArrowheads="1"/>
          </p:cNvSpPr>
          <p:nvPr>
            <p:ph type="ftr" sz="quarter" idx="4"/>
          </p:nvPr>
        </p:nvSpPr>
        <p:spPr bwMode="auto">
          <a:xfrm>
            <a:off x="0" y="9722885"/>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b"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27655" name="Rectangle 7"/>
          <p:cNvSpPr>
            <a:spLocks noGrp="1" noChangeArrowheads="1"/>
          </p:cNvSpPr>
          <p:nvPr>
            <p:ph type="sldNum" sz="quarter" idx="5"/>
          </p:nvPr>
        </p:nvSpPr>
        <p:spPr bwMode="auto">
          <a:xfrm>
            <a:off x="4025643" y="9722885"/>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b" anchorCtr="0" compatLnSpc="1">
            <a:prstTxWarp prst="textNoShape">
              <a:avLst/>
            </a:prstTxWarp>
          </a:bodyPr>
          <a:lstStyle>
            <a:lvl1pPr algn="r">
              <a:defRPr sz="1300"/>
            </a:lvl1pPr>
          </a:lstStyle>
          <a:p>
            <a:fld id="{94010F23-AE4D-1A43-A1A9-F76D9885358F}" type="slidenum">
              <a:rPr lang="en-US" altLang="ja-JP"/>
              <a:pPr/>
              <a:t>‹#›</a:t>
            </a:fld>
            <a:endParaRPr lang="en-US" altLang="ja-JP"/>
          </a:p>
        </p:txBody>
      </p:sp>
    </p:spTree>
    <p:extLst>
      <p:ext uri="{BB962C8B-B14F-4D97-AF65-F5344CB8AC3E}">
        <p14:creationId xmlns:p14="http://schemas.microsoft.com/office/powerpoint/2010/main" val="88322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ＭＳ Ｐゴシック" charset="-128"/>
      </a:defRPr>
    </a:lvl1pPr>
    <a:lvl2pPr marL="4572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miter lim="800000"/>
            <a:headEnd/>
            <a:tailEnd/>
          </a:ln>
        </p:spPr>
        <p:txBody>
          <a:bodyPr/>
          <a:lstStyle/>
          <a:p>
            <a:fld id="{DF3EBEF6-26C4-E945-B3B7-92E4823FDBB5}" type="slidenum">
              <a:rPr lang="en-US" altLang="ja-JP"/>
              <a:pPr/>
              <a:t>1</a:t>
            </a:fld>
            <a:endParaRPr lang="en-US" altLang="ja-JP"/>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endParaRPr lang="ja-JP">
              <a:ea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14</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2594699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15</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6134331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16</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6655560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18</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0644747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19</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9736479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20</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8464788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22</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2708020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23</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9922156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0E09AAF5-8F3F-044E-8761-E1012297FBFD}" type="slidenum">
              <a:rPr lang="en-US" altLang="ja-JP"/>
              <a:pPr/>
              <a:t>24</a:t>
            </a:fld>
            <a:endParaRPr lang="en-US" altLang="ja-JP"/>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ja-JP">
              <a:ea typeface="ＭＳ Ｐゴシック" charset="-128"/>
            </a:endParaRPr>
          </a:p>
        </p:txBody>
      </p:sp>
    </p:spTree>
    <p:extLst>
      <p:ext uri="{BB962C8B-B14F-4D97-AF65-F5344CB8AC3E}">
        <p14:creationId xmlns:p14="http://schemas.microsoft.com/office/powerpoint/2010/main" val="2380523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0E09AAF5-8F3F-044E-8761-E1012297FBFD}" type="slidenum">
              <a:rPr lang="en-US" altLang="ja-JP"/>
              <a:pPr/>
              <a:t>2</a:t>
            </a:fld>
            <a:endParaRPr lang="en-US" altLang="ja-JP"/>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ja-JP" dirty="0">
              <a:ea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3</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291583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4</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2359153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6</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742715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7</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6099010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8</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6659127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11</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231225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13</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071101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2147483647 w 1000"/>
              <a:gd name="T3" fmla="*/ 0 h 1000"/>
              <a:gd name="T4" fmla="*/ 2147483647 w 1000"/>
              <a:gd name="T5" fmla="*/ 11998573 h 1000"/>
              <a:gd name="T6" fmla="*/ 0 w 1000"/>
              <a:gd name="T7" fmla="*/ 11998573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prstTxWarp prst="textNoShape">
              <a:avLst/>
            </a:prstTxWarp>
          </a:bodyPr>
          <a:lstStyle/>
          <a:p>
            <a:endParaRPr lang="ja-JP" altLang="en-US"/>
          </a:p>
        </p:txBody>
      </p:sp>
      <p:sp>
        <p:nvSpPr>
          <p:cNvPr id="10242" name="Rectangle 2"/>
          <p:cNvSpPr>
            <a:spLocks noGrp="1" noChangeArrowheads="1"/>
          </p:cNvSpPr>
          <p:nvPr>
            <p:ph type="ctrTitle"/>
          </p:nvPr>
        </p:nvSpPr>
        <p:spPr>
          <a:xfrm>
            <a:off x="685800" y="990600"/>
            <a:ext cx="7772400" cy="1371600"/>
          </a:xfrm>
        </p:spPr>
        <p:txBody>
          <a:bodyPr/>
          <a:lstStyle>
            <a:lvl1pPr>
              <a:defRPr sz="4000"/>
            </a:lvl1pPr>
          </a:lstStyle>
          <a:p>
            <a:pPr lvl="0"/>
            <a:r>
              <a:rPr lang="ja-JP" altLang="en-US" noProof="0"/>
              <a:t>マスタ タイトルの書式設定</a:t>
            </a:r>
          </a:p>
        </p:txBody>
      </p:sp>
      <p:sp>
        <p:nvSpPr>
          <p:cNvPr id="10243" name="Rectangle 3"/>
          <p:cNvSpPr>
            <a:spLocks noGrp="1" noChangeArrowheads="1"/>
          </p:cNvSpPr>
          <p:nvPr>
            <p:ph type="subTitle" idx="1"/>
          </p:nvPr>
        </p:nvSpPr>
        <p:spPr>
          <a:xfrm>
            <a:off x="1447800" y="3429000"/>
            <a:ext cx="7010400" cy="1600200"/>
          </a:xfrm>
        </p:spPr>
        <p:txBody>
          <a:bodyPr/>
          <a:lstStyle>
            <a:lvl1pPr marL="0" indent="0">
              <a:buFont typeface="Wingdings" pitchFamily="84" charset="2"/>
              <a:buNone/>
              <a:defRPr sz="2800"/>
            </a:lvl1pPr>
          </a:lstStyle>
          <a:p>
            <a:pPr lvl="0"/>
            <a:r>
              <a:rPr lang="ja-JP" altLang="en-US" noProof="0"/>
              <a:t>マスタ サブタイトルの書式設定</a:t>
            </a:r>
          </a:p>
        </p:txBody>
      </p:sp>
      <p:sp>
        <p:nvSpPr>
          <p:cNvPr id="5" name="Rectangle 4"/>
          <p:cNvSpPr>
            <a:spLocks noGrp="1" noChangeArrowheads="1"/>
          </p:cNvSpPr>
          <p:nvPr>
            <p:ph type="dt" sz="half" idx="10"/>
          </p:nvPr>
        </p:nvSpPr>
        <p:spPr>
          <a:xfrm>
            <a:off x="6858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xfrm>
            <a:off x="65532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fld id="{C4FEFA32-1C60-7D4F-B2A8-76BF2137AE32}"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7BFFA08D-09B4-244B-A7F6-F2D88DD541CB}"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66738" y="304800"/>
            <a:ext cx="5854700" cy="57150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E1D2E314-A1CC-D140-ACBB-9C3E1395875D}"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A4CFD91F-0676-4D47-82C1-C8A098CDDACF}"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585E11DC-31E9-B44B-97ED-81AFB996DBAF}"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8"/>
          <p:cNvSpPr>
            <a:spLocks noGrp="1" noChangeArrowheads="1"/>
          </p:cNvSpPr>
          <p:nvPr>
            <p:ph type="sldNum" sz="quarter" idx="12"/>
          </p:nvPr>
        </p:nvSpPr>
        <p:spPr>
          <a:ln/>
        </p:spPr>
        <p:txBody>
          <a:bodyPr/>
          <a:lstStyle>
            <a:lvl1pPr>
              <a:defRPr/>
            </a:lvl1pPr>
          </a:lstStyle>
          <a:p>
            <a:fld id="{CA01C8CF-9BDB-D641-8F98-783B12B6BD9C}"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8"/>
          <p:cNvSpPr>
            <a:spLocks noGrp="1" noChangeArrowheads="1"/>
          </p:cNvSpPr>
          <p:nvPr>
            <p:ph type="sldNum" sz="quarter" idx="12"/>
          </p:nvPr>
        </p:nvSpPr>
        <p:spPr>
          <a:ln/>
        </p:spPr>
        <p:txBody>
          <a:bodyPr/>
          <a:lstStyle>
            <a:lvl1pPr>
              <a:defRPr/>
            </a:lvl1pPr>
          </a:lstStyle>
          <a:p>
            <a:fld id="{40E0FFD4-FD94-B445-9908-6620B392E075}"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8"/>
          <p:cNvSpPr>
            <a:spLocks noGrp="1" noChangeArrowheads="1"/>
          </p:cNvSpPr>
          <p:nvPr>
            <p:ph type="sldNum" sz="quarter" idx="12"/>
          </p:nvPr>
        </p:nvSpPr>
        <p:spPr>
          <a:ln/>
        </p:spPr>
        <p:txBody>
          <a:bodyPr/>
          <a:lstStyle>
            <a:lvl1pPr>
              <a:defRPr/>
            </a:lvl1pPr>
          </a:lstStyle>
          <a:p>
            <a:fld id="{4111984D-C1F7-A648-B964-6AF24D2197C5}"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8"/>
          <p:cNvSpPr>
            <a:spLocks noGrp="1" noChangeArrowheads="1"/>
          </p:cNvSpPr>
          <p:nvPr>
            <p:ph type="sldNum" sz="quarter" idx="12"/>
          </p:nvPr>
        </p:nvSpPr>
        <p:spPr>
          <a:ln/>
        </p:spPr>
        <p:txBody>
          <a:bodyPr/>
          <a:lstStyle>
            <a:lvl1pPr>
              <a:defRPr/>
            </a:lvl1pPr>
          </a:lstStyle>
          <a:p>
            <a:fld id="{D842F0F9-08F8-F145-8F85-912607AC9DCA}"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8"/>
          <p:cNvSpPr>
            <a:spLocks noGrp="1" noChangeArrowheads="1"/>
          </p:cNvSpPr>
          <p:nvPr>
            <p:ph type="sldNum" sz="quarter" idx="12"/>
          </p:nvPr>
        </p:nvSpPr>
        <p:spPr>
          <a:ln/>
        </p:spPr>
        <p:txBody>
          <a:bodyPr/>
          <a:lstStyle>
            <a:lvl1pPr>
              <a:defRPr/>
            </a:lvl1pPr>
          </a:lstStyle>
          <a:p>
            <a:fld id="{31F4ED82-3780-574E-B1FF-698C98AEAB5C}"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8"/>
          <p:cNvSpPr>
            <a:spLocks noGrp="1" noChangeArrowheads="1"/>
          </p:cNvSpPr>
          <p:nvPr>
            <p:ph type="sldNum" sz="quarter" idx="12"/>
          </p:nvPr>
        </p:nvSpPr>
        <p:spPr>
          <a:ln/>
        </p:spPr>
        <p:txBody>
          <a:bodyPr/>
          <a:lstStyle>
            <a:lvl1pPr>
              <a:defRPr/>
            </a:lvl1pPr>
          </a:lstStyle>
          <a:p>
            <a:fld id="{FFC3A49F-274F-E74B-A114-22076913B8E6}"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AutoShape 4"/>
          <p:cNvSpPr>
            <a:spLocks noChangeArrowheads="1"/>
          </p:cNvSpPr>
          <p:nvPr/>
        </p:nvSpPr>
        <p:spPr bwMode="auto">
          <a:xfrm>
            <a:off x="609600" y="1566863"/>
            <a:ext cx="7958138" cy="109537"/>
          </a:xfrm>
          <a:custGeom>
            <a:avLst/>
            <a:gdLst>
              <a:gd name="T0" fmla="*/ 0 w 1000"/>
              <a:gd name="T1" fmla="*/ 0 h 1000"/>
              <a:gd name="T2" fmla="*/ 2147483647 w 1000"/>
              <a:gd name="T3" fmla="*/ 0 h 1000"/>
              <a:gd name="T4" fmla="*/ 2147483647 w 1000"/>
              <a:gd name="T5" fmla="*/ 11998354 h 1000"/>
              <a:gd name="T6" fmla="*/ 0 w 1000"/>
              <a:gd name="T7" fmla="*/ 11998354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prstTxWarp prst="textNoShape">
              <a:avLst/>
            </a:prstTxWarp>
          </a:bodyPr>
          <a:lstStyle/>
          <a:p>
            <a:endParaRPr lang="ja-JP" altLang="en-US"/>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prstTxWarp prst="textNoShape">
              <a:avLst/>
            </a:prstTxWarp>
          </a:bodyPr>
          <a:lstStyle/>
          <a:p>
            <a:endParaRPr lang="ja-JP" altLang="en-US"/>
          </a:p>
        </p:txBody>
      </p:sp>
      <p:sp>
        <p:nvSpPr>
          <p:cNvPr id="9222" name="Rectangle 6"/>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kumimoji="0" sz="1200">
                <a:ea typeface="ＭＳ Ｐゴシック" pitchFamily="84" charset="-128"/>
                <a:cs typeface="+mn-cs"/>
              </a:defRPr>
            </a:lvl1pPr>
          </a:lstStyle>
          <a:p>
            <a:pPr>
              <a:defRPr/>
            </a:pPr>
            <a:endParaRPr lang="en-US" altLang="ja-JP"/>
          </a:p>
        </p:txBody>
      </p:sp>
      <p:sp>
        <p:nvSpPr>
          <p:cNvPr id="9223" name="Rectangle 7"/>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kumimoji="0" sz="1200">
                <a:ea typeface="ＭＳ Ｐゴシック" pitchFamily="84" charset="-128"/>
                <a:cs typeface="+mn-cs"/>
              </a:defRPr>
            </a:lvl1pPr>
          </a:lstStyle>
          <a:p>
            <a:pPr>
              <a:defRPr/>
            </a:pPr>
            <a:endParaRPr lang="en-US" altLang="ja-JP"/>
          </a:p>
        </p:txBody>
      </p:sp>
      <p:sp>
        <p:nvSpPr>
          <p:cNvPr id="9224" name="Rectangle 8"/>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kumimoji="0" sz="1200"/>
            </a:lvl1pPr>
          </a:lstStyle>
          <a:p>
            <a:fld id="{E315783F-0FAE-5049-B55E-52C077A1A85A}"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90"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mc:AlternateContent xmlns:mc="http://schemas.openxmlformats.org/markup-compatibility/2006" xmlns:p14="http://schemas.microsoft.com/office/powerpoint/2010/main">
    <mc:Choice Requires="p14">
      <p:transition p14:dur="10"/>
    </mc:Choice>
    <mc:Fallback xmlns="">
      <p:transition/>
    </mc:Fallback>
  </mc:AlternateContent>
  <p:hf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charset="0"/>
        </a:defRPr>
      </a:lvl2pPr>
      <a:lvl3pPr algn="l" rtl="0" eaLnBrk="0" fontAlgn="base" hangingPunct="0">
        <a:spcBef>
          <a:spcPct val="0"/>
        </a:spcBef>
        <a:spcAft>
          <a:spcPct val="0"/>
        </a:spcAft>
        <a:defRPr sz="3800">
          <a:solidFill>
            <a:schemeClr val="tx2"/>
          </a:solidFill>
          <a:latin typeface="Arial" charset="0"/>
        </a:defRPr>
      </a:lvl3pPr>
      <a:lvl4pPr algn="l" rtl="0" eaLnBrk="0" fontAlgn="base" hangingPunct="0">
        <a:spcBef>
          <a:spcPct val="0"/>
        </a:spcBef>
        <a:spcAft>
          <a:spcPct val="0"/>
        </a:spcAft>
        <a:defRPr sz="3800">
          <a:solidFill>
            <a:schemeClr val="tx2"/>
          </a:solidFill>
          <a:latin typeface="Arial" charset="0"/>
        </a:defRPr>
      </a:lvl4pPr>
      <a:lvl5pPr algn="l" rtl="0" eaLnBrk="0" fontAlgn="base" hangingPunct="0">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469900" indent="-469900" algn="l" rtl="0" eaLnBrk="0" fontAlgn="base" hangingPunct="0">
        <a:spcBef>
          <a:spcPct val="20000"/>
        </a:spcBef>
        <a:spcAft>
          <a:spcPct val="0"/>
        </a:spcAft>
        <a:buClr>
          <a:schemeClr val="accent2"/>
        </a:buClr>
        <a:buFont typeface="Wingdings"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charset="2"/>
        <a:buChar char="n"/>
        <a:defRPr sz="2600">
          <a:solidFill>
            <a:schemeClr val="tx1"/>
          </a:solidFill>
          <a:latin typeface="+mn-lt"/>
          <a:ea typeface="ＭＳ Ｐゴシック" charset="-128"/>
        </a:defRPr>
      </a:lvl2pPr>
      <a:lvl3pPr marL="1304925" indent="-395288" algn="l" rtl="0" eaLnBrk="0" fontAlgn="base" hangingPunct="0">
        <a:spcBef>
          <a:spcPct val="20000"/>
        </a:spcBef>
        <a:spcAft>
          <a:spcPct val="0"/>
        </a:spcAft>
        <a:buClr>
          <a:schemeClr val="accent2"/>
        </a:buClr>
        <a:buFont typeface="Wingdings" charset="2"/>
        <a:buChar char="o"/>
        <a:defRPr sz="2300">
          <a:solidFill>
            <a:schemeClr val="tx1"/>
          </a:solidFill>
          <a:latin typeface="+mn-lt"/>
          <a:ea typeface="ＭＳ Ｐゴシック" charset="-128"/>
        </a:defRPr>
      </a:lvl3pPr>
      <a:lvl4pPr marL="1693863" indent="-387350" algn="l" rtl="0" eaLnBrk="0" fontAlgn="base" hangingPunct="0">
        <a:spcBef>
          <a:spcPct val="20000"/>
        </a:spcBef>
        <a:spcAft>
          <a:spcPct val="0"/>
        </a:spcAft>
        <a:buClr>
          <a:schemeClr val="accent2"/>
        </a:buClr>
        <a:buFont typeface="Wingdings" charset="2"/>
        <a:buChar char="n"/>
        <a:defRPr sz="2000">
          <a:solidFill>
            <a:schemeClr val="tx1"/>
          </a:solidFill>
          <a:latin typeface="+mn-lt"/>
          <a:ea typeface="ＭＳ Ｐゴシック" charset="-128"/>
        </a:defRPr>
      </a:lvl4pPr>
      <a:lvl5pPr marL="2093913" indent="-398463" algn="l" rtl="0" eaLnBrk="0" fontAlgn="base" hangingPunct="0">
        <a:spcBef>
          <a:spcPct val="25000"/>
        </a:spcBef>
        <a:spcAft>
          <a:spcPct val="0"/>
        </a:spcAft>
        <a:buClr>
          <a:schemeClr val="accent2"/>
        </a:buClr>
        <a:buFont typeface="Wingdings" charset="2"/>
        <a:buChar char="§"/>
        <a:defRPr sz="2000">
          <a:solidFill>
            <a:schemeClr val="tx1"/>
          </a:solidFill>
          <a:latin typeface="+mn-lt"/>
          <a:ea typeface="ＭＳ Ｐゴシック" charset="-128"/>
        </a:defRPr>
      </a:lvl5pPr>
      <a:lvl6pPr marL="25511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hellowork.mhlw.go.jp/insurance/insurance_range.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hellowork.mhlw.go.jp/insurance/insurance_benefitdays.htm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hellowork.mhlw.go.jp/insurance/insurance_stepup.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mhlw.go.jp/stf/seisakunitsuite/bunya/koyou_roudou/jinzaikaihatsu/kyouiku.htm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mhlw.go.jp/stf/seisakunitsuite/bunya/0000158464.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mhlw.go.jp/stf/seisakunitsuite/bunya/0000158665.htm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mhlw.go.jp/stf/seisakunitsuite/bunya/0000135090_00001.htm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www.mhlw.go.jp/stf/seisakunitsuite/bunya/0000135090_00001.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mhlw.go.jp/stf/seisakunitsuite/bunya/koyou_roudou/koyou/kyushokusha_shien/index.html"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hyperlink" Target="https://www.youtube.com/watch?v=ZrvjrJpQ8WI" TargetMode="External"/><Relationship Id="rId4" Type="http://schemas.openxmlformats.org/officeDocument/2006/relationships/hyperlink" Target="https://elaws.e-gov.go.jp/document?lawid=423AC0000000047"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www.mhlw.go.jp/content/11601000/000994215.pdf"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laws.e-gov.go.jp/document?lawid=349AC0000000116"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laws.e-gov.go.jp/document?lawid=349AC0000000116"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mybestjob.jp/tane/sitsugyo-hoken-baito.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67240" y="1124743"/>
            <a:ext cx="8153232" cy="1166649"/>
          </a:xfrm>
        </p:spPr>
        <p:txBody>
          <a:bodyPr/>
          <a:lstStyle/>
          <a:p>
            <a:pPr algn="ctr"/>
            <a:r>
              <a:rPr lang="ja-JP" altLang="en-US" sz="3200" dirty="0"/>
              <a:t>第</a:t>
            </a:r>
            <a:r>
              <a:rPr lang="en-US" altLang="ja-JP" sz="3200" dirty="0"/>
              <a:t>10</a:t>
            </a:r>
            <a:r>
              <a:rPr lang="ja-JP" altLang="en-US" sz="3200" dirty="0"/>
              <a:t>回</a:t>
            </a:r>
            <a:r>
              <a:rPr lang="en-US" altLang="ja-JP" sz="2800" dirty="0"/>
              <a:t>【</a:t>
            </a:r>
            <a:r>
              <a:rPr lang="ja-JP" altLang="en-US" sz="2800" dirty="0"/>
              <a:t>雇用保険制度の概要</a:t>
            </a:r>
            <a:r>
              <a:rPr lang="en-US" altLang="ja-JP" sz="2800" dirty="0"/>
              <a:t>】</a:t>
            </a:r>
            <a:r>
              <a:rPr lang="ja-JP" altLang="en-US" sz="2800" dirty="0"/>
              <a:t>目的、対象、給付の内容、財源構成</a:t>
            </a:r>
            <a:endParaRPr lang="en-US" altLang="ja-JP" sz="3200" dirty="0"/>
          </a:p>
        </p:txBody>
      </p:sp>
      <p:sp>
        <p:nvSpPr>
          <p:cNvPr id="3075" name="Rectangle 3"/>
          <p:cNvSpPr>
            <a:spLocks noGrp="1" noChangeArrowheads="1"/>
          </p:cNvSpPr>
          <p:nvPr>
            <p:ph type="subTitle" idx="1"/>
          </p:nvPr>
        </p:nvSpPr>
        <p:spPr>
          <a:xfrm>
            <a:off x="1331640" y="2723475"/>
            <a:ext cx="6984776" cy="3550043"/>
          </a:xfrm>
        </p:spPr>
        <p:txBody>
          <a:bodyPr/>
          <a:lstStyle/>
          <a:p>
            <a:pPr algn="ctr"/>
            <a:r>
              <a:rPr lang="ja-JP" altLang="en-US" dirty="0"/>
              <a:t>社会保障 </a:t>
            </a:r>
            <a:r>
              <a:rPr lang="en-US" altLang="ja-JP" dirty="0"/>
              <a:t>II</a:t>
            </a:r>
            <a:r>
              <a:rPr lang="ja-JP" altLang="en-US" dirty="0"/>
              <a:t>　</a:t>
            </a:r>
            <a:endParaRPr lang="en-US" altLang="ja-JP" dirty="0"/>
          </a:p>
          <a:p>
            <a:pPr algn="ctr"/>
            <a:r>
              <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en-US" sz="2400" b="1" dirty="0">
                <a:effectLst/>
                <a:latin typeface="Century" panose="02040604050505020304" pitchFamily="18" charset="0"/>
                <a:ea typeface="ＭＳ 明朝" panose="02020609040205080304" pitchFamily="17" charset="-128"/>
                <a:cs typeface="Times New Roman" panose="02020603050405020304" pitchFamily="18" charset="0"/>
              </a:rPr>
              <a:t>月</a:t>
            </a:r>
            <a:r>
              <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rPr>
              <a:t>5</a:t>
            </a:r>
            <a:r>
              <a:rPr lang="ja-JP" altLang="en-US" sz="2400" b="1" dirty="0">
                <a:effectLst/>
                <a:latin typeface="Century" panose="02040604050505020304" pitchFamily="18" charset="0"/>
                <a:ea typeface="ＭＳ 明朝" panose="02020609040205080304" pitchFamily="17" charset="-128"/>
                <a:cs typeface="Times New Roman" panose="02020603050405020304" pitchFamily="18" charset="0"/>
              </a:rPr>
              <a:t>日</a:t>
            </a:r>
            <a:endPar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endParaRPr>
          </a:p>
          <a:p>
            <a:pPr algn="ctr"/>
            <a:r>
              <a:rPr lang="ja-JP" altLang="en-US" sz="2000" dirty="0"/>
              <a:t>第</a:t>
            </a:r>
            <a:r>
              <a:rPr lang="en-US" altLang="ja-JP" sz="2000" dirty="0"/>
              <a:t>5</a:t>
            </a:r>
            <a:r>
              <a:rPr lang="ja-JP" altLang="en-US" sz="2000" dirty="0"/>
              <a:t>章社会保障制度の体系 </a:t>
            </a:r>
            <a:endParaRPr lang="en-US" altLang="ja-JP" sz="2000" dirty="0"/>
          </a:p>
          <a:p>
            <a:pPr algn="ctr"/>
            <a:r>
              <a:rPr lang="ja-JP" altLang="en-US" sz="2000" dirty="0"/>
              <a:t>第４節労災保険制度と雇用保険制度の概要 </a:t>
            </a:r>
          </a:p>
          <a:p>
            <a:pPr algn="ctr"/>
            <a:r>
              <a:rPr lang="ja-JP" altLang="en-US" sz="2000" dirty="0"/>
              <a:t>（</a:t>
            </a:r>
            <a:r>
              <a:rPr lang="en-US" altLang="ja-JP" sz="2000" dirty="0"/>
              <a:t>3</a:t>
            </a:r>
            <a:r>
              <a:rPr lang="ja-JP" altLang="en-US" sz="2000" dirty="0"/>
              <a:t>）雇用保険制度　</a:t>
            </a:r>
            <a:endParaRPr lang="en-US" altLang="ja-JP" sz="2000" dirty="0"/>
          </a:p>
          <a:p>
            <a:pPr algn="ctr"/>
            <a:r>
              <a:rPr lang="en-US" altLang="ja-JP" sz="2000" dirty="0"/>
              <a:t>p.205-214</a:t>
            </a:r>
          </a:p>
          <a:p>
            <a:pPr algn="ctr"/>
            <a:r>
              <a:rPr lang="en-US" altLang="ja-JP" sz="2000" dirty="0"/>
              <a:t>3</a:t>
            </a:r>
            <a:r>
              <a:rPr lang="zh-TW" altLang="en-US" sz="2000" dirty="0"/>
              <a:t>限目 </a:t>
            </a:r>
            <a:r>
              <a:rPr lang="en-US" altLang="ja-JP" sz="2000" dirty="0"/>
              <a:t>13</a:t>
            </a:r>
            <a:r>
              <a:rPr lang="en-US" altLang="zh-TW" sz="2000" dirty="0"/>
              <a:t>:</a:t>
            </a:r>
            <a:r>
              <a:rPr lang="en-US" altLang="ja-JP" sz="2000" dirty="0"/>
              <a:t>0</a:t>
            </a:r>
            <a:r>
              <a:rPr lang="en-US" altLang="zh-TW" sz="2000" dirty="0"/>
              <a:t>0 </a:t>
            </a:r>
            <a:r>
              <a:rPr lang="zh-TW" altLang="en-US" sz="2000" dirty="0"/>
              <a:t>～</a:t>
            </a:r>
            <a:r>
              <a:rPr lang="en-US" altLang="zh-TW" sz="2000" dirty="0"/>
              <a:t>1</a:t>
            </a:r>
            <a:r>
              <a:rPr lang="en-US" altLang="ja-JP" sz="2000" dirty="0"/>
              <a:t>4</a:t>
            </a:r>
            <a:r>
              <a:rPr lang="zh-TW" altLang="en-US" sz="2000" dirty="0"/>
              <a:t>：</a:t>
            </a:r>
            <a:r>
              <a:rPr lang="en-US" altLang="ja-JP" sz="2000" dirty="0"/>
              <a:t>3</a:t>
            </a:r>
            <a:r>
              <a:rPr lang="en-US" altLang="zh-TW" sz="2000" dirty="0"/>
              <a:t>0 </a:t>
            </a:r>
            <a:r>
              <a:rPr lang="zh-TW" altLang="en-US" sz="2000" dirty="0"/>
              <a:t>　</a:t>
            </a:r>
            <a:endParaRPr lang="en-US" altLang="zh-TW" sz="2000" dirty="0"/>
          </a:p>
          <a:p>
            <a:pPr algn="ctr"/>
            <a:r>
              <a:rPr lang="zh-TW" altLang="en-US" sz="2000" dirty="0"/>
              <a:t>講義室 </a:t>
            </a:r>
            <a:r>
              <a:rPr lang="en-US" altLang="zh-TW" sz="2000" dirty="0"/>
              <a:t>304</a:t>
            </a:r>
          </a:p>
          <a:p>
            <a:pPr algn="ctr"/>
            <a:r>
              <a:rPr lang="ja-JP" altLang="en-US" sz="1800" b="1" dirty="0"/>
              <a:t>担当：原　俊彦</a:t>
            </a:r>
            <a:endParaRPr lang="en-US" altLang="ja-JP" sz="1800" b="1" dirty="0"/>
          </a:p>
          <a:p>
            <a:endParaRPr lang="en-US" altLang="ja-JP" dirty="0"/>
          </a:p>
          <a:p>
            <a:br>
              <a:rPr lang="ja-JP" altLang="en-US" dirty="0"/>
            </a:br>
            <a:r>
              <a:rPr lang="ja-JP" altLang="en-US" dirty="0"/>
              <a:t>　　　　　　　　　　　　</a:t>
            </a:r>
          </a:p>
          <a:p>
            <a:r>
              <a:rPr lang="ja-JP" altLang="en-US" dirty="0"/>
              <a:t>　　　       担当　原　俊彦（札幌市立大学）</a:t>
            </a:r>
            <a:r>
              <a:rPr lang="en-US" altLang="ja-JP" dirty="0" err="1"/>
              <a:t>t.hara@scu.ac.jp</a:t>
            </a:r>
            <a:endParaRPr lang="ja-JP" altLang="en-US" dirty="0"/>
          </a:p>
          <a:p>
            <a:r>
              <a:rPr lang="ja-JP" altLang="en-US" dirty="0"/>
              <a:t>　　　　　　　　　　　　　                   　</a:t>
            </a:r>
            <a:endParaRPr lang="en-US" altLang="ja-JP" dirty="0"/>
          </a:p>
          <a:p>
            <a:endParaRPr lang="en-US" altLang="ja-JP" dirty="0"/>
          </a:p>
        </p:txBody>
      </p:sp>
      <p:sp>
        <p:nvSpPr>
          <p:cNvPr id="4" name="スライド番号プレースホルダー 3">
            <a:extLst>
              <a:ext uri="{FF2B5EF4-FFF2-40B4-BE49-F238E27FC236}">
                <a16:creationId xmlns:a16="http://schemas.microsoft.com/office/drawing/2014/main" id="{79CEE67F-DA0A-A97A-4149-9FDB225EF7E1}"/>
              </a:ext>
            </a:extLst>
          </p:cNvPr>
          <p:cNvSpPr>
            <a:spLocks noGrp="1"/>
          </p:cNvSpPr>
          <p:nvPr>
            <p:ph type="sldNum" sz="quarter" idx="12"/>
          </p:nvPr>
        </p:nvSpPr>
        <p:spPr/>
        <p:txBody>
          <a:bodyPr/>
          <a:lstStyle/>
          <a:p>
            <a:fld id="{C4FEFA32-1C60-7D4F-B2A8-76BF2137AE32}" type="slidenum">
              <a:rPr lang="en-US" altLang="ja-JP" smtClean="0"/>
              <a:pPr/>
              <a:t>1</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1CEB8D-4287-90BC-C038-75A46A065CFC}"/>
              </a:ext>
            </a:extLst>
          </p:cNvPr>
          <p:cNvSpPr>
            <a:spLocks noGrp="1"/>
          </p:cNvSpPr>
          <p:nvPr>
            <p:ph type="title"/>
          </p:nvPr>
        </p:nvSpPr>
        <p:spPr/>
        <p:txBody>
          <a:bodyPr anchor="ctr" anchorCtr="0"/>
          <a:lstStyle/>
          <a:p>
            <a:r>
              <a:rPr lang="ja-JP" altLang="en-US" dirty="0"/>
              <a:t>労災保険と雇用保険の違いに注意！</a:t>
            </a:r>
            <a:br>
              <a:rPr lang="en-US" altLang="ja-JP" dirty="0"/>
            </a:br>
            <a:r>
              <a:rPr lang="ja-JP" altLang="en-US" sz="3200" dirty="0">
                <a:solidFill>
                  <a:srgbClr val="FF0000"/>
                </a:solidFill>
              </a:rPr>
              <a:t>★共通点：国家・地方公務員は適用除外</a:t>
            </a:r>
            <a:endParaRPr lang="en-US" dirty="0"/>
          </a:p>
        </p:txBody>
      </p:sp>
      <p:sp>
        <p:nvSpPr>
          <p:cNvPr id="3" name="コンテンツ プレースホルダー 2">
            <a:extLst>
              <a:ext uri="{FF2B5EF4-FFF2-40B4-BE49-F238E27FC236}">
                <a16:creationId xmlns:a16="http://schemas.microsoft.com/office/drawing/2014/main" id="{41CBC197-8DBB-D250-C2EF-150546B564CD}"/>
              </a:ext>
            </a:extLst>
          </p:cNvPr>
          <p:cNvSpPr>
            <a:spLocks noGrp="1"/>
          </p:cNvSpPr>
          <p:nvPr>
            <p:ph idx="1"/>
          </p:nvPr>
        </p:nvSpPr>
        <p:spPr/>
        <p:txBody>
          <a:bodyPr/>
          <a:lstStyle/>
          <a:p>
            <a:pPr marL="0" indent="0">
              <a:buNone/>
            </a:pPr>
            <a:r>
              <a:rPr lang="en-US" altLang="ja-JP" dirty="0"/>
              <a:t>【</a:t>
            </a:r>
            <a:r>
              <a:rPr lang="ja-JP" altLang="en-US" dirty="0"/>
              <a:t>労災保険</a:t>
            </a:r>
            <a:r>
              <a:rPr lang="en-US" altLang="ja-JP" dirty="0"/>
              <a:t>】</a:t>
            </a:r>
            <a:r>
              <a:rPr lang="ja-JP" altLang="en-US" dirty="0">
                <a:solidFill>
                  <a:srgbClr val="FF0000"/>
                </a:solidFill>
              </a:rPr>
              <a:t>労働者を</a:t>
            </a:r>
            <a:r>
              <a:rPr lang="en-US" altLang="ja-JP" dirty="0">
                <a:solidFill>
                  <a:srgbClr val="FF0000"/>
                </a:solidFill>
              </a:rPr>
              <a:t>1</a:t>
            </a:r>
            <a:r>
              <a:rPr lang="ja-JP" altLang="en-US" dirty="0">
                <a:solidFill>
                  <a:srgbClr val="FF0000"/>
                </a:solidFill>
              </a:rPr>
              <a:t>人でも使用するすべての事業所は強制加入</a:t>
            </a:r>
            <a:r>
              <a:rPr lang="ja-JP" altLang="en-US" dirty="0"/>
              <a:t>。労働者は常勤・臨時雇用・パートタイム・アルバイトなど雇用形態や雇用期間にかかわらず、</a:t>
            </a:r>
            <a:r>
              <a:rPr lang="ja-JP" altLang="en-US" dirty="0">
                <a:solidFill>
                  <a:srgbClr val="0000FF"/>
                </a:solidFill>
              </a:rPr>
              <a:t>すべてに適用</a:t>
            </a:r>
            <a:r>
              <a:rPr lang="ja-JP" altLang="en-US" dirty="0"/>
              <a:t>。</a:t>
            </a:r>
            <a:endParaRPr lang="en-US" altLang="ja-JP" dirty="0"/>
          </a:p>
          <a:p>
            <a:pPr marL="0" indent="0">
              <a:buNone/>
            </a:pPr>
            <a:r>
              <a:rPr lang="en-US" altLang="ja-JP" dirty="0"/>
              <a:t>【</a:t>
            </a:r>
            <a:r>
              <a:rPr lang="ja-JP" altLang="en-US" dirty="0"/>
              <a:t>雇用保険</a:t>
            </a:r>
            <a:r>
              <a:rPr lang="en-US" altLang="ja-JP" dirty="0"/>
              <a:t>】</a:t>
            </a:r>
            <a:r>
              <a:rPr lang="ja-JP" altLang="en-US" dirty="0">
                <a:solidFill>
                  <a:srgbClr val="FF0000"/>
                </a:solidFill>
              </a:rPr>
              <a:t>労働者を</a:t>
            </a:r>
            <a:r>
              <a:rPr lang="en-US" altLang="ja-JP" dirty="0">
                <a:solidFill>
                  <a:srgbClr val="FF0000"/>
                </a:solidFill>
              </a:rPr>
              <a:t>1</a:t>
            </a:r>
            <a:r>
              <a:rPr lang="ja-JP" altLang="en-US" dirty="0">
                <a:solidFill>
                  <a:srgbClr val="FF0000"/>
                </a:solidFill>
              </a:rPr>
              <a:t>人でも使用するすべての事業所は強制加入</a:t>
            </a:r>
            <a:r>
              <a:rPr lang="ja-JP" altLang="en-US" dirty="0"/>
              <a:t>。労働者の加入条件＊①週</a:t>
            </a:r>
            <a:r>
              <a:rPr lang="en-US" altLang="ja-JP" dirty="0">
                <a:solidFill>
                  <a:srgbClr val="FF0000"/>
                </a:solidFill>
              </a:rPr>
              <a:t>20</a:t>
            </a:r>
            <a:r>
              <a:rPr lang="ja-JP" altLang="en-US" dirty="0">
                <a:solidFill>
                  <a:srgbClr val="FF0000"/>
                </a:solidFill>
              </a:rPr>
              <a:t>時間</a:t>
            </a:r>
            <a:r>
              <a:rPr lang="ja-JP" altLang="en-US" dirty="0"/>
              <a:t>以上勤務、②</a:t>
            </a:r>
            <a:r>
              <a:rPr lang="en-US" altLang="ja-JP" dirty="0"/>
              <a:t>31</a:t>
            </a:r>
            <a:r>
              <a:rPr lang="ja-JP" altLang="en-US" dirty="0"/>
              <a:t>日以上の雇用見込み③昼間部の学生でないことの</a:t>
            </a:r>
            <a:r>
              <a:rPr lang="en-US" altLang="ja-JP" dirty="0">
                <a:solidFill>
                  <a:srgbClr val="0000FF"/>
                </a:solidFill>
              </a:rPr>
              <a:t>3</a:t>
            </a:r>
            <a:r>
              <a:rPr lang="ja-JP" altLang="en-US" dirty="0">
                <a:solidFill>
                  <a:srgbClr val="0000FF"/>
                </a:solidFill>
              </a:rPr>
              <a:t>条件を満たす場合のみ適用</a:t>
            </a:r>
            <a:r>
              <a:rPr lang="ja-JP" altLang="en-US" dirty="0"/>
              <a:t>となる。</a:t>
            </a:r>
            <a:r>
              <a:rPr lang="ja-JP" altLang="en-US" dirty="0">
                <a:solidFill>
                  <a:srgbClr val="FF0000"/>
                </a:solidFill>
              </a:rPr>
              <a:t>＊</a:t>
            </a:r>
            <a:r>
              <a:rPr lang="en-US" altLang="ja-JP" dirty="0">
                <a:solidFill>
                  <a:srgbClr val="FF0000"/>
                </a:solidFill>
              </a:rPr>
              <a:t>2028</a:t>
            </a:r>
            <a:r>
              <a:rPr lang="ja-JP" altLang="en-US" dirty="0">
                <a:solidFill>
                  <a:srgbClr val="FF0000"/>
                </a:solidFill>
              </a:rPr>
              <a:t>年から</a:t>
            </a:r>
            <a:r>
              <a:rPr lang="en-US" altLang="ja-JP" dirty="0">
                <a:solidFill>
                  <a:srgbClr val="FF0000"/>
                </a:solidFill>
              </a:rPr>
              <a:t>10</a:t>
            </a:r>
            <a:r>
              <a:rPr lang="ja-JP" altLang="en-US" dirty="0">
                <a:solidFill>
                  <a:srgbClr val="FF0000"/>
                </a:solidFill>
              </a:rPr>
              <a:t>時間</a:t>
            </a:r>
          </a:p>
        </p:txBody>
      </p:sp>
      <p:sp>
        <p:nvSpPr>
          <p:cNvPr id="4" name="スライド番号プレースホルダー 3">
            <a:extLst>
              <a:ext uri="{FF2B5EF4-FFF2-40B4-BE49-F238E27FC236}">
                <a16:creationId xmlns:a16="http://schemas.microsoft.com/office/drawing/2014/main" id="{6288A784-9A88-1671-A310-64733BB6CCAF}"/>
              </a:ext>
            </a:extLst>
          </p:cNvPr>
          <p:cNvSpPr>
            <a:spLocks noGrp="1"/>
          </p:cNvSpPr>
          <p:nvPr>
            <p:ph type="sldNum" sz="quarter" idx="12"/>
          </p:nvPr>
        </p:nvSpPr>
        <p:spPr/>
        <p:txBody>
          <a:bodyPr/>
          <a:lstStyle/>
          <a:p>
            <a:fld id="{A4CFD91F-0676-4D47-82C1-C8A098CDDACF}" type="slidenum">
              <a:rPr lang="en-US" altLang="ja-JP" smtClean="0"/>
              <a:pPr/>
              <a:t>10</a:t>
            </a:fld>
            <a:endParaRPr lang="en-US" altLang="ja-JP" dirty="0"/>
          </a:p>
        </p:txBody>
      </p:sp>
    </p:spTree>
    <p:extLst>
      <p:ext uri="{BB962C8B-B14F-4D97-AF65-F5344CB8AC3E}">
        <p14:creationId xmlns:p14="http://schemas.microsoft.com/office/powerpoint/2010/main" val="32508797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332656"/>
            <a:ext cx="7811781" cy="1084293"/>
          </a:xfrm>
        </p:spPr>
        <p:txBody>
          <a:bodyPr anchor="ctr"/>
          <a:lstStyle/>
          <a:p>
            <a:pPr marL="438150" lvl="1" algn="ctr" eaLnBrk="1" hangingPunct="1">
              <a:lnSpc>
                <a:spcPct val="90000"/>
              </a:lnSpc>
            </a:pPr>
            <a:br>
              <a:rPr lang="en-US" altLang="ja-JP" sz="2800" dirty="0"/>
            </a:br>
            <a:br>
              <a:rPr lang="en-US" altLang="ja-JP" sz="2800" dirty="0"/>
            </a:br>
            <a:br>
              <a:rPr lang="en-US" altLang="ja-JP" sz="2800" dirty="0"/>
            </a:br>
            <a:r>
              <a:rPr lang="ja-JP" altLang="en-US" sz="2800" dirty="0"/>
              <a:t>第４節労災保険制度と雇用保険制度の概要 </a:t>
            </a:r>
            <a:br>
              <a:rPr lang="ja-JP" altLang="en-US" sz="2800" dirty="0"/>
            </a:br>
            <a:r>
              <a:rPr lang="ja-JP" altLang="en-US" sz="2800" dirty="0"/>
              <a:t>３．雇用保険制度　</a:t>
            </a:r>
            <a:br>
              <a:rPr lang="en-US" altLang="ja-JP" sz="2800" dirty="0"/>
            </a:br>
            <a:r>
              <a:rPr lang="en-US" altLang="ja-JP" sz="2800" dirty="0"/>
              <a:t>【</a:t>
            </a:r>
            <a:r>
              <a:rPr lang="ja-JP" altLang="en-US" sz="2800" dirty="0"/>
              <a:t>４</a:t>
            </a:r>
            <a:r>
              <a:rPr lang="en-US" altLang="ja-JP" sz="2800" dirty="0"/>
              <a:t>】</a:t>
            </a:r>
            <a:r>
              <a:rPr lang="ja-JP" altLang="en-US" sz="2800" dirty="0"/>
              <a:t>失業等給付</a:t>
            </a:r>
            <a:br>
              <a:rPr lang="en-US" altLang="ja-JP"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449542" y="1596862"/>
            <a:ext cx="8244916" cy="4824536"/>
          </a:xfrm>
          <a:solidFill>
            <a:schemeClr val="bg1"/>
          </a:solidFill>
        </p:spPr>
        <p:txBody>
          <a:bodyPr/>
          <a:lstStyle/>
          <a:p>
            <a:pPr marL="0" indent="0" eaLnBrk="1" hangingPunct="1">
              <a:lnSpc>
                <a:spcPct val="90000"/>
              </a:lnSpc>
              <a:buNone/>
            </a:pPr>
            <a:r>
              <a:rPr lang="ja-JP" altLang="en-US" sz="2400" dirty="0"/>
              <a:t>雇用保険給付＝</a:t>
            </a:r>
            <a:r>
              <a:rPr lang="en-US" altLang="ja-JP" sz="2400" dirty="0"/>
              <a:t>【</a:t>
            </a:r>
            <a:r>
              <a:rPr lang="ja-JP" altLang="en-US" sz="2400" dirty="0"/>
              <a:t>失業等給付</a:t>
            </a:r>
            <a:r>
              <a:rPr lang="en-US" altLang="ja-JP" sz="2400" dirty="0"/>
              <a:t>】</a:t>
            </a:r>
            <a:r>
              <a:rPr lang="ja-JP" altLang="en-US" sz="2400" dirty="0"/>
              <a:t>と</a:t>
            </a:r>
            <a:r>
              <a:rPr lang="en-US" altLang="ja-JP" sz="2400" dirty="0"/>
              <a:t>【</a:t>
            </a:r>
            <a:r>
              <a:rPr lang="ja-JP" altLang="en-US" sz="2400" dirty="0"/>
              <a:t>育児休業給付：育休</a:t>
            </a:r>
            <a:r>
              <a:rPr lang="en-US" altLang="ja-JP" sz="2400" dirty="0"/>
              <a:t>】</a:t>
            </a:r>
          </a:p>
          <a:p>
            <a:pPr marL="0" indent="0" eaLnBrk="1" hangingPunct="1">
              <a:lnSpc>
                <a:spcPct val="90000"/>
              </a:lnSpc>
              <a:buNone/>
            </a:pPr>
            <a:r>
              <a:rPr lang="en-US" altLang="ja-JP" sz="2400" dirty="0"/>
              <a:t>【</a:t>
            </a:r>
            <a:r>
              <a:rPr lang="ja-JP" altLang="en-US" sz="2400" dirty="0"/>
              <a:t>失業等給付</a:t>
            </a:r>
            <a:r>
              <a:rPr lang="en-US" altLang="ja-JP" sz="2400" dirty="0"/>
              <a:t>】</a:t>
            </a:r>
            <a:r>
              <a:rPr lang="ja-JP" altLang="en-US" sz="2400" dirty="0"/>
              <a:t>求職者給付、就職促進給付、教育訓練給付、雇用継続給付の </a:t>
            </a:r>
            <a:r>
              <a:rPr lang="en-US" altLang="ja-JP" sz="2400" dirty="0"/>
              <a:t>4 </a:t>
            </a:r>
            <a:r>
              <a:rPr lang="ja-JP" altLang="en-US" sz="2400" dirty="0"/>
              <a:t>種類がある。</a:t>
            </a:r>
            <a:endParaRPr lang="en-US" altLang="ja-JP" sz="2400" dirty="0"/>
          </a:p>
          <a:p>
            <a:pPr marL="0" indent="0" eaLnBrk="1" hangingPunct="1">
              <a:lnSpc>
                <a:spcPct val="90000"/>
              </a:lnSpc>
              <a:buNone/>
            </a:pPr>
            <a:r>
              <a:rPr lang="ja-JP" altLang="en-US" sz="2400" dirty="0"/>
              <a:t>❶求職者給付（いわゆる</a:t>
            </a:r>
            <a:r>
              <a:rPr lang="ja-JP" altLang="en-US" sz="2400" dirty="0">
                <a:solidFill>
                  <a:srgbClr val="FF0000"/>
                </a:solidFill>
              </a:rPr>
              <a:t>失業手当</a:t>
            </a:r>
            <a:r>
              <a:rPr lang="ja-JP" altLang="en-US" sz="2400" dirty="0"/>
              <a:t>・</a:t>
            </a:r>
            <a:r>
              <a:rPr lang="ja-JP" altLang="en-US" sz="2400" dirty="0">
                <a:solidFill>
                  <a:srgbClr val="FF0000"/>
                </a:solidFill>
              </a:rPr>
              <a:t>これがメインだ！</a:t>
            </a:r>
            <a:r>
              <a:rPr lang="ja-JP" altLang="en-US" sz="2400" dirty="0"/>
              <a:t>）</a:t>
            </a:r>
            <a:endParaRPr lang="en-US" altLang="ja-JP" sz="2400" dirty="0"/>
          </a:p>
          <a:p>
            <a:pPr marL="0" indent="0" eaLnBrk="1" hangingPunct="1">
              <a:lnSpc>
                <a:spcPct val="90000"/>
              </a:lnSpc>
              <a:buNone/>
            </a:pPr>
            <a:r>
              <a:rPr lang="ja-JP" altLang="en-US" sz="2400" dirty="0"/>
              <a:t>①一般被保険者に対する給付：基本手当、技能習得手当、寄宿手当、傷病手当がある。</a:t>
            </a:r>
            <a:endParaRPr lang="en-US" altLang="ja-JP" sz="2400" dirty="0"/>
          </a:p>
          <a:p>
            <a:pPr marL="0" indent="0" eaLnBrk="1" hangingPunct="1">
              <a:lnSpc>
                <a:spcPct val="90000"/>
              </a:lnSpc>
              <a:buNone/>
            </a:pPr>
            <a:r>
              <a:rPr lang="en-US" altLang="ja-JP" sz="2400" dirty="0"/>
              <a:t>(1) </a:t>
            </a:r>
            <a:r>
              <a:rPr lang="ja-JP" altLang="en-US" sz="2400" dirty="0"/>
              <a:t>受給要件：一般被保険者が離職し</a:t>
            </a:r>
            <a:r>
              <a:rPr lang="ja-JP" altLang="en-US" sz="2400" u="sng" dirty="0"/>
              <a:t>労働の意思及び能力を有するにもかかわらず職業に就くことができない状態</a:t>
            </a:r>
            <a:r>
              <a:rPr lang="ja-JP" altLang="en-US" sz="2400" dirty="0"/>
              <a:t>にある場合（</a:t>
            </a:r>
            <a:r>
              <a:rPr lang="ja-JP" altLang="en-US" sz="2400" u="sng" dirty="0">
                <a:solidFill>
                  <a:srgbClr val="FF0000"/>
                </a:solidFill>
              </a:rPr>
              <a:t>ハローワークに登録</a:t>
            </a:r>
            <a:r>
              <a:rPr lang="ja-JP" altLang="en-US" sz="2400" dirty="0"/>
              <a:t>）＋</a:t>
            </a:r>
            <a:r>
              <a:rPr lang="ja-JP" altLang="en-US" sz="2400" dirty="0">
                <a:solidFill>
                  <a:srgbClr val="FF0000"/>
                </a:solidFill>
              </a:rPr>
              <a:t>離職前２年間に通算して１年以上働いていた</a:t>
            </a:r>
            <a:r>
              <a:rPr lang="ja-JP" altLang="en-US" sz="2400" dirty="0"/>
              <a:t>（被保険者期間</a:t>
            </a:r>
            <a:r>
              <a:rPr lang="en-US" altLang="ja-JP" sz="2400" dirty="0"/>
              <a:t>12 </a:t>
            </a:r>
            <a:r>
              <a:rPr lang="ja-JP" altLang="en-US" sz="2400" dirty="0"/>
              <a:t>か月以上／</a:t>
            </a:r>
            <a:r>
              <a:rPr lang="ja-JP" altLang="en-US" sz="2400" u="sng" dirty="0">
                <a:hlinkClick r:id="rId3"/>
              </a:rPr>
              <a:t>特定受給資格者（倒産・解雇）特定理由離職者（有期解雇）</a:t>
            </a:r>
            <a:r>
              <a:rPr lang="ja-JP" altLang="en-US" sz="2400" dirty="0"/>
              <a:t>は６か月以上）。</a:t>
            </a:r>
            <a:r>
              <a:rPr lang="ja-JP" altLang="en-US" sz="2000" dirty="0">
                <a:solidFill>
                  <a:srgbClr val="FF0000"/>
                </a:solidFill>
              </a:rPr>
              <a:t>働く意思なし・過去２年で１年以上失業は</a:t>
            </a:r>
            <a:r>
              <a:rPr lang="en-US" altLang="ja-JP" sz="2000" dirty="0">
                <a:solidFill>
                  <a:srgbClr val="FF0000"/>
                </a:solidFill>
              </a:rPr>
              <a:t>NG</a:t>
            </a:r>
            <a:r>
              <a:rPr lang="ja-JP" altLang="en-US" sz="2400" dirty="0">
                <a:solidFill>
                  <a:srgbClr val="FF0000"/>
                </a:solidFill>
              </a:rPr>
              <a:t>。</a:t>
            </a:r>
            <a:r>
              <a:rPr lang="ja-JP" altLang="en-US" sz="2000" dirty="0"/>
              <a:t>そのほか</a:t>
            </a:r>
            <a:r>
              <a:rPr lang="en-US" altLang="ja-JP" sz="2000" dirty="0"/>
              <a:t>:</a:t>
            </a:r>
            <a:r>
              <a:rPr lang="ja-JP" altLang="en-US" sz="2000" dirty="0">
                <a:solidFill>
                  <a:srgbClr val="FF0000"/>
                </a:solidFill>
              </a:rPr>
              <a:t>病気や怪我でしばらく就職は無理、定年退職後のんびり休養、結婚退職し家事・育児に専念したい、働かないで遊んでいたい！</a:t>
            </a:r>
          </a:p>
          <a:p>
            <a:pPr marL="0" indent="0" eaLnBrk="1" hangingPunct="1">
              <a:lnSpc>
                <a:spcPct val="90000"/>
              </a:lnSpc>
              <a:buNone/>
            </a:pPr>
            <a:endParaRPr lang="en-US" altLang="ja-JP" sz="2400" dirty="0">
              <a:solidFill>
                <a:srgbClr val="FF0000"/>
              </a:solidFill>
            </a:endParaRPr>
          </a:p>
        </p:txBody>
      </p:sp>
    </p:spTree>
    <p:extLst>
      <p:ext uri="{BB962C8B-B14F-4D97-AF65-F5344CB8AC3E}">
        <p14:creationId xmlns:p14="http://schemas.microsoft.com/office/powerpoint/2010/main" val="4504565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6619B7-29BE-25AE-82CA-59F3D7E8201B}"/>
              </a:ext>
            </a:extLst>
          </p:cNvPr>
          <p:cNvSpPr>
            <a:spLocks noGrp="1"/>
          </p:cNvSpPr>
          <p:nvPr>
            <p:ph type="title"/>
          </p:nvPr>
        </p:nvSpPr>
        <p:spPr>
          <a:noFill/>
        </p:spPr>
        <p:txBody>
          <a:bodyPr anchor="ctr" anchorCtr="0"/>
          <a:lstStyle/>
          <a:p>
            <a:r>
              <a:rPr lang="ja-JP" altLang="en-US" sz="3600" dirty="0"/>
              <a:t>失業等給付を受けない方が良いケース</a:t>
            </a:r>
            <a:endParaRPr lang="en-US" sz="3600" dirty="0"/>
          </a:p>
        </p:txBody>
      </p:sp>
      <p:sp>
        <p:nvSpPr>
          <p:cNvPr id="3" name="コンテンツ プレースホルダー 2">
            <a:extLst>
              <a:ext uri="{FF2B5EF4-FFF2-40B4-BE49-F238E27FC236}">
                <a16:creationId xmlns:a16="http://schemas.microsoft.com/office/drawing/2014/main" id="{90CC737B-9991-6B2D-24F6-F85B86717D4D}"/>
              </a:ext>
            </a:extLst>
          </p:cNvPr>
          <p:cNvSpPr>
            <a:spLocks noGrp="1"/>
          </p:cNvSpPr>
          <p:nvPr>
            <p:ph idx="1"/>
          </p:nvPr>
        </p:nvSpPr>
        <p:spPr>
          <a:xfrm>
            <a:off x="446122" y="1636712"/>
            <a:ext cx="8109718" cy="4492625"/>
          </a:xfrm>
          <a:solidFill>
            <a:schemeClr val="bg1"/>
          </a:solidFill>
        </p:spPr>
        <p:txBody>
          <a:bodyPr/>
          <a:lstStyle/>
          <a:p>
            <a:r>
              <a:rPr lang="ja-JP" altLang="en-US" dirty="0"/>
              <a:t>すぐに再就職の見込みあり（自己都合退職＝</a:t>
            </a:r>
            <a:r>
              <a:rPr lang="en-US" altLang="ja-JP" dirty="0"/>
              <a:t>2〜3</a:t>
            </a:r>
            <a:r>
              <a:rPr lang="ja-JP" altLang="en-US" dirty="0"/>
              <a:t>か月の給付制限期間）。</a:t>
            </a:r>
            <a:endParaRPr lang="en-US" altLang="ja-JP" dirty="0"/>
          </a:p>
          <a:p>
            <a:r>
              <a:rPr lang="ja-JP" altLang="en-US" dirty="0"/>
              <a:t>また失業の可能性あり（雇用保険の加入期間をリセットを回避した方が良い）。</a:t>
            </a:r>
            <a:endParaRPr lang="en-US" altLang="ja-JP" dirty="0"/>
          </a:p>
          <a:p>
            <a:r>
              <a:rPr lang="ja-JP" altLang="en-US" b="1" dirty="0"/>
              <a:t>健康保険や年金の家族の扶養に入る場合（受給金額が</a:t>
            </a:r>
            <a:r>
              <a:rPr lang="en-US" altLang="ja-JP" b="1" dirty="0"/>
              <a:t>1</a:t>
            </a:r>
            <a:r>
              <a:rPr lang="ja-JP" altLang="en-US" b="1" dirty="0"/>
              <a:t>日</a:t>
            </a:r>
            <a:r>
              <a:rPr lang="en-US" altLang="ja-JP" b="1" dirty="0"/>
              <a:t>3,612</a:t>
            </a:r>
            <a:r>
              <a:rPr lang="ja-JP" altLang="en-US" b="1" dirty="0"/>
              <a:t>円、</a:t>
            </a:r>
            <a:r>
              <a:rPr lang="en-US" altLang="ja-JP" b="1" dirty="0"/>
              <a:t>60</a:t>
            </a:r>
            <a:r>
              <a:rPr lang="ja-JP" altLang="en-US" b="1" dirty="0"/>
              <a:t>歳以上は</a:t>
            </a:r>
            <a:r>
              <a:rPr lang="en-US" altLang="ja-JP" b="1" dirty="0"/>
              <a:t>4,000</a:t>
            </a:r>
            <a:r>
              <a:rPr lang="ja-JP" altLang="en-US" b="1" dirty="0"/>
              <a:t>円程度を超えると扶養から外れる）。</a:t>
            </a:r>
            <a:endParaRPr lang="en-US" altLang="ja-JP" b="1" dirty="0"/>
          </a:p>
          <a:p>
            <a:r>
              <a:rPr lang="ja-JP" altLang="en-US" dirty="0"/>
              <a:t>求職の意思がない、またはすぐに働けない場合（</a:t>
            </a:r>
            <a:r>
              <a:rPr lang="ja-JP" altLang="en-US" dirty="0">
                <a:solidFill>
                  <a:srgbClr val="FF0000"/>
                </a:solidFill>
              </a:rPr>
              <a:t>＊寿退社の場合など</a:t>
            </a:r>
            <a:r>
              <a:rPr lang="ja-JP" altLang="en-US" dirty="0"/>
              <a:t>）</a:t>
            </a:r>
            <a:endParaRPr lang="en-US" dirty="0"/>
          </a:p>
        </p:txBody>
      </p:sp>
      <p:sp>
        <p:nvSpPr>
          <p:cNvPr id="4" name="スライド番号プレースホルダー 3">
            <a:extLst>
              <a:ext uri="{FF2B5EF4-FFF2-40B4-BE49-F238E27FC236}">
                <a16:creationId xmlns:a16="http://schemas.microsoft.com/office/drawing/2014/main" id="{117DBB68-EAAA-7C46-1807-8824C6C74139}"/>
              </a:ext>
            </a:extLst>
          </p:cNvPr>
          <p:cNvSpPr>
            <a:spLocks noGrp="1"/>
          </p:cNvSpPr>
          <p:nvPr>
            <p:ph type="sldNum" sz="quarter" idx="12"/>
          </p:nvPr>
        </p:nvSpPr>
        <p:spPr/>
        <p:txBody>
          <a:bodyPr/>
          <a:lstStyle/>
          <a:p>
            <a:fld id="{A4CFD91F-0676-4D47-82C1-C8A098CDDACF}" type="slidenum">
              <a:rPr lang="en-US" altLang="ja-JP" smtClean="0"/>
              <a:pPr/>
              <a:t>12</a:t>
            </a:fld>
            <a:endParaRPr lang="en-US" altLang="ja-JP"/>
          </a:p>
        </p:txBody>
      </p:sp>
    </p:spTree>
    <p:extLst>
      <p:ext uri="{BB962C8B-B14F-4D97-AF65-F5344CB8AC3E}">
        <p14:creationId xmlns:p14="http://schemas.microsoft.com/office/powerpoint/2010/main" val="38798394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332656"/>
            <a:ext cx="7811781" cy="1084293"/>
          </a:xfrm>
        </p:spPr>
        <p:txBody>
          <a:bodyPr anchor="ctr"/>
          <a:lstStyle/>
          <a:p>
            <a:pPr marL="438150" lvl="1" algn="ctr" eaLnBrk="1" hangingPunct="1">
              <a:lnSpc>
                <a:spcPct val="90000"/>
              </a:lnSpc>
            </a:pPr>
            <a:br>
              <a:rPr lang="en-US" altLang="ja-JP" sz="2800" dirty="0"/>
            </a:br>
            <a:br>
              <a:rPr lang="en-US" altLang="ja-JP" sz="2800" dirty="0"/>
            </a:br>
            <a:br>
              <a:rPr lang="en-US" altLang="ja-JP" sz="2800" dirty="0"/>
            </a:br>
            <a:r>
              <a:rPr lang="ja-JP" altLang="en-US" sz="2800" dirty="0"/>
              <a:t>第４節労災保険制度と雇用保険制度の概要 </a:t>
            </a:r>
            <a:br>
              <a:rPr lang="ja-JP" altLang="en-US" sz="2800" dirty="0"/>
            </a:br>
            <a:r>
              <a:rPr lang="ja-JP" altLang="en-US" sz="2800" dirty="0"/>
              <a:t>３．雇用保険制度　</a:t>
            </a:r>
            <a:br>
              <a:rPr lang="en-US" altLang="ja-JP" sz="2800" dirty="0"/>
            </a:br>
            <a:r>
              <a:rPr lang="en-US" altLang="ja-JP" sz="2800" dirty="0"/>
              <a:t>【</a:t>
            </a:r>
            <a:r>
              <a:rPr lang="ja-JP" altLang="en-US" sz="2800" dirty="0"/>
              <a:t>４</a:t>
            </a:r>
            <a:r>
              <a:rPr lang="en-US" altLang="ja-JP" sz="2800" dirty="0"/>
              <a:t>】</a:t>
            </a:r>
            <a:r>
              <a:rPr lang="ja-JP" altLang="en-US" sz="2800" dirty="0"/>
              <a:t>失業等給付　</a:t>
            </a:r>
            <a:br>
              <a:rPr lang="en-US" altLang="ja-JP" sz="2800" dirty="0">
                <a:solidFill>
                  <a:srgbClr val="FF0000"/>
                </a:solidFill>
              </a:rPr>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539551" y="1772816"/>
            <a:ext cx="8064897" cy="4248472"/>
          </a:xfrm>
        </p:spPr>
        <p:txBody>
          <a:bodyPr/>
          <a:lstStyle/>
          <a:p>
            <a:pPr marL="0" indent="0" eaLnBrk="1" hangingPunct="1">
              <a:lnSpc>
                <a:spcPct val="90000"/>
              </a:lnSpc>
              <a:buNone/>
            </a:pPr>
            <a:r>
              <a:rPr lang="en-US" altLang="ja-JP" sz="2400" dirty="0"/>
              <a:t>(2)</a:t>
            </a:r>
            <a:r>
              <a:rPr lang="ja-JP" altLang="en-US" sz="2400" dirty="0">
                <a:hlinkClick r:id="rId3"/>
              </a:rPr>
              <a:t>受給期間</a:t>
            </a:r>
            <a:r>
              <a:rPr lang="ja-JP" altLang="en-US" sz="2400" dirty="0"/>
              <a:t>：（表</a:t>
            </a:r>
            <a:r>
              <a:rPr lang="en-US" altLang="ja-JP" sz="2400" dirty="0"/>
              <a:t>5</a:t>
            </a:r>
            <a:r>
              <a:rPr lang="ja-JP" altLang="en-US" sz="2400" dirty="0"/>
              <a:t>－</a:t>
            </a:r>
            <a:r>
              <a:rPr lang="en-US" altLang="ja-JP" sz="2400" dirty="0"/>
              <a:t>22</a:t>
            </a:r>
            <a:r>
              <a:rPr lang="ja-JP" altLang="en-US" sz="2400" dirty="0"/>
              <a:t>）</a:t>
            </a:r>
            <a:endParaRPr lang="en-US" altLang="ja-JP" sz="2400" dirty="0"/>
          </a:p>
          <a:p>
            <a:pPr marL="0" indent="0" eaLnBrk="1" hangingPunct="1">
              <a:lnSpc>
                <a:spcPct val="90000"/>
              </a:lnSpc>
              <a:buNone/>
            </a:pPr>
            <a:r>
              <a:rPr lang="ja-JP" altLang="en-US" sz="2400" dirty="0"/>
              <a:t>年齢（高）・雇用保険期間（長）・離職理由（倒産・解雇）により</a:t>
            </a:r>
            <a:r>
              <a:rPr lang="en-US" altLang="ja-JP" sz="2400" dirty="0"/>
              <a:t>90</a:t>
            </a:r>
            <a:r>
              <a:rPr lang="ja-JP" altLang="en-US" sz="2400" dirty="0"/>
              <a:t>日から</a:t>
            </a:r>
            <a:r>
              <a:rPr lang="en-US" altLang="ja-JP" sz="2400" dirty="0"/>
              <a:t>360</a:t>
            </a:r>
            <a:r>
              <a:rPr lang="ja-JP" altLang="en-US" sz="2400" dirty="0"/>
              <a:t>日 </a:t>
            </a:r>
            <a:r>
              <a:rPr lang="en-US" altLang="ja-JP" sz="2400" dirty="0"/>
              <a:t>(3)</a:t>
            </a:r>
            <a:r>
              <a:rPr lang="ja-JP" altLang="en-US" sz="2400" dirty="0"/>
              <a:t>受給額：</a:t>
            </a:r>
            <a:r>
              <a:rPr lang="ja-JP" altLang="en-US" sz="2400" dirty="0">
                <a:solidFill>
                  <a:srgbClr val="FF0000"/>
                </a:solidFill>
              </a:rPr>
              <a:t>基本手当日額＝離職前</a:t>
            </a:r>
            <a:r>
              <a:rPr lang="en-US" altLang="ja-JP" sz="2400" dirty="0">
                <a:solidFill>
                  <a:srgbClr val="FF0000"/>
                </a:solidFill>
              </a:rPr>
              <a:t>6</a:t>
            </a:r>
            <a:r>
              <a:rPr lang="ja-JP" altLang="en-US" sz="2400" dirty="0">
                <a:solidFill>
                  <a:srgbClr val="FF0000"/>
                </a:solidFill>
              </a:rPr>
              <a:t>ヶ月の平均日額（毎月の賃金の合計</a:t>
            </a:r>
            <a:r>
              <a:rPr lang="en-US" altLang="ja-JP" sz="2400" dirty="0">
                <a:solidFill>
                  <a:srgbClr val="FF0000"/>
                </a:solidFill>
              </a:rPr>
              <a:t>÷180</a:t>
            </a:r>
            <a:r>
              <a:rPr lang="ja-JP" altLang="en-US" sz="2400" dirty="0">
                <a:solidFill>
                  <a:srgbClr val="FF0000"/>
                </a:solidFill>
              </a:rPr>
              <a:t>）の</a:t>
            </a:r>
            <a:r>
              <a:rPr lang="en-US" altLang="ja-JP" sz="2400" dirty="0">
                <a:solidFill>
                  <a:srgbClr val="FF0000"/>
                </a:solidFill>
              </a:rPr>
              <a:t>50</a:t>
            </a:r>
            <a:r>
              <a:rPr lang="ja-JP" altLang="en-US" sz="2400" dirty="0">
                <a:solidFill>
                  <a:srgbClr val="FF0000"/>
                </a:solidFill>
              </a:rPr>
              <a:t>％から</a:t>
            </a:r>
            <a:r>
              <a:rPr lang="en-US" altLang="ja-JP" sz="2400" dirty="0">
                <a:solidFill>
                  <a:srgbClr val="FF0000"/>
                </a:solidFill>
              </a:rPr>
              <a:t>80</a:t>
            </a:r>
            <a:r>
              <a:rPr lang="ja-JP" altLang="en-US" sz="2400" dirty="0">
                <a:solidFill>
                  <a:srgbClr val="FF0000"/>
                </a:solidFill>
              </a:rPr>
              <a:t>％</a:t>
            </a:r>
            <a:r>
              <a:rPr lang="ja-JP" altLang="en-US" sz="2400" dirty="0"/>
              <a:t>（</a:t>
            </a:r>
            <a:r>
              <a:rPr lang="en-US" altLang="ja-JP" sz="2400" dirty="0"/>
              <a:t>60</a:t>
            </a:r>
            <a:r>
              <a:rPr lang="ja-JP" altLang="en-US" sz="2400" dirty="0"/>
              <a:t>－</a:t>
            </a:r>
            <a:r>
              <a:rPr lang="en-US" altLang="ja-JP" sz="2400" dirty="0"/>
              <a:t>65</a:t>
            </a:r>
            <a:r>
              <a:rPr lang="ja-JP" altLang="en-US" sz="2400" dirty="0"/>
              <a:t>歳は</a:t>
            </a:r>
            <a:r>
              <a:rPr lang="en-US" altLang="ja-JP" sz="2400" dirty="0"/>
              <a:t>45</a:t>
            </a:r>
            <a:r>
              <a:rPr lang="ja-JP" altLang="en-US" sz="2400" dirty="0"/>
              <a:t>％から</a:t>
            </a:r>
            <a:r>
              <a:rPr lang="en-US" altLang="ja-JP" sz="2400" dirty="0"/>
              <a:t>80</a:t>
            </a:r>
            <a:r>
              <a:rPr lang="ja-JP" altLang="en-US" sz="2400" dirty="0"/>
              <a:t>％）</a:t>
            </a:r>
            <a:endParaRPr lang="en-US" altLang="ja-JP" sz="2400" dirty="0"/>
          </a:p>
          <a:p>
            <a:pPr marL="0" indent="0" eaLnBrk="1" hangingPunct="1">
              <a:lnSpc>
                <a:spcPct val="90000"/>
              </a:lnSpc>
              <a:buNone/>
            </a:pPr>
            <a:r>
              <a:rPr lang="ja-JP" altLang="en-US" sz="2400" dirty="0"/>
              <a:t>＊賃金の低い人ほど割合（ ％ ）は高くなる。被保険者期間の長さは関係しない。</a:t>
            </a:r>
            <a:endParaRPr lang="en-US" altLang="ja-JP" sz="2400" dirty="0"/>
          </a:p>
          <a:p>
            <a:pPr marL="0" indent="0" eaLnBrk="1" hangingPunct="1">
              <a:lnSpc>
                <a:spcPct val="90000"/>
              </a:lnSpc>
              <a:buNone/>
            </a:pPr>
            <a:r>
              <a:rPr lang="ja-JP" altLang="en-US" sz="2400" dirty="0"/>
              <a:t>＊</a:t>
            </a:r>
            <a:r>
              <a:rPr lang="ja-JP" altLang="en-US" sz="2400" dirty="0">
                <a:solidFill>
                  <a:srgbClr val="FF0000"/>
                </a:solidFill>
              </a:rPr>
              <a:t>待機期間：ハローワーク登録後、解雇による離職の場合は</a:t>
            </a:r>
            <a:r>
              <a:rPr lang="en-US" altLang="ja-JP" sz="2400" dirty="0">
                <a:solidFill>
                  <a:srgbClr val="FF0000"/>
                </a:solidFill>
              </a:rPr>
              <a:t>7</a:t>
            </a:r>
            <a:r>
              <a:rPr lang="ja-JP" altLang="en-US" sz="2400" dirty="0">
                <a:solidFill>
                  <a:srgbClr val="FF0000"/>
                </a:solidFill>
              </a:rPr>
              <a:t>日間、自己都合の場合は</a:t>
            </a:r>
            <a:r>
              <a:rPr lang="en-US" altLang="ja-JP" sz="2400" dirty="0">
                <a:solidFill>
                  <a:srgbClr val="FF0000"/>
                </a:solidFill>
              </a:rPr>
              <a:t>7</a:t>
            </a:r>
            <a:r>
              <a:rPr lang="ja-JP" altLang="en-US" sz="2400" dirty="0">
                <a:solidFill>
                  <a:srgbClr val="FF0000"/>
                </a:solidFill>
              </a:rPr>
              <a:t>日間＋</a:t>
            </a:r>
            <a:r>
              <a:rPr lang="en-US" altLang="ja-JP" sz="2400" dirty="0">
                <a:solidFill>
                  <a:srgbClr val="FF0000"/>
                </a:solidFill>
              </a:rPr>
              <a:t>3</a:t>
            </a:r>
            <a:r>
              <a:rPr lang="ja-JP" altLang="en-US" sz="2400" dirty="0">
                <a:solidFill>
                  <a:srgbClr val="FF0000"/>
                </a:solidFill>
              </a:rPr>
              <a:t>ヶ月間は基本手当は支給されない。</a:t>
            </a:r>
            <a:r>
              <a:rPr lang="ja-JP" altLang="en-US" sz="2400" dirty="0"/>
              <a:t>理由：安易な離職を防ぐため（？）</a:t>
            </a:r>
            <a:endParaRPr lang="en-US" altLang="ja-JP" sz="2400" dirty="0"/>
          </a:p>
          <a:p>
            <a:pPr marL="0" indent="0" eaLnBrk="1" hangingPunct="1">
              <a:lnSpc>
                <a:spcPct val="90000"/>
              </a:lnSpc>
              <a:buNone/>
            </a:pPr>
            <a:r>
              <a:rPr lang="ja-JP" altLang="en-US" sz="2400" dirty="0"/>
              <a:t>＊特定受給資格者及び特定理由離職者は手厚い。</a:t>
            </a:r>
            <a:endParaRPr lang="en-US" altLang="ja-JP" sz="2400" dirty="0"/>
          </a:p>
          <a:p>
            <a:pPr marL="0" indent="0" eaLnBrk="1" hangingPunct="1">
              <a:lnSpc>
                <a:spcPct val="90000"/>
              </a:lnSpc>
              <a:buNone/>
            </a:pPr>
            <a:endParaRPr lang="en-US" altLang="ja-JP" sz="2400" dirty="0">
              <a:solidFill>
                <a:srgbClr val="FF0000"/>
              </a:solidFill>
            </a:endParaRPr>
          </a:p>
        </p:txBody>
      </p:sp>
    </p:spTree>
    <p:extLst>
      <p:ext uri="{BB962C8B-B14F-4D97-AF65-F5344CB8AC3E}">
        <p14:creationId xmlns:p14="http://schemas.microsoft.com/office/powerpoint/2010/main" val="34661317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332656"/>
            <a:ext cx="7811781" cy="1084293"/>
          </a:xfrm>
        </p:spPr>
        <p:txBody>
          <a:bodyPr anchor="ctr"/>
          <a:lstStyle/>
          <a:p>
            <a:pPr marL="438150" lvl="1" algn="ctr" eaLnBrk="1" hangingPunct="1">
              <a:lnSpc>
                <a:spcPct val="90000"/>
              </a:lnSpc>
            </a:pPr>
            <a:br>
              <a:rPr lang="en-US" altLang="ja-JP" sz="2800" dirty="0"/>
            </a:br>
            <a:br>
              <a:rPr lang="en-US" altLang="ja-JP" sz="2800" dirty="0"/>
            </a:br>
            <a:br>
              <a:rPr lang="en-US" altLang="ja-JP" sz="2800" dirty="0"/>
            </a:br>
            <a:r>
              <a:rPr lang="ja-JP" altLang="en-US" sz="2800" dirty="0"/>
              <a:t>第４節労災保険制度と雇用保険制度の概要 </a:t>
            </a:r>
            <a:br>
              <a:rPr lang="ja-JP" altLang="en-US" sz="2800" dirty="0"/>
            </a:br>
            <a:r>
              <a:rPr lang="ja-JP" altLang="en-US" sz="2800" dirty="0"/>
              <a:t>３．雇用保険制度　</a:t>
            </a:r>
            <a:br>
              <a:rPr lang="en-US" altLang="ja-JP" sz="2800" dirty="0"/>
            </a:br>
            <a:r>
              <a:rPr lang="en-US" altLang="ja-JP" sz="2800" dirty="0"/>
              <a:t>【</a:t>
            </a:r>
            <a:r>
              <a:rPr lang="ja-JP" altLang="en-US" sz="2800" dirty="0"/>
              <a:t>４</a:t>
            </a:r>
            <a:r>
              <a:rPr lang="en-US" altLang="ja-JP" sz="2800" dirty="0"/>
              <a:t>】</a:t>
            </a:r>
            <a:r>
              <a:rPr lang="ja-JP" altLang="en-US" sz="2800" dirty="0"/>
              <a:t>失業等給付</a:t>
            </a:r>
            <a:br>
              <a:rPr lang="en-US" altLang="ja-JP"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23529" y="1700809"/>
            <a:ext cx="8154361" cy="3672407"/>
          </a:xfrm>
        </p:spPr>
        <p:txBody>
          <a:bodyPr/>
          <a:lstStyle/>
          <a:p>
            <a:pPr marL="0" indent="0" eaLnBrk="1" hangingPunct="1">
              <a:lnSpc>
                <a:spcPct val="90000"/>
              </a:lnSpc>
              <a:buNone/>
            </a:pPr>
            <a:r>
              <a:rPr lang="ja-JP" altLang="en-US" sz="2400" dirty="0"/>
              <a:t>②そのほかの求職者給付</a:t>
            </a:r>
            <a:endParaRPr lang="en-US" altLang="ja-JP" sz="2400" dirty="0"/>
          </a:p>
          <a:p>
            <a:pPr marL="0" indent="0" eaLnBrk="1" hangingPunct="1">
              <a:lnSpc>
                <a:spcPct val="90000"/>
              </a:lnSpc>
              <a:buNone/>
            </a:pPr>
            <a:r>
              <a:rPr lang="en-US" altLang="ja-JP" sz="2400" dirty="0"/>
              <a:t>   </a:t>
            </a:r>
            <a:r>
              <a:rPr lang="ja-JP" altLang="en-US" sz="2400" dirty="0"/>
              <a:t>一般被保険者に対する基本手当等の他に、</a:t>
            </a:r>
            <a:endParaRPr lang="en-US" altLang="ja-JP" sz="2400" dirty="0"/>
          </a:p>
          <a:p>
            <a:pPr marL="0" indent="0" eaLnBrk="1" hangingPunct="1">
              <a:lnSpc>
                <a:spcPct val="90000"/>
              </a:lnSpc>
              <a:buNone/>
            </a:pPr>
            <a:endParaRPr lang="en-US" altLang="ja-JP" sz="2400" dirty="0"/>
          </a:p>
          <a:p>
            <a:pPr marL="0" indent="0" eaLnBrk="1" hangingPunct="1">
              <a:lnSpc>
                <a:spcPct val="90000"/>
              </a:lnSpc>
              <a:buNone/>
            </a:pPr>
            <a:r>
              <a:rPr lang="ja-JP" altLang="en-US" sz="2400" dirty="0"/>
              <a:t>・高齢被保険者に対する高齢者求職給付金（被保険者期間に応じ基本日当額の</a:t>
            </a:r>
            <a:r>
              <a:rPr lang="en-US" altLang="ja-JP" sz="2400" dirty="0"/>
              <a:t>30</a:t>
            </a:r>
            <a:r>
              <a:rPr lang="ja-JP" altLang="en-US" sz="2400" dirty="0"/>
              <a:t>日または</a:t>
            </a:r>
            <a:r>
              <a:rPr lang="en-US" altLang="ja-JP" sz="2400" dirty="0"/>
              <a:t>50</a:t>
            </a:r>
            <a:r>
              <a:rPr lang="ja-JP" altLang="en-US" sz="2400" dirty="0"/>
              <a:t>日分の一時金支給）</a:t>
            </a:r>
            <a:endParaRPr lang="en-US" altLang="ja-JP" sz="2400" dirty="0"/>
          </a:p>
          <a:p>
            <a:pPr marL="0" indent="0" eaLnBrk="1" hangingPunct="1">
              <a:lnSpc>
                <a:spcPct val="90000"/>
              </a:lnSpc>
              <a:buNone/>
            </a:pPr>
            <a:r>
              <a:rPr lang="ja-JP" altLang="en-US" sz="2400" dirty="0"/>
              <a:t>・短期雇用被保険者に対する特例一時金</a:t>
            </a:r>
            <a:endParaRPr lang="en-US" altLang="ja-JP" sz="2400" dirty="0"/>
          </a:p>
          <a:p>
            <a:pPr marL="0" indent="0" eaLnBrk="1" hangingPunct="1">
              <a:lnSpc>
                <a:spcPct val="90000"/>
              </a:lnSpc>
              <a:buNone/>
            </a:pPr>
            <a:r>
              <a:rPr lang="ja-JP" altLang="en-US" sz="2400" dirty="0"/>
              <a:t>・日雇労働被保険者に対する日雇求職者給付金がある。</a:t>
            </a:r>
          </a:p>
        </p:txBody>
      </p:sp>
    </p:spTree>
    <p:extLst>
      <p:ext uri="{BB962C8B-B14F-4D97-AF65-F5344CB8AC3E}">
        <p14:creationId xmlns:p14="http://schemas.microsoft.com/office/powerpoint/2010/main" val="9332139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332656"/>
            <a:ext cx="7811781" cy="1084293"/>
          </a:xfrm>
        </p:spPr>
        <p:txBody>
          <a:bodyPr anchor="ctr"/>
          <a:lstStyle/>
          <a:p>
            <a:pPr marL="438150" lvl="1" algn="ctr" eaLnBrk="1" hangingPunct="1">
              <a:lnSpc>
                <a:spcPct val="90000"/>
              </a:lnSpc>
            </a:pPr>
            <a:br>
              <a:rPr lang="en-US" altLang="ja-JP" sz="2800" dirty="0"/>
            </a:br>
            <a:br>
              <a:rPr lang="en-US" altLang="ja-JP" sz="2800" dirty="0"/>
            </a:br>
            <a:br>
              <a:rPr lang="en-US" altLang="ja-JP" sz="2800" dirty="0"/>
            </a:br>
            <a:r>
              <a:rPr lang="ja-JP" altLang="en-US" sz="2800" dirty="0"/>
              <a:t>第４節労災保険制度と雇用保険制度の概要 </a:t>
            </a:r>
            <a:br>
              <a:rPr lang="ja-JP" altLang="en-US" sz="2800" dirty="0"/>
            </a:br>
            <a:r>
              <a:rPr lang="ja-JP" altLang="en-US" sz="2800" dirty="0"/>
              <a:t>３．雇用保険制度　</a:t>
            </a:r>
            <a:br>
              <a:rPr lang="en-US" altLang="ja-JP" sz="2800" dirty="0"/>
            </a:br>
            <a:r>
              <a:rPr lang="en-US" altLang="ja-JP" sz="2800" dirty="0"/>
              <a:t>【</a:t>
            </a:r>
            <a:r>
              <a:rPr lang="ja-JP" altLang="en-US" sz="2800" dirty="0"/>
              <a:t>４</a:t>
            </a:r>
            <a:r>
              <a:rPr lang="en-US" altLang="ja-JP" sz="2800" dirty="0"/>
              <a:t>】</a:t>
            </a:r>
            <a:r>
              <a:rPr lang="ja-JP" altLang="en-US" sz="2800" dirty="0"/>
              <a:t>失業等給付</a:t>
            </a:r>
            <a:br>
              <a:rPr lang="en-US" altLang="ja-JP"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23529" y="1700808"/>
            <a:ext cx="8154361" cy="4824535"/>
          </a:xfrm>
        </p:spPr>
        <p:txBody>
          <a:bodyPr/>
          <a:lstStyle/>
          <a:p>
            <a:pPr marL="0" indent="0" eaLnBrk="1" hangingPunct="1">
              <a:lnSpc>
                <a:spcPct val="90000"/>
              </a:lnSpc>
              <a:buNone/>
            </a:pPr>
            <a:r>
              <a:rPr lang="ja-JP" altLang="en-US" sz="2400" dirty="0"/>
              <a:t>❷</a:t>
            </a:r>
            <a:r>
              <a:rPr lang="ja-JP" altLang="en-US" sz="2400" dirty="0">
                <a:hlinkClick r:id="rId3"/>
              </a:rPr>
              <a:t>就職促進給付</a:t>
            </a:r>
            <a:r>
              <a:rPr lang="ja-JP" altLang="en-US" sz="2400" dirty="0">
                <a:solidFill>
                  <a:srgbClr val="FF0000"/>
                </a:solidFill>
              </a:rPr>
              <a:t>＊失業期間を短く、再失業を防ぐ工夫！</a:t>
            </a:r>
            <a:endParaRPr lang="en-US" altLang="ja-JP" sz="2400" dirty="0">
              <a:solidFill>
                <a:srgbClr val="FF0000"/>
              </a:solidFill>
            </a:endParaRPr>
          </a:p>
          <a:p>
            <a:pPr marL="0" indent="0" eaLnBrk="1" hangingPunct="1">
              <a:lnSpc>
                <a:spcPct val="90000"/>
              </a:lnSpc>
              <a:buNone/>
            </a:pPr>
            <a:r>
              <a:rPr lang="ja-JP" altLang="en-US" sz="2400" dirty="0"/>
              <a:t>　失業者の再就職を促進するための手当：就職促進給付（再就職手当、就業促進定着手当、就業手当、常用就業支援手当</a:t>
            </a:r>
            <a:r>
              <a:rPr lang="en-US" altLang="ja-JP" sz="2400" dirty="0"/>
              <a:t>),</a:t>
            </a:r>
            <a:r>
              <a:rPr lang="ja-JP" altLang="en-US" sz="2400" dirty="0"/>
              <a:t>移転費、求職活動支援費がある。</a:t>
            </a:r>
            <a:endParaRPr lang="en-US" altLang="ja-JP" sz="2400" dirty="0"/>
          </a:p>
          <a:p>
            <a:pPr marL="0" indent="0" eaLnBrk="1" hangingPunct="1">
              <a:lnSpc>
                <a:spcPct val="90000"/>
              </a:lnSpc>
              <a:buNone/>
            </a:pPr>
            <a:r>
              <a:rPr lang="ja-JP" altLang="en-US" sz="2400" dirty="0"/>
              <a:t>①再就職手当：基本手当の残り日数が</a:t>
            </a:r>
            <a:r>
              <a:rPr lang="en-US" altLang="ja-JP" sz="2400" dirty="0"/>
              <a:t>3</a:t>
            </a:r>
            <a:r>
              <a:rPr lang="ja-JP" altLang="en-US" sz="2400" dirty="0"/>
              <a:t>分の</a:t>
            </a:r>
            <a:r>
              <a:rPr lang="en-US" altLang="ja-JP" sz="2400" dirty="0"/>
              <a:t>1</a:t>
            </a:r>
            <a:r>
              <a:rPr lang="ja-JP" altLang="en-US" sz="2400" dirty="0"/>
              <a:t>以上ある場合に一時金として給付。早期の再就職を促進</a:t>
            </a:r>
            <a:endParaRPr lang="en-US" altLang="ja-JP" sz="2400" dirty="0"/>
          </a:p>
          <a:p>
            <a:pPr marL="0" indent="0" eaLnBrk="1" hangingPunct="1">
              <a:lnSpc>
                <a:spcPct val="90000"/>
              </a:lnSpc>
              <a:buNone/>
            </a:pPr>
            <a:r>
              <a:rPr lang="ja-JP" altLang="en-US" sz="2400" dirty="0"/>
              <a:t>②就業促進定着手当：再就職手当を受けた者が引き続き</a:t>
            </a:r>
            <a:r>
              <a:rPr lang="en-US" altLang="ja-JP" sz="2400" dirty="0"/>
              <a:t>6</a:t>
            </a:r>
            <a:r>
              <a:rPr lang="ja-JP" altLang="en-US" sz="2400" dirty="0"/>
              <a:t>ヶ月以上雇用、再就職前の賃金日額より低下の場合支給</a:t>
            </a:r>
            <a:endParaRPr lang="en-US" altLang="ja-JP" sz="2400" dirty="0"/>
          </a:p>
          <a:p>
            <a:pPr marL="0" indent="0" eaLnBrk="1" hangingPunct="1">
              <a:lnSpc>
                <a:spcPct val="90000"/>
              </a:lnSpc>
              <a:buNone/>
            </a:pPr>
            <a:r>
              <a:rPr lang="ja-JP" altLang="en-US" sz="2400" dirty="0"/>
              <a:t>③就業手当：常用雇用以外での就職・基本手当の残り日数が</a:t>
            </a:r>
            <a:r>
              <a:rPr lang="en-US" altLang="ja-JP" sz="2400" dirty="0"/>
              <a:t>3</a:t>
            </a:r>
            <a:r>
              <a:rPr lang="ja-JP" altLang="en-US" sz="2400" dirty="0"/>
              <a:t>分の</a:t>
            </a:r>
            <a:r>
              <a:rPr lang="en-US" altLang="ja-JP" sz="2400" dirty="0"/>
              <a:t>1</a:t>
            </a:r>
            <a:r>
              <a:rPr lang="ja-JP" altLang="en-US" sz="2400" dirty="0"/>
              <a:t>・</a:t>
            </a:r>
            <a:r>
              <a:rPr lang="en-US" altLang="ja-JP" sz="2400" dirty="0"/>
              <a:t>45</a:t>
            </a:r>
            <a:r>
              <a:rPr lang="ja-JP" altLang="en-US" sz="2400" dirty="0"/>
              <a:t>日以上ある場合</a:t>
            </a:r>
            <a:endParaRPr lang="en-US" altLang="ja-JP" sz="2400" dirty="0"/>
          </a:p>
          <a:p>
            <a:pPr marL="0" indent="0" eaLnBrk="1" hangingPunct="1">
              <a:lnSpc>
                <a:spcPct val="90000"/>
              </a:lnSpc>
              <a:buNone/>
            </a:pPr>
            <a:r>
              <a:rPr lang="ja-JP" altLang="en-US" sz="2400" dirty="0"/>
              <a:t>④常用就業支援手当：障害があるなど、就業が困難な者が安定した職業について場合＋一定の要件に該当。</a:t>
            </a:r>
            <a:endParaRPr lang="en-US" altLang="ja-JP" sz="2400" dirty="0"/>
          </a:p>
        </p:txBody>
      </p:sp>
    </p:spTree>
    <p:extLst>
      <p:ext uri="{BB962C8B-B14F-4D97-AF65-F5344CB8AC3E}">
        <p14:creationId xmlns:p14="http://schemas.microsoft.com/office/powerpoint/2010/main" val="255825892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332656"/>
            <a:ext cx="7811781" cy="1084293"/>
          </a:xfrm>
        </p:spPr>
        <p:txBody>
          <a:bodyPr anchor="ctr"/>
          <a:lstStyle/>
          <a:p>
            <a:pPr marL="438150" lvl="1" algn="ctr" eaLnBrk="1" hangingPunct="1">
              <a:lnSpc>
                <a:spcPct val="90000"/>
              </a:lnSpc>
            </a:pPr>
            <a:br>
              <a:rPr lang="en-US" altLang="ja-JP" sz="2800" dirty="0"/>
            </a:br>
            <a:br>
              <a:rPr lang="en-US" altLang="ja-JP" sz="2800" dirty="0"/>
            </a:br>
            <a:br>
              <a:rPr lang="en-US" altLang="ja-JP" sz="2800" dirty="0"/>
            </a:br>
            <a:r>
              <a:rPr lang="ja-JP" altLang="en-US" sz="2800" dirty="0"/>
              <a:t>第４節労災保険制度と雇用保険制度の概要 </a:t>
            </a:r>
            <a:br>
              <a:rPr lang="ja-JP" altLang="en-US" sz="2800" dirty="0"/>
            </a:br>
            <a:r>
              <a:rPr lang="ja-JP" altLang="en-US" sz="2800" dirty="0"/>
              <a:t>３．雇用保険制度　</a:t>
            </a:r>
            <a:br>
              <a:rPr lang="en-US" altLang="ja-JP" sz="2800" dirty="0"/>
            </a:br>
            <a:r>
              <a:rPr lang="en-US" altLang="ja-JP" sz="2800" dirty="0"/>
              <a:t>【</a:t>
            </a:r>
            <a:r>
              <a:rPr lang="ja-JP" altLang="en-US" sz="2800" dirty="0"/>
              <a:t>４</a:t>
            </a:r>
            <a:r>
              <a:rPr lang="en-US" altLang="ja-JP" sz="2800" dirty="0"/>
              <a:t>】</a:t>
            </a:r>
            <a:r>
              <a:rPr lang="ja-JP" altLang="en-US" sz="2800" dirty="0"/>
              <a:t>失業等給付</a:t>
            </a:r>
            <a:br>
              <a:rPr lang="en-US" altLang="ja-JP"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23528" y="1700808"/>
            <a:ext cx="8496943" cy="4464495"/>
          </a:xfrm>
        </p:spPr>
        <p:txBody>
          <a:bodyPr/>
          <a:lstStyle/>
          <a:p>
            <a:pPr marL="0" indent="0" eaLnBrk="1" hangingPunct="1">
              <a:lnSpc>
                <a:spcPct val="90000"/>
              </a:lnSpc>
              <a:buNone/>
            </a:pPr>
            <a:r>
              <a:rPr lang="ja-JP" altLang="en-US" sz="2400" dirty="0"/>
              <a:t>❸</a:t>
            </a:r>
            <a:r>
              <a:rPr lang="ja-JP" altLang="en-US" sz="2400" dirty="0">
                <a:hlinkClick r:id="rId3"/>
              </a:rPr>
              <a:t>教育訓練給付</a:t>
            </a:r>
            <a:r>
              <a:rPr lang="ja-JP" altLang="en-US" sz="2400" dirty="0"/>
              <a:t>　</a:t>
            </a:r>
            <a:r>
              <a:rPr lang="ja-JP" altLang="en-US" sz="2400" dirty="0">
                <a:solidFill>
                  <a:srgbClr val="FF0000"/>
                </a:solidFill>
              </a:rPr>
              <a:t>失業中でなくても在職中でも受給可能</a:t>
            </a:r>
            <a:endParaRPr lang="en-US" altLang="ja-JP" sz="2400" dirty="0">
              <a:solidFill>
                <a:srgbClr val="FF0000"/>
              </a:solidFill>
            </a:endParaRPr>
          </a:p>
          <a:p>
            <a:pPr marL="0" indent="0" eaLnBrk="1" hangingPunct="1">
              <a:lnSpc>
                <a:spcPct val="90000"/>
              </a:lnSpc>
              <a:buNone/>
            </a:pPr>
            <a:r>
              <a:rPr lang="ja-JP" altLang="en-US" sz="2400" dirty="0"/>
              <a:t>　労働者の主体的能力開発や中長期的キャリア形成を支援。</a:t>
            </a:r>
            <a:endParaRPr lang="en-US" altLang="ja-JP" sz="2400" dirty="0"/>
          </a:p>
          <a:p>
            <a:pPr marL="0" indent="0" eaLnBrk="1" hangingPunct="1">
              <a:lnSpc>
                <a:spcPct val="90000"/>
              </a:lnSpc>
              <a:buNone/>
            </a:pPr>
            <a:r>
              <a:rPr lang="ja-JP" altLang="en-US" sz="2400" dirty="0"/>
              <a:t>①一般教育訓練給付金：受講開始日に被保険者であり、同一の事業者に雇用されていた期間が</a:t>
            </a:r>
            <a:r>
              <a:rPr lang="en-US" altLang="ja-JP" sz="2400" dirty="0"/>
              <a:t>3</a:t>
            </a:r>
            <a:r>
              <a:rPr lang="ja-JP" altLang="en-US" sz="2400" dirty="0"/>
              <a:t>年以上（在職者）が受講修了した場合、受講費用の</a:t>
            </a:r>
            <a:r>
              <a:rPr lang="en-US" altLang="ja-JP" sz="2400" dirty="0"/>
              <a:t>20</a:t>
            </a:r>
            <a:r>
              <a:rPr lang="ja-JP" altLang="en-US" sz="2400" dirty="0"/>
              <a:t>％（上限</a:t>
            </a:r>
            <a:r>
              <a:rPr lang="en-US" altLang="ja-JP" sz="2400" dirty="0"/>
              <a:t>10</a:t>
            </a:r>
            <a:r>
              <a:rPr lang="ja-JP" altLang="en-US" sz="2400" dirty="0"/>
              <a:t>万円）支給。</a:t>
            </a:r>
            <a:endParaRPr lang="en-US" altLang="ja-JP" sz="2400" dirty="0"/>
          </a:p>
          <a:p>
            <a:pPr marL="0" indent="0" eaLnBrk="1" hangingPunct="1">
              <a:lnSpc>
                <a:spcPct val="90000"/>
              </a:lnSpc>
              <a:buNone/>
            </a:pPr>
            <a:r>
              <a:rPr lang="ja-JP" altLang="en-US" sz="2400" dirty="0"/>
              <a:t>②専門実践教育訓練給付金</a:t>
            </a:r>
            <a:endParaRPr lang="en-US" altLang="ja-JP" sz="2400" dirty="0"/>
          </a:p>
          <a:p>
            <a:pPr marL="0" indent="0" eaLnBrk="1" hangingPunct="1">
              <a:lnSpc>
                <a:spcPct val="90000"/>
              </a:lnSpc>
              <a:buNone/>
            </a:pPr>
            <a:r>
              <a:rPr lang="ja-JP" altLang="en-US" sz="2400" dirty="0"/>
              <a:t>①と同様の条件を満たす人が専門的な資格の獲得を支援</a:t>
            </a:r>
            <a:endParaRPr lang="en-US" altLang="ja-JP" sz="2400" dirty="0"/>
          </a:p>
          <a:p>
            <a:pPr marL="0" indent="0" eaLnBrk="1" hangingPunct="1">
              <a:lnSpc>
                <a:spcPct val="90000"/>
              </a:lnSpc>
              <a:buNone/>
            </a:pPr>
            <a:r>
              <a:rPr lang="ja-JP" altLang="en-US" sz="2400" dirty="0"/>
              <a:t>厚生労働大臣が指定する教育訓練（業務独占資格または名称独占資格、専門学校の職業実践専門課程、専門職大学院など）受講費用の</a:t>
            </a:r>
            <a:r>
              <a:rPr lang="en-US" altLang="ja-JP" sz="2400" dirty="0"/>
              <a:t>50%</a:t>
            </a:r>
            <a:r>
              <a:rPr lang="ja-JP" altLang="en-US" sz="2400" dirty="0"/>
              <a:t>（年間上限</a:t>
            </a:r>
            <a:r>
              <a:rPr lang="en-US" altLang="ja-JP" sz="2400" dirty="0"/>
              <a:t>40</a:t>
            </a:r>
            <a:r>
              <a:rPr lang="ja-JP" altLang="en-US" sz="2400" dirty="0"/>
              <a:t>万円）訓練修了後１年以内雇用、受講費用の</a:t>
            </a:r>
            <a:r>
              <a:rPr lang="en-US" altLang="ja-JP" sz="2400" dirty="0"/>
              <a:t>20%</a:t>
            </a:r>
            <a:r>
              <a:rPr lang="ja-JP" altLang="en-US" sz="2400" dirty="0"/>
              <a:t>（年間上限</a:t>
            </a:r>
            <a:r>
              <a:rPr lang="en-US" altLang="ja-JP" sz="2400" dirty="0"/>
              <a:t>16</a:t>
            </a:r>
            <a:r>
              <a:rPr lang="ja-JP" altLang="en-US" sz="2400" dirty="0"/>
              <a:t>万円）を追加支給。</a:t>
            </a:r>
            <a:endParaRPr lang="en-US" altLang="ja-JP" sz="2400" dirty="0"/>
          </a:p>
        </p:txBody>
      </p:sp>
    </p:spTree>
    <p:extLst>
      <p:ext uri="{BB962C8B-B14F-4D97-AF65-F5344CB8AC3E}">
        <p14:creationId xmlns:p14="http://schemas.microsoft.com/office/powerpoint/2010/main" val="1708137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C448D3-110B-B78A-FB72-C7972CBF3DE3}"/>
              </a:ext>
            </a:extLst>
          </p:cNvPr>
          <p:cNvSpPr>
            <a:spLocks noGrp="1"/>
          </p:cNvSpPr>
          <p:nvPr>
            <p:ph type="title"/>
          </p:nvPr>
        </p:nvSpPr>
        <p:spPr/>
        <p:txBody>
          <a:bodyPr anchor="ctr" anchorCtr="0"/>
          <a:lstStyle/>
          <a:p>
            <a:r>
              <a:rPr lang="ja-JP" altLang="en-US" dirty="0"/>
              <a:t>教育訓練給付の条件</a:t>
            </a:r>
            <a:endParaRPr lang="en-US" dirty="0"/>
          </a:p>
        </p:txBody>
      </p:sp>
      <p:sp>
        <p:nvSpPr>
          <p:cNvPr id="3" name="コンテンツ プレースホルダー 2">
            <a:extLst>
              <a:ext uri="{FF2B5EF4-FFF2-40B4-BE49-F238E27FC236}">
                <a16:creationId xmlns:a16="http://schemas.microsoft.com/office/drawing/2014/main" id="{5D3C8FDC-230D-4023-748A-9EE466836911}"/>
              </a:ext>
            </a:extLst>
          </p:cNvPr>
          <p:cNvSpPr>
            <a:spLocks noGrp="1"/>
          </p:cNvSpPr>
          <p:nvPr>
            <p:ph idx="1"/>
          </p:nvPr>
        </p:nvSpPr>
        <p:spPr>
          <a:xfrm>
            <a:off x="584892" y="1988840"/>
            <a:ext cx="7749678" cy="3836640"/>
          </a:xfrm>
        </p:spPr>
        <p:txBody>
          <a:bodyPr/>
          <a:lstStyle/>
          <a:p>
            <a:r>
              <a:rPr lang="ja-JP" altLang="en-US" dirty="0"/>
              <a:t>雇用保険の加入期間（被保険者期間）</a:t>
            </a:r>
            <a:endParaRPr lang="en-US" altLang="ja-JP" dirty="0"/>
          </a:p>
          <a:p>
            <a:pPr lvl="1">
              <a:buFont typeface="Wingdings" panose="05000000000000000000" pitchFamily="2" charset="2"/>
              <a:buChar char="Ø"/>
            </a:pPr>
            <a:r>
              <a:rPr lang="ja-JP" altLang="en-US" dirty="0"/>
              <a:t>初めて利用</a:t>
            </a:r>
            <a:r>
              <a:rPr lang="en-US" altLang="ja-JP" dirty="0"/>
              <a:t>: </a:t>
            </a:r>
            <a:r>
              <a:rPr lang="ja-JP" altLang="en-US" dirty="0"/>
              <a:t>通算</a:t>
            </a:r>
            <a:r>
              <a:rPr lang="en-US" altLang="ja-JP" dirty="0"/>
              <a:t>1</a:t>
            </a:r>
            <a:r>
              <a:rPr lang="ja-JP" altLang="en-US" dirty="0"/>
              <a:t>年以上の被保険者期間</a:t>
            </a:r>
            <a:endParaRPr lang="en-US" altLang="ja-JP" dirty="0"/>
          </a:p>
          <a:p>
            <a:pPr lvl="1">
              <a:buFont typeface="Wingdings" panose="05000000000000000000" pitchFamily="2" charset="2"/>
              <a:buChar char="Ø"/>
            </a:pPr>
            <a:r>
              <a:rPr lang="en-US" altLang="ja-JP" dirty="0"/>
              <a:t>2</a:t>
            </a:r>
            <a:r>
              <a:rPr lang="ja-JP" altLang="en-US" dirty="0"/>
              <a:t>回目以降</a:t>
            </a:r>
            <a:r>
              <a:rPr lang="en-US" altLang="ja-JP" dirty="0"/>
              <a:t>: </a:t>
            </a:r>
            <a:r>
              <a:rPr lang="ja-JP" altLang="en-US" dirty="0"/>
              <a:t>前回の受給から一定期間（原則</a:t>
            </a:r>
            <a:r>
              <a:rPr lang="en-US" altLang="ja-JP" dirty="0"/>
              <a:t>3</a:t>
            </a:r>
            <a:r>
              <a:rPr lang="ja-JP" altLang="en-US" dirty="0"/>
              <a:t>年）経過。通算</a:t>
            </a:r>
            <a:r>
              <a:rPr lang="en-US" altLang="ja-JP" dirty="0"/>
              <a:t>3</a:t>
            </a:r>
            <a:r>
              <a:rPr lang="ja-JP" altLang="en-US" dirty="0"/>
              <a:t>年以上の被保険者期間</a:t>
            </a:r>
            <a:endParaRPr lang="en-US" altLang="ja-JP" dirty="0"/>
          </a:p>
          <a:p>
            <a:pPr>
              <a:buFont typeface="Wingdings" panose="05000000000000000000" pitchFamily="2" charset="2"/>
              <a:buChar char="q"/>
            </a:pPr>
            <a:r>
              <a:rPr lang="ja-JP" altLang="en-US" dirty="0"/>
              <a:t>在職者・離職者の条件</a:t>
            </a:r>
            <a:endParaRPr lang="en-US" altLang="ja-JP" dirty="0"/>
          </a:p>
          <a:p>
            <a:pPr lvl="1">
              <a:buFont typeface="Wingdings" panose="05000000000000000000" pitchFamily="2" charset="2"/>
              <a:buChar char="Ø"/>
            </a:pPr>
            <a:r>
              <a:rPr lang="ja-JP" altLang="en-US" dirty="0"/>
              <a:t>在職中</a:t>
            </a:r>
            <a:r>
              <a:rPr lang="en-US" altLang="ja-JP" dirty="0"/>
              <a:t>: </a:t>
            </a:r>
            <a:r>
              <a:rPr lang="ja-JP" altLang="en-US" dirty="0"/>
              <a:t>雇用保険の一般被保険者</a:t>
            </a:r>
            <a:endParaRPr lang="en-US" altLang="ja-JP" dirty="0"/>
          </a:p>
          <a:p>
            <a:pPr lvl="1">
              <a:buFont typeface="Wingdings" panose="05000000000000000000" pitchFamily="2" charset="2"/>
              <a:buChar char="Ø"/>
            </a:pPr>
            <a:r>
              <a:rPr lang="ja-JP" altLang="en-US" dirty="0"/>
              <a:t>離職中</a:t>
            </a:r>
            <a:r>
              <a:rPr lang="en-US" altLang="ja-JP" dirty="0"/>
              <a:t>: </a:t>
            </a:r>
            <a:r>
              <a:rPr lang="ja-JP" altLang="en-US" dirty="0"/>
              <a:t>離職日の翌日から受講開始日までが原則</a:t>
            </a:r>
            <a:r>
              <a:rPr lang="en-US" altLang="ja-JP" dirty="0"/>
              <a:t>1</a:t>
            </a:r>
            <a:r>
              <a:rPr lang="ja-JP" altLang="en-US" dirty="0"/>
              <a:t>年以内（延長最大</a:t>
            </a:r>
            <a:r>
              <a:rPr lang="en-US" altLang="ja-JP" dirty="0"/>
              <a:t>4</a:t>
            </a:r>
            <a:r>
              <a:rPr lang="ja-JP" altLang="en-US" dirty="0"/>
              <a:t>年以内）</a:t>
            </a:r>
            <a:endParaRPr lang="en-US" dirty="0"/>
          </a:p>
        </p:txBody>
      </p:sp>
      <p:sp>
        <p:nvSpPr>
          <p:cNvPr id="4" name="スライド番号プレースホルダー 3">
            <a:extLst>
              <a:ext uri="{FF2B5EF4-FFF2-40B4-BE49-F238E27FC236}">
                <a16:creationId xmlns:a16="http://schemas.microsoft.com/office/drawing/2014/main" id="{7D82588A-D900-55ED-6976-75AA88FA068B}"/>
              </a:ext>
            </a:extLst>
          </p:cNvPr>
          <p:cNvSpPr>
            <a:spLocks noGrp="1"/>
          </p:cNvSpPr>
          <p:nvPr>
            <p:ph type="sldNum" sz="quarter" idx="12"/>
          </p:nvPr>
        </p:nvSpPr>
        <p:spPr/>
        <p:txBody>
          <a:bodyPr/>
          <a:lstStyle/>
          <a:p>
            <a:fld id="{A4CFD91F-0676-4D47-82C1-C8A098CDDACF}" type="slidenum">
              <a:rPr lang="en-US" altLang="ja-JP" smtClean="0"/>
              <a:pPr/>
              <a:t>17</a:t>
            </a:fld>
            <a:endParaRPr lang="en-US" altLang="ja-JP"/>
          </a:p>
        </p:txBody>
      </p:sp>
    </p:spTree>
    <p:extLst>
      <p:ext uri="{BB962C8B-B14F-4D97-AF65-F5344CB8AC3E}">
        <p14:creationId xmlns:p14="http://schemas.microsoft.com/office/powerpoint/2010/main" val="2215190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332656"/>
            <a:ext cx="7811781" cy="1084293"/>
          </a:xfrm>
        </p:spPr>
        <p:txBody>
          <a:bodyPr anchor="ctr"/>
          <a:lstStyle/>
          <a:p>
            <a:pPr marL="438150" lvl="1" algn="ctr" eaLnBrk="1" hangingPunct="1">
              <a:lnSpc>
                <a:spcPct val="90000"/>
              </a:lnSpc>
            </a:pPr>
            <a:br>
              <a:rPr lang="en-US" altLang="ja-JP" sz="2800" dirty="0"/>
            </a:br>
            <a:br>
              <a:rPr lang="en-US" altLang="ja-JP" sz="2800" dirty="0"/>
            </a:br>
            <a:br>
              <a:rPr lang="en-US" altLang="ja-JP" sz="2800" dirty="0"/>
            </a:br>
            <a:r>
              <a:rPr lang="ja-JP" altLang="en-US" sz="2800" dirty="0"/>
              <a:t>第４節労災保険制度と雇用保険制度の概要 </a:t>
            </a:r>
            <a:br>
              <a:rPr lang="ja-JP" altLang="en-US" sz="2800" dirty="0"/>
            </a:br>
            <a:r>
              <a:rPr lang="ja-JP" altLang="en-US" sz="2800" dirty="0"/>
              <a:t>３．雇用保険制度　</a:t>
            </a:r>
            <a:br>
              <a:rPr lang="en-US" altLang="ja-JP" sz="2800" dirty="0"/>
            </a:br>
            <a:r>
              <a:rPr lang="en-US" altLang="ja-JP" sz="2800" dirty="0"/>
              <a:t>【</a:t>
            </a:r>
            <a:r>
              <a:rPr lang="ja-JP" altLang="en-US" sz="2800" dirty="0"/>
              <a:t>４</a:t>
            </a:r>
            <a:r>
              <a:rPr lang="en-US" altLang="ja-JP" sz="2800" dirty="0"/>
              <a:t>】</a:t>
            </a:r>
            <a:r>
              <a:rPr lang="ja-JP" altLang="en-US" sz="2800" dirty="0"/>
              <a:t>失業等給付</a:t>
            </a:r>
            <a:br>
              <a:rPr lang="en-US" altLang="ja-JP"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179512" y="1700808"/>
            <a:ext cx="8547122" cy="4320480"/>
          </a:xfrm>
        </p:spPr>
        <p:txBody>
          <a:bodyPr/>
          <a:lstStyle/>
          <a:p>
            <a:pPr marL="0" indent="0" eaLnBrk="1" hangingPunct="1">
              <a:lnSpc>
                <a:spcPct val="90000"/>
              </a:lnSpc>
              <a:buNone/>
            </a:pPr>
            <a:r>
              <a:rPr lang="ja-JP" altLang="en-US" sz="2400" dirty="0"/>
              <a:t>❹</a:t>
            </a:r>
            <a:r>
              <a:rPr lang="ja-JP" altLang="en-US" sz="2400" dirty="0">
                <a:hlinkClick r:id="rId3"/>
              </a:rPr>
              <a:t>雇用継続給付</a:t>
            </a:r>
            <a:r>
              <a:rPr lang="ja-JP" altLang="en-US" sz="2400" dirty="0"/>
              <a:t>　就業継続が困難な人への支援給付金</a:t>
            </a:r>
            <a:endParaRPr lang="en-US" altLang="ja-JP" sz="2400" dirty="0"/>
          </a:p>
          <a:p>
            <a:pPr marL="0" indent="0" eaLnBrk="1" hangingPunct="1">
              <a:lnSpc>
                <a:spcPct val="90000"/>
              </a:lnSpc>
              <a:buNone/>
            </a:pPr>
            <a:r>
              <a:rPr lang="ja-JP" altLang="en-US" sz="2400" dirty="0"/>
              <a:t>①高年齢雇用継続給付；</a:t>
            </a:r>
            <a:r>
              <a:rPr lang="ja-JP" altLang="en-US" sz="2400" dirty="0">
                <a:solidFill>
                  <a:srgbClr val="FF0000"/>
                </a:solidFill>
              </a:rPr>
              <a:t>＊高齢・低賃金で雇用継続への支援</a:t>
            </a:r>
            <a:endParaRPr lang="en-US" altLang="ja-JP" sz="2400" dirty="0">
              <a:solidFill>
                <a:srgbClr val="FF0000"/>
              </a:solidFill>
            </a:endParaRPr>
          </a:p>
          <a:p>
            <a:pPr marL="0" indent="0" eaLnBrk="1" hangingPunct="1">
              <a:lnSpc>
                <a:spcPct val="90000"/>
              </a:lnSpc>
              <a:buNone/>
            </a:pPr>
            <a:r>
              <a:rPr lang="en-US" altLang="ja-JP" sz="2400" dirty="0"/>
              <a:t>【</a:t>
            </a:r>
            <a:r>
              <a:rPr lang="ja-JP" altLang="en-US" sz="2400" dirty="0">
                <a:solidFill>
                  <a:srgbClr val="FF0000"/>
                </a:solidFill>
              </a:rPr>
              <a:t>高年齢雇用継続基本給付金</a:t>
            </a:r>
            <a:r>
              <a:rPr lang="en-US" altLang="ja-JP" sz="2400" dirty="0"/>
              <a:t>】</a:t>
            </a:r>
            <a:r>
              <a:rPr lang="ja-JP" altLang="en-US" sz="2400" dirty="0"/>
              <a:t>継続中の人（基本手当を受給していない）人が対象。賃金が</a:t>
            </a:r>
            <a:r>
              <a:rPr lang="en-US" altLang="ja-JP" sz="2400" dirty="0"/>
              <a:t>60</a:t>
            </a:r>
            <a:r>
              <a:rPr lang="ja-JP" altLang="en-US" sz="2400" dirty="0"/>
              <a:t>歳時点の</a:t>
            </a:r>
            <a:r>
              <a:rPr lang="en-US" altLang="ja-JP" sz="2400" dirty="0"/>
              <a:t>75</a:t>
            </a:r>
            <a:r>
              <a:rPr lang="ja-JP" altLang="en-US" sz="2400" dirty="0"/>
              <a:t>％未満で</a:t>
            </a:r>
            <a:r>
              <a:rPr lang="en-US" altLang="ja-JP" sz="2400" dirty="0"/>
              <a:t>60</a:t>
            </a:r>
            <a:r>
              <a:rPr lang="ja-JP" altLang="en-US" sz="2400" dirty="0"/>
              <a:t>歳以上</a:t>
            </a:r>
            <a:r>
              <a:rPr lang="en-US" altLang="ja-JP" sz="2400" dirty="0"/>
              <a:t>65</a:t>
            </a:r>
            <a:r>
              <a:rPr lang="ja-JP" altLang="en-US" sz="2400" dirty="0"/>
              <a:t>歳未満の一般被保険者・被保険者期間５年以上。最高</a:t>
            </a:r>
            <a:r>
              <a:rPr lang="en-US" altLang="ja-JP" sz="2400" dirty="0"/>
              <a:t>15</a:t>
            </a:r>
            <a:r>
              <a:rPr lang="ja-JP" altLang="en-US" sz="2400" dirty="0"/>
              <a:t>％補填。</a:t>
            </a:r>
          </a:p>
          <a:p>
            <a:pPr marL="0" indent="0" eaLnBrk="1" hangingPunct="1">
              <a:lnSpc>
                <a:spcPct val="90000"/>
              </a:lnSpc>
              <a:buNone/>
            </a:pPr>
            <a:r>
              <a:rPr lang="en-US" altLang="ja-JP" sz="2400" dirty="0"/>
              <a:t>【</a:t>
            </a:r>
            <a:r>
              <a:rPr lang="ja-JP" altLang="en-US" sz="2400" dirty="0">
                <a:solidFill>
                  <a:srgbClr val="FF0000"/>
                </a:solidFill>
              </a:rPr>
              <a:t>高年齢再就職給付金</a:t>
            </a:r>
            <a:r>
              <a:rPr lang="en-US" altLang="ja-JP" sz="2400" dirty="0"/>
              <a:t>】</a:t>
            </a:r>
            <a:r>
              <a:rPr lang="ja-JP" altLang="en-US" sz="2400" dirty="0"/>
              <a:t>基本手当受給・再就職した人向け基本手当受給後、</a:t>
            </a:r>
            <a:r>
              <a:rPr lang="en-US" altLang="ja-JP" sz="2400" dirty="0"/>
              <a:t>60</a:t>
            </a:r>
            <a:r>
              <a:rPr lang="ja-JP" altLang="en-US" sz="2400" dirty="0"/>
              <a:t>歳以後に再就職。賃金日額が</a:t>
            </a:r>
            <a:r>
              <a:rPr lang="en-US" altLang="ja-JP" sz="2400" dirty="0"/>
              <a:t>75</a:t>
            </a:r>
            <a:r>
              <a:rPr lang="ja-JP" altLang="en-US" sz="2400" dirty="0"/>
              <a:t>％未満．</a:t>
            </a:r>
            <a:r>
              <a:rPr lang="en-US" altLang="ja-JP" sz="2400" dirty="0"/>
              <a:t>60</a:t>
            </a:r>
            <a:r>
              <a:rPr lang="ja-JP" altLang="en-US" sz="2400" dirty="0"/>
              <a:t>歳以上</a:t>
            </a:r>
            <a:r>
              <a:rPr lang="en-US" altLang="ja-JP" sz="2400" dirty="0"/>
              <a:t>65</a:t>
            </a:r>
            <a:r>
              <a:rPr lang="ja-JP" altLang="en-US" sz="2400" dirty="0"/>
              <a:t>歳未満の一般被保険者・算定基礎期間が</a:t>
            </a:r>
            <a:r>
              <a:rPr lang="en-US" altLang="ja-JP" sz="2400" dirty="0"/>
              <a:t>5</a:t>
            </a:r>
            <a:r>
              <a:rPr lang="ja-JP" altLang="en-US" sz="2400" dirty="0"/>
              <a:t>年以上。再就職前日の基本手当の支給残日数が</a:t>
            </a:r>
            <a:r>
              <a:rPr lang="en-US" altLang="ja-JP" sz="2400" dirty="0"/>
              <a:t>100</a:t>
            </a:r>
            <a:r>
              <a:rPr lang="ja-JP" altLang="en-US" sz="2400" dirty="0"/>
              <a:t>日以上、</a:t>
            </a:r>
            <a:r>
              <a:rPr lang="en-US" altLang="ja-JP" sz="2400" dirty="0"/>
              <a:t>1</a:t>
            </a:r>
            <a:r>
              <a:rPr lang="ja-JP" altLang="en-US" sz="2400" dirty="0"/>
              <a:t>年以上の雇用継続見込あり。再就職手当の支給を受けていないこと。</a:t>
            </a:r>
            <a:r>
              <a:rPr lang="ja-JP" altLang="en-US" sz="2400" dirty="0">
                <a:solidFill>
                  <a:srgbClr val="FF0000"/>
                </a:solidFill>
              </a:rPr>
              <a:t>＊失業給付でもらえた分を補填する意味合いが強いのでは？</a:t>
            </a:r>
            <a:endParaRPr lang="en-US" altLang="ja-JP" sz="2400" dirty="0">
              <a:solidFill>
                <a:srgbClr val="FF0000"/>
              </a:solidFill>
            </a:endParaRPr>
          </a:p>
        </p:txBody>
      </p:sp>
    </p:spTree>
    <p:extLst>
      <p:ext uri="{BB962C8B-B14F-4D97-AF65-F5344CB8AC3E}">
        <p14:creationId xmlns:p14="http://schemas.microsoft.com/office/powerpoint/2010/main" val="11496801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332656"/>
            <a:ext cx="7811781" cy="1084293"/>
          </a:xfrm>
        </p:spPr>
        <p:txBody>
          <a:bodyPr anchor="ctr"/>
          <a:lstStyle/>
          <a:p>
            <a:pPr marL="438150" lvl="1" algn="ctr" eaLnBrk="1" hangingPunct="1">
              <a:lnSpc>
                <a:spcPct val="90000"/>
              </a:lnSpc>
            </a:pPr>
            <a:br>
              <a:rPr lang="en-US" altLang="ja-JP" sz="2800" dirty="0"/>
            </a:br>
            <a:br>
              <a:rPr lang="en-US" altLang="ja-JP" sz="2800" dirty="0"/>
            </a:br>
            <a:br>
              <a:rPr lang="en-US" altLang="ja-JP" sz="2800" dirty="0"/>
            </a:br>
            <a:r>
              <a:rPr lang="ja-JP" altLang="en-US" sz="2800" dirty="0"/>
              <a:t>第４節労災保険制度と雇用保険制度の概要 </a:t>
            </a:r>
            <a:br>
              <a:rPr lang="ja-JP" altLang="en-US" sz="2800" dirty="0"/>
            </a:br>
            <a:r>
              <a:rPr lang="ja-JP" altLang="en-US" sz="2800" dirty="0"/>
              <a:t>３．雇用保険制度　</a:t>
            </a:r>
            <a:br>
              <a:rPr lang="en-US" altLang="ja-JP" sz="2800" dirty="0"/>
            </a:br>
            <a:r>
              <a:rPr lang="en-US" altLang="ja-JP" sz="2800" dirty="0"/>
              <a:t>【</a:t>
            </a:r>
            <a:r>
              <a:rPr lang="ja-JP" altLang="en-US" sz="2800" dirty="0"/>
              <a:t>４</a:t>
            </a:r>
            <a:r>
              <a:rPr lang="en-US" altLang="ja-JP" sz="2800" dirty="0"/>
              <a:t>】</a:t>
            </a:r>
            <a:r>
              <a:rPr lang="ja-JP" altLang="en-US" sz="2800" dirty="0"/>
              <a:t>失業等給付</a:t>
            </a:r>
            <a:br>
              <a:rPr lang="en-US" altLang="ja-JP" sz="2800" dirty="0"/>
            </a:br>
            <a:br>
              <a:rPr lang="ja-JP" altLang="en-US" sz="2400" dirty="0"/>
            </a:br>
            <a:br>
              <a:rPr lang="en-US" altLang="ja-JP"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467544" y="1772817"/>
            <a:ext cx="8352928" cy="4392487"/>
          </a:xfrm>
        </p:spPr>
        <p:txBody>
          <a:bodyPr/>
          <a:lstStyle/>
          <a:p>
            <a:pPr marL="0" indent="0" eaLnBrk="1" hangingPunct="1">
              <a:lnSpc>
                <a:spcPct val="90000"/>
              </a:lnSpc>
              <a:buNone/>
            </a:pPr>
            <a:r>
              <a:rPr lang="ja-JP" altLang="en-US" sz="2400" dirty="0"/>
              <a:t>➁</a:t>
            </a:r>
            <a:r>
              <a:rPr lang="ja-JP" altLang="en-US" sz="2400" dirty="0">
                <a:hlinkClick r:id="rId3"/>
              </a:rPr>
              <a:t>介護休業給付</a:t>
            </a:r>
            <a:r>
              <a:rPr lang="ja-JP" altLang="en-US" sz="2400" dirty="0"/>
              <a:t>　</a:t>
            </a:r>
            <a:r>
              <a:rPr lang="ja-JP" altLang="en-US" sz="2400" dirty="0">
                <a:solidFill>
                  <a:srgbClr val="FF0000"/>
                </a:solidFill>
              </a:rPr>
              <a:t>＊介護離職の防止＝雇用継続給付</a:t>
            </a:r>
            <a:endParaRPr lang="en-US" altLang="ja-JP" sz="2400" dirty="0">
              <a:solidFill>
                <a:srgbClr val="FF0000"/>
              </a:solidFill>
            </a:endParaRPr>
          </a:p>
          <a:p>
            <a:pPr marL="0" indent="0" eaLnBrk="1" hangingPunct="1">
              <a:lnSpc>
                <a:spcPct val="90000"/>
              </a:lnSpc>
              <a:buNone/>
            </a:pPr>
            <a:r>
              <a:rPr lang="ja-JP" altLang="en-US" sz="2400" dirty="0"/>
              <a:t>（育児・介護休業法）</a:t>
            </a:r>
            <a:r>
              <a:rPr lang="ja-JP" altLang="en-US" sz="2400" dirty="0">
                <a:solidFill>
                  <a:srgbClr val="FF0000"/>
                </a:solidFill>
              </a:rPr>
              <a:t>家族を介護するため介護休業を取得できる</a:t>
            </a:r>
            <a:r>
              <a:rPr lang="ja-JP" altLang="en-US" sz="2400" dirty="0"/>
              <a:t>。一般被保険者等が介護休業（最長</a:t>
            </a:r>
            <a:r>
              <a:rPr lang="en-US" altLang="ja-JP" sz="2400" dirty="0"/>
              <a:t>93</a:t>
            </a:r>
            <a:r>
              <a:rPr lang="ja-JP" altLang="en-US" sz="2400" dirty="0"/>
              <a:t>日）取得、介護休業給付金（賃金日額</a:t>
            </a:r>
            <a:r>
              <a:rPr lang="en-US" altLang="ja-JP" sz="2400" dirty="0"/>
              <a:t>67</a:t>
            </a:r>
            <a:r>
              <a:rPr lang="ja-JP" altLang="en-US" sz="2400" dirty="0"/>
              <a:t>％☓日数）を給付</a:t>
            </a:r>
            <a:endParaRPr lang="en-US" altLang="ja-JP" sz="2400" dirty="0"/>
          </a:p>
          <a:p>
            <a:pPr marL="0" indent="0" eaLnBrk="1" hangingPunct="1">
              <a:lnSpc>
                <a:spcPct val="90000"/>
              </a:lnSpc>
              <a:buNone/>
            </a:pPr>
            <a:r>
              <a:rPr lang="ja-JP" altLang="en-US" sz="2400" dirty="0"/>
              <a:t>・負傷、疾病又は身体上・精神上の障害により、</a:t>
            </a:r>
            <a:r>
              <a:rPr lang="en-US" altLang="ja-JP" sz="2400" dirty="0"/>
              <a:t>2</a:t>
            </a:r>
            <a:r>
              <a:rPr lang="ja-JP" altLang="en-US" sz="2400" dirty="0"/>
              <a:t>週間以上の常時介護をするための休業。対象家族は被保険者の「配偶者」「父母（養父母を含む）」「子（養子を含む）」「配偶者の父母（養父母を含む）」「祖父母」「兄弟姉妹」「孫」。</a:t>
            </a:r>
          </a:p>
          <a:p>
            <a:pPr marL="0" indent="0" eaLnBrk="1" hangingPunct="1">
              <a:lnSpc>
                <a:spcPct val="90000"/>
              </a:lnSpc>
              <a:buNone/>
            </a:pPr>
            <a:r>
              <a:rPr lang="ja-JP" altLang="en-US" sz="2400" dirty="0"/>
              <a:t>・被保険者が事業主に申し出を行い、これによって被保険者が実際に取得した休業であること。</a:t>
            </a:r>
            <a:endParaRPr lang="en-US" altLang="ja-JP" sz="2400" dirty="0"/>
          </a:p>
          <a:p>
            <a:pPr marL="0" indent="0" eaLnBrk="1" hangingPunct="1">
              <a:lnSpc>
                <a:spcPct val="90000"/>
              </a:lnSpc>
              <a:buNone/>
            </a:pPr>
            <a:r>
              <a:rPr lang="ja-JP" altLang="en-US" sz="2400" dirty="0">
                <a:solidFill>
                  <a:srgbClr val="FF0000"/>
                </a:solidFill>
              </a:rPr>
              <a:t>★素晴らしい制度だが、最長</a:t>
            </a:r>
            <a:r>
              <a:rPr lang="en-US" altLang="ja-JP" sz="2400" dirty="0">
                <a:solidFill>
                  <a:srgbClr val="FF0000"/>
                </a:solidFill>
              </a:rPr>
              <a:t>93</a:t>
            </a:r>
            <a:r>
              <a:rPr lang="ja-JP" altLang="en-US" sz="2400" dirty="0">
                <a:solidFill>
                  <a:srgbClr val="FF0000"/>
                </a:solidFill>
              </a:rPr>
              <a:t>日（</a:t>
            </a:r>
            <a:r>
              <a:rPr lang="en-US" altLang="ja-JP" sz="2400" dirty="0">
                <a:solidFill>
                  <a:srgbClr val="FF0000"/>
                </a:solidFill>
              </a:rPr>
              <a:t>3</a:t>
            </a:r>
            <a:r>
              <a:rPr lang="ja-JP" altLang="en-US" sz="2400" dirty="0">
                <a:solidFill>
                  <a:srgbClr val="FF0000"/>
                </a:solidFill>
              </a:rPr>
              <a:t>ヶ月程度）しかない。</a:t>
            </a:r>
            <a:endParaRPr lang="en-US" altLang="ja-JP" sz="2400" dirty="0">
              <a:solidFill>
                <a:srgbClr val="FF0000"/>
              </a:solidFill>
            </a:endParaRPr>
          </a:p>
          <a:p>
            <a:pPr marL="0" indent="0" eaLnBrk="1" hangingPunct="1">
              <a:lnSpc>
                <a:spcPct val="90000"/>
              </a:lnSpc>
              <a:buNone/>
            </a:pPr>
            <a:endParaRPr lang="ja-JP" altLang="en-US" sz="2400" dirty="0"/>
          </a:p>
          <a:p>
            <a:pPr marL="0" indent="0" eaLnBrk="1" hangingPunct="1">
              <a:lnSpc>
                <a:spcPct val="90000"/>
              </a:lnSpc>
              <a:buNone/>
            </a:pPr>
            <a:endParaRPr lang="en-US" altLang="ja-JP" sz="2400" dirty="0"/>
          </a:p>
          <a:p>
            <a:pPr marL="0" indent="0" eaLnBrk="1" hangingPunct="1">
              <a:lnSpc>
                <a:spcPct val="90000"/>
              </a:lnSpc>
              <a:buNone/>
            </a:pPr>
            <a:endParaRPr lang="ja-JP" altLang="en-US" sz="2400" dirty="0"/>
          </a:p>
        </p:txBody>
      </p:sp>
    </p:spTree>
    <p:extLst>
      <p:ext uri="{BB962C8B-B14F-4D97-AF65-F5344CB8AC3E}">
        <p14:creationId xmlns:p14="http://schemas.microsoft.com/office/powerpoint/2010/main" val="3610090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p:txBody>
          <a:bodyPr anchor="ctr" anchorCtr="1"/>
          <a:lstStyle/>
          <a:p>
            <a:r>
              <a:rPr lang="ja-JP" altLang="en-US" dirty="0"/>
              <a:t>今日のお話</a:t>
            </a:r>
            <a:endParaRPr lang="en-US" dirty="0"/>
          </a:p>
        </p:txBody>
      </p:sp>
      <p:sp>
        <p:nvSpPr>
          <p:cNvPr id="427011" name="Rectangle 3"/>
          <p:cNvSpPr>
            <a:spLocks noGrp="1" noChangeArrowheads="1"/>
          </p:cNvSpPr>
          <p:nvPr>
            <p:ph type="body" idx="1"/>
          </p:nvPr>
        </p:nvSpPr>
        <p:spPr>
          <a:xfrm>
            <a:off x="574675" y="1714681"/>
            <a:ext cx="8001000" cy="4162591"/>
          </a:xfrm>
        </p:spPr>
        <p:txBody>
          <a:bodyPr/>
          <a:lstStyle/>
          <a:p>
            <a:pPr marL="438150" lvl="1" indent="0" eaLnBrk="1" hangingPunct="1">
              <a:lnSpc>
                <a:spcPct val="90000"/>
              </a:lnSpc>
              <a:buNone/>
            </a:pPr>
            <a:r>
              <a:rPr lang="ja-JP" altLang="en-US" sz="2400" dirty="0"/>
              <a:t>第</a:t>
            </a:r>
            <a:r>
              <a:rPr lang="en-US" altLang="ja-JP" sz="2400" dirty="0"/>
              <a:t>5</a:t>
            </a:r>
            <a:r>
              <a:rPr lang="ja-JP" altLang="en-US" sz="2400" dirty="0"/>
              <a:t>章社会保障制度の体系 </a:t>
            </a:r>
          </a:p>
          <a:p>
            <a:pPr marL="438150" lvl="1" indent="0" eaLnBrk="1" hangingPunct="1">
              <a:lnSpc>
                <a:spcPct val="90000"/>
              </a:lnSpc>
              <a:buNone/>
            </a:pPr>
            <a:r>
              <a:rPr lang="ja-JP" altLang="en-US" sz="2400" dirty="0"/>
              <a:t>第４節労災保険制度と雇用保険制度の概要 </a:t>
            </a:r>
          </a:p>
          <a:p>
            <a:pPr marL="438150" lvl="1" indent="0" eaLnBrk="1" hangingPunct="1">
              <a:lnSpc>
                <a:spcPct val="90000"/>
              </a:lnSpc>
              <a:buNone/>
            </a:pPr>
            <a:r>
              <a:rPr lang="ja-JP" altLang="en-US" sz="2400" dirty="0"/>
              <a:t>３．雇用保険制度　</a:t>
            </a:r>
          </a:p>
          <a:p>
            <a:pPr marL="438150" lvl="1" indent="0" eaLnBrk="1" hangingPunct="1">
              <a:lnSpc>
                <a:spcPct val="90000"/>
              </a:lnSpc>
              <a:buNone/>
            </a:pPr>
            <a:endParaRPr lang="ja-JP" altLang="en-US" sz="2400" dirty="0">
              <a:latin typeface="ＭＳ 明朝" charset="-128"/>
              <a:ea typeface="ＭＳ 明朝" charset="-128"/>
              <a:cs typeface="ＭＳ 明朝" charset="-128"/>
            </a:endParaRPr>
          </a:p>
        </p:txBody>
      </p:sp>
      <p:sp>
        <p:nvSpPr>
          <p:cNvPr id="2" name="スライド番号プレースホルダー 1">
            <a:extLst>
              <a:ext uri="{FF2B5EF4-FFF2-40B4-BE49-F238E27FC236}">
                <a16:creationId xmlns:a16="http://schemas.microsoft.com/office/drawing/2014/main" id="{B5C640BE-F694-22C0-69A1-3158D26090E4}"/>
              </a:ext>
            </a:extLst>
          </p:cNvPr>
          <p:cNvSpPr>
            <a:spLocks noGrp="1"/>
          </p:cNvSpPr>
          <p:nvPr>
            <p:ph type="sldNum" sz="quarter" idx="12"/>
          </p:nvPr>
        </p:nvSpPr>
        <p:spPr/>
        <p:txBody>
          <a:bodyPr/>
          <a:lstStyle/>
          <a:p>
            <a:fld id="{A4CFD91F-0676-4D47-82C1-C8A098CDDACF}" type="slidenum">
              <a:rPr lang="en-US" altLang="ja-JP" smtClean="0"/>
              <a:pPr/>
              <a:t>2</a:t>
            </a:fld>
            <a:endParaRPr lang="en-US" altLang="ja-JP"/>
          </a:p>
        </p:txBody>
      </p:sp>
      <p:sp>
        <p:nvSpPr>
          <p:cNvPr id="3" name="テキスト ボックス 2">
            <a:extLst>
              <a:ext uri="{FF2B5EF4-FFF2-40B4-BE49-F238E27FC236}">
                <a16:creationId xmlns:a16="http://schemas.microsoft.com/office/drawing/2014/main" id="{99506729-607B-B929-8EB7-051062E107E6}"/>
              </a:ext>
            </a:extLst>
          </p:cNvPr>
          <p:cNvSpPr txBox="1"/>
          <p:nvPr/>
        </p:nvSpPr>
        <p:spPr>
          <a:xfrm>
            <a:off x="395536" y="3031353"/>
            <a:ext cx="8138864" cy="3170099"/>
          </a:xfrm>
          <a:prstGeom prst="rect">
            <a:avLst/>
          </a:prstGeom>
          <a:solidFill>
            <a:schemeClr val="bg1"/>
          </a:solidFill>
          <a:ln>
            <a:solidFill>
              <a:schemeClr val="bg1"/>
            </a:solidFill>
          </a:ln>
        </p:spPr>
        <p:txBody>
          <a:bodyPr wrap="square" rtlCol="0">
            <a:spAutoFit/>
          </a:bodyPr>
          <a:lstStyle/>
          <a:p>
            <a:r>
              <a:rPr lang="ja-JP" altLang="en-US" sz="2000" dirty="0"/>
              <a:t>ここでは、　</a:t>
            </a:r>
            <a:endParaRPr lang="ja-JP" altLang="en-US" sz="2000" dirty="0">
              <a:solidFill>
                <a:srgbClr val="FF0000"/>
              </a:solidFill>
            </a:endParaRPr>
          </a:p>
          <a:p>
            <a:r>
              <a:rPr lang="ja-JP" altLang="en-US" sz="2000" dirty="0"/>
              <a:t>１）雇用保険制度は、労働者が失業・雇用の継続が困難・職業に関する教育訓練を受ける・家族介護／子育てのために休業した場合などに、必要な給付を行い、労働者の生活及び雇用の安定、求職活動・就業継続を促進することを目的している。</a:t>
            </a:r>
          </a:p>
          <a:p>
            <a:r>
              <a:rPr lang="ja-JP" altLang="en-US" sz="2000" dirty="0"/>
              <a:t>２）雇用保険二事業とは①雇用安定事業（失業予防、雇用状態の是正及び雇用機会の増大）と②能力開発事業（能力の開発及び向上）をいう</a:t>
            </a:r>
          </a:p>
          <a:p>
            <a:r>
              <a:rPr lang="ja-JP" altLang="en-US" sz="2000" dirty="0"/>
              <a:t>３）雇用保険給付には失業等給付（求職者給付、就職促進給付、教育訓練給付、雇用継続給付）＋育児休業給付などがある。</a:t>
            </a:r>
          </a:p>
          <a:p>
            <a:endParaRPr lang="ja-JP" altLang="en-US" sz="2000" b="1" dirty="0">
              <a:solidFill>
                <a:srgbClr val="FF0000"/>
              </a:solidFill>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332656"/>
            <a:ext cx="7811781" cy="1084293"/>
          </a:xfrm>
        </p:spPr>
        <p:txBody>
          <a:bodyPr anchor="ctr"/>
          <a:lstStyle/>
          <a:p>
            <a:pPr marL="438150" lvl="1" algn="ctr" eaLnBrk="1" hangingPunct="1">
              <a:lnSpc>
                <a:spcPct val="90000"/>
              </a:lnSpc>
            </a:pPr>
            <a:br>
              <a:rPr lang="en-US" altLang="ja-JP" sz="2800" dirty="0"/>
            </a:br>
            <a:br>
              <a:rPr lang="en-US" altLang="ja-JP" sz="2800" dirty="0"/>
            </a:br>
            <a:br>
              <a:rPr lang="en-US" altLang="ja-JP" sz="2800" dirty="0"/>
            </a:br>
            <a:r>
              <a:rPr lang="ja-JP" altLang="en-US" sz="2800" dirty="0"/>
              <a:t>第４節労災保険制度と雇用保険制度の概要 </a:t>
            </a:r>
            <a:br>
              <a:rPr lang="ja-JP" altLang="en-US" sz="2800" dirty="0"/>
            </a:br>
            <a:r>
              <a:rPr lang="ja-JP" altLang="en-US" sz="2800" dirty="0"/>
              <a:t>３．雇用保険制度　</a:t>
            </a:r>
            <a:br>
              <a:rPr lang="en-US" altLang="ja-JP" sz="2800" dirty="0"/>
            </a:br>
            <a:r>
              <a:rPr lang="en-US" altLang="ja-JP" sz="2800" dirty="0"/>
              <a:t>【</a:t>
            </a:r>
            <a:r>
              <a:rPr lang="ja-JP" altLang="en-US" sz="2800" dirty="0"/>
              <a:t>５</a:t>
            </a:r>
            <a:r>
              <a:rPr lang="en-US" altLang="ja-JP" sz="2800" dirty="0"/>
              <a:t>】</a:t>
            </a:r>
            <a:r>
              <a:rPr lang="ja-JP" altLang="en-US" sz="2800" dirty="0">
                <a:solidFill>
                  <a:srgbClr val="FF0000"/>
                </a:solidFill>
              </a:rPr>
              <a:t>育児休業給付（いわゆる育休！）</a:t>
            </a:r>
            <a:br>
              <a:rPr lang="en-US" altLang="ja-JP" sz="2800" dirty="0">
                <a:solidFill>
                  <a:srgbClr val="FF0000"/>
                </a:solidFill>
              </a:rPr>
            </a:br>
            <a:br>
              <a:rPr lang="ja-JP" altLang="en-US" sz="2400" dirty="0"/>
            </a:br>
            <a:br>
              <a:rPr lang="en-US" altLang="ja-JP"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59532" y="1700808"/>
            <a:ext cx="8424936" cy="4536503"/>
          </a:xfrm>
        </p:spPr>
        <p:txBody>
          <a:bodyPr/>
          <a:lstStyle/>
          <a:p>
            <a:pPr marL="0" indent="0" eaLnBrk="1" hangingPunct="1">
              <a:lnSpc>
                <a:spcPct val="90000"/>
              </a:lnSpc>
              <a:buNone/>
            </a:pPr>
            <a:r>
              <a:rPr lang="ja-JP" altLang="en-US" sz="2400" dirty="0">
                <a:hlinkClick r:id="rId3"/>
              </a:rPr>
              <a:t>育児休業給付</a:t>
            </a:r>
            <a:r>
              <a:rPr lang="ja-JP" altLang="en-US" sz="2400" dirty="0"/>
              <a:t>は</a:t>
            </a:r>
            <a:r>
              <a:rPr lang="ja-JP" altLang="en-US" sz="2400" dirty="0">
                <a:solidFill>
                  <a:srgbClr val="FF0000"/>
                </a:solidFill>
              </a:rPr>
              <a:t>元々雇用継続給付金であったが、</a:t>
            </a:r>
            <a:r>
              <a:rPr lang="en-US" altLang="ja-JP" sz="2400" dirty="0">
                <a:solidFill>
                  <a:srgbClr val="FF0000"/>
                </a:solidFill>
              </a:rPr>
              <a:t>2020(R2)</a:t>
            </a:r>
          </a:p>
          <a:p>
            <a:pPr marL="0" indent="0" eaLnBrk="1" hangingPunct="1">
              <a:lnSpc>
                <a:spcPct val="90000"/>
              </a:lnSpc>
              <a:buNone/>
            </a:pPr>
            <a:r>
              <a:rPr lang="ja-JP" altLang="en-US" sz="2400" dirty="0">
                <a:solidFill>
                  <a:srgbClr val="FF0000"/>
                </a:solidFill>
              </a:rPr>
              <a:t>年度から別立てとなる。＊育休の目的は女性雇用継続！</a:t>
            </a:r>
            <a:br>
              <a:rPr lang="en-US" altLang="ja-JP" sz="2400" dirty="0">
                <a:solidFill>
                  <a:srgbClr val="FF0000"/>
                </a:solidFill>
              </a:rPr>
            </a:br>
            <a:r>
              <a:rPr lang="en-US" altLang="ja-JP" sz="2400" dirty="0"/>
              <a:t>【</a:t>
            </a:r>
            <a:r>
              <a:rPr lang="zh-TW" altLang="en-US" sz="2400" dirty="0"/>
              <a:t> 出生時育児休業給付金</a:t>
            </a:r>
            <a:r>
              <a:rPr lang="en-US" altLang="ja-JP" sz="2400" dirty="0"/>
              <a:t>】</a:t>
            </a:r>
            <a:r>
              <a:rPr lang="ja-JP" altLang="en-US" sz="2400" dirty="0"/>
              <a:t>雇用保険の被保険者が子の出生後８週間内に</a:t>
            </a:r>
            <a:r>
              <a:rPr lang="ja-JP" altLang="en-US" sz="2400" dirty="0">
                <a:solidFill>
                  <a:srgbClr val="FF0000"/>
                </a:solidFill>
              </a:rPr>
              <a:t>合計４週間分（</a:t>
            </a:r>
            <a:r>
              <a:rPr lang="en-US" altLang="ja-JP" sz="2400" dirty="0">
                <a:solidFill>
                  <a:srgbClr val="FF0000"/>
                </a:solidFill>
              </a:rPr>
              <a:t>28</a:t>
            </a:r>
            <a:r>
              <a:rPr lang="ja-JP" altLang="en-US" sz="2400" dirty="0">
                <a:solidFill>
                  <a:srgbClr val="FF0000"/>
                </a:solidFill>
              </a:rPr>
              <a:t>日）</a:t>
            </a:r>
            <a:r>
              <a:rPr lang="ja-JP" altLang="en-US" sz="2400" dirty="0"/>
              <a:t>を限度に産後パパ育休（出生時育児休業・２回まで分割取得可）を取得した場合、一定の要件を満たすと支給。</a:t>
            </a:r>
          </a:p>
          <a:p>
            <a:pPr marL="0" indent="0" eaLnBrk="1" hangingPunct="1">
              <a:lnSpc>
                <a:spcPct val="90000"/>
              </a:lnSpc>
              <a:buNone/>
            </a:pPr>
            <a:r>
              <a:rPr lang="en-US" altLang="ja-JP" sz="2400" dirty="0"/>
              <a:t>【</a:t>
            </a:r>
            <a:r>
              <a:rPr lang="zh-TW" altLang="en-US" sz="2400" dirty="0"/>
              <a:t> 育児休業給付金</a:t>
            </a:r>
            <a:r>
              <a:rPr lang="en-US" altLang="ja-JP" sz="2400" dirty="0"/>
              <a:t>】</a:t>
            </a:r>
            <a:r>
              <a:rPr lang="ja-JP" altLang="en-US" sz="2400" dirty="0"/>
              <a:t>原則１歳未満の子を養育するために育児休業（２回まで分割取得できます）を取得した場合、一定の要件を満たすと支給。</a:t>
            </a:r>
            <a:endParaRPr lang="en-US" altLang="ja-JP" sz="2400" dirty="0"/>
          </a:p>
          <a:p>
            <a:pPr marL="0" indent="0" eaLnBrk="1" hangingPunct="1">
              <a:lnSpc>
                <a:spcPct val="90000"/>
              </a:lnSpc>
              <a:buNone/>
            </a:pPr>
            <a:r>
              <a:rPr lang="ja-JP" altLang="en-US" sz="2400" dirty="0"/>
              <a:t>★要するに、２つ合わせれば、</a:t>
            </a:r>
            <a:r>
              <a:rPr lang="ja-JP" altLang="en-US" sz="2400" dirty="0">
                <a:solidFill>
                  <a:srgbClr val="FF0000"/>
                </a:solidFill>
              </a:rPr>
              <a:t>出生後１年２ヶ月（保育園に落ちた場合などは最長</a:t>
            </a:r>
            <a:r>
              <a:rPr lang="en-US" altLang="ja-JP" sz="2400" dirty="0">
                <a:solidFill>
                  <a:srgbClr val="FF0000"/>
                </a:solidFill>
              </a:rPr>
              <a:t>2</a:t>
            </a:r>
            <a:r>
              <a:rPr lang="ja-JP" altLang="en-US" sz="2400" dirty="0">
                <a:solidFill>
                  <a:srgbClr val="FF0000"/>
                </a:solidFill>
              </a:rPr>
              <a:t>年</a:t>
            </a:r>
            <a:r>
              <a:rPr lang="ja-JP" altLang="en-US" sz="2400" dirty="0"/>
              <a:t>）育児休業・</a:t>
            </a:r>
            <a:r>
              <a:rPr lang="zh-TW" altLang="en-US" sz="2400" dirty="0"/>
              <a:t>育児休業給付金</a:t>
            </a:r>
            <a:r>
              <a:rPr lang="ja-JP" altLang="en-US" sz="2400" dirty="0"/>
              <a:t>（当初６ヶ月休業前賃金日額の</a:t>
            </a:r>
            <a:r>
              <a:rPr lang="en-US" altLang="ja-JP" sz="2400" dirty="0"/>
              <a:t>67</a:t>
            </a:r>
            <a:r>
              <a:rPr lang="ja-JP" altLang="en-US" sz="2400" dirty="0"/>
              <a:t>％</a:t>
            </a:r>
            <a:r>
              <a:rPr lang="en-US" altLang="ja-JP" sz="2400" dirty="0"/>
              <a:t>6</a:t>
            </a:r>
            <a:r>
              <a:rPr lang="ja-JP" altLang="en-US" sz="2400" dirty="0"/>
              <a:t>ヶ月以降</a:t>
            </a:r>
            <a:r>
              <a:rPr lang="en-US" altLang="ja-JP" sz="2400" dirty="0"/>
              <a:t>50%</a:t>
            </a:r>
            <a:r>
              <a:rPr lang="ja-JP" altLang="en-US" sz="2400" dirty="0"/>
              <a:t>☓休業日数）を取得できる。</a:t>
            </a:r>
            <a:br>
              <a:rPr lang="ja-JP" altLang="en-US" sz="2000" dirty="0"/>
            </a:br>
            <a:endParaRPr lang="ja-JP" altLang="en-US" sz="2400" dirty="0"/>
          </a:p>
          <a:p>
            <a:pPr marL="0" indent="0" eaLnBrk="1" hangingPunct="1">
              <a:lnSpc>
                <a:spcPct val="90000"/>
              </a:lnSpc>
              <a:buNone/>
            </a:pPr>
            <a:endParaRPr lang="en-US" altLang="ja-JP" sz="2400" dirty="0"/>
          </a:p>
          <a:p>
            <a:pPr marL="0" indent="0" eaLnBrk="1" hangingPunct="1">
              <a:lnSpc>
                <a:spcPct val="90000"/>
              </a:lnSpc>
              <a:buNone/>
            </a:pPr>
            <a:endParaRPr lang="ja-JP" altLang="en-US" sz="2400" dirty="0"/>
          </a:p>
        </p:txBody>
      </p:sp>
    </p:spTree>
    <p:extLst>
      <p:ext uri="{BB962C8B-B14F-4D97-AF65-F5344CB8AC3E}">
        <p14:creationId xmlns:p14="http://schemas.microsoft.com/office/powerpoint/2010/main" val="405059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78E921-3F57-A057-7F4F-80E130D05A93}"/>
              </a:ext>
            </a:extLst>
          </p:cNvPr>
          <p:cNvSpPr>
            <a:spLocks noGrp="1"/>
          </p:cNvSpPr>
          <p:nvPr>
            <p:ph type="title"/>
          </p:nvPr>
        </p:nvSpPr>
        <p:spPr/>
        <p:txBody>
          <a:bodyPr anchor="ctr" anchorCtr="0"/>
          <a:lstStyle/>
          <a:p>
            <a:r>
              <a:rPr lang="ja-JP" altLang="en-US" u="sng" dirty="0">
                <a:hlinkClick r:id="rId2"/>
              </a:rPr>
              <a:t>育休の最新バージョン</a:t>
            </a:r>
            <a:endParaRPr lang="en-US" u="sng" dirty="0"/>
          </a:p>
        </p:txBody>
      </p:sp>
      <p:sp>
        <p:nvSpPr>
          <p:cNvPr id="4" name="スライド番号プレースホルダー 3">
            <a:extLst>
              <a:ext uri="{FF2B5EF4-FFF2-40B4-BE49-F238E27FC236}">
                <a16:creationId xmlns:a16="http://schemas.microsoft.com/office/drawing/2014/main" id="{ACDF1C43-E14F-9302-CF18-83A4B435A99E}"/>
              </a:ext>
            </a:extLst>
          </p:cNvPr>
          <p:cNvSpPr>
            <a:spLocks noGrp="1"/>
          </p:cNvSpPr>
          <p:nvPr>
            <p:ph type="sldNum" sz="quarter" idx="12"/>
          </p:nvPr>
        </p:nvSpPr>
        <p:spPr>
          <a:xfrm>
            <a:off x="6576273" y="6315075"/>
            <a:ext cx="1981200" cy="476250"/>
          </a:xfrm>
        </p:spPr>
        <p:txBody>
          <a:bodyPr/>
          <a:lstStyle/>
          <a:p>
            <a:fld id="{A4CFD91F-0676-4D47-82C1-C8A098CDDACF}" type="slidenum">
              <a:rPr lang="en-US" altLang="ja-JP" smtClean="0"/>
              <a:pPr/>
              <a:t>21</a:t>
            </a:fld>
            <a:endParaRPr lang="en-US" altLang="ja-JP"/>
          </a:p>
        </p:txBody>
      </p:sp>
      <p:pic>
        <p:nvPicPr>
          <p:cNvPr id="6" name="図 5" descr="テーブル&#10;&#10;AI 生成コンテンツは誤りを含む可能性があります。">
            <a:extLst>
              <a:ext uri="{FF2B5EF4-FFF2-40B4-BE49-F238E27FC236}">
                <a16:creationId xmlns:a16="http://schemas.microsoft.com/office/drawing/2014/main" id="{C55C6B6C-8B51-8E9D-B1F1-1A4030F73BD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600199"/>
            <a:ext cx="8612651" cy="4645025"/>
          </a:xfrm>
          <a:prstGeom prst="rect">
            <a:avLst/>
          </a:prstGeom>
        </p:spPr>
      </p:pic>
    </p:spTree>
    <p:extLst>
      <p:ext uri="{BB962C8B-B14F-4D97-AF65-F5344CB8AC3E}">
        <p14:creationId xmlns:p14="http://schemas.microsoft.com/office/powerpoint/2010/main" val="77537191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548680"/>
            <a:ext cx="7811781" cy="1084293"/>
          </a:xfrm>
        </p:spPr>
        <p:txBody>
          <a:bodyPr anchor="ctr"/>
          <a:lstStyle/>
          <a:p>
            <a:pPr marL="438150" lvl="1" algn="ctr" eaLnBrk="1" hangingPunct="1">
              <a:lnSpc>
                <a:spcPct val="90000"/>
              </a:lnSpc>
            </a:pPr>
            <a:br>
              <a:rPr lang="en-US" altLang="ja-JP" sz="2800" dirty="0"/>
            </a:br>
            <a:br>
              <a:rPr lang="en-US" altLang="ja-JP" sz="2800" dirty="0"/>
            </a:br>
            <a:br>
              <a:rPr lang="en-US" altLang="ja-JP" sz="2800" dirty="0"/>
            </a:br>
            <a:r>
              <a:rPr lang="ja-JP" altLang="en-US" sz="2800" dirty="0"/>
              <a:t>第４節労災保険制度と雇用保険制度の概要 </a:t>
            </a:r>
            <a:br>
              <a:rPr lang="ja-JP" altLang="en-US" sz="2800" dirty="0"/>
            </a:br>
            <a:r>
              <a:rPr lang="ja-JP" altLang="en-US" sz="2800" dirty="0"/>
              <a:t>３．雇用保険制度　</a:t>
            </a:r>
            <a:br>
              <a:rPr lang="en-US" altLang="ja-JP" sz="2800" dirty="0"/>
            </a:br>
            <a:r>
              <a:rPr lang="en-US" altLang="ja-JP" sz="2800" dirty="0"/>
              <a:t>【</a:t>
            </a:r>
            <a:r>
              <a:rPr lang="ja-JP" altLang="en-US" sz="2800" dirty="0"/>
              <a:t>６</a:t>
            </a:r>
            <a:r>
              <a:rPr lang="en-US" altLang="ja-JP" sz="2800" dirty="0"/>
              <a:t>】</a:t>
            </a:r>
            <a:r>
              <a:rPr lang="ja-JP" altLang="en-US" sz="2800" dirty="0">
                <a:hlinkClick r:id="rId3"/>
              </a:rPr>
              <a:t>就職支援法事業</a:t>
            </a:r>
            <a:r>
              <a:rPr lang="ja-JP" altLang="en-US" sz="2800" dirty="0"/>
              <a:t>（求職者支援事業）</a:t>
            </a:r>
            <a:br>
              <a:rPr lang="en-US" altLang="ja-JP" sz="2800" dirty="0"/>
            </a:br>
            <a:br>
              <a:rPr lang="ja-JP" altLang="en-US" sz="2400" dirty="0"/>
            </a:br>
            <a:br>
              <a:rPr lang="en-US" altLang="ja-JP"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467544" y="1632973"/>
            <a:ext cx="8381456" cy="4820363"/>
          </a:xfrm>
          <a:solidFill>
            <a:schemeClr val="bg1"/>
          </a:solidFill>
        </p:spPr>
        <p:txBody>
          <a:bodyPr/>
          <a:lstStyle/>
          <a:p>
            <a:pPr marL="0" indent="0" eaLnBrk="1" hangingPunct="1">
              <a:lnSpc>
                <a:spcPct val="90000"/>
              </a:lnSpc>
              <a:buNone/>
            </a:pPr>
            <a:r>
              <a:rPr lang="ja-JP" altLang="en-US" sz="2400" dirty="0"/>
              <a:t>❶制度創設の経緯　</a:t>
            </a:r>
            <a:r>
              <a:rPr lang="ja-JP" altLang="en-US" sz="2400" dirty="0">
                <a:solidFill>
                  <a:srgbClr val="FF0000"/>
                </a:solidFill>
              </a:rPr>
              <a:t>★雇用保険に入れない人の支援制度</a:t>
            </a:r>
            <a:endParaRPr lang="en-US" altLang="ja-JP" sz="2400" dirty="0">
              <a:solidFill>
                <a:srgbClr val="FF0000"/>
              </a:solidFill>
            </a:endParaRPr>
          </a:p>
          <a:p>
            <a:pPr marL="0" indent="0" eaLnBrk="1" hangingPunct="1">
              <a:lnSpc>
                <a:spcPct val="90000"/>
              </a:lnSpc>
              <a:buNone/>
            </a:pPr>
            <a:r>
              <a:rPr lang="en-US" altLang="ja-JP" sz="2400" dirty="0"/>
              <a:t>2008</a:t>
            </a:r>
            <a:r>
              <a:rPr lang="ja-JP" altLang="en-US" sz="2400" dirty="0"/>
              <a:t>（</a:t>
            </a:r>
            <a:r>
              <a:rPr lang="en-US" altLang="ja-JP" sz="2400" dirty="0"/>
              <a:t>H20</a:t>
            </a:r>
            <a:r>
              <a:rPr lang="ja-JP" altLang="en-US" sz="2400" dirty="0"/>
              <a:t>）年リーマンショックで日本の雇用環境も悪化。</a:t>
            </a:r>
            <a:endParaRPr lang="en-US" altLang="ja-JP" sz="2400" dirty="0"/>
          </a:p>
          <a:p>
            <a:pPr marL="0" indent="0" eaLnBrk="1" hangingPunct="1">
              <a:lnSpc>
                <a:spcPct val="90000"/>
              </a:lnSpc>
              <a:buNone/>
            </a:pPr>
            <a:r>
              <a:rPr lang="ja-JP" altLang="en-US" sz="2400" dirty="0">
                <a:solidFill>
                  <a:srgbClr val="FF0000"/>
                </a:solidFill>
              </a:rPr>
              <a:t>非正規労働者の雇い止め、派遣切りなどの雇用調整が進み、長期失業者が増大。既卒未就業の増加、雇用保険に入れない人の増加など</a:t>
            </a:r>
            <a:r>
              <a:rPr lang="ja-JP" altLang="en-US" sz="2400" dirty="0"/>
              <a:t>。⇒ハローワークの所長が特定求職者として認定支援する制度</a:t>
            </a:r>
            <a:endParaRPr lang="en-US" altLang="ja-JP" sz="2400" dirty="0"/>
          </a:p>
          <a:p>
            <a:pPr marL="0" indent="0" eaLnBrk="1" hangingPunct="1">
              <a:lnSpc>
                <a:spcPct val="90000"/>
              </a:lnSpc>
              <a:buNone/>
            </a:pPr>
            <a:r>
              <a:rPr lang="en-US" altLang="ja-JP" sz="2400" dirty="0"/>
              <a:t>2011</a:t>
            </a:r>
            <a:r>
              <a:rPr lang="ja-JP" altLang="en-US" sz="2400" dirty="0"/>
              <a:t>（</a:t>
            </a:r>
            <a:r>
              <a:rPr lang="en-US" altLang="ja-JP" sz="2400" dirty="0"/>
              <a:t>H23</a:t>
            </a:r>
            <a:r>
              <a:rPr lang="ja-JP" altLang="en-US" sz="2400" dirty="0"/>
              <a:t>）年「</a:t>
            </a:r>
            <a:r>
              <a:rPr lang="ja-JP" altLang="en-US" sz="2400" dirty="0">
                <a:solidFill>
                  <a:srgbClr val="003366"/>
                </a:solidFill>
                <a:hlinkClick r:id="rId4">
                  <a:extLst>
                    <a:ext uri="{A12FA001-AC4F-418D-AE19-62706E023703}">
                      <ahyp:hlinkClr xmlns:ahyp="http://schemas.microsoft.com/office/drawing/2018/hyperlinkcolor" val="tx"/>
                    </a:ext>
                  </a:extLst>
                </a:hlinkClick>
              </a:rPr>
              <a:t>職業訓練の実施等による</a:t>
            </a:r>
            <a:r>
              <a:rPr lang="ja-JP" altLang="en-US" sz="2400" dirty="0">
                <a:solidFill>
                  <a:srgbClr val="FF0000"/>
                </a:solidFill>
                <a:hlinkClick r:id="rId4">
                  <a:extLst>
                    <a:ext uri="{A12FA001-AC4F-418D-AE19-62706E023703}">
                      <ahyp:hlinkClr xmlns:ahyp="http://schemas.microsoft.com/office/drawing/2018/hyperlinkcolor" val="tx"/>
                    </a:ext>
                  </a:extLst>
                </a:hlinkClick>
              </a:rPr>
              <a:t>特定求職者</a:t>
            </a:r>
            <a:r>
              <a:rPr lang="ja-JP" altLang="en-US" sz="2400" dirty="0">
                <a:solidFill>
                  <a:srgbClr val="003366"/>
                </a:solidFill>
                <a:hlinkClick r:id="rId4">
                  <a:extLst>
                    <a:ext uri="{A12FA001-AC4F-418D-AE19-62706E023703}">
                      <ahyp:hlinkClr xmlns:ahyp="http://schemas.microsoft.com/office/drawing/2018/hyperlinkcolor" val="tx"/>
                    </a:ext>
                  </a:extLst>
                </a:hlinkClick>
              </a:rPr>
              <a:t>＊の就職支援に関する法律</a:t>
            </a:r>
            <a:r>
              <a:rPr lang="ja-JP" altLang="en-US" sz="2400" dirty="0"/>
              <a:t>」制定</a:t>
            </a:r>
            <a:r>
              <a:rPr lang="ja-JP" altLang="en-US" sz="2800" dirty="0"/>
              <a:t>⇒求職者支援制度の創設</a:t>
            </a:r>
          </a:p>
          <a:p>
            <a:pPr marL="0" indent="0" eaLnBrk="1" hangingPunct="1">
              <a:lnSpc>
                <a:spcPct val="90000"/>
              </a:lnSpc>
              <a:buNone/>
            </a:pPr>
            <a:r>
              <a:rPr lang="ja-JP" altLang="en-US" sz="2400" dirty="0"/>
              <a:t>⇒</a:t>
            </a:r>
            <a:r>
              <a:rPr lang="ja-JP" altLang="en-US" sz="2400" dirty="0">
                <a:hlinkClick r:id="rId5"/>
              </a:rPr>
              <a:t>求職者支援事業</a:t>
            </a:r>
            <a:r>
              <a:rPr lang="ja-JP" altLang="en-US" sz="2400" dirty="0"/>
              <a:t>の実施。財源は雇用保険＋国庫負担</a:t>
            </a:r>
            <a:endParaRPr lang="en-US" altLang="ja-JP" sz="2400" dirty="0"/>
          </a:p>
          <a:p>
            <a:pPr marL="0" indent="0" eaLnBrk="1" hangingPunct="1">
              <a:lnSpc>
                <a:spcPct val="90000"/>
              </a:lnSpc>
              <a:buNone/>
            </a:pPr>
            <a:r>
              <a:rPr lang="ja-JP" altLang="en-US" sz="2400" dirty="0"/>
              <a:t>❷制度の概要</a:t>
            </a:r>
            <a:endParaRPr lang="en-US" altLang="ja-JP" sz="2400" dirty="0"/>
          </a:p>
          <a:p>
            <a:pPr marL="0" indent="0" eaLnBrk="1" hangingPunct="1">
              <a:lnSpc>
                <a:spcPct val="90000"/>
              </a:lnSpc>
              <a:buNone/>
            </a:pPr>
            <a:r>
              <a:rPr lang="ja-JP" altLang="en-US" sz="2400" dirty="0"/>
              <a:t>再就職、転職、スキルアップ </a:t>
            </a:r>
            <a:r>
              <a:rPr lang="en-US" altLang="ja-JP" sz="2400" dirty="0"/>
              <a:t>(</a:t>
            </a:r>
            <a:r>
              <a:rPr lang="ja-JP" altLang="en-US" sz="2400" dirty="0"/>
              <a:t>＊</a:t>
            </a:r>
            <a:r>
              <a:rPr lang="en-US" altLang="ja-JP" sz="2400" dirty="0"/>
              <a:t>)</a:t>
            </a:r>
            <a:r>
              <a:rPr lang="ja-JP" altLang="en-US" sz="2400" dirty="0"/>
              <a:t>を目指す人が月</a:t>
            </a:r>
            <a:r>
              <a:rPr lang="en-US" altLang="ja-JP" sz="2400" dirty="0"/>
              <a:t>10</a:t>
            </a:r>
            <a:r>
              <a:rPr lang="ja-JP" altLang="en-US" sz="2400" dirty="0"/>
              <a:t>万円の生活支援給付金を受給しながら無料の職業訓練を受講。条件：本人収入</a:t>
            </a:r>
            <a:r>
              <a:rPr lang="en-US" altLang="ja-JP" sz="2400" dirty="0"/>
              <a:t>8</a:t>
            </a:r>
            <a:r>
              <a:rPr lang="ja-JP" altLang="en-US" sz="2400" dirty="0"/>
              <a:t>万円以下（世帯収入</a:t>
            </a:r>
            <a:r>
              <a:rPr lang="en-US" altLang="ja-JP" sz="2400" dirty="0"/>
              <a:t>25</a:t>
            </a:r>
            <a:r>
              <a:rPr lang="ja-JP" altLang="en-US" sz="2400" dirty="0"/>
              <a:t>万円以下）など。</a:t>
            </a:r>
          </a:p>
        </p:txBody>
      </p:sp>
    </p:spTree>
    <p:extLst>
      <p:ext uri="{BB962C8B-B14F-4D97-AF65-F5344CB8AC3E}">
        <p14:creationId xmlns:p14="http://schemas.microsoft.com/office/powerpoint/2010/main" val="1143075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332656"/>
            <a:ext cx="7811781" cy="1084293"/>
          </a:xfrm>
        </p:spPr>
        <p:txBody>
          <a:bodyPr anchor="ctr"/>
          <a:lstStyle/>
          <a:p>
            <a:pPr marL="438150" lvl="1" algn="ctr" eaLnBrk="1" hangingPunct="1">
              <a:lnSpc>
                <a:spcPct val="90000"/>
              </a:lnSpc>
            </a:pPr>
            <a:br>
              <a:rPr lang="en-US" altLang="ja-JP" sz="2800" dirty="0"/>
            </a:br>
            <a:br>
              <a:rPr lang="en-US" altLang="ja-JP" sz="2800" dirty="0"/>
            </a:br>
            <a:br>
              <a:rPr lang="en-US" altLang="ja-JP" sz="2800" dirty="0"/>
            </a:br>
            <a:r>
              <a:rPr lang="ja-JP" altLang="en-US" sz="2800" dirty="0"/>
              <a:t>第４節労災保険制度と雇用保険制度の概要 </a:t>
            </a:r>
            <a:br>
              <a:rPr lang="ja-JP" altLang="en-US" sz="2800" dirty="0"/>
            </a:br>
            <a:r>
              <a:rPr lang="ja-JP" altLang="en-US" sz="2800" dirty="0"/>
              <a:t>３．雇用保険制度　</a:t>
            </a:r>
            <a:br>
              <a:rPr lang="en-US" altLang="ja-JP" sz="2800" dirty="0"/>
            </a:br>
            <a:r>
              <a:rPr lang="en-US" altLang="ja-JP" sz="2800" dirty="0"/>
              <a:t>【</a:t>
            </a:r>
            <a:r>
              <a:rPr lang="ja-JP" altLang="en-US" sz="2800" dirty="0"/>
              <a:t>７</a:t>
            </a:r>
            <a:r>
              <a:rPr lang="en-US" altLang="ja-JP" sz="2800" dirty="0"/>
              <a:t>】</a:t>
            </a:r>
            <a:r>
              <a:rPr lang="ja-JP" altLang="en-US" sz="2800" dirty="0"/>
              <a:t>財源</a:t>
            </a:r>
            <a:br>
              <a:rPr lang="ja-JP" altLang="en-US" sz="2400" dirty="0"/>
            </a:br>
            <a:br>
              <a:rPr lang="en-US" altLang="ja-JP"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666109" y="1700808"/>
            <a:ext cx="8352928" cy="3816424"/>
          </a:xfrm>
        </p:spPr>
        <p:txBody>
          <a:bodyPr/>
          <a:lstStyle/>
          <a:p>
            <a:pPr marL="0" indent="0" eaLnBrk="1" hangingPunct="1">
              <a:lnSpc>
                <a:spcPct val="90000"/>
              </a:lnSpc>
              <a:buNone/>
            </a:pPr>
            <a:r>
              <a:rPr lang="ja-JP" altLang="en-US" sz="2400" dirty="0">
                <a:hlinkClick r:id="rId3"/>
              </a:rPr>
              <a:t>雇用保険の財源</a:t>
            </a:r>
            <a:r>
              <a:rPr lang="ja-JP" altLang="en-US" sz="2400" dirty="0"/>
              <a:t>＝事業主と労働者（被保険者）が負担する保険料＋国庫負担。</a:t>
            </a:r>
            <a:endParaRPr lang="en-US" altLang="ja-JP" sz="2400" dirty="0"/>
          </a:p>
          <a:p>
            <a:pPr marL="0" indent="0" eaLnBrk="1" hangingPunct="1">
              <a:lnSpc>
                <a:spcPct val="90000"/>
              </a:lnSpc>
              <a:buNone/>
            </a:pPr>
            <a:r>
              <a:rPr lang="ja-JP" altLang="en-US" sz="2400" dirty="0"/>
              <a:t>★労災とは異なり、労働者（被保険者）も一部負担する。</a:t>
            </a:r>
            <a:endParaRPr lang="en-US" altLang="ja-JP" sz="2400" dirty="0"/>
          </a:p>
          <a:p>
            <a:pPr marL="0" indent="0" eaLnBrk="1" hangingPunct="1">
              <a:lnSpc>
                <a:spcPct val="90000"/>
              </a:lnSpc>
              <a:buNone/>
            </a:pPr>
            <a:r>
              <a:rPr lang="ja-JP" altLang="en-US" sz="2400" dirty="0"/>
              <a:t>★国庫負担の割合；基本手当は４分の１、介護休業給付や育児休業給付は８分の１など。</a:t>
            </a:r>
            <a:endParaRPr lang="en-US" altLang="ja-JP" sz="2400" dirty="0"/>
          </a:p>
          <a:p>
            <a:pPr marL="0" indent="0" eaLnBrk="1" hangingPunct="1">
              <a:lnSpc>
                <a:spcPct val="90000"/>
              </a:lnSpc>
              <a:buNone/>
            </a:pPr>
            <a:r>
              <a:rPr lang="ja-JP" altLang="en-US" sz="2400" dirty="0"/>
              <a:t>つまり、</a:t>
            </a:r>
            <a:endParaRPr lang="en-US" altLang="ja-JP" sz="2400" dirty="0"/>
          </a:p>
          <a:p>
            <a:pPr marL="0" indent="0" eaLnBrk="1" hangingPunct="1">
              <a:lnSpc>
                <a:spcPct val="90000"/>
              </a:lnSpc>
              <a:buNone/>
            </a:pPr>
            <a:r>
              <a:rPr lang="ja-JP" altLang="en-US" sz="2400" dirty="0"/>
              <a:t>・基本手当：事業主・労働者＝</a:t>
            </a:r>
            <a:r>
              <a:rPr lang="en-US" altLang="ja-JP" sz="2400" dirty="0"/>
              <a:t>4</a:t>
            </a:r>
            <a:r>
              <a:rPr lang="ja-JP" altLang="en-US" sz="2400" dirty="0"/>
              <a:t>分の</a:t>
            </a:r>
            <a:r>
              <a:rPr lang="en-US" altLang="ja-JP" sz="2400" dirty="0"/>
              <a:t>3</a:t>
            </a:r>
            <a:r>
              <a:rPr lang="ja-JP" altLang="en-US" sz="2400" dirty="0"/>
              <a:t>・国</a:t>
            </a:r>
            <a:r>
              <a:rPr lang="en-US" altLang="ja-JP" sz="2400" dirty="0"/>
              <a:t>4</a:t>
            </a:r>
            <a:r>
              <a:rPr lang="ja-JP" altLang="en-US" sz="2400" dirty="0"/>
              <a:t>分の１</a:t>
            </a:r>
            <a:endParaRPr lang="en-US" altLang="ja-JP" sz="2400" dirty="0"/>
          </a:p>
          <a:p>
            <a:pPr marL="0" indent="0" eaLnBrk="1" hangingPunct="1">
              <a:lnSpc>
                <a:spcPct val="90000"/>
              </a:lnSpc>
              <a:buNone/>
            </a:pPr>
            <a:r>
              <a:rPr lang="ja-JP" altLang="en-US" sz="2400" dirty="0"/>
              <a:t>・介護休業給付・育児休業給付＝事業主・労働者＝</a:t>
            </a:r>
            <a:r>
              <a:rPr lang="en-US" altLang="ja-JP" sz="2400" dirty="0"/>
              <a:t>8</a:t>
            </a:r>
            <a:r>
              <a:rPr lang="ja-JP" altLang="en-US" sz="2400" dirty="0"/>
              <a:t>分の</a:t>
            </a:r>
            <a:r>
              <a:rPr lang="en-US" altLang="ja-JP" sz="2400" dirty="0"/>
              <a:t>7</a:t>
            </a:r>
            <a:r>
              <a:rPr lang="ja-JP" altLang="en-US" sz="2400" dirty="0"/>
              <a:t>・国</a:t>
            </a:r>
            <a:r>
              <a:rPr lang="en-US" altLang="ja-JP" sz="2400" dirty="0"/>
              <a:t>8</a:t>
            </a:r>
            <a:r>
              <a:rPr lang="ja-JP" altLang="en-US" sz="2400" dirty="0"/>
              <a:t>分の</a:t>
            </a:r>
            <a:r>
              <a:rPr lang="en-US" altLang="ja-JP" sz="2400" dirty="0"/>
              <a:t>1</a:t>
            </a:r>
            <a:r>
              <a:rPr lang="ja-JP" altLang="en-US" sz="2400" dirty="0"/>
              <a:t>。　</a:t>
            </a:r>
            <a:endParaRPr lang="en-US" altLang="ja-JP" sz="2400" dirty="0"/>
          </a:p>
        </p:txBody>
      </p:sp>
      <p:sp>
        <p:nvSpPr>
          <p:cNvPr id="2" name="テキスト ボックス 1">
            <a:extLst>
              <a:ext uri="{FF2B5EF4-FFF2-40B4-BE49-F238E27FC236}">
                <a16:creationId xmlns:a16="http://schemas.microsoft.com/office/drawing/2014/main" id="{E6FAE998-0EB9-ADE1-E18F-B69430DE117C}"/>
              </a:ext>
            </a:extLst>
          </p:cNvPr>
          <p:cNvSpPr txBox="1"/>
          <p:nvPr/>
        </p:nvSpPr>
        <p:spPr>
          <a:xfrm>
            <a:off x="546683" y="5200927"/>
            <a:ext cx="8201781" cy="1200329"/>
          </a:xfrm>
          <a:prstGeom prst="rect">
            <a:avLst/>
          </a:prstGeom>
          <a:solidFill>
            <a:schemeClr val="bg1"/>
          </a:solidFill>
        </p:spPr>
        <p:txBody>
          <a:bodyPr wrap="square" rtlCol="0">
            <a:spAutoFit/>
          </a:bodyPr>
          <a:lstStyle/>
          <a:p>
            <a:r>
              <a:rPr lang="ja-JP" altLang="en-US" dirty="0"/>
              <a:t>＊</a:t>
            </a:r>
            <a:r>
              <a:rPr lang="en-US" altLang="ja-JP" dirty="0">
                <a:solidFill>
                  <a:srgbClr val="FF0000"/>
                </a:solidFill>
              </a:rPr>
              <a:t>2024</a:t>
            </a:r>
            <a:r>
              <a:rPr lang="ja-JP" altLang="en-US" dirty="0">
                <a:solidFill>
                  <a:srgbClr val="FF0000"/>
                </a:solidFill>
              </a:rPr>
              <a:t>年現在の日本の失業率は</a:t>
            </a:r>
            <a:r>
              <a:rPr lang="en-US" altLang="ja-JP" dirty="0">
                <a:solidFill>
                  <a:srgbClr val="FF0000"/>
                </a:solidFill>
              </a:rPr>
              <a:t>2.6%, </a:t>
            </a:r>
            <a:r>
              <a:rPr lang="ja-JP" altLang="en-US" dirty="0">
                <a:solidFill>
                  <a:srgbClr val="FF0000"/>
                </a:solidFill>
              </a:rPr>
              <a:t>ドイツ</a:t>
            </a:r>
            <a:r>
              <a:rPr lang="en-US" altLang="ja-JP" dirty="0">
                <a:solidFill>
                  <a:srgbClr val="FF0000"/>
                </a:solidFill>
              </a:rPr>
              <a:t>3.0</a:t>
            </a:r>
            <a:r>
              <a:rPr lang="ja-JP" altLang="en-US" dirty="0">
                <a:solidFill>
                  <a:srgbClr val="FF0000"/>
                </a:solidFill>
              </a:rPr>
              <a:t>％、アメリカ</a:t>
            </a:r>
            <a:r>
              <a:rPr lang="en-US" altLang="ja-JP" dirty="0">
                <a:solidFill>
                  <a:srgbClr val="FF0000"/>
                </a:solidFill>
              </a:rPr>
              <a:t>3.6</a:t>
            </a:r>
            <a:r>
              <a:rPr lang="ja-JP" altLang="en-US" dirty="0">
                <a:solidFill>
                  <a:srgbClr val="FF0000"/>
                </a:solidFill>
              </a:rPr>
              <a:t>％、フランスの</a:t>
            </a:r>
            <a:r>
              <a:rPr lang="en-US" altLang="ja-JP" dirty="0">
                <a:solidFill>
                  <a:srgbClr val="FF0000"/>
                </a:solidFill>
              </a:rPr>
              <a:t>7.3</a:t>
            </a:r>
            <a:r>
              <a:rPr lang="ja-JP" altLang="en-US" dirty="0">
                <a:solidFill>
                  <a:srgbClr val="FF0000"/>
                </a:solidFill>
              </a:rPr>
              <a:t>％、スウェーデンの</a:t>
            </a:r>
            <a:r>
              <a:rPr lang="en-US" altLang="ja-JP" dirty="0">
                <a:solidFill>
                  <a:srgbClr val="FF0000"/>
                </a:solidFill>
              </a:rPr>
              <a:t>7.6</a:t>
            </a:r>
            <a:r>
              <a:rPr lang="ja-JP" altLang="en-US" dirty="0">
                <a:solidFill>
                  <a:srgbClr val="FF0000"/>
                </a:solidFill>
              </a:rPr>
              <a:t>％に比べると非常に低い。失業手当では長く暮らせない仕組み。</a:t>
            </a:r>
            <a:endParaRPr lang="en-US" dirty="0">
              <a:solidFill>
                <a:srgbClr val="FF0000"/>
              </a:solidFill>
            </a:endParaRPr>
          </a:p>
        </p:txBody>
      </p:sp>
    </p:spTree>
    <p:extLst>
      <p:ext uri="{BB962C8B-B14F-4D97-AF65-F5344CB8AC3E}">
        <p14:creationId xmlns:p14="http://schemas.microsoft.com/office/powerpoint/2010/main" val="4256385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p:txBody>
          <a:bodyPr anchor="ctr" anchorCtr="1"/>
          <a:lstStyle/>
          <a:p>
            <a:r>
              <a:rPr lang="ja-JP" altLang="en-US" dirty="0"/>
              <a:t>次回</a:t>
            </a:r>
            <a:endParaRPr lang="en-US" dirty="0"/>
          </a:p>
        </p:txBody>
      </p:sp>
      <p:sp>
        <p:nvSpPr>
          <p:cNvPr id="427011" name="Rectangle 3"/>
          <p:cNvSpPr>
            <a:spLocks noGrp="1" noChangeArrowheads="1"/>
          </p:cNvSpPr>
          <p:nvPr>
            <p:ph type="body" idx="1"/>
          </p:nvPr>
        </p:nvSpPr>
        <p:spPr>
          <a:xfrm>
            <a:off x="540361" y="1844824"/>
            <a:ext cx="7776055" cy="3888432"/>
          </a:xfrm>
        </p:spPr>
        <p:txBody>
          <a:bodyPr/>
          <a:lstStyle/>
          <a:p>
            <a:pPr marL="0" indent="0">
              <a:buNone/>
            </a:pPr>
            <a:r>
              <a:rPr lang="ja-JP" altLang="en-US" sz="3200" dirty="0"/>
              <a:t>次回は、成人の日で、一週お休み　</a:t>
            </a:r>
          </a:p>
          <a:p>
            <a:pPr marL="0" indent="0">
              <a:buNone/>
            </a:pPr>
            <a:endParaRPr lang="en-US" altLang="ja-JP" sz="3200" dirty="0"/>
          </a:p>
          <a:p>
            <a:pPr marL="0" indent="0">
              <a:buNone/>
            </a:pPr>
            <a:r>
              <a:rPr lang="en-US" altLang="ja-JP" sz="3200" dirty="0"/>
              <a:t>11. 1</a:t>
            </a:r>
            <a:r>
              <a:rPr lang="ja-JP" altLang="en-US" sz="3200" dirty="0"/>
              <a:t>月</a:t>
            </a:r>
            <a:r>
              <a:rPr lang="en-US" altLang="ja-JP" sz="3200" dirty="0"/>
              <a:t>19</a:t>
            </a:r>
            <a:r>
              <a:rPr lang="ja-JP" altLang="en-US" sz="3200" dirty="0"/>
              <a:t>日</a:t>
            </a:r>
            <a:r>
              <a:rPr lang="en-US" altLang="ja-JP" sz="3200" dirty="0"/>
              <a:t>【</a:t>
            </a:r>
            <a:r>
              <a:rPr lang="ja-JP" altLang="en-US" sz="3200" dirty="0"/>
              <a:t>生活保護制度の概要</a:t>
            </a:r>
            <a:r>
              <a:rPr lang="en-US" altLang="ja-JP" sz="3200" dirty="0"/>
              <a:t>】</a:t>
            </a:r>
            <a:r>
              <a:rPr lang="ja-JP" altLang="en-US" sz="3200" dirty="0"/>
              <a:t>公的扶助として生活保護の概要　</a:t>
            </a:r>
            <a:r>
              <a:rPr lang="en-US" altLang="ja-JP" sz="3200" dirty="0"/>
              <a:t>(1)</a:t>
            </a:r>
            <a:r>
              <a:rPr lang="ja-JP" altLang="en-US" sz="3200" dirty="0"/>
              <a:t>生活保護制度の概要</a:t>
            </a:r>
            <a:r>
              <a:rPr lang="en-US" altLang="ja-JP" sz="3200" dirty="0"/>
              <a:t>(2)</a:t>
            </a:r>
            <a:r>
              <a:rPr lang="ja-JP" altLang="en-US" sz="3200" dirty="0"/>
              <a:t>生活保護制度の概要</a:t>
            </a:r>
            <a:r>
              <a:rPr lang="en-US" altLang="ja-JP" sz="3200" dirty="0"/>
              <a:t>(3)</a:t>
            </a:r>
            <a:r>
              <a:rPr lang="ja-JP" altLang="en-US" sz="3200" dirty="0"/>
              <a:t>生活困窮者自立支援法　　</a:t>
            </a:r>
            <a:r>
              <a:rPr lang="en-US" altLang="ja-JP" sz="3200" dirty="0"/>
              <a:t>P.213-221</a:t>
            </a:r>
            <a:r>
              <a:rPr lang="ja-JP" altLang="en-US" sz="3200" dirty="0"/>
              <a:t>　　　　　　　　　　　　　　</a:t>
            </a:r>
            <a:endParaRPr lang="en-US" altLang="ja-JP" dirty="0"/>
          </a:p>
          <a:p>
            <a:pPr eaLnBrk="1" hangingPunct="1">
              <a:lnSpc>
                <a:spcPct val="90000"/>
              </a:lnSpc>
            </a:pPr>
            <a:endParaRPr lang="ja-JP" altLang="en-US" sz="2400" dirty="0">
              <a:latin typeface="ＭＳ 明朝" charset="-128"/>
              <a:ea typeface="ＭＳ 明朝" charset="-128"/>
              <a:cs typeface="ＭＳ 明朝" charset="-128"/>
            </a:endParaRPr>
          </a:p>
        </p:txBody>
      </p:sp>
      <p:sp>
        <p:nvSpPr>
          <p:cNvPr id="2" name="スライド番号プレースホルダー 1">
            <a:extLst>
              <a:ext uri="{FF2B5EF4-FFF2-40B4-BE49-F238E27FC236}">
                <a16:creationId xmlns:a16="http://schemas.microsoft.com/office/drawing/2014/main" id="{342157D2-5026-7465-C617-F7B5FC517988}"/>
              </a:ext>
            </a:extLst>
          </p:cNvPr>
          <p:cNvSpPr>
            <a:spLocks noGrp="1"/>
          </p:cNvSpPr>
          <p:nvPr>
            <p:ph type="sldNum" sz="quarter" idx="12"/>
          </p:nvPr>
        </p:nvSpPr>
        <p:spPr/>
        <p:txBody>
          <a:bodyPr/>
          <a:lstStyle/>
          <a:p>
            <a:fld id="{A4CFD91F-0676-4D47-82C1-C8A098CDDACF}" type="slidenum">
              <a:rPr lang="en-US" altLang="ja-JP" smtClean="0"/>
              <a:pPr/>
              <a:t>24</a:t>
            </a:fld>
            <a:endParaRPr lang="en-US" altLang="ja-JP"/>
          </a:p>
        </p:txBody>
      </p:sp>
    </p:spTree>
    <p:extLst>
      <p:ext uri="{BB962C8B-B14F-4D97-AF65-F5344CB8AC3E}">
        <p14:creationId xmlns:p14="http://schemas.microsoft.com/office/powerpoint/2010/main" val="29670101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332656"/>
            <a:ext cx="7811781" cy="1084293"/>
          </a:xfrm>
        </p:spPr>
        <p:txBody>
          <a:bodyPr anchor="ctr"/>
          <a:lstStyle/>
          <a:p>
            <a:pPr marL="438150" lvl="1" algn="ctr" eaLnBrk="1" hangingPunct="1">
              <a:lnSpc>
                <a:spcPct val="90000"/>
              </a:lnSpc>
            </a:pPr>
            <a:br>
              <a:rPr lang="en-US" altLang="ja-JP" sz="2800" dirty="0"/>
            </a:br>
            <a:br>
              <a:rPr lang="en-US" altLang="ja-JP" sz="2800" dirty="0"/>
            </a:br>
            <a:br>
              <a:rPr lang="en-US" altLang="ja-JP" sz="2800" dirty="0"/>
            </a:br>
            <a:r>
              <a:rPr lang="ja-JP" altLang="en-US" sz="2800" dirty="0"/>
              <a:t>第４節労災保険制度と雇用保険制度の概要 </a:t>
            </a:r>
            <a:br>
              <a:rPr lang="ja-JP" altLang="en-US" sz="2800" dirty="0"/>
            </a:br>
            <a:r>
              <a:rPr lang="ja-JP" altLang="en-US" sz="2800" dirty="0"/>
              <a:t>３．雇用保険制度　</a:t>
            </a:r>
            <a:br>
              <a:rPr lang="en-US" altLang="ja-JP" sz="2800" dirty="0"/>
            </a:br>
            <a:r>
              <a:rPr lang="en-US" altLang="ja-JP" sz="2800" dirty="0"/>
              <a:t>【1】</a:t>
            </a:r>
            <a:r>
              <a:rPr lang="ja-JP" altLang="en-US" sz="2800" dirty="0"/>
              <a:t>制度の目的</a:t>
            </a: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184077" y="1734155"/>
            <a:ext cx="8852419" cy="4359142"/>
          </a:xfrm>
        </p:spPr>
        <p:txBody>
          <a:bodyPr/>
          <a:lstStyle/>
          <a:p>
            <a:pPr marL="0" indent="0" eaLnBrk="1" hangingPunct="1">
              <a:lnSpc>
                <a:spcPct val="90000"/>
              </a:lnSpc>
              <a:buNone/>
            </a:pPr>
            <a:r>
              <a:rPr lang="ja-JP" altLang="en-US" sz="2400" dirty="0">
                <a:hlinkClick r:id="rId3"/>
              </a:rPr>
              <a:t>雇用保険法</a:t>
            </a:r>
            <a:r>
              <a:rPr lang="ja-JP" altLang="en-US" sz="2400" dirty="0"/>
              <a:t>の第一条（目的）</a:t>
            </a:r>
          </a:p>
          <a:p>
            <a:pPr marL="0" indent="0" eaLnBrk="1" hangingPunct="1">
              <a:lnSpc>
                <a:spcPct val="90000"/>
              </a:lnSpc>
              <a:buNone/>
            </a:pPr>
            <a:r>
              <a:rPr lang="ja-JP" altLang="en-US" sz="2400" dirty="0"/>
              <a:t>　雇用保険は、「労働者が</a:t>
            </a:r>
            <a:r>
              <a:rPr lang="ja-JP" altLang="en-US" sz="2400" u="sng" dirty="0">
                <a:solidFill>
                  <a:srgbClr val="FF0000"/>
                </a:solidFill>
              </a:rPr>
              <a:t>失業した場合</a:t>
            </a:r>
            <a:r>
              <a:rPr lang="ja-JP" altLang="en-US" sz="2400" dirty="0"/>
              <a:t>及び労働者について</a:t>
            </a:r>
            <a:r>
              <a:rPr lang="ja-JP" altLang="en-US" sz="2400" u="sng" dirty="0">
                <a:solidFill>
                  <a:srgbClr val="FF0000"/>
                </a:solidFill>
              </a:rPr>
              <a:t>雇用の継続が困難となる事由が生じた場合</a:t>
            </a:r>
            <a:r>
              <a:rPr lang="ja-JP" altLang="en-US" sz="2400" dirty="0">
                <a:solidFill>
                  <a:srgbClr val="FF0000"/>
                </a:solidFill>
              </a:rPr>
              <a:t>に</a:t>
            </a:r>
            <a:r>
              <a:rPr lang="ja-JP" altLang="en-US" sz="2400" dirty="0"/>
              <a:t>必要な給付を行うほか、労働者が</a:t>
            </a:r>
            <a:r>
              <a:rPr lang="ja-JP" altLang="en-US" sz="2400" dirty="0">
                <a:solidFill>
                  <a:srgbClr val="FF0000"/>
                </a:solidFill>
              </a:rPr>
              <a:t>自ら職業に関する教育訓練を受けた場合及び労働者が子を養育するための休業をした場合</a:t>
            </a:r>
            <a:r>
              <a:rPr lang="ja-JP" altLang="en-US" sz="2400" dirty="0"/>
              <a:t>に必要な給付を行うことにより、</a:t>
            </a:r>
            <a:r>
              <a:rPr lang="ja-JP" altLang="en-US" sz="2400" dirty="0">
                <a:solidFill>
                  <a:srgbClr val="0070C0"/>
                </a:solidFill>
              </a:rPr>
              <a:t>労働者の生活及び雇用の安定を図る</a:t>
            </a:r>
            <a:r>
              <a:rPr lang="ja-JP" altLang="en-US" sz="2400" dirty="0"/>
              <a:t>とともに、求職活動を容易にする等その就職を促進し、あわせて、①</a:t>
            </a:r>
            <a:r>
              <a:rPr lang="ja-JP" altLang="en-US" sz="2400" dirty="0">
                <a:solidFill>
                  <a:srgbClr val="0070C0"/>
                </a:solidFill>
              </a:rPr>
              <a:t>労働者の職業の安定に資する</a:t>
            </a:r>
            <a:r>
              <a:rPr lang="ja-JP" altLang="en-US" sz="2400" dirty="0"/>
              <a:t>ため、失業の予防、雇用状態の是正及び雇用機会の増大、②</a:t>
            </a:r>
            <a:r>
              <a:rPr lang="ja-JP" altLang="en-US" sz="2400" dirty="0">
                <a:solidFill>
                  <a:srgbClr val="0070C0"/>
                </a:solidFill>
              </a:rPr>
              <a:t>労働者の能力の開発及び向上</a:t>
            </a:r>
            <a:r>
              <a:rPr lang="ja-JP" altLang="en-US" sz="2400" dirty="0"/>
              <a:t>、その他労働者の福祉の増進を図ることを目的とする。</a:t>
            </a:r>
            <a:endParaRPr lang="en-US" altLang="ja-JP" sz="2400" dirty="0"/>
          </a:p>
          <a:p>
            <a:pPr marL="0" indent="0" eaLnBrk="1" hangingPunct="1">
              <a:lnSpc>
                <a:spcPct val="90000"/>
              </a:lnSpc>
              <a:buNone/>
            </a:pPr>
            <a:r>
              <a:rPr lang="ja-JP" altLang="en-US" sz="2400" dirty="0"/>
              <a:t>＊</a:t>
            </a:r>
            <a:r>
              <a:rPr lang="en-US" altLang="ja-JP" sz="2400" dirty="0"/>
              <a:t>【</a:t>
            </a:r>
            <a:r>
              <a:rPr lang="ja-JP" altLang="en-US" sz="2400" dirty="0"/>
              <a:t>雇用保険二事業</a:t>
            </a:r>
            <a:r>
              <a:rPr lang="en-US" altLang="ja-JP" sz="2400" dirty="0"/>
              <a:t>】</a:t>
            </a:r>
            <a:r>
              <a:rPr lang="ja-JP" altLang="en-US" sz="2400" dirty="0"/>
              <a:t>①</a:t>
            </a:r>
            <a:r>
              <a:rPr lang="zh-TW" altLang="en-US" sz="2400" dirty="0"/>
              <a:t>雇用安定事業</a:t>
            </a:r>
            <a:r>
              <a:rPr lang="ja-JP" altLang="en-US" sz="2400" dirty="0"/>
              <a:t>と②</a:t>
            </a:r>
            <a:r>
              <a:rPr lang="zh-TW" altLang="en-US" sz="2400" dirty="0"/>
              <a:t>能力開発事業</a:t>
            </a:r>
            <a:endParaRPr lang="en-US" altLang="ja-JP" sz="2400" dirty="0"/>
          </a:p>
        </p:txBody>
      </p:sp>
      <p:sp>
        <p:nvSpPr>
          <p:cNvPr id="2" name="テキスト ボックス 1">
            <a:extLst>
              <a:ext uri="{FF2B5EF4-FFF2-40B4-BE49-F238E27FC236}">
                <a16:creationId xmlns:a16="http://schemas.microsoft.com/office/drawing/2014/main" id="{DA1FD97F-D72D-FEA2-B993-4FBBD97A0D6E}"/>
              </a:ext>
            </a:extLst>
          </p:cNvPr>
          <p:cNvSpPr txBox="1"/>
          <p:nvPr/>
        </p:nvSpPr>
        <p:spPr>
          <a:xfrm>
            <a:off x="539552" y="5733256"/>
            <a:ext cx="7938338" cy="461665"/>
          </a:xfrm>
          <a:prstGeom prst="rect">
            <a:avLst/>
          </a:prstGeom>
          <a:noFill/>
        </p:spPr>
        <p:txBody>
          <a:bodyPr wrap="square" rtlCol="0">
            <a:spAutoFit/>
          </a:bodyPr>
          <a:lstStyle/>
          <a:p>
            <a:r>
              <a:rPr lang="en-US" dirty="0"/>
              <a:t>[</a:t>
            </a:r>
          </a:p>
        </p:txBody>
      </p:sp>
    </p:spTree>
    <p:extLst>
      <p:ext uri="{BB962C8B-B14F-4D97-AF65-F5344CB8AC3E}">
        <p14:creationId xmlns:p14="http://schemas.microsoft.com/office/powerpoint/2010/main" val="8080788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332656"/>
            <a:ext cx="7811781" cy="1084293"/>
          </a:xfrm>
        </p:spPr>
        <p:txBody>
          <a:bodyPr anchor="ctr"/>
          <a:lstStyle/>
          <a:p>
            <a:pPr marL="438150" lvl="1" algn="ctr" eaLnBrk="1" hangingPunct="1">
              <a:lnSpc>
                <a:spcPct val="90000"/>
              </a:lnSpc>
            </a:pPr>
            <a:br>
              <a:rPr lang="en-US" altLang="ja-JP" sz="2800" dirty="0"/>
            </a:br>
            <a:br>
              <a:rPr lang="en-US" altLang="ja-JP" sz="2800" dirty="0"/>
            </a:br>
            <a:br>
              <a:rPr lang="en-US" altLang="ja-JP" sz="2800" dirty="0"/>
            </a:br>
            <a:r>
              <a:rPr lang="ja-JP" altLang="en-US" sz="2800" dirty="0"/>
              <a:t>第４節労災保険制度と雇用保険制度の概要 </a:t>
            </a:r>
            <a:br>
              <a:rPr lang="ja-JP" altLang="en-US" sz="2800" dirty="0"/>
            </a:br>
            <a:r>
              <a:rPr lang="ja-JP" altLang="en-US" sz="2800" dirty="0"/>
              <a:t>３．雇用保険制度　</a:t>
            </a:r>
            <a:br>
              <a:rPr lang="en-US" altLang="ja-JP" sz="2800" dirty="0"/>
            </a:br>
            <a:r>
              <a:rPr lang="en-US" altLang="ja-JP" sz="2800" dirty="0"/>
              <a:t>【</a:t>
            </a:r>
            <a:r>
              <a:rPr lang="ja-JP" altLang="en-US" sz="2800" dirty="0"/>
              <a:t>２</a:t>
            </a:r>
            <a:r>
              <a:rPr lang="en-US" altLang="ja-JP" sz="2800" dirty="0"/>
              <a:t>】</a:t>
            </a:r>
            <a:r>
              <a:rPr lang="ja-JP" altLang="en-US" sz="2800" dirty="0"/>
              <a:t>制度の沿革</a:t>
            </a: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184077" y="1734155"/>
            <a:ext cx="8959923" cy="3999101"/>
          </a:xfrm>
        </p:spPr>
        <p:txBody>
          <a:bodyPr/>
          <a:lstStyle/>
          <a:p>
            <a:pPr eaLnBrk="1" hangingPunct="1">
              <a:lnSpc>
                <a:spcPct val="90000"/>
              </a:lnSpc>
              <a:buFont typeface="Wingdings" panose="05000000000000000000" pitchFamily="2" charset="2"/>
              <a:buChar char="q"/>
            </a:pPr>
            <a:r>
              <a:rPr lang="ja-JP" altLang="en-US" sz="2400" dirty="0">
                <a:solidFill>
                  <a:schemeClr val="tx1"/>
                </a:solidFill>
              </a:rPr>
              <a:t>第二次世界大戦後の経済の混乱⇒多数の失業者の救済を目的に</a:t>
            </a:r>
            <a:r>
              <a:rPr lang="en-US" altLang="ja-JP" sz="2400" dirty="0">
                <a:solidFill>
                  <a:srgbClr val="FF0000"/>
                </a:solidFill>
              </a:rPr>
              <a:t>1947</a:t>
            </a:r>
            <a:r>
              <a:rPr lang="ja-JP" altLang="en-US" sz="2400" dirty="0">
                <a:solidFill>
                  <a:srgbClr val="FF0000"/>
                </a:solidFill>
              </a:rPr>
              <a:t>（</a:t>
            </a:r>
            <a:r>
              <a:rPr lang="en-US" altLang="ja-JP" sz="2400" dirty="0">
                <a:solidFill>
                  <a:srgbClr val="FF0000"/>
                </a:solidFill>
              </a:rPr>
              <a:t>S22)</a:t>
            </a:r>
            <a:r>
              <a:rPr lang="ja-JP" altLang="en-US" sz="2400" dirty="0">
                <a:solidFill>
                  <a:srgbClr val="FF0000"/>
                </a:solidFill>
              </a:rPr>
              <a:t>年に創設された（失業保険法）</a:t>
            </a:r>
            <a:r>
              <a:rPr lang="ja-JP" altLang="en-US" sz="2400" dirty="0">
                <a:solidFill>
                  <a:schemeClr val="tx1"/>
                </a:solidFill>
              </a:rPr>
              <a:t>。</a:t>
            </a:r>
            <a:endParaRPr lang="en-US" altLang="ja-JP" sz="2400" dirty="0">
              <a:solidFill>
                <a:schemeClr val="tx1"/>
              </a:solidFill>
            </a:endParaRPr>
          </a:p>
          <a:p>
            <a:pPr eaLnBrk="1" hangingPunct="1">
              <a:lnSpc>
                <a:spcPct val="90000"/>
              </a:lnSpc>
              <a:buFont typeface="Wingdings" panose="05000000000000000000" pitchFamily="2" charset="2"/>
              <a:buChar char="q"/>
            </a:pPr>
            <a:r>
              <a:rPr lang="en-US" altLang="ja-JP" sz="2400" dirty="0"/>
              <a:t>1960</a:t>
            </a:r>
            <a:r>
              <a:rPr lang="ja-JP" altLang="en-US" sz="2400" dirty="0"/>
              <a:t>年代の高度経済成長⇒</a:t>
            </a:r>
            <a:r>
              <a:rPr lang="en-US" altLang="ja-JP" sz="2400" dirty="0">
                <a:solidFill>
                  <a:srgbClr val="0000FF"/>
                </a:solidFill>
              </a:rPr>
              <a:t>1974</a:t>
            </a:r>
            <a:r>
              <a:rPr lang="ja-JP" altLang="en-US" sz="2400" dirty="0">
                <a:solidFill>
                  <a:srgbClr val="0000FF"/>
                </a:solidFill>
              </a:rPr>
              <a:t>年石油ショック</a:t>
            </a:r>
            <a:r>
              <a:rPr lang="ja-JP" altLang="en-US" sz="2400" dirty="0"/>
              <a:t>⇒失業率の上昇・低成長経済への移行⇒制度の見直し（失業予防。雇用促進などの機能を追加。</a:t>
            </a:r>
            <a:endParaRPr lang="en-US" altLang="ja-JP" sz="2400" dirty="0"/>
          </a:p>
          <a:p>
            <a:pPr eaLnBrk="1" hangingPunct="1">
              <a:lnSpc>
                <a:spcPct val="90000"/>
              </a:lnSpc>
              <a:buFont typeface="Wingdings" panose="05000000000000000000" pitchFamily="2" charset="2"/>
              <a:buChar char="q"/>
            </a:pPr>
            <a:r>
              <a:rPr lang="en-US" altLang="ja-JP" sz="2400" dirty="0">
                <a:solidFill>
                  <a:srgbClr val="FF0000"/>
                </a:solidFill>
              </a:rPr>
              <a:t>1975</a:t>
            </a:r>
            <a:r>
              <a:rPr lang="ja-JP" altLang="en-US" sz="2400" dirty="0">
                <a:solidFill>
                  <a:srgbClr val="FF0000"/>
                </a:solidFill>
              </a:rPr>
              <a:t>（</a:t>
            </a:r>
            <a:r>
              <a:rPr lang="en-US" altLang="ja-JP" sz="2400" dirty="0">
                <a:solidFill>
                  <a:srgbClr val="FF0000"/>
                </a:solidFill>
              </a:rPr>
              <a:t>S50</a:t>
            </a:r>
            <a:r>
              <a:rPr lang="ja-JP" altLang="en-US" sz="2400" dirty="0">
                <a:solidFill>
                  <a:srgbClr val="FF0000"/>
                </a:solidFill>
              </a:rPr>
              <a:t>）年雇用保険法の施行</a:t>
            </a:r>
            <a:r>
              <a:rPr lang="ja-JP" altLang="en-US" sz="2400" dirty="0"/>
              <a:t>：保険料を財源とする雇用保険三事業（現在：雇用保険二事業）に拡張される。</a:t>
            </a:r>
            <a:endParaRPr lang="en-US" altLang="ja-JP" sz="2400" dirty="0"/>
          </a:p>
          <a:p>
            <a:pPr eaLnBrk="1" hangingPunct="1">
              <a:lnSpc>
                <a:spcPct val="90000"/>
              </a:lnSpc>
              <a:buFont typeface="Wingdings" panose="05000000000000000000" pitchFamily="2" charset="2"/>
              <a:buChar char="q"/>
            </a:pPr>
            <a:r>
              <a:rPr lang="ja-JP" altLang="en-US" sz="2400" dirty="0"/>
              <a:t>その後も、高齢労働者の増加、女性の社会進出、就業構造の変化に対応し、適用される労働者の範囲の拡大、求職者給付制度の見直し、育児休業給付、高齢雇用継続給付、介護休業給付、教育訓練給付の創設などが行われている。</a:t>
            </a:r>
            <a:endParaRPr lang="en-US" altLang="ja-JP" sz="2400" dirty="0"/>
          </a:p>
        </p:txBody>
      </p:sp>
      <p:sp>
        <p:nvSpPr>
          <p:cNvPr id="2" name="テキスト ボックス 1">
            <a:extLst>
              <a:ext uri="{FF2B5EF4-FFF2-40B4-BE49-F238E27FC236}">
                <a16:creationId xmlns:a16="http://schemas.microsoft.com/office/drawing/2014/main" id="{1834A2AE-4CC4-8429-FA41-F92EB5BE4EE8}"/>
              </a:ext>
            </a:extLst>
          </p:cNvPr>
          <p:cNvSpPr txBox="1"/>
          <p:nvPr/>
        </p:nvSpPr>
        <p:spPr>
          <a:xfrm>
            <a:off x="493224" y="5733256"/>
            <a:ext cx="8341628" cy="830997"/>
          </a:xfrm>
          <a:prstGeom prst="rect">
            <a:avLst/>
          </a:prstGeom>
          <a:solidFill>
            <a:schemeClr val="bg1"/>
          </a:solidFill>
        </p:spPr>
        <p:txBody>
          <a:bodyPr wrap="square" rtlCol="0">
            <a:spAutoFit/>
          </a:bodyPr>
          <a:lstStyle/>
          <a:p>
            <a:r>
              <a:rPr lang="ja-JP" altLang="en-US" dirty="0">
                <a:solidFill>
                  <a:srgbClr val="FF0000"/>
                </a:solidFill>
              </a:rPr>
              <a:t>労災保険法と失業保険法は</a:t>
            </a:r>
            <a:r>
              <a:rPr lang="en-US" altLang="ja-JP" dirty="0">
                <a:solidFill>
                  <a:srgbClr val="FF0000"/>
                </a:solidFill>
              </a:rPr>
              <a:t>1947</a:t>
            </a:r>
            <a:r>
              <a:rPr lang="ja-JP" altLang="en-US" dirty="0">
                <a:solidFill>
                  <a:srgbClr val="FF0000"/>
                </a:solidFill>
              </a:rPr>
              <a:t>（昭和</a:t>
            </a:r>
            <a:r>
              <a:rPr lang="en-US" altLang="ja-JP" dirty="0">
                <a:solidFill>
                  <a:srgbClr val="FF0000"/>
                </a:solidFill>
              </a:rPr>
              <a:t>22</a:t>
            </a:r>
            <a:r>
              <a:rPr lang="ja-JP" altLang="en-US" dirty="0">
                <a:solidFill>
                  <a:srgbClr val="FF0000"/>
                </a:solidFill>
              </a:rPr>
              <a:t>）年の労働基準法と同時に制定された。</a:t>
            </a:r>
            <a:r>
              <a:rPr lang="en-US" altLang="ja-JP" dirty="0">
                <a:solidFill>
                  <a:srgbClr val="FF0000"/>
                </a:solidFill>
              </a:rPr>
              <a:t>1975</a:t>
            </a:r>
            <a:r>
              <a:rPr lang="ja-JP" altLang="en-US" dirty="0">
                <a:solidFill>
                  <a:srgbClr val="FF0000"/>
                </a:solidFill>
              </a:rPr>
              <a:t>年に雇用保険法に名称変更された</a:t>
            </a:r>
          </a:p>
        </p:txBody>
      </p:sp>
    </p:spTree>
    <p:extLst>
      <p:ext uri="{BB962C8B-B14F-4D97-AF65-F5344CB8AC3E}">
        <p14:creationId xmlns:p14="http://schemas.microsoft.com/office/powerpoint/2010/main" val="6978009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8ED599-F4C2-65E9-7FC7-11E64839362E}"/>
              </a:ext>
            </a:extLst>
          </p:cNvPr>
          <p:cNvSpPr>
            <a:spLocks noGrp="1"/>
          </p:cNvSpPr>
          <p:nvPr>
            <p:ph type="title"/>
          </p:nvPr>
        </p:nvSpPr>
        <p:spPr/>
        <p:txBody>
          <a:bodyPr/>
          <a:lstStyle/>
          <a:p>
            <a:r>
              <a:rPr lang="en-US" altLang="ja-JP" dirty="0"/>
              <a:t>2006</a:t>
            </a:r>
            <a:r>
              <a:rPr lang="ja-JP" altLang="en-US" dirty="0"/>
              <a:t>年行政改革推進法⇒</a:t>
            </a:r>
            <a:r>
              <a:rPr lang="en-US" altLang="ja-JP" dirty="0"/>
              <a:t>2007</a:t>
            </a:r>
            <a:r>
              <a:rPr lang="ja-JP" altLang="en-US" dirty="0"/>
              <a:t>年改正で雇用保険</a:t>
            </a:r>
            <a:r>
              <a:rPr lang="en-US" altLang="ja-JP" dirty="0"/>
              <a:t>3</a:t>
            </a:r>
            <a:r>
              <a:rPr lang="ja-JP" altLang="en-US" dirty="0"/>
              <a:t>事業から</a:t>
            </a:r>
            <a:r>
              <a:rPr lang="en-US" altLang="ja-JP" dirty="0"/>
              <a:t>2</a:t>
            </a:r>
            <a:r>
              <a:rPr lang="ja-JP" altLang="en-US" dirty="0"/>
              <a:t>事業へ</a:t>
            </a:r>
            <a:endParaRPr lang="en-US" dirty="0"/>
          </a:p>
        </p:txBody>
      </p:sp>
      <p:sp>
        <p:nvSpPr>
          <p:cNvPr id="4" name="スライド番号プレースホルダー 3">
            <a:extLst>
              <a:ext uri="{FF2B5EF4-FFF2-40B4-BE49-F238E27FC236}">
                <a16:creationId xmlns:a16="http://schemas.microsoft.com/office/drawing/2014/main" id="{7B4FD834-0C88-9210-06AE-3955DE1C5C0D}"/>
              </a:ext>
            </a:extLst>
          </p:cNvPr>
          <p:cNvSpPr>
            <a:spLocks noGrp="1"/>
          </p:cNvSpPr>
          <p:nvPr>
            <p:ph type="sldNum" sz="quarter" idx="12"/>
          </p:nvPr>
        </p:nvSpPr>
        <p:spPr/>
        <p:txBody>
          <a:bodyPr/>
          <a:lstStyle/>
          <a:p>
            <a:fld id="{A4CFD91F-0676-4D47-82C1-C8A098CDDACF}" type="slidenum">
              <a:rPr lang="en-US" altLang="ja-JP" smtClean="0"/>
              <a:pPr/>
              <a:t>5</a:t>
            </a:fld>
            <a:endParaRPr lang="en-US" altLang="ja-JP"/>
          </a:p>
        </p:txBody>
      </p:sp>
      <p:sp>
        <p:nvSpPr>
          <p:cNvPr id="5" name="テキスト ボックス 4">
            <a:extLst>
              <a:ext uri="{FF2B5EF4-FFF2-40B4-BE49-F238E27FC236}">
                <a16:creationId xmlns:a16="http://schemas.microsoft.com/office/drawing/2014/main" id="{9FD2EA7A-6E4F-E4BC-26AD-01A6217DB5BF}"/>
              </a:ext>
            </a:extLst>
          </p:cNvPr>
          <p:cNvSpPr txBox="1"/>
          <p:nvPr/>
        </p:nvSpPr>
        <p:spPr>
          <a:xfrm>
            <a:off x="383186" y="1628304"/>
            <a:ext cx="8194122" cy="4524315"/>
          </a:xfrm>
          <a:prstGeom prst="rect">
            <a:avLst/>
          </a:prstGeom>
          <a:solidFill>
            <a:schemeClr val="bg1"/>
          </a:solidFill>
        </p:spPr>
        <p:txBody>
          <a:bodyPr wrap="square" rtlCol="0">
            <a:spAutoFit/>
          </a:bodyPr>
          <a:lstStyle/>
          <a:p>
            <a:r>
              <a:rPr lang="en-US" altLang="ja-JP" dirty="0"/>
              <a:t>1975</a:t>
            </a:r>
            <a:r>
              <a:rPr lang="ja-JP" altLang="en-US" dirty="0"/>
              <a:t>年施行の雇用保険法では、雇用保険三事業（①雇用安定事業、②能力開発事業③雇用福祉事業）が規定されていたが、</a:t>
            </a:r>
            <a:r>
              <a:rPr lang="en-US" altLang="ja-JP" dirty="0">
                <a:solidFill>
                  <a:srgbClr val="FF0000"/>
                </a:solidFill>
              </a:rPr>
              <a:t>2007</a:t>
            </a:r>
            <a:r>
              <a:rPr lang="ja-JP" altLang="en-US" dirty="0">
                <a:solidFill>
                  <a:srgbClr val="FF0000"/>
                </a:solidFill>
              </a:rPr>
              <a:t>年の「雇用保険法等の一部を改正により③雇用福祉事業が廃止され、雇用保険事業は二事業に改正された。</a:t>
            </a:r>
          </a:p>
          <a:p>
            <a:r>
              <a:rPr lang="ja-JP" altLang="en-US" dirty="0"/>
              <a:t>・この法改正及び「特殊法人等整理合理化計画」に従い、③雇用福祉事業として設置されていた勤労者福祉施設は、</a:t>
            </a:r>
            <a:r>
              <a:rPr lang="en-US" altLang="ja-JP" dirty="0"/>
              <a:t>2005</a:t>
            </a:r>
            <a:r>
              <a:rPr lang="ja-JP" altLang="en-US" dirty="0"/>
              <a:t>年（平成</a:t>
            </a:r>
            <a:r>
              <a:rPr lang="en-US" altLang="ja-JP" dirty="0"/>
              <a:t>17</a:t>
            </a:r>
            <a:r>
              <a:rPr lang="ja-JP" altLang="en-US" dirty="0"/>
              <a:t>年）度までに全ての施設が譲渡または廃止された。同じく③雇用福祉事業として設置された雇用促進住宅（移転就職者用宿舎）は、</a:t>
            </a:r>
            <a:r>
              <a:rPr lang="en-US" altLang="ja-JP" dirty="0"/>
              <a:t>2021</a:t>
            </a:r>
            <a:r>
              <a:rPr lang="ja-JP" altLang="en-US" dirty="0"/>
              <a:t>年（令和</a:t>
            </a:r>
            <a:r>
              <a:rPr lang="en-US" altLang="ja-JP" dirty="0"/>
              <a:t>3</a:t>
            </a:r>
            <a:r>
              <a:rPr lang="ja-JP" altLang="en-US" dirty="0"/>
              <a:t>年）度までに住宅の譲渡等を完了。</a:t>
            </a:r>
            <a:r>
              <a:rPr lang="en-US" altLang="ja-JP" dirty="0"/>
              <a:t>2021</a:t>
            </a:r>
            <a:r>
              <a:rPr lang="ja-JP" altLang="en-US" dirty="0"/>
              <a:t>年度（令和</a:t>
            </a:r>
            <a:r>
              <a:rPr lang="en-US" altLang="ja-JP" dirty="0"/>
              <a:t>3</a:t>
            </a:r>
            <a:r>
              <a:rPr lang="ja-JP" altLang="en-US" dirty="0"/>
              <a:t>年度）までに譲渡・廃止、ソフトバンクグループ傘下の米国投資会社フォートレス・インベストメント・グループに売却、低価格賃貸住宅「ビレッジハウス」として運営。</a:t>
            </a:r>
          </a:p>
        </p:txBody>
      </p:sp>
    </p:spTree>
    <p:extLst>
      <p:ext uri="{BB962C8B-B14F-4D97-AF65-F5344CB8AC3E}">
        <p14:creationId xmlns:p14="http://schemas.microsoft.com/office/powerpoint/2010/main" val="322403292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332656"/>
            <a:ext cx="7811781" cy="1084293"/>
          </a:xfrm>
        </p:spPr>
        <p:txBody>
          <a:bodyPr anchor="ctr"/>
          <a:lstStyle/>
          <a:p>
            <a:pPr marL="438150" lvl="1" algn="ctr" eaLnBrk="1" hangingPunct="1">
              <a:lnSpc>
                <a:spcPct val="90000"/>
              </a:lnSpc>
            </a:pPr>
            <a:br>
              <a:rPr lang="en-US" altLang="ja-JP" sz="2800" dirty="0"/>
            </a:br>
            <a:br>
              <a:rPr lang="en-US" altLang="ja-JP" sz="2800" dirty="0"/>
            </a:br>
            <a:br>
              <a:rPr lang="en-US" altLang="ja-JP" sz="2800" dirty="0"/>
            </a:br>
            <a:r>
              <a:rPr lang="ja-JP" altLang="en-US" sz="2800" dirty="0"/>
              <a:t>第４節労災保険制度と雇用保険制度の概要 </a:t>
            </a:r>
            <a:br>
              <a:rPr lang="ja-JP" altLang="en-US" sz="2800" dirty="0"/>
            </a:br>
            <a:r>
              <a:rPr lang="ja-JP" altLang="en-US" sz="2800" dirty="0"/>
              <a:t>３．雇用保険制度　</a:t>
            </a:r>
            <a:br>
              <a:rPr lang="en-US" altLang="ja-JP" sz="2800" dirty="0"/>
            </a:br>
            <a:r>
              <a:rPr lang="en-US" altLang="ja-JP" sz="2800" dirty="0"/>
              <a:t>【</a:t>
            </a:r>
            <a:r>
              <a:rPr lang="ja-JP" altLang="en-US" sz="2800" dirty="0"/>
              <a:t>３</a:t>
            </a:r>
            <a:r>
              <a:rPr lang="en-US" altLang="ja-JP" sz="2800" dirty="0"/>
              <a:t>】</a:t>
            </a:r>
            <a:r>
              <a:rPr lang="ja-JP" altLang="en-US" sz="2800" dirty="0"/>
              <a:t>制度の対象</a:t>
            </a: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184077" y="1734155"/>
            <a:ext cx="8852419" cy="4359142"/>
          </a:xfrm>
        </p:spPr>
        <p:txBody>
          <a:bodyPr/>
          <a:lstStyle/>
          <a:p>
            <a:pPr marL="0" indent="0" eaLnBrk="1" hangingPunct="1">
              <a:lnSpc>
                <a:spcPct val="90000"/>
              </a:lnSpc>
              <a:buNone/>
            </a:pPr>
            <a:r>
              <a:rPr lang="ja-JP" altLang="en-US" sz="2800" dirty="0"/>
              <a:t>①適用事業：</a:t>
            </a:r>
            <a:endParaRPr lang="en-US" altLang="ja-JP" sz="2800" dirty="0"/>
          </a:p>
          <a:p>
            <a:pPr marL="0" indent="0" eaLnBrk="1" hangingPunct="1">
              <a:lnSpc>
                <a:spcPct val="90000"/>
              </a:lnSpc>
              <a:buNone/>
            </a:pPr>
            <a:endParaRPr lang="en-US" altLang="ja-JP" sz="2800" dirty="0"/>
          </a:p>
          <a:p>
            <a:pPr marL="0" indent="0" eaLnBrk="1" hangingPunct="1">
              <a:lnSpc>
                <a:spcPct val="90000"/>
              </a:lnSpc>
              <a:buNone/>
            </a:pPr>
            <a:r>
              <a:rPr lang="ja-JP" altLang="en-US" sz="2800" dirty="0">
                <a:solidFill>
                  <a:srgbClr val="FF0000"/>
                </a:solidFill>
              </a:rPr>
              <a:t>雇用保険法は労働者を雇用するすべての事業に強制的に適用される。</a:t>
            </a:r>
            <a:endParaRPr lang="en-US" altLang="ja-JP" sz="2800" dirty="0">
              <a:solidFill>
                <a:srgbClr val="FF0000"/>
              </a:solidFill>
            </a:endParaRPr>
          </a:p>
          <a:p>
            <a:pPr marL="0" indent="0" eaLnBrk="1" hangingPunct="1">
              <a:lnSpc>
                <a:spcPct val="90000"/>
              </a:lnSpc>
              <a:buNone/>
            </a:pPr>
            <a:endParaRPr lang="en-US" altLang="ja-JP" sz="2800" dirty="0">
              <a:solidFill>
                <a:srgbClr val="FF0000"/>
              </a:solidFill>
            </a:endParaRPr>
          </a:p>
          <a:p>
            <a:pPr marL="0" indent="0" eaLnBrk="1" hangingPunct="1">
              <a:lnSpc>
                <a:spcPct val="90000"/>
              </a:lnSpc>
              <a:buNone/>
            </a:pPr>
            <a:r>
              <a:rPr lang="ja-JP" altLang="en-US" sz="2800" dirty="0">
                <a:solidFill>
                  <a:srgbClr val="FF0000"/>
                </a:solidFill>
              </a:rPr>
              <a:t>★</a:t>
            </a:r>
            <a:r>
              <a:rPr lang="ja-JP" altLang="en-US" sz="2800" dirty="0">
                <a:solidFill>
                  <a:srgbClr val="0000FF"/>
                </a:solidFill>
              </a:rPr>
              <a:t>個人経営の農林・畜産・水産事業で労働者５人未満</a:t>
            </a:r>
            <a:r>
              <a:rPr lang="ja-JP" altLang="en-US" sz="2800" dirty="0"/>
              <a:t>のものについては任意適用。</a:t>
            </a:r>
            <a:endParaRPr lang="en-US" altLang="ja-JP" sz="2800" dirty="0"/>
          </a:p>
          <a:p>
            <a:pPr marL="0" indent="0" eaLnBrk="1" hangingPunct="1">
              <a:lnSpc>
                <a:spcPct val="90000"/>
              </a:lnSpc>
              <a:buNone/>
            </a:pPr>
            <a:r>
              <a:rPr lang="ja-JP" altLang="en-US" sz="2800" dirty="0"/>
              <a:t>★船員については、</a:t>
            </a:r>
            <a:r>
              <a:rPr lang="en-US" altLang="ja-JP" sz="2800" dirty="0"/>
              <a:t>2010</a:t>
            </a:r>
            <a:r>
              <a:rPr lang="ja-JP" altLang="en-US" sz="2800" dirty="0"/>
              <a:t>（</a:t>
            </a:r>
            <a:r>
              <a:rPr lang="en-US" altLang="ja-JP" sz="2800" dirty="0"/>
              <a:t>H22)</a:t>
            </a:r>
            <a:r>
              <a:rPr lang="ja-JP" altLang="en-US" sz="2800" dirty="0"/>
              <a:t>年に船員保険のうち雇用保険に相当する部分が雇用保険制度に統合された。</a:t>
            </a:r>
            <a:endParaRPr lang="en-US" altLang="ja-JP" sz="2800" dirty="0"/>
          </a:p>
        </p:txBody>
      </p:sp>
    </p:spTree>
    <p:extLst>
      <p:ext uri="{BB962C8B-B14F-4D97-AF65-F5344CB8AC3E}">
        <p14:creationId xmlns:p14="http://schemas.microsoft.com/office/powerpoint/2010/main" val="331543951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332656"/>
            <a:ext cx="7811781" cy="1084293"/>
          </a:xfrm>
        </p:spPr>
        <p:txBody>
          <a:bodyPr anchor="ctr"/>
          <a:lstStyle/>
          <a:p>
            <a:pPr marL="438150" lvl="1" algn="ctr" eaLnBrk="1" hangingPunct="1">
              <a:lnSpc>
                <a:spcPct val="90000"/>
              </a:lnSpc>
            </a:pPr>
            <a:br>
              <a:rPr lang="en-US" altLang="ja-JP" sz="2800" dirty="0"/>
            </a:br>
            <a:br>
              <a:rPr lang="en-US" altLang="ja-JP" sz="2800" dirty="0"/>
            </a:br>
            <a:br>
              <a:rPr lang="en-US" altLang="ja-JP" sz="2800" dirty="0"/>
            </a:br>
            <a:r>
              <a:rPr lang="ja-JP" altLang="en-US" sz="2800" dirty="0"/>
              <a:t>第４節労災保険制度と雇用保険制度の概要 </a:t>
            </a:r>
            <a:br>
              <a:rPr lang="ja-JP" altLang="en-US" sz="2800" dirty="0"/>
            </a:br>
            <a:r>
              <a:rPr lang="ja-JP" altLang="en-US" sz="2800" dirty="0"/>
              <a:t>３．雇用保険制度　</a:t>
            </a:r>
            <a:br>
              <a:rPr lang="en-US" altLang="ja-JP" sz="2800" dirty="0"/>
            </a:br>
            <a:r>
              <a:rPr lang="en-US" altLang="ja-JP" sz="2800" dirty="0"/>
              <a:t>【</a:t>
            </a:r>
            <a:r>
              <a:rPr lang="ja-JP" altLang="en-US" sz="2800" dirty="0"/>
              <a:t>３</a:t>
            </a:r>
            <a:r>
              <a:rPr lang="en-US" altLang="ja-JP" sz="2800" dirty="0"/>
              <a:t>】</a:t>
            </a:r>
            <a:r>
              <a:rPr lang="ja-JP" altLang="en-US" sz="2800" dirty="0"/>
              <a:t>制度の対象</a:t>
            </a: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110071" y="1760718"/>
            <a:ext cx="9140451" cy="4503157"/>
          </a:xfrm>
        </p:spPr>
        <p:txBody>
          <a:bodyPr/>
          <a:lstStyle/>
          <a:p>
            <a:pPr marL="0" indent="0" eaLnBrk="1" hangingPunct="1">
              <a:lnSpc>
                <a:spcPct val="90000"/>
              </a:lnSpc>
              <a:buNone/>
            </a:pPr>
            <a:r>
              <a:rPr lang="ja-JP" altLang="en-US" sz="2400" dirty="0"/>
              <a:t>②適用労働者：</a:t>
            </a:r>
            <a:r>
              <a:rPr lang="ja-JP" altLang="en-US" sz="2400" dirty="0">
                <a:solidFill>
                  <a:srgbClr val="FF0000"/>
                </a:solidFill>
              </a:rPr>
              <a:t>適用事業に雇用される労働者は、原則として被保険者になる。</a:t>
            </a:r>
            <a:endParaRPr lang="en-US" altLang="ja-JP" sz="2400" dirty="0">
              <a:solidFill>
                <a:srgbClr val="FF0000"/>
              </a:solidFill>
            </a:endParaRPr>
          </a:p>
          <a:p>
            <a:pPr marL="0" indent="0" eaLnBrk="1" hangingPunct="1">
              <a:lnSpc>
                <a:spcPct val="90000"/>
              </a:lnSpc>
              <a:buNone/>
            </a:pPr>
            <a:r>
              <a:rPr lang="en-US" altLang="ja-JP" sz="2400" dirty="0"/>
              <a:t>【</a:t>
            </a:r>
            <a:r>
              <a:rPr lang="ja-JP" altLang="en-US" sz="2400" dirty="0">
                <a:hlinkClick r:id="rId3"/>
              </a:rPr>
              <a:t>適用除外</a:t>
            </a:r>
            <a:r>
              <a:rPr lang="en-US" altLang="ja-JP" sz="2400" dirty="0"/>
              <a:t>】</a:t>
            </a:r>
            <a:r>
              <a:rPr lang="ja-JP" altLang="en-US" sz="2400" dirty="0"/>
              <a:t>雇用保険法（第</a:t>
            </a:r>
            <a:r>
              <a:rPr lang="en-US" altLang="ja-JP" sz="2400" dirty="0"/>
              <a:t>6</a:t>
            </a:r>
            <a:r>
              <a:rPr lang="ja-JP" altLang="en-US" sz="2400" dirty="0"/>
              <a:t>条）</a:t>
            </a:r>
            <a:endParaRPr lang="en-US" altLang="ja-JP" sz="2400" dirty="0">
              <a:solidFill>
                <a:srgbClr val="FF0000"/>
              </a:solidFill>
            </a:endParaRPr>
          </a:p>
          <a:p>
            <a:pPr marL="0" indent="0" eaLnBrk="1" hangingPunct="1">
              <a:lnSpc>
                <a:spcPct val="90000"/>
              </a:lnSpc>
              <a:buNone/>
            </a:pPr>
            <a:r>
              <a:rPr lang="en-US" altLang="ja-JP" sz="2400" dirty="0"/>
              <a:t>(1)</a:t>
            </a:r>
            <a:r>
              <a:rPr lang="ja-JP" altLang="en-US" sz="2400" dirty="0">
                <a:solidFill>
                  <a:srgbClr val="FF0000"/>
                </a:solidFill>
              </a:rPr>
              <a:t>国・都道府県・市区町村に雇用される者</a:t>
            </a:r>
          </a:p>
          <a:p>
            <a:pPr marL="0" indent="0" eaLnBrk="1" hangingPunct="1">
              <a:lnSpc>
                <a:spcPct val="90000"/>
              </a:lnSpc>
              <a:buNone/>
            </a:pPr>
            <a:r>
              <a:rPr lang="en-US" altLang="ja-JP" sz="2400" dirty="0"/>
              <a:t>(2)</a:t>
            </a:r>
            <a:r>
              <a:rPr lang="ja-JP" altLang="en-US" sz="2400" dirty="0">
                <a:solidFill>
                  <a:srgbClr val="FF0000"/>
                </a:solidFill>
              </a:rPr>
              <a:t>週所定労働時間が</a:t>
            </a:r>
            <a:r>
              <a:rPr lang="en-US" altLang="ja-JP" sz="2400" dirty="0">
                <a:solidFill>
                  <a:srgbClr val="FF0000"/>
                </a:solidFill>
              </a:rPr>
              <a:t>20</a:t>
            </a:r>
            <a:r>
              <a:rPr lang="ja-JP" altLang="en-US" sz="2400" dirty="0">
                <a:solidFill>
                  <a:srgbClr val="FF0000"/>
                </a:solidFill>
              </a:rPr>
              <a:t>時間未満の者</a:t>
            </a:r>
          </a:p>
          <a:p>
            <a:pPr marL="0" indent="0" eaLnBrk="1" hangingPunct="1">
              <a:lnSpc>
                <a:spcPct val="90000"/>
              </a:lnSpc>
              <a:buNone/>
            </a:pPr>
            <a:r>
              <a:rPr lang="en-US" altLang="ja-JP" sz="2400" dirty="0"/>
              <a:t>(3)30</a:t>
            </a:r>
            <a:r>
              <a:rPr lang="ja-JP" altLang="en-US" sz="2400" dirty="0"/>
              <a:t>日以下の短期雇用を常態にしている者</a:t>
            </a:r>
          </a:p>
          <a:p>
            <a:pPr marL="0" indent="0" eaLnBrk="1" hangingPunct="1">
              <a:lnSpc>
                <a:spcPct val="90000"/>
              </a:lnSpc>
              <a:buNone/>
            </a:pPr>
            <a:r>
              <a:rPr lang="en-US" altLang="ja-JP" sz="2400" dirty="0"/>
              <a:t>(4)</a:t>
            </a:r>
            <a:r>
              <a:rPr lang="ja-JP" altLang="en-US" sz="2400" dirty="0"/>
              <a:t>季節的事業に雇用される者で、</a:t>
            </a:r>
            <a:r>
              <a:rPr lang="en-US" altLang="ja-JP" sz="2400" dirty="0"/>
              <a:t>4</a:t>
            </a:r>
            <a:r>
              <a:rPr lang="ja-JP" altLang="en-US" sz="2400" dirty="0"/>
              <a:t>ヶ月以内の期間を予定して雇用される者か、週所定労働時間が</a:t>
            </a:r>
            <a:r>
              <a:rPr lang="en-US" altLang="ja-JP" sz="2400" dirty="0"/>
              <a:t>20</a:t>
            </a:r>
            <a:r>
              <a:rPr lang="ja-JP" altLang="en-US" sz="2400" dirty="0"/>
              <a:t>時間以上</a:t>
            </a:r>
            <a:r>
              <a:rPr lang="en-US" altLang="ja-JP" sz="2400" dirty="0"/>
              <a:t>30</a:t>
            </a:r>
            <a:r>
              <a:rPr lang="ja-JP" altLang="en-US" sz="2400" dirty="0"/>
              <a:t>時間未満である者</a:t>
            </a:r>
          </a:p>
          <a:p>
            <a:pPr marL="0" indent="0" eaLnBrk="1" hangingPunct="1">
              <a:lnSpc>
                <a:spcPct val="90000"/>
              </a:lnSpc>
              <a:buNone/>
            </a:pPr>
            <a:r>
              <a:rPr lang="en-US" altLang="ja-JP" sz="2400" dirty="0"/>
              <a:t>(5)</a:t>
            </a:r>
            <a:r>
              <a:rPr lang="ja-JP" altLang="en-US" sz="2400" dirty="0"/>
              <a:t>日雇労働者のうち、日雇労働被保険者にならない者</a:t>
            </a:r>
          </a:p>
          <a:p>
            <a:pPr marL="0" indent="0" eaLnBrk="1" hangingPunct="1">
              <a:lnSpc>
                <a:spcPct val="90000"/>
              </a:lnSpc>
              <a:buNone/>
            </a:pPr>
            <a:r>
              <a:rPr lang="en-US" altLang="ja-JP" sz="2400" dirty="0"/>
              <a:t>(</a:t>
            </a:r>
            <a:r>
              <a:rPr lang="en-US" altLang="ja-JP" sz="2400" dirty="0">
                <a:solidFill>
                  <a:srgbClr val="FF0000"/>
                </a:solidFill>
              </a:rPr>
              <a:t>6)</a:t>
            </a:r>
            <a:r>
              <a:rPr lang="ja-JP" altLang="en-US" sz="2400" dirty="0">
                <a:solidFill>
                  <a:srgbClr val="FF0000"/>
                </a:solidFill>
              </a:rPr>
              <a:t>昼間部の学生または生徒　</a:t>
            </a:r>
            <a:endParaRPr lang="en-US" altLang="ja-JP" sz="2400" dirty="0">
              <a:solidFill>
                <a:srgbClr val="FF0000"/>
              </a:solidFill>
            </a:endParaRPr>
          </a:p>
          <a:p>
            <a:pPr marL="0" indent="0" eaLnBrk="1" hangingPunct="1">
              <a:lnSpc>
                <a:spcPct val="90000"/>
              </a:lnSpc>
              <a:buNone/>
            </a:pPr>
            <a:r>
              <a:rPr lang="en-US" altLang="ja-JP" sz="2400" dirty="0"/>
              <a:t>(7)</a:t>
            </a:r>
            <a:r>
              <a:rPr lang="ja-JP" altLang="en-US" sz="2400" dirty="0"/>
              <a:t>船員保険の被保険者</a:t>
            </a:r>
            <a:endParaRPr lang="en-US" altLang="ja-JP" sz="2400" dirty="0"/>
          </a:p>
        </p:txBody>
      </p:sp>
      <p:sp>
        <p:nvSpPr>
          <p:cNvPr id="2" name="テキスト ボックス 1">
            <a:extLst>
              <a:ext uri="{FF2B5EF4-FFF2-40B4-BE49-F238E27FC236}">
                <a16:creationId xmlns:a16="http://schemas.microsoft.com/office/drawing/2014/main" id="{D822DA73-4F4B-EDEB-681A-82E8A47C02DE}"/>
              </a:ext>
            </a:extLst>
          </p:cNvPr>
          <p:cNvSpPr txBox="1"/>
          <p:nvPr/>
        </p:nvSpPr>
        <p:spPr>
          <a:xfrm>
            <a:off x="213457" y="6237311"/>
            <a:ext cx="8820472" cy="461665"/>
          </a:xfrm>
          <a:prstGeom prst="rect">
            <a:avLst/>
          </a:prstGeom>
          <a:noFill/>
        </p:spPr>
        <p:txBody>
          <a:bodyPr wrap="square" rtlCol="0">
            <a:spAutoFit/>
          </a:bodyPr>
          <a:lstStyle/>
          <a:p>
            <a:r>
              <a:rPr lang="ja-JP" altLang="en-US" sz="2400" dirty="0">
                <a:solidFill>
                  <a:srgbClr val="FF0000"/>
                </a:solidFill>
              </a:rPr>
              <a:t>★労災より</a:t>
            </a:r>
            <a:r>
              <a:rPr lang="ja-JP" altLang="en-US" sz="2400" dirty="0">
                <a:solidFill>
                  <a:srgbClr val="FF0000"/>
                </a:solidFill>
                <a:hlinkClick r:id="rId3">
                  <a:extLst>
                    <a:ext uri="{A12FA001-AC4F-418D-AE19-62706E023703}">
                      <ahyp:hlinkClr xmlns:ahyp="http://schemas.microsoft.com/office/drawing/2018/hyperlinkcolor" val="tx"/>
                    </a:ext>
                  </a:extLst>
                </a:hlinkClick>
              </a:rPr>
              <a:t>適用除外</a:t>
            </a:r>
            <a:r>
              <a:rPr lang="ja-JP" altLang="en-US" sz="2400" dirty="0">
                <a:solidFill>
                  <a:srgbClr val="FF0000"/>
                </a:solidFill>
              </a:rPr>
              <a:t>が多い⇒</a:t>
            </a:r>
            <a:r>
              <a:rPr lang="ja-JP" altLang="en-US" sz="2400" dirty="0">
                <a:solidFill>
                  <a:srgbClr val="0000FF"/>
                </a:solidFill>
              </a:rPr>
              <a:t>主な財源が被雇用者の保険料だから</a:t>
            </a:r>
            <a:endParaRPr lang="en-US" dirty="0">
              <a:solidFill>
                <a:srgbClr val="0000FF"/>
              </a:solidFill>
            </a:endParaRPr>
          </a:p>
        </p:txBody>
      </p:sp>
    </p:spTree>
    <p:extLst>
      <p:ext uri="{BB962C8B-B14F-4D97-AF65-F5344CB8AC3E}">
        <p14:creationId xmlns:p14="http://schemas.microsoft.com/office/powerpoint/2010/main" val="142426170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612650"/>
            <a:ext cx="7811781" cy="1084293"/>
          </a:xfrm>
        </p:spPr>
        <p:txBody>
          <a:bodyPr anchor="ctr"/>
          <a:lstStyle/>
          <a:p>
            <a:pPr marL="438150" lvl="1" algn="ctr" eaLnBrk="1" hangingPunct="1">
              <a:lnSpc>
                <a:spcPct val="90000"/>
              </a:lnSpc>
            </a:pPr>
            <a:br>
              <a:rPr lang="en-US" altLang="ja-JP" sz="2800" dirty="0"/>
            </a:br>
            <a:br>
              <a:rPr lang="en-US" altLang="ja-JP" sz="2800" dirty="0"/>
            </a:br>
            <a:br>
              <a:rPr lang="en-US" altLang="ja-JP" sz="2800" dirty="0"/>
            </a:br>
            <a:r>
              <a:rPr lang="ja-JP" altLang="en-US" sz="2800" dirty="0"/>
              <a:t>第４節労災保険制度と雇用保険制度の概要 </a:t>
            </a:r>
            <a:br>
              <a:rPr lang="ja-JP" altLang="en-US" sz="2800" dirty="0"/>
            </a:br>
            <a:r>
              <a:rPr lang="ja-JP" altLang="en-US" sz="2800" dirty="0"/>
              <a:t>３．雇用保険制度　</a:t>
            </a:r>
            <a:br>
              <a:rPr lang="en-US" altLang="ja-JP" sz="2800" dirty="0"/>
            </a:br>
            <a:r>
              <a:rPr lang="en-US" altLang="ja-JP" sz="2800" dirty="0"/>
              <a:t>【</a:t>
            </a:r>
            <a:r>
              <a:rPr lang="ja-JP" altLang="en-US" sz="2800" dirty="0"/>
              <a:t>３</a:t>
            </a:r>
            <a:r>
              <a:rPr lang="en-US" altLang="ja-JP" sz="2800" dirty="0"/>
              <a:t>】</a:t>
            </a:r>
            <a:r>
              <a:rPr lang="ja-JP" altLang="en-US" sz="2800" dirty="0"/>
              <a:t>制度の対象</a:t>
            </a: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412995" y="1700808"/>
            <a:ext cx="7938338" cy="4248472"/>
          </a:xfrm>
        </p:spPr>
        <p:txBody>
          <a:bodyPr/>
          <a:lstStyle/>
          <a:p>
            <a:pPr marL="0" indent="0" eaLnBrk="1" hangingPunct="1">
              <a:lnSpc>
                <a:spcPct val="90000"/>
              </a:lnSpc>
              <a:buNone/>
            </a:pPr>
            <a:r>
              <a:rPr lang="ja-JP" altLang="en-US" sz="2400" dirty="0"/>
              <a:t>・</a:t>
            </a:r>
            <a:r>
              <a:rPr lang="en-US" altLang="ja-JP" sz="2400" dirty="0">
                <a:solidFill>
                  <a:srgbClr val="FF0000"/>
                </a:solidFill>
              </a:rPr>
              <a:t>65</a:t>
            </a:r>
            <a:r>
              <a:rPr lang="ja-JP" altLang="en-US" sz="2400" dirty="0">
                <a:solidFill>
                  <a:srgbClr val="FF0000"/>
                </a:solidFill>
              </a:rPr>
              <a:t>歳以上の雇用者は以前は適用対象外／</a:t>
            </a:r>
            <a:r>
              <a:rPr lang="en-US" altLang="ja-JP" sz="2400" dirty="0">
                <a:solidFill>
                  <a:srgbClr val="FF0000"/>
                </a:solidFill>
              </a:rPr>
              <a:t>2017</a:t>
            </a:r>
            <a:r>
              <a:rPr lang="ja-JP" altLang="en-US" sz="2400" dirty="0">
                <a:solidFill>
                  <a:srgbClr val="FF0000"/>
                </a:solidFill>
              </a:rPr>
              <a:t>（</a:t>
            </a:r>
            <a:r>
              <a:rPr lang="en-US" altLang="ja-JP" sz="2400" dirty="0">
                <a:solidFill>
                  <a:srgbClr val="FF0000"/>
                </a:solidFill>
              </a:rPr>
              <a:t>H22</a:t>
            </a:r>
            <a:r>
              <a:rPr lang="ja-JP" altLang="en-US" sz="2400" dirty="0">
                <a:solidFill>
                  <a:srgbClr val="FF0000"/>
                </a:solidFill>
              </a:rPr>
              <a:t>）年以降は適用対象</a:t>
            </a:r>
            <a:r>
              <a:rPr lang="ja-JP" altLang="en-US" sz="2400" dirty="0"/>
              <a:t>。</a:t>
            </a:r>
            <a:r>
              <a:rPr lang="ja-JP" altLang="en-US" sz="2400" dirty="0">
                <a:solidFill>
                  <a:srgbClr val="0000FF"/>
                </a:solidFill>
              </a:rPr>
              <a:t>★退職後も働く高齢者の増加</a:t>
            </a:r>
            <a:endParaRPr lang="en-US" altLang="ja-JP" sz="2400" dirty="0">
              <a:solidFill>
                <a:srgbClr val="0000FF"/>
              </a:solidFill>
            </a:endParaRPr>
          </a:p>
          <a:p>
            <a:pPr marL="0" indent="0" eaLnBrk="1" hangingPunct="1">
              <a:lnSpc>
                <a:spcPct val="90000"/>
              </a:lnSpc>
              <a:buNone/>
            </a:pPr>
            <a:r>
              <a:rPr lang="ja-JP" altLang="en-US" sz="2400" dirty="0"/>
              <a:t>・</a:t>
            </a:r>
            <a:r>
              <a:rPr lang="ja-JP" altLang="en-US" sz="2400" dirty="0">
                <a:solidFill>
                  <a:srgbClr val="FF0000"/>
                </a:solidFill>
              </a:rPr>
              <a:t>国家公務員や地方公務員には特別な身分保障があるため適用されない</a:t>
            </a:r>
            <a:r>
              <a:rPr lang="ja-JP" altLang="en-US" sz="2400" dirty="0">
                <a:solidFill>
                  <a:srgbClr val="0000FF"/>
                </a:solidFill>
              </a:rPr>
              <a:t>。</a:t>
            </a:r>
            <a:endParaRPr lang="en-US" altLang="ja-JP" sz="2400" dirty="0">
              <a:solidFill>
                <a:srgbClr val="0000FF"/>
              </a:solidFill>
            </a:endParaRPr>
          </a:p>
          <a:p>
            <a:pPr marL="0" indent="0" eaLnBrk="1" hangingPunct="1">
              <a:lnSpc>
                <a:spcPct val="90000"/>
              </a:lnSpc>
              <a:buNone/>
            </a:pPr>
            <a:r>
              <a:rPr lang="ja-JP" altLang="en-US" sz="2400" dirty="0"/>
              <a:t>・昼間仕事・夜学に通う場合は適用、</a:t>
            </a:r>
            <a:r>
              <a:rPr lang="ja-JP" altLang="en-US" sz="2400" dirty="0">
                <a:solidFill>
                  <a:srgbClr val="FF0000"/>
                </a:solidFill>
              </a:rPr>
              <a:t>昼間学校に通う学生には適用されない。</a:t>
            </a:r>
            <a:r>
              <a:rPr lang="ja-JP" altLang="en-US" sz="2400" dirty="0">
                <a:solidFill>
                  <a:srgbClr val="FF0000"/>
                </a:solidFill>
                <a:hlinkClick r:id="rId3"/>
              </a:rPr>
              <a:t>★夜勤専門でもダメ？</a:t>
            </a:r>
            <a:endParaRPr lang="en-US" altLang="ja-JP" sz="2400" dirty="0">
              <a:solidFill>
                <a:srgbClr val="FF0000"/>
              </a:solidFill>
            </a:endParaRPr>
          </a:p>
          <a:p>
            <a:pPr marL="0" indent="0" eaLnBrk="1" hangingPunct="1">
              <a:lnSpc>
                <a:spcPct val="90000"/>
              </a:lnSpc>
              <a:buNone/>
            </a:pPr>
            <a:r>
              <a:rPr lang="ja-JP" altLang="en-US" sz="2400" dirty="0"/>
              <a:t>被保険者には、</a:t>
            </a:r>
            <a:r>
              <a:rPr lang="en-US" altLang="ja-JP" sz="2400" dirty="0"/>
              <a:t>4</a:t>
            </a:r>
            <a:r>
              <a:rPr lang="ja-JP" altLang="en-US" sz="2400" dirty="0"/>
              <a:t>種類ある</a:t>
            </a:r>
            <a:endParaRPr lang="en-US" altLang="ja-JP" sz="2400" dirty="0"/>
          </a:p>
          <a:p>
            <a:pPr marL="0" indent="0" eaLnBrk="1" hangingPunct="1">
              <a:lnSpc>
                <a:spcPct val="90000"/>
              </a:lnSpc>
              <a:buNone/>
            </a:pPr>
            <a:r>
              <a:rPr lang="ja-JP" altLang="en-US" sz="2400" dirty="0"/>
              <a:t>１）一般保険者（</a:t>
            </a:r>
            <a:r>
              <a:rPr lang="en-US" altLang="ja-JP" sz="2400" dirty="0"/>
              <a:t>65</a:t>
            </a:r>
            <a:r>
              <a:rPr lang="ja-JP" altLang="en-US" sz="2400" dirty="0"/>
              <a:t>歳未満の常用労働者）</a:t>
            </a:r>
            <a:endParaRPr lang="en-US" altLang="ja-JP" sz="2400" dirty="0"/>
          </a:p>
          <a:p>
            <a:pPr marL="0" indent="0" eaLnBrk="1" hangingPunct="1">
              <a:lnSpc>
                <a:spcPct val="90000"/>
              </a:lnSpc>
              <a:buNone/>
            </a:pPr>
            <a:r>
              <a:rPr lang="ja-JP" altLang="en-US" sz="2400" dirty="0"/>
              <a:t>２）高年齢被保険者（</a:t>
            </a:r>
            <a:r>
              <a:rPr lang="en-US" altLang="ja-JP" sz="2400" dirty="0"/>
              <a:t>65</a:t>
            </a:r>
            <a:r>
              <a:rPr lang="ja-JP" altLang="en-US" sz="2400" dirty="0"/>
              <a:t>歳以上の労働者）</a:t>
            </a:r>
            <a:endParaRPr lang="en-US" altLang="ja-JP" sz="2400" dirty="0"/>
          </a:p>
          <a:p>
            <a:pPr marL="0" indent="0" eaLnBrk="1" hangingPunct="1">
              <a:lnSpc>
                <a:spcPct val="90000"/>
              </a:lnSpc>
              <a:buNone/>
            </a:pPr>
            <a:r>
              <a:rPr lang="ja-JP" altLang="en-US" sz="2400" dirty="0"/>
              <a:t>３）短期雇用特別被保険者</a:t>
            </a:r>
            <a:endParaRPr lang="en-US" altLang="ja-JP" sz="2400" dirty="0"/>
          </a:p>
          <a:p>
            <a:pPr marL="0" indent="0" eaLnBrk="1" hangingPunct="1">
              <a:lnSpc>
                <a:spcPct val="90000"/>
              </a:lnSpc>
              <a:buNone/>
            </a:pPr>
            <a:r>
              <a:rPr lang="ja-JP" altLang="en-US" sz="2400" dirty="0"/>
              <a:t>４）日雇労働被保険者（</a:t>
            </a:r>
            <a:r>
              <a:rPr lang="en-US" altLang="ja-JP" sz="2400" dirty="0"/>
              <a:t>30</a:t>
            </a:r>
            <a:r>
              <a:rPr lang="ja-JP" altLang="en-US" sz="2400" dirty="0"/>
              <a:t>日以内の期限付き雇用者）</a:t>
            </a:r>
            <a:endParaRPr lang="en-US" altLang="ja-JP" sz="2400" dirty="0"/>
          </a:p>
        </p:txBody>
      </p:sp>
    </p:spTree>
    <p:extLst>
      <p:ext uri="{BB962C8B-B14F-4D97-AF65-F5344CB8AC3E}">
        <p14:creationId xmlns:p14="http://schemas.microsoft.com/office/powerpoint/2010/main" val="28985598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EB1B63-E301-4CC3-BB6D-13F5FCA060AD}"/>
              </a:ext>
            </a:extLst>
          </p:cNvPr>
          <p:cNvSpPr>
            <a:spLocks noGrp="1"/>
          </p:cNvSpPr>
          <p:nvPr>
            <p:ph type="title"/>
          </p:nvPr>
        </p:nvSpPr>
        <p:spPr/>
        <p:txBody>
          <a:bodyPr/>
          <a:lstStyle/>
          <a:p>
            <a:r>
              <a:rPr lang="ja-JP" altLang="en-US" dirty="0"/>
              <a:t>国家公務員の失業保障はどうなっているのか？</a:t>
            </a:r>
            <a:r>
              <a:rPr lang="en-US" altLang="ja-JP" dirty="0" err="1"/>
              <a:t>GoogleAI</a:t>
            </a:r>
            <a:endParaRPr lang="en-US" dirty="0"/>
          </a:p>
        </p:txBody>
      </p:sp>
      <p:sp>
        <p:nvSpPr>
          <p:cNvPr id="4" name="スライド番号プレースホルダー 3">
            <a:extLst>
              <a:ext uri="{FF2B5EF4-FFF2-40B4-BE49-F238E27FC236}">
                <a16:creationId xmlns:a16="http://schemas.microsoft.com/office/drawing/2014/main" id="{9CA0C671-B467-A8B7-8631-BDC2CCA86D70}"/>
              </a:ext>
            </a:extLst>
          </p:cNvPr>
          <p:cNvSpPr>
            <a:spLocks noGrp="1"/>
          </p:cNvSpPr>
          <p:nvPr>
            <p:ph type="sldNum" sz="quarter" idx="12"/>
          </p:nvPr>
        </p:nvSpPr>
        <p:spPr/>
        <p:txBody>
          <a:bodyPr/>
          <a:lstStyle/>
          <a:p>
            <a:fld id="{A4CFD91F-0676-4D47-82C1-C8A098CDDACF}" type="slidenum">
              <a:rPr lang="en-US" altLang="ja-JP" smtClean="0"/>
              <a:pPr/>
              <a:t>9</a:t>
            </a:fld>
            <a:endParaRPr lang="en-US" altLang="ja-JP"/>
          </a:p>
        </p:txBody>
      </p:sp>
      <p:sp>
        <p:nvSpPr>
          <p:cNvPr id="5" name="テキスト ボックス 4">
            <a:extLst>
              <a:ext uri="{FF2B5EF4-FFF2-40B4-BE49-F238E27FC236}">
                <a16:creationId xmlns:a16="http://schemas.microsoft.com/office/drawing/2014/main" id="{ED45E96F-9F2E-2A9C-2DE4-4022002E8D9D}"/>
              </a:ext>
            </a:extLst>
          </p:cNvPr>
          <p:cNvSpPr txBox="1"/>
          <p:nvPr/>
        </p:nvSpPr>
        <p:spPr>
          <a:xfrm>
            <a:off x="683568" y="1700808"/>
            <a:ext cx="7892107" cy="3416320"/>
          </a:xfrm>
          <a:prstGeom prst="rect">
            <a:avLst/>
          </a:prstGeom>
          <a:noFill/>
        </p:spPr>
        <p:txBody>
          <a:bodyPr wrap="square" rtlCol="0">
            <a:spAutoFit/>
          </a:bodyPr>
          <a:lstStyle/>
          <a:p>
            <a:r>
              <a:rPr lang="ja-JP" altLang="en-US" dirty="0"/>
              <a:t>常勤の国家公務員は、雇用保険法の適用除外。理由：</a:t>
            </a:r>
          </a:p>
          <a:p>
            <a:r>
              <a:rPr lang="ja-JP" altLang="en-US" dirty="0"/>
              <a:t>①身分の安定</a:t>
            </a:r>
            <a:r>
              <a:rPr lang="en-US" altLang="ja-JP" dirty="0"/>
              <a:t>: </a:t>
            </a:r>
            <a:r>
              <a:rPr lang="ja-JP" altLang="en-US" dirty="0"/>
              <a:t>国家公務員法に基づき身分が保障されており、民間に比べ解雇などの経済的なリスクが少ない。</a:t>
            </a:r>
          </a:p>
          <a:p>
            <a:r>
              <a:rPr lang="ja-JP" altLang="en-US" dirty="0"/>
              <a:t>②代替制度の存在</a:t>
            </a:r>
            <a:r>
              <a:rPr lang="en-US" altLang="ja-JP" dirty="0"/>
              <a:t>: </a:t>
            </a:r>
            <a:r>
              <a:rPr lang="ja-JP" altLang="en-US" dirty="0"/>
              <a:t>離職時の保障として、雇用保険の失業給付を上回る内容の「退職手当」が法令等に基づき確実に支給される。</a:t>
            </a:r>
          </a:p>
          <a:p>
            <a:r>
              <a:rPr lang="ja-JP" altLang="en-US" dirty="0"/>
              <a:t>③二重負担の回避</a:t>
            </a:r>
            <a:r>
              <a:rPr lang="en-US" altLang="ja-JP" dirty="0"/>
              <a:t>: </a:t>
            </a:r>
            <a:r>
              <a:rPr lang="ja-JP" altLang="en-US" dirty="0"/>
              <a:t>雇用保険を適用すると、国が退職手当と保険料の両方を税金で負担することになり、国民に二重の負担を課す結果となるため。</a:t>
            </a:r>
            <a:r>
              <a:rPr lang="ja-JP" altLang="en-US" dirty="0">
                <a:solidFill>
                  <a:srgbClr val="FF0000"/>
                </a:solidFill>
              </a:rPr>
              <a:t>なーるほどね！</a:t>
            </a:r>
            <a:endParaRPr lang="en-US" dirty="0">
              <a:solidFill>
                <a:srgbClr val="FF0000"/>
              </a:solidFill>
            </a:endParaRPr>
          </a:p>
        </p:txBody>
      </p:sp>
      <p:sp>
        <p:nvSpPr>
          <p:cNvPr id="8" name="テキスト ボックス 7">
            <a:extLst>
              <a:ext uri="{FF2B5EF4-FFF2-40B4-BE49-F238E27FC236}">
                <a16:creationId xmlns:a16="http://schemas.microsoft.com/office/drawing/2014/main" id="{ECEDABB9-6989-D285-0475-839D2D5D9BF3}"/>
              </a:ext>
            </a:extLst>
          </p:cNvPr>
          <p:cNvSpPr txBox="1"/>
          <p:nvPr/>
        </p:nvSpPr>
        <p:spPr>
          <a:xfrm>
            <a:off x="609600" y="5117128"/>
            <a:ext cx="8210872" cy="1200329"/>
          </a:xfrm>
          <a:prstGeom prst="rect">
            <a:avLst/>
          </a:prstGeom>
          <a:solidFill>
            <a:schemeClr val="bg1"/>
          </a:solidFill>
        </p:spPr>
        <p:txBody>
          <a:bodyPr wrap="square" rtlCol="0">
            <a:spAutoFit/>
          </a:bodyPr>
          <a:lstStyle/>
          <a:p>
            <a:r>
              <a:rPr lang="ja-JP" altLang="en-US" dirty="0">
                <a:solidFill>
                  <a:srgbClr val="FF0000"/>
                </a:solidFill>
              </a:rPr>
              <a:t>★国民の生活に不可欠な公共サービスを維持するため公務員は、公共サービスを維持するため労働三権（団結権・団体交渉権・団体行動権）が制限されている。</a:t>
            </a:r>
            <a:endParaRPr lang="en-US" dirty="0">
              <a:solidFill>
                <a:srgbClr val="FF0000"/>
              </a:solidFill>
            </a:endParaRPr>
          </a:p>
        </p:txBody>
      </p:sp>
    </p:spTree>
    <p:extLst>
      <p:ext uri="{BB962C8B-B14F-4D97-AF65-F5344CB8AC3E}">
        <p14:creationId xmlns:p14="http://schemas.microsoft.com/office/powerpoint/2010/main" val="49398802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2004:テンプレート:プレゼンテーション:デザイン:Profile</Template>
  <TotalTime>66428</TotalTime>
  <Words>3796</Words>
  <Application>Microsoft Office PowerPoint</Application>
  <PresentationFormat>画面に合わせる (4:3)</PresentationFormat>
  <Paragraphs>182</Paragraphs>
  <Slides>24</Slides>
  <Notes>18</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24</vt:i4>
      </vt:variant>
    </vt:vector>
  </HeadingPairs>
  <TitlesOfParts>
    <vt:vector size="30" baseType="lpstr">
      <vt:lpstr>ＭＳ Ｐゴシック</vt:lpstr>
      <vt:lpstr>ＭＳ 明朝</vt:lpstr>
      <vt:lpstr>Arial</vt:lpstr>
      <vt:lpstr>Century</vt:lpstr>
      <vt:lpstr>Wingdings</vt:lpstr>
      <vt:lpstr>Profile</vt:lpstr>
      <vt:lpstr>第10回【雇用保険制度の概要】目的、対象、給付の内容、財源構成</vt:lpstr>
      <vt:lpstr>今日のお話</vt:lpstr>
      <vt:lpstr>   第４節労災保険制度と雇用保険制度の概要  ３．雇用保険制度　 【1】制度の目的    </vt:lpstr>
      <vt:lpstr>   第４節労災保険制度と雇用保険制度の概要  ３．雇用保険制度　 【２】制度の沿革   </vt:lpstr>
      <vt:lpstr>2006年行政改革推進法⇒2007年改正で雇用保険3事業から2事業へ</vt:lpstr>
      <vt:lpstr>   第４節労災保険制度と雇用保険制度の概要  ３．雇用保険制度　 【３】制度の対象    </vt:lpstr>
      <vt:lpstr>   第４節労災保険制度と雇用保険制度の概要  ３．雇用保険制度　 【３】制度の対象    </vt:lpstr>
      <vt:lpstr>   第４節労災保険制度と雇用保険制度の概要  ３．雇用保険制度　 【３】制度の対象    </vt:lpstr>
      <vt:lpstr>国家公務員の失業保障はどうなっているのか？GoogleAI</vt:lpstr>
      <vt:lpstr>労災保険と雇用保険の違いに注意！ ★共通点：国家・地方公務員は適用除外</vt:lpstr>
      <vt:lpstr>   第４節労災保険制度と雇用保険制度の概要  ３．雇用保険制度　 【４】失業等給付   </vt:lpstr>
      <vt:lpstr>失業等給付を受けない方が良いケース</vt:lpstr>
      <vt:lpstr>   第４節労災保険制度と雇用保険制度の概要  ３．雇用保険制度　 【４】失業等給付　   </vt:lpstr>
      <vt:lpstr>   第４節労災保険制度と雇用保険制度の概要  ３．雇用保険制度　 【４】失業等給付   </vt:lpstr>
      <vt:lpstr>   第４節労災保険制度と雇用保険制度の概要  ３．雇用保険制度　 【４】失業等給付   </vt:lpstr>
      <vt:lpstr>   第４節労災保険制度と雇用保険制度の概要  ３．雇用保険制度　 【４】失業等給付   </vt:lpstr>
      <vt:lpstr>教育訓練給付の条件</vt:lpstr>
      <vt:lpstr>   第４節労災保険制度と雇用保険制度の概要  ３．雇用保険制度　 【４】失業等給付   </vt:lpstr>
      <vt:lpstr>   第４節労災保険制度と雇用保険制度の概要  ３．雇用保険制度　 【４】失業等給付    </vt:lpstr>
      <vt:lpstr>   第４節労災保険制度と雇用保険制度の概要  ３．雇用保険制度　 【５】育児休業給付（いわゆる育休！）    </vt:lpstr>
      <vt:lpstr>育休の最新バージョン</vt:lpstr>
      <vt:lpstr>   第４節労災保険制度と雇用保険制度の概要  ３．雇用保険制度　 【６】就職支援法事業（求職者支援事業）    </vt:lpstr>
      <vt:lpstr>   第４節労災保険制度と雇用保険制度の概要  ３．雇用保険制度　 【７】財源   </vt:lpstr>
      <vt:lpstr>次回</vt:lpstr>
    </vt:vector>
  </TitlesOfParts>
  <Manager/>
  <Company>札幌市立 大学</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第1回　家族って何だろう？_x0010_ 家族をめぐる話題</dc:title>
  <dc:subject/>
  <dc:creator>札幌市立 大学</dc:creator>
  <cp:keywords/>
  <dc:description/>
  <cp:lastModifiedBy>俊彦 原</cp:lastModifiedBy>
  <cp:revision>958</cp:revision>
  <cp:lastPrinted>2023-11-12T06:06:41Z</cp:lastPrinted>
  <dcterms:created xsi:type="dcterms:W3CDTF">2016-04-06T06:30:45Z</dcterms:created>
  <dcterms:modified xsi:type="dcterms:W3CDTF">2025-12-09T05:12:19Z</dcterms:modified>
  <cp:category/>
</cp:coreProperties>
</file>