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2"/>
  </p:notesMasterIdLst>
  <p:handoutMasterIdLst>
    <p:handoutMasterId r:id="rId13"/>
  </p:handoutMasterIdLst>
  <p:sldIdLst>
    <p:sldId id="256" r:id="rId2"/>
    <p:sldId id="386" r:id="rId3"/>
    <p:sldId id="674" r:id="rId4"/>
    <p:sldId id="778" r:id="rId5"/>
    <p:sldId id="788" r:id="rId6"/>
    <p:sldId id="789" r:id="rId7"/>
    <p:sldId id="787" r:id="rId8"/>
    <p:sldId id="790" r:id="rId9"/>
    <p:sldId id="791" r:id="rId10"/>
    <p:sldId id="425" r:id="rId11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195" autoAdjust="0"/>
  </p:normalViewPr>
  <p:slideViewPr>
    <p:cSldViewPr>
      <p:cViewPr varScale="1">
        <p:scale>
          <a:sx n="53" d="100"/>
          <a:sy n="53" d="100"/>
        </p:scale>
        <p:origin x="1720" y="52"/>
      </p:cViewPr>
      <p:guideLst>
        <p:guide orient="horz" pos="2205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43" y="2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885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43" y="9722885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D59C66D-0D13-D449-9E2F-B02EFB58329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3945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643" y="2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216" y="4861442"/>
            <a:ext cx="5209647" cy="460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885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643" y="9722885"/>
            <a:ext cx="3078428" cy="51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415" tIns="47707" rIns="95415" bIns="47707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94010F23-AE4D-1A43-A1A9-F76D988535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32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3EBEF6-26C4-E945-B3B7-92E4823FDBB5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09AAF5-8F3F-044E-8761-E1012297FBFD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dirty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C39366-07BA-5E43-803B-8B68CFC8E660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1583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C39366-07BA-5E43-803B-8B68CFC8E660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2681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C39366-07BA-5E43-803B-8B68CFC8E660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7508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C39366-07BA-5E43-803B-8B68CFC8E660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5973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09AAF5-8F3F-044E-8761-E1012297FBFD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052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84" charset="2"/>
              <a:buNone/>
              <a:defRPr sz="28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C4FEFA32-1C60-7D4F-B2A8-76BF2137AE3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FFA08D-09B4-244B-A7F6-F2D88DD541C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D2E314-A1CC-D140-ACBB-9C3E1395875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CFD91F-0676-4D47-82C1-C8A098CDDAC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E11DC-31E9-B44B-97ED-81AFB996DBA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01C8CF-9BDB-D641-8F98-783B12B6BD9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E0FFD4-FD94-B445-9908-6620B392E07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11984D-C1F7-A648-B964-6AF24D2197C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2F0F9-08F8-F145-8F85-912607AC9DC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4ED82-3780-574E-B1FF-698C98AEAB5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3A49F-274F-E74B-A114-22076913B8E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315783F-0FAE-5049-B55E-52C077A1A85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n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o"/>
        <a:defRPr sz="2300">
          <a:solidFill>
            <a:schemeClr val="tx1"/>
          </a:solidFill>
          <a:latin typeface="+mn-lt"/>
          <a:ea typeface="ＭＳ Ｐゴシック" charset="-128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84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84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84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84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keiyaku-watch.jp/media/hourei/kaigohoken-h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keiyaku-watch.jp/media/hourei/kaigohoken-h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kennomadoguchi.com/columns/seimei/kaigo/kaise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7240" y="1124743"/>
            <a:ext cx="8153232" cy="1166649"/>
          </a:xfrm>
        </p:spPr>
        <p:txBody>
          <a:bodyPr/>
          <a:lstStyle/>
          <a:p>
            <a:pPr algn="ctr"/>
            <a:r>
              <a:rPr lang="ja-JP" altLang="en-US" sz="3200" dirty="0"/>
              <a:t>第</a:t>
            </a:r>
            <a:r>
              <a:rPr lang="en-US" altLang="ja-JP" sz="3200" dirty="0"/>
              <a:t>7</a:t>
            </a:r>
            <a:r>
              <a:rPr lang="ja-JP" altLang="en-US" sz="3200" dirty="0"/>
              <a:t>回</a:t>
            </a:r>
            <a:r>
              <a:rPr lang="en-US" altLang="ja-JP" sz="2800" dirty="0"/>
              <a:t>【</a:t>
            </a:r>
            <a:r>
              <a:rPr lang="ja-JP" altLang="en-US" sz="2800" dirty="0"/>
              <a:t>介護保険制度創設</a:t>
            </a:r>
            <a:r>
              <a:rPr lang="en-US" altLang="ja-JP" sz="2800" dirty="0"/>
              <a:t>】</a:t>
            </a:r>
            <a:br>
              <a:rPr lang="en-US" altLang="ja-JP" sz="2800" dirty="0"/>
            </a:br>
            <a:r>
              <a:rPr lang="ja-JP" altLang="en-US" sz="2800" dirty="0"/>
              <a:t>制度設立以前から創設までの状況</a:t>
            </a:r>
            <a:endParaRPr lang="en-US" altLang="ja-JP" sz="32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2723475"/>
            <a:ext cx="6984776" cy="3550043"/>
          </a:xfrm>
        </p:spPr>
        <p:txBody>
          <a:bodyPr/>
          <a:lstStyle/>
          <a:p>
            <a:pPr algn="ctr"/>
            <a:r>
              <a:rPr lang="ja-JP" altLang="en-US" dirty="0"/>
              <a:t>社会保障 </a:t>
            </a:r>
            <a:r>
              <a:rPr lang="en-US" altLang="ja-JP" dirty="0"/>
              <a:t>II</a:t>
            </a:r>
            <a:r>
              <a:rPr lang="ja-JP" altLang="en-US" dirty="0"/>
              <a:t>　</a:t>
            </a:r>
            <a:endParaRPr lang="en-US" altLang="ja-JP" dirty="0"/>
          </a:p>
          <a:p>
            <a:pPr algn="ctr"/>
            <a:r>
              <a:rPr lang="en-US" altLang="ja-JP" sz="24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12</a:t>
            </a:r>
            <a:r>
              <a:rPr lang="ja-JP" altLang="en-US" sz="24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月</a:t>
            </a:r>
            <a:r>
              <a:rPr lang="en-US" altLang="ja-JP" sz="24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8</a:t>
            </a:r>
            <a:r>
              <a:rPr lang="ja-JP" altLang="en-US" sz="24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日</a:t>
            </a:r>
            <a:endParaRPr lang="en-US" altLang="ja-JP" sz="2400" b="1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sz="2000" dirty="0"/>
              <a:t>第</a:t>
            </a:r>
            <a:r>
              <a:rPr lang="en-US" altLang="ja-JP" sz="2000" dirty="0"/>
              <a:t>5</a:t>
            </a:r>
            <a:r>
              <a:rPr lang="ja-JP" altLang="en-US" sz="2000" dirty="0"/>
              <a:t>章・第</a:t>
            </a:r>
            <a:r>
              <a:rPr lang="en-US" altLang="ja-JP" sz="2000" dirty="0"/>
              <a:t>2</a:t>
            </a:r>
            <a:r>
              <a:rPr lang="ja-JP" altLang="en-US" sz="2000" dirty="0"/>
              <a:t>節介護保険制度の概要</a:t>
            </a:r>
            <a:endParaRPr lang="en-US" altLang="ja-JP" sz="2000" dirty="0"/>
          </a:p>
          <a:p>
            <a:pPr algn="ctr"/>
            <a:r>
              <a:rPr lang="en-US" altLang="ja-JP" sz="2000" dirty="0"/>
              <a:t>1.</a:t>
            </a:r>
            <a:r>
              <a:rPr lang="ja-JP" altLang="en-US" sz="2000" dirty="0"/>
              <a:t>介護保険制度の沿革</a:t>
            </a:r>
            <a:endParaRPr lang="en-US" altLang="ja-JP" sz="2000" dirty="0"/>
          </a:p>
          <a:p>
            <a:pPr algn="ctr"/>
            <a:r>
              <a:rPr lang="en-US" altLang="ja-JP" sz="2000" dirty="0"/>
              <a:t>p.140-142</a:t>
            </a:r>
            <a:r>
              <a:rPr lang="ja-JP" altLang="en-US" sz="2000" dirty="0"/>
              <a:t>　</a:t>
            </a:r>
            <a:endParaRPr lang="en-US" altLang="ja-JP" sz="2000" dirty="0"/>
          </a:p>
          <a:p>
            <a:pPr algn="ctr"/>
            <a:r>
              <a:rPr lang="en-US" altLang="zh-TW" sz="2000" dirty="0"/>
              <a:t>3</a:t>
            </a:r>
            <a:r>
              <a:rPr lang="zh-TW" altLang="en-US" sz="2000" dirty="0"/>
              <a:t>限目 </a:t>
            </a:r>
            <a:r>
              <a:rPr lang="en-US" altLang="zh-TW" sz="2000" dirty="0"/>
              <a:t>13:00 </a:t>
            </a:r>
            <a:r>
              <a:rPr lang="zh-TW" altLang="en-US" sz="2000" dirty="0"/>
              <a:t>～</a:t>
            </a:r>
            <a:r>
              <a:rPr lang="en-US" altLang="zh-TW" sz="2000" dirty="0"/>
              <a:t>14</a:t>
            </a:r>
            <a:r>
              <a:rPr lang="zh-TW" altLang="en-US" sz="2000" dirty="0"/>
              <a:t>：</a:t>
            </a:r>
            <a:r>
              <a:rPr lang="en-US" altLang="zh-TW" sz="2000" dirty="0"/>
              <a:t>30 </a:t>
            </a:r>
            <a:r>
              <a:rPr lang="zh-TW" altLang="en-US" sz="2000" dirty="0"/>
              <a:t>　</a:t>
            </a:r>
            <a:endParaRPr lang="en-US" altLang="zh-TW" sz="2000" dirty="0"/>
          </a:p>
          <a:p>
            <a:pPr algn="ctr"/>
            <a:r>
              <a:rPr lang="zh-TW" altLang="en-US" sz="2000" dirty="0"/>
              <a:t>講義室 </a:t>
            </a:r>
            <a:r>
              <a:rPr lang="en-US" altLang="zh-TW" sz="2000" dirty="0"/>
              <a:t>304</a:t>
            </a:r>
          </a:p>
          <a:p>
            <a:pPr algn="ctr"/>
            <a:r>
              <a:rPr lang="ja-JP" altLang="en-US" sz="1800" b="1" dirty="0"/>
              <a:t>担当：原　俊彦</a:t>
            </a:r>
            <a:endParaRPr lang="en-US" altLang="ja-JP" sz="1800" b="1" dirty="0"/>
          </a:p>
          <a:p>
            <a:endParaRPr lang="en-US" altLang="ja-JP" dirty="0"/>
          </a:p>
          <a:p>
            <a:br>
              <a:rPr lang="ja-JP" altLang="en-US" dirty="0"/>
            </a:br>
            <a:r>
              <a:rPr lang="ja-JP" altLang="en-US" dirty="0"/>
              <a:t>　　　　　　　　　　　　</a:t>
            </a:r>
          </a:p>
          <a:p>
            <a:r>
              <a:rPr lang="ja-JP" altLang="en-US" dirty="0"/>
              <a:t>　　　       担当　原　俊彦（札幌市立大学）</a:t>
            </a:r>
            <a:r>
              <a:rPr lang="en-US" altLang="ja-JP" dirty="0" err="1"/>
              <a:t>t.hara@scu.ac.jp</a:t>
            </a:r>
            <a:endParaRPr lang="ja-JP" altLang="en-US" dirty="0"/>
          </a:p>
          <a:p>
            <a:r>
              <a:rPr lang="ja-JP" altLang="en-US" dirty="0"/>
              <a:t>　　　　　　　　　　　　　                   　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CEE67F-DA0A-A97A-4149-9FDB225EF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EFA32-1C60-7D4F-B2A8-76BF2137AE32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 anchorCtr="1"/>
          <a:lstStyle/>
          <a:p>
            <a:r>
              <a:rPr lang="ja-JP" altLang="en-US" dirty="0"/>
              <a:t>次週</a:t>
            </a:r>
            <a:endParaRPr lang="en-US" dirty="0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0361" y="1844824"/>
            <a:ext cx="7776055" cy="3888432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3200" dirty="0"/>
              <a:t>次回は</a:t>
            </a:r>
            <a:r>
              <a:rPr lang="en-US" altLang="ja-JP" sz="3200" dirty="0"/>
              <a:t>. </a:t>
            </a:r>
          </a:p>
          <a:p>
            <a:pPr marL="0" indent="0">
              <a:buNone/>
            </a:pPr>
            <a:r>
              <a:rPr lang="en-US" altLang="ja-JP" sz="3200" dirty="0"/>
              <a:t>8. 12</a:t>
            </a:r>
            <a:r>
              <a:rPr lang="ja-JP" altLang="en-US" sz="3200" dirty="0"/>
              <a:t>月</a:t>
            </a:r>
            <a:r>
              <a:rPr lang="en-US" altLang="ja-JP" sz="3200" dirty="0"/>
              <a:t>15</a:t>
            </a:r>
            <a:r>
              <a:rPr lang="ja-JP" altLang="en-US" sz="3200" dirty="0"/>
              <a:t>日</a:t>
            </a:r>
            <a:r>
              <a:rPr lang="en-US" altLang="ja-JP" sz="3200" dirty="0"/>
              <a:t>【</a:t>
            </a:r>
            <a:r>
              <a:rPr lang="ja-JP" altLang="en-US" sz="3200" dirty="0"/>
              <a:t>介護保険制度の概要</a:t>
            </a:r>
            <a:r>
              <a:rPr lang="en-US" altLang="ja-JP" sz="3200" dirty="0"/>
              <a:t>】</a:t>
            </a:r>
            <a:r>
              <a:rPr lang="ja-JP" altLang="en-US" sz="3200" dirty="0"/>
              <a:t>目的・対象・利用手続き・給付の種類・費用負担／第</a:t>
            </a:r>
            <a:r>
              <a:rPr lang="en-US" altLang="ja-JP" sz="3200" dirty="0"/>
              <a:t>5</a:t>
            </a:r>
            <a:r>
              <a:rPr lang="ja-JP" altLang="en-US" sz="3200" dirty="0"/>
              <a:t>章社会保障制度の体系第</a:t>
            </a:r>
            <a:r>
              <a:rPr lang="en-US" altLang="ja-JP" sz="3200" dirty="0"/>
              <a:t>2</a:t>
            </a:r>
            <a:r>
              <a:rPr lang="ja-JP" altLang="en-US" sz="3200" dirty="0"/>
              <a:t>節介護保険制度の概要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dirty="0"/>
              <a:t>(2)</a:t>
            </a:r>
            <a:r>
              <a:rPr lang="ja-JP" altLang="en-US" sz="3200" dirty="0"/>
              <a:t>介護保険制度の概要　</a:t>
            </a:r>
            <a:endParaRPr lang="en-US" altLang="ja-JP" sz="3200" dirty="0"/>
          </a:p>
          <a:p>
            <a:pPr marL="0" indent="0">
              <a:buNone/>
            </a:pPr>
            <a:r>
              <a:rPr lang="en-US" altLang="ja-JP" sz="3200" dirty="0"/>
              <a:t>p.143-157</a:t>
            </a:r>
          </a:p>
          <a:p>
            <a:pPr marL="0" indent="0">
              <a:buNone/>
            </a:pPr>
            <a:r>
              <a:rPr lang="ja-JP" altLang="en-US" sz="3200" dirty="0"/>
              <a:t>　　　　　　　　　　　　　　</a:t>
            </a:r>
            <a:endParaRPr lang="en-US" altLang="ja-JP" dirty="0"/>
          </a:p>
          <a:p>
            <a:pPr eaLnBrk="1" hangingPunct="1">
              <a:lnSpc>
                <a:spcPct val="90000"/>
              </a:lnSpc>
            </a:pPr>
            <a:endParaRPr lang="ja-JP" altLang="en-US" sz="2400" dirty="0">
              <a:latin typeface="ＭＳ 明朝" charset="-128"/>
              <a:ea typeface="ＭＳ 明朝" charset="-128"/>
              <a:cs typeface="ＭＳ 明朝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42157D2-5026-7465-C617-F7B5FC51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D91F-0676-4D47-82C1-C8A098CDDACF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701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 anchorCtr="1"/>
          <a:lstStyle/>
          <a:p>
            <a:r>
              <a:rPr lang="ja-JP" altLang="en-US" dirty="0"/>
              <a:t>今日のお話</a:t>
            </a:r>
            <a:endParaRPr lang="en-US" dirty="0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675" y="1714681"/>
            <a:ext cx="8001000" cy="4162591"/>
          </a:xfrm>
        </p:spPr>
        <p:txBody>
          <a:bodyPr/>
          <a:lstStyle/>
          <a:p>
            <a:pPr marL="438150" lvl="1" indent="0" eaLnBrk="1" hangingPunct="1">
              <a:lnSpc>
                <a:spcPct val="90000"/>
              </a:lnSpc>
              <a:buNone/>
            </a:pPr>
            <a:r>
              <a:rPr lang="ja-JP" altLang="en-US" sz="2400" dirty="0"/>
              <a:t>第</a:t>
            </a:r>
            <a:r>
              <a:rPr lang="en-US" altLang="ja-JP" sz="2400" dirty="0"/>
              <a:t>5</a:t>
            </a:r>
            <a:r>
              <a:rPr lang="ja-JP" altLang="en-US" sz="2400" dirty="0"/>
              <a:t>章社会保障制度の体系</a:t>
            </a:r>
            <a:endParaRPr lang="en-US" altLang="ja-JP" sz="2400" dirty="0"/>
          </a:p>
          <a:p>
            <a:pPr marL="438150" lvl="1" indent="0" eaLnBrk="1" hangingPunct="1">
              <a:lnSpc>
                <a:spcPct val="90000"/>
              </a:lnSpc>
              <a:buNone/>
            </a:pPr>
            <a:r>
              <a:rPr lang="ja-JP" altLang="en-US" sz="2400" dirty="0"/>
              <a:t>第</a:t>
            </a:r>
            <a:r>
              <a:rPr lang="en-US" altLang="ja-JP" sz="2400" dirty="0"/>
              <a:t>2</a:t>
            </a:r>
            <a:r>
              <a:rPr lang="ja-JP" altLang="en-US" sz="2400" dirty="0"/>
              <a:t>節介護保険制度の概要</a:t>
            </a:r>
            <a:endParaRPr lang="en-US" altLang="ja-JP" sz="2400" dirty="0"/>
          </a:p>
          <a:p>
            <a:pPr marL="438150" lvl="1" indent="0" eaLnBrk="1" hangingPunct="1">
              <a:lnSpc>
                <a:spcPct val="90000"/>
              </a:lnSpc>
              <a:buNone/>
            </a:pPr>
            <a:r>
              <a:rPr lang="ja-JP" altLang="en-US" sz="2400" dirty="0"/>
              <a:t>１．介護保険制度の沿革</a:t>
            </a:r>
          </a:p>
          <a:p>
            <a:pPr marL="438150" lvl="1" indent="0" eaLnBrk="1" hangingPunct="1">
              <a:lnSpc>
                <a:spcPct val="90000"/>
              </a:lnSpc>
              <a:buNone/>
            </a:pPr>
            <a:endParaRPr lang="ja-JP" altLang="en-US" sz="2400" dirty="0">
              <a:latin typeface="ＭＳ 明朝" charset="-128"/>
              <a:ea typeface="ＭＳ 明朝" charset="-128"/>
              <a:cs typeface="ＭＳ 明朝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5C640BE-F694-22C0-69A1-3158D2609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D91F-0676-4D47-82C1-C8A098CDDACF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506729-607B-B929-8EB7-051062E107E6}"/>
              </a:ext>
            </a:extLst>
          </p:cNvPr>
          <p:cNvSpPr txBox="1"/>
          <p:nvPr/>
        </p:nvSpPr>
        <p:spPr>
          <a:xfrm>
            <a:off x="555386" y="3208806"/>
            <a:ext cx="7783213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ここでは、</a:t>
            </a:r>
            <a:endParaRPr lang="en-US" altLang="ja-JP" sz="2000" dirty="0"/>
          </a:p>
          <a:p>
            <a:r>
              <a:rPr lang="ja-JP" altLang="en-US" sz="2000" b="1" dirty="0">
                <a:solidFill>
                  <a:srgbClr val="FF0000"/>
                </a:solidFill>
              </a:rPr>
              <a:t>１）高齢化社会における介護保険制度の必要性（医療の発達・平均寿命の延伸・介護期間の延伸＋核家族化・高齢単身世帯の増加）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r>
              <a:rPr lang="ja-JP" altLang="en-US" sz="2000" b="1" dirty="0">
                <a:solidFill>
                  <a:srgbClr val="FF0000"/>
                </a:solidFill>
              </a:rPr>
              <a:t>２）介護保険制度以前は、老人福祉法に基づく措置制度と老人保健法に基づく看護・介護しかなかった。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r>
              <a:rPr lang="ja-JP" altLang="en-US" sz="2000" b="1" dirty="0">
                <a:solidFill>
                  <a:srgbClr val="FF0000"/>
                </a:solidFill>
              </a:rPr>
              <a:t>３）</a:t>
            </a:r>
            <a:r>
              <a:rPr lang="en-US" altLang="zh-TW" sz="2000" b="1" dirty="0">
                <a:solidFill>
                  <a:srgbClr val="FF0000"/>
                </a:solidFill>
              </a:rPr>
              <a:t>1997</a:t>
            </a:r>
            <a:r>
              <a:rPr lang="zh-TW" altLang="en-US" sz="2000" b="1" dirty="0">
                <a:solidFill>
                  <a:srgbClr val="FF0000"/>
                </a:solidFill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</a:rPr>
              <a:t>H9)</a:t>
            </a:r>
            <a:r>
              <a:rPr lang="zh-TW" altLang="en-US" sz="2000" b="1" dirty="0">
                <a:solidFill>
                  <a:srgbClr val="FF0000"/>
                </a:solidFill>
              </a:rPr>
              <a:t>年</a:t>
            </a:r>
            <a:r>
              <a:rPr lang="ja-JP" altLang="en-US" sz="2000" b="1" dirty="0">
                <a:solidFill>
                  <a:srgbClr val="FF0000"/>
                </a:solidFill>
              </a:rPr>
              <a:t>の</a:t>
            </a:r>
            <a:r>
              <a:rPr lang="zh-TW" altLang="en-US" sz="2000" b="1" dirty="0">
                <a:solidFill>
                  <a:srgbClr val="FF0000"/>
                </a:solidFill>
              </a:rPr>
              <a:t>介護保険制度</a:t>
            </a:r>
            <a:r>
              <a:rPr lang="ja-JP" altLang="en-US" sz="2000" b="1" dirty="0">
                <a:solidFill>
                  <a:srgbClr val="FF0000"/>
                </a:solidFill>
              </a:rPr>
              <a:t>発足、</a:t>
            </a:r>
            <a:r>
              <a:rPr lang="en-US" altLang="ja-JP" sz="2000" b="1" dirty="0">
                <a:solidFill>
                  <a:srgbClr val="FF0000"/>
                </a:solidFill>
              </a:rPr>
              <a:t>2000</a:t>
            </a:r>
            <a:r>
              <a:rPr lang="ja-JP" altLang="en-US" sz="2000" b="1" dirty="0">
                <a:solidFill>
                  <a:srgbClr val="FF0000"/>
                </a:solidFill>
              </a:rPr>
              <a:t>年から実施。</a:t>
            </a:r>
            <a:r>
              <a:rPr lang="en-US" altLang="ja-JP" sz="2000" b="1" dirty="0">
                <a:solidFill>
                  <a:srgbClr val="FF0000"/>
                </a:solidFill>
              </a:rPr>
              <a:t>2005 </a:t>
            </a:r>
            <a:r>
              <a:rPr lang="ja-JP" altLang="en-US" sz="2000" b="1" dirty="0">
                <a:solidFill>
                  <a:srgbClr val="FF0000"/>
                </a:solidFill>
              </a:rPr>
              <a:t>年からほぼ３年ごとに改正。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  <a:cs typeface="ＭＳ 明朝" charset="-128"/>
              </a:rPr>
              <a:t> </a:t>
            </a:r>
            <a:endParaRPr lang="en-US" altLang="ja-JP" sz="2000" b="1" dirty="0">
              <a:solidFill>
                <a:srgbClr val="FF0000"/>
              </a:solidFill>
              <a:latin typeface="+mn-ea"/>
              <a:cs typeface="ＭＳ 明朝" charset="-128"/>
            </a:endParaRPr>
          </a:p>
          <a:p>
            <a:r>
              <a:rPr lang="ja-JP" altLang="en-US" sz="2000" b="1" dirty="0">
                <a:solidFill>
                  <a:srgbClr val="FF0000"/>
                </a:solidFill>
                <a:latin typeface="+mn-ea"/>
                <a:cs typeface="ＭＳ 明朝" charset="-128"/>
              </a:rPr>
              <a:t>４）今後の方向性：介護予防重視・地域包括ケアの推進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6642" y="548681"/>
            <a:ext cx="7811781" cy="1084293"/>
          </a:xfrm>
        </p:spPr>
        <p:txBody>
          <a:bodyPr anchor="ctr"/>
          <a:lstStyle/>
          <a:p>
            <a:pPr marL="438150" lvl="1" algn="ctr" eaLnBrk="1" hangingPunct="1">
              <a:lnSpc>
                <a:spcPct val="90000"/>
              </a:lnSpc>
            </a:pPr>
            <a:br>
              <a:rPr lang="en-US" altLang="ja-JP" sz="2800" dirty="0"/>
            </a:br>
            <a:br>
              <a:rPr lang="en-US" altLang="ja-JP" sz="2800" dirty="0"/>
            </a:br>
            <a:br>
              <a:rPr lang="en-US" altLang="ja-JP" sz="2800" dirty="0"/>
            </a:br>
            <a:br>
              <a:rPr lang="en-US" altLang="ja-JP" sz="2800" dirty="0"/>
            </a:br>
            <a:r>
              <a:rPr lang="ja-JP" altLang="en-US" sz="2800" dirty="0"/>
              <a:t>第</a:t>
            </a:r>
            <a:r>
              <a:rPr lang="en-US" altLang="ja-JP" sz="2800" dirty="0"/>
              <a:t>2</a:t>
            </a:r>
            <a:r>
              <a:rPr lang="ja-JP" altLang="en-US" sz="2800" dirty="0"/>
              <a:t>節介護保険制度の概要</a:t>
            </a:r>
            <a:br>
              <a:rPr lang="ja-JP" altLang="en-US" sz="2800" dirty="0"/>
            </a:br>
            <a:r>
              <a:rPr lang="ja-JP" altLang="en-US" sz="2800" dirty="0"/>
              <a:t>１．介護保険制度の沿革</a:t>
            </a:r>
            <a:br>
              <a:rPr lang="en-US" altLang="ja-JP" sz="2800" dirty="0"/>
            </a:br>
            <a:r>
              <a:rPr lang="en-US" altLang="ja-JP" sz="2800" dirty="0"/>
              <a:t>【1】</a:t>
            </a:r>
            <a:r>
              <a:rPr lang="ja-JP" altLang="en-US" sz="2800" dirty="0"/>
              <a:t>高齢化社会における介護保険の必要性</a:t>
            </a:r>
            <a:br>
              <a:rPr lang="en-US" altLang="ja-JP" sz="2800" dirty="0"/>
            </a:br>
            <a:br>
              <a:rPr lang="ja-JP" altLang="en-US" sz="2800" dirty="0"/>
            </a:br>
            <a:br>
              <a:rPr lang="ja-JP" altLang="en-US" sz="2800" dirty="0"/>
            </a:br>
            <a:br>
              <a:rPr lang="ja-JP" altLang="en-US" sz="2400" dirty="0"/>
            </a:br>
            <a:br>
              <a:rPr lang="ja-JP" altLang="en-US" sz="2800" dirty="0"/>
            </a:br>
            <a:endParaRPr lang="ja-JP" altLang="en-US" sz="2800" dirty="0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077" y="1734154"/>
            <a:ext cx="8780411" cy="457516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ja-JP" altLang="en-US" sz="2400" b="1" dirty="0">
                <a:latin typeface="+mn-ea"/>
                <a:cs typeface="ＭＳ 明朝" charset="-128"/>
              </a:rPr>
              <a:t>高齢期になると多くの人が高い確率で介護が必要になる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ja-JP" altLang="en-US" sz="2400" b="1" dirty="0">
                <a:latin typeface="+mn-ea"/>
                <a:cs typeface="ＭＳ 明朝" charset="-128"/>
              </a:rPr>
              <a:t>平均寿命：男性</a:t>
            </a:r>
            <a:r>
              <a:rPr lang="en-US" altLang="ja-JP" sz="2400" b="1" dirty="0">
                <a:latin typeface="+mn-ea"/>
                <a:cs typeface="ＭＳ 明朝" charset="-128"/>
              </a:rPr>
              <a:t>81.1</a:t>
            </a:r>
            <a:r>
              <a:rPr lang="ja-JP" altLang="en-US" sz="2400" b="1" dirty="0">
                <a:latin typeface="+mn-ea"/>
                <a:cs typeface="ＭＳ 明朝" charset="-128"/>
              </a:rPr>
              <a:t>歳、女性</a:t>
            </a:r>
            <a:r>
              <a:rPr lang="en-US" altLang="ja-JP" sz="2400" b="1" dirty="0">
                <a:latin typeface="+mn-ea"/>
                <a:cs typeface="ＭＳ 明朝" charset="-128"/>
              </a:rPr>
              <a:t>87. 1</a:t>
            </a:r>
            <a:r>
              <a:rPr lang="ja-JP" altLang="en-US" sz="2400" b="1" dirty="0">
                <a:latin typeface="+mn-ea"/>
                <a:cs typeface="ＭＳ 明朝" charset="-128"/>
              </a:rPr>
              <a:t>歳、健康寿命「健康上の問題で日常生活が制限されることなく生活できる期間」男性</a:t>
            </a:r>
            <a:r>
              <a:rPr lang="en-US" altLang="ja-JP" sz="2400" b="1" dirty="0">
                <a:latin typeface="+mn-ea"/>
                <a:cs typeface="ＭＳ 明朝" charset="-128"/>
              </a:rPr>
              <a:t>72.6</a:t>
            </a:r>
            <a:r>
              <a:rPr lang="ja-JP" altLang="en-US" sz="2400" b="1" dirty="0">
                <a:latin typeface="+mn-ea"/>
                <a:cs typeface="ＭＳ 明朝" charset="-128"/>
              </a:rPr>
              <a:t>歳、女性</a:t>
            </a:r>
            <a:r>
              <a:rPr lang="en-US" altLang="ja-JP" sz="2400" b="1" dirty="0">
                <a:latin typeface="+mn-ea"/>
                <a:cs typeface="ＭＳ 明朝" charset="-128"/>
              </a:rPr>
              <a:t>75.5</a:t>
            </a:r>
            <a:r>
              <a:rPr lang="ja-JP" altLang="en-US" sz="2400" b="1" dirty="0">
                <a:latin typeface="+mn-ea"/>
                <a:cs typeface="ＭＳ 明朝" charset="-128"/>
              </a:rPr>
              <a:t>歳。 （ </a:t>
            </a:r>
            <a:r>
              <a:rPr lang="en-US" altLang="ja-JP" sz="2400" b="1" dirty="0">
                <a:latin typeface="+mn-ea"/>
                <a:cs typeface="ＭＳ 明朝" charset="-128"/>
              </a:rPr>
              <a:t>2024</a:t>
            </a:r>
            <a:r>
              <a:rPr lang="ja-JP" altLang="en-US" sz="2400" b="1" dirty="0">
                <a:latin typeface="+mn-ea"/>
                <a:cs typeface="ＭＳ 明朝" charset="-128"/>
              </a:rPr>
              <a:t>年現在。コロナで少し停滞）認知症の有病率：</a:t>
            </a:r>
            <a:r>
              <a:rPr lang="en-US" altLang="ja-JP" sz="2400" b="1" dirty="0">
                <a:latin typeface="+mn-ea"/>
                <a:cs typeface="ＭＳ 明朝" charset="-128"/>
              </a:rPr>
              <a:t>65</a:t>
            </a:r>
            <a:r>
              <a:rPr lang="ja-JP" altLang="en-US" sz="2400" b="1" dirty="0">
                <a:latin typeface="+mn-ea"/>
                <a:cs typeface="ＭＳ 明朝" charset="-128"/>
              </a:rPr>
              <a:t>歳以上の</a:t>
            </a:r>
            <a:r>
              <a:rPr lang="en-US" altLang="ja-JP" sz="2400" b="1" dirty="0">
                <a:latin typeface="+mn-ea"/>
                <a:cs typeface="ＭＳ 明朝" charset="-128"/>
              </a:rPr>
              <a:t>16%</a:t>
            </a:r>
            <a:r>
              <a:rPr lang="ja-JP" altLang="en-US" sz="2400" b="1" dirty="0">
                <a:latin typeface="+mn-ea"/>
                <a:cs typeface="ＭＳ 明朝" charset="-128"/>
              </a:rPr>
              <a:t>。</a:t>
            </a:r>
            <a:r>
              <a:rPr lang="en-US" altLang="ja-JP" sz="2400" b="1" dirty="0">
                <a:latin typeface="+mn-ea"/>
                <a:cs typeface="ＭＳ 明朝" charset="-128"/>
              </a:rPr>
              <a:t>80</a:t>
            </a:r>
            <a:r>
              <a:rPr lang="ja-JP" altLang="en-US" sz="2400" b="1" dirty="0">
                <a:latin typeface="+mn-ea"/>
                <a:cs typeface="ＭＳ 明朝" charset="-128"/>
              </a:rPr>
              <a:t>歳後半：男性</a:t>
            </a:r>
            <a:r>
              <a:rPr lang="en-US" altLang="ja-JP" sz="2400" b="1" dirty="0">
                <a:latin typeface="+mn-ea"/>
                <a:cs typeface="ＭＳ 明朝" charset="-128"/>
              </a:rPr>
              <a:t>35%</a:t>
            </a:r>
            <a:r>
              <a:rPr lang="ja-JP" altLang="en-US" sz="2400" b="1" dirty="0">
                <a:latin typeface="+mn-ea"/>
                <a:cs typeface="ＭＳ 明朝" charset="-128"/>
              </a:rPr>
              <a:t>・女性</a:t>
            </a:r>
            <a:r>
              <a:rPr lang="en-US" altLang="ja-JP" sz="2400" b="1" dirty="0">
                <a:latin typeface="+mn-ea"/>
                <a:cs typeface="ＭＳ 明朝" charset="-128"/>
              </a:rPr>
              <a:t>44%</a:t>
            </a:r>
            <a:r>
              <a:rPr lang="ja-JP" altLang="en-US" sz="2400" b="1" dirty="0">
                <a:latin typeface="+mn-ea"/>
                <a:cs typeface="ＭＳ 明朝" charset="-128"/>
              </a:rPr>
              <a:t>、</a:t>
            </a:r>
            <a:r>
              <a:rPr lang="en-US" altLang="ja-JP" sz="2400" b="1" dirty="0">
                <a:latin typeface="+mn-ea"/>
                <a:cs typeface="ＭＳ 明朝" charset="-128"/>
              </a:rPr>
              <a:t>95</a:t>
            </a:r>
            <a:r>
              <a:rPr lang="ja-JP" altLang="en-US" sz="2400" b="1" dirty="0">
                <a:latin typeface="+mn-ea"/>
                <a:cs typeface="ＭＳ 明朝" charset="-128"/>
              </a:rPr>
              <a:t>歳以降：男性</a:t>
            </a:r>
            <a:r>
              <a:rPr lang="en-US" altLang="ja-JP" sz="2400" b="1" dirty="0">
                <a:latin typeface="+mn-ea"/>
                <a:cs typeface="ＭＳ 明朝" charset="-128"/>
              </a:rPr>
              <a:t>51%</a:t>
            </a:r>
            <a:r>
              <a:rPr lang="ja-JP" altLang="en-US" sz="2400" b="1" dirty="0">
                <a:latin typeface="+mn-ea"/>
                <a:cs typeface="ＭＳ 明朝" charset="-128"/>
              </a:rPr>
              <a:t>・女性</a:t>
            </a:r>
            <a:r>
              <a:rPr lang="en-US" altLang="ja-JP" sz="2400" b="1" dirty="0">
                <a:latin typeface="+mn-ea"/>
                <a:cs typeface="ＭＳ 明朝" charset="-128"/>
              </a:rPr>
              <a:t>84</a:t>
            </a:r>
            <a:r>
              <a:rPr lang="ja-JP" altLang="en-US" sz="2400" b="1" dirty="0">
                <a:latin typeface="+mn-ea"/>
                <a:cs typeface="ＭＳ 明朝" charset="-128"/>
              </a:rPr>
              <a:t>％ （ </a:t>
            </a:r>
            <a:r>
              <a:rPr lang="en-US" altLang="ja-JP" sz="2400" b="1" dirty="0">
                <a:latin typeface="+mn-ea"/>
                <a:cs typeface="ＭＳ 明朝" charset="-128"/>
              </a:rPr>
              <a:t>2022</a:t>
            </a:r>
            <a:r>
              <a:rPr lang="ja-JP" altLang="en-US" sz="2400" b="1" dirty="0">
                <a:latin typeface="+mn-ea"/>
                <a:cs typeface="ＭＳ 明朝" charset="-128"/>
              </a:rPr>
              <a:t>年現在） 。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＊最近、有病率が少し低下する傾向あり。</a:t>
            </a:r>
            <a:endParaRPr lang="en-US" altLang="ja-JP" sz="2400" b="1" dirty="0">
              <a:solidFill>
                <a:srgbClr val="FF0000"/>
              </a:solidFill>
              <a:latin typeface="+mn-ea"/>
              <a:cs typeface="ＭＳ 明朝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ja-JP" altLang="en-US" sz="2400" b="1" dirty="0">
                <a:latin typeface="+mn-ea"/>
                <a:cs typeface="ＭＳ 明朝" charset="-128"/>
              </a:rPr>
              <a:t>戦後間もない時期；平均寿命</a:t>
            </a:r>
            <a:r>
              <a:rPr lang="en-US" altLang="ja-JP" sz="2400" b="1" dirty="0">
                <a:latin typeface="+mn-ea"/>
                <a:cs typeface="ＭＳ 明朝" charset="-128"/>
              </a:rPr>
              <a:t>50</a:t>
            </a:r>
            <a:r>
              <a:rPr lang="ja-JP" altLang="en-US" sz="2400" b="1" dirty="0">
                <a:latin typeface="+mn-ea"/>
                <a:cs typeface="ＭＳ 明朝" charset="-128"/>
              </a:rPr>
              <a:t>歳程度、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介護が必要となる程長生きする人は少なく、介護の期間も短い、家族同居・専業主婦が一般的で家族介護で間に合った。</a:t>
            </a:r>
            <a:endParaRPr lang="en-US" altLang="ja-JP" sz="2400" b="1" dirty="0">
              <a:solidFill>
                <a:srgbClr val="FF0000"/>
              </a:solidFill>
              <a:latin typeface="+mn-ea"/>
              <a:cs typeface="ＭＳ 明朝" charset="-128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ja-JP" altLang="en-US" sz="2400" b="1" dirty="0">
                <a:latin typeface="+mn-ea"/>
                <a:cs typeface="ＭＳ 明朝" charset="-128"/>
              </a:rPr>
              <a:t>医療の発達・平均寿命の延伸・介護期間の延伸＋核家族化・高齢単身世帯の増加。老老介護も増加。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□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1997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（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H9)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年介護保険制度が創設された。</a:t>
            </a:r>
          </a:p>
        </p:txBody>
      </p:sp>
    </p:spTree>
    <p:extLst>
      <p:ext uri="{BB962C8B-B14F-4D97-AF65-F5344CB8AC3E}">
        <p14:creationId xmlns:p14="http://schemas.microsoft.com/office/powerpoint/2010/main" val="80807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6643" y="472499"/>
            <a:ext cx="7704856" cy="1160475"/>
          </a:xfrm>
        </p:spPr>
        <p:txBody>
          <a:bodyPr anchor="ctr"/>
          <a:lstStyle/>
          <a:p>
            <a:pPr marL="438150" lvl="1" algn="ctr" eaLnBrk="1" hangingPunct="1">
              <a:lnSpc>
                <a:spcPct val="90000"/>
              </a:lnSpc>
            </a:pPr>
            <a:br>
              <a:rPr lang="en-US" altLang="ja-JP" sz="2800" dirty="0"/>
            </a:br>
            <a:br>
              <a:rPr lang="en-US" altLang="ja-JP" sz="2800" dirty="0"/>
            </a:br>
            <a:r>
              <a:rPr lang="ja-JP" altLang="en-US" sz="2800" dirty="0"/>
              <a:t>第</a:t>
            </a:r>
            <a:r>
              <a:rPr lang="en-US" altLang="ja-JP" sz="2800" dirty="0"/>
              <a:t>2</a:t>
            </a:r>
            <a:r>
              <a:rPr lang="ja-JP" altLang="en-US" sz="2800" dirty="0"/>
              <a:t>節介護保険制度の概要</a:t>
            </a:r>
            <a:br>
              <a:rPr lang="ja-JP" altLang="en-US" sz="2800" dirty="0"/>
            </a:br>
            <a:r>
              <a:rPr lang="ja-JP" altLang="en-US" sz="2800" dirty="0"/>
              <a:t>１．介護保険制度の沿革</a:t>
            </a:r>
            <a:br>
              <a:rPr lang="en-US" altLang="ja-JP" sz="2800" dirty="0"/>
            </a:br>
            <a:r>
              <a:rPr lang="en-US" altLang="ja-JP" sz="2400" dirty="0"/>
              <a:t>【</a:t>
            </a:r>
            <a:r>
              <a:rPr lang="ja-JP" altLang="en-US" sz="2400" dirty="0"/>
              <a:t>２</a:t>
            </a:r>
            <a:r>
              <a:rPr lang="en-US" altLang="ja-JP" sz="2400" dirty="0"/>
              <a:t>】</a:t>
            </a:r>
            <a:r>
              <a:rPr lang="ja-JP" altLang="en-US" sz="2400" dirty="0"/>
              <a:t>介護保険制度が創設されるまでの状況</a:t>
            </a:r>
            <a:br>
              <a:rPr lang="en-US" altLang="ja-JP" sz="2800" dirty="0"/>
            </a:br>
            <a:br>
              <a:rPr lang="ja-JP" altLang="en-US" sz="2800" dirty="0"/>
            </a:br>
            <a:br>
              <a:rPr lang="ja-JP" altLang="en-US" sz="2800" dirty="0"/>
            </a:br>
            <a:endParaRPr lang="ja-JP" altLang="en-US" sz="2800" dirty="0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679" y="1632974"/>
            <a:ext cx="8459852" cy="475252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dirty="0"/>
              <a:t>それ以前は①</a:t>
            </a:r>
            <a:r>
              <a:rPr lang="ja-JP" altLang="en-US" sz="2400" dirty="0">
                <a:solidFill>
                  <a:srgbClr val="FF0000"/>
                </a:solidFill>
              </a:rPr>
              <a:t>老人福祉法に基づく措置制度</a:t>
            </a:r>
            <a:r>
              <a:rPr lang="en-US" altLang="ja-JP" sz="2400" dirty="0">
                <a:solidFill>
                  <a:srgbClr val="FF0000"/>
                </a:solidFill>
              </a:rPr>
              <a:t>(</a:t>
            </a:r>
            <a:r>
              <a:rPr lang="ja-JP" altLang="en-US" sz="2400" dirty="0">
                <a:solidFill>
                  <a:srgbClr val="FF0000"/>
                </a:solidFill>
              </a:rPr>
              <a:t>貧困）</a:t>
            </a:r>
            <a:r>
              <a:rPr lang="ja-JP" altLang="en-US" sz="2400" dirty="0"/>
              <a:t>と②</a:t>
            </a:r>
            <a:r>
              <a:rPr lang="ja-JP" altLang="en-US" sz="2400" dirty="0">
                <a:solidFill>
                  <a:srgbClr val="FF0000"/>
                </a:solidFill>
              </a:rPr>
              <a:t>老人保健法に基づく看護・介護しかなかった（医療）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①</a:t>
            </a:r>
            <a:r>
              <a:rPr lang="ja-JP" altLang="en-US" sz="2400" dirty="0"/>
              <a:t>老人福祉法</a:t>
            </a:r>
            <a:r>
              <a:rPr lang="en-US" altLang="ja-JP" sz="2400" b="1" dirty="0">
                <a:latin typeface="+mn-ea"/>
                <a:cs typeface="ＭＳ 明朝" charset="-128"/>
              </a:rPr>
              <a:t>1963</a:t>
            </a:r>
            <a:r>
              <a:rPr lang="ja-JP" altLang="en-US" sz="2400" b="1" dirty="0">
                <a:latin typeface="+mn-ea"/>
                <a:cs typeface="ＭＳ 明朝" charset="-128"/>
              </a:rPr>
              <a:t>（</a:t>
            </a:r>
            <a:r>
              <a:rPr lang="en-US" altLang="ja-JP" sz="2400" b="1" dirty="0">
                <a:latin typeface="+mn-ea"/>
                <a:cs typeface="ＭＳ 明朝" charset="-128"/>
              </a:rPr>
              <a:t>S38 </a:t>
            </a:r>
            <a:r>
              <a:rPr lang="ja-JP" altLang="en-US" sz="2400" b="1" dirty="0">
                <a:latin typeface="+mn-ea"/>
                <a:cs typeface="ＭＳ 明朝" charset="-128"/>
              </a:rPr>
              <a:t>）年に基づく老人福祉制度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❶税が主な財源としたため増加する高齢者に対応し十分なサービスを提供できない。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❷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措置制度</a:t>
            </a:r>
            <a:r>
              <a:rPr lang="ja-JP" altLang="en-US" sz="2400" b="1" dirty="0">
                <a:latin typeface="+mn-ea"/>
                <a:cs typeface="ＭＳ 明朝" charset="-128"/>
              </a:rPr>
              <a:t>なので、高齢者が施設や事業者を選択できない。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❸所得に応じた利用者負担＝所得調査あり＝利用しにくい。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❹福祉サービス＝低所得者向けのイメージ＝利用しにくい。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②老人保健法</a:t>
            </a:r>
            <a:r>
              <a:rPr lang="en-US" altLang="ja-JP" sz="2400" b="1" dirty="0">
                <a:latin typeface="+mn-ea"/>
                <a:cs typeface="ＭＳ 明朝" charset="-128"/>
              </a:rPr>
              <a:t>1982</a:t>
            </a:r>
            <a:r>
              <a:rPr lang="ja-JP" altLang="en-US" sz="2400" b="1" dirty="0">
                <a:latin typeface="+mn-ea"/>
                <a:cs typeface="ＭＳ 明朝" charset="-128"/>
              </a:rPr>
              <a:t>（</a:t>
            </a:r>
            <a:r>
              <a:rPr lang="en-US" altLang="ja-JP" sz="2400" b="1" dirty="0">
                <a:latin typeface="+mn-ea"/>
                <a:cs typeface="ＭＳ 明朝" charset="-128"/>
              </a:rPr>
              <a:t>S57 </a:t>
            </a:r>
            <a:r>
              <a:rPr lang="ja-JP" altLang="en-US" sz="2400" b="1" dirty="0">
                <a:latin typeface="+mn-ea"/>
                <a:cs typeface="ＭＳ 明朝" charset="-128"/>
              </a:rPr>
              <a:t>）年に基づく老人保険制度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老人保健施設などでの高齢者介護の一部を担うが、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医療の一部として提供</a:t>
            </a:r>
            <a:r>
              <a:rPr lang="ja-JP" altLang="en-US" sz="2400" b="1" dirty="0">
                <a:latin typeface="+mn-ea"/>
                <a:cs typeface="ＭＳ 明朝" charset="-128"/>
              </a:rPr>
              <a:t>。高齢者の（生活環境としては適切ではない）。</a:t>
            </a:r>
            <a:r>
              <a:rPr lang="ja-JP" altLang="en-US" sz="2400" b="1" dirty="0">
                <a:solidFill>
                  <a:srgbClr val="0000FF"/>
                </a:solidFill>
                <a:latin typeface="+mn-ea"/>
                <a:cs typeface="ＭＳ 明朝" charset="-128"/>
              </a:rPr>
              <a:t>老人病院＝社会的入院：医療ではなく介護目的の長期入院。</a:t>
            </a:r>
            <a:endParaRPr lang="en-US" altLang="ja-JP" sz="2400" b="1" dirty="0">
              <a:solidFill>
                <a:srgbClr val="0000FF"/>
              </a:solidFill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ja-JP" sz="2400" b="1" dirty="0">
              <a:latin typeface="+mn-ea"/>
              <a:cs typeface="ＭＳ 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434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6643" y="472499"/>
            <a:ext cx="7704856" cy="1160475"/>
          </a:xfrm>
        </p:spPr>
        <p:txBody>
          <a:bodyPr anchor="ctr"/>
          <a:lstStyle/>
          <a:p>
            <a:pPr marL="438150" lvl="1" algn="ctr" eaLnBrk="1" hangingPunct="1">
              <a:lnSpc>
                <a:spcPct val="90000"/>
              </a:lnSpc>
            </a:pPr>
            <a:br>
              <a:rPr lang="en-US" altLang="ja-JP" sz="2800" dirty="0"/>
            </a:br>
            <a:br>
              <a:rPr lang="en-US" altLang="ja-JP" sz="2800" dirty="0"/>
            </a:br>
            <a:r>
              <a:rPr lang="ja-JP" altLang="en-US" sz="2800" dirty="0"/>
              <a:t>第</a:t>
            </a:r>
            <a:r>
              <a:rPr lang="en-US" altLang="ja-JP" sz="2800" dirty="0"/>
              <a:t>2</a:t>
            </a:r>
            <a:r>
              <a:rPr lang="ja-JP" altLang="en-US" sz="2800" dirty="0"/>
              <a:t>節介護保険制度の概要</a:t>
            </a:r>
            <a:br>
              <a:rPr lang="ja-JP" altLang="en-US" sz="2800" dirty="0"/>
            </a:br>
            <a:r>
              <a:rPr lang="ja-JP" altLang="en-US" sz="2800" dirty="0"/>
              <a:t>１．介護保険制度の沿革</a:t>
            </a:r>
            <a:br>
              <a:rPr lang="en-US" altLang="ja-JP" sz="2800" dirty="0"/>
            </a:br>
            <a:r>
              <a:rPr lang="en-US" altLang="ja-JP" sz="2400" dirty="0"/>
              <a:t>【</a:t>
            </a:r>
            <a:r>
              <a:rPr lang="ja-JP" altLang="en-US" sz="2400" dirty="0"/>
              <a:t>３</a:t>
            </a:r>
            <a:r>
              <a:rPr lang="en-US" altLang="ja-JP" sz="2400" dirty="0"/>
              <a:t>】</a:t>
            </a:r>
            <a:r>
              <a:rPr lang="ja-JP" altLang="en-US" sz="2400" dirty="0"/>
              <a:t>介護保険制度の創設と展開</a:t>
            </a:r>
            <a:br>
              <a:rPr lang="en-US" altLang="ja-JP" sz="2800" dirty="0"/>
            </a:br>
            <a:br>
              <a:rPr lang="ja-JP" altLang="en-US" sz="2800" dirty="0"/>
            </a:br>
            <a:br>
              <a:rPr lang="ja-JP" altLang="en-US" sz="2800" dirty="0"/>
            </a:br>
            <a:endParaRPr lang="ja-JP" altLang="en-US" sz="2800" dirty="0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024" y="1649179"/>
            <a:ext cx="8784976" cy="446449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❶社会保険による介護保険　</a:t>
            </a:r>
            <a:r>
              <a:rPr lang="ja-JP" altLang="en-US" sz="2000" b="1" dirty="0">
                <a:latin typeface="+mn-ea"/>
                <a:cs typeface="ＭＳ 明朝" charset="-128"/>
              </a:rPr>
              <a:t>＊山崎史郎さん（</a:t>
            </a:r>
            <a:r>
              <a:rPr lang="en-US" altLang="ja-JP" sz="2000" b="1" dirty="0">
                <a:latin typeface="+mn-ea"/>
                <a:cs typeface="ＭＳ 明朝" charset="-128"/>
              </a:rPr>
              <a:t>1992‐1994</a:t>
            </a:r>
            <a:r>
              <a:rPr lang="ja-JP" altLang="en-US" sz="2000" b="1" dirty="0">
                <a:latin typeface="+mn-ea"/>
                <a:cs typeface="ＭＳ 明朝" charset="-128"/>
              </a:rPr>
              <a:t>：北海道で厚生省の研究プロジェクトを担当。</a:t>
            </a:r>
            <a:endParaRPr lang="en-US" altLang="ja-JP" sz="20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2400" b="1" dirty="0">
                <a:latin typeface="+mn-ea"/>
                <a:cs typeface="ＭＳ 明朝" charset="-128"/>
              </a:rPr>
              <a:t>1994</a:t>
            </a:r>
            <a:r>
              <a:rPr lang="ja-JP" altLang="en-US" sz="2400" b="1" dirty="0">
                <a:latin typeface="+mn-ea"/>
                <a:cs typeface="ＭＳ 明朝" charset="-128"/>
              </a:rPr>
              <a:t>（</a:t>
            </a:r>
            <a:r>
              <a:rPr lang="en-US" altLang="ja-JP" sz="2400" b="1" dirty="0">
                <a:latin typeface="+mn-ea"/>
                <a:cs typeface="ＭＳ 明朝" charset="-128"/>
              </a:rPr>
              <a:t>H6</a:t>
            </a:r>
            <a:r>
              <a:rPr lang="ja-JP" altLang="en-US" sz="2400" b="1" dirty="0">
                <a:latin typeface="+mn-ea"/>
                <a:cs typeface="ＭＳ 明朝" charset="-128"/>
              </a:rPr>
              <a:t>）年</a:t>
            </a:r>
            <a:r>
              <a:rPr lang="en-US" altLang="ja-JP" sz="2400" b="1" dirty="0">
                <a:latin typeface="+mn-ea"/>
                <a:cs typeface="ＭＳ 明朝" charset="-128"/>
              </a:rPr>
              <a:t>3</a:t>
            </a:r>
            <a:r>
              <a:rPr lang="ja-JP" altLang="en-US" sz="2400" b="1" dirty="0">
                <a:latin typeface="+mn-ea"/>
                <a:cs typeface="ＭＳ 明朝" charset="-128"/>
              </a:rPr>
              <a:t>月「高齢社会福祉ビジョン懇談会」（厚生大臣の私的諮問機関）が「</a:t>
            </a:r>
            <a:r>
              <a:rPr lang="en-US" altLang="ja-JP" sz="2400" b="1" dirty="0">
                <a:latin typeface="+mn-ea"/>
                <a:cs typeface="ＭＳ 明朝" charset="-128"/>
              </a:rPr>
              <a:t>21</a:t>
            </a:r>
            <a:r>
              <a:rPr lang="ja-JP" altLang="en-US" sz="2400" b="1" dirty="0">
                <a:latin typeface="+mn-ea"/>
                <a:cs typeface="ＭＳ 明朝" charset="-128"/>
              </a:rPr>
              <a:t>世紀福祉ビジョン」を発表。同年</a:t>
            </a:r>
            <a:r>
              <a:rPr lang="en-US" altLang="ja-JP" sz="2400" b="1" dirty="0">
                <a:latin typeface="+mn-ea"/>
                <a:cs typeface="ＭＳ 明朝" charset="-128"/>
              </a:rPr>
              <a:t>4</a:t>
            </a:r>
            <a:r>
              <a:rPr lang="ja-JP" altLang="en-US" sz="2400" b="1" dirty="0">
                <a:latin typeface="+mn-ea"/>
                <a:cs typeface="ＭＳ 明朝" charset="-128"/>
              </a:rPr>
              <a:t>月厚生省「高齢者介護対策本部」⇒社会保険方式を提案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2400" b="1" dirty="0">
                <a:latin typeface="+mn-ea"/>
                <a:cs typeface="ＭＳ 明朝" charset="-128"/>
              </a:rPr>
              <a:t>1995</a:t>
            </a:r>
            <a:r>
              <a:rPr lang="ja-JP" altLang="en-US" sz="2400" b="1" dirty="0">
                <a:latin typeface="+mn-ea"/>
                <a:cs typeface="ＭＳ 明朝" charset="-128"/>
              </a:rPr>
              <a:t>（</a:t>
            </a:r>
            <a:r>
              <a:rPr lang="en-US" altLang="ja-JP" sz="2400" b="1" dirty="0">
                <a:latin typeface="+mn-ea"/>
                <a:cs typeface="ＭＳ 明朝" charset="-128"/>
              </a:rPr>
              <a:t>H7</a:t>
            </a:r>
            <a:r>
              <a:rPr lang="ja-JP" altLang="en-US" sz="2400" b="1" dirty="0">
                <a:latin typeface="+mn-ea"/>
                <a:cs typeface="ＭＳ 明朝" charset="-128"/>
              </a:rPr>
              <a:t>）年</a:t>
            </a:r>
            <a:r>
              <a:rPr lang="en-US" altLang="ja-JP" sz="2400" b="1" dirty="0">
                <a:latin typeface="+mn-ea"/>
                <a:cs typeface="ＭＳ 明朝" charset="-128"/>
              </a:rPr>
              <a:t>7</a:t>
            </a:r>
            <a:r>
              <a:rPr lang="ja-JP" altLang="en-US" sz="2400" b="1" dirty="0">
                <a:latin typeface="+mn-ea"/>
                <a:cs typeface="ＭＳ 明朝" charset="-128"/>
              </a:rPr>
              <a:t>月社会保障制度審議会が公的介護保険制度の導入を勧告。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2400" b="1" dirty="0">
                <a:latin typeface="+mn-ea"/>
                <a:cs typeface="ＭＳ 明朝" charset="-128"/>
              </a:rPr>
              <a:t>1996</a:t>
            </a:r>
            <a:r>
              <a:rPr lang="ja-JP" altLang="en-US" sz="2400" b="1" dirty="0">
                <a:latin typeface="+mn-ea"/>
                <a:cs typeface="ＭＳ 明朝" charset="-128"/>
              </a:rPr>
              <a:t>（</a:t>
            </a:r>
            <a:r>
              <a:rPr lang="en-US" altLang="ja-JP" sz="2400" b="1" dirty="0">
                <a:latin typeface="+mn-ea"/>
                <a:cs typeface="ＭＳ 明朝" charset="-128"/>
              </a:rPr>
              <a:t>H8</a:t>
            </a:r>
            <a:r>
              <a:rPr lang="ja-JP" altLang="en-US" sz="2400" b="1" dirty="0">
                <a:latin typeface="+mn-ea"/>
                <a:cs typeface="ＭＳ 明朝" charset="-128"/>
              </a:rPr>
              <a:t>）年　第</a:t>
            </a:r>
            <a:r>
              <a:rPr lang="en-US" altLang="ja-JP" sz="2400" b="1" dirty="0">
                <a:latin typeface="+mn-ea"/>
                <a:cs typeface="ＭＳ 明朝" charset="-128"/>
              </a:rPr>
              <a:t>139</a:t>
            </a:r>
            <a:r>
              <a:rPr lang="ja-JP" altLang="en-US" sz="2400" b="1" dirty="0">
                <a:latin typeface="+mn-ea"/>
                <a:cs typeface="ＭＳ 明朝" charset="-128"/>
              </a:rPr>
              <a:t>回臨時国会に介護保険法案提出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2400" b="1" dirty="0">
                <a:latin typeface="+mn-ea"/>
                <a:cs typeface="ＭＳ 明朝" charset="-128"/>
              </a:rPr>
              <a:t>1997</a:t>
            </a:r>
            <a:r>
              <a:rPr lang="ja-JP" altLang="en-US" sz="2400" b="1" dirty="0">
                <a:latin typeface="+mn-ea"/>
                <a:cs typeface="ＭＳ 明朝" charset="-128"/>
              </a:rPr>
              <a:t>（</a:t>
            </a:r>
            <a:r>
              <a:rPr lang="en-US" altLang="ja-JP" sz="2400" b="1" dirty="0">
                <a:latin typeface="+mn-ea"/>
                <a:cs typeface="ＭＳ 明朝" charset="-128"/>
              </a:rPr>
              <a:t>H9</a:t>
            </a:r>
            <a:r>
              <a:rPr lang="ja-JP" altLang="en-US" sz="2400" b="1" dirty="0">
                <a:latin typeface="+mn-ea"/>
                <a:cs typeface="ＭＳ 明朝" charset="-128"/>
              </a:rPr>
              <a:t>）年　第</a:t>
            </a:r>
            <a:r>
              <a:rPr lang="en-US" altLang="ja-JP" sz="2400" b="1" dirty="0">
                <a:latin typeface="+mn-ea"/>
                <a:cs typeface="ＭＳ 明朝" charset="-128"/>
              </a:rPr>
              <a:t>141</a:t>
            </a:r>
            <a:r>
              <a:rPr lang="ja-JP" altLang="en-US" sz="2400" b="1" dirty="0">
                <a:latin typeface="+mn-ea"/>
                <a:cs typeface="ＭＳ 明朝" charset="-128"/>
              </a:rPr>
              <a:t>回臨時国会で可決成立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2000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 （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H12 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）年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4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月から介護保険制度の運営開始となる。</a:t>
            </a:r>
            <a:endParaRPr lang="en-US" altLang="ja-JP" sz="2400" b="1" dirty="0">
              <a:solidFill>
                <a:srgbClr val="FF0000"/>
              </a:solidFill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dirty="0">
                <a:latin typeface="+mn-ea"/>
                <a:cs typeface="ＭＳ 明朝" charset="-128"/>
              </a:rPr>
              <a:t>★</a:t>
            </a:r>
            <a:r>
              <a:rPr lang="en-US" altLang="ja-JP" sz="2400" dirty="0">
                <a:latin typeface="+mn-ea"/>
                <a:cs typeface="ＭＳ 明朝" charset="-128"/>
              </a:rPr>
              <a:t>2025</a:t>
            </a:r>
            <a:r>
              <a:rPr lang="ja-JP" altLang="en-US" sz="2400" dirty="0">
                <a:latin typeface="+mn-ea"/>
                <a:cs typeface="ＭＳ 明朝" charset="-128"/>
              </a:rPr>
              <a:t>年現在、すでに運営開始から</a:t>
            </a:r>
            <a:r>
              <a:rPr lang="en-US" altLang="ja-JP" sz="2400" dirty="0">
                <a:latin typeface="+mn-ea"/>
                <a:cs typeface="ＭＳ 明朝" charset="-128"/>
              </a:rPr>
              <a:t>25</a:t>
            </a:r>
            <a:r>
              <a:rPr lang="ja-JP" altLang="en-US" sz="2400" dirty="0">
                <a:latin typeface="+mn-ea"/>
                <a:cs typeface="ＭＳ 明朝" charset="-128"/>
              </a:rPr>
              <a:t>年が経過している。</a:t>
            </a:r>
            <a:endParaRPr lang="en-US" altLang="ja-JP" sz="2400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dirty="0">
                <a:latin typeface="+mn-ea"/>
                <a:cs typeface="ＭＳ 明朝" charset="-128"/>
              </a:rPr>
              <a:t>★ドイツの介護保険制度は</a:t>
            </a:r>
            <a:r>
              <a:rPr lang="en-US" altLang="ja-JP" sz="2400" dirty="0">
                <a:latin typeface="+mn-ea"/>
                <a:cs typeface="ＭＳ 明朝" charset="-128"/>
              </a:rPr>
              <a:t>1995</a:t>
            </a:r>
            <a:r>
              <a:rPr lang="ja-JP" altLang="en-US" sz="2400" dirty="0">
                <a:latin typeface="+mn-ea"/>
                <a:cs typeface="ＭＳ 明朝" charset="-128"/>
              </a:rPr>
              <a:t>年スタートなので</a:t>
            </a:r>
            <a:r>
              <a:rPr lang="en-US" altLang="ja-JP" sz="2400" dirty="0">
                <a:latin typeface="+mn-ea"/>
                <a:cs typeface="ＭＳ 明朝" charset="-128"/>
              </a:rPr>
              <a:t>5</a:t>
            </a:r>
            <a:r>
              <a:rPr lang="ja-JP" altLang="en-US" sz="2400" dirty="0">
                <a:latin typeface="+mn-ea"/>
                <a:cs typeface="ＭＳ 明朝" charset="-128"/>
              </a:rPr>
              <a:t>歳年上</a:t>
            </a:r>
            <a:endParaRPr lang="en-US" altLang="ja-JP" sz="2400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ja-JP" sz="2400" b="1" dirty="0">
              <a:latin typeface="+mn-ea"/>
              <a:cs typeface="ＭＳ 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30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6643" y="472499"/>
            <a:ext cx="7704856" cy="1160475"/>
          </a:xfrm>
        </p:spPr>
        <p:txBody>
          <a:bodyPr anchor="ctr"/>
          <a:lstStyle/>
          <a:p>
            <a:pPr marL="438150" lvl="1" algn="ctr" eaLnBrk="1" hangingPunct="1">
              <a:lnSpc>
                <a:spcPct val="90000"/>
              </a:lnSpc>
            </a:pPr>
            <a:br>
              <a:rPr lang="en-US" altLang="ja-JP" sz="2800" dirty="0"/>
            </a:br>
            <a:br>
              <a:rPr lang="en-US" altLang="ja-JP" sz="2800" dirty="0"/>
            </a:br>
            <a:r>
              <a:rPr lang="ja-JP" altLang="en-US" sz="2800" dirty="0"/>
              <a:t>第</a:t>
            </a:r>
            <a:r>
              <a:rPr lang="en-US" altLang="ja-JP" sz="2800" dirty="0"/>
              <a:t>2</a:t>
            </a:r>
            <a:r>
              <a:rPr lang="ja-JP" altLang="en-US" sz="2800" dirty="0"/>
              <a:t>節介護保険制度の概要</a:t>
            </a:r>
            <a:br>
              <a:rPr lang="ja-JP" altLang="en-US" sz="2800" dirty="0"/>
            </a:br>
            <a:r>
              <a:rPr lang="ja-JP" altLang="en-US" sz="2800" dirty="0"/>
              <a:t>１．介護保険制度の沿革</a:t>
            </a:r>
            <a:br>
              <a:rPr lang="en-US" altLang="ja-JP" sz="2800" dirty="0"/>
            </a:br>
            <a:r>
              <a:rPr lang="en-US" altLang="ja-JP" sz="2400" dirty="0"/>
              <a:t>【</a:t>
            </a:r>
            <a:r>
              <a:rPr lang="ja-JP" altLang="en-US" sz="2400" dirty="0"/>
              <a:t>３</a:t>
            </a:r>
            <a:r>
              <a:rPr lang="en-US" altLang="ja-JP" sz="2400" dirty="0"/>
              <a:t>】</a:t>
            </a:r>
            <a:r>
              <a:rPr lang="ja-JP" altLang="en-US" sz="2400" dirty="0"/>
              <a:t>介護保険制度の創設と展開</a:t>
            </a:r>
            <a:br>
              <a:rPr lang="en-US" altLang="ja-JP" sz="2800" dirty="0"/>
            </a:br>
            <a:br>
              <a:rPr lang="ja-JP" altLang="en-US" sz="2800" dirty="0"/>
            </a:br>
            <a:br>
              <a:rPr lang="ja-JP" altLang="en-US" sz="2800" dirty="0"/>
            </a:br>
            <a:endParaRPr lang="ja-JP" altLang="en-US" sz="2800" dirty="0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352928" cy="4248471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❷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介護保険法の改正　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2005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年から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年ごと！</a:t>
            </a:r>
            <a:endParaRPr lang="en-US" altLang="ja-JP" sz="2400" b="1" dirty="0">
              <a:solidFill>
                <a:srgbClr val="FF0000"/>
              </a:solidFill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居宅サービス利用者：当初</a:t>
            </a:r>
            <a:r>
              <a:rPr lang="en-US" altLang="ja-JP" sz="2400" b="1" dirty="0">
                <a:latin typeface="+mn-ea"/>
                <a:cs typeface="ＭＳ 明朝" charset="-128"/>
              </a:rPr>
              <a:t>149</a:t>
            </a:r>
            <a:r>
              <a:rPr lang="ja-JP" altLang="en-US" sz="2400" b="1" dirty="0">
                <a:latin typeface="+mn-ea"/>
                <a:cs typeface="ＭＳ 明朝" charset="-128"/>
              </a:rPr>
              <a:t>万人⇒</a:t>
            </a:r>
            <a:r>
              <a:rPr lang="en-US" altLang="ja-JP" sz="2400" b="1" dirty="0">
                <a:latin typeface="+mn-ea"/>
                <a:cs typeface="ＭＳ 明朝" charset="-128"/>
              </a:rPr>
              <a:t>2019</a:t>
            </a:r>
            <a:r>
              <a:rPr lang="ja-JP" altLang="en-US" sz="2400" b="1" dirty="0">
                <a:latin typeface="+mn-ea"/>
                <a:cs typeface="ＭＳ 明朝" charset="-128"/>
              </a:rPr>
              <a:t>年</a:t>
            </a:r>
            <a:r>
              <a:rPr lang="en-US" altLang="ja-JP" sz="2400" b="1" dirty="0">
                <a:latin typeface="+mn-ea"/>
                <a:cs typeface="ＭＳ 明朝" charset="-128"/>
              </a:rPr>
              <a:t>487</a:t>
            </a:r>
            <a:r>
              <a:rPr lang="ja-JP" altLang="en-US" sz="2400" b="1" dirty="0">
                <a:latin typeface="+mn-ea"/>
                <a:cs typeface="ＭＳ 明朝" charset="-128"/>
              </a:rPr>
              <a:t>万人（</a:t>
            </a:r>
            <a:r>
              <a:rPr lang="en-US" altLang="ja-JP" sz="2400" b="1" dirty="0">
                <a:latin typeface="+mn-ea"/>
                <a:cs typeface="ＭＳ 明朝" charset="-128"/>
              </a:rPr>
              <a:t>3.3</a:t>
            </a:r>
            <a:r>
              <a:rPr lang="ja-JP" altLang="en-US" sz="2400" b="1" dirty="0">
                <a:latin typeface="+mn-ea"/>
                <a:cs typeface="ＭＳ 明朝" charset="-128"/>
              </a:rPr>
              <a:t>倍）介護給付費：</a:t>
            </a:r>
            <a:r>
              <a:rPr lang="en-US" altLang="ja-JP" sz="2400" b="1" dirty="0">
                <a:latin typeface="+mn-ea"/>
                <a:cs typeface="ＭＳ 明朝" charset="-128"/>
              </a:rPr>
              <a:t>2000</a:t>
            </a:r>
            <a:r>
              <a:rPr lang="ja-JP" altLang="en-US" sz="2400" b="1" dirty="0">
                <a:latin typeface="+mn-ea"/>
                <a:cs typeface="ＭＳ 明朝" charset="-128"/>
              </a:rPr>
              <a:t>年</a:t>
            </a:r>
            <a:r>
              <a:rPr lang="en-US" altLang="ja-JP" sz="2400" b="1" dirty="0">
                <a:latin typeface="+mn-ea"/>
                <a:cs typeface="ＭＳ 明朝" charset="-128"/>
              </a:rPr>
              <a:t>3</a:t>
            </a:r>
            <a:r>
              <a:rPr lang="ja-JP" altLang="en-US" sz="2400" b="1" dirty="0">
                <a:latin typeface="+mn-ea"/>
                <a:cs typeface="ＭＳ 明朝" charset="-128"/>
              </a:rPr>
              <a:t>兆</a:t>
            </a:r>
            <a:r>
              <a:rPr lang="en-US" altLang="ja-JP" sz="2400" b="1" dirty="0">
                <a:latin typeface="+mn-ea"/>
                <a:cs typeface="ＭＳ 明朝" charset="-128"/>
              </a:rPr>
              <a:t>2427</a:t>
            </a:r>
            <a:r>
              <a:rPr lang="ja-JP" altLang="en-US" sz="2400" b="1" dirty="0">
                <a:latin typeface="+mn-ea"/>
                <a:cs typeface="ＭＳ 明朝" charset="-128"/>
              </a:rPr>
              <a:t>億円⇒</a:t>
            </a:r>
            <a:r>
              <a:rPr lang="en-US" altLang="ja-JP" sz="2400" b="1" dirty="0">
                <a:latin typeface="+mn-ea"/>
                <a:cs typeface="ＭＳ 明朝" charset="-128"/>
              </a:rPr>
              <a:t>2017</a:t>
            </a:r>
            <a:r>
              <a:rPr lang="ja-JP" altLang="en-US" sz="2400" b="1" dirty="0">
                <a:latin typeface="+mn-ea"/>
                <a:cs typeface="ＭＳ 明朝" charset="-128"/>
              </a:rPr>
              <a:t>年度</a:t>
            </a:r>
            <a:r>
              <a:rPr lang="en-US" altLang="ja-JP" sz="2400" b="1" dirty="0">
                <a:latin typeface="+mn-ea"/>
                <a:cs typeface="ＭＳ 明朝" charset="-128"/>
              </a:rPr>
              <a:t>9</a:t>
            </a:r>
            <a:r>
              <a:rPr lang="ja-JP" altLang="en-US" sz="2400" b="1" dirty="0">
                <a:latin typeface="+mn-ea"/>
                <a:cs typeface="ＭＳ 明朝" charset="-128"/>
              </a:rPr>
              <a:t>兆</a:t>
            </a:r>
            <a:r>
              <a:rPr lang="en-US" altLang="ja-JP" sz="2400" b="1" dirty="0">
                <a:latin typeface="+mn-ea"/>
                <a:cs typeface="ＭＳ 明朝" charset="-128"/>
              </a:rPr>
              <a:t>4443</a:t>
            </a:r>
            <a:r>
              <a:rPr lang="ja-JP" altLang="en-US" sz="2400" b="1" dirty="0">
                <a:latin typeface="+mn-ea"/>
                <a:cs typeface="ＭＳ 明朝" charset="-128"/>
              </a:rPr>
              <a:t>億円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・被保険者の保険料負担・公費負担の増加⇒介護保険制度を維持して行くための対応の必要性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・民間事業者の参入⇒事業者による不正請求の問題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⇒介護保険法の改正、</a:t>
            </a:r>
            <a:r>
              <a:rPr lang="en-US" altLang="ja-JP" sz="2400" b="1" dirty="0">
                <a:latin typeface="+mn-ea"/>
                <a:cs typeface="ＭＳ 明朝" charset="-128"/>
              </a:rPr>
              <a:t>2005</a:t>
            </a:r>
            <a:r>
              <a:rPr lang="ja-JP" altLang="en-US" sz="2400" b="1" dirty="0">
                <a:latin typeface="+mn-ea"/>
                <a:cs typeface="ＭＳ 明朝" charset="-128"/>
              </a:rPr>
              <a:t>年から</a:t>
            </a:r>
            <a:r>
              <a:rPr lang="en-US" altLang="ja-JP" sz="2400" b="1" dirty="0">
                <a:latin typeface="+mn-ea"/>
                <a:cs typeface="ＭＳ 明朝" charset="-128"/>
              </a:rPr>
              <a:t>3</a:t>
            </a:r>
            <a:r>
              <a:rPr lang="ja-JP" altLang="en-US" sz="2400" b="1" dirty="0">
                <a:latin typeface="+mn-ea"/>
                <a:cs typeface="ＭＳ 明朝" charset="-128"/>
              </a:rPr>
              <a:t>年ごとに</a:t>
            </a:r>
            <a:r>
              <a:rPr lang="en-US" altLang="ja-JP" sz="2400" b="1" dirty="0">
                <a:latin typeface="+mn-ea"/>
                <a:cs typeface="ＭＳ 明朝" charset="-128"/>
              </a:rPr>
              <a:t>2008</a:t>
            </a:r>
            <a:r>
              <a:rPr lang="ja-JP" altLang="en-US" sz="2400" b="1" dirty="0">
                <a:latin typeface="+mn-ea"/>
                <a:cs typeface="ＭＳ 明朝" charset="-128"/>
              </a:rPr>
              <a:t>年、</a:t>
            </a:r>
            <a:r>
              <a:rPr lang="en-US" altLang="ja-JP" sz="2400" b="1" dirty="0">
                <a:latin typeface="+mn-ea"/>
                <a:cs typeface="ＭＳ 明朝" charset="-128"/>
              </a:rPr>
              <a:t>2011</a:t>
            </a:r>
            <a:r>
              <a:rPr lang="ja-JP" altLang="en-US" sz="2400" b="1" dirty="0">
                <a:latin typeface="+mn-ea"/>
                <a:cs typeface="ＭＳ 明朝" charset="-128"/>
              </a:rPr>
              <a:t>年、</a:t>
            </a:r>
            <a:r>
              <a:rPr lang="en-US" altLang="ja-JP" sz="2400" b="1" dirty="0">
                <a:latin typeface="+mn-ea"/>
                <a:cs typeface="ＭＳ 明朝" charset="-128"/>
              </a:rPr>
              <a:t>2014</a:t>
            </a:r>
            <a:r>
              <a:rPr lang="ja-JP" altLang="en-US" sz="2400" b="1" dirty="0">
                <a:latin typeface="+mn-ea"/>
                <a:cs typeface="ＭＳ 明朝" charset="-128"/>
              </a:rPr>
              <a:t>年、</a:t>
            </a:r>
            <a:r>
              <a:rPr lang="en-US" altLang="ja-JP" sz="2400" b="1" dirty="0">
                <a:latin typeface="+mn-ea"/>
                <a:cs typeface="ＭＳ 明朝" charset="-128"/>
              </a:rPr>
              <a:t>2017</a:t>
            </a:r>
            <a:r>
              <a:rPr lang="ja-JP" altLang="en-US" sz="2400" b="1" dirty="0">
                <a:latin typeface="+mn-ea"/>
                <a:cs typeface="ＭＳ 明朝" charset="-128"/>
              </a:rPr>
              <a:t>年、</a:t>
            </a:r>
            <a:r>
              <a:rPr lang="en-US" altLang="ja-JP" sz="2400" b="1" dirty="0">
                <a:latin typeface="+mn-ea"/>
                <a:cs typeface="ＭＳ 明朝" charset="-128"/>
              </a:rPr>
              <a:t>2021</a:t>
            </a:r>
            <a:r>
              <a:rPr lang="ja-JP" altLang="en-US" sz="2400" b="1" dirty="0">
                <a:latin typeface="+mn-ea"/>
                <a:cs typeface="ＭＳ 明朝" charset="-128"/>
              </a:rPr>
              <a:t>年、</a:t>
            </a:r>
            <a:r>
              <a:rPr lang="en-US" altLang="ja-JP" sz="2400" b="1" dirty="0">
                <a:latin typeface="+mn-ea"/>
                <a:cs typeface="ＭＳ 明朝" charset="-128"/>
              </a:rPr>
              <a:t>2024</a:t>
            </a:r>
            <a:r>
              <a:rPr lang="ja-JP" altLang="en-US" sz="2400" b="1" dirty="0">
                <a:latin typeface="+mn-ea"/>
                <a:cs typeface="ＭＳ 明朝" charset="-128"/>
              </a:rPr>
              <a:t>年。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latin typeface="+mn-ea"/>
                <a:cs typeface="ＭＳ 明朝" charset="-128"/>
              </a:rPr>
              <a:t>　主な改正の内容（表１）参照。</a:t>
            </a:r>
            <a:endParaRPr lang="en-US" altLang="ja-JP" sz="2400" b="1" dirty="0">
              <a:latin typeface="+mn-ea"/>
              <a:cs typeface="ＭＳ 明朝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★２つの方向性：介護予防重視・地域包括ケアの推進</a:t>
            </a:r>
            <a:endParaRPr lang="en-US" altLang="ja-JP" sz="2400" b="1" dirty="0">
              <a:solidFill>
                <a:srgbClr val="FF0000"/>
              </a:solidFill>
              <a:latin typeface="+mn-ea"/>
              <a:cs typeface="ＭＳ 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377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87CA21-0A8B-CE4F-AFAE-D359114D8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表１</a:t>
            </a:r>
            <a:r>
              <a:rPr lang="en-US" altLang="ja-JP" dirty="0"/>
              <a:t>-1</a:t>
            </a:r>
            <a:r>
              <a:rPr lang="ja-JP" altLang="en-US" dirty="0"/>
              <a:t>　介護保険法の改正点</a:t>
            </a:r>
            <a:endParaRPr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3B6260-1A47-B54F-2A08-13FFE09C9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D91F-0676-4D47-82C1-C8A098CDDACF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36D6D3-36A5-D995-C13A-032338D46A50}"/>
              </a:ext>
            </a:extLst>
          </p:cNvPr>
          <p:cNvSpPr txBox="1"/>
          <p:nvPr/>
        </p:nvSpPr>
        <p:spPr>
          <a:xfrm>
            <a:off x="683568" y="6137701"/>
            <a:ext cx="8601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出典：</a:t>
            </a:r>
            <a:r>
              <a:rPr lang="en-US" altLang="ja-JP" sz="2400" b="1" dirty="0" err="1">
                <a:solidFill>
                  <a:srgbClr val="FF0000"/>
                </a:solidFill>
                <a:latin typeface="+mn-ea"/>
                <a:cs typeface="ＭＳ 明朝" charset="-128"/>
                <a:hlinkClick r:id="rId2"/>
              </a:rPr>
              <a:t>KeiyakuWatch</a:t>
            </a:r>
            <a:endParaRPr lang="en-US" altLang="ja-JP" sz="2400" b="1" dirty="0">
              <a:solidFill>
                <a:srgbClr val="FF0000"/>
              </a:solidFill>
              <a:latin typeface="+mn-ea"/>
              <a:cs typeface="ＭＳ 明朝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22FD6ED-2B07-3D2B-74C4-DBCBB90B4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757698"/>
            <a:ext cx="7854624" cy="425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35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87CA21-0A8B-CE4F-AFAE-D359114D8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ja-JP" altLang="en-US" dirty="0"/>
              <a:t>表１</a:t>
            </a:r>
            <a:r>
              <a:rPr lang="en-US" altLang="ja-JP" dirty="0"/>
              <a:t>-</a:t>
            </a:r>
            <a:r>
              <a:rPr lang="ja-JP" altLang="en-US" dirty="0"/>
              <a:t>２　介護保険法の改正点</a:t>
            </a:r>
            <a:endParaRPr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3B6260-1A47-B54F-2A08-13FFE09C9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D91F-0676-4D47-82C1-C8A098CDDACF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36D6D3-36A5-D995-C13A-032338D46A50}"/>
              </a:ext>
            </a:extLst>
          </p:cNvPr>
          <p:cNvSpPr txBox="1"/>
          <p:nvPr/>
        </p:nvSpPr>
        <p:spPr>
          <a:xfrm>
            <a:off x="179513" y="6245225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  <a:latin typeface="+mn-ea"/>
                <a:cs typeface="ＭＳ 明朝" charset="-128"/>
              </a:rPr>
              <a:t>出典：</a:t>
            </a:r>
            <a:r>
              <a:rPr lang="en-US" altLang="ja-JP" sz="2400" b="1" dirty="0" err="1">
                <a:solidFill>
                  <a:srgbClr val="FF0000"/>
                </a:solidFill>
                <a:latin typeface="+mn-ea"/>
                <a:cs typeface="ＭＳ 明朝" charset="-128"/>
                <a:hlinkClick r:id="rId2"/>
              </a:rPr>
              <a:t>KeiyakuWatch</a:t>
            </a:r>
            <a:endParaRPr lang="en-US" altLang="ja-JP" sz="2400" b="1" dirty="0">
              <a:solidFill>
                <a:srgbClr val="FF0000"/>
              </a:solidFill>
              <a:latin typeface="+mn-ea"/>
              <a:cs typeface="ＭＳ 明朝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67F1D61-4D61-0DD4-4399-FDC3EF498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426" y="1067298"/>
            <a:ext cx="7850006" cy="512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21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679405-FD49-613F-120C-892BC8BE7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0" i="0" dirty="0">
                <a:solidFill>
                  <a:srgbClr val="000000"/>
                </a:solidFill>
                <a:effectLst/>
                <a:latin typeface="-apple-system"/>
                <a:hlinkClick r:id="rId2"/>
              </a:rPr>
              <a:t>2024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-apple-system"/>
                <a:hlinkClick r:id="rId2"/>
              </a:rPr>
              <a:t>年度施行の介護保険法改正</a:t>
            </a:r>
            <a:br>
              <a:rPr lang="en-US" altLang="ja-JP" b="0" i="0" dirty="0">
                <a:solidFill>
                  <a:srgbClr val="000000"/>
                </a:solidFill>
                <a:effectLst/>
                <a:latin typeface="-apple-system"/>
              </a:rPr>
            </a:br>
            <a:r>
              <a:rPr lang="ja-JP" altLang="en-US" b="0" i="0" dirty="0">
                <a:solidFill>
                  <a:srgbClr val="000000"/>
                </a:solidFill>
                <a:effectLst/>
                <a:latin typeface="-apple-system"/>
              </a:rPr>
              <a:t>のポイント</a:t>
            </a:r>
            <a:endParaRPr 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E8F38E-96BD-C927-3395-41FF69BE9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28799"/>
            <a:ext cx="8001000" cy="4616425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＊</a:t>
            </a:r>
            <a:r>
              <a:rPr lang="en-US" altLang="ja-JP" dirty="0"/>
              <a:t>2024</a:t>
            </a:r>
            <a:r>
              <a:rPr lang="ja-JP" altLang="en-US" dirty="0"/>
              <a:t>年度の介護報酬は</a:t>
            </a:r>
            <a:r>
              <a:rPr lang="en-US" altLang="ja-JP" dirty="0"/>
              <a:t>1.59</a:t>
            </a:r>
            <a:r>
              <a:rPr lang="ja-JP" altLang="en-US" dirty="0"/>
              <a:t>％引き上げ（介護職員の処遇改善分が</a:t>
            </a:r>
            <a:r>
              <a:rPr lang="en-US" altLang="ja-JP" dirty="0"/>
              <a:t>0.98</a:t>
            </a:r>
            <a:r>
              <a:rPr lang="ja-JP" altLang="en-US" dirty="0"/>
              <a:t>％、その他の改定率が</a:t>
            </a:r>
            <a:r>
              <a:rPr lang="en-US" altLang="ja-JP" dirty="0"/>
              <a:t>0.61</a:t>
            </a:r>
            <a:r>
              <a:rPr lang="ja-JP" altLang="en-US" dirty="0"/>
              <a:t>％）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介護情報を管理するシステム基盤の整備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財務諸表の公表を義務化</a:t>
            </a: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/>
              <a:t>介護予防支援の実施を居宅介護支援事業所にも拡大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★「複合型の新介護サービスの創設」と「ケアプランの有料化」は先送りになった。</a:t>
            </a:r>
            <a:endParaRPr lang="en-US" altLang="ja-JP" dirty="0"/>
          </a:p>
          <a:p>
            <a:endParaRPr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A5A97E-8284-22DC-01E8-830322DFB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D91F-0676-4D47-82C1-C8A098CDDACF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174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2004:テンプレート:プレゼンテーション:デザイン:Profile</Template>
  <TotalTime>64596</TotalTime>
  <Words>1188</Words>
  <Application>Microsoft Office PowerPoint</Application>
  <PresentationFormat>画面に合わせる (4:3)</PresentationFormat>
  <Paragraphs>83</Paragraphs>
  <Slides>10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-apple-system</vt:lpstr>
      <vt:lpstr>ＭＳ Ｐゴシック</vt:lpstr>
      <vt:lpstr>ＭＳ 明朝</vt:lpstr>
      <vt:lpstr>Arial</vt:lpstr>
      <vt:lpstr>Century</vt:lpstr>
      <vt:lpstr>Wingdings</vt:lpstr>
      <vt:lpstr>Profile</vt:lpstr>
      <vt:lpstr>第7回【介護保険制度創設】 制度設立以前から創設までの状況</vt:lpstr>
      <vt:lpstr>今日のお話</vt:lpstr>
      <vt:lpstr>    第2節介護保険制度の概要 １．介護保険制度の沿革 【1】高齢化社会における介護保険の必要性     </vt:lpstr>
      <vt:lpstr>  第2節介護保険制度の概要 １．介護保険制度の沿革 【２】介護保険制度が創設されるまでの状況   </vt:lpstr>
      <vt:lpstr>  第2節介護保険制度の概要 １．介護保険制度の沿革 【３】介護保険制度の創設と展開   </vt:lpstr>
      <vt:lpstr>  第2節介護保険制度の概要 １．介護保険制度の沿革 【３】介護保険制度の創設と展開   </vt:lpstr>
      <vt:lpstr>表１-1　介護保険法の改正点</vt:lpstr>
      <vt:lpstr>表１-２　介護保険法の改正点</vt:lpstr>
      <vt:lpstr>2024年度施行の介護保険法改正 のポイント</vt:lpstr>
      <vt:lpstr>次週</vt:lpstr>
    </vt:vector>
  </TitlesOfParts>
  <Manager/>
  <Company>札幌市立 大学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　家族って何だろう？_x0010_ 家族をめぐる話題</dc:title>
  <dc:subject/>
  <dc:creator>札幌市立 大学</dc:creator>
  <cp:keywords/>
  <dc:description/>
  <cp:lastModifiedBy>俊彦 原</cp:lastModifiedBy>
  <cp:revision>901</cp:revision>
  <cp:lastPrinted>2023-10-11T06:32:09Z</cp:lastPrinted>
  <dcterms:created xsi:type="dcterms:W3CDTF">2016-04-06T06:30:45Z</dcterms:created>
  <dcterms:modified xsi:type="dcterms:W3CDTF">2025-11-28T02:49:28Z</dcterms:modified>
  <cp:category/>
</cp:coreProperties>
</file>