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19"/>
  </p:notesMasterIdLst>
  <p:handoutMasterIdLst>
    <p:handoutMasterId r:id="rId20"/>
  </p:handoutMasterIdLst>
  <p:sldIdLst>
    <p:sldId id="256" r:id="rId2"/>
    <p:sldId id="788" r:id="rId3"/>
    <p:sldId id="789" r:id="rId4"/>
    <p:sldId id="386" r:id="rId5"/>
    <p:sldId id="674" r:id="rId6"/>
    <p:sldId id="778" r:id="rId7"/>
    <p:sldId id="791" r:id="rId8"/>
    <p:sldId id="787" r:id="rId9"/>
    <p:sldId id="781" r:id="rId10"/>
    <p:sldId id="765" r:id="rId11"/>
    <p:sldId id="786" r:id="rId12"/>
    <p:sldId id="785" r:id="rId13"/>
    <p:sldId id="790" r:id="rId14"/>
    <p:sldId id="782" r:id="rId15"/>
    <p:sldId id="783" r:id="rId16"/>
    <p:sldId id="784" r:id="rId17"/>
    <p:sldId id="425" r:id="rId18"/>
  </p:sldIdLst>
  <p:sldSz cx="9144000" cy="6858000" type="screen4x3"/>
  <p:notesSz cx="7104063" cy="10234613"/>
  <p:defaultTextStyle>
    <a:defPPr>
      <a:defRPr lang="ja-JP"/>
    </a:defPPr>
    <a:lvl1pPr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umimoji="1"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umimoji="1"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umimoji="1"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umimoji="1"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20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2010" autoAdjust="0"/>
  </p:normalViewPr>
  <p:slideViewPr>
    <p:cSldViewPr>
      <p:cViewPr varScale="1">
        <p:scale>
          <a:sx n="65" d="100"/>
          <a:sy n="65" d="100"/>
        </p:scale>
        <p:origin x="1272" y="56"/>
      </p:cViewPr>
      <p:guideLst>
        <p:guide orient="horz" pos="2205"/>
        <p:guide pos="2880"/>
      </p:guideLst>
    </p:cSldViewPr>
  </p:slideViewPr>
  <p:outlineViewPr>
    <p:cViewPr>
      <p:scale>
        <a:sx n="50" d="100"/>
        <a:sy n="50"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2"/>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43011" name="Rectangle 3"/>
          <p:cNvSpPr>
            <a:spLocks noGrp="1" noChangeArrowheads="1"/>
          </p:cNvSpPr>
          <p:nvPr>
            <p:ph type="dt" sz="quarter" idx="1"/>
          </p:nvPr>
        </p:nvSpPr>
        <p:spPr bwMode="auto">
          <a:xfrm>
            <a:off x="4025643" y="2"/>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a:p>
        </p:txBody>
      </p:sp>
      <p:sp>
        <p:nvSpPr>
          <p:cNvPr id="43012" name="Rectangle 4"/>
          <p:cNvSpPr>
            <a:spLocks noGrp="1" noChangeArrowheads="1"/>
          </p:cNvSpPr>
          <p:nvPr>
            <p:ph type="ftr" sz="quarter" idx="2"/>
          </p:nvPr>
        </p:nvSpPr>
        <p:spPr bwMode="auto">
          <a:xfrm>
            <a:off x="0" y="9722885"/>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43013" name="Rectangle 5"/>
          <p:cNvSpPr>
            <a:spLocks noGrp="1" noChangeArrowheads="1"/>
          </p:cNvSpPr>
          <p:nvPr>
            <p:ph type="sldNum" sz="quarter" idx="3"/>
          </p:nvPr>
        </p:nvSpPr>
        <p:spPr bwMode="auto">
          <a:xfrm>
            <a:off x="4025643" y="9722885"/>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b" anchorCtr="0" compatLnSpc="1">
            <a:prstTxWarp prst="textNoShape">
              <a:avLst/>
            </a:prstTxWarp>
          </a:bodyPr>
          <a:lstStyle>
            <a:lvl1pPr algn="r">
              <a:defRPr sz="1300"/>
            </a:lvl1pPr>
          </a:lstStyle>
          <a:p>
            <a:fld id="{0D59C66D-0D13-D449-9E2F-B02EFB583290}" type="slidenum">
              <a:rPr lang="en-US" altLang="ja-JP"/>
              <a:pPr/>
              <a:t>‹#›</a:t>
            </a:fld>
            <a:endParaRPr lang="en-US" altLang="ja-JP"/>
          </a:p>
        </p:txBody>
      </p:sp>
    </p:spTree>
    <p:extLst>
      <p:ext uri="{BB962C8B-B14F-4D97-AF65-F5344CB8AC3E}">
        <p14:creationId xmlns:p14="http://schemas.microsoft.com/office/powerpoint/2010/main" val="3853945668"/>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0-11T06:07:37.455"/>
    </inkml:context>
    <inkml:brush xml:id="br0">
      <inkml:brushProperty name="width" value="0.1" units="cm"/>
      <inkml:brushProperty name="height" value="0.1" units="cm"/>
      <inkml:brushProperty name="color" value="#E71224"/>
    </inkml:brush>
  </inkml:definitions>
  <inkml:trace contextRef="#ctx0" brushRef="#br0">144 848 24575,'0'-2'0,"1"-11"0,-1-1 0,0 0 0,-1 0 0,-1 1 0,0-1 0,-1 1 0,0-1 0,-10-23 0,-6-12 0,13 33 0,-1-1 0,0 1 0,-12-18 0,12 22 0,1 0 0,0-1 0,0 0 0,1 0 0,-4-21 0,-10-69 0,17 87 0,0-1 0,1 1 0,1 0 0,1 0 0,3-26 0,-2 33 0,1-1 0,0 1 0,0 0 0,1 0 0,0 0 0,0 0 0,1 1 0,0 0 0,0 0 0,11-12 0,-10 13 0,0 0 0,0 0 0,0 1 0,1-1 0,0 2 0,0-1 0,1 1 0,-1 0 0,1 0 0,0 1 0,1 0 0,-1 0 0,12-2 0,-1 0 0,32-15 0,-40 16 0,1 0 0,-1 0 0,1 1 0,0 1 0,0 0 0,0 1 0,20-2 0,632 5 0,-647 0 0,30 5 0,16 1 0,18 0 0,-53-3 0,32-1 0,321-3 0,-364 1 0,30 5 0,16 1 0,18-9 0,63 4 0,-102 5 0,10 0 0,53 2 0,-49-3 0,-8 0 0,-19-3 0,35 1 0,-46-3 0,34 5 0,-33-3 0,33 2 0,-18-6 0,-3 0 0,0 2 0,57 8 0,-66-6 0,1-1 0,25 0 0,-25-2 0,44 7 0,-28-3 0,0 0 0,76-5 0,-40-1 0,-48 3 0,1 1 0,33 6 0,-35-5 0,-1-1 0,39-1 0,-39-2 0,0 1 0,47 7 0,82 13 0,-103-13 0,-29-4 0,33 1 0,-37-2 0,0 0 0,0 1 0,-1 1 0,25 8 0,0-1 0,66 21 0,-59-17 0,77 14 0,-75-25 0,-41-4 0,1 0 0,0 1 0,0 1 0,-1-1 0,1 2 0,14 4 0,-12 0 0,0 0 0,0 1 0,0 0 0,-1 1 0,0 1 0,11 11 0,-12-9 0,0 1 0,-1-1 0,-1 2 0,8 14 0,-4-8 0,-8-10 0,-1-1 0,0 1 0,0 0 0,-1 0 0,4 18 0,-4-14 0,1 0 0,7 16 0,-7-16 0,-1-1 0,0 1 0,-1-1 0,0 1 0,-1 0 0,-1 0 0,0-1 0,-3 20 0,1 14 0,3-40 0,-2 0 0,1 0 0,-1 0 0,0 0 0,0 0 0,-1 0 0,0-1 0,0 1 0,0-1 0,-1 1 0,0-1 0,0 0 0,-1 0 0,0 0 0,0-1 0,0 1 0,-1-1 0,0 0 0,0 0 0,0 0 0,-11 6 0,-22 21 0,31-25 0,-1 0 0,0-1 0,0 0 0,0 0 0,-1-1 0,1 0 0,-12 4 0,0-1 0,2 0 0,-31 19 0,33-17 0,-1 0 0,-1-2 0,-25 10 0,-84 25 0,71-31 0,0-1 0,-1-4 0,-113 2 0,-1594-9 0,1744 1 0,-1 2 0,0 0 0,1 1 0,-23 8 0,-42 8 0,59-16 0,0 0 0,-50 1 0,-221-5 0,285 1 0,-1 0 0,-18 4 0,18-2 0,0-1 0,-17 1 0,-324-4 0,347 1 0,-1-1 0,0 0 0,0-1 0,1 0 0,-1 0 0,1 0 0,-1-1 0,1 0 0,0-1 0,0 0 0,-8-5 0,-10-5 0,16 10 0,-1 0 0,1 1 0,-1 0 0,-10-2 0,10 3 0,0 0 0,0-1 0,-19-8 0,-106-53 0,120 55 0,-27-23 0,-2-1 0,-56-44 0,96 74 0,-1 1 0,0-1 0,1 1 0,-1 0 0,0 1 0,0-1 0,0 1 0,-8-1 0,9 2 0,1 0 0,-1-1 0,0 0 0,1 1 0,-1-1 0,1 0 0,0-1 0,-1 1 0,1-1 0,0 1 0,0-1 0,0 0 0,0 0 0,0-1 0,0 1 0,0 0 0,1-1 0,0 0 0,-3-3 0,-20-20 0,21 23 0,1 0 0,0 1 0,0-1 0,0-1 0,1 1 0,-1 0 0,1-1 0,-3-5 0,3 6-8,0 0-1,0 1 1,0-1 0,0 0-1,0 1 1,0-1 0,0 1-1,-1 0 1,0 0-1,1 0 1,-1 0 0,0 0-1,0 1 1,0-1-1,0 1 1,0 0 0,0 0-1,0 0 1,0 0-1,-1 0 1,-3 0 0,-12-4-1173</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0-11T06:07:42.752"/>
    </inkml:context>
    <inkml:brush xml:id="br0">
      <inkml:brushProperty name="width" value="0.1" units="cm"/>
      <inkml:brushProperty name="height" value="0.1" units="cm"/>
      <inkml:brushProperty name="color" value="#E71224"/>
    </inkml:brush>
  </inkml:definitions>
  <inkml:trace contextRef="#ctx0" brushRef="#br0">1 1 24575,'1'3'0,"0"0"0,0 0 0,0 0 0,1 0 0,-1 0 0,1 0 0,0-1 0,3 5 0,3 5 0,1 6 0,31 61 0,4 10 0,-3-7 0,-35-71 0,0 1 0,2-1 0,-1-1 0,16 18 0,0-1 0,88 97 0,-69-81 0,-17-11 0,-20-25 0,0 0 0,1-1 0,0 1 0,0-1 0,0 0 0,9 6 0,-11-9 0,-1 1 0,1-1 0,-1 1 0,0 0 0,0 0 0,0 0 0,0 0 0,-1 1 0,1-1 0,2 8 0,-3-5 0,1-1 0,1 0 0,-1 0 0,10 11 0,5 5 0,26 40 0,7 8 0,-40-53 0,-10-14 0,1 0 0,-1-1 0,1 1 0,0 0 0,-1-1 0,6 4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0-11T06:07:44.037"/>
    </inkml:context>
    <inkml:brush xml:id="br0">
      <inkml:brushProperty name="width" value="0.1" units="cm"/>
      <inkml:brushProperty name="height" value="0.1" units="cm"/>
      <inkml:brushProperty name="color" value="#E71224"/>
    </inkml:brush>
  </inkml:definitions>
  <inkml:trace contextRef="#ctx0" brushRef="#br0">599 0 24575,'-1'3'0,"1"0"0,0-1 0,-1 1 0,0 0 0,0-1 0,0 1 0,0-1 0,0 1 0,0-1 0,-1 1 0,1-1 0,-4 4 0,-27 28 0,12-13 0,-135 149 0,21-33 0,68-70 0,-60 65 0,123-127 0,-1 0 0,1 1 0,0-1 0,1 1 0,-1 0 0,1 0 0,0 0 0,1 0 0,-2 10 0,-7 20 0,-4 6-1365</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0-11T06:08:00.654"/>
    </inkml:context>
    <inkml:brush xml:id="br0">
      <inkml:brushProperty name="width" value="0.1" units="cm"/>
      <inkml:brushProperty name="height" value="0.1" units="cm"/>
      <inkml:brushProperty name="color" value="#E71224"/>
    </inkml:brush>
  </inkml:definitions>
  <inkml:trace contextRef="#ctx0" brushRef="#br0">2354 0 24575,'-1115'0'0,"1099"1"0,-32 6 0,31-4 0,-29 1 0,-47-5 0,-68 2 0,110 6 0,30-4 0,-34 1 0,21-4 0,13-1 0,0 1 0,0 1 0,0 0 0,-22 6 0,18-3 0,0-1 0,0-1 0,0-1 0,-34-3 0,-2 0 0,-17 0 0,-84 4 0,77 12 0,60-11-1365</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0-11T06:08:02.227"/>
    </inkml:context>
    <inkml:brush xml:id="br0">
      <inkml:brushProperty name="width" value="0.1" units="cm"/>
      <inkml:brushProperty name="height" value="0.1" units="cm"/>
      <inkml:brushProperty name="color" value="#E71224"/>
    </inkml:brush>
  </inkml:definitions>
  <inkml:trace contextRef="#ctx0" brushRef="#br0">504 0 24575,'-5'1'0,"-1"1"0,1-1 0,0 1 0,0 0 0,0 0 0,-10 6 0,-29 12 0,-13 1 0,42-14 0,-1-2 0,-31 9 0,34-11 0,1 1 0,-1 1 0,1 0 0,0 1 0,1 0 0,-20 13 0,14-8 0,-32 15 0,39-22 0,0 1 0,1 1 0,0-1 0,0 1 0,1 1 0,0-1 0,0 2 0,0-1 0,1 1 0,-9 11 0,15-17 0,1-1 0,-1 0 0,0 0 0,0 1 0,1-1 0,-1 1 0,1-1 0,-1 0 0,1 1 0,0-1 0,0 1 0,-1-1 0,1 1 0,0-1 0,0 1 0,0-1 0,1 1 0,-1-1 0,0 1 0,1-1 0,-1 0 0,0 1 0,1-1 0,0 1 0,-1-1 0,1 0 0,0 0 0,0 1 0,-1-1 0,1 0 0,0 0 0,0 0 0,1 0 0,-1 0 0,2 2 0,6 4 0,0-1 0,0 0 0,1-1 0,9 5 0,-2-1 0,15 9 0,1-1 0,64 24 0,-78-34 0,37 20 0,-43-20 0,-1 0 0,1-1 0,1-1 0,-1 0 0,1 0 0,16 2 0,-22-5 28,1 0 1,-1 0-1,0 1 0,0 1 0,0-1 0,0 1 1,-1 1-1,1-1 0,11 11 0,-8-7-577,0-1 0,21 12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0-04T12:14:34.851"/>
    </inkml:context>
    <inkml:brush xml:id="br0">
      <inkml:brushProperty name="width" value="0.1" units="cm"/>
      <inkml:brushProperty name="height" value="0.1" units="cm"/>
      <inkml:brushProperty name="color" value="#E71224"/>
    </inkml:brush>
  </inkml:definitions>
  <inkml:trace contextRef="#ctx0" brushRef="#br0">214 849 24575,'-10'0'0,"-1"-1"0,1 1 0,0-2 0,0 1 0,0-1 0,-12-5 0,16 5 0,1 0 0,0-1 0,0 0 0,0 0 0,0 0 0,0-1 0,0 1 0,1-1 0,0 0 0,0-1 0,0 1 0,-5-8 0,3 3 0,0-1 0,1 0 0,0 0 0,1 0 0,0-1 0,0 1 0,-3-21 0,0-2 0,2 10 0,1 1 0,-3-41 0,6 25 0,2-1 0,6-41 0,-4 65 0,0 0 0,1 0 0,0 1 0,2 0 0,-1-1 0,2 2 0,0-1 0,12-17 0,11-22 0,-26 44 0,0 1 0,1-1 0,-1 1 0,2 0 0,-1 1 0,1-1 0,0 1 0,1 0 0,0 1 0,10-9 0,-8 9 0,0-1 0,1 1 0,0 1 0,1 0 0,-1 0 0,1 1 0,14-3 0,45-13 0,-49 13 0,1 1 0,0 1 0,0 1 0,31-2 0,497 5 0,-252 3 0,666-2 0,-946 1 0,-1 1 0,33 7 0,-32-4 0,1-2 0,24 2 0,406-4 0,-216-3 0,73 2 0,-288 1 0,0 1 0,30 7 0,-28-5 0,0-1 0,20 1 0,-9-1 0,-1 1 0,1 1 0,42 14 0,-41-11 0,102 32 0,-87-25 0,1-2 0,0-2 0,0-1 0,1-3 0,81 1 0,-105-7 0,-1 0 0,0 2 0,1 2 0,35 10 0,92 39 0,-103-35 0,10 0 0,-45-16 0,0 0 0,-1 2 0,0 0 0,0 0 0,0 1 0,-1 0 0,18 13 0,-25-14 0,0 0 0,0 0 0,-1 1 0,0-1 0,0 1 0,0 0 0,-1 0 0,0 1 0,0-1 0,0 0 0,-1 1 0,0 0 0,0 0 0,1 13 0,0 8 0,-2 0 0,-3 41 0,0-21 0,2-23 0,1-12 0,0-1 0,-2 0 0,1 0 0,-2 1 0,0-1 0,0 0 0,-1 0 0,0 0 0,-9 19 0,5-17 0,4-8 0,1-1 0,-1 0 0,0 0 0,-1 0 0,1 0 0,-9 8 0,5-6 0,0 1 0,0 0 0,1 1 0,0 0 0,0-1 0,1 2 0,1-1 0,-8 20 0,10-24 0,-2 3 0,-1 1 0,0-1 0,-1 0 0,0 0 0,0 0 0,-1-1 0,-10 10 0,8-9 0,1 0 0,0 1 0,0 1 0,-8 13 0,8-12 0,0-1 0,0 0 0,-1 0 0,-1-1 0,1 0 0,-21 15 0,-21 18 0,42-34 0,0 0 0,-1-1 0,0-1 0,0 1 0,0-2 0,-1 1 0,0-1 0,0-1 0,0 0 0,0-1 0,-1 0 0,-18 2 0,-12 0 0,-1-3 0,-50-3 0,32-1 0,-269 2 0,298-2 0,-1-2 0,1-2 0,0 0 0,-43-16 0,21 6 0,-20-7 0,50 14 0,-1 1 0,0 1 0,0 1 0,-37-3 0,35 7 0,-38-10 0,15 3 0,-41-12 0,-5 0 0,32 8 0,44 8 0,-1 1 0,-39-3 0,34 6 0,-1-1 0,-47-8 0,36 4 0,-1 2 0,1 1 0,-66 5 0,26 0 0,-251-2 0,300 2 0,0 1 0,0 2 0,0 1 0,-31 11 0,25-7 0,-62 17 0,64-19 0,13-3 0,-1-1 0,1-1 0,-24 1 0,20-4 0,-1 2 0,0 0 0,-29 8 0,-62 15 0,-26-2 0,123-20 0,0-1 0,-22 0 0,24-1 0,0 0 0,0 1 0,-22 5 0,15-2 0,1 0 0,-1-2 0,-30 1 0,-75-5 0,43-1 0,-219 2 0,300 0 0,0 0 0,1 0 0,-1 0 0,0-1 0,1 0 0,-1 0 0,0 0 0,1 0 0,0-1 0,-1 0 0,1 0 0,0 0 0,0 0 0,0-1 0,0 1 0,0-1 0,0 0 0,1 0 0,-1 0 0,1-1 0,0 1 0,0-1 0,1 0 0,-1 0 0,-2-5 0,-14-18 0,12 18 0,1 0 0,0 0 0,0-1 0,-5-12 0,-10-20 0,17 34 0,0 1 0,0-1 0,0 0 0,1 0 0,0 0 0,1-1 0,-2-9 0,1-62 0,3 58 0,-1 1 0,-6-43 0,-2 18-1365,6 26-5461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0-04T12:14:50.592"/>
    </inkml:context>
    <inkml:brush xml:id="br0">
      <inkml:brushProperty name="width" value="0.1" units="cm"/>
      <inkml:brushProperty name="height" value="0.1" units="cm"/>
      <inkml:brushProperty name="color" value="#E71224"/>
    </inkml:brush>
  </inkml:definitions>
  <inkml:trace contextRef="#ctx0" brushRef="#br0">3014 780 24575,'-11'0'0,"-88"4"0,86-3 0,0 2 0,0 0 0,0 0 0,1 1 0,-20 9 0,12-4 0,-1-2 0,0 0 0,-1-1 0,-41 6 0,50-9 0,0 0 0,1 1 0,-22 9 0,-13 5 0,-164 34 0,169-43 0,22-5 0,-1 0 0,-37 3 0,-461-7 0,238-1 0,264 2 0,0 1 0,-33 7 0,31-5 0,0 0 0,-23 0 0,-407-3 0,215-2 0,159 2 0,-85-3 0,81-12 0,41 7 0,30 4 0,0 1 0,0-1 0,0 0 0,1 0 0,0-1 0,0 0 0,0 0 0,0-1 0,-9-8 0,4 3 0,2 0 0,-1-1 0,1-1 0,-11-16 0,15 18 0,0-1 0,1 0 0,0 0 0,1-1 0,0 1 0,1-1 0,0 0 0,1 0 0,-2-14 0,2-18 0,4-53 0,-1 31 0,-2-12 0,3-79 0,-1 151 0,0 1 0,1-1 0,-1 0 0,1 0 0,1 0 0,-1 1 0,1-1 0,0 1 0,0 0 0,0 0 0,1 0 0,0 0 0,0 1 0,0-1 0,0 1 0,1 0 0,-1 0 0,1 1 0,0-1 0,1 1 0,-1 0 0,0 1 0,1-1 0,6-1 0,18-7 0,1 1 0,0 1 0,0 2 0,55-6 0,-62 10 0,31-6 0,-33 5 0,42-3 0,-32 5 0,38-8 0,-40 5 0,49-2 0,24 8 0,77-2 0,-123-10 0,-43 7 0,1 1 0,18-2 0,78 5 0,12-1 0,-66-10 0,-42 7 0,0 1 0,16-1 0,30 4 0,-43 0 0,-1 0 0,1 0 0,0-2 0,29-6 0,-25 3 0,1 0 0,1 2 0,31-2 0,74 7 0,-44 0 0,527-2 0,-589 1 0,-1 1 0,30 7 0,-27-4 0,41 2 0,-59-7 0,0 1 0,1-1 0,-1 1 0,0 1 0,13 3 0,-18-4 0,0 0 0,0 0 0,0 0 0,0 0 0,0 1 0,0-1 0,0 0 0,0 1 0,0 0 0,-1-1 0,1 1 0,0 0 0,-1 0 0,0 0 0,1 0 0,-1 0 0,0 0 0,0 1 0,0-1 0,0 0 0,0 3 0,3 11 0,1 0 0,0-1 0,12 25 0,32 75 0,-45-105 0,0 1 0,-1-1 0,0 1 0,-1 0 0,-1 0 0,2 15 0,-5 71 0,0-40 0,2-15 0,1-17 0,-1 0 0,-7 43 0,6-60 0,-1-1 0,0 1 0,0-1 0,-1 0 0,0 0 0,0 0 0,-1 0 0,0 0 0,0 0 0,-1-1 0,1 0 0,-12 11 0,15-17 3,-1 2 317</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0-04T12:14:56.537"/>
    </inkml:context>
    <inkml:brush xml:id="br0">
      <inkml:brushProperty name="width" value="0.1" units="cm"/>
      <inkml:brushProperty name="height" value="0.1" units="cm"/>
      <inkml:brushProperty name="color" value="#E71224"/>
    </inkml:brush>
  </inkml:definitions>
  <inkml:trace contextRef="#ctx0" brushRef="#br0">778 1037 24575,'-92'1'0,"-100"-3"0,95-18 0,85 19 0,0-2 0,1 1 0,-1-1 0,0-1 0,1 0 0,0-1 0,0 0 0,0-1 0,1 0 0,-11-8 0,-14-8 0,25 17 0,0 0 0,1-1 0,0-1 0,0 1 0,0-1 0,1-1 0,0 0 0,0 0 0,1 0 0,-11-17 0,7 5 0,-5-5 0,2-2 0,-17-46 0,19 37 0,3 14 0,2-1 0,1 1 0,0-1 0,2-1 0,-3-33 0,9-297 0,-3 350 0,1 1 0,0-1 0,0 0 0,1 1 0,-1-1 0,1 1 0,-1-1 0,1 0 0,0 1 0,1 0 0,-1-1 0,1 1 0,-1 0 0,1-1 0,0 1 0,0 0 0,0 0 0,1 1 0,-1-1 0,1 0 0,0 1 0,-1-1 0,1 1 0,0 0 0,0 0 0,0 0 0,1 1 0,-1-1 0,0 1 0,1-1 0,-1 1 0,1 0 0,5 0 0,9-2 0,0 2 0,27 1 0,-30 1 0,0-1 0,1 0 0,-1-2 0,21-3 0,3-2 0,1 1 0,0 3 0,0 1 0,55 4 0,-10 0 0,1114-2 0,-1176-1 0,0-1 0,28-7 0,-26 4 0,41-2 0,399 5 0,-224 4 0,1123-2 0,-1359 0 0,0 0 0,0 1 0,0-1 0,1 1 0,-1 0 0,0 0 0,0 1 0,-1-1 0,1 1 0,0 0 0,0 1 0,-1-1 0,1 1 0,-1 0 0,4 3 0,-1 1 0,0 1 0,-1-1 0,0 1 0,0 0 0,-1 0 0,0 1 0,4 9 0,-3-6 0,-1 1 0,0 0 0,-1 0 0,0 1 0,-1-1 0,-1 1 0,0 0 0,-1 0 0,0 24 0,0-11 0,9 54 0,-5-52 0,2 46 0,-6-23 0,-4 108 0,2-152 0,0 0 0,-1 0 0,0 0 0,-1 0 0,0 0 0,0-1 0,-1 1 0,0-1 0,0 0 0,0 0 0,-1 0 0,0-1 0,0 0 0,-1 1 0,0-2 0,0 1 0,0-1 0,-1 0 0,0 0 0,0-1 0,0 0 0,0 0 0,-1-1 0,1 0 0,-1 0 0,-9 2 0,-36 5 0,31-4 0,-2-2 0,-38 3 0,-552-7 0,287-1 0,-567 1 0,876 1 0,-1 1 0,-28 6 0,27-3 0,0-2 0,-20 1 0,25-4 0,-12 1 0,0 0 0,0 2 0,-28 6 0,36-6 0,0 0 0,-36 0 0,37-3 0,0 1 0,1 0 0,-30 7 0,-183 45 0,206-49 0,1-1 0,-1-1 0,1-1 0,-33-3 0,-43 3 0,41 10 0,44-7 0,-1-1 0,-17 2 0,-47 6 0,51-6 0,-29 2 0,40-5 0,14-1 0,0 0 0,0 0 0,0-1 0,0 0 0,0 1 0,-1-1 0,1 0 0,0 0 0,0 0 0,0-1 0,0 1 0,0-1 0,-5-1 0,7 1 0,1 0 0,0 0 0,0 1 0,-1-1 0,1 0 0,0 0 0,0 1 0,0-1 0,0 0 0,0 0 0,0 1 0,0-1 0,0 0 0,0 0 0,0 0 0,1 1 0,-1-1 0,0 0 0,0 0 0,1 1 0,-1-1 0,1-1 0,12-20 0,-8 13 0,8-20 245,-6 14-1050,15-28 0,-11 27-6021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2"/>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27651" name="Rectangle 3"/>
          <p:cNvSpPr>
            <a:spLocks noGrp="1" noChangeArrowheads="1"/>
          </p:cNvSpPr>
          <p:nvPr>
            <p:ph type="dt" idx="1"/>
          </p:nvPr>
        </p:nvSpPr>
        <p:spPr bwMode="auto">
          <a:xfrm>
            <a:off x="4025643" y="2"/>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a:p>
        </p:txBody>
      </p:sp>
      <p:sp>
        <p:nvSpPr>
          <p:cNvPr id="19460" name="Rectangle 4"/>
          <p:cNvSpPr>
            <a:spLocks noGrp="1" noRot="1" noChangeAspect="1" noChangeArrowheads="1" noTextEdit="1"/>
          </p:cNvSpPr>
          <p:nvPr>
            <p:ph type="sldImg" idx="2"/>
          </p:nvPr>
        </p:nvSpPr>
        <p:spPr bwMode="auto">
          <a:xfrm>
            <a:off x="992188" y="766763"/>
            <a:ext cx="5119687" cy="3840162"/>
          </a:xfrm>
          <a:prstGeom prst="rect">
            <a:avLst/>
          </a:prstGeom>
          <a:noFill/>
          <a:ln w="9525">
            <a:solidFill>
              <a:srgbClr val="000000"/>
            </a:solidFill>
            <a:miter lim="800000"/>
            <a:headEnd/>
            <a:tailEnd/>
          </a:ln>
          <a:effectLst/>
        </p:spPr>
      </p:sp>
      <p:sp>
        <p:nvSpPr>
          <p:cNvPr id="27653" name="Rectangle 5"/>
          <p:cNvSpPr>
            <a:spLocks noGrp="1" noChangeArrowheads="1"/>
          </p:cNvSpPr>
          <p:nvPr>
            <p:ph type="body" sz="quarter" idx="3"/>
          </p:nvPr>
        </p:nvSpPr>
        <p:spPr bwMode="auto">
          <a:xfrm>
            <a:off x="947216" y="4861442"/>
            <a:ext cx="5209647" cy="46055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7654" name="Rectangle 6"/>
          <p:cNvSpPr>
            <a:spLocks noGrp="1" noChangeArrowheads="1"/>
          </p:cNvSpPr>
          <p:nvPr>
            <p:ph type="ftr" sz="quarter" idx="4"/>
          </p:nvPr>
        </p:nvSpPr>
        <p:spPr bwMode="auto">
          <a:xfrm>
            <a:off x="0" y="9722885"/>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27655" name="Rectangle 7"/>
          <p:cNvSpPr>
            <a:spLocks noGrp="1" noChangeArrowheads="1"/>
          </p:cNvSpPr>
          <p:nvPr>
            <p:ph type="sldNum" sz="quarter" idx="5"/>
          </p:nvPr>
        </p:nvSpPr>
        <p:spPr bwMode="auto">
          <a:xfrm>
            <a:off x="4025643" y="9722885"/>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b" anchorCtr="0" compatLnSpc="1">
            <a:prstTxWarp prst="textNoShape">
              <a:avLst/>
            </a:prstTxWarp>
          </a:bodyPr>
          <a:lstStyle>
            <a:lvl1pPr algn="r">
              <a:defRPr sz="1300"/>
            </a:lvl1pPr>
          </a:lstStyle>
          <a:p>
            <a:fld id="{94010F23-AE4D-1A43-A1A9-F76D9885358F}" type="slidenum">
              <a:rPr lang="en-US" altLang="ja-JP"/>
              <a:pPr/>
              <a:t>‹#›</a:t>
            </a:fld>
            <a:endParaRPr lang="en-US" altLang="ja-JP"/>
          </a:p>
        </p:txBody>
      </p:sp>
    </p:spTree>
    <p:extLst>
      <p:ext uri="{BB962C8B-B14F-4D97-AF65-F5344CB8AC3E}">
        <p14:creationId xmlns:p14="http://schemas.microsoft.com/office/powerpoint/2010/main" val="88322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ＭＳ Ｐゴシック" charset="-128"/>
      </a:defRPr>
    </a:lvl1pPr>
    <a:lvl2pPr marL="4572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miter lim="800000"/>
            <a:headEnd/>
            <a:tailEnd/>
          </a:ln>
        </p:spPr>
        <p:txBody>
          <a:bodyPr/>
          <a:lstStyle/>
          <a:p>
            <a:fld id="{DF3EBEF6-26C4-E945-B3B7-92E4823FDBB5}" type="slidenum">
              <a:rPr lang="en-US" altLang="ja-JP"/>
              <a:pPr/>
              <a:t>1</a:t>
            </a:fld>
            <a:endParaRPr lang="en-US" altLang="ja-JP"/>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ja-JP">
              <a:ea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0E09AAF5-8F3F-044E-8761-E1012297FBFD}" type="slidenum">
              <a:rPr lang="en-US" altLang="ja-JP"/>
              <a:pPr/>
              <a:t>17</a:t>
            </a:fld>
            <a:endParaRPr lang="en-US" altLang="ja-JP"/>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ja-JP">
              <a:ea typeface="ＭＳ Ｐゴシック" charset="-128"/>
            </a:endParaRPr>
          </a:p>
        </p:txBody>
      </p:sp>
    </p:spTree>
    <p:extLst>
      <p:ext uri="{BB962C8B-B14F-4D97-AF65-F5344CB8AC3E}">
        <p14:creationId xmlns:p14="http://schemas.microsoft.com/office/powerpoint/2010/main" val="2380523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0E09AAF5-8F3F-044E-8761-E1012297FBFD}" type="slidenum">
              <a:rPr lang="en-US" altLang="ja-JP"/>
              <a:pPr/>
              <a:t>4</a:t>
            </a:fld>
            <a:endParaRPr lang="en-US" altLang="ja-JP"/>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ja-JP" dirty="0">
              <a:ea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5</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291583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6</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982681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B35D3-24CC-871E-EAB8-12AD434CC90C}"/>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30F42363-A61D-8FD7-4867-4DDEBD1B0660}"/>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7</a:t>
            </a:fld>
            <a:endParaRPr lang="en-US" altLang="ja-JP"/>
          </a:p>
        </p:txBody>
      </p:sp>
      <p:sp>
        <p:nvSpPr>
          <p:cNvPr id="23555" name="Rectangle 2">
            <a:extLst>
              <a:ext uri="{FF2B5EF4-FFF2-40B4-BE49-F238E27FC236}">
                <a16:creationId xmlns:a16="http://schemas.microsoft.com/office/drawing/2014/main" id="{99DC6EF5-ABB0-7A98-3FA4-6F6C1D563EAD}"/>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93858E19-47D3-BC1D-28EE-AD3CD85C09DC}"/>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2930565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9</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762494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14</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2426657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15</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615167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16</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679512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2147483647 w 1000"/>
              <a:gd name="T3" fmla="*/ 0 h 1000"/>
              <a:gd name="T4" fmla="*/ 2147483647 w 1000"/>
              <a:gd name="T5" fmla="*/ 11998573 h 1000"/>
              <a:gd name="T6" fmla="*/ 0 w 1000"/>
              <a:gd name="T7" fmla="*/ 11998573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42" name="Rectangle 2"/>
          <p:cNvSpPr>
            <a:spLocks noGrp="1" noChangeArrowheads="1"/>
          </p:cNvSpPr>
          <p:nvPr>
            <p:ph type="ctrTitle"/>
          </p:nvPr>
        </p:nvSpPr>
        <p:spPr>
          <a:xfrm>
            <a:off x="685800" y="990600"/>
            <a:ext cx="7772400" cy="1371600"/>
          </a:xfrm>
        </p:spPr>
        <p:txBody>
          <a:bodyPr/>
          <a:lstStyle>
            <a:lvl1pPr>
              <a:defRPr sz="4000"/>
            </a:lvl1pPr>
          </a:lstStyle>
          <a:p>
            <a:pPr lvl="0"/>
            <a:r>
              <a:rPr lang="ja-JP" altLang="en-US" noProof="0"/>
              <a:t>マスタ タイトルの書式設定</a:t>
            </a:r>
          </a:p>
        </p:txBody>
      </p:sp>
      <p:sp>
        <p:nvSpPr>
          <p:cNvPr id="10243" name="Rectangle 3"/>
          <p:cNvSpPr>
            <a:spLocks noGrp="1" noChangeArrowheads="1"/>
          </p:cNvSpPr>
          <p:nvPr>
            <p:ph type="subTitle" idx="1"/>
          </p:nvPr>
        </p:nvSpPr>
        <p:spPr>
          <a:xfrm>
            <a:off x="1447800" y="3429000"/>
            <a:ext cx="7010400" cy="1600200"/>
          </a:xfrm>
        </p:spPr>
        <p:txBody>
          <a:bodyPr/>
          <a:lstStyle>
            <a:lvl1pPr marL="0" indent="0">
              <a:buFont typeface="Wingdings" pitchFamily="84" charset="2"/>
              <a:buNone/>
              <a:defRPr sz="2800"/>
            </a:lvl1pPr>
          </a:lstStyle>
          <a:p>
            <a:pPr lvl="0"/>
            <a:r>
              <a:rPr lang="ja-JP" altLang="en-US" noProof="0"/>
              <a:t>マスタ サブタイトルの書式設定</a:t>
            </a:r>
          </a:p>
        </p:txBody>
      </p:sp>
      <p:sp>
        <p:nvSpPr>
          <p:cNvPr id="5" name="Rectangle 4"/>
          <p:cNvSpPr>
            <a:spLocks noGrp="1" noChangeArrowheads="1"/>
          </p:cNvSpPr>
          <p:nvPr>
            <p:ph type="dt" sz="half" idx="10"/>
          </p:nvPr>
        </p:nvSpPr>
        <p:spPr>
          <a:xfrm>
            <a:off x="6858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xfrm>
            <a:off x="65532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fld id="{C4FEFA32-1C60-7D4F-B2A8-76BF2137AE32}"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7BFFA08D-09B4-244B-A7F6-F2D88DD541CB}"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66738" y="304800"/>
            <a:ext cx="5854700" cy="57150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E1D2E314-A1CC-D140-ACBB-9C3E1395875D}"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A4CFD91F-0676-4D47-82C1-C8A098CDDACF}"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585E11DC-31E9-B44B-97ED-81AFB996DBAF}"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CA01C8CF-9BDB-D641-8F98-783B12B6BD9C}"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8"/>
          <p:cNvSpPr>
            <a:spLocks noGrp="1" noChangeArrowheads="1"/>
          </p:cNvSpPr>
          <p:nvPr>
            <p:ph type="sldNum" sz="quarter" idx="12"/>
          </p:nvPr>
        </p:nvSpPr>
        <p:spPr>
          <a:ln/>
        </p:spPr>
        <p:txBody>
          <a:bodyPr/>
          <a:lstStyle>
            <a:lvl1pPr>
              <a:defRPr/>
            </a:lvl1pPr>
          </a:lstStyle>
          <a:p>
            <a:fld id="{40E0FFD4-FD94-B445-9908-6620B392E075}"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8"/>
          <p:cNvSpPr>
            <a:spLocks noGrp="1" noChangeArrowheads="1"/>
          </p:cNvSpPr>
          <p:nvPr>
            <p:ph type="sldNum" sz="quarter" idx="12"/>
          </p:nvPr>
        </p:nvSpPr>
        <p:spPr>
          <a:ln/>
        </p:spPr>
        <p:txBody>
          <a:bodyPr/>
          <a:lstStyle>
            <a:lvl1pPr>
              <a:defRPr/>
            </a:lvl1pPr>
          </a:lstStyle>
          <a:p>
            <a:fld id="{4111984D-C1F7-A648-B964-6AF24D2197C5}"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8"/>
          <p:cNvSpPr>
            <a:spLocks noGrp="1" noChangeArrowheads="1"/>
          </p:cNvSpPr>
          <p:nvPr>
            <p:ph type="sldNum" sz="quarter" idx="12"/>
          </p:nvPr>
        </p:nvSpPr>
        <p:spPr>
          <a:ln/>
        </p:spPr>
        <p:txBody>
          <a:bodyPr/>
          <a:lstStyle>
            <a:lvl1pPr>
              <a:defRPr/>
            </a:lvl1pPr>
          </a:lstStyle>
          <a:p>
            <a:fld id="{D842F0F9-08F8-F145-8F85-912607AC9DCA}"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31F4ED82-3780-574E-B1FF-698C98AEAB5C}"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FFC3A49F-274F-E74B-A114-22076913B8E6}"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AutoShape 4"/>
          <p:cNvSpPr>
            <a:spLocks noChangeArrowheads="1"/>
          </p:cNvSpPr>
          <p:nvPr/>
        </p:nvSpPr>
        <p:spPr bwMode="auto">
          <a:xfrm>
            <a:off x="609600" y="1566863"/>
            <a:ext cx="7958138" cy="109537"/>
          </a:xfrm>
          <a:custGeom>
            <a:avLst/>
            <a:gdLst>
              <a:gd name="T0" fmla="*/ 0 w 1000"/>
              <a:gd name="T1" fmla="*/ 0 h 1000"/>
              <a:gd name="T2" fmla="*/ 2147483647 w 1000"/>
              <a:gd name="T3" fmla="*/ 0 h 1000"/>
              <a:gd name="T4" fmla="*/ 2147483647 w 1000"/>
              <a:gd name="T5" fmla="*/ 11998354 h 1000"/>
              <a:gd name="T6" fmla="*/ 0 w 1000"/>
              <a:gd name="T7" fmla="*/ 11998354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prstTxWarp prst="textNoShape">
              <a:avLst/>
            </a:prstTxWarp>
          </a:bodyPr>
          <a:lstStyle/>
          <a:p>
            <a:endParaRPr lang="ja-JP" altLang="en-US"/>
          </a:p>
        </p:txBody>
      </p:sp>
      <p:sp>
        <p:nvSpPr>
          <p:cNvPr id="9222"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kumimoji="0" sz="1200">
                <a:ea typeface="ＭＳ Ｐゴシック" pitchFamily="84" charset="-128"/>
                <a:cs typeface="+mn-cs"/>
              </a:defRPr>
            </a:lvl1pPr>
          </a:lstStyle>
          <a:p>
            <a:pPr>
              <a:defRPr/>
            </a:pPr>
            <a:endParaRPr lang="en-US" altLang="ja-JP"/>
          </a:p>
        </p:txBody>
      </p:sp>
      <p:sp>
        <p:nvSpPr>
          <p:cNvPr id="9223"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kumimoji="0" sz="1200">
                <a:ea typeface="ＭＳ Ｐゴシック" pitchFamily="84" charset="-128"/>
                <a:cs typeface="+mn-cs"/>
              </a:defRPr>
            </a:lvl1pPr>
          </a:lstStyle>
          <a:p>
            <a:pPr>
              <a:defRPr/>
            </a:pPr>
            <a:endParaRPr lang="en-US" altLang="ja-JP"/>
          </a:p>
        </p:txBody>
      </p:sp>
      <p:sp>
        <p:nvSpPr>
          <p:cNvPr id="9224"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0" sz="1200"/>
            </a:lvl1pPr>
          </a:lstStyle>
          <a:p>
            <a:fld id="{E315783F-0FAE-5049-B55E-52C077A1A85A}"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90"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defRPr>
      </a:lvl2pPr>
      <a:lvl3pPr algn="l" rtl="0" eaLnBrk="0" fontAlgn="base" hangingPunct="0">
        <a:spcBef>
          <a:spcPct val="0"/>
        </a:spcBef>
        <a:spcAft>
          <a:spcPct val="0"/>
        </a:spcAft>
        <a:defRPr sz="3800">
          <a:solidFill>
            <a:schemeClr val="tx2"/>
          </a:solidFill>
          <a:latin typeface="Arial" charset="0"/>
        </a:defRPr>
      </a:lvl3pPr>
      <a:lvl4pPr algn="l" rtl="0" eaLnBrk="0" fontAlgn="base" hangingPunct="0">
        <a:spcBef>
          <a:spcPct val="0"/>
        </a:spcBef>
        <a:spcAft>
          <a:spcPct val="0"/>
        </a:spcAft>
        <a:defRPr sz="3800">
          <a:solidFill>
            <a:schemeClr val="tx2"/>
          </a:solidFill>
          <a:latin typeface="Arial" charset="0"/>
        </a:defRPr>
      </a:lvl4pPr>
      <a:lvl5pPr algn="l" rtl="0" eaLnBrk="0" fontAlgn="base" hangingPunct="0">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469900" indent="-469900" algn="l" rtl="0" eaLnBrk="0" fontAlgn="base" hangingPunct="0">
        <a:spcBef>
          <a:spcPct val="20000"/>
        </a:spcBef>
        <a:spcAft>
          <a:spcPct val="0"/>
        </a:spcAft>
        <a:buClr>
          <a:schemeClr val="accent2"/>
        </a:buClr>
        <a:buFont typeface="Wingdings"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charset="2"/>
        <a:buChar char="n"/>
        <a:defRPr sz="2600">
          <a:solidFill>
            <a:schemeClr val="tx1"/>
          </a:solidFill>
          <a:latin typeface="+mn-lt"/>
          <a:ea typeface="ＭＳ Ｐゴシック" charset="-128"/>
        </a:defRPr>
      </a:lvl2pPr>
      <a:lvl3pPr marL="1304925" indent="-395288" algn="l" rtl="0" eaLnBrk="0" fontAlgn="base" hangingPunct="0">
        <a:spcBef>
          <a:spcPct val="20000"/>
        </a:spcBef>
        <a:spcAft>
          <a:spcPct val="0"/>
        </a:spcAft>
        <a:buClr>
          <a:schemeClr val="accent2"/>
        </a:buClr>
        <a:buFont typeface="Wingdings" charset="2"/>
        <a:buChar char="o"/>
        <a:defRPr sz="2300">
          <a:solidFill>
            <a:schemeClr val="tx1"/>
          </a:solidFill>
          <a:latin typeface="+mn-lt"/>
          <a:ea typeface="ＭＳ Ｐゴシック" charset="-128"/>
        </a:defRPr>
      </a:lvl3pPr>
      <a:lvl4pPr marL="1693863" indent="-387350" algn="l" rtl="0" eaLnBrk="0" fontAlgn="base" hangingPunct="0">
        <a:spcBef>
          <a:spcPct val="20000"/>
        </a:spcBef>
        <a:spcAft>
          <a:spcPct val="0"/>
        </a:spcAft>
        <a:buClr>
          <a:schemeClr val="accent2"/>
        </a:buClr>
        <a:buFont typeface="Wingdings" charset="2"/>
        <a:buChar char="n"/>
        <a:defRPr sz="2000">
          <a:solidFill>
            <a:schemeClr val="tx1"/>
          </a:solidFill>
          <a:latin typeface="+mn-lt"/>
          <a:ea typeface="ＭＳ Ｐゴシック" charset="-128"/>
        </a:defRPr>
      </a:lvl4pPr>
      <a:lvl5pPr marL="2093913" indent="-398463" algn="l" rtl="0" eaLnBrk="0" fontAlgn="base" hangingPunct="0">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5pPr>
      <a:lvl6pPr marL="25511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www.mhlw.go.jp/stf/seisakunitsuite/bunya/kenkou_iryou/iryouhoken/iryouhoken01/index.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customXml" Target="../ink/ink3.xml"/><Relationship Id="rId13" Type="http://schemas.openxmlformats.org/officeDocument/2006/relationships/image" Target="../media/image8.png"/><Relationship Id="rId3" Type="http://schemas.openxmlformats.org/officeDocument/2006/relationships/hyperlink" Target="https://www.nissen-life.co.jp/willnavi/hokennoho/category_2/1039.html" TargetMode="External"/><Relationship Id="rId7" Type="http://schemas.openxmlformats.org/officeDocument/2006/relationships/image" Target="../media/image5.png"/><Relationship Id="rId12" Type="http://schemas.openxmlformats.org/officeDocument/2006/relationships/customXml" Target="../ink/ink5.xml"/><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customXml" Target="../ink/ink2.xml"/><Relationship Id="rId11" Type="http://schemas.openxmlformats.org/officeDocument/2006/relationships/image" Target="../media/image7.png"/><Relationship Id="rId5" Type="http://schemas.openxmlformats.org/officeDocument/2006/relationships/image" Target="../media/image4.png"/><Relationship Id="rId10" Type="http://schemas.openxmlformats.org/officeDocument/2006/relationships/customXml" Target="../ink/ink4.xml"/><Relationship Id="rId4" Type="http://schemas.openxmlformats.org/officeDocument/2006/relationships/customXml" Target="../ink/ink1.xml"/><Relationship Id="rId9" Type="http://schemas.openxmlformats.org/officeDocument/2006/relationships/image" Target="../media/image6.png"/></Relationships>
</file>

<file path=ppt/slides/_rels/slide12.xml.rels><?xml version="1.0" encoding="UTF-8" standalone="yes"?>
<Relationships xmlns="http://schemas.openxmlformats.org/package/2006/relationships"><Relationship Id="rId8" Type="http://schemas.openxmlformats.org/officeDocument/2006/relationships/image" Target="../media/image70.png"/><Relationship Id="rId3" Type="http://schemas.openxmlformats.org/officeDocument/2006/relationships/customXml" Target="../ink/ink6.xml"/><Relationship Id="rId7" Type="http://schemas.openxmlformats.org/officeDocument/2006/relationships/customXml" Target="../ink/ink8.xml"/><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image" Target="../media/image60.png"/><Relationship Id="rId5" Type="http://schemas.openxmlformats.org/officeDocument/2006/relationships/customXml" Target="../ink/ink7.xml"/><Relationship Id="rId4" Type="http://schemas.openxmlformats.org/officeDocument/2006/relationships/image" Target="../media/image50.png"/><Relationship Id="rId9" Type="http://schemas.openxmlformats.org/officeDocument/2006/relationships/hyperlink" Target="https://www.nissen-life.co.jp/willnavi/hokennoho/category_2/1039.html"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mhlw.go.jp/stf/shingi/2r9852000000uytu-att/2r9852000000uyyr.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tezukaosamu.net/jp/anime/123.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s://www.mhlw.go.jp/moushideryouyou/#:~:text=%E6%82%A3%E8%80%85%E7%94%B3%E5%87%BA%E7%99%82%E9%A4%8A%E3%81%A8%E3%81%AF,%E3%82%88%E3%81%86%E3%81%AB%E3%81%99%E3%82%8B%E5%88%B6%E5%BA%A6%E3%81%A7%E3%81%99%E3%80%82" TargetMode="External"/><Relationship Id="rId4" Type="http://schemas.openxmlformats.org/officeDocument/2006/relationships/hyperlink" Target="https://www.mhlw.go.jp/file/06-Seisakujouhou-12400000-Hokenkyoku/0000118805.pdf"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www.whi-kenpo.jp/guide_06.jsp"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mZPHLkaAXzk"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67240" y="1124743"/>
            <a:ext cx="8153232" cy="1166649"/>
          </a:xfrm>
        </p:spPr>
        <p:txBody>
          <a:bodyPr/>
          <a:lstStyle/>
          <a:p>
            <a:pPr algn="ctr"/>
            <a:r>
              <a:rPr lang="ja-JP" altLang="en-US" sz="3200" dirty="0"/>
              <a:t>第</a:t>
            </a:r>
            <a:r>
              <a:rPr lang="en-US" altLang="ja-JP" sz="3200" dirty="0"/>
              <a:t>6</a:t>
            </a:r>
            <a:r>
              <a:rPr lang="ja-JP" altLang="en-US" sz="3200" dirty="0"/>
              <a:t>回</a:t>
            </a:r>
            <a:r>
              <a:rPr lang="en-US" altLang="ja-JP" sz="2800" dirty="0"/>
              <a:t>【</a:t>
            </a:r>
            <a:r>
              <a:rPr lang="ja-JP" altLang="en-US" sz="2800" dirty="0"/>
              <a:t>国民健康保険制度及びその他医療制度</a:t>
            </a:r>
            <a:r>
              <a:rPr lang="en-US" altLang="ja-JP" sz="2800" dirty="0"/>
              <a:t>】</a:t>
            </a:r>
            <a:r>
              <a:rPr lang="ja-JP" altLang="en-US" sz="2800" dirty="0"/>
              <a:t>目的・対象・給付の種類・費用負担</a:t>
            </a:r>
            <a:br>
              <a:rPr lang="en-US" altLang="ja-JP" sz="2800" dirty="0"/>
            </a:br>
            <a:r>
              <a:rPr lang="ja-JP" altLang="en-US" sz="2800" dirty="0"/>
              <a:t>・後期高齢者医療制度</a:t>
            </a:r>
            <a:endParaRPr lang="en-US" altLang="ja-JP" sz="3200" dirty="0"/>
          </a:p>
        </p:txBody>
      </p:sp>
      <p:sp>
        <p:nvSpPr>
          <p:cNvPr id="3075" name="Rectangle 3"/>
          <p:cNvSpPr>
            <a:spLocks noGrp="1" noChangeArrowheads="1"/>
          </p:cNvSpPr>
          <p:nvPr>
            <p:ph type="subTitle" idx="1"/>
          </p:nvPr>
        </p:nvSpPr>
        <p:spPr>
          <a:xfrm>
            <a:off x="1331640" y="2723475"/>
            <a:ext cx="6984776" cy="3550043"/>
          </a:xfrm>
        </p:spPr>
        <p:txBody>
          <a:bodyPr/>
          <a:lstStyle/>
          <a:p>
            <a:pPr algn="ctr"/>
            <a:r>
              <a:rPr lang="ja-JP" altLang="en-US" dirty="0"/>
              <a:t>社会保障 </a:t>
            </a:r>
            <a:r>
              <a:rPr lang="en-US" altLang="ja-JP" dirty="0"/>
              <a:t>II</a:t>
            </a:r>
            <a:r>
              <a:rPr lang="ja-JP" altLang="en-US" dirty="0"/>
              <a:t>　</a:t>
            </a:r>
            <a:endParaRPr lang="en-US" altLang="ja-JP" dirty="0"/>
          </a:p>
          <a:p>
            <a:pPr algn="ctr"/>
            <a:r>
              <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rPr>
              <a:t>12</a:t>
            </a:r>
            <a:r>
              <a:rPr lang="ja-JP" altLang="en-US" sz="2400" b="1" dirty="0">
                <a:effectLst/>
                <a:latin typeface="Century" panose="02040604050505020304" pitchFamily="18" charset="0"/>
                <a:ea typeface="ＭＳ 明朝" panose="02020609040205080304" pitchFamily="17" charset="-128"/>
                <a:cs typeface="Times New Roman" panose="02020603050405020304" pitchFamily="18" charset="0"/>
              </a:rPr>
              <a:t>月</a:t>
            </a:r>
            <a:r>
              <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2400" b="1" dirty="0">
                <a:effectLst/>
                <a:latin typeface="Century" panose="02040604050505020304" pitchFamily="18" charset="0"/>
                <a:ea typeface="ＭＳ 明朝" panose="02020609040205080304" pitchFamily="17" charset="-128"/>
                <a:cs typeface="Times New Roman" panose="02020603050405020304" pitchFamily="18" charset="0"/>
              </a:rPr>
              <a:t>日</a:t>
            </a:r>
            <a:endPar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endParaRPr>
          </a:p>
          <a:p>
            <a:pPr algn="ctr"/>
            <a:r>
              <a:rPr lang="ja-JP" altLang="en-US" sz="2000" dirty="0"/>
              <a:t>第</a:t>
            </a:r>
            <a:r>
              <a:rPr lang="en-US" altLang="ja-JP" sz="2000" dirty="0"/>
              <a:t>5</a:t>
            </a:r>
            <a:r>
              <a:rPr lang="ja-JP" altLang="en-US" sz="2000" dirty="0"/>
              <a:t>章第１節医療保険制度の概要</a:t>
            </a:r>
            <a:endParaRPr lang="en-US" altLang="ja-JP" sz="2000" dirty="0"/>
          </a:p>
          <a:p>
            <a:pPr algn="ctr"/>
            <a:r>
              <a:rPr lang="en-US" altLang="ja-JP" sz="2000" dirty="0"/>
              <a:t>(5)</a:t>
            </a:r>
            <a:r>
              <a:rPr lang="ja-JP" altLang="en-US" sz="2000" dirty="0"/>
              <a:t>日本の医療保険制度の特徴</a:t>
            </a:r>
            <a:endParaRPr lang="en-US" altLang="ja-JP" sz="2000" dirty="0"/>
          </a:p>
          <a:p>
            <a:pPr algn="ctr"/>
            <a:r>
              <a:rPr lang="ja-JP" altLang="en-US" sz="2000" dirty="0"/>
              <a:t>（６）そのほかの医療に関する助成制度　</a:t>
            </a:r>
            <a:endParaRPr lang="en-US" altLang="ja-JP" sz="2000" dirty="0"/>
          </a:p>
          <a:p>
            <a:pPr algn="ctr"/>
            <a:r>
              <a:rPr lang="en-US" altLang="ja-JP" sz="2000" dirty="0"/>
              <a:t>p.130 -139</a:t>
            </a:r>
            <a:r>
              <a:rPr lang="ja-JP" altLang="en-US" sz="2000" dirty="0"/>
              <a:t>　</a:t>
            </a:r>
            <a:endParaRPr lang="en-US" altLang="ja-JP" sz="2000" dirty="0"/>
          </a:p>
          <a:p>
            <a:pPr algn="ctr"/>
            <a:r>
              <a:rPr lang="en-US" altLang="zh-TW" sz="2000" dirty="0"/>
              <a:t>3</a:t>
            </a:r>
            <a:r>
              <a:rPr lang="zh-TW" altLang="en-US" sz="2000" dirty="0"/>
              <a:t>限目 </a:t>
            </a:r>
            <a:r>
              <a:rPr lang="en-US" altLang="zh-TW" sz="2000" dirty="0"/>
              <a:t>13:00 </a:t>
            </a:r>
            <a:r>
              <a:rPr lang="zh-TW" altLang="en-US" sz="2000" dirty="0"/>
              <a:t>～</a:t>
            </a:r>
            <a:r>
              <a:rPr lang="en-US" altLang="zh-TW" sz="2000" dirty="0"/>
              <a:t>14</a:t>
            </a:r>
            <a:r>
              <a:rPr lang="zh-TW" altLang="en-US" sz="2000" dirty="0"/>
              <a:t>：</a:t>
            </a:r>
            <a:r>
              <a:rPr lang="en-US" altLang="zh-TW" sz="2000" dirty="0"/>
              <a:t>30 </a:t>
            </a:r>
            <a:r>
              <a:rPr lang="zh-TW" altLang="en-US" sz="2000" dirty="0"/>
              <a:t>　</a:t>
            </a:r>
            <a:endParaRPr lang="en-US" altLang="zh-TW" sz="2000" dirty="0"/>
          </a:p>
          <a:p>
            <a:pPr algn="ctr"/>
            <a:r>
              <a:rPr lang="zh-TW" altLang="en-US" sz="2000" dirty="0"/>
              <a:t>講義室 </a:t>
            </a:r>
            <a:r>
              <a:rPr lang="en-US" altLang="zh-TW" sz="2000" dirty="0"/>
              <a:t>304</a:t>
            </a:r>
          </a:p>
          <a:p>
            <a:pPr algn="ctr"/>
            <a:r>
              <a:rPr lang="ja-JP" altLang="en-US" sz="1800" b="1" dirty="0"/>
              <a:t>担当：原　俊彦</a:t>
            </a:r>
            <a:endParaRPr lang="en-US" altLang="ja-JP" sz="1800" b="1" dirty="0"/>
          </a:p>
          <a:p>
            <a:endParaRPr lang="en-US" altLang="ja-JP" dirty="0"/>
          </a:p>
          <a:p>
            <a:br>
              <a:rPr lang="ja-JP" altLang="en-US" dirty="0"/>
            </a:br>
            <a:r>
              <a:rPr lang="ja-JP" altLang="en-US" dirty="0"/>
              <a:t>　　　　　　　　　　　　</a:t>
            </a:r>
          </a:p>
          <a:p>
            <a:r>
              <a:rPr lang="ja-JP" altLang="en-US" dirty="0"/>
              <a:t>　　　       担当　原　俊彦（札幌市立大学）</a:t>
            </a:r>
            <a:r>
              <a:rPr lang="en-US" altLang="ja-JP" dirty="0" err="1"/>
              <a:t>t.hara@scu.ac.jp</a:t>
            </a:r>
            <a:endParaRPr lang="ja-JP" altLang="en-US" dirty="0"/>
          </a:p>
          <a:p>
            <a:r>
              <a:rPr lang="ja-JP" altLang="en-US" dirty="0"/>
              <a:t>　　　　　　　　　　　　　                   　</a:t>
            </a:r>
            <a:endParaRPr lang="en-US" altLang="ja-JP" dirty="0"/>
          </a:p>
          <a:p>
            <a:endParaRPr lang="en-US" altLang="ja-JP" dirty="0"/>
          </a:p>
        </p:txBody>
      </p:sp>
      <p:sp>
        <p:nvSpPr>
          <p:cNvPr id="4" name="スライド番号プレースホルダー 3">
            <a:extLst>
              <a:ext uri="{FF2B5EF4-FFF2-40B4-BE49-F238E27FC236}">
                <a16:creationId xmlns:a16="http://schemas.microsoft.com/office/drawing/2014/main" id="{79CEE67F-DA0A-A97A-4149-9FDB225EF7E1}"/>
              </a:ext>
            </a:extLst>
          </p:cNvPr>
          <p:cNvSpPr>
            <a:spLocks noGrp="1"/>
          </p:cNvSpPr>
          <p:nvPr>
            <p:ph type="sldNum" sz="quarter" idx="12"/>
          </p:nvPr>
        </p:nvSpPr>
        <p:spPr/>
        <p:txBody>
          <a:bodyPr/>
          <a:lstStyle/>
          <a:p>
            <a:fld id="{C4FEFA32-1C60-7D4F-B2A8-76BF2137AE32}" type="slidenum">
              <a:rPr lang="en-US" altLang="ja-JP" smtClean="0"/>
              <a:pPr/>
              <a:t>1</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87CA21-0A8B-CE4F-AFAE-D359114D8664}"/>
              </a:ext>
            </a:extLst>
          </p:cNvPr>
          <p:cNvSpPr>
            <a:spLocks noGrp="1"/>
          </p:cNvSpPr>
          <p:nvPr>
            <p:ph type="title"/>
          </p:nvPr>
        </p:nvSpPr>
        <p:spPr/>
        <p:txBody>
          <a:bodyPr/>
          <a:lstStyle/>
          <a:p>
            <a:r>
              <a:rPr lang="ja-JP" altLang="en-US" dirty="0"/>
              <a:t>図５－１　医療保険制度の体系</a:t>
            </a:r>
            <a:endParaRPr lang="en-US" dirty="0"/>
          </a:p>
        </p:txBody>
      </p:sp>
      <p:sp>
        <p:nvSpPr>
          <p:cNvPr id="4" name="スライド番号プレースホルダー 3">
            <a:extLst>
              <a:ext uri="{FF2B5EF4-FFF2-40B4-BE49-F238E27FC236}">
                <a16:creationId xmlns:a16="http://schemas.microsoft.com/office/drawing/2014/main" id="{E73B6260-1A47-B54F-2A08-13FFE09C9D3D}"/>
              </a:ext>
            </a:extLst>
          </p:cNvPr>
          <p:cNvSpPr>
            <a:spLocks noGrp="1"/>
          </p:cNvSpPr>
          <p:nvPr>
            <p:ph type="sldNum" sz="quarter" idx="12"/>
          </p:nvPr>
        </p:nvSpPr>
        <p:spPr/>
        <p:txBody>
          <a:bodyPr/>
          <a:lstStyle/>
          <a:p>
            <a:fld id="{A4CFD91F-0676-4D47-82C1-C8A098CDDACF}" type="slidenum">
              <a:rPr lang="en-US" altLang="ja-JP" smtClean="0"/>
              <a:pPr/>
              <a:t>10</a:t>
            </a:fld>
            <a:endParaRPr lang="en-US" altLang="ja-JP"/>
          </a:p>
        </p:txBody>
      </p:sp>
      <p:sp>
        <p:nvSpPr>
          <p:cNvPr id="7" name="テキスト ボックス 6">
            <a:extLst>
              <a:ext uri="{FF2B5EF4-FFF2-40B4-BE49-F238E27FC236}">
                <a16:creationId xmlns:a16="http://schemas.microsoft.com/office/drawing/2014/main" id="{6536D6D3-36A5-D995-C13A-032338D46A50}"/>
              </a:ext>
            </a:extLst>
          </p:cNvPr>
          <p:cNvSpPr txBox="1"/>
          <p:nvPr/>
        </p:nvSpPr>
        <p:spPr>
          <a:xfrm>
            <a:off x="683568" y="6137701"/>
            <a:ext cx="8601572" cy="461665"/>
          </a:xfrm>
          <a:prstGeom prst="rect">
            <a:avLst/>
          </a:prstGeom>
          <a:noFill/>
        </p:spPr>
        <p:txBody>
          <a:bodyPr wrap="square" rtlCol="0">
            <a:spAutoFit/>
          </a:bodyPr>
          <a:lstStyle/>
          <a:p>
            <a:r>
              <a:rPr lang="ja-JP" altLang="en-US" sz="2400" b="1" dirty="0">
                <a:solidFill>
                  <a:srgbClr val="FF0000"/>
                </a:solidFill>
                <a:latin typeface="+mn-ea"/>
                <a:cs typeface="ＭＳ 明朝" charset="-128"/>
              </a:rPr>
              <a:t>出典：</a:t>
            </a:r>
            <a:r>
              <a:rPr lang="ja-JP" altLang="en-US" sz="2400" b="1" dirty="0">
                <a:solidFill>
                  <a:srgbClr val="FF0000"/>
                </a:solidFill>
                <a:latin typeface="+mn-ea"/>
                <a:cs typeface="ＭＳ 明朝" charset="-128"/>
                <a:hlinkClick r:id="rId2"/>
              </a:rPr>
              <a:t>厚生労働省</a:t>
            </a:r>
            <a:r>
              <a:rPr lang="en-US" altLang="ja-JP" sz="2400" b="1" dirty="0">
                <a:solidFill>
                  <a:srgbClr val="FF0000"/>
                </a:solidFill>
                <a:latin typeface="+mn-ea"/>
                <a:cs typeface="ＭＳ 明朝" charset="-128"/>
                <a:hlinkClick r:id="rId2"/>
              </a:rPr>
              <a:t>HP</a:t>
            </a:r>
            <a:r>
              <a:rPr lang="ja-JP" altLang="en-US" sz="2400" b="1" dirty="0">
                <a:solidFill>
                  <a:srgbClr val="FF0000"/>
                </a:solidFill>
                <a:latin typeface="+mn-ea"/>
                <a:cs typeface="ＭＳ 明朝" charset="-128"/>
                <a:hlinkClick r:id="rId2"/>
              </a:rPr>
              <a:t>「我が国の医療保険について」</a:t>
            </a:r>
            <a:r>
              <a:rPr lang="ja-JP" altLang="en-US" sz="2400" b="1" dirty="0">
                <a:solidFill>
                  <a:srgbClr val="FF0000"/>
                </a:solidFill>
                <a:latin typeface="+mn-ea"/>
                <a:cs typeface="ＭＳ 明朝" charset="-128"/>
              </a:rPr>
              <a:t>　</a:t>
            </a:r>
            <a:endParaRPr lang="en-US" altLang="ja-JP" sz="2400" b="1" dirty="0">
              <a:solidFill>
                <a:srgbClr val="FF0000"/>
              </a:solidFill>
              <a:latin typeface="+mn-ea"/>
              <a:cs typeface="ＭＳ 明朝" charset="-128"/>
            </a:endParaRPr>
          </a:p>
        </p:txBody>
      </p:sp>
      <p:pic>
        <p:nvPicPr>
          <p:cNvPr id="5" name="図 4" descr="タイムライン が含まれている画像&#10;&#10;自動的に生成された説明">
            <a:extLst>
              <a:ext uri="{FF2B5EF4-FFF2-40B4-BE49-F238E27FC236}">
                <a16:creationId xmlns:a16="http://schemas.microsoft.com/office/drawing/2014/main" id="{F53CFD99-2D4C-D5BB-42D2-33130050AE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9592" y="1523411"/>
            <a:ext cx="6818305" cy="4614289"/>
          </a:xfrm>
          <a:prstGeom prst="rect">
            <a:avLst/>
          </a:prstGeom>
        </p:spPr>
      </p:pic>
    </p:spTree>
    <p:extLst>
      <p:ext uri="{BB962C8B-B14F-4D97-AF65-F5344CB8AC3E}">
        <p14:creationId xmlns:p14="http://schemas.microsoft.com/office/powerpoint/2010/main" val="4575849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42EA15-966C-1FB0-AA63-5C525C6A6AC2}"/>
              </a:ext>
            </a:extLst>
          </p:cNvPr>
          <p:cNvSpPr>
            <a:spLocks noGrp="1"/>
          </p:cNvSpPr>
          <p:nvPr>
            <p:ph type="title"/>
          </p:nvPr>
        </p:nvSpPr>
        <p:spPr/>
        <p:txBody>
          <a:bodyPr/>
          <a:lstStyle/>
          <a:p>
            <a:r>
              <a:rPr lang="ja-JP" altLang="en-US" dirty="0"/>
              <a:t>高額医療費制度のイメージ</a:t>
            </a:r>
            <a:endParaRPr lang="en-US" dirty="0"/>
          </a:p>
        </p:txBody>
      </p:sp>
      <p:sp>
        <p:nvSpPr>
          <p:cNvPr id="4" name="スライド番号プレースホルダー 3">
            <a:extLst>
              <a:ext uri="{FF2B5EF4-FFF2-40B4-BE49-F238E27FC236}">
                <a16:creationId xmlns:a16="http://schemas.microsoft.com/office/drawing/2014/main" id="{33891BDD-2685-0DC8-2365-0FEC5BFCDCAD}"/>
              </a:ext>
            </a:extLst>
          </p:cNvPr>
          <p:cNvSpPr>
            <a:spLocks noGrp="1"/>
          </p:cNvSpPr>
          <p:nvPr>
            <p:ph type="sldNum" sz="quarter" idx="12"/>
          </p:nvPr>
        </p:nvSpPr>
        <p:spPr/>
        <p:txBody>
          <a:bodyPr/>
          <a:lstStyle/>
          <a:p>
            <a:fld id="{A4CFD91F-0676-4D47-82C1-C8A098CDDACF}" type="slidenum">
              <a:rPr lang="en-US" altLang="ja-JP" smtClean="0"/>
              <a:pPr/>
              <a:t>11</a:t>
            </a:fld>
            <a:endParaRPr lang="en-US" altLang="ja-JP"/>
          </a:p>
        </p:txBody>
      </p:sp>
      <p:pic>
        <p:nvPicPr>
          <p:cNvPr id="8" name="図 7" descr="ダイアグラム&#10;&#10;自動的に生成された説明">
            <a:extLst>
              <a:ext uri="{FF2B5EF4-FFF2-40B4-BE49-F238E27FC236}">
                <a16:creationId xmlns:a16="http://schemas.microsoft.com/office/drawing/2014/main" id="{FDBC597B-8788-6B46-1606-9BD78D9BDD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8208" y="1647189"/>
            <a:ext cx="6542087" cy="4467940"/>
          </a:xfrm>
          <a:prstGeom prst="rect">
            <a:avLst/>
          </a:prstGeom>
        </p:spPr>
      </p:pic>
      <p:sp>
        <p:nvSpPr>
          <p:cNvPr id="5" name="テキスト ボックス 4">
            <a:extLst>
              <a:ext uri="{FF2B5EF4-FFF2-40B4-BE49-F238E27FC236}">
                <a16:creationId xmlns:a16="http://schemas.microsoft.com/office/drawing/2014/main" id="{1007722A-E433-2604-C5B5-DD51D826A66C}"/>
              </a:ext>
            </a:extLst>
          </p:cNvPr>
          <p:cNvSpPr txBox="1"/>
          <p:nvPr/>
        </p:nvSpPr>
        <p:spPr>
          <a:xfrm>
            <a:off x="818208" y="6305977"/>
            <a:ext cx="7282184" cy="461665"/>
          </a:xfrm>
          <a:prstGeom prst="rect">
            <a:avLst/>
          </a:prstGeom>
          <a:noFill/>
        </p:spPr>
        <p:txBody>
          <a:bodyPr wrap="square">
            <a:spAutoFit/>
          </a:bodyPr>
          <a:lstStyle/>
          <a:p>
            <a:r>
              <a:rPr lang="ja-JP" altLang="en-US" sz="2400" b="1" dirty="0">
                <a:solidFill>
                  <a:srgbClr val="FF0000"/>
                </a:solidFill>
                <a:latin typeface="+mn-ea"/>
                <a:cs typeface="ＭＳ 明朝" charset="-128"/>
              </a:rPr>
              <a:t>出典：</a:t>
            </a:r>
            <a:r>
              <a:rPr lang="ja-JP" altLang="en-US" b="0" i="0" dirty="0">
                <a:solidFill>
                  <a:srgbClr val="555555"/>
                </a:solidFill>
                <a:effectLst/>
                <a:latin typeface="Hiragino Kaku Gothic ProN"/>
                <a:hlinkClick r:id="rId3"/>
              </a:rPr>
              <a:t>運営会社</a:t>
            </a:r>
            <a:r>
              <a:rPr lang="en-US" altLang="ja-JP" b="0" i="0" dirty="0">
                <a:solidFill>
                  <a:srgbClr val="555555"/>
                </a:solidFill>
                <a:effectLst/>
                <a:latin typeface="Hiragino Kaku Gothic ProN"/>
                <a:hlinkClick r:id="rId3"/>
              </a:rPr>
              <a:t>:</a:t>
            </a:r>
            <a:r>
              <a:rPr lang="ja-JP" altLang="en-US" b="0" i="0" dirty="0">
                <a:solidFill>
                  <a:srgbClr val="555555"/>
                </a:solidFill>
                <a:effectLst/>
                <a:latin typeface="Hiragino Kaku Gothic ProN"/>
                <a:hlinkClick r:id="rId3"/>
              </a:rPr>
              <a:t>ニッセンライフ</a:t>
            </a:r>
            <a:endParaRPr lang="en-US" altLang="ja-JP" sz="2400" b="1" dirty="0">
              <a:solidFill>
                <a:srgbClr val="FF0000"/>
              </a:solidFill>
              <a:latin typeface="+mn-ea"/>
              <a:cs typeface="ＭＳ 明朝" charset="-128"/>
            </a:endParaRPr>
          </a:p>
        </p:txBody>
      </p:sp>
      <mc:AlternateContent xmlns:mc="http://schemas.openxmlformats.org/markup-compatibility/2006" xmlns:p14="http://schemas.microsoft.com/office/powerpoint/2010/main">
        <mc:Choice Requires="p14">
          <p:contentPart p14:bwMode="auto" r:id="rId4">
            <p14:nvContentPartPr>
              <p14:cNvPr id="3" name="インク 2">
                <a:extLst>
                  <a:ext uri="{FF2B5EF4-FFF2-40B4-BE49-F238E27FC236}">
                    <a16:creationId xmlns:a16="http://schemas.microsoft.com/office/drawing/2014/main" id="{16348C06-808A-AAC2-A394-C23151674B77}"/>
                  </a:ext>
                </a:extLst>
              </p14:cNvPr>
              <p14:cNvContentPartPr/>
              <p14:nvPr/>
            </p14:nvContentPartPr>
            <p14:xfrm>
              <a:off x="3245040" y="5668680"/>
              <a:ext cx="1679400" cy="457920"/>
            </p14:xfrm>
          </p:contentPart>
        </mc:Choice>
        <mc:Fallback xmlns="">
          <p:pic>
            <p:nvPicPr>
              <p:cNvPr id="3" name="インク 2">
                <a:extLst>
                  <a:ext uri="{FF2B5EF4-FFF2-40B4-BE49-F238E27FC236}">
                    <a16:creationId xmlns:a16="http://schemas.microsoft.com/office/drawing/2014/main" id="{16348C06-808A-AAC2-A394-C23151674B77}"/>
                  </a:ext>
                </a:extLst>
              </p:cNvPr>
              <p:cNvPicPr/>
              <p:nvPr/>
            </p:nvPicPr>
            <p:blipFill>
              <a:blip r:embed="rId5"/>
              <a:stretch>
                <a:fillRect/>
              </a:stretch>
            </p:blipFill>
            <p:spPr>
              <a:xfrm>
                <a:off x="3227040" y="5651040"/>
                <a:ext cx="1715040" cy="493560"/>
              </a:xfrm>
              <a:prstGeom prst="rect">
                <a:avLst/>
              </a:prstGeom>
            </p:spPr>
          </p:pic>
        </mc:Fallback>
      </mc:AlternateContent>
      <p:grpSp>
        <p:nvGrpSpPr>
          <p:cNvPr id="9" name="グループ化 8">
            <a:extLst>
              <a:ext uri="{FF2B5EF4-FFF2-40B4-BE49-F238E27FC236}">
                <a16:creationId xmlns:a16="http://schemas.microsoft.com/office/drawing/2014/main" id="{7BAC20CA-D138-1696-D002-F1AA8BE3F876}"/>
              </a:ext>
            </a:extLst>
          </p:cNvPr>
          <p:cNvGrpSpPr/>
          <p:nvPr/>
        </p:nvGrpSpPr>
        <p:grpSpPr>
          <a:xfrm>
            <a:off x="5389560" y="5425320"/>
            <a:ext cx="237600" cy="345600"/>
            <a:chOff x="5389560" y="5425320"/>
            <a:chExt cx="237600" cy="345600"/>
          </a:xfrm>
        </p:grpSpPr>
        <mc:AlternateContent xmlns:mc="http://schemas.openxmlformats.org/markup-compatibility/2006" xmlns:p14="http://schemas.microsoft.com/office/powerpoint/2010/main">
          <mc:Choice Requires="p14">
            <p:contentPart p14:bwMode="auto" r:id="rId6">
              <p14:nvContentPartPr>
                <p14:cNvPr id="6" name="インク 5">
                  <a:extLst>
                    <a:ext uri="{FF2B5EF4-FFF2-40B4-BE49-F238E27FC236}">
                      <a16:creationId xmlns:a16="http://schemas.microsoft.com/office/drawing/2014/main" id="{41BC7D9D-3352-4D8E-F6FF-AC72735943F2}"/>
                    </a:ext>
                  </a:extLst>
                </p14:cNvPr>
                <p14:cNvContentPartPr/>
                <p14:nvPr/>
              </p14:nvContentPartPr>
              <p14:xfrm>
                <a:off x="5389560" y="5430000"/>
                <a:ext cx="237600" cy="340920"/>
              </p14:xfrm>
            </p:contentPart>
          </mc:Choice>
          <mc:Fallback xmlns="">
            <p:pic>
              <p:nvPicPr>
                <p:cNvPr id="6" name="インク 5">
                  <a:extLst>
                    <a:ext uri="{FF2B5EF4-FFF2-40B4-BE49-F238E27FC236}">
                      <a16:creationId xmlns:a16="http://schemas.microsoft.com/office/drawing/2014/main" id="{41BC7D9D-3352-4D8E-F6FF-AC72735943F2}"/>
                    </a:ext>
                  </a:extLst>
                </p:cNvPr>
                <p:cNvPicPr/>
                <p:nvPr/>
              </p:nvPicPr>
              <p:blipFill>
                <a:blip r:embed="rId7"/>
                <a:stretch>
                  <a:fillRect/>
                </a:stretch>
              </p:blipFill>
              <p:spPr>
                <a:xfrm>
                  <a:off x="5371920" y="5412360"/>
                  <a:ext cx="273240" cy="37656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7" name="インク 6">
                  <a:extLst>
                    <a:ext uri="{FF2B5EF4-FFF2-40B4-BE49-F238E27FC236}">
                      <a16:creationId xmlns:a16="http://schemas.microsoft.com/office/drawing/2014/main" id="{29AE1A7D-1EC6-F67C-E1B1-D611D29605AB}"/>
                    </a:ext>
                  </a:extLst>
                </p14:cNvPr>
                <p14:cNvContentPartPr/>
                <p14:nvPr/>
              </p14:nvContentPartPr>
              <p14:xfrm>
                <a:off x="5407920" y="5425320"/>
                <a:ext cx="215640" cy="267480"/>
              </p14:xfrm>
            </p:contentPart>
          </mc:Choice>
          <mc:Fallback xmlns="">
            <p:pic>
              <p:nvPicPr>
                <p:cNvPr id="7" name="インク 6">
                  <a:extLst>
                    <a:ext uri="{FF2B5EF4-FFF2-40B4-BE49-F238E27FC236}">
                      <a16:creationId xmlns:a16="http://schemas.microsoft.com/office/drawing/2014/main" id="{29AE1A7D-1EC6-F67C-E1B1-D611D29605AB}"/>
                    </a:ext>
                  </a:extLst>
                </p:cNvPr>
                <p:cNvPicPr/>
                <p:nvPr/>
              </p:nvPicPr>
              <p:blipFill>
                <a:blip r:embed="rId9"/>
                <a:stretch>
                  <a:fillRect/>
                </a:stretch>
              </p:blipFill>
              <p:spPr>
                <a:xfrm>
                  <a:off x="5389920" y="5407320"/>
                  <a:ext cx="251280" cy="303120"/>
                </a:xfrm>
                <a:prstGeom prst="rect">
                  <a:avLst/>
                </a:prstGeom>
              </p:spPr>
            </p:pic>
          </mc:Fallback>
        </mc:AlternateContent>
      </p:grpSp>
      <p:grpSp>
        <p:nvGrpSpPr>
          <p:cNvPr id="15" name="グループ化 14">
            <a:extLst>
              <a:ext uri="{FF2B5EF4-FFF2-40B4-BE49-F238E27FC236}">
                <a16:creationId xmlns:a16="http://schemas.microsoft.com/office/drawing/2014/main" id="{C041881F-F67A-0247-0B53-926F3575CF42}"/>
              </a:ext>
            </a:extLst>
          </p:cNvPr>
          <p:cNvGrpSpPr/>
          <p:nvPr/>
        </p:nvGrpSpPr>
        <p:grpSpPr>
          <a:xfrm>
            <a:off x="2317680" y="5811240"/>
            <a:ext cx="948960" cy="207000"/>
            <a:chOff x="2317680" y="5811240"/>
            <a:chExt cx="948960" cy="207000"/>
          </a:xfrm>
        </p:grpSpPr>
        <mc:AlternateContent xmlns:mc="http://schemas.openxmlformats.org/markup-compatibility/2006" xmlns:p14="http://schemas.microsoft.com/office/powerpoint/2010/main">
          <mc:Choice Requires="p14">
            <p:contentPart p14:bwMode="auto" r:id="rId10">
              <p14:nvContentPartPr>
                <p14:cNvPr id="13" name="インク 12">
                  <a:extLst>
                    <a:ext uri="{FF2B5EF4-FFF2-40B4-BE49-F238E27FC236}">
                      <a16:creationId xmlns:a16="http://schemas.microsoft.com/office/drawing/2014/main" id="{AF6335AC-BAE5-50B9-7A8A-F63769786C25}"/>
                    </a:ext>
                  </a:extLst>
                </p14:cNvPr>
                <p14:cNvContentPartPr/>
                <p14:nvPr/>
              </p14:nvContentPartPr>
              <p14:xfrm>
                <a:off x="2418840" y="5902680"/>
                <a:ext cx="847800" cy="21600"/>
              </p14:xfrm>
            </p:contentPart>
          </mc:Choice>
          <mc:Fallback xmlns="">
            <p:pic>
              <p:nvPicPr>
                <p:cNvPr id="13" name="インク 12">
                  <a:extLst>
                    <a:ext uri="{FF2B5EF4-FFF2-40B4-BE49-F238E27FC236}">
                      <a16:creationId xmlns:a16="http://schemas.microsoft.com/office/drawing/2014/main" id="{AF6335AC-BAE5-50B9-7A8A-F63769786C25}"/>
                    </a:ext>
                  </a:extLst>
                </p:cNvPr>
                <p:cNvPicPr/>
                <p:nvPr/>
              </p:nvPicPr>
              <p:blipFill>
                <a:blip r:embed="rId11"/>
                <a:stretch>
                  <a:fillRect/>
                </a:stretch>
              </p:blipFill>
              <p:spPr>
                <a:xfrm>
                  <a:off x="2400840" y="5884680"/>
                  <a:ext cx="883440" cy="5724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4" name="インク 13">
                  <a:extLst>
                    <a:ext uri="{FF2B5EF4-FFF2-40B4-BE49-F238E27FC236}">
                      <a16:creationId xmlns:a16="http://schemas.microsoft.com/office/drawing/2014/main" id="{5A802251-2C89-948F-04A0-D7F9EA43C3D1}"/>
                    </a:ext>
                  </a:extLst>
                </p14:cNvPr>
                <p14:cNvContentPartPr/>
                <p14:nvPr/>
              </p14:nvContentPartPr>
              <p14:xfrm>
                <a:off x="2317680" y="5811240"/>
                <a:ext cx="209160" cy="207000"/>
              </p14:xfrm>
            </p:contentPart>
          </mc:Choice>
          <mc:Fallback xmlns="">
            <p:pic>
              <p:nvPicPr>
                <p:cNvPr id="14" name="インク 13">
                  <a:extLst>
                    <a:ext uri="{FF2B5EF4-FFF2-40B4-BE49-F238E27FC236}">
                      <a16:creationId xmlns:a16="http://schemas.microsoft.com/office/drawing/2014/main" id="{5A802251-2C89-948F-04A0-D7F9EA43C3D1}"/>
                    </a:ext>
                  </a:extLst>
                </p:cNvPr>
                <p:cNvPicPr/>
                <p:nvPr/>
              </p:nvPicPr>
              <p:blipFill>
                <a:blip r:embed="rId13"/>
                <a:stretch>
                  <a:fillRect/>
                </a:stretch>
              </p:blipFill>
              <p:spPr>
                <a:xfrm>
                  <a:off x="2299680" y="5793240"/>
                  <a:ext cx="244800" cy="242640"/>
                </a:xfrm>
                <a:prstGeom prst="rect">
                  <a:avLst/>
                </a:prstGeom>
              </p:spPr>
            </p:pic>
          </mc:Fallback>
        </mc:AlternateContent>
      </p:grpSp>
      <p:sp>
        <p:nvSpPr>
          <p:cNvPr id="16" name="テキスト ボックス 15">
            <a:extLst>
              <a:ext uri="{FF2B5EF4-FFF2-40B4-BE49-F238E27FC236}">
                <a16:creationId xmlns:a16="http://schemas.microsoft.com/office/drawing/2014/main" id="{1896AFBF-9CAE-3E84-22B8-5B74FFF3D757}"/>
              </a:ext>
            </a:extLst>
          </p:cNvPr>
          <p:cNvSpPr txBox="1"/>
          <p:nvPr/>
        </p:nvSpPr>
        <p:spPr>
          <a:xfrm>
            <a:off x="4939868" y="5779837"/>
            <a:ext cx="936104" cy="340920"/>
          </a:xfrm>
          <a:prstGeom prst="rect">
            <a:avLst/>
          </a:prstGeom>
          <a:noFill/>
        </p:spPr>
        <p:txBody>
          <a:bodyPr wrap="square" rtlCol="0">
            <a:spAutoFit/>
          </a:bodyPr>
          <a:lstStyle/>
          <a:p>
            <a:r>
              <a:rPr lang="ja-JP" altLang="en-US" sz="1600" dirty="0"/>
              <a:t>返金</a:t>
            </a:r>
            <a:endParaRPr lang="en-US" sz="1600" dirty="0"/>
          </a:p>
        </p:txBody>
      </p:sp>
      <p:sp>
        <p:nvSpPr>
          <p:cNvPr id="17" name="テキスト ボックス 16">
            <a:extLst>
              <a:ext uri="{FF2B5EF4-FFF2-40B4-BE49-F238E27FC236}">
                <a16:creationId xmlns:a16="http://schemas.microsoft.com/office/drawing/2014/main" id="{3125C2A2-98A8-C952-3FD4-A16DC7EC6045}"/>
              </a:ext>
            </a:extLst>
          </p:cNvPr>
          <p:cNvSpPr txBox="1"/>
          <p:nvPr/>
        </p:nvSpPr>
        <p:spPr>
          <a:xfrm>
            <a:off x="2143417" y="5111580"/>
            <a:ext cx="2312083" cy="340920"/>
          </a:xfrm>
          <a:prstGeom prst="rect">
            <a:avLst/>
          </a:prstGeom>
          <a:noFill/>
        </p:spPr>
        <p:txBody>
          <a:bodyPr wrap="square" rtlCol="0">
            <a:spAutoFit/>
          </a:bodyPr>
          <a:lstStyle/>
          <a:p>
            <a:r>
              <a:rPr lang="ja-JP" altLang="en-US" sz="1600" dirty="0"/>
              <a:t>実際の支払８万７４３０円</a:t>
            </a:r>
            <a:endParaRPr lang="en-US" sz="1600" dirty="0"/>
          </a:p>
        </p:txBody>
      </p:sp>
    </p:spTree>
    <p:extLst>
      <p:ext uri="{BB962C8B-B14F-4D97-AF65-F5344CB8AC3E}">
        <p14:creationId xmlns:p14="http://schemas.microsoft.com/office/powerpoint/2010/main" val="281540951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42EA15-966C-1FB0-AA63-5C525C6A6AC2}"/>
              </a:ext>
            </a:extLst>
          </p:cNvPr>
          <p:cNvSpPr>
            <a:spLocks noGrp="1"/>
          </p:cNvSpPr>
          <p:nvPr>
            <p:ph type="title"/>
          </p:nvPr>
        </p:nvSpPr>
        <p:spPr>
          <a:xfrm>
            <a:off x="556011" y="144328"/>
            <a:ext cx="8001000" cy="1216025"/>
          </a:xfrm>
        </p:spPr>
        <p:txBody>
          <a:bodyPr/>
          <a:lstStyle/>
          <a:p>
            <a:r>
              <a:rPr lang="ja-JP" altLang="en-US" sz="3200" dirty="0"/>
              <a:t>高額医療費制度の費用負担（</a:t>
            </a:r>
            <a:r>
              <a:rPr lang="en-US" altLang="ja-JP" sz="3200" dirty="0"/>
              <a:t>70</a:t>
            </a:r>
            <a:r>
              <a:rPr lang="ja-JP" altLang="en-US" sz="3200" dirty="0"/>
              <a:t>歳未満）</a:t>
            </a:r>
            <a:endParaRPr lang="en-US" sz="3200" dirty="0"/>
          </a:p>
        </p:txBody>
      </p:sp>
      <p:sp>
        <p:nvSpPr>
          <p:cNvPr id="4" name="スライド番号プレースホルダー 3">
            <a:extLst>
              <a:ext uri="{FF2B5EF4-FFF2-40B4-BE49-F238E27FC236}">
                <a16:creationId xmlns:a16="http://schemas.microsoft.com/office/drawing/2014/main" id="{33891BDD-2685-0DC8-2365-0FEC5BFCDCAD}"/>
              </a:ext>
            </a:extLst>
          </p:cNvPr>
          <p:cNvSpPr>
            <a:spLocks noGrp="1"/>
          </p:cNvSpPr>
          <p:nvPr>
            <p:ph type="sldNum" sz="quarter" idx="12"/>
          </p:nvPr>
        </p:nvSpPr>
        <p:spPr/>
        <p:txBody>
          <a:bodyPr/>
          <a:lstStyle/>
          <a:p>
            <a:fld id="{A4CFD91F-0676-4D47-82C1-C8A098CDDACF}" type="slidenum">
              <a:rPr lang="en-US" altLang="ja-JP" smtClean="0"/>
              <a:pPr/>
              <a:t>12</a:t>
            </a:fld>
            <a:endParaRPr lang="en-US" altLang="ja-JP"/>
          </a:p>
        </p:txBody>
      </p:sp>
      <p:pic>
        <p:nvPicPr>
          <p:cNvPr id="10" name="図 9" descr="テーブル&#10;&#10;自動的に生成された説明">
            <a:extLst>
              <a:ext uri="{FF2B5EF4-FFF2-40B4-BE49-F238E27FC236}">
                <a16:creationId xmlns:a16="http://schemas.microsoft.com/office/drawing/2014/main" id="{03983E41-41FD-ED1C-0E43-63510F26DF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7" y="1437137"/>
            <a:ext cx="8295885" cy="4621683"/>
          </a:xfrm>
          <a:prstGeom prst="rect">
            <a:avLst/>
          </a:prstGeom>
        </p:spPr>
      </p:pic>
      <mc:AlternateContent xmlns:mc="http://schemas.openxmlformats.org/markup-compatibility/2006" xmlns:p14="http://schemas.microsoft.com/office/powerpoint/2010/main">
        <mc:Choice Requires="p14">
          <p:contentPart p14:bwMode="auto" r:id="rId3">
            <p14:nvContentPartPr>
              <p14:cNvPr id="13" name="インク 12">
                <a:extLst>
                  <a:ext uri="{FF2B5EF4-FFF2-40B4-BE49-F238E27FC236}">
                    <a16:creationId xmlns:a16="http://schemas.microsoft.com/office/drawing/2014/main" id="{B343A4EE-30FD-04C1-4B65-0B768E75EE43}"/>
                  </a:ext>
                </a:extLst>
              </p14:cNvPr>
              <p14:cNvContentPartPr/>
              <p14:nvPr/>
            </p14:nvContentPartPr>
            <p14:xfrm>
              <a:off x="5214760" y="4291627"/>
              <a:ext cx="1763640" cy="467640"/>
            </p14:xfrm>
          </p:contentPart>
        </mc:Choice>
        <mc:Fallback xmlns="">
          <p:pic>
            <p:nvPicPr>
              <p:cNvPr id="13" name="インク 12">
                <a:extLst>
                  <a:ext uri="{FF2B5EF4-FFF2-40B4-BE49-F238E27FC236}">
                    <a16:creationId xmlns:a16="http://schemas.microsoft.com/office/drawing/2014/main" id="{B343A4EE-30FD-04C1-4B65-0B768E75EE43}"/>
                  </a:ext>
                </a:extLst>
              </p:cNvPr>
              <p:cNvPicPr/>
              <p:nvPr/>
            </p:nvPicPr>
            <p:blipFill>
              <a:blip r:embed="rId4"/>
              <a:stretch>
                <a:fillRect/>
              </a:stretch>
            </p:blipFill>
            <p:spPr>
              <a:xfrm>
                <a:off x="5196760" y="4273627"/>
                <a:ext cx="1799280" cy="50328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4" name="インク 13">
                <a:extLst>
                  <a:ext uri="{FF2B5EF4-FFF2-40B4-BE49-F238E27FC236}">
                    <a16:creationId xmlns:a16="http://schemas.microsoft.com/office/drawing/2014/main" id="{FA891EA5-2BC5-ED26-1AA0-0B32688C316D}"/>
                  </a:ext>
                </a:extLst>
              </p14:cNvPr>
              <p14:cNvContentPartPr/>
              <p14:nvPr/>
            </p14:nvContentPartPr>
            <p14:xfrm>
              <a:off x="3893200" y="3816787"/>
              <a:ext cx="1085400" cy="357840"/>
            </p14:xfrm>
          </p:contentPart>
        </mc:Choice>
        <mc:Fallback xmlns="">
          <p:pic>
            <p:nvPicPr>
              <p:cNvPr id="14" name="インク 13">
                <a:extLst>
                  <a:ext uri="{FF2B5EF4-FFF2-40B4-BE49-F238E27FC236}">
                    <a16:creationId xmlns:a16="http://schemas.microsoft.com/office/drawing/2014/main" id="{FA891EA5-2BC5-ED26-1AA0-0B32688C316D}"/>
                  </a:ext>
                </a:extLst>
              </p:cNvPr>
              <p:cNvPicPr/>
              <p:nvPr/>
            </p:nvPicPr>
            <p:blipFill>
              <a:blip r:embed="rId6"/>
              <a:stretch>
                <a:fillRect/>
              </a:stretch>
            </p:blipFill>
            <p:spPr>
              <a:xfrm>
                <a:off x="3875200" y="3798787"/>
                <a:ext cx="1121040" cy="39348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5" name="インク 14">
                <a:extLst>
                  <a:ext uri="{FF2B5EF4-FFF2-40B4-BE49-F238E27FC236}">
                    <a16:creationId xmlns:a16="http://schemas.microsoft.com/office/drawing/2014/main" id="{C691083A-355A-A36C-F8D7-43A06E5F8EA7}"/>
                  </a:ext>
                </a:extLst>
              </p14:cNvPr>
              <p14:cNvContentPartPr/>
              <p14:nvPr/>
            </p14:nvContentPartPr>
            <p14:xfrm>
              <a:off x="5172640" y="4850347"/>
              <a:ext cx="1525320" cy="375840"/>
            </p14:xfrm>
          </p:contentPart>
        </mc:Choice>
        <mc:Fallback xmlns="">
          <p:pic>
            <p:nvPicPr>
              <p:cNvPr id="15" name="インク 14">
                <a:extLst>
                  <a:ext uri="{FF2B5EF4-FFF2-40B4-BE49-F238E27FC236}">
                    <a16:creationId xmlns:a16="http://schemas.microsoft.com/office/drawing/2014/main" id="{C691083A-355A-A36C-F8D7-43A06E5F8EA7}"/>
                  </a:ext>
                </a:extLst>
              </p:cNvPr>
              <p:cNvPicPr/>
              <p:nvPr/>
            </p:nvPicPr>
            <p:blipFill>
              <a:blip r:embed="rId8"/>
              <a:stretch>
                <a:fillRect/>
              </a:stretch>
            </p:blipFill>
            <p:spPr>
              <a:xfrm>
                <a:off x="5154640" y="4832347"/>
                <a:ext cx="1560960" cy="411480"/>
              </a:xfrm>
              <a:prstGeom prst="rect">
                <a:avLst/>
              </a:prstGeom>
            </p:spPr>
          </p:pic>
        </mc:Fallback>
      </mc:AlternateContent>
      <p:sp>
        <p:nvSpPr>
          <p:cNvPr id="16" name="テキスト ボックス 15">
            <a:extLst>
              <a:ext uri="{FF2B5EF4-FFF2-40B4-BE49-F238E27FC236}">
                <a16:creationId xmlns:a16="http://schemas.microsoft.com/office/drawing/2014/main" id="{FABF083F-23F5-1BB4-B7A2-AEC29B1DCC91}"/>
              </a:ext>
            </a:extLst>
          </p:cNvPr>
          <p:cNvSpPr txBox="1"/>
          <p:nvPr/>
        </p:nvSpPr>
        <p:spPr>
          <a:xfrm>
            <a:off x="4463129" y="1520566"/>
            <a:ext cx="2736304" cy="467640"/>
          </a:xfrm>
          <a:prstGeom prst="rect">
            <a:avLst/>
          </a:prstGeom>
          <a:noFill/>
        </p:spPr>
        <p:txBody>
          <a:bodyPr wrap="square" rtlCol="0">
            <a:spAutoFit/>
          </a:bodyPr>
          <a:lstStyle/>
          <a:p>
            <a:r>
              <a:rPr lang="ja-JP" altLang="en-US" dirty="0">
                <a:solidFill>
                  <a:srgbClr val="FF0000"/>
                </a:solidFill>
              </a:rPr>
              <a:t>知っ得情報です！</a:t>
            </a:r>
            <a:endParaRPr lang="en-US" dirty="0">
              <a:solidFill>
                <a:srgbClr val="FF0000"/>
              </a:solidFill>
            </a:endParaRPr>
          </a:p>
        </p:txBody>
      </p:sp>
      <p:sp>
        <p:nvSpPr>
          <p:cNvPr id="17" name="テキスト ボックス 16">
            <a:extLst>
              <a:ext uri="{FF2B5EF4-FFF2-40B4-BE49-F238E27FC236}">
                <a16:creationId xmlns:a16="http://schemas.microsoft.com/office/drawing/2014/main" id="{F22302AA-8A2C-8EC3-7A44-0EE2B137AE53}"/>
              </a:ext>
            </a:extLst>
          </p:cNvPr>
          <p:cNvSpPr txBox="1"/>
          <p:nvPr/>
        </p:nvSpPr>
        <p:spPr>
          <a:xfrm>
            <a:off x="818208" y="6305977"/>
            <a:ext cx="7282184" cy="461665"/>
          </a:xfrm>
          <a:prstGeom prst="rect">
            <a:avLst/>
          </a:prstGeom>
          <a:noFill/>
        </p:spPr>
        <p:txBody>
          <a:bodyPr wrap="square">
            <a:spAutoFit/>
          </a:bodyPr>
          <a:lstStyle/>
          <a:p>
            <a:r>
              <a:rPr lang="ja-JP" altLang="en-US" sz="2400" b="1" dirty="0">
                <a:solidFill>
                  <a:srgbClr val="FF0000"/>
                </a:solidFill>
                <a:latin typeface="+mn-ea"/>
                <a:cs typeface="ＭＳ 明朝" charset="-128"/>
              </a:rPr>
              <a:t>出典：</a:t>
            </a:r>
            <a:r>
              <a:rPr lang="ja-JP" altLang="en-US" b="0" i="0" dirty="0">
                <a:solidFill>
                  <a:srgbClr val="555555"/>
                </a:solidFill>
                <a:effectLst/>
                <a:latin typeface="Hiragino Kaku Gothic ProN"/>
                <a:hlinkClick r:id="rId9"/>
              </a:rPr>
              <a:t>運営会社</a:t>
            </a:r>
            <a:r>
              <a:rPr lang="en-US" altLang="ja-JP" b="0" i="0" dirty="0">
                <a:solidFill>
                  <a:srgbClr val="555555"/>
                </a:solidFill>
                <a:effectLst/>
                <a:latin typeface="Hiragino Kaku Gothic ProN"/>
                <a:hlinkClick r:id="rId9"/>
              </a:rPr>
              <a:t>:</a:t>
            </a:r>
            <a:r>
              <a:rPr lang="ja-JP" altLang="en-US" b="0" i="0" dirty="0">
                <a:solidFill>
                  <a:srgbClr val="555555"/>
                </a:solidFill>
                <a:effectLst/>
                <a:latin typeface="Hiragino Kaku Gothic ProN"/>
                <a:hlinkClick r:id="rId9"/>
              </a:rPr>
              <a:t>ニッセンライフ</a:t>
            </a:r>
            <a:endParaRPr lang="en-US" altLang="ja-JP" sz="2400" b="1" dirty="0">
              <a:solidFill>
                <a:srgbClr val="FF0000"/>
              </a:solidFill>
              <a:latin typeface="+mn-ea"/>
              <a:cs typeface="ＭＳ 明朝" charset="-128"/>
            </a:endParaRPr>
          </a:p>
        </p:txBody>
      </p:sp>
    </p:spTree>
    <p:extLst>
      <p:ext uri="{BB962C8B-B14F-4D97-AF65-F5344CB8AC3E}">
        <p14:creationId xmlns:p14="http://schemas.microsoft.com/office/powerpoint/2010/main" val="37306379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CC1F57-540D-3802-7FDE-EEE8D7CD55E1}"/>
              </a:ext>
            </a:extLst>
          </p:cNvPr>
          <p:cNvSpPr>
            <a:spLocks noGrp="1"/>
          </p:cNvSpPr>
          <p:nvPr>
            <p:ph type="title"/>
          </p:nvPr>
        </p:nvSpPr>
        <p:spPr>
          <a:xfrm>
            <a:off x="571500" y="423862"/>
            <a:ext cx="8001000" cy="1216025"/>
          </a:xfrm>
        </p:spPr>
        <p:txBody>
          <a:bodyPr anchor="t" anchorCtr="0"/>
          <a:lstStyle/>
          <a:p>
            <a:r>
              <a:rPr lang="ja-JP" altLang="en-US" sz="3200" dirty="0">
                <a:solidFill>
                  <a:srgbClr val="FF0000"/>
                </a:solidFill>
              </a:rPr>
              <a:t>知っ得情報：マイナンバーカードで高額療養費制度の利用手続きが大幅に簡素化！</a:t>
            </a:r>
            <a:endParaRPr lang="en-US" sz="3200" dirty="0">
              <a:solidFill>
                <a:srgbClr val="FF0000"/>
              </a:solidFill>
            </a:endParaRPr>
          </a:p>
        </p:txBody>
      </p:sp>
      <p:sp>
        <p:nvSpPr>
          <p:cNvPr id="3" name="コンテンツ プレースホルダー 2">
            <a:extLst>
              <a:ext uri="{FF2B5EF4-FFF2-40B4-BE49-F238E27FC236}">
                <a16:creationId xmlns:a16="http://schemas.microsoft.com/office/drawing/2014/main" id="{FFCC9AFF-A09A-6287-D492-866E5483C35C}"/>
              </a:ext>
            </a:extLst>
          </p:cNvPr>
          <p:cNvSpPr>
            <a:spLocks noGrp="1"/>
          </p:cNvSpPr>
          <p:nvPr>
            <p:ph idx="1"/>
          </p:nvPr>
        </p:nvSpPr>
        <p:spPr/>
        <p:txBody>
          <a:bodyPr/>
          <a:lstStyle/>
          <a:p>
            <a:pPr marL="514350" indent="-514350">
              <a:buFont typeface="+mj-lt"/>
              <a:buAutoNum type="arabicPeriod"/>
            </a:pPr>
            <a:r>
              <a:rPr lang="ja-JP" altLang="en-US" dirty="0"/>
              <a:t>医療機関でマイナンバーカードを提示</a:t>
            </a:r>
            <a:endParaRPr lang="en-US" altLang="ja-JP" dirty="0"/>
          </a:p>
          <a:p>
            <a:pPr marL="514350" indent="-514350">
              <a:buFont typeface="+mj-lt"/>
              <a:buAutoNum type="arabicPeriod"/>
            </a:pPr>
            <a:r>
              <a:rPr lang="ja-JP" altLang="en-US" dirty="0"/>
              <a:t>「限度額情報の表示」に同意</a:t>
            </a:r>
            <a:endParaRPr lang="en-US" altLang="ja-JP" dirty="0"/>
          </a:p>
          <a:p>
            <a:pPr marL="514350" indent="-514350">
              <a:buFont typeface="+mj-lt"/>
              <a:buAutoNum type="arabicPeriod"/>
            </a:pPr>
            <a:r>
              <a:rPr lang="ja-JP" altLang="en-US" dirty="0"/>
              <a:t>顔認証または暗証番号で本人確認</a:t>
            </a:r>
            <a:endParaRPr lang="en-US" altLang="ja-JP" dirty="0"/>
          </a:p>
          <a:p>
            <a:pPr marL="0" indent="0">
              <a:buNone/>
            </a:pPr>
            <a:r>
              <a:rPr lang="ja-JP" altLang="en-US" dirty="0"/>
              <a:t>⇒</a:t>
            </a:r>
            <a:r>
              <a:rPr lang="ja-JP" altLang="en-US" dirty="0">
                <a:solidFill>
                  <a:srgbClr val="FF0000"/>
                </a:solidFill>
              </a:rPr>
              <a:t>窓口での支払いが自動的に限度額まで！</a:t>
            </a:r>
            <a:endParaRPr lang="en-US" altLang="ja-JP" dirty="0">
              <a:solidFill>
                <a:srgbClr val="FF0000"/>
              </a:solidFill>
            </a:endParaRPr>
          </a:p>
          <a:p>
            <a:pPr marL="0" indent="0">
              <a:buNone/>
            </a:pPr>
            <a:r>
              <a:rPr lang="ja-JP" altLang="en-US" dirty="0"/>
              <a:t>医療機関の窓口での支払いが、所得区分に応じた自己負担限度額までとなり、限度額を超えた分の高額な医療費を、</a:t>
            </a:r>
            <a:r>
              <a:rPr lang="ja-JP" altLang="en-US" dirty="0">
                <a:solidFill>
                  <a:srgbClr val="002060"/>
                </a:solidFill>
              </a:rPr>
              <a:t>一時的に立て替える必要はない</a:t>
            </a:r>
            <a:r>
              <a:rPr lang="ja-JP" altLang="en-US" dirty="0">
                <a:solidFill>
                  <a:srgbClr val="FF0000"/>
                </a:solidFill>
              </a:rPr>
              <a:t>。</a:t>
            </a:r>
            <a:endParaRPr lang="en-US" altLang="ja-JP" dirty="0">
              <a:solidFill>
                <a:srgbClr val="FF0000"/>
              </a:solidFill>
            </a:endParaRPr>
          </a:p>
          <a:p>
            <a:pPr marL="0" indent="0">
              <a:buNone/>
            </a:pPr>
            <a:endParaRPr lang="en-US" dirty="0">
              <a:solidFill>
                <a:srgbClr val="FF0000"/>
              </a:solidFill>
            </a:endParaRPr>
          </a:p>
        </p:txBody>
      </p:sp>
      <p:sp>
        <p:nvSpPr>
          <p:cNvPr id="4" name="スライド番号プレースホルダー 3">
            <a:extLst>
              <a:ext uri="{FF2B5EF4-FFF2-40B4-BE49-F238E27FC236}">
                <a16:creationId xmlns:a16="http://schemas.microsoft.com/office/drawing/2014/main" id="{88B78DD2-6F9B-AC49-0CD9-9AF7216D215C}"/>
              </a:ext>
            </a:extLst>
          </p:cNvPr>
          <p:cNvSpPr>
            <a:spLocks noGrp="1"/>
          </p:cNvSpPr>
          <p:nvPr>
            <p:ph type="sldNum" sz="quarter" idx="12"/>
          </p:nvPr>
        </p:nvSpPr>
        <p:spPr/>
        <p:txBody>
          <a:bodyPr/>
          <a:lstStyle/>
          <a:p>
            <a:fld id="{A4CFD91F-0676-4D47-82C1-C8A098CDDACF}" type="slidenum">
              <a:rPr lang="en-US" altLang="ja-JP" smtClean="0"/>
              <a:pPr/>
              <a:t>13</a:t>
            </a:fld>
            <a:endParaRPr lang="en-US" altLang="ja-JP"/>
          </a:p>
        </p:txBody>
      </p:sp>
    </p:spTree>
    <p:extLst>
      <p:ext uri="{BB962C8B-B14F-4D97-AF65-F5344CB8AC3E}">
        <p14:creationId xmlns:p14="http://schemas.microsoft.com/office/powerpoint/2010/main" val="4026336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algn="ctr" eaLnBrk="1" hangingPunct="1">
              <a:lnSpc>
                <a:spcPct val="90000"/>
              </a:lnSpc>
            </a:pPr>
            <a:br>
              <a:rPr lang="en-US" altLang="ja-JP" sz="2800" dirty="0"/>
            </a:br>
            <a:br>
              <a:rPr lang="en-US" altLang="ja-JP" sz="2800" dirty="0"/>
            </a:br>
            <a:r>
              <a:rPr lang="ja-JP" altLang="en-US" sz="2800" dirty="0"/>
              <a:t>第１節　医療保険制度の概要</a:t>
            </a:r>
            <a:br>
              <a:rPr lang="ja-JP" altLang="en-US" sz="2800" dirty="0"/>
            </a:br>
            <a:r>
              <a:rPr lang="ja-JP" altLang="en-US" sz="2800" dirty="0"/>
              <a:t>５．日本の医療保険制度の特徴</a:t>
            </a:r>
            <a:br>
              <a:rPr lang="ja-JP" altLang="en-US" sz="2800" dirty="0"/>
            </a:br>
            <a:br>
              <a:rPr lang="ja-JP" altLang="en-US" sz="2800" dirty="0"/>
            </a:br>
            <a:endParaRPr lang="ja-JP" altLang="en-US" sz="2800" dirty="0"/>
          </a:p>
        </p:txBody>
      </p:sp>
      <p:sp>
        <p:nvSpPr>
          <p:cNvPr id="430083" name="Rectangle 3"/>
          <p:cNvSpPr>
            <a:spLocks noGrp="1" noChangeArrowheads="1"/>
          </p:cNvSpPr>
          <p:nvPr>
            <p:ph type="body" idx="1"/>
          </p:nvPr>
        </p:nvSpPr>
        <p:spPr>
          <a:xfrm>
            <a:off x="233772" y="1632974"/>
            <a:ext cx="8676456" cy="4752527"/>
          </a:xfrm>
          <a:solidFill>
            <a:schemeClr val="bg1"/>
          </a:solidFill>
        </p:spPr>
        <p:txBody>
          <a:bodyPr/>
          <a:lstStyle/>
          <a:p>
            <a:pPr marL="0" indent="0" eaLnBrk="1" hangingPunct="1">
              <a:lnSpc>
                <a:spcPct val="90000"/>
              </a:lnSpc>
              <a:buNone/>
            </a:pPr>
            <a:r>
              <a:rPr lang="en-US" altLang="ja-JP" sz="2400" dirty="0"/>
              <a:t>【</a:t>
            </a:r>
            <a:r>
              <a:rPr lang="ja-JP" altLang="en-US" sz="2400" dirty="0"/>
              <a:t>３</a:t>
            </a:r>
            <a:r>
              <a:rPr lang="en-US" altLang="ja-JP" sz="2400" dirty="0"/>
              <a:t>】</a:t>
            </a:r>
            <a:r>
              <a:rPr lang="ja-JP" altLang="en-US" sz="2400" dirty="0">
                <a:highlight>
                  <a:srgbClr val="FFFF00"/>
                </a:highlight>
              </a:rPr>
              <a:t>診療報酬</a:t>
            </a:r>
            <a:r>
              <a:rPr lang="ja-JP" altLang="en-US" sz="2400" dirty="0"/>
              <a:t>：</a:t>
            </a:r>
            <a:r>
              <a:rPr lang="ja-JP" altLang="en-US" sz="2400" b="1" dirty="0">
                <a:latin typeface="+mn-ea"/>
                <a:cs typeface="ＭＳ 明朝" charset="-128"/>
              </a:rPr>
              <a:t>医療費は患者にとって</a:t>
            </a:r>
            <a:r>
              <a:rPr lang="ja-JP" altLang="en-US" sz="2400" dirty="0"/>
              <a:t>負担だが医療機関にとっては収入。</a:t>
            </a:r>
            <a:r>
              <a:rPr lang="ja-JP" altLang="en-US" sz="2400" dirty="0">
                <a:solidFill>
                  <a:srgbClr val="FF0000"/>
                </a:solidFill>
              </a:rPr>
              <a:t>★医は算術？</a:t>
            </a:r>
            <a:endParaRPr lang="en-US" altLang="ja-JP" sz="2400" dirty="0">
              <a:solidFill>
                <a:srgbClr val="FF0000"/>
              </a:solidFill>
            </a:endParaRPr>
          </a:p>
          <a:p>
            <a:pPr marL="0" indent="0" eaLnBrk="1" hangingPunct="1">
              <a:lnSpc>
                <a:spcPct val="90000"/>
              </a:lnSpc>
              <a:buNone/>
            </a:pPr>
            <a:r>
              <a:rPr lang="ja-JP" altLang="en-US" sz="2400" dirty="0"/>
              <a:t>医療機関は患者の自己負担以外の差額分となる</a:t>
            </a:r>
            <a:r>
              <a:rPr lang="ja-JP" altLang="en-US" sz="2400" dirty="0">
                <a:solidFill>
                  <a:srgbClr val="FF0000"/>
                </a:solidFill>
              </a:rPr>
              <a:t>診療報酬を保険者に請求し</a:t>
            </a:r>
            <a:r>
              <a:rPr lang="ja-JP" altLang="en-US" sz="2400" dirty="0"/>
              <a:t>、一定の審査（審査支払い機関）を経て保険者から支払いがなされる。</a:t>
            </a:r>
            <a:endParaRPr lang="en-US" altLang="ja-JP" sz="2400" dirty="0"/>
          </a:p>
          <a:p>
            <a:pPr eaLnBrk="1" hangingPunct="1">
              <a:lnSpc>
                <a:spcPct val="90000"/>
              </a:lnSpc>
            </a:pPr>
            <a:r>
              <a:rPr lang="ja-JP" altLang="en-US" sz="2400" b="1" dirty="0">
                <a:solidFill>
                  <a:srgbClr val="FF0000"/>
                </a:solidFill>
                <a:latin typeface="+mn-ea"/>
                <a:cs typeface="ＭＳ 明朝" charset="-128"/>
              </a:rPr>
              <a:t>日本では、基本的に保険適用の保険診療について、医療機関は自由に料金設定できない</a:t>
            </a:r>
            <a:r>
              <a:rPr lang="ja-JP" altLang="en-US" sz="2400" dirty="0">
                <a:solidFill>
                  <a:srgbClr val="FF0000"/>
                </a:solidFill>
                <a:latin typeface="+mn-ea"/>
                <a:cs typeface="ＭＳ 明朝" charset="-128"/>
              </a:rPr>
              <a:t>。</a:t>
            </a:r>
            <a:endParaRPr lang="en-US" altLang="ja-JP" sz="2400" dirty="0">
              <a:solidFill>
                <a:srgbClr val="FF0000"/>
              </a:solidFill>
              <a:latin typeface="+mn-ea"/>
              <a:cs typeface="ＭＳ 明朝" charset="-128"/>
            </a:endParaRPr>
          </a:p>
          <a:p>
            <a:pPr eaLnBrk="1" hangingPunct="1">
              <a:lnSpc>
                <a:spcPct val="90000"/>
              </a:lnSpc>
            </a:pPr>
            <a:r>
              <a:rPr lang="ja-JP" altLang="en-US" sz="2400" b="1" dirty="0">
                <a:latin typeface="+mn-ea"/>
                <a:cs typeface="ＭＳ 明朝" charset="-128"/>
              </a:rPr>
              <a:t>全国統一の診療報酬体系（公的単価・料金表、１点</a:t>
            </a:r>
            <a:r>
              <a:rPr lang="en-US" altLang="ja-JP" sz="2400" b="1" dirty="0">
                <a:latin typeface="+mn-ea"/>
                <a:cs typeface="ＭＳ 明朝" charset="-128"/>
              </a:rPr>
              <a:t>10</a:t>
            </a:r>
            <a:r>
              <a:rPr lang="ja-JP" altLang="en-US" sz="2400" b="1" dirty="0">
                <a:latin typeface="+mn-ea"/>
                <a:cs typeface="ＭＳ 明朝" charset="-128"/>
              </a:rPr>
              <a:t>円）</a:t>
            </a:r>
            <a:endParaRPr lang="en-US" altLang="ja-JP" sz="2400" b="1" dirty="0">
              <a:latin typeface="+mn-ea"/>
              <a:cs typeface="ＭＳ 明朝" charset="-128"/>
            </a:endParaRPr>
          </a:p>
          <a:p>
            <a:pPr eaLnBrk="1" hangingPunct="1">
              <a:lnSpc>
                <a:spcPct val="90000"/>
              </a:lnSpc>
            </a:pPr>
            <a:r>
              <a:rPr lang="ja-JP" altLang="en-US" sz="2400" b="1" dirty="0">
                <a:latin typeface="+mn-ea"/>
                <a:cs typeface="ＭＳ 明朝" charset="-128"/>
              </a:rPr>
              <a:t>同じ医療行為（診療行為）は医師の経験・技術に関係なく、同一の公定料金が原則適用される。</a:t>
            </a:r>
            <a:endParaRPr lang="en-US" altLang="ja-JP" sz="2400" b="1" dirty="0">
              <a:latin typeface="+mn-ea"/>
              <a:cs typeface="ＭＳ 明朝" charset="-128"/>
            </a:endParaRPr>
          </a:p>
          <a:p>
            <a:pPr eaLnBrk="1" hangingPunct="1">
              <a:lnSpc>
                <a:spcPct val="90000"/>
              </a:lnSpc>
            </a:pPr>
            <a:r>
              <a:rPr lang="en-US" altLang="ja-JP" sz="2400" b="1" dirty="0">
                <a:solidFill>
                  <a:srgbClr val="336699"/>
                </a:solidFill>
                <a:latin typeface="+mn-ea"/>
                <a:cs typeface="ＭＳ 明朝" charset="-128"/>
              </a:rPr>
              <a:t>DPC</a:t>
            </a:r>
            <a:r>
              <a:rPr lang="en-US" altLang="ja-JP" sz="2400" b="1" dirty="0">
                <a:solidFill>
                  <a:srgbClr val="336699"/>
                </a:solidFill>
                <a:latin typeface="+mn-ea"/>
                <a:cs typeface="ＭＳ 明朝" charset="-128"/>
                <a:hlinkClick r:id="rId3">
                  <a:extLst>
                    <a:ext uri="{A12FA001-AC4F-418D-AE19-62706E023703}">
                      <ahyp:hlinkClr xmlns:ahyp="http://schemas.microsoft.com/office/drawing/2018/hyperlinkcolor" val="tx"/>
                    </a:ext>
                  </a:extLst>
                </a:hlinkClick>
              </a:rPr>
              <a:t> /PDPS</a:t>
            </a:r>
            <a:r>
              <a:rPr lang="ja-JP" altLang="en-US" sz="2400" b="1" dirty="0">
                <a:solidFill>
                  <a:srgbClr val="336699"/>
                </a:solidFill>
                <a:latin typeface="+mn-ea"/>
                <a:cs typeface="ＭＳ 明朝" charset="-128"/>
                <a:hlinkClick r:id="rId3">
                  <a:extLst>
                    <a:ext uri="{A12FA001-AC4F-418D-AE19-62706E023703}">
                      <ahyp:hlinkClr xmlns:ahyp="http://schemas.microsoft.com/office/drawing/2018/hyperlinkcolor" val="tx"/>
                    </a:ext>
                  </a:extLst>
                </a:hlinkClick>
              </a:rPr>
              <a:t>制度（１日当たりの包括評価制度） </a:t>
            </a:r>
            <a:r>
              <a:rPr lang="en-US" altLang="ja-JP" sz="2400" b="1" dirty="0">
                <a:solidFill>
                  <a:srgbClr val="336699"/>
                </a:solidFill>
                <a:latin typeface="+mn-ea"/>
                <a:cs typeface="ＭＳ 明朝" charset="-128"/>
                <a:hlinkClick r:id="rId3">
                  <a:extLst>
                    <a:ext uri="{A12FA001-AC4F-418D-AE19-62706E023703}">
                      <ahyp:hlinkClr xmlns:ahyp="http://schemas.microsoft.com/office/drawing/2018/hyperlinkcolor" val="tx"/>
                    </a:ext>
                  </a:extLst>
                </a:hlinkClick>
              </a:rPr>
              <a:t>Diagnosis Procedure Combination</a:t>
            </a:r>
            <a:r>
              <a:rPr lang="ja-JP" altLang="en-US" sz="2400" b="1" dirty="0">
                <a:solidFill>
                  <a:srgbClr val="336699"/>
                </a:solidFill>
                <a:latin typeface="+mn-ea"/>
                <a:cs typeface="ＭＳ 明朝" charset="-128"/>
              </a:rPr>
              <a:t>／</a:t>
            </a:r>
            <a:r>
              <a:rPr lang="en-US" altLang="ja-JP" sz="2400" b="1" dirty="0">
                <a:solidFill>
                  <a:srgbClr val="336699"/>
                </a:solidFill>
                <a:latin typeface="+mn-ea"/>
                <a:cs typeface="ＭＳ 明朝" charset="-128"/>
                <a:hlinkClick r:id="rId3">
                  <a:extLst>
                    <a:ext uri="{A12FA001-AC4F-418D-AE19-62706E023703}">
                      <ahyp:hlinkClr xmlns:ahyp="http://schemas.microsoft.com/office/drawing/2018/hyperlinkcolor" val="tx"/>
                    </a:ext>
                  </a:extLst>
                </a:hlinkClick>
              </a:rPr>
              <a:t>Per-Diem. Payment System</a:t>
            </a:r>
            <a:r>
              <a:rPr lang="ja-JP" altLang="en-US" sz="2400" b="1" dirty="0">
                <a:solidFill>
                  <a:srgbClr val="336699"/>
                </a:solidFill>
                <a:latin typeface="+mn-ea"/>
                <a:cs typeface="ＭＳ 明朝" charset="-128"/>
              </a:rPr>
              <a:t>　</a:t>
            </a:r>
            <a:r>
              <a:rPr lang="ja-JP" altLang="en-US" sz="1800" b="1" dirty="0">
                <a:solidFill>
                  <a:srgbClr val="FF0000"/>
                </a:solidFill>
                <a:latin typeface="+mn-ea"/>
                <a:cs typeface="ＭＳ 明朝" charset="-128"/>
              </a:rPr>
              <a:t>＊パッケージ料金・支払い</a:t>
            </a:r>
            <a:endParaRPr lang="en-US" altLang="ja-JP" sz="2400" b="1" dirty="0">
              <a:solidFill>
                <a:srgbClr val="FF0000"/>
              </a:solidFill>
              <a:latin typeface="+mn-ea"/>
              <a:cs typeface="ＭＳ 明朝" charset="-128"/>
            </a:endParaRPr>
          </a:p>
        </p:txBody>
      </p:sp>
    </p:spTree>
    <p:extLst>
      <p:ext uri="{BB962C8B-B14F-4D97-AF65-F5344CB8AC3E}">
        <p14:creationId xmlns:p14="http://schemas.microsoft.com/office/powerpoint/2010/main" val="74617769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algn="ctr" eaLnBrk="1" hangingPunct="1">
              <a:lnSpc>
                <a:spcPct val="90000"/>
              </a:lnSpc>
            </a:pPr>
            <a:br>
              <a:rPr lang="en-US" altLang="ja-JP" sz="2800" dirty="0"/>
            </a:br>
            <a:br>
              <a:rPr lang="en-US" altLang="ja-JP" sz="2800" dirty="0"/>
            </a:br>
            <a:r>
              <a:rPr lang="ja-JP" altLang="en-US" sz="2800" dirty="0"/>
              <a:t>第１節　医療保険制度の概要</a:t>
            </a:r>
            <a:br>
              <a:rPr lang="ja-JP" altLang="en-US" sz="2800" dirty="0"/>
            </a:br>
            <a:r>
              <a:rPr lang="ja-JP" altLang="en-US" sz="2800" dirty="0"/>
              <a:t>５．日本の医療保険制度の特徴</a:t>
            </a:r>
            <a:br>
              <a:rPr lang="ja-JP" altLang="en-US" sz="2800" dirty="0"/>
            </a:br>
            <a:br>
              <a:rPr lang="ja-JP" altLang="en-US" sz="2800" dirty="0"/>
            </a:br>
            <a:endParaRPr lang="ja-JP" altLang="en-US" sz="2800" dirty="0"/>
          </a:p>
        </p:txBody>
      </p:sp>
      <p:sp>
        <p:nvSpPr>
          <p:cNvPr id="430083" name="Rectangle 3"/>
          <p:cNvSpPr>
            <a:spLocks noGrp="1" noChangeArrowheads="1"/>
          </p:cNvSpPr>
          <p:nvPr>
            <p:ph type="body" idx="1"/>
          </p:nvPr>
        </p:nvSpPr>
        <p:spPr>
          <a:xfrm>
            <a:off x="600249" y="1844824"/>
            <a:ext cx="8243829" cy="4104455"/>
          </a:xfrm>
        </p:spPr>
        <p:txBody>
          <a:bodyPr/>
          <a:lstStyle/>
          <a:p>
            <a:pPr marL="0" indent="0" eaLnBrk="1" hangingPunct="1">
              <a:lnSpc>
                <a:spcPct val="90000"/>
              </a:lnSpc>
              <a:buNone/>
            </a:pPr>
            <a:r>
              <a:rPr lang="en-US" altLang="ja-JP" sz="2400" dirty="0"/>
              <a:t>【</a:t>
            </a:r>
            <a:r>
              <a:rPr lang="ja-JP" altLang="en-US" sz="2400" dirty="0"/>
              <a:t>４</a:t>
            </a:r>
            <a:r>
              <a:rPr lang="en-US" altLang="ja-JP" sz="2400" dirty="0"/>
              <a:t>】</a:t>
            </a:r>
            <a:r>
              <a:rPr lang="ja-JP" altLang="en-US" sz="2400" dirty="0"/>
              <a:t>混合診療の禁止と例外</a:t>
            </a:r>
            <a:endParaRPr lang="en-US" altLang="ja-JP" sz="2400" b="1" dirty="0">
              <a:solidFill>
                <a:srgbClr val="FF0000"/>
              </a:solidFill>
              <a:latin typeface="+mn-ea"/>
              <a:cs typeface="ＭＳ 明朝" charset="-128"/>
            </a:endParaRPr>
          </a:p>
          <a:p>
            <a:pPr marL="0" indent="0" eaLnBrk="1" hangingPunct="1">
              <a:lnSpc>
                <a:spcPct val="90000"/>
              </a:lnSpc>
              <a:buNone/>
            </a:pPr>
            <a:r>
              <a:rPr lang="ja-JP" altLang="en-US" sz="2400" b="1" dirty="0">
                <a:solidFill>
                  <a:srgbClr val="FF0000"/>
                </a:solidFill>
                <a:latin typeface="+mn-ea"/>
                <a:cs typeface="ＭＳ 明朝" charset="-128"/>
              </a:rPr>
              <a:t>日本では一連の医療行為における保険診療と自由診療を併用する混合診療は原則禁止されている</a:t>
            </a:r>
            <a:r>
              <a:rPr lang="ja-JP" altLang="en-US" sz="2400" b="1" dirty="0">
                <a:latin typeface="+mn-ea"/>
                <a:cs typeface="ＭＳ 明朝" charset="-128"/>
              </a:rPr>
              <a:t>。</a:t>
            </a:r>
            <a:endParaRPr lang="en-US" altLang="ja-JP" sz="2400" b="1" dirty="0">
              <a:latin typeface="+mn-ea"/>
              <a:cs typeface="ＭＳ 明朝" charset="-128"/>
            </a:endParaRPr>
          </a:p>
          <a:p>
            <a:pPr eaLnBrk="1" hangingPunct="1">
              <a:lnSpc>
                <a:spcPct val="90000"/>
              </a:lnSpc>
            </a:pPr>
            <a:r>
              <a:rPr lang="ja-JP" altLang="en-US" sz="2400" b="1" dirty="0">
                <a:latin typeface="+mn-ea"/>
                <a:cs typeface="ＭＳ 明朝" charset="-128"/>
              </a:rPr>
              <a:t>保険診療で認めれていない医療行為を望む場合は原則、自由診療となり、全額自己負担（通常の保険診療と共通する部分も含め）。</a:t>
            </a:r>
            <a:r>
              <a:rPr lang="ja-JP" altLang="en-US" sz="2000" b="1" dirty="0">
                <a:solidFill>
                  <a:srgbClr val="FF0000"/>
                </a:solidFill>
                <a:latin typeface="+mn-ea"/>
                <a:cs typeface="ＭＳ 明朝" charset="-128"/>
              </a:rPr>
              <a:t>★</a:t>
            </a:r>
            <a:r>
              <a:rPr lang="ja-JP" altLang="en-US" sz="2000" b="1" dirty="0">
                <a:solidFill>
                  <a:srgbClr val="FF0000"/>
                </a:solidFill>
                <a:latin typeface="+mn-ea"/>
                <a:cs typeface="ＭＳ 明朝" charset="-128"/>
                <a:hlinkClick r:id="rId3"/>
              </a:rPr>
              <a:t>ブラック・ジャック</a:t>
            </a:r>
            <a:r>
              <a:rPr lang="ja-JP" altLang="en-US" sz="2000" b="1" dirty="0">
                <a:solidFill>
                  <a:srgbClr val="FF0000"/>
                </a:solidFill>
                <a:latin typeface="+mn-ea"/>
                <a:cs typeface="ＭＳ 明朝" charset="-128"/>
              </a:rPr>
              <a:t>に保険は効かない！</a:t>
            </a:r>
            <a:endParaRPr lang="en-US" altLang="ja-JP" sz="2400" b="1" dirty="0">
              <a:solidFill>
                <a:srgbClr val="FF0000"/>
              </a:solidFill>
              <a:latin typeface="+mn-ea"/>
              <a:cs typeface="ＭＳ 明朝" charset="-128"/>
            </a:endParaRPr>
          </a:p>
          <a:p>
            <a:pPr eaLnBrk="1" hangingPunct="1">
              <a:lnSpc>
                <a:spcPct val="90000"/>
              </a:lnSpc>
            </a:pPr>
            <a:r>
              <a:rPr lang="en-US" altLang="ja-JP" sz="2400" b="1" dirty="0">
                <a:latin typeface="+mn-ea"/>
                <a:cs typeface="ＭＳ 明朝" charset="-128"/>
              </a:rPr>
              <a:t>2006</a:t>
            </a:r>
            <a:r>
              <a:rPr lang="ja-JP" altLang="en-US" sz="2400" b="1" dirty="0">
                <a:latin typeface="+mn-ea"/>
                <a:cs typeface="ＭＳ 明朝" charset="-128"/>
              </a:rPr>
              <a:t>（</a:t>
            </a:r>
            <a:r>
              <a:rPr lang="en-US" altLang="ja-JP" sz="2400" b="1" dirty="0">
                <a:latin typeface="+mn-ea"/>
                <a:cs typeface="ＭＳ 明朝" charset="-128"/>
              </a:rPr>
              <a:t>H18)</a:t>
            </a:r>
            <a:r>
              <a:rPr lang="ja-JP" altLang="en-US" sz="2400" b="1" dirty="0">
                <a:latin typeface="+mn-ea"/>
                <a:cs typeface="ＭＳ 明朝" charset="-128"/>
              </a:rPr>
              <a:t>年の制度改正：混合診療の拡大。</a:t>
            </a:r>
            <a:r>
              <a:rPr lang="ja-JP" altLang="en-US" sz="2400" b="1" dirty="0">
                <a:solidFill>
                  <a:srgbClr val="FF0000"/>
                </a:solidFill>
                <a:latin typeface="+mn-ea"/>
                <a:cs typeface="ＭＳ 明朝" charset="-128"/>
                <a:hlinkClick r:id="rId4"/>
              </a:rPr>
              <a:t>保険外併用療養費制度</a:t>
            </a:r>
            <a:r>
              <a:rPr lang="ja-JP" altLang="en-US" sz="2400" b="1" dirty="0">
                <a:solidFill>
                  <a:srgbClr val="FF0000"/>
                </a:solidFill>
                <a:latin typeface="+mn-ea"/>
                <a:cs typeface="ＭＳ 明朝" charset="-128"/>
              </a:rPr>
              <a:t>⇒選定療養</a:t>
            </a:r>
            <a:endParaRPr lang="en-US" altLang="ja-JP" sz="2400" b="1" dirty="0">
              <a:solidFill>
                <a:srgbClr val="FF0000"/>
              </a:solidFill>
              <a:latin typeface="+mn-ea"/>
              <a:cs typeface="ＭＳ 明朝" charset="-128"/>
            </a:endParaRPr>
          </a:p>
          <a:p>
            <a:pPr eaLnBrk="1" hangingPunct="1">
              <a:lnSpc>
                <a:spcPct val="90000"/>
              </a:lnSpc>
            </a:pPr>
            <a:r>
              <a:rPr lang="en-US" altLang="ja-JP" sz="2400" b="1" dirty="0">
                <a:latin typeface="+mn-ea"/>
                <a:cs typeface="ＭＳ 明朝" charset="-128"/>
              </a:rPr>
              <a:t>2015</a:t>
            </a:r>
            <a:r>
              <a:rPr lang="ja-JP" altLang="en-US" sz="2400" b="1" dirty="0">
                <a:latin typeface="+mn-ea"/>
                <a:cs typeface="ＭＳ 明朝" charset="-128"/>
              </a:rPr>
              <a:t>（</a:t>
            </a:r>
            <a:r>
              <a:rPr lang="en-US" altLang="ja-JP" sz="2400" b="1" dirty="0">
                <a:latin typeface="+mn-ea"/>
                <a:cs typeface="ＭＳ 明朝" charset="-128"/>
              </a:rPr>
              <a:t>H27)</a:t>
            </a:r>
            <a:r>
              <a:rPr lang="ja-JP" altLang="en-US" sz="2400" b="1" dirty="0">
                <a:latin typeface="+mn-ea"/>
                <a:cs typeface="ＭＳ 明朝" charset="-128"/>
              </a:rPr>
              <a:t>年の制度改正：</a:t>
            </a:r>
            <a:r>
              <a:rPr lang="ja-JP" altLang="en-US" sz="2400" b="1" dirty="0">
                <a:latin typeface="+mn-ea"/>
                <a:cs typeface="ＭＳ 明朝" charset="-128"/>
                <a:hlinkClick r:id="rId5"/>
              </a:rPr>
              <a:t>患者申出療養制度</a:t>
            </a:r>
            <a:endParaRPr lang="en-US" altLang="ja-JP" sz="2400" b="1" dirty="0">
              <a:solidFill>
                <a:srgbClr val="FF0000"/>
              </a:solidFill>
              <a:latin typeface="+mn-ea"/>
              <a:cs typeface="ＭＳ 明朝" charset="-128"/>
            </a:endParaRPr>
          </a:p>
          <a:p>
            <a:pPr eaLnBrk="1" hangingPunct="1">
              <a:lnSpc>
                <a:spcPct val="90000"/>
              </a:lnSpc>
            </a:pPr>
            <a:endParaRPr lang="en-US" altLang="ja-JP" sz="2400" b="1" dirty="0">
              <a:solidFill>
                <a:srgbClr val="FF0000"/>
              </a:solidFill>
              <a:latin typeface="+mn-ea"/>
              <a:cs typeface="ＭＳ 明朝" charset="-128"/>
            </a:endParaRPr>
          </a:p>
        </p:txBody>
      </p:sp>
    </p:spTree>
    <p:extLst>
      <p:ext uri="{BB962C8B-B14F-4D97-AF65-F5344CB8AC3E}">
        <p14:creationId xmlns:p14="http://schemas.microsoft.com/office/powerpoint/2010/main" val="10590863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algn="ctr" eaLnBrk="1" hangingPunct="1">
              <a:lnSpc>
                <a:spcPct val="90000"/>
              </a:lnSpc>
            </a:pPr>
            <a:br>
              <a:rPr lang="en-US" altLang="ja-JP" sz="2800" dirty="0"/>
            </a:br>
            <a:br>
              <a:rPr lang="en-US" altLang="ja-JP" sz="2800" dirty="0"/>
            </a:br>
            <a:r>
              <a:rPr lang="ja-JP" altLang="en-US" sz="2800" dirty="0"/>
              <a:t>第１節　医療保険制度の概要</a:t>
            </a:r>
            <a:br>
              <a:rPr lang="ja-JP" altLang="en-US" sz="2800" dirty="0"/>
            </a:br>
            <a:r>
              <a:rPr lang="ja-JP" altLang="en-US" sz="2800" dirty="0"/>
              <a:t>６．そのほかの医療に関する助成制度　</a:t>
            </a:r>
            <a:br>
              <a:rPr lang="ja-JP" altLang="en-US" sz="2800" dirty="0"/>
            </a:br>
            <a:br>
              <a:rPr lang="ja-JP" altLang="en-US" sz="2800" dirty="0"/>
            </a:br>
            <a:endParaRPr lang="ja-JP" altLang="en-US" sz="2800" dirty="0"/>
          </a:p>
        </p:txBody>
      </p:sp>
      <p:sp>
        <p:nvSpPr>
          <p:cNvPr id="430083" name="Rectangle 3"/>
          <p:cNvSpPr>
            <a:spLocks noGrp="1" noChangeArrowheads="1"/>
          </p:cNvSpPr>
          <p:nvPr>
            <p:ph type="body" idx="1"/>
          </p:nvPr>
        </p:nvSpPr>
        <p:spPr>
          <a:xfrm>
            <a:off x="251520" y="1709157"/>
            <a:ext cx="8640960" cy="4384139"/>
          </a:xfrm>
        </p:spPr>
        <p:txBody>
          <a:bodyPr/>
          <a:lstStyle/>
          <a:p>
            <a:pPr marL="0" indent="0" eaLnBrk="1" hangingPunct="1">
              <a:lnSpc>
                <a:spcPct val="90000"/>
              </a:lnSpc>
              <a:buNone/>
            </a:pPr>
            <a:r>
              <a:rPr lang="en-US" altLang="ja-JP" sz="2400" dirty="0"/>
              <a:t>【</a:t>
            </a:r>
            <a:r>
              <a:rPr lang="ja-JP" altLang="en-US" sz="2400" dirty="0"/>
              <a:t>１</a:t>
            </a:r>
            <a:r>
              <a:rPr lang="en-US" altLang="ja-JP" sz="2400" dirty="0"/>
              <a:t>】</a:t>
            </a:r>
            <a:r>
              <a:rPr lang="ja-JP" altLang="en-US" sz="2400" dirty="0">
                <a:highlight>
                  <a:srgbClr val="FFFF00"/>
                </a:highlight>
              </a:rPr>
              <a:t>公費負担医療</a:t>
            </a:r>
            <a:endParaRPr lang="en-US" altLang="ja-JP" sz="2000" b="1" dirty="0">
              <a:highlight>
                <a:srgbClr val="FFFF00"/>
              </a:highlight>
              <a:latin typeface="+mn-ea"/>
              <a:cs typeface="ＭＳ 明朝" charset="-128"/>
            </a:endParaRPr>
          </a:p>
          <a:p>
            <a:pPr marL="0" indent="0" eaLnBrk="1" hangingPunct="1">
              <a:lnSpc>
                <a:spcPct val="90000"/>
              </a:lnSpc>
              <a:buNone/>
            </a:pPr>
            <a:r>
              <a:rPr lang="ja-JP" altLang="en-US" sz="2000" b="1" dirty="0">
                <a:latin typeface="+mn-ea"/>
                <a:cs typeface="ＭＳ 明朝" charset="-128"/>
              </a:rPr>
              <a:t>公費医療は、</a:t>
            </a:r>
            <a:r>
              <a:rPr lang="ja-JP" altLang="en-US" sz="2000" b="1" dirty="0">
                <a:solidFill>
                  <a:srgbClr val="FF0000"/>
                </a:solidFill>
                <a:latin typeface="+mn-ea"/>
                <a:cs typeface="ＭＳ 明朝" charset="-128"/>
              </a:rPr>
              <a:t>国や地方自治体の費用（公費）によって提供される医療</a:t>
            </a:r>
            <a:r>
              <a:rPr lang="ja-JP" altLang="en-US" sz="2000" b="1" dirty="0">
                <a:latin typeface="+mn-ea"/>
                <a:cs typeface="ＭＳ 明朝" charset="-128"/>
              </a:rPr>
              <a:t>。</a:t>
            </a:r>
            <a:endParaRPr lang="en-US" altLang="ja-JP" sz="2000" b="1" dirty="0">
              <a:latin typeface="+mn-ea"/>
              <a:cs typeface="ＭＳ 明朝" charset="-128"/>
            </a:endParaRPr>
          </a:p>
          <a:p>
            <a:pPr marL="0" indent="0" eaLnBrk="1" hangingPunct="1">
              <a:lnSpc>
                <a:spcPct val="90000"/>
              </a:lnSpc>
              <a:buNone/>
            </a:pPr>
            <a:r>
              <a:rPr lang="ja-JP" altLang="en-US" sz="2000" b="1" dirty="0">
                <a:latin typeface="+mn-ea"/>
                <a:cs typeface="ＭＳ 明朝" charset="-128"/>
              </a:rPr>
              <a:t>代表的な公費医療関係の法律：生活保護法による医療扶助（法第</a:t>
            </a:r>
            <a:r>
              <a:rPr lang="en-US" altLang="ja-JP" sz="2000" b="1" dirty="0">
                <a:latin typeface="+mn-ea"/>
                <a:cs typeface="ＭＳ 明朝" charset="-128"/>
              </a:rPr>
              <a:t>15</a:t>
            </a:r>
            <a:r>
              <a:rPr lang="ja-JP" altLang="en-US" sz="2000" b="1" dirty="0">
                <a:latin typeface="+mn-ea"/>
                <a:cs typeface="ＭＳ 明朝" charset="-128"/>
              </a:rPr>
              <a:t>条関係）、精神保健及び精神障害者福祉に関する法律（精神保健福祉法：措置入院（法第</a:t>
            </a:r>
            <a:r>
              <a:rPr lang="en-US" altLang="ja-JP" sz="2000" b="1" dirty="0">
                <a:latin typeface="+mn-ea"/>
                <a:cs typeface="ＭＳ 明朝" charset="-128"/>
              </a:rPr>
              <a:t>29</a:t>
            </a:r>
            <a:r>
              <a:rPr lang="ja-JP" altLang="en-US" sz="2000" b="1" dirty="0">
                <a:latin typeface="+mn-ea"/>
                <a:cs typeface="ＭＳ 明朝" charset="-128"/>
              </a:rPr>
              <a:t>条関係）、原子爆弾被爆者に対する援護に関する法律（原爆被害者援護法）：認定疾病医療（法第</a:t>
            </a:r>
            <a:r>
              <a:rPr lang="en-US" altLang="ja-JP" sz="2000" b="1" dirty="0">
                <a:latin typeface="+mn-ea"/>
                <a:cs typeface="ＭＳ 明朝" charset="-128"/>
              </a:rPr>
              <a:t>10</a:t>
            </a:r>
            <a:r>
              <a:rPr lang="ja-JP" altLang="en-US" sz="2000" b="1" dirty="0">
                <a:latin typeface="+mn-ea"/>
                <a:cs typeface="ＭＳ 明朝" charset="-128"/>
              </a:rPr>
              <a:t>条関係）、児童福祉法の措置等に係る医療の給付、感染症の予防及び感染症の患者に対する医療に関する法律による	一類感染症等の患者の入院（法第</a:t>
            </a:r>
            <a:r>
              <a:rPr lang="en-US" altLang="ja-JP" sz="2000" b="1" dirty="0">
                <a:latin typeface="+mn-ea"/>
                <a:cs typeface="ＭＳ 明朝" charset="-128"/>
              </a:rPr>
              <a:t>37</a:t>
            </a:r>
            <a:r>
              <a:rPr lang="ja-JP" altLang="en-US" sz="2000" b="1" dirty="0">
                <a:latin typeface="+mn-ea"/>
                <a:cs typeface="ＭＳ 明朝" charset="-128"/>
              </a:rPr>
              <a:t>条関係）</a:t>
            </a:r>
            <a:endParaRPr lang="en-US" altLang="ja-JP" sz="2000" b="1" dirty="0">
              <a:latin typeface="+mn-ea"/>
              <a:cs typeface="ＭＳ 明朝" charset="-128"/>
            </a:endParaRPr>
          </a:p>
          <a:p>
            <a:pPr eaLnBrk="1" hangingPunct="1">
              <a:lnSpc>
                <a:spcPct val="90000"/>
              </a:lnSpc>
            </a:pPr>
            <a:r>
              <a:rPr lang="ja-JP" altLang="en-US" sz="2000" b="1" dirty="0">
                <a:solidFill>
                  <a:srgbClr val="FF0000"/>
                </a:solidFill>
                <a:latin typeface="+mn-ea"/>
                <a:cs typeface="ＭＳ 明朝" charset="-128"/>
              </a:rPr>
              <a:t>いずれも窓口となる都道府県・市町村・保健所などで窓口申請、制度ごとに定められた受給者証の交付を受ける。</a:t>
            </a:r>
            <a:endParaRPr lang="en-US" altLang="ja-JP" sz="2000" b="1" dirty="0">
              <a:solidFill>
                <a:srgbClr val="FF0000"/>
              </a:solidFill>
              <a:latin typeface="+mn-ea"/>
              <a:cs typeface="ＭＳ 明朝" charset="-128"/>
            </a:endParaRPr>
          </a:p>
          <a:p>
            <a:pPr eaLnBrk="1" hangingPunct="1">
              <a:lnSpc>
                <a:spcPct val="90000"/>
              </a:lnSpc>
            </a:pPr>
            <a:r>
              <a:rPr lang="ja-JP" altLang="en-US" sz="2000" b="1" dirty="0">
                <a:solidFill>
                  <a:srgbClr val="FF0000"/>
                </a:solidFill>
                <a:latin typeface="+mn-ea"/>
                <a:cs typeface="ＭＳ 明朝" charset="-128"/>
              </a:rPr>
              <a:t>全額公費負担とは限らず、公費優先と保険優先がある。新型コロナなど</a:t>
            </a:r>
            <a:endParaRPr lang="en-US" altLang="ja-JP" sz="2000" b="1" dirty="0">
              <a:solidFill>
                <a:srgbClr val="FF0000"/>
              </a:solidFill>
              <a:latin typeface="+mn-ea"/>
              <a:cs typeface="ＭＳ 明朝" charset="-128"/>
            </a:endParaRPr>
          </a:p>
          <a:p>
            <a:pPr marL="0" indent="0" eaLnBrk="1" hangingPunct="1">
              <a:lnSpc>
                <a:spcPct val="90000"/>
              </a:lnSpc>
              <a:buNone/>
            </a:pPr>
            <a:r>
              <a:rPr lang="ja-JP" altLang="en-US" sz="2400" b="1" dirty="0">
                <a:solidFill>
                  <a:srgbClr val="002060"/>
                </a:solidFill>
                <a:latin typeface="+mn-ea"/>
                <a:cs typeface="ＭＳ 明朝" charset="-128"/>
              </a:rPr>
              <a:t>★生活保護受給者は保護打ち切り（廃止）により、直ちに保険料の支払い・自己負担が発生する点に注意。</a:t>
            </a:r>
            <a:endParaRPr lang="en-US" altLang="ja-JP" sz="2400" b="1" dirty="0">
              <a:solidFill>
                <a:srgbClr val="002060"/>
              </a:solidFill>
              <a:latin typeface="+mn-ea"/>
              <a:cs typeface="ＭＳ 明朝" charset="-128"/>
            </a:endParaRPr>
          </a:p>
          <a:p>
            <a:pPr eaLnBrk="1" hangingPunct="1">
              <a:lnSpc>
                <a:spcPct val="90000"/>
              </a:lnSpc>
            </a:pPr>
            <a:endParaRPr lang="en-US" altLang="ja-JP" sz="2400" b="1" dirty="0">
              <a:solidFill>
                <a:srgbClr val="FF0000"/>
              </a:solidFill>
              <a:latin typeface="+mn-ea"/>
              <a:cs typeface="ＭＳ 明朝" charset="-128"/>
            </a:endParaRPr>
          </a:p>
        </p:txBody>
      </p:sp>
    </p:spTree>
    <p:extLst>
      <p:ext uri="{BB962C8B-B14F-4D97-AF65-F5344CB8AC3E}">
        <p14:creationId xmlns:p14="http://schemas.microsoft.com/office/powerpoint/2010/main" val="15654485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nchor="ctr" anchorCtr="1"/>
          <a:lstStyle/>
          <a:p>
            <a:r>
              <a:rPr lang="ja-JP" altLang="en-US" dirty="0"/>
              <a:t>次週</a:t>
            </a:r>
            <a:endParaRPr lang="en-US" dirty="0"/>
          </a:p>
        </p:txBody>
      </p:sp>
      <p:sp>
        <p:nvSpPr>
          <p:cNvPr id="427011" name="Rectangle 3"/>
          <p:cNvSpPr>
            <a:spLocks noGrp="1" noChangeArrowheads="1"/>
          </p:cNvSpPr>
          <p:nvPr>
            <p:ph type="body" idx="1"/>
          </p:nvPr>
        </p:nvSpPr>
        <p:spPr>
          <a:xfrm>
            <a:off x="547409" y="1700808"/>
            <a:ext cx="7986991" cy="4392488"/>
          </a:xfrm>
        </p:spPr>
        <p:txBody>
          <a:bodyPr/>
          <a:lstStyle/>
          <a:p>
            <a:pPr marL="0" indent="0">
              <a:buNone/>
            </a:pPr>
            <a:r>
              <a:rPr lang="en-US" altLang="ja-JP" sz="3200" dirty="0"/>
              <a:t>8. 12</a:t>
            </a:r>
            <a:r>
              <a:rPr lang="ja-JP" altLang="en-US" sz="3200" dirty="0"/>
              <a:t>月</a:t>
            </a:r>
            <a:r>
              <a:rPr lang="en-US" altLang="ja-JP" sz="3200" dirty="0"/>
              <a:t>8</a:t>
            </a:r>
            <a:r>
              <a:rPr lang="ja-JP" altLang="en-US" sz="3200" dirty="0"/>
              <a:t>日月曜日は、</a:t>
            </a:r>
            <a:endParaRPr lang="en-US" altLang="ja-JP" sz="3200" dirty="0"/>
          </a:p>
          <a:p>
            <a:pPr marL="0" indent="0">
              <a:buNone/>
            </a:pPr>
            <a:r>
              <a:rPr lang="en-US" altLang="ja-JP" sz="3200" dirty="0"/>
              <a:t>【</a:t>
            </a:r>
            <a:r>
              <a:rPr lang="ja-JP" altLang="en-US" sz="3200" dirty="0"/>
              <a:t>介護保険制度創設</a:t>
            </a:r>
            <a:r>
              <a:rPr lang="en-US" altLang="ja-JP" sz="3200" dirty="0"/>
              <a:t>】</a:t>
            </a:r>
            <a:r>
              <a:rPr lang="ja-JP" altLang="en-US" sz="3200" dirty="0"/>
              <a:t>介護保険制度設立以前から介護保険創設までの状況</a:t>
            </a:r>
            <a:endParaRPr lang="en-US" altLang="ja-JP" sz="3200" dirty="0"/>
          </a:p>
          <a:p>
            <a:pPr marL="0" indent="0">
              <a:buNone/>
            </a:pPr>
            <a:r>
              <a:rPr lang="ja-JP" altLang="en-US" sz="3200" dirty="0"/>
              <a:t>第</a:t>
            </a:r>
            <a:r>
              <a:rPr lang="en-US" altLang="ja-JP" sz="3200" dirty="0"/>
              <a:t>5</a:t>
            </a:r>
            <a:r>
              <a:rPr lang="ja-JP" altLang="en-US" sz="3200" dirty="0"/>
              <a:t>章社会保障制度の体系第</a:t>
            </a:r>
            <a:r>
              <a:rPr lang="en-US" altLang="ja-JP" sz="3200" dirty="0"/>
              <a:t>2</a:t>
            </a:r>
            <a:r>
              <a:rPr lang="ja-JP" altLang="en-US" sz="3200" dirty="0"/>
              <a:t>節介護保険制度の概要</a:t>
            </a:r>
            <a:r>
              <a:rPr lang="en-US" altLang="ja-JP" sz="3200" dirty="0"/>
              <a:t>(1)</a:t>
            </a:r>
            <a:r>
              <a:rPr lang="ja-JP" altLang="en-US" sz="3200" dirty="0"/>
              <a:t>介護保険制度の沿革</a:t>
            </a:r>
            <a:r>
              <a:rPr lang="en-US" altLang="ja-JP" sz="3200" dirty="0"/>
              <a:t>p.140-142</a:t>
            </a:r>
            <a:r>
              <a:rPr lang="ja-JP" altLang="en-US" sz="3200" dirty="0"/>
              <a:t>　</a:t>
            </a:r>
            <a:endParaRPr lang="en-US" altLang="ja-JP" dirty="0"/>
          </a:p>
          <a:p>
            <a:pPr marL="0" indent="0" eaLnBrk="1" hangingPunct="1">
              <a:lnSpc>
                <a:spcPct val="90000"/>
              </a:lnSpc>
              <a:buNone/>
            </a:pPr>
            <a:endParaRPr lang="ja-JP" altLang="en-US" sz="2400" dirty="0">
              <a:latin typeface="ＭＳ 明朝" charset="-128"/>
              <a:ea typeface="ＭＳ 明朝" charset="-128"/>
              <a:cs typeface="ＭＳ 明朝" charset="-128"/>
            </a:endParaRPr>
          </a:p>
        </p:txBody>
      </p:sp>
      <p:sp>
        <p:nvSpPr>
          <p:cNvPr id="2" name="スライド番号プレースホルダー 1">
            <a:extLst>
              <a:ext uri="{FF2B5EF4-FFF2-40B4-BE49-F238E27FC236}">
                <a16:creationId xmlns:a16="http://schemas.microsoft.com/office/drawing/2014/main" id="{342157D2-5026-7465-C617-F7B5FC517988}"/>
              </a:ext>
            </a:extLst>
          </p:cNvPr>
          <p:cNvSpPr>
            <a:spLocks noGrp="1"/>
          </p:cNvSpPr>
          <p:nvPr>
            <p:ph type="sldNum" sz="quarter" idx="12"/>
          </p:nvPr>
        </p:nvSpPr>
        <p:spPr/>
        <p:txBody>
          <a:bodyPr/>
          <a:lstStyle/>
          <a:p>
            <a:fld id="{A4CFD91F-0676-4D47-82C1-C8A098CDDACF}" type="slidenum">
              <a:rPr lang="en-US" altLang="ja-JP" smtClean="0"/>
              <a:pPr/>
              <a:t>17</a:t>
            </a:fld>
            <a:endParaRPr lang="en-US" altLang="ja-JP"/>
          </a:p>
        </p:txBody>
      </p:sp>
    </p:spTree>
    <p:extLst>
      <p:ext uri="{BB962C8B-B14F-4D97-AF65-F5344CB8AC3E}">
        <p14:creationId xmlns:p14="http://schemas.microsoft.com/office/powerpoint/2010/main" val="29670101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B56736-1B82-BEEC-DD02-39B9D0EA542A}"/>
              </a:ext>
            </a:extLst>
          </p:cNvPr>
          <p:cNvSpPr>
            <a:spLocks noGrp="1"/>
          </p:cNvSpPr>
          <p:nvPr>
            <p:ph type="title"/>
          </p:nvPr>
        </p:nvSpPr>
        <p:spPr>
          <a:xfrm>
            <a:off x="355664" y="295537"/>
            <a:ext cx="8001000" cy="1216025"/>
          </a:xfrm>
        </p:spPr>
        <p:txBody>
          <a:bodyPr/>
          <a:lstStyle/>
          <a:p>
            <a:r>
              <a:rPr lang="ja-JP" altLang="en-US" dirty="0"/>
              <a:t>健康保険証の廃止⇒マイナ保険証への切り替え</a:t>
            </a:r>
            <a:endParaRPr lang="en-US" dirty="0"/>
          </a:p>
        </p:txBody>
      </p:sp>
      <p:sp>
        <p:nvSpPr>
          <p:cNvPr id="3" name="コンテンツ プレースホルダー 2">
            <a:extLst>
              <a:ext uri="{FF2B5EF4-FFF2-40B4-BE49-F238E27FC236}">
                <a16:creationId xmlns:a16="http://schemas.microsoft.com/office/drawing/2014/main" id="{F2DCF480-834F-8517-2E6C-B3D21CD0F4F7}"/>
              </a:ext>
            </a:extLst>
          </p:cNvPr>
          <p:cNvSpPr>
            <a:spLocks noGrp="1"/>
          </p:cNvSpPr>
          <p:nvPr>
            <p:ph idx="1"/>
          </p:nvPr>
        </p:nvSpPr>
        <p:spPr>
          <a:xfrm>
            <a:off x="355664" y="1628800"/>
            <a:ext cx="8788336" cy="4771360"/>
          </a:xfrm>
        </p:spPr>
        <p:txBody>
          <a:bodyPr/>
          <a:lstStyle/>
          <a:p>
            <a:r>
              <a:rPr lang="ja-JP" altLang="en-US" dirty="0"/>
              <a:t>昨年</a:t>
            </a:r>
            <a:r>
              <a:rPr lang="en-US" altLang="ja-JP" dirty="0"/>
              <a:t>2024</a:t>
            </a:r>
            <a:r>
              <a:rPr lang="ja-JP" altLang="en-US" dirty="0"/>
              <a:t>年</a:t>
            </a:r>
            <a:r>
              <a:rPr lang="en-US" altLang="ja-JP" dirty="0"/>
              <a:t>12</a:t>
            </a:r>
            <a:r>
              <a:rPr lang="ja-JP" altLang="en-US" dirty="0"/>
              <a:t>月</a:t>
            </a:r>
            <a:r>
              <a:rPr lang="en-US" altLang="ja-JP" dirty="0"/>
              <a:t>2</a:t>
            </a:r>
            <a:r>
              <a:rPr lang="ja-JP" altLang="en-US" dirty="0"/>
              <a:t>日：健康保険証（紙・カード）の発行停止。⇒健保は最長</a:t>
            </a:r>
            <a:r>
              <a:rPr lang="en-US" altLang="ja-JP" dirty="0"/>
              <a:t>1</a:t>
            </a:r>
            <a:r>
              <a:rPr lang="ja-JP" altLang="en-US" dirty="0"/>
              <a:t>年（</a:t>
            </a:r>
            <a:r>
              <a:rPr lang="en-US" altLang="ja-JP" dirty="0"/>
              <a:t>2025</a:t>
            </a:r>
            <a:r>
              <a:rPr lang="ja-JP" altLang="en-US" dirty="0"/>
              <a:t>年</a:t>
            </a:r>
            <a:r>
              <a:rPr lang="en-US" altLang="ja-JP" dirty="0"/>
              <a:t>11</a:t>
            </a:r>
            <a:r>
              <a:rPr lang="ja-JP" altLang="en-US" dirty="0"/>
              <a:t>月末）／国保・後期高齢者医療保険は半年（</a:t>
            </a:r>
            <a:r>
              <a:rPr lang="en-US" altLang="ja-JP" dirty="0"/>
              <a:t>2025</a:t>
            </a:r>
            <a:r>
              <a:rPr lang="ja-JP" altLang="en-US" dirty="0"/>
              <a:t>年</a:t>
            </a:r>
            <a:r>
              <a:rPr lang="en-US" altLang="ja-JP" dirty="0"/>
              <a:t>7</a:t>
            </a:r>
            <a:r>
              <a:rPr lang="ja-JP" altLang="en-US" dirty="0"/>
              <a:t>月末）まで</a:t>
            </a:r>
            <a:r>
              <a:rPr lang="en-US" altLang="ja-JP" dirty="0"/>
              <a:t>OK</a:t>
            </a:r>
          </a:p>
          <a:p>
            <a:r>
              <a:rPr lang="ja-JP" altLang="en-US" dirty="0"/>
              <a:t>今年</a:t>
            </a:r>
            <a:r>
              <a:rPr lang="en-US" altLang="ja-JP" dirty="0"/>
              <a:t>12</a:t>
            </a:r>
            <a:r>
              <a:rPr lang="ja-JP" altLang="en-US" dirty="0"/>
              <a:t>月から健康保険証は使えなくなる。</a:t>
            </a:r>
            <a:endParaRPr lang="en-US" altLang="ja-JP" dirty="0"/>
          </a:p>
          <a:p>
            <a:r>
              <a:rPr lang="en-US" altLang="ja-JP" dirty="0"/>
              <a:t>3</a:t>
            </a:r>
            <a:r>
              <a:rPr lang="ja-JP" altLang="en-US" dirty="0"/>
              <a:t>パターン：</a:t>
            </a:r>
            <a:r>
              <a:rPr lang="ja-JP" altLang="en-US" sz="2800" dirty="0"/>
              <a:t>①マイナ保険証（問題なし）②マイナカードのみ（窓口で紐づけ）③マイナカードなし（</a:t>
            </a:r>
            <a:r>
              <a:rPr lang="zh-TW" altLang="en-US" sz="2800" dirty="0"/>
              <a:t>「資格確認書」</a:t>
            </a:r>
            <a:r>
              <a:rPr lang="ja-JP" altLang="en-US" sz="2800" dirty="0"/>
              <a:t>）</a:t>
            </a:r>
            <a:endParaRPr lang="en-US" altLang="ja-JP" sz="2800" dirty="0"/>
          </a:p>
          <a:p>
            <a:pPr marL="0" indent="0">
              <a:buNone/>
            </a:pPr>
            <a:r>
              <a:rPr lang="ja-JP" altLang="en-US" sz="2800" dirty="0"/>
              <a:t>★国保⇔健保の切り替えはマイナ保険証（問題なし） ★マイナカードの有効期間</a:t>
            </a:r>
            <a:r>
              <a:rPr lang="en-US" altLang="ja-JP" sz="2800" dirty="0"/>
              <a:t>10</a:t>
            </a:r>
            <a:r>
              <a:rPr lang="ja-JP" altLang="en-US" sz="2800" dirty="0"/>
              <a:t>年、更新時期に要注意</a:t>
            </a:r>
            <a:endParaRPr lang="en-US" altLang="ja-JP" sz="2800" dirty="0"/>
          </a:p>
          <a:p>
            <a:pPr marL="0" indent="0">
              <a:buNone/>
            </a:pPr>
            <a:endParaRPr lang="en-US" sz="2800" dirty="0"/>
          </a:p>
        </p:txBody>
      </p:sp>
      <p:sp>
        <p:nvSpPr>
          <p:cNvPr id="4" name="スライド番号プレースホルダー 3">
            <a:extLst>
              <a:ext uri="{FF2B5EF4-FFF2-40B4-BE49-F238E27FC236}">
                <a16:creationId xmlns:a16="http://schemas.microsoft.com/office/drawing/2014/main" id="{FC0B57B3-F096-E76F-A27E-5777AB465741}"/>
              </a:ext>
            </a:extLst>
          </p:cNvPr>
          <p:cNvSpPr>
            <a:spLocks noGrp="1"/>
          </p:cNvSpPr>
          <p:nvPr>
            <p:ph type="sldNum" sz="quarter" idx="12"/>
          </p:nvPr>
        </p:nvSpPr>
        <p:spPr/>
        <p:txBody>
          <a:bodyPr/>
          <a:lstStyle/>
          <a:p>
            <a:fld id="{A4CFD91F-0676-4D47-82C1-C8A098CDDACF}" type="slidenum">
              <a:rPr lang="en-US" altLang="ja-JP" smtClean="0"/>
              <a:pPr/>
              <a:t>2</a:t>
            </a:fld>
            <a:endParaRPr lang="en-US" altLang="ja-JP"/>
          </a:p>
        </p:txBody>
      </p:sp>
    </p:spTree>
    <p:extLst>
      <p:ext uri="{BB962C8B-B14F-4D97-AF65-F5344CB8AC3E}">
        <p14:creationId xmlns:p14="http://schemas.microsoft.com/office/powerpoint/2010/main" val="30918079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ECAB87-DB7E-B1B6-BF78-1334D1C6F953}"/>
              </a:ext>
            </a:extLst>
          </p:cNvPr>
          <p:cNvSpPr>
            <a:spLocks noGrp="1"/>
          </p:cNvSpPr>
          <p:nvPr>
            <p:ph type="title"/>
          </p:nvPr>
        </p:nvSpPr>
        <p:spPr>
          <a:xfrm>
            <a:off x="574675" y="304801"/>
            <a:ext cx="7852594" cy="675928"/>
          </a:xfrm>
        </p:spPr>
        <p:txBody>
          <a:bodyPr anchor="ctr" anchorCtr="0"/>
          <a:lstStyle/>
          <a:p>
            <a:r>
              <a:rPr lang="ja-JP" altLang="en-US" dirty="0">
                <a:solidFill>
                  <a:srgbClr val="FF0000"/>
                </a:solidFill>
              </a:rPr>
              <a:t>要注意</a:t>
            </a:r>
            <a:r>
              <a:rPr lang="ja-JP" altLang="en-US" dirty="0"/>
              <a:t>　国保・健保の切り替え</a:t>
            </a:r>
            <a:endParaRPr lang="en-US" dirty="0"/>
          </a:p>
        </p:txBody>
      </p:sp>
      <p:sp>
        <p:nvSpPr>
          <p:cNvPr id="3" name="コンテンツ プレースホルダー 2">
            <a:extLst>
              <a:ext uri="{FF2B5EF4-FFF2-40B4-BE49-F238E27FC236}">
                <a16:creationId xmlns:a16="http://schemas.microsoft.com/office/drawing/2014/main" id="{95369924-D331-8681-D40C-F8ED02C3841C}"/>
              </a:ext>
            </a:extLst>
          </p:cNvPr>
          <p:cNvSpPr>
            <a:spLocks noGrp="1"/>
          </p:cNvSpPr>
          <p:nvPr>
            <p:ph idx="1"/>
          </p:nvPr>
        </p:nvSpPr>
        <p:spPr>
          <a:xfrm>
            <a:off x="418787" y="1033109"/>
            <a:ext cx="8103741" cy="5520090"/>
          </a:xfrm>
          <a:solidFill>
            <a:schemeClr val="bg2"/>
          </a:solidFill>
        </p:spPr>
        <p:txBody>
          <a:bodyPr/>
          <a:lstStyle/>
          <a:p>
            <a:pPr marL="0" indent="0">
              <a:buNone/>
            </a:pPr>
            <a:r>
              <a:rPr lang="en-US" altLang="ja-JP" dirty="0"/>
              <a:t>【</a:t>
            </a:r>
            <a:r>
              <a:rPr lang="ja-JP" altLang="en-US" dirty="0"/>
              <a:t>健保⇒国保</a:t>
            </a:r>
            <a:r>
              <a:rPr lang="en-US" altLang="ja-JP" dirty="0"/>
              <a:t>】</a:t>
            </a:r>
            <a:r>
              <a:rPr lang="ja-JP" altLang="en-US" dirty="0"/>
              <a:t>退職日の翌日から</a:t>
            </a:r>
            <a:r>
              <a:rPr lang="en-US" altLang="ja-JP" dirty="0"/>
              <a:t>14</a:t>
            </a:r>
            <a:r>
              <a:rPr lang="ja-JP" altLang="en-US" dirty="0"/>
              <a:t>日以内に本人が居住する市区町村窓口で</a:t>
            </a:r>
            <a:r>
              <a:rPr lang="ja-JP" altLang="en-US" dirty="0">
                <a:solidFill>
                  <a:srgbClr val="FF0000"/>
                </a:solidFill>
              </a:rPr>
              <a:t>国保への加入手続きが必要</a:t>
            </a:r>
            <a:r>
              <a:rPr lang="ja-JP" altLang="en-US" dirty="0"/>
              <a:t>。 健康保険資格喪失証明書（勤務先</a:t>
            </a:r>
            <a:r>
              <a:rPr lang="en-US" altLang="ja-JP" dirty="0"/>
              <a:t>/</a:t>
            </a:r>
            <a:r>
              <a:rPr lang="ja-JP" altLang="en-US" dirty="0"/>
              <a:t>保険組合）＋離職票や退職証明書</a:t>
            </a:r>
            <a:r>
              <a:rPr lang="en-US" altLang="ja-JP" dirty="0"/>
              <a:t>+</a:t>
            </a:r>
            <a:r>
              <a:rPr lang="ja-JP" altLang="en-US" dirty="0"/>
              <a:t>マイナンバーカードの</a:t>
            </a:r>
            <a:r>
              <a:rPr lang="en-US" altLang="ja-JP" dirty="0"/>
              <a:t>3</a:t>
            </a:r>
            <a:r>
              <a:rPr lang="ja-JP" altLang="en-US" dirty="0"/>
              <a:t>点セット。</a:t>
            </a:r>
            <a:endParaRPr lang="en-US" altLang="ja-JP" dirty="0"/>
          </a:p>
          <a:p>
            <a:pPr marL="0" indent="0">
              <a:buNone/>
            </a:pPr>
            <a:r>
              <a:rPr lang="en-US" altLang="ja-JP" dirty="0"/>
              <a:t>【</a:t>
            </a:r>
            <a:r>
              <a:rPr lang="ja-JP" altLang="en-US" dirty="0"/>
              <a:t>国保から健保</a:t>
            </a:r>
            <a:r>
              <a:rPr lang="en-US" altLang="ja-JP" dirty="0"/>
              <a:t>】</a:t>
            </a:r>
            <a:r>
              <a:rPr lang="ja-JP" altLang="en-US" dirty="0"/>
              <a:t>健保への加入手続きは勤務先の会社が行うが、本人は市区町村の窓口で</a:t>
            </a:r>
            <a:r>
              <a:rPr lang="ja-JP" altLang="en-US" dirty="0">
                <a:solidFill>
                  <a:srgbClr val="FF0000"/>
                </a:solidFill>
              </a:rPr>
              <a:t>国保の脱退手続きが必要</a:t>
            </a:r>
            <a:r>
              <a:rPr lang="ja-JP" altLang="en-US" dirty="0"/>
              <a:t>。マイナンバーカード（マイナ保険証）</a:t>
            </a:r>
            <a:endParaRPr lang="en-US" altLang="ja-JP" dirty="0"/>
          </a:p>
          <a:p>
            <a:pPr marL="0" indent="0">
              <a:buNone/>
            </a:pPr>
            <a:r>
              <a:rPr lang="ja-JP" altLang="en-US" sz="2400" dirty="0"/>
              <a:t>＊空白期間は全額自己負担⇔請求後、返還される。</a:t>
            </a:r>
            <a:endParaRPr lang="en-US" altLang="ja-JP" sz="2400" dirty="0"/>
          </a:p>
          <a:p>
            <a:pPr marL="0" indent="0">
              <a:buNone/>
            </a:pPr>
            <a:r>
              <a:rPr lang="ja-JP" altLang="en-US" sz="2400" dirty="0"/>
              <a:t>＊手続きが遅れると保険料の二重負担や支払いが生じ、返還手続きなど面倒なことになるので要注意。</a:t>
            </a:r>
            <a:endParaRPr lang="en-US" altLang="ja-JP" sz="2400" dirty="0"/>
          </a:p>
          <a:p>
            <a:pPr marL="0" indent="0">
              <a:buNone/>
            </a:pPr>
            <a:endParaRPr lang="en-US" sz="2400" dirty="0"/>
          </a:p>
        </p:txBody>
      </p:sp>
      <p:sp>
        <p:nvSpPr>
          <p:cNvPr id="4" name="スライド番号プレースホルダー 3">
            <a:extLst>
              <a:ext uri="{FF2B5EF4-FFF2-40B4-BE49-F238E27FC236}">
                <a16:creationId xmlns:a16="http://schemas.microsoft.com/office/drawing/2014/main" id="{E080B614-D56A-A973-5F19-F9F9099CBEAB}"/>
              </a:ext>
            </a:extLst>
          </p:cNvPr>
          <p:cNvSpPr>
            <a:spLocks noGrp="1"/>
          </p:cNvSpPr>
          <p:nvPr>
            <p:ph type="sldNum" sz="quarter" idx="12"/>
          </p:nvPr>
        </p:nvSpPr>
        <p:spPr/>
        <p:txBody>
          <a:bodyPr/>
          <a:lstStyle/>
          <a:p>
            <a:fld id="{A4CFD91F-0676-4D47-82C1-C8A098CDDACF}" type="slidenum">
              <a:rPr lang="en-US" altLang="ja-JP" smtClean="0"/>
              <a:pPr/>
              <a:t>3</a:t>
            </a:fld>
            <a:endParaRPr lang="en-US" altLang="ja-JP"/>
          </a:p>
        </p:txBody>
      </p:sp>
    </p:spTree>
    <p:extLst>
      <p:ext uri="{BB962C8B-B14F-4D97-AF65-F5344CB8AC3E}">
        <p14:creationId xmlns:p14="http://schemas.microsoft.com/office/powerpoint/2010/main" val="7452251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nchor="ctr" anchorCtr="1"/>
          <a:lstStyle/>
          <a:p>
            <a:r>
              <a:rPr lang="ja-JP" altLang="en-US" dirty="0"/>
              <a:t>今日のお話</a:t>
            </a:r>
            <a:endParaRPr lang="en-US" dirty="0"/>
          </a:p>
        </p:txBody>
      </p:sp>
      <p:sp>
        <p:nvSpPr>
          <p:cNvPr id="427011" name="Rectangle 3"/>
          <p:cNvSpPr>
            <a:spLocks noGrp="1" noChangeArrowheads="1"/>
          </p:cNvSpPr>
          <p:nvPr>
            <p:ph type="body" idx="1"/>
          </p:nvPr>
        </p:nvSpPr>
        <p:spPr>
          <a:xfrm>
            <a:off x="574675" y="1714681"/>
            <a:ext cx="7669733" cy="4356447"/>
          </a:xfrm>
        </p:spPr>
        <p:txBody>
          <a:bodyPr/>
          <a:lstStyle/>
          <a:p>
            <a:pPr marL="438150" lvl="1" indent="0" eaLnBrk="1" hangingPunct="1">
              <a:lnSpc>
                <a:spcPct val="90000"/>
              </a:lnSpc>
              <a:buNone/>
            </a:pPr>
            <a:r>
              <a:rPr lang="ja-JP" altLang="en-US" sz="2400" dirty="0"/>
              <a:t>第</a:t>
            </a:r>
            <a:r>
              <a:rPr lang="en-US" altLang="ja-JP" sz="2400" dirty="0"/>
              <a:t>5</a:t>
            </a:r>
            <a:r>
              <a:rPr lang="ja-JP" altLang="en-US" sz="2400" dirty="0"/>
              <a:t>章社会保障制度の体系第１節　医療保険制度の概要５．日本の医療保険制度の特徴　６．そのほかの医療に関する助成制度　</a:t>
            </a:r>
          </a:p>
          <a:p>
            <a:pPr marL="438150" lvl="1" indent="0" eaLnBrk="1" hangingPunct="1">
              <a:lnSpc>
                <a:spcPct val="90000"/>
              </a:lnSpc>
              <a:buNone/>
            </a:pPr>
            <a:endParaRPr lang="ja-JP" altLang="en-US" sz="2400" dirty="0">
              <a:latin typeface="ＭＳ 明朝" charset="-128"/>
              <a:ea typeface="ＭＳ 明朝" charset="-128"/>
              <a:cs typeface="ＭＳ 明朝" charset="-128"/>
            </a:endParaRPr>
          </a:p>
        </p:txBody>
      </p:sp>
      <p:sp>
        <p:nvSpPr>
          <p:cNvPr id="2" name="スライド番号プレースホルダー 1">
            <a:extLst>
              <a:ext uri="{FF2B5EF4-FFF2-40B4-BE49-F238E27FC236}">
                <a16:creationId xmlns:a16="http://schemas.microsoft.com/office/drawing/2014/main" id="{B5C640BE-F694-22C0-69A1-3158D26090E4}"/>
              </a:ext>
            </a:extLst>
          </p:cNvPr>
          <p:cNvSpPr>
            <a:spLocks noGrp="1"/>
          </p:cNvSpPr>
          <p:nvPr>
            <p:ph type="sldNum" sz="quarter" idx="12"/>
          </p:nvPr>
        </p:nvSpPr>
        <p:spPr/>
        <p:txBody>
          <a:bodyPr/>
          <a:lstStyle/>
          <a:p>
            <a:fld id="{A4CFD91F-0676-4D47-82C1-C8A098CDDACF}" type="slidenum">
              <a:rPr lang="en-US" altLang="ja-JP" smtClean="0"/>
              <a:pPr/>
              <a:t>4</a:t>
            </a:fld>
            <a:endParaRPr lang="en-US" altLang="ja-JP"/>
          </a:p>
        </p:txBody>
      </p:sp>
      <p:sp>
        <p:nvSpPr>
          <p:cNvPr id="3" name="テキスト ボックス 2">
            <a:extLst>
              <a:ext uri="{FF2B5EF4-FFF2-40B4-BE49-F238E27FC236}">
                <a16:creationId xmlns:a16="http://schemas.microsoft.com/office/drawing/2014/main" id="{99506729-607B-B929-8EB7-051062E107E6}"/>
              </a:ext>
            </a:extLst>
          </p:cNvPr>
          <p:cNvSpPr txBox="1"/>
          <p:nvPr/>
        </p:nvSpPr>
        <p:spPr>
          <a:xfrm>
            <a:off x="682588" y="2924944"/>
            <a:ext cx="7778824" cy="3146184"/>
          </a:xfrm>
          <a:prstGeom prst="rect">
            <a:avLst/>
          </a:prstGeom>
          <a:solidFill>
            <a:schemeClr val="bg1"/>
          </a:solidFill>
          <a:ln>
            <a:solidFill>
              <a:schemeClr val="bg1"/>
            </a:solidFill>
          </a:ln>
        </p:spPr>
        <p:txBody>
          <a:bodyPr wrap="square" rtlCol="0">
            <a:spAutoFit/>
          </a:bodyPr>
          <a:lstStyle/>
          <a:p>
            <a:r>
              <a:rPr lang="ja-JP" altLang="en-US" sz="1800" dirty="0"/>
              <a:t>１）日本の医療保険制度の特徴：①国民皆保険＝すべての国民が職域か居住地域に応じ強制加入、②自己負担は限定的③「いつでもどこでも保険証１枚で受診可能！」医療へのフリーアクセス。④問題点：患者・医療機関のコスト意識の欠如・過剰医療・過剰受診の危険性あり。</a:t>
            </a:r>
          </a:p>
          <a:p>
            <a:r>
              <a:rPr lang="ja-JP" altLang="en-US" sz="1800" dirty="0"/>
              <a:t>２）医療保険の給付率（自己負担率）は年齢別、</a:t>
            </a:r>
            <a:r>
              <a:rPr lang="en-US" altLang="ja-JP" sz="1800" dirty="0"/>
              <a:t>75</a:t>
            </a:r>
            <a:r>
              <a:rPr lang="ja-JP" altLang="en-US" sz="1800" dirty="0"/>
              <a:t>歳以上は</a:t>
            </a:r>
            <a:r>
              <a:rPr lang="en-US" altLang="ja-JP" sz="1800" dirty="0"/>
              <a:t>1</a:t>
            </a:r>
            <a:r>
              <a:rPr lang="ja-JP" altLang="en-US" sz="1800" dirty="0"/>
              <a:t>割（現役並所得</a:t>
            </a:r>
            <a:r>
              <a:rPr lang="en-US" altLang="ja-JP" sz="1800" dirty="0"/>
              <a:t>3</a:t>
            </a:r>
            <a:r>
              <a:rPr lang="ja-JP" altLang="en-US" sz="1800" dirty="0"/>
              <a:t>割）負担</a:t>
            </a:r>
            <a:r>
              <a:rPr lang="en-US" altLang="ja-JP" sz="1800" dirty="0"/>
              <a:t>70</a:t>
            </a:r>
            <a:r>
              <a:rPr lang="ja-JP" altLang="en-US" sz="1800" dirty="0"/>
              <a:t>－</a:t>
            </a:r>
            <a:r>
              <a:rPr lang="en-US" altLang="ja-JP" sz="1800" dirty="0"/>
              <a:t>74</a:t>
            </a:r>
            <a:r>
              <a:rPr lang="ja-JP" altLang="en-US" sz="1800" dirty="0"/>
              <a:t>歳は２割（現役並所得</a:t>
            </a:r>
            <a:r>
              <a:rPr lang="en-US" altLang="ja-JP" sz="1800" dirty="0"/>
              <a:t>3</a:t>
            </a:r>
            <a:r>
              <a:rPr lang="ja-JP" altLang="en-US" sz="1800" dirty="0"/>
              <a:t>割）負担、</a:t>
            </a:r>
            <a:r>
              <a:rPr lang="en-US" altLang="ja-JP" sz="1800" dirty="0"/>
              <a:t>70</a:t>
            </a:r>
            <a:r>
              <a:rPr lang="ja-JP" altLang="en-US" sz="1800" dirty="0"/>
              <a:t>歳未満（通常）は</a:t>
            </a:r>
            <a:r>
              <a:rPr lang="en-US" altLang="ja-JP" sz="1800" dirty="0"/>
              <a:t>3</a:t>
            </a:r>
            <a:r>
              <a:rPr lang="ja-JP" altLang="en-US" sz="1800" dirty="0"/>
              <a:t>割負担、</a:t>
            </a:r>
            <a:r>
              <a:rPr lang="en-US" altLang="ja-JP" sz="1800" dirty="0"/>
              <a:t>6</a:t>
            </a:r>
            <a:r>
              <a:rPr lang="ja-JP" altLang="en-US" sz="1800" dirty="0"/>
              <a:t>歳（義務教育就学前）は</a:t>
            </a:r>
            <a:r>
              <a:rPr lang="en-US" altLang="ja-JP" sz="1800" dirty="0"/>
              <a:t>2</a:t>
            </a:r>
            <a:r>
              <a:rPr lang="ja-JP" altLang="en-US" sz="1800" dirty="0"/>
              <a:t>割負担。高額療養費制度：</a:t>
            </a:r>
            <a:r>
              <a:rPr lang="en-US" altLang="ja-JP" sz="1800" dirty="0"/>
              <a:t>1</a:t>
            </a:r>
            <a:r>
              <a:rPr lang="ja-JP" altLang="en-US" sz="1800" dirty="0"/>
              <a:t>ヶ月の支払い上限を超える分は、事後的に保険者から償還払いあり。</a:t>
            </a:r>
            <a:endParaRPr lang="en-US" altLang="ja-JP" sz="1800" dirty="0"/>
          </a:p>
          <a:p>
            <a:r>
              <a:rPr lang="ja-JP" altLang="en-US" sz="1800" dirty="0"/>
              <a:t>３）公費医療：生活保護、精神保健福祉法による措置入院、原爆被害者援護法による認定疾病医療、児童福祉法による医療給付、感染症予防に対する医療給付などがある。</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algn="ctr" eaLnBrk="1" hangingPunct="1">
              <a:lnSpc>
                <a:spcPct val="90000"/>
              </a:lnSpc>
            </a:pPr>
            <a:br>
              <a:rPr lang="en-US" altLang="ja-JP" sz="2800" dirty="0"/>
            </a:br>
            <a:br>
              <a:rPr lang="en-US" altLang="ja-JP" sz="2800" dirty="0"/>
            </a:br>
            <a:r>
              <a:rPr lang="ja-JP" altLang="en-US" sz="2800" dirty="0"/>
              <a:t>第１節　医療保険制度の概要</a:t>
            </a:r>
            <a:br>
              <a:rPr lang="ja-JP" altLang="en-US" sz="2800" dirty="0"/>
            </a:br>
            <a:r>
              <a:rPr lang="ja-JP" altLang="en-US" sz="2800" dirty="0"/>
              <a:t>５．</a:t>
            </a:r>
            <a:r>
              <a:rPr lang="ja-JP" altLang="en-US" sz="2800" dirty="0">
                <a:highlight>
                  <a:srgbClr val="FFFF00"/>
                </a:highlight>
              </a:rPr>
              <a:t>日本の医療保険制度の特徴</a:t>
            </a: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184077" y="1734154"/>
            <a:ext cx="8852419" cy="4575165"/>
          </a:xfrm>
        </p:spPr>
        <p:txBody>
          <a:bodyPr/>
          <a:lstStyle/>
          <a:p>
            <a:pPr eaLnBrk="1" hangingPunct="1">
              <a:lnSpc>
                <a:spcPct val="90000"/>
              </a:lnSpc>
              <a:buFont typeface="Wingdings" panose="05000000000000000000" pitchFamily="2" charset="2"/>
              <a:buChar char="q"/>
            </a:pPr>
            <a:r>
              <a:rPr lang="ja-JP" altLang="en-US" sz="2400" dirty="0"/>
              <a:t>国保・健保などの縦割りではなく制度縦断的にみた日本の医療保険制度の特徴</a:t>
            </a:r>
            <a:endParaRPr lang="en-US" altLang="ja-JP" sz="2400" dirty="0"/>
          </a:p>
          <a:p>
            <a:pPr eaLnBrk="1" hangingPunct="1">
              <a:lnSpc>
                <a:spcPct val="90000"/>
              </a:lnSpc>
              <a:buFont typeface="Wingdings" panose="05000000000000000000" pitchFamily="2" charset="2"/>
              <a:buChar char="v"/>
            </a:pPr>
            <a:r>
              <a:rPr lang="ja-JP" altLang="en-US" sz="2400" dirty="0">
                <a:solidFill>
                  <a:srgbClr val="FF0000"/>
                </a:solidFill>
              </a:rPr>
              <a:t>国民皆保険が成立、すべての国民が職域か居住地域に応じて何らかの公的医療保険に強制加入している</a:t>
            </a:r>
            <a:r>
              <a:rPr lang="ja-JP" altLang="en-US" sz="2400" dirty="0"/>
              <a:t>こと。★日本では当たり前だが他の国と比べれば特異・世界最高！</a:t>
            </a:r>
            <a:endParaRPr lang="en-US" altLang="ja-JP" sz="2400" dirty="0"/>
          </a:p>
          <a:p>
            <a:pPr eaLnBrk="1" hangingPunct="1">
              <a:lnSpc>
                <a:spcPct val="90000"/>
              </a:lnSpc>
              <a:buFont typeface="Wingdings" panose="05000000000000000000" pitchFamily="2" charset="2"/>
              <a:buChar char="v"/>
            </a:pPr>
            <a:r>
              <a:rPr lang="ja-JP" altLang="en-US" sz="2400" dirty="0">
                <a:solidFill>
                  <a:srgbClr val="FF0000"/>
                </a:solidFill>
              </a:rPr>
              <a:t>医療費の自己負担は限定的、残りは第三者である保険者が支払う</a:t>
            </a:r>
            <a:r>
              <a:rPr lang="ja-JP" altLang="en-US" sz="2400" dirty="0"/>
              <a:t>。</a:t>
            </a:r>
            <a:endParaRPr lang="en-US" altLang="ja-JP" sz="2400" dirty="0"/>
          </a:p>
          <a:p>
            <a:pPr eaLnBrk="1" hangingPunct="1">
              <a:lnSpc>
                <a:spcPct val="90000"/>
              </a:lnSpc>
              <a:buFont typeface="Wingdings" panose="05000000000000000000" pitchFamily="2" charset="2"/>
              <a:buChar char="v"/>
            </a:pPr>
            <a:r>
              <a:rPr lang="ja-JP" altLang="en-US" sz="2400" dirty="0">
                <a:solidFill>
                  <a:srgbClr val="FF0000"/>
                </a:solidFill>
              </a:rPr>
              <a:t>医療機関は取ッパグレがなく安心して患者を受入可能</a:t>
            </a:r>
            <a:endParaRPr lang="en-US" altLang="ja-JP" sz="2400" dirty="0">
              <a:solidFill>
                <a:srgbClr val="FF0000"/>
              </a:solidFill>
            </a:endParaRPr>
          </a:p>
          <a:p>
            <a:pPr eaLnBrk="1" hangingPunct="1">
              <a:lnSpc>
                <a:spcPct val="90000"/>
              </a:lnSpc>
              <a:buFont typeface="Wingdings" panose="05000000000000000000" pitchFamily="2" charset="2"/>
              <a:buChar char="v"/>
            </a:pPr>
            <a:r>
              <a:rPr lang="ja-JP" altLang="en-US" sz="2400" dirty="0">
                <a:solidFill>
                  <a:srgbClr val="FF0000"/>
                </a:solidFill>
              </a:rPr>
              <a:t>患者は「いつでもどこでも保険証１枚で受診可能！」</a:t>
            </a:r>
            <a:r>
              <a:rPr lang="ja-JP" altLang="en-US" sz="2400" dirty="0"/>
              <a:t>医療へのフリーアクセス。</a:t>
            </a:r>
            <a:endParaRPr lang="en-US" altLang="ja-JP" sz="2400" dirty="0"/>
          </a:p>
          <a:p>
            <a:pPr eaLnBrk="1" hangingPunct="1">
              <a:lnSpc>
                <a:spcPct val="90000"/>
              </a:lnSpc>
              <a:buFont typeface="Wingdings" panose="05000000000000000000" pitchFamily="2" charset="2"/>
              <a:buChar char="v"/>
            </a:pPr>
            <a:r>
              <a:rPr lang="ja-JP" altLang="en-US" sz="2400" dirty="0">
                <a:solidFill>
                  <a:srgbClr val="002060"/>
                </a:solidFill>
              </a:rPr>
              <a:t>潜在的なデメリット：患者や医療機関のコスト意識の欠如⇒過剰医療・過剰受診の危険性あり。</a:t>
            </a:r>
            <a:endParaRPr lang="en-US" altLang="ja-JP" sz="2400" dirty="0">
              <a:solidFill>
                <a:srgbClr val="002060"/>
              </a:solidFill>
            </a:endParaRPr>
          </a:p>
          <a:p>
            <a:pPr marL="0" indent="0" eaLnBrk="1" hangingPunct="1">
              <a:lnSpc>
                <a:spcPct val="90000"/>
              </a:lnSpc>
              <a:buNone/>
            </a:pPr>
            <a:endParaRPr lang="ja-JP" altLang="en-US" sz="2400" b="1" dirty="0">
              <a:latin typeface="+mn-ea"/>
              <a:cs typeface="ＭＳ 明朝" charset="-128"/>
            </a:endParaRPr>
          </a:p>
        </p:txBody>
      </p:sp>
    </p:spTree>
    <p:extLst>
      <p:ext uri="{BB962C8B-B14F-4D97-AF65-F5344CB8AC3E}">
        <p14:creationId xmlns:p14="http://schemas.microsoft.com/office/powerpoint/2010/main" val="8080788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algn="ctr" eaLnBrk="1" hangingPunct="1">
              <a:lnSpc>
                <a:spcPct val="90000"/>
              </a:lnSpc>
            </a:pPr>
            <a:br>
              <a:rPr lang="en-US" altLang="ja-JP" sz="2800" dirty="0"/>
            </a:br>
            <a:br>
              <a:rPr lang="en-US" altLang="ja-JP" sz="2800" dirty="0"/>
            </a:br>
            <a:r>
              <a:rPr lang="ja-JP" altLang="en-US" sz="2800" dirty="0"/>
              <a:t>第１節　医療保険制度の概要</a:t>
            </a:r>
            <a:br>
              <a:rPr lang="ja-JP" altLang="en-US" sz="2800" dirty="0"/>
            </a:br>
            <a:r>
              <a:rPr lang="ja-JP" altLang="en-US" sz="2800" dirty="0"/>
              <a:t>５．日本の医療保険制度の特徴</a:t>
            </a:r>
            <a:br>
              <a:rPr lang="ja-JP" altLang="en-US" sz="2800" dirty="0"/>
            </a:br>
            <a:br>
              <a:rPr lang="ja-JP" altLang="en-US" sz="2800" dirty="0"/>
            </a:br>
            <a:endParaRPr lang="ja-JP" altLang="en-US" sz="2800" dirty="0"/>
          </a:p>
        </p:txBody>
      </p:sp>
      <p:sp>
        <p:nvSpPr>
          <p:cNvPr id="430083" name="Rectangle 3"/>
          <p:cNvSpPr>
            <a:spLocks noGrp="1" noChangeArrowheads="1"/>
          </p:cNvSpPr>
          <p:nvPr>
            <p:ph type="body" idx="1"/>
          </p:nvPr>
        </p:nvSpPr>
        <p:spPr>
          <a:xfrm>
            <a:off x="414679" y="1632975"/>
            <a:ext cx="8405793" cy="4316306"/>
          </a:xfrm>
        </p:spPr>
        <p:txBody>
          <a:bodyPr/>
          <a:lstStyle/>
          <a:p>
            <a:pPr marL="0" indent="0" eaLnBrk="1" hangingPunct="1">
              <a:lnSpc>
                <a:spcPct val="90000"/>
              </a:lnSpc>
              <a:buNone/>
            </a:pPr>
            <a:r>
              <a:rPr lang="en-US" altLang="ja-JP" sz="2400" dirty="0"/>
              <a:t>【</a:t>
            </a:r>
            <a:r>
              <a:rPr lang="ja-JP" altLang="en-US" sz="2400" dirty="0"/>
              <a:t>１</a:t>
            </a:r>
            <a:r>
              <a:rPr lang="en-US" altLang="ja-JP" sz="2400" dirty="0"/>
              <a:t>】</a:t>
            </a:r>
            <a:r>
              <a:rPr lang="ja-JP" altLang="en-US" sz="2400" dirty="0">
                <a:highlight>
                  <a:srgbClr val="FFFF00"/>
                </a:highlight>
              </a:rPr>
              <a:t>医療費の流れと保険料の拠出</a:t>
            </a:r>
            <a:endParaRPr lang="en-US" altLang="ja-JP" sz="2400" dirty="0">
              <a:highlight>
                <a:srgbClr val="FFFF00"/>
              </a:highlight>
            </a:endParaRPr>
          </a:p>
          <a:p>
            <a:pPr eaLnBrk="1" hangingPunct="1">
              <a:lnSpc>
                <a:spcPct val="90000"/>
              </a:lnSpc>
            </a:pPr>
            <a:r>
              <a:rPr lang="ja-JP" altLang="en-US" sz="2400" b="1" dirty="0">
                <a:latin typeface="+mn-ea"/>
                <a:cs typeface="ＭＳ 明朝" charset="-128"/>
              </a:rPr>
              <a:t>被保険者は事前に保険料・税金の拠出（共同負担）</a:t>
            </a:r>
            <a:endParaRPr lang="en-US" altLang="ja-JP" sz="2400" b="1" dirty="0">
              <a:latin typeface="+mn-ea"/>
              <a:cs typeface="ＭＳ 明朝" charset="-128"/>
            </a:endParaRPr>
          </a:p>
          <a:p>
            <a:pPr eaLnBrk="1" hangingPunct="1">
              <a:lnSpc>
                <a:spcPct val="90000"/>
              </a:lnSpc>
            </a:pPr>
            <a:r>
              <a:rPr lang="ja-JP" altLang="en-US" sz="2400" b="1" dirty="0">
                <a:solidFill>
                  <a:srgbClr val="FF0000"/>
                </a:solidFill>
                <a:latin typeface="+mn-ea"/>
                <a:cs typeface="ＭＳ 明朝" charset="-128"/>
              </a:rPr>
              <a:t>資金調達機関＝保険者（組合けんぽなど）が徴収する。</a:t>
            </a:r>
            <a:endParaRPr lang="en-US" altLang="ja-JP" sz="2400" b="1" dirty="0">
              <a:solidFill>
                <a:srgbClr val="FF0000"/>
              </a:solidFill>
              <a:latin typeface="+mn-ea"/>
              <a:cs typeface="ＭＳ 明朝" charset="-128"/>
            </a:endParaRPr>
          </a:p>
          <a:p>
            <a:pPr eaLnBrk="1" hangingPunct="1">
              <a:lnSpc>
                <a:spcPct val="90000"/>
              </a:lnSpc>
            </a:pPr>
            <a:r>
              <a:rPr lang="ja-JP" altLang="en-US" sz="2400" b="1" dirty="0">
                <a:latin typeface="+mn-ea"/>
                <a:cs typeface="ＭＳ 明朝" charset="-128"/>
              </a:rPr>
              <a:t>被保険者（本人・被扶養者）は病院で受診。自己負担分（</a:t>
            </a:r>
            <a:r>
              <a:rPr lang="en-US" altLang="ja-JP" sz="2400" b="1" dirty="0">
                <a:latin typeface="+mn-ea"/>
                <a:cs typeface="ＭＳ 明朝" charset="-128"/>
              </a:rPr>
              <a:t>3</a:t>
            </a:r>
            <a:r>
              <a:rPr lang="ja-JP" altLang="en-US" sz="2400" b="1" dirty="0">
                <a:latin typeface="+mn-ea"/>
                <a:cs typeface="ＭＳ 明朝" charset="-128"/>
              </a:rPr>
              <a:t>割）を病院に支払う。</a:t>
            </a:r>
            <a:endParaRPr lang="en-US" altLang="ja-JP" sz="2400" b="1" dirty="0">
              <a:latin typeface="+mn-ea"/>
              <a:cs typeface="ＭＳ 明朝" charset="-128"/>
            </a:endParaRPr>
          </a:p>
          <a:p>
            <a:pPr eaLnBrk="1" hangingPunct="1">
              <a:lnSpc>
                <a:spcPct val="90000"/>
              </a:lnSpc>
            </a:pPr>
            <a:r>
              <a:rPr lang="ja-JP" altLang="en-US" sz="2400" b="1" dirty="0">
                <a:latin typeface="+mn-ea"/>
                <a:cs typeface="ＭＳ 明朝" charset="-128"/>
              </a:rPr>
              <a:t>病院は残りの治療費・診療報酬を審査機関に請求。審査機関が病院に残りの治療費・診療報酬を支払う。</a:t>
            </a:r>
            <a:endParaRPr lang="en-US" altLang="ja-JP" sz="2400" b="1" dirty="0">
              <a:latin typeface="+mn-ea"/>
              <a:cs typeface="ＭＳ 明朝" charset="-128"/>
            </a:endParaRPr>
          </a:p>
          <a:p>
            <a:pPr eaLnBrk="1" hangingPunct="1">
              <a:lnSpc>
                <a:spcPct val="90000"/>
              </a:lnSpc>
            </a:pPr>
            <a:r>
              <a:rPr lang="ja-JP" altLang="en-US" sz="2400" b="1" dirty="0">
                <a:latin typeface="+mn-ea"/>
                <a:cs typeface="ＭＳ 明朝" charset="-128"/>
              </a:rPr>
              <a:t>審査機関は</a:t>
            </a:r>
            <a:r>
              <a:rPr lang="ja-JP" altLang="en-US" sz="2400" b="1" dirty="0">
                <a:solidFill>
                  <a:srgbClr val="FF0000"/>
                </a:solidFill>
                <a:latin typeface="+mn-ea"/>
                <a:cs typeface="ＭＳ 明朝" charset="-128"/>
              </a:rPr>
              <a:t>資金調達機関＝保険者（組合けんぽなど）に</a:t>
            </a:r>
            <a:r>
              <a:rPr lang="ja-JP" altLang="en-US" sz="2400" b="1" dirty="0">
                <a:latin typeface="+mn-ea"/>
                <a:cs typeface="ＭＳ 明朝" charset="-128"/>
              </a:rPr>
              <a:t>残りの治療費・診療報酬を請求する。</a:t>
            </a:r>
            <a:endParaRPr lang="en-US" altLang="ja-JP" sz="2400" b="1" dirty="0">
              <a:latin typeface="+mn-ea"/>
              <a:cs typeface="ＭＳ 明朝" charset="-128"/>
            </a:endParaRPr>
          </a:p>
          <a:p>
            <a:pPr eaLnBrk="1" hangingPunct="1">
              <a:lnSpc>
                <a:spcPct val="90000"/>
              </a:lnSpc>
            </a:pPr>
            <a:r>
              <a:rPr lang="ja-JP" altLang="en-US" sz="2400" b="1" dirty="0">
                <a:solidFill>
                  <a:srgbClr val="FF0000"/>
                </a:solidFill>
                <a:latin typeface="+mn-ea"/>
                <a:cs typeface="ＭＳ 明朝" charset="-128"/>
              </a:rPr>
              <a:t>資金調達機関＝保険者（組合けんぽなど）は審査機関に</a:t>
            </a:r>
            <a:r>
              <a:rPr lang="ja-JP" altLang="en-US" sz="2400" b="1" dirty="0">
                <a:latin typeface="+mn-ea"/>
                <a:cs typeface="ＭＳ 明朝" charset="-128"/>
              </a:rPr>
              <a:t>残りの治療費・診療報酬を支払う。</a:t>
            </a:r>
            <a:endParaRPr lang="en-US" altLang="ja-JP" sz="2400" b="1" dirty="0">
              <a:latin typeface="+mn-ea"/>
              <a:cs typeface="ＭＳ 明朝" charset="-128"/>
            </a:endParaRPr>
          </a:p>
          <a:p>
            <a:pPr eaLnBrk="1" hangingPunct="1">
              <a:lnSpc>
                <a:spcPct val="90000"/>
              </a:lnSpc>
            </a:pPr>
            <a:endParaRPr lang="en-US" altLang="ja-JP" sz="2400" b="1" dirty="0">
              <a:latin typeface="+mn-ea"/>
              <a:cs typeface="ＭＳ 明朝" charset="-128"/>
            </a:endParaRPr>
          </a:p>
          <a:p>
            <a:pPr marL="0" indent="0" eaLnBrk="1" hangingPunct="1">
              <a:lnSpc>
                <a:spcPct val="90000"/>
              </a:lnSpc>
              <a:buNone/>
            </a:pPr>
            <a:endParaRPr lang="en-US" altLang="ja-JP" sz="2400" b="1" dirty="0">
              <a:latin typeface="+mn-ea"/>
              <a:cs typeface="ＭＳ 明朝" charset="-128"/>
            </a:endParaRPr>
          </a:p>
        </p:txBody>
      </p:sp>
    </p:spTree>
    <p:extLst>
      <p:ext uri="{BB962C8B-B14F-4D97-AF65-F5344CB8AC3E}">
        <p14:creationId xmlns:p14="http://schemas.microsoft.com/office/powerpoint/2010/main" val="9443443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0C1389-1DAA-28DE-1341-0EE60231BF39}"/>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1BD94B05-4C82-6BA9-DF40-2FDA9C36E83E}"/>
              </a:ext>
            </a:extLst>
          </p:cNvPr>
          <p:cNvSpPr>
            <a:spLocks noGrp="1" noChangeArrowheads="1"/>
          </p:cNvSpPr>
          <p:nvPr>
            <p:ph type="title"/>
          </p:nvPr>
        </p:nvSpPr>
        <p:spPr>
          <a:xfrm>
            <a:off x="576643" y="472499"/>
            <a:ext cx="7704856" cy="1160475"/>
          </a:xfrm>
        </p:spPr>
        <p:txBody>
          <a:bodyPr anchor="ctr"/>
          <a:lstStyle/>
          <a:p>
            <a:pPr marL="438150" lvl="1" algn="ctr" eaLnBrk="1" hangingPunct="1">
              <a:lnSpc>
                <a:spcPct val="90000"/>
              </a:lnSpc>
            </a:pPr>
            <a:br>
              <a:rPr lang="en-US" altLang="ja-JP" sz="2800" dirty="0"/>
            </a:br>
            <a:br>
              <a:rPr lang="en-US" altLang="ja-JP" sz="2800" dirty="0"/>
            </a:br>
            <a:r>
              <a:rPr lang="ja-JP" altLang="en-US" sz="2800" dirty="0"/>
              <a:t>第１節　医療保険制度の概要</a:t>
            </a:r>
            <a:br>
              <a:rPr lang="ja-JP" altLang="en-US" sz="2800" dirty="0"/>
            </a:br>
            <a:r>
              <a:rPr lang="ja-JP" altLang="en-US" sz="2800" dirty="0"/>
              <a:t>５．日本の医療保険制度の特徴</a:t>
            </a:r>
            <a:br>
              <a:rPr lang="ja-JP" altLang="en-US" sz="2800" dirty="0"/>
            </a:br>
            <a:br>
              <a:rPr lang="ja-JP" altLang="en-US" sz="2800" dirty="0"/>
            </a:br>
            <a:endParaRPr lang="ja-JP" altLang="en-US" sz="2800" dirty="0"/>
          </a:p>
        </p:txBody>
      </p:sp>
      <p:sp>
        <p:nvSpPr>
          <p:cNvPr id="430083" name="Rectangle 3">
            <a:extLst>
              <a:ext uri="{FF2B5EF4-FFF2-40B4-BE49-F238E27FC236}">
                <a16:creationId xmlns:a16="http://schemas.microsoft.com/office/drawing/2014/main" id="{46E5225A-65C3-A147-9A11-003B600B2DB3}"/>
              </a:ext>
            </a:extLst>
          </p:cNvPr>
          <p:cNvSpPr>
            <a:spLocks noGrp="1" noChangeArrowheads="1"/>
          </p:cNvSpPr>
          <p:nvPr>
            <p:ph type="body" idx="1"/>
          </p:nvPr>
        </p:nvSpPr>
        <p:spPr>
          <a:xfrm>
            <a:off x="414679" y="1632975"/>
            <a:ext cx="8405793" cy="4316306"/>
          </a:xfrm>
        </p:spPr>
        <p:txBody>
          <a:bodyPr/>
          <a:lstStyle/>
          <a:p>
            <a:pPr marL="0" indent="0" eaLnBrk="1" hangingPunct="1">
              <a:lnSpc>
                <a:spcPct val="90000"/>
              </a:lnSpc>
              <a:buNone/>
            </a:pPr>
            <a:r>
              <a:rPr lang="en-US" altLang="ja-JP" sz="2400" dirty="0"/>
              <a:t>【</a:t>
            </a:r>
            <a:r>
              <a:rPr lang="ja-JP" altLang="en-US" sz="2400" dirty="0"/>
              <a:t>１</a:t>
            </a:r>
            <a:r>
              <a:rPr lang="en-US" altLang="ja-JP" sz="2400" dirty="0"/>
              <a:t>】</a:t>
            </a:r>
            <a:r>
              <a:rPr lang="ja-JP" altLang="en-US" sz="2400" dirty="0">
                <a:highlight>
                  <a:srgbClr val="FFFF00"/>
                </a:highlight>
              </a:rPr>
              <a:t>医療費の流れと保険料の拠出</a:t>
            </a:r>
            <a:endParaRPr lang="en-US" altLang="ja-JP" sz="2400" dirty="0">
              <a:highlight>
                <a:srgbClr val="FFFF00"/>
              </a:highlight>
            </a:endParaRPr>
          </a:p>
          <a:p>
            <a:pPr marL="0" indent="0" eaLnBrk="1" hangingPunct="1">
              <a:lnSpc>
                <a:spcPct val="90000"/>
              </a:lnSpc>
              <a:buNone/>
            </a:pPr>
            <a:r>
              <a:rPr lang="ja-JP" altLang="en-US" sz="2400" dirty="0">
                <a:highlight>
                  <a:srgbClr val="FFFF00"/>
                </a:highlight>
              </a:rPr>
              <a:t>この仕組みの良いところ</a:t>
            </a:r>
            <a:endParaRPr lang="en-US" altLang="ja-JP" sz="2400" dirty="0">
              <a:highlight>
                <a:srgbClr val="FFFF00"/>
              </a:highlight>
            </a:endParaRPr>
          </a:p>
          <a:p>
            <a:pPr eaLnBrk="1" hangingPunct="1">
              <a:lnSpc>
                <a:spcPct val="90000"/>
              </a:lnSpc>
            </a:pPr>
            <a:r>
              <a:rPr lang="ja-JP" altLang="en-US" sz="2400" b="1" dirty="0">
                <a:latin typeface="+mn-ea"/>
                <a:cs typeface="ＭＳ 明朝" charset="-128"/>
              </a:rPr>
              <a:t>民間の医療保険とは異なり</a:t>
            </a:r>
            <a:r>
              <a:rPr lang="ja-JP" altLang="en-US" sz="2400" b="1" dirty="0">
                <a:solidFill>
                  <a:srgbClr val="FF0000"/>
                </a:solidFill>
                <a:latin typeface="+mn-ea"/>
                <a:cs typeface="ＭＳ 明朝" charset="-128"/>
              </a:rPr>
              <a:t>個人のリスクやオプションによる保険料の差はない！収支相当の原理、給付・反対給付の原則は不採用</a:t>
            </a:r>
            <a:r>
              <a:rPr lang="ja-JP" altLang="en-US" sz="2400" b="1" dirty="0">
                <a:latin typeface="+mn-ea"/>
                <a:cs typeface="ＭＳ 明朝" charset="-128"/>
              </a:rPr>
              <a:t>。ただし保険財政上、公費負担金も含め収支均衡が原則。</a:t>
            </a:r>
          </a:p>
          <a:p>
            <a:pPr eaLnBrk="1" hangingPunct="1">
              <a:lnSpc>
                <a:spcPct val="90000"/>
              </a:lnSpc>
            </a:pPr>
            <a:r>
              <a:rPr lang="ja-JP" altLang="en-US" sz="2400" b="1" dirty="0">
                <a:latin typeface="+mn-ea"/>
                <a:cs typeface="ＭＳ 明朝" charset="-128"/>
              </a:rPr>
              <a:t>公的医療保険は</a:t>
            </a:r>
            <a:r>
              <a:rPr lang="ja-JP" altLang="en-US" sz="2400" b="1" dirty="0">
                <a:solidFill>
                  <a:srgbClr val="FF0000"/>
                </a:solidFill>
                <a:latin typeface="+mn-ea"/>
                <a:cs typeface="ＭＳ 明朝" charset="-128"/>
              </a:rPr>
              <a:t>任意ではなく強制加入</a:t>
            </a:r>
            <a:r>
              <a:rPr lang="ja-JP" altLang="en-US" sz="2400" b="1" dirty="0">
                <a:latin typeface="+mn-ea"/>
                <a:cs typeface="ＭＳ 明朝" charset="-128"/>
              </a:rPr>
              <a:t>。社会保険なので集団として平均化された保険料の支払いとなる。</a:t>
            </a:r>
          </a:p>
          <a:p>
            <a:pPr eaLnBrk="1" hangingPunct="1">
              <a:lnSpc>
                <a:spcPct val="90000"/>
              </a:lnSpc>
            </a:pPr>
            <a:r>
              <a:rPr lang="ja-JP" altLang="en-US" sz="2400" b="1" dirty="0">
                <a:latin typeface="+mn-ea"/>
                <a:cs typeface="ＭＳ 明朝" charset="-128"/>
              </a:rPr>
              <a:t>日本では職域（けんぽ）・地域（こくほ）とも応能負担の要素を加味している（</a:t>
            </a:r>
            <a:r>
              <a:rPr lang="ja-JP" altLang="en-US" sz="2400" b="1" dirty="0">
                <a:solidFill>
                  <a:srgbClr val="FF0000"/>
                </a:solidFill>
                <a:latin typeface="+mn-ea"/>
                <a:cs typeface="ＭＳ 明朝" charset="-128"/>
              </a:rPr>
              <a:t>払える人はそれなりに！</a:t>
            </a:r>
            <a:r>
              <a:rPr lang="ja-JP" altLang="en-US" sz="2400" b="1" dirty="0">
                <a:latin typeface="+mn-ea"/>
                <a:cs typeface="ＭＳ 明朝" charset="-128"/>
              </a:rPr>
              <a:t>）。</a:t>
            </a:r>
            <a:endParaRPr lang="en-US" altLang="ja-JP" sz="2400" b="1" dirty="0">
              <a:latin typeface="+mn-ea"/>
              <a:cs typeface="ＭＳ 明朝" charset="-128"/>
            </a:endParaRPr>
          </a:p>
          <a:p>
            <a:pPr eaLnBrk="1" hangingPunct="1">
              <a:lnSpc>
                <a:spcPct val="90000"/>
              </a:lnSpc>
            </a:pPr>
            <a:r>
              <a:rPr lang="ja-JP" altLang="en-US" sz="2400" b="1" dirty="0">
                <a:latin typeface="+mn-ea"/>
                <a:cs typeface="ＭＳ 明朝" charset="-128"/>
              </a:rPr>
              <a:t>さらに不足する財源＝</a:t>
            </a:r>
            <a:r>
              <a:rPr lang="ja-JP" altLang="en-US" sz="2400" b="1" dirty="0">
                <a:solidFill>
                  <a:srgbClr val="FF0000"/>
                </a:solidFill>
                <a:latin typeface="+mn-ea"/>
                <a:cs typeface="ＭＳ 明朝" charset="-128"/>
              </a:rPr>
              <a:t>扶助原理で公費投入</a:t>
            </a:r>
            <a:r>
              <a:rPr lang="ja-JP" altLang="en-US" sz="2400" b="1" dirty="0">
                <a:latin typeface="+mn-ea"/>
                <a:cs typeface="ＭＳ 明朝" charset="-128"/>
              </a:rPr>
              <a:t>。</a:t>
            </a:r>
          </a:p>
          <a:p>
            <a:pPr eaLnBrk="1" hangingPunct="1">
              <a:lnSpc>
                <a:spcPct val="90000"/>
              </a:lnSpc>
            </a:pPr>
            <a:endParaRPr lang="en-US" altLang="ja-JP" sz="2400" b="1" dirty="0">
              <a:latin typeface="+mn-ea"/>
              <a:cs typeface="ＭＳ 明朝" charset="-128"/>
            </a:endParaRPr>
          </a:p>
          <a:p>
            <a:pPr marL="0" indent="0" eaLnBrk="1" hangingPunct="1">
              <a:lnSpc>
                <a:spcPct val="90000"/>
              </a:lnSpc>
              <a:buNone/>
            </a:pPr>
            <a:endParaRPr lang="en-US" altLang="ja-JP" sz="2400" b="1" dirty="0">
              <a:latin typeface="+mn-ea"/>
              <a:cs typeface="ＭＳ 明朝" charset="-128"/>
            </a:endParaRPr>
          </a:p>
        </p:txBody>
      </p:sp>
    </p:spTree>
    <p:extLst>
      <p:ext uri="{BB962C8B-B14F-4D97-AF65-F5344CB8AC3E}">
        <p14:creationId xmlns:p14="http://schemas.microsoft.com/office/powerpoint/2010/main" val="36686947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87CA21-0A8B-CE4F-AFAE-D359114D8664}"/>
              </a:ext>
            </a:extLst>
          </p:cNvPr>
          <p:cNvSpPr>
            <a:spLocks noGrp="1"/>
          </p:cNvSpPr>
          <p:nvPr>
            <p:ph type="title"/>
          </p:nvPr>
        </p:nvSpPr>
        <p:spPr/>
        <p:txBody>
          <a:bodyPr/>
          <a:lstStyle/>
          <a:p>
            <a:r>
              <a:rPr lang="ja-JP" altLang="en-US" dirty="0"/>
              <a:t>図５－６　医療費の流れ</a:t>
            </a:r>
            <a:endParaRPr lang="en-US" dirty="0"/>
          </a:p>
        </p:txBody>
      </p:sp>
      <p:sp>
        <p:nvSpPr>
          <p:cNvPr id="4" name="スライド番号プレースホルダー 3">
            <a:extLst>
              <a:ext uri="{FF2B5EF4-FFF2-40B4-BE49-F238E27FC236}">
                <a16:creationId xmlns:a16="http://schemas.microsoft.com/office/drawing/2014/main" id="{E73B6260-1A47-B54F-2A08-13FFE09C9D3D}"/>
              </a:ext>
            </a:extLst>
          </p:cNvPr>
          <p:cNvSpPr>
            <a:spLocks noGrp="1"/>
          </p:cNvSpPr>
          <p:nvPr>
            <p:ph type="sldNum" sz="quarter" idx="12"/>
          </p:nvPr>
        </p:nvSpPr>
        <p:spPr/>
        <p:txBody>
          <a:bodyPr/>
          <a:lstStyle/>
          <a:p>
            <a:fld id="{A4CFD91F-0676-4D47-82C1-C8A098CDDACF}" type="slidenum">
              <a:rPr lang="en-US" altLang="ja-JP" smtClean="0"/>
              <a:pPr/>
              <a:t>8</a:t>
            </a:fld>
            <a:endParaRPr lang="en-US" altLang="ja-JP"/>
          </a:p>
        </p:txBody>
      </p:sp>
      <p:sp>
        <p:nvSpPr>
          <p:cNvPr id="7" name="テキスト ボックス 6">
            <a:extLst>
              <a:ext uri="{FF2B5EF4-FFF2-40B4-BE49-F238E27FC236}">
                <a16:creationId xmlns:a16="http://schemas.microsoft.com/office/drawing/2014/main" id="{6536D6D3-36A5-D995-C13A-032338D46A50}"/>
              </a:ext>
            </a:extLst>
          </p:cNvPr>
          <p:cNvSpPr txBox="1"/>
          <p:nvPr/>
        </p:nvSpPr>
        <p:spPr>
          <a:xfrm>
            <a:off x="683568" y="6137701"/>
            <a:ext cx="8601572" cy="461665"/>
          </a:xfrm>
          <a:prstGeom prst="rect">
            <a:avLst/>
          </a:prstGeom>
          <a:noFill/>
        </p:spPr>
        <p:txBody>
          <a:bodyPr wrap="square" rtlCol="0">
            <a:spAutoFit/>
          </a:bodyPr>
          <a:lstStyle/>
          <a:p>
            <a:r>
              <a:rPr lang="ja-JP" altLang="en-US" sz="2400" b="1" dirty="0">
                <a:solidFill>
                  <a:srgbClr val="FF0000"/>
                </a:solidFill>
                <a:latin typeface="+mn-ea"/>
                <a:cs typeface="ＭＳ 明朝" charset="-128"/>
              </a:rPr>
              <a:t>出典：</a:t>
            </a:r>
            <a:r>
              <a:rPr lang="en-US" altLang="ja-JP" sz="2400" b="1" dirty="0">
                <a:solidFill>
                  <a:srgbClr val="FF0000"/>
                </a:solidFill>
                <a:latin typeface="+mn-ea"/>
                <a:cs typeface="ＭＳ 明朝" charset="-128"/>
                <a:hlinkClick r:id="rId2"/>
              </a:rPr>
              <a:t>Works Human Intelligence </a:t>
            </a:r>
            <a:r>
              <a:rPr lang="ja-JP" altLang="en-US" sz="2400" b="1" dirty="0">
                <a:solidFill>
                  <a:srgbClr val="FF0000"/>
                </a:solidFill>
                <a:latin typeface="+mn-ea"/>
                <a:cs typeface="ＭＳ 明朝" charset="-128"/>
                <a:hlinkClick r:id="rId2"/>
              </a:rPr>
              <a:t>健康保険組合</a:t>
            </a:r>
            <a:endParaRPr lang="en-US" altLang="ja-JP" sz="2400" b="1" dirty="0">
              <a:solidFill>
                <a:srgbClr val="FF0000"/>
              </a:solidFill>
              <a:latin typeface="+mn-ea"/>
              <a:cs typeface="ＭＳ 明朝" charset="-128"/>
            </a:endParaRPr>
          </a:p>
        </p:txBody>
      </p:sp>
      <p:pic>
        <p:nvPicPr>
          <p:cNvPr id="6" name="図 5" descr="グラフィカル ユーザー インターフェイス, アプリケーション&#10;&#10;自動的に生成された説明">
            <a:extLst>
              <a:ext uri="{FF2B5EF4-FFF2-40B4-BE49-F238E27FC236}">
                <a16:creationId xmlns:a16="http://schemas.microsoft.com/office/drawing/2014/main" id="{5A19F877-A9CA-10FC-8746-DFF528F99A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31640" y="1687430"/>
            <a:ext cx="5620568" cy="4396509"/>
          </a:xfrm>
          <a:prstGeom prst="rect">
            <a:avLst/>
          </a:prstGeom>
        </p:spPr>
      </p:pic>
    </p:spTree>
    <p:extLst>
      <p:ext uri="{BB962C8B-B14F-4D97-AF65-F5344CB8AC3E}">
        <p14:creationId xmlns:p14="http://schemas.microsoft.com/office/powerpoint/2010/main" val="32493525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algn="ctr" eaLnBrk="1" hangingPunct="1">
              <a:lnSpc>
                <a:spcPct val="90000"/>
              </a:lnSpc>
            </a:pPr>
            <a:br>
              <a:rPr lang="en-US" altLang="ja-JP" sz="2800" dirty="0"/>
            </a:br>
            <a:br>
              <a:rPr lang="en-US" altLang="ja-JP" sz="2800" dirty="0"/>
            </a:br>
            <a:r>
              <a:rPr lang="ja-JP" altLang="en-US" sz="2800" dirty="0"/>
              <a:t>第１節　医療保険制度の概要</a:t>
            </a:r>
            <a:br>
              <a:rPr lang="ja-JP" altLang="en-US" sz="2800" dirty="0"/>
            </a:br>
            <a:r>
              <a:rPr lang="ja-JP" altLang="en-US" sz="2800" dirty="0"/>
              <a:t>５．日本の医療保険制度の特徴</a:t>
            </a:r>
            <a:br>
              <a:rPr lang="ja-JP" altLang="en-US" sz="2800" dirty="0"/>
            </a:br>
            <a:br>
              <a:rPr lang="ja-JP" altLang="en-US" sz="2800" dirty="0"/>
            </a:br>
            <a:endParaRPr lang="ja-JP" altLang="en-US" sz="2800" dirty="0"/>
          </a:p>
        </p:txBody>
      </p:sp>
      <p:sp>
        <p:nvSpPr>
          <p:cNvPr id="430083" name="Rectangle 3"/>
          <p:cNvSpPr>
            <a:spLocks noGrp="1" noChangeArrowheads="1"/>
          </p:cNvSpPr>
          <p:nvPr>
            <p:ph type="body" idx="1"/>
          </p:nvPr>
        </p:nvSpPr>
        <p:spPr>
          <a:xfrm>
            <a:off x="418728" y="1581527"/>
            <a:ext cx="8306543" cy="4608512"/>
          </a:xfrm>
          <a:solidFill>
            <a:schemeClr val="bg1"/>
          </a:solidFill>
        </p:spPr>
        <p:txBody>
          <a:bodyPr/>
          <a:lstStyle/>
          <a:p>
            <a:pPr marL="0" indent="0" eaLnBrk="1" hangingPunct="1">
              <a:lnSpc>
                <a:spcPct val="90000"/>
              </a:lnSpc>
              <a:buNone/>
            </a:pPr>
            <a:r>
              <a:rPr lang="en-US" altLang="ja-JP" sz="2400" dirty="0"/>
              <a:t>【</a:t>
            </a:r>
            <a:r>
              <a:rPr lang="ja-JP" altLang="en-US" sz="2400" dirty="0"/>
              <a:t>２</a:t>
            </a:r>
            <a:r>
              <a:rPr lang="en-US" altLang="ja-JP" sz="2400" dirty="0"/>
              <a:t>】</a:t>
            </a:r>
            <a:r>
              <a:rPr lang="ja-JP" altLang="en-US" sz="2400" dirty="0">
                <a:highlight>
                  <a:srgbClr val="FFFF00"/>
                </a:highlight>
              </a:rPr>
              <a:t>患者の一部負担（自己負担）</a:t>
            </a:r>
            <a:endParaRPr lang="en-US" altLang="ja-JP" sz="2400" dirty="0">
              <a:highlight>
                <a:srgbClr val="FFFF00"/>
              </a:highlight>
            </a:endParaRPr>
          </a:p>
          <a:p>
            <a:pPr eaLnBrk="1" hangingPunct="1">
              <a:lnSpc>
                <a:spcPct val="90000"/>
              </a:lnSpc>
            </a:pPr>
            <a:r>
              <a:rPr lang="ja-JP" altLang="en-US" sz="2400" b="1" dirty="0">
                <a:latin typeface="+mn-ea"/>
                <a:cs typeface="ＭＳ 明朝" charset="-128"/>
              </a:rPr>
              <a:t>患者は医療給付の大半を、療養給付として、現物給付を受ける。患者の支払いは</a:t>
            </a:r>
            <a:r>
              <a:rPr lang="ja-JP" altLang="en-US" sz="2400" dirty="0"/>
              <a:t>一部負担（自己負担）。</a:t>
            </a:r>
            <a:endParaRPr lang="en-US" altLang="ja-JP" sz="2400" dirty="0"/>
          </a:p>
          <a:p>
            <a:pPr eaLnBrk="1" hangingPunct="1">
              <a:lnSpc>
                <a:spcPct val="90000"/>
              </a:lnSpc>
            </a:pPr>
            <a:r>
              <a:rPr lang="ja-JP" altLang="en-US" sz="2400" dirty="0"/>
              <a:t>かっては制度（国保と健保）で給付率が異なったが、現在は統一されている。ただし給付率は年齢により異なる。</a:t>
            </a:r>
            <a:endParaRPr lang="en-US" altLang="ja-JP" sz="2400" dirty="0"/>
          </a:p>
          <a:p>
            <a:pPr eaLnBrk="1" hangingPunct="1">
              <a:lnSpc>
                <a:spcPct val="90000"/>
              </a:lnSpc>
            </a:pPr>
            <a:r>
              <a:rPr lang="en-US" altLang="ja-JP" sz="2400"/>
              <a:t>2025(</a:t>
            </a:r>
            <a:r>
              <a:rPr lang="en-US" altLang="ja-JP" sz="2400" dirty="0"/>
              <a:t>R2)</a:t>
            </a:r>
            <a:r>
              <a:rPr lang="ja-JP" altLang="en-US" sz="2400" dirty="0"/>
              <a:t>年現在、</a:t>
            </a:r>
            <a:endParaRPr lang="en-US" altLang="ja-JP" sz="2400" dirty="0"/>
          </a:p>
          <a:p>
            <a:pPr eaLnBrk="1" hangingPunct="1">
              <a:lnSpc>
                <a:spcPct val="90000"/>
              </a:lnSpc>
              <a:buFont typeface="Wingdings" panose="05000000000000000000" pitchFamily="2" charset="2"/>
              <a:buChar char="v"/>
            </a:pPr>
            <a:r>
              <a:rPr lang="en-US" altLang="ja-JP" sz="2400" dirty="0"/>
              <a:t>75</a:t>
            </a:r>
            <a:r>
              <a:rPr lang="ja-JP" altLang="en-US" sz="2400" dirty="0"/>
              <a:t>歳以上は</a:t>
            </a:r>
            <a:r>
              <a:rPr lang="en-US" altLang="ja-JP" sz="2400" dirty="0"/>
              <a:t>1</a:t>
            </a:r>
            <a:r>
              <a:rPr lang="ja-JP" altLang="en-US" sz="2400" dirty="0"/>
              <a:t>割（現役並所得は</a:t>
            </a:r>
            <a:r>
              <a:rPr lang="en-US" altLang="ja-JP" sz="2400" dirty="0"/>
              <a:t>3</a:t>
            </a:r>
            <a:r>
              <a:rPr lang="ja-JP" altLang="en-US" sz="2400" dirty="0"/>
              <a:t>割）負担</a:t>
            </a:r>
            <a:endParaRPr lang="en-US" altLang="ja-JP" sz="2400" dirty="0"/>
          </a:p>
          <a:p>
            <a:pPr eaLnBrk="1" hangingPunct="1">
              <a:lnSpc>
                <a:spcPct val="90000"/>
              </a:lnSpc>
              <a:buFont typeface="Wingdings" panose="05000000000000000000" pitchFamily="2" charset="2"/>
              <a:buChar char="v"/>
            </a:pPr>
            <a:r>
              <a:rPr lang="en-US" altLang="ja-JP" sz="2400" dirty="0"/>
              <a:t>70</a:t>
            </a:r>
            <a:r>
              <a:rPr lang="ja-JP" altLang="en-US" sz="2400" dirty="0"/>
              <a:t>－</a:t>
            </a:r>
            <a:r>
              <a:rPr lang="en-US" altLang="ja-JP" sz="2400" dirty="0"/>
              <a:t>74</a:t>
            </a:r>
            <a:r>
              <a:rPr lang="ja-JP" altLang="en-US" sz="2400" dirty="0"/>
              <a:t>歳は２割（現役並所得は</a:t>
            </a:r>
            <a:r>
              <a:rPr lang="en-US" altLang="ja-JP" sz="2400" dirty="0"/>
              <a:t>3</a:t>
            </a:r>
            <a:r>
              <a:rPr lang="ja-JP" altLang="en-US" sz="2400" dirty="0"/>
              <a:t>割）負担</a:t>
            </a:r>
            <a:endParaRPr lang="en-US" altLang="ja-JP" sz="2400" dirty="0"/>
          </a:p>
          <a:p>
            <a:pPr eaLnBrk="1" hangingPunct="1">
              <a:lnSpc>
                <a:spcPct val="90000"/>
              </a:lnSpc>
              <a:buFont typeface="Wingdings" panose="05000000000000000000" pitchFamily="2" charset="2"/>
              <a:buChar char="v"/>
            </a:pPr>
            <a:r>
              <a:rPr lang="en-US" altLang="ja-JP" sz="2400" dirty="0"/>
              <a:t>70</a:t>
            </a:r>
            <a:r>
              <a:rPr lang="ja-JP" altLang="en-US" sz="2400" dirty="0"/>
              <a:t>歳未満は</a:t>
            </a:r>
            <a:r>
              <a:rPr lang="en-US" altLang="ja-JP" sz="2400" dirty="0"/>
              <a:t>3</a:t>
            </a:r>
            <a:r>
              <a:rPr lang="ja-JP" altLang="en-US" sz="2400" dirty="0"/>
              <a:t>割負担</a:t>
            </a:r>
            <a:endParaRPr lang="en-US" altLang="ja-JP" sz="2400" dirty="0"/>
          </a:p>
          <a:p>
            <a:pPr eaLnBrk="1" hangingPunct="1">
              <a:lnSpc>
                <a:spcPct val="90000"/>
              </a:lnSpc>
              <a:buFont typeface="Wingdings" panose="05000000000000000000" pitchFamily="2" charset="2"/>
              <a:buChar char="v"/>
            </a:pPr>
            <a:r>
              <a:rPr lang="en-US" altLang="ja-JP" sz="2400" dirty="0"/>
              <a:t>6</a:t>
            </a:r>
            <a:r>
              <a:rPr lang="ja-JP" altLang="en-US" sz="2400" dirty="0"/>
              <a:t>歳（義務教育就学前）は</a:t>
            </a:r>
            <a:r>
              <a:rPr lang="en-US" altLang="ja-JP" sz="2400" dirty="0"/>
              <a:t>2</a:t>
            </a:r>
            <a:r>
              <a:rPr lang="ja-JP" altLang="en-US" sz="2400" dirty="0"/>
              <a:t>割負担。</a:t>
            </a:r>
            <a:endParaRPr lang="en-US" altLang="ja-JP" sz="2400" dirty="0"/>
          </a:p>
          <a:p>
            <a:pPr eaLnBrk="1" hangingPunct="1">
              <a:lnSpc>
                <a:spcPct val="90000"/>
              </a:lnSpc>
              <a:buFont typeface="Wingdings" panose="05000000000000000000" pitchFamily="2" charset="2"/>
              <a:buChar char="v"/>
            </a:pPr>
            <a:r>
              <a:rPr lang="ja-JP" altLang="en-US" sz="2400" dirty="0">
                <a:hlinkClick r:id="rId3"/>
              </a:rPr>
              <a:t>高額療養費制度</a:t>
            </a:r>
            <a:r>
              <a:rPr lang="ja-JP" altLang="en-US" sz="2400" dirty="0"/>
              <a:t>：</a:t>
            </a:r>
            <a:r>
              <a:rPr lang="en-US" altLang="ja-JP" sz="2400" dirty="0"/>
              <a:t>1</a:t>
            </a:r>
            <a:r>
              <a:rPr lang="ja-JP" altLang="en-US" sz="2400" dirty="0"/>
              <a:t>ヶ月の支払い上限を超える分は、事後的に</a:t>
            </a:r>
            <a:r>
              <a:rPr lang="ja-JP" altLang="en-US" sz="2400" dirty="0">
                <a:solidFill>
                  <a:srgbClr val="FF0000"/>
                </a:solidFill>
              </a:rPr>
              <a:t>保険者から償還払い</a:t>
            </a:r>
            <a:r>
              <a:rPr lang="ja-JP" altLang="en-US" sz="2400" dirty="0"/>
              <a:t>。</a:t>
            </a:r>
            <a:endParaRPr lang="en-US" altLang="ja-JP" sz="2400" dirty="0"/>
          </a:p>
          <a:p>
            <a:pPr eaLnBrk="1" hangingPunct="1">
              <a:lnSpc>
                <a:spcPct val="90000"/>
              </a:lnSpc>
            </a:pPr>
            <a:endParaRPr lang="en-US" altLang="ja-JP" sz="2400" b="1" dirty="0">
              <a:latin typeface="+mn-ea"/>
              <a:cs typeface="ＭＳ 明朝" charset="-128"/>
            </a:endParaRPr>
          </a:p>
        </p:txBody>
      </p:sp>
      <p:sp>
        <p:nvSpPr>
          <p:cNvPr id="4" name="矢印: 右 3">
            <a:extLst>
              <a:ext uri="{FF2B5EF4-FFF2-40B4-BE49-F238E27FC236}">
                <a16:creationId xmlns:a16="http://schemas.microsoft.com/office/drawing/2014/main" id="{BE9EBA9B-4841-C2FD-1384-F66E5B14D6D6}"/>
              </a:ext>
            </a:extLst>
          </p:cNvPr>
          <p:cNvSpPr/>
          <p:nvPr/>
        </p:nvSpPr>
        <p:spPr>
          <a:xfrm>
            <a:off x="5436096" y="5805264"/>
            <a:ext cx="1152128" cy="504056"/>
          </a:xfrm>
          <a:prstGeom prst="rightArrow">
            <a:avLst>
              <a:gd name="adj1" fmla="val 50000"/>
              <a:gd name="adj2" fmla="val 8267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dirty="0">
                <a:solidFill>
                  <a:srgbClr val="FF0000"/>
                </a:solidFill>
              </a:rPr>
              <a:t>VTR</a:t>
            </a:r>
            <a:endParaRPr lang="en-US" dirty="0">
              <a:solidFill>
                <a:srgbClr val="FF0000"/>
              </a:solidFill>
            </a:endParaRPr>
          </a:p>
        </p:txBody>
      </p:sp>
    </p:spTree>
    <p:extLst>
      <p:ext uri="{BB962C8B-B14F-4D97-AF65-F5344CB8AC3E}">
        <p14:creationId xmlns:p14="http://schemas.microsoft.com/office/powerpoint/2010/main" val="9503197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2004:テンプレート:プレゼンテーション:デザイン:Profile</Template>
  <TotalTime>63571</TotalTime>
  <Words>1997</Words>
  <Application>Microsoft Office PowerPoint</Application>
  <PresentationFormat>画面に合わせる (4:3)</PresentationFormat>
  <Paragraphs>123</Paragraphs>
  <Slides>17</Slides>
  <Notes>10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17</vt:i4>
      </vt:variant>
    </vt:vector>
  </HeadingPairs>
  <TitlesOfParts>
    <vt:vector size="24" baseType="lpstr">
      <vt:lpstr>Hiragino Kaku Gothic ProN</vt:lpstr>
      <vt:lpstr>ＭＳ Ｐゴシック</vt:lpstr>
      <vt:lpstr>ＭＳ 明朝</vt:lpstr>
      <vt:lpstr>Arial</vt:lpstr>
      <vt:lpstr>Century</vt:lpstr>
      <vt:lpstr>Wingdings</vt:lpstr>
      <vt:lpstr>Profile</vt:lpstr>
      <vt:lpstr>第6回【国民健康保険制度及びその他医療制度】目的・対象・給付の種類・費用負担 ・後期高齢者医療制度</vt:lpstr>
      <vt:lpstr>健康保険証の廃止⇒マイナ保険証への切り替え</vt:lpstr>
      <vt:lpstr>要注意　国保・健保の切り替え</vt:lpstr>
      <vt:lpstr>今日のお話</vt:lpstr>
      <vt:lpstr>  第１節　医療保険制度の概要 ５．日本の医療保険制度の特徴   </vt:lpstr>
      <vt:lpstr>  第１節　医療保険制度の概要 ５．日本の医療保険制度の特徴  </vt:lpstr>
      <vt:lpstr>  第１節　医療保険制度の概要 ５．日本の医療保険制度の特徴  </vt:lpstr>
      <vt:lpstr>図５－６　医療費の流れ</vt:lpstr>
      <vt:lpstr>  第１節　医療保険制度の概要 ５．日本の医療保険制度の特徴  </vt:lpstr>
      <vt:lpstr>図５－１　医療保険制度の体系</vt:lpstr>
      <vt:lpstr>高額医療費制度のイメージ</vt:lpstr>
      <vt:lpstr>高額医療費制度の費用負担（70歳未満）</vt:lpstr>
      <vt:lpstr>知っ得情報：マイナンバーカードで高額療養費制度の利用手続きが大幅に簡素化！</vt:lpstr>
      <vt:lpstr>  第１節　医療保険制度の概要 ５．日本の医療保険制度の特徴  </vt:lpstr>
      <vt:lpstr>  第１節　医療保険制度の概要 ５．日本の医療保険制度の特徴  </vt:lpstr>
      <vt:lpstr>  第１節　医療保険制度の概要 ６．そのほかの医療に関する助成制度　  </vt:lpstr>
      <vt:lpstr>次週</vt:lpstr>
    </vt:vector>
  </TitlesOfParts>
  <Manager/>
  <Company>札幌市立 大学</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第1回　家族って何だろう？_x0010_ 家族をめぐる話題</dc:title>
  <dc:subject/>
  <dc:creator>札幌市立 大学</dc:creator>
  <cp:keywords/>
  <dc:description/>
  <cp:lastModifiedBy>俊彦 原</cp:lastModifiedBy>
  <cp:revision>890</cp:revision>
  <cp:lastPrinted>2023-10-11T06:32:09Z</cp:lastPrinted>
  <dcterms:created xsi:type="dcterms:W3CDTF">2016-04-06T06:30:45Z</dcterms:created>
  <dcterms:modified xsi:type="dcterms:W3CDTF">2025-11-04T04:23:46Z</dcterms:modified>
  <cp:category/>
</cp:coreProperties>
</file>