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4"/>
  </p:notesMasterIdLst>
  <p:handoutMasterIdLst>
    <p:handoutMasterId r:id="rId15"/>
  </p:handoutMasterIdLst>
  <p:sldIdLst>
    <p:sldId id="256" r:id="rId2"/>
    <p:sldId id="386" r:id="rId3"/>
    <p:sldId id="674" r:id="rId4"/>
    <p:sldId id="778" r:id="rId5"/>
    <p:sldId id="782" r:id="rId6"/>
    <p:sldId id="763" r:id="rId7"/>
    <p:sldId id="779" r:id="rId8"/>
    <p:sldId id="780" r:id="rId9"/>
    <p:sldId id="781" r:id="rId10"/>
    <p:sldId id="777" r:id="rId11"/>
    <p:sldId id="764" r:id="rId12"/>
    <p:sldId id="425" r:id="rId13"/>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3195" autoAdjust="0"/>
  </p:normalViewPr>
  <p:slideViewPr>
    <p:cSldViewPr>
      <p:cViewPr varScale="1">
        <p:scale>
          <a:sx n="66" d="100"/>
          <a:sy n="66" d="100"/>
        </p:scale>
        <p:origin x="1340" y="32"/>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1" name="Rectangle 3"/>
          <p:cNvSpPr>
            <a:spLocks noGrp="1" noChangeArrowheads="1"/>
          </p:cNvSpPr>
          <p:nvPr>
            <p:ph type="dt" sz="quarter" idx="1"/>
          </p:nvPr>
        </p:nvSpPr>
        <p:spPr bwMode="auto">
          <a:xfrm>
            <a:off x="4025643"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43012" name="Rectangle 4"/>
          <p:cNvSpPr>
            <a:spLocks noGrp="1" noChangeArrowheads="1"/>
          </p:cNvSpPr>
          <p:nvPr>
            <p:ph type="ftr" sz="quarter" idx="2"/>
          </p:nvPr>
        </p:nvSpPr>
        <p:spPr bwMode="auto">
          <a:xfrm>
            <a:off x="0"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3" name="Rectangle 5"/>
          <p:cNvSpPr>
            <a:spLocks noGrp="1" noChangeArrowheads="1"/>
          </p:cNvSpPr>
          <p:nvPr>
            <p:ph type="sldNum" sz="quarter" idx="3"/>
          </p:nvPr>
        </p:nvSpPr>
        <p:spPr bwMode="auto">
          <a:xfrm>
            <a:off x="4025643"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14T08:25:35.467"/>
    </inkml:context>
    <inkml:brush xml:id="br0">
      <inkml:brushProperty name="width" value="0.1" units="cm"/>
      <inkml:brushProperty name="height" value="0.1" units="cm"/>
      <inkml:brushProperty name="color" value="#E71224"/>
    </inkml:brush>
  </inkml:definitions>
  <inkml:trace contextRef="#ctx0" brushRef="#br0">2164 213 24575,'-1'-1'0,"1"-1"0,0 0 0,-1 0 0,0 0 0,1 0 0,-1 0 0,0 1 0,0-1 0,0 0 0,0 0 0,0 1 0,0-1 0,0 1 0,-1-1 0,1 1 0,0 0 0,-1-1 0,1 1 0,-1 0 0,-3-2 0,-40-18 0,34 16 0,-19-7 0,-1 1 0,0 2 0,0 1 0,-34-4 0,40 8 0,-1 0 0,-50-1 0,60 4 0,0 0 0,-17-5 0,-29-1 0,-559 8 0,603-2 0,-34-7 0,9 2 0,-37-7 0,49 7 0,0 2 0,-39-1 0,47 3 0,0 0 0,-38-8 0,38 5 0,-1 1 0,-33-1 0,-18 3 0,-104 5 0,164-1 0,0 0 0,0 2 0,0 0 0,1 0 0,-1 2 0,1 0 0,0 0 0,1 1 0,-15 11 0,22-13 0,2 0 0,-1 0 0,0 1 0,1 0 0,0 0 0,1 0 0,-1 0 0,1 0 0,0 1 0,-3 13 0,-5 7 0,7-16 0,2-1 0,-1 0 0,1 1 0,1-1 0,0 1 0,1 0 0,0-1 0,2 18 0,-1 6 0,1-17 0,0 0 0,0-1 0,9 26 0,1 7 0,-6-26 0,1 1 0,1-1 0,17 35 0,-13-32 0,-11-24 0,29 58 0,-27-54 0,1 0 0,0-1 0,0 1 0,1-1 0,0 0 0,0 0 0,9 6 0,-5-6 0,1-1 0,0 0 0,0-1 0,0 0 0,0-1 0,0 0 0,0 0 0,13 0 0,-4 0 0,24 5 0,-21-3 0,40 1 0,-44-3 0,0 0 0,-1 1 0,1 0 0,23 9 0,-24-7 0,0 0 0,1-1 0,-1-1 0,28 1 0,-18-4 0,0 2 0,36 6 0,-29-4 0,0-1 0,64-5 0,-28 1 0,1299 1 0,-1356 0 0,-1 2 0,19 3 0,-18-2 0,0-1 0,17 1 0,32-2 0,102-3 0,-157 1 0,-1-1 0,0 1 0,0-1 0,0 0 0,0 0 0,0-1 0,-1 0 0,9-5 0,43-34 0,-26 17 0,-8 6 0,0-1 0,22-26 0,-22 21 0,-17 19 0,-2-1 0,1 0 0,-1 0 0,0-1 0,5-12 0,0 1 0,-2 4 0,33-77 0,-36 82 0,-1 0 0,-1-1 0,1 1 0,-2-1 0,0 1 0,0-1 0,-1-14 0,0 23 0,0 1 0,-1 0 0,1-1 0,0 1 0,-1 0 0,1-1 0,-1 1 0,1 0 0,-1 0 0,1-1 0,-1 1 0,0 0 0,0 0 0,0 0 0,0 0 0,0 0 0,0 0 0,0 0 0,0 0 0,0 1 0,0-1 0,0 0 0,0 1 0,-1-1 0,1 0 0,0 1 0,0 0 0,-1-1 0,1 1 0,-2-1 0,-5 0 0,-1 0 0,0 1 0,1 0 0,-10 1 0,-15-1 0,-42-9 0,0 5 0,-92 4 0,60 2 0,-260-2-1365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14T08:25:55.892"/>
    </inkml:context>
    <inkml:brush xml:id="br0">
      <inkml:brushProperty name="width" value="0.1" units="cm"/>
      <inkml:brushProperty name="height" value="0.1" units="cm"/>
      <inkml:brushProperty name="color" value="#E71224"/>
    </inkml:brush>
  </inkml:definitions>
  <inkml:trace contextRef="#ctx0" brushRef="#br0">2261 1656 24575,'-1806'0'0,"1794"-2"0,0 0 0,0 0 0,0-1 0,1-1 0,0 0 0,-1 0 0,-16-11 0,-8-2 0,26 12 0,0-1 0,1 0 0,0-1 0,0 0 0,1-1 0,0 1 0,-12-17 0,-9-6 0,-46-54 0,59 64 0,2 1 0,0-2 0,2 1 0,1-2 0,-15-38 0,24 55 0,-4-10 0,1 1 0,1-1 0,1 0 0,0-1 0,-1-23 0,4-81 0,2 51 0,-3 32 0,-1 26 0,2-1 0,-1 1 0,2-1 0,-1 1 0,2-1 0,-1 1 0,2 0 0,-1 0 0,2 0 0,4-11 0,13-23 0,-13 28 0,0 1 0,0 0 0,2 0 0,17-22 0,7-6 0,-21 27 0,24-26 0,-24 30 0,1 0 0,0 1 0,28-18 0,3-1 0,-35 23 0,1 0 0,0 0 0,1 1 0,12-5 0,-12 6 0,0 0 0,-1-1 0,16-12 0,-18 11 0,1 1 0,0 1 0,0 0 0,19-8 0,77-37 0,-78 39 0,-17 7 0,-1 1 0,1-1 0,0 2 0,0 0 0,12-2 0,-3 1 0,0-1 0,0-1 0,25-12 0,6-1 0,-32 14 0,0 0 0,1 1 0,34-2 0,-42 4 0,0 0 0,23-7 0,-25 5 0,1 1 0,-1 1 0,0 0 0,17-1 0,86-11 0,254 15 0,-350 0 0,30 5 0,16 1 0,8 0 0,-49-4 0,31 1 0,1071-4 0,-1105-1 0,35-7 0,-14 2 0,-11 1 0,0-2 0,38-13 0,-3 1 0,-50 16 0,1 1 0,-1 1 0,1 0 0,26 2 0,-25 0 0,-1-1 0,1 0 0,30-5 0,56-16 0,-1 10 0,-85 8 0,30 0 0,-31 2 0,1 0 0,18-5 0,-8 2 0,0 1 0,0 1 0,0 2 0,29 2 0,7 0 0,-50-2 0,9-1 0,31 5 0,-44-3 0,0 1 0,0 0 0,0 0 0,-1 1 0,1 0 0,-1 0 0,9 6 0,-7-5 0,1 1 0,0-1 0,14 3 0,10 4 0,-18-3 0,0 1 0,0 0 0,26 19 0,-39-25 0,1 0 0,0 0 0,0 0 0,0 1 0,-1 0 0,1-1 0,-1 1 0,0 0 0,0 1 0,-1-1 0,4 7 0,-1 2 0,0 1 0,3 20 0,-4-19 0,8 22 0,2 11 0,13 64 0,-27-112 0,5 26 0,-1 0 0,2 50 0,-6-54 0,2 0 0,6 36 0,1 10 0,-3 1 0,-4 77 0,-2-122 0,-11 107 0,8-107 0,0-11 0,-1-1 0,0 1 0,0-1 0,-1 0 0,-1 0 0,0-1 0,-1 0 0,0 0 0,-1 0 0,0-1 0,0 0 0,-18 15 0,18-18 0,0-1 0,0 1 0,-1-2 0,0 1 0,0-1 0,0-1 0,0 1 0,-1-2 0,0 1 0,0-1 0,0-1 0,0 0 0,0 0 0,-19 0 0,8 0 0,0 0 0,1 2 0,-34 9 0,-28 5 0,39-11 0,19-3 0,1-1 0,-28 1 0,28-4 0,-32 7 0,32-4 0,-31 1 0,-299-5 0,340 2 0,-1 0 0,-15 4 0,-27 2 0,24-7 0,10 0 0,-1 0 0,1 1 0,0 1 0,0 1 0,-34 10 0,-27 6 0,56-14 0,-41 14 0,55-15 0,0-1 0,-22 4 0,25-6 0,-1 1 0,1 0 0,-1 1 0,1 0 0,-14 6 0,22-8 0,-20 11 0,-1-1 0,0-1 0,0-1 0,-33 7 0,40-12 0,1 1 0,0 1 0,0 0 0,-17 10 0,-15 6 0,25-12 0,16-7 0,0 0 0,0 0 0,0-1 0,-8 3 0,-1-1 0,0 1 0,1 1 0,-1 1 0,-22 13 0,20-10 0,0-1 0,-27 10 0,4-9 0,31-8 0,0 0 0,-1 0 0,1 1 0,0 1 0,-12 6 0,2 1-1365</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14T08:26:04.196"/>
    </inkml:context>
    <inkml:brush xml:id="br0">
      <inkml:brushProperty name="width" value="0.1" units="cm"/>
      <inkml:brushProperty name="height" value="0.1" units="cm"/>
      <inkml:brushProperty name="color" value="#E71224"/>
    </inkml:brush>
  </inkml:definitions>
  <inkml:trace contextRef="#ctx0" brushRef="#br0">2780 1765 24575,'-2'0'0,"-27"-1"0,0 2 0,0 1 0,0 1 0,-51 12 0,-15 4 0,88-18 0,-42 7 0,-96 1 0,75-10 0,-100 2 0,153 2 0,-1 0 0,-18 6 0,-20 5 0,38-12 0,-9 3 0,-55 1 0,-887-7 0,513 2 0,442-2 0,1 0 0,-17-4 0,-26-2 0,44 6 0,0-1 0,-18-3 0,-1-1 0,27 5 0,1 0 0,0 0 0,-1 0 0,1-1 0,0 1 0,0-1 0,0 1 0,0-1 0,0 0 0,0 0 0,0 0 0,1-1 0,-1 1 0,1-1 0,-1 1 0,1-1 0,0 0 0,0 0 0,-2-4 0,-3-8 0,1 0 0,0 0 0,-4-17 0,-6-12 0,8 21 0,0-1 0,2 1 0,0-1 0,2 0 0,-2-32 0,-1 12 0,4 27 0,-1-35 0,-3-45 0,0-4 0,8-210 0,0 297 0,0 0 0,2 0 0,0 0 0,5-17 0,3-9 0,9-22 0,-15 49 0,-1 0 0,0 0 0,0-1 0,2-25 0,-4 27 0,0 1 0,1 0 0,0 1 0,0-1 0,1 1 0,1-1 0,10-17 0,-8 15 0,0 0 0,-2 0 0,1-1 0,2-13 0,-5 21 0,-1 1 0,1 0 0,0 0 0,0 0 0,0 0 0,1 1 0,0-1 0,0 1 0,7-6 0,3-5 0,7-8 0,99-100 0,-102 109 0,31-18 0,-34 23 0,0 0 0,0-2 0,21-19 0,-31 26 0,-1 0 0,1 0 0,0 1 0,0 0 0,0 0 0,0 0 0,0 0 0,1 1 0,-1 0 0,9-2 0,7 0 0,34-4 0,5-1 0,-34 5 0,0 2 0,1 0 0,-1 1 0,27 4 0,9-2 0,743-1 0,-755-7 0,-2 0 0,18 0 0,-45 4 0,34-1 0,1384 4 0,-1421 2 0,0 0 0,0 0 0,23 8 0,18 3 0,26 2 0,-71-13 0,0 2 0,-1 0 0,0 1 0,20 9 0,-16-6 0,-12-6 0,0 1 0,0 0 0,0 1 0,0-1 0,-1 1 0,0 0 0,8 8 0,23 36 0,-32-45 0,7 14 0,-1 0 0,0 0 0,-1 1 0,7 25 0,-6-18 0,15 33 0,-17-42 0,-1 0 0,0 1 0,3 19 0,-3-11 0,-2-3 0,-1 0 0,-1 0 0,-1 0 0,-1 0 0,-5 32 0,3-39 0,-1 0 0,-7 19 0,-2 14 0,-4 51 0,-12 56 0,26-143 0,0-1 0,-1 0 0,-1 0 0,0 0 0,0 0 0,-1-1 0,-1 0 0,-9 14 0,9-12 0,0 0 0,1 0 0,0 1 0,1-1 0,-4 23 0,0-4 0,0-9 0,-1-1 0,0 1 0,-14 19 0,18-31 0,-4 5 0,6-9 0,0-1 0,0 1 0,0 0 0,1 0 0,-2 6 0,-1 1 0,1 0 0,-2-1 0,0 0 0,0-1 0,-9 13 0,-16 30 0,25-43 0,0-1 0,0 0 0,-1 0 0,-12 12 0,-15 22 0,30-37 0,-2-1 0,1 0 0,-1 0 0,1-1 0,-11 8 0,9-7 0,0 0 0,0 0 0,1 0 0,-7 10 0,7-10 0,0 1 0,0-1 0,-1-1 0,0 1 0,0-1 0,-13 7 0,-9 7 0,22-14 0,-1 0 0,-1 0 0,1 0 0,0-1 0,-1 0 0,0-1 0,0 0 0,0 0 0,0-1 0,-1 0 0,1-1 0,-1 0 0,1-1 0,-13 0 0,-507-2 149,295 3-1663</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14T08:26:09.573"/>
    </inkml:context>
    <inkml:brush xml:id="br0">
      <inkml:brushProperty name="width" value="0.1" units="cm"/>
      <inkml:brushProperty name="height" value="0.1" units="cm"/>
      <inkml:brushProperty name="color" value="#E71224"/>
    </inkml:brush>
  </inkml:definitions>
  <inkml:trace contextRef="#ctx0" brushRef="#br0">1948 1711 24575,'-30'12'0,"21"-8"0,-9 4 0,-1-1 0,0-1 0,-1 0 0,1-1 0,-1-2 0,0 0 0,0-1 0,-27 0 0,25-2 0,0 2 0,-35 6 0,22-4 0,1-1 0,-64-5 0,28 1 0,-241 1 0,295-1 0,-31-6 0,30 4 0,-30-1 0,27 2 0,-1 0 0,1-1 0,-37-12 0,37 10 0,0 0 0,0 1 0,-41-3 0,50 7 0,0-2 0,-1 1 0,1-1 0,0-1 0,-13-4 0,-55-25 0,56 22 0,2 0 0,15 7 0,0 0 0,-1 0 0,1 1 0,-1-1 0,-12-1 0,7 2 0,1-1 0,0 0 0,-1 0 0,1-1 0,0-1 0,1 0 0,-1-1 0,-11-7 0,1 0 0,14 10 0,0-1 0,1 0 0,0 0 0,0 0 0,0-1 0,1 0 0,-1 0 0,-5-8 0,-53-69 0,55 70 0,2 0 0,-1 0 0,2-1 0,-6-15 0,-17-30 0,19 39 0,1-1 0,1 0 0,0-1 0,2 1 0,-5-31 0,-10-26 0,13 52 0,0 1 0,2-1 0,0 0 0,2-1 0,-2-47 0,7-252 0,0 315 0,0 0 0,1 0 0,0 0 0,1 1 0,0-1 0,9-17 0,4-16 0,-10 28 0,1 0 0,0 1 0,1-1 0,0 1 0,1 1 0,1 0 0,0 0 0,1 1 0,0 0 0,1 1 0,16-12 0,-17 15 0,0 0 0,1 1 0,0 0 0,22-8 0,-19 8 0,0 1 0,-1-2 0,17-11 0,-18 11 0,-1 0 0,1 1 0,21-8 0,-21 10 0,0-1 0,0-1 0,-1 0 0,12-8 0,-18 11 0,0 1 0,0 0 0,0 0 0,1 0 0,-1 1 0,1 0 0,10-2 0,21-6 0,149-49 0,-174 55 0,6 1 0,1 0 0,0 1 0,0 1 0,0 1 0,19 3 0,15-2 0,567-1 0,-607 2 0,0 0 0,0 0 0,-1 2 0,1 0 0,-1 0 0,0 1 0,22 12 0,35 12 0,-59-24 0,0 1 0,0 0 0,0 1 0,-1 0 0,0 0 0,0 1 0,14 16 0,-1-3 0,-10-8 0,-1 0 0,-1 1 0,16 23 0,-14-19 0,24 28 0,-29-36 0,1 1 0,10 18 0,-12-17 0,1-1 0,14 17 0,-17-23 0,-1 0 0,0 1 0,0-1 0,-1 1 0,5 9 0,0 1 0,-4-10 0,0 0 0,0-1 0,0 0 0,9 8 0,-7-8 0,-1 0 0,0 1 0,8 11 0,18 30 0,-21-34 0,-1 0 0,0 1 0,-1 1 0,10 25 0,-17-36 0,5 13 0,0 1 0,17 31 0,-17-36 0,0 0 0,0 1 0,-1 0 0,-1 0 0,0 1 0,-1-1 0,1 24 0,-2 107 0,-3-81 0,0-52 0,0 0 0,-1 0 0,-1 0 0,0 0 0,-1 0 0,0-1 0,-8 17 0,5-12 0,0 1 0,-5 23 0,8-26 0,-1 0 0,0 0 0,-1-1 0,-1 0 0,-9 16 0,5-12 0,2 0 0,-7 19 0,9-18 0,-1-1 0,0-1 0,-1 0 0,-18 24 0,10-7 0,-1 3 0,2-18 0,-1 0 0,0-1 0,-2 0 0,0-2 0,-30 19 0,39-26 0,-1-1-227,0 1-1,-1-2 1,0 0-1,0 0 1,-24 7-1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1" name="Rectangle 3"/>
          <p:cNvSpPr>
            <a:spLocks noGrp="1" noChangeArrowheads="1"/>
          </p:cNvSpPr>
          <p:nvPr>
            <p:ph type="dt" idx="1"/>
          </p:nvPr>
        </p:nvSpPr>
        <p:spPr bwMode="auto">
          <a:xfrm>
            <a:off x="4025643"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6"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5" name="Rectangle 7"/>
          <p:cNvSpPr>
            <a:spLocks noGrp="1" noChangeArrowheads="1"/>
          </p:cNvSpPr>
          <p:nvPr>
            <p:ph type="sldNum" sz="quarter" idx="5"/>
          </p:nvPr>
        </p:nvSpPr>
        <p:spPr bwMode="auto">
          <a:xfrm>
            <a:off x="4025643"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1</a:t>
            </a:fld>
            <a:endParaRPr lang="en-US" altLang="ja-JP"/>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982681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31957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7</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962624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8634109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5"/>
          </p:nvPr>
        </p:nvSpPr>
        <p:spPr/>
        <p:txBody>
          <a:bodyPr/>
          <a:lstStyle/>
          <a:p>
            <a:fld id="{94010F23-AE4D-1A43-A1A9-F76D9885358F}" type="slidenum">
              <a:rPr lang="en-US" altLang="ja-JP" smtClean="0"/>
              <a:pPr/>
              <a:t>10</a:t>
            </a:fld>
            <a:endParaRPr lang="en-US" altLang="ja-JP"/>
          </a:p>
        </p:txBody>
      </p:sp>
    </p:spTree>
    <p:extLst>
      <p:ext uri="{BB962C8B-B14F-4D97-AF65-F5344CB8AC3E}">
        <p14:creationId xmlns:p14="http://schemas.microsoft.com/office/powerpoint/2010/main" val="3505628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12</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2380523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hlw.go.jp/stf/seisakunitsuite/bunya/kenkou_iryou/iryouhoken/iryouhoken01/index.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1.xml.rels><?xml version="1.0" encoding="UTF-8" standalone="yes"?>
<Relationships xmlns="http://schemas.openxmlformats.org/package/2006/relationships"><Relationship Id="rId8" Type="http://schemas.openxmlformats.org/officeDocument/2006/relationships/customXml" Target="../ink/ink3.xml"/><Relationship Id="rId3" Type="http://schemas.openxmlformats.org/officeDocument/2006/relationships/customXml" Target="../ink/ink1.xml"/><Relationship Id="rId7" Type="http://schemas.openxmlformats.org/officeDocument/2006/relationships/image" Target="../media/image40.png"/><Relationship Id="rId12" Type="http://schemas.openxmlformats.org/officeDocument/2006/relationships/image" Target="../media/image3.jpg"/><Relationship Id="rId2" Type="http://schemas.openxmlformats.org/officeDocument/2006/relationships/hyperlink" Target="https://www.mhlw.go.jp/stf/seisakunitsuite/bunya/kenkou_iryou/iryouhoken/iryouhoken01/index.html" TargetMode="External"/><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6.png"/><Relationship Id="rId5" Type="http://schemas.openxmlformats.org/officeDocument/2006/relationships/image" Target="../media/image30.png"/><Relationship Id="rId10" Type="http://schemas.openxmlformats.org/officeDocument/2006/relationships/customXml" Target="../ink/ink4.xml"/><Relationship Id="rId9"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kyoukaikenpo.or.jp/g3/cat320/sb317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kyoukaikenpo.or.jp/g3/cat320/sb3170/sbb31710/1950-271/" TargetMode="External"/><Relationship Id="rId7" Type="http://schemas.openxmlformats.org/officeDocument/2006/relationships/hyperlink" Target="https://news.yahoo.co.jp/articles/6edffe05af6d8de3b9c1e0542e7e30fa70ac212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kyoukaikenpo.or.jp/g2/cat230/r132/" TargetMode="External"/><Relationship Id="rId5" Type="http://schemas.openxmlformats.org/officeDocument/2006/relationships/hyperlink" Target="https://www.city.sapporo.jp/hoken-iryo/kokuho/shussan.html#:~:text=%E6%94%AF%E7%B5%A6%E9%A1%8D&amp;text=%E2%80%BB%E7%94%A3%E7%A7%91%E5%8C%BB%E7%99%82%E8%A3%9C%E5%84%9F%E5%88%B6%E5%BA%A6,%E3%81%A8%E3%81%AA%E3%82%8A404%2C000%E5%86%86%EF%BC%89%E3%81%A8%E3%81%AA%E3%82%8A%E3%81%BE%E3%81%99%E3%80%82" TargetMode="External"/><Relationship Id="rId4" Type="http://schemas.openxmlformats.org/officeDocument/2006/relationships/hyperlink" Target="https://www.taiyo-seimei.co.jp/net_lineup/colum/woman/012.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mhlw.go.jp/stf/seisakunitsuite/bunya/kenkou_iryou/iryouhoken/newpage_00009.html"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4"/>
            <a:ext cx="7809520" cy="1080120"/>
          </a:xfrm>
        </p:spPr>
        <p:txBody>
          <a:bodyPr/>
          <a:lstStyle/>
          <a:p>
            <a:pPr algn="ctr"/>
            <a:r>
              <a:rPr lang="ja-JP" altLang="en-US" sz="3200" dirty="0"/>
              <a:t>第</a:t>
            </a:r>
            <a:r>
              <a:rPr lang="en-US" altLang="ja-JP" sz="3200" dirty="0"/>
              <a:t>5</a:t>
            </a:r>
            <a:r>
              <a:rPr lang="ja-JP" altLang="en-US" sz="3200" dirty="0"/>
              <a:t>回</a:t>
            </a:r>
            <a:r>
              <a:rPr lang="en-US" altLang="ja-JP" sz="3200" dirty="0"/>
              <a:t>【</a:t>
            </a:r>
            <a:r>
              <a:rPr lang="ja-JP" altLang="en-US" sz="3200" dirty="0"/>
              <a:t>健康保険と共済制度</a:t>
            </a:r>
            <a:r>
              <a:rPr lang="en-US" altLang="ja-JP" sz="3200" dirty="0"/>
              <a:t>】</a:t>
            </a:r>
            <a:r>
              <a:rPr lang="ja-JP" altLang="en-US" sz="3200" dirty="0"/>
              <a:t>被用者保険制度の概要、目的、対象、費用負担</a:t>
            </a:r>
            <a:endParaRPr lang="en-US" altLang="ja-JP" sz="3200" dirty="0"/>
          </a:p>
        </p:txBody>
      </p:sp>
      <p:sp>
        <p:nvSpPr>
          <p:cNvPr id="3075" name="Rectangle 3"/>
          <p:cNvSpPr>
            <a:spLocks noGrp="1" noChangeArrowheads="1"/>
          </p:cNvSpPr>
          <p:nvPr>
            <p:ph type="subTitle" idx="1"/>
          </p:nvPr>
        </p:nvSpPr>
        <p:spPr>
          <a:xfrm>
            <a:off x="1331640" y="2723475"/>
            <a:ext cx="6984776" cy="3550043"/>
          </a:xfrm>
        </p:spPr>
        <p:txBody>
          <a:bodyPr/>
          <a:lstStyle/>
          <a:p>
            <a:pPr algn="ctr"/>
            <a:r>
              <a:rPr lang="ja-JP" altLang="en-US" dirty="0"/>
              <a:t>社会保障 </a:t>
            </a:r>
            <a:r>
              <a:rPr lang="en-US" altLang="ja-JP" dirty="0"/>
              <a:t>II</a:t>
            </a:r>
            <a:r>
              <a:rPr lang="ja-JP" altLang="en-US" dirty="0"/>
              <a:t>　</a:t>
            </a:r>
            <a:endParaRPr lang="en-US" altLang="ja-JP" dirty="0"/>
          </a:p>
          <a:p>
            <a:pPr algn="ct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11</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17</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日</a:t>
            </a:r>
            <a:endPar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en-US" sz="2000" dirty="0"/>
              <a:t>第</a:t>
            </a:r>
            <a:r>
              <a:rPr lang="en-US" altLang="ja-JP" sz="2000" dirty="0"/>
              <a:t>5</a:t>
            </a:r>
            <a:r>
              <a:rPr lang="ja-JP" altLang="en-US" sz="2000" dirty="0"/>
              <a:t>章第１節医療保険制度の概要</a:t>
            </a:r>
            <a:endParaRPr lang="en-US" altLang="ja-JP" sz="2000" dirty="0"/>
          </a:p>
          <a:p>
            <a:pPr algn="ctr"/>
            <a:r>
              <a:rPr lang="en-US" altLang="ja-JP" sz="2000" dirty="0"/>
              <a:t>(3)</a:t>
            </a:r>
            <a:r>
              <a:rPr lang="ja-JP" altLang="en-US" sz="2000" dirty="0"/>
              <a:t>保険給付の種類と内容</a:t>
            </a:r>
            <a:endParaRPr lang="en-US" altLang="ja-JP" sz="2000" dirty="0"/>
          </a:p>
          <a:p>
            <a:pPr algn="ctr"/>
            <a:r>
              <a:rPr lang="ja-JP" altLang="en-US" sz="2000" dirty="0"/>
              <a:t>（４）医療保険の各制度の財源と保険財政</a:t>
            </a:r>
            <a:endParaRPr lang="en-US" altLang="ja-JP" sz="2000" dirty="0"/>
          </a:p>
          <a:p>
            <a:pPr algn="ctr"/>
            <a:r>
              <a:rPr lang="ja-JP" altLang="en-US" sz="2000" dirty="0"/>
              <a:t>　</a:t>
            </a:r>
            <a:r>
              <a:rPr lang="en-US" altLang="ja-JP" sz="2000" dirty="0"/>
              <a:t>p.123-130 </a:t>
            </a:r>
            <a:r>
              <a:rPr lang="ja-JP" altLang="en-US" sz="2000" dirty="0"/>
              <a:t>　</a:t>
            </a:r>
            <a:endParaRPr lang="en-US" altLang="ja-JP" sz="2000" dirty="0"/>
          </a:p>
          <a:p>
            <a:pPr algn="ctr"/>
            <a:r>
              <a:rPr lang="en-US" altLang="zh-TW" sz="2000" dirty="0"/>
              <a:t>3</a:t>
            </a:r>
            <a:r>
              <a:rPr lang="zh-TW" altLang="en-US" sz="2000" dirty="0"/>
              <a:t>限目 </a:t>
            </a:r>
            <a:r>
              <a:rPr lang="en-US" altLang="zh-TW" sz="2000" dirty="0"/>
              <a:t>13:00 </a:t>
            </a:r>
            <a:r>
              <a:rPr lang="zh-TW" altLang="en-US" sz="2000" dirty="0"/>
              <a:t>～</a:t>
            </a:r>
            <a:r>
              <a:rPr lang="en-US" altLang="zh-TW" sz="2000" dirty="0"/>
              <a:t>14</a:t>
            </a:r>
            <a:r>
              <a:rPr lang="zh-TW" altLang="en-US" sz="2000" dirty="0"/>
              <a:t>：</a:t>
            </a:r>
            <a:r>
              <a:rPr lang="en-US" altLang="zh-TW" sz="2000" dirty="0"/>
              <a:t>30 </a:t>
            </a:r>
            <a:r>
              <a:rPr lang="zh-TW" altLang="en-US" sz="2000" dirty="0"/>
              <a:t>　</a:t>
            </a:r>
            <a:endParaRPr lang="en-US" altLang="zh-TW" sz="2000" dirty="0"/>
          </a:p>
          <a:p>
            <a:pPr algn="ctr"/>
            <a:r>
              <a:rPr lang="zh-TW" altLang="en-US" sz="2000" dirty="0"/>
              <a:t>講義室 </a:t>
            </a:r>
            <a:r>
              <a:rPr lang="en-US" altLang="zh-TW" sz="2000" dirty="0"/>
              <a:t>304</a:t>
            </a:r>
          </a:p>
          <a:p>
            <a:pPr algn="ctr"/>
            <a:r>
              <a:rPr lang="ja-JP" altLang="en-US" sz="1800" b="1" dirty="0"/>
              <a:t>担当：原　俊彦</a:t>
            </a:r>
            <a:endParaRPr lang="en-US" altLang="ja-JP" sz="1800" b="1" dirty="0"/>
          </a:p>
          <a:p>
            <a:endParaRPr lang="en-US" altLang="ja-JP" dirty="0"/>
          </a:p>
          <a:p>
            <a:br>
              <a:rPr lang="ja-JP" altLang="en-US" dirty="0"/>
            </a:br>
            <a:r>
              <a:rPr lang="ja-JP" altLang="en-US" dirty="0"/>
              <a:t>　　　　　　　　　　　　</a:t>
            </a:r>
          </a:p>
          <a:p>
            <a:r>
              <a:rPr lang="ja-JP" altLang="en-US" dirty="0"/>
              <a:t>　　　       担当　原　俊彦（札幌市立大学）</a:t>
            </a:r>
            <a:r>
              <a:rPr lang="en-US" altLang="ja-JP" dirty="0" err="1"/>
              <a:t>t.hara@scu.ac.jp</a:t>
            </a:r>
            <a:endParaRPr lang="ja-JP" altLang="en-US"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1</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B74F13C9-64F2-21CD-A5A4-7C92D953870D}"/>
              </a:ext>
            </a:extLst>
          </p:cNvPr>
          <p:cNvSpPr>
            <a:spLocks noGrp="1"/>
          </p:cNvSpPr>
          <p:nvPr>
            <p:ph type="title"/>
          </p:nvPr>
        </p:nvSpPr>
        <p:spPr>
          <a:xfrm>
            <a:off x="574675" y="304800"/>
            <a:ext cx="8001000" cy="1216025"/>
          </a:xfrm>
        </p:spPr>
        <p:txBody>
          <a:bodyPr anchor="t" anchorCtr="0"/>
          <a:lstStyle/>
          <a:p>
            <a:pPr algn="ctr"/>
            <a:r>
              <a:rPr lang="ja-JP" altLang="en-US" dirty="0"/>
              <a:t>公的医療保険の各保険者の比較</a:t>
            </a:r>
            <a:endParaRPr lang="en-US" dirty="0"/>
          </a:p>
        </p:txBody>
      </p:sp>
      <p:sp>
        <p:nvSpPr>
          <p:cNvPr id="4" name="スライド番号プレースホルダー 3">
            <a:extLst>
              <a:ext uri="{FF2B5EF4-FFF2-40B4-BE49-F238E27FC236}">
                <a16:creationId xmlns:a16="http://schemas.microsoft.com/office/drawing/2014/main" id="{BC3A05C3-C6E8-8C1E-0025-979675803D06}"/>
              </a:ext>
            </a:extLst>
          </p:cNvPr>
          <p:cNvSpPr>
            <a:spLocks noGrp="1"/>
          </p:cNvSpPr>
          <p:nvPr>
            <p:ph type="sldNum" sz="quarter" idx="12"/>
          </p:nvPr>
        </p:nvSpPr>
        <p:spPr>
          <a:xfrm>
            <a:off x="6553200" y="6245225"/>
            <a:ext cx="1981200" cy="476250"/>
          </a:xfrm>
        </p:spPr>
        <p:txBody>
          <a:bodyPr wrap="square" anchor="t">
            <a:normAutofit/>
          </a:bodyPr>
          <a:lstStyle/>
          <a:p>
            <a:pPr>
              <a:spcAft>
                <a:spcPts val="600"/>
              </a:spcAft>
            </a:pPr>
            <a:fld id="{A4CFD91F-0676-4D47-82C1-C8A098CDDACF}" type="slidenum">
              <a:rPr lang="en-US" altLang="ja-JP" smtClean="0"/>
              <a:pPr>
                <a:spcAft>
                  <a:spcPts val="600"/>
                </a:spcAft>
              </a:pPr>
              <a:t>10</a:t>
            </a:fld>
            <a:endParaRPr lang="en-US" altLang="ja-JP"/>
          </a:p>
        </p:txBody>
      </p:sp>
      <p:sp>
        <p:nvSpPr>
          <p:cNvPr id="7" name="テキスト ボックス 6">
            <a:extLst>
              <a:ext uri="{FF2B5EF4-FFF2-40B4-BE49-F238E27FC236}">
                <a16:creationId xmlns:a16="http://schemas.microsoft.com/office/drawing/2014/main" id="{C24AD941-A625-05CA-CD7D-AB7FF2D9A970}"/>
              </a:ext>
            </a:extLst>
          </p:cNvPr>
          <p:cNvSpPr txBox="1"/>
          <p:nvPr/>
        </p:nvSpPr>
        <p:spPr>
          <a:xfrm>
            <a:off x="934616" y="6248987"/>
            <a:ext cx="7202760" cy="369332"/>
          </a:xfrm>
          <a:prstGeom prst="rect">
            <a:avLst/>
          </a:prstGeom>
          <a:noFill/>
        </p:spPr>
        <p:txBody>
          <a:bodyPr wrap="square" rtlCol="0">
            <a:spAutoFit/>
          </a:bodyPr>
          <a:lstStyle/>
          <a:p>
            <a:r>
              <a:rPr lang="ja-JP" altLang="en-US" sz="1800" dirty="0">
                <a:solidFill>
                  <a:srgbClr val="FF0000"/>
                </a:solidFill>
                <a:hlinkClick r:id="rId3"/>
              </a:rPr>
              <a:t>厚生労働省</a:t>
            </a:r>
            <a:r>
              <a:rPr lang="en-US" altLang="ja-JP" sz="1800" dirty="0">
                <a:solidFill>
                  <a:srgbClr val="FF0000"/>
                </a:solidFill>
                <a:hlinkClick r:id="rId3"/>
              </a:rPr>
              <a:t>HP</a:t>
            </a:r>
            <a:r>
              <a:rPr lang="ja-JP" altLang="en-US" sz="1800" dirty="0">
                <a:solidFill>
                  <a:srgbClr val="FF0000"/>
                </a:solidFill>
                <a:hlinkClick r:id="rId3"/>
              </a:rPr>
              <a:t>：我が国の医療保険について　公的医療保険の比較　</a:t>
            </a:r>
            <a:endParaRPr lang="en-US" sz="1800" dirty="0">
              <a:solidFill>
                <a:srgbClr val="FF0000"/>
              </a:solidFill>
            </a:endParaRPr>
          </a:p>
        </p:txBody>
      </p:sp>
      <p:pic>
        <p:nvPicPr>
          <p:cNvPr id="3" name="図 2" descr="テーブル&#10;&#10;AI 生成コンテンツは誤りを含む可能性があります。">
            <a:extLst>
              <a:ext uri="{FF2B5EF4-FFF2-40B4-BE49-F238E27FC236}">
                <a16:creationId xmlns:a16="http://schemas.microsoft.com/office/drawing/2014/main" id="{E237FFB5-7431-3EDA-B6E5-730899109A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2035" y="1086730"/>
            <a:ext cx="8071806" cy="5105036"/>
          </a:xfrm>
          <a:prstGeom prst="rect">
            <a:avLst/>
          </a:prstGeom>
        </p:spPr>
      </p:pic>
      <p:sp>
        <p:nvSpPr>
          <p:cNvPr id="12" name="楕円 11">
            <a:extLst>
              <a:ext uri="{FF2B5EF4-FFF2-40B4-BE49-F238E27FC236}">
                <a16:creationId xmlns:a16="http://schemas.microsoft.com/office/drawing/2014/main" id="{83955120-9E68-1446-4962-808F7429DF87}"/>
              </a:ext>
            </a:extLst>
          </p:cNvPr>
          <p:cNvSpPr/>
          <p:nvPr/>
        </p:nvSpPr>
        <p:spPr>
          <a:xfrm>
            <a:off x="683568" y="2420888"/>
            <a:ext cx="7704856" cy="43204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楕円 12">
            <a:extLst>
              <a:ext uri="{FF2B5EF4-FFF2-40B4-BE49-F238E27FC236}">
                <a16:creationId xmlns:a16="http://schemas.microsoft.com/office/drawing/2014/main" id="{D1716185-3E25-BB6C-FCBA-CB0BD5BEAA4B}"/>
              </a:ext>
            </a:extLst>
          </p:cNvPr>
          <p:cNvSpPr/>
          <p:nvPr/>
        </p:nvSpPr>
        <p:spPr>
          <a:xfrm>
            <a:off x="575952" y="3024122"/>
            <a:ext cx="7704856" cy="43204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37914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87CA21-0A8B-CE4F-AFAE-D359114D8664}"/>
              </a:ext>
            </a:extLst>
          </p:cNvPr>
          <p:cNvSpPr>
            <a:spLocks noGrp="1"/>
          </p:cNvSpPr>
          <p:nvPr>
            <p:ph type="title"/>
          </p:nvPr>
        </p:nvSpPr>
        <p:spPr/>
        <p:txBody>
          <a:bodyPr anchor="t" anchorCtr="0"/>
          <a:lstStyle/>
          <a:p>
            <a:r>
              <a:rPr lang="ja-JP" altLang="en-US" dirty="0"/>
              <a:t>医療保険制度の財源構成</a:t>
            </a:r>
            <a:r>
              <a:rPr lang="ja-JP" altLang="en-US" sz="2000" dirty="0"/>
              <a:t>（</a:t>
            </a:r>
            <a:r>
              <a:rPr lang="en-US" altLang="ja-JP" sz="2000" dirty="0"/>
              <a:t>2024</a:t>
            </a:r>
            <a:r>
              <a:rPr lang="ja-JP" altLang="en-US" sz="2000" dirty="0"/>
              <a:t>：</a:t>
            </a:r>
            <a:r>
              <a:rPr lang="en-US" altLang="ja-JP" sz="2000" dirty="0"/>
              <a:t>R6</a:t>
            </a:r>
            <a:r>
              <a:rPr lang="ja-JP" altLang="en-US" sz="2000" dirty="0"/>
              <a:t>年度）</a:t>
            </a:r>
            <a:endParaRPr lang="en-US" dirty="0"/>
          </a:p>
        </p:txBody>
      </p:sp>
      <p:sp>
        <p:nvSpPr>
          <p:cNvPr id="4" name="スライド番号プレースホルダー 3">
            <a:extLst>
              <a:ext uri="{FF2B5EF4-FFF2-40B4-BE49-F238E27FC236}">
                <a16:creationId xmlns:a16="http://schemas.microsoft.com/office/drawing/2014/main" id="{E73B6260-1A47-B54F-2A08-13FFE09C9D3D}"/>
              </a:ext>
            </a:extLst>
          </p:cNvPr>
          <p:cNvSpPr>
            <a:spLocks noGrp="1"/>
          </p:cNvSpPr>
          <p:nvPr>
            <p:ph type="sldNum" sz="quarter" idx="12"/>
          </p:nvPr>
        </p:nvSpPr>
        <p:spPr/>
        <p:txBody>
          <a:bodyPr/>
          <a:lstStyle/>
          <a:p>
            <a:fld id="{A4CFD91F-0676-4D47-82C1-C8A098CDDACF}" type="slidenum">
              <a:rPr lang="en-US" altLang="ja-JP" smtClean="0"/>
              <a:pPr/>
              <a:t>11</a:t>
            </a:fld>
            <a:endParaRPr lang="en-US" altLang="ja-JP"/>
          </a:p>
        </p:txBody>
      </p:sp>
      <p:sp>
        <p:nvSpPr>
          <p:cNvPr id="7" name="テキスト ボックス 6">
            <a:extLst>
              <a:ext uri="{FF2B5EF4-FFF2-40B4-BE49-F238E27FC236}">
                <a16:creationId xmlns:a16="http://schemas.microsoft.com/office/drawing/2014/main" id="{6536D6D3-36A5-D995-C13A-032338D46A50}"/>
              </a:ext>
            </a:extLst>
          </p:cNvPr>
          <p:cNvSpPr txBox="1"/>
          <p:nvPr/>
        </p:nvSpPr>
        <p:spPr>
          <a:xfrm>
            <a:off x="489494" y="6396335"/>
            <a:ext cx="8601572" cy="461665"/>
          </a:xfrm>
          <a:prstGeom prst="rect">
            <a:avLst/>
          </a:prstGeom>
          <a:noFill/>
        </p:spPr>
        <p:txBody>
          <a:bodyPr wrap="square" rtlCol="0">
            <a:spAutoFit/>
          </a:bodyPr>
          <a:lstStyle/>
          <a:p>
            <a:r>
              <a:rPr lang="ja-JP" altLang="en-US" sz="2400" b="1" dirty="0">
                <a:solidFill>
                  <a:srgbClr val="FF0000"/>
                </a:solidFill>
                <a:latin typeface="+mn-ea"/>
                <a:cs typeface="ＭＳ 明朝" charset="-128"/>
              </a:rPr>
              <a:t>出典：</a:t>
            </a:r>
            <a:r>
              <a:rPr lang="ja-JP" altLang="en-US" sz="2400" b="1" dirty="0">
                <a:solidFill>
                  <a:srgbClr val="FF0000"/>
                </a:solidFill>
                <a:latin typeface="+mn-ea"/>
                <a:cs typeface="ＭＳ 明朝" charset="-128"/>
                <a:hlinkClick r:id="rId2"/>
              </a:rPr>
              <a:t>厚生労働省</a:t>
            </a:r>
            <a:r>
              <a:rPr lang="en-US" altLang="ja-JP" sz="2400" b="1" dirty="0">
                <a:solidFill>
                  <a:srgbClr val="FF0000"/>
                </a:solidFill>
                <a:latin typeface="+mn-ea"/>
                <a:cs typeface="ＭＳ 明朝" charset="-128"/>
                <a:hlinkClick r:id="rId2"/>
              </a:rPr>
              <a:t>HP</a:t>
            </a:r>
            <a:r>
              <a:rPr lang="ja-JP" altLang="en-US" sz="2400" b="1" dirty="0">
                <a:solidFill>
                  <a:srgbClr val="FF0000"/>
                </a:solidFill>
                <a:latin typeface="+mn-ea"/>
                <a:cs typeface="ＭＳ 明朝" charset="-128"/>
                <a:hlinkClick r:id="rId2"/>
              </a:rPr>
              <a:t>「我が国の医療保険について」</a:t>
            </a:r>
            <a:r>
              <a:rPr lang="ja-JP" altLang="en-US" sz="2400" b="1" dirty="0">
                <a:solidFill>
                  <a:srgbClr val="FF0000"/>
                </a:solidFill>
                <a:latin typeface="+mn-ea"/>
                <a:cs typeface="ＭＳ 明朝" charset="-128"/>
              </a:rPr>
              <a:t>　</a:t>
            </a:r>
            <a:endParaRPr lang="en-US" altLang="ja-JP" sz="2400" b="1" dirty="0">
              <a:solidFill>
                <a:srgbClr val="FF0000"/>
              </a:solidFill>
              <a:latin typeface="+mn-ea"/>
              <a:cs typeface="ＭＳ 明朝" charset="-128"/>
            </a:endParaRPr>
          </a:p>
        </p:txBody>
      </p:sp>
      <mc:AlternateContent xmlns:mc="http://schemas.openxmlformats.org/markup-compatibility/2006" xmlns:p14="http://schemas.microsoft.com/office/powerpoint/2010/main">
        <mc:Choice Requires="p14">
          <p:contentPart p14:bwMode="auto" r:id="rId3">
            <p14:nvContentPartPr>
              <p14:cNvPr id="3" name="インク 2">
                <a:extLst>
                  <a:ext uri="{FF2B5EF4-FFF2-40B4-BE49-F238E27FC236}">
                    <a16:creationId xmlns:a16="http://schemas.microsoft.com/office/drawing/2014/main" id="{340B31F0-672A-7758-C688-8EB8C3BAE476}"/>
                  </a:ext>
                </a:extLst>
              </p14:cNvPr>
              <p14:cNvContentPartPr/>
              <p14:nvPr/>
            </p14:nvContentPartPr>
            <p14:xfrm>
              <a:off x="1374960" y="4982560"/>
              <a:ext cx="1104120" cy="301680"/>
            </p14:xfrm>
          </p:contentPart>
        </mc:Choice>
        <mc:Fallback xmlns="">
          <p:pic>
            <p:nvPicPr>
              <p:cNvPr id="3" name="インク 2">
                <a:extLst>
                  <a:ext uri="{FF2B5EF4-FFF2-40B4-BE49-F238E27FC236}">
                    <a16:creationId xmlns:a16="http://schemas.microsoft.com/office/drawing/2014/main" id="{340B31F0-672A-7758-C688-8EB8C3BAE476}"/>
                  </a:ext>
                </a:extLst>
              </p:cNvPr>
              <p:cNvPicPr/>
              <p:nvPr/>
            </p:nvPicPr>
            <p:blipFill>
              <a:blip r:embed="rId5"/>
              <a:stretch>
                <a:fillRect/>
              </a:stretch>
            </p:blipFill>
            <p:spPr>
              <a:xfrm>
                <a:off x="1357320" y="4964560"/>
                <a:ext cx="1139760" cy="337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インク 4">
                <a:extLst>
                  <a:ext uri="{FF2B5EF4-FFF2-40B4-BE49-F238E27FC236}">
                    <a16:creationId xmlns:a16="http://schemas.microsoft.com/office/drawing/2014/main" id="{D43DDC58-23D9-530B-FE7F-9C0763D8391E}"/>
                  </a:ext>
                </a:extLst>
              </p14:cNvPr>
              <p14:cNvContentPartPr/>
              <p14:nvPr/>
            </p14:nvContentPartPr>
            <p14:xfrm>
              <a:off x="3163440" y="4641280"/>
              <a:ext cx="1632240" cy="650880"/>
            </p14:xfrm>
          </p:contentPart>
        </mc:Choice>
        <mc:Fallback xmlns="">
          <p:pic>
            <p:nvPicPr>
              <p:cNvPr id="5" name="インク 4">
                <a:extLst>
                  <a:ext uri="{FF2B5EF4-FFF2-40B4-BE49-F238E27FC236}">
                    <a16:creationId xmlns:a16="http://schemas.microsoft.com/office/drawing/2014/main" id="{D43DDC58-23D9-530B-FE7F-9C0763D8391E}"/>
                  </a:ext>
                </a:extLst>
              </p:cNvPr>
              <p:cNvPicPr/>
              <p:nvPr/>
            </p:nvPicPr>
            <p:blipFill>
              <a:blip r:embed="rId7"/>
              <a:stretch>
                <a:fillRect/>
              </a:stretch>
            </p:blipFill>
            <p:spPr>
              <a:xfrm>
                <a:off x="3145440" y="4623640"/>
                <a:ext cx="1667880" cy="6865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インク 7">
                <a:extLst>
                  <a:ext uri="{FF2B5EF4-FFF2-40B4-BE49-F238E27FC236}">
                    <a16:creationId xmlns:a16="http://schemas.microsoft.com/office/drawing/2014/main" id="{C2A7A51E-A9F4-47DA-D3CD-5CA69842374C}"/>
                  </a:ext>
                </a:extLst>
              </p14:cNvPr>
              <p14:cNvContentPartPr/>
              <p14:nvPr/>
            </p14:nvContentPartPr>
            <p14:xfrm>
              <a:off x="4790280" y="4627240"/>
              <a:ext cx="1419120" cy="671040"/>
            </p14:xfrm>
          </p:contentPart>
        </mc:Choice>
        <mc:Fallback xmlns="">
          <p:pic>
            <p:nvPicPr>
              <p:cNvPr id="8" name="インク 7">
                <a:extLst>
                  <a:ext uri="{FF2B5EF4-FFF2-40B4-BE49-F238E27FC236}">
                    <a16:creationId xmlns:a16="http://schemas.microsoft.com/office/drawing/2014/main" id="{C2A7A51E-A9F4-47DA-D3CD-5CA69842374C}"/>
                  </a:ext>
                </a:extLst>
              </p:cNvPr>
              <p:cNvPicPr/>
              <p:nvPr/>
            </p:nvPicPr>
            <p:blipFill>
              <a:blip r:embed="rId9"/>
              <a:stretch>
                <a:fillRect/>
              </a:stretch>
            </p:blipFill>
            <p:spPr>
              <a:xfrm>
                <a:off x="4772280" y="4609600"/>
                <a:ext cx="1454760" cy="7066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インク 8">
                <a:extLst>
                  <a:ext uri="{FF2B5EF4-FFF2-40B4-BE49-F238E27FC236}">
                    <a16:creationId xmlns:a16="http://schemas.microsoft.com/office/drawing/2014/main" id="{D2B37767-631B-4832-8B55-4FF4F93D7300}"/>
                  </a:ext>
                </a:extLst>
              </p14:cNvPr>
              <p14:cNvContentPartPr/>
              <p14:nvPr/>
            </p14:nvContentPartPr>
            <p14:xfrm>
              <a:off x="6090600" y="4626160"/>
              <a:ext cx="844200" cy="650520"/>
            </p14:xfrm>
          </p:contentPart>
        </mc:Choice>
        <mc:Fallback xmlns="">
          <p:pic>
            <p:nvPicPr>
              <p:cNvPr id="9" name="インク 8">
                <a:extLst>
                  <a:ext uri="{FF2B5EF4-FFF2-40B4-BE49-F238E27FC236}">
                    <a16:creationId xmlns:a16="http://schemas.microsoft.com/office/drawing/2014/main" id="{D2B37767-631B-4832-8B55-4FF4F93D7300}"/>
                  </a:ext>
                </a:extLst>
              </p:cNvPr>
              <p:cNvPicPr/>
              <p:nvPr/>
            </p:nvPicPr>
            <p:blipFill>
              <a:blip r:embed="rId11"/>
              <a:stretch>
                <a:fillRect/>
              </a:stretch>
            </p:blipFill>
            <p:spPr>
              <a:xfrm>
                <a:off x="6072600" y="4608160"/>
                <a:ext cx="879840" cy="686160"/>
              </a:xfrm>
              <a:prstGeom prst="rect">
                <a:avLst/>
              </a:prstGeom>
            </p:spPr>
          </p:pic>
        </mc:Fallback>
      </mc:AlternateContent>
      <p:pic>
        <p:nvPicPr>
          <p:cNvPr id="10" name="図 9" descr="ダイアグラム&#10;&#10;AI 生成コンテンツは誤りを含む可能性があります。">
            <a:extLst>
              <a:ext uri="{FF2B5EF4-FFF2-40B4-BE49-F238E27FC236}">
                <a16:creationId xmlns:a16="http://schemas.microsoft.com/office/drawing/2014/main" id="{7E4CDC9F-05F3-A88E-FE0A-A3148D1053E3}"/>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74675" y="1167077"/>
            <a:ext cx="6464300" cy="5067300"/>
          </a:xfrm>
          <a:prstGeom prst="rect">
            <a:avLst/>
          </a:prstGeom>
        </p:spPr>
      </p:pic>
    </p:spTree>
    <p:extLst>
      <p:ext uri="{BB962C8B-B14F-4D97-AF65-F5344CB8AC3E}">
        <p14:creationId xmlns:p14="http://schemas.microsoft.com/office/powerpoint/2010/main" val="7354502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次週</a:t>
            </a:r>
            <a:endParaRPr lang="en-US" dirty="0"/>
          </a:p>
        </p:txBody>
      </p:sp>
      <p:sp>
        <p:nvSpPr>
          <p:cNvPr id="427011" name="Rectangle 3"/>
          <p:cNvSpPr>
            <a:spLocks noGrp="1" noChangeArrowheads="1"/>
          </p:cNvSpPr>
          <p:nvPr>
            <p:ph type="body" idx="1"/>
          </p:nvPr>
        </p:nvSpPr>
        <p:spPr>
          <a:xfrm>
            <a:off x="540361" y="1844824"/>
            <a:ext cx="7704047" cy="3888432"/>
          </a:xfrm>
        </p:spPr>
        <p:txBody>
          <a:bodyPr/>
          <a:lstStyle/>
          <a:p>
            <a:pPr marL="0" indent="0">
              <a:buNone/>
            </a:pPr>
            <a:r>
              <a:rPr lang="ja-JP" altLang="en-US" sz="3200" dirty="0"/>
              <a:t>次回は</a:t>
            </a:r>
            <a:r>
              <a:rPr lang="en-US" altLang="ja-JP" sz="3200" dirty="0"/>
              <a:t>. 12</a:t>
            </a:r>
            <a:r>
              <a:rPr lang="ja-JP" altLang="en-US" sz="3200" dirty="0"/>
              <a:t>月</a:t>
            </a:r>
            <a:r>
              <a:rPr lang="en-US" altLang="ja-JP" sz="3200" dirty="0"/>
              <a:t>1</a:t>
            </a:r>
            <a:r>
              <a:rPr lang="ja-JP" altLang="en-US" sz="3200" dirty="0"/>
              <a:t>日</a:t>
            </a:r>
            <a:endParaRPr lang="en-US" altLang="ja-JP" sz="3200" dirty="0"/>
          </a:p>
          <a:p>
            <a:pPr marL="0" indent="0">
              <a:buNone/>
            </a:pPr>
            <a:r>
              <a:rPr lang="en-US" altLang="ja-JP" sz="3200" dirty="0"/>
              <a:t>#</a:t>
            </a:r>
            <a:r>
              <a:rPr lang="ja-JP" altLang="en-US" sz="3200" dirty="0"/>
              <a:t>６</a:t>
            </a:r>
            <a:r>
              <a:rPr lang="en-US" altLang="ja-JP" sz="3200" dirty="0"/>
              <a:t>【</a:t>
            </a:r>
            <a:r>
              <a:rPr lang="ja-JP" altLang="en-US" sz="3200" dirty="0"/>
              <a:t>国民健康保険制度及びその他医療制度</a:t>
            </a:r>
            <a:r>
              <a:rPr lang="en-US" altLang="ja-JP" sz="3200" dirty="0"/>
              <a:t>】</a:t>
            </a:r>
            <a:r>
              <a:rPr lang="ja-JP" altLang="en-US" sz="3200" dirty="0"/>
              <a:t>目的、対象、給付の種類、費用負担、後期高齢者医療制度第</a:t>
            </a:r>
            <a:r>
              <a:rPr lang="en-US" altLang="ja-JP" sz="3200" dirty="0"/>
              <a:t>5</a:t>
            </a:r>
            <a:r>
              <a:rPr lang="ja-JP" altLang="en-US" sz="3200" dirty="0"/>
              <a:t>章第１節医療保険制度の概要　</a:t>
            </a:r>
            <a:r>
              <a:rPr lang="en-US" altLang="ja-JP" sz="3200" dirty="0"/>
              <a:t>(5)</a:t>
            </a:r>
            <a:r>
              <a:rPr lang="ja-JP" altLang="en-US" sz="3200" dirty="0"/>
              <a:t>日本の医療保険制度の特徴（６）そのほかの医療に関する助成制度　</a:t>
            </a:r>
            <a:r>
              <a:rPr lang="en-US" altLang="ja-JP" sz="3200" dirty="0"/>
              <a:t>p.130 -139</a:t>
            </a:r>
            <a:r>
              <a:rPr lang="ja-JP" altLang="en-US" sz="3200" dirty="0"/>
              <a:t>　　　　　　　　　　　　　　　　　　</a:t>
            </a:r>
            <a:endParaRPr lang="en-US" altLang="ja-JP" dirty="0"/>
          </a:p>
          <a:p>
            <a:pPr eaLnBrk="1" hangingPunct="1">
              <a:lnSpc>
                <a:spcPct val="90000"/>
              </a:lnSpc>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342157D2-5026-7465-C617-F7B5FC517988}"/>
              </a:ext>
            </a:extLst>
          </p:cNvPr>
          <p:cNvSpPr>
            <a:spLocks noGrp="1"/>
          </p:cNvSpPr>
          <p:nvPr>
            <p:ph type="sldNum" sz="quarter" idx="12"/>
          </p:nvPr>
        </p:nvSpPr>
        <p:spPr/>
        <p:txBody>
          <a:bodyPr/>
          <a:lstStyle/>
          <a:p>
            <a:fld id="{A4CFD91F-0676-4D47-82C1-C8A098CDDACF}" type="slidenum">
              <a:rPr lang="en-US" altLang="ja-JP" smtClean="0"/>
              <a:pPr/>
              <a:t>12</a:t>
            </a:fld>
            <a:endParaRPr lang="en-US" altLang="ja-JP"/>
          </a:p>
        </p:txBody>
      </p:sp>
    </p:spTree>
    <p:extLst>
      <p:ext uri="{BB962C8B-B14F-4D97-AF65-F5344CB8AC3E}">
        <p14:creationId xmlns:p14="http://schemas.microsoft.com/office/powerpoint/2010/main" val="2967010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a:t>
            </a:r>
            <a:endParaRPr lang="en-US" dirty="0"/>
          </a:p>
        </p:txBody>
      </p:sp>
      <p:sp>
        <p:nvSpPr>
          <p:cNvPr id="427011" name="Rectangle 3"/>
          <p:cNvSpPr>
            <a:spLocks noGrp="1" noChangeArrowheads="1"/>
          </p:cNvSpPr>
          <p:nvPr>
            <p:ph type="body" idx="1"/>
          </p:nvPr>
        </p:nvSpPr>
        <p:spPr>
          <a:xfrm>
            <a:off x="574675" y="1714681"/>
            <a:ext cx="8001000" cy="4162591"/>
          </a:xfrm>
        </p:spPr>
        <p:txBody>
          <a:bodyPr/>
          <a:lstStyle/>
          <a:p>
            <a:pPr marL="438150" lvl="1" indent="0" eaLnBrk="1" hangingPunct="1">
              <a:lnSpc>
                <a:spcPct val="90000"/>
              </a:lnSpc>
              <a:buNone/>
            </a:pPr>
            <a:r>
              <a:rPr lang="ja-JP" altLang="en-US" sz="2400" dirty="0"/>
              <a:t>第</a:t>
            </a:r>
            <a:r>
              <a:rPr lang="en-US" altLang="ja-JP" sz="2400" dirty="0"/>
              <a:t>5</a:t>
            </a:r>
            <a:r>
              <a:rPr lang="ja-JP" altLang="en-US" sz="2400" dirty="0"/>
              <a:t>章社会保障制度の体系</a:t>
            </a:r>
            <a:endParaRPr lang="en-US" altLang="ja-JP" sz="2400" dirty="0"/>
          </a:p>
          <a:p>
            <a:pPr marL="438150" lvl="1" indent="0" eaLnBrk="1" hangingPunct="1">
              <a:lnSpc>
                <a:spcPct val="90000"/>
              </a:lnSpc>
              <a:buNone/>
            </a:pPr>
            <a:r>
              <a:rPr lang="ja-JP" altLang="en-US" sz="2400" dirty="0"/>
              <a:t>第１節　医療保険制度の概要</a:t>
            </a:r>
          </a:p>
          <a:p>
            <a:pPr marL="438150" lvl="1" indent="0" eaLnBrk="1" hangingPunct="1">
              <a:lnSpc>
                <a:spcPct val="90000"/>
              </a:lnSpc>
              <a:buNone/>
            </a:pPr>
            <a:r>
              <a:rPr lang="en-US" altLang="ja-JP" sz="2400" dirty="0"/>
              <a:t>3.</a:t>
            </a:r>
            <a:r>
              <a:rPr lang="ja-JP" altLang="en-US" sz="2400" dirty="0"/>
              <a:t> 保険給付の種類と内容</a:t>
            </a:r>
          </a:p>
          <a:p>
            <a:pPr marL="438150" lvl="1" indent="0" eaLnBrk="1" hangingPunct="1">
              <a:lnSpc>
                <a:spcPct val="90000"/>
              </a:lnSpc>
              <a:buNone/>
            </a:pPr>
            <a:r>
              <a:rPr lang="en-US" altLang="ja-JP" sz="2400" dirty="0"/>
              <a:t>4.</a:t>
            </a:r>
            <a:r>
              <a:rPr lang="ja-JP" altLang="en-US" sz="2400" dirty="0"/>
              <a:t>医療保険の各制度の財源と保険財政</a:t>
            </a:r>
          </a:p>
          <a:p>
            <a:pPr marL="438150" lvl="1" indent="0" eaLnBrk="1" hangingPunct="1">
              <a:lnSpc>
                <a:spcPct val="90000"/>
              </a:lnSpc>
              <a:buNone/>
            </a:pPr>
            <a:endParaRPr lang="en-US" altLang="ja-JP" sz="2400" dirty="0">
              <a:latin typeface="ＭＳ 明朝" charset="-128"/>
              <a:ea typeface="ＭＳ 明朝" charset="-128"/>
              <a:cs typeface="ＭＳ 明朝" charset="-128"/>
            </a:endParaRPr>
          </a:p>
          <a:p>
            <a:pPr marL="438150" lvl="1" indent="0" eaLnBrk="1" hangingPunct="1">
              <a:lnSpc>
                <a:spcPct val="90000"/>
              </a:lnSpc>
              <a:buNone/>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2</a:t>
            </a:fld>
            <a:endParaRPr lang="en-US" altLang="ja-JP"/>
          </a:p>
        </p:txBody>
      </p:sp>
      <p:sp>
        <p:nvSpPr>
          <p:cNvPr id="3" name="テキスト ボックス 2">
            <a:extLst>
              <a:ext uri="{FF2B5EF4-FFF2-40B4-BE49-F238E27FC236}">
                <a16:creationId xmlns:a16="http://schemas.microsoft.com/office/drawing/2014/main" id="{99506729-607B-B929-8EB7-051062E107E6}"/>
              </a:ext>
            </a:extLst>
          </p:cNvPr>
          <p:cNvSpPr txBox="1"/>
          <p:nvPr/>
        </p:nvSpPr>
        <p:spPr>
          <a:xfrm>
            <a:off x="349906" y="3614425"/>
            <a:ext cx="8180139" cy="1938992"/>
          </a:xfrm>
          <a:prstGeom prst="rect">
            <a:avLst/>
          </a:prstGeom>
          <a:solidFill>
            <a:schemeClr val="bg1"/>
          </a:solidFill>
          <a:ln>
            <a:solidFill>
              <a:schemeClr val="bg1"/>
            </a:solidFill>
          </a:ln>
        </p:spPr>
        <p:txBody>
          <a:bodyPr wrap="square" rtlCol="0">
            <a:spAutoFit/>
          </a:bodyPr>
          <a:lstStyle/>
          <a:p>
            <a:r>
              <a:rPr lang="ja-JP" altLang="en-US" sz="2000" dirty="0"/>
              <a:t>ここでは、</a:t>
            </a:r>
            <a:endParaRPr lang="en-US" altLang="ja-JP" sz="2000" dirty="0"/>
          </a:p>
          <a:p>
            <a:endParaRPr lang="ja-JP" altLang="en-US" sz="2000" dirty="0"/>
          </a:p>
          <a:p>
            <a:r>
              <a:rPr lang="ja-JP" altLang="en-US" sz="2000" dirty="0"/>
              <a:t>１）公的医療保険制度の給付には医療給付と現金給付があり、医療給付には現物給付と療養払い（償還払い）が、また現金給付には傷病手当などの各種給付金があること、</a:t>
            </a:r>
            <a:endParaRPr lang="en-US" altLang="ja-JP" sz="2000" dirty="0"/>
          </a:p>
          <a:p>
            <a:r>
              <a:rPr lang="ja-JP" altLang="en-US" sz="2000" dirty="0"/>
              <a:t>２）市町村国保、被用者保険、後期高齢者医療制度の財政について、学ぶ。</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algn="ctr" eaLnBrk="1" hangingPunct="1">
              <a:lnSpc>
                <a:spcPct val="90000"/>
              </a:lnSpc>
            </a:pPr>
            <a:br>
              <a:rPr lang="en-US" altLang="ja-JP" sz="2800" dirty="0"/>
            </a:br>
            <a:br>
              <a:rPr lang="en-US" altLang="ja-JP" sz="2800" dirty="0"/>
            </a:br>
            <a:r>
              <a:rPr lang="ja-JP" altLang="en-US" sz="2800" dirty="0"/>
              <a:t>第１節　医療保険制度の概要</a:t>
            </a:r>
            <a:br>
              <a:rPr lang="ja-JP" altLang="en-US" sz="2800" dirty="0"/>
            </a:br>
            <a:r>
              <a:rPr lang="en-US" altLang="ja-JP" sz="2800" dirty="0"/>
              <a:t>3.</a:t>
            </a:r>
            <a:r>
              <a:rPr lang="ja-JP" altLang="en-US" sz="2800" dirty="0"/>
              <a:t> 保険給付の種類と内容</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84077" y="1734155"/>
            <a:ext cx="8780411" cy="4359142"/>
          </a:xfrm>
        </p:spPr>
        <p:txBody>
          <a:bodyPr/>
          <a:lstStyle/>
          <a:p>
            <a:pPr eaLnBrk="1" hangingPunct="1">
              <a:lnSpc>
                <a:spcPct val="90000"/>
              </a:lnSpc>
              <a:buFont typeface="Wingdings" panose="05000000000000000000" pitchFamily="2" charset="2"/>
              <a:buChar char="q"/>
            </a:pPr>
            <a:r>
              <a:rPr lang="ja-JP" altLang="en-US" sz="2400" dirty="0">
                <a:hlinkClick r:id="rId3"/>
              </a:rPr>
              <a:t>公的医療保険制度の給付</a:t>
            </a:r>
            <a:r>
              <a:rPr lang="ja-JP" altLang="en-US" sz="2400" dirty="0"/>
              <a:t>には医療給付と現金給付がある</a:t>
            </a:r>
            <a:endParaRPr lang="en-US" altLang="ja-JP" sz="2400" dirty="0"/>
          </a:p>
          <a:p>
            <a:pPr eaLnBrk="1" hangingPunct="1">
              <a:lnSpc>
                <a:spcPct val="90000"/>
              </a:lnSpc>
              <a:buFont typeface="Wingdings" panose="05000000000000000000" pitchFamily="2" charset="2"/>
              <a:buChar char="Ø"/>
            </a:pPr>
            <a:r>
              <a:rPr lang="ja-JP" altLang="en-US" sz="2400" dirty="0">
                <a:solidFill>
                  <a:srgbClr val="FF0000"/>
                </a:solidFill>
              </a:rPr>
              <a:t>医療給付には現物給付・療養払い（償還払い）</a:t>
            </a:r>
            <a:r>
              <a:rPr lang="ja-JP" altLang="en-US" sz="2400" dirty="0"/>
              <a:t>がある。</a:t>
            </a:r>
            <a:endParaRPr lang="en-US" altLang="ja-JP" sz="2400" dirty="0"/>
          </a:p>
          <a:p>
            <a:pPr eaLnBrk="1" hangingPunct="1">
              <a:lnSpc>
                <a:spcPct val="90000"/>
              </a:lnSpc>
              <a:buFont typeface="Wingdings" panose="05000000000000000000" pitchFamily="2" charset="2"/>
              <a:buChar char="v"/>
            </a:pPr>
            <a:r>
              <a:rPr lang="ja-JP" altLang="en-US" sz="2400" dirty="0"/>
              <a:t>現物給付；診察、検査、処置、手術、投薬、入院などの、医療機関での療養給付があり、支払いは全額ではなく、自己負担分のみとなる。</a:t>
            </a:r>
            <a:endParaRPr lang="en-US" altLang="ja-JP" sz="2400" dirty="0"/>
          </a:p>
          <a:p>
            <a:pPr eaLnBrk="1" hangingPunct="1">
              <a:lnSpc>
                <a:spcPct val="90000"/>
              </a:lnSpc>
              <a:buFont typeface="Wingdings" panose="05000000000000000000" pitchFamily="2" charset="2"/>
              <a:buChar char="v"/>
            </a:pPr>
            <a:r>
              <a:rPr lang="ja-JP" altLang="en-US" sz="2400" dirty="0"/>
              <a:t>療養払い（償還払い）：入院時食事療養費、入院時生活療養費、保険外併用療養費については、患者が全額立替払いをした後に、負担割合分を差し引いて金額の支給を受ける</a:t>
            </a:r>
            <a:endParaRPr lang="en-US" altLang="ja-JP" sz="2400" dirty="0"/>
          </a:p>
          <a:p>
            <a:pPr eaLnBrk="1" hangingPunct="1">
              <a:lnSpc>
                <a:spcPct val="90000"/>
              </a:lnSpc>
              <a:buFont typeface="Wingdings" panose="05000000000000000000" pitchFamily="2" charset="2"/>
              <a:buChar char="v"/>
            </a:pPr>
            <a:r>
              <a:rPr lang="ja-JP" altLang="en-US" sz="2400" dirty="0"/>
              <a:t>高額療養費：自己負担の限度額</a:t>
            </a:r>
            <a:r>
              <a:rPr lang="en-US" altLang="ja-JP" sz="2400" dirty="0"/>
              <a:t>(</a:t>
            </a:r>
            <a:r>
              <a:rPr lang="ja-JP" altLang="en-US" sz="2400" dirty="0"/>
              <a:t>目安</a:t>
            </a:r>
            <a:r>
              <a:rPr lang="en-US" altLang="ja-JP" sz="2400" dirty="0"/>
              <a:t>21,000</a:t>
            </a:r>
            <a:r>
              <a:rPr lang="ja-JP" altLang="en-US" sz="2400" dirty="0"/>
              <a:t>円以上の支払い</a:t>
            </a:r>
            <a:r>
              <a:rPr lang="en-US" altLang="ja-JP" sz="2400" dirty="0"/>
              <a:t>)</a:t>
            </a:r>
            <a:r>
              <a:rPr lang="ja-JP" altLang="en-US" sz="2400" dirty="0"/>
              <a:t>を超えた分が払い戻される制度。世帯における医療保険、介護保険との合計の自己負担上限額を超えた場合に支給される。高額介護合算治療費などがある。</a:t>
            </a:r>
            <a:endParaRPr lang="ja-JP" altLang="en-US" sz="2400" b="1" dirty="0">
              <a:latin typeface="+mn-ea"/>
              <a:cs typeface="ＭＳ 明朝" charset="-128"/>
            </a:endParaRPr>
          </a:p>
          <a:p>
            <a:pPr marL="0" indent="0" eaLnBrk="1" hangingPunct="1">
              <a:lnSpc>
                <a:spcPct val="90000"/>
              </a:lnSpc>
              <a:buNone/>
            </a:pPr>
            <a:endParaRPr lang="ja-JP" altLang="en-US" sz="2400" b="1" dirty="0">
              <a:latin typeface="+mn-ea"/>
              <a:cs typeface="ＭＳ 明朝" charset="-128"/>
            </a:endParaRPr>
          </a:p>
        </p:txBody>
      </p:sp>
      <p:sp>
        <p:nvSpPr>
          <p:cNvPr id="2" name="テキスト ボックス 1">
            <a:extLst>
              <a:ext uri="{FF2B5EF4-FFF2-40B4-BE49-F238E27FC236}">
                <a16:creationId xmlns:a16="http://schemas.microsoft.com/office/drawing/2014/main" id="{C9E2FED3-5EBF-623F-29E3-62BBCFB7E15C}"/>
              </a:ext>
            </a:extLst>
          </p:cNvPr>
          <p:cNvSpPr txBox="1"/>
          <p:nvPr/>
        </p:nvSpPr>
        <p:spPr>
          <a:xfrm>
            <a:off x="568295" y="6180363"/>
            <a:ext cx="7964145" cy="461665"/>
          </a:xfrm>
          <a:prstGeom prst="rect">
            <a:avLst/>
          </a:prstGeom>
          <a:noFill/>
        </p:spPr>
        <p:txBody>
          <a:bodyPr wrap="square" rtlCol="0">
            <a:spAutoFit/>
          </a:bodyPr>
          <a:lstStyle/>
          <a:p>
            <a:r>
              <a:rPr lang="ja-JP" altLang="en-US" dirty="0">
                <a:solidFill>
                  <a:srgbClr val="FF0000"/>
                </a:solidFill>
              </a:rPr>
              <a:t>★治療は現物給付・自己負担分の返金などは現金給付</a:t>
            </a:r>
            <a:endParaRPr lang="en-US" dirty="0">
              <a:solidFill>
                <a:srgbClr val="FF0000"/>
              </a:solidFill>
            </a:endParaRPr>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algn="ctr" eaLnBrk="1" hangingPunct="1">
              <a:lnSpc>
                <a:spcPct val="90000"/>
              </a:lnSpc>
            </a:pPr>
            <a:br>
              <a:rPr lang="en-US" altLang="ja-JP" sz="2800" dirty="0"/>
            </a:br>
            <a:br>
              <a:rPr lang="en-US" altLang="ja-JP" sz="2800" dirty="0"/>
            </a:br>
            <a:r>
              <a:rPr lang="ja-JP" altLang="en-US" sz="2800" dirty="0"/>
              <a:t>第１節　医療保険制度の概要</a:t>
            </a:r>
            <a:br>
              <a:rPr lang="ja-JP" altLang="en-US" sz="2800" dirty="0"/>
            </a:br>
            <a:r>
              <a:rPr lang="en-US" altLang="ja-JP" sz="2800" dirty="0"/>
              <a:t>3.</a:t>
            </a:r>
            <a:r>
              <a:rPr lang="ja-JP" altLang="en-US" sz="2800" dirty="0"/>
              <a:t> 保険給付の種類と内容</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67543" y="1632975"/>
            <a:ext cx="8459853" cy="4388314"/>
          </a:xfrm>
        </p:spPr>
        <p:txBody>
          <a:bodyPr/>
          <a:lstStyle/>
          <a:p>
            <a:pPr marL="0" indent="0" eaLnBrk="1" hangingPunct="1">
              <a:lnSpc>
                <a:spcPct val="90000"/>
              </a:lnSpc>
              <a:buNone/>
            </a:pPr>
            <a:r>
              <a:rPr lang="ja-JP" altLang="en-US" sz="2400" dirty="0"/>
              <a:t>現金給付：休業補償は健保のみ国保にはない。</a:t>
            </a:r>
            <a:endParaRPr lang="en-US" altLang="ja-JP" sz="2400" dirty="0"/>
          </a:p>
          <a:p>
            <a:pPr eaLnBrk="1" hangingPunct="1">
              <a:lnSpc>
                <a:spcPct val="90000"/>
              </a:lnSpc>
              <a:buFont typeface="+mj-lt"/>
              <a:buAutoNum type="arabicPeriod"/>
            </a:pPr>
            <a:r>
              <a:rPr lang="ja-JP" altLang="en-US" sz="2400" b="1" dirty="0">
                <a:latin typeface="+mn-ea"/>
                <a:cs typeface="ＭＳ 明朝" charset="-128"/>
                <a:hlinkClick r:id="rId3"/>
              </a:rPr>
              <a:t>傷病手当金</a:t>
            </a:r>
            <a:r>
              <a:rPr lang="ja-JP" altLang="en-US" sz="2400" b="1" dirty="0">
                <a:latin typeface="+mn-ea"/>
                <a:cs typeface="ＭＳ 明朝" charset="-128"/>
              </a:rPr>
              <a:t>：被保険者（本人）が疾病・負傷などにより</a:t>
            </a:r>
            <a:r>
              <a:rPr lang="en-US" altLang="ja-JP" sz="2400" b="1" dirty="0">
                <a:latin typeface="+mn-ea"/>
                <a:cs typeface="ＭＳ 明朝" charset="-128"/>
              </a:rPr>
              <a:t>【</a:t>
            </a:r>
            <a:r>
              <a:rPr lang="ja-JP" altLang="en-US" sz="2400" b="1" dirty="0">
                <a:latin typeface="+mn-ea"/>
                <a:cs typeface="ＭＳ 明朝" charset="-128"/>
              </a:rPr>
              <a:t>労務に服することができない</a:t>
            </a:r>
            <a:r>
              <a:rPr lang="en-US" altLang="ja-JP" sz="2400" b="1" dirty="0">
                <a:latin typeface="+mn-ea"/>
                <a:cs typeface="ＭＳ 明朝" charset="-128"/>
              </a:rPr>
              <a:t>】</a:t>
            </a:r>
            <a:r>
              <a:rPr lang="ja-JP" altLang="en-US" sz="2400" b="1" dirty="0">
                <a:latin typeface="+mn-ea"/>
                <a:cs typeface="ＭＳ 明朝" charset="-128"/>
              </a:rPr>
              <a:t>場合に支給。ただし</a:t>
            </a:r>
            <a:r>
              <a:rPr lang="en-US" altLang="ja-JP" sz="2400" b="1" dirty="0">
                <a:latin typeface="+mn-ea"/>
                <a:cs typeface="ＭＳ 明朝" charset="-128"/>
              </a:rPr>
              <a:t>【</a:t>
            </a:r>
            <a:r>
              <a:rPr lang="ja-JP" altLang="en-US" sz="2400" b="1" dirty="0">
                <a:latin typeface="+mn-ea"/>
                <a:cs typeface="ＭＳ 明朝" charset="-128"/>
              </a:rPr>
              <a:t>労務また通勤を原因とする</a:t>
            </a:r>
            <a:r>
              <a:rPr lang="en-US" altLang="ja-JP" sz="2400" b="1" dirty="0">
                <a:latin typeface="+mn-ea"/>
                <a:cs typeface="ＭＳ 明朝" charset="-128"/>
              </a:rPr>
              <a:t>】</a:t>
            </a:r>
            <a:r>
              <a:rPr lang="ja-JP" altLang="en-US" sz="2400" b="1" dirty="0">
                <a:latin typeface="+mn-ea"/>
                <a:cs typeface="ＭＳ 明朝" charset="-128"/>
              </a:rPr>
              <a:t>事故・災害は、労働者災害補償保険（</a:t>
            </a:r>
            <a:r>
              <a:rPr lang="ja-JP" altLang="en-US" sz="2400" b="1" dirty="0">
                <a:solidFill>
                  <a:srgbClr val="FF0000"/>
                </a:solidFill>
                <a:latin typeface="+mn-ea"/>
                <a:cs typeface="ＭＳ 明朝" charset="-128"/>
              </a:rPr>
              <a:t>労災保険ろうさい</a:t>
            </a:r>
            <a:r>
              <a:rPr lang="ja-JP" altLang="en-US" sz="2400" b="1" dirty="0">
                <a:latin typeface="+mn-ea"/>
                <a:cs typeface="ＭＳ 明朝" charset="-128"/>
              </a:rPr>
              <a:t>）の給付。</a:t>
            </a:r>
            <a:endParaRPr lang="en-US" altLang="ja-JP" sz="2400" b="1" dirty="0">
              <a:latin typeface="+mn-ea"/>
              <a:cs typeface="ＭＳ 明朝" charset="-128"/>
            </a:endParaRPr>
          </a:p>
          <a:p>
            <a:pPr eaLnBrk="1" hangingPunct="1">
              <a:lnSpc>
                <a:spcPct val="90000"/>
              </a:lnSpc>
              <a:buFont typeface="+mj-lt"/>
              <a:buAutoNum type="arabicPeriod"/>
            </a:pPr>
            <a:r>
              <a:rPr lang="ja-JP" altLang="en-US" sz="2400" b="1" dirty="0">
                <a:latin typeface="+mn-ea"/>
                <a:cs typeface="ＭＳ 明朝" charset="-128"/>
                <a:hlinkClick r:id="rId4"/>
              </a:rPr>
              <a:t>出産手当金</a:t>
            </a:r>
            <a:r>
              <a:rPr lang="ja-JP" altLang="en-US" sz="2400" b="1" dirty="0">
                <a:latin typeface="+mn-ea"/>
                <a:cs typeface="ＭＳ 明朝" charset="-128"/>
              </a:rPr>
              <a:t>：被保険者（本人）の出産で給与が得られない場合に支給（休業補償）、</a:t>
            </a:r>
            <a:r>
              <a:rPr lang="ja-JP" altLang="en-US" sz="2400" b="1" dirty="0">
                <a:solidFill>
                  <a:srgbClr val="FF0000"/>
                </a:solidFill>
                <a:latin typeface="+mn-ea"/>
                <a:cs typeface="ＭＳ 明朝" charset="-128"/>
              </a:rPr>
              <a:t>被用者保険（健保）のみ</a:t>
            </a:r>
            <a:r>
              <a:rPr lang="ja-JP" altLang="en-US" sz="2400" b="1" dirty="0">
                <a:latin typeface="+mn-ea"/>
                <a:cs typeface="ＭＳ 明朝" charset="-128"/>
              </a:rPr>
              <a:t>。</a:t>
            </a:r>
            <a:endParaRPr lang="en-US" altLang="ja-JP" sz="2400" b="1" dirty="0">
              <a:latin typeface="+mn-ea"/>
              <a:cs typeface="ＭＳ 明朝" charset="-128"/>
            </a:endParaRPr>
          </a:p>
          <a:p>
            <a:pPr eaLnBrk="1" hangingPunct="1">
              <a:lnSpc>
                <a:spcPct val="90000"/>
              </a:lnSpc>
              <a:buFont typeface="+mj-lt"/>
              <a:buAutoNum type="arabicPeriod"/>
            </a:pPr>
            <a:r>
              <a:rPr lang="ja-JP" altLang="en-US" sz="2400" b="1" dirty="0">
                <a:latin typeface="+mn-ea"/>
                <a:cs typeface="ＭＳ 明朝" charset="-128"/>
                <a:hlinkClick r:id="rId5"/>
              </a:rPr>
              <a:t>出産育児一時金</a:t>
            </a:r>
            <a:r>
              <a:rPr lang="ja-JP" altLang="en-US" sz="2400" b="1" dirty="0">
                <a:latin typeface="+mn-ea"/>
                <a:cs typeface="ＭＳ 明朝" charset="-128"/>
              </a:rPr>
              <a:t>は、被保険者（本人）＋被扶養者の出産に対して支払われるもので健保にも国保にもある。</a:t>
            </a:r>
            <a:endParaRPr lang="en-US" altLang="ja-JP" sz="2400" b="1" dirty="0">
              <a:latin typeface="+mn-ea"/>
              <a:cs typeface="ＭＳ 明朝" charset="-128"/>
            </a:endParaRPr>
          </a:p>
          <a:p>
            <a:pPr eaLnBrk="1" hangingPunct="1">
              <a:lnSpc>
                <a:spcPct val="90000"/>
              </a:lnSpc>
              <a:buFont typeface="+mj-lt"/>
              <a:buAutoNum type="arabicPeriod"/>
            </a:pPr>
            <a:r>
              <a:rPr lang="ja-JP" altLang="en-US" sz="2400" b="1" dirty="0">
                <a:latin typeface="+mn-ea"/>
                <a:cs typeface="ＭＳ 明朝" charset="-128"/>
                <a:hlinkClick r:id="rId6"/>
              </a:rPr>
              <a:t>移送費</a:t>
            </a:r>
            <a:r>
              <a:rPr lang="ja-JP" altLang="en-US" sz="2400" b="1" dirty="0">
                <a:latin typeface="+mn-ea"/>
                <a:cs typeface="ＭＳ 明朝" charset="-128"/>
              </a:rPr>
              <a:t>：</a:t>
            </a:r>
            <a:r>
              <a:rPr lang="ja-JP" altLang="en-US" sz="2400" b="1" dirty="0">
                <a:solidFill>
                  <a:srgbClr val="FF0000"/>
                </a:solidFill>
                <a:latin typeface="+mn-ea"/>
                <a:cs typeface="ＭＳ 明朝" charset="-128"/>
              </a:rPr>
              <a:t>緊急移送時の費用</a:t>
            </a:r>
            <a:r>
              <a:rPr lang="ja-JP" altLang="en-US" sz="2400" b="1" dirty="0">
                <a:latin typeface="+mn-ea"/>
                <a:cs typeface="ＭＳ 明朝" charset="-128"/>
              </a:rPr>
              <a:t>、健保にも国保にもある。</a:t>
            </a:r>
            <a:endParaRPr lang="en-US" altLang="ja-JP" sz="2400" b="1" dirty="0">
              <a:latin typeface="+mn-ea"/>
              <a:cs typeface="ＭＳ 明朝" charset="-128"/>
            </a:endParaRPr>
          </a:p>
          <a:p>
            <a:pPr eaLnBrk="1" hangingPunct="1">
              <a:lnSpc>
                <a:spcPct val="90000"/>
              </a:lnSpc>
              <a:buFont typeface="+mj-lt"/>
              <a:buAutoNum type="arabicPeriod"/>
            </a:pPr>
            <a:r>
              <a:rPr lang="ja-JP" altLang="en-US" sz="2400" b="1" dirty="0">
                <a:latin typeface="+mn-ea"/>
                <a:cs typeface="ＭＳ 明朝" charset="-128"/>
              </a:rPr>
              <a:t>埋葬料：健保では被保険者（本人）でも被扶養者でも出る。国保は「葬祭費」自治体により異なる。</a:t>
            </a:r>
          </a:p>
          <a:p>
            <a:pPr eaLnBrk="1" hangingPunct="1">
              <a:lnSpc>
                <a:spcPct val="90000"/>
              </a:lnSpc>
              <a:buFont typeface="Wingdings" panose="05000000000000000000" pitchFamily="2" charset="2"/>
              <a:buChar char="Ø"/>
            </a:pPr>
            <a:endParaRPr lang="en-US" altLang="ja-JP" sz="2400" dirty="0"/>
          </a:p>
        </p:txBody>
      </p:sp>
      <p:sp>
        <p:nvSpPr>
          <p:cNvPr id="2" name="テキスト ボックス 1">
            <a:extLst>
              <a:ext uri="{FF2B5EF4-FFF2-40B4-BE49-F238E27FC236}">
                <a16:creationId xmlns:a16="http://schemas.microsoft.com/office/drawing/2014/main" id="{0EF6A6D9-7E7D-79A6-68AE-A2A43C038315}"/>
              </a:ext>
            </a:extLst>
          </p:cNvPr>
          <p:cNvSpPr txBox="1"/>
          <p:nvPr/>
        </p:nvSpPr>
        <p:spPr>
          <a:xfrm>
            <a:off x="576643" y="6237312"/>
            <a:ext cx="8459853" cy="400110"/>
          </a:xfrm>
          <a:prstGeom prst="rect">
            <a:avLst/>
          </a:prstGeom>
          <a:noFill/>
        </p:spPr>
        <p:txBody>
          <a:bodyPr wrap="square" rtlCol="0">
            <a:spAutoFit/>
          </a:bodyPr>
          <a:lstStyle/>
          <a:p>
            <a:r>
              <a:rPr lang="ja-JP" altLang="en-US" sz="2000" dirty="0">
                <a:solidFill>
                  <a:srgbClr val="FF0000"/>
                </a:solidFill>
              </a:rPr>
              <a:t>★</a:t>
            </a:r>
            <a:r>
              <a:rPr lang="ja-JP" altLang="en-US" sz="2000" dirty="0">
                <a:solidFill>
                  <a:srgbClr val="FF0000"/>
                </a:solidFill>
                <a:hlinkClick r:id="rId7"/>
              </a:rPr>
              <a:t>救急車は行政サービス、費用は自分たちの税金、原則無料。</a:t>
            </a:r>
            <a:endParaRPr lang="en-US" sz="2000" dirty="0">
              <a:solidFill>
                <a:srgbClr val="FF0000"/>
              </a:solidFill>
            </a:endParaRPr>
          </a:p>
        </p:txBody>
      </p:sp>
    </p:spTree>
    <p:extLst>
      <p:ext uri="{BB962C8B-B14F-4D97-AF65-F5344CB8AC3E}">
        <p14:creationId xmlns:p14="http://schemas.microsoft.com/office/powerpoint/2010/main" val="9443443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37F09D-2580-3EC9-5230-DC962EB42046}"/>
              </a:ext>
            </a:extLst>
          </p:cNvPr>
          <p:cNvSpPr>
            <a:spLocks noGrp="1"/>
          </p:cNvSpPr>
          <p:nvPr>
            <p:ph type="title"/>
          </p:nvPr>
        </p:nvSpPr>
        <p:spPr/>
        <p:txBody>
          <a:bodyPr anchor="ctr" anchorCtr="0"/>
          <a:lstStyle/>
          <a:p>
            <a:r>
              <a:rPr lang="ja-JP" altLang="en-US" dirty="0"/>
              <a:t>知っとくと得な話</a:t>
            </a:r>
            <a:endParaRPr lang="en-US" dirty="0"/>
          </a:p>
        </p:txBody>
      </p:sp>
      <p:sp>
        <p:nvSpPr>
          <p:cNvPr id="3" name="コンテンツ プレースホルダー 2">
            <a:extLst>
              <a:ext uri="{FF2B5EF4-FFF2-40B4-BE49-F238E27FC236}">
                <a16:creationId xmlns:a16="http://schemas.microsoft.com/office/drawing/2014/main" id="{A49C0CB9-3859-F843-8EEB-B2264110E0DD}"/>
              </a:ext>
            </a:extLst>
          </p:cNvPr>
          <p:cNvSpPr>
            <a:spLocks noGrp="1"/>
          </p:cNvSpPr>
          <p:nvPr>
            <p:ph idx="1"/>
          </p:nvPr>
        </p:nvSpPr>
        <p:spPr>
          <a:xfrm>
            <a:off x="395536" y="1844825"/>
            <a:ext cx="8496944" cy="3816423"/>
          </a:xfrm>
        </p:spPr>
        <p:txBody>
          <a:bodyPr/>
          <a:lstStyle/>
          <a:p>
            <a:pPr>
              <a:buFont typeface="+mj-lt"/>
              <a:buAutoNum type="arabicPeriod"/>
            </a:pPr>
            <a:r>
              <a:rPr lang="ja-JP" altLang="en-US" sz="2400" dirty="0"/>
              <a:t>傷病手当：けんぽのみ・賃金なしのみ。休業４日目から通算</a:t>
            </a:r>
            <a:r>
              <a:rPr lang="en-US" altLang="ja-JP" sz="2400" dirty="0"/>
              <a:t>1</a:t>
            </a:r>
            <a:r>
              <a:rPr lang="ja-JP" altLang="en-US" sz="2400" dirty="0"/>
              <a:t>年</a:t>
            </a:r>
            <a:r>
              <a:rPr lang="en-US" altLang="ja-JP" sz="2400" dirty="0"/>
              <a:t>6</a:t>
            </a:r>
            <a:r>
              <a:rPr lang="ja-JP" altLang="en-US" sz="2400" dirty="0"/>
              <a:t>ヵ月月額の３分の２</a:t>
            </a:r>
            <a:r>
              <a:rPr lang="en-US" altLang="ja-JP" sz="2400" dirty="0"/>
              <a:t>.</a:t>
            </a:r>
          </a:p>
          <a:p>
            <a:pPr>
              <a:buFont typeface="+mj-lt"/>
              <a:buAutoNum type="arabicPeriod"/>
            </a:pPr>
            <a:r>
              <a:rPr lang="ja-JP" altLang="en-US" sz="2400" dirty="0"/>
              <a:t>出産手当：けんぽのみ・賃金なしのみ。産前</a:t>
            </a:r>
            <a:r>
              <a:rPr lang="en-US" altLang="ja-JP" sz="2400" dirty="0"/>
              <a:t>42</a:t>
            </a:r>
            <a:r>
              <a:rPr lang="ja-JP" altLang="en-US" sz="2400" dirty="0"/>
              <a:t>日目から出産翌日</a:t>
            </a:r>
            <a:r>
              <a:rPr lang="en-US" altLang="ja-JP" sz="2400" dirty="0"/>
              <a:t>56</a:t>
            </a:r>
            <a:r>
              <a:rPr lang="ja-JP" altLang="en-US" sz="2400" dirty="0"/>
              <a:t>日目まで休業期間のみ。月額の３分の２。</a:t>
            </a:r>
            <a:endParaRPr lang="en-US" altLang="ja-JP" sz="2400" dirty="0"/>
          </a:p>
          <a:p>
            <a:pPr>
              <a:buFont typeface="+mj-lt"/>
              <a:buAutoNum type="arabicPeriod"/>
            </a:pPr>
            <a:r>
              <a:rPr lang="zh-TW" altLang="en-US" sz="2400" dirty="0"/>
              <a:t>出産育児一時金</a:t>
            </a:r>
            <a:r>
              <a:rPr lang="ja-JP" altLang="en-US" sz="2400" dirty="0"/>
              <a:t>：本人または被扶養者（こくほは世帯主）。１児</a:t>
            </a:r>
            <a:r>
              <a:rPr lang="en-US" altLang="ja-JP" sz="2400" dirty="0"/>
              <a:t>50</a:t>
            </a:r>
            <a:r>
              <a:rPr lang="ja-JP" altLang="en-US" sz="2400" dirty="0"/>
              <a:t>万円。医療機関等に対して直接支払。</a:t>
            </a:r>
            <a:endParaRPr lang="en-US" altLang="ja-JP" sz="2400" dirty="0"/>
          </a:p>
          <a:p>
            <a:pPr>
              <a:buFont typeface="+mj-lt"/>
              <a:buAutoNum type="arabicPeriod"/>
            </a:pPr>
            <a:r>
              <a:rPr lang="ja-JP" altLang="en-US" sz="2400" dirty="0"/>
              <a:t>移送費：領収書＋医師の意見書が必要＊救急車は無料。</a:t>
            </a:r>
            <a:endParaRPr lang="en-US" altLang="ja-JP" sz="2400" dirty="0"/>
          </a:p>
          <a:p>
            <a:pPr>
              <a:buFont typeface="+mj-lt"/>
              <a:buAutoNum type="arabicPeriod"/>
            </a:pPr>
            <a:r>
              <a:rPr lang="ja-JP" altLang="en-US" sz="2400" dirty="0"/>
              <a:t>埋葬料：けんぽのみ５万円。国保</a:t>
            </a:r>
            <a:r>
              <a:rPr lang="ja-JP" altLang="en-US" sz="2400" b="1" dirty="0">
                <a:latin typeface="+mn-ea"/>
                <a:cs typeface="ＭＳ 明朝" charset="-128"/>
              </a:rPr>
              <a:t>「葬祭費」２年以内札幌市３万円</a:t>
            </a:r>
            <a:endParaRPr lang="en-US" altLang="ja-JP" sz="2400" dirty="0"/>
          </a:p>
          <a:p>
            <a:endParaRPr lang="en-US" altLang="ja-JP" dirty="0"/>
          </a:p>
          <a:p>
            <a:endParaRPr lang="en-US" altLang="ja-JP" dirty="0"/>
          </a:p>
          <a:p>
            <a:endParaRPr lang="en-US" altLang="ja-JP" dirty="0"/>
          </a:p>
          <a:p>
            <a:endParaRPr lang="en-US" dirty="0"/>
          </a:p>
        </p:txBody>
      </p:sp>
      <p:sp>
        <p:nvSpPr>
          <p:cNvPr id="4" name="スライド番号プレースホルダー 3">
            <a:extLst>
              <a:ext uri="{FF2B5EF4-FFF2-40B4-BE49-F238E27FC236}">
                <a16:creationId xmlns:a16="http://schemas.microsoft.com/office/drawing/2014/main" id="{0F565856-5214-EF96-FB85-B864420C502B}"/>
              </a:ext>
            </a:extLst>
          </p:cNvPr>
          <p:cNvSpPr>
            <a:spLocks noGrp="1"/>
          </p:cNvSpPr>
          <p:nvPr>
            <p:ph type="sldNum" sz="quarter" idx="12"/>
          </p:nvPr>
        </p:nvSpPr>
        <p:spPr/>
        <p:txBody>
          <a:bodyPr/>
          <a:lstStyle/>
          <a:p>
            <a:fld id="{A4CFD91F-0676-4D47-82C1-C8A098CDDACF}" type="slidenum">
              <a:rPr lang="en-US" altLang="ja-JP" smtClean="0"/>
              <a:pPr/>
              <a:t>5</a:t>
            </a:fld>
            <a:endParaRPr lang="en-US" altLang="ja-JP" dirty="0"/>
          </a:p>
        </p:txBody>
      </p:sp>
    </p:spTree>
    <p:extLst>
      <p:ext uri="{BB962C8B-B14F-4D97-AF65-F5344CB8AC3E}">
        <p14:creationId xmlns:p14="http://schemas.microsoft.com/office/powerpoint/2010/main" val="24550345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en-US" altLang="ja-JP" sz="2800" dirty="0"/>
              <a:t>4.</a:t>
            </a:r>
            <a:r>
              <a:rPr lang="ja-JP" altLang="en-US" sz="2800" dirty="0">
                <a:solidFill>
                  <a:srgbClr val="FF0000"/>
                </a:solidFill>
                <a:highlight>
                  <a:srgbClr val="FFFF00"/>
                </a:highlight>
              </a:rPr>
              <a:t>医療保険の各制度の財源と保険財政</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23528" y="1700808"/>
            <a:ext cx="8688709" cy="3888432"/>
          </a:xfrm>
        </p:spPr>
        <p:txBody>
          <a:bodyPr/>
          <a:lstStyle/>
          <a:p>
            <a:pPr marL="0" indent="0" eaLnBrk="1" hangingPunct="1">
              <a:lnSpc>
                <a:spcPct val="90000"/>
              </a:lnSpc>
              <a:buNone/>
            </a:pPr>
            <a:r>
              <a:rPr lang="en-US" altLang="ja-JP" sz="2400" b="1" dirty="0">
                <a:latin typeface="+mn-ea"/>
                <a:cs typeface="ＭＳ 明朝" charset="-128"/>
              </a:rPr>
              <a:t>【1】</a:t>
            </a:r>
            <a:r>
              <a:rPr lang="ja-JP" altLang="en-US" sz="2400" b="1" dirty="0">
                <a:latin typeface="+mn-ea"/>
                <a:cs typeface="ＭＳ 明朝" charset="-128"/>
              </a:rPr>
              <a:t>市町村国保（国保）の財政</a:t>
            </a:r>
            <a:endParaRPr lang="en-US" altLang="ja-JP" sz="2400" b="1" dirty="0">
              <a:latin typeface="+mn-ea"/>
              <a:cs typeface="ＭＳ 明朝" charset="-128"/>
            </a:endParaRPr>
          </a:p>
          <a:p>
            <a:pPr marL="0" indent="0" eaLnBrk="1" hangingPunct="1">
              <a:lnSpc>
                <a:spcPct val="90000"/>
              </a:lnSpc>
              <a:buNone/>
            </a:pPr>
            <a:r>
              <a:rPr lang="ja-JP" altLang="en-US" sz="2400" b="1" dirty="0">
                <a:latin typeface="+mn-ea"/>
                <a:cs typeface="ＭＳ 明朝" charset="-128"/>
              </a:rPr>
              <a:t>　市町村国保は、加入者の平均年齢が他の医療保険制度に比べ高い（年金生活者が多い）ため、</a:t>
            </a:r>
            <a:r>
              <a:rPr lang="en-US" altLang="ja-JP" sz="2400" b="1" dirty="0">
                <a:latin typeface="+mn-ea"/>
                <a:cs typeface="ＭＳ 明朝" charset="-128"/>
              </a:rPr>
              <a:t>1</a:t>
            </a:r>
            <a:r>
              <a:rPr lang="ja-JP" altLang="en-US" sz="2400" b="1" dirty="0">
                <a:latin typeface="+mn-ea"/>
                <a:cs typeface="ＭＳ 明朝" charset="-128"/>
              </a:rPr>
              <a:t>人あたりの医療費が相対的に高いが、平均所得が比較的低く、加入者</a:t>
            </a:r>
            <a:r>
              <a:rPr lang="en-US" altLang="ja-JP" sz="2400" b="1" dirty="0">
                <a:latin typeface="+mn-ea"/>
                <a:cs typeface="ＭＳ 明朝" charset="-128"/>
              </a:rPr>
              <a:t>1</a:t>
            </a:r>
            <a:r>
              <a:rPr lang="ja-JP" altLang="en-US" sz="2400" b="1" dirty="0">
                <a:latin typeface="+mn-ea"/>
                <a:cs typeface="ＭＳ 明朝" charset="-128"/>
              </a:rPr>
              <a:t>人あたりでみた平均保険料は低い。時代により加入者の主たる属性は変化しているが、被用者保険に加入できない無職や相対的に所得の低い加入者が市町村国保に集まる構造は変わらない。</a:t>
            </a:r>
            <a:endParaRPr lang="en-US" altLang="ja-JP" sz="2400" b="1" dirty="0">
              <a:latin typeface="+mn-ea"/>
              <a:cs typeface="ＭＳ 明朝" charset="-128"/>
            </a:endParaRPr>
          </a:p>
          <a:p>
            <a:pPr marL="0" indent="0" eaLnBrk="1" hangingPunct="1">
              <a:lnSpc>
                <a:spcPct val="90000"/>
              </a:lnSpc>
              <a:buNone/>
            </a:pPr>
            <a:r>
              <a:rPr lang="ja-JP" altLang="en-US" sz="2400" b="1" dirty="0">
                <a:latin typeface="+mn-ea"/>
                <a:cs typeface="ＭＳ 明朝" charset="-128"/>
              </a:rPr>
              <a:t>★国民皆保険の「最後の砦」</a:t>
            </a:r>
            <a:endParaRPr lang="en-US" altLang="ja-JP" sz="2400" b="1" dirty="0">
              <a:latin typeface="+mn-ea"/>
              <a:cs typeface="ＭＳ 明朝" charset="-128"/>
            </a:endParaRPr>
          </a:p>
          <a:p>
            <a:pPr marL="0" indent="0" eaLnBrk="1" hangingPunct="1">
              <a:lnSpc>
                <a:spcPct val="90000"/>
              </a:lnSpc>
              <a:buNone/>
            </a:pPr>
            <a:r>
              <a:rPr lang="ja-JP" altLang="en-US" sz="2400" b="1" dirty="0">
                <a:latin typeface="+mn-ea"/>
                <a:cs typeface="ＭＳ 明朝" charset="-128"/>
              </a:rPr>
              <a:t>★</a:t>
            </a:r>
            <a:r>
              <a:rPr lang="en-US" altLang="ja-JP" sz="2400" b="1" dirty="0">
                <a:latin typeface="+mn-ea"/>
                <a:cs typeface="ＭＳ 明朝" charset="-128"/>
              </a:rPr>
              <a:t>2015</a:t>
            </a:r>
            <a:r>
              <a:rPr lang="ja-JP" altLang="en-US" sz="2400" b="1" dirty="0">
                <a:latin typeface="+mn-ea"/>
                <a:cs typeface="ＭＳ 明朝" charset="-128"/>
              </a:rPr>
              <a:t>年度から：保険料の軽減対象となる低所得者の数に応じた財政支援の拡大など。</a:t>
            </a:r>
            <a:r>
              <a:rPr lang="en-US" altLang="ja-JP" sz="2400" b="1" dirty="0">
                <a:solidFill>
                  <a:srgbClr val="FF0000"/>
                </a:solidFill>
                <a:latin typeface="+mn-ea"/>
                <a:cs typeface="ＭＳ 明朝" charset="-128"/>
              </a:rPr>
              <a:t>2018</a:t>
            </a:r>
            <a:r>
              <a:rPr lang="ja-JP" altLang="en-US" sz="2400" b="1" dirty="0">
                <a:solidFill>
                  <a:srgbClr val="FF0000"/>
                </a:solidFill>
                <a:latin typeface="+mn-ea"/>
                <a:cs typeface="ＭＳ 明朝" charset="-128"/>
              </a:rPr>
              <a:t>年度から都道府県が財政運営の責任主体となる。</a:t>
            </a:r>
            <a:endParaRPr lang="en-US" altLang="ja-JP" sz="2400" b="1" dirty="0">
              <a:solidFill>
                <a:srgbClr val="FF0000"/>
              </a:solidFill>
              <a:latin typeface="+mn-ea"/>
              <a:cs typeface="ＭＳ 明朝" charset="-128"/>
            </a:endParaRPr>
          </a:p>
          <a:p>
            <a:pPr marL="0" indent="0" eaLnBrk="1" hangingPunct="1">
              <a:lnSpc>
                <a:spcPct val="90000"/>
              </a:lnSpc>
              <a:buNone/>
            </a:pPr>
            <a:r>
              <a:rPr lang="ja-JP" altLang="en-US" sz="2400" b="1" dirty="0">
                <a:solidFill>
                  <a:srgbClr val="FF0000"/>
                </a:solidFill>
                <a:latin typeface="+mn-ea"/>
                <a:cs typeface="ＭＳ 明朝" charset="-128"/>
              </a:rPr>
              <a:t>＊財源は、原則として、公費</a:t>
            </a:r>
            <a:r>
              <a:rPr lang="en-US" altLang="ja-JP" sz="2400" b="1" dirty="0">
                <a:solidFill>
                  <a:srgbClr val="FF0000"/>
                </a:solidFill>
                <a:latin typeface="+mn-ea"/>
                <a:cs typeface="ＭＳ 明朝" charset="-128"/>
              </a:rPr>
              <a:t>50</a:t>
            </a:r>
            <a:r>
              <a:rPr lang="ja-JP" altLang="en-US" sz="2400" b="1" dirty="0">
                <a:solidFill>
                  <a:srgbClr val="FF0000"/>
                </a:solidFill>
                <a:latin typeface="+mn-ea"/>
                <a:cs typeface="ＭＳ 明朝" charset="-128"/>
              </a:rPr>
              <a:t>％。保険料</a:t>
            </a:r>
            <a:r>
              <a:rPr lang="en-US" altLang="ja-JP" sz="2400" b="1" dirty="0">
                <a:solidFill>
                  <a:srgbClr val="FF0000"/>
                </a:solidFill>
                <a:latin typeface="+mn-ea"/>
                <a:cs typeface="ＭＳ 明朝" charset="-128"/>
              </a:rPr>
              <a:t>50</a:t>
            </a:r>
            <a:r>
              <a:rPr lang="ja-JP" altLang="en-US" sz="2400" b="1" dirty="0">
                <a:solidFill>
                  <a:srgbClr val="FF0000"/>
                </a:solidFill>
                <a:latin typeface="+mn-ea"/>
                <a:cs typeface="ＭＳ 明朝" charset="-128"/>
              </a:rPr>
              <a:t>％</a:t>
            </a:r>
            <a:endParaRPr lang="en-US" altLang="ja-JP" sz="2400" b="1" dirty="0">
              <a:solidFill>
                <a:srgbClr val="FF0000"/>
              </a:solidFill>
              <a:latin typeface="+mn-ea"/>
              <a:cs typeface="ＭＳ 明朝" charset="-128"/>
            </a:endParaRPr>
          </a:p>
          <a:p>
            <a:pPr marL="0" indent="0" eaLnBrk="1" hangingPunct="1">
              <a:lnSpc>
                <a:spcPct val="90000"/>
              </a:lnSpc>
              <a:buNone/>
            </a:pPr>
            <a:endParaRPr lang="en-US" altLang="ja-JP" sz="2400" b="1" dirty="0">
              <a:solidFill>
                <a:srgbClr val="FF0000"/>
              </a:solidFill>
              <a:latin typeface="+mn-ea"/>
              <a:cs typeface="ＭＳ 明朝" charset="-128"/>
            </a:endParaRPr>
          </a:p>
        </p:txBody>
      </p:sp>
    </p:spTree>
    <p:extLst>
      <p:ext uri="{BB962C8B-B14F-4D97-AF65-F5344CB8AC3E}">
        <p14:creationId xmlns:p14="http://schemas.microsoft.com/office/powerpoint/2010/main" val="33086183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en-US" altLang="ja-JP" sz="2800" dirty="0"/>
              <a:t>4.</a:t>
            </a:r>
            <a:r>
              <a:rPr lang="ja-JP" altLang="en-US" sz="2800" dirty="0"/>
              <a:t>医療保険の各制度の財源と保険財政</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23528" y="1772816"/>
            <a:ext cx="8688709" cy="3888432"/>
          </a:xfrm>
        </p:spPr>
        <p:txBody>
          <a:bodyPr/>
          <a:lstStyle/>
          <a:p>
            <a:pPr marL="0" indent="0" eaLnBrk="1" hangingPunct="1">
              <a:lnSpc>
                <a:spcPct val="90000"/>
              </a:lnSpc>
              <a:buNone/>
            </a:pPr>
            <a:r>
              <a:rPr lang="en-US" altLang="ja-JP" sz="2400" b="1" dirty="0">
                <a:latin typeface="+mn-ea"/>
                <a:cs typeface="ＭＳ 明朝" charset="-128"/>
              </a:rPr>
              <a:t>【</a:t>
            </a:r>
            <a:r>
              <a:rPr lang="ja-JP" altLang="en-US" sz="2400" b="1" dirty="0">
                <a:latin typeface="+mn-ea"/>
                <a:cs typeface="ＭＳ 明朝" charset="-128"/>
              </a:rPr>
              <a:t>２</a:t>
            </a:r>
            <a:r>
              <a:rPr lang="en-US" altLang="ja-JP" sz="2400" b="1" dirty="0">
                <a:latin typeface="+mn-ea"/>
                <a:cs typeface="ＭＳ 明朝" charset="-128"/>
              </a:rPr>
              <a:t>】</a:t>
            </a:r>
            <a:r>
              <a:rPr lang="ja-JP" altLang="en-US" sz="2400" b="1" dirty="0">
                <a:latin typeface="+mn-ea"/>
                <a:cs typeface="ＭＳ 明朝" charset="-128"/>
              </a:rPr>
              <a:t>被用者保険（健保）の財政</a:t>
            </a:r>
            <a:endParaRPr lang="en-US" altLang="ja-JP" sz="2400" b="1" dirty="0">
              <a:latin typeface="+mn-ea"/>
              <a:cs typeface="ＭＳ 明朝" charset="-128"/>
            </a:endParaRPr>
          </a:p>
          <a:p>
            <a:pPr marL="0" indent="0" eaLnBrk="1" hangingPunct="1">
              <a:lnSpc>
                <a:spcPct val="90000"/>
              </a:lnSpc>
              <a:buNone/>
            </a:pPr>
            <a:r>
              <a:rPr lang="ja-JP" altLang="en-US" sz="2400" b="1" dirty="0">
                <a:latin typeface="+mn-ea"/>
                <a:cs typeface="ＭＳ 明朝" charset="-128"/>
              </a:rPr>
              <a:t>被用者保険は、加入者の平均年齢が相対的に低く、１人あたりの医療費も相対的に少ない傾向にある。また組合健保、共済健保については、加入者の平均所得が相対的に高いために保険料収入も安定している。</a:t>
            </a:r>
            <a:endParaRPr lang="en-US" altLang="ja-JP" sz="2400" b="1" dirty="0">
              <a:latin typeface="+mn-ea"/>
              <a:cs typeface="ＭＳ 明朝" charset="-128"/>
            </a:endParaRPr>
          </a:p>
          <a:p>
            <a:pPr marL="0" indent="0" eaLnBrk="1" hangingPunct="1">
              <a:lnSpc>
                <a:spcPct val="90000"/>
              </a:lnSpc>
              <a:buNone/>
            </a:pPr>
            <a:r>
              <a:rPr lang="ja-JP" altLang="en-US" sz="2400" b="1" dirty="0">
                <a:latin typeface="+mn-ea"/>
                <a:cs typeface="ＭＳ 明朝" charset="-128"/>
              </a:rPr>
              <a:t>しかし、中小企業の社員とその扶養者を対象とする</a:t>
            </a:r>
            <a:r>
              <a:rPr lang="ja-JP" altLang="en-US" sz="2400" b="1" dirty="0">
                <a:solidFill>
                  <a:srgbClr val="FF0000"/>
                </a:solidFill>
                <a:latin typeface="+mn-ea"/>
                <a:cs typeface="ＭＳ 明朝" charset="-128"/>
              </a:rPr>
              <a:t>協会けんぽは、財政基盤も弱く、公費が</a:t>
            </a:r>
            <a:r>
              <a:rPr lang="en-US" altLang="ja-JP" sz="2400" b="1" dirty="0">
                <a:solidFill>
                  <a:srgbClr val="FF0000"/>
                </a:solidFill>
                <a:latin typeface="+mn-ea"/>
                <a:cs typeface="ＭＳ 明朝" charset="-128"/>
              </a:rPr>
              <a:t>16.4</a:t>
            </a:r>
            <a:r>
              <a:rPr lang="ja-JP" altLang="en-US" sz="2400" b="1" dirty="0">
                <a:solidFill>
                  <a:srgbClr val="FF0000"/>
                </a:solidFill>
                <a:latin typeface="+mn-ea"/>
                <a:cs typeface="ＭＳ 明朝" charset="-128"/>
              </a:rPr>
              <a:t>％投入されている。</a:t>
            </a:r>
            <a:r>
              <a:rPr lang="ja-JP" altLang="en-US" sz="2400" b="1" dirty="0">
                <a:latin typeface="+mn-ea"/>
                <a:cs typeface="ＭＳ 明朝" charset="-128"/>
              </a:rPr>
              <a:t>また、組合健保、共済健保などでも、後期高齢者医療制度や前期高齢者医療制度のための負担増の影響で財政が赤字となるところが出てきている。</a:t>
            </a:r>
            <a:endParaRPr lang="en-US" altLang="ja-JP" sz="2400" b="1" dirty="0">
              <a:latin typeface="+mn-ea"/>
              <a:cs typeface="ＭＳ 明朝" charset="-128"/>
            </a:endParaRPr>
          </a:p>
          <a:p>
            <a:pPr marL="0" indent="0" eaLnBrk="1" hangingPunct="1">
              <a:lnSpc>
                <a:spcPct val="90000"/>
              </a:lnSpc>
              <a:buNone/>
            </a:pPr>
            <a:r>
              <a:rPr lang="ja-JP" altLang="en-US" sz="2400" b="1" dirty="0">
                <a:solidFill>
                  <a:srgbClr val="FF0000"/>
                </a:solidFill>
                <a:latin typeface="+mn-ea"/>
                <a:cs typeface="ＭＳ 明朝" charset="-128"/>
              </a:rPr>
              <a:t>＊原則、公費０％。保険料</a:t>
            </a:r>
            <a:r>
              <a:rPr lang="en-US" altLang="ja-JP" sz="2400" b="1" dirty="0">
                <a:solidFill>
                  <a:srgbClr val="FF0000"/>
                </a:solidFill>
                <a:latin typeface="+mn-ea"/>
                <a:cs typeface="ＭＳ 明朝" charset="-128"/>
              </a:rPr>
              <a:t>100</a:t>
            </a:r>
            <a:r>
              <a:rPr lang="ja-JP" altLang="en-US" sz="2400" b="1" dirty="0">
                <a:solidFill>
                  <a:srgbClr val="FF0000"/>
                </a:solidFill>
                <a:latin typeface="+mn-ea"/>
                <a:cs typeface="ＭＳ 明朝" charset="-128"/>
              </a:rPr>
              <a:t>％（但し</a:t>
            </a:r>
            <a:r>
              <a:rPr lang="en-US" altLang="ja-JP" sz="2400" b="1" dirty="0">
                <a:solidFill>
                  <a:srgbClr val="FF0000"/>
                </a:solidFill>
                <a:latin typeface="+mn-ea"/>
                <a:cs typeface="ＭＳ 明朝" charset="-128"/>
              </a:rPr>
              <a:t>50</a:t>
            </a:r>
            <a:r>
              <a:rPr lang="ja-JP" altLang="en-US" sz="2400" b="1" dirty="0">
                <a:solidFill>
                  <a:srgbClr val="FF0000"/>
                </a:solidFill>
                <a:latin typeface="+mn-ea"/>
                <a:cs typeface="ＭＳ 明朝" charset="-128"/>
              </a:rPr>
              <a:t>％は事業主負担）例外　協会けんぽ　公費</a:t>
            </a:r>
            <a:r>
              <a:rPr lang="en-US" altLang="ja-JP" sz="2400" b="1" dirty="0">
                <a:solidFill>
                  <a:srgbClr val="FF0000"/>
                </a:solidFill>
                <a:latin typeface="+mn-ea"/>
                <a:cs typeface="ＭＳ 明朝" charset="-128"/>
              </a:rPr>
              <a:t>16.4</a:t>
            </a:r>
            <a:r>
              <a:rPr lang="ja-JP" altLang="en-US" sz="2400" b="1" dirty="0">
                <a:solidFill>
                  <a:srgbClr val="FF0000"/>
                </a:solidFill>
                <a:latin typeface="+mn-ea"/>
                <a:cs typeface="ＭＳ 明朝" charset="-128"/>
              </a:rPr>
              <a:t>％</a:t>
            </a:r>
            <a:endParaRPr lang="en-US" altLang="ja-JP" sz="2400" b="1" dirty="0">
              <a:solidFill>
                <a:srgbClr val="FF0000"/>
              </a:solidFill>
              <a:latin typeface="+mn-ea"/>
              <a:cs typeface="ＭＳ 明朝" charset="-128"/>
            </a:endParaRPr>
          </a:p>
        </p:txBody>
      </p:sp>
    </p:spTree>
    <p:extLst>
      <p:ext uri="{BB962C8B-B14F-4D97-AF65-F5344CB8AC3E}">
        <p14:creationId xmlns:p14="http://schemas.microsoft.com/office/powerpoint/2010/main" val="37554341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en-US" altLang="ja-JP" sz="2800" dirty="0"/>
              <a:t>4.</a:t>
            </a:r>
            <a:r>
              <a:rPr lang="ja-JP" altLang="en-US" sz="2800" dirty="0"/>
              <a:t>医療保険の各制度の財源と保険財政</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95536" y="1632974"/>
            <a:ext cx="8568952" cy="4392488"/>
          </a:xfrm>
        </p:spPr>
        <p:txBody>
          <a:bodyPr/>
          <a:lstStyle/>
          <a:p>
            <a:pPr marL="0" indent="0" eaLnBrk="1" hangingPunct="1">
              <a:lnSpc>
                <a:spcPct val="90000"/>
              </a:lnSpc>
              <a:buNone/>
            </a:pPr>
            <a:r>
              <a:rPr lang="en-US" altLang="ja-JP" sz="2400" b="1" dirty="0">
                <a:latin typeface="+mn-ea"/>
                <a:cs typeface="ＭＳ 明朝" charset="-128"/>
              </a:rPr>
              <a:t>【</a:t>
            </a:r>
            <a:r>
              <a:rPr lang="ja-JP" altLang="en-US" sz="2400" b="1" dirty="0">
                <a:latin typeface="+mn-ea"/>
                <a:cs typeface="ＭＳ 明朝" charset="-128"/>
              </a:rPr>
              <a:t>３</a:t>
            </a:r>
            <a:r>
              <a:rPr lang="en-US" altLang="ja-JP" sz="2400" b="1" dirty="0">
                <a:latin typeface="+mn-ea"/>
                <a:cs typeface="ＭＳ 明朝" charset="-128"/>
              </a:rPr>
              <a:t>】</a:t>
            </a:r>
            <a:r>
              <a:rPr lang="ja-JP" altLang="en-US" sz="2400" b="1" dirty="0">
                <a:latin typeface="+mn-ea"/>
                <a:cs typeface="ＭＳ 明朝" charset="-128"/>
              </a:rPr>
              <a:t>後期高齢者医療制度</a:t>
            </a:r>
            <a:endParaRPr lang="en-US" altLang="ja-JP" sz="2400" b="1" dirty="0">
              <a:latin typeface="+mn-ea"/>
              <a:cs typeface="ＭＳ 明朝" charset="-128"/>
            </a:endParaRPr>
          </a:p>
          <a:p>
            <a:pPr marL="0" indent="0" eaLnBrk="1" hangingPunct="1">
              <a:lnSpc>
                <a:spcPct val="90000"/>
              </a:lnSpc>
              <a:buNone/>
            </a:pPr>
            <a:r>
              <a:rPr lang="ja-JP" altLang="en-US" sz="2400" b="1" dirty="0">
                <a:latin typeface="+mn-ea"/>
                <a:cs typeface="ＭＳ 明朝" charset="-128"/>
              </a:rPr>
              <a:t>　</a:t>
            </a:r>
            <a:r>
              <a:rPr lang="ja-JP" altLang="en-US" sz="2400" b="1" dirty="0">
                <a:solidFill>
                  <a:srgbClr val="FF0000"/>
                </a:solidFill>
                <a:latin typeface="+mn-ea"/>
                <a:cs typeface="ＭＳ 明朝" charset="-128"/>
              </a:rPr>
              <a:t>高齢者医療を社会全体で支えるとの観点から、現役世代からの支援金と公費で全体の約９割を賄う仕組み</a:t>
            </a:r>
            <a:r>
              <a:rPr lang="ja-JP" altLang="en-US" sz="2400" b="1" dirty="0">
                <a:latin typeface="+mn-ea"/>
                <a:cs typeface="ＭＳ 明朝" charset="-128"/>
              </a:rPr>
              <a:t>となっている。具体的には、国、都道府県などの公費で５割、現役世代からの後期高齢者支援金で約４割。高齢者の保険料で約１割（実際には低所得への軽減措置などから１割を切る。）</a:t>
            </a:r>
            <a:endParaRPr lang="en-US" altLang="ja-JP" sz="2400" b="1" dirty="0">
              <a:latin typeface="+mn-ea"/>
              <a:cs typeface="ＭＳ 明朝" charset="-128"/>
            </a:endParaRPr>
          </a:p>
          <a:p>
            <a:pPr marL="0" indent="0" eaLnBrk="1" hangingPunct="1">
              <a:lnSpc>
                <a:spcPct val="90000"/>
              </a:lnSpc>
              <a:buNone/>
            </a:pPr>
            <a:r>
              <a:rPr lang="ja-JP" altLang="en-US" sz="2400" b="1" dirty="0">
                <a:latin typeface="+mn-ea"/>
                <a:cs typeface="ＭＳ 明朝" charset="-128"/>
              </a:rPr>
              <a:t>　また</a:t>
            </a:r>
            <a:r>
              <a:rPr lang="en-US" altLang="ja-JP" sz="2400" b="1" dirty="0">
                <a:solidFill>
                  <a:srgbClr val="FF0000"/>
                </a:solidFill>
                <a:latin typeface="+mn-ea"/>
                <a:cs typeface="ＭＳ 明朝" charset="-128"/>
              </a:rPr>
              <a:t>65</a:t>
            </a:r>
            <a:r>
              <a:rPr lang="ja-JP" altLang="en-US" sz="2400" b="1" dirty="0">
                <a:solidFill>
                  <a:srgbClr val="FF0000"/>
                </a:solidFill>
                <a:latin typeface="+mn-ea"/>
                <a:cs typeface="ＭＳ 明朝" charset="-128"/>
              </a:rPr>
              <a:t>から</a:t>
            </a:r>
            <a:r>
              <a:rPr lang="en-US" altLang="ja-JP" sz="2400" b="1" dirty="0">
                <a:solidFill>
                  <a:srgbClr val="FF0000"/>
                </a:solidFill>
                <a:latin typeface="+mn-ea"/>
                <a:cs typeface="ＭＳ 明朝" charset="-128"/>
              </a:rPr>
              <a:t>74</a:t>
            </a:r>
            <a:r>
              <a:rPr lang="ja-JP" altLang="en-US" sz="2400" b="1" dirty="0">
                <a:solidFill>
                  <a:srgbClr val="FF0000"/>
                </a:solidFill>
                <a:latin typeface="+mn-ea"/>
                <a:cs typeface="ＭＳ 明朝" charset="-128"/>
              </a:rPr>
              <a:t>歳前期高齢者</a:t>
            </a:r>
            <a:r>
              <a:rPr lang="ja-JP" altLang="en-US" sz="2400" b="1" dirty="0">
                <a:latin typeface="+mn-ea"/>
                <a:cs typeface="ＭＳ 明朝" charset="-128"/>
              </a:rPr>
              <a:t>についても、その大半が退職後の無職者として国保に加入していることから、</a:t>
            </a:r>
            <a:r>
              <a:rPr lang="ja-JP" altLang="en-US" sz="2400" b="1" dirty="0">
                <a:solidFill>
                  <a:srgbClr val="FF0000"/>
                </a:solidFill>
                <a:latin typeface="+mn-ea"/>
                <a:cs typeface="ＭＳ 明朝" charset="-128"/>
              </a:rPr>
              <a:t>財政調整</a:t>
            </a:r>
            <a:r>
              <a:rPr lang="ja-JP" altLang="en-US" sz="2400" b="1" dirty="0">
                <a:latin typeface="+mn-ea"/>
                <a:cs typeface="ＭＳ 明朝" charset="-128"/>
              </a:rPr>
              <a:t>を行う仕組み「前期高齢者納付金」（高齢者の平均加入率で補正する）を導入している。</a:t>
            </a:r>
            <a:endParaRPr lang="en-US" altLang="ja-JP" sz="2400" b="1" dirty="0">
              <a:latin typeface="+mn-ea"/>
              <a:cs typeface="ＭＳ 明朝" charset="-128"/>
            </a:endParaRPr>
          </a:p>
          <a:p>
            <a:pPr marL="0" indent="0" eaLnBrk="1" hangingPunct="1">
              <a:lnSpc>
                <a:spcPct val="90000"/>
              </a:lnSpc>
              <a:buNone/>
            </a:pPr>
            <a:r>
              <a:rPr lang="ja-JP" altLang="en-US" sz="2400" b="1" dirty="0">
                <a:solidFill>
                  <a:srgbClr val="FF0000"/>
                </a:solidFill>
                <a:latin typeface="+mn-ea"/>
                <a:cs typeface="ＭＳ 明朝" charset="-128"/>
              </a:rPr>
              <a:t>＊公費</a:t>
            </a:r>
            <a:r>
              <a:rPr lang="en-US" altLang="ja-JP" sz="2400" b="1" dirty="0">
                <a:solidFill>
                  <a:srgbClr val="FF0000"/>
                </a:solidFill>
                <a:latin typeface="+mn-ea"/>
                <a:cs typeface="ＭＳ 明朝" charset="-128"/>
              </a:rPr>
              <a:t>50</a:t>
            </a:r>
            <a:r>
              <a:rPr lang="ja-JP" altLang="en-US" sz="2400" b="1" dirty="0">
                <a:solidFill>
                  <a:srgbClr val="FF0000"/>
                </a:solidFill>
                <a:latin typeface="+mn-ea"/>
                <a:cs typeface="ＭＳ 明朝" charset="-128"/>
              </a:rPr>
              <a:t>％、現役世代の保険料</a:t>
            </a:r>
            <a:r>
              <a:rPr lang="en-US" altLang="ja-JP" sz="2400" b="1" dirty="0">
                <a:solidFill>
                  <a:srgbClr val="FF0000"/>
                </a:solidFill>
                <a:latin typeface="+mn-ea"/>
                <a:cs typeface="ＭＳ 明朝" charset="-128"/>
              </a:rPr>
              <a:t>40</a:t>
            </a:r>
            <a:r>
              <a:rPr lang="ja-JP" altLang="en-US" sz="2400" b="1" dirty="0">
                <a:solidFill>
                  <a:srgbClr val="FF0000"/>
                </a:solidFill>
                <a:latin typeface="+mn-ea"/>
                <a:cs typeface="ＭＳ 明朝" charset="-128"/>
              </a:rPr>
              <a:t>％。本人の保険料</a:t>
            </a:r>
            <a:r>
              <a:rPr lang="en-US" altLang="ja-JP" sz="2400" b="1" dirty="0">
                <a:solidFill>
                  <a:srgbClr val="FF0000"/>
                </a:solidFill>
                <a:latin typeface="+mn-ea"/>
                <a:cs typeface="ＭＳ 明朝" charset="-128"/>
              </a:rPr>
              <a:t>10</a:t>
            </a:r>
            <a:r>
              <a:rPr lang="ja-JP" altLang="en-US" sz="2400" b="1" dirty="0">
                <a:solidFill>
                  <a:srgbClr val="FF0000"/>
                </a:solidFill>
                <a:latin typeface="+mn-ea"/>
                <a:cs typeface="ＭＳ 明朝" charset="-128"/>
              </a:rPr>
              <a:t>％</a:t>
            </a:r>
            <a:endParaRPr lang="en-US" altLang="ja-JP" sz="2400" b="1" dirty="0">
              <a:solidFill>
                <a:srgbClr val="FF0000"/>
              </a:solidFill>
              <a:latin typeface="+mn-ea"/>
              <a:cs typeface="ＭＳ 明朝" charset="-128"/>
            </a:endParaRPr>
          </a:p>
          <a:p>
            <a:pPr marL="0" indent="0" eaLnBrk="1" hangingPunct="1">
              <a:lnSpc>
                <a:spcPct val="90000"/>
              </a:lnSpc>
              <a:buNone/>
            </a:pPr>
            <a:endParaRPr lang="en-US" altLang="ja-JP" sz="2400" b="1" dirty="0">
              <a:latin typeface="+mn-ea"/>
              <a:cs typeface="ＭＳ 明朝" charset="-128"/>
            </a:endParaRPr>
          </a:p>
        </p:txBody>
      </p:sp>
    </p:spTree>
    <p:extLst>
      <p:ext uri="{BB962C8B-B14F-4D97-AF65-F5344CB8AC3E}">
        <p14:creationId xmlns:p14="http://schemas.microsoft.com/office/powerpoint/2010/main" val="37103810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215FDD-BE9A-4C14-7BC2-02AB03ED4F35}"/>
              </a:ext>
            </a:extLst>
          </p:cNvPr>
          <p:cNvSpPr>
            <a:spLocks noGrp="1"/>
          </p:cNvSpPr>
          <p:nvPr>
            <p:ph type="title"/>
          </p:nvPr>
        </p:nvSpPr>
        <p:spPr/>
        <p:txBody>
          <a:bodyPr/>
          <a:lstStyle/>
          <a:p>
            <a:r>
              <a:rPr lang="ja-JP" altLang="en-US" sz="4000" b="1" dirty="0">
                <a:latin typeface="+mn-ea"/>
                <a:cs typeface="ＭＳ 明朝" charset="-128"/>
              </a:rPr>
              <a:t>後期高齢者医療制度の財源</a:t>
            </a:r>
            <a:endParaRPr lang="en-US" dirty="0"/>
          </a:p>
        </p:txBody>
      </p:sp>
      <p:sp>
        <p:nvSpPr>
          <p:cNvPr id="4" name="スライド番号プレースホルダー 3">
            <a:extLst>
              <a:ext uri="{FF2B5EF4-FFF2-40B4-BE49-F238E27FC236}">
                <a16:creationId xmlns:a16="http://schemas.microsoft.com/office/drawing/2014/main" id="{D1545382-DAB9-9645-04F2-18951A470820}"/>
              </a:ext>
            </a:extLst>
          </p:cNvPr>
          <p:cNvSpPr>
            <a:spLocks noGrp="1"/>
          </p:cNvSpPr>
          <p:nvPr>
            <p:ph type="sldNum" sz="quarter" idx="12"/>
          </p:nvPr>
        </p:nvSpPr>
        <p:spPr/>
        <p:txBody>
          <a:bodyPr/>
          <a:lstStyle/>
          <a:p>
            <a:fld id="{A4CFD91F-0676-4D47-82C1-C8A098CDDACF}" type="slidenum">
              <a:rPr lang="en-US" altLang="ja-JP" smtClean="0"/>
              <a:pPr/>
              <a:t>9</a:t>
            </a:fld>
            <a:endParaRPr lang="en-US" altLang="ja-JP"/>
          </a:p>
        </p:txBody>
      </p:sp>
      <p:pic>
        <p:nvPicPr>
          <p:cNvPr id="8" name="図 7" descr="ダイアグラム&#10;&#10;低い精度で自動的に生成された説明">
            <a:extLst>
              <a:ext uri="{FF2B5EF4-FFF2-40B4-BE49-F238E27FC236}">
                <a16:creationId xmlns:a16="http://schemas.microsoft.com/office/drawing/2014/main" id="{A310227B-84B4-DADC-B52C-ADE7A15D0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1970088"/>
            <a:ext cx="7689850" cy="3060700"/>
          </a:xfrm>
          <a:prstGeom prst="rect">
            <a:avLst/>
          </a:prstGeom>
        </p:spPr>
      </p:pic>
      <p:sp>
        <p:nvSpPr>
          <p:cNvPr id="9" name="テキスト ボックス 8">
            <a:extLst>
              <a:ext uri="{FF2B5EF4-FFF2-40B4-BE49-F238E27FC236}">
                <a16:creationId xmlns:a16="http://schemas.microsoft.com/office/drawing/2014/main" id="{DB1C5DD0-5EBC-7CDF-5880-2DE0BA03AE41}"/>
              </a:ext>
            </a:extLst>
          </p:cNvPr>
          <p:cNvSpPr txBox="1"/>
          <p:nvPr/>
        </p:nvSpPr>
        <p:spPr>
          <a:xfrm>
            <a:off x="971600" y="5188188"/>
            <a:ext cx="6264696" cy="707886"/>
          </a:xfrm>
          <a:prstGeom prst="rect">
            <a:avLst/>
          </a:prstGeom>
          <a:noFill/>
        </p:spPr>
        <p:txBody>
          <a:bodyPr wrap="square" rtlCol="0">
            <a:spAutoFit/>
          </a:bodyPr>
          <a:lstStyle/>
          <a:p>
            <a:r>
              <a:rPr lang="ja-JP" altLang="en-US" sz="2000" dirty="0">
                <a:hlinkClick r:id="rId3"/>
              </a:rPr>
              <a:t>令和６年度からの後期高齢者医療の保険料について（厚生労働省の</a:t>
            </a:r>
            <a:r>
              <a:rPr lang="en-US" altLang="ja-JP" sz="2000" dirty="0">
                <a:hlinkClick r:id="rId3"/>
              </a:rPr>
              <a:t>HP</a:t>
            </a:r>
            <a:r>
              <a:rPr lang="ja-JP" altLang="en-US" sz="2000" dirty="0">
                <a:hlinkClick r:id="rId3"/>
              </a:rPr>
              <a:t>）</a:t>
            </a:r>
            <a:endParaRPr lang="en-US" sz="2000" dirty="0"/>
          </a:p>
        </p:txBody>
      </p:sp>
    </p:spTree>
    <p:extLst>
      <p:ext uri="{BB962C8B-B14F-4D97-AF65-F5344CB8AC3E}">
        <p14:creationId xmlns:p14="http://schemas.microsoft.com/office/powerpoint/2010/main" val="17213899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62961</TotalTime>
  <Words>1421</Words>
  <Application>Microsoft Office PowerPoint</Application>
  <PresentationFormat>画面に合わせる (4:3)</PresentationFormat>
  <Paragraphs>87</Paragraphs>
  <Slides>12</Slides>
  <Notes>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ＭＳ Ｐゴシック</vt:lpstr>
      <vt:lpstr>ＭＳ 明朝</vt:lpstr>
      <vt:lpstr>Arial</vt:lpstr>
      <vt:lpstr>Century</vt:lpstr>
      <vt:lpstr>Wingdings</vt:lpstr>
      <vt:lpstr>Profile</vt:lpstr>
      <vt:lpstr>第5回【健康保険と共済制度】被用者保険制度の概要、目的、対象、費用負担</vt:lpstr>
      <vt:lpstr>今日のお話</vt:lpstr>
      <vt:lpstr>  第１節　医療保険制度の概要 3. 保険給付の種類と内容   </vt:lpstr>
      <vt:lpstr>  第１節　医療保険制度の概要 3. 保険給付の種類と内容   </vt:lpstr>
      <vt:lpstr>知っとくと得な話</vt:lpstr>
      <vt:lpstr>  第１節　医療保険制度の概要 4.医療保険の各制度の財源と保険財政   </vt:lpstr>
      <vt:lpstr>  第１節　医療保険制度の概要 4.医療保険の各制度の財源と保険財政   </vt:lpstr>
      <vt:lpstr>  第１節　医療保険制度の概要 4.医療保険の各制度の財源と保険財政   </vt:lpstr>
      <vt:lpstr>後期高齢者医療制度の財源</vt:lpstr>
      <vt:lpstr>公的医療保険の各保険者の比較</vt:lpstr>
      <vt:lpstr>医療保険制度の財源構成（2024：R6年度）</vt:lpstr>
      <vt:lpstr>次週</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862</cp:revision>
  <cp:lastPrinted>2023-09-21T07:03:16Z</cp:lastPrinted>
  <dcterms:created xsi:type="dcterms:W3CDTF">2016-04-06T06:30:45Z</dcterms:created>
  <dcterms:modified xsi:type="dcterms:W3CDTF">2025-10-26T04:13:38Z</dcterms:modified>
  <cp:category/>
</cp:coreProperties>
</file>