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4"/>
  </p:notesMasterIdLst>
  <p:handoutMasterIdLst>
    <p:handoutMasterId r:id="rId35"/>
  </p:handoutMasterIdLst>
  <p:sldIdLst>
    <p:sldId id="256" r:id="rId2"/>
    <p:sldId id="386" r:id="rId3"/>
    <p:sldId id="388" r:id="rId4"/>
    <p:sldId id="612" r:id="rId5"/>
    <p:sldId id="613" r:id="rId6"/>
    <p:sldId id="614" r:id="rId7"/>
    <p:sldId id="615" r:id="rId8"/>
    <p:sldId id="616" r:id="rId9"/>
    <p:sldId id="617" r:id="rId10"/>
    <p:sldId id="618" r:id="rId11"/>
    <p:sldId id="619" r:id="rId12"/>
    <p:sldId id="620" r:id="rId13"/>
    <p:sldId id="621" r:id="rId14"/>
    <p:sldId id="622" r:id="rId15"/>
    <p:sldId id="623" r:id="rId16"/>
    <p:sldId id="625" r:id="rId17"/>
    <p:sldId id="626" r:id="rId18"/>
    <p:sldId id="627" r:id="rId19"/>
    <p:sldId id="628" r:id="rId20"/>
    <p:sldId id="629" r:id="rId21"/>
    <p:sldId id="630" r:id="rId22"/>
    <p:sldId id="631" r:id="rId23"/>
    <p:sldId id="632" r:id="rId24"/>
    <p:sldId id="634" r:id="rId25"/>
    <p:sldId id="635" r:id="rId26"/>
    <p:sldId id="637" r:id="rId27"/>
    <p:sldId id="624" r:id="rId28"/>
    <p:sldId id="638" r:id="rId29"/>
    <p:sldId id="639" r:id="rId30"/>
    <p:sldId id="640" r:id="rId31"/>
    <p:sldId id="641" r:id="rId32"/>
    <p:sldId id="425" r:id="rId33"/>
  </p:sldIdLst>
  <p:sldSz cx="9144000" cy="6858000" type="screen4x3"/>
  <p:notesSz cx="7104063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169" autoAdjust="0"/>
    <p:restoredTop sz="90929"/>
  </p:normalViewPr>
  <p:slideViewPr>
    <p:cSldViewPr>
      <p:cViewPr varScale="1">
        <p:scale>
          <a:sx n="71" d="100"/>
          <a:sy n="71" d="100"/>
        </p:scale>
        <p:origin x="360" y="5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428" cy="5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0" tIns="47721" rIns="95440" bIns="47721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640" y="1"/>
            <a:ext cx="3078428" cy="5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0" tIns="47721" rIns="95440" bIns="4772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4"/>
            <a:ext cx="3078428" cy="5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0" tIns="47721" rIns="95440" bIns="47721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640" y="9722884"/>
            <a:ext cx="3078428" cy="5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0" tIns="47721" rIns="95440" bIns="4772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D59C66D-0D13-D449-9E2F-B02EFB58329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3945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3T02:33:12.4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2914 849 24575,'0'-22'0,"1"-11"0,-2 0 0,-6-37 0,5 59 0,0 1 0,-1 0 0,0 0 0,0 1 0,-1-1 0,-1 1 0,1 0 0,-2 0 0,1 0 0,-1 1 0,-8-10 0,-15-12 0,16 17 0,0 0 0,-17-25 0,21 26 0,-1 1 0,-1 1 0,1 0 0,-2 0 0,1 1 0,-1 1 0,-22-12 0,-26-20 0,31 19 0,-1 3 0,-55-27 0,51 28 0,-43-28 0,-3-2 0,63 40 0,0 1 0,0 0 0,-28-4 0,22 5 0,-32-11 0,-31-24 0,-3 0 0,76 35 0,1 1 0,-1 1 0,0 0 0,0 0 0,-18 0 0,-274 2 0,137 3 0,-180-2 0,337 1 0,1 0 0,-1 0 0,0 1 0,1 0 0,-1 1 0,-17 7 0,-57 32 0,9-3 0,50-27 0,2 1 0,-1 1 0,-35 27 0,53-35 0,1 1 0,-1-1 0,-6 10 0,-17 16 0,20-24 0,0 1 0,0 0 0,1 1 0,0 0 0,0 1 0,1-1 0,1 2 0,0-1 0,-11 24 0,-18 64 0,-10 20 0,-1 3 0,42-108 0,0 0 0,1 0 0,0 1 0,1-1 0,-1 23 0,2-20 0,0 0 0,-1-1 0,-1 1 0,-6 16 0,-54 117 0,46-104 0,10-27 0,0-1 0,2 1 0,0 0 0,1 0 0,2 1 0,-3 20 0,4-22 0,0-1 0,-2 1 0,0-1 0,-8 20 0,-8 36 0,-50 296 0,66-343 0,1 1 0,2 43 0,-1 5 0,-9-13 0,7-46 0,-4 32 0,6 254 0,4-156 0,-2-136 0,1 0 0,0 0 0,1-1 0,0 1 0,1 0 0,0-1 0,7 19 0,4-1 0,22 32 0,8 16 0,-27-46 0,1-1 0,36 44 0,-47-63 0,2-1 0,-1-1 0,1 1 0,17 10 0,15 13 0,-24-17 0,1 0 0,0-1 0,0-1 0,2 0 0,-1-2 0,23 9 0,-28-15 0,0-1 0,0 0 0,1-1 0,-1-1 0,24 0 0,-19-1 0,1 1 0,23 5 0,-14 1 0,0 3 0,0 0 0,52 28 0,-19-8 0,-44-23 0,0-1 0,25 5 0,27 9 0,-51-14 0,0-1 0,1 0 0,-1-2 0,1 0 0,25 0 0,-18-1 0,43 8 0,9 1 0,-56-8 0,-1 1 0,-1 0 0,1 2 0,31 12 0,-26-8 0,55 11 0,95 3 0,25 3 0,-134-20 0,-50-6 0,1 0 0,-1 2 0,18 4 0,-4-1 0,0-1 0,1-1 0,-1-2 0,61-3 0,-32 0 0,-54 0 0,1 1 0,-1-1 0,0 0 0,0 0 0,0-1 0,0 0 0,-1 0 0,1-1 0,-1 0 0,1 0 0,-1-1 0,0 1 0,8-7 0,2-4 0,0-1 0,-1 0 0,14-20 0,8-8 0,-26 33 0,0 1 0,0 0 0,19-11 0,20-16 0,-31 20 0,0 0 0,1 2 0,25-13 0,-39 23 0,-1 1 0,0-1 0,1-1 0,-1 1 0,-1-1 0,1 1 0,-1-1 0,0-1 0,0 1 0,0 0 0,3-9 0,3-7 0,14-42 0,-15 37 0,-4 11 0,-1 0 0,-1-1 0,-1 1 0,2-29 0,-5-66 0,-2 40 0,3 46 0,2 1 0,0-1 0,9-39 0,-6 29 0,0 0 0,-2 0 0,-2-1 0,-6-67 0,2 88 0,0 0 0,-1 0 0,-1 0 0,0 0 0,-1 1 0,0 0 0,-17-25 0,-11-25 0,9 6 0,-27-62 0,45 103 0,1-1 0,1-1 0,0 1 0,1-1 0,1 0 0,-1-27 0,2 22 0,-8-43 0,6 43 0,-3-40 0,6-330 0,2 188 0,1 185 0,0 0 0,2 0 0,0 0 0,1 1 0,1-1 0,11-23 0,7-28 0,-8-14-1365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3T02:35:16.8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6780 301 24575,'-8'0'0,"0"0"0,0 0 0,0 0 0,1 1 0,-1 0 0,0 1 0,1 0 0,-1 0 0,1 0 0,-1 1 0,1 0 0,0 1 0,0 0 0,0 0 0,1 0 0,-1 1 0,1 0 0,-8 7 0,-2 5 0,-6 4 0,-24 29 0,41-43 0,0 0 0,0 1 0,1-1 0,-1 1 0,2 0 0,-1 0 0,1 0 0,0 0 0,-1 10 0,-6 23 0,-2-1 0,-2 1 0,-20 40 0,-25 73 0,52-131 0,2 0 0,0 0 0,1 1 0,0 45 0,5 679 0,0-736 0,1 1 0,0 0 0,1 0 0,0-1 0,1 0 0,1 0 0,0 0 0,0 0 0,1 0 0,8 11 0,-3-5 0,-1 2 0,10 28 0,-15-30 0,-2 0 0,0 1 0,-1-1 0,-1 0 0,-1 1 0,-4 35 0,3-48 0,0-1 0,0 1 0,-1-1 0,1 0 0,-1 0 0,0 0 0,-1 0 0,1 0 0,-1 0 0,0 0 0,0-1 0,-1 1 0,1-1 0,-1 0 0,0 0 0,0 0 0,-6 3 0,-7 4 0,0 0 0,-1-1 0,-27 10 0,-16 9 0,23-6 0,20-11 0,-1-1 0,0-1 0,-31 11 0,30-12 0,0 0 0,1 1 0,0 1 0,0 1 0,-31 27 0,2-4 0,38-29 0,0 0 0,-1-2 0,1 1 0,-1-1 0,-1-1 0,-19 5 0,-28 8 0,22-4 0,0-2 0,-46 7 0,70-15 0,-59 8 0,54-9 0,0 1 0,0 1 0,0 0 0,1 1 0,0 1 0,-29 13 0,21-6 0,0-2 0,-1 0 0,0-1 0,-52 9 0,-114 12 0,136-19 0,38-7 0,-35 4 0,-10-8 0,45-1 0,-1 1 0,1 1 0,-1 0 0,-32 8 0,28-3 0,0-2 0,-1 0 0,-31 0 0,-74-5 0,49-1 0,60 2 0,0 0 0,0 1 0,0 2 0,0 0 0,0 1 0,0 0 0,-30 13 0,39-13 0,-1 0 0,1-1 0,-1 0 0,0-1 0,-20 1 0,-61-4 0,60 0 0,-34 2 0,50 2 0,0 1 0,1 0 0,-1 1 0,-16 7 0,-15 5 0,16-7 0,10-3 0,-28 5 0,4-4 0,0-2 0,-68 0 0,87-7 0,1-1 0,-1-1 0,1-2 0,0 0 0,-46-17 0,46 13 0,0 2 0,-1 1 0,0 1 0,-29-2 0,-14-3 0,41 4 0,-44-1 0,51 5 0,1 0 0,-23-7 0,23 5 0,-1 0 0,-22 0 0,-63-8 0,72 6 0,-47-1 0,48 7 0,-1-3 0,-46-8 0,-69-15 0,1 1 0,118 21 0,-1 1 0,-54 2 0,-14-1 0,22-10 0,52 7 0,-45-3 0,68 8 0,-45-1 0,-75-12 0,52 3 0,45 8 0,0-2 0,1-1 0,-26-8 0,-18-13 0,33 12 0,-68-18 0,54 18 0,0-2 0,-80-37 0,47 18 0,70 29 0,0 1 0,1-1 0,-1 2 0,0 0 0,-1 0 0,1 1 0,-22-1 0,0 0 0,1-1 0,0-2 0,0-1 0,1-1 0,-36-16 0,40 13 0,8 3 0,-39-9 0,24 8 0,22 5 0,-1 2 0,-20-4 0,25 7 0,-1-2 0,1 1 0,0-1 0,0-1 0,-17-6 0,24 8 0,0-1 0,0 1 0,1-1 0,-1 0 0,0 0 0,1 0 0,-1 0 0,1 0 0,0-1 0,0 1 0,0-1 0,0 1 0,0-1 0,0 0 0,1 0 0,-1 0 0,1 0 0,0 0 0,0 0 0,0 0 0,-1-6 0,-1-28 0,1 1 0,5-58 0,0 11 0,-3-266 0,1 329 0,2 0 0,8-39 0,0 9 0,-7 32 0,1 0 0,1 1 0,1 0 0,0 0 0,10-16 0,8-18 0,5-10 0,-20 43 0,-1 0 0,-1-1 0,0 0 0,5-25 0,-8 30 0,0 0 0,0 0 0,1 1 0,1 0 0,0 0 0,1 0 0,0 1 0,1 0 0,1 1 0,13-14 0,-17 18 0,0 0 0,0-1 0,-1 1 0,0-1 0,0 0 0,6-14 0,14-55 0,-21 61 0,0 1 0,1 0 0,1 0 0,1 0 0,0 1 0,17-26 0,-13 25 0,-1 0 0,-1 0 0,0 0 0,0-2 0,-2 1 0,0-1 0,-1 0 0,5-24 0,-9 34 0,0 1 0,0 0 0,1-1 0,-1 1 0,1 1 0,1-1 0,-1 0 0,1 1 0,0 0 0,0-1 0,0 2 0,10-9 0,4-1 0,0 0 0,28-14 0,-28 16 0,16-7 0,-22 13 0,0-1 0,0 0 0,-1-1 0,14-12 0,-18 14 0,-1 1 0,1 0 0,1 1 0,-1 0 0,1 0 0,0 0 0,0 1 0,0 0 0,15-3 0,-1 2 0,1 0 0,34 0 0,-33 2 0,0 0 0,39-9 0,-25 4 0,2 3 0,-1 1 0,75 5 0,-32 0 0,1139-2 0,-1210-1 0,1 0 0,-1-1 0,1 0 0,-1 0 0,0-2 0,0 1 0,12-7 0,73-40 0,-95 50 0,24-16 0,-19 12 0,0-1 0,1 2 0,-1-1 0,1 1 0,-1 0 0,1 0 0,0 1 0,0 0 0,9-2 0,20-2 0,0-2 0,40-14 0,-47 12 0,1 1 0,0 2 0,56-7 0,-60 12 0,39-10 0,-6 1 0,-4 2 0,-17 3 0,68-3 0,417 10 0,-508-2 0,0-1 0,0 0 0,20-6 0,-17 4 0,34-4 0,249 5 0,-155 5 0,402-2 0,-532 1 0,-1 1 0,0 0 0,20 6 0,-18-4 0,35 4 0,42-7 0,-64-2 0,0 1 0,0 2 0,35 6 0,69 23 0,-75-17 0,70 8 0,-73-11 0,-38-7 0,34 3 0,106-8 0,32 3 0,-87 20 0,-77-17 0,-1 1 0,1 2 0,-1 0 0,41 20 0,-9 3 0,-43-22 0,1-1 0,30 13 0,-44-21 2,16 7 337,-17-7-386,1 1-1,-1-1 1,1 0 0,-1 0-1,0 0 1,1 1-1,-1-1 1,1 0 0,-1 0-1,0 1 1,1-1-1,-1 0 1,0 0 0,1 1-1,-1-1 1,0 1-1,0-1 1,1 0 0,-1 1-1,0-1 1,0 1-1,0-1 1,1 0 0,-1 1-1,0-1 1,0 1-1,0-1 1,0 1 0,0-1-1,0 1 1,0-1 0,0 0-1,0 1 1,0-1-1,0 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3T02:33:16.7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52 24575,'7'-1'0,"1"0"0,0 0 0,0-1 0,-1 0 0,9-3 0,29-6 0,0 8 0,54 3 0,32-1 0,-70-10 0,-45 7 0,0 1 0,17-1 0,285 1 0,-164 5 0,439-2 0,-583 0-273,1 1 0,0 0 0,0 0 0,18 6 0,-13-2-6553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3T02:33:18.6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730 1 24575,'-8'0'0,"1"1"0,0 0 0,0 0 0,-1 0 0,1 1 0,0 1 0,0-1 0,0 1 0,1 0 0,-1 0 0,1 1 0,0 0 0,-11 9 0,-3 5 0,1 1 0,-26 32 0,-14 14 0,-110 100 0,156-152 0,-95 107 0,82-90 0,20-24 0,0 1 0,0-1 0,1 1 0,0 0 0,0 0 0,0 0 0,1 1 0,0 0 0,-4 11 0,3 2 0,-2 1 0,-1-1 0,-1 0 0,0-1 0,-2 0 0,0-1 0,-28 36 0,38-54 0,0 0 0,1 0 0,-1 0 0,0 0 0,0 0 0,0 0 0,1 0 0,-1 0 0,0 0 0,1 1 0,-1-1 0,1 0 0,0 1 0,-1-1 0,1 0 0,0 1 0,0-1 0,0 0 0,0 1 0,0-1 0,0 0 0,0 1 0,0-1 0,1 0 0,-1 1 0,0-1 0,1 0 0,0 2 0,2 0 0,0 1 0,0-1 0,0 0 0,1 0 0,-1 0 0,1 0 0,5 3 0,-8-5 0,80 59 0,-42-29 0,46 27 0,-57-40 0,28 23 0,-33-23 0,-6-6-1365,-1-4-5461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3T02:35:39.1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7715 2795 24575,'-11'-1'0,"-1"-1"0,0 0 0,1 0 0,-1-1 0,1-1 0,-17-7 0,15 6 0,-1 0 0,0 1 0,-25-5 0,20 5 0,0 0 0,1-2 0,-1 0 0,1-1 0,0-1 0,1 0 0,-24-16 0,36 21 0,-29-13 0,-47-18 0,-16-7 0,20-5 0,54 31 0,-1 1 0,-36-16 0,8 7 0,-77-45 0,79 39 0,-1 3 0,-56-21 0,87 38 0,1-1 0,0 0 0,-20-15 0,19 11 0,0 2 0,-30-14 0,-12 0 0,0-2 0,-73-47 0,110 60 0,-1 1 0,-46-16 0,-20-10 0,55 20 0,-1 1 0,-1 2 0,0 2 0,-78-20 0,89 29 0,1-2 0,0-1 0,-47-22 0,19 5 0,22 9 0,-1 2 0,-62-19 0,52 20 0,0-2 0,1-2 0,-65-37 0,73 37 0,17 10 0,0 1 0,-1 0 0,-28-5 0,25 6 0,-44-16 0,-123-72 0,170 87 0,-1 0 0,-37-7 0,37 10 0,1-1 0,0-1 0,-23-9 0,-42-32 0,57 30 0,0 2 0,-31-12 0,19 11 0,2-1 0,-48-29 0,64 35 0,0 1 0,-2 0 0,1 2 0,-1 0 0,-31-6 0,-95-35 0,-90-29 0,222 73 0,0 0 0,0 2 0,0 0 0,-1 1 0,0 0 0,-18 2 0,15 0 0,0-1 0,0-1 0,-35-7 0,18-2 0,-49-12 0,67 18 0,1-1 0,-22-9 0,20 7 0,-30-8 0,-23-4 0,48 12 0,-1 1 0,0 1 0,-40-3 0,40 5 0,1 0 0,1-1 0,-1-2 0,-33-13 0,22 8 0,-154-60 0,168 62 0,7 5 0,1 1 0,-1 0 0,0 2 0,0-1 0,-22 1 0,17 1 0,0-1 0,-29-7 0,26 1 0,-42-19 0,4 0 0,-2 1 0,47 18 0,-1 0 0,0 1 0,0 1 0,-1 1 0,0 1 0,-29-4 0,22 6 0,1-1 0,0-1 0,-27-9 0,-74-28 0,26 8 0,33 13 0,-105-47 0,33 11 0,85 36 0,-65-15 0,-13-4 0,35 13 0,76 21 0,-150-28 0,77 16 0,39 8 0,30 6 0,-1-2 0,1-1 0,-34-12 0,31 7 99,6 3-392,1-1 0,0-1 1,0 0-1,-19-14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3T02:35:43.9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585 3 24575,'-41'-1'0,"16"0"0,0 1 0,0 1 0,-41 7 0,59-6 0,1-1 0,-1 1 0,0 1 0,1-1 0,-1 1 0,1 0 0,0 1 0,0 0 0,0 0 0,0 0 0,0 0 0,1 1 0,0 0 0,0 0 0,1 1 0,-1-1 0,-5 10 0,4-6 0,0 0 0,-13 13 0,-5 6 0,-20 24 0,29-36 0,-23 34 0,34-44 0,0 1 0,0 0 0,1 0 0,0 1 0,0-1 0,1 1 0,0-1 0,-2 16 0,2-1 0,-1-1 0,-9 28 0,10-40 0,-1 0 0,-1 0 0,1 0 0,-2-1 0,1 0 0,-1 0 0,-11 14 0,8-12 0,0 0 0,-11 21 0,16-27 0,1 0 0,0 0 0,0 1 0,0-1 0,1 1 0,-1-1 0,1 1 0,0 0 0,0 0 0,1 7 0,0-10 0,1 0 0,0 1 0,0-1 0,0 0 0,0 1 0,0-1 0,0 0 0,1 0 0,-1 0 0,1 0 0,0 0 0,-1 0 0,1-1 0,0 1 0,0-1 0,0 1 0,0-1 0,0 0 0,1 1 0,-1-1 0,0 0 0,0 0 0,4 0 0,7 4 0,1-1 0,23 4 0,-36-8 0,67 8 0,-50-7 0,0 1 0,0 1 0,0 1 0,28 9 0,9 7 0,0 4 0,-2 1 0,72 47 0,-76-33-1365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3T02:36:59.2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7696 3043 24575,'0'-1'0,"0"0"0,0 0 0,-1 0 0,1 0 0,0 1 0,-1-1 0,1 0 0,0 0 0,-1 1 0,1-1 0,-1 0 0,0 0 0,1 1 0,-1-1 0,0 0 0,1 1 0,-1-1 0,0 1 0,0-1 0,1 1 0,-1 0 0,0-1 0,0 1 0,0 0 0,0-1 0,-1 1 0,-27-6 0,26 6 0,-44-4 0,-1 1 0,-82 8 0,104-1 0,0 2 0,-40 13 0,11-3 0,-18 10 0,52-18 0,-37 11 0,47-16 0,1 1 0,0 0 0,0 1 0,-16 9 0,-7 4 0,13-7 0,0 0 0,-25 21 0,20-14 0,10-9 0,0-1 0,-25 11 0,-17 8 0,-83 46 0,121-66 0,0 0 0,-22 3 0,-30 10 0,-66 38 0,97-41 0,-1-2 0,-43 11 0,13-13 0,47-10 0,0 2 0,-22 7 0,-45 18 0,-133 48 0,211-74 0,1 0 0,-1-1 0,0-1 0,0 0 0,-20 1 0,16-3 0,0 2 0,-25 6 0,4-1 0,-1-2 0,1-1 0,-1-2 0,-61-4 0,19 0 0,-25 4 0,-112-5 0,177-3 0,1-3 0,0-1 0,0-2 0,-54-24 0,75 29 0,-30-10 0,-1 1 0,-100-16 0,104 28 0,0 2 0,-54 4 0,-51-2 0,69-13 0,55 8 0,-44-3 0,-388 7 0,221 3 0,-1106-2 0,1321-1 0,1-2 0,-28-5 0,23 3 0,-26-2 0,21 3 0,1-1 0,-49-14 0,49 11 0,-51-18 0,56 16 0,0 2 0,-1 1 0,-36-6 0,27 7 0,1-1 0,0-2 0,1-2 0,-56-25 0,-52-16 0,124 45 0,0-1 0,0 0 0,1-1 0,0 0 0,-31-25 0,32 22 0,-1 1 0,0 0 0,-1 1 0,0 0 0,-20-6 0,-23 3 0,44 11 0,-29-9 0,19 2 0,0-1 0,0-2 0,-30-17 0,45 21 0,-1 0 0,1-1 0,1 0 0,0-1 0,0 0 0,1-1 0,0 0 0,-10-14 0,4-1 0,1-1 0,2-1 0,0 0 0,2-1 0,-9-33 0,-3 1 0,18 48 0,-1 0 0,2 0 0,-1-1 0,2 1 0,0-1 0,-1-15 0,1 6 0,0 0 0,-2 1 0,-9-29 0,8 30 0,0 0 0,1 0 0,2 0 0,-2-24 0,5 18 0,0 1 0,2-1 0,1 1 0,8-29 0,-8 36 0,0-1 0,0-27 0,-3 34 0,0 0 0,1 0 0,1 0 0,0 0 0,0 1 0,2-1 0,-1 1 0,8-15 0,15-35 0,-20 46 0,1 0 0,0 1 0,18-28 0,-15 26 0,-1 0 0,0-1 0,-1 0 0,-1 0 0,-1-1 0,-1 1 0,5-31 0,-3 18 0,1-6 0,1 0 0,2 1 0,2 0 0,29-58 0,4 3 0,-33 62 0,1 1 0,1 0 0,2 1 0,27-35 0,-33 48 0,0-1 0,12-24 0,-14 24 0,0 0 0,20-24 0,-5 8 0,-1-1 0,23-41 0,-1 0 0,-35 59 0,96-137 0,-97 140 0,2 0 0,0 0 0,0 1 0,0 1 0,23-14 0,-28 18 0,1-1 0,0 0 0,0-1 0,0 1 0,-1-1 0,-1-1 0,7-8 0,-8 9 0,1 0 0,-1 1 0,2 0 0,-1-1 0,1 2 0,0-1 0,0 1 0,0 0 0,9-5 0,9-4 0,-1-2 0,-1 0 0,25-23 0,18-13 0,-43 37 0,27-12 0,-12 7 0,-29 16 0,0 0 0,-1 1 0,2 0 0,-1 1 0,0 0 0,1 0 0,-1 1 0,13-1 0,73 4 0,-44 0 0,11-1 0,102-2 0,-103-11 0,-45 8 0,0 0 0,20-1 0,11 2 0,0-2 0,86-21 0,-107 20 0,1 1 0,0 1 0,35 0 0,81 5 0,-48 2 0,-67-3 0,0-1 0,1-1 0,49-11 0,-36 3 0,1 1 0,0 2 0,47-2 0,-68 8 0,0-2 0,24-5 0,-23 3 0,-1 2 0,23-2 0,15 5 0,-31 1 0,1-2 0,-1-1 0,28-5 0,4-1 0,0 1 0,0 4 0,78 5 0,-33 0 0,1265-2 0,-1348 1 0,-1 1 0,38 10 0,-12-3 0,3 2 0,-34-7 0,0 0 0,27 2 0,-43-6 0,35 2 0,64 11 0,-59-7 0,1-2 0,0-1 0,68-5 0,-26 0 0,216 2 0,-284 1 0,0 1 0,0 0 0,20 6 0,-17-4 0,34 4 0,-25-6 0,54 13 0,-58-11 0,1-1 0,28 0 0,-26-2 0,39 7 0,13 6 0,-40-9 0,-1 2 0,49 16 0,-69-18 0,1-1 0,-1-1 0,1 0 0,35 0 0,-37-3 0,0 1 0,1 0 0,-1 1 0,0 1 0,0 1 0,18 6 0,93 45 0,-110-47 0,1 1 0,-2 0 0,1 1 0,-1 1 0,-1 1 0,0 0 0,0 1 0,12 15 0,-19-19 0,-1 1 0,9 19 0,-11-20 0,-1-1 0,2 0 0,-1 1 0,1-2 0,9 11 0,9 6 0,-1 2 0,-2 0 0,27 43 0,-47-67 0,23 34 0,1 0 0,49 52 0,-66-78 0,-1 0 0,0 1 0,-1-1 0,0 1 0,-1 0 0,0 1 0,5 17 0,9 19 0,1-3 0,19 63 0,-32-84 0,-2 0 0,0 0 0,-1 1 0,0 39 0,-6 12 0,3 73 0,11-89 0,-8-45 0,-1 0 0,2 21 0,-4-31 0,1 30 0,11 58 0,-7-52 0,-2 0 0,-1 0 0,-5 68 0,0-26 0,2-80 0,0 30 0,-1 1 0,-1-1 0,-10 48 0,5-29 0,7-43 0,-1 0 0,0-1 0,0 1 0,-1 0 0,0-1 0,-1 1 0,0-1 0,-7 15 0,-3 2 0,-18 42 0,-5 10 0,30-63 0,0 1 0,1-1 0,0 1 0,-4 24 0,5-19 0,-13 35 0,-47 105 0,42-112 0,-17 47 0,37-91 27,1 1-1,-1 0 0,0 0 0,-1-1 1,1 1-1,-1-1 0,0 0 0,0 1 1,-1-1-1,1-1 0,-1 1 0,-6 5 1,7-7-93,1-1 0,-1 0 1,1 0-1,-1 1 0,1-1 1,-1-1-1,0 1 0,1 0 1,-1-1-1,0 1 1,0-1-1,1 0 0,-1 0 1,0 0-1,0 0 0,1 0 1,-1-1-1,0 1 0,0-1 1,1 0-1,-1 0 1,1 0-1,-1 0 0,0 0 1,-2-2-1,-11-8-6760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3T02:37:45.7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3452 24575,'-6'-8'0,"0"-1"0,1 0 0,0-1 0,0 0 0,1 1 0,-4-17 0,4 11 0,1 1 0,0-1 0,1 0 0,0-1 0,2 1 0,-1 0 0,4-24 0,1 14 0,1 0 0,0 1 0,17-43 0,-2 16 0,25-107 0,-38 129 0,0 0 0,2 1 0,2 0 0,0 0 0,2 1 0,1 1 0,33-48 0,-39 61 0,-1 1 0,-1-1 0,8-21 0,-9 22 0,0 0 0,1 0 0,0 0 0,12-18 0,3 3 0,-1-1 0,20-39 0,-30 52 0,1-1 0,0 1 0,1 1 0,1 0 0,19-16 0,17-19 0,-37 37 0,1 1 0,0-1 0,16-9 0,-19 15 0,1-2 0,-1 1 0,-1-2 0,0 1 0,0-1 0,0-1 0,9-13 0,-13 17 0,0 0 0,0 0 0,1 0 0,0 0 0,1 1 0,-1 0 0,1 1 0,0-1 0,12-5 0,-9 5 0,0-1 0,0 0 0,-1-1 0,12-10 0,-3-1 0,2 1 0,0 0 0,1 2 0,23-14 0,-34 22 0,0 0 0,-1-1 0,0 0 0,14-16 0,-13 13 0,1 0 0,14-12 0,51-28 0,-49 35 0,-1-1 0,34-30 0,-38 28 0,29-19 0,-34 26 0,0-1 0,0 0 0,-1-1 0,15-18 0,-19 19 0,1 1 0,0 1 0,29-21 0,5-3 0,-42 30 0,0-1 0,0 1 0,-1-1 0,8-12 0,-8 13 0,-1-1 0,1 1 0,0 0 0,1-1 0,-1 2 0,7-6 0,-4 4 0,7-4 0,0 0 0,-1-1 0,0 0 0,-1-1 0,0-1 0,17-24 0,-20 26 0,-1 1 0,1 0 0,1 0 0,0 1 0,0 0 0,13-7 0,29-27 0,-42 32 0,0 1 0,1 1 0,0-1 0,1 2 0,0 0 0,15-8 0,71-39 0,-46 25 0,-13 5 0,-31 19 0,1 0 0,0 0 0,1 1 0,-1 0 0,1 0 0,0 1 0,14-3 0,15-3 0,-1-2 0,46-20 0,-41 15 0,15-6 0,74-26 0,-46 31 0,-61 15 0,-1-2 0,41-14 0,4-9 0,51-18 0,-84 34 0,-6 3 0,-1 0 0,37-4 0,-44 8 0,0-1 0,0 0 0,-1-2 0,0 0 0,21-13 0,20-7 0,-23 11 0,-20 8 0,1 1 0,0 0 0,0 2 0,0 0 0,1 1 0,30-3 0,-30 6 0,-1-1 0,1-2 0,-1 0 0,25-9 0,1-1 0,-9 2 0,-1-1 0,50-28 0,-55 26 0,-21 12 0,0 0 0,0 1 0,0 0 0,1 0 0,-1 1 0,1 0 0,13 0 0,80 4 0,-44 1 0,163-3 0,-221 0 0,0 0 0,0 1 0,0-1 0,0 0 0,0 0 0,0-1 0,0 1 0,0 0 0,0-1 0,0 1 0,0-1 0,0 1 0,-1-1 0,1 0 0,0 0 0,0 0 0,-1 0 0,1 0 0,-1 0 0,1-1 0,-1 1 0,1 0 0,-1-1 0,0 1 0,1-1 0,-1 1 0,0-1 0,0 0 0,0 0 0,0 1 0,-1-1 0,1 0 0,0 0 0,-1 0 0,1 0 0,-1 0 0,0 0 0,0 0 0,0 0 0,1 0 0,-2-2 0,2-27 0,-1 1 0,-5-33 0,5 61 0,0-1 0,-1 1 0,1 0 0,-1-1 0,1 1 0,-1 0 0,0-1 0,0 1 0,0 0 0,-1 0 0,1 0 0,0 0 0,-1 0 0,1 0 0,-1 1 0,0-1 0,1 0 0,-1 1 0,0-1 0,0 1 0,0 0 0,0-1 0,-5-1 0,-1 1 0,-1-1 0,0 1 0,0 0 0,0 1 0,-10 0 0,-22-4 0,38 4 0,-1 0 0,1 1 0,-1 0 0,1-1 0,-1 1 0,1 0 0,-1 1 0,1-1 0,-6 2 0,8-2 0,1 0 0,-1 1 0,0-1 0,0 1 0,1-1 0,-1 1 0,0-1 0,0 1 0,1-1 0,-1 1 0,1 0 0,-1-1 0,0 1 0,1 0 0,-1-1 0,1 1 0,0 0 0,-1 0 0,1 0 0,0-1 0,-1 1 0,1 0 0,0 0 0,0 0 0,0 0 0,0 0 0,0-1 0,0 1 0,0 0 0,0 0 0,0 0 0,0 0 0,0 0 0,0 0 0,1-1 0,-1 1 0,0 0 0,1 0 0,-1 0 0,0-1 0,1 1 0,-1 0 0,2 0 0,6 15 0,1-1 0,18 23 0,-5-6 0,-4-1 0,-16-25 0,1 0 0,0 0 0,1-1 0,-1 1 0,1-1 0,8 8 0,18 15 0,-16-15 0,1 0 0,-2 1 0,18 23 0,-25-30 0,0 0 0,0-1 0,1 0 0,-1 0 0,12 7 0,-12-9 0,1 1 0,-1 0 0,0 0 0,0 1 0,-1 0 0,8 10 0,-12-15 0,0 1 0,0 0 0,-1 0 0,1 0 0,-1 0 0,0 0 0,1-1 0,-1 1 0,0 0 0,0 0 0,0 0 0,0 0 0,0 0 0,-1 0 0,1 0 0,0 0 0,-1 0 0,0 0 0,1-1 0,-1 1 0,0 0 0,0 0 0,0-1 0,0 1 0,0-1 0,-3 3 0,-3 5 0,0-2 0,0 1 0,-13 9 0,19-17 0,-59 47 0,28-24 0,-39 38 0,31-32 0,29-23 0,1 1 0,0 0 0,-14 14 0,22-19 0,0-1 0,1 1 0,-1 0 0,1 0 0,-1 0 0,1 0 0,0 0 0,0 0 0,0 0 0,0 0 0,0 1 0,1-1 0,-1 0 0,0 1 0,1-1 0,0 0 0,0 1 0,-1-1 0,1 0 0,1 1 0,-1-1 0,0 1 0,1 2 0,0-3-76,0-1 1,-1 1-1,1-1 0,0 1 0,0-1 0,0 0 0,0 1 0,0-1 1,0 0-1,1 0 0,-1 1 0,0-1 0,1 0 0,-1 0 1,0 0-1,1-1 0,1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428" cy="5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0" tIns="47721" rIns="95440" bIns="47721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640" y="1"/>
            <a:ext cx="3078428" cy="5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0" tIns="47721" rIns="95440" bIns="4772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9687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213" y="4861442"/>
            <a:ext cx="5209647" cy="460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0" tIns="47721" rIns="95440" bIns="47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4"/>
            <a:ext cx="3078428" cy="5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0" tIns="47721" rIns="95440" bIns="47721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640" y="9722884"/>
            <a:ext cx="3078428" cy="5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0" tIns="47721" rIns="95440" bIns="4772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4010F23-AE4D-1A43-A1A9-F76D9885358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32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3EBEF6-26C4-E945-B3B7-92E4823FDBB5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3840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0672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8394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5462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1594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759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5162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4173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126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990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09AAF5-8F3F-044E-8761-E1012297FBF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6736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8354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05925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1908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81178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0449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00103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48610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28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31544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7951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30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21426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31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53212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09AAF5-8F3F-044E-8761-E1012297FBFD}" type="slidenum">
              <a:rPr lang="en-US" altLang="ja-JP"/>
              <a:pPr/>
              <a:t>32</a:t>
            </a:fld>
            <a:endParaRPr lang="en-US" altLang="ja-JP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052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9076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866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8547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2667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7266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461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ja-JP" altLang="en-US" noProof="0"/>
              <a:t>マスタ タイトルの書式設定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84" charset="2"/>
              <a:buNone/>
              <a:defRPr sz="2800"/>
            </a:lvl1pPr>
          </a:lstStyle>
          <a:p>
            <a:pPr lvl="0"/>
            <a:r>
              <a:rPr lang="ja-JP" altLang="en-US" noProof="0"/>
              <a:t>マスタ サブタイトルの書式設定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C4FEFA32-1C60-7D4F-B2A8-76BF2137AE3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FA08D-09B4-244B-A7F6-F2D88DD541C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2E314-A1CC-D140-ACBB-9C3E1395875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FD91F-0676-4D47-82C1-C8A098CDDAC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5E11DC-31E9-B44B-97ED-81AFB996DBA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1C8CF-9BDB-D641-8F98-783B12B6BD9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0FFD4-FD94-B445-9908-6620B392E07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1984D-C1F7-A648-B964-6AF24D2197C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2F0F9-08F8-F145-8F85-912607AC9DC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4ED82-3780-574E-B1FF-698C98AEAB5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3A49F-274F-E74B-A114-22076913B8E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E315783F-0FAE-5049-B55E-52C077A1A85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n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o"/>
        <a:defRPr sz="2300">
          <a:solidFill>
            <a:schemeClr val="tx1"/>
          </a:solidFill>
          <a:latin typeface="+mn-lt"/>
          <a:ea typeface="ＭＳ Ｐゴシック" charset="-128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84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84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84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84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m5jlrXanb0&amp;list=RD1m5jlrXanb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m5jlrXanb0&amp;list=RD1m5jlrXanb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sangiin.go.jp/japanese/annai/chousa/rippou_chousa/backnumber/2022pdf/20220204106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m5jlrXanb0&amp;list=RD1m5jlrXanb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mhlw.go.jp/content/000973207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m5jlrXanb0&amp;list=RD1m5jlrXanb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soumu.go.jp/main_content/000870281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m5jlrXanb0&amp;list=RD1m5jlrXanb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hyperlink" Target="https://www.soumu.go.jp/main_content/000870281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ss.go.jp/site-ad/index_Japanese/security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m5jlrXanb0&amp;list=RD1m5jlrXanb0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hyperlink" Target="https://www.ipss.go.jp/site-ad/index_Japanese/security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m5jlrXanb0&amp;list=RD1m5jlrXanb0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www.mhlw.go.jp/content/000973207.pdf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m5jlrXanb0&amp;list=RD1m5jlrXanb0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hyperlink" Target="https://www.ipss.go.jp/site-ad/index_Japanese/security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m5jlrXanb0&amp;list=RD1m5jlrXanb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m5jlrXanb0&amp;list=RD1m5jlrXanb0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hyperlink" Target="https://www.ipss.go.jp/site-ad/index_Japanese/security.htm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5.png"/><Relationship Id="rId18" Type="http://schemas.openxmlformats.org/officeDocument/2006/relationships/customXml" Target="../ink/ink7.xml"/><Relationship Id="rId3" Type="http://schemas.openxmlformats.org/officeDocument/2006/relationships/hyperlink" Target="https://www.youtube.com/watch?v=1m5jlrXanb0&amp;list=RD1m5jlrXanb0" TargetMode="External"/><Relationship Id="rId21" Type="http://schemas.openxmlformats.org/officeDocument/2006/relationships/image" Target="../media/image9.png"/><Relationship Id="rId7" Type="http://schemas.openxmlformats.org/officeDocument/2006/relationships/image" Target="../media/image2.png"/><Relationship Id="rId12" Type="http://schemas.openxmlformats.org/officeDocument/2006/relationships/customXml" Target="../ink/ink4.xml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5" Type="http://schemas.openxmlformats.org/officeDocument/2006/relationships/image" Target="../media/image6.png"/><Relationship Id="rId10" Type="http://schemas.openxmlformats.org/officeDocument/2006/relationships/customXml" Target="../ink/ink3.xml"/><Relationship Id="rId19" Type="http://schemas.openxmlformats.org/officeDocument/2006/relationships/image" Target="../media/image8.png"/><Relationship Id="rId4" Type="http://schemas.openxmlformats.org/officeDocument/2006/relationships/hyperlink" Target="https://www5.cao.go.jp/keizai-shimon/kaigi/special/reform/wg1/301030/shiryou3-1-1.pdf" TargetMode="External"/><Relationship Id="rId9" Type="http://schemas.openxmlformats.org/officeDocument/2006/relationships/image" Target="../media/image3.png"/><Relationship Id="rId14" Type="http://schemas.openxmlformats.org/officeDocument/2006/relationships/customXml" Target="../ink/ink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m5jlrXanb0&amp;list=RD1m5jlrXanb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pss.go.jp/ss-cost/j/fsss-R02/3/R02-14.xlsx" TargetMode="External"/><Relationship Id="rId5" Type="http://schemas.openxmlformats.org/officeDocument/2006/relationships/hyperlink" Target="https://www5.cao.go.jp/keizai-shimon/kaigi/special/reform/wg1/301030/shiryou3-1-1.pdf" TargetMode="External"/><Relationship Id="rId4" Type="http://schemas.openxmlformats.org/officeDocument/2006/relationships/hyperlink" Target="https://www.youtube.com/watch?v=1m5jlrXanb0&amp;list=RD1m5jlrXanb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m5jlrXanb0&amp;list=RD1m5jlrXanb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ipss.go.jp/ss-cost/j/fsss-R02/3/R02-14.xlsx" TargetMode="External"/><Relationship Id="rId4" Type="http://schemas.openxmlformats.org/officeDocument/2006/relationships/hyperlink" Target="https://www5.cao.go.jp/keizai-shimon/kaigi/special/reform/wg1/301030/shiryou3-1-1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8680" y="908720"/>
            <a:ext cx="7846640" cy="1358280"/>
          </a:xfrm>
        </p:spPr>
        <p:txBody>
          <a:bodyPr/>
          <a:lstStyle/>
          <a:p>
            <a:pPr algn="ctr"/>
            <a:r>
              <a:rPr lang="ja-JP" altLang="en-US" sz="3200" dirty="0"/>
              <a:t>第</a:t>
            </a:r>
            <a:r>
              <a:rPr lang="en-US" altLang="ja-JP" sz="3200" dirty="0"/>
              <a:t>9</a:t>
            </a:r>
            <a:r>
              <a:rPr lang="ja-JP" altLang="en-US" sz="3200" dirty="0"/>
              <a:t>回</a:t>
            </a:r>
            <a:r>
              <a:rPr lang="en-US" altLang="ja-JP" sz="3200" dirty="0"/>
              <a:t>【</a:t>
            </a:r>
            <a:r>
              <a:rPr lang="ja-JP" altLang="en-US" sz="3200" dirty="0"/>
              <a:t>社会保障の財源と給付</a:t>
            </a:r>
            <a:r>
              <a:rPr lang="en-US" altLang="ja-JP" sz="3200" dirty="0"/>
              <a:t>】</a:t>
            </a:r>
            <a:br>
              <a:rPr lang="en-US" altLang="ja-JP" sz="3200" dirty="0"/>
            </a:br>
            <a:r>
              <a:rPr lang="ja-JP" altLang="en-US" sz="3200" dirty="0"/>
              <a:t>社会保障の財源・</a:t>
            </a:r>
            <a:br>
              <a:rPr lang="en-US" altLang="ja-JP" sz="3200" dirty="0"/>
            </a:br>
            <a:r>
              <a:rPr lang="ja-JP" altLang="en-US" sz="3200" dirty="0"/>
              <a:t>社会保障と国民経済との関係、</a:t>
            </a:r>
            <a:endParaRPr lang="en-US" altLang="ja-JP" sz="32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612" y="2669984"/>
            <a:ext cx="6984776" cy="3550043"/>
          </a:xfrm>
        </p:spPr>
        <p:txBody>
          <a:bodyPr/>
          <a:lstStyle/>
          <a:p>
            <a:pPr algn="ctr"/>
            <a:r>
              <a:rPr lang="ja-JP" altLang="en-US" dirty="0"/>
              <a:t>社会保障</a:t>
            </a:r>
            <a:r>
              <a:rPr lang="en-US" altLang="ja-JP" dirty="0"/>
              <a:t>Ⅰ</a:t>
            </a:r>
            <a:r>
              <a:rPr lang="ja-JP" altLang="en-US" dirty="0"/>
              <a:t>　</a:t>
            </a:r>
            <a:endParaRPr lang="en-US" altLang="ja-JP" sz="2000" dirty="0"/>
          </a:p>
          <a:p>
            <a:pPr algn="ctr"/>
            <a:endParaRPr lang="en-US" altLang="ja-JP" sz="2000" dirty="0"/>
          </a:p>
          <a:p>
            <a:pPr algn="ctr"/>
            <a:r>
              <a:rPr lang="ja-JP" altLang="en-US" sz="2000" dirty="0"/>
              <a:t>第３章　社会保障の財政</a:t>
            </a:r>
            <a:endParaRPr lang="en-US" altLang="ja-JP" sz="2000" dirty="0"/>
          </a:p>
          <a:p>
            <a:pPr algn="ctr"/>
            <a:r>
              <a:rPr lang="ja-JP" altLang="en-US" sz="2000" dirty="0"/>
              <a:t>第１節　社会保障の財政</a:t>
            </a:r>
          </a:p>
          <a:p>
            <a:pPr algn="ctr"/>
            <a:r>
              <a:rPr lang="ja-JP" altLang="en-US" sz="2000" dirty="0"/>
              <a:t>第２節　社会保障給付費・内訳・動向</a:t>
            </a:r>
          </a:p>
          <a:p>
            <a:pPr algn="ctr"/>
            <a:r>
              <a:rPr lang="ja-JP" altLang="en-US" sz="1800" dirty="0"/>
              <a:t>教科書：</a:t>
            </a:r>
            <a:r>
              <a:rPr 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ｐ</a:t>
            </a:r>
            <a:r>
              <a:rPr lang="en-US" altLang="ja-JP" sz="18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60</a:t>
            </a:r>
            <a:r>
              <a:rPr 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～</a:t>
            </a:r>
            <a:r>
              <a:rPr lang="en-US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p.</a:t>
            </a:r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76</a:t>
            </a:r>
          </a:p>
          <a:p>
            <a:pPr algn="ctr"/>
            <a:r>
              <a:rPr lang="ja-JP" altLang="en-US" sz="2000" dirty="0"/>
              <a:t>木</a:t>
            </a:r>
            <a:r>
              <a:rPr lang="zh-CN" altLang="en-US" sz="2000" dirty="0"/>
              <a:t>曜日　</a:t>
            </a:r>
            <a:r>
              <a:rPr lang="en-US" altLang="zh-CN" sz="2000" dirty="0"/>
              <a:t>3</a:t>
            </a:r>
            <a:r>
              <a:rPr lang="zh-CN" altLang="en-US" sz="2000" dirty="0"/>
              <a:t>限目</a:t>
            </a:r>
            <a:r>
              <a:rPr lang="en-US" altLang="zh-CN" sz="2000" dirty="0"/>
              <a:t>13</a:t>
            </a:r>
            <a:r>
              <a:rPr lang="zh-CN" altLang="en-US" sz="2000" dirty="0"/>
              <a:t>：</a:t>
            </a:r>
            <a:r>
              <a:rPr lang="en-US" altLang="zh-CN" sz="2000" dirty="0"/>
              <a:t>00</a:t>
            </a:r>
            <a:r>
              <a:rPr lang="zh-CN" altLang="en-US" sz="2000" dirty="0"/>
              <a:t>～</a:t>
            </a:r>
            <a:r>
              <a:rPr lang="en-US" altLang="zh-CN" sz="2000" dirty="0"/>
              <a:t>14:30</a:t>
            </a:r>
          </a:p>
          <a:p>
            <a:pPr algn="ctr"/>
            <a:r>
              <a:rPr lang="zh-CN" altLang="en-US" sz="2000" dirty="0"/>
              <a:t>講義室 </a:t>
            </a:r>
            <a:r>
              <a:rPr lang="en-US" altLang="zh-CN" sz="2000" dirty="0"/>
              <a:t>3F304</a:t>
            </a:r>
          </a:p>
          <a:p>
            <a:pPr algn="ctr"/>
            <a:r>
              <a:rPr lang="zh-CN" altLang="en-US" sz="2000" dirty="0"/>
              <a:t>担当：原　俊彦</a:t>
            </a:r>
          </a:p>
          <a:p>
            <a:endParaRPr lang="en-US" altLang="ja-JP" dirty="0"/>
          </a:p>
          <a:p>
            <a:br>
              <a:rPr lang="ja-JP" altLang="en-US" dirty="0"/>
            </a:br>
            <a:r>
              <a:rPr lang="ja-JP" altLang="en-US" dirty="0"/>
              <a:t>　　　　　　　　　　　　</a:t>
            </a:r>
          </a:p>
          <a:p>
            <a:r>
              <a:rPr lang="ja-JP" altLang="en-US" dirty="0"/>
              <a:t>　　　       担当　原　俊彦（札幌市立大学）</a:t>
            </a:r>
            <a:r>
              <a:rPr lang="en-US" altLang="ja-JP" dirty="0" err="1"/>
              <a:t>t.hara@scu.ac.jp</a:t>
            </a:r>
            <a:endParaRPr lang="ja-JP" altLang="en-US" dirty="0"/>
          </a:p>
          <a:p>
            <a:r>
              <a:rPr lang="ja-JP" altLang="en-US" dirty="0"/>
              <a:t>　　　　　　　　　　　　　                   　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CEE67F-DA0A-A97A-4149-9FDB225E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FA32-1C60-7D4F-B2A8-76BF2137AE32}" type="slidenum">
              <a:rPr lang="en-US" altLang="ja-JP" smtClean="0"/>
              <a:pPr/>
              <a:t>1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4289" y="404664"/>
            <a:ext cx="8155421" cy="911232"/>
          </a:xfrm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br>
              <a:rPr lang="ja-JP" altLang="en-US" sz="2800" dirty="0"/>
            </a:br>
            <a:r>
              <a:rPr lang="ja-JP" altLang="en-US" sz="2800" dirty="0"/>
              <a:t>表</a:t>
            </a:r>
            <a:r>
              <a:rPr lang="en-US" altLang="ja-JP" sz="2800" dirty="0"/>
              <a:t>3</a:t>
            </a:r>
            <a:r>
              <a:rPr lang="ja-JP" altLang="en-US" sz="2800" dirty="0"/>
              <a:t>－</a:t>
            </a:r>
            <a:r>
              <a:rPr lang="en-US" altLang="ja-JP" sz="2800" dirty="0"/>
              <a:t>2</a:t>
            </a:r>
            <a:r>
              <a:rPr lang="ja-JP" altLang="en-US" sz="2800" dirty="0"/>
              <a:t>　社会保障制度の財源としての社会保険料とその性格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5" name="テキスト ボックス 4">
            <a:hlinkClick r:id="rId3"/>
            <a:extLst>
              <a:ext uri="{FF2B5EF4-FFF2-40B4-BE49-F238E27FC236}">
                <a16:creationId xmlns:a16="http://schemas.microsoft.com/office/drawing/2014/main" id="{DBCA4B11-6CE4-B6FD-7B2F-889FE0E0A7FE}"/>
              </a:ext>
            </a:extLst>
          </p:cNvPr>
          <p:cNvSpPr txBox="1"/>
          <p:nvPr/>
        </p:nvSpPr>
        <p:spPr>
          <a:xfrm>
            <a:off x="451062" y="6309320"/>
            <a:ext cx="86929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</a:rPr>
              <a:t>教科書　</a:t>
            </a:r>
            <a:r>
              <a:rPr lang="en-US" altLang="ja-JP" sz="2000" dirty="0">
                <a:solidFill>
                  <a:srgbClr val="FF0000"/>
                </a:solidFill>
              </a:rPr>
              <a:t>P.64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57DA514-D6CD-FD94-F733-8A160B641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315896"/>
            <a:ext cx="6425194" cy="491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9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en-US" altLang="ja-JP" sz="2800" dirty="0"/>
            </a:br>
            <a:r>
              <a:rPr lang="ja-JP" altLang="en-US" sz="2800" dirty="0"/>
              <a:t>（２）社会保障の主な財源　</a:t>
            </a:r>
            <a:br>
              <a:rPr lang="en-US" altLang="ja-JP" sz="2800" dirty="0"/>
            </a:br>
            <a:r>
              <a:rPr lang="ja-JP" altLang="en-US" sz="2800" dirty="0"/>
              <a:t>②一般会計　その１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8280920" cy="4464496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400" b="1" dirty="0">
                <a:latin typeface="+mn-ea"/>
                <a:cs typeface="ＭＳ 明朝" charset="-128"/>
              </a:rPr>
              <a:t>国よる公費負担（税）＝一般会計からの支出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400" b="1" dirty="0">
                <a:latin typeface="+mn-ea"/>
                <a:cs typeface="ＭＳ 明朝" charset="-128"/>
              </a:rPr>
              <a:t>１．社会福祉（高齢者福祉、児童福祉、障害者福祉）公的扶助（生活保護）、公衆衛生などの財源＊保育所、障害者施設、生活保護などは一般会計（税）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ja-JP" altLang="en-US" sz="2400" b="1" dirty="0">
                <a:latin typeface="+mn-ea"/>
                <a:cs typeface="ＭＳ 明朝" charset="-128"/>
              </a:rPr>
              <a:t>公共事業、教育など、他の分野の財源でもあるため、毎年の予算編成を通じて確保される。</a:t>
            </a:r>
            <a:endParaRPr lang="en-US" altLang="ja-JP" sz="2400" b="1" dirty="0">
              <a:latin typeface="+mn-ea"/>
              <a:cs typeface="ＭＳ 明朝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ja-JP" altLang="en-US" sz="2400" b="1" dirty="0">
                <a:latin typeface="+mn-ea"/>
                <a:cs typeface="ＭＳ 明朝" charset="-128"/>
              </a:rPr>
              <a:t>公的サービスなので「給付と負担の関係」とは関係なく、必要な人に給付される。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400" b="1" dirty="0">
                <a:latin typeface="+mn-ea"/>
                <a:cs typeface="ＭＳ 明朝" charset="-128"/>
              </a:rPr>
              <a:t>２．社会保険制度への補助財源：基礎年金の</a:t>
            </a:r>
            <a:r>
              <a:rPr lang="en-US" altLang="ja-JP" sz="2400" b="1" dirty="0">
                <a:latin typeface="+mn-ea"/>
                <a:cs typeface="ＭＳ 明朝" charset="-128"/>
              </a:rPr>
              <a:t>50</a:t>
            </a:r>
            <a:r>
              <a:rPr lang="ja-JP" altLang="en-US" sz="2400" b="1" dirty="0">
                <a:latin typeface="+mn-ea"/>
                <a:cs typeface="ＭＳ 明朝" charset="-128"/>
              </a:rPr>
              <a:t>％、健康保険（協会けんぽ）の</a:t>
            </a:r>
            <a:r>
              <a:rPr lang="en-US" altLang="ja-JP" sz="2400" b="1" dirty="0">
                <a:latin typeface="+mn-ea"/>
                <a:cs typeface="ＭＳ 明朝" charset="-128"/>
              </a:rPr>
              <a:t>16.4</a:t>
            </a:r>
            <a:r>
              <a:rPr lang="ja-JP" altLang="en-US" sz="2400" b="1" dirty="0">
                <a:latin typeface="+mn-ea"/>
                <a:cs typeface="ＭＳ 明朝" charset="-128"/>
              </a:rPr>
              <a:t>％。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ja-JP" altLang="en-US" sz="2400" b="1" dirty="0">
                <a:latin typeface="+mn-ea"/>
                <a:cs typeface="ＭＳ 明朝" charset="-128"/>
              </a:rPr>
              <a:t>①財源の安定：低所得者も加入、②公的責任の遂行：社会サービス＝必要な社会インフラ（生活基盤）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2400" b="1" dirty="0">
              <a:latin typeface="+mn-ea"/>
              <a:cs typeface="ＭＳ 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7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en-US" altLang="ja-JP" sz="2800" dirty="0"/>
            </a:br>
            <a:r>
              <a:rPr lang="ja-JP" altLang="en-US" sz="2800" dirty="0"/>
              <a:t>（２）社会保障の主な財源　</a:t>
            </a:r>
            <a:br>
              <a:rPr lang="en-US" altLang="ja-JP" sz="2800" dirty="0"/>
            </a:br>
            <a:r>
              <a:rPr lang="ja-JP" altLang="en-US" sz="2800" dirty="0"/>
              <a:t>②一般会計　その２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16832"/>
            <a:ext cx="8280920" cy="410445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ja-JP" sz="2400" b="1" dirty="0">
                <a:latin typeface="+mn-ea"/>
                <a:cs typeface="ＭＳ 明朝" charset="-128"/>
              </a:rPr>
              <a:t>2020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R2</a:t>
            </a:r>
            <a:r>
              <a:rPr lang="ja-JP" altLang="en-US" sz="2400" b="1" dirty="0">
                <a:latin typeface="+mn-ea"/>
                <a:cs typeface="ＭＳ 明朝" charset="-128"/>
              </a:rPr>
              <a:t>）年度の一般会計総額（約</a:t>
            </a:r>
            <a:r>
              <a:rPr lang="en-US" altLang="ja-JP" sz="2400" b="1" dirty="0">
                <a:latin typeface="+mn-ea"/>
                <a:cs typeface="ＭＳ 明朝" charset="-128"/>
              </a:rPr>
              <a:t>100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兆円）。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ja-JP" altLang="en-US" sz="2400" b="1" dirty="0">
                <a:latin typeface="+mn-ea"/>
                <a:cs typeface="ＭＳ 明朝" charset="-128"/>
              </a:rPr>
              <a:t>社会保障関係費は</a:t>
            </a:r>
            <a:r>
              <a:rPr lang="en-US" altLang="ja-JP" sz="2400" b="1" dirty="0">
                <a:latin typeface="+mn-ea"/>
                <a:cs typeface="ＭＳ 明朝" charset="-128"/>
              </a:rPr>
              <a:t>35.8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兆円（</a:t>
            </a:r>
            <a:r>
              <a:rPr lang="en-US" altLang="ja-JP" sz="2400" b="1" dirty="0">
                <a:latin typeface="+mn-ea"/>
                <a:cs typeface="ＭＳ 明朝" charset="-128"/>
              </a:rPr>
              <a:t>35.5</a:t>
            </a:r>
            <a:r>
              <a:rPr lang="ja-JP" altLang="en-US" sz="2400" b="1" dirty="0">
                <a:latin typeface="+mn-ea"/>
                <a:cs typeface="ＭＳ 明朝" charset="-128"/>
              </a:rPr>
              <a:t>％</a:t>
            </a:r>
            <a:r>
              <a:rPr lang="en-US" altLang="ja-JP" sz="2400" b="1" dirty="0">
                <a:latin typeface="+mn-ea"/>
                <a:cs typeface="ＭＳ 明朝" charset="-128"/>
              </a:rPr>
              <a:t>),</a:t>
            </a:r>
            <a:r>
              <a:rPr lang="ja-JP" altLang="en-US" sz="2400" b="1" dirty="0">
                <a:latin typeface="+mn-ea"/>
                <a:cs typeface="ＭＳ 明朝" charset="-128"/>
              </a:rPr>
              <a:t>国債費</a:t>
            </a:r>
            <a:r>
              <a:rPr lang="en-US" altLang="ja-JP" sz="2400" b="1" dirty="0">
                <a:latin typeface="+mn-ea"/>
                <a:cs typeface="ＭＳ 明朝" charset="-128"/>
              </a:rPr>
              <a:t>23.3</a:t>
            </a:r>
            <a:r>
              <a:rPr lang="ja-JP" altLang="en-US" sz="2400" b="1" dirty="0">
                <a:latin typeface="+mn-ea"/>
                <a:cs typeface="ＭＳ 明朝" charset="-128"/>
              </a:rPr>
              <a:t>兆円、地方交付税交付金等</a:t>
            </a:r>
            <a:r>
              <a:rPr lang="en-US" altLang="ja-JP" sz="2400" b="1" dirty="0">
                <a:latin typeface="+mn-ea"/>
                <a:cs typeface="ＭＳ 明朝" charset="-128"/>
              </a:rPr>
              <a:t>15.8</a:t>
            </a:r>
            <a:r>
              <a:rPr lang="ja-JP" altLang="en-US" sz="2400" b="1" dirty="0">
                <a:latin typeface="+mn-ea"/>
                <a:cs typeface="ＭＳ 明朝" charset="-128"/>
              </a:rPr>
              <a:t>兆円より多い。</a:t>
            </a:r>
            <a:endParaRPr lang="en-US" altLang="ja-JP" sz="2400" b="1" dirty="0">
              <a:latin typeface="+mn-ea"/>
              <a:cs typeface="ＭＳ 明朝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ja-JP" altLang="en-US" sz="2400" b="1" dirty="0">
                <a:latin typeface="+mn-ea"/>
                <a:cs typeface="ＭＳ 明朝" charset="-128"/>
              </a:rPr>
              <a:t>国債費は国の借金の返済金、地方交付税交付金等は自治体への分配金なので、これらを除く一般歳出</a:t>
            </a:r>
            <a:r>
              <a:rPr lang="en-US" altLang="ja-JP" sz="2400" b="1" dirty="0">
                <a:latin typeface="+mn-ea"/>
                <a:cs typeface="ＭＳ 明朝" charset="-128"/>
              </a:rPr>
              <a:t>(60.9</a:t>
            </a:r>
            <a:r>
              <a:rPr lang="ja-JP" altLang="en-US" sz="2400" b="1" dirty="0">
                <a:latin typeface="+mn-ea"/>
                <a:cs typeface="ＭＳ 明朝" charset="-128"/>
              </a:rPr>
              <a:t>兆円</a:t>
            </a:r>
            <a:r>
              <a:rPr lang="en-US" altLang="ja-JP" sz="2400" b="1" dirty="0">
                <a:latin typeface="+mn-ea"/>
                <a:cs typeface="ＭＳ 明朝" charset="-128"/>
              </a:rPr>
              <a:t>)</a:t>
            </a:r>
            <a:r>
              <a:rPr lang="ja-JP" altLang="en-US" sz="2400" b="1" dirty="0">
                <a:latin typeface="+mn-ea"/>
                <a:cs typeface="ＭＳ 明朝" charset="-128"/>
              </a:rPr>
              <a:t>に占める社会保障関係費の割合は</a:t>
            </a:r>
            <a:r>
              <a:rPr lang="en-US" altLang="ja-JP" sz="2400" b="1" dirty="0">
                <a:latin typeface="+mn-ea"/>
                <a:cs typeface="ＭＳ 明朝" charset="-128"/>
              </a:rPr>
              <a:t>58.7</a:t>
            </a:r>
            <a:r>
              <a:rPr lang="ja-JP" altLang="en-US" sz="2400" b="1" dirty="0">
                <a:latin typeface="+mn-ea"/>
                <a:cs typeface="ＭＳ 明朝" charset="-128"/>
              </a:rPr>
              <a:t>％</a:t>
            </a:r>
            <a:r>
              <a:rPr lang="en-US" altLang="ja-JP" sz="2400" b="1" dirty="0">
                <a:latin typeface="+mn-ea"/>
                <a:cs typeface="ＭＳ 明朝" charset="-128"/>
              </a:rPr>
              <a:t>=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国家の予算の半分以上</a:t>
            </a:r>
            <a:r>
              <a:rPr lang="ja-JP" altLang="en-US" sz="2400" b="1" dirty="0">
                <a:latin typeface="+mn-ea"/>
                <a:cs typeface="ＭＳ 明朝" charset="-128"/>
              </a:rPr>
              <a:t>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ja-JP" altLang="en-US" sz="2400" b="1" dirty="0">
                <a:latin typeface="+mn-ea"/>
                <a:cs typeface="ＭＳ 明朝" charset="-128"/>
              </a:rPr>
              <a:t>社会保障関係費の内訳：年金・医療・介護で約</a:t>
            </a:r>
            <a:r>
              <a:rPr lang="en-US" altLang="ja-JP" sz="2400" b="1" dirty="0">
                <a:latin typeface="+mn-ea"/>
                <a:cs typeface="ＭＳ 明朝" charset="-128"/>
              </a:rPr>
              <a:t>8</a:t>
            </a:r>
            <a:r>
              <a:rPr lang="ja-JP" altLang="en-US" sz="2400" b="1" dirty="0">
                <a:latin typeface="+mn-ea"/>
                <a:cs typeface="ＭＳ 明朝" charset="-128"/>
              </a:rPr>
              <a:t>割、少子化対策費</a:t>
            </a:r>
            <a:r>
              <a:rPr lang="en-US" altLang="ja-JP" sz="2400" b="1" dirty="0">
                <a:latin typeface="+mn-ea"/>
                <a:cs typeface="ＭＳ 明朝" charset="-128"/>
              </a:rPr>
              <a:t>8.5%,</a:t>
            </a:r>
            <a:r>
              <a:rPr lang="ja-JP" altLang="en-US" sz="2400" b="1" dirty="0">
                <a:latin typeface="+mn-ea"/>
                <a:cs typeface="ＭＳ 明朝" charset="-128"/>
              </a:rPr>
              <a:t>生活扶助など社会福祉費が</a:t>
            </a:r>
            <a:r>
              <a:rPr lang="en-US" altLang="ja-JP" sz="2400" b="1" dirty="0">
                <a:latin typeface="+mn-ea"/>
                <a:cs typeface="ＭＳ 明朝" charset="-128"/>
              </a:rPr>
              <a:t>11.7</a:t>
            </a:r>
            <a:r>
              <a:rPr lang="ja-JP" altLang="en-US" sz="2400" b="1" dirty="0">
                <a:latin typeface="+mn-ea"/>
                <a:cs typeface="ＭＳ 明朝" charset="-128"/>
              </a:rPr>
              <a:t>％。</a:t>
            </a:r>
            <a:endParaRPr lang="en-US" altLang="ja-JP" sz="2400" b="1" dirty="0"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sz="18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Cambria Math" panose="02040503050406030204" pitchFamily="18" charset="0"/>
              </a:rPr>
              <a:t>図</a:t>
            </a:r>
            <a:r>
              <a:rPr lang="en-US" sz="18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Cambria Math" panose="02040503050406030204" pitchFamily="18" charset="0"/>
              </a:rPr>
              <a:t>3</a:t>
            </a:r>
            <a:r>
              <a:rPr lang="ja-JP" sz="18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Cambria Math" panose="02040503050406030204" pitchFamily="18" charset="0"/>
              </a:rPr>
              <a:t>－</a:t>
            </a:r>
            <a:r>
              <a:rPr lang="en-US" sz="18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Cambria Math" panose="02040503050406030204" pitchFamily="18" charset="0"/>
              </a:rPr>
              <a:t>2</a:t>
            </a:r>
            <a:r>
              <a:rPr lang="ja-JP" sz="18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Cambria Math" panose="02040503050406030204" pitchFamily="18" charset="0"/>
              </a:rPr>
              <a:t>　国の社会保障関係費の推移（一般会計、当初予算ベース）</a:t>
            </a:r>
            <a:endParaRPr lang="en-US" altLang="ja-JP" sz="1800" dirty="0">
              <a:effectLst/>
              <a:latin typeface="Cambria Math" panose="02040503050406030204" pitchFamily="18" charset="0"/>
              <a:ea typeface="ＭＳ 明朝" panose="02020609040205080304" pitchFamily="17" charset="-128"/>
              <a:cs typeface="Cambria Math" panose="020405030504060302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400" b="1" dirty="0">
                <a:latin typeface="+mn-ea"/>
                <a:cs typeface="ＭＳ 明朝" charset="-128"/>
              </a:rPr>
              <a:t>⇒図３－２は別のものと差し替える。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2400" b="1" dirty="0">
              <a:latin typeface="+mn-ea"/>
              <a:cs typeface="ＭＳ 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493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en-US" altLang="ja-JP" sz="2800" dirty="0"/>
            </a:br>
            <a:r>
              <a:rPr lang="ja-JP" altLang="en-US" sz="2800" dirty="0"/>
              <a:t>（２）社会保障の主な財源　</a:t>
            </a:r>
            <a:br>
              <a:rPr lang="en-US" altLang="ja-JP" sz="2800" dirty="0"/>
            </a:br>
            <a:r>
              <a:rPr lang="ja-JP" altLang="en-US" sz="2800" dirty="0"/>
              <a:t>②一般会計　その３　令和４年度予算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44824"/>
            <a:ext cx="7992888" cy="388843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ja-JP" sz="2400" b="1" dirty="0">
                <a:latin typeface="+mn-ea"/>
                <a:cs typeface="ＭＳ 明朝" charset="-128"/>
              </a:rPr>
              <a:t>2022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R4</a:t>
            </a:r>
            <a:r>
              <a:rPr lang="ja-JP" altLang="en-US" sz="2400" b="1" dirty="0">
                <a:latin typeface="+mn-ea"/>
                <a:cs typeface="ＭＳ 明朝" charset="-128"/>
              </a:rPr>
              <a:t>）年度の一般会計総額（</a:t>
            </a:r>
            <a:r>
              <a:rPr lang="en-US" altLang="ja-JP" sz="2400" b="1" dirty="0">
                <a:latin typeface="+mn-ea"/>
                <a:cs typeface="ＭＳ 明朝" charset="-128"/>
              </a:rPr>
              <a:t>107</a:t>
            </a:r>
            <a:r>
              <a:rPr lang="ja-JP" altLang="en-US" sz="2400" b="1" dirty="0">
                <a:latin typeface="+mn-ea"/>
                <a:cs typeface="ＭＳ 明朝" charset="-128"/>
              </a:rPr>
              <a:t>兆</a:t>
            </a:r>
            <a:r>
              <a:rPr lang="en-US" altLang="ja-JP" sz="2400" b="1" dirty="0">
                <a:latin typeface="+mn-ea"/>
                <a:cs typeface="ＭＳ 明朝" charset="-128"/>
              </a:rPr>
              <a:t>5964</a:t>
            </a:r>
            <a:r>
              <a:rPr lang="ja-JP" altLang="en-US" sz="2400" b="1" dirty="0">
                <a:latin typeface="+mn-ea"/>
                <a:cs typeface="ＭＳ 明朝" charset="-128"/>
              </a:rPr>
              <a:t>億円）。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ja-JP" altLang="en-US" sz="2400" b="1" dirty="0">
                <a:latin typeface="+mn-ea"/>
                <a:cs typeface="ＭＳ 明朝" charset="-128"/>
              </a:rPr>
              <a:t>社会保障関係費は</a:t>
            </a:r>
            <a:r>
              <a:rPr lang="en-US" altLang="ja-JP" sz="2400" b="1" dirty="0">
                <a:latin typeface="+mn-ea"/>
                <a:cs typeface="ＭＳ 明朝" charset="-128"/>
              </a:rPr>
              <a:t>36</a:t>
            </a:r>
            <a:r>
              <a:rPr lang="ja-JP" altLang="en-US" sz="2400" b="1" dirty="0">
                <a:latin typeface="+mn-ea"/>
                <a:cs typeface="ＭＳ 明朝" charset="-128"/>
              </a:rPr>
              <a:t>兆</a:t>
            </a:r>
            <a:r>
              <a:rPr lang="en-US" altLang="ja-JP" sz="2400" b="1" dirty="0">
                <a:latin typeface="+mn-ea"/>
                <a:cs typeface="ＭＳ 明朝" charset="-128"/>
              </a:rPr>
              <a:t>2735</a:t>
            </a:r>
            <a:r>
              <a:rPr lang="ja-JP" altLang="en-US" sz="2400" b="1" dirty="0">
                <a:latin typeface="+mn-ea"/>
                <a:cs typeface="ＭＳ 明朝" charset="-128"/>
              </a:rPr>
              <a:t>億円（</a:t>
            </a:r>
            <a:r>
              <a:rPr lang="en-US" altLang="ja-JP" sz="2400" b="1" dirty="0">
                <a:latin typeface="+mn-ea"/>
                <a:cs typeface="ＭＳ 明朝" charset="-128"/>
              </a:rPr>
              <a:t> 33</a:t>
            </a:r>
            <a:r>
              <a:rPr lang="ja-JP" altLang="en-US" sz="2400" b="1" dirty="0">
                <a:latin typeface="+mn-ea"/>
                <a:cs typeface="ＭＳ 明朝" charset="-128"/>
              </a:rPr>
              <a:t>％ ）。</a:t>
            </a:r>
            <a:r>
              <a:rPr lang="en-US" altLang="ja-JP" sz="2400" b="1" dirty="0">
                <a:latin typeface="+mn-ea"/>
                <a:cs typeface="ＭＳ 明朝" charset="-128"/>
              </a:rPr>
              <a:t>2</a:t>
            </a:r>
            <a:r>
              <a:rPr lang="ja-JP" altLang="en-US" sz="2400" b="1" dirty="0">
                <a:latin typeface="+mn-ea"/>
                <a:cs typeface="ＭＳ 明朝" charset="-128"/>
              </a:rPr>
              <a:t>国債費</a:t>
            </a:r>
            <a:r>
              <a:rPr lang="en-US" altLang="ja-JP" sz="2400" b="1" dirty="0">
                <a:latin typeface="+mn-ea"/>
                <a:cs typeface="ＭＳ 明朝" charset="-128"/>
              </a:rPr>
              <a:t>24</a:t>
            </a:r>
            <a:r>
              <a:rPr lang="ja-JP" altLang="en-US" sz="2400" b="1" dirty="0">
                <a:latin typeface="+mn-ea"/>
                <a:cs typeface="ＭＳ 明朝" charset="-128"/>
              </a:rPr>
              <a:t>兆</a:t>
            </a:r>
            <a:r>
              <a:rPr lang="en-US" altLang="ja-JP" sz="2400" b="1" dirty="0">
                <a:latin typeface="+mn-ea"/>
                <a:cs typeface="ＭＳ 明朝" charset="-128"/>
              </a:rPr>
              <a:t>3393</a:t>
            </a:r>
            <a:r>
              <a:rPr lang="ja-JP" altLang="en-US" sz="2400" b="1" dirty="0">
                <a:latin typeface="+mn-ea"/>
                <a:cs typeface="ＭＳ 明朝" charset="-128"/>
              </a:rPr>
              <a:t>億円（</a:t>
            </a:r>
            <a:r>
              <a:rPr lang="en-US" altLang="ja-JP" sz="2400" b="1" dirty="0">
                <a:latin typeface="+mn-ea"/>
                <a:cs typeface="ＭＳ 明朝" charset="-128"/>
              </a:rPr>
              <a:t>22.6</a:t>
            </a:r>
            <a:r>
              <a:rPr lang="ja-JP" altLang="en-US" sz="2400" b="1" dirty="0">
                <a:latin typeface="+mn-ea"/>
                <a:cs typeface="ＭＳ 明朝" charset="-128"/>
              </a:rPr>
              <a:t>％）、地方交付税交付金等</a:t>
            </a:r>
            <a:r>
              <a:rPr lang="en-US" altLang="ja-JP" sz="2400" b="1" dirty="0">
                <a:latin typeface="+mn-ea"/>
                <a:cs typeface="ＭＳ 明朝" charset="-128"/>
              </a:rPr>
              <a:t>15</a:t>
            </a:r>
            <a:r>
              <a:rPr lang="ja-JP" altLang="en-US" sz="2400" b="1" dirty="0">
                <a:latin typeface="+mn-ea"/>
                <a:cs typeface="ＭＳ 明朝" charset="-128"/>
              </a:rPr>
              <a:t>兆</a:t>
            </a:r>
            <a:r>
              <a:rPr lang="en-US" altLang="ja-JP" sz="2400" b="1" dirty="0">
                <a:latin typeface="+mn-ea"/>
                <a:cs typeface="ＭＳ 明朝" charset="-128"/>
              </a:rPr>
              <a:t>8825</a:t>
            </a:r>
            <a:r>
              <a:rPr lang="ja-JP" altLang="en-US" sz="2400" b="1" dirty="0">
                <a:latin typeface="+mn-ea"/>
                <a:cs typeface="ＭＳ 明朝" charset="-128"/>
              </a:rPr>
              <a:t>億円（</a:t>
            </a:r>
            <a:r>
              <a:rPr lang="en-US" altLang="ja-JP" sz="2400" b="1" dirty="0">
                <a:latin typeface="+mn-ea"/>
                <a:cs typeface="ＭＳ 明朝" charset="-128"/>
              </a:rPr>
              <a:t>14.8</a:t>
            </a:r>
            <a:r>
              <a:rPr lang="ja-JP" altLang="en-US" sz="2400" b="1" dirty="0">
                <a:latin typeface="+mn-ea"/>
                <a:cs typeface="ＭＳ 明朝" charset="-128"/>
              </a:rPr>
              <a:t>％）より多い。</a:t>
            </a:r>
            <a:endParaRPr lang="en-US" altLang="ja-JP" sz="2400" b="1" dirty="0">
              <a:latin typeface="+mn-ea"/>
              <a:cs typeface="ＭＳ 明朝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ja-JP" altLang="en-US" sz="2400" b="1" dirty="0">
                <a:latin typeface="+mn-ea"/>
                <a:cs typeface="ＭＳ 明朝" charset="-128"/>
              </a:rPr>
              <a:t>国債費は国の借金の返済金、地方交付税交付金等は自治体への分配金なので、これらを除く一般歳出に占める割合は</a:t>
            </a:r>
            <a:r>
              <a:rPr lang="en-US" altLang="ja-JP" sz="2400" b="1" dirty="0">
                <a:latin typeface="+mn-ea"/>
                <a:cs typeface="ＭＳ 明朝" charset="-128"/>
              </a:rPr>
              <a:t>53.8</a:t>
            </a:r>
            <a:r>
              <a:rPr lang="ja-JP" altLang="en-US" sz="2400" b="1" dirty="0">
                <a:latin typeface="+mn-ea"/>
                <a:cs typeface="ＭＳ 明朝" charset="-128"/>
              </a:rPr>
              <a:t>％</a:t>
            </a:r>
            <a:r>
              <a:rPr lang="en-US" altLang="ja-JP" sz="2400" b="1" dirty="0">
                <a:latin typeface="+mn-ea"/>
                <a:cs typeface="ＭＳ 明朝" charset="-128"/>
              </a:rPr>
              <a:t>=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国家の予算の半分以上</a:t>
            </a:r>
            <a:r>
              <a:rPr lang="ja-JP" altLang="en-US" sz="2400" b="1" dirty="0">
                <a:latin typeface="+mn-ea"/>
                <a:cs typeface="ＭＳ 明朝" charset="-128"/>
              </a:rPr>
              <a:t>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ja-JP" altLang="en-US" sz="2400" b="1" dirty="0">
                <a:latin typeface="+mn-ea"/>
                <a:cs typeface="ＭＳ 明朝" charset="-128"/>
              </a:rPr>
              <a:t>社会保障関係費の内訳：年金（</a:t>
            </a:r>
            <a:r>
              <a:rPr lang="en-US" altLang="ja-JP" sz="2400" b="1" dirty="0">
                <a:latin typeface="+mn-ea"/>
                <a:cs typeface="ＭＳ 明朝" charset="-128"/>
              </a:rPr>
              <a:t>35.2</a:t>
            </a:r>
            <a:r>
              <a:rPr lang="ja-JP" altLang="en-US" sz="2400" b="1" dirty="0">
                <a:latin typeface="+mn-ea"/>
                <a:cs typeface="ＭＳ 明朝" charset="-128"/>
              </a:rPr>
              <a:t>％）・医療（</a:t>
            </a:r>
            <a:r>
              <a:rPr lang="en-US" altLang="ja-JP" sz="2400" b="1" dirty="0">
                <a:latin typeface="+mn-ea"/>
                <a:cs typeface="ＭＳ 明朝" charset="-128"/>
              </a:rPr>
              <a:t>33.3</a:t>
            </a:r>
            <a:r>
              <a:rPr lang="ja-JP" altLang="en-US" sz="2400" b="1" dirty="0">
                <a:latin typeface="+mn-ea"/>
                <a:cs typeface="ＭＳ 明朝" charset="-128"/>
              </a:rPr>
              <a:t>％）・介護（</a:t>
            </a:r>
            <a:r>
              <a:rPr lang="en-US" altLang="ja-JP" sz="2400" b="1" dirty="0">
                <a:latin typeface="+mn-ea"/>
                <a:cs typeface="ＭＳ 明朝" charset="-128"/>
              </a:rPr>
              <a:t>9.9</a:t>
            </a:r>
            <a:r>
              <a:rPr lang="ja-JP" altLang="en-US" sz="2400" b="1" dirty="0">
                <a:latin typeface="+mn-ea"/>
                <a:cs typeface="ＭＳ 明朝" charset="-128"/>
              </a:rPr>
              <a:t>％）で約</a:t>
            </a:r>
            <a:r>
              <a:rPr lang="en-US" altLang="ja-JP" sz="2400" b="1" dirty="0">
                <a:latin typeface="+mn-ea"/>
                <a:cs typeface="ＭＳ 明朝" charset="-128"/>
              </a:rPr>
              <a:t>8</a:t>
            </a:r>
            <a:r>
              <a:rPr lang="ja-JP" altLang="en-US" sz="2400" b="1" dirty="0">
                <a:latin typeface="+mn-ea"/>
                <a:cs typeface="ＭＳ 明朝" charset="-128"/>
              </a:rPr>
              <a:t>割、少子化対策費</a:t>
            </a:r>
            <a:r>
              <a:rPr lang="en-US" altLang="ja-JP" sz="2400" b="1" dirty="0">
                <a:latin typeface="+mn-ea"/>
                <a:cs typeface="ＭＳ 明朝" charset="-128"/>
              </a:rPr>
              <a:t>8.6%,</a:t>
            </a:r>
            <a:r>
              <a:rPr lang="ja-JP" altLang="en-US" sz="2400" b="1" dirty="0">
                <a:latin typeface="+mn-ea"/>
                <a:cs typeface="ＭＳ 明朝" charset="-128"/>
              </a:rPr>
              <a:t>生活扶助など社会福祉費が</a:t>
            </a:r>
            <a:r>
              <a:rPr lang="en-US" altLang="ja-JP" sz="2400" b="1" dirty="0">
                <a:latin typeface="+mn-ea"/>
                <a:cs typeface="ＭＳ 明朝" charset="-128"/>
              </a:rPr>
              <a:t>13.0</a:t>
            </a:r>
            <a:r>
              <a:rPr lang="ja-JP" altLang="en-US" sz="2400" b="1" dirty="0">
                <a:latin typeface="+mn-ea"/>
                <a:cs typeface="ＭＳ 明朝" charset="-128"/>
              </a:rPr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316823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043" y="28552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ja-JP" altLang="en-US" sz="2800" dirty="0"/>
              <a:t>図</a:t>
            </a:r>
            <a:r>
              <a:rPr lang="en-US" altLang="ja-JP" sz="2800" dirty="0"/>
              <a:t>3</a:t>
            </a:r>
            <a:r>
              <a:rPr lang="ja-JP" altLang="en-US" sz="2800" dirty="0"/>
              <a:t>－</a:t>
            </a:r>
            <a:r>
              <a:rPr lang="en-US" altLang="ja-JP" sz="2800" dirty="0"/>
              <a:t>2</a:t>
            </a:r>
            <a:r>
              <a:rPr lang="ja-JP" altLang="en-US" sz="2800" dirty="0"/>
              <a:t>の差し替え　</a:t>
            </a:r>
            <a:br>
              <a:rPr lang="en-US" altLang="ja-JP" sz="2800" dirty="0"/>
            </a:br>
            <a:r>
              <a:rPr lang="ja-JP" altLang="en-US" sz="2800" dirty="0"/>
              <a:t>令和４年度予算</a:t>
            </a:r>
          </a:p>
        </p:txBody>
      </p:sp>
      <p:sp>
        <p:nvSpPr>
          <p:cNvPr id="5" name="テキスト ボックス 4">
            <a:hlinkClick r:id="rId3"/>
            <a:extLst>
              <a:ext uri="{FF2B5EF4-FFF2-40B4-BE49-F238E27FC236}">
                <a16:creationId xmlns:a16="http://schemas.microsoft.com/office/drawing/2014/main" id="{DBCA4B11-6CE4-B6FD-7B2F-889FE0E0A7FE}"/>
              </a:ext>
            </a:extLst>
          </p:cNvPr>
          <p:cNvSpPr txBox="1"/>
          <p:nvPr/>
        </p:nvSpPr>
        <p:spPr>
          <a:xfrm>
            <a:off x="451062" y="6309320"/>
            <a:ext cx="86929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hlinkClick r:id="rId4"/>
              </a:rPr>
              <a:t>出典：令和４年度社会保障関係予算（参議院</a:t>
            </a:r>
            <a:r>
              <a:rPr lang="en-US" altLang="ja-JP" sz="2000" dirty="0">
                <a:solidFill>
                  <a:srgbClr val="FF0000"/>
                </a:solidFill>
                <a:hlinkClick r:id="rId4"/>
              </a:rPr>
              <a:t>2022</a:t>
            </a:r>
            <a:r>
              <a:rPr lang="ja-JP" altLang="en-US" sz="2000" dirty="0">
                <a:solidFill>
                  <a:srgbClr val="FF0000"/>
                </a:solidFill>
                <a:hlinkClick r:id="rId4"/>
              </a:rPr>
              <a:t>年）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pic>
        <p:nvPicPr>
          <p:cNvPr id="2" name="図 1" descr="グラフ, 円グラフ&#10;&#10;自動的に生成された説明">
            <a:extLst>
              <a:ext uri="{FF2B5EF4-FFF2-40B4-BE49-F238E27FC236}">
                <a16:creationId xmlns:a16="http://schemas.microsoft.com/office/drawing/2014/main" id="{616913E2-F0AB-C60C-55C5-B0DD59F3B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43" y="1445995"/>
            <a:ext cx="7846837" cy="482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7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043" y="28552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ja-JP" altLang="en-US" sz="2800" dirty="0"/>
              <a:t>図</a:t>
            </a:r>
            <a:r>
              <a:rPr lang="en-US" altLang="ja-JP" sz="2800" dirty="0"/>
              <a:t>3</a:t>
            </a:r>
            <a:r>
              <a:rPr lang="ja-JP" altLang="en-US" sz="2800" dirty="0"/>
              <a:t>－</a:t>
            </a:r>
            <a:r>
              <a:rPr lang="en-US" altLang="ja-JP" sz="2800" dirty="0"/>
              <a:t>2</a:t>
            </a:r>
            <a:r>
              <a:rPr lang="ja-JP" altLang="en-US" sz="2800" dirty="0"/>
              <a:t>の差し替え　</a:t>
            </a:r>
            <a:br>
              <a:rPr lang="en-US" altLang="ja-JP" sz="2800" dirty="0"/>
            </a:br>
            <a:r>
              <a:rPr lang="ja-JP" altLang="en-US" sz="2800" dirty="0"/>
              <a:t>社会保障関係費が一般歳出に占める割合</a:t>
            </a:r>
          </a:p>
        </p:txBody>
      </p:sp>
      <p:sp>
        <p:nvSpPr>
          <p:cNvPr id="5" name="テキスト ボックス 4">
            <a:hlinkClick r:id="rId3"/>
            <a:extLst>
              <a:ext uri="{FF2B5EF4-FFF2-40B4-BE49-F238E27FC236}">
                <a16:creationId xmlns:a16="http://schemas.microsoft.com/office/drawing/2014/main" id="{DBCA4B11-6CE4-B6FD-7B2F-889FE0E0A7FE}"/>
              </a:ext>
            </a:extLst>
          </p:cNvPr>
          <p:cNvSpPr txBox="1"/>
          <p:nvPr/>
        </p:nvSpPr>
        <p:spPr>
          <a:xfrm>
            <a:off x="451062" y="6309320"/>
            <a:ext cx="86929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hlinkClick r:id="rId4"/>
              </a:rPr>
              <a:t>出典：令和４年度社会保障関係予算（参議院</a:t>
            </a:r>
            <a:r>
              <a:rPr lang="en-US" altLang="ja-JP" sz="2000" dirty="0">
                <a:solidFill>
                  <a:srgbClr val="FF0000"/>
                </a:solidFill>
                <a:hlinkClick r:id="rId4"/>
              </a:rPr>
              <a:t>2022</a:t>
            </a:r>
            <a:r>
              <a:rPr lang="ja-JP" altLang="en-US" sz="2000" dirty="0">
                <a:solidFill>
                  <a:srgbClr val="FF0000"/>
                </a:solidFill>
                <a:hlinkClick r:id="rId4"/>
              </a:rPr>
              <a:t>年）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pic>
        <p:nvPicPr>
          <p:cNvPr id="3" name="図 2" descr="グラフ, ヒストグラム&#10;&#10;自動的に生成された説明">
            <a:extLst>
              <a:ext uri="{FF2B5EF4-FFF2-40B4-BE49-F238E27FC236}">
                <a16:creationId xmlns:a16="http://schemas.microsoft.com/office/drawing/2014/main" id="{64773001-5230-84CF-8D91-F71E85D41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060" y="1510939"/>
            <a:ext cx="7205300" cy="480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9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en-US" altLang="ja-JP" sz="2800" dirty="0"/>
            </a:br>
            <a:r>
              <a:rPr lang="ja-JP" altLang="en-US" sz="2800" dirty="0"/>
              <a:t>（２）社会保障の主な財源　</a:t>
            </a:r>
            <a:br>
              <a:rPr lang="en-US" altLang="ja-JP" sz="2800" dirty="0"/>
            </a:br>
            <a:r>
              <a:rPr lang="ja-JP" altLang="en-US" sz="2800" dirty="0"/>
              <a:t>③地方財政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44824"/>
            <a:ext cx="7992888" cy="381642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ja-JP" altLang="en-US" sz="2400" b="1" dirty="0">
                <a:latin typeface="+mn-ea"/>
                <a:cs typeface="ＭＳ 明朝" charset="-128"/>
              </a:rPr>
              <a:t>社会保障に関する経費＝民生費と衛生費　</a:t>
            </a:r>
            <a:endParaRPr lang="en-US" altLang="ja-JP" sz="2400" b="1" dirty="0">
              <a:latin typeface="+mn-ea"/>
              <a:cs typeface="ＭＳ 明朝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ja-JP" sz="2400" b="1" dirty="0">
                <a:latin typeface="+mn-ea"/>
                <a:cs typeface="ＭＳ 明朝" charset="-128"/>
              </a:rPr>
              <a:t>2018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H30)</a:t>
            </a:r>
            <a:r>
              <a:rPr lang="ja-JP" altLang="en-US" sz="2400" b="1" dirty="0">
                <a:latin typeface="+mn-ea"/>
                <a:cs typeface="ＭＳ 明朝" charset="-128"/>
              </a:rPr>
              <a:t>（決算ベース）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ja-JP" altLang="en-US" sz="2400" b="1" dirty="0">
                <a:latin typeface="+mn-ea"/>
                <a:cs typeface="ＭＳ 明朝" charset="-128"/>
              </a:rPr>
              <a:t>地方自治体支出：総額</a:t>
            </a:r>
            <a:r>
              <a:rPr lang="en-US" altLang="ja-JP" sz="2400" b="1" dirty="0">
                <a:latin typeface="+mn-ea"/>
                <a:cs typeface="ＭＳ 明朝" charset="-128"/>
              </a:rPr>
              <a:t>98.0</a:t>
            </a:r>
            <a:r>
              <a:rPr lang="ja-JP" altLang="en-US" sz="2400" b="1" dirty="0">
                <a:latin typeface="+mn-ea"/>
                <a:cs typeface="ＭＳ 明朝" charset="-128"/>
              </a:rPr>
              <a:t>兆円の約</a:t>
            </a:r>
            <a:r>
              <a:rPr lang="en-US" altLang="ja-JP" sz="2400" b="1" dirty="0">
                <a:latin typeface="+mn-ea"/>
                <a:cs typeface="ＭＳ 明朝" charset="-128"/>
              </a:rPr>
              <a:t>30</a:t>
            </a:r>
            <a:r>
              <a:rPr lang="ja-JP" altLang="en-US" sz="2400" b="1" dirty="0">
                <a:latin typeface="+mn-ea"/>
                <a:cs typeface="ＭＳ 明朝" charset="-128"/>
              </a:rPr>
              <a:t>％ほど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ja-JP" altLang="en-US" sz="2400" b="1" dirty="0">
                <a:latin typeface="+mn-ea"/>
                <a:cs typeface="ＭＳ 明朝" charset="-128"/>
              </a:rPr>
              <a:t>民生費：</a:t>
            </a:r>
            <a:r>
              <a:rPr lang="en-US" altLang="ja-JP" sz="2400" b="1" dirty="0">
                <a:latin typeface="+mn-ea"/>
                <a:cs typeface="ＭＳ 明朝" charset="-128"/>
              </a:rPr>
              <a:t>25.7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兆円（</a:t>
            </a:r>
            <a:r>
              <a:rPr lang="en-US" altLang="ja-JP" sz="2400" b="1" dirty="0">
                <a:latin typeface="+mn-ea"/>
                <a:cs typeface="ＭＳ 明朝" charset="-128"/>
              </a:rPr>
              <a:t>26.2</a:t>
            </a:r>
            <a:r>
              <a:rPr lang="ja-JP" altLang="en-US" sz="2400" b="1" dirty="0">
                <a:latin typeface="+mn-ea"/>
                <a:cs typeface="ＭＳ 明朝" charset="-128"/>
              </a:rPr>
              <a:t>％）衛生費：</a:t>
            </a:r>
            <a:r>
              <a:rPr lang="en-US" altLang="ja-JP" sz="2400" b="1" dirty="0">
                <a:latin typeface="+mn-ea"/>
                <a:cs typeface="ＭＳ 明朝" charset="-128"/>
              </a:rPr>
              <a:t>6.2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兆円（</a:t>
            </a:r>
            <a:r>
              <a:rPr lang="en-US" altLang="ja-JP" sz="2400" b="1" dirty="0">
                <a:latin typeface="+mn-ea"/>
                <a:cs typeface="ＭＳ 明朝" charset="-128"/>
              </a:rPr>
              <a:t>6.4</a:t>
            </a:r>
            <a:r>
              <a:rPr lang="ja-JP" altLang="en-US" sz="2400" b="1" dirty="0">
                <a:latin typeface="+mn-ea"/>
                <a:cs typeface="ＭＳ 明朝" charset="-128"/>
              </a:rPr>
              <a:t>％）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ja-JP" altLang="en-US" sz="2400" b="1" dirty="0">
                <a:latin typeface="+mn-ea"/>
                <a:cs typeface="ＭＳ 明朝" charset="-128"/>
              </a:rPr>
              <a:t>民生費：市町村では一番多く、都道府県では教育費についで多い。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ja-JP" altLang="en-US" sz="2400" b="1" dirty="0">
                <a:latin typeface="+mn-ea"/>
                <a:cs typeface="ＭＳ 明朝" charset="-128"/>
              </a:rPr>
              <a:t>内訳：児童福祉費</a:t>
            </a:r>
            <a:r>
              <a:rPr lang="en-US" altLang="ja-JP" sz="2400" b="1" dirty="0">
                <a:latin typeface="+mn-ea"/>
                <a:cs typeface="ＭＳ 明朝" charset="-128"/>
              </a:rPr>
              <a:t>34</a:t>
            </a:r>
            <a:r>
              <a:rPr lang="ja-JP" altLang="en-US" sz="2400" b="1" dirty="0">
                <a:latin typeface="+mn-ea"/>
                <a:cs typeface="ＭＳ 明朝" charset="-128"/>
              </a:rPr>
              <a:t>％、老人福祉費</a:t>
            </a:r>
            <a:r>
              <a:rPr lang="en-US" altLang="ja-JP" sz="2400" b="1" dirty="0">
                <a:latin typeface="+mn-ea"/>
                <a:cs typeface="ＭＳ 明朝" charset="-128"/>
              </a:rPr>
              <a:t>24.3</a:t>
            </a:r>
            <a:r>
              <a:rPr lang="ja-JP" altLang="en-US" sz="2400" b="1" dirty="0">
                <a:latin typeface="+mn-ea"/>
                <a:cs typeface="ＭＳ 明朝" charset="-128"/>
              </a:rPr>
              <a:t>％、生活保護</a:t>
            </a:r>
            <a:r>
              <a:rPr lang="en-US" altLang="ja-JP" sz="2400" b="1" dirty="0">
                <a:latin typeface="+mn-ea"/>
                <a:cs typeface="ＭＳ 明朝" charset="-128"/>
              </a:rPr>
              <a:t>2</a:t>
            </a:r>
            <a:r>
              <a:rPr lang="ja-JP" altLang="en-US" sz="2400" b="1" dirty="0">
                <a:latin typeface="+mn-ea"/>
                <a:cs typeface="ＭＳ 明朝" charset="-128"/>
              </a:rPr>
              <a:t>割以下、自治体独自の事業は都道府県で</a:t>
            </a:r>
            <a:r>
              <a:rPr lang="en-US" altLang="ja-JP" sz="2400" b="1" dirty="0">
                <a:latin typeface="+mn-ea"/>
                <a:cs typeface="ＭＳ 明朝" charset="-128"/>
              </a:rPr>
              <a:t>18.0</a:t>
            </a:r>
            <a:r>
              <a:rPr lang="ja-JP" altLang="en-US" sz="2400" b="1" dirty="0">
                <a:latin typeface="+mn-ea"/>
                <a:cs typeface="ＭＳ 明朝" charset="-128"/>
              </a:rPr>
              <a:t>％、市区町村では</a:t>
            </a:r>
            <a:r>
              <a:rPr lang="en-US" altLang="ja-JP" sz="2400" b="1" dirty="0">
                <a:latin typeface="+mn-ea"/>
                <a:cs typeface="ＭＳ 明朝" charset="-128"/>
              </a:rPr>
              <a:t>14.8</a:t>
            </a:r>
            <a:r>
              <a:rPr lang="ja-JP" altLang="en-US" sz="2400" b="1" dirty="0">
                <a:latin typeface="+mn-ea"/>
                <a:cs typeface="ＭＳ 明朝" charset="-128"/>
              </a:rPr>
              <a:t>％。</a:t>
            </a:r>
          </a:p>
        </p:txBody>
      </p:sp>
    </p:spTree>
    <p:extLst>
      <p:ext uri="{BB962C8B-B14F-4D97-AF65-F5344CB8AC3E}">
        <p14:creationId xmlns:p14="http://schemas.microsoft.com/office/powerpoint/2010/main" val="246374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043" y="28552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ja-JP" altLang="en-US" sz="2800" dirty="0"/>
              <a:t>図</a:t>
            </a:r>
            <a:r>
              <a:rPr lang="en-US" altLang="ja-JP" sz="2800" dirty="0"/>
              <a:t>3</a:t>
            </a:r>
            <a:r>
              <a:rPr lang="ja-JP" altLang="en-US" sz="2800" dirty="0"/>
              <a:t>－</a:t>
            </a:r>
            <a:r>
              <a:rPr lang="en-US" altLang="ja-JP" sz="2800" dirty="0"/>
              <a:t>3</a:t>
            </a:r>
            <a:r>
              <a:rPr lang="ja-JP" altLang="en-US" sz="2800" dirty="0"/>
              <a:t>の差し替え　①　</a:t>
            </a:r>
            <a:br>
              <a:rPr lang="en-US" altLang="ja-JP" sz="2800" dirty="0"/>
            </a:br>
            <a:r>
              <a:rPr lang="ja-JP" altLang="en-US" sz="2800" dirty="0"/>
              <a:t>地方自治体の民生費及び衛生費の推移</a:t>
            </a:r>
          </a:p>
        </p:txBody>
      </p:sp>
      <p:sp>
        <p:nvSpPr>
          <p:cNvPr id="5" name="テキスト ボックス 4">
            <a:hlinkClick r:id="rId3"/>
            <a:extLst>
              <a:ext uri="{FF2B5EF4-FFF2-40B4-BE49-F238E27FC236}">
                <a16:creationId xmlns:a16="http://schemas.microsoft.com/office/drawing/2014/main" id="{DBCA4B11-6CE4-B6FD-7B2F-889FE0E0A7FE}"/>
              </a:ext>
            </a:extLst>
          </p:cNvPr>
          <p:cNvSpPr txBox="1"/>
          <p:nvPr/>
        </p:nvSpPr>
        <p:spPr>
          <a:xfrm>
            <a:off x="451062" y="6309320"/>
            <a:ext cx="86929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hlinkClick r:id="rId4"/>
              </a:rPr>
              <a:t>出典：地方財政の状況（総務省令和</a:t>
            </a:r>
            <a:r>
              <a:rPr lang="en-US" altLang="ja-JP" sz="2000" dirty="0">
                <a:solidFill>
                  <a:srgbClr val="FF0000"/>
                </a:solidFill>
                <a:hlinkClick r:id="rId4"/>
              </a:rPr>
              <a:t>5 </a:t>
            </a:r>
            <a:r>
              <a:rPr lang="ja-JP" altLang="en-US" sz="2000" dirty="0">
                <a:solidFill>
                  <a:srgbClr val="FF0000"/>
                </a:solidFill>
                <a:hlinkClick r:id="rId4"/>
              </a:rPr>
              <a:t>年</a:t>
            </a:r>
            <a:r>
              <a:rPr lang="en-US" altLang="ja-JP" sz="2000" dirty="0">
                <a:solidFill>
                  <a:srgbClr val="FF0000"/>
                </a:solidFill>
                <a:hlinkClick r:id="rId4"/>
              </a:rPr>
              <a:t>3 </a:t>
            </a:r>
            <a:r>
              <a:rPr lang="ja-JP" altLang="en-US" sz="2000" dirty="0">
                <a:solidFill>
                  <a:srgbClr val="FF0000"/>
                </a:solidFill>
                <a:hlinkClick r:id="rId4"/>
              </a:rPr>
              <a:t>月）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83CBB8-504D-4342-0AD7-D49BB90B9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43" y="1268760"/>
            <a:ext cx="7327329" cy="49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0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043" y="28552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ja-JP" altLang="en-US" sz="2800" dirty="0"/>
              <a:t>図</a:t>
            </a:r>
            <a:r>
              <a:rPr lang="en-US" altLang="ja-JP" sz="2800" dirty="0"/>
              <a:t>3</a:t>
            </a:r>
            <a:r>
              <a:rPr lang="ja-JP" altLang="en-US" sz="2800" dirty="0"/>
              <a:t>－</a:t>
            </a:r>
            <a:r>
              <a:rPr lang="en-US" altLang="ja-JP" sz="2800" dirty="0"/>
              <a:t>3</a:t>
            </a:r>
            <a:r>
              <a:rPr lang="ja-JP" altLang="en-US" sz="2800" dirty="0"/>
              <a:t>の差し替え②　</a:t>
            </a:r>
            <a:br>
              <a:rPr lang="en-US" altLang="ja-JP" sz="2800" dirty="0"/>
            </a:br>
            <a:r>
              <a:rPr lang="ja-JP" altLang="en-US" sz="2800" dirty="0"/>
              <a:t>地方自治体の民生費内訳の推移</a:t>
            </a:r>
          </a:p>
        </p:txBody>
      </p:sp>
      <p:sp>
        <p:nvSpPr>
          <p:cNvPr id="5" name="テキスト ボックス 4">
            <a:hlinkClick r:id="rId3"/>
            <a:extLst>
              <a:ext uri="{FF2B5EF4-FFF2-40B4-BE49-F238E27FC236}">
                <a16:creationId xmlns:a16="http://schemas.microsoft.com/office/drawing/2014/main" id="{DBCA4B11-6CE4-B6FD-7B2F-889FE0E0A7FE}"/>
              </a:ext>
            </a:extLst>
          </p:cNvPr>
          <p:cNvSpPr txBox="1"/>
          <p:nvPr/>
        </p:nvSpPr>
        <p:spPr>
          <a:xfrm>
            <a:off x="451062" y="6372425"/>
            <a:ext cx="86929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hlinkClick r:id="rId4"/>
              </a:rPr>
              <a:t>出典：地方財政の状況（総務省令和</a:t>
            </a:r>
            <a:r>
              <a:rPr lang="en-US" altLang="ja-JP" sz="2000" dirty="0">
                <a:solidFill>
                  <a:srgbClr val="FF0000"/>
                </a:solidFill>
                <a:hlinkClick r:id="rId4"/>
              </a:rPr>
              <a:t>5 </a:t>
            </a:r>
            <a:r>
              <a:rPr lang="ja-JP" altLang="en-US" sz="2000" dirty="0">
                <a:solidFill>
                  <a:srgbClr val="FF0000"/>
                </a:solidFill>
                <a:hlinkClick r:id="rId4"/>
              </a:rPr>
              <a:t>年</a:t>
            </a:r>
            <a:r>
              <a:rPr lang="en-US" altLang="ja-JP" sz="2000" dirty="0">
                <a:solidFill>
                  <a:srgbClr val="FF0000"/>
                </a:solidFill>
                <a:hlinkClick r:id="rId4"/>
              </a:rPr>
              <a:t>3 </a:t>
            </a:r>
            <a:r>
              <a:rPr lang="ja-JP" altLang="en-US" sz="2000" dirty="0">
                <a:solidFill>
                  <a:srgbClr val="FF0000"/>
                </a:solidFill>
                <a:hlinkClick r:id="rId4"/>
              </a:rPr>
              <a:t>月）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22F9014-54CD-8805-A1FD-2FD073BD3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43" y="1427612"/>
            <a:ext cx="6571245" cy="4876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21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en-US" altLang="ja-JP" sz="2800" dirty="0"/>
            </a:br>
            <a:r>
              <a:rPr lang="ja-JP" altLang="en-US" sz="2800" dirty="0"/>
              <a:t>（２）社会保障の主な財源④利用者負担</a:t>
            </a:r>
            <a:br>
              <a:rPr lang="ja-JP" altLang="en-US" sz="2800" dirty="0"/>
            </a:br>
            <a:r>
              <a:rPr lang="ja-JP" altLang="en-US" sz="2800" dirty="0"/>
              <a:t>（３）社会保障制度における財政調整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8280920" cy="453650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400" b="1" dirty="0">
                <a:latin typeface="+mn-ea"/>
                <a:cs typeface="ＭＳ 明朝" charset="-128"/>
              </a:rPr>
              <a:t>④利用者負担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ja-JP" altLang="en-US" sz="2400" b="1" dirty="0">
                <a:latin typeface="+mn-ea"/>
                <a:cs typeface="ＭＳ 明朝" charset="-128"/>
              </a:rPr>
              <a:t>一部自己負担：無料が望ましいが、無料であるために必要以上に利用される可能性がある。★例：。病気が治ったのに退院しない。介護保険では費用の</a:t>
            </a:r>
            <a:r>
              <a:rPr lang="en-US" altLang="ja-JP" sz="2400" b="1" dirty="0">
                <a:latin typeface="+mn-ea"/>
                <a:cs typeface="ＭＳ 明朝" charset="-128"/>
              </a:rPr>
              <a:t>1</a:t>
            </a:r>
            <a:r>
              <a:rPr lang="ja-JP" altLang="en-US" sz="2400" b="1" dirty="0">
                <a:latin typeface="+mn-ea"/>
                <a:cs typeface="ＭＳ 明朝" charset="-128"/>
              </a:rPr>
              <a:t>割が自己負担。社会保障財政を支える役割がある。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400" b="1" dirty="0">
                <a:latin typeface="+mn-ea"/>
                <a:cs typeface="ＭＳ 明朝" charset="-128"/>
              </a:rPr>
              <a:t>●社会保障制度における財政調整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ja-JP" altLang="en-US" sz="2400" b="1" dirty="0">
                <a:latin typeface="+mn-ea"/>
                <a:cs typeface="ＭＳ 明朝" charset="-128"/>
              </a:rPr>
              <a:t>原則：制度と財源の一致だが、低所得者・高齢者が多い場合は、財政調整が必要となる。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ja-JP" sz="2400" b="1" dirty="0">
                <a:latin typeface="+mn-ea"/>
                <a:cs typeface="ＭＳ 明朝" charset="-128"/>
              </a:rPr>
              <a:t>2018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H30)</a:t>
            </a:r>
            <a:r>
              <a:rPr lang="ja-JP" altLang="en-US" sz="2400" b="1" dirty="0">
                <a:latin typeface="+mn-ea"/>
                <a:cs typeface="ＭＳ 明朝" charset="-128"/>
              </a:rPr>
              <a:t>年度の社会保障給付費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ja-JP" altLang="en-US" sz="2000" b="1" dirty="0">
                <a:latin typeface="+mn-ea"/>
                <a:cs typeface="ＭＳ 明朝" charset="-128"/>
              </a:rPr>
              <a:t>他の制度から移転：国民年金（約</a:t>
            </a:r>
            <a:r>
              <a:rPr lang="en-US" altLang="ja-JP" sz="2000" b="1" dirty="0">
                <a:latin typeface="+mn-ea"/>
                <a:cs typeface="ＭＳ 明朝" charset="-128"/>
              </a:rPr>
              <a:t>20.9</a:t>
            </a:r>
            <a:r>
              <a:rPr lang="ja-JP" altLang="en-US" sz="2000" b="1" dirty="0">
                <a:latin typeface="+mn-ea"/>
                <a:cs typeface="ＭＳ 明朝" charset="-128"/>
              </a:rPr>
              <a:t>兆円）、後期高齢者医療医療制度（約</a:t>
            </a:r>
            <a:r>
              <a:rPr lang="en-US" altLang="ja-JP" sz="2000" b="1" dirty="0">
                <a:latin typeface="+mn-ea"/>
                <a:cs typeface="ＭＳ 明朝" charset="-128"/>
              </a:rPr>
              <a:t>6.3</a:t>
            </a:r>
            <a:r>
              <a:rPr lang="ja-JP" altLang="en-US" sz="2000" b="1" dirty="0">
                <a:latin typeface="+mn-ea"/>
                <a:cs typeface="ＭＳ 明朝" charset="-128"/>
              </a:rPr>
              <a:t>兆円）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ja-JP" altLang="en-US" sz="2000" b="1" dirty="0">
                <a:latin typeface="+mn-ea"/>
                <a:cs typeface="ＭＳ 明朝" charset="-128"/>
              </a:rPr>
              <a:t>他の制度への移転：厚生年金（約</a:t>
            </a:r>
            <a:r>
              <a:rPr lang="en-US" altLang="ja-JP" sz="2000" b="1" dirty="0">
                <a:latin typeface="+mn-ea"/>
                <a:cs typeface="ＭＳ 明朝" charset="-128"/>
              </a:rPr>
              <a:t>23.5</a:t>
            </a:r>
            <a:r>
              <a:rPr lang="ja-JP" altLang="en-US" sz="2000" b="1" dirty="0">
                <a:latin typeface="+mn-ea"/>
                <a:cs typeface="ＭＳ 明朝" charset="-128"/>
              </a:rPr>
              <a:t>兆円）、協会けんぽ（約</a:t>
            </a:r>
            <a:r>
              <a:rPr lang="en-US" altLang="ja-JP" sz="2000" b="1" dirty="0">
                <a:latin typeface="+mn-ea"/>
                <a:cs typeface="ＭＳ 明朝" charset="-128"/>
              </a:rPr>
              <a:t>4.5</a:t>
            </a:r>
            <a:r>
              <a:rPr lang="ja-JP" altLang="en-US" sz="2000" b="1" dirty="0">
                <a:latin typeface="+mn-ea"/>
                <a:cs typeface="ＭＳ 明朝" charset="-128"/>
              </a:rPr>
              <a:t>兆円）、組合健保（約</a:t>
            </a:r>
            <a:r>
              <a:rPr lang="en-US" altLang="ja-JP" sz="2000" b="1" dirty="0">
                <a:latin typeface="+mn-ea"/>
                <a:cs typeface="ＭＳ 明朝" charset="-128"/>
              </a:rPr>
              <a:t>4.3</a:t>
            </a:r>
            <a:r>
              <a:rPr lang="ja-JP" altLang="en-US" sz="2000" b="1" dirty="0">
                <a:latin typeface="+mn-ea"/>
                <a:cs typeface="ＭＳ 明朝" charset="-128"/>
              </a:rPr>
              <a:t>兆円）、国民健康保険（約</a:t>
            </a:r>
            <a:r>
              <a:rPr lang="en-US" altLang="ja-JP" sz="2000" b="1" dirty="0">
                <a:latin typeface="+mn-ea"/>
                <a:cs typeface="ＭＳ 明朝" charset="-128"/>
              </a:rPr>
              <a:t>4.5</a:t>
            </a:r>
            <a:r>
              <a:rPr lang="ja-JP" altLang="en-US" sz="2000" b="1" dirty="0">
                <a:latin typeface="+mn-ea"/>
                <a:cs typeface="ＭＳ 明朝" charset="-128"/>
              </a:rPr>
              <a:t>兆円）</a:t>
            </a:r>
          </a:p>
        </p:txBody>
      </p:sp>
    </p:spTree>
    <p:extLst>
      <p:ext uri="{BB962C8B-B14F-4D97-AF65-F5344CB8AC3E}">
        <p14:creationId xmlns:p14="http://schemas.microsoft.com/office/powerpoint/2010/main" val="37092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ja-JP" altLang="en-US" dirty="0"/>
              <a:t>今日のお話</a:t>
            </a:r>
            <a:endParaRPr lang="en-US" dirty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6637" y="1713123"/>
            <a:ext cx="7892107" cy="345638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800" dirty="0"/>
              <a:t>第１節　社会保障の財政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ja-JP" altLang="en-US" sz="2800" dirty="0"/>
              <a:t>社会保障の財政を支える財源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ja-JP" altLang="en-US" sz="2800" dirty="0"/>
              <a:t>社会保障の主な財源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ja-JP" altLang="en-US" sz="2800" dirty="0"/>
              <a:t>社会保障における財政調整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800" dirty="0"/>
              <a:t>第２節　社会保障給付費・内訳・動向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ja-JP" altLang="en-US" sz="2800" dirty="0"/>
              <a:t>社会保障費用の統計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ja-JP" altLang="en-US" sz="2800" dirty="0"/>
              <a:t>社会保障支出の規模と動向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2800" dirty="0"/>
          </a:p>
          <a:p>
            <a:pPr marL="438150" lvl="1" indent="0" eaLnBrk="1" hangingPunct="1">
              <a:lnSpc>
                <a:spcPct val="90000"/>
              </a:lnSpc>
              <a:buNone/>
            </a:pPr>
            <a:endParaRPr lang="ja-JP" altLang="en-US" sz="2400" dirty="0">
              <a:latin typeface="ＭＳ 明朝" charset="-128"/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5C640BE-F694-22C0-69A1-3158D260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2</a:t>
            </a:fld>
            <a:endParaRPr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506729-607B-B929-8EB7-051062E107E6}"/>
              </a:ext>
            </a:extLst>
          </p:cNvPr>
          <p:cNvSpPr txBox="1"/>
          <p:nvPr/>
        </p:nvSpPr>
        <p:spPr>
          <a:xfrm>
            <a:off x="548520" y="5136456"/>
            <a:ext cx="7869038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</a:rPr>
              <a:t>★日本の社会保障の財源（お金の出どころ）：</a:t>
            </a:r>
            <a:r>
              <a:rPr lang="ja-JP" altLang="en-US" sz="2000" dirty="0"/>
              <a:t>国庫＋保険料＋資産収入</a:t>
            </a:r>
            <a:endParaRPr lang="en-US" altLang="ja-JP" sz="2000" dirty="0"/>
          </a:p>
          <a:p>
            <a:r>
              <a:rPr lang="ja-JP" altLang="en-US" sz="2000" dirty="0"/>
              <a:t>⇒社会保険料、国の一般会計、地方財政、利用者負担とその調整。</a:t>
            </a:r>
            <a:r>
              <a:rPr lang="ja-JP" altLang="en-US" sz="2000" dirty="0">
                <a:solidFill>
                  <a:srgbClr val="FF0000"/>
                </a:solidFill>
              </a:rPr>
              <a:t>社会保障給付費（お金の使い道）：</a:t>
            </a:r>
            <a:r>
              <a:rPr lang="ja-JP" altLang="en-US" sz="2000" dirty="0"/>
              <a:t>年金、医療。福祉その他、とその内訳の動向を理解すること！要するに</a:t>
            </a:r>
            <a:r>
              <a:rPr lang="ja-JP" altLang="en-US" sz="2000" dirty="0">
                <a:solidFill>
                  <a:srgbClr val="FF0000"/>
                </a:solidFill>
              </a:rPr>
              <a:t>皆さんの将来の収入源のお話です！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378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ja-JP" altLang="en-US" sz="2800" dirty="0"/>
            </a:br>
            <a:r>
              <a:rPr lang="ja-JP" altLang="en-US" sz="2800" dirty="0"/>
              <a:t>第２節　社会保障給付費・内訳・動向</a:t>
            </a:r>
            <a:br>
              <a:rPr lang="ja-JP" altLang="en-US" sz="2800" dirty="0"/>
            </a:br>
            <a:r>
              <a:rPr lang="ja-JP" altLang="en-US" sz="2800" dirty="0"/>
              <a:t>（１）社会保障費用の統計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874" y="1772816"/>
            <a:ext cx="8947125" cy="42484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  <a:hlinkClick r:id="rId3"/>
              </a:rPr>
              <a:t>社会保障費用統計（国立社会保障・人口問題研究所）</a:t>
            </a:r>
            <a:endParaRPr lang="ja-JP" altLang="en-US" sz="2400" b="1" dirty="0">
              <a:latin typeface="+mn-ea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社会支出：医療、年金、介護などの社会保障制度からの１年間の支出をまとめたもの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総額、政策分野別（高齢、障害、保健など）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給付のみでなく施設整備なども含むが、医療・介護などの自己負担分は含まない。社会保障の収支は国の制度に基づくもののみ。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社会保障給付費：</a:t>
            </a:r>
            <a:r>
              <a:rPr lang="en-US" altLang="ja-JP" sz="2400" b="1" dirty="0">
                <a:latin typeface="+mn-ea"/>
                <a:cs typeface="ＭＳ 明朝" charset="-128"/>
              </a:rPr>
              <a:t>OECD(</a:t>
            </a:r>
            <a:r>
              <a:rPr lang="ja-JP" altLang="en-US" sz="2400" b="1" dirty="0">
                <a:latin typeface="+mn-ea"/>
                <a:cs typeface="ＭＳ 明朝" charset="-128"/>
              </a:rPr>
              <a:t>経済協力開発機構）と</a:t>
            </a:r>
            <a:r>
              <a:rPr lang="en-US" altLang="ja-JP" sz="2400" b="1" dirty="0">
                <a:latin typeface="+mn-ea"/>
                <a:cs typeface="ＭＳ 明朝" charset="-128"/>
              </a:rPr>
              <a:t>ILO</a:t>
            </a:r>
            <a:r>
              <a:rPr lang="ja-JP" altLang="en-US" sz="2400" b="1" dirty="0">
                <a:latin typeface="+mn-ea"/>
                <a:cs typeface="ＭＳ 明朝" charset="-128"/>
              </a:rPr>
              <a:t>（国際労働機関）に準拠。国際比較用。</a:t>
            </a:r>
            <a:endParaRPr lang="en-US" altLang="ja-JP" sz="2400" b="1" dirty="0">
              <a:latin typeface="+mn-ea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総額、政策分野別（高齢、障害、保健など）</a:t>
            </a:r>
            <a:endParaRPr lang="en-US" altLang="ja-JP" sz="2400" b="1" dirty="0">
              <a:latin typeface="+mn-ea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対象者に直接給付されるものに限定。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400" b="1" dirty="0">
              <a:solidFill>
                <a:srgbClr val="FF0000"/>
              </a:solidFill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2400" b="1" dirty="0">
              <a:latin typeface="+mn-ea"/>
              <a:cs typeface="ＭＳ 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066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043" y="28552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ja-JP" altLang="en-US" sz="2800" dirty="0"/>
              <a:t>政策分野別社会支出の推移　</a:t>
            </a:r>
            <a:r>
              <a:rPr lang="en-US" altLang="ja-JP" sz="2800" dirty="0"/>
              <a:t>1980</a:t>
            </a:r>
            <a:r>
              <a:rPr lang="ja-JP" altLang="en-US" sz="2800" dirty="0"/>
              <a:t>ー</a:t>
            </a:r>
            <a:r>
              <a:rPr lang="en-US" altLang="ja-JP" sz="2800" dirty="0"/>
              <a:t>2020</a:t>
            </a:r>
            <a:r>
              <a:rPr lang="ja-JP" altLang="en-US" sz="2800" dirty="0"/>
              <a:t>年</a:t>
            </a:r>
          </a:p>
        </p:txBody>
      </p:sp>
      <p:sp>
        <p:nvSpPr>
          <p:cNvPr id="5" name="テキスト ボックス 4">
            <a:hlinkClick r:id="rId3"/>
            <a:extLst>
              <a:ext uri="{FF2B5EF4-FFF2-40B4-BE49-F238E27FC236}">
                <a16:creationId xmlns:a16="http://schemas.microsoft.com/office/drawing/2014/main" id="{DBCA4B11-6CE4-B6FD-7B2F-889FE0E0A7FE}"/>
              </a:ext>
            </a:extLst>
          </p:cNvPr>
          <p:cNvSpPr txBox="1"/>
          <p:nvPr/>
        </p:nvSpPr>
        <p:spPr>
          <a:xfrm>
            <a:off x="451062" y="6309320"/>
            <a:ext cx="86929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4"/>
              </a:rPr>
              <a:t>出典：</a:t>
            </a:r>
            <a:r>
              <a:rPr 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4"/>
              </a:rPr>
              <a:t>令和</a:t>
            </a:r>
            <a:r>
              <a:rPr lang="en-US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4"/>
              </a:rPr>
              <a:t>2</a:t>
            </a:r>
            <a:r>
              <a:rPr 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4"/>
              </a:rPr>
              <a:t>年度　社会保障費用統計（国立社会保障・人口問題研究所）</a:t>
            </a:r>
            <a:endParaRPr lang="en-US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AFA3FC9-84D3-8088-C5E4-624A98C83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43" y="1445995"/>
            <a:ext cx="7579357" cy="496054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736A0AE-F52E-9D91-BEC0-9F6EA026FA87}"/>
              </a:ext>
            </a:extLst>
          </p:cNvPr>
          <p:cNvSpPr txBox="1"/>
          <p:nvPr/>
        </p:nvSpPr>
        <p:spPr>
          <a:xfrm>
            <a:off x="5364088" y="3483337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医療</a:t>
            </a:r>
            <a:endParaRPr 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A5D87F-0EB8-1606-835D-49DC6A6FBA08}"/>
              </a:ext>
            </a:extLst>
          </p:cNvPr>
          <p:cNvSpPr txBox="1"/>
          <p:nvPr/>
        </p:nvSpPr>
        <p:spPr>
          <a:xfrm>
            <a:off x="2123728" y="3081746"/>
            <a:ext cx="9181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922769F-0F55-6EA8-9524-09BC62A963A0}"/>
              </a:ext>
            </a:extLst>
          </p:cNvPr>
          <p:cNvSpPr txBox="1"/>
          <p:nvPr/>
        </p:nvSpPr>
        <p:spPr>
          <a:xfrm>
            <a:off x="5629628" y="4814099"/>
            <a:ext cx="9181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年金</a:t>
            </a:r>
            <a:endParaRPr 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A51DF23-8FFD-8775-0783-E408272205EE}"/>
              </a:ext>
            </a:extLst>
          </p:cNvPr>
          <p:cNvSpPr txBox="1"/>
          <p:nvPr/>
        </p:nvSpPr>
        <p:spPr>
          <a:xfrm>
            <a:off x="1691680" y="2252883"/>
            <a:ext cx="33843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その他（家族・失業・介護など）</a:t>
            </a:r>
            <a:endParaRPr lang="en-US" dirty="0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0E48968C-D36F-5632-2A8B-044DB19DC307}"/>
              </a:ext>
            </a:extLst>
          </p:cNvPr>
          <p:cNvCxnSpPr>
            <a:cxnSpLocks/>
          </p:cNvCxnSpPr>
          <p:nvPr/>
        </p:nvCxnSpPr>
        <p:spPr>
          <a:xfrm>
            <a:off x="5292080" y="2422199"/>
            <a:ext cx="675097" cy="213343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95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043" y="28552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ja-JP" altLang="en-US" sz="2800" dirty="0"/>
              <a:t>社会保障給付費の国際比較　</a:t>
            </a:r>
            <a:r>
              <a:rPr lang="en-US" altLang="ja-JP" sz="2800" dirty="0"/>
              <a:t>2019/2020</a:t>
            </a:r>
            <a:r>
              <a:rPr lang="ja-JP" altLang="en-US" sz="2800" dirty="0"/>
              <a:t>年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9AF3D47-7C1E-37E4-C2CD-67D3E5FC4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340768"/>
            <a:ext cx="6120680" cy="50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9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378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ja-JP" altLang="en-US" sz="2800" dirty="0"/>
            </a:br>
            <a:r>
              <a:rPr lang="ja-JP" altLang="en-US" sz="2800" dirty="0"/>
              <a:t>第２節　社会保障給付費・内訳・動向</a:t>
            </a:r>
            <a:br>
              <a:rPr lang="ja-JP" altLang="en-US" sz="2800" dirty="0"/>
            </a:br>
            <a:r>
              <a:rPr lang="ja-JP" altLang="en-US" sz="2800" dirty="0"/>
              <a:t>（２）社会保障支出の規模と動向　①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874" y="1772816"/>
            <a:ext cx="8947126" cy="446449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社会保障給付費（</a:t>
            </a:r>
            <a:r>
              <a:rPr lang="en-US" altLang="ja-JP" sz="2400" b="1" dirty="0">
                <a:latin typeface="+mn-ea"/>
                <a:cs typeface="ＭＳ 明朝" charset="-128"/>
              </a:rPr>
              <a:t>ILO</a:t>
            </a:r>
            <a:r>
              <a:rPr lang="ja-JP" altLang="en-US" sz="2400" b="1" dirty="0">
                <a:latin typeface="+mn-ea"/>
                <a:cs typeface="ＭＳ 明朝" charset="-128"/>
              </a:rPr>
              <a:t>基準）図３－４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2018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H30)</a:t>
            </a:r>
            <a:r>
              <a:rPr lang="ja-JP" altLang="en-US" sz="2400" b="1" dirty="0">
                <a:latin typeface="+mn-ea"/>
                <a:cs typeface="ＭＳ 明朝" charset="-128"/>
              </a:rPr>
              <a:t>年</a:t>
            </a:r>
            <a:r>
              <a:rPr lang="en-US" altLang="ja-JP" sz="2400" b="1" dirty="0">
                <a:latin typeface="+mn-ea"/>
                <a:cs typeface="ＭＳ 明朝" charset="-128"/>
              </a:rPr>
              <a:t>:</a:t>
            </a:r>
            <a:r>
              <a:rPr lang="ja-JP" altLang="en-US" sz="2400" b="1" dirty="0">
                <a:latin typeface="+mn-ea"/>
                <a:cs typeface="ＭＳ 明朝" charset="-128"/>
              </a:rPr>
              <a:t>総額　約</a:t>
            </a:r>
            <a:r>
              <a:rPr lang="en-US" altLang="ja-JP" sz="2400" b="1" dirty="0">
                <a:latin typeface="+mn-ea"/>
                <a:cs typeface="ＭＳ 明朝" charset="-128"/>
              </a:rPr>
              <a:t>121.5</a:t>
            </a:r>
            <a:r>
              <a:rPr lang="ja-JP" altLang="en-US" sz="2400" b="1" dirty="0">
                <a:latin typeface="+mn-ea"/>
                <a:cs typeface="ＭＳ 明朝" charset="-128"/>
              </a:rPr>
              <a:t>兆円　同年の国の一般会計予算　約</a:t>
            </a:r>
            <a:r>
              <a:rPr lang="en-US" altLang="ja-JP" sz="2400" b="1" dirty="0">
                <a:latin typeface="+mn-ea"/>
                <a:cs typeface="ＭＳ 明朝" charset="-128"/>
              </a:rPr>
              <a:t>97.7</a:t>
            </a:r>
            <a:r>
              <a:rPr lang="ja-JP" altLang="en-US" sz="2400" b="1" dirty="0">
                <a:latin typeface="+mn-ea"/>
                <a:cs typeface="ＭＳ 明朝" charset="-128"/>
              </a:rPr>
              <a:t>兆円を上回る。</a:t>
            </a:r>
            <a:r>
              <a:rPr lang="en-US" altLang="ja-JP" sz="2400" b="1" dirty="0">
                <a:latin typeface="+mn-ea"/>
                <a:cs typeface="ＭＳ 明朝" charset="-128"/>
              </a:rPr>
              <a:t>1</a:t>
            </a:r>
            <a:r>
              <a:rPr lang="ja-JP" altLang="en-US" sz="2400" b="1" dirty="0">
                <a:latin typeface="+mn-ea"/>
                <a:cs typeface="ＭＳ 明朝" charset="-128"/>
              </a:rPr>
              <a:t>人あたりでは</a:t>
            </a:r>
            <a:r>
              <a:rPr lang="en-US" altLang="ja-JP" sz="2400" b="1" dirty="0">
                <a:latin typeface="+mn-ea"/>
                <a:cs typeface="ＭＳ 明朝" charset="-128"/>
              </a:rPr>
              <a:t>96.1</a:t>
            </a:r>
            <a:r>
              <a:rPr lang="ja-JP" altLang="en-US" sz="2400" b="1" dirty="0">
                <a:latin typeface="+mn-ea"/>
                <a:cs typeface="ＭＳ 明朝" charset="-128"/>
              </a:rPr>
              <a:t>万円。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1965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S40)</a:t>
            </a:r>
            <a:r>
              <a:rPr lang="ja-JP" altLang="en-US" sz="2400" b="1" dirty="0">
                <a:latin typeface="+mn-ea"/>
                <a:cs typeface="ＭＳ 明朝" charset="-128"/>
              </a:rPr>
              <a:t>年約</a:t>
            </a:r>
            <a:r>
              <a:rPr lang="en-US" altLang="ja-JP" sz="2400" b="1" dirty="0">
                <a:latin typeface="+mn-ea"/>
                <a:cs typeface="ＭＳ 明朝" charset="-128"/>
              </a:rPr>
              <a:t>1.6</a:t>
            </a:r>
            <a:r>
              <a:rPr lang="ja-JP" altLang="en-US" sz="2400" b="1" dirty="0">
                <a:latin typeface="+mn-ea"/>
                <a:cs typeface="ＭＳ 明朝" charset="-128"/>
              </a:rPr>
              <a:t>兆円　</a:t>
            </a:r>
            <a:r>
              <a:rPr lang="en-US" altLang="ja-JP" sz="2400" b="1" dirty="0">
                <a:latin typeface="+mn-ea"/>
                <a:cs typeface="ＭＳ 明朝" charset="-128"/>
              </a:rPr>
              <a:t>1970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S45)</a:t>
            </a:r>
            <a:r>
              <a:rPr lang="ja-JP" altLang="en-US" sz="2400" b="1" dirty="0">
                <a:latin typeface="+mn-ea"/>
                <a:cs typeface="ＭＳ 明朝" charset="-128"/>
              </a:rPr>
              <a:t>年約</a:t>
            </a:r>
            <a:r>
              <a:rPr lang="en-US" altLang="ja-JP" sz="2400" b="1" dirty="0">
                <a:latin typeface="+mn-ea"/>
                <a:cs typeface="ＭＳ 明朝" charset="-128"/>
              </a:rPr>
              <a:t>3.5</a:t>
            </a:r>
            <a:r>
              <a:rPr lang="ja-JP" altLang="en-US" sz="2400" b="1" dirty="0">
                <a:latin typeface="+mn-ea"/>
                <a:cs typeface="ＭＳ 明朝" charset="-128"/>
              </a:rPr>
              <a:t>兆円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1973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S45)</a:t>
            </a:r>
            <a:r>
              <a:rPr lang="ja-JP" altLang="en-US" sz="2400" b="1" dirty="0">
                <a:latin typeface="+mn-ea"/>
                <a:cs typeface="ＭＳ 明朝" charset="-128"/>
              </a:rPr>
              <a:t>年「福祉元年」による給付改善、インフレ対応　消費者物価スライド制導入 </a:t>
            </a:r>
            <a:r>
              <a:rPr lang="en-US" altLang="ja-JP" sz="2400" b="1" dirty="0">
                <a:latin typeface="+mn-ea"/>
                <a:cs typeface="ＭＳ 明朝" charset="-128"/>
              </a:rPr>
              <a:t>1975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S50)</a:t>
            </a:r>
            <a:r>
              <a:rPr lang="ja-JP" altLang="en-US" sz="2400" b="1" dirty="0">
                <a:latin typeface="+mn-ea"/>
                <a:cs typeface="ＭＳ 明朝" charset="-128"/>
              </a:rPr>
              <a:t>年約</a:t>
            </a:r>
            <a:r>
              <a:rPr lang="en-US" altLang="ja-JP" sz="2400" b="1" dirty="0">
                <a:latin typeface="+mn-ea"/>
                <a:cs typeface="ＭＳ 明朝" charset="-128"/>
              </a:rPr>
              <a:t>11.5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兆円＊１人あたり</a:t>
            </a:r>
            <a:r>
              <a:rPr lang="en-US" altLang="ja-JP" sz="2400" b="1" dirty="0">
                <a:latin typeface="+mn-ea"/>
                <a:cs typeface="ＭＳ 明朝" charset="-128"/>
              </a:rPr>
              <a:t>10</a:t>
            </a:r>
            <a:r>
              <a:rPr lang="ja-JP" altLang="en-US" sz="2400" b="1" dirty="0">
                <a:latin typeface="+mn-ea"/>
                <a:cs typeface="ＭＳ 明朝" charset="-128"/>
              </a:rPr>
              <a:t>万円を越す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1985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S60)</a:t>
            </a:r>
            <a:r>
              <a:rPr lang="ja-JP" altLang="en-US" sz="2400" b="1" dirty="0">
                <a:latin typeface="+mn-ea"/>
                <a:cs typeface="ＭＳ 明朝" charset="-128"/>
              </a:rPr>
              <a:t>年約</a:t>
            </a:r>
            <a:r>
              <a:rPr lang="en-US" altLang="ja-JP" sz="2400" b="1" dirty="0">
                <a:latin typeface="+mn-ea"/>
                <a:cs typeface="ＭＳ 明朝" charset="-128"/>
              </a:rPr>
              <a:t>35.7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兆円＊</a:t>
            </a:r>
            <a:r>
              <a:rPr lang="en-US" altLang="ja-JP" sz="2400" b="1" dirty="0">
                <a:latin typeface="+mn-ea"/>
                <a:cs typeface="ＭＳ 明朝" charset="-128"/>
              </a:rPr>
              <a:t>1986</a:t>
            </a:r>
            <a:r>
              <a:rPr lang="ja-JP" altLang="en-US" sz="2400" b="1" dirty="0">
                <a:latin typeface="+mn-ea"/>
                <a:cs typeface="ＭＳ 明朝" charset="-128"/>
              </a:rPr>
              <a:t>年</a:t>
            </a:r>
            <a:r>
              <a:rPr lang="en-US" altLang="ja-JP" sz="2400" b="1" dirty="0">
                <a:latin typeface="+mn-ea"/>
                <a:cs typeface="ＭＳ 明朝" charset="-128"/>
              </a:rPr>
              <a:t>1</a:t>
            </a:r>
            <a:r>
              <a:rPr lang="ja-JP" altLang="en-US" sz="2400" b="1" dirty="0">
                <a:latin typeface="+mn-ea"/>
                <a:cs typeface="ＭＳ 明朝" charset="-128"/>
              </a:rPr>
              <a:t>人あたり</a:t>
            </a:r>
            <a:r>
              <a:rPr lang="en-US" altLang="ja-JP" sz="2400" b="1" dirty="0">
                <a:latin typeface="+mn-ea"/>
                <a:cs typeface="ＭＳ 明朝" charset="-128"/>
              </a:rPr>
              <a:t>30</a:t>
            </a:r>
            <a:r>
              <a:rPr lang="ja-JP" altLang="en-US" sz="2400" b="1" dirty="0">
                <a:latin typeface="+mn-ea"/>
                <a:cs typeface="ＭＳ 明朝" charset="-128"/>
              </a:rPr>
              <a:t>万円を越す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1990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H2)</a:t>
            </a:r>
            <a:r>
              <a:rPr lang="ja-JP" altLang="en-US" sz="2400" b="1" dirty="0">
                <a:latin typeface="+mn-ea"/>
                <a:cs typeface="ＭＳ 明朝" charset="-128"/>
              </a:rPr>
              <a:t>年　約</a:t>
            </a:r>
            <a:r>
              <a:rPr lang="en-US" altLang="ja-JP" sz="2400" b="1" dirty="0">
                <a:latin typeface="+mn-ea"/>
                <a:cs typeface="ＭＳ 明朝" charset="-128"/>
              </a:rPr>
              <a:t>47.4</a:t>
            </a:r>
            <a:r>
              <a:rPr lang="ja-JP" altLang="en-US" sz="2400" b="1" dirty="0">
                <a:latin typeface="+mn-ea"/>
                <a:cs typeface="ＭＳ 明朝" charset="-128"/>
              </a:rPr>
              <a:t>兆円 </a:t>
            </a:r>
            <a:r>
              <a:rPr lang="en-US" altLang="ja-JP" sz="2400" b="1" dirty="0">
                <a:latin typeface="+mn-ea"/>
                <a:cs typeface="ＭＳ 明朝" charset="-128"/>
              </a:rPr>
              <a:t>2000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H12)</a:t>
            </a:r>
            <a:r>
              <a:rPr lang="ja-JP" altLang="en-US" sz="2400" b="1" dirty="0">
                <a:latin typeface="+mn-ea"/>
                <a:cs typeface="ＭＳ 明朝" charset="-128"/>
              </a:rPr>
              <a:t>年約</a:t>
            </a:r>
            <a:r>
              <a:rPr lang="en-US" altLang="ja-JP" sz="2400" b="1" dirty="0">
                <a:latin typeface="+mn-ea"/>
                <a:cs typeface="ＭＳ 明朝" charset="-128"/>
              </a:rPr>
              <a:t>78.4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兆円＊</a:t>
            </a:r>
            <a:r>
              <a:rPr lang="en-US" altLang="ja-JP" sz="2400" b="1" dirty="0">
                <a:latin typeface="+mn-ea"/>
                <a:cs typeface="ＭＳ 明朝" charset="-128"/>
              </a:rPr>
              <a:t>1</a:t>
            </a:r>
            <a:r>
              <a:rPr lang="ja-JP" altLang="en-US" sz="2400" b="1" dirty="0">
                <a:latin typeface="+mn-ea"/>
                <a:cs typeface="ＭＳ 明朝" charset="-128"/>
              </a:rPr>
              <a:t>人あたり</a:t>
            </a:r>
            <a:r>
              <a:rPr lang="en-US" altLang="ja-JP" sz="2400" b="1" dirty="0">
                <a:latin typeface="+mn-ea"/>
                <a:cs typeface="ＭＳ 明朝" charset="-128"/>
              </a:rPr>
              <a:t>60</a:t>
            </a:r>
            <a:r>
              <a:rPr lang="ja-JP" altLang="en-US" sz="2400" b="1" dirty="0">
                <a:latin typeface="+mn-ea"/>
                <a:cs typeface="ＭＳ 明朝" charset="-128"/>
              </a:rPr>
              <a:t>万円を越す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2009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H21)</a:t>
            </a:r>
            <a:r>
              <a:rPr lang="ja-JP" altLang="en-US" sz="2400" b="1" dirty="0">
                <a:latin typeface="+mn-ea"/>
                <a:cs typeface="ＭＳ 明朝" charset="-128"/>
              </a:rPr>
              <a:t>年　</a:t>
            </a:r>
            <a:r>
              <a:rPr lang="en-US" altLang="ja-JP" sz="2400" b="1" dirty="0">
                <a:latin typeface="+mn-ea"/>
                <a:cs typeface="ＭＳ 明朝" charset="-128"/>
              </a:rPr>
              <a:t>100</a:t>
            </a:r>
            <a:r>
              <a:rPr lang="ja-JP" altLang="en-US" sz="2400" b="1" dirty="0">
                <a:latin typeface="+mn-ea"/>
                <a:cs typeface="ＭＳ 明朝" charset="-128"/>
              </a:rPr>
              <a:t>兆円を突破。＊</a:t>
            </a:r>
            <a:r>
              <a:rPr lang="en-US" altLang="ja-JP" sz="2400" b="1" dirty="0">
                <a:latin typeface="+mn-ea"/>
                <a:cs typeface="ＭＳ 明朝" charset="-128"/>
              </a:rPr>
              <a:t>2015</a:t>
            </a:r>
            <a:r>
              <a:rPr lang="ja-JP" altLang="en-US" sz="2400" b="1" dirty="0">
                <a:latin typeface="+mn-ea"/>
                <a:cs typeface="ＭＳ 明朝" charset="-128"/>
              </a:rPr>
              <a:t>年</a:t>
            </a:r>
            <a:r>
              <a:rPr lang="en-US" altLang="ja-JP" sz="2400" b="1" dirty="0">
                <a:latin typeface="+mn-ea"/>
                <a:cs typeface="ＭＳ 明朝" charset="-128"/>
              </a:rPr>
              <a:t>1</a:t>
            </a:r>
            <a:r>
              <a:rPr lang="ja-JP" altLang="en-US" sz="2400" b="1" dirty="0">
                <a:latin typeface="+mn-ea"/>
                <a:cs typeface="ＭＳ 明朝" charset="-128"/>
              </a:rPr>
              <a:t>人あたり</a:t>
            </a:r>
            <a:r>
              <a:rPr lang="en-US" altLang="ja-JP" sz="2400" b="1" dirty="0">
                <a:latin typeface="+mn-ea"/>
                <a:cs typeface="ＭＳ 明朝" charset="-128"/>
              </a:rPr>
              <a:t>90</a:t>
            </a:r>
            <a:r>
              <a:rPr lang="ja-JP" altLang="en-US" sz="2400" b="1" dirty="0">
                <a:latin typeface="+mn-ea"/>
                <a:cs typeface="ＭＳ 明朝" charset="-128"/>
              </a:rPr>
              <a:t>万円を越す。</a:t>
            </a:r>
          </a:p>
          <a:p>
            <a:pPr eaLnBrk="1" hangingPunct="1">
              <a:lnSpc>
                <a:spcPct val="90000"/>
              </a:lnSpc>
            </a:pPr>
            <a:endParaRPr lang="en-US" altLang="ja-JP" sz="2400" b="1" dirty="0"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400" b="1" dirty="0">
              <a:solidFill>
                <a:srgbClr val="FF0000"/>
              </a:solidFill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2400" b="1" dirty="0">
              <a:latin typeface="+mn-ea"/>
              <a:cs typeface="ＭＳ 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862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378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ja-JP" altLang="en-US" sz="2800" dirty="0"/>
            </a:br>
            <a:r>
              <a:rPr lang="ja-JP" altLang="en-US" sz="2800" dirty="0"/>
              <a:t>第２節　社会保障給付費・内訳・動向</a:t>
            </a:r>
            <a:br>
              <a:rPr lang="ja-JP" altLang="en-US" sz="2800" dirty="0"/>
            </a:br>
            <a:r>
              <a:rPr lang="ja-JP" altLang="en-US" sz="2800" dirty="0"/>
              <a:t>（２）社会保障支出の規模と動向　②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874" y="1772816"/>
            <a:ext cx="8947126" cy="446449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【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国民所得に対する比</a:t>
            </a:r>
            <a:r>
              <a:rPr lang="en-US" altLang="ja-JP" sz="2400" b="1" dirty="0">
                <a:latin typeface="+mn-ea"/>
                <a:cs typeface="ＭＳ 明朝" charset="-128"/>
              </a:rPr>
              <a:t>】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2018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H30)</a:t>
            </a:r>
            <a:r>
              <a:rPr lang="ja-JP" altLang="en-US" sz="2400" b="1" dirty="0">
                <a:latin typeface="+mn-ea"/>
                <a:cs typeface="ＭＳ 明朝" charset="-128"/>
              </a:rPr>
              <a:t>年</a:t>
            </a:r>
            <a:r>
              <a:rPr lang="en-US" altLang="ja-JP" sz="2400" b="1" dirty="0">
                <a:latin typeface="+mn-ea"/>
                <a:cs typeface="ＭＳ 明朝" charset="-128"/>
              </a:rPr>
              <a:t>30.06</a:t>
            </a:r>
            <a:r>
              <a:rPr lang="ja-JP" altLang="en-US" sz="2400" b="1" dirty="0">
                <a:latin typeface="+mn-ea"/>
                <a:cs typeface="ＭＳ 明朝" charset="-128"/>
              </a:rPr>
              <a:t>％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1965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S40)</a:t>
            </a:r>
            <a:r>
              <a:rPr lang="ja-JP" altLang="en-US" sz="2400" b="1" dirty="0">
                <a:latin typeface="+mn-ea"/>
                <a:cs typeface="ＭＳ 明朝" charset="-128"/>
              </a:rPr>
              <a:t>年から</a:t>
            </a:r>
            <a:r>
              <a:rPr lang="en-US" altLang="ja-JP" sz="2400" b="1" dirty="0">
                <a:latin typeface="+mn-ea"/>
                <a:cs typeface="ＭＳ 明朝" charset="-128"/>
              </a:rPr>
              <a:t>1970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S45)</a:t>
            </a:r>
            <a:r>
              <a:rPr lang="ja-JP" altLang="en-US" sz="2400" b="1" dirty="0">
                <a:latin typeface="+mn-ea"/>
                <a:cs typeface="ＭＳ 明朝" charset="-128"/>
              </a:rPr>
              <a:t>年　</a:t>
            </a:r>
            <a:r>
              <a:rPr lang="en-US" altLang="ja-JP" sz="2400" b="1" dirty="0">
                <a:latin typeface="+mn-ea"/>
                <a:cs typeface="ＭＳ 明朝" charset="-128"/>
              </a:rPr>
              <a:t>5~6</a:t>
            </a:r>
            <a:r>
              <a:rPr lang="ja-JP" altLang="en-US" sz="2400" b="1" dirty="0">
                <a:latin typeface="+mn-ea"/>
                <a:cs typeface="ＭＳ 明朝" charset="-128"/>
              </a:rPr>
              <a:t>％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1973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S45)</a:t>
            </a:r>
            <a:r>
              <a:rPr lang="ja-JP" altLang="en-US" sz="2400" b="1" dirty="0">
                <a:latin typeface="+mn-ea"/>
                <a:cs typeface="ＭＳ 明朝" charset="-128"/>
              </a:rPr>
              <a:t>年「福祉元年」</a:t>
            </a:r>
            <a:r>
              <a:rPr lang="en-US" altLang="ja-JP" sz="2400" b="1" dirty="0">
                <a:latin typeface="+mn-ea"/>
                <a:cs typeface="ＭＳ 明朝" charset="-128"/>
              </a:rPr>
              <a:t>6.54</a:t>
            </a:r>
            <a:r>
              <a:rPr lang="ja-JP" altLang="en-US" sz="2400" b="1" dirty="0">
                <a:latin typeface="+mn-ea"/>
                <a:cs typeface="ＭＳ 明朝" charset="-128"/>
              </a:rPr>
              <a:t>％から</a:t>
            </a:r>
            <a:r>
              <a:rPr lang="en-US" altLang="ja-JP" sz="2400" b="1" dirty="0">
                <a:latin typeface="+mn-ea"/>
                <a:cs typeface="ＭＳ 明朝" charset="-128"/>
              </a:rPr>
              <a:t>1982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S57)</a:t>
            </a:r>
            <a:r>
              <a:rPr lang="ja-JP" altLang="en-US" sz="2400" b="1" dirty="0">
                <a:latin typeface="+mn-ea"/>
                <a:cs typeface="ＭＳ 明朝" charset="-128"/>
              </a:rPr>
              <a:t>年 </a:t>
            </a:r>
            <a:r>
              <a:rPr lang="en-US" altLang="ja-JP" sz="2400" b="1" dirty="0">
                <a:latin typeface="+mn-ea"/>
                <a:cs typeface="ＭＳ 明朝" charset="-128"/>
              </a:rPr>
              <a:t>13.67%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1982</a:t>
            </a:r>
            <a:r>
              <a:rPr lang="ja-JP" altLang="en-US" sz="2400" b="1" dirty="0">
                <a:latin typeface="+mn-ea"/>
                <a:cs typeface="ＭＳ 明朝" charset="-128"/>
              </a:rPr>
              <a:t>から</a:t>
            </a:r>
            <a:r>
              <a:rPr lang="en-US" altLang="ja-JP" sz="2400" b="1" dirty="0">
                <a:latin typeface="+mn-ea"/>
                <a:cs typeface="ＭＳ 明朝" charset="-128"/>
              </a:rPr>
              <a:t>1992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H4)</a:t>
            </a:r>
            <a:r>
              <a:rPr lang="ja-JP" altLang="en-US" sz="2400" b="1" dirty="0">
                <a:latin typeface="+mn-ea"/>
                <a:cs typeface="ＭＳ 明朝" charset="-128"/>
              </a:rPr>
              <a:t>年　</a:t>
            </a:r>
            <a:r>
              <a:rPr lang="en-US" altLang="ja-JP" sz="2400" b="1" dirty="0">
                <a:latin typeface="+mn-ea"/>
                <a:cs typeface="ＭＳ 明朝" charset="-128"/>
              </a:rPr>
              <a:t>13</a:t>
            </a:r>
            <a:r>
              <a:rPr lang="ja-JP" altLang="en-US" sz="2400" b="1" dirty="0">
                <a:latin typeface="+mn-ea"/>
                <a:cs typeface="ＭＳ 明朝" charset="-128"/>
              </a:rPr>
              <a:t>％から</a:t>
            </a:r>
            <a:r>
              <a:rPr lang="en-US" altLang="ja-JP" sz="2400" b="1" dirty="0">
                <a:latin typeface="+mn-ea"/>
                <a:cs typeface="ＭＳ 明朝" charset="-128"/>
              </a:rPr>
              <a:t>14</a:t>
            </a:r>
            <a:r>
              <a:rPr lang="ja-JP" altLang="en-US" sz="2400" b="1" dirty="0">
                <a:latin typeface="+mn-ea"/>
                <a:cs typeface="ＭＳ 明朝" charset="-128"/>
              </a:rPr>
              <a:t>％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1992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H4)</a:t>
            </a:r>
            <a:r>
              <a:rPr lang="ja-JP" altLang="en-US" sz="2400" b="1" dirty="0">
                <a:latin typeface="+mn-ea"/>
                <a:cs typeface="ＭＳ 明朝" charset="-128"/>
              </a:rPr>
              <a:t>年のバブル経済崩壊以降、社会保障給付費の増加、経済の低迷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2000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H12)</a:t>
            </a:r>
            <a:r>
              <a:rPr lang="ja-JP" altLang="en-US" sz="2400" b="1" dirty="0">
                <a:latin typeface="+mn-ea"/>
                <a:cs typeface="ＭＳ 明朝" charset="-128"/>
              </a:rPr>
              <a:t>　</a:t>
            </a:r>
            <a:r>
              <a:rPr lang="en-US" altLang="ja-JP" sz="2400" b="1" dirty="0">
                <a:latin typeface="+mn-ea"/>
                <a:cs typeface="ＭＳ 明朝" charset="-128"/>
              </a:rPr>
              <a:t>20.31%</a:t>
            </a:r>
            <a:r>
              <a:rPr lang="ja-JP" altLang="en-US" sz="2400" b="1" dirty="0">
                <a:latin typeface="+mn-ea"/>
                <a:cs typeface="ＭＳ 明朝" charset="-128"/>
              </a:rPr>
              <a:t>となり</a:t>
            </a:r>
            <a:r>
              <a:rPr lang="en-US" altLang="ja-JP" sz="2400" b="1" dirty="0">
                <a:latin typeface="+mn-ea"/>
                <a:cs typeface="ＭＳ 明朝" charset="-128"/>
              </a:rPr>
              <a:t>20</a:t>
            </a:r>
            <a:r>
              <a:rPr lang="ja-JP" altLang="en-US" sz="2400" b="1" dirty="0">
                <a:latin typeface="+mn-ea"/>
                <a:cs typeface="ＭＳ 明朝" charset="-128"/>
              </a:rPr>
              <a:t>％を越え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2010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H22)</a:t>
            </a:r>
            <a:r>
              <a:rPr lang="ja-JP" altLang="en-US" sz="2400" b="1" dirty="0">
                <a:latin typeface="+mn-ea"/>
                <a:cs typeface="ＭＳ 明朝" charset="-128"/>
              </a:rPr>
              <a:t>　以降は</a:t>
            </a:r>
            <a:r>
              <a:rPr lang="en-US" altLang="ja-JP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29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から</a:t>
            </a:r>
            <a:r>
              <a:rPr lang="en-US" altLang="ja-JP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30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％の水準にある。</a:t>
            </a:r>
          </a:p>
          <a:p>
            <a:pPr eaLnBrk="1" hangingPunct="1">
              <a:lnSpc>
                <a:spcPct val="90000"/>
              </a:lnSpc>
            </a:pPr>
            <a:endParaRPr lang="en-US" altLang="ja-JP" sz="2400" b="1" dirty="0"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400" b="1" dirty="0">
              <a:solidFill>
                <a:srgbClr val="FF0000"/>
              </a:solidFill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2400" b="1" dirty="0">
              <a:latin typeface="+mn-ea"/>
              <a:cs typeface="ＭＳ 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632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378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ja-JP" altLang="en-US" sz="2800" dirty="0"/>
            </a:br>
            <a:r>
              <a:rPr lang="ja-JP" altLang="en-US" sz="2800" dirty="0"/>
              <a:t>第２節　社会保障給付費・内訳・動向</a:t>
            </a:r>
            <a:br>
              <a:rPr lang="ja-JP" altLang="en-US" sz="2800" dirty="0"/>
            </a:br>
            <a:r>
              <a:rPr lang="ja-JP" altLang="en-US" sz="2800" dirty="0"/>
              <a:t>（２）社会保障支出の規模と動向　③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201" y="1844824"/>
            <a:ext cx="8623598" cy="42484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【</a:t>
            </a:r>
            <a:r>
              <a:rPr lang="en-US" altLang="ja-JP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GDP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に対する比</a:t>
            </a:r>
            <a:r>
              <a:rPr lang="en-US" altLang="ja-JP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】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2018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H30)</a:t>
            </a:r>
            <a:r>
              <a:rPr lang="ja-JP" altLang="en-US" sz="2400" b="1" dirty="0">
                <a:latin typeface="+mn-ea"/>
                <a:cs typeface="ＭＳ 明朝" charset="-128"/>
              </a:rPr>
              <a:t>年 </a:t>
            </a:r>
            <a:r>
              <a:rPr lang="en-US" altLang="ja-JP" sz="2400" b="1" dirty="0">
                <a:latin typeface="+mn-ea"/>
                <a:cs typeface="ＭＳ 明朝" charset="-128"/>
              </a:rPr>
              <a:t>22.16</a:t>
            </a:r>
            <a:r>
              <a:rPr lang="ja-JP" altLang="en-US" sz="2400" b="1" dirty="0">
                <a:latin typeface="+mn-ea"/>
                <a:cs typeface="ＭＳ 明朝" charset="-128"/>
              </a:rPr>
              <a:t>％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1965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S40)</a:t>
            </a:r>
            <a:r>
              <a:rPr lang="ja-JP" altLang="en-US" sz="2400" b="1" dirty="0">
                <a:latin typeface="+mn-ea"/>
                <a:cs typeface="ＭＳ 明朝" charset="-128"/>
              </a:rPr>
              <a:t>年から</a:t>
            </a:r>
            <a:r>
              <a:rPr lang="en-US" altLang="ja-JP" sz="2400" b="1" dirty="0">
                <a:latin typeface="+mn-ea"/>
                <a:cs typeface="ＭＳ 明朝" charset="-128"/>
              </a:rPr>
              <a:t>1970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S45)</a:t>
            </a:r>
            <a:r>
              <a:rPr lang="ja-JP" altLang="en-US" sz="2400" b="1" dirty="0">
                <a:latin typeface="+mn-ea"/>
                <a:cs typeface="ＭＳ 明朝" charset="-128"/>
              </a:rPr>
              <a:t>年　</a:t>
            </a:r>
            <a:r>
              <a:rPr lang="en-US" altLang="ja-JP" sz="2400" b="1" dirty="0">
                <a:latin typeface="+mn-ea"/>
                <a:cs typeface="ＭＳ 明朝" charset="-128"/>
              </a:rPr>
              <a:t>4~5</a:t>
            </a:r>
            <a:r>
              <a:rPr lang="ja-JP" altLang="en-US" sz="2400" b="1" dirty="0">
                <a:latin typeface="+mn-ea"/>
                <a:cs typeface="ＭＳ 明朝" charset="-128"/>
              </a:rPr>
              <a:t>％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1973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S45)</a:t>
            </a:r>
            <a:r>
              <a:rPr lang="ja-JP" altLang="en-US" sz="2400" b="1" dirty="0">
                <a:latin typeface="+mn-ea"/>
                <a:cs typeface="ＭＳ 明朝" charset="-128"/>
              </a:rPr>
              <a:t>年「福祉元年」</a:t>
            </a:r>
            <a:r>
              <a:rPr lang="en-US" altLang="ja-JP" sz="2400" b="1" dirty="0">
                <a:latin typeface="+mn-ea"/>
                <a:cs typeface="ＭＳ 明朝" charset="-128"/>
              </a:rPr>
              <a:t>5.37</a:t>
            </a:r>
            <a:r>
              <a:rPr lang="ja-JP" altLang="en-US" sz="2400" b="1" dirty="0">
                <a:latin typeface="+mn-ea"/>
                <a:cs typeface="ＭＳ 明朝" charset="-128"/>
              </a:rPr>
              <a:t>％から</a:t>
            </a:r>
            <a:r>
              <a:rPr lang="en-US" altLang="ja-JP" sz="2400" b="1" dirty="0">
                <a:latin typeface="+mn-ea"/>
                <a:cs typeface="ＭＳ 明朝" charset="-128"/>
              </a:rPr>
              <a:t>1982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S57)</a:t>
            </a:r>
            <a:r>
              <a:rPr lang="ja-JP" altLang="en-US" sz="2400" b="1" dirty="0">
                <a:latin typeface="+mn-ea"/>
                <a:cs typeface="ＭＳ 明朝" charset="-128"/>
              </a:rPr>
              <a:t>年 </a:t>
            </a:r>
            <a:r>
              <a:rPr lang="en-US" altLang="ja-JP" sz="2400" b="1" dirty="0">
                <a:latin typeface="+mn-ea"/>
                <a:cs typeface="ＭＳ 明朝" charset="-128"/>
              </a:rPr>
              <a:t>10.90%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1982</a:t>
            </a:r>
            <a:r>
              <a:rPr lang="ja-JP" altLang="en-US" sz="2400" b="1" dirty="0">
                <a:latin typeface="+mn-ea"/>
                <a:cs typeface="ＭＳ 明朝" charset="-128"/>
              </a:rPr>
              <a:t>から</a:t>
            </a:r>
            <a:r>
              <a:rPr lang="en-US" altLang="ja-JP" sz="2400" b="1" dirty="0">
                <a:latin typeface="+mn-ea"/>
                <a:cs typeface="ＭＳ 明朝" charset="-128"/>
              </a:rPr>
              <a:t>1992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H4)</a:t>
            </a:r>
            <a:r>
              <a:rPr lang="ja-JP" altLang="en-US" sz="2400" b="1" dirty="0">
                <a:latin typeface="+mn-ea"/>
                <a:cs typeface="ＭＳ 明朝" charset="-128"/>
              </a:rPr>
              <a:t>年　</a:t>
            </a:r>
            <a:r>
              <a:rPr lang="en-US" altLang="ja-JP" sz="2400" b="1" dirty="0">
                <a:latin typeface="+mn-ea"/>
                <a:cs typeface="ＭＳ 明朝" charset="-128"/>
              </a:rPr>
              <a:t>10</a:t>
            </a:r>
            <a:r>
              <a:rPr lang="ja-JP" altLang="en-US" sz="2400" b="1" dirty="0">
                <a:latin typeface="+mn-ea"/>
                <a:cs typeface="ＭＳ 明朝" charset="-128"/>
              </a:rPr>
              <a:t>％から</a:t>
            </a:r>
            <a:r>
              <a:rPr lang="en-US" altLang="ja-JP" sz="2400" b="1" dirty="0">
                <a:latin typeface="+mn-ea"/>
                <a:cs typeface="ＭＳ 明朝" charset="-128"/>
              </a:rPr>
              <a:t>11 \</a:t>
            </a:r>
            <a:r>
              <a:rPr lang="ja-JP" altLang="en-US" sz="2400" b="1" dirty="0">
                <a:latin typeface="+mn-ea"/>
                <a:cs typeface="ＭＳ 明朝" charset="-128"/>
              </a:rPr>
              <a:t>％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1992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H4)</a:t>
            </a:r>
            <a:r>
              <a:rPr lang="ja-JP" altLang="en-US" sz="2400" b="1" dirty="0">
                <a:latin typeface="+mn-ea"/>
                <a:cs typeface="ＭＳ 明朝" charset="-128"/>
              </a:rPr>
              <a:t>年のバブル経済崩壊以降、社会保障給付費の増加、経済の低迷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2001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H13)</a:t>
            </a:r>
            <a:r>
              <a:rPr lang="ja-JP" altLang="en-US" sz="2400" b="1" dirty="0">
                <a:latin typeface="+mn-ea"/>
                <a:cs typeface="ＭＳ 明朝" charset="-128"/>
              </a:rPr>
              <a:t>　</a:t>
            </a:r>
            <a:r>
              <a:rPr lang="en-US" altLang="ja-JP" sz="2400" b="1" dirty="0">
                <a:latin typeface="+mn-ea"/>
                <a:cs typeface="ＭＳ 明朝" charset="-128"/>
              </a:rPr>
              <a:t>15.3%</a:t>
            </a:r>
            <a:r>
              <a:rPr lang="ja-JP" altLang="en-US" sz="2400" b="1" dirty="0">
                <a:latin typeface="+mn-ea"/>
                <a:cs typeface="ＭＳ 明朝" charset="-128"/>
              </a:rPr>
              <a:t>となり</a:t>
            </a:r>
            <a:r>
              <a:rPr lang="en-US" altLang="ja-JP" sz="2400" b="1" dirty="0">
                <a:latin typeface="+mn-ea"/>
                <a:cs typeface="ＭＳ 明朝" charset="-128"/>
              </a:rPr>
              <a:t>15</a:t>
            </a:r>
            <a:r>
              <a:rPr lang="ja-JP" altLang="en-US" sz="2400" b="1" dirty="0">
                <a:latin typeface="+mn-ea"/>
                <a:cs typeface="ＭＳ 明朝" charset="-128"/>
              </a:rPr>
              <a:t>％を越え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2009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H21 )</a:t>
            </a:r>
            <a:r>
              <a:rPr lang="ja-JP" altLang="en-US" sz="2400" b="1" dirty="0">
                <a:latin typeface="+mn-ea"/>
                <a:cs typeface="ＭＳ 明朝" charset="-128"/>
              </a:rPr>
              <a:t>　</a:t>
            </a:r>
            <a:r>
              <a:rPr lang="en-US" altLang="ja-JP" sz="2400" b="1" dirty="0">
                <a:latin typeface="+mn-ea"/>
                <a:cs typeface="ＭＳ 明朝" charset="-128"/>
              </a:rPr>
              <a:t>20.67%</a:t>
            </a:r>
            <a:r>
              <a:rPr lang="ja-JP" altLang="en-US" sz="2400" b="1" dirty="0">
                <a:latin typeface="+mn-ea"/>
                <a:cs typeface="ＭＳ 明朝" charset="-128"/>
              </a:rPr>
              <a:t>となり</a:t>
            </a:r>
            <a:r>
              <a:rPr lang="en-US" altLang="ja-JP" sz="2400" b="1" dirty="0">
                <a:latin typeface="+mn-ea"/>
                <a:cs typeface="ＭＳ 明朝" charset="-128"/>
              </a:rPr>
              <a:t>20</a:t>
            </a:r>
            <a:r>
              <a:rPr lang="ja-JP" altLang="en-US" sz="2400" b="1" dirty="0">
                <a:latin typeface="+mn-ea"/>
                <a:cs typeface="ＭＳ 明朝" charset="-128"/>
              </a:rPr>
              <a:t>％を越え</a:t>
            </a:r>
            <a:r>
              <a:rPr lang="en-US" altLang="ja-JP" sz="2400" b="1" dirty="0">
                <a:latin typeface="+mn-ea"/>
                <a:cs typeface="ＭＳ 明朝" charset="-128"/>
              </a:rPr>
              <a:t>,</a:t>
            </a:r>
            <a:r>
              <a:rPr lang="ja-JP" altLang="en-US" sz="2400" b="1" dirty="0">
                <a:latin typeface="+mn-ea"/>
                <a:cs typeface="ＭＳ 明朝" charset="-128"/>
              </a:rPr>
              <a:t> 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以降は</a:t>
            </a:r>
            <a:r>
              <a:rPr lang="en-US" altLang="ja-JP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21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から</a:t>
            </a:r>
            <a:r>
              <a:rPr lang="en-US" altLang="ja-JP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22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％の水準にある。</a:t>
            </a:r>
            <a:endParaRPr lang="en-US" altLang="ja-JP" sz="2400" b="1" dirty="0">
              <a:solidFill>
                <a:srgbClr val="FF0000"/>
              </a:solidFill>
              <a:latin typeface="+mn-ea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endParaRPr lang="ja-JP" altLang="en-US" sz="2400" b="1" dirty="0"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400" b="1" dirty="0"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400" b="1" dirty="0">
              <a:solidFill>
                <a:srgbClr val="FF0000"/>
              </a:solidFill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2400" b="1" dirty="0">
              <a:latin typeface="+mn-ea"/>
              <a:cs typeface="ＭＳ 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922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378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ja-JP" altLang="en-US" sz="2800" dirty="0"/>
            </a:br>
            <a:r>
              <a:rPr lang="ja-JP" altLang="en-US" sz="2800" dirty="0"/>
              <a:t>第２節　社会保障給付費・内訳・動向</a:t>
            </a:r>
            <a:br>
              <a:rPr lang="ja-JP" altLang="en-US" sz="2800" dirty="0"/>
            </a:br>
            <a:r>
              <a:rPr lang="ja-JP" altLang="en-US" sz="2800" dirty="0"/>
              <a:t>（２）社会保障支出の規模と動向　④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201" y="1844824"/>
            <a:ext cx="8623598" cy="42484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GDP(</a:t>
            </a:r>
            <a:r>
              <a:rPr lang="ja-JP" altLang="en-US" sz="2400" b="1" dirty="0">
                <a:latin typeface="+mn-ea"/>
                <a:cs typeface="ＭＳ 明朝" charset="-128"/>
              </a:rPr>
              <a:t>国内総生産）：</a:t>
            </a:r>
            <a:r>
              <a:rPr lang="en-US" altLang="ja-JP" sz="2400" b="1" dirty="0">
                <a:latin typeface="+mn-ea"/>
                <a:cs typeface="ＭＳ 明朝" charset="-128"/>
              </a:rPr>
              <a:t>1</a:t>
            </a:r>
            <a:r>
              <a:rPr lang="ja-JP" altLang="en-US" sz="2400" b="1" dirty="0">
                <a:latin typeface="+mn-ea"/>
                <a:cs typeface="ＭＳ 明朝" charset="-128"/>
              </a:rPr>
              <a:t>年間の国内での総生産（売上</a:t>
            </a:r>
            <a:r>
              <a:rPr lang="en-US" altLang="ja-JP" sz="2400" b="1" dirty="0">
                <a:latin typeface="+mn-ea"/>
                <a:cs typeface="ＭＳ 明朝" charset="-128"/>
              </a:rPr>
              <a:t>―</a:t>
            </a:r>
            <a:r>
              <a:rPr lang="ja-JP" altLang="en-US" sz="2400" b="1" dirty="0">
                <a:latin typeface="+mn-ea"/>
                <a:cs typeface="ＭＳ 明朝" charset="-128"/>
              </a:rPr>
              <a:t>仕入れ＝付加価値の総和）</a:t>
            </a:r>
            <a:endParaRPr lang="en-US" altLang="ja-JP" sz="2400" b="1" dirty="0">
              <a:latin typeface="+mn-ea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国民所得：</a:t>
            </a:r>
            <a:r>
              <a:rPr lang="en-US" altLang="ja-JP" sz="2400" b="1" dirty="0">
                <a:latin typeface="+mn-ea"/>
                <a:cs typeface="ＭＳ 明朝" charset="-128"/>
              </a:rPr>
              <a:t>GDP(</a:t>
            </a:r>
            <a:r>
              <a:rPr lang="ja-JP" altLang="en-US" sz="2400" b="1" dirty="0">
                <a:latin typeface="+mn-ea"/>
                <a:cs typeface="ＭＳ 明朝" charset="-128"/>
              </a:rPr>
              <a:t>国内総生産）から国定資本減耗（減価償却費）と間接税から補助金を引いた（純間接税）の２つを引いて、海外からの所得を加えたもの。</a:t>
            </a:r>
            <a:endParaRPr lang="en-US" altLang="ja-JP" sz="2400" b="1" dirty="0">
              <a:latin typeface="+mn-ea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基本的に、</a:t>
            </a:r>
            <a:r>
              <a:rPr lang="en-US" altLang="ja-JP" sz="2400" b="1" dirty="0">
                <a:latin typeface="+mn-ea"/>
                <a:cs typeface="ＭＳ 明朝" charset="-128"/>
              </a:rPr>
              <a:t>GDP(</a:t>
            </a:r>
            <a:r>
              <a:rPr lang="ja-JP" altLang="en-US" sz="2400" b="1" dirty="0">
                <a:latin typeface="+mn-ea"/>
                <a:cs typeface="ＭＳ 明朝" charset="-128"/>
              </a:rPr>
              <a:t>国内総生産）＞国民所得、</a:t>
            </a:r>
            <a:endParaRPr lang="en-US" altLang="ja-JP" sz="2400" b="1" dirty="0">
              <a:latin typeface="+mn-ea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社会保障給付費の対</a:t>
            </a:r>
            <a:r>
              <a:rPr lang="en-US" altLang="ja-JP" sz="2400" b="1" dirty="0">
                <a:latin typeface="+mn-ea"/>
                <a:cs typeface="ＭＳ 明朝" charset="-128"/>
              </a:rPr>
              <a:t>GDP</a:t>
            </a:r>
            <a:r>
              <a:rPr lang="ja-JP" altLang="en-US" sz="2400" b="1" dirty="0">
                <a:latin typeface="+mn-ea"/>
                <a:cs typeface="ＭＳ 明朝" charset="-128"/>
              </a:rPr>
              <a:t>比＜対国民所得比</a:t>
            </a:r>
            <a:endParaRPr lang="en-US" altLang="ja-JP" sz="2400" b="1" dirty="0"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400" b="1" dirty="0">
              <a:solidFill>
                <a:srgbClr val="FF0000"/>
              </a:solidFill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2400" b="1" dirty="0">
              <a:latin typeface="+mn-ea"/>
              <a:cs typeface="ＭＳ 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162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043" y="28552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ja-JP" altLang="en-US" sz="2800" dirty="0"/>
              <a:t>図</a:t>
            </a:r>
            <a:r>
              <a:rPr lang="en-US" altLang="ja-JP" sz="2800" dirty="0"/>
              <a:t>3</a:t>
            </a:r>
            <a:r>
              <a:rPr lang="ja-JP" altLang="en-US" sz="2800" dirty="0"/>
              <a:t>－</a:t>
            </a:r>
            <a:r>
              <a:rPr lang="en-US" altLang="ja-JP" sz="2800" dirty="0"/>
              <a:t>4</a:t>
            </a:r>
            <a:r>
              <a:rPr lang="ja-JP" altLang="en-US" sz="2800" dirty="0"/>
              <a:t>の差替</a:t>
            </a:r>
            <a:br>
              <a:rPr lang="en-US" altLang="ja-JP" sz="2800" dirty="0"/>
            </a:br>
            <a:r>
              <a:rPr lang="ja-JP" altLang="en-US" sz="2800" dirty="0"/>
              <a:t>社会保障給付費の推移</a:t>
            </a:r>
          </a:p>
        </p:txBody>
      </p:sp>
      <p:sp>
        <p:nvSpPr>
          <p:cNvPr id="5" name="テキスト ボックス 4">
            <a:hlinkClick r:id="rId3"/>
            <a:extLst>
              <a:ext uri="{FF2B5EF4-FFF2-40B4-BE49-F238E27FC236}">
                <a16:creationId xmlns:a16="http://schemas.microsoft.com/office/drawing/2014/main" id="{DBCA4B11-6CE4-B6FD-7B2F-889FE0E0A7FE}"/>
              </a:ext>
            </a:extLst>
          </p:cNvPr>
          <p:cNvSpPr txBox="1"/>
          <p:nvPr/>
        </p:nvSpPr>
        <p:spPr>
          <a:xfrm>
            <a:off x="451062" y="6309320"/>
            <a:ext cx="86929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hlinkClick r:id="rId4"/>
              </a:rPr>
              <a:t>出典：社会保障給付費の推移（厚生労働省）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pic>
        <p:nvPicPr>
          <p:cNvPr id="2" name="図 1" descr="グラフ&#10;&#10;自動的に生成された説明">
            <a:extLst>
              <a:ext uri="{FF2B5EF4-FFF2-40B4-BE49-F238E27FC236}">
                <a16:creationId xmlns:a16="http://schemas.microsoft.com/office/drawing/2014/main" id="{08C31AE8-8924-AF64-3B56-CD69628C2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639" y="1340768"/>
            <a:ext cx="7059663" cy="48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378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ja-JP" altLang="en-US" sz="2800" dirty="0"/>
            </a:br>
            <a:r>
              <a:rPr lang="ja-JP" altLang="en-US" sz="2800" dirty="0"/>
              <a:t>第２節　社会保障給付費・内訳・動向</a:t>
            </a:r>
            <a:br>
              <a:rPr lang="ja-JP" altLang="en-US" sz="2800" dirty="0"/>
            </a:br>
            <a:r>
              <a:rPr lang="ja-JP" altLang="en-US" sz="2800" dirty="0"/>
              <a:t>（３）社会保障支出の内訳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201" y="1844824"/>
            <a:ext cx="8623598" cy="424847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400" b="1" dirty="0">
                <a:latin typeface="+mn-ea"/>
                <a:cs typeface="ＭＳ 明朝" charset="-128"/>
              </a:rPr>
              <a:t>①社会保障給付費の部門別・機能別内訳</a:t>
            </a:r>
            <a:endParaRPr lang="en-US" altLang="ja-JP" sz="2400" b="1" dirty="0">
              <a:latin typeface="+mn-ea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2018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H30)</a:t>
            </a:r>
            <a:r>
              <a:rPr lang="ja-JP" altLang="en-US" sz="2400" b="1" dirty="0">
                <a:latin typeface="+mn-ea"/>
                <a:cs typeface="ＭＳ 明朝" charset="-128"/>
              </a:rPr>
              <a:t>年度　社会保障給付費　総額　約</a:t>
            </a:r>
            <a:r>
              <a:rPr lang="en-US" altLang="ja-JP" sz="2400" b="1" dirty="0">
                <a:latin typeface="+mn-ea"/>
                <a:cs typeface="ＭＳ 明朝" charset="-128"/>
              </a:rPr>
              <a:t>121.5</a:t>
            </a:r>
            <a:r>
              <a:rPr lang="ja-JP" altLang="en-US" sz="2400" b="1" dirty="0">
                <a:latin typeface="+mn-ea"/>
                <a:cs typeface="ＭＳ 明朝" charset="-128"/>
              </a:rPr>
              <a:t>兆円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医療</a:t>
            </a:r>
            <a:r>
              <a:rPr lang="en-US" altLang="ja-JP" sz="2400" b="1" dirty="0">
                <a:latin typeface="+mn-ea"/>
                <a:cs typeface="ＭＳ 明朝" charset="-128"/>
              </a:rPr>
              <a:t>39.7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兆円（</a:t>
            </a:r>
            <a:r>
              <a:rPr lang="en-US" altLang="ja-JP" sz="2400" b="1" dirty="0">
                <a:latin typeface="+mn-ea"/>
                <a:cs typeface="ＭＳ 明朝" charset="-128"/>
              </a:rPr>
              <a:t>32.7</a:t>
            </a:r>
            <a:r>
              <a:rPr lang="ja-JP" altLang="en-US" sz="2400" b="1" dirty="0">
                <a:latin typeface="+mn-ea"/>
                <a:cs typeface="ＭＳ 明朝" charset="-128"/>
              </a:rPr>
              <a:t>％）、年金</a:t>
            </a:r>
            <a:r>
              <a:rPr lang="en-US" altLang="ja-JP" sz="2400" b="1" dirty="0">
                <a:latin typeface="+mn-ea"/>
                <a:cs typeface="ＭＳ 明朝" charset="-128"/>
              </a:rPr>
              <a:t>55.3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兆円（</a:t>
            </a:r>
            <a:r>
              <a:rPr lang="en-US" altLang="ja-JP" sz="2400" b="1" dirty="0">
                <a:latin typeface="+mn-ea"/>
                <a:cs typeface="ＭＳ 明朝" charset="-128"/>
              </a:rPr>
              <a:t>45.5</a:t>
            </a:r>
            <a:r>
              <a:rPr lang="ja-JP" altLang="en-US" sz="2400" b="1" dirty="0">
                <a:latin typeface="+mn-ea"/>
                <a:cs typeface="ＭＳ 明朝" charset="-128"/>
              </a:rPr>
              <a:t>％）、福祉その他</a:t>
            </a:r>
            <a:r>
              <a:rPr lang="en-US" altLang="ja-JP" sz="2400" b="1" dirty="0">
                <a:latin typeface="+mn-ea"/>
                <a:cs typeface="ＭＳ 明朝" charset="-128"/>
              </a:rPr>
              <a:t>26.5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兆円（</a:t>
            </a:r>
            <a:r>
              <a:rPr lang="en-US" altLang="ja-JP" sz="2400" b="1" dirty="0">
                <a:latin typeface="+mn-ea"/>
                <a:cs typeface="ＭＳ 明朝" charset="-128"/>
              </a:rPr>
              <a:t>21.8</a:t>
            </a:r>
            <a:r>
              <a:rPr lang="ja-JP" altLang="en-US" sz="2400" b="1" dirty="0">
                <a:latin typeface="+mn-ea"/>
                <a:cs typeface="ＭＳ 明朝" charset="-128"/>
              </a:rPr>
              <a:t>％）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1965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S40)</a:t>
            </a:r>
            <a:r>
              <a:rPr lang="ja-JP" altLang="en-US" sz="2400" b="1" dirty="0">
                <a:latin typeface="+mn-ea"/>
                <a:cs typeface="ＭＳ 明朝" charset="-128"/>
              </a:rPr>
              <a:t>年　医療</a:t>
            </a:r>
            <a:r>
              <a:rPr lang="en-US" altLang="ja-JP" sz="2400" b="1" dirty="0">
                <a:latin typeface="+mn-ea"/>
                <a:cs typeface="ＭＳ 明朝" charset="-128"/>
              </a:rPr>
              <a:t>9100</a:t>
            </a:r>
            <a:r>
              <a:rPr lang="ja-JP" altLang="en-US" sz="2400" b="1" dirty="0">
                <a:latin typeface="+mn-ea"/>
                <a:cs typeface="ＭＳ 明朝" charset="-128"/>
              </a:rPr>
              <a:t>億円（</a:t>
            </a:r>
            <a:r>
              <a:rPr lang="en-US" altLang="ja-JP" sz="2400" b="1" dirty="0">
                <a:latin typeface="+mn-ea"/>
                <a:cs typeface="ＭＳ 明朝" charset="-128"/>
              </a:rPr>
              <a:t>57</a:t>
            </a:r>
            <a:r>
              <a:rPr lang="ja-JP" altLang="en-US" sz="2400" b="1" dirty="0">
                <a:latin typeface="+mn-ea"/>
                <a:cs typeface="ＭＳ 明朝" charset="-128"/>
              </a:rPr>
              <a:t>％）　</a:t>
            </a:r>
            <a:r>
              <a:rPr lang="en-US" altLang="ja-JP" sz="2400" b="1" dirty="0">
                <a:latin typeface="+mn-ea"/>
                <a:cs typeface="ＭＳ 明朝" charset="-128"/>
              </a:rPr>
              <a:t>1970</a:t>
            </a:r>
            <a:r>
              <a:rPr lang="ja-JP" altLang="en-US" sz="2400" b="1" dirty="0">
                <a:latin typeface="+mn-ea"/>
                <a:cs typeface="ＭＳ 明朝" charset="-128"/>
              </a:rPr>
              <a:t>年代前半までは</a:t>
            </a:r>
            <a:r>
              <a:rPr lang="en-US" altLang="ja-JP" sz="2400" b="1" dirty="0">
                <a:latin typeface="+mn-ea"/>
                <a:cs typeface="ＭＳ 明朝" charset="-128"/>
              </a:rPr>
              <a:t>50</a:t>
            </a:r>
            <a:r>
              <a:rPr lang="ja-JP" altLang="en-US" sz="2400" b="1" dirty="0">
                <a:latin typeface="+mn-ea"/>
                <a:cs typeface="ＭＳ 明朝" charset="-128"/>
              </a:rPr>
              <a:t>％台で推移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1965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S40)</a:t>
            </a:r>
            <a:r>
              <a:rPr lang="ja-JP" altLang="en-US" sz="2400" b="1" dirty="0">
                <a:latin typeface="+mn-ea"/>
                <a:cs typeface="ＭＳ 明朝" charset="-128"/>
              </a:rPr>
              <a:t>年　年金</a:t>
            </a:r>
            <a:r>
              <a:rPr lang="en-US" altLang="ja-JP" sz="2400" b="1" dirty="0">
                <a:latin typeface="+mn-ea"/>
                <a:cs typeface="ＭＳ 明朝" charset="-128"/>
              </a:rPr>
              <a:t>3500</a:t>
            </a:r>
            <a:r>
              <a:rPr lang="ja-JP" altLang="en-US" sz="2400" b="1" dirty="0">
                <a:latin typeface="+mn-ea"/>
                <a:cs typeface="ＭＳ 明朝" charset="-128"/>
              </a:rPr>
              <a:t>億円（</a:t>
            </a:r>
            <a:r>
              <a:rPr lang="en-US" altLang="ja-JP" sz="2400" b="1" dirty="0">
                <a:latin typeface="+mn-ea"/>
                <a:cs typeface="ＭＳ 明朝" charset="-128"/>
              </a:rPr>
              <a:t>22</a:t>
            </a:r>
            <a:r>
              <a:rPr lang="ja-JP" altLang="en-US" sz="2400" b="1" dirty="0">
                <a:latin typeface="+mn-ea"/>
                <a:cs typeface="ＭＳ 明朝" charset="-128"/>
              </a:rPr>
              <a:t>％）</a:t>
            </a:r>
            <a:r>
              <a:rPr lang="en-US" altLang="ja-JP" sz="2400" b="1" dirty="0">
                <a:latin typeface="+mn-ea"/>
                <a:cs typeface="ＭＳ 明朝" charset="-128"/>
              </a:rPr>
              <a:t>1981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S56)</a:t>
            </a:r>
            <a:r>
              <a:rPr lang="ja-JP" altLang="en-US" sz="2400" b="1" dirty="0">
                <a:latin typeface="+mn-ea"/>
                <a:cs typeface="ＭＳ 明朝" charset="-128"/>
              </a:rPr>
              <a:t>年に医療を追い越し、今日まで拡大を続けている。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国民生活基礎調査：高齢者世帯の約</a:t>
            </a:r>
            <a:r>
              <a:rPr lang="en-US" altLang="ja-JP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95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％が公的年金・恩給を受給</a:t>
            </a:r>
            <a:r>
              <a:rPr lang="ja-JP" altLang="en-US" sz="2400" b="1" dirty="0">
                <a:latin typeface="+mn-ea"/>
                <a:cs typeface="ＭＳ 明朝" charset="-128"/>
              </a:rPr>
              <a:t>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1965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S40)</a:t>
            </a:r>
            <a:r>
              <a:rPr lang="ja-JP" altLang="en-US" sz="2400" b="1" dirty="0">
                <a:latin typeface="+mn-ea"/>
                <a:cs typeface="ＭＳ 明朝" charset="-128"/>
              </a:rPr>
              <a:t>年　福祉その他：</a:t>
            </a:r>
            <a:r>
              <a:rPr lang="en-US" altLang="ja-JP" sz="2400" b="1" dirty="0">
                <a:latin typeface="+mn-ea"/>
                <a:cs typeface="ＭＳ 明朝" charset="-128"/>
              </a:rPr>
              <a:t>21.2</a:t>
            </a:r>
            <a:r>
              <a:rPr lang="ja-JP" altLang="en-US" sz="2400" b="1" dirty="0">
                <a:latin typeface="+mn-ea"/>
                <a:cs typeface="ＭＳ 明朝" charset="-128"/>
              </a:rPr>
              <a:t>％から</a:t>
            </a:r>
            <a:r>
              <a:rPr lang="en-US" altLang="ja-JP" sz="2400" b="1" dirty="0">
                <a:latin typeface="+mn-ea"/>
                <a:cs typeface="ＭＳ 明朝" charset="-128"/>
              </a:rPr>
              <a:t>1991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H3)</a:t>
            </a:r>
            <a:r>
              <a:rPr lang="ja-JP" altLang="en-US" sz="2400" b="1" dirty="0">
                <a:latin typeface="+mn-ea"/>
                <a:cs typeface="ＭＳ 明朝" charset="-128"/>
              </a:rPr>
              <a:t>年の</a:t>
            </a:r>
            <a:r>
              <a:rPr lang="en-US" altLang="ja-JP" sz="2400" b="1" dirty="0">
                <a:latin typeface="+mn-ea"/>
                <a:cs typeface="ＭＳ 明朝" charset="-128"/>
              </a:rPr>
              <a:t>10.5</a:t>
            </a:r>
            <a:r>
              <a:rPr lang="ja-JP" altLang="en-US" sz="2400" b="1" dirty="0">
                <a:latin typeface="+mn-ea"/>
                <a:cs typeface="ＭＳ 明朝" charset="-128"/>
              </a:rPr>
              <a:t>％まで低下、</a:t>
            </a:r>
            <a:r>
              <a:rPr lang="en-US" altLang="ja-JP" sz="2400" b="1" dirty="0">
                <a:latin typeface="+mn-ea"/>
                <a:cs typeface="ＭＳ 明朝" charset="-128"/>
              </a:rPr>
              <a:t>2000</a:t>
            </a:r>
            <a:r>
              <a:rPr lang="ja-JP" altLang="en-US" sz="2400" b="1" dirty="0">
                <a:latin typeface="+mn-ea"/>
                <a:cs typeface="ＭＳ 明朝" charset="-128"/>
              </a:rPr>
              <a:t>年度介護保険の施行で</a:t>
            </a:r>
            <a:r>
              <a:rPr lang="en-US" altLang="ja-JP" sz="2400" b="1" dirty="0">
                <a:latin typeface="+mn-ea"/>
                <a:cs typeface="ＭＳ 明朝" charset="-128"/>
              </a:rPr>
              <a:t>14.4</a:t>
            </a:r>
            <a:r>
              <a:rPr lang="ja-JP" altLang="en-US" sz="2400" b="1" dirty="0">
                <a:latin typeface="+mn-ea"/>
                <a:cs typeface="ＭＳ 明朝" charset="-128"/>
              </a:rPr>
              <a:t>％にアップ。</a:t>
            </a:r>
            <a:r>
              <a:rPr lang="en-US" altLang="ja-JP" sz="2400" b="1" dirty="0">
                <a:latin typeface="+mn-ea"/>
                <a:cs typeface="ＭＳ 明朝" charset="-128"/>
              </a:rPr>
              <a:t>2018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H30)</a:t>
            </a:r>
            <a:r>
              <a:rPr lang="ja-JP" altLang="en-US" sz="2400" b="1" dirty="0">
                <a:latin typeface="+mn-ea"/>
                <a:cs typeface="ＭＳ 明朝" charset="-128"/>
              </a:rPr>
              <a:t>年度は</a:t>
            </a:r>
            <a:r>
              <a:rPr lang="en-US" altLang="ja-JP" sz="2400" b="1" dirty="0">
                <a:latin typeface="+mn-ea"/>
                <a:cs typeface="ＭＳ 明朝" charset="-128"/>
              </a:rPr>
              <a:t>21.8</a:t>
            </a:r>
            <a:r>
              <a:rPr lang="ja-JP" altLang="en-US" sz="2400" b="1" dirty="0">
                <a:latin typeface="+mn-ea"/>
                <a:cs typeface="ＭＳ 明朝" charset="-128"/>
              </a:rPr>
              <a:t>％。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400" b="1" dirty="0">
              <a:solidFill>
                <a:srgbClr val="FF0000"/>
              </a:solidFill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2400" b="1" dirty="0">
              <a:latin typeface="+mn-ea"/>
              <a:cs typeface="ＭＳ 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704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043" y="28552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ja-JP" altLang="en-US" sz="2800" dirty="0"/>
              <a:t>表</a:t>
            </a:r>
            <a:r>
              <a:rPr lang="en-US" altLang="ja-JP" sz="2800" dirty="0"/>
              <a:t>3</a:t>
            </a:r>
            <a:r>
              <a:rPr lang="ja-JP" altLang="en-US" sz="2800" dirty="0"/>
              <a:t>－</a:t>
            </a:r>
            <a:r>
              <a:rPr lang="en-US" altLang="ja-JP" sz="2800" dirty="0"/>
              <a:t>3</a:t>
            </a:r>
            <a:r>
              <a:rPr lang="ja-JP" altLang="en-US" sz="2800" dirty="0"/>
              <a:t>追加　機能別社会保障給付費</a:t>
            </a:r>
          </a:p>
        </p:txBody>
      </p:sp>
      <p:sp>
        <p:nvSpPr>
          <p:cNvPr id="5" name="テキスト ボックス 4">
            <a:hlinkClick r:id="rId3"/>
            <a:extLst>
              <a:ext uri="{FF2B5EF4-FFF2-40B4-BE49-F238E27FC236}">
                <a16:creationId xmlns:a16="http://schemas.microsoft.com/office/drawing/2014/main" id="{8FCCCB45-B624-297E-37B0-D7A580BE5EB4}"/>
              </a:ext>
            </a:extLst>
          </p:cNvPr>
          <p:cNvSpPr txBox="1"/>
          <p:nvPr/>
        </p:nvSpPr>
        <p:spPr>
          <a:xfrm>
            <a:off x="451062" y="6309320"/>
            <a:ext cx="86929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4"/>
              </a:rPr>
              <a:t>出典：</a:t>
            </a:r>
            <a:r>
              <a:rPr 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4"/>
              </a:rPr>
              <a:t>令和</a:t>
            </a:r>
            <a:r>
              <a:rPr lang="en-US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4"/>
              </a:rPr>
              <a:t>2</a:t>
            </a:r>
            <a:r>
              <a:rPr 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4"/>
              </a:rPr>
              <a:t>年度　社会保障費用統計（国立社会保障・人口問題研究所）</a:t>
            </a:r>
            <a:endParaRPr lang="en-US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999E156-A9F5-32AF-6C90-0F1E5496C5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09" y="1772816"/>
            <a:ext cx="803984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4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378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ja-JP" altLang="en-US" sz="2800" dirty="0"/>
            </a:br>
            <a:r>
              <a:rPr lang="ja-JP" altLang="en-US" sz="2800" dirty="0"/>
              <a:t>第１節　社会保障の財政</a:t>
            </a:r>
            <a:br>
              <a:rPr lang="ja-JP" altLang="en-US" sz="2800" dirty="0"/>
            </a:br>
            <a:r>
              <a:rPr lang="ja-JP" altLang="en-US" sz="2800" dirty="0"/>
              <a:t>（１）社会保障の財政を支える財源①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874" y="1634255"/>
            <a:ext cx="8947125" cy="42484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日本の社会保障財源（お金の出どころ）は多様。</a:t>
            </a:r>
            <a:endParaRPr lang="en-US" altLang="ja-JP" sz="2400" b="1" dirty="0">
              <a:latin typeface="+mn-ea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公費（税）運営⇒費用負担（国・都道府県・市区町村）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生活保護・児童手当・児童／障害者福祉⇒国が</a:t>
            </a:r>
            <a:r>
              <a:rPr lang="en-US" altLang="ja-JP" sz="2400" b="1" dirty="0">
                <a:latin typeface="+mn-ea"/>
                <a:cs typeface="ＭＳ 明朝" charset="-128"/>
              </a:rPr>
              <a:t>4</a:t>
            </a:r>
            <a:r>
              <a:rPr lang="ja-JP" altLang="en-US" sz="2400" b="1" dirty="0">
                <a:latin typeface="+mn-ea"/>
                <a:cs typeface="ＭＳ 明朝" charset="-128"/>
              </a:rPr>
              <a:t>分の３，地方が</a:t>
            </a:r>
            <a:r>
              <a:rPr lang="en-US" altLang="ja-JP" sz="2400" b="1" dirty="0">
                <a:latin typeface="+mn-ea"/>
                <a:cs typeface="ＭＳ 明朝" charset="-128"/>
              </a:rPr>
              <a:t>4</a:t>
            </a:r>
            <a:r>
              <a:rPr lang="ja-JP" altLang="en-US" sz="2400" b="1" dirty="0">
                <a:latin typeface="+mn-ea"/>
                <a:cs typeface="ＭＳ 明朝" charset="-128"/>
              </a:rPr>
              <a:t>分の１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基礎年金⇒国が</a:t>
            </a:r>
            <a:r>
              <a:rPr lang="en-US" altLang="ja-JP" sz="2400" b="1" dirty="0">
                <a:latin typeface="+mn-ea"/>
                <a:cs typeface="ＭＳ 明朝" charset="-128"/>
              </a:rPr>
              <a:t>2</a:t>
            </a:r>
            <a:r>
              <a:rPr lang="ja-JP" altLang="en-US" sz="2400" b="1" dirty="0">
                <a:latin typeface="+mn-ea"/>
                <a:cs typeface="ＭＳ 明朝" charset="-128"/>
              </a:rPr>
              <a:t>分の１，保険料</a:t>
            </a:r>
            <a:r>
              <a:rPr lang="en-US" altLang="ja-JP" sz="2400" b="1" dirty="0">
                <a:latin typeface="+mn-ea"/>
                <a:cs typeface="ＭＳ 明朝" charset="-128"/>
              </a:rPr>
              <a:t>2</a:t>
            </a:r>
            <a:r>
              <a:rPr lang="ja-JP" altLang="en-US" sz="2400" b="1" dirty="0">
                <a:latin typeface="+mn-ea"/>
                <a:cs typeface="ＭＳ 明朝" charset="-128"/>
              </a:rPr>
              <a:t>分の１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厚生年金（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報酬比例部分</a:t>
            </a:r>
            <a:r>
              <a:rPr lang="ja-JP" altLang="en-US" sz="2400" b="1" dirty="0">
                <a:latin typeface="+mn-ea"/>
                <a:cs typeface="ＭＳ 明朝" charset="-128"/>
              </a:rPr>
              <a:t>）⇒すべて保険料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介護保険⇒保険料</a:t>
            </a:r>
            <a:r>
              <a:rPr lang="en-US" altLang="ja-JP" sz="2400" b="1" dirty="0">
                <a:latin typeface="+mn-ea"/>
                <a:cs typeface="ＭＳ 明朝" charset="-128"/>
              </a:rPr>
              <a:t>2</a:t>
            </a:r>
            <a:r>
              <a:rPr lang="ja-JP" altLang="en-US" sz="2400" b="1" dirty="0">
                <a:latin typeface="+mn-ea"/>
                <a:cs typeface="ＭＳ 明朝" charset="-128"/>
              </a:rPr>
              <a:t>分の１、国が</a:t>
            </a:r>
            <a:r>
              <a:rPr lang="en-US" altLang="ja-JP" sz="2400" b="1" dirty="0">
                <a:latin typeface="+mn-ea"/>
                <a:cs typeface="ＭＳ 明朝" charset="-128"/>
              </a:rPr>
              <a:t>4</a:t>
            </a:r>
            <a:r>
              <a:rPr lang="ja-JP" altLang="en-US" sz="2400" b="1" dirty="0">
                <a:latin typeface="+mn-ea"/>
                <a:cs typeface="ＭＳ 明朝" charset="-128"/>
              </a:rPr>
              <a:t>分の１、都道府県／市区町村各</a:t>
            </a:r>
            <a:r>
              <a:rPr lang="en-US" altLang="ja-JP" sz="2400" b="1" dirty="0">
                <a:latin typeface="+mn-ea"/>
                <a:cs typeface="ＭＳ 明朝" charset="-128"/>
              </a:rPr>
              <a:t>8</a:t>
            </a:r>
            <a:r>
              <a:rPr lang="ja-JP" altLang="en-US" sz="2400" b="1" dirty="0">
                <a:latin typeface="+mn-ea"/>
                <a:cs typeface="ＭＳ 明朝" charset="-128"/>
              </a:rPr>
              <a:t>分の１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b="1" dirty="0">
                <a:latin typeface="+mn-ea"/>
                <a:cs typeface="ＭＳ 明朝" charset="-128"/>
              </a:rPr>
              <a:t>国庫（</a:t>
            </a:r>
            <a:r>
              <a:rPr lang="en-US" altLang="zh-TW" sz="2400" b="1" dirty="0">
                <a:latin typeface="+mn-ea"/>
                <a:cs typeface="ＭＳ 明朝" charset="-128"/>
              </a:rPr>
              <a:t>30%</a:t>
            </a:r>
            <a:r>
              <a:rPr lang="ja-JP" altLang="en-US" sz="2400" b="1" dirty="0">
                <a:latin typeface="+mn-ea"/>
                <a:cs typeface="ＭＳ 明朝" charset="-128"/>
              </a:rPr>
              <a:t>前後</a:t>
            </a:r>
            <a:r>
              <a:rPr lang="zh-TW" altLang="en-US" sz="2400" b="1" dirty="0">
                <a:latin typeface="+mn-ea"/>
                <a:cs typeface="ＭＳ 明朝" charset="-128"/>
              </a:rPr>
              <a:t>）＋地方負担（</a:t>
            </a:r>
            <a:r>
              <a:rPr lang="en-US" altLang="zh-TW" sz="2400" b="1" dirty="0">
                <a:latin typeface="+mn-ea"/>
                <a:cs typeface="ＭＳ 明朝" charset="-128"/>
              </a:rPr>
              <a:t>10%</a:t>
            </a:r>
            <a:r>
              <a:rPr lang="ja-JP" altLang="en-US" sz="2400" b="1" dirty="0">
                <a:latin typeface="+mn-ea"/>
                <a:cs typeface="ＭＳ 明朝" charset="-128"/>
              </a:rPr>
              <a:t>前後</a:t>
            </a:r>
            <a:r>
              <a:rPr lang="zh-TW" altLang="en-US" sz="2400" b="1" dirty="0">
                <a:latin typeface="+mn-ea"/>
                <a:cs typeface="ＭＳ 明朝" charset="-128"/>
              </a:rPr>
              <a:t>）＋保険料（ </a:t>
            </a:r>
            <a:r>
              <a:rPr lang="en-US" altLang="zh-TW" sz="2400" b="1" dirty="0">
                <a:latin typeface="+mn-ea"/>
                <a:cs typeface="ＭＳ 明朝" charset="-128"/>
              </a:rPr>
              <a:t>60 %</a:t>
            </a:r>
            <a:r>
              <a:rPr lang="ja-JP" altLang="en-US" sz="2400" b="1" dirty="0">
                <a:latin typeface="+mn-ea"/>
                <a:cs typeface="ＭＳ 明朝" charset="-128"/>
              </a:rPr>
              <a:t>前後</a:t>
            </a:r>
            <a:r>
              <a:rPr lang="zh-TW" altLang="en-US" sz="2400" b="1" dirty="0">
                <a:latin typeface="+mn-ea"/>
                <a:cs typeface="ＭＳ 明朝" charset="-128"/>
              </a:rPr>
              <a:t>）＋資産収入（</a:t>
            </a:r>
            <a:r>
              <a:rPr lang="en-US" altLang="zh-TW" sz="2400" b="1" dirty="0">
                <a:latin typeface="+mn-ea"/>
                <a:cs typeface="ＭＳ 明朝" charset="-128"/>
              </a:rPr>
              <a:t>3</a:t>
            </a:r>
            <a:r>
              <a:rPr lang="zh-TW" altLang="en-US" sz="2400" b="1" dirty="0">
                <a:latin typeface="+mn-ea"/>
                <a:cs typeface="ＭＳ 明朝" charset="-128"/>
              </a:rPr>
              <a:t>％</a:t>
            </a:r>
            <a:r>
              <a:rPr lang="ja-JP" altLang="en-US" sz="2400" b="1" dirty="0">
                <a:latin typeface="+mn-ea"/>
                <a:cs typeface="ＭＳ 明朝" charset="-128"/>
              </a:rPr>
              <a:t>前後</a:t>
            </a:r>
            <a:r>
              <a:rPr lang="zh-TW" altLang="en-US" sz="2400" b="1" dirty="0">
                <a:latin typeface="+mn-ea"/>
                <a:cs typeface="ＭＳ 明朝" charset="-128"/>
              </a:rPr>
              <a:t>）</a:t>
            </a:r>
            <a:r>
              <a:rPr lang="ja-JP" altLang="en-US" sz="2400" b="1" dirty="0">
                <a:latin typeface="+mn-ea"/>
                <a:cs typeface="ＭＳ 明朝" charset="-128"/>
              </a:rPr>
              <a:t>総額</a:t>
            </a:r>
            <a:r>
              <a:rPr lang="en-US" altLang="ja-JP" sz="2400" b="1" dirty="0">
                <a:latin typeface="+mn-ea"/>
                <a:cs typeface="ＭＳ 明朝" charset="-128"/>
              </a:rPr>
              <a:t>120</a:t>
            </a:r>
            <a:r>
              <a:rPr lang="zh-TW" altLang="en-US" sz="2400" b="1" dirty="0">
                <a:latin typeface="+mn-ea"/>
                <a:cs typeface="ＭＳ 明朝" charset="-128"/>
              </a:rPr>
              <a:t>兆円</a:t>
            </a:r>
            <a:r>
              <a:rPr lang="ja-JP" altLang="en-US" sz="2400" b="1" dirty="0">
                <a:latin typeface="+mn-ea"/>
                <a:cs typeface="ＭＳ 明朝" charset="-128"/>
              </a:rPr>
              <a:t>前後　図</a:t>
            </a:r>
            <a:r>
              <a:rPr lang="en-US" altLang="ja-JP" sz="2400" b="1" dirty="0">
                <a:latin typeface="+mn-ea"/>
                <a:cs typeface="ＭＳ 明朝" charset="-128"/>
              </a:rPr>
              <a:t>3</a:t>
            </a:r>
            <a:r>
              <a:rPr lang="ja-JP" altLang="en-US" sz="2400" b="1" dirty="0">
                <a:latin typeface="+mn-ea"/>
                <a:cs typeface="ＭＳ 明朝" charset="-128"/>
              </a:rPr>
              <a:t>－</a:t>
            </a:r>
            <a:r>
              <a:rPr lang="en-US" altLang="ja-JP" sz="2400" b="1" dirty="0">
                <a:latin typeface="+mn-ea"/>
                <a:cs typeface="ＭＳ 明朝" charset="-128"/>
              </a:rPr>
              <a:t>1</a:t>
            </a:r>
            <a:r>
              <a:rPr lang="ja-JP" altLang="en-US" sz="2400" b="1" dirty="0">
                <a:latin typeface="+mn-ea"/>
                <a:cs typeface="ＭＳ 明朝" charset="-128"/>
              </a:rPr>
              <a:t>社会保障財源のイメージ　</a:t>
            </a:r>
          </a:p>
          <a:p>
            <a:pPr eaLnBrk="1" hangingPunct="1">
              <a:lnSpc>
                <a:spcPct val="90000"/>
              </a:lnSpc>
            </a:pPr>
            <a:endParaRPr lang="en-US" altLang="ja-JP" sz="2400" b="1" dirty="0"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2400" b="1" dirty="0">
              <a:latin typeface="+mn-ea"/>
              <a:cs typeface="ＭＳ 明朝" charset="-128"/>
            </a:endParaRPr>
          </a:p>
        </p:txBody>
      </p:sp>
      <p:sp>
        <p:nvSpPr>
          <p:cNvPr id="3" name="テキスト ボックス 2">
            <a:hlinkClick r:id="rId3"/>
            <a:extLst>
              <a:ext uri="{FF2B5EF4-FFF2-40B4-BE49-F238E27FC236}">
                <a16:creationId xmlns:a16="http://schemas.microsoft.com/office/drawing/2014/main" id="{F8EEB347-B109-BC0B-E665-68F55E29BE1E}"/>
              </a:ext>
            </a:extLst>
          </p:cNvPr>
          <p:cNvSpPr txBox="1"/>
          <p:nvPr/>
        </p:nvSpPr>
        <p:spPr>
          <a:xfrm>
            <a:off x="260420" y="5842337"/>
            <a:ext cx="88200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  <a:cs typeface="ＭＳ 明朝" charset="-128"/>
              </a:rPr>
              <a:t>社会保障財源</a:t>
            </a:r>
            <a:r>
              <a:rPr lang="ja-JP" altLang="en-US" sz="2000" dirty="0">
                <a:solidFill>
                  <a:srgbClr val="FF0000"/>
                </a:solidFill>
              </a:rPr>
              <a:t>（資産収入を除く）は、保険料（自己負担）</a:t>
            </a:r>
            <a:r>
              <a:rPr lang="en-US" altLang="ja-JP" sz="2000" dirty="0">
                <a:solidFill>
                  <a:srgbClr val="FF0000"/>
                </a:solidFill>
              </a:rPr>
              <a:t>60</a:t>
            </a:r>
            <a:r>
              <a:rPr lang="ja-JP" altLang="en-US" sz="2000" dirty="0">
                <a:solidFill>
                  <a:srgbClr val="FF0000"/>
                </a:solidFill>
              </a:rPr>
              <a:t>％、国</a:t>
            </a:r>
            <a:r>
              <a:rPr lang="en-US" altLang="ja-JP" sz="2000" dirty="0">
                <a:solidFill>
                  <a:srgbClr val="FF0000"/>
                </a:solidFill>
              </a:rPr>
              <a:t>30</a:t>
            </a:r>
            <a:r>
              <a:rPr lang="ja-JP" altLang="en-US" sz="2000" dirty="0">
                <a:solidFill>
                  <a:srgbClr val="FF0000"/>
                </a:solidFill>
              </a:rPr>
              <a:t>％、地方</a:t>
            </a:r>
            <a:r>
              <a:rPr lang="en-US" altLang="ja-JP" sz="2000" dirty="0">
                <a:solidFill>
                  <a:srgbClr val="FF0000"/>
                </a:solidFill>
              </a:rPr>
              <a:t>10</a:t>
            </a:r>
            <a:r>
              <a:rPr lang="ja-JP" altLang="en-US" sz="2000" dirty="0">
                <a:solidFill>
                  <a:srgbClr val="FF0000"/>
                </a:solidFill>
              </a:rPr>
              <a:t>％</a:t>
            </a:r>
            <a:endParaRPr lang="en-US" altLang="ja-JP" sz="2000" dirty="0">
              <a:solidFill>
                <a:srgbClr val="FF0000"/>
              </a:solidFill>
            </a:endParaRPr>
          </a:p>
          <a:p>
            <a:r>
              <a:rPr lang="ja-JP" altLang="en-US" sz="2000" dirty="0">
                <a:solidFill>
                  <a:srgbClr val="FF0000"/>
                </a:solidFill>
              </a:rPr>
              <a:t>覚え方、しぶろく（４対</a:t>
            </a:r>
            <a:r>
              <a:rPr lang="en-US" altLang="ja-JP" sz="2000" dirty="0">
                <a:solidFill>
                  <a:srgbClr val="FF0000"/>
                </a:solidFill>
              </a:rPr>
              <a:t>6</a:t>
            </a:r>
            <a:r>
              <a:rPr lang="ja-JP" altLang="en-US" sz="2000" dirty="0">
                <a:solidFill>
                  <a:srgbClr val="FF0000"/>
                </a:solidFill>
              </a:rPr>
              <a:t>）で自己負担が重く、さんいち（３対１）で地方が少ない。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378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ja-JP" altLang="en-US" sz="2800" dirty="0"/>
            </a:br>
            <a:r>
              <a:rPr lang="ja-JP" altLang="en-US" sz="2800" dirty="0"/>
              <a:t>第２節　社会保障給付費・内訳・動向</a:t>
            </a:r>
            <a:br>
              <a:rPr lang="ja-JP" altLang="en-US" sz="2800" dirty="0"/>
            </a:br>
            <a:r>
              <a:rPr lang="ja-JP" altLang="en-US" sz="2800" dirty="0"/>
              <a:t>（３）社会保障支出の内訳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201" y="1844824"/>
            <a:ext cx="8560272" cy="417646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400" b="1" dirty="0">
                <a:latin typeface="+mn-ea"/>
                <a:cs typeface="ＭＳ 明朝" charset="-128"/>
              </a:rPr>
              <a:t>②高齢者及び児童・家族関係給付費</a:t>
            </a:r>
            <a:endParaRPr lang="en-US" altLang="ja-JP" sz="2400" b="1" dirty="0">
              <a:latin typeface="+mn-ea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高齢者関係給付費（年金保険、高齢者医療、老人福祉、高年齢雇用継続）：</a:t>
            </a:r>
            <a:r>
              <a:rPr lang="en-US" altLang="ja-JP" sz="2400" b="1" dirty="0">
                <a:latin typeface="+mn-ea"/>
                <a:cs typeface="ＭＳ 明朝" charset="-128"/>
              </a:rPr>
              <a:t>1973</a:t>
            </a:r>
            <a:r>
              <a:rPr lang="ja-JP" altLang="en-US" sz="2400" b="1" dirty="0">
                <a:latin typeface="+mn-ea"/>
                <a:cs typeface="ＭＳ 明朝" charset="-128"/>
              </a:rPr>
              <a:t>年の</a:t>
            </a:r>
            <a:r>
              <a:rPr lang="en-US" altLang="ja-JP" sz="2400" b="1" dirty="0">
                <a:latin typeface="+mn-ea"/>
                <a:cs typeface="ＭＳ 明朝" charset="-128"/>
              </a:rPr>
              <a:t>1.6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兆円（</a:t>
            </a:r>
            <a:r>
              <a:rPr lang="en-US" altLang="ja-JP" sz="2400" b="1" dirty="0">
                <a:latin typeface="+mn-ea"/>
                <a:cs typeface="ＭＳ 明朝" charset="-128"/>
              </a:rPr>
              <a:t>25.0</a:t>
            </a:r>
            <a:r>
              <a:rPr lang="ja-JP" altLang="en-US" sz="2400" b="1" dirty="0">
                <a:latin typeface="+mn-ea"/>
                <a:cs typeface="ＭＳ 明朝" charset="-128"/>
              </a:rPr>
              <a:t>％）から</a:t>
            </a:r>
            <a:r>
              <a:rPr lang="en-US" altLang="ja-JP" sz="2400" b="1" dirty="0">
                <a:latin typeface="+mn-ea"/>
                <a:cs typeface="ＭＳ 明朝" charset="-128"/>
              </a:rPr>
              <a:t>1985</a:t>
            </a:r>
            <a:r>
              <a:rPr lang="ja-JP" altLang="en-US" sz="2400" b="1" dirty="0">
                <a:latin typeface="+mn-ea"/>
                <a:cs typeface="ＭＳ 明朝" charset="-128"/>
              </a:rPr>
              <a:t>年の</a:t>
            </a:r>
            <a:r>
              <a:rPr lang="en-US" altLang="ja-JP" sz="2400" b="1" dirty="0">
                <a:latin typeface="+mn-ea"/>
                <a:cs typeface="ＭＳ 明朝" charset="-128"/>
              </a:rPr>
              <a:t>18.8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兆円（</a:t>
            </a:r>
            <a:r>
              <a:rPr lang="en-US" altLang="ja-JP" sz="2400" b="1" dirty="0">
                <a:latin typeface="+mn-ea"/>
                <a:cs typeface="ＭＳ 明朝" charset="-128"/>
              </a:rPr>
              <a:t>52.8</a:t>
            </a:r>
            <a:r>
              <a:rPr lang="ja-JP" altLang="en-US" sz="2400" b="1" dirty="0">
                <a:latin typeface="+mn-ea"/>
                <a:cs typeface="ＭＳ 明朝" charset="-128"/>
              </a:rPr>
              <a:t>％）へ</a:t>
            </a:r>
            <a:r>
              <a:rPr lang="en-US" altLang="ja-JP" sz="2400" b="1" dirty="0">
                <a:latin typeface="+mn-ea"/>
                <a:cs typeface="ＭＳ 明朝" charset="-128"/>
              </a:rPr>
              <a:t>12</a:t>
            </a:r>
            <a:r>
              <a:rPr lang="ja-JP" altLang="en-US" sz="2400" b="1" dirty="0">
                <a:latin typeface="+mn-ea"/>
                <a:cs typeface="ＭＳ 明朝" charset="-128"/>
              </a:rPr>
              <a:t>倍に増加。</a:t>
            </a:r>
            <a:r>
              <a:rPr lang="en-US" altLang="ja-JP" sz="2400" b="1" dirty="0">
                <a:latin typeface="+mn-ea"/>
                <a:cs typeface="ＭＳ 明朝" charset="-128"/>
              </a:rPr>
              <a:t>1995</a:t>
            </a:r>
            <a:r>
              <a:rPr lang="ja-JP" altLang="en-US" sz="2400" b="1" dirty="0">
                <a:latin typeface="+mn-ea"/>
                <a:cs typeface="ＭＳ 明朝" charset="-128"/>
              </a:rPr>
              <a:t>年には</a:t>
            </a:r>
            <a:r>
              <a:rPr lang="en-US" altLang="ja-JP" sz="2400" b="1" dirty="0">
                <a:latin typeface="+mn-ea"/>
                <a:cs typeface="ＭＳ 明朝" charset="-128"/>
              </a:rPr>
              <a:t>2.3</a:t>
            </a:r>
            <a:r>
              <a:rPr lang="ja-JP" altLang="en-US" sz="2400" b="1" dirty="0">
                <a:latin typeface="+mn-ea"/>
                <a:cs typeface="ＭＳ 明朝" charset="-128"/>
              </a:rPr>
              <a:t>倍の</a:t>
            </a:r>
            <a:r>
              <a:rPr lang="en-US" altLang="ja-JP" sz="2400" b="1" dirty="0">
                <a:latin typeface="+mn-ea"/>
                <a:cs typeface="ＭＳ 明朝" charset="-128"/>
              </a:rPr>
              <a:t>40.7</a:t>
            </a:r>
            <a:r>
              <a:rPr lang="ja-JP" altLang="en-US" sz="2400" b="1" dirty="0">
                <a:latin typeface="+mn-ea"/>
                <a:cs typeface="ＭＳ 明朝" charset="-128"/>
              </a:rPr>
              <a:t>兆円</a:t>
            </a:r>
            <a:r>
              <a:rPr lang="en-US" altLang="ja-JP" sz="2400" b="1" dirty="0">
                <a:latin typeface="+mn-ea"/>
                <a:cs typeface="ＭＳ 明朝" charset="-128"/>
              </a:rPr>
              <a:t>62.6</a:t>
            </a:r>
            <a:r>
              <a:rPr lang="ja-JP" altLang="en-US" sz="2400" b="1" dirty="0">
                <a:latin typeface="+mn-ea"/>
                <a:cs typeface="ＭＳ 明朝" charset="-128"/>
              </a:rPr>
              <a:t>％、</a:t>
            </a:r>
            <a:r>
              <a:rPr lang="en-US" altLang="ja-JP" sz="2400" b="1" dirty="0">
                <a:latin typeface="+mn-ea"/>
                <a:cs typeface="ＭＳ 明朝" charset="-128"/>
              </a:rPr>
              <a:t>2018</a:t>
            </a:r>
            <a:r>
              <a:rPr lang="ja-JP" altLang="en-US" sz="2400" b="1" dirty="0">
                <a:latin typeface="+mn-ea"/>
                <a:cs typeface="ＭＳ 明朝" charset="-128"/>
              </a:rPr>
              <a:t>年の</a:t>
            </a:r>
            <a:r>
              <a:rPr lang="en-US" altLang="ja-JP" sz="2400" b="1" dirty="0">
                <a:latin typeface="+mn-ea"/>
                <a:cs typeface="ＭＳ 明朝" charset="-128"/>
              </a:rPr>
              <a:t>80.8</a:t>
            </a:r>
            <a:r>
              <a:rPr lang="ja-JP" altLang="en-US" sz="2400" b="1" dirty="0">
                <a:latin typeface="+mn-ea"/>
                <a:cs typeface="ＭＳ 明朝" charset="-128"/>
              </a:rPr>
              <a:t>兆円</a:t>
            </a:r>
            <a:r>
              <a:rPr lang="en-US" altLang="ja-JP" sz="2400" b="1" dirty="0">
                <a:latin typeface="+mn-ea"/>
                <a:cs typeface="ＭＳ 明朝" charset="-128"/>
              </a:rPr>
              <a:t>66.5</a:t>
            </a:r>
            <a:r>
              <a:rPr lang="ja-JP" altLang="en-US" sz="2400" b="1" dirty="0">
                <a:latin typeface="+mn-ea"/>
                <a:cs typeface="ＭＳ 明朝" charset="-128"/>
              </a:rPr>
              <a:t>％。中心は年金保険。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児童・家族関係給付費（</a:t>
            </a:r>
            <a:r>
              <a:rPr lang="zh-TW" altLang="en-US" sz="2400" b="1" dirty="0">
                <a:latin typeface="+mn-ea"/>
                <a:cs typeface="ＭＳ 明朝" charset="-128"/>
              </a:rPr>
              <a:t>児童手当等、児童福祉、育児休業給付、出産関係費</a:t>
            </a:r>
            <a:r>
              <a:rPr lang="ja-JP" altLang="en-US" sz="2400" b="1" dirty="0">
                <a:latin typeface="+mn-ea"/>
                <a:cs typeface="ＭＳ 明朝" charset="-128"/>
              </a:rPr>
              <a:t>）：</a:t>
            </a:r>
            <a:r>
              <a:rPr lang="en-US" altLang="ja-JP" sz="2400" b="1" dirty="0">
                <a:latin typeface="+mn-ea"/>
                <a:cs typeface="ＭＳ 明朝" charset="-128"/>
              </a:rPr>
              <a:t>1975</a:t>
            </a:r>
            <a:r>
              <a:rPr lang="ja-JP" altLang="en-US" sz="2400" b="1" dirty="0">
                <a:latin typeface="+mn-ea"/>
                <a:cs typeface="ＭＳ 明朝" charset="-128"/>
              </a:rPr>
              <a:t>年の</a:t>
            </a:r>
            <a:r>
              <a:rPr lang="en-US" altLang="ja-JP" sz="2400" b="1" dirty="0">
                <a:latin typeface="+mn-ea"/>
                <a:cs typeface="ＭＳ 明朝" charset="-128"/>
              </a:rPr>
              <a:t>6800</a:t>
            </a:r>
            <a:r>
              <a:rPr lang="ja-JP" altLang="en-US" sz="2400" b="1" dirty="0">
                <a:latin typeface="+mn-ea"/>
                <a:cs typeface="ＭＳ 明朝" charset="-128"/>
              </a:rPr>
              <a:t>億円</a:t>
            </a:r>
            <a:r>
              <a:rPr lang="en-US" altLang="ja-JP" sz="2400" b="1" dirty="0">
                <a:latin typeface="+mn-ea"/>
                <a:cs typeface="ＭＳ 明朝" charset="-128"/>
              </a:rPr>
              <a:t>5.7</a:t>
            </a:r>
            <a:r>
              <a:rPr lang="ja-JP" altLang="en-US" sz="2400" b="1" dirty="0">
                <a:latin typeface="+mn-ea"/>
                <a:cs typeface="ＭＳ 明朝" charset="-128"/>
              </a:rPr>
              <a:t>％から</a:t>
            </a:r>
            <a:r>
              <a:rPr lang="en-US" altLang="ja-JP" sz="2400" b="1" dirty="0">
                <a:latin typeface="+mn-ea"/>
                <a:cs typeface="ＭＳ 明朝" charset="-128"/>
              </a:rPr>
              <a:t>1985</a:t>
            </a:r>
            <a:r>
              <a:rPr lang="ja-JP" altLang="en-US" sz="2400" b="1" dirty="0">
                <a:latin typeface="+mn-ea"/>
                <a:cs typeface="ＭＳ 明朝" charset="-128"/>
              </a:rPr>
              <a:t>年の</a:t>
            </a:r>
            <a:r>
              <a:rPr lang="en-US" altLang="ja-JP" sz="2400" b="1" dirty="0">
                <a:latin typeface="+mn-ea"/>
                <a:cs typeface="ＭＳ 明朝" charset="-128"/>
              </a:rPr>
              <a:t>1.5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兆円（</a:t>
            </a:r>
            <a:r>
              <a:rPr lang="en-US" altLang="ja-JP" sz="2400" b="1" dirty="0">
                <a:latin typeface="+mn-ea"/>
                <a:cs typeface="ＭＳ 明朝" charset="-128"/>
              </a:rPr>
              <a:t>4.1</a:t>
            </a:r>
            <a:r>
              <a:rPr lang="ja-JP" altLang="en-US" sz="2400" b="1" dirty="0">
                <a:latin typeface="+mn-ea"/>
                <a:cs typeface="ＭＳ 明朝" charset="-128"/>
              </a:rPr>
              <a:t>％）、</a:t>
            </a:r>
            <a:r>
              <a:rPr lang="en-US" altLang="ja-JP" sz="2400" b="1" dirty="0">
                <a:latin typeface="+mn-ea"/>
                <a:cs typeface="ＭＳ 明朝" charset="-128"/>
              </a:rPr>
              <a:t>1995</a:t>
            </a:r>
            <a:r>
              <a:rPr lang="ja-JP" altLang="en-US" sz="2400" b="1" dirty="0">
                <a:latin typeface="+mn-ea"/>
                <a:cs typeface="ＭＳ 明朝" charset="-128"/>
              </a:rPr>
              <a:t>年の</a:t>
            </a:r>
            <a:r>
              <a:rPr lang="en-US" altLang="ja-JP" sz="2400" b="1" dirty="0">
                <a:latin typeface="+mn-ea"/>
                <a:cs typeface="ＭＳ 明朝" charset="-128"/>
              </a:rPr>
              <a:t>2.1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兆円（</a:t>
            </a:r>
            <a:r>
              <a:rPr lang="en-US" altLang="ja-JP" sz="2400" b="1" dirty="0">
                <a:latin typeface="+mn-ea"/>
                <a:cs typeface="ＭＳ 明朝" charset="-128"/>
              </a:rPr>
              <a:t>3.2</a:t>
            </a:r>
            <a:r>
              <a:rPr lang="ja-JP" altLang="en-US" sz="2400" b="1" dirty="0">
                <a:latin typeface="+mn-ea"/>
                <a:cs typeface="ＭＳ 明朝" charset="-128"/>
              </a:rPr>
              <a:t>％）、</a:t>
            </a:r>
            <a:r>
              <a:rPr lang="en-US" altLang="ja-JP" sz="2400" b="1" dirty="0">
                <a:latin typeface="+mn-ea"/>
                <a:cs typeface="ＭＳ 明朝" charset="-128"/>
              </a:rPr>
              <a:t>2018</a:t>
            </a:r>
            <a:r>
              <a:rPr lang="ja-JP" altLang="en-US" sz="2400" b="1" dirty="0">
                <a:latin typeface="+mn-ea"/>
                <a:cs typeface="ＭＳ 明朝" charset="-128"/>
              </a:rPr>
              <a:t>年の</a:t>
            </a:r>
            <a:r>
              <a:rPr lang="en-US" altLang="ja-JP" sz="2400" b="1" dirty="0">
                <a:latin typeface="+mn-ea"/>
                <a:cs typeface="ＭＳ 明朝" charset="-128"/>
              </a:rPr>
              <a:t>9.0</a:t>
            </a:r>
            <a:r>
              <a:rPr lang="ja-JP" altLang="en-US" sz="2400" b="1" dirty="0">
                <a:latin typeface="+mn-ea"/>
                <a:cs typeface="ＭＳ 明朝" charset="-128"/>
              </a:rPr>
              <a:t>兆円</a:t>
            </a:r>
            <a:r>
              <a:rPr lang="en-US" altLang="ja-JP" sz="2400" b="1" dirty="0">
                <a:latin typeface="+mn-ea"/>
                <a:cs typeface="ＭＳ 明朝" charset="-128"/>
              </a:rPr>
              <a:t>7.5</a:t>
            </a:r>
            <a:r>
              <a:rPr lang="ja-JP" altLang="en-US" sz="2400" b="1" dirty="0">
                <a:latin typeface="+mn-ea"/>
                <a:cs typeface="ＭＳ 明朝" charset="-128"/>
              </a:rPr>
              <a:t>％。保育などの児童福祉が最も多く、児童手当がこれに次ぐ。ただし、子どもの医療費などは含まれていない。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400" b="1" dirty="0">
              <a:solidFill>
                <a:srgbClr val="FF0000"/>
              </a:solidFill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2400" b="1" dirty="0">
              <a:latin typeface="+mn-ea"/>
              <a:cs typeface="ＭＳ 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899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042" y="285521"/>
            <a:ext cx="8875502" cy="1199263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ja-JP" altLang="en-US" sz="2800" dirty="0"/>
              <a:t>表</a:t>
            </a:r>
            <a:r>
              <a:rPr lang="en-US" altLang="ja-JP" sz="2800" dirty="0"/>
              <a:t>3</a:t>
            </a:r>
            <a:r>
              <a:rPr lang="ja-JP" altLang="en-US" sz="2800" dirty="0"/>
              <a:t>－４追加　</a:t>
            </a:r>
            <a:br>
              <a:rPr lang="en-US" altLang="ja-JP" sz="2800" dirty="0"/>
            </a:br>
            <a:r>
              <a:rPr lang="ja-JP" altLang="en-US" sz="2800" dirty="0"/>
              <a:t>高齢者及び児童・家族関係給付費の推移　</a:t>
            </a:r>
            <a:br>
              <a:rPr lang="en-US" altLang="ja-JP" sz="2800" dirty="0"/>
            </a:br>
            <a:r>
              <a:rPr lang="en-US" altLang="ja-JP" sz="2800" dirty="0"/>
              <a:t>1973</a:t>
            </a:r>
            <a:r>
              <a:rPr lang="ja-JP" altLang="en-US" sz="2800" dirty="0"/>
              <a:t>－</a:t>
            </a:r>
            <a:r>
              <a:rPr lang="en-US" altLang="ja-JP" sz="2800" dirty="0"/>
              <a:t>2020</a:t>
            </a:r>
            <a:r>
              <a:rPr lang="ja-JP" altLang="en-US" sz="2800" dirty="0"/>
              <a:t>年</a:t>
            </a:r>
          </a:p>
        </p:txBody>
      </p:sp>
      <p:sp>
        <p:nvSpPr>
          <p:cNvPr id="5" name="テキスト ボックス 4">
            <a:hlinkClick r:id="rId3"/>
            <a:extLst>
              <a:ext uri="{FF2B5EF4-FFF2-40B4-BE49-F238E27FC236}">
                <a16:creationId xmlns:a16="http://schemas.microsoft.com/office/drawing/2014/main" id="{8FCCCB45-B624-297E-37B0-D7A580BE5EB4}"/>
              </a:ext>
            </a:extLst>
          </p:cNvPr>
          <p:cNvSpPr txBox="1"/>
          <p:nvPr/>
        </p:nvSpPr>
        <p:spPr>
          <a:xfrm>
            <a:off x="775606" y="5531341"/>
            <a:ext cx="86929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4"/>
              </a:rPr>
              <a:t>出典：</a:t>
            </a:r>
            <a:r>
              <a:rPr 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4"/>
              </a:rPr>
              <a:t>令和</a:t>
            </a:r>
            <a:r>
              <a:rPr lang="en-US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4"/>
              </a:rPr>
              <a:t>2</a:t>
            </a:r>
            <a:r>
              <a:rPr 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4"/>
              </a:rPr>
              <a:t>年度　社会保障費用統計（国立社会保障・人口問題研究所）</a:t>
            </a:r>
            <a:endParaRPr lang="en-US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C88BDE3-54D2-809C-C983-88E57BB01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68" y="1988840"/>
            <a:ext cx="801406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4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ja-JP" altLang="en-US" dirty="0"/>
              <a:t>次週</a:t>
            </a:r>
            <a:endParaRPr lang="en-US" dirty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361" y="1844824"/>
            <a:ext cx="7655259" cy="3574504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3200" dirty="0"/>
              <a:t>７月３日（木）は</a:t>
            </a:r>
          </a:p>
          <a:p>
            <a:pPr marL="0" indent="0">
              <a:buNone/>
            </a:pPr>
            <a:r>
              <a:rPr lang="en-US" altLang="ja-JP" sz="3200" dirty="0"/>
              <a:t>【</a:t>
            </a:r>
            <a:r>
              <a:rPr lang="ja-JP" altLang="en-US" sz="3200" dirty="0"/>
              <a:t>国民負担率と社会保障財政</a:t>
            </a:r>
            <a:r>
              <a:rPr lang="en-US" altLang="ja-JP" sz="3200" dirty="0"/>
              <a:t>】</a:t>
            </a:r>
            <a:r>
              <a:rPr lang="ja-JP" altLang="en-US" sz="3200" dirty="0"/>
              <a:t>国民負担率の定義と水準、推移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★教科書：　</a:t>
            </a:r>
          </a:p>
          <a:p>
            <a:pPr marL="0" indent="0">
              <a:buNone/>
            </a:pPr>
            <a:r>
              <a:rPr lang="ja-JP" altLang="en-US" sz="3200" dirty="0"/>
              <a:t>第３章第３節国民負担率と第４節社会保障と経済ｐ</a:t>
            </a:r>
            <a:r>
              <a:rPr lang="en-US" altLang="ja-JP" sz="3200" dirty="0"/>
              <a:t>.77</a:t>
            </a:r>
            <a:r>
              <a:rPr lang="ja-JP" altLang="en-US" sz="3200" dirty="0"/>
              <a:t>～</a:t>
            </a:r>
            <a:r>
              <a:rPr lang="en-US" altLang="ja-JP" sz="3200" dirty="0"/>
              <a:t>p.84</a:t>
            </a:r>
            <a:r>
              <a:rPr lang="ja-JP" altLang="en-US" sz="3200" dirty="0"/>
              <a:t>です。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dirty="0"/>
          </a:p>
          <a:p>
            <a:pPr eaLnBrk="1" hangingPunct="1">
              <a:lnSpc>
                <a:spcPct val="90000"/>
              </a:lnSpc>
            </a:pPr>
            <a:endParaRPr lang="ja-JP" altLang="en-US" sz="2400" dirty="0">
              <a:latin typeface="ＭＳ 明朝" charset="-128"/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42157D2-5026-7465-C617-F7B5FC517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32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701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043" y="28552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ja-JP" altLang="en-US" sz="2800" dirty="0"/>
            </a:br>
            <a:r>
              <a:rPr lang="ja-JP" altLang="en-US" sz="2800" dirty="0"/>
              <a:t>図</a:t>
            </a:r>
            <a:r>
              <a:rPr lang="en-US" altLang="ja-JP" sz="2800" dirty="0"/>
              <a:t>3</a:t>
            </a:r>
            <a:r>
              <a:rPr lang="ja-JP" altLang="en-US" sz="2800" dirty="0"/>
              <a:t>－</a:t>
            </a:r>
            <a:r>
              <a:rPr lang="en-US" altLang="ja-JP" sz="2800" dirty="0"/>
              <a:t>1</a:t>
            </a:r>
            <a:r>
              <a:rPr lang="ja-JP" altLang="en-US" sz="2800" dirty="0"/>
              <a:t>社会保障財源のイメージ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3" name="テキスト ボックス 2">
            <a:hlinkClick r:id="rId3"/>
            <a:extLst>
              <a:ext uri="{FF2B5EF4-FFF2-40B4-BE49-F238E27FC236}">
                <a16:creationId xmlns:a16="http://schemas.microsoft.com/office/drawing/2014/main" id="{F8EEB347-B109-BC0B-E665-68F55E29BE1E}"/>
              </a:ext>
            </a:extLst>
          </p:cNvPr>
          <p:cNvSpPr txBox="1"/>
          <p:nvPr/>
        </p:nvSpPr>
        <p:spPr>
          <a:xfrm>
            <a:off x="451062" y="6309320"/>
            <a:ext cx="86929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hlinkClick r:id="rId4"/>
              </a:rPr>
              <a:t>出典：「社会保障について」財務省主計局　平成３０年１０月３０日。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pic>
        <p:nvPicPr>
          <p:cNvPr id="6" name="図 5" descr="タイムライン&#10;&#10;自動的に生成された説明">
            <a:extLst>
              <a:ext uri="{FF2B5EF4-FFF2-40B4-BE49-F238E27FC236}">
                <a16:creationId xmlns:a16="http://schemas.microsoft.com/office/drawing/2014/main" id="{5D5A8E8A-0235-2C56-2ECC-3E1DE3FE18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01" y="1124744"/>
            <a:ext cx="7236906" cy="50434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インク 1">
                <a:extLst>
                  <a:ext uri="{FF2B5EF4-FFF2-40B4-BE49-F238E27FC236}">
                    <a16:creationId xmlns:a16="http://schemas.microsoft.com/office/drawing/2014/main" id="{9C83D029-1131-2F74-013B-FE04A446BD84}"/>
                  </a:ext>
                </a:extLst>
              </p14:cNvPr>
              <p14:cNvContentPartPr/>
              <p14:nvPr/>
            </p14:nvContentPartPr>
            <p14:xfrm>
              <a:off x="1424816" y="4445379"/>
              <a:ext cx="1078200" cy="1266120"/>
            </p14:xfrm>
          </p:contentPart>
        </mc:Choice>
        <mc:Fallback xmlns="">
          <p:pic>
            <p:nvPicPr>
              <p:cNvPr id="2" name="インク 1">
                <a:extLst>
                  <a:ext uri="{FF2B5EF4-FFF2-40B4-BE49-F238E27FC236}">
                    <a16:creationId xmlns:a16="http://schemas.microsoft.com/office/drawing/2014/main" id="{9C83D029-1131-2F74-013B-FE04A446BD8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06816" y="4427379"/>
                <a:ext cx="1113840" cy="13017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8CF41FC-BB79-5B94-D2EE-CC4AE170B5D2}"/>
              </a:ext>
            </a:extLst>
          </p:cNvPr>
          <p:cNvSpPr txBox="1"/>
          <p:nvPr/>
        </p:nvSpPr>
        <p:spPr>
          <a:xfrm>
            <a:off x="215516" y="4293609"/>
            <a:ext cx="504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全額公費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インク 8">
                <a:extLst>
                  <a:ext uri="{FF2B5EF4-FFF2-40B4-BE49-F238E27FC236}">
                    <a16:creationId xmlns:a16="http://schemas.microsoft.com/office/drawing/2014/main" id="{DC96668E-4574-A09B-D9F8-6FDEEDD959FC}"/>
                  </a:ext>
                </a:extLst>
              </p14:cNvPr>
              <p14:cNvContentPartPr/>
              <p14:nvPr/>
            </p14:nvContentPartPr>
            <p14:xfrm>
              <a:off x="2454056" y="4472379"/>
              <a:ext cx="2460960" cy="1074960"/>
            </p14:xfrm>
          </p:contentPart>
        </mc:Choice>
        <mc:Fallback xmlns="">
          <p:pic>
            <p:nvPicPr>
              <p:cNvPr id="9" name="インク 8">
                <a:extLst>
                  <a:ext uri="{FF2B5EF4-FFF2-40B4-BE49-F238E27FC236}">
                    <a16:creationId xmlns:a16="http://schemas.microsoft.com/office/drawing/2014/main" id="{DC96668E-4574-A09B-D9F8-6FDEEDD959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36056" y="4454379"/>
                <a:ext cx="2496600" cy="111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13BD8C5E-92F1-7979-A7EE-F6D8CD9DC376}"/>
              </a:ext>
            </a:extLst>
          </p:cNvPr>
          <p:cNvGrpSpPr/>
          <p:nvPr/>
        </p:nvGrpSpPr>
        <p:grpSpPr>
          <a:xfrm>
            <a:off x="673856" y="3457899"/>
            <a:ext cx="2777760" cy="1668240"/>
            <a:chOff x="673856" y="3457899"/>
            <a:chExt cx="2777760" cy="166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インク 3">
                  <a:extLst>
                    <a:ext uri="{FF2B5EF4-FFF2-40B4-BE49-F238E27FC236}">
                      <a16:creationId xmlns:a16="http://schemas.microsoft.com/office/drawing/2014/main" id="{FDA1DEE3-F70F-E8D2-0AC8-8DB92A6030F5}"/>
                    </a:ext>
                  </a:extLst>
                </p14:cNvPr>
                <p14:cNvContentPartPr/>
                <p14:nvPr/>
              </p14:nvContentPartPr>
              <p14:xfrm>
                <a:off x="913976" y="4875939"/>
                <a:ext cx="595800" cy="18720"/>
              </p14:xfrm>
            </p:contentPart>
          </mc:Choice>
          <mc:Fallback xmlns="">
            <p:pic>
              <p:nvPicPr>
                <p:cNvPr id="4" name="インク 3">
                  <a:extLst>
                    <a:ext uri="{FF2B5EF4-FFF2-40B4-BE49-F238E27FC236}">
                      <a16:creationId xmlns:a16="http://schemas.microsoft.com/office/drawing/2014/main" id="{FDA1DEE3-F70F-E8D2-0AC8-8DB92A6030F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96336" y="4857939"/>
                  <a:ext cx="631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" name="インク 4">
                  <a:extLst>
                    <a:ext uri="{FF2B5EF4-FFF2-40B4-BE49-F238E27FC236}">
                      <a16:creationId xmlns:a16="http://schemas.microsoft.com/office/drawing/2014/main" id="{CBFB49A9-F206-4258-959D-3A400C447616}"/>
                    </a:ext>
                  </a:extLst>
                </p14:cNvPr>
                <p14:cNvContentPartPr/>
                <p14:nvPr/>
              </p14:nvContentPartPr>
              <p14:xfrm>
                <a:off x="857816" y="4724019"/>
                <a:ext cx="262800" cy="402120"/>
              </p14:xfrm>
            </p:contentPart>
          </mc:Choice>
          <mc:Fallback xmlns="">
            <p:pic>
              <p:nvPicPr>
                <p:cNvPr id="5" name="インク 4">
                  <a:extLst>
                    <a:ext uri="{FF2B5EF4-FFF2-40B4-BE49-F238E27FC236}">
                      <a16:creationId xmlns:a16="http://schemas.microsoft.com/office/drawing/2014/main" id="{CBFB49A9-F206-4258-959D-3A400C44761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0176" y="4706379"/>
                  <a:ext cx="2984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インク 9">
                  <a:extLst>
                    <a:ext uri="{FF2B5EF4-FFF2-40B4-BE49-F238E27FC236}">
                      <a16:creationId xmlns:a16="http://schemas.microsoft.com/office/drawing/2014/main" id="{5E12B280-51DB-4F5E-624C-994840861B62}"/>
                    </a:ext>
                  </a:extLst>
                </p14:cNvPr>
                <p14:cNvContentPartPr/>
                <p14:nvPr/>
              </p14:nvContentPartPr>
              <p14:xfrm>
                <a:off x="673856" y="3457899"/>
                <a:ext cx="2777760" cy="1006200"/>
              </p14:xfrm>
            </p:contentPart>
          </mc:Choice>
          <mc:Fallback xmlns="">
            <p:pic>
              <p:nvPicPr>
                <p:cNvPr id="10" name="インク 9">
                  <a:extLst>
                    <a:ext uri="{FF2B5EF4-FFF2-40B4-BE49-F238E27FC236}">
                      <a16:creationId xmlns:a16="http://schemas.microsoft.com/office/drawing/2014/main" id="{5E12B280-51DB-4F5E-624C-994840861B6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55856" y="3440259"/>
                  <a:ext cx="2813400" cy="10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インク 11">
                <a:extLst>
                  <a:ext uri="{FF2B5EF4-FFF2-40B4-BE49-F238E27FC236}">
                    <a16:creationId xmlns:a16="http://schemas.microsoft.com/office/drawing/2014/main" id="{7976563E-C7BD-C7EF-1C9F-9F833FB31BEA}"/>
                  </a:ext>
                </a:extLst>
              </p14:cNvPr>
              <p14:cNvContentPartPr/>
              <p14:nvPr/>
            </p14:nvContentPartPr>
            <p14:xfrm>
              <a:off x="649736" y="3297699"/>
              <a:ext cx="227520" cy="325800"/>
            </p14:xfrm>
          </p:contentPart>
        </mc:Choice>
        <mc:Fallback xmlns="">
          <p:pic>
            <p:nvPicPr>
              <p:cNvPr id="12" name="インク 11">
                <a:extLst>
                  <a:ext uri="{FF2B5EF4-FFF2-40B4-BE49-F238E27FC236}">
                    <a16:creationId xmlns:a16="http://schemas.microsoft.com/office/drawing/2014/main" id="{7976563E-C7BD-C7EF-1C9F-9F833FB31BE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2096" y="3280059"/>
                <a:ext cx="263160" cy="36144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162F042-D09E-B090-F6D0-78FA84B5F2AD}"/>
              </a:ext>
            </a:extLst>
          </p:cNvPr>
          <p:cNvSpPr txBox="1"/>
          <p:nvPr/>
        </p:nvSpPr>
        <p:spPr>
          <a:xfrm>
            <a:off x="231803" y="2586169"/>
            <a:ext cx="377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半分</a:t>
            </a:r>
            <a:endParaRPr lang="en-US" altLang="ja-JP" dirty="0"/>
          </a:p>
          <a:p>
            <a:r>
              <a:rPr lang="ja-JP" altLang="en-US" dirty="0"/>
              <a:t>公費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インク 13">
                <a:extLst>
                  <a:ext uri="{FF2B5EF4-FFF2-40B4-BE49-F238E27FC236}">
                    <a16:creationId xmlns:a16="http://schemas.microsoft.com/office/drawing/2014/main" id="{51D254A9-3F50-21D9-B08B-5F09145574F2}"/>
                  </a:ext>
                </a:extLst>
              </p14:cNvPr>
              <p14:cNvContentPartPr/>
              <p14:nvPr/>
            </p14:nvContentPartPr>
            <p14:xfrm>
              <a:off x="4598216" y="4382019"/>
              <a:ext cx="2790000" cy="1338840"/>
            </p14:xfrm>
          </p:contentPart>
        </mc:Choice>
        <mc:Fallback xmlns="">
          <p:pic>
            <p:nvPicPr>
              <p:cNvPr id="14" name="インク 13">
                <a:extLst>
                  <a:ext uri="{FF2B5EF4-FFF2-40B4-BE49-F238E27FC236}">
                    <a16:creationId xmlns:a16="http://schemas.microsoft.com/office/drawing/2014/main" id="{51D254A9-3F50-21D9-B08B-5F09145574F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80576" y="4364379"/>
                <a:ext cx="2825640" cy="13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インク 14">
                <a:extLst>
                  <a:ext uri="{FF2B5EF4-FFF2-40B4-BE49-F238E27FC236}">
                    <a16:creationId xmlns:a16="http://schemas.microsoft.com/office/drawing/2014/main" id="{2E5B2F37-0118-8D9F-7575-1DBBE82E5246}"/>
                  </a:ext>
                </a:extLst>
              </p14:cNvPr>
              <p14:cNvContentPartPr/>
              <p14:nvPr/>
            </p14:nvContentPartPr>
            <p14:xfrm>
              <a:off x="6721856" y="3104739"/>
              <a:ext cx="1655280" cy="1243080"/>
            </p14:xfrm>
          </p:contentPart>
        </mc:Choice>
        <mc:Fallback xmlns="">
          <p:pic>
            <p:nvPicPr>
              <p:cNvPr id="15" name="インク 14">
                <a:extLst>
                  <a:ext uri="{FF2B5EF4-FFF2-40B4-BE49-F238E27FC236}">
                    <a16:creationId xmlns:a16="http://schemas.microsoft.com/office/drawing/2014/main" id="{2E5B2F37-0118-8D9F-7575-1DBBE82E524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03856" y="3086739"/>
                <a:ext cx="1690920" cy="127872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8D7E576-7E0E-848B-5DCB-A8B25B59FDC3}"/>
              </a:ext>
            </a:extLst>
          </p:cNvPr>
          <p:cNvSpPr txBox="1"/>
          <p:nvPr/>
        </p:nvSpPr>
        <p:spPr>
          <a:xfrm>
            <a:off x="8451835" y="2467813"/>
            <a:ext cx="4603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原則全額</a:t>
            </a:r>
            <a:endParaRPr lang="en-US" altLang="ja-JP" dirty="0"/>
          </a:p>
          <a:p>
            <a:r>
              <a:rPr lang="ja-JP" altLang="en-US" dirty="0"/>
              <a:t>保険料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592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378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ja-JP" altLang="en-US" sz="2800" dirty="0"/>
            </a:br>
            <a:r>
              <a:rPr lang="ja-JP" altLang="en-US" sz="2800" dirty="0"/>
              <a:t>第１節　社会保障の財政</a:t>
            </a:r>
            <a:br>
              <a:rPr lang="ja-JP" altLang="en-US" sz="2800" dirty="0"/>
            </a:br>
            <a:r>
              <a:rPr lang="ja-JP" altLang="en-US" sz="2800" dirty="0"/>
              <a:t>（１）社会保障の財政を支える財源②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201" y="1700808"/>
            <a:ext cx="8623597" cy="4392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表</a:t>
            </a:r>
            <a:r>
              <a:rPr lang="en-US" altLang="ja-JP" sz="2400" b="1" dirty="0">
                <a:latin typeface="+mn-ea"/>
                <a:cs typeface="ＭＳ 明朝" charset="-128"/>
              </a:rPr>
              <a:t>3</a:t>
            </a:r>
            <a:r>
              <a:rPr lang="ja-JP" altLang="en-US" sz="2400" b="1" dirty="0">
                <a:latin typeface="+mn-ea"/>
                <a:cs typeface="ＭＳ 明朝" charset="-128"/>
              </a:rPr>
              <a:t>－</a:t>
            </a:r>
            <a:r>
              <a:rPr lang="en-US" altLang="ja-JP" sz="2400" b="1" dirty="0">
                <a:latin typeface="+mn-ea"/>
                <a:cs typeface="ＭＳ 明朝" charset="-128"/>
              </a:rPr>
              <a:t>1</a:t>
            </a:r>
            <a:r>
              <a:rPr lang="ja-JP" altLang="en-US" sz="2400" b="1" dirty="0">
                <a:latin typeface="+mn-ea"/>
                <a:cs typeface="ＭＳ 明朝" charset="-128"/>
              </a:rPr>
              <a:t>社会保障の財源構成（</a:t>
            </a:r>
            <a:r>
              <a:rPr lang="en-US" altLang="ja-JP" sz="2400" b="1" dirty="0">
                <a:latin typeface="+mn-ea"/>
                <a:cs typeface="ＭＳ 明朝" charset="-128"/>
              </a:rPr>
              <a:t>ILO</a:t>
            </a:r>
            <a:r>
              <a:rPr lang="ja-JP" altLang="en-US" sz="2400" b="1" dirty="0">
                <a:latin typeface="+mn-ea"/>
                <a:cs typeface="ＭＳ 明朝" charset="-128"/>
              </a:rPr>
              <a:t>基準）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国立社会保障・人口問題研究所「社会保障費用統計」</a:t>
            </a:r>
            <a:endParaRPr lang="en-US" altLang="ja-JP" sz="2400" b="1" dirty="0">
              <a:latin typeface="+mn-ea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財源の規模：</a:t>
            </a:r>
            <a:r>
              <a:rPr lang="en-US" altLang="ja-JP" sz="2400" b="1" dirty="0">
                <a:latin typeface="+mn-ea"/>
                <a:cs typeface="ＭＳ 明朝" charset="-128"/>
              </a:rPr>
              <a:t>2018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H30</a:t>
            </a:r>
            <a:r>
              <a:rPr lang="ja-JP" altLang="en-US" sz="2400" b="1" dirty="0">
                <a:latin typeface="+mn-ea"/>
                <a:cs typeface="ＭＳ 明朝" charset="-128"/>
              </a:rPr>
              <a:t>）年約</a:t>
            </a:r>
            <a:r>
              <a:rPr lang="en-US" altLang="ja-JP" sz="2400" b="1" dirty="0">
                <a:latin typeface="+mn-ea"/>
                <a:cs typeface="ＭＳ 明朝" charset="-128"/>
              </a:rPr>
              <a:t>132.6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兆円＞同年の社会保障給付費（約</a:t>
            </a:r>
            <a:r>
              <a:rPr lang="en-US" altLang="ja-JP" sz="2400" b="1" dirty="0">
                <a:latin typeface="+mn-ea"/>
                <a:cs typeface="ＭＳ 明朝" charset="-128"/>
              </a:rPr>
              <a:t>121.5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兆円）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1965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S40</a:t>
            </a:r>
            <a:r>
              <a:rPr lang="ja-JP" altLang="en-US" sz="2400" b="1" dirty="0">
                <a:latin typeface="+mn-ea"/>
                <a:cs typeface="ＭＳ 明朝" charset="-128"/>
              </a:rPr>
              <a:t>）年約</a:t>
            </a:r>
            <a:r>
              <a:rPr lang="en-US" altLang="ja-JP" sz="2400" b="1" dirty="0">
                <a:latin typeface="+mn-ea"/>
                <a:cs typeface="ＭＳ 明朝" charset="-128"/>
              </a:rPr>
              <a:t>2.4</a:t>
            </a:r>
            <a:r>
              <a:rPr lang="ja-JP" altLang="en-US" sz="2400" b="1" dirty="0">
                <a:latin typeface="+mn-ea"/>
                <a:cs typeface="ＭＳ 明朝" charset="-128"/>
              </a:rPr>
              <a:t>兆円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1970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S45</a:t>
            </a:r>
            <a:r>
              <a:rPr lang="ja-JP" altLang="en-US" sz="2400" b="1" dirty="0">
                <a:latin typeface="+mn-ea"/>
                <a:cs typeface="ＭＳ 明朝" charset="-128"/>
              </a:rPr>
              <a:t>）年約</a:t>
            </a:r>
            <a:r>
              <a:rPr lang="en-US" altLang="ja-JP" sz="2400" b="1" dirty="0">
                <a:latin typeface="+mn-ea"/>
                <a:cs typeface="ＭＳ 明朝" charset="-128"/>
              </a:rPr>
              <a:t>5.5</a:t>
            </a:r>
            <a:r>
              <a:rPr lang="ja-JP" altLang="en-US" sz="2400" b="1" dirty="0">
                <a:latin typeface="+mn-ea"/>
                <a:cs typeface="ＭＳ 明朝" charset="-128"/>
              </a:rPr>
              <a:t>兆円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1975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S50</a:t>
            </a:r>
            <a:r>
              <a:rPr lang="ja-JP" altLang="en-US" sz="2400" b="1" dirty="0">
                <a:latin typeface="+mn-ea"/>
                <a:cs typeface="ＭＳ 明朝" charset="-128"/>
              </a:rPr>
              <a:t>）年約</a:t>
            </a:r>
            <a:r>
              <a:rPr lang="en-US" altLang="ja-JP" sz="2400" b="1" dirty="0">
                <a:latin typeface="+mn-ea"/>
                <a:cs typeface="ＭＳ 明朝" charset="-128"/>
              </a:rPr>
              <a:t>16.5</a:t>
            </a:r>
            <a:r>
              <a:rPr lang="ja-JP" altLang="en-US" sz="2400" b="1" dirty="0">
                <a:latin typeface="+mn-ea"/>
                <a:cs typeface="ＭＳ 明朝" charset="-128"/>
              </a:rPr>
              <a:t>兆円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1980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S55</a:t>
            </a:r>
            <a:r>
              <a:rPr lang="ja-JP" altLang="en-US" sz="2400" b="1" dirty="0">
                <a:latin typeface="+mn-ea"/>
                <a:cs typeface="ＭＳ 明朝" charset="-128"/>
              </a:rPr>
              <a:t>）年約</a:t>
            </a:r>
            <a:r>
              <a:rPr lang="en-US" altLang="ja-JP" sz="2400" b="1" dirty="0">
                <a:latin typeface="+mn-ea"/>
                <a:cs typeface="ＭＳ 明朝" charset="-128"/>
              </a:rPr>
              <a:t>33.5</a:t>
            </a:r>
            <a:r>
              <a:rPr lang="ja-JP" altLang="en-US" sz="2400" b="1" dirty="0">
                <a:latin typeface="+mn-ea"/>
                <a:cs typeface="ＭＳ 明朝" charset="-128"/>
              </a:rPr>
              <a:t>兆円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1990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H2</a:t>
            </a:r>
            <a:r>
              <a:rPr lang="ja-JP" altLang="en-US" sz="2400" b="1" dirty="0">
                <a:latin typeface="+mn-ea"/>
                <a:cs typeface="ＭＳ 明朝" charset="-128"/>
              </a:rPr>
              <a:t>）年約</a:t>
            </a:r>
            <a:r>
              <a:rPr lang="en-US" altLang="ja-JP" sz="2400" b="1" dirty="0">
                <a:latin typeface="+mn-ea"/>
                <a:cs typeface="ＭＳ 明朝" charset="-128"/>
              </a:rPr>
              <a:t>65.3</a:t>
            </a:r>
            <a:r>
              <a:rPr lang="ja-JP" altLang="en-US" sz="2400" b="1" dirty="0">
                <a:latin typeface="+mn-ea"/>
                <a:cs typeface="ＭＳ 明朝" charset="-128"/>
              </a:rPr>
              <a:t>兆円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1995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H7</a:t>
            </a:r>
            <a:r>
              <a:rPr lang="ja-JP" altLang="en-US" sz="2400" b="1" dirty="0">
                <a:latin typeface="+mn-ea"/>
                <a:cs typeface="ＭＳ 明朝" charset="-128"/>
              </a:rPr>
              <a:t>）年約</a:t>
            </a:r>
            <a:r>
              <a:rPr lang="en-US" altLang="ja-JP" sz="2400" b="1" dirty="0">
                <a:latin typeface="+mn-ea"/>
                <a:cs typeface="ＭＳ 明朝" charset="-128"/>
              </a:rPr>
              <a:t>83.7</a:t>
            </a:r>
            <a:r>
              <a:rPr lang="ja-JP" altLang="en-US" sz="2400" b="1" dirty="0">
                <a:latin typeface="+mn-ea"/>
                <a:cs typeface="ＭＳ 明朝" charset="-128"/>
              </a:rPr>
              <a:t>兆円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2005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H17</a:t>
            </a:r>
            <a:r>
              <a:rPr lang="ja-JP" altLang="en-US" sz="2400" b="1" dirty="0">
                <a:latin typeface="+mn-ea"/>
                <a:cs typeface="ＭＳ 明朝" charset="-128"/>
              </a:rPr>
              <a:t>）年</a:t>
            </a:r>
            <a:r>
              <a:rPr lang="en-US" altLang="ja-JP" sz="2400" b="1" dirty="0">
                <a:latin typeface="+mn-ea"/>
                <a:cs typeface="ＭＳ 明朝" charset="-128"/>
              </a:rPr>
              <a:t>100</a:t>
            </a:r>
            <a:r>
              <a:rPr lang="ja-JP" altLang="en-US" sz="2400" b="1" dirty="0">
                <a:latin typeface="+mn-ea"/>
                <a:cs typeface="ＭＳ 明朝" charset="-128"/>
              </a:rPr>
              <a:t>兆円突破現在に至る。</a:t>
            </a:r>
          </a:p>
          <a:p>
            <a:pPr eaLnBrk="1" hangingPunct="1">
              <a:lnSpc>
                <a:spcPct val="90000"/>
              </a:lnSpc>
            </a:pPr>
            <a:endParaRPr lang="ja-JP" altLang="en-US" sz="2400" b="1" dirty="0">
              <a:latin typeface="+mn-ea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400" b="1" dirty="0"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2400" b="1" dirty="0">
              <a:latin typeface="+mn-ea"/>
              <a:cs typeface="ＭＳ 明朝" charset="-128"/>
            </a:endParaRPr>
          </a:p>
        </p:txBody>
      </p:sp>
      <p:sp>
        <p:nvSpPr>
          <p:cNvPr id="2" name="テキスト ボックス 1">
            <a:hlinkClick r:id="rId3"/>
            <a:extLst>
              <a:ext uri="{FF2B5EF4-FFF2-40B4-BE49-F238E27FC236}">
                <a16:creationId xmlns:a16="http://schemas.microsoft.com/office/drawing/2014/main" id="{3382C781-4572-54A9-A7F0-B63C5FF0D570}"/>
              </a:ext>
            </a:extLst>
          </p:cNvPr>
          <p:cNvSpPr txBox="1"/>
          <p:nvPr/>
        </p:nvSpPr>
        <p:spPr>
          <a:xfrm>
            <a:off x="161983" y="6093296"/>
            <a:ext cx="8820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</a:rPr>
              <a:t>財源の規模は毎年膨らみ</a:t>
            </a:r>
            <a:r>
              <a:rPr lang="en-US" altLang="ja-JP" sz="2000" dirty="0">
                <a:solidFill>
                  <a:srgbClr val="FF0000"/>
                </a:solidFill>
              </a:rPr>
              <a:t>2005</a:t>
            </a:r>
            <a:r>
              <a:rPr lang="ja-JP" altLang="en-US" sz="2000" dirty="0">
                <a:solidFill>
                  <a:srgbClr val="FF0000"/>
                </a:solidFill>
              </a:rPr>
              <a:t>年に</a:t>
            </a:r>
            <a:r>
              <a:rPr lang="en-US" altLang="ja-JP" sz="2000" dirty="0">
                <a:solidFill>
                  <a:srgbClr val="FF0000"/>
                </a:solidFill>
              </a:rPr>
              <a:t>100</a:t>
            </a:r>
            <a:r>
              <a:rPr lang="ja-JP" altLang="en-US" sz="2000" dirty="0">
                <a:solidFill>
                  <a:srgbClr val="FF0000"/>
                </a:solidFill>
              </a:rPr>
              <a:t>兆円（</a:t>
            </a:r>
            <a:r>
              <a:rPr lang="en-US" altLang="ja-JP" sz="2000" dirty="0">
                <a:solidFill>
                  <a:srgbClr val="FF0000"/>
                </a:solidFill>
              </a:rPr>
              <a:t> 1</a:t>
            </a:r>
            <a:r>
              <a:rPr lang="ja-JP" altLang="en-US" sz="2000" dirty="0">
                <a:solidFill>
                  <a:srgbClr val="FF0000"/>
                </a:solidFill>
              </a:rPr>
              <a:t>人あたり年間</a:t>
            </a:r>
            <a:r>
              <a:rPr lang="en-US" altLang="ja-JP" sz="2000" dirty="0">
                <a:solidFill>
                  <a:srgbClr val="FF0000"/>
                </a:solidFill>
              </a:rPr>
              <a:t>100</a:t>
            </a:r>
            <a:r>
              <a:rPr lang="ja-JP" altLang="en-US" sz="2000" dirty="0">
                <a:solidFill>
                  <a:srgbClr val="FF0000"/>
                </a:solidFill>
              </a:rPr>
              <a:t>万円）を突破。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0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043" y="28552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ja-JP" altLang="en-US" sz="2800" dirty="0"/>
            </a:br>
            <a:r>
              <a:rPr lang="ja-JP" altLang="en-US" sz="2800" dirty="0"/>
              <a:t>表</a:t>
            </a:r>
            <a:r>
              <a:rPr lang="en-US" altLang="ja-JP" sz="2800" dirty="0"/>
              <a:t>3</a:t>
            </a:r>
            <a:r>
              <a:rPr lang="ja-JP" altLang="en-US" sz="2800" dirty="0"/>
              <a:t>－</a:t>
            </a:r>
            <a:r>
              <a:rPr lang="en-US" altLang="ja-JP" sz="2800" dirty="0"/>
              <a:t>1</a:t>
            </a:r>
            <a:r>
              <a:rPr lang="ja-JP" altLang="en-US" sz="2800" dirty="0"/>
              <a:t>の図①　社会保障財源の推移（金額）</a:t>
            </a:r>
            <a:br>
              <a:rPr lang="ja-JP" altLang="en-US" sz="2800" dirty="0"/>
            </a:br>
            <a:endParaRPr lang="ja-JP" altLang="en-US" sz="28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918998D-D0EF-1E3C-C155-465D1F5EA3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62" y="1152946"/>
            <a:ext cx="8099895" cy="5293110"/>
          </a:xfrm>
          <a:prstGeom prst="rect">
            <a:avLst/>
          </a:prstGeom>
          <a:noFill/>
        </p:spPr>
      </p:pic>
      <p:sp>
        <p:nvSpPr>
          <p:cNvPr id="5" name="テキスト ボックス 4">
            <a:hlinkClick r:id="rId4"/>
            <a:extLst>
              <a:ext uri="{FF2B5EF4-FFF2-40B4-BE49-F238E27FC236}">
                <a16:creationId xmlns:a16="http://schemas.microsoft.com/office/drawing/2014/main" id="{DBCA4B11-6CE4-B6FD-7B2F-889FE0E0A7FE}"/>
              </a:ext>
            </a:extLst>
          </p:cNvPr>
          <p:cNvSpPr txBox="1"/>
          <p:nvPr/>
        </p:nvSpPr>
        <p:spPr>
          <a:xfrm>
            <a:off x="451062" y="6309320"/>
            <a:ext cx="86929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hlinkClick r:id="rId5"/>
              </a:rPr>
              <a:t>出典</a:t>
            </a:r>
            <a:r>
              <a:rPr lang="ja-JP" altLang="en-US" sz="2000" dirty="0">
                <a:solidFill>
                  <a:srgbClr val="FF0000"/>
                </a:solidFill>
              </a:rPr>
              <a:t>　</a:t>
            </a:r>
            <a:r>
              <a:rPr lang="ja-JP" altLang="en-US" sz="2000" dirty="0">
                <a:solidFill>
                  <a:srgbClr val="FF0000"/>
                </a:solidFill>
                <a:hlinkClick r:id="rId6"/>
              </a:rPr>
              <a:t>国立社会保障・人口問題研究所「社会保障費用統計（２０２３）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B90295-A27B-06FA-D6E4-FC4B4366D712}"/>
              </a:ext>
            </a:extLst>
          </p:cNvPr>
          <p:cNvSpPr txBox="1"/>
          <p:nvPr/>
        </p:nvSpPr>
        <p:spPr>
          <a:xfrm>
            <a:off x="451062" y="5708992"/>
            <a:ext cx="7920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★財源が不安定化して積立金などを取り崩し始めている。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ja-JP" altLang="en-US" sz="2800" dirty="0"/>
            </a:br>
            <a:r>
              <a:rPr lang="ja-JP" altLang="en-US" sz="2800" dirty="0"/>
              <a:t>第１節　社会保障の財政</a:t>
            </a:r>
            <a:br>
              <a:rPr lang="ja-JP" altLang="en-US" sz="2800" dirty="0"/>
            </a:br>
            <a:r>
              <a:rPr lang="ja-JP" altLang="en-US" sz="2800" dirty="0"/>
              <a:t>（１）社会保障の財政を支える財源③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00" y="1844824"/>
            <a:ext cx="7912199" cy="381642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社会保障財源の種類別構成比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1960</a:t>
            </a:r>
            <a:r>
              <a:rPr lang="ja-JP" altLang="en-US" sz="2400" b="1" dirty="0">
                <a:latin typeface="+mn-ea"/>
                <a:cs typeface="ＭＳ 明朝" charset="-128"/>
              </a:rPr>
              <a:t>年から</a:t>
            </a:r>
            <a:r>
              <a:rPr lang="en-US" altLang="ja-JP" sz="2400" b="1" dirty="0">
                <a:latin typeface="+mn-ea"/>
                <a:cs typeface="ＭＳ 明朝" charset="-128"/>
              </a:rPr>
              <a:t>1998</a:t>
            </a:r>
            <a:r>
              <a:rPr lang="ja-JP" altLang="en-US" sz="2400" b="1" dirty="0">
                <a:latin typeface="+mn-ea"/>
                <a:cs typeface="ＭＳ 明朝" charset="-128"/>
              </a:rPr>
              <a:t>年頃までは、社会保険料</a:t>
            </a:r>
            <a:r>
              <a:rPr lang="en-US" altLang="ja-JP" sz="2400" b="1" dirty="0">
                <a:latin typeface="+mn-ea"/>
                <a:cs typeface="ＭＳ 明朝" charset="-128"/>
              </a:rPr>
              <a:t>60</a:t>
            </a:r>
            <a:r>
              <a:rPr lang="ja-JP" altLang="en-US" sz="2400" b="1" dirty="0">
                <a:latin typeface="+mn-ea"/>
                <a:cs typeface="ＭＳ 明朝" charset="-128"/>
              </a:rPr>
              <a:t>％、国庫</a:t>
            </a:r>
            <a:r>
              <a:rPr lang="en-US" altLang="ja-JP" sz="2400" b="1" dirty="0">
                <a:latin typeface="+mn-ea"/>
                <a:cs typeface="ＭＳ 明朝" charset="-128"/>
              </a:rPr>
              <a:t>30</a:t>
            </a:r>
            <a:r>
              <a:rPr lang="ja-JP" altLang="en-US" sz="2400" b="1" dirty="0">
                <a:latin typeface="+mn-ea"/>
                <a:cs typeface="ＭＳ 明朝" charset="-128"/>
              </a:rPr>
              <a:t>％、その他公費</a:t>
            </a:r>
            <a:r>
              <a:rPr lang="en-US" altLang="ja-JP" sz="2400" b="1" dirty="0">
                <a:latin typeface="+mn-ea"/>
                <a:cs typeface="ＭＳ 明朝" charset="-128"/>
              </a:rPr>
              <a:t>10</a:t>
            </a:r>
            <a:r>
              <a:rPr lang="ja-JP" altLang="en-US" sz="2400" b="1" dirty="0">
                <a:latin typeface="+mn-ea"/>
                <a:cs typeface="ＭＳ 明朝" charset="-128"/>
              </a:rPr>
              <a:t>％で安定していたが、</a:t>
            </a:r>
            <a:r>
              <a:rPr lang="en-US" altLang="ja-JP" sz="2400" b="1" dirty="0">
                <a:latin typeface="+mn-ea"/>
                <a:cs typeface="ＭＳ 明朝" charset="-128"/>
              </a:rPr>
              <a:t>2000</a:t>
            </a:r>
            <a:r>
              <a:rPr lang="ja-JP" altLang="en-US" sz="2400" b="1" dirty="0">
                <a:latin typeface="+mn-ea"/>
                <a:cs typeface="ＭＳ 明朝" charset="-128"/>
              </a:rPr>
              <a:t>年に入る頃から資産収入やその他による補填が目立つ。つまり、財源が不安定化しているといえる。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公的年金制度等における積立金の規模は非常に大きく（</a:t>
            </a:r>
            <a:r>
              <a:rPr lang="en-US" altLang="ja-JP" sz="2400" b="1" dirty="0">
                <a:latin typeface="+mn-ea"/>
                <a:cs typeface="ＭＳ 明朝" charset="-128"/>
              </a:rPr>
              <a:t>2021</a:t>
            </a:r>
            <a:r>
              <a:rPr lang="ja-JP" altLang="en-US" sz="2400" b="1" dirty="0">
                <a:latin typeface="+mn-ea"/>
                <a:cs typeface="ＭＳ 明朝" charset="-128"/>
              </a:rPr>
              <a:t>年度　</a:t>
            </a:r>
            <a:r>
              <a:rPr lang="en-US" altLang="ja-JP" sz="2400" b="1" dirty="0">
                <a:latin typeface="+mn-ea"/>
                <a:cs typeface="ＭＳ 明朝" charset="-128"/>
              </a:rPr>
              <a:t>200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兆円）、運用実績により変動する資産収入も重要な財源である。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年金の積立金は内外の株式や公債で運用されるので変動が激しい。</a:t>
            </a:r>
          </a:p>
          <a:p>
            <a:pPr eaLnBrk="1" hangingPunct="1">
              <a:lnSpc>
                <a:spcPct val="90000"/>
              </a:lnSpc>
            </a:pPr>
            <a:endParaRPr lang="en-US" altLang="ja-JP" sz="2400" b="1" dirty="0"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2400" b="1" dirty="0">
              <a:latin typeface="+mn-ea"/>
              <a:cs typeface="ＭＳ 明朝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F3CF45-4905-7CBA-FCCE-5618A99B223E}"/>
              </a:ext>
            </a:extLst>
          </p:cNvPr>
          <p:cNvSpPr txBox="1"/>
          <p:nvPr/>
        </p:nvSpPr>
        <p:spPr>
          <a:xfrm>
            <a:off x="467544" y="5517232"/>
            <a:ext cx="7920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★財源が不安定化して積立金などを取り崩し始めている。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5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043" y="28552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ja-JP" altLang="en-US" sz="2800" dirty="0"/>
            </a:br>
            <a:r>
              <a:rPr lang="ja-JP" altLang="en-US" sz="2800" dirty="0"/>
              <a:t>表</a:t>
            </a:r>
            <a:r>
              <a:rPr lang="en-US" altLang="ja-JP" sz="2800" dirty="0"/>
              <a:t>3</a:t>
            </a:r>
            <a:r>
              <a:rPr lang="ja-JP" altLang="en-US" sz="2800" dirty="0"/>
              <a:t>－</a:t>
            </a:r>
            <a:r>
              <a:rPr lang="en-US" altLang="ja-JP" sz="2800" dirty="0"/>
              <a:t>1</a:t>
            </a:r>
            <a:r>
              <a:rPr lang="ja-JP" altLang="en-US" sz="2800" dirty="0"/>
              <a:t>の図②　社会保障財源の推移（金額）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5" name="テキスト ボックス 4">
            <a:hlinkClick r:id="rId3"/>
            <a:extLst>
              <a:ext uri="{FF2B5EF4-FFF2-40B4-BE49-F238E27FC236}">
                <a16:creationId xmlns:a16="http://schemas.microsoft.com/office/drawing/2014/main" id="{DBCA4B11-6CE4-B6FD-7B2F-889FE0E0A7FE}"/>
              </a:ext>
            </a:extLst>
          </p:cNvPr>
          <p:cNvSpPr txBox="1"/>
          <p:nvPr/>
        </p:nvSpPr>
        <p:spPr>
          <a:xfrm>
            <a:off x="451062" y="6309320"/>
            <a:ext cx="86929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hlinkClick r:id="rId4"/>
              </a:rPr>
              <a:t>出典</a:t>
            </a:r>
            <a:r>
              <a:rPr lang="ja-JP" altLang="en-US" sz="2000" dirty="0">
                <a:solidFill>
                  <a:srgbClr val="FF0000"/>
                </a:solidFill>
              </a:rPr>
              <a:t>　</a:t>
            </a:r>
            <a:r>
              <a:rPr lang="ja-JP" altLang="en-US" sz="2000" dirty="0">
                <a:solidFill>
                  <a:srgbClr val="FF0000"/>
                </a:solidFill>
                <a:hlinkClick r:id="rId5"/>
              </a:rPr>
              <a:t>国立社会保障・人口問題研究所「社会保障費用統計（２０２３）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E39796A-4700-9FAB-93EA-818C3FF044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43" y="1274359"/>
            <a:ext cx="7704856" cy="5034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452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ja-JP" altLang="en-US" sz="2800" dirty="0"/>
            </a:br>
            <a:r>
              <a:rPr lang="ja-JP" altLang="en-US" sz="2800" dirty="0"/>
              <a:t>（２）社会保障の主な財源　</a:t>
            </a:r>
            <a:br>
              <a:rPr lang="en-US" altLang="ja-JP" sz="2800" dirty="0"/>
            </a:br>
            <a:r>
              <a:rPr lang="ja-JP" altLang="en-US" sz="2800" dirty="0"/>
              <a:t>①社会保険料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8208912" cy="410445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法律に基づき対象者全員を強制加入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被保険者は収入に応じて保険料を負担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低所得者向けの減額、免除、猶予などの措置あり。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厚生年金や協会けんぽ　毎月の給与⇒「標準報酬」☓保険料率。半分は雇用主（勤め先）負担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国民年金：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職業・年齢に関わりなく定額。全額自己負担（企業などの負担はないという意味）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給付と負担の関係：強制加入⇔給付を受ける権利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400" b="1" dirty="0">
                <a:latin typeface="+mn-ea"/>
                <a:cs typeface="ＭＳ 明朝" charset="-128"/>
              </a:rPr>
              <a:t>＊ただし、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給付は申請主義なので、申請しないとダメ</a:t>
            </a:r>
            <a:r>
              <a:rPr lang="ja-JP" altLang="en-US" sz="2400" b="1" dirty="0">
                <a:latin typeface="+mn-ea"/>
                <a:cs typeface="ＭＳ 明朝" charset="-128"/>
              </a:rPr>
              <a:t>。強制加入ならば、給付も自動であるべきだとの議論もある。</a:t>
            </a:r>
          </a:p>
          <a:p>
            <a:pPr eaLnBrk="1" hangingPunct="1">
              <a:lnSpc>
                <a:spcPct val="90000"/>
              </a:lnSpc>
            </a:pPr>
            <a:endParaRPr lang="en-US" altLang="ja-JP" sz="2400" b="1" dirty="0"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2400" b="1" dirty="0">
              <a:latin typeface="+mn-ea"/>
              <a:cs typeface="ＭＳ 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865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2004:テンプレート:プレゼンテーション:デザイン:Profile</Template>
  <TotalTime>38210</TotalTime>
  <Words>3187</Words>
  <Application>Microsoft Office PowerPoint</Application>
  <PresentationFormat>画面に合わせる (4:3)</PresentationFormat>
  <Paragraphs>224</Paragraphs>
  <Slides>32</Slides>
  <Notes>32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9" baseType="lpstr">
      <vt:lpstr>ＭＳ Ｐゴシック</vt:lpstr>
      <vt:lpstr>ＭＳ 明朝</vt:lpstr>
      <vt:lpstr>Arial</vt:lpstr>
      <vt:lpstr>Cambria Math</vt:lpstr>
      <vt:lpstr>Century</vt:lpstr>
      <vt:lpstr>Wingdings</vt:lpstr>
      <vt:lpstr>Profile</vt:lpstr>
      <vt:lpstr>第9回【社会保障の財源と給付】 社会保障の財源・ 社会保障と国民経済との関係、</vt:lpstr>
      <vt:lpstr>今日のお話</vt:lpstr>
      <vt:lpstr> 第１節　社会保障の財政 （１）社会保障の財政を支える財源① </vt:lpstr>
      <vt:lpstr> 図3－1社会保障財源のイメージ </vt:lpstr>
      <vt:lpstr> 第１節　社会保障の財政 （１）社会保障の財政を支える財源② </vt:lpstr>
      <vt:lpstr> 表3－1の図①　社会保障財源の推移（金額） </vt:lpstr>
      <vt:lpstr> 第１節　社会保障の財政 （１）社会保障の財政を支える財源③ </vt:lpstr>
      <vt:lpstr> 表3－1の図②　社会保障財源の推移（金額） </vt:lpstr>
      <vt:lpstr> （２）社会保障の主な財源　 ①社会保険料 </vt:lpstr>
      <vt:lpstr> 表3－2　社会保障制度の財源としての社会保険料とその性格 </vt:lpstr>
      <vt:lpstr> （２）社会保障の主な財源　 ②一般会計　その１</vt:lpstr>
      <vt:lpstr> （２）社会保障の主な財源　 ②一般会計　その２</vt:lpstr>
      <vt:lpstr> （２）社会保障の主な財源　 ②一般会計　その３　令和４年度予算</vt:lpstr>
      <vt:lpstr>図3－2の差し替え　 令和４年度予算</vt:lpstr>
      <vt:lpstr>図3－2の差し替え　 社会保障関係費が一般歳出に占める割合</vt:lpstr>
      <vt:lpstr> （２）社会保障の主な財源　 ③地方財政</vt:lpstr>
      <vt:lpstr>図3－3の差し替え　①　 地方自治体の民生費及び衛生費の推移</vt:lpstr>
      <vt:lpstr>図3－3の差し替え②　 地方自治体の民生費内訳の推移</vt:lpstr>
      <vt:lpstr> （２）社会保障の主な財源④利用者負担 （３）社会保障制度における財政調整 </vt:lpstr>
      <vt:lpstr> 第２節　社会保障給付費・内訳・動向 （１）社会保障費用の統計 </vt:lpstr>
      <vt:lpstr>政策分野別社会支出の推移　1980ー2020年</vt:lpstr>
      <vt:lpstr>社会保障給付費の国際比較　2019/2020年</vt:lpstr>
      <vt:lpstr> 第２節　社会保障給付費・内訳・動向 （２）社会保障支出の規模と動向　① </vt:lpstr>
      <vt:lpstr> 第２節　社会保障給付費・内訳・動向 （２）社会保障支出の規模と動向　② </vt:lpstr>
      <vt:lpstr> 第２節　社会保障給付費・内訳・動向 （２）社会保障支出の規模と動向　③ </vt:lpstr>
      <vt:lpstr> 第２節　社会保障給付費・内訳・動向 （２）社会保障支出の規模と動向　④ </vt:lpstr>
      <vt:lpstr>図3－4の差替 社会保障給付費の推移</vt:lpstr>
      <vt:lpstr> 第２節　社会保障給付費・内訳・動向 （３）社会保障支出の内訳 </vt:lpstr>
      <vt:lpstr>表3－3追加　機能別社会保障給付費</vt:lpstr>
      <vt:lpstr> 第２節　社会保障給付費・内訳・動向 （３）社会保障支出の内訳 </vt:lpstr>
      <vt:lpstr>表3－４追加　 高齢者及び児童・家族関係給付費の推移　 1973－2020年</vt:lpstr>
      <vt:lpstr>次週</vt:lpstr>
    </vt:vector>
  </TitlesOfParts>
  <Manager/>
  <Company>札幌市立 大学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第1回　家族って何だろう？_x0010_ 家族をめぐる話題</dc:title>
  <dc:subject/>
  <dc:creator>札幌市立 大学</dc:creator>
  <cp:keywords/>
  <dc:description/>
  <cp:lastModifiedBy>俊彦 原</cp:lastModifiedBy>
  <cp:revision>739</cp:revision>
  <cp:lastPrinted>2023-05-20T08:21:33Z</cp:lastPrinted>
  <dcterms:created xsi:type="dcterms:W3CDTF">2016-04-06T06:30:45Z</dcterms:created>
  <dcterms:modified xsi:type="dcterms:W3CDTF">2025-06-16T09:26:13Z</dcterms:modified>
  <cp:category/>
</cp:coreProperties>
</file>