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6"/>
  </p:notesMasterIdLst>
  <p:handoutMasterIdLst>
    <p:handoutMasterId r:id="rId17"/>
  </p:handoutMasterIdLst>
  <p:sldIdLst>
    <p:sldId id="256" r:id="rId2"/>
    <p:sldId id="386" r:id="rId3"/>
    <p:sldId id="388" r:id="rId4"/>
    <p:sldId id="601" r:id="rId5"/>
    <p:sldId id="602" r:id="rId6"/>
    <p:sldId id="604" r:id="rId7"/>
    <p:sldId id="605" r:id="rId8"/>
    <p:sldId id="606" r:id="rId9"/>
    <p:sldId id="607" r:id="rId10"/>
    <p:sldId id="608" r:id="rId11"/>
    <p:sldId id="609" r:id="rId12"/>
    <p:sldId id="610" r:id="rId13"/>
    <p:sldId id="611" r:id="rId14"/>
    <p:sldId id="425" r:id="rId15"/>
  </p:sldIdLst>
  <p:sldSz cx="9144000" cy="6858000" type="screen4x3"/>
  <p:notesSz cx="6735763" cy="9869488"/>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umimoji="1"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umimoji="1"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umimoji="1"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umimoji="1"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122" autoAdjust="0"/>
    <p:restoredTop sz="90929"/>
  </p:normalViewPr>
  <p:slideViewPr>
    <p:cSldViewPr>
      <p:cViewPr varScale="1">
        <p:scale>
          <a:sx n="71" d="100"/>
          <a:sy n="71" d="100"/>
        </p:scale>
        <p:origin x="936" y="5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1"/>
            <a:ext cx="2918831" cy="4934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9" tIns="45705" rIns="91409" bIns="45705" numCol="1" anchor="t" anchorCtr="0" compatLnSpc="1">
            <a:prstTxWarp prst="textNoShape">
              <a:avLst/>
            </a:prstTxWarp>
          </a:bodyPr>
          <a:lstStyle>
            <a:lvl1pPr>
              <a:defRPr sz="1200">
                <a:ea typeface="ＭＳ Ｐゴシック" pitchFamily="84" charset="-128"/>
                <a:cs typeface="+mn-cs"/>
              </a:defRPr>
            </a:lvl1pPr>
          </a:lstStyle>
          <a:p>
            <a:pPr>
              <a:defRPr/>
            </a:pPr>
            <a:endParaRPr lang="en-US" altLang="ja-JP"/>
          </a:p>
        </p:txBody>
      </p:sp>
      <p:sp>
        <p:nvSpPr>
          <p:cNvPr id="43011" name="Rectangle 3"/>
          <p:cNvSpPr>
            <a:spLocks noGrp="1" noChangeArrowheads="1"/>
          </p:cNvSpPr>
          <p:nvPr>
            <p:ph type="dt" sz="quarter" idx="1"/>
          </p:nvPr>
        </p:nvSpPr>
        <p:spPr bwMode="auto">
          <a:xfrm>
            <a:off x="3816936" y="1"/>
            <a:ext cx="2918831" cy="4934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9" tIns="45705" rIns="91409" bIns="45705" numCol="1" anchor="t" anchorCtr="0" compatLnSpc="1">
            <a:prstTxWarp prst="textNoShape">
              <a:avLst/>
            </a:prstTxWarp>
          </a:bodyPr>
          <a:lstStyle>
            <a:lvl1pPr algn="r">
              <a:defRPr sz="1200">
                <a:ea typeface="ＭＳ Ｐゴシック" pitchFamily="84" charset="-128"/>
                <a:cs typeface="+mn-cs"/>
              </a:defRPr>
            </a:lvl1pPr>
          </a:lstStyle>
          <a:p>
            <a:pPr>
              <a:defRPr/>
            </a:pPr>
            <a:endParaRPr lang="en-US" altLang="ja-JP"/>
          </a:p>
        </p:txBody>
      </p:sp>
      <p:sp>
        <p:nvSpPr>
          <p:cNvPr id="43012" name="Rectangle 4"/>
          <p:cNvSpPr>
            <a:spLocks noGrp="1" noChangeArrowheads="1"/>
          </p:cNvSpPr>
          <p:nvPr>
            <p:ph type="ftr" sz="quarter" idx="2"/>
          </p:nvPr>
        </p:nvSpPr>
        <p:spPr bwMode="auto">
          <a:xfrm>
            <a:off x="0" y="9376015"/>
            <a:ext cx="2918831" cy="4934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9" tIns="45705" rIns="91409" bIns="45705" numCol="1" anchor="b" anchorCtr="0" compatLnSpc="1">
            <a:prstTxWarp prst="textNoShape">
              <a:avLst/>
            </a:prstTxWarp>
          </a:bodyPr>
          <a:lstStyle>
            <a:lvl1pPr>
              <a:defRPr sz="1200">
                <a:ea typeface="ＭＳ Ｐゴシック" pitchFamily="84" charset="-128"/>
                <a:cs typeface="+mn-cs"/>
              </a:defRPr>
            </a:lvl1pPr>
          </a:lstStyle>
          <a:p>
            <a:pPr>
              <a:defRPr/>
            </a:pPr>
            <a:endParaRPr lang="en-US" altLang="ja-JP"/>
          </a:p>
        </p:txBody>
      </p:sp>
      <p:sp>
        <p:nvSpPr>
          <p:cNvPr id="43013" name="Rectangle 5"/>
          <p:cNvSpPr>
            <a:spLocks noGrp="1" noChangeArrowheads="1"/>
          </p:cNvSpPr>
          <p:nvPr>
            <p:ph type="sldNum" sz="quarter" idx="3"/>
          </p:nvPr>
        </p:nvSpPr>
        <p:spPr bwMode="auto">
          <a:xfrm>
            <a:off x="3816936" y="9376015"/>
            <a:ext cx="2918831" cy="4934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9" tIns="45705" rIns="91409" bIns="45705" numCol="1" anchor="b" anchorCtr="0" compatLnSpc="1">
            <a:prstTxWarp prst="textNoShape">
              <a:avLst/>
            </a:prstTxWarp>
          </a:bodyPr>
          <a:lstStyle>
            <a:lvl1pPr algn="r">
              <a:defRPr sz="1200"/>
            </a:lvl1pPr>
          </a:lstStyle>
          <a:p>
            <a:fld id="{0D59C66D-0D13-D449-9E2F-B02EFB583290}" type="slidenum">
              <a:rPr lang="en-US" altLang="ja-JP"/>
              <a:pPr/>
              <a:t>‹#›</a:t>
            </a:fld>
            <a:endParaRPr lang="en-US" altLang="ja-JP"/>
          </a:p>
        </p:txBody>
      </p:sp>
    </p:spTree>
    <p:extLst>
      <p:ext uri="{BB962C8B-B14F-4D97-AF65-F5344CB8AC3E}">
        <p14:creationId xmlns:p14="http://schemas.microsoft.com/office/powerpoint/2010/main" val="38539456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1"/>
            <a:ext cx="2918831" cy="4934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9" tIns="45705" rIns="91409" bIns="45705" numCol="1" anchor="t" anchorCtr="0" compatLnSpc="1">
            <a:prstTxWarp prst="textNoShape">
              <a:avLst/>
            </a:prstTxWarp>
          </a:bodyPr>
          <a:lstStyle>
            <a:lvl1pPr>
              <a:defRPr sz="1200">
                <a:ea typeface="ＭＳ Ｐゴシック" pitchFamily="84" charset="-128"/>
                <a:cs typeface="+mn-cs"/>
              </a:defRPr>
            </a:lvl1pPr>
          </a:lstStyle>
          <a:p>
            <a:pPr>
              <a:defRPr/>
            </a:pPr>
            <a:endParaRPr lang="en-US" altLang="ja-JP"/>
          </a:p>
        </p:txBody>
      </p:sp>
      <p:sp>
        <p:nvSpPr>
          <p:cNvPr id="27651" name="Rectangle 3"/>
          <p:cNvSpPr>
            <a:spLocks noGrp="1" noChangeArrowheads="1"/>
          </p:cNvSpPr>
          <p:nvPr>
            <p:ph type="dt" idx="1"/>
          </p:nvPr>
        </p:nvSpPr>
        <p:spPr bwMode="auto">
          <a:xfrm>
            <a:off x="3816936" y="1"/>
            <a:ext cx="2918831" cy="4934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9" tIns="45705" rIns="91409" bIns="45705" numCol="1" anchor="t" anchorCtr="0" compatLnSpc="1">
            <a:prstTxWarp prst="textNoShape">
              <a:avLst/>
            </a:prstTxWarp>
          </a:bodyPr>
          <a:lstStyle>
            <a:lvl1pPr algn="r">
              <a:defRPr sz="1200">
                <a:ea typeface="ＭＳ Ｐゴシック" pitchFamily="84" charset="-128"/>
                <a:cs typeface="+mn-cs"/>
              </a:defRPr>
            </a:lvl1pPr>
          </a:lstStyle>
          <a:p>
            <a:pPr>
              <a:defRPr/>
            </a:pPr>
            <a:endParaRPr lang="en-US" altLang="ja-JP"/>
          </a:p>
        </p:txBody>
      </p:sp>
      <p:sp>
        <p:nvSpPr>
          <p:cNvPr id="19460" name="Rectangle 4"/>
          <p:cNvSpPr>
            <a:spLocks noGrp="1" noRot="1" noChangeAspect="1" noChangeArrowheads="1" noTextEdit="1"/>
          </p:cNvSpPr>
          <p:nvPr>
            <p:ph type="sldImg" idx="2"/>
          </p:nvPr>
        </p:nvSpPr>
        <p:spPr bwMode="auto">
          <a:xfrm>
            <a:off x="900113" y="739775"/>
            <a:ext cx="4935537" cy="3702050"/>
          </a:xfrm>
          <a:prstGeom prst="rect">
            <a:avLst/>
          </a:prstGeom>
          <a:noFill/>
          <a:ln w="9525">
            <a:solidFill>
              <a:srgbClr val="000000"/>
            </a:solidFill>
            <a:miter lim="800000"/>
            <a:headEnd/>
            <a:tailEnd/>
          </a:ln>
          <a:effectLst/>
        </p:spPr>
      </p:sp>
      <p:sp>
        <p:nvSpPr>
          <p:cNvPr id="27653" name="Rectangle 5"/>
          <p:cNvSpPr>
            <a:spLocks noGrp="1" noChangeArrowheads="1"/>
          </p:cNvSpPr>
          <p:nvPr>
            <p:ph type="body" sz="quarter" idx="3"/>
          </p:nvPr>
        </p:nvSpPr>
        <p:spPr bwMode="auto">
          <a:xfrm>
            <a:off x="898106" y="4688007"/>
            <a:ext cx="4939560" cy="44412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9" tIns="45705" rIns="91409" bIns="45705"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7654" name="Rectangle 6"/>
          <p:cNvSpPr>
            <a:spLocks noGrp="1" noChangeArrowheads="1"/>
          </p:cNvSpPr>
          <p:nvPr>
            <p:ph type="ftr" sz="quarter" idx="4"/>
          </p:nvPr>
        </p:nvSpPr>
        <p:spPr bwMode="auto">
          <a:xfrm>
            <a:off x="0" y="9376015"/>
            <a:ext cx="2918831" cy="4934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9" tIns="45705" rIns="91409" bIns="45705" numCol="1" anchor="b" anchorCtr="0" compatLnSpc="1">
            <a:prstTxWarp prst="textNoShape">
              <a:avLst/>
            </a:prstTxWarp>
          </a:bodyPr>
          <a:lstStyle>
            <a:lvl1pPr>
              <a:defRPr sz="1200">
                <a:ea typeface="ＭＳ Ｐゴシック" pitchFamily="84" charset="-128"/>
                <a:cs typeface="+mn-cs"/>
              </a:defRPr>
            </a:lvl1pPr>
          </a:lstStyle>
          <a:p>
            <a:pPr>
              <a:defRPr/>
            </a:pPr>
            <a:endParaRPr lang="en-US" altLang="ja-JP"/>
          </a:p>
        </p:txBody>
      </p:sp>
      <p:sp>
        <p:nvSpPr>
          <p:cNvPr id="27655" name="Rectangle 7"/>
          <p:cNvSpPr>
            <a:spLocks noGrp="1" noChangeArrowheads="1"/>
          </p:cNvSpPr>
          <p:nvPr>
            <p:ph type="sldNum" sz="quarter" idx="5"/>
          </p:nvPr>
        </p:nvSpPr>
        <p:spPr bwMode="auto">
          <a:xfrm>
            <a:off x="3816936" y="9376015"/>
            <a:ext cx="2918831" cy="4934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9" tIns="45705" rIns="91409" bIns="45705" numCol="1" anchor="b" anchorCtr="0" compatLnSpc="1">
            <a:prstTxWarp prst="textNoShape">
              <a:avLst/>
            </a:prstTxWarp>
          </a:bodyPr>
          <a:lstStyle>
            <a:lvl1pPr algn="r">
              <a:defRPr sz="1200"/>
            </a:lvl1pPr>
          </a:lstStyle>
          <a:p>
            <a:fld id="{94010F23-AE4D-1A43-A1A9-F76D9885358F}" type="slidenum">
              <a:rPr lang="en-US" altLang="ja-JP"/>
              <a:pPr/>
              <a:t>‹#›</a:t>
            </a:fld>
            <a:endParaRPr lang="en-US" altLang="ja-JP"/>
          </a:p>
        </p:txBody>
      </p:sp>
    </p:spTree>
    <p:extLst>
      <p:ext uri="{BB962C8B-B14F-4D97-AF65-F5344CB8AC3E}">
        <p14:creationId xmlns:p14="http://schemas.microsoft.com/office/powerpoint/2010/main" val="88322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ＭＳ Ｐゴシック" charset="-128"/>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miter lim="800000"/>
            <a:headEnd/>
            <a:tailEnd/>
          </a:ln>
        </p:spPr>
        <p:txBody>
          <a:bodyPr/>
          <a:lstStyle/>
          <a:p>
            <a:fld id="{DF3EBEF6-26C4-E945-B3B7-92E4823FDBB5}" type="slidenum">
              <a:rPr lang="en-US" altLang="ja-JP"/>
              <a:pPr/>
              <a:t>1</a:t>
            </a:fld>
            <a:endParaRPr lang="en-US" altLang="ja-JP"/>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10</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8208705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11</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860531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12</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0608158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6465386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14</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80523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6566783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9438046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8115420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1505056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8</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1664002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9</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1962874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2147483647 w 1000"/>
              <a:gd name="T3" fmla="*/ 0 h 1000"/>
              <a:gd name="T4" fmla="*/ 2147483647 w 1000"/>
              <a:gd name="T5" fmla="*/ 11998573 h 1000"/>
              <a:gd name="T6" fmla="*/ 0 w 1000"/>
              <a:gd name="T7" fmla="*/ 11998573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42" name="Rectangle 2"/>
          <p:cNvSpPr>
            <a:spLocks noGrp="1" noChangeArrowheads="1"/>
          </p:cNvSpPr>
          <p:nvPr>
            <p:ph type="ctrTitle"/>
          </p:nvPr>
        </p:nvSpPr>
        <p:spPr>
          <a:xfrm>
            <a:off x="685800" y="990600"/>
            <a:ext cx="7772400" cy="1371600"/>
          </a:xfrm>
        </p:spPr>
        <p:txBody>
          <a:bodyPr/>
          <a:lstStyle>
            <a:lvl1pPr>
              <a:defRPr sz="4000"/>
            </a:lvl1pPr>
          </a:lstStyle>
          <a:p>
            <a:pPr lvl="0"/>
            <a:r>
              <a:rPr lang="ja-JP" altLang="en-US" noProof="0"/>
              <a:t>マスタ タイトルの書式設定</a:t>
            </a:r>
          </a:p>
        </p:txBody>
      </p:sp>
      <p:sp>
        <p:nvSpPr>
          <p:cNvPr id="10243" name="Rectangle 3"/>
          <p:cNvSpPr>
            <a:spLocks noGrp="1" noChangeArrowheads="1"/>
          </p:cNvSpPr>
          <p:nvPr>
            <p:ph type="subTitle" idx="1"/>
          </p:nvPr>
        </p:nvSpPr>
        <p:spPr>
          <a:xfrm>
            <a:off x="1447800" y="3429000"/>
            <a:ext cx="7010400" cy="1600200"/>
          </a:xfrm>
        </p:spPr>
        <p:txBody>
          <a:bodyPr/>
          <a:lstStyle>
            <a:lvl1pPr marL="0" indent="0">
              <a:buFont typeface="Wingdings" pitchFamily="84" charset="2"/>
              <a:buNone/>
              <a:defRPr sz="2800"/>
            </a:lvl1pPr>
          </a:lstStyle>
          <a:p>
            <a:pPr lvl="0"/>
            <a:r>
              <a:rPr lang="ja-JP" altLang="en-US" noProof="0"/>
              <a:t>マスタ サブタイトルの書式設定</a:t>
            </a:r>
          </a:p>
        </p:txBody>
      </p:sp>
      <p:sp>
        <p:nvSpPr>
          <p:cNvPr id="5" name="Rectangle 4"/>
          <p:cNvSpPr>
            <a:spLocks noGrp="1" noChangeArrowheads="1"/>
          </p:cNvSpPr>
          <p:nvPr>
            <p:ph type="dt" sz="half" idx="10"/>
          </p:nvPr>
        </p:nvSpPr>
        <p:spPr>
          <a:xfrm>
            <a:off x="6858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8400"/>
            <a:ext cx="28956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65532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fld id="{C4FEFA32-1C60-7D4F-B2A8-76BF2137AE32}"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7BFFA08D-09B4-244B-A7F6-F2D88DD541CB}"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66738" y="304800"/>
            <a:ext cx="5854700" cy="57150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E1D2E314-A1CC-D140-ACBB-9C3E1395875D}"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A4CFD91F-0676-4D47-82C1-C8A098CDDAC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585E11DC-31E9-B44B-97ED-81AFB996DBA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CA01C8CF-9BDB-D641-8F98-783B12B6BD9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8"/>
          <p:cNvSpPr>
            <a:spLocks noGrp="1" noChangeArrowheads="1"/>
          </p:cNvSpPr>
          <p:nvPr>
            <p:ph type="sldNum" sz="quarter" idx="12"/>
          </p:nvPr>
        </p:nvSpPr>
        <p:spPr>
          <a:ln/>
        </p:spPr>
        <p:txBody>
          <a:bodyPr/>
          <a:lstStyle>
            <a:lvl1pPr>
              <a:defRPr/>
            </a:lvl1pPr>
          </a:lstStyle>
          <a:p>
            <a:fld id="{40E0FFD4-FD94-B445-9908-6620B392E07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8"/>
          <p:cNvSpPr>
            <a:spLocks noGrp="1" noChangeArrowheads="1"/>
          </p:cNvSpPr>
          <p:nvPr>
            <p:ph type="sldNum" sz="quarter" idx="12"/>
          </p:nvPr>
        </p:nvSpPr>
        <p:spPr>
          <a:ln/>
        </p:spPr>
        <p:txBody>
          <a:bodyPr/>
          <a:lstStyle>
            <a:lvl1pPr>
              <a:defRPr/>
            </a:lvl1pPr>
          </a:lstStyle>
          <a:p>
            <a:fld id="{4111984D-C1F7-A648-B964-6AF24D2197C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8"/>
          <p:cNvSpPr>
            <a:spLocks noGrp="1" noChangeArrowheads="1"/>
          </p:cNvSpPr>
          <p:nvPr>
            <p:ph type="sldNum" sz="quarter" idx="12"/>
          </p:nvPr>
        </p:nvSpPr>
        <p:spPr>
          <a:ln/>
        </p:spPr>
        <p:txBody>
          <a:bodyPr/>
          <a:lstStyle>
            <a:lvl1pPr>
              <a:defRPr/>
            </a:lvl1pPr>
          </a:lstStyle>
          <a:p>
            <a:fld id="{D842F0F9-08F8-F145-8F85-912607AC9DCA}"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31F4ED82-3780-574E-B1FF-698C98AEAB5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FFC3A49F-274F-E74B-A114-22076913B8E6}"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11998354 h 1000"/>
              <a:gd name="T6" fmla="*/ 0 w 1000"/>
              <a:gd name="T7" fmla="*/ 11998354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9"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prstTxWarp prst="textNoShape">
              <a:avLst/>
            </a:prstTxWarp>
          </a:bodyPr>
          <a:lstStyle/>
          <a:p>
            <a:endParaRPr lang="ja-JP" altLang="en-US"/>
          </a:p>
        </p:txBody>
      </p:sp>
      <p:sp>
        <p:nvSpPr>
          <p:cNvPr id="9222" name="Rectangle 6"/>
          <p:cNvSpPr>
            <a:spLocks noGrp="1" noChangeArrowheads="1"/>
          </p:cNvSpPr>
          <p:nvPr>
            <p:ph type="dt" sz="half" idx="2"/>
          </p:nvPr>
        </p:nvSpPr>
        <p:spPr bwMode="auto">
          <a:xfrm>
            <a:off x="6096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200">
                <a:ea typeface="ＭＳ Ｐゴシック" pitchFamily="84" charset="-128"/>
                <a:cs typeface="+mn-cs"/>
              </a:defRPr>
            </a:lvl1pPr>
          </a:lstStyle>
          <a:p>
            <a:pPr>
              <a:defRPr/>
            </a:pPr>
            <a:endParaRPr lang="en-US" altLang="ja-JP"/>
          </a:p>
        </p:txBody>
      </p:sp>
      <p:sp>
        <p:nvSpPr>
          <p:cNvPr id="9223" name="Rectangle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kumimoji="0" sz="1200">
                <a:ea typeface="ＭＳ Ｐゴシック" pitchFamily="84" charset="-128"/>
                <a:cs typeface="+mn-cs"/>
              </a:defRPr>
            </a:lvl1pPr>
          </a:lstStyle>
          <a:p>
            <a:pPr>
              <a:defRPr/>
            </a:pPr>
            <a:endParaRPr lang="en-US" altLang="ja-JP"/>
          </a:p>
        </p:txBody>
      </p:sp>
      <p:sp>
        <p:nvSpPr>
          <p:cNvPr id="9224" name="Rectangle 8"/>
          <p:cNvSpPr>
            <a:spLocks noGrp="1" noChangeArrowheads="1"/>
          </p:cNvSpPr>
          <p:nvPr>
            <p:ph type="sldNum" sz="quarter" idx="4"/>
          </p:nvPr>
        </p:nvSpPr>
        <p:spPr bwMode="auto">
          <a:xfrm>
            <a:off x="65532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200"/>
            </a:lvl1pPr>
          </a:lstStyle>
          <a:p>
            <a:fld id="{E315783F-0FAE-5049-B55E-52C077A1A85A}"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90"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469900" indent="-469900" algn="l" rtl="0" eaLnBrk="0" fontAlgn="base" hangingPunct="0">
        <a:spcBef>
          <a:spcPct val="20000"/>
        </a:spcBef>
        <a:spcAft>
          <a:spcPct val="0"/>
        </a:spcAft>
        <a:buClr>
          <a:schemeClr val="accent2"/>
        </a:buClr>
        <a:buFont typeface="Wingdings"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charset="2"/>
        <a:buChar char="n"/>
        <a:defRPr sz="2600">
          <a:solidFill>
            <a:schemeClr val="tx1"/>
          </a:solidFill>
          <a:latin typeface="+mn-lt"/>
          <a:ea typeface="ＭＳ Ｐゴシック" charset="-128"/>
        </a:defRPr>
      </a:lvl2pPr>
      <a:lvl3pPr marL="1304925" indent="-395288" algn="l" rtl="0" eaLnBrk="0" fontAlgn="base" hangingPunct="0">
        <a:spcBef>
          <a:spcPct val="20000"/>
        </a:spcBef>
        <a:spcAft>
          <a:spcPct val="0"/>
        </a:spcAft>
        <a:buClr>
          <a:schemeClr val="accent2"/>
        </a:buClr>
        <a:buFont typeface="Wingdings" charset="2"/>
        <a:buChar char="o"/>
        <a:defRPr sz="2300">
          <a:solidFill>
            <a:schemeClr val="tx1"/>
          </a:solidFill>
          <a:latin typeface="+mn-lt"/>
          <a:ea typeface="ＭＳ Ｐゴシック" charset="-128"/>
        </a:defRPr>
      </a:lvl3pPr>
      <a:lvl4pPr marL="1693863" indent="-387350" algn="l" rtl="0" eaLnBrk="0" fontAlgn="base" hangingPunct="0">
        <a:spcBef>
          <a:spcPct val="20000"/>
        </a:spcBef>
        <a:spcAft>
          <a:spcPct val="0"/>
        </a:spcAft>
        <a:buClr>
          <a:schemeClr val="accent2"/>
        </a:buClr>
        <a:buFont typeface="Wingdings" charset="2"/>
        <a:buChar char="n"/>
        <a:defRPr sz="2000">
          <a:solidFill>
            <a:schemeClr val="tx1"/>
          </a:solidFill>
          <a:latin typeface="+mn-lt"/>
          <a:ea typeface="ＭＳ Ｐゴシック" charset="-128"/>
        </a:defRPr>
      </a:lvl4pPr>
      <a:lvl5pPr marL="2093913" indent="-398463" algn="l" rtl="0" eaLnBrk="0" fontAlgn="base" hangingPunct="0">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5pPr>
      <a:lvl6pPr marL="25511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1m5jlrXanb0&amp;list=RD1m5jlrXanb0"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1m5jlrXanb0&amp;list=RD1m5jlrXanb0"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1m5jlrXanb0&amp;list=RD1m5jlrXanb0"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48680" y="908720"/>
            <a:ext cx="7846640" cy="1358280"/>
          </a:xfrm>
        </p:spPr>
        <p:txBody>
          <a:bodyPr/>
          <a:lstStyle/>
          <a:p>
            <a:pPr algn="ctr"/>
            <a:r>
              <a:rPr lang="ja-JP" altLang="en-US" dirty="0"/>
              <a:t>第</a:t>
            </a:r>
            <a:r>
              <a:rPr lang="en-US" altLang="ja-JP" dirty="0"/>
              <a:t>8</a:t>
            </a:r>
            <a:r>
              <a:rPr lang="ja-JP" altLang="en-US" dirty="0"/>
              <a:t>回</a:t>
            </a:r>
            <a:r>
              <a:rPr lang="en-US" altLang="ja-JP" dirty="0"/>
              <a:t>【</a:t>
            </a:r>
            <a:r>
              <a:rPr lang="ja-JP" altLang="en-US" dirty="0"/>
              <a:t>日本の社会保障の歴史</a:t>
            </a:r>
            <a:r>
              <a:rPr lang="en-US" altLang="ja-JP" dirty="0"/>
              <a:t>】</a:t>
            </a:r>
            <a:r>
              <a:rPr lang="ja-JP" altLang="en-US" sz="3200" dirty="0"/>
              <a:t>日本の社会保障制度とその歴史的変遷</a:t>
            </a:r>
            <a:endParaRPr lang="en-US" altLang="ja-JP" dirty="0"/>
          </a:p>
        </p:txBody>
      </p:sp>
      <p:sp>
        <p:nvSpPr>
          <p:cNvPr id="3075" name="Rectangle 3"/>
          <p:cNvSpPr>
            <a:spLocks noGrp="1" noChangeArrowheads="1"/>
          </p:cNvSpPr>
          <p:nvPr>
            <p:ph type="subTitle" idx="1"/>
          </p:nvPr>
        </p:nvSpPr>
        <p:spPr>
          <a:xfrm>
            <a:off x="1079612" y="2669984"/>
            <a:ext cx="6984776" cy="3550043"/>
          </a:xfrm>
        </p:spPr>
        <p:txBody>
          <a:bodyPr/>
          <a:lstStyle/>
          <a:p>
            <a:pPr algn="ctr"/>
            <a:r>
              <a:rPr lang="ja-JP" altLang="en-US" dirty="0"/>
              <a:t>社会保障</a:t>
            </a:r>
            <a:r>
              <a:rPr lang="en-US" altLang="ja-JP" dirty="0"/>
              <a:t>Ⅰ</a:t>
            </a:r>
            <a:r>
              <a:rPr lang="ja-JP" altLang="en-US" dirty="0"/>
              <a:t>　</a:t>
            </a:r>
            <a:endParaRPr lang="en-US" altLang="ja-JP" sz="2000" dirty="0"/>
          </a:p>
          <a:p>
            <a:pPr algn="ctr"/>
            <a:r>
              <a:rPr lang="ja-JP" altLang="en-US" sz="2000" dirty="0"/>
              <a:t>第２章　社会保障の概念や対象およびその理念</a:t>
            </a:r>
          </a:p>
          <a:p>
            <a:pPr algn="ctr"/>
            <a:r>
              <a:rPr lang="ja-JP" altLang="en-US" sz="2000" dirty="0"/>
              <a:t>第</a:t>
            </a:r>
            <a:r>
              <a:rPr lang="en-US" altLang="ja-JP" sz="2000" dirty="0"/>
              <a:t>5</a:t>
            </a:r>
            <a:r>
              <a:rPr lang="ja-JP" altLang="en-US" sz="2000" dirty="0"/>
              <a:t>節　社会保障の展開（後半）</a:t>
            </a:r>
            <a:endParaRPr lang="en-US" altLang="ja-JP" sz="2000" dirty="0"/>
          </a:p>
          <a:p>
            <a:pPr algn="ctr"/>
            <a:r>
              <a:rPr lang="ja-JP" altLang="en-US" sz="2000" dirty="0"/>
              <a:t>　</a:t>
            </a:r>
            <a:r>
              <a:rPr lang="ja-JP" altLang="en-US" sz="1800" dirty="0"/>
              <a:t>教科書：</a:t>
            </a:r>
            <a:r>
              <a:rPr lang="ja-JP" sz="1800" dirty="0">
                <a:effectLst/>
                <a:latin typeface="Century" panose="02040604050505020304" pitchFamily="18" charset="0"/>
                <a:ea typeface="ＭＳ 明朝" panose="02020609040205080304" pitchFamily="17" charset="-128"/>
                <a:cs typeface="Times New Roman" panose="02020603050405020304" pitchFamily="18" charset="0"/>
              </a:rPr>
              <a:t>ｐ</a:t>
            </a:r>
            <a:r>
              <a:rPr lang="en-US" altLang="ja-JP" sz="1800" dirty="0">
                <a:effectLst/>
                <a:latin typeface="Century" panose="02040604050505020304" pitchFamily="18" charset="0"/>
                <a:ea typeface="ＭＳ 明朝" panose="02020609040205080304" pitchFamily="17" charset="-128"/>
                <a:cs typeface="Times New Roman" panose="02020603050405020304" pitchFamily="18" charset="0"/>
              </a:rPr>
              <a:t>52</a:t>
            </a:r>
            <a:r>
              <a:rPr lang="ja-JP" sz="18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1800" dirty="0">
                <a:effectLst/>
                <a:latin typeface="Century" panose="02040604050505020304" pitchFamily="18" charset="0"/>
                <a:ea typeface="ＭＳ 明朝" panose="02020609040205080304" pitchFamily="17" charset="-128"/>
                <a:cs typeface="Times New Roman" panose="02020603050405020304" pitchFamily="18" charset="0"/>
              </a:rPr>
              <a:t>p.</a:t>
            </a:r>
            <a:r>
              <a:rPr lang="en-US" altLang="ja-JP" sz="1800" dirty="0">
                <a:effectLst/>
                <a:latin typeface="Century" panose="02040604050505020304" pitchFamily="18" charset="0"/>
                <a:ea typeface="ＭＳ 明朝" panose="02020609040205080304" pitchFamily="17" charset="-128"/>
                <a:cs typeface="Times New Roman" panose="02020603050405020304" pitchFamily="18" charset="0"/>
              </a:rPr>
              <a:t>58</a:t>
            </a:r>
          </a:p>
          <a:p>
            <a:pPr algn="ctr"/>
            <a:r>
              <a:rPr lang="ja-JP" altLang="en-US" sz="2000" dirty="0"/>
              <a:t>木</a:t>
            </a:r>
            <a:r>
              <a:rPr lang="zh-CN" altLang="en-US" sz="2000" dirty="0"/>
              <a:t>曜日　</a:t>
            </a:r>
            <a:r>
              <a:rPr lang="en-US" altLang="zh-CN" sz="2000" dirty="0"/>
              <a:t>3</a:t>
            </a:r>
            <a:r>
              <a:rPr lang="zh-CN" altLang="en-US" sz="2000" dirty="0"/>
              <a:t>限目</a:t>
            </a:r>
            <a:r>
              <a:rPr lang="en-US" altLang="zh-CN" sz="2000" dirty="0"/>
              <a:t>13</a:t>
            </a:r>
            <a:r>
              <a:rPr lang="zh-CN" altLang="en-US" sz="2000" dirty="0"/>
              <a:t>：</a:t>
            </a:r>
            <a:r>
              <a:rPr lang="en-US" altLang="zh-CN" sz="2000" dirty="0"/>
              <a:t>00</a:t>
            </a:r>
            <a:r>
              <a:rPr lang="zh-CN" altLang="en-US" sz="2000" dirty="0"/>
              <a:t>～</a:t>
            </a:r>
            <a:r>
              <a:rPr lang="en-US" altLang="zh-CN" sz="2000" dirty="0"/>
              <a:t>14:30</a:t>
            </a:r>
          </a:p>
          <a:p>
            <a:pPr algn="ctr"/>
            <a:r>
              <a:rPr lang="zh-CN" altLang="en-US" sz="2000" dirty="0"/>
              <a:t>講義室 </a:t>
            </a:r>
            <a:r>
              <a:rPr lang="en-US" altLang="zh-CN" sz="2000" dirty="0"/>
              <a:t>3F304</a:t>
            </a:r>
          </a:p>
          <a:p>
            <a:pPr algn="ctr"/>
            <a:r>
              <a:rPr lang="zh-CN" altLang="en-US" sz="2000" dirty="0"/>
              <a:t>担当：原　俊彦</a:t>
            </a:r>
          </a:p>
          <a:p>
            <a:endParaRPr lang="en-US" altLang="ja-JP" dirty="0"/>
          </a:p>
          <a:p>
            <a:br>
              <a:rPr lang="ja-JP" altLang="en-US" dirty="0"/>
            </a:br>
            <a:r>
              <a:rPr lang="ja-JP" altLang="en-US" dirty="0"/>
              <a:t>　　　　　　　　　　　　</a:t>
            </a:r>
          </a:p>
          <a:p>
            <a:r>
              <a:rPr lang="ja-JP" altLang="en-US" dirty="0"/>
              <a:t>　　　       担当　原　俊彦（札幌市立大学）</a:t>
            </a:r>
            <a:r>
              <a:rPr lang="en-US" altLang="ja-JP" dirty="0" err="1"/>
              <a:t>t.hara@scu.ac.jp</a:t>
            </a:r>
            <a:endParaRPr lang="ja-JP" altLang="en-US" dirty="0"/>
          </a:p>
          <a:p>
            <a:r>
              <a:rPr lang="ja-JP" altLang="en-US" dirty="0"/>
              <a:t>　　　　　　　　　　　　　                   　</a:t>
            </a:r>
            <a:endParaRPr lang="en-US" altLang="ja-JP" dirty="0"/>
          </a:p>
          <a:p>
            <a:endParaRPr lang="en-US" altLang="ja-JP" dirty="0"/>
          </a:p>
        </p:txBody>
      </p:sp>
      <p:sp>
        <p:nvSpPr>
          <p:cNvPr id="4" name="スライド番号プレースホルダー 3">
            <a:extLst>
              <a:ext uri="{FF2B5EF4-FFF2-40B4-BE49-F238E27FC236}">
                <a16:creationId xmlns:a16="http://schemas.microsoft.com/office/drawing/2014/main" id="{79CEE67F-DA0A-A97A-4149-9FDB225EF7E1}"/>
              </a:ext>
            </a:extLst>
          </p:cNvPr>
          <p:cNvSpPr>
            <a:spLocks noGrp="1"/>
          </p:cNvSpPr>
          <p:nvPr>
            <p:ph type="sldNum" sz="quarter" idx="12"/>
          </p:nvPr>
        </p:nvSpPr>
        <p:spPr/>
        <p:txBody>
          <a:bodyPr/>
          <a:lstStyle/>
          <a:p>
            <a:fld id="{C4FEFA32-1C60-7D4F-B2A8-76BF2137AE32}" type="slidenum">
              <a:rPr lang="en-US" altLang="ja-JP" smtClean="0"/>
              <a:pPr/>
              <a:t>1</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r>
              <a:rPr lang="ja-JP" altLang="en-US" sz="2800" dirty="0"/>
              <a:t>第</a:t>
            </a:r>
            <a:r>
              <a:rPr lang="en-US" altLang="ja-JP" sz="2800" dirty="0"/>
              <a:t>5</a:t>
            </a:r>
            <a:r>
              <a:rPr lang="ja-JP" altLang="en-US" sz="2800" dirty="0"/>
              <a:t>節　社会保障の展開（後半） </a:t>
            </a:r>
            <a:br>
              <a:rPr lang="en-US" altLang="ja-JP" sz="2800" dirty="0"/>
            </a:br>
            <a:r>
              <a:rPr lang="ja-JP" altLang="en-US" sz="2400" dirty="0"/>
              <a:t>（４）</a:t>
            </a:r>
            <a:r>
              <a:rPr lang="en-US" altLang="ja-JP" sz="2400" dirty="0"/>
              <a:t>1980</a:t>
            </a:r>
            <a:r>
              <a:rPr lang="ja-JP" altLang="en-US" sz="2400" dirty="0"/>
              <a:t>年代以降　①</a:t>
            </a:r>
            <a:endParaRPr lang="ja-JP" altLang="en-US" sz="2800" dirty="0"/>
          </a:p>
        </p:txBody>
      </p:sp>
      <p:sp>
        <p:nvSpPr>
          <p:cNvPr id="4" name="コンテンツ プレースホルダー 3">
            <a:extLst>
              <a:ext uri="{FF2B5EF4-FFF2-40B4-BE49-F238E27FC236}">
                <a16:creationId xmlns:a16="http://schemas.microsoft.com/office/drawing/2014/main" id="{D2E19D61-13A0-1A56-BE6B-3AAED23EEB11}"/>
              </a:ext>
            </a:extLst>
          </p:cNvPr>
          <p:cNvSpPr>
            <a:spLocks noGrp="1"/>
          </p:cNvSpPr>
          <p:nvPr>
            <p:ph idx="1"/>
          </p:nvPr>
        </p:nvSpPr>
        <p:spPr>
          <a:xfrm>
            <a:off x="323443" y="1772816"/>
            <a:ext cx="8641045" cy="4032448"/>
          </a:xfrm>
        </p:spPr>
        <p:txBody>
          <a:bodyPr/>
          <a:lstStyle/>
          <a:p>
            <a:pPr marL="0" indent="0">
              <a:buNone/>
            </a:pPr>
            <a:r>
              <a:rPr lang="ja-JP" altLang="en-US" sz="2400" dirty="0"/>
              <a:t>高齢化率が世界最高＋少子化＝合計特殊出生率</a:t>
            </a:r>
            <a:r>
              <a:rPr lang="en-US" altLang="ja-JP" sz="2400" dirty="0"/>
              <a:t>1.26</a:t>
            </a:r>
            <a:r>
              <a:rPr lang="ja-JP" altLang="en-US" sz="2400" dirty="0"/>
              <a:t>（</a:t>
            </a:r>
            <a:r>
              <a:rPr lang="en-US" altLang="ja-JP" sz="2400" dirty="0"/>
              <a:t>2005</a:t>
            </a:r>
            <a:r>
              <a:rPr lang="ja-JP" altLang="en-US" sz="2400" dirty="0"/>
              <a:t>）</a:t>
            </a:r>
          </a:p>
          <a:p>
            <a:pPr marL="0" indent="0">
              <a:buNone/>
            </a:pPr>
            <a:r>
              <a:rPr lang="ja-JP" altLang="en-US" sz="2400" dirty="0"/>
              <a:t>バブル景気崩壊（</a:t>
            </a:r>
            <a:r>
              <a:rPr lang="en-US" altLang="ja-JP" sz="2400" dirty="0"/>
              <a:t>1991-1993</a:t>
            </a:r>
            <a:r>
              <a:rPr lang="ja-JP" altLang="en-US" sz="2400" dirty="0"/>
              <a:t>）景気低迷＋財政状況の悪化</a:t>
            </a:r>
            <a:endParaRPr lang="en-US" altLang="ja-JP" sz="2400" dirty="0"/>
          </a:p>
          <a:p>
            <a:pPr marL="0" indent="0">
              <a:buNone/>
            </a:pPr>
            <a:r>
              <a:rPr lang="en-US" altLang="ja-JP" sz="2400" dirty="0"/>
              <a:t>【</a:t>
            </a:r>
            <a:r>
              <a:rPr lang="ja-JP" altLang="en-US" sz="2400" dirty="0"/>
              <a:t>年金制度改革</a:t>
            </a:r>
            <a:r>
              <a:rPr lang="en-US" altLang="ja-JP" sz="2400" dirty="0"/>
              <a:t>】</a:t>
            </a:r>
            <a:endParaRPr lang="ja-JP" altLang="en-US" sz="2400" dirty="0"/>
          </a:p>
          <a:p>
            <a:pPr marL="0" indent="0">
              <a:buNone/>
            </a:pPr>
            <a:r>
              <a:rPr lang="en-US" altLang="ja-JP" sz="2400" dirty="0"/>
              <a:t>1985</a:t>
            </a:r>
            <a:r>
              <a:rPr lang="ja-JP" altLang="en-US" sz="2400" dirty="0"/>
              <a:t>：共通の</a:t>
            </a:r>
            <a:r>
              <a:rPr lang="en-US" altLang="ja-JP" sz="2400" dirty="0"/>
              <a:t>1</a:t>
            </a:r>
            <a:r>
              <a:rPr lang="ja-JP" altLang="en-US" sz="2400" dirty="0"/>
              <a:t>階（国民年金：均一給付）＋</a:t>
            </a:r>
            <a:r>
              <a:rPr lang="en-US" altLang="ja-JP" sz="2400" dirty="0"/>
              <a:t>2</a:t>
            </a:r>
            <a:r>
              <a:rPr lang="ja-JP" altLang="en-US" sz="2400" dirty="0"/>
              <a:t>階（厚生・共済年金：比例給付）への再編</a:t>
            </a:r>
          </a:p>
          <a:p>
            <a:pPr marL="0" indent="0">
              <a:buNone/>
            </a:pPr>
            <a:r>
              <a:rPr lang="en-US" altLang="ja-JP" sz="2400" dirty="0"/>
              <a:t>1994:</a:t>
            </a:r>
            <a:r>
              <a:rPr lang="ja-JP" altLang="en-US" sz="2400" dirty="0"/>
              <a:t>支給開始年齢の段階的引き上げ：</a:t>
            </a:r>
            <a:r>
              <a:rPr lang="en-US" altLang="ja-JP" sz="2400" dirty="0"/>
              <a:t>2013</a:t>
            </a:r>
            <a:r>
              <a:rPr lang="ja-JP" altLang="en-US" sz="2400" dirty="0"/>
              <a:t>年までに段階的に</a:t>
            </a:r>
            <a:r>
              <a:rPr lang="en-US" altLang="ja-JP" sz="2400" dirty="0"/>
              <a:t>60</a:t>
            </a:r>
            <a:r>
              <a:rPr lang="ja-JP" altLang="en-US" sz="2400" dirty="0"/>
              <a:t>歳から</a:t>
            </a:r>
            <a:r>
              <a:rPr lang="en-US" altLang="ja-JP" sz="2400" dirty="0"/>
              <a:t>65</a:t>
            </a:r>
            <a:r>
              <a:rPr lang="ja-JP" altLang="en-US" sz="2400" dirty="0"/>
              <a:t>歳まで引上げ。</a:t>
            </a:r>
            <a:r>
              <a:rPr lang="en-US" altLang="ja-JP" sz="2400" dirty="0"/>
              <a:t>2000</a:t>
            </a:r>
            <a:r>
              <a:rPr lang="ja-JP" altLang="en-US" sz="2400" dirty="0"/>
              <a:t>：同</a:t>
            </a:r>
            <a:r>
              <a:rPr lang="en-US" altLang="ja-JP" sz="2400" dirty="0"/>
              <a:t>2025</a:t>
            </a:r>
            <a:r>
              <a:rPr lang="ja-JP" altLang="en-US" sz="2400" dirty="0"/>
              <a:t>年まで</a:t>
            </a:r>
          </a:p>
          <a:p>
            <a:pPr marL="0" indent="0">
              <a:buNone/>
            </a:pPr>
            <a:r>
              <a:rPr lang="en-US" altLang="ja-JP" sz="2400" dirty="0"/>
              <a:t>2004</a:t>
            </a:r>
            <a:r>
              <a:rPr lang="ja-JP" altLang="en-US" sz="2400" dirty="0"/>
              <a:t>（</a:t>
            </a:r>
            <a:r>
              <a:rPr lang="en-US" altLang="ja-JP" sz="2400" dirty="0"/>
              <a:t>H60)</a:t>
            </a:r>
            <a:r>
              <a:rPr lang="ja-JP" altLang="en-US" sz="2400" dirty="0"/>
              <a:t>年：マクロ経済スライド制の導入：</a:t>
            </a:r>
            <a:endParaRPr lang="en-US" altLang="ja-JP" sz="2400" dirty="0"/>
          </a:p>
          <a:p>
            <a:pPr marL="0" indent="0">
              <a:buNone/>
            </a:pPr>
            <a:r>
              <a:rPr lang="ja-JP" altLang="en-US" sz="2400" dirty="0"/>
              <a:t>給付水準を現役世代の半分＝拠出（現役世代の保険料上限を固定）＋基礎年金の国庫負担</a:t>
            </a:r>
            <a:endParaRPr lang="ja-JP" altLang="en-US" sz="2400" dirty="0">
              <a:solidFill>
                <a:srgbClr val="FF0000"/>
              </a:solidFill>
            </a:endParaRPr>
          </a:p>
          <a:p>
            <a:pPr marL="0" indent="0">
              <a:buNone/>
            </a:pPr>
            <a:endParaRPr lang="en-US" altLang="ja-JP" sz="2400" dirty="0">
              <a:solidFill>
                <a:srgbClr val="FF0000"/>
              </a:solidFill>
            </a:endParaRPr>
          </a:p>
          <a:p>
            <a:pPr marL="1306513" lvl="3" indent="0">
              <a:buNone/>
            </a:pPr>
            <a:endParaRPr lang="en-US" dirty="0"/>
          </a:p>
        </p:txBody>
      </p:sp>
    </p:spTree>
    <p:extLst>
      <p:ext uri="{BB962C8B-B14F-4D97-AF65-F5344CB8AC3E}">
        <p14:creationId xmlns:p14="http://schemas.microsoft.com/office/powerpoint/2010/main" val="263767593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r>
              <a:rPr lang="ja-JP" altLang="en-US" sz="2800" dirty="0"/>
              <a:t>第</a:t>
            </a:r>
            <a:r>
              <a:rPr lang="en-US" altLang="ja-JP" sz="2800" dirty="0"/>
              <a:t>5</a:t>
            </a:r>
            <a:r>
              <a:rPr lang="ja-JP" altLang="en-US" sz="2800" dirty="0"/>
              <a:t>節　社会保障の展開（後半） </a:t>
            </a:r>
            <a:br>
              <a:rPr lang="en-US" altLang="ja-JP" sz="2800" dirty="0"/>
            </a:br>
            <a:r>
              <a:rPr lang="ja-JP" altLang="en-US" sz="2400" dirty="0"/>
              <a:t>（４）</a:t>
            </a:r>
            <a:r>
              <a:rPr lang="en-US" altLang="ja-JP" sz="2400" dirty="0"/>
              <a:t>1980</a:t>
            </a:r>
            <a:r>
              <a:rPr lang="ja-JP" altLang="en-US" sz="2400" dirty="0"/>
              <a:t>年代以降　②</a:t>
            </a:r>
            <a:endParaRPr lang="ja-JP" altLang="en-US" sz="2800" dirty="0"/>
          </a:p>
        </p:txBody>
      </p:sp>
      <p:sp>
        <p:nvSpPr>
          <p:cNvPr id="4" name="コンテンツ プレースホルダー 3">
            <a:extLst>
              <a:ext uri="{FF2B5EF4-FFF2-40B4-BE49-F238E27FC236}">
                <a16:creationId xmlns:a16="http://schemas.microsoft.com/office/drawing/2014/main" id="{D2E19D61-13A0-1A56-BE6B-3AAED23EEB11}"/>
              </a:ext>
            </a:extLst>
          </p:cNvPr>
          <p:cNvSpPr>
            <a:spLocks noGrp="1"/>
          </p:cNvSpPr>
          <p:nvPr>
            <p:ph idx="1"/>
          </p:nvPr>
        </p:nvSpPr>
        <p:spPr>
          <a:xfrm>
            <a:off x="323443" y="1772816"/>
            <a:ext cx="8497029" cy="4032448"/>
          </a:xfrm>
        </p:spPr>
        <p:txBody>
          <a:bodyPr/>
          <a:lstStyle/>
          <a:p>
            <a:pPr marL="0" indent="0">
              <a:buNone/>
            </a:pPr>
            <a:r>
              <a:rPr lang="en-US" altLang="ja-JP" sz="2400" dirty="0"/>
              <a:t>【</a:t>
            </a:r>
            <a:r>
              <a:rPr lang="ja-JP" altLang="en-US" sz="2400" dirty="0"/>
              <a:t>医療保険制度</a:t>
            </a:r>
            <a:r>
              <a:rPr lang="en-US" altLang="ja-JP" sz="2400" dirty="0"/>
              <a:t>】</a:t>
            </a:r>
            <a:r>
              <a:rPr lang="ja-JP" altLang="en-US" sz="2400" dirty="0"/>
              <a:t>高齢化＋医療技術の進歩＝医療費の増大</a:t>
            </a:r>
          </a:p>
          <a:p>
            <a:pPr marL="0" indent="0">
              <a:buNone/>
            </a:pPr>
            <a:r>
              <a:rPr lang="en-US" altLang="ja-JP" sz="2400" dirty="0"/>
              <a:t>1980</a:t>
            </a:r>
            <a:r>
              <a:rPr lang="ja-JP" altLang="en-US" sz="2400" dirty="0"/>
              <a:t>年代以降、医療費の患者負担引き上げ</a:t>
            </a:r>
          </a:p>
          <a:p>
            <a:pPr marL="0" indent="0">
              <a:buNone/>
            </a:pPr>
            <a:r>
              <a:rPr lang="en-US" altLang="ja-JP" sz="2400" dirty="0"/>
              <a:t>2006</a:t>
            </a:r>
            <a:r>
              <a:rPr lang="ja-JP" altLang="en-US" sz="2400" dirty="0"/>
              <a:t>：後期高齢者医療制度の導入。政府管掌健康保険制度（政管健保）⇒全国健康保険協会管掌健康保険制度（協会けんぽ）</a:t>
            </a:r>
            <a:r>
              <a:rPr lang="en-US" altLang="ja-JP" sz="2400" dirty="0"/>
              <a:t>2015</a:t>
            </a:r>
            <a:r>
              <a:rPr lang="ja-JP" altLang="en-US" sz="2400" dirty="0"/>
              <a:t>：都道府県が国民健康保険の財政運営主体となる。</a:t>
            </a:r>
          </a:p>
          <a:p>
            <a:pPr marL="0" indent="0">
              <a:buNone/>
            </a:pPr>
            <a:r>
              <a:rPr lang="en-US" altLang="ja-JP" sz="2400" dirty="0"/>
              <a:t>【</a:t>
            </a:r>
            <a:r>
              <a:rPr lang="ja-JP" altLang="en-US" sz="2400" dirty="0"/>
              <a:t>社会手当</a:t>
            </a:r>
            <a:r>
              <a:rPr lang="en-US" altLang="ja-JP" sz="2400" dirty="0"/>
              <a:t>】2000</a:t>
            </a:r>
            <a:r>
              <a:rPr lang="ja-JP" altLang="en-US" sz="2400" dirty="0"/>
              <a:t>年以降の動き：児童手当制度の充実</a:t>
            </a:r>
          </a:p>
          <a:p>
            <a:pPr marL="0" indent="0">
              <a:buNone/>
            </a:pPr>
            <a:r>
              <a:rPr lang="en-US" altLang="ja-JP" sz="2400" dirty="0"/>
              <a:t>【</a:t>
            </a:r>
            <a:r>
              <a:rPr lang="ja-JP" altLang="en-US" sz="2400" dirty="0"/>
              <a:t>社会福祉</a:t>
            </a:r>
            <a:r>
              <a:rPr lang="en-US" altLang="ja-JP" sz="2400" dirty="0"/>
              <a:t>】2000</a:t>
            </a:r>
            <a:r>
              <a:rPr lang="ja-JP" altLang="en-US" sz="2400" dirty="0"/>
              <a:t>年社会福祉事業法⇒社会福祉法に改称。サービス利用を「措置制度」から「契約制度」に変更</a:t>
            </a:r>
          </a:p>
          <a:p>
            <a:pPr marL="0" indent="0">
              <a:buNone/>
            </a:pPr>
            <a:endParaRPr lang="en-US" altLang="ja-JP" sz="2400" dirty="0">
              <a:solidFill>
                <a:srgbClr val="FF0000"/>
              </a:solidFill>
            </a:endParaRPr>
          </a:p>
          <a:p>
            <a:pPr marL="1306513" lvl="3" indent="0">
              <a:buNone/>
            </a:pPr>
            <a:endParaRPr lang="en-US" dirty="0"/>
          </a:p>
        </p:txBody>
      </p:sp>
    </p:spTree>
    <p:extLst>
      <p:ext uri="{BB962C8B-B14F-4D97-AF65-F5344CB8AC3E}">
        <p14:creationId xmlns:p14="http://schemas.microsoft.com/office/powerpoint/2010/main" val="79742751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r>
              <a:rPr lang="ja-JP" altLang="en-US" sz="2800" dirty="0"/>
              <a:t>第</a:t>
            </a:r>
            <a:r>
              <a:rPr lang="en-US" altLang="ja-JP" sz="2800" dirty="0"/>
              <a:t>5</a:t>
            </a:r>
            <a:r>
              <a:rPr lang="ja-JP" altLang="en-US" sz="2800" dirty="0"/>
              <a:t>節　社会保障の展開（後半） </a:t>
            </a:r>
            <a:br>
              <a:rPr lang="en-US" altLang="ja-JP" sz="2800" dirty="0"/>
            </a:br>
            <a:r>
              <a:rPr lang="ja-JP" altLang="en-US" sz="2400" dirty="0"/>
              <a:t>（４）</a:t>
            </a:r>
            <a:r>
              <a:rPr lang="en-US" altLang="ja-JP" sz="2400" dirty="0"/>
              <a:t>1980</a:t>
            </a:r>
            <a:r>
              <a:rPr lang="ja-JP" altLang="en-US" sz="2400" dirty="0"/>
              <a:t>年代以降　③</a:t>
            </a:r>
            <a:endParaRPr lang="ja-JP" altLang="en-US" sz="2800" dirty="0"/>
          </a:p>
        </p:txBody>
      </p:sp>
      <p:sp>
        <p:nvSpPr>
          <p:cNvPr id="4" name="コンテンツ プレースホルダー 3">
            <a:extLst>
              <a:ext uri="{FF2B5EF4-FFF2-40B4-BE49-F238E27FC236}">
                <a16:creationId xmlns:a16="http://schemas.microsoft.com/office/drawing/2014/main" id="{D2E19D61-13A0-1A56-BE6B-3AAED23EEB11}"/>
              </a:ext>
            </a:extLst>
          </p:cNvPr>
          <p:cNvSpPr>
            <a:spLocks noGrp="1"/>
          </p:cNvSpPr>
          <p:nvPr>
            <p:ph idx="1"/>
          </p:nvPr>
        </p:nvSpPr>
        <p:spPr>
          <a:xfrm>
            <a:off x="323443" y="1772816"/>
            <a:ext cx="8641045" cy="4032448"/>
          </a:xfrm>
        </p:spPr>
        <p:txBody>
          <a:bodyPr/>
          <a:lstStyle/>
          <a:p>
            <a:pPr marL="0" indent="0">
              <a:buNone/>
            </a:pPr>
            <a:r>
              <a:rPr lang="en-US" altLang="ja-JP" sz="2400" dirty="0"/>
              <a:t>【</a:t>
            </a:r>
            <a:r>
              <a:rPr lang="ja-JP" altLang="en-US" sz="2400" dirty="0"/>
              <a:t>高齢者介護分野</a:t>
            </a:r>
            <a:r>
              <a:rPr lang="en-US" altLang="ja-JP" sz="2400" dirty="0"/>
              <a:t>】</a:t>
            </a:r>
          </a:p>
          <a:p>
            <a:pPr marL="0" indent="0">
              <a:buNone/>
            </a:pPr>
            <a:r>
              <a:rPr lang="en-US" altLang="ja-JP" sz="2400" dirty="0"/>
              <a:t>1990</a:t>
            </a:r>
            <a:r>
              <a:rPr lang="ja-JP" altLang="en-US" sz="2400" dirty="0"/>
              <a:t>高齢者保健医療福祉推進十か年戦略（ゴールドプラン）：在宅サービスを中心とした介護サービスの拡充</a:t>
            </a:r>
          </a:p>
          <a:p>
            <a:pPr marL="0" indent="0">
              <a:buNone/>
            </a:pPr>
            <a:r>
              <a:rPr lang="en-US" altLang="ja-JP" sz="2400" dirty="0"/>
              <a:t>2000</a:t>
            </a:r>
            <a:r>
              <a:rPr lang="ja-JP" altLang="en-US" sz="2400" dirty="0"/>
              <a:t>介護保険制度の実施</a:t>
            </a:r>
          </a:p>
          <a:p>
            <a:pPr marL="0" indent="0">
              <a:buNone/>
            </a:pPr>
            <a:r>
              <a:rPr lang="en-US" altLang="ja-JP" sz="2400" dirty="0"/>
              <a:t>2011</a:t>
            </a:r>
            <a:r>
              <a:rPr lang="ja-JP" altLang="en-US" sz="2400" dirty="0"/>
              <a:t>地域包括ケアシステムの構築へ</a:t>
            </a:r>
          </a:p>
          <a:p>
            <a:pPr marL="0" indent="0">
              <a:buNone/>
            </a:pPr>
            <a:r>
              <a:rPr lang="en-US" altLang="ja-JP" sz="2400" dirty="0"/>
              <a:t>【</a:t>
            </a:r>
            <a:r>
              <a:rPr lang="ja-JP" altLang="en-US" sz="2400" dirty="0"/>
              <a:t>障害者福祉分野</a:t>
            </a:r>
            <a:r>
              <a:rPr lang="en-US" altLang="ja-JP" sz="2400" dirty="0"/>
              <a:t>】</a:t>
            </a:r>
          </a:p>
          <a:p>
            <a:pPr marL="0" indent="0">
              <a:buNone/>
            </a:pPr>
            <a:r>
              <a:rPr lang="en-US" altLang="ja-JP" sz="2400" dirty="0"/>
              <a:t>2003</a:t>
            </a:r>
            <a:r>
              <a:rPr lang="ja-JP" altLang="en-US" sz="2400" dirty="0"/>
              <a:t>障害者支援費制度　利用者本位のサービス</a:t>
            </a:r>
          </a:p>
          <a:p>
            <a:pPr marL="0" indent="0">
              <a:buNone/>
            </a:pPr>
            <a:r>
              <a:rPr lang="en-US" altLang="ja-JP" sz="2400" dirty="0"/>
              <a:t>2005</a:t>
            </a:r>
            <a:r>
              <a:rPr lang="ja-JP" altLang="en-US" sz="2400" dirty="0"/>
              <a:t>障害者支援制度　障害種別を越えた一元的サービス体制</a:t>
            </a:r>
          </a:p>
          <a:p>
            <a:pPr marL="0" indent="0">
              <a:buNone/>
            </a:pPr>
            <a:r>
              <a:rPr lang="en-US" altLang="ja-JP" sz="2400" dirty="0"/>
              <a:t>2012</a:t>
            </a:r>
            <a:r>
              <a:rPr lang="ja-JP" altLang="en-US" sz="2400" dirty="0"/>
              <a:t>　障害者総合支援制度</a:t>
            </a:r>
          </a:p>
          <a:p>
            <a:pPr marL="0" indent="0">
              <a:buNone/>
            </a:pPr>
            <a:endParaRPr lang="ja-JP" altLang="en-US" sz="2400" dirty="0"/>
          </a:p>
          <a:p>
            <a:pPr marL="0" indent="0">
              <a:buNone/>
            </a:pPr>
            <a:endParaRPr lang="ja-JP" altLang="en-US" sz="2400" dirty="0"/>
          </a:p>
          <a:p>
            <a:pPr marL="0" indent="0">
              <a:buNone/>
            </a:pPr>
            <a:endParaRPr lang="ja-JP" altLang="en-US" sz="2400" dirty="0"/>
          </a:p>
          <a:p>
            <a:pPr marL="0" indent="0">
              <a:buNone/>
            </a:pPr>
            <a:endParaRPr lang="en-US" altLang="ja-JP" sz="2400" dirty="0">
              <a:solidFill>
                <a:srgbClr val="FF0000"/>
              </a:solidFill>
            </a:endParaRPr>
          </a:p>
          <a:p>
            <a:pPr marL="1306513" lvl="3" indent="0">
              <a:buNone/>
            </a:pPr>
            <a:endParaRPr lang="en-US" dirty="0"/>
          </a:p>
        </p:txBody>
      </p:sp>
    </p:spTree>
    <p:extLst>
      <p:ext uri="{BB962C8B-B14F-4D97-AF65-F5344CB8AC3E}">
        <p14:creationId xmlns:p14="http://schemas.microsoft.com/office/powerpoint/2010/main" val="39475135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r>
              <a:rPr lang="ja-JP" altLang="en-US" sz="2800" dirty="0"/>
              <a:t>第</a:t>
            </a:r>
            <a:r>
              <a:rPr lang="en-US" altLang="ja-JP" sz="2800" dirty="0"/>
              <a:t>5</a:t>
            </a:r>
            <a:r>
              <a:rPr lang="ja-JP" altLang="en-US" sz="2800" dirty="0"/>
              <a:t>節　社会保障の展開（後半） </a:t>
            </a:r>
            <a:br>
              <a:rPr lang="en-US" altLang="ja-JP" sz="2800" dirty="0"/>
            </a:br>
            <a:r>
              <a:rPr lang="ja-JP" altLang="en-US" sz="2400" dirty="0"/>
              <a:t>（４）</a:t>
            </a:r>
            <a:r>
              <a:rPr lang="en-US" altLang="ja-JP" sz="2400" dirty="0"/>
              <a:t>1980</a:t>
            </a:r>
            <a:r>
              <a:rPr lang="ja-JP" altLang="en-US" sz="2400" dirty="0"/>
              <a:t>年代以降　④</a:t>
            </a:r>
            <a:endParaRPr lang="ja-JP" altLang="en-US" sz="2800" dirty="0"/>
          </a:p>
        </p:txBody>
      </p:sp>
      <p:sp>
        <p:nvSpPr>
          <p:cNvPr id="4" name="コンテンツ プレースホルダー 3">
            <a:extLst>
              <a:ext uri="{FF2B5EF4-FFF2-40B4-BE49-F238E27FC236}">
                <a16:creationId xmlns:a16="http://schemas.microsoft.com/office/drawing/2014/main" id="{D2E19D61-13A0-1A56-BE6B-3AAED23EEB11}"/>
              </a:ext>
            </a:extLst>
          </p:cNvPr>
          <p:cNvSpPr>
            <a:spLocks noGrp="1"/>
          </p:cNvSpPr>
          <p:nvPr>
            <p:ph idx="1"/>
          </p:nvPr>
        </p:nvSpPr>
        <p:spPr>
          <a:xfrm>
            <a:off x="305504" y="1649988"/>
            <a:ext cx="8370952" cy="4947363"/>
          </a:xfrm>
        </p:spPr>
        <p:txBody>
          <a:bodyPr/>
          <a:lstStyle/>
          <a:p>
            <a:pPr marL="0" indent="0">
              <a:buNone/>
            </a:pPr>
            <a:r>
              <a:rPr lang="en-US" altLang="ja-JP" sz="2400" dirty="0"/>
              <a:t>【</a:t>
            </a:r>
            <a:r>
              <a:rPr lang="ja-JP" altLang="en-US" sz="2400" dirty="0"/>
              <a:t>児童福祉分野</a:t>
            </a:r>
            <a:r>
              <a:rPr lang="en-US" altLang="ja-JP" sz="2400" dirty="0"/>
              <a:t>】2012</a:t>
            </a:r>
            <a:r>
              <a:rPr lang="ja-JP" altLang="en-US" sz="2400" dirty="0"/>
              <a:t>：子ども・子育て関連三法の成立</a:t>
            </a:r>
          </a:p>
          <a:p>
            <a:pPr marL="0" indent="0">
              <a:buNone/>
            </a:pPr>
            <a:r>
              <a:rPr lang="en-US" altLang="ja-JP" sz="2400" dirty="0"/>
              <a:t>2015</a:t>
            </a:r>
            <a:r>
              <a:rPr lang="ja-JP" altLang="en-US" sz="2400" dirty="0"/>
              <a:t>：子ども・子育て支援新制度の実施</a:t>
            </a:r>
          </a:p>
          <a:p>
            <a:pPr marL="0" indent="0">
              <a:buNone/>
            </a:pPr>
            <a:r>
              <a:rPr lang="ja-JP" altLang="en-US" sz="2400" dirty="0"/>
              <a:t>市区町村計画による保育サービスの整備。地域型保育給付による地域保育への財政支援、地域子ども・子育て支援事業。認定こども園制度の改善など</a:t>
            </a:r>
          </a:p>
          <a:p>
            <a:pPr marL="0" indent="0">
              <a:buNone/>
            </a:pPr>
            <a:r>
              <a:rPr lang="en-US" altLang="ja-JP" sz="2400" dirty="0"/>
              <a:t>【2000</a:t>
            </a:r>
            <a:r>
              <a:rPr lang="ja-JP" altLang="en-US" sz="2400" dirty="0"/>
              <a:t>年以降の新たな課題</a:t>
            </a:r>
            <a:r>
              <a:rPr lang="en-US" altLang="ja-JP" sz="2400" dirty="0"/>
              <a:t>】</a:t>
            </a:r>
            <a:r>
              <a:rPr lang="ja-JP" altLang="en-US" sz="2400" dirty="0"/>
              <a:t>雇用問題の深刻化と非正規雇用の拡大・経済格差の拡大と貧困問題への対応　正規雇用労働者中心の仕組みの限界⇒求職者支援制度の導入</a:t>
            </a:r>
          </a:p>
          <a:p>
            <a:pPr marL="0" indent="0">
              <a:buNone/>
            </a:pPr>
            <a:r>
              <a:rPr lang="en-US" altLang="ja-JP" sz="2400" dirty="0"/>
              <a:t>2013</a:t>
            </a:r>
            <a:r>
              <a:rPr lang="ja-JP" altLang="en-US" sz="2400" dirty="0"/>
              <a:t>（</a:t>
            </a:r>
            <a:r>
              <a:rPr lang="en-US" altLang="ja-JP" sz="2400" dirty="0"/>
              <a:t>H25)</a:t>
            </a:r>
            <a:r>
              <a:rPr lang="ja-JP" altLang="en-US" sz="2400" dirty="0"/>
              <a:t>年制定　</a:t>
            </a:r>
            <a:r>
              <a:rPr lang="en-US" altLang="ja-JP" sz="2400" dirty="0"/>
              <a:t>2015</a:t>
            </a:r>
            <a:r>
              <a:rPr lang="ja-JP" altLang="en-US" sz="2400" dirty="0"/>
              <a:t>（</a:t>
            </a:r>
            <a:r>
              <a:rPr lang="en-US" altLang="ja-JP" sz="2400" dirty="0"/>
              <a:t>H27</a:t>
            </a:r>
            <a:r>
              <a:rPr lang="ja-JP" altLang="en-US" sz="2400" dirty="0"/>
              <a:t>）年施行　生活困窮者自立支援制度　</a:t>
            </a:r>
          </a:p>
          <a:p>
            <a:pPr marL="0" indent="0">
              <a:buNone/>
            </a:pPr>
            <a:r>
              <a:rPr lang="en-US" altLang="ja-JP" sz="2400" dirty="0"/>
              <a:t>2013</a:t>
            </a:r>
            <a:r>
              <a:rPr lang="ja-JP" altLang="en-US" sz="2400" dirty="0"/>
              <a:t>（</a:t>
            </a:r>
            <a:r>
              <a:rPr lang="en-US" altLang="ja-JP" sz="2400" dirty="0"/>
              <a:t>H25)</a:t>
            </a:r>
            <a:r>
              <a:rPr lang="ja-JP" altLang="en-US" sz="2400" dirty="0"/>
              <a:t>年制定　</a:t>
            </a:r>
            <a:r>
              <a:rPr lang="en-US" altLang="ja-JP" sz="2400" dirty="0"/>
              <a:t>2014</a:t>
            </a:r>
            <a:r>
              <a:rPr lang="ja-JP" altLang="en-US" sz="2400" dirty="0"/>
              <a:t>（</a:t>
            </a:r>
            <a:r>
              <a:rPr lang="en-US" altLang="ja-JP" sz="2400" dirty="0"/>
              <a:t>H26)</a:t>
            </a:r>
            <a:r>
              <a:rPr lang="ja-JP" altLang="en-US" sz="2400" dirty="0"/>
              <a:t>年　子どもの貧困対策の推進に関する法律（子どもの貧困対策推進法）</a:t>
            </a:r>
          </a:p>
          <a:p>
            <a:pPr marL="0" indent="0">
              <a:buNone/>
            </a:pPr>
            <a:endParaRPr lang="ja-JP" altLang="en-US" sz="2400" dirty="0"/>
          </a:p>
          <a:p>
            <a:pPr marL="0" indent="0">
              <a:buNone/>
            </a:pPr>
            <a:endParaRPr lang="ja-JP" altLang="en-US" sz="2400" dirty="0"/>
          </a:p>
          <a:p>
            <a:pPr marL="0" indent="0">
              <a:buNone/>
            </a:pPr>
            <a:endParaRPr lang="ja-JP" altLang="en-US" sz="2400" dirty="0"/>
          </a:p>
          <a:p>
            <a:pPr marL="0" indent="0">
              <a:buNone/>
            </a:pPr>
            <a:endParaRPr lang="en-US" altLang="ja-JP" sz="2400" dirty="0">
              <a:solidFill>
                <a:srgbClr val="FF0000"/>
              </a:solidFill>
            </a:endParaRPr>
          </a:p>
          <a:p>
            <a:pPr marL="1306513" lvl="3" indent="0">
              <a:buNone/>
            </a:pPr>
            <a:endParaRPr lang="en-US" dirty="0"/>
          </a:p>
        </p:txBody>
      </p:sp>
    </p:spTree>
    <p:extLst>
      <p:ext uri="{BB962C8B-B14F-4D97-AF65-F5344CB8AC3E}">
        <p14:creationId xmlns:p14="http://schemas.microsoft.com/office/powerpoint/2010/main" val="39852756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次週</a:t>
            </a:r>
            <a:endParaRPr lang="en-US" dirty="0"/>
          </a:p>
        </p:txBody>
      </p:sp>
      <p:sp>
        <p:nvSpPr>
          <p:cNvPr id="427011" name="Rectangle 3"/>
          <p:cNvSpPr>
            <a:spLocks noGrp="1" noChangeArrowheads="1"/>
          </p:cNvSpPr>
          <p:nvPr>
            <p:ph type="body" idx="1"/>
          </p:nvPr>
        </p:nvSpPr>
        <p:spPr>
          <a:xfrm>
            <a:off x="540361" y="1844824"/>
            <a:ext cx="7655259" cy="3574504"/>
          </a:xfrm>
        </p:spPr>
        <p:txBody>
          <a:bodyPr/>
          <a:lstStyle/>
          <a:p>
            <a:pPr marL="0" indent="0">
              <a:buNone/>
            </a:pPr>
            <a:r>
              <a:rPr lang="ja-JP" altLang="en-US" sz="3200" dirty="0"/>
              <a:t>６月</a:t>
            </a:r>
            <a:r>
              <a:rPr lang="en-US" altLang="ja-JP" sz="3200" dirty="0"/>
              <a:t>26</a:t>
            </a:r>
            <a:r>
              <a:rPr lang="ja-JP" altLang="en-US" sz="3200" dirty="0"/>
              <a:t>日は</a:t>
            </a:r>
          </a:p>
          <a:p>
            <a:pPr marL="0" indent="0">
              <a:buNone/>
            </a:pPr>
            <a:r>
              <a:rPr lang="ja-JP" altLang="en-US" sz="3200" dirty="0"/>
              <a:t>第</a:t>
            </a:r>
            <a:r>
              <a:rPr lang="en-US" altLang="ja-JP" sz="3200" dirty="0"/>
              <a:t>9</a:t>
            </a:r>
            <a:r>
              <a:rPr lang="ja-JP" altLang="en-US" sz="3200" dirty="0"/>
              <a:t>回</a:t>
            </a:r>
            <a:r>
              <a:rPr lang="en-US" altLang="ja-JP" sz="3200" dirty="0"/>
              <a:t>【</a:t>
            </a:r>
            <a:r>
              <a:rPr lang="ja-JP" altLang="en-US" sz="3200" dirty="0"/>
              <a:t>社会保障の財源と給付</a:t>
            </a:r>
            <a:r>
              <a:rPr lang="en-US" altLang="ja-JP" sz="3200" dirty="0"/>
              <a:t>】</a:t>
            </a:r>
            <a:r>
              <a:rPr lang="ja-JP" altLang="en-US" sz="3200" dirty="0"/>
              <a:t>社会保障と国民経済との関係、社会保障の財源 </a:t>
            </a:r>
          </a:p>
          <a:p>
            <a:pPr marL="0" indent="0">
              <a:buNone/>
            </a:pPr>
            <a:r>
              <a:rPr lang="ja-JP" altLang="en-US" sz="3200" dirty="0"/>
              <a:t>★教科書：第３章　社会保障の財政　第１節と第２節　</a:t>
            </a:r>
          </a:p>
          <a:p>
            <a:pPr marL="0" indent="0">
              <a:buNone/>
            </a:pPr>
            <a:r>
              <a:rPr lang="ja-JP" altLang="en-US" sz="3200" dirty="0"/>
              <a:t>ｐ</a:t>
            </a:r>
            <a:r>
              <a:rPr lang="en-US" altLang="ja-JP" sz="3200" dirty="0"/>
              <a:t>.60</a:t>
            </a:r>
            <a:r>
              <a:rPr lang="ja-JP" altLang="en-US" sz="3200" dirty="0"/>
              <a:t>～</a:t>
            </a:r>
            <a:r>
              <a:rPr lang="en-US" altLang="ja-JP" sz="3200" dirty="0"/>
              <a:t>p.76</a:t>
            </a:r>
            <a:r>
              <a:rPr lang="ja-JP" altLang="en-US" sz="3200" dirty="0"/>
              <a:t>です。</a:t>
            </a:r>
          </a:p>
          <a:p>
            <a:pPr marL="0" indent="0" eaLnBrk="1" hangingPunct="1">
              <a:lnSpc>
                <a:spcPct val="90000"/>
              </a:lnSpc>
              <a:buNone/>
            </a:pPr>
            <a:endParaRPr lang="en-US" altLang="ja-JP" dirty="0"/>
          </a:p>
          <a:p>
            <a:pPr eaLnBrk="1" hangingPunct="1">
              <a:lnSpc>
                <a:spcPct val="90000"/>
              </a:lnSpc>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14</a:t>
            </a:fld>
            <a:endParaRPr lang="en-US" altLang="ja-JP"/>
          </a:p>
        </p:txBody>
      </p:sp>
    </p:spTree>
    <p:extLst>
      <p:ext uri="{BB962C8B-B14F-4D97-AF65-F5344CB8AC3E}">
        <p14:creationId xmlns:p14="http://schemas.microsoft.com/office/powerpoint/2010/main" val="29670101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今日のお話</a:t>
            </a:r>
            <a:endParaRPr lang="en-US" dirty="0"/>
          </a:p>
        </p:txBody>
      </p:sp>
      <p:sp>
        <p:nvSpPr>
          <p:cNvPr id="427011" name="Rectangle 3"/>
          <p:cNvSpPr>
            <a:spLocks noGrp="1" noChangeArrowheads="1"/>
          </p:cNvSpPr>
          <p:nvPr>
            <p:ph type="body" idx="1"/>
          </p:nvPr>
        </p:nvSpPr>
        <p:spPr>
          <a:xfrm>
            <a:off x="683568" y="1700808"/>
            <a:ext cx="8001000" cy="2880320"/>
          </a:xfrm>
        </p:spPr>
        <p:txBody>
          <a:bodyPr/>
          <a:lstStyle/>
          <a:p>
            <a:pPr marL="0" indent="0" eaLnBrk="1" hangingPunct="1">
              <a:lnSpc>
                <a:spcPct val="90000"/>
              </a:lnSpc>
              <a:buNone/>
            </a:pPr>
            <a:r>
              <a:rPr lang="ja-JP" altLang="en-US" sz="2800" dirty="0"/>
              <a:t>第</a:t>
            </a:r>
            <a:r>
              <a:rPr lang="en-US" altLang="ja-JP" sz="2800" dirty="0"/>
              <a:t>5</a:t>
            </a:r>
            <a:r>
              <a:rPr lang="ja-JP" altLang="en-US" sz="2800" dirty="0"/>
              <a:t>節　社会保障の展開（後半）日本の社会保障の展開</a:t>
            </a:r>
          </a:p>
          <a:p>
            <a:pPr marL="514350" indent="-514350" eaLnBrk="1" hangingPunct="1">
              <a:lnSpc>
                <a:spcPct val="90000"/>
              </a:lnSpc>
              <a:buFont typeface="+mj-lt"/>
              <a:buAutoNum type="arabicPeriod"/>
            </a:pPr>
            <a:r>
              <a:rPr lang="ja-JP" altLang="en-US" sz="2800" dirty="0"/>
              <a:t>戦前・戦中期間の社会保険</a:t>
            </a:r>
          </a:p>
          <a:p>
            <a:pPr marL="514350" indent="-514350" eaLnBrk="1" hangingPunct="1">
              <a:lnSpc>
                <a:spcPct val="90000"/>
              </a:lnSpc>
              <a:buFont typeface="+mj-lt"/>
              <a:buAutoNum type="arabicPeriod"/>
            </a:pPr>
            <a:r>
              <a:rPr lang="ja-JP" altLang="en-US" sz="2800" dirty="0"/>
              <a:t>生活保護法の制定から国民皆保険年金体制へ</a:t>
            </a:r>
            <a:endParaRPr lang="en-US" altLang="ja-JP" sz="2800" dirty="0"/>
          </a:p>
          <a:p>
            <a:pPr marL="514350" indent="-514350" eaLnBrk="1" hangingPunct="1">
              <a:lnSpc>
                <a:spcPct val="90000"/>
              </a:lnSpc>
              <a:buFont typeface="+mj-lt"/>
              <a:buAutoNum type="arabicPeriod"/>
            </a:pPr>
            <a:r>
              <a:rPr lang="en-US" altLang="ja-JP" sz="2800" dirty="0"/>
              <a:t>1960~1970</a:t>
            </a:r>
            <a:r>
              <a:rPr lang="ja-JP" altLang="en-US" sz="2800" dirty="0"/>
              <a:t>年代</a:t>
            </a:r>
            <a:endParaRPr lang="en-US" altLang="ja-JP" sz="2800" dirty="0"/>
          </a:p>
          <a:p>
            <a:pPr marL="514350" indent="-514350" eaLnBrk="1" hangingPunct="1">
              <a:lnSpc>
                <a:spcPct val="90000"/>
              </a:lnSpc>
              <a:buFont typeface="+mj-lt"/>
              <a:buAutoNum type="arabicPeriod"/>
            </a:pPr>
            <a:r>
              <a:rPr lang="en-US" altLang="ja-JP" sz="2800" dirty="0"/>
              <a:t>1980</a:t>
            </a:r>
            <a:r>
              <a:rPr lang="ja-JP" altLang="en-US" sz="2800" dirty="0"/>
              <a:t>年代以降</a:t>
            </a:r>
            <a:endParaRPr lang="en-US" altLang="ja-JP" sz="2800" dirty="0"/>
          </a:p>
          <a:p>
            <a:pPr marL="0" indent="0" eaLnBrk="1" hangingPunct="1">
              <a:lnSpc>
                <a:spcPct val="90000"/>
              </a:lnSpc>
              <a:buNone/>
            </a:pPr>
            <a:endParaRPr lang="ja-JP" altLang="en-US" sz="2800" dirty="0"/>
          </a:p>
          <a:p>
            <a:pPr marL="0" indent="0" eaLnBrk="1" hangingPunct="1">
              <a:lnSpc>
                <a:spcPct val="90000"/>
              </a:lnSpc>
              <a:buNone/>
            </a:pPr>
            <a:endParaRPr lang="ja-JP" altLang="en-US" sz="2800" dirty="0"/>
          </a:p>
          <a:p>
            <a:pPr marL="438150" lvl="1" indent="0" eaLnBrk="1" hangingPunct="1">
              <a:lnSpc>
                <a:spcPct val="90000"/>
              </a:lnSpc>
              <a:buNone/>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B5C640BE-F694-22C0-69A1-3158D26090E4}"/>
              </a:ext>
            </a:extLst>
          </p:cNvPr>
          <p:cNvSpPr>
            <a:spLocks noGrp="1"/>
          </p:cNvSpPr>
          <p:nvPr>
            <p:ph type="sldNum" sz="quarter" idx="12"/>
          </p:nvPr>
        </p:nvSpPr>
        <p:spPr/>
        <p:txBody>
          <a:bodyPr/>
          <a:lstStyle/>
          <a:p>
            <a:fld id="{A4CFD91F-0676-4D47-82C1-C8A098CDDACF}" type="slidenum">
              <a:rPr lang="en-US" altLang="ja-JP" smtClean="0"/>
              <a:pPr/>
              <a:t>2</a:t>
            </a:fld>
            <a:endParaRPr lang="en-US" altLang="ja-JP"/>
          </a:p>
        </p:txBody>
      </p:sp>
      <p:sp>
        <p:nvSpPr>
          <p:cNvPr id="3" name="テキスト ボックス 2">
            <a:extLst>
              <a:ext uri="{FF2B5EF4-FFF2-40B4-BE49-F238E27FC236}">
                <a16:creationId xmlns:a16="http://schemas.microsoft.com/office/drawing/2014/main" id="{99506729-607B-B929-8EB7-051062E107E6}"/>
              </a:ext>
            </a:extLst>
          </p:cNvPr>
          <p:cNvSpPr txBox="1"/>
          <p:nvPr/>
        </p:nvSpPr>
        <p:spPr>
          <a:xfrm>
            <a:off x="749549" y="4413055"/>
            <a:ext cx="7869038" cy="1938992"/>
          </a:xfrm>
          <a:prstGeom prst="rect">
            <a:avLst/>
          </a:prstGeom>
          <a:solidFill>
            <a:schemeClr val="bg1"/>
          </a:solidFill>
          <a:ln>
            <a:solidFill>
              <a:schemeClr val="bg1"/>
            </a:solidFill>
          </a:ln>
        </p:spPr>
        <p:txBody>
          <a:bodyPr wrap="square" rtlCol="0">
            <a:spAutoFit/>
          </a:bodyPr>
          <a:lstStyle/>
          <a:p>
            <a:r>
              <a:rPr lang="ja-JP" altLang="en-US" sz="2000" dirty="0"/>
              <a:t>★日本の社会保障：戦前</a:t>
            </a:r>
            <a:r>
              <a:rPr lang="en-US" altLang="ja-JP" sz="2000" dirty="0"/>
              <a:t>1922</a:t>
            </a:r>
            <a:r>
              <a:rPr lang="ja-JP" altLang="en-US" sz="2000" dirty="0"/>
              <a:t>（</a:t>
            </a:r>
            <a:r>
              <a:rPr lang="en-US" altLang="ja-JP" sz="2000" dirty="0"/>
              <a:t>T11</a:t>
            </a:r>
            <a:r>
              <a:rPr lang="ja-JP" altLang="en-US" sz="2000" dirty="0"/>
              <a:t>）の健康保険法⇒</a:t>
            </a:r>
            <a:r>
              <a:rPr lang="en-US" altLang="ja-JP" sz="2000" dirty="0"/>
              <a:t>1938</a:t>
            </a:r>
            <a:r>
              <a:rPr lang="ja-JP" altLang="en-US" sz="2000" dirty="0"/>
              <a:t>（</a:t>
            </a:r>
            <a:r>
              <a:rPr lang="en-US" altLang="ja-JP" sz="2000" dirty="0"/>
              <a:t>S13</a:t>
            </a:r>
            <a:r>
              <a:rPr lang="ja-JP" altLang="en-US" sz="2000" dirty="0"/>
              <a:t>）国民健康保険法⇒</a:t>
            </a:r>
            <a:r>
              <a:rPr lang="en-US" altLang="ja-JP" sz="2000" dirty="0"/>
              <a:t>1944</a:t>
            </a:r>
            <a:r>
              <a:rPr lang="ja-JP" altLang="en-US" sz="2000" dirty="0"/>
              <a:t> （</a:t>
            </a:r>
            <a:r>
              <a:rPr lang="en-US" altLang="ja-JP" sz="2000" dirty="0"/>
              <a:t>S19</a:t>
            </a:r>
            <a:r>
              <a:rPr lang="ja-JP" altLang="en-US" sz="2000" dirty="0"/>
              <a:t>）厚生年金法⇒戦後、</a:t>
            </a:r>
            <a:r>
              <a:rPr lang="en-US" altLang="ja-JP" sz="2000" dirty="0"/>
              <a:t>1946</a:t>
            </a:r>
            <a:r>
              <a:rPr lang="ja-JP" altLang="en-US" sz="2000" dirty="0"/>
              <a:t>（</a:t>
            </a:r>
            <a:r>
              <a:rPr lang="en-US" altLang="ja-JP" sz="2000" dirty="0"/>
              <a:t>S21</a:t>
            </a:r>
            <a:r>
              <a:rPr lang="ja-JP" altLang="en-US" sz="2000" dirty="0"/>
              <a:t>）生活保護法⇒</a:t>
            </a:r>
            <a:r>
              <a:rPr lang="en-US" altLang="ja-JP" sz="2000" dirty="0"/>
              <a:t>1958</a:t>
            </a:r>
            <a:r>
              <a:rPr lang="ja-JP" altLang="en-US" sz="2000" dirty="0"/>
              <a:t>（</a:t>
            </a:r>
            <a:r>
              <a:rPr lang="en-US" altLang="ja-JP" sz="2000" dirty="0"/>
              <a:t>S33)</a:t>
            </a:r>
            <a:r>
              <a:rPr lang="ja-JP" altLang="en-US" sz="2000" dirty="0"/>
              <a:t>国民健康保険法・</a:t>
            </a:r>
            <a:r>
              <a:rPr lang="en-US" altLang="ja-JP" sz="2000" dirty="0"/>
              <a:t>1959</a:t>
            </a:r>
            <a:r>
              <a:rPr lang="ja-JP" altLang="en-US" sz="2000" dirty="0"/>
              <a:t>（</a:t>
            </a:r>
            <a:r>
              <a:rPr lang="en-US" altLang="ja-JP" sz="2000" dirty="0"/>
              <a:t>S34</a:t>
            </a:r>
            <a:r>
              <a:rPr lang="ja-JP" altLang="en-US" sz="2000" dirty="0"/>
              <a:t>）国民年金法⇒国民皆保険年金体制⇒</a:t>
            </a:r>
            <a:r>
              <a:rPr lang="en-US" altLang="ja-JP" sz="2000" dirty="0"/>
              <a:t>1973</a:t>
            </a:r>
            <a:r>
              <a:rPr lang="ja-JP" altLang="en-US" sz="2000" dirty="0"/>
              <a:t>（</a:t>
            </a:r>
            <a:r>
              <a:rPr lang="en-US" altLang="ja-JP" sz="2000" dirty="0"/>
              <a:t>S48</a:t>
            </a:r>
            <a:r>
              <a:rPr lang="ja-JP" altLang="en-US" sz="2000" dirty="0"/>
              <a:t>）福祉元年老人医療費無料化⇒２０００（</a:t>
            </a:r>
            <a:r>
              <a:rPr lang="en-US" altLang="ja-JP" sz="2000" dirty="0"/>
              <a:t>H12)</a:t>
            </a:r>
            <a:r>
              <a:rPr lang="ja-JP" altLang="en-US" sz="2000" dirty="0"/>
              <a:t>介護保険制度⇒２００６（</a:t>
            </a:r>
            <a:r>
              <a:rPr lang="en-US" altLang="ja-JP" sz="2000" dirty="0"/>
              <a:t>H18)</a:t>
            </a:r>
            <a:r>
              <a:rPr lang="ja-JP" altLang="en-US" sz="2000" dirty="0"/>
              <a:t>後期高齢者医療制度⇒</a:t>
            </a:r>
            <a:r>
              <a:rPr lang="en-US" altLang="ja-JP" sz="2000" dirty="0"/>
              <a:t>2015</a:t>
            </a:r>
            <a:r>
              <a:rPr lang="ja-JP" altLang="en-US" sz="2000" dirty="0"/>
              <a:t>（</a:t>
            </a:r>
            <a:r>
              <a:rPr lang="en-US" altLang="ja-JP" sz="2000" dirty="0"/>
              <a:t>H27)</a:t>
            </a:r>
            <a:r>
              <a:rPr lang="ja-JP" altLang="en-US" sz="2000" dirty="0"/>
              <a:t>生活困窮者自立支援制度</a:t>
            </a:r>
            <a:endParaRPr lang="en-US" sz="200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br>
              <a:rPr lang="ja-JP" altLang="en-US" sz="2800" dirty="0"/>
            </a:br>
            <a:r>
              <a:rPr lang="ja-JP" altLang="en-US" sz="2800" dirty="0"/>
              <a:t>第</a:t>
            </a:r>
            <a:r>
              <a:rPr lang="en-US" altLang="ja-JP" sz="2800" dirty="0"/>
              <a:t>5</a:t>
            </a:r>
            <a:r>
              <a:rPr lang="ja-JP" altLang="en-US" sz="2800" dirty="0"/>
              <a:t>節　社会保障の展開（後半） </a:t>
            </a:r>
            <a:br>
              <a:rPr lang="en-US" altLang="ja-JP" sz="2800" dirty="0"/>
            </a:br>
            <a:r>
              <a:rPr lang="ja-JP" altLang="en-US" sz="2800" dirty="0"/>
              <a:t>（１）戦前・戦中期間の社会保険　①</a:t>
            </a:r>
            <a:br>
              <a:rPr lang="en-US" altLang="ja-JP" sz="2800" dirty="0"/>
            </a:br>
            <a:endParaRPr lang="ja-JP" altLang="en-US" sz="2800" dirty="0"/>
          </a:p>
        </p:txBody>
      </p:sp>
      <p:sp>
        <p:nvSpPr>
          <p:cNvPr id="430083" name="Rectangle 3"/>
          <p:cNvSpPr>
            <a:spLocks noGrp="1" noChangeArrowheads="1"/>
          </p:cNvSpPr>
          <p:nvPr>
            <p:ph type="body" idx="1"/>
          </p:nvPr>
        </p:nvSpPr>
        <p:spPr>
          <a:xfrm>
            <a:off x="196875" y="1772816"/>
            <a:ext cx="8788218" cy="4216534"/>
          </a:xfrm>
        </p:spPr>
        <p:txBody>
          <a:bodyPr/>
          <a:lstStyle/>
          <a:p>
            <a:pPr eaLnBrk="1" hangingPunct="1">
              <a:lnSpc>
                <a:spcPct val="90000"/>
              </a:lnSpc>
            </a:pPr>
            <a:r>
              <a:rPr lang="ja-JP" altLang="en-US" sz="2800" b="1" dirty="0">
                <a:latin typeface="+mn-ea"/>
                <a:cs typeface="ＭＳ 明朝" charset="-128"/>
              </a:rPr>
              <a:t>戦前</a:t>
            </a:r>
            <a:r>
              <a:rPr lang="en-US" altLang="ja-JP" sz="2800" b="1" dirty="0">
                <a:latin typeface="+mn-ea"/>
                <a:cs typeface="ＭＳ 明朝" charset="-128"/>
              </a:rPr>
              <a:t>1922</a:t>
            </a:r>
            <a:r>
              <a:rPr lang="ja-JP" altLang="en-US" sz="2800" b="1" dirty="0">
                <a:latin typeface="+mn-ea"/>
                <a:cs typeface="ＭＳ 明朝" charset="-128"/>
              </a:rPr>
              <a:t>（</a:t>
            </a:r>
            <a:r>
              <a:rPr lang="en-US" altLang="ja-JP" sz="2800" b="1" dirty="0">
                <a:latin typeface="+mn-ea"/>
                <a:cs typeface="ＭＳ 明朝" charset="-128"/>
              </a:rPr>
              <a:t>T11</a:t>
            </a:r>
            <a:r>
              <a:rPr lang="ja-JP" altLang="en-US" sz="2800" b="1" dirty="0">
                <a:latin typeface="+mn-ea"/>
                <a:cs typeface="ＭＳ 明朝" charset="-128"/>
              </a:rPr>
              <a:t>）年の健康保険法の制定</a:t>
            </a:r>
          </a:p>
          <a:p>
            <a:pPr lvl="1" eaLnBrk="1" hangingPunct="1">
              <a:lnSpc>
                <a:spcPct val="90000"/>
              </a:lnSpc>
            </a:pPr>
            <a:r>
              <a:rPr lang="ja-JP" altLang="en-US" sz="2400" b="1" dirty="0">
                <a:latin typeface="+mn-ea"/>
                <a:cs typeface="ＭＳ 明朝" charset="-128"/>
              </a:rPr>
              <a:t>対象者：鉱業法・工場法の適用事業所の労働者（ブルーカラー）＋年収</a:t>
            </a:r>
            <a:r>
              <a:rPr lang="en-US" altLang="ja-JP" sz="2400" b="1" dirty="0">
                <a:latin typeface="+mn-ea"/>
                <a:cs typeface="ＭＳ 明朝" charset="-128"/>
              </a:rPr>
              <a:t>1,200</a:t>
            </a:r>
            <a:r>
              <a:rPr lang="ja-JP" altLang="en-US" sz="2400" b="1" dirty="0">
                <a:latin typeface="+mn-ea"/>
                <a:cs typeface="ＭＳ 明朝" charset="-128"/>
              </a:rPr>
              <a:t>円以下の職員（ホワイトカラー）</a:t>
            </a:r>
          </a:p>
          <a:p>
            <a:pPr lvl="1" eaLnBrk="1" hangingPunct="1">
              <a:lnSpc>
                <a:spcPct val="90000"/>
              </a:lnSpc>
            </a:pPr>
            <a:r>
              <a:rPr lang="ja-JP" altLang="en-US" sz="2400" b="1" dirty="0">
                <a:latin typeface="+mn-ea"/>
                <a:cs typeface="ＭＳ 明朝" charset="-128"/>
              </a:rPr>
              <a:t>保険者：政府（政府管掌健康保険）・健康保険組合（組合管掌健康保険）</a:t>
            </a:r>
          </a:p>
          <a:p>
            <a:pPr lvl="1" eaLnBrk="1" hangingPunct="1">
              <a:lnSpc>
                <a:spcPct val="90000"/>
              </a:lnSpc>
            </a:pPr>
            <a:r>
              <a:rPr lang="ja-JP" altLang="en-US" sz="2400" b="1" dirty="0">
                <a:latin typeface="+mn-ea"/>
                <a:cs typeface="ＭＳ 明朝" charset="-128"/>
              </a:rPr>
              <a:t>★管掌（かんしょう）：管理運営する。この区分は戦後も引き継がれる。共済（きょうさい）</a:t>
            </a:r>
            <a:r>
              <a:rPr lang="en-US" altLang="ja-JP" sz="2400" b="1" dirty="0">
                <a:latin typeface="+mn-ea"/>
                <a:cs typeface="ＭＳ 明朝" charset="-128"/>
              </a:rPr>
              <a:t>vs</a:t>
            </a:r>
            <a:r>
              <a:rPr lang="ja-JP" altLang="en-US" sz="2400" b="1" dirty="0">
                <a:latin typeface="+mn-ea"/>
                <a:cs typeface="ＭＳ 明朝" charset="-128"/>
              </a:rPr>
              <a:t>健保（けんぽ）</a:t>
            </a:r>
          </a:p>
          <a:p>
            <a:pPr lvl="1" eaLnBrk="1" hangingPunct="1">
              <a:lnSpc>
                <a:spcPct val="90000"/>
              </a:lnSpc>
            </a:pPr>
            <a:r>
              <a:rPr lang="ja-JP" altLang="en-US" sz="2400" b="1" dirty="0">
                <a:latin typeface="+mn-ea"/>
                <a:cs typeface="ＭＳ 明朝" charset="-128"/>
              </a:rPr>
              <a:t>★労災（ろうさい）＝労働災害保険を含む。　</a:t>
            </a:r>
          </a:p>
          <a:p>
            <a:pPr lvl="1" eaLnBrk="1" hangingPunct="1">
              <a:lnSpc>
                <a:spcPct val="90000"/>
              </a:lnSpc>
            </a:pPr>
            <a:r>
              <a:rPr lang="ja-JP" altLang="en-US" sz="2400" b="1" dirty="0">
                <a:latin typeface="+mn-ea"/>
                <a:cs typeface="ＭＳ 明朝" charset="-128"/>
              </a:rPr>
              <a:t>一般職員・店員などに拡張：</a:t>
            </a:r>
            <a:r>
              <a:rPr lang="en-US" altLang="ja-JP" sz="2400" b="1" dirty="0">
                <a:latin typeface="+mn-ea"/>
                <a:cs typeface="ＭＳ 明朝" charset="-128"/>
              </a:rPr>
              <a:t>1939</a:t>
            </a:r>
            <a:r>
              <a:rPr lang="ja-JP" altLang="en-US" sz="2400" b="1" dirty="0">
                <a:latin typeface="+mn-ea"/>
                <a:cs typeface="ＭＳ 明朝" charset="-128"/>
              </a:rPr>
              <a:t>（</a:t>
            </a:r>
            <a:r>
              <a:rPr lang="en-US" altLang="ja-JP" sz="2400" b="1" dirty="0">
                <a:latin typeface="+mn-ea"/>
                <a:cs typeface="ＭＳ 明朝" charset="-128"/>
              </a:rPr>
              <a:t>S14</a:t>
            </a:r>
            <a:r>
              <a:rPr lang="ja-JP" altLang="en-US" sz="2400" b="1" dirty="0">
                <a:latin typeface="+mn-ea"/>
                <a:cs typeface="ＭＳ 明朝" charset="-128"/>
              </a:rPr>
              <a:t>）職員健康保険法⇒</a:t>
            </a:r>
            <a:r>
              <a:rPr lang="en-US" altLang="ja-JP" sz="2400" b="1" dirty="0">
                <a:latin typeface="+mn-ea"/>
                <a:cs typeface="ＭＳ 明朝" charset="-128"/>
              </a:rPr>
              <a:t>1942</a:t>
            </a:r>
            <a:r>
              <a:rPr lang="ja-JP" altLang="en-US" sz="2400" b="1" dirty="0">
                <a:latin typeface="+mn-ea"/>
                <a:cs typeface="ＭＳ 明朝" charset="-128"/>
              </a:rPr>
              <a:t>（</a:t>
            </a:r>
            <a:r>
              <a:rPr lang="en-US" altLang="ja-JP" sz="2400" b="1" dirty="0">
                <a:latin typeface="+mn-ea"/>
                <a:cs typeface="ＭＳ 明朝" charset="-128"/>
              </a:rPr>
              <a:t>S17)</a:t>
            </a:r>
            <a:r>
              <a:rPr lang="ja-JP" altLang="en-US" sz="2400" b="1" dirty="0">
                <a:latin typeface="+mn-ea"/>
                <a:cs typeface="ＭＳ 明朝" charset="-128"/>
              </a:rPr>
              <a:t>健康保険制度に統合</a:t>
            </a:r>
          </a:p>
        </p:txBody>
      </p:sp>
      <p:sp>
        <p:nvSpPr>
          <p:cNvPr id="3" name="テキスト ボックス 2">
            <a:hlinkClick r:id="rId3"/>
            <a:extLst>
              <a:ext uri="{FF2B5EF4-FFF2-40B4-BE49-F238E27FC236}">
                <a16:creationId xmlns:a16="http://schemas.microsoft.com/office/drawing/2014/main" id="{F8EEB347-B109-BC0B-E665-68F55E29BE1E}"/>
              </a:ext>
            </a:extLst>
          </p:cNvPr>
          <p:cNvSpPr txBox="1"/>
          <p:nvPr/>
        </p:nvSpPr>
        <p:spPr>
          <a:xfrm>
            <a:off x="292155" y="5721269"/>
            <a:ext cx="8692938" cy="400110"/>
          </a:xfrm>
          <a:prstGeom prst="rect">
            <a:avLst/>
          </a:prstGeom>
          <a:solidFill>
            <a:schemeClr val="bg1"/>
          </a:solidFill>
        </p:spPr>
        <p:txBody>
          <a:bodyPr wrap="square" rtlCol="0">
            <a:spAutoFit/>
          </a:bodyPr>
          <a:lstStyle/>
          <a:p>
            <a:r>
              <a:rPr lang="ja-JP" altLang="en-US" sz="2000" dirty="0">
                <a:solidFill>
                  <a:srgbClr val="FF0000"/>
                </a:solidFill>
              </a:rPr>
              <a:t>日本の健康保険や年金が職種により分かれているのは、スタートの違いによる。</a:t>
            </a:r>
            <a:endParaRPr lang="en-US" altLang="ja-JP" sz="2000"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br>
              <a:rPr lang="ja-JP" altLang="en-US" sz="2800" dirty="0"/>
            </a:br>
            <a:r>
              <a:rPr lang="ja-JP" altLang="en-US" sz="2800" dirty="0"/>
              <a:t>第</a:t>
            </a:r>
            <a:r>
              <a:rPr lang="en-US" altLang="ja-JP" sz="2800" dirty="0"/>
              <a:t>5</a:t>
            </a:r>
            <a:r>
              <a:rPr lang="ja-JP" altLang="en-US" sz="2800" dirty="0"/>
              <a:t>節　社会保障の展開（後半） </a:t>
            </a:r>
            <a:br>
              <a:rPr lang="en-US" altLang="ja-JP" sz="2800" dirty="0"/>
            </a:br>
            <a:r>
              <a:rPr lang="ja-JP" altLang="en-US" sz="2800" dirty="0"/>
              <a:t>（１）戦前・戦中期間の社会保険　②</a:t>
            </a:r>
            <a:br>
              <a:rPr lang="en-US" altLang="ja-JP" sz="2800" dirty="0"/>
            </a:br>
            <a:endParaRPr lang="ja-JP" altLang="en-US" sz="2800" dirty="0"/>
          </a:p>
        </p:txBody>
      </p:sp>
      <p:sp>
        <p:nvSpPr>
          <p:cNvPr id="430083" name="Rectangle 3"/>
          <p:cNvSpPr>
            <a:spLocks noGrp="1" noChangeArrowheads="1"/>
          </p:cNvSpPr>
          <p:nvPr>
            <p:ph type="body" idx="1"/>
          </p:nvPr>
        </p:nvSpPr>
        <p:spPr>
          <a:xfrm>
            <a:off x="241191" y="1644372"/>
            <a:ext cx="8788218" cy="4216534"/>
          </a:xfrm>
        </p:spPr>
        <p:txBody>
          <a:bodyPr/>
          <a:lstStyle/>
          <a:p>
            <a:pPr eaLnBrk="1" hangingPunct="1">
              <a:lnSpc>
                <a:spcPct val="90000"/>
              </a:lnSpc>
            </a:pPr>
            <a:r>
              <a:rPr lang="en-US" altLang="ja-JP" sz="2800" b="1" dirty="0">
                <a:latin typeface="+mn-ea"/>
                <a:cs typeface="ＭＳ 明朝" charset="-128"/>
              </a:rPr>
              <a:t>1938</a:t>
            </a:r>
            <a:r>
              <a:rPr lang="ja-JP" altLang="en-US" sz="2800" b="1" dirty="0">
                <a:latin typeface="+mn-ea"/>
                <a:cs typeface="ＭＳ 明朝" charset="-128"/>
              </a:rPr>
              <a:t>（</a:t>
            </a:r>
            <a:r>
              <a:rPr lang="en-US" altLang="ja-JP" sz="2800" b="1" dirty="0">
                <a:latin typeface="+mn-ea"/>
                <a:cs typeface="ＭＳ 明朝" charset="-128"/>
              </a:rPr>
              <a:t>S13</a:t>
            </a:r>
            <a:r>
              <a:rPr lang="ja-JP" altLang="en-US" sz="2800" b="1" dirty="0">
                <a:latin typeface="+mn-ea"/>
                <a:cs typeface="ＭＳ 明朝" charset="-128"/>
              </a:rPr>
              <a:t>）国民健康保険法の制定</a:t>
            </a:r>
            <a:endParaRPr lang="en-US" altLang="ja-JP" sz="2800" b="1" dirty="0">
              <a:latin typeface="+mn-ea"/>
              <a:cs typeface="ＭＳ 明朝" charset="-128"/>
            </a:endParaRPr>
          </a:p>
          <a:p>
            <a:pPr lvl="1" eaLnBrk="1" hangingPunct="1">
              <a:lnSpc>
                <a:spcPct val="90000"/>
              </a:lnSpc>
            </a:pPr>
            <a:r>
              <a:rPr lang="ja-JP" altLang="en-US" sz="2400" b="1" dirty="0">
                <a:latin typeface="+mn-ea"/>
                <a:cs typeface="ＭＳ 明朝" charset="-128"/>
              </a:rPr>
              <a:t>健康保険法の対象外（農業・都市自営業者・零細企業の労働者）のための健康保険。この区分も戦後も引き継がれる⇒「国民健康保険」（こくほ）。</a:t>
            </a:r>
            <a:endParaRPr lang="en-US" altLang="ja-JP" sz="2400" b="1" dirty="0">
              <a:latin typeface="+mn-ea"/>
              <a:cs typeface="ＭＳ 明朝" charset="-128"/>
            </a:endParaRPr>
          </a:p>
          <a:p>
            <a:pPr lvl="1" eaLnBrk="1" hangingPunct="1">
              <a:lnSpc>
                <a:spcPct val="90000"/>
              </a:lnSpc>
            </a:pPr>
            <a:r>
              <a:rPr lang="ja-JP" altLang="en-US" sz="2400" b="1" dirty="0">
                <a:latin typeface="+mn-ea"/>
                <a:cs typeface="ＭＳ 明朝" charset="-128"/>
              </a:rPr>
              <a:t>農村部：普通国民健康保険組合、都市部：特別国民健康保険組合、任意加入。</a:t>
            </a:r>
            <a:r>
              <a:rPr lang="en-US" altLang="ja-JP" sz="2400" b="1" dirty="0">
                <a:latin typeface="+mn-ea"/>
                <a:cs typeface="ＭＳ 明朝" charset="-128"/>
              </a:rPr>
              <a:t>1943</a:t>
            </a:r>
            <a:r>
              <a:rPr lang="ja-JP" altLang="en-US" sz="2400" b="1" dirty="0">
                <a:latin typeface="+mn-ea"/>
                <a:cs typeface="ＭＳ 明朝" charset="-128"/>
              </a:rPr>
              <a:t>（</a:t>
            </a:r>
            <a:r>
              <a:rPr lang="en-US" altLang="ja-JP" sz="2400" b="1" dirty="0">
                <a:latin typeface="+mn-ea"/>
                <a:cs typeface="ＭＳ 明朝" charset="-128"/>
              </a:rPr>
              <a:t>S18 )</a:t>
            </a:r>
            <a:r>
              <a:rPr lang="ja-JP" altLang="en-US" sz="2400" b="1" dirty="0">
                <a:latin typeface="+mn-ea"/>
                <a:cs typeface="ＭＳ 明朝" charset="-128"/>
              </a:rPr>
              <a:t>まで全国市町村の</a:t>
            </a:r>
            <a:r>
              <a:rPr lang="en-US" altLang="ja-JP" sz="2400" b="1" dirty="0">
                <a:latin typeface="+mn-ea"/>
                <a:cs typeface="ＭＳ 明朝" charset="-128"/>
              </a:rPr>
              <a:t>95</a:t>
            </a:r>
            <a:r>
              <a:rPr lang="ja-JP" altLang="en-US" sz="2400" b="1" dirty="0">
                <a:latin typeface="+mn-ea"/>
                <a:cs typeface="ＭＳ 明朝" charset="-128"/>
              </a:rPr>
              <a:t>％に普及した。</a:t>
            </a:r>
          </a:p>
          <a:p>
            <a:pPr eaLnBrk="1" hangingPunct="1">
              <a:lnSpc>
                <a:spcPct val="90000"/>
              </a:lnSpc>
            </a:pPr>
            <a:r>
              <a:rPr lang="en-US" altLang="ja-JP" sz="2800" b="1" dirty="0">
                <a:latin typeface="+mn-ea"/>
                <a:cs typeface="ＭＳ 明朝" charset="-128"/>
              </a:rPr>
              <a:t>1941</a:t>
            </a:r>
            <a:r>
              <a:rPr lang="ja-JP" altLang="en-US" sz="2800" b="1" dirty="0">
                <a:latin typeface="+mn-ea"/>
                <a:cs typeface="ＭＳ 明朝" charset="-128"/>
              </a:rPr>
              <a:t>（</a:t>
            </a:r>
            <a:r>
              <a:rPr lang="en-US" altLang="ja-JP" sz="2800" b="1" dirty="0">
                <a:latin typeface="+mn-ea"/>
                <a:cs typeface="ＭＳ 明朝" charset="-128"/>
              </a:rPr>
              <a:t>S16)</a:t>
            </a:r>
            <a:r>
              <a:rPr lang="ja-JP" altLang="en-US" sz="2800" b="1" dirty="0">
                <a:latin typeface="+mn-ea"/>
                <a:cs typeface="ＭＳ 明朝" charset="-128"/>
              </a:rPr>
              <a:t>労働者年金保険法の制定</a:t>
            </a:r>
            <a:endParaRPr lang="en-US" altLang="ja-JP" sz="2800" b="1" dirty="0">
              <a:latin typeface="+mn-ea"/>
              <a:cs typeface="ＭＳ 明朝" charset="-128"/>
            </a:endParaRPr>
          </a:p>
          <a:p>
            <a:pPr lvl="1" eaLnBrk="1" hangingPunct="1">
              <a:lnSpc>
                <a:spcPct val="90000"/>
              </a:lnSpc>
            </a:pPr>
            <a:r>
              <a:rPr lang="ja-JP" altLang="en-US" sz="2400" b="1" dirty="0">
                <a:latin typeface="+mn-ea"/>
                <a:cs typeface="ＭＳ 明朝" charset="-128"/>
              </a:rPr>
              <a:t>健康保険法適用事業所の労働者（ブルーカラー）全員強制加入。</a:t>
            </a:r>
            <a:r>
              <a:rPr lang="en-US" altLang="ja-JP" sz="2400" b="1" dirty="0">
                <a:latin typeface="+mn-ea"/>
                <a:cs typeface="ＭＳ 明朝" charset="-128"/>
              </a:rPr>
              <a:t>1944</a:t>
            </a:r>
            <a:r>
              <a:rPr lang="ja-JP" altLang="en-US" sz="2400" b="1" dirty="0">
                <a:latin typeface="+mn-ea"/>
                <a:cs typeface="ＭＳ 明朝" charset="-128"/>
              </a:rPr>
              <a:t>（</a:t>
            </a:r>
            <a:r>
              <a:rPr lang="en-US" altLang="ja-JP" sz="2400" b="1" dirty="0">
                <a:latin typeface="+mn-ea"/>
                <a:cs typeface="ＭＳ 明朝" charset="-128"/>
              </a:rPr>
              <a:t>S19)</a:t>
            </a:r>
            <a:r>
              <a:rPr lang="ja-JP" altLang="en-US" sz="2400" b="1" dirty="0">
                <a:latin typeface="+mn-ea"/>
                <a:cs typeface="ＭＳ 明朝" charset="-128"/>
              </a:rPr>
              <a:t>の厚生年金保険法に名称変更＝女子労働者＋職員（ホワイトカラー）などに拡張される。</a:t>
            </a:r>
          </a:p>
        </p:txBody>
      </p:sp>
      <p:sp>
        <p:nvSpPr>
          <p:cNvPr id="3" name="テキスト ボックス 2">
            <a:hlinkClick r:id="rId3"/>
            <a:extLst>
              <a:ext uri="{FF2B5EF4-FFF2-40B4-BE49-F238E27FC236}">
                <a16:creationId xmlns:a16="http://schemas.microsoft.com/office/drawing/2014/main" id="{F8EEB347-B109-BC0B-E665-68F55E29BE1E}"/>
              </a:ext>
            </a:extLst>
          </p:cNvPr>
          <p:cNvSpPr txBox="1"/>
          <p:nvPr/>
        </p:nvSpPr>
        <p:spPr>
          <a:xfrm>
            <a:off x="440238" y="5860906"/>
            <a:ext cx="8692938" cy="400110"/>
          </a:xfrm>
          <a:prstGeom prst="rect">
            <a:avLst/>
          </a:prstGeom>
          <a:solidFill>
            <a:schemeClr val="bg1"/>
          </a:solidFill>
        </p:spPr>
        <p:txBody>
          <a:bodyPr wrap="square" rtlCol="0">
            <a:spAutoFit/>
          </a:bodyPr>
          <a:lstStyle/>
          <a:p>
            <a:r>
              <a:rPr lang="ja-JP" altLang="en-US" sz="2000" dirty="0">
                <a:solidFill>
                  <a:srgbClr val="FF0000"/>
                </a:solidFill>
              </a:rPr>
              <a:t>★第二次世界大戦下の国民総動員体制の元での拡張である点に注意。</a:t>
            </a:r>
          </a:p>
        </p:txBody>
      </p:sp>
    </p:spTree>
    <p:extLst>
      <p:ext uri="{BB962C8B-B14F-4D97-AF65-F5344CB8AC3E}">
        <p14:creationId xmlns:p14="http://schemas.microsoft.com/office/powerpoint/2010/main" val="242481240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br>
              <a:rPr lang="ja-JP" altLang="en-US" sz="2800" dirty="0"/>
            </a:br>
            <a:r>
              <a:rPr lang="ja-JP" altLang="en-US" sz="2800" dirty="0"/>
              <a:t>第</a:t>
            </a:r>
            <a:r>
              <a:rPr lang="en-US" altLang="ja-JP" sz="2800" dirty="0"/>
              <a:t>5</a:t>
            </a:r>
            <a:r>
              <a:rPr lang="ja-JP" altLang="en-US" sz="2800" dirty="0"/>
              <a:t>節　社会保障の展開（後半） </a:t>
            </a:r>
            <a:br>
              <a:rPr lang="en-US" altLang="ja-JP" sz="2800" dirty="0"/>
            </a:br>
            <a:r>
              <a:rPr lang="ja-JP" altLang="en-US" sz="2400" dirty="0"/>
              <a:t>（２）生活保護法の制定から国民皆保険年金体制へ①</a:t>
            </a:r>
            <a:br>
              <a:rPr lang="ja-JP" altLang="en-US" sz="2400" dirty="0"/>
            </a:br>
            <a:endParaRPr lang="ja-JP" altLang="en-US" sz="2800" dirty="0"/>
          </a:p>
        </p:txBody>
      </p:sp>
      <p:sp>
        <p:nvSpPr>
          <p:cNvPr id="3" name="テキスト ボックス 2">
            <a:hlinkClick r:id="rId3"/>
            <a:extLst>
              <a:ext uri="{FF2B5EF4-FFF2-40B4-BE49-F238E27FC236}">
                <a16:creationId xmlns:a16="http://schemas.microsoft.com/office/drawing/2014/main" id="{F8EEB347-B109-BC0B-E665-68F55E29BE1E}"/>
              </a:ext>
            </a:extLst>
          </p:cNvPr>
          <p:cNvSpPr txBox="1"/>
          <p:nvPr/>
        </p:nvSpPr>
        <p:spPr>
          <a:xfrm>
            <a:off x="467544" y="5445224"/>
            <a:ext cx="7577322" cy="400110"/>
          </a:xfrm>
          <a:prstGeom prst="rect">
            <a:avLst/>
          </a:prstGeom>
          <a:solidFill>
            <a:schemeClr val="bg1"/>
          </a:solidFill>
        </p:spPr>
        <p:txBody>
          <a:bodyPr wrap="square" rtlCol="0">
            <a:spAutoFit/>
          </a:bodyPr>
          <a:lstStyle/>
          <a:p>
            <a:r>
              <a:rPr lang="ja-JP" altLang="en-US" sz="2000" dirty="0">
                <a:solidFill>
                  <a:srgbClr val="FF0000"/>
                </a:solidFill>
              </a:rPr>
              <a:t>★</a:t>
            </a:r>
            <a:r>
              <a:rPr lang="en-US" altLang="ja-JP" sz="2000" dirty="0">
                <a:solidFill>
                  <a:srgbClr val="FF0000"/>
                </a:solidFill>
              </a:rPr>
              <a:t>GHQ</a:t>
            </a:r>
            <a:r>
              <a:rPr lang="ja-JP" altLang="en-US" sz="2000" dirty="0">
                <a:solidFill>
                  <a:srgbClr val="FF0000"/>
                </a:solidFill>
              </a:rPr>
              <a:t>の占領政策：日本の民主化・社会福祉の推進・経済復興</a:t>
            </a:r>
          </a:p>
        </p:txBody>
      </p:sp>
      <p:sp>
        <p:nvSpPr>
          <p:cNvPr id="4" name="コンテンツ プレースホルダー 3">
            <a:extLst>
              <a:ext uri="{FF2B5EF4-FFF2-40B4-BE49-F238E27FC236}">
                <a16:creationId xmlns:a16="http://schemas.microsoft.com/office/drawing/2014/main" id="{D2E19D61-13A0-1A56-BE6B-3AAED23EEB11}"/>
              </a:ext>
            </a:extLst>
          </p:cNvPr>
          <p:cNvSpPr>
            <a:spLocks noGrp="1"/>
          </p:cNvSpPr>
          <p:nvPr>
            <p:ph idx="1"/>
          </p:nvPr>
        </p:nvSpPr>
        <p:spPr>
          <a:xfrm>
            <a:off x="417046" y="1595482"/>
            <a:ext cx="7876178" cy="3667035"/>
          </a:xfrm>
        </p:spPr>
        <p:txBody>
          <a:bodyPr/>
          <a:lstStyle/>
          <a:p>
            <a:pPr marL="0" indent="0">
              <a:buNone/>
            </a:pPr>
            <a:r>
              <a:rPr lang="ja-JP" altLang="en-US" sz="2400" dirty="0"/>
              <a:t>★</a:t>
            </a:r>
            <a:r>
              <a:rPr lang="en-US" altLang="ja-JP" sz="2400" dirty="0"/>
              <a:t>1945</a:t>
            </a:r>
            <a:r>
              <a:rPr lang="ja-JP" altLang="en-US" sz="2400" dirty="0"/>
              <a:t>年</a:t>
            </a:r>
            <a:r>
              <a:rPr lang="en-US" altLang="ja-JP" sz="2400" dirty="0"/>
              <a:t>8</a:t>
            </a:r>
            <a:r>
              <a:rPr lang="ja-JP" altLang="en-US" sz="2400" dirty="0"/>
              <a:t>月終戦：大陸からの引き揚げ者、失業者などの生活困窮者、戦争孤児、傷痍軍人⇒占領軍当局</a:t>
            </a:r>
            <a:r>
              <a:rPr lang="en-US" altLang="ja-JP" sz="2400" dirty="0"/>
              <a:t>GHQ</a:t>
            </a:r>
            <a:r>
              <a:rPr lang="ja-JP" altLang="en-US" sz="2400" dirty="0"/>
              <a:t>が日本政府に国家責任としての最低生活保障を要求する。</a:t>
            </a:r>
          </a:p>
          <a:p>
            <a:r>
              <a:rPr lang="en-US" altLang="ja-JP" sz="2400" dirty="0">
                <a:solidFill>
                  <a:srgbClr val="FF0000"/>
                </a:solidFill>
              </a:rPr>
              <a:t>1946</a:t>
            </a:r>
            <a:r>
              <a:rPr lang="ja-JP" altLang="en-US" sz="2400" dirty="0">
                <a:solidFill>
                  <a:srgbClr val="FF0000"/>
                </a:solidFill>
              </a:rPr>
              <a:t>（</a:t>
            </a:r>
            <a:r>
              <a:rPr lang="en-US" altLang="ja-JP" sz="2400" dirty="0">
                <a:solidFill>
                  <a:srgbClr val="FF0000"/>
                </a:solidFill>
              </a:rPr>
              <a:t>S21</a:t>
            </a:r>
            <a:r>
              <a:rPr lang="ja-JP" altLang="en-US" sz="2400" dirty="0">
                <a:solidFill>
                  <a:srgbClr val="FF0000"/>
                </a:solidFill>
              </a:rPr>
              <a:t>）生活保護法　</a:t>
            </a:r>
            <a:r>
              <a:rPr lang="ja-JP" altLang="en-US" sz="2400" dirty="0"/>
              <a:t>★日本国憲法の制定⇒憲法</a:t>
            </a:r>
            <a:r>
              <a:rPr lang="en-US" altLang="ja-JP" sz="2400" dirty="0"/>
              <a:t>25</a:t>
            </a:r>
            <a:r>
              <a:rPr lang="ja-JP" altLang="en-US" sz="2400" dirty="0"/>
              <a:t>条の生存権との関係が不明。</a:t>
            </a:r>
            <a:r>
              <a:rPr lang="en-US" altLang="ja-JP" sz="2400" dirty="0"/>
              <a:t>1950</a:t>
            </a:r>
            <a:r>
              <a:rPr lang="ja-JP" altLang="en-US" sz="2400" dirty="0"/>
              <a:t>（</a:t>
            </a:r>
            <a:r>
              <a:rPr lang="en-US" altLang="ja-JP" sz="2400" dirty="0"/>
              <a:t>S25)</a:t>
            </a:r>
            <a:r>
              <a:rPr lang="ja-JP" altLang="en-US" sz="2400" dirty="0"/>
              <a:t>生活保護法の改正（新生活保護法）保護請求権の明確化</a:t>
            </a:r>
          </a:p>
          <a:p>
            <a:r>
              <a:rPr lang="en-US" altLang="ja-JP" sz="2400" dirty="0">
                <a:solidFill>
                  <a:srgbClr val="FF0000"/>
                </a:solidFill>
              </a:rPr>
              <a:t>1947</a:t>
            </a:r>
            <a:r>
              <a:rPr lang="ja-JP" altLang="en-US" sz="2400" dirty="0">
                <a:solidFill>
                  <a:srgbClr val="FF0000"/>
                </a:solidFill>
              </a:rPr>
              <a:t>（</a:t>
            </a:r>
            <a:r>
              <a:rPr lang="en-US" altLang="ja-JP" sz="2400" dirty="0">
                <a:solidFill>
                  <a:srgbClr val="FF0000"/>
                </a:solidFill>
              </a:rPr>
              <a:t>S22)</a:t>
            </a:r>
            <a:r>
              <a:rPr lang="ja-JP" altLang="en-US" sz="2400" dirty="0">
                <a:solidFill>
                  <a:srgbClr val="FF0000"/>
                </a:solidFill>
              </a:rPr>
              <a:t>児童福祉法⇔戦争孤児との関係</a:t>
            </a:r>
          </a:p>
          <a:p>
            <a:r>
              <a:rPr lang="en-US" altLang="ja-JP" sz="2400" dirty="0">
                <a:solidFill>
                  <a:srgbClr val="FF0000"/>
                </a:solidFill>
              </a:rPr>
              <a:t>1949</a:t>
            </a:r>
            <a:r>
              <a:rPr lang="ja-JP" altLang="en-US" sz="2400" dirty="0">
                <a:solidFill>
                  <a:srgbClr val="FF0000"/>
                </a:solidFill>
              </a:rPr>
              <a:t>（</a:t>
            </a:r>
            <a:r>
              <a:rPr lang="en-US" altLang="ja-JP" sz="2400" dirty="0">
                <a:solidFill>
                  <a:srgbClr val="FF0000"/>
                </a:solidFill>
              </a:rPr>
              <a:t>S24)</a:t>
            </a:r>
            <a:r>
              <a:rPr lang="ja-JP" altLang="en-US" sz="2400" dirty="0">
                <a:solidFill>
                  <a:srgbClr val="FF0000"/>
                </a:solidFill>
              </a:rPr>
              <a:t>身体障害者福祉法</a:t>
            </a:r>
            <a:r>
              <a:rPr lang="ja-JP" altLang="en-US" sz="2400" dirty="0"/>
              <a:t>⇔傷痍軍人との関係</a:t>
            </a:r>
          </a:p>
          <a:p>
            <a:pPr marL="0" indent="0">
              <a:buNone/>
            </a:pPr>
            <a:r>
              <a:rPr lang="ja-JP" altLang="en-US" sz="2000" dirty="0"/>
              <a:t>★</a:t>
            </a:r>
            <a:r>
              <a:rPr lang="ja-JP" altLang="en-US" sz="2000" dirty="0">
                <a:solidFill>
                  <a:srgbClr val="FF0000"/>
                </a:solidFill>
              </a:rPr>
              <a:t>「福祉三法体制」：生活保護法・児童福祉法・身体障害者福祉法</a:t>
            </a:r>
          </a:p>
          <a:p>
            <a:pPr marL="1306513" lvl="3" indent="0">
              <a:buNone/>
            </a:pPr>
            <a:endParaRPr lang="en-US" dirty="0"/>
          </a:p>
        </p:txBody>
      </p:sp>
    </p:spTree>
    <p:extLst>
      <p:ext uri="{BB962C8B-B14F-4D97-AF65-F5344CB8AC3E}">
        <p14:creationId xmlns:p14="http://schemas.microsoft.com/office/powerpoint/2010/main" val="111411443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br>
              <a:rPr lang="ja-JP" altLang="en-US" sz="2800" dirty="0"/>
            </a:br>
            <a:r>
              <a:rPr lang="ja-JP" altLang="en-US" sz="2800" dirty="0"/>
              <a:t>第</a:t>
            </a:r>
            <a:r>
              <a:rPr lang="en-US" altLang="ja-JP" sz="2800" dirty="0"/>
              <a:t>5</a:t>
            </a:r>
            <a:r>
              <a:rPr lang="ja-JP" altLang="en-US" sz="2800" dirty="0"/>
              <a:t>節　社会保障の展開（後半） </a:t>
            </a:r>
            <a:br>
              <a:rPr lang="en-US" altLang="ja-JP" sz="2800" dirty="0"/>
            </a:br>
            <a:r>
              <a:rPr lang="ja-JP" altLang="en-US" sz="2400" dirty="0"/>
              <a:t>（２）生活保護法の制定から国民皆保険年金体制へ②</a:t>
            </a:r>
            <a:br>
              <a:rPr lang="ja-JP" altLang="en-US" sz="2400" dirty="0"/>
            </a:br>
            <a:endParaRPr lang="ja-JP" altLang="en-US" sz="2800" dirty="0"/>
          </a:p>
        </p:txBody>
      </p:sp>
      <p:sp>
        <p:nvSpPr>
          <p:cNvPr id="4" name="コンテンツ プレースホルダー 3">
            <a:extLst>
              <a:ext uri="{FF2B5EF4-FFF2-40B4-BE49-F238E27FC236}">
                <a16:creationId xmlns:a16="http://schemas.microsoft.com/office/drawing/2014/main" id="{D2E19D61-13A0-1A56-BE6B-3AAED23EEB11}"/>
              </a:ext>
            </a:extLst>
          </p:cNvPr>
          <p:cNvSpPr>
            <a:spLocks noGrp="1"/>
          </p:cNvSpPr>
          <p:nvPr>
            <p:ph idx="1"/>
          </p:nvPr>
        </p:nvSpPr>
        <p:spPr>
          <a:xfrm>
            <a:off x="538875" y="1772816"/>
            <a:ext cx="8066249" cy="4176463"/>
          </a:xfrm>
        </p:spPr>
        <p:txBody>
          <a:bodyPr/>
          <a:lstStyle/>
          <a:p>
            <a:pPr marL="0" indent="0">
              <a:buNone/>
            </a:pPr>
            <a:r>
              <a:rPr lang="ja-JP" altLang="en-US" sz="2400" dirty="0"/>
              <a:t>★</a:t>
            </a:r>
            <a:r>
              <a:rPr lang="en-US" altLang="ja-JP" sz="2400" dirty="0"/>
              <a:t>1951</a:t>
            </a:r>
            <a:r>
              <a:rPr lang="ja-JP" altLang="en-US" sz="2400" dirty="0"/>
              <a:t>（</a:t>
            </a:r>
            <a:r>
              <a:rPr lang="en-US" altLang="ja-JP" sz="2400" dirty="0"/>
              <a:t>S26)</a:t>
            </a:r>
            <a:r>
              <a:rPr lang="ja-JP" altLang="en-US" sz="2400" dirty="0"/>
              <a:t>社会福祉事業法⇔社会福祉法人制度の創設・福祉事務所の設置・国民皆保険年金体制へ</a:t>
            </a:r>
          </a:p>
          <a:p>
            <a:r>
              <a:rPr lang="en-US" altLang="ja-JP" sz="2400" dirty="0"/>
              <a:t>1947</a:t>
            </a:r>
            <a:r>
              <a:rPr lang="ja-JP" altLang="en-US" sz="2400" dirty="0"/>
              <a:t>（</a:t>
            </a:r>
            <a:r>
              <a:rPr lang="en-US" altLang="ja-JP" sz="2400" dirty="0"/>
              <a:t>S22)</a:t>
            </a:r>
            <a:r>
              <a:rPr lang="ja-JP" altLang="en-US" sz="2400" dirty="0"/>
              <a:t>失業保険法・労働者災害補償保険法</a:t>
            </a:r>
          </a:p>
          <a:p>
            <a:r>
              <a:rPr lang="en-US" altLang="ja-JP" sz="2400" dirty="0"/>
              <a:t>1950</a:t>
            </a:r>
            <a:r>
              <a:rPr lang="ja-JP" altLang="en-US" sz="2400" dirty="0"/>
              <a:t>（</a:t>
            </a:r>
            <a:r>
              <a:rPr lang="en-US" altLang="ja-JP" sz="2400" dirty="0"/>
              <a:t>S25)</a:t>
            </a:r>
            <a:r>
              <a:rPr lang="ja-JP" altLang="en-US" sz="2400" dirty="0"/>
              <a:t>社会保障制度審議会の勧告：国民皆保険年金体制をめざす</a:t>
            </a:r>
          </a:p>
          <a:p>
            <a:r>
              <a:rPr lang="en-US" altLang="ja-JP" sz="2400" dirty="0"/>
              <a:t>1958</a:t>
            </a:r>
            <a:r>
              <a:rPr lang="ja-JP" altLang="en-US" sz="2400" dirty="0"/>
              <a:t>（</a:t>
            </a:r>
            <a:r>
              <a:rPr lang="en-US" altLang="ja-JP" sz="2400" dirty="0"/>
              <a:t>S34)</a:t>
            </a:r>
            <a:r>
              <a:rPr lang="ja-JP" altLang="en-US" sz="2400" dirty="0"/>
              <a:t>　国民健康保険法</a:t>
            </a:r>
          </a:p>
          <a:p>
            <a:r>
              <a:rPr lang="en-US" altLang="ja-JP" sz="2400" dirty="0"/>
              <a:t>1959</a:t>
            </a:r>
            <a:r>
              <a:rPr lang="ja-JP" altLang="en-US" sz="2400" dirty="0"/>
              <a:t>（</a:t>
            </a:r>
            <a:r>
              <a:rPr lang="en-US" altLang="ja-JP" sz="2400" dirty="0"/>
              <a:t>S34)</a:t>
            </a:r>
            <a:r>
              <a:rPr lang="ja-JP" altLang="en-US" sz="2400" dirty="0"/>
              <a:t>　国民年金法の制定</a:t>
            </a:r>
          </a:p>
          <a:p>
            <a:r>
              <a:rPr lang="en-US" altLang="ja-JP" sz="2400" dirty="0"/>
              <a:t>1961</a:t>
            </a:r>
            <a:r>
              <a:rPr lang="ja-JP" altLang="en-US" sz="2400" dirty="0"/>
              <a:t>（</a:t>
            </a:r>
            <a:r>
              <a:rPr lang="en-US" altLang="ja-JP" sz="2400" dirty="0"/>
              <a:t>S36) </a:t>
            </a:r>
            <a:r>
              <a:rPr lang="ja-JP" altLang="en-US" sz="2400" dirty="0"/>
              <a:t>国民年金がスタート、横浜市、京都市、名古屋市、大阪市が国民健康保険を実施、</a:t>
            </a:r>
            <a:r>
              <a:rPr lang="ja-JP" altLang="en-US" sz="2400" dirty="0">
                <a:solidFill>
                  <a:srgbClr val="FF0000"/>
                </a:solidFill>
              </a:rPr>
              <a:t>⇒国民皆保険年金体制の実現</a:t>
            </a:r>
            <a:endParaRPr lang="en-US" dirty="0">
              <a:solidFill>
                <a:srgbClr val="FF0000"/>
              </a:solidFill>
            </a:endParaRPr>
          </a:p>
        </p:txBody>
      </p:sp>
    </p:spTree>
    <p:extLst>
      <p:ext uri="{BB962C8B-B14F-4D97-AF65-F5344CB8AC3E}">
        <p14:creationId xmlns:p14="http://schemas.microsoft.com/office/powerpoint/2010/main" val="104925597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r>
              <a:rPr lang="ja-JP" altLang="en-US" sz="2800" dirty="0"/>
              <a:t>第</a:t>
            </a:r>
            <a:r>
              <a:rPr lang="en-US" altLang="ja-JP" sz="2800" dirty="0"/>
              <a:t>5</a:t>
            </a:r>
            <a:r>
              <a:rPr lang="ja-JP" altLang="en-US" sz="2800" dirty="0"/>
              <a:t>節　社会保障の展開（後半） </a:t>
            </a:r>
            <a:br>
              <a:rPr lang="en-US" altLang="ja-JP" sz="2800" dirty="0"/>
            </a:br>
            <a:r>
              <a:rPr lang="ja-JP" altLang="en-US" sz="2400" dirty="0"/>
              <a:t>（３）</a:t>
            </a:r>
            <a:r>
              <a:rPr lang="en-US" altLang="ja-JP" sz="2400" dirty="0"/>
              <a:t>1960~1970</a:t>
            </a:r>
            <a:r>
              <a:rPr lang="ja-JP" altLang="en-US" sz="2400" dirty="0"/>
              <a:t>年代　①</a:t>
            </a:r>
            <a:endParaRPr lang="ja-JP" altLang="en-US" sz="2800" dirty="0"/>
          </a:p>
        </p:txBody>
      </p:sp>
      <p:sp>
        <p:nvSpPr>
          <p:cNvPr id="4" name="コンテンツ プレースホルダー 3">
            <a:extLst>
              <a:ext uri="{FF2B5EF4-FFF2-40B4-BE49-F238E27FC236}">
                <a16:creationId xmlns:a16="http://schemas.microsoft.com/office/drawing/2014/main" id="{D2E19D61-13A0-1A56-BE6B-3AAED23EEB11}"/>
              </a:ext>
            </a:extLst>
          </p:cNvPr>
          <p:cNvSpPr>
            <a:spLocks noGrp="1"/>
          </p:cNvSpPr>
          <p:nvPr>
            <p:ph idx="1"/>
          </p:nvPr>
        </p:nvSpPr>
        <p:spPr>
          <a:xfrm>
            <a:off x="538876" y="1772816"/>
            <a:ext cx="8032248" cy="4209343"/>
          </a:xfrm>
        </p:spPr>
        <p:txBody>
          <a:bodyPr/>
          <a:lstStyle/>
          <a:p>
            <a:pPr marL="0" indent="0">
              <a:buNone/>
            </a:pPr>
            <a:r>
              <a:rPr lang="ja-JP" altLang="en-US" sz="2400" dirty="0"/>
              <a:t>①給付水準の低さ：経済成長による改善</a:t>
            </a:r>
          </a:p>
          <a:p>
            <a:pPr marL="0" indent="0">
              <a:buNone/>
            </a:pPr>
            <a:r>
              <a:rPr lang="en-US" altLang="ja-JP" sz="2400" dirty="0"/>
              <a:t>1973</a:t>
            </a:r>
            <a:r>
              <a:rPr lang="ja-JP" altLang="en-US" sz="2400" dirty="0"/>
              <a:t>（</a:t>
            </a:r>
            <a:r>
              <a:rPr lang="en-US" altLang="ja-JP" sz="2400" dirty="0"/>
              <a:t>S48)</a:t>
            </a:r>
            <a:r>
              <a:rPr lang="ja-JP" altLang="en-US" sz="2400" dirty="0"/>
              <a:t>　福祉元年　被用者家族の給付率５割から７割（自己負担３割）へ・高額療養費支給制度の導入。老人医療費支給制度（老人医療費無料化）年金の改善「５万円年金」の実現、自動物価スライド制の導入、</a:t>
            </a:r>
          </a:p>
          <a:p>
            <a:pPr marL="0" indent="0">
              <a:buNone/>
            </a:pPr>
            <a:r>
              <a:rPr lang="ja-JP" altLang="en-US" sz="2400" dirty="0"/>
              <a:t>②制度間格差の解消</a:t>
            </a:r>
          </a:p>
          <a:p>
            <a:pPr marL="0" indent="0">
              <a:buNone/>
            </a:pPr>
            <a:r>
              <a:rPr lang="en-US" altLang="ja-JP" sz="2400" dirty="0"/>
              <a:t>1961</a:t>
            </a:r>
            <a:r>
              <a:rPr lang="ja-JP" altLang="en-US" sz="2400" dirty="0"/>
              <a:t>（</a:t>
            </a:r>
            <a:r>
              <a:rPr lang="en-US" altLang="ja-JP" sz="2400" dirty="0"/>
              <a:t>S36)</a:t>
            </a:r>
            <a:r>
              <a:rPr lang="ja-JP" altLang="en-US" sz="2400" dirty="0"/>
              <a:t>の国民健康保険の給付率は</a:t>
            </a:r>
            <a:r>
              <a:rPr lang="en-US" altLang="ja-JP" sz="2400" dirty="0"/>
              <a:t>5</a:t>
            </a:r>
            <a:r>
              <a:rPr lang="ja-JP" altLang="en-US" sz="2400" dirty="0"/>
              <a:t>割、被用者保険の本人</a:t>
            </a:r>
            <a:r>
              <a:rPr lang="en-US" altLang="ja-JP" sz="2400" dirty="0"/>
              <a:t>10</a:t>
            </a:r>
            <a:r>
              <a:rPr lang="ja-JP" altLang="en-US" sz="2400" dirty="0"/>
              <a:t>割・家族</a:t>
            </a:r>
            <a:r>
              <a:rPr lang="en-US" altLang="ja-JP" sz="2400" dirty="0"/>
              <a:t>5</a:t>
            </a:r>
            <a:r>
              <a:rPr lang="ja-JP" altLang="en-US" sz="2400" dirty="0"/>
              <a:t>割だった。⇒</a:t>
            </a:r>
            <a:r>
              <a:rPr lang="en-US" altLang="ja-JP" sz="2400" dirty="0"/>
              <a:t>1960~1970</a:t>
            </a:r>
            <a:r>
              <a:rPr lang="ja-JP" altLang="en-US" sz="2400" dirty="0"/>
              <a:t>年代の一連の改善⇒</a:t>
            </a:r>
            <a:r>
              <a:rPr lang="en-US" altLang="ja-JP" sz="2400" dirty="0"/>
              <a:t>2003</a:t>
            </a:r>
            <a:r>
              <a:rPr lang="ja-JP" altLang="en-US" sz="2400" dirty="0"/>
              <a:t>（</a:t>
            </a:r>
            <a:r>
              <a:rPr lang="en-US" altLang="ja-JP" sz="2400" dirty="0"/>
              <a:t>H15</a:t>
            </a:r>
            <a:r>
              <a:rPr lang="ja-JP" altLang="en-US" sz="2400" dirty="0"/>
              <a:t>）に</a:t>
            </a:r>
            <a:r>
              <a:rPr lang="en-US" altLang="ja-JP" sz="2400" dirty="0"/>
              <a:t>7</a:t>
            </a:r>
            <a:r>
              <a:rPr lang="ja-JP" altLang="en-US" sz="2400" dirty="0"/>
              <a:t>割給付に統一される。しかし保険料負担面での格差は残る。</a:t>
            </a:r>
          </a:p>
          <a:p>
            <a:pPr marL="0" indent="0">
              <a:buNone/>
            </a:pPr>
            <a:endParaRPr lang="en-US" altLang="ja-JP" sz="2400" dirty="0">
              <a:solidFill>
                <a:srgbClr val="FF0000"/>
              </a:solidFill>
            </a:endParaRPr>
          </a:p>
          <a:p>
            <a:pPr marL="1306513" lvl="3" indent="0">
              <a:buNone/>
            </a:pPr>
            <a:endParaRPr lang="en-US" dirty="0"/>
          </a:p>
        </p:txBody>
      </p:sp>
    </p:spTree>
    <p:extLst>
      <p:ext uri="{BB962C8B-B14F-4D97-AF65-F5344CB8AC3E}">
        <p14:creationId xmlns:p14="http://schemas.microsoft.com/office/powerpoint/2010/main" val="62941868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r>
              <a:rPr lang="ja-JP" altLang="en-US" sz="2800" dirty="0"/>
              <a:t>第</a:t>
            </a:r>
            <a:r>
              <a:rPr lang="en-US" altLang="ja-JP" sz="2800" dirty="0"/>
              <a:t>5</a:t>
            </a:r>
            <a:r>
              <a:rPr lang="ja-JP" altLang="en-US" sz="2800" dirty="0"/>
              <a:t>節　社会保障の展開（後半） </a:t>
            </a:r>
            <a:br>
              <a:rPr lang="en-US" altLang="ja-JP" sz="2800" dirty="0"/>
            </a:br>
            <a:r>
              <a:rPr lang="ja-JP" altLang="en-US" sz="2400" dirty="0"/>
              <a:t>（３）</a:t>
            </a:r>
            <a:r>
              <a:rPr lang="en-US" altLang="ja-JP" sz="2400" dirty="0"/>
              <a:t>1960~1970</a:t>
            </a:r>
            <a:r>
              <a:rPr lang="ja-JP" altLang="en-US" sz="2400" dirty="0"/>
              <a:t>年代　②</a:t>
            </a:r>
            <a:endParaRPr lang="ja-JP" altLang="en-US" sz="2800" dirty="0"/>
          </a:p>
        </p:txBody>
      </p:sp>
      <p:sp>
        <p:nvSpPr>
          <p:cNvPr id="4" name="コンテンツ プレースホルダー 3">
            <a:extLst>
              <a:ext uri="{FF2B5EF4-FFF2-40B4-BE49-F238E27FC236}">
                <a16:creationId xmlns:a16="http://schemas.microsoft.com/office/drawing/2014/main" id="{D2E19D61-13A0-1A56-BE6B-3AAED23EEB11}"/>
              </a:ext>
            </a:extLst>
          </p:cNvPr>
          <p:cNvSpPr>
            <a:spLocks noGrp="1"/>
          </p:cNvSpPr>
          <p:nvPr>
            <p:ph idx="1"/>
          </p:nvPr>
        </p:nvSpPr>
        <p:spPr>
          <a:xfrm>
            <a:off x="538876" y="1772817"/>
            <a:ext cx="8137580" cy="3960440"/>
          </a:xfrm>
        </p:spPr>
        <p:txBody>
          <a:bodyPr/>
          <a:lstStyle/>
          <a:p>
            <a:pPr marL="0" indent="0">
              <a:buNone/>
            </a:pPr>
            <a:r>
              <a:rPr lang="ja-JP" altLang="en-US" sz="2400" dirty="0"/>
              <a:t>③産業構造の変化への対応</a:t>
            </a:r>
          </a:p>
          <a:p>
            <a:pPr marL="0" indent="0">
              <a:buNone/>
            </a:pPr>
            <a:r>
              <a:rPr lang="ja-JP" altLang="en-US" sz="2400" dirty="0"/>
              <a:t>スタート時点：国民年金と国民健康保険＝主として農業・自営業者、農業人口の減少⇒加入者の減少。人口高齢化⇒年金受給者・高齢加入者の割合の上昇⇒財政の悪化</a:t>
            </a:r>
          </a:p>
          <a:p>
            <a:pPr marL="0" indent="0">
              <a:buNone/>
            </a:pPr>
            <a:r>
              <a:rPr lang="en-US" altLang="ja-JP" sz="2400" dirty="0"/>
              <a:t>1985</a:t>
            </a:r>
            <a:r>
              <a:rPr lang="ja-JP" altLang="en-US" sz="2400" dirty="0"/>
              <a:t>（</a:t>
            </a:r>
            <a:r>
              <a:rPr lang="en-US" altLang="ja-JP" sz="2400" dirty="0"/>
              <a:t>S60</a:t>
            </a:r>
            <a:r>
              <a:rPr lang="ja-JP" altLang="en-US" sz="2400" dirty="0"/>
              <a:t>）国民年金の適用者に被用者も加える。</a:t>
            </a:r>
          </a:p>
          <a:p>
            <a:pPr marL="0" indent="0">
              <a:buNone/>
            </a:pPr>
            <a:r>
              <a:rPr lang="en-US" altLang="ja-JP" sz="2400" dirty="0"/>
              <a:t>1982</a:t>
            </a:r>
            <a:r>
              <a:rPr lang="ja-JP" altLang="en-US" sz="2400" dirty="0"/>
              <a:t>（</a:t>
            </a:r>
            <a:r>
              <a:rPr lang="en-US" altLang="ja-JP" sz="2400" dirty="0"/>
              <a:t>S57</a:t>
            </a:r>
            <a:r>
              <a:rPr lang="ja-JP" altLang="en-US" sz="2400" dirty="0"/>
              <a:t>）老人保健法の制定：高齢者の医療費を公費と各種医療保険制度からの供出金で賄う制度の導入</a:t>
            </a:r>
          </a:p>
          <a:p>
            <a:pPr marL="0" indent="0">
              <a:buNone/>
            </a:pPr>
            <a:endParaRPr lang="en-US" altLang="ja-JP" sz="2400" dirty="0">
              <a:solidFill>
                <a:srgbClr val="FF0000"/>
              </a:solidFill>
            </a:endParaRPr>
          </a:p>
          <a:p>
            <a:pPr marL="1306513" lvl="3" indent="0">
              <a:buNone/>
            </a:pPr>
            <a:endParaRPr lang="en-US" dirty="0"/>
          </a:p>
        </p:txBody>
      </p:sp>
    </p:spTree>
    <p:extLst>
      <p:ext uri="{BB962C8B-B14F-4D97-AF65-F5344CB8AC3E}">
        <p14:creationId xmlns:p14="http://schemas.microsoft.com/office/powerpoint/2010/main" val="329396231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r>
              <a:rPr lang="ja-JP" altLang="en-US" sz="2800" dirty="0"/>
              <a:t>第</a:t>
            </a:r>
            <a:r>
              <a:rPr lang="en-US" altLang="ja-JP" sz="2800" dirty="0"/>
              <a:t>5</a:t>
            </a:r>
            <a:r>
              <a:rPr lang="ja-JP" altLang="en-US" sz="2800" dirty="0"/>
              <a:t>節　社会保障の展開（後半） </a:t>
            </a:r>
            <a:br>
              <a:rPr lang="en-US" altLang="ja-JP" sz="2800" dirty="0"/>
            </a:br>
            <a:r>
              <a:rPr lang="ja-JP" altLang="en-US" sz="2400" dirty="0"/>
              <a:t>（３）</a:t>
            </a:r>
            <a:r>
              <a:rPr lang="en-US" altLang="ja-JP" sz="2400" dirty="0"/>
              <a:t>1960~1970</a:t>
            </a:r>
            <a:r>
              <a:rPr lang="ja-JP" altLang="en-US" sz="2400" dirty="0"/>
              <a:t>年代　③</a:t>
            </a:r>
            <a:endParaRPr lang="ja-JP" altLang="en-US" sz="2800" dirty="0"/>
          </a:p>
        </p:txBody>
      </p:sp>
      <p:sp>
        <p:nvSpPr>
          <p:cNvPr id="4" name="コンテンツ プレースホルダー 3">
            <a:extLst>
              <a:ext uri="{FF2B5EF4-FFF2-40B4-BE49-F238E27FC236}">
                <a16:creationId xmlns:a16="http://schemas.microsoft.com/office/drawing/2014/main" id="{D2E19D61-13A0-1A56-BE6B-3AAED23EEB11}"/>
              </a:ext>
            </a:extLst>
          </p:cNvPr>
          <p:cNvSpPr>
            <a:spLocks noGrp="1"/>
          </p:cNvSpPr>
          <p:nvPr>
            <p:ph idx="1"/>
          </p:nvPr>
        </p:nvSpPr>
        <p:spPr>
          <a:xfrm>
            <a:off x="395367" y="1772816"/>
            <a:ext cx="8137242" cy="4315025"/>
          </a:xfrm>
        </p:spPr>
        <p:txBody>
          <a:bodyPr/>
          <a:lstStyle/>
          <a:p>
            <a:pPr marL="0" indent="0">
              <a:buNone/>
            </a:pPr>
            <a:r>
              <a:rPr lang="ja-JP" altLang="en-US" sz="2400" dirty="0"/>
              <a:t>④児童、障害者、高齢者などへの専門支援</a:t>
            </a:r>
          </a:p>
          <a:p>
            <a:pPr marL="0" indent="0">
              <a:buNone/>
            </a:pPr>
            <a:r>
              <a:rPr lang="en-US" altLang="ja-JP" sz="2400" dirty="0"/>
              <a:t>1960</a:t>
            </a:r>
            <a:r>
              <a:rPr lang="ja-JP" altLang="en-US" sz="2400" dirty="0"/>
              <a:t>（</a:t>
            </a:r>
            <a:r>
              <a:rPr lang="en-US" altLang="ja-JP" sz="2400" dirty="0"/>
              <a:t>S35 )</a:t>
            </a:r>
            <a:r>
              <a:rPr lang="ja-JP" altLang="en-US" sz="2400" dirty="0"/>
              <a:t>の精神薄弱者福祉法（</a:t>
            </a:r>
            <a:r>
              <a:rPr lang="en-US" altLang="ja-JP" sz="2400" dirty="0"/>
              <a:t>1999</a:t>
            </a:r>
            <a:r>
              <a:rPr lang="ja-JP" altLang="en-US" sz="2400" dirty="0"/>
              <a:t>（</a:t>
            </a:r>
            <a:r>
              <a:rPr lang="en-US" altLang="ja-JP" sz="2400" dirty="0"/>
              <a:t>H11</a:t>
            </a:r>
            <a:r>
              <a:rPr lang="ja-JP" altLang="en-US" sz="2400" dirty="0"/>
              <a:t>）知的障害者福祉法に改称）</a:t>
            </a:r>
          </a:p>
          <a:p>
            <a:pPr marL="0" indent="0">
              <a:buNone/>
            </a:pPr>
            <a:r>
              <a:rPr lang="en-US" altLang="ja-JP" sz="2400" dirty="0"/>
              <a:t>1963</a:t>
            </a:r>
            <a:r>
              <a:rPr lang="ja-JP" altLang="en-US" sz="2400" dirty="0"/>
              <a:t>（</a:t>
            </a:r>
            <a:r>
              <a:rPr lang="en-US" altLang="ja-JP" sz="2400" dirty="0"/>
              <a:t>S38</a:t>
            </a:r>
            <a:r>
              <a:rPr lang="ja-JP" altLang="en-US" sz="2400" dirty="0"/>
              <a:t>）老人福祉法</a:t>
            </a:r>
          </a:p>
          <a:p>
            <a:pPr marL="0" indent="0">
              <a:buNone/>
            </a:pPr>
            <a:r>
              <a:rPr lang="en-US" altLang="ja-JP" sz="2400" dirty="0"/>
              <a:t>1964</a:t>
            </a:r>
            <a:r>
              <a:rPr lang="ja-JP" altLang="en-US" sz="2400" dirty="0"/>
              <a:t>（</a:t>
            </a:r>
            <a:r>
              <a:rPr lang="en-US" altLang="ja-JP" sz="2400" dirty="0"/>
              <a:t>S39</a:t>
            </a:r>
            <a:r>
              <a:rPr lang="ja-JP" altLang="en-US" sz="2400" dirty="0"/>
              <a:t>）母子福祉法（</a:t>
            </a:r>
            <a:r>
              <a:rPr lang="en-US" altLang="ja-JP" sz="2400" dirty="0"/>
              <a:t>1981</a:t>
            </a:r>
            <a:r>
              <a:rPr lang="ja-JP" altLang="en-US" sz="2400" dirty="0"/>
              <a:t>（</a:t>
            </a:r>
            <a:r>
              <a:rPr lang="en-US" altLang="ja-JP" sz="2400" dirty="0"/>
              <a:t>S56) </a:t>
            </a:r>
            <a:r>
              <a:rPr lang="ja-JP" altLang="en-US" sz="2400" dirty="0"/>
              <a:t>母子及び寡婦福祉法。</a:t>
            </a:r>
            <a:r>
              <a:rPr lang="en-US" altLang="ja-JP" sz="2400" dirty="0"/>
              <a:t>2014</a:t>
            </a:r>
            <a:r>
              <a:rPr lang="ja-JP" altLang="en-US" sz="2400" dirty="0"/>
              <a:t>（</a:t>
            </a:r>
            <a:r>
              <a:rPr lang="en-US" altLang="ja-JP" sz="2400" dirty="0"/>
              <a:t>H26 ) </a:t>
            </a:r>
            <a:r>
              <a:rPr lang="ja-JP" altLang="en-US" sz="2400" dirty="0"/>
              <a:t>母子及び父子並びに寡婦福祉法に改称）</a:t>
            </a:r>
          </a:p>
          <a:p>
            <a:pPr marL="0" indent="0">
              <a:buNone/>
            </a:pPr>
            <a:r>
              <a:rPr lang="ja-JP" altLang="en-US" sz="2400" dirty="0"/>
              <a:t>「福祉三法体制」⇒「福祉六法体制」に移行した。</a:t>
            </a:r>
          </a:p>
          <a:p>
            <a:pPr marL="0" indent="0">
              <a:buNone/>
            </a:pPr>
            <a:r>
              <a:rPr lang="ja-JP" altLang="en-US" sz="2400" dirty="0"/>
              <a:t>⑤社会手当の導入</a:t>
            </a:r>
          </a:p>
          <a:p>
            <a:pPr marL="0" indent="0">
              <a:buNone/>
            </a:pPr>
            <a:r>
              <a:rPr lang="en-US" altLang="ja-JP" sz="2400" dirty="0"/>
              <a:t>1961</a:t>
            </a:r>
            <a:r>
              <a:rPr lang="ja-JP" altLang="en-US" sz="2400" dirty="0"/>
              <a:t>（</a:t>
            </a:r>
            <a:r>
              <a:rPr lang="en-US" altLang="ja-JP" sz="2400" dirty="0"/>
              <a:t>S36 )</a:t>
            </a:r>
            <a:r>
              <a:rPr lang="ja-JP" altLang="en-US" sz="2400" dirty="0"/>
              <a:t>児童扶養手当法・</a:t>
            </a:r>
            <a:r>
              <a:rPr lang="en-US" altLang="ja-JP" sz="2400" dirty="0"/>
              <a:t>1971</a:t>
            </a:r>
            <a:r>
              <a:rPr lang="ja-JP" altLang="en-US" sz="2400" dirty="0"/>
              <a:t>（</a:t>
            </a:r>
            <a:r>
              <a:rPr lang="en-US" altLang="ja-JP" sz="2400" dirty="0"/>
              <a:t>S46 ) </a:t>
            </a:r>
            <a:r>
              <a:rPr lang="ja-JP" altLang="en-US" sz="2400" dirty="0"/>
              <a:t>児童手当法の導入　他の先進諸国と同等の制度体系が整備された。</a:t>
            </a:r>
          </a:p>
          <a:p>
            <a:pPr marL="0" indent="0">
              <a:buNone/>
            </a:pPr>
            <a:endParaRPr lang="en-US" altLang="ja-JP" sz="2400" dirty="0">
              <a:solidFill>
                <a:srgbClr val="FF0000"/>
              </a:solidFill>
            </a:endParaRPr>
          </a:p>
          <a:p>
            <a:pPr marL="1306513" lvl="3" indent="0">
              <a:buNone/>
            </a:pPr>
            <a:endParaRPr lang="en-US" dirty="0"/>
          </a:p>
        </p:txBody>
      </p:sp>
    </p:spTree>
    <p:extLst>
      <p:ext uri="{BB962C8B-B14F-4D97-AF65-F5344CB8AC3E}">
        <p14:creationId xmlns:p14="http://schemas.microsoft.com/office/powerpoint/2010/main" val="36099841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2004:テンプレート:プレゼンテーション:デザイン:Profile</Template>
  <TotalTime>32539</TotalTime>
  <Words>1815</Words>
  <Application>Microsoft Office PowerPoint</Application>
  <PresentationFormat>画面に合わせる (4:3)</PresentationFormat>
  <Paragraphs>125</Paragraphs>
  <Slides>14</Slides>
  <Notes>14</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14</vt:i4>
      </vt:variant>
    </vt:vector>
  </HeadingPairs>
  <TitlesOfParts>
    <vt:vector size="20" baseType="lpstr">
      <vt:lpstr>ＭＳ Ｐゴシック</vt:lpstr>
      <vt:lpstr>ＭＳ 明朝</vt:lpstr>
      <vt:lpstr>Arial</vt:lpstr>
      <vt:lpstr>Century</vt:lpstr>
      <vt:lpstr>Wingdings</vt:lpstr>
      <vt:lpstr>Profile</vt:lpstr>
      <vt:lpstr>第8回【日本の社会保障の歴史】日本の社会保障制度とその歴史的変遷</vt:lpstr>
      <vt:lpstr>今日のお話</vt:lpstr>
      <vt:lpstr> 第5節　社会保障の展開（後半）  （１）戦前・戦中期間の社会保険　① </vt:lpstr>
      <vt:lpstr> 第5節　社会保障の展開（後半）  （１）戦前・戦中期間の社会保険　② </vt:lpstr>
      <vt:lpstr> 第5節　社会保障の展開（後半）  （２）生活保護法の制定から国民皆保険年金体制へ① </vt:lpstr>
      <vt:lpstr> 第5節　社会保障の展開（後半）  （２）生活保護法の制定から国民皆保険年金体制へ② </vt:lpstr>
      <vt:lpstr>第5節　社会保障の展開（後半）  （３）1960~1970年代　①</vt:lpstr>
      <vt:lpstr>第5節　社会保障の展開（後半）  （３）1960~1970年代　②</vt:lpstr>
      <vt:lpstr>第5節　社会保障の展開（後半）  （３）1960~1970年代　③</vt:lpstr>
      <vt:lpstr>第5節　社会保障の展開（後半）  （４）1980年代以降　①</vt:lpstr>
      <vt:lpstr>第5節　社会保障の展開（後半）  （４）1980年代以降　②</vt:lpstr>
      <vt:lpstr>第5節　社会保障の展開（後半）  （４）1980年代以降　③</vt:lpstr>
      <vt:lpstr>第5節　社会保障の展開（後半）  （４）1980年代以降　④</vt:lpstr>
      <vt:lpstr>次週</vt:lpstr>
    </vt:vector>
  </TitlesOfParts>
  <Manager/>
  <Company>札幌市立 大学</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第1回　家族って何だろう？_x0010_ 家族をめぐる話題</dc:title>
  <dc:subject/>
  <dc:creator>札幌市立 大学</dc:creator>
  <cp:keywords/>
  <dc:description/>
  <cp:lastModifiedBy>俊彦 原</cp:lastModifiedBy>
  <cp:revision>716</cp:revision>
  <cp:lastPrinted>2023-05-12T06:07:15Z</cp:lastPrinted>
  <dcterms:created xsi:type="dcterms:W3CDTF">2016-04-06T06:30:45Z</dcterms:created>
  <dcterms:modified xsi:type="dcterms:W3CDTF">2025-06-16T05:58:40Z</dcterms:modified>
  <cp:category/>
</cp:coreProperties>
</file>