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7"/>
  </p:notesMasterIdLst>
  <p:handoutMasterIdLst>
    <p:handoutMasterId r:id="rId28"/>
  </p:handoutMasterIdLst>
  <p:sldIdLst>
    <p:sldId id="256" r:id="rId2"/>
    <p:sldId id="386" r:id="rId3"/>
    <p:sldId id="388" r:id="rId4"/>
    <p:sldId id="583" r:id="rId5"/>
    <p:sldId id="601" r:id="rId6"/>
    <p:sldId id="584" r:id="rId7"/>
    <p:sldId id="602" r:id="rId8"/>
    <p:sldId id="585" r:id="rId9"/>
    <p:sldId id="586" r:id="rId10"/>
    <p:sldId id="589" r:id="rId11"/>
    <p:sldId id="587" r:id="rId12"/>
    <p:sldId id="571" r:id="rId13"/>
    <p:sldId id="590" r:id="rId14"/>
    <p:sldId id="591" r:id="rId15"/>
    <p:sldId id="603" r:id="rId16"/>
    <p:sldId id="592" r:id="rId17"/>
    <p:sldId id="593" r:id="rId18"/>
    <p:sldId id="594" r:id="rId19"/>
    <p:sldId id="595" r:id="rId20"/>
    <p:sldId id="596" r:id="rId21"/>
    <p:sldId id="597" r:id="rId22"/>
    <p:sldId id="598" r:id="rId23"/>
    <p:sldId id="599" r:id="rId24"/>
    <p:sldId id="600" r:id="rId25"/>
    <p:sldId id="425" r:id="rId26"/>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91" autoAdjust="0"/>
    <p:restoredTop sz="90929"/>
  </p:normalViewPr>
  <p:slideViewPr>
    <p:cSldViewPr>
      <p:cViewPr varScale="1">
        <p:scale>
          <a:sx n="71" d="100"/>
          <a:sy n="71" d="100"/>
        </p:scale>
        <p:origin x="964"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18857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10118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9077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088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7728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91892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19587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08645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4040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333212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2138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25</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2039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9625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55412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78995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17150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7169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HDev3P3KdX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hataractive.jp/useful/2294/"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2.nhk.or.jp/archives/articles/?id=D0009071663_0000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3.nhk.or.jp/news/html/20240103/k10014307891000.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jacar.go.jp/nichibei/popup/pop_15.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ndl.go.jp/constitution/etc/j07.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a.wikipedia.org/wiki/%E6%95%91%E8%B2%A7%E9%99%A2_(%E3%83%AF%E3%83%BC%E3%82%AF%E3%83%8F%E3%82%A6%E3%82%B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ja.wikipedia.org/wiki/%E5%8A%B4%E5%BD%B9%E5%A0%B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7</a:t>
            </a:r>
            <a:r>
              <a:rPr lang="ja-JP" altLang="en-US" dirty="0"/>
              <a:t>回</a:t>
            </a:r>
            <a:r>
              <a:rPr lang="en-US" altLang="ja-JP" dirty="0"/>
              <a:t>【</a:t>
            </a:r>
            <a:r>
              <a:rPr lang="ja-JP" altLang="en-US" dirty="0"/>
              <a:t>欧米の社会保障の歴史</a:t>
            </a:r>
            <a:r>
              <a:rPr lang="en-US" altLang="ja-JP" dirty="0"/>
              <a:t>】</a:t>
            </a:r>
            <a:r>
              <a:rPr lang="ja-JP" altLang="en-US" sz="2400" dirty="0"/>
              <a:t>イギリス、ドイツ、アメリカの制度とその歴史的変遷</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社会保障の展開（前半）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44</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altLang="ja-JP" sz="2000" dirty="0"/>
              <a:t>【</a:t>
            </a:r>
            <a:r>
              <a:rPr lang="ja-JP" altLang="en-US" sz="2000" dirty="0"/>
              <a:t>欧米の社会保障の歴史</a:t>
            </a:r>
            <a:r>
              <a:rPr lang="en-US" altLang="ja-JP" sz="2000" dirty="0"/>
              <a:t>】</a:t>
            </a:r>
            <a:r>
              <a:rPr lang="ja-JP" altLang="en-US" sz="2000" dirty="0"/>
              <a:t>イギリス、ドイツ、アメリカの制度とその歴史的変遷</a:t>
            </a:r>
            <a:endParaRPr lang="en-US" altLang="ja-JP" sz="2000" dirty="0"/>
          </a:p>
          <a:p>
            <a:pPr algn="ctr"/>
            <a:r>
              <a:rPr lang="zh-TW" altLang="en-US" sz="2000" dirty="0"/>
              <a:t>　 </a:t>
            </a:r>
            <a:r>
              <a:rPr lang="ja-JP" altLang="en-US" sz="2000" dirty="0"/>
              <a:t>木</a:t>
            </a:r>
            <a:r>
              <a:rPr lang="zh-TW" altLang="en-US" sz="2000" dirty="0"/>
              <a:t>曜日　</a:t>
            </a:r>
            <a:r>
              <a:rPr lang="en-US" altLang="zh-TW" sz="2000" dirty="0"/>
              <a:t>3</a:t>
            </a:r>
            <a:r>
              <a:rPr lang="zh-TW" altLang="en-US" sz="2000" dirty="0"/>
              <a:t>限目</a:t>
            </a:r>
            <a:r>
              <a:rPr lang="en-US" altLang="zh-TW" sz="2000" dirty="0"/>
              <a:t>13</a:t>
            </a:r>
            <a:r>
              <a:rPr lang="zh-TW" altLang="en-US" sz="2000" dirty="0"/>
              <a:t>：</a:t>
            </a:r>
            <a:r>
              <a:rPr lang="en-US" altLang="zh-TW" sz="2000" dirty="0"/>
              <a:t>00</a:t>
            </a:r>
            <a:r>
              <a:rPr lang="zh-TW" altLang="en-US" sz="2000" dirty="0"/>
              <a:t>～</a:t>
            </a:r>
            <a:r>
              <a:rPr lang="en-US" altLang="zh-TW" sz="2000" dirty="0"/>
              <a:t>14:30</a:t>
            </a:r>
          </a:p>
          <a:p>
            <a:pPr algn="ctr"/>
            <a:r>
              <a:rPr lang="zh-TW" altLang="en-US" sz="2000" dirty="0"/>
              <a:t>講義室 </a:t>
            </a:r>
            <a:r>
              <a:rPr lang="en-US" altLang="zh-TW" sz="2000" dirty="0"/>
              <a:t>3F304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（３）慈善活動と労働者の互助組織②</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労働者層の相互組織（友愛組合・共済組合・共同組合）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労働組合の相互扶養活動</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加入者が掛け金を支払い基金を作り、疾病、老齢、死亡に対する給付する仕組み⇒社会保険の前身</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★労働組合；労働者が主体となって自主的に労働条件の維持・改善や経済的地位の向上を目的として組織する団体</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1975</a:t>
            </a:r>
            <a:r>
              <a:rPr lang="ja-JP" altLang="en-US" sz="2400" b="1" dirty="0">
                <a:latin typeface="+mn-ea"/>
                <a:cs typeface="ＭＳ 明朝" charset="-128"/>
              </a:rPr>
              <a:t>年頃から（石油ショック以降）、組織率が低下し、最近は力が無くなってきたが、現在も</a:t>
            </a:r>
            <a:r>
              <a:rPr lang="en-US" altLang="ja-JP" sz="2400" b="1" dirty="0">
                <a:latin typeface="+mn-ea"/>
                <a:cs typeface="ＭＳ 明朝" charset="-128"/>
              </a:rPr>
              <a:t>5</a:t>
            </a:r>
            <a:r>
              <a:rPr lang="ja-JP" altLang="en-US" sz="2400" b="1" dirty="0">
                <a:latin typeface="+mn-ea"/>
                <a:cs typeface="ＭＳ 明朝" charset="-128"/>
              </a:rPr>
              <a:t>月</a:t>
            </a:r>
            <a:r>
              <a:rPr lang="en-US" altLang="ja-JP" sz="2400" b="1" dirty="0">
                <a:latin typeface="+mn-ea"/>
                <a:cs typeface="ＭＳ 明朝" charset="-128"/>
              </a:rPr>
              <a:t>1</a:t>
            </a:r>
            <a:r>
              <a:rPr lang="ja-JP" altLang="en-US" sz="2400" b="1" dirty="0">
                <a:latin typeface="+mn-ea"/>
                <a:cs typeface="ＭＳ 明朝" charset="-128"/>
              </a:rPr>
              <a:t>日（メイデー</a:t>
            </a:r>
            <a:r>
              <a:rPr lang="en-US" altLang="ja-JP" sz="2400" b="1" dirty="0">
                <a:latin typeface="+mn-ea"/>
                <a:cs typeface="ＭＳ 明朝" charset="-128"/>
              </a:rPr>
              <a:t>May day</a:t>
            </a:r>
            <a:r>
              <a:rPr lang="ja-JP" altLang="en-US" sz="2400" b="1" dirty="0">
                <a:latin typeface="+mn-ea"/>
                <a:cs typeface="ＭＳ 明朝" charset="-128"/>
              </a:rPr>
              <a:t>）には世界各地で労働者の祭典（パレード）が開催される。また日本では毎年</a:t>
            </a:r>
            <a:r>
              <a:rPr lang="en-US" altLang="ja-JP" sz="2400" b="1" dirty="0">
                <a:latin typeface="+mn-ea"/>
                <a:cs typeface="ＭＳ 明朝" charset="-128"/>
              </a:rPr>
              <a:t>4</a:t>
            </a:r>
            <a:r>
              <a:rPr lang="ja-JP" altLang="en-US" sz="2400" b="1" dirty="0">
                <a:latin typeface="+mn-ea"/>
                <a:cs typeface="ＭＳ 明朝" charset="-128"/>
              </a:rPr>
              <a:t>月には春闘（しゅんとう）：労働組合の賃上げ闘争が行われ、経営者団体と労働者団体の間でベースアップ（定期昇給）についての話合が行われている。</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7630745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en-US" altLang="ja-JP" sz="2800" b="1" dirty="0">
                <a:latin typeface="+mn-ea"/>
                <a:cs typeface="ＭＳ 明朝" charset="-128"/>
                <a:hlinkClick r:id="rId3"/>
              </a:rPr>
              <a:t>5</a:t>
            </a:r>
            <a:r>
              <a:rPr lang="ja-JP" altLang="en-US" sz="2800" b="1" dirty="0">
                <a:latin typeface="+mn-ea"/>
                <a:cs typeface="ＭＳ 明朝" charset="-128"/>
                <a:hlinkClick r:id="rId3"/>
              </a:rPr>
              <a:t>月</a:t>
            </a:r>
            <a:r>
              <a:rPr lang="en-US" altLang="ja-JP" sz="2800" b="1" dirty="0">
                <a:latin typeface="+mn-ea"/>
                <a:cs typeface="ＭＳ 明朝" charset="-128"/>
                <a:hlinkClick r:id="rId3"/>
              </a:rPr>
              <a:t>1</a:t>
            </a:r>
            <a:r>
              <a:rPr lang="ja-JP" altLang="en-US" sz="2800" b="1" dirty="0">
                <a:latin typeface="+mn-ea"/>
                <a:cs typeface="ＭＳ 明朝" charset="-128"/>
                <a:hlinkClick r:id="rId3"/>
              </a:rPr>
              <a:t>日はメイデー（</a:t>
            </a:r>
            <a:r>
              <a:rPr lang="en-US" altLang="ja-JP" sz="2800" b="1" dirty="0">
                <a:latin typeface="+mn-ea"/>
                <a:cs typeface="ＭＳ 明朝" charset="-128"/>
                <a:hlinkClick r:id="rId3"/>
              </a:rPr>
              <a:t>May day</a:t>
            </a:r>
            <a:r>
              <a:rPr lang="ja-JP" altLang="en-US" sz="2800" b="1" dirty="0">
                <a:latin typeface="+mn-ea"/>
                <a:cs typeface="ＭＳ 明朝" charset="-128"/>
                <a:hlinkClick r:id="rId3"/>
              </a:rPr>
              <a:t>）労働者の日</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7994848" cy="4524315"/>
          </a:xfrm>
          <a:prstGeom prst="rect">
            <a:avLst/>
          </a:prstGeom>
          <a:noFill/>
        </p:spPr>
        <p:txBody>
          <a:bodyPr wrap="square" rtlCol="0">
            <a:spAutoFit/>
          </a:bodyPr>
          <a:lstStyle/>
          <a:p>
            <a:r>
              <a:rPr lang="ja-JP" altLang="en-US" dirty="0"/>
              <a:t>メーデー（</a:t>
            </a:r>
            <a:r>
              <a:rPr lang="en-US" altLang="ja-JP" dirty="0"/>
              <a:t>May day</a:t>
            </a:r>
            <a:r>
              <a:rPr lang="ja-JP" altLang="en-US" dirty="0"/>
              <a:t>）とは、</a:t>
            </a:r>
            <a:r>
              <a:rPr lang="en-US" altLang="ja-JP" dirty="0"/>
              <a:t>5</a:t>
            </a:r>
            <a:r>
              <a:rPr lang="ja-JP" altLang="en-US" dirty="0"/>
              <a:t>月</a:t>
            </a:r>
            <a:r>
              <a:rPr lang="en-US" altLang="ja-JP" dirty="0"/>
              <a:t>1</a:t>
            </a:r>
            <a:r>
              <a:rPr lang="ja-JP" altLang="en-US" dirty="0"/>
              <a:t>日に世界各地で開催される労働者の祭典です。もともとはヨーロッパで夏の訪れを祝うお祭りでしたが、その後</a:t>
            </a:r>
            <a:r>
              <a:rPr lang="en-US" altLang="ja-JP" dirty="0"/>
              <a:t>19</a:t>
            </a:r>
            <a:r>
              <a:rPr lang="ja-JP" altLang="en-US" dirty="0"/>
              <a:t>世紀のアメリカで「労働状況改善を求め、労働者が声を挙げる日」となりました。メーデーの社会的影響は大きく、その後ヨーロッパをはじめ世界各地に広がっていきます。「労働者の日」として、各地で労働者が集会やパレードを行うのが慣例です。（中略）</a:t>
            </a:r>
            <a:endParaRPr lang="en-US" altLang="ja-JP" dirty="0"/>
          </a:p>
          <a:p>
            <a:r>
              <a:rPr lang="ja-JP" altLang="en-US" dirty="0"/>
              <a:t>★遭難信号で「メーデー」と</a:t>
            </a:r>
            <a:r>
              <a:rPr lang="en-US" altLang="ja-JP" dirty="0"/>
              <a:t>3</a:t>
            </a:r>
            <a:r>
              <a:rPr lang="ja-JP" altLang="en-US" dirty="0"/>
              <a:t>回繰り返すときは、緊急事態であることを知らせる言葉です。世界中で使われていますが、こちらは「助けに来て＝フランス語のヴネ・メデ（</a:t>
            </a:r>
            <a:r>
              <a:rPr lang="en-US" altLang="ja-JP" dirty="0" err="1"/>
              <a:t>venez</a:t>
            </a:r>
            <a:r>
              <a:rPr lang="en-US" altLang="ja-JP" dirty="0"/>
              <a:t> </a:t>
            </a:r>
            <a:r>
              <a:rPr lang="en-US" altLang="ja-JP" dirty="0" err="1"/>
              <a:t>m‘aider</a:t>
            </a:r>
            <a:r>
              <a:rPr lang="ja-JP" altLang="en-US" dirty="0"/>
              <a:t>）（</a:t>
            </a:r>
            <a:r>
              <a:rPr lang="en-US" altLang="ja-JP" dirty="0"/>
              <a:t>help me!)</a:t>
            </a:r>
            <a:r>
              <a:rPr lang="ja-JP" altLang="en-US" dirty="0"/>
              <a:t>」が語源。その後英語圏で分かりやすいよう、労働者の祭典と同じ「</a:t>
            </a:r>
            <a:r>
              <a:rPr lang="en-US" altLang="ja-JP" dirty="0"/>
              <a:t>Mayday</a:t>
            </a:r>
            <a:r>
              <a:rPr lang="ja-JP" altLang="en-US" dirty="0"/>
              <a:t>」と表記。</a:t>
            </a:r>
            <a:endParaRPr lang="en-US" altLang="ja-JP" dirty="0"/>
          </a:p>
        </p:txBody>
      </p:sp>
      <p:sp>
        <p:nvSpPr>
          <p:cNvPr id="3" name="テキスト ボックス 2">
            <a:extLst>
              <a:ext uri="{FF2B5EF4-FFF2-40B4-BE49-F238E27FC236}">
                <a16:creationId xmlns:a16="http://schemas.microsoft.com/office/drawing/2014/main" id="{4AAEE072-0114-DDEE-D577-E66D468AEC9C}"/>
              </a:ext>
            </a:extLst>
          </p:cNvPr>
          <p:cNvSpPr txBox="1"/>
          <p:nvPr/>
        </p:nvSpPr>
        <p:spPr>
          <a:xfrm>
            <a:off x="827584" y="6227402"/>
            <a:ext cx="7272808" cy="646331"/>
          </a:xfrm>
          <a:prstGeom prst="rect">
            <a:avLst/>
          </a:prstGeom>
          <a:noFill/>
        </p:spPr>
        <p:txBody>
          <a:bodyPr wrap="square" rtlCol="0">
            <a:spAutoFit/>
          </a:bodyPr>
          <a:lstStyle/>
          <a:p>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5</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月</a:t>
            </a:r>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1</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日のメーデーとは？日本での歴史や祝日にならない理由について解説　</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（ハタラクティブ）</a:t>
            </a:r>
            <a:endParaRPr lang="en-US" b="1" dirty="0"/>
          </a:p>
        </p:txBody>
      </p:sp>
    </p:spTree>
    <p:extLst>
      <p:ext uri="{BB962C8B-B14F-4D97-AF65-F5344CB8AC3E}">
        <p14:creationId xmlns:p14="http://schemas.microsoft.com/office/powerpoint/2010/main" val="17547785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ja-JP" altLang="en-US" sz="2800" dirty="0"/>
            </a:br>
            <a:r>
              <a:rPr lang="ja-JP" altLang="en-US" sz="2800" dirty="0"/>
              <a:t>（５）日本の救貧対策</a:t>
            </a: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8"/>
            <a:ext cx="8568951" cy="4464496"/>
          </a:xfrm>
        </p:spPr>
        <p:txBody>
          <a:bodyPr/>
          <a:lstStyle/>
          <a:p>
            <a:pPr marL="0" indent="0" eaLnBrk="1" hangingPunct="1">
              <a:lnSpc>
                <a:spcPct val="90000"/>
              </a:lnSpc>
              <a:buNone/>
            </a:pPr>
            <a:r>
              <a:rPr lang="ja-JP" altLang="en-US" sz="2800" b="1" dirty="0">
                <a:latin typeface="+mn-ea"/>
                <a:cs typeface="ＭＳ 明朝" charset="-128"/>
              </a:rPr>
              <a:t>明治・大正期：恤救規則（じゅっきゅうきそく）</a:t>
            </a:r>
          </a:p>
          <a:p>
            <a:pPr marL="0" indent="0" eaLnBrk="1" hangingPunct="1">
              <a:lnSpc>
                <a:spcPct val="90000"/>
              </a:lnSpc>
              <a:buNone/>
            </a:pPr>
            <a:r>
              <a:rPr lang="ja-JP" altLang="en-US" sz="2800" b="1" dirty="0">
                <a:latin typeface="+mn-ea"/>
                <a:cs typeface="ＭＳ 明朝" charset="-128"/>
              </a:rPr>
              <a:t>基本は相互扶助、人民相互の情誼（じょうぎ）を優先。米代の現金給付。「無告の窮民」（むこくのきゅうひん）：自分の代わりに訴えてくれる身寄りがいない人。</a:t>
            </a:r>
            <a:r>
              <a:rPr lang="en-US" altLang="ja-JP" sz="2800" b="1" dirty="0">
                <a:latin typeface="+mn-ea"/>
                <a:cs typeface="ＭＳ 明朝" charset="-128"/>
              </a:rPr>
              <a:t>70</a:t>
            </a:r>
            <a:r>
              <a:rPr lang="ja-JP" altLang="en-US" sz="2800" b="1" dirty="0">
                <a:latin typeface="+mn-ea"/>
                <a:cs typeface="ＭＳ 明朝" charset="-128"/>
              </a:rPr>
              <a:t>歳以上の老衰者／</a:t>
            </a:r>
            <a:r>
              <a:rPr lang="en-US" altLang="ja-JP" sz="2800" b="1" dirty="0">
                <a:latin typeface="+mn-ea"/>
                <a:cs typeface="ＭＳ 明朝" charset="-128"/>
              </a:rPr>
              <a:t>13</a:t>
            </a:r>
            <a:r>
              <a:rPr lang="ja-JP" altLang="en-US" sz="2800" b="1" dirty="0">
                <a:latin typeface="+mn-ea"/>
                <a:cs typeface="ＭＳ 明朝" charset="-128"/>
              </a:rPr>
              <a:t>歳以下の孤児</a:t>
            </a:r>
          </a:p>
          <a:p>
            <a:pPr marL="0" indent="0" eaLnBrk="1" hangingPunct="1">
              <a:lnSpc>
                <a:spcPct val="90000"/>
              </a:lnSpc>
              <a:buNone/>
            </a:pPr>
            <a:r>
              <a:rPr lang="en-US" altLang="ja-JP" sz="2800" b="1" dirty="0">
                <a:latin typeface="+mn-ea"/>
                <a:cs typeface="ＭＳ 明朝" charset="-128"/>
              </a:rPr>
              <a:t>1917</a:t>
            </a:r>
            <a:r>
              <a:rPr lang="ja-JP" altLang="en-US" sz="2800" b="1" dirty="0">
                <a:latin typeface="+mn-ea"/>
                <a:cs typeface="ＭＳ 明朝" charset="-128"/>
              </a:rPr>
              <a:t>（</a:t>
            </a:r>
            <a:r>
              <a:rPr lang="en-US" altLang="ja-JP" sz="2800" b="1" dirty="0">
                <a:latin typeface="+mn-ea"/>
                <a:cs typeface="ＭＳ 明朝" charset="-128"/>
              </a:rPr>
              <a:t>T6)</a:t>
            </a:r>
            <a:r>
              <a:rPr lang="ja-JP" altLang="en-US" sz="2800" b="1" dirty="0">
                <a:latin typeface="+mn-ea"/>
                <a:cs typeface="ＭＳ 明朝" charset="-128"/>
              </a:rPr>
              <a:t> </a:t>
            </a:r>
            <a:r>
              <a:rPr lang="en-US" altLang="ja-JP" sz="2800" b="1" dirty="0">
                <a:latin typeface="+mn-ea"/>
                <a:cs typeface="ＭＳ 明朝" charset="-128"/>
              </a:rPr>
              <a:t>-20(T9)</a:t>
            </a:r>
            <a:r>
              <a:rPr lang="ja-JP" altLang="en-US" sz="2800" b="1" dirty="0">
                <a:latin typeface="+mn-ea"/>
                <a:cs typeface="ＭＳ 明朝" charset="-128"/>
              </a:rPr>
              <a:t> ：内務省・大都市での実施体制の整備→社会事業の段階</a:t>
            </a:r>
          </a:p>
          <a:p>
            <a:pPr marL="0" indent="0" eaLnBrk="1" hangingPunct="1">
              <a:lnSpc>
                <a:spcPct val="90000"/>
              </a:lnSpc>
              <a:buNone/>
            </a:pPr>
            <a:r>
              <a:rPr lang="en-US" altLang="ja-JP" sz="2800" b="1" dirty="0">
                <a:latin typeface="+mn-ea"/>
                <a:cs typeface="ＭＳ 明朝" charset="-128"/>
              </a:rPr>
              <a:t>1929</a:t>
            </a:r>
            <a:r>
              <a:rPr lang="ja-JP" altLang="en-US" sz="2800" b="1" dirty="0">
                <a:latin typeface="+mn-ea"/>
                <a:cs typeface="ＭＳ 明朝" charset="-128"/>
              </a:rPr>
              <a:t>（</a:t>
            </a:r>
            <a:r>
              <a:rPr lang="en-US" altLang="ja-JP" sz="2800" b="1" dirty="0">
                <a:latin typeface="+mn-ea"/>
                <a:cs typeface="ＭＳ 明朝" charset="-128"/>
              </a:rPr>
              <a:t>S4</a:t>
            </a:r>
            <a:r>
              <a:rPr lang="ja-JP" altLang="en-US" sz="2800" b="1" dirty="0">
                <a:latin typeface="+mn-ea"/>
                <a:cs typeface="ＭＳ 明朝" charset="-128"/>
              </a:rPr>
              <a:t>）：救護法の成立・</a:t>
            </a:r>
            <a:r>
              <a:rPr lang="en-US" altLang="ja-JP" sz="2800" b="1" dirty="0">
                <a:latin typeface="+mn-ea"/>
                <a:cs typeface="ＭＳ 明朝" charset="-128"/>
              </a:rPr>
              <a:t>1932</a:t>
            </a:r>
            <a:r>
              <a:rPr lang="ja-JP" altLang="en-US" sz="2800" b="1" dirty="0">
                <a:latin typeface="+mn-ea"/>
                <a:cs typeface="ＭＳ 明朝" charset="-128"/>
              </a:rPr>
              <a:t>（</a:t>
            </a:r>
            <a:r>
              <a:rPr lang="en-US" altLang="ja-JP" sz="2800" b="1" dirty="0">
                <a:latin typeface="+mn-ea"/>
                <a:cs typeface="ＭＳ 明朝" charset="-128"/>
              </a:rPr>
              <a:t>S7)</a:t>
            </a:r>
            <a:r>
              <a:rPr lang="ja-JP" altLang="en-US" sz="2800" b="1" dirty="0">
                <a:latin typeface="+mn-ea"/>
                <a:cs typeface="ＭＳ 明朝" charset="-128"/>
              </a:rPr>
              <a:t>年から実施</a:t>
            </a:r>
          </a:p>
          <a:p>
            <a:pPr marL="0" indent="0" eaLnBrk="1" hangingPunct="1">
              <a:lnSpc>
                <a:spcPct val="90000"/>
              </a:lnSpc>
              <a:buNone/>
            </a:pPr>
            <a:r>
              <a:rPr lang="ja-JP" altLang="en-US" sz="2800" b="1" dirty="0">
                <a:latin typeface="+mn-ea"/>
                <a:cs typeface="ＭＳ 明朝" charset="-128"/>
              </a:rPr>
              <a:t>「公的扶養義務の確立」＊保護を受ける権利（請求権）なし。労働能力のある者は対象外。</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hlinkClick r:id="rId3"/>
              </a:rPr>
              <a:t>渋沢栄一のもう一つの顔・福祉活動のため創立した中央慈善協会（全国社会福祉協議会）</a:t>
            </a:r>
            <a:r>
              <a:rPr lang="ja-JP" altLang="en-US" sz="2800" dirty="0"/>
              <a:t>①</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5262979"/>
          </a:xfrm>
          <a:prstGeom prst="rect">
            <a:avLst/>
          </a:prstGeom>
          <a:noFill/>
        </p:spPr>
        <p:txBody>
          <a:bodyPr wrap="square" rtlCol="0">
            <a:spAutoFit/>
          </a:bodyPr>
          <a:lstStyle/>
          <a:p>
            <a:r>
              <a:rPr lang="ja-JP" altLang="en-US" dirty="0"/>
              <a:t>渋沢栄一は、日本における資本主義の発展に大いに貢献した。一方で、慈善事業に携わっていたことも、よく知られた話である。中央慈善協会（現：社会福祉法人全国社会福祉協議会）もその一つである。</a:t>
            </a:r>
          </a:p>
          <a:p>
            <a:r>
              <a:rPr lang="ja-JP" altLang="en-US" dirty="0"/>
              <a:t>　明治元年（１８６８）の明治維新後、新政府は「富国強兵」「殖産興業」を強力に推進し、世界とりわけ欧米の列強に比肩しようとした。　しかし、その政策は社会にひずみをもたらした。農村人口の流出や工場労働者の増大により、都市には貧しい下層社会が形成されたのである。</a:t>
            </a:r>
          </a:p>
          <a:p>
            <a:r>
              <a:rPr lang="ja-JP" altLang="en-US" dirty="0"/>
              <a:t>　明治７年、貧しい人々を救うべく、「恤救規則」がわが国初の全国統一の救済制度として制定された。しかし、「恤救規則」の対象は限定的なものにすぎず、充実した救貧制度は昭和７年（１９３２）１月１日に制定された「救護法」を待たねばならなかった。</a:t>
            </a:r>
          </a:p>
          <a:p>
            <a:r>
              <a:rPr lang="ja-JP" altLang="en-US" dirty="0"/>
              <a:t>　</a:t>
            </a:r>
          </a:p>
        </p:txBody>
      </p:sp>
    </p:spTree>
    <p:extLst>
      <p:ext uri="{BB962C8B-B14F-4D97-AF65-F5344CB8AC3E}">
        <p14:creationId xmlns:p14="http://schemas.microsoft.com/office/powerpoint/2010/main" val="1293638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渋沢栄一のもう一つの顔・福祉活動のため創立した中央慈善協会（全国社会福祉協議会）②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4524315"/>
          </a:xfrm>
          <a:prstGeom prst="rect">
            <a:avLst/>
          </a:prstGeom>
          <a:noFill/>
        </p:spPr>
        <p:txBody>
          <a:bodyPr wrap="square" rtlCol="0">
            <a:spAutoFit/>
          </a:bodyPr>
          <a:lstStyle/>
          <a:p>
            <a:r>
              <a:rPr lang="ja-JP" altLang="en-US" dirty="0"/>
              <a:t>明治３６年、全国慈善大会が大阪で開催され、全国的連絡組織「日本慈善同盟会」の設立が決定された。これがのちの「中央慈善協会」である。明治４１年１０月７日、中央慈善協会の発会式が東京麹町の国学院講堂で催された。初代会長には渋沢栄一が就任し、発会式では協会設立趣意書が発表された。</a:t>
            </a:r>
          </a:p>
          <a:p>
            <a:r>
              <a:rPr lang="ja-JP" altLang="en-US" dirty="0"/>
              <a:t>　その後、第一次世界大戦、関東大震災、金融恐慌などに見舞われ、日本は生活困窮者で溢れかえり、そうした人々の救済が政府の喫緊の課題となった。</a:t>
            </a:r>
          </a:p>
          <a:p>
            <a:r>
              <a:rPr lang="ja-JP" altLang="en-US" dirty="0"/>
              <a:t>（歴史人　</a:t>
            </a:r>
            <a:r>
              <a:rPr lang="en-US" altLang="ja-JP" dirty="0">
                <a:hlinkClick r:id="rId3"/>
              </a:rPr>
              <a:t>https://</a:t>
            </a:r>
            <a:r>
              <a:rPr lang="en-US" altLang="ja-JP" dirty="0" err="1">
                <a:hlinkClick r:id="rId3"/>
              </a:rPr>
              <a:t>www.rekishijin.com</a:t>
            </a:r>
            <a:r>
              <a:rPr lang="en-US" altLang="ja-JP" dirty="0">
                <a:hlinkClick r:id="rId3"/>
              </a:rPr>
              <a:t>/15438</a:t>
            </a:r>
            <a:r>
              <a:rPr lang="ja-JP" altLang="en-US" dirty="0"/>
              <a:t>）</a:t>
            </a:r>
            <a:endParaRPr lang="en-US" altLang="ja-JP" dirty="0"/>
          </a:p>
          <a:p>
            <a:endParaRPr lang="en-US" altLang="ja-JP" dirty="0"/>
          </a:p>
          <a:p>
            <a:r>
              <a:rPr lang="ja-JP" altLang="en-US" dirty="0"/>
              <a:t>★</a:t>
            </a:r>
            <a:r>
              <a:rPr lang="en-US" altLang="ja-JP" dirty="0">
                <a:hlinkClick r:id="rId4"/>
              </a:rPr>
              <a:t>NHK</a:t>
            </a:r>
            <a:r>
              <a:rPr lang="ja-JP" altLang="en-US" dirty="0">
                <a:hlinkClick r:id="rId4"/>
              </a:rPr>
              <a:t>大河ドラマ　青天を衝け　</a:t>
            </a:r>
            <a:r>
              <a:rPr lang="en-US" altLang="ja-JP" dirty="0"/>
              <a:t>2020</a:t>
            </a:r>
            <a:r>
              <a:rPr lang="ja-JP" altLang="en-US" dirty="0"/>
              <a:t>～</a:t>
            </a:r>
            <a:r>
              <a:rPr lang="en-US" altLang="ja-JP" dirty="0"/>
              <a:t>2021</a:t>
            </a:r>
            <a:r>
              <a:rPr lang="ja-JP" altLang="en-US" dirty="0"/>
              <a:t>年度　吉沢亮（よしざわりょう）主演</a:t>
            </a:r>
          </a:p>
        </p:txBody>
      </p:sp>
    </p:spTree>
    <p:extLst>
      <p:ext uri="{BB962C8B-B14F-4D97-AF65-F5344CB8AC3E}">
        <p14:creationId xmlns:p14="http://schemas.microsoft.com/office/powerpoint/2010/main" val="630412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976B61-8925-58AD-AC9F-EB404ED8649D}"/>
              </a:ext>
            </a:extLst>
          </p:cNvPr>
          <p:cNvSpPr>
            <a:spLocks noGrp="1"/>
          </p:cNvSpPr>
          <p:nvPr>
            <p:ph type="title"/>
          </p:nvPr>
        </p:nvSpPr>
        <p:spPr/>
        <p:txBody>
          <a:bodyPr/>
          <a:lstStyle/>
          <a:p>
            <a:r>
              <a:rPr lang="ja-JP" altLang="en-US" dirty="0">
                <a:hlinkClick r:id="rId2"/>
              </a:rPr>
              <a:t>今年</a:t>
            </a:r>
            <a:r>
              <a:rPr lang="en-US" altLang="ja-JP" dirty="0">
                <a:hlinkClick r:id="rId2"/>
              </a:rPr>
              <a:t>2024</a:t>
            </a:r>
            <a:r>
              <a:rPr lang="ja-JP" altLang="en-US" dirty="0">
                <a:hlinkClick r:id="rId2"/>
              </a:rPr>
              <a:t>年はお札が変わります </a:t>
            </a:r>
            <a:r>
              <a:rPr lang="en-US" altLang="ja-JP" dirty="0">
                <a:hlinkClick r:id="rId2"/>
              </a:rPr>
              <a:t>1</a:t>
            </a:r>
            <a:r>
              <a:rPr lang="ja-JP" altLang="en-US" dirty="0">
                <a:hlinkClick r:id="rId2"/>
              </a:rPr>
              <a:t>万円は渋沢栄一 紙幣</a:t>
            </a:r>
            <a:r>
              <a:rPr lang="en-US" altLang="ja-JP" dirty="0">
                <a:hlinkClick r:id="rId2"/>
              </a:rPr>
              <a:t>3</a:t>
            </a:r>
            <a:r>
              <a:rPr lang="ja-JP" altLang="en-US" dirty="0">
                <a:hlinkClick r:id="rId2"/>
              </a:rPr>
              <a:t>種類が</a:t>
            </a:r>
            <a:r>
              <a:rPr lang="en-US" altLang="ja-JP" dirty="0">
                <a:hlinkClick r:id="rId2"/>
              </a:rPr>
              <a:t>7</a:t>
            </a:r>
            <a:r>
              <a:rPr lang="ja-JP" altLang="en-US" dirty="0">
                <a:hlinkClick r:id="rId2"/>
              </a:rPr>
              <a:t>月から</a:t>
            </a:r>
            <a:endParaRPr lang="ja-JP" altLang="en-US" dirty="0"/>
          </a:p>
        </p:txBody>
      </p:sp>
      <p:sp>
        <p:nvSpPr>
          <p:cNvPr id="3" name="コンテンツ プレースホルダー 2">
            <a:extLst>
              <a:ext uri="{FF2B5EF4-FFF2-40B4-BE49-F238E27FC236}">
                <a16:creationId xmlns:a16="http://schemas.microsoft.com/office/drawing/2014/main" id="{048E42C5-19BF-8624-6363-B24024FEA076}"/>
              </a:ext>
            </a:extLst>
          </p:cNvPr>
          <p:cNvSpPr>
            <a:spLocks noGrp="1"/>
          </p:cNvSpPr>
          <p:nvPr>
            <p:ph idx="1"/>
          </p:nvPr>
        </p:nvSpPr>
        <p:spPr>
          <a:xfrm>
            <a:off x="4427190" y="1772816"/>
            <a:ext cx="3960067" cy="4071440"/>
          </a:xfrm>
        </p:spPr>
        <p:txBody>
          <a:bodyPr/>
          <a:lstStyle/>
          <a:p>
            <a:pPr marL="0" indent="0">
              <a:buNone/>
            </a:pPr>
            <a:r>
              <a:rPr lang="ja-JP" altLang="en-US" dirty="0"/>
              <a:t>今年は長年、なじんできたお札のデザインが変わる。「近代日本経済の父」実業家、渋沢栄一の肖像を描いた一万円札など、</a:t>
            </a:r>
            <a:r>
              <a:rPr lang="en-US" altLang="ja-JP" dirty="0"/>
              <a:t>3</a:t>
            </a:r>
            <a:r>
              <a:rPr lang="ja-JP" altLang="en-US" dirty="0"/>
              <a:t>種類の新たな紙幣が月</a:t>
            </a:r>
            <a:r>
              <a:rPr lang="en-US" altLang="ja-JP" dirty="0"/>
              <a:t>3</a:t>
            </a:r>
            <a:r>
              <a:rPr lang="ja-JP" altLang="en-US" dirty="0"/>
              <a:t>日かから発行されます。</a:t>
            </a:r>
            <a:endParaRPr lang="en-US" dirty="0"/>
          </a:p>
        </p:txBody>
      </p:sp>
      <p:sp>
        <p:nvSpPr>
          <p:cNvPr id="4" name="スライド番号プレースホルダー 3">
            <a:extLst>
              <a:ext uri="{FF2B5EF4-FFF2-40B4-BE49-F238E27FC236}">
                <a16:creationId xmlns:a16="http://schemas.microsoft.com/office/drawing/2014/main" id="{F780B181-30C8-F612-AC61-88B1E60E4D68}"/>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a:p>
        </p:txBody>
      </p:sp>
      <p:pic>
        <p:nvPicPr>
          <p:cNvPr id="7" name="図 6" descr="カレンダー&#10;&#10;自動的に生成された説明">
            <a:extLst>
              <a:ext uri="{FF2B5EF4-FFF2-40B4-BE49-F238E27FC236}">
                <a16:creationId xmlns:a16="http://schemas.microsoft.com/office/drawing/2014/main" id="{45471692-538E-2BF2-DC24-C56C23C8D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5" y="1637118"/>
            <a:ext cx="3899627" cy="4528185"/>
          </a:xfrm>
          <a:prstGeom prst="rect">
            <a:avLst/>
          </a:prstGeom>
        </p:spPr>
      </p:pic>
    </p:spTree>
    <p:extLst>
      <p:ext uri="{BB962C8B-B14F-4D97-AF65-F5344CB8AC3E}">
        <p14:creationId xmlns:p14="http://schemas.microsoft.com/office/powerpoint/2010/main" val="19816967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800" dirty="0"/>
              <a:t>（</a:t>
            </a:r>
            <a:r>
              <a:rPr lang="en-US" altLang="ja-JP" sz="2800" dirty="0"/>
              <a:t>1</a:t>
            </a:r>
            <a:r>
              <a:rPr lang="ja-JP" altLang="en-US" sz="2800" dirty="0"/>
              <a:t>）社会保険・社会手当の導入</a:t>
            </a:r>
            <a:br>
              <a:rPr lang="ja-JP" altLang="en-US" sz="28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800" b="1" dirty="0">
                <a:latin typeface="+mn-ea"/>
                <a:cs typeface="ＭＳ 明朝" charset="-128"/>
              </a:rPr>
              <a:t>ドイツ：最初に社会保険を全国規模で導入</a:t>
            </a:r>
          </a:p>
          <a:p>
            <a:pPr marL="0" indent="0" eaLnBrk="1" hangingPunct="1">
              <a:lnSpc>
                <a:spcPct val="90000"/>
              </a:lnSpc>
              <a:buNone/>
            </a:pPr>
            <a:r>
              <a:rPr lang="ja-JP" altLang="en-US" sz="2800" b="1" dirty="0">
                <a:latin typeface="+mn-ea"/>
                <a:cs typeface="ＭＳ 明朝" charset="-128"/>
              </a:rPr>
              <a:t>鉄血宰相ビスマルク（</a:t>
            </a:r>
            <a:r>
              <a:rPr lang="en-US" altLang="ja-JP" sz="2800" b="1" dirty="0">
                <a:latin typeface="+mn-ea"/>
                <a:cs typeface="ＭＳ 明朝" charset="-128"/>
              </a:rPr>
              <a:t>Otto von Bismarck</a:t>
            </a:r>
            <a:r>
              <a:rPr lang="ja-JP" altLang="en-US" sz="2800" b="1" dirty="0">
                <a:latin typeface="+mn-ea"/>
                <a:cs typeface="ＭＳ 明朝" charset="-128"/>
              </a:rPr>
              <a:t>）</a:t>
            </a:r>
          </a:p>
          <a:p>
            <a:pPr marL="0" indent="0" eaLnBrk="1" hangingPunct="1">
              <a:lnSpc>
                <a:spcPct val="90000"/>
              </a:lnSpc>
              <a:buNone/>
            </a:pPr>
            <a:r>
              <a:rPr lang="en-US" altLang="ja-JP" sz="2800" b="1" dirty="0">
                <a:latin typeface="+mn-ea"/>
                <a:cs typeface="ＭＳ 明朝" charset="-128"/>
              </a:rPr>
              <a:t>1883</a:t>
            </a:r>
            <a:r>
              <a:rPr lang="ja-JP" altLang="en-US" sz="2800" b="1" dirty="0">
                <a:latin typeface="+mn-ea"/>
                <a:cs typeface="ＭＳ 明朝" charset="-128"/>
              </a:rPr>
              <a:t>年疾病（医療）保険・</a:t>
            </a:r>
            <a:r>
              <a:rPr lang="en-US" altLang="ja-JP" sz="2800" b="1" dirty="0">
                <a:latin typeface="+mn-ea"/>
                <a:cs typeface="ＭＳ 明朝" charset="-128"/>
              </a:rPr>
              <a:t>1884</a:t>
            </a:r>
            <a:r>
              <a:rPr lang="ja-JP" altLang="en-US" sz="2800" b="1" dirty="0">
                <a:latin typeface="+mn-ea"/>
                <a:cs typeface="ＭＳ 明朝" charset="-128"/>
              </a:rPr>
              <a:t>年災害（労災）保険</a:t>
            </a:r>
          </a:p>
          <a:p>
            <a:pPr marL="0" indent="0" eaLnBrk="1" hangingPunct="1">
              <a:lnSpc>
                <a:spcPct val="90000"/>
              </a:lnSpc>
              <a:buNone/>
            </a:pPr>
            <a:r>
              <a:rPr lang="en-US" altLang="ja-JP" sz="2800" b="1" dirty="0">
                <a:latin typeface="+mn-ea"/>
                <a:cs typeface="ＭＳ 明朝" charset="-128"/>
              </a:rPr>
              <a:t>1889</a:t>
            </a:r>
            <a:r>
              <a:rPr lang="ja-JP" altLang="en-US" sz="2800" b="1" dirty="0">
                <a:latin typeface="+mn-ea"/>
                <a:cs typeface="ＭＳ 明朝" charset="-128"/>
              </a:rPr>
              <a:t>年老齢・疾病保険（年金）</a:t>
            </a:r>
          </a:p>
          <a:p>
            <a:pPr marL="0" indent="0" eaLnBrk="1" hangingPunct="1">
              <a:lnSpc>
                <a:spcPct val="90000"/>
              </a:lnSpc>
              <a:buNone/>
            </a:pPr>
            <a:r>
              <a:rPr lang="ja-JP" altLang="en-US" sz="2800" b="1" dirty="0">
                <a:latin typeface="+mn-ea"/>
                <a:cs typeface="ＭＳ 明朝" charset="-128"/>
              </a:rPr>
              <a:t>導入時期の国際比較：労働災害部門が比較的早く、失業部門が遅い。家族手当：出生率低下</a:t>
            </a:r>
            <a:r>
              <a:rPr lang="en-US" altLang="ja-JP" sz="2800" b="1" dirty="0">
                <a:latin typeface="+mn-ea"/>
                <a:cs typeface="ＭＳ 明朝" charset="-128"/>
              </a:rPr>
              <a:t>1932</a:t>
            </a:r>
            <a:r>
              <a:rPr lang="ja-JP" altLang="en-US" sz="2800" b="1" dirty="0">
                <a:latin typeface="+mn-ea"/>
                <a:cs typeface="ＭＳ 明朝" charset="-128"/>
              </a:rPr>
              <a:t>年フランス、他の</a:t>
            </a:r>
            <a:r>
              <a:rPr lang="en-US" altLang="ja-JP" sz="2800" b="1" dirty="0">
                <a:latin typeface="+mn-ea"/>
                <a:cs typeface="ＭＳ 明朝" charset="-128"/>
              </a:rPr>
              <a:t>1940―1950</a:t>
            </a:r>
            <a:r>
              <a:rPr lang="ja-JP" altLang="en-US" sz="2800" b="1" dirty="0">
                <a:latin typeface="+mn-ea"/>
                <a:cs typeface="ＭＳ 明朝" charset="-128"/>
              </a:rPr>
              <a:t>年。日本は</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）年疾病（医療）（保険健康保険法の成立）は比較的早かった。老齢・障害・遺族部門（年金）が</a:t>
            </a:r>
            <a:r>
              <a:rPr lang="en-US" altLang="ja-JP" sz="2800" b="1" dirty="0">
                <a:latin typeface="+mn-ea"/>
                <a:cs typeface="ＭＳ 明朝" charset="-128"/>
              </a:rPr>
              <a:t>1940</a:t>
            </a:r>
            <a:r>
              <a:rPr lang="ja-JP" altLang="en-US" sz="2800" b="1" dirty="0">
                <a:latin typeface="+mn-ea"/>
                <a:cs typeface="ＭＳ 明朝" charset="-128"/>
              </a:rPr>
              <a:t>年、後は</a:t>
            </a:r>
            <a:r>
              <a:rPr lang="en-US" altLang="ja-JP" sz="2800" b="1" dirty="0">
                <a:latin typeface="+mn-ea"/>
                <a:cs typeface="ＭＳ 明朝" charset="-128"/>
              </a:rPr>
              <a:t>1947</a:t>
            </a:r>
            <a:r>
              <a:rPr lang="ja-JP" altLang="en-US" sz="2800" b="1" dirty="0">
                <a:latin typeface="+mn-ea"/>
                <a:cs typeface="ＭＳ 明朝" charset="-128"/>
              </a:rPr>
              <a:t>（</a:t>
            </a:r>
            <a:r>
              <a:rPr lang="en-US" altLang="ja-JP" sz="2800" b="1" dirty="0">
                <a:latin typeface="+mn-ea"/>
                <a:cs typeface="ＭＳ 明朝" charset="-128"/>
              </a:rPr>
              <a:t>S22)</a:t>
            </a:r>
            <a:r>
              <a:rPr lang="ja-JP" altLang="en-US" sz="2800" b="1" dirty="0">
                <a:latin typeface="+mn-ea"/>
                <a:cs typeface="ＭＳ 明朝" charset="-128"/>
              </a:rPr>
              <a:t>年労働災害部門・失業部門、</a:t>
            </a:r>
            <a:r>
              <a:rPr lang="en-US" altLang="ja-JP" sz="2800" b="1" dirty="0">
                <a:latin typeface="+mn-ea"/>
                <a:cs typeface="ＭＳ 明朝" charset="-128"/>
              </a:rPr>
              <a:t>1971</a:t>
            </a:r>
            <a:r>
              <a:rPr lang="ja-JP" altLang="en-US" sz="2800" b="1" dirty="0">
                <a:latin typeface="+mn-ea"/>
                <a:cs typeface="ＭＳ 明朝" charset="-128"/>
              </a:rPr>
              <a:t>年家族手当と遅い。</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15325715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400" dirty="0"/>
              <a:t>（２）公的扶助の展開（３）世界大恐慌と社会保障法</a:t>
            </a: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防貧機能（セーフティネット）：社会保険・社会手当</a:t>
            </a:r>
          </a:p>
          <a:p>
            <a:pPr marL="0" indent="0" eaLnBrk="1" hangingPunct="1">
              <a:lnSpc>
                <a:spcPct val="90000"/>
              </a:lnSpc>
              <a:buNone/>
            </a:pPr>
            <a:r>
              <a:rPr lang="ja-JP" altLang="en-US" sz="2400" b="1" dirty="0">
                <a:latin typeface="+mn-ea"/>
                <a:cs typeface="ＭＳ 明朝" charset="-128"/>
              </a:rPr>
              <a:t>救貧機能：救貧法など（スティグマ、救援抑制機能）→公的扶助（こうてきふじょ）受給する権利を保障するもの（生活保護制度など）へと変化していった。</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1929</a:t>
            </a:r>
            <a:r>
              <a:rPr lang="ja-JP" altLang="en-US" sz="2400" b="1" dirty="0">
                <a:latin typeface="+mn-ea"/>
                <a:cs typeface="ＭＳ 明朝" charset="-128"/>
              </a:rPr>
              <a:t>年世界大恐慌→失業率の上昇・失業問題の深刻化</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ニューディール政策の導入</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1935</a:t>
            </a:r>
            <a:r>
              <a:rPr lang="ja-JP" altLang="en-US" sz="2400" b="1" dirty="0">
                <a:latin typeface="+mn-ea"/>
                <a:cs typeface="ＭＳ 明朝" charset="-128"/>
              </a:rPr>
              <a:t>年　社会保障法の成立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年金保険・失業保険という社会保険、</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高齢者・視覚障害者・要扶養児童向け公的扶助</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各種社会福祉サービスを体系的に規定する法律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諸制度の総称としての「社会保障」概念が使われた。</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2475634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dirty="0"/>
              <a:t>（１）ベヴァリッジ報告と福祉国家の構想</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第二次世界大戦（</a:t>
            </a:r>
            <a:r>
              <a:rPr lang="en-US" altLang="ja-JP" sz="2400" b="1" dirty="0">
                <a:latin typeface="+mn-ea"/>
                <a:cs typeface="ＭＳ 明朝" charset="-128"/>
              </a:rPr>
              <a:t>1939-1945</a:t>
            </a:r>
            <a:r>
              <a:rPr lang="ja-JP" altLang="en-US" sz="2400" b="1" dirty="0">
                <a:latin typeface="+mn-ea"/>
                <a:cs typeface="ＭＳ 明朝" charset="-128"/>
              </a:rPr>
              <a:t>）「福祉国家（</a:t>
            </a:r>
            <a:r>
              <a:rPr lang="en-US" altLang="ja-JP" sz="2400" b="1" dirty="0">
                <a:latin typeface="+mn-ea"/>
                <a:cs typeface="ＭＳ 明朝" charset="-128"/>
              </a:rPr>
              <a:t>Welfare State</a:t>
            </a:r>
            <a:r>
              <a:rPr lang="ja-JP" altLang="en-US" sz="2400" b="1" dirty="0">
                <a:latin typeface="+mn-ea"/>
                <a:cs typeface="ＭＳ 明朝" charset="-128"/>
              </a:rPr>
              <a:t>）⇔「戦争国家（</a:t>
            </a:r>
            <a:r>
              <a:rPr lang="en-US" altLang="ja-JP" sz="2400" b="1" dirty="0">
                <a:latin typeface="+mn-ea"/>
                <a:cs typeface="ＭＳ 明朝" charset="-128"/>
              </a:rPr>
              <a:t>Warfare State)</a:t>
            </a:r>
            <a:r>
              <a:rPr lang="ja-JP" altLang="en-US" sz="2400" b="1" dirty="0">
                <a:latin typeface="+mn-ea"/>
                <a:cs typeface="ＭＳ 明朝" charset="-128"/>
              </a:rPr>
              <a:t>」「ベヴァリッジ報告」：</a:t>
            </a:r>
            <a:r>
              <a:rPr lang="en-US" altLang="ja-JP" sz="2400" b="1" dirty="0">
                <a:latin typeface="+mn-ea"/>
                <a:cs typeface="ＭＳ 明朝" charset="-128"/>
              </a:rPr>
              <a:t>1942</a:t>
            </a:r>
            <a:r>
              <a:rPr lang="ja-JP" altLang="en-US" sz="2400" b="1" dirty="0">
                <a:latin typeface="+mn-ea"/>
                <a:cs typeface="ＭＳ 明朝" charset="-128"/>
              </a:rPr>
              <a:t>年、経済学者ビバリッジ（</a:t>
            </a:r>
            <a:r>
              <a:rPr lang="en-US" altLang="ja-JP" sz="2400" b="1" dirty="0">
                <a:latin typeface="+mn-ea"/>
                <a:cs typeface="ＭＳ 明朝" charset="-128"/>
              </a:rPr>
              <a:t>W.H. Beveridge</a:t>
            </a:r>
            <a:r>
              <a:rPr lang="ja-JP" altLang="en-US" sz="2400" b="1" dirty="0">
                <a:latin typeface="+mn-ea"/>
                <a:cs typeface="ＭＳ 明朝" charset="-128"/>
              </a:rPr>
              <a:t>）を長とする委員会が英国政府に提出した社会保障制度に関する報告書。 戦後の英国社会保障制度の基礎となった。→イギリス政府の戦後復興委員会へ</a:t>
            </a:r>
          </a:p>
          <a:p>
            <a:pPr marL="0" indent="0" eaLnBrk="1" hangingPunct="1">
              <a:lnSpc>
                <a:spcPct val="90000"/>
              </a:lnSpc>
              <a:buNone/>
            </a:pPr>
            <a:r>
              <a:rPr lang="ja-JP" altLang="en-US" sz="2000" b="1" dirty="0">
                <a:latin typeface="+mn-ea"/>
                <a:cs typeface="ＭＳ 明朝" charset="-128"/>
              </a:rPr>
              <a:t>社会保障の第一目標：国家によるナショナル・ミニマム（国民的最低限）の保障。</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国民保険：均一拠出・均一給付。すべての国民が一定額の保険料を納めれば、高齢・障害などの社会的リスクに直面した時、ミーンズテストを受けずに最低生活費を保障される。国民扶助：公的扶助制度、国民保険で対応できない場合のみ</a:t>
            </a:r>
          </a:p>
          <a:p>
            <a:pPr marL="0" indent="0" eaLnBrk="1" hangingPunct="1">
              <a:lnSpc>
                <a:spcPct val="90000"/>
              </a:lnSpc>
              <a:buNone/>
            </a:pPr>
            <a:r>
              <a:rPr lang="ja-JP" altLang="en-US" sz="2000" b="1" dirty="0">
                <a:latin typeface="+mn-ea"/>
                <a:cs typeface="ＭＳ 明朝" charset="-128"/>
              </a:rPr>
              <a:t>制度の前提条件：①完全雇用の維持②包括的な保健医療サービス制度の確立（無料で利用できる国営医療制度の導入）、③児童手当の導入</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4873787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（２）福祉国家体制の確立</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496944" cy="2448272"/>
          </a:xfrm>
        </p:spPr>
        <p:txBody>
          <a:bodyPr/>
          <a:lstStyle/>
          <a:p>
            <a:pPr marL="0" indent="0" eaLnBrk="1" hangingPunct="1">
              <a:lnSpc>
                <a:spcPct val="90000"/>
              </a:lnSpc>
              <a:buNone/>
            </a:pPr>
            <a:r>
              <a:rPr lang="ja-JP" altLang="en-US" sz="2400" b="1" dirty="0">
                <a:latin typeface="+mn-ea"/>
                <a:cs typeface="ＭＳ 明朝" charset="-128"/>
              </a:rPr>
              <a:t>イギリス：</a:t>
            </a:r>
            <a:r>
              <a:rPr lang="en-US" altLang="ja-JP" sz="2400" b="1" dirty="0">
                <a:latin typeface="+mn-ea"/>
                <a:cs typeface="ＭＳ 明朝" charset="-128"/>
              </a:rPr>
              <a:t>1945</a:t>
            </a:r>
            <a:r>
              <a:rPr lang="ja-JP" altLang="en-US" sz="2400" b="1" dirty="0">
                <a:latin typeface="+mn-ea"/>
                <a:cs typeface="ＭＳ 明朝" charset="-128"/>
              </a:rPr>
              <a:t>年から</a:t>
            </a:r>
            <a:r>
              <a:rPr lang="en-US" altLang="ja-JP" sz="2400" b="1" dirty="0">
                <a:latin typeface="+mn-ea"/>
                <a:cs typeface="ＭＳ 明朝" charset="-128"/>
              </a:rPr>
              <a:t>48</a:t>
            </a:r>
            <a:r>
              <a:rPr lang="ja-JP" altLang="en-US" sz="2400" b="1" dirty="0">
                <a:latin typeface="+mn-ea"/>
                <a:cs typeface="ＭＳ 明朝" charset="-128"/>
              </a:rPr>
              <a:t>年までに家族手当、国民保険、国民保健サービス、国民扶助制度を導入。</a:t>
            </a:r>
          </a:p>
          <a:p>
            <a:pPr marL="0" indent="0" eaLnBrk="1" hangingPunct="1">
              <a:lnSpc>
                <a:spcPct val="90000"/>
              </a:lnSpc>
              <a:buNone/>
            </a:pPr>
            <a:r>
              <a:rPr lang="ja-JP" altLang="en-US" sz="2400" b="1" dirty="0">
                <a:latin typeface="+mn-ea"/>
                <a:cs typeface="ＭＳ 明朝" charset="-128"/>
              </a:rPr>
              <a:t>福祉国家体制の確立期：</a:t>
            </a:r>
            <a:r>
              <a:rPr lang="en-US" altLang="ja-JP" sz="2400" b="1" dirty="0">
                <a:latin typeface="+mn-ea"/>
                <a:cs typeface="ＭＳ 明朝" charset="-128"/>
              </a:rPr>
              <a:t>1950</a:t>
            </a:r>
            <a:r>
              <a:rPr lang="ja-JP" altLang="en-US" sz="2400" b="1" dirty="0">
                <a:latin typeface="+mn-ea"/>
                <a:cs typeface="ＭＳ 明朝" charset="-128"/>
              </a:rPr>
              <a:t>－</a:t>
            </a:r>
            <a:r>
              <a:rPr lang="en-US" altLang="ja-JP" sz="2400" b="1" dirty="0">
                <a:latin typeface="+mn-ea"/>
                <a:cs typeface="ＭＳ 明朝" charset="-128"/>
              </a:rPr>
              <a:t>1960</a:t>
            </a:r>
            <a:r>
              <a:rPr lang="ja-JP" altLang="en-US" sz="2400" b="1" dirty="0">
                <a:latin typeface="+mn-ea"/>
                <a:cs typeface="ＭＳ 明朝" charset="-128"/>
              </a:rPr>
              <a:t>年代に他の資本主義国も大幅な社会保障制度の拡充</a:t>
            </a:r>
          </a:p>
          <a:p>
            <a:pPr marL="0" indent="0" eaLnBrk="1" hangingPunct="1">
              <a:lnSpc>
                <a:spcPct val="90000"/>
              </a:lnSpc>
              <a:buNone/>
            </a:pPr>
            <a:r>
              <a:rPr lang="ja-JP" altLang="en-US" sz="2400" b="1" dirty="0">
                <a:latin typeface="+mn-ea"/>
                <a:cs typeface="ＭＳ 明朝" charset="-128"/>
              </a:rPr>
              <a:t>共通の政策目標：完全雇用政策、ナショナルミニマムの保障。広範な社会サービス（医療・教育・福祉など）の提供</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1609008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社会保障の展開（前半）</a:t>
            </a:r>
          </a:p>
          <a:p>
            <a:pPr marL="514350" indent="-514350" eaLnBrk="1" hangingPunct="1">
              <a:lnSpc>
                <a:spcPct val="90000"/>
              </a:lnSpc>
              <a:buFont typeface="+mj-lt"/>
              <a:buAutoNum type="arabicPeriod"/>
            </a:pPr>
            <a:r>
              <a:rPr lang="ja-JP" altLang="en-US" sz="2800" dirty="0"/>
              <a:t>社会保障前史ー救貧法とその限界</a:t>
            </a:r>
            <a:endParaRPr lang="en-US" altLang="ja-JP" sz="2800" dirty="0"/>
          </a:p>
          <a:p>
            <a:pPr marL="514350" indent="-514350" eaLnBrk="1" hangingPunct="1">
              <a:lnSpc>
                <a:spcPct val="90000"/>
              </a:lnSpc>
              <a:buFont typeface="+mj-lt"/>
              <a:buAutoNum type="arabicPeriod"/>
            </a:pPr>
            <a:r>
              <a:rPr lang="ja-JP" altLang="en-US" sz="2800" dirty="0"/>
              <a:t>社会保険、社会手当、公的扶助の展開</a:t>
            </a:r>
          </a:p>
          <a:p>
            <a:pPr marL="514350" indent="-514350" eaLnBrk="1" hangingPunct="1">
              <a:lnSpc>
                <a:spcPct val="90000"/>
              </a:lnSpc>
              <a:buFont typeface="+mj-lt"/>
              <a:buAutoNum type="arabicPeriod"/>
            </a:pPr>
            <a:r>
              <a:rPr lang="ja-JP" altLang="en-US" sz="2800" dirty="0"/>
              <a:t>第二次世界大戦後の社会保障の拡充と福祉国家体制の確立</a:t>
            </a:r>
            <a:endParaRPr lang="en-US" altLang="ja-JP" sz="2800" dirty="0"/>
          </a:p>
          <a:p>
            <a:pPr marL="514350" indent="-514350" eaLnBrk="1" hangingPunct="1">
              <a:lnSpc>
                <a:spcPct val="90000"/>
              </a:lnSpc>
              <a:buFont typeface="+mj-lt"/>
              <a:buAutoNum type="arabicPeriod"/>
            </a:pPr>
            <a:r>
              <a:rPr lang="ja-JP" altLang="en-US" sz="2800" dirty="0"/>
              <a:t>福祉国家体制の再編と社会保障の変容</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938992"/>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★社会保障の始まりは、イギリスの救貧法にあるが、それが限界に達し、</a:t>
            </a:r>
            <a:r>
              <a:rPr lang="ja-JP" altLang="en-US" sz="2400" dirty="0"/>
              <a:t>社会保険（ドイツのビスマルク）、社会手当（アメリカ）、公的扶助（フランス）などが生まれ、第二次世界後（ベヴァレッジ報告）整備が進み福祉国家体制が確立</a:t>
            </a:r>
            <a:r>
              <a:rPr lang="ja-JP" altLang="en-US" dirty="0">
                <a:solidFill>
                  <a:srgbClr val="FF0000"/>
                </a:solidFill>
              </a:rPr>
              <a:t>。</a:t>
            </a:r>
            <a:r>
              <a:rPr lang="en-US" altLang="ja-JP" dirty="0">
                <a:solidFill>
                  <a:srgbClr val="FF0000"/>
                </a:solidFill>
              </a:rPr>
              <a:t>1973</a:t>
            </a:r>
            <a:r>
              <a:rPr lang="ja-JP" altLang="en-US" dirty="0">
                <a:solidFill>
                  <a:srgbClr val="FF0000"/>
                </a:solidFill>
              </a:rPr>
              <a:t>年の石油ショック後、危機を迎え、再編と変容が進んでいる。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（３）戦中期からの国際的潮流の形成</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アメリカのルーズベルト大統領とイギリスのチャーチル首相→戦後の世界秩序の構想</a:t>
            </a:r>
          </a:p>
          <a:p>
            <a:pPr marL="0" indent="0" eaLnBrk="1" hangingPunct="1">
              <a:lnSpc>
                <a:spcPct val="90000"/>
              </a:lnSpc>
              <a:buNone/>
            </a:pPr>
            <a:r>
              <a:rPr lang="en-US" altLang="ja-JP" sz="2400" b="1" dirty="0">
                <a:latin typeface="+mn-ea"/>
                <a:cs typeface="ＭＳ 明朝" charset="-128"/>
                <a:hlinkClick r:id="rId3"/>
              </a:rPr>
              <a:t>1941</a:t>
            </a:r>
            <a:r>
              <a:rPr lang="ja-JP" altLang="en-US" sz="2400" b="1" dirty="0">
                <a:latin typeface="+mn-ea"/>
                <a:cs typeface="ＭＳ 明朝" charset="-128"/>
                <a:hlinkClick r:id="rId3"/>
              </a:rPr>
              <a:t>年</a:t>
            </a:r>
            <a:r>
              <a:rPr lang="en-US" altLang="ja-JP" sz="2400" b="1" dirty="0">
                <a:latin typeface="+mn-ea"/>
                <a:cs typeface="ＭＳ 明朝" charset="-128"/>
                <a:hlinkClick r:id="rId3"/>
              </a:rPr>
              <a:t>8</a:t>
            </a:r>
            <a:r>
              <a:rPr lang="ja-JP" altLang="en-US" sz="2400" b="1" dirty="0">
                <a:latin typeface="+mn-ea"/>
                <a:cs typeface="ＭＳ 明朝" charset="-128"/>
                <a:hlinkClick r:id="rId3"/>
              </a:rPr>
              <a:t>月大西洋憲章</a:t>
            </a:r>
            <a:r>
              <a:rPr lang="ja-JP" altLang="en-US" sz="2400" b="1" dirty="0">
                <a:latin typeface="+mn-ea"/>
                <a:cs typeface="ＭＳ 明朝" charset="-128"/>
              </a:rPr>
              <a:t>→</a:t>
            </a:r>
            <a:r>
              <a:rPr lang="en-US" altLang="ja-JP" sz="2400" b="1" dirty="0">
                <a:latin typeface="+mn-ea"/>
                <a:cs typeface="ＭＳ 明朝" charset="-128"/>
              </a:rPr>
              <a:t>1942</a:t>
            </a:r>
            <a:r>
              <a:rPr lang="ja-JP" altLang="en-US" sz="2400" b="1" dirty="0">
                <a:latin typeface="+mn-ea"/>
                <a:cs typeface="ＭＳ 明朝" charset="-128"/>
              </a:rPr>
              <a:t>年</a:t>
            </a:r>
            <a:r>
              <a:rPr lang="en-US" altLang="ja-JP" sz="2400" b="1" dirty="0">
                <a:latin typeface="+mn-ea"/>
                <a:cs typeface="ＭＳ 明朝" charset="-128"/>
              </a:rPr>
              <a:t>1</a:t>
            </a:r>
            <a:r>
              <a:rPr lang="ja-JP" altLang="en-US" sz="2400" b="1" dirty="0">
                <a:latin typeface="+mn-ea"/>
                <a:cs typeface="ＭＳ 明朝" charset="-128"/>
              </a:rPr>
              <a:t>月連合軍共同宣言</a:t>
            </a:r>
          </a:p>
          <a:p>
            <a:pPr marL="0" indent="0" eaLnBrk="1" hangingPunct="1">
              <a:lnSpc>
                <a:spcPct val="90000"/>
              </a:lnSpc>
              <a:buNone/>
            </a:pPr>
            <a:r>
              <a:rPr lang="ja-JP" altLang="en-US" sz="2400" b="1" dirty="0">
                <a:latin typeface="+mn-ea"/>
                <a:cs typeface="ＭＳ 明朝" charset="-128"/>
                <a:hlinkClick r:id="rId4"/>
              </a:rPr>
              <a:t>第５「両国は、労働条件の改善、経済的進歩、及び社会保障をすべての者に確保するために、経済分野におけるすべての国家間の完全な強力を実現することを希望する</a:t>
            </a:r>
            <a:r>
              <a:rPr lang="ja-JP" altLang="en-US"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年「ベヴァリッジ報告」：イギリスの戦後復興委員会</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　</a:t>
            </a:r>
            <a:r>
              <a:rPr lang="en-US" altLang="ja-JP" sz="2400" b="1" dirty="0">
                <a:latin typeface="+mn-ea"/>
                <a:cs typeface="ＭＳ 明朝" charset="-128"/>
              </a:rPr>
              <a:t>ILO</a:t>
            </a:r>
            <a:r>
              <a:rPr lang="ja-JP" altLang="en-US" sz="2400" b="1" dirty="0">
                <a:latin typeface="+mn-ea"/>
                <a:cs typeface="ＭＳ 明朝" charset="-128"/>
              </a:rPr>
              <a:t>の報告書「社会保障への道」社会保障の体系化</a:t>
            </a:r>
          </a:p>
          <a:p>
            <a:pPr marL="0" indent="0" eaLnBrk="1" hangingPunct="1">
              <a:lnSpc>
                <a:spcPct val="90000"/>
              </a:lnSpc>
              <a:buNone/>
            </a:pPr>
            <a:r>
              <a:rPr lang="en-US" altLang="ja-JP" sz="2400" b="1" dirty="0">
                <a:latin typeface="+mn-ea"/>
                <a:cs typeface="ＭＳ 明朝" charset="-128"/>
              </a:rPr>
              <a:t>1944</a:t>
            </a:r>
            <a:r>
              <a:rPr lang="ja-JP" altLang="en-US" sz="2400" b="1" dirty="0">
                <a:latin typeface="+mn-ea"/>
                <a:cs typeface="ＭＳ 明朝" charset="-128"/>
              </a:rPr>
              <a:t>年</a:t>
            </a:r>
            <a:r>
              <a:rPr lang="en-US" altLang="ja-JP" sz="2400" b="1" dirty="0">
                <a:latin typeface="+mn-ea"/>
                <a:cs typeface="ＭＳ 明朝" charset="-128"/>
              </a:rPr>
              <a:t>5</a:t>
            </a:r>
            <a:r>
              <a:rPr lang="ja-JP" altLang="en-US" sz="2400" b="1" dirty="0">
                <a:latin typeface="+mn-ea"/>
                <a:cs typeface="ＭＳ 明朝" charset="-128"/>
              </a:rPr>
              <a:t>月　「フィラデルフィア宣言」</a:t>
            </a:r>
          </a:p>
          <a:p>
            <a:pPr marL="0" indent="0" eaLnBrk="1" hangingPunct="1">
              <a:lnSpc>
                <a:spcPct val="90000"/>
              </a:lnSpc>
              <a:buNone/>
            </a:pPr>
            <a:r>
              <a:rPr lang="ja-JP" altLang="en-US" sz="2400" b="1" dirty="0">
                <a:latin typeface="+mn-ea"/>
                <a:cs typeface="ＭＳ 明朝" charset="-128"/>
              </a:rPr>
              <a:t>「保護する必要のあるすべての者に基本収入を与え、また包括的な医療（給付）を供するように社会保障の措置を拡張すること」　</a:t>
            </a:r>
            <a:r>
              <a:rPr lang="en-US" altLang="ja-JP" sz="2400" b="1" dirty="0">
                <a:latin typeface="+mn-ea"/>
                <a:cs typeface="ＭＳ 明朝" charset="-128"/>
              </a:rPr>
              <a:t>1948</a:t>
            </a:r>
            <a:r>
              <a:rPr lang="ja-JP" altLang="en-US" sz="2400" b="1" dirty="0">
                <a:latin typeface="+mn-ea"/>
                <a:cs typeface="ＭＳ 明朝" charset="-128"/>
              </a:rPr>
              <a:t>年の国連総会「世界人権宣言」</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dirty="0"/>
          </a:p>
        </p:txBody>
      </p:sp>
    </p:spTree>
    <p:extLst>
      <p:ext uri="{BB962C8B-B14F-4D97-AF65-F5344CB8AC3E}">
        <p14:creationId xmlns:p14="http://schemas.microsoft.com/office/powerpoint/2010/main" val="645158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（１）福祉国家の危機</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467544" y="1988840"/>
            <a:ext cx="8210872" cy="3600400"/>
          </a:xfrm>
        </p:spPr>
        <p:txBody>
          <a:bodyPr/>
          <a:lstStyle/>
          <a:p>
            <a:pPr marL="0" indent="0" eaLnBrk="1" hangingPunct="1">
              <a:lnSpc>
                <a:spcPct val="90000"/>
              </a:lnSpc>
              <a:buNone/>
            </a:pPr>
            <a:r>
              <a:rPr lang="en-US" altLang="ja-JP" sz="2400" dirty="0">
                <a:latin typeface="+mn-ea"/>
                <a:cs typeface="ＭＳ 明朝" charset="-128"/>
              </a:rPr>
              <a:t>1973</a:t>
            </a:r>
            <a:r>
              <a:rPr lang="ja-JP" altLang="en-US" sz="2400" dirty="0">
                <a:latin typeface="+mn-ea"/>
                <a:cs typeface="ＭＳ 明朝" charset="-128"/>
              </a:rPr>
              <a:t>年の第一次石油ショック＝持続的な経済成長の終わり</a:t>
            </a:r>
          </a:p>
          <a:p>
            <a:pPr marL="0" indent="0" eaLnBrk="1" hangingPunct="1">
              <a:lnSpc>
                <a:spcPct val="90000"/>
              </a:lnSpc>
              <a:buNone/>
            </a:pPr>
            <a:r>
              <a:rPr lang="ja-JP" altLang="en-US" sz="2400" dirty="0">
                <a:latin typeface="+mn-ea"/>
                <a:cs typeface="ＭＳ 明朝" charset="-128"/>
              </a:rPr>
              <a:t>→スタグフレーション（不況＋インフレ）</a:t>
            </a:r>
          </a:p>
          <a:p>
            <a:pPr marL="0" indent="0" eaLnBrk="1" hangingPunct="1">
              <a:lnSpc>
                <a:spcPct val="90000"/>
              </a:lnSpc>
              <a:buNone/>
            </a:pPr>
            <a:r>
              <a:rPr lang="ja-JP" altLang="en-US" sz="2400" dirty="0">
                <a:latin typeface="+mn-ea"/>
                <a:cs typeface="ＭＳ 明朝" charset="-128"/>
              </a:rPr>
              <a:t>→失業率の上昇＝完全雇用という社会保障の前提条件が崩れる</a:t>
            </a:r>
            <a:r>
              <a:rPr lang="en-US" altLang="ja-JP" sz="2400" dirty="0">
                <a:latin typeface="+mn-ea"/>
                <a:cs typeface="ＭＳ 明朝" charset="-128"/>
              </a:rPr>
              <a:t>.</a:t>
            </a:r>
            <a:endParaRPr lang="ja-JP" altLang="en-US"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小さな政府を求める新自由主義（新保守主義）の台頭（たいとう）</a:t>
            </a:r>
          </a:p>
          <a:p>
            <a:pPr marL="0" indent="0" eaLnBrk="1" hangingPunct="1">
              <a:lnSpc>
                <a:spcPct val="90000"/>
              </a:lnSpc>
              <a:buNone/>
            </a:pPr>
            <a:r>
              <a:rPr lang="en-US" altLang="ja-JP" sz="2400" dirty="0">
                <a:latin typeface="+mn-ea"/>
                <a:cs typeface="ＭＳ 明朝" charset="-128"/>
              </a:rPr>
              <a:t>1980</a:t>
            </a:r>
            <a:r>
              <a:rPr lang="ja-JP" altLang="en-US" sz="2400" dirty="0">
                <a:latin typeface="+mn-ea"/>
                <a:cs typeface="ＭＳ 明朝" charset="-128"/>
              </a:rPr>
              <a:t>年代　福祉国家の危機</a:t>
            </a:r>
          </a:p>
          <a:p>
            <a:pPr marL="0" indent="0" eaLnBrk="1" hangingPunct="1">
              <a:lnSpc>
                <a:spcPct val="90000"/>
              </a:lnSpc>
              <a:buNone/>
            </a:pPr>
            <a:r>
              <a:rPr lang="ja-JP" altLang="en-US" sz="2400" dirty="0">
                <a:latin typeface="+mn-ea"/>
                <a:cs typeface="ＭＳ 明朝" charset="-128"/>
              </a:rPr>
              <a:t>経済のグローバル化・情報化・サービス経済化　</a:t>
            </a:r>
          </a:p>
          <a:p>
            <a:pPr marL="0" indent="0" eaLnBrk="1" hangingPunct="1">
              <a:lnSpc>
                <a:spcPct val="90000"/>
              </a:lnSpc>
              <a:buNone/>
            </a:pPr>
            <a:r>
              <a:rPr lang="ja-JP" altLang="en-US" sz="2400" dirty="0">
                <a:latin typeface="+mn-ea"/>
                <a:cs typeface="ＭＳ 明朝" charset="-128"/>
              </a:rPr>
              <a:t>家族の変容・ジェンダー平等の高まり</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dirty="0"/>
          </a:p>
        </p:txBody>
      </p:sp>
    </p:spTree>
    <p:extLst>
      <p:ext uri="{BB962C8B-B14F-4D97-AF65-F5344CB8AC3E}">
        <p14:creationId xmlns:p14="http://schemas.microsoft.com/office/powerpoint/2010/main" val="182907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①</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●広義のワークフェア：就労支援＋社会保障の結びつき</a:t>
            </a:r>
            <a:endParaRPr lang="en-US" altLang="ja-JP" sz="2400" dirty="0">
              <a:latin typeface="+mn-ea"/>
              <a:cs typeface="ＭＳ 明朝" charset="-128"/>
            </a:endParaRP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失業者や困窮者に対して、失業保険や公的扶助の現金給付</a:t>
            </a:r>
          </a:p>
          <a:p>
            <a:pPr marL="0" indent="0" eaLnBrk="1" hangingPunct="1">
              <a:lnSpc>
                <a:spcPct val="90000"/>
              </a:lnSpc>
              <a:buNone/>
            </a:pPr>
            <a:r>
              <a:rPr lang="ja-JP" altLang="en-US" sz="2400" dirty="0">
                <a:latin typeface="+mn-ea"/>
                <a:cs typeface="ＭＳ 明朝" charset="-128"/>
              </a:rPr>
              <a:t>ではなく、可能な限り就労に結び付けることで生活の安定化を図る。</a:t>
            </a:r>
          </a:p>
          <a:p>
            <a:pPr marL="0" indent="0" eaLnBrk="1" hangingPunct="1">
              <a:lnSpc>
                <a:spcPct val="90000"/>
              </a:lnSpc>
              <a:buNone/>
            </a:pPr>
            <a:r>
              <a:rPr lang="ja-JP" altLang="en-US" sz="2400" dirty="0">
                <a:latin typeface="+mn-ea"/>
                <a:cs typeface="ＭＳ 明朝" charset="-128"/>
              </a:rPr>
              <a:t>→オランダのパートタイム政策・ドイツの失業保険の改革など</a:t>
            </a:r>
          </a:p>
          <a:p>
            <a:pPr marL="0" indent="0" eaLnBrk="1" hangingPunct="1">
              <a:lnSpc>
                <a:spcPct val="90000"/>
              </a:lnSpc>
              <a:buNone/>
            </a:pPr>
            <a:r>
              <a:rPr lang="ja-JP" altLang="en-US" sz="2400" dirty="0">
                <a:latin typeface="+mn-ea"/>
                <a:cs typeface="ＭＳ 明朝" charset="-128"/>
              </a:rPr>
              <a:t>①狭義のワークフェア（現金給付に条件を付ける）</a:t>
            </a:r>
          </a:p>
          <a:p>
            <a:pPr marL="0" indent="0" eaLnBrk="1" hangingPunct="1">
              <a:lnSpc>
                <a:spcPct val="90000"/>
              </a:lnSpc>
              <a:buNone/>
            </a:pPr>
            <a:r>
              <a:rPr lang="ja-JP" altLang="en-US" sz="2400" dirty="0">
                <a:latin typeface="+mn-ea"/>
                <a:cs typeface="ＭＳ 明朝" charset="-128"/>
              </a:rPr>
              <a:t>②アクティべーション（職業訓練、職業紹介、カウンセリング）</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dirty="0"/>
          </a:p>
        </p:txBody>
      </p:sp>
    </p:spTree>
    <p:extLst>
      <p:ext uri="{BB962C8B-B14F-4D97-AF65-F5344CB8AC3E}">
        <p14:creationId xmlns:p14="http://schemas.microsoft.com/office/powerpoint/2010/main" val="3627122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②</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●非正規雇用の増加・ケアサービスのニーズの増加→新しい社会的リスク（</a:t>
            </a:r>
            <a:r>
              <a:rPr lang="en-US" altLang="ja-JP" sz="2400" dirty="0">
                <a:latin typeface="+mn-ea"/>
                <a:cs typeface="ＭＳ 明朝" charset="-128"/>
              </a:rPr>
              <a:t>new social risk)</a:t>
            </a:r>
            <a:r>
              <a:rPr lang="ja-JP" altLang="en-US" sz="2400" dirty="0">
                <a:latin typeface="+mn-ea"/>
                <a:cs typeface="ＭＳ 明朝" charset="-128"/>
              </a:rPr>
              <a:t>への台頭</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①正規雇用を前提とした社会保障制度の改革</a:t>
            </a:r>
          </a:p>
          <a:p>
            <a:pPr marL="0" indent="0" eaLnBrk="1" hangingPunct="1">
              <a:lnSpc>
                <a:spcPct val="90000"/>
              </a:lnSpc>
              <a:buNone/>
            </a:pPr>
            <a:r>
              <a:rPr lang="ja-JP" altLang="en-US" sz="2400" dirty="0">
                <a:latin typeface="+mn-ea"/>
                <a:cs typeface="ＭＳ 明朝" charset="-128"/>
              </a:rPr>
              <a:t>②介護保険制度の導入（ドイツ、日本、韓国）・私的介護に対する給付</a:t>
            </a:r>
          </a:p>
          <a:p>
            <a:pPr marL="0" indent="0" eaLnBrk="1" hangingPunct="1">
              <a:lnSpc>
                <a:spcPct val="90000"/>
              </a:lnSpc>
              <a:buNone/>
            </a:pPr>
            <a:r>
              <a:rPr lang="ja-JP" altLang="en-US" sz="2400" dirty="0">
                <a:latin typeface="+mn-ea"/>
                <a:cs typeface="ＭＳ 明朝" charset="-128"/>
              </a:rPr>
              <a:t>③保育サービスの供給拡大（イギリス・ドイツ・韓国）</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23</a:t>
            </a:fld>
            <a:endParaRPr lang="en-US" altLang="ja-JP" dirty="0"/>
          </a:p>
        </p:txBody>
      </p:sp>
    </p:spTree>
    <p:extLst>
      <p:ext uri="{BB962C8B-B14F-4D97-AF65-F5344CB8AC3E}">
        <p14:creationId xmlns:p14="http://schemas.microsoft.com/office/powerpoint/2010/main" val="6299412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③</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●医療や福祉・介護サービスの効率化</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①消費者主義（</a:t>
            </a:r>
            <a:r>
              <a:rPr lang="en-US" altLang="ja-JP" sz="2400" dirty="0" err="1">
                <a:latin typeface="+mn-ea"/>
                <a:cs typeface="ＭＳ 明朝" charset="-128"/>
              </a:rPr>
              <a:t>consumaerism</a:t>
            </a:r>
            <a:r>
              <a:rPr lang="en-US" altLang="ja-JP" sz="2400" dirty="0">
                <a:latin typeface="+mn-ea"/>
                <a:cs typeface="ＭＳ 明朝" charset="-128"/>
              </a:rPr>
              <a:t>)</a:t>
            </a:r>
            <a:r>
              <a:rPr lang="ja-JP" altLang="en-US" sz="2400" dirty="0">
                <a:latin typeface="+mn-ea"/>
                <a:cs typeface="ＭＳ 明朝" charset="-128"/>
              </a:rPr>
              <a:t>の浸透</a:t>
            </a:r>
          </a:p>
          <a:p>
            <a:pPr marL="0" indent="0" eaLnBrk="1" hangingPunct="1">
              <a:lnSpc>
                <a:spcPct val="90000"/>
              </a:lnSpc>
              <a:buNone/>
            </a:pPr>
            <a:r>
              <a:rPr lang="ja-JP" altLang="en-US" sz="2400" dirty="0">
                <a:latin typeface="+mn-ea"/>
                <a:cs typeface="ＭＳ 明朝" charset="-128"/>
              </a:rPr>
              <a:t>②医療や福祉・介護サービスの市場化（</a:t>
            </a:r>
            <a:r>
              <a:rPr lang="en-US" altLang="ja-JP" sz="2400" dirty="0">
                <a:latin typeface="+mn-ea"/>
                <a:cs typeface="ＭＳ 明朝" charset="-128"/>
              </a:rPr>
              <a:t>marketization)</a:t>
            </a:r>
          </a:p>
          <a:p>
            <a:pPr marL="0" indent="0" eaLnBrk="1" hangingPunct="1">
              <a:lnSpc>
                <a:spcPct val="90000"/>
              </a:lnSpc>
              <a:buNone/>
            </a:pPr>
            <a:r>
              <a:rPr lang="en-US" altLang="ja-JP" sz="2400" dirty="0">
                <a:latin typeface="+mn-ea"/>
                <a:cs typeface="ＭＳ 明朝" charset="-128"/>
              </a:rPr>
              <a:t>★1991</a:t>
            </a:r>
            <a:r>
              <a:rPr lang="ja-JP" altLang="en-US" sz="2400" dirty="0">
                <a:latin typeface="+mn-ea"/>
                <a:cs typeface="ＭＳ 明朝" charset="-128"/>
              </a:rPr>
              <a:t>年イギリスの</a:t>
            </a:r>
            <a:r>
              <a:rPr lang="en-US" altLang="ja-JP" sz="2400" dirty="0">
                <a:latin typeface="+mn-ea"/>
                <a:cs typeface="ＭＳ 明朝" charset="-128"/>
              </a:rPr>
              <a:t>NHS</a:t>
            </a:r>
            <a:r>
              <a:rPr lang="ja-JP" altLang="en-US" sz="2400" dirty="0">
                <a:latin typeface="+mn-ea"/>
                <a:cs typeface="ＭＳ 明朝" charset="-128"/>
              </a:rPr>
              <a:t>（国民保健サービス）改革＋コミュニティ・ケア改革→スウェーデン、日本、オランダなど。</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dirty="0"/>
          </a:p>
        </p:txBody>
      </p:sp>
    </p:spTree>
    <p:extLst>
      <p:ext uri="{BB962C8B-B14F-4D97-AF65-F5344CB8AC3E}">
        <p14:creationId xmlns:p14="http://schemas.microsoft.com/office/powerpoint/2010/main" val="9509700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t>８</a:t>
            </a:r>
            <a:r>
              <a:rPr lang="en-US" altLang="ja-JP" sz="3200" dirty="0"/>
              <a:t>. </a:t>
            </a:r>
            <a:r>
              <a:rPr lang="ja-JP" altLang="en-US" sz="3200" dirty="0"/>
              <a:t>６月</a:t>
            </a:r>
            <a:r>
              <a:rPr lang="en-US" altLang="ja-JP" sz="3200" dirty="0"/>
              <a:t>1</a:t>
            </a:r>
            <a:r>
              <a:rPr lang="ja-JP" altLang="en-US" sz="3200" dirty="0"/>
              <a:t>９日</a:t>
            </a:r>
            <a:r>
              <a:rPr lang="en-US" altLang="ja-JP" sz="3200" dirty="0"/>
              <a:t>【</a:t>
            </a:r>
            <a:r>
              <a:rPr lang="ja-JP" altLang="en-US" sz="3200" dirty="0"/>
              <a:t>日本の社会保障の歴史</a:t>
            </a:r>
            <a:r>
              <a:rPr lang="en-US" altLang="ja-JP" sz="3200" dirty="0"/>
              <a:t>】</a:t>
            </a:r>
            <a:r>
              <a:rPr lang="ja-JP" altLang="en-US" sz="3200" dirty="0"/>
              <a:t>日本の社会保障制度とその歴史的変遷</a:t>
            </a:r>
          </a:p>
          <a:p>
            <a:pPr marL="0" indent="0">
              <a:buNone/>
            </a:pPr>
            <a:r>
              <a:rPr lang="ja-JP" altLang="en-US" sz="3200" dirty="0"/>
              <a:t>★教科書：第２章第５節の後半、日本のところ</a:t>
            </a:r>
          </a:p>
          <a:p>
            <a:pPr marL="0" indent="0">
              <a:buNone/>
            </a:pPr>
            <a:r>
              <a:rPr lang="ja-JP" altLang="en-US" sz="3200" dirty="0"/>
              <a:t>ｐ</a:t>
            </a:r>
            <a:r>
              <a:rPr lang="en-US" altLang="ja-JP" sz="3200" dirty="0"/>
              <a:t>.52</a:t>
            </a:r>
            <a:r>
              <a:rPr lang="ja-JP" altLang="en-US" sz="3200" dirty="0"/>
              <a:t>～</a:t>
            </a:r>
            <a:r>
              <a:rPr lang="en-US" altLang="ja-JP" sz="3200" dirty="0"/>
              <a:t>p.58</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（１）救貧制度</a:t>
            </a:r>
            <a:br>
              <a:rPr lang="en-US" altLang="ja-JP" sz="28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eaLnBrk="1" hangingPunct="1">
              <a:lnSpc>
                <a:spcPct val="90000"/>
              </a:lnSpc>
            </a:pPr>
            <a:r>
              <a:rPr lang="ja-JP" altLang="en-US" sz="2800" b="1" dirty="0">
                <a:latin typeface="+mn-ea"/>
                <a:cs typeface="ＭＳ 明朝" charset="-128"/>
              </a:rPr>
              <a:t>資本主義経済が発達するにつれて、社会の近代化や都市化が進展する中で、貧困者を救済する仕組みが登場する。</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救貧制度の限界：権利の保障ではなく、慈悲（チャリティ）に基づく救済。</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貧困の個人責任論：個人は国家や社会に頼るのではなく自らの責任（自助）で生計を維持すべき。</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近代的な行政システムの形成：救貧制度を含む</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308942" y="5265504"/>
            <a:ext cx="8692938" cy="707886"/>
          </a:xfrm>
          <a:prstGeom prst="rect">
            <a:avLst/>
          </a:prstGeom>
          <a:solidFill>
            <a:schemeClr val="bg1"/>
          </a:solidFill>
        </p:spPr>
        <p:txBody>
          <a:bodyPr wrap="square" rtlCol="0">
            <a:spAutoFit/>
          </a:bodyPr>
          <a:lstStyle/>
          <a:p>
            <a:r>
              <a:rPr lang="ja-JP" altLang="en-US" sz="2000" dirty="0">
                <a:solidFill>
                  <a:srgbClr val="FF0000"/>
                </a:solidFill>
              </a:rPr>
              <a:t>慈悲（チャリティ）＝お金持ちの善意、恵まれない子らに愛の手を！　キリスト教などでは、お金持ちが天国に行くための手段（貧しき者は幸いなれ）。</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（２）イギリスの救貧法</a:t>
            </a:r>
            <a:br>
              <a:rPr lang="en-US" altLang="ja-JP" sz="2800" dirty="0"/>
            </a:br>
            <a:endParaRPr lang="ja-JP" altLang="en-US" sz="2800" dirty="0"/>
          </a:p>
        </p:txBody>
      </p:sp>
      <p:sp>
        <p:nvSpPr>
          <p:cNvPr id="430083" name="Rectangle 3"/>
          <p:cNvSpPr>
            <a:spLocks noGrp="1" noChangeArrowheads="1"/>
          </p:cNvSpPr>
          <p:nvPr>
            <p:ph type="body" idx="1"/>
          </p:nvPr>
        </p:nvSpPr>
        <p:spPr>
          <a:xfrm>
            <a:off x="250709" y="1844824"/>
            <a:ext cx="8642581" cy="4246094"/>
          </a:xfrm>
        </p:spPr>
        <p:txBody>
          <a:bodyPr/>
          <a:lstStyle/>
          <a:p>
            <a:pPr eaLnBrk="1" hangingPunct="1">
              <a:lnSpc>
                <a:spcPct val="90000"/>
              </a:lnSpc>
            </a:pPr>
            <a:r>
              <a:rPr lang="ja-JP" altLang="en-US" sz="2400" b="1" dirty="0">
                <a:latin typeface="+mn-ea"/>
                <a:cs typeface="ＭＳ 明朝" charset="-128"/>
              </a:rPr>
              <a:t>救貧法（</a:t>
            </a:r>
            <a:r>
              <a:rPr lang="en-US" altLang="ja-JP" sz="2400" b="1" dirty="0">
                <a:latin typeface="+mn-ea"/>
                <a:cs typeface="ＭＳ 明朝" charset="-128"/>
              </a:rPr>
              <a:t>Poor</a:t>
            </a:r>
            <a:r>
              <a:rPr lang="ja-JP" altLang="en-US" sz="2400" b="1" dirty="0">
                <a:latin typeface="+mn-ea"/>
                <a:cs typeface="ＭＳ 明朝" charset="-128"/>
              </a:rPr>
              <a:t> </a:t>
            </a:r>
            <a:r>
              <a:rPr lang="en-US" altLang="ja-JP" sz="2400" b="1" dirty="0">
                <a:latin typeface="+mn-ea"/>
                <a:cs typeface="ＭＳ 明朝" charset="-128"/>
              </a:rPr>
              <a:t>Law) </a:t>
            </a:r>
          </a:p>
          <a:p>
            <a:pPr eaLnBrk="1" hangingPunct="1">
              <a:lnSpc>
                <a:spcPct val="90000"/>
              </a:lnSpc>
            </a:pPr>
            <a:r>
              <a:rPr lang="en-US" altLang="ja-JP" sz="2400" b="1" dirty="0">
                <a:latin typeface="+mn-ea"/>
                <a:cs typeface="ＭＳ 明朝" charset="-128"/>
              </a:rPr>
              <a:t>1601 </a:t>
            </a:r>
            <a:r>
              <a:rPr lang="ja-JP" altLang="en-US" sz="2400" b="1" dirty="0">
                <a:latin typeface="+mn-ea"/>
                <a:cs typeface="ＭＳ 明朝" charset="-128"/>
              </a:rPr>
              <a:t>年イギリスのエリザベス救貧法が最初で以降、改正が続く。</a:t>
            </a: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3"/>
              </a:rPr>
              <a:t>救貧院</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poor</a:t>
            </a:r>
            <a:r>
              <a:rPr lang="ja-JP" altLang="en-US" sz="2400" b="1" dirty="0">
                <a:solidFill>
                  <a:srgbClr val="FF0000"/>
                </a:solidFill>
                <a:latin typeface="+mn-ea"/>
                <a:cs typeface="ＭＳ 明朝" charset="-128"/>
              </a:rPr>
              <a:t> </a:t>
            </a:r>
            <a:r>
              <a:rPr lang="en-US" altLang="ja-JP" sz="2400" b="1" dirty="0">
                <a:solidFill>
                  <a:srgbClr val="FF0000"/>
                </a:solidFill>
                <a:latin typeface="+mn-ea"/>
                <a:cs typeface="ＭＳ 明朝" charset="-128"/>
              </a:rPr>
              <a:t>house</a:t>
            </a:r>
            <a:r>
              <a:rPr lang="ja-JP" altLang="en-US" sz="2400" b="1" dirty="0">
                <a:solidFill>
                  <a:srgbClr val="FF0000"/>
                </a:solidFill>
                <a:latin typeface="+mn-ea"/>
                <a:cs typeface="ＭＳ 明朝" charset="-128"/>
              </a:rPr>
              <a:t>）で救貧活動</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1834</a:t>
            </a:r>
            <a:r>
              <a:rPr lang="ja-JP" altLang="en-US" sz="2400" b="1" dirty="0">
                <a:latin typeface="+mn-ea"/>
                <a:cs typeface="ＭＳ 明朝" charset="-128"/>
              </a:rPr>
              <a:t>年新救貧法：貧困の個人責任論による救貧抑制。統一的で合理的な制度の形成。</a:t>
            </a:r>
            <a:endParaRPr lang="en-US" altLang="ja-JP" sz="24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院外救済</a:t>
            </a:r>
            <a:r>
              <a:rPr lang="ja-JP" altLang="en-US" sz="2400" b="1" dirty="0">
                <a:latin typeface="+mn-ea"/>
                <a:cs typeface="ＭＳ 明朝" charset="-128"/>
              </a:rPr>
              <a:t>（</a:t>
            </a:r>
            <a:r>
              <a:rPr lang="en-US" altLang="ja-JP" sz="2400" b="1" dirty="0">
                <a:latin typeface="+mn-ea"/>
                <a:cs typeface="ＭＳ 明朝" charset="-128"/>
              </a:rPr>
              <a:t>outdoor relief)</a:t>
            </a:r>
            <a:r>
              <a:rPr lang="ja-JP" altLang="en-US" sz="2400" b="1" dirty="0">
                <a:latin typeface="+mn-ea"/>
                <a:cs typeface="ＭＳ 明朝" charset="-128"/>
              </a:rPr>
              <a:t>の廃止</a:t>
            </a:r>
            <a:r>
              <a:rPr lang="en-US" altLang="ja-JP" sz="2400" b="1" dirty="0">
                <a:latin typeface="+mn-ea"/>
                <a:cs typeface="ＭＳ 明朝" charset="-128"/>
              </a:rPr>
              <a:t>:</a:t>
            </a:r>
            <a:r>
              <a:rPr lang="ja-JP" altLang="en-US" sz="2400" b="1" dirty="0">
                <a:latin typeface="+mn-ea"/>
                <a:cs typeface="ＭＳ 明朝" charset="-128"/>
              </a:rPr>
              <a:t>対象者は</a:t>
            </a:r>
            <a:r>
              <a:rPr lang="ja-JP" altLang="en-US" sz="2400" b="1" dirty="0">
                <a:solidFill>
                  <a:srgbClr val="FF0000"/>
                </a:solidFill>
                <a:latin typeface="+mn-ea"/>
                <a:cs typeface="ＭＳ 明朝" charset="-128"/>
                <a:hlinkClick r:id="rId4"/>
              </a:rPr>
              <a:t>労役場</a:t>
            </a:r>
            <a:r>
              <a:rPr lang="ja-JP" altLang="en-US" sz="2400" b="1" dirty="0">
                <a:solidFill>
                  <a:srgbClr val="FF0000"/>
                </a:solidFill>
                <a:latin typeface="+mn-ea"/>
                <a:cs typeface="ＭＳ 明朝" charset="-128"/>
              </a:rPr>
              <a:t>としての</a:t>
            </a:r>
            <a:r>
              <a:rPr lang="ja-JP" altLang="en-US" sz="2400" b="1" dirty="0">
                <a:solidFill>
                  <a:srgbClr val="FF0000"/>
                </a:solidFill>
                <a:latin typeface="+mn-ea"/>
                <a:cs typeface="ＭＳ 明朝" charset="-128"/>
                <a:hlinkClick r:id="rId3"/>
              </a:rPr>
              <a:t>救貧院</a:t>
            </a:r>
            <a:r>
              <a:rPr lang="ja-JP" altLang="en-US" sz="2400" b="1" dirty="0">
                <a:latin typeface="+mn-ea"/>
                <a:cs typeface="ＭＳ 明朝" charset="-128"/>
              </a:rPr>
              <a:t>（</a:t>
            </a:r>
            <a:r>
              <a:rPr lang="en-US" altLang="ja-JP" sz="2400" b="1" dirty="0">
                <a:latin typeface="+mn-ea"/>
                <a:cs typeface="ＭＳ 明朝" charset="-128"/>
              </a:rPr>
              <a:t>workhouse)</a:t>
            </a:r>
            <a:r>
              <a:rPr lang="ja-JP" altLang="en-US" sz="2400" b="1" dirty="0">
                <a:latin typeface="+mn-ea"/>
                <a:cs typeface="ＭＳ 明朝" charset="-128"/>
              </a:rPr>
              <a:t>に収容</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劣等処遇（</a:t>
            </a:r>
            <a:r>
              <a:rPr lang="en-US" altLang="ja-JP" sz="2400" b="1" dirty="0">
                <a:latin typeface="+mn-ea"/>
                <a:cs typeface="ＭＳ 明朝" charset="-128"/>
              </a:rPr>
              <a:t>less-</a:t>
            </a:r>
            <a:r>
              <a:rPr lang="en-US" altLang="ja-JP" sz="2400" b="1" dirty="0" err="1">
                <a:latin typeface="+mn-ea"/>
                <a:cs typeface="ＭＳ 明朝" charset="-128"/>
              </a:rPr>
              <a:t>egligibility</a:t>
            </a:r>
            <a:r>
              <a:rPr lang="en-US" altLang="ja-JP" sz="2400" b="1" dirty="0">
                <a:latin typeface="+mn-ea"/>
                <a:cs typeface="ＭＳ 明朝" charset="-128"/>
              </a:rPr>
              <a:t>)</a:t>
            </a:r>
            <a:r>
              <a:rPr lang="ja-JP" altLang="en-US" sz="2400" b="1" dirty="0">
                <a:latin typeface="+mn-ea"/>
                <a:cs typeface="ＭＳ 明朝" charset="-128"/>
              </a:rPr>
              <a:t>の原則</a:t>
            </a:r>
            <a:r>
              <a:rPr lang="en-US" altLang="ja-JP" sz="2400" b="1" dirty="0">
                <a:latin typeface="+mn-ea"/>
                <a:cs typeface="ＭＳ 明朝" charset="-128"/>
              </a:rPr>
              <a:t>:</a:t>
            </a:r>
            <a:r>
              <a:rPr lang="ja-JP" altLang="en-US" sz="2400" b="1" dirty="0">
                <a:latin typeface="+mn-ea"/>
                <a:cs typeface="ＭＳ 明朝" charset="-128"/>
              </a:rPr>
              <a:t>対象者処遇は外部の労働者の最低水準以下とする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救貧行政の中央集権化の原則：救貧行政当局ー教区（地方行政単位）の連合体</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28517032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34E6D0-EF7B-3288-F8E7-335F17F3E91C}"/>
              </a:ext>
            </a:extLst>
          </p:cNvPr>
          <p:cNvSpPr>
            <a:spLocks noGrp="1"/>
          </p:cNvSpPr>
          <p:nvPr>
            <p:ph type="title"/>
          </p:nvPr>
        </p:nvSpPr>
        <p:spPr/>
        <p:txBody>
          <a:bodyPr anchor="ctr" anchorCtr="0"/>
          <a:lstStyle/>
          <a:p>
            <a:r>
              <a:rPr lang="ja-JP" altLang="en-US" sz="3200" dirty="0"/>
              <a:t>労役場（ろうえきじょう）とは？</a:t>
            </a:r>
            <a:endParaRPr lang="en-US" sz="3600" dirty="0"/>
          </a:p>
        </p:txBody>
      </p:sp>
      <p:sp>
        <p:nvSpPr>
          <p:cNvPr id="3" name="コンテンツ プレースホルダー 2">
            <a:extLst>
              <a:ext uri="{FF2B5EF4-FFF2-40B4-BE49-F238E27FC236}">
                <a16:creationId xmlns:a16="http://schemas.microsoft.com/office/drawing/2014/main" id="{70926DEE-DDD1-7404-12E0-99D81F241634}"/>
              </a:ext>
            </a:extLst>
          </p:cNvPr>
          <p:cNvSpPr>
            <a:spLocks noGrp="1"/>
          </p:cNvSpPr>
          <p:nvPr>
            <p:ph idx="1"/>
          </p:nvPr>
        </p:nvSpPr>
        <p:spPr/>
        <p:txBody>
          <a:bodyPr/>
          <a:lstStyle/>
          <a:p>
            <a:pPr marL="0" indent="0">
              <a:buNone/>
            </a:pPr>
            <a:r>
              <a:rPr lang="en-US" altLang="ja-JP" dirty="0"/>
              <a:t>WIKI:</a:t>
            </a:r>
            <a:r>
              <a:rPr lang="ja-JP" altLang="en-US" dirty="0"/>
              <a:t>　法務大臣が指定する刑事施設に附置する場所（刑事収容施設及び被収容者等の処遇に関する法律第</a:t>
            </a:r>
            <a:r>
              <a:rPr lang="en-US" altLang="ja-JP" dirty="0"/>
              <a:t>287</a:t>
            </a:r>
            <a:r>
              <a:rPr lang="ja-JP" altLang="en-US" dirty="0"/>
              <a:t>条第</a:t>
            </a:r>
            <a:r>
              <a:rPr lang="en-US" altLang="ja-JP" dirty="0"/>
              <a:t>1</a:t>
            </a:r>
            <a:r>
              <a:rPr lang="ja-JP" altLang="en-US" dirty="0"/>
              <a:t>項）。労役場留置：罰金又は科料の判決が確定し、罰金・科料の金額を完納できない者に対して、裁判で定められた</a:t>
            </a:r>
            <a:r>
              <a:rPr lang="en-US" altLang="ja-JP" dirty="0"/>
              <a:t>1</a:t>
            </a:r>
            <a:r>
              <a:rPr lang="ja-JP" altLang="en-US" dirty="0"/>
              <a:t>日当たりの金額が罰金の総額に達するまでの日数分、労役場に留置して所定の作業（封筒貼りなどの軽作業）を行わせる。</a:t>
            </a:r>
            <a:endParaRPr lang="en-US" altLang="ja-JP" dirty="0"/>
          </a:p>
          <a:p>
            <a:pPr marL="0" indent="0">
              <a:buNone/>
            </a:pPr>
            <a:r>
              <a:rPr lang="ja-JP" altLang="en-US" sz="2000" dirty="0">
                <a:solidFill>
                  <a:srgbClr val="FF0000"/>
                </a:solidFill>
              </a:rPr>
              <a:t>★今でもあるのだ！こんな目に合わないように気を付けましょう！</a:t>
            </a:r>
            <a:endParaRPr lang="en-US" sz="2000" dirty="0">
              <a:solidFill>
                <a:srgbClr val="FF0000"/>
              </a:solidFill>
            </a:endParaRPr>
          </a:p>
        </p:txBody>
      </p:sp>
      <p:sp>
        <p:nvSpPr>
          <p:cNvPr id="4" name="スライド番号プレースホルダー 3">
            <a:extLst>
              <a:ext uri="{FF2B5EF4-FFF2-40B4-BE49-F238E27FC236}">
                <a16:creationId xmlns:a16="http://schemas.microsoft.com/office/drawing/2014/main" id="{DE428011-90F6-F6A5-A874-92C8484CA8C3}"/>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spTree>
    <p:extLst>
      <p:ext uri="{BB962C8B-B14F-4D97-AF65-F5344CB8AC3E}">
        <p14:creationId xmlns:p14="http://schemas.microsoft.com/office/powerpoint/2010/main" val="1855649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（３）慈善活動と労働者の互助組織①</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民間の慈善活動：自発的に参加する市民のボランティア活動。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1869 </a:t>
            </a:r>
            <a:r>
              <a:rPr lang="ja-JP" altLang="en-US" sz="2400" b="1" dirty="0">
                <a:latin typeface="+mn-ea"/>
                <a:cs typeface="ＭＳ 明朝" charset="-128"/>
              </a:rPr>
              <a:t>年イギリスで慈善組織協会（</a:t>
            </a:r>
            <a:r>
              <a:rPr lang="en-US" altLang="ja-JP" sz="2400" b="1" dirty="0">
                <a:latin typeface="+mn-ea"/>
                <a:cs typeface="ＭＳ 明朝" charset="-128"/>
              </a:rPr>
              <a:t> COS</a:t>
            </a:r>
            <a:r>
              <a:rPr lang="ja-JP" altLang="en-US" sz="2400" b="1" dirty="0">
                <a:latin typeface="+mn-ea"/>
                <a:cs typeface="ＭＳ 明朝" charset="-128"/>
              </a:rPr>
              <a:t>コス： </a:t>
            </a:r>
            <a:r>
              <a:rPr lang="en-US" altLang="ja-JP" sz="2400" b="1" dirty="0">
                <a:latin typeface="+mn-ea"/>
                <a:cs typeface="ＭＳ 明朝" charset="-128"/>
              </a:rPr>
              <a:t>The Charity Organization Societies</a:t>
            </a:r>
            <a:r>
              <a:rPr lang="ja-JP" altLang="en-US" sz="2400" b="1" dirty="0">
                <a:latin typeface="+mn-ea"/>
                <a:cs typeface="ＭＳ 明朝" charset="-128"/>
              </a:rPr>
              <a:t>）⇒</a:t>
            </a:r>
            <a:r>
              <a:rPr lang="en-US" altLang="ja-JP" sz="2400" b="1" dirty="0">
                <a:latin typeface="+mn-ea"/>
                <a:cs typeface="ＭＳ 明朝" charset="-128"/>
              </a:rPr>
              <a:t> 1877</a:t>
            </a:r>
            <a:r>
              <a:rPr lang="ja-JP" altLang="en-US" sz="2400" b="1" dirty="0">
                <a:latin typeface="+mn-ea"/>
                <a:cs typeface="ＭＳ 明朝" charset="-128"/>
              </a:rPr>
              <a:t>年アメリカ、</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貧困問題を、社会問題としてではなく個人問題として捉え、救済の対象を「救済に値する貧民」 （⇒友愛訪問）と「救済に値しない者」（⇒救貧法に任す）として区別</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友愛訪問：地区ごとに地区委員会を設置して、対象となる貧民の世帯を訪問して調査を行い、記録を行い、その記録に基づいて、各慈善団体の間で連絡調整を行い救済を実施する。</a:t>
            </a:r>
            <a:r>
              <a:rPr lang="ja-JP" altLang="en-US" sz="2400" dirty="0">
                <a:solidFill>
                  <a:srgbClr val="FF0000"/>
                </a:solidFill>
                <a:latin typeface="+mn-ea"/>
                <a:cs typeface="ＭＳ 明朝" charset="-128"/>
              </a:rPr>
              <a:t>⇒ケース記録、ケースワーカー（</a:t>
            </a:r>
            <a:r>
              <a:rPr lang="en-US" altLang="ja-JP" sz="2400" dirty="0">
                <a:solidFill>
                  <a:srgbClr val="FF0000"/>
                </a:solidFill>
                <a:latin typeface="+mn-ea"/>
                <a:cs typeface="ＭＳ 明朝" charset="-128"/>
              </a:rPr>
              <a:t>CW)</a:t>
            </a:r>
            <a:r>
              <a:rPr lang="ja-JP" altLang="en-US" sz="2400" dirty="0">
                <a:solidFill>
                  <a:srgbClr val="FF0000"/>
                </a:solidFill>
                <a:latin typeface="+mn-ea"/>
                <a:cs typeface="ＭＳ 明朝" charset="-128"/>
              </a:rPr>
              <a:t>へ</a:t>
            </a:r>
            <a:endParaRPr lang="en-US" altLang="ja-JP" sz="2400"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慈善活動の専門職の養成⇒</a:t>
            </a:r>
            <a:r>
              <a:rPr lang="ja-JP" altLang="en-US" sz="2400" b="1" dirty="0">
                <a:solidFill>
                  <a:srgbClr val="FF0000"/>
                </a:solidFill>
                <a:latin typeface="+mn-ea"/>
                <a:cs typeface="ＭＳ 明朝" charset="-128"/>
              </a:rPr>
              <a:t>社会福祉士（</a:t>
            </a:r>
            <a:r>
              <a:rPr lang="en-US" altLang="ja-JP" sz="2400" b="1" dirty="0">
                <a:solidFill>
                  <a:srgbClr val="FF0000"/>
                </a:solidFill>
                <a:latin typeface="+mn-ea"/>
                <a:cs typeface="ＭＳ 明朝" charset="-128"/>
              </a:rPr>
              <a:t>SW)</a:t>
            </a:r>
            <a:r>
              <a:rPr lang="ja-JP" altLang="en-US" sz="2400" b="1" dirty="0">
                <a:solidFill>
                  <a:srgbClr val="FF0000"/>
                </a:solidFill>
                <a:latin typeface="+mn-ea"/>
                <a:cs typeface="ＭＳ 明朝" charset="-128"/>
              </a:rPr>
              <a:t>の誕生</a:t>
            </a:r>
            <a:r>
              <a:rPr lang="ja-JP" altLang="en-US" sz="2400" b="1" dirty="0">
                <a:latin typeface="+mn-ea"/>
                <a:cs typeface="ＭＳ 明朝" charset="-128"/>
              </a:rPr>
              <a:t>へ</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0764891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36CAE5-094E-8075-E337-05AEEF8388A9}"/>
              </a:ext>
            </a:extLst>
          </p:cNvPr>
          <p:cNvSpPr>
            <a:spLocks noGrp="1"/>
          </p:cNvSpPr>
          <p:nvPr>
            <p:ph type="title"/>
          </p:nvPr>
        </p:nvSpPr>
        <p:spPr/>
        <p:txBody>
          <a:bodyPr/>
          <a:lstStyle/>
          <a:p>
            <a:r>
              <a:rPr lang="ja-JP" altLang="en-US" dirty="0"/>
              <a:t>ケースワーカーとソーシャルワーカーの違い？</a:t>
            </a:r>
            <a:endParaRPr lang="en-US" dirty="0"/>
          </a:p>
        </p:txBody>
      </p:sp>
      <p:sp>
        <p:nvSpPr>
          <p:cNvPr id="3" name="コンテンツ プレースホルダー 2">
            <a:extLst>
              <a:ext uri="{FF2B5EF4-FFF2-40B4-BE49-F238E27FC236}">
                <a16:creationId xmlns:a16="http://schemas.microsoft.com/office/drawing/2014/main" id="{B16930DF-8454-9912-BA24-A1AFFC38CAA7}"/>
              </a:ext>
            </a:extLst>
          </p:cNvPr>
          <p:cNvSpPr>
            <a:spLocks noGrp="1"/>
          </p:cNvSpPr>
          <p:nvPr>
            <p:ph idx="1"/>
          </p:nvPr>
        </p:nvSpPr>
        <p:spPr/>
        <p:txBody>
          <a:bodyPr/>
          <a:lstStyle/>
          <a:p>
            <a:r>
              <a:rPr lang="ja-JP" altLang="en-US" dirty="0"/>
              <a:t>主な違いは、勤務先と資格の有無です。 ケースワーカーが福祉事務所など公的機関で働く公務員であるのに対し、ソーシャルワーカーは医療機関や介護施設、福祉施設などさまざまな勤務先で働きます。</a:t>
            </a:r>
            <a:endParaRPr lang="en-US" altLang="ja-JP" dirty="0"/>
          </a:p>
          <a:p>
            <a:r>
              <a:rPr lang="ja-JP" altLang="en-US" dirty="0"/>
              <a:t> ケースワーカーになるには地方公務員試験に合格し、社会福祉主事の任用資格を得る必要があります。（</a:t>
            </a:r>
            <a:r>
              <a:rPr lang="en-US" altLang="ja-JP" dirty="0"/>
              <a:t>google) </a:t>
            </a:r>
            <a:r>
              <a:rPr lang="ja-JP" altLang="en-US" dirty="0">
                <a:solidFill>
                  <a:srgbClr val="FF0000"/>
                </a:solidFill>
              </a:rPr>
              <a:t>なーるほど！</a:t>
            </a:r>
            <a:endParaRPr lang="en-US" altLang="ja-JP" dirty="0">
              <a:solidFill>
                <a:srgbClr val="FF0000"/>
              </a:solidFill>
            </a:endParaRPr>
          </a:p>
          <a:p>
            <a:endParaRPr lang="en-US" dirty="0"/>
          </a:p>
        </p:txBody>
      </p:sp>
      <p:sp>
        <p:nvSpPr>
          <p:cNvPr id="4" name="スライド番号プレースホルダー 3">
            <a:extLst>
              <a:ext uri="{FF2B5EF4-FFF2-40B4-BE49-F238E27FC236}">
                <a16:creationId xmlns:a16="http://schemas.microsoft.com/office/drawing/2014/main" id="{6436BD95-5F74-0DE7-4FFA-A31D556BA056}"/>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spTree>
    <p:extLst>
      <p:ext uri="{BB962C8B-B14F-4D97-AF65-F5344CB8AC3E}">
        <p14:creationId xmlns:p14="http://schemas.microsoft.com/office/powerpoint/2010/main" val="3900280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ソーシャルワークの源流！慈善組織協会（</a:t>
            </a:r>
            <a:r>
              <a:rPr lang="en-US" altLang="ja-JP" sz="2800" dirty="0"/>
              <a:t>COS</a:t>
            </a:r>
            <a:r>
              <a:rPr lang="ja-JP" altLang="en-US" sz="2800" dirty="0"/>
              <a:t>）とは？</a:t>
            </a:r>
            <a:br>
              <a:rPr lang="en-US" altLang="ja-JP" sz="2800" dirty="0"/>
            </a:b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7584" y="1763639"/>
            <a:ext cx="7778824" cy="4524315"/>
          </a:xfrm>
          <a:prstGeom prst="rect">
            <a:avLst/>
          </a:prstGeom>
          <a:noFill/>
        </p:spPr>
        <p:txBody>
          <a:bodyPr wrap="square" rtlCol="0">
            <a:spAutoFit/>
          </a:bodyPr>
          <a:lstStyle/>
          <a:p>
            <a:r>
              <a:rPr lang="en-US" altLang="ja-JP" dirty="0"/>
              <a:t>19</a:t>
            </a:r>
            <a:r>
              <a:rPr lang="ja-JP" altLang="en-US" dirty="0"/>
              <a:t>世紀のイギリスでは資本主義が急速に発展し、その影響で貧困者や浮浪者が増大しました。それに対して私的救済活動も活発になりましたが、それぞれの慈善組織が慈善活動を行うため、複数の救済を受ける人（濫給）や全く救済を受けられない人（漏給）が存在していました。上流、中産階級の行う慈善は共通の原則がなく、慈善団体間の連絡もしっかりとできていなかったのでこれらの問題が起こりました。そのため、慈善活動の一元管理と、貧困者が慈善活動に頼り切ってしまうことがないように人格的な支援を行うことを目的にして、</a:t>
            </a:r>
            <a:r>
              <a:rPr lang="en-US" altLang="ja-JP" dirty="0">
                <a:solidFill>
                  <a:srgbClr val="FF0000"/>
                </a:solidFill>
              </a:rPr>
              <a:t>1869</a:t>
            </a:r>
            <a:r>
              <a:rPr lang="ja-JP" altLang="en-US" dirty="0">
                <a:solidFill>
                  <a:srgbClr val="FF0000"/>
                </a:solidFill>
              </a:rPr>
              <a:t>年にイギリスにて慈善組織協会が誕生しました</a:t>
            </a:r>
            <a:r>
              <a:rPr lang="ja-JP" altLang="en-US" dirty="0"/>
              <a:t>。</a:t>
            </a:r>
          </a:p>
          <a:p>
            <a:endParaRPr lang="en-US" dirty="0"/>
          </a:p>
        </p:txBody>
      </p:sp>
    </p:spTree>
    <p:extLst>
      <p:ext uri="{BB962C8B-B14F-4D97-AF65-F5344CB8AC3E}">
        <p14:creationId xmlns:p14="http://schemas.microsoft.com/office/powerpoint/2010/main" val="1323931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友愛訪問とは？</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5769" y="1700785"/>
            <a:ext cx="7704856" cy="4524315"/>
          </a:xfrm>
          <a:prstGeom prst="rect">
            <a:avLst/>
          </a:prstGeom>
          <a:noFill/>
        </p:spPr>
        <p:txBody>
          <a:bodyPr wrap="square" rtlCol="0">
            <a:spAutoFit/>
          </a:bodyPr>
          <a:lstStyle/>
          <a:p>
            <a:r>
              <a:rPr lang="ja-JP" altLang="en-US" dirty="0"/>
              <a:t>　慈善組織協会（</a:t>
            </a:r>
            <a:r>
              <a:rPr lang="en-US" altLang="ja-JP" dirty="0"/>
              <a:t>cos</a:t>
            </a:r>
            <a:r>
              <a:rPr lang="ja-JP" altLang="en-US" dirty="0"/>
              <a:t>）では、地区ごとに地区委員会を設置して、対象となる貧民の世帯を訪問して調査を行い、記録を行います（友愛訪問）。その記録に基づいて、各慈善団体の間で連絡調整を行い救済を実施しました。この方法はケースワークやコミュニティ・オーガニゼーションの先駆的なものです。</a:t>
            </a:r>
          </a:p>
          <a:p>
            <a:r>
              <a:rPr lang="ja-JP" altLang="en-US" dirty="0"/>
              <a:t>　　この訪問こそが、「施与よりは友情を」と重視した友愛訪問であり、貧困者の実情把握と道徳的な感化をなす役割が友愛訪問員でした。友愛訪問員は、経済的に安定し時間的に余裕のある女性がボランティアとして担うこと相応しく、明るく楽しい家庭の母や娘が幸福を貧困者に分け与えることができると認識がありました</a:t>
            </a:r>
          </a:p>
        </p:txBody>
      </p:sp>
    </p:spTree>
    <p:extLst>
      <p:ext uri="{BB962C8B-B14F-4D97-AF65-F5344CB8AC3E}">
        <p14:creationId xmlns:p14="http://schemas.microsoft.com/office/powerpoint/2010/main" val="85821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31567</TotalTime>
  <Words>3560</Words>
  <Application>Microsoft Office PowerPoint</Application>
  <PresentationFormat>画面に合わせる (4:3)</PresentationFormat>
  <Paragraphs>193</Paragraphs>
  <Slides>25</Slides>
  <Notes>22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vt:i4>
      </vt:variant>
    </vt:vector>
  </HeadingPairs>
  <TitlesOfParts>
    <vt:vector size="31" baseType="lpstr">
      <vt:lpstr>ＭＳ Ｐゴシック</vt:lpstr>
      <vt:lpstr>ＭＳ 明朝</vt:lpstr>
      <vt:lpstr>Arial</vt:lpstr>
      <vt:lpstr>Century</vt:lpstr>
      <vt:lpstr>Wingdings</vt:lpstr>
      <vt:lpstr>Profile</vt:lpstr>
      <vt:lpstr>第7回【欧米の社会保障の歴史】イギリス、ドイツ、アメリカの制度とその歴史的変遷</vt:lpstr>
      <vt:lpstr>今日のお話</vt:lpstr>
      <vt:lpstr> 第5節　社会保障の展開（前半） 1.社会保障前史ー救貧法とその限界 （１）救貧制度 </vt:lpstr>
      <vt:lpstr> 第5節　社会保障の展開（前半） 1.社会保障前史ー救貧法とその限界 （２）イギリスの救貧法 </vt:lpstr>
      <vt:lpstr>労役場（ろうえきじょう）とは？</vt:lpstr>
      <vt:lpstr> 第5節　社会保障の展開（前半） 1.社会保障前史ー救貧法とその限界 （３）慈善活動と労働者の互助組織① </vt:lpstr>
      <vt:lpstr>ケースワーカーとソーシャルワーカーの違い？</vt:lpstr>
      <vt:lpstr> ソーシャルワークの源流！慈善組織協会（COS）とは？ </vt:lpstr>
      <vt:lpstr>友愛訪問とは？</vt:lpstr>
      <vt:lpstr> 第5節　社会保障の展開（前半） 1.社会保障前史ー救貧法とその限界 （３）慈善活動と労働者の互助組織② </vt:lpstr>
      <vt:lpstr>5月1日はメイデー（May day）労働者の日</vt:lpstr>
      <vt:lpstr> 第5節　社会保障の展開（前半） 1.社会保障前史ー救貧法とその限界 （５）日本の救貧対策 </vt:lpstr>
      <vt:lpstr>渋沢栄一のもう一つの顔・福祉活動のため創立した中央慈善協会（全国社会福祉協議会）①</vt:lpstr>
      <vt:lpstr>渋沢栄一のもう一つの顔・福祉活動のため創立した中央慈善協会（全国社会福祉協議会）②</vt:lpstr>
      <vt:lpstr>今年2024年はお札が変わります 1万円は渋沢栄一 紙幣3種類が7月から</vt:lpstr>
      <vt:lpstr> 第5節　社会保障の展開（前半） ２. 社会保険、社会手当、公的扶助の展開 （1）社会保険・社会手当の導入 </vt:lpstr>
      <vt:lpstr>  ２. 社会保険、社会手当、公的扶助の展開 （２）公的扶助の展開（３）世界大恐慌と社会保障法 </vt:lpstr>
      <vt:lpstr>  ３. 第二次世界大戦後の社会保障の拡充と福祉国家体制の確立　 （１）ベヴァリッジ報告と福祉国家の構想  </vt:lpstr>
      <vt:lpstr>  ３. 第二次世界大戦後の社会保障の拡充と福祉国家体制の確立　 （２）福祉国家体制の確立   </vt:lpstr>
      <vt:lpstr>  ３. 第二次世界大戦後の社会保障の拡充と福祉国家体制の確立　 （３）戦中期からの国際的潮流の形成   </vt:lpstr>
      <vt:lpstr>  ４. 福祉国家体制の再編と社会保障の変容 （１）福祉国家の危機  </vt:lpstr>
      <vt:lpstr>  ４. 福祉国家体制の再編と社会保障の変容 （２）社会保障政策の動向　①  </vt:lpstr>
      <vt:lpstr>  ４. 福祉国家体制の再編と社会保障の変容 （２）社会保障政策の動向　②  </vt:lpstr>
      <vt:lpstr>  ４. 福祉国家体制の再編と社会保障の変容 （２）社会保障政策の動向　③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717</cp:revision>
  <cp:lastPrinted>2023-04-23T09:28:47Z</cp:lastPrinted>
  <dcterms:created xsi:type="dcterms:W3CDTF">2016-04-06T06:30:45Z</dcterms:created>
  <dcterms:modified xsi:type="dcterms:W3CDTF">2025-06-11T06:48:01Z</dcterms:modified>
  <cp:category/>
</cp:coreProperties>
</file>