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9"/>
  </p:notesMasterIdLst>
  <p:handoutMasterIdLst>
    <p:handoutMasterId r:id="rId20"/>
  </p:handoutMasterIdLst>
  <p:sldIdLst>
    <p:sldId id="256" r:id="rId2"/>
    <p:sldId id="386" r:id="rId3"/>
    <p:sldId id="388" r:id="rId4"/>
    <p:sldId id="571" r:id="rId5"/>
    <p:sldId id="572" r:id="rId6"/>
    <p:sldId id="573" r:id="rId7"/>
    <p:sldId id="574" r:id="rId8"/>
    <p:sldId id="575" r:id="rId9"/>
    <p:sldId id="576" r:id="rId10"/>
    <p:sldId id="558" r:id="rId11"/>
    <p:sldId id="577" r:id="rId12"/>
    <p:sldId id="579" r:id="rId13"/>
    <p:sldId id="578" r:id="rId14"/>
    <p:sldId id="580" r:id="rId15"/>
    <p:sldId id="581" r:id="rId16"/>
    <p:sldId id="582" r:id="rId17"/>
    <p:sldId id="425" r:id="rId18"/>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00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122" autoAdjust="0"/>
    <p:restoredTop sz="90929"/>
  </p:normalViewPr>
  <p:slideViewPr>
    <p:cSldViewPr>
      <p:cViewPr varScale="1">
        <p:scale>
          <a:sx n="71" d="100"/>
          <a:sy n="71" d="100"/>
        </p:scale>
        <p:origin x="936" y="5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38"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38"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38"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1"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38"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7025360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9295000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479682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0534827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8840785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2745706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6149653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17</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2501180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534797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2473064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0497564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106166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171881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ilo.org/tokyo/standards/list-of-conventions/WCMS_239077/lang--ja/index.htm" TargetMode="External"/><Relationship Id="rId7" Type="http://schemas.openxmlformats.org/officeDocument/2006/relationships/hyperlink" Target="https://www.nippon.com/ja/in-depth/d00823/"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www.moj.go.jp/isa/support/fresc/01_00257.html" TargetMode="External"/><Relationship Id="rId5" Type="http://schemas.openxmlformats.org/officeDocument/2006/relationships/hyperlink" Target="https://www.unhcr.org/jp/refugee-treaty" TargetMode="External"/><Relationship Id="rId4" Type="http://schemas.openxmlformats.org/officeDocument/2006/relationships/hyperlink" Target="https://www.mofa.go.jp/mofaj/gaiko/kiyaku/index.html#:~:text=%E5%9B%BD%E9%9A%9B%E4%BA%BA%E6%A8%A9%E8%A6%8F%E7%B4%84%E3%81%AF%E3%80%81%E4%B8%96%E7%95%8C,%E5%B9%B4%E3%81%AB%E6%89%B9%E5%87%86%E3%81%97%E3%81%BE%E3%81%97%E3%81%9F%E3%80%82"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laws.e-gov.go.jp/document?lawid=321CONSTITUTIO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youtube.com/watch?v=1m5jlrXanb0&amp;list=RD1m5jlrXanb0"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mofa.go.jp/mofaj/gaiko/udhr/1b_001.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mofa.go.jp/mofaj/gaiko/udhr/1b_001.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mofa.go.jp/mofaj/gaiko/kiyaku/2b_002.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48680" y="908720"/>
            <a:ext cx="7846640" cy="1358280"/>
          </a:xfrm>
        </p:spPr>
        <p:txBody>
          <a:bodyPr/>
          <a:lstStyle/>
          <a:p>
            <a:pPr algn="ctr"/>
            <a:r>
              <a:rPr lang="ja-JP" altLang="en-US" dirty="0"/>
              <a:t>第６回</a:t>
            </a:r>
            <a:r>
              <a:rPr lang="en-US" altLang="ja-JP" dirty="0"/>
              <a:t>【</a:t>
            </a:r>
            <a:r>
              <a:rPr lang="ja-JP" altLang="en-US" dirty="0"/>
              <a:t>社会保障の理念と対象</a:t>
            </a:r>
            <a:r>
              <a:rPr lang="en-US" altLang="ja-JP" dirty="0"/>
              <a:t>】</a:t>
            </a:r>
            <a:r>
              <a:rPr lang="ja-JP" altLang="en-US" sz="2800" dirty="0"/>
              <a:t>福祉国家、基本的人権と社会保障の関係</a:t>
            </a:r>
            <a:endParaRPr lang="en-US" altLang="ja-JP" dirty="0"/>
          </a:p>
        </p:txBody>
      </p:sp>
      <p:sp>
        <p:nvSpPr>
          <p:cNvPr id="3075" name="Rectangle 3"/>
          <p:cNvSpPr>
            <a:spLocks noGrp="1" noChangeArrowheads="1"/>
          </p:cNvSpPr>
          <p:nvPr>
            <p:ph type="subTitle" idx="1"/>
          </p:nvPr>
        </p:nvSpPr>
        <p:spPr>
          <a:xfrm>
            <a:off x="1331640" y="2831285"/>
            <a:ext cx="6984776" cy="3550043"/>
          </a:xfrm>
        </p:spPr>
        <p:txBody>
          <a:bodyPr/>
          <a:lstStyle/>
          <a:p>
            <a:pPr algn="ctr"/>
            <a:r>
              <a:rPr lang="ja-JP" altLang="en-US" dirty="0"/>
              <a:t>社会保障</a:t>
            </a:r>
            <a:r>
              <a:rPr lang="en-US" altLang="ja-JP" dirty="0"/>
              <a:t>Ⅰ</a:t>
            </a:r>
            <a:r>
              <a:rPr lang="ja-JP" altLang="en-US" dirty="0"/>
              <a:t>　</a:t>
            </a:r>
            <a:endParaRPr lang="en-US" altLang="ja-JP" sz="2000" dirty="0"/>
          </a:p>
          <a:p>
            <a:pPr algn="ctr"/>
            <a:r>
              <a:rPr lang="ja-JP" altLang="en-US" sz="2000" dirty="0"/>
              <a:t>第２章　社会保障の概念や対象およびその理念</a:t>
            </a:r>
          </a:p>
          <a:p>
            <a:pPr algn="ctr"/>
            <a:r>
              <a:rPr lang="ja-JP" altLang="en-US" sz="2000" dirty="0"/>
              <a:t>第３節　社会保障の理念</a:t>
            </a:r>
            <a:endParaRPr lang="en-US" altLang="ja-JP" sz="2000" dirty="0"/>
          </a:p>
          <a:p>
            <a:pPr algn="ctr"/>
            <a:r>
              <a:rPr lang="ja-JP" altLang="en-US" sz="2000" dirty="0"/>
              <a:t>第４節　社会保障の対象</a:t>
            </a:r>
            <a:endParaRPr lang="en-US" altLang="ja-JP" sz="2000" dirty="0"/>
          </a:p>
          <a:p>
            <a:pPr algn="ctr"/>
            <a:r>
              <a:rPr lang="ja-JP" altLang="en-US" sz="1800" dirty="0"/>
              <a:t>教科書：</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ｐ</a:t>
            </a:r>
            <a:r>
              <a:rPr lang="en-US" sz="1800" dirty="0">
                <a:effectLst/>
                <a:latin typeface="Century" panose="02040604050505020304" pitchFamily="18" charset="0"/>
                <a:ea typeface="ＭＳ 明朝" panose="02020609040205080304" pitchFamily="17" charset="-128"/>
                <a:cs typeface="Times New Roman" panose="02020603050405020304" pitchFamily="18" charset="0"/>
              </a:rPr>
              <a:t>. </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37</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800" dirty="0">
                <a:effectLst/>
                <a:latin typeface="Century" panose="02040604050505020304" pitchFamily="18" charset="0"/>
                <a:ea typeface="ＭＳ 明朝" panose="02020609040205080304" pitchFamily="17" charset="-128"/>
                <a:cs typeface="Times New Roman" panose="02020603050405020304" pitchFamily="18" charset="0"/>
              </a:rPr>
              <a:t>p.</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43</a:t>
            </a:r>
            <a:endParaRPr lang="en-US" sz="18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zh-TW" altLang="en-US" sz="2000" dirty="0"/>
              <a:t>　 水曜日　</a:t>
            </a:r>
            <a:r>
              <a:rPr lang="en-US" altLang="zh-TW" sz="2000" dirty="0"/>
              <a:t>3</a:t>
            </a:r>
            <a:r>
              <a:rPr lang="zh-TW" altLang="en-US" sz="2000" dirty="0"/>
              <a:t>限目</a:t>
            </a:r>
            <a:r>
              <a:rPr lang="en-US" altLang="zh-TW" sz="2000" dirty="0"/>
              <a:t>13</a:t>
            </a:r>
            <a:r>
              <a:rPr lang="zh-TW" altLang="en-US" sz="2000" dirty="0"/>
              <a:t>：</a:t>
            </a:r>
            <a:r>
              <a:rPr lang="en-US" altLang="zh-TW" sz="2000" dirty="0"/>
              <a:t>00</a:t>
            </a:r>
            <a:r>
              <a:rPr lang="zh-TW" altLang="en-US" sz="2000" dirty="0"/>
              <a:t>～</a:t>
            </a:r>
            <a:r>
              <a:rPr lang="en-US" altLang="zh-TW" sz="2000" dirty="0"/>
              <a:t>14:30</a:t>
            </a:r>
          </a:p>
          <a:p>
            <a:pPr algn="ctr"/>
            <a:r>
              <a:rPr lang="zh-TW" altLang="en-US" sz="2000" dirty="0"/>
              <a:t>講義室 </a:t>
            </a:r>
            <a:r>
              <a:rPr lang="en-US" altLang="zh-TW" sz="2000" dirty="0"/>
              <a:t>3F304</a:t>
            </a:r>
          </a:p>
          <a:p>
            <a:pPr algn="ctr"/>
            <a:r>
              <a:rPr lang="ja-JP" altLang="en-US" sz="1800" dirty="0"/>
              <a:t>担当：原　俊彦</a:t>
            </a:r>
            <a:endParaRPr lang="en-US" altLang="ja-JP" sz="1800"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algn="ctr" eaLnBrk="1" hangingPunct="1">
              <a:spcBef>
                <a:spcPts val="0"/>
              </a:spcBef>
            </a:pPr>
            <a:r>
              <a:rPr lang="ja-JP" altLang="en-US" sz="2800" dirty="0"/>
              <a:t>第３節　社会保障の理念</a:t>
            </a:r>
            <a:br>
              <a:rPr lang="ja-JP" altLang="en-US" sz="2800" dirty="0"/>
            </a:br>
            <a:r>
              <a:rPr lang="ja-JP" altLang="en-US" sz="2800" dirty="0"/>
              <a:t>２．社会連帯　①</a:t>
            </a:r>
          </a:p>
        </p:txBody>
      </p:sp>
      <p:sp>
        <p:nvSpPr>
          <p:cNvPr id="430083" name="Rectangle 3"/>
          <p:cNvSpPr>
            <a:spLocks noGrp="1" noChangeArrowheads="1"/>
          </p:cNvSpPr>
          <p:nvPr>
            <p:ph type="body" idx="1"/>
          </p:nvPr>
        </p:nvSpPr>
        <p:spPr>
          <a:xfrm>
            <a:off x="462572" y="1772816"/>
            <a:ext cx="8046640" cy="3931149"/>
          </a:xfrm>
        </p:spPr>
        <p:txBody>
          <a:bodyPr/>
          <a:lstStyle/>
          <a:p>
            <a:pPr eaLnBrk="1" hangingPunct="1">
              <a:lnSpc>
                <a:spcPct val="90000"/>
              </a:lnSpc>
            </a:pPr>
            <a:r>
              <a:rPr lang="ja-JP" altLang="en-US" sz="2400" b="1" dirty="0">
                <a:latin typeface="+mn-ea"/>
                <a:cs typeface="ＭＳ 明朝" charset="-128"/>
              </a:rPr>
              <a:t>社会連帯については日本国憲法の条文はない。</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社会連帯とは、社会のなかで諸個人が相互に依存しつつ密接に結合している状態を指す。</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歴史的には社会連帯⇒社会改革の推進「連帯主義」⇒フランスの社会保障制度の形成</a:t>
            </a:r>
          </a:p>
          <a:p>
            <a:pPr eaLnBrk="1" hangingPunct="1">
              <a:lnSpc>
                <a:spcPct val="90000"/>
              </a:lnSpc>
            </a:pPr>
            <a:r>
              <a:rPr lang="ja-JP" altLang="en-US" sz="2400" b="1" dirty="0">
                <a:latin typeface="+mn-ea"/>
                <a:cs typeface="ＭＳ 明朝" charset="-128"/>
              </a:rPr>
              <a:t>日本：大正時代（</a:t>
            </a:r>
            <a:r>
              <a:rPr lang="en-US" altLang="ja-JP" sz="2400" b="1" dirty="0">
                <a:latin typeface="+mn-ea"/>
                <a:cs typeface="ＭＳ 明朝" charset="-128"/>
              </a:rPr>
              <a:t>1912</a:t>
            </a:r>
            <a:r>
              <a:rPr lang="ja-JP" altLang="en-US" sz="2400" b="1" dirty="0">
                <a:latin typeface="+mn-ea"/>
                <a:cs typeface="ＭＳ 明朝" charset="-128"/>
              </a:rPr>
              <a:t>年（大正元年）</a:t>
            </a:r>
            <a:r>
              <a:rPr lang="en-US" altLang="ja-JP" sz="2400" b="1" dirty="0">
                <a:latin typeface="+mn-ea"/>
                <a:cs typeface="ＭＳ 明朝" charset="-128"/>
              </a:rPr>
              <a:t>7</a:t>
            </a:r>
            <a:r>
              <a:rPr lang="ja-JP" altLang="en-US" sz="2400" b="1" dirty="0">
                <a:latin typeface="+mn-ea"/>
                <a:cs typeface="ＭＳ 明朝" charset="-128"/>
              </a:rPr>
              <a:t>月</a:t>
            </a:r>
            <a:r>
              <a:rPr lang="en-US" altLang="ja-JP" sz="2400" b="1" dirty="0">
                <a:latin typeface="+mn-ea"/>
                <a:cs typeface="ＭＳ 明朝" charset="-128"/>
              </a:rPr>
              <a:t>30</a:t>
            </a:r>
            <a:r>
              <a:rPr lang="ja-JP" altLang="en-US" sz="2400" b="1" dirty="0">
                <a:latin typeface="+mn-ea"/>
                <a:cs typeface="ＭＳ 明朝" charset="-128"/>
              </a:rPr>
              <a:t>日から</a:t>
            </a:r>
            <a:r>
              <a:rPr lang="en-US" altLang="ja-JP" sz="2400" b="1" dirty="0">
                <a:latin typeface="+mn-ea"/>
                <a:cs typeface="ＭＳ 明朝" charset="-128"/>
              </a:rPr>
              <a:t>1926</a:t>
            </a:r>
            <a:r>
              <a:rPr lang="ja-JP" altLang="en-US" sz="2400" b="1" dirty="0">
                <a:latin typeface="+mn-ea"/>
                <a:cs typeface="ＭＳ 明朝" charset="-128"/>
              </a:rPr>
              <a:t>年（大正</a:t>
            </a:r>
            <a:r>
              <a:rPr lang="en-US" altLang="ja-JP" sz="2400" b="1" dirty="0">
                <a:latin typeface="+mn-ea"/>
                <a:cs typeface="ＭＳ 明朝" charset="-128"/>
              </a:rPr>
              <a:t>15</a:t>
            </a:r>
            <a:r>
              <a:rPr lang="ja-JP" altLang="en-US" sz="2400" b="1" dirty="0">
                <a:latin typeface="+mn-ea"/>
                <a:cs typeface="ＭＳ 明朝" charset="-128"/>
              </a:rPr>
              <a:t>年）</a:t>
            </a:r>
            <a:r>
              <a:rPr lang="en-US" altLang="ja-JP" sz="2400" b="1" dirty="0">
                <a:latin typeface="+mn-ea"/>
                <a:cs typeface="ＭＳ 明朝" charset="-128"/>
              </a:rPr>
              <a:t>12</a:t>
            </a:r>
            <a:r>
              <a:rPr lang="ja-JP" altLang="en-US" sz="2400" b="1" dirty="0">
                <a:latin typeface="+mn-ea"/>
                <a:cs typeface="ＭＳ 明朝" charset="-128"/>
              </a:rPr>
              <a:t>月</a:t>
            </a:r>
            <a:r>
              <a:rPr lang="en-US" altLang="ja-JP" sz="2400" b="1" dirty="0">
                <a:latin typeface="+mn-ea"/>
                <a:cs typeface="ＭＳ 明朝" charset="-128"/>
              </a:rPr>
              <a:t>25</a:t>
            </a:r>
            <a:r>
              <a:rPr lang="ja-JP" altLang="en-US" sz="2400" b="1" dirty="0">
                <a:latin typeface="+mn-ea"/>
                <a:cs typeface="ＭＳ 明朝" charset="-128"/>
              </a:rPr>
              <a:t>日まで。）連帯主義⇒近代な社会事業（</a:t>
            </a:r>
            <a:r>
              <a:rPr lang="en-US" altLang="ja-JP" sz="2400" b="1" dirty="0">
                <a:latin typeface="+mn-ea"/>
                <a:cs typeface="ＭＳ 明朝" charset="-128"/>
              </a:rPr>
              <a:t>Social Work) </a:t>
            </a:r>
            <a:r>
              <a:rPr lang="ja-JP" altLang="en-US" sz="2400" b="1" dirty="0">
                <a:latin typeface="+mn-ea"/>
                <a:cs typeface="ＭＳ 明朝" charset="-128"/>
              </a:rPr>
              <a:t>の成立</a:t>
            </a:r>
          </a:p>
          <a:p>
            <a:pPr marL="0" indent="0" eaLnBrk="1" hangingPunct="1">
              <a:lnSpc>
                <a:spcPct val="90000"/>
              </a:lnSpc>
              <a:buNone/>
            </a:pPr>
            <a:r>
              <a:rPr lang="ja-JP" altLang="en-US" sz="2400" b="1" dirty="0">
                <a:solidFill>
                  <a:srgbClr val="FF0000"/>
                </a:solidFill>
                <a:latin typeface="+mn-ea"/>
                <a:cs typeface="ＭＳ 明朝" charset="-128"/>
              </a:rPr>
              <a:t>社会保険などは生存権主義ではなく、連帯主義に基づく。</a:t>
            </a:r>
            <a:r>
              <a:rPr lang="ja-JP" altLang="en-US" sz="2400" b="1" dirty="0">
                <a:latin typeface="+mn-ea"/>
                <a:cs typeface="ＭＳ 明朝" charset="-128"/>
              </a:rPr>
              <a:t>社会連帯⇒社会運動⇒社会事業⇒労働組合⇒共済組合⇒社会保険</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10</a:t>
            </a:fld>
            <a:endParaRPr lang="en-US" altLang="ja-JP" dirty="0"/>
          </a:p>
        </p:txBody>
      </p:sp>
    </p:spTree>
    <p:extLst>
      <p:ext uri="{BB962C8B-B14F-4D97-AF65-F5344CB8AC3E}">
        <p14:creationId xmlns:p14="http://schemas.microsoft.com/office/powerpoint/2010/main" val="3654201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algn="ctr" eaLnBrk="1" hangingPunct="1">
              <a:spcBef>
                <a:spcPts val="0"/>
              </a:spcBef>
            </a:pPr>
            <a:r>
              <a:rPr lang="ja-JP" altLang="en-US" sz="2800" dirty="0"/>
              <a:t>第３節　社会保障の理念</a:t>
            </a:r>
            <a:br>
              <a:rPr lang="ja-JP" altLang="en-US" sz="2800" dirty="0"/>
            </a:br>
            <a:r>
              <a:rPr lang="ja-JP" altLang="en-US" sz="2800" dirty="0"/>
              <a:t>２．社会連帯　②</a:t>
            </a:r>
          </a:p>
        </p:txBody>
      </p:sp>
      <p:sp>
        <p:nvSpPr>
          <p:cNvPr id="430083" name="Rectangle 3"/>
          <p:cNvSpPr>
            <a:spLocks noGrp="1" noChangeArrowheads="1"/>
          </p:cNvSpPr>
          <p:nvPr>
            <p:ph type="body" idx="1"/>
          </p:nvPr>
        </p:nvSpPr>
        <p:spPr>
          <a:xfrm>
            <a:off x="579140" y="1844824"/>
            <a:ext cx="7985720" cy="3384376"/>
          </a:xfrm>
        </p:spPr>
        <p:txBody>
          <a:bodyPr/>
          <a:lstStyle/>
          <a:p>
            <a:pPr eaLnBrk="1" hangingPunct="1">
              <a:lnSpc>
                <a:spcPct val="90000"/>
              </a:lnSpc>
            </a:pPr>
            <a:r>
              <a:rPr lang="ja-JP" altLang="en-US" sz="2400" b="1" dirty="0">
                <a:latin typeface="+mn-ea"/>
                <a:cs typeface="ＭＳ 明朝" charset="-128"/>
              </a:rPr>
              <a:t>現代の福祉国家では？</a:t>
            </a:r>
          </a:p>
          <a:p>
            <a:pPr eaLnBrk="1" hangingPunct="1">
              <a:lnSpc>
                <a:spcPct val="90000"/>
              </a:lnSpc>
            </a:pPr>
            <a:r>
              <a:rPr lang="ja-JP" altLang="en-US" sz="2400" b="1" dirty="0">
                <a:latin typeface="+mn-ea"/>
                <a:cs typeface="ＭＳ 明朝" charset="-128"/>
              </a:rPr>
              <a:t>累進課税制度：所得の高い人ほど税金を多く納める仕組み</a:t>
            </a:r>
          </a:p>
          <a:p>
            <a:pPr eaLnBrk="1" hangingPunct="1">
              <a:lnSpc>
                <a:spcPct val="90000"/>
              </a:lnSpc>
            </a:pPr>
            <a:r>
              <a:rPr lang="ja-JP" altLang="en-US" sz="2400" b="1" dirty="0">
                <a:latin typeface="+mn-ea"/>
                <a:cs typeface="ＭＳ 明朝" charset="-128"/>
              </a:rPr>
              <a:t>制度間財政調整：財政力の強い社会保険が弱い社会保険を助ける。厚生年金⇒国民年金、健康保険⇒国民健康保険、健康保険・国民健康保険⇒高齢者医療保険？</a:t>
            </a:r>
          </a:p>
          <a:p>
            <a:pPr eaLnBrk="1" hangingPunct="1">
              <a:lnSpc>
                <a:spcPct val="90000"/>
              </a:lnSpc>
            </a:pPr>
            <a:r>
              <a:rPr lang="ja-JP" altLang="en-US" sz="2400" b="1" dirty="0">
                <a:latin typeface="+mn-ea"/>
                <a:cs typeface="ＭＳ 明朝" charset="-128"/>
              </a:rPr>
              <a:t>同じ社会の一員として、強い立場の者が弱い立場の者に援助を行う。</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11</a:t>
            </a:fld>
            <a:endParaRPr lang="en-US" altLang="ja-JP" dirty="0"/>
          </a:p>
        </p:txBody>
      </p:sp>
    </p:spTree>
    <p:extLst>
      <p:ext uri="{BB962C8B-B14F-4D97-AF65-F5344CB8AC3E}">
        <p14:creationId xmlns:p14="http://schemas.microsoft.com/office/powerpoint/2010/main" val="20808475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algn="ctr" eaLnBrk="1" hangingPunct="1">
              <a:spcBef>
                <a:spcPts val="0"/>
              </a:spcBef>
            </a:pPr>
            <a:r>
              <a:rPr lang="ja-JP" altLang="en-US" sz="2800" dirty="0"/>
              <a:t>第４節　社会保障の対象</a:t>
            </a:r>
            <a:br>
              <a:rPr lang="ja-JP" altLang="en-US" sz="2800" dirty="0"/>
            </a:br>
            <a:r>
              <a:rPr lang="en-US" altLang="ja-JP" sz="2800" dirty="0"/>
              <a:t>1.</a:t>
            </a:r>
            <a:r>
              <a:rPr lang="ja-JP" altLang="en-US" sz="2800" dirty="0"/>
              <a:t>カバーする社会的リスクの範囲①</a:t>
            </a:r>
          </a:p>
        </p:txBody>
      </p:sp>
      <p:sp>
        <p:nvSpPr>
          <p:cNvPr id="430083" name="Rectangle 3"/>
          <p:cNvSpPr>
            <a:spLocks noGrp="1" noChangeArrowheads="1"/>
          </p:cNvSpPr>
          <p:nvPr>
            <p:ph type="body" idx="1"/>
          </p:nvPr>
        </p:nvSpPr>
        <p:spPr>
          <a:xfrm>
            <a:off x="539552" y="1895980"/>
            <a:ext cx="7994848" cy="4197316"/>
          </a:xfrm>
        </p:spPr>
        <p:txBody>
          <a:bodyPr/>
          <a:lstStyle/>
          <a:p>
            <a:pPr eaLnBrk="1" hangingPunct="1">
              <a:lnSpc>
                <a:spcPct val="90000"/>
              </a:lnSpc>
            </a:pPr>
            <a:r>
              <a:rPr lang="ja-JP" altLang="en-US" sz="2400" b="1" dirty="0">
                <a:latin typeface="+mn-ea"/>
                <a:cs typeface="ＭＳ 明朝" charset="-128"/>
              </a:rPr>
              <a:t>社会保障は「個人の責任や自助努力では対応しがたい社会的リスク」に対応するものである。</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hlinkClick r:id="rId3" action="ppaction://hlinksldjump"/>
              </a:rPr>
              <a:t>表２－３　社会保障がカバーする社会的リスク</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ピーテルス（</a:t>
            </a:r>
            <a:r>
              <a:rPr lang="en-US" altLang="ja-JP" sz="2400" b="1" dirty="0" err="1">
                <a:latin typeface="+mn-ea"/>
                <a:cs typeface="ＭＳ 明朝" charset="-128"/>
              </a:rPr>
              <a:t>Pieters,D</a:t>
            </a:r>
            <a:r>
              <a:rPr lang="en-US" altLang="ja-JP" sz="2400" b="1" dirty="0">
                <a:latin typeface="+mn-ea"/>
                <a:cs typeface="ＭＳ 明朝" charset="-128"/>
              </a:rPr>
              <a:t>.)⇒B</a:t>
            </a:r>
            <a:r>
              <a:rPr lang="ja-JP" altLang="en-US" sz="2400" b="1" dirty="0">
                <a:latin typeface="+mn-ea"/>
                <a:cs typeface="ＭＳ 明朝" charset="-128"/>
              </a:rPr>
              <a:t>欄　８種類</a:t>
            </a:r>
          </a:p>
          <a:p>
            <a:pPr eaLnBrk="1" hangingPunct="1">
              <a:lnSpc>
                <a:spcPct val="90000"/>
              </a:lnSpc>
            </a:pPr>
            <a:r>
              <a:rPr lang="ja-JP" altLang="en-US" sz="2400" b="1" dirty="0">
                <a:latin typeface="+mn-ea"/>
                <a:cs typeface="ＭＳ 明朝" charset="-128"/>
              </a:rPr>
              <a:t>ケア（依存状態）＝自身が要介護状態になる</a:t>
            </a:r>
          </a:p>
          <a:p>
            <a:pPr eaLnBrk="1" hangingPunct="1">
              <a:lnSpc>
                <a:spcPct val="90000"/>
              </a:lnSpc>
            </a:pPr>
            <a:r>
              <a:rPr lang="ja-JP" altLang="en-US" sz="2400" b="1" dirty="0">
                <a:latin typeface="+mn-ea"/>
                <a:cs typeface="ＭＳ 明朝" charset="-128"/>
              </a:rPr>
              <a:t>今日では「新しい社会的リスク」も加わっている。</a:t>
            </a:r>
          </a:p>
          <a:p>
            <a:pPr eaLnBrk="1" hangingPunct="1">
              <a:lnSpc>
                <a:spcPct val="90000"/>
              </a:lnSpc>
            </a:pPr>
            <a:r>
              <a:rPr lang="ja-JP" altLang="en-US" sz="2400" b="1" dirty="0">
                <a:latin typeface="+mn-ea"/>
                <a:cs typeface="ＭＳ 明朝" charset="-128"/>
              </a:rPr>
              <a:t>ドイツ、韓国、日本「要介護リスク」⇒介護保険制度</a:t>
            </a:r>
          </a:p>
          <a:p>
            <a:pPr eaLnBrk="1" hangingPunct="1">
              <a:lnSpc>
                <a:spcPct val="90000"/>
              </a:lnSpc>
            </a:pPr>
            <a:r>
              <a:rPr lang="ja-JP" altLang="en-US" sz="2400" b="1" dirty="0">
                <a:latin typeface="+mn-ea"/>
                <a:cs typeface="ＭＳ 明朝" charset="-128"/>
              </a:rPr>
              <a:t>子どもの通常の養育費⇒児童手当</a:t>
            </a:r>
          </a:p>
          <a:p>
            <a:pPr eaLnBrk="1" hangingPunct="1">
              <a:lnSpc>
                <a:spcPct val="90000"/>
              </a:lnSpc>
            </a:pPr>
            <a:r>
              <a:rPr lang="ja-JP" altLang="en-US" sz="2400" b="1" dirty="0">
                <a:latin typeface="+mn-ea"/>
                <a:cs typeface="ＭＳ 明朝" charset="-128"/>
              </a:rPr>
              <a:t>障害を持つ子の養育や、要介護高齢者や障害者の介護に必要な費用をカバーする手当など。</a:t>
            </a:r>
          </a:p>
          <a:p>
            <a:pPr eaLnBrk="1" hangingPunct="1">
              <a:lnSpc>
                <a:spcPct val="90000"/>
              </a:lnSpc>
            </a:pP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eaLnBrk="1" hangingPunct="1">
              <a:lnSpc>
                <a:spcPct val="90000"/>
              </a:lnSpc>
            </a:pPr>
            <a:endParaRPr lang="en-US" altLang="ja-JP"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12</a:t>
            </a:fld>
            <a:endParaRPr lang="en-US" altLang="ja-JP" dirty="0"/>
          </a:p>
        </p:txBody>
      </p:sp>
    </p:spTree>
    <p:extLst>
      <p:ext uri="{BB962C8B-B14F-4D97-AF65-F5344CB8AC3E}">
        <p14:creationId xmlns:p14="http://schemas.microsoft.com/office/powerpoint/2010/main" val="13885272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algn="ctr" eaLnBrk="1" hangingPunct="1">
              <a:spcBef>
                <a:spcPts val="0"/>
              </a:spcBef>
            </a:pPr>
            <a:r>
              <a:rPr lang="ja-JP" altLang="en-US" sz="2800" dirty="0"/>
              <a:t>第４節　社会保障の対象</a:t>
            </a:r>
            <a:br>
              <a:rPr lang="ja-JP" altLang="en-US" sz="2800" dirty="0"/>
            </a:br>
            <a:r>
              <a:rPr lang="en-US" altLang="ja-JP" sz="2800" dirty="0"/>
              <a:t>1.</a:t>
            </a:r>
            <a:r>
              <a:rPr lang="ja-JP" altLang="en-US" sz="2800" dirty="0"/>
              <a:t>カバーする社会的リスクの範囲②</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13</a:t>
            </a:fld>
            <a:endParaRPr lang="en-US" altLang="ja-JP" dirty="0"/>
          </a:p>
        </p:txBody>
      </p:sp>
      <p:pic>
        <p:nvPicPr>
          <p:cNvPr id="3" name="図 2">
            <a:extLst>
              <a:ext uri="{FF2B5EF4-FFF2-40B4-BE49-F238E27FC236}">
                <a16:creationId xmlns:a16="http://schemas.microsoft.com/office/drawing/2014/main" id="{F974CFEF-A4AF-5A56-7D2F-07892949660A}"/>
              </a:ext>
            </a:extLst>
          </p:cNvPr>
          <p:cNvPicPr>
            <a:picLocks noChangeAspect="1"/>
          </p:cNvPicPr>
          <p:nvPr/>
        </p:nvPicPr>
        <p:blipFill>
          <a:blip r:embed="rId3"/>
          <a:stretch>
            <a:fillRect/>
          </a:stretch>
        </p:blipFill>
        <p:spPr>
          <a:xfrm>
            <a:off x="1052139" y="1772816"/>
            <a:ext cx="7241254" cy="4320480"/>
          </a:xfrm>
          <a:prstGeom prst="rect">
            <a:avLst/>
          </a:prstGeom>
        </p:spPr>
      </p:pic>
    </p:spTree>
    <p:extLst>
      <p:ext uri="{BB962C8B-B14F-4D97-AF65-F5344CB8AC3E}">
        <p14:creationId xmlns:p14="http://schemas.microsoft.com/office/powerpoint/2010/main" val="39360315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algn="ctr" eaLnBrk="1" hangingPunct="1">
              <a:spcBef>
                <a:spcPts val="0"/>
              </a:spcBef>
            </a:pPr>
            <a:r>
              <a:rPr lang="ja-JP" altLang="en-US" sz="2800" dirty="0"/>
              <a:t>第４節　社会保障の対象</a:t>
            </a:r>
            <a:br>
              <a:rPr lang="ja-JP" altLang="en-US" sz="2800" dirty="0"/>
            </a:br>
            <a:r>
              <a:rPr lang="en-US" altLang="ja-JP" sz="2800" dirty="0"/>
              <a:t>1.</a:t>
            </a:r>
            <a:r>
              <a:rPr lang="ja-JP" altLang="en-US" sz="2800" dirty="0"/>
              <a:t>カバーする社会的リスクの範囲③</a:t>
            </a:r>
          </a:p>
        </p:txBody>
      </p:sp>
      <p:sp>
        <p:nvSpPr>
          <p:cNvPr id="430083" name="Rectangle 3"/>
          <p:cNvSpPr>
            <a:spLocks noGrp="1" noChangeArrowheads="1"/>
          </p:cNvSpPr>
          <p:nvPr>
            <p:ph type="body" idx="1"/>
          </p:nvPr>
        </p:nvSpPr>
        <p:spPr>
          <a:xfrm>
            <a:off x="503314" y="1636713"/>
            <a:ext cx="8137371" cy="4608512"/>
          </a:xfrm>
        </p:spPr>
        <p:txBody>
          <a:bodyPr/>
          <a:lstStyle/>
          <a:p>
            <a:pPr eaLnBrk="1" hangingPunct="1">
              <a:lnSpc>
                <a:spcPct val="90000"/>
              </a:lnSpc>
            </a:pPr>
            <a:r>
              <a:rPr lang="ja-JP" altLang="en-US" sz="2400" b="1" dirty="0">
                <a:latin typeface="+mn-ea"/>
                <a:cs typeface="ＭＳ 明朝" charset="-128"/>
              </a:rPr>
              <a:t>戦争・災害などによる被害などの方が「個人の責任や自助努力では対応しがたい社会的リスク」？　</a:t>
            </a:r>
          </a:p>
          <a:p>
            <a:pPr eaLnBrk="1" hangingPunct="1">
              <a:lnSpc>
                <a:spcPct val="90000"/>
              </a:lnSpc>
            </a:pPr>
            <a:r>
              <a:rPr lang="ja-JP" altLang="en-US" sz="2400" b="1" dirty="0">
                <a:latin typeface="+mn-ea"/>
                <a:cs typeface="ＭＳ 明朝" charset="-128"/>
              </a:rPr>
              <a:t>「個人の責任や自助努力の範囲では対応しがたい社会的リスク」とすべきだろう。</a:t>
            </a:r>
          </a:p>
          <a:p>
            <a:pPr eaLnBrk="1" hangingPunct="1">
              <a:lnSpc>
                <a:spcPct val="90000"/>
              </a:lnSpc>
            </a:pPr>
            <a:r>
              <a:rPr lang="ja-JP" altLang="en-US" sz="2400" b="1" dirty="0">
                <a:latin typeface="+mn-ea"/>
                <a:cs typeface="ＭＳ 明朝" charset="-128"/>
              </a:rPr>
              <a:t>現代の社会保障では、個人の責任や自助努力の範囲は限りなく狭くなり、かっては個人の責任や自助努力の範囲であったリスクも社会がカバーすることが求められるようになってきている。</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このまま行くと個人的リスクは０になり、社会的リスクだけになる可能性が高い。しかし、そうなると個人が全面的に社会に依存することになるのではないか？　</a:t>
            </a:r>
            <a:r>
              <a:rPr lang="ja-JP" altLang="en-US" sz="2400" b="1" dirty="0">
                <a:solidFill>
                  <a:srgbClr val="FF0000"/>
                </a:solidFill>
                <a:latin typeface="+mn-ea"/>
                <a:cs typeface="ＭＳ 明朝" charset="-128"/>
              </a:rPr>
              <a:t>★結婚・子育てに対する支援について考えみること！</a:t>
            </a:r>
          </a:p>
          <a:p>
            <a:pPr eaLnBrk="1" hangingPunct="1">
              <a:lnSpc>
                <a:spcPct val="90000"/>
              </a:lnSpc>
            </a:pP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eaLnBrk="1" hangingPunct="1">
              <a:lnSpc>
                <a:spcPct val="90000"/>
              </a:lnSpc>
            </a:pPr>
            <a:endParaRPr lang="en-US" altLang="ja-JP"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14</a:t>
            </a:fld>
            <a:endParaRPr lang="en-US" altLang="ja-JP" dirty="0"/>
          </a:p>
        </p:txBody>
      </p:sp>
    </p:spTree>
    <p:extLst>
      <p:ext uri="{BB962C8B-B14F-4D97-AF65-F5344CB8AC3E}">
        <p14:creationId xmlns:p14="http://schemas.microsoft.com/office/powerpoint/2010/main" val="9510241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algn="ctr" eaLnBrk="1" hangingPunct="1">
              <a:spcBef>
                <a:spcPts val="0"/>
              </a:spcBef>
            </a:pPr>
            <a:r>
              <a:rPr lang="ja-JP" altLang="en-US" sz="2800" dirty="0"/>
              <a:t>第４節　社会保障の対象</a:t>
            </a:r>
            <a:br>
              <a:rPr lang="ja-JP" altLang="en-US" sz="2800" dirty="0"/>
            </a:br>
            <a:r>
              <a:rPr lang="en-US" altLang="zh-TW" sz="2800" dirty="0"/>
              <a:t>2.</a:t>
            </a:r>
            <a:r>
              <a:rPr lang="zh-TW" altLang="en-US" sz="2800" dirty="0"/>
              <a:t>人的適用範囲</a:t>
            </a:r>
            <a:r>
              <a:rPr lang="ja-JP" altLang="en-US" sz="2800" dirty="0"/>
              <a:t>　①</a:t>
            </a:r>
          </a:p>
        </p:txBody>
      </p:sp>
      <p:sp>
        <p:nvSpPr>
          <p:cNvPr id="430083" name="Rectangle 3"/>
          <p:cNvSpPr>
            <a:spLocks noGrp="1" noChangeArrowheads="1"/>
          </p:cNvSpPr>
          <p:nvPr>
            <p:ph type="body" idx="1"/>
          </p:nvPr>
        </p:nvSpPr>
        <p:spPr>
          <a:xfrm>
            <a:off x="539552" y="1772816"/>
            <a:ext cx="8280920" cy="4104456"/>
          </a:xfrm>
        </p:spPr>
        <p:txBody>
          <a:bodyPr/>
          <a:lstStyle/>
          <a:p>
            <a:pPr eaLnBrk="1" hangingPunct="1">
              <a:lnSpc>
                <a:spcPct val="90000"/>
              </a:lnSpc>
            </a:pPr>
            <a:r>
              <a:rPr lang="ja-JP" altLang="en-US" sz="2400" b="1" dirty="0">
                <a:latin typeface="+mn-ea"/>
                <a:cs typeface="ＭＳ 明朝" charset="-128"/>
              </a:rPr>
              <a:t>一定の条件を満たす人が社会保障を受給する権利があり、同様に社会保障の費用を拠出する義務を負う。</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特定の産業・職業に携わる人の範囲で社会保険制度が始まり、やがて雇用者全体、さらには自営業世帯にも広がり、国民全体をカバーするようになった。</a:t>
            </a:r>
          </a:p>
          <a:p>
            <a:pPr eaLnBrk="1" hangingPunct="1">
              <a:lnSpc>
                <a:spcPct val="90000"/>
              </a:lnSpc>
            </a:pPr>
            <a:r>
              <a:rPr lang="ja-JP" altLang="en-US" sz="2400" b="1" dirty="0">
                <a:latin typeface="+mn-ea"/>
                <a:cs typeface="ＭＳ 明朝" charset="-128"/>
              </a:rPr>
              <a:t>人的適用範囲に着目した個別社会保障の分類</a:t>
            </a:r>
          </a:p>
          <a:p>
            <a:pPr eaLnBrk="1" hangingPunct="1">
              <a:lnSpc>
                <a:spcPct val="90000"/>
              </a:lnSpc>
              <a:buFont typeface="+mj-lt"/>
              <a:buAutoNum type="arabicPeriod"/>
            </a:pPr>
            <a:r>
              <a:rPr lang="ja-JP" altLang="en-US" sz="2400" b="1" dirty="0">
                <a:latin typeface="+mn-ea"/>
                <a:cs typeface="ＭＳ 明朝" charset="-128"/>
              </a:rPr>
              <a:t>職域型（特定の産業・職業の従事者を加入者とする）</a:t>
            </a:r>
          </a:p>
          <a:p>
            <a:pPr eaLnBrk="1" hangingPunct="1">
              <a:lnSpc>
                <a:spcPct val="90000"/>
              </a:lnSpc>
              <a:buFont typeface="+mj-lt"/>
              <a:buAutoNum type="arabicPeriod"/>
            </a:pPr>
            <a:r>
              <a:rPr lang="ja-JP" altLang="en-US" sz="2400" b="1" dirty="0">
                <a:latin typeface="+mn-ea"/>
                <a:cs typeface="ＭＳ 明朝" charset="-128"/>
              </a:rPr>
              <a:t>地域型（国民全体・地域全体を加入者とする）</a:t>
            </a:r>
          </a:p>
          <a:p>
            <a:pPr lvl="1" eaLnBrk="1" hangingPunct="1">
              <a:lnSpc>
                <a:spcPct val="90000"/>
              </a:lnSpc>
            </a:pPr>
            <a:r>
              <a:rPr lang="ja-JP" altLang="en-US" sz="2000" b="1" dirty="0">
                <a:latin typeface="+mn-ea"/>
                <a:cs typeface="ＭＳ 明朝" charset="-128"/>
              </a:rPr>
              <a:t>日本の年金制度：国民年金（地域型）、厚生年金（職域型）</a:t>
            </a:r>
          </a:p>
          <a:p>
            <a:pPr lvl="1" eaLnBrk="1" hangingPunct="1">
              <a:lnSpc>
                <a:spcPct val="90000"/>
              </a:lnSpc>
            </a:pPr>
            <a:r>
              <a:rPr lang="ja-JP" altLang="en-US" sz="2000" b="1" dirty="0">
                <a:latin typeface="+mn-ea"/>
                <a:cs typeface="ＭＳ 明朝" charset="-128"/>
              </a:rPr>
              <a:t>大陸型（ビスマルクモデル）：職域（特に雇用労働者中心）</a:t>
            </a:r>
          </a:p>
          <a:p>
            <a:pPr lvl="1" eaLnBrk="1" hangingPunct="1">
              <a:lnSpc>
                <a:spcPct val="90000"/>
              </a:lnSpc>
            </a:pPr>
            <a:r>
              <a:rPr lang="ja-JP" altLang="en-US" sz="2000" b="1" dirty="0">
                <a:latin typeface="+mn-ea"/>
                <a:cs typeface="ＭＳ 明朝" charset="-128"/>
              </a:rPr>
              <a:t>イギリス・北欧型（べヴァレッジモデル）：地域型</a:t>
            </a:r>
          </a:p>
          <a:p>
            <a:pPr eaLnBrk="1" hangingPunct="1">
              <a:lnSpc>
                <a:spcPct val="90000"/>
              </a:lnSpc>
            </a:pP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eaLnBrk="1" hangingPunct="1">
              <a:lnSpc>
                <a:spcPct val="90000"/>
              </a:lnSpc>
            </a:pPr>
            <a:endParaRPr lang="en-US" altLang="ja-JP"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15</a:t>
            </a:fld>
            <a:endParaRPr lang="en-US" altLang="ja-JP" dirty="0"/>
          </a:p>
        </p:txBody>
      </p:sp>
    </p:spTree>
    <p:extLst>
      <p:ext uri="{BB962C8B-B14F-4D97-AF65-F5344CB8AC3E}">
        <p14:creationId xmlns:p14="http://schemas.microsoft.com/office/powerpoint/2010/main" val="28918084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algn="ctr" eaLnBrk="1" hangingPunct="1">
              <a:spcBef>
                <a:spcPts val="0"/>
              </a:spcBef>
            </a:pPr>
            <a:r>
              <a:rPr lang="ja-JP" altLang="en-US" sz="2800" dirty="0"/>
              <a:t>第４節　社会保障の対象</a:t>
            </a:r>
            <a:br>
              <a:rPr lang="ja-JP" altLang="en-US" sz="2800" dirty="0"/>
            </a:br>
            <a:r>
              <a:rPr lang="en-US" altLang="zh-TW" sz="2800" dirty="0"/>
              <a:t>2.</a:t>
            </a:r>
            <a:r>
              <a:rPr lang="zh-TW" altLang="en-US" sz="2800" dirty="0"/>
              <a:t>人的適用範囲</a:t>
            </a:r>
            <a:r>
              <a:rPr lang="ja-JP" altLang="en-US" sz="2800" dirty="0"/>
              <a:t>　②</a:t>
            </a:r>
          </a:p>
        </p:txBody>
      </p:sp>
      <p:sp>
        <p:nvSpPr>
          <p:cNvPr id="430083" name="Rectangle 3"/>
          <p:cNvSpPr>
            <a:spLocks noGrp="1" noChangeArrowheads="1"/>
          </p:cNvSpPr>
          <p:nvPr>
            <p:ph type="body" idx="1"/>
          </p:nvPr>
        </p:nvSpPr>
        <p:spPr>
          <a:xfrm>
            <a:off x="539552" y="1700809"/>
            <a:ext cx="8352928" cy="4464496"/>
          </a:xfrm>
        </p:spPr>
        <p:txBody>
          <a:bodyPr/>
          <a:lstStyle/>
          <a:p>
            <a:pPr eaLnBrk="1" hangingPunct="1">
              <a:lnSpc>
                <a:spcPct val="90000"/>
              </a:lnSpc>
            </a:pPr>
            <a:r>
              <a:rPr lang="ja-JP" altLang="en-US" sz="2400" b="1" dirty="0">
                <a:latin typeface="+mn-ea"/>
                <a:cs typeface="ＭＳ 明朝" charset="-128"/>
              </a:rPr>
              <a:t>外国人（日本国内に滞在している外国籍の者）の扱い</a:t>
            </a:r>
          </a:p>
          <a:p>
            <a:pPr eaLnBrk="1" hangingPunct="1">
              <a:lnSpc>
                <a:spcPct val="90000"/>
              </a:lnSpc>
            </a:pPr>
            <a:r>
              <a:rPr lang="ja-JP" altLang="en-US" sz="2400" b="1" dirty="0">
                <a:latin typeface="+mn-ea"/>
                <a:cs typeface="ＭＳ 明朝" charset="-128"/>
              </a:rPr>
              <a:t>日本：内外人平等待遇の原則</a:t>
            </a:r>
            <a:r>
              <a:rPr lang="en-US" altLang="ja-JP" sz="2400" b="1" dirty="0">
                <a:latin typeface="+mn-ea"/>
                <a:cs typeface="ＭＳ 明朝" charset="-128"/>
              </a:rPr>
              <a:t>(Principle of Equality of Treatment of Nationals and Non-Nationals) </a:t>
            </a:r>
            <a:endParaRPr lang="ja-JP" altLang="en-US" sz="2400" b="1" dirty="0">
              <a:latin typeface="+mn-ea"/>
              <a:cs typeface="ＭＳ 明朝" charset="-128"/>
            </a:endParaRPr>
          </a:p>
          <a:p>
            <a:pPr eaLnBrk="1" hangingPunct="1">
              <a:lnSpc>
                <a:spcPct val="90000"/>
              </a:lnSpc>
            </a:pPr>
            <a:r>
              <a:rPr lang="en-US" altLang="ja-JP" sz="2400" b="1" dirty="0">
                <a:latin typeface="+mn-ea"/>
                <a:cs typeface="ＭＳ 明朝" charset="-128"/>
                <a:hlinkClick r:id="rId3"/>
              </a:rPr>
              <a:t>ILO102</a:t>
            </a:r>
            <a:r>
              <a:rPr lang="ja-JP" altLang="en-US" sz="2400" b="1" dirty="0">
                <a:latin typeface="+mn-ea"/>
                <a:cs typeface="ＭＳ 明朝" charset="-128"/>
                <a:hlinkClick r:id="rId3"/>
              </a:rPr>
              <a:t>号条約</a:t>
            </a:r>
            <a:r>
              <a:rPr lang="ja-JP" altLang="en-US" sz="2400" b="1" dirty="0">
                <a:latin typeface="+mn-ea"/>
                <a:cs typeface="ＭＳ 明朝" charset="-128"/>
              </a:rPr>
              <a:t>（</a:t>
            </a:r>
            <a:r>
              <a:rPr lang="en-US" altLang="ja-JP" sz="2400" b="1" dirty="0">
                <a:latin typeface="+mn-ea"/>
                <a:cs typeface="ＭＳ 明朝" charset="-128"/>
              </a:rPr>
              <a:t>1952</a:t>
            </a:r>
            <a:r>
              <a:rPr lang="ja-JP" altLang="en-US" sz="2400" b="1" dirty="0">
                <a:latin typeface="+mn-ea"/>
                <a:cs typeface="ＭＳ 明朝" charset="-128"/>
              </a:rPr>
              <a:t>（</a:t>
            </a:r>
            <a:r>
              <a:rPr lang="en-US" altLang="ja-JP" sz="2400" b="1" dirty="0">
                <a:latin typeface="+mn-ea"/>
                <a:cs typeface="ＭＳ 明朝" charset="-128"/>
              </a:rPr>
              <a:t>S27)</a:t>
            </a:r>
            <a:r>
              <a:rPr lang="ja-JP" altLang="en-US" sz="2400" b="1" dirty="0">
                <a:latin typeface="+mn-ea"/>
                <a:cs typeface="ＭＳ 明朝" charset="-128"/>
              </a:rPr>
              <a:t>年）社会保障の最低基準に関する条約</a:t>
            </a:r>
          </a:p>
          <a:p>
            <a:pPr eaLnBrk="1" hangingPunct="1">
              <a:lnSpc>
                <a:spcPct val="90000"/>
              </a:lnSpc>
            </a:pPr>
            <a:r>
              <a:rPr lang="ja-JP" altLang="en-US" sz="2400" b="1" dirty="0">
                <a:latin typeface="+mn-ea"/>
                <a:cs typeface="ＭＳ 明朝" charset="-128"/>
                <a:hlinkClick r:id="rId4"/>
              </a:rPr>
              <a:t>国際人権規約</a:t>
            </a:r>
            <a:r>
              <a:rPr lang="ja-JP" altLang="en-US" sz="2400" b="1" dirty="0">
                <a:latin typeface="+mn-ea"/>
                <a:cs typeface="ＭＳ 明朝" charset="-128"/>
              </a:rPr>
              <a:t>（</a:t>
            </a:r>
            <a:r>
              <a:rPr lang="en-US" altLang="ja-JP" sz="2400" b="1" dirty="0">
                <a:latin typeface="+mn-ea"/>
                <a:cs typeface="ＭＳ 明朝" charset="-128"/>
              </a:rPr>
              <a:t>1966</a:t>
            </a:r>
            <a:r>
              <a:rPr lang="ja-JP" altLang="en-US" sz="2400" b="1" dirty="0">
                <a:latin typeface="+mn-ea"/>
                <a:cs typeface="ＭＳ 明朝" charset="-128"/>
              </a:rPr>
              <a:t>（</a:t>
            </a:r>
            <a:r>
              <a:rPr lang="en-US" altLang="ja-JP" sz="2400" b="1" dirty="0">
                <a:latin typeface="+mn-ea"/>
                <a:cs typeface="ＭＳ 明朝" charset="-128"/>
              </a:rPr>
              <a:t>S41</a:t>
            </a:r>
            <a:r>
              <a:rPr lang="ja-JP" altLang="en-US" sz="2400" b="1" dirty="0">
                <a:latin typeface="+mn-ea"/>
                <a:cs typeface="ＭＳ 明朝" charset="-128"/>
              </a:rPr>
              <a:t>）年）</a:t>
            </a:r>
          </a:p>
          <a:p>
            <a:pPr eaLnBrk="1" hangingPunct="1">
              <a:lnSpc>
                <a:spcPct val="90000"/>
              </a:lnSpc>
            </a:pPr>
            <a:r>
              <a:rPr lang="ja-JP" altLang="en-US" sz="2400" b="1" dirty="0">
                <a:latin typeface="+mn-ea"/>
                <a:cs typeface="ＭＳ 明朝" charset="-128"/>
                <a:hlinkClick r:id="rId5"/>
              </a:rPr>
              <a:t>難民条約</a:t>
            </a:r>
            <a:r>
              <a:rPr lang="ja-JP" altLang="en-US" sz="2400" b="1" dirty="0">
                <a:latin typeface="+mn-ea"/>
                <a:cs typeface="ＭＳ 明朝" charset="-128"/>
              </a:rPr>
              <a:t>（</a:t>
            </a:r>
            <a:r>
              <a:rPr lang="en-US" altLang="ja-JP" sz="2400" b="1" dirty="0">
                <a:latin typeface="+mn-ea"/>
                <a:cs typeface="ＭＳ 明朝" charset="-128"/>
              </a:rPr>
              <a:t>1981</a:t>
            </a:r>
            <a:r>
              <a:rPr lang="ja-JP" altLang="en-US" sz="2400" b="1" dirty="0">
                <a:latin typeface="+mn-ea"/>
                <a:cs typeface="ＭＳ 明朝" charset="-128"/>
              </a:rPr>
              <a:t>（</a:t>
            </a:r>
            <a:r>
              <a:rPr lang="en-US" altLang="ja-JP" sz="2400" b="1" dirty="0">
                <a:latin typeface="+mn-ea"/>
                <a:cs typeface="ＭＳ 明朝" charset="-128"/>
              </a:rPr>
              <a:t>S56</a:t>
            </a:r>
            <a:r>
              <a:rPr lang="ja-JP" altLang="en-US" sz="2400" b="1" dirty="0">
                <a:latin typeface="+mn-ea"/>
                <a:cs typeface="ＭＳ 明朝" charset="-128"/>
              </a:rPr>
              <a:t>）年）の批准：国民年金、児童手当の国籍要件の撤廃</a:t>
            </a:r>
          </a:p>
          <a:p>
            <a:pPr marL="0" indent="0" eaLnBrk="1" hangingPunct="1">
              <a:lnSpc>
                <a:spcPct val="90000"/>
              </a:lnSpc>
              <a:buNone/>
            </a:pPr>
            <a:r>
              <a:rPr lang="ja-JP" altLang="en-US" sz="2000" b="1" dirty="0">
                <a:latin typeface="+mn-ea"/>
                <a:cs typeface="ＭＳ 明朝" charset="-128"/>
              </a:rPr>
              <a:t>＊ただし、同じ外国籍でも、一時滞在者（旅行者）、定住者、永住者、不法滞在者により異なる。また正規の就労資格を持つかどうかによっても扱いは異なる。</a:t>
            </a:r>
          </a:p>
          <a:p>
            <a:pPr marL="0" indent="0" eaLnBrk="1" hangingPunct="1">
              <a:lnSpc>
                <a:spcPct val="90000"/>
              </a:lnSpc>
              <a:buNone/>
            </a:pPr>
            <a:r>
              <a:rPr lang="ja-JP" altLang="en-US" sz="2000" b="1" dirty="0">
                <a:latin typeface="+mn-ea"/>
                <a:cs typeface="ＭＳ 明朝" charset="-128"/>
              </a:rPr>
              <a:t>＊生活保護制度：生活保護法は適用されないが、特定の在留資格により、行政処置として同等の取り扱いがなされている。</a:t>
            </a:r>
          </a:p>
          <a:p>
            <a:pPr lvl="7">
              <a:lnSpc>
                <a:spcPct val="90000"/>
              </a:lnSpc>
            </a:pPr>
            <a:endParaRPr lang="ja-JP" altLang="en-US" sz="1400" b="1"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a:p>
            <a:pPr eaLnBrk="1" hangingPunct="1">
              <a:lnSpc>
                <a:spcPct val="90000"/>
              </a:lnSpc>
            </a:pPr>
            <a:endParaRPr lang="en-US" altLang="ja-JP"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16</a:t>
            </a:fld>
            <a:endParaRPr lang="en-US" altLang="ja-JP" dirty="0"/>
          </a:p>
        </p:txBody>
      </p:sp>
      <p:sp>
        <p:nvSpPr>
          <p:cNvPr id="3" name="テキスト ボックス 2">
            <a:extLst>
              <a:ext uri="{FF2B5EF4-FFF2-40B4-BE49-F238E27FC236}">
                <a16:creationId xmlns:a16="http://schemas.microsoft.com/office/drawing/2014/main" id="{C528EED5-1DB1-1659-BADC-4B964C182784}"/>
              </a:ext>
            </a:extLst>
          </p:cNvPr>
          <p:cNvSpPr txBox="1"/>
          <p:nvPr/>
        </p:nvSpPr>
        <p:spPr>
          <a:xfrm>
            <a:off x="755576" y="6285202"/>
            <a:ext cx="7344816" cy="461665"/>
          </a:xfrm>
          <a:prstGeom prst="rect">
            <a:avLst/>
          </a:prstGeom>
          <a:noFill/>
        </p:spPr>
        <p:txBody>
          <a:bodyPr wrap="square" rtlCol="0">
            <a:spAutoFit/>
          </a:bodyPr>
          <a:lstStyle/>
          <a:p>
            <a:r>
              <a:rPr lang="ja-JP" altLang="en-US" dirty="0">
                <a:solidFill>
                  <a:srgbClr val="FF0000"/>
                </a:solidFill>
              </a:rPr>
              <a:t>例：</a:t>
            </a:r>
            <a:r>
              <a:rPr lang="ja-JP" altLang="en-US" dirty="0">
                <a:solidFill>
                  <a:srgbClr val="FF0000"/>
                </a:solidFill>
                <a:hlinkClick r:id="rId6"/>
              </a:rPr>
              <a:t>ウクライナからの難民</a:t>
            </a:r>
            <a:r>
              <a:rPr lang="ja-JP" altLang="en-US" dirty="0">
                <a:solidFill>
                  <a:srgbClr val="FF0000"/>
                </a:solidFill>
              </a:rPr>
              <a:t>？は、</a:t>
            </a:r>
            <a:r>
              <a:rPr lang="ja-JP" altLang="en-US" dirty="0">
                <a:solidFill>
                  <a:srgbClr val="FF0000"/>
                </a:solidFill>
                <a:hlinkClick r:id="rId7"/>
              </a:rPr>
              <a:t>難民ではなく、避難民！</a:t>
            </a:r>
            <a:endParaRPr lang="en-US" dirty="0">
              <a:solidFill>
                <a:srgbClr val="FF0000"/>
              </a:solidFill>
            </a:endParaRPr>
          </a:p>
        </p:txBody>
      </p:sp>
    </p:spTree>
    <p:extLst>
      <p:ext uri="{BB962C8B-B14F-4D97-AF65-F5344CB8AC3E}">
        <p14:creationId xmlns:p14="http://schemas.microsoft.com/office/powerpoint/2010/main" val="15032536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733165" y="1942728"/>
            <a:ext cx="7655259" cy="3574504"/>
          </a:xfrm>
        </p:spPr>
        <p:txBody>
          <a:bodyPr/>
          <a:lstStyle/>
          <a:p>
            <a:pPr marL="0" indent="0">
              <a:buNone/>
            </a:pPr>
            <a:r>
              <a:rPr lang="en-US" altLang="ja-JP" sz="3200" dirty="0"/>
              <a:t>7.【</a:t>
            </a:r>
            <a:r>
              <a:rPr lang="ja-JP" altLang="en-US" sz="3200" dirty="0"/>
              <a:t>欧米の社会保障の歴史</a:t>
            </a:r>
            <a:r>
              <a:rPr lang="en-US" altLang="ja-JP" sz="3200" dirty="0"/>
              <a:t>】</a:t>
            </a:r>
            <a:r>
              <a:rPr lang="ja-JP" altLang="en-US" sz="3200" dirty="0"/>
              <a:t>イギリス、ドイツ、アメリカの制度とその歴史的変遷</a:t>
            </a:r>
            <a:r>
              <a:rPr lang="en-US" altLang="ja-JP" sz="3200" dirty="0"/>
              <a:t>, </a:t>
            </a:r>
          </a:p>
          <a:p>
            <a:pPr marL="0" indent="0">
              <a:buNone/>
            </a:pPr>
            <a:r>
              <a:rPr lang="en-US" altLang="ja-JP" sz="3200" dirty="0"/>
              <a:t>★</a:t>
            </a:r>
            <a:r>
              <a:rPr lang="ja-JP" altLang="en-US" sz="3200" dirty="0"/>
              <a:t>教科書：第２章第５節の前半</a:t>
            </a:r>
          </a:p>
          <a:p>
            <a:pPr marL="0" indent="0" eaLnBrk="1" hangingPunct="1">
              <a:lnSpc>
                <a:spcPct val="90000"/>
              </a:lnSpc>
              <a:buNone/>
            </a:pPr>
            <a:r>
              <a:rPr lang="ja-JP" altLang="en-US" sz="3200" dirty="0"/>
              <a:t>ｐ</a:t>
            </a:r>
            <a:r>
              <a:rPr lang="en-US" altLang="ja-JP" sz="3200" dirty="0"/>
              <a:t>.44</a:t>
            </a:r>
            <a:r>
              <a:rPr lang="ja-JP" altLang="en-US" sz="3200" dirty="0"/>
              <a:t>～</a:t>
            </a:r>
            <a:r>
              <a:rPr lang="en-US" altLang="ja-JP" sz="3200" dirty="0"/>
              <a:t>p.52</a:t>
            </a:r>
            <a:r>
              <a:rPr lang="ja-JP" altLang="en-US" sz="3200" dirty="0"/>
              <a:t>です。</a:t>
            </a:r>
            <a:endParaRPr lang="en-US" altLang="ja-JP" sz="3200" dirty="0"/>
          </a:p>
          <a:p>
            <a:pPr marL="0" indent="0" eaLnBrk="1" hangingPunct="1">
              <a:lnSpc>
                <a:spcPct val="90000"/>
              </a:lnSpc>
              <a:buNone/>
            </a:pP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17</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683568" y="1700808"/>
            <a:ext cx="8001000" cy="2880320"/>
          </a:xfrm>
        </p:spPr>
        <p:txBody>
          <a:bodyPr/>
          <a:lstStyle/>
          <a:p>
            <a:pPr marL="0" indent="0" eaLnBrk="1" hangingPunct="1">
              <a:lnSpc>
                <a:spcPct val="90000"/>
              </a:lnSpc>
              <a:buNone/>
            </a:pPr>
            <a:r>
              <a:rPr lang="ja-JP" altLang="en-US" sz="2800" dirty="0"/>
              <a:t>第３節　社会保障の理念</a:t>
            </a:r>
            <a:endParaRPr lang="en-US" altLang="ja-JP" sz="2800" dirty="0"/>
          </a:p>
          <a:p>
            <a:pPr marL="514350" indent="-514350" eaLnBrk="1" hangingPunct="1">
              <a:lnSpc>
                <a:spcPct val="90000"/>
              </a:lnSpc>
              <a:buFont typeface="+mj-lt"/>
              <a:buAutoNum type="arabicPeriod"/>
            </a:pPr>
            <a:r>
              <a:rPr lang="ja-JP" altLang="en-US" sz="2800" dirty="0"/>
              <a:t>生存権</a:t>
            </a:r>
            <a:endParaRPr lang="en-US" altLang="ja-JP" sz="2800" dirty="0"/>
          </a:p>
          <a:p>
            <a:pPr marL="514350" indent="-514350" eaLnBrk="1" hangingPunct="1">
              <a:lnSpc>
                <a:spcPct val="90000"/>
              </a:lnSpc>
              <a:buFont typeface="+mj-lt"/>
              <a:buAutoNum type="arabicPeriod"/>
            </a:pPr>
            <a:r>
              <a:rPr lang="ja-JP" altLang="en-US" sz="2800" dirty="0"/>
              <a:t>社会連帯　　</a:t>
            </a:r>
          </a:p>
          <a:p>
            <a:pPr marL="0" indent="0" eaLnBrk="1" hangingPunct="1">
              <a:lnSpc>
                <a:spcPct val="90000"/>
              </a:lnSpc>
              <a:buNone/>
            </a:pPr>
            <a:r>
              <a:rPr lang="ja-JP" altLang="en-US" sz="2800" dirty="0"/>
              <a:t>第４節　社会保障の対象</a:t>
            </a:r>
          </a:p>
          <a:p>
            <a:pPr marL="514350" indent="-514350" eaLnBrk="1" hangingPunct="1">
              <a:lnSpc>
                <a:spcPct val="90000"/>
              </a:lnSpc>
              <a:buFont typeface="+mj-lt"/>
              <a:buAutoNum type="arabicPeriod"/>
            </a:pPr>
            <a:r>
              <a:rPr lang="ja-JP" altLang="en-US" sz="2800" dirty="0"/>
              <a:t>社会的リスクの範囲</a:t>
            </a:r>
            <a:endParaRPr lang="en-US" altLang="ja-JP" sz="2800" dirty="0"/>
          </a:p>
          <a:p>
            <a:pPr marL="514350" indent="-514350" eaLnBrk="1" hangingPunct="1">
              <a:lnSpc>
                <a:spcPct val="90000"/>
              </a:lnSpc>
              <a:buFont typeface="+mj-lt"/>
              <a:buAutoNum type="arabicPeriod"/>
            </a:pPr>
            <a:r>
              <a:rPr lang="ja-JP" altLang="en-US" sz="2800" dirty="0"/>
              <a:t>人的適用範囲</a:t>
            </a:r>
            <a:endParaRPr lang="en-US" altLang="ja-JP" sz="2800" dirty="0"/>
          </a:p>
          <a:p>
            <a:pPr marL="0" indent="0" eaLnBrk="1" hangingPunct="1">
              <a:lnSpc>
                <a:spcPct val="90000"/>
              </a:lnSpc>
              <a:buNone/>
            </a:pPr>
            <a:endParaRPr lang="en-US" altLang="ja-JP" sz="2800" dirty="0"/>
          </a:p>
          <a:p>
            <a:pPr marL="0" indent="0" eaLnBrk="1" hangingPunct="1">
              <a:lnSpc>
                <a:spcPct val="90000"/>
              </a:lnSpc>
              <a:buNone/>
            </a:pPr>
            <a:endParaRPr lang="ja-JP" altLang="en-US" sz="2800" dirty="0"/>
          </a:p>
          <a:p>
            <a:pPr marL="0" indent="0" eaLnBrk="1" hangingPunct="1">
              <a:lnSpc>
                <a:spcPct val="90000"/>
              </a:lnSpc>
              <a:buNone/>
            </a:pPr>
            <a:endParaRPr lang="ja-JP" altLang="en-US" sz="2800" dirty="0"/>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543099" y="4761111"/>
            <a:ext cx="7865521" cy="1569660"/>
          </a:xfrm>
          <a:prstGeom prst="rect">
            <a:avLst/>
          </a:prstGeom>
          <a:solidFill>
            <a:schemeClr val="bg1"/>
          </a:solidFill>
          <a:ln>
            <a:solidFill>
              <a:schemeClr val="bg1"/>
            </a:solidFill>
          </a:ln>
        </p:spPr>
        <p:txBody>
          <a:bodyPr wrap="square" rtlCol="0">
            <a:spAutoFit/>
          </a:bodyPr>
          <a:lstStyle/>
          <a:p>
            <a:r>
              <a:rPr lang="ja-JP" altLang="en-US" dirty="0">
                <a:solidFill>
                  <a:srgbClr val="FF0000"/>
                </a:solidFill>
              </a:rPr>
              <a:t>★社会保障は、個人の生存権（生きる権利）を守ることにより、社会全体の連帯（きづな）を維持するためにある。しかし、その適用の範囲は無限ではなく、一定の範囲の社会的リスクや、一定の人的適用範囲に限られるというお話です。</a:t>
            </a:r>
            <a:endParaRPr lang="en-US"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algn="ctr" eaLnBrk="1" hangingPunct="1">
              <a:spcBef>
                <a:spcPts val="0"/>
              </a:spcBef>
            </a:pPr>
            <a:br>
              <a:rPr lang="ja-JP" altLang="en-US" sz="2800" dirty="0"/>
            </a:br>
            <a:r>
              <a:rPr lang="ja-JP" altLang="en-US" sz="2800" dirty="0"/>
              <a:t>第３節　社会保障の理念</a:t>
            </a:r>
            <a:br>
              <a:rPr lang="ja-JP" altLang="en-US" sz="2800" dirty="0"/>
            </a:br>
            <a:r>
              <a:rPr lang="ja-JP" altLang="en-US" sz="2800" dirty="0"/>
              <a:t>１．生存権　①</a:t>
            </a:r>
            <a:br>
              <a:rPr lang="ja-JP" altLang="en-US" sz="2400" dirty="0"/>
            </a:br>
            <a:endParaRPr lang="ja-JP" altLang="en-US" sz="2800" dirty="0"/>
          </a:p>
        </p:txBody>
      </p:sp>
      <p:sp>
        <p:nvSpPr>
          <p:cNvPr id="430083" name="Rectangle 3"/>
          <p:cNvSpPr>
            <a:spLocks noGrp="1" noChangeArrowheads="1"/>
          </p:cNvSpPr>
          <p:nvPr>
            <p:ph type="body" idx="1"/>
          </p:nvPr>
        </p:nvSpPr>
        <p:spPr>
          <a:xfrm>
            <a:off x="177891" y="1703186"/>
            <a:ext cx="8788218" cy="4919372"/>
          </a:xfrm>
        </p:spPr>
        <p:txBody>
          <a:bodyPr/>
          <a:lstStyle/>
          <a:p>
            <a:pPr marL="0" indent="0" eaLnBrk="1" hangingPunct="1">
              <a:lnSpc>
                <a:spcPct val="90000"/>
              </a:lnSpc>
              <a:buNone/>
            </a:pPr>
            <a:r>
              <a:rPr lang="ja-JP" altLang="en-US" sz="2800" b="1" dirty="0">
                <a:latin typeface="+mn-ea"/>
                <a:cs typeface="ＭＳ 明朝" charset="-128"/>
              </a:rPr>
              <a:t>  </a:t>
            </a:r>
            <a:r>
              <a:rPr lang="ja-JP" altLang="en-US" sz="2800" b="1" dirty="0">
                <a:latin typeface="+mn-ea"/>
                <a:cs typeface="ＭＳ 明朝" charset="-128"/>
                <a:hlinkClick r:id="rId3"/>
              </a:rPr>
              <a:t>日本国憲法　</a:t>
            </a:r>
            <a:r>
              <a:rPr lang="ja-JP" altLang="en-US" sz="2800" b="1" dirty="0">
                <a:latin typeface="+mn-ea"/>
                <a:cs typeface="ＭＳ 明朝" charset="-128"/>
              </a:rPr>
              <a:t>第３章　国民の権利及び義務</a:t>
            </a:r>
            <a:endParaRPr lang="en-US" altLang="ja-JP" sz="2800" b="1" dirty="0">
              <a:latin typeface="+mn-ea"/>
              <a:cs typeface="ＭＳ 明朝" charset="-128"/>
            </a:endParaRPr>
          </a:p>
          <a:p>
            <a:pPr marL="0" indent="0" eaLnBrk="1" hangingPunct="1">
              <a:lnSpc>
                <a:spcPct val="90000"/>
              </a:lnSpc>
              <a:buNone/>
            </a:pPr>
            <a:endParaRPr lang="en-US" altLang="ja-JP" sz="2800" b="1" dirty="0">
              <a:latin typeface="+mn-ea"/>
              <a:cs typeface="ＭＳ 明朝" charset="-128"/>
            </a:endParaRPr>
          </a:p>
          <a:p>
            <a:pPr marL="0" indent="0" eaLnBrk="1" hangingPunct="1">
              <a:lnSpc>
                <a:spcPct val="90000"/>
              </a:lnSpc>
              <a:buNone/>
            </a:pPr>
            <a:r>
              <a:rPr lang="en-US" altLang="ja-JP" sz="2800" b="1" dirty="0">
                <a:latin typeface="+mn-ea"/>
                <a:cs typeface="ＭＳ 明朝" charset="-128"/>
              </a:rPr>
              <a:t>【</a:t>
            </a:r>
            <a:r>
              <a:rPr lang="ja-JP" altLang="en-US" sz="2800" b="1" dirty="0">
                <a:latin typeface="+mn-ea"/>
                <a:cs typeface="ＭＳ 明朝" charset="-128"/>
              </a:rPr>
              <a:t>第</a:t>
            </a:r>
            <a:r>
              <a:rPr lang="en-US" altLang="ja-JP" sz="2800" b="1" dirty="0">
                <a:latin typeface="+mn-ea"/>
                <a:cs typeface="ＭＳ 明朝" charset="-128"/>
              </a:rPr>
              <a:t>25</a:t>
            </a:r>
            <a:r>
              <a:rPr lang="ja-JP" altLang="en-US" sz="2800" b="1" dirty="0">
                <a:latin typeface="+mn-ea"/>
                <a:cs typeface="ＭＳ 明朝" charset="-128"/>
              </a:rPr>
              <a:t>条</a:t>
            </a:r>
            <a:r>
              <a:rPr lang="en-US" altLang="ja-JP" sz="2800" b="1" dirty="0">
                <a:latin typeface="+mn-ea"/>
                <a:cs typeface="ＭＳ 明朝" charset="-128"/>
              </a:rPr>
              <a:t>】</a:t>
            </a:r>
            <a:r>
              <a:rPr lang="ja-JP" altLang="en-US" sz="2800" b="1" dirty="0">
                <a:latin typeface="+mn-ea"/>
                <a:cs typeface="ＭＳ 明朝" charset="-128"/>
              </a:rPr>
              <a:t>すべて国民は健康で文化的な最低限度の生活を営む権利を有する。</a:t>
            </a:r>
            <a:endParaRPr lang="en-US" altLang="ja-JP" sz="2800" b="1" dirty="0">
              <a:latin typeface="+mn-ea"/>
              <a:cs typeface="ＭＳ 明朝" charset="-128"/>
            </a:endParaRPr>
          </a:p>
          <a:p>
            <a:pPr marL="0" indent="0" eaLnBrk="1" hangingPunct="1">
              <a:lnSpc>
                <a:spcPct val="90000"/>
              </a:lnSpc>
              <a:buNone/>
            </a:pPr>
            <a:r>
              <a:rPr lang="ja-JP" altLang="en-US" sz="2800" b="1" dirty="0">
                <a:latin typeface="+mn-ea"/>
                <a:cs typeface="ＭＳ 明朝" charset="-128"/>
              </a:rPr>
              <a:t>２．国は、すべて の生活部面について社会福祉、社会保障及び公衆衛生の向上及び増進に努めなければならない。</a:t>
            </a:r>
            <a:endParaRPr lang="en-US" altLang="ja-JP" sz="2800" b="1" dirty="0">
              <a:latin typeface="+mn-ea"/>
              <a:cs typeface="ＭＳ 明朝" charset="-128"/>
            </a:endParaRPr>
          </a:p>
          <a:p>
            <a:pPr marL="0" indent="0" eaLnBrk="1" hangingPunct="1">
              <a:lnSpc>
                <a:spcPct val="90000"/>
              </a:lnSpc>
              <a:buNone/>
            </a:pPr>
            <a:endParaRPr lang="en-US" altLang="ja-JP" sz="2800" b="1" dirty="0">
              <a:latin typeface="+mn-ea"/>
              <a:cs typeface="ＭＳ 明朝" charset="-128"/>
            </a:endParaRPr>
          </a:p>
          <a:p>
            <a:pPr marL="0" indent="0" eaLnBrk="1" hangingPunct="1">
              <a:lnSpc>
                <a:spcPct val="90000"/>
              </a:lnSpc>
              <a:buNone/>
            </a:pPr>
            <a:endParaRPr lang="en-US" altLang="ja-JP" sz="2800" b="1" dirty="0">
              <a:latin typeface="+mn-ea"/>
              <a:cs typeface="ＭＳ 明朝" charset="-128"/>
            </a:endParaRPr>
          </a:p>
          <a:p>
            <a:pPr marL="0" indent="0" eaLnBrk="1" hangingPunct="1">
              <a:lnSpc>
                <a:spcPct val="90000"/>
              </a:lnSpc>
              <a:buNone/>
            </a:pPr>
            <a:endParaRPr lang="ja-JP" altLang="en-US" sz="28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3</a:t>
            </a:fld>
            <a:endParaRPr lang="en-US" altLang="ja-JP" dirty="0"/>
          </a:p>
        </p:txBody>
      </p:sp>
      <p:sp>
        <p:nvSpPr>
          <p:cNvPr id="3" name="テキスト ボックス 2">
            <a:hlinkClick r:id="rId4"/>
            <a:extLst>
              <a:ext uri="{FF2B5EF4-FFF2-40B4-BE49-F238E27FC236}">
                <a16:creationId xmlns:a16="http://schemas.microsoft.com/office/drawing/2014/main" id="{F8EEB347-B109-BC0B-E665-68F55E29BE1E}"/>
              </a:ext>
            </a:extLst>
          </p:cNvPr>
          <p:cNvSpPr txBox="1"/>
          <p:nvPr/>
        </p:nvSpPr>
        <p:spPr>
          <a:xfrm>
            <a:off x="273171" y="4827684"/>
            <a:ext cx="8692938" cy="1323439"/>
          </a:xfrm>
          <a:prstGeom prst="rect">
            <a:avLst/>
          </a:prstGeom>
          <a:solidFill>
            <a:schemeClr val="bg1"/>
          </a:solidFill>
        </p:spPr>
        <p:txBody>
          <a:bodyPr wrap="square" rtlCol="0">
            <a:spAutoFit/>
          </a:bodyPr>
          <a:lstStyle/>
          <a:p>
            <a:r>
              <a:rPr lang="ja-JP" altLang="en-US" sz="2000" dirty="0">
                <a:solidFill>
                  <a:srgbClr val="FF0000"/>
                </a:solidFill>
              </a:rPr>
              <a:t>国民には生存権、国家には生活保障の義務があるという意味。</a:t>
            </a:r>
            <a:r>
              <a:rPr lang="en-US" altLang="ja-JP" sz="2000" dirty="0">
                <a:solidFill>
                  <a:srgbClr val="FF0000"/>
                </a:solidFill>
              </a:rPr>
              <a:t>25</a:t>
            </a:r>
            <a:r>
              <a:rPr lang="ja-JP" altLang="en-US" sz="2000" dirty="0">
                <a:solidFill>
                  <a:srgbClr val="FF0000"/>
                </a:solidFill>
              </a:rPr>
              <a:t>条の第</a:t>
            </a:r>
            <a:r>
              <a:rPr lang="en-US" altLang="ja-JP" sz="2000" dirty="0">
                <a:solidFill>
                  <a:srgbClr val="FF0000"/>
                </a:solidFill>
              </a:rPr>
              <a:t>1</a:t>
            </a:r>
            <a:r>
              <a:rPr lang="ja-JP" altLang="en-US" sz="2000" dirty="0">
                <a:solidFill>
                  <a:srgbClr val="FF0000"/>
                </a:solidFill>
              </a:rPr>
              <a:t>項と第</a:t>
            </a:r>
            <a:r>
              <a:rPr lang="en-US" altLang="ja-JP" sz="2000" dirty="0">
                <a:solidFill>
                  <a:srgbClr val="FF0000"/>
                </a:solidFill>
              </a:rPr>
              <a:t>2</a:t>
            </a:r>
            <a:r>
              <a:rPr lang="ja-JP" altLang="en-US" sz="2000" dirty="0">
                <a:solidFill>
                  <a:srgbClr val="FF0000"/>
                </a:solidFill>
              </a:rPr>
              <a:t>項はセットで「社会保障法の制定根拠」「立法の指針」⇒社会保障審議会の</a:t>
            </a:r>
            <a:r>
              <a:rPr lang="en-US" altLang="ja-JP" sz="2000" dirty="0">
                <a:solidFill>
                  <a:srgbClr val="FF0000"/>
                </a:solidFill>
              </a:rPr>
              <a:t>1950</a:t>
            </a:r>
            <a:r>
              <a:rPr lang="ja-JP" altLang="en-US" sz="2000" dirty="0">
                <a:solidFill>
                  <a:srgbClr val="FF0000"/>
                </a:solidFill>
              </a:rPr>
              <a:t>年勧告。お仕事の殺し文句、声を出して読み、覚えて、空でいえるようにしょう！</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algn="ctr" eaLnBrk="1" hangingPunct="1">
              <a:spcBef>
                <a:spcPts val="0"/>
              </a:spcBef>
            </a:pPr>
            <a:br>
              <a:rPr lang="ja-JP" altLang="en-US" sz="2800" dirty="0"/>
            </a:br>
            <a:r>
              <a:rPr lang="ja-JP" altLang="en-US" sz="2800" dirty="0"/>
              <a:t>第３節　社会保障の理念</a:t>
            </a:r>
            <a:br>
              <a:rPr lang="ja-JP" altLang="en-US" sz="2800" dirty="0"/>
            </a:br>
            <a:r>
              <a:rPr lang="ja-JP" altLang="en-US" sz="2800" dirty="0"/>
              <a:t>１．生存権　②</a:t>
            </a:r>
            <a:br>
              <a:rPr lang="ja-JP" altLang="en-US" sz="2400" dirty="0"/>
            </a:br>
            <a:endParaRPr lang="ja-JP" altLang="en-US" sz="2800" dirty="0"/>
          </a:p>
        </p:txBody>
      </p:sp>
      <p:sp>
        <p:nvSpPr>
          <p:cNvPr id="430083" name="Rectangle 3"/>
          <p:cNvSpPr>
            <a:spLocks noGrp="1" noChangeArrowheads="1"/>
          </p:cNvSpPr>
          <p:nvPr>
            <p:ph type="body" idx="1"/>
          </p:nvPr>
        </p:nvSpPr>
        <p:spPr>
          <a:xfrm>
            <a:off x="467543" y="1700808"/>
            <a:ext cx="7848873" cy="4392488"/>
          </a:xfrm>
        </p:spPr>
        <p:txBody>
          <a:bodyPr/>
          <a:lstStyle/>
          <a:p>
            <a:pPr marL="0" indent="0" eaLnBrk="1" hangingPunct="1">
              <a:lnSpc>
                <a:spcPct val="90000"/>
              </a:lnSpc>
              <a:buNone/>
            </a:pPr>
            <a:r>
              <a:rPr lang="ja-JP" altLang="en-US" sz="2800" b="1" dirty="0">
                <a:latin typeface="+mn-ea"/>
                <a:cs typeface="ＭＳ 明朝" charset="-128"/>
              </a:rPr>
              <a:t>日本国憲法における社会権（社会的基本権利）：生存権・教育権・勤労権・労働基本権⇔自由権</a:t>
            </a:r>
            <a:endParaRPr lang="en-US" altLang="ja-JP" sz="2800" b="1" dirty="0">
              <a:latin typeface="+mn-ea"/>
              <a:cs typeface="ＭＳ 明朝" charset="-128"/>
            </a:endParaRPr>
          </a:p>
          <a:p>
            <a:pPr marL="0" indent="0" eaLnBrk="1" hangingPunct="1">
              <a:lnSpc>
                <a:spcPct val="90000"/>
              </a:lnSpc>
              <a:buNone/>
            </a:pPr>
            <a:r>
              <a:rPr lang="ja-JP" altLang="en-US" sz="2800" b="1" dirty="0">
                <a:latin typeface="+mn-ea"/>
                <a:cs typeface="ＭＳ 明朝" charset="-128"/>
              </a:rPr>
              <a:t>★</a:t>
            </a:r>
            <a:r>
              <a:rPr lang="en-US" altLang="ja-JP" sz="2800" b="1" dirty="0">
                <a:latin typeface="+mn-ea"/>
                <a:cs typeface="ＭＳ 明朝" charset="-128"/>
              </a:rPr>
              <a:t>1919</a:t>
            </a:r>
            <a:r>
              <a:rPr lang="ja-JP" altLang="en-US" sz="2800" b="1" dirty="0">
                <a:latin typeface="+mn-ea"/>
                <a:cs typeface="ＭＳ 明朝" charset="-128"/>
              </a:rPr>
              <a:t>年のワイマール憲法（ドイツ共和国憲法）の生存権　⇒</a:t>
            </a:r>
            <a:endParaRPr lang="en-US" altLang="ja-JP" sz="2800" b="1" dirty="0">
              <a:latin typeface="+mn-ea"/>
              <a:cs typeface="ＭＳ 明朝" charset="-128"/>
            </a:endParaRPr>
          </a:p>
          <a:p>
            <a:pPr marL="0" indent="0" eaLnBrk="1" hangingPunct="1">
              <a:lnSpc>
                <a:spcPct val="90000"/>
              </a:lnSpc>
              <a:buNone/>
            </a:pPr>
            <a:r>
              <a:rPr lang="ja-JP" altLang="en-US" sz="2800" b="1" dirty="0">
                <a:latin typeface="+mn-ea"/>
                <a:cs typeface="ＭＳ 明朝" charset="-128"/>
              </a:rPr>
              <a:t>「</a:t>
            </a:r>
            <a:r>
              <a:rPr lang="ja-JP" altLang="en-US" sz="2800" b="1" dirty="0">
                <a:latin typeface="+mn-ea"/>
                <a:cs typeface="ＭＳ 明朝" charset="-128"/>
                <a:hlinkClick r:id="rId3"/>
              </a:rPr>
              <a:t>世界人権宣言</a:t>
            </a:r>
            <a:r>
              <a:rPr lang="ja-JP" altLang="en-US" sz="2800" b="1" dirty="0">
                <a:latin typeface="+mn-ea"/>
                <a:cs typeface="ＭＳ 明朝" charset="-128"/>
              </a:rPr>
              <a:t>」（</a:t>
            </a:r>
            <a:r>
              <a:rPr lang="en-US" altLang="ja-JP" sz="2800" b="1" dirty="0">
                <a:latin typeface="+mn-ea"/>
                <a:cs typeface="ＭＳ 明朝" charset="-128"/>
              </a:rPr>
              <a:t> 1948</a:t>
            </a:r>
            <a:r>
              <a:rPr lang="ja-JP" altLang="en-US" sz="2800" b="1" dirty="0">
                <a:latin typeface="+mn-ea"/>
                <a:cs typeface="ＭＳ 明朝" charset="-128"/>
              </a:rPr>
              <a:t>年）</a:t>
            </a:r>
          </a:p>
          <a:p>
            <a:pPr marL="0" indent="0" eaLnBrk="1" hangingPunct="1">
              <a:lnSpc>
                <a:spcPct val="90000"/>
              </a:lnSpc>
              <a:buNone/>
            </a:pPr>
            <a:r>
              <a:rPr lang="ja-JP" altLang="en-US" sz="2800" b="1" dirty="0">
                <a:latin typeface="+mn-ea"/>
                <a:cs typeface="ＭＳ 明朝" charset="-128"/>
              </a:rPr>
              <a:t>第</a:t>
            </a:r>
            <a:r>
              <a:rPr lang="en-US" altLang="ja-JP" sz="2800" b="1" dirty="0">
                <a:latin typeface="+mn-ea"/>
                <a:cs typeface="ＭＳ 明朝" charset="-128"/>
              </a:rPr>
              <a:t>22</a:t>
            </a:r>
            <a:r>
              <a:rPr lang="ja-JP" altLang="en-US" sz="2800" b="1" dirty="0">
                <a:latin typeface="+mn-ea"/>
                <a:cs typeface="ＭＳ 明朝" charset="-128"/>
              </a:rPr>
              <a:t>条</a:t>
            </a:r>
            <a:r>
              <a:rPr lang="en-US" altLang="ja-JP" sz="2800" b="1" dirty="0">
                <a:latin typeface="+mn-ea"/>
                <a:cs typeface="ＭＳ 明朝" charset="-128"/>
              </a:rPr>
              <a:t> </a:t>
            </a:r>
            <a:r>
              <a:rPr lang="ja-JP" altLang="en-US" sz="2400" b="1" dirty="0">
                <a:latin typeface="+mn-ea"/>
                <a:cs typeface="ＭＳ 明朝" charset="-128"/>
              </a:rPr>
              <a:t>すべて人は、社会の一員として、社会保障を受ける権利を有し、かつ、国家的努力及び国際的協力により、また、各国の組織及び資源に応じて、自己の尊厳と自己の人格の自由な発展とに欠くことのできない経済的、社会的及び文化的権利を実現する権利を有する　</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4</a:t>
            </a:fld>
            <a:endParaRPr lang="en-US" altLang="ja-JP" dirty="0"/>
          </a:p>
        </p:txBody>
      </p:sp>
    </p:spTree>
    <p:extLst>
      <p:ext uri="{BB962C8B-B14F-4D97-AF65-F5344CB8AC3E}">
        <p14:creationId xmlns:p14="http://schemas.microsoft.com/office/powerpoint/2010/main" val="9077620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algn="ctr" eaLnBrk="1" hangingPunct="1">
              <a:spcBef>
                <a:spcPts val="0"/>
              </a:spcBef>
            </a:pPr>
            <a:br>
              <a:rPr lang="ja-JP" altLang="en-US" sz="2800" dirty="0"/>
            </a:br>
            <a:r>
              <a:rPr lang="ja-JP" altLang="en-US" sz="2800" dirty="0"/>
              <a:t>第３節　社会保障の理念</a:t>
            </a:r>
            <a:br>
              <a:rPr lang="ja-JP" altLang="en-US" sz="2800" dirty="0"/>
            </a:br>
            <a:r>
              <a:rPr lang="ja-JP" altLang="en-US" sz="2800" dirty="0"/>
              <a:t>１．生存権　③</a:t>
            </a:r>
            <a:br>
              <a:rPr lang="ja-JP" altLang="en-US" sz="2400" dirty="0"/>
            </a:br>
            <a:endParaRPr lang="ja-JP" altLang="en-US" sz="2800" dirty="0"/>
          </a:p>
        </p:txBody>
      </p:sp>
      <p:sp>
        <p:nvSpPr>
          <p:cNvPr id="430083" name="Rectangle 3"/>
          <p:cNvSpPr>
            <a:spLocks noGrp="1" noChangeArrowheads="1"/>
          </p:cNvSpPr>
          <p:nvPr>
            <p:ph type="body" idx="1"/>
          </p:nvPr>
        </p:nvSpPr>
        <p:spPr>
          <a:xfrm>
            <a:off x="106693" y="1783107"/>
            <a:ext cx="8714589" cy="4462118"/>
          </a:xfrm>
        </p:spPr>
        <p:txBody>
          <a:bodyPr/>
          <a:lstStyle/>
          <a:p>
            <a:pPr marL="0" indent="0" eaLnBrk="1" hangingPunct="1">
              <a:lnSpc>
                <a:spcPct val="90000"/>
              </a:lnSpc>
              <a:buNone/>
            </a:pPr>
            <a:r>
              <a:rPr lang="ja-JP" altLang="en-US" sz="2800" b="1" dirty="0">
                <a:latin typeface="+mn-ea"/>
                <a:cs typeface="ＭＳ 明朝" charset="-128"/>
              </a:rPr>
              <a:t>「</a:t>
            </a:r>
            <a:r>
              <a:rPr lang="ja-JP" altLang="en-US" sz="2800" b="1" dirty="0">
                <a:latin typeface="+mn-ea"/>
                <a:cs typeface="ＭＳ 明朝" charset="-128"/>
                <a:hlinkClick r:id="rId3"/>
              </a:rPr>
              <a:t>世界人権宣言</a:t>
            </a:r>
            <a:r>
              <a:rPr lang="ja-JP" altLang="en-US" sz="2800" b="1" dirty="0">
                <a:latin typeface="+mn-ea"/>
                <a:cs typeface="ＭＳ 明朝" charset="-128"/>
              </a:rPr>
              <a:t>」（</a:t>
            </a:r>
            <a:r>
              <a:rPr lang="en-US" altLang="ja-JP" sz="2800" b="1" dirty="0">
                <a:latin typeface="+mn-ea"/>
                <a:cs typeface="ＭＳ 明朝" charset="-128"/>
              </a:rPr>
              <a:t> 1948</a:t>
            </a:r>
            <a:r>
              <a:rPr lang="ja-JP" altLang="en-US" sz="2800" b="1" dirty="0">
                <a:latin typeface="+mn-ea"/>
                <a:cs typeface="ＭＳ 明朝" charset="-128"/>
              </a:rPr>
              <a:t>年）</a:t>
            </a:r>
          </a:p>
          <a:p>
            <a:pPr marL="0" indent="0" eaLnBrk="1" hangingPunct="1">
              <a:lnSpc>
                <a:spcPct val="90000"/>
              </a:lnSpc>
              <a:buNone/>
            </a:pPr>
            <a:r>
              <a:rPr lang="ja-JP" altLang="en-US" sz="2800" b="1" dirty="0">
                <a:latin typeface="+mn-ea"/>
                <a:cs typeface="ＭＳ 明朝" charset="-128"/>
              </a:rPr>
              <a:t>第</a:t>
            </a:r>
            <a:r>
              <a:rPr lang="en-US" altLang="ja-JP" sz="2800" b="1" dirty="0">
                <a:latin typeface="+mn-ea"/>
                <a:cs typeface="ＭＳ 明朝" charset="-128"/>
              </a:rPr>
              <a:t>25</a:t>
            </a:r>
            <a:r>
              <a:rPr lang="ja-JP" altLang="en-US" sz="2800" b="1" dirty="0">
                <a:latin typeface="+mn-ea"/>
                <a:cs typeface="ＭＳ 明朝" charset="-128"/>
              </a:rPr>
              <a:t>条</a:t>
            </a:r>
            <a:endParaRPr lang="en-US" altLang="ja-JP" sz="2800" b="1" dirty="0">
              <a:latin typeface="+mn-ea"/>
              <a:cs typeface="ＭＳ 明朝" charset="-128"/>
            </a:endParaRPr>
          </a:p>
          <a:p>
            <a:pPr marL="0" indent="0" eaLnBrk="1" hangingPunct="1">
              <a:lnSpc>
                <a:spcPct val="90000"/>
              </a:lnSpc>
              <a:buNone/>
            </a:pPr>
            <a:r>
              <a:rPr lang="ja-JP" altLang="en-US" sz="2800" b="1" dirty="0">
                <a:latin typeface="+mn-ea"/>
                <a:cs typeface="ＭＳ 明朝" charset="-128"/>
              </a:rPr>
              <a:t>１</a:t>
            </a:r>
            <a:r>
              <a:rPr lang="en-US" altLang="ja-JP" sz="2800" b="1" dirty="0">
                <a:latin typeface="+mn-ea"/>
                <a:cs typeface="ＭＳ 明朝" charset="-128"/>
              </a:rPr>
              <a:t>.</a:t>
            </a:r>
            <a:r>
              <a:rPr lang="ja-JP" altLang="en-US" sz="2800" b="1" dirty="0">
                <a:latin typeface="+mn-ea"/>
                <a:cs typeface="ＭＳ 明朝" charset="-128"/>
              </a:rPr>
              <a:t>すべて人は、衣食住、医療及び必要な社会的施設等により、自己及び家族の健康及び福祉に十分な生活水準を保持する権利並びに失業、疾病、心身障害、配偶者の死亡、老齢その他不可抗力による生活不能の場合は、保障を受ける権利を有する。</a:t>
            </a:r>
          </a:p>
          <a:p>
            <a:pPr marL="0" indent="0" eaLnBrk="1" hangingPunct="1">
              <a:lnSpc>
                <a:spcPct val="90000"/>
              </a:lnSpc>
              <a:buNone/>
            </a:pPr>
            <a:r>
              <a:rPr lang="ja-JP" altLang="en-US" sz="2800" b="1" dirty="0">
                <a:latin typeface="+mn-ea"/>
                <a:cs typeface="ＭＳ 明朝" charset="-128"/>
              </a:rPr>
              <a:t>２</a:t>
            </a:r>
            <a:r>
              <a:rPr lang="en-US" altLang="ja-JP" sz="2800" b="1" dirty="0">
                <a:latin typeface="+mn-ea"/>
                <a:cs typeface="ＭＳ 明朝" charset="-128"/>
              </a:rPr>
              <a:t>.</a:t>
            </a:r>
            <a:r>
              <a:rPr lang="ja-JP" altLang="en-US" sz="2800" b="1" dirty="0">
                <a:latin typeface="+mn-ea"/>
                <a:cs typeface="ＭＳ 明朝" charset="-128"/>
              </a:rPr>
              <a:t>母と子とは、特別の保護及び援助を受ける権利を有する。すべての児童は、</a:t>
            </a:r>
            <a:r>
              <a:rPr lang="ja-JP" altLang="en-US" sz="2800" b="1" dirty="0">
                <a:solidFill>
                  <a:srgbClr val="FF0000"/>
                </a:solidFill>
                <a:latin typeface="+mn-ea"/>
                <a:cs typeface="ＭＳ 明朝" charset="-128"/>
              </a:rPr>
              <a:t>嫡出であると否とを問わず</a:t>
            </a:r>
            <a:r>
              <a:rPr lang="ja-JP" altLang="en-US" sz="2800" b="1" dirty="0">
                <a:latin typeface="+mn-ea"/>
                <a:cs typeface="ＭＳ 明朝" charset="-128"/>
              </a:rPr>
              <a:t>、同じ社会的保護を受ける。</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5</a:t>
            </a:fld>
            <a:endParaRPr lang="en-US" altLang="ja-JP" dirty="0"/>
          </a:p>
        </p:txBody>
      </p:sp>
    </p:spTree>
    <p:extLst>
      <p:ext uri="{BB962C8B-B14F-4D97-AF65-F5344CB8AC3E}">
        <p14:creationId xmlns:p14="http://schemas.microsoft.com/office/powerpoint/2010/main" val="28049795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algn="ctr" eaLnBrk="1" hangingPunct="1">
              <a:spcBef>
                <a:spcPts val="0"/>
              </a:spcBef>
            </a:pPr>
            <a:br>
              <a:rPr lang="ja-JP" altLang="en-US" sz="2800" dirty="0"/>
            </a:br>
            <a:r>
              <a:rPr lang="ja-JP" altLang="en-US" sz="2800" dirty="0"/>
              <a:t>第３節　社会保障の理念</a:t>
            </a:r>
            <a:br>
              <a:rPr lang="ja-JP" altLang="en-US" sz="2800" dirty="0"/>
            </a:br>
            <a:r>
              <a:rPr lang="ja-JP" altLang="en-US" sz="2800" dirty="0"/>
              <a:t>１．生存権　④</a:t>
            </a:r>
            <a:br>
              <a:rPr lang="ja-JP" altLang="en-US" sz="2400" dirty="0"/>
            </a:br>
            <a:endParaRPr lang="ja-JP" altLang="en-US" sz="2800" dirty="0"/>
          </a:p>
        </p:txBody>
      </p:sp>
      <p:sp>
        <p:nvSpPr>
          <p:cNvPr id="430083" name="Rectangle 3"/>
          <p:cNvSpPr>
            <a:spLocks noGrp="1" noChangeArrowheads="1"/>
          </p:cNvSpPr>
          <p:nvPr>
            <p:ph type="body" idx="1"/>
          </p:nvPr>
        </p:nvSpPr>
        <p:spPr>
          <a:xfrm>
            <a:off x="539552" y="1916832"/>
            <a:ext cx="8354888" cy="4251639"/>
          </a:xfrm>
        </p:spPr>
        <p:txBody>
          <a:bodyPr/>
          <a:lstStyle/>
          <a:p>
            <a:pPr marL="0" indent="0" eaLnBrk="1" hangingPunct="1">
              <a:lnSpc>
                <a:spcPct val="90000"/>
              </a:lnSpc>
              <a:buNone/>
            </a:pPr>
            <a:r>
              <a:rPr lang="zh-TW" altLang="en-US" sz="2800" b="1" dirty="0">
                <a:latin typeface="+mn-ea"/>
                <a:cs typeface="ＭＳ 明朝" charset="-128"/>
                <a:hlinkClick r:id="rId3"/>
              </a:rPr>
              <a:t>国際人権規約（社会権規約）</a:t>
            </a:r>
            <a:r>
              <a:rPr lang="ja-JP" altLang="en-US" sz="2800" b="1" dirty="0">
                <a:latin typeface="+mn-ea"/>
                <a:cs typeface="ＭＳ 明朝" charset="-128"/>
              </a:rPr>
              <a:t>（</a:t>
            </a:r>
            <a:r>
              <a:rPr lang="en-US" altLang="zh-TW" sz="2800" b="1" dirty="0">
                <a:latin typeface="+mn-ea"/>
                <a:cs typeface="ＭＳ 明朝" charset="-128"/>
              </a:rPr>
              <a:t>1966</a:t>
            </a:r>
            <a:r>
              <a:rPr lang="zh-TW" altLang="en-US" sz="2800" b="1" dirty="0">
                <a:latin typeface="+mn-ea"/>
                <a:cs typeface="ＭＳ 明朝" charset="-128"/>
              </a:rPr>
              <a:t>年</a:t>
            </a:r>
            <a:r>
              <a:rPr lang="ja-JP" altLang="en-US" sz="2800" b="1" dirty="0">
                <a:latin typeface="+mn-ea"/>
                <a:cs typeface="ＭＳ 明朝" charset="-128"/>
              </a:rPr>
              <a:t>）</a:t>
            </a:r>
            <a:endParaRPr lang="en-US" altLang="ja-JP" sz="2800" b="1" dirty="0">
              <a:latin typeface="+mn-ea"/>
              <a:cs typeface="ＭＳ 明朝" charset="-128"/>
            </a:endParaRPr>
          </a:p>
          <a:p>
            <a:pPr marL="0" indent="0" eaLnBrk="1" hangingPunct="1">
              <a:lnSpc>
                <a:spcPct val="90000"/>
              </a:lnSpc>
              <a:buNone/>
            </a:pPr>
            <a:r>
              <a:rPr lang="ja-JP" altLang="en-US" sz="2800" b="1" dirty="0">
                <a:latin typeface="+mn-ea"/>
                <a:cs typeface="ＭＳ 明朝" charset="-128"/>
              </a:rPr>
              <a:t>世界人権宣言を条約化したもの。社会権規約と自由権規約は、</a:t>
            </a:r>
            <a:r>
              <a:rPr lang="en-US" altLang="ja-JP" sz="2800" b="1" dirty="0">
                <a:latin typeface="+mn-ea"/>
                <a:cs typeface="ＭＳ 明朝" charset="-128"/>
              </a:rPr>
              <a:t>1966</a:t>
            </a:r>
            <a:r>
              <a:rPr lang="ja-JP" altLang="en-US" sz="2800" b="1" dirty="0">
                <a:latin typeface="+mn-ea"/>
                <a:cs typeface="ＭＳ 明朝" charset="-128"/>
              </a:rPr>
              <a:t>年の第</a:t>
            </a:r>
            <a:r>
              <a:rPr lang="en-US" altLang="ja-JP" sz="2800" b="1" dirty="0">
                <a:latin typeface="+mn-ea"/>
                <a:cs typeface="ＭＳ 明朝" charset="-128"/>
              </a:rPr>
              <a:t>21</a:t>
            </a:r>
            <a:r>
              <a:rPr lang="ja-JP" altLang="en-US" sz="2800" b="1" dirty="0">
                <a:latin typeface="+mn-ea"/>
                <a:cs typeface="ＭＳ 明朝" charset="-128"/>
              </a:rPr>
              <a:t>回国連総会で採択され、</a:t>
            </a:r>
            <a:r>
              <a:rPr lang="en-US" altLang="ja-JP" sz="2800" b="1" dirty="0">
                <a:latin typeface="+mn-ea"/>
                <a:cs typeface="ＭＳ 明朝" charset="-128"/>
              </a:rPr>
              <a:t>1976</a:t>
            </a:r>
            <a:r>
              <a:rPr lang="ja-JP" altLang="en-US" sz="2800" b="1" dirty="0">
                <a:latin typeface="+mn-ea"/>
                <a:cs typeface="ＭＳ 明朝" charset="-128"/>
              </a:rPr>
              <a:t>年発効。日本は</a:t>
            </a:r>
            <a:r>
              <a:rPr lang="en-US" altLang="ja-JP" sz="2800" b="1" dirty="0">
                <a:latin typeface="+mn-ea"/>
                <a:cs typeface="ＭＳ 明朝" charset="-128"/>
              </a:rPr>
              <a:t>1979</a:t>
            </a:r>
            <a:r>
              <a:rPr lang="ja-JP" altLang="en-US" sz="2800" b="1" dirty="0">
                <a:latin typeface="+mn-ea"/>
                <a:cs typeface="ＭＳ 明朝" charset="-128"/>
              </a:rPr>
              <a:t>年に批准。社会権規約＝国際人権</a:t>
            </a:r>
            <a:r>
              <a:rPr lang="en-US" altLang="ja-JP" sz="2800" b="1" dirty="0">
                <a:latin typeface="+mn-ea"/>
                <a:cs typeface="ＭＳ 明朝" charset="-128"/>
              </a:rPr>
              <a:t>A</a:t>
            </a:r>
            <a:r>
              <a:rPr lang="ja-JP" altLang="en-US" sz="2800" b="1" dirty="0">
                <a:latin typeface="+mn-ea"/>
                <a:cs typeface="ＭＳ 明朝" charset="-128"/>
              </a:rPr>
              <a:t>規約、自由権規約を＝国際人権</a:t>
            </a:r>
            <a:r>
              <a:rPr lang="en-US" altLang="ja-JP" sz="2800" b="1" dirty="0">
                <a:latin typeface="+mn-ea"/>
                <a:cs typeface="ＭＳ 明朝" charset="-128"/>
              </a:rPr>
              <a:t>B</a:t>
            </a:r>
            <a:r>
              <a:rPr lang="ja-JP" altLang="en-US" sz="2800" b="1" dirty="0">
                <a:latin typeface="+mn-ea"/>
                <a:cs typeface="ＭＳ 明朝" charset="-128"/>
              </a:rPr>
              <a:t>規約と呼ぶ。</a:t>
            </a:r>
            <a:endParaRPr lang="en-US" altLang="ja-JP" sz="2800" b="1" dirty="0">
              <a:latin typeface="+mn-ea"/>
              <a:cs typeface="ＭＳ 明朝" charset="-128"/>
            </a:endParaRPr>
          </a:p>
          <a:p>
            <a:pPr marL="0" indent="0" eaLnBrk="1" hangingPunct="1">
              <a:lnSpc>
                <a:spcPct val="90000"/>
              </a:lnSpc>
              <a:buNone/>
            </a:pPr>
            <a:r>
              <a:rPr lang="ja-JP" altLang="en-US" sz="2800" b="1" dirty="0">
                <a:latin typeface="+mn-ea"/>
                <a:cs typeface="ＭＳ 明朝" charset="-128"/>
              </a:rPr>
              <a:t>第９条</a:t>
            </a:r>
          </a:p>
          <a:p>
            <a:pPr marL="0" indent="0" eaLnBrk="1" hangingPunct="1">
              <a:lnSpc>
                <a:spcPct val="90000"/>
              </a:lnSpc>
              <a:buNone/>
            </a:pPr>
            <a:r>
              <a:rPr lang="ja-JP" altLang="en-US" sz="2800" b="1" dirty="0">
                <a:latin typeface="+mn-ea"/>
                <a:cs typeface="ＭＳ 明朝" charset="-128"/>
              </a:rPr>
              <a:t>　この規約の締約国は、社会保険その他の社会保障についてのすべての者の権利を認める。</a:t>
            </a:r>
            <a:endParaRPr lang="en-US" altLang="ja-JP" sz="2800" b="1" dirty="0">
              <a:latin typeface="+mn-ea"/>
              <a:cs typeface="ＭＳ 明朝" charset="-128"/>
            </a:endParaRPr>
          </a:p>
          <a:p>
            <a:pPr marL="0" indent="0" eaLnBrk="1" hangingPunct="1">
              <a:lnSpc>
                <a:spcPct val="90000"/>
              </a:lnSpc>
              <a:buNone/>
            </a:pPr>
            <a:endParaRPr lang="ja-JP" altLang="en-US" sz="2800" b="1" dirty="0">
              <a:latin typeface="+mn-ea"/>
              <a:cs typeface="ＭＳ 明朝" charset="-128"/>
            </a:endParaRPr>
          </a:p>
          <a:p>
            <a:pPr marL="0" indent="0" eaLnBrk="1" hangingPunct="1">
              <a:lnSpc>
                <a:spcPct val="90000"/>
              </a:lnSpc>
              <a:buNone/>
            </a:pPr>
            <a:endParaRPr lang="en-US" altLang="ja-JP" sz="2800" b="1" dirty="0">
              <a:latin typeface="+mn-ea"/>
              <a:cs typeface="ＭＳ 明朝" charset="-128"/>
            </a:endParaRPr>
          </a:p>
          <a:p>
            <a:pPr marL="0" indent="0" eaLnBrk="1" hangingPunct="1">
              <a:lnSpc>
                <a:spcPct val="90000"/>
              </a:lnSpc>
              <a:buNone/>
            </a:pPr>
            <a:endParaRPr lang="ja-JP" altLang="en-US" sz="28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6</a:t>
            </a:fld>
            <a:endParaRPr lang="en-US" altLang="ja-JP" dirty="0"/>
          </a:p>
        </p:txBody>
      </p:sp>
    </p:spTree>
    <p:extLst>
      <p:ext uri="{BB962C8B-B14F-4D97-AF65-F5344CB8AC3E}">
        <p14:creationId xmlns:p14="http://schemas.microsoft.com/office/powerpoint/2010/main" val="40246693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algn="ctr" eaLnBrk="1" hangingPunct="1">
              <a:spcBef>
                <a:spcPts val="0"/>
              </a:spcBef>
            </a:pPr>
            <a:br>
              <a:rPr lang="ja-JP" altLang="en-US" sz="2800" dirty="0"/>
            </a:br>
            <a:r>
              <a:rPr lang="ja-JP" altLang="en-US" sz="2800" dirty="0"/>
              <a:t>第３節　社会保障の理念</a:t>
            </a:r>
            <a:br>
              <a:rPr lang="ja-JP" altLang="en-US" sz="2800" dirty="0"/>
            </a:br>
            <a:r>
              <a:rPr lang="ja-JP" altLang="en-US" sz="2800" dirty="0"/>
              <a:t>１．生存権　⑤</a:t>
            </a:r>
            <a:br>
              <a:rPr lang="ja-JP" altLang="en-US" sz="2400" dirty="0"/>
            </a:br>
            <a:endParaRPr lang="ja-JP" altLang="en-US" sz="2800" dirty="0"/>
          </a:p>
        </p:txBody>
      </p:sp>
      <p:sp>
        <p:nvSpPr>
          <p:cNvPr id="430083" name="Rectangle 3"/>
          <p:cNvSpPr>
            <a:spLocks noGrp="1" noChangeArrowheads="1"/>
          </p:cNvSpPr>
          <p:nvPr>
            <p:ph type="body" idx="1"/>
          </p:nvPr>
        </p:nvSpPr>
        <p:spPr>
          <a:xfrm>
            <a:off x="286937" y="1844824"/>
            <a:ext cx="8857390" cy="3892905"/>
          </a:xfrm>
        </p:spPr>
        <p:txBody>
          <a:bodyPr/>
          <a:lstStyle/>
          <a:p>
            <a:pPr marL="0" indent="0" eaLnBrk="1" hangingPunct="1">
              <a:lnSpc>
                <a:spcPct val="90000"/>
              </a:lnSpc>
              <a:buNone/>
            </a:pPr>
            <a:r>
              <a:rPr lang="zh-TW" altLang="en-US" sz="2800" b="1" dirty="0">
                <a:latin typeface="+mn-ea"/>
                <a:cs typeface="ＭＳ 明朝" charset="-128"/>
              </a:rPr>
              <a:t>国際人権規約（社会権規約）</a:t>
            </a:r>
            <a:r>
              <a:rPr lang="ja-JP" altLang="en-US" sz="2800" b="1" dirty="0">
                <a:latin typeface="+mn-ea"/>
                <a:cs typeface="ＭＳ 明朝" charset="-128"/>
              </a:rPr>
              <a:t>（</a:t>
            </a:r>
            <a:r>
              <a:rPr lang="en-US" altLang="zh-TW" sz="2800" b="1" dirty="0">
                <a:latin typeface="+mn-ea"/>
                <a:cs typeface="ＭＳ 明朝" charset="-128"/>
              </a:rPr>
              <a:t>1966</a:t>
            </a:r>
            <a:r>
              <a:rPr lang="zh-TW" altLang="en-US" sz="2800" b="1" dirty="0">
                <a:latin typeface="+mn-ea"/>
                <a:cs typeface="ＭＳ 明朝" charset="-128"/>
              </a:rPr>
              <a:t>年</a:t>
            </a:r>
            <a:r>
              <a:rPr lang="ja-JP" altLang="en-US" sz="2800" b="1" dirty="0">
                <a:latin typeface="+mn-ea"/>
                <a:cs typeface="ＭＳ 明朝" charset="-128"/>
              </a:rPr>
              <a:t>）</a:t>
            </a:r>
            <a:endParaRPr lang="en-US" altLang="ja-JP" sz="2800" b="1" dirty="0">
              <a:latin typeface="+mn-ea"/>
              <a:cs typeface="ＭＳ 明朝" charset="-128"/>
            </a:endParaRPr>
          </a:p>
          <a:p>
            <a:pPr marL="0" indent="0" eaLnBrk="1" hangingPunct="1">
              <a:lnSpc>
                <a:spcPct val="90000"/>
              </a:lnSpc>
              <a:buNone/>
            </a:pPr>
            <a:r>
              <a:rPr lang="ja-JP" altLang="en-US" sz="2800" b="1" dirty="0">
                <a:latin typeface="+mn-ea"/>
                <a:cs typeface="ＭＳ 明朝" charset="-128"/>
              </a:rPr>
              <a:t>第１１条</a:t>
            </a:r>
          </a:p>
          <a:p>
            <a:pPr marL="0" indent="0" eaLnBrk="1" hangingPunct="1">
              <a:lnSpc>
                <a:spcPct val="90000"/>
              </a:lnSpc>
              <a:buNone/>
            </a:pPr>
            <a:r>
              <a:rPr lang="en-US" altLang="ja-JP" sz="2800" b="1" dirty="0">
                <a:latin typeface="+mn-ea"/>
                <a:cs typeface="ＭＳ 明朝" charset="-128"/>
              </a:rPr>
              <a:t>1</a:t>
            </a:r>
            <a:r>
              <a:rPr lang="ja-JP" altLang="en-US" sz="2800" b="1" dirty="0">
                <a:latin typeface="+mn-ea"/>
                <a:cs typeface="ＭＳ 明朝" charset="-128"/>
              </a:rPr>
              <a:t>　この規約の締約国は、自己及びその家族のための相当な食糧、衣類及び住居を内容とする相当な生活水準についての並びに生活条件の不断の改善についてのすべての者の権利を認める。締約国は、この権利の実現を確保するために適当な措置をとり、このためには、自由な合意に基づく国際協力が極めて重要であることを認める。</a:t>
            </a:r>
          </a:p>
          <a:p>
            <a:pPr marL="0" indent="0" eaLnBrk="1" hangingPunct="1">
              <a:lnSpc>
                <a:spcPct val="90000"/>
              </a:lnSpc>
              <a:buNone/>
            </a:pPr>
            <a:endParaRPr lang="en-US" altLang="ja-JP" sz="2800" b="1" dirty="0">
              <a:latin typeface="+mn-ea"/>
              <a:cs typeface="ＭＳ 明朝" charset="-128"/>
            </a:endParaRPr>
          </a:p>
          <a:p>
            <a:pPr marL="0" indent="0" eaLnBrk="1" hangingPunct="1">
              <a:lnSpc>
                <a:spcPct val="90000"/>
              </a:lnSpc>
              <a:buNone/>
            </a:pPr>
            <a:endParaRPr lang="ja-JP" altLang="en-US" sz="28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7</a:t>
            </a:fld>
            <a:endParaRPr lang="en-US" altLang="ja-JP" dirty="0"/>
          </a:p>
        </p:txBody>
      </p:sp>
    </p:spTree>
    <p:extLst>
      <p:ext uri="{BB962C8B-B14F-4D97-AF65-F5344CB8AC3E}">
        <p14:creationId xmlns:p14="http://schemas.microsoft.com/office/powerpoint/2010/main" val="42614738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algn="ctr" eaLnBrk="1" hangingPunct="1">
              <a:spcBef>
                <a:spcPts val="0"/>
              </a:spcBef>
            </a:pPr>
            <a:br>
              <a:rPr lang="ja-JP" altLang="en-US" sz="2800" dirty="0"/>
            </a:br>
            <a:r>
              <a:rPr lang="ja-JP" altLang="en-US" sz="2800" dirty="0"/>
              <a:t>第３節　社会保障の理念</a:t>
            </a:r>
            <a:br>
              <a:rPr lang="ja-JP" altLang="en-US" sz="2800" dirty="0"/>
            </a:br>
            <a:r>
              <a:rPr lang="ja-JP" altLang="en-US" sz="2800" dirty="0"/>
              <a:t>１．生存権　⑥</a:t>
            </a:r>
            <a:br>
              <a:rPr lang="ja-JP" altLang="en-US" sz="2400" dirty="0"/>
            </a:br>
            <a:endParaRPr lang="ja-JP" altLang="en-US" sz="2800" dirty="0"/>
          </a:p>
        </p:txBody>
      </p:sp>
      <p:sp>
        <p:nvSpPr>
          <p:cNvPr id="430083" name="Rectangle 3"/>
          <p:cNvSpPr>
            <a:spLocks noGrp="1" noChangeArrowheads="1"/>
          </p:cNvSpPr>
          <p:nvPr>
            <p:ph type="body" idx="1"/>
          </p:nvPr>
        </p:nvSpPr>
        <p:spPr>
          <a:xfrm>
            <a:off x="215414" y="1844824"/>
            <a:ext cx="8713171" cy="4032448"/>
          </a:xfrm>
        </p:spPr>
        <p:txBody>
          <a:bodyPr/>
          <a:lstStyle/>
          <a:p>
            <a:pPr marL="0" indent="0" eaLnBrk="1" hangingPunct="1">
              <a:lnSpc>
                <a:spcPct val="90000"/>
              </a:lnSpc>
              <a:buNone/>
            </a:pPr>
            <a:r>
              <a:rPr lang="en-US" altLang="ja-JP" sz="2400" b="1" dirty="0">
                <a:latin typeface="+mn-ea"/>
                <a:cs typeface="ＭＳ 明朝" charset="-128"/>
              </a:rPr>
              <a:t>2</a:t>
            </a:r>
            <a:r>
              <a:rPr lang="ja-JP" altLang="en-US" sz="2400" b="1" dirty="0">
                <a:latin typeface="+mn-ea"/>
                <a:cs typeface="ＭＳ 明朝" charset="-128"/>
              </a:rPr>
              <a:t>　この規約の締約国は、すべての者が飢餓から免れる基本的な権利を有することを認め、個々に及び国際協力を通じて、次の目的のため、具体的な計画その他の必要な措置をとる。</a:t>
            </a:r>
          </a:p>
          <a:p>
            <a:pPr marL="0" indent="0" eaLnBrk="1" hangingPunct="1">
              <a:lnSpc>
                <a:spcPct val="90000"/>
              </a:lnSpc>
              <a:buNone/>
            </a:pPr>
            <a:r>
              <a:rPr lang="en-US" altLang="ja-JP" sz="2400" b="1" dirty="0">
                <a:latin typeface="+mn-ea"/>
                <a:cs typeface="ＭＳ 明朝" charset="-128"/>
              </a:rPr>
              <a:t>(a)</a:t>
            </a:r>
            <a:r>
              <a:rPr lang="ja-JP" altLang="en-US" sz="2400" b="1" dirty="0">
                <a:latin typeface="+mn-ea"/>
                <a:cs typeface="ＭＳ 明朝" charset="-128"/>
              </a:rPr>
              <a:t>　技術的及び科学的知識を十分に利用することにより、栄養に関する原則についての知識を普及させることにより並びに天然資源の最も効果的な開発及び利用を達成するように農地制度を発展させ又は改革することにより、食糧の生産、保存及び分配の方法を改善すること。</a:t>
            </a:r>
          </a:p>
          <a:p>
            <a:pPr marL="0" indent="0" eaLnBrk="1" hangingPunct="1">
              <a:lnSpc>
                <a:spcPct val="90000"/>
              </a:lnSpc>
              <a:buNone/>
            </a:pPr>
            <a:r>
              <a:rPr lang="en-US" altLang="ja-JP" sz="2400" b="1" dirty="0">
                <a:latin typeface="+mn-ea"/>
                <a:cs typeface="ＭＳ 明朝" charset="-128"/>
              </a:rPr>
              <a:t>(b)</a:t>
            </a:r>
            <a:r>
              <a:rPr lang="ja-JP" altLang="en-US" sz="2400" b="1" dirty="0">
                <a:latin typeface="+mn-ea"/>
                <a:cs typeface="ＭＳ 明朝" charset="-128"/>
              </a:rPr>
              <a:t>　食糧の輸入国及び輸出国の双方の問題に考慮を払い、需要との関連において世界の食糧の供給の衡平な分配を確保すること。</a:t>
            </a:r>
          </a:p>
          <a:p>
            <a:pPr marL="0" indent="0" eaLnBrk="1" hangingPunct="1">
              <a:lnSpc>
                <a:spcPct val="90000"/>
              </a:lnSpc>
              <a:buNone/>
            </a:pPr>
            <a:endParaRPr lang="en-US" altLang="ja-JP" sz="2800" b="1" dirty="0">
              <a:latin typeface="+mn-ea"/>
              <a:cs typeface="ＭＳ 明朝" charset="-128"/>
            </a:endParaRPr>
          </a:p>
          <a:p>
            <a:pPr marL="0" indent="0" eaLnBrk="1" hangingPunct="1">
              <a:lnSpc>
                <a:spcPct val="90000"/>
              </a:lnSpc>
              <a:buNone/>
            </a:pPr>
            <a:endParaRPr lang="ja-JP" altLang="en-US" sz="28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8</a:t>
            </a:fld>
            <a:endParaRPr lang="en-US" altLang="ja-JP" dirty="0"/>
          </a:p>
        </p:txBody>
      </p:sp>
    </p:spTree>
    <p:extLst>
      <p:ext uri="{BB962C8B-B14F-4D97-AF65-F5344CB8AC3E}">
        <p14:creationId xmlns:p14="http://schemas.microsoft.com/office/powerpoint/2010/main" val="4711070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29512" y="400490"/>
            <a:ext cx="7704856" cy="1160475"/>
          </a:xfrm>
        </p:spPr>
        <p:txBody>
          <a:bodyPr anchor="ctr"/>
          <a:lstStyle/>
          <a:p>
            <a:pPr algn="ctr" eaLnBrk="1" hangingPunct="1">
              <a:spcBef>
                <a:spcPts val="0"/>
              </a:spcBef>
            </a:pPr>
            <a:br>
              <a:rPr lang="ja-JP" altLang="en-US" sz="2800" dirty="0"/>
            </a:br>
            <a:r>
              <a:rPr lang="ja-JP" altLang="en-US" sz="2800" dirty="0"/>
              <a:t>第３節　社会保障の理念</a:t>
            </a:r>
            <a:br>
              <a:rPr lang="ja-JP" altLang="en-US" sz="2800" dirty="0"/>
            </a:br>
            <a:r>
              <a:rPr lang="ja-JP" altLang="en-US" sz="2800" dirty="0"/>
              <a:t>１．生存権　⑦</a:t>
            </a:r>
            <a:br>
              <a:rPr lang="ja-JP" altLang="en-US" sz="2400" dirty="0"/>
            </a:br>
            <a:endParaRPr lang="ja-JP" altLang="en-US" sz="2800" dirty="0"/>
          </a:p>
        </p:txBody>
      </p:sp>
      <p:sp>
        <p:nvSpPr>
          <p:cNvPr id="430083" name="Rectangle 3"/>
          <p:cNvSpPr>
            <a:spLocks noGrp="1" noChangeArrowheads="1"/>
          </p:cNvSpPr>
          <p:nvPr>
            <p:ph type="body" idx="1"/>
          </p:nvPr>
        </p:nvSpPr>
        <p:spPr>
          <a:xfrm>
            <a:off x="215415" y="1802442"/>
            <a:ext cx="8533050" cy="4074830"/>
          </a:xfrm>
        </p:spPr>
        <p:txBody>
          <a:bodyPr/>
          <a:lstStyle/>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大事な点</a:t>
            </a:r>
            <a:r>
              <a:rPr lang="en-US" altLang="ja-JP" sz="2400" b="1" dirty="0">
                <a:latin typeface="+mn-ea"/>
                <a:cs typeface="ＭＳ 明朝" charset="-128"/>
              </a:rPr>
              <a:t>】</a:t>
            </a:r>
            <a:r>
              <a:rPr lang="ja-JP" altLang="en-US" sz="2400" b="1" dirty="0">
                <a:solidFill>
                  <a:srgbClr val="FF0000"/>
                </a:solidFill>
                <a:latin typeface="+mn-ea"/>
                <a:cs typeface="ＭＳ 明朝" charset="-128"/>
              </a:rPr>
              <a:t>日本国憲法第</a:t>
            </a:r>
            <a:r>
              <a:rPr lang="en-US" altLang="ja-JP" sz="2400" b="1" dirty="0">
                <a:solidFill>
                  <a:srgbClr val="FF0000"/>
                </a:solidFill>
                <a:latin typeface="+mn-ea"/>
                <a:cs typeface="ＭＳ 明朝" charset="-128"/>
              </a:rPr>
              <a:t>25</a:t>
            </a:r>
            <a:r>
              <a:rPr lang="ja-JP" altLang="en-US" sz="2400" b="1" dirty="0">
                <a:solidFill>
                  <a:srgbClr val="FF0000"/>
                </a:solidFill>
                <a:latin typeface="+mn-ea"/>
                <a:cs typeface="ＭＳ 明朝" charset="-128"/>
              </a:rPr>
              <a:t>条「すべての日本国民は</a:t>
            </a:r>
            <a:r>
              <a:rPr lang="ja-JP" altLang="en-US" sz="2400" b="1" dirty="0">
                <a:latin typeface="+mn-ea"/>
                <a:cs typeface="ＭＳ 明朝" charset="-128"/>
              </a:rPr>
              <a:t>」</a:t>
            </a:r>
            <a:r>
              <a:rPr lang="ja-JP" altLang="en-US" sz="2400" b="1" dirty="0">
                <a:solidFill>
                  <a:srgbClr val="FF0000"/>
                </a:solidFill>
                <a:latin typeface="+mn-ea"/>
                <a:cs typeface="ＭＳ 明朝" charset="-128"/>
              </a:rPr>
              <a:t>としているが、日本に在住する外国人や海外からの難民、旅行者などの一時滞在者にも、この生存権は認めれるのか？</a:t>
            </a:r>
          </a:p>
          <a:p>
            <a:pPr marL="0" indent="0" eaLnBrk="1" hangingPunct="1">
              <a:lnSpc>
                <a:spcPct val="90000"/>
              </a:lnSpc>
              <a:buNone/>
            </a:pPr>
            <a:r>
              <a:rPr lang="ja-JP" altLang="en-US" sz="2400" b="1" dirty="0">
                <a:latin typeface="+mn-ea"/>
                <a:cs typeface="ＭＳ 明朝" charset="-128"/>
              </a:rPr>
              <a:t>⇒認められる。日本国憲法自体が</a:t>
            </a:r>
            <a:r>
              <a:rPr lang="en-US" altLang="ja-JP" sz="2400" b="1" dirty="0">
                <a:latin typeface="+mn-ea"/>
                <a:cs typeface="ＭＳ 明朝" charset="-128"/>
              </a:rPr>
              <a:t>1948</a:t>
            </a:r>
            <a:r>
              <a:rPr lang="ja-JP" altLang="en-US" sz="2400" b="1" dirty="0">
                <a:latin typeface="+mn-ea"/>
                <a:cs typeface="ＭＳ 明朝" charset="-128"/>
              </a:rPr>
              <a:t>年の「世界人権宣言」に沿った憲法であり、日本は</a:t>
            </a:r>
            <a:r>
              <a:rPr lang="en-US" altLang="ja-JP" sz="2400" b="1" dirty="0">
                <a:latin typeface="+mn-ea"/>
                <a:cs typeface="ＭＳ 明朝" charset="-128"/>
              </a:rPr>
              <a:t>1966</a:t>
            </a:r>
            <a:r>
              <a:rPr lang="ja-JP" altLang="en-US" sz="2400" b="1" dirty="0">
                <a:latin typeface="+mn-ea"/>
                <a:cs typeface="ＭＳ 明朝" charset="-128"/>
              </a:rPr>
              <a:t>年の国際人権条約の批准国＝</a:t>
            </a:r>
            <a:r>
              <a:rPr lang="zh-TW" altLang="en-US" sz="2400" b="1" dirty="0">
                <a:latin typeface="+mn-ea"/>
                <a:cs typeface="ＭＳ 明朝" charset="-128"/>
              </a:rPr>
              <a:t>国際人権規約</a:t>
            </a:r>
            <a:r>
              <a:rPr lang="ja-JP" altLang="en-US" sz="2400" b="1" dirty="0">
                <a:latin typeface="+mn-ea"/>
                <a:cs typeface="ＭＳ 明朝" charset="-128"/>
              </a:rPr>
              <a:t>（第</a:t>
            </a:r>
            <a:r>
              <a:rPr lang="en-US" altLang="ja-JP" sz="2400" b="1" dirty="0">
                <a:latin typeface="+mn-ea"/>
                <a:cs typeface="ＭＳ 明朝" charset="-128"/>
              </a:rPr>
              <a:t>11</a:t>
            </a:r>
            <a:r>
              <a:rPr lang="ja-JP" altLang="en-US" sz="2400" b="1" dirty="0">
                <a:latin typeface="+mn-ea"/>
                <a:cs typeface="ＭＳ 明朝" charset="-128"/>
              </a:rPr>
              <a:t>条２項）他の批准国の人々にもその権利の実現を確保するために適当な措置を取る義務がある。</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社会権と自由権</a:t>
            </a:r>
            <a:r>
              <a:rPr lang="en-US" altLang="ja-JP" sz="2400" b="1" dirty="0">
                <a:latin typeface="+mn-ea"/>
                <a:cs typeface="ＭＳ 明朝" charset="-128"/>
              </a:rPr>
              <a:t>】</a:t>
            </a:r>
            <a:r>
              <a:rPr lang="ja-JP" altLang="en-US" sz="2400" b="1" dirty="0">
                <a:latin typeface="+mn-ea"/>
                <a:cs typeface="ＭＳ 明朝" charset="-128"/>
              </a:rPr>
              <a:t>社会権は弱い人とっての社会的な権利（守られる権利）、自由権は強い人にとっての個人の自由を行使する権利。民主主義社会は、個人の自由を守る一方、個人の社会的権利（社会の一員としての生存権）を保障する社会だといえる。</a:t>
            </a:r>
          </a:p>
          <a:p>
            <a:pPr marL="0" indent="0" eaLnBrk="1" hangingPunct="1">
              <a:lnSpc>
                <a:spcPct val="90000"/>
              </a:lnSpc>
              <a:buNone/>
            </a:pPr>
            <a:endParaRPr lang="en-US" altLang="ja-JP" sz="2800" b="1" dirty="0">
              <a:latin typeface="+mn-ea"/>
              <a:cs typeface="ＭＳ 明朝" charset="-128"/>
            </a:endParaRPr>
          </a:p>
          <a:p>
            <a:pPr marL="0" indent="0" eaLnBrk="1" hangingPunct="1">
              <a:lnSpc>
                <a:spcPct val="90000"/>
              </a:lnSpc>
              <a:buNone/>
            </a:pPr>
            <a:endParaRPr lang="ja-JP" altLang="en-US" sz="28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9</a:t>
            </a:fld>
            <a:endParaRPr lang="en-US" altLang="ja-JP" dirty="0"/>
          </a:p>
        </p:txBody>
      </p:sp>
    </p:spTree>
    <p:extLst>
      <p:ext uri="{BB962C8B-B14F-4D97-AF65-F5344CB8AC3E}">
        <p14:creationId xmlns:p14="http://schemas.microsoft.com/office/powerpoint/2010/main" val="326435696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26326</TotalTime>
  <Words>2108</Words>
  <Application>Microsoft Office PowerPoint</Application>
  <PresentationFormat>画面に合わせる (4:3)</PresentationFormat>
  <Paragraphs>144</Paragraphs>
  <Slides>17</Slides>
  <Notes>17</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17</vt:i4>
      </vt:variant>
    </vt:vector>
  </HeadingPairs>
  <TitlesOfParts>
    <vt:vector size="23" baseType="lpstr">
      <vt:lpstr>ＭＳ Ｐゴシック</vt:lpstr>
      <vt:lpstr>ＭＳ 明朝</vt:lpstr>
      <vt:lpstr>Arial</vt:lpstr>
      <vt:lpstr>Century</vt:lpstr>
      <vt:lpstr>Wingdings</vt:lpstr>
      <vt:lpstr>Profile</vt:lpstr>
      <vt:lpstr>第６回【社会保障の理念と対象】福祉国家、基本的人権と社会保障の関係</vt:lpstr>
      <vt:lpstr>今日のお話</vt:lpstr>
      <vt:lpstr> 第３節　社会保障の理念 １．生存権　① </vt:lpstr>
      <vt:lpstr> 第３節　社会保障の理念 １．生存権　② </vt:lpstr>
      <vt:lpstr> 第３節　社会保障の理念 １．生存権　③ </vt:lpstr>
      <vt:lpstr> 第３節　社会保障の理念 １．生存権　④ </vt:lpstr>
      <vt:lpstr> 第３節　社会保障の理念 １．生存権　⑤ </vt:lpstr>
      <vt:lpstr> 第３節　社会保障の理念 １．生存権　⑥ </vt:lpstr>
      <vt:lpstr> 第３節　社会保障の理念 １．生存権　⑦ </vt:lpstr>
      <vt:lpstr>第３節　社会保障の理念 ２．社会連帯　①</vt:lpstr>
      <vt:lpstr>第３節　社会保障の理念 ２．社会連帯　②</vt:lpstr>
      <vt:lpstr>第４節　社会保障の対象 1.カバーする社会的リスクの範囲①</vt:lpstr>
      <vt:lpstr>第４節　社会保障の対象 1.カバーする社会的リスクの範囲②</vt:lpstr>
      <vt:lpstr>第４節　社会保障の対象 1.カバーする社会的リスクの範囲③</vt:lpstr>
      <vt:lpstr>第４節　社会保障の対象 2.人的適用範囲　①</vt:lpstr>
      <vt:lpstr>第４節　社会保障の対象 2.人的適用範囲　②</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697</cp:revision>
  <cp:lastPrinted>2023-04-23T09:28:47Z</cp:lastPrinted>
  <dcterms:created xsi:type="dcterms:W3CDTF">2016-04-06T06:30:45Z</dcterms:created>
  <dcterms:modified xsi:type="dcterms:W3CDTF">2025-04-25T06:51:07Z</dcterms:modified>
  <cp:category/>
</cp:coreProperties>
</file>