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4"/>
  </p:notesMasterIdLst>
  <p:handoutMasterIdLst>
    <p:handoutMasterId r:id="rId15"/>
  </p:handoutMasterIdLst>
  <p:sldIdLst>
    <p:sldId id="256" r:id="rId2"/>
    <p:sldId id="386" r:id="rId3"/>
    <p:sldId id="388" r:id="rId4"/>
    <p:sldId id="527" r:id="rId5"/>
    <p:sldId id="552" r:id="rId6"/>
    <p:sldId id="553" r:id="rId7"/>
    <p:sldId id="558" r:id="rId8"/>
    <p:sldId id="554" r:id="rId9"/>
    <p:sldId id="555" r:id="rId10"/>
    <p:sldId id="557" r:id="rId11"/>
    <p:sldId id="556" r:id="rId12"/>
    <p:sldId id="425" r:id="rId13"/>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70" autoAdjust="0"/>
    <p:restoredTop sz="90929"/>
  </p:normalViewPr>
  <p:slideViewPr>
    <p:cSldViewPr>
      <p:cViewPr varScale="1">
        <p:scale>
          <a:sx n="71" d="100"/>
          <a:sy n="71" d="100"/>
        </p:scale>
        <p:origin x="936" y="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7"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7"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7"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0"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7"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24070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536422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429126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798811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81953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mhlw.go.jp/stf/shingi/shingi-hosho_126692.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ipss.go.jp/publication/j/shiryou/no.13/data/shiryou/syakaifukushi/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hlw.go.jp/wp/hakusyo/kaigai/12/pdf/teirei/t275-287.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ipss.go.jp/ss-cost/j/kyuhuhi-h8/1/P1.html" TargetMode="External"/><Relationship Id="rId5" Type="http://schemas.openxmlformats.org/officeDocument/2006/relationships/hyperlink" Target="https://www.jetro.go.jp/world/reports/2021/01/01168598c658e4b0.html" TargetMode="External"/><Relationship Id="rId4" Type="http://schemas.openxmlformats.org/officeDocument/2006/relationships/hyperlink" Target="https://www.y-history.net/appendix/wh1504-018_2.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hohgaisha.com/column/grown_up_detail?id=217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a:t>
            </a:r>
            <a:r>
              <a:rPr lang="en-US" altLang="ja-JP" dirty="0"/>
              <a:t>4</a:t>
            </a:r>
            <a:r>
              <a:rPr lang="ja-JP" altLang="en-US" dirty="0"/>
              <a:t>回</a:t>
            </a:r>
            <a:r>
              <a:rPr lang="en-US" altLang="ja-JP" dirty="0"/>
              <a:t>【</a:t>
            </a:r>
            <a:r>
              <a:rPr lang="ja-JP" altLang="en-US" dirty="0"/>
              <a:t>社会保障の概念と範囲</a:t>
            </a:r>
            <a:r>
              <a:rPr lang="en-US" altLang="ja-JP" dirty="0"/>
              <a:t>】</a:t>
            </a:r>
            <a:r>
              <a:rPr lang="ja-JP" altLang="en-US" dirty="0"/>
              <a:t>ライフサイクルと社会保障制度</a:t>
            </a:r>
            <a:endParaRPr lang="en-US" altLang="ja-JP" dirty="0"/>
          </a:p>
        </p:txBody>
      </p:sp>
      <p:sp>
        <p:nvSpPr>
          <p:cNvPr id="3075" name="Rectangle 3"/>
          <p:cNvSpPr>
            <a:spLocks noGrp="1" noChangeArrowheads="1"/>
          </p:cNvSpPr>
          <p:nvPr>
            <p:ph type="subTitle" idx="1"/>
          </p:nvPr>
        </p:nvSpPr>
        <p:spPr>
          <a:xfrm>
            <a:off x="1331640" y="2831285"/>
            <a:ext cx="6984776" cy="3645715"/>
          </a:xfrm>
        </p:spPr>
        <p:txBody>
          <a:bodyPr/>
          <a:lstStyle/>
          <a:p>
            <a:pPr algn="ctr"/>
            <a:r>
              <a:rPr lang="ja-JP" altLang="en-US" dirty="0"/>
              <a:t>社会保障</a:t>
            </a:r>
            <a:r>
              <a:rPr lang="en-US" altLang="ja-JP" dirty="0"/>
              <a:t>Ⅰ</a:t>
            </a:r>
            <a:r>
              <a:rPr lang="ja-JP" altLang="en-US" dirty="0"/>
              <a:t>　</a:t>
            </a:r>
            <a:endParaRPr lang="en-US" altLang="ja-JP" dirty="0"/>
          </a:p>
          <a:p>
            <a:pPr algn="ctr"/>
            <a:endParaRPr lang="en-US" altLang="ja-JP" dirty="0"/>
          </a:p>
          <a:p>
            <a:pPr algn="ctr"/>
            <a:r>
              <a:rPr lang="ja-JP" altLang="en-US" sz="2000" dirty="0"/>
              <a:t>教科書：第２章　社会保障の概念や対象およびその理念</a:t>
            </a:r>
          </a:p>
          <a:p>
            <a:pPr algn="ctr"/>
            <a:r>
              <a:rPr lang="ja-JP" altLang="en-US" sz="2000" dirty="0"/>
              <a:t>第１節　社会保障の概念と範囲</a:t>
            </a:r>
            <a:endParaRPr lang="en-US" altLang="ja-JP" sz="2000" dirty="0"/>
          </a:p>
          <a:p>
            <a:pPr algn="ctr"/>
            <a:r>
              <a:rPr lang="ja-JP" altLang="en-US" sz="2000" dirty="0"/>
              <a:t>ｐ</a:t>
            </a:r>
            <a:r>
              <a:rPr lang="en-US" altLang="ja-JP" sz="2000" dirty="0"/>
              <a:t>.24</a:t>
            </a:r>
            <a:r>
              <a:rPr lang="ja-JP" altLang="en-US" sz="2000" dirty="0"/>
              <a:t>～</a:t>
            </a:r>
            <a:r>
              <a:rPr lang="en-US" altLang="ja-JP" sz="2000" dirty="0"/>
              <a:t>p.</a:t>
            </a:r>
            <a:r>
              <a:rPr lang="ja-JP" altLang="en-US" sz="2000" dirty="0"/>
              <a:t>３</a:t>
            </a:r>
            <a:r>
              <a:rPr lang="en-US" altLang="ja-JP" sz="2000" dirty="0"/>
              <a:t>0</a:t>
            </a:r>
          </a:p>
          <a:p>
            <a:pPr algn="ctr"/>
            <a:r>
              <a:rPr lang="en-US" altLang="zh-CN" sz="2000" dirty="0"/>
              <a:t>3</a:t>
            </a:r>
            <a:r>
              <a:rPr lang="zh-CN" altLang="en-US" sz="2000" dirty="0"/>
              <a:t>限目</a:t>
            </a:r>
            <a:r>
              <a:rPr lang="en-US" altLang="zh-CN" sz="2000" dirty="0"/>
              <a:t>13</a:t>
            </a:r>
            <a:r>
              <a:rPr lang="zh-CN" altLang="en-US" sz="2000" dirty="0"/>
              <a:t>：</a:t>
            </a:r>
            <a:r>
              <a:rPr lang="en-US" altLang="zh-CN" sz="2000" dirty="0"/>
              <a:t>00</a:t>
            </a:r>
            <a:r>
              <a:rPr lang="zh-CN" altLang="en-US" sz="2000" dirty="0"/>
              <a:t>～</a:t>
            </a:r>
            <a:r>
              <a:rPr lang="en-US" altLang="zh-CN" sz="2000" dirty="0"/>
              <a:t>14:30</a:t>
            </a:r>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br>
              <a:rPr lang="en-US" altLang="ja-JP" sz="2800" dirty="0"/>
            </a:br>
            <a:r>
              <a:rPr lang="ja-JP" altLang="en-US" sz="2800" dirty="0"/>
              <a:t>第１節　社会保障の概念と範囲</a:t>
            </a:r>
            <a:br>
              <a:rPr lang="ja-JP" altLang="en-US" sz="2800" dirty="0"/>
            </a:br>
            <a:r>
              <a:rPr lang="en-US" altLang="ja-JP" sz="2800" dirty="0"/>
              <a:t>4. </a:t>
            </a:r>
            <a:r>
              <a:rPr lang="ja-JP" altLang="en-US" sz="2800" dirty="0"/>
              <a:t>社会保障制度の体系と制度の種類</a:t>
            </a:r>
            <a:br>
              <a:rPr lang="en-US" altLang="ja-JP" sz="2800" dirty="0"/>
            </a:br>
            <a:r>
              <a:rPr lang="ja-JP" altLang="en-US" sz="2800" dirty="0"/>
              <a:t>（１）保障の方法に着目した分類</a:t>
            </a:r>
            <a:br>
              <a:rPr lang="en-US" altLang="ja-JP" sz="2800" dirty="0"/>
            </a:br>
            <a:endParaRPr lang="ja-JP" altLang="en-US" sz="36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pic>
        <p:nvPicPr>
          <p:cNvPr id="5" name="図 4">
            <a:extLst>
              <a:ext uri="{FF2B5EF4-FFF2-40B4-BE49-F238E27FC236}">
                <a16:creationId xmlns:a16="http://schemas.microsoft.com/office/drawing/2014/main" id="{E5996D2F-D2F5-E0DD-5D6A-FC7522846356}"/>
              </a:ext>
            </a:extLst>
          </p:cNvPr>
          <p:cNvPicPr>
            <a:picLocks noChangeAspect="1"/>
          </p:cNvPicPr>
          <p:nvPr/>
        </p:nvPicPr>
        <p:blipFill>
          <a:blip r:embed="rId3"/>
          <a:stretch>
            <a:fillRect/>
          </a:stretch>
        </p:blipFill>
        <p:spPr>
          <a:xfrm>
            <a:off x="934664" y="1772815"/>
            <a:ext cx="7165728" cy="2449561"/>
          </a:xfrm>
          <a:prstGeom prst="rect">
            <a:avLst/>
          </a:prstGeom>
        </p:spPr>
      </p:pic>
      <p:sp>
        <p:nvSpPr>
          <p:cNvPr id="6" name="テキスト ボックス 5">
            <a:extLst>
              <a:ext uri="{FF2B5EF4-FFF2-40B4-BE49-F238E27FC236}">
                <a16:creationId xmlns:a16="http://schemas.microsoft.com/office/drawing/2014/main" id="{030C5D0E-2AB7-07A2-F51E-692B87FAF41E}"/>
              </a:ext>
            </a:extLst>
          </p:cNvPr>
          <p:cNvSpPr txBox="1"/>
          <p:nvPr/>
        </p:nvSpPr>
        <p:spPr>
          <a:xfrm>
            <a:off x="615008" y="4365104"/>
            <a:ext cx="8075892" cy="1794565"/>
          </a:xfrm>
          <a:prstGeom prst="rect">
            <a:avLst/>
          </a:prstGeom>
          <a:noFill/>
        </p:spPr>
        <p:txBody>
          <a:bodyPr wrap="square" rtlCol="0">
            <a:spAutoFit/>
          </a:bodyPr>
          <a:lstStyle/>
          <a:p>
            <a:r>
              <a:rPr lang="ja-JP" altLang="en-US" sz="1800" dirty="0">
                <a:solidFill>
                  <a:schemeClr val="accent2"/>
                </a:solidFill>
              </a:rPr>
              <a:t>＊ミーンズテスト（</a:t>
            </a:r>
            <a:r>
              <a:rPr lang="en-US" altLang="ja-JP" sz="1800" dirty="0">
                <a:solidFill>
                  <a:schemeClr val="accent2"/>
                </a:solidFill>
              </a:rPr>
              <a:t>means test</a:t>
            </a:r>
            <a:r>
              <a:rPr lang="ja-JP" altLang="en-US" sz="1800" dirty="0">
                <a:solidFill>
                  <a:schemeClr val="accent2"/>
                </a:solidFill>
              </a:rPr>
              <a:t>）資力調査：生活保護を申請した者に対して行う調査。国による最低限度の生活水準を定め、それに資力が不足する分だけを給付するという生活保護の基本的考え方において、申請者の収入や資産、扶養義務者の状況などを詳しく調査する。申請者にスティグマ（貧困の烙印）を与えがちで、抑制的な効果を発揮するといわれている。また日本では西欧諸国に比べて厳しく、扶養義務者の範囲が広いことなどが、生活保護率の低下に繋がっている。</a:t>
            </a:r>
          </a:p>
        </p:txBody>
      </p:sp>
    </p:spTree>
    <p:extLst>
      <p:ext uri="{BB962C8B-B14F-4D97-AF65-F5344CB8AC3E}">
        <p14:creationId xmlns:p14="http://schemas.microsoft.com/office/powerpoint/2010/main" val="24643318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br>
              <a:rPr lang="en-US" altLang="ja-JP" sz="2800" dirty="0"/>
            </a:br>
            <a:r>
              <a:rPr lang="ja-JP" altLang="en-US" sz="2800" dirty="0"/>
              <a:t>第１節　社会保障の概念と範囲</a:t>
            </a:r>
            <a:br>
              <a:rPr lang="ja-JP" altLang="en-US" sz="2800" dirty="0"/>
            </a:br>
            <a:r>
              <a:rPr lang="en-US" altLang="ja-JP" sz="2800" dirty="0"/>
              <a:t>4. </a:t>
            </a:r>
            <a:r>
              <a:rPr lang="ja-JP" altLang="en-US" sz="2800" dirty="0"/>
              <a:t>社会保障制度の体系と制度の種類</a:t>
            </a:r>
            <a:br>
              <a:rPr lang="en-US" altLang="ja-JP" sz="2800" dirty="0"/>
            </a:br>
            <a:r>
              <a:rPr lang="ja-JP" altLang="en-US" sz="2800" dirty="0"/>
              <a:t>（２）保障の目的に着目した分類</a:t>
            </a:r>
            <a:br>
              <a:rPr lang="en-US" altLang="ja-JP" sz="2800" dirty="0"/>
            </a:br>
            <a:endParaRPr lang="ja-JP" altLang="en-US" sz="36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pic>
        <p:nvPicPr>
          <p:cNvPr id="3" name="図 2">
            <a:extLst>
              <a:ext uri="{FF2B5EF4-FFF2-40B4-BE49-F238E27FC236}">
                <a16:creationId xmlns:a16="http://schemas.microsoft.com/office/drawing/2014/main" id="{D936CFD1-F62B-E556-E5F7-3BA9C74F0112}"/>
              </a:ext>
            </a:extLst>
          </p:cNvPr>
          <p:cNvPicPr>
            <a:picLocks noChangeAspect="1"/>
          </p:cNvPicPr>
          <p:nvPr/>
        </p:nvPicPr>
        <p:blipFill>
          <a:blip r:embed="rId3"/>
          <a:stretch>
            <a:fillRect/>
          </a:stretch>
        </p:blipFill>
        <p:spPr>
          <a:xfrm>
            <a:off x="1115616" y="1698861"/>
            <a:ext cx="6192688" cy="3433738"/>
          </a:xfrm>
          <a:prstGeom prst="rect">
            <a:avLst/>
          </a:prstGeom>
        </p:spPr>
      </p:pic>
      <p:sp>
        <p:nvSpPr>
          <p:cNvPr id="4" name="テキスト ボックス 3">
            <a:extLst>
              <a:ext uri="{FF2B5EF4-FFF2-40B4-BE49-F238E27FC236}">
                <a16:creationId xmlns:a16="http://schemas.microsoft.com/office/drawing/2014/main" id="{2C512B63-095F-155F-2394-AF585BFB3EC5}"/>
              </a:ext>
            </a:extLst>
          </p:cNvPr>
          <p:cNvSpPr txBox="1"/>
          <p:nvPr/>
        </p:nvSpPr>
        <p:spPr>
          <a:xfrm>
            <a:off x="827584" y="5159911"/>
            <a:ext cx="8001000" cy="1200329"/>
          </a:xfrm>
          <a:prstGeom prst="rect">
            <a:avLst/>
          </a:prstGeom>
          <a:noFill/>
        </p:spPr>
        <p:txBody>
          <a:bodyPr wrap="square" rtlCol="0">
            <a:spAutoFit/>
          </a:bodyPr>
          <a:lstStyle/>
          <a:p>
            <a:r>
              <a:rPr lang="ja-JP" altLang="en-US" sz="1800" dirty="0">
                <a:solidFill>
                  <a:schemeClr val="accent2"/>
                </a:solidFill>
              </a:rPr>
              <a:t>ドイツでは、日本の生活保護に対応する制度として社会扶助（</a:t>
            </a:r>
            <a:r>
              <a:rPr lang="en-US" altLang="ja-JP" sz="1800" dirty="0" err="1">
                <a:solidFill>
                  <a:schemeClr val="accent2"/>
                </a:solidFill>
              </a:rPr>
              <a:t>Sozialhilfe</a:t>
            </a:r>
            <a:r>
              <a:rPr lang="en-US" altLang="ja-JP" sz="1800" dirty="0">
                <a:solidFill>
                  <a:schemeClr val="accent2"/>
                </a:solidFill>
              </a:rPr>
              <a:t>)</a:t>
            </a:r>
            <a:r>
              <a:rPr lang="ja-JP" altLang="en-US" sz="1800" dirty="0">
                <a:solidFill>
                  <a:schemeClr val="accent2"/>
                </a:solidFill>
              </a:rPr>
              <a:t>がある。新しい制度では、失業保険とリンクしていて、長期失業者のうち就労が可能な人は「</a:t>
            </a:r>
            <a:r>
              <a:rPr lang="en-US" altLang="ja-JP" sz="1800" dirty="0">
                <a:solidFill>
                  <a:schemeClr val="accent2"/>
                </a:solidFill>
              </a:rPr>
              <a:t>Hartz IV </a:t>
            </a:r>
            <a:r>
              <a:rPr lang="ja-JP" altLang="en-US" sz="1800" dirty="0">
                <a:solidFill>
                  <a:schemeClr val="accent2"/>
                </a:solidFill>
              </a:rPr>
              <a:t>ハルツ</a:t>
            </a:r>
            <a:r>
              <a:rPr lang="en-US" altLang="ja-JP" sz="1800" dirty="0">
                <a:solidFill>
                  <a:schemeClr val="accent2"/>
                </a:solidFill>
              </a:rPr>
              <a:t>4</a:t>
            </a:r>
            <a:r>
              <a:rPr lang="ja-JP" altLang="en-US" sz="1800" dirty="0">
                <a:solidFill>
                  <a:schemeClr val="accent2"/>
                </a:solidFill>
              </a:rPr>
              <a:t>」と俗に呼ばれる第二種失業手当、就労が不可能な人は「</a:t>
            </a:r>
            <a:r>
              <a:rPr lang="en-US" altLang="ja-JP" sz="1800" dirty="0" err="1">
                <a:solidFill>
                  <a:schemeClr val="accent2"/>
                </a:solidFill>
              </a:rPr>
              <a:t>Sozialhilfe</a:t>
            </a:r>
            <a:r>
              <a:rPr lang="en-US" altLang="ja-JP" sz="1800" dirty="0">
                <a:solidFill>
                  <a:schemeClr val="accent2"/>
                </a:solidFill>
              </a:rPr>
              <a:t> </a:t>
            </a:r>
            <a:r>
              <a:rPr lang="ja-JP" altLang="en-US" sz="1800" dirty="0">
                <a:solidFill>
                  <a:schemeClr val="accent2"/>
                </a:solidFill>
              </a:rPr>
              <a:t>生活保護」を受給</a:t>
            </a:r>
          </a:p>
        </p:txBody>
      </p:sp>
    </p:spTree>
    <p:extLst>
      <p:ext uri="{BB962C8B-B14F-4D97-AF65-F5344CB8AC3E}">
        <p14:creationId xmlns:p14="http://schemas.microsoft.com/office/powerpoint/2010/main" val="30308203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ja-JP" altLang="en-US" sz="3200"/>
              <a:t>５</a:t>
            </a:r>
            <a:r>
              <a:rPr lang="ja-JP" altLang="en-US" sz="3200" dirty="0"/>
              <a:t>．</a:t>
            </a:r>
            <a:r>
              <a:rPr lang="en-US" altLang="ja-JP" sz="3200" dirty="0"/>
              <a:t>【</a:t>
            </a:r>
            <a:r>
              <a:rPr lang="ja-JP" altLang="en-US" sz="3200" dirty="0"/>
              <a:t>社会保障の意義と役割</a:t>
            </a:r>
            <a:r>
              <a:rPr lang="en-US" altLang="ja-JP" sz="3200" dirty="0"/>
              <a:t>】</a:t>
            </a:r>
            <a:r>
              <a:rPr lang="ja-JP" altLang="en-US" sz="3200" dirty="0"/>
              <a:t>社会保障の定義、目的、機能</a:t>
            </a:r>
            <a:endParaRPr lang="en-US" altLang="ja-JP" sz="3200" dirty="0"/>
          </a:p>
          <a:p>
            <a:pPr marL="0" indent="0" eaLnBrk="1" hangingPunct="1">
              <a:lnSpc>
                <a:spcPct val="90000"/>
              </a:lnSpc>
              <a:buNone/>
            </a:pPr>
            <a:r>
              <a:rPr lang="ja-JP" altLang="en-US" sz="3200" dirty="0"/>
              <a:t>★教科書：第２章　社会保障の概念や対象およびその理念</a:t>
            </a:r>
            <a:endParaRPr lang="en-US" altLang="ja-JP" sz="3200" dirty="0"/>
          </a:p>
          <a:p>
            <a:pPr marL="0" indent="0" eaLnBrk="1" hangingPunct="1">
              <a:lnSpc>
                <a:spcPct val="90000"/>
              </a:lnSpc>
              <a:buNone/>
            </a:pPr>
            <a:r>
              <a:rPr lang="ja-JP" altLang="en-US" sz="3200" dirty="0"/>
              <a:t>第２節　ｐ</a:t>
            </a:r>
            <a:r>
              <a:rPr lang="en-US" altLang="ja-JP" sz="3200" dirty="0"/>
              <a:t>.31</a:t>
            </a:r>
            <a:r>
              <a:rPr lang="ja-JP" altLang="en-US" sz="3200" dirty="0"/>
              <a:t>～</a:t>
            </a:r>
            <a:r>
              <a:rPr lang="en-US" altLang="ja-JP" sz="3200" dirty="0"/>
              <a:t>p.36</a:t>
            </a:r>
            <a:r>
              <a:rPr lang="ja-JP" altLang="en-US" sz="3200" dirty="0"/>
              <a:t>です。</a:t>
            </a:r>
            <a:endParaRPr lang="en-US" altLang="ja-JP" sz="3200" dirty="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875627" y="1649540"/>
            <a:ext cx="7704856" cy="3636404"/>
          </a:xfrm>
        </p:spPr>
        <p:txBody>
          <a:bodyPr/>
          <a:lstStyle/>
          <a:p>
            <a:pPr marL="0" indent="0" eaLnBrk="1" hangingPunct="1">
              <a:lnSpc>
                <a:spcPct val="90000"/>
              </a:lnSpc>
              <a:buNone/>
            </a:pPr>
            <a:r>
              <a:rPr lang="ja-JP" altLang="en-US" sz="2800" dirty="0"/>
              <a:t>第２章　社会保障の概念や対象およびその理念</a:t>
            </a:r>
            <a:endParaRPr lang="en-US" altLang="ja-JP" sz="2800" dirty="0"/>
          </a:p>
          <a:p>
            <a:pPr marL="0" indent="0" eaLnBrk="1" hangingPunct="1">
              <a:lnSpc>
                <a:spcPct val="90000"/>
              </a:lnSpc>
              <a:buNone/>
            </a:pPr>
            <a:r>
              <a:rPr lang="ja-JP" altLang="en-US" sz="3200" dirty="0"/>
              <a:t>　第１節　社会保障の概念と範囲</a:t>
            </a:r>
          </a:p>
          <a:p>
            <a:pPr marL="952500" lvl="1" indent="-514350" eaLnBrk="1" hangingPunct="1">
              <a:lnSpc>
                <a:spcPct val="90000"/>
              </a:lnSpc>
              <a:buClr>
                <a:schemeClr val="tx1"/>
              </a:buClr>
              <a:buFont typeface="+mj-lt"/>
              <a:buAutoNum type="arabicPeriod"/>
            </a:pPr>
            <a:r>
              <a:rPr lang="ja-JP" altLang="en-US" sz="2800" dirty="0"/>
              <a:t>社会保障制度審議会の社会保障の概念と社会保障の定義の多様性</a:t>
            </a:r>
          </a:p>
          <a:p>
            <a:pPr marL="952500" lvl="1" indent="-514350" eaLnBrk="1" hangingPunct="1">
              <a:lnSpc>
                <a:spcPct val="90000"/>
              </a:lnSpc>
              <a:buClr>
                <a:schemeClr val="tx1"/>
              </a:buClr>
              <a:buFont typeface="+mj-lt"/>
              <a:buAutoNum type="arabicPeriod"/>
            </a:pPr>
            <a:r>
              <a:rPr lang="ja-JP" altLang="en-US" sz="3200" dirty="0"/>
              <a:t>社会保障の範囲</a:t>
            </a:r>
            <a:endParaRPr lang="en-US" altLang="ja-JP" sz="3200" dirty="0"/>
          </a:p>
          <a:p>
            <a:pPr marL="952500" lvl="1" indent="-514350" eaLnBrk="1" hangingPunct="1">
              <a:lnSpc>
                <a:spcPct val="90000"/>
              </a:lnSpc>
              <a:buClr>
                <a:schemeClr val="tx1"/>
              </a:buClr>
              <a:buFont typeface="+mj-lt"/>
              <a:buAutoNum type="arabicPeriod"/>
            </a:pPr>
            <a:r>
              <a:rPr lang="ja-JP" altLang="en-US" sz="3200" dirty="0"/>
              <a:t>本章での社会保障概念の定義</a:t>
            </a:r>
            <a:endParaRPr lang="en-US" altLang="ja-JP" sz="3200" dirty="0"/>
          </a:p>
          <a:p>
            <a:pPr marL="952500" lvl="1" indent="-514350" eaLnBrk="1" hangingPunct="1">
              <a:lnSpc>
                <a:spcPct val="90000"/>
              </a:lnSpc>
              <a:buClr>
                <a:schemeClr val="tx1"/>
              </a:buClr>
              <a:buFont typeface="+mj-lt"/>
              <a:buAutoNum type="arabicPeriod"/>
            </a:pPr>
            <a:r>
              <a:rPr lang="ja-JP" altLang="en-US" sz="3200" dirty="0"/>
              <a:t>社会保障制度の体系と制度の種類</a:t>
            </a:r>
            <a:endParaRPr lang="en-US" altLang="ja-JP" sz="32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683568" y="5208460"/>
            <a:ext cx="7892107" cy="830997"/>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★第２章では、社会保障とは何かという基本的な概念を学ぶ。そもそも話がわかっていれば制度の変化に対応できる！</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第１節　社会保障の概念と範囲</a:t>
            </a:r>
            <a:br>
              <a:rPr lang="ja-JP" altLang="en-US" sz="2800" dirty="0"/>
            </a:br>
            <a:r>
              <a:rPr lang="en-US" altLang="ja-JP" sz="2800" dirty="0"/>
              <a:t>1. </a:t>
            </a:r>
            <a:r>
              <a:rPr lang="ja-JP" altLang="en-US" sz="2800" dirty="0"/>
              <a:t>社会保障制度審議会の社会保障の概念と社会保障の定義の多様性</a:t>
            </a:r>
            <a:endParaRPr lang="ja-JP" altLang="en-US" sz="3600" dirty="0"/>
          </a:p>
        </p:txBody>
      </p:sp>
      <p:sp>
        <p:nvSpPr>
          <p:cNvPr id="430083" name="Rectangle 3"/>
          <p:cNvSpPr>
            <a:spLocks noGrp="1" noChangeArrowheads="1"/>
          </p:cNvSpPr>
          <p:nvPr>
            <p:ph type="body" idx="1"/>
          </p:nvPr>
        </p:nvSpPr>
        <p:spPr>
          <a:xfrm>
            <a:off x="291580" y="1792938"/>
            <a:ext cx="8852420" cy="4156342"/>
          </a:xfrm>
        </p:spPr>
        <p:txBody>
          <a:bodyPr/>
          <a:lstStyle/>
          <a:p>
            <a:pPr eaLnBrk="1" hangingPunct="1">
              <a:lnSpc>
                <a:spcPct val="90000"/>
              </a:lnSpc>
            </a:pPr>
            <a:r>
              <a:rPr lang="ja-JP" altLang="en-US" sz="2800" b="1" dirty="0">
                <a:latin typeface="+mn-ea"/>
                <a:cs typeface="ＭＳ 明朝" charset="-128"/>
              </a:rPr>
              <a:t>今日の日本で社会保障といえば？</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社会保険（年金、医療保険、介護保険、雇用保険、労災保険）、生活保護、児童手当、社会福祉などの諸制度を指すものとして理解される。</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＊社会保障制度審議会による</a:t>
            </a:r>
            <a:endParaRPr lang="en-US" altLang="ja-JP" sz="2800" b="1" dirty="0">
              <a:latin typeface="+mn-ea"/>
              <a:cs typeface="ＭＳ 明朝" charset="-128"/>
            </a:endParaRPr>
          </a:p>
          <a:p>
            <a:pPr eaLnBrk="1" hangingPunct="1">
              <a:lnSpc>
                <a:spcPct val="90000"/>
              </a:lnSpc>
            </a:pPr>
            <a:r>
              <a:rPr lang="en-US" altLang="ja-JP" sz="2800" b="1" dirty="0">
                <a:latin typeface="+mn-ea"/>
                <a:cs typeface="ＭＳ 明朝" charset="-128"/>
                <a:hlinkClick r:id="rId3" action="ppaction://hlinksldjump"/>
              </a:rPr>
              <a:t>1950</a:t>
            </a:r>
            <a:r>
              <a:rPr lang="ja-JP" altLang="en-US" sz="2800" b="1" dirty="0">
                <a:latin typeface="+mn-ea"/>
                <a:cs typeface="ＭＳ 明朝" charset="-128"/>
                <a:hlinkClick r:id="rId3" action="ppaction://hlinksldjump"/>
              </a:rPr>
              <a:t>（</a:t>
            </a:r>
            <a:r>
              <a:rPr lang="en-US" altLang="ja-JP" sz="2800" b="1" dirty="0">
                <a:latin typeface="+mn-ea"/>
                <a:cs typeface="ＭＳ 明朝" charset="-128"/>
                <a:hlinkClick r:id="rId3" action="ppaction://hlinksldjump"/>
              </a:rPr>
              <a:t>S50)</a:t>
            </a:r>
            <a:r>
              <a:rPr lang="ja-JP" altLang="en-US" sz="2800" b="1" dirty="0">
                <a:latin typeface="+mn-ea"/>
                <a:cs typeface="ＭＳ 明朝" charset="-128"/>
                <a:hlinkClick r:id="rId3" action="ppaction://hlinksldjump"/>
              </a:rPr>
              <a:t>年「社会保障制度に関する勧告」（</a:t>
            </a:r>
            <a:r>
              <a:rPr lang="en-US" altLang="ja-JP" sz="2800" b="1" dirty="0">
                <a:latin typeface="+mn-ea"/>
                <a:cs typeface="ＭＳ 明朝" charset="-128"/>
                <a:hlinkClick r:id="rId3" action="ppaction://hlinksldjump"/>
              </a:rPr>
              <a:t>1950</a:t>
            </a:r>
            <a:r>
              <a:rPr lang="ja-JP" altLang="en-US" sz="2800" b="1" dirty="0">
                <a:latin typeface="+mn-ea"/>
                <a:cs typeface="ＭＳ 明朝" charset="-128"/>
                <a:hlinkClick r:id="rId3" action="ppaction://hlinksldjump"/>
              </a:rPr>
              <a:t>年勧告）</a:t>
            </a:r>
            <a:endParaRPr lang="en-US" altLang="ja-JP" sz="28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＊社会保障制度審議会設置法</a:t>
            </a:r>
            <a:r>
              <a:rPr lang="en-US" altLang="ja-JP" sz="2400" b="1" dirty="0">
                <a:latin typeface="+mn-ea"/>
                <a:cs typeface="ＭＳ 明朝" charset="-128"/>
              </a:rPr>
              <a:t>1948(S21)</a:t>
            </a:r>
            <a:r>
              <a:rPr lang="ja-JP" altLang="en-US" sz="2400" b="1" dirty="0">
                <a:latin typeface="+mn-ea"/>
                <a:cs typeface="ＭＳ 明朝" charset="-128"/>
              </a:rPr>
              <a:t>年に基づいて内閣総理大臣の諮問機関として設置された。中央省庁再編で</a:t>
            </a:r>
            <a:r>
              <a:rPr lang="en-US" altLang="ja-JP" sz="2400" b="1" dirty="0">
                <a:latin typeface="+mn-ea"/>
                <a:cs typeface="ＭＳ 明朝" charset="-128"/>
              </a:rPr>
              <a:t>2001</a:t>
            </a:r>
            <a:r>
              <a:rPr lang="ja-JP" altLang="en-US" sz="2400" b="1" dirty="0">
                <a:latin typeface="+mn-ea"/>
                <a:cs typeface="ＭＳ 明朝" charset="-128"/>
              </a:rPr>
              <a:t>（</a:t>
            </a:r>
            <a:r>
              <a:rPr lang="en-US" altLang="ja-JP" sz="2400" b="1" dirty="0">
                <a:latin typeface="+mn-ea"/>
                <a:cs typeface="ＭＳ 明朝" charset="-128"/>
              </a:rPr>
              <a:t>H13)</a:t>
            </a:r>
            <a:r>
              <a:rPr lang="ja-JP" altLang="en-US" sz="2400" b="1" dirty="0">
                <a:latin typeface="+mn-ea"/>
                <a:cs typeface="ＭＳ 明朝" charset="-128"/>
              </a:rPr>
              <a:t>年に廃止された。現在は厚生労働省の</a:t>
            </a:r>
            <a:r>
              <a:rPr lang="ja-JP" altLang="en-US" sz="2400" b="1" dirty="0">
                <a:solidFill>
                  <a:srgbClr val="FF0000"/>
                </a:solidFill>
                <a:latin typeface="+mn-ea"/>
                <a:cs typeface="ＭＳ 明朝" charset="-128"/>
                <a:hlinkClick r:id="rId4"/>
              </a:rPr>
              <a:t>社会保障審議会</a:t>
            </a:r>
            <a:endParaRPr lang="en-US" altLang="ja-JP" sz="2400" b="1" dirty="0">
              <a:solidFill>
                <a:srgbClr val="FF0000"/>
              </a:solidFill>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extLst>
              <a:ext uri="{FF2B5EF4-FFF2-40B4-BE49-F238E27FC236}">
                <a16:creationId xmlns:a16="http://schemas.microsoft.com/office/drawing/2014/main" id="{F8EEB347-B109-BC0B-E665-68F55E29BE1E}"/>
              </a:ext>
            </a:extLst>
          </p:cNvPr>
          <p:cNvSpPr txBox="1"/>
          <p:nvPr/>
        </p:nvSpPr>
        <p:spPr>
          <a:xfrm>
            <a:off x="291580" y="5949280"/>
            <a:ext cx="8456884" cy="461665"/>
          </a:xfrm>
          <a:prstGeom prst="rect">
            <a:avLst/>
          </a:prstGeom>
          <a:noFill/>
        </p:spPr>
        <p:txBody>
          <a:bodyPr wrap="square" rtlCol="0">
            <a:spAutoFit/>
          </a:bodyPr>
          <a:lstStyle/>
          <a:p>
            <a:r>
              <a:rPr lang="ja-JP" altLang="en-US" dirty="0">
                <a:solidFill>
                  <a:srgbClr val="FF0000"/>
                </a:solidFill>
                <a:highlight>
                  <a:srgbClr val="C0C0C0"/>
                </a:highlight>
              </a:rPr>
              <a:t>ただし、社会保障の概念は多様であり国によって異なる点に注意</a:t>
            </a:r>
            <a:endParaRPr lang="en-US" dirty="0">
              <a:solidFill>
                <a:srgbClr val="FF0000"/>
              </a:solidFill>
              <a:highlight>
                <a:srgbClr val="C0C0C0"/>
              </a:highligh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br>
              <a:rPr lang="en-US" altLang="ja-JP" sz="2800" b="1" dirty="0">
                <a:latin typeface="+mn-ea"/>
                <a:cs typeface="ＭＳ 明朝" charset="-128"/>
              </a:rPr>
            </a:br>
            <a:r>
              <a:rPr lang="en-US" altLang="ja-JP" sz="2800" b="1" dirty="0">
                <a:latin typeface="+mn-ea"/>
                <a:cs typeface="ＭＳ 明朝" charset="-128"/>
                <a:hlinkClick r:id="rId2"/>
              </a:rPr>
              <a:t>1950</a:t>
            </a:r>
            <a:r>
              <a:rPr lang="ja-JP" altLang="en-US" sz="2800" b="1" dirty="0">
                <a:latin typeface="+mn-ea"/>
                <a:cs typeface="ＭＳ 明朝" charset="-128"/>
                <a:hlinkClick r:id="rId2"/>
              </a:rPr>
              <a:t>（</a:t>
            </a:r>
            <a:r>
              <a:rPr lang="en-US" altLang="ja-JP" sz="2800" b="1" dirty="0">
                <a:latin typeface="+mn-ea"/>
                <a:cs typeface="ＭＳ 明朝" charset="-128"/>
                <a:hlinkClick r:id="rId2"/>
              </a:rPr>
              <a:t>S50)</a:t>
            </a:r>
            <a:r>
              <a:rPr lang="ja-JP" altLang="en-US" sz="2800" b="1" dirty="0">
                <a:latin typeface="+mn-ea"/>
                <a:cs typeface="ＭＳ 明朝" charset="-128"/>
                <a:hlinkClick r:id="rId2"/>
              </a:rPr>
              <a:t>年「社会保障制度に関する勧告」</a:t>
            </a:r>
            <a:r>
              <a:rPr lang="ja-JP" altLang="en-US" sz="2800" b="1" dirty="0">
                <a:latin typeface="+mn-ea"/>
                <a:cs typeface="ＭＳ 明朝" charset="-128"/>
              </a:rPr>
              <a:t>①</a:t>
            </a: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791579" y="1746328"/>
            <a:ext cx="7560841" cy="3046988"/>
          </a:xfrm>
          <a:prstGeom prst="rect">
            <a:avLst/>
          </a:prstGeom>
          <a:noFill/>
        </p:spPr>
        <p:txBody>
          <a:bodyPr wrap="square" rtlCol="0">
            <a:spAutoFit/>
          </a:bodyPr>
          <a:lstStyle/>
          <a:p>
            <a:r>
              <a:rPr lang="ja-JP" altLang="en-US" b="0" i="0" dirty="0">
                <a:solidFill>
                  <a:srgbClr val="333333"/>
                </a:solidFill>
                <a:effectLst/>
                <a:latin typeface="Meiryo" panose="020B0604030504040204" pitchFamily="50" charset="-128"/>
                <a:ea typeface="Meiryo" panose="020B0604030504040204" pitchFamily="50" charset="-128"/>
              </a:rPr>
              <a:t>いわゆる社会保障制度とは，疾病，負傷，分娩，</a:t>
            </a:r>
          </a:p>
          <a:p>
            <a:r>
              <a:rPr lang="ja-JP" altLang="en-US" b="0" i="0" dirty="0">
                <a:solidFill>
                  <a:srgbClr val="333333"/>
                </a:solidFill>
                <a:effectLst/>
                <a:latin typeface="Meiryo" panose="020B0604030504040204" pitchFamily="50" charset="-128"/>
                <a:ea typeface="Meiryo" panose="020B0604030504040204" pitchFamily="50" charset="-128"/>
              </a:rPr>
              <a:t>廃疾，死亡，老齢，失業，多子その他困窮の</a:t>
            </a:r>
            <a:r>
              <a:rPr lang="ja-JP" altLang="en-US" b="0" i="0" dirty="0">
                <a:solidFill>
                  <a:srgbClr val="FF0000"/>
                </a:solidFill>
                <a:effectLst/>
                <a:latin typeface="Meiryo" panose="020B0604030504040204" pitchFamily="50" charset="-128"/>
                <a:ea typeface="Meiryo" panose="020B0604030504040204" pitchFamily="50" charset="-128"/>
              </a:rPr>
              <a:t>原因に対し，保険的方法又は直接公の負担において経済保障の途を講じ</a:t>
            </a:r>
            <a:r>
              <a:rPr lang="ja-JP" altLang="en-US" b="0" i="0" dirty="0">
                <a:solidFill>
                  <a:srgbClr val="333333"/>
                </a:solidFill>
                <a:effectLst/>
                <a:latin typeface="Meiryo" panose="020B0604030504040204" pitchFamily="50" charset="-128"/>
                <a:ea typeface="Meiryo" panose="020B0604030504040204" pitchFamily="50" charset="-128"/>
              </a:rPr>
              <a:t>，</a:t>
            </a:r>
            <a:r>
              <a:rPr lang="ja-JP" altLang="en-US" b="0" i="0" dirty="0">
                <a:solidFill>
                  <a:srgbClr val="FF0000"/>
                </a:solidFill>
                <a:effectLst/>
                <a:latin typeface="Meiryo" panose="020B0604030504040204" pitchFamily="50" charset="-128"/>
                <a:ea typeface="Meiryo" panose="020B0604030504040204" pitchFamily="50" charset="-128"/>
              </a:rPr>
              <a:t>生活困窮に陥った者に対しては，国家扶助によって最低限度の生活を保障する</a:t>
            </a:r>
            <a:r>
              <a:rPr lang="ja-JP" altLang="en-US" b="0" i="0" dirty="0">
                <a:solidFill>
                  <a:srgbClr val="333333"/>
                </a:solidFill>
                <a:effectLst/>
                <a:latin typeface="Meiryo" panose="020B0604030504040204" pitchFamily="50" charset="-128"/>
                <a:ea typeface="Meiryo" panose="020B0604030504040204" pitchFamily="50" charset="-128"/>
              </a:rPr>
              <a:t>とともに，公衆衛生及び社会福祉の向上を図り，もって</a:t>
            </a:r>
            <a:r>
              <a:rPr lang="ja-JP" altLang="en-US" b="0" i="0" dirty="0">
                <a:solidFill>
                  <a:srgbClr val="FF0000"/>
                </a:solidFill>
                <a:effectLst/>
                <a:latin typeface="Meiryo" panose="020B0604030504040204" pitchFamily="50" charset="-128"/>
                <a:ea typeface="Meiryo" panose="020B0604030504040204" pitchFamily="50" charset="-128"/>
              </a:rPr>
              <a:t>すべての国民が文化的社会の成員たるに値する生活を営むことができるようにすること</a:t>
            </a:r>
            <a:r>
              <a:rPr lang="ja-JP" altLang="en-US" b="0" i="0" dirty="0">
                <a:solidFill>
                  <a:srgbClr val="333333"/>
                </a:solidFill>
                <a:effectLst/>
                <a:latin typeface="Meiryo" panose="020B0604030504040204" pitchFamily="50" charset="-128"/>
                <a:ea typeface="Meiryo" panose="020B0604030504040204" pitchFamily="50" charset="-128"/>
              </a:rPr>
              <a:t>をいうのである。</a:t>
            </a:r>
          </a:p>
        </p:txBody>
      </p:sp>
      <p:sp>
        <p:nvSpPr>
          <p:cNvPr id="5" name="テキスト ボックス 4">
            <a:extLst>
              <a:ext uri="{FF2B5EF4-FFF2-40B4-BE49-F238E27FC236}">
                <a16:creationId xmlns:a16="http://schemas.microsoft.com/office/drawing/2014/main" id="{197656F9-6325-258F-8A31-49B5DBBB94D7}"/>
              </a:ext>
            </a:extLst>
          </p:cNvPr>
          <p:cNvSpPr txBox="1"/>
          <p:nvPr/>
        </p:nvSpPr>
        <p:spPr>
          <a:xfrm>
            <a:off x="971601" y="4793316"/>
            <a:ext cx="7858026" cy="1323439"/>
          </a:xfrm>
          <a:prstGeom prst="rect">
            <a:avLst/>
          </a:prstGeom>
          <a:noFill/>
        </p:spPr>
        <p:txBody>
          <a:bodyPr wrap="square" rtlCol="0">
            <a:spAutoFit/>
          </a:bodyPr>
          <a:lstStyle/>
          <a:p>
            <a:r>
              <a:rPr lang="ja-JP" altLang="en-US" sz="2000" dirty="0"/>
              <a:t>社会保障制度に関する勧告　昭和</a:t>
            </a:r>
            <a:r>
              <a:rPr lang="en-US" altLang="ja-JP" sz="2000" dirty="0"/>
              <a:t>25</a:t>
            </a:r>
            <a:r>
              <a:rPr lang="ja-JP" altLang="en-US" sz="2000" dirty="0"/>
              <a:t>年</a:t>
            </a:r>
            <a:r>
              <a:rPr lang="en-US" altLang="ja-JP" sz="2000" dirty="0"/>
              <a:t>10</a:t>
            </a:r>
            <a:r>
              <a:rPr lang="ja-JP" altLang="en-US" sz="2000" dirty="0"/>
              <a:t>月</a:t>
            </a:r>
            <a:r>
              <a:rPr lang="en-US" altLang="ja-JP" sz="2000" dirty="0"/>
              <a:t>16</a:t>
            </a:r>
            <a:r>
              <a:rPr lang="ja-JP" altLang="en-US" sz="2000" dirty="0"/>
              <a:t>日</a:t>
            </a:r>
          </a:p>
          <a:p>
            <a:r>
              <a:rPr lang="ja-JP" altLang="en-US" sz="2000" dirty="0"/>
              <a:t>内閣総理大臣　吉田　茂殿</a:t>
            </a:r>
            <a:endParaRPr lang="en-US" altLang="ja-JP" sz="2000" dirty="0"/>
          </a:p>
          <a:p>
            <a:r>
              <a:rPr lang="ja-JP" altLang="en-US" sz="2000" dirty="0"/>
              <a:t>社会保障制度審議会　会長　大内兵衛　</a:t>
            </a:r>
            <a:r>
              <a:rPr lang="en-US" altLang="ja-JP" sz="2000" dirty="0"/>
              <a:t>(*</a:t>
            </a:r>
            <a:r>
              <a:rPr lang="ja-JP" altLang="en-US" sz="2000" dirty="0"/>
              <a:t>おおうち ひょうえ</a:t>
            </a:r>
          </a:p>
          <a:p>
            <a:r>
              <a:rPr lang="ja-JP" altLang="en-US" sz="2000" dirty="0"/>
              <a:t>経済学者</a:t>
            </a:r>
            <a:r>
              <a:rPr lang="en-US" altLang="ja-JP" sz="2000" dirty="0"/>
              <a:t>)</a:t>
            </a:r>
          </a:p>
        </p:txBody>
      </p:sp>
    </p:spTree>
    <p:extLst>
      <p:ext uri="{BB962C8B-B14F-4D97-AF65-F5344CB8AC3E}">
        <p14:creationId xmlns:p14="http://schemas.microsoft.com/office/powerpoint/2010/main" val="1163245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br>
              <a:rPr lang="en-US" altLang="ja-JP" sz="2800" b="1" dirty="0">
                <a:latin typeface="+mn-ea"/>
                <a:cs typeface="ＭＳ 明朝" charset="-128"/>
              </a:rPr>
            </a:br>
            <a:r>
              <a:rPr lang="en-US" altLang="ja-JP" sz="2800" b="1" dirty="0">
                <a:latin typeface="+mn-ea"/>
                <a:cs typeface="ＭＳ 明朝" charset="-128"/>
              </a:rPr>
              <a:t>1950</a:t>
            </a:r>
            <a:r>
              <a:rPr lang="ja-JP" altLang="en-US" sz="2800" b="1" dirty="0">
                <a:latin typeface="+mn-ea"/>
                <a:cs typeface="ＭＳ 明朝" charset="-128"/>
              </a:rPr>
              <a:t>（</a:t>
            </a:r>
            <a:r>
              <a:rPr lang="en-US" altLang="ja-JP" sz="2800" b="1" dirty="0">
                <a:latin typeface="+mn-ea"/>
                <a:cs typeface="ＭＳ 明朝" charset="-128"/>
              </a:rPr>
              <a:t>S50)</a:t>
            </a:r>
            <a:r>
              <a:rPr lang="ja-JP" altLang="en-US" sz="2800" b="1" dirty="0">
                <a:latin typeface="+mn-ea"/>
                <a:cs typeface="ＭＳ 明朝" charset="-128"/>
              </a:rPr>
              <a:t>年「社会保障制度に関する勧告」②</a:t>
            </a: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755576" y="1772816"/>
            <a:ext cx="7820099" cy="4154984"/>
          </a:xfrm>
          <a:prstGeom prst="rect">
            <a:avLst/>
          </a:prstGeom>
          <a:noFill/>
        </p:spPr>
        <p:txBody>
          <a:bodyPr wrap="square" rtlCol="0">
            <a:spAutoFit/>
          </a:bodyPr>
          <a:lstStyle/>
          <a:p>
            <a:r>
              <a:rPr lang="ja-JP" altLang="en-US" b="0" i="0" u="sng" dirty="0">
                <a:solidFill>
                  <a:srgbClr val="FF0000"/>
                </a:solidFill>
                <a:effectLst/>
                <a:latin typeface="Meiryo" panose="020B0604030504040204" pitchFamily="50" charset="-128"/>
                <a:ea typeface="Meiryo" panose="020B0604030504040204" pitchFamily="50" charset="-128"/>
              </a:rPr>
              <a:t>このような生活保障の責任は国家にある</a:t>
            </a:r>
            <a:r>
              <a:rPr lang="ja-JP" altLang="en-US" b="0" i="0" dirty="0">
                <a:solidFill>
                  <a:srgbClr val="333333"/>
                </a:solidFill>
                <a:effectLst/>
                <a:latin typeface="Meiryo" panose="020B0604030504040204" pitchFamily="50" charset="-128"/>
                <a:ea typeface="Meiryo" panose="020B0604030504040204" pitchFamily="50" charset="-128"/>
              </a:rPr>
              <a:t>。国家は</a:t>
            </a:r>
          </a:p>
          <a:p>
            <a:r>
              <a:rPr lang="ja-JP" altLang="en-US" b="0" i="0" dirty="0">
                <a:solidFill>
                  <a:srgbClr val="333333"/>
                </a:solidFill>
                <a:effectLst/>
                <a:latin typeface="Meiryo" panose="020B0604030504040204" pitchFamily="50" charset="-128"/>
                <a:ea typeface="Meiryo" panose="020B0604030504040204" pitchFamily="50" charset="-128"/>
              </a:rPr>
              <a:t>これに対する総合的企画をたて，これを政府及び公</a:t>
            </a:r>
          </a:p>
          <a:p>
            <a:r>
              <a:rPr lang="ja-JP" altLang="en-US" b="0" i="0" dirty="0">
                <a:solidFill>
                  <a:srgbClr val="333333"/>
                </a:solidFill>
                <a:effectLst/>
                <a:latin typeface="Meiryo" panose="020B0604030504040204" pitchFamily="50" charset="-128"/>
                <a:ea typeface="Meiryo" panose="020B0604030504040204" pitchFamily="50" charset="-128"/>
              </a:rPr>
              <a:t>共団体を通じて民主的能率的に実施しなければなら</a:t>
            </a:r>
          </a:p>
          <a:p>
            <a:r>
              <a:rPr lang="ja-JP" altLang="en-US" b="0" i="0" dirty="0">
                <a:solidFill>
                  <a:srgbClr val="333333"/>
                </a:solidFill>
                <a:effectLst/>
                <a:latin typeface="Meiryo" panose="020B0604030504040204" pitchFamily="50" charset="-128"/>
                <a:ea typeface="Meiryo" panose="020B0604030504040204" pitchFamily="50" charset="-128"/>
              </a:rPr>
              <a:t>ない。この制度は，もちろん，</a:t>
            </a:r>
            <a:r>
              <a:rPr lang="ja-JP" altLang="en-US" b="0" i="0" dirty="0">
                <a:solidFill>
                  <a:srgbClr val="FF0000"/>
                </a:solidFill>
                <a:effectLst/>
                <a:latin typeface="Meiryo" panose="020B0604030504040204" pitchFamily="50" charset="-128"/>
                <a:ea typeface="Meiryo" panose="020B0604030504040204" pitchFamily="50" charset="-128"/>
              </a:rPr>
              <a:t>すべての国民を対象</a:t>
            </a:r>
          </a:p>
          <a:p>
            <a:r>
              <a:rPr lang="ja-JP" altLang="en-US" b="0" i="0" dirty="0">
                <a:solidFill>
                  <a:srgbClr val="FF0000"/>
                </a:solidFill>
                <a:effectLst/>
                <a:latin typeface="Meiryo" panose="020B0604030504040204" pitchFamily="50" charset="-128"/>
                <a:ea typeface="Meiryo" panose="020B0604030504040204" pitchFamily="50" charset="-128"/>
              </a:rPr>
              <a:t>とし，公平と機会均等とを原則としなくてはならぬ</a:t>
            </a:r>
            <a:r>
              <a:rPr lang="ja-JP" altLang="en-US" b="0" i="0" dirty="0">
                <a:solidFill>
                  <a:srgbClr val="333333"/>
                </a:solidFill>
                <a:effectLst/>
                <a:latin typeface="Meiryo" panose="020B0604030504040204" pitchFamily="50" charset="-128"/>
                <a:ea typeface="Meiryo" panose="020B0604030504040204" pitchFamily="50" charset="-128"/>
              </a:rPr>
              <a:t>。</a:t>
            </a:r>
          </a:p>
          <a:p>
            <a:r>
              <a:rPr lang="ja-JP" altLang="en-US" b="0" i="0" dirty="0">
                <a:solidFill>
                  <a:srgbClr val="333333"/>
                </a:solidFill>
                <a:effectLst/>
                <a:latin typeface="Meiryo" panose="020B0604030504040204" pitchFamily="50" charset="-128"/>
                <a:ea typeface="Meiryo" panose="020B0604030504040204" pitchFamily="50" charset="-128"/>
              </a:rPr>
              <a:t>またこれは健康と文化的な生活水準を維持する程度</a:t>
            </a:r>
          </a:p>
          <a:p>
            <a:r>
              <a:rPr lang="ja-JP" altLang="en-US" b="0" i="0" dirty="0">
                <a:solidFill>
                  <a:srgbClr val="333333"/>
                </a:solidFill>
                <a:effectLst/>
                <a:latin typeface="Meiryo" panose="020B0604030504040204" pitchFamily="50" charset="-128"/>
                <a:ea typeface="Meiryo" panose="020B0604030504040204" pitchFamily="50" charset="-128"/>
              </a:rPr>
              <a:t>のものたらしめなければならない。そうして一方国</a:t>
            </a:r>
          </a:p>
          <a:p>
            <a:r>
              <a:rPr lang="ja-JP" altLang="en-US" b="0" i="0" dirty="0">
                <a:solidFill>
                  <a:srgbClr val="333333"/>
                </a:solidFill>
                <a:effectLst/>
                <a:latin typeface="Meiryo" panose="020B0604030504040204" pitchFamily="50" charset="-128"/>
                <a:ea typeface="Meiryo" panose="020B0604030504040204" pitchFamily="50" charset="-128"/>
              </a:rPr>
              <a:t>家がこういう責任をとる以上は，</a:t>
            </a:r>
            <a:r>
              <a:rPr lang="ja-JP" altLang="en-US" b="0" i="0" dirty="0">
                <a:solidFill>
                  <a:srgbClr val="FF0000"/>
                </a:solidFill>
                <a:effectLst/>
                <a:latin typeface="Meiryo" panose="020B0604030504040204" pitchFamily="50" charset="-128"/>
                <a:ea typeface="Meiryo" panose="020B0604030504040204" pitchFamily="50" charset="-128"/>
              </a:rPr>
              <a:t>他方国民もまたこ</a:t>
            </a:r>
          </a:p>
          <a:p>
            <a:r>
              <a:rPr lang="ja-JP" altLang="en-US" b="0" i="0" dirty="0">
                <a:solidFill>
                  <a:srgbClr val="FF0000"/>
                </a:solidFill>
                <a:effectLst/>
                <a:latin typeface="Meiryo" panose="020B0604030504040204" pitchFamily="50" charset="-128"/>
                <a:ea typeface="Meiryo" panose="020B0604030504040204" pitchFamily="50" charset="-128"/>
              </a:rPr>
              <a:t>れに応じ，社会連帯の精神に立って，それぞれの能</a:t>
            </a:r>
          </a:p>
          <a:p>
            <a:r>
              <a:rPr lang="ja-JP" altLang="en-US" b="0" i="0" dirty="0">
                <a:solidFill>
                  <a:srgbClr val="FF0000"/>
                </a:solidFill>
                <a:effectLst/>
                <a:latin typeface="Meiryo" panose="020B0604030504040204" pitchFamily="50" charset="-128"/>
                <a:ea typeface="Meiryo" panose="020B0604030504040204" pitchFamily="50" charset="-128"/>
              </a:rPr>
              <a:t>力に応じてこの制度の維持と運用に必要な社会的義</a:t>
            </a:r>
          </a:p>
          <a:p>
            <a:r>
              <a:rPr lang="ja-JP" altLang="en-US" b="0" i="0" dirty="0">
                <a:solidFill>
                  <a:srgbClr val="FF0000"/>
                </a:solidFill>
                <a:effectLst/>
                <a:latin typeface="Meiryo" panose="020B0604030504040204" pitchFamily="50" charset="-128"/>
                <a:ea typeface="Meiryo" panose="020B0604030504040204" pitchFamily="50" charset="-128"/>
              </a:rPr>
              <a:t>務を果さなければならない</a:t>
            </a:r>
            <a:r>
              <a:rPr lang="ja-JP" altLang="en-US" b="0" i="0" dirty="0">
                <a:solidFill>
                  <a:srgbClr val="333333"/>
                </a:solidFill>
                <a:effectLst/>
                <a:latin typeface="Meiryo" panose="020B0604030504040204" pitchFamily="50" charset="-128"/>
                <a:ea typeface="Meiryo" panose="020B0604030504040204" pitchFamily="50" charset="-128"/>
              </a:rPr>
              <a:t>。</a:t>
            </a:r>
          </a:p>
        </p:txBody>
      </p:sp>
    </p:spTree>
    <p:extLst>
      <p:ext uri="{BB962C8B-B14F-4D97-AF65-F5344CB8AC3E}">
        <p14:creationId xmlns:p14="http://schemas.microsoft.com/office/powerpoint/2010/main" val="1241384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第１節　社会保障の概念と範囲</a:t>
            </a:r>
            <a:br>
              <a:rPr lang="ja-JP" altLang="en-US" sz="2800" dirty="0"/>
            </a:br>
            <a:r>
              <a:rPr lang="en-US" altLang="ja-JP" sz="2800" dirty="0"/>
              <a:t>2.</a:t>
            </a:r>
            <a:r>
              <a:rPr lang="ja-JP" altLang="en-US" sz="2800" dirty="0"/>
              <a:t>社会保障の範囲</a:t>
            </a:r>
            <a:endParaRPr lang="ja-JP" altLang="en-US" sz="3600" dirty="0"/>
          </a:p>
        </p:txBody>
      </p:sp>
      <p:sp>
        <p:nvSpPr>
          <p:cNvPr id="430083" name="Rectangle 3"/>
          <p:cNvSpPr>
            <a:spLocks noGrp="1" noChangeArrowheads="1"/>
          </p:cNvSpPr>
          <p:nvPr>
            <p:ph type="body" idx="1"/>
          </p:nvPr>
        </p:nvSpPr>
        <p:spPr>
          <a:xfrm>
            <a:off x="251520" y="1772816"/>
            <a:ext cx="8282880" cy="4104456"/>
          </a:xfrm>
        </p:spPr>
        <p:txBody>
          <a:bodyPr/>
          <a:lstStyle/>
          <a:p>
            <a:pPr eaLnBrk="1" hangingPunct="1">
              <a:lnSpc>
                <a:spcPct val="90000"/>
              </a:lnSpc>
            </a:pPr>
            <a:r>
              <a:rPr lang="ja-JP" altLang="en-US" sz="2400" b="1" dirty="0">
                <a:latin typeface="+mn-ea"/>
                <a:cs typeface="ＭＳ 明朝" charset="-128"/>
              </a:rPr>
              <a:t>概念はほぼ共通しているが範囲はどのような制度を社会保障の体系に含めるかで異る。</a:t>
            </a:r>
            <a:endParaRPr lang="en-US" altLang="ja-JP" sz="2400" b="1" dirty="0">
              <a:latin typeface="+mn-ea"/>
              <a:cs typeface="ＭＳ 明朝" charset="-128"/>
            </a:endParaRPr>
          </a:p>
          <a:p>
            <a:pPr eaLnBrk="1" hangingPunct="1">
              <a:lnSpc>
                <a:spcPct val="90000"/>
              </a:lnSpc>
            </a:pPr>
            <a:r>
              <a:rPr lang="ja-JP" altLang="en-US" sz="2400" dirty="0">
                <a:latin typeface="+mn-ea"/>
                <a:cs typeface="ＭＳ 明朝" charset="-128"/>
                <a:hlinkClick r:id="rId3"/>
              </a:rPr>
              <a:t>イギリス</a:t>
            </a:r>
            <a:r>
              <a:rPr lang="ja-JP" altLang="en-US" sz="2400" b="1" dirty="0">
                <a:latin typeface="+mn-ea"/>
                <a:cs typeface="ＭＳ 明朝" charset="-128"/>
                <a:hlinkClick r:id="rId3"/>
              </a:rPr>
              <a:t>の社会保障</a:t>
            </a:r>
            <a:r>
              <a:rPr lang="ja-JP" altLang="en-US" sz="2400" b="1" dirty="0">
                <a:latin typeface="+mn-ea"/>
                <a:cs typeface="ＭＳ 明朝" charset="-128"/>
              </a:rPr>
              <a:t>（</a:t>
            </a:r>
            <a:r>
              <a:rPr lang="en-US" altLang="ja-JP" sz="2400" b="1" dirty="0">
                <a:latin typeface="+mn-ea"/>
                <a:cs typeface="ＭＳ 明朝" charset="-128"/>
              </a:rPr>
              <a:t>social security</a:t>
            </a:r>
            <a:r>
              <a:rPr lang="ja-JP" altLang="en-US" sz="2400" b="1" dirty="0">
                <a:latin typeface="+mn-ea"/>
                <a:cs typeface="ＭＳ 明朝" charset="-128"/>
              </a:rPr>
              <a:t>）：所得保障を含む。</a:t>
            </a:r>
            <a:r>
              <a:rPr lang="ja-JP" altLang="en-US" sz="2000" b="1" dirty="0">
                <a:solidFill>
                  <a:srgbClr val="FF0000"/>
                </a:solidFill>
                <a:latin typeface="+mn-ea"/>
                <a:cs typeface="ＭＳ 明朝" charset="-128"/>
              </a:rPr>
              <a:t>第二次大戦前の「ビバレッジ布告」⇒戦後、先進的だったが、今は？</a:t>
            </a:r>
            <a:endParaRPr lang="en-US" altLang="ja-JP" sz="2400" b="1" dirty="0">
              <a:solidFill>
                <a:srgbClr val="FF0000"/>
              </a:solidFill>
              <a:latin typeface="+mn-ea"/>
              <a:cs typeface="ＭＳ 明朝" charset="-128"/>
            </a:endParaRPr>
          </a:p>
          <a:p>
            <a:pPr eaLnBrk="1" hangingPunct="1">
              <a:lnSpc>
                <a:spcPct val="90000"/>
              </a:lnSpc>
            </a:pPr>
            <a:r>
              <a:rPr lang="ja-JP" altLang="en-US" sz="2400" dirty="0">
                <a:latin typeface="+mn-ea"/>
                <a:cs typeface="ＭＳ 明朝" charset="-128"/>
                <a:hlinkClick r:id="rId4"/>
              </a:rPr>
              <a:t>アメリカの</a:t>
            </a:r>
            <a:r>
              <a:rPr lang="ja-JP" altLang="en-US" sz="2000" b="1" dirty="0">
                <a:latin typeface="+mn-ea"/>
                <a:cs typeface="ＭＳ 明朝" charset="-128"/>
                <a:hlinkClick r:id="rId4"/>
              </a:rPr>
              <a:t>社会保障法（</a:t>
            </a:r>
            <a:r>
              <a:rPr lang="en-US" altLang="ja-JP" sz="2000" b="1" dirty="0">
                <a:latin typeface="+mn-ea"/>
                <a:cs typeface="ＭＳ 明朝" charset="-128"/>
                <a:hlinkClick r:id="rId4"/>
              </a:rPr>
              <a:t>1935</a:t>
            </a:r>
            <a:r>
              <a:rPr lang="ja-JP" altLang="en-US" sz="2000" b="1" dirty="0">
                <a:latin typeface="+mn-ea"/>
                <a:cs typeface="ＭＳ 明朝" charset="-128"/>
                <a:hlinkClick r:id="rId4"/>
              </a:rPr>
              <a:t>年）</a:t>
            </a:r>
            <a:r>
              <a:rPr lang="ja-JP" altLang="en-US" sz="2000" b="1" dirty="0">
                <a:latin typeface="+mn-ea"/>
                <a:cs typeface="ＭＳ 明朝" charset="-128"/>
              </a:rPr>
              <a:t>世界初。社会保険、公的扶養、社会福祉サービスを含むが、一般には社会保険制度＋年金制度を指す。</a:t>
            </a:r>
            <a:r>
              <a:rPr lang="ja-JP" altLang="en-US" sz="2000" b="1" dirty="0">
                <a:solidFill>
                  <a:srgbClr val="FF0000"/>
                </a:solidFill>
                <a:latin typeface="+mn-ea"/>
                <a:cs typeface="ＭＳ 明朝" charset="-128"/>
              </a:rPr>
              <a:t>★</a:t>
            </a:r>
            <a:r>
              <a:rPr lang="ja-JP" altLang="en-US" sz="2000" b="1" dirty="0">
                <a:solidFill>
                  <a:srgbClr val="FF0000"/>
                </a:solidFill>
                <a:latin typeface="+mn-ea"/>
                <a:cs typeface="ＭＳ 明朝" charset="-128"/>
                <a:hlinkClick r:id="rId5"/>
              </a:rPr>
              <a:t>医療費負担適正化法（通称オバマケア）</a:t>
            </a:r>
            <a:r>
              <a:rPr lang="ja-JP" altLang="en-US" sz="2000" b="1" dirty="0">
                <a:solidFill>
                  <a:srgbClr val="FF0000"/>
                </a:solidFill>
                <a:latin typeface="+mn-ea"/>
                <a:cs typeface="ＭＳ 明朝" charset="-128"/>
              </a:rPr>
              <a:t>などでまた広がっているのではないか？</a:t>
            </a:r>
            <a:endParaRPr lang="en-US" altLang="ja-JP" sz="2000" b="1" dirty="0">
              <a:solidFill>
                <a:srgbClr val="FF0000"/>
              </a:solidFill>
              <a:latin typeface="+mn-ea"/>
              <a:cs typeface="ＭＳ 明朝" charset="-128"/>
            </a:endParaRPr>
          </a:p>
          <a:p>
            <a:pPr eaLnBrk="1" hangingPunct="1">
              <a:lnSpc>
                <a:spcPct val="90000"/>
              </a:lnSpc>
            </a:pPr>
            <a:r>
              <a:rPr lang="en-US" altLang="ja-JP" sz="2000" b="1" dirty="0">
                <a:latin typeface="+mn-ea"/>
                <a:cs typeface="ＭＳ 明朝" charset="-128"/>
                <a:hlinkClick r:id="rId6"/>
              </a:rPr>
              <a:t>ILO</a:t>
            </a:r>
            <a:r>
              <a:rPr lang="ja-JP" altLang="en-US" sz="2000" b="1" dirty="0">
                <a:latin typeface="+mn-ea"/>
                <a:cs typeface="ＭＳ 明朝" charset="-128"/>
                <a:hlinkClick r:id="rId6"/>
              </a:rPr>
              <a:t>（国際労働機構）</a:t>
            </a:r>
            <a:r>
              <a:rPr lang="ja-JP" altLang="en-US" sz="2000" b="1" dirty="0">
                <a:latin typeface="+mn-ea"/>
                <a:cs typeface="ＭＳ 明朝" charset="-128"/>
              </a:rPr>
              <a:t>：年金保険、労災保険、医療保険、失業保険、家族手当（児童手当）など幅広い。</a:t>
            </a:r>
            <a:r>
              <a:rPr lang="ja-JP" altLang="en-US" sz="2000" b="1" dirty="0">
                <a:solidFill>
                  <a:srgbClr val="FF0000"/>
                </a:solidFill>
                <a:latin typeface="+mn-ea"/>
                <a:cs typeface="ＭＳ 明朝" charset="-128"/>
              </a:rPr>
              <a:t> ★何でもあり！</a:t>
            </a:r>
            <a:endParaRPr lang="en-US" altLang="ja-JP" sz="2000"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2757269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D234F-5412-D983-A57F-1C89477FA9CC}"/>
              </a:ext>
            </a:extLst>
          </p:cNvPr>
          <p:cNvSpPr>
            <a:spLocks noGrp="1"/>
          </p:cNvSpPr>
          <p:nvPr>
            <p:ph type="title"/>
          </p:nvPr>
        </p:nvSpPr>
        <p:spPr/>
        <p:txBody>
          <a:bodyPr anchor="ctr" anchorCtr="0"/>
          <a:lstStyle/>
          <a:p>
            <a:r>
              <a:rPr lang="ja-JP" altLang="en-US" dirty="0"/>
              <a:t>ところで、社会保障と社会福祉の違いは？</a:t>
            </a:r>
            <a:endParaRPr lang="en-US" dirty="0"/>
          </a:p>
        </p:txBody>
      </p:sp>
      <p:sp>
        <p:nvSpPr>
          <p:cNvPr id="3" name="コンテンツ プレースホルダー 2">
            <a:extLst>
              <a:ext uri="{FF2B5EF4-FFF2-40B4-BE49-F238E27FC236}">
                <a16:creationId xmlns:a16="http://schemas.microsoft.com/office/drawing/2014/main" id="{2E057DE7-1260-7A6C-7733-B2BB92E88138}"/>
              </a:ext>
            </a:extLst>
          </p:cNvPr>
          <p:cNvSpPr>
            <a:spLocks noGrp="1"/>
          </p:cNvSpPr>
          <p:nvPr>
            <p:ph idx="1"/>
          </p:nvPr>
        </p:nvSpPr>
        <p:spPr>
          <a:xfrm>
            <a:off x="409129" y="1700808"/>
            <a:ext cx="8325742" cy="4412704"/>
          </a:xfrm>
        </p:spPr>
        <p:txBody>
          <a:bodyPr/>
          <a:lstStyle/>
          <a:p>
            <a:r>
              <a:rPr lang="ja-JP" altLang="en-US" dirty="0"/>
              <a:t>社会保障</a:t>
            </a:r>
            <a:r>
              <a:rPr lang="en-US" altLang="ja-JP" dirty="0"/>
              <a:t>(social security)</a:t>
            </a:r>
            <a:r>
              <a:rPr lang="ja-JP" altLang="en-US" dirty="0"/>
              <a:t>と社会福祉（</a:t>
            </a:r>
            <a:r>
              <a:rPr lang="en-US" altLang="ja-JP" dirty="0"/>
              <a:t>social welfare)</a:t>
            </a:r>
            <a:r>
              <a:rPr lang="ja-JP" altLang="en-US" dirty="0"/>
              <a:t>との違い</a:t>
            </a:r>
            <a:r>
              <a:rPr lang="en-US" altLang="ja-JP" dirty="0"/>
              <a:t>=</a:t>
            </a:r>
            <a:r>
              <a:rPr lang="ja-JP" altLang="en-US" dirty="0"/>
              <a:t>「保障」</a:t>
            </a:r>
            <a:r>
              <a:rPr lang="en-US" altLang="ja-JP" dirty="0"/>
              <a:t>vs.</a:t>
            </a:r>
            <a:r>
              <a:rPr lang="ja-JP" altLang="en-US" dirty="0"/>
              <a:t> 「福祉」</a:t>
            </a:r>
            <a:endParaRPr lang="en-US" altLang="ja-JP" dirty="0"/>
          </a:p>
          <a:p>
            <a:r>
              <a:rPr lang="ja-JP" altLang="en-US" dirty="0"/>
              <a:t>社会「保障」 ：人々によって構成された</a:t>
            </a:r>
            <a:r>
              <a:rPr lang="ja-JP" altLang="en-US" u="sng" dirty="0"/>
              <a:t>社会として果たすべき組織的責務（義務）</a:t>
            </a:r>
            <a:endParaRPr lang="en-US" altLang="ja-JP" u="sng" dirty="0"/>
          </a:p>
          <a:p>
            <a:r>
              <a:rPr lang="ja-JP" altLang="en-US" dirty="0"/>
              <a:t>社会「福祉」 ：社会の</a:t>
            </a:r>
            <a:r>
              <a:rPr lang="ja-JP" altLang="en-US" u="sng" dirty="0"/>
              <a:t>人々にとっての権利</a:t>
            </a:r>
            <a:endParaRPr lang="en-US" altLang="ja-JP" u="sng" dirty="0"/>
          </a:p>
          <a:p>
            <a:pPr marL="0" indent="0">
              <a:buNone/>
            </a:pPr>
            <a:r>
              <a:rPr lang="ja-JP" altLang="en-US" dirty="0">
                <a:solidFill>
                  <a:srgbClr val="FF0000"/>
                </a:solidFill>
              </a:rPr>
              <a:t>★社会福祉という言葉は、社会保障の一部、社会福祉サービス（生活保護・児童福祉・老人福祉などの行政サービス）の意味で使われている。</a:t>
            </a:r>
          </a:p>
        </p:txBody>
      </p:sp>
      <p:sp>
        <p:nvSpPr>
          <p:cNvPr id="4" name="スライド番号プレースホルダー 3">
            <a:extLst>
              <a:ext uri="{FF2B5EF4-FFF2-40B4-BE49-F238E27FC236}">
                <a16:creationId xmlns:a16="http://schemas.microsoft.com/office/drawing/2014/main" id="{47DF85BB-A9DC-54CC-399C-0F75176B3A3F}"/>
              </a:ext>
            </a:extLst>
          </p:cNvPr>
          <p:cNvSpPr>
            <a:spLocks noGrp="1"/>
          </p:cNvSpPr>
          <p:nvPr>
            <p:ph type="sldNum" sz="quarter" idx="12"/>
          </p:nvPr>
        </p:nvSpPr>
        <p:spPr/>
        <p:txBody>
          <a:bodyPr/>
          <a:lstStyle/>
          <a:p>
            <a:fld id="{A4CFD91F-0676-4D47-82C1-C8A098CDDACF}" type="slidenum">
              <a:rPr lang="en-US" altLang="ja-JP" smtClean="0"/>
              <a:pPr/>
              <a:t>7</a:t>
            </a:fld>
            <a:endParaRPr lang="en-US" altLang="ja-JP"/>
          </a:p>
        </p:txBody>
      </p:sp>
    </p:spTree>
    <p:extLst>
      <p:ext uri="{BB962C8B-B14F-4D97-AF65-F5344CB8AC3E}">
        <p14:creationId xmlns:p14="http://schemas.microsoft.com/office/powerpoint/2010/main" val="42361026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第１節　社会保障の概念と範囲</a:t>
            </a:r>
            <a:br>
              <a:rPr lang="ja-JP" altLang="en-US" sz="2800" dirty="0"/>
            </a:br>
            <a:r>
              <a:rPr lang="en-US" altLang="ja-JP" sz="2800" dirty="0"/>
              <a:t>3.</a:t>
            </a:r>
            <a:r>
              <a:rPr lang="ja-JP" altLang="en-US" sz="2800" dirty="0"/>
              <a:t>本章での社会保障概念の定義</a:t>
            </a:r>
            <a:endParaRPr lang="ja-JP" altLang="en-US" sz="3600" dirty="0"/>
          </a:p>
        </p:txBody>
      </p:sp>
      <p:sp>
        <p:nvSpPr>
          <p:cNvPr id="430083" name="Rectangle 3"/>
          <p:cNvSpPr>
            <a:spLocks noGrp="1" noChangeArrowheads="1"/>
          </p:cNvSpPr>
          <p:nvPr>
            <p:ph type="body" idx="1"/>
          </p:nvPr>
        </p:nvSpPr>
        <p:spPr>
          <a:xfrm>
            <a:off x="179512" y="1712587"/>
            <a:ext cx="9073007" cy="2580509"/>
          </a:xfrm>
        </p:spPr>
        <p:txBody>
          <a:bodyPr/>
          <a:lstStyle/>
          <a:p>
            <a:pPr eaLnBrk="1" hangingPunct="1">
              <a:lnSpc>
                <a:spcPct val="90000"/>
              </a:lnSpc>
            </a:pPr>
            <a:r>
              <a:rPr lang="ja-JP" altLang="en-US" sz="2800" dirty="0">
                <a:latin typeface="+mn-ea"/>
                <a:cs typeface="ＭＳ 明朝" charset="-128"/>
              </a:rPr>
              <a:t>出発点：「社会保障制度に関する勧告」（</a:t>
            </a:r>
            <a:r>
              <a:rPr lang="en-US" altLang="ja-JP" sz="2800" dirty="0">
                <a:latin typeface="+mn-ea"/>
                <a:cs typeface="ＭＳ 明朝" charset="-128"/>
              </a:rPr>
              <a:t>1950</a:t>
            </a:r>
            <a:r>
              <a:rPr lang="ja-JP" altLang="en-US" sz="2800" dirty="0">
                <a:latin typeface="+mn-ea"/>
                <a:cs typeface="ＭＳ 明朝" charset="-128"/>
              </a:rPr>
              <a:t>年勧告）</a:t>
            </a:r>
            <a:r>
              <a:rPr lang="ja-JP" altLang="en-US" sz="2400" dirty="0">
                <a:latin typeface="+mn-ea"/>
                <a:cs typeface="ＭＳ 明朝" charset="-128"/>
              </a:rPr>
              <a:t>⇒「新・社会福祉士養成講座⑫社会保障」の定義＋</a:t>
            </a:r>
            <a:r>
              <a:rPr lang="en-US" altLang="ja-JP" sz="2400" dirty="0">
                <a:latin typeface="+mn-ea"/>
                <a:cs typeface="ＭＳ 明朝" charset="-128"/>
              </a:rPr>
              <a:t>α</a:t>
            </a:r>
            <a:endParaRPr lang="en-US" altLang="ja-JP" sz="2800" dirty="0">
              <a:latin typeface="+mn-ea"/>
              <a:cs typeface="ＭＳ 明朝" charset="-128"/>
            </a:endParaRPr>
          </a:p>
          <a:p>
            <a:pPr eaLnBrk="1" hangingPunct="1">
              <a:lnSpc>
                <a:spcPct val="90000"/>
              </a:lnSpc>
            </a:pPr>
            <a:r>
              <a:rPr lang="ja-JP" altLang="en-US" sz="2800" dirty="0">
                <a:latin typeface="+mn-ea"/>
                <a:cs typeface="ＭＳ 明朝" charset="-128"/>
              </a:rPr>
              <a:t>「</a:t>
            </a:r>
            <a:r>
              <a:rPr lang="ja-JP" altLang="en-US" sz="2800" dirty="0">
                <a:solidFill>
                  <a:schemeClr val="accent2"/>
                </a:solidFill>
                <a:latin typeface="+mn-ea"/>
                <a:cs typeface="ＭＳ 明朝" charset="-128"/>
              </a:rPr>
              <a:t>広く国民を対象にして</a:t>
            </a:r>
            <a:r>
              <a:rPr lang="ja-JP" altLang="en-US" sz="2800" dirty="0">
                <a:latin typeface="+mn-ea"/>
                <a:cs typeface="ＭＳ 明朝" charset="-128"/>
              </a:rPr>
              <a:t>、個人の責任や自助努力では対応しがたい</a:t>
            </a:r>
            <a:r>
              <a:rPr lang="ja-JP" altLang="en-US" sz="2800" dirty="0">
                <a:solidFill>
                  <a:schemeClr val="accent2"/>
                </a:solidFill>
                <a:latin typeface="+mn-ea"/>
                <a:cs typeface="ＭＳ 明朝" charset="-128"/>
              </a:rPr>
              <a:t>社会的リスク</a:t>
            </a:r>
            <a:r>
              <a:rPr lang="ja-JP" altLang="en-US" sz="2800" dirty="0">
                <a:latin typeface="+mn-ea"/>
                <a:cs typeface="ＭＳ 明朝" charset="-128"/>
              </a:rPr>
              <a:t>に対し、</a:t>
            </a:r>
            <a:r>
              <a:rPr lang="ja-JP" altLang="en-US" sz="2800" dirty="0">
                <a:solidFill>
                  <a:schemeClr val="accent2"/>
                </a:solidFill>
                <a:latin typeface="+mn-ea"/>
                <a:cs typeface="ＭＳ 明朝" charset="-128"/>
              </a:rPr>
              <a:t>公的な仕組み</a:t>
            </a:r>
            <a:r>
              <a:rPr lang="ja-JP" altLang="en-US" sz="2800" dirty="0">
                <a:latin typeface="+mn-ea"/>
                <a:cs typeface="ＭＳ 明朝" charset="-128"/>
              </a:rPr>
              <a:t>を通じて給付を行うことにより、</a:t>
            </a:r>
            <a:r>
              <a:rPr lang="ja-JP" altLang="en-US" sz="2800" dirty="0">
                <a:solidFill>
                  <a:schemeClr val="accent2"/>
                </a:solidFill>
                <a:latin typeface="+mn-ea"/>
                <a:cs typeface="ＭＳ 明朝" charset="-128"/>
              </a:rPr>
              <a:t>健やかで安心できる生活</a:t>
            </a:r>
            <a:r>
              <a:rPr lang="ja-JP" altLang="en-US" sz="2800" dirty="0">
                <a:latin typeface="+mn-ea"/>
                <a:cs typeface="ＭＳ 明朝" charset="-128"/>
              </a:rPr>
              <a:t>を保障すること」</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sp>
        <p:nvSpPr>
          <p:cNvPr id="3" name="テキスト ボックス 2">
            <a:extLst>
              <a:ext uri="{FF2B5EF4-FFF2-40B4-BE49-F238E27FC236}">
                <a16:creationId xmlns:a16="http://schemas.microsoft.com/office/drawing/2014/main" id="{A773DF6E-0472-A85D-9BE6-49904DE26C51}"/>
              </a:ext>
            </a:extLst>
          </p:cNvPr>
          <p:cNvSpPr txBox="1"/>
          <p:nvPr/>
        </p:nvSpPr>
        <p:spPr>
          <a:xfrm>
            <a:off x="373560" y="4180344"/>
            <a:ext cx="8770439" cy="1938992"/>
          </a:xfrm>
          <a:prstGeom prst="rect">
            <a:avLst/>
          </a:prstGeom>
          <a:noFill/>
        </p:spPr>
        <p:txBody>
          <a:bodyPr wrap="square" rtlCol="0">
            <a:spAutoFit/>
          </a:bodyPr>
          <a:lstStyle/>
          <a:p>
            <a:r>
              <a:rPr lang="ja-JP" altLang="en-US" sz="2000" dirty="0"/>
              <a:t>＊広く国民を対象に（＜＞全員である必要はない）国民（＜＞日本国籍の有無）ではない。外国人も含む場合もある</a:t>
            </a:r>
            <a:endParaRPr lang="en-US" altLang="ja-JP" sz="2000" dirty="0"/>
          </a:p>
          <a:p>
            <a:r>
              <a:rPr lang="ja-JP" altLang="en-US" sz="2000" dirty="0"/>
              <a:t>社会的リスクは国や時代により異なる。人的適用範囲も異なる。社会保険で社会的リスクに、社会扶助でニーズ（</a:t>
            </a:r>
            <a:r>
              <a:rPr lang="en-US" altLang="ja-JP" sz="2000" dirty="0"/>
              <a:t>needs)</a:t>
            </a:r>
            <a:r>
              <a:rPr lang="ja-JP" altLang="en-US" sz="2000" dirty="0"/>
              <a:t>に対応。</a:t>
            </a:r>
            <a:endParaRPr lang="en-US" altLang="ja-JP" sz="2000" dirty="0"/>
          </a:p>
          <a:p>
            <a:r>
              <a:rPr lang="ja-JP" altLang="en-US" sz="2000" dirty="0"/>
              <a:t>国・地方自治体が実施主体とは限らない＋その他の公共団＊５現金給付＋現物給付。意味と範囲は広がりつつある。★</a:t>
            </a:r>
            <a:r>
              <a:rPr lang="ja-JP" altLang="en-US" sz="2000" u="sng" dirty="0">
                <a:hlinkClick r:id="rId3"/>
              </a:rPr>
              <a:t>イギリスの孤独対策</a:t>
            </a:r>
            <a:endParaRPr lang="ja-JP" altLang="en-US" sz="2000" u="sng" dirty="0"/>
          </a:p>
        </p:txBody>
      </p:sp>
    </p:spTree>
    <p:extLst>
      <p:ext uri="{BB962C8B-B14F-4D97-AF65-F5344CB8AC3E}">
        <p14:creationId xmlns:p14="http://schemas.microsoft.com/office/powerpoint/2010/main" val="22517324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br>
              <a:rPr lang="en-US" altLang="ja-JP" sz="2800" dirty="0"/>
            </a:br>
            <a:r>
              <a:rPr lang="ja-JP" altLang="en-US" sz="2800" dirty="0"/>
              <a:t>第１節　社会保障の概念と範囲</a:t>
            </a:r>
            <a:br>
              <a:rPr lang="ja-JP" altLang="en-US" sz="2800" dirty="0"/>
            </a:br>
            <a:r>
              <a:rPr lang="en-US" altLang="ja-JP" sz="2800" dirty="0"/>
              <a:t>4. </a:t>
            </a:r>
            <a:r>
              <a:rPr lang="ja-JP" altLang="en-US" sz="2800" dirty="0"/>
              <a:t>社会保障制度の体系と制度の種類</a:t>
            </a:r>
            <a:br>
              <a:rPr lang="en-US" altLang="ja-JP" sz="2800" dirty="0"/>
            </a:br>
            <a:r>
              <a:rPr lang="ja-JP" altLang="en-US" sz="2800" dirty="0"/>
              <a:t>（１）保障の方法に着目した分類</a:t>
            </a:r>
            <a:br>
              <a:rPr lang="en-US" altLang="ja-JP" sz="2800" dirty="0"/>
            </a:br>
            <a:endParaRPr lang="ja-JP" altLang="en-US" sz="36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pic>
        <p:nvPicPr>
          <p:cNvPr id="7" name="図 6">
            <a:extLst>
              <a:ext uri="{FF2B5EF4-FFF2-40B4-BE49-F238E27FC236}">
                <a16:creationId xmlns:a16="http://schemas.microsoft.com/office/drawing/2014/main" id="{FD397382-4078-70AA-B9E4-0016F04192C0}"/>
              </a:ext>
            </a:extLst>
          </p:cNvPr>
          <p:cNvPicPr>
            <a:picLocks noChangeAspect="1"/>
          </p:cNvPicPr>
          <p:nvPr/>
        </p:nvPicPr>
        <p:blipFill>
          <a:blip r:embed="rId3"/>
          <a:stretch>
            <a:fillRect/>
          </a:stretch>
        </p:blipFill>
        <p:spPr>
          <a:xfrm>
            <a:off x="1151620" y="1685745"/>
            <a:ext cx="6588732" cy="2891175"/>
          </a:xfrm>
          <a:prstGeom prst="rect">
            <a:avLst/>
          </a:prstGeom>
        </p:spPr>
      </p:pic>
      <p:sp>
        <p:nvSpPr>
          <p:cNvPr id="8" name="テキスト ボックス 7">
            <a:extLst>
              <a:ext uri="{FF2B5EF4-FFF2-40B4-BE49-F238E27FC236}">
                <a16:creationId xmlns:a16="http://schemas.microsoft.com/office/drawing/2014/main" id="{3F258DB4-4833-B635-CD40-A9EB5A568B2A}"/>
              </a:ext>
            </a:extLst>
          </p:cNvPr>
          <p:cNvSpPr txBox="1"/>
          <p:nvPr/>
        </p:nvSpPr>
        <p:spPr>
          <a:xfrm>
            <a:off x="827584" y="4654235"/>
            <a:ext cx="7886850" cy="1477328"/>
          </a:xfrm>
          <a:prstGeom prst="rect">
            <a:avLst/>
          </a:prstGeom>
          <a:noFill/>
        </p:spPr>
        <p:txBody>
          <a:bodyPr wrap="square" rtlCol="0">
            <a:spAutoFit/>
          </a:bodyPr>
          <a:lstStyle/>
          <a:p>
            <a:r>
              <a:rPr lang="ja-JP" altLang="en-US" sz="1800" dirty="0">
                <a:solidFill>
                  <a:schemeClr val="accent2"/>
                </a:solidFill>
              </a:rPr>
              <a:t>＊生活困窮者自立支援制度の対象者： 現在、生活保護を受給していないが、生活保護に至る可能性のある者で、自立が見込まれる者が主な対象者。現物支給中心。</a:t>
            </a:r>
            <a:endParaRPr lang="en-US" altLang="ja-JP" sz="1800" dirty="0">
              <a:solidFill>
                <a:schemeClr val="accent2"/>
              </a:solidFill>
            </a:endParaRPr>
          </a:p>
          <a:p>
            <a:r>
              <a:rPr lang="ja-JP" altLang="en-US" sz="1800" dirty="0">
                <a:solidFill>
                  <a:schemeClr val="accent2"/>
                </a:solidFill>
              </a:rPr>
              <a:t>＊社会手当は，社会保険と公的扶助（生活保護制度）の中間的性格を持つ，無拠出の，すなわち保険料などを納めなくても受け取ることができる現金給付。</a:t>
            </a:r>
          </a:p>
        </p:txBody>
      </p:sp>
    </p:spTree>
    <p:extLst>
      <p:ext uri="{BB962C8B-B14F-4D97-AF65-F5344CB8AC3E}">
        <p14:creationId xmlns:p14="http://schemas.microsoft.com/office/powerpoint/2010/main" val="38234461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22797</TotalTime>
  <Words>1510</Words>
  <Application>Microsoft Office PowerPoint</Application>
  <PresentationFormat>画面に合わせる (4:3)</PresentationFormat>
  <Paragraphs>93</Paragraphs>
  <Slides>12</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ＭＳ 明朝</vt:lpstr>
      <vt:lpstr>Meiryo</vt:lpstr>
      <vt:lpstr>Arial</vt:lpstr>
      <vt:lpstr>Wingdings</vt:lpstr>
      <vt:lpstr>Profile</vt:lpstr>
      <vt:lpstr>第4回【社会保障の概念と範囲】ライフサイクルと社会保障制度</vt:lpstr>
      <vt:lpstr>今日のお話</vt:lpstr>
      <vt:lpstr>第１節　社会保障の概念と範囲 1. 社会保障制度審議会の社会保障の概念と社会保障の定義の多様性</vt:lpstr>
      <vt:lpstr> 1950（S50)年「社会保障制度に関する勧告」①</vt:lpstr>
      <vt:lpstr> 1950（S50)年「社会保障制度に関する勧告」②</vt:lpstr>
      <vt:lpstr>第１節　社会保障の概念と範囲 2.社会保障の範囲</vt:lpstr>
      <vt:lpstr>ところで、社会保障と社会福祉の違いは？</vt:lpstr>
      <vt:lpstr>第１節　社会保障の概念と範囲 3.本章での社会保障概念の定義</vt:lpstr>
      <vt:lpstr> 第１節　社会保障の概念と範囲 4. 社会保障制度の体系と制度の種類 （１）保障の方法に着目した分類 </vt:lpstr>
      <vt:lpstr> 第１節　社会保障の概念と範囲 4. 社会保障制度の体系と制度の種類 （１）保障の方法に着目した分類 </vt:lpstr>
      <vt:lpstr> 第１節　社会保障の概念と範囲 4. 社会保障制度の体系と制度の種類 （２）保障の目的に着目した分類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658</cp:revision>
  <cp:lastPrinted>2023-05-25T01:40:51Z</cp:lastPrinted>
  <dcterms:created xsi:type="dcterms:W3CDTF">2016-04-06T06:30:45Z</dcterms:created>
  <dcterms:modified xsi:type="dcterms:W3CDTF">2025-04-25T06:52:33Z</dcterms:modified>
  <cp:category/>
</cp:coreProperties>
</file>