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6" r:id="rId3"/>
    <p:sldId id="388" r:id="rId4"/>
    <p:sldId id="520" r:id="rId5"/>
    <p:sldId id="426" r:id="rId6"/>
    <p:sldId id="521" r:id="rId7"/>
    <p:sldId id="524" r:id="rId8"/>
    <p:sldId id="427" r:id="rId9"/>
    <p:sldId id="522" r:id="rId10"/>
    <p:sldId id="428" r:id="rId11"/>
    <p:sldId id="429" r:id="rId12"/>
    <p:sldId id="514" r:id="rId13"/>
    <p:sldId id="525" r:id="rId14"/>
    <p:sldId id="515" r:id="rId15"/>
    <p:sldId id="443" r:id="rId16"/>
    <p:sldId id="445" r:id="rId17"/>
    <p:sldId id="446" r:id="rId18"/>
    <p:sldId id="444" r:id="rId19"/>
    <p:sldId id="447" r:id="rId20"/>
    <p:sldId id="516" r:id="rId21"/>
    <p:sldId id="517" r:id="rId22"/>
    <p:sldId id="519" r:id="rId23"/>
    <p:sldId id="518" r:id="rId24"/>
    <p:sldId id="425" r:id="rId25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0929"/>
  </p:normalViewPr>
  <p:slideViewPr>
    <p:cSldViewPr>
      <p:cViewPr varScale="1">
        <p:scale>
          <a:sx n="71" d="100"/>
          <a:sy n="71" d="100"/>
        </p:scale>
        <p:origin x="1232" y="5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9C66D-0D13-D449-9E2F-B02EFB583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9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3" y="4688007"/>
            <a:ext cx="4939560" cy="44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010F23-AE4D-1A43-A1A9-F76D988535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EBEF6-26C4-E945-B3B7-92E4823FDB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23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508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061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546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9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05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28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0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8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8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38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25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77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4FEFA32-1C60-7D4F-B2A8-76BF2137AE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A08D-09B4-244B-A7F6-F2D88DD54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E314-A1CC-D140-ACBB-9C3E139587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D91F-0676-4D47-82C1-C8A098CDD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11DC-31E9-B44B-97ED-81AFB996DB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C8CF-9BDB-D641-8F98-783B12B6BD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FD4-FD94-B445-9908-6620B392E0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984D-C1F7-A648-B964-6AF24D2197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2F0F9-08F8-F145-8F85-912607AC9D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ED82-3780-574E-B1FF-698C98AEAB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A49F-274F-E74B-A114-22076913B8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15783F-0FAE-5049-B55E-52C077A1A8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hit-north.or.jp/cms/wp-content/uploads/2024/02/02_gaiyo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RBbJwVJq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vjTngDMLQc&amp;list=PLVPeI3OiuYxj5OUOD04xOQXD_Wr9CiTN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jTngDMLQc&amp;list=PLVPeI3OiuYxj5OUOD04xOQXD_Wr9CiTN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kumen-project.mhlw.go.jp/project/abou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jinsui/new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toukei/saikin/hw/jinkou/kakutei23/dl/02_ke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</a:t>
            </a:r>
            <a:r>
              <a:rPr lang="en-US" altLang="ja-JP" dirty="0"/>
              <a:t>【</a:t>
            </a:r>
            <a:r>
              <a:rPr lang="ja-JP" altLang="en-US" dirty="0"/>
              <a:t>少子高齢化・人口減少と社会保障</a:t>
            </a:r>
            <a:r>
              <a:rPr lang="en-US" altLang="ja-JP" dirty="0"/>
              <a:t>】</a:t>
            </a:r>
            <a:r>
              <a:rPr lang="ja-JP" altLang="en-US" dirty="0"/>
              <a:t>少子高齢化の動向</a:t>
            </a:r>
            <a:endParaRPr lang="en-US" altLang="ja-JP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417220"/>
            <a:ext cx="6910536" cy="3440779"/>
          </a:xfrm>
        </p:spPr>
        <p:txBody>
          <a:bodyPr/>
          <a:lstStyle/>
          <a:p>
            <a:pPr algn="ctr"/>
            <a:r>
              <a:rPr lang="ja-JP" altLang="en-US" dirty="0"/>
              <a:t>社会保障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endParaRPr lang="en-US" altLang="ja-JP" dirty="0"/>
          </a:p>
          <a:p>
            <a:pPr algn="ctr"/>
            <a:r>
              <a:rPr lang="ja-JP" altLang="en-US" sz="2000" dirty="0"/>
              <a:t>教科書：第</a:t>
            </a:r>
            <a:r>
              <a:rPr lang="en-US" altLang="ja-JP" sz="2000" dirty="0"/>
              <a:t>1</a:t>
            </a:r>
            <a:r>
              <a:rPr lang="ja-JP" altLang="en-US" sz="2000" dirty="0"/>
              <a:t>章　現代社会と社会保障</a:t>
            </a:r>
            <a:endParaRPr lang="en-US" altLang="ja-JP" sz="2000" dirty="0"/>
          </a:p>
          <a:p>
            <a:pPr algn="ctr"/>
            <a:r>
              <a:rPr lang="ja-JP" altLang="en-US" sz="2000" dirty="0"/>
              <a:t>第１節人口動態の変化 </a:t>
            </a:r>
            <a:r>
              <a:rPr lang="en-US" altLang="ja-JP" sz="2000" dirty="0"/>
              <a:t>p.2</a:t>
            </a:r>
            <a:r>
              <a:rPr lang="ja-JP" altLang="en-US" sz="2000" dirty="0"/>
              <a:t>～</a:t>
            </a:r>
            <a:r>
              <a:rPr lang="en-US" altLang="ja-JP" sz="2000" dirty="0"/>
              <a:t>p.7</a:t>
            </a:r>
          </a:p>
          <a:p>
            <a:pPr algn="ctr"/>
            <a:endParaRPr lang="en-US" altLang="ja-JP" sz="2000" dirty="0"/>
          </a:p>
          <a:p>
            <a:pPr algn="ctr"/>
            <a:r>
              <a:rPr lang="en-US" altLang="zh-TW" sz="2000" dirty="0"/>
              <a:t>2025</a:t>
            </a:r>
            <a:r>
              <a:rPr lang="zh-TW" altLang="en-US" sz="2000" dirty="0"/>
              <a:t>年</a:t>
            </a:r>
            <a:r>
              <a:rPr lang="en-US" altLang="zh-TW" sz="2000" dirty="0"/>
              <a:t>4</a:t>
            </a:r>
            <a:r>
              <a:rPr lang="zh-TW" altLang="en-US" sz="2000" dirty="0"/>
              <a:t>月</a:t>
            </a:r>
            <a:r>
              <a:rPr lang="en-US" altLang="ja-JP" sz="2000" dirty="0"/>
              <a:t>17</a:t>
            </a:r>
            <a:r>
              <a:rPr lang="zh-TW" altLang="en-US" sz="2000" dirty="0"/>
              <a:t>日（</a:t>
            </a:r>
            <a:r>
              <a:rPr lang="ja-JP" altLang="en-US" sz="2000" dirty="0"/>
              <a:t>木</a:t>
            </a:r>
            <a:r>
              <a:rPr lang="zh-TW" altLang="en-US" sz="2000" dirty="0"/>
              <a:t>）</a:t>
            </a:r>
          </a:p>
          <a:p>
            <a:pPr algn="ctr"/>
            <a:r>
              <a:rPr lang="en-US" altLang="zh-TW" sz="2000" dirty="0"/>
              <a:t>3</a:t>
            </a:r>
            <a:r>
              <a:rPr lang="zh-TW" altLang="en-US" sz="2000" dirty="0"/>
              <a:t>限目</a:t>
            </a:r>
            <a:r>
              <a:rPr lang="en-US" altLang="zh-TW" sz="2000" dirty="0"/>
              <a:t>13</a:t>
            </a:r>
            <a:r>
              <a:rPr lang="zh-TW" altLang="en-US" sz="2000" dirty="0"/>
              <a:t>：</a:t>
            </a:r>
            <a:r>
              <a:rPr lang="en-US" altLang="zh-TW" sz="2000" dirty="0"/>
              <a:t>00</a:t>
            </a:r>
            <a:r>
              <a:rPr lang="zh-TW" altLang="en-US" sz="2000" dirty="0"/>
              <a:t>～</a:t>
            </a:r>
            <a:r>
              <a:rPr lang="en-US" altLang="zh-TW" sz="2000" dirty="0"/>
              <a:t>14:30</a:t>
            </a:r>
          </a:p>
          <a:p>
            <a:pPr algn="ctr"/>
            <a:r>
              <a:rPr lang="zh-TW" altLang="en-US" sz="2000" dirty="0"/>
              <a:t>講義室 </a:t>
            </a:r>
            <a:r>
              <a:rPr lang="en-US" altLang="zh-TW" sz="2000" dirty="0"/>
              <a:t>3F304</a:t>
            </a:r>
          </a:p>
          <a:p>
            <a:pPr algn="ctr"/>
            <a:r>
              <a:rPr lang="ja-JP" altLang="en-US" sz="1800" dirty="0"/>
              <a:t>担当：原　俊彦</a:t>
            </a:r>
            <a:endParaRPr lang="en-US" altLang="ja-JP" sz="1800" dirty="0"/>
          </a:p>
          <a:p>
            <a:endParaRPr lang="en-US" altLang="ja-JP" dirty="0"/>
          </a:p>
          <a:p>
            <a:br>
              <a:rPr lang="ja-JP" altLang="en-US" dirty="0"/>
            </a:br>
            <a:r>
              <a:rPr lang="ja-JP" altLang="en-US" dirty="0"/>
              <a:t>　　　　　　　　　　　　</a:t>
            </a:r>
          </a:p>
          <a:p>
            <a:r>
              <a:rPr lang="ja-JP" altLang="en-US" dirty="0"/>
              <a:t>　　　       担当　原　俊彦（札幌市立大学）</a:t>
            </a:r>
            <a:r>
              <a:rPr lang="en-US" altLang="ja-JP" dirty="0" err="1"/>
              <a:t>t.hara@scu.ac.jp</a:t>
            </a:r>
            <a:endParaRPr lang="ja-JP" altLang="en-US" dirty="0"/>
          </a:p>
          <a:p>
            <a:r>
              <a:rPr lang="ja-JP" altLang="en-US" dirty="0"/>
              <a:t>　　　　　　　　　　　　　                   　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CEE67F-DA0A-A97A-4149-9FDB225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A32-1C60-7D4F-B2A8-76BF2137AE32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（１）経済への影響</a:t>
            </a:r>
            <a:endParaRPr lang="ja-JP" sz="28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人口減少（特に生産年齢人口＝現役世代）⇒労働力の供給⇒人手不足。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所得のある人口の減少＝有効需要の減少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消費人口の減少⇒消費需要の減少（高齢者の消費は少ない）。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＞消費、価格低下⇒デフレの進行⇒賃金の低下⇒消費の低迷⇒デフレ・スパイラル。★直近のインフレは、ロシアのウクライナ侵攻、小麦や天然ガスの値上がり⇒原材料費の高騰⇒実質賃金の低下となるので、状況は好転しない。★トランプ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2.0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で高関税政策が広がる→インフレがさらに進む。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生産性の高い分野を拡大し、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その利益を分配すれば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、１人あたりの所得は大きくなり経済は活性化する。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★例：介護ロボットを導入して介護者の数を減らし、その分、１人当たりの給与を上げれば経済は活性化する。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5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3600" dirty="0"/>
              <a:t>２</a:t>
            </a:r>
            <a:r>
              <a:rPr lang="en-US" altLang="ja-JP" sz="3600" dirty="0"/>
              <a:t>.</a:t>
            </a:r>
            <a:r>
              <a:rPr lang="ja-JP" altLang="en-US" sz="3600" dirty="0"/>
              <a:t>人口減少と少子高齢化が</a:t>
            </a:r>
            <a:br>
              <a:rPr lang="en-US" altLang="ja-JP" sz="3600" dirty="0"/>
            </a:br>
            <a:r>
              <a:rPr lang="ja-JP" altLang="en-US" sz="3600" dirty="0"/>
              <a:t>社会に与える影響</a:t>
            </a:r>
            <a:br>
              <a:rPr lang="en-US" altLang="ja-JP" sz="3600" dirty="0"/>
            </a:br>
            <a:r>
              <a:rPr lang="ja-JP" altLang="en-US" sz="2800" dirty="0"/>
              <a:t>（２）地域社会への影響</a:t>
            </a:r>
            <a:endParaRPr lang="ja-JP" sz="36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住民が減る⇒所得のある人が減る⇒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税収の減少＝予算不足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⇒公共サービスの削減（水道・ガス・電気、交通、消防、清掃、図書館、学校、病院）、商店街・自治会・町内会・伝統行事／文化継承が困難になる。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）年：日本創成会議「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消滅可能性都市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」全自治体の半数（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－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歳の女性の数が半減する）と推計。⇒「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地方創生」⇒まち・ひと・しごと創生法。まち・ひと・しごと創生基本方針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年まで閣議決定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★地域社会の方が全国より人口減少は早く激しく進む（理由：自然動態（出生ー死亡）の他に、社会動態（転入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‐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転出）による減少が大きい。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★進学・就職移動　★高齢者の移動（施設移動）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★介護関係の移動（大都市地域に向かっている）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4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B8C5C102-7274-41FE-8197-1BC80B15F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35925" cy="1371600"/>
          </a:xfrm>
        </p:spPr>
        <p:txBody>
          <a:bodyPr anchor="ctr"/>
          <a:lstStyle/>
          <a:p>
            <a:pPr algn="ctr"/>
            <a:r>
              <a:rPr lang="ja-JP" altLang="en-US" sz="3600" dirty="0">
                <a:ea typeface="ＭＳ Ｐゴシック" panose="020B0600070205080204" pitchFamily="50" charset="-128"/>
              </a:rPr>
              <a:t>まち・ひと・しごと創生</a:t>
            </a:r>
            <a:br>
              <a:rPr lang="en-US" altLang="ja-JP" sz="4800" dirty="0">
                <a:ea typeface="ＭＳ Ｐゴシック" panose="020B0600070205080204" pitchFamily="50" charset="-128"/>
              </a:rPr>
            </a:br>
            <a:r>
              <a:rPr lang="ja-JP" altLang="en-US" sz="2800" dirty="0">
                <a:ea typeface="ＭＳ Ｐゴシック" panose="020B0600070205080204" pitchFamily="50" charset="-128"/>
              </a:rPr>
              <a:t>長期ビジョンと総合戦略（</a:t>
            </a:r>
            <a:r>
              <a:rPr lang="en-US" altLang="ja-JP" sz="2800" dirty="0">
                <a:ea typeface="ＭＳ Ｐゴシック" panose="020B0600070205080204" pitchFamily="50" charset="-128"/>
              </a:rPr>
              <a:t>2015</a:t>
            </a:r>
            <a:r>
              <a:rPr lang="ja-JP" altLang="en-US" sz="2800" dirty="0">
                <a:ea typeface="ＭＳ Ｐゴシック" panose="020B0600070205080204" pitchFamily="50" charset="-128"/>
              </a:rPr>
              <a:t>年）</a:t>
            </a: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5363" name="スライド番号プレースホルダ 3">
            <a:extLst>
              <a:ext uri="{FF2B5EF4-FFF2-40B4-BE49-F238E27FC236}">
                <a16:creationId xmlns:a16="http://schemas.microsoft.com/office/drawing/2014/main" id="{DC20CF65-A66A-44FB-8BC6-52E8F94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DC7998-FE9D-47D7-A218-06C759A0E941}" type="slidenum">
              <a:rPr kumimoji="0" lang="en-US" altLang="ja-JP" sz="1200"/>
              <a:pPr/>
              <a:t>12</a:t>
            </a:fld>
            <a:endParaRPr kumimoji="0" lang="en-US" altLang="ja-JP" sz="1200"/>
          </a:p>
        </p:txBody>
      </p:sp>
      <p:sp>
        <p:nvSpPr>
          <p:cNvPr id="15364" name="テキスト ボックス 10">
            <a:extLst>
              <a:ext uri="{FF2B5EF4-FFF2-40B4-BE49-F238E27FC236}">
                <a16:creationId xmlns:a16="http://schemas.microsoft.com/office/drawing/2014/main" id="{048D0BA4-41E7-4843-8DFB-D038D2B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80769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資料：まち・ひと・しごと創生総合戦略</a:t>
            </a:r>
            <a:r>
              <a:rPr lang="en-US" altLang="ja-JP" sz="1400" dirty="0"/>
              <a:t>2015</a:t>
            </a:r>
            <a:r>
              <a:rPr lang="ja-JP" altLang="en-US" sz="1400" dirty="0"/>
              <a:t>　改訂版」の閣議決定について</a:t>
            </a:r>
          </a:p>
          <a:p>
            <a:r>
              <a:rPr lang="en-US" altLang="ja-JP" sz="1400" dirty="0"/>
              <a:t>http://www.kantei.go.jp/jp/topics/2015/panf20150213.pdf</a:t>
            </a:r>
            <a:endParaRPr lang="ja-JP" altLang="en-US" sz="1400" dirty="0"/>
          </a:p>
        </p:txBody>
      </p:sp>
      <p:pic>
        <p:nvPicPr>
          <p:cNvPr id="15365" name="図 9">
            <a:extLst>
              <a:ext uri="{FF2B5EF4-FFF2-40B4-BE49-F238E27FC236}">
                <a16:creationId xmlns:a16="http://schemas.microsoft.com/office/drawing/2014/main" id="{1C1AC8C3-04DB-466E-A996-AF00DB27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734935"/>
            <a:ext cx="8382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テキスト ボックス 11">
            <a:extLst>
              <a:ext uri="{FF2B5EF4-FFF2-40B4-BE49-F238E27FC236}">
                <a16:creationId xmlns:a16="http://schemas.microsoft.com/office/drawing/2014/main" id="{58D5672F-975E-4D23-B632-FFCF4C88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941888"/>
            <a:ext cx="388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2060</a:t>
            </a:r>
            <a:r>
              <a:rPr lang="ja-JP" altLang="en-US" sz="1600" dirty="0"/>
              <a:t>年に</a:t>
            </a:r>
            <a:r>
              <a:rPr lang="en-US" altLang="ja-JP" sz="1600" dirty="0"/>
              <a:t>1</a:t>
            </a:r>
            <a:r>
              <a:rPr lang="ja-JP" altLang="en-US" sz="1600" dirty="0"/>
              <a:t>億人程度の人口を確保する。</a:t>
            </a:r>
            <a:endParaRPr lang="en-US" altLang="ja-JP" sz="1600" dirty="0"/>
          </a:p>
          <a:p>
            <a:r>
              <a:rPr lang="ja-JP" altLang="en-US" sz="1600" dirty="0"/>
              <a:t>＊合計特殊出生率　</a:t>
            </a:r>
            <a:r>
              <a:rPr lang="en-US" altLang="ja-JP" sz="1600" dirty="0"/>
              <a:t>2030</a:t>
            </a:r>
            <a:r>
              <a:rPr lang="ja-JP" altLang="en-US" sz="1600" dirty="0"/>
              <a:t>年　</a:t>
            </a:r>
            <a:r>
              <a:rPr lang="en-US" altLang="ja-JP" sz="1600" dirty="0"/>
              <a:t>1.80</a:t>
            </a:r>
          </a:p>
          <a:p>
            <a:r>
              <a:rPr lang="ja-JP" altLang="en-US" sz="1600" dirty="0"/>
              <a:t>　　　　　　　　　　　　　</a:t>
            </a:r>
            <a:r>
              <a:rPr lang="en-US" altLang="ja-JP" sz="1600" dirty="0"/>
              <a:t>2040</a:t>
            </a:r>
            <a:r>
              <a:rPr lang="ja-JP" altLang="en-US" sz="1600" dirty="0"/>
              <a:t>年　</a:t>
            </a:r>
            <a:r>
              <a:rPr lang="en-US" altLang="ja-JP" sz="1600" dirty="0"/>
              <a:t>2.07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63EA2C-8743-4DA0-B2C9-79348D0F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5935865"/>
            <a:ext cx="7560840" cy="56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B8C5C102-7274-41FE-8197-1BC80B15F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576" y="222903"/>
            <a:ext cx="8029872" cy="1355007"/>
          </a:xfrm>
        </p:spPr>
        <p:txBody>
          <a:bodyPr anchor="t" anchorCtr="0"/>
          <a:lstStyle/>
          <a:p>
            <a:pPr algn="ctr"/>
            <a:r>
              <a:rPr lang="ja-JP" altLang="en-US" sz="2400" dirty="0">
                <a:ea typeface="ＭＳ Ｐゴシック" panose="020B0600070205080204" pitchFamily="50" charset="-128"/>
              </a:rPr>
              <a:t>人口戦略会議　</a:t>
            </a:r>
            <a:br>
              <a:rPr lang="en-US" altLang="ja-JP" sz="2400" dirty="0">
                <a:ea typeface="ＭＳ Ｐゴシック" panose="020B0600070205080204" pitchFamily="50" charset="-128"/>
              </a:rPr>
            </a:br>
            <a:r>
              <a:rPr lang="en-US" altLang="ja-JP" sz="2400" dirty="0">
                <a:ea typeface="ＭＳ Ｐゴシック" panose="020B0600070205080204" pitchFamily="50" charset="-128"/>
                <a:hlinkClick r:id="rId2"/>
              </a:rPr>
              <a:t>『</a:t>
            </a:r>
            <a:r>
              <a:rPr lang="ja-JP" altLang="en-US" sz="2400" dirty="0">
                <a:ea typeface="ＭＳ Ｐゴシック" panose="020B0600070205080204" pitchFamily="50" charset="-128"/>
                <a:hlinkClick r:id="rId2"/>
              </a:rPr>
              <a:t>人口ビジョン２１００</a:t>
            </a:r>
            <a:r>
              <a:rPr lang="en-US" altLang="ja-JP" sz="2400" dirty="0">
                <a:ea typeface="ＭＳ Ｐゴシック" panose="020B0600070205080204" pitchFamily="50" charset="-128"/>
                <a:hlinkClick r:id="rId2"/>
              </a:rPr>
              <a:t>』</a:t>
            </a:r>
            <a:br>
              <a:rPr lang="en-US" altLang="ja-JP" sz="2400" dirty="0">
                <a:ea typeface="ＭＳ Ｐゴシック" panose="020B0600070205080204" pitchFamily="50" charset="-128"/>
                <a:hlinkClick r:id="rId2"/>
              </a:rPr>
            </a:br>
            <a:r>
              <a:rPr lang="ja-JP" altLang="en-US" sz="1600" dirty="0">
                <a:ea typeface="ＭＳ Ｐゴシック" panose="020B0600070205080204" pitchFamily="50" charset="-128"/>
                <a:hlinkClick r:id="rId2"/>
              </a:rPr>
              <a:t>ー安定的で、成長力のある「</a:t>
            </a:r>
            <a:r>
              <a:rPr lang="en-US" altLang="ja-JP" sz="1600" dirty="0">
                <a:ea typeface="ＭＳ Ｐゴシック" panose="020B0600070205080204" pitchFamily="50" charset="-128"/>
                <a:hlinkClick r:id="rId2"/>
              </a:rPr>
              <a:t>8000</a:t>
            </a:r>
            <a:r>
              <a:rPr lang="ja-JP" altLang="en-US" sz="1600" dirty="0">
                <a:ea typeface="ＭＳ Ｐゴシック" panose="020B0600070205080204" pitchFamily="50" charset="-128"/>
                <a:hlinkClick r:id="rId2"/>
              </a:rPr>
              <a:t>万人国家」へー</a:t>
            </a:r>
            <a:br>
              <a:rPr lang="ja-JP" altLang="en-US" sz="1600" dirty="0">
                <a:ea typeface="ＭＳ Ｐゴシック" panose="020B0600070205080204" pitchFamily="50" charset="-128"/>
                <a:hlinkClick r:id="rId2"/>
              </a:rPr>
            </a:br>
            <a:r>
              <a:rPr lang="ja-JP" altLang="en-US" sz="1600" dirty="0">
                <a:ea typeface="ＭＳ Ｐゴシック" panose="020B0600070205080204" pitchFamily="50" charset="-128"/>
              </a:rPr>
              <a:t>２０２４年１月</a:t>
            </a:r>
            <a:br>
              <a:rPr lang="ja-JP" altLang="en-US" sz="2400" dirty="0">
                <a:ea typeface="ＭＳ Ｐゴシック" panose="020B0600070205080204" pitchFamily="50" charset="-128"/>
              </a:rPr>
            </a:b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5363" name="スライド番号プレースホルダ 3">
            <a:extLst>
              <a:ext uri="{FF2B5EF4-FFF2-40B4-BE49-F238E27FC236}">
                <a16:creationId xmlns:a16="http://schemas.microsoft.com/office/drawing/2014/main" id="{DC20CF65-A66A-44FB-8BC6-52E8F94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DC7998-FE9D-47D7-A218-06C759A0E941}" type="slidenum">
              <a:rPr kumimoji="0" lang="en-US" altLang="ja-JP" sz="1200"/>
              <a:pPr/>
              <a:t>13</a:t>
            </a:fld>
            <a:endParaRPr kumimoji="0" lang="en-US" altLang="ja-JP" sz="1200"/>
          </a:p>
        </p:txBody>
      </p:sp>
      <p:sp>
        <p:nvSpPr>
          <p:cNvPr id="15364" name="テキスト ボックス 10">
            <a:extLst>
              <a:ext uri="{FF2B5EF4-FFF2-40B4-BE49-F238E27FC236}">
                <a16:creationId xmlns:a16="http://schemas.microsoft.com/office/drawing/2014/main" id="{048D0BA4-41E7-4843-8DFB-D038D2B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80769"/>
            <a:ext cx="3124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資料：まち・ひと・しごと創生総合戦略</a:t>
            </a:r>
            <a:r>
              <a:rPr lang="en-US" altLang="ja-JP" sz="1400" dirty="0"/>
              <a:t>2015</a:t>
            </a:r>
            <a:r>
              <a:rPr lang="ja-JP" altLang="en-US" sz="1400" dirty="0"/>
              <a:t>　改訂版」の閣議決定について</a:t>
            </a:r>
          </a:p>
          <a:p>
            <a:r>
              <a:rPr lang="en-US" altLang="ja-JP" sz="1400" dirty="0"/>
              <a:t>https://</a:t>
            </a:r>
            <a:r>
              <a:rPr lang="en-US" altLang="ja-JP" sz="1400" dirty="0" err="1"/>
              <a:t>www.hit-north.or.jp</a:t>
            </a:r>
            <a:r>
              <a:rPr lang="en-US" altLang="ja-JP" sz="1400" dirty="0"/>
              <a:t>/</a:t>
            </a:r>
            <a:r>
              <a:rPr lang="en-US" altLang="ja-JP" sz="1400" dirty="0" err="1"/>
              <a:t>cms</a:t>
            </a:r>
            <a:r>
              <a:rPr lang="en-US" altLang="ja-JP" sz="1400" dirty="0"/>
              <a:t>/wp-content/uploads/2024/02/02_gaiyo.pdf</a:t>
            </a:r>
            <a:endParaRPr lang="ja-JP" altLang="en-US" sz="1400" dirty="0"/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5FAD2B08-8E74-EBDB-A768-6261B6F6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772816"/>
            <a:ext cx="747395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（３）社会保障への影響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生産年齢人口＝現役世代の減少⇒社会保障の担い手の不足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税収・保険料収入の減少⇒社会保障制度の持続可能性？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年金保険（国民年金）＝賦課方式⇒世代間扶養の考え方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医療保険・介護保険も少子高齢化の影響が大きい。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少子化＝家族形態の変化／晩婚化・非婚化・無子化⇒単身世帯の増加・子どものいない世帯の増加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社会保障制度は核家族（男性稼ぎ手モデル）で世帯単位が基本。⇒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共働き（共稼ぎ）・個人単位へ？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家事・育児・介護は女性の役割？⇒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性別役割分業からジェンダー平等へ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★世代間扶養の考え方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★少子高齢化と従属人口指数の変化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25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ja-JP" altLang="en-US" dirty="0"/>
              <a:t>世代間関係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709192"/>
            <a:ext cx="8001000" cy="4384104"/>
          </a:xfrm>
        </p:spPr>
        <p:txBody>
          <a:bodyPr/>
          <a:lstStyle/>
          <a:p>
            <a:r>
              <a:rPr lang="ja-JP" altLang="en-US" sz="2400" dirty="0"/>
              <a:t>世代間扶養（契約）：就業可能年齢にある世代は、未就業の次世代を産み育てると同時に、すでに退職した先行世代を養育する義務を負う（カウフマン</a:t>
            </a:r>
            <a:r>
              <a:rPr lang="en-US" altLang="ja-JP" sz="2400" dirty="0"/>
              <a:t>2011</a:t>
            </a:r>
            <a:r>
              <a:rPr lang="ja-JP" altLang="en-US" sz="2400" dirty="0"/>
              <a:t>）。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どんな社会でも、この仕組は変わらない。⇒年齢構造が変化すると、このバランスが変わる。</a:t>
            </a:r>
            <a:endParaRPr lang="en-US" altLang="ja-JP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309562"/>
            <a:ext cx="6248400" cy="183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0"/>
          <a:lstStyle/>
          <a:p>
            <a:r>
              <a:rPr kumimoji="0" lang="ja-JP" altLang="en-US" sz="3200" dirty="0"/>
              <a:t>人口ピラミッド：年齢構造</a:t>
            </a:r>
            <a:endParaRPr kumimoji="0" lang="en-US" altLang="ja-JP" dirty="0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V="1">
            <a:off x="990600" y="54864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1600200"/>
            <a:ext cx="7315200" cy="4419600"/>
            <a:chOff x="336" y="1008"/>
            <a:chExt cx="4608" cy="278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36" y="1008"/>
              <a:ext cx="4464" cy="2784"/>
              <a:chOff x="336" y="1008"/>
              <a:chExt cx="4464" cy="2784"/>
            </a:xfrm>
          </p:grpSpPr>
          <p:sp>
            <p:nvSpPr>
              <p:cNvPr id="19466" name="AutoShape 3" descr="れんが (横)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3216" cy="2304"/>
              </a:xfrm>
              <a:prstGeom prst="triangle">
                <a:avLst>
                  <a:gd name="adj" fmla="val 50000"/>
                </a:avLst>
              </a:prstGeom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7" name="Line 4"/>
              <p:cNvSpPr>
                <a:spLocks noChangeShapeType="1"/>
              </p:cNvSpPr>
              <p:nvPr/>
            </p:nvSpPr>
            <p:spPr bwMode="auto">
              <a:xfrm>
                <a:off x="2832" y="1008"/>
                <a:ext cx="0" cy="27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8" name="AutoShape 7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1056" cy="240"/>
              </a:xfrm>
              <a:prstGeom prst="leftArrow">
                <a:avLst>
                  <a:gd name="adj1" fmla="val 50000"/>
                  <a:gd name="adj2" fmla="val 11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男子人口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69" name="AutoShape 10"/>
              <p:cNvSpPr>
                <a:spLocks noChangeArrowheads="1"/>
              </p:cNvSpPr>
              <p:nvPr/>
            </p:nvSpPr>
            <p:spPr bwMode="auto">
              <a:xfrm>
                <a:off x="3264" y="3504"/>
                <a:ext cx="1008" cy="288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女子人口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70" name="Text Box 16"/>
              <p:cNvSpPr txBox="1">
                <a:spLocks noChangeArrowheads="1"/>
              </p:cNvSpPr>
              <p:nvPr/>
            </p:nvSpPr>
            <p:spPr bwMode="auto">
              <a:xfrm>
                <a:off x="4224" y="1680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65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  <p:sp>
            <p:nvSpPr>
              <p:cNvPr id="19471" name="Text Box 17"/>
              <p:cNvSpPr txBox="1">
                <a:spLocks noChangeArrowheads="1"/>
              </p:cNvSpPr>
              <p:nvPr/>
            </p:nvSpPr>
            <p:spPr bwMode="auto">
              <a:xfrm>
                <a:off x="480" y="1536"/>
                <a:ext cx="187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老年人口（</a:t>
                </a:r>
                <a:r>
                  <a:rPr lang="en-US" altLang="ja-JP"/>
                  <a:t>65</a:t>
                </a:r>
                <a:r>
                  <a:rPr lang="ja-JP" altLang="en-US"/>
                  <a:t>歳以上）</a:t>
                </a:r>
                <a:endParaRPr lang="en-US" altLang="ja-JP"/>
              </a:p>
            </p:txBody>
          </p:sp>
          <p:sp>
            <p:nvSpPr>
              <p:cNvPr id="19472" name="Text Box 18"/>
              <p:cNvSpPr txBox="1">
                <a:spLocks noChangeArrowheads="1"/>
              </p:cNvSpPr>
              <p:nvPr/>
            </p:nvSpPr>
            <p:spPr bwMode="auto">
              <a:xfrm>
                <a:off x="336" y="2160"/>
                <a:ext cx="23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生産年齢人口（</a:t>
                </a: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r>
                  <a:rPr lang="en-US" altLang="ja-JP"/>
                  <a:t>-64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3" name="Text Box 19"/>
              <p:cNvSpPr txBox="1">
                <a:spLocks noChangeArrowheads="1"/>
              </p:cNvSpPr>
              <p:nvPr/>
            </p:nvSpPr>
            <p:spPr bwMode="auto">
              <a:xfrm>
                <a:off x="432" y="3072"/>
                <a:ext cx="196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年少人口（</a:t>
                </a:r>
                <a:r>
                  <a:rPr lang="en-US" altLang="ja-JP"/>
                  <a:t>0</a:t>
                </a:r>
                <a:r>
                  <a:rPr lang="ja-JP" altLang="en-US"/>
                  <a:t>歳</a:t>
                </a:r>
                <a:r>
                  <a:rPr lang="en-US" altLang="ja-JP"/>
                  <a:t>-14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4" name="Text Box 22"/>
              <p:cNvSpPr txBox="1">
                <a:spLocks noChangeArrowheads="1"/>
              </p:cNvSpPr>
              <p:nvPr/>
            </p:nvSpPr>
            <p:spPr bwMode="auto">
              <a:xfrm>
                <a:off x="2880" y="1056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年齢</a:t>
                </a:r>
                <a:endParaRPr lang="en-US" altLang="ja-JP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912" y="1968"/>
              <a:ext cx="4032" cy="960"/>
              <a:chOff x="912" y="1968"/>
              <a:chExt cx="4032" cy="960"/>
            </a:xfrm>
          </p:grpSpPr>
          <p:sp>
            <p:nvSpPr>
              <p:cNvPr id="19463" name="Line 13"/>
              <p:cNvSpPr>
                <a:spLocks noChangeShapeType="1"/>
              </p:cNvSpPr>
              <p:nvPr/>
            </p:nvSpPr>
            <p:spPr bwMode="auto">
              <a:xfrm>
                <a:off x="912" y="196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4" name="Line 14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5" name="Text Box 15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z="3600" dirty="0"/>
              <a:t>年齢構造⇒世代間の扶養関係</a:t>
            </a:r>
            <a:br>
              <a:rPr lang="en-US" altLang="ja-JP" sz="3600" dirty="0"/>
            </a:br>
            <a:r>
              <a:rPr kumimoji="0" lang="ja-JP" altLang="en-US" sz="3500" dirty="0">
                <a:latin typeface="ＭＳ 明朝" charset="-128"/>
                <a:ea typeface="ＭＳ 明朝" charset="-128"/>
                <a:cs typeface="ＭＳ 明朝" charset="-128"/>
              </a:rPr>
              <a:t>従属人口指数って、何？</a:t>
            </a:r>
            <a:endParaRPr kumimoji="0" lang="en-US" altLang="ja-JP" sz="3900" dirty="0">
              <a:ea typeface="ＭＳ 明朝" charset="-128"/>
              <a:cs typeface="ＭＳ 明朝" charset="-128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7967662" cy="4267200"/>
          </a:xfrm>
        </p:spPr>
        <p:txBody>
          <a:bodyPr/>
          <a:lstStyle/>
          <a:p>
            <a:r>
              <a:rPr kumimoji="0" lang="ja-JP" altLang="en-US" sz="2400" dirty="0">
                <a:ea typeface="ＭＳ 明朝" charset="-128"/>
                <a:cs typeface="ＭＳ 明朝" charset="-128"/>
              </a:rPr>
              <a:t>年齢階級別人口（三区分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総人口）＝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割合（％）</a:t>
            </a:r>
            <a:endParaRPr kumimoji="0" lang="en-US" altLang="ja-JP" sz="2400" dirty="0"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年少人口（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0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-14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生産年齢人口割合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(15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-64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老年人口（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65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歳以上）割合（％）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800" dirty="0">
                <a:ea typeface="ＭＳ 明朝" charset="-128"/>
                <a:cs typeface="ＭＳ 明朝" charset="-128"/>
              </a:rPr>
              <a:t>従属人口指数（負荷）</a:t>
            </a:r>
            <a:r>
              <a:rPr kumimoji="0" lang="ja-JP" altLang="en-US" sz="2000" dirty="0">
                <a:ea typeface="ＭＳ 明朝" charset="-128"/>
                <a:cs typeface="ＭＳ 明朝" charset="-128"/>
              </a:rPr>
              <a:t>＊比率だから単位なし</a:t>
            </a:r>
            <a:endParaRPr kumimoji="0" lang="en-US" altLang="ja-JP" sz="2800" dirty="0">
              <a:ea typeface="ＭＳ 明朝" charset="-128"/>
              <a:cs typeface="ＭＳ 明朝" charset="-128"/>
            </a:endParaRPr>
          </a:p>
          <a:p>
            <a:pPr>
              <a:buFont typeface="Wingdings" charset="2"/>
              <a:buNone/>
            </a:pPr>
            <a:r>
              <a:rPr kumimoji="0" lang="ja-JP" altLang="en-US" sz="2800" dirty="0">
                <a:ea typeface="ＭＳ 明朝" charset="-128"/>
                <a:cs typeface="ＭＳ 明朝" charset="-128"/>
              </a:rPr>
              <a:t>　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〔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（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年少人口＋老年人口）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生産年齢人口］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×100</a:t>
            </a:r>
          </a:p>
          <a:p>
            <a:pPr>
              <a:buFont typeface="Wingdings" charset="2"/>
              <a:buNone/>
            </a:pP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分子がいずれか一方のみ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年少従属人口指数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社会全体の子育て負担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老年従属人口指数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社会全体の高齢者ケア負担</a:t>
            </a:r>
            <a:endParaRPr kumimoji="0" lang="en-US" altLang="ja-JP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9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371600"/>
            <a:ext cx="7639050" cy="4722898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216025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年齢構造の変化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2115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9000" y="1066800"/>
            <a:ext cx="1676400" cy="502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出生力の低下を反映し、年少人口割合は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1950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35.4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％からほぼ一貫して低下、一方、老年人口割合は平均寿命の延伸に伴い、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4.9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％から徐々に上昇。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　これに対し、生産年齢人口割合は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1970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1995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％まで長期にわたり安定していた。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★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では、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2015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年現在の年少人口割合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12.5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2065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10.2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％まで低下、生産年齢人口は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60.8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51.4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％まで低下、老年人口割合は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26.6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38.4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％まで上昇する</a:t>
            </a:r>
            <a:r>
              <a:rPr kumimoji="1" lang="ja-JP" altLang="en-US" sz="1200" dirty="0">
                <a:latin typeface="ＭＳ ゴシック"/>
                <a:ea typeface="ＭＳ ゴシック"/>
                <a:cs typeface="ＭＳ ゴシック"/>
              </a:rPr>
              <a:t>と仮定（中位）されている。</a:t>
            </a:r>
            <a:endParaRPr kumimoji="1"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</p:spTree>
    <p:extLst>
      <p:ext uri="{BB962C8B-B14F-4D97-AF65-F5344CB8AC3E}">
        <p14:creationId xmlns:p14="http://schemas.microsoft.com/office/powerpoint/2010/main" val="29395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524000"/>
            <a:ext cx="7486650" cy="4628676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従属人口指数の変化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6600" y="1828801"/>
            <a:ext cx="1676400" cy="3416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扶養人口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生産年齢人口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＝生産年齢人口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人あたりの扶養負荷として、</a:t>
            </a:r>
            <a:r>
              <a:rPr lang="ja-JP" altLang="en-US" sz="1200" dirty="0"/>
              <a:t>その推移を見ると、データが得られる</a:t>
            </a:r>
            <a:r>
              <a:rPr lang="en-US" sz="1200" dirty="0"/>
              <a:t>1891/1898</a:t>
            </a:r>
            <a:r>
              <a:rPr lang="ja-JP" altLang="en-US" sz="1200" dirty="0"/>
              <a:t>年の</a:t>
            </a:r>
            <a:r>
              <a:rPr lang="en-US" sz="1200" dirty="0"/>
              <a:t>64</a:t>
            </a:r>
            <a:r>
              <a:rPr lang="ja-JP" altLang="en-US" sz="1200" dirty="0"/>
              <a:t>から</a:t>
            </a:r>
            <a:r>
              <a:rPr lang="en-US" sz="1200" dirty="0"/>
              <a:t>1921/1925</a:t>
            </a:r>
            <a:r>
              <a:rPr lang="ja-JP" altLang="en-US" sz="1200" dirty="0"/>
              <a:t>年の</a:t>
            </a:r>
            <a:r>
              <a:rPr lang="en-US" sz="1200" dirty="0"/>
              <a:t>72</a:t>
            </a:r>
            <a:r>
              <a:rPr lang="ja-JP" altLang="en-US" sz="1200" dirty="0"/>
              <a:t>まで上昇したのち減少に転じ、</a:t>
            </a:r>
            <a:r>
              <a:rPr lang="en-US" sz="1200" dirty="0"/>
              <a:t>1995</a:t>
            </a:r>
            <a:r>
              <a:rPr lang="ja-JP" altLang="en-US" sz="1200" dirty="0"/>
              <a:t>年の</a:t>
            </a:r>
            <a:r>
              <a:rPr lang="en-US" sz="1200" dirty="0"/>
              <a:t>44</a:t>
            </a:r>
            <a:r>
              <a:rPr lang="ja-JP" altLang="en-US" sz="1200" dirty="0"/>
              <a:t>まで低下、その後、再び上昇に入り以降は一貫して上昇する。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4</a:t>
            </a:r>
            <a:r>
              <a:rPr lang="ja-JP" altLang="en-US" sz="1200" dirty="0"/>
              <a:t>月推計では、</a:t>
            </a:r>
            <a:r>
              <a:rPr lang="en-US" sz="1200" dirty="0"/>
              <a:t>201</a:t>
            </a:r>
            <a:r>
              <a:rPr lang="en-US" altLang="ja-JP" sz="1200" dirty="0"/>
              <a:t>5</a:t>
            </a:r>
            <a:r>
              <a:rPr lang="ja-JP" altLang="en-US" sz="1200" dirty="0"/>
              <a:t>年現在の</a:t>
            </a:r>
            <a:r>
              <a:rPr lang="en-US" altLang="ja-JP" sz="1200" dirty="0"/>
              <a:t>64.5</a:t>
            </a:r>
            <a:r>
              <a:rPr lang="ja-JP" altLang="en-US" sz="1200" dirty="0"/>
              <a:t>から</a:t>
            </a:r>
            <a:r>
              <a:rPr lang="en-US" sz="1200" dirty="0"/>
              <a:t>206</a:t>
            </a:r>
            <a:r>
              <a:rPr lang="en-US" altLang="ja-JP" sz="1200" dirty="0"/>
              <a:t>5</a:t>
            </a:r>
            <a:r>
              <a:rPr lang="ja-JP" altLang="en-US" sz="1200" dirty="0"/>
              <a:t>年には</a:t>
            </a:r>
            <a:r>
              <a:rPr lang="en-US" altLang="ja-JP" sz="1200" dirty="0"/>
              <a:t>94.5</a:t>
            </a:r>
            <a:r>
              <a:rPr lang="ja-JP" altLang="en-US" sz="1200" dirty="0"/>
              <a:t>に達すると推計（中位）されている。 </a:t>
            </a:r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14600" y="3200400"/>
            <a:ext cx="1295400" cy="1066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52600" y="2438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人口学的ボーナス</a:t>
            </a:r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62400" y="4724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人口学的オーナス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05" y="2132856"/>
            <a:ext cx="7677670" cy="324036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</a:t>
            </a:r>
            <a:endParaRPr lang="en-US" altLang="ja-JP" sz="32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人口減少と少子高齢化が社会に与える影響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少子化対策と社会保障の課題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リアクションペーパー＃２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A411C0-A6DE-B505-F2F6-CB86F37DBFA9}"/>
              </a:ext>
            </a:extLst>
          </p:cNvPr>
          <p:cNvSpPr txBox="1"/>
          <p:nvPr/>
        </p:nvSpPr>
        <p:spPr>
          <a:xfrm>
            <a:off x="568326" y="5229201"/>
            <a:ext cx="800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「北海道の自治体の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65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％以上に消滅の可能性が」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UHB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　みんテレ　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2024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年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4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月</a:t>
            </a:r>
            <a:r>
              <a:rPr lang="en-US" alt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24</a:t>
            </a:r>
            <a:r>
              <a:rPr lang="ja-JP" alt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日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世帯の家族構成の変化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960/2020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F065DC-4AB3-C5E1-C2A6-0EE16A3A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" y="1124744"/>
            <a:ext cx="7722418" cy="477686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976F8F-0C87-CA9E-65A2-6E0CA9386B28}"/>
              </a:ext>
            </a:extLst>
          </p:cNvPr>
          <p:cNvSpPr txBox="1"/>
          <p:nvPr/>
        </p:nvSpPr>
        <p:spPr>
          <a:xfrm>
            <a:off x="832172" y="5352870"/>
            <a:ext cx="7722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2020</a:t>
            </a:r>
            <a:r>
              <a:rPr lang="ja-JP" altLang="en-US" sz="1800" dirty="0"/>
              <a:t>年の国勢調査：一般世帯の総数　</a:t>
            </a:r>
            <a:r>
              <a:rPr lang="en-US" altLang="ja-JP" sz="1800" dirty="0"/>
              <a:t>5570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千世帯。単身世帯</a:t>
            </a:r>
            <a:r>
              <a:rPr lang="en-US" altLang="ja-JP" sz="1800" dirty="0"/>
              <a:t>2115</a:t>
            </a:r>
            <a:r>
              <a:rPr lang="ja-JP" altLang="en-US" sz="1800" dirty="0"/>
              <a:t>万</a:t>
            </a:r>
            <a:r>
              <a:rPr lang="en-US" altLang="ja-JP" sz="1800" dirty="0"/>
              <a:t>1</a:t>
            </a:r>
            <a:r>
              <a:rPr lang="ja-JP" altLang="en-US" sz="1800" dirty="0"/>
              <a:t>千世帯＞夫婦と子ども世帯</a:t>
            </a:r>
            <a:r>
              <a:rPr lang="en-US" altLang="ja-JP" sz="1800" dirty="0"/>
              <a:t>1394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千世帯、夫婦のみ世帯</a:t>
            </a:r>
            <a:r>
              <a:rPr lang="en-US" altLang="ja-JP" sz="1800" dirty="0"/>
              <a:t>1115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千世帯、母子世帯</a:t>
            </a:r>
            <a:r>
              <a:rPr lang="en-US" altLang="ja-JP" sz="1800" dirty="0"/>
              <a:t>426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千世帯。その他親族世帯</a:t>
            </a:r>
            <a:r>
              <a:rPr lang="en-US" altLang="ja-JP" sz="1800" dirty="0"/>
              <a:t>377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千世帯で、</a:t>
            </a:r>
            <a:r>
              <a:rPr lang="ja-JP" altLang="en-US" sz="1800" dirty="0">
                <a:solidFill>
                  <a:srgbClr val="FF0000"/>
                </a:solidFill>
              </a:rPr>
              <a:t>初めて母子世帯がその他親族世代（</a:t>
            </a:r>
            <a:r>
              <a:rPr lang="en-US" altLang="ja-JP" sz="1800" dirty="0">
                <a:solidFill>
                  <a:srgbClr val="FF0000"/>
                </a:solidFill>
              </a:rPr>
              <a:t>3</a:t>
            </a:r>
            <a:r>
              <a:rPr lang="ja-JP" altLang="en-US" sz="1800" dirty="0">
                <a:solidFill>
                  <a:srgbClr val="FF0000"/>
                </a:solidFill>
              </a:rPr>
              <a:t>世代同居などを上回った。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（１）少子化対策の進展①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544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ショック：前年（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1989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（平成元）年）の合計特殊出生率が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と「ひのえうま」により過去最低であった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1966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（昭和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）年の合計特殊出生率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を下回った。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H6)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エンゼルプラン　子育てと仕事の両立支援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H13 )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H14 )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少子化対策プラスワン　地域における子育て支援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）次世代育成支援対策推進法　有給休暇、育児休業の取得強化、労働時間の短縮、少子化対策基本法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H16 )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少子化社会対策大綱「子ども・子育て応援プラン」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）新待機児童ゼロ作戦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 「子ども・子育てビジョン」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lvl="8">
              <a:lnSpc>
                <a:spcPct val="90000"/>
              </a:lnSpc>
            </a:pPr>
            <a:endParaRPr lang="en-US" altLang="ja-JP" sz="1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9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400" dirty="0"/>
              <a:t>（１）少子化対策の進展②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701" y="1636713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待機児童解消加速化プラン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次少子化社会対策大綱～結婚、妊娠、子供・子育てに温かい社会の実現をめざして～若年での結婚・出産、多子世帯への配慮・男女の働き方改革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待機児童の解消、保育士の処遇改善、放課後児童クラブの整備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★まち・ひと・しごと創生と連動。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2060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年に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億人程度。合計特殊出生率　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2030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1.80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（希望子ども数）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⇒子育て安心プラン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）経済政策の柱。人づくり革命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R1)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幼児教育の無償化＋高等教育の無償化（高等学校等就学支援金）　　　　　　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R2)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次少子化社会対策大綱～新しい令和の時代にふさわしい少子化対策へ～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118C3E-D3EE-C230-26D3-6CF2F5398588}"/>
              </a:ext>
            </a:extLst>
          </p:cNvPr>
          <p:cNvSpPr txBox="1"/>
          <p:nvPr/>
        </p:nvSpPr>
        <p:spPr>
          <a:xfrm>
            <a:off x="609600" y="6286976"/>
            <a:ext cx="84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福島</a:t>
            </a:r>
            <a:r>
              <a:rPr lang="en-US" altLang="ja-JP" sz="2000" dirty="0">
                <a:solidFill>
                  <a:srgbClr val="FF0000"/>
                </a:solidFill>
                <a:hlinkClick r:id="rId3"/>
              </a:rPr>
              <a:t>TV</a:t>
            </a:r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：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【福島県の人口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1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位はいわき市じゃなくなった？】空ネット（４月１８日放送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（２）人口政策としての少子化対策の課題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163"/>
            <a:ext cx="8280919" cy="44915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２月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「保育園落ちた　日本死ね！」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ブログの投稿。（同年ニッポン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待機児童の解消、子育て安心プラン。）「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保活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」（ほかつ）「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イクメン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人口政策としての少子化対策＝就業する女性をターゲット。家族支援・ケアの社会化の政策としては課題が残る。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少子化対策に関連する人口政策：外国人労働者の受け入れ。人口の自然増（出生にょる人口増加）⇒人口の社会増（流入にょる人口増加）＝外国人（移民）による「人材確保」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）日本・インドネシア・フィリピン・ベトナム、経済連携協定（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EPA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：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Economic Partnership Agreement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）出入国管理・難民認定法の改正・在留資格の拡大「外国人労働者の受け入れ」技能実習生制度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外国にルーツを持つ人々⇒日本での家族形成・子育て支援の問題＝社会制度・社会保障制度の見直し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pic>
        <p:nvPicPr>
          <p:cNvPr id="1026" name="Picture 2" descr="「イクメン　初代ポスター」の画像検索結果">
            <a:extLst>
              <a:ext uri="{FF2B5EF4-FFF2-40B4-BE49-F238E27FC236}">
                <a16:creationId xmlns:a16="http://schemas.microsoft.com/office/drawing/2014/main" id="{43A87513-8DB6-1858-3C5F-ADD8A66F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56" y="317553"/>
            <a:ext cx="978287" cy="14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9CC9EA-E1E6-DC0A-5E99-04DFA0ED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50546"/>
            <a:ext cx="930179" cy="13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165" y="1942728"/>
            <a:ext cx="7655259" cy="357450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4</a:t>
            </a:r>
            <a:r>
              <a:rPr lang="ja-JP" altLang="en-US" sz="3200" dirty="0">
                <a:solidFill>
                  <a:srgbClr val="FF0000"/>
                </a:solidFill>
              </a:rPr>
              <a:t>月</a:t>
            </a:r>
            <a:r>
              <a:rPr lang="en-US" altLang="ja-JP" sz="3200" dirty="0">
                <a:solidFill>
                  <a:srgbClr val="FF0000"/>
                </a:solidFill>
              </a:rPr>
              <a:t>24 </a:t>
            </a:r>
            <a:r>
              <a:rPr lang="ja-JP" altLang="en-US" sz="3200" dirty="0">
                <a:solidFill>
                  <a:srgbClr val="FF0000"/>
                </a:solidFill>
              </a:rPr>
              <a:t>日</a:t>
            </a:r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雇用・労働と社会保障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r>
              <a:rPr lang="ja-JP" altLang="en-US" sz="3200" dirty="0">
                <a:solidFill>
                  <a:srgbClr val="FF0000"/>
                </a:solidFill>
              </a:rPr>
              <a:t>労働市場の変化、男女共同参画、ワークライフバランス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★教科書：第２節第３節の経済環境・労働環境の変化ｐ</a:t>
            </a:r>
            <a:r>
              <a:rPr lang="en-US" altLang="ja-JP" sz="3200" dirty="0">
                <a:solidFill>
                  <a:srgbClr val="FF0000"/>
                </a:solidFill>
              </a:rPr>
              <a:t>.</a:t>
            </a:r>
            <a:r>
              <a:rPr lang="ja-JP" altLang="en-US" sz="3200" dirty="0">
                <a:solidFill>
                  <a:srgbClr val="FF0000"/>
                </a:solidFill>
              </a:rPr>
              <a:t>８～</a:t>
            </a:r>
            <a:r>
              <a:rPr lang="en-US" altLang="ja-JP" sz="3200" dirty="0">
                <a:solidFill>
                  <a:srgbClr val="FF0000"/>
                </a:solidFill>
              </a:rPr>
              <a:t>p.22</a:t>
            </a:r>
            <a:r>
              <a:rPr lang="ja-JP" altLang="en-US" sz="3200" dirty="0">
                <a:solidFill>
                  <a:srgbClr val="FF0000"/>
                </a:solidFill>
              </a:rPr>
              <a:t>です。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（１）日本の総人口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320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総務省統計局の人口推計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によれば、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日本の総人口は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億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2380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千人で、前年同月から減少   ▲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55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万人（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令和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6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2024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）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10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月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日現在）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総人口のピークは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2808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年から連続して減少している。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日本の総人口は明治初期の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1870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年まで急激に増加してきたが、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年頃から安定化し、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年から人口減少に転じ、政府の推計（国立社会保障・人口問題研究所の「日本の将来人口推計」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（令和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年）年推計によれば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2056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年には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億人を割って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9,965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万人となり、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2070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年には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8,700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万人とピーク時の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分の２まで減少する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＊日本の状況＝「人口減少社会」（じんこうげんしょう・しゃかい）＝ダウンサイジング（縮小や見直し）が必要！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sz="3200"/>
              <a:t>増加する世界人口</a:t>
            </a:r>
            <a:r>
              <a:rPr lang="en-US" altLang="ja-JP" sz="3200"/>
              <a:t>vs</a:t>
            </a:r>
            <a:r>
              <a:rPr lang="ja-JP" altLang="en-US" sz="3200"/>
              <a:t>減少する日本の人口</a:t>
            </a:r>
            <a:br>
              <a:rPr lang="ja-JP" altLang="en-US"/>
            </a:b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E9C95E-7E60-1BB0-4F4D-AF2108BC9F28}"/>
              </a:ext>
            </a:extLst>
          </p:cNvPr>
          <p:cNvSpPr txBox="1"/>
          <p:nvPr/>
        </p:nvSpPr>
        <p:spPr>
          <a:xfrm>
            <a:off x="827584" y="5616646"/>
            <a:ext cx="80648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国連の新推計（</a:t>
            </a:r>
            <a:r>
              <a:rPr lang="en-US" altLang="ja-JP" sz="1600" dirty="0"/>
              <a:t>UNWPP24</a:t>
            </a:r>
            <a:r>
              <a:rPr lang="ja-JP" altLang="en-US" sz="1600" dirty="0"/>
              <a:t>中位）では、世界人口は</a:t>
            </a:r>
            <a:r>
              <a:rPr lang="en-US" altLang="ja-JP" sz="1600" dirty="0"/>
              <a:t>2022</a:t>
            </a:r>
            <a:r>
              <a:rPr lang="ja-JP" altLang="en-US" sz="1600" dirty="0"/>
              <a:t>年</a:t>
            </a:r>
            <a:r>
              <a:rPr lang="en-US" altLang="ja-JP" sz="1600" dirty="0"/>
              <a:t>11</a:t>
            </a:r>
            <a:r>
              <a:rPr lang="ja-JP" altLang="en-US" sz="1600" dirty="0"/>
              <a:t>月に</a:t>
            </a:r>
            <a:r>
              <a:rPr lang="en-US" altLang="ja-JP" sz="1600" dirty="0"/>
              <a:t>80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2030</a:t>
            </a:r>
            <a:r>
              <a:rPr lang="ja-JP" altLang="en-US" sz="1600" dirty="0"/>
              <a:t>年</a:t>
            </a:r>
            <a:r>
              <a:rPr lang="en-US" altLang="ja-JP" sz="1600" dirty="0"/>
              <a:t>85.7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2050</a:t>
            </a:r>
            <a:r>
              <a:rPr lang="ja-JP" altLang="en-US" sz="1600" dirty="0"/>
              <a:t>年</a:t>
            </a:r>
            <a:r>
              <a:rPr lang="en-US" altLang="ja-JP" sz="1600" dirty="0"/>
              <a:t>96.6</a:t>
            </a:r>
            <a:r>
              <a:rPr lang="ja-JP" altLang="en-US" sz="1600" dirty="0"/>
              <a:t>億人、</a:t>
            </a:r>
            <a:r>
              <a:rPr lang="en-US" altLang="ja-JP" sz="1600" dirty="0"/>
              <a:t>2100</a:t>
            </a:r>
            <a:r>
              <a:rPr lang="ja-JP" altLang="en-US" sz="1600" dirty="0"/>
              <a:t>年</a:t>
            </a:r>
            <a:r>
              <a:rPr lang="en-US" altLang="ja-JP" sz="1600" dirty="0"/>
              <a:t>101.8</a:t>
            </a:r>
            <a:r>
              <a:rPr lang="ja-JP" altLang="en-US" sz="1600" dirty="0"/>
              <a:t>億人。日本は</a:t>
            </a:r>
            <a:r>
              <a:rPr lang="en-US" altLang="ja-JP" sz="1600" dirty="0"/>
              <a:t>202</a:t>
            </a:r>
            <a:r>
              <a:rPr lang="ja-JP" altLang="en-US" sz="1600" dirty="0"/>
              <a:t>４年現在の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2375</a:t>
            </a:r>
            <a:r>
              <a:rPr lang="ja-JP" altLang="en-US" sz="1600" dirty="0"/>
              <a:t>万人⇒</a:t>
            </a:r>
            <a:r>
              <a:rPr lang="en-US" altLang="ja-JP" sz="1600" dirty="0"/>
              <a:t>2030</a:t>
            </a:r>
            <a:r>
              <a:rPr lang="ja-JP" altLang="en-US" sz="1600" dirty="0"/>
              <a:t>年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1958</a:t>
            </a:r>
            <a:r>
              <a:rPr lang="ja-JP" altLang="en-US" sz="1600" dirty="0"/>
              <a:t>万人、</a:t>
            </a:r>
            <a:r>
              <a:rPr lang="en-US" altLang="ja-JP" sz="1600" dirty="0"/>
              <a:t>2050</a:t>
            </a:r>
            <a:r>
              <a:rPr lang="ja-JP" altLang="en-US" sz="1600" dirty="0"/>
              <a:t>年</a:t>
            </a:r>
            <a:r>
              <a:rPr lang="en-US" altLang="ja-JP" sz="1600" dirty="0"/>
              <a:t>1</a:t>
            </a:r>
            <a:r>
              <a:rPr lang="ja-JP" altLang="en-US" sz="1600" dirty="0"/>
              <a:t>億</a:t>
            </a:r>
            <a:r>
              <a:rPr lang="en-US" altLang="ja-JP" sz="1600" dirty="0"/>
              <a:t>0512</a:t>
            </a:r>
            <a:r>
              <a:rPr lang="ja-JP" altLang="en-US" sz="1600" dirty="0"/>
              <a:t>万人</a:t>
            </a:r>
            <a:r>
              <a:rPr lang="en-US" altLang="ja-JP" sz="1600" dirty="0"/>
              <a:t>,2100</a:t>
            </a:r>
            <a:r>
              <a:rPr lang="ja-JP" altLang="en-US" sz="1600" dirty="0"/>
              <a:t>年</a:t>
            </a:r>
            <a:r>
              <a:rPr lang="en-US" altLang="ja-JP" sz="1600" dirty="0"/>
              <a:t>7685</a:t>
            </a:r>
            <a:r>
              <a:rPr lang="ja-JP" altLang="en-US" sz="1600" dirty="0"/>
              <a:t>万人。国立社会保障・人口問題研究所の日本の将来人口推計（</a:t>
            </a:r>
            <a:r>
              <a:rPr lang="en-US" altLang="ja-JP" sz="1600" dirty="0"/>
              <a:t>2023</a:t>
            </a:r>
            <a:r>
              <a:rPr lang="ja-JP" altLang="en-US" sz="1600" dirty="0"/>
              <a:t>年中位推計）では</a:t>
            </a:r>
            <a:r>
              <a:rPr lang="en-US" altLang="ja-JP" sz="1600" dirty="0"/>
              <a:t>1400</a:t>
            </a:r>
            <a:r>
              <a:rPr lang="ja-JP" altLang="en-US" sz="1600" dirty="0"/>
              <a:t>万人余り少ない</a:t>
            </a:r>
            <a:r>
              <a:rPr lang="en-US" altLang="ja-JP" sz="1600" dirty="0"/>
              <a:t>6277</a:t>
            </a:r>
            <a:r>
              <a:rPr lang="ja-JP" altLang="en-US" sz="1600" dirty="0"/>
              <a:t>万</a:t>
            </a:r>
            <a:r>
              <a:rPr lang="en-US" altLang="ja-JP" sz="1600" dirty="0"/>
              <a:t>9</a:t>
            </a:r>
            <a:r>
              <a:rPr lang="ja-JP" altLang="en-US" sz="1600" dirty="0"/>
              <a:t>千人（</a:t>
            </a:r>
            <a:r>
              <a:rPr lang="en-US" altLang="ja-JP" sz="1600" dirty="0"/>
              <a:t>2024</a:t>
            </a:r>
            <a:r>
              <a:rPr lang="ja-JP" altLang="en-US" sz="1600" dirty="0"/>
              <a:t>年から</a:t>
            </a:r>
            <a:r>
              <a:rPr lang="en-US" altLang="ja-JP" sz="1600" dirty="0"/>
              <a:t>49.3</a:t>
            </a:r>
            <a:r>
              <a:rPr lang="ja-JP" altLang="en-US" sz="1600" dirty="0"/>
              <a:t>％の減少＝現状の半分以下）</a:t>
            </a:r>
            <a:endParaRPr lang="en-US" sz="1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30BE33-C856-F72C-8EF2-5781831F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6" y="912812"/>
            <a:ext cx="7199160" cy="47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①少子化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432" y="1628800"/>
            <a:ext cx="8153128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出生数は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72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7288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人で、前年の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77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759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人より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3471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人減少し、明治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32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年の人口動態調査開始以来最少となった。出生率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(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人口千対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6.0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で前年の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6.3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より低下し、合計特殊出生率は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で前年の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より低下し、過去最低となった。（</a:t>
            </a:r>
            <a:r>
              <a:rPr lang="zh-TW" altLang="en-US" sz="2200" dirty="0">
                <a:ea typeface="ＭＳ 明朝" charset="-128"/>
                <a:cs typeface="ＭＳ 明朝" charset="-128"/>
                <a:hlinkClick r:id="rId3"/>
              </a:rPr>
              <a:t>令和５年（</a:t>
            </a:r>
            <a:r>
              <a:rPr lang="en-US" altLang="zh-TW" sz="2200" dirty="0">
                <a:ea typeface="ＭＳ 明朝" charset="-128"/>
                <a:cs typeface="ＭＳ 明朝" charset="-128"/>
                <a:hlinkClick r:id="rId3"/>
              </a:rPr>
              <a:t>2023</a:t>
            </a:r>
            <a:r>
              <a:rPr lang="zh-TW" altLang="en-US" sz="2200" dirty="0">
                <a:ea typeface="ＭＳ 明朝" charset="-128"/>
                <a:cs typeface="ＭＳ 明朝" charset="-128"/>
                <a:hlinkClick r:id="rId3"/>
              </a:rPr>
              <a:t>）人口動態統計（確定数）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＜これまでの流れ＞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年代まで合計特殊出生率３から４前後。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年「人口政策確立要綱」・「産めよ。殖やせよ」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1947 ‐49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年第１次ベビーブーム⇒団塊の世代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1950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年代３を切る。優生保護法の改正・中絶自由化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1971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1974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　第２次ベビーブーム⇒団塊ジュニア世代＝氷河期世代　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年から２を切る。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年過去最低の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→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年現在は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日本の少子化</a:t>
            </a:r>
            <a:br>
              <a:rPr lang="ja-JP" altLang="en-US" dirty="0"/>
            </a:b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(2022)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人口動態統計月報年計（概数）の概況</a:t>
            </a:r>
            <a:endParaRPr lang="ja-JP" altLang="en-US" dirty="0"/>
          </a:p>
        </p:txBody>
      </p:sp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EC05E571-9357-08DE-7D78-CFA6FCF4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7" y="1412776"/>
            <a:ext cx="8029772" cy="4401183"/>
          </a:xfrm>
          <a:prstGeom prst="rect">
            <a:avLst/>
          </a:prstGeom>
        </p:spPr>
      </p:pic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0E14732C-9BE1-B7CA-BC93-38C0B7E94540}"/>
              </a:ext>
            </a:extLst>
          </p:cNvPr>
          <p:cNvSpPr/>
          <p:nvPr/>
        </p:nvSpPr>
        <p:spPr>
          <a:xfrm>
            <a:off x="4592473" y="2079913"/>
            <a:ext cx="1224136" cy="576064"/>
          </a:xfrm>
          <a:prstGeom prst="borderCallout1">
            <a:avLst>
              <a:gd name="adj1" fmla="val 103373"/>
              <a:gd name="adj2" fmla="val 9304"/>
              <a:gd name="adj3" fmla="val 401692"/>
              <a:gd name="adj4" fmla="val 8267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H2(1990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）年</a:t>
            </a:r>
            <a:endParaRPr lang="en-US" altLang="ja-JP" sz="1200" b="1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1.57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ショック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899592" y="5957548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＊２０２２年（</a:t>
            </a:r>
            <a:r>
              <a:rPr lang="en-US" altLang="ja-JP" sz="1600" dirty="0">
                <a:solidFill>
                  <a:srgbClr val="FF0000"/>
                </a:solidFill>
              </a:rPr>
              <a:t>R4)</a:t>
            </a:r>
            <a:r>
              <a:rPr lang="ja-JP" altLang="en-US" sz="1600" dirty="0">
                <a:solidFill>
                  <a:srgbClr val="FF0000"/>
                </a:solidFill>
              </a:rPr>
              <a:t>　速報値（年間累計）　の出生数は、８０万人を切った（</a:t>
            </a:r>
            <a:r>
              <a:rPr lang="en-US" altLang="ja-JP" sz="1600" dirty="0">
                <a:solidFill>
                  <a:srgbClr val="FF0000"/>
                </a:solidFill>
              </a:rPr>
              <a:t>799,728 </a:t>
            </a:r>
            <a:r>
              <a:rPr lang="ja-JP" altLang="en-US" sz="1600" dirty="0">
                <a:solidFill>
                  <a:srgbClr val="FF0000"/>
                </a:solidFill>
              </a:rPr>
              <a:t>人）で過去最少 （対前年</a:t>
            </a:r>
            <a:r>
              <a:rPr lang="en-US" altLang="ja-JP" sz="1600" dirty="0">
                <a:solidFill>
                  <a:srgbClr val="FF0000"/>
                </a:solidFill>
              </a:rPr>
              <a:t>43,169 </a:t>
            </a:r>
            <a:r>
              <a:rPr lang="ja-JP" altLang="en-US" sz="1600" dirty="0">
                <a:solidFill>
                  <a:srgbClr val="FF0000"/>
                </a:solidFill>
              </a:rPr>
              <a:t>人減少 △</a:t>
            </a:r>
            <a:r>
              <a:rPr lang="en-US" altLang="ja-JP" sz="1600" dirty="0">
                <a:solidFill>
                  <a:srgbClr val="FF0000"/>
                </a:solidFill>
              </a:rPr>
              <a:t>5.1</a:t>
            </a:r>
            <a:r>
              <a:rPr lang="ja-JP" altLang="en-US" sz="1600" dirty="0">
                <a:solidFill>
                  <a:srgbClr val="FF0000"/>
                </a:solidFill>
              </a:rPr>
              <a:t>％）　単純に毎年４万人減＝８０万人</a:t>
            </a:r>
            <a:r>
              <a:rPr lang="en-US" altLang="ja-JP" sz="1600" dirty="0">
                <a:solidFill>
                  <a:srgbClr val="FF0000"/>
                </a:solidFill>
              </a:rPr>
              <a:t>÷</a:t>
            </a:r>
            <a:r>
              <a:rPr lang="ja-JP" altLang="en-US" sz="1600" dirty="0">
                <a:solidFill>
                  <a:srgbClr val="FF0000"/>
                </a:solidFill>
              </a:rPr>
              <a:t>４万人＝２０年（２０４２年）で０人になるかも？　かなりマズイ状況ではある。</a:t>
            </a:r>
          </a:p>
        </p:txBody>
      </p:sp>
    </p:spTree>
    <p:extLst>
      <p:ext uri="{BB962C8B-B14F-4D97-AF65-F5344CB8AC3E}">
        <p14:creationId xmlns:p14="http://schemas.microsoft.com/office/powerpoint/2010/main" val="32569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296144"/>
          </a:xfrm>
        </p:spPr>
        <p:txBody>
          <a:bodyPr anchor="t" anchorCtr="0"/>
          <a:lstStyle/>
          <a:p>
            <a:r>
              <a:rPr lang="ja-JP" altLang="en-US" sz="3200" dirty="0"/>
              <a:t>少子化はもはや日本だけの問題ではない！世界人口の</a:t>
            </a:r>
            <a:r>
              <a:rPr lang="en-US" altLang="ja-JP" sz="3200" dirty="0"/>
              <a:t>3</a:t>
            </a:r>
            <a:r>
              <a:rPr lang="ja-JP" altLang="en-US" sz="3200" dirty="0"/>
              <a:t>分の２は２</a:t>
            </a:r>
            <a:r>
              <a:rPr lang="en-US" altLang="ja-JP" sz="3200" dirty="0"/>
              <a:t>.1 </a:t>
            </a:r>
            <a:r>
              <a:rPr lang="ja-JP" altLang="en-US" sz="3200" dirty="0"/>
              <a:t>人以下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83568" y="6428075"/>
            <a:ext cx="7776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国連の将来人口推計２０２４（</a:t>
            </a:r>
            <a:r>
              <a:rPr lang="en-US" altLang="ja-JP" sz="1600" dirty="0">
                <a:solidFill>
                  <a:srgbClr val="FF0000"/>
                </a:solidFill>
              </a:rPr>
              <a:t>UNWPP2</a:t>
            </a:r>
            <a:r>
              <a:rPr lang="ja-JP" altLang="en-US" sz="1600" dirty="0">
                <a:solidFill>
                  <a:srgbClr val="FF0000"/>
                </a:solidFill>
              </a:rPr>
              <a:t>４</a:t>
            </a:r>
            <a:r>
              <a:rPr lang="en-US" altLang="ja-JP" sz="16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E09018-C65F-758B-3584-973730AF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98" y="1788311"/>
            <a:ext cx="6816440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②高齢化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4544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日本の高齢化率（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65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歳以上）は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29.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４％世界一、後期高齢者（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歳以上）は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16.8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％なので高齢者の半分以上。年少人口（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歳未満は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11.4 %,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生産年齢人口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15-64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59.7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月）。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日本の平均寿命：男性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81.09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歳、女性が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87.14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歳、国際的に見て極めて高い。コロナで一時縮減。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年ぶりに伸びた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少子高齢化＝生まれてくる子どもの数が減り、高齢で死ぬ人が増える⇒自然動態（出生数ー死亡数）がマイナス＝人口減少が進む。皆さんが生きている間は続く（すでに起きている未来だから。細かい数字は覚える必要なし。少子高齢・人口減少が進むことだけをしっかりと頭に入れておくこと。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【2015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団塊の世代が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65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歳以上になり高齢化率が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％を引退・年金生活者が急増。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【2025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団塊の世代が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75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歳以上になり後期高齢者が前期より多くなる。要介護・認知症の増加。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★長期的には高齢化率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40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％年少人口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％、生産年齢人口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50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％で安定化するが、高齢者の増加は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2043 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年の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3,953 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万人がピークなので、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4000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万人にはならない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0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13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日本の平均寿命は世界最先端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51484" y="5625030"/>
            <a:ext cx="77768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国連の将来人口推計２０２４（</a:t>
            </a:r>
            <a:r>
              <a:rPr lang="en-US" altLang="ja-JP" sz="1600" dirty="0">
                <a:solidFill>
                  <a:srgbClr val="FF0000"/>
                </a:solidFill>
              </a:rPr>
              <a:t>UNWPP2</a:t>
            </a:r>
            <a:r>
              <a:rPr lang="ja-JP" altLang="en-US" sz="1600" dirty="0">
                <a:solidFill>
                  <a:srgbClr val="FF0000"/>
                </a:solidFill>
              </a:rPr>
              <a:t>４</a:t>
            </a:r>
            <a:r>
              <a:rPr lang="en-US" altLang="ja-JP" sz="1600" dirty="0">
                <a:solidFill>
                  <a:srgbClr val="FF0000"/>
                </a:solidFill>
              </a:rPr>
              <a:t>)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世界全体：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46.5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</a:t>
            </a:r>
            <a:r>
              <a:rPr lang="ja-JP" altLang="en-US" sz="1600" dirty="0">
                <a:solidFill>
                  <a:srgbClr val="FF0000"/>
                </a:solidFill>
              </a:rPr>
              <a:t>４年現在</a:t>
            </a:r>
            <a:r>
              <a:rPr lang="en-US" altLang="ja-JP" sz="1600" dirty="0">
                <a:solidFill>
                  <a:srgbClr val="FF0000"/>
                </a:solidFill>
              </a:rPr>
              <a:t>73.3</a:t>
            </a:r>
            <a:r>
              <a:rPr lang="ja-JP" altLang="en-US" sz="1600" dirty="0">
                <a:solidFill>
                  <a:srgbClr val="FF0000"/>
                </a:solidFill>
              </a:rPr>
              <a:t>歳を経て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年には</a:t>
            </a:r>
            <a:r>
              <a:rPr lang="en-US" altLang="ja-JP" sz="1600" dirty="0">
                <a:solidFill>
                  <a:srgbClr val="FF0000"/>
                </a:solidFill>
              </a:rPr>
              <a:t>81.7</a:t>
            </a:r>
            <a:r>
              <a:rPr lang="ja-JP" altLang="en-US" sz="1600" dirty="0">
                <a:solidFill>
                  <a:srgbClr val="FF0000"/>
                </a:solidFill>
              </a:rPr>
              <a:t>歳に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日本：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59.2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</a:t>
            </a:r>
            <a:r>
              <a:rPr lang="ja-JP" altLang="en-US" sz="1600" dirty="0">
                <a:solidFill>
                  <a:srgbClr val="FF0000"/>
                </a:solidFill>
              </a:rPr>
              <a:t>４年</a:t>
            </a:r>
            <a:r>
              <a:rPr lang="en-US" altLang="ja-JP" sz="1600" dirty="0">
                <a:solidFill>
                  <a:srgbClr val="FF0000"/>
                </a:solidFill>
              </a:rPr>
              <a:t>84.9</a:t>
            </a:r>
            <a:r>
              <a:rPr lang="ja-JP" altLang="en-US" sz="1600" dirty="0">
                <a:solidFill>
                  <a:srgbClr val="FF0000"/>
                </a:solidFill>
              </a:rPr>
              <a:t>歳を経て、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年には</a:t>
            </a:r>
            <a:r>
              <a:rPr lang="en-US" altLang="ja-JP" sz="1600" dirty="0">
                <a:solidFill>
                  <a:srgbClr val="FF0000"/>
                </a:solidFill>
              </a:rPr>
              <a:t>94.4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サブサハラ・アフリカ：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の</a:t>
            </a:r>
            <a:r>
              <a:rPr lang="en-US" altLang="ja-JP" sz="1600" dirty="0">
                <a:solidFill>
                  <a:srgbClr val="FF0000"/>
                </a:solidFill>
              </a:rPr>
              <a:t>37.5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</a:t>
            </a:r>
            <a:r>
              <a:rPr lang="ja-JP" altLang="en-US" sz="1600" dirty="0">
                <a:solidFill>
                  <a:srgbClr val="FF0000"/>
                </a:solidFill>
              </a:rPr>
              <a:t>４年の</a:t>
            </a:r>
            <a:r>
              <a:rPr lang="en-US" altLang="ja-JP" sz="1600" dirty="0">
                <a:solidFill>
                  <a:srgbClr val="FF0000"/>
                </a:solidFill>
              </a:rPr>
              <a:t>62.3</a:t>
            </a:r>
            <a:r>
              <a:rPr lang="ja-JP" altLang="en-US" sz="1600" dirty="0">
                <a:solidFill>
                  <a:srgbClr val="FF0000"/>
                </a:solidFill>
              </a:rPr>
              <a:t>歳を経て、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年には</a:t>
            </a:r>
            <a:r>
              <a:rPr lang="en-US" altLang="ja-JP" sz="1600" dirty="0">
                <a:solidFill>
                  <a:srgbClr val="FF0000"/>
                </a:solidFill>
              </a:rPr>
              <a:t>73.8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34456A-70AF-7AE9-1F07-D689FD09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4" y="1330147"/>
            <a:ext cx="6431424" cy="41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18508</TotalTime>
  <Words>3166</Words>
  <Application>Microsoft Office PowerPoint</Application>
  <PresentationFormat>画面に合わせる (4:3)</PresentationFormat>
  <Paragraphs>183</Paragraphs>
  <Slides>24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ＭＳ ゴシック</vt:lpstr>
      <vt:lpstr>ＭＳ 明朝</vt:lpstr>
      <vt:lpstr>Arial</vt:lpstr>
      <vt:lpstr>Century</vt:lpstr>
      <vt:lpstr>Wingdings</vt:lpstr>
      <vt:lpstr>Profile</vt:lpstr>
      <vt:lpstr>第2回【少子高齢化・人口減少と社会保障】少子高齢化の動向</vt:lpstr>
      <vt:lpstr>今日のお話</vt:lpstr>
      <vt:lpstr>1.人口減少と少子高齢化 （１）日本の総人口</vt:lpstr>
      <vt:lpstr>増加する世界人口vs減少する日本の人口 </vt:lpstr>
      <vt:lpstr>1.人口減少と少子高齢化 （２）少子高齢化　①少子化</vt:lpstr>
      <vt:lpstr>日本の少子化 令和4年(2022)人口動態統計月報年計（概数）の概況</vt:lpstr>
      <vt:lpstr>少子化はもはや日本だけの問題ではない！世界人口の3分の２は２.1 人以下 </vt:lpstr>
      <vt:lpstr>1.人口減少と少子高齢化 （２）少子高齢化　②高齢化</vt:lpstr>
      <vt:lpstr>日本の平均寿命は世界最先端 </vt:lpstr>
      <vt:lpstr>２.人口減少と少子高齢化が 社会に与える影響 （１）経済への影響</vt:lpstr>
      <vt:lpstr>２.人口減少と少子高齢化が 社会に与える影響 （２）地域社会への影響</vt:lpstr>
      <vt:lpstr>まち・ひと・しごと創生 長期ビジョンと総合戦略（2015年）</vt:lpstr>
      <vt:lpstr>人口戦略会議　 『人口ビジョン２１００』 ー安定的で、成長力のある「8000万人国家」へー ２０２４年１月 </vt:lpstr>
      <vt:lpstr>２.人口減少と少子高齢化が 社会に与える影響 （３）社会保障への影響</vt:lpstr>
      <vt:lpstr>世代間関係</vt:lpstr>
      <vt:lpstr>人口ピラミッド：年齢構造</vt:lpstr>
      <vt:lpstr>年齢構造⇒世代間の扶養関係 従属人口指数って、何？</vt:lpstr>
      <vt:lpstr>年齢構造の変化　1891/1898年－2115年 </vt:lpstr>
      <vt:lpstr>従属人口指数の変化　1891/1898年－2115年 </vt:lpstr>
      <vt:lpstr>世帯の家族構成の変化　1960/2020年 </vt:lpstr>
      <vt:lpstr>３.少子化対策と社会保障の課題 （１）少子化対策の進展①</vt:lpstr>
      <vt:lpstr>３.少子化対策と社会保障の課題 （１）少子化対策の進展②</vt:lpstr>
      <vt:lpstr>３.少子化対策と社会保障の課題 （２）人口政策としての少子化対策の課題</vt:lpstr>
      <vt:lpstr>次週</vt:lpstr>
    </vt:vector>
  </TitlesOfParts>
  <Manager/>
  <Company>札幌市立 大学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subject/>
  <dc:creator>札幌市立 大学</dc:creator>
  <cp:keywords/>
  <dc:description/>
  <cp:lastModifiedBy>俊彦 原</cp:lastModifiedBy>
  <cp:revision>612</cp:revision>
  <cp:lastPrinted>2023-03-21T09:37:22Z</cp:lastPrinted>
  <dcterms:created xsi:type="dcterms:W3CDTF">2016-04-06T06:30:45Z</dcterms:created>
  <dcterms:modified xsi:type="dcterms:W3CDTF">2025-04-11T06:03:10Z</dcterms:modified>
  <cp:category/>
</cp:coreProperties>
</file>