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9"/>
  </p:notesMasterIdLst>
  <p:handoutMasterIdLst>
    <p:handoutMasterId r:id="rId20"/>
  </p:handoutMasterIdLst>
  <p:sldIdLst>
    <p:sldId id="256" r:id="rId2"/>
    <p:sldId id="386" r:id="rId3"/>
    <p:sldId id="388" r:id="rId4"/>
    <p:sldId id="674" r:id="rId5"/>
    <p:sldId id="675" r:id="rId6"/>
    <p:sldId id="664" r:id="rId7"/>
    <p:sldId id="676" r:id="rId8"/>
    <p:sldId id="666" r:id="rId9"/>
    <p:sldId id="677" r:id="rId10"/>
    <p:sldId id="679" r:id="rId11"/>
    <p:sldId id="680" r:id="rId12"/>
    <p:sldId id="682" r:id="rId13"/>
    <p:sldId id="683" r:id="rId14"/>
    <p:sldId id="684" r:id="rId15"/>
    <p:sldId id="685" r:id="rId16"/>
    <p:sldId id="681" r:id="rId17"/>
    <p:sldId id="425" r:id="rId18"/>
  </p:sldIdLst>
  <p:sldSz cx="9144000" cy="6858000" type="screen4x3"/>
  <p:notesSz cx="6735763" cy="98694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8" autoAdjust="0"/>
    <p:restoredTop sz="90929"/>
  </p:normalViewPr>
  <p:slideViewPr>
    <p:cSldViewPr>
      <p:cViewPr varScale="1">
        <p:scale>
          <a:sx n="71" d="100"/>
          <a:sy n="71" d="100"/>
        </p:scale>
        <p:origin x="956" y="52"/>
      </p:cViewPr>
      <p:guideLst>
        <p:guide orient="horz" pos="2205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8" y="1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015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8" y="9376015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59C66D-0D13-D449-9E2F-B02EFB58329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3945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8" y="1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8" y="4688007"/>
            <a:ext cx="4939560" cy="444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015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8" y="9376015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010F23-AE4D-1A43-A1A9-F76D988535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32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3EBEF6-26C4-E945-B3B7-92E4823FDBB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09AAF5-8F3F-044E-8761-E1012297FBFD}" type="slidenum">
              <a:rPr lang="en-US" altLang="ja-JP"/>
              <a:pPr/>
              <a:t>17</a:t>
            </a:fld>
            <a:endParaRPr lang="en-US" altLang="ja-JP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0523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09AAF5-8F3F-044E-8761-E1012297FBFD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1583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5379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800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9644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018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350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84" charset="2"/>
              <a:buNone/>
              <a:defRPr sz="28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C4FEFA32-1C60-7D4F-B2A8-76BF2137AE3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FA08D-09B4-244B-A7F6-F2D88DD541C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D2E314-A1CC-D140-ACBB-9C3E1395875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FD91F-0676-4D47-82C1-C8A098CDDAC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E11DC-31E9-B44B-97ED-81AFB996DBA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01C8CF-9BDB-D641-8F98-783B12B6BD9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E0FFD4-FD94-B445-9908-6620B392E07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11984D-C1F7-A648-B964-6AF24D2197C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2F0F9-08F8-F145-8F85-912607AC9DC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4ED82-3780-574E-B1FF-698C98AEAB5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3A49F-274F-E74B-A114-22076913B8E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315783F-0FAE-5049-B55E-52C077A1A85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n"/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o"/>
        <a:defRPr sz="2300">
          <a:solidFill>
            <a:schemeClr val="tx1"/>
          </a:solidFill>
          <a:latin typeface="+mn-lt"/>
          <a:ea typeface="ＭＳ Ｐゴシック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84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84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84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84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ssc.or.jp/shakai/past_exam/index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yokai-search.com/4-seimei-uriage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eSVtC1BSeQ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enrosai.coop/zenrosai/profile/about/overview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hiryo.ja-kyosai.or.jp/hitomatome/?utm_source=gss_brand&amp;utm_medium=cpc&amp;utm_campaign=direct_00_hajimete&amp;utm_term=gss_brand-cpc-direct_00_hajimete&amp;gad=1&amp;gclid=CjwKCAjwzJmlBhBBEiwAEJyLuwFxL4T3lg6PJd6OTFb_U8qSACJruFf8boza8VH9i9pjfXpqeijj1xoCupUQAvD_BwE" TargetMode="External"/><Relationship Id="rId4" Type="http://schemas.openxmlformats.org/officeDocument/2006/relationships/hyperlink" Target="https://coopkyosai.coop/portal/?utm_source=google&amp;utm_medium=cpc&amp;utm_campaign=shiryou&amp;utm_content=RSA_portal_shimeitantai&amp;gad=1&amp;gclid=CjwKCAjwzJmlBhBBEiwAEJyLu0Xl457uAFg_dBW_F_KffQq3P-ERt6s08UYPVc34LwAFzuIzqRgefxoCdcgQAvD_Bw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ob.career-tasu.jp/rankinglist/206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abiho.jp/" TargetMode="External"/><Relationship Id="rId4" Type="http://schemas.openxmlformats.org/officeDocument/2006/relationships/hyperlink" Target="https://www.ms-ins.com/personal/car/jibaiseki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7240" y="1124744"/>
            <a:ext cx="7809520" cy="1080120"/>
          </a:xfrm>
        </p:spPr>
        <p:txBody>
          <a:bodyPr/>
          <a:lstStyle/>
          <a:p>
            <a:pPr algn="ctr"/>
            <a:r>
              <a:rPr lang="ja-JP" altLang="en-US" sz="3200" dirty="0"/>
              <a:t>第</a:t>
            </a:r>
            <a:r>
              <a:rPr lang="en-US" altLang="ja-JP" sz="3200" dirty="0"/>
              <a:t>13</a:t>
            </a:r>
            <a:r>
              <a:rPr lang="ja-JP" altLang="en-US" sz="3200" dirty="0"/>
              <a:t>回</a:t>
            </a:r>
            <a:r>
              <a:rPr lang="en-US" altLang="ja-JP" sz="3200" dirty="0"/>
              <a:t>【</a:t>
            </a:r>
            <a:r>
              <a:rPr lang="ja-JP" altLang="en-US" sz="3200" dirty="0"/>
              <a:t>公的保険と民間保険の関係</a:t>
            </a:r>
            <a:r>
              <a:rPr lang="en-US" altLang="ja-JP" sz="3200" dirty="0"/>
              <a:t>】</a:t>
            </a:r>
            <a:br>
              <a:rPr lang="en-US" altLang="ja-JP" sz="3200" dirty="0"/>
            </a:br>
            <a:r>
              <a:rPr lang="ja-JP" altLang="en-US" sz="3200" dirty="0"/>
              <a:t>民間保険、企業年金、個人年金の概要</a:t>
            </a:r>
            <a:endParaRPr lang="en-US" altLang="ja-JP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612" y="2669984"/>
            <a:ext cx="6984776" cy="3550043"/>
          </a:xfrm>
        </p:spPr>
        <p:txBody>
          <a:bodyPr/>
          <a:lstStyle/>
          <a:p>
            <a:pPr algn="ctr"/>
            <a:r>
              <a:rPr lang="ja-JP" altLang="en-US" dirty="0"/>
              <a:t>社会保障</a:t>
            </a:r>
            <a:r>
              <a:rPr lang="en-US" altLang="ja-JP" dirty="0"/>
              <a:t>Ⅰ</a:t>
            </a:r>
            <a:r>
              <a:rPr lang="ja-JP" altLang="en-US" dirty="0"/>
              <a:t>　</a:t>
            </a:r>
            <a:endParaRPr lang="en-US" altLang="ja-JP" sz="2000" dirty="0"/>
          </a:p>
          <a:p>
            <a:pPr algn="ctr"/>
            <a:endParaRPr lang="en-US" altLang="ja-JP" sz="2000" dirty="0"/>
          </a:p>
          <a:p>
            <a:pPr algn="ctr"/>
            <a:r>
              <a:rPr lang="ja-JP" altLang="en-US" sz="2000" dirty="0"/>
              <a:t>第４章社会保険・社会扶助・民間保険の関係</a:t>
            </a:r>
          </a:p>
          <a:p>
            <a:pPr algn="ctr"/>
            <a:r>
              <a:rPr lang="zh-TW" altLang="en-US" sz="2000" dirty="0"/>
              <a:t>第３節　 </a:t>
            </a:r>
            <a:r>
              <a:rPr lang="ja-JP" altLang="en-US" sz="2000" dirty="0"/>
              <a:t>社会保険と民間保険の現状</a:t>
            </a:r>
            <a:endParaRPr lang="en-US" altLang="zh-TW" sz="2000" dirty="0"/>
          </a:p>
          <a:p>
            <a:pPr algn="ctr"/>
            <a:r>
              <a:rPr lang="en-US" altLang="zh-TW" sz="2000" dirty="0"/>
              <a:t>p.107-111</a:t>
            </a:r>
          </a:p>
          <a:p>
            <a:pPr algn="ctr"/>
            <a:r>
              <a:rPr lang="ja-JP" altLang="en-US" sz="2000" dirty="0"/>
              <a:t>木</a:t>
            </a:r>
            <a:r>
              <a:rPr lang="zh-CN" altLang="en-US" sz="2000" dirty="0"/>
              <a:t>曜日　</a:t>
            </a:r>
            <a:r>
              <a:rPr lang="en-US" altLang="zh-CN" sz="2000" dirty="0"/>
              <a:t>3</a:t>
            </a:r>
            <a:r>
              <a:rPr lang="zh-CN" altLang="en-US" sz="2000" dirty="0"/>
              <a:t>限目</a:t>
            </a:r>
            <a:r>
              <a:rPr lang="en-US" altLang="zh-CN" sz="2000" dirty="0"/>
              <a:t>13</a:t>
            </a:r>
            <a:r>
              <a:rPr lang="zh-CN" altLang="en-US" sz="2000" dirty="0"/>
              <a:t>：</a:t>
            </a:r>
            <a:r>
              <a:rPr lang="en-US" altLang="zh-CN" sz="2000" dirty="0"/>
              <a:t>00</a:t>
            </a:r>
            <a:r>
              <a:rPr lang="zh-CN" altLang="en-US" sz="2000" dirty="0"/>
              <a:t>～</a:t>
            </a:r>
            <a:r>
              <a:rPr lang="en-US" altLang="zh-CN" sz="2000" dirty="0"/>
              <a:t>14:30</a:t>
            </a:r>
          </a:p>
          <a:p>
            <a:pPr algn="ctr"/>
            <a:r>
              <a:rPr lang="zh-CN" altLang="en-US" sz="2000" dirty="0"/>
              <a:t>講義室 </a:t>
            </a:r>
            <a:r>
              <a:rPr lang="en-US" altLang="zh-CN" sz="2000" dirty="0"/>
              <a:t>3F304</a:t>
            </a:r>
          </a:p>
          <a:p>
            <a:pPr algn="ctr"/>
            <a:r>
              <a:rPr lang="zh-CN" altLang="en-US" sz="2000" dirty="0"/>
              <a:t>担当：原　俊彦</a:t>
            </a:r>
          </a:p>
          <a:p>
            <a:endParaRPr lang="en-US" altLang="ja-JP" dirty="0"/>
          </a:p>
          <a:p>
            <a:br>
              <a:rPr lang="ja-JP" altLang="en-US" dirty="0"/>
            </a:br>
            <a:r>
              <a:rPr lang="ja-JP" altLang="en-US" dirty="0"/>
              <a:t>　　　　　　　　　　　　</a:t>
            </a:r>
          </a:p>
          <a:p>
            <a:r>
              <a:rPr lang="ja-JP" altLang="en-US" dirty="0"/>
              <a:t>　　　       担当　原　俊彦（札幌市立大学）</a:t>
            </a:r>
            <a:r>
              <a:rPr lang="en-US" altLang="ja-JP" dirty="0" err="1"/>
              <a:t>t.hara@scu.ac.jp</a:t>
            </a:r>
            <a:endParaRPr lang="ja-JP" altLang="en-US" dirty="0"/>
          </a:p>
          <a:p>
            <a:r>
              <a:rPr lang="ja-JP" altLang="en-US" dirty="0"/>
              <a:t>　　　　　　　　　　　　　                   　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CEE67F-DA0A-A97A-4149-9FDB225EF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FA32-1C60-7D4F-B2A8-76BF2137AE32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A93A9D-A461-5C92-F092-4E8B80DEB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altLang="ja-JP" dirty="0"/>
              <a:t>【</a:t>
            </a:r>
            <a:r>
              <a:rPr lang="ja-JP" altLang="en-US" dirty="0"/>
              <a:t>総括</a:t>
            </a:r>
            <a:r>
              <a:rPr lang="en-US" altLang="ja-JP" dirty="0"/>
              <a:t>】</a:t>
            </a:r>
            <a:r>
              <a:rPr lang="ja-JP" altLang="en-US" dirty="0"/>
              <a:t>前期講義のまとめ</a:t>
            </a:r>
            <a:br>
              <a:rPr lang="en-US" altLang="ja-JP" dirty="0"/>
            </a:br>
            <a:r>
              <a:rPr lang="ja-JP" altLang="en-US" dirty="0"/>
              <a:t>定期試験・国試対策</a:t>
            </a:r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1D49A0-1F52-341C-DD36-23248871C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10816"/>
            <a:ext cx="8496944" cy="4698504"/>
          </a:xfrm>
        </p:spPr>
        <p:txBody>
          <a:bodyPr/>
          <a:lstStyle/>
          <a:p>
            <a:r>
              <a:rPr lang="ja-JP" altLang="en-US" dirty="0"/>
              <a:t>過去問のチェック：</a:t>
            </a:r>
            <a:r>
              <a:rPr lang="zh-TW" altLang="en-US" dirty="0">
                <a:hlinkClick r:id="rId2"/>
              </a:rPr>
              <a:t>社会福祉士国家試験　試験問題</a:t>
            </a:r>
            <a:r>
              <a:rPr lang="ja-JP" altLang="en-US" dirty="0"/>
              <a:t>。</a:t>
            </a:r>
            <a:r>
              <a:rPr lang="en-US" altLang="ja-JP" dirty="0"/>
              <a:t>33</a:t>
            </a:r>
            <a:r>
              <a:rPr lang="ja-JP" altLang="en-US" dirty="0"/>
              <a:t>回（</a:t>
            </a:r>
            <a:r>
              <a:rPr lang="en-US" altLang="ja-JP" dirty="0"/>
              <a:t>R</a:t>
            </a:r>
            <a:r>
              <a:rPr lang="ja-JP" altLang="en-US" dirty="0"/>
              <a:t>２）から</a:t>
            </a:r>
            <a:r>
              <a:rPr lang="en-US" altLang="ja-JP" dirty="0"/>
              <a:t>37</a:t>
            </a:r>
            <a:r>
              <a:rPr lang="ja-JP" altLang="en-US" dirty="0"/>
              <a:t>回（</a:t>
            </a:r>
            <a:r>
              <a:rPr lang="en-US" altLang="ja-JP" dirty="0"/>
              <a:t>R6</a:t>
            </a:r>
            <a:r>
              <a:rPr lang="ja-JP" altLang="en-US" dirty="0"/>
              <a:t>）まで</a:t>
            </a:r>
            <a:r>
              <a:rPr lang="en-US" altLang="ja-JP" dirty="0"/>
              <a:t>5</a:t>
            </a:r>
            <a:r>
              <a:rPr lang="ja-JP" altLang="en-US" dirty="0"/>
              <a:t>回分。</a:t>
            </a:r>
            <a:r>
              <a:rPr lang="en-US" altLang="ja-JP" dirty="0"/>
              <a:t>11</a:t>
            </a:r>
            <a:r>
              <a:rPr lang="ja-JP" altLang="en-US" dirty="0"/>
              <a:t>問が前期の範囲。そのうち</a:t>
            </a:r>
            <a:r>
              <a:rPr lang="en-US" altLang="ja-JP" dirty="0"/>
              <a:t>3</a:t>
            </a:r>
            <a:r>
              <a:rPr lang="ja-JP" altLang="en-US" dirty="0"/>
              <a:t>問は</a:t>
            </a:r>
            <a:r>
              <a:rPr lang="en-US" altLang="ja-JP" dirty="0"/>
              <a:t>37</a:t>
            </a:r>
            <a:r>
              <a:rPr lang="ja-JP" altLang="en-US" dirty="0"/>
              <a:t>回（</a:t>
            </a:r>
            <a:r>
              <a:rPr lang="en-US" altLang="ja-JP" dirty="0"/>
              <a:t>R6</a:t>
            </a:r>
            <a:r>
              <a:rPr lang="ja-JP" altLang="en-US" dirty="0"/>
              <a:t>）です。</a:t>
            </a:r>
            <a:endParaRPr lang="en-US" altLang="ja-JP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dirty="0">
                <a:solidFill>
                  <a:srgbClr val="FF0000"/>
                </a:solidFill>
              </a:rPr>
              <a:t>明らかに違っているものをチェック。残りを絞って、最後の１つか２つを選択する。</a:t>
            </a:r>
            <a:r>
              <a:rPr lang="ja-JP" altLang="en-US" dirty="0"/>
              <a:t>正解を確認してみること。</a:t>
            </a:r>
            <a:endParaRPr lang="en-US" altLang="ja-JP" dirty="0"/>
          </a:p>
          <a:p>
            <a:r>
              <a:rPr lang="ja-JP" altLang="en-US" dirty="0"/>
              <a:t>昨年の定期試験問題をチェックする。</a:t>
            </a:r>
            <a:endParaRPr lang="en-US" altLang="ja-JP" dirty="0"/>
          </a:p>
          <a:p>
            <a:r>
              <a:rPr lang="en-US" altLang="ja-JP" dirty="0"/>
              <a:t>RAP</a:t>
            </a:r>
            <a:r>
              <a:rPr lang="ja-JP" altLang="en-US" dirty="0"/>
              <a:t>を読む。意味不明の箇所は</a:t>
            </a:r>
            <a:r>
              <a:rPr lang="en-US" altLang="ja-JP" dirty="0"/>
              <a:t>PPP</a:t>
            </a:r>
            <a:r>
              <a:rPr lang="ja-JP" altLang="en-US" dirty="0"/>
              <a:t>や教科書でチェックする。</a:t>
            </a:r>
            <a:endParaRPr lang="en-US" altLang="ja-JP" dirty="0"/>
          </a:p>
          <a:p>
            <a:pPr marL="0" indent="0">
              <a:buNone/>
            </a:pPr>
            <a:br>
              <a:rPr lang="ja-JP" altLang="en-US" dirty="0"/>
            </a:b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F067BAB-F129-1863-19F0-CA5581A66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147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A93A9D-A461-5C92-F092-4E8B80DEB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br>
              <a:rPr lang="en-US" altLang="ja-JP" sz="2000" dirty="0"/>
            </a:br>
            <a:r>
              <a:rPr lang="ja-JP" altLang="en-US" sz="2000" dirty="0"/>
              <a:t>問題 </a:t>
            </a:r>
            <a:r>
              <a:rPr lang="en-US" altLang="ja-JP" sz="2000" dirty="0"/>
              <a:t>49</a:t>
            </a:r>
            <a:r>
              <a:rPr lang="ja-JP" altLang="en-US" sz="2000" dirty="0"/>
              <a:t>　日本の人口に関する次の記述のうち，正しいものを </a:t>
            </a:r>
            <a:r>
              <a:rPr lang="en-US" altLang="ja-JP" sz="2000" dirty="0"/>
              <a:t>1 </a:t>
            </a:r>
            <a:r>
              <a:rPr lang="ja-JP" altLang="en-US" sz="2000" dirty="0"/>
              <a:t>つ選びなさい。</a:t>
            </a:r>
            <a:r>
              <a:rPr lang="zh-TW" altLang="en-US" sz="2000" dirty="0"/>
              <a:t>第</a:t>
            </a:r>
            <a:r>
              <a:rPr lang="en-US" altLang="zh-TW" sz="2000" dirty="0"/>
              <a:t>33</a:t>
            </a:r>
            <a:r>
              <a:rPr lang="zh-TW" altLang="en-US" sz="2000" dirty="0"/>
              <a:t>回（令和２年度）社会福祉士国家試験　試験問題</a:t>
            </a:r>
            <a:br>
              <a:rPr lang="ja-JP" altLang="en-US" sz="2000" dirty="0"/>
            </a:br>
            <a:endParaRPr lang="ja-JP" altLang="en-US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F067BAB-F129-1863-19F0-CA5581A66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4B846A-2446-00F7-4E78-65D707CB4861}"/>
              </a:ext>
            </a:extLst>
          </p:cNvPr>
          <p:cNvSpPr txBox="1"/>
          <p:nvPr/>
        </p:nvSpPr>
        <p:spPr>
          <a:xfrm>
            <a:off x="685274" y="1762342"/>
            <a:ext cx="8001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1</a:t>
            </a:r>
            <a:r>
              <a:rPr lang="ja-JP" altLang="en-US" sz="2000" dirty="0"/>
              <a:t>　「人口推計（</a:t>
            </a:r>
            <a:r>
              <a:rPr lang="en-US" altLang="ja-JP" sz="2000" dirty="0"/>
              <a:t>2019 </a:t>
            </a:r>
            <a:r>
              <a:rPr lang="ja-JP" altLang="en-US" sz="2000" dirty="0"/>
              <a:t>年（令和元年）</a:t>
            </a:r>
            <a:r>
              <a:rPr lang="en-US" altLang="ja-JP" sz="2000" dirty="0"/>
              <a:t>10 </a:t>
            </a:r>
            <a:r>
              <a:rPr lang="ja-JP" altLang="en-US" sz="2000" dirty="0"/>
              <a:t>月 </a:t>
            </a:r>
            <a:r>
              <a:rPr lang="en-US" altLang="ja-JP" sz="2000" dirty="0"/>
              <a:t>1 </a:t>
            </a:r>
            <a:r>
              <a:rPr lang="ja-JP" altLang="en-US" sz="2000" dirty="0"/>
              <a:t>日現在）」（総務省）によると，</a:t>
            </a:r>
            <a:r>
              <a:rPr lang="en-US" altLang="ja-JP" sz="2000" dirty="0"/>
              <a:t>2019 </a:t>
            </a:r>
            <a:r>
              <a:rPr lang="ja-JP" altLang="en-US" sz="2000" dirty="0"/>
              <a:t>年の総人口は前年に比べ</a:t>
            </a:r>
            <a:r>
              <a:rPr lang="ja-JP" altLang="en-US" sz="2000" u="sng" dirty="0">
                <a:solidFill>
                  <a:srgbClr val="FF0000"/>
                </a:solidFill>
              </a:rPr>
              <a:t>増加した</a:t>
            </a:r>
            <a:r>
              <a:rPr lang="ja-JP" altLang="en-US" sz="2000" dirty="0"/>
              <a:t>。</a:t>
            </a:r>
          </a:p>
          <a:p>
            <a:r>
              <a:rPr lang="en-US" altLang="ja-JP" sz="2000" dirty="0"/>
              <a:t>2</a:t>
            </a:r>
            <a:r>
              <a:rPr lang="ja-JP" altLang="en-US" sz="2000" dirty="0"/>
              <a:t>　「令和元年（</a:t>
            </a:r>
            <a:r>
              <a:rPr lang="en-US" altLang="ja-JP" sz="2000" dirty="0"/>
              <a:t>2019</a:t>
            </a:r>
            <a:r>
              <a:rPr lang="ja-JP" altLang="en-US" sz="2000" dirty="0"/>
              <a:t>）人口動態統計月報年計（概数）」（厚生労働省）によると，</a:t>
            </a:r>
            <a:r>
              <a:rPr lang="en-US" altLang="ja-JP" sz="2000" dirty="0"/>
              <a:t>2019 </a:t>
            </a:r>
            <a:r>
              <a:rPr lang="ja-JP" altLang="en-US" sz="2000" dirty="0"/>
              <a:t>年の合計特殊出生率は前年より</a:t>
            </a:r>
            <a:r>
              <a:rPr lang="ja-JP" altLang="en-US" sz="2000" dirty="0">
                <a:solidFill>
                  <a:srgbClr val="FF0000"/>
                </a:solidFill>
              </a:rPr>
              <a:t>上昇した</a:t>
            </a:r>
            <a:r>
              <a:rPr lang="ja-JP" altLang="en-US" sz="2000" dirty="0"/>
              <a:t>。</a:t>
            </a:r>
          </a:p>
          <a:p>
            <a:r>
              <a:rPr lang="en-US" altLang="ja-JP" sz="2000" dirty="0"/>
              <a:t>3</a:t>
            </a:r>
            <a:r>
              <a:rPr lang="ja-JP" altLang="en-US" sz="2000" dirty="0"/>
              <a:t>　「国立社会保障・人口問題研究所の推計」によると，</a:t>
            </a:r>
            <a:r>
              <a:rPr lang="en-US" altLang="ja-JP" sz="2000" dirty="0"/>
              <a:t>2065 </a:t>
            </a:r>
            <a:r>
              <a:rPr lang="ja-JP" altLang="en-US" sz="2000" dirty="0"/>
              <a:t>年の平均寿命は</a:t>
            </a:r>
            <a:r>
              <a:rPr lang="ja-JP" altLang="en-US" sz="2000" dirty="0">
                <a:solidFill>
                  <a:srgbClr val="FF0000"/>
                </a:solidFill>
              </a:rPr>
              <a:t>男女共に </a:t>
            </a:r>
            <a:r>
              <a:rPr lang="en-US" altLang="ja-JP" sz="2000" dirty="0">
                <a:solidFill>
                  <a:srgbClr val="FF0000"/>
                </a:solidFill>
              </a:rPr>
              <a:t>90 </a:t>
            </a:r>
            <a:r>
              <a:rPr lang="ja-JP" altLang="en-US" sz="2000" dirty="0">
                <a:solidFill>
                  <a:srgbClr val="FF0000"/>
                </a:solidFill>
              </a:rPr>
              <a:t>年を超える</a:t>
            </a:r>
            <a:r>
              <a:rPr lang="ja-JP" altLang="en-US" sz="2000" dirty="0"/>
              <a:t>とされている</a:t>
            </a:r>
            <a:r>
              <a:rPr lang="ja-JP" altLang="en-US" sz="2000" dirty="0">
                <a:solidFill>
                  <a:srgbClr val="FF0000"/>
                </a:solidFill>
              </a:rPr>
              <a:t>。</a:t>
            </a:r>
          </a:p>
          <a:p>
            <a:r>
              <a:rPr lang="en-US" altLang="ja-JP" sz="2000" dirty="0"/>
              <a:t>4</a:t>
            </a:r>
            <a:r>
              <a:rPr lang="ja-JP" altLang="en-US" sz="2000" dirty="0"/>
              <a:t>　「国立社会保障・人口問題研究所の推計」によると，老年（</a:t>
            </a:r>
            <a:r>
              <a:rPr lang="en-US" altLang="ja-JP" sz="2000" dirty="0"/>
              <a:t>65 </a:t>
            </a:r>
            <a:r>
              <a:rPr lang="ja-JP" altLang="en-US" sz="2000" dirty="0"/>
              <a:t>歳以上）人口は </a:t>
            </a:r>
            <a:r>
              <a:rPr lang="en-US" altLang="ja-JP" sz="2000" dirty="0"/>
              <a:t>2042</a:t>
            </a:r>
            <a:r>
              <a:rPr lang="ja-JP" altLang="en-US" sz="2000" dirty="0"/>
              <a:t>年にピークを迎え，その後は減少に転じるとされている。</a:t>
            </a:r>
          </a:p>
          <a:p>
            <a:r>
              <a:rPr lang="en-US" altLang="ja-JP" sz="2000" dirty="0"/>
              <a:t>5</a:t>
            </a:r>
            <a:r>
              <a:rPr lang="ja-JP" altLang="en-US" sz="2000" dirty="0"/>
              <a:t>　「国立社会保障・人口問題研究所の推計」によると，</a:t>
            </a:r>
            <a:r>
              <a:rPr lang="en-US" altLang="ja-JP" sz="2000" dirty="0"/>
              <a:t>2065 </a:t>
            </a:r>
            <a:r>
              <a:rPr lang="ja-JP" altLang="en-US" sz="2000" dirty="0"/>
              <a:t>年の老年（</a:t>
            </a:r>
            <a:r>
              <a:rPr lang="en-US" altLang="ja-JP" sz="2000" dirty="0"/>
              <a:t>65 </a:t>
            </a:r>
            <a:r>
              <a:rPr lang="ja-JP" altLang="en-US" sz="2000" dirty="0"/>
              <a:t>歳以上）人口割合は</a:t>
            </a:r>
            <a:r>
              <a:rPr lang="ja-JP" altLang="en-US" sz="2000" dirty="0">
                <a:solidFill>
                  <a:srgbClr val="FF0000"/>
                </a:solidFill>
              </a:rPr>
              <a:t>約 </a:t>
            </a:r>
            <a:r>
              <a:rPr lang="en-US" altLang="ja-JP" sz="2000" dirty="0">
                <a:solidFill>
                  <a:srgbClr val="FF0000"/>
                </a:solidFill>
              </a:rPr>
              <a:t>50 </a:t>
            </a:r>
            <a:r>
              <a:rPr lang="ja-JP" altLang="en-US" sz="2000" dirty="0">
                <a:solidFill>
                  <a:srgbClr val="FF0000"/>
                </a:solidFill>
              </a:rPr>
              <a:t>％になるとされている。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3B158F8-5FC2-4B97-7470-C233595C77DE}"/>
              </a:ext>
            </a:extLst>
          </p:cNvPr>
          <p:cNvSpPr txBox="1"/>
          <p:nvPr/>
        </p:nvSpPr>
        <p:spPr>
          <a:xfrm>
            <a:off x="718592" y="5095658"/>
            <a:ext cx="7706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（注）「国立社会保障・人口問題研究所の推計」とは，「日本の将来推計人口（平成 </a:t>
            </a:r>
            <a:r>
              <a:rPr lang="en-US" altLang="ja-JP" sz="2000" dirty="0"/>
              <a:t>29</a:t>
            </a:r>
            <a:r>
              <a:rPr lang="ja-JP" altLang="en-US" sz="2000" dirty="0"/>
              <a:t>年推計）」の出生中位（死亡中位）の仮定の場合を指す。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4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54F37-E233-D217-A433-F9E18F1DB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FDC017-84CE-9B59-DCF6-7EED2EC07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ja-JP" altLang="en-US" dirty="0"/>
              <a:t>定期試験の問題</a:t>
            </a:r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623162-8FCD-1E67-CE96-2B50DC249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22" y="1711597"/>
            <a:ext cx="8565642" cy="4533628"/>
          </a:xfrm>
        </p:spPr>
        <p:txBody>
          <a:bodyPr/>
          <a:lstStyle/>
          <a:p>
            <a:r>
              <a:rPr lang="ja-JP" altLang="en-US" dirty="0"/>
              <a:t>全部で</a:t>
            </a:r>
            <a:r>
              <a:rPr lang="en-US" altLang="ja-JP" dirty="0"/>
              <a:t>10</a:t>
            </a:r>
            <a:r>
              <a:rPr lang="ja-JP" altLang="en-US" dirty="0"/>
              <a:t>問・</a:t>
            </a:r>
            <a:r>
              <a:rPr lang="en-US" altLang="ja-JP" dirty="0"/>
              <a:t>1</a:t>
            </a:r>
            <a:r>
              <a:rPr lang="ja-JP" altLang="en-US" dirty="0"/>
              <a:t>問</a:t>
            </a:r>
            <a:r>
              <a:rPr lang="en-US" altLang="ja-JP" dirty="0"/>
              <a:t>10</a:t>
            </a:r>
            <a:r>
              <a:rPr lang="ja-JP" altLang="en-US" dirty="0"/>
              <a:t>点✕</a:t>
            </a:r>
            <a:r>
              <a:rPr lang="en-US" altLang="ja-JP" dirty="0"/>
              <a:t>10</a:t>
            </a:r>
            <a:r>
              <a:rPr lang="ja-JP" altLang="en-US" dirty="0"/>
              <a:t>問＝</a:t>
            </a:r>
            <a:r>
              <a:rPr lang="en-US" altLang="ja-JP" dirty="0"/>
              <a:t>100</a:t>
            </a:r>
            <a:r>
              <a:rPr lang="ja-JP" altLang="en-US" dirty="0"/>
              <a:t>点。</a:t>
            </a:r>
            <a:r>
              <a:rPr lang="en-US" altLang="ja-JP" dirty="0"/>
              <a:t>6</a:t>
            </a:r>
            <a:r>
              <a:rPr lang="ja-JP" altLang="en-US" dirty="0"/>
              <a:t>問正解＝</a:t>
            </a:r>
            <a:r>
              <a:rPr lang="en-US" altLang="ja-JP" dirty="0"/>
              <a:t>60</a:t>
            </a:r>
            <a:r>
              <a:rPr lang="ja-JP" altLang="en-US" dirty="0"/>
              <a:t>点合格。</a:t>
            </a:r>
            <a:endParaRPr lang="en-US" altLang="ja-JP" dirty="0"/>
          </a:p>
          <a:p>
            <a:r>
              <a:rPr lang="ja-JP" altLang="en-US" dirty="0"/>
              <a:t>少なくとも６問は過去問から出題します。</a:t>
            </a:r>
            <a:endParaRPr lang="en-US" altLang="ja-JP" dirty="0"/>
          </a:p>
          <a:p>
            <a:r>
              <a:rPr lang="ja-JP" altLang="en-US" dirty="0"/>
              <a:t>もっとも適切なものを１つまたは２つ選び、番号を記入する。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＊間違っているところに下線を引く必要はなし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＊過去問の正解は、違う選択肢に変更する可能性があるので要注意。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br>
              <a:rPr lang="ja-JP" altLang="en-US" dirty="0"/>
            </a:b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EE3B1AA-F39E-23AD-0ECF-46979AB9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878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A9AB4-88C4-E4C5-F295-CBEE22D02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09FD42-BB87-DE4D-C8F5-54BBB46CB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ja-JP" altLang="en-US" dirty="0"/>
              <a:t>アクションペーパーの正解</a:t>
            </a:r>
            <a:br>
              <a:rPr lang="en-US" altLang="ja-JP" dirty="0"/>
            </a:br>
            <a:r>
              <a:rPr lang="ja-JP" altLang="en-US" dirty="0"/>
              <a:t>（間違いのある番号のみ）その１</a:t>
            </a:r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2C54EE-2189-8DCB-9824-12B499407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32" y="1772816"/>
            <a:ext cx="8424936" cy="4338464"/>
          </a:xfrm>
        </p:spPr>
        <p:txBody>
          <a:bodyPr/>
          <a:lstStyle/>
          <a:p>
            <a:pPr marL="0" indent="0">
              <a:buNone/>
            </a:pPr>
            <a:br>
              <a:rPr lang="ja-JP" altLang="en-US" dirty="0"/>
            </a:b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41D8F5-B667-7C8F-0BE5-2EA42365E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909E34-3DC6-F316-A75D-046347C07265}"/>
              </a:ext>
            </a:extLst>
          </p:cNvPr>
          <p:cNvSpPr txBox="1"/>
          <p:nvPr/>
        </p:nvSpPr>
        <p:spPr>
          <a:xfrm>
            <a:off x="491823" y="1725797"/>
            <a:ext cx="80838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dirty="0"/>
              <a:t>2</a:t>
            </a:r>
            <a:r>
              <a:rPr lang="ja-JP" altLang="en-US" dirty="0"/>
              <a:t>回　</a:t>
            </a:r>
            <a:r>
              <a:rPr lang="en-US" dirty="0"/>
              <a:t>✕</a:t>
            </a:r>
            <a:r>
              <a:rPr lang="ja-JP" altLang="en-US" dirty="0"/>
              <a:t>　</a:t>
            </a:r>
            <a:r>
              <a:rPr lang="en-US" dirty="0"/>
              <a:t>8</a:t>
            </a:r>
            <a:r>
              <a:rPr lang="ja-JP" altLang="en-US" dirty="0"/>
              <a:t>　スウェーデンに比べればまだまだ短い</a:t>
            </a:r>
            <a:endParaRPr lang="en-US" dirty="0"/>
          </a:p>
          <a:p>
            <a:r>
              <a:rPr lang="ja-JP" altLang="en-US" dirty="0"/>
              <a:t>第３回　</a:t>
            </a:r>
            <a:r>
              <a:rPr lang="en-US" dirty="0"/>
              <a:t>✕</a:t>
            </a:r>
            <a:r>
              <a:rPr lang="ja-JP" altLang="en-US" dirty="0"/>
              <a:t>　</a:t>
            </a:r>
            <a:r>
              <a:rPr lang="en-US" dirty="0"/>
              <a:t>5  </a:t>
            </a:r>
            <a:r>
              <a:rPr lang="ja-JP" altLang="en-US" dirty="0"/>
              <a:t>現状を維持するには経済成長率０％で・・</a:t>
            </a:r>
            <a:endParaRPr lang="en-US" dirty="0"/>
          </a:p>
          <a:p>
            <a:r>
              <a:rPr lang="ja-JP" altLang="en-US" dirty="0"/>
              <a:t>第４回　</a:t>
            </a:r>
            <a:r>
              <a:rPr lang="en-US" dirty="0"/>
              <a:t>✕</a:t>
            </a:r>
            <a:r>
              <a:rPr lang="ja-JP" altLang="en-US" dirty="0"/>
              <a:t>　</a:t>
            </a:r>
            <a:r>
              <a:rPr lang="en-US" dirty="0"/>
              <a:t>4  </a:t>
            </a:r>
            <a:r>
              <a:rPr lang="ja-JP" altLang="en-US" dirty="0"/>
              <a:t>戦前の国家主義的性格を残した・・・</a:t>
            </a:r>
            <a:endParaRPr lang="en-US" dirty="0"/>
          </a:p>
          <a:p>
            <a:r>
              <a:rPr lang="en-US" dirty="0"/>
              <a:t>✕</a:t>
            </a:r>
            <a:r>
              <a:rPr lang="ja-JP" altLang="en-US" dirty="0"/>
              <a:t>　</a:t>
            </a:r>
            <a:r>
              <a:rPr lang="en-US" dirty="0"/>
              <a:t>6</a:t>
            </a:r>
            <a:r>
              <a:rPr lang="ja-JP" altLang="en-US" dirty="0"/>
              <a:t>　ドイツの⇒イギリスの</a:t>
            </a:r>
            <a:endParaRPr lang="en-US" dirty="0"/>
          </a:p>
          <a:p>
            <a:r>
              <a:rPr lang="en-US" dirty="0"/>
              <a:t>✕</a:t>
            </a:r>
            <a:r>
              <a:rPr lang="ja-JP" altLang="en-US" dirty="0"/>
              <a:t>　７　トランプが廃止してしまった。</a:t>
            </a:r>
            <a:endParaRPr lang="en-US" dirty="0"/>
          </a:p>
          <a:p>
            <a:r>
              <a:rPr lang="en-US" dirty="0"/>
              <a:t>✕</a:t>
            </a:r>
            <a:r>
              <a:rPr lang="ja-JP" altLang="en-US" dirty="0"/>
              <a:t>　</a:t>
            </a:r>
            <a:r>
              <a:rPr lang="en-US" dirty="0"/>
              <a:t>11</a:t>
            </a:r>
            <a:r>
              <a:rPr lang="ja-JP" altLang="en-US" dirty="0"/>
              <a:t>　ミーンズテストがある</a:t>
            </a:r>
            <a:endParaRPr lang="en-US" dirty="0"/>
          </a:p>
          <a:p>
            <a:r>
              <a:rPr lang="en-US" dirty="0"/>
              <a:t>✕</a:t>
            </a:r>
            <a:r>
              <a:rPr lang="ja-JP" altLang="en-US" dirty="0"/>
              <a:t>　</a:t>
            </a:r>
            <a:r>
              <a:rPr lang="en-US" dirty="0"/>
              <a:t>12</a:t>
            </a:r>
            <a:r>
              <a:rPr lang="ja-JP" altLang="en-US" dirty="0"/>
              <a:t>　現金給付が中心。</a:t>
            </a:r>
            <a:endParaRPr lang="en-US" dirty="0"/>
          </a:p>
          <a:p>
            <a:r>
              <a:rPr lang="ja-JP" altLang="en-US" dirty="0"/>
              <a:t>第</a:t>
            </a:r>
            <a:r>
              <a:rPr lang="en-US" dirty="0"/>
              <a:t>5</a:t>
            </a:r>
            <a:r>
              <a:rPr lang="ja-JP" altLang="en-US" dirty="0"/>
              <a:t>回　</a:t>
            </a:r>
            <a:r>
              <a:rPr lang="en-US" dirty="0"/>
              <a:t>✕</a:t>
            </a:r>
            <a:r>
              <a:rPr lang="ja-JP" altLang="en-US" dirty="0"/>
              <a:t>　</a:t>
            </a:r>
            <a:r>
              <a:rPr lang="en-US" dirty="0"/>
              <a:t>2</a:t>
            </a:r>
            <a:r>
              <a:rPr lang="ja-JP" altLang="en-US" dirty="0"/>
              <a:t>　防貧　</a:t>
            </a:r>
            <a:r>
              <a:rPr lang="en-US" dirty="0"/>
              <a:t>✕</a:t>
            </a:r>
            <a:r>
              <a:rPr lang="ja-JP" altLang="en-US" dirty="0"/>
              <a:t>３救貧　</a:t>
            </a:r>
            <a:r>
              <a:rPr lang="en-US" dirty="0"/>
              <a:t>✕</a:t>
            </a:r>
            <a:r>
              <a:rPr lang="ja-JP" altLang="en-US" dirty="0"/>
              <a:t>５変化しない</a:t>
            </a:r>
            <a:endParaRPr lang="en-US" altLang="ja-JP" dirty="0"/>
          </a:p>
          <a:p>
            <a:r>
              <a:rPr lang="ja-JP" altLang="en-US" dirty="0"/>
              <a:t>第６回　</a:t>
            </a:r>
            <a:r>
              <a:rPr lang="en-US" dirty="0"/>
              <a:t>✕</a:t>
            </a:r>
            <a:r>
              <a:rPr lang="ja-JP" altLang="en-US" dirty="0"/>
              <a:t>９　批准国ではない　</a:t>
            </a:r>
            <a:r>
              <a:rPr lang="en-US" dirty="0"/>
              <a:t>✕10</a:t>
            </a:r>
            <a:r>
              <a:rPr lang="ja-JP" altLang="en-US" dirty="0"/>
              <a:t>　外国人は社会保障の対象とはならない。</a:t>
            </a:r>
            <a:endParaRPr lang="en-US" dirty="0"/>
          </a:p>
          <a:p>
            <a:r>
              <a:rPr lang="ja-JP" altLang="en-US" dirty="0"/>
              <a:t>第</a:t>
            </a:r>
            <a:r>
              <a:rPr lang="en-US" dirty="0"/>
              <a:t>7</a:t>
            </a:r>
            <a:r>
              <a:rPr lang="ja-JP" altLang="en-US" dirty="0"/>
              <a:t>回　</a:t>
            </a:r>
            <a:r>
              <a:rPr lang="en-US" dirty="0"/>
              <a:t>✕</a:t>
            </a:r>
            <a:r>
              <a:rPr lang="ja-JP" altLang="en-US" dirty="0"/>
              <a:t>１　アメリカ　</a:t>
            </a:r>
            <a:r>
              <a:rPr lang="en-US" dirty="0"/>
              <a:t>✕</a:t>
            </a:r>
            <a:r>
              <a:rPr lang="ja-JP" altLang="en-US" dirty="0"/>
              <a:t>６　６月　</a:t>
            </a:r>
            <a:r>
              <a:rPr lang="en-US" dirty="0"/>
              <a:t>✕</a:t>
            </a:r>
            <a:r>
              <a:rPr lang="ja-JP" altLang="en-US" dirty="0"/>
              <a:t>７　フランス　</a:t>
            </a:r>
            <a:r>
              <a:rPr lang="en-US" dirty="0"/>
              <a:t>✕</a:t>
            </a:r>
            <a:r>
              <a:rPr lang="ja-JP" altLang="en-US" dirty="0"/>
              <a:t>９　ドイツ</a:t>
            </a:r>
            <a:endParaRPr lang="en-US" dirty="0"/>
          </a:p>
          <a:p>
            <a:r>
              <a:rPr lang="ja-JP" altLang="en-US" dirty="0"/>
              <a:t>第８回　</a:t>
            </a:r>
            <a:r>
              <a:rPr lang="en-US" dirty="0"/>
              <a:t>✕</a:t>
            </a:r>
            <a:r>
              <a:rPr lang="ja-JP" altLang="en-US" dirty="0"/>
              <a:t>１　雇用保険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92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6B4EDA-8E41-3878-3FE0-1F55515BBF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01773-AC0E-4C3C-37EF-F938B04DD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ja-JP" altLang="en-US" dirty="0"/>
              <a:t>アクションペーパーの正解</a:t>
            </a:r>
            <a:br>
              <a:rPr lang="en-US" altLang="ja-JP" dirty="0"/>
            </a:br>
            <a:r>
              <a:rPr lang="ja-JP" altLang="en-US" dirty="0"/>
              <a:t>（間違いのある番号のみ）その２</a:t>
            </a:r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3753EE-4119-8B76-99CB-312F83139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32" y="1772816"/>
            <a:ext cx="8424936" cy="4338464"/>
          </a:xfrm>
        </p:spPr>
        <p:txBody>
          <a:bodyPr/>
          <a:lstStyle/>
          <a:p>
            <a:pPr marL="0" indent="0">
              <a:buNone/>
            </a:pPr>
            <a:br>
              <a:rPr lang="ja-JP" altLang="en-US" dirty="0"/>
            </a:b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6E726B-8F24-371C-C4F0-D5E93703E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14</a:t>
            </a:fld>
            <a:endParaRPr lang="en-US" altLang="ja-JP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554C96-8CD5-6E21-BA92-5AD87AA33CEA}"/>
              </a:ext>
            </a:extLst>
          </p:cNvPr>
          <p:cNvSpPr txBox="1"/>
          <p:nvPr/>
        </p:nvSpPr>
        <p:spPr>
          <a:xfrm>
            <a:off x="574675" y="1956296"/>
            <a:ext cx="80838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第９回　✕１　保険料</a:t>
            </a:r>
            <a:r>
              <a:rPr lang="en-US" altLang="ja-JP" dirty="0"/>
              <a:t>40</a:t>
            </a:r>
            <a:r>
              <a:rPr lang="ja-JP" altLang="en-US" dirty="0"/>
              <a:t>％⇒</a:t>
            </a:r>
            <a:r>
              <a:rPr lang="en-US" altLang="ja-JP" dirty="0"/>
              <a:t>60</a:t>
            </a:r>
            <a:r>
              <a:rPr lang="ja-JP" altLang="en-US" dirty="0"/>
              <a:t>％、国</a:t>
            </a:r>
            <a:r>
              <a:rPr lang="en-US" altLang="ja-JP" dirty="0"/>
              <a:t>30</a:t>
            </a:r>
            <a:r>
              <a:rPr lang="ja-JP" altLang="en-US" dirty="0"/>
              <a:t>％、地方</a:t>
            </a:r>
            <a:r>
              <a:rPr lang="en-US" altLang="ja-JP" dirty="0"/>
              <a:t>10</a:t>
            </a:r>
            <a:r>
              <a:rPr lang="ja-JP" altLang="en-US" dirty="0"/>
              <a:t>％</a:t>
            </a:r>
          </a:p>
          <a:p>
            <a:r>
              <a:rPr lang="ja-JP" altLang="en-US" dirty="0"/>
              <a:t>✕</a:t>
            </a:r>
            <a:r>
              <a:rPr lang="en-US" altLang="ja-JP" dirty="0"/>
              <a:t>3</a:t>
            </a:r>
            <a:r>
              <a:rPr lang="ja-JP" altLang="en-US" dirty="0"/>
              <a:t>　国と地方</a:t>
            </a:r>
            <a:r>
              <a:rPr lang="en-US" altLang="ja-JP" dirty="0"/>
              <a:t>50</a:t>
            </a:r>
            <a:r>
              <a:rPr lang="ja-JP" altLang="en-US" dirty="0"/>
              <a:t>％づつ⇒国が</a:t>
            </a:r>
            <a:r>
              <a:rPr lang="en-US" altLang="ja-JP" dirty="0"/>
              <a:t>4</a:t>
            </a:r>
            <a:r>
              <a:rPr lang="ja-JP" altLang="en-US" dirty="0"/>
              <a:t>分の３，地方が</a:t>
            </a:r>
            <a:r>
              <a:rPr lang="en-US" altLang="ja-JP" dirty="0"/>
              <a:t>4</a:t>
            </a:r>
            <a:r>
              <a:rPr lang="ja-JP" altLang="en-US" dirty="0"/>
              <a:t>分の１</a:t>
            </a:r>
          </a:p>
          <a:p>
            <a:r>
              <a:rPr lang="ja-JP" altLang="en-US" dirty="0"/>
              <a:t>✕</a:t>
            </a:r>
            <a:r>
              <a:rPr lang="en-US" altLang="ja-JP" dirty="0"/>
              <a:t>9</a:t>
            </a:r>
            <a:r>
              <a:rPr lang="ja-JP" altLang="en-US" dirty="0"/>
              <a:t>　社会保障関係費の内訳：年金（</a:t>
            </a:r>
            <a:r>
              <a:rPr lang="en-US" altLang="ja-JP" dirty="0"/>
              <a:t>35.2</a:t>
            </a:r>
            <a:r>
              <a:rPr lang="ja-JP" altLang="en-US" dirty="0"/>
              <a:t>％）・医療（</a:t>
            </a:r>
            <a:r>
              <a:rPr lang="en-US" altLang="ja-JP" dirty="0"/>
              <a:t>33.3</a:t>
            </a:r>
            <a:r>
              <a:rPr lang="ja-JP" altLang="en-US" dirty="0"/>
              <a:t>％）・介護（</a:t>
            </a:r>
            <a:r>
              <a:rPr lang="en-US" altLang="ja-JP" dirty="0"/>
              <a:t>9.9</a:t>
            </a:r>
            <a:r>
              <a:rPr lang="ja-JP" altLang="en-US" dirty="0"/>
              <a:t>％）約</a:t>
            </a:r>
            <a:r>
              <a:rPr lang="en-US" altLang="ja-JP" dirty="0"/>
              <a:t>8</a:t>
            </a:r>
            <a:r>
              <a:rPr lang="ja-JP" altLang="en-US" dirty="0"/>
              <a:t>　　割、少子化対策費</a:t>
            </a:r>
            <a:r>
              <a:rPr lang="en-US" altLang="ja-JP" dirty="0"/>
              <a:t>8.6%,</a:t>
            </a:r>
            <a:r>
              <a:rPr lang="ja-JP" altLang="en-US" dirty="0"/>
              <a:t>生活扶助など社会福祉費が</a:t>
            </a:r>
            <a:r>
              <a:rPr lang="en-US" altLang="ja-JP" dirty="0"/>
              <a:t>13.0</a:t>
            </a:r>
            <a:r>
              <a:rPr lang="ja-JP" altLang="en-US" dirty="0"/>
              <a:t>％ ✕</a:t>
            </a:r>
            <a:r>
              <a:rPr lang="en-US" altLang="ja-JP" dirty="0"/>
              <a:t>10</a:t>
            </a:r>
            <a:r>
              <a:rPr lang="ja-JP" altLang="en-US" dirty="0"/>
              <a:t>　減少傾向にある</a:t>
            </a:r>
          </a:p>
          <a:p>
            <a:r>
              <a:rPr lang="ja-JP" altLang="en-US" dirty="0"/>
              <a:t>第</a:t>
            </a:r>
            <a:r>
              <a:rPr lang="en-US" altLang="ja-JP" dirty="0"/>
              <a:t>10</a:t>
            </a:r>
            <a:r>
              <a:rPr lang="ja-JP" altLang="en-US" dirty="0"/>
              <a:t>回　✕１　国内総生産⇒国民所得　✕</a:t>
            </a:r>
            <a:r>
              <a:rPr lang="en-US" altLang="ja-JP" dirty="0"/>
              <a:t>4</a:t>
            </a:r>
            <a:r>
              <a:rPr lang="ja-JP" altLang="en-US" dirty="0"/>
              <a:t>厚生労働省⇒財務省　✕</a:t>
            </a:r>
            <a:r>
              <a:rPr lang="en-US" altLang="ja-JP" dirty="0"/>
              <a:t>6</a:t>
            </a:r>
            <a:r>
              <a:rPr lang="ja-JP" altLang="en-US" dirty="0"/>
              <a:t>　</a:t>
            </a:r>
            <a:r>
              <a:rPr lang="en-US" altLang="ja-JP" dirty="0"/>
              <a:t>70</a:t>
            </a:r>
            <a:r>
              <a:rPr lang="ja-JP" altLang="en-US" dirty="0"/>
              <a:t>％⇒</a:t>
            </a:r>
            <a:r>
              <a:rPr lang="en-US" altLang="ja-JP" dirty="0"/>
              <a:t>46.2%, </a:t>
            </a:r>
            <a:r>
              <a:rPr lang="ja-JP" altLang="en-US" dirty="0"/>
              <a:t>世界最高水準⇒真ん中より下の方にある。✕</a:t>
            </a:r>
            <a:r>
              <a:rPr lang="en-US" altLang="ja-JP" dirty="0"/>
              <a:t>9</a:t>
            </a:r>
            <a:r>
              <a:rPr lang="ja-JP" altLang="en-US" dirty="0"/>
              <a:t>　国民が受ける社会保障サービスの大きさの指標でもある⇒指標ではない、✕</a:t>
            </a:r>
            <a:r>
              <a:rPr lang="en-US" altLang="ja-JP" dirty="0"/>
              <a:t>11</a:t>
            </a:r>
            <a:r>
              <a:rPr lang="ja-JP" altLang="en-US" dirty="0"/>
              <a:t>　社会保障サービスが過剰になることによって。。。★そんなことは実証されていない。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48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ED127-73E9-4048-E8D6-19518A1138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31A182-6EFA-E150-A469-F9036846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ja-JP" altLang="en-US" dirty="0"/>
              <a:t>アクションペーパーの正解</a:t>
            </a:r>
            <a:br>
              <a:rPr lang="en-US" altLang="ja-JP" dirty="0"/>
            </a:br>
            <a:r>
              <a:rPr lang="ja-JP" altLang="en-US" dirty="0"/>
              <a:t>（間違いのある番号）その３</a:t>
            </a:r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844CF9-652B-1D14-F55C-FA194DE9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32" y="1772816"/>
            <a:ext cx="8424936" cy="4338464"/>
          </a:xfrm>
        </p:spPr>
        <p:txBody>
          <a:bodyPr/>
          <a:lstStyle/>
          <a:p>
            <a:pPr marL="0" indent="0">
              <a:buNone/>
            </a:pPr>
            <a:br>
              <a:rPr lang="ja-JP" altLang="en-US" dirty="0"/>
            </a:b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F91A4B-8CF5-5482-1720-FBCCC00DE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15</a:t>
            </a:fld>
            <a:endParaRPr lang="en-US" altLang="ja-JP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9EDBD1-56BE-3512-07FA-24C3775C15B8}"/>
              </a:ext>
            </a:extLst>
          </p:cNvPr>
          <p:cNvSpPr txBox="1"/>
          <p:nvPr/>
        </p:nvSpPr>
        <p:spPr>
          <a:xfrm>
            <a:off x="557290" y="1905506"/>
            <a:ext cx="80838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11</a:t>
            </a:r>
            <a:r>
              <a:rPr lang="ja-JP" altLang="en-US" dirty="0"/>
              <a:t>回　✕１④リスクを回避するの４つ⇒３つ。　✕</a:t>
            </a:r>
            <a:r>
              <a:rPr lang="en-US" altLang="ja-JP" dirty="0"/>
              <a:t>4</a:t>
            </a:r>
            <a:r>
              <a:rPr lang="ja-JP" altLang="en-US" dirty="0"/>
              <a:t>　⑥生命保険の</a:t>
            </a:r>
            <a:r>
              <a:rPr lang="en-US" altLang="ja-JP" dirty="0"/>
              <a:t>6</a:t>
            </a:r>
            <a:r>
              <a:rPr lang="ja-JP" altLang="en-US" dirty="0"/>
              <a:t>つ⇒</a:t>
            </a:r>
            <a:r>
              <a:rPr lang="en-US" altLang="ja-JP" dirty="0"/>
              <a:t>5</a:t>
            </a:r>
            <a:r>
              <a:rPr lang="ja-JP" altLang="en-US" dirty="0"/>
              <a:t>つ　✕</a:t>
            </a:r>
            <a:r>
              <a:rPr lang="en-US" altLang="ja-JP" dirty="0"/>
              <a:t>8</a:t>
            </a:r>
            <a:r>
              <a:rPr lang="ja-JP" altLang="en-US" dirty="0"/>
              <a:t>あり、生活保護と同じく・・・・⇒ある。</a:t>
            </a:r>
          </a:p>
          <a:p>
            <a:r>
              <a:rPr lang="ja-JP" altLang="en-US" dirty="0"/>
              <a:t>問題</a:t>
            </a:r>
            <a:r>
              <a:rPr lang="en-US" altLang="ja-JP" dirty="0"/>
              <a:t>10</a:t>
            </a:r>
            <a:r>
              <a:rPr lang="ja-JP" altLang="en-US" dirty="0"/>
              <a:t>　正解１　　✕２公的扶助は原則として現物給付　✕３，防貧と救貧が逆　✕４所得税の納付歴　✕５社会保険と公的扶助が逆</a:t>
            </a:r>
          </a:p>
          <a:p>
            <a:r>
              <a:rPr lang="ja-JP" altLang="en-US" dirty="0"/>
              <a:t>第</a:t>
            </a:r>
            <a:r>
              <a:rPr lang="en-US" altLang="ja-JP" dirty="0"/>
              <a:t>12</a:t>
            </a:r>
            <a:r>
              <a:rPr lang="ja-JP" altLang="en-US" dirty="0"/>
              <a:t>回　✕２　失業保険の４つ⇒３つ　✕４　オランダ⇒イギリス</a:t>
            </a:r>
          </a:p>
          <a:p>
            <a:endParaRPr lang="en-US" dirty="0"/>
          </a:p>
          <a:p>
            <a:r>
              <a:rPr lang="ja-JP" altLang="en-US" dirty="0"/>
              <a:t>第１回はアンケート。第１３回は国試過去問なのでなし。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33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C51109-39DE-6A2C-4E8B-6F35E711E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2025</a:t>
            </a:r>
            <a:r>
              <a:rPr lang="ja-JP" altLang="en-US" dirty="0"/>
              <a:t>年度（前期）授業評価アンケートのお願い</a:t>
            </a:r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B1033F-EE52-23C9-9CB3-5AAF436BA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109718" cy="4124672"/>
          </a:xfrm>
        </p:spPr>
        <p:txBody>
          <a:bodyPr/>
          <a:lstStyle/>
          <a:p>
            <a:r>
              <a:rPr lang="ja-JP" altLang="en-US" dirty="0"/>
              <a:t>学内ポータルサイト（ユニバ）にアクセスして授業評価アンケートに回答して下さい</a:t>
            </a:r>
            <a:endParaRPr lang="en-US" altLang="ja-JP" dirty="0"/>
          </a:p>
          <a:p>
            <a:r>
              <a:rPr lang="ja-JP" altLang="en-US" dirty="0"/>
              <a:t>講義科目なので、設問</a:t>
            </a:r>
            <a:r>
              <a:rPr lang="en-US" altLang="ja-JP" dirty="0"/>
              <a:t>15</a:t>
            </a:r>
            <a:r>
              <a:rPr lang="ja-JP" altLang="en-US" dirty="0"/>
              <a:t>から</a:t>
            </a:r>
            <a:r>
              <a:rPr lang="en-US" altLang="ja-JP" dirty="0"/>
              <a:t>17</a:t>
            </a:r>
            <a:r>
              <a:rPr lang="ja-JP" altLang="en-US" dirty="0"/>
              <a:t>は回答不要</a:t>
            </a:r>
            <a:endParaRPr lang="en-US" altLang="ja-JP" dirty="0"/>
          </a:p>
          <a:p>
            <a:r>
              <a:rPr lang="ja-JP" altLang="en-US" dirty="0"/>
              <a:t>時間</a:t>
            </a:r>
            <a:r>
              <a:rPr lang="en-US" altLang="ja-JP" dirty="0"/>
              <a:t>10</a:t>
            </a:r>
            <a:r>
              <a:rPr lang="ja-JP" altLang="en-US" dirty="0"/>
              <a:t>分。足りない場合は、</a:t>
            </a:r>
            <a:endParaRPr lang="en-US" altLang="ja-JP" dirty="0"/>
          </a:p>
          <a:p>
            <a:r>
              <a:rPr lang="en-US" altLang="ja-JP" dirty="0"/>
              <a:t>2025</a:t>
            </a:r>
            <a:r>
              <a:rPr lang="ja-JP" altLang="en-US" dirty="0"/>
              <a:t>年</a:t>
            </a:r>
            <a:r>
              <a:rPr lang="en-US" altLang="ja-JP" dirty="0"/>
              <a:t>8</a:t>
            </a:r>
            <a:r>
              <a:rPr lang="ja-JP" altLang="en-US" dirty="0"/>
              <a:t>月１日（金）までに入力のこと。</a:t>
            </a:r>
            <a:endParaRPr lang="en-US" altLang="ja-JP" dirty="0"/>
          </a:p>
          <a:p>
            <a:r>
              <a:rPr lang="en-US" altLang="ja-JP" dirty="0"/>
              <a:t>2025</a:t>
            </a:r>
            <a:r>
              <a:rPr lang="ja-JP" altLang="en-US" dirty="0"/>
              <a:t>年９月５日（月）から</a:t>
            </a:r>
            <a:r>
              <a:rPr lang="en-US" altLang="ja-JP" dirty="0"/>
              <a:t>2026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  <a:r>
              <a:rPr lang="en-US" altLang="ja-JP" dirty="0"/>
              <a:t>31</a:t>
            </a:r>
            <a:r>
              <a:rPr lang="ja-JP" altLang="en-US" dirty="0"/>
              <a:t>日（火）まで結果公開とのこと。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ACF7C11-67C8-0A89-EAC6-2989540D1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345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ja-JP" altLang="en-US" dirty="0"/>
              <a:t>定期試験の日程</a:t>
            </a:r>
            <a:endParaRPr lang="en-US" dirty="0"/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675" y="1844824"/>
            <a:ext cx="7704047" cy="3888432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dirty="0"/>
              <a:t>定期試験：</a:t>
            </a:r>
          </a:p>
          <a:p>
            <a:pPr marL="0" indent="0">
              <a:buNone/>
            </a:pPr>
            <a:r>
              <a:rPr lang="ja-JP" altLang="en-US" sz="3200" dirty="0"/>
              <a:t>本試験：８月</a:t>
            </a:r>
            <a:r>
              <a:rPr lang="en-US" altLang="ja-JP" sz="3200" dirty="0"/>
              <a:t>4</a:t>
            </a:r>
            <a:r>
              <a:rPr lang="ja-JP" altLang="en-US" sz="3200" dirty="0"/>
              <a:t>日（月）</a:t>
            </a:r>
            <a:r>
              <a:rPr lang="en-US" altLang="ja-JP" sz="3200" dirty="0"/>
              <a:t>14</a:t>
            </a:r>
            <a:r>
              <a:rPr lang="ja-JP" altLang="en-US" sz="3200" dirty="0"/>
              <a:t>：</a:t>
            </a:r>
            <a:r>
              <a:rPr lang="en-US" altLang="ja-JP" sz="3200" dirty="0"/>
              <a:t>40-16:10 </a:t>
            </a:r>
          </a:p>
          <a:p>
            <a:pPr marL="0" indent="0">
              <a:buNone/>
            </a:pPr>
            <a:r>
              <a:rPr lang="ja-JP" altLang="en-US" sz="3200" dirty="0"/>
              <a:t>試験時間は</a:t>
            </a:r>
            <a:r>
              <a:rPr lang="en-US" altLang="ja-JP" sz="3200" dirty="0"/>
              <a:t>60</a:t>
            </a:r>
            <a:r>
              <a:rPr lang="ja-JP" altLang="en-US" sz="3200" dirty="0"/>
              <a:t>分講義室</a:t>
            </a:r>
            <a:r>
              <a:rPr lang="en-US" altLang="ja-JP" sz="3200" dirty="0"/>
              <a:t>304</a:t>
            </a:r>
            <a:r>
              <a:rPr lang="ja-JP" altLang="en-US" sz="3200" dirty="0"/>
              <a:t>です。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欠席しないように！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＊追再試験：</a:t>
            </a:r>
            <a:r>
              <a:rPr lang="en-US" altLang="ja-JP" sz="3200" dirty="0"/>
              <a:t>8</a:t>
            </a:r>
            <a:r>
              <a:rPr lang="ja-JP" altLang="en-US" sz="3200" dirty="0"/>
              <a:t>月</a:t>
            </a:r>
            <a:r>
              <a:rPr lang="en-US" altLang="ja-JP" sz="3200" dirty="0"/>
              <a:t>13</a:t>
            </a:r>
            <a:r>
              <a:rPr lang="ja-JP" altLang="en-US" sz="3200" dirty="0"/>
              <a:t>日（水）</a:t>
            </a:r>
            <a:r>
              <a:rPr lang="en-US" altLang="ja-JP" sz="3200" dirty="0"/>
              <a:t>10</a:t>
            </a:r>
            <a:r>
              <a:rPr lang="ja-JP" altLang="en-US" sz="3200" dirty="0"/>
              <a:t>：</a:t>
            </a:r>
            <a:r>
              <a:rPr lang="en-US" altLang="ja-JP" sz="3200" dirty="0"/>
              <a:t>40-12:10 </a:t>
            </a:r>
            <a:r>
              <a:rPr lang="ja-JP" altLang="en-US" sz="3200" dirty="0"/>
              <a:t>試験時間は</a:t>
            </a:r>
            <a:r>
              <a:rPr lang="en-US" altLang="ja-JP" sz="3200" dirty="0"/>
              <a:t>60</a:t>
            </a:r>
            <a:r>
              <a:rPr lang="ja-JP" altLang="en-US" sz="3200" dirty="0"/>
              <a:t>分講義室</a:t>
            </a:r>
            <a:r>
              <a:rPr lang="en-US" altLang="ja-JP" sz="3200" dirty="0"/>
              <a:t>304</a:t>
            </a:r>
            <a:r>
              <a:rPr lang="ja-JP" altLang="en-US" sz="3200" dirty="0"/>
              <a:t>です。</a:t>
            </a:r>
            <a:endParaRPr lang="en-US" altLang="ja-JP" sz="3200" dirty="0"/>
          </a:p>
          <a:p>
            <a:pPr marL="0" indent="0">
              <a:buNone/>
            </a:pPr>
            <a:endParaRPr lang="ja-JP" altLang="en-US" sz="32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ja-JP" dirty="0"/>
          </a:p>
          <a:p>
            <a:pPr eaLnBrk="1" hangingPunct="1">
              <a:lnSpc>
                <a:spcPct val="90000"/>
              </a:lnSpc>
            </a:pPr>
            <a:endParaRPr lang="ja-JP" altLang="en-US" sz="2400" dirty="0">
              <a:latin typeface="ＭＳ 明朝" charset="-128"/>
              <a:ea typeface="ＭＳ 明朝" charset="-128"/>
              <a:cs typeface="ＭＳ 明朝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42157D2-5026-7465-C617-F7B5FC517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701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ja-JP" altLang="en-US" dirty="0"/>
              <a:t>今日のお話</a:t>
            </a:r>
            <a:endParaRPr lang="en-US" dirty="0"/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6637" y="1657350"/>
            <a:ext cx="7827763" cy="50641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800" dirty="0"/>
              <a:t>第３節　社会保険と民間保険の現状</a:t>
            </a:r>
            <a:endParaRPr lang="en-US" altLang="ja-JP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dirty="0"/>
              <a:t>１．社会保険と民間保険の種類</a:t>
            </a:r>
          </a:p>
          <a:p>
            <a:pPr marL="438150" lvl="1" indent="0" eaLnBrk="1" hangingPunct="1">
              <a:lnSpc>
                <a:spcPct val="90000"/>
              </a:lnSpc>
              <a:buNone/>
            </a:pPr>
            <a:r>
              <a:rPr lang="ja-JP" altLang="en-US" sz="2000" dirty="0"/>
              <a:t>①民間保険の種類</a:t>
            </a:r>
          </a:p>
          <a:p>
            <a:pPr marL="438150" lvl="1" indent="0" eaLnBrk="1" hangingPunct="1">
              <a:lnSpc>
                <a:spcPct val="90000"/>
              </a:lnSpc>
              <a:buNone/>
            </a:pPr>
            <a:r>
              <a:rPr lang="ja-JP" altLang="en-US" sz="2000" dirty="0"/>
              <a:t>②生命保険</a:t>
            </a:r>
            <a:endParaRPr lang="en-US" altLang="ja-JP" sz="2000" dirty="0"/>
          </a:p>
          <a:p>
            <a:pPr marL="438150" lvl="1" indent="0" eaLnBrk="1" hangingPunct="1">
              <a:lnSpc>
                <a:spcPct val="90000"/>
              </a:lnSpc>
              <a:buNone/>
            </a:pPr>
            <a:r>
              <a:rPr lang="ja-JP" altLang="en-US" sz="2000" dirty="0"/>
              <a:t>③損害保険</a:t>
            </a:r>
            <a:endParaRPr lang="en-US" altLang="ja-JP" sz="2000" dirty="0"/>
          </a:p>
          <a:p>
            <a:pPr marL="88900" lvl="1" indent="0" eaLnBrk="1" hangingPunct="1">
              <a:lnSpc>
                <a:spcPct val="90000"/>
              </a:lnSpc>
              <a:buNone/>
            </a:pPr>
            <a:r>
              <a:rPr lang="ja-JP" altLang="en-US" sz="2400" dirty="0"/>
              <a:t>２．社会保険と民間保険の違い</a:t>
            </a:r>
          </a:p>
          <a:p>
            <a:pPr marL="438150" lvl="1" indent="0" eaLnBrk="1" hangingPunct="1">
              <a:lnSpc>
                <a:spcPct val="90000"/>
              </a:lnSpc>
              <a:buNone/>
            </a:pPr>
            <a:r>
              <a:rPr lang="ja-JP" altLang="en-US" sz="2000" dirty="0"/>
              <a:t>①社会保険と民間保険</a:t>
            </a:r>
          </a:p>
          <a:p>
            <a:pPr marL="438150" lvl="1" indent="0" eaLnBrk="1" hangingPunct="1">
              <a:lnSpc>
                <a:spcPct val="90000"/>
              </a:lnSpc>
              <a:buNone/>
            </a:pPr>
            <a:endParaRPr lang="ja-JP" altLang="en-US" sz="2400" dirty="0">
              <a:latin typeface="ＭＳ 明朝" charset="-128"/>
              <a:ea typeface="ＭＳ 明朝" charset="-128"/>
              <a:cs typeface="ＭＳ 明朝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5C640BE-F694-22C0-69A1-3158D2609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506729-607B-B929-8EB7-051062E107E6}"/>
              </a:ext>
            </a:extLst>
          </p:cNvPr>
          <p:cNvSpPr txBox="1"/>
          <p:nvPr/>
        </p:nvSpPr>
        <p:spPr>
          <a:xfrm>
            <a:off x="1043608" y="4454130"/>
            <a:ext cx="6930974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FF0000"/>
                </a:solidFill>
              </a:rPr>
              <a:t>生命保険と損害保険の違いと種類について理解する。</a:t>
            </a:r>
            <a:endParaRPr lang="en-US" altLang="ja-JP" sz="2000" dirty="0">
              <a:solidFill>
                <a:srgbClr val="FF0000"/>
              </a:solidFill>
            </a:endParaRPr>
          </a:p>
          <a:p>
            <a:r>
              <a:rPr lang="ja-JP" altLang="en-US" sz="2000" dirty="0">
                <a:solidFill>
                  <a:srgbClr val="FF0000"/>
                </a:solidFill>
              </a:rPr>
              <a:t>社会保険と民間保険の違いと種類について理解する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3780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br>
              <a:rPr lang="ja-JP" altLang="en-US" sz="2800" dirty="0"/>
            </a:b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１．社会保険と民間保険の種類</a:t>
            </a:r>
            <a:br>
              <a:rPr lang="ja-JP" altLang="en-US" sz="2800" dirty="0"/>
            </a:br>
            <a:r>
              <a:rPr lang="ja-JP" altLang="en-US" sz="2800" dirty="0"/>
              <a:t>①民間保険の種類</a:t>
            </a:r>
            <a:br>
              <a:rPr lang="ja-JP" altLang="en-US" sz="2800" dirty="0"/>
            </a:br>
            <a:br>
              <a:rPr lang="en-US" altLang="ja-JP" sz="2800" dirty="0"/>
            </a:br>
            <a:r>
              <a:rPr lang="ja-JP" altLang="en-US" sz="2800" dirty="0"/>
              <a:t>表４－３　社会保険と民間保険の種類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3B7040A-78B4-363D-0B8B-156EF0D97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83" y="2204864"/>
            <a:ext cx="7069410" cy="44374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br>
              <a:rPr lang="en-US" altLang="ja-JP" sz="2800" dirty="0"/>
            </a:b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１．社会保険と民間保険の種類</a:t>
            </a:r>
            <a:br>
              <a:rPr lang="ja-JP" altLang="en-US" sz="2800" dirty="0"/>
            </a:br>
            <a:r>
              <a:rPr lang="ja-JP" altLang="en-US" sz="2800" dirty="0"/>
              <a:t>②生命保険　その１</a:t>
            </a:r>
            <a:br>
              <a:rPr lang="ja-JP" altLang="en-US" sz="2800" dirty="0"/>
            </a:br>
            <a:br>
              <a:rPr lang="ja-JP" altLang="en-US" sz="2400" dirty="0"/>
            </a:b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711" y="1772816"/>
            <a:ext cx="8776295" cy="438703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生命保険とは？人の生存また死亡に対して給付を行う民間保険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死亡保険（終身保険）：本人、死亡後のリスク保障。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生存保険：生きているうちに支払い＝生存中のリスク保障。年金保険（個人年金）：公的年金とは異なり有期の場合が多い。学資保険：子どもの進学・教育費などを積み立てる。いずれも貯蓄的性格が強い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。</a:t>
            </a:r>
            <a:endParaRPr lang="en-US" altLang="ja-JP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死亡保険と生存保険の組み合わせ型＝生死混合保険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★</a:t>
            </a:r>
            <a:r>
              <a:rPr lang="ja-JP" altLang="en-US" sz="2400" b="1" dirty="0">
                <a:latin typeface="+mn-ea"/>
                <a:cs typeface="ＭＳ 明朝" charset="-128"/>
                <a:hlinkClick r:id="rId3"/>
              </a:rPr>
              <a:t>生命保険業界 保険料収入ランキング</a:t>
            </a:r>
            <a:endParaRPr lang="ja-JP" altLang="en-US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★新しい公的年金：確定拠出年金（企業型</a:t>
            </a:r>
            <a:r>
              <a:rPr lang="en-US" altLang="ja-JP" sz="2400" b="1" dirty="0">
                <a:latin typeface="+mn-ea"/>
                <a:cs typeface="ＭＳ 明朝" charset="-128"/>
              </a:rPr>
              <a:t>DC/</a:t>
            </a:r>
            <a:r>
              <a:rPr lang="en-US" altLang="ja-JP" sz="2400" b="1" dirty="0" err="1">
                <a:latin typeface="+mn-ea"/>
                <a:cs typeface="ＭＳ 明朝" charset="-128"/>
              </a:rPr>
              <a:t>iDeCo</a:t>
            </a:r>
            <a:r>
              <a:rPr lang="en-US" altLang="ja-JP" sz="2400" b="1" dirty="0">
                <a:latin typeface="+mn-ea"/>
                <a:cs typeface="ＭＳ 明朝" charset="-128"/>
              </a:rPr>
              <a:t>):</a:t>
            </a:r>
            <a:r>
              <a:rPr lang="ja-JP" altLang="en-US" sz="2400" b="1" dirty="0">
                <a:latin typeface="+mn-ea"/>
                <a:cs typeface="ＭＳ 明朝" charset="-128"/>
              </a:rPr>
              <a:t>個人が毎月決まった掛け金を支払い、資金運用成績に応じて、年金を受け取る、貯蓄・資産形成型個人年金（第五章）</a:t>
            </a:r>
          </a:p>
          <a:p>
            <a:pPr eaLnBrk="1" hangingPunct="1">
              <a:lnSpc>
                <a:spcPct val="90000"/>
              </a:lnSpc>
            </a:pP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ja-JP" altLang="en-US" sz="2400" b="1" dirty="0">
              <a:latin typeface="+mn-ea"/>
              <a:cs typeface="ＭＳ 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807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br>
              <a:rPr lang="en-US" altLang="ja-JP" sz="2800" dirty="0"/>
            </a:b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１．社会保険と民間保険の種類</a:t>
            </a:r>
            <a:br>
              <a:rPr lang="ja-JP" altLang="en-US" sz="2800" dirty="0"/>
            </a:br>
            <a:r>
              <a:rPr lang="ja-JP" altLang="en-US" sz="2800" dirty="0"/>
              <a:t>②生命保険　その２</a:t>
            </a:r>
            <a:br>
              <a:rPr lang="ja-JP" altLang="en-US" sz="2800" dirty="0"/>
            </a:br>
            <a:br>
              <a:rPr lang="ja-JP" altLang="en-US" sz="2400" dirty="0"/>
            </a:b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711" y="1772816"/>
            <a:ext cx="8776295" cy="438703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第三分野の保険：生命保険の特約（三大生活習慣病特約、障害特約。入院特約、介護特約、傷害特約など）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簡易保険（簡保）：</a:t>
            </a:r>
            <a:r>
              <a:rPr lang="en-US" altLang="ja-JP" sz="2400" b="1" dirty="0">
                <a:latin typeface="+mn-ea"/>
                <a:cs typeface="ＭＳ 明朝" charset="-128"/>
              </a:rPr>
              <a:t>1916</a:t>
            </a:r>
            <a:r>
              <a:rPr lang="ja-JP" altLang="en-US" sz="2400" b="1" dirty="0">
                <a:latin typeface="+mn-ea"/>
                <a:cs typeface="ＭＳ 明朝" charset="-128"/>
              </a:rPr>
              <a:t>（</a:t>
            </a:r>
            <a:r>
              <a:rPr lang="en-US" altLang="ja-JP" sz="2400" b="1" dirty="0">
                <a:latin typeface="+mn-ea"/>
                <a:cs typeface="ＭＳ 明朝" charset="-128"/>
              </a:rPr>
              <a:t>T5</a:t>
            </a:r>
            <a:r>
              <a:rPr lang="ja-JP" altLang="en-US" sz="2400" b="1" dirty="0">
                <a:latin typeface="+mn-ea"/>
                <a:cs typeface="ＭＳ 明朝" charset="-128"/>
              </a:rPr>
              <a:t>）年旧郵政省の国営事業。強制加入ではないので公的保険ではなく民間保険に分類。郵政民営化で</a:t>
            </a:r>
            <a:r>
              <a:rPr lang="en-US" altLang="ja-JP" sz="2400" b="1" dirty="0">
                <a:latin typeface="+mn-ea"/>
                <a:cs typeface="ＭＳ 明朝" charset="-128"/>
              </a:rPr>
              <a:t>2006</a:t>
            </a:r>
            <a:r>
              <a:rPr lang="ja-JP" altLang="en-US" sz="2400" b="1" dirty="0">
                <a:latin typeface="+mn-ea"/>
                <a:cs typeface="ＭＳ 明朝" charset="-128"/>
              </a:rPr>
              <a:t>（</a:t>
            </a:r>
            <a:r>
              <a:rPr lang="en-US" altLang="ja-JP" sz="2400" b="1" dirty="0">
                <a:latin typeface="+mn-ea"/>
                <a:cs typeface="ＭＳ 明朝" charset="-128"/>
              </a:rPr>
              <a:t>H18</a:t>
            </a:r>
            <a:r>
              <a:rPr lang="ja-JP" altLang="en-US" sz="2400" b="1" dirty="0">
                <a:latin typeface="+mn-ea"/>
                <a:cs typeface="ＭＳ 明朝" charset="-128"/>
              </a:rPr>
              <a:t>）年に株式会社かんぽ</a:t>
            </a:r>
            <a:r>
              <a:rPr lang="en-US" altLang="ja-JP" sz="2400" b="1" dirty="0">
                <a:latin typeface="+mn-ea"/>
                <a:cs typeface="ＭＳ 明朝" charset="-128"/>
              </a:rPr>
              <a:t>2007</a:t>
            </a:r>
            <a:r>
              <a:rPr lang="ja-JP" altLang="en-US" sz="2400" b="1" dirty="0">
                <a:latin typeface="+mn-ea"/>
                <a:cs typeface="ＭＳ 明朝" charset="-128"/>
              </a:rPr>
              <a:t>（</a:t>
            </a:r>
            <a:r>
              <a:rPr lang="en-US" altLang="ja-JP" sz="2400" b="1" dirty="0">
                <a:latin typeface="+mn-ea"/>
                <a:cs typeface="ＭＳ 明朝" charset="-128"/>
              </a:rPr>
              <a:t>H19</a:t>
            </a:r>
            <a:r>
              <a:rPr lang="ja-JP" altLang="en-US" sz="2400" b="1" dirty="0">
                <a:latin typeface="+mn-ea"/>
                <a:cs typeface="ＭＳ 明朝" charset="-128"/>
              </a:rPr>
              <a:t>）年に株式会社かんぽ生命保険として完全民営化。郵便局の窓口「かんぽ生命」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★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  <a:hlinkClick r:id="rId3"/>
              </a:rPr>
              <a:t>朝のラジオ体操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は簡易保険の販売促進事業だった！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ラジオ体操は、昭和</a:t>
            </a:r>
            <a:r>
              <a:rPr lang="en-US" altLang="ja-JP" sz="2400" b="1" dirty="0">
                <a:latin typeface="+mn-ea"/>
                <a:cs typeface="ＭＳ 明朝" charset="-128"/>
              </a:rPr>
              <a:t>3</a:t>
            </a:r>
            <a:r>
              <a:rPr lang="ja-JP" altLang="en-US" sz="2400" b="1" dirty="0">
                <a:latin typeface="+mn-ea"/>
                <a:cs typeface="ＭＳ 明朝" charset="-128"/>
              </a:rPr>
              <a:t>年に天皇陛下ご即位の大礼を記念して、当時の逓信省簡易保険局が制定し、日本放送協会の協力を得て「国民保健体操」の名称で国民の健康保持増進を目的として実施したのが最初です。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ja-JP" altLang="en-US" sz="2400" b="1" dirty="0">
              <a:latin typeface="+mn-ea"/>
              <a:cs typeface="ＭＳ 明朝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1BAE644B-28F5-2EEE-FE63-C41E25C369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6336" y="218802"/>
            <a:ext cx="1042506" cy="152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8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br>
              <a:rPr lang="en-US" altLang="ja-JP" sz="2800" dirty="0"/>
            </a:b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１．社会保険と民間保険の種類</a:t>
            </a:r>
            <a:br>
              <a:rPr lang="ja-JP" altLang="en-US" sz="2800" dirty="0"/>
            </a:br>
            <a:r>
              <a:rPr lang="ja-JP" altLang="en-US" sz="2800" dirty="0"/>
              <a:t>②生命保険　その３</a:t>
            </a:r>
            <a:br>
              <a:rPr lang="ja-JP" altLang="en-US" sz="2800" dirty="0"/>
            </a:br>
            <a:br>
              <a:rPr lang="ja-JP" altLang="en-US" sz="2400" dirty="0"/>
            </a:b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711" y="1772817"/>
            <a:ext cx="8926817" cy="424847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制度共済保険：協同組合（全国共済農業共同組合、消費生活共同組合など）が扱う保険。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  <a:hlinkClick r:id="rId3"/>
              </a:rPr>
              <a:t>全労済</a:t>
            </a:r>
            <a:r>
              <a:rPr lang="ja-JP" altLang="en-US" sz="2400" b="1" dirty="0">
                <a:latin typeface="+mn-ea"/>
                <a:cs typeface="ＭＳ 明朝" charset="-128"/>
              </a:rPr>
              <a:t>、都道府県民済、</a:t>
            </a:r>
            <a:r>
              <a:rPr lang="ja-JP" altLang="en-US" sz="2400" b="1" dirty="0">
                <a:latin typeface="+mn-ea"/>
                <a:cs typeface="ＭＳ 明朝" charset="-128"/>
                <a:hlinkClick r:id="rId4"/>
              </a:rPr>
              <a:t>コープ共済</a:t>
            </a:r>
            <a:r>
              <a:rPr lang="ja-JP" altLang="en-US" sz="2400" b="1" dirty="0">
                <a:latin typeface="+mn-ea"/>
                <a:cs typeface="ＭＳ 明朝" charset="-128"/>
              </a:rPr>
              <a:t>、</a:t>
            </a:r>
            <a:r>
              <a:rPr lang="en-US" altLang="ja-JP" sz="2400" b="1" dirty="0">
                <a:latin typeface="+mn-ea"/>
                <a:cs typeface="ＭＳ 明朝" charset="-128"/>
                <a:hlinkClick r:id="rId5"/>
              </a:rPr>
              <a:t>JA</a:t>
            </a:r>
            <a:r>
              <a:rPr lang="ja-JP" altLang="en-US" sz="2400" b="1" dirty="0">
                <a:latin typeface="+mn-ea"/>
                <a:cs typeface="ＭＳ 明朝" charset="-128"/>
                <a:hlinkClick r:id="rId5"/>
              </a:rPr>
              <a:t>共済</a:t>
            </a:r>
            <a:r>
              <a:rPr lang="ja-JP" altLang="en-US" sz="2400" b="1" dirty="0">
                <a:latin typeface="+mn-ea"/>
                <a:cs typeface="ＭＳ 明朝" charset="-128"/>
              </a:rPr>
              <a:t>。共済＝相互扶助。各種組合が組合員の連帯・相互扶助のために運営してきた保険事業。現在は組合員でなくても加入できる。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★全労済＝こくみん共済 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coop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＝全国労働者共済生活共同組合連合会</a:t>
            </a:r>
            <a:endParaRPr lang="en-US" altLang="ja-JP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★コープ共済＝日本コープ共済生活共同組合連合会（生協）</a:t>
            </a:r>
            <a:endParaRPr lang="en-US" altLang="ja-JP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★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JA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共済：</a:t>
            </a:r>
            <a:r>
              <a:rPr lang="zh-TW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全国共済農業協同組合連合会</a:t>
            </a:r>
            <a:endParaRPr lang="ja-JP" altLang="en-US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</p:txBody>
      </p:sp>
      <p:sp>
        <p:nvSpPr>
          <p:cNvPr id="2" name="AutoShape 2" descr="日本コープ共済生活協同組合連合会">
            <a:extLst>
              <a:ext uri="{FF2B5EF4-FFF2-40B4-BE49-F238E27FC236}">
                <a16:creationId xmlns:a16="http://schemas.microsoft.com/office/drawing/2014/main" id="{41DB73FB-2B0B-3728-9A46-78F1892BA9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10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br>
              <a:rPr lang="en-US" altLang="ja-JP" sz="2800" dirty="0"/>
            </a:b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１．社会保険と民間保険の種類</a:t>
            </a:r>
            <a:br>
              <a:rPr lang="ja-JP" altLang="en-US" sz="2800" dirty="0"/>
            </a:br>
            <a:r>
              <a:rPr lang="ja-JP" altLang="en-US" sz="2800" dirty="0"/>
              <a:t>③</a:t>
            </a:r>
            <a:r>
              <a:rPr lang="ja-JP" altLang="en-US" sz="2800" b="1" dirty="0">
                <a:latin typeface="+mn-ea"/>
                <a:cs typeface="ＭＳ 明朝" charset="-128"/>
              </a:rPr>
              <a:t>損害</a:t>
            </a:r>
            <a:r>
              <a:rPr lang="ja-JP" altLang="en-US" sz="2800" dirty="0"/>
              <a:t>保険</a:t>
            </a:r>
            <a:br>
              <a:rPr lang="ja-JP" altLang="en-US" sz="2800" dirty="0"/>
            </a:br>
            <a:br>
              <a:rPr lang="ja-JP" altLang="en-US" sz="2400" dirty="0"/>
            </a:b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711" y="1772816"/>
            <a:ext cx="8746289" cy="432047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損害保険とは？　損害（モノ）や傷害（人身）を中心とした事故に対して給付を行う保険。元が海上保険・火災保険⇒東京海上火災（現在：東京海上日動火災保険）⇒発展型、住宅総合保険、地震保険。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自動車保険：自動車損害賠償責任保険（自賠責）、自動車総合保険（任意保険）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第三分野の保険：日常生活や旅行時の事故やけがに備える（損害保険、ボランティア保険、ペット保険、海外旅行保険など）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★</a:t>
            </a:r>
            <a:r>
              <a:rPr lang="ja-JP" altLang="en-US" sz="2400" b="1" dirty="0">
                <a:latin typeface="+mn-ea"/>
                <a:cs typeface="ＭＳ 明朝" charset="-128"/>
                <a:hlinkClick r:id="rId3"/>
              </a:rPr>
              <a:t>損保会社の売上ランキング</a:t>
            </a:r>
            <a:r>
              <a:rPr lang="en-US" altLang="ja-JP" sz="2400" b="1" dirty="0">
                <a:latin typeface="+mn-ea"/>
                <a:cs typeface="ＭＳ 明朝" charset="-128"/>
              </a:rPr>
              <a:t>★</a:t>
            </a:r>
            <a:r>
              <a:rPr lang="ja-JP" altLang="en-US" sz="2400" b="1" dirty="0">
                <a:latin typeface="+mn-ea"/>
                <a:cs typeface="ＭＳ 明朝" charset="-128"/>
                <a:hlinkClick r:id="rId4"/>
              </a:rPr>
              <a:t>三井住友海上</a:t>
            </a:r>
            <a:r>
              <a:rPr lang="en-US" altLang="ja-JP" sz="2400" b="1" dirty="0">
                <a:latin typeface="+mn-ea"/>
                <a:cs typeface="ＭＳ 明朝" charset="-128"/>
                <a:hlinkClick r:id="rId4"/>
              </a:rPr>
              <a:t>HP </a:t>
            </a:r>
            <a:r>
              <a:rPr lang="en-US" altLang="ja-JP" sz="2400" b="1" dirty="0">
                <a:latin typeface="+mn-ea"/>
                <a:cs typeface="ＭＳ 明朝" charset="-128"/>
              </a:rPr>
              <a:t>★</a:t>
            </a:r>
            <a:r>
              <a:rPr lang="ja-JP" altLang="en-US" sz="2400" b="1" dirty="0">
                <a:latin typeface="+mn-ea"/>
                <a:cs typeface="ＭＳ 明朝" charset="-128"/>
                <a:hlinkClick r:id="rId5"/>
              </a:rPr>
              <a:t>たびほ</a:t>
            </a:r>
            <a:r>
              <a:rPr lang="ja-JP" altLang="en-US" sz="2400" b="1" dirty="0">
                <a:latin typeface="+mn-ea"/>
                <a:cs typeface="ＭＳ 明朝" charset="-128"/>
              </a:rPr>
              <a:t>　</a:t>
            </a:r>
          </a:p>
        </p:txBody>
      </p:sp>
      <p:sp>
        <p:nvSpPr>
          <p:cNvPr id="2" name="AutoShape 2" descr="日本コープ共済生活協同組合連合会">
            <a:extLst>
              <a:ext uri="{FF2B5EF4-FFF2-40B4-BE49-F238E27FC236}">
                <a16:creationId xmlns:a16="http://schemas.microsoft.com/office/drawing/2014/main" id="{41DB73FB-2B0B-3728-9A46-78F1892BA9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2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3937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２．社会保険と民間保険の違い</a:t>
            </a:r>
            <a:br>
              <a:rPr lang="ja-JP" altLang="en-US" sz="2800" dirty="0"/>
            </a:br>
            <a:r>
              <a:rPr lang="ja-JP" altLang="en-US" sz="2800" dirty="0"/>
              <a:t>①社会保険と民間保険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856" y="1700808"/>
            <a:ext cx="8816640" cy="4608511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●共通点：保険の原理に基づく。予測可能なリスク（統計的な発生確率）に対応。掛け捨てが基本。加入者が安心してモラル・ハザードに陥る危険性あり。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相違点：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【</a:t>
            </a:r>
            <a:r>
              <a:rPr lang="ja-JP" altLang="en-US" sz="2400" b="1" dirty="0">
                <a:latin typeface="+mn-ea"/>
                <a:cs typeface="ＭＳ 明朝" charset="-128"/>
              </a:rPr>
              <a:t>実施主体</a:t>
            </a:r>
            <a:r>
              <a:rPr lang="en-US" altLang="ja-JP" sz="2400" b="1" dirty="0">
                <a:latin typeface="+mn-ea"/>
                <a:cs typeface="ＭＳ 明朝" charset="-128"/>
              </a:rPr>
              <a:t>】</a:t>
            </a:r>
            <a:r>
              <a:rPr lang="ja-JP" altLang="en-US" sz="2400" b="1" dirty="0">
                <a:latin typeface="+mn-ea"/>
                <a:cs typeface="ＭＳ 明朝" charset="-128"/>
              </a:rPr>
              <a:t>政府または公法人</a:t>
            </a:r>
            <a:r>
              <a:rPr lang="en-US" altLang="ja-JP" sz="2400" b="1" dirty="0">
                <a:latin typeface="+mn-ea"/>
                <a:cs typeface="ＭＳ 明朝" charset="-128"/>
              </a:rPr>
              <a:t>vs.</a:t>
            </a:r>
            <a:r>
              <a:rPr lang="ja-JP" altLang="en-US" sz="2400" b="1" dirty="0">
                <a:latin typeface="+mn-ea"/>
                <a:cs typeface="ＭＳ 明朝" charset="-128"/>
              </a:rPr>
              <a:t>民間企業（株式会社、相互会社、共同組合など）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【</a:t>
            </a:r>
            <a:r>
              <a:rPr lang="ja-JP" altLang="en-US" sz="2400" b="1" dirty="0">
                <a:latin typeface="+mn-ea"/>
                <a:cs typeface="ＭＳ 明朝" charset="-128"/>
              </a:rPr>
              <a:t>加入</a:t>
            </a:r>
            <a:r>
              <a:rPr lang="en-US" altLang="ja-JP" sz="2400" b="1" dirty="0">
                <a:latin typeface="+mn-ea"/>
                <a:cs typeface="ＭＳ 明朝" charset="-128"/>
              </a:rPr>
              <a:t>】</a:t>
            </a:r>
            <a:r>
              <a:rPr lang="ja-JP" altLang="en-US" sz="2400" b="1" dirty="0">
                <a:latin typeface="+mn-ea"/>
                <a:cs typeface="ＭＳ 明朝" charset="-128"/>
              </a:rPr>
              <a:t>強制加入</a:t>
            </a:r>
            <a:r>
              <a:rPr lang="en-US" altLang="ja-JP" sz="2400" b="1" dirty="0">
                <a:latin typeface="+mn-ea"/>
                <a:cs typeface="ＭＳ 明朝" charset="-128"/>
              </a:rPr>
              <a:t>vs</a:t>
            </a:r>
            <a:r>
              <a:rPr lang="ja-JP" altLang="en-US" sz="2400" b="1" dirty="0">
                <a:latin typeface="+mn-ea"/>
                <a:cs typeface="ＭＳ 明朝" charset="-128"/>
              </a:rPr>
              <a:t>任意加入（ただし、低所得者は負担の関係で入れない）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【</a:t>
            </a:r>
            <a:r>
              <a:rPr lang="ja-JP" altLang="en-US" sz="2400" b="1" dirty="0">
                <a:latin typeface="+mn-ea"/>
                <a:cs typeface="ＭＳ 明朝" charset="-128"/>
              </a:rPr>
              <a:t>配慮</a:t>
            </a:r>
            <a:r>
              <a:rPr lang="en-US" altLang="ja-JP" sz="2400" b="1" dirty="0">
                <a:latin typeface="+mn-ea"/>
                <a:cs typeface="ＭＳ 明朝" charset="-128"/>
              </a:rPr>
              <a:t>】</a:t>
            </a:r>
            <a:r>
              <a:rPr lang="ja-JP" altLang="en-US" sz="2400" b="1" dirty="0">
                <a:latin typeface="+mn-ea"/>
                <a:cs typeface="ＭＳ 明朝" charset="-128"/>
              </a:rPr>
              <a:t>低所得者への配慮</a:t>
            </a:r>
            <a:r>
              <a:rPr lang="en-US" altLang="ja-JP" sz="2400" b="1" dirty="0">
                <a:latin typeface="+mn-ea"/>
                <a:cs typeface="ＭＳ 明朝" charset="-128"/>
              </a:rPr>
              <a:t>vs.</a:t>
            </a:r>
            <a:r>
              <a:rPr lang="ja-JP" altLang="en-US" sz="2400" b="1" dirty="0">
                <a:latin typeface="+mn-ea"/>
                <a:cs typeface="ＭＳ 明朝" charset="-128"/>
              </a:rPr>
              <a:t>高所得者向け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【</a:t>
            </a:r>
            <a:r>
              <a:rPr lang="ja-JP" altLang="en-US" sz="2400" b="1" dirty="0">
                <a:latin typeface="+mn-ea"/>
                <a:cs typeface="ＭＳ 明朝" charset="-128"/>
              </a:rPr>
              <a:t>給付</a:t>
            </a:r>
            <a:r>
              <a:rPr lang="en-US" altLang="ja-JP" sz="2400" b="1" dirty="0">
                <a:latin typeface="+mn-ea"/>
                <a:cs typeface="ＭＳ 明朝" charset="-128"/>
              </a:rPr>
              <a:t>】</a:t>
            </a:r>
            <a:r>
              <a:rPr lang="ja-JP" altLang="en-US" sz="2400" b="1" dirty="0">
                <a:latin typeface="+mn-ea"/>
                <a:cs typeface="ＭＳ 明朝" charset="-128"/>
              </a:rPr>
              <a:t>最低限</a:t>
            </a:r>
            <a:r>
              <a:rPr lang="en-US" altLang="ja-JP" sz="2400" b="1" dirty="0">
                <a:latin typeface="+mn-ea"/>
                <a:cs typeface="ＭＳ 明朝" charset="-128"/>
              </a:rPr>
              <a:t>(</a:t>
            </a:r>
            <a:r>
              <a:rPr lang="ja-JP" altLang="en-US" sz="2400" b="1" dirty="0">
                <a:latin typeface="+mn-ea"/>
                <a:cs typeface="ＭＳ 明朝" charset="-128"/>
              </a:rPr>
              <a:t>ナショナル・ミニマム）</a:t>
            </a:r>
            <a:r>
              <a:rPr lang="en-US" altLang="ja-JP" sz="2400" b="1" dirty="0">
                <a:latin typeface="+mn-ea"/>
                <a:cs typeface="ＭＳ 明朝" charset="-128"/>
              </a:rPr>
              <a:t>vs.</a:t>
            </a:r>
            <a:r>
              <a:rPr lang="ja-JP" altLang="en-US" sz="2400" b="1" dirty="0">
                <a:latin typeface="+mn-ea"/>
                <a:cs typeface="ＭＳ 明朝" charset="-128"/>
              </a:rPr>
              <a:t>給付・反対給付均等原理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【</a:t>
            </a:r>
            <a:r>
              <a:rPr lang="ja-JP" altLang="en-US" sz="2400" b="1" dirty="0">
                <a:latin typeface="+mn-ea"/>
                <a:cs typeface="ＭＳ 明朝" charset="-128"/>
              </a:rPr>
              <a:t>財源</a:t>
            </a:r>
            <a:r>
              <a:rPr lang="en-US" altLang="ja-JP" sz="2400" b="1" dirty="0">
                <a:latin typeface="+mn-ea"/>
                <a:cs typeface="ＭＳ 明朝" charset="-128"/>
              </a:rPr>
              <a:t>】</a:t>
            </a:r>
            <a:r>
              <a:rPr lang="ja-JP" altLang="en-US" sz="2400" b="1" dirty="0">
                <a:latin typeface="+mn-ea"/>
                <a:cs typeface="ＭＳ 明朝" charset="-128"/>
              </a:rPr>
              <a:t>公費負担あり</a:t>
            </a:r>
            <a:r>
              <a:rPr lang="en-US" altLang="ja-JP" sz="2400" b="1" dirty="0">
                <a:latin typeface="+mn-ea"/>
                <a:cs typeface="ＭＳ 明朝" charset="-128"/>
              </a:rPr>
              <a:t>vs.</a:t>
            </a:r>
            <a:r>
              <a:rPr lang="ja-JP" altLang="en-US" sz="2400" b="1" dirty="0">
                <a:latin typeface="+mn-ea"/>
                <a:cs typeface="ＭＳ 明朝" charset="-128"/>
              </a:rPr>
              <a:t>公費負担なし（収支相等の原則）</a:t>
            </a:r>
          </a:p>
          <a:p>
            <a:pPr eaLnBrk="1" hangingPunct="1">
              <a:lnSpc>
                <a:spcPct val="90000"/>
              </a:lnSpc>
            </a:pPr>
            <a:endParaRPr lang="en-US" altLang="ja-JP" sz="2400" b="1" dirty="0">
              <a:latin typeface="+mn-ea"/>
              <a:cs typeface="ＭＳ 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608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3780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br>
              <a:rPr lang="ja-JP" altLang="en-US" sz="2800" dirty="0"/>
            </a:b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２．社会保険と民間保険の違い</a:t>
            </a:r>
            <a:br>
              <a:rPr lang="ja-JP" altLang="en-US" sz="2800" dirty="0"/>
            </a:br>
            <a:r>
              <a:rPr lang="ja-JP" altLang="en-US" sz="2800" dirty="0"/>
              <a:t>①社会保険と民間保険</a:t>
            </a:r>
            <a:br>
              <a:rPr lang="ja-JP" altLang="en-US" sz="2800" dirty="0"/>
            </a:br>
            <a:br>
              <a:rPr lang="en-US" altLang="ja-JP" sz="2800" dirty="0"/>
            </a:br>
            <a:r>
              <a:rPr lang="ja-JP" altLang="en-US" sz="2800" dirty="0"/>
              <a:t>表４－４　社会保険と民間保険の違い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8FF2D87-D3A5-3149-CC25-8C2555BBA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540" y="2326931"/>
            <a:ext cx="8064896" cy="405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4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2004:テンプレート:プレゼンテーション:デザイン:Profile</Template>
  <TotalTime>45931</TotalTime>
  <Words>2072</Words>
  <Application>Microsoft Office PowerPoint</Application>
  <PresentationFormat>画面に合わせる (4:3)</PresentationFormat>
  <Paragraphs>136</Paragraphs>
  <Slides>17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2" baseType="lpstr">
      <vt:lpstr>ＭＳ Ｐゴシック</vt:lpstr>
      <vt:lpstr>ＭＳ 明朝</vt:lpstr>
      <vt:lpstr>Arial</vt:lpstr>
      <vt:lpstr>Wingdings</vt:lpstr>
      <vt:lpstr>Profile</vt:lpstr>
      <vt:lpstr>第13回【公的保険と民間保険の関係】 民間保険、企業年金、個人年金の概要</vt:lpstr>
      <vt:lpstr>今日のお話</vt:lpstr>
      <vt:lpstr> 第３節　 社会保険と民間保険の現状 １．社会保険と民間保険の種類 ①民間保険の種類  表４－３　社会保険と民間保険の種類</vt:lpstr>
      <vt:lpstr>   第３節　 社会保険と民間保険の現状 １．社会保険と民間保険の種類 ②生命保険　その１   </vt:lpstr>
      <vt:lpstr>   第３節　 社会保険と民間保険の現状 １．社会保険と民間保険の種類 ②生命保険　その２   </vt:lpstr>
      <vt:lpstr>   第３節　 社会保険と民間保険の現状 １．社会保険と民間保険の種類 ②生命保険　その３   </vt:lpstr>
      <vt:lpstr>   第３節　 社会保険と民間保険の現状 １．社会保険と民間保険の種類 ③損害保険   </vt:lpstr>
      <vt:lpstr>第３節　 社会保険と民間保険の現状 ２．社会保険と民間保険の違い ①社会保険と民間保険</vt:lpstr>
      <vt:lpstr> 第３節　 社会保険と民間保険の現状 ２．社会保険と民間保険の違い ①社会保険と民間保険  表４－４　社会保険と民間保険の違い</vt:lpstr>
      <vt:lpstr>【総括】前期講義のまとめ 定期試験・国試対策</vt:lpstr>
      <vt:lpstr> 問題 49　日本の人口に関する次の記述のうち，正しいものを 1 つ選びなさい。第33回（令和２年度）社会福祉士国家試験　試験問題 </vt:lpstr>
      <vt:lpstr>定期試験の問題</vt:lpstr>
      <vt:lpstr>アクションペーパーの正解 （間違いのある番号のみ）その１</vt:lpstr>
      <vt:lpstr>アクションペーパーの正解 （間違いのある番号のみ）その２</vt:lpstr>
      <vt:lpstr>アクションペーパーの正解 （間違いのある番号）その３</vt:lpstr>
      <vt:lpstr>2025年度（前期）授業評価アンケートのお願い</vt:lpstr>
      <vt:lpstr>定期試験の日程</vt:lpstr>
    </vt:vector>
  </TitlesOfParts>
  <Manager/>
  <Company>札幌市立 大学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　家族って何だろう？_x0010_ 家族をめぐる話題</dc:title>
  <dc:subject/>
  <dc:creator>札幌市立 大学</dc:creator>
  <cp:keywords/>
  <dc:description/>
  <cp:lastModifiedBy>俊彦 原</cp:lastModifiedBy>
  <cp:revision>794</cp:revision>
  <cp:lastPrinted>2023-07-07T05:41:28Z</cp:lastPrinted>
  <dcterms:created xsi:type="dcterms:W3CDTF">2016-04-06T06:30:45Z</dcterms:created>
  <dcterms:modified xsi:type="dcterms:W3CDTF">2025-07-24T05:29:01Z</dcterms:modified>
  <cp:category/>
</cp:coreProperties>
</file>