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7"/>
  </p:notesMasterIdLst>
  <p:handoutMasterIdLst>
    <p:handoutMasterId r:id="rId28"/>
  </p:handoutMasterIdLst>
  <p:sldIdLst>
    <p:sldId id="256" r:id="rId2"/>
    <p:sldId id="666" r:id="rId3"/>
    <p:sldId id="386" r:id="rId4"/>
    <p:sldId id="388" r:id="rId5"/>
    <p:sldId id="612" r:id="rId6"/>
    <p:sldId id="664" r:id="rId7"/>
    <p:sldId id="651" r:id="rId8"/>
    <p:sldId id="644" r:id="rId9"/>
    <p:sldId id="652" r:id="rId10"/>
    <p:sldId id="658" r:id="rId11"/>
    <p:sldId id="659" r:id="rId12"/>
    <p:sldId id="642" r:id="rId13"/>
    <p:sldId id="653" r:id="rId14"/>
    <p:sldId id="654" r:id="rId15"/>
    <p:sldId id="527" r:id="rId16"/>
    <p:sldId id="655" r:id="rId17"/>
    <p:sldId id="656" r:id="rId18"/>
    <p:sldId id="657" r:id="rId19"/>
    <p:sldId id="660" r:id="rId20"/>
    <p:sldId id="661" r:id="rId21"/>
    <p:sldId id="662" r:id="rId22"/>
    <p:sldId id="663" r:id="rId23"/>
    <p:sldId id="668" r:id="rId24"/>
    <p:sldId id="667" r:id="rId25"/>
    <p:sldId id="425" r:id="rId26"/>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0929"/>
  </p:normalViewPr>
  <p:slideViewPr>
    <p:cSldViewPr>
      <p:cViewPr varScale="1">
        <p:scale>
          <a:sx n="71" d="100"/>
          <a:sy n="71" d="100"/>
        </p:scale>
        <p:origin x="1044"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4"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8160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194074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01437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32300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514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953040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50070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98414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70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71428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3</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25</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3907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89230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99339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24885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46696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3160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hyperlink" Target="https://souzoku.asahi.com/article/12697689"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taiyo-seimei.co.jp/net_lineup/category/life.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wxLsQH1maH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mof.go.jp/tax_policy/summary/condition/019.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mof.go.jp/tax_policy/summary/condition/019.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nicovideo.jp/watch/sm77898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11</a:t>
            </a:r>
            <a:r>
              <a:rPr lang="ja-JP" altLang="en-US" sz="3200" dirty="0"/>
              <a:t>回</a:t>
            </a:r>
            <a:r>
              <a:rPr lang="en-US" altLang="ja-JP" sz="3200" dirty="0"/>
              <a:t>【</a:t>
            </a:r>
            <a:r>
              <a:rPr lang="ja-JP" altLang="en-US" sz="3200" dirty="0"/>
              <a:t>社会保険の概念と範囲</a:t>
            </a:r>
            <a:r>
              <a:rPr lang="en-US" altLang="ja-JP" sz="3200" dirty="0"/>
              <a:t>】</a:t>
            </a:r>
            <a:br>
              <a:rPr lang="en-US" altLang="ja-JP" sz="3200" dirty="0"/>
            </a:br>
            <a:r>
              <a:rPr lang="ja-JP" altLang="en-US" sz="3200" dirty="0"/>
              <a:t>年金保険、医療保険、</a:t>
            </a:r>
            <a:br>
              <a:rPr lang="en-US" altLang="ja-JP" sz="3200" dirty="0"/>
            </a:br>
            <a:r>
              <a:rPr lang="ja-JP" altLang="en-US" sz="3200" dirty="0"/>
              <a:t>介護保険と被用者の社会保険</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第４章社会保険・社会扶助・民間保険の関係</a:t>
            </a:r>
          </a:p>
          <a:p>
            <a:pPr algn="ctr"/>
            <a:r>
              <a:rPr lang="ja-JP" altLang="en-US" sz="2000" dirty="0"/>
              <a:t>第１節　保険と扶助の考え方</a:t>
            </a:r>
          </a:p>
          <a:p>
            <a:pPr algn="ctr"/>
            <a:r>
              <a:rPr lang="ja-JP" altLang="en-US" sz="1800" dirty="0"/>
              <a:t>教科書：</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.86</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p.91</a:t>
            </a:r>
          </a:p>
          <a:p>
            <a:pPr algn="ctr"/>
            <a:r>
              <a:rPr lang="zh-CN" altLang="en-US" sz="2000" dirty="0"/>
              <a:t>水曜日　</a:t>
            </a: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en-US" altLang="ja-JP" sz="2800" dirty="0"/>
              <a:t>2021</a:t>
            </a:r>
            <a:r>
              <a:rPr lang="ja-JP" altLang="en-US" sz="2800" dirty="0"/>
              <a:t>年の簡易生命表（男性）</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75785" y="6208845"/>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4" name="図 3">
            <a:extLst>
              <a:ext uri="{FF2B5EF4-FFF2-40B4-BE49-F238E27FC236}">
                <a16:creationId xmlns:a16="http://schemas.microsoft.com/office/drawing/2014/main" id="{C8825E4F-3E1F-3B78-2A9A-AE89C8989375}"/>
              </a:ext>
            </a:extLst>
          </p:cNvPr>
          <p:cNvPicPr>
            <a:picLocks noChangeAspect="1"/>
          </p:cNvPicPr>
          <p:nvPr/>
        </p:nvPicPr>
        <p:blipFill>
          <a:blip r:embed="rId4"/>
          <a:stretch>
            <a:fillRect/>
          </a:stretch>
        </p:blipFill>
        <p:spPr>
          <a:xfrm>
            <a:off x="611560" y="1312008"/>
            <a:ext cx="7560840" cy="4896837"/>
          </a:xfrm>
          <a:prstGeom prst="rect">
            <a:avLst/>
          </a:prstGeom>
        </p:spPr>
      </p:pic>
    </p:spTree>
    <p:extLst>
      <p:ext uri="{BB962C8B-B14F-4D97-AF65-F5344CB8AC3E}">
        <p14:creationId xmlns:p14="http://schemas.microsoft.com/office/powerpoint/2010/main" val="1105083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en-US" altLang="ja-JP" sz="2800" dirty="0"/>
              <a:t>2021</a:t>
            </a:r>
            <a:r>
              <a:rPr lang="ja-JP" altLang="en-US" sz="2800" dirty="0"/>
              <a:t>年の簡易生命表（女性）</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94284"/>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4" name="図 3">
            <a:extLst>
              <a:ext uri="{FF2B5EF4-FFF2-40B4-BE49-F238E27FC236}">
                <a16:creationId xmlns:a16="http://schemas.microsoft.com/office/drawing/2014/main" id="{E1BB228F-A4AD-6C0A-80F9-7EAE4708008A}"/>
              </a:ext>
            </a:extLst>
          </p:cNvPr>
          <p:cNvPicPr>
            <a:picLocks noChangeAspect="1"/>
          </p:cNvPicPr>
          <p:nvPr/>
        </p:nvPicPr>
        <p:blipFill>
          <a:blip r:embed="rId4"/>
          <a:stretch>
            <a:fillRect/>
          </a:stretch>
        </p:blipFill>
        <p:spPr>
          <a:xfrm>
            <a:off x="899592" y="1443347"/>
            <a:ext cx="6120680" cy="4847761"/>
          </a:xfrm>
          <a:prstGeom prst="rect">
            <a:avLst/>
          </a:prstGeom>
        </p:spPr>
      </p:pic>
    </p:spTree>
    <p:extLst>
      <p:ext uri="{BB962C8B-B14F-4D97-AF65-F5344CB8AC3E}">
        <p14:creationId xmlns:p14="http://schemas.microsoft.com/office/powerpoint/2010/main" val="35394570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年齢別死因別死亡率＝死亡確率　（男性）</a:t>
            </a:r>
            <a:br>
              <a:rPr lang="ja-JP" altLang="en-US" sz="2800" dirty="0"/>
            </a:br>
            <a:r>
              <a:rPr lang="ja-JP" altLang="en-US" sz="2800" dirty="0"/>
              <a:t>２０２１年　人口１０万人あたり</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75785" y="6208845"/>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2" name="図 1">
            <a:extLst>
              <a:ext uri="{FF2B5EF4-FFF2-40B4-BE49-F238E27FC236}">
                <a16:creationId xmlns:a16="http://schemas.microsoft.com/office/drawing/2014/main" id="{988A1834-4F76-0467-281A-90235A314CE0}"/>
              </a:ext>
            </a:extLst>
          </p:cNvPr>
          <p:cNvPicPr>
            <a:picLocks noChangeAspect="1"/>
          </p:cNvPicPr>
          <p:nvPr/>
        </p:nvPicPr>
        <p:blipFill>
          <a:blip r:embed="rId4"/>
          <a:stretch>
            <a:fillRect/>
          </a:stretch>
        </p:blipFill>
        <p:spPr>
          <a:xfrm>
            <a:off x="827584" y="1844824"/>
            <a:ext cx="8244408" cy="4282468"/>
          </a:xfrm>
          <a:prstGeom prst="rect">
            <a:avLst/>
          </a:prstGeom>
          <a:solidFill>
            <a:schemeClr val="bg1"/>
          </a:solidFill>
        </p:spPr>
      </p:pic>
    </p:spTree>
    <p:extLst>
      <p:ext uri="{BB962C8B-B14F-4D97-AF65-F5344CB8AC3E}">
        <p14:creationId xmlns:p14="http://schemas.microsoft.com/office/powerpoint/2010/main" val="10358585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年齢別死因別死亡率＝死亡確率　（女性）</a:t>
            </a:r>
            <a:br>
              <a:rPr lang="ja-JP" altLang="en-US" sz="2800" dirty="0"/>
            </a:br>
            <a:r>
              <a:rPr lang="ja-JP" altLang="en-US" sz="2800" dirty="0"/>
              <a:t>２０２１年　人口１０万人あたり</a:t>
            </a:r>
            <a:br>
              <a:rPr lang="en-US" altLang="ja-JP"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75785" y="6208845"/>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5" name="図 4">
            <a:extLst>
              <a:ext uri="{FF2B5EF4-FFF2-40B4-BE49-F238E27FC236}">
                <a16:creationId xmlns:a16="http://schemas.microsoft.com/office/drawing/2014/main" id="{2BD8DD9B-7F35-6111-BAA8-A8F5FA424824}"/>
              </a:ext>
            </a:extLst>
          </p:cNvPr>
          <p:cNvPicPr>
            <a:picLocks noChangeAspect="1"/>
          </p:cNvPicPr>
          <p:nvPr/>
        </p:nvPicPr>
        <p:blipFill>
          <a:blip r:embed="rId4"/>
          <a:stretch>
            <a:fillRect/>
          </a:stretch>
        </p:blipFill>
        <p:spPr>
          <a:xfrm>
            <a:off x="251520" y="1431341"/>
            <a:ext cx="8574807" cy="4153507"/>
          </a:xfrm>
          <a:prstGeom prst="rect">
            <a:avLst/>
          </a:prstGeom>
          <a:solidFill>
            <a:schemeClr val="bg1"/>
          </a:solidFill>
        </p:spPr>
      </p:pic>
    </p:spTree>
    <p:extLst>
      <p:ext uri="{BB962C8B-B14F-4D97-AF65-F5344CB8AC3E}">
        <p14:creationId xmlns:p14="http://schemas.microsoft.com/office/powerpoint/2010/main" val="33460696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508019" y="1844824"/>
            <a:ext cx="7840191" cy="4320480"/>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dirty="0">
              <a:latin typeface="+mn-ea"/>
              <a:cs typeface="ＭＳ 明朝" charset="-128"/>
            </a:endParaRPr>
          </a:p>
          <a:p>
            <a:pPr marL="0" indent="0" eaLnBrk="1" hangingPunct="1">
              <a:lnSpc>
                <a:spcPct val="90000"/>
              </a:lnSpc>
              <a:buNone/>
            </a:pP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１</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リスクの発生に規則性があること！</a:t>
            </a:r>
          </a:p>
          <a:p>
            <a:pPr marL="0" indent="0" eaLnBrk="1" hangingPunct="1">
              <a:lnSpc>
                <a:spcPct val="90000"/>
              </a:lnSpc>
              <a:buNone/>
            </a:pPr>
            <a:r>
              <a:rPr lang="ja-JP" altLang="en-US" sz="2400" b="1" dirty="0">
                <a:latin typeface="+mn-ea"/>
                <a:cs typeface="ＭＳ 明朝" charset="-128"/>
              </a:rPr>
              <a:t>予め予測でき（まったくの偶然ではなく）、確率的に必ず起こるであろうリスクに対応する。</a:t>
            </a:r>
          </a:p>
          <a:p>
            <a:pPr marL="0" indent="0" eaLnBrk="1" hangingPunct="1">
              <a:lnSpc>
                <a:spcPct val="90000"/>
              </a:lnSpc>
              <a:buNone/>
            </a:pPr>
            <a:r>
              <a:rPr lang="ja-JP" altLang="en-US" sz="2400" b="1" dirty="0">
                <a:latin typeface="+mn-ea"/>
                <a:cs typeface="ＭＳ 明朝" charset="-128"/>
              </a:rPr>
              <a:t>★確率的に予測可能な（計算できる）リスクへの対応（</a:t>
            </a:r>
            <a:r>
              <a:rPr lang="ja-JP" altLang="en-US" sz="2400" b="1" dirty="0">
                <a:solidFill>
                  <a:srgbClr val="FF0000"/>
                </a:solidFill>
                <a:latin typeface="+mn-ea"/>
                <a:cs typeface="ＭＳ 明朝" charset="-128"/>
              </a:rPr>
              <a:t>幻のホールインワン保険の話</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★まだ認定されていない難病、認定できない精神疾患、発生予測がむずかしい貧困、ひきこもり、虐待、いじめなどは保険の対象外となる。</a:t>
            </a:r>
          </a:p>
          <a:p>
            <a:pPr marL="0" indent="0" eaLnBrk="1" hangingPunct="1">
              <a:lnSpc>
                <a:spcPct val="90000"/>
              </a:lnSpc>
              <a:buNone/>
            </a:pPr>
            <a:r>
              <a:rPr lang="ja-JP" altLang="en-US" sz="2400" b="1" dirty="0">
                <a:latin typeface="+mn-ea"/>
                <a:cs typeface="ＭＳ 明朝" charset="-128"/>
              </a:rPr>
              <a:t>★</a:t>
            </a:r>
            <a:r>
              <a:rPr lang="ja-JP" altLang="en-US" sz="2400" b="1" dirty="0">
                <a:latin typeface="+mn-ea"/>
                <a:cs typeface="ＭＳ 明朝" charset="-128"/>
                <a:hlinkClick r:id="rId3"/>
              </a:rPr>
              <a:t>引きこもる子の生活に保障を</a:t>
            </a:r>
            <a:r>
              <a:rPr lang="en-US" altLang="ja-JP" sz="2400" b="1" dirty="0">
                <a:latin typeface="+mn-ea"/>
                <a:cs typeface="ＭＳ 明朝" charset="-128"/>
                <a:hlinkClick r:id="rId3"/>
              </a:rPr>
              <a:t>…</a:t>
            </a:r>
            <a:r>
              <a:rPr lang="ja-JP" altLang="en-US" sz="2400" b="1" dirty="0">
                <a:latin typeface="+mn-ea"/>
                <a:cs typeface="ＭＳ 明朝" charset="-128"/>
                <a:hlinkClick r:id="rId3"/>
              </a:rPr>
              <a:t>そんな時の生命保険信託とは</a:t>
            </a: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12240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ja-JP" altLang="en-US" sz="2800" b="1" dirty="0">
                <a:latin typeface="+mn-ea"/>
                <a:cs typeface="ＭＳ 明朝" charset="-128"/>
              </a:rPr>
              <a:t>保険におけるリスク分散の考え方</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18850" y="1772816"/>
            <a:ext cx="7706300" cy="4176464"/>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簡単な例で考えてみよう！。</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飛行機事故の確率は</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万分の１</a:t>
            </a:r>
            <a:r>
              <a:rPr lang="ja-JP" altLang="en-US" b="0" i="0" dirty="0">
                <a:solidFill>
                  <a:srgbClr val="333333"/>
                </a:solidFill>
                <a:effectLst/>
                <a:latin typeface="Meiryo" panose="020B0604030504040204" pitchFamily="50" charset="-128"/>
                <a:ea typeface="Meiryo" panose="020B0604030504040204" pitchFamily="50" charset="-128"/>
              </a:rPr>
              <a:t>といわれています。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dirty="0">
                <a:solidFill>
                  <a:srgbClr val="333333"/>
                </a:solidFill>
                <a:latin typeface="Meiryo" panose="020B0604030504040204" pitchFamily="50" charset="-128"/>
                <a:ea typeface="Meiryo" panose="020B0604030504040204" pitchFamily="50" charset="-128"/>
              </a:rPr>
              <a:t>飛行機に乗る時に</a:t>
            </a:r>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人</a:t>
            </a:r>
            <a:r>
              <a:rPr lang="en-US" altLang="ja-JP" dirty="0">
                <a:solidFill>
                  <a:srgbClr val="FF0000"/>
                </a:solidFill>
                <a:latin typeface="Meiryo" panose="020B0604030504040204" pitchFamily="50" charset="-128"/>
                <a:ea typeface="Meiryo" panose="020B0604030504040204" pitchFamily="50" charset="-128"/>
              </a:rPr>
              <a:t>1000</a:t>
            </a:r>
            <a:r>
              <a:rPr lang="ja-JP" altLang="en-US" dirty="0">
                <a:solidFill>
                  <a:srgbClr val="FF0000"/>
                </a:solidFill>
                <a:latin typeface="Meiryo" panose="020B0604030504040204" pitchFamily="50" charset="-128"/>
                <a:ea typeface="Meiryo" panose="020B0604030504040204" pitchFamily="50" charset="-128"/>
              </a:rPr>
              <a:t>円</a:t>
            </a:r>
            <a:r>
              <a:rPr lang="ja-JP" altLang="en-US" dirty="0">
                <a:solidFill>
                  <a:srgbClr val="333333"/>
                </a:solidFill>
                <a:latin typeface="Meiryo" panose="020B0604030504040204" pitchFamily="50" charset="-128"/>
                <a:ea typeface="Meiryo" panose="020B0604030504040204" pitchFamily="50" charset="-128"/>
              </a:rPr>
              <a:t>の掛け捨ての航空保険を</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毎回</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ja-JP" altLang="en-US" b="0" i="0" dirty="0">
                <a:solidFill>
                  <a:srgbClr val="333333"/>
                </a:solidFill>
                <a:effectLst/>
                <a:latin typeface="Meiryo" panose="020B0604030504040204" pitchFamily="50" charset="-128"/>
                <a:ea typeface="Meiryo" panose="020B0604030504040204" pitchFamily="50" charset="-128"/>
              </a:rPr>
              <a:t>の人が掛けるとすると、</a:t>
            </a:r>
            <a:endParaRPr lang="en-US" altLang="ja-JP" b="0" i="0" dirty="0">
              <a:solidFill>
                <a:srgbClr val="333333"/>
              </a:solidFill>
              <a:effectLst/>
              <a:latin typeface="Meiryo" panose="020B0604030504040204" pitchFamily="50" charset="-128"/>
              <a:ea typeface="Meiryo" panose="020B0604030504040204" pitchFamily="50" charset="-128"/>
            </a:endParaRPr>
          </a:p>
          <a:p>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回の保険金の総額は</a:t>
            </a:r>
            <a:r>
              <a:rPr lang="en-US" altLang="ja-JP" b="0" i="0" dirty="0">
                <a:solidFill>
                  <a:srgbClr val="333333"/>
                </a:solidFill>
                <a:effectLst/>
                <a:latin typeface="Meiryo" panose="020B0604030504040204" pitchFamily="50" charset="-128"/>
                <a:ea typeface="Meiryo" panose="020B0604030504040204" pitchFamily="50" charset="-128"/>
              </a:rPr>
              <a:t> </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en-US" altLang="ja-JP" b="0" i="0" dirty="0">
                <a:solidFill>
                  <a:srgbClr val="FF0000"/>
                </a:solidFill>
                <a:effectLst/>
                <a:latin typeface="Meiryo" panose="020B0604030504040204" pitchFamily="50" charset="-128"/>
                <a:ea typeface="Meiryo" panose="020B0604030504040204" pitchFamily="50" charset="-128"/>
              </a:rPr>
              <a:t>1000</a:t>
            </a:r>
            <a:r>
              <a:rPr lang="ja-JP" altLang="en-US" b="0" i="0" dirty="0">
                <a:solidFill>
                  <a:srgbClr val="FF0000"/>
                </a:solidFill>
                <a:effectLst/>
                <a:latin typeface="Meiryo" panose="020B0604030504040204" pitchFamily="50" charset="-128"/>
                <a:ea typeface="Meiryo" panose="020B0604030504040204" pitchFamily="50" charset="-128"/>
              </a:rPr>
              <a:t>円＝総額</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ja-JP" altLang="en-US" b="0" i="0" dirty="0">
                <a:solidFill>
                  <a:srgbClr val="333333"/>
                </a:solidFill>
                <a:effectLst/>
                <a:latin typeface="Meiryo" panose="020B0604030504040204" pitchFamily="50" charset="-128"/>
                <a:ea typeface="Meiryo" panose="020B0604030504040204" pitchFamily="50" charset="-128"/>
              </a:rPr>
              <a:t>となります。これは</a:t>
            </a:r>
            <a:r>
              <a:rPr lang="en-US" altLang="ja-JP" b="0" i="0" dirty="0">
                <a:solidFill>
                  <a:srgbClr val="FF0000"/>
                </a:solidFill>
                <a:effectLst/>
                <a:latin typeface="Meiryo" panose="020B0604030504040204" pitchFamily="50" charset="-128"/>
                <a:ea typeface="Meiryo" panose="020B0604030504040204" pitchFamily="50" charset="-128"/>
              </a:rPr>
              <a:t>1</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人分</a:t>
            </a:r>
            <a:r>
              <a:rPr lang="ja-JP" altLang="en-US" b="0" i="0" dirty="0">
                <a:solidFill>
                  <a:srgbClr val="333333"/>
                </a:solidFill>
                <a:effectLst/>
                <a:latin typeface="Meiryo" panose="020B0604030504040204" pitchFamily="50" charset="-128"/>
                <a:ea typeface="Meiryo" panose="020B0604030504040204" pitchFamily="50" charset="-128"/>
              </a:rPr>
              <a:t>に相当します。</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つまり、万が一の時は、最低でも</a:t>
            </a:r>
            <a:r>
              <a:rPr lang="en-US" altLang="ja-JP" b="0" i="0" dirty="0">
                <a:solidFill>
                  <a:srgbClr val="333333"/>
                </a:solidFill>
                <a:effectLst/>
                <a:latin typeface="Meiryo" panose="020B0604030504040204" pitchFamily="50" charset="-128"/>
                <a:ea typeface="Meiryo" panose="020B0604030504040204" pitchFamily="50" charset="-128"/>
              </a:rPr>
              <a:t>10</a:t>
            </a:r>
            <a:r>
              <a:rPr lang="ja-JP" altLang="en-US" b="0" i="0" dirty="0">
                <a:solidFill>
                  <a:srgbClr val="333333"/>
                </a:solidFill>
                <a:effectLst/>
                <a:latin typeface="Meiryo" panose="020B0604030504040204" pitchFamily="50" charset="-128"/>
                <a:ea typeface="Meiryo" panose="020B0604030504040204" pitchFamily="50" charset="-128"/>
              </a:rPr>
              <a:t>人の人に</a:t>
            </a:r>
            <a:r>
              <a:rPr lang="en-US" altLang="ja-JP" b="0" i="0" dirty="0">
                <a:solidFill>
                  <a:srgbClr val="333333"/>
                </a:solidFill>
                <a:effectLst/>
                <a:latin typeface="Meiryo" panose="020B0604030504040204" pitchFamily="50" charset="-128"/>
                <a:ea typeface="Meiryo" panose="020B0604030504040204" pitchFamily="50" charset="-128"/>
              </a:rPr>
              <a:t>1</a:t>
            </a:r>
            <a:r>
              <a:rPr lang="ja-JP" altLang="en-US" b="0" i="0" dirty="0">
                <a:solidFill>
                  <a:srgbClr val="333333"/>
                </a:solidFill>
                <a:effectLst/>
                <a:latin typeface="Meiryo" panose="020B0604030504040204" pitchFamily="50" charset="-128"/>
                <a:ea typeface="Meiryo" panose="020B0604030504040204" pitchFamily="50" charset="-128"/>
              </a:rPr>
              <a:t>億円の損害賠償を保障することができます。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　しかも、そのような事が起きる確率が</a:t>
            </a:r>
            <a:r>
              <a:rPr lang="en-US" altLang="ja-JP" b="0" i="0" dirty="0">
                <a:solidFill>
                  <a:srgbClr val="333333"/>
                </a:solidFill>
                <a:effectLst/>
                <a:latin typeface="Meiryo" panose="020B0604030504040204" pitchFamily="50" charset="-128"/>
                <a:ea typeface="Meiryo" panose="020B0604030504040204" pitchFamily="50" charset="-128"/>
              </a:rPr>
              <a:t>100</a:t>
            </a:r>
            <a:r>
              <a:rPr lang="ja-JP" altLang="en-US" b="0" i="0" dirty="0">
                <a:solidFill>
                  <a:srgbClr val="333333"/>
                </a:solidFill>
                <a:effectLst/>
                <a:latin typeface="Meiryo" panose="020B0604030504040204" pitchFamily="50" charset="-128"/>
                <a:ea typeface="Meiryo" panose="020B0604030504040204" pitchFamily="50" charset="-128"/>
              </a:rPr>
              <a:t>万回に１回であれば、</a:t>
            </a:r>
            <a:r>
              <a:rPr lang="ja-JP" altLang="en-US" b="0" i="0" dirty="0">
                <a:solidFill>
                  <a:srgbClr val="FF0000"/>
                </a:solidFill>
                <a:effectLst/>
                <a:latin typeface="Meiryo" panose="020B0604030504040204" pitchFamily="50" charset="-128"/>
                <a:ea typeface="Meiryo" panose="020B0604030504040204" pitchFamily="50" charset="-128"/>
              </a:rPr>
              <a:t>実際の事故の時には、</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a:t>
            </a:r>
            <a:r>
              <a:rPr lang="ja-JP" altLang="en-US" dirty="0">
                <a:solidFill>
                  <a:srgbClr val="FF0000"/>
                </a:solidFill>
                <a:latin typeface="Meiryo" panose="020B0604030504040204" pitchFamily="50" charset="-128"/>
                <a:ea typeface="Meiryo" panose="020B0604030504040204" pitchFamily="50" charset="-128"/>
              </a:rPr>
              <a:t>回</a:t>
            </a:r>
            <a:r>
              <a:rPr lang="ja-JP" altLang="en-US" b="0" i="0" dirty="0">
                <a:solidFill>
                  <a:srgbClr val="FF0000"/>
                </a:solidFill>
                <a:effectLst/>
                <a:latin typeface="Meiryo" panose="020B0604030504040204" pitchFamily="50" charset="-128"/>
                <a:ea typeface="Meiryo" panose="020B0604030504040204" pitchFamily="50" charset="-128"/>
              </a:rPr>
              <a:t>分の資金があるはず</a:t>
            </a:r>
            <a:r>
              <a:rPr lang="ja-JP" altLang="en-US" b="0" i="0" dirty="0">
                <a:solidFill>
                  <a:srgbClr val="333333"/>
                </a:solidFill>
                <a:effectLst/>
                <a:latin typeface="Meiryo" panose="020B0604030504040204" pitchFamily="50" charset="-128"/>
                <a:ea typeface="Meiryo" panose="020B0604030504040204" pitchFamily="50" charset="-128"/>
              </a:rPr>
              <a:t>です。</a:t>
            </a:r>
            <a:endParaRPr lang="en-US" altLang="ja-JP" b="0" i="0" dirty="0">
              <a:solidFill>
                <a:srgbClr val="333333"/>
              </a:solidFill>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8"/>
            <a:ext cx="8276580" cy="4392488"/>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dirty="0">
              <a:latin typeface="+mn-ea"/>
              <a:cs typeface="ＭＳ 明朝" charset="-128"/>
            </a:endParaRPr>
          </a:p>
          <a:p>
            <a:pPr marL="0" indent="0" eaLnBrk="1" hangingPunct="1">
              <a:lnSpc>
                <a:spcPct val="90000"/>
              </a:lnSpc>
              <a:buNone/>
            </a:pP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２</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収支が保たれること（収支相等の原則）！</a:t>
            </a:r>
            <a:endParaRPr lang="en-US" altLang="ja-JP" sz="2400" b="1" u="sng"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加入者が支払う保険料の総額と受給者が受け取る給付金の総額が等価でなければいけないという原則</a:t>
            </a:r>
          </a:p>
          <a:p>
            <a:pPr marL="0" indent="0" eaLnBrk="1" hangingPunct="1">
              <a:lnSpc>
                <a:spcPct val="90000"/>
              </a:lnSpc>
              <a:buNone/>
            </a:pPr>
            <a:r>
              <a:rPr lang="ja-JP" altLang="en-US" sz="2400" b="1" dirty="0">
                <a:latin typeface="+mn-ea"/>
                <a:cs typeface="ＭＳ 明朝" charset="-128"/>
              </a:rPr>
              <a:t>★現実の社会保険では公費負担も入る可能性があり、必ずしも当てはまらない。民間の保険でも完全に等価であれば保険会社は赤字で潰れるので、これはあくまでも理念。</a:t>
            </a:r>
          </a:p>
          <a:p>
            <a:pPr marL="0" indent="0" eaLnBrk="1" hangingPunct="1">
              <a:lnSpc>
                <a:spcPct val="90000"/>
              </a:lnSpc>
              <a:buNone/>
            </a:pPr>
            <a:r>
              <a:rPr lang="ja-JP" altLang="en-US" sz="2400" b="1" dirty="0">
                <a:latin typeface="+mn-ea"/>
                <a:cs typeface="ＭＳ 明朝" charset="-128"/>
              </a:rPr>
              <a:t>★賛同する加入者が多くいて、もれなく拠出すること、加入者の理解が必要⇒加入者が減らないように、保険料の滞納者が出ないようにすることが肝要</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5343644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8"/>
            <a:ext cx="8272239" cy="4315025"/>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dirty="0">
              <a:latin typeface="+mn-ea"/>
              <a:cs typeface="ＭＳ 明朝" charset="-128"/>
            </a:endParaRPr>
          </a:p>
          <a:p>
            <a:pPr marL="0" indent="0" eaLnBrk="1" hangingPunct="1">
              <a:lnSpc>
                <a:spcPct val="90000"/>
              </a:lnSpc>
              <a:buNone/>
            </a:pP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３</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負担と給付が対照（給付反対給付均等の原則）</a:t>
            </a:r>
            <a:endParaRPr lang="en-US" altLang="ja-JP" sz="2400" b="1" u="sng" dirty="0">
              <a:solidFill>
                <a:srgbClr val="FF0000"/>
              </a:solidFill>
              <a:latin typeface="+mn-ea"/>
              <a:cs typeface="ＭＳ 明朝" charset="-128"/>
            </a:endParaRPr>
          </a:p>
          <a:p>
            <a:pPr marL="0" indent="0" eaLnBrk="1" hangingPunct="1">
              <a:lnSpc>
                <a:spcPct val="90000"/>
              </a:lnSpc>
              <a:buNone/>
            </a:pPr>
            <a:r>
              <a:rPr lang="ja-JP" altLang="en-US" sz="2400" dirty="0">
                <a:latin typeface="+mn-ea"/>
                <a:cs typeface="ＭＳ 明朝" charset="-128"/>
              </a:rPr>
              <a:t>個々人が支払う保険料の額＝個々人に起こる保険事故の発生確率</a:t>
            </a:r>
          </a:p>
          <a:p>
            <a:pPr marL="0" indent="0" eaLnBrk="1" hangingPunct="1">
              <a:lnSpc>
                <a:spcPct val="90000"/>
              </a:lnSpc>
              <a:buNone/>
            </a:pPr>
            <a:r>
              <a:rPr lang="ja-JP" altLang="en-US" sz="2400" dirty="0">
                <a:latin typeface="+mn-ea"/>
                <a:cs typeface="ＭＳ 明朝" charset="-128"/>
              </a:rPr>
              <a:t>★生命保険の保険料は若いほど安く、高齢ほど高い！</a:t>
            </a:r>
          </a:p>
          <a:p>
            <a:pPr marL="0" indent="0" eaLnBrk="1" hangingPunct="1">
              <a:lnSpc>
                <a:spcPct val="90000"/>
              </a:lnSpc>
              <a:buNone/>
            </a:pPr>
            <a:r>
              <a:rPr lang="ja-JP" altLang="en-US" sz="2400" dirty="0">
                <a:solidFill>
                  <a:schemeClr val="accent2"/>
                </a:solidFill>
                <a:latin typeface="+mn-ea"/>
                <a:cs typeface="ＭＳ 明朝" charset="-128"/>
                <a:hlinkClick r:id="rId3"/>
              </a:rPr>
              <a:t>死亡保険｜ネットでかんたん申込み｜太陽生命ダイレクト </a:t>
            </a:r>
            <a:r>
              <a:rPr lang="en-US" altLang="ja-JP" sz="2400" dirty="0">
                <a:latin typeface="+mn-ea"/>
                <a:cs typeface="ＭＳ 明朝" charset="-128"/>
              </a:rPr>
              <a:t>★</a:t>
            </a:r>
            <a:r>
              <a:rPr lang="ja-JP" altLang="en-US" sz="2400" dirty="0">
                <a:latin typeface="+mn-ea"/>
                <a:cs typeface="ＭＳ 明朝" charset="-128"/>
              </a:rPr>
              <a:t>自分の生年月日を入れて保険料を比較する　同じ</a:t>
            </a:r>
            <a:r>
              <a:rPr lang="en-US" altLang="ja-JP" sz="2400" dirty="0">
                <a:latin typeface="+mn-ea"/>
                <a:cs typeface="ＭＳ 明朝" charset="-128"/>
              </a:rPr>
              <a:t>1,870</a:t>
            </a:r>
            <a:r>
              <a:rPr lang="ja-JP" altLang="en-US" sz="2400" dirty="0">
                <a:latin typeface="+mn-ea"/>
                <a:cs typeface="ＭＳ 明朝" charset="-128"/>
              </a:rPr>
              <a:t>円だが、受け取る金額が</a:t>
            </a:r>
            <a:r>
              <a:rPr lang="en-US" altLang="ja-JP" sz="2400" dirty="0">
                <a:latin typeface="+mn-ea"/>
                <a:cs typeface="ＭＳ 明朝" charset="-128"/>
              </a:rPr>
              <a:t>3</a:t>
            </a:r>
            <a:r>
              <a:rPr lang="ja-JP" altLang="en-US" sz="2400" dirty="0">
                <a:latin typeface="+mn-ea"/>
                <a:cs typeface="ＭＳ 明朝" charset="-128"/>
              </a:rPr>
              <a:t>倍ぐらい違う。</a:t>
            </a:r>
          </a:p>
          <a:p>
            <a:pPr marL="0" indent="0" eaLnBrk="1" hangingPunct="1">
              <a:lnSpc>
                <a:spcPct val="90000"/>
              </a:lnSpc>
              <a:buNone/>
            </a:pPr>
            <a:r>
              <a:rPr lang="ja-JP" altLang="en-US" sz="2400" dirty="0">
                <a:latin typeface="+mn-ea"/>
                <a:cs typeface="ＭＳ 明朝" charset="-128"/>
              </a:rPr>
              <a:t>★大数の法則：飛行機事故の確率は</a:t>
            </a:r>
            <a:r>
              <a:rPr lang="en-US" altLang="ja-JP" sz="2400" dirty="0">
                <a:latin typeface="+mn-ea"/>
                <a:cs typeface="ＭＳ 明朝" charset="-128"/>
              </a:rPr>
              <a:t>100</a:t>
            </a:r>
            <a:r>
              <a:rPr lang="ja-JP" altLang="en-US" sz="2400" dirty="0">
                <a:latin typeface="+mn-ea"/>
                <a:cs typeface="ＭＳ 明朝" charset="-128"/>
              </a:rPr>
              <a:t>万分の１！</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1106505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9"/>
            <a:ext cx="8564612" cy="4248472"/>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４</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保険の限界</a:t>
            </a:r>
            <a:endParaRPr lang="en-US" altLang="ja-JP" sz="2400" b="1" u="sng" dirty="0">
              <a:solidFill>
                <a:srgbClr val="FF0000"/>
              </a:solidFill>
              <a:latin typeface="+mn-ea"/>
              <a:cs typeface="ＭＳ 明朝" charset="-128"/>
            </a:endParaRPr>
          </a:p>
          <a:p>
            <a:pPr marL="0" indent="0" eaLnBrk="1" hangingPunct="1">
              <a:lnSpc>
                <a:spcPct val="90000"/>
              </a:lnSpc>
              <a:buNone/>
            </a:pPr>
            <a:r>
              <a:rPr lang="ja-JP" altLang="en-US" sz="2400" dirty="0">
                <a:latin typeface="+mn-ea"/>
                <a:cs typeface="ＭＳ 明朝" charset="-128"/>
              </a:rPr>
              <a:t>ハイリスクグループを制限した方が儲かる⇒加入条件を付ける例：喫煙者の方が生活習慣病になるリスクは高い。</a:t>
            </a:r>
          </a:p>
          <a:p>
            <a:pPr marL="0" indent="0" eaLnBrk="1" hangingPunct="1">
              <a:lnSpc>
                <a:spcPct val="90000"/>
              </a:lnSpc>
              <a:buNone/>
            </a:pPr>
            <a:r>
              <a:rPr lang="ja-JP" altLang="en-US" sz="2400" dirty="0">
                <a:latin typeface="+mn-ea"/>
                <a:cs typeface="ＭＳ 明朝" charset="-128"/>
              </a:rPr>
              <a:t>既往歴による制限。⇔福祉的な観点からはハイリスクの人ほど保険に加入してリスクに備えてほしい。</a:t>
            </a:r>
          </a:p>
          <a:p>
            <a:pPr marL="0" indent="0" eaLnBrk="1" hangingPunct="1">
              <a:lnSpc>
                <a:spcPct val="90000"/>
              </a:lnSpc>
              <a:buNone/>
            </a:pPr>
            <a:r>
              <a:rPr lang="ja-JP" altLang="en-US" sz="2400" dirty="0">
                <a:latin typeface="+mn-ea"/>
                <a:cs typeface="ＭＳ 明朝" charset="-128"/>
              </a:rPr>
              <a:t>逆選択の可能性：ハイリスクな人がリスク（負の情報）を隠して加入⇒給付の多発⇒保険料の上昇⇒低リスク者の加入が減少する、悪循環。</a:t>
            </a:r>
          </a:p>
          <a:p>
            <a:pPr marL="0" indent="0" eaLnBrk="1" hangingPunct="1">
              <a:lnSpc>
                <a:spcPct val="90000"/>
              </a:lnSpc>
              <a:buNone/>
            </a:pPr>
            <a:r>
              <a:rPr lang="ja-JP" altLang="en-US" sz="2400" dirty="0">
                <a:latin typeface="+mn-ea"/>
                <a:cs typeface="ＭＳ 明朝" charset="-128"/>
              </a:rPr>
              <a:t>情報の非対称性（本人情報秘匿</a:t>
            </a:r>
            <a:r>
              <a:rPr lang="en-US" altLang="ja-JP" sz="2400" dirty="0">
                <a:latin typeface="+mn-ea"/>
                <a:cs typeface="ＭＳ 明朝" charset="-128"/>
              </a:rPr>
              <a:t>vs,</a:t>
            </a:r>
            <a:r>
              <a:rPr lang="ja-JP" altLang="en-US" sz="2400" dirty="0">
                <a:latin typeface="+mn-ea"/>
                <a:cs typeface="ＭＳ 明朝" charset="-128"/>
              </a:rPr>
              <a:t>保険側の統計・専門情報）</a:t>
            </a: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モラルハザード問題（フランスの高い失業率＝慣れっ子）</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7035858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（３）扶助の理論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8"/>
            <a:ext cx="8348588" cy="4320480"/>
          </a:xfrm>
        </p:spPr>
        <p:txBody>
          <a:bodyPr/>
          <a:lstStyle/>
          <a:p>
            <a:pPr marL="0" indent="0" eaLnBrk="1" hangingPunct="1">
              <a:lnSpc>
                <a:spcPct val="90000"/>
              </a:lnSpc>
              <a:buNone/>
            </a:pPr>
            <a:r>
              <a:rPr lang="ja-JP" altLang="en-US" sz="2400" b="1" dirty="0">
                <a:latin typeface="+mn-ea"/>
                <a:cs typeface="ＭＳ 明朝" charset="-128"/>
              </a:rPr>
              <a:t>①必要に対する扶助</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扶助（</a:t>
            </a:r>
            <a:r>
              <a:rPr lang="en-US" altLang="ja-JP" sz="2400" b="1" dirty="0">
                <a:latin typeface="+mn-ea"/>
                <a:cs typeface="ＭＳ 明朝" charset="-128"/>
              </a:rPr>
              <a:t>assistance)</a:t>
            </a:r>
            <a:r>
              <a:rPr lang="ja-JP" altLang="en-US" sz="2400" b="1" dirty="0">
                <a:latin typeface="+mn-ea"/>
                <a:cs typeface="ＭＳ 明朝" charset="-128"/>
              </a:rPr>
              <a:t>は、必要であることが確認できれば、原因や程度に関係なく幅広く給付・救済する仕組み。困っている人の必要（</a:t>
            </a:r>
            <a:r>
              <a:rPr lang="en-US" altLang="ja-JP" sz="2400" b="1" dirty="0">
                <a:latin typeface="+mn-ea"/>
                <a:cs typeface="ＭＳ 明朝" charset="-128"/>
              </a:rPr>
              <a:t>needs)</a:t>
            </a:r>
            <a:r>
              <a:rPr lang="ja-JP" altLang="en-US" sz="2400" b="1" dirty="0">
                <a:latin typeface="+mn-ea"/>
                <a:cs typeface="ＭＳ 明朝" charset="-128"/>
              </a:rPr>
              <a:t>に応える。</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必要（</a:t>
            </a:r>
            <a:r>
              <a:rPr lang="en-US" altLang="ja-JP" sz="2400" b="1" dirty="0">
                <a:solidFill>
                  <a:srgbClr val="FF0000"/>
                </a:solidFill>
                <a:latin typeface="+mn-ea"/>
                <a:cs typeface="ＭＳ 明朝" charset="-128"/>
              </a:rPr>
              <a:t>needs)</a:t>
            </a:r>
            <a:r>
              <a:rPr lang="ja-JP" altLang="en-US" sz="2400" b="1" dirty="0">
                <a:solidFill>
                  <a:srgbClr val="FF0000"/>
                </a:solidFill>
                <a:latin typeface="+mn-ea"/>
                <a:cs typeface="ＭＳ 明朝" charset="-128"/>
              </a:rPr>
              <a:t>の理論：必要かどうかは社会規範で決まる</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判断：価値判断をともなうので、一義的に決まらない。</a:t>
            </a:r>
          </a:p>
          <a:p>
            <a:pPr marL="0" indent="0" eaLnBrk="1" hangingPunct="1">
              <a:lnSpc>
                <a:spcPct val="90000"/>
              </a:lnSpc>
              <a:buNone/>
            </a:pPr>
            <a:r>
              <a:rPr lang="ja-JP" altLang="en-US" sz="2400" b="1" dirty="0">
                <a:latin typeface="+mn-ea"/>
                <a:cs typeface="ＭＳ 明朝" charset="-128"/>
              </a:rPr>
              <a:t>★生活保護の保護基準、児童虐待などの判定基準　</a:t>
            </a:r>
          </a:p>
          <a:p>
            <a:pPr marL="0" indent="0" eaLnBrk="1" hangingPunct="1">
              <a:lnSpc>
                <a:spcPct val="90000"/>
              </a:lnSpc>
              <a:buNone/>
            </a:pPr>
            <a:r>
              <a:rPr lang="ja-JP" altLang="en-US" sz="2400" b="1" dirty="0">
                <a:latin typeface="+mn-ea"/>
                <a:cs typeface="ＭＳ 明朝" charset="-128"/>
              </a:rPr>
              <a:t>★貧困研究（何をもって貧困とするか？　子どもの貧困など。基準は変化して来ている点に注意）</a:t>
            </a:r>
          </a:p>
          <a:p>
            <a:pPr marL="0" indent="0" eaLnBrk="1" hangingPunct="1">
              <a:lnSpc>
                <a:spcPct val="90000"/>
              </a:lnSpc>
              <a:buNone/>
            </a:pPr>
            <a:r>
              <a:rPr lang="ja-JP" altLang="en-US" sz="2400" b="1" dirty="0">
                <a:solidFill>
                  <a:srgbClr val="FF0000"/>
                </a:solidFill>
                <a:latin typeface="+mn-ea"/>
                <a:cs typeface="ＭＳ 明朝" charset="-128"/>
              </a:rPr>
              <a:t>社会規範や「望ましい状態」に照らして「不足するものがある」ことが原則。</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449421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61D7C1-94A5-3AFB-D929-EED995801636}"/>
              </a:ext>
            </a:extLst>
          </p:cNvPr>
          <p:cNvSpPr>
            <a:spLocks noGrp="1"/>
          </p:cNvSpPr>
          <p:nvPr>
            <p:ph type="title"/>
          </p:nvPr>
        </p:nvSpPr>
        <p:spPr/>
        <p:txBody>
          <a:bodyPr/>
          <a:lstStyle/>
          <a:p>
            <a:r>
              <a:rPr lang="ja-JP" altLang="en-US" dirty="0"/>
              <a:t>大事なお知らせ：定期試験の日程</a:t>
            </a:r>
            <a:endParaRPr lang="en-US" dirty="0"/>
          </a:p>
        </p:txBody>
      </p:sp>
      <p:sp>
        <p:nvSpPr>
          <p:cNvPr id="3" name="コンテンツ プレースホルダー 2">
            <a:extLst>
              <a:ext uri="{FF2B5EF4-FFF2-40B4-BE49-F238E27FC236}">
                <a16:creationId xmlns:a16="http://schemas.microsoft.com/office/drawing/2014/main" id="{84056A57-7C7A-BF69-2B9C-E160FB65FDD4}"/>
              </a:ext>
            </a:extLst>
          </p:cNvPr>
          <p:cNvSpPr>
            <a:spLocks noGrp="1"/>
          </p:cNvSpPr>
          <p:nvPr>
            <p:ph idx="1"/>
          </p:nvPr>
        </p:nvSpPr>
        <p:spPr>
          <a:xfrm>
            <a:off x="251520" y="1628800"/>
            <a:ext cx="8496944" cy="4464496"/>
          </a:xfrm>
        </p:spPr>
        <p:txBody>
          <a:bodyPr/>
          <a:lstStyle/>
          <a:p>
            <a:r>
              <a:rPr lang="ja-JP" altLang="en-US" dirty="0"/>
              <a:t>定期試験の日程が決まりましたので、欠席・追再試験にならないように！予定を確認する。</a:t>
            </a:r>
            <a:r>
              <a:rPr lang="ja-JP" altLang="en-US" sz="2800" dirty="0"/>
              <a:t>（</a:t>
            </a:r>
            <a:r>
              <a:rPr lang="ja-JP" altLang="en-US" sz="2800" dirty="0">
                <a:solidFill>
                  <a:srgbClr val="FF0000"/>
                </a:solidFill>
              </a:rPr>
              <a:t>追再試験の許可条件などあるので要注意</a:t>
            </a:r>
            <a:r>
              <a:rPr lang="ja-JP" altLang="en-US" sz="2800" dirty="0"/>
              <a:t>）</a:t>
            </a:r>
            <a:endParaRPr lang="en-US" altLang="ja-JP" dirty="0"/>
          </a:p>
          <a:p>
            <a:r>
              <a:rPr lang="ja-JP" altLang="en-US" dirty="0"/>
              <a:t>本試験：８月</a:t>
            </a:r>
            <a:r>
              <a:rPr lang="en-US" altLang="ja-JP" dirty="0"/>
              <a:t>4</a:t>
            </a:r>
            <a:r>
              <a:rPr lang="ja-JP" altLang="en-US" dirty="0"/>
              <a:t>日（火）</a:t>
            </a:r>
            <a:r>
              <a:rPr lang="en-US" altLang="ja-JP" dirty="0"/>
              <a:t>14</a:t>
            </a:r>
            <a:r>
              <a:rPr lang="ja-JP" altLang="en-US" dirty="0"/>
              <a:t>：</a:t>
            </a:r>
            <a:r>
              <a:rPr lang="en-US" altLang="ja-JP" dirty="0"/>
              <a:t>00</a:t>
            </a:r>
            <a:r>
              <a:rPr lang="ja-JP" altLang="en-US" dirty="0"/>
              <a:t>ー</a:t>
            </a:r>
            <a:r>
              <a:rPr lang="en-US" altLang="ja-JP" dirty="0"/>
              <a:t>16</a:t>
            </a:r>
            <a:r>
              <a:rPr lang="ja-JP" altLang="en-US" dirty="0"/>
              <a:t>：</a:t>
            </a:r>
            <a:r>
              <a:rPr lang="en-US" altLang="ja-JP" dirty="0"/>
              <a:t>10</a:t>
            </a:r>
            <a:r>
              <a:rPr lang="ja-JP" altLang="en-US" dirty="0"/>
              <a:t>　</a:t>
            </a:r>
            <a:endParaRPr lang="en-US" altLang="ja-JP" dirty="0"/>
          </a:p>
          <a:p>
            <a:pPr marL="0" indent="0">
              <a:buNone/>
            </a:pPr>
            <a:r>
              <a:rPr lang="ja-JP" altLang="en-US" dirty="0"/>
              <a:t>　　講義室</a:t>
            </a:r>
            <a:r>
              <a:rPr lang="en-US" altLang="ja-JP" dirty="0"/>
              <a:t>302</a:t>
            </a:r>
            <a:r>
              <a:rPr lang="ja-JP" altLang="en-US" sz="2400" dirty="0">
                <a:solidFill>
                  <a:srgbClr val="FF0000"/>
                </a:solidFill>
              </a:rPr>
              <a:t>＊試験は</a:t>
            </a:r>
            <a:r>
              <a:rPr lang="en-US" altLang="ja-JP" sz="2400" dirty="0">
                <a:solidFill>
                  <a:srgbClr val="FF0000"/>
                </a:solidFill>
              </a:rPr>
              <a:t>60</a:t>
            </a:r>
            <a:r>
              <a:rPr lang="ja-JP" altLang="en-US" sz="2400" dirty="0">
                <a:solidFill>
                  <a:srgbClr val="FF0000"/>
                </a:solidFill>
              </a:rPr>
              <a:t>分、</a:t>
            </a:r>
            <a:r>
              <a:rPr lang="en-US" altLang="ja-JP" sz="2400" dirty="0">
                <a:solidFill>
                  <a:srgbClr val="FF0000"/>
                </a:solidFill>
              </a:rPr>
              <a:t>10</a:t>
            </a:r>
            <a:r>
              <a:rPr lang="ja-JP" altLang="en-US" sz="2400" dirty="0">
                <a:solidFill>
                  <a:srgbClr val="FF0000"/>
                </a:solidFill>
              </a:rPr>
              <a:t>問題、択一式。</a:t>
            </a:r>
            <a:endParaRPr lang="en-US" altLang="ja-JP" sz="2400" dirty="0">
              <a:solidFill>
                <a:srgbClr val="FF0000"/>
              </a:solidFill>
            </a:endParaRPr>
          </a:p>
          <a:p>
            <a:r>
              <a:rPr lang="ja-JP" altLang="en-US" sz="2800" dirty="0"/>
              <a:t>追再試験：８月</a:t>
            </a:r>
            <a:r>
              <a:rPr lang="en-US" altLang="ja-JP" sz="2800" dirty="0"/>
              <a:t>13</a:t>
            </a:r>
            <a:r>
              <a:rPr lang="ja-JP" altLang="en-US" sz="2800" dirty="0"/>
              <a:t>日（水）</a:t>
            </a:r>
            <a:r>
              <a:rPr lang="en-US" altLang="ja-JP" sz="2800" dirty="0"/>
              <a:t>10</a:t>
            </a:r>
            <a:r>
              <a:rPr lang="ja-JP" altLang="en-US" sz="2800" dirty="0"/>
              <a:t>：</a:t>
            </a:r>
            <a:r>
              <a:rPr lang="en-US" altLang="ja-JP" sz="2800" dirty="0"/>
              <a:t>40</a:t>
            </a:r>
            <a:r>
              <a:rPr lang="ja-JP" altLang="en-US" sz="2800" dirty="0"/>
              <a:t>ー</a:t>
            </a:r>
            <a:r>
              <a:rPr lang="en-US" altLang="ja-JP" sz="2800" dirty="0"/>
              <a:t>12</a:t>
            </a:r>
            <a:r>
              <a:rPr lang="ja-JP" altLang="en-US" sz="2800" dirty="0"/>
              <a:t>：</a:t>
            </a:r>
            <a:r>
              <a:rPr lang="en-US" altLang="ja-JP" sz="2800" dirty="0"/>
              <a:t>10</a:t>
            </a:r>
            <a:r>
              <a:rPr lang="ja-JP" altLang="en-US" sz="2800" dirty="0"/>
              <a:t>　講義室</a:t>
            </a:r>
            <a:r>
              <a:rPr lang="en-US" altLang="ja-JP" sz="2800" dirty="0"/>
              <a:t>302</a:t>
            </a:r>
            <a:r>
              <a:rPr lang="ja-JP" altLang="en-US" sz="2000" dirty="0">
                <a:solidFill>
                  <a:srgbClr val="FF0000"/>
                </a:solidFill>
              </a:rPr>
              <a:t>＊試験は</a:t>
            </a:r>
            <a:r>
              <a:rPr lang="en-US" altLang="ja-JP" sz="2000" dirty="0">
                <a:solidFill>
                  <a:srgbClr val="FF0000"/>
                </a:solidFill>
              </a:rPr>
              <a:t>60</a:t>
            </a:r>
            <a:r>
              <a:rPr lang="ja-JP" altLang="en-US" sz="2000" dirty="0">
                <a:solidFill>
                  <a:srgbClr val="FF0000"/>
                </a:solidFill>
              </a:rPr>
              <a:t>分、</a:t>
            </a:r>
            <a:r>
              <a:rPr lang="en-US" altLang="ja-JP" sz="2000" dirty="0">
                <a:solidFill>
                  <a:srgbClr val="FF0000"/>
                </a:solidFill>
              </a:rPr>
              <a:t>10</a:t>
            </a:r>
            <a:r>
              <a:rPr lang="ja-JP" altLang="en-US" sz="2000" dirty="0">
                <a:solidFill>
                  <a:srgbClr val="FF0000"/>
                </a:solidFill>
              </a:rPr>
              <a:t>問題、択一式</a:t>
            </a:r>
            <a:endParaRPr lang="en-US" altLang="ja-JP" sz="2800" dirty="0">
              <a:solidFill>
                <a:srgbClr val="FF0000"/>
              </a:solidFill>
            </a:endParaRPr>
          </a:p>
        </p:txBody>
      </p:sp>
      <p:sp>
        <p:nvSpPr>
          <p:cNvPr id="4" name="スライド番号プレースホルダー 3">
            <a:extLst>
              <a:ext uri="{FF2B5EF4-FFF2-40B4-BE49-F238E27FC236}">
                <a16:creationId xmlns:a16="http://schemas.microsoft.com/office/drawing/2014/main" id="{C05415CA-DEB1-E383-6664-AC97C857A159}"/>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0860282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（３）扶助の理論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97198" y="1700808"/>
            <a:ext cx="8855322" cy="4536504"/>
          </a:xfrm>
        </p:spPr>
        <p:txBody>
          <a:bodyPr/>
          <a:lstStyle/>
          <a:p>
            <a:pPr marL="0" indent="0" eaLnBrk="1" hangingPunct="1">
              <a:lnSpc>
                <a:spcPct val="90000"/>
              </a:lnSpc>
              <a:buNone/>
            </a:pPr>
            <a:r>
              <a:rPr lang="ja-JP" altLang="en-US" sz="2400" b="1" dirty="0">
                <a:latin typeface="+mn-ea"/>
                <a:cs typeface="ＭＳ 明朝" charset="-128"/>
              </a:rPr>
              <a:t>②扶助における資力</a:t>
            </a:r>
          </a:p>
          <a:p>
            <a:pPr marL="0" indent="0" eaLnBrk="1" hangingPunct="1">
              <a:lnSpc>
                <a:spcPct val="90000"/>
              </a:lnSpc>
              <a:buNone/>
            </a:pPr>
            <a:r>
              <a:rPr lang="ja-JP" altLang="en-US" sz="2400" b="1" dirty="0">
                <a:latin typeface="+mn-ea"/>
                <a:cs typeface="ＭＳ 明朝" charset="-128"/>
              </a:rPr>
              <a:t>ベヴァリッジ報告：保険は拠出に基づく権利としての給付、扶助は「必要の証明と資料調査」を条件とした給付。</a:t>
            </a:r>
          </a:p>
          <a:p>
            <a:pPr marL="0" indent="0" eaLnBrk="1" hangingPunct="1">
              <a:lnSpc>
                <a:spcPct val="90000"/>
              </a:lnSpc>
              <a:buNone/>
            </a:pPr>
            <a:r>
              <a:rPr lang="ja-JP" altLang="en-US" sz="2400" b="1" dirty="0">
                <a:latin typeface="+mn-ea"/>
                <a:cs typeface="ＭＳ 明朝" charset="-128"/>
              </a:rPr>
              <a:t>フリーライド（不正受給）必要のない人がお金をもらうこと</a:t>
            </a:r>
          </a:p>
          <a:p>
            <a:pPr marL="0" indent="0" eaLnBrk="1" hangingPunct="1">
              <a:lnSpc>
                <a:spcPct val="90000"/>
              </a:lnSpc>
              <a:buNone/>
            </a:pPr>
            <a:r>
              <a:rPr lang="ja-JP" altLang="en-US" sz="2400" b="1" dirty="0">
                <a:latin typeface="+mn-ea"/>
                <a:cs typeface="ＭＳ 明朝" charset="-128"/>
              </a:rPr>
              <a:t>資力調査・所得調査（所得制限）：不正受給防止</a:t>
            </a:r>
          </a:p>
          <a:p>
            <a:pPr marL="0" indent="0" eaLnBrk="1" hangingPunct="1">
              <a:lnSpc>
                <a:spcPct val="90000"/>
              </a:lnSpc>
              <a:buNone/>
            </a:pPr>
            <a:r>
              <a:rPr lang="ja-JP" altLang="en-US" sz="2400" b="1" dirty="0">
                <a:latin typeface="+mn-ea"/>
                <a:cs typeface="ＭＳ 明朝" charset="-128"/>
              </a:rPr>
              <a:t>⇒アクセスビリティ（扶助の利用しやすさ）の低下、選別にともなうスティグマ（汚名・恥辱）</a:t>
            </a:r>
          </a:p>
          <a:p>
            <a:pPr marL="0" indent="0" eaLnBrk="1" hangingPunct="1">
              <a:lnSpc>
                <a:spcPct val="90000"/>
              </a:lnSpc>
              <a:buNone/>
            </a:pPr>
            <a:r>
              <a:rPr lang="ja-JP" altLang="en-US" sz="2400" b="1" dirty="0">
                <a:latin typeface="+mn-ea"/>
                <a:cs typeface="ＭＳ 明朝" charset="-128"/>
              </a:rPr>
              <a:t>⇒ソーシャルワーカーによる指導・助言がパターナリズムに陥り易い。★映画：</a:t>
            </a:r>
            <a:r>
              <a:rPr lang="ja-JP" altLang="en-US" sz="2400" b="1" dirty="0">
                <a:latin typeface="+mn-ea"/>
                <a:cs typeface="ＭＳ 明朝" charset="-128"/>
                <a:hlinkClick r:id="rId3"/>
              </a:rPr>
              <a:t>ミレニアム ドラゴン・タトゥーの女（</a:t>
            </a:r>
            <a:r>
              <a:rPr lang="en-US" altLang="ja-JP" sz="2400" b="1" dirty="0">
                <a:latin typeface="+mn-ea"/>
                <a:cs typeface="ＭＳ 明朝" charset="-128"/>
                <a:hlinkClick r:id="rId3"/>
              </a:rPr>
              <a:t>2009</a:t>
            </a:r>
            <a:r>
              <a:rPr lang="ja-JP" altLang="en-US" sz="2400" b="1" dirty="0">
                <a:latin typeface="+mn-ea"/>
                <a:cs typeface="ＭＳ 明朝" charset="-128"/>
                <a:hlinkClick r:id="rId3"/>
              </a:rPr>
              <a:t>年の映画）</a:t>
            </a:r>
            <a:r>
              <a:rPr lang="ja-JP" altLang="en-US" sz="2400" b="1" dirty="0">
                <a:latin typeface="+mn-ea"/>
                <a:cs typeface="ＭＳ 明朝" charset="-128"/>
              </a:rPr>
              <a:t>リスペットの資産管理人のイメージ</a:t>
            </a:r>
          </a:p>
          <a:p>
            <a:pPr marL="0" indent="0" eaLnBrk="1" hangingPunct="1">
              <a:lnSpc>
                <a:spcPct val="90000"/>
              </a:lnSpc>
              <a:buNone/>
            </a:pPr>
            <a:r>
              <a:rPr lang="ja-JP" altLang="en-US" sz="2400" b="1" dirty="0">
                <a:latin typeface="+mn-ea"/>
                <a:cs typeface="ＭＳ 明朝" charset="-128"/>
              </a:rPr>
              <a:t>⇒生活自助原則（扶助への依存を排し、「自立」を促す効果。</a:t>
            </a:r>
          </a:p>
          <a:p>
            <a:pPr marL="0" indent="0" eaLnBrk="1" hangingPunct="1">
              <a:lnSpc>
                <a:spcPct val="90000"/>
              </a:lnSpc>
              <a:buNone/>
            </a:pPr>
            <a:r>
              <a:rPr lang="ja-JP" altLang="en-US" sz="2400" b="1" dirty="0">
                <a:latin typeface="+mn-ea"/>
                <a:cs typeface="ＭＳ 明朝" charset="-128"/>
              </a:rPr>
              <a:t>⇒「働かざる者食うべからず」の倫理観</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573972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（３）扶助の理論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97198" y="1700808"/>
            <a:ext cx="8901038" cy="4545756"/>
          </a:xfrm>
        </p:spPr>
        <p:txBody>
          <a:bodyPr/>
          <a:lstStyle/>
          <a:p>
            <a:pPr marL="0" indent="0" eaLnBrk="1" hangingPunct="1">
              <a:lnSpc>
                <a:spcPct val="90000"/>
              </a:lnSpc>
              <a:buNone/>
            </a:pPr>
            <a:r>
              <a:rPr lang="ja-JP" altLang="en-US" sz="2400" b="1" dirty="0">
                <a:latin typeface="+mn-ea"/>
                <a:cs typeface="ＭＳ 明朝" charset="-128"/>
              </a:rPr>
              <a:t>③扶助の難しさ</a:t>
            </a:r>
          </a:p>
          <a:p>
            <a:pPr marL="0" indent="0" eaLnBrk="1" hangingPunct="1">
              <a:lnSpc>
                <a:spcPct val="90000"/>
              </a:lnSpc>
              <a:buNone/>
            </a:pPr>
            <a:r>
              <a:rPr lang="ja-JP" altLang="en-US" sz="2400" b="1" dirty="0">
                <a:latin typeface="+mn-ea"/>
                <a:cs typeface="ＭＳ 明朝" charset="-128"/>
              </a:rPr>
              <a:t>必要の中身については多様な議論がありうる。</a:t>
            </a:r>
          </a:p>
          <a:p>
            <a:pPr marL="0" indent="0" eaLnBrk="1" hangingPunct="1">
              <a:lnSpc>
                <a:spcPct val="90000"/>
              </a:lnSpc>
              <a:buNone/>
            </a:pPr>
            <a:r>
              <a:rPr lang="ja-JP" altLang="en-US" sz="2400" b="1" dirty="0">
                <a:latin typeface="+mn-ea"/>
                <a:cs typeface="ＭＳ 明朝" charset="-128"/>
              </a:rPr>
              <a:t>例：シングルマザー</a:t>
            </a:r>
          </a:p>
          <a:p>
            <a:pPr marL="0" indent="0" eaLnBrk="1" hangingPunct="1">
              <a:lnSpc>
                <a:spcPct val="90000"/>
              </a:lnSpc>
              <a:buNone/>
            </a:pPr>
            <a:r>
              <a:rPr lang="ja-JP" altLang="en-US" sz="2400" b="1" dirty="0">
                <a:latin typeface="+mn-ea"/>
                <a:cs typeface="ＭＳ 明朝" charset="-128"/>
              </a:rPr>
              <a:t>仕事と子育ての両立が必要⇒就業支援＋保育所</a:t>
            </a:r>
          </a:p>
          <a:p>
            <a:pPr marL="0" indent="0" eaLnBrk="1" hangingPunct="1">
              <a:lnSpc>
                <a:spcPct val="90000"/>
              </a:lnSpc>
              <a:buNone/>
            </a:pPr>
            <a:r>
              <a:rPr lang="ja-JP" altLang="en-US" sz="2400" b="1" dirty="0">
                <a:latin typeface="+mn-ea"/>
                <a:cs typeface="ＭＳ 明朝" charset="-128"/>
              </a:rPr>
              <a:t>子育てに専念できるように配慮⇒母子寮など</a:t>
            </a:r>
          </a:p>
          <a:p>
            <a:pPr marL="0" indent="0" eaLnBrk="1" hangingPunct="1">
              <a:lnSpc>
                <a:spcPct val="90000"/>
              </a:lnSpc>
              <a:buNone/>
            </a:pPr>
            <a:r>
              <a:rPr lang="ja-JP" altLang="en-US" sz="2400" b="1" dirty="0">
                <a:latin typeface="+mn-ea"/>
                <a:cs typeface="ＭＳ 明朝" charset="-128"/>
              </a:rPr>
              <a:t>再婚すべきだ⇒再婚斡旋など</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★児童相談所の所長さんから聞いた話</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7508490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表４－１保険と扶助の理論的比較</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94284"/>
            <a:ext cx="8692938" cy="400110"/>
          </a:xfrm>
          <a:prstGeom prst="rect">
            <a:avLst/>
          </a:prstGeom>
          <a:solidFill>
            <a:schemeClr val="bg1"/>
          </a:solidFill>
        </p:spPr>
        <p:txBody>
          <a:bodyPr wrap="square" rtlCol="0">
            <a:spAutoFit/>
          </a:bodyPr>
          <a:lstStyle/>
          <a:p>
            <a:r>
              <a:rPr lang="ja-JP" altLang="en-US" sz="2000" dirty="0">
                <a:solidFill>
                  <a:srgbClr val="FF0000"/>
                </a:solidFill>
              </a:rPr>
              <a:t>出典：教科書　</a:t>
            </a:r>
            <a:r>
              <a:rPr lang="en-US" altLang="ja-JP" sz="2000" dirty="0">
                <a:solidFill>
                  <a:srgbClr val="FF0000"/>
                </a:solidFill>
              </a:rPr>
              <a:t>p.95</a:t>
            </a:r>
          </a:p>
        </p:txBody>
      </p:sp>
      <p:pic>
        <p:nvPicPr>
          <p:cNvPr id="5" name="図 4">
            <a:extLst>
              <a:ext uri="{FF2B5EF4-FFF2-40B4-BE49-F238E27FC236}">
                <a16:creationId xmlns:a16="http://schemas.microsoft.com/office/drawing/2014/main" id="{97DC0C18-4225-849B-82A4-46657A2CFBF1}"/>
              </a:ext>
            </a:extLst>
          </p:cNvPr>
          <p:cNvPicPr>
            <a:picLocks noChangeAspect="1"/>
          </p:cNvPicPr>
          <p:nvPr/>
        </p:nvPicPr>
        <p:blipFill>
          <a:blip r:embed="rId4"/>
          <a:stretch>
            <a:fillRect/>
          </a:stretch>
        </p:blipFill>
        <p:spPr>
          <a:xfrm>
            <a:off x="211133" y="2420888"/>
            <a:ext cx="8827372" cy="2808311"/>
          </a:xfrm>
          <a:prstGeom prst="rect">
            <a:avLst/>
          </a:prstGeom>
        </p:spPr>
      </p:pic>
    </p:spTree>
    <p:extLst>
      <p:ext uri="{BB962C8B-B14F-4D97-AF65-F5344CB8AC3E}">
        <p14:creationId xmlns:p14="http://schemas.microsoft.com/office/powerpoint/2010/main" val="1397668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11BC3-6348-B425-F3EF-804A12085FCD}"/>
              </a:ext>
            </a:extLst>
          </p:cNvPr>
          <p:cNvSpPr>
            <a:spLocks noGrp="1"/>
          </p:cNvSpPr>
          <p:nvPr>
            <p:ph type="title"/>
          </p:nvPr>
        </p:nvSpPr>
        <p:spPr/>
        <p:txBody>
          <a:bodyPr/>
          <a:lstStyle/>
          <a:p>
            <a:r>
              <a:rPr lang="ja-JP" altLang="en-US" dirty="0"/>
              <a:t>定期試験の予行演習</a:t>
            </a:r>
            <a:endParaRPr lang="en-US" dirty="0"/>
          </a:p>
        </p:txBody>
      </p:sp>
      <p:sp>
        <p:nvSpPr>
          <p:cNvPr id="3" name="コンテンツ プレースホルダー 2">
            <a:extLst>
              <a:ext uri="{FF2B5EF4-FFF2-40B4-BE49-F238E27FC236}">
                <a16:creationId xmlns:a16="http://schemas.microsoft.com/office/drawing/2014/main" id="{4FCFE8BF-61F7-CA28-E1F3-BB29D54E6C72}"/>
              </a:ext>
            </a:extLst>
          </p:cNvPr>
          <p:cNvSpPr>
            <a:spLocks noGrp="1"/>
          </p:cNvSpPr>
          <p:nvPr>
            <p:ph idx="1"/>
          </p:nvPr>
        </p:nvSpPr>
        <p:spPr>
          <a:xfrm>
            <a:off x="566738" y="1752600"/>
            <a:ext cx="8253734" cy="4196680"/>
          </a:xfrm>
        </p:spPr>
        <p:txBody>
          <a:bodyPr/>
          <a:lstStyle/>
          <a:p>
            <a:r>
              <a:rPr lang="ja-JP" altLang="en-US" dirty="0"/>
              <a:t>問題</a:t>
            </a:r>
            <a:r>
              <a:rPr lang="en-US" altLang="ja-JP" dirty="0"/>
              <a:t>10</a:t>
            </a:r>
            <a:r>
              <a:rPr lang="ja-JP" altLang="en-US" dirty="0"/>
              <a:t>　社会保険と公的扶助に関する次の記述のうち、最も適切なものを </a:t>
            </a:r>
            <a:r>
              <a:rPr lang="en-US" altLang="ja-JP" dirty="0"/>
              <a:t>1 </a:t>
            </a:r>
            <a:r>
              <a:rPr lang="ja-JP" altLang="en-US" dirty="0"/>
              <a:t>つ選びなさい。⇒</a:t>
            </a:r>
            <a:r>
              <a:rPr lang="zh-TW" altLang="en-US" dirty="0"/>
              <a:t>第</a:t>
            </a:r>
            <a:r>
              <a:rPr lang="en-US" altLang="zh-TW" dirty="0"/>
              <a:t>34</a:t>
            </a:r>
            <a:r>
              <a:rPr lang="zh-TW" altLang="en-US" dirty="0"/>
              <a:t>回（令和</a:t>
            </a:r>
            <a:r>
              <a:rPr lang="en-US" altLang="zh-TW" dirty="0"/>
              <a:t>3</a:t>
            </a:r>
            <a:r>
              <a:rPr lang="zh-TW" altLang="en-US" dirty="0"/>
              <a:t>年度）社会福祉士国家試験　試験問題　問題</a:t>
            </a:r>
            <a:r>
              <a:rPr lang="en-US" altLang="zh-TW" dirty="0"/>
              <a:t>51</a:t>
            </a:r>
            <a:r>
              <a:rPr lang="zh-TW" altLang="en-US" dirty="0"/>
              <a:t>）</a:t>
            </a:r>
            <a:endParaRPr lang="en-US" dirty="0"/>
          </a:p>
          <a:p>
            <a:pPr marL="0" indent="0">
              <a:buNone/>
            </a:pPr>
            <a:r>
              <a:rPr lang="ja-JP" altLang="en-US" dirty="0"/>
              <a:t>★昨年は</a:t>
            </a:r>
            <a:r>
              <a:rPr lang="en-US" altLang="ja-JP" dirty="0"/>
              <a:t>10</a:t>
            </a:r>
            <a:r>
              <a:rPr lang="ja-JP" altLang="en-US" dirty="0"/>
              <a:t>問中</a:t>
            </a:r>
            <a:r>
              <a:rPr lang="en-US" altLang="ja-JP" dirty="0"/>
              <a:t>5</a:t>
            </a:r>
            <a:r>
              <a:rPr lang="ja-JP" altLang="en-US" dirty="0"/>
              <a:t>問は過去問の順番を入れかえた（正解はそのまま、番号のみ変更）。</a:t>
            </a:r>
            <a:endParaRPr lang="en-US" altLang="ja-JP" dirty="0"/>
          </a:p>
          <a:p>
            <a:pPr marL="0" indent="0">
              <a:buNone/>
            </a:pPr>
            <a:r>
              <a:rPr lang="ja-JP" altLang="en-US" dirty="0">
                <a:solidFill>
                  <a:srgbClr val="FF0000"/>
                </a:solidFill>
              </a:rPr>
              <a:t>今年は、正解も入れ替える予定なので要注意。</a:t>
            </a:r>
            <a:endParaRPr lang="en-US" dirty="0">
              <a:solidFill>
                <a:srgbClr val="FF0000"/>
              </a:solidFill>
            </a:endParaRPr>
          </a:p>
        </p:txBody>
      </p:sp>
      <p:sp>
        <p:nvSpPr>
          <p:cNvPr id="4" name="スライド番号プレースホルダー 3">
            <a:extLst>
              <a:ext uri="{FF2B5EF4-FFF2-40B4-BE49-F238E27FC236}">
                <a16:creationId xmlns:a16="http://schemas.microsoft.com/office/drawing/2014/main" id="{5E311F61-9F29-FA5C-C575-5D7C5E06068C}"/>
              </a:ext>
            </a:extLst>
          </p:cNvPr>
          <p:cNvSpPr>
            <a:spLocks noGrp="1"/>
          </p:cNvSpPr>
          <p:nvPr>
            <p:ph type="sldNum" sz="quarter" idx="12"/>
          </p:nvPr>
        </p:nvSpPr>
        <p:spPr/>
        <p:txBody>
          <a:bodyPr/>
          <a:lstStyle/>
          <a:p>
            <a:fld id="{A4CFD91F-0676-4D47-82C1-C8A098CDDACF}" type="slidenum">
              <a:rPr lang="en-US" altLang="ja-JP" smtClean="0"/>
              <a:pPr/>
              <a:t>23</a:t>
            </a:fld>
            <a:endParaRPr lang="en-US" altLang="ja-JP"/>
          </a:p>
        </p:txBody>
      </p:sp>
    </p:spTree>
    <p:extLst>
      <p:ext uri="{BB962C8B-B14F-4D97-AF65-F5344CB8AC3E}">
        <p14:creationId xmlns:p14="http://schemas.microsoft.com/office/powerpoint/2010/main" val="17561012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11BC3-6348-B425-F3EF-804A12085FCD}"/>
              </a:ext>
            </a:extLst>
          </p:cNvPr>
          <p:cNvSpPr>
            <a:spLocks noGrp="1"/>
          </p:cNvSpPr>
          <p:nvPr>
            <p:ph type="title"/>
          </p:nvPr>
        </p:nvSpPr>
        <p:spPr/>
        <p:txBody>
          <a:bodyPr/>
          <a:lstStyle/>
          <a:p>
            <a:r>
              <a:rPr lang="ja-JP" altLang="en-US" dirty="0"/>
              <a:t>定期試験の予行演習</a:t>
            </a:r>
            <a:endParaRPr lang="en-US" dirty="0"/>
          </a:p>
        </p:txBody>
      </p:sp>
      <p:sp>
        <p:nvSpPr>
          <p:cNvPr id="3" name="コンテンツ プレースホルダー 2">
            <a:extLst>
              <a:ext uri="{FF2B5EF4-FFF2-40B4-BE49-F238E27FC236}">
                <a16:creationId xmlns:a16="http://schemas.microsoft.com/office/drawing/2014/main" id="{4FCFE8BF-61F7-CA28-E1F3-BB29D54E6C72}"/>
              </a:ext>
            </a:extLst>
          </p:cNvPr>
          <p:cNvSpPr>
            <a:spLocks noGrp="1"/>
          </p:cNvSpPr>
          <p:nvPr>
            <p:ph idx="1"/>
          </p:nvPr>
        </p:nvSpPr>
        <p:spPr>
          <a:xfrm>
            <a:off x="574675" y="1844824"/>
            <a:ext cx="7669733" cy="4248472"/>
          </a:xfrm>
        </p:spPr>
        <p:txBody>
          <a:bodyPr/>
          <a:lstStyle/>
          <a:p>
            <a:pPr marL="514350" indent="-514350">
              <a:buFont typeface="+mj-lt"/>
              <a:buAutoNum type="arabicPeriod"/>
            </a:pPr>
            <a:r>
              <a:rPr lang="ja-JP" altLang="en-US" sz="2000" dirty="0"/>
              <a:t>社会保険は特定の保険事故に対して給付を行い、公的扶助は貧困の原因を問わず、困窮の程度に応じた給付が行われる。</a:t>
            </a:r>
          </a:p>
          <a:p>
            <a:pPr marL="514350" indent="-514350">
              <a:buFont typeface="+mj-lt"/>
              <a:buAutoNum type="arabicPeriod"/>
            </a:pPr>
            <a:r>
              <a:rPr lang="ja-JP" altLang="en-US" sz="2000" dirty="0"/>
              <a:t>社会保険は原則として金銭給付により行われ、公的扶助は原則として現物給付により行われる。</a:t>
            </a:r>
          </a:p>
          <a:p>
            <a:pPr marL="514350" indent="-514350">
              <a:buFont typeface="+mj-lt"/>
              <a:buAutoNum type="arabicPeriod"/>
            </a:pPr>
            <a:r>
              <a:rPr lang="ja-JP" altLang="en-US" sz="2000" dirty="0"/>
              <a:t>社会保険は救貧的機能を果たし、公的扶助は防貧的機能を果たす。</a:t>
            </a:r>
          </a:p>
          <a:p>
            <a:pPr marL="514350" indent="-514350">
              <a:buFont typeface="+mj-lt"/>
              <a:buAutoNum type="arabicPeriod"/>
            </a:pPr>
            <a:r>
              <a:rPr lang="ja-JP" altLang="en-US" sz="2000" dirty="0"/>
              <a:t>社会保険は事前に保険料の拠出を要するのに対し、公的扶助は所得税の納付歴を要する。</a:t>
            </a:r>
          </a:p>
          <a:p>
            <a:pPr marL="514350" indent="-514350">
              <a:buFont typeface="+mj-lt"/>
              <a:buAutoNum type="arabicPeriod"/>
            </a:pPr>
            <a:r>
              <a:rPr lang="ja-JP" altLang="en-US" sz="2000" dirty="0"/>
              <a:t>公的扶助は社会保険よりも給付の権利性が強く、その受給にスティグマが伴わない点が長所とされる。</a:t>
            </a:r>
            <a:endParaRPr lang="en-US" altLang="ja-JP" sz="2000" dirty="0"/>
          </a:p>
          <a:p>
            <a:pPr marL="0" indent="0">
              <a:buNone/>
            </a:pPr>
            <a:r>
              <a:rPr lang="ja-JP" altLang="en-US" sz="2000" dirty="0">
                <a:solidFill>
                  <a:srgbClr val="FF0000"/>
                </a:solidFill>
              </a:rPr>
              <a:t>★正解は１ですが、他の選択枝がなぜ間違っているか、自分でチェックしてみること</a:t>
            </a:r>
            <a:r>
              <a:rPr lang="ja-JP" altLang="en-US" sz="2000" dirty="0"/>
              <a:t>！</a:t>
            </a:r>
            <a:endParaRPr lang="en-US" altLang="ja-JP" sz="2000" dirty="0"/>
          </a:p>
          <a:p>
            <a:pPr marL="0" indent="0">
              <a:buNone/>
            </a:pPr>
            <a:endParaRPr lang="en-US" altLang="ja-JP" sz="2000" dirty="0"/>
          </a:p>
        </p:txBody>
      </p:sp>
      <p:sp>
        <p:nvSpPr>
          <p:cNvPr id="4" name="スライド番号プレースホルダー 3">
            <a:extLst>
              <a:ext uri="{FF2B5EF4-FFF2-40B4-BE49-F238E27FC236}">
                <a16:creationId xmlns:a16="http://schemas.microsoft.com/office/drawing/2014/main" id="{5E311F61-9F29-FA5C-C575-5D7C5E06068C}"/>
              </a:ext>
            </a:extLst>
          </p:cNvPr>
          <p:cNvSpPr>
            <a:spLocks noGrp="1"/>
          </p:cNvSpPr>
          <p:nvPr>
            <p:ph type="sldNum" sz="quarter" idx="12"/>
          </p:nvPr>
        </p:nvSpPr>
        <p:spPr/>
        <p:txBody>
          <a:bodyPr/>
          <a:lstStyle/>
          <a:p>
            <a:fld id="{A4CFD91F-0676-4D47-82C1-C8A098CDDACF}" type="slidenum">
              <a:rPr lang="en-US" altLang="ja-JP" smtClean="0"/>
              <a:pPr/>
              <a:t>24</a:t>
            </a:fld>
            <a:endParaRPr lang="en-US" altLang="ja-JP"/>
          </a:p>
        </p:txBody>
      </p:sp>
    </p:spTree>
    <p:extLst>
      <p:ext uri="{BB962C8B-B14F-4D97-AF65-F5344CB8AC3E}">
        <p14:creationId xmlns:p14="http://schemas.microsoft.com/office/powerpoint/2010/main" val="877328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solidFill>
                  <a:srgbClr val="FF0000"/>
                </a:solidFill>
              </a:rPr>
              <a:t>７月</a:t>
            </a:r>
            <a:r>
              <a:rPr lang="en-US" altLang="ja-JP" sz="3200" dirty="0">
                <a:solidFill>
                  <a:srgbClr val="FF0000"/>
                </a:solidFill>
              </a:rPr>
              <a:t>17</a:t>
            </a:r>
            <a:r>
              <a:rPr lang="ja-JP" altLang="en-US" sz="3200" dirty="0">
                <a:solidFill>
                  <a:srgbClr val="FF0000"/>
                </a:solidFill>
              </a:rPr>
              <a:t>日（木）</a:t>
            </a:r>
            <a:r>
              <a:rPr lang="en-US" altLang="ja-JP" sz="3200" dirty="0">
                <a:solidFill>
                  <a:srgbClr val="FF0000"/>
                </a:solidFill>
              </a:rPr>
              <a:t>3</a:t>
            </a:r>
            <a:r>
              <a:rPr lang="ja-JP" altLang="en-US" sz="3200" dirty="0">
                <a:solidFill>
                  <a:srgbClr val="FF0000"/>
                </a:solidFill>
              </a:rPr>
              <a:t>限目</a:t>
            </a:r>
            <a:r>
              <a:rPr lang="en-US" altLang="ja-JP" sz="3200" dirty="0">
                <a:solidFill>
                  <a:srgbClr val="FF0000"/>
                </a:solidFill>
              </a:rPr>
              <a:t>13</a:t>
            </a:r>
            <a:r>
              <a:rPr lang="ja-JP" altLang="en-US" sz="3200" dirty="0">
                <a:solidFill>
                  <a:srgbClr val="FF0000"/>
                </a:solidFill>
              </a:rPr>
              <a:t>：</a:t>
            </a:r>
            <a:r>
              <a:rPr lang="en-US" altLang="ja-JP" sz="3200" dirty="0">
                <a:solidFill>
                  <a:srgbClr val="FF0000"/>
                </a:solidFill>
              </a:rPr>
              <a:t>00</a:t>
            </a:r>
            <a:r>
              <a:rPr lang="ja-JP" altLang="en-US" sz="3200" dirty="0">
                <a:solidFill>
                  <a:srgbClr val="FF0000"/>
                </a:solidFill>
              </a:rPr>
              <a:t>～</a:t>
            </a:r>
            <a:r>
              <a:rPr lang="en-US" altLang="ja-JP" sz="3200" dirty="0">
                <a:solidFill>
                  <a:srgbClr val="FF0000"/>
                </a:solidFill>
              </a:rPr>
              <a:t>14</a:t>
            </a:r>
            <a:r>
              <a:rPr lang="ja-JP" altLang="en-US" sz="3200" dirty="0">
                <a:solidFill>
                  <a:srgbClr val="FF0000"/>
                </a:solidFill>
              </a:rPr>
              <a:t>：</a:t>
            </a:r>
            <a:r>
              <a:rPr lang="en-US" altLang="ja-JP" sz="3200" dirty="0">
                <a:solidFill>
                  <a:srgbClr val="FF0000"/>
                </a:solidFill>
              </a:rPr>
              <a:t>30</a:t>
            </a:r>
          </a:p>
          <a:p>
            <a:pPr marL="0" indent="0">
              <a:buNone/>
            </a:pPr>
            <a:endParaRPr lang="ja-JP" altLang="en-US" sz="3200" dirty="0"/>
          </a:p>
          <a:p>
            <a:pPr marL="0" indent="0">
              <a:buNone/>
            </a:pPr>
            <a:r>
              <a:rPr lang="en-US" altLang="ja-JP" sz="3200" dirty="0"/>
              <a:t>【</a:t>
            </a:r>
            <a:r>
              <a:rPr lang="ja-JP" altLang="en-US" sz="3200" dirty="0"/>
              <a:t>社会扶助の概念と範囲</a:t>
            </a:r>
            <a:r>
              <a:rPr lang="en-US" altLang="ja-JP" sz="3200" dirty="0"/>
              <a:t>】</a:t>
            </a:r>
            <a:r>
              <a:rPr lang="ja-JP" altLang="en-US" sz="3200" dirty="0"/>
              <a:t>公的扶助、社会手当、自助・共助・公助</a:t>
            </a:r>
            <a:endParaRPr lang="en-US" altLang="ja-JP" sz="3200" dirty="0"/>
          </a:p>
          <a:p>
            <a:pPr marL="0" indent="0">
              <a:buNone/>
            </a:pPr>
            <a:r>
              <a:rPr lang="ja-JP" altLang="en-US" sz="3200" dirty="0"/>
              <a:t>★教科書：第４章第２節 社会保険と社会扶助の考え方</a:t>
            </a:r>
          </a:p>
          <a:p>
            <a:pPr marL="0" indent="0">
              <a:buNone/>
            </a:pPr>
            <a:r>
              <a:rPr lang="ja-JP" altLang="en-US" sz="3200" dirty="0"/>
              <a:t>ｐ</a:t>
            </a:r>
            <a:r>
              <a:rPr lang="en-US" altLang="ja-JP" sz="3200" dirty="0"/>
              <a:t>.</a:t>
            </a:r>
            <a:r>
              <a:rPr lang="ja-JP" altLang="en-US" sz="3200" dirty="0"/>
              <a:t>９</a:t>
            </a:r>
            <a:r>
              <a:rPr lang="en-US" altLang="ja-JP" sz="3200" dirty="0"/>
              <a:t>6</a:t>
            </a:r>
            <a:r>
              <a:rPr lang="ja-JP" altLang="en-US" sz="3200" dirty="0"/>
              <a:t>～</a:t>
            </a:r>
            <a:r>
              <a:rPr lang="en-US" altLang="ja-JP" sz="3200" dirty="0"/>
              <a:t>p.106</a:t>
            </a:r>
            <a:r>
              <a:rPr lang="ja-JP" altLang="en-US" sz="3200" dirty="0"/>
              <a:t>です。</a:t>
            </a:r>
          </a:p>
          <a:p>
            <a:pPr marL="0" indent="0">
              <a:buNone/>
            </a:pPr>
            <a:r>
              <a:rPr lang="ja-JP" altLang="en-US" sz="3200" dirty="0"/>
              <a:t>。</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25</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533400" y="209971"/>
            <a:ext cx="8001000" cy="1216025"/>
          </a:xfrm>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706637" y="1713123"/>
            <a:ext cx="8001000" cy="4164149"/>
          </a:xfrm>
        </p:spPr>
        <p:txBody>
          <a:bodyPr/>
          <a:lstStyle/>
          <a:p>
            <a:pPr marL="0" indent="0" eaLnBrk="1" hangingPunct="1">
              <a:lnSpc>
                <a:spcPct val="90000"/>
              </a:lnSpc>
              <a:buNone/>
            </a:pPr>
            <a:r>
              <a:rPr lang="ja-JP" altLang="en-US" sz="2800" dirty="0"/>
              <a:t>第４章社会保険・社会扶助・民間保険の関係</a:t>
            </a:r>
          </a:p>
          <a:p>
            <a:pPr marL="0" indent="0" eaLnBrk="1" hangingPunct="1">
              <a:lnSpc>
                <a:spcPct val="90000"/>
              </a:lnSpc>
              <a:buNone/>
            </a:pPr>
            <a:r>
              <a:rPr lang="ja-JP" altLang="en-US" sz="2800" dirty="0"/>
              <a:t>第</a:t>
            </a:r>
            <a:r>
              <a:rPr lang="en-US" altLang="ja-JP" sz="2800" dirty="0"/>
              <a:t>1</a:t>
            </a:r>
            <a:r>
              <a:rPr lang="ja-JP" altLang="en-US" sz="2800" dirty="0"/>
              <a:t>節</a:t>
            </a:r>
            <a:r>
              <a:rPr lang="en-US" altLang="ja-JP" sz="2800" dirty="0"/>
              <a:t> </a:t>
            </a:r>
            <a:r>
              <a:rPr lang="ja-JP" altLang="en-US" sz="2800" dirty="0"/>
              <a:t>保険と扶助の概念</a:t>
            </a:r>
          </a:p>
          <a:p>
            <a:pPr marL="0" indent="0" eaLnBrk="1" hangingPunct="1">
              <a:lnSpc>
                <a:spcPct val="90000"/>
              </a:lnSpc>
              <a:buNone/>
            </a:pPr>
            <a:r>
              <a:rPr lang="ja-JP" altLang="en-US" sz="2800" dirty="0"/>
              <a:t>１</a:t>
            </a:r>
            <a:r>
              <a:rPr lang="en-US" altLang="ja-JP" sz="2800" dirty="0"/>
              <a:t>.</a:t>
            </a:r>
            <a:r>
              <a:rPr lang="ja-JP" altLang="en-US" sz="2800" dirty="0"/>
              <a:t>概念整理</a:t>
            </a:r>
          </a:p>
          <a:p>
            <a:pPr marL="0" indent="0" eaLnBrk="1" hangingPunct="1">
              <a:lnSpc>
                <a:spcPct val="90000"/>
              </a:lnSpc>
              <a:buNone/>
            </a:pPr>
            <a:r>
              <a:rPr lang="ja-JP" altLang="en-US" sz="2800" dirty="0"/>
              <a:t>①保険</a:t>
            </a:r>
            <a:r>
              <a:rPr lang="en-US" altLang="ja-JP" sz="2800" dirty="0"/>
              <a:t>②</a:t>
            </a:r>
            <a:r>
              <a:rPr lang="ja-JP" altLang="en-US" sz="2800" dirty="0"/>
              <a:t>扶助</a:t>
            </a:r>
            <a:r>
              <a:rPr lang="en-US" altLang="ja-JP" sz="2800" dirty="0"/>
              <a:t>③</a:t>
            </a:r>
            <a:r>
              <a:rPr lang="ja-JP" altLang="en-US" sz="2800" dirty="0"/>
              <a:t>社会保険④社会扶助</a:t>
            </a:r>
            <a:endParaRPr lang="en-US" altLang="ja-JP" sz="2800" dirty="0"/>
          </a:p>
          <a:p>
            <a:pPr marL="0" indent="0" eaLnBrk="1" hangingPunct="1">
              <a:lnSpc>
                <a:spcPct val="90000"/>
              </a:lnSpc>
              <a:buNone/>
            </a:pPr>
            <a:r>
              <a:rPr lang="en-US" altLang="ja-JP" sz="2800" dirty="0"/>
              <a:t>2.</a:t>
            </a:r>
            <a:r>
              <a:rPr lang="ja-JP" altLang="en-US" sz="2800" dirty="0"/>
              <a:t>保険の理論</a:t>
            </a:r>
          </a:p>
          <a:p>
            <a:pPr marL="0" indent="0" eaLnBrk="1" hangingPunct="1">
              <a:lnSpc>
                <a:spcPct val="90000"/>
              </a:lnSpc>
              <a:buNone/>
            </a:pPr>
            <a:r>
              <a:rPr lang="ja-JP" altLang="en-US" sz="2800" dirty="0"/>
              <a:t>①リスク②保険の原則③保険の限界</a:t>
            </a:r>
            <a:endParaRPr lang="en-US" altLang="ja-JP" sz="2800" dirty="0"/>
          </a:p>
          <a:p>
            <a:pPr marL="0" indent="0" eaLnBrk="1" hangingPunct="1">
              <a:lnSpc>
                <a:spcPct val="90000"/>
              </a:lnSpc>
              <a:buNone/>
            </a:pPr>
            <a:r>
              <a:rPr lang="en-US" altLang="ja-JP" sz="2800" dirty="0"/>
              <a:t>3.</a:t>
            </a:r>
            <a:r>
              <a:rPr lang="ja-JP" altLang="en-US" sz="2800" dirty="0"/>
              <a:t>扶助の理論</a:t>
            </a:r>
            <a:endParaRPr lang="en-US" altLang="ja-JP" sz="2800" dirty="0"/>
          </a:p>
          <a:p>
            <a:pPr marL="0" indent="0" eaLnBrk="1" hangingPunct="1">
              <a:lnSpc>
                <a:spcPct val="90000"/>
              </a:lnSpc>
              <a:buNone/>
            </a:pPr>
            <a:r>
              <a:rPr lang="ja-JP" altLang="en-US" sz="2800" dirty="0"/>
              <a:t>①必要に対する扶助②扶助に対する資力調査③扶助の難しさ</a:t>
            </a:r>
            <a:endParaRPr lang="en-US" altLang="ja-JP" sz="2800" dirty="0"/>
          </a:p>
          <a:p>
            <a:pPr marL="0" indent="0" eaLnBrk="1" hangingPunct="1">
              <a:lnSpc>
                <a:spcPct val="90000"/>
              </a:lnSpc>
              <a:buNone/>
            </a:pPr>
            <a:endParaRPr lang="ja-JP" altLang="en-US" sz="2800" dirty="0"/>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97151" y="5940143"/>
            <a:ext cx="8185843" cy="707886"/>
          </a:xfrm>
          <a:prstGeom prst="rect">
            <a:avLst/>
          </a:prstGeom>
          <a:solidFill>
            <a:schemeClr val="bg1"/>
          </a:solidFill>
          <a:ln>
            <a:solidFill>
              <a:schemeClr val="bg1"/>
            </a:solidFill>
          </a:ln>
        </p:spPr>
        <p:txBody>
          <a:bodyPr wrap="square" rtlCol="0">
            <a:spAutoFit/>
          </a:bodyPr>
          <a:lstStyle/>
          <a:p>
            <a:r>
              <a:rPr lang="ja-JP" altLang="en-US" sz="2000" dirty="0">
                <a:solidFill>
                  <a:srgbClr val="FF0000"/>
                </a:solidFill>
              </a:rPr>
              <a:t>ここでは、まず、保険と扶助の概念整理を行い、保険の理論、扶助の理論について学びます。</a:t>
            </a:r>
            <a:endParaRPr 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（１）保険と扶助の概念整理</a:t>
            </a:r>
            <a:br>
              <a:rPr lang="ja-JP" altLang="en-US" sz="2800" dirty="0"/>
            </a:br>
            <a:endParaRPr lang="ja-JP" altLang="en-US" sz="2800" dirty="0"/>
          </a:p>
        </p:txBody>
      </p:sp>
      <p:sp>
        <p:nvSpPr>
          <p:cNvPr id="430083" name="Rectangle 3"/>
          <p:cNvSpPr>
            <a:spLocks noGrp="1" noChangeArrowheads="1"/>
          </p:cNvSpPr>
          <p:nvPr>
            <p:ph type="body" idx="1"/>
          </p:nvPr>
        </p:nvSpPr>
        <p:spPr>
          <a:xfrm>
            <a:off x="285945" y="1916832"/>
            <a:ext cx="8462519" cy="4248472"/>
          </a:xfrm>
        </p:spPr>
        <p:txBody>
          <a:bodyPr/>
          <a:lstStyle/>
          <a:p>
            <a:pPr marL="0" indent="0" eaLnBrk="1" hangingPunct="1">
              <a:lnSpc>
                <a:spcPct val="90000"/>
              </a:lnSpc>
              <a:buNone/>
            </a:pPr>
            <a:r>
              <a:rPr lang="ja-JP" altLang="en-US" sz="2800" dirty="0"/>
              <a:t>保険と扶助の違い　（図４－１）</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①保険（</a:t>
            </a:r>
            <a:r>
              <a:rPr lang="en-US" altLang="ja-JP" sz="2400" b="1" dirty="0">
                <a:latin typeface="+mn-ea"/>
                <a:cs typeface="ＭＳ 明朝" charset="-128"/>
              </a:rPr>
              <a:t>insurance)</a:t>
            </a:r>
            <a:r>
              <a:rPr lang="ja-JP" altLang="en-US" sz="2400" b="1" dirty="0">
                <a:latin typeface="+mn-ea"/>
                <a:cs typeface="ＭＳ 明朝" charset="-128"/>
              </a:rPr>
              <a:t> リスクを分散する＋備える＋予防する。一般的には、公的保険ではなく、民間保険（</a:t>
            </a:r>
            <a:r>
              <a:rPr lang="en-US" altLang="ja-JP" sz="2400" b="1" dirty="0">
                <a:latin typeface="+mn-ea"/>
                <a:cs typeface="ＭＳ 明朝" charset="-128"/>
              </a:rPr>
              <a:t>private  insurance</a:t>
            </a:r>
            <a:r>
              <a:rPr lang="ja-JP" altLang="en-US" sz="2400" b="1" dirty="0">
                <a:latin typeface="+mn-ea"/>
                <a:cs typeface="ＭＳ 明朝" charset="-128"/>
              </a:rPr>
              <a:t>）。掛け捨てが原則。生命保険、損害保険など。保険学</a:t>
            </a:r>
            <a:r>
              <a:rPr lang="en-US" altLang="ja-JP" sz="2400" b="1" dirty="0">
                <a:latin typeface="+mn-ea"/>
                <a:cs typeface="ＭＳ 明朝" charset="-128"/>
              </a:rPr>
              <a:t>(insurance science) :</a:t>
            </a:r>
            <a:r>
              <a:rPr lang="ja-JP" altLang="en-US" sz="2400" b="1" dirty="0">
                <a:latin typeface="+mn-ea"/>
                <a:cs typeface="ＭＳ 明朝" charset="-128"/>
              </a:rPr>
              <a:t>金融技術として確立されている。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②扶助（</a:t>
            </a:r>
            <a:r>
              <a:rPr lang="en-US" altLang="ja-JP" sz="2400" b="1" dirty="0">
                <a:latin typeface="+mn-ea"/>
                <a:cs typeface="ＭＳ 明朝" charset="-128"/>
              </a:rPr>
              <a:t>assistance)</a:t>
            </a:r>
            <a:r>
              <a:rPr lang="ja-JP" altLang="en-US" sz="2400" b="1" dirty="0">
                <a:latin typeface="+mn-ea"/>
                <a:cs typeface="ＭＳ 明朝" charset="-128"/>
              </a:rPr>
              <a:t> 助ける＋救済する。一般的には、政府が用意する（</a:t>
            </a:r>
            <a:r>
              <a:rPr lang="en-US" altLang="ja-JP" sz="2400" b="1" dirty="0">
                <a:latin typeface="+mn-ea"/>
                <a:cs typeface="ＭＳ 明朝" charset="-128"/>
              </a:rPr>
              <a:t>public assistance )</a:t>
            </a:r>
            <a:r>
              <a:rPr lang="ja-JP" altLang="en-US" sz="2400" b="1" dirty="0">
                <a:latin typeface="+mn-ea"/>
                <a:cs typeface="ＭＳ 明朝" charset="-128"/>
              </a:rPr>
              <a:t>。民間企業の残業手当（</a:t>
            </a:r>
            <a:r>
              <a:rPr lang="en-US" altLang="ja-JP" sz="2400" b="1" dirty="0">
                <a:latin typeface="+mn-ea"/>
                <a:cs typeface="ＭＳ 明朝" charset="-128"/>
              </a:rPr>
              <a:t>overtime pay</a:t>
            </a:r>
            <a:r>
              <a:rPr lang="ja-JP" altLang="en-US" sz="2400" b="1" dirty="0">
                <a:latin typeface="+mn-ea"/>
                <a:cs typeface="ＭＳ 明朝" charset="-128"/>
              </a:rPr>
              <a:t>）、家族手当（</a:t>
            </a:r>
            <a:r>
              <a:rPr lang="en-US" altLang="ja-JP" sz="2400" b="1" dirty="0">
                <a:latin typeface="+mn-ea"/>
                <a:cs typeface="ＭＳ 明朝" charset="-128"/>
              </a:rPr>
              <a:t>family allowance</a:t>
            </a:r>
            <a:r>
              <a:rPr lang="ja-JP" altLang="en-US" sz="2400" b="1" dirty="0">
                <a:latin typeface="+mn-ea"/>
                <a:cs typeface="ＭＳ 明朝" charset="-128"/>
              </a:rPr>
              <a:t>）などは、扶助とは言わない。</a:t>
            </a:r>
          </a:p>
          <a:p>
            <a:pPr marL="0" indent="0" eaLnBrk="1" hangingPunct="1">
              <a:lnSpc>
                <a:spcPct val="90000"/>
              </a:lnSpc>
              <a:buNone/>
            </a:pPr>
            <a:endParaRPr lang="en-US" altLang="ja-JP"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366100"/>
            <a:ext cx="7704856" cy="1005099"/>
          </a:xfrm>
        </p:spPr>
        <p:txBody>
          <a:bodyPr anchor="ctr"/>
          <a:lstStyle/>
          <a:p>
            <a:pPr algn="ctr" eaLnBrk="1" hangingPunct="1">
              <a:lnSpc>
                <a:spcPct val="90000"/>
              </a:lnSpc>
            </a:pPr>
            <a:br>
              <a:rPr lang="ja-JP" altLang="en-US" sz="2800" dirty="0"/>
            </a:br>
            <a:r>
              <a:rPr lang="ja-JP" altLang="en-US" sz="2800" dirty="0"/>
              <a:t>図４－１　保険と扶助の簡単な整理</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教科書　ｐ．８７</a:t>
            </a:r>
            <a:endParaRPr lang="en-US" altLang="ja-JP" sz="2000" dirty="0">
              <a:solidFill>
                <a:srgbClr val="FF0000"/>
              </a:solidFill>
            </a:endParaRPr>
          </a:p>
        </p:txBody>
      </p:sp>
      <p:pic>
        <p:nvPicPr>
          <p:cNvPr id="6" name="図 5">
            <a:extLst>
              <a:ext uri="{FF2B5EF4-FFF2-40B4-BE49-F238E27FC236}">
                <a16:creationId xmlns:a16="http://schemas.microsoft.com/office/drawing/2014/main" id="{9BD03C81-3CB6-A233-35B1-CA548EB12A09}"/>
              </a:ext>
            </a:extLst>
          </p:cNvPr>
          <p:cNvPicPr>
            <a:picLocks noChangeAspect="1"/>
          </p:cNvPicPr>
          <p:nvPr/>
        </p:nvPicPr>
        <p:blipFill>
          <a:blip r:embed="rId5"/>
          <a:stretch>
            <a:fillRect/>
          </a:stretch>
        </p:blipFill>
        <p:spPr>
          <a:xfrm>
            <a:off x="719572" y="1781811"/>
            <a:ext cx="7704856" cy="4116897"/>
          </a:xfrm>
          <a:prstGeom prst="rect">
            <a:avLst/>
          </a:prstGeom>
          <a:solidFill>
            <a:schemeClr val="bg1"/>
          </a:solidFill>
        </p:spPr>
      </p:pic>
    </p:spTree>
    <p:extLst>
      <p:ext uri="{BB962C8B-B14F-4D97-AF65-F5344CB8AC3E}">
        <p14:creationId xmlns:p14="http://schemas.microsoft.com/office/powerpoint/2010/main" val="3259277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EC5971-EBB7-C302-812F-58008C192354}"/>
              </a:ext>
            </a:extLst>
          </p:cNvPr>
          <p:cNvSpPr>
            <a:spLocks noGrp="1"/>
          </p:cNvSpPr>
          <p:nvPr>
            <p:ph type="title"/>
          </p:nvPr>
        </p:nvSpPr>
        <p:spPr/>
        <p:txBody>
          <a:bodyPr/>
          <a:lstStyle/>
          <a:p>
            <a:r>
              <a:rPr lang="ja-JP" altLang="en-US" sz="4000" dirty="0"/>
              <a:t>アクチュアリー</a:t>
            </a:r>
            <a:r>
              <a:rPr lang="en-US" altLang="ja-JP" sz="4000" dirty="0"/>
              <a:t>(</a:t>
            </a:r>
            <a:r>
              <a:rPr lang="ja-JP" altLang="en-US" sz="4000" dirty="0"/>
              <a:t>保険数理人</a:t>
            </a:r>
            <a:r>
              <a:rPr lang="en-US" altLang="ja-JP" sz="4000" dirty="0"/>
              <a:t>,</a:t>
            </a:r>
            <a:r>
              <a:rPr lang="ja-JP" altLang="en-US" sz="4000" dirty="0"/>
              <a:t>保険数理士</a:t>
            </a:r>
            <a:r>
              <a:rPr lang="en-US" altLang="ja-JP" sz="4000" dirty="0"/>
              <a:t>,Actuary)</a:t>
            </a:r>
            <a:r>
              <a:rPr lang="ja-JP" altLang="en-US" sz="4000" dirty="0"/>
              <a:t>とは</a:t>
            </a:r>
            <a:endParaRPr lang="en-US" dirty="0"/>
          </a:p>
        </p:txBody>
      </p:sp>
      <p:sp>
        <p:nvSpPr>
          <p:cNvPr id="3" name="コンテンツ プレースホルダー 2">
            <a:extLst>
              <a:ext uri="{FF2B5EF4-FFF2-40B4-BE49-F238E27FC236}">
                <a16:creationId xmlns:a16="http://schemas.microsoft.com/office/drawing/2014/main" id="{5A2549DB-0AC5-F4A6-74A7-A999A9F05CB8}"/>
              </a:ext>
            </a:extLst>
          </p:cNvPr>
          <p:cNvSpPr>
            <a:spLocks noGrp="1"/>
          </p:cNvSpPr>
          <p:nvPr>
            <p:ph idx="1"/>
          </p:nvPr>
        </p:nvSpPr>
        <p:spPr>
          <a:xfrm>
            <a:off x="395536" y="1749425"/>
            <a:ext cx="8001000" cy="4267200"/>
          </a:xfrm>
        </p:spPr>
        <p:txBody>
          <a:bodyPr/>
          <a:lstStyle/>
          <a:p>
            <a:r>
              <a:rPr lang="ja-JP" altLang="en-US" sz="2400" dirty="0"/>
              <a:t>保険数理（ほけんすうり、</a:t>
            </a:r>
            <a:r>
              <a:rPr lang="en-US" altLang="ja-JP" sz="2400" dirty="0"/>
              <a:t>Actuarial</a:t>
            </a:r>
            <a:r>
              <a:rPr lang="ja-JP" altLang="en-US" sz="2400" dirty="0"/>
              <a:t>）、保険数理学 </a:t>
            </a:r>
            <a:r>
              <a:rPr lang="en-US" altLang="ja-JP" sz="2400" dirty="0"/>
              <a:t>(Actuarial science) </a:t>
            </a:r>
            <a:r>
              <a:rPr lang="ja-JP" altLang="en-US" sz="2400" dirty="0"/>
              <a:t>とは、保険、金融などの分野で、保険商品の設計やリスクの評価などのための計算手法および理論の分野である。 数理科学の一端であり、確率、数学、統計、金融、経済学、金融経済学、プログラミング </a:t>
            </a:r>
            <a:r>
              <a:rPr lang="en-US" altLang="ja-JP" sz="2400" dirty="0"/>
              <a:t>(</a:t>
            </a:r>
            <a:r>
              <a:rPr lang="ja-JP" altLang="en-US" sz="2400" dirty="0"/>
              <a:t>コンピュータ</a:t>
            </a:r>
            <a:r>
              <a:rPr lang="en-US" altLang="ja-JP" sz="2400" dirty="0"/>
              <a:t>) </a:t>
            </a:r>
            <a:r>
              <a:rPr lang="ja-JP" altLang="en-US" sz="2400" dirty="0"/>
              <a:t>などの分野が関連する。</a:t>
            </a:r>
          </a:p>
          <a:p>
            <a:r>
              <a:rPr lang="ja-JP" altLang="en-US" sz="2400" dirty="0"/>
              <a:t>アクチュアリー</a:t>
            </a:r>
            <a:r>
              <a:rPr lang="en-US" altLang="ja-JP" sz="2400" dirty="0"/>
              <a:t>(</a:t>
            </a:r>
            <a:r>
              <a:rPr lang="ja-JP" altLang="en-US" sz="2400" dirty="0"/>
              <a:t>保険数理人</a:t>
            </a:r>
            <a:r>
              <a:rPr lang="en-US" altLang="ja-JP" sz="2400" dirty="0"/>
              <a:t>,</a:t>
            </a:r>
            <a:r>
              <a:rPr lang="ja-JP" altLang="en-US" sz="2400" dirty="0"/>
              <a:t>保険数理士</a:t>
            </a:r>
            <a:r>
              <a:rPr lang="en-US" altLang="ja-JP" sz="2400" dirty="0"/>
              <a:t>,Actuary)</a:t>
            </a:r>
            <a:r>
              <a:rPr lang="ja-JP" altLang="en-US" sz="2400" dirty="0"/>
              <a:t>とはこの分野の専門家。大学や大学院に保険数理学部がある。環境、収入、雇用、業務内容、ストレスの</a:t>
            </a:r>
            <a:r>
              <a:rPr lang="en-US" altLang="ja-JP" sz="2400" dirty="0"/>
              <a:t>5</a:t>
            </a:r>
            <a:r>
              <a:rPr lang="ja-JP" altLang="en-US" sz="2400" dirty="0"/>
              <a:t>つの基準で最も優れた職業と評価。将来の需要が見込まれる専門職</a:t>
            </a:r>
            <a:r>
              <a:rPr lang="en-US" altLang="ja-JP" sz="2400" dirty="0"/>
              <a:t>25</a:t>
            </a:r>
            <a:r>
              <a:rPr lang="ja-JP" altLang="en-US" sz="2400" dirty="0"/>
              <a:t>種の一つ</a:t>
            </a:r>
            <a:r>
              <a:rPr lang="ja-JP" altLang="en-US" dirty="0"/>
              <a:t>。</a:t>
            </a:r>
          </a:p>
          <a:p>
            <a:endParaRPr lang="en-US" dirty="0"/>
          </a:p>
        </p:txBody>
      </p:sp>
      <p:sp>
        <p:nvSpPr>
          <p:cNvPr id="4" name="スライド番号プレースホルダー 3">
            <a:extLst>
              <a:ext uri="{FF2B5EF4-FFF2-40B4-BE49-F238E27FC236}">
                <a16:creationId xmlns:a16="http://schemas.microsoft.com/office/drawing/2014/main" id="{36A9A7A0-0AA7-AF3D-8F80-74BE2CF9EE0F}"/>
              </a:ext>
            </a:extLst>
          </p:cNvPr>
          <p:cNvSpPr>
            <a:spLocks noGrp="1"/>
          </p:cNvSpPr>
          <p:nvPr>
            <p:ph type="sldNum" sz="quarter" idx="12"/>
          </p:nvPr>
        </p:nvSpPr>
        <p:spPr/>
        <p:txBody>
          <a:bodyPr/>
          <a:lstStyle/>
          <a:p>
            <a:fld id="{A4CFD91F-0676-4D47-82C1-C8A098CDDACF}" type="slidenum">
              <a:rPr lang="en-US" altLang="ja-JP" smtClean="0"/>
              <a:pPr/>
              <a:t>6</a:t>
            </a:fld>
            <a:endParaRPr lang="en-US" altLang="ja-JP"/>
          </a:p>
        </p:txBody>
      </p:sp>
    </p:spTree>
    <p:extLst>
      <p:ext uri="{BB962C8B-B14F-4D97-AF65-F5344CB8AC3E}">
        <p14:creationId xmlns:p14="http://schemas.microsoft.com/office/powerpoint/2010/main" val="1225602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（１）保険と扶助の概念整理</a:t>
            </a: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560271" cy="4603057"/>
          </a:xfrm>
        </p:spPr>
        <p:txBody>
          <a:bodyPr/>
          <a:lstStyle/>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社会保険と社会扶助の違い（図４－２）</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③社会保険（</a:t>
            </a:r>
            <a:r>
              <a:rPr lang="en-US" altLang="ja-JP" sz="2400" b="1" dirty="0">
                <a:latin typeface="+mn-ea"/>
                <a:cs typeface="ＭＳ 明朝" charset="-128"/>
              </a:rPr>
              <a:t>social insurance</a:t>
            </a:r>
            <a:r>
              <a:rPr lang="ja-JP" altLang="en-US" sz="2400" b="1" dirty="0">
                <a:latin typeface="+mn-ea"/>
                <a:cs typeface="ＭＳ 明朝" charset="-128"/>
              </a:rPr>
              <a:t>）保険方式を用いた社会保障制度、年金保険・医療保険・介護保険・雇用保険・労災保険</a:t>
            </a:r>
            <a:r>
              <a:rPr lang="en-US" altLang="ja-JP"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④社会扶助（</a:t>
            </a:r>
            <a:r>
              <a:rPr lang="en-US" altLang="ja-JP" sz="2400" b="1" dirty="0">
                <a:latin typeface="+mn-ea"/>
                <a:cs typeface="ＭＳ 明朝" charset="-128"/>
              </a:rPr>
              <a:t>social assistance)</a:t>
            </a:r>
            <a:r>
              <a:rPr lang="ja-JP" altLang="en-US" sz="2400" b="1" dirty="0">
                <a:latin typeface="+mn-ea"/>
                <a:cs typeface="ＭＳ 明朝" charset="-128"/>
              </a:rPr>
              <a:t> 扶助方式（税）を用いた社会保障制度、資力調査／所得調査（所得制限）あり。公的扶助（</a:t>
            </a:r>
            <a:r>
              <a:rPr lang="en-US" altLang="ja-JP" sz="2400" b="1" dirty="0">
                <a:latin typeface="+mn-ea"/>
                <a:cs typeface="ＭＳ 明朝" charset="-128"/>
              </a:rPr>
              <a:t>public assistance</a:t>
            </a:r>
            <a:r>
              <a:rPr lang="ja-JP" altLang="en-US" sz="2400" b="1" dirty="0">
                <a:latin typeface="+mn-ea"/>
                <a:cs typeface="ＭＳ 明朝" charset="-128"/>
              </a:rPr>
              <a:t>）生活保護</a:t>
            </a:r>
            <a:r>
              <a:rPr lang="en-US" altLang="ja-JP" sz="2400" b="1" dirty="0">
                <a:latin typeface="+mn-ea"/>
                <a:cs typeface="ＭＳ 明朝" charset="-128"/>
              </a:rPr>
              <a:t>.</a:t>
            </a:r>
            <a:r>
              <a:rPr lang="ja-JP" altLang="en-US" sz="2400" b="1" dirty="0">
                <a:latin typeface="+mn-ea"/>
                <a:cs typeface="ＭＳ 明朝" charset="-128"/>
              </a:rPr>
              <a:t> 社会扶助としては児童手当・児童扶養手当・無拠出年金（最低保障年金）・失業扶助（求職者給付）・住宅扶助（住宅確保給付金</a:t>
            </a:r>
            <a:r>
              <a:rPr lang="en-US" altLang="ja-JP"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558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4-2 </a:t>
            </a:r>
            <a:r>
              <a:rPr lang="ja-JP" altLang="en-US" sz="2800" dirty="0"/>
              <a:t>社会保険と社会扶助のさらに細かい整理</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教科書　　ｐ．８９</a:t>
            </a:r>
            <a:endParaRPr lang="en-US" altLang="ja-JP" sz="2000" dirty="0">
              <a:solidFill>
                <a:srgbClr val="FF0000"/>
              </a:solidFill>
            </a:endParaRPr>
          </a:p>
        </p:txBody>
      </p:sp>
      <p:pic>
        <p:nvPicPr>
          <p:cNvPr id="5" name="図 4">
            <a:extLst>
              <a:ext uri="{FF2B5EF4-FFF2-40B4-BE49-F238E27FC236}">
                <a16:creationId xmlns:a16="http://schemas.microsoft.com/office/drawing/2014/main" id="{9BA5A83D-A0B2-99B2-4DBF-7EE4D0E2AC57}"/>
              </a:ext>
            </a:extLst>
          </p:cNvPr>
          <p:cNvPicPr>
            <a:picLocks noChangeAspect="1"/>
          </p:cNvPicPr>
          <p:nvPr/>
        </p:nvPicPr>
        <p:blipFill>
          <a:blip r:embed="rId5"/>
          <a:stretch>
            <a:fillRect/>
          </a:stretch>
        </p:blipFill>
        <p:spPr>
          <a:xfrm>
            <a:off x="827584" y="2159700"/>
            <a:ext cx="7766977" cy="3414056"/>
          </a:xfrm>
          <a:prstGeom prst="rect">
            <a:avLst/>
          </a:prstGeom>
        </p:spPr>
      </p:pic>
    </p:spTree>
    <p:extLst>
      <p:ext uri="{BB962C8B-B14F-4D97-AF65-F5344CB8AC3E}">
        <p14:creationId xmlns:p14="http://schemas.microsoft.com/office/powerpoint/2010/main" val="330115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272239" cy="4315025"/>
          </a:xfrm>
        </p:spPr>
        <p:txBody>
          <a:bodyPr/>
          <a:lstStyle/>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①リスク（危険）</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保険はリスク（危険）を分散する仕組み</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3"/>
              </a:rPr>
              <a:t>赤信号、みんなで渡れば怖くない！（ビートだけし）</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損失が発生する不確実性（損失の可能性）：病気、障害、老化、失業、労働災害などの様々な事故・★結婚・出産・子どもの進学などは「めでたい」が支出やケアなどの負担が発生する。</a:t>
            </a:r>
          </a:p>
          <a:p>
            <a:pPr eaLnBrk="1" hangingPunct="1">
              <a:lnSpc>
                <a:spcPct val="90000"/>
              </a:lnSpc>
            </a:pPr>
            <a:r>
              <a:rPr lang="ja-JP" altLang="en-US" sz="2400" b="1" dirty="0">
                <a:latin typeface="+mn-ea"/>
                <a:cs typeface="ＭＳ 明朝" charset="-128"/>
              </a:rPr>
              <a:t>損失が発生する回数や可能性（蓋然性・確率）：乳がんに掛かる確率、胃がんに掛かる確率、生命保険⇒簡易生命表（性・年齢別死亡確率）</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832938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41906</TotalTime>
  <Words>2361</Words>
  <Application>Microsoft Office PowerPoint</Application>
  <PresentationFormat>画面に合わせる (4:3)</PresentationFormat>
  <Paragraphs>181</Paragraphs>
  <Slides>25</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ＭＳ Ｐゴシック</vt:lpstr>
      <vt:lpstr>ＭＳ 明朝</vt:lpstr>
      <vt:lpstr>Meiryo</vt:lpstr>
      <vt:lpstr>Arial</vt:lpstr>
      <vt:lpstr>Century</vt:lpstr>
      <vt:lpstr>Wingdings</vt:lpstr>
      <vt:lpstr>Profile</vt:lpstr>
      <vt:lpstr>第11回【社会保険の概念と範囲】 年金保険、医療保険、 介護保険と被用者の社会保険</vt:lpstr>
      <vt:lpstr>大事なお知らせ：定期試験の日程</vt:lpstr>
      <vt:lpstr>今日のお話</vt:lpstr>
      <vt:lpstr> 第1節 保険と扶助の概念 （１）保険と扶助の概念整理 </vt:lpstr>
      <vt:lpstr> 図４－１　保険と扶助の簡単な整理</vt:lpstr>
      <vt:lpstr>アクチュアリー(保険数理人,保険数理士,Actuary)とは</vt:lpstr>
      <vt:lpstr> 第1節 保険と扶助の概念 （１）保険と扶助の概念整理 </vt:lpstr>
      <vt:lpstr> 図4-2 社会保険と社会扶助のさらに細かい整理</vt:lpstr>
      <vt:lpstr> 第1節 保険と扶助の概念 （２）保険の理論 </vt:lpstr>
      <vt:lpstr> 2021年の簡易生命表（男性）</vt:lpstr>
      <vt:lpstr> 2021年の簡易生命表（女性）</vt:lpstr>
      <vt:lpstr> 年齢別死因別死亡率＝死亡確率　（男性） ２０２１年　人口１０万人あたり</vt:lpstr>
      <vt:lpstr> 年齢別死因別死亡率＝死亡確率　（女性） ２０２１年　人口１０万人あたり </vt:lpstr>
      <vt:lpstr> 第1節 保険と扶助の概念 （２）保険の理論 </vt:lpstr>
      <vt:lpstr> 保険におけるリスク分散の考え方</vt:lpstr>
      <vt:lpstr> 第1節 保険と扶助の概念 （２）保険の理論 </vt:lpstr>
      <vt:lpstr> 第1節 保険と扶助の概念 （２）保険の理論 </vt:lpstr>
      <vt:lpstr> 第1節 保険と扶助の概念 （２）保険の理論 </vt:lpstr>
      <vt:lpstr> 第1節 保険と扶助の概念 （３）扶助の理論 </vt:lpstr>
      <vt:lpstr> 第1節 保険と扶助の概念 （３）扶助の理論 </vt:lpstr>
      <vt:lpstr> 第1節 保険と扶助の概念 （３）扶助の理論 </vt:lpstr>
      <vt:lpstr> 表４－１保険と扶助の理論的比較</vt:lpstr>
      <vt:lpstr>定期試験の予行演習</vt:lpstr>
      <vt:lpstr>定期試験の予行演習</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755</cp:revision>
  <cp:lastPrinted>2023-06-08T08:35:08Z</cp:lastPrinted>
  <dcterms:created xsi:type="dcterms:W3CDTF">2016-04-06T06:30:45Z</dcterms:created>
  <dcterms:modified xsi:type="dcterms:W3CDTF">2025-07-04T06:20:35Z</dcterms:modified>
  <cp:category/>
</cp:coreProperties>
</file>