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8"/>
  </p:notesMasterIdLst>
  <p:handoutMasterIdLst>
    <p:handoutMasterId r:id="rId19"/>
  </p:handoutMasterIdLst>
  <p:sldIdLst>
    <p:sldId id="256" r:id="rId2"/>
    <p:sldId id="386" r:id="rId3"/>
    <p:sldId id="388" r:id="rId4"/>
    <p:sldId id="612" r:id="rId5"/>
    <p:sldId id="644" r:id="rId6"/>
    <p:sldId id="642" r:id="rId7"/>
    <p:sldId id="645" r:id="rId8"/>
    <p:sldId id="646" r:id="rId9"/>
    <p:sldId id="615" r:id="rId10"/>
    <p:sldId id="647" r:id="rId11"/>
    <p:sldId id="616" r:id="rId12"/>
    <p:sldId id="617" r:id="rId13"/>
    <p:sldId id="650" r:id="rId14"/>
    <p:sldId id="648" r:id="rId15"/>
    <p:sldId id="649" r:id="rId16"/>
    <p:sldId id="425" r:id="rId17"/>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0929"/>
  </p:normalViewPr>
  <p:slideViewPr>
    <p:cSldViewPr>
      <p:cViewPr varScale="1">
        <p:scale>
          <a:sx n="71" d="100"/>
          <a:sy n="71" d="100"/>
        </p:scale>
        <p:origin x="95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7"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634404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07266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84615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2053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55677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58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3907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9933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8160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8198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9141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0266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5.cao.go.jp/keizai-shimon/kaigi/special/reform/wg1/301030/shiryou3-1-1.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5.cao.go.jp/keizai-shimon/kaigi/special/reform/wg1/301030/shiryou3-1-1.pdf" TargetMode="External"/><Relationship Id="rId4" Type="http://schemas.openxmlformats.org/officeDocument/2006/relationships/hyperlink" Target="https://www.youtube.com/watch?v=1m5jlrXanb0&amp;list=RD1m5jlrXanb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mof.go.jp/tax_policy/summary/condition/019.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mof.go.jp/tax_policy/summary/condition/019.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youtube.com/watch?v=1m5jlrXanb0&amp;list=RD1m5jlrXanb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91580"/>
            <a:ext cx="7809520" cy="1080120"/>
          </a:xfrm>
        </p:spPr>
        <p:txBody>
          <a:bodyPr/>
          <a:lstStyle/>
          <a:p>
            <a:pPr algn="ctr"/>
            <a:r>
              <a:rPr lang="ja-JP" altLang="en-US" sz="3200" dirty="0"/>
              <a:t>第</a:t>
            </a:r>
            <a:r>
              <a:rPr lang="en-US" altLang="ja-JP" sz="3200" dirty="0"/>
              <a:t>10</a:t>
            </a:r>
            <a:r>
              <a:rPr lang="ja-JP" altLang="en-US" sz="3200" dirty="0"/>
              <a:t>回</a:t>
            </a:r>
            <a:r>
              <a:rPr lang="en-US" altLang="ja-JP" sz="3200" dirty="0"/>
              <a:t>【</a:t>
            </a:r>
            <a:r>
              <a:rPr lang="ja-JP" altLang="en-US" sz="3200" dirty="0"/>
              <a:t>国民負担率と社会保障財政</a:t>
            </a:r>
            <a:r>
              <a:rPr lang="en-US" altLang="ja-JP" sz="3200" dirty="0"/>
              <a:t>】</a:t>
            </a:r>
            <a:br>
              <a:rPr lang="en-US" altLang="ja-JP" sz="3200" dirty="0"/>
            </a:br>
            <a:r>
              <a:rPr lang="ja-JP" altLang="en-US" sz="3200" dirty="0"/>
              <a:t>国民負担率の定義と水準、推移</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第３章　社会保障の財政</a:t>
            </a:r>
            <a:br>
              <a:rPr lang="ja-JP" altLang="en-US" sz="2000" dirty="0"/>
            </a:br>
            <a:r>
              <a:rPr lang="ja-JP" altLang="en-US" sz="2000" dirty="0"/>
              <a:t>第３節国民負担率</a:t>
            </a:r>
            <a:endParaRPr lang="en-US" altLang="ja-JP" sz="2000" dirty="0"/>
          </a:p>
          <a:p>
            <a:pPr algn="ctr"/>
            <a:r>
              <a:rPr lang="ja-JP" altLang="en-US" sz="2000" dirty="0"/>
              <a:t>第 ４節</a:t>
            </a:r>
            <a:r>
              <a:rPr lang="en-US" altLang="ja-JP" sz="2000" dirty="0"/>
              <a:t> </a:t>
            </a:r>
            <a:r>
              <a:rPr lang="ja-JP" altLang="en-US" sz="2000" dirty="0"/>
              <a:t>社会保障と経済</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77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84</a:t>
            </a:r>
          </a:p>
          <a:p>
            <a:pPr algn="ctr"/>
            <a:r>
              <a:rPr lang="zh-CN" altLang="en-US" sz="2000" dirty="0"/>
              <a:t>水曜日　</a:t>
            </a: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marL="0" indent="0" algn="ctr" eaLnBrk="1" hangingPunct="1">
              <a:lnSpc>
                <a:spcPct val="90000"/>
              </a:lnSpc>
              <a:buNone/>
            </a:pPr>
            <a:br>
              <a:rPr lang="ja-JP" altLang="en-US" sz="2800" dirty="0"/>
            </a:br>
            <a:r>
              <a:rPr lang="ja-JP" altLang="en-US" sz="2800" dirty="0"/>
              <a:t>第４節 社会保障と経済</a:t>
            </a:r>
            <a:br>
              <a:rPr lang="ja-JP" altLang="en-US" sz="2800" dirty="0"/>
            </a:br>
            <a:r>
              <a:rPr lang="ja-JP" altLang="en-US" sz="2800" dirty="0"/>
              <a:t>（１）社会保障と国民経済</a:t>
            </a:r>
            <a:br>
              <a:rPr lang="ja-JP" altLang="en-US" sz="2800" dirty="0"/>
            </a:br>
            <a:endParaRPr lang="ja-JP" altLang="en-US" sz="2800" dirty="0"/>
          </a:p>
        </p:txBody>
      </p:sp>
      <p:sp>
        <p:nvSpPr>
          <p:cNvPr id="430083" name="Rectangle 3"/>
          <p:cNvSpPr>
            <a:spLocks noGrp="1" noChangeArrowheads="1"/>
          </p:cNvSpPr>
          <p:nvPr>
            <p:ph type="body" idx="1"/>
          </p:nvPr>
        </p:nvSpPr>
        <p:spPr>
          <a:xfrm>
            <a:off x="26292" y="1700808"/>
            <a:ext cx="9559702" cy="4968552"/>
          </a:xfrm>
        </p:spPr>
        <p:txBody>
          <a:bodyPr/>
          <a:lstStyle/>
          <a:p>
            <a:pPr eaLnBrk="1" hangingPunct="1">
              <a:lnSpc>
                <a:spcPct val="90000"/>
              </a:lnSpc>
            </a:pPr>
            <a:r>
              <a:rPr lang="ja-JP" altLang="en-US" sz="2400" b="1" dirty="0">
                <a:latin typeface="+mn-ea"/>
                <a:cs typeface="ＭＳ 明朝" charset="-128"/>
              </a:rPr>
              <a:t>国民経済計算に基づくお金の流れとサービスの関係（図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6</a:t>
            </a:r>
            <a:r>
              <a:rPr lang="ja-JP" altLang="en-US" sz="2400" b="1" dirty="0">
                <a:latin typeface="+mn-ea"/>
                <a:cs typeface="ＭＳ 明朝" charset="-128"/>
              </a:rPr>
              <a:t>）</a:t>
            </a:r>
            <a:r>
              <a:rPr lang="en-US" altLang="ja-JP" sz="2400" b="1" dirty="0">
                <a:latin typeface="+mn-ea"/>
                <a:cs typeface="ＭＳ 明朝" charset="-128"/>
              </a:rPr>
              <a:t> </a:t>
            </a:r>
            <a:r>
              <a:rPr lang="ja-JP" altLang="en-US" sz="2400" b="1" dirty="0">
                <a:latin typeface="+mn-ea"/>
                <a:cs typeface="ＭＳ 明朝" charset="-128"/>
              </a:rPr>
              <a:t>　</a:t>
            </a:r>
          </a:p>
          <a:p>
            <a:pPr eaLnBrk="1" hangingPunct="1">
              <a:lnSpc>
                <a:spcPct val="90000"/>
              </a:lnSpc>
            </a:pPr>
            <a:r>
              <a:rPr lang="ja-JP" altLang="en-US" sz="2400" b="1" dirty="0">
                <a:latin typeface="+mn-ea"/>
                <a:cs typeface="ＭＳ 明朝" charset="-128"/>
              </a:rPr>
              <a:t>国内総生産（</a:t>
            </a:r>
            <a:r>
              <a:rPr lang="en-US" altLang="ja-JP" sz="2400" b="1" dirty="0">
                <a:latin typeface="+mn-ea"/>
                <a:cs typeface="ＭＳ 明朝" charset="-128"/>
              </a:rPr>
              <a:t>GDP)</a:t>
            </a:r>
            <a:r>
              <a:rPr lang="ja-JP" altLang="en-US" sz="2400" b="1" dirty="0">
                <a:latin typeface="+mn-ea"/>
                <a:cs typeface="ＭＳ 明朝" charset="-128"/>
              </a:rPr>
              <a:t>約</a:t>
            </a:r>
            <a:r>
              <a:rPr lang="en-US" altLang="ja-JP" sz="2400" b="1" dirty="0">
                <a:latin typeface="+mn-ea"/>
                <a:cs typeface="ＭＳ 明朝" charset="-128"/>
              </a:rPr>
              <a:t>548</a:t>
            </a:r>
            <a:r>
              <a:rPr lang="ja-JP" altLang="en-US" sz="2400" b="1" dirty="0">
                <a:latin typeface="+mn-ea"/>
                <a:cs typeface="ＭＳ 明朝" charset="-128"/>
              </a:rPr>
              <a:t>兆円・ 国民所得約</a:t>
            </a:r>
            <a:r>
              <a:rPr lang="en-US" altLang="ja-JP" sz="2400" b="1" dirty="0">
                <a:latin typeface="+mn-ea"/>
                <a:cs typeface="ＭＳ 明朝" charset="-128"/>
              </a:rPr>
              <a:t>404</a:t>
            </a:r>
            <a:r>
              <a:rPr lang="ja-JP" altLang="en-US" sz="2400" b="1" dirty="0">
                <a:latin typeface="+mn-ea"/>
                <a:cs typeface="ＭＳ 明朝" charset="-128"/>
              </a:rPr>
              <a:t>兆円（</a:t>
            </a:r>
            <a:r>
              <a:rPr lang="en-US" altLang="ja-JP" sz="2400" b="1" dirty="0">
                <a:latin typeface="+mn-ea"/>
                <a:cs typeface="ＭＳ 明朝" charset="-128"/>
              </a:rPr>
              <a:t>2018</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家計部門の負担：直接税（所得税など）約</a:t>
            </a:r>
            <a:r>
              <a:rPr lang="en-US" altLang="ja-JP" sz="2400" b="1" dirty="0">
                <a:latin typeface="+mn-ea"/>
                <a:cs typeface="ＭＳ 明朝" charset="-128"/>
              </a:rPr>
              <a:t>31</a:t>
            </a:r>
            <a:r>
              <a:rPr lang="ja-JP" altLang="en-US" sz="2400" b="1" dirty="0">
                <a:latin typeface="+mn-ea"/>
                <a:cs typeface="ＭＳ 明朝" charset="-128"/>
              </a:rPr>
              <a:t>兆円　社会保険料（本人分）約</a:t>
            </a:r>
            <a:r>
              <a:rPr lang="en-US" altLang="ja-JP" sz="2400" b="1" dirty="0">
                <a:latin typeface="+mn-ea"/>
                <a:cs typeface="ＭＳ 明朝" charset="-128"/>
              </a:rPr>
              <a:t>38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企業部門の負担：直接税（法人税など）約</a:t>
            </a:r>
            <a:r>
              <a:rPr lang="en-US" altLang="ja-JP" sz="2400" b="1" dirty="0">
                <a:latin typeface="+mn-ea"/>
                <a:cs typeface="ＭＳ 明朝" charset="-128"/>
              </a:rPr>
              <a:t>26</a:t>
            </a:r>
            <a:r>
              <a:rPr lang="ja-JP" altLang="en-US" sz="2400" b="1" dirty="0">
                <a:latin typeface="+mn-ea"/>
                <a:cs typeface="ＭＳ 明朝" charset="-128"/>
              </a:rPr>
              <a:t>兆円　社会保険料（雇用主分）約</a:t>
            </a:r>
            <a:r>
              <a:rPr lang="en-US" altLang="ja-JP" sz="2400" b="1" dirty="0">
                <a:latin typeface="+mn-ea"/>
                <a:cs typeface="ＭＳ 明朝" charset="-128"/>
              </a:rPr>
              <a:t>41</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社会全体の負担：間接税　約</a:t>
            </a:r>
            <a:r>
              <a:rPr lang="en-US" altLang="ja-JP" sz="2400" b="1" dirty="0">
                <a:latin typeface="+mn-ea"/>
                <a:cs typeface="ＭＳ 明朝" charset="-128"/>
              </a:rPr>
              <a:t>46</a:t>
            </a:r>
            <a:r>
              <a:rPr lang="ja-JP" altLang="en-US" sz="2400" b="1" dirty="0">
                <a:latin typeface="+mn-ea"/>
                <a:cs typeface="ＭＳ 明朝" charset="-128"/>
              </a:rPr>
              <a:t>兆円（うち消費税約</a:t>
            </a:r>
            <a:r>
              <a:rPr lang="en-US" altLang="ja-JP" sz="2400" b="1" dirty="0">
                <a:latin typeface="+mn-ea"/>
                <a:cs typeface="ＭＳ 明朝" charset="-128"/>
              </a:rPr>
              <a:t>18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政府収入合計⇒ </a:t>
            </a:r>
            <a:r>
              <a:rPr lang="en-US" altLang="ja-JP" sz="2400" b="1" dirty="0">
                <a:latin typeface="+mn-ea"/>
                <a:cs typeface="ＭＳ 明朝" charset="-128"/>
              </a:rPr>
              <a:t>188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公共サービス：社会保障給付（社会給付）</a:t>
            </a:r>
            <a:r>
              <a:rPr lang="en-US" altLang="ja-JP" sz="2400" b="1" dirty="0">
                <a:latin typeface="+mn-ea"/>
                <a:cs typeface="ＭＳ 明朝" charset="-128"/>
              </a:rPr>
              <a:t>117</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一般の行政サービス：約</a:t>
            </a:r>
            <a:r>
              <a:rPr lang="en-US" altLang="ja-JP" sz="2400" b="1" dirty="0">
                <a:latin typeface="+mn-ea"/>
                <a:cs typeface="ＭＳ 明朝" charset="-128"/>
              </a:rPr>
              <a:t>81</a:t>
            </a:r>
            <a:r>
              <a:rPr lang="ja-JP" altLang="en-US" sz="2400" b="1" dirty="0">
                <a:latin typeface="+mn-ea"/>
                <a:cs typeface="ＭＳ 明朝" charset="-128"/>
              </a:rPr>
              <a:t>兆円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政府サービスの合計＝約</a:t>
            </a:r>
            <a:r>
              <a:rPr lang="en-US" altLang="ja-JP" sz="2400" b="1" dirty="0">
                <a:latin typeface="+mn-ea"/>
                <a:cs typeface="ＭＳ 明朝" charset="-128"/>
              </a:rPr>
              <a:t>198</a:t>
            </a:r>
            <a:r>
              <a:rPr lang="ja-JP" altLang="en-US" sz="2400" b="1" dirty="0">
                <a:latin typeface="+mn-ea"/>
                <a:cs typeface="ＭＳ 明朝" charset="-128"/>
              </a:rPr>
              <a:t>兆円となる。</a:t>
            </a:r>
          </a:p>
          <a:p>
            <a:pPr eaLnBrk="1" hangingPunct="1">
              <a:lnSpc>
                <a:spcPct val="90000"/>
              </a:lnSpc>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996393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93043" y="285520"/>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a:t>
            </a:r>
            <a:r>
              <a:rPr lang="en-US" altLang="ja-JP" sz="2800" dirty="0"/>
              <a:t>6</a:t>
            </a:r>
            <a:r>
              <a:rPr lang="ja-JP" altLang="en-US" sz="2800" dirty="0"/>
              <a:t>　国民経済</a:t>
            </a:r>
            <a:r>
              <a:rPr lang="en-US" altLang="ja-JP" sz="2800" dirty="0"/>
              <a:t>(2018</a:t>
            </a:r>
            <a:r>
              <a:rPr lang="ja-JP" altLang="en-US" sz="2800" dirty="0"/>
              <a:t>年度）と</a:t>
            </a:r>
            <a:br>
              <a:rPr lang="en-US" altLang="ja-JP" sz="2800" dirty="0"/>
            </a:br>
            <a:r>
              <a:rPr lang="ja-JP" altLang="en-US" sz="2800" dirty="0"/>
              <a:t>社会保障の関係</a:t>
            </a:r>
          </a:p>
        </p:txBody>
      </p:sp>
      <p:sp>
        <p:nvSpPr>
          <p:cNvPr id="5" name="テキスト ボックス 4">
            <a:hlinkClick r:id="rId3"/>
            <a:extLst>
              <a:ext uri="{FF2B5EF4-FFF2-40B4-BE49-F238E27FC236}">
                <a16:creationId xmlns:a16="http://schemas.microsoft.com/office/drawing/2014/main" id="{DBCA4B11-6CE4-B6FD-7B2F-889FE0E0A7FE}"/>
              </a:ext>
            </a:extLst>
          </p:cNvPr>
          <p:cNvSpPr txBox="1"/>
          <p:nvPr/>
        </p:nvSpPr>
        <p:spPr>
          <a:xfrm>
            <a:off x="683568" y="6309320"/>
            <a:ext cx="81303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　教科書　</a:t>
            </a:r>
            <a:r>
              <a:rPr lang="en-US" altLang="ja-JP" sz="2000" dirty="0">
                <a:solidFill>
                  <a:srgbClr val="FF0000"/>
                </a:solidFill>
              </a:rPr>
              <a:t>P.81</a:t>
            </a:r>
          </a:p>
        </p:txBody>
      </p:sp>
      <p:pic>
        <p:nvPicPr>
          <p:cNvPr id="22" name="図 21">
            <a:extLst>
              <a:ext uri="{FF2B5EF4-FFF2-40B4-BE49-F238E27FC236}">
                <a16:creationId xmlns:a16="http://schemas.microsoft.com/office/drawing/2014/main" id="{4B023F8B-21A9-6C97-4CEE-7FFB74D6D9E1}"/>
              </a:ext>
            </a:extLst>
          </p:cNvPr>
          <p:cNvPicPr>
            <a:picLocks noChangeAspect="1"/>
          </p:cNvPicPr>
          <p:nvPr/>
        </p:nvPicPr>
        <p:blipFill>
          <a:blip r:embed="rId5"/>
          <a:stretch>
            <a:fillRect/>
          </a:stretch>
        </p:blipFill>
        <p:spPr>
          <a:xfrm>
            <a:off x="579114" y="1671964"/>
            <a:ext cx="7579357" cy="4522440"/>
          </a:xfrm>
          <a:prstGeom prst="rect">
            <a:avLst/>
          </a:prstGeom>
        </p:spPr>
      </p:pic>
    </p:spTree>
    <p:extLst>
      <p:ext uri="{BB962C8B-B14F-4D97-AF65-F5344CB8AC3E}">
        <p14:creationId xmlns:p14="http://schemas.microsoft.com/office/powerpoint/2010/main" val="1554527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①社会保障がもたらす様々な経済効果</a:t>
            </a:r>
            <a:br>
              <a:rPr lang="ja-JP" altLang="en-US" sz="2800" dirty="0"/>
            </a:br>
            <a:endParaRPr lang="ja-JP" altLang="en-US" sz="2800" dirty="0"/>
          </a:p>
        </p:txBody>
      </p:sp>
      <p:sp>
        <p:nvSpPr>
          <p:cNvPr id="430083" name="Rectangle 3"/>
          <p:cNvSpPr>
            <a:spLocks noGrp="1" noChangeArrowheads="1"/>
          </p:cNvSpPr>
          <p:nvPr>
            <p:ph type="body" idx="1"/>
          </p:nvPr>
        </p:nvSpPr>
        <p:spPr>
          <a:xfrm>
            <a:off x="671095" y="1988840"/>
            <a:ext cx="7488832" cy="3672408"/>
          </a:xfrm>
        </p:spPr>
        <p:txBody>
          <a:bodyPr/>
          <a:lstStyle/>
          <a:p>
            <a:pPr eaLnBrk="1" hangingPunct="1">
              <a:lnSpc>
                <a:spcPct val="90000"/>
              </a:lnSpc>
            </a:pPr>
            <a:r>
              <a:rPr lang="ja-JP" altLang="en-US" sz="2400" b="1" dirty="0">
                <a:latin typeface="+mn-ea"/>
                <a:cs typeface="ＭＳ 明朝" charset="-128"/>
              </a:rPr>
              <a:t>生産波及効果：社会保障が充実することで直接・間接に物やサービスの生産が増える効果</a:t>
            </a:r>
          </a:p>
          <a:p>
            <a:pPr eaLnBrk="1" hangingPunct="1">
              <a:lnSpc>
                <a:spcPct val="90000"/>
              </a:lnSpc>
            </a:pPr>
            <a:r>
              <a:rPr lang="ja-JP" altLang="en-US" sz="2400" b="1" dirty="0">
                <a:latin typeface="+mn-ea"/>
                <a:cs typeface="ＭＳ 明朝" charset="-128"/>
              </a:rPr>
              <a:t>雇用創出効果：社会保障が充実することで新たに働く人が増える効果</a:t>
            </a:r>
          </a:p>
          <a:p>
            <a:pPr eaLnBrk="1" hangingPunct="1">
              <a:lnSpc>
                <a:spcPct val="90000"/>
              </a:lnSpc>
            </a:pPr>
            <a:r>
              <a:rPr lang="ja-JP" altLang="en-US" sz="2400" b="1" dirty="0">
                <a:latin typeface="+mn-ea"/>
                <a:cs typeface="ＭＳ 明朝" charset="-128"/>
              </a:rPr>
              <a:t>所得再分配効果：低所得の人や高齢者への給付⇒格差是正・貧困減少効果</a:t>
            </a:r>
          </a:p>
          <a:p>
            <a:pPr eaLnBrk="1" hangingPunct="1">
              <a:lnSpc>
                <a:spcPct val="90000"/>
              </a:lnSpc>
            </a:pPr>
            <a:r>
              <a:rPr lang="ja-JP" altLang="en-US" sz="2400" b="1" dirty="0">
                <a:latin typeface="+mn-ea"/>
                <a:cs typeface="ＭＳ 明朝" charset="-128"/>
              </a:rPr>
              <a:t>地域格差是正効果：介護などの分野で地方で働く人を増やす、大都市との経済格差の縮小</a:t>
            </a:r>
          </a:p>
          <a:p>
            <a:pPr eaLnBrk="1" hangingPunct="1">
              <a:lnSpc>
                <a:spcPct val="90000"/>
              </a:lnSpc>
            </a:pPr>
            <a:r>
              <a:rPr lang="ja-JP" altLang="en-US" sz="2400" b="1" dirty="0">
                <a:latin typeface="+mn-ea"/>
                <a:cs typeface="ＭＳ 明朝" charset="-128"/>
              </a:rPr>
              <a:t>二次的効果：これらの給付による所得の増加⇒支出の増加⇒生産波及効果・雇用創出効果へ。</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9786552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7824" y="116632"/>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－７　社会保障の経済効果（概念図）</a:t>
            </a:r>
          </a:p>
        </p:txBody>
      </p:sp>
      <p:pic>
        <p:nvPicPr>
          <p:cNvPr id="6" name="図 5">
            <a:extLst>
              <a:ext uri="{FF2B5EF4-FFF2-40B4-BE49-F238E27FC236}">
                <a16:creationId xmlns:a16="http://schemas.microsoft.com/office/drawing/2014/main" id="{4AE56850-3093-082F-AE62-856D3B672519}"/>
              </a:ext>
            </a:extLst>
          </p:cNvPr>
          <p:cNvPicPr>
            <a:picLocks noChangeAspect="1"/>
          </p:cNvPicPr>
          <p:nvPr/>
        </p:nvPicPr>
        <p:blipFill>
          <a:blip r:embed="rId3"/>
          <a:stretch>
            <a:fillRect/>
          </a:stretch>
        </p:blipFill>
        <p:spPr>
          <a:xfrm>
            <a:off x="627824" y="980728"/>
            <a:ext cx="6977935" cy="5396199"/>
          </a:xfrm>
          <a:prstGeom prst="rect">
            <a:avLst/>
          </a:prstGeom>
          <a:solidFill>
            <a:schemeClr val="bg1"/>
          </a:solidFill>
          <a:ln>
            <a:solidFill>
              <a:schemeClr val="bg1"/>
            </a:solidFill>
          </a:ln>
        </p:spPr>
      </p:pic>
      <p:sp>
        <p:nvSpPr>
          <p:cNvPr id="7" name="テキスト ボックス 6">
            <a:hlinkClick r:id="rId4"/>
            <a:extLst>
              <a:ext uri="{FF2B5EF4-FFF2-40B4-BE49-F238E27FC236}">
                <a16:creationId xmlns:a16="http://schemas.microsoft.com/office/drawing/2014/main" id="{B6FDF9B8-874A-FCF3-6E6F-8C6D9AD330AA}"/>
              </a:ext>
            </a:extLst>
          </p:cNvPr>
          <p:cNvSpPr txBox="1"/>
          <p:nvPr/>
        </p:nvSpPr>
        <p:spPr>
          <a:xfrm>
            <a:off x="467544" y="6457890"/>
            <a:ext cx="5328592" cy="400110"/>
          </a:xfrm>
          <a:prstGeom prst="rect">
            <a:avLst/>
          </a:prstGeom>
          <a:solidFill>
            <a:schemeClr val="bg1"/>
          </a:solidFill>
        </p:spPr>
        <p:txBody>
          <a:bodyPr wrap="square" rtlCol="0">
            <a:spAutoFit/>
          </a:bodyPr>
          <a:lstStyle/>
          <a:p>
            <a:r>
              <a:rPr lang="ja-JP" altLang="en-US" sz="2000" dirty="0">
                <a:solidFill>
                  <a:srgbClr val="FF0000"/>
                </a:solidFill>
                <a:hlinkClick r:id="rId5"/>
              </a:rPr>
              <a:t>出典</a:t>
            </a:r>
            <a:r>
              <a:rPr lang="ja-JP" altLang="en-US" sz="2000" dirty="0">
                <a:solidFill>
                  <a:srgbClr val="FF0000"/>
                </a:solidFill>
              </a:rPr>
              <a:t>　教科書　</a:t>
            </a:r>
            <a:r>
              <a:rPr lang="en-US" altLang="ja-JP" sz="2000" dirty="0">
                <a:solidFill>
                  <a:srgbClr val="FF0000"/>
                </a:solidFill>
              </a:rPr>
              <a:t>P.82</a:t>
            </a:r>
          </a:p>
        </p:txBody>
      </p:sp>
    </p:spTree>
    <p:extLst>
      <p:ext uri="{BB962C8B-B14F-4D97-AF65-F5344CB8AC3E}">
        <p14:creationId xmlns:p14="http://schemas.microsoft.com/office/powerpoint/2010/main" val="1301158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　</a:t>
            </a:r>
          </a:p>
        </p:txBody>
      </p:sp>
      <p:sp>
        <p:nvSpPr>
          <p:cNvPr id="430083" name="Rectangle 3"/>
          <p:cNvSpPr>
            <a:spLocks noGrp="1" noChangeArrowheads="1"/>
          </p:cNvSpPr>
          <p:nvPr>
            <p:ph type="body" idx="1"/>
          </p:nvPr>
        </p:nvSpPr>
        <p:spPr>
          <a:xfrm>
            <a:off x="323528" y="1700808"/>
            <a:ext cx="8568952" cy="4464496"/>
          </a:xfrm>
        </p:spPr>
        <p:txBody>
          <a:bodyPr/>
          <a:lstStyle/>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財源確保</a:t>
            </a:r>
            <a:r>
              <a:rPr lang="en-US" altLang="ja-JP" sz="2400" b="1" dirty="0">
                <a:latin typeface="+mn-ea"/>
                <a:cs typeface="ＭＳ 明朝" charset="-128"/>
              </a:rPr>
              <a:t>】</a:t>
            </a:r>
            <a:r>
              <a:rPr lang="ja-JP" altLang="en-US" sz="2400" b="1" dirty="0">
                <a:latin typeface="+mn-ea"/>
                <a:cs typeface="ＭＳ 明朝" charset="-128"/>
              </a:rPr>
              <a:t>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7</a:t>
            </a:r>
          </a:p>
          <a:p>
            <a:pPr eaLnBrk="1" hangingPunct="1">
              <a:lnSpc>
                <a:spcPct val="90000"/>
              </a:lnSpc>
            </a:pPr>
            <a:r>
              <a:rPr lang="ja-JP" altLang="en-US" sz="2400" b="1" dirty="0">
                <a:latin typeface="+mn-ea"/>
                <a:cs typeface="ＭＳ 明朝" charset="-128"/>
              </a:rPr>
              <a:t>社会保障給付費の増加　</a:t>
            </a:r>
            <a:r>
              <a:rPr lang="en-US" altLang="ja-JP" sz="2400" b="1" dirty="0">
                <a:latin typeface="+mn-ea"/>
                <a:cs typeface="ＭＳ 明朝" charset="-128"/>
              </a:rPr>
              <a:t>2018</a:t>
            </a:r>
            <a:r>
              <a:rPr lang="ja-JP" altLang="en-US" sz="2400" b="1" dirty="0">
                <a:latin typeface="+mn-ea"/>
                <a:cs typeface="ＭＳ 明朝" charset="-128"/>
              </a:rPr>
              <a:t>年</a:t>
            </a:r>
            <a:r>
              <a:rPr lang="en-US" altLang="ja-JP" sz="2400" b="1" dirty="0">
                <a:latin typeface="+mn-ea"/>
                <a:cs typeface="ＭＳ 明朝" charset="-128"/>
              </a:rPr>
              <a:t>121.5</a:t>
            </a:r>
            <a:r>
              <a:rPr lang="ja-JP" altLang="en-US" sz="2400" b="1" dirty="0">
                <a:latin typeface="+mn-ea"/>
                <a:cs typeface="ＭＳ 明朝" charset="-128"/>
              </a:rPr>
              <a:t>兆円⇒</a:t>
            </a:r>
            <a:r>
              <a:rPr lang="en-US" altLang="ja-JP" sz="2400" b="1" dirty="0">
                <a:latin typeface="+mn-ea"/>
                <a:cs typeface="ＭＳ 明朝" charset="-128"/>
              </a:rPr>
              <a:t>2040</a:t>
            </a:r>
            <a:r>
              <a:rPr lang="ja-JP" altLang="en-US" sz="2400" b="1" dirty="0">
                <a:latin typeface="+mn-ea"/>
                <a:cs typeface="ＭＳ 明朝" charset="-128"/>
              </a:rPr>
              <a:t>年</a:t>
            </a:r>
            <a:r>
              <a:rPr lang="en-US" altLang="ja-JP" sz="2400" b="1" dirty="0">
                <a:latin typeface="+mn-ea"/>
                <a:cs typeface="ＭＳ 明朝" charset="-128"/>
              </a:rPr>
              <a:t>188.2―190</a:t>
            </a:r>
            <a:r>
              <a:rPr lang="ja-JP" altLang="en-US" sz="2400" b="1" dirty="0">
                <a:latin typeface="+mn-ea"/>
                <a:cs typeface="ＭＳ 明朝" charset="-128"/>
              </a:rPr>
              <a:t>兆円　</a:t>
            </a:r>
            <a:r>
              <a:rPr lang="en-US" altLang="ja-JP" sz="2400" b="1" dirty="0">
                <a:latin typeface="+mn-ea"/>
                <a:cs typeface="ＭＳ 明朝" charset="-128"/>
              </a:rPr>
              <a:t>(2022</a:t>
            </a:r>
            <a:r>
              <a:rPr lang="ja-JP" altLang="en-US" sz="2400" b="1" dirty="0">
                <a:latin typeface="+mn-ea"/>
                <a:cs typeface="ＭＳ 明朝" charset="-128"/>
              </a:rPr>
              <a:t>年時点）</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社会保険料・税の増額が必要になる。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生産年齢人口の減少⇒支え手の減少</a:t>
            </a:r>
            <a:r>
              <a:rPr lang="en-US" altLang="ja-JP" sz="2400" b="1" dirty="0">
                <a:latin typeface="+mn-ea"/>
                <a:cs typeface="ＭＳ 明朝" charset="-128"/>
              </a:rPr>
              <a:t>/</a:t>
            </a:r>
            <a:r>
              <a:rPr lang="ja-JP" altLang="en-US" sz="2400" b="1" dirty="0">
                <a:latin typeface="+mn-ea"/>
                <a:cs typeface="ＭＳ 明朝" charset="-128"/>
              </a:rPr>
              <a:t>人口全体も減少⇒大きな経済成長は期待できない。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社会全体で社会保障を支える仕組みづくりが必要。</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（具体的には）</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・高齢者医療制度における高所得者の支払い負担率</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・保険料負担の逆進性の改善（所得の高い人ほど、相対的に負担が軽くなる。</a:t>
            </a:r>
            <a:r>
              <a:rPr lang="en-US" altLang="ja-JP" sz="2400" b="1" dirty="0">
                <a:latin typeface="+mn-ea"/>
                <a:cs typeface="ＭＳ 明朝" charset="-128"/>
              </a:rPr>
              <a:t>Ex. </a:t>
            </a:r>
            <a:r>
              <a:rPr lang="ja-JP" altLang="en-US" sz="2400" b="1" dirty="0">
                <a:latin typeface="+mn-ea"/>
                <a:cs typeface="ＭＳ 明朝" charset="-128"/>
              </a:rPr>
              <a:t>所得の高い人ほど長生きする！？）</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044311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a:t>
            </a:r>
          </a:p>
        </p:txBody>
      </p:sp>
      <p:sp>
        <p:nvSpPr>
          <p:cNvPr id="430083" name="Rectangle 3"/>
          <p:cNvSpPr>
            <a:spLocks noGrp="1" noChangeArrowheads="1"/>
          </p:cNvSpPr>
          <p:nvPr>
            <p:ph type="body" idx="1"/>
          </p:nvPr>
        </p:nvSpPr>
        <p:spPr>
          <a:xfrm>
            <a:off x="575556" y="1844824"/>
            <a:ext cx="7704856" cy="3888432"/>
          </a:xfrm>
        </p:spPr>
        <p:txBody>
          <a:bodyPr/>
          <a:lstStyle/>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人材確保</a:t>
            </a:r>
            <a:r>
              <a:rPr lang="en-US" altLang="ja-JP" sz="2400" b="1" dirty="0">
                <a:latin typeface="+mn-ea"/>
                <a:cs typeface="ＭＳ 明朝" charset="-128"/>
              </a:rPr>
              <a:t>】</a:t>
            </a:r>
            <a:endParaRPr lang="ja-JP" altLang="en-US" sz="2400" b="1" dirty="0">
              <a:latin typeface="+mn-ea"/>
              <a:cs typeface="ＭＳ 明朝" charset="-128"/>
            </a:endParaRPr>
          </a:p>
          <a:p>
            <a:pPr eaLnBrk="1" hangingPunct="1">
              <a:lnSpc>
                <a:spcPct val="90000"/>
              </a:lnSpc>
            </a:pPr>
            <a:r>
              <a:rPr lang="ja-JP" altLang="en-US" sz="2400" b="1" dirty="0">
                <a:latin typeface="+mn-ea"/>
                <a:cs typeface="ＭＳ 明朝" charset="-128"/>
              </a:rPr>
              <a:t>医療・介護サービスの増加⇒社会保障分野で働く人材の確保</a:t>
            </a:r>
          </a:p>
          <a:p>
            <a:pPr eaLnBrk="1" hangingPunct="1">
              <a:lnSpc>
                <a:spcPct val="90000"/>
              </a:lnSpc>
            </a:pPr>
            <a:r>
              <a:rPr lang="ja-JP" altLang="en-US" sz="2400" b="1" dirty="0">
                <a:latin typeface="+mn-ea"/>
                <a:cs typeface="ＭＳ 明朝" charset="-128"/>
              </a:rPr>
              <a:t>若年労働力の不足⇔労働条件の悪化</a:t>
            </a:r>
          </a:p>
          <a:p>
            <a:pPr eaLnBrk="1" hangingPunct="1">
              <a:lnSpc>
                <a:spcPct val="90000"/>
              </a:lnSpc>
            </a:pPr>
            <a:r>
              <a:rPr lang="ja-JP" altLang="en-US" sz="2400" b="1" dirty="0">
                <a:latin typeface="+mn-ea"/>
                <a:cs typeface="ＭＳ 明朝" charset="-128"/>
              </a:rPr>
              <a:t>福祉に関する資格を習得しても就労しないケースが増加。</a:t>
            </a:r>
          </a:p>
          <a:p>
            <a:pPr eaLnBrk="1" hangingPunct="1">
              <a:lnSpc>
                <a:spcPct val="90000"/>
              </a:lnSpc>
            </a:pPr>
            <a:r>
              <a:rPr lang="ja-JP" altLang="en-US" sz="2400" b="1" dirty="0">
                <a:latin typeface="+mn-ea"/>
                <a:cs typeface="ＭＳ 明朝" charset="-128"/>
              </a:rPr>
              <a:t>⇒外国人労働力の受け入れ</a:t>
            </a:r>
          </a:p>
          <a:p>
            <a:pPr eaLnBrk="1" hangingPunct="1">
              <a:lnSpc>
                <a:spcPct val="90000"/>
              </a:lnSpc>
            </a:pPr>
            <a:r>
              <a:rPr lang="ja-JP" altLang="en-US" sz="2400" b="1" dirty="0">
                <a:latin typeface="+mn-ea"/>
                <a:cs typeface="ＭＳ 明朝" charset="-128"/>
              </a:rPr>
              <a:t>⇒</a:t>
            </a:r>
            <a:r>
              <a:rPr lang="en-US" altLang="ja-JP" sz="2400" b="1" dirty="0">
                <a:latin typeface="+mn-ea"/>
                <a:cs typeface="ＭＳ 明朝" charset="-128"/>
              </a:rPr>
              <a:t>ICT</a:t>
            </a:r>
            <a:r>
              <a:rPr lang="ja-JP" altLang="en-US" sz="2400" b="1" dirty="0">
                <a:latin typeface="+mn-ea"/>
                <a:cs typeface="ＭＳ 明朝" charset="-128"/>
              </a:rPr>
              <a:t>を活用した機器開発・活用、介護ロボット</a:t>
            </a:r>
          </a:p>
          <a:p>
            <a:pPr eaLnBrk="1" hangingPunct="1">
              <a:lnSpc>
                <a:spcPct val="90000"/>
              </a:lnSpc>
            </a:pPr>
            <a:r>
              <a:rPr lang="ja-JP" altLang="en-US" sz="2400" b="1" dirty="0">
                <a:latin typeface="+mn-ea"/>
                <a:cs typeface="ＭＳ 明朝" charset="-128"/>
              </a:rPr>
              <a:t>法整備：個人情報保護、ハラスメント防止、違反行為に対するペナルティなど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57496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７月</a:t>
            </a:r>
            <a:r>
              <a:rPr lang="en-US" altLang="ja-JP" sz="3200" dirty="0"/>
              <a:t>10</a:t>
            </a:r>
            <a:r>
              <a:rPr lang="ja-JP" altLang="en-US" sz="3200" dirty="0"/>
              <a:t>日（木）は</a:t>
            </a:r>
          </a:p>
          <a:p>
            <a:pPr marL="0" indent="0">
              <a:buNone/>
            </a:pPr>
            <a:r>
              <a:rPr lang="en-US" altLang="ja-JP" sz="3200" dirty="0"/>
              <a:t>【</a:t>
            </a:r>
            <a:r>
              <a:rPr lang="ja-JP" altLang="en-US" sz="3200" dirty="0"/>
              <a:t>社会保険の概念と範囲</a:t>
            </a:r>
            <a:r>
              <a:rPr lang="en-US" altLang="ja-JP" sz="3200" dirty="0"/>
              <a:t>】</a:t>
            </a:r>
            <a:r>
              <a:rPr lang="ja-JP" altLang="en-US" sz="3200" dirty="0"/>
              <a:t>年金保険、医療保険、介護保険と被用者の社会保険</a:t>
            </a:r>
          </a:p>
          <a:p>
            <a:pPr marL="0" indent="0">
              <a:buNone/>
            </a:pPr>
            <a:r>
              <a:rPr lang="ja-JP" altLang="en-US" sz="3200" dirty="0"/>
              <a:t> ★教科書：　第４章社会保険・社会扶助・民間保険の関係</a:t>
            </a:r>
          </a:p>
          <a:p>
            <a:pPr marL="0" indent="0">
              <a:buNone/>
            </a:pPr>
            <a:r>
              <a:rPr lang="ja-JP" altLang="en-US" sz="3200" dirty="0"/>
              <a:t>第１節　保険と扶助の考え方</a:t>
            </a:r>
          </a:p>
          <a:p>
            <a:pPr marL="0" indent="0">
              <a:buNone/>
            </a:pPr>
            <a:r>
              <a:rPr lang="ja-JP" altLang="en-US" sz="3200" dirty="0"/>
              <a:t>ｐ</a:t>
            </a:r>
            <a:r>
              <a:rPr lang="en-US" altLang="ja-JP" sz="3200" dirty="0"/>
              <a:t>.86</a:t>
            </a:r>
            <a:r>
              <a:rPr lang="ja-JP" altLang="en-US" sz="3200" dirty="0"/>
              <a:t>～</a:t>
            </a:r>
            <a:r>
              <a:rPr lang="en-US" altLang="ja-JP" sz="3200" dirty="0"/>
              <a:t>p.91</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pPr algn="ctr"/>
            <a:r>
              <a:rPr lang="ja-JP" altLang="en-US" dirty="0"/>
              <a:t>今日のお話</a:t>
            </a:r>
            <a:br>
              <a:rPr lang="en-US" altLang="ja-JP" dirty="0"/>
            </a:br>
            <a:r>
              <a:rPr lang="ja-JP" altLang="en-US" sz="2800" dirty="0"/>
              <a:t>★前回は財政</a:t>
            </a:r>
            <a:r>
              <a:rPr lang="ja-JP" altLang="en-US" sz="2800" dirty="0">
                <a:solidFill>
                  <a:srgbClr val="FF0000"/>
                </a:solidFill>
              </a:rPr>
              <a:t>支出</a:t>
            </a:r>
            <a:r>
              <a:rPr lang="ja-JP" altLang="en-US" sz="2800" dirty="0"/>
              <a:t>。今回は国民</a:t>
            </a:r>
            <a:r>
              <a:rPr lang="ja-JP" altLang="en-US" sz="2800" dirty="0">
                <a:solidFill>
                  <a:srgbClr val="FF0000"/>
                </a:solidFill>
              </a:rPr>
              <a:t>負担。</a:t>
            </a:r>
            <a:endParaRPr lang="en-US" dirty="0">
              <a:solidFill>
                <a:srgbClr val="FF0000"/>
              </a:solidFill>
            </a:endParaRPr>
          </a:p>
        </p:txBody>
      </p:sp>
      <p:sp>
        <p:nvSpPr>
          <p:cNvPr id="427011" name="Rectangle 3"/>
          <p:cNvSpPr>
            <a:spLocks noGrp="1" noChangeArrowheads="1"/>
          </p:cNvSpPr>
          <p:nvPr>
            <p:ph type="body" idx="1"/>
          </p:nvPr>
        </p:nvSpPr>
        <p:spPr>
          <a:xfrm>
            <a:off x="706637" y="1713123"/>
            <a:ext cx="7710921" cy="2868005"/>
          </a:xfrm>
        </p:spPr>
        <p:txBody>
          <a:bodyPr/>
          <a:lstStyle/>
          <a:p>
            <a:pPr marL="0" indent="0" eaLnBrk="1" hangingPunct="1">
              <a:lnSpc>
                <a:spcPct val="90000"/>
              </a:lnSpc>
              <a:buNone/>
            </a:pPr>
            <a:r>
              <a:rPr lang="ja-JP" altLang="en-US" sz="2800" dirty="0"/>
              <a:t>第３節　国民負担率</a:t>
            </a:r>
            <a:endParaRPr lang="en-US" altLang="ja-JP" sz="2800" dirty="0"/>
          </a:p>
          <a:p>
            <a:pPr marL="514350" indent="-514350" eaLnBrk="1" hangingPunct="1">
              <a:lnSpc>
                <a:spcPct val="90000"/>
              </a:lnSpc>
              <a:buFont typeface="+mj-lt"/>
              <a:buAutoNum type="arabicPeriod"/>
            </a:pPr>
            <a:r>
              <a:rPr lang="ja-JP" altLang="en-US" sz="2800" dirty="0"/>
              <a:t>国民負担率の定義、水準</a:t>
            </a:r>
            <a:endParaRPr lang="en-US" altLang="ja-JP" sz="2800" dirty="0"/>
          </a:p>
          <a:p>
            <a:pPr marL="514350" indent="-514350" eaLnBrk="1" hangingPunct="1">
              <a:lnSpc>
                <a:spcPct val="90000"/>
              </a:lnSpc>
              <a:buFont typeface="+mj-lt"/>
              <a:buAutoNum type="arabicPeriod"/>
            </a:pPr>
            <a:r>
              <a:rPr lang="ja-JP" altLang="en-US" sz="2800" dirty="0"/>
              <a:t>国民負担率の留意点</a:t>
            </a:r>
            <a:endParaRPr lang="en-US" altLang="ja-JP" sz="2800" dirty="0"/>
          </a:p>
          <a:p>
            <a:pPr marL="0" indent="0" eaLnBrk="1" hangingPunct="1">
              <a:lnSpc>
                <a:spcPct val="90000"/>
              </a:lnSpc>
              <a:buNone/>
            </a:pPr>
            <a:r>
              <a:rPr lang="ja-JP" altLang="en-US" sz="2800" dirty="0"/>
              <a:t>第 ４節 社会保障と経済</a:t>
            </a:r>
          </a:p>
          <a:p>
            <a:pPr marL="514350" indent="-514350" eaLnBrk="1" hangingPunct="1">
              <a:lnSpc>
                <a:spcPct val="90000"/>
              </a:lnSpc>
              <a:buFont typeface="+mj-lt"/>
              <a:buAutoNum type="arabicPeriod"/>
            </a:pPr>
            <a:r>
              <a:rPr lang="ja-JP" altLang="en-US" sz="2800" dirty="0"/>
              <a:t>社会保障と国民経済</a:t>
            </a:r>
          </a:p>
          <a:p>
            <a:pPr marL="514350" indent="-514350" eaLnBrk="1" hangingPunct="1">
              <a:lnSpc>
                <a:spcPct val="90000"/>
              </a:lnSpc>
              <a:buFont typeface="+mj-lt"/>
              <a:buAutoNum type="arabicPeriod"/>
            </a:pPr>
            <a:r>
              <a:rPr lang="ja-JP" altLang="en-US" sz="2800" dirty="0"/>
              <a:t>社会保障の経済効果</a:t>
            </a:r>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09600" y="4557205"/>
            <a:ext cx="8185843" cy="2246769"/>
          </a:xfrm>
          <a:prstGeom prst="rect">
            <a:avLst/>
          </a:prstGeom>
          <a:solidFill>
            <a:schemeClr val="bg1"/>
          </a:solidFill>
          <a:ln>
            <a:solidFill>
              <a:schemeClr val="bg1"/>
            </a:solidFill>
          </a:ln>
        </p:spPr>
        <p:txBody>
          <a:bodyPr wrap="square" rtlCol="0">
            <a:spAutoFit/>
          </a:bodyPr>
          <a:lstStyle/>
          <a:p>
            <a:r>
              <a:rPr lang="ja-JP" altLang="en-US" sz="2000" dirty="0"/>
              <a:t>国民負担率とは、国民の税金や社会保険料などの支払いが所得に占める割合、</a:t>
            </a:r>
            <a:r>
              <a:rPr lang="ja-JP" altLang="en-US" sz="2000" dirty="0">
                <a:solidFill>
                  <a:srgbClr val="FF0000"/>
                </a:solidFill>
              </a:rPr>
              <a:t>どれだけ負担しているか？</a:t>
            </a:r>
            <a:r>
              <a:rPr lang="ja-JP" altLang="en-US" sz="2000" dirty="0"/>
              <a:t>（国税（所得税・消費税など）＋地方税（住民税など）＋社会保険料）</a:t>
            </a:r>
            <a:r>
              <a:rPr lang="en-US" altLang="ja-JP" sz="2000" dirty="0"/>
              <a:t>÷</a:t>
            </a:r>
            <a:r>
              <a:rPr lang="ja-JP" altLang="en-US" sz="2000" dirty="0"/>
              <a:t>国民所得。</a:t>
            </a:r>
            <a:r>
              <a:rPr lang="en-US" altLang="ja-JP" sz="2000" dirty="0"/>
              <a:t>2020</a:t>
            </a:r>
            <a:r>
              <a:rPr lang="ja-JP" altLang="en-US" sz="2000" dirty="0"/>
              <a:t>（</a:t>
            </a:r>
            <a:r>
              <a:rPr lang="en-US" altLang="ja-JP" sz="2000" dirty="0"/>
              <a:t>R2)</a:t>
            </a:r>
            <a:r>
              <a:rPr lang="ja-JP" altLang="en-US" sz="2000" dirty="0"/>
              <a:t>年度</a:t>
            </a:r>
            <a:r>
              <a:rPr lang="en-US" altLang="ja-JP" sz="2000" dirty="0"/>
              <a:t>44.6</a:t>
            </a:r>
            <a:r>
              <a:rPr lang="ja-JP" altLang="en-US" sz="2000" dirty="0"/>
              <a:t>％（財政赤字込</a:t>
            </a:r>
            <a:r>
              <a:rPr lang="en-US" altLang="ja-JP" sz="2000" dirty="0"/>
              <a:t>49.9</a:t>
            </a:r>
            <a:r>
              <a:rPr lang="ja-JP" altLang="en-US" sz="2000" dirty="0"/>
              <a:t>％）。</a:t>
            </a:r>
            <a:r>
              <a:rPr lang="ja-JP" altLang="en-US" sz="2000" dirty="0">
                <a:solidFill>
                  <a:srgbClr val="FF0000"/>
                </a:solidFill>
              </a:rPr>
              <a:t>江戸時代の五公五民！批判</a:t>
            </a:r>
            <a:r>
              <a:rPr lang="ja-JP" altLang="en-US" sz="2000" dirty="0"/>
              <a:t>⇒経済負担が大きい＝サービスにお金を掛けているとも解釈できる。社会保障には様々な経済効果（生産波及効果、雇用創出効果、所得再分配効果、地域格差是正効果、就労支援効果など）がある。</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8864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（１）国民負担率の定義、水準</a:t>
            </a:r>
            <a:br>
              <a:rPr lang="ja-JP" altLang="en-US" sz="2800" dirty="0"/>
            </a:br>
            <a:endParaRPr lang="ja-JP" altLang="en-US" sz="2800" dirty="0"/>
          </a:p>
        </p:txBody>
      </p:sp>
      <p:sp>
        <p:nvSpPr>
          <p:cNvPr id="430083" name="Rectangle 3"/>
          <p:cNvSpPr>
            <a:spLocks noGrp="1" noChangeArrowheads="1"/>
          </p:cNvSpPr>
          <p:nvPr>
            <p:ph type="body" idx="1"/>
          </p:nvPr>
        </p:nvSpPr>
        <p:spPr>
          <a:xfrm>
            <a:off x="174190" y="1700808"/>
            <a:ext cx="8430258" cy="4824536"/>
          </a:xfrm>
        </p:spPr>
        <p:txBody>
          <a:bodyPr/>
          <a:lstStyle/>
          <a:p>
            <a:pPr eaLnBrk="1" hangingPunct="1">
              <a:lnSpc>
                <a:spcPct val="90000"/>
              </a:lnSpc>
            </a:pPr>
            <a:r>
              <a:rPr lang="ja-JP" altLang="en-US" sz="2400" b="1" dirty="0">
                <a:latin typeface="+mn-ea"/>
                <a:cs typeface="ＭＳ 明朝" charset="-128"/>
              </a:rPr>
              <a:t>国民負担率；税金や社会保険料などの支払いが所得に占める割合（国にいくら払っているか？）毎年、財務省が公表</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［国税（所得税・消費税など）＋地方税（住民税など）＋社会保険料）］</a:t>
            </a:r>
            <a:r>
              <a:rPr lang="en-US" altLang="ja-JP" sz="2400" b="1" dirty="0">
                <a:latin typeface="+mn-ea"/>
                <a:cs typeface="ＭＳ 明朝" charset="-128"/>
              </a:rPr>
              <a:t>÷</a:t>
            </a:r>
            <a:r>
              <a:rPr lang="ja-JP" altLang="en-US" sz="2400" b="1" dirty="0">
                <a:latin typeface="+mn-ea"/>
                <a:cs typeface="ＭＳ 明朝" charset="-128"/>
              </a:rPr>
              <a:t>国民所得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税金</a:t>
            </a:r>
            <a:r>
              <a:rPr lang="en-US" altLang="ja-JP" sz="2400" b="1" dirty="0">
                <a:latin typeface="+mn-ea"/>
                <a:cs typeface="ＭＳ 明朝" charset="-128"/>
              </a:rPr>
              <a:t>3</a:t>
            </a:r>
            <a:r>
              <a:rPr lang="ja-JP" altLang="en-US" sz="2400" b="1" dirty="0">
                <a:latin typeface="+mn-ea"/>
                <a:cs typeface="ＭＳ 明朝" charset="-128"/>
              </a:rPr>
              <a:t>割＋社会保険</a:t>
            </a:r>
            <a:r>
              <a:rPr lang="en-US" altLang="ja-JP" sz="2400" b="1" dirty="0">
                <a:latin typeface="+mn-ea"/>
                <a:cs typeface="ＭＳ 明朝" charset="-128"/>
              </a:rPr>
              <a:t>2</a:t>
            </a:r>
            <a:r>
              <a:rPr lang="ja-JP" altLang="en-US" sz="2400" b="1" dirty="0">
                <a:latin typeface="+mn-ea"/>
                <a:cs typeface="ＭＳ 明朝" charset="-128"/>
              </a:rPr>
              <a:t>割。</a:t>
            </a:r>
            <a:r>
              <a:rPr lang="ja-JP" altLang="en-US" sz="2400" b="1" dirty="0">
                <a:solidFill>
                  <a:srgbClr val="FF0000"/>
                </a:solidFill>
                <a:latin typeface="+mn-ea"/>
                <a:cs typeface="ＭＳ 明朝" charset="-128"/>
              </a:rPr>
              <a:t>五公五民（ごこうごみん）</a:t>
            </a:r>
            <a:endParaRPr lang="ja-JP" altLang="en-US" sz="2400" b="1" dirty="0">
              <a:latin typeface="+mn-ea"/>
              <a:cs typeface="ＭＳ 明朝" charset="-128"/>
            </a:endParaRPr>
          </a:p>
          <a:p>
            <a:pPr eaLnBrk="1" hangingPunct="1">
              <a:lnSpc>
                <a:spcPct val="90000"/>
              </a:lnSpc>
            </a:pPr>
            <a:r>
              <a:rPr lang="ja-JP" altLang="en-US" sz="2400" b="1" dirty="0">
                <a:latin typeface="+mn-ea"/>
                <a:cs typeface="ＭＳ 明朝" charset="-128"/>
              </a:rPr>
              <a:t>国民経済における公的負担の大きさ！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1970</a:t>
            </a:r>
            <a:r>
              <a:rPr lang="ja-JP" altLang="en-US" sz="2400" b="1" dirty="0">
                <a:latin typeface="+mn-ea"/>
                <a:cs typeface="ＭＳ 明朝" charset="-128"/>
              </a:rPr>
              <a:t>（</a:t>
            </a:r>
            <a:r>
              <a:rPr lang="en-US" altLang="ja-JP" sz="2400" b="1" dirty="0">
                <a:latin typeface="+mn-ea"/>
                <a:cs typeface="ＭＳ 明朝" charset="-128"/>
              </a:rPr>
              <a:t>S45)24.3</a:t>
            </a:r>
            <a:r>
              <a:rPr lang="ja-JP" altLang="en-US" sz="2400" b="1" dirty="0">
                <a:latin typeface="+mn-ea"/>
                <a:cs typeface="ＭＳ 明朝" charset="-128"/>
              </a:rPr>
              <a:t>％から上昇してきた。</a:t>
            </a:r>
          </a:p>
          <a:p>
            <a:pPr eaLnBrk="1" hangingPunct="1">
              <a:lnSpc>
                <a:spcPct val="90000"/>
              </a:lnSpc>
            </a:pPr>
            <a:r>
              <a:rPr lang="en-US" altLang="ja-JP" sz="2400" b="1" dirty="0">
                <a:latin typeface="+mn-ea"/>
                <a:cs typeface="ＭＳ 明朝" charset="-128"/>
              </a:rPr>
              <a:t>2024</a:t>
            </a:r>
            <a:r>
              <a:rPr lang="ja-JP" altLang="en-US" sz="2400" b="1" dirty="0">
                <a:latin typeface="+mn-ea"/>
                <a:cs typeface="ＭＳ 明朝" charset="-128"/>
              </a:rPr>
              <a:t>（</a:t>
            </a:r>
            <a:r>
              <a:rPr lang="en-US" altLang="ja-JP" sz="2400" b="1" dirty="0">
                <a:latin typeface="+mn-ea"/>
                <a:cs typeface="ＭＳ 明朝" charset="-128"/>
              </a:rPr>
              <a:t>R6)</a:t>
            </a:r>
            <a:r>
              <a:rPr lang="ja-JP" altLang="en-US" sz="2400" b="1" dirty="0">
                <a:latin typeface="+mn-ea"/>
                <a:cs typeface="ＭＳ 明朝" charset="-128"/>
              </a:rPr>
              <a:t>の国民負担率は</a:t>
            </a:r>
            <a:r>
              <a:rPr lang="en-US" altLang="ja-JP" sz="2400" b="1" dirty="0">
                <a:latin typeface="+mn-ea"/>
                <a:cs typeface="ＭＳ 明朝" charset="-128"/>
              </a:rPr>
              <a:t>45.8</a:t>
            </a:r>
            <a:r>
              <a:rPr lang="ja-JP" altLang="en-US" sz="2400" b="1" dirty="0">
                <a:latin typeface="+mn-ea"/>
                <a:cs typeface="ＭＳ 明朝" charset="-128"/>
              </a:rPr>
              <a:t>％（潜在的：財政赤字込</a:t>
            </a:r>
            <a:r>
              <a:rPr lang="en-US" altLang="ja-JP" sz="2400" b="1" dirty="0">
                <a:latin typeface="+mn-ea"/>
                <a:cs typeface="ＭＳ 明朝" charset="-128"/>
              </a:rPr>
              <a:t>50.9</a:t>
            </a:r>
            <a:r>
              <a:rPr lang="ja-JP" altLang="en-US" sz="2400" b="1" dirty="0">
                <a:latin typeface="+mn-ea"/>
                <a:cs typeface="ＭＳ 明朝" charset="-128"/>
              </a:rPr>
              <a:t>％）</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税負担</a:t>
            </a:r>
            <a:r>
              <a:rPr lang="en-US" altLang="ja-JP" sz="2400" b="1" dirty="0">
                <a:latin typeface="+mn-ea"/>
                <a:cs typeface="ＭＳ 明朝" charset="-128"/>
              </a:rPr>
              <a:t>27.6</a:t>
            </a:r>
            <a:r>
              <a:rPr lang="ja-JP" altLang="en-US" sz="2400" b="1" dirty="0">
                <a:latin typeface="+mn-ea"/>
                <a:cs typeface="ＭＳ 明朝" charset="-128"/>
              </a:rPr>
              <a:t>％（国税</a:t>
            </a:r>
            <a:r>
              <a:rPr lang="en-US" altLang="ja-JP" sz="2400" b="1" dirty="0">
                <a:latin typeface="+mn-ea"/>
                <a:cs typeface="ＭＳ 明朝" charset="-128"/>
              </a:rPr>
              <a:t>17.5 </a:t>
            </a:r>
            <a:r>
              <a:rPr lang="ja-JP" altLang="en-US" sz="2400" b="1" dirty="0">
                <a:latin typeface="+mn-ea"/>
                <a:cs typeface="ＭＳ 明朝" charset="-128"/>
              </a:rPr>
              <a:t>％、地方税</a:t>
            </a:r>
            <a:r>
              <a:rPr lang="en-US" altLang="ja-JP" sz="2400" b="1" dirty="0">
                <a:latin typeface="+mn-ea"/>
                <a:cs typeface="ＭＳ 明朝" charset="-128"/>
              </a:rPr>
              <a:t>10.1</a:t>
            </a:r>
            <a:r>
              <a:rPr lang="ja-JP" altLang="en-US" sz="2400" b="1" dirty="0">
                <a:latin typeface="+mn-ea"/>
                <a:cs typeface="ＭＳ 明朝" charset="-128"/>
              </a:rPr>
              <a:t>％）、社会保険料負担</a:t>
            </a:r>
            <a:r>
              <a:rPr lang="en-US" altLang="ja-JP" sz="2400" b="1" dirty="0">
                <a:latin typeface="+mn-ea"/>
                <a:cs typeface="ＭＳ 明朝" charset="-128"/>
              </a:rPr>
              <a:t>18.3</a:t>
            </a:r>
            <a:r>
              <a:rPr lang="ja-JP" altLang="en-US" sz="2400" b="1" dirty="0">
                <a:latin typeface="+mn-ea"/>
                <a:cs typeface="ＭＳ 明朝" charset="-128"/>
              </a:rPr>
              <a:t>％。</a:t>
            </a:r>
            <a:r>
              <a:rPr lang="ja-JP" altLang="en-US" sz="2000" b="1" dirty="0">
                <a:solidFill>
                  <a:srgbClr val="FF0000"/>
                </a:solidFill>
                <a:latin typeface="+mn-ea"/>
                <a:cs typeface="ＭＳ 明朝" charset="-128"/>
              </a:rPr>
              <a:t>＊財政赤字が膨らむと、その分だけ国民負担率は低く抑えれる点に注意。近年はコロナで</a:t>
            </a:r>
            <a:r>
              <a:rPr lang="en-US" altLang="ja-JP" sz="2000" b="1" dirty="0">
                <a:solidFill>
                  <a:srgbClr val="FF0000"/>
                </a:solidFill>
                <a:latin typeface="+mn-ea"/>
                <a:cs typeface="ＭＳ 明朝" charset="-128"/>
              </a:rPr>
              <a:t>45</a:t>
            </a:r>
            <a:r>
              <a:rPr lang="ja-JP" altLang="en-US" sz="2000" b="1" dirty="0">
                <a:solidFill>
                  <a:srgbClr val="FF0000"/>
                </a:solidFill>
                <a:latin typeface="+mn-ea"/>
                <a:cs typeface="ＭＳ 明朝" charset="-128"/>
              </a:rPr>
              <a:t>％程度に低下している。</a:t>
            </a:r>
            <a:endParaRPr lang="en-US" altLang="ja-JP" sz="2000" b="1" dirty="0">
              <a:solidFill>
                <a:srgbClr val="FF0000"/>
              </a:solidFill>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国民負担率の推移①</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2" name="図 1" descr="グラフ, ヒストグラム&#10;&#10;自動的に生成された説明">
            <a:extLst>
              <a:ext uri="{FF2B5EF4-FFF2-40B4-BE49-F238E27FC236}">
                <a16:creationId xmlns:a16="http://schemas.microsoft.com/office/drawing/2014/main" id="{02BE8B20-8765-EF5B-443C-C7D9CED95591}"/>
              </a:ext>
            </a:extLst>
          </p:cNvPr>
          <p:cNvPicPr>
            <a:picLocks noChangeAspect="1"/>
          </p:cNvPicPr>
          <p:nvPr/>
        </p:nvPicPr>
        <p:blipFill>
          <a:blip r:embed="rId5"/>
          <a:stretch>
            <a:fillRect/>
          </a:stretch>
        </p:blipFill>
        <p:spPr>
          <a:xfrm>
            <a:off x="539552" y="1199094"/>
            <a:ext cx="7416824" cy="5098584"/>
          </a:xfrm>
          <a:prstGeom prst="rect">
            <a:avLst/>
          </a:prstGeom>
        </p:spPr>
      </p:pic>
    </p:spTree>
    <p:extLst>
      <p:ext uri="{BB962C8B-B14F-4D97-AF65-F5344CB8AC3E}">
        <p14:creationId xmlns:p14="http://schemas.microsoft.com/office/powerpoint/2010/main" val="325927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国民負担率の推移②</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15F815AE-230F-39AF-7D6B-57B4188465AF}"/>
              </a:ext>
            </a:extLst>
          </p:cNvPr>
          <p:cNvPicPr>
            <a:picLocks noChangeAspect="1"/>
          </p:cNvPicPr>
          <p:nvPr/>
        </p:nvPicPr>
        <p:blipFill>
          <a:blip r:embed="rId5"/>
          <a:stretch>
            <a:fillRect/>
          </a:stretch>
        </p:blipFill>
        <p:spPr>
          <a:xfrm>
            <a:off x="683568" y="1454637"/>
            <a:ext cx="6624736" cy="4762372"/>
          </a:xfrm>
          <a:prstGeom prst="rect">
            <a:avLst/>
          </a:prstGeom>
        </p:spPr>
      </p:pic>
    </p:spTree>
    <p:extLst>
      <p:ext uri="{BB962C8B-B14F-4D97-AF65-F5344CB8AC3E}">
        <p14:creationId xmlns:p14="http://schemas.microsoft.com/office/powerpoint/2010/main" val="330115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22496" y="91406"/>
            <a:ext cx="7704856" cy="1160475"/>
          </a:xfrm>
        </p:spPr>
        <p:txBody>
          <a:bodyPr anchor="t" anchorCtr="0"/>
          <a:lstStyle/>
          <a:p>
            <a:pPr algn="ctr" eaLnBrk="1" hangingPunct="1">
              <a:lnSpc>
                <a:spcPct val="90000"/>
              </a:lnSpc>
            </a:pPr>
            <a:br>
              <a:rPr lang="ja-JP" altLang="en-US" sz="2800" dirty="0"/>
            </a:br>
            <a:r>
              <a:rPr lang="ja-JP" altLang="en-US" sz="2800" dirty="0"/>
              <a:t>国民負担率の国際比較③　</a:t>
            </a:r>
            <a:br>
              <a:rPr lang="ja-JP" altLang="en-US" sz="2800" dirty="0"/>
            </a:br>
            <a:endParaRPr lang="ja-JP" altLang="en-US" sz="2800" dirty="0"/>
          </a:p>
        </p:txBody>
      </p:sp>
      <p:pic>
        <p:nvPicPr>
          <p:cNvPr id="4" name="図 3" descr="グラフ&#10;&#10;自動的に生成された説明">
            <a:extLst>
              <a:ext uri="{FF2B5EF4-FFF2-40B4-BE49-F238E27FC236}">
                <a16:creationId xmlns:a16="http://schemas.microsoft.com/office/drawing/2014/main" id="{61F283F4-B2AE-8960-8003-CAF236D93686}"/>
              </a:ext>
            </a:extLst>
          </p:cNvPr>
          <p:cNvPicPr>
            <a:picLocks noChangeAspect="1"/>
          </p:cNvPicPr>
          <p:nvPr/>
        </p:nvPicPr>
        <p:blipFill>
          <a:blip r:embed="rId3"/>
          <a:stretch>
            <a:fillRect/>
          </a:stretch>
        </p:blipFill>
        <p:spPr>
          <a:xfrm>
            <a:off x="539552" y="997767"/>
            <a:ext cx="7164796" cy="4989604"/>
          </a:xfrm>
          <a:prstGeom prst="rect">
            <a:avLst/>
          </a:prstGeom>
        </p:spPr>
      </p:pic>
      <p:sp>
        <p:nvSpPr>
          <p:cNvPr id="3" name="テキスト ボックス 2">
            <a:hlinkClick r:id="rId4"/>
            <a:extLst>
              <a:ext uri="{FF2B5EF4-FFF2-40B4-BE49-F238E27FC236}">
                <a16:creationId xmlns:a16="http://schemas.microsoft.com/office/drawing/2014/main" id="{F8EEB347-B109-BC0B-E665-68F55E29BE1E}"/>
              </a:ext>
            </a:extLst>
          </p:cNvPr>
          <p:cNvSpPr txBox="1"/>
          <p:nvPr/>
        </p:nvSpPr>
        <p:spPr>
          <a:xfrm>
            <a:off x="179512" y="5733256"/>
            <a:ext cx="8692938" cy="707886"/>
          </a:xfrm>
          <a:prstGeom prst="rect">
            <a:avLst/>
          </a:prstGeom>
          <a:solidFill>
            <a:schemeClr val="bg1"/>
          </a:solidFill>
        </p:spPr>
        <p:txBody>
          <a:bodyPr wrap="square" rtlCol="0">
            <a:spAutoFit/>
          </a:bodyPr>
          <a:lstStyle/>
          <a:p>
            <a:r>
              <a:rPr lang="ja-JP" altLang="en-US" sz="2000" dirty="0">
                <a:solidFill>
                  <a:srgbClr val="FF0000"/>
                </a:solidFill>
              </a:rPr>
              <a:t>フランス＞スウェーデン＞ドイツ＞イギリス＞日本＞アメリカが一番低い。</a:t>
            </a:r>
            <a:endParaRPr lang="en-US" altLang="ja-JP" sz="2000" dirty="0">
              <a:solidFill>
                <a:srgbClr val="FF0000"/>
              </a:solidFill>
            </a:endParaRPr>
          </a:p>
          <a:p>
            <a:r>
              <a:rPr lang="ja-JP" altLang="en-US" sz="2000" dirty="0">
                <a:solidFill>
                  <a:srgbClr val="FF0000"/>
                </a:solidFill>
              </a:rPr>
              <a:t>＊国民負担率が低い方が手取り給与（可処分所得、自由に使えるお金）が多い。</a:t>
            </a:r>
            <a:endParaRPr lang="en-US" altLang="ja-JP" sz="2000" dirty="0">
              <a:solidFill>
                <a:srgbClr val="FF0000"/>
              </a:solidFill>
            </a:endParaRPr>
          </a:p>
        </p:txBody>
      </p:sp>
    </p:spTree>
    <p:extLst>
      <p:ext uri="{BB962C8B-B14F-4D97-AF65-F5344CB8AC3E}">
        <p14:creationId xmlns:p14="http://schemas.microsoft.com/office/powerpoint/2010/main" val="103585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国民負担率の国際比較　④　</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7145274" cy="707886"/>
          </a:xfrm>
          <a:prstGeom prst="rect">
            <a:avLst/>
          </a:prstGeom>
          <a:solidFill>
            <a:schemeClr val="bg1"/>
          </a:solidFill>
        </p:spPr>
        <p:txBody>
          <a:bodyPr wrap="square" rtlCol="0">
            <a:spAutoFit/>
          </a:bodyPr>
          <a:lstStyle/>
          <a:p>
            <a:r>
              <a:rPr lang="ja-JP" altLang="en-US" sz="2000" dirty="0">
                <a:solidFill>
                  <a:srgbClr val="FF0000"/>
                </a:solidFill>
              </a:rPr>
              <a:t>日本の国民負担率は</a:t>
            </a:r>
            <a:r>
              <a:rPr lang="en-US" altLang="ja-JP" sz="2000" dirty="0">
                <a:solidFill>
                  <a:srgbClr val="FF0000"/>
                </a:solidFill>
              </a:rPr>
              <a:t>OECD</a:t>
            </a:r>
            <a:r>
              <a:rPr lang="ja-JP" altLang="en-US" sz="2000" dirty="0">
                <a:solidFill>
                  <a:srgbClr val="FF0000"/>
                </a:solidFill>
              </a:rPr>
              <a:t>３６カ国中では、２５位で低い方だが韓国・スイス・米国ほどではない。</a:t>
            </a:r>
            <a:endParaRPr lang="en-US" altLang="ja-JP" sz="2000" dirty="0">
              <a:solidFill>
                <a:srgbClr val="FF0000"/>
              </a:solidFill>
            </a:endParaRPr>
          </a:p>
        </p:txBody>
      </p:sp>
      <p:pic>
        <p:nvPicPr>
          <p:cNvPr id="2" name="図 1" descr="グラフ, 棒グラフ&#10;&#10;自動的に生成された説明">
            <a:extLst>
              <a:ext uri="{FF2B5EF4-FFF2-40B4-BE49-F238E27FC236}">
                <a16:creationId xmlns:a16="http://schemas.microsoft.com/office/drawing/2014/main" id="{2E171DD0-4F89-E242-F8CF-CCC00B63F7CB}"/>
              </a:ext>
            </a:extLst>
          </p:cNvPr>
          <p:cNvPicPr>
            <a:picLocks noChangeAspect="1"/>
          </p:cNvPicPr>
          <p:nvPr/>
        </p:nvPicPr>
        <p:blipFill>
          <a:blip r:embed="rId4"/>
          <a:stretch>
            <a:fillRect/>
          </a:stretch>
        </p:blipFill>
        <p:spPr>
          <a:xfrm>
            <a:off x="611560" y="1169866"/>
            <a:ext cx="7344816" cy="5050543"/>
          </a:xfrm>
          <a:prstGeom prst="rect">
            <a:avLst/>
          </a:prstGeom>
        </p:spPr>
      </p:pic>
    </p:spTree>
    <p:extLst>
      <p:ext uri="{BB962C8B-B14F-4D97-AF65-F5344CB8AC3E}">
        <p14:creationId xmlns:p14="http://schemas.microsoft.com/office/powerpoint/2010/main" val="2996725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（２）国民負担率の留意点</a:t>
            </a:r>
            <a:br>
              <a:rPr lang="ja-JP" altLang="en-US" sz="2800" dirty="0"/>
            </a:br>
            <a:endParaRPr lang="ja-JP" altLang="en-US" sz="2800" dirty="0"/>
          </a:p>
        </p:txBody>
      </p:sp>
      <p:sp>
        <p:nvSpPr>
          <p:cNvPr id="430083" name="Rectangle 3"/>
          <p:cNvSpPr>
            <a:spLocks noGrp="1" noChangeArrowheads="1"/>
          </p:cNvSpPr>
          <p:nvPr>
            <p:ph type="body" idx="1"/>
          </p:nvPr>
        </p:nvSpPr>
        <p:spPr>
          <a:xfrm>
            <a:off x="196874" y="1772816"/>
            <a:ext cx="8767614" cy="4320480"/>
          </a:xfrm>
        </p:spPr>
        <p:txBody>
          <a:bodyPr/>
          <a:lstStyle/>
          <a:p>
            <a:pPr eaLnBrk="1" hangingPunct="1">
              <a:lnSpc>
                <a:spcPct val="90000"/>
              </a:lnSpc>
            </a:pPr>
            <a:r>
              <a:rPr lang="ja-JP" altLang="en-US" sz="2400" b="1" dirty="0">
                <a:latin typeface="+mn-ea"/>
                <a:cs typeface="ＭＳ 明朝" charset="-128"/>
              </a:rPr>
              <a:t>国民負担率はあくまでも負担の指標である。</a:t>
            </a:r>
          </a:p>
          <a:p>
            <a:pPr eaLnBrk="1" hangingPunct="1">
              <a:lnSpc>
                <a:spcPct val="90000"/>
              </a:lnSpc>
            </a:pPr>
            <a:r>
              <a:rPr lang="ja-JP" altLang="en-US" sz="2400" b="1" dirty="0">
                <a:latin typeface="+mn-ea"/>
                <a:cs typeface="ＭＳ 明朝" charset="-128"/>
              </a:rPr>
              <a:t>＝社会保障サービスの大きさの指標ではない点に注意が必要。</a:t>
            </a:r>
          </a:p>
          <a:p>
            <a:pPr eaLnBrk="1" hangingPunct="1">
              <a:lnSpc>
                <a:spcPct val="90000"/>
              </a:lnSpc>
            </a:pPr>
            <a:r>
              <a:rPr lang="ja-JP" altLang="en-US" sz="2400" b="1" dirty="0">
                <a:latin typeface="+mn-ea"/>
                <a:cs typeface="ＭＳ 明朝" charset="-128"/>
              </a:rPr>
              <a:t>社会保障給付費の国民所得比は約</a:t>
            </a:r>
            <a:r>
              <a:rPr lang="en-US" altLang="ja-JP" sz="2400" b="1" dirty="0">
                <a:latin typeface="+mn-ea"/>
                <a:cs typeface="ＭＳ 明朝" charset="-128"/>
              </a:rPr>
              <a:t>30</a:t>
            </a:r>
            <a:r>
              <a:rPr lang="ja-JP" altLang="en-US" sz="2400" b="1" dirty="0">
                <a:latin typeface="+mn-ea"/>
                <a:cs typeface="ＭＳ 明朝" charset="-128"/>
              </a:rPr>
              <a:t>％なので、国民負担率が約</a:t>
            </a:r>
            <a:r>
              <a:rPr lang="en-US" altLang="ja-JP" sz="2400" b="1" dirty="0">
                <a:latin typeface="+mn-ea"/>
                <a:cs typeface="ＭＳ 明朝" charset="-128"/>
              </a:rPr>
              <a:t>50</a:t>
            </a:r>
            <a:r>
              <a:rPr lang="ja-JP" altLang="en-US" sz="2400" b="1" dirty="0">
                <a:latin typeface="+mn-ea"/>
                <a:cs typeface="ＭＳ 明朝" charset="-128"/>
              </a:rPr>
              <a:t>％であれば、払った分の</a:t>
            </a:r>
            <a:r>
              <a:rPr lang="en-US" altLang="ja-JP" sz="2400" b="1" dirty="0">
                <a:latin typeface="+mn-ea"/>
                <a:cs typeface="ＭＳ 明朝" charset="-128"/>
              </a:rPr>
              <a:t>6</a:t>
            </a:r>
            <a:r>
              <a:rPr lang="ja-JP" altLang="en-US" sz="2400" b="1" dirty="0">
                <a:latin typeface="+mn-ea"/>
                <a:cs typeface="ＭＳ 明朝" charset="-128"/>
              </a:rPr>
              <a:t>割は社会保障給付の形で戻っている！（残りは他の公共サービスで戻っている）とも解釈できる。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税と社会保険料負担は性質が異なるので合算することには無理がある</a:t>
            </a:r>
          </a:p>
          <a:p>
            <a:pPr eaLnBrk="1" hangingPunct="1">
              <a:lnSpc>
                <a:spcPct val="90000"/>
              </a:lnSpc>
            </a:pPr>
            <a:r>
              <a:rPr lang="ja-JP" altLang="en-US" sz="2400" b="1" dirty="0">
                <a:latin typeface="+mn-ea"/>
                <a:cs typeface="ＭＳ 明朝" charset="-128"/>
              </a:rPr>
              <a:t>国民負担率は財政負担率の一種だが、解釈は要注意。</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★社会保障給付</a:t>
            </a:r>
            <a:r>
              <a:rPr lang="en-US" altLang="ja-JP" sz="2400" b="1" dirty="0">
                <a:latin typeface="+mn-ea"/>
                <a:cs typeface="ＭＳ 明朝" charset="-128"/>
              </a:rPr>
              <a:t>137</a:t>
            </a:r>
            <a:r>
              <a:rPr lang="ja-JP" altLang="en-US" sz="2400" b="1" dirty="0">
                <a:latin typeface="+mn-ea"/>
                <a:cs typeface="ＭＳ 明朝" charset="-128"/>
              </a:rPr>
              <a:t>兆円　</a:t>
            </a:r>
            <a:r>
              <a:rPr lang="en-US" altLang="ja-JP" sz="2400" b="1" dirty="0">
                <a:latin typeface="+mn-ea"/>
                <a:cs typeface="ＭＳ 明朝" charset="-128"/>
              </a:rPr>
              <a:t>GDP</a:t>
            </a:r>
            <a:r>
              <a:rPr lang="ja-JP" altLang="en-US" sz="2400" b="1" dirty="0">
                <a:latin typeface="+mn-ea"/>
                <a:cs typeface="ＭＳ 明朝" charset="-128"/>
              </a:rPr>
              <a:t>比</a:t>
            </a:r>
            <a:r>
              <a:rPr lang="en-US" altLang="ja-JP" sz="2400" b="1" dirty="0">
                <a:latin typeface="+mn-ea"/>
                <a:cs typeface="ＭＳ 明朝" charset="-128"/>
              </a:rPr>
              <a:t>24%</a:t>
            </a:r>
            <a:r>
              <a:rPr lang="ja-JP" altLang="en-US" sz="2400" b="1" dirty="0">
                <a:latin typeface="+mn-ea"/>
                <a:cs typeface="ＭＳ 明朝" charset="-128"/>
              </a:rPr>
              <a:t>（</a:t>
            </a:r>
            <a:r>
              <a:rPr lang="en-US" altLang="ja-JP" sz="2400" b="1" dirty="0">
                <a:latin typeface="+mn-ea"/>
                <a:cs typeface="ＭＳ 明朝" charset="-128"/>
              </a:rPr>
              <a:t>2022</a:t>
            </a:r>
            <a:r>
              <a:rPr lang="ja-JP" altLang="en-US" sz="2400" b="1" dirty="0">
                <a:latin typeface="+mn-ea"/>
                <a:cs typeface="ＭＳ 明朝" charset="-128"/>
              </a:rPr>
              <a:t>年）</a:t>
            </a:r>
          </a:p>
        </p:txBody>
      </p:sp>
    </p:spTree>
    <p:extLst>
      <p:ext uri="{BB962C8B-B14F-4D97-AF65-F5344CB8AC3E}">
        <p14:creationId xmlns:p14="http://schemas.microsoft.com/office/powerpoint/2010/main" val="3202779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第１節　社会保障の財政</a:t>
            </a:r>
            <a:br>
              <a:rPr lang="ja-JP" altLang="en-US" sz="2800" dirty="0"/>
            </a:br>
            <a:r>
              <a:rPr lang="ja-JP" altLang="en-US" sz="2800" dirty="0"/>
              <a:t>（１）社会保障の財政を支える財源③</a:t>
            </a:r>
            <a:br>
              <a:rPr lang="ja-JP" altLang="en-US" sz="2800" dirty="0"/>
            </a:br>
            <a:endParaRPr lang="ja-JP" altLang="en-US" sz="2800" dirty="0"/>
          </a:p>
        </p:txBody>
      </p:sp>
      <p:sp>
        <p:nvSpPr>
          <p:cNvPr id="430083" name="Rectangle 3"/>
          <p:cNvSpPr>
            <a:spLocks noGrp="1" noChangeArrowheads="1"/>
          </p:cNvSpPr>
          <p:nvPr>
            <p:ph type="body" idx="1"/>
          </p:nvPr>
        </p:nvSpPr>
        <p:spPr>
          <a:xfrm>
            <a:off x="615900" y="1844824"/>
            <a:ext cx="7912199" cy="3816424"/>
          </a:xfrm>
        </p:spPr>
        <p:txBody>
          <a:bodyPr/>
          <a:lstStyle/>
          <a:p>
            <a:pPr eaLnBrk="1" hangingPunct="1">
              <a:lnSpc>
                <a:spcPct val="90000"/>
              </a:lnSpc>
            </a:pPr>
            <a:r>
              <a:rPr lang="ja-JP" altLang="en-US" sz="2400" b="1" dirty="0">
                <a:latin typeface="+mn-ea"/>
                <a:cs typeface="ＭＳ 明朝" charset="-128"/>
              </a:rPr>
              <a:t>社会保障財源の種類別構成比</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1960</a:t>
            </a:r>
            <a:r>
              <a:rPr lang="ja-JP" altLang="en-US" sz="2400" b="1" dirty="0">
                <a:latin typeface="+mn-ea"/>
                <a:cs typeface="ＭＳ 明朝" charset="-128"/>
              </a:rPr>
              <a:t>年から</a:t>
            </a:r>
            <a:r>
              <a:rPr lang="en-US" altLang="ja-JP" sz="2400" b="1" dirty="0">
                <a:latin typeface="+mn-ea"/>
                <a:cs typeface="ＭＳ 明朝" charset="-128"/>
              </a:rPr>
              <a:t>1998</a:t>
            </a:r>
            <a:r>
              <a:rPr lang="ja-JP" altLang="en-US" sz="2400" b="1" dirty="0">
                <a:latin typeface="+mn-ea"/>
                <a:cs typeface="ＭＳ 明朝" charset="-128"/>
              </a:rPr>
              <a:t>年頃までは、社会保険料</a:t>
            </a:r>
            <a:r>
              <a:rPr lang="en-US" altLang="ja-JP" sz="2400" b="1" dirty="0">
                <a:latin typeface="+mn-ea"/>
                <a:cs typeface="ＭＳ 明朝" charset="-128"/>
              </a:rPr>
              <a:t>60</a:t>
            </a:r>
            <a:r>
              <a:rPr lang="ja-JP" altLang="en-US" sz="2400" b="1" dirty="0">
                <a:latin typeface="+mn-ea"/>
                <a:cs typeface="ＭＳ 明朝" charset="-128"/>
              </a:rPr>
              <a:t>％、国庫</a:t>
            </a:r>
            <a:r>
              <a:rPr lang="en-US" altLang="ja-JP" sz="2400" b="1" dirty="0">
                <a:latin typeface="+mn-ea"/>
                <a:cs typeface="ＭＳ 明朝" charset="-128"/>
              </a:rPr>
              <a:t>30</a:t>
            </a:r>
            <a:r>
              <a:rPr lang="ja-JP" altLang="en-US" sz="2400" b="1" dirty="0">
                <a:latin typeface="+mn-ea"/>
                <a:cs typeface="ＭＳ 明朝" charset="-128"/>
              </a:rPr>
              <a:t>％、その他公費</a:t>
            </a:r>
            <a:r>
              <a:rPr lang="en-US" altLang="ja-JP" sz="2400" b="1" dirty="0">
                <a:latin typeface="+mn-ea"/>
                <a:cs typeface="ＭＳ 明朝" charset="-128"/>
              </a:rPr>
              <a:t>10</a:t>
            </a:r>
            <a:r>
              <a:rPr lang="ja-JP" altLang="en-US" sz="2400" b="1" dirty="0">
                <a:latin typeface="+mn-ea"/>
                <a:cs typeface="ＭＳ 明朝" charset="-128"/>
              </a:rPr>
              <a:t>％で安定していたが、</a:t>
            </a:r>
            <a:r>
              <a:rPr lang="en-US" altLang="ja-JP" sz="2400" b="1" dirty="0">
                <a:latin typeface="+mn-ea"/>
                <a:cs typeface="ＭＳ 明朝" charset="-128"/>
              </a:rPr>
              <a:t>2000</a:t>
            </a:r>
            <a:r>
              <a:rPr lang="ja-JP" altLang="en-US" sz="2400" b="1" dirty="0">
                <a:latin typeface="+mn-ea"/>
                <a:cs typeface="ＭＳ 明朝" charset="-128"/>
              </a:rPr>
              <a:t>年に入る頃から資産収入やその他による補填が目立つ。つまり、財源が不安定化しているといえる。</a:t>
            </a:r>
          </a:p>
          <a:p>
            <a:pPr eaLnBrk="1" hangingPunct="1">
              <a:lnSpc>
                <a:spcPct val="90000"/>
              </a:lnSpc>
            </a:pPr>
            <a:r>
              <a:rPr lang="ja-JP" altLang="en-US" sz="2400" b="1" dirty="0">
                <a:latin typeface="+mn-ea"/>
                <a:cs typeface="ＭＳ 明朝" charset="-128"/>
              </a:rPr>
              <a:t>公的年金制度等における積立金の規模は非常に大きく（</a:t>
            </a:r>
            <a:r>
              <a:rPr lang="zh-TW" altLang="en-US" sz="2400" b="1" dirty="0">
                <a:latin typeface="+mn-ea"/>
                <a:cs typeface="ＭＳ 明朝" charset="-128"/>
              </a:rPr>
              <a:t>約</a:t>
            </a:r>
            <a:r>
              <a:rPr lang="en-US" altLang="zh-TW" sz="2400" b="1" dirty="0">
                <a:latin typeface="+mn-ea"/>
                <a:cs typeface="ＭＳ 明朝" charset="-128"/>
              </a:rPr>
              <a:t>219</a:t>
            </a:r>
            <a:r>
              <a:rPr lang="zh-TW" altLang="en-US" sz="2400" b="1" dirty="0">
                <a:latin typeface="+mn-ea"/>
                <a:cs typeface="ＭＳ 明朝" charset="-128"/>
              </a:rPr>
              <a:t>兆円</a:t>
            </a:r>
            <a:r>
              <a:rPr lang="en-US" altLang="zh-TW" sz="2400" b="1" dirty="0">
                <a:latin typeface="+mn-ea"/>
                <a:cs typeface="ＭＳ 明朝" charset="-128"/>
              </a:rPr>
              <a:t>(2023</a:t>
            </a:r>
            <a:r>
              <a:rPr lang="zh-TW" altLang="en-US" sz="2400" b="1" dirty="0">
                <a:latin typeface="+mn-ea"/>
                <a:cs typeface="ＭＳ 明朝" charset="-128"/>
              </a:rPr>
              <a:t>年度第</a:t>
            </a:r>
            <a:r>
              <a:rPr lang="en-US" altLang="zh-TW" sz="2400" b="1" dirty="0">
                <a:latin typeface="+mn-ea"/>
                <a:cs typeface="ＭＳ 明朝" charset="-128"/>
              </a:rPr>
              <a:t>1</a:t>
            </a:r>
            <a:r>
              <a:rPr lang="zh-TW" altLang="en-US" sz="2400" b="1" dirty="0">
                <a:latin typeface="+mn-ea"/>
                <a:cs typeface="ＭＳ 明朝" charset="-128"/>
              </a:rPr>
              <a:t>四半期末現在</a:t>
            </a:r>
            <a:r>
              <a:rPr lang="en-US" altLang="zh-TW" sz="2400" b="1" dirty="0">
                <a:latin typeface="+mn-ea"/>
                <a:cs typeface="ＭＳ 明朝" charset="-128"/>
              </a:rPr>
              <a:t>)</a:t>
            </a:r>
            <a:r>
              <a:rPr lang="ja-JP" altLang="en-US" sz="2400" b="1" dirty="0">
                <a:latin typeface="+mn-ea"/>
                <a:cs typeface="ＭＳ 明朝" charset="-128"/>
              </a:rPr>
              <a:t>、運用実績により変動する資産収入も重要な財源である。</a:t>
            </a:r>
          </a:p>
          <a:p>
            <a:pPr eaLnBrk="1" hangingPunct="1">
              <a:lnSpc>
                <a:spcPct val="90000"/>
              </a:lnSpc>
            </a:pPr>
            <a:r>
              <a:rPr lang="ja-JP" altLang="en-US" sz="2400" b="1" dirty="0">
                <a:latin typeface="+mn-ea"/>
                <a:cs typeface="ＭＳ 明朝" charset="-128"/>
              </a:rPr>
              <a:t>年金の積立金は内外の株式や公債で運用されるので変動が激しい。</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1545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38306</TotalTime>
  <Words>1476</Words>
  <Application>Microsoft Office PowerPoint</Application>
  <PresentationFormat>画面に合わせる (4:3)</PresentationFormat>
  <Paragraphs>116</Paragraphs>
  <Slides>16</Slides>
  <Notes>16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16</vt:i4>
      </vt:variant>
    </vt:vector>
  </HeadingPairs>
  <TitlesOfParts>
    <vt:vector size="22" baseType="lpstr">
      <vt:lpstr>ＭＳ Ｐゴシック</vt:lpstr>
      <vt:lpstr>ＭＳ 明朝</vt:lpstr>
      <vt:lpstr>Arial</vt:lpstr>
      <vt:lpstr>Century</vt:lpstr>
      <vt:lpstr>Wingdings</vt:lpstr>
      <vt:lpstr>Profile</vt:lpstr>
      <vt:lpstr>第10回【国民負担率と社会保障財政】 国民負担率の定義と水準、推移</vt:lpstr>
      <vt:lpstr>今日のお話 ★前回は財政支出。今回は国民負担。</vt:lpstr>
      <vt:lpstr> 第３節　国民負担率 （１）国民負担率の定義、水準 </vt:lpstr>
      <vt:lpstr> 図3－５　国民負担率の推移① </vt:lpstr>
      <vt:lpstr> 図3－５　国民負担率の推移② </vt:lpstr>
      <vt:lpstr> 国民負担率の国際比較③　 </vt:lpstr>
      <vt:lpstr> 国民負担率の国際比較　④　 </vt:lpstr>
      <vt:lpstr> 第３節　国民負担率 （２）国民負担率の留意点 </vt:lpstr>
      <vt:lpstr> 第１節　社会保障の財政 （１）社会保障の財政を支える財源③ </vt:lpstr>
      <vt:lpstr> 第４節 社会保障と経済 （１）社会保障と国民経済 </vt:lpstr>
      <vt:lpstr>図3－6　国民経済(2018年度）と 社会保障の関係</vt:lpstr>
      <vt:lpstr> 第４節 社会保障と経済 （２）社会保障の経済効果 ①社会保障がもたらす様々な経済効果 </vt:lpstr>
      <vt:lpstr>図3－７　社会保障の経済効果（概念図）</vt:lpstr>
      <vt:lpstr>第４節 社会保障と経済 （２）社会保障の経済効果 ②社会保障の経済面での課題　</vt:lpstr>
      <vt:lpstr>第４節 社会保障と経済 （２）社会保障の経済効果 ②社会保障の経済面での課題</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752</cp:revision>
  <cp:lastPrinted>2023-05-25T07:33:06Z</cp:lastPrinted>
  <dcterms:created xsi:type="dcterms:W3CDTF">2016-04-06T06:30:45Z</dcterms:created>
  <dcterms:modified xsi:type="dcterms:W3CDTF">2025-06-23T09:22:39Z</dcterms:modified>
  <cp:category/>
</cp:coreProperties>
</file>