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5" r:id="rId1"/>
  </p:sldMasterIdLst>
  <p:notesMasterIdLst>
    <p:notesMasterId r:id="rId32"/>
  </p:notesMasterIdLst>
  <p:handoutMasterIdLst>
    <p:handoutMasterId r:id="rId33"/>
  </p:handoutMasterIdLst>
  <p:sldIdLst>
    <p:sldId id="256" r:id="rId2"/>
    <p:sldId id="449" r:id="rId3"/>
    <p:sldId id="651" r:id="rId4"/>
    <p:sldId id="652" r:id="rId5"/>
    <p:sldId id="653" r:id="rId6"/>
    <p:sldId id="654" r:id="rId7"/>
    <p:sldId id="655" r:id="rId8"/>
    <p:sldId id="656" r:id="rId9"/>
    <p:sldId id="657" r:id="rId10"/>
    <p:sldId id="658" r:id="rId11"/>
    <p:sldId id="659" r:id="rId12"/>
    <p:sldId id="660" r:id="rId13"/>
    <p:sldId id="661" r:id="rId14"/>
    <p:sldId id="662" r:id="rId15"/>
    <p:sldId id="663" r:id="rId16"/>
    <p:sldId id="664" r:id="rId17"/>
    <p:sldId id="665" r:id="rId18"/>
    <p:sldId id="666" r:id="rId19"/>
    <p:sldId id="667" r:id="rId20"/>
    <p:sldId id="668" r:id="rId21"/>
    <p:sldId id="669" r:id="rId22"/>
    <p:sldId id="670" r:id="rId23"/>
    <p:sldId id="671" r:id="rId24"/>
    <p:sldId id="672" r:id="rId25"/>
    <p:sldId id="425" r:id="rId26"/>
    <p:sldId id="645" r:id="rId27"/>
    <p:sldId id="443" r:id="rId28"/>
    <p:sldId id="673" r:id="rId29"/>
    <p:sldId id="646" r:id="rId30"/>
    <p:sldId id="647" r:id="rId31"/>
  </p:sldIdLst>
  <p:sldSz cx="9144000" cy="6858000" type="screen4x3"/>
  <p:notesSz cx="6888163" cy="10018713"/>
  <p:defaultTextStyle>
    <a:defPPr>
      <a:defRPr lang="ja-JP"/>
    </a:defPPr>
    <a:lvl1pPr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1pPr>
    <a:lvl2pPr marL="4572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2pPr>
    <a:lvl3pPr marL="9144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3pPr>
    <a:lvl4pPr marL="13716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4pPr>
    <a:lvl5pPr marL="1828800" algn="l" rtl="0" fontAlgn="base">
      <a:spcBef>
        <a:spcPct val="0"/>
      </a:spcBef>
      <a:spcAft>
        <a:spcPct val="0"/>
      </a:spcAft>
      <a:defRPr kumimoji="1" sz="2400" kern="1200">
        <a:solidFill>
          <a:schemeClr val="tx1"/>
        </a:solidFill>
        <a:latin typeface="Arial" charset="0"/>
        <a:ea typeface="ＭＳ Ｐゴシック" charset="-128"/>
        <a:cs typeface="ＭＳ Ｐゴシック" charset="-128"/>
      </a:defRPr>
    </a:lvl5pPr>
    <a:lvl6pPr marL="2286000" algn="l" defTabSz="457200" rtl="0" eaLnBrk="1" latinLnBrk="0" hangingPunct="1">
      <a:defRPr kumimoji="1" sz="2400" kern="1200">
        <a:solidFill>
          <a:schemeClr val="tx1"/>
        </a:solidFill>
        <a:latin typeface="Arial" charset="0"/>
        <a:ea typeface="ＭＳ Ｐゴシック" charset="-128"/>
        <a:cs typeface="ＭＳ Ｐゴシック" charset="-128"/>
      </a:defRPr>
    </a:lvl6pPr>
    <a:lvl7pPr marL="2743200" algn="l" defTabSz="457200" rtl="0" eaLnBrk="1" latinLnBrk="0" hangingPunct="1">
      <a:defRPr kumimoji="1" sz="2400" kern="1200">
        <a:solidFill>
          <a:schemeClr val="tx1"/>
        </a:solidFill>
        <a:latin typeface="Arial" charset="0"/>
        <a:ea typeface="ＭＳ Ｐゴシック" charset="-128"/>
        <a:cs typeface="ＭＳ Ｐゴシック" charset="-128"/>
      </a:defRPr>
    </a:lvl7pPr>
    <a:lvl8pPr marL="3200400" algn="l" defTabSz="457200" rtl="0" eaLnBrk="1" latinLnBrk="0" hangingPunct="1">
      <a:defRPr kumimoji="1" sz="2400" kern="1200">
        <a:solidFill>
          <a:schemeClr val="tx1"/>
        </a:solidFill>
        <a:latin typeface="Arial" charset="0"/>
        <a:ea typeface="ＭＳ Ｐゴシック" charset="-128"/>
        <a:cs typeface="ＭＳ Ｐゴシック" charset="-128"/>
      </a:defRPr>
    </a:lvl8pPr>
    <a:lvl9pPr marL="3657600" algn="l" defTabSz="457200" rtl="0" eaLnBrk="1" latinLnBrk="0" hangingPunct="1">
      <a:defRPr kumimoji="1" sz="2400" kern="1200">
        <a:solidFill>
          <a:schemeClr val="tx1"/>
        </a:solidFill>
        <a:latin typeface="Arial" charset="0"/>
        <a:ea typeface="ＭＳ Ｐゴシック" charset="-128"/>
        <a:cs typeface="ＭＳ Ｐゴシック" charset="-128"/>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2" frameSlides="1"/>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017" autoAdjust="0"/>
    <p:restoredTop sz="94660"/>
  </p:normalViewPr>
  <p:slideViewPr>
    <p:cSldViewPr>
      <p:cViewPr varScale="1">
        <p:scale>
          <a:sx n="71" d="100"/>
          <a:sy n="71" d="100"/>
        </p:scale>
        <p:origin x="1208"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defRPr sz="1300"/>
            </a:lvl1pPr>
          </a:lstStyle>
          <a:p>
            <a:pPr>
              <a:defRPr/>
            </a:pPr>
            <a:endParaRPr lang="en-US" altLang="ja-JP"/>
          </a:p>
        </p:txBody>
      </p:sp>
      <p:sp>
        <p:nvSpPr>
          <p:cNvPr id="43011" name="Rectangle 3"/>
          <p:cNvSpPr>
            <a:spLocks noGrp="1" noChangeArrowheads="1"/>
          </p:cNvSpPr>
          <p:nvPr>
            <p:ph type="dt" sz="quarter" idx="1"/>
          </p:nvPr>
        </p:nvSpPr>
        <p:spPr bwMode="auto">
          <a:xfrm>
            <a:off x="3903292"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a:defRPr sz="1300"/>
            </a:lvl1pPr>
          </a:lstStyle>
          <a:p>
            <a:pPr>
              <a:defRPr/>
            </a:pPr>
            <a:endParaRPr lang="en-US" altLang="ja-JP"/>
          </a:p>
        </p:txBody>
      </p:sp>
      <p:sp>
        <p:nvSpPr>
          <p:cNvPr id="43012" name="Rectangle 4"/>
          <p:cNvSpPr>
            <a:spLocks noGrp="1" noChangeArrowheads="1"/>
          </p:cNvSpPr>
          <p:nvPr>
            <p:ph type="ftr" sz="quarter" idx="2"/>
          </p:nvPr>
        </p:nvSpPr>
        <p:spPr bwMode="auto">
          <a:xfrm>
            <a:off x="0"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defRPr sz="1300"/>
            </a:lvl1pPr>
          </a:lstStyle>
          <a:p>
            <a:pPr>
              <a:defRPr/>
            </a:pPr>
            <a:endParaRPr lang="en-US" altLang="ja-JP"/>
          </a:p>
        </p:txBody>
      </p:sp>
      <p:sp>
        <p:nvSpPr>
          <p:cNvPr id="43013" name="Rectangle 5"/>
          <p:cNvSpPr>
            <a:spLocks noGrp="1" noChangeArrowheads="1"/>
          </p:cNvSpPr>
          <p:nvPr>
            <p:ph type="sldNum" sz="quarter" idx="3"/>
          </p:nvPr>
        </p:nvSpPr>
        <p:spPr bwMode="auto">
          <a:xfrm>
            <a:off x="3903292"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a:defRPr sz="1300"/>
            </a:lvl1pPr>
          </a:lstStyle>
          <a:p>
            <a:pPr>
              <a:defRPr/>
            </a:pPr>
            <a:fld id="{23917F46-3E08-8B45-993B-B96CE388847C}" type="slidenum">
              <a:rPr lang="en-US" altLang="ja-JP"/>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defRPr sz="1300"/>
            </a:lvl1pPr>
          </a:lstStyle>
          <a:p>
            <a:pPr>
              <a:defRPr/>
            </a:pPr>
            <a:endParaRPr lang="en-US" altLang="ja-JP"/>
          </a:p>
        </p:txBody>
      </p:sp>
      <p:sp>
        <p:nvSpPr>
          <p:cNvPr id="27651" name="Rectangle 3"/>
          <p:cNvSpPr>
            <a:spLocks noGrp="1" noChangeArrowheads="1"/>
          </p:cNvSpPr>
          <p:nvPr>
            <p:ph type="dt" idx="1"/>
          </p:nvPr>
        </p:nvSpPr>
        <p:spPr bwMode="auto">
          <a:xfrm>
            <a:off x="3903292" y="0"/>
            <a:ext cx="2984871" cy="500936"/>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lvl1pPr algn="r">
              <a:defRPr sz="1300"/>
            </a:lvl1pPr>
          </a:lstStyle>
          <a:p>
            <a:pPr>
              <a:defRPr/>
            </a:pPr>
            <a:endParaRPr lang="en-US" altLang="ja-JP"/>
          </a:p>
        </p:txBody>
      </p:sp>
      <p:sp>
        <p:nvSpPr>
          <p:cNvPr id="14340" name="Rectangle 4"/>
          <p:cNvSpPr>
            <a:spLocks noGrp="1" noRot="1" noChangeAspect="1" noChangeArrowheads="1" noTextEdit="1"/>
          </p:cNvSpPr>
          <p:nvPr>
            <p:ph type="sldImg" idx="2"/>
          </p:nvPr>
        </p:nvSpPr>
        <p:spPr bwMode="auto">
          <a:xfrm>
            <a:off x="939800" y="750888"/>
            <a:ext cx="5008563" cy="3757612"/>
          </a:xfrm>
          <a:prstGeom prst="rect">
            <a:avLst/>
          </a:prstGeom>
          <a:noFill/>
          <a:ln w="9525">
            <a:solidFill>
              <a:srgbClr val="000000"/>
            </a:solidFill>
            <a:miter lim="800000"/>
            <a:headEnd/>
            <a:tailEnd/>
          </a:ln>
        </p:spPr>
      </p:sp>
      <p:sp>
        <p:nvSpPr>
          <p:cNvPr id="27653" name="Rectangle 5"/>
          <p:cNvSpPr>
            <a:spLocks noGrp="1" noChangeArrowheads="1"/>
          </p:cNvSpPr>
          <p:nvPr>
            <p:ph type="body" sz="quarter" idx="3"/>
          </p:nvPr>
        </p:nvSpPr>
        <p:spPr bwMode="auto">
          <a:xfrm>
            <a:off x="918422" y="4758889"/>
            <a:ext cx="5051320" cy="4508421"/>
          </a:xfrm>
          <a:prstGeom prst="rect">
            <a:avLst/>
          </a:prstGeom>
          <a:noFill/>
          <a:ln w="9525">
            <a:noFill/>
            <a:miter lim="800000"/>
            <a:headEnd/>
            <a:tailEnd/>
          </a:ln>
        </p:spPr>
        <p:txBody>
          <a:bodyPr vert="horz" wrap="square" lIns="96606" tIns="48303" rIns="96606" bIns="48303"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27654" name="Rectangle 6"/>
          <p:cNvSpPr>
            <a:spLocks noGrp="1" noChangeArrowheads="1"/>
          </p:cNvSpPr>
          <p:nvPr>
            <p:ph type="ftr" sz="quarter" idx="4"/>
          </p:nvPr>
        </p:nvSpPr>
        <p:spPr bwMode="auto">
          <a:xfrm>
            <a:off x="0"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defRPr sz="1300"/>
            </a:lvl1pPr>
          </a:lstStyle>
          <a:p>
            <a:pPr>
              <a:defRPr/>
            </a:pPr>
            <a:endParaRPr lang="en-US" altLang="ja-JP"/>
          </a:p>
        </p:txBody>
      </p:sp>
      <p:sp>
        <p:nvSpPr>
          <p:cNvPr id="27655" name="Rectangle 7"/>
          <p:cNvSpPr>
            <a:spLocks noGrp="1" noChangeArrowheads="1"/>
          </p:cNvSpPr>
          <p:nvPr>
            <p:ph type="sldNum" sz="quarter" idx="5"/>
          </p:nvPr>
        </p:nvSpPr>
        <p:spPr bwMode="auto">
          <a:xfrm>
            <a:off x="3903292" y="9517777"/>
            <a:ext cx="2984871" cy="500936"/>
          </a:xfrm>
          <a:prstGeom prst="rect">
            <a:avLst/>
          </a:prstGeom>
          <a:noFill/>
          <a:ln w="9525">
            <a:noFill/>
            <a:miter lim="800000"/>
            <a:headEnd/>
            <a:tailEnd/>
          </a:ln>
        </p:spPr>
        <p:txBody>
          <a:bodyPr vert="horz" wrap="square" lIns="96606" tIns="48303" rIns="96606" bIns="48303" numCol="1" anchor="b" anchorCtr="0" compatLnSpc="1">
            <a:prstTxWarp prst="textNoShape">
              <a:avLst/>
            </a:prstTxWarp>
          </a:bodyPr>
          <a:lstStyle>
            <a:lvl1pPr algn="r">
              <a:defRPr sz="1300"/>
            </a:lvl1pPr>
          </a:lstStyle>
          <a:p>
            <a:pPr>
              <a:defRPr/>
            </a:pPr>
            <a:fld id="{F9F79EE3-DA01-0A45-B9DF-903C9C425D41}"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ゴシック" charset="-128"/>
        <a:cs typeface="ＭＳ Ｐゴシック" charset="-128"/>
      </a:defRPr>
    </a:lvl1pPr>
    <a:lvl2pPr marL="457200" algn="l" rtl="0" fontAlgn="base">
      <a:spcBef>
        <a:spcPct val="30000"/>
      </a:spcBef>
      <a:spcAft>
        <a:spcPct val="0"/>
      </a:spcAft>
      <a:defRPr kumimoji="1" sz="1200" kern="1200">
        <a:solidFill>
          <a:schemeClr val="tx1"/>
        </a:solidFill>
        <a:latin typeface="Arial"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Arial"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Arial"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Arial" charset="0"/>
        <a:ea typeface="ＭＳ Ｐゴシック" charset="-128"/>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p>
            <a:fld id="{2B7C49CD-3180-1A4C-9ACB-6C8EB33DAB09}" type="slidenum">
              <a:rPr lang="en-US" altLang="ja-JP"/>
              <a:pPr/>
              <a:t>1</a:t>
            </a:fld>
            <a:endParaRPr lang="en-US" altLang="ja-JP"/>
          </a:p>
        </p:txBody>
      </p:sp>
      <p:sp>
        <p:nvSpPr>
          <p:cNvPr id="16387" name="Rectangle 2"/>
          <p:cNvSpPr>
            <a:spLocks noGrp="1" noRot="1" noChangeAspect="1" noChangeArrowheads="1" noTextEdit="1"/>
          </p:cNvSpPr>
          <p:nvPr>
            <p:ph type="sldImg"/>
          </p:nvPr>
        </p:nvSpPr>
        <p:spPr>
          <a:ln/>
        </p:spPr>
      </p:sp>
      <p:sp>
        <p:nvSpPr>
          <p:cNvPr id="16388" name="Rectangle 3"/>
          <p:cNvSpPr>
            <a:spLocks noGrp="1" noChangeArrowheads="1"/>
          </p:cNvSpPr>
          <p:nvPr>
            <p:ph type="body" idx="1"/>
          </p:nvPr>
        </p:nvSpPr>
        <p:spPr>
          <a:noFill/>
          <a:ln/>
        </p:spPr>
        <p:txBody>
          <a:bodyPr/>
          <a:lstStyle/>
          <a:p>
            <a:endParaRPr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0734194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25</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3805237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26</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26240594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a:extLst>
              <a:ext uri="{FF2B5EF4-FFF2-40B4-BE49-F238E27FC236}">
                <a16:creationId xmlns:a16="http://schemas.microsoft.com/office/drawing/2014/main" id="{A0ADCDB4-413E-678A-60D7-05B765FDEF3D}"/>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sz="2400">
                <a:solidFill>
                  <a:schemeClr val="tx1"/>
                </a:solidFill>
                <a:latin typeface="Arial" panose="020B0604020202020204" pitchFamily="34" charset="0"/>
                <a:ea typeface="ＭＳ Ｐゴシック" panose="020B0600070205080204" pitchFamily="50" charset="-128"/>
              </a:defRPr>
            </a:lvl1pPr>
            <a:lvl2pPr marL="37931725" indent="-37474525">
              <a:defRPr kumimoji="1" sz="2400">
                <a:solidFill>
                  <a:schemeClr val="tx1"/>
                </a:solidFill>
                <a:latin typeface="Arial" panose="020B0604020202020204" pitchFamily="34" charset="0"/>
                <a:ea typeface="ＭＳ Ｐゴシック" panose="020B0600070205080204" pitchFamily="50" charset="-128"/>
              </a:defRPr>
            </a:lvl2pPr>
            <a:lvl3pPr>
              <a:defRPr kumimoji="1" sz="2400">
                <a:solidFill>
                  <a:schemeClr val="tx1"/>
                </a:solidFill>
                <a:latin typeface="Arial" panose="020B0604020202020204" pitchFamily="34" charset="0"/>
                <a:ea typeface="ＭＳ Ｐゴシック" panose="020B0600070205080204" pitchFamily="50" charset="-128"/>
              </a:defRPr>
            </a:lvl3pPr>
            <a:lvl4pPr>
              <a:defRPr kumimoji="1" sz="2400">
                <a:solidFill>
                  <a:schemeClr val="tx1"/>
                </a:solidFill>
                <a:latin typeface="Arial" panose="020B0604020202020204" pitchFamily="34" charset="0"/>
                <a:ea typeface="ＭＳ Ｐゴシック" panose="020B0600070205080204" pitchFamily="50" charset="-128"/>
              </a:defRPr>
            </a:lvl4pPr>
            <a:lvl5pPr>
              <a:defRPr kumimoji="1" sz="2400">
                <a:solidFill>
                  <a:schemeClr val="tx1"/>
                </a:solidFill>
                <a:latin typeface="Arial" panose="020B0604020202020204" pitchFamily="34" charset="0"/>
                <a:ea typeface="ＭＳ Ｐゴシック" panose="020B0600070205080204" pitchFamily="50" charset="-128"/>
              </a:defRPr>
            </a:lvl5pPr>
            <a:lvl6pPr marL="4572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6pPr>
            <a:lvl7pPr marL="9144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7pPr>
            <a:lvl8pPr marL="13716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8pPr>
            <a:lvl9pPr marL="1828800" fontAlgn="base">
              <a:spcBef>
                <a:spcPct val="0"/>
              </a:spcBef>
              <a:spcAft>
                <a:spcPct val="0"/>
              </a:spcAft>
              <a:defRPr kumimoji="1" sz="2400">
                <a:solidFill>
                  <a:schemeClr val="tx1"/>
                </a:solidFill>
                <a:latin typeface="Arial" panose="020B0604020202020204" pitchFamily="34" charset="0"/>
                <a:ea typeface="ＭＳ Ｐゴシック" panose="020B0600070205080204" pitchFamily="50" charset="-128"/>
              </a:defRPr>
            </a:lvl9pPr>
          </a:lstStyle>
          <a:p>
            <a:fld id="{6C6924DA-B585-49D4-B52F-CB0967EED831}" type="slidenum">
              <a:rPr lang="en-US" altLang="ja-JP" sz="1200"/>
              <a:pPr/>
              <a:t>27</a:t>
            </a:fld>
            <a:endParaRPr lang="en-US" altLang="ja-JP" sz="1200"/>
          </a:p>
        </p:txBody>
      </p:sp>
      <p:sp>
        <p:nvSpPr>
          <p:cNvPr id="51203" name="Rectangle 2">
            <a:extLst>
              <a:ext uri="{FF2B5EF4-FFF2-40B4-BE49-F238E27FC236}">
                <a16:creationId xmlns:a16="http://schemas.microsoft.com/office/drawing/2014/main" id="{AF94B324-1C7A-E94E-977B-46CAD7DC352D}"/>
              </a:ext>
            </a:extLst>
          </p:cNvPr>
          <p:cNvSpPr>
            <a:spLocks noGrp="1" noRot="1" noChangeAspect="1" noChangeArrowheads="1" noTextEdit="1"/>
          </p:cNvSpPr>
          <p:nvPr>
            <p:ph type="sldImg"/>
          </p:nvPr>
        </p:nvSpPr>
        <p:spPr>
          <a:solidFill>
            <a:srgbClr val="FFFFFF"/>
          </a:solidFill>
          <a:ln/>
        </p:spPr>
      </p:sp>
      <p:sp>
        <p:nvSpPr>
          <p:cNvPr id="51204" name="Rectangle 3">
            <a:extLst>
              <a:ext uri="{FF2B5EF4-FFF2-40B4-BE49-F238E27FC236}">
                <a16:creationId xmlns:a16="http://schemas.microsoft.com/office/drawing/2014/main" id="{ED62759D-6205-0A1D-AECE-5BC643E0F6F2}"/>
              </a:ext>
            </a:extLst>
          </p:cNvPr>
          <p:cNvSpPr>
            <a:spLocks noGrp="1" noChangeArrowheads="1"/>
          </p:cNvSpPr>
          <p:nvPr>
            <p:ph type="body" idx="1"/>
          </p:nvPr>
        </p:nvSpPr>
        <p:spPr>
          <a:solidFill>
            <a:srgbClr val="FFFFFF"/>
          </a:solidFill>
          <a:ln>
            <a:solidFill>
              <a:srgbClr val="000000"/>
            </a:solidFill>
            <a:miter lim="800000"/>
            <a:headEnd/>
            <a:tailEnd/>
          </a:ln>
        </p:spPr>
        <p:txBody>
          <a:bodyPr/>
          <a:lstStyle/>
          <a:p>
            <a:pPr eaLnBrk="1" hangingPunct="1"/>
            <a:endParaRPr lang="ja-JP" altLang="en-US">
              <a:latin typeface="Arial" panose="020B0604020202020204" pitchFamily="34" charset="0"/>
              <a:ea typeface="ＭＳ Ｐゴシック" panose="020B0600070205080204" pitchFamily="50" charset="-128"/>
            </a:endParaRPr>
          </a:p>
        </p:txBody>
      </p:sp>
    </p:spTree>
    <p:extLst>
      <p:ext uri="{BB962C8B-B14F-4D97-AF65-F5344CB8AC3E}">
        <p14:creationId xmlns:p14="http://schemas.microsoft.com/office/powerpoint/2010/main" val="36651909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002923C-A882-73B8-EF05-D9231B3AC27D}"/>
            </a:ext>
          </a:extLst>
        </p:cNvPr>
        <p:cNvGrpSpPr/>
        <p:nvPr/>
      </p:nvGrpSpPr>
      <p:grpSpPr>
        <a:xfrm>
          <a:off x="0" y="0"/>
          <a:ext cx="0" cy="0"/>
          <a:chOff x="0" y="0"/>
          <a:chExt cx="0" cy="0"/>
        </a:xfrm>
      </p:grpSpPr>
      <p:sp>
        <p:nvSpPr>
          <p:cNvPr id="21506" name="Rectangle 7">
            <a:extLst>
              <a:ext uri="{FF2B5EF4-FFF2-40B4-BE49-F238E27FC236}">
                <a16:creationId xmlns:a16="http://schemas.microsoft.com/office/drawing/2014/main" id="{3783C5AA-E7FB-A4C9-B0E3-C10EDBAC1FCA}"/>
              </a:ext>
            </a:extLst>
          </p:cNvPr>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28</a:t>
            </a:fld>
            <a:endParaRPr lang="en-US" altLang="ja-JP"/>
          </a:p>
        </p:txBody>
      </p:sp>
      <p:sp>
        <p:nvSpPr>
          <p:cNvPr id="21507" name="Rectangle 2">
            <a:extLst>
              <a:ext uri="{FF2B5EF4-FFF2-40B4-BE49-F238E27FC236}">
                <a16:creationId xmlns:a16="http://schemas.microsoft.com/office/drawing/2014/main" id="{511E3BC1-4BDF-D204-3746-D2F236C2636A}"/>
              </a:ext>
            </a:extLst>
          </p:cNvPr>
          <p:cNvSpPr>
            <a:spLocks noGrp="1" noRot="1" noChangeAspect="1" noChangeArrowheads="1" noTextEdit="1"/>
          </p:cNvSpPr>
          <p:nvPr>
            <p:ph type="sldImg"/>
          </p:nvPr>
        </p:nvSpPr>
        <p:spPr>
          <a:ln/>
        </p:spPr>
      </p:sp>
      <p:sp>
        <p:nvSpPr>
          <p:cNvPr id="21508" name="Rectangle 3">
            <a:extLst>
              <a:ext uri="{FF2B5EF4-FFF2-40B4-BE49-F238E27FC236}">
                <a16:creationId xmlns:a16="http://schemas.microsoft.com/office/drawing/2014/main" id="{D2D27240-7106-D2D3-E2C1-BEA0865DF2A8}"/>
              </a:ext>
            </a:extLst>
          </p:cNvPr>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403756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7"/>
          <p:cNvSpPr>
            <a:spLocks noGrp="1" noChangeArrowheads="1"/>
          </p:cNvSpPr>
          <p:nvPr>
            <p:ph type="sldNum" sz="quarter" idx="5"/>
          </p:nvPr>
        </p:nvSpPr>
        <p:spPr>
          <a:noFill/>
          <a:ln>
            <a:miter lim="800000"/>
            <a:headEnd/>
            <a:tailEnd/>
          </a:ln>
        </p:spPr>
        <p:txBody>
          <a:bodyPr/>
          <a:lstStyle/>
          <a:p>
            <a:fld id="{0E09AAF5-8F3F-044E-8761-E1012297FBFD}" type="slidenum">
              <a:rPr lang="en-US" altLang="ja-JP"/>
              <a:pPr/>
              <a:t>29</a:t>
            </a:fld>
            <a:endParaRPr lang="en-US" altLang="ja-JP"/>
          </a:p>
        </p:txBody>
      </p:sp>
      <p:sp>
        <p:nvSpPr>
          <p:cNvPr id="21507" name="Rectangle 2"/>
          <p:cNvSpPr>
            <a:spLocks noGrp="1" noRot="1" noChangeAspect="1" noChangeArrowheads="1" noTextEdit="1"/>
          </p:cNvSpPr>
          <p:nvPr>
            <p:ph type="sldImg"/>
          </p:nvPr>
        </p:nvSpPr>
        <p:spPr>
          <a:ln/>
        </p:spPr>
      </p:sp>
      <p:sp>
        <p:nvSpPr>
          <p:cNvPr id="21508" name="Rectangle 3"/>
          <p:cNvSpPr>
            <a:spLocks noGrp="1" noChangeArrowheads="1"/>
          </p:cNvSpPr>
          <p:nvPr>
            <p:ph type="body" idx="1"/>
          </p:nvPr>
        </p:nvSpPr>
        <p:spPr>
          <a:noFill/>
        </p:spPr>
        <p:txBody>
          <a:bodyPr/>
          <a:lstStyle/>
          <a:p>
            <a:pPr eaLnBrk="1" hangingPunct="1"/>
            <a:endParaRPr lang="ja-JP">
              <a:ea typeface="ＭＳ Ｐゴシック" charset="-128"/>
            </a:endParaRPr>
          </a:p>
        </p:txBody>
      </p:sp>
    </p:spTree>
    <p:extLst>
      <p:ext uri="{BB962C8B-B14F-4D97-AF65-F5344CB8AC3E}">
        <p14:creationId xmlns:p14="http://schemas.microsoft.com/office/powerpoint/2010/main" val="14810724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AutoShape 7"/>
          <p:cNvSpPr>
            <a:spLocks noChangeArrowheads="1"/>
          </p:cNvSpPr>
          <p:nvPr/>
        </p:nvSpPr>
        <p:spPr bwMode="auto">
          <a:xfrm>
            <a:off x="685800" y="2393950"/>
            <a:ext cx="7772400" cy="109538"/>
          </a:xfrm>
          <a:custGeom>
            <a:avLst/>
            <a:gdLst>
              <a:gd name="G0" fmla="+- 618 0 0"/>
            </a:gdLst>
            <a:ahLst/>
            <a:cxnLst>
              <a:cxn ang="0">
                <a:pos x="0" y="0"/>
              </a:cxn>
              <a:cxn ang="0">
                <a:pos x="618" y="0"/>
              </a:cxn>
              <a:cxn ang="0">
                <a:pos x="618" y="1000"/>
              </a:cxn>
              <a:cxn ang="0">
                <a:pos x="0" y="1000"/>
              </a:cxn>
              <a:cxn ang="0">
                <a:pos x="0" y="0"/>
              </a:cxn>
              <a:cxn ang="0">
                <a:pos x="1000" y="0"/>
              </a:cxn>
            </a:cxnLst>
            <a:rect l="0" t="0" r="r" b="b"/>
            <a:pathLst>
              <a:path w="1000" h="1000" stroke="0">
                <a:moveTo>
                  <a:pt x="0" y="0"/>
                </a:moveTo>
                <a:lnTo>
                  <a:pt x="618" y="0"/>
                </a:lnTo>
                <a:lnTo>
                  <a:pt x="618"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10242" name="Rectangle 2"/>
          <p:cNvSpPr>
            <a:spLocks noGrp="1" noChangeArrowheads="1"/>
          </p:cNvSpPr>
          <p:nvPr>
            <p:ph type="ctrTitle"/>
          </p:nvPr>
        </p:nvSpPr>
        <p:spPr>
          <a:xfrm>
            <a:off x="685800" y="990600"/>
            <a:ext cx="7772400" cy="1371600"/>
          </a:xfrm>
        </p:spPr>
        <p:txBody>
          <a:bodyPr/>
          <a:lstStyle>
            <a:lvl1pPr>
              <a:defRPr sz="4000"/>
            </a:lvl1pPr>
          </a:lstStyle>
          <a:p>
            <a:r>
              <a:rPr lang="ja-JP" altLang="en-US"/>
              <a:t>マスタ</a:t>
            </a:r>
            <a:r>
              <a:rPr lang="en-US" altLang="ja-JP"/>
              <a:t> </a:t>
            </a:r>
            <a:r>
              <a:rPr lang="ja-JP" altLang="en-US"/>
              <a:t>タイトルの書式設定</a:t>
            </a:r>
          </a:p>
        </p:txBody>
      </p:sp>
      <p:sp>
        <p:nvSpPr>
          <p:cNvPr id="10243" name="Rectangle 3"/>
          <p:cNvSpPr>
            <a:spLocks noGrp="1" noChangeArrowheads="1"/>
          </p:cNvSpPr>
          <p:nvPr>
            <p:ph type="subTitle" idx="1"/>
          </p:nvPr>
        </p:nvSpPr>
        <p:spPr>
          <a:xfrm>
            <a:off x="1447800" y="3429000"/>
            <a:ext cx="7010400" cy="1600200"/>
          </a:xfrm>
        </p:spPr>
        <p:txBody>
          <a:bodyPr/>
          <a:lstStyle>
            <a:lvl1pPr marL="0" indent="0">
              <a:buFont typeface="Wingdings" charset="2"/>
              <a:buNone/>
              <a:defRPr sz="2800"/>
            </a:lvl1pPr>
          </a:lstStyle>
          <a:p>
            <a:r>
              <a:rPr lang="ja-JP" altLang="en-US"/>
              <a:t>マスタ</a:t>
            </a:r>
            <a:r>
              <a:rPr lang="en-US" altLang="ja-JP"/>
              <a:t> </a:t>
            </a:r>
            <a:r>
              <a:rPr lang="ja-JP" altLang="en-US"/>
              <a:t>サブタイトルの書式設定</a:t>
            </a:r>
          </a:p>
        </p:txBody>
      </p:sp>
      <p:sp>
        <p:nvSpPr>
          <p:cNvPr id="5" name="Rectangle 4"/>
          <p:cNvSpPr>
            <a:spLocks noGrp="1" noChangeArrowheads="1"/>
          </p:cNvSpPr>
          <p:nvPr>
            <p:ph type="dt" sz="half" idx="10"/>
          </p:nvPr>
        </p:nvSpPr>
        <p:spPr>
          <a:xfrm>
            <a:off x="685800" y="6248400"/>
            <a:ext cx="1905000" cy="457200"/>
          </a:xfrm>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xfrm>
            <a:off x="3124200" y="6248400"/>
            <a:ext cx="2895600" cy="457200"/>
          </a:xfrm>
        </p:spPr>
        <p:txBody>
          <a:bodyPr/>
          <a:lstStyle>
            <a:lvl1pPr>
              <a:defRPr/>
            </a:lvl1pPr>
          </a:lstStyle>
          <a:p>
            <a:pPr>
              <a:defRPr/>
            </a:pPr>
            <a:endParaRPr lang="en-US" altLang="ja-JP"/>
          </a:p>
        </p:txBody>
      </p:sp>
      <p:sp>
        <p:nvSpPr>
          <p:cNvPr id="7" name="Rectangle 6"/>
          <p:cNvSpPr>
            <a:spLocks noGrp="1" noChangeArrowheads="1"/>
          </p:cNvSpPr>
          <p:nvPr>
            <p:ph type="sldNum" sz="quarter" idx="12"/>
          </p:nvPr>
        </p:nvSpPr>
        <p:spPr>
          <a:xfrm>
            <a:off x="6553200" y="6248400"/>
            <a:ext cx="1905000" cy="457200"/>
          </a:xfrm>
        </p:spPr>
        <p:txBody>
          <a:bodyPr/>
          <a:lstStyle>
            <a:lvl1pPr>
              <a:defRPr/>
            </a:lvl1pPr>
          </a:lstStyle>
          <a:p>
            <a:pPr>
              <a:defRPr/>
            </a:pPr>
            <a:fld id="{1C8E6369-E172-4648-8269-120DABE5E57E}" type="slidenum">
              <a:rPr lang="en-US" altLang="ja-JP"/>
              <a:pPr>
                <a:defRPr/>
              </a:pPr>
              <a:t>‹#›</a:t>
            </a:fld>
            <a:endParaRPr lang="en-US" altLang="ja-JP"/>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440CC18-CE7B-284A-8E63-967017DA3EC9}" type="slidenum">
              <a:rPr lang="en-US" altLang="ja-JP"/>
              <a:pPr>
                <a:defRPr/>
              </a:pPr>
              <a:t>‹#›</a:t>
            </a:fld>
            <a:endParaRPr lang="en-US" altLang="ja-JP"/>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73838" y="304800"/>
            <a:ext cx="2001837" cy="5715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566738" y="304800"/>
            <a:ext cx="5854700" cy="5715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FC616873-8FC7-2E49-909E-6018C751F7D5}" type="slidenum">
              <a:rPr lang="en-US" altLang="ja-JP"/>
              <a:pPr>
                <a:defRPr/>
              </a:pPr>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4178C75B-C2D6-C74B-9410-83E1048D7CDC}" type="slidenum">
              <a:rPr lang="en-US" altLang="ja-JP"/>
              <a:pPr>
                <a:defRPr/>
              </a:pPr>
              <a: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9788AA56-D21C-814C-A9BC-C00099445768}" type="slidenum">
              <a:rPr lang="en-US" altLang="ja-JP"/>
              <a:pPr>
                <a:defRPr/>
              </a:pPr>
              <a: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5667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3438" y="1752600"/>
            <a:ext cx="39243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123711AE-760D-B94A-BA95-F76DD60E6E86}" type="slidenum">
              <a:rPr lang="en-US" altLang="ja-JP"/>
              <a:pPr>
                <a:defRPr/>
              </a:pPr>
              <a: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D48B3972-D498-4942-B520-E84A480AF1BD}" type="slidenum">
              <a:rPr lang="en-US" altLang="ja-JP"/>
              <a:pPr>
                <a:defRPr/>
              </a:pPr>
              <a: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2A661EF4-69AC-E743-9536-31671A8829C5}" type="slidenum">
              <a:rPr lang="en-US" altLang="ja-JP"/>
              <a:pPr>
                <a:defRPr/>
              </a:pPr>
              <a: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519DBC0D-7DEA-CF44-AEE5-CBCC489ECE70}" type="slidenum">
              <a:rPr lang="en-US" altLang="ja-JP"/>
              <a:pPr>
                <a:defRPr/>
              </a:pPr>
              <a: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AD0EECDB-F666-FA4B-919C-56FC7F0D3846}" type="slidenum">
              <a:rPr lang="en-US" altLang="ja-JP"/>
              <a:pPr>
                <a:defRPr/>
              </a:pPr>
              <a:t>‹#›</a:t>
            </a:fld>
            <a:endParaRPr lang="en-US" altLang="ja-JP"/>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C32F9FF0-CAF9-6049-9A4B-1A6F2C6CE910}" type="slidenum">
              <a:rPr lang="en-US" altLang="ja-JP"/>
              <a:pPr>
                <a:defRPr/>
              </a:pPr>
              <a:t>‹#›</a:t>
            </a:fld>
            <a:endParaRPr lang="en-US" altLang="ja-JP"/>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74675" y="304800"/>
            <a:ext cx="8001000" cy="1216025"/>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a:t>マスタ</a:t>
            </a:r>
            <a:r>
              <a:rPr lang="en-US" altLang="ja-JP"/>
              <a:t> </a:t>
            </a:r>
            <a:r>
              <a:rPr lang="ja-JP" altLang="en-US"/>
              <a:t>タイトルの書式設定</a:t>
            </a:r>
          </a:p>
        </p:txBody>
      </p:sp>
      <p:sp>
        <p:nvSpPr>
          <p:cNvPr id="1027" name="Rectangle 3"/>
          <p:cNvSpPr>
            <a:spLocks noGrp="1" noChangeArrowheads="1"/>
          </p:cNvSpPr>
          <p:nvPr>
            <p:ph type="body" idx="1"/>
          </p:nvPr>
        </p:nvSpPr>
        <p:spPr bwMode="auto">
          <a:xfrm>
            <a:off x="566738" y="1752600"/>
            <a:ext cx="8001000" cy="426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a:t>マスタ</a:t>
            </a:r>
            <a:r>
              <a:rPr lang="en-US" altLang="ja-JP"/>
              <a:t> </a:t>
            </a:r>
            <a:r>
              <a:rPr lang="ja-JP" altLang="en-US"/>
              <a:t>テキストの書式設定</a:t>
            </a:r>
            <a:endParaRPr lang="en-US" altLang="ja-JP"/>
          </a:p>
          <a:p>
            <a:pPr lvl="1"/>
            <a:r>
              <a:rPr lang="ja-JP" altLang="en-US"/>
              <a:t>第</a:t>
            </a:r>
            <a:r>
              <a:rPr lang="en-US" altLang="ja-JP"/>
              <a:t> 2 </a:t>
            </a:r>
            <a:r>
              <a:rPr lang="ja-JP" altLang="en-US"/>
              <a:t>レベル</a:t>
            </a:r>
            <a:endParaRPr lang="en-US" altLang="ja-JP"/>
          </a:p>
          <a:p>
            <a:pPr lvl="2"/>
            <a:r>
              <a:rPr lang="ja-JP" altLang="en-US"/>
              <a:t>第</a:t>
            </a:r>
            <a:r>
              <a:rPr lang="en-US" altLang="ja-JP"/>
              <a:t> 3 </a:t>
            </a:r>
            <a:r>
              <a:rPr lang="ja-JP" altLang="en-US"/>
              <a:t>レベル</a:t>
            </a:r>
            <a:endParaRPr lang="en-US" altLang="ja-JP"/>
          </a:p>
          <a:p>
            <a:pPr lvl="3"/>
            <a:r>
              <a:rPr lang="ja-JP" altLang="en-US"/>
              <a:t>第</a:t>
            </a:r>
            <a:r>
              <a:rPr lang="en-US" altLang="ja-JP"/>
              <a:t> 4 </a:t>
            </a:r>
            <a:r>
              <a:rPr lang="ja-JP" altLang="en-US"/>
              <a:t>レベル</a:t>
            </a:r>
            <a:endParaRPr lang="en-US" altLang="ja-JP"/>
          </a:p>
          <a:p>
            <a:pPr lvl="4"/>
            <a:r>
              <a:rPr lang="ja-JP" altLang="en-US"/>
              <a:t>第</a:t>
            </a:r>
            <a:r>
              <a:rPr lang="en-US" altLang="ja-JP"/>
              <a:t> 5 </a:t>
            </a:r>
            <a:r>
              <a:rPr lang="ja-JP" altLang="en-US"/>
              <a:t>レベル</a:t>
            </a:r>
          </a:p>
        </p:txBody>
      </p:sp>
      <p:sp>
        <p:nvSpPr>
          <p:cNvPr id="9220" name="AutoShape 4"/>
          <p:cNvSpPr>
            <a:spLocks noChangeArrowheads="1"/>
          </p:cNvSpPr>
          <p:nvPr/>
        </p:nvSpPr>
        <p:spPr bwMode="auto">
          <a:xfrm>
            <a:off x="609600" y="1566863"/>
            <a:ext cx="7958138" cy="109537"/>
          </a:xfrm>
          <a:custGeom>
            <a:avLst/>
            <a:gdLst>
              <a:gd name="G0" fmla="+- 585 0 0"/>
            </a:gdLst>
            <a:ahLst/>
            <a:cxnLst>
              <a:cxn ang="0">
                <a:pos x="0" y="0"/>
              </a:cxn>
              <a:cxn ang="0">
                <a:pos x="585" y="0"/>
              </a:cxn>
              <a:cxn ang="0">
                <a:pos x="585" y="1000"/>
              </a:cxn>
              <a:cxn ang="0">
                <a:pos x="0" y="1000"/>
              </a:cxn>
              <a:cxn ang="0">
                <a:pos x="0" y="0"/>
              </a:cxn>
              <a:cxn ang="0">
                <a:pos x="1000" y="0"/>
              </a:cxn>
            </a:cxnLst>
            <a:rect l="0" t="0" r="r" b="b"/>
            <a:pathLst>
              <a:path w="1000" h="1000" stroke="0">
                <a:moveTo>
                  <a:pt x="0" y="0"/>
                </a:moveTo>
                <a:lnTo>
                  <a:pt x="585" y="0"/>
                </a:lnTo>
                <a:lnTo>
                  <a:pt x="585" y="1000"/>
                </a:lnTo>
                <a:lnTo>
                  <a:pt x="0" y="1000"/>
                </a:lnTo>
                <a:close/>
              </a:path>
              <a:path w="1000" h="1000">
                <a:moveTo>
                  <a:pt x="0" y="0"/>
                </a:moveTo>
                <a:lnTo>
                  <a:pt x="1000" y="0"/>
                </a:lnTo>
              </a:path>
            </a:pathLst>
          </a:custGeom>
          <a:solidFill>
            <a:schemeClr val="accent2"/>
          </a:solidFill>
          <a:ln w="9525">
            <a:solidFill>
              <a:schemeClr val="accent2"/>
            </a:solidFill>
            <a:round/>
            <a:headEnd/>
            <a:tailEnd/>
          </a:ln>
        </p:spPr>
        <p:txBody>
          <a:bodyPr>
            <a:prstTxWarp prst="textNoShape">
              <a:avLst/>
            </a:prstTxWarp>
          </a:bodyPr>
          <a:lstStyle/>
          <a:p>
            <a:pPr>
              <a:defRPr/>
            </a:pPr>
            <a:endParaRPr kumimoji="0" lang="ja-JP" altLang="en-US">
              <a:latin typeface="Times New Roman" charset="0"/>
            </a:endParaRPr>
          </a:p>
        </p:txBody>
      </p:sp>
      <p:sp>
        <p:nvSpPr>
          <p:cNvPr id="9221" name="Line 5"/>
          <p:cNvSpPr>
            <a:spLocks noChangeShapeType="1"/>
          </p:cNvSpPr>
          <p:nvPr/>
        </p:nvSpPr>
        <p:spPr bwMode="auto">
          <a:xfrm flipV="1">
            <a:off x="609600" y="6172200"/>
            <a:ext cx="7924800" cy="0"/>
          </a:xfrm>
          <a:prstGeom prst="line">
            <a:avLst/>
          </a:prstGeom>
          <a:noFill/>
          <a:ln w="3175">
            <a:solidFill>
              <a:schemeClr val="accent2"/>
            </a:solidFill>
            <a:round/>
            <a:headEnd/>
            <a:tailEnd/>
          </a:ln>
          <a:effectLst/>
        </p:spPr>
        <p:txBody>
          <a:bodyPr>
            <a:prstTxWarp prst="textNoShape">
              <a:avLst/>
            </a:prstTxWarp>
          </a:bodyPr>
          <a:lstStyle/>
          <a:p>
            <a:pPr>
              <a:defRPr/>
            </a:pPr>
            <a:endParaRPr lang="ja-JP" altLang="en-US"/>
          </a:p>
        </p:txBody>
      </p:sp>
      <p:sp>
        <p:nvSpPr>
          <p:cNvPr id="9222" name="Rectangle 6"/>
          <p:cNvSpPr>
            <a:spLocks noGrp="1" noChangeArrowheads="1"/>
          </p:cNvSpPr>
          <p:nvPr>
            <p:ph type="dt" sz="half" idx="2"/>
          </p:nvPr>
        </p:nvSpPr>
        <p:spPr bwMode="auto">
          <a:xfrm>
            <a:off x="6096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200"/>
            </a:lvl1pPr>
          </a:lstStyle>
          <a:p>
            <a:pPr>
              <a:defRPr/>
            </a:pPr>
            <a:endParaRPr lang="en-US" altLang="ja-JP"/>
          </a:p>
        </p:txBody>
      </p:sp>
      <p:sp>
        <p:nvSpPr>
          <p:cNvPr id="9223" name="Rectangle 7"/>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200"/>
            </a:lvl1pPr>
          </a:lstStyle>
          <a:p>
            <a:pPr>
              <a:defRPr/>
            </a:pPr>
            <a:endParaRPr lang="en-US" altLang="ja-JP"/>
          </a:p>
        </p:txBody>
      </p:sp>
      <p:sp>
        <p:nvSpPr>
          <p:cNvPr id="9224" name="Rectangle 8"/>
          <p:cNvSpPr>
            <a:spLocks noGrp="1" noChangeArrowheads="1"/>
          </p:cNvSpPr>
          <p:nvPr>
            <p:ph type="sldNum" sz="quarter" idx="4"/>
          </p:nvPr>
        </p:nvSpPr>
        <p:spPr bwMode="auto">
          <a:xfrm>
            <a:off x="6553200" y="6245225"/>
            <a:ext cx="19812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200"/>
            </a:lvl1pPr>
          </a:lstStyle>
          <a:p>
            <a:pPr>
              <a:defRPr/>
            </a:pPr>
            <a:fld id="{2B0BAEB8-27B6-194D-AFB1-A48262D518E4}" type="slidenum">
              <a:rPr lang="en-US" altLang="ja-JP"/>
              <a:pPr>
                <a:defRPr/>
              </a:pPr>
              <a:t>‹#›</a:t>
            </a:fld>
            <a:endParaRPr lang="en-US" altLang="ja-JP"/>
          </a:p>
        </p:txBody>
      </p:sp>
    </p:spTree>
  </p:cSld>
  <p:clrMap bg1="lt1" tx1="dk1" bg2="lt2" tx2="dk2" accent1="accent1" accent2="accent2" accent3="accent3" accent4="accent4" accent5="accent5" accent6="accent6" hlink="hlink" folHlink="folHlink"/>
  <p:sldLayoutIdLst>
    <p:sldLayoutId id="2147483774" r:id="rId1"/>
    <p:sldLayoutId id="2147483764" r:id="rId2"/>
    <p:sldLayoutId id="2147483765" r:id="rId3"/>
    <p:sldLayoutId id="2147483766" r:id="rId4"/>
    <p:sldLayoutId id="2147483767" r:id="rId5"/>
    <p:sldLayoutId id="2147483768" r:id="rId6"/>
    <p:sldLayoutId id="2147483769" r:id="rId7"/>
    <p:sldLayoutId id="2147483770" r:id="rId8"/>
    <p:sldLayoutId id="2147483771" r:id="rId9"/>
    <p:sldLayoutId id="2147483772" r:id="rId10"/>
    <p:sldLayoutId id="2147483773" r:id="rId11"/>
  </p:sldLayoutIdLst>
  <p:txStyles>
    <p:titleStyle>
      <a:lvl1pPr algn="l" rtl="0" fontAlgn="base">
        <a:spcBef>
          <a:spcPct val="0"/>
        </a:spcBef>
        <a:spcAft>
          <a:spcPct val="0"/>
        </a:spcAft>
        <a:defRPr kumimoji="1" sz="3800">
          <a:solidFill>
            <a:schemeClr val="tx2"/>
          </a:solidFill>
          <a:latin typeface="+mj-lt"/>
          <a:ea typeface="ＭＳ Ｐゴシック" charset="-128"/>
          <a:cs typeface="ＭＳ Ｐゴシック" charset="-128"/>
        </a:defRPr>
      </a:lvl1pPr>
      <a:lvl2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2pPr>
      <a:lvl3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3pPr>
      <a:lvl4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4pPr>
      <a:lvl5pPr algn="l" rtl="0" fontAlgn="base">
        <a:spcBef>
          <a:spcPct val="0"/>
        </a:spcBef>
        <a:spcAft>
          <a:spcPct val="0"/>
        </a:spcAft>
        <a:defRPr kumimoji="1" sz="3800">
          <a:solidFill>
            <a:schemeClr val="tx2"/>
          </a:solidFill>
          <a:latin typeface="Arial" charset="0"/>
          <a:ea typeface="ＭＳ Ｐゴシック" charset="-128"/>
          <a:cs typeface="ＭＳ Ｐゴシック" charset="-128"/>
        </a:defRPr>
      </a:lvl5pPr>
      <a:lvl6pPr marL="457200" algn="l" rtl="0" fontAlgn="base">
        <a:spcBef>
          <a:spcPct val="0"/>
        </a:spcBef>
        <a:spcAft>
          <a:spcPct val="0"/>
        </a:spcAft>
        <a:defRPr sz="3800">
          <a:solidFill>
            <a:schemeClr val="tx2"/>
          </a:solidFill>
          <a:latin typeface="Arial" charset="0"/>
        </a:defRPr>
      </a:lvl6pPr>
      <a:lvl7pPr marL="914400" algn="l" rtl="0" fontAlgn="base">
        <a:spcBef>
          <a:spcPct val="0"/>
        </a:spcBef>
        <a:spcAft>
          <a:spcPct val="0"/>
        </a:spcAft>
        <a:defRPr sz="3800">
          <a:solidFill>
            <a:schemeClr val="tx2"/>
          </a:solidFill>
          <a:latin typeface="Arial" charset="0"/>
        </a:defRPr>
      </a:lvl7pPr>
      <a:lvl8pPr marL="1371600" algn="l" rtl="0" fontAlgn="base">
        <a:spcBef>
          <a:spcPct val="0"/>
        </a:spcBef>
        <a:spcAft>
          <a:spcPct val="0"/>
        </a:spcAft>
        <a:defRPr sz="3800">
          <a:solidFill>
            <a:schemeClr val="tx2"/>
          </a:solidFill>
          <a:latin typeface="Arial" charset="0"/>
        </a:defRPr>
      </a:lvl8pPr>
      <a:lvl9pPr marL="1828800" algn="l" rtl="0" fontAlgn="base">
        <a:spcBef>
          <a:spcPct val="0"/>
        </a:spcBef>
        <a:spcAft>
          <a:spcPct val="0"/>
        </a:spcAft>
        <a:defRPr sz="3800">
          <a:solidFill>
            <a:schemeClr val="tx2"/>
          </a:solidFill>
          <a:latin typeface="Arial" charset="0"/>
        </a:defRPr>
      </a:lvl9pPr>
    </p:titleStyle>
    <p:bodyStyle>
      <a:lvl1pPr marL="469900" indent="-469900" algn="l" rtl="0" fontAlgn="base">
        <a:spcBef>
          <a:spcPct val="20000"/>
        </a:spcBef>
        <a:spcAft>
          <a:spcPct val="0"/>
        </a:spcAft>
        <a:buClr>
          <a:schemeClr val="accent2"/>
        </a:buClr>
        <a:buFont typeface="Wingdings" charset="2"/>
        <a:buChar char="o"/>
        <a:defRPr kumimoji="1" sz="3000">
          <a:solidFill>
            <a:schemeClr val="tx1"/>
          </a:solidFill>
          <a:latin typeface="+mn-lt"/>
          <a:ea typeface="ＭＳ Ｐゴシック" charset="-128"/>
          <a:cs typeface="ＭＳ Ｐゴシック" charset="-128"/>
        </a:defRPr>
      </a:lvl1pPr>
      <a:lvl2pPr marL="908050" indent="-436563" algn="l" rtl="0" fontAlgn="base">
        <a:spcBef>
          <a:spcPct val="20000"/>
        </a:spcBef>
        <a:spcAft>
          <a:spcPct val="0"/>
        </a:spcAft>
        <a:buClr>
          <a:schemeClr val="accent2"/>
        </a:buClr>
        <a:buFont typeface="Wingdings" charset="2"/>
        <a:buChar char="n"/>
        <a:defRPr kumimoji="1" sz="2600">
          <a:solidFill>
            <a:schemeClr val="tx1"/>
          </a:solidFill>
          <a:latin typeface="+mn-lt"/>
          <a:ea typeface="ＭＳ Ｐゴシック" charset="-128"/>
        </a:defRPr>
      </a:lvl2pPr>
      <a:lvl3pPr marL="1304925" indent="-395288" algn="l" rtl="0" fontAlgn="base">
        <a:spcBef>
          <a:spcPct val="20000"/>
        </a:spcBef>
        <a:spcAft>
          <a:spcPct val="0"/>
        </a:spcAft>
        <a:buClr>
          <a:schemeClr val="accent2"/>
        </a:buClr>
        <a:buFont typeface="Wingdings" charset="2"/>
        <a:buChar char="o"/>
        <a:defRPr kumimoji="1" sz="2300">
          <a:solidFill>
            <a:schemeClr val="tx1"/>
          </a:solidFill>
          <a:latin typeface="+mn-lt"/>
          <a:ea typeface="ＭＳ Ｐゴシック" charset="-128"/>
        </a:defRPr>
      </a:lvl3pPr>
      <a:lvl4pPr marL="1693863" indent="-387350" algn="l" rtl="0" fontAlgn="base">
        <a:spcBef>
          <a:spcPct val="20000"/>
        </a:spcBef>
        <a:spcAft>
          <a:spcPct val="0"/>
        </a:spcAft>
        <a:buClr>
          <a:schemeClr val="accent2"/>
        </a:buClr>
        <a:buFont typeface="Wingdings" charset="2"/>
        <a:buChar char="n"/>
        <a:defRPr kumimoji="1" sz="2000">
          <a:solidFill>
            <a:schemeClr val="tx1"/>
          </a:solidFill>
          <a:latin typeface="+mn-lt"/>
          <a:ea typeface="ＭＳ Ｐゴシック" charset="-128"/>
        </a:defRPr>
      </a:lvl4pPr>
      <a:lvl5pPr marL="2093913" indent="-398463" algn="l" rtl="0" fontAlgn="base">
        <a:spcBef>
          <a:spcPct val="25000"/>
        </a:spcBef>
        <a:spcAft>
          <a:spcPct val="0"/>
        </a:spcAft>
        <a:buClr>
          <a:schemeClr val="accent2"/>
        </a:buClr>
        <a:buFont typeface="Wingdings" charset="2"/>
        <a:buChar char="§"/>
        <a:defRPr kumimoji="1" sz="2000">
          <a:solidFill>
            <a:schemeClr val="tx1"/>
          </a:solidFill>
          <a:latin typeface="+mn-lt"/>
          <a:ea typeface="ＭＳ Ｐゴシック" charset="-128"/>
        </a:defRPr>
      </a:lvl5pPr>
      <a:lvl6pPr marL="25511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6pPr>
      <a:lvl7pPr marL="30083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7pPr>
      <a:lvl8pPr marL="34655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8pPr>
      <a:lvl9pPr marL="3922713" indent="-398463" algn="l" rtl="0" fontAlgn="base">
        <a:spcBef>
          <a:spcPct val="25000"/>
        </a:spcBef>
        <a:spcAft>
          <a:spcPct val="0"/>
        </a:spcAft>
        <a:buClr>
          <a:schemeClr val="accent2"/>
        </a:buClr>
        <a:buFont typeface="Wingdings" charset="2"/>
        <a:buChar char="§"/>
        <a:defRPr sz="2000">
          <a:solidFill>
            <a:schemeClr val="tx1"/>
          </a:solidFill>
          <a:latin typeface="+mn-lt"/>
          <a:ea typeface="ＭＳ Ｐゴシック" charset="-128"/>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mhlw.go.jp/stf/shingi/2r9852000002kvtw-att/2r9852000002kw5m.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www.mhlw.go.jp/stf/shingi/2r9852000002kvtw-att/2r9852000002kw5m.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ww.mhlw.go.jp/stf/shingi/2r9852000002kvtw-att/2r9852000002kw5m.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plan-international.jp/social_issues/oshiete-social-inclusion/"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hyperlink" Target="https://www.cas.go.jp/jp/seisaku/syakaihosyou/syutyukento/dai10/houshin.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jstage.jst.go.jp/article/jsr1950/54/4/54_4_341/_pdf"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jstage.jst.go.jp/article/jsr1950/54/4/54_4_341/_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seijo.ac.jp/graduate/gslit/orig/journal/jomin/pdf/sjpn-26-05.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ctrTitle"/>
          </p:nvPr>
        </p:nvSpPr>
        <p:spPr>
          <a:xfrm>
            <a:off x="683568" y="332656"/>
            <a:ext cx="8279804" cy="2016224"/>
          </a:xfrm>
        </p:spPr>
        <p:txBody>
          <a:bodyPr anchor="ctr" anchorCtr="0"/>
          <a:lstStyle/>
          <a:p>
            <a:pPr marL="0" indent="0" eaLnBrk="1" hangingPunct="1">
              <a:lnSpc>
                <a:spcPct val="90000"/>
              </a:lnSpc>
              <a:buNone/>
            </a:pPr>
            <a:br>
              <a:rPr lang="en-US" altLang="ja-JP" sz="2800" dirty="0"/>
            </a:br>
            <a:br>
              <a:rPr lang="en-US" altLang="ja-JP" sz="2800" dirty="0"/>
            </a:br>
            <a:r>
              <a:rPr lang="ja-JP" altLang="en-US" sz="2800" dirty="0"/>
              <a:t>第</a:t>
            </a:r>
            <a:r>
              <a:rPr lang="en-US" altLang="ja-JP" sz="2800" dirty="0"/>
              <a:t>15</a:t>
            </a:r>
            <a:r>
              <a:rPr lang="ja-JP" altLang="en-US" sz="2800" dirty="0"/>
              <a:t>回　 </a:t>
            </a:r>
            <a:br>
              <a:rPr lang="en-US" altLang="ja-JP" sz="2800" dirty="0"/>
            </a:br>
            <a:br>
              <a:rPr lang="ja-JP" altLang="en-US" sz="2800" dirty="0"/>
            </a:br>
            <a:r>
              <a:rPr lang="en-US" altLang="ja-JP" sz="2800" dirty="0"/>
              <a:t>【</a:t>
            </a:r>
            <a:r>
              <a:rPr lang="ja-JP" altLang="en-US" sz="2800" dirty="0"/>
              <a:t>これからの家族</a:t>
            </a:r>
            <a:r>
              <a:rPr lang="en-US" altLang="ja-JP" sz="2800" dirty="0"/>
              <a:t>】</a:t>
            </a:r>
            <a:r>
              <a:rPr lang="ja-JP" altLang="en-US" sz="2800" dirty="0"/>
              <a:t>　個人化と社会的包摂　</a:t>
            </a:r>
            <a:br>
              <a:rPr lang="ja-JP" altLang="en-US" sz="2800" dirty="0"/>
            </a:br>
            <a:br>
              <a:rPr lang="ja-JP" altLang="en-US" sz="2800" dirty="0"/>
            </a:br>
            <a:br>
              <a:rPr lang="ja-JP" altLang="en-US" sz="2800" dirty="0"/>
            </a:br>
            <a:endParaRPr lang="ja-JP" altLang="en-US" sz="3200" dirty="0">
              <a:solidFill>
                <a:schemeClr val="tx1"/>
              </a:solidFill>
              <a:latin typeface="ＭＳ 明朝" charset="-128"/>
              <a:ea typeface="ＭＳ 明朝" charset="-128"/>
              <a:cs typeface="ＭＳ 明朝" charset="-128"/>
            </a:endParaRPr>
          </a:p>
        </p:txBody>
      </p:sp>
      <p:sp>
        <p:nvSpPr>
          <p:cNvPr id="15363" name="Rectangle 3"/>
          <p:cNvSpPr>
            <a:spLocks noGrp="1" noChangeArrowheads="1"/>
          </p:cNvSpPr>
          <p:nvPr>
            <p:ph type="subTitle" idx="1"/>
          </p:nvPr>
        </p:nvSpPr>
        <p:spPr>
          <a:xfrm>
            <a:off x="962300" y="3284984"/>
            <a:ext cx="7010400" cy="3024336"/>
          </a:xfrm>
        </p:spPr>
        <p:txBody>
          <a:bodyPr/>
          <a:lstStyle/>
          <a:p>
            <a:r>
              <a:rPr lang="ja-JP" altLang="en-US" b="1" dirty="0">
                <a:ea typeface="ＭＳ 明朝" charset="-128"/>
                <a:cs typeface="ＭＳ 明朝" charset="-128"/>
              </a:rPr>
              <a:t>「家族社会学」</a:t>
            </a:r>
            <a:endParaRPr lang="en-US" altLang="ja-JP" b="1" dirty="0">
              <a:ea typeface="ＭＳ 明朝" charset="-128"/>
              <a:cs typeface="ＭＳ 明朝" charset="-128"/>
            </a:endParaRPr>
          </a:p>
          <a:p>
            <a:endParaRPr lang="en-US" altLang="ja-JP" sz="2000" b="1" dirty="0">
              <a:latin typeface="Century" panose="02040604050505020304" pitchFamily="18" charset="0"/>
              <a:ea typeface="ＭＳ 明朝" panose="02020609040205080304" pitchFamily="17" charset="-128"/>
              <a:cs typeface="Times New Roman" panose="02020603050405020304" pitchFamily="18" charset="0"/>
            </a:endParaRPr>
          </a:p>
          <a:p>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７月</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29</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日（火）</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13</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00―14</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a:t>
            </a:r>
            <a:r>
              <a:rPr lang="en-US" altLang="ja-JP" sz="2000" b="1" dirty="0">
                <a:latin typeface="Century" panose="02040604050505020304" pitchFamily="18" charset="0"/>
                <a:ea typeface="ＭＳ 明朝" panose="02020609040205080304" pitchFamily="17" charset="-128"/>
                <a:cs typeface="Times New Roman" panose="02020603050405020304" pitchFamily="18" charset="0"/>
              </a:rPr>
              <a:t>30  </a:t>
            </a:r>
            <a:r>
              <a:rPr lang="ja-JP" altLang="en-US" sz="2000" b="1" dirty="0">
                <a:latin typeface="Century" panose="02040604050505020304" pitchFamily="18" charset="0"/>
                <a:ea typeface="ＭＳ 明朝" panose="02020609040205080304" pitchFamily="17" charset="-128"/>
                <a:cs typeface="Times New Roman" panose="02020603050405020304" pitchFamily="18" charset="0"/>
              </a:rPr>
              <a:t>　</a:t>
            </a:r>
            <a:r>
              <a:rPr lang="en-US" sz="2000" b="1" dirty="0">
                <a:effectLst/>
                <a:latin typeface="Century" panose="02040604050505020304" pitchFamily="18" charset="0"/>
                <a:ea typeface="ＭＳ 明朝" panose="02020609040205080304" pitchFamily="17" charset="-128"/>
                <a:cs typeface="Times New Roman" panose="02020603050405020304" pitchFamily="18" charset="0"/>
              </a:rPr>
              <a:t>4F401</a:t>
            </a:r>
            <a:endParaRPr lang="en-US" altLang="ja-JP" sz="2000" b="1" dirty="0">
              <a:ea typeface="ＭＳ 明朝" charset="-128"/>
              <a:cs typeface="ＭＳ 明朝" charset="-128"/>
            </a:endParaRPr>
          </a:p>
          <a:p>
            <a:endParaRPr lang="en-US" altLang="ja-JP" sz="2000" b="1" dirty="0">
              <a:ea typeface="ＭＳ 明朝" charset="-128"/>
              <a:cs typeface="ＭＳ 明朝" charset="-128"/>
            </a:endParaRPr>
          </a:p>
          <a:p>
            <a:r>
              <a:rPr lang="ja-JP" altLang="en-US" sz="2000" b="1" dirty="0">
                <a:ea typeface="ＭＳ 明朝" charset="-128"/>
                <a:cs typeface="ＭＳ 明朝" charset="-128"/>
              </a:rPr>
              <a:t>日本医療大学総合福祉学部</a:t>
            </a:r>
            <a:endParaRPr lang="en-US" altLang="ja-JP" sz="2000" b="1" dirty="0">
              <a:ea typeface="ＭＳ 明朝" charset="-128"/>
              <a:cs typeface="ＭＳ 明朝" charset="-128"/>
            </a:endParaRPr>
          </a:p>
          <a:p>
            <a:r>
              <a:rPr lang="ja-JP" altLang="en-US" sz="2000" b="1" dirty="0">
                <a:ea typeface="ＭＳ 明朝" charset="-128"/>
                <a:cs typeface="ＭＳ 明朝" charset="-128"/>
              </a:rPr>
              <a:t>特任教授　原　俊彦</a:t>
            </a:r>
            <a:endParaRPr lang="en-US" altLang="ja-JP" sz="2000" b="1" dirty="0">
              <a:ea typeface="ＭＳ 明朝" charset="-128"/>
              <a:cs typeface="ＭＳ 明朝" charset="-128"/>
            </a:endParaRPr>
          </a:p>
          <a:p>
            <a:endParaRPr lang="ja-JP" altLang="en-US" sz="1800" dirty="0">
              <a:ea typeface="ＭＳ 明朝" charset="-128"/>
              <a:cs typeface="ＭＳ 明朝"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9C70E3-5F4F-511C-C3ED-CAE6382EDACF}"/>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DDF664A4-7035-1269-7316-549E76BBA532}"/>
              </a:ext>
            </a:extLst>
          </p:cNvPr>
          <p:cNvSpPr>
            <a:spLocks noGrp="1"/>
          </p:cNvSpPr>
          <p:nvPr>
            <p:ph type="title"/>
          </p:nvPr>
        </p:nvSpPr>
        <p:spPr>
          <a:xfrm>
            <a:off x="683568" y="361623"/>
            <a:ext cx="8004362" cy="900953"/>
          </a:xfrm>
        </p:spPr>
        <p:txBody>
          <a:bodyPr vert="horz" wrap="square" lIns="68580" tIns="135000" rIns="189000" bIns="34290" numCol="1" rtlCol="0" anchor="t" anchorCtr="0" compatLnSpc="1">
            <a:prstTxWarp prst="textNoShape">
              <a:avLst/>
            </a:prstTxWarp>
            <a:normAutofit/>
          </a:bodyPr>
          <a:lstStyle/>
          <a:p>
            <a:br>
              <a:rPr lang="en-US" altLang="ja-JP" sz="1500" dirty="0"/>
            </a:br>
            <a:r>
              <a:rPr lang="ja-JP" altLang="en-US" sz="3000" dirty="0"/>
              <a:t>社会的排除（</a:t>
            </a:r>
            <a:r>
              <a:rPr lang="en-US" altLang="ja-JP" sz="3000" dirty="0"/>
              <a:t>social exclusion</a:t>
            </a:r>
            <a:r>
              <a:rPr lang="ja-JP" altLang="en-US" sz="3000" dirty="0"/>
              <a:t>）</a:t>
            </a:r>
            <a:endParaRPr lang="en-US" sz="2100" dirty="0"/>
          </a:p>
        </p:txBody>
      </p:sp>
      <p:sp>
        <p:nvSpPr>
          <p:cNvPr id="5" name="コンテンツ プレースホルダー 4">
            <a:extLst>
              <a:ext uri="{FF2B5EF4-FFF2-40B4-BE49-F238E27FC236}">
                <a16:creationId xmlns:a16="http://schemas.microsoft.com/office/drawing/2014/main" id="{13239AE4-6603-4E5D-9C6F-6B29818DB12B}"/>
              </a:ext>
            </a:extLst>
          </p:cNvPr>
          <p:cNvSpPr>
            <a:spLocks noGrp="1"/>
          </p:cNvSpPr>
          <p:nvPr>
            <p:ph idx="1"/>
          </p:nvPr>
        </p:nvSpPr>
        <p:spPr>
          <a:xfrm>
            <a:off x="672244" y="1844824"/>
            <a:ext cx="7572164" cy="4176464"/>
          </a:xfrm>
        </p:spPr>
        <p:txBody>
          <a:bodyPr>
            <a:normAutofit fontScale="47500" lnSpcReduction="20000"/>
          </a:bodyPr>
          <a:lstStyle/>
          <a:p>
            <a:pPr marL="0" indent="0">
              <a:buNone/>
            </a:pPr>
            <a:r>
              <a:rPr lang="ja-JP" altLang="en-US" sz="3800" dirty="0"/>
              <a:t>個人や集団が社会から排除されたり無視されたりしている状態。福祉制度や労働市場など、社会のさまざまな領域において個人の地位や資格を喪失することを意味する。⇒社会的弱者　主要な要因は以下の通り。</a:t>
            </a:r>
            <a:endParaRPr lang="en-US" altLang="ja-JP" sz="3800" dirty="0"/>
          </a:p>
          <a:p>
            <a:pPr marL="0" indent="0">
              <a:buNone/>
            </a:pPr>
            <a:endParaRPr lang="en-US" altLang="ja-JP" sz="3800" dirty="0"/>
          </a:p>
          <a:p>
            <a:r>
              <a:rPr lang="ja-JP" altLang="en-US" sz="3800" dirty="0"/>
              <a:t>貧困</a:t>
            </a:r>
            <a:r>
              <a:rPr lang="en-US" altLang="ja-JP" sz="3800" dirty="0"/>
              <a:t>:</a:t>
            </a:r>
            <a:r>
              <a:rPr lang="ja-JP" altLang="en-US" sz="3800" dirty="0"/>
              <a:t>貧困線（所得の中央値の半分）以下。絶対的貧困</a:t>
            </a:r>
            <a:endParaRPr lang="en-US" altLang="ja-JP" sz="3800" dirty="0"/>
          </a:p>
          <a:p>
            <a:r>
              <a:rPr lang="ja-JP" altLang="en-US" sz="3800" dirty="0"/>
              <a:t>金銭的不安定：失業。ワーキング・プア。非正規就業。</a:t>
            </a:r>
            <a:endParaRPr lang="en-US" altLang="ja-JP" sz="3800" dirty="0"/>
          </a:p>
          <a:p>
            <a:r>
              <a:rPr lang="ja-JP" altLang="en-US" sz="3800" dirty="0"/>
              <a:t>労働市場からの排除：不法滞在、外国人労働者、</a:t>
            </a:r>
          </a:p>
          <a:p>
            <a:r>
              <a:rPr lang="ja-JP" altLang="en-US" sz="3800" dirty="0"/>
              <a:t>物質的剥奪：普通の人にとって当たり前の生活ができない。</a:t>
            </a:r>
            <a:endParaRPr lang="en-US" altLang="ja-JP" sz="3800" dirty="0"/>
          </a:p>
          <a:p>
            <a:r>
              <a:rPr lang="ja-JP" altLang="en-US" sz="3800" dirty="0"/>
              <a:t>制度・サービスからの排除：低年金・無年金・無保険</a:t>
            </a:r>
            <a:endParaRPr lang="en-US" altLang="ja-JP" sz="3800" dirty="0"/>
          </a:p>
          <a:p>
            <a:r>
              <a:rPr lang="ja-JP" altLang="en-US" sz="3800" dirty="0"/>
              <a:t>社会関係の欠如：引きこもり／施設隔離</a:t>
            </a:r>
          </a:p>
          <a:p>
            <a:r>
              <a:rPr lang="ja-JP" altLang="en-US" sz="3800" dirty="0"/>
              <a:t>住宅の不備：ホームレス／住所不定／ネットカフェ住まい</a:t>
            </a:r>
          </a:p>
          <a:p>
            <a:r>
              <a:rPr lang="ja-JP" altLang="en-US" sz="3800" dirty="0"/>
              <a:t>低教育：未就学児／不登校／</a:t>
            </a:r>
            <a:r>
              <a:rPr lang="zh-TW" altLang="en-US" sz="3800" dirty="0"/>
              <a:t>義務教育未修了者</a:t>
            </a:r>
            <a:endParaRPr lang="en-US" altLang="zh-TW" sz="3800" dirty="0"/>
          </a:p>
          <a:p>
            <a:r>
              <a:rPr lang="ja-JP" altLang="en-US" sz="3800" dirty="0"/>
              <a:t>障がい：精神障がい、知的障がい、身体障害</a:t>
            </a:r>
            <a:endParaRPr lang="en-US" altLang="ja-JP" sz="3800" dirty="0"/>
          </a:p>
          <a:p>
            <a:r>
              <a:rPr lang="ja-JP" altLang="en-US" sz="3800" dirty="0"/>
              <a:t>犯罪・薬物中毒・売買春など。災害・犯罪被害？</a:t>
            </a:r>
            <a:endParaRPr lang="en-US" altLang="ja-JP" sz="3800" dirty="0"/>
          </a:p>
          <a:p>
            <a:pPr marL="0" indent="0">
              <a:buNone/>
            </a:pPr>
            <a:endParaRPr lang="en-US" altLang="ja-JP" dirty="0"/>
          </a:p>
        </p:txBody>
      </p:sp>
    </p:spTree>
    <p:extLst>
      <p:ext uri="{BB962C8B-B14F-4D97-AF65-F5344CB8AC3E}">
        <p14:creationId xmlns:p14="http://schemas.microsoft.com/office/powerpoint/2010/main" val="2997836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FB44093-44BB-0F25-F54D-B1448444F971}"/>
              </a:ext>
            </a:extLst>
          </p:cNvPr>
          <p:cNvSpPr>
            <a:spLocks noGrp="1"/>
          </p:cNvSpPr>
          <p:nvPr>
            <p:ph type="title"/>
          </p:nvPr>
        </p:nvSpPr>
        <p:spPr/>
        <p:txBody>
          <a:bodyPr/>
          <a:lstStyle/>
          <a:p>
            <a:r>
              <a:rPr lang="ja-JP" altLang="en-US" dirty="0"/>
              <a:t>社会的排除についての調査（</a:t>
            </a:r>
            <a:r>
              <a:rPr lang="en-US" altLang="ja-JP" dirty="0"/>
              <a:t>2012</a:t>
            </a:r>
            <a:r>
              <a:rPr lang="ja-JP" altLang="en-US" dirty="0"/>
              <a:t>年）</a:t>
            </a:r>
            <a:endParaRPr lang="en-US" dirty="0"/>
          </a:p>
        </p:txBody>
      </p:sp>
      <p:sp>
        <p:nvSpPr>
          <p:cNvPr id="3" name="コンテンツ プレースホルダー 2">
            <a:extLst>
              <a:ext uri="{FF2B5EF4-FFF2-40B4-BE49-F238E27FC236}">
                <a16:creationId xmlns:a16="http://schemas.microsoft.com/office/drawing/2014/main" id="{5CE17543-0C9B-85D0-5982-F004EBFF5CEA}"/>
              </a:ext>
            </a:extLst>
          </p:cNvPr>
          <p:cNvSpPr>
            <a:spLocks noGrp="1"/>
          </p:cNvSpPr>
          <p:nvPr>
            <p:ph idx="1"/>
          </p:nvPr>
        </p:nvSpPr>
        <p:spPr>
          <a:xfrm>
            <a:off x="628650" y="1739090"/>
            <a:ext cx="7886700" cy="2927117"/>
          </a:xfrm>
        </p:spPr>
        <p:txBody>
          <a:bodyPr>
            <a:normAutofit fontScale="77500" lnSpcReduction="20000"/>
          </a:bodyPr>
          <a:lstStyle/>
          <a:p>
            <a:r>
              <a:rPr lang="ja-JP" altLang="en-US" dirty="0"/>
              <a:t>若年層（</a:t>
            </a:r>
            <a:r>
              <a:rPr lang="en-US" altLang="ja-JP" dirty="0"/>
              <a:t>20 </a:t>
            </a:r>
            <a:r>
              <a:rPr lang="ja-JP" altLang="en-US" dirty="0"/>
              <a:t>歳から </a:t>
            </a:r>
            <a:r>
              <a:rPr lang="en-US" altLang="ja-JP" dirty="0"/>
              <a:t>39 </a:t>
            </a:r>
            <a:r>
              <a:rPr lang="ja-JP" altLang="en-US" dirty="0"/>
              <a:t>歳）においても、居住、教育、保健、社会サービス、就労などの多次元の領域から排除され、社会の周縁に位置する人々が存在する。</a:t>
            </a:r>
            <a:endParaRPr lang="en-US" altLang="ja-JP" dirty="0"/>
          </a:p>
          <a:p>
            <a:r>
              <a:rPr lang="ja-JP" altLang="en-US" dirty="0"/>
              <a:t>彼らが抱える問題は、高校中退、非正規労働、生活保護受給、住居不安定（ホームレス）、シングル・マザー、薬物・アルコール依存症、結果としての自殺と多岐にわたる。</a:t>
            </a:r>
            <a:endParaRPr lang="en-US" altLang="ja-JP" dirty="0"/>
          </a:p>
          <a:p>
            <a:r>
              <a:rPr lang="ja-JP" altLang="en-US" dirty="0"/>
              <a:t>彼らは、将来の展望をもちにくく、孤立化し、基礎的な生活基盤の獲得・保持さえも危ぶまれるという点において、類似した状態にある。</a:t>
            </a:r>
            <a:endParaRPr lang="en-US" dirty="0"/>
          </a:p>
        </p:txBody>
      </p:sp>
      <p:sp>
        <p:nvSpPr>
          <p:cNvPr id="5" name="テキスト ボックス 4">
            <a:extLst>
              <a:ext uri="{FF2B5EF4-FFF2-40B4-BE49-F238E27FC236}">
                <a16:creationId xmlns:a16="http://schemas.microsoft.com/office/drawing/2014/main" id="{3ACD16E6-A2D7-CDC2-49D8-5F1ED1B236BE}"/>
              </a:ext>
            </a:extLst>
          </p:cNvPr>
          <p:cNvSpPr txBox="1"/>
          <p:nvPr/>
        </p:nvSpPr>
        <p:spPr>
          <a:xfrm>
            <a:off x="628650" y="4797152"/>
            <a:ext cx="8263830" cy="1600438"/>
          </a:xfrm>
          <a:prstGeom prst="rect">
            <a:avLst/>
          </a:prstGeom>
          <a:noFill/>
        </p:spPr>
        <p:txBody>
          <a:bodyPr wrap="square" rtlCol="0">
            <a:spAutoFit/>
          </a:bodyPr>
          <a:lstStyle/>
          <a:p>
            <a:pPr algn="l"/>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hlinkClick r:id="rId2"/>
              </a:rPr>
              <a:t>「社会的排除にいたるプロセス～若年ケース・スタディから見る排除の過程～」</a:t>
            </a:r>
            <a:endParaRPr lang="en-US" sz="2000" kern="100" dirty="0">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平成</a:t>
            </a:r>
            <a:r>
              <a:rPr lang="en-US" sz="2000" kern="100" dirty="0">
                <a:latin typeface="Century" panose="02040604050505020304" pitchFamily="18" charset="0"/>
                <a:ea typeface="ＭＳ 明朝" panose="02020609040205080304" pitchFamily="17" charset="-128"/>
                <a:cs typeface="Times New Roman" panose="02020603050405020304" pitchFamily="18" charset="0"/>
              </a:rPr>
              <a:t> 24</a:t>
            </a: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a:t>
            </a:r>
            <a:r>
              <a:rPr lang="en-US" sz="2000" kern="100" dirty="0">
                <a:latin typeface="Century" panose="02040604050505020304" pitchFamily="18" charset="0"/>
                <a:ea typeface="ＭＳ 明朝" panose="02020609040205080304" pitchFamily="17" charset="-128"/>
                <a:cs typeface="Times New Roman" panose="02020603050405020304" pitchFamily="18" charset="0"/>
              </a:rPr>
              <a:t>2012</a:t>
            </a: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 年</a:t>
            </a:r>
            <a:r>
              <a:rPr lang="en-US" sz="2000" kern="100" dirty="0">
                <a:latin typeface="Century" panose="02040604050505020304" pitchFamily="18" charset="0"/>
                <a:ea typeface="ＭＳ 明朝" panose="02020609040205080304" pitchFamily="17" charset="-128"/>
                <a:cs typeface="Times New Roman" panose="02020603050405020304" pitchFamily="18" charset="0"/>
              </a:rPr>
              <a:t> 9 </a:t>
            </a: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月社会的排除リスク調査チーム　内閣官房社会的包摂推進室／内閣府政策統括官</a:t>
            </a:r>
            <a:r>
              <a:rPr lang="en-US" sz="200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2000" kern="100" dirty="0">
                <a:latin typeface="Century" panose="02040604050505020304" pitchFamily="18" charset="0"/>
                <a:ea typeface="ＭＳ 明朝" panose="02020609040205080304" pitchFamily="17" charset="-128"/>
                <a:cs typeface="Times New Roman" panose="02020603050405020304" pitchFamily="18" charset="0"/>
              </a:rPr>
              <a:t>経済社会システム担当</a:t>
            </a:r>
            <a:r>
              <a:rPr lang="en-US" sz="2000" kern="100" dirty="0">
                <a:latin typeface="Century" panose="02040604050505020304" pitchFamily="18" charset="0"/>
                <a:ea typeface="ＭＳ 明朝" panose="02020609040205080304" pitchFamily="17" charset="-128"/>
                <a:cs typeface="Times New Roman" panose="02020603050405020304" pitchFamily="18" charset="0"/>
              </a:rPr>
              <a:t>) </a:t>
            </a:r>
          </a:p>
          <a:p>
            <a:endParaRPr lang="en-US" sz="1800" dirty="0"/>
          </a:p>
        </p:txBody>
      </p:sp>
    </p:spTree>
    <p:extLst>
      <p:ext uri="{BB962C8B-B14F-4D97-AF65-F5344CB8AC3E}">
        <p14:creationId xmlns:p14="http://schemas.microsoft.com/office/powerpoint/2010/main" val="40763568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054662A-6D8D-C505-E6E6-037076B129E5}"/>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88A0C7D6-CCB6-857B-182E-05135F878499}"/>
              </a:ext>
            </a:extLst>
          </p:cNvPr>
          <p:cNvSpPr>
            <a:spLocks noGrp="1"/>
          </p:cNvSpPr>
          <p:nvPr>
            <p:ph type="title"/>
          </p:nvPr>
        </p:nvSpPr>
        <p:spPr>
          <a:xfrm>
            <a:off x="628650" y="176301"/>
            <a:ext cx="7886700" cy="994172"/>
          </a:xfrm>
        </p:spPr>
        <p:txBody>
          <a:bodyPr/>
          <a:lstStyle/>
          <a:p>
            <a:r>
              <a:rPr lang="ja-JP" altLang="en-US" dirty="0"/>
              <a:t>社会的排除の潜在リスク　その１</a:t>
            </a:r>
            <a:endParaRPr lang="en-US" dirty="0"/>
          </a:p>
        </p:txBody>
      </p:sp>
      <p:sp>
        <p:nvSpPr>
          <p:cNvPr id="3" name="コンテンツ プレースホルダー 2">
            <a:extLst>
              <a:ext uri="{FF2B5EF4-FFF2-40B4-BE49-F238E27FC236}">
                <a16:creationId xmlns:a16="http://schemas.microsoft.com/office/drawing/2014/main" id="{A756B334-B5A9-BD15-39C6-DACFB3646207}"/>
              </a:ext>
            </a:extLst>
          </p:cNvPr>
          <p:cNvSpPr>
            <a:spLocks noGrp="1"/>
          </p:cNvSpPr>
          <p:nvPr>
            <p:ph idx="1"/>
          </p:nvPr>
        </p:nvSpPr>
        <p:spPr>
          <a:xfrm>
            <a:off x="629774" y="1772816"/>
            <a:ext cx="8046681" cy="3312368"/>
          </a:xfrm>
        </p:spPr>
        <p:txBody>
          <a:bodyPr>
            <a:normAutofit fontScale="77500" lnSpcReduction="20000"/>
          </a:bodyPr>
          <a:lstStyle/>
          <a:p>
            <a:r>
              <a:rPr lang="ja-JP" altLang="en-US" dirty="0"/>
              <a:t>社会的排除の状況にある人々の生活史：多くが幼少期から様々な生活困難を抱えている。</a:t>
            </a:r>
            <a:endParaRPr lang="en-US" altLang="ja-JP" dirty="0"/>
          </a:p>
          <a:p>
            <a:pPr marL="0" indent="0">
              <a:buNone/>
            </a:pPr>
            <a:endParaRPr lang="en-US" altLang="ja-JP" dirty="0"/>
          </a:p>
          <a:p>
            <a:pPr marL="0" indent="0">
              <a:buNone/>
            </a:pPr>
            <a:r>
              <a:rPr lang="en-US" altLang="ja-JP" dirty="0"/>
              <a:t>【</a:t>
            </a:r>
            <a:r>
              <a:rPr lang="ja-JP" altLang="en-US" dirty="0"/>
              <a:t>子ども期に発生した潜在リスク</a:t>
            </a:r>
            <a:r>
              <a:rPr lang="en-US" altLang="ja-JP" dirty="0"/>
              <a:t>】</a:t>
            </a:r>
          </a:p>
          <a:p>
            <a:pPr marL="0" indent="0">
              <a:buNone/>
            </a:pPr>
            <a:r>
              <a:rPr lang="ja-JP" altLang="en-US" dirty="0"/>
              <a:t>・本人：生まれ持った障害（発達障害、知的障害等）</a:t>
            </a:r>
          </a:p>
          <a:p>
            <a:pPr marL="0" indent="0">
              <a:buNone/>
            </a:pPr>
            <a:r>
              <a:rPr lang="ja-JP" altLang="en-US" dirty="0"/>
              <a:t>・家庭：出身家庭の貧困、ひとり親や親のいない世帯、児童虐待・家庭内暴力（不適切な養育含む）、親の精神疾患（依存症含む</a:t>
            </a:r>
            <a:r>
              <a:rPr lang="en-US" altLang="ja-JP" dirty="0"/>
              <a:t>)</a:t>
            </a:r>
            <a:r>
              <a:rPr lang="ja-JP" altLang="en-US" dirty="0"/>
              <a:t>・知的障害、親の自殺、親からの分離、早すぎる離家</a:t>
            </a:r>
          </a:p>
          <a:p>
            <a:pPr marL="0" indent="0">
              <a:buNone/>
            </a:pPr>
            <a:r>
              <a:rPr lang="ja-JP" altLang="en-US" dirty="0"/>
              <a:t>・教育：いじめ、不登校・ひきこもり、学校中退、低学歴（中卒）、学齢期の疾患（精神疾患含む）</a:t>
            </a:r>
            <a:endParaRPr lang="en-US" altLang="ja-JP" dirty="0"/>
          </a:p>
        </p:txBody>
      </p:sp>
      <p:sp>
        <p:nvSpPr>
          <p:cNvPr id="5" name="テキスト ボックス 4">
            <a:extLst>
              <a:ext uri="{FF2B5EF4-FFF2-40B4-BE49-F238E27FC236}">
                <a16:creationId xmlns:a16="http://schemas.microsoft.com/office/drawing/2014/main" id="{25B224CF-21B6-D534-3227-21328113DA91}"/>
              </a:ext>
            </a:extLst>
          </p:cNvPr>
          <p:cNvSpPr txBox="1"/>
          <p:nvPr/>
        </p:nvSpPr>
        <p:spPr>
          <a:xfrm>
            <a:off x="628650" y="5191237"/>
            <a:ext cx="7342094" cy="992579"/>
          </a:xfrm>
          <a:prstGeom prst="rect">
            <a:avLst/>
          </a:prstGeom>
          <a:noFill/>
        </p:spPr>
        <p:txBody>
          <a:bodyPr wrap="square" rtlCol="0">
            <a:spAutoFit/>
          </a:bodyPr>
          <a:lstStyle/>
          <a:p>
            <a:pPr algn="l"/>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hlinkClick r:id="rId2"/>
              </a:rPr>
              <a:t>「社会的排除にいたるプロセス～若年ケース・スタディから見る排除の過程～」</a:t>
            </a:r>
            <a:endParaRPr lang="en-US" sz="1350" kern="100" dirty="0">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平成</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 24</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2012</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 年</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 9 </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月社会的排除リスク調査チーム　内閣官房社会的包摂推進室／内閣府政策統括官</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経済社会システム担当</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 </a:t>
            </a:r>
          </a:p>
          <a:p>
            <a:endParaRPr lang="en-US" sz="1800" dirty="0"/>
          </a:p>
        </p:txBody>
      </p:sp>
    </p:spTree>
    <p:extLst>
      <p:ext uri="{BB962C8B-B14F-4D97-AF65-F5344CB8AC3E}">
        <p14:creationId xmlns:p14="http://schemas.microsoft.com/office/powerpoint/2010/main" val="34297401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54D70B-3776-529B-7C9B-93BA97DD1A99}"/>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205C3B25-4EE1-6B9A-928B-017645FFAA21}"/>
              </a:ext>
            </a:extLst>
          </p:cNvPr>
          <p:cNvSpPr>
            <a:spLocks noGrp="1"/>
          </p:cNvSpPr>
          <p:nvPr>
            <p:ph type="title"/>
          </p:nvPr>
        </p:nvSpPr>
        <p:spPr/>
        <p:txBody>
          <a:bodyPr/>
          <a:lstStyle/>
          <a:p>
            <a:r>
              <a:rPr lang="ja-JP" altLang="en-US" dirty="0"/>
              <a:t>社会的排除の潜在リスク　その２</a:t>
            </a:r>
            <a:endParaRPr lang="en-US" dirty="0"/>
          </a:p>
        </p:txBody>
      </p:sp>
      <p:sp>
        <p:nvSpPr>
          <p:cNvPr id="3" name="コンテンツ プレースホルダー 2">
            <a:extLst>
              <a:ext uri="{FF2B5EF4-FFF2-40B4-BE49-F238E27FC236}">
                <a16:creationId xmlns:a16="http://schemas.microsoft.com/office/drawing/2014/main" id="{A042D856-E078-AC35-1064-383C5F80427D}"/>
              </a:ext>
            </a:extLst>
          </p:cNvPr>
          <p:cNvSpPr>
            <a:spLocks noGrp="1"/>
          </p:cNvSpPr>
          <p:nvPr>
            <p:ph idx="1"/>
          </p:nvPr>
        </p:nvSpPr>
        <p:spPr>
          <a:xfrm>
            <a:off x="722780" y="2061480"/>
            <a:ext cx="8001000" cy="2591656"/>
          </a:xfrm>
        </p:spPr>
        <p:txBody>
          <a:bodyPr>
            <a:normAutofit fontScale="85000" lnSpcReduction="10000"/>
          </a:bodyPr>
          <a:lstStyle/>
          <a:p>
            <a:pPr marL="0" indent="0">
              <a:buNone/>
            </a:pPr>
            <a:r>
              <a:rPr lang="en-US" altLang="ja-JP" dirty="0"/>
              <a:t>【</a:t>
            </a:r>
            <a:r>
              <a:rPr lang="ja-JP" altLang="en-US" dirty="0"/>
              <a:t>成人期に発生した潜在リスク</a:t>
            </a:r>
            <a:r>
              <a:rPr lang="en-US" altLang="ja-JP" dirty="0"/>
              <a:t>】</a:t>
            </a:r>
          </a:p>
          <a:p>
            <a:pPr marL="0" indent="0">
              <a:buNone/>
            </a:pPr>
            <a:r>
              <a:rPr lang="ja-JP" altLang="en-US" dirty="0"/>
              <a:t>・本人：本人の疾病・障害、精神疾患（依存症含む）</a:t>
            </a:r>
          </a:p>
          <a:p>
            <a:pPr marL="0" indent="0">
              <a:buNone/>
            </a:pPr>
            <a:r>
              <a:rPr lang="ja-JP" altLang="en-US" dirty="0"/>
              <a:t>・職場環境：初職の挫折、リストラ・解雇・倒産、職場における人間関係トラブル（いじめ、虐待等）、劣悪な労働環境、不安定就労（頻繁な転職）、風俗関連産業</a:t>
            </a:r>
          </a:p>
          <a:p>
            <a:pPr marL="0" indent="0">
              <a:buNone/>
            </a:pPr>
            <a:r>
              <a:rPr lang="ja-JP" altLang="en-US" dirty="0"/>
              <a:t>・生活環境：援助交際・家庭環境</a:t>
            </a:r>
          </a:p>
          <a:p>
            <a:pPr marL="0" indent="0">
              <a:buNone/>
            </a:pPr>
            <a:endParaRPr lang="en-US" altLang="ja-JP" dirty="0"/>
          </a:p>
        </p:txBody>
      </p:sp>
      <p:sp>
        <p:nvSpPr>
          <p:cNvPr id="5" name="テキスト ボックス 4">
            <a:extLst>
              <a:ext uri="{FF2B5EF4-FFF2-40B4-BE49-F238E27FC236}">
                <a16:creationId xmlns:a16="http://schemas.microsoft.com/office/drawing/2014/main" id="{6D570391-167D-0114-E10C-BA669F366BB2}"/>
              </a:ext>
            </a:extLst>
          </p:cNvPr>
          <p:cNvSpPr txBox="1"/>
          <p:nvPr/>
        </p:nvSpPr>
        <p:spPr>
          <a:xfrm>
            <a:off x="806497" y="4725144"/>
            <a:ext cx="7342094" cy="992579"/>
          </a:xfrm>
          <a:prstGeom prst="rect">
            <a:avLst/>
          </a:prstGeom>
          <a:noFill/>
        </p:spPr>
        <p:txBody>
          <a:bodyPr wrap="square" rtlCol="0">
            <a:spAutoFit/>
          </a:bodyPr>
          <a:lstStyle/>
          <a:p>
            <a:pPr algn="l"/>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hlinkClick r:id="rId2"/>
              </a:rPr>
              <a:t>「社会的排除にいたるプロセス～若年ケース・スタディから見る排除の過程～」</a:t>
            </a:r>
            <a:endParaRPr lang="en-US" sz="1350" kern="100" dirty="0">
              <a:latin typeface="Century" panose="02040604050505020304" pitchFamily="18" charset="0"/>
              <a:ea typeface="ＭＳ 明朝" panose="02020609040205080304" pitchFamily="17" charset="-128"/>
              <a:cs typeface="Times New Roman" panose="02020603050405020304" pitchFamily="18" charset="0"/>
            </a:endParaRPr>
          </a:p>
          <a:p>
            <a:pPr algn="l"/>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平成</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 24</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2012</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 年</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 9 </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月社会的排除リスク調査チーム　内閣官房社会的包摂推進室／内閣府政策統括官</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a:t>
            </a:r>
            <a:r>
              <a:rPr lang="ja-JP" altLang="en-US" sz="1350" kern="100" dirty="0">
                <a:latin typeface="Century" panose="02040604050505020304" pitchFamily="18" charset="0"/>
                <a:ea typeface="ＭＳ 明朝" panose="02020609040205080304" pitchFamily="17" charset="-128"/>
                <a:cs typeface="Times New Roman" panose="02020603050405020304" pitchFamily="18" charset="0"/>
              </a:rPr>
              <a:t>経済社会システム担当</a:t>
            </a:r>
            <a:r>
              <a:rPr lang="en-US" sz="1350" kern="100" dirty="0">
                <a:latin typeface="Century" panose="02040604050505020304" pitchFamily="18" charset="0"/>
                <a:ea typeface="ＭＳ 明朝" panose="02020609040205080304" pitchFamily="17" charset="-128"/>
                <a:cs typeface="Times New Roman" panose="02020603050405020304" pitchFamily="18" charset="0"/>
              </a:rPr>
              <a:t>) </a:t>
            </a:r>
          </a:p>
          <a:p>
            <a:endParaRPr lang="en-US" sz="1800" dirty="0"/>
          </a:p>
        </p:txBody>
      </p:sp>
    </p:spTree>
    <p:extLst>
      <p:ext uri="{BB962C8B-B14F-4D97-AF65-F5344CB8AC3E}">
        <p14:creationId xmlns:p14="http://schemas.microsoft.com/office/powerpoint/2010/main" val="583702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3F1A57-CAC4-5A99-C4C3-99AAE1E70E92}"/>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B8762F0F-0CA3-D07D-02B5-40E0BFA73540}"/>
              </a:ext>
            </a:extLst>
          </p:cNvPr>
          <p:cNvSpPr>
            <a:spLocks noGrp="1"/>
          </p:cNvSpPr>
          <p:nvPr>
            <p:ph type="title"/>
          </p:nvPr>
        </p:nvSpPr>
        <p:spPr>
          <a:xfrm>
            <a:off x="822824" y="260648"/>
            <a:ext cx="7886700" cy="966588"/>
          </a:xfrm>
        </p:spPr>
        <p:txBody>
          <a:bodyPr>
            <a:normAutofit/>
          </a:bodyPr>
          <a:lstStyle/>
          <a:p>
            <a:r>
              <a:rPr lang="ja-JP" altLang="en-US" sz="3000" dirty="0"/>
              <a:t>社会的排除に至るプロセス の３類型</a:t>
            </a:r>
            <a:endParaRPr lang="en-US" sz="3000" dirty="0"/>
          </a:p>
        </p:txBody>
      </p:sp>
      <p:pic>
        <p:nvPicPr>
          <p:cNvPr id="5" name="図 4" descr="ダイアグラム&#10;&#10;自動的に生成された説明">
            <a:extLst>
              <a:ext uri="{FF2B5EF4-FFF2-40B4-BE49-F238E27FC236}">
                <a16:creationId xmlns:a16="http://schemas.microsoft.com/office/drawing/2014/main" id="{78791695-8C3B-DDD5-66D7-059151664064}"/>
              </a:ext>
            </a:extLst>
          </p:cNvPr>
          <p:cNvPicPr>
            <a:picLocks noChangeAspect="1"/>
          </p:cNvPicPr>
          <p:nvPr/>
        </p:nvPicPr>
        <p:blipFill>
          <a:blip r:embed="rId2">
            <a:extLst>
              <a:ext uri="{28A0092B-C50C-407E-A947-70E740481C1C}">
                <a14:useLocalDpi xmlns:a14="http://schemas.microsoft.com/office/drawing/2010/main" val="0"/>
              </a:ext>
            </a:extLst>
          </a:blip>
          <a:srcRect t="62" r="-1" b="-1"/>
          <a:stretch/>
        </p:blipFill>
        <p:spPr>
          <a:xfrm>
            <a:off x="152436" y="1815200"/>
            <a:ext cx="4613738" cy="3227599"/>
          </a:xfrm>
          <a:prstGeom prst="rect">
            <a:avLst/>
          </a:prstGeom>
        </p:spPr>
      </p:pic>
      <p:sp>
        <p:nvSpPr>
          <p:cNvPr id="3" name="コンテンツ プレースホルダー 2">
            <a:extLst>
              <a:ext uri="{FF2B5EF4-FFF2-40B4-BE49-F238E27FC236}">
                <a16:creationId xmlns:a16="http://schemas.microsoft.com/office/drawing/2014/main" id="{43F12BE0-056B-CE2E-D382-CF6CC7EF383E}"/>
              </a:ext>
            </a:extLst>
          </p:cNvPr>
          <p:cNvSpPr>
            <a:spLocks noGrp="1"/>
          </p:cNvSpPr>
          <p:nvPr>
            <p:ph idx="1"/>
          </p:nvPr>
        </p:nvSpPr>
        <p:spPr>
          <a:xfrm>
            <a:off x="4854039" y="1708826"/>
            <a:ext cx="3966433" cy="3808406"/>
          </a:xfrm>
        </p:spPr>
        <p:txBody>
          <a:bodyPr>
            <a:noAutofit/>
          </a:bodyPr>
          <a:lstStyle/>
          <a:p>
            <a:pPr marL="0" indent="0">
              <a:buNone/>
            </a:pPr>
            <a:r>
              <a:rPr lang="ja-JP" altLang="en-US" sz="1400" dirty="0"/>
              <a:t>①第１類型</a:t>
            </a:r>
            <a:r>
              <a:rPr lang="en-US" altLang="ja-JP" sz="1400" dirty="0"/>
              <a:t>【</a:t>
            </a:r>
            <a:r>
              <a:rPr lang="ja-JP" altLang="en-US" sz="1400" dirty="0"/>
              <a:t>生まれつき本人が持つ生きづらさ</a:t>
            </a:r>
            <a:r>
              <a:rPr lang="en-US" altLang="ja-JP" sz="1400" dirty="0"/>
              <a:t>】</a:t>
            </a:r>
          </a:p>
          <a:p>
            <a:pPr marL="0" indent="0">
              <a:buNone/>
            </a:pPr>
            <a:r>
              <a:rPr lang="ja-JP" altLang="en-US" sz="1400" dirty="0"/>
              <a:t>本人が生まれつき持つ「生きづらさ」（発達・知的障害、精神障害など）が、幼少期・子ども期から社会的排除に追い込んでいるパターン</a:t>
            </a:r>
            <a:endParaRPr lang="en-US" altLang="ja-JP" sz="1400" dirty="0"/>
          </a:p>
          <a:p>
            <a:pPr marL="0" indent="0">
              <a:buNone/>
            </a:pPr>
            <a:r>
              <a:rPr lang="ja-JP" altLang="en-US" sz="1400" dirty="0"/>
              <a:t>②第２類型</a:t>
            </a:r>
            <a:r>
              <a:rPr lang="en-US" altLang="ja-JP" sz="1400" dirty="0"/>
              <a:t>【</a:t>
            </a:r>
            <a:r>
              <a:rPr lang="ja-JP" altLang="en-US" sz="1400" dirty="0"/>
              <a:t>家庭環境の問題</a:t>
            </a:r>
            <a:r>
              <a:rPr lang="en-US" altLang="ja-JP" sz="1400" dirty="0"/>
              <a:t>】</a:t>
            </a:r>
          </a:p>
          <a:p>
            <a:pPr marL="0" indent="0">
              <a:buNone/>
            </a:pPr>
            <a:r>
              <a:rPr lang="ja-JP" altLang="en-US" sz="1400" dirty="0"/>
              <a:t>出身家庭の環境に内包されている様々な問題が、教育・人間関係の形成など子どもの健全な成長へ悪影響を及ぼし社会的排除に追い込んでいるパターン</a:t>
            </a:r>
            <a:endParaRPr lang="en-US" altLang="ja-JP" sz="1400" dirty="0"/>
          </a:p>
          <a:p>
            <a:pPr marL="0" indent="0">
              <a:buNone/>
            </a:pPr>
            <a:r>
              <a:rPr lang="ja-JP" altLang="en-US" sz="1400" dirty="0"/>
              <a:t>③第３類型</a:t>
            </a:r>
            <a:r>
              <a:rPr lang="en-US" altLang="ja-JP" sz="1400" dirty="0"/>
              <a:t>【</a:t>
            </a:r>
            <a:r>
              <a:rPr lang="ja-JP" altLang="en-US" sz="1400" dirty="0"/>
              <a:t>学校や職場の環境の問題</a:t>
            </a:r>
            <a:r>
              <a:rPr lang="en-US" altLang="ja-JP" sz="1400" dirty="0"/>
              <a:t>】</a:t>
            </a:r>
            <a:endParaRPr lang="ja-JP" altLang="en-US" sz="1400" dirty="0"/>
          </a:p>
          <a:p>
            <a:pPr marL="0" indent="0">
              <a:buNone/>
            </a:pPr>
            <a:r>
              <a:rPr lang="ja-JP" altLang="en-US" sz="1400" dirty="0"/>
              <a:t>様々な潜在リスクが存在しているが決定的な悪影響を受けずに成長してきたものの、学校や職場などにおいて劣悪な環境に置かれたことによって社会的排除に陥ったパターン。</a:t>
            </a:r>
            <a:endParaRPr lang="en-US" altLang="ja-JP" sz="1400" dirty="0"/>
          </a:p>
        </p:txBody>
      </p:sp>
    </p:spTree>
    <p:extLst>
      <p:ext uri="{BB962C8B-B14F-4D97-AF65-F5344CB8AC3E}">
        <p14:creationId xmlns:p14="http://schemas.microsoft.com/office/powerpoint/2010/main" val="4232878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FEE4F2-E4E3-498D-D69C-774B765DD68B}"/>
              </a:ext>
            </a:extLst>
          </p:cNvPr>
          <p:cNvSpPr>
            <a:spLocks noGrp="1"/>
          </p:cNvSpPr>
          <p:nvPr>
            <p:ph type="title"/>
          </p:nvPr>
        </p:nvSpPr>
        <p:spPr>
          <a:xfrm>
            <a:off x="755576" y="188640"/>
            <a:ext cx="6006703" cy="912019"/>
          </a:xfrm>
        </p:spPr>
        <p:txBody>
          <a:bodyPr vert="horz" wrap="square" lIns="68580" tIns="135000" rIns="189000" bIns="34290" numCol="1" rtlCol="0" anchor="t" anchorCtr="0" compatLnSpc="1">
            <a:prstTxWarp prst="textNoShape">
              <a:avLst/>
            </a:prstTxWarp>
            <a:normAutofit/>
          </a:bodyPr>
          <a:lstStyle/>
          <a:p>
            <a:br>
              <a:rPr lang="en-US" altLang="ja-JP" sz="1500" dirty="0"/>
            </a:br>
            <a:r>
              <a:rPr lang="ja-JP" altLang="en-US" sz="3000" dirty="0"/>
              <a:t>社会的包摂（ほうせつ）</a:t>
            </a:r>
            <a:endParaRPr lang="en-US" sz="2100" dirty="0"/>
          </a:p>
        </p:txBody>
      </p:sp>
      <p:sp>
        <p:nvSpPr>
          <p:cNvPr id="3" name="コンテンツ プレースホルダー 2">
            <a:extLst>
              <a:ext uri="{FF2B5EF4-FFF2-40B4-BE49-F238E27FC236}">
                <a16:creationId xmlns:a16="http://schemas.microsoft.com/office/drawing/2014/main" id="{8A2FECB3-4EAD-C806-A6EA-0B259F240962}"/>
              </a:ext>
            </a:extLst>
          </p:cNvPr>
          <p:cNvSpPr>
            <a:spLocks noGrp="1"/>
          </p:cNvSpPr>
          <p:nvPr>
            <p:ph idx="1"/>
          </p:nvPr>
        </p:nvSpPr>
        <p:spPr>
          <a:xfrm>
            <a:off x="755576" y="1754814"/>
            <a:ext cx="7632848" cy="4266474"/>
          </a:xfrm>
        </p:spPr>
        <p:txBody>
          <a:bodyPr>
            <a:normAutofit fontScale="92500" lnSpcReduction="10000"/>
          </a:bodyPr>
          <a:lstStyle/>
          <a:p>
            <a:pPr marL="0" indent="0">
              <a:buNone/>
            </a:pPr>
            <a:r>
              <a:rPr lang="en-US" altLang="ja-JP" sz="1800" dirty="0"/>
              <a:t>Q.</a:t>
            </a:r>
            <a:r>
              <a:rPr lang="ja-JP" altLang="en-US" sz="1800" dirty="0">
                <a:hlinkClick r:id="rId2"/>
              </a:rPr>
              <a:t>社会的包摂（ソーシャル・インクルージョン：</a:t>
            </a:r>
            <a:r>
              <a:rPr lang="en-US" altLang="ja-JP" sz="1800" dirty="0">
                <a:hlinkClick r:id="rId2"/>
              </a:rPr>
              <a:t>Social Inclusion</a:t>
            </a:r>
            <a:r>
              <a:rPr lang="ja-JP" altLang="en-US" sz="1800" dirty="0">
                <a:hlinkClick r:id="rId2"/>
              </a:rPr>
              <a:t>）とは</a:t>
            </a:r>
            <a:r>
              <a:rPr lang="ja-JP" altLang="en-US" sz="1800" dirty="0"/>
              <a:t>？</a:t>
            </a:r>
          </a:p>
          <a:p>
            <a:pPr marL="0" indent="0">
              <a:buNone/>
            </a:pPr>
            <a:r>
              <a:rPr lang="en-US" altLang="ja-JP" sz="3200" dirty="0"/>
              <a:t>A.</a:t>
            </a:r>
            <a:r>
              <a:rPr lang="ja-JP" altLang="en-US" sz="3200" dirty="0"/>
              <a:t>「誰もが社会に参画する機会を持ち、排除されないこと」を指します。</a:t>
            </a:r>
          </a:p>
          <a:p>
            <a:pPr marL="0" indent="0">
              <a:buNone/>
            </a:pPr>
            <a:r>
              <a:rPr lang="ja-JP" altLang="en-US" sz="2400" dirty="0"/>
              <a:t>「インクルージョン</a:t>
            </a:r>
            <a:r>
              <a:rPr lang="en-US" altLang="ja-JP" sz="2400" dirty="0"/>
              <a:t>Inclusion </a:t>
            </a:r>
            <a:r>
              <a:rPr lang="ja-JP" altLang="en-US" sz="2400" dirty="0"/>
              <a:t>」を訳すと「包摂（ほうせつ）」。全体をまとめる、包み込むという意味を持ちます。</a:t>
            </a:r>
          </a:p>
          <a:p>
            <a:pPr marL="0" indent="0">
              <a:buNone/>
            </a:pPr>
            <a:r>
              <a:rPr lang="ja-JP" altLang="en-US" sz="2400" dirty="0"/>
              <a:t>社会的包摂（ソーシャル・インクルージョン）とは、社会的に全体を包み込むこと、つまり誰も排除されず、全員が社会に参画する機会を持つことを意味します。</a:t>
            </a:r>
          </a:p>
          <a:p>
            <a:pPr marL="0" indent="0">
              <a:buNone/>
            </a:pPr>
            <a:r>
              <a:rPr lang="ja-JP" altLang="en-US" sz="2400" dirty="0"/>
              <a:t>この考えは、持続可能な開発目標（</a:t>
            </a:r>
            <a:r>
              <a:rPr lang="en-US" altLang="ja-JP" sz="2400" dirty="0"/>
              <a:t>SDGs)</a:t>
            </a:r>
            <a:r>
              <a:rPr lang="ja-JP" altLang="en-US" sz="2400" dirty="0"/>
              <a:t>が大切にしている「誰一人取り残さない</a:t>
            </a:r>
            <a:r>
              <a:rPr lang="en-US" altLang="ja-JP" sz="2400" dirty="0"/>
              <a:t>leave no one behind</a:t>
            </a:r>
            <a:r>
              <a:rPr lang="ja-JP" altLang="en-US" sz="2400" dirty="0"/>
              <a:t>」という理念そのものです。</a:t>
            </a:r>
            <a:endParaRPr lang="en-US" altLang="ja-JP" sz="2400" dirty="0"/>
          </a:p>
          <a:p>
            <a:pPr marL="0" indent="0">
              <a:buNone/>
            </a:pPr>
            <a:r>
              <a:rPr lang="ja-JP" altLang="en-US" sz="2400" dirty="0"/>
              <a:t>　　　　　　　　　　　（国際</a:t>
            </a:r>
            <a:r>
              <a:rPr lang="en-US" altLang="ja-JP" sz="2400" dirty="0"/>
              <a:t>NGO</a:t>
            </a:r>
            <a:r>
              <a:rPr lang="ja-JP" altLang="en-US" sz="2400" dirty="0"/>
              <a:t>プラン・インターナショナルの</a:t>
            </a:r>
            <a:r>
              <a:rPr lang="en-US" altLang="ja-JP" sz="2400" dirty="0"/>
              <a:t>HP)</a:t>
            </a:r>
            <a:endParaRPr lang="en-US" sz="2400" dirty="0"/>
          </a:p>
          <a:p>
            <a:pPr marL="0" indent="0">
              <a:buNone/>
            </a:pPr>
            <a:endParaRPr lang="en-US" sz="1500" dirty="0"/>
          </a:p>
        </p:txBody>
      </p:sp>
    </p:spTree>
    <p:extLst>
      <p:ext uri="{BB962C8B-B14F-4D97-AF65-F5344CB8AC3E}">
        <p14:creationId xmlns:p14="http://schemas.microsoft.com/office/powerpoint/2010/main" val="831481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FEE4F2-E4E3-498D-D69C-774B765DD68B}"/>
              </a:ext>
            </a:extLst>
          </p:cNvPr>
          <p:cNvSpPr>
            <a:spLocks noGrp="1"/>
          </p:cNvSpPr>
          <p:nvPr>
            <p:ph type="title"/>
          </p:nvPr>
        </p:nvSpPr>
        <p:spPr>
          <a:xfrm>
            <a:off x="755576" y="321477"/>
            <a:ext cx="6209715" cy="1051780"/>
          </a:xfrm>
        </p:spPr>
        <p:txBody>
          <a:bodyPr vert="horz" wrap="square" lIns="68580" tIns="135000" rIns="189000" bIns="34290" numCol="1" rtlCol="0" anchor="t" anchorCtr="0" compatLnSpc="1">
            <a:prstTxWarp prst="textNoShape">
              <a:avLst/>
            </a:prstTxWarp>
            <a:normAutofit fontScale="90000"/>
          </a:bodyPr>
          <a:lstStyle/>
          <a:p>
            <a:br>
              <a:rPr lang="en-US" altLang="ja-JP" sz="1500" dirty="0"/>
            </a:br>
            <a:r>
              <a:rPr lang="ja-JP" altLang="en-US" sz="3600" dirty="0"/>
              <a:t>社会的包摂政策（</a:t>
            </a:r>
            <a:r>
              <a:rPr lang="en-US" altLang="ja-JP" sz="3600" dirty="0"/>
              <a:t>2011</a:t>
            </a:r>
            <a:r>
              <a:rPr lang="ja-JP" altLang="en-US" sz="3600" dirty="0"/>
              <a:t>年</a:t>
            </a:r>
            <a:r>
              <a:rPr lang="en-US" altLang="ja-JP" sz="3600" dirty="0"/>
              <a:t>)</a:t>
            </a:r>
            <a:br>
              <a:rPr lang="en-US" altLang="ja-JP" sz="3600" dirty="0"/>
            </a:br>
            <a:endParaRPr lang="en-US" sz="2100" dirty="0"/>
          </a:p>
        </p:txBody>
      </p:sp>
      <p:sp>
        <p:nvSpPr>
          <p:cNvPr id="4" name="テキスト ボックス 3">
            <a:extLst>
              <a:ext uri="{FF2B5EF4-FFF2-40B4-BE49-F238E27FC236}">
                <a16:creationId xmlns:a16="http://schemas.microsoft.com/office/drawing/2014/main" id="{5759E3EC-57D3-8755-1EF5-15AB3DDD4267}"/>
              </a:ext>
            </a:extLst>
          </p:cNvPr>
          <p:cNvSpPr txBox="1"/>
          <p:nvPr/>
        </p:nvSpPr>
        <p:spPr>
          <a:xfrm>
            <a:off x="909107" y="5445290"/>
            <a:ext cx="6156684" cy="646331"/>
          </a:xfrm>
          <a:prstGeom prst="rect">
            <a:avLst/>
          </a:prstGeom>
          <a:noFill/>
        </p:spPr>
        <p:txBody>
          <a:bodyPr wrap="square" rtlCol="0">
            <a:spAutoFit/>
          </a:bodyPr>
          <a:lstStyle/>
          <a:p>
            <a:r>
              <a:rPr lang="ja-JP" altLang="en-US" sz="1800" dirty="0"/>
              <a:t>★</a:t>
            </a:r>
            <a:r>
              <a:rPr lang="ja-JP" altLang="en-US" sz="1800" dirty="0">
                <a:hlinkClick r:id="rId2"/>
              </a:rPr>
              <a:t>内閣府　「社会的包摂政策を進めるための基本的考え方」平成</a:t>
            </a:r>
            <a:r>
              <a:rPr lang="en-US" altLang="ja-JP" sz="1800" dirty="0">
                <a:hlinkClick r:id="rId2"/>
              </a:rPr>
              <a:t>23</a:t>
            </a:r>
            <a:r>
              <a:rPr lang="ja-JP" altLang="en-US" sz="1800" dirty="0">
                <a:hlinkClick r:id="rId2"/>
              </a:rPr>
              <a:t>年（</a:t>
            </a:r>
            <a:r>
              <a:rPr lang="en-US" altLang="ja-JP" sz="1800" dirty="0">
                <a:hlinkClick r:id="rId2"/>
              </a:rPr>
              <a:t>2011</a:t>
            </a:r>
            <a:r>
              <a:rPr lang="ja-JP" altLang="en-US" sz="1800" dirty="0">
                <a:hlinkClick r:id="rId2"/>
              </a:rPr>
              <a:t>年）</a:t>
            </a:r>
            <a:endParaRPr lang="ja-JP" altLang="en-US" sz="1800" dirty="0"/>
          </a:p>
        </p:txBody>
      </p:sp>
      <p:pic>
        <p:nvPicPr>
          <p:cNvPr id="6" name="図 5" descr="テキスト&#10;&#10;自動的に生成された説明">
            <a:extLst>
              <a:ext uri="{FF2B5EF4-FFF2-40B4-BE49-F238E27FC236}">
                <a16:creationId xmlns:a16="http://schemas.microsoft.com/office/drawing/2014/main" id="{2685D116-A832-2AC9-160F-21006D2A74E1}"/>
              </a:ext>
            </a:extLst>
          </p:cNvPr>
          <p:cNvPicPr>
            <a:picLocks noChangeAspect="1"/>
          </p:cNvPicPr>
          <p:nvPr/>
        </p:nvPicPr>
        <p:blipFill>
          <a:blip r:embed="rId3"/>
          <a:stretch>
            <a:fillRect/>
          </a:stretch>
        </p:blipFill>
        <p:spPr>
          <a:xfrm>
            <a:off x="611560" y="1493698"/>
            <a:ext cx="5239610" cy="3951592"/>
          </a:xfrm>
          <a:prstGeom prst="rect">
            <a:avLst/>
          </a:prstGeom>
        </p:spPr>
      </p:pic>
      <p:sp>
        <p:nvSpPr>
          <p:cNvPr id="7" name="テキスト ボックス 6">
            <a:extLst>
              <a:ext uri="{FF2B5EF4-FFF2-40B4-BE49-F238E27FC236}">
                <a16:creationId xmlns:a16="http://schemas.microsoft.com/office/drawing/2014/main" id="{CF76A2D9-92E0-872A-B730-E4C2E3BE87DA}"/>
              </a:ext>
            </a:extLst>
          </p:cNvPr>
          <p:cNvSpPr txBox="1"/>
          <p:nvPr/>
        </p:nvSpPr>
        <p:spPr>
          <a:xfrm>
            <a:off x="6063671" y="1720420"/>
            <a:ext cx="2741294" cy="3323987"/>
          </a:xfrm>
          <a:prstGeom prst="rect">
            <a:avLst/>
          </a:prstGeom>
          <a:noFill/>
        </p:spPr>
        <p:txBody>
          <a:bodyPr wrap="square" rtlCol="0">
            <a:spAutoFit/>
          </a:bodyPr>
          <a:lstStyle/>
          <a:p>
            <a:r>
              <a:rPr lang="ja-JP" altLang="en-US" sz="1400" dirty="0"/>
              <a:t>＊東日本大震災の発生は、平成</a:t>
            </a:r>
            <a:r>
              <a:rPr lang="en-US" altLang="ja-JP" sz="1400" dirty="0"/>
              <a:t>23</a:t>
            </a:r>
            <a:r>
              <a:rPr lang="ja-JP" altLang="en-US" sz="1400" dirty="0"/>
              <a:t>（</a:t>
            </a:r>
            <a:r>
              <a:rPr lang="en-US" altLang="ja-JP" sz="1400" dirty="0"/>
              <a:t>2011</a:t>
            </a:r>
            <a:r>
              <a:rPr lang="ja-JP" altLang="en-US" sz="1400" dirty="0"/>
              <a:t>）年</a:t>
            </a:r>
            <a:r>
              <a:rPr lang="en-US" altLang="ja-JP" sz="1400" dirty="0"/>
              <a:t>3</a:t>
            </a:r>
            <a:r>
              <a:rPr lang="ja-JP" altLang="en-US" sz="1400" dirty="0"/>
              <a:t>月</a:t>
            </a:r>
            <a:r>
              <a:rPr lang="en-US" altLang="ja-JP" sz="1400" dirty="0"/>
              <a:t>11</a:t>
            </a:r>
            <a:r>
              <a:rPr lang="ja-JP" altLang="en-US" sz="1400" dirty="0"/>
              <a:t>日で、この特命チームの設置は同年</a:t>
            </a:r>
            <a:r>
              <a:rPr lang="en-US" altLang="ja-JP" sz="1400" dirty="0"/>
              <a:t>1</a:t>
            </a:r>
            <a:r>
              <a:rPr lang="ja-JP" altLang="en-US" sz="1400" dirty="0"/>
              <a:t>月</a:t>
            </a:r>
            <a:r>
              <a:rPr lang="en-US" altLang="ja-JP" sz="1400" dirty="0"/>
              <a:t>18</a:t>
            </a:r>
            <a:r>
              <a:rPr lang="ja-JP" altLang="en-US" sz="1400" dirty="0"/>
              <a:t>日。</a:t>
            </a:r>
            <a:endParaRPr lang="en-US" altLang="ja-JP" sz="1400" dirty="0"/>
          </a:p>
          <a:p>
            <a:r>
              <a:rPr lang="ja-JP" altLang="en-US" sz="1400" dirty="0"/>
              <a:t>この基本方針が決定されたのは</a:t>
            </a:r>
            <a:r>
              <a:rPr lang="en-US" altLang="ja-JP" sz="1400" dirty="0"/>
              <a:t>5</a:t>
            </a:r>
            <a:r>
              <a:rPr lang="ja-JP" altLang="en-US" sz="1400" dirty="0"/>
              <a:t>月</a:t>
            </a:r>
            <a:r>
              <a:rPr lang="en-US" altLang="ja-JP" sz="1400" dirty="0"/>
              <a:t>31</a:t>
            </a:r>
            <a:r>
              <a:rPr lang="ja-JP" altLang="en-US" sz="1400" dirty="0"/>
              <a:t>日。つまり、因果関係はない。</a:t>
            </a:r>
            <a:endParaRPr lang="en-US" altLang="ja-JP" sz="1400" dirty="0"/>
          </a:p>
          <a:p>
            <a:r>
              <a:rPr lang="ja-JP" altLang="en-US" sz="1400" dirty="0"/>
              <a:t>＊少子高齢・人口減少への対応⇒「一億総活躍社会」の実現につながる</a:t>
            </a:r>
            <a:endParaRPr lang="en-US" altLang="ja-JP" sz="1400" dirty="0"/>
          </a:p>
          <a:p>
            <a:r>
              <a:rPr lang="ja-JP" altLang="en-US" sz="1400" dirty="0"/>
              <a:t>発想が見られる。</a:t>
            </a:r>
            <a:endParaRPr lang="en-US" altLang="ja-JP" sz="1400" dirty="0"/>
          </a:p>
          <a:p>
            <a:r>
              <a:rPr lang="ja-JP" altLang="en-US" sz="1400" dirty="0"/>
              <a:t>＊社会的包摂政策⇒「誰一人取り残さない」</a:t>
            </a:r>
            <a:endParaRPr lang="en-US" altLang="ja-JP" sz="1400" dirty="0"/>
          </a:p>
          <a:p>
            <a:r>
              <a:rPr lang="ja-JP" altLang="en-US" sz="1400" dirty="0"/>
              <a:t>⇒リスクの連鎖・累積を止めるための包括的・予防的な対応</a:t>
            </a:r>
            <a:endParaRPr lang="en-US" altLang="ja-JP" sz="1400" dirty="0"/>
          </a:p>
          <a:p>
            <a:r>
              <a:rPr lang="ja-JP" altLang="en-US" sz="1400" dirty="0"/>
              <a:t>⇒全体主義・監視社会となる危険性もある点に注意。</a:t>
            </a:r>
            <a:endParaRPr lang="en-US" altLang="ja-JP" sz="1400" dirty="0"/>
          </a:p>
        </p:txBody>
      </p:sp>
      <p:sp>
        <p:nvSpPr>
          <p:cNvPr id="8" name="楕円 7">
            <a:extLst>
              <a:ext uri="{FF2B5EF4-FFF2-40B4-BE49-F238E27FC236}">
                <a16:creationId xmlns:a16="http://schemas.microsoft.com/office/drawing/2014/main" id="{B7F28A07-9990-79CF-377A-03506562A422}"/>
              </a:ext>
            </a:extLst>
          </p:cNvPr>
          <p:cNvSpPr/>
          <p:nvPr/>
        </p:nvSpPr>
        <p:spPr bwMode="auto">
          <a:xfrm>
            <a:off x="3680901" y="2941353"/>
            <a:ext cx="1890210" cy="378042"/>
          </a:xfrm>
          <a:prstGeom prst="ellipse">
            <a:avLst/>
          </a:prstGeom>
          <a:noFill/>
          <a:ln w="34925" cap="flat" cmpd="sng" algn="ctr">
            <a:solidFill>
              <a:srgbClr val="FF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fontAlgn="base">
              <a:spcBef>
                <a:spcPct val="0"/>
              </a:spcBef>
              <a:spcAft>
                <a:spcPct val="0"/>
              </a:spcAft>
            </a:pPr>
            <a:endParaRPr lang="en-US" sz="1800"/>
          </a:p>
        </p:txBody>
      </p:sp>
      <p:sp>
        <p:nvSpPr>
          <p:cNvPr id="9" name="楕円 8">
            <a:extLst>
              <a:ext uri="{FF2B5EF4-FFF2-40B4-BE49-F238E27FC236}">
                <a16:creationId xmlns:a16="http://schemas.microsoft.com/office/drawing/2014/main" id="{C017108F-4F0B-AFE4-EA75-D4AB5FDA5891}"/>
              </a:ext>
            </a:extLst>
          </p:cNvPr>
          <p:cNvSpPr/>
          <p:nvPr/>
        </p:nvSpPr>
        <p:spPr bwMode="auto">
          <a:xfrm>
            <a:off x="909107" y="3230045"/>
            <a:ext cx="2322258" cy="478898"/>
          </a:xfrm>
          <a:prstGeom prst="ellipse">
            <a:avLst/>
          </a:prstGeom>
          <a:noFill/>
          <a:ln w="34925" cap="flat" cmpd="sng" algn="ctr">
            <a:solidFill>
              <a:srgbClr val="FF0000"/>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fontAlgn="base">
              <a:spcBef>
                <a:spcPct val="0"/>
              </a:spcBef>
              <a:spcAft>
                <a:spcPct val="0"/>
              </a:spcAft>
            </a:pPr>
            <a:endParaRPr lang="en-US" sz="1800"/>
          </a:p>
        </p:txBody>
      </p:sp>
    </p:spTree>
    <p:extLst>
      <p:ext uri="{BB962C8B-B14F-4D97-AF65-F5344CB8AC3E}">
        <p14:creationId xmlns:p14="http://schemas.microsoft.com/office/powerpoint/2010/main" val="4286853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FB3AED2-CFDA-D2CC-6C3A-C250638ACA97}"/>
              </a:ext>
            </a:extLst>
          </p:cNvPr>
          <p:cNvSpPr>
            <a:spLocks noGrp="1"/>
          </p:cNvSpPr>
          <p:nvPr>
            <p:ph type="title"/>
          </p:nvPr>
        </p:nvSpPr>
        <p:spPr>
          <a:xfrm>
            <a:off x="574674" y="304801"/>
            <a:ext cx="8029773" cy="747936"/>
          </a:xfrm>
        </p:spPr>
        <p:txBody>
          <a:bodyPr/>
          <a:lstStyle/>
          <a:p>
            <a:r>
              <a:rPr lang="ja-JP" altLang="en-US" sz="3000" dirty="0"/>
              <a:t>家族の個人化と社会的包摂の関係</a:t>
            </a:r>
            <a:endParaRPr lang="en-US" sz="2100" dirty="0"/>
          </a:p>
        </p:txBody>
      </p:sp>
      <p:sp>
        <p:nvSpPr>
          <p:cNvPr id="3" name="コンテンツ プレースホルダー 2">
            <a:extLst>
              <a:ext uri="{FF2B5EF4-FFF2-40B4-BE49-F238E27FC236}">
                <a16:creationId xmlns:a16="http://schemas.microsoft.com/office/drawing/2014/main" id="{11ACD2AE-248C-5859-50A9-EDE746FE5C94}"/>
              </a:ext>
            </a:extLst>
          </p:cNvPr>
          <p:cNvSpPr>
            <a:spLocks noGrp="1"/>
          </p:cNvSpPr>
          <p:nvPr>
            <p:ph idx="1"/>
          </p:nvPr>
        </p:nvSpPr>
        <p:spPr>
          <a:xfrm>
            <a:off x="769843" y="1700809"/>
            <a:ext cx="7834603" cy="3888431"/>
          </a:xfrm>
        </p:spPr>
        <p:txBody>
          <a:bodyPr>
            <a:normAutofit/>
          </a:bodyPr>
          <a:lstStyle/>
          <a:p>
            <a:r>
              <a:rPr lang="ja-JP" altLang="en-US" sz="1800" dirty="0"/>
              <a:t>家族の個人化の進行⇒選択の自由を行使できる者（強い個人）とできない者（弱い個人）へ二極化・格差の拡大・階層化に繋がる危険性が高い。</a:t>
            </a:r>
            <a:endParaRPr lang="en-US" altLang="ja-JP" sz="1800" dirty="0"/>
          </a:p>
          <a:p>
            <a:r>
              <a:rPr lang="ja-JP" altLang="en-US" sz="1800" dirty="0"/>
              <a:t>強い個人は、強い家族を持つことができるし、家族そのものを必要としない。セレブ（</a:t>
            </a:r>
            <a:r>
              <a:rPr lang="en-US" altLang="ja-JP" sz="1800" dirty="0"/>
              <a:t>celeb</a:t>
            </a:r>
            <a:r>
              <a:rPr lang="ja-JP" altLang="en-US" sz="1800" dirty="0"/>
              <a:t>）／パワーカップル</a:t>
            </a:r>
            <a:endParaRPr lang="en-US" altLang="ja-JP" sz="1800" dirty="0"/>
          </a:p>
          <a:p>
            <a:r>
              <a:rPr lang="ja-JP" altLang="en-US" sz="1800" dirty="0"/>
              <a:t>家族から排除される人・家族を形成できない人・家族の中に取り残される人、弱い個人（子ども・高齢者・女性・障害者・失業者）は社会的排除の対象となる。</a:t>
            </a:r>
            <a:endParaRPr lang="en-US" altLang="ja-JP" sz="1800" dirty="0"/>
          </a:p>
          <a:p>
            <a:r>
              <a:rPr lang="ja-JP" altLang="en-US" sz="1800" dirty="0"/>
              <a:t>弱い個人・家族には社会的支援が必要⇒社会的包摂の必要性⇒面倒見の良い社会</a:t>
            </a:r>
            <a:endParaRPr lang="en-US" altLang="ja-JP" sz="1800" dirty="0"/>
          </a:p>
          <a:p>
            <a:r>
              <a:rPr lang="ja-JP" altLang="en-US" sz="1800" dirty="0"/>
              <a:t>社会が個人の保護者・監視者となる？ビッグ・マザー／ビッグ・ファーザー、ソーシャル・ペアレントとしての社会・政府</a:t>
            </a:r>
            <a:endParaRPr lang="en-US" altLang="ja-JP" sz="1800" dirty="0"/>
          </a:p>
          <a:p>
            <a:pPr marL="0" indent="0">
              <a:buNone/>
            </a:pPr>
            <a:r>
              <a:rPr lang="ja-JP" altLang="en-US" sz="1500" dirty="0">
                <a:solidFill>
                  <a:srgbClr val="FF0000"/>
                </a:solidFill>
              </a:rPr>
              <a:t>＊しかし。いずれにせよ、生きる意味（ルーツ）としての家族の絆（きづな）は必要なのでは？</a:t>
            </a:r>
            <a:endParaRPr lang="en-US" sz="1500" dirty="0">
              <a:solidFill>
                <a:srgbClr val="FF0000"/>
              </a:solidFill>
            </a:endParaRPr>
          </a:p>
        </p:txBody>
      </p:sp>
    </p:spTree>
    <p:extLst>
      <p:ext uri="{BB962C8B-B14F-4D97-AF65-F5344CB8AC3E}">
        <p14:creationId xmlns:p14="http://schemas.microsoft.com/office/powerpoint/2010/main" val="3469061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71B08B-9F61-65D1-547C-0130F883FCD2}"/>
              </a:ext>
            </a:extLst>
          </p:cNvPr>
          <p:cNvSpPr>
            <a:spLocks noGrp="1"/>
          </p:cNvSpPr>
          <p:nvPr>
            <p:ph type="title"/>
          </p:nvPr>
        </p:nvSpPr>
        <p:spPr>
          <a:xfrm>
            <a:off x="899592" y="332656"/>
            <a:ext cx="6000750" cy="912019"/>
          </a:xfrm>
        </p:spPr>
        <p:txBody>
          <a:bodyPr wrap="square" anchor="b" anchorCtr="0">
            <a:normAutofit/>
          </a:bodyPr>
          <a:lstStyle/>
          <a:p>
            <a:pPr>
              <a:lnSpc>
                <a:spcPct val="90000"/>
              </a:lnSpc>
            </a:pPr>
            <a:r>
              <a:rPr lang="ja-JP" altLang="en-US" dirty="0"/>
              <a:t>マズローの</a:t>
            </a:r>
            <a:r>
              <a:rPr lang="zh-TW" altLang="en-US" dirty="0"/>
              <a:t>自己実現理論</a:t>
            </a:r>
            <a:endParaRPr lang="en-US" dirty="0"/>
          </a:p>
        </p:txBody>
      </p:sp>
      <p:sp>
        <p:nvSpPr>
          <p:cNvPr id="3" name="コンテンツ プレースホルダー 2">
            <a:extLst>
              <a:ext uri="{FF2B5EF4-FFF2-40B4-BE49-F238E27FC236}">
                <a16:creationId xmlns:a16="http://schemas.microsoft.com/office/drawing/2014/main" id="{C3AE03D8-3845-2A97-8608-CDBFFB367904}"/>
              </a:ext>
            </a:extLst>
          </p:cNvPr>
          <p:cNvSpPr>
            <a:spLocks noGrp="1"/>
          </p:cNvSpPr>
          <p:nvPr>
            <p:ph sz="half" idx="1"/>
          </p:nvPr>
        </p:nvSpPr>
        <p:spPr>
          <a:xfrm>
            <a:off x="899592" y="1988840"/>
            <a:ext cx="2880319" cy="3600400"/>
          </a:xfrm>
        </p:spPr>
        <p:txBody>
          <a:bodyPr wrap="square" anchor="t">
            <a:normAutofit/>
          </a:bodyPr>
          <a:lstStyle/>
          <a:p>
            <a:pPr marL="0" indent="0">
              <a:buNone/>
            </a:pPr>
            <a:r>
              <a:rPr lang="ja-JP" altLang="en-US" sz="1800" dirty="0"/>
              <a:t>アメリカの心理学者アブラハム・マズローは、「人間は自己実現に向かって絶えず成長する」と仮定し、人間の欲求を</a:t>
            </a:r>
            <a:r>
              <a:rPr lang="en-US" altLang="ja-JP" sz="1800" dirty="0"/>
              <a:t>5</a:t>
            </a:r>
            <a:r>
              <a:rPr lang="ja-JP" altLang="en-US" sz="1800" dirty="0"/>
              <a:t>段階の階層（</a:t>
            </a:r>
            <a:r>
              <a:rPr lang="en-US" sz="1800" dirty="0"/>
              <a:t>Maslow‘s hierarchy of needs</a:t>
            </a:r>
            <a:r>
              <a:rPr lang="ja-JP" altLang="en-US" sz="1800" dirty="0"/>
              <a:t>で理論化した。</a:t>
            </a:r>
            <a:endParaRPr lang="en-US" sz="1800" dirty="0"/>
          </a:p>
        </p:txBody>
      </p:sp>
      <p:pic>
        <p:nvPicPr>
          <p:cNvPr id="4" name="図 3">
            <a:extLst>
              <a:ext uri="{FF2B5EF4-FFF2-40B4-BE49-F238E27FC236}">
                <a16:creationId xmlns:a16="http://schemas.microsoft.com/office/drawing/2014/main" id="{46AE81F3-E45F-166A-2097-80B574549E0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4355976" y="1988840"/>
            <a:ext cx="4040144" cy="2646294"/>
          </a:xfrm>
          <a:prstGeom prst="rect">
            <a:avLst/>
          </a:prstGeom>
          <a:noFill/>
        </p:spPr>
      </p:pic>
      <p:sp>
        <p:nvSpPr>
          <p:cNvPr id="5" name="テキスト ボックス 4">
            <a:extLst>
              <a:ext uri="{FF2B5EF4-FFF2-40B4-BE49-F238E27FC236}">
                <a16:creationId xmlns:a16="http://schemas.microsoft.com/office/drawing/2014/main" id="{A37603DA-3EAE-AD0A-5351-29E57C03487C}"/>
              </a:ext>
            </a:extLst>
          </p:cNvPr>
          <p:cNvSpPr txBox="1"/>
          <p:nvPr/>
        </p:nvSpPr>
        <p:spPr>
          <a:xfrm>
            <a:off x="4254917" y="5142980"/>
            <a:ext cx="3919818" cy="646331"/>
          </a:xfrm>
          <a:prstGeom prst="rect">
            <a:avLst/>
          </a:prstGeom>
          <a:noFill/>
        </p:spPr>
        <p:txBody>
          <a:bodyPr wrap="square" rtlCol="0">
            <a:spAutoFit/>
          </a:bodyPr>
          <a:lstStyle/>
          <a:p>
            <a:r>
              <a:rPr lang="en-US" altLang="ja-JP" sz="1800" dirty="0"/>
              <a:t>Wikipedia </a:t>
            </a:r>
            <a:r>
              <a:rPr lang="ja-JP" altLang="en-US" sz="1800" dirty="0"/>
              <a:t>「マズローの欲求段階説」より</a:t>
            </a:r>
            <a:endParaRPr lang="en-US" sz="1800" dirty="0"/>
          </a:p>
        </p:txBody>
      </p:sp>
    </p:spTree>
    <p:extLst>
      <p:ext uri="{BB962C8B-B14F-4D97-AF65-F5344CB8AC3E}">
        <p14:creationId xmlns:p14="http://schemas.microsoft.com/office/powerpoint/2010/main" val="5131931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2DF2AE-54FE-FCD5-3E59-AF98745FE412}"/>
              </a:ext>
            </a:extLst>
          </p:cNvPr>
          <p:cNvSpPr>
            <a:spLocks noGrp="1"/>
          </p:cNvSpPr>
          <p:nvPr>
            <p:ph type="title"/>
          </p:nvPr>
        </p:nvSpPr>
        <p:spPr>
          <a:xfrm>
            <a:off x="593117" y="577164"/>
            <a:ext cx="7957765" cy="747936"/>
          </a:xfrm>
        </p:spPr>
        <p:txBody>
          <a:bodyPr/>
          <a:lstStyle/>
          <a:p>
            <a:r>
              <a:rPr lang="ja-JP" altLang="en-US" dirty="0"/>
              <a:t>マズローの欲求５段階</a:t>
            </a:r>
            <a:endParaRPr lang="en-US" dirty="0"/>
          </a:p>
        </p:txBody>
      </p:sp>
      <p:sp>
        <p:nvSpPr>
          <p:cNvPr id="3" name="コンテンツ プレースホルダー 2">
            <a:extLst>
              <a:ext uri="{FF2B5EF4-FFF2-40B4-BE49-F238E27FC236}">
                <a16:creationId xmlns:a16="http://schemas.microsoft.com/office/drawing/2014/main" id="{82EAD625-582F-3D98-F272-792AD75370F4}"/>
              </a:ext>
            </a:extLst>
          </p:cNvPr>
          <p:cNvSpPr>
            <a:spLocks noGrp="1"/>
          </p:cNvSpPr>
          <p:nvPr>
            <p:ph sz="half" idx="1"/>
          </p:nvPr>
        </p:nvSpPr>
        <p:spPr>
          <a:xfrm>
            <a:off x="431539" y="1672324"/>
            <a:ext cx="8280920" cy="4608512"/>
          </a:xfrm>
        </p:spPr>
        <p:txBody>
          <a:bodyPr/>
          <a:lstStyle/>
          <a:p>
            <a:pPr marL="385763" indent="-385763">
              <a:buFont typeface="+mj-lt"/>
              <a:buAutoNum type="arabicPeriod"/>
            </a:pPr>
            <a:r>
              <a:rPr lang="ja-JP" altLang="en-US" dirty="0"/>
              <a:t>生理的欲求 </a:t>
            </a:r>
            <a:r>
              <a:rPr lang="en-US" altLang="ja-JP" dirty="0"/>
              <a:t>(</a:t>
            </a:r>
            <a:r>
              <a:rPr lang="en-US" dirty="0"/>
              <a:t>Physiological needs)</a:t>
            </a:r>
            <a:r>
              <a:rPr lang="ja-JP" altLang="en-US" dirty="0"/>
              <a:t>：生命を維持するための本能的な欲求で、食事・睡眠・排泄など。他のどの欲求よりも最も主要な動機付け。</a:t>
            </a:r>
            <a:endParaRPr lang="en-US" altLang="ja-JP" dirty="0"/>
          </a:p>
          <a:p>
            <a:pPr marL="385763" indent="-385763">
              <a:buFont typeface="+mj-lt"/>
              <a:buAutoNum type="arabicPeriod"/>
            </a:pPr>
            <a:r>
              <a:rPr lang="ja-JP" altLang="en-US" dirty="0"/>
              <a:t>安全の欲求 </a:t>
            </a:r>
            <a:r>
              <a:rPr lang="en-US" altLang="ja-JP" dirty="0"/>
              <a:t>(</a:t>
            </a:r>
            <a:r>
              <a:rPr lang="en-US" dirty="0"/>
              <a:t>Safety needs):</a:t>
            </a:r>
            <a:r>
              <a:rPr lang="ja-JP" altLang="en-US" dirty="0"/>
              <a:t>危険の回避、経済的安定性、良い健康状態の維持、予測可能で秩序だった状態を得ようとする欲求。</a:t>
            </a:r>
            <a:endParaRPr lang="en-US" altLang="ja-JP" dirty="0"/>
          </a:p>
          <a:p>
            <a:pPr marL="385763" indent="-385763">
              <a:buFont typeface="+mj-lt"/>
              <a:buAutoNum type="arabicPeriod"/>
            </a:pPr>
            <a:r>
              <a:rPr lang="ja-JP" altLang="en-US" dirty="0"/>
              <a:t>社会的欲求と愛の欲求 </a:t>
            </a:r>
            <a:r>
              <a:rPr lang="en-US" altLang="ja-JP" dirty="0"/>
              <a:t>(</a:t>
            </a:r>
            <a:r>
              <a:rPr lang="en-US" dirty="0"/>
              <a:t>Social needs / Love and belonging)</a:t>
            </a:r>
            <a:r>
              <a:rPr lang="ja-JP" altLang="en-US" dirty="0"/>
              <a:t>：社会に必要とされている、社会的役割があるという感覚。情緒的な人間関係・所属しているという感覚。</a:t>
            </a:r>
            <a:endParaRPr lang="en-US" dirty="0"/>
          </a:p>
        </p:txBody>
      </p:sp>
      <p:sp>
        <p:nvSpPr>
          <p:cNvPr id="5" name="テキスト ボックス 4">
            <a:extLst>
              <a:ext uri="{FF2B5EF4-FFF2-40B4-BE49-F238E27FC236}">
                <a16:creationId xmlns:a16="http://schemas.microsoft.com/office/drawing/2014/main" id="{9C27DC64-681B-7B1D-B2C1-0126A11B2FA5}"/>
              </a:ext>
            </a:extLst>
          </p:cNvPr>
          <p:cNvSpPr txBox="1"/>
          <p:nvPr/>
        </p:nvSpPr>
        <p:spPr>
          <a:xfrm>
            <a:off x="899592" y="6165304"/>
            <a:ext cx="6877580" cy="369332"/>
          </a:xfrm>
          <a:prstGeom prst="rect">
            <a:avLst/>
          </a:prstGeom>
          <a:noFill/>
        </p:spPr>
        <p:txBody>
          <a:bodyPr wrap="square" rtlCol="0">
            <a:spAutoFit/>
          </a:bodyPr>
          <a:lstStyle/>
          <a:p>
            <a:r>
              <a:rPr lang="en-US" altLang="ja-JP" sz="1800" dirty="0"/>
              <a:t>Wikipedia </a:t>
            </a:r>
            <a:r>
              <a:rPr lang="ja-JP" altLang="en-US" sz="1800" dirty="0"/>
              <a:t>「マズローの欲求段階説」の抜粋・修正</a:t>
            </a:r>
            <a:endParaRPr lang="en-US" sz="1800" dirty="0"/>
          </a:p>
        </p:txBody>
      </p:sp>
    </p:spTree>
    <p:extLst>
      <p:ext uri="{BB962C8B-B14F-4D97-AF65-F5344CB8AC3E}">
        <p14:creationId xmlns:p14="http://schemas.microsoft.com/office/powerpoint/2010/main" val="25390608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sz="4000" dirty="0"/>
              <a:t>第</a:t>
            </a:r>
            <a:r>
              <a:rPr lang="en-US" altLang="ja-JP" sz="4000" dirty="0"/>
              <a:t>15</a:t>
            </a:r>
            <a:r>
              <a:rPr lang="ja-JP" altLang="en-US" sz="4000" dirty="0"/>
              <a:t>回</a:t>
            </a:r>
            <a:r>
              <a:rPr lang="ja-JP" altLang="en-US" dirty="0"/>
              <a:t>のテーマ</a:t>
            </a:r>
            <a:endParaRPr lang="en-US" dirty="0"/>
          </a:p>
        </p:txBody>
      </p:sp>
      <p:sp>
        <p:nvSpPr>
          <p:cNvPr id="427011" name="Rectangle 3"/>
          <p:cNvSpPr>
            <a:spLocks noGrp="1" noChangeArrowheads="1"/>
          </p:cNvSpPr>
          <p:nvPr>
            <p:ph type="body" idx="1"/>
          </p:nvPr>
        </p:nvSpPr>
        <p:spPr>
          <a:xfrm>
            <a:off x="683568" y="1700807"/>
            <a:ext cx="8001000" cy="4464497"/>
          </a:xfrm>
        </p:spPr>
        <p:txBody>
          <a:bodyPr/>
          <a:lstStyle/>
          <a:p>
            <a:pPr marL="0" indent="0" eaLnBrk="1" hangingPunct="1">
              <a:lnSpc>
                <a:spcPct val="90000"/>
              </a:lnSpc>
              <a:buNone/>
            </a:pPr>
            <a:r>
              <a:rPr lang="ja-JP" altLang="en-US" sz="2800" dirty="0"/>
              <a:t>　　　　　　　　　　　　　　　　　　　　　　　　　　　　　　　　　　　　　　　　　　　</a:t>
            </a:r>
          </a:p>
          <a:p>
            <a:pPr marL="0" indent="0" eaLnBrk="1" hangingPunct="1">
              <a:lnSpc>
                <a:spcPct val="90000"/>
              </a:lnSpc>
              <a:buNone/>
            </a:pPr>
            <a:r>
              <a:rPr lang="en-US" altLang="ja-JP" sz="2800" dirty="0"/>
              <a:t>【</a:t>
            </a:r>
            <a:r>
              <a:rPr lang="ja-JP" altLang="en-US" sz="2800" dirty="0"/>
              <a:t>これからの家族</a:t>
            </a:r>
            <a:r>
              <a:rPr lang="en-US" altLang="ja-JP" sz="2800" dirty="0"/>
              <a:t>】</a:t>
            </a:r>
            <a:r>
              <a:rPr lang="ja-JP" altLang="en-US" sz="2800" dirty="0"/>
              <a:t>　個人化と社会的包摂　</a:t>
            </a:r>
            <a:endParaRPr lang="en-US" altLang="ja-JP" sz="2800" dirty="0"/>
          </a:p>
          <a:p>
            <a:pPr marL="0" indent="0" eaLnBrk="1" hangingPunct="1">
              <a:lnSpc>
                <a:spcPct val="90000"/>
              </a:lnSpc>
              <a:buNone/>
            </a:pPr>
            <a:endParaRPr lang="ja-JP" altLang="en-US" sz="2800" dirty="0"/>
          </a:p>
          <a:p>
            <a:pPr marL="0" indent="0" eaLnBrk="1" hangingPunct="1">
              <a:lnSpc>
                <a:spcPct val="90000"/>
              </a:lnSpc>
              <a:buNone/>
            </a:pPr>
            <a:r>
              <a:rPr lang="en-US" altLang="ja-JP" sz="2800" dirty="0"/>
              <a:t>【</a:t>
            </a:r>
            <a:r>
              <a:rPr lang="ja-JP" altLang="en-US" sz="2800" dirty="0"/>
              <a:t>事前学習</a:t>
            </a:r>
            <a:r>
              <a:rPr lang="en-US" altLang="ja-JP" sz="2800" dirty="0"/>
              <a:t>】</a:t>
            </a:r>
            <a:r>
              <a:rPr lang="ja-JP" altLang="en-US" sz="2800" dirty="0"/>
              <a:t>「家族の未来」について、自分の考えをまとめてみよう。</a:t>
            </a:r>
          </a:p>
          <a:p>
            <a:pPr marL="0" indent="0" eaLnBrk="1" hangingPunct="1">
              <a:lnSpc>
                <a:spcPct val="90000"/>
              </a:lnSpc>
              <a:buNone/>
            </a:pPr>
            <a:r>
              <a:rPr lang="en-US" altLang="ja-JP" sz="2800" dirty="0"/>
              <a:t>【</a:t>
            </a:r>
            <a:r>
              <a:rPr lang="ja-JP" altLang="en-US" sz="2800" dirty="0"/>
              <a:t>事後学習</a:t>
            </a:r>
            <a:r>
              <a:rPr lang="en-US" altLang="ja-JP" sz="2800" dirty="0"/>
              <a:t>】 </a:t>
            </a:r>
            <a:r>
              <a:rPr lang="ja-JP" altLang="en-US" sz="2800" dirty="0"/>
              <a:t>自分自身のライフプランを作ってみよう</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a:t>
            </a:fld>
            <a:endParaRPr lang="en-US" altLang="ja-JP"/>
          </a:p>
        </p:txBody>
      </p:sp>
    </p:spTree>
    <p:extLst>
      <p:ext uri="{BB962C8B-B14F-4D97-AF65-F5344CB8AC3E}">
        <p14:creationId xmlns:p14="http://schemas.microsoft.com/office/powerpoint/2010/main" val="270246784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C2DF2AE-54FE-FCD5-3E59-AF98745FE412}"/>
              </a:ext>
            </a:extLst>
          </p:cNvPr>
          <p:cNvSpPr>
            <a:spLocks noGrp="1"/>
          </p:cNvSpPr>
          <p:nvPr>
            <p:ph type="title"/>
          </p:nvPr>
        </p:nvSpPr>
        <p:spPr>
          <a:xfrm>
            <a:off x="574675" y="304801"/>
            <a:ext cx="8001000" cy="747936"/>
          </a:xfrm>
        </p:spPr>
        <p:txBody>
          <a:bodyPr/>
          <a:lstStyle/>
          <a:p>
            <a:r>
              <a:rPr lang="ja-JP" altLang="en-US" dirty="0"/>
              <a:t>マズローの欲求５段階</a:t>
            </a:r>
            <a:endParaRPr lang="en-US" dirty="0"/>
          </a:p>
        </p:txBody>
      </p:sp>
      <p:sp>
        <p:nvSpPr>
          <p:cNvPr id="3" name="コンテンツ プレースホルダー 2">
            <a:extLst>
              <a:ext uri="{FF2B5EF4-FFF2-40B4-BE49-F238E27FC236}">
                <a16:creationId xmlns:a16="http://schemas.microsoft.com/office/drawing/2014/main" id="{82EAD625-582F-3D98-F272-792AD75370F4}"/>
              </a:ext>
            </a:extLst>
          </p:cNvPr>
          <p:cNvSpPr>
            <a:spLocks noGrp="1"/>
          </p:cNvSpPr>
          <p:nvPr>
            <p:ph sz="half" idx="1"/>
          </p:nvPr>
        </p:nvSpPr>
        <p:spPr>
          <a:xfrm>
            <a:off x="574675" y="1628800"/>
            <a:ext cx="6713900" cy="2140165"/>
          </a:xfrm>
        </p:spPr>
        <p:txBody>
          <a:bodyPr/>
          <a:lstStyle/>
          <a:p>
            <a:pPr marL="385763" indent="-385763">
              <a:buFont typeface="+mj-lt"/>
              <a:buAutoNum type="arabicPeriod" startAt="4"/>
            </a:pPr>
            <a:r>
              <a:rPr lang="ja-JP" altLang="en-US" dirty="0"/>
              <a:t>承認（尊重）の欲求 </a:t>
            </a:r>
            <a:r>
              <a:rPr lang="en-US" altLang="ja-JP" dirty="0"/>
              <a:t>(Esteem)</a:t>
            </a:r>
            <a:r>
              <a:rPr lang="ja-JP" altLang="en-US" dirty="0"/>
              <a:t>：自分が価値ある存在と認められ、尊重されることを求める欲求。</a:t>
            </a:r>
            <a:endParaRPr lang="en-US" altLang="ja-JP" dirty="0"/>
          </a:p>
          <a:p>
            <a:pPr marL="385763" indent="-385763">
              <a:buFont typeface="+mj-lt"/>
              <a:buAutoNum type="arabicPeriod" startAt="4"/>
            </a:pPr>
            <a:r>
              <a:rPr lang="ja-JP" altLang="en-US" dirty="0"/>
              <a:t>自己実現の欲求 </a:t>
            </a:r>
            <a:r>
              <a:rPr lang="en-US" altLang="ja-JP" dirty="0"/>
              <a:t>(</a:t>
            </a:r>
            <a:r>
              <a:rPr lang="en-US" dirty="0"/>
              <a:t>Self-actualization)</a:t>
            </a:r>
            <a:r>
              <a:rPr lang="ja-JP" altLang="en-US" dirty="0"/>
              <a:t>：１から４まで＋自分の持つ能力や可能性を最大限発揮し、具現化して自分がなりえるものにならなければならないという欲求。</a:t>
            </a:r>
            <a:endParaRPr lang="en-US" altLang="ja-JP" dirty="0"/>
          </a:p>
          <a:p>
            <a:pPr marL="0" indent="0">
              <a:buNone/>
            </a:pPr>
            <a:endParaRPr lang="en-US" dirty="0"/>
          </a:p>
        </p:txBody>
      </p:sp>
      <p:sp>
        <p:nvSpPr>
          <p:cNvPr id="4" name="テキスト ボックス 3">
            <a:extLst>
              <a:ext uri="{FF2B5EF4-FFF2-40B4-BE49-F238E27FC236}">
                <a16:creationId xmlns:a16="http://schemas.microsoft.com/office/drawing/2014/main" id="{47055F04-C2F0-66C5-3874-0D7B003543D6}"/>
              </a:ext>
            </a:extLst>
          </p:cNvPr>
          <p:cNvSpPr txBox="1"/>
          <p:nvPr/>
        </p:nvSpPr>
        <p:spPr>
          <a:xfrm>
            <a:off x="683568" y="5166945"/>
            <a:ext cx="8001000" cy="1477328"/>
          </a:xfrm>
          <a:prstGeom prst="rect">
            <a:avLst/>
          </a:prstGeom>
          <a:solidFill>
            <a:schemeClr val="bg1"/>
          </a:solidFill>
        </p:spPr>
        <p:txBody>
          <a:bodyPr wrap="square" rtlCol="0">
            <a:spAutoFit/>
          </a:bodyPr>
          <a:lstStyle/>
          <a:p>
            <a:r>
              <a:rPr lang="ja-JP" altLang="en-US" sz="1800" dirty="0"/>
              <a:t>マズローの自己実現理論「人間は自己実現に向かって絶えず成長する」と仮定し、人間の欲求を</a:t>
            </a:r>
            <a:r>
              <a:rPr lang="en-US" altLang="ja-JP" sz="1800" dirty="0"/>
              <a:t>5</a:t>
            </a:r>
            <a:r>
              <a:rPr lang="ja-JP" altLang="en-US" sz="1800" dirty="0"/>
              <a:t>段階の階層に分類。個人化の進んだ社会では、５の自己実現こそが個人にとって究極の目標・生きがい・存在意義と考えられている。しかし、乳幼児から老人までのライフコースを考えた場合、家族の助けなしに、これらの欲求を充足することは難しいのではないか？</a:t>
            </a:r>
            <a:endParaRPr lang="en-US" sz="1800" dirty="0"/>
          </a:p>
        </p:txBody>
      </p:sp>
      <p:sp>
        <p:nvSpPr>
          <p:cNvPr id="6" name="テキスト ボックス 5">
            <a:extLst>
              <a:ext uri="{FF2B5EF4-FFF2-40B4-BE49-F238E27FC236}">
                <a16:creationId xmlns:a16="http://schemas.microsoft.com/office/drawing/2014/main" id="{F942E524-8F52-33F0-DDF1-ACC367A6BBFA}"/>
              </a:ext>
            </a:extLst>
          </p:cNvPr>
          <p:cNvSpPr txBox="1"/>
          <p:nvPr/>
        </p:nvSpPr>
        <p:spPr>
          <a:xfrm>
            <a:off x="827584" y="4797613"/>
            <a:ext cx="6912768" cy="369332"/>
          </a:xfrm>
          <a:prstGeom prst="rect">
            <a:avLst/>
          </a:prstGeom>
          <a:noFill/>
        </p:spPr>
        <p:txBody>
          <a:bodyPr wrap="square" rtlCol="0">
            <a:spAutoFit/>
          </a:bodyPr>
          <a:lstStyle/>
          <a:p>
            <a:r>
              <a:rPr lang="en-US" altLang="ja-JP" sz="1800" dirty="0"/>
              <a:t>Wikipedia </a:t>
            </a:r>
            <a:r>
              <a:rPr lang="ja-JP" altLang="en-US" sz="1800" dirty="0"/>
              <a:t>「マズローの欲求段階説」の抜粋・修正</a:t>
            </a:r>
            <a:endParaRPr lang="en-US" sz="1800" dirty="0"/>
          </a:p>
        </p:txBody>
      </p:sp>
    </p:spTree>
    <p:extLst>
      <p:ext uri="{BB962C8B-B14F-4D97-AF65-F5344CB8AC3E}">
        <p14:creationId xmlns:p14="http://schemas.microsoft.com/office/powerpoint/2010/main" val="262318496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496E29-EBD4-3FF7-0CB6-44AB67940F01}"/>
              </a:ext>
            </a:extLst>
          </p:cNvPr>
          <p:cNvSpPr>
            <a:spLocks noGrp="1"/>
          </p:cNvSpPr>
          <p:nvPr>
            <p:ph type="title"/>
          </p:nvPr>
        </p:nvSpPr>
        <p:spPr/>
        <p:txBody>
          <a:bodyPr/>
          <a:lstStyle/>
          <a:p>
            <a:r>
              <a:rPr lang="ja-JP" altLang="en-US" dirty="0"/>
              <a:t>マズローの欲求５段階と家族の役割</a:t>
            </a:r>
            <a:endParaRPr lang="en-US" dirty="0"/>
          </a:p>
        </p:txBody>
      </p:sp>
      <p:sp>
        <p:nvSpPr>
          <p:cNvPr id="3" name="コンテンツ プレースホルダー 2">
            <a:extLst>
              <a:ext uri="{FF2B5EF4-FFF2-40B4-BE49-F238E27FC236}">
                <a16:creationId xmlns:a16="http://schemas.microsoft.com/office/drawing/2014/main" id="{CB2440CC-22C6-6134-B158-99605CAE8FA2}"/>
              </a:ext>
            </a:extLst>
          </p:cNvPr>
          <p:cNvSpPr>
            <a:spLocks noGrp="1"/>
          </p:cNvSpPr>
          <p:nvPr>
            <p:ph sz="half" idx="1"/>
          </p:nvPr>
        </p:nvSpPr>
        <p:spPr>
          <a:xfrm>
            <a:off x="601264" y="1700808"/>
            <a:ext cx="8291215" cy="4248472"/>
          </a:xfrm>
        </p:spPr>
        <p:txBody>
          <a:bodyPr>
            <a:normAutofit fontScale="70000" lnSpcReduction="20000"/>
          </a:bodyPr>
          <a:lstStyle/>
          <a:p>
            <a:pPr marL="0" indent="0">
              <a:buNone/>
            </a:pPr>
            <a:r>
              <a:rPr lang="ja-JP" altLang="en-US" dirty="0"/>
              <a:t>①生理的欲求 ：家族は新生児から老人まで家族構成員の生理的欲求の充足を可能な限り保障する。時間差をともなうケア関係がある。</a:t>
            </a:r>
          </a:p>
          <a:p>
            <a:pPr marL="0" indent="0">
              <a:buNone/>
            </a:pPr>
            <a:r>
              <a:rPr lang="ja-JP" altLang="en-US" dirty="0"/>
              <a:t>②安全の欲求：家族は新生児から老人まで家族構成員の安全・健康欲求の充足を可能な限り保障する。時間差をともなうケア関係がある。</a:t>
            </a:r>
          </a:p>
          <a:p>
            <a:pPr marL="0" indent="0">
              <a:buNone/>
            </a:pPr>
            <a:r>
              <a:rPr lang="ja-JP" altLang="en-US" dirty="0"/>
              <a:t>③社会的欲求と愛の欲求：家族＝社会システムの基礎単位と捉えれば、家族は新生児から老人まで家族構成員の社会的欲求と愛の欲求の充足を可能な限り保障する。</a:t>
            </a:r>
          </a:p>
          <a:p>
            <a:pPr marL="0" indent="0">
              <a:buNone/>
            </a:pPr>
            <a:r>
              <a:rPr lang="ja-JP" altLang="en-US" dirty="0"/>
              <a:t>④承認（尊重）の欲求 ：家族＝社会システムの基礎単位と捉えれば、家族は新生児から老人まで家族構成員の承認（尊重）の欲求の充足を</a:t>
            </a:r>
            <a:r>
              <a:rPr lang="ja-JP" altLang="en-US" dirty="0">
                <a:solidFill>
                  <a:srgbClr val="FF0000"/>
                </a:solidFill>
              </a:rPr>
              <a:t>無条件で保障する</a:t>
            </a:r>
            <a:r>
              <a:rPr lang="ja-JP" altLang="en-US" dirty="0"/>
              <a:t>。</a:t>
            </a:r>
          </a:p>
          <a:p>
            <a:pPr marL="0" indent="0">
              <a:buNone/>
            </a:pPr>
            <a:r>
              <a:rPr lang="ja-JP" altLang="en-US" dirty="0"/>
              <a:t>⑤自己実現の欲求：家族は家族構成員の自己実現の欲求を保障することはできないが、</a:t>
            </a:r>
            <a:r>
              <a:rPr lang="ja-JP" altLang="en-US" dirty="0">
                <a:solidFill>
                  <a:srgbClr val="FF0000"/>
                </a:solidFill>
              </a:rPr>
              <a:t>その充足を支援する</a:t>
            </a:r>
            <a:r>
              <a:rPr lang="ja-JP" altLang="en-US" dirty="0"/>
              <a:t>。</a:t>
            </a:r>
            <a:endParaRPr lang="en-US" altLang="ja-JP" dirty="0"/>
          </a:p>
          <a:p>
            <a:pPr marL="0" indent="0">
              <a:buNone/>
            </a:pPr>
            <a:endParaRPr lang="en-US" altLang="ja-JP" dirty="0"/>
          </a:p>
          <a:p>
            <a:pPr marL="0" indent="0">
              <a:buNone/>
            </a:pPr>
            <a:r>
              <a:rPr lang="ja-JP" altLang="en-US" dirty="0"/>
              <a:t>★無論、すべての家族で、このような家族役割が果たされるとは限らないが、そのような期待を持つことは可能だろう。</a:t>
            </a:r>
            <a:endParaRPr lang="en-US" altLang="ja-JP" dirty="0"/>
          </a:p>
          <a:p>
            <a:endParaRPr lang="en-US" dirty="0"/>
          </a:p>
        </p:txBody>
      </p:sp>
    </p:spTree>
    <p:extLst>
      <p:ext uri="{BB962C8B-B14F-4D97-AF65-F5344CB8AC3E}">
        <p14:creationId xmlns:p14="http://schemas.microsoft.com/office/powerpoint/2010/main" val="32393880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0CF2E2-9A37-EC6B-578E-2C1123A01D67}"/>
              </a:ext>
            </a:extLst>
          </p:cNvPr>
          <p:cNvSpPr>
            <a:spLocks noGrp="1"/>
          </p:cNvSpPr>
          <p:nvPr>
            <p:ph type="title"/>
          </p:nvPr>
        </p:nvSpPr>
        <p:spPr>
          <a:xfrm>
            <a:off x="611560" y="548680"/>
            <a:ext cx="8101781" cy="747936"/>
          </a:xfrm>
        </p:spPr>
        <p:txBody>
          <a:bodyPr/>
          <a:lstStyle/>
          <a:p>
            <a:r>
              <a:rPr lang="ja-JP" altLang="en-US" dirty="0"/>
              <a:t>家族は必要なのでは？</a:t>
            </a:r>
            <a:endParaRPr lang="en-US" dirty="0"/>
          </a:p>
        </p:txBody>
      </p:sp>
      <p:sp>
        <p:nvSpPr>
          <p:cNvPr id="3" name="コンテンツ プレースホルダー 2">
            <a:extLst>
              <a:ext uri="{FF2B5EF4-FFF2-40B4-BE49-F238E27FC236}">
                <a16:creationId xmlns:a16="http://schemas.microsoft.com/office/drawing/2014/main" id="{D31CCCAA-170E-D9E3-A60B-FB580D5D91B6}"/>
              </a:ext>
            </a:extLst>
          </p:cNvPr>
          <p:cNvSpPr>
            <a:spLocks noGrp="1"/>
          </p:cNvSpPr>
          <p:nvPr>
            <p:ph sz="half" idx="1"/>
          </p:nvPr>
        </p:nvSpPr>
        <p:spPr>
          <a:xfrm>
            <a:off x="683568" y="1844824"/>
            <a:ext cx="7704856" cy="3960440"/>
          </a:xfrm>
        </p:spPr>
        <p:txBody>
          <a:bodyPr>
            <a:normAutofit fontScale="85000" lnSpcReduction="10000"/>
          </a:bodyPr>
          <a:lstStyle/>
          <a:p>
            <a:r>
              <a:rPr lang="ja-JP" altLang="en-US" dirty="0"/>
              <a:t>つまり、マズローの自己実現欲求の１から４を、社会が個人に直接、保障できるようにならない限り、家族は無くならないだろう。</a:t>
            </a:r>
            <a:endParaRPr lang="en-US" altLang="ja-JP" dirty="0"/>
          </a:p>
          <a:p>
            <a:r>
              <a:rPr lang="ja-JP" altLang="en-US" dirty="0"/>
              <a:t>逆にいえば、誰であれ、個人のままより、家族を持つことにより、１から４までのサポートを得られる可能性は高まる。また、５については、社会であれ、家族であれ、誰も保障できないが、少なくとも家族の支援は受けられる。</a:t>
            </a:r>
            <a:endParaRPr lang="en-US" altLang="ja-JP" dirty="0"/>
          </a:p>
          <a:p>
            <a:r>
              <a:rPr lang="ja-JP" altLang="en-US" dirty="0"/>
              <a:t>現在までのところ家族を持つことは個人の決断に委ねられている。待っていても家族は持てない。</a:t>
            </a:r>
            <a:endParaRPr lang="en-US" altLang="ja-JP" dirty="0"/>
          </a:p>
          <a:p>
            <a:r>
              <a:rPr lang="ja-JP" altLang="en-US" dirty="0"/>
              <a:t>定位家族は選べないが、生殖家族は自分で作れる。ダメ元でトライしないと損だ！</a:t>
            </a:r>
          </a:p>
          <a:p>
            <a:endParaRPr lang="en-US" dirty="0"/>
          </a:p>
        </p:txBody>
      </p:sp>
    </p:spTree>
    <p:extLst>
      <p:ext uri="{BB962C8B-B14F-4D97-AF65-F5344CB8AC3E}">
        <p14:creationId xmlns:p14="http://schemas.microsoft.com/office/powerpoint/2010/main" val="13932382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C05EFD5-2B7B-F4F6-EFDE-7155C5CDEFB8}"/>
              </a:ext>
            </a:extLst>
          </p:cNvPr>
          <p:cNvSpPr>
            <a:spLocks noGrp="1"/>
          </p:cNvSpPr>
          <p:nvPr>
            <p:ph type="title"/>
          </p:nvPr>
        </p:nvSpPr>
        <p:spPr>
          <a:xfrm>
            <a:off x="827584" y="404664"/>
            <a:ext cx="8031255" cy="806369"/>
          </a:xfrm>
        </p:spPr>
        <p:txBody>
          <a:bodyPr/>
          <a:lstStyle/>
          <a:p>
            <a:r>
              <a:rPr lang="ja-JP" altLang="en-US" dirty="0"/>
              <a:t>家族を持つことによるリスク</a:t>
            </a:r>
            <a:endParaRPr lang="en-US" dirty="0"/>
          </a:p>
        </p:txBody>
      </p:sp>
      <p:sp>
        <p:nvSpPr>
          <p:cNvPr id="3" name="コンテンツ プレースホルダー 2">
            <a:extLst>
              <a:ext uri="{FF2B5EF4-FFF2-40B4-BE49-F238E27FC236}">
                <a16:creationId xmlns:a16="http://schemas.microsoft.com/office/drawing/2014/main" id="{3B867F30-0E14-FF38-FFD7-87BED4AB2803}"/>
              </a:ext>
            </a:extLst>
          </p:cNvPr>
          <p:cNvSpPr>
            <a:spLocks noGrp="1"/>
          </p:cNvSpPr>
          <p:nvPr>
            <p:ph sz="half" idx="1"/>
          </p:nvPr>
        </p:nvSpPr>
        <p:spPr>
          <a:xfrm>
            <a:off x="628650" y="1811990"/>
            <a:ext cx="7615758" cy="4641345"/>
          </a:xfrm>
        </p:spPr>
        <p:txBody>
          <a:bodyPr>
            <a:normAutofit fontScale="85000" lnSpcReduction="20000"/>
          </a:bodyPr>
          <a:lstStyle/>
          <a:p>
            <a:pPr marL="0" indent="0">
              <a:buNone/>
            </a:pPr>
            <a:r>
              <a:rPr lang="ja-JP" altLang="en-US" dirty="0"/>
              <a:t>確かに家族を持つことで、他の家族構成員に対する責任や負担が生じ、自己実現の妨げになるというリスクも存在する。</a:t>
            </a:r>
            <a:endParaRPr lang="en-US" altLang="ja-JP" dirty="0"/>
          </a:p>
          <a:p>
            <a:r>
              <a:rPr lang="ja-JP" altLang="en-US" dirty="0"/>
              <a:t>交際相手・結婚相手がいることにより、時間とエネルギーが奪われる。相手に拘束されるので自由が奪われる。</a:t>
            </a:r>
            <a:endParaRPr lang="en-US" altLang="ja-JP" dirty="0"/>
          </a:p>
          <a:p>
            <a:r>
              <a:rPr lang="ja-JP" altLang="en-US" dirty="0"/>
              <a:t>結婚して子どもを持つことで、個人としてではなく、家族構成員としての責任・負担が生じる。家族との関係で行動の自由が奪われる。</a:t>
            </a:r>
            <a:endParaRPr lang="en-US" altLang="ja-JP" dirty="0"/>
          </a:p>
          <a:p>
            <a:r>
              <a:rPr lang="ja-JP" altLang="en-US" dirty="0"/>
              <a:t>夫婦・親子関係がうまく行かなかったり、破綻したりする危険性もある。</a:t>
            </a:r>
            <a:endParaRPr lang="en-US" altLang="ja-JP" dirty="0"/>
          </a:p>
          <a:p>
            <a:r>
              <a:rPr lang="ja-JP" altLang="en-US" dirty="0"/>
              <a:t>家族を経済的に支えられず、惨めな思いをするのではないか？</a:t>
            </a:r>
            <a:endParaRPr lang="en-US" altLang="ja-JP" dirty="0"/>
          </a:p>
          <a:p>
            <a:endParaRPr lang="en-US" altLang="ja-JP" dirty="0"/>
          </a:p>
          <a:p>
            <a:endParaRPr lang="en-US" dirty="0"/>
          </a:p>
        </p:txBody>
      </p:sp>
    </p:spTree>
    <p:extLst>
      <p:ext uri="{BB962C8B-B14F-4D97-AF65-F5344CB8AC3E}">
        <p14:creationId xmlns:p14="http://schemas.microsoft.com/office/powerpoint/2010/main" val="3842415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86AF62-4E99-915F-9B4A-CCAACBC8AA9B}"/>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0DAC051-C03D-777A-81F5-85627480ABBC}"/>
              </a:ext>
            </a:extLst>
          </p:cNvPr>
          <p:cNvSpPr>
            <a:spLocks noGrp="1"/>
          </p:cNvSpPr>
          <p:nvPr>
            <p:ph type="title"/>
          </p:nvPr>
        </p:nvSpPr>
        <p:spPr>
          <a:xfrm>
            <a:off x="720293" y="404664"/>
            <a:ext cx="8031255" cy="806369"/>
          </a:xfrm>
        </p:spPr>
        <p:txBody>
          <a:bodyPr/>
          <a:lstStyle/>
          <a:p>
            <a:r>
              <a:rPr lang="ja-JP" altLang="en-US" dirty="0"/>
              <a:t>自己実現欲求とリスクは常にある</a:t>
            </a:r>
            <a:endParaRPr lang="en-US" dirty="0"/>
          </a:p>
        </p:txBody>
      </p:sp>
      <p:sp>
        <p:nvSpPr>
          <p:cNvPr id="3" name="コンテンツ プレースホルダー 2">
            <a:extLst>
              <a:ext uri="{FF2B5EF4-FFF2-40B4-BE49-F238E27FC236}">
                <a16:creationId xmlns:a16="http://schemas.microsoft.com/office/drawing/2014/main" id="{2BF5A920-3883-A972-42A9-D37311CFC3CC}"/>
              </a:ext>
            </a:extLst>
          </p:cNvPr>
          <p:cNvSpPr>
            <a:spLocks noGrp="1"/>
          </p:cNvSpPr>
          <p:nvPr>
            <p:ph sz="half" idx="1"/>
          </p:nvPr>
        </p:nvSpPr>
        <p:spPr>
          <a:xfrm>
            <a:off x="720293" y="1700808"/>
            <a:ext cx="7895116" cy="4212119"/>
          </a:xfrm>
        </p:spPr>
        <p:txBody>
          <a:bodyPr>
            <a:normAutofit fontScale="85000" lnSpcReduction="20000"/>
          </a:bodyPr>
          <a:lstStyle/>
          <a:p>
            <a:r>
              <a:rPr lang="ja-JP" altLang="en-US" dirty="0"/>
              <a:t>マズローのいう自己実現は、人類（ホモ・サピエンス）にとって普遍的な欲求であり、直立二足歩行⇒脳の発達⇒自己や他者・環境に対する認識能力の向上の結果、生じたものと思われる（今のところ、チンパンジーやオラウータンがこの種の欲求があるかどうか不明）。</a:t>
            </a:r>
            <a:endParaRPr lang="en-US" altLang="ja-JP" dirty="0"/>
          </a:p>
          <a:p>
            <a:r>
              <a:rPr lang="ja-JP" altLang="en-US" dirty="0"/>
              <a:t>自己や他者・環境に対する認識能力の向上⇒リスクを意識する能力も発展する。</a:t>
            </a:r>
            <a:endParaRPr lang="en-US" altLang="ja-JP" dirty="0"/>
          </a:p>
          <a:p>
            <a:r>
              <a:rPr lang="ja-JP" altLang="en-US" dirty="0"/>
              <a:t>過去⇒現在⇒未来と、リスク回避の可能性が高まるほど、残されたリスク</a:t>
            </a:r>
            <a:r>
              <a:rPr lang="en-US" altLang="ja-JP" dirty="0"/>
              <a:t>/</a:t>
            </a:r>
            <a:r>
              <a:rPr lang="ja-JP" altLang="en-US" dirty="0"/>
              <a:t>新しいリスクに対する意識は高まる。</a:t>
            </a:r>
            <a:endParaRPr lang="en-US" altLang="ja-JP" dirty="0"/>
          </a:p>
          <a:p>
            <a:r>
              <a:rPr lang="ja-JP" altLang="en-US" dirty="0"/>
              <a:t>しかし現在まで人類（＝家族）が存続してきたことを考えれば、リスクを恐れる必要はないのでは？</a:t>
            </a:r>
            <a:endParaRPr lang="en-US" altLang="ja-JP" dirty="0"/>
          </a:p>
          <a:p>
            <a:r>
              <a:rPr lang="ja-JP" altLang="en-US" dirty="0"/>
              <a:t>あるいは、別のいい方をすれば、リスクを恐れない人類（＝家族）だけが存続してきた（いく）ともいえる。</a:t>
            </a:r>
            <a:endParaRPr lang="en-US" altLang="ja-JP" dirty="0"/>
          </a:p>
          <a:p>
            <a:pPr marL="0" indent="0">
              <a:buNone/>
            </a:pPr>
            <a:endParaRPr lang="en-US" dirty="0"/>
          </a:p>
        </p:txBody>
      </p:sp>
      <p:sp>
        <p:nvSpPr>
          <p:cNvPr id="4" name="テキスト ボックス 3">
            <a:extLst>
              <a:ext uri="{FF2B5EF4-FFF2-40B4-BE49-F238E27FC236}">
                <a16:creationId xmlns:a16="http://schemas.microsoft.com/office/drawing/2014/main" id="{8BF5065F-41AE-0442-5A9D-B9E518637343}"/>
              </a:ext>
            </a:extLst>
          </p:cNvPr>
          <p:cNvSpPr txBox="1"/>
          <p:nvPr/>
        </p:nvSpPr>
        <p:spPr>
          <a:xfrm>
            <a:off x="467544" y="5912929"/>
            <a:ext cx="8496944" cy="461665"/>
          </a:xfrm>
          <a:prstGeom prst="rect">
            <a:avLst/>
          </a:prstGeom>
          <a:solidFill>
            <a:schemeClr val="bg1"/>
          </a:solidFill>
        </p:spPr>
        <p:txBody>
          <a:bodyPr wrap="square" rtlCol="0">
            <a:spAutoFit/>
          </a:bodyPr>
          <a:lstStyle/>
          <a:p>
            <a:r>
              <a:rPr lang="ja-JP" altLang="en-US" dirty="0">
                <a:solidFill>
                  <a:schemeClr val="accent2"/>
                </a:solidFill>
              </a:rPr>
              <a:t>★チャンスがあればリスクを怯れずチャレンジするといいかも？</a:t>
            </a:r>
            <a:endParaRPr lang="en-US" dirty="0">
              <a:solidFill>
                <a:schemeClr val="accent2"/>
              </a:solidFill>
            </a:endParaRPr>
          </a:p>
        </p:txBody>
      </p:sp>
    </p:spTree>
    <p:extLst>
      <p:ext uri="{BB962C8B-B14F-4D97-AF65-F5344CB8AC3E}">
        <p14:creationId xmlns:p14="http://schemas.microsoft.com/office/powerpoint/2010/main" val="35044411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solidFill>
                  <a:srgbClr val="FF0000"/>
                </a:solidFill>
              </a:rPr>
              <a:t>定期試験のご案内</a:t>
            </a:r>
            <a:endParaRPr lang="en-US" dirty="0">
              <a:solidFill>
                <a:srgbClr val="FF0000"/>
              </a:solidFill>
            </a:endParaRPr>
          </a:p>
        </p:txBody>
      </p:sp>
      <p:sp>
        <p:nvSpPr>
          <p:cNvPr id="427011" name="Rectangle 3"/>
          <p:cNvSpPr>
            <a:spLocks noGrp="1" noChangeArrowheads="1"/>
          </p:cNvSpPr>
          <p:nvPr>
            <p:ph type="body" idx="1"/>
          </p:nvPr>
        </p:nvSpPr>
        <p:spPr>
          <a:xfrm>
            <a:off x="568251" y="1704837"/>
            <a:ext cx="7850831" cy="4392488"/>
          </a:xfrm>
        </p:spPr>
        <p:txBody>
          <a:bodyPr/>
          <a:lstStyle/>
          <a:p>
            <a:pPr marL="0" indent="0" eaLnBrk="1" hangingPunct="1">
              <a:lnSpc>
                <a:spcPct val="90000"/>
              </a:lnSpc>
              <a:buNone/>
            </a:pPr>
            <a:r>
              <a:rPr lang="ja-JP" altLang="en-US" sz="3200" dirty="0"/>
              <a:t>本試験：８月</a:t>
            </a:r>
            <a:r>
              <a:rPr lang="en-US" altLang="ja-JP" sz="3200" dirty="0"/>
              <a:t>5</a:t>
            </a:r>
            <a:r>
              <a:rPr lang="ja-JP" altLang="en-US" sz="3200" dirty="0"/>
              <a:t>日（火）</a:t>
            </a:r>
            <a:r>
              <a:rPr lang="en-US" altLang="ja-JP" sz="3200" dirty="0"/>
              <a:t>13</a:t>
            </a:r>
            <a:r>
              <a:rPr lang="ja-JP" altLang="en-US" sz="3200" dirty="0"/>
              <a:t>：</a:t>
            </a:r>
            <a:r>
              <a:rPr lang="en-US" altLang="ja-JP" sz="3200" dirty="0"/>
              <a:t>00</a:t>
            </a:r>
            <a:r>
              <a:rPr lang="ja-JP" altLang="en-US" sz="3200" dirty="0"/>
              <a:t>ー</a:t>
            </a:r>
            <a:r>
              <a:rPr lang="en-US" altLang="ja-JP" sz="3200" dirty="0"/>
              <a:t>14</a:t>
            </a:r>
            <a:r>
              <a:rPr lang="ja-JP" altLang="en-US" sz="3200" dirty="0"/>
              <a:t>：</a:t>
            </a:r>
            <a:r>
              <a:rPr lang="en-US" altLang="ja-JP" sz="3200" dirty="0"/>
              <a:t>30</a:t>
            </a:r>
            <a:r>
              <a:rPr lang="ja-JP" altLang="en-US" sz="3200" dirty="0"/>
              <a:t>　講義室</a:t>
            </a:r>
            <a:r>
              <a:rPr lang="en-US" altLang="ja-JP" sz="3200" dirty="0"/>
              <a:t>303</a:t>
            </a:r>
            <a:endParaRPr lang="en-US" altLang="ja-JP" sz="2800" dirty="0"/>
          </a:p>
          <a:p>
            <a:pPr marL="0" indent="0" eaLnBrk="1" hangingPunct="1">
              <a:lnSpc>
                <a:spcPct val="90000"/>
              </a:lnSpc>
              <a:buNone/>
            </a:pPr>
            <a:r>
              <a:rPr lang="ja-JP" altLang="en-US" sz="2800" dirty="0"/>
              <a:t>＊試験は</a:t>
            </a:r>
            <a:r>
              <a:rPr lang="en-US" altLang="ja-JP" sz="2800" dirty="0"/>
              <a:t>60</a:t>
            </a:r>
            <a:r>
              <a:rPr lang="ja-JP" altLang="en-US" sz="2800" dirty="0"/>
              <a:t>分、問題１から５は択一式（正解は１つしかない）各</a:t>
            </a:r>
            <a:r>
              <a:rPr lang="en-US" altLang="ja-JP" sz="2800" dirty="0"/>
              <a:t>10</a:t>
            </a:r>
            <a:r>
              <a:rPr lang="ja-JP" altLang="en-US" sz="2800" dirty="0"/>
              <a:t>点、問題６は記述式で５０点満点。</a:t>
            </a:r>
            <a:endParaRPr lang="en-US" altLang="ja-JP" sz="2800" dirty="0"/>
          </a:p>
          <a:p>
            <a:pPr marL="0" indent="0" eaLnBrk="1" hangingPunct="1">
              <a:lnSpc>
                <a:spcPct val="90000"/>
              </a:lnSpc>
              <a:buNone/>
            </a:pPr>
            <a:endParaRPr lang="en-US" altLang="ja-JP" sz="3200" dirty="0"/>
          </a:p>
          <a:p>
            <a:pPr marL="0" indent="0" eaLnBrk="1" hangingPunct="1">
              <a:lnSpc>
                <a:spcPct val="90000"/>
              </a:lnSpc>
              <a:buNone/>
            </a:pPr>
            <a:r>
              <a:rPr lang="ja-JP" altLang="en-US" sz="3200" dirty="0"/>
              <a:t>追再試験：８月</a:t>
            </a:r>
            <a:r>
              <a:rPr lang="en-US" altLang="ja-JP" sz="3200" dirty="0"/>
              <a:t>13</a:t>
            </a:r>
            <a:r>
              <a:rPr lang="ja-JP" altLang="en-US" sz="3200" dirty="0"/>
              <a:t>日（水）</a:t>
            </a:r>
            <a:r>
              <a:rPr lang="en-US" altLang="ja-JP" sz="3200" dirty="0"/>
              <a:t>13</a:t>
            </a:r>
            <a:r>
              <a:rPr lang="ja-JP" altLang="en-US" sz="3200" dirty="0"/>
              <a:t>：</a:t>
            </a:r>
            <a:r>
              <a:rPr lang="en-US" altLang="ja-JP" sz="3200" dirty="0"/>
              <a:t>00</a:t>
            </a:r>
            <a:r>
              <a:rPr lang="ja-JP" altLang="en-US" sz="3200" dirty="0"/>
              <a:t>ー</a:t>
            </a:r>
            <a:r>
              <a:rPr lang="en-US" altLang="ja-JP" sz="3200" dirty="0"/>
              <a:t>14</a:t>
            </a:r>
            <a:r>
              <a:rPr lang="ja-JP" altLang="en-US" sz="3200" dirty="0"/>
              <a:t>：</a:t>
            </a:r>
            <a:r>
              <a:rPr lang="en-US" altLang="ja-JP" sz="3200" dirty="0"/>
              <a:t>30</a:t>
            </a:r>
            <a:r>
              <a:rPr lang="ja-JP" altLang="en-US" sz="3200" dirty="0"/>
              <a:t>　講義室</a:t>
            </a:r>
            <a:r>
              <a:rPr lang="en-US" altLang="ja-JP" sz="3200" dirty="0"/>
              <a:t>303</a:t>
            </a:r>
            <a:endParaRPr lang="ja-JP" altLang="en-US" sz="3200" dirty="0"/>
          </a:p>
          <a:p>
            <a:pPr marL="0" indent="0">
              <a:lnSpc>
                <a:spcPct val="90000"/>
              </a:lnSpc>
              <a:buNone/>
            </a:pPr>
            <a:r>
              <a:rPr lang="ja-JP" altLang="en-US" sz="2800" dirty="0"/>
              <a:t>＊試験は</a:t>
            </a:r>
            <a:r>
              <a:rPr lang="en-US" altLang="ja-JP" sz="2800" dirty="0"/>
              <a:t>60</a:t>
            </a:r>
            <a:r>
              <a:rPr lang="ja-JP" altLang="en-US" sz="2800" dirty="0"/>
              <a:t>分、問題１から５は択一式（正解は１つしかない）各</a:t>
            </a:r>
            <a:r>
              <a:rPr lang="en-US" altLang="ja-JP" sz="2800" dirty="0"/>
              <a:t>10</a:t>
            </a:r>
            <a:r>
              <a:rPr lang="ja-JP" altLang="en-US" sz="2800" dirty="0"/>
              <a:t>点、問題６は記述式で５０点満点。</a:t>
            </a:r>
            <a:endParaRPr lang="en-US" altLang="ja-JP" sz="2800" dirty="0"/>
          </a:p>
          <a:p>
            <a:pPr marL="0" indent="0" eaLnBrk="1" hangingPunct="1">
              <a:lnSpc>
                <a:spcPct val="90000"/>
              </a:lnSpc>
              <a:buNone/>
            </a:pPr>
            <a:r>
              <a:rPr lang="ja-JP" altLang="en-US" sz="3200" dirty="0"/>
              <a:t>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25</a:t>
            </a:fld>
            <a:endParaRPr lang="en-US" altLang="ja-JP"/>
          </a:p>
        </p:txBody>
      </p:sp>
    </p:spTree>
    <p:extLst>
      <p:ext uri="{BB962C8B-B14F-4D97-AF65-F5344CB8AC3E}">
        <p14:creationId xmlns:p14="http://schemas.microsoft.com/office/powerpoint/2010/main" val="296701015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solidFill>
                  <a:srgbClr val="FF0000"/>
                </a:solidFill>
              </a:rPr>
              <a:t>定期試験の問題</a:t>
            </a:r>
            <a:endParaRPr lang="en-US" dirty="0">
              <a:solidFill>
                <a:srgbClr val="FF0000"/>
              </a:solidFill>
            </a:endParaRPr>
          </a:p>
        </p:txBody>
      </p:sp>
      <p:sp>
        <p:nvSpPr>
          <p:cNvPr id="427011" name="Rectangle 3"/>
          <p:cNvSpPr>
            <a:spLocks noGrp="1" noChangeArrowheads="1"/>
          </p:cNvSpPr>
          <p:nvPr>
            <p:ph type="body" idx="1"/>
          </p:nvPr>
        </p:nvSpPr>
        <p:spPr>
          <a:xfrm>
            <a:off x="609600" y="1636714"/>
            <a:ext cx="7562800" cy="4672606"/>
          </a:xfrm>
        </p:spPr>
        <p:txBody>
          <a:bodyPr/>
          <a:lstStyle/>
          <a:p>
            <a:pPr marL="0" indent="0" eaLnBrk="1" hangingPunct="1">
              <a:lnSpc>
                <a:spcPct val="90000"/>
              </a:lnSpc>
              <a:buNone/>
            </a:pPr>
            <a:r>
              <a:rPr lang="ja-JP" altLang="en-US" sz="2000" dirty="0"/>
              <a:t>問１：日本の世帯数の将来推計（全国推計）令和 </a:t>
            </a:r>
            <a:r>
              <a:rPr lang="en-US" altLang="ja-JP" sz="2000" dirty="0"/>
              <a:t>6</a:t>
            </a:r>
            <a:r>
              <a:rPr lang="ja-JP" altLang="en-US" sz="2000" dirty="0"/>
              <a:t>（</a:t>
            </a:r>
            <a:r>
              <a:rPr lang="en-US" altLang="ja-JP" sz="2000" dirty="0"/>
              <a:t>2024</a:t>
            </a:r>
            <a:r>
              <a:rPr lang="ja-JP" altLang="en-US" sz="2000" dirty="0"/>
              <a:t>）年推計の結果について、もっとも正しいと思うものを１つ選びなさい</a:t>
            </a:r>
            <a:r>
              <a:rPr lang="ja-JP" altLang="en-US" sz="2800" dirty="0"/>
              <a:t>。</a:t>
            </a:r>
            <a:endParaRPr lang="en-US" altLang="ja-JP" sz="2800" dirty="0"/>
          </a:p>
          <a:p>
            <a:pPr marL="0" indent="0" eaLnBrk="1" hangingPunct="1">
              <a:lnSpc>
                <a:spcPct val="90000"/>
              </a:lnSpc>
              <a:buNone/>
            </a:pPr>
            <a:r>
              <a:rPr lang="ja-JP" altLang="en-US" sz="2000" dirty="0"/>
              <a:t>１</a:t>
            </a:r>
            <a:r>
              <a:rPr lang="en-US" altLang="ja-JP" sz="2000" dirty="0"/>
              <a:t>.</a:t>
            </a:r>
            <a:r>
              <a:rPr lang="ja-JP" altLang="en-US" sz="2000" dirty="0"/>
              <a:t>世帯総数はなお増加を続けるが、人口減少を反映し</a:t>
            </a:r>
            <a:r>
              <a:rPr lang="en-US" altLang="ja-JP" sz="2000" dirty="0"/>
              <a:t>2030</a:t>
            </a:r>
            <a:r>
              <a:rPr lang="ja-JP" altLang="en-US" sz="2000" dirty="0"/>
              <a:t>年をピークに減少に転じる。</a:t>
            </a:r>
          </a:p>
          <a:p>
            <a:pPr marL="0" indent="0" eaLnBrk="1" hangingPunct="1">
              <a:lnSpc>
                <a:spcPct val="90000"/>
              </a:lnSpc>
              <a:buNone/>
            </a:pPr>
            <a:r>
              <a:rPr lang="en-US" altLang="ja-JP" sz="2000" dirty="0"/>
              <a:t>2.</a:t>
            </a:r>
            <a:r>
              <a:rPr lang="ja-JP" altLang="en-US" sz="2000" dirty="0"/>
              <a:t>平均世帯人員は「世帯の単独化」から減少傾向にあったが、世帯数が減少に転じることにより低下に歯止めがかかり、</a:t>
            </a:r>
            <a:r>
              <a:rPr lang="en-US" altLang="ja-JP" sz="2000" dirty="0"/>
              <a:t>2050</a:t>
            </a:r>
            <a:r>
              <a:rPr lang="ja-JP" altLang="en-US" sz="2000" dirty="0"/>
              <a:t>年には</a:t>
            </a:r>
            <a:r>
              <a:rPr lang="en-US" altLang="ja-JP" sz="2000" dirty="0"/>
              <a:t>2.21</a:t>
            </a:r>
            <a:r>
              <a:rPr lang="ja-JP" altLang="en-US" sz="2000" dirty="0"/>
              <a:t>人と現在の水準まで回復する。</a:t>
            </a:r>
          </a:p>
          <a:p>
            <a:pPr marL="0" indent="0" eaLnBrk="1" hangingPunct="1">
              <a:lnSpc>
                <a:spcPct val="90000"/>
              </a:lnSpc>
              <a:buNone/>
            </a:pPr>
            <a:r>
              <a:rPr lang="en-US" altLang="ja-JP" sz="2000" dirty="0"/>
              <a:t>3.2050 </a:t>
            </a:r>
            <a:r>
              <a:rPr lang="ja-JP" altLang="en-US" sz="2000" dirty="0"/>
              <a:t>年には単独世帯が過半数となり、</a:t>
            </a:r>
            <a:r>
              <a:rPr lang="en-US" altLang="ja-JP" sz="2000" dirty="0"/>
              <a:t>3000</a:t>
            </a:r>
            <a:r>
              <a:rPr lang="ja-JP" altLang="en-US" sz="2000" dirty="0"/>
              <a:t>万世帯となる。　</a:t>
            </a:r>
          </a:p>
          <a:p>
            <a:pPr marL="0" indent="0" eaLnBrk="1" hangingPunct="1">
              <a:lnSpc>
                <a:spcPct val="90000"/>
              </a:lnSpc>
              <a:buNone/>
            </a:pPr>
            <a:r>
              <a:rPr lang="en-US" altLang="ja-JP" sz="2000" dirty="0"/>
              <a:t>4 65 </a:t>
            </a:r>
            <a:r>
              <a:rPr lang="ja-JP" altLang="en-US" sz="2000" dirty="0"/>
              <a:t>歳以上の高齢世帯数のピークは</a:t>
            </a:r>
            <a:r>
              <a:rPr lang="en-US" altLang="ja-JP" sz="2000" dirty="0"/>
              <a:t>2025 </a:t>
            </a:r>
            <a:r>
              <a:rPr lang="ja-JP" altLang="en-US" sz="2000" dirty="0"/>
              <a:t>年、</a:t>
            </a:r>
            <a:r>
              <a:rPr lang="en-US" altLang="ja-JP" sz="2000" dirty="0"/>
              <a:t>75 </a:t>
            </a:r>
            <a:r>
              <a:rPr lang="ja-JP" altLang="en-US" sz="2000" dirty="0"/>
              <a:t>歳以上の世帯は、団塊の世代が後期高齢者となるため減少し続ける。</a:t>
            </a:r>
          </a:p>
          <a:p>
            <a:pPr marL="0" indent="0" eaLnBrk="1" hangingPunct="1">
              <a:lnSpc>
                <a:spcPct val="90000"/>
              </a:lnSpc>
              <a:buNone/>
            </a:pPr>
            <a:r>
              <a:rPr lang="en-US" altLang="ja-JP" sz="2000" dirty="0"/>
              <a:t>5,2050</a:t>
            </a:r>
            <a:r>
              <a:rPr lang="ja-JP" altLang="en-US" sz="2000" dirty="0"/>
              <a:t>年の男性高齢単独世帯の３割は未婚、近親者のいない高齢単独世帯が急増する　</a:t>
            </a:r>
            <a:endParaRPr lang="en-US" altLang="ja-JP" sz="2000" dirty="0"/>
          </a:p>
          <a:p>
            <a:pPr marL="0" indent="0" eaLnBrk="1" hangingPunct="1">
              <a:lnSpc>
                <a:spcPct val="90000"/>
              </a:lnSpc>
              <a:buNone/>
            </a:pPr>
            <a:r>
              <a:rPr lang="ja-JP" altLang="en-US" sz="2000" dirty="0">
                <a:solidFill>
                  <a:srgbClr val="FF0000"/>
                </a:solidFill>
              </a:rPr>
              <a:t>★第</a:t>
            </a:r>
            <a:r>
              <a:rPr lang="en-US" altLang="ja-JP" sz="2000" dirty="0">
                <a:solidFill>
                  <a:srgbClr val="FF0000"/>
                </a:solidFill>
              </a:rPr>
              <a:t>6</a:t>
            </a:r>
            <a:r>
              <a:rPr lang="ja-JP" altLang="en-US" sz="2000" dirty="0">
                <a:solidFill>
                  <a:srgbClr val="FF0000"/>
                </a:solidFill>
              </a:rPr>
              <a:t>回</a:t>
            </a:r>
            <a:r>
              <a:rPr lang="en-US" altLang="ja-JP" sz="2000" dirty="0">
                <a:solidFill>
                  <a:srgbClr val="FF0000"/>
                </a:solidFill>
              </a:rPr>
              <a:t>【</a:t>
            </a:r>
            <a:r>
              <a:rPr lang="ja-JP" altLang="en-US" sz="2000" dirty="0">
                <a:solidFill>
                  <a:srgbClr val="FF0000"/>
                </a:solidFill>
              </a:rPr>
              <a:t>家族の変動</a:t>
            </a:r>
            <a:r>
              <a:rPr lang="en-US" altLang="ja-JP" sz="2000" dirty="0">
                <a:solidFill>
                  <a:srgbClr val="FF0000"/>
                </a:solidFill>
              </a:rPr>
              <a:t>】</a:t>
            </a:r>
            <a:r>
              <a:rPr lang="ja-JP" altLang="en-US" sz="2000" dirty="0">
                <a:solidFill>
                  <a:srgbClr val="FF0000"/>
                </a:solidFill>
              </a:rPr>
              <a:t>世帯統計でみる家族・核家族化は進んだか？⇒ライフコースでみる家族の日本の世帯数の将来推計（全国推計）令和 </a:t>
            </a:r>
            <a:r>
              <a:rPr lang="en-US" altLang="ja-JP" sz="2000" dirty="0">
                <a:solidFill>
                  <a:srgbClr val="FF0000"/>
                </a:solidFill>
              </a:rPr>
              <a:t>6</a:t>
            </a:r>
            <a:r>
              <a:rPr lang="ja-JP" altLang="en-US" sz="2000" dirty="0">
                <a:solidFill>
                  <a:srgbClr val="FF0000"/>
                </a:solidFill>
              </a:rPr>
              <a:t>（</a:t>
            </a:r>
            <a:r>
              <a:rPr lang="en-US" altLang="ja-JP" sz="2000" dirty="0">
                <a:solidFill>
                  <a:srgbClr val="FF0000"/>
                </a:solidFill>
              </a:rPr>
              <a:t>2024</a:t>
            </a:r>
            <a:r>
              <a:rPr lang="ja-JP" altLang="en-US" sz="2000" dirty="0">
                <a:solidFill>
                  <a:srgbClr val="FF0000"/>
                </a:solidFill>
              </a:rPr>
              <a:t>）年推計　　★正解は変更するので要注意！</a:t>
            </a:r>
          </a:p>
          <a:p>
            <a:pPr marL="0" indent="0" eaLnBrk="1" hangingPunct="1">
              <a:lnSpc>
                <a:spcPct val="90000"/>
              </a:lnSpc>
              <a:buNone/>
            </a:pPr>
            <a:r>
              <a:rPr lang="ja-JP" altLang="en-US" sz="3200" dirty="0"/>
              <a:t>　　</a:t>
            </a:r>
            <a:endParaRPr lang="en-US" altLang="ja-JP" sz="3200" dirty="0"/>
          </a:p>
          <a:p>
            <a:pPr marL="0" indent="0" eaLnBrk="1" hangingPunct="1">
              <a:lnSpc>
                <a:spcPct val="90000"/>
              </a:lnSpc>
              <a:buNone/>
            </a:pPr>
            <a:r>
              <a:rPr lang="ja-JP" altLang="en-US" sz="3200" dirty="0"/>
              <a:t>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26</a:t>
            </a:fld>
            <a:endParaRPr lang="en-US" altLang="ja-JP"/>
          </a:p>
        </p:txBody>
      </p:sp>
    </p:spTree>
    <p:extLst>
      <p:ext uri="{BB962C8B-B14F-4D97-AF65-F5344CB8AC3E}">
        <p14:creationId xmlns:p14="http://schemas.microsoft.com/office/powerpoint/2010/main" val="365289016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a:extLst>
              <a:ext uri="{FF2B5EF4-FFF2-40B4-BE49-F238E27FC236}">
                <a16:creationId xmlns:a16="http://schemas.microsoft.com/office/drawing/2014/main" id="{4224EB04-F932-10F4-CE19-0700501FCE13}"/>
              </a:ext>
            </a:extLst>
          </p:cNvPr>
          <p:cNvSpPr>
            <a:spLocks noGrp="1" noChangeArrowheads="1"/>
          </p:cNvSpPr>
          <p:nvPr>
            <p:ph type="title"/>
          </p:nvPr>
        </p:nvSpPr>
        <p:spPr>
          <a:xfrm>
            <a:off x="574674" y="304801"/>
            <a:ext cx="8245797" cy="819944"/>
          </a:xfrm>
        </p:spPr>
        <p:txBody>
          <a:bodyPr wrap="square" anchor="b">
            <a:normAutofit fontScale="90000"/>
          </a:bodyPr>
          <a:lstStyle/>
          <a:p>
            <a:pPr eaLnBrk="1" hangingPunct="1">
              <a:lnSpc>
                <a:spcPct val="90000"/>
              </a:lnSpc>
            </a:pPr>
            <a:r>
              <a:rPr lang="ja-JP" altLang="en-US" sz="2800" dirty="0"/>
              <a:t>日本の世帯数の将来推計（全国推計）令和 </a:t>
            </a:r>
            <a:r>
              <a:rPr lang="en-US" altLang="ja-JP" sz="2800" dirty="0"/>
              <a:t>6</a:t>
            </a:r>
            <a:r>
              <a:rPr lang="ja-JP" altLang="en-US" sz="2800" dirty="0"/>
              <a:t>（</a:t>
            </a:r>
            <a:r>
              <a:rPr lang="en-US" altLang="ja-JP" sz="2800" dirty="0"/>
              <a:t>2024</a:t>
            </a:r>
            <a:r>
              <a:rPr lang="ja-JP" altLang="en-US" sz="2800" dirty="0"/>
              <a:t>）年推計－</a:t>
            </a:r>
            <a:endParaRPr kumimoji="0" lang="ja-JP" altLang="en-US" sz="2800" dirty="0"/>
          </a:p>
        </p:txBody>
      </p:sp>
      <p:pic>
        <p:nvPicPr>
          <p:cNvPr id="3" name="図 2">
            <a:extLst>
              <a:ext uri="{FF2B5EF4-FFF2-40B4-BE49-F238E27FC236}">
                <a16:creationId xmlns:a16="http://schemas.microsoft.com/office/drawing/2014/main" id="{B42D953C-B0FE-202B-5485-D83FD65B21C0}"/>
              </a:ext>
            </a:extLst>
          </p:cNvPr>
          <p:cNvPicPr>
            <a:picLocks noChangeAspect="1"/>
          </p:cNvPicPr>
          <p:nvPr/>
        </p:nvPicPr>
        <p:blipFill>
          <a:blip r:embed="rId3"/>
          <a:stretch>
            <a:fillRect/>
          </a:stretch>
        </p:blipFill>
        <p:spPr>
          <a:xfrm>
            <a:off x="1529220" y="710416"/>
            <a:ext cx="6336704" cy="6015588"/>
          </a:xfrm>
          <a:prstGeom prst="rect">
            <a:avLst/>
          </a:prstGeom>
          <a:noFill/>
        </p:spPr>
      </p:pic>
    </p:spTree>
    <p:extLst>
      <p:ext uri="{BB962C8B-B14F-4D97-AF65-F5344CB8AC3E}">
        <p14:creationId xmlns:p14="http://schemas.microsoft.com/office/powerpoint/2010/main" val="198960615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47458"/>
                                        </p:tgtEl>
                                        <p:attrNameLst>
                                          <p:attrName>style.visibility</p:attrName>
                                        </p:attrNameLst>
                                      </p:cBhvr>
                                      <p:to>
                                        <p:strVal val="visible"/>
                                      </p:to>
                                    </p:set>
                                    <p:anim calcmode="lin" valueType="num">
                                      <p:cBhvr additive="base">
                                        <p:cTn id="7" dur="500" fill="hold"/>
                                        <p:tgtEl>
                                          <p:spTgt spid="147458"/>
                                        </p:tgtEl>
                                        <p:attrNameLst>
                                          <p:attrName>ppt_x</p:attrName>
                                        </p:attrNameLst>
                                      </p:cBhvr>
                                      <p:tavLst>
                                        <p:tav tm="0">
                                          <p:val>
                                            <p:strVal val="#ppt_x"/>
                                          </p:val>
                                        </p:tav>
                                        <p:tav tm="100000">
                                          <p:val>
                                            <p:strVal val="#ppt_x"/>
                                          </p:val>
                                        </p:tav>
                                      </p:tavLst>
                                    </p:anim>
                                    <p:anim calcmode="lin" valueType="num">
                                      <p:cBhvr additive="base">
                                        <p:cTn id="8" dur="500" fill="hold"/>
                                        <p:tgtEl>
                                          <p:spTgt spid="14745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745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9706B5-D6AD-4D42-4AEA-0C754F4FCEF3}"/>
            </a:ext>
          </a:extLst>
        </p:cNvPr>
        <p:cNvGrpSpPr/>
        <p:nvPr/>
      </p:nvGrpSpPr>
      <p:grpSpPr>
        <a:xfrm>
          <a:off x="0" y="0"/>
          <a:ext cx="0" cy="0"/>
          <a:chOff x="0" y="0"/>
          <a:chExt cx="0" cy="0"/>
        </a:xfrm>
      </p:grpSpPr>
      <p:sp>
        <p:nvSpPr>
          <p:cNvPr id="427010" name="Rectangle 2">
            <a:extLst>
              <a:ext uri="{FF2B5EF4-FFF2-40B4-BE49-F238E27FC236}">
                <a16:creationId xmlns:a16="http://schemas.microsoft.com/office/drawing/2014/main" id="{4C56262A-0A3E-C4E2-5868-30CE1B39900C}"/>
              </a:ext>
            </a:extLst>
          </p:cNvPr>
          <p:cNvSpPr>
            <a:spLocks noGrp="1" noChangeArrowheads="1"/>
          </p:cNvSpPr>
          <p:nvPr>
            <p:ph type="title"/>
          </p:nvPr>
        </p:nvSpPr>
        <p:spPr/>
        <p:txBody>
          <a:bodyPr anchor="ctr" anchorCtr="1"/>
          <a:lstStyle/>
          <a:p>
            <a:r>
              <a:rPr lang="ja-JP" altLang="en-US" dirty="0">
                <a:solidFill>
                  <a:srgbClr val="FF0000"/>
                </a:solidFill>
              </a:rPr>
              <a:t>定期試験の問題</a:t>
            </a:r>
            <a:endParaRPr lang="en-US" dirty="0">
              <a:solidFill>
                <a:srgbClr val="FF0000"/>
              </a:solidFill>
            </a:endParaRPr>
          </a:p>
        </p:txBody>
      </p:sp>
      <p:sp>
        <p:nvSpPr>
          <p:cNvPr id="427011" name="Rectangle 3">
            <a:extLst>
              <a:ext uri="{FF2B5EF4-FFF2-40B4-BE49-F238E27FC236}">
                <a16:creationId xmlns:a16="http://schemas.microsoft.com/office/drawing/2014/main" id="{2AEFFAE1-F879-FA1C-DC07-0DFD1F5DDA38}"/>
              </a:ext>
            </a:extLst>
          </p:cNvPr>
          <p:cNvSpPr>
            <a:spLocks noGrp="1" noChangeArrowheads="1"/>
          </p:cNvSpPr>
          <p:nvPr>
            <p:ph type="body" idx="1"/>
          </p:nvPr>
        </p:nvSpPr>
        <p:spPr>
          <a:xfrm>
            <a:off x="646584" y="1686781"/>
            <a:ext cx="8001001" cy="4558444"/>
          </a:xfrm>
        </p:spPr>
        <p:txBody>
          <a:bodyPr/>
          <a:lstStyle/>
          <a:p>
            <a:pPr marL="0" indent="0" eaLnBrk="1" hangingPunct="1">
              <a:lnSpc>
                <a:spcPct val="90000"/>
              </a:lnSpc>
              <a:buNone/>
            </a:pPr>
            <a:r>
              <a:rPr lang="ja-JP" altLang="en-US" sz="2000" dirty="0"/>
              <a:t>問</a:t>
            </a:r>
            <a:r>
              <a:rPr lang="en-US" altLang="ja-JP" sz="2000" dirty="0"/>
              <a:t>2</a:t>
            </a:r>
            <a:r>
              <a:rPr lang="ja-JP" altLang="en-US" sz="2000" dirty="0"/>
              <a:t>：家族に関する用語について、もっとも正しいと思うものを１つ選び、番号で答えなさい。</a:t>
            </a:r>
            <a:endParaRPr lang="en-US" altLang="ja-JP" sz="2000" dirty="0"/>
          </a:p>
          <a:p>
            <a:pPr marL="0" indent="0" eaLnBrk="1" hangingPunct="1">
              <a:lnSpc>
                <a:spcPct val="90000"/>
              </a:lnSpc>
              <a:buNone/>
            </a:pPr>
            <a:r>
              <a:rPr lang="ja-JP" altLang="en-US" sz="2000" dirty="0">
                <a:solidFill>
                  <a:srgbClr val="FF0000"/>
                </a:solidFill>
              </a:rPr>
              <a:t>★第</a:t>
            </a:r>
            <a:r>
              <a:rPr lang="en-US" altLang="ja-JP" sz="2000" dirty="0">
                <a:solidFill>
                  <a:srgbClr val="FF0000"/>
                </a:solidFill>
              </a:rPr>
              <a:t>3</a:t>
            </a:r>
            <a:r>
              <a:rPr lang="ja-JP" altLang="en-US" sz="2000" dirty="0">
                <a:solidFill>
                  <a:srgbClr val="FF0000"/>
                </a:solidFill>
              </a:rPr>
              <a:t>回</a:t>
            </a:r>
            <a:r>
              <a:rPr lang="en-US" altLang="ja-JP" sz="2000" dirty="0">
                <a:solidFill>
                  <a:srgbClr val="FF0000"/>
                </a:solidFill>
              </a:rPr>
              <a:t>【</a:t>
            </a:r>
            <a:r>
              <a:rPr lang="ja-JP" altLang="en-US" sz="2000" dirty="0">
                <a:solidFill>
                  <a:srgbClr val="FF0000"/>
                </a:solidFill>
              </a:rPr>
              <a:t>家族分析の手がかり</a:t>
            </a:r>
            <a:r>
              <a:rPr lang="en-US" altLang="ja-JP" sz="2000" dirty="0">
                <a:solidFill>
                  <a:srgbClr val="FF0000"/>
                </a:solidFill>
              </a:rPr>
              <a:t>】</a:t>
            </a:r>
            <a:r>
              <a:rPr lang="ja-JP" altLang="en-US" sz="2000" dirty="0">
                <a:solidFill>
                  <a:srgbClr val="FF0000"/>
                </a:solidFill>
              </a:rPr>
              <a:t>家族にかかわる用語、家族の類型</a:t>
            </a:r>
            <a:endParaRPr lang="en-US" altLang="ja-JP" sz="2000" dirty="0">
              <a:solidFill>
                <a:srgbClr val="FF0000"/>
              </a:solidFill>
            </a:endParaRPr>
          </a:p>
          <a:p>
            <a:pPr marL="0" indent="0" eaLnBrk="1" hangingPunct="1">
              <a:lnSpc>
                <a:spcPct val="90000"/>
              </a:lnSpc>
              <a:buNone/>
            </a:pPr>
            <a:endParaRPr lang="en-US" altLang="ja-JP" sz="2000" dirty="0"/>
          </a:p>
          <a:p>
            <a:pPr marL="0" indent="0" eaLnBrk="1" hangingPunct="1">
              <a:lnSpc>
                <a:spcPct val="90000"/>
              </a:lnSpc>
              <a:buNone/>
            </a:pPr>
            <a:r>
              <a:rPr lang="ja-JP" altLang="en-US" sz="2000" dirty="0"/>
              <a:t>問３：パーソンズによる核家族の役割構造・機能について、もっとも正しいと思うものを１つ選び、番号で答えなさい。</a:t>
            </a:r>
            <a:endParaRPr lang="en-US" altLang="ja-JP" sz="2000" dirty="0"/>
          </a:p>
          <a:p>
            <a:pPr marL="0" indent="0" eaLnBrk="1" hangingPunct="1">
              <a:lnSpc>
                <a:spcPct val="90000"/>
              </a:lnSpc>
              <a:buNone/>
            </a:pPr>
            <a:r>
              <a:rPr lang="ja-JP" altLang="en-US" sz="2000" dirty="0">
                <a:solidFill>
                  <a:srgbClr val="FF0000"/>
                </a:solidFill>
              </a:rPr>
              <a:t>★第７回</a:t>
            </a:r>
            <a:r>
              <a:rPr lang="en-US" altLang="ja-JP" sz="2000" dirty="0">
                <a:solidFill>
                  <a:srgbClr val="FF0000"/>
                </a:solidFill>
              </a:rPr>
              <a:t>【</a:t>
            </a:r>
            <a:r>
              <a:rPr lang="ja-JP" altLang="en-US" sz="2000" dirty="0">
                <a:solidFill>
                  <a:srgbClr val="FF0000"/>
                </a:solidFill>
              </a:rPr>
              <a:t>家族の内部構造</a:t>
            </a:r>
            <a:r>
              <a:rPr lang="en-US" altLang="ja-JP" sz="2000" dirty="0">
                <a:solidFill>
                  <a:srgbClr val="FF0000"/>
                </a:solidFill>
              </a:rPr>
              <a:t>】</a:t>
            </a:r>
            <a:r>
              <a:rPr lang="ja-JP" altLang="en-US" sz="2000" dirty="0">
                <a:solidFill>
                  <a:srgbClr val="FF0000"/>
                </a:solidFill>
              </a:rPr>
              <a:t>役割構造、勢力構造、感情構造</a:t>
            </a:r>
            <a:r>
              <a:rPr lang="ja-JP" altLang="en-US" sz="3200" dirty="0">
                <a:solidFill>
                  <a:srgbClr val="FF0000"/>
                </a:solidFill>
              </a:rPr>
              <a:t>　</a:t>
            </a:r>
            <a:endParaRPr lang="en-US" altLang="ja-JP" sz="3200" dirty="0">
              <a:solidFill>
                <a:srgbClr val="FF0000"/>
              </a:solidFill>
            </a:endParaRPr>
          </a:p>
          <a:p>
            <a:pPr marL="0" indent="0" eaLnBrk="1" hangingPunct="1">
              <a:lnSpc>
                <a:spcPct val="90000"/>
              </a:lnSpc>
              <a:buNone/>
            </a:pPr>
            <a:endParaRPr lang="en-US" altLang="ja-JP" sz="2000" dirty="0"/>
          </a:p>
          <a:p>
            <a:pPr marL="0" indent="0" eaLnBrk="1" hangingPunct="1">
              <a:lnSpc>
                <a:spcPct val="90000"/>
              </a:lnSpc>
              <a:buNone/>
            </a:pPr>
            <a:r>
              <a:rPr lang="ja-JP" altLang="en-US" sz="2000" dirty="0"/>
              <a:t>問４：子どもの養育と社会化について、もっとも正しいと思うものを１つ選び、番号で答えなさい。</a:t>
            </a:r>
            <a:endParaRPr lang="en-US" altLang="ja-JP" sz="2000" dirty="0"/>
          </a:p>
          <a:p>
            <a:pPr marL="0" indent="0" eaLnBrk="1" hangingPunct="1">
              <a:lnSpc>
                <a:spcPct val="90000"/>
              </a:lnSpc>
              <a:buNone/>
            </a:pPr>
            <a:r>
              <a:rPr lang="ja-JP" altLang="en-US" sz="2000" dirty="0"/>
              <a:t>問５：老親の扶養について、もっとも正しいと思うものを１つ選び、番号で答えなさい。</a:t>
            </a:r>
            <a:endParaRPr lang="en-US" altLang="ja-JP" sz="2000" dirty="0"/>
          </a:p>
          <a:p>
            <a:pPr marL="0" indent="0" eaLnBrk="1" hangingPunct="1">
              <a:lnSpc>
                <a:spcPct val="90000"/>
              </a:lnSpc>
              <a:buNone/>
            </a:pPr>
            <a:r>
              <a:rPr lang="ja-JP" altLang="en-US" sz="2000" dirty="0">
                <a:solidFill>
                  <a:schemeClr val="accent2"/>
                </a:solidFill>
              </a:rPr>
              <a:t>★第</a:t>
            </a:r>
            <a:r>
              <a:rPr lang="en-US" altLang="ja-JP" sz="2000" dirty="0">
                <a:solidFill>
                  <a:schemeClr val="accent2"/>
                </a:solidFill>
              </a:rPr>
              <a:t>9</a:t>
            </a:r>
            <a:r>
              <a:rPr lang="ja-JP" altLang="en-US" sz="2000" dirty="0">
                <a:solidFill>
                  <a:schemeClr val="accent2"/>
                </a:solidFill>
              </a:rPr>
              <a:t>回</a:t>
            </a:r>
            <a:r>
              <a:rPr lang="en-US" altLang="ja-JP" sz="2000" dirty="0">
                <a:solidFill>
                  <a:schemeClr val="accent2"/>
                </a:solidFill>
              </a:rPr>
              <a:t>【</a:t>
            </a:r>
            <a:r>
              <a:rPr lang="ja-JP" altLang="en-US" sz="2000" dirty="0">
                <a:solidFill>
                  <a:schemeClr val="accent2"/>
                </a:solidFill>
              </a:rPr>
              <a:t>家族機能と社会的支援</a:t>
            </a:r>
            <a:r>
              <a:rPr lang="en-US" altLang="ja-JP" sz="2000" dirty="0">
                <a:solidFill>
                  <a:schemeClr val="accent2"/>
                </a:solidFill>
              </a:rPr>
              <a:t>】</a:t>
            </a:r>
            <a:r>
              <a:rPr lang="ja-JP" altLang="en-US" sz="2000" dirty="0">
                <a:solidFill>
                  <a:schemeClr val="accent2"/>
                </a:solidFill>
              </a:rPr>
              <a:t>子どもの養育と社会化、老親の扶養　　</a:t>
            </a:r>
            <a:endParaRPr lang="en-US" altLang="ja-JP" sz="2000" dirty="0">
              <a:solidFill>
                <a:schemeClr val="accent2"/>
              </a:solidFill>
            </a:endParaRPr>
          </a:p>
          <a:p>
            <a:pPr marL="0" indent="0" eaLnBrk="1" hangingPunct="1">
              <a:lnSpc>
                <a:spcPct val="90000"/>
              </a:lnSpc>
              <a:buNone/>
            </a:pPr>
            <a:endParaRPr lang="en-US" altLang="ja-JP" sz="3200" dirty="0">
              <a:solidFill>
                <a:srgbClr val="FF0000"/>
              </a:solidFill>
            </a:endParaRPr>
          </a:p>
          <a:p>
            <a:pPr marL="0" indent="0" eaLnBrk="1" hangingPunct="1">
              <a:lnSpc>
                <a:spcPct val="90000"/>
              </a:lnSpc>
              <a:buNone/>
            </a:pPr>
            <a:endParaRPr lang="en-US" altLang="ja-JP" sz="3200" dirty="0">
              <a:solidFill>
                <a:srgbClr val="FF0000"/>
              </a:solidFill>
            </a:endParaRPr>
          </a:p>
          <a:p>
            <a:pPr marL="0" indent="0" eaLnBrk="1" hangingPunct="1">
              <a:lnSpc>
                <a:spcPct val="90000"/>
              </a:lnSpc>
              <a:buNone/>
            </a:pPr>
            <a:r>
              <a:rPr lang="ja-JP" altLang="en-US" sz="3200" dirty="0"/>
              <a:t>　　　　　　　　　　　　　　</a:t>
            </a:r>
          </a:p>
        </p:txBody>
      </p:sp>
      <p:sp>
        <p:nvSpPr>
          <p:cNvPr id="2" name="スライド番号プレースホルダー 1">
            <a:extLst>
              <a:ext uri="{FF2B5EF4-FFF2-40B4-BE49-F238E27FC236}">
                <a16:creationId xmlns:a16="http://schemas.microsoft.com/office/drawing/2014/main" id="{018B86AC-EA80-4E6C-023C-B40C347736FC}"/>
              </a:ext>
            </a:extLst>
          </p:cNvPr>
          <p:cNvSpPr>
            <a:spLocks noGrp="1"/>
          </p:cNvSpPr>
          <p:nvPr>
            <p:ph type="sldNum" sz="quarter" idx="12"/>
          </p:nvPr>
        </p:nvSpPr>
        <p:spPr/>
        <p:txBody>
          <a:bodyPr/>
          <a:lstStyle/>
          <a:p>
            <a:fld id="{A4CFD91F-0676-4D47-82C1-C8A098CDDACF}" type="slidenum">
              <a:rPr lang="en-US" altLang="ja-JP" smtClean="0"/>
              <a:pPr/>
              <a:t>28</a:t>
            </a:fld>
            <a:endParaRPr lang="en-US" altLang="ja-JP"/>
          </a:p>
        </p:txBody>
      </p:sp>
    </p:spTree>
    <p:extLst>
      <p:ext uri="{BB962C8B-B14F-4D97-AF65-F5344CB8AC3E}">
        <p14:creationId xmlns:p14="http://schemas.microsoft.com/office/powerpoint/2010/main" val="322170441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7010" name="Rectangle 2"/>
          <p:cNvSpPr>
            <a:spLocks noGrp="1" noChangeArrowheads="1"/>
          </p:cNvSpPr>
          <p:nvPr>
            <p:ph type="title"/>
          </p:nvPr>
        </p:nvSpPr>
        <p:spPr/>
        <p:txBody>
          <a:bodyPr anchor="ctr" anchorCtr="1"/>
          <a:lstStyle/>
          <a:p>
            <a:r>
              <a:rPr lang="ja-JP" altLang="en-US" dirty="0">
                <a:solidFill>
                  <a:srgbClr val="FF0000"/>
                </a:solidFill>
              </a:rPr>
              <a:t>定期試験の問題</a:t>
            </a:r>
            <a:endParaRPr lang="en-US" dirty="0">
              <a:solidFill>
                <a:srgbClr val="FF0000"/>
              </a:solidFill>
            </a:endParaRPr>
          </a:p>
        </p:txBody>
      </p:sp>
      <p:sp>
        <p:nvSpPr>
          <p:cNvPr id="427011" name="Rectangle 3"/>
          <p:cNvSpPr>
            <a:spLocks noGrp="1" noChangeArrowheads="1"/>
          </p:cNvSpPr>
          <p:nvPr>
            <p:ph type="body" idx="1"/>
          </p:nvPr>
        </p:nvSpPr>
        <p:spPr>
          <a:xfrm>
            <a:off x="568251" y="1704837"/>
            <a:ext cx="7850831" cy="4392488"/>
          </a:xfrm>
        </p:spPr>
        <p:txBody>
          <a:bodyPr/>
          <a:lstStyle/>
          <a:p>
            <a:pPr marL="0" indent="0" eaLnBrk="1" hangingPunct="1">
              <a:lnSpc>
                <a:spcPct val="90000"/>
              </a:lnSpc>
              <a:buNone/>
            </a:pPr>
            <a:r>
              <a:rPr lang="ja-JP" altLang="en-US" sz="2400" dirty="0"/>
              <a:t>問６　次の３つの設問のうち１つを選んで、回答しなさい。</a:t>
            </a:r>
            <a:endParaRPr lang="en-US" altLang="ja-JP" sz="2400" dirty="0"/>
          </a:p>
          <a:p>
            <a:pPr marL="0" indent="0" eaLnBrk="1" hangingPunct="1">
              <a:lnSpc>
                <a:spcPct val="90000"/>
              </a:lnSpc>
              <a:buNone/>
            </a:pPr>
            <a:endParaRPr lang="en-US" altLang="ja-JP" sz="2400" dirty="0"/>
          </a:p>
          <a:p>
            <a:pPr marL="0" indent="0" eaLnBrk="1" hangingPunct="1">
              <a:lnSpc>
                <a:spcPct val="90000"/>
              </a:lnSpc>
              <a:buNone/>
            </a:pPr>
            <a:r>
              <a:rPr lang="ja-JP" altLang="en-US" sz="2400" dirty="0"/>
              <a:t>①児童虐待の事例「池田詩梨（ことり）ちゃん事件」について、あなたの感想・考え・意見を述べなさい。 （</a:t>
            </a:r>
            <a:r>
              <a:rPr lang="en-US" altLang="ja-JP" sz="2400" dirty="0"/>
              <a:t>400</a:t>
            </a:r>
            <a:r>
              <a:rPr lang="ja-JP" altLang="en-US" sz="2400" dirty="0"/>
              <a:t>文字程度）</a:t>
            </a:r>
            <a:endParaRPr lang="en-US" altLang="ja-JP" sz="2400" dirty="0"/>
          </a:p>
          <a:p>
            <a:pPr marL="0" indent="0" eaLnBrk="1" hangingPunct="1">
              <a:lnSpc>
                <a:spcPct val="90000"/>
              </a:lnSpc>
              <a:buNone/>
            </a:pPr>
            <a:r>
              <a:rPr lang="ja-JP" altLang="en-US" sz="2400" dirty="0"/>
              <a:t>②講義で紹介した「早婚晩産のススメ」について、あなたの感想・考え・ライフプランを述べなさい。（</a:t>
            </a:r>
            <a:r>
              <a:rPr lang="en-US" altLang="ja-JP" sz="2400" dirty="0"/>
              <a:t>400</a:t>
            </a:r>
            <a:r>
              <a:rPr lang="ja-JP" altLang="en-US" sz="2400" dirty="0"/>
              <a:t>文字程度）</a:t>
            </a:r>
            <a:endParaRPr lang="en-US" altLang="ja-JP" sz="2400" dirty="0"/>
          </a:p>
          <a:p>
            <a:pPr marL="0" indent="0" eaLnBrk="1" hangingPunct="1">
              <a:lnSpc>
                <a:spcPct val="90000"/>
              </a:lnSpc>
              <a:buNone/>
            </a:pPr>
            <a:r>
              <a:rPr lang="ja-JP" altLang="en-US" sz="2400" dirty="0"/>
              <a:t>③「家族の未来」について、あなたの考えを述べなさい。 （</a:t>
            </a:r>
            <a:r>
              <a:rPr lang="en-US" altLang="ja-JP" sz="2400" dirty="0"/>
              <a:t>400</a:t>
            </a:r>
            <a:r>
              <a:rPr lang="ja-JP" altLang="en-US" sz="2400" dirty="0"/>
              <a:t>文字程度）</a:t>
            </a:r>
          </a:p>
          <a:p>
            <a:pPr marL="0" indent="0" eaLnBrk="1" hangingPunct="1">
              <a:lnSpc>
                <a:spcPct val="90000"/>
              </a:lnSpc>
              <a:buNone/>
            </a:pPr>
            <a:endParaRPr lang="en-US" altLang="ja-JP" sz="3200" dirty="0"/>
          </a:p>
          <a:p>
            <a:pPr marL="0" indent="0" eaLnBrk="1" hangingPunct="1">
              <a:lnSpc>
                <a:spcPct val="90000"/>
              </a:lnSpc>
              <a:buNone/>
            </a:pPr>
            <a:r>
              <a:rPr lang="ja-JP" altLang="en-US" sz="3200" dirty="0"/>
              <a:t>　　　　　　　　　　　　　　</a:t>
            </a:r>
          </a:p>
        </p:txBody>
      </p:sp>
      <p:sp>
        <p:nvSpPr>
          <p:cNvPr id="2" name="スライド番号プレースホルダー 1">
            <a:extLst>
              <a:ext uri="{FF2B5EF4-FFF2-40B4-BE49-F238E27FC236}">
                <a16:creationId xmlns:a16="http://schemas.microsoft.com/office/drawing/2014/main" id="{342157D2-5026-7465-C617-F7B5FC517988}"/>
              </a:ext>
            </a:extLst>
          </p:cNvPr>
          <p:cNvSpPr>
            <a:spLocks noGrp="1"/>
          </p:cNvSpPr>
          <p:nvPr>
            <p:ph type="sldNum" sz="quarter" idx="12"/>
          </p:nvPr>
        </p:nvSpPr>
        <p:spPr/>
        <p:txBody>
          <a:bodyPr/>
          <a:lstStyle/>
          <a:p>
            <a:fld id="{A4CFD91F-0676-4D47-82C1-C8A098CDDACF}" type="slidenum">
              <a:rPr lang="en-US" altLang="ja-JP" smtClean="0"/>
              <a:pPr/>
              <a:t>29</a:t>
            </a:fld>
            <a:endParaRPr lang="en-US" altLang="ja-JP"/>
          </a:p>
        </p:txBody>
      </p:sp>
    </p:spTree>
    <p:extLst>
      <p:ext uri="{BB962C8B-B14F-4D97-AF65-F5344CB8AC3E}">
        <p14:creationId xmlns:p14="http://schemas.microsoft.com/office/powerpoint/2010/main" val="5738395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42BCFA3-177F-1D8E-24FA-7D2F26AB917C}"/>
              </a:ext>
            </a:extLst>
          </p:cNvPr>
          <p:cNvSpPr>
            <a:spLocks noGrp="1"/>
          </p:cNvSpPr>
          <p:nvPr>
            <p:ph type="title"/>
          </p:nvPr>
        </p:nvSpPr>
        <p:spPr/>
        <p:txBody>
          <a:bodyPr/>
          <a:lstStyle/>
          <a:p>
            <a:r>
              <a:rPr lang="ja-JP" altLang="en-US" sz="3300" dirty="0"/>
              <a:t>個人化（</a:t>
            </a:r>
            <a:r>
              <a:rPr lang="en-US" altLang="ja-JP" sz="3300" dirty="0"/>
              <a:t>Individualization</a:t>
            </a:r>
            <a:r>
              <a:rPr lang="ja-JP" altLang="en-US" sz="3300" dirty="0"/>
              <a:t>）</a:t>
            </a:r>
            <a:r>
              <a:rPr lang="ja-JP" altLang="en-US" dirty="0"/>
              <a:t>とは？</a:t>
            </a:r>
            <a:endParaRPr lang="en-US" dirty="0"/>
          </a:p>
        </p:txBody>
      </p:sp>
      <p:sp>
        <p:nvSpPr>
          <p:cNvPr id="3" name="コンテンツ プレースホルダー 2">
            <a:extLst>
              <a:ext uri="{FF2B5EF4-FFF2-40B4-BE49-F238E27FC236}">
                <a16:creationId xmlns:a16="http://schemas.microsoft.com/office/drawing/2014/main" id="{1A1CF820-7815-1200-8B81-DD20DC7190FF}"/>
              </a:ext>
            </a:extLst>
          </p:cNvPr>
          <p:cNvSpPr>
            <a:spLocks noGrp="1"/>
          </p:cNvSpPr>
          <p:nvPr>
            <p:ph idx="1"/>
          </p:nvPr>
        </p:nvSpPr>
        <p:spPr>
          <a:xfrm>
            <a:off x="605959" y="1756571"/>
            <a:ext cx="8001000" cy="3616645"/>
          </a:xfrm>
        </p:spPr>
        <p:txBody>
          <a:bodyPr>
            <a:normAutofit/>
          </a:bodyPr>
          <a:lstStyle/>
          <a:p>
            <a:pPr marL="0" indent="0">
              <a:buNone/>
            </a:pPr>
            <a:r>
              <a:rPr lang="en-US" altLang="ja-JP" sz="1600" dirty="0"/>
              <a:t>【google AI】</a:t>
            </a:r>
            <a:r>
              <a:rPr lang="ja-JP" altLang="en-US" sz="1600" dirty="0"/>
              <a:t>からの抜粋﻿</a:t>
            </a:r>
            <a:endParaRPr lang="en-US" altLang="ja-JP" sz="1600" dirty="0"/>
          </a:p>
          <a:p>
            <a:pPr marL="0" indent="0">
              <a:buNone/>
            </a:pPr>
            <a:r>
              <a:rPr lang="ja-JP" altLang="en-US" sz="1600" dirty="0"/>
              <a:t>社会学における個人化とは、現代社会において伝統やコミュニティ、家族などの価値が解体し、職業やライフスタイル、人間関係、消費などのあらゆる面で社会の規範や規制に左右されず、個人の選択の対象になっていることをいう。</a:t>
            </a:r>
            <a:endParaRPr lang="en-US" altLang="ja-JP" sz="1600" dirty="0"/>
          </a:p>
          <a:p>
            <a:pPr marL="0" indent="0">
              <a:buNone/>
            </a:pPr>
            <a:r>
              <a:rPr lang="en-US" altLang="ja-JP" sz="1600" dirty="0"/>
              <a:t>『</a:t>
            </a:r>
            <a:r>
              <a:rPr lang="ja-JP" altLang="en-US" sz="1600" dirty="0"/>
              <a:t>個人化の社会学</a:t>
            </a:r>
            <a:r>
              <a:rPr lang="en-US" altLang="ja-JP" sz="1600" dirty="0"/>
              <a:t>』</a:t>
            </a:r>
            <a:r>
              <a:rPr lang="ja-JP" altLang="en-US" sz="1600" dirty="0"/>
              <a:t>（ウルリッヒ・ベックとエリーザベト・ベック＝ゲルンスハイム、</a:t>
            </a:r>
            <a:r>
              <a:rPr lang="en-US" altLang="ja-JP" sz="1600" dirty="0"/>
              <a:t>2022</a:t>
            </a:r>
            <a:r>
              <a:rPr lang="ja-JP" altLang="en-US" sz="1600" dirty="0"/>
              <a:t>。ミネルバ書房：原著は</a:t>
            </a:r>
            <a:r>
              <a:rPr lang="en-US" altLang="ja-JP" sz="1600" dirty="0"/>
              <a:t>2002</a:t>
            </a:r>
            <a:r>
              <a:rPr lang="ja-JP" altLang="en-US" sz="1600" dirty="0"/>
              <a:t>年）</a:t>
            </a:r>
          </a:p>
          <a:p>
            <a:pPr>
              <a:buFont typeface="Wingdings" panose="05000000000000000000" pitchFamily="2" charset="2"/>
              <a:buChar char="Ø"/>
            </a:pPr>
            <a:r>
              <a:rPr lang="ja-JP" altLang="en-US" sz="1600" dirty="0"/>
              <a:t>個人化＝階級や身分、男女の役割、家族、近隣などの社会的生活形態の解体</a:t>
            </a:r>
          </a:p>
          <a:p>
            <a:pPr>
              <a:buFont typeface="Wingdings" panose="05000000000000000000" pitchFamily="2" charset="2"/>
              <a:buChar char="Ø"/>
            </a:pPr>
            <a:r>
              <a:rPr lang="ja-JP" altLang="en-US" sz="1600" dirty="0"/>
              <a:t>個人化＝現代社会において個人に新しい制度的な要求、コントロール、強制が現れてくることを意味する。﻿</a:t>
            </a:r>
          </a:p>
          <a:p>
            <a:pPr>
              <a:buFont typeface="Wingdings" panose="05000000000000000000" pitchFamily="2" charset="2"/>
              <a:buChar char="Ø"/>
            </a:pPr>
            <a:r>
              <a:rPr lang="ja-JP" altLang="en-US" sz="1600" dirty="0"/>
              <a:t>個人化＝伝統やしがらみから解放されて、一人ひとりが、生きたいように生きられる社会。</a:t>
            </a:r>
            <a:endParaRPr lang="en-US" altLang="ja-JP" sz="1600" dirty="0"/>
          </a:p>
          <a:p>
            <a:pPr>
              <a:buFont typeface="Wingdings" panose="05000000000000000000" pitchFamily="2" charset="2"/>
              <a:buChar char="Ø"/>
            </a:pPr>
            <a:r>
              <a:rPr lang="ja-JP" altLang="en-US" sz="1600" dirty="0"/>
              <a:t>負の側面として、様々な生活リスクへの対処が個人に求められる。　</a:t>
            </a:r>
            <a:endParaRPr lang="en-US" sz="1600" dirty="0"/>
          </a:p>
        </p:txBody>
      </p:sp>
      <p:sp>
        <p:nvSpPr>
          <p:cNvPr id="4" name="テキスト ボックス 3">
            <a:extLst>
              <a:ext uri="{FF2B5EF4-FFF2-40B4-BE49-F238E27FC236}">
                <a16:creationId xmlns:a16="http://schemas.microsoft.com/office/drawing/2014/main" id="{142D0B80-DD72-5D15-B70C-D162CF08CB4E}"/>
              </a:ext>
            </a:extLst>
          </p:cNvPr>
          <p:cNvSpPr txBox="1"/>
          <p:nvPr/>
        </p:nvSpPr>
        <p:spPr>
          <a:xfrm>
            <a:off x="755576" y="5285796"/>
            <a:ext cx="7092483" cy="646331"/>
          </a:xfrm>
          <a:prstGeom prst="rect">
            <a:avLst/>
          </a:prstGeom>
          <a:noFill/>
        </p:spPr>
        <p:txBody>
          <a:bodyPr wrap="square" rtlCol="0">
            <a:spAutoFit/>
          </a:bodyPr>
          <a:lstStyle/>
          <a:p>
            <a:r>
              <a:rPr lang="ja-JP" altLang="en-US" sz="1800" dirty="0">
                <a:solidFill>
                  <a:srgbClr val="FF0000"/>
                </a:solidFill>
              </a:rPr>
              <a:t>★個人は伝統や社会規範の規制から自由になる一方、すべて、基本的に自己責任となる。</a:t>
            </a:r>
            <a:endParaRPr lang="en-US" sz="1800" dirty="0">
              <a:solidFill>
                <a:srgbClr val="FF0000"/>
              </a:solidFill>
            </a:endParaRPr>
          </a:p>
        </p:txBody>
      </p:sp>
    </p:spTree>
    <p:extLst>
      <p:ext uri="{BB962C8B-B14F-4D97-AF65-F5344CB8AC3E}">
        <p14:creationId xmlns:p14="http://schemas.microsoft.com/office/powerpoint/2010/main" val="16112939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8A704D-3834-F6BA-0499-DAB9633E0514}"/>
              </a:ext>
            </a:extLst>
          </p:cNvPr>
          <p:cNvSpPr>
            <a:spLocks noGrp="1"/>
          </p:cNvSpPr>
          <p:nvPr>
            <p:ph type="title"/>
          </p:nvPr>
        </p:nvSpPr>
        <p:spPr/>
        <p:txBody>
          <a:bodyPr/>
          <a:lstStyle/>
          <a:p>
            <a:r>
              <a:rPr lang="ja-JP" altLang="en-US" dirty="0"/>
              <a:t>おわりに</a:t>
            </a:r>
            <a:endParaRPr lang="en-US" dirty="0"/>
          </a:p>
        </p:txBody>
      </p:sp>
      <p:sp>
        <p:nvSpPr>
          <p:cNvPr id="3" name="コンテンツ プレースホルダー 2">
            <a:extLst>
              <a:ext uri="{FF2B5EF4-FFF2-40B4-BE49-F238E27FC236}">
                <a16:creationId xmlns:a16="http://schemas.microsoft.com/office/drawing/2014/main" id="{7E609741-7CB4-6F7C-C0C2-4E35A79BE813}"/>
              </a:ext>
            </a:extLst>
          </p:cNvPr>
          <p:cNvSpPr>
            <a:spLocks noGrp="1"/>
          </p:cNvSpPr>
          <p:nvPr>
            <p:ph idx="1"/>
          </p:nvPr>
        </p:nvSpPr>
        <p:spPr>
          <a:xfrm>
            <a:off x="544622" y="1700808"/>
            <a:ext cx="8203841" cy="4392488"/>
          </a:xfrm>
        </p:spPr>
        <p:txBody>
          <a:bodyPr/>
          <a:lstStyle/>
          <a:p>
            <a:r>
              <a:rPr lang="ja-JP" altLang="en-US" dirty="0"/>
              <a:t>家族社会学の問題が、直接、国試に出ることは、あまりないと思いますが、この授業の後半で、取り上げたような、家族に関わる様々な社会問題への理解が求められることはあると思います。</a:t>
            </a:r>
            <a:endParaRPr lang="en-US" altLang="ja-JP" dirty="0"/>
          </a:p>
          <a:p>
            <a:r>
              <a:rPr lang="ja-JP" altLang="en-US" dirty="0"/>
              <a:t>そんな時には、この講義を思い出して役立て下さい。</a:t>
            </a:r>
            <a:endParaRPr lang="en-US" altLang="ja-JP" dirty="0"/>
          </a:p>
          <a:p>
            <a:r>
              <a:rPr lang="ja-JP" altLang="en-US" dirty="0"/>
              <a:t>皆さんが良い家族に恵まれることを期待しています。</a:t>
            </a:r>
            <a:endParaRPr lang="en-US" dirty="0"/>
          </a:p>
        </p:txBody>
      </p:sp>
    </p:spTree>
    <p:extLst>
      <p:ext uri="{BB962C8B-B14F-4D97-AF65-F5344CB8AC3E}">
        <p14:creationId xmlns:p14="http://schemas.microsoft.com/office/powerpoint/2010/main" val="11541598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3193BE-FF94-2831-DB48-CB5510F04940}"/>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420E0614-E426-3039-11DD-6CDED66B36F5}"/>
              </a:ext>
            </a:extLst>
          </p:cNvPr>
          <p:cNvSpPr>
            <a:spLocks noGrp="1"/>
          </p:cNvSpPr>
          <p:nvPr>
            <p:ph type="title"/>
          </p:nvPr>
        </p:nvSpPr>
        <p:spPr>
          <a:xfrm>
            <a:off x="755576" y="112802"/>
            <a:ext cx="6006703" cy="912019"/>
          </a:xfrm>
        </p:spPr>
        <p:txBody>
          <a:bodyPr vert="horz" wrap="square" lIns="68580" tIns="135000" rIns="189000" bIns="34290" numCol="1" rtlCol="0" anchor="t" anchorCtr="0" compatLnSpc="1">
            <a:prstTxWarp prst="textNoShape">
              <a:avLst/>
            </a:prstTxWarp>
            <a:normAutofit/>
          </a:bodyPr>
          <a:lstStyle/>
          <a:p>
            <a:br>
              <a:rPr lang="en-US" altLang="ja-JP" sz="1500" dirty="0"/>
            </a:br>
            <a:r>
              <a:rPr lang="ja-JP" altLang="en-US" sz="3000" dirty="0"/>
              <a:t>近代社会における家族</a:t>
            </a:r>
            <a:endParaRPr lang="en-US" sz="2100" dirty="0"/>
          </a:p>
        </p:txBody>
      </p:sp>
      <p:sp>
        <p:nvSpPr>
          <p:cNvPr id="3" name="コンテンツ プレースホルダー 2">
            <a:extLst>
              <a:ext uri="{FF2B5EF4-FFF2-40B4-BE49-F238E27FC236}">
                <a16:creationId xmlns:a16="http://schemas.microsoft.com/office/drawing/2014/main" id="{147E900A-9D18-99E8-509E-114C691A934A}"/>
              </a:ext>
            </a:extLst>
          </p:cNvPr>
          <p:cNvSpPr>
            <a:spLocks noGrp="1"/>
          </p:cNvSpPr>
          <p:nvPr>
            <p:ph idx="1"/>
          </p:nvPr>
        </p:nvSpPr>
        <p:spPr>
          <a:xfrm>
            <a:off x="683568" y="1700808"/>
            <a:ext cx="7560840" cy="3312368"/>
          </a:xfrm>
        </p:spPr>
        <p:txBody>
          <a:bodyPr>
            <a:normAutofit fontScale="92500" lnSpcReduction="10000"/>
          </a:bodyPr>
          <a:lstStyle/>
          <a:p>
            <a:pPr marL="0" indent="0">
              <a:buNone/>
            </a:pPr>
            <a:r>
              <a:rPr lang="ja-JP" altLang="en-US" sz="1800" dirty="0"/>
              <a:t>近代社会における家族：選択不可能・解消困難な関係性⇒個人の自由を制限し</a:t>
            </a:r>
            <a:r>
              <a:rPr lang="en-US" altLang="ja-JP" sz="1800" dirty="0"/>
              <a:t>,</a:t>
            </a:r>
            <a:r>
              <a:rPr lang="ja-JP" altLang="en-US" sz="1800" dirty="0"/>
              <a:t>抑圧する という側面と、個人に対し経済的</a:t>
            </a:r>
            <a:r>
              <a:rPr lang="en-US" altLang="ja-JP" sz="1800" dirty="0"/>
              <a:t>,</a:t>
            </a:r>
            <a:r>
              <a:rPr lang="ja-JP" altLang="en-US" sz="1800" dirty="0"/>
              <a:t>心理的安定性をもたらすものであった（山田</a:t>
            </a:r>
            <a:r>
              <a:rPr lang="en-US" altLang="zh-CN" sz="1800" dirty="0"/>
              <a:t>2004</a:t>
            </a:r>
            <a:r>
              <a:rPr lang="ja-JP" altLang="en-US" sz="1800" dirty="0"/>
              <a:t>）。具体的には、</a:t>
            </a:r>
            <a:endParaRPr lang="en-US" altLang="ja-JP" sz="1800" dirty="0"/>
          </a:p>
          <a:p>
            <a:pPr marL="0" indent="0">
              <a:buNone/>
            </a:pPr>
            <a:r>
              <a:rPr lang="en-US" altLang="ja-JP" sz="1800" dirty="0"/>
              <a:t>【</a:t>
            </a:r>
            <a:r>
              <a:rPr lang="ja-JP" altLang="en-US" sz="1800" dirty="0"/>
              <a:t>伝統的家族</a:t>
            </a:r>
            <a:r>
              <a:rPr lang="en-US" altLang="ja-JP" sz="1800" dirty="0"/>
              <a:t>】</a:t>
            </a:r>
            <a:r>
              <a:rPr lang="ja-JP" altLang="en-US" sz="1800" dirty="0"/>
              <a:t>明治民法の施行にともない法的に規定された。直系長子相続を軸として家名・家督を継ぎ、三世代にわたる拡大家族の形態をとり、そのもとで夫と妻、親と子、男子と女子、嫁と舅・姑の人間関係が構成される。</a:t>
            </a:r>
            <a:endParaRPr lang="en-US" altLang="ja-JP" sz="1800" dirty="0"/>
          </a:p>
          <a:p>
            <a:r>
              <a:rPr lang="ja-JP" altLang="en-US" sz="1800" dirty="0"/>
              <a:t>戦後の民主化政策のもとでの家族政策の改正、経済成長に併行した職業構造の変化、共同体を離れた都市生活者の生活を支援する社会保障制度の発達になどによって、この「伝統家族」は「核家族」をモデルとする</a:t>
            </a:r>
            <a:r>
              <a:rPr lang="en-US" altLang="ja-JP" sz="1800" dirty="0"/>
              <a:t>【</a:t>
            </a:r>
            <a:r>
              <a:rPr lang="ja-JP" altLang="en-US" sz="1800" dirty="0"/>
              <a:t>近代家族</a:t>
            </a:r>
            <a:r>
              <a:rPr lang="en-US" altLang="ja-JP" sz="1800" dirty="0"/>
              <a:t>】</a:t>
            </a:r>
            <a:r>
              <a:rPr lang="ja-JP" altLang="en-US" sz="1800" dirty="0"/>
              <a:t>へと移行した。</a:t>
            </a:r>
            <a:endParaRPr lang="en-US" altLang="ja-JP" sz="1800" dirty="0"/>
          </a:p>
          <a:p>
            <a:r>
              <a:rPr lang="en-US" altLang="ja-JP" sz="1800" dirty="0"/>
              <a:t>60</a:t>
            </a:r>
            <a:r>
              <a:rPr lang="ja-JP" altLang="en-US" sz="1800" dirty="0"/>
              <a:t>年代、</a:t>
            </a:r>
            <a:r>
              <a:rPr lang="en-US" altLang="ja-JP" sz="1800" dirty="0"/>
              <a:t>70</a:t>
            </a:r>
            <a:r>
              <a:rPr lang="ja-JP" altLang="en-US" sz="1800" dirty="0"/>
              <a:t>年代を通じてマイホーム主義が浸透し、専業主婦が増加。家庭と職場の性役割分業と豊かな家庭生活への希望がセットになった家族、</a:t>
            </a:r>
            <a:r>
              <a:rPr lang="en-US" altLang="ja-JP" sz="1800" dirty="0"/>
              <a:t>【</a:t>
            </a:r>
            <a:r>
              <a:rPr lang="ja-JP" altLang="en-US" sz="1800" dirty="0"/>
              <a:t>戦後家族モデル</a:t>
            </a:r>
            <a:r>
              <a:rPr lang="en-US" altLang="ja-JP" sz="1800" dirty="0"/>
              <a:t>】</a:t>
            </a:r>
            <a:r>
              <a:rPr lang="ja-JP" altLang="en-US" sz="1800" dirty="0"/>
              <a:t>という</a:t>
            </a:r>
            <a:r>
              <a:rPr lang="en-US" altLang="ja-JP" sz="1800" dirty="0"/>
              <a:t>(</a:t>
            </a:r>
            <a:r>
              <a:rPr lang="ja-JP" altLang="en-US" sz="1800" dirty="0"/>
              <a:t>山田</a:t>
            </a:r>
            <a:r>
              <a:rPr lang="en-US" altLang="ja-JP" sz="1800" dirty="0"/>
              <a:t>,2005</a:t>
            </a:r>
            <a:r>
              <a:rPr lang="ja-JP" altLang="en-US" sz="1800" dirty="0"/>
              <a:t>年</a:t>
            </a:r>
            <a:r>
              <a:rPr lang="en-US" altLang="ja-JP" sz="1800" dirty="0"/>
              <a:t>,118-157)</a:t>
            </a:r>
            <a:r>
              <a:rPr lang="ja-JP" altLang="en-US" sz="1800" dirty="0"/>
              <a:t>。</a:t>
            </a:r>
            <a:endParaRPr lang="en-US" sz="1800" dirty="0"/>
          </a:p>
        </p:txBody>
      </p:sp>
      <p:sp>
        <p:nvSpPr>
          <p:cNvPr id="5" name="テキスト ボックス 4">
            <a:extLst>
              <a:ext uri="{FF2B5EF4-FFF2-40B4-BE49-F238E27FC236}">
                <a16:creationId xmlns:a16="http://schemas.microsoft.com/office/drawing/2014/main" id="{F7B39B6D-0BB7-B1FD-080C-DB3B5E056E7B}"/>
              </a:ext>
            </a:extLst>
          </p:cNvPr>
          <p:cNvSpPr txBox="1"/>
          <p:nvPr/>
        </p:nvSpPr>
        <p:spPr>
          <a:xfrm>
            <a:off x="850175" y="5124110"/>
            <a:ext cx="7898289" cy="646331"/>
          </a:xfrm>
          <a:prstGeom prst="rect">
            <a:avLst/>
          </a:prstGeom>
          <a:noFill/>
        </p:spPr>
        <p:txBody>
          <a:bodyPr wrap="square" rtlCol="0">
            <a:spAutoFit/>
          </a:bodyPr>
          <a:lstStyle/>
          <a:p>
            <a:r>
              <a:rPr lang="zh-CN" altLang="en-US" sz="1800" dirty="0">
                <a:hlinkClick r:id="rId2"/>
              </a:rPr>
              <a:t>山田昌弘</a:t>
            </a:r>
            <a:r>
              <a:rPr lang="ja-JP" altLang="en-US" sz="1800" dirty="0">
                <a:hlinkClick r:id="rId2"/>
              </a:rPr>
              <a:t>、「家族の個人化」　</a:t>
            </a:r>
            <a:r>
              <a:rPr lang="zh-CN" altLang="en-US" sz="1800" dirty="0">
                <a:hlinkClick r:id="rId2"/>
              </a:rPr>
              <a:t>社会学評論</a:t>
            </a:r>
            <a:r>
              <a:rPr lang="en-US" altLang="zh-CN" sz="1800" dirty="0">
                <a:hlinkClick r:id="rId2"/>
              </a:rPr>
              <a:t>54</a:t>
            </a:r>
            <a:r>
              <a:rPr lang="zh-CN" altLang="en-US" sz="1800" dirty="0">
                <a:hlinkClick r:id="rId2"/>
              </a:rPr>
              <a:t>巻</a:t>
            </a:r>
            <a:r>
              <a:rPr lang="en-US" altLang="zh-CN" sz="1800" dirty="0">
                <a:hlinkClick r:id="rId2"/>
              </a:rPr>
              <a:t>4</a:t>
            </a:r>
            <a:r>
              <a:rPr lang="zh-CN" altLang="en-US" sz="1800" dirty="0">
                <a:hlinkClick r:id="rId2"/>
              </a:rPr>
              <a:t>号</a:t>
            </a:r>
            <a:r>
              <a:rPr lang="en-US" altLang="zh-CN" sz="1800" dirty="0">
                <a:hlinkClick r:id="rId2"/>
              </a:rPr>
              <a:t>(</a:t>
            </a:r>
            <a:r>
              <a:rPr lang="zh-CN" altLang="en-US" sz="1800" dirty="0">
                <a:hlinkClick r:id="rId2"/>
              </a:rPr>
              <a:t>通号</a:t>
            </a:r>
            <a:r>
              <a:rPr lang="en-US" altLang="zh-CN" sz="1800" dirty="0">
                <a:hlinkClick r:id="rId2"/>
              </a:rPr>
              <a:t>216) 2004</a:t>
            </a:r>
            <a:r>
              <a:rPr lang="zh-CN" altLang="en-US" sz="1800" dirty="0">
                <a:hlinkClick r:id="rId2"/>
              </a:rPr>
              <a:t>年（</a:t>
            </a:r>
            <a:r>
              <a:rPr lang="en-US" altLang="zh-CN" sz="1800" dirty="0">
                <a:hlinkClick r:id="rId2"/>
              </a:rPr>
              <a:t>341-354</a:t>
            </a:r>
            <a:r>
              <a:rPr lang="zh-CN" altLang="en-US" sz="1800" dirty="0">
                <a:hlinkClick r:id="rId2"/>
              </a:rPr>
              <a:t>）</a:t>
            </a:r>
            <a:endParaRPr lang="en-US" altLang="zh-CN" sz="1800" dirty="0"/>
          </a:p>
          <a:p>
            <a:r>
              <a:rPr lang="ja-JP" altLang="en-US" sz="1800" dirty="0"/>
              <a:t>山田昌弘</a:t>
            </a:r>
            <a:r>
              <a:rPr lang="en-US" altLang="ja-JP" sz="1800" dirty="0"/>
              <a:t>『</a:t>
            </a:r>
            <a:r>
              <a:rPr lang="ja-JP" altLang="en-US" sz="1800" dirty="0"/>
              <a:t>迷走する家族</a:t>
            </a:r>
            <a:r>
              <a:rPr lang="en-US" altLang="ja-JP" sz="1800" dirty="0"/>
              <a:t>』</a:t>
            </a:r>
            <a:r>
              <a:rPr lang="ja-JP" altLang="en-US" sz="1800" dirty="0"/>
              <a:t>有斐閣</a:t>
            </a:r>
            <a:r>
              <a:rPr lang="en-US" altLang="ja-JP" sz="1800" dirty="0"/>
              <a:t>,2005</a:t>
            </a:r>
            <a:r>
              <a:rPr lang="ja-JP" altLang="en-US" sz="1800" dirty="0"/>
              <a:t>年</a:t>
            </a:r>
            <a:endParaRPr lang="en-US" sz="1800" dirty="0"/>
          </a:p>
        </p:txBody>
      </p:sp>
    </p:spTree>
    <p:extLst>
      <p:ext uri="{BB962C8B-B14F-4D97-AF65-F5344CB8AC3E}">
        <p14:creationId xmlns:p14="http://schemas.microsoft.com/office/powerpoint/2010/main" val="130658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4FEE4F2-E4E3-498D-D69C-774B765DD68B}"/>
              </a:ext>
            </a:extLst>
          </p:cNvPr>
          <p:cNvSpPr>
            <a:spLocks noGrp="1"/>
          </p:cNvSpPr>
          <p:nvPr>
            <p:ph type="title"/>
          </p:nvPr>
        </p:nvSpPr>
        <p:spPr>
          <a:xfrm>
            <a:off x="851411" y="332656"/>
            <a:ext cx="6006703" cy="912019"/>
          </a:xfrm>
        </p:spPr>
        <p:txBody>
          <a:bodyPr vert="horz" wrap="square" lIns="68580" tIns="135000" rIns="189000" bIns="34290" numCol="1" rtlCol="0" anchor="t" anchorCtr="0" compatLnSpc="1">
            <a:prstTxWarp prst="textNoShape">
              <a:avLst/>
            </a:prstTxWarp>
            <a:normAutofit/>
          </a:bodyPr>
          <a:lstStyle/>
          <a:p>
            <a:br>
              <a:rPr lang="en-US" altLang="ja-JP" sz="1500" dirty="0"/>
            </a:br>
            <a:r>
              <a:rPr lang="ja-JP" altLang="en-US" sz="3000" dirty="0"/>
              <a:t>家族の個人化</a:t>
            </a:r>
            <a:endParaRPr lang="en-US" sz="2100" dirty="0"/>
          </a:p>
        </p:txBody>
      </p:sp>
      <p:sp>
        <p:nvSpPr>
          <p:cNvPr id="3" name="コンテンツ プレースホルダー 2">
            <a:extLst>
              <a:ext uri="{FF2B5EF4-FFF2-40B4-BE49-F238E27FC236}">
                <a16:creationId xmlns:a16="http://schemas.microsoft.com/office/drawing/2014/main" id="{8A2FECB3-4EAD-C806-A6EA-0B259F240962}"/>
              </a:ext>
            </a:extLst>
          </p:cNvPr>
          <p:cNvSpPr>
            <a:spLocks noGrp="1"/>
          </p:cNvSpPr>
          <p:nvPr>
            <p:ph idx="1"/>
          </p:nvPr>
        </p:nvSpPr>
        <p:spPr>
          <a:xfrm>
            <a:off x="755576" y="1844824"/>
            <a:ext cx="7704856" cy="3168352"/>
          </a:xfrm>
        </p:spPr>
        <p:txBody>
          <a:bodyPr>
            <a:normAutofit/>
          </a:bodyPr>
          <a:lstStyle/>
          <a:p>
            <a:r>
              <a:rPr lang="ja-JP" altLang="en-US" sz="2400" dirty="0"/>
              <a:t>現代社会における家族：選択可能性の拡大＝個人化</a:t>
            </a:r>
            <a:endParaRPr lang="en-US" altLang="ja-JP" sz="2400" dirty="0"/>
          </a:p>
          <a:p>
            <a:pPr marL="0" indent="0">
              <a:buNone/>
            </a:pPr>
            <a:r>
              <a:rPr lang="ja-JP" altLang="en-US" sz="2400" dirty="0"/>
              <a:t>①家族の枠内での個人化：私事化（家規範からの解放）と個別化（家族構成員の行動の自由）＊夫婦・親子・兄弟姉妹間の関係は対等化。プライバシーの尊重（スマホなど）。共食機会の減少など。</a:t>
            </a:r>
            <a:endParaRPr lang="en-US" altLang="ja-JP" sz="2400" dirty="0"/>
          </a:p>
          <a:p>
            <a:pPr marL="0" indent="0">
              <a:buNone/>
            </a:pPr>
            <a:r>
              <a:rPr lang="ja-JP" altLang="en-US" sz="2400" dirty="0"/>
              <a:t>②家族自体の個人化：「家族であること」 を選択する自由</a:t>
            </a:r>
            <a:r>
              <a:rPr lang="en-US" altLang="ja-JP" sz="2400" dirty="0"/>
              <a:t>,</a:t>
            </a:r>
            <a:r>
              <a:rPr lang="ja-JP" altLang="en-US" sz="2400" dirty="0"/>
              <a:t> 解消する自由 </a:t>
            </a:r>
            <a:r>
              <a:rPr lang="en-US" altLang="ja-JP" sz="2400" dirty="0"/>
              <a:t>(</a:t>
            </a:r>
            <a:r>
              <a:rPr lang="ja-JP" altLang="en-US" sz="2400" dirty="0"/>
              <a:t>未婚 </a:t>
            </a:r>
            <a:r>
              <a:rPr lang="en-US" altLang="ja-JP" sz="2400" dirty="0"/>
              <a:t>,</a:t>
            </a:r>
            <a:r>
              <a:rPr lang="ja-JP" altLang="en-US" sz="2400" dirty="0"/>
              <a:t>子どもをもたない夫婦</a:t>
            </a:r>
            <a:r>
              <a:rPr lang="en-US" altLang="ja-JP" sz="2400" dirty="0"/>
              <a:t>,</a:t>
            </a:r>
            <a:r>
              <a:rPr lang="ja-JP" altLang="en-US" sz="2400" dirty="0"/>
              <a:t>離婚の一般化</a:t>
            </a:r>
            <a:r>
              <a:rPr lang="en-US" altLang="ja-JP" sz="2400" dirty="0"/>
              <a:t>)</a:t>
            </a:r>
            <a:r>
              <a:rPr lang="ja-JP" altLang="en-US" sz="2400" dirty="0"/>
              <a:t>。</a:t>
            </a:r>
            <a:endParaRPr lang="en-US" altLang="ja-JP" sz="2400" dirty="0">
              <a:solidFill>
                <a:srgbClr val="FF0000"/>
              </a:solidFill>
            </a:endParaRPr>
          </a:p>
        </p:txBody>
      </p:sp>
      <p:sp>
        <p:nvSpPr>
          <p:cNvPr id="6" name="テキスト ボックス 5">
            <a:extLst>
              <a:ext uri="{FF2B5EF4-FFF2-40B4-BE49-F238E27FC236}">
                <a16:creationId xmlns:a16="http://schemas.microsoft.com/office/drawing/2014/main" id="{0254DEB4-BDCE-A4A6-D678-A359B072748D}"/>
              </a:ext>
            </a:extLst>
          </p:cNvPr>
          <p:cNvSpPr txBox="1"/>
          <p:nvPr/>
        </p:nvSpPr>
        <p:spPr>
          <a:xfrm>
            <a:off x="971600" y="5301208"/>
            <a:ext cx="8005544" cy="369332"/>
          </a:xfrm>
          <a:prstGeom prst="rect">
            <a:avLst/>
          </a:prstGeom>
          <a:noFill/>
        </p:spPr>
        <p:txBody>
          <a:bodyPr wrap="square" rtlCol="0">
            <a:spAutoFit/>
          </a:bodyPr>
          <a:lstStyle/>
          <a:p>
            <a:r>
              <a:rPr lang="zh-CN" altLang="en-US" sz="1800" dirty="0">
                <a:hlinkClick r:id="rId2"/>
              </a:rPr>
              <a:t>山田昌弘</a:t>
            </a:r>
            <a:r>
              <a:rPr lang="ja-JP" altLang="en-US" sz="1800" dirty="0">
                <a:hlinkClick r:id="rId2"/>
              </a:rPr>
              <a:t>、「家族の個人化」　</a:t>
            </a:r>
            <a:r>
              <a:rPr lang="zh-CN" altLang="en-US" sz="1800" dirty="0">
                <a:hlinkClick r:id="rId2"/>
              </a:rPr>
              <a:t>社会学評論</a:t>
            </a:r>
            <a:r>
              <a:rPr lang="en-US" altLang="zh-CN" sz="1800" dirty="0">
                <a:hlinkClick r:id="rId2"/>
              </a:rPr>
              <a:t>54</a:t>
            </a:r>
            <a:r>
              <a:rPr lang="zh-CN" altLang="en-US" sz="1800" dirty="0">
                <a:hlinkClick r:id="rId2"/>
              </a:rPr>
              <a:t>巻</a:t>
            </a:r>
            <a:r>
              <a:rPr lang="en-US" altLang="zh-CN" sz="1800" dirty="0">
                <a:hlinkClick r:id="rId2"/>
              </a:rPr>
              <a:t>4</a:t>
            </a:r>
            <a:r>
              <a:rPr lang="zh-CN" altLang="en-US" sz="1800" dirty="0">
                <a:hlinkClick r:id="rId2"/>
              </a:rPr>
              <a:t>号</a:t>
            </a:r>
            <a:r>
              <a:rPr lang="en-US" altLang="zh-CN" sz="1800" dirty="0">
                <a:hlinkClick r:id="rId2"/>
              </a:rPr>
              <a:t>(</a:t>
            </a:r>
            <a:r>
              <a:rPr lang="zh-CN" altLang="en-US" sz="1800" dirty="0">
                <a:hlinkClick r:id="rId2"/>
              </a:rPr>
              <a:t>通号</a:t>
            </a:r>
            <a:r>
              <a:rPr lang="en-US" altLang="zh-CN" sz="1800" dirty="0">
                <a:hlinkClick r:id="rId2"/>
              </a:rPr>
              <a:t>216) 2004</a:t>
            </a:r>
            <a:r>
              <a:rPr lang="zh-CN" altLang="en-US" sz="1800" dirty="0">
                <a:hlinkClick r:id="rId2"/>
              </a:rPr>
              <a:t>年（</a:t>
            </a:r>
            <a:r>
              <a:rPr lang="en-US" altLang="zh-CN" sz="1800" dirty="0">
                <a:hlinkClick r:id="rId2"/>
              </a:rPr>
              <a:t>341-354</a:t>
            </a:r>
            <a:r>
              <a:rPr lang="zh-CN" altLang="en-US" sz="1800" dirty="0">
                <a:hlinkClick r:id="rId2"/>
              </a:rPr>
              <a:t>）</a:t>
            </a:r>
            <a:endParaRPr lang="en-US" altLang="zh-CN" sz="1800" dirty="0"/>
          </a:p>
        </p:txBody>
      </p:sp>
    </p:spTree>
    <p:extLst>
      <p:ext uri="{BB962C8B-B14F-4D97-AF65-F5344CB8AC3E}">
        <p14:creationId xmlns:p14="http://schemas.microsoft.com/office/powerpoint/2010/main" val="556810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F034CF-B32E-9D2E-2FF5-7B46AD847033}"/>
            </a:ext>
          </a:extLst>
        </p:cNvPr>
        <p:cNvGrpSpPr/>
        <p:nvPr/>
      </p:nvGrpSpPr>
      <p:grpSpPr>
        <a:xfrm>
          <a:off x="0" y="0"/>
          <a:ext cx="0" cy="0"/>
          <a:chOff x="0" y="0"/>
          <a:chExt cx="0" cy="0"/>
        </a:xfrm>
      </p:grpSpPr>
      <p:sp>
        <p:nvSpPr>
          <p:cNvPr id="2" name="タイトル 1">
            <a:extLst>
              <a:ext uri="{FF2B5EF4-FFF2-40B4-BE49-F238E27FC236}">
                <a16:creationId xmlns:a16="http://schemas.microsoft.com/office/drawing/2014/main" id="{F2EB6F74-C3BF-60CB-DAC9-641F7EDC220E}"/>
              </a:ext>
            </a:extLst>
          </p:cNvPr>
          <p:cNvSpPr>
            <a:spLocks noGrp="1"/>
          </p:cNvSpPr>
          <p:nvPr>
            <p:ph type="title"/>
          </p:nvPr>
        </p:nvSpPr>
        <p:spPr>
          <a:xfrm>
            <a:off x="755576" y="548680"/>
            <a:ext cx="6533914" cy="705248"/>
          </a:xfrm>
        </p:spPr>
        <p:txBody>
          <a:bodyPr vert="horz" wrap="square" lIns="68580" tIns="135000" rIns="189000" bIns="34290" numCol="1" rtlCol="0" anchor="t" anchorCtr="0" compatLnSpc="1">
            <a:prstTxWarp prst="textNoShape">
              <a:avLst/>
            </a:prstTxWarp>
            <a:normAutofit/>
          </a:bodyPr>
          <a:lstStyle/>
          <a:p>
            <a:r>
              <a:rPr lang="ja-JP" altLang="en-US" sz="3000" dirty="0">
                <a:hlinkClick r:id="rId2"/>
              </a:rPr>
              <a:t>家族の「個人化」と親密圏の変容</a:t>
            </a:r>
            <a:endParaRPr lang="en-US" sz="2100" dirty="0"/>
          </a:p>
        </p:txBody>
      </p:sp>
      <p:sp>
        <p:nvSpPr>
          <p:cNvPr id="3" name="コンテンツ プレースホルダー 2">
            <a:extLst>
              <a:ext uri="{FF2B5EF4-FFF2-40B4-BE49-F238E27FC236}">
                <a16:creationId xmlns:a16="http://schemas.microsoft.com/office/drawing/2014/main" id="{96C94181-38F3-95EF-6219-9F38EE4D46DD}"/>
              </a:ext>
            </a:extLst>
          </p:cNvPr>
          <p:cNvSpPr>
            <a:spLocks noGrp="1"/>
          </p:cNvSpPr>
          <p:nvPr>
            <p:ph idx="1"/>
          </p:nvPr>
        </p:nvSpPr>
        <p:spPr>
          <a:xfrm>
            <a:off x="755576" y="1844824"/>
            <a:ext cx="7128792" cy="3023010"/>
          </a:xfrm>
        </p:spPr>
        <p:txBody>
          <a:bodyPr>
            <a:normAutofit/>
          </a:bodyPr>
          <a:lstStyle/>
          <a:p>
            <a:pPr marL="0" indent="0">
              <a:buNone/>
            </a:pPr>
            <a:r>
              <a:rPr lang="ja-JP" altLang="en-US" sz="1800" dirty="0"/>
              <a:t>親密圏（</a:t>
            </a:r>
            <a:r>
              <a:rPr lang="en-US" altLang="ja-JP" sz="1800" dirty="0"/>
              <a:t>intimate sphere</a:t>
            </a:r>
            <a:r>
              <a:rPr lang="ja-JP" altLang="en-US" sz="1800" dirty="0"/>
              <a:t>）：愛などの情感的結合を基礎に結びついた人間関係からなる領域、具体的で代替不可能な他者との関係が営まれる場。 具体的な生の配慮＝ケア（休息、養育、介護等）がなされる場であるとともに、唯一的な人格に対する承認をひとが得られる場でもある。</a:t>
            </a:r>
            <a:r>
              <a:rPr lang="en-US" altLang="ja-JP" sz="1800" dirty="0"/>
              <a:t>【google AI】</a:t>
            </a:r>
          </a:p>
          <a:p>
            <a:pPr marL="0" indent="0">
              <a:buNone/>
            </a:pPr>
            <a:r>
              <a:rPr lang="ja-JP" altLang="en-US" sz="1800" dirty="0"/>
              <a:t>・近代社会における家族：選択不可能・解消困難な関係性⇒親密圏としての家族の一員。運命共同体としての家族。家族の絆。</a:t>
            </a:r>
            <a:endParaRPr lang="en-US" altLang="ja-JP" sz="1800" dirty="0"/>
          </a:p>
          <a:p>
            <a:pPr marL="0" indent="0">
              <a:buNone/>
            </a:pPr>
            <a:r>
              <a:rPr lang="ja-JP" altLang="en-US" sz="1800" dirty="0"/>
              <a:t>・家族の「個人化」⇒家族関係を選択したり解消したりする自由が拡大、家族の一員であることや、血縁や婚姻によらない親密圏（家族的関係）の獲得が必要になる。</a:t>
            </a:r>
            <a:endParaRPr lang="en-US" altLang="ja-JP" sz="1800" dirty="0"/>
          </a:p>
        </p:txBody>
      </p:sp>
      <p:sp>
        <p:nvSpPr>
          <p:cNvPr id="5" name="テキスト ボックス 4">
            <a:extLst>
              <a:ext uri="{FF2B5EF4-FFF2-40B4-BE49-F238E27FC236}">
                <a16:creationId xmlns:a16="http://schemas.microsoft.com/office/drawing/2014/main" id="{A2AFC56E-374C-A062-ABA8-EA1EAF3DBCF1}"/>
              </a:ext>
            </a:extLst>
          </p:cNvPr>
          <p:cNvSpPr txBox="1"/>
          <p:nvPr/>
        </p:nvSpPr>
        <p:spPr>
          <a:xfrm>
            <a:off x="1043608" y="4997065"/>
            <a:ext cx="6340288" cy="923330"/>
          </a:xfrm>
          <a:prstGeom prst="rect">
            <a:avLst/>
          </a:prstGeom>
          <a:noFill/>
        </p:spPr>
        <p:txBody>
          <a:bodyPr wrap="square" rtlCol="0">
            <a:spAutoFit/>
          </a:bodyPr>
          <a:lstStyle/>
          <a:p>
            <a:r>
              <a:rPr lang="ja-JP" altLang="en-US" sz="1800" dirty="0"/>
              <a:t>小田 亮</a:t>
            </a:r>
            <a:r>
              <a:rPr lang="en-US" altLang="ja-JP" sz="1800" dirty="0"/>
              <a:t>2007b </a:t>
            </a:r>
            <a:r>
              <a:rPr lang="ja-JP" altLang="en-US" sz="1800" dirty="0"/>
              <a:t>「現代社会の</a:t>
            </a:r>
            <a:r>
              <a:rPr lang="en-US" altLang="ja-JP" sz="1800" dirty="0"/>
              <a:t>『</a:t>
            </a:r>
            <a:r>
              <a:rPr lang="ja-JP" altLang="en-US" sz="1800" dirty="0"/>
              <a:t>個人化</a:t>
            </a:r>
            <a:r>
              <a:rPr lang="en-US" altLang="ja-JP" sz="1800" dirty="0"/>
              <a:t>』</a:t>
            </a:r>
            <a:r>
              <a:rPr lang="ja-JP" altLang="en-US" sz="1800" dirty="0"/>
              <a:t>と親密圏の変容：個の代替不可能性と共同体の行方」</a:t>
            </a:r>
            <a:r>
              <a:rPr lang="en-US" altLang="ja-JP" sz="1800" dirty="0"/>
              <a:t>『</a:t>
            </a:r>
            <a:r>
              <a:rPr lang="ja-JP" altLang="en-US" sz="1800" dirty="0"/>
              <a:t>日本常民文化紀要</a:t>
            </a:r>
            <a:r>
              <a:rPr lang="en-US" altLang="ja-JP" sz="1800" dirty="0"/>
              <a:t>』</a:t>
            </a:r>
            <a:r>
              <a:rPr lang="ja-JP" altLang="en-US" sz="1800" dirty="0"/>
              <a:t>（成城大学大学院文学研究科）第</a:t>
            </a:r>
            <a:r>
              <a:rPr lang="en-US" altLang="ja-JP" sz="1800" dirty="0"/>
              <a:t>26</a:t>
            </a:r>
            <a:r>
              <a:rPr lang="ja-JP" altLang="en-US" sz="1800" dirty="0"/>
              <a:t>輯、</a:t>
            </a:r>
            <a:r>
              <a:rPr lang="en-US" altLang="ja-JP" sz="1800" dirty="0"/>
              <a:t>45-77</a:t>
            </a:r>
            <a:r>
              <a:rPr lang="ja-JP" altLang="en-US" sz="1800" dirty="0"/>
              <a:t>頁</a:t>
            </a:r>
            <a:r>
              <a:rPr lang="en-US" altLang="ja-JP" sz="1800" dirty="0"/>
              <a:t>(188-156</a:t>
            </a:r>
            <a:r>
              <a:rPr lang="ja-JP" altLang="en-US" sz="1800" dirty="0"/>
              <a:t>頁</a:t>
            </a:r>
            <a:r>
              <a:rPr lang="en-US" altLang="ja-JP" sz="1800" dirty="0"/>
              <a:t>)</a:t>
            </a:r>
            <a:r>
              <a:rPr lang="ja-JP" altLang="en-US" sz="1800" dirty="0"/>
              <a:t>、</a:t>
            </a:r>
            <a:r>
              <a:rPr lang="en-US" altLang="ja-JP" sz="1800" dirty="0"/>
              <a:t>2007</a:t>
            </a:r>
            <a:r>
              <a:rPr lang="ja-JP" altLang="en-US" sz="1800" dirty="0"/>
              <a:t>年</a:t>
            </a:r>
            <a:r>
              <a:rPr lang="en-US" altLang="ja-JP" sz="1800" dirty="0"/>
              <a:t>3</a:t>
            </a:r>
            <a:r>
              <a:rPr lang="ja-JP" altLang="en-US" sz="1800" dirty="0"/>
              <a:t>月。</a:t>
            </a:r>
            <a:endParaRPr lang="en-US" sz="1800" dirty="0"/>
          </a:p>
        </p:txBody>
      </p:sp>
    </p:spTree>
    <p:extLst>
      <p:ext uri="{BB962C8B-B14F-4D97-AF65-F5344CB8AC3E}">
        <p14:creationId xmlns:p14="http://schemas.microsoft.com/office/powerpoint/2010/main" val="22392896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F7DF5-8D8B-8937-A8DA-383245472D46}"/>
              </a:ext>
            </a:extLst>
          </p:cNvPr>
          <p:cNvSpPr>
            <a:spLocks noGrp="1"/>
          </p:cNvSpPr>
          <p:nvPr>
            <p:ph type="title"/>
          </p:nvPr>
        </p:nvSpPr>
        <p:spPr>
          <a:xfrm>
            <a:off x="574675" y="304801"/>
            <a:ext cx="7940675" cy="747936"/>
          </a:xfrm>
        </p:spPr>
        <p:txBody>
          <a:bodyPr/>
          <a:lstStyle/>
          <a:p>
            <a:r>
              <a:rPr lang="ja-JP" altLang="en-US" dirty="0"/>
              <a:t>「若者の変貌」と親密圏の変容</a:t>
            </a:r>
            <a:endParaRPr lang="en-US" dirty="0"/>
          </a:p>
        </p:txBody>
      </p:sp>
      <p:sp>
        <p:nvSpPr>
          <p:cNvPr id="3" name="コンテンツ プレースホルダー 2">
            <a:extLst>
              <a:ext uri="{FF2B5EF4-FFF2-40B4-BE49-F238E27FC236}">
                <a16:creationId xmlns:a16="http://schemas.microsoft.com/office/drawing/2014/main" id="{0CF076A6-670D-BB20-8008-C102C385475A}"/>
              </a:ext>
            </a:extLst>
          </p:cNvPr>
          <p:cNvSpPr>
            <a:spLocks noGrp="1"/>
          </p:cNvSpPr>
          <p:nvPr>
            <p:ph idx="1"/>
          </p:nvPr>
        </p:nvSpPr>
        <p:spPr>
          <a:xfrm>
            <a:off x="574674" y="1844824"/>
            <a:ext cx="7940675" cy="4608512"/>
          </a:xfrm>
        </p:spPr>
        <p:txBody>
          <a:bodyPr>
            <a:normAutofit fontScale="92500" lnSpcReduction="10000"/>
          </a:bodyPr>
          <a:lstStyle/>
          <a:p>
            <a:r>
              <a:rPr lang="ja-JP" altLang="en-US" dirty="0"/>
              <a:t>現代の</a:t>
            </a:r>
            <a:r>
              <a:rPr lang="en-US" altLang="ja-JP" dirty="0"/>
              <a:t>10</a:t>
            </a:r>
            <a:r>
              <a:rPr lang="ja-JP" altLang="en-US" dirty="0"/>
              <a:t>代の若者たちが、友だちや家族との関係からなる親密圏では、その関係を維持するために高度に気を遣って、互いに「装った自分の表現」をしあっている一方で、公共圏にいる人間に対しては無関心で、一方的に「素の自分の表出」をしていると指摘している。</a:t>
            </a:r>
            <a:endParaRPr lang="en-US" altLang="ja-JP" dirty="0"/>
          </a:p>
          <a:p>
            <a:r>
              <a:rPr lang="ja-JP" altLang="en-US" sz="1800" dirty="0"/>
              <a:t>親密な関係とは気の許せる関係であり、（中略）安心して「素の自分」を出せる関係だったが、いまの子どもたちにとっては、（中略）演技しあわなければお互いの関係が破綻するのではないかとつねに怖れるような関係に変質した。</a:t>
            </a:r>
            <a:endParaRPr lang="en-US" altLang="ja-JP" sz="1800" dirty="0"/>
          </a:p>
          <a:p>
            <a:r>
              <a:rPr lang="ja-JP" altLang="en-US" sz="1800" dirty="0"/>
              <a:t>同じ場所に居合わせている他者が意味ある存在ではなく、風景の一部となっ</a:t>
            </a:r>
          </a:p>
          <a:p>
            <a:pPr marL="0" indent="0">
              <a:buNone/>
            </a:pPr>
            <a:r>
              <a:rPr lang="ja-JP" altLang="en-US" sz="1800" dirty="0"/>
              <a:t>ているようなふるまい。</a:t>
            </a:r>
            <a:endParaRPr lang="en-US" altLang="ja-JP" sz="1800" dirty="0"/>
          </a:p>
          <a:p>
            <a:pPr marL="0" indent="0">
              <a:buNone/>
            </a:pPr>
            <a:endParaRPr lang="en-US" altLang="ja-JP" sz="1800" dirty="0"/>
          </a:p>
          <a:p>
            <a:pPr marL="0" indent="0">
              <a:buNone/>
            </a:pPr>
            <a:r>
              <a:rPr lang="ja-JP" altLang="en-US" sz="1425" dirty="0"/>
              <a:t>（土井隆義　</a:t>
            </a:r>
            <a:r>
              <a:rPr lang="en-US" altLang="ja-JP" sz="1425" dirty="0"/>
              <a:t>2004 『</a:t>
            </a:r>
            <a:r>
              <a:rPr lang="ja-JP" altLang="en-US" sz="1425" dirty="0"/>
              <a:t>「個性」を煽られる子どもたち</a:t>
            </a:r>
            <a:r>
              <a:rPr lang="en-US" altLang="ja-JP" sz="1425" dirty="0"/>
              <a:t>――</a:t>
            </a:r>
            <a:r>
              <a:rPr lang="ja-JP" altLang="en-US" sz="1425" dirty="0"/>
              <a:t>親密圏の変容を考える</a:t>
            </a:r>
            <a:r>
              <a:rPr lang="en-US" altLang="ja-JP" sz="1425" dirty="0"/>
              <a:t>』 </a:t>
            </a:r>
            <a:r>
              <a:rPr lang="ja-JP" altLang="en-US" sz="1425" dirty="0"/>
              <a:t>岩波書店）</a:t>
            </a:r>
            <a:endParaRPr lang="en-US" sz="1650" dirty="0"/>
          </a:p>
        </p:txBody>
      </p:sp>
    </p:spTree>
    <p:extLst>
      <p:ext uri="{BB962C8B-B14F-4D97-AF65-F5344CB8AC3E}">
        <p14:creationId xmlns:p14="http://schemas.microsoft.com/office/powerpoint/2010/main" val="10961923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C34C81-AF02-A190-7856-C059CE2483D5}"/>
              </a:ext>
            </a:extLst>
          </p:cNvPr>
          <p:cNvSpPr>
            <a:spLocks noGrp="1"/>
          </p:cNvSpPr>
          <p:nvPr>
            <p:ph type="title"/>
          </p:nvPr>
        </p:nvSpPr>
        <p:spPr>
          <a:xfrm>
            <a:off x="540119" y="641992"/>
            <a:ext cx="7885757" cy="675928"/>
          </a:xfrm>
        </p:spPr>
        <p:txBody>
          <a:bodyPr/>
          <a:lstStyle/>
          <a:p>
            <a:r>
              <a:rPr lang="ja-JP" altLang="en-US" dirty="0"/>
              <a:t>新しい親密性の形：</a:t>
            </a:r>
            <a:r>
              <a:rPr lang="ja-JP" altLang="en-US" sz="3000" dirty="0"/>
              <a:t>選択的コミットメント</a:t>
            </a:r>
            <a:endParaRPr lang="en-US" dirty="0"/>
          </a:p>
        </p:txBody>
      </p:sp>
      <p:sp>
        <p:nvSpPr>
          <p:cNvPr id="3" name="コンテンツ プレースホルダー 2">
            <a:extLst>
              <a:ext uri="{FF2B5EF4-FFF2-40B4-BE49-F238E27FC236}">
                <a16:creationId xmlns:a16="http://schemas.microsoft.com/office/drawing/2014/main" id="{0AFC6581-8C54-D87D-DE39-DC010CC37679}"/>
              </a:ext>
            </a:extLst>
          </p:cNvPr>
          <p:cNvSpPr>
            <a:spLocks noGrp="1"/>
          </p:cNvSpPr>
          <p:nvPr>
            <p:ph idx="1"/>
          </p:nvPr>
        </p:nvSpPr>
        <p:spPr>
          <a:xfrm>
            <a:off x="520237" y="1772816"/>
            <a:ext cx="7885757" cy="3240360"/>
          </a:xfrm>
        </p:spPr>
        <p:txBody>
          <a:bodyPr>
            <a:normAutofit fontScale="47500" lnSpcReduction="20000"/>
          </a:bodyPr>
          <a:lstStyle/>
          <a:p>
            <a:r>
              <a:rPr lang="ja-JP" altLang="en-US" sz="4200" dirty="0"/>
              <a:t>従来の親密さの形＝</a:t>
            </a:r>
            <a:r>
              <a:rPr lang="en-US" altLang="ja-JP" sz="4200" dirty="0"/>
              <a:t>〈</a:t>
            </a:r>
            <a:r>
              <a:rPr lang="ja-JP" altLang="en-US" sz="4200" dirty="0"/>
              <a:t>包括的コミットメント</a:t>
            </a:r>
            <a:r>
              <a:rPr lang="en-US" altLang="ja-JP" sz="4200" dirty="0"/>
              <a:t>〉</a:t>
            </a:r>
            <a:r>
              <a:rPr lang="ja-JP" altLang="en-US" sz="4200" dirty="0"/>
              <a:t>これまで親密な関係が取り結ばれる場は、主として家族、夫婦、恋人など生活の広範な文脈を共有する包括的な関係の場にかぎられていた。</a:t>
            </a:r>
            <a:endParaRPr lang="en-US" altLang="ja-JP" sz="4200" dirty="0"/>
          </a:p>
          <a:p>
            <a:r>
              <a:rPr lang="ja-JP" altLang="en-US" sz="4200" dirty="0"/>
              <a:t>新しい親密性の形＝</a:t>
            </a:r>
            <a:r>
              <a:rPr lang="en-US" altLang="ja-JP" sz="4200" dirty="0"/>
              <a:t>〈</a:t>
            </a:r>
            <a:r>
              <a:rPr lang="ja-JP" altLang="en-US" sz="4200" dirty="0"/>
              <a:t>選択的コミットメント</a:t>
            </a:r>
            <a:r>
              <a:rPr lang="en-US" altLang="ja-JP" sz="4200" dirty="0"/>
              <a:t>〉 </a:t>
            </a:r>
            <a:r>
              <a:rPr lang="ja-JP" altLang="en-US" sz="4200" dirty="0"/>
              <a:t>参入・離脱の比較的容易な関係において、生活の文脈を限定的・選択的のみに共有するような親密性。人間関係があくまでも限定された文脈の中でのみ取り結ばれることを前提としていて、その場では自分のすべてを見せなくてもよい。</a:t>
            </a:r>
            <a:endParaRPr lang="en-US" altLang="ja-JP" sz="4200" dirty="0"/>
          </a:p>
          <a:p>
            <a:pPr marL="0" indent="0">
              <a:buNone/>
            </a:pPr>
            <a:endParaRPr lang="en-US" altLang="ja-JP" dirty="0"/>
          </a:p>
          <a:p>
            <a:pPr marL="0" indent="0">
              <a:buNone/>
            </a:pPr>
            <a:r>
              <a:rPr lang="ja-JP" altLang="en-US" sz="2100" dirty="0"/>
              <a:t>（</a:t>
            </a:r>
            <a:r>
              <a:rPr lang="ja-JP" altLang="en-US" sz="2900" dirty="0"/>
              <a:t>浅野智彦　</a:t>
            </a:r>
            <a:r>
              <a:rPr lang="en-US" altLang="ja-JP" sz="2900" dirty="0"/>
              <a:t>1999 </a:t>
            </a:r>
            <a:r>
              <a:rPr lang="ja-JP" altLang="en-US" sz="2900" dirty="0"/>
              <a:t>「親密性の新しい形へ」 富田英典・藤村正之編</a:t>
            </a:r>
            <a:r>
              <a:rPr lang="en-US" altLang="ja-JP" sz="2900" dirty="0"/>
              <a:t>『</a:t>
            </a:r>
            <a:r>
              <a:rPr lang="ja-JP" altLang="en-US" sz="2900" dirty="0"/>
              <a:t>みんなぼっちの世界</a:t>
            </a:r>
            <a:r>
              <a:rPr lang="en-US" altLang="ja-JP" sz="2900" dirty="0"/>
              <a:t>』</a:t>
            </a:r>
            <a:r>
              <a:rPr lang="ja-JP" altLang="en-US" sz="2900" dirty="0"/>
              <a:t>恒星社厚生閣、</a:t>
            </a:r>
            <a:r>
              <a:rPr lang="en-US" altLang="ja-JP" sz="2900" dirty="0"/>
              <a:t>41-57</a:t>
            </a:r>
            <a:r>
              <a:rPr lang="ja-JP" altLang="en-US" sz="2900" dirty="0"/>
              <a:t>頁）</a:t>
            </a:r>
            <a:endParaRPr lang="en-US" altLang="ja-JP" sz="2900" dirty="0"/>
          </a:p>
          <a:p>
            <a:pPr marL="0" indent="0">
              <a:buNone/>
            </a:pPr>
            <a:endParaRPr lang="en-US" sz="3600" dirty="0"/>
          </a:p>
        </p:txBody>
      </p:sp>
      <p:sp>
        <p:nvSpPr>
          <p:cNvPr id="4" name="テキスト ボックス 3">
            <a:extLst>
              <a:ext uri="{FF2B5EF4-FFF2-40B4-BE49-F238E27FC236}">
                <a16:creationId xmlns:a16="http://schemas.microsoft.com/office/drawing/2014/main" id="{FCF64E98-1286-44B9-B8CB-D559FE9C8DBD}"/>
              </a:ext>
            </a:extLst>
          </p:cNvPr>
          <p:cNvSpPr txBox="1"/>
          <p:nvPr/>
        </p:nvSpPr>
        <p:spPr>
          <a:xfrm>
            <a:off x="683568" y="5229200"/>
            <a:ext cx="7253009" cy="646331"/>
          </a:xfrm>
          <a:prstGeom prst="rect">
            <a:avLst/>
          </a:prstGeom>
          <a:noFill/>
        </p:spPr>
        <p:txBody>
          <a:bodyPr wrap="square" rtlCol="0">
            <a:spAutoFit/>
          </a:bodyPr>
          <a:lstStyle/>
          <a:p>
            <a:r>
              <a:rPr lang="en-US" altLang="ja-JP" sz="1800" dirty="0"/>
              <a:t>SNS</a:t>
            </a:r>
            <a:r>
              <a:rPr lang="ja-JP" altLang="en-US" sz="1800" dirty="0"/>
              <a:t>による交流などは、まさに選択的コミットメントといえるが</a:t>
            </a:r>
            <a:r>
              <a:rPr lang="ja-JP" altLang="en-US" sz="1600" dirty="0"/>
              <a:t>、親密圏</a:t>
            </a:r>
            <a:r>
              <a:rPr lang="ja-JP" altLang="en-US" sz="1800" dirty="0"/>
              <a:t>と呼ぶにはあまりにはかなく淋しい関係ではないか？　</a:t>
            </a:r>
            <a:endParaRPr lang="en-US" altLang="ja-JP" sz="1800" dirty="0"/>
          </a:p>
        </p:txBody>
      </p:sp>
    </p:spTree>
    <p:extLst>
      <p:ext uri="{BB962C8B-B14F-4D97-AF65-F5344CB8AC3E}">
        <p14:creationId xmlns:p14="http://schemas.microsoft.com/office/powerpoint/2010/main" val="17701951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503D6C-70C3-6A3D-4E48-CDBF84D9CA8A}"/>
              </a:ext>
            </a:extLst>
          </p:cNvPr>
          <p:cNvSpPr>
            <a:spLocks noGrp="1"/>
          </p:cNvSpPr>
          <p:nvPr>
            <p:ph type="title"/>
          </p:nvPr>
        </p:nvSpPr>
        <p:spPr>
          <a:xfrm>
            <a:off x="574674" y="304801"/>
            <a:ext cx="8101781" cy="819944"/>
          </a:xfrm>
        </p:spPr>
        <p:txBody>
          <a:bodyPr/>
          <a:lstStyle/>
          <a:p>
            <a:r>
              <a:rPr lang="ja-JP" altLang="en-US" dirty="0"/>
              <a:t>家族の個人化のデメリット</a:t>
            </a:r>
            <a:endParaRPr lang="en-US" dirty="0"/>
          </a:p>
        </p:txBody>
      </p:sp>
      <p:sp>
        <p:nvSpPr>
          <p:cNvPr id="3" name="コンテンツ プレースホルダー 2">
            <a:extLst>
              <a:ext uri="{FF2B5EF4-FFF2-40B4-BE49-F238E27FC236}">
                <a16:creationId xmlns:a16="http://schemas.microsoft.com/office/drawing/2014/main" id="{F3B12D17-3572-C2C2-374F-5C3CBF19FBCC}"/>
              </a:ext>
            </a:extLst>
          </p:cNvPr>
          <p:cNvSpPr>
            <a:spLocks noGrp="1"/>
          </p:cNvSpPr>
          <p:nvPr>
            <p:ph idx="1"/>
          </p:nvPr>
        </p:nvSpPr>
        <p:spPr>
          <a:xfrm>
            <a:off x="574674" y="1772816"/>
            <a:ext cx="8029774" cy="3960440"/>
          </a:xfrm>
        </p:spPr>
        <p:txBody>
          <a:bodyPr>
            <a:normAutofit lnSpcReduction="10000"/>
          </a:bodyPr>
          <a:lstStyle/>
          <a:p>
            <a:r>
              <a:rPr lang="ja-JP" altLang="en-US" sz="2100" dirty="0"/>
              <a:t>家族自体の個人化の進行は、選択の自由を行使できる者とできない者という格差の拡大・階層化をもたらすのではないか？</a:t>
            </a:r>
            <a:endParaRPr lang="en-US" altLang="ja-JP" sz="2100" dirty="0"/>
          </a:p>
          <a:p>
            <a:r>
              <a:rPr lang="ja-JP" altLang="en-US" sz="2100" dirty="0"/>
              <a:t>家族の離散や精神的乖離などの問題が増える</a:t>
            </a:r>
            <a:endParaRPr lang="en-US" altLang="ja-JP" sz="2100" dirty="0"/>
          </a:p>
          <a:p>
            <a:r>
              <a:rPr lang="ja-JP" altLang="en-US" sz="2100" dirty="0"/>
              <a:t>家庭内暴力などの問題が増える</a:t>
            </a:r>
            <a:endParaRPr lang="en-US" altLang="ja-JP" sz="2100" dirty="0"/>
          </a:p>
          <a:p>
            <a:r>
              <a:rPr lang="ja-JP" altLang="en-US" sz="2100" dirty="0"/>
              <a:t>不公平な家事労働や介護負担が増える</a:t>
            </a:r>
            <a:endParaRPr lang="en-US" altLang="ja-JP" sz="2100" dirty="0"/>
          </a:p>
          <a:p>
            <a:r>
              <a:rPr lang="ja-JP" altLang="en-US" sz="2100" dirty="0"/>
              <a:t>育児面での負担が増える</a:t>
            </a:r>
            <a:endParaRPr lang="en-US" altLang="ja-JP" sz="2100" dirty="0"/>
          </a:p>
          <a:p>
            <a:r>
              <a:rPr lang="ja-JP" altLang="en-US" sz="2100" dirty="0"/>
              <a:t>結果的に社会的・経済的・文化的に弱い個人にとって、家族という安全装置（シェルター）が機能しくなり、無防備に社会に投げ出されて、社会的に孤立してゆくのではないか？</a:t>
            </a:r>
            <a:endParaRPr lang="en-US" altLang="ja-JP" sz="2100" dirty="0"/>
          </a:p>
          <a:p>
            <a:r>
              <a:rPr lang="ja-JP" altLang="en-US" sz="2000" dirty="0"/>
              <a:t>また、家族という社会システムの基盤が機能しなくなれば、社会的連帯も失われてゆくと思う。</a:t>
            </a:r>
            <a:endParaRPr lang="en-US" altLang="ja-JP" sz="1600" dirty="0"/>
          </a:p>
          <a:p>
            <a:endParaRPr lang="en-US" sz="2100" dirty="0">
              <a:solidFill>
                <a:srgbClr val="FF0000"/>
              </a:solidFill>
            </a:endParaRPr>
          </a:p>
          <a:p>
            <a:endParaRPr lang="en-US" dirty="0"/>
          </a:p>
        </p:txBody>
      </p:sp>
    </p:spTree>
    <p:extLst>
      <p:ext uri="{BB962C8B-B14F-4D97-AF65-F5344CB8AC3E}">
        <p14:creationId xmlns:p14="http://schemas.microsoft.com/office/powerpoint/2010/main" val="3965147092"/>
      </p:ext>
    </p:extLst>
  </p:cSld>
  <p:clrMapOvr>
    <a:masterClrMapping/>
  </p:clrMapOvr>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2400" b="0" i="0" u="none" strike="noStrike" cap="none" normalizeH="0" baseline="0">
            <a:ln>
              <a:noFill/>
            </a:ln>
            <a:solidFill>
              <a:schemeClr val="tx1"/>
            </a:solidFill>
            <a:effectLst/>
            <a:latin typeface="Arial" charset="0"/>
            <a:ea typeface="ＭＳ Ｐゴシック" charset="-128"/>
            <a:cs typeface="ＭＳ Ｐゴシック" charset="-128"/>
          </a:defRPr>
        </a:defPPr>
      </a:lstStyle>
    </a:lnDef>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Macintosh HD:Applications:Microsoft Office 2004:テンプレート:プレゼンテーション:デザイン:Profile</Template>
  <TotalTime>21570</TotalTime>
  <Words>4433</Words>
  <Application>Microsoft Office PowerPoint</Application>
  <PresentationFormat>画面に合わせる (4:3)</PresentationFormat>
  <Paragraphs>219</Paragraphs>
  <Slides>30</Slides>
  <Notes>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30</vt:i4>
      </vt:variant>
    </vt:vector>
  </HeadingPairs>
  <TitlesOfParts>
    <vt:vector size="37" baseType="lpstr">
      <vt:lpstr>ＭＳ Ｐゴシック</vt:lpstr>
      <vt:lpstr>ＭＳ 明朝</vt:lpstr>
      <vt:lpstr>Arial</vt:lpstr>
      <vt:lpstr>Century</vt:lpstr>
      <vt:lpstr>Times New Roman</vt:lpstr>
      <vt:lpstr>Wingdings</vt:lpstr>
      <vt:lpstr>Profile</vt:lpstr>
      <vt:lpstr>  第15回　   【これからの家族】　個人化と社会的包摂　   </vt:lpstr>
      <vt:lpstr>第15回のテーマ</vt:lpstr>
      <vt:lpstr>個人化（Individualization）とは？</vt:lpstr>
      <vt:lpstr> 近代社会における家族</vt:lpstr>
      <vt:lpstr> 家族の個人化</vt:lpstr>
      <vt:lpstr>家族の「個人化」と親密圏の変容</vt:lpstr>
      <vt:lpstr>「若者の変貌」と親密圏の変容</vt:lpstr>
      <vt:lpstr>新しい親密性の形：選択的コミットメント</vt:lpstr>
      <vt:lpstr>家族の個人化のデメリット</vt:lpstr>
      <vt:lpstr> 社会的排除（social exclusion）</vt:lpstr>
      <vt:lpstr>社会的排除についての調査（2012年）</vt:lpstr>
      <vt:lpstr>社会的排除の潜在リスク　その１</vt:lpstr>
      <vt:lpstr>社会的排除の潜在リスク　その２</vt:lpstr>
      <vt:lpstr>社会的排除に至るプロセス の３類型</vt:lpstr>
      <vt:lpstr> 社会的包摂（ほうせつ）</vt:lpstr>
      <vt:lpstr> 社会的包摂政策（2011年) </vt:lpstr>
      <vt:lpstr>家族の個人化と社会的包摂の関係</vt:lpstr>
      <vt:lpstr>マズローの自己実現理論</vt:lpstr>
      <vt:lpstr>マズローの欲求５段階</vt:lpstr>
      <vt:lpstr>マズローの欲求５段階</vt:lpstr>
      <vt:lpstr>マズローの欲求５段階と家族の役割</vt:lpstr>
      <vt:lpstr>家族は必要なのでは？</vt:lpstr>
      <vt:lpstr>家族を持つことによるリスク</vt:lpstr>
      <vt:lpstr>自己実現欲求とリスクは常にある</vt:lpstr>
      <vt:lpstr>定期試験のご案内</vt:lpstr>
      <vt:lpstr>定期試験の問題</vt:lpstr>
      <vt:lpstr>日本の世帯数の将来推計（全国推計）令和 6（2024）年推計－</vt:lpstr>
      <vt:lpstr>定期試験の問題</vt:lpstr>
      <vt:lpstr>定期試験の問題</vt:lpstr>
      <vt:lpstr>おわりに</vt:lpstr>
    </vt:vector>
  </TitlesOfParts>
  <Company>札幌市立 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第1回　家族って何だろう？_x0010_ 家族をめぐる話題</dc:title>
  <dc:creator>札幌市立 大学</dc:creator>
  <cp:lastModifiedBy>俊彦 原</cp:lastModifiedBy>
  <cp:revision>304</cp:revision>
  <cp:lastPrinted>2024-06-05T07:32:18Z</cp:lastPrinted>
  <dcterms:created xsi:type="dcterms:W3CDTF">2014-09-24T05:41:10Z</dcterms:created>
  <dcterms:modified xsi:type="dcterms:W3CDTF">2025-07-25T04:55:24Z</dcterms:modified>
</cp:coreProperties>
</file>