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6"/>
  </p:notesMasterIdLst>
  <p:handoutMasterIdLst>
    <p:handoutMasterId r:id="rId27"/>
  </p:handoutMasterIdLst>
  <p:sldIdLst>
    <p:sldId id="256" r:id="rId2"/>
    <p:sldId id="449" r:id="rId3"/>
    <p:sldId id="652" r:id="rId4"/>
    <p:sldId id="653" r:id="rId5"/>
    <p:sldId id="654" r:id="rId6"/>
    <p:sldId id="655" r:id="rId7"/>
    <p:sldId id="656" r:id="rId8"/>
    <p:sldId id="657" r:id="rId9"/>
    <p:sldId id="658" r:id="rId10"/>
    <p:sldId id="447" r:id="rId11"/>
    <p:sldId id="451" r:id="rId12"/>
    <p:sldId id="659" r:id="rId13"/>
    <p:sldId id="660" r:id="rId14"/>
    <p:sldId id="661" r:id="rId15"/>
    <p:sldId id="662" r:id="rId16"/>
    <p:sldId id="663" r:id="rId17"/>
    <p:sldId id="664" r:id="rId18"/>
    <p:sldId id="633" r:id="rId19"/>
    <p:sldId id="634" r:id="rId20"/>
    <p:sldId id="636" r:id="rId21"/>
    <p:sldId id="635" r:id="rId22"/>
    <p:sldId id="644" r:id="rId23"/>
    <p:sldId id="645" r:id="rId24"/>
    <p:sldId id="425" r:id="rId25"/>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p:cViewPr varScale="1">
        <p:scale>
          <a:sx n="71" d="100"/>
          <a:sy n="71" d="100"/>
        </p:scale>
        <p:origin x="120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D92F8AD-23E5-3A82-F1DA-3FA309EBB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EDDC2EB-A51A-4EB2-9C49-F1F7AA5E5FB0}" type="slidenum">
              <a:rPr lang="en-US" altLang="ja-JP" sz="1200"/>
              <a:pPr/>
              <a:t>11</a:t>
            </a:fld>
            <a:endParaRPr lang="en-US" altLang="ja-JP" sz="1200"/>
          </a:p>
        </p:txBody>
      </p:sp>
      <p:sp>
        <p:nvSpPr>
          <p:cNvPr id="22531" name="Rectangle 2">
            <a:extLst>
              <a:ext uri="{FF2B5EF4-FFF2-40B4-BE49-F238E27FC236}">
                <a16:creationId xmlns:a16="http://schemas.microsoft.com/office/drawing/2014/main" id="{A4C6A230-6B31-2A01-774A-5503D1E96F1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E868681-C40F-9CD3-8C1A-827CCD7EB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29489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24</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ender.go.jp/international/int_syogaikoku/int_shihyo/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t.go.jp/info/today/pdf/190.pdf"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cao.go.jp/wlb/towa/definitio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ricoh.co.jp/magazines/workstyle/download/work-life-bal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icoh.co.jp/magazines/workstyle/download/work-life-balan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icoh.co.jp/magazines/workstyle/download/work-life-balance/"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q7LfLhsqdl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hlw.go.jp/www1/topics/profile_1/koyou.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ity.fukushima-date.lg.jp/soshiki/11/44601.html#:~:text=%E7%94%B7%E5%A5%B3%E5%85%B1%E5%90%8C%E5%8F%82%E7%94%BB%E7%A4%BE%E4%BC%9A%E3%81%A8,%E3%81%A7%E3%81%8D%E3%82%8B%E7%A4%BE%E4%BC%9A%E3%80%8D%E3%81%AE%E3%81%93%E3%81%A8%E3%81%A7%E3%81%99%E3%80%8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ender.go.jp/about_danjo/law/kihon/9906kihonhou.html#anc_to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3568" y="332656"/>
            <a:ext cx="8279804" cy="2016224"/>
          </a:xfrm>
        </p:spPr>
        <p:txBody>
          <a:bodyPr anchor="ctr" anchorCtr="0"/>
          <a:lstStyle/>
          <a:p>
            <a:pPr marL="0" indent="0" eaLnBrk="1" hangingPunct="1">
              <a:lnSpc>
                <a:spcPct val="90000"/>
              </a:lnSpc>
              <a:buNone/>
            </a:pPr>
            <a:br>
              <a:rPr lang="en-US" altLang="ja-JP" sz="2800" dirty="0"/>
            </a:br>
            <a:br>
              <a:rPr lang="en-US" altLang="ja-JP" sz="2800" dirty="0"/>
            </a:br>
            <a:r>
              <a:rPr lang="ja-JP" altLang="en-US" sz="2800" dirty="0"/>
              <a:t>第</a:t>
            </a:r>
            <a:r>
              <a:rPr lang="en-US" altLang="ja-JP" sz="2800" dirty="0"/>
              <a:t>14</a:t>
            </a:r>
            <a:r>
              <a:rPr lang="ja-JP" altLang="en-US" sz="2800" dirty="0"/>
              <a:t>回　 </a:t>
            </a:r>
            <a:br>
              <a:rPr lang="ja-JP" altLang="en-US" sz="2800" dirty="0"/>
            </a:br>
            <a:r>
              <a:rPr lang="en-US" altLang="ja-JP" sz="2800" dirty="0"/>
              <a:t>【</a:t>
            </a:r>
            <a:r>
              <a:rPr lang="ja-JP" altLang="en-US" sz="2800" dirty="0"/>
              <a:t>社会変動と家族②</a:t>
            </a:r>
            <a:r>
              <a:rPr lang="en-US" altLang="ja-JP" sz="2800" dirty="0"/>
              <a:t>】</a:t>
            </a:r>
            <a:r>
              <a:rPr lang="ja-JP" altLang="en-US" sz="2800" dirty="0"/>
              <a:t>育児期の家族生活と職業生活</a:t>
            </a:r>
            <a:br>
              <a:rPr lang="en-US" altLang="ja-JP" sz="2800" dirty="0"/>
            </a:br>
            <a:br>
              <a:rPr lang="en-US" altLang="ja-JP" sz="2800" dirty="0"/>
            </a:br>
            <a:r>
              <a:rPr lang="ja-JP" altLang="en-US" sz="2800" dirty="0"/>
              <a:t>　男女共同参画社会とライフワークバランス</a:t>
            </a:r>
            <a:br>
              <a:rPr lang="ja-JP" altLang="en-US" sz="2800" dirty="0"/>
            </a:br>
            <a:br>
              <a:rPr lang="ja-JP" altLang="en-US" sz="2800" dirty="0"/>
            </a:b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７月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22</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40―16</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10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4937-F71D-D58D-D86B-2E5021E2FD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F3934D-98CB-952A-42E4-CB4AC2AAF8FF}"/>
              </a:ext>
            </a:extLst>
          </p:cNvPr>
          <p:cNvSpPr>
            <a:spLocks noGrp="1"/>
          </p:cNvSpPr>
          <p:nvPr>
            <p:ph type="title"/>
          </p:nvPr>
        </p:nvSpPr>
        <p:spPr>
          <a:xfrm>
            <a:off x="636533" y="1112744"/>
            <a:ext cx="7664012" cy="595844"/>
          </a:xfrm>
          <a:ln>
            <a:solidFill>
              <a:schemeClr val="tx1"/>
            </a:solidFill>
          </a:ln>
        </p:spPr>
        <p:txBody>
          <a:bodyPr>
            <a:normAutofit fontScale="90000"/>
          </a:bodyPr>
          <a:lstStyle/>
          <a:p>
            <a:br>
              <a:rPr lang="en-US" altLang="ja-JP" dirty="0"/>
            </a:br>
            <a:r>
              <a:rPr lang="ja-JP" altLang="en-US" sz="3000" dirty="0"/>
              <a:t>日本の少子化</a:t>
            </a:r>
            <a:r>
              <a:rPr lang="en-US" altLang="ja-JP" sz="3000" dirty="0"/>
              <a:t>(</a:t>
            </a:r>
            <a:r>
              <a:rPr lang="ja-JP" altLang="en-US" sz="3000" dirty="0"/>
              <a:t>出生数・合計出生率）</a:t>
            </a:r>
            <a:br>
              <a:rPr lang="en-US" altLang="ja-JP" sz="3000" dirty="0"/>
            </a:br>
            <a:endParaRPr lang="en-US" dirty="0"/>
          </a:p>
        </p:txBody>
      </p:sp>
      <p:grpSp>
        <p:nvGrpSpPr>
          <p:cNvPr id="10" name="グループ化 9">
            <a:extLst>
              <a:ext uri="{FF2B5EF4-FFF2-40B4-BE49-F238E27FC236}">
                <a16:creationId xmlns:a16="http://schemas.microsoft.com/office/drawing/2014/main" id="{B189CF71-4E2B-7940-0993-2DB805C7DC44}"/>
              </a:ext>
            </a:extLst>
          </p:cNvPr>
          <p:cNvGrpSpPr/>
          <p:nvPr/>
        </p:nvGrpSpPr>
        <p:grpSpPr>
          <a:xfrm>
            <a:off x="462191" y="2204864"/>
            <a:ext cx="7352648" cy="3799741"/>
            <a:chOff x="990599" y="1307585"/>
            <a:chExt cx="9803530" cy="5066321"/>
          </a:xfrm>
        </p:grpSpPr>
        <p:pic>
          <p:nvPicPr>
            <p:cNvPr id="5" name="図 4" descr="グラフ, ヒストグラム&#10;&#10;AI によって生成されたコンテンツは間違っている可能性があります。">
              <a:extLst>
                <a:ext uri="{FF2B5EF4-FFF2-40B4-BE49-F238E27FC236}">
                  <a16:creationId xmlns:a16="http://schemas.microsoft.com/office/drawing/2014/main" id="{F04E9EEA-D5FC-A0A8-7DB3-BB039E27A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1307585"/>
              <a:ext cx="9803530" cy="5066321"/>
            </a:xfrm>
            <a:prstGeom prst="rect">
              <a:avLst/>
            </a:prstGeom>
          </p:spPr>
        </p:pic>
        <p:sp>
          <p:nvSpPr>
            <p:cNvPr id="7" name="吹き出し: 線 6">
              <a:extLst>
                <a:ext uri="{FF2B5EF4-FFF2-40B4-BE49-F238E27FC236}">
                  <a16:creationId xmlns:a16="http://schemas.microsoft.com/office/drawing/2014/main" id="{245D82EF-2918-D623-D066-93F78BCE1861}"/>
                </a:ext>
              </a:extLst>
            </p:cNvPr>
            <p:cNvSpPr/>
            <p:nvPr/>
          </p:nvSpPr>
          <p:spPr>
            <a:xfrm>
              <a:off x="5684064" y="2220122"/>
              <a:ext cx="1224136" cy="576064"/>
            </a:xfrm>
            <a:prstGeom prst="borderCallout1">
              <a:avLst>
                <a:gd name="adj1" fmla="val 103373"/>
                <a:gd name="adj2" fmla="val 9304"/>
                <a:gd name="adj3" fmla="val 391992"/>
                <a:gd name="adj4" fmla="val 7437"/>
              </a:avLst>
            </a:prstGeom>
            <a:solidFill>
              <a:srgbClr val="FFC000"/>
            </a:solidFill>
            <a:ln>
              <a:solidFill>
                <a:schemeClr val="tx1"/>
              </a:solidFill>
              <a:headEnd type="none" w="lg"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solidFill>
                    <a:schemeClr val="tx1"/>
                  </a:solidFill>
                  <a:ea typeface="ＭＳ 明朝" charset="-128"/>
                  <a:cs typeface="ＭＳ 明朝" charset="-128"/>
                </a:rPr>
                <a:t>H2(1990</a:t>
              </a:r>
              <a:r>
                <a:rPr lang="ja-JP" altLang="en-US" sz="900" b="1" dirty="0">
                  <a:solidFill>
                    <a:schemeClr val="tx1"/>
                  </a:solidFill>
                  <a:ea typeface="ＭＳ 明朝" charset="-128"/>
                  <a:cs typeface="ＭＳ 明朝" charset="-128"/>
                </a:rPr>
                <a:t>）年</a:t>
              </a:r>
              <a:endParaRPr lang="en-US" altLang="ja-JP" sz="900" b="1" dirty="0">
                <a:solidFill>
                  <a:schemeClr val="tx1"/>
                </a:solidFill>
                <a:ea typeface="ＭＳ 明朝" charset="-128"/>
                <a:cs typeface="ＭＳ 明朝" charset="-128"/>
              </a:endParaRPr>
            </a:p>
            <a:p>
              <a:pPr algn="ctr"/>
              <a:r>
                <a:rPr lang="en-US" altLang="ja-JP" sz="900" b="1" dirty="0">
                  <a:solidFill>
                    <a:schemeClr val="tx1"/>
                  </a:solidFill>
                  <a:ea typeface="ＭＳ 明朝" charset="-128"/>
                  <a:cs typeface="ＭＳ 明朝" charset="-128"/>
                </a:rPr>
                <a:t>1.57</a:t>
              </a:r>
              <a:r>
                <a:rPr lang="ja-JP" altLang="en-US" sz="900" b="1" dirty="0">
                  <a:solidFill>
                    <a:schemeClr val="tx1"/>
                  </a:solidFill>
                  <a:ea typeface="ＭＳ 明朝" charset="-128"/>
                  <a:cs typeface="ＭＳ 明朝" charset="-128"/>
                </a:rPr>
                <a:t>ショック</a:t>
              </a:r>
              <a:endParaRPr lang="en-US" sz="900" b="1" dirty="0">
                <a:solidFill>
                  <a:schemeClr val="tx1"/>
                </a:solidFill>
              </a:endParaRPr>
            </a:p>
          </p:txBody>
        </p:sp>
        <p:sp>
          <p:nvSpPr>
            <p:cNvPr id="8" name="吹き出し: 線 7">
              <a:extLst>
                <a:ext uri="{FF2B5EF4-FFF2-40B4-BE49-F238E27FC236}">
                  <a16:creationId xmlns:a16="http://schemas.microsoft.com/office/drawing/2014/main" id="{C40C5431-41FF-F6F8-2374-4C55B82BAD1B}"/>
                </a:ext>
              </a:extLst>
            </p:cNvPr>
            <p:cNvSpPr/>
            <p:nvPr/>
          </p:nvSpPr>
          <p:spPr>
            <a:xfrm>
              <a:off x="4729068" y="3024847"/>
              <a:ext cx="844737" cy="288032"/>
            </a:xfrm>
            <a:prstGeom prst="borderCallout1">
              <a:avLst>
                <a:gd name="adj1" fmla="val 103373"/>
                <a:gd name="adj2" fmla="val 9304"/>
                <a:gd name="adj3" fmla="val 543669"/>
                <a:gd name="adj4" fmla="val -136892"/>
              </a:avLst>
            </a:prstGeom>
            <a:solidFill>
              <a:srgbClr val="FFC000"/>
            </a:solidFill>
            <a:ln>
              <a:solidFill>
                <a:schemeClr val="tx1"/>
              </a:solidFill>
              <a:headEnd type="none" w="lg"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a:solidFill>
                    <a:schemeClr val="tx1"/>
                  </a:solidFill>
                </a:rPr>
                <a:t>1.58</a:t>
              </a:r>
              <a:endParaRPr lang="en-US" sz="900" b="1" dirty="0">
                <a:solidFill>
                  <a:schemeClr val="tx1"/>
                </a:solidFill>
              </a:endParaRPr>
            </a:p>
          </p:txBody>
        </p:sp>
        <p:sp>
          <p:nvSpPr>
            <p:cNvPr id="9" name="楕円 8">
              <a:extLst>
                <a:ext uri="{FF2B5EF4-FFF2-40B4-BE49-F238E27FC236}">
                  <a16:creationId xmlns:a16="http://schemas.microsoft.com/office/drawing/2014/main" id="{CFF72FF3-5EEF-CC8E-226A-E29B56F7D0BC}"/>
                </a:ext>
              </a:extLst>
            </p:cNvPr>
            <p:cNvSpPr/>
            <p:nvPr/>
          </p:nvSpPr>
          <p:spPr>
            <a:xfrm>
              <a:off x="2890345" y="2220122"/>
              <a:ext cx="1618593" cy="1208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 name="テキスト ボックス 2">
            <a:extLst>
              <a:ext uri="{FF2B5EF4-FFF2-40B4-BE49-F238E27FC236}">
                <a16:creationId xmlns:a16="http://schemas.microsoft.com/office/drawing/2014/main" id="{67708B1B-B18A-5EF8-79F4-D6B1295B6148}"/>
              </a:ext>
            </a:extLst>
          </p:cNvPr>
          <p:cNvSpPr txBox="1"/>
          <p:nvPr/>
        </p:nvSpPr>
        <p:spPr>
          <a:xfrm>
            <a:off x="7024593" y="2373878"/>
            <a:ext cx="1611125" cy="2123658"/>
          </a:xfrm>
          <a:prstGeom prst="rect">
            <a:avLst/>
          </a:prstGeom>
          <a:noFill/>
        </p:spPr>
        <p:txBody>
          <a:bodyPr wrap="square" rtlCol="0">
            <a:spAutoFit/>
          </a:bodyPr>
          <a:lstStyle/>
          <a:p>
            <a:r>
              <a:rPr lang="ja-JP" altLang="en-US" sz="1200" dirty="0"/>
              <a:t>出典：厚生労働省</a:t>
            </a:r>
            <a:r>
              <a:rPr lang="en-US" altLang="ja-JP" sz="1200" dirty="0"/>
              <a:t>(2024)</a:t>
            </a:r>
            <a:r>
              <a:rPr lang="ja-JP" altLang="en-US" sz="1200" dirty="0"/>
              <a:t>「令和５年</a:t>
            </a:r>
            <a:r>
              <a:rPr lang="en-US" altLang="ja-JP" sz="1200" dirty="0"/>
              <a:t>(2023)</a:t>
            </a:r>
            <a:r>
              <a:rPr lang="ja-JP" altLang="en-US" sz="1200" dirty="0"/>
              <a:t>人口動態統計月報年計</a:t>
            </a:r>
            <a:r>
              <a:rPr lang="en-US" altLang="ja-JP" sz="1200" dirty="0"/>
              <a:t>(</a:t>
            </a:r>
            <a:r>
              <a:rPr lang="ja-JP" altLang="en-US" sz="1200" dirty="0"/>
              <a:t>概数）の概況」「図１ 出生数及び合計特殊出生率の年次推移」再掲。</a:t>
            </a:r>
            <a:r>
              <a:rPr lang="en-US" altLang="ja-JP" sz="1200" dirty="0"/>
              <a:t>https://</a:t>
            </a:r>
            <a:r>
              <a:rPr lang="en-US" altLang="ja-JP" sz="1200" dirty="0" err="1"/>
              <a:t>www.mhlw.go.jp</a:t>
            </a:r>
            <a:r>
              <a:rPr lang="en-US" altLang="ja-JP" sz="1200" dirty="0"/>
              <a:t>/</a:t>
            </a:r>
            <a:r>
              <a:rPr lang="en-US" altLang="ja-JP" sz="1200" dirty="0" err="1"/>
              <a:t>toukei</a:t>
            </a:r>
            <a:r>
              <a:rPr lang="en-US" altLang="ja-JP" sz="1200" dirty="0"/>
              <a:t>/</a:t>
            </a:r>
            <a:r>
              <a:rPr lang="en-US" altLang="ja-JP" sz="1200" dirty="0" err="1"/>
              <a:t>saikin</a:t>
            </a:r>
            <a:r>
              <a:rPr lang="en-US" altLang="ja-JP" sz="1200" dirty="0"/>
              <a:t>/</a:t>
            </a:r>
            <a:r>
              <a:rPr lang="en-US" altLang="ja-JP" sz="1200" dirty="0" err="1"/>
              <a:t>hw</a:t>
            </a:r>
            <a:r>
              <a:rPr lang="en-US" altLang="ja-JP" sz="1200" dirty="0"/>
              <a:t>/</a:t>
            </a:r>
            <a:r>
              <a:rPr lang="en-US" altLang="ja-JP" sz="1200" dirty="0" err="1"/>
              <a:t>jinkou</a:t>
            </a:r>
            <a:r>
              <a:rPr lang="en-US" altLang="ja-JP" sz="1200" dirty="0"/>
              <a:t>/</a:t>
            </a:r>
            <a:r>
              <a:rPr lang="en-US" altLang="ja-JP" sz="1200" dirty="0" err="1"/>
              <a:t>geppo</a:t>
            </a:r>
            <a:r>
              <a:rPr lang="en-US" altLang="ja-JP" sz="1200" dirty="0"/>
              <a:t>/nengai23/dl/</a:t>
            </a:r>
            <a:r>
              <a:rPr lang="en-US" altLang="ja-JP" sz="1200" dirty="0" err="1"/>
              <a:t>kekka.pdf</a:t>
            </a:r>
            <a:endParaRPr lang="en-US" sz="1200" dirty="0"/>
          </a:p>
        </p:txBody>
      </p:sp>
    </p:spTree>
    <p:extLst>
      <p:ext uri="{BB962C8B-B14F-4D97-AF65-F5344CB8AC3E}">
        <p14:creationId xmlns:p14="http://schemas.microsoft.com/office/powerpoint/2010/main" val="86393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0EF4B24F-C021-F39E-4437-6A5345072B10}"/>
              </a:ext>
            </a:extLst>
          </p:cNvPr>
          <p:cNvSpPr>
            <a:spLocks noGrp="1" noChangeArrowheads="1"/>
          </p:cNvSpPr>
          <p:nvPr>
            <p:ph type="title"/>
          </p:nvPr>
        </p:nvSpPr>
        <p:spPr>
          <a:xfrm>
            <a:off x="971600" y="180738"/>
            <a:ext cx="6000750" cy="912019"/>
          </a:xfrm>
        </p:spPr>
        <p:txBody>
          <a:bodyPr anchor="t" anchorCtr="0">
            <a:normAutofit fontScale="90000"/>
          </a:bodyPr>
          <a:lstStyle/>
          <a:p>
            <a:pPr algn="just"/>
            <a:r>
              <a:rPr kumimoji="0" lang="ja-JP" altLang="en-US" dirty="0">
                <a:latin typeface="ＭＳ 明朝" panose="02020609040205080304" pitchFamily="17" charset="-128"/>
                <a:ea typeface="ＭＳ 明朝" panose="02020609040205080304" pitchFamily="17" charset="-128"/>
              </a:rPr>
              <a:t>専業主婦は少数派？ </a:t>
            </a:r>
            <a:r>
              <a:rPr kumimoji="0" lang="en-US" altLang="ja-JP" dirty="0">
                <a:latin typeface="ＭＳ 明朝" panose="02020609040205080304" pitchFamily="17" charset="-128"/>
                <a:ea typeface="ＭＳ 明朝" panose="02020609040205080304" pitchFamily="17" charset="-128"/>
              </a:rPr>
              <a:t>2021</a:t>
            </a:r>
            <a:r>
              <a:rPr kumimoji="0" lang="ja-JP" altLang="en-US" dirty="0">
                <a:latin typeface="ＭＳ 明朝" panose="02020609040205080304" pitchFamily="17" charset="-128"/>
                <a:ea typeface="ＭＳ 明朝" panose="02020609040205080304" pitchFamily="17" charset="-128"/>
              </a:rPr>
              <a:t>年</a:t>
            </a:r>
            <a:br>
              <a:rPr kumimoji="0" lang="en-US" altLang="ja-JP" dirty="0">
                <a:latin typeface="ＭＳ 明朝" panose="02020609040205080304" pitchFamily="17" charset="-128"/>
                <a:ea typeface="ＭＳ 明朝" panose="02020609040205080304" pitchFamily="17" charset="-128"/>
              </a:rPr>
            </a:br>
            <a:r>
              <a:rPr kumimoji="0" lang="ja-JP" altLang="en-US" dirty="0">
                <a:latin typeface="ＭＳ 明朝" panose="02020609040205080304" pitchFamily="17" charset="-128"/>
                <a:ea typeface="ＭＳ 明朝" panose="02020609040205080304" pitchFamily="17" charset="-128"/>
              </a:rPr>
              <a:t>＊</a:t>
            </a:r>
            <a:r>
              <a:rPr kumimoji="0" lang="en-US" altLang="ja-JP" dirty="0">
                <a:latin typeface="ＭＳ 明朝" panose="02020609040205080304" pitchFamily="17" charset="-128"/>
                <a:ea typeface="ＭＳ 明朝" panose="02020609040205080304" pitchFamily="17" charset="-128"/>
              </a:rPr>
              <a:t>64</a:t>
            </a:r>
            <a:r>
              <a:rPr kumimoji="0" lang="ja-JP" altLang="en-US" dirty="0">
                <a:latin typeface="ＭＳ 明朝" panose="02020609040205080304" pitchFamily="17" charset="-128"/>
                <a:ea typeface="ＭＳ 明朝" panose="02020609040205080304" pitchFamily="17" charset="-128"/>
              </a:rPr>
              <a:t>歳以下</a:t>
            </a:r>
            <a:endParaRPr kumimoji="0" lang="en-US" altLang="ja-JP" dirty="0">
              <a:latin typeface="ＭＳ 明朝" panose="02020609040205080304" pitchFamily="17" charset="-128"/>
              <a:ea typeface="ＭＳ 明朝" panose="02020609040205080304" pitchFamily="17" charset="-128"/>
            </a:endParaRPr>
          </a:p>
        </p:txBody>
      </p:sp>
      <p:pic>
        <p:nvPicPr>
          <p:cNvPr id="2" name="図 1">
            <a:extLst>
              <a:ext uri="{FF2B5EF4-FFF2-40B4-BE49-F238E27FC236}">
                <a16:creationId xmlns:a16="http://schemas.microsoft.com/office/drawing/2014/main" id="{DAE98DFB-58E6-DFBF-4EB5-154F57597B4F}"/>
              </a:ext>
            </a:extLst>
          </p:cNvPr>
          <p:cNvPicPr>
            <a:picLocks noChangeAspect="1"/>
          </p:cNvPicPr>
          <p:nvPr/>
        </p:nvPicPr>
        <p:blipFill>
          <a:blip r:embed="rId3"/>
          <a:stretch>
            <a:fillRect/>
          </a:stretch>
        </p:blipFill>
        <p:spPr>
          <a:xfrm>
            <a:off x="611560" y="1762924"/>
            <a:ext cx="5472557" cy="3998008"/>
          </a:xfrm>
          <a:prstGeom prst="rect">
            <a:avLst/>
          </a:prstGeom>
        </p:spPr>
      </p:pic>
      <p:sp>
        <p:nvSpPr>
          <p:cNvPr id="3" name="テキスト ボックス 2">
            <a:extLst>
              <a:ext uri="{FF2B5EF4-FFF2-40B4-BE49-F238E27FC236}">
                <a16:creationId xmlns:a16="http://schemas.microsoft.com/office/drawing/2014/main" id="{BBF639D8-0369-1B9B-ED9D-8F6F7EEAFAE6}"/>
              </a:ext>
            </a:extLst>
          </p:cNvPr>
          <p:cNvSpPr txBox="1"/>
          <p:nvPr/>
        </p:nvSpPr>
        <p:spPr>
          <a:xfrm>
            <a:off x="6300192" y="2060848"/>
            <a:ext cx="1807718" cy="2862322"/>
          </a:xfrm>
          <a:prstGeom prst="rect">
            <a:avLst/>
          </a:prstGeom>
          <a:noFill/>
        </p:spPr>
        <p:txBody>
          <a:bodyPr wrap="square" rtlCol="0">
            <a:spAutoFit/>
          </a:bodyPr>
          <a:lstStyle/>
          <a:p>
            <a:r>
              <a:rPr lang="ja-JP" altLang="en-US" sz="1200" dirty="0"/>
              <a:t>＊</a:t>
            </a:r>
            <a:r>
              <a:rPr lang="en-US" altLang="ja-JP" sz="1200" dirty="0"/>
              <a:t>1985</a:t>
            </a:r>
            <a:r>
              <a:rPr lang="ja-JP" altLang="en-US" sz="1200" dirty="0"/>
              <a:t>年頃までは、</a:t>
            </a:r>
            <a:r>
              <a:rPr lang="en-US" altLang="ja-JP" sz="1200" dirty="0"/>
              <a:t>64</a:t>
            </a:r>
            <a:r>
              <a:rPr lang="ja-JP" altLang="en-US" sz="1200" dirty="0"/>
              <a:t>歳以下では夫就業・妻専業主婦世帯</a:t>
            </a:r>
            <a:r>
              <a:rPr lang="en-US" altLang="ja-JP" sz="1200" dirty="0"/>
              <a:t>936</a:t>
            </a:r>
            <a:r>
              <a:rPr lang="ja-JP" altLang="en-US" sz="1200" dirty="0"/>
              <a:t>万世帯（</a:t>
            </a:r>
            <a:r>
              <a:rPr lang="en-US" altLang="ja-JP" sz="1200" dirty="0"/>
              <a:t>57</a:t>
            </a:r>
            <a:r>
              <a:rPr lang="ja-JP" altLang="en-US" sz="1200" dirty="0"/>
              <a:t>％）は、夫婦とも稼ぎ</a:t>
            </a:r>
            <a:r>
              <a:rPr lang="en-US" altLang="ja-JP" sz="1200" dirty="0"/>
              <a:t>718</a:t>
            </a:r>
            <a:r>
              <a:rPr lang="ja-JP" altLang="en-US" sz="1200" dirty="0"/>
              <a:t>万世帯（</a:t>
            </a:r>
            <a:r>
              <a:rPr lang="en-US" altLang="ja-JP" sz="1200" dirty="0"/>
              <a:t>43</a:t>
            </a:r>
            <a:r>
              <a:rPr lang="ja-JP" altLang="en-US" sz="1200" dirty="0"/>
              <a:t>％）よりも多かったが、</a:t>
            </a:r>
            <a:r>
              <a:rPr lang="en-US" altLang="ja-JP" sz="1200" dirty="0"/>
              <a:t>1990</a:t>
            </a:r>
            <a:r>
              <a:rPr lang="ja-JP" altLang="en-US" sz="1200" dirty="0"/>
              <a:t>年代には、その関係は逆転し、</a:t>
            </a:r>
            <a:r>
              <a:rPr lang="en-US" altLang="ja-JP" sz="1200" dirty="0"/>
              <a:t>2021</a:t>
            </a:r>
            <a:r>
              <a:rPr lang="ja-JP" altLang="en-US" sz="1200" dirty="0"/>
              <a:t>年現在では専業主婦世帯</a:t>
            </a:r>
            <a:r>
              <a:rPr lang="en-US" altLang="ja-JP" sz="1200" dirty="0"/>
              <a:t>458</a:t>
            </a:r>
            <a:r>
              <a:rPr lang="ja-JP" altLang="en-US" sz="1200" dirty="0"/>
              <a:t>万世帯（</a:t>
            </a:r>
            <a:r>
              <a:rPr lang="en-US" altLang="ja-JP" sz="1200" dirty="0"/>
              <a:t>28</a:t>
            </a:r>
            <a:r>
              <a:rPr lang="ja-JP" altLang="en-US" sz="1200" dirty="0"/>
              <a:t>％）、夫婦とも稼ぎは</a:t>
            </a:r>
            <a:r>
              <a:rPr lang="en-US" altLang="ja-JP" sz="1200" dirty="0"/>
              <a:t>1177</a:t>
            </a:r>
            <a:r>
              <a:rPr lang="ja-JP" altLang="en-US" sz="1200" dirty="0"/>
              <a:t>万世帯（</a:t>
            </a:r>
            <a:r>
              <a:rPr lang="en-US" altLang="ja-JP" sz="1200" dirty="0"/>
              <a:t>72</a:t>
            </a:r>
            <a:r>
              <a:rPr lang="ja-JP" altLang="en-US" sz="1200" dirty="0"/>
              <a:t>％）と、専業主婦世帯は少数派となっている。</a:t>
            </a:r>
            <a:endParaRPr lang="en-US" altLang="ja-JP" sz="1200" dirty="0"/>
          </a:p>
          <a:p>
            <a:r>
              <a:rPr lang="ja-JP" altLang="en-US" sz="1200" dirty="0"/>
              <a:t>だが、まだ３割近くを占めている。</a:t>
            </a:r>
            <a:endParaRPr lang="en-US" sz="1200" dirty="0"/>
          </a:p>
        </p:txBody>
      </p:sp>
      <p:sp>
        <p:nvSpPr>
          <p:cNvPr id="4" name="テキスト ボックス 3">
            <a:extLst>
              <a:ext uri="{FF2B5EF4-FFF2-40B4-BE49-F238E27FC236}">
                <a16:creationId xmlns:a16="http://schemas.microsoft.com/office/drawing/2014/main" id="{AD14CF07-6916-7060-132D-9BE8C5EB03A1}"/>
              </a:ext>
            </a:extLst>
          </p:cNvPr>
          <p:cNvSpPr txBox="1"/>
          <p:nvPr/>
        </p:nvSpPr>
        <p:spPr>
          <a:xfrm>
            <a:off x="971600" y="5854018"/>
            <a:ext cx="4933950" cy="577081"/>
          </a:xfrm>
          <a:prstGeom prst="rect">
            <a:avLst/>
          </a:prstGeom>
          <a:noFill/>
        </p:spPr>
        <p:txBody>
          <a:bodyPr wrap="square" rtlCol="0">
            <a:spAutoFit/>
          </a:bodyPr>
          <a:lstStyle/>
          <a:p>
            <a:r>
              <a:rPr lang="ja-JP" altLang="en-US" sz="1350" kern="100" dirty="0">
                <a:latin typeface="Century" panose="02040604050505020304" pitchFamily="18" charset="0"/>
                <a:ea typeface="ＭＳ 明朝" panose="02020609040205080304" pitchFamily="17" charset="-128"/>
                <a:cs typeface="Times New Roman" panose="02020603050405020304" pitchFamily="18" charset="0"/>
              </a:rPr>
              <a:t>第</a:t>
            </a:r>
            <a:r>
              <a:rPr lang="de-DE" sz="1350"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en-US" sz="1350" kern="100" dirty="0">
                <a:latin typeface="Century" panose="02040604050505020304" pitchFamily="18" charset="0"/>
                <a:ea typeface="ＭＳ 明朝" panose="02020609040205080304" pitchFamily="17" charset="-128"/>
                <a:cs typeface="Times New Roman" panose="02020603050405020304" pitchFamily="18" charset="0"/>
              </a:rPr>
              <a:t>回</a:t>
            </a:r>
            <a:r>
              <a:rPr lang="en-US" altLang="ja-JP" sz="135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350" kern="100" dirty="0">
                <a:latin typeface="Century" panose="02040604050505020304" pitchFamily="18" charset="0"/>
                <a:ea typeface="ＭＳ 明朝" panose="02020609040205080304" pitchFamily="17" charset="-128"/>
                <a:cs typeface="Times New Roman" panose="02020603050405020304" pitchFamily="18" charset="0"/>
              </a:rPr>
              <a:t>家族の歴史的変化</a:t>
            </a:r>
            <a:r>
              <a:rPr lang="en-US" altLang="ja-JP" sz="1350" kern="100" dirty="0">
                <a:latin typeface="Century" panose="02040604050505020304" pitchFamily="18" charset="0"/>
                <a:ea typeface="ＭＳ 明朝" panose="02020609040205080304" pitchFamily="17" charset="-128"/>
                <a:cs typeface="Times New Roman" panose="02020603050405020304" pitchFamily="18" charset="0"/>
              </a:rPr>
              <a:t>】②</a:t>
            </a:r>
            <a:r>
              <a:rPr lang="ja-JP" altLang="en-US" sz="1350" kern="100" dirty="0">
                <a:latin typeface="Century" panose="02040604050505020304" pitchFamily="18" charset="0"/>
                <a:ea typeface="ＭＳ 明朝" panose="02020609040205080304" pitchFamily="17" charset="-128"/>
                <a:cs typeface="Times New Roman" panose="02020603050405020304" pitchFamily="18" charset="0"/>
              </a:rPr>
              <a:t>専業主婦世帯の減少から再掲</a:t>
            </a:r>
            <a:endParaRPr lang="en-US" sz="135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sz="1800" dirty="0"/>
          </a:p>
        </p:txBody>
      </p:sp>
    </p:spTree>
    <p:extLst>
      <p:ext uri="{BB962C8B-B14F-4D97-AF65-F5344CB8AC3E}">
        <p14:creationId xmlns:p14="http://schemas.microsoft.com/office/powerpoint/2010/main" val="428223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827584" y="404664"/>
            <a:ext cx="6006703" cy="912019"/>
          </a:xfrm>
        </p:spPr>
        <p:txBody>
          <a:bodyPr vert="horz" wrap="square" lIns="68580" tIns="135000" rIns="189000" bIns="34290" numCol="1" rtlCol="0" anchor="t" anchorCtr="0" compatLnSpc="1">
            <a:prstTxWarp prst="textNoShape">
              <a:avLst/>
            </a:prstTxWarp>
            <a:normAutofit/>
          </a:bodyPr>
          <a:lstStyle/>
          <a:p>
            <a:br>
              <a:rPr lang="en-US" altLang="ja-JP" sz="1500" dirty="0"/>
            </a:br>
            <a:r>
              <a:rPr lang="ja-JP" altLang="en-US" sz="1800" dirty="0"/>
              <a:t>男女共同参画に関係する日本の現状についてのクイズ＊</a:t>
            </a:r>
            <a:endParaRPr lang="en-US" sz="21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827584" y="1844824"/>
            <a:ext cx="6480720" cy="2664296"/>
          </a:xfrm>
        </p:spPr>
        <p:txBody>
          <a:bodyPr>
            <a:normAutofit/>
          </a:bodyPr>
          <a:lstStyle/>
          <a:p>
            <a:pPr marL="0" indent="0">
              <a:buNone/>
            </a:pPr>
            <a:r>
              <a:rPr lang="en-US" altLang="ja-JP" sz="1800" dirty="0"/>
              <a:t>【Q1】</a:t>
            </a:r>
            <a:r>
              <a:rPr lang="ja-JP" altLang="en-US" sz="1800" dirty="0"/>
              <a:t>　経済、教育、政治、健康の</a:t>
            </a:r>
            <a:r>
              <a:rPr lang="en-US" altLang="ja-JP" sz="1800" dirty="0"/>
              <a:t>4</a:t>
            </a:r>
            <a:r>
              <a:rPr lang="ja-JP" altLang="en-US" sz="1800" dirty="0"/>
              <a:t>つの分野での男女格差を数値化した「</a:t>
            </a:r>
            <a:r>
              <a:rPr lang="ja-JP" altLang="en-US" sz="1800" u="sng" dirty="0"/>
              <a:t>ジェンダーギャップ指数（</a:t>
            </a:r>
            <a:r>
              <a:rPr lang="en-US" altLang="ja-JP" sz="1800" u="sng" dirty="0"/>
              <a:t>GGI</a:t>
            </a:r>
            <a:r>
              <a:rPr lang="ja-JP" altLang="en-US" sz="1800" u="sng" dirty="0"/>
              <a:t>）</a:t>
            </a:r>
            <a:r>
              <a:rPr lang="ja-JP" altLang="en-US" sz="1800" dirty="0"/>
              <a:t>」というものがあります。この指数で、</a:t>
            </a:r>
            <a:r>
              <a:rPr lang="en-US" altLang="ja-JP" sz="1800" dirty="0"/>
              <a:t>2022</a:t>
            </a:r>
            <a:r>
              <a:rPr lang="ja-JP" altLang="en-US" sz="1800" dirty="0"/>
              <a:t>年現在、日本は世界</a:t>
            </a:r>
            <a:r>
              <a:rPr lang="en-US" altLang="ja-JP" sz="1800" dirty="0"/>
              <a:t>146</a:t>
            </a:r>
            <a:r>
              <a:rPr lang="ja-JP" altLang="en-US" sz="1800" dirty="0"/>
              <a:t>か国中何位でしょう？</a:t>
            </a:r>
            <a:endParaRPr lang="en-US" altLang="ja-JP" sz="1800" dirty="0"/>
          </a:p>
          <a:p>
            <a:pPr marL="0" indent="0">
              <a:buNone/>
            </a:pPr>
            <a:endParaRPr lang="en-US" sz="1800" dirty="0"/>
          </a:p>
          <a:p>
            <a:pPr marL="0" indent="0">
              <a:buNone/>
            </a:pPr>
            <a:r>
              <a:rPr lang="en-US" altLang="ja-JP" sz="1800" dirty="0"/>
              <a:t>【</a:t>
            </a:r>
            <a:r>
              <a:rPr lang="ja-JP" altLang="en-US" sz="1800" dirty="0"/>
              <a:t>正解</a:t>
            </a:r>
            <a:r>
              <a:rPr lang="en-US" altLang="ja-JP" sz="1800" dirty="0"/>
              <a:t>】</a:t>
            </a:r>
            <a:r>
              <a:rPr lang="ja-JP" altLang="en-US" sz="1800" dirty="0"/>
              <a:t>　</a:t>
            </a:r>
            <a:r>
              <a:rPr lang="en-US" altLang="ja-JP" sz="1800" dirty="0"/>
              <a:t>116</a:t>
            </a:r>
            <a:r>
              <a:rPr lang="ja-JP" altLang="en-US" sz="1800" dirty="0"/>
              <a:t>位　（ビリから数えて</a:t>
            </a:r>
            <a:r>
              <a:rPr lang="en-US" altLang="ja-JP" sz="1800" dirty="0"/>
              <a:t>30</a:t>
            </a:r>
            <a:r>
              <a:rPr lang="ja-JP" altLang="en-US" sz="1800" dirty="0"/>
              <a:t>番目！）</a:t>
            </a:r>
            <a:endParaRPr lang="en-US" altLang="ja-JP" sz="1800" dirty="0"/>
          </a:p>
          <a:p>
            <a:pPr marL="0" indent="0">
              <a:buNone/>
            </a:pPr>
            <a:r>
              <a:rPr lang="ja-JP" altLang="en-US" sz="1800" dirty="0"/>
              <a:t>★最新情報（</a:t>
            </a:r>
            <a:r>
              <a:rPr lang="en-US" altLang="ja-JP" sz="1800" dirty="0"/>
              <a:t>2023</a:t>
            </a:r>
            <a:r>
              <a:rPr lang="ja-JP" altLang="en-US" sz="1800" dirty="0"/>
              <a:t>）では、</a:t>
            </a:r>
            <a:r>
              <a:rPr lang="en-US" altLang="ja-JP" sz="1800" dirty="0"/>
              <a:t>125</a:t>
            </a:r>
            <a:r>
              <a:rPr lang="ja-JP" altLang="en-US" sz="1800" dirty="0"/>
              <a:t>位（ビリから数えて</a:t>
            </a:r>
            <a:r>
              <a:rPr lang="en-US" altLang="ja-JP" sz="1800" dirty="0"/>
              <a:t>21</a:t>
            </a:r>
            <a:r>
              <a:rPr lang="ja-JP" altLang="en-US" sz="1800" dirty="0"/>
              <a:t>番目！）</a:t>
            </a:r>
            <a:endParaRPr lang="en-US" altLang="ja-JP" sz="1800" dirty="0"/>
          </a:p>
          <a:p>
            <a:pPr marL="0" indent="0">
              <a:buNone/>
            </a:pPr>
            <a:r>
              <a:rPr lang="ja-JP" altLang="en-US" sz="1800" dirty="0"/>
              <a:t>　</a:t>
            </a:r>
            <a:endParaRPr lang="en-US" altLang="ja-JP" sz="1800" dirty="0"/>
          </a:p>
          <a:p>
            <a:pPr marL="0" indent="0">
              <a:buNone/>
            </a:pPr>
            <a:endParaRPr lang="en-US" sz="1800" dirty="0"/>
          </a:p>
        </p:txBody>
      </p:sp>
      <p:sp>
        <p:nvSpPr>
          <p:cNvPr id="4" name="テキスト ボックス 3">
            <a:extLst>
              <a:ext uri="{FF2B5EF4-FFF2-40B4-BE49-F238E27FC236}">
                <a16:creationId xmlns:a16="http://schemas.microsoft.com/office/drawing/2014/main" id="{4AEE9B20-C009-82B8-376A-0BCCF912BB9F}"/>
              </a:ext>
            </a:extLst>
          </p:cNvPr>
          <p:cNvSpPr txBox="1"/>
          <p:nvPr/>
        </p:nvSpPr>
        <p:spPr>
          <a:xfrm>
            <a:off x="827584" y="4293096"/>
            <a:ext cx="7128792" cy="646331"/>
          </a:xfrm>
          <a:prstGeom prst="rect">
            <a:avLst/>
          </a:prstGeom>
          <a:noFill/>
        </p:spPr>
        <p:txBody>
          <a:bodyPr wrap="square" rtlCol="0">
            <a:spAutoFit/>
          </a:bodyPr>
          <a:lstStyle/>
          <a:p>
            <a:r>
              <a:rPr lang="ja-JP" altLang="en-US" sz="1800" dirty="0"/>
              <a:t>＊福島県伊達市役所の</a:t>
            </a:r>
            <a:r>
              <a:rPr lang="en-US" altLang="ja-JP" sz="1800" dirty="0"/>
              <a:t>HP</a:t>
            </a:r>
            <a:r>
              <a:rPr lang="ja-JP" altLang="en-US" sz="1800" dirty="0"/>
              <a:t>（</a:t>
            </a:r>
            <a:r>
              <a:rPr lang="en-US" altLang="ja-JP" sz="1800" dirty="0"/>
              <a:t>2024</a:t>
            </a:r>
            <a:r>
              <a:rPr lang="ja-JP" altLang="en-US" sz="1800" dirty="0"/>
              <a:t>）「男女共同参画社会ってどんな社会？みんなで考えよう！」（協働まちづくり課 協働推進係）からの抜粋。</a:t>
            </a:r>
            <a:endParaRPr lang="en-US" sz="1800" dirty="0"/>
          </a:p>
        </p:txBody>
      </p:sp>
    </p:spTree>
    <p:extLst>
      <p:ext uri="{BB962C8B-B14F-4D97-AF65-F5344CB8AC3E}">
        <p14:creationId xmlns:p14="http://schemas.microsoft.com/office/powerpoint/2010/main" val="181841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467544" y="369180"/>
            <a:ext cx="6006703" cy="912019"/>
          </a:xfrm>
        </p:spPr>
        <p:txBody>
          <a:bodyPr vert="horz" wrap="square" lIns="68580" tIns="135000" rIns="189000" bIns="34290" numCol="1" rtlCol="0" anchor="t" anchorCtr="0" compatLnSpc="1">
            <a:prstTxWarp prst="textNoShape">
              <a:avLst/>
            </a:prstTxWarp>
            <a:normAutofit/>
          </a:bodyPr>
          <a:lstStyle/>
          <a:p>
            <a:r>
              <a:rPr lang="ja-JP" altLang="en-US" sz="2700" dirty="0">
                <a:hlinkClick r:id="rId2"/>
              </a:rPr>
              <a:t>ジェンダーギャップ指数</a:t>
            </a:r>
            <a:r>
              <a:rPr lang="ja-JP" altLang="en-US" sz="2700" dirty="0"/>
              <a:t>（</a:t>
            </a:r>
            <a:r>
              <a:rPr lang="en-US" altLang="ja-JP" sz="2700" dirty="0"/>
              <a:t>GGI</a:t>
            </a:r>
            <a:r>
              <a:rPr lang="ja-JP" altLang="en-US" sz="2700" dirty="0"/>
              <a:t>）２０２３</a:t>
            </a:r>
            <a:endParaRPr lang="en-US" sz="2100" dirty="0"/>
          </a:p>
        </p:txBody>
      </p:sp>
      <p:pic>
        <p:nvPicPr>
          <p:cNvPr id="7" name="図 6" descr="グラフ, レーダー チャート&#10;&#10;自動的に生成された説明">
            <a:extLst>
              <a:ext uri="{FF2B5EF4-FFF2-40B4-BE49-F238E27FC236}">
                <a16:creationId xmlns:a16="http://schemas.microsoft.com/office/drawing/2014/main" id="{DC5229DA-CFF8-4A74-FBF0-CBC33AECA3D4}"/>
              </a:ext>
            </a:extLst>
          </p:cNvPr>
          <p:cNvPicPr>
            <a:picLocks noChangeAspect="1"/>
          </p:cNvPicPr>
          <p:nvPr/>
        </p:nvPicPr>
        <p:blipFill>
          <a:blip r:embed="rId3"/>
          <a:stretch>
            <a:fillRect/>
          </a:stretch>
        </p:blipFill>
        <p:spPr>
          <a:xfrm>
            <a:off x="495272" y="1341463"/>
            <a:ext cx="6092951" cy="4097864"/>
          </a:xfrm>
          <a:prstGeom prst="rect">
            <a:avLst/>
          </a:prstGeom>
        </p:spPr>
      </p:pic>
      <p:sp>
        <p:nvSpPr>
          <p:cNvPr id="8" name="テキスト ボックス 7">
            <a:extLst>
              <a:ext uri="{FF2B5EF4-FFF2-40B4-BE49-F238E27FC236}">
                <a16:creationId xmlns:a16="http://schemas.microsoft.com/office/drawing/2014/main" id="{EBA9583B-6D83-7B93-B6E4-2EE8D2ACA877}"/>
              </a:ext>
            </a:extLst>
          </p:cNvPr>
          <p:cNvSpPr txBox="1"/>
          <p:nvPr/>
        </p:nvSpPr>
        <p:spPr>
          <a:xfrm>
            <a:off x="6757146" y="1825437"/>
            <a:ext cx="2164978" cy="3046988"/>
          </a:xfrm>
          <a:prstGeom prst="rect">
            <a:avLst/>
          </a:prstGeom>
          <a:solidFill>
            <a:schemeClr val="bg2"/>
          </a:solidFill>
        </p:spPr>
        <p:txBody>
          <a:bodyPr wrap="square" rtlCol="0">
            <a:spAutoFit/>
          </a:bodyPr>
          <a:lstStyle/>
          <a:p>
            <a:r>
              <a:rPr lang="en-US" altLang="ja-JP" sz="1200" dirty="0">
                <a:solidFill>
                  <a:srgbClr val="FF0000"/>
                </a:solidFill>
              </a:rPr>
              <a:t>【</a:t>
            </a:r>
            <a:r>
              <a:rPr lang="ja-JP" altLang="en-US" sz="1200" dirty="0">
                <a:solidFill>
                  <a:srgbClr val="FF0000"/>
                </a:solidFill>
              </a:rPr>
              <a:t>原のコメント</a:t>
            </a:r>
            <a:r>
              <a:rPr lang="en-US" altLang="ja-JP" sz="1200" dirty="0">
                <a:solidFill>
                  <a:srgbClr val="FF0000"/>
                </a:solidFill>
              </a:rPr>
              <a:t>】</a:t>
            </a:r>
          </a:p>
          <a:p>
            <a:r>
              <a:rPr lang="en-US" altLang="ja-JP" sz="1200" dirty="0"/>
              <a:t>1.00</a:t>
            </a:r>
            <a:r>
              <a:rPr lang="ja-JP" altLang="en-US" sz="1200" dirty="0"/>
              <a:t>が完全平等とはいえない場合もある。</a:t>
            </a:r>
            <a:endParaRPr lang="en-US" altLang="ja-JP" sz="1200" dirty="0"/>
          </a:p>
          <a:p>
            <a:endParaRPr lang="en-US" altLang="ja-JP" sz="1200" dirty="0">
              <a:solidFill>
                <a:srgbClr val="FF0000"/>
              </a:solidFill>
            </a:endParaRPr>
          </a:p>
          <a:p>
            <a:r>
              <a:rPr lang="ja-JP" altLang="en-US" sz="1200" dirty="0">
                <a:solidFill>
                  <a:srgbClr val="FF0000"/>
                </a:solidFill>
              </a:rPr>
              <a:t>・出生性比は男女比＝１</a:t>
            </a:r>
            <a:r>
              <a:rPr lang="en-US" altLang="ja-JP" sz="1200" dirty="0">
                <a:solidFill>
                  <a:srgbClr val="FF0000"/>
                </a:solidFill>
              </a:rPr>
              <a:t>.05</a:t>
            </a:r>
            <a:r>
              <a:rPr lang="ja-JP" altLang="en-US" sz="1200" dirty="0">
                <a:solidFill>
                  <a:srgbClr val="FF0000"/>
                </a:solidFill>
              </a:rPr>
              <a:t>が自然。それより高い＝男児選好・間引きなど。</a:t>
            </a:r>
            <a:endParaRPr lang="en-US" altLang="ja-JP" sz="1200" dirty="0">
              <a:solidFill>
                <a:srgbClr val="FF0000"/>
              </a:solidFill>
            </a:endParaRPr>
          </a:p>
          <a:p>
            <a:endParaRPr lang="en-US" altLang="ja-JP" sz="1200" dirty="0">
              <a:solidFill>
                <a:srgbClr val="FF0000"/>
              </a:solidFill>
            </a:endParaRPr>
          </a:p>
          <a:p>
            <a:r>
              <a:rPr lang="ja-JP" altLang="en-US" sz="1200" dirty="0">
                <a:solidFill>
                  <a:srgbClr val="FF0000"/>
                </a:solidFill>
              </a:rPr>
              <a:t>・平均寿命は女性＞男性が自然なので、人口全体の性比が１</a:t>
            </a:r>
            <a:r>
              <a:rPr lang="en-US" altLang="ja-JP" sz="1200" dirty="0">
                <a:solidFill>
                  <a:srgbClr val="FF0000"/>
                </a:solidFill>
              </a:rPr>
              <a:t>.05</a:t>
            </a:r>
            <a:r>
              <a:rPr lang="ja-JP" altLang="en-US" sz="1200" dirty="0">
                <a:solidFill>
                  <a:srgbClr val="FF0000"/>
                </a:solidFill>
              </a:rPr>
              <a:t>より高いとすれば女性が迫害されているといえる。　</a:t>
            </a:r>
            <a:endParaRPr lang="en-US" altLang="ja-JP" sz="1200" dirty="0">
              <a:solidFill>
                <a:srgbClr val="FF0000"/>
              </a:solidFill>
            </a:endParaRPr>
          </a:p>
          <a:p>
            <a:endParaRPr lang="en-US" altLang="ja-JP" sz="1200" dirty="0">
              <a:solidFill>
                <a:srgbClr val="FF0000"/>
              </a:solidFill>
            </a:endParaRPr>
          </a:p>
          <a:p>
            <a:r>
              <a:rPr lang="ja-JP" altLang="en-US" sz="1200" dirty="0"/>
              <a:t>また、完全平等⇔自由主義の原理に反する面もあるのではないか？</a:t>
            </a:r>
            <a:endParaRPr lang="en-US" sz="1200" dirty="0"/>
          </a:p>
        </p:txBody>
      </p:sp>
      <p:sp>
        <p:nvSpPr>
          <p:cNvPr id="3" name="テキスト ボックス 2">
            <a:extLst>
              <a:ext uri="{FF2B5EF4-FFF2-40B4-BE49-F238E27FC236}">
                <a16:creationId xmlns:a16="http://schemas.microsoft.com/office/drawing/2014/main" id="{11AABDC6-EA39-D277-C17F-75AAE931B956}"/>
              </a:ext>
            </a:extLst>
          </p:cNvPr>
          <p:cNvSpPr txBox="1"/>
          <p:nvPr/>
        </p:nvSpPr>
        <p:spPr>
          <a:xfrm>
            <a:off x="951288" y="5382185"/>
            <a:ext cx="7164013" cy="646331"/>
          </a:xfrm>
          <a:prstGeom prst="rect">
            <a:avLst/>
          </a:prstGeom>
          <a:noFill/>
        </p:spPr>
        <p:txBody>
          <a:bodyPr wrap="square" rtlCol="0">
            <a:spAutoFit/>
          </a:bodyPr>
          <a:lstStyle/>
          <a:p>
            <a:r>
              <a:rPr lang="ja-JP" altLang="en-US" sz="1800" dirty="0"/>
              <a:t>出典： 内閣府男女共同参画局ホーム </a:t>
            </a:r>
            <a:r>
              <a:rPr lang="en-US" altLang="ja-JP" sz="1800" dirty="0"/>
              <a:t>&gt; </a:t>
            </a:r>
            <a:r>
              <a:rPr lang="ja-JP" altLang="en-US" sz="1800" dirty="0"/>
              <a:t>国際的協調 </a:t>
            </a:r>
            <a:r>
              <a:rPr lang="en-US" altLang="ja-JP" sz="1800" dirty="0"/>
              <a:t>&gt; </a:t>
            </a:r>
            <a:r>
              <a:rPr lang="ja-JP" altLang="en-US" sz="1800" dirty="0"/>
              <a:t>男女共同参画に関する国際的な指数</a:t>
            </a:r>
            <a:endParaRPr lang="en-US" sz="1800" dirty="0"/>
          </a:p>
        </p:txBody>
      </p:sp>
    </p:spTree>
    <p:extLst>
      <p:ext uri="{BB962C8B-B14F-4D97-AF65-F5344CB8AC3E}">
        <p14:creationId xmlns:p14="http://schemas.microsoft.com/office/powerpoint/2010/main" val="6693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611560" y="346528"/>
            <a:ext cx="6006703" cy="912019"/>
          </a:xfrm>
        </p:spPr>
        <p:txBody>
          <a:bodyPr vert="horz" wrap="square" lIns="68580" tIns="135000" rIns="189000" bIns="34290" numCol="1" rtlCol="0" anchor="t" anchorCtr="0" compatLnSpc="1">
            <a:prstTxWarp prst="textNoShape">
              <a:avLst/>
            </a:prstTxWarp>
            <a:normAutofit/>
          </a:bodyPr>
          <a:lstStyle/>
          <a:p>
            <a:br>
              <a:rPr lang="en-US" altLang="ja-JP" sz="1500" dirty="0"/>
            </a:br>
            <a:r>
              <a:rPr lang="ja-JP" altLang="en-US" sz="1800" dirty="0"/>
              <a:t>男女共同参画に関係する日本の現状についてのクイズ＊</a:t>
            </a:r>
            <a:endParaRPr lang="en-US" sz="21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755575" y="1922656"/>
            <a:ext cx="3579359" cy="3738592"/>
          </a:xfrm>
        </p:spPr>
        <p:txBody>
          <a:bodyPr>
            <a:normAutofit/>
          </a:bodyPr>
          <a:lstStyle/>
          <a:p>
            <a:pPr marL="0" indent="0">
              <a:buNone/>
            </a:pPr>
            <a:r>
              <a:rPr lang="en-US" altLang="ja-JP" sz="1800" dirty="0"/>
              <a:t>【Q</a:t>
            </a:r>
            <a:r>
              <a:rPr lang="ja-JP" altLang="en-US" sz="1800" dirty="0"/>
              <a:t>２</a:t>
            </a:r>
            <a:r>
              <a:rPr lang="en-US" altLang="ja-JP" sz="1800" dirty="0"/>
              <a:t>】</a:t>
            </a:r>
            <a:r>
              <a:rPr lang="ja-JP" altLang="en-US" sz="1800" dirty="0"/>
              <a:t>日本の妻が</a:t>
            </a:r>
            <a:r>
              <a:rPr lang="en-US" altLang="ja-JP" sz="1800" dirty="0"/>
              <a:t>64</a:t>
            </a:r>
            <a:r>
              <a:rPr lang="ja-JP" altLang="en-US" sz="1800" dirty="0"/>
              <a:t>歳以下の世帯では、専業主婦世帯と共働き世帯のどちらが多いでしょうか？</a:t>
            </a:r>
            <a:endParaRPr lang="en-US" altLang="ja-JP" sz="1800" dirty="0"/>
          </a:p>
          <a:p>
            <a:pPr marL="0" indent="0">
              <a:buNone/>
            </a:pPr>
            <a:r>
              <a:rPr lang="en-US" altLang="ja-JP" sz="1800" dirty="0"/>
              <a:t>【</a:t>
            </a:r>
            <a:r>
              <a:rPr lang="ja-JP" altLang="en-US" sz="1800" dirty="0"/>
              <a:t>正解</a:t>
            </a:r>
            <a:r>
              <a:rPr lang="en-US" altLang="ja-JP" sz="1800" dirty="0"/>
              <a:t>】</a:t>
            </a:r>
            <a:r>
              <a:rPr lang="ja-JP" altLang="en-US" sz="1800" dirty="0"/>
              <a:t>　共働き世帯（令和</a:t>
            </a:r>
            <a:r>
              <a:rPr lang="en-US" altLang="ja-JP" sz="1800" dirty="0"/>
              <a:t>3</a:t>
            </a:r>
            <a:r>
              <a:rPr lang="ja-JP" altLang="en-US" sz="1800" dirty="0"/>
              <a:t>年　共働き世帯：</a:t>
            </a:r>
            <a:r>
              <a:rPr lang="en-US" altLang="ja-JP" sz="1800" dirty="0"/>
              <a:t>1,177</a:t>
            </a:r>
            <a:r>
              <a:rPr lang="ja-JP" altLang="en-US" sz="1800" dirty="0"/>
              <a:t>万世帯、専業主婦世帯：</a:t>
            </a:r>
            <a:r>
              <a:rPr lang="en-US" altLang="ja-JP" sz="1800" dirty="0"/>
              <a:t>458</a:t>
            </a:r>
            <a:r>
              <a:rPr lang="ja-JP" altLang="en-US" sz="1800" dirty="0"/>
              <a:t>万世帯）　　　　　　　　共働き世帯は増加傾向、専業主婦世帯は減少傾向となっています。女性も男性も共に働き続け、家事・育児・介護を協力し合える環境づくりが求められています。</a:t>
            </a:r>
            <a:endParaRPr lang="en-US" altLang="ja-JP" sz="1800" dirty="0"/>
          </a:p>
          <a:p>
            <a:pPr marL="0" indent="0">
              <a:buNone/>
            </a:pPr>
            <a:r>
              <a:rPr lang="ja-JP" altLang="en-US" sz="1800" dirty="0"/>
              <a:t>　</a:t>
            </a:r>
            <a:endParaRPr lang="en-US" altLang="ja-JP" sz="1800" dirty="0"/>
          </a:p>
          <a:p>
            <a:pPr marL="0" indent="0">
              <a:buNone/>
            </a:pPr>
            <a:endParaRPr lang="en-US" sz="1800" dirty="0"/>
          </a:p>
        </p:txBody>
      </p:sp>
      <p:pic>
        <p:nvPicPr>
          <p:cNvPr id="4" name="図 3">
            <a:extLst>
              <a:ext uri="{FF2B5EF4-FFF2-40B4-BE49-F238E27FC236}">
                <a16:creationId xmlns:a16="http://schemas.microsoft.com/office/drawing/2014/main" id="{196A8679-6EFC-4339-6C52-3DF69A5208F0}"/>
              </a:ext>
            </a:extLst>
          </p:cNvPr>
          <p:cNvPicPr>
            <a:picLocks noChangeAspect="1"/>
          </p:cNvPicPr>
          <p:nvPr/>
        </p:nvPicPr>
        <p:blipFill>
          <a:blip r:embed="rId2"/>
          <a:stretch>
            <a:fillRect/>
          </a:stretch>
        </p:blipFill>
        <p:spPr>
          <a:xfrm>
            <a:off x="4735312" y="1941910"/>
            <a:ext cx="3080800" cy="2639218"/>
          </a:xfrm>
          <a:prstGeom prst="rect">
            <a:avLst/>
          </a:prstGeom>
        </p:spPr>
      </p:pic>
      <p:sp>
        <p:nvSpPr>
          <p:cNvPr id="5" name="テキスト ボックス 4">
            <a:extLst>
              <a:ext uri="{FF2B5EF4-FFF2-40B4-BE49-F238E27FC236}">
                <a16:creationId xmlns:a16="http://schemas.microsoft.com/office/drawing/2014/main" id="{CBEE1727-AB92-3892-FE5B-56565DA1583F}"/>
              </a:ext>
            </a:extLst>
          </p:cNvPr>
          <p:cNvSpPr txBox="1"/>
          <p:nvPr/>
        </p:nvSpPr>
        <p:spPr>
          <a:xfrm>
            <a:off x="4735312" y="4797152"/>
            <a:ext cx="3158316" cy="1200329"/>
          </a:xfrm>
          <a:prstGeom prst="rect">
            <a:avLst/>
          </a:prstGeom>
          <a:solidFill>
            <a:schemeClr val="bg2"/>
          </a:solidFill>
        </p:spPr>
        <p:txBody>
          <a:bodyPr wrap="square" rtlCol="0">
            <a:spAutoFit/>
          </a:bodyPr>
          <a:lstStyle/>
          <a:p>
            <a:r>
              <a:rPr lang="ja-JP" altLang="en-US" sz="1200" dirty="0">
                <a:solidFill>
                  <a:srgbClr val="FF0000"/>
                </a:solidFill>
              </a:rPr>
              <a:t>★専業主婦世帯＝男女共同参画の理想に反する。性別役割分業に否定的であることがわかる。</a:t>
            </a:r>
            <a:endParaRPr lang="en-US" altLang="ja-JP" sz="1200" dirty="0">
              <a:solidFill>
                <a:srgbClr val="FF0000"/>
              </a:solidFill>
            </a:endParaRPr>
          </a:p>
          <a:p>
            <a:r>
              <a:rPr lang="ja-JP" altLang="en-US" sz="1200" dirty="0">
                <a:solidFill>
                  <a:srgbClr val="FF0000"/>
                </a:solidFill>
              </a:rPr>
              <a:t>　世帯によっては性別役割分業の方が合理的また夫婦の希望にかなう可能性が無視されているのではないか？</a:t>
            </a:r>
            <a:endParaRPr lang="en-US" sz="1200" dirty="0">
              <a:solidFill>
                <a:srgbClr val="FF0000"/>
              </a:solidFill>
            </a:endParaRPr>
          </a:p>
        </p:txBody>
      </p:sp>
    </p:spTree>
    <p:extLst>
      <p:ext uri="{BB962C8B-B14F-4D97-AF65-F5344CB8AC3E}">
        <p14:creationId xmlns:p14="http://schemas.microsoft.com/office/powerpoint/2010/main" val="239395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755576" y="446013"/>
            <a:ext cx="7560840" cy="937898"/>
          </a:xfrm>
        </p:spPr>
        <p:txBody>
          <a:bodyPr vert="horz" wrap="square" lIns="68580" tIns="135000" rIns="189000" bIns="34290" numCol="1" rtlCol="0" anchor="t" anchorCtr="0" compatLnSpc="1">
            <a:prstTxWarp prst="textNoShape">
              <a:avLst/>
            </a:prstTxWarp>
            <a:normAutofit/>
          </a:bodyPr>
          <a:lstStyle/>
          <a:p>
            <a:br>
              <a:rPr lang="en-US" altLang="ja-JP" sz="1500" dirty="0"/>
            </a:br>
            <a:r>
              <a:rPr lang="ja-JP" altLang="en-US" sz="2200" dirty="0"/>
              <a:t>男女共同参画に関係する日本の現状についてのクイズ＊</a:t>
            </a:r>
            <a:endParaRPr lang="en-US" sz="21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611560" y="1877524"/>
            <a:ext cx="3312368" cy="3855732"/>
          </a:xfrm>
        </p:spPr>
        <p:txBody>
          <a:bodyPr>
            <a:normAutofit/>
          </a:bodyPr>
          <a:lstStyle/>
          <a:p>
            <a:pPr marL="0" indent="0">
              <a:buNone/>
            </a:pPr>
            <a:r>
              <a:rPr lang="en-US" altLang="ja-JP" sz="1800" dirty="0"/>
              <a:t>【Q</a:t>
            </a:r>
            <a:r>
              <a:rPr lang="ja-JP" altLang="en-US" sz="1800" dirty="0"/>
              <a:t>３</a:t>
            </a:r>
            <a:r>
              <a:rPr lang="en-US" altLang="ja-JP" sz="1800" dirty="0"/>
              <a:t>】</a:t>
            </a:r>
            <a:r>
              <a:rPr lang="ja-JP" altLang="en-US" sz="1800" dirty="0"/>
              <a:t>　</a:t>
            </a:r>
            <a:r>
              <a:rPr lang="en-US" altLang="ja-JP" sz="1800" dirty="0"/>
              <a:t>2021</a:t>
            </a:r>
            <a:r>
              <a:rPr lang="ja-JP" altLang="en-US" sz="1800" dirty="0"/>
              <a:t>年の</a:t>
            </a:r>
            <a:r>
              <a:rPr lang="en-US" altLang="ja-JP" sz="1800" dirty="0"/>
              <a:t>6</a:t>
            </a:r>
            <a:r>
              <a:rPr lang="ja-JP" altLang="en-US" sz="1800" dirty="0"/>
              <a:t>歳未満の子を持つ世帯の妻の</a:t>
            </a:r>
            <a:r>
              <a:rPr lang="en-US" altLang="ja-JP" sz="1800" dirty="0"/>
              <a:t>1</a:t>
            </a:r>
            <a:r>
              <a:rPr lang="ja-JP" altLang="en-US" sz="1800" dirty="0"/>
              <a:t>日の家事関連時間は</a:t>
            </a:r>
            <a:r>
              <a:rPr lang="en-US" altLang="ja-JP" sz="1800" dirty="0"/>
              <a:t>7</a:t>
            </a:r>
            <a:r>
              <a:rPr lang="ja-JP" altLang="en-US" sz="1800" dirty="0"/>
              <a:t>時間</a:t>
            </a:r>
            <a:r>
              <a:rPr lang="en-US" altLang="ja-JP" sz="1800" dirty="0"/>
              <a:t>28</a:t>
            </a:r>
            <a:r>
              <a:rPr lang="ja-JP" altLang="en-US" sz="1800" dirty="0"/>
              <a:t>分です。</a:t>
            </a:r>
          </a:p>
          <a:p>
            <a:pPr marL="0" indent="0">
              <a:buNone/>
            </a:pPr>
            <a:r>
              <a:rPr lang="ja-JP" altLang="en-US" sz="1800" dirty="0"/>
              <a:t>夫の育児・家事関連時間はどのくらいでしょう？</a:t>
            </a:r>
            <a:endParaRPr lang="en-US" altLang="ja-JP" sz="1800" dirty="0"/>
          </a:p>
          <a:p>
            <a:pPr marL="0" indent="0">
              <a:buNone/>
            </a:pPr>
            <a:r>
              <a:rPr lang="en-US" altLang="ja-JP" sz="1800" dirty="0"/>
              <a:t>【</a:t>
            </a:r>
            <a:r>
              <a:rPr lang="ja-JP" altLang="en-US" sz="1800" dirty="0"/>
              <a:t>正解</a:t>
            </a:r>
            <a:r>
              <a:rPr lang="en-US" altLang="ja-JP" sz="1800" dirty="0"/>
              <a:t>】</a:t>
            </a:r>
            <a:r>
              <a:rPr lang="ja-JP" altLang="en-US" sz="1800" dirty="0"/>
              <a:t>　</a:t>
            </a:r>
            <a:r>
              <a:rPr lang="en-US" altLang="ja-JP" sz="1800" dirty="0"/>
              <a:t>1</a:t>
            </a:r>
            <a:r>
              <a:rPr lang="ja-JP" altLang="en-US" sz="1800" dirty="0"/>
              <a:t>時間</a:t>
            </a:r>
            <a:r>
              <a:rPr lang="en-US" altLang="ja-JP" sz="1800" dirty="0"/>
              <a:t>54</a:t>
            </a:r>
            <a:r>
              <a:rPr lang="ja-JP" altLang="en-US" sz="1800" dirty="0"/>
              <a:t>分</a:t>
            </a:r>
          </a:p>
          <a:p>
            <a:pPr marL="0" indent="0">
              <a:buNone/>
            </a:pPr>
            <a:r>
              <a:rPr lang="ja-JP" altLang="en-US" sz="1800" dirty="0"/>
              <a:t>　</a:t>
            </a:r>
            <a:r>
              <a:rPr lang="en-US" altLang="ja-JP" sz="1500" dirty="0"/>
              <a:t>2001</a:t>
            </a:r>
            <a:r>
              <a:rPr lang="ja-JP" altLang="en-US" sz="1500" dirty="0"/>
              <a:t>年から</a:t>
            </a:r>
            <a:r>
              <a:rPr lang="en-US" altLang="ja-JP" sz="1500" dirty="0"/>
              <a:t>2021</a:t>
            </a:r>
            <a:r>
              <a:rPr lang="ja-JP" altLang="en-US" sz="1500" dirty="0"/>
              <a:t>年の推移をみると、夫の家事関連時間は</a:t>
            </a:r>
            <a:r>
              <a:rPr lang="en-US" altLang="ja-JP" sz="1500" dirty="0"/>
              <a:t>1</a:t>
            </a:r>
            <a:r>
              <a:rPr lang="ja-JP" altLang="en-US" sz="1500" dirty="0"/>
              <a:t>時間</a:t>
            </a:r>
            <a:r>
              <a:rPr lang="en-US" altLang="ja-JP" sz="1500" dirty="0"/>
              <a:t>6</a:t>
            </a:r>
            <a:r>
              <a:rPr lang="ja-JP" altLang="en-US" sz="1500" dirty="0"/>
              <a:t>分増加、妻の家事関連時間は</a:t>
            </a:r>
            <a:r>
              <a:rPr lang="en-US" altLang="ja-JP" sz="1500" dirty="0"/>
              <a:t>13</a:t>
            </a:r>
            <a:r>
              <a:rPr lang="ja-JP" altLang="en-US" sz="1500" dirty="0"/>
              <a:t>分減少していますが、共働き世帯が増加している中でも、家事・育児等の負担は女性に偏っている状況です。　</a:t>
            </a:r>
            <a:endParaRPr lang="en-US" altLang="ja-JP" sz="1500" dirty="0"/>
          </a:p>
          <a:p>
            <a:pPr marL="0" indent="0">
              <a:buNone/>
            </a:pPr>
            <a:endParaRPr lang="en-US" sz="1800" dirty="0"/>
          </a:p>
        </p:txBody>
      </p:sp>
      <p:pic>
        <p:nvPicPr>
          <p:cNvPr id="6" name="図 5">
            <a:extLst>
              <a:ext uri="{FF2B5EF4-FFF2-40B4-BE49-F238E27FC236}">
                <a16:creationId xmlns:a16="http://schemas.microsoft.com/office/drawing/2014/main" id="{F661C42E-B8F9-06C8-41E3-ECAF0E12D724}"/>
              </a:ext>
            </a:extLst>
          </p:cNvPr>
          <p:cNvPicPr>
            <a:picLocks noChangeAspect="1"/>
          </p:cNvPicPr>
          <p:nvPr/>
        </p:nvPicPr>
        <p:blipFill>
          <a:blip r:embed="rId2"/>
          <a:stretch>
            <a:fillRect/>
          </a:stretch>
        </p:blipFill>
        <p:spPr>
          <a:xfrm>
            <a:off x="4052460" y="2060848"/>
            <a:ext cx="3698067" cy="1978466"/>
          </a:xfrm>
          <a:prstGeom prst="rect">
            <a:avLst/>
          </a:prstGeom>
        </p:spPr>
      </p:pic>
      <p:sp>
        <p:nvSpPr>
          <p:cNvPr id="8" name="テキスト ボックス 7">
            <a:extLst>
              <a:ext uri="{FF2B5EF4-FFF2-40B4-BE49-F238E27FC236}">
                <a16:creationId xmlns:a16="http://schemas.microsoft.com/office/drawing/2014/main" id="{1975075B-21BD-5371-242B-1BC717887AB4}"/>
              </a:ext>
            </a:extLst>
          </p:cNvPr>
          <p:cNvSpPr txBox="1"/>
          <p:nvPr/>
        </p:nvSpPr>
        <p:spPr>
          <a:xfrm>
            <a:off x="4269658" y="4532927"/>
            <a:ext cx="3478837" cy="1200329"/>
          </a:xfrm>
          <a:prstGeom prst="rect">
            <a:avLst/>
          </a:prstGeom>
          <a:solidFill>
            <a:schemeClr val="bg2"/>
          </a:solidFill>
        </p:spPr>
        <p:txBody>
          <a:bodyPr wrap="square" rtlCol="0">
            <a:spAutoFit/>
          </a:bodyPr>
          <a:lstStyle/>
          <a:p>
            <a:r>
              <a:rPr lang="ja-JP" altLang="en-US" sz="1200" dirty="0">
                <a:solidFill>
                  <a:srgbClr val="FF0000"/>
                </a:solidFill>
              </a:rPr>
              <a:t>★賃金格差（男性＞女性）や労働時間の長さ（男性＞女性）の影響が大きいのではないか？</a:t>
            </a:r>
            <a:endParaRPr lang="en-US" altLang="ja-JP" sz="1200" dirty="0">
              <a:solidFill>
                <a:srgbClr val="FF0000"/>
              </a:solidFill>
            </a:endParaRPr>
          </a:p>
          <a:p>
            <a:r>
              <a:rPr lang="ja-JP" altLang="en-US" sz="1200" dirty="0">
                <a:solidFill>
                  <a:srgbClr val="FF0000"/>
                </a:solidFill>
              </a:rPr>
              <a:t>★ただし、それらの影響を考慮しても、欧米に比べ、日本の夫の家事・育児関連時間が短いことは事実。</a:t>
            </a:r>
            <a:endParaRPr lang="en-US" altLang="ja-JP" sz="1200" dirty="0">
              <a:solidFill>
                <a:srgbClr val="FF0000"/>
              </a:solidFill>
            </a:endParaRPr>
          </a:p>
          <a:p>
            <a:endParaRPr lang="en-US" altLang="ja-JP" sz="1200" dirty="0">
              <a:solidFill>
                <a:srgbClr val="FF0000"/>
              </a:solidFill>
            </a:endParaRPr>
          </a:p>
          <a:p>
            <a:r>
              <a:rPr lang="ja-JP" altLang="en-US" sz="1200" dirty="0">
                <a:solidFill>
                  <a:srgbClr val="FF0000"/>
                </a:solidFill>
              </a:rPr>
              <a:t>総務省統計局：令和３（</a:t>
            </a:r>
            <a:r>
              <a:rPr lang="en-US" altLang="ja-JP" sz="1200" dirty="0">
                <a:solidFill>
                  <a:srgbClr val="FF0000"/>
                </a:solidFill>
              </a:rPr>
              <a:t>2021</a:t>
            </a:r>
            <a:r>
              <a:rPr lang="ja-JP" altLang="en-US" sz="1200" dirty="0">
                <a:solidFill>
                  <a:srgbClr val="FF0000"/>
                </a:solidFill>
              </a:rPr>
              <a:t>）年社会生活基本調査　</a:t>
            </a:r>
            <a:endParaRPr lang="en-US" altLang="ja-JP" sz="1200" dirty="0">
              <a:solidFill>
                <a:srgbClr val="FF0000"/>
              </a:solidFill>
            </a:endParaRPr>
          </a:p>
        </p:txBody>
      </p:sp>
    </p:spTree>
    <p:extLst>
      <p:ext uri="{BB962C8B-B14F-4D97-AF65-F5344CB8AC3E}">
        <p14:creationId xmlns:p14="http://schemas.microsoft.com/office/powerpoint/2010/main" val="77699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10;&#10;中程度の精度で自動的に生成された説明">
            <a:extLst>
              <a:ext uri="{FF2B5EF4-FFF2-40B4-BE49-F238E27FC236}">
                <a16:creationId xmlns:a16="http://schemas.microsoft.com/office/drawing/2014/main" id="{20F23EA8-8C79-4AB9-AC51-4073F5E92A43}"/>
              </a:ext>
            </a:extLst>
          </p:cNvPr>
          <p:cNvPicPr>
            <a:picLocks noChangeAspect="1"/>
          </p:cNvPicPr>
          <p:nvPr/>
        </p:nvPicPr>
        <p:blipFill>
          <a:blip r:embed="rId2"/>
          <a:stretch>
            <a:fillRect/>
          </a:stretch>
        </p:blipFill>
        <p:spPr>
          <a:xfrm>
            <a:off x="395536" y="376300"/>
            <a:ext cx="7560840" cy="4849951"/>
          </a:xfrm>
          <a:prstGeom prst="rect">
            <a:avLst/>
          </a:prstGeom>
        </p:spPr>
      </p:pic>
      <p:sp>
        <p:nvSpPr>
          <p:cNvPr id="8" name="テキスト ボックス 7">
            <a:extLst>
              <a:ext uri="{FF2B5EF4-FFF2-40B4-BE49-F238E27FC236}">
                <a16:creationId xmlns:a16="http://schemas.microsoft.com/office/drawing/2014/main" id="{A08102ED-BAEE-954E-433E-6CAC7572F6B3}"/>
              </a:ext>
            </a:extLst>
          </p:cNvPr>
          <p:cNvSpPr txBox="1"/>
          <p:nvPr/>
        </p:nvSpPr>
        <p:spPr>
          <a:xfrm>
            <a:off x="1157246" y="5226251"/>
            <a:ext cx="6965903" cy="830997"/>
          </a:xfrm>
          <a:prstGeom prst="rect">
            <a:avLst/>
          </a:prstGeom>
          <a:solidFill>
            <a:schemeClr val="bg2"/>
          </a:solidFill>
        </p:spPr>
        <p:txBody>
          <a:bodyPr wrap="square" rtlCol="0">
            <a:spAutoFit/>
          </a:bodyPr>
          <a:lstStyle/>
          <a:p>
            <a:r>
              <a:rPr lang="ja-JP" altLang="en-US" sz="1200" dirty="0">
                <a:solidFill>
                  <a:srgbClr val="FF0000"/>
                </a:solidFill>
              </a:rPr>
              <a:t>★男性の家事・育児時間は年々増加してきたが、家事よりは育児時間の方が多い。保育の送迎・週末の外出など。</a:t>
            </a:r>
            <a:endParaRPr lang="en-US" altLang="ja-JP" sz="1200" dirty="0">
              <a:solidFill>
                <a:srgbClr val="FF0000"/>
              </a:solidFill>
            </a:endParaRPr>
          </a:p>
          <a:p>
            <a:r>
              <a:rPr lang="ja-JP" altLang="en-US" sz="1200" dirty="0">
                <a:solidFill>
                  <a:srgbClr val="FF0000"/>
                </a:solidFill>
              </a:rPr>
              <a:t>★女性の家事・育児時間は、あまり変化していないが、家事時間が減少する一方、育児時間が増加している。家事時間の減少は外部サービスの利用、その分が育児時間の増加に回った？</a:t>
            </a:r>
            <a:endParaRPr lang="en-US" altLang="ja-JP" sz="1200" dirty="0">
              <a:solidFill>
                <a:srgbClr val="FF0000"/>
              </a:solidFill>
            </a:endParaRPr>
          </a:p>
        </p:txBody>
      </p:sp>
      <p:sp>
        <p:nvSpPr>
          <p:cNvPr id="9" name="テキスト ボックス 8">
            <a:extLst>
              <a:ext uri="{FF2B5EF4-FFF2-40B4-BE49-F238E27FC236}">
                <a16:creationId xmlns:a16="http://schemas.microsoft.com/office/drawing/2014/main" id="{AD84BB18-6639-094B-5797-0B87919AA639}"/>
              </a:ext>
            </a:extLst>
          </p:cNvPr>
          <p:cNvSpPr txBox="1"/>
          <p:nvPr/>
        </p:nvSpPr>
        <p:spPr>
          <a:xfrm>
            <a:off x="1403648" y="2132856"/>
            <a:ext cx="1944216" cy="646331"/>
          </a:xfrm>
          <a:prstGeom prst="rect">
            <a:avLst/>
          </a:prstGeom>
          <a:noFill/>
        </p:spPr>
        <p:txBody>
          <a:bodyPr wrap="square" rtlCol="0">
            <a:spAutoFit/>
          </a:bodyPr>
          <a:lstStyle/>
          <a:p>
            <a:r>
              <a:rPr lang="ja-JP" altLang="en-US" sz="1800" dirty="0">
                <a:hlinkClick r:id="rId3"/>
              </a:rPr>
              <a:t>出典：統計 </a:t>
            </a:r>
            <a:r>
              <a:rPr lang="en-US" sz="1800" dirty="0">
                <a:hlinkClick r:id="rId3"/>
              </a:rPr>
              <a:t>Today No.190</a:t>
            </a:r>
            <a:endParaRPr lang="en-US" sz="1800" dirty="0"/>
          </a:p>
        </p:txBody>
      </p:sp>
    </p:spTree>
    <p:extLst>
      <p:ext uri="{BB962C8B-B14F-4D97-AF65-F5344CB8AC3E}">
        <p14:creationId xmlns:p14="http://schemas.microsoft.com/office/powerpoint/2010/main" val="241084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08102ED-BAEE-954E-433E-6CAC7572F6B3}"/>
              </a:ext>
            </a:extLst>
          </p:cNvPr>
          <p:cNvSpPr txBox="1"/>
          <p:nvPr/>
        </p:nvSpPr>
        <p:spPr>
          <a:xfrm>
            <a:off x="1259632" y="4869160"/>
            <a:ext cx="7128791" cy="830997"/>
          </a:xfrm>
          <a:prstGeom prst="rect">
            <a:avLst/>
          </a:prstGeom>
          <a:solidFill>
            <a:schemeClr val="bg2"/>
          </a:solidFill>
        </p:spPr>
        <p:txBody>
          <a:bodyPr wrap="square" rtlCol="0">
            <a:spAutoFit/>
          </a:bodyPr>
          <a:lstStyle/>
          <a:p>
            <a:r>
              <a:rPr lang="ja-JP" altLang="en-US" sz="1200" dirty="0">
                <a:solidFill>
                  <a:srgbClr val="FF0000"/>
                </a:solidFill>
              </a:rPr>
              <a:t>★夫の家事・育児時間は年々増加してきたが、共稼ぎ世帯の方が、専業主婦世帯より多い。</a:t>
            </a:r>
            <a:endParaRPr lang="en-US" altLang="ja-JP" sz="1200" dirty="0">
              <a:solidFill>
                <a:srgbClr val="FF0000"/>
              </a:solidFill>
            </a:endParaRPr>
          </a:p>
          <a:p>
            <a:r>
              <a:rPr lang="ja-JP" altLang="en-US" sz="1200" dirty="0">
                <a:solidFill>
                  <a:srgbClr val="FF0000"/>
                </a:solidFill>
              </a:rPr>
              <a:t>ただし、育児時間は専業主婦世帯の方が多い。</a:t>
            </a:r>
            <a:endParaRPr lang="en-US" altLang="ja-JP" sz="1200" dirty="0">
              <a:solidFill>
                <a:srgbClr val="FF0000"/>
              </a:solidFill>
            </a:endParaRPr>
          </a:p>
          <a:p>
            <a:r>
              <a:rPr lang="ja-JP" altLang="en-US" sz="1200" dirty="0">
                <a:solidFill>
                  <a:srgbClr val="FF0000"/>
                </a:solidFill>
              </a:rPr>
              <a:t>★妻の家事・育児時間は、専業主婦世帯がすべての項目で多い。ただし、家事については、</a:t>
            </a:r>
            <a:endParaRPr lang="en-US" altLang="ja-JP" sz="1200" dirty="0">
              <a:solidFill>
                <a:srgbClr val="FF0000"/>
              </a:solidFill>
            </a:endParaRPr>
          </a:p>
          <a:p>
            <a:r>
              <a:rPr lang="ja-JP" altLang="en-US" sz="1200" dirty="0">
                <a:solidFill>
                  <a:srgbClr val="FF0000"/>
                </a:solidFill>
              </a:rPr>
              <a:t>過去１０年ほどの間に、専業主婦・共稼ぎ世帯ともに減少傾向が見られる。</a:t>
            </a:r>
            <a:endParaRPr lang="en-US" altLang="ja-JP" sz="1200" dirty="0">
              <a:solidFill>
                <a:srgbClr val="FF0000"/>
              </a:solidFill>
            </a:endParaRPr>
          </a:p>
        </p:txBody>
      </p:sp>
      <p:pic>
        <p:nvPicPr>
          <p:cNvPr id="3" name="図 2" descr="文字と写真のスクリーンショット&#10;&#10;自動的に生成された説明">
            <a:extLst>
              <a:ext uri="{FF2B5EF4-FFF2-40B4-BE49-F238E27FC236}">
                <a16:creationId xmlns:a16="http://schemas.microsoft.com/office/drawing/2014/main" id="{FE323AAF-1C42-7382-2727-4A91C22E1FEC}"/>
              </a:ext>
            </a:extLst>
          </p:cNvPr>
          <p:cNvPicPr>
            <a:picLocks noChangeAspect="1"/>
          </p:cNvPicPr>
          <p:nvPr/>
        </p:nvPicPr>
        <p:blipFill>
          <a:blip r:embed="rId2"/>
          <a:stretch>
            <a:fillRect/>
          </a:stretch>
        </p:blipFill>
        <p:spPr>
          <a:xfrm>
            <a:off x="655244" y="510409"/>
            <a:ext cx="7833511" cy="3902329"/>
          </a:xfrm>
          <a:prstGeom prst="rect">
            <a:avLst/>
          </a:prstGeom>
        </p:spPr>
      </p:pic>
      <p:sp>
        <p:nvSpPr>
          <p:cNvPr id="4" name="テキスト ボックス 3">
            <a:extLst>
              <a:ext uri="{FF2B5EF4-FFF2-40B4-BE49-F238E27FC236}">
                <a16:creationId xmlns:a16="http://schemas.microsoft.com/office/drawing/2014/main" id="{8F353C1F-403C-0E4A-0C91-34BFF47F2BF2}"/>
              </a:ext>
            </a:extLst>
          </p:cNvPr>
          <p:cNvSpPr txBox="1"/>
          <p:nvPr/>
        </p:nvSpPr>
        <p:spPr>
          <a:xfrm>
            <a:off x="4644008" y="4456283"/>
            <a:ext cx="2869452" cy="369332"/>
          </a:xfrm>
          <a:prstGeom prst="rect">
            <a:avLst/>
          </a:prstGeom>
          <a:noFill/>
        </p:spPr>
        <p:txBody>
          <a:bodyPr wrap="square" rtlCol="0">
            <a:spAutoFit/>
          </a:bodyPr>
          <a:lstStyle/>
          <a:p>
            <a:r>
              <a:rPr lang="ja-JP" altLang="en-US" sz="1800" dirty="0"/>
              <a:t>出典：統計 </a:t>
            </a:r>
            <a:r>
              <a:rPr lang="en-US" sz="1800" dirty="0"/>
              <a:t>Today No.190</a:t>
            </a:r>
          </a:p>
        </p:txBody>
      </p:sp>
    </p:spTree>
    <p:extLst>
      <p:ext uri="{BB962C8B-B14F-4D97-AF65-F5344CB8AC3E}">
        <p14:creationId xmlns:p14="http://schemas.microsoft.com/office/powerpoint/2010/main" val="192808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r>
              <a:rPr lang="ja-JP" altLang="en-US" sz="3600" dirty="0"/>
              <a:t>ワーク・ライフ・バランスってなに？</a:t>
            </a:r>
            <a:endParaRPr lang="en-US" sz="28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467544" y="1700808"/>
            <a:ext cx="8280920" cy="4536504"/>
          </a:xfrm>
        </p:spPr>
        <p:txBody>
          <a:bodyPr/>
          <a:lstStyle/>
          <a:p>
            <a:r>
              <a:rPr lang="ja-JP" altLang="en-US" sz="2400" dirty="0"/>
              <a:t>ワーク・ライフ・バランス</a:t>
            </a:r>
            <a:r>
              <a:rPr lang="en-US" altLang="ja-JP" sz="2400" dirty="0"/>
              <a:t>(work‐life balance) :</a:t>
            </a:r>
            <a:r>
              <a:rPr lang="ja-JP" altLang="en-US" sz="2400" dirty="0"/>
              <a:t>「仕事と生活の調和」　</a:t>
            </a:r>
            <a:r>
              <a:rPr lang="ja-JP" altLang="en-US" sz="2000" dirty="0">
                <a:solidFill>
                  <a:srgbClr val="FF0000"/>
                </a:solidFill>
              </a:rPr>
              <a:t>＊もともと仕事も生活のうちでは？とツッコミたくなるが。</a:t>
            </a:r>
            <a:endParaRPr lang="en-US" altLang="ja-JP" sz="2000" dirty="0">
              <a:solidFill>
                <a:srgbClr val="FF0000"/>
              </a:solidFill>
            </a:endParaRPr>
          </a:p>
          <a:p>
            <a:r>
              <a:rPr lang="ja-JP" altLang="en-US" sz="2000" dirty="0"/>
              <a:t>もともとは過労死などの「働き過ぎ」をなくし、「仕事」と「それ以外の生活」のバランスが取れた、充実した人生を送ろうという考え方</a:t>
            </a:r>
            <a:endParaRPr lang="en-US" altLang="ja-JP" sz="2000" dirty="0">
              <a:solidFill>
                <a:srgbClr val="FF0000"/>
              </a:solidFill>
            </a:endParaRPr>
          </a:p>
          <a:p>
            <a:r>
              <a:rPr lang="ja-JP" altLang="en-US" sz="2400" dirty="0"/>
              <a:t>（</a:t>
            </a:r>
            <a:r>
              <a:rPr lang="ja-JP" altLang="en-US" sz="2400" dirty="0">
                <a:hlinkClick r:id="rId2"/>
              </a:rPr>
              <a:t>内閣府の定義</a:t>
            </a:r>
            <a:r>
              <a:rPr lang="ja-JP" altLang="en-US" sz="2400" dirty="0"/>
              <a:t>）　仕事と生活の調和が実現した社会とは：「国民一人ひとりがやりがいや充実感を感じながら働き、仕事上の責任を果たすとともに、家庭や地域生活などにおいても、子育て期、中高年期といった人生の各段階に応じて多様な生き方が選択・実現できる社会」 </a:t>
            </a:r>
            <a:endParaRPr lang="en-US" altLang="ja-JP" sz="2400" dirty="0"/>
          </a:p>
          <a:p>
            <a:pPr marL="0" indent="0">
              <a:buNone/>
            </a:pPr>
            <a:r>
              <a:rPr lang="ja-JP" altLang="en-US" sz="2000" dirty="0">
                <a:solidFill>
                  <a:srgbClr val="FF0000"/>
                </a:solidFill>
              </a:rPr>
              <a:t>★少子高齢・人口減少に対応し、すべての人（女性・高齢者・失業者・障害者など）の労働参加を促す「一億総活躍社会の実現」と表裏一体の関係？</a:t>
            </a:r>
            <a:endParaRPr lang="en-US" altLang="ja-JP" sz="20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292991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467544" y="154235"/>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800" dirty="0">
                <a:hlinkClick r:id="rId2"/>
              </a:rPr>
              <a:t>ワーク・ライフ・バランスの実現に向けた取組の推進</a:t>
            </a:r>
            <a:endParaRPr lang="en-US" sz="2800" dirty="0"/>
          </a:p>
        </p:txBody>
      </p:sp>
      <p:sp>
        <p:nvSpPr>
          <p:cNvPr id="5" name="コンテンツ プレースホルダー 4">
            <a:extLst>
              <a:ext uri="{FF2B5EF4-FFF2-40B4-BE49-F238E27FC236}">
                <a16:creationId xmlns:a16="http://schemas.microsoft.com/office/drawing/2014/main" id="{E65E894A-4BE3-CF43-B27F-B4277B996B1F}"/>
              </a:ext>
            </a:extLst>
          </p:cNvPr>
          <p:cNvSpPr>
            <a:spLocks noGrp="1"/>
          </p:cNvSpPr>
          <p:nvPr>
            <p:ph idx="1"/>
          </p:nvPr>
        </p:nvSpPr>
        <p:spPr>
          <a:xfrm>
            <a:off x="467544" y="1700808"/>
            <a:ext cx="8032354" cy="4394944"/>
          </a:xfrm>
        </p:spPr>
        <p:txBody>
          <a:bodyPr/>
          <a:lstStyle/>
          <a:p>
            <a:pPr marL="0" indent="0">
              <a:buNone/>
            </a:pPr>
            <a:r>
              <a:rPr lang="ja-JP" altLang="en-US" sz="2400" dirty="0"/>
              <a:t>仕事と生活の調和（ワーク・ライフ・バランス）憲章」と「仕事と生活の調和推進のための行動指針」（</a:t>
            </a:r>
            <a:r>
              <a:rPr lang="en-US" altLang="ja-JP" sz="2400" dirty="0"/>
              <a:t>2007</a:t>
            </a:r>
            <a:r>
              <a:rPr lang="ja-JP" altLang="en-US" sz="2400" dirty="0"/>
              <a:t>年</a:t>
            </a:r>
            <a:r>
              <a:rPr lang="en-US" altLang="ja-JP" sz="2400" dirty="0"/>
              <a:t>12</a:t>
            </a:r>
            <a:r>
              <a:rPr lang="ja-JP" altLang="en-US" sz="2400" dirty="0"/>
              <a:t>月策定）。</a:t>
            </a:r>
            <a:endParaRPr lang="en-US" sz="2400" dirty="0"/>
          </a:p>
        </p:txBody>
      </p:sp>
      <p:pic>
        <p:nvPicPr>
          <p:cNvPr id="9" name="図 8" descr="ダイアグラム&#10;&#10;自動的に生成された説明">
            <a:extLst>
              <a:ext uri="{FF2B5EF4-FFF2-40B4-BE49-F238E27FC236}">
                <a16:creationId xmlns:a16="http://schemas.microsoft.com/office/drawing/2014/main" id="{B7C0310E-BE57-CEB1-5C24-8682D62D9D6C}"/>
              </a:ext>
            </a:extLst>
          </p:cNvPr>
          <p:cNvPicPr>
            <a:picLocks noChangeAspect="1"/>
          </p:cNvPicPr>
          <p:nvPr/>
        </p:nvPicPr>
        <p:blipFill>
          <a:blip r:embed="rId3"/>
          <a:stretch>
            <a:fillRect/>
          </a:stretch>
        </p:blipFill>
        <p:spPr>
          <a:xfrm>
            <a:off x="827584" y="2564904"/>
            <a:ext cx="6984776" cy="3576674"/>
          </a:xfrm>
          <a:prstGeom prst="rect">
            <a:avLst/>
          </a:prstGeom>
        </p:spPr>
      </p:pic>
      <p:sp>
        <p:nvSpPr>
          <p:cNvPr id="3" name="テキスト ボックス 2">
            <a:extLst>
              <a:ext uri="{FF2B5EF4-FFF2-40B4-BE49-F238E27FC236}">
                <a16:creationId xmlns:a16="http://schemas.microsoft.com/office/drawing/2014/main" id="{3F8E3977-54E5-85E4-3F7D-6693538FCB13}"/>
              </a:ext>
            </a:extLst>
          </p:cNvPr>
          <p:cNvSpPr txBox="1"/>
          <p:nvPr/>
        </p:nvSpPr>
        <p:spPr>
          <a:xfrm>
            <a:off x="683568" y="6237312"/>
            <a:ext cx="7344816" cy="461665"/>
          </a:xfrm>
          <a:prstGeom prst="rect">
            <a:avLst/>
          </a:prstGeom>
          <a:noFill/>
        </p:spPr>
        <p:txBody>
          <a:bodyPr wrap="square" rtlCol="0">
            <a:spAutoFit/>
          </a:bodyPr>
          <a:lstStyle/>
          <a:p>
            <a:r>
              <a:rPr lang="en-US" altLang="ja-JP" dirty="0">
                <a:hlinkClick r:id="rId2"/>
              </a:rPr>
              <a:t>RIC0H</a:t>
            </a:r>
            <a:r>
              <a:rPr lang="ja-JP" altLang="en-US" dirty="0">
                <a:hlinkClick r:id="rId2"/>
              </a:rPr>
              <a:t>の</a:t>
            </a:r>
            <a:r>
              <a:rPr lang="en-US" altLang="ja-JP" dirty="0">
                <a:hlinkClick r:id="rId2"/>
              </a:rPr>
              <a:t>HP</a:t>
            </a:r>
            <a:r>
              <a:rPr lang="ja-JP" altLang="en-US" dirty="0">
                <a:hlinkClick r:id="rId2"/>
              </a:rPr>
              <a:t>：働き方改革ラボ</a:t>
            </a:r>
            <a:endParaRPr lang="en-US" dirty="0"/>
          </a:p>
        </p:txBody>
      </p:sp>
    </p:spTree>
    <p:extLst>
      <p:ext uri="{BB962C8B-B14F-4D97-AF65-F5344CB8AC3E}">
        <p14:creationId xmlns:p14="http://schemas.microsoft.com/office/powerpoint/2010/main" val="289379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14</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7"/>
            <a:ext cx="8001000" cy="4464497"/>
          </a:xfrm>
        </p:spPr>
        <p:txBody>
          <a:bodyPr/>
          <a:lstStyle/>
          <a:p>
            <a:pPr marL="0" indent="0" eaLnBrk="1" hangingPunct="1">
              <a:lnSpc>
                <a:spcPct val="90000"/>
              </a:lnSpc>
              <a:buNone/>
            </a:pPr>
            <a:r>
              <a:rPr lang="en-US" altLang="ja-JP" sz="2800" dirty="0"/>
              <a:t>【</a:t>
            </a:r>
            <a:r>
              <a:rPr lang="ja-JP" altLang="en-US" sz="2800" dirty="0"/>
              <a:t>社会変動と家族②</a:t>
            </a:r>
            <a:r>
              <a:rPr lang="en-US" altLang="ja-JP" sz="2800" dirty="0"/>
              <a:t>】</a:t>
            </a:r>
            <a:r>
              <a:rPr lang="ja-JP" altLang="en-US" sz="2800" dirty="0"/>
              <a:t>育児期の家族生活と職業生活</a:t>
            </a:r>
          </a:p>
          <a:p>
            <a:pPr marL="0" indent="0" eaLnBrk="1" hangingPunct="1">
              <a:lnSpc>
                <a:spcPct val="90000"/>
              </a:lnSpc>
              <a:buNone/>
            </a:pPr>
            <a:endParaRPr lang="en-US" altLang="ja-JP" sz="2800" dirty="0"/>
          </a:p>
          <a:p>
            <a:pPr marL="0" indent="0" eaLnBrk="1" hangingPunct="1">
              <a:lnSpc>
                <a:spcPct val="90000"/>
              </a:lnSpc>
              <a:buNone/>
            </a:pPr>
            <a:r>
              <a:rPr lang="en-US" altLang="ja-JP" sz="2800" dirty="0"/>
              <a:t>【</a:t>
            </a:r>
            <a:r>
              <a:rPr lang="ja-JP" altLang="en-US" sz="2800" dirty="0"/>
              <a:t>事前学習</a:t>
            </a:r>
            <a:r>
              <a:rPr lang="en-US" altLang="ja-JP" sz="2800" dirty="0"/>
              <a:t>】</a:t>
            </a:r>
            <a:r>
              <a:rPr lang="ja-JP" altLang="en-US" sz="2800" dirty="0"/>
              <a:t>「男女共同参画社会」「ワーク・ライフ・バランス」について調べてみよう</a:t>
            </a:r>
            <a:endParaRPr lang="en-US" altLang="ja-JP" sz="2800" dirty="0"/>
          </a:p>
          <a:p>
            <a:pPr marL="0" indent="0" eaLnBrk="1" hangingPunct="1">
              <a:lnSpc>
                <a:spcPct val="90000"/>
              </a:lnSpc>
              <a:buNone/>
            </a:pPr>
            <a:endParaRPr lang="ja-JP" altLang="en-US" sz="2800" dirty="0"/>
          </a:p>
          <a:p>
            <a:pPr marL="0" indent="0" eaLnBrk="1" hangingPunct="1">
              <a:lnSpc>
                <a:spcPct val="90000"/>
              </a:lnSpc>
              <a:buNone/>
            </a:pPr>
            <a:r>
              <a:rPr lang="en-US" altLang="ja-JP" sz="2800" dirty="0"/>
              <a:t>【</a:t>
            </a:r>
            <a:r>
              <a:rPr lang="ja-JP" altLang="en-US" sz="2800" dirty="0"/>
              <a:t>事後学習</a:t>
            </a:r>
            <a:r>
              <a:rPr lang="en-US" altLang="ja-JP" sz="2800" dirty="0"/>
              <a:t>】 </a:t>
            </a:r>
            <a:r>
              <a:rPr lang="ja-JP" altLang="en-US" sz="2800" dirty="0"/>
              <a:t>この問題に対する政府・地方自治体の施策について調べてみよう。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800" dirty="0"/>
              <a:t>ワーク・ライフ・バランスの実現に向けた取組の推進</a:t>
            </a:r>
            <a:endParaRPr lang="en-US" sz="2800" dirty="0"/>
          </a:p>
        </p:txBody>
      </p:sp>
      <p:sp>
        <p:nvSpPr>
          <p:cNvPr id="3" name="テキスト ボックス 2">
            <a:extLst>
              <a:ext uri="{FF2B5EF4-FFF2-40B4-BE49-F238E27FC236}">
                <a16:creationId xmlns:a16="http://schemas.microsoft.com/office/drawing/2014/main" id="{E1AD40EC-1F03-54E6-1D8B-6F8006F9B890}"/>
              </a:ext>
            </a:extLst>
          </p:cNvPr>
          <p:cNvSpPr txBox="1"/>
          <p:nvPr/>
        </p:nvSpPr>
        <p:spPr>
          <a:xfrm>
            <a:off x="683568" y="6082193"/>
            <a:ext cx="7344816" cy="461665"/>
          </a:xfrm>
          <a:prstGeom prst="rect">
            <a:avLst/>
          </a:prstGeom>
          <a:noFill/>
        </p:spPr>
        <p:txBody>
          <a:bodyPr wrap="square" rtlCol="0">
            <a:spAutoFit/>
          </a:bodyPr>
          <a:lstStyle/>
          <a:p>
            <a:r>
              <a:rPr lang="en-US" altLang="ja-JP" dirty="0">
                <a:hlinkClick r:id="rId2"/>
              </a:rPr>
              <a:t>RIC0H</a:t>
            </a:r>
            <a:r>
              <a:rPr lang="ja-JP" altLang="en-US" dirty="0">
                <a:hlinkClick r:id="rId2"/>
              </a:rPr>
              <a:t>の</a:t>
            </a:r>
            <a:r>
              <a:rPr lang="en-US" altLang="ja-JP" dirty="0">
                <a:hlinkClick r:id="rId2"/>
              </a:rPr>
              <a:t>HP</a:t>
            </a:r>
            <a:r>
              <a:rPr lang="ja-JP" altLang="en-US" dirty="0">
                <a:hlinkClick r:id="rId2"/>
              </a:rPr>
              <a:t>：働き方改革ラボ</a:t>
            </a:r>
            <a:endParaRPr lang="en-US" dirty="0"/>
          </a:p>
        </p:txBody>
      </p:sp>
      <p:pic>
        <p:nvPicPr>
          <p:cNvPr id="6" name="図 5">
            <a:extLst>
              <a:ext uri="{FF2B5EF4-FFF2-40B4-BE49-F238E27FC236}">
                <a16:creationId xmlns:a16="http://schemas.microsoft.com/office/drawing/2014/main" id="{F1121F9E-6BDB-B2DD-BC24-D6860E6F628E}"/>
              </a:ext>
            </a:extLst>
          </p:cNvPr>
          <p:cNvPicPr>
            <a:picLocks noChangeAspect="1"/>
          </p:cNvPicPr>
          <p:nvPr/>
        </p:nvPicPr>
        <p:blipFill>
          <a:blip r:embed="rId3"/>
          <a:stretch>
            <a:fillRect/>
          </a:stretch>
        </p:blipFill>
        <p:spPr>
          <a:xfrm>
            <a:off x="683568" y="1837037"/>
            <a:ext cx="7704856" cy="4333982"/>
          </a:xfrm>
          <a:prstGeom prst="rect">
            <a:avLst/>
          </a:prstGeom>
        </p:spPr>
      </p:pic>
    </p:spTree>
    <p:extLst>
      <p:ext uri="{BB962C8B-B14F-4D97-AF65-F5344CB8AC3E}">
        <p14:creationId xmlns:p14="http://schemas.microsoft.com/office/powerpoint/2010/main" val="2721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567531" y="260648"/>
            <a:ext cx="8008937" cy="1216025"/>
          </a:xfrm>
        </p:spPr>
        <p:txBody>
          <a:bodyPr tIns="180000" rIns="252000" anchor="t" anchorCtr="0"/>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br>
              <a:rPr lang="en-US" altLang="ja-JP" sz="2000" dirty="0"/>
            </a:br>
            <a:r>
              <a:rPr lang="ja-JP" altLang="en-US" sz="2800" dirty="0"/>
              <a:t>ワーク・ライフ・バランスの実現に向けた取組の推進</a:t>
            </a:r>
            <a:endParaRPr lang="en-US" sz="2800" dirty="0"/>
          </a:p>
        </p:txBody>
      </p:sp>
      <p:pic>
        <p:nvPicPr>
          <p:cNvPr id="4" name="図 3" descr="テーブル&#10;&#10;自動的に生成された説明">
            <a:extLst>
              <a:ext uri="{FF2B5EF4-FFF2-40B4-BE49-F238E27FC236}">
                <a16:creationId xmlns:a16="http://schemas.microsoft.com/office/drawing/2014/main" id="{15CFBF61-C748-6F06-E14A-7F377228613C}"/>
              </a:ext>
            </a:extLst>
          </p:cNvPr>
          <p:cNvPicPr>
            <a:picLocks noChangeAspect="1"/>
          </p:cNvPicPr>
          <p:nvPr/>
        </p:nvPicPr>
        <p:blipFill>
          <a:blip r:embed="rId2"/>
          <a:stretch>
            <a:fillRect/>
          </a:stretch>
        </p:blipFill>
        <p:spPr>
          <a:xfrm>
            <a:off x="567531" y="1700808"/>
            <a:ext cx="7316837" cy="4494098"/>
          </a:xfrm>
          <a:prstGeom prst="rect">
            <a:avLst/>
          </a:prstGeom>
        </p:spPr>
      </p:pic>
      <p:sp>
        <p:nvSpPr>
          <p:cNvPr id="3" name="テキスト ボックス 2">
            <a:extLst>
              <a:ext uri="{FF2B5EF4-FFF2-40B4-BE49-F238E27FC236}">
                <a16:creationId xmlns:a16="http://schemas.microsoft.com/office/drawing/2014/main" id="{E1AD40EC-1F03-54E6-1D8B-6F8006F9B890}"/>
              </a:ext>
            </a:extLst>
          </p:cNvPr>
          <p:cNvSpPr txBox="1"/>
          <p:nvPr/>
        </p:nvSpPr>
        <p:spPr>
          <a:xfrm>
            <a:off x="683568" y="6082193"/>
            <a:ext cx="7344816" cy="461665"/>
          </a:xfrm>
          <a:prstGeom prst="rect">
            <a:avLst/>
          </a:prstGeom>
          <a:noFill/>
        </p:spPr>
        <p:txBody>
          <a:bodyPr wrap="square" rtlCol="0">
            <a:spAutoFit/>
          </a:bodyPr>
          <a:lstStyle/>
          <a:p>
            <a:r>
              <a:rPr lang="en-US" altLang="ja-JP" dirty="0">
                <a:hlinkClick r:id="rId3"/>
              </a:rPr>
              <a:t>RIC0H</a:t>
            </a:r>
            <a:r>
              <a:rPr lang="ja-JP" altLang="en-US" dirty="0">
                <a:hlinkClick r:id="rId3"/>
              </a:rPr>
              <a:t>の</a:t>
            </a:r>
            <a:r>
              <a:rPr lang="en-US" altLang="ja-JP" dirty="0">
                <a:hlinkClick r:id="rId3"/>
              </a:rPr>
              <a:t>HP</a:t>
            </a:r>
            <a:r>
              <a:rPr lang="ja-JP" altLang="en-US" dirty="0">
                <a:hlinkClick r:id="rId3"/>
              </a:rPr>
              <a:t>：働き方改革ラボ</a:t>
            </a:r>
            <a:endParaRPr lang="en-US" dirty="0"/>
          </a:p>
        </p:txBody>
      </p:sp>
    </p:spTree>
    <p:extLst>
      <p:ext uri="{BB962C8B-B14F-4D97-AF65-F5344CB8AC3E}">
        <p14:creationId xmlns:p14="http://schemas.microsoft.com/office/powerpoint/2010/main" val="764648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901769" y="548681"/>
            <a:ext cx="7198623" cy="864096"/>
          </a:xfrm>
        </p:spPr>
        <p:txBody>
          <a:bodyPr vert="horz" wrap="square" lIns="68580" tIns="135000" rIns="189000" bIns="34290" numCol="1" rtlCol="0" anchor="t" anchorCtr="0" compatLnSpc="1">
            <a:prstTxWarp prst="textNoShape">
              <a:avLst/>
            </a:prstTxWarp>
            <a:normAutofit fontScale="90000"/>
          </a:bodyPr>
          <a:lstStyle/>
          <a:p>
            <a:br>
              <a:rPr lang="en-US" altLang="ja-JP" sz="1500" dirty="0"/>
            </a:br>
            <a:r>
              <a:rPr lang="ja-JP" altLang="en-US" sz="3100" dirty="0"/>
              <a:t>育児期の家族生活と職業生活の未来？</a:t>
            </a:r>
            <a:endParaRPr lang="en-US" sz="21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827584" y="1844824"/>
            <a:ext cx="7774686" cy="4079378"/>
          </a:xfrm>
        </p:spPr>
        <p:txBody>
          <a:bodyPr>
            <a:normAutofit lnSpcReduction="10000"/>
          </a:bodyPr>
          <a:lstStyle/>
          <a:p>
            <a:pPr marL="0" indent="0">
              <a:buNone/>
            </a:pPr>
            <a:r>
              <a:rPr lang="ja-JP" altLang="en-US" sz="1800" dirty="0"/>
              <a:t>①</a:t>
            </a:r>
            <a:r>
              <a:rPr lang="zh-CN" altLang="en-US" sz="2400" dirty="0"/>
              <a:t>男女共同参画</a:t>
            </a:r>
            <a:r>
              <a:rPr lang="ja-JP" altLang="en-US" sz="2400" dirty="0"/>
              <a:t>社会の推進⇒「男性は仕事、女性は家庭」という考え方⇒ジェンダー平等的観点からの性別役割分業の否定⇒女性も男性も共に働き続け、家事・育児・介護を協力し合える環境づくりの推進</a:t>
            </a:r>
            <a:endParaRPr lang="en-US" altLang="ja-JP" sz="2400" dirty="0"/>
          </a:p>
          <a:p>
            <a:pPr marL="0" indent="0">
              <a:buNone/>
            </a:pPr>
            <a:endParaRPr lang="en-US" altLang="ja-JP" sz="2400" dirty="0"/>
          </a:p>
          <a:p>
            <a:pPr marL="0" indent="0">
              <a:buNone/>
            </a:pPr>
            <a:r>
              <a:rPr lang="ja-JP" altLang="en-US" sz="2400" dirty="0"/>
              <a:t>②少子高齢・人口減少への対応⇒すべての人（女性・高齢者・失業者・障害者など）に労働参加を促す⇒ 「一億総活躍社会の実現」</a:t>
            </a:r>
            <a:endParaRPr lang="en-US" altLang="ja-JP" sz="2400" dirty="0"/>
          </a:p>
          <a:p>
            <a:pPr marL="0" indent="0">
              <a:buNone/>
            </a:pPr>
            <a:endParaRPr lang="en-US" altLang="ja-JP" sz="2400" dirty="0"/>
          </a:p>
          <a:p>
            <a:pPr marL="0" indent="0">
              <a:buNone/>
            </a:pPr>
            <a:r>
              <a:rPr lang="ja-JP" altLang="en-US" sz="2400" dirty="0"/>
              <a:t>③育児期の家族生活：男女ともに「仕事と生活の調和（ワーク・ライフ・バランス）」を追求。</a:t>
            </a:r>
            <a:endParaRPr lang="en-US" altLang="ja-JP" sz="2400" dirty="0"/>
          </a:p>
          <a:p>
            <a:pPr marL="0" indent="0">
              <a:buNone/>
            </a:pPr>
            <a:endParaRPr lang="en-US" altLang="ja-JP" sz="1800" dirty="0"/>
          </a:p>
          <a:p>
            <a:endParaRPr lang="en-US" sz="1800" dirty="0"/>
          </a:p>
        </p:txBody>
      </p:sp>
    </p:spTree>
    <p:extLst>
      <p:ext uri="{BB962C8B-B14F-4D97-AF65-F5344CB8AC3E}">
        <p14:creationId xmlns:p14="http://schemas.microsoft.com/office/powerpoint/2010/main" val="281217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031A7-91CC-D6CF-1666-4C5FED526DA9}"/>
              </a:ext>
            </a:extLst>
          </p:cNvPr>
          <p:cNvSpPr>
            <a:spLocks noGrp="1"/>
          </p:cNvSpPr>
          <p:nvPr>
            <p:ph type="title"/>
          </p:nvPr>
        </p:nvSpPr>
        <p:spPr>
          <a:xfrm>
            <a:off x="683568" y="500236"/>
            <a:ext cx="7993063" cy="675928"/>
          </a:xfrm>
        </p:spPr>
        <p:txBody>
          <a:bodyPr/>
          <a:lstStyle/>
          <a:p>
            <a:r>
              <a:rPr lang="ja-JP" altLang="en-US" sz="3300" dirty="0"/>
              <a:t>育児期の家族生活と職業生活の未来？</a:t>
            </a:r>
            <a:endParaRPr lang="en-US" dirty="0"/>
          </a:p>
        </p:txBody>
      </p:sp>
      <p:sp>
        <p:nvSpPr>
          <p:cNvPr id="3" name="コンテンツ プレースホルダー 2">
            <a:extLst>
              <a:ext uri="{FF2B5EF4-FFF2-40B4-BE49-F238E27FC236}">
                <a16:creationId xmlns:a16="http://schemas.microsoft.com/office/drawing/2014/main" id="{F2512154-339B-C7E3-786D-A0CD1D24CA25}"/>
              </a:ext>
            </a:extLst>
          </p:cNvPr>
          <p:cNvSpPr>
            <a:spLocks noGrp="1"/>
          </p:cNvSpPr>
          <p:nvPr>
            <p:ph idx="1"/>
          </p:nvPr>
        </p:nvSpPr>
        <p:spPr/>
        <p:txBody>
          <a:bodyPr>
            <a:normAutofit fontScale="40000" lnSpcReduction="20000"/>
          </a:bodyPr>
          <a:lstStyle/>
          <a:p>
            <a:pPr>
              <a:buFont typeface="Wingdings" panose="05000000000000000000" pitchFamily="2" charset="2"/>
              <a:buChar char="Ø"/>
            </a:pPr>
            <a:r>
              <a:rPr lang="ja-JP" altLang="en-US" sz="5100" dirty="0"/>
              <a:t>①男女共同参画社会の推進（共稼ぎ世帯の増加）と②の「一億総活躍社会の実現」（女性・高齢者・障がい者も含めた就業率の上昇）の帰結として、家事・育児・介護の外部化が進む。</a:t>
            </a:r>
            <a:endParaRPr lang="en-US" altLang="ja-JP" sz="5100" dirty="0"/>
          </a:p>
          <a:p>
            <a:pPr>
              <a:buFont typeface="Wingdings" panose="05000000000000000000" pitchFamily="2" charset="2"/>
              <a:buChar char="Ø"/>
            </a:pPr>
            <a:r>
              <a:rPr lang="ja-JP" altLang="en-US" sz="5100" dirty="0"/>
              <a:t>子育て・介護費用の増加⇒この費用をまかなうために男女ともに「仕事」優先にならざる得ない。</a:t>
            </a:r>
            <a:endParaRPr lang="en-US" altLang="ja-JP" sz="5100" dirty="0"/>
          </a:p>
          <a:p>
            <a:pPr>
              <a:buFont typeface="Wingdings" panose="05000000000000000000" pitchFamily="2" charset="2"/>
              <a:buChar char="Ø"/>
            </a:pPr>
            <a:r>
              <a:rPr lang="ja-JP" altLang="en-US" sz="5100" dirty="0"/>
              <a:t>③「仕事と生活の調和（ワーク・ライフ・バランス）」を追求の実現できるのは、一部の人（高所得層）だけになるのでは？</a:t>
            </a:r>
            <a:endParaRPr lang="en-US" altLang="ja-JP" sz="5100" dirty="0"/>
          </a:p>
          <a:p>
            <a:pPr marL="0" indent="0">
              <a:buNone/>
            </a:pPr>
            <a:endParaRPr lang="en-US" altLang="ja-JP" sz="6000" dirty="0"/>
          </a:p>
          <a:p>
            <a:pPr marL="0" indent="0">
              <a:buNone/>
            </a:pPr>
            <a:r>
              <a:rPr lang="ja-JP" altLang="en-US" sz="6000" dirty="0"/>
              <a:t>＊年齢／性別等にかわらず労働時間の短縮と所得保障の充実を進める方が、誰もが家事・育児・介護を協力し合える環境づくりになるはず。</a:t>
            </a:r>
            <a:endParaRPr lang="en-US" altLang="ja-JP" sz="6000" dirty="0"/>
          </a:p>
          <a:p>
            <a:pPr marL="0" indent="0">
              <a:buNone/>
            </a:pPr>
            <a:r>
              <a:rPr lang="ja-JP" altLang="en-US" sz="6000" dirty="0"/>
              <a:t>＊現在の施策では、家事・育児・介護などの外部サービス化が進み、家族の主要機能が失われていくのではないか</a:t>
            </a:r>
            <a:endParaRPr lang="en-US" sz="5900" dirty="0"/>
          </a:p>
          <a:p>
            <a:pPr marL="0" indent="0">
              <a:buNone/>
            </a:pPr>
            <a:endParaRPr lang="en-US" altLang="ja-JP" sz="6700" dirty="0"/>
          </a:p>
          <a:p>
            <a:pPr marL="0" indent="0">
              <a:buNone/>
            </a:pPr>
            <a:endParaRPr lang="en-US" sz="3400" dirty="0"/>
          </a:p>
        </p:txBody>
      </p:sp>
    </p:spTree>
    <p:extLst>
      <p:ext uri="{BB962C8B-B14F-4D97-AF65-F5344CB8AC3E}">
        <p14:creationId xmlns:p14="http://schemas.microsoft.com/office/powerpoint/2010/main" val="168906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r>
              <a:rPr lang="en-US" altLang="ja-JP" dirty="0"/>
              <a:t>(</a:t>
            </a:r>
            <a:r>
              <a:rPr lang="ja-JP" altLang="en-US" dirty="0"/>
              <a:t>最終回）</a:t>
            </a:r>
            <a:endParaRPr lang="en-US" dirty="0"/>
          </a:p>
        </p:txBody>
      </p:sp>
      <p:sp>
        <p:nvSpPr>
          <p:cNvPr id="427011" name="Rectangle 3"/>
          <p:cNvSpPr>
            <a:spLocks noGrp="1" noChangeArrowheads="1"/>
          </p:cNvSpPr>
          <p:nvPr>
            <p:ph type="body" idx="1"/>
          </p:nvPr>
        </p:nvSpPr>
        <p:spPr>
          <a:xfrm>
            <a:off x="683569" y="1988840"/>
            <a:ext cx="7850831" cy="3960440"/>
          </a:xfrm>
        </p:spPr>
        <p:txBody>
          <a:bodyPr/>
          <a:lstStyle/>
          <a:p>
            <a:pPr marL="0" indent="0" eaLnBrk="1" hangingPunct="1">
              <a:lnSpc>
                <a:spcPct val="90000"/>
              </a:lnSpc>
              <a:buNone/>
            </a:pPr>
            <a:r>
              <a:rPr lang="ja-JP" altLang="en-US" sz="2800" dirty="0"/>
              <a:t>第</a:t>
            </a:r>
            <a:r>
              <a:rPr lang="en-US" altLang="ja-JP" sz="2800" dirty="0"/>
              <a:t>15</a:t>
            </a:r>
            <a:r>
              <a:rPr lang="ja-JP" altLang="en-US" sz="2800" dirty="0"/>
              <a:t>回　７月</a:t>
            </a:r>
            <a:r>
              <a:rPr lang="en-US" altLang="ja-JP" sz="2800" dirty="0"/>
              <a:t>29</a:t>
            </a:r>
            <a:r>
              <a:rPr lang="ja-JP" altLang="en-US" sz="2800" dirty="0"/>
              <a:t>日（火）</a:t>
            </a:r>
            <a:endParaRPr lang="en-US" altLang="ja-JP" sz="2800" dirty="0"/>
          </a:p>
          <a:p>
            <a:pPr marL="0" indent="0" eaLnBrk="1" hangingPunct="1">
              <a:lnSpc>
                <a:spcPct val="90000"/>
              </a:lnSpc>
              <a:buNone/>
            </a:pPr>
            <a:endParaRPr lang="ja-JP" altLang="en-US" sz="2800" dirty="0"/>
          </a:p>
          <a:p>
            <a:pPr marL="0" indent="0" eaLnBrk="1" hangingPunct="1">
              <a:lnSpc>
                <a:spcPct val="90000"/>
              </a:lnSpc>
              <a:buNone/>
            </a:pPr>
            <a:r>
              <a:rPr lang="en-US" altLang="ja-JP" sz="2800" dirty="0"/>
              <a:t>【</a:t>
            </a:r>
            <a:r>
              <a:rPr lang="ja-JP" altLang="en-US" sz="2800" dirty="0"/>
              <a:t>これからの家族</a:t>
            </a:r>
            <a:r>
              <a:rPr lang="en-US" altLang="ja-JP" sz="2800" dirty="0"/>
              <a:t>】</a:t>
            </a:r>
            <a:r>
              <a:rPr lang="ja-JP" altLang="en-US" sz="2800" dirty="0"/>
              <a:t>　個人化と社会的包摂　</a:t>
            </a:r>
          </a:p>
          <a:p>
            <a:pPr marL="0" indent="0" eaLnBrk="1" hangingPunct="1">
              <a:lnSpc>
                <a:spcPct val="90000"/>
              </a:lnSpc>
              <a:buNone/>
            </a:pPr>
            <a:r>
              <a:rPr lang="en-US" altLang="ja-JP" sz="2800" dirty="0"/>
              <a:t>【</a:t>
            </a:r>
            <a:r>
              <a:rPr lang="ja-JP" altLang="en-US" sz="2800" dirty="0"/>
              <a:t>事前学習</a:t>
            </a:r>
            <a:r>
              <a:rPr lang="en-US" altLang="ja-JP" sz="2800" dirty="0"/>
              <a:t>】</a:t>
            </a:r>
            <a:r>
              <a:rPr lang="ja-JP" altLang="en-US" sz="2800" dirty="0"/>
              <a:t>「家族の未来」について、自分の考えをまとめてみよう。</a:t>
            </a:r>
          </a:p>
          <a:p>
            <a:pPr marL="0" indent="0" eaLnBrk="1" hangingPunct="1">
              <a:lnSpc>
                <a:spcPct val="90000"/>
              </a:lnSpc>
              <a:buNone/>
            </a:pPr>
            <a:r>
              <a:rPr lang="en-US" altLang="ja-JP" sz="2800" dirty="0"/>
              <a:t>【</a:t>
            </a:r>
            <a:r>
              <a:rPr lang="ja-JP" altLang="en-US" sz="2800" dirty="0"/>
              <a:t>事後学習</a:t>
            </a:r>
            <a:r>
              <a:rPr lang="en-US" altLang="ja-JP" sz="2800" dirty="0"/>
              <a:t>】 </a:t>
            </a:r>
            <a:r>
              <a:rPr lang="ja-JP" altLang="en-US" sz="2800" dirty="0"/>
              <a:t>自分自身のライフプランを作ってみよう。</a:t>
            </a:r>
          </a:p>
          <a:p>
            <a:pPr marL="0" indent="0" eaLnBrk="1" hangingPunct="1">
              <a:lnSpc>
                <a:spcPct val="90000"/>
              </a:lnSpc>
              <a:buNone/>
            </a:pPr>
            <a:r>
              <a:rPr lang="ja-JP" altLang="en-US" sz="2800" dirty="0"/>
              <a:t>　　　　　　　　　　　　　　　　　　　　　　　　　　　　　　　　　　　　　　　　　　　</a:t>
            </a:r>
          </a:p>
          <a:p>
            <a:pPr marL="0" indent="0" eaLnBrk="1" hangingPunct="1">
              <a:lnSpc>
                <a:spcPct val="90000"/>
              </a:lnSpc>
              <a:buNone/>
            </a:pPr>
            <a:r>
              <a:rPr lang="ja-JP" altLang="en-US" sz="2800" dirty="0"/>
              <a:t>　</a:t>
            </a:r>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C0CC3-B94F-2555-8580-BE74924D65BD}"/>
              </a:ext>
            </a:extLst>
          </p:cNvPr>
          <p:cNvSpPr>
            <a:spLocks noGrp="1"/>
          </p:cNvSpPr>
          <p:nvPr>
            <p:ph type="title"/>
          </p:nvPr>
        </p:nvSpPr>
        <p:spPr/>
        <p:txBody>
          <a:bodyPr/>
          <a:lstStyle/>
          <a:p>
            <a:r>
              <a:rPr lang="en-US" altLang="ja-JP" sz="2000" dirty="0"/>
              <a:t>【</a:t>
            </a:r>
            <a:r>
              <a:rPr lang="ja-JP" altLang="en-US" sz="2000" dirty="0"/>
              <a:t>社会変動と家族②</a:t>
            </a:r>
            <a:r>
              <a:rPr lang="en-US" altLang="ja-JP" sz="2000" dirty="0"/>
              <a:t>】</a:t>
            </a:r>
            <a:r>
              <a:rPr lang="ja-JP" altLang="en-US" sz="2000" dirty="0"/>
              <a:t>育児期の家族生活と職業生活</a:t>
            </a:r>
            <a:br>
              <a:rPr lang="en-US" altLang="ja-JP" sz="2000" dirty="0"/>
            </a:br>
            <a:r>
              <a:rPr lang="ja-JP" altLang="en-US" dirty="0"/>
              <a:t>「</a:t>
            </a:r>
            <a:r>
              <a:rPr lang="ja-JP" altLang="en-US" dirty="0">
                <a:hlinkClick r:id="rId2"/>
              </a:rPr>
              <a:t>私作る人、僕食べる人</a:t>
            </a:r>
            <a:r>
              <a:rPr lang="ja-JP" altLang="en-US" dirty="0"/>
              <a:t>」？</a:t>
            </a:r>
            <a:endParaRPr lang="en-US" dirty="0"/>
          </a:p>
        </p:txBody>
      </p:sp>
      <p:sp>
        <p:nvSpPr>
          <p:cNvPr id="3" name="コンテンツ プレースホルダー 2">
            <a:extLst>
              <a:ext uri="{FF2B5EF4-FFF2-40B4-BE49-F238E27FC236}">
                <a16:creationId xmlns:a16="http://schemas.microsoft.com/office/drawing/2014/main" id="{E6D112DC-0E3F-C631-B5BA-873638E00AC0}"/>
              </a:ext>
            </a:extLst>
          </p:cNvPr>
          <p:cNvSpPr>
            <a:spLocks noGrp="1"/>
          </p:cNvSpPr>
          <p:nvPr>
            <p:ph idx="1"/>
          </p:nvPr>
        </p:nvSpPr>
        <p:spPr>
          <a:xfrm>
            <a:off x="378645" y="1844824"/>
            <a:ext cx="5249636" cy="3593509"/>
          </a:xfrm>
        </p:spPr>
        <p:txBody>
          <a:bodyPr>
            <a:normAutofit fontScale="70000" lnSpcReduction="20000"/>
          </a:bodyPr>
          <a:lstStyle/>
          <a:p>
            <a:r>
              <a:rPr lang="en-US" altLang="ja-JP" dirty="0"/>
              <a:t>1975</a:t>
            </a:r>
            <a:r>
              <a:rPr lang="ja-JP" altLang="en-US" dirty="0"/>
              <a:t>年（昭和</a:t>
            </a:r>
            <a:r>
              <a:rPr lang="en-US" altLang="ja-JP" dirty="0"/>
              <a:t>50</a:t>
            </a:r>
            <a:r>
              <a:rPr lang="ja-JP" altLang="en-US" dirty="0"/>
              <a:t>年）に放送されたハウス食品工業のテレビ</a:t>
            </a:r>
            <a:r>
              <a:rPr lang="en-US" altLang="ja-JP" dirty="0"/>
              <a:t>CM</a:t>
            </a:r>
            <a:r>
              <a:rPr lang="ja-JP" altLang="en-US" dirty="0"/>
              <a:t>。</a:t>
            </a:r>
            <a:r>
              <a:rPr lang="en-US" altLang="ja-JP" dirty="0"/>
              <a:t>CM</a:t>
            </a:r>
            <a:r>
              <a:rPr lang="ja-JP" altLang="en-US" dirty="0"/>
              <a:t>内の台詞が性別役割の固定化につながるとして婦人団体「国際婦人年をきっかけとして行動を起こす女たちの会」から抗議を受け、約</a:t>
            </a:r>
            <a:r>
              <a:rPr lang="en-US" altLang="ja-JP" dirty="0"/>
              <a:t>2</a:t>
            </a:r>
            <a:r>
              <a:rPr lang="ja-JP" altLang="en-US" dirty="0"/>
              <a:t>か月で放送中止となった。ジェンダーの観点から問題が指摘された日本で最初の広告、日本社会にジェンダーに関する認識を広げる契機となった（</a:t>
            </a:r>
            <a:r>
              <a:rPr lang="en-US" altLang="ja-JP" dirty="0"/>
              <a:t>WIKIPEDIA</a:t>
            </a:r>
            <a:r>
              <a:rPr lang="ja-JP" altLang="en-US" dirty="0"/>
              <a:t>からの抜粋）</a:t>
            </a:r>
            <a:endParaRPr lang="en-US" altLang="ja-JP" dirty="0"/>
          </a:p>
          <a:p>
            <a:pPr marL="0" indent="0">
              <a:buNone/>
            </a:pPr>
            <a:r>
              <a:rPr lang="ja-JP" altLang="en-US" dirty="0">
                <a:solidFill>
                  <a:srgbClr val="FF0000"/>
                </a:solidFill>
              </a:rPr>
              <a:t>★</a:t>
            </a:r>
            <a:r>
              <a:rPr lang="en-US" altLang="ja-JP" dirty="0">
                <a:solidFill>
                  <a:srgbClr val="FF0000"/>
                </a:solidFill>
              </a:rPr>
              <a:t>1975</a:t>
            </a:r>
            <a:r>
              <a:rPr lang="ja-JP" altLang="en-US" dirty="0">
                <a:solidFill>
                  <a:srgbClr val="FF0000"/>
                </a:solidFill>
              </a:rPr>
              <a:t>年頃までは皆婚皆出産社会であり、結婚したら女性（妻）が家事育児を行い、男性（夫）は食べる人だった！</a:t>
            </a: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p>
          <a:p>
            <a:pPr marL="0" indent="0">
              <a:buNone/>
            </a:pPr>
            <a:endParaRPr lang="en-US" altLang="ja-JP" dirty="0"/>
          </a:p>
          <a:p>
            <a:pPr marL="0" indent="0">
              <a:buNone/>
            </a:pPr>
            <a:endParaRPr lang="en-US" altLang="ja-JP" dirty="0"/>
          </a:p>
          <a:p>
            <a:endParaRPr lang="en-US" dirty="0"/>
          </a:p>
        </p:txBody>
      </p:sp>
      <p:pic>
        <p:nvPicPr>
          <p:cNvPr id="4" name="図 3">
            <a:extLst>
              <a:ext uri="{FF2B5EF4-FFF2-40B4-BE49-F238E27FC236}">
                <a16:creationId xmlns:a16="http://schemas.microsoft.com/office/drawing/2014/main" id="{FE0D2B03-49E0-7978-E135-6D5D44586F6B}"/>
              </a:ext>
            </a:extLst>
          </p:cNvPr>
          <p:cNvPicPr>
            <a:picLocks noChangeAspect="1"/>
          </p:cNvPicPr>
          <p:nvPr/>
        </p:nvPicPr>
        <p:blipFill>
          <a:blip r:embed="rId3"/>
          <a:stretch>
            <a:fillRect/>
          </a:stretch>
        </p:blipFill>
        <p:spPr>
          <a:xfrm>
            <a:off x="5834116" y="1988840"/>
            <a:ext cx="2919407" cy="1985627"/>
          </a:xfrm>
          <a:prstGeom prst="rect">
            <a:avLst/>
          </a:prstGeom>
        </p:spPr>
      </p:pic>
      <p:sp>
        <p:nvSpPr>
          <p:cNvPr id="5" name="テキスト ボックス 4">
            <a:extLst>
              <a:ext uri="{FF2B5EF4-FFF2-40B4-BE49-F238E27FC236}">
                <a16:creationId xmlns:a16="http://schemas.microsoft.com/office/drawing/2014/main" id="{6E6571DC-1DFD-CC65-4168-35F24E5C7099}"/>
              </a:ext>
            </a:extLst>
          </p:cNvPr>
          <p:cNvSpPr txBox="1"/>
          <p:nvPr/>
        </p:nvSpPr>
        <p:spPr>
          <a:xfrm>
            <a:off x="5985163" y="4628386"/>
            <a:ext cx="2894611" cy="646331"/>
          </a:xfrm>
          <a:prstGeom prst="rect">
            <a:avLst/>
          </a:prstGeom>
          <a:noFill/>
        </p:spPr>
        <p:txBody>
          <a:bodyPr wrap="square" rtlCol="0">
            <a:spAutoFit/>
          </a:bodyPr>
          <a:lstStyle/>
          <a:p>
            <a:r>
              <a:rPr lang="en-US" sz="1800" dirty="0"/>
              <a:t>https://tvjiko.web.fc2.com/</a:t>
            </a:r>
            <a:r>
              <a:rPr lang="en-US" sz="1800" dirty="0" err="1"/>
              <a:t>jiko</a:t>
            </a:r>
            <a:r>
              <a:rPr lang="en-US" sz="1800" dirty="0"/>
              <a:t>/</a:t>
            </a:r>
            <a:r>
              <a:rPr lang="en-US" sz="1800" dirty="0" err="1"/>
              <a:t>cm.html</a:t>
            </a:r>
            <a:endParaRPr lang="en-US" sz="1800" dirty="0"/>
          </a:p>
        </p:txBody>
      </p:sp>
    </p:spTree>
    <p:extLst>
      <p:ext uri="{BB962C8B-B14F-4D97-AF65-F5344CB8AC3E}">
        <p14:creationId xmlns:p14="http://schemas.microsoft.com/office/powerpoint/2010/main" val="355997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6AA8-09E6-EF47-6F56-1BF3488C0F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7869E01-CD85-FDF1-6EE1-50F4AD41D83B}"/>
              </a:ext>
            </a:extLst>
          </p:cNvPr>
          <p:cNvSpPr>
            <a:spLocks noGrp="1"/>
          </p:cNvSpPr>
          <p:nvPr>
            <p:ph type="title"/>
          </p:nvPr>
        </p:nvSpPr>
        <p:spPr>
          <a:xfrm>
            <a:off x="793798" y="478583"/>
            <a:ext cx="7666633" cy="790177"/>
          </a:xfrm>
        </p:spPr>
        <p:txBody>
          <a:bodyPr>
            <a:normAutofit fontScale="90000"/>
          </a:bodyPr>
          <a:lstStyle/>
          <a:p>
            <a:r>
              <a:rPr lang="ja-JP" altLang="en-US" dirty="0"/>
              <a:t>ポスター「育児をしない男を、父とは呼ばない。」</a:t>
            </a:r>
            <a:endParaRPr lang="en-US" dirty="0"/>
          </a:p>
        </p:txBody>
      </p:sp>
      <p:sp>
        <p:nvSpPr>
          <p:cNvPr id="3" name="コンテンツ プレースホルダー 2">
            <a:extLst>
              <a:ext uri="{FF2B5EF4-FFF2-40B4-BE49-F238E27FC236}">
                <a16:creationId xmlns:a16="http://schemas.microsoft.com/office/drawing/2014/main" id="{93A268A7-A58E-8DED-CD27-17B5B10A6F33}"/>
              </a:ext>
            </a:extLst>
          </p:cNvPr>
          <p:cNvSpPr>
            <a:spLocks noGrp="1"/>
          </p:cNvSpPr>
          <p:nvPr>
            <p:ph idx="1"/>
          </p:nvPr>
        </p:nvSpPr>
        <p:spPr>
          <a:xfrm>
            <a:off x="827044" y="1931359"/>
            <a:ext cx="4898091" cy="3189335"/>
          </a:xfrm>
        </p:spPr>
        <p:txBody>
          <a:bodyPr>
            <a:normAutofit fontScale="70000" lnSpcReduction="20000"/>
          </a:bodyPr>
          <a:lstStyle/>
          <a:p>
            <a:r>
              <a:rPr lang="ja-JP" altLang="en-US" dirty="0"/>
              <a:t>平成</a:t>
            </a:r>
            <a:r>
              <a:rPr lang="en-US" altLang="ja-JP" dirty="0"/>
              <a:t>11</a:t>
            </a:r>
            <a:r>
              <a:rPr lang="ja-JP" altLang="en-US" dirty="0"/>
              <a:t>年（</a:t>
            </a:r>
            <a:r>
              <a:rPr lang="en-US" altLang="ja-JP" dirty="0"/>
              <a:t>1999</a:t>
            </a:r>
            <a:r>
              <a:rPr lang="ja-JP" altLang="en-US" dirty="0"/>
              <a:t>年）「重点的に推進すべき少子化対策の具体的実施計画について（新エンゼルプラン）」の策定時のポスターのキャッチコピー（モデルは当時安室奈美恵との結婚で注目された</a:t>
            </a:r>
            <a:r>
              <a:rPr lang="en-US" altLang="ja-JP" dirty="0"/>
              <a:t>SAM (</a:t>
            </a:r>
            <a:r>
              <a:rPr lang="ja-JP" altLang="en-US" dirty="0"/>
              <a:t>ダンサー</a:t>
            </a:r>
            <a:r>
              <a:rPr lang="en-US" altLang="ja-JP" dirty="0"/>
              <a:t>)</a:t>
            </a:r>
            <a:endParaRPr lang="en-US" altLang="ja-JP" dirty="0">
              <a:solidFill>
                <a:srgbClr val="FF0000"/>
              </a:solidFill>
            </a:endParaRPr>
          </a:p>
          <a:p>
            <a:pPr marL="0" indent="0">
              <a:buNone/>
            </a:pPr>
            <a:r>
              <a:rPr lang="ja-JP" altLang="en-US" dirty="0">
                <a:solidFill>
                  <a:srgbClr val="FF0000"/>
                </a:solidFill>
              </a:rPr>
              <a:t>★</a:t>
            </a:r>
            <a:r>
              <a:rPr lang="en-US" altLang="ja-JP" dirty="0">
                <a:solidFill>
                  <a:srgbClr val="FF0000"/>
                </a:solidFill>
              </a:rPr>
              <a:t>20</a:t>
            </a:r>
            <a:r>
              <a:rPr lang="ja-JP" altLang="en-US" dirty="0">
                <a:solidFill>
                  <a:srgbClr val="FF0000"/>
                </a:solidFill>
              </a:rPr>
              <a:t>世紀末頃には、少子化問題との関係で男女共同参画の推進が注目される。</a:t>
            </a:r>
            <a:endParaRPr lang="en-US" altLang="ja-JP" dirty="0">
              <a:solidFill>
                <a:srgbClr val="FF0000"/>
              </a:solidFill>
            </a:endParaRPr>
          </a:p>
          <a:p>
            <a:pPr marL="0" indent="0">
              <a:buNone/>
            </a:pPr>
            <a:r>
              <a:rPr lang="ja-JP" altLang="en-US" dirty="0">
                <a:solidFill>
                  <a:srgbClr val="FF0000"/>
                </a:solidFill>
              </a:rPr>
              <a:t>★</a:t>
            </a:r>
            <a:r>
              <a:rPr lang="en-US" altLang="ja-JP" dirty="0">
                <a:solidFill>
                  <a:srgbClr val="FF0000"/>
                </a:solidFill>
              </a:rPr>
              <a:t>2024</a:t>
            </a:r>
            <a:r>
              <a:rPr lang="ja-JP" altLang="en-US" dirty="0">
                <a:solidFill>
                  <a:srgbClr val="FF0000"/>
                </a:solidFill>
              </a:rPr>
              <a:t>年現在においても、「家事をしない男を、父とは呼ばない」というところまでは進んでいない。</a:t>
            </a:r>
            <a:endParaRPr lang="en-US" altLang="ja-JP" dirty="0">
              <a:solidFill>
                <a:srgbClr val="FF0000"/>
              </a:solidFill>
            </a:endParaRPr>
          </a:p>
          <a:p>
            <a:pPr marL="0" indent="0">
              <a:buNone/>
            </a:pPr>
            <a:endParaRPr lang="en-US" altLang="ja-JP" dirty="0"/>
          </a:p>
          <a:p>
            <a:pPr marL="0" indent="0">
              <a:buNone/>
            </a:pPr>
            <a:endParaRPr lang="en-US" altLang="ja-JP" dirty="0"/>
          </a:p>
          <a:p>
            <a:pPr marL="0" indent="0">
              <a:buNone/>
            </a:pPr>
            <a:endParaRPr lang="en-US" altLang="ja-JP" dirty="0"/>
          </a:p>
          <a:p>
            <a:endParaRPr lang="en-US" dirty="0"/>
          </a:p>
        </p:txBody>
      </p:sp>
      <p:pic>
        <p:nvPicPr>
          <p:cNvPr id="4" name="図 3">
            <a:extLst>
              <a:ext uri="{FF2B5EF4-FFF2-40B4-BE49-F238E27FC236}">
                <a16:creationId xmlns:a16="http://schemas.microsoft.com/office/drawing/2014/main" id="{8E633CAC-E3BB-FBC1-486B-3BFCB64F54F7}"/>
              </a:ext>
            </a:extLst>
          </p:cNvPr>
          <p:cNvPicPr>
            <a:picLocks noChangeAspect="1"/>
          </p:cNvPicPr>
          <p:nvPr/>
        </p:nvPicPr>
        <p:blipFill>
          <a:blip r:embed="rId2"/>
          <a:stretch>
            <a:fillRect/>
          </a:stretch>
        </p:blipFill>
        <p:spPr>
          <a:xfrm>
            <a:off x="6038951" y="1914464"/>
            <a:ext cx="2095298" cy="3029071"/>
          </a:xfrm>
          <a:prstGeom prst="rect">
            <a:avLst/>
          </a:prstGeom>
        </p:spPr>
      </p:pic>
      <p:sp>
        <p:nvSpPr>
          <p:cNvPr id="5" name="テキスト ボックス 4">
            <a:extLst>
              <a:ext uri="{FF2B5EF4-FFF2-40B4-BE49-F238E27FC236}">
                <a16:creationId xmlns:a16="http://schemas.microsoft.com/office/drawing/2014/main" id="{EA72DF7B-EEA3-389C-073E-55AD22B39950}"/>
              </a:ext>
            </a:extLst>
          </p:cNvPr>
          <p:cNvSpPr txBox="1"/>
          <p:nvPr/>
        </p:nvSpPr>
        <p:spPr>
          <a:xfrm>
            <a:off x="6488207" y="5219487"/>
            <a:ext cx="1196787" cy="646331"/>
          </a:xfrm>
          <a:prstGeom prst="rect">
            <a:avLst/>
          </a:prstGeom>
          <a:noFill/>
        </p:spPr>
        <p:txBody>
          <a:bodyPr wrap="square" rtlCol="0">
            <a:spAutoFit/>
          </a:bodyPr>
          <a:lstStyle/>
          <a:p>
            <a:r>
              <a:rPr lang="ja-JP" altLang="en-US" sz="1800" dirty="0">
                <a:hlinkClick r:id="rId3"/>
              </a:rPr>
              <a:t>厚生労働省</a:t>
            </a:r>
            <a:endParaRPr lang="en-US" sz="1800" dirty="0"/>
          </a:p>
        </p:txBody>
      </p:sp>
    </p:spTree>
    <p:extLst>
      <p:ext uri="{BB962C8B-B14F-4D97-AF65-F5344CB8AC3E}">
        <p14:creationId xmlns:p14="http://schemas.microsoft.com/office/powerpoint/2010/main" val="149311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971600" y="332656"/>
            <a:ext cx="6006703" cy="912019"/>
          </a:xfrm>
        </p:spPr>
        <p:txBody>
          <a:bodyPr vert="horz" wrap="square" lIns="68580" tIns="135000" rIns="189000" bIns="34290" numCol="1" rtlCol="0" anchor="t" anchorCtr="0" compatLnSpc="1">
            <a:prstTxWarp prst="textNoShape">
              <a:avLst/>
            </a:prstTxWarp>
            <a:normAutofit fontScale="90000"/>
          </a:bodyPr>
          <a:lstStyle/>
          <a:p>
            <a:br>
              <a:rPr lang="en-US" altLang="ja-JP" sz="1500" dirty="0"/>
            </a:br>
            <a:r>
              <a:rPr lang="ja-JP" altLang="en-US" sz="3600" dirty="0"/>
              <a:t>男女共同参画社会ってなに？</a:t>
            </a:r>
            <a:br>
              <a:rPr lang="ja-JP" altLang="en-US" sz="3600" dirty="0"/>
            </a:br>
            <a:endParaRPr lang="en-US" sz="21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683568" y="1700808"/>
            <a:ext cx="7632848" cy="4320480"/>
          </a:xfrm>
        </p:spPr>
        <p:txBody>
          <a:bodyPr/>
          <a:lstStyle/>
          <a:p>
            <a:r>
              <a:rPr lang="ja-JP" altLang="en-US" sz="2400" dirty="0"/>
              <a:t>福島県伊達市役所の</a:t>
            </a:r>
            <a:r>
              <a:rPr lang="en-US" altLang="ja-JP" sz="2400" dirty="0"/>
              <a:t>HP</a:t>
            </a:r>
            <a:r>
              <a:rPr lang="ja-JP" altLang="en-US" sz="2400" dirty="0"/>
              <a:t>（</a:t>
            </a:r>
            <a:r>
              <a:rPr lang="en-US" altLang="ja-JP" sz="2400" dirty="0"/>
              <a:t>2024</a:t>
            </a:r>
            <a:r>
              <a:rPr lang="ja-JP" altLang="en-US" sz="2400" dirty="0"/>
              <a:t>）「</a:t>
            </a:r>
            <a:r>
              <a:rPr lang="ja-JP" altLang="en-US" sz="2400" dirty="0">
                <a:hlinkClick r:id="rId2"/>
              </a:rPr>
              <a:t>男女共同参画社会ってどんな社会？みんなで考えよう！</a:t>
            </a:r>
            <a:r>
              <a:rPr lang="ja-JP" altLang="en-US" sz="2400" dirty="0"/>
              <a:t>」（協働まちづくり課 協働推進係）</a:t>
            </a:r>
            <a:endParaRPr lang="en-US" altLang="ja-JP" sz="2400" dirty="0"/>
          </a:p>
          <a:p>
            <a:r>
              <a:rPr lang="ja-JP" altLang="en-US" sz="2400" dirty="0"/>
              <a:t>「男女がお互いを尊重し合い、職場、学校、家庭、地域などの社会のあらゆる分野で、</a:t>
            </a:r>
            <a:r>
              <a:rPr lang="ja-JP" altLang="en-US" sz="2400" dirty="0">
                <a:solidFill>
                  <a:srgbClr val="FF0000"/>
                </a:solidFill>
              </a:rPr>
              <a:t>性別にかかわらず</a:t>
            </a:r>
            <a:r>
              <a:rPr lang="ja-JP" altLang="en-US" sz="2400" dirty="0"/>
              <a:t>個性と能力を十分に発揮し、喜びや責任を分かち合うことができる社会」のことです。</a:t>
            </a:r>
            <a:endParaRPr lang="en-US" altLang="ja-JP" sz="2400" dirty="0"/>
          </a:p>
          <a:p>
            <a:r>
              <a:rPr lang="ja-JP" altLang="en-US" sz="2400" dirty="0"/>
              <a:t>「男性は仕事、女性は家庭」という価値観に縛られすぎてはいませんか？「男だから、女だから」とやりたいことを我慢したり言いたいことが言えなかったことはありませんか？</a:t>
            </a:r>
            <a:endParaRPr lang="en-US" altLang="ja-JP" sz="2400" dirty="0"/>
          </a:p>
          <a:p>
            <a:endParaRPr lang="en-US" sz="1800" dirty="0"/>
          </a:p>
        </p:txBody>
      </p:sp>
    </p:spTree>
    <p:extLst>
      <p:ext uri="{BB962C8B-B14F-4D97-AF65-F5344CB8AC3E}">
        <p14:creationId xmlns:p14="http://schemas.microsoft.com/office/powerpoint/2010/main" val="415944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E4F2-E4E3-498D-D69C-774B765DD68B}"/>
              </a:ext>
            </a:extLst>
          </p:cNvPr>
          <p:cNvSpPr>
            <a:spLocks noGrp="1"/>
          </p:cNvSpPr>
          <p:nvPr>
            <p:ph type="title"/>
          </p:nvPr>
        </p:nvSpPr>
        <p:spPr>
          <a:xfrm>
            <a:off x="971600" y="260648"/>
            <a:ext cx="6006703" cy="912019"/>
          </a:xfrm>
        </p:spPr>
        <p:txBody>
          <a:bodyPr vert="horz" wrap="square" lIns="68580" tIns="135000" rIns="189000" bIns="34290" numCol="1" rtlCol="0" anchor="t" anchorCtr="0" compatLnSpc="1">
            <a:prstTxWarp prst="textNoShape">
              <a:avLst/>
            </a:prstTxWarp>
            <a:normAutofit/>
          </a:bodyPr>
          <a:lstStyle/>
          <a:p>
            <a:br>
              <a:rPr lang="en-US" altLang="ja-JP" sz="1500" dirty="0"/>
            </a:br>
            <a:r>
              <a:rPr lang="ja-JP" altLang="en-US" sz="3200" dirty="0"/>
              <a:t>なぜ男女共同参画が必要なの？</a:t>
            </a:r>
            <a:endParaRPr lang="en-US" sz="2100" dirty="0"/>
          </a:p>
        </p:txBody>
      </p:sp>
      <p:sp>
        <p:nvSpPr>
          <p:cNvPr id="3" name="コンテンツ プレースホルダー 2">
            <a:extLst>
              <a:ext uri="{FF2B5EF4-FFF2-40B4-BE49-F238E27FC236}">
                <a16:creationId xmlns:a16="http://schemas.microsoft.com/office/drawing/2014/main" id="{8A2FECB3-4EAD-C806-A6EA-0B259F240962}"/>
              </a:ext>
            </a:extLst>
          </p:cNvPr>
          <p:cNvSpPr>
            <a:spLocks noGrp="1"/>
          </p:cNvSpPr>
          <p:nvPr>
            <p:ph idx="1"/>
          </p:nvPr>
        </p:nvSpPr>
        <p:spPr>
          <a:xfrm>
            <a:off x="884262" y="1844824"/>
            <a:ext cx="6928097" cy="4104456"/>
          </a:xfrm>
        </p:spPr>
        <p:txBody>
          <a:bodyPr/>
          <a:lstStyle/>
          <a:p>
            <a:r>
              <a:rPr lang="ja-JP" altLang="en-US" sz="2400" dirty="0"/>
              <a:t>日本国憲法には個人の尊重、男女の平等がうたわれています。しかし実際には職場や家庭などさまざまな場で男性の方が優遇されていると感じたりすることが多いのが現状です。</a:t>
            </a:r>
          </a:p>
          <a:p>
            <a:r>
              <a:rPr lang="ja-JP" altLang="en-US" sz="2400" dirty="0"/>
              <a:t>少子高齢化が進む現代社会で、家族のあり方や個人の価値観の多様化など、社会経済の情勢が大きく変化している中で、「男性は仕事、女性は家庭」といった性別による固定的な役割分担にとらわれずに、あらゆる分野で性別にかかわらず活躍できる社会づくりが必要となっています。</a:t>
            </a:r>
            <a:endParaRPr lang="en-US" sz="2400" dirty="0"/>
          </a:p>
        </p:txBody>
      </p:sp>
    </p:spTree>
    <p:extLst>
      <p:ext uri="{BB962C8B-B14F-4D97-AF65-F5344CB8AC3E}">
        <p14:creationId xmlns:p14="http://schemas.microsoft.com/office/powerpoint/2010/main" val="303916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12491-5647-E418-88EB-1D2AECD845A7}"/>
              </a:ext>
            </a:extLst>
          </p:cNvPr>
          <p:cNvSpPr>
            <a:spLocks noGrp="1"/>
          </p:cNvSpPr>
          <p:nvPr>
            <p:ph type="title"/>
          </p:nvPr>
        </p:nvSpPr>
        <p:spPr>
          <a:xfrm>
            <a:off x="574674" y="304801"/>
            <a:ext cx="8029773" cy="891952"/>
          </a:xfrm>
        </p:spPr>
        <p:txBody>
          <a:bodyPr/>
          <a:lstStyle/>
          <a:p>
            <a:r>
              <a:rPr lang="ja-JP" altLang="en-US" dirty="0"/>
              <a:t>男女共同参画の根拠法は？</a:t>
            </a:r>
            <a:endParaRPr lang="en-US" dirty="0"/>
          </a:p>
        </p:txBody>
      </p:sp>
      <p:sp>
        <p:nvSpPr>
          <p:cNvPr id="3" name="コンテンツ プレースホルダー 2">
            <a:extLst>
              <a:ext uri="{FF2B5EF4-FFF2-40B4-BE49-F238E27FC236}">
                <a16:creationId xmlns:a16="http://schemas.microsoft.com/office/drawing/2014/main" id="{2D6C4ABD-1C2A-8C17-B349-61D7B1828AA4}"/>
              </a:ext>
            </a:extLst>
          </p:cNvPr>
          <p:cNvSpPr>
            <a:spLocks noGrp="1"/>
          </p:cNvSpPr>
          <p:nvPr>
            <p:ph idx="1"/>
          </p:nvPr>
        </p:nvSpPr>
        <p:spPr>
          <a:xfrm>
            <a:off x="827584" y="2060848"/>
            <a:ext cx="7488832" cy="3888432"/>
          </a:xfrm>
        </p:spPr>
        <p:txBody>
          <a:bodyPr/>
          <a:lstStyle/>
          <a:p>
            <a:r>
              <a:rPr lang="ja-JP" altLang="en-US" dirty="0"/>
              <a:t>日本国憲法第</a:t>
            </a:r>
            <a:r>
              <a:rPr lang="en-US" altLang="ja-JP" dirty="0"/>
              <a:t>14</a:t>
            </a:r>
            <a:r>
              <a:rPr lang="ja-JP" altLang="en-US" dirty="0"/>
              <a:t>条 </a:t>
            </a:r>
            <a:r>
              <a:rPr lang="ja-JP" altLang="en-US" sz="1800" dirty="0"/>
              <a:t>すべて国民は、法の下に平等であって、人種、信条、</a:t>
            </a:r>
            <a:r>
              <a:rPr lang="ja-JP" altLang="en-US" sz="1800" dirty="0">
                <a:solidFill>
                  <a:srgbClr val="FF0000"/>
                </a:solidFill>
              </a:rPr>
              <a:t>性別</a:t>
            </a:r>
            <a:r>
              <a:rPr lang="ja-JP" altLang="en-US" sz="1800" dirty="0"/>
              <a:t>、社会的身分又は門地により、政治的、経済的又は社会的関係において、差別されない。</a:t>
            </a:r>
            <a:endParaRPr lang="en-US" altLang="ja-JP" sz="1800" dirty="0"/>
          </a:p>
          <a:p>
            <a:r>
              <a:rPr lang="zh-CN" altLang="en-US" dirty="0">
                <a:hlinkClick r:id="rId2"/>
              </a:rPr>
              <a:t>男女共同参画社会基本法</a:t>
            </a:r>
            <a:r>
              <a:rPr lang="ja-JP" altLang="en-US" dirty="0"/>
              <a:t>（１９９９（</a:t>
            </a:r>
            <a:r>
              <a:rPr lang="en-US" altLang="ja-JP" dirty="0"/>
              <a:t>H11</a:t>
            </a:r>
            <a:r>
              <a:rPr lang="ja-JP" altLang="en-US" dirty="0"/>
              <a:t>）年）</a:t>
            </a:r>
            <a:r>
              <a:rPr lang="ja-JP" altLang="en-US" b="0" i="0" dirty="0">
                <a:solidFill>
                  <a:srgbClr val="333333"/>
                </a:solidFill>
                <a:effectLst/>
                <a:highlight>
                  <a:srgbClr val="FFFFFF"/>
                </a:highlight>
                <a:latin typeface="メイリオ" panose="020B0604030504040204" pitchFamily="50" charset="-128"/>
                <a:ea typeface="メイリオ" panose="020B0604030504040204" pitchFamily="50" charset="-128"/>
              </a:rPr>
              <a:t> </a:t>
            </a:r>
            <a:endParaRPr lang="en-US" altLang="ja-JP" b="0" i="0" dirty="0">
              <a:solidFill>
                <a:srgbClr val="333333"/>
              </a:solidFill>
              <a:effectLst/>
              <a:highlight>
                <a:srgbClr val="FFFFFF"/>
              </a:highlight>
              <a:latin typeface="メイリオ" panose="020B0604030504040204" pitchFamily="50" charset="-128"/>
              <a:ea typeface="メイリオ" panose="020B0604030504040204" pitchFamily="50" charset="-128"/>
            </a:endParaRPr>
          </a:p>
          <a:p>
            <a:pPr marL="0" indent="0">
              <a:buNone/>
            </a:pPr>
            <a:r>
              <a:rPr lang="ja-JP" altLang="en-US" sz="1500" dirty="0">
                <a:solidFill>
                  <a:srgbClr val="333333"/>
                </a:solidFill>
                <a:highlight>
                  <a:srgbClr val="FFFFFF"/>
                </a:highlight>
                <a:latin typeface="メイリオ" panose="020B0604030504040204" pitchFamily="50" charset="-128"/>
                <a:ea typeface="メイリオ" panose="020B0604030504040204" pitchFamily="50" charset="-128"/>
              </a:rPr>
              <a:t>第二条</a:t>
            </a:r>
            <a:r>
              <a:rPr lang="ja-JP" altLang="en-US" b="0" i="0" dirty="0">
                <a:solidFill>
                  <a:srgbClr val="333333"/>
                </a:solidFill>
                <a:effectLst/>
                <a:highlight>
                  <a:srgbClr val="FFFFFF"/>
                </a:highlight>
                <a:latin typeface="メイリオ" panose="020B0604030504040204" pitchFamily="50" charset="-128"/>
                <a:ea typeface="メイリオ" panose="020B0604030504040204" pitchFamily="50" charset="-128"/>
              </a:rPr>
              <a:t>　</a:t>
            </a:r>
            <a:r>
              <a:rPr lang="ja-JP" altLang="en-US" sz="1500" dirty="0">
                <a:solidFill>
                  <a:srgbClr val="333333"/>
                </a:solidFill>
                <a:highlight>
                  <a:srgbClr val="FFFFFF"/>
                </a:highlight>
                <a:latin typeface="メイリオ" panose="020B0604030504040204" pitchFamily="50" charset="-128"/>
                <a:ea typeface="メイリオ" panose="020B0604030504040204" pitchFamily="50" charset="-128"/>
              </a:rPr>
              <a:t>一　男女共同参画社会の形成 男女が、社会の対等な構成員として、自らの意思によって社会のあらゆる分野における活動に参画する機会が確保され、もって男女が均等に政治的、経済的、社会的及び文化的利益を享受することができ、かつ、共に責任を担うべき社会を形成することをいう。</a:t>
            </a:r>
            <a:endParaRPr lang="en-US" altLang="ja-JP" sz="1500" dirty="0"/>
          </a:p>
          <a:p>
            <a:pPr marL="0" indent="0">
              <a:buNone/>
            </a:pPr>
            <a:endParaRPr lang="en-US" dirty="0"/>
          </a:p>
        </p:txBody>
      </p:sp>
    </p:spTree>
    <p:extLst>
      <p:ext uri="{BB962C8B-B14F-4D97-AF65-F5344CB8AC3E}">
        <p14:creationId xmlns:p14="http://schemas.microsoft.com/office/powerpoint/2010/main" val="129650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E12491-5647-E418-88EB-1D2AECD845A7}"/>
              </a:ext>
            </a:extLst>
          </p:cNvPr>
          <p:cNvSpPr>
            <a:spLocks noGrp="1"/>
          </p:cNvSpPr>
          <p:nvPr>
            <p:ph type="title"/>
          </p:nvPr>
        </p:nvSpPr>
        <p:spPr/>
        <p:txBody>
          <a:bodyPr/>
          <a:lstStyle/>
          <a:p>
            <a:r>
              <a:rPr lang="ja-JP" altLang="en-US" dirty="0"/>
              <a:t>男女共同参画の根拠法は？</a:t>
            </a:r>
            <a:br>
              <a:rPr lang="en-US" altLang="ja-JP" dirty="0"/>
            </a:br>
            <a:r>
              <a:rPr lang="ja-JP" altLang="en-US" dirty="0"/>
              <a:t>続き</a:t>
            </a:r>
            <a:endParaRPr lang="en-US" dirty="0"/>
          </a:p>
        </p:txBody>
      </p:sp>
      <p:sp>
        <p:nvSpPr>
          <p:cNvPr id="3" name="コンテンツ プレースホルダー 2">
            <a:extLst>
              <a:ext uri="{FF2B5EF4-FFF2-40B4-BE49-F238E27FC236}">
                <a16:creationId xmlns:a16="http://schemas.microsoft.com/office/drawing/2014/main" id="{2D6C4ABD-1C2A-8C17-B349-61D7B1828AA4}"/>
              </a:ext>
            </a:extLst>
          </p:cNvPr>
          <p:cNvSpPr>
            <a:spLocks noGrp="1"/>
          </p:cNvSpPr>
          <p:nvPr>
            <p:ph idx="1"/>
          </p:nvPr>
        </p:nvSpPr>
        <p:spPr>
          <a:xfrm>
            <a:off x="747464" y="1772816"/>
            <a:ext cx="7928992" cy="4392488"/>
          </a:xfrm>
        </p:spPr>
        <p:txBody>
          <a:bodyPr/>
          <a:lstStyle/>
          <a:p>
            <a:pPr marL="0" indent="0">
              <a:buNone/>
            </a:pPr>
            <a:r>
              <a:rPr lang="ja-JP" altLang="en-US" sz="2800" b="1" dirty="0">
                <a:solidFill>
                  <a:srgbClr val="333333"/>
                </a:solidFill>
                <a:highlight>
                  <a:srgbClr val="FFFFFF"/>
                </a:highlight>
                <a:latin typeface="メイリオ" panose="020B0604030504040204" pitchFamily="50" charset="-128"/>
                <a:ea typeface="メイリオ" panose="020B0604030504040204" pitchFamily="50" charset="-128"/>
              </a:rPr>
              <a:t>第三条　</a:t>
            </a:r>
            <a:r>
              <a:rPr lang="ja-JP" altLang="en-US" sz="1800" b="1" dirty="0">
                <a:solidFill>
                  <a:srgbClr val="333333"/>
                </a:solidFill>
                <a:highlight>
                  <a:srgbClr val="FFFFFF"/>
                </a:highlight>
                <a:latin typeface="メイリオ" panose="020B0604030504040204" pitchFamily="50" charset="-128"/>
                <a:ea typeface="メイリオ" panose="020B0604030504040204" pitchFamily="50" charset="-128"/>
              </a:rPr>
              <a:t>（男女の人権の尊重）</a:t>
            </a:r>
          </a:p>
          <a:p>
            <a:pPr marL="0" indent="0">
              <a:buNone/>
            </a:pPr>
            <a:r>
              <a:rPr lang="ja-JP" altLang="en-US" sz="2000" dirty="0">
                <a:solidFill>
                  <a:srgbClr val="333333"/>
                </a:solidFill>
                <a:highlight>
                  <a:srgbClr val="FFFFFF"/>
                </a:highlight>
                <a:latin typeface="メイリオ" panose="020B0604030504040204" pitchFamily="50" charset="-128"/>
                <a:ea typeface="メイリオ" panose="020B0604030504040204" pitchFamily="50" charset="-128"/>
              </a:rPr>
              <a:t>男女共同参画社会の形成は、男女の個人としての尊厳が重んぜられること、男女が性別による差別的取扱いを受けないこと、男女が個人として能力を発揮する機会が確保されることその他の男女の人権が尊重されることを旨として、行われなければならない。</a:t>
            </a:r>
            <a:endParaRPr lang="en-US" altLang="ja-JP" sz="2000" dirty="0">
              <a:solidFill>
                <a:srgbClr val="333333"/>
              </a:solidFill>
              <a:highlight>
                <a:srgbClr val="FFFFFF"/>
              </a:highlight>
              <a:latin typeface="メイリオ" panose="020B0604030504040204" pitchFamily="50" charset="-128"/>
              <a:ea typeface="メイリオ" panose="020B0604030504040204" pitchFamily="50" charset="-128"/>
            </a:endParaRPr>
          </a:p>
          <a:p>
            <a:pPr marL="0" indent="0">
              <a:buNone/>
            </a:pPr>
            <a:r>
              <a:rPr lang="ja-JP" altLang="en-US" sz="2800" dirty="0"/>
              <a:t>第四条　</a:t>
            </a:r>
            <a:r>
              <a:rPr lang="ja-JP" altLang="en-US" sz="1800" dirty="0"/>
              <a:t>（社会における制度又は慣行についての配慮）</a:t>
            </a:r>
            <a:endParaRPr lang="en-US" altLang="ja-JP" sz="1800" dirty="0"/>
          </a:p>
          <a:p>
            <a:pPr marL="0" indent="0">
              <a:buNone/>
            </a:pPr>
            <a:r>
              <a:rPr lang="ja-JP" altLang="en-US" sz="1800" b="1" dirty="0">
                <a:solidFill>
                  <a:srgbClr val="333333"/>
                </a:solidFill>
                <a:highlight>
                  <a:srgbClr val="FFFFFF"/>
                </a:highlight>
                <a:latin typeface="メイリオ" panose="020B0604030504040204" pitchFamily="50" charset="-128"/>
                <a:ea typeface="メイリオ" panose="020B0604030504040204" pitchFamily="50" charset="-128"/>
              </a:rPr>
              <a:t>男女共同参画社会の形成</a:t>
            </a:r>
            <a:r>
              <a:rPr lang="ja-JP" altLang="en-US" sz="2000" dirty="0"/>
              <a:t>に当たっては、社会における制度又は慣行が、性別による固定的な役割分担等を反映して、男女の社会における活動の選択に対して中立でない影響を及ぼすことにより、男女共同参画社会の形成を阻害する要因となるおそれがあることにかんがみ、社会における制度又は慣行が男女の社会における活動の選択に対して及ぼす影響をできる限り中立なものとするように配慮されなければならない。</a:t>
            </a:r>
            <a:endParaRPr lang="en-US" sz="2000" dirty="0"/>
          </a:p>
        </p:txBody>
      </p:sp>
    </p:spTree>
    <p:extLst>
      <p:ext uri="{BB962C8B-B14F-4D97-AF65-F5344CB8AC3E}">
        <p14:creationId xmlns:p14="http://schemas.microsoft.com/office/powerpoint/2010/main" val="132066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857D9-E212-14B1-CD95-6576BA5869A8}"/>
              </a:ext>
            </a:extLst>
          </p:cNvPr>
          <p:cNvSpPr>
            <a:spLocks noGrp="1"/>
          </p:cNvSpPr>
          <p:nvPr>
            <p:ph type="title"/>
          </p:nvPr>
        </p:nvSpPr>
        <p:spPr>
          <a:xfrm>
            <a:off x="535508" y="577278"/>
            <a:ext cx="7940675" cy="891952"/>
          </a:xfrm>
        </p:spPr>
        <p:txBody>
          <a:bodyPr/>
          <a:lstStyle/>
          <a:p>
            <a:r>
              <a:rPr lang="ja-JP" altLang="en-US" dirty="0"/>
              <a:t>少子化と男女共同参画との関係</a:t>
            </a:r>
            <a:endParaRPr lang="en-US" dirty="0"/>
          </a:p>
        </p:txBody>
      </p:sp>
      <p:sp>
        <p:nvSpPr>
          <p:cNvPr id="3" name="コンテンツ プレースホルダー 2">
            <a:extLst>
              <a:ext uri="{FF2B5EF4-FFF2-40B4-BE49-F238E27FC236}">
                <a16:creationId xmlns:a16="http://schemas.microsoft.com/office/drawing/2014/main" id="{70794B7C-F51C-92CE-DDA3-BAF1455CCFF2}"/>
              </a:ext>
            </a:extLst>
          </p:cNvPr>
          <p:cNvSpPr>
            <a:spLocks noGrp="1"/>
          </p:cNvSpPr>
          <p:nvPr>
            <p:ph idx="1"/>
          </p:nvPr>
        </p:nvSpPr>
        <p:spPr>
          <a:xfrm>
            <a:off x="628650" y="1700808"/>
            <a:ext cx="7687766" cy="4320480"/>
          </a:xfrm>
        </p:spPr>
        <p:txBody>
          <a:bodyPr>
            <a:normAutofit fontScale="55000" lnSpcReduction="20000"/>
          </a:bodyPr>
          <a:lstStyle/>
          <a:p>
            <a:pPr marL="0" indent="0">
              <a:buNone/>
            </a:pPr>
            <a:r>
              <a:rPr lang="en-US" altLang="ja-JP" sz="4000" dirty="0"/>
              <a:t>【</a:t>
            </a:r>
            <a:r>
              <a:rPr lang="ja-JP" altLang="en-US" sz="4000" dirty="0"/>
              <a:t>日本の少子化</a:t>
            </a:r>
            <a:r>
              <a:rPr lang="en-US" altLang="ja-JP" sz="4000" dirty="0"/>
              <a:t>】</a:t>
            </a:r>
            <a:r>
              <a:rPr lang="ja-JP" altLang="en-US" sz="4000" dirty="0"/>
              <a:t>合計（特殊）出生率の低下という意味では</a:t>
            </a:r>
            <a:r>
              <a:rPr lang="en-US" altLang="ja-JP" sz="4000" dirty="0"/>
              <a:t> </a:t>
            </a:r>
          </a:p>
          <a:p>
            <a:pPr marL="0" indent="0">
              <a:buNone/>
            </a:pPr>
            <a:r>
              <a:rPr lang="ja-JP" altLang="en-US" sz="4000" dirty="0"/>
              <a:t>①</a:t>
            </a:r>
            <a:r>
              <a:rPr lang="en-US" altLang="ja-JP" sz="4000" dirty="0"/>
              <a:t>1947‐49</a:t>
            </a:r>
            <a:r>
              <a:rPr lang="ja-JP" altLang="en-US" sz="4000" dirty="0"/>
              <a:t>（第</a:t>
            </a:r>
            <a:r>
              <a:rPr lang="en-US" altLang="ja-JP" sz="4000" dirty="0"/>
              <a:t>1</a:t>
            </a:r>
            <a:r>
              <a:rPr lang="ja-JP" altLang="en-US" sz="4000" dirty="0"/>
              <a:t>次ベビーブーム）②</a:t>
            </a:r>
            <a:r>
              <a:rPr lang="en-US" altLang="ja-JP" sz="4000" dirty="0"/>
              <a:t>1950‐61</a:t>
            </a:r>
            <a:r>
              <a:rPr lang="ja-JP" altLang="en-US" sz="4000" dirty="0"/>
              <a:t>（第</a:t>
            </a:r>
            <a:r>
              <a:rPr lang="en-US" altLang="ja-JP" sz="4000" dirty="0"/>
              <a:t>1</a:t>
            </a:r>
            <a:r>
              <a:rPr lang="ja-JP" altLang="en-US" sz="4000" dirty="0"/>
              <a:t>次出生力低下）③</a:t>
            </a:r>
            <a:r>
              <a:rPr lang="en-US" altLang="ja-JP" sz="4000" dirty="0"/>
              <a:t>1962‐73</a:t>
            </a:r>
            <a:r>
              <a:rPr lang="ja-JP" altLang="en-US" sz="4000" dirty="0"/>
              <a:t>（安定期）④</a:t>
            </a:r>
            <a:r>
              <a:rPr lang="en-US" altLang="ja-JP" sz="4000" dirty="0"/>
              <a:t>1974‐2023(</a:t>
            </a:r>
            <a:r>
              <a:rPr lang="ja-JP" altLang="en-US" sz="4000" dirty="0"/>
              <a:t>第</a:t>
            </a:r>
            <a:r>
              <a:rPr lang="en-US" altLang="ja-JP" sz="4000" dirty="0"/>
              <a:t>2</a:t>
            </a:r>
            <a:r>
              <a:rPr lang="ja-JP" altLang="en-US" sz="4000" dirty="0"/>
              <a:t>次出生力低下）</a:t>
            </a:r>
            <a:endParaRPr lang="en-US" altLang="ja-JP" sz="4000" dirty="0"/>
          </a:p>
          <a:p>
            <a:pPr marL="0" indent="0">
              <a:buNone/>
            </a:pPr>
            <a:r>
              <a:rPr lang="en-US" altLang="ja-JP" sz="4000" dirty="0"/>
              <a:t>【</a:t>
            </a:r>
            <a:r>
              <a:rPr lang="ja-JP" altLang="en-US" sz="4000" dirty="0"/>
              <a:t>男女共同参画</a:t>
            </a:r>
            <a:r>
              <a:rPr lang="en-US" altLang="ja-JP" sz="4000" dirty="0"/>
              <a:t>】</a:t>
            </a:r>
          </a:p>
          <a:p>
            <a:pPr marL="0" indent="0">
              <a:buNone/>
            </a:pPr>
            <a:r>
              <a:rPr lang="ja-JP" altLang="en-US" sz="4000" dirty="0"/>
              <a:t>①</a:t>
            </a:r>
            <a:r>
              <a:rPr lang="en-US" altLang="ja-JP" sz="4000" dirty="0"/>
              <a:t>1974</a:t>
            </a:r>
            <a:r>
              <a:rPr lang="ja-JP" altLang="en-US" sz="4000" dirty="0"/>
              <a:t>年（石油ショック）→女性の大学進学率・就業率の上昇</a:t>
            </a:r>
            <a:endParaRPr lang="en-US" altLang="ja-JP" sz="4000" dirty="0"/>
          </a:p>
          <a:p>
            <a:pPr marL="0" indent="0">
              <a:buNone/>
            </a:pPr>
            <a:r>
              <a:rPr lang="ja-JP" altLang="en-US" sz="4000" dirty="0"/>
              <a:t>②</a:t>
            </a:r>
            <a:r>
              <a:rPr lang="en-US" altLang="ja-JP" sz="4000" dirty="0"/>
              <a:t>1990</a:t>
            </a:r>
            <a:r>
              <a:rPr lang="ja-JP" altLang="en-US" sz="4000" dirty="0"/>
              <a:t>年（バブル経済崩壊）→共稼ぎ世帯の増加</a:t>
            </a:r>
            <a:endParaRPr lang="en-US" altLang="ja-JP" sz="4000" dirty="0"/>
          </a:p>
          <a:p>
            <a:pPr marL="0" indent="0">
              <a:buNone/>
            </a:pPr>
            <a:r>
              <a:rPr lang="en-US" altLang="ja-JP" sz="4000" dirty="0"/>
              <a:t>【</a:t>
            </a:r>
            <a:r>
              <a:rPr lang="ja-JP" altLang="en-US" sz="4000" dirty="0"/>
              <a:t>両者の関係</a:t>
            </a:r>
            <a:r>
              <a:rPr lang="en-US" altLang="ja-JP" sz="4000" dirty="0"/>
              <a:t>】</a:t>
            </a:r>
          </a:p>
          <a:p>
            <a:pPr marL="0" indent="0">
              <a:buNone/>
            </a:pPr>
            <a:r>
              <a:rPr lang="ja-JP" altLang="en-US" sz="4000" dirty="0"/>
              <a:t>少子化の④第</a:t>
            </a:r>
            <a:r>
              <a:rPr lang="en-US" altLang="ja-JP" sz="4000" dirty="0"/>
              <a:t>2</a:t>
            </a:r>
            <a:r>
              <a:rPr lang="ja-JP" altLang="en-US" sz="4000" dirty="0"/>
              <a:t>次出生力低下と①女性の大学進学率・就業率の上昇の始まりは</a:t>
            </a:r>
            <a:r>
              <a:rPr lang="en-US" altLang="ja-JP" sz="4000" dirty="0"/>
              <a:t>1974</a:t>
            </a:r>
            <a:r>
              <a:rPr lang="ja-JP" altLang="en-US" sz="4000" dirty="0"/>
              <a:t>年（石油ショック）以降。この点に着目し、男女性別役割対する伝統的な価値観が男女共同参加の流れと相容れず、これが少子化の元凶がであるとの主張がある。→しかし、現実には男女共同参加が進めば進むほど、少子化が進むというパラドックスに陥るのではないか？また、先行する少子化の②第</a:t>
            </a:r>
            <a:r>
              <a:rPr lang="en-US" altLang="ja-JP" sz="4000" dirty="0"/>
              <a:t>1</a:t>
            </a:r>
            <a:r>
              <a:rPr lang="ja-JP" altLang="en-US" sz="4000" dirty="0"/>
              <a:t>次出生力低下はなぜ起きたのか説明できなし。</a:t>
            </a:r>
            <a:endParaRPr lang="en-US" altLang="ja-JP" sz="4000" dirty="0"/>
          </a:p>
          <a:p>
            <a:pPr marL="0" indent="0">
              <a:buNone/>
            </a:pPr>
            <a:endParaRPr lang="en-US" altLang="ja-JP" dirty="0"/>
          </a:p>
          <a:p>
            <a:pPr marL="0" indent="0">
              <a:buNone/>
            </a:pPr>
            <a:endParaRPr lang="en-US" dirty="0"/>
          </a:p>
        </p:txBody>
      </p:sp>
    </p:spTree>
    <p:extLst>
      <p:ext uri="{BB962C8B-B14F-4D97-AF65-F5344CB8AC3E}">
        <p14:creationId xmlns:p14="http://schemas.microsoft.com/office/powerpoint/2010/main" val="2360108025"/>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21597</TotalTime>
  <Words>2896</Words>
  <Application>Microsoft Office PowerPoint</Application>
  <PresentationFormat>画面に合わせる (4:3)</PresentationFormat>
  <Paragraphs>140</Paragraphs>
  <Slides>24</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ＭＳ Ｐゴシック</vt:lpstr>
      <vt:lpstr>ＭＳ 明朝</vt:lpstr>
      <vt:lpstr>メイリオ</vt:lpstr>
      <vt:lpstr>Arial</vt:lpstr>
      <vt:lpstr>Century</vt:lpstr>
      <vt:lpstr>Times New Roman</vt:lpstr>
      <vt:lpstr>Wingdings</vt:lpstr>
      <vt:lpstr>Profile</vt:lpstr>
      <vt:lpstr>  第14回　  【社会変動と家族②】育児期の家族生活と職業生活  　男女共同参画社会とライフワークバランス   </vt:lpstr>
      <vt:lpstr>第14回のテーマ</vt:lpstr>
      <vt:lpstr>【社会変動と家族②】育児期の家族生活と職業生活 「私作る人、僕食べる人」？</vt:lpstr>
      <vt:lpstr>ポスター「育児をしない男を、父とは呼ばない。」</vt:lpstr>
      <vt:lpstr> 男女共同参画社会ってなに？ </vt:lpstr>
      <vt:lpstr> なぜ男女共同参画が必要なの？</vt:lpstr>
      <vt:lpstr>男女共同参画の根拠法は？</vt:lpstr>
      <vt:lpstr>男女共同参画の根拠法は？ 続き</vt:lpstr>
      <vt:lpstr>少子化と男女共同参画との関係</vt:lpstr>
      <vt:lpstr> 日本の少子化(出生数・合計出生率） </vt:lpstr>
      <vt:lpstr>専業主婦は少数派？ 2021年 ＊64歳以下</vt:lpstr>
      <vt:lpstr> 男女共同参画に関係する日本の現状についてのクイズ＊</vt:lpstr>
      <vt:lpstr>ジェンダーギャップ指数（GGI）２０２３</vt:lpstr>
      <vt:lpstr> 男女共同参画に関係する日本の現状についてのクイズ＊</vt:lpstr>
      <vt:lpstr> 男女共同参画に関係する日本の現状についてのクイズ＊</vt:lpstr>
      <vt:lpstr>PowerPoint プレゼンテーション</vt:lpstr>
      <vt:lpstr>PowerPoint プレゼンテーション</vt:lpstr>
      <vt:lpstr>【社会変動と家族②】育児期の家族生活と職業生活 ワーク・ライフ・バランスってなに？</vt:lpstr>
      <vt:lpstr>【社会変動と家族②】育児期の家族生活と職業生活  ワーク・ライフ・バランスの実現に向けた取組の推進</vt:lpstr>
      <vt:lpstr>【社会変動と家族②】育児期の家族生活と職業生活  ワーク・ライフ・バランスの実現に向けた取組の推進</vt:lpstr>
      <vt:lpstr>【社会変動と家族②】育児期の家族生活と職業生活  ワーク・ライフ・バランスの実現に向けた取組の推進</vt:lpstr>
      <vt:lpstr> 育児期の家族生活と職業生活の未来？</vt:lpstr>
      <vt:lpstr>育児期の家族生活と職業生活の未来？</vt:lpstr>
      <vt:lpstr>次週(最終回）</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299</cp:revision>
  <cp:lastPrinted>2024-06-05T07:32:18Z</cp:lastPrinted>
  <dcterms:created xsi:type="dcterms:W3CDTF">2014-09-24T05:41:10Z</dcterms:created>
  <dcterms:modified xsi:type="dcterms:W3CDTF">2025-07-22T07:12:31Z</dcterms:modified>
</cp:coreProperties>
</file>