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55" r:id="rId1"/>
  </p:sldMasterIdLst>
  <p:notesMasterIdLst>
    <p:notesMasterId r:id="rId30"/>
  </p:notesMasterIdLst>
  <p:handoutMasterIdLst>
    <p:handoutMasterId r:id="rId31"/>
  </p:handoutMasterIdLst>
  <p:sldIdLst>
    <p:sldId id="256" r:id="rId2"/>
    <p:sldId id="449" r:id="rId3"/>
    <p:sldId id="620" r:id="rId4"/>
    <p:sldId id="621" r:id="rId5"/>
    <p:sldId id="517" r:id="rId6"/>
    <p:sldId id="518" r:id="rId7"/>
    <p:sldId id="524" r:id="rId8"/>
    <p:sldId id="525" r:id="rId9"/>
    <p:sldId id="519" r:id="rId10"/>
    <p:sldId id="526" r:id="rId11"/>
    <p:sldId id="527" r:id="rId12"/>
    <p:sldId id="606" r:id="rId13"/>
    <p:sldId id="572" r:id="rId14"/>
    <p:sldId id="607" r:id="rId15"/>
    <p:sldId id="608" r:id="rId16"/>
    <p:sldId id="609" r:id="rId17"/>
    <p:sldId id="599" r:id="rId18"/>
    <p:sldId id="610" r:id="rId19"/>
    <p:sldId id="612" r:id="rId20"/>
    <p:sldId id="613" r:id="rId21"/>
    <p:sldId id="614" r:id="rId22"/>
    <p:sldId id="615" r:id="rId23"/>
    <p:sldId id="617" r:id="rId24"/>
    <p:sldId id="619" r:id="rId25"/>
    <p:sldId id="446" r:id="rId26"/>
    <p:sldId id="521" r:id="rId27"/>
    <p:sldId id="618" r:id="rId28"/>
    <p:sldId id="425" r:id="rId29"/>
  </p:sldIdLst>
  <p:sldSz cx="9144000" cy="6858000" type="screen4x3"/>
  <p:notesSz cx="6888163" cy="10018713"/>
  <p:defaultTextStyle>
    <a:defPPr>
      <a:defRPr lang="ja-JP"/>
    </a:defPPr>
    <a:lvl1pPr algn="l" rtl="0" fontAlgn="base">
      <a:spcBef>
        <a:spcPct val="0"/>
      </a:spcBef>
      <a:spcAft>
        <a:spcPct val="0"/>
      </a:spcAft>
      <a:defRPr kumimoji="1" sz="2400" kern="1200">
        <a:solidFill>
          <a:schemeClr val="tx1"/>
        </a:solidFill>
        <a:latin typeface="Arial" charset="0"/>
        <a:ea typeface="ＭＳ Ｐゴシック" charset="-128"/>
        <a:cs typeface="ＭＳ Ｐゴシック" charset="-128"/>
      </a:defRPr>
    </a:lvl1pPr>
    <a:lvl2pPr marL="457200" algn="l" rtl="0" fontAlgn="base">
      <a:spcBef>
        <a:spcPct val="0"/>
      </a:spcBef>
      <a:spcAft>
        <a:spcPct val="0"/>
      </a:spcAft>
      <a:defRPr kumimoji="1" sz="2400" kern="1200">
        <a:solidFill>
          <a:schemeClr val="tx1"/>
        </a:solidFill>
        <a:latin typeface="Arial" charset="0"/>
        <a:ea typeface="ＭＳ Ｐゴシック" charset="-128"/>
        <a:cs typeface="ＭＳ Ｐゴシック" charset="-128"/>
      </a:defRPr>
    </a:lvl2pPr>
    <a:lvl3pPr marL="914400" algn="l" rtl="0" fontAlgn="base">
      <a:spcBef>
        <a:spcPct val="0"/>
      </a:spcBef>
      <a:spcAft>
        <a:spcPct val="0"/>
      </a:spcAft>
      <a:defRPr kumimoji="1" sz="2400" kern="1200">
        <a:solidFill>
          <a:schemeClr val="tx1"/>
        </a:solidFill>
        <a:latin typeface="Arial" charset="0"/>
        <a:ea typeface="ＭＳ Ｐゴシック" charset="-128"/>
        <a:cs typeface="ＭＳ Ｐゴシック" charset="-128"/>
      </a:defRPr>
    </a:lvl3pPr>
    <a:lvl4pPr marL="1371600" algn="l" rtl="0" fontAlgn="base">
      <a:spcBef>
        <a:spcPct val="0"/>
      </a:spcBef>
      <a:spcAft>
        <a:spcPct val="0"/>
      </a:spcAft>
      <a:defRPr kumimoji="1" sz="2400" kern="1200">
        <a:solidFill>
          <a:schemeClr val="tx1"/>
        </a:solidFill>
        <a:latin typeface="Arial" charset="0"/>
        <a:ea typeface="ＭＳ Ｐゴシック" charset="-128"/>
        <a:cs typeface="ＭＳ Ｐゴシック" charset="-128"/>
      </a:defRPr>
    </a:lvl4pPr>
    <a:lvl5pPr marL="1828800" algn="l" rtl="0" fontAlgn="base">
      <a:spcBef>
        <a:spcPct val="0"/>
      </a:spcBef>
      <a:spcAft>
        <a:spcPct val="0"/>
      </a:spcAft>
      <a:defRPr kumimoji="1" sz="2400" kern="1200">
        <a:solidFill>
          <a:schemeClr val="tx1"/>
        </a:solidFill>
        <a:latin typeface="Arial" charset="0"/>
        <a:ea typeface="ＭＳ Ｐゴシック" charset="-128"/>
        <a:cs typeface="ＭＳ Ｐゴシック" charset="-128"/>
      </a:defRPr>
    </a:lvl5pPr>
    <a:lvl6pPr marL="2286000" algn="l" defTabSz="457200" rtl="0" eaLnBrk="1" latinLnBrk="0" hangingPunct="1">
      <a:defRPr kumimoji="1" sz="2400" kern="1200">
        <a:solidFill>
          <a:schemeClr val="tx1"/>
        </a:solidFill>
        <a:latin typeface="Arial" charset="0"/>
        <a:ea typeface="ＭＳ Ｐゴシック" charset="-128"/>
        <a:cs typeface="ＭＳ Ｐゴシック" charset="-128"/>
      </a:defRPr>
    </a:lvl6pPr>
    <a:lvl7pPr marL="2743200" algn="l" defTabSz="457200" rtl="0" eaLnBrk="1" latinLnBrk="0" hangingPunct="1">
      <a:defRPr kumimoji="1" sz="2400" kern="1200">
        <a:solidFill>
          <a:schemeClr val="tx1"/>
        </a:solidFill>
        <a:latin typeface="Arial" charset="0"/>
        <a:ea typeface="ＭＳ Ｐゴシック" charset="-128"/>
        <a:cs typeface="ＭＳ Ｐゴシック" charset="-128"/>
      </a:defRPr>
    </a:lvl7pPr>
    <a:lvl8pPr marL="3200400" algn="l" defTabSz="457200" rtl="0" eaLnBrk="1" latinLnBrk="0" hangingPunct="1">
      <a:defRPr kumimoji="1" sz="2400" kern="1200">
        <a:solidFill>
          <a:schemeClr val="tx1"/>
        </a:solidFill>
        <a:latin typeface="Arial" charset="0"/>
        <a:ea typeface="ＭＳ Ｐゴシック" charset="-128"/>
        <a:cs typeface="ＭＳ Ｐゴシック" charset="-128"/>
      </a:defRPr>
    </a:lvl8pPr>
    <a:lvl9pPr marL="3657600" algn="l" defTabSz="457200" rtl="0" eaLnBrk="1" latinLnBrk="0" hangingPunct="1">
      <a:defRPr kumimoji="1" sz="2400" kern="1200">
        <a:solidFill>
          <a:schemeClr val="tx1"/>
        </a:solidFill>
        <a:latin typeface="Arial" charset="0"/>
        <a:ea typeface="ＭＳ Ｐゴシック" charset="-128"/>
        <a:cs typeface="ＭＳ Ｐゴシック" charset="-128"/>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rnWhat="handouts2" frameSlides="1"/>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3981" autoAdjust="0"/>
    <p:restoredTop sz="94660"/>
  </p:normalViewPr>
  <p:slideViewPr>
    <p:cSldViewPr>
      <p:cViewPr varScale="1">
        <p:scale>
          <a:sx n="71" d="100"/>
          <a:sy n="71" d="100"/>
        </p:scale>
        <p:origin x="748" y="5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3010" name="Rectangle 2"/>
          <p:cNvSpPr>
            <a:spLocks noGrp="1" noChangeArrowheads="1"/>
          </p:cNvSpPr>
          <p:nvPr>
            <p:ph type="hdr" sz="quarter"/>
          </p:nvPr>
        </p:nvSpPr>
        <p:spPr bwMode="auto">
          <a:xfrm>
            <a:off x="0" y="0"/>
            <a:ext cx="2984871" cy="500936"/>
          </a:xfrm>
          <a:prstGeom prst="rect">
            <a:avLst/>
          </a:prstGeom>
          <a:noFill/>
          <a:ln w="9525">
            <a:noFill/>
            <a:miter lim="800000"/>
            <a:headEnd/>
            <a:tailEnd/>
          </a:ln>
        </p:spPr>
        <p:txBody>
          <a:bodyPr vert="horz" wrap="square" lIns="96606" tIns="48303" rIns="96606" bIns="48303" numCol="1" anchor="t" anchorCtr="0" compatLnSpc="1">
            <a:prstTxWarp prst="textNoShape">
              <a:avLst/>
            </a:prstTxWarp>
          </a:bodyPr>
          <a:lstStyle>
            <a:lvl1pPr>
              <a:defRPr sz="1300"/>
            </a:lvl1pPr>
          </a:lstStyle>
          <a:p>
            <a:pPr>
              <a:defRPr/>
            </a:pPr>
            <a:endParaRPr lang="en-US" altLang="ja-JP"/>
          </a:p>
        </p:txBody>
      </p:sp>
      <p:sp>
        <p:nvSpPr>
          <p:cNvPr id="43011" name="Rectangle 3"/>
          <p:cNvSpPr>
            <a:spLocks noGrp="1" noChangeArrowheads="1"/>
          </p:cNvSpPr>
          <p:nvPr>
            <p:ph type="dt" sz="quarter" idx="1"/>
          </p:nvPr>
        </p:nvSpPr>
        <p:spPr bwMode="auto">
          <a:xfrm>
            <a:off x="3903292" y="0"/>
            <a:ext cx="2984871" cy="500936"/>
          </a:xfrm>
          <a:prstGeom prst="rect">
            <a:avLst/>
          </a:prstGeom>
          <a:noFill/>
          <a:ln w="9525">
            <a:noFill/>
            <a:miter lim="800000"/>
            <a:headEnd/>
            <a:tailEnd/>
          </a:ln>
        </p:spPr>
        <p:txBody>
          <a:bodyPr vert="horz" wrap="square" lIns="96606" tIns="48303" rIns="96606" bIns="48303" numCol="1" anchor="t" anchorCtr="0" compatLnSpc="1">
            <a:prstTxWarp prst="textNoShape">
              <a:avLst/>
            </a:prstTxWarp>
          </a:bodyPr>
          <a:lstStyle>
            <a:lvl1pPr algn="r">
              <a:defRPr sz="1300"/>
            </a:lvl1pPr>
          </a:lstStyle>
          <a:p>
            <a:pPr>
              <a:defRPr/>
            </a:pPr>
            <a:endParaRPr lang="en-US" altLang="ja-JP"/>
          </a:p>
        </p:txBody>
      </p:sp>
      <p:sp>
        <p:nvSpPr>
          <p:cNvPr id="43012" name="Rectangle 4"/>
          <p:cNvSpPr>
            <a:spLocks noGrp="1" noChangeArrowheads="1"/>
          </p:cNvSpPr>
          <p:nvPr>
            <p:ph type="ftr" sz="quarter" idx="2"/>
          </p:nvPr>
        </p:nvSpPr>
        <p:spPr bwMode="auto">
          <a:xfrm>
            <a:off x="0" y="9517777"/>
            <a:ext cx="2984871" cy="500936"/>
          </a:xfrm>
          <a:prstGeom prst="rect">
            <a:avLst/>
          </a:prstGeom>
          <a:noFill/>
          <a:ln w="9525">
            <a:noFill/>
            <a:miter lim="800000"/>
            <a:headEnd/>
            <a:tailEnd/>
          </a:ln>
        </p:spPr>
        <p:txBody>
          <a:bodyPr vert="horz" wrap="square" lIns="96606" tIns="48303" rIns="96606" bIns="48303" numCol="1" anchor="b" anchorCtr="0" compatLnSpc="1">
            <a:prstTxWarp prst="textNoShape">
              <a:avLst/>
            </a:prstTxWarp>
          </a:bodyPr>
          <a:lstStyle>
            <a:lvl1pPr>
              <a:defRPr sz="1300"/>
            </a:lvl1pPr>
          </a:lstStyle>
          <a:p>
            <a:pPr>
              <a:defRPr/>
            </a:pPr>
            <a:endParaRPr lang="en-US" altLang="ja-JP"/>
          </a:p>
        </p:txBody>
      </p:sp>
      <p:sp>
        <p:nvSpPr>
          <p:cNvPr id="43013" name="Rectangle 5"/>
          <p:cNvSpPr>
            <a:spLocks noGrp="1" noChangeArrowheads="1"/>
          </p:cNvSpPr>
          <p:nvPr>
            <p:ph type="sldNum" sz="quarter" idx="3"/>
          </p:nvPr>
        </p:nvSpPr>
        <p:spPr bwMode="auto">
          <a:xfrm>
            <a:off x="3903292" y="9517777"/>
            <a:ext cx="2984871" cy="500936"/>
          </a:xfrm>
          <a:prstGeom prst="rect">
            <a:avLst/>
          </a:prstGeom>
          <a:noFill/>
          <a:ln w="9525">
            <a:noFill/>
            <a:miter lim="800000"/>
            <a:headEnd/>
            <a:tailEnd/>
          </a:ln>
        </p:spPr>
        <p:txBody>
          <a:bodyPr vert="horz" wrap="square" lIns="96606" tIns="48303" rIns="96606" bIns="48303" numCol="1" anchor="b" anchorCtr="0" compatLnSpc="1">
            <a:prstTxWarp prst="textNoShape">
              <a:avLst/>
            </a:prstTxWarp>
          </a:bodyPr>
          <a:lstStyle>
            <a:lvl1pPr algn="r">
              <a:defRPr sz="1300"/>
            </a:lvl1pPr>
          </a:lstStyle>
          <a:p>
            <a:pPr>
              <a:defRPr/>
            </a:pPr>
            <a:fld id="{23917F46-3E08-8B45-993B-B96CE388847C}" type="slidenum">
              <a:rPr lang="en-US" altLang="ja-JP"/>
              <a:pPr>
                <a:defRPr/>
              </a:pPr>
              <a:t>‹#›</a:t>
            </a:fld>
            <a:endParaRPr lang="en-US" altLang="ja-JP"/>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7650" name="Rectangle 2"/>
          <p:cNvSpPr>
            <a:spLocks noGrp="1" noChangeArrowheads="1"/>
          </p:cNvSpPr>
          <p:nvPr>
            <p:ph type="hdr" sz="quarter"/>
          </p:nvPr>
        </p:nvSpPr>
        <p:spPr bwMode="auto">
          <a:xfrm>
            <a:off x="0" y="0"/>
            <a:ext cx="2984871" cy="500936"/>
          </a:xfrm>
          <a:prstGeom prst="rect">
            <a:avLst/>
          </a:prstGeom>
          <a:noFill/>
          <a:ln w="9525">
            <a:noFill/>
            <a:miter lim="800000"/>
            <a:headEnd/>
            <a:tailEnd/>
          </a:ln>
        </p:spPr>
        <p:txBody>
          <a:bodyPr vert="horz" wrap="square" lIns="96606" tIns="48303" rIns="96606" bIns="48303" numCol="1" anchor="t" anchorCtr="0" compatLnSpc="1">
            <a:prstTxWarp prst="textNoShape">
              <a:avLst/>
            </a:prstTxWarp>
          </a:bodyPr>
          <a:lstStyle>
            <a:lvl1pPr>
              <a:defRPr sz="1300"/>
            </a:lvl1pPr>
          </a:lstStyle>
          <a:p>
            <a:pPr>
              <a:defRPr/>
            </a:pPr>
            <a:endParaRPr lang="en-US" altLang="ja-JP"/>
          </a:p>
        </p:txBody>
      </p:sp>
      <p:sp>
        <p:nvSpPr>
          <p:cNvPr id="27651" name="Rectangle 3"/>
          <p:cNvSpPr>
            <a:spLocks noGrp="1" noChangeArrowheads="1"/>
          </p:cNvSpPr>
          <p:nvPr>
            <p:ph type="dt" idx="1"/>
          </p:nvPr>
        </p:nvSpPr>
        <p:spPr bwMode="auto">
          <a:xfrm>
            <a:off x="3903292" y="0"/>
            <a:ext cx="2984871" cy="500936"/>
          </a:xfrm>
          <a:prstGeom prst="rect">
            <a:avLst/>
          </a:prstGeom>
          <a:noFill/>
          <a:ln w="9525">
            <a:noFill/>
            <a:miter lim="800000"/>
            <a:headEnd/>
            <a:tailEnd/>
          </a:ln>
        </p:spPr>
        <p:txBody>
          <a:bodyPr vert="horz" wrap="square" lIns="96606" tIns="48303" rIns="96606" bIns="48303" numCol="1" anchor="t" anchorCtr="0" compatLnSpc="1">
            <a:prstTxWarp prst="textNoShape">
              <a:avLst/>
            </a:prstTxWarp>
          </a:bodyPr>
          <a:lstStyle>
            <a:lvl1pPr algn="r">
              <a:defRPr sz="1300"/>
            </a:lvl1pPr>
          </a:lstStyle>
          <a:p>
            <a:pPr>
              <a:defRPr/>
            </a:pPr>
            <a:endParaRPr lang="en-US" altLang="ja-JP"/>
          </a:p>
        </p:txBody>
      </p:sp>
      <p:sp>
        <p:nvSpPr>
          <p:cNvPr id="14340" name="Rectangle 4"/>
          <p:cNvSpPr>
            <a:spLocks noGrp="1" noRot="1" noChangeAspect="1" noChangeArrowheads="1" noTextEdit="1"/>
          </p:cNvSpPr>
          <p:nvPr>
            <p:ph type="sldImg" idx="2"/>
          </p:nvPr>
        </p:nvSpPr>
        <p:spPr bwMode="auto">
          <a:xfrm>
            <a:off x="939800" y="750888"/>
            <a:ext cx="5008563" cy="3757612"/>
          </a:xfrm>
          <a:prstGeom prst="rect">
            <a:avLst/>
          </a:prstGeom>
          <a:noFill/>
          <a:ln w="9525">
            <a:solidFill>
              <a:srgbClr val="000000"/>
            </a:solidFill>
            <a:miter lim="800000"/>
            <a:headEnd/>
            <a:tailEnd/>
          </a:ln>
        </p:spPr>
      </p:sp>
      <p:sp>
        <p:nvSpPr>
          <p:cNvPr id="27653" name="Rectangle 5"/>
          <p:cNvSpPr>
            <a:spLocks noGrp="1" noChangeArrowheads="1"/>
          </p:cNvSpPr>
          <p:nvPr>
            <p:ph type="body" sz="quarter" idx="3"/>
          </p:nvPr>
        </p:nvSpPr>
        <p:spPr bwMode="auto">
          <a:xfrm>
            <a:off x="918422" y="4758889"/>
            <a:ext cx="5051320" cy="4508421"/>
          </a:xfrm>
          <a:prstGeom prst="rect">
            <a:avLst/>
          </a:prstGeom>
          <a:noFill/>
          <a:ln w="9525">
            <a:noFill/>
            <a:miter lim="800000"/>
            <a:headEnd/>
            <a:tailEnd/>
          </a:ln>
        </p:spPr>
        <p:txBody>
          <a:bodyPr vert="horz" wrap="square" lIns="96606" tIns="48303" rIns="96606" bIns="48303" numCol="1" anchor="t" anchorCtr="0" compatLnSpc="1">
            <a:prstTxWarp prst="textNoShape">
              <a:avLst/>
            </a:prstTxWarp>
          </a:bodyPr>
          <a:lstStyle/>
          <a:p>
            <a:pPr lvl="0"/>
            <a:r>
              <a:rPr lang="ja-JP" altLang="en-US"/>
              <a:t>マスタ</a:t>
            </a:r>
            <a:r>
              <a:rPr lang="en-US" altLang="ja-JP"/>
              <a:t> </a:t>
            </a:r>
            <a:r>
              <a:rPr lang="ja-JP" altLang="en-US"/>
              <a:t>テキストの書式設定</a:t>
            </a:r>
            <a:endParaRPr lang="en-US" altLang="ja-JP"/>
          </a:p>
          <a:p>
            <a:pPr lvl="1"/>
            <a:r>
              <a:rPr lang="ja-JP" altLang="en-US"/>
              <a:t>第</a:t>
            </a:r>
            <a:r>
              <a:rPr lang="en-US" altLang="ja-JP"/>
              <a:t> 2 </a:t>
            </a:r>
            <a:r>
              <a:rPr lang="ja-JP" altLang="en-US"/>
              <a:t>レベル</a:t>
            </a:r>
            <a:endParaRPr lang="en-US" altLang="ja-JP"/>
          </a:p>
          <a:p>
            <a:pPr lvl="2"/>
            <a:r>
              <a:rPr lang="ja-JP" altLang="en-US"/>
              <a:t>第</a:t>
            </a:r>
            <a:r>
              <a:rPr lang="en-US" altLang="ja-JP"/>
              <a:t> 3 </a:t>
            </a:r>
            <a:r>
              <a:rPr lang="ja-JP" altLang="en-US"/>
              <a:t>レベル</a:t>
            </a:r>
            <a:endParaRPr lang="en-US" altLang="ja-JP"/>
          </a:p>
          <a:p>
            <a:pPr lvl="3"/>
            <a:r>
              <a:rPr lang="ja-JP" altLang="en-US"/>
              <a:t>第</a:t>
            </a:r>
            <a:r>
              <a:rPr lang="en-US" altLang="ja-JP"/>
              <a:t> 4 </a:t>
            </a:r>
            <a:r>
              <a:rPr lang="ja-JP" altLang="en-US"/>
              <a:t>レベル</a:t>
            </a:r>
            <a:endParaRPr lang="en-US" altLang="ja-JP"/>
          </a:p>
          <a:p>
            <a:pPr lvl="4"/>
            <a:r>
              <a:rPr lang="ja-JP" altLang="en-US"/>
              <a:t>第</a:t>
            </a:r>
            <a:r>
              <a:rPr lang="en-US" altLang="ja-JP"/>
              <a:t> 5 </a:t>
            </a:r>
            <a:r>
              <a:rPr lang="ja-JP" altLang="en-US"/>
              <a:t>レベル</a:t>
            </a:r>
          </a:p>
        </p:txBody>
      </p:sp>
      <p:sp>
        <p:nvSpPr>
          <p:cNvPr id="27654" name="Rectangle 6"/>
          <p:cNvSpPr>
            <a:spLocks noGrp="1" noChangeArrowheads="1"/>
          </p:cNvSpPr>
          <p:nvPr>
            <p:ph type="ftr" sz="quarter" idx="4"/>
          </p:nvPr>
        </p:nvSpPr>
        <p:spPr bwMode="auto">
          <a:xfrm>
            <a:off x="0" y="9517777"/>
            <a:ext cx="2984871" cy="500936"/>
          </a:xfrm>
          <a:prstGeom prst="rect">
            <a:avLst/>
          </a:prstGeom>
          <a:noFill/>
          <a:ln w="9525">
            <a:noFill/>
            <a:miter lim="800000"/>
            <a:headEnd/>
            <a:tailEnd/>
          </a:ln>
        </p:spPr>
        <p:txBody>
          <a:bodyPr vert="horz" wrap="square" lIns="96606" tIns="48303" rIns="96606" bIns="48303" numCol="1" anchor="b" anchorCtr="0" compatLnSpc="1">
            <a:prstTxWarp prst="textNoShape">
              <a:avLst/>
            </a:prstTxWarp>
          </a:bodyPr>
          <a:lstStyle>
            <a:lvl1pPr>
              <a:defRPr sz="1300"/>
            </a:lvl1pPr>
          </a:lstStyle>
          <a:p>
            <a:pPr>
              <a:defRPr/>
            </a:pPr>
            <a:endParaRPr lang="en-US" altLang="ja-JP"/>
          </a:p>
        </p:txBody>
      </p:sp>
      <p:sp>
        <p:nvSpPr>
          <p:cNvPr id="27655" name="Rectangle 7"/>
          <p:cNvSpPr>
            <a:spLocks noGrp="1" noChangeArrowheads="1"/>
          </p:cNvSpPr>
          <p:nvPr>
            <p:ph type="sldNum" sz="quarter" idx="5"/>
          </p:nvPr>
        </p:nvSpPr>
        <p:spPr bwMode="auto">
          <a:xfrm>
            <a:off x="3903292" y="9517777"/>
            <a:ext cx="2984871" cy="500936"/>
          </a:xfrm>
          <a:prstGeom prst="rect">
            <a:avLst/>
          </a:prstGeom>
          <a:noFill/>
          <a:ln w="9525">
            <a:noFill/>
            <a:miter lim="800000"/>
            <a:headEnd/>
            <a:tailEnd/>
          </a:ln>
        </p:spPr>
        <p:txBody>
          <a:bodyPr vert="horz" wrap="square" lIns="96606" tIns="48303" rIns="96606" bIns="48303" numCol="1" anchor="b" anchorCtr="0" compatLnSpc="1">
            <a:prstTxWarp prst="textNoShape">
              <a:avLst/>
            </a:prstTxWarp>
          </a:bodyPr>
          <a:lstStyle>
            <a:lvl1pPr algn="r">
              <a:defRPr sz="1300"/>
            </a:lvl1pPr>
          </a:lstStyle>
          <a:p>
            <a:pPr>
              <a:defRPr/>
            </a:pPr>
            <a:fld id="{F9F79EE3-DA01-0A45-B9DF-903C9C425D41}" type="slidenum">
              <a:rPr lang="en-US" altLang="ja-JP"/>
              <a:pPr>
                <a:defRPr/>
              </a:pPr>
              <a:t>‹#›</a:t>
            </a:fld>
            <a:endParaRPr lang="en-US" altLang="ja-JP"/>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Arial" charset="0"/>
        <a:ea typeface="ＭＳ Ｐゴシック" charset="-128"/>
        <a:cs typeface="ＭＳ Ｐゴシック" charset="-128"/>
      </a:defRPr>
    </a:lvl1pPr>
    <a:lvl2pPr marL="457200" algn="l" rtl="0" fontAlgn="base">
      <a:spcBef>
        <a:spcPct val="30000"/>
      </a:spcBef>
      <a:spcAft>
        <a:spcPct val="0"/>
      </a:spcAft>
      <a:defRPr kumimoji="1" sz="1200" kern="1200">
        <a:solidFill>
          <a:schemeClr val="tx1"/>
        </a:solidFill>
        <a:latin typeface="Arial" charset="0"/>
        <a:ea typeface="ＭＳ Ｐゴシック" charset="-128"/>
        <a:cs typeface="+mn-cs"/>
      </a:defRPr>
    </a:lvl2pPr>
    <a:lvl3pPr marL="914400" algn="l" rtl="0" fontAlgn="base">
      <a:spcBef>
        <a:spcPct val="30000"/>
      </a:spcBef>
      <a:spcAft>
        <a:spcPct val="0"/>
      </a:spcAft>
      <a:defRPr kumimoji="1" sz="1200" kern="1200">
        <a:solidFill>
          <a:schemeClr val="tx1"/>
        </a:solidFill>
        <a:latin typeface="Arial" charset="0"/>
        <a:ea typeface="ＭＳ Ｐゴシック" charset="-128"/>
        <a:cs typeface="+mn-cs"/>
      </a:defRPr>
    </a:lvl3pPr>
    <a:lvl4pPr marL="1371600" algn="l" rtl="0" fontAlgn="base">
      <a:spcBef>
        <a:spcPct val="30000"/>
      </a:spcBef>
      <a:spcAft>
        <a:spcPct val="0"/>
      </a:spcAft>
      <a:defRPr kumimoji="1" sz="1200" kern="1200">
        <a:solidFill>
          <a:schemeClr val="tx1"/>
        </a:solidFill>
        <a:latin typeface="Arial" charset="0"/>
        <a:ea typeface="ＭＳ Ｐゴシック" charset="-128"/>
        <a:cs typeface="+mn-cs"/>
      </a:defRPr>
    </a:lvl4pPr>
    <a:lvl5pPr marL="1828800" algn="l" rtl="0" fontAlgn="base">
      <a:spcBef>
        <a:spcPct val="30000"/>
      </a:spcBef>
      <a:spcAft>
        <a:spcPct val="0"/>
      </a:spcAft>
      <a:defRPr kumimoji="1" sz="1200" kern="1200">
        <a:solidFill>
          <a:schemeClr val="tx1"/>
        </a:solidFill>
        <a:latin typeface="Arial" charset="0"/>
        <a:ea typeface="ＭＳ Ｐゴシック" charset="-128"/>
        <a:cs typeface="+mn-cs"/>
      </a:defRPr>
    </a:lvl5pPr>
    <a:lvl6pPr marL="2286000" algn="l" defTabSz="457200" rtl="0" eaLnBrk="1" latinLnBrk="0" hangingPunct="1">
      <a:defRPr kumimoji="1" sz="1200" kern="1200">
        <a:solidFill>
          <a:schemeClr val="tx1"/>
        </a:solidFill>
        <a:latin typeface="+mn-lt"/>
        <a:ea typeface="+mn-ea"/>
        <a:cs typeface="+mn-cs"/>
      </a:defRPr>
    </a:lvl6pPr>
    <a:lvl7pPr marL="2743200" algn="l" defTabSz="457200" rtl="0" eaLnBrk="1" latinLnBrk="0" hangingPunct="1">
      <a:defRPr kumimoji="1" sz="1200" kern="1200">
        <a:solidFill>
          <a:schemeClr val="tx1"/>
        </a:solidFill>
        <a:latin typeface="+mn-lt"/>
        <a:ea typeface="+mn-ea"/>
        <a:cs typeface="+mn-cs"/>
      </a:defRPr>
    </a:lvl7pPr>
    <a:lvl8pPr marL="3200400" algn="l" defTabSz="457200" rtl="0" eaLnBrk="1" latinLnBrk="0" hangingPunct="1">
      <a:defRPr kumimoji="1" sz="1200" kern="1200">
        <a:solidFill>
          <a:schemeClr val="tx1"/>
        </a:solidFill>
        <a:latin typeface="+mn-lt"/>
        <a:ea typeface="+mn-ea"/>
        <a:cs typeface="+mn-cs"/>
      </a:defRPr>
    </a:lvl8pPr>
    <a:lvl9pPr marL="3657600" algn="l" defTabSz="4572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a:noFill/>
        </p:spPr>
        <p:txBody>
          <a:bodyPr/>
          <a:lstStyle/>
          <a:p>
            <a:fld id="{2B7C49CD-3180-1A4C-9ACB-6C8EB33DAB09}" type="slidenum">
              <a:rPr lang="en-US" altLang="ja-JP"/>
              <a:pPr/>
              <a:t>1</a:t>
            </a:fld>
            <a:endParaRPr lang="en-US" altLang="ja-JP"/>
          </a:p>
        </p:txBody>
      </p:sp>
      <p:sp>
        <p:nvSpPr>
          <p:cNvPr id="16387" name="Rectangle 2"/>
          <p:cNvSpPr>
            <a:spLocks noGrp="1" noRot="1" noChangeAspect="1" noChangeArrowheads="1" noTextEdit="1"/>
          </p:cNvSpPr>
          <p:nvPr>
            <p:ph type="sldImg"/>
          </p:nvPr>
        </p:nvSpPr>
        <p:spPr>
          <a:ln/>
        </p:spPr>
      </p:sp>
      <p:sp>
        <p:nvSpPr>
          <p:cNvPr id="16388" name="Rectangle 3"/>
          <p:cNvSpPr>
            <a:spLocks noGrp="1" noChangeArrowheads="1"/>
          </p:cNvSpPr>
          <p:nvPr>
            <p:ph type="body" idx="1"/>
          </p:nvPr>
        </p:nvSpPr>
        <p:spPr>
          <a:noFill/>
          <a:ln/>
        </p:spPr>
        <p:txBody>
          <a:bodyPr/>
          <a:lstStyle/>
          <a:p>
            <a:endParaRPr lang="ja-JP"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2A7E3833-2186-453A-8433-7ADCA0BBAC3B}" type="slidenum">
              <a:rPr lang="en-US" altLang="ja-JP" smtClean="0"/>
              <a:pPr/>
              <a:t>19</a:t>
            </a:fld>
            <a:endParaRPr lang="en-US" altLang="ja-JP"/>
          </a:p>
        </p:txBody>
      </p:sp>
    </p:spTree>
    <p:extLst>
      <p:ext uri="{BB962C8B-B14F-4D97-AF65-F5344CB8AC3E}">
        <p14:creationId xmlns:p14="http://schemas.microsoft.com/office/powerpoint/2010/main" val="415165030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p:cNvSpPr>
            <a:spLocks noGrp="1" noChangeArrowheads="1"/>
          </p:cNvSpPr>
          <p:nvPr>
            <p:ph type="sldNum" sz="quarter" idx="5"/>
          </p:nvPr>
        </p:nvSpPr>
        <p:spPr>
          <a:noFill/>
          <a:ln>
            <a:miter lim="800000"/>
            <a:headEnd/>
            <a:tailEnd/>
          </a:ln>
        </p:spPr>
        <p:txBody>
          <a:bodyPr/>
          <a:lstStyle/>
          <a:p>
            <a:fld id="{0E09AAF5-8F3F-044E-8761-E1012297FBFD}" type="slidenum">
              <a:rPr lang="en-US" altLang="ja-JP"/>
              <a:pPr/>
              <a:t>28</a:t>
            </a:fld>
            <a:endParaRPr lang="en-US" altLang="ja-JP"/>
          </a:p>
        </p:txBody>
      </p:sp>
      <p:sp>
        <p:nvSpPr>
          <p:cNvPr id="21507" name="Rectangle 2"/>
          <p:cNvSpPr>
            <a:spLocks noGrp="1" noRot="1" noChangeAspect="1" noChangeArrowheads="1" noTextEdit="1"/>
          </p:cNvSpPr>
          <p:nvPr>
            <p:ph type="sldImg"/>
          </p:nvPr>
        </p:nvSpPr>
        <p:spPr>
          <a:ln/>
        </p:spPr>
      </p:sp>
      <p:sp>
        <p:nvSpPr>
          <p:cNvPr id="21508" name="Rectangle 3"/>
          <p:cNvSpPr>
            <a:spLocks noGrp="1" noChangeArrowheads="1"/>
          </p:cNvSpPr>
          <p:nvPr>
            <p:ph type="body" idx="1"/>
          </p:nvPr>
        </p:nvSpPr>
        <p:spPr>
          <a:noFill/>
        </p:spPr>
        <p:txBody>
          <a:bodyPr/>
          <a:lstStyle/>
          <a:p>
            <a:pPr eaLnBrk="1" hangingPunct="1"/>
            <a:endParaRPr lang="ja-JP">
              <a:ea typeface="ＭＳ Ｐゴシック" charset="-128"/>
            </a:endParaRPr>
          </a:p>
        </p:txBody>
      </p:sp>
    </p:spTree>
    <p:extLst>
      <p:ext uri="{BB962C8B-B14F-4D97-AF65-F5344CB8AC3E}">
        <p14:creationId xmlns:p14="http://schemas.microsoft.com/office/powerpoint/2010/main" val="238052378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p:cNvSpPr>
            <a:spLocks noGrp="1" noChangeArrowheads="1"/>
          </p:cNvSpPr>
          <p:nvPr>
            <p:ph type="sldNum" sz="quarter" idx="5"/>
          </p:nvPr>
        </p:nvSpPr>
        <p:spPr>
          <a:noFill/>
          <a:ln>
            <a:miter lim="800000"/>
            <a:headEnd/>
            <a:tailEnd/>
          </a:ln>
        </p:spPr>
        <p:txBody>
          <a:bodyPr/>
          <a:lstStyle/>
          <a:p>
            <a:fld id="{0E09AAF5-8F3F-044E-8761-E1012297FBFD}" type="slidenum">
              <a:rPr lang="en-US" altLang="ja-JP"/>
              <a:pPr/>
              <a:t>2</a:t>
            </a:fld>
            <a:endParaRPr lang="en-US" altLang="ja-JP"/>
          </a:p>
        </p:txBody>
      </p:sp>
      <p:sp>
        <p:nvSpPr>
          <p:cNvPr id="21507" name="Rectangle 2"/>
          <p:cNvSpPr>
            <a:spLocks noGrp="1" noRot="1" noChangeAspect="1" noChangeArrowheads="1" noTextEdit="1"/>
          </p:cNvSpPr>
          <p:nvPr>
            <p:ph type="sldImg"/>
          </p:nvPr>
        </p:nvSpPr>
        <p:spPr>
          <a:ln/>
        </p:spPr>
      </p:sp>
      <p:sp>
        <p:nvSpPr>
          <p:cNvPr id="21508" name="Rectangle 3"/>
          <p:cNvSpPr>
            <a:spLocks noGrp="1" noChangeArrowheads="1"/>
          </p:cNvSpPr>
          <p:nvPr>
            <p:ph type="body" idx="1"/>
          </p:nvPr>
        </p:nvSpPr>
        <p:spPr>
          <a:noFill/>
        </p:spPr>
        <p:txBody>
          <a:bodyPr/>
          <a:lstStyle/>
          <a:p>
            <a:pPr eaLnBrk="1" hangingPunct="1"/>
            <a:endParaRPr lang="ja-JP">
              <a:ea typeface="ＭＳ Ｐゴシック" charset="-128"/>
            </a:endParaRPr>
          </a:p>
        </p:txBody>
      </p:sp>
    </p:spTree>
    <p:extLst>
      <p:ext uri="{BB962C8B-B14F-4D97-AF65-F5344CB8AC3E}">
        <p14:creationId xmlns:p14="http://schemas.microsoft.com/office/powerpoint/2010/main" val="207341948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a:extLst>
              <a:ext uri="{FF2B5EF4-FFF2-40B4-BE49-F238E27FC236}">
                <a16:creationId xmlns:a16="http://schemas.microsoft.com/office/drawing/2014/main" id="{3523FFD9-59C4-4BC6-B6F7-DA58612D3E9F}"/>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sz="2300">
                <a:solidFill>
                  <a:schemeClr val="tx1"/>
                </a:solidFill>
                <a:latin typeface="Arial" panose="020B0604020202020204" pitchFamily="34" charset="0"/>
                <a:ea typeface="ＭＳ Ｐゴシック" panose="020B0600070205080204" pitchFamily="50" charset="-128"/>
              </a:defRPr>
            </a:lvl1pPr>
            <a:lvl2pPr marL="39350336" indent="-38877573">
              <a:defRPr kumimoji="1" sz="2300">
                <a:solidFill>
                  <a:schemeClr val="tx1"/>
                </a:solidFill>
                <a:latin typeface="Arial" panose="020B0604020202020204" pitchFamily="34" charset="0"/>
                <a:ea typeface="ＭＳ Ｐゴシック" panose="020B0600070205080204" pitchFamily="50" charset="-128"/>
              </a:defRPr>
            </a:lvl2pPr>
            <a:lvl3pPr marL="1184189" indent="-235622">
              <a:defRPr kumimoji="1" sz="2300">
                <a:solidFill>
                  <a:schemeClr val="tx1"/>
                </a:solidFill>
                <a:latin typeface="Arial" panose="020B0604020202020204" pitchFamily="34" charset="0"/>
                <a:ea typeface="ＭＳ Ｐゴシック" panose="020B0600070205080204" pitchFamily="50" charset="-128"/>
              </a:defRPr>
            </a:lvl3pPr>
            <a:lvl4pPr marL="1658473" indent="-235622">
              <a:defRPr kumimoji="1" sz="2300">
                <a:solidFill>
                  <a:schemeClr val="tx1"/>
                </a:solidFill>
                <a:latin typeface="Arial" panose="020B0604020202020204" pitchFamily="34" charset="0"/>
                <a:ea typeface="ＭＳ Ｐゴシック" panose="020B0600070205080204" pitchFamily="50" charset="-128"/>
              </a:defRPr>
            </a:lvl4pPr>
            <a:lvl5pPr marL="2132756" indent="-235622">
              <a:defRPr kumimoji="1" sz="2300">
                <a:solidFill>
                  <a:schemeClr val="tx1"/>
                </a:solidFill>
                <a:latin typeface="Arial" panose="020B0604020202020204" pitchFamily="34" charset="0"/>
                <a:ea typeface="ＭＳ Ｐゴシック" panose="020B0600070205080204" pitchFamily="50" charset="-128"/>
              </a:defRPr>
            </a:lvl5pPr>
            <a:lvl6pPr marL="2570556" indent="-235622" eaLnBrk="0" fontAlgn="base" hangingPunct="0">
              <a:spcBef>
                <a:spcPct val="0"/>
              </a:spcBef>
              <a:spcAft>
                <a:spcPct val="0"/>
              </a:spcAft>
              <a:defRPr kumimoji="1" sz="2300">
                <a:solidFill>
                  <a:schemeClr val="tx1"/>
                </a:solidFill>
                <a:latin typeface="Arial" panose="020B0604020202020204" pitchFamily="34" charset="0"/>
                <a:ea typeface="ＭＳ Ｐゴシック" panose="020B0600070205080204" pitchFamily="50" charset="-128"/>
              </a:defRPr>
            </a:lvl6pPr>
            <a:lvl7pPr marL="3008357" indent="-235622" eaLnBrk="0" fontAlgn="base" hangingPunct="0">
              <a:spcBef>
                <a:spcPct val="0"/>
              </a:spcBef>
              <a:spcAft>
                <a:spcPct val="0"/>
              </a:spcAft>
              <a:defRPr kumimoji="1" sz="2300">
                <a:solidFill>
                  <a:schemeClr val="tx1"/>
                </a:solidFill>
                <a:latin typeface="Arial" panose="020B0604020202020204" pitchFamily="34" charset="0"/>
                <a:ea typeface="ＭＳ Ｐゴシック" panose="020B0600070205080204" pitchFamily="50" charset="-128"/>
              </a:defRPr>
            </a:lvl7pPr>
            <a:lvl8pPr marL="3446157" indent="-235622" eaLnBrk="0" fontAlgn="base" hangingPunct="0">
              <a:spcBef>
                <a:spcPct val="0"/>
              </a:spcBef>
              <a:spcAft>
                <a:spcPct val="0"/>
              </a:spcAft>
              <a:defRPr kumimoji="1" sz="2300">
                <a:solidFill>
                  <a:schemeClr val="tx1"/>
                </a:solidFill>
                <a:latin typeface="Arial" panose="020B0604020202020204" pitchFamily="34" charset="0"/>
                <a:ea typeface="ＭＳ Ｐゴシック" panose="020B0600070205080204" pitchFamily="50" charset="-128"/>
              </a:defRPr>
            </a:lvl8pPr>
            <a:lvl9pPr marL="3883957" indent="-235622" eaLnBrk="0" fontAlgn="base" hangingPunct="0">
              <a:spcBef>
                <a:spcPct val="0"/>
              </a:spcBef>
              <a:spcAft>
                <a:spcPct val="0"/>
              </a:spcAft>
              <a:defRPr kumimoji="1" sz="2300">
                <a:solidFill>
                  <a:schemeClr val="tx1"/>
                </a:solidFill>
                <a:latin typeface="Arial" panose="020B0604020202020204" pitchFamily="34" charset="0"/>
                <a:ea typeface="ＭＳ Ｐゴシック" panose="020B0600070205080204" pitchFamily="50" charset="-128"/>
              </a:defRPr>
            </a:lvl9pPr>
          </a:lstStyle>
          <a:p>
            <a:fld id="{502EBD48-1CDA-4B5A-B8AB-79FF28AD5BC0}" type="slidenum">
              <a:rPr lang="en-US" altLang="ja-JP" sz="1200"/>
              <a:pPr/>
              <a:t>10</a:t>
            </a:fld>
            <a:endParaRPr lang="en-US" altLang="ja-JP" sz="1200"/>
          </a:p>
        </p:txBody>
      </p:sp>
      <p:sp>
        <p:nvSpPr>
          <p:cNvPr id="6147" name="Rectangle 2">
            <a:extLst>
              <a:ext uri="{FF2B5EF4-FFF2-40B4-BE49-F238E27FC236}">
                <a16:creationId xmlns:a16="http://schemas.microsoft.com/office/drawing/2014/main" id="{23278319-60E4-4881-BB73-E037EE73B6C3}"/>
              </a:ext>
            </a:extLst>
          </p:cNvPr>
          <p:cNvSpPr>
            <a:spLocks noGrp="1" noRot="1" noChangeAspect="1" noChangeArrowheads="1" noTextEdit="1"/>
          </p:cNvSpPr>
          <p:nvPr>
            <p:ph type="sldImg"/>
          </p:nvPr>
        </p:nvSpPr>
        <p:spPr>
          <a:ln/>
        </p:spPr>
      </p:sp>
      <p:sp>
        <p:nvSpPr>
          <p:cNvPr id="6148" name="Rectangle 3">
            <a:extLst>
              <a:ext uri="{FF2B5EF4-FFF2-40B4-BE49-F238E27FC236}">
                <a16:creationId xmlns:a16="http://schemas.microsoft.com/office/drawing/2014/main" id="{707BE996-0605-4A8C-AE50-445210472BCF}"/>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en-US">
              <a:latin typeface="Arial" panose="020B0604020202020204" pitchFamily="34" charset="0"/>
              <a:ea typeface="ＭＳ Ｐゴシック" panose="020B0600070205080204" pitchFamily="50" charset="-128"/>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lang="en-US" dirty="0"/>
          </a:p>
        </p:txBody>
      </p:sp>
      <p:sp>
        <p:nvSpPr>
          <p:cNvPr id="4" name="スライド番号プレースホルダー 3"/>
          <p:cNvSpPr>
            <a:spLocks noGrp="1"/>
          </p:cNvSpPr>
          <p:nvPr>
            <p:ph type="sldNum" sz="quarter" idx="5"/>
          </p:nvPr>
        </p:nvSpPr>
        <p:spPr/>
        <p:txBody>
          <a:bodyPr/>
          <a:lstStyle/>
          <a:p>
            <a:fld id="{2A7E3833-2186-453A-8433-7ADCA0BBAC3B}" type="slidenum">
              <a:rPr lang="en-US" altLang="ja-JP" smtClean="0"/>
              <a:pPr/>
              <a:t>13</a:t>
            </a:fld>
            <a:endParaRPr lang="en-US" altLang="ja-JP"/>
          </a:p>
        </p:txBody>
      </p:sp>
    </p:spTree>
    <p:extLst>
      <p:ext uri="{BB962C8B-B14F-4D97-AF65-F5344CB8AC3E}">
        <p14:creationId xmlns:p14="http://schemas.microsoft.com/office/powerpoint/2010/main" val="284671646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lang="en-US" dirty="0"/>
          </a:p>
        </p:txBody>
      </p:sp>
      <p:sp>
        <p:nvSpPr>
          <p:cNvPr id="4" name="スライド番号プレースホルダー 3"/>
          <p:cNvSpPr>
            <a:spLocks noGrp="1"/>
          </p:cNvSpPr>
          <p:nvPr>
            <p:ph type="sldNum" sz="quarter" idx="5"/>
          </p:nvPr>
        </p:nvSpPr>
        <p:spPr/>
        <p:txBody>
          <a:bodyPr/>
          <a:lstStyle/>
          <a:p>
            <a:fld id="{2A7E3833-2186-453A-8433-7ADCA0BBAC3B}" type="slidenum">
              <a:rPr lang="en-US" altLang="ja-JP" smtClean="0"/>
              <a:pPr/>
              <a:t>14</a:t>
            </a:fld>
            <a:endParaRPr lang="en-US" altLang="ja-JP"/>
          </a:p>
        </p:txBody>
      </p:sp>
    </p:spTree>
    <p:extLst>
      <p:ext uri="{BB962C8B-B14F-4D97-AF65-F5344CB8AC3E}">
        <p14:creationId xmlns:p14="http://schemas.microsoft.com/office/powerpoint/2010/main" val="180288497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lang="en-US" dirty="0"/>
          </a:p>
        </p:txBody>
      </p:sp>
      <p:sp>
        <p:nvSpPr>
          <p:cNvPr id="4" name="スライド番号プレースホルダー 3"/>
          <p:cNvSpPr>
            <a:spLocks noGrp="1"/>
          </p:cNvSpPr>
          <p:nvPr>
            <p:ph type="sldNum" sz="quarter" idx="5"/>
          </p:nvPr>
        </p:nvSpPr>
        <p:spPr/>
        <p:txBody>
          <a:bodyPr/>
          <a:lstStyle/>
          <a:p>
            <a:fld id="{2A7E3833-2186-453A-8433-7ADCA0BBAC3B}" type="slidenum">
              <a:rPr lang="en-US" altLang="ja-JP" smtClean="0"/>
              <a:pPr/>
              <a:t>15</a:t>
            </a:fld>
            <a:endParaRPr lang="en-US" altLang="ja-JP"/>
          </a:p>
        </p:txBody>
      </p:sp>
    </p:spTree>
    <p:extLst>
      <p:ext uri="{BB962C8B-B14F-4D97-AF65-F5344CB8AC3E}">
        <p14:creationId xmlns:p14="http://schemas.microsoft.com/office/powerpoint/2010/main" val="170558131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lang="en-US" dirty="0"/>
          </a:p>
        </p:txBody>
      </p:sp>
      <p:sp>
        <p:nvSpPr>
          <p:cNvPr id="4" name="スライド番号プレースホルダー 3"/>
          <p:cNvSpPr>
            <a:spLocks noGrp="1"/>
          </p:cNvSpPr>
          <p:nvPr>
            <p:ph type="sldNum" sz="quarter" idx="5"/>
          </p:nvPr>
        </p:nvSpPr>
        <p:spPr/>
        <p:txBody>
          <a:bodyPr/>
          <a:lstStyle/>
          <a:p>
            <a:fld id="{2A7E3833-2186-453A-8433-7ADCA0BBAC3B}" type="slidenum">
              <a:rPr lang="en-US" altLang="ja-JP" smtClean="0"/>
              <a:pPr/>
              <a:t>16</a:t>
            </a:fld>
            <a:endParaRPr lang="en-US" altLang="ja-JP"/>
          </a:p>
        </p:txBody>
      </p:sp>
    </p:spTree>
    <p:extLst>
      <p:ext uri="{BB962C8B-B14F-4D97-AF65-F5344CB8AC3E}">
        <p14:creationId xmlns:p14="http://schemas.microsoft.com/office/powerpoint/2010/main" val="131805782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2A7E3833-2186-453A-8433-7ADCA0BBAC3B}" type="slidenum">
              <a:rPr lang="en-US" altLang="ja-JP" smtClean="0"/>
              <a:pPr/>
              <a:t>17</a:t>
            </a:fld>
            <a:endParaRPr lang="en-US" altLang="ja-JP"/>
          </a:p>
        </p:txBody>
      </p:sp>
    </p:spTree>
    <p:extLst>
      <p:ext uri="{BB962C8B-B14F-4D97-AF65-F5344CB8AC3E}">
        <p14:creationId xmlns:p14="http://schemas.microsoft.com/office/powerpoint/2010/main" val="169288003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2A7E3833-2186-453A-8433-7ADCA0BBAC3B}" type="slidenum">
              <a:rPr lang="en-US" altLang="ja-JP" smtClean="0"/>
              <a:pPr/>
              <a:t>18</a:t>
            </a:fld>
            <a:endParaRPr lang="en-US" altLang="ja-JP"/>
          </a:p>
        </p:txBody>
      </p:sp>
    </p:spTree>
    <p:extLst>
      <p:ext uri="{BB962C8B-B14F-4D97-AF65-F5344CB8AC3E}">
        <p14:creationId xmlns:p14="http://schemas.microsoft.com/office/powerpoint/2010/main" val="278051342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4" name="AutoShape 7"/>
          <p:cNvSpPr>
            <a:spLocks noChangeArrowheads="1"/>
          </p:cNvSpPr>
          <p:nvPr/>
        </p:nvSpPr>
        <p:spPr bwMode="auto">
          <a:xfrm>
            <a:off x="685800" y="2393950"/>
            <a:ext cx="7772400" cy="109538"/>
          </a:xfrm>
          <a:custGeom>
            <a:avLst/>
            <a:gdLst>
              <a:gd name="G0" fmla="+- 618 0 0"/>
            </a:gdLst>
            <a:ahLst/>
            <a:cxnLst>
              <a:cxn ang="0">
                <a:pos x="0" y="0"/>
              </a:cxn>
              <a:cxn ang="0">
                <a:pos x="618" y="0"/>
              </a:cxn>
              <a:cxn ang="0">
                <a:pos x="618" y="1000"/>
              </a:cxn>
              <a:cxn ang="0">
                <a:pos x="0" y="1000"/>
              </a:cxn>
              <a:cxn ang="0">
                <a:pos x="0" y="0"/>
              </a:cxn>
              <a:cxn ang="0">
                <a:pos x="1000" y="0"/>
              </a:cxn>
            </a:cxnLst>
            <a:rect l="0" t="0" r="r" b="b"/>
            <a:pathLst>
              <a:path w="1000" h="1000" stroke="0">
                <a:moveTo>
                  <a:pt x="0" y="0"/>
                </a:moveTo>
                <a:lnTo>
                  <a:pt x="618" y="0"/>
                </a:lnTo>
                <a:lnTo>
                  <a:pt x="618" y="1000"/>
                </a:lnTo>
                <a:lnTo>
                  <a:pt x="0" y="1000"/>
                </a:lnTo>
                <a:close/>
              </a:path>
              <a:path w="1000" h="1000">
                <a:moveTo>
                  <a:pt x="0" y="0"/>
                </a:moveTo>
                <a:lnTo>
                  <a:pt x="1000" y="0"/>
                </a:lnTo>
              </a:path>
            </a:pathLst>
          </a:custGeom>
          <a:solidFill>
            <a:schemeClr val="accent2"/>
          </a:solidFill>
          <a:ln w="9525">
            <a:solidFill>
              <a:schemeClr val="accent2"/>
            </a:solidFill>
            <a:round/>
            <a:headEnd/>
            <a:tailEnd/>
          </a:ln>
        </p:spPr>
        <p:txBody>
          <a:bodyPr>
            <a:prstTxWarp prst="textNoShape">
              <a:avLst/>
            </a:prstTxWarp>
          </a:bodyPr>
          <a:lstStyle/>
          <a:p>
            <a:pPr>
              <a:defRPr/>
            </a:pPr>
            <a:endParaRPr kumimoji="0" lang="ja-JP" altLang="en-US">
              <a:latin typeface="Times New Roman" charset="0"/>
            </a:endParaRPr>
          </a:p>
        </p:txBody>
      </p:sp>
      <p:sp>
        <p:nvSpPr>
          <p:cNvPr id="10242" name="Rectangle 2"/>
          <p:cNvSpPr>
            <a:spLocks noGrp="1" noChangeArrowheads="1"/>
          </p:cNvSpPr>
          <p:nvPr>
            <p:ph type="ctrTitle"/>
          </p:nvPr>
        </p:nvSpPr>
        <p:spPr>
          <a:xfrm>
            <a:off x="685800" y="990600"/>
            <a:ext cx="7772400" cy="1371600"/>
          </a:xfrm>
        </p:spPr>
        <p:txBody>
          <a:bodyPr/>
          <a:lstStyle>
            <a:lvl1pPr>
              <a:defRPr sz="4000"/>
            </a:lvl1pPr>
          </a:lstStyle>
          <a:p>
            <a:r>
              <a:rPr lang="ja-JP" altLang="en-US"/>
              <a:t>マスタ</a:t>
            </a:r>
            <a:r>
              <a:rPr lang="en-US" altLang="ja-JP"/>
              <a:t> </a:t>
            </a:r>
            <a:r>
              <a:rPr lang="ja-JP" altLang="en-US"/>
              <a:t>タイトルの書式設定</a:t>
            </a:r>
          </a:p>
        </p:txBody>
      </p:sp>
      <p:sp>
        <p:nvSpPr>
          <p:cNvPr id="10243" name="Rectangle 3"/>
          <p:cNvSpPr>
            <a:spLocks noGrp="1" noChangeArrowheads="1"/>
          </p:cNvSpPr>
          <p:nvPr>
            <p:ph type="subTitle" idx="1"/>
          </p:nvPr>
        </p:nvSpPr>
        <p:spPr>
          <a:xfrm>
            <a:off x="1447800" y="3429000"/>
            <a:ext cx="7010400" cy="1600200"/>
          </a:xfrm>
        </p:spPr>
        <p:txBody>
          <a:bodyPr/>
          <a:lstStyle>
            <a:lvl1pPr marL="0" indent="0">
              <a:buFont typeface="Wingdings" charset="2"/>
              <a:buNone/>
              <a:defRPr sz="2800"/>
            </a:lvl1pPr>
          </a:lstStyle>
          <a:p>
            <a:r>
              <a:rPr lang="ja-JP" altLang="en-US"/>
              <a:t>マスタ</a:t>
            </a:r>
            <a:r>
              <a:rPr lang="en-US" altLang="ja-JP"/>
              <a:t> </a:t>
            </a:r>
            <a:r>
              <a:rPr lang="ja-JP" altLang="en-US"/>
              <a:t>サブタイトルの書式設定</a:t>
            </a:r>
          </a:p>
        </p:txBody>
      </p:sp>
      <p:sp>
        <p:nvSpPr>
          <p:cNvPr id="5" name="Rectangle 4"/>
          <p:cNvSpPr>
            <a:spLocks noGrp="1" noChangeArrowheads="1"/>
          </p:cNvSpPr>
          <p:nvPr>
            <p:ph type="dt" sz="half" idx="10"/>
          </p:nvPr>
        </p:nvSpPr>
        <p:spPr>
          <a:xfrm>
            <a:off x="685800" y="6248400"/>
            <a:ext cx="1905000" cy="457200"/>
          </a:xfrm>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xfrm>
            <a:off x="3124200" y="6248400"/>
            <a:ext cx="2895600" cy="457200"/>
          </a:xfrm>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xfrm>
            <a:off x="6553200" y="6248400"/>
            <a:ext cx="1905000" cy="457200"/>
          </a:xfrm>
        </p:spPr>
        <p:txBody>
          <a:bodyPr/>
          <a:lstStyle>
            <a:lvl1pPr>
              <a:defRPr/>
            </a:lvl1pPr>
          </a:lstStyle>
          <a:p>
            <a:pPr>
              <a:defRPr/>
            </a:pPr>
            <a:fld id="{1C8E6369-E172-4648-8269-120DABE5E57E}" type="slidenum">
              <a:rPr lang="en-US" altLang="ja-JP"/>
              <a:pPr>
                <a:defRPr/>
              </a:pPr>
              <a:t>‹#›</a:t>
            </a:fld>
            <a:endParaRPr lang="en-US" altLang="ja-JP"/>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7"/>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8"/>
          <p:cNvSpPr>
            <a:spLocks noGrp="1" noChangeArrowheads="1"/>
          </p:cNvSpPr>
          <p:nvPr>
            <p:ph type="sldNum" sz="quarter" idx="12"/>
          </p:nvPr>
        </p:nvSpPr>
        <p:spPr>
          <a:ln/>
        </p:spPr>
        <p:txBody>
          <a:bodyPr/>
          <a:lstStyle>
            <a:lvl1pPr>
              <a:defRPr/>
            </a:lvl1pPr>
          </a:lstStyle>
          <a:p>
            <a:pPr>
              <a:defRPr/>
            </a:pPr>
            <a:fld id="{3440CC18-CE7B-284A-8E63-967017DA3EC9}" type="slidenum">
              <a:rPr lang="en-US" altLang="ja-JP"/>
              <a:pPr>
                <a:defRPr/>
              </a:pPr>
              <a:t>‹#›</a:t>
            </a:fld>
            <a:endParaRPr lang="en-US" altLang="ja-JP"/>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573838" y="304800"/>
            <a:ext cx="2001837" cy="5715000"/>
          </a:xfrm>
        </p:spPr>
        <p:txBody>
          <a:bodyPr vert="eaVert"/>
          <a:lstStyle/>
          <a:p>
            <a:r>
              <a:rPr lang="ja-JP" altLang="en-US"/>
              <a:t>マスタ タイトルの書式設定</a:t>
            </a:r>
          </a:p>
        </p:txBody>
      </p:sp>
      <p:sp>
        <p:nvSpPr>
          <p:cNvPr id="3" name="縦書きテキスト プレースホルダ 2"/>
          <p:cNvSpPr>
            <a:spLocks noGrp="1"/>
          </p:cNvSpPr>
          <p:nvPr>
            <p:ph type="body" orient="vert" idx="1"/>
          </p:nvPr>
        </p:nvSpPr>
        <p:spPr>
          <a:xfrm>
            <a:off x="566738" y="304800"/>
            <a:ext cx="5854700" cy="5715000"/>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7"/>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8"/>
          <p:cNvSpPr>
            <a:spLocks noGrp="1" noChangeArrowheads="1"/>
          </p:cNvSpPr>
          <p:nvPr>
            <p:ph type="sldNum" sz="quarter" idx="12"/>
          </p:nvPr>
        </p:nvSpPr>
        <p:spPr>
          <a:ln/>
        </p:spPr>
        <p:txBody>
          <a:bodyPr/>
          <a:lstStyle>
            <a:lvl1pPr>
              <a:defRPr/>
            </a:lvl1pPr>
          </a:lstStyle>
          <a:p>
            <a:pPr>
              <a:defRPr/>
            </a:pPr>
            <a:fld id="{FC616873-8FC7-2E49-909E-6018C751F7D5}" type="slidenum">
              <a:rPr lang="en-US" altLang="ja-JP"/>
              <a:pPr>
                <a:defRPr/>
              </a:pPr>
              <a:t>‹#›</a:t>
            </a:fld>
            <a:endParaRPr lang="en-US" altLang="ja-JP"/>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7"/>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8"/>
          <p:cNvSpPr>
            <a:spLocks noGrp="1" noChangeArrowheads="1"/>
          </p:cNvSpPr>
          <p:nvPr>
            <p:ph type="sldNum" sz="quarter" idx="12"/>
          </p:nvPr>
        </p:nvSpPr>
        <p:spPr>
          <a:ln/>
        </p:spPr>
        <p:txBody>
          <a:bodyPr/>
          <a:lstStyle>
            <a:lvl1pPr>
              <a:defRPr/>
            </a:lvl1pPr>
          </a:lstStyle>
          <a:p>
            <a:pPr>
              <a:defRPr/>
            </a:pPr>
            <a:fld id="{4178C75B-C2D6-C74B-9410-83E1048D7CDC}" type="slidenum">
              <a:rPr lang="en-US" altLang="ja-JP"/>
              <a:pPr>
                <a:defRPr/>
              </a:pPr>
              <a:t>‹#›</a:t>
            </a:fld>
            <a:endParaRPr lang="en-US" altLang="ja-JP"/>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 ヘッダー">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a:t>マスタ タイトルの書式設定</a:t>
            </a:r>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 テキストの書式設定</a:t>
            </a:r>
          </a:p>
        </p:txBody>
      </p:sp>
      <p:sp>
        <p:nvSpPr>
          <p:cNvPr id="4"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7"/>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8"/>
          <p:cNvSpPr>
            <a:spLocks noGrp="1" noChangeArrowheads="1"/>
          </p:cNvSpPr>
          <p:nvPr>
            <p:ph type="sldNum" sz="quarter" idx="12"/>
          </p:nvPr>
        </p:nvSpPr>
        <p:spPr>
          <a:ln/>
        </p:spPr>
        <p:txBody>
          <a:bodyPr/>
          <a:lstStyle>
            <a:lvl1pPr>
              <a:defRPr/>
            </a:lvl1pPr>
          </a:lstStyle>
          <a:p>
            <a:pPr>
              <a:defRPr/>
            </a:pPr>
            <a:fld id="{9788AA56-D21C-814C-A9BC-C00099445768}" type="slidenum">
              <a:rPr lang="en-US" altLang="ja-JP"/>
              <a:pPr>
                <a:defRPr/>
              </a:pPr>
              <a:t>‹#›</a:t>
            </a:fld>
            <a:endParaRPr lang="en-US" altLang="ja-JP"/>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sz="half" idx="1"/>
          </p:nvPr>
        </p:nvSpPr>
        <p:spPr>
          <a:xfrm>
            <a:off x="566738" y="1752600"/>
            <a:ext cx="3924300" cy="4267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4643438" y="1752600"/>
            <a:ext cx="3924300" cy="4267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7"/>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8"/>
          <p:cNvSpPr>
            <a:spLocks noGrp="1" noChangeArrowheads="1"/>
          </p:cNvSpPr>
          <p:nvPr>
            <p:ph type="sldNum" sz="quarter" idx="12"/>
          </p:nvPr>
        </p:nvSpPr>
        <p:spPr>
          <a:ln/>
        </p:spPr>
        <p:txBody>
          <a:bodyPr/>
          <a:lstStyle>
            <a:lvl1pPr>
              <a:defRPr/>
            </a:lvl1pPr>
          </a:lstStyle>
          <a:p>
            <a:pPr>
              <a:defRPr/>
            </a:pPr>
            <a:fld id="{123711AE-760D-B94A-BA95-F76DD60E6E86}" type="slidenum">
              <a:rPr lang="en-US" altLang="ja-JP"/>
              <a:pPr>
                <a:defRPr/>
              </a:pPr>
              <a:t>‹#›</a:t>
            </a:fld>
            <a:endParaRPr lang="en-US" altLang="ja-JP"/>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a:t>マスタ タイトルの書式設定</a:t>
            </a:r>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8" name="Rectangle 7"/>
          <p:cNvSpPr>
            <a:spLocks noGrp="1" noChangeArrowheads="1"/>
          </p:cNvSpPr>
          <p:nvPr>
            <p:ph type="ftr" sz="quarter" idx="11"/>
          </p:nvPr>
        </p:nvSpPr>
        <p:spPr>
          <a:ln/>
        </p:spPr>
        <p:txBody>
          <a:bodyPr/>
          <a:lstStyle>
            <a:lvl1pPr>
              <a:defRPr/>
            </a:lvl1pPr>
          </a:lstStyle>
          <a:p>
            <a:pPr>
              <a:defRPr/>
            </a:pPr>
            <a:endParaRPr lang="en-US" altLang="ja-JP"/>
          </a:p>
        </p:txBody>
      </p:sp>
      <p:sp>
        <p:nvSpPr>
          <p:cNvPr id="9" name="Rectangle 8"/>
          <p:cNvSpPr>
            <a:spLocks noGrp="1" noChangeArrowheads="1"/>
          </p:cNvSpPr>
          <p:nvPr>
            <p:ph type="sldNum" sz="quarter" idx="12"/>
          </p:nvPr>
        </p:nvSpPr>
        <p:spPr>
          <a:ln/>
        </p:spPr>
        <p:txBody>
          <a:bodyPr/>
          <a:lstStyle>
            <a:lvl1pPr>
              <a:defRPr/>
            </a:lvl1pPr>
          </a:lstStyle>
          <a:p>
            <a:pPr>
              <a:defRPr/>
            </a:pPr>
            <a:fld id="{D48B3972-D498-4942-B520-E84A480AF1BD}" type="slidenum">
              <a:rPr lang="en-US" altLang="ja-JP"/>
              <a:pPr>
                <a:defRPr/>
              </a:pPr>
              <a:t>‹#›</a:t>
            </a:fld>
            <a:endParaRPr lang="en-US" altLang="ja-JP"/>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4" name="Rectangle 7"/>
          <p:cNvSpPr>
            <a:spLocks noGrp="1" noChangeArrowheads="1"/>
          </p:cNvSpPr>
          <p:nvPr>
            <p:ph type="ftr" sz="quarter" idx="11"/>
          </p:nvPr>
        </p:nvSpPr>
        <p:spPr>
          <a:ln/>
        </p:spPr>
        <p:txBody>
          <a:bodyPr/>
          <a:lstStyle>
            <a:lvl1pPr>
              <a:defRPr/>
            </a:lvl1pPr>
          </a:lstStyle>
          <a:p>
            <a:pPr>
              <a:defRPr/>
            </a:pPr>
            <a:endParaRPr lang="en-US" altLang="ja-JP"/>
          </a:p>
        </p:txBody>
      </p:sp>
      <p:sp>
        <p:nvSpPr>
          <p:cNvPr id="5" name="Rectangle 8"/>
          <p:cNvSpPr>
            <a:spLocks noGrp="1" noChangeArrowheads="1"/>
          </p:cNvSpPr>
          <p:nvPr>
            <p:ph type="sldNum" sz="quarter" idx="12"/>
          </p:nvPr>
        </p:nvSpPr>
        <p:spPr>
          <a:ln/>
        </p:spPr>
        <p:txBody>
          <a:bodyPr/>
          <a:lstStyle>
            <a:lvl1pPr>
              <a:defRPr/>
            </a:lvl1pPr>
          </a:lstStyle>
          <a:p>
            <a:pPr>
              <a:defRPr/>
            </a:pPr>
            <a:fld id="{2A661EF4-69AC-E743-9536-31671A8829C5}" type="slidenum">
              <a:rPr lang="en-US" altLang="ja-JP"/>
              <a:pPr>
                <a:defRPr/>
              </a:pPr>
              <a:t>‹#›</a:t>
            </a:fld>
            <a:endParaRPr lang="en-US" altLang="ja-JP"/>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3" name="Rectangle 7"/>
          <p:cNvSpPr>
            <a:spLocks noGrp="1" noChangeArrowheads="1"/>
          </p:cNvSpPr>
          <p:nvPr>
            <p:ph type="ftr" sz="quarter" idx="11"/>
          </p:nvPr>
        </p:nvSpPr>
        <p:spPr>
          <a:ln/>
        </p:spPr>
        <p:txBody>
          <a:bodyPr/>
          <a:lstStyle>
            <a:lvl1pPr>
              <a:defRPr/>
            </a:lvl1pPr>
          </a:lstStyle>
          <a:p>
            <a:pPr>
              <a:defRPr/>
            </a:pPr>
            <a:endParaRPr lang="en-US" altLang="ja-JP"/>
          </a:p>
        </p:txBody>
      </p:sp>
      <p:sp>
        <p:nvSpPr>
          <p:cNvPr id="4" name="Rectangle 8"/>
          <p:cNvSpPr>
            <a:spLocks noGrp="1" noChangeArrowheads="1"/>
          </p:cNvSpPr>
          <p:nvPr>
            <p:ph type="sldNum" sz="quarter" idx="12"/>
          </p:nvPr>
        </p:nvSpPr>
        <p:spPr>
          <a:ln/>
        </p:spPr>
        <p:txBody>
          <a:bodyPr/>
          <a:lstStyle>
            <a:lvl1pPr>
              <a:defRPr/>
            </a:lvl1pPr>
          </a:lstStyle>
          <a:p>
            <a:pPr>
              <a:defRPr/>
            </a:pPr>
            <a:fld id="{519DBC0D-7DEA-CF44-AEE5-CBCC489ECE70}" type="slidenum">
              <a:rPr lang="en-US" altLang="ja-JP"/>
              <a:pPr>
                <a:defRPr/>
              </a:pPr>
              <a:t>‹#›</a:t>
            </a:fld>
            <a:endParaRPr lang="en-US" altLang="ja-JP"/>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lstStyle>
            <a:lvl1pPr algn="l">
              <a:defRPr sz="2000" b="1"/>
            </a:lvl1pPr>
          </a:lstStyle>
          <a:p>
            <a:r>
              <a:rPr lang="ja-JP" altLang="en-US"/>
              <a:t>マスタ タイトルの書式設定</a:t>
            </a:r>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7"/>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8"/>
          <p:cNvSpPr>
            <a:spLocks noGrp="1" noChangeArrowheads="1"/>
          </p:cNvSpPr>
          <p:nvPr>
            <p:ph type="sldNum" sz="quarter" idx="12"/>
          </p:nvPr>
        </p:nvSpPr>
        <p:spPr>
          <a:ln/>
        </p:spPr>
        <p:txBody>
          <a:bodyPr/>
          <a:lstStyle>
            <a:lvl1pPr>
              <a:defRPr/>
            </a:lvl1pPr>
          </a:lstStyle>
          <a:p>
            <a:pPr>
              <a:defRPr/>
            </a:pPr>
            <a:fld id="{AD0EECDB-F666-FA4B-919C-56FC7F0D3846}" type="slidenum">
              <a:rPr lang="en-US" altLang="ja-JP"/>
              <a:pPr>
                <a:defRPr/>
              </a:pPr>
              <a:t>‹#›</a:t>
            </a:fld>
            <a:endParaRPr lang="en-US" altLang="ja-JP"/>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と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lstStyle>
            <a:lvl1pPr algn="l">
              <a:defRPr sz="2000" b="1"/>
            </a:lvl1pPr>
          </a:lstStyle>
          <a:p>
            <a:r>
              <a:rPr lang="ja-JP" altLang="en-US"/>
              <a:t>マスタ タイトルの書式設定</a:t>
            </a:r>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7"/>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8"/>
          <p:cNvSpPr>
            <a:spLocks noGrp="1" noChangeArrowheads="1"/>
          </p:cNvSpPr>
          <p:nvPr>
            <p:ph type="sldNum" sz="quarter" idx="12"/>
          </p:nvPr>
        </p:nvSpPr>
        <p:spPr>
          <a:ln/>
        </p:spPr>
        <p:txBody>
          <a:bodyPr/>
          <a:lstStyle>
            <a:lvl1pPr>
              <a:defRPr/>
            </a:lvl1pPr>
          </a:lstStyle>
          <a:p>
            <a:pPr>
              <a:defRPr/>
            </a:pPr>
            <a:fld id="{C32F9FF0-CAF9-6049-9A4B-1A6F2C6CE910}" type="slidenum">
              <a:rPr lang="en-US" altLang="ja-JP"/>
              <a:pPr>
                <a:defRPr/>
              </a:pPr>
              <a:t>‹#›</a:t>
            </a:fld>
            <a:endParaRPr lang="en-US" altLang="ja-JP"/>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pattFill prst="ltHorz">
          <a:fgClr>
            <a:schemeClr val="bg2"/>
          </a:fgClr>
          <a:bgClr>
            <a:schemeClr val="bg1"/>
          </a:bgClr>
        </a:patt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574675" y="304800"/>
            <a:ext cx="8001000" cy="1216025"/>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ja-JP" altLang="en-US"/>
              <a:t>マスタ</a:t>
            </a:r>
            <a:r>
              <a:rPr lang="en-US" altLang="ja-JP"/>
              <a:t> </a:t>
            </a:r>
            <a:r>
              <a:rPr lang="ja-JP" altLang="en-US"/>
              <a:t>タイトルの書式設定</a:t>
            </a:r>
          </a:p>
        </p:txBody>
      </p:sp>
      <p:sp>
        <p:nvSpPr>
          <p:cNvPr id="1027" name="Rectangle 3"/>
          <p:cNvSpPr>
            <a:spLocks noGrp="1" noChangeArrowheads="1"/>
          </p:cNvSpPr>
          <p:nvPr>
            <p:ph type="body" idx="1"/>
          </p:nvPr>
        </p:nvSpPr>
        <p:spPr bwMode="auto">
          <a:xfrm>
            <a:off x="566738" y="1752600"/>
            <a:ext cx="8001000" cy="426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ja-JP" altLang="en-US"/>
              <a:t>マスタ</a:t>
            </a:r>
            <a:r>
              <a:rPr lang="en-US" altLang="ja-JP"/>
              <a:t> </a:t>
            </a:r>
            <a:r>
              <a:rPr lang="ja-JP" altLang="en-US"/>
              <a:t>テキストの書式設定</a:t>
            </a:r>
            <a:endParaRPr lang="en-US" altLang="ja-JP"/>
          </a:p>
          <a:p>
            <a:pPr lvl="1"/>
            <a:r>
              <a:rPr lang="ja-JP" altLang="en-US"/>
              <a:t>第</a:t>
            </a:r>
            <a:r>
              <a:rPr lang="en-US" altLang="ja-JP"/>
              <a:t> 2 </a:t>
            </a:r>
            <a:r>
              <a:rPr lang="ja-JP" altLang="en-US"/>
              <a:t>レベル</a:t>
            </a:r>
            <a:endParaRPr lang="en-US" altLang="ja-JP"/>
          </a:p>
          <a:p>
            <a:pPr lvl="2"/>
            <a:r>
              <a:rPr lang="ja-JP" altLang="en-US"/>
              <a:t>第</a:t>
            </a:r>
            <a:r>
              <a:rPr lang="en-US" altLang="ja-JP"/>
              <a:t> 3 </a:t>
            </a:r>
            <a:r>
              <a:rPr lang="ja-JP" altLang="en-US"/>
              <a:t>レベル</a:t>
            </a:r>
            <a:endParaRPr lang="en-US" altLang="ja-JP"/>
          </a:p>
          <a:p>
            <a:pPr lvl="3"/>
            <a:r>
              <a:rPr lang="ja-JP" altLang="en-US"/>
              <a:t>第</a:t>
            </a:r>
            <a:r>
              <a:rPr lang="en-US" altLang="ja-JP"/>
              <a:t> 4 </a:t>
            </a:r>
            <a:r>
              <a:rPr lang="ja-JP" altLang="en-US"/>
              <a:t>レベル</a:t>
            </a:r>
            <a:endParaRPr lang="en-US" altLang="ja-JP"/>
          </a:p>
          <a:p>
            <a:pPr lvl="4"/>
            <a:r>
              <a:rPr lang="ja-JP" altLang="en-US"/>
              <a:t>第</a:t>
            </a:r>
            <a:r>
              <a:rPr lang="en-US" altLang="ja-JP"/>
              <a:t> 5 </a:t>
            </a:r>
            <a:r>
              <a:rPr lang="ja-JP" altLang="en-US"/>
              <a:t>レベル</a:t>
            </a:r>
          </a:p>
        </p:txBody>
      </p:sp>
      <p:sp>
        <p:nvSpPr>
          <p:cNvPr id="9220" name="AutoShape 4"/>
          <p:cNvSpPr>
            <a:spLocks noChangeArrowheads="1"/>
          </p:cNvSpPr>
          <p:nvPr/>
        </p:nvSpPr>
        <p:spPr bwMode="auto">
          <a:xfrm>
            <a:off x="609600" y="1566863"/>
            <a:ext cx="7958138" cy="109537"/>
          </a:xfrm>
          <a:custGeom>
            <a:avLst/>
            <a:gdLst>
              <a:gd name="G0" fmla="+- 585 0 0"/>
            </a:gdLst>
            <a:ahLst/>
            <a:cxnLst>
              <a:cxn ang="0">
                <a:pos x="0" y="0"/>
              </a:cxn>
              <a:cxn ang="0">
                <a:pos x="585" y="0"/>
              </a:cxn>
              <a:cxn ang="0">
                <a:pos x="585" y="1000"/>
              </a:cxn>
              <a:cxn ang="0">
                <a:pos x="0" y="1000"/>
              </a:cxn>
              <a:cxn ang="0">
                <a:pos x="0" y="0"/>
              </a:cxn>
              <a:cxn ang="0">
                <a:pos x="1000" y="0"/>
              </a:cxn>
            </a:cxnLst>
            <a:rect l="0" t="0" r="r" b="b"/>
            <a:pathLst>
              <a:path w="1000" h="1000" stroke="0">
                <a:moveTo>
                  <a:pt x="0" y="0"/>
                </a:moveTo>
                <a:lnTo>
                  <a:pt x="585" y="0"/>
                </a:lnTo>
                <a:lnTo>
                  <a:pt x="585" y="1000"/>
                </a:lnTo>
                <a:lnTo>
                  <a:pt x="0" y="1000"/>
                </a:lnTo>
                <a:close/>
              </a:path>
              <a:path w="1000" h="1000">
                <a:moveTo>
                  <a:pt x="0" y="0"/>
                </a:moveTo>
                <a:lnTo>
                  <a:pt x="1000" y="0"/>
                </a:lnTo>
              </a:path>
            </a:pathLst>
          </a:custGeom>
          <a:solidFill>
            <a:schemeClr val="accent2"/>
          </a:solidFill>
          <a:ln w="9525">
            <a:solidFill>
              <a:schemeClr val="accent2"/>
            </a:solidFill>
            <a:round/>
            <a:headEnd/>
            <a:tailEnd/>
          </a:ln>
        </p:spPr>
        <p:txBody>
          <a:bodyPr>
            <a:prstTxWarp prst="textNoShape">
              <a:avLst/>
            </a:prstTxWarp>
          </a:bodyPr>
          <a:lstStyle/>
          <a:p>
            <a:pPr>
              <a:defRPr/>
            </a:pPr>
            <a:endParaRPr kumimoji="0" lang="ja-JP" altLang="en-US">
              <a:latin typeface="Times New Roman" charset="0"/>
            </a:endParaRPr>
          </a:p>
        </p:txBody>
      </p:sp>
      <p:sp>
        <p:nvSpPr>
          <p:cNvPr id="9221" name="Line 5"/>
          <p:cNvSpPr>
            <a:spLocks noChangeShapeType="1"/>
          </p:cNvSpPr>
          <p:nvPr/>
        </p:nvSpPr>
        <p:spPr bwMode="auto">
          <a:xfrm flipV="1">
            <a:off x="609600" y="6172200"/>
            <a:ext cx="7924800" cy="0"/>
          </a:xfrm>
          <a:prstGeom prst="line">
            <a:avLst/>
          </a:prstGeom>
          <a:noFill/>
          <a:ln w="3175">
            <a:solidFill>
              <a:schemeClr val="accent2"/>
            </a:solidFill>
            <a:round/>
            <a:headEnd/>
            <a:tailEnd/>
          </a:ln>
          <a:effectLst/>
        </p:spPr>
        <p:txBody>
          <a:bodyPr>
            <a:prstTxWarp prst="textNoShape">
              <a:avLst/>
            </a:prstTxWarp>
          </a:bodyPr>
          <a:lstStyle/>
          <a:p>
            <a:pPr>
              <a:defRPr/>
            </a:pPr>
            <a:endParaRPr lang="ja-JP" altLang="en-US"/>
          </a:p>
        </p:txBody>
      </p:sp>
      <p:sp>
        <p:nvSpPr>
          <p:cNvPr id="9222" name="Rectangle 6"/>
          <p:cNvSpPr>
            <a:spLocks noGrp="1" noChangeArrowheads="1"/>
          </p:cNvSpPr>
          <p:nvPr>
            <p:ph type="dt" sz="half" idx="2"/>
          </p:nvPr>
        </p:nvSpPr>
        <p:spPr bwMode="auto">
          <a:xfrm>
            <a:off x="609600" y="6245225"/>
            <a:ext cx="19812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kumimoji="0" sz="1200"/>
            </a:lvl1pPr>
          </a:lstStyle>
          <a:p>
            <a:pPr>
              <a:defRPr/>
            </a:pPr>
            <a:endParaRPr lang="en-US" altLang="ja-JP"/>
          </a:p>
        </p:txBody>
      </p:sp>
      <p:sp>
        <p:nvSpPr>
          <p:cNvPr id="9223" name="Rectangle 7"/>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kumimoji="0" sz="1200"/>
            </a:lvl1pPr>
          </a:lstStyle>
          <a:p>
            <a:pPr>
              <a:defRPr/>
            </a:pPr>
            <a:endParaRPr lang="en-US" altLang="ja-JP"/>
          </a:p>
        </p:txBody>
      </p:sp>
      <p:sp>
        <p:nvSpPr>
          <p:cNvPr id="9224" name="Rectangle 8"/>
          <p:cNvSpPr>
            <a:spLocks noGrp="1" noChangeArrowheads="1"/>
          </p:cNvSpPr>
          <p:nvPr>
            <p:ph type="sldNum" sz="quarter" idx="4"/>
          </p:nvPr>
        </p:nvSpPr>
        <p:spPr bwMode="auto">
          <a:xfrm>
            <a:off x="6553200" y="6245225"/>
            <a:ext cx="19812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kumimoji="0" sz="1200"/>
            </a:lvl1pPr>
          </a:lstStyle>
          <a:p>
            <a:pPr>
              <a:defRPr/>
            </a:pPr>
            <a:fld id="{2B0BAEB8-27B6-194D-AFB1-A48262D518E4}" type="slidenum">
              <a:rPr lang="en-US" altLang="ja-JP"/>
              <a:pPr>
                <a:defRPr/>
              </a:pPr>
              <a:t>‹#›</a:t>
            </a:fld>
            <a:endParaRPr lang="en-US" altLang="ja-JP"/>
          </a:p>
        </p:txBody>
      </p:sp>
    </p:spTree>
  </p:cSld>
  <p:clrMap bg1="lt1" tx1="dk1" bg2="lt2" tx2="dk2" accent1="accent1" accent2="accent2" accent3="accent3" accent4="accent4" accent5="accent5" accent6="accent6" hlink="hlink" folHlink="folHlink"/>
  <p:sldLayoutIdLst>
    <p:sldLayoutId id="2147483774" r:id="rId1"/>
    <p:sldLayoutId id="2147483764" r:id="rId2"/>
    <p:sldLayoutId id="2147483765" r:id="rId3"/>
    <p:sldLayoutId id="2147483766" r:id="rId4"/>
    <p:sldLayoutId id="2147483767" r:id="rId5"/>
    <p:sldLayoutId id="2147483768" r:id="rId6"/>
    <p:sldLayoutId id="2147483769" r:id="rId7"/>
    <p:sldLayoutId id="2147483770" r:id="rId8"/>
    <p:sldLayoutId id="2147483771" r:id="rId9"/>
    <p:sldLayoutId id="2147483772" r:id="rId10"/>
    <p:sldLayoutId id="2147483773" r:id="rId11"/>
  </p:sldLayoutIdLst>
  <p:txStyles>
    <p:titleStyle>
      <a:lvl1pPr algn="l" rtl="0" fontAlgn="base">
        <a:spcBef>
          <a:spcPct val="0"/>
        </a:spcBef>
        <a:spcAft>
          <a:spcPct val="0"/>
        </a:spcAft>
        <a:defRPr kumimoji="1" sz="3800">
          <a:solidFill>
            <a:schemeClr val="tx2"/>
          </a:solidFill>
          <a:latin typeface="+mj-lt"/>
          <a:ea typeface="ＭＳ Ｐゴシック" charset="-128"/>
          <a:cs typeface="ＭＳ Ｐゴシック" charset="-128"/>
        </a:defRPr>
      </a:lvl1pPr>
      <a:lvl2pPr algn="l" rtl="0" fontAlgn="base">
        <a:spcBef>
          <a:spcPct val="0"/>
        </a:spcBef>
        <a:spcAft>
          <a:spcPct val="0"/>
        </a:spcAft>
        <a:defRPr kumimoji="1" sz="3800">
          <a:solidFill>
            <a:schemeClr val="tx2"/>
          </a:solidFill>
          <a:latin typeface="Arial" charset="0"/>
          <a:ea typeface="ＭＳ Ｐゴシック" charset="-128"/>
          <a:cs typeface="ＭＳ Ｐゴシック" charset="-128"/>
        </a:defRPr>
      </a:lvl2pPr>
      <a:lvl3pPr algn="l" rtl="0" fontAlgn="base">
        <a:spcBef>
          <a:spcPct val="0"/>
        </a:spcBef>
        <a:spcAft>
          <a:spcPct val="0"/>
        </a:spcAft>
        <a:defRPr kumimoji="1" sz="3800">
          <a:solidFill>
            <a:schemeClr val="tx2"/>
          </a:solidFill>
          <a:latin typeface="Arial" charset="0"/>
          <a:ea typeface="ＭＳ Ｐゴシック" charset="-128"/>
          <a:cs typeface="ＭＳ Ｐゴシック" charset="-128"/>
        </a:defRPr>
      </a:lvl3pPr>
      <a:lvl4pPr algn="l" rtl="0" fontAlgn="base">
        <a:spcBef>
          <a:spcPct val="0"/>
        </a:spcBef>
        <a:spcAft>
          <a:spcPct val="0"/>
        </a:spcAft>
        <a:defRPr kumimoji="1" sz="3800">
          <a:solidFill>
            <a:schemeClr val="tx2"/>
          </a:solidFill>
          <a:latin typeface="Arial" charset="0"/>
          <a:ea typeface="ＭＳ Ｐゴシック" charset="-128"/>
          <a:cs typeface="ＭＳ Ｐゴシック" charset="-128"/>
        </a:defRPr>
      </a:lvl4pPr>
      <a:lvl5pPr algn="l" rtl="0" fontAlgn="base">
        <a:spcBef>
          <a:spcPct val="0"/>
        </a:spcBef>
        <a:spcAft>
          <a:spcPct val="0"/>
        </a:spcAft>
        <a:defRPr kumimoji="1" sz="3800">
          <a:solidFill>
            <a:schemeClr val="tx2"/>
          </a:solidFill>
          <a:latin typeface="Arial" charset="0"/>
          <a:ea typeface="ＭＳ Ｐゴシック" charset="-128"/>
          <a:cs typeface="ＭＳ Ｐゴシック" charset="-128"/>
        </a:defRPr>
      </a:lvl5pPr>
      <a:lvl6pPr marL="457200" algn="l" rtl="0" fontAlgn="base">
        <a:spcBef>
          <a:spcPct val="0"/>
        </a:spcBef>
        <a:spcAft>
          <a:spcPct val="0"/>
        </a:spcAft>
        <a:defRPr sz="3800">
          <a:solidFill>
            <a:schemeClr val="tx2"/>
          </a:solidFill>
          <a:latin typeface="Arial" charset="0"/>
        </a:defRPr>
      </a:lvl6pPr>
      <a:lvl7pPr marL="914400" algn="l" rtl="0" fontAlgn="base">
        <a:spcBef>
          <a:spcPct val="0"/>
        </a:spcBef>
        <a:spcAft>
          <a:spcPct val="0"/>
        </a:spcAft>
        <a:defRPr sz="3800">
          <a:solidFill>
            <a:schemeClr val="tx2"/>
          </a:solidFill>
          <a:latin typeface="Arial" charset="0"/>
        </a:defRPr>
      </a:lvl7pPr>
      <a:lvl8pPr marL="1371600" algn="l" rtl="0" fontAlgn="base">
        <a:spcBef>
          <a:spcPct val="0"/>
        </a:spcBef>
        <a:spcAft>
          <a:spcPct val="0"/>
        </a:spcAft>
        <a:defRPr sz="3800">
          <a:solidFill>
            <a:schemeClr val="tx2"/>
          </a:solidFill>
          <a:latin typeface="Arial" charset="0"/>
        </a:defRPr>
      </a:lvl8pPr>
      <a:lvl9pPr marL="1828800" algn="l" rtl="0" fontAlgn="base">
        <a:spcBef>
          <a:spcPct val="0"/>
        </a:spcBef>
        <a:spcAft>
          <a:spcPct val="0"/>
        </a:spcAft>
        <a:defRPr sz="3800">
          <a:solidFill>
            <a:schemeClr val="tx2"/>
          </a:solidFill>
          <a:latin typeface="Arial" charset="0"/>
        </a:defRPr>
      </a:lvl9pPr>
    </p:titleStyle>
    <p:bodyStyle>
      <a:lvl1pPr marL="469900" indent="-469900" algn="l" rtl="0" fontAlgn="base">
        <a:spcBef>
          <a:spcPct val="20000"/>
        </a:spcBef>
        <a:spcAft>
          <a:spcPct val="0"/>
        </a:spcAft>
        <a:buClr>
          <a:schemeClr val="accent2"/>
        </a:buClr>
        <a:buFont typeface="Wingdings" charset="2"/>
        <a:buChar char="o"/>
        <a:defRPr kumimoji="1" sz="3000">
          <a:solidFill>
            <a:schemeClr val="tx1"/>
          </a:solidFill>
          <a:latin typeface="+mn-lt"/>
          <a:ea typeface="ＭＳ Ｐゴシック" charset="-128"/>
          <a:cs typeface="ＭＳ Ｐゴシック" charset="-128"/>
        </a:defRPr>
      </a:lvl1pPr>
      <a:lvl2pPr marL="908050" indent="-436563" algn="l" rtl="0" fontAlgn="base">
        <a:spcBef>
          <a:spcPct val="20000"/>
        </a:spcBef>
        <a:spcAft>
          <a:spcPct val="0"/>
        </a:spcAft>
        <a:buClr>
          <a:schemeClr val="accent2"/>
        </a:buClr>
        <a:buFont typeface="Wingdings" charset="2"/>
        <a:buChar char="n"/>
        <a:defRPr kumimoji="1" sz="2600">
          <a:solidFill>
            <a:schemeClr val="tx1"/>
          </a:solidFill>
          <a:latin typeface="+mn-lt"/>
          <a:ea typeface="ＭＳ Ｐゴシック" charset="-128"/>
        </a:defRPr>
      </a:lvl2pPr>
      <a:lvl3pPr marL="1304925" indent="-395288" algn="l" rtl="0" fontAlgn="base">
        <a:spcBef>
          <a:spcPct val="20000"/>
        </a:spcBef>
        <a:spcAft>
          <a:spcPct val="0"/>
        </a:spcAft>
        <a:buClr>
          <a:schemeClr val="accent2"/>
        </a:buClr>
        <a:buFont typeface="Wingdings" charset="2"/>
        <a:buChar char="o"/>
        <a:defRPr kumimoji="1" sz="2300">
          <a:solidFill>
            <a:schemeClr val="tx1"/>
          </a:solidFill>
          <a:latin typeface="+mn-lt"/>
          <a:ea typeface="ＭＳ Ｐゴシック" charset="-128"/>
        </a:defRPr>
      </a:lvl3pPr>
      <a:lvl4pPr marL="1693863" indent="-387350" algn="l" rtl="0" fontAlgn="base">
        <a:spcBef>
          <a:spcPct val="20000"/>
        </a:spcBef>
        <a:spcAft>
          <a:spcPct val="0"/>
        </a:spcAft>
        <a:buClr>
          <a:schemeClr val="accent2"/>
        </a:buClr>
        <a:buFont typeface="Wingdings" charset="2"/>
        <a:buChar char="n"/>
        <a:defRPr kumimoji="1" sz="2000">
          <a:solidFill>
            <a:schemeClr val="tx1"/>
          </a:solidFill>
          <a:latin typeface="+mn-lt"/>
          <a:ea typeface="ＭＳ Ｐゴシック" charset="-128"/>
        </a:defRPr>
      </a:lvl4pPr>
      <a:lvl5pPr marL="2093913" indent="-398463" algn="l" rtl="0" fontAlgn="base">
        <a:spcBef>
          <a:spcPct val="25000"/>
        </a:spcBef>
        <a:spcAft>
          <a:spcPct val="0"/>
        </a:spcAft>
        <a:buClr>
          <a:schemeClr val="accent2"/>
        </a:buClr>
        <a:buFont typeface="Wingdings" charset="2"/>
        <a:buChar char="§"/>
        <a:defRPr kumimoji="1" sz="2000">
          <a:solidFill>
            <a:schemeClr val="tx1"/>
          </a:solidFill>
          <a:latin typeface="+mn-lt"/>
          <a:ea typeface="ＭＳ Ｐゴシック" charset="-128"/>
        </a:defRPr>
      </a:lvl5pPr>
      <a:lvl6pPr marL="2551113" indent="-398463" algn="l" rtl="0" fontAlgn="base">
        <a:spcBef>
          <a:spcPct val="25000"/>
        </a:spcBef>
        <a:spcAft>
          <a:spcPct val="0"/>
        </a:spcAft>
        <a:buClr>
          <a:schemeClr val="accent2"/>
        </a:buClr>
        <a:buFont typeface="Wingdings" charset="2"/>
        <a:buChar char="§"/>
        <a:defRPr sz="2000">
          <a:solidFill>
            <a:schemeClr val="tx1"/>
          </a:solidFill>
          <a:latin typeface="+mn-lt"/>
          <a:ea typeface="ＭＳ Ｐゴシック" charset="-128"/>
        </a:defRPr>
      </a:lvl6pPr>
      <a:lvl7pPr marL="3008313" indent="-398463" algn="l" rtl="0" fontAlgn="base">
        <a:spcBef>
          <a:spcPct val="25000"/>
        </a:spcBef>
        <a:spcAft>
          <a:spcPct val="0"/>
        </a:spcAft>
        <a:buClr>
          <a:schemeClr val="accent2"/>
        </a:buClr>
        <a:buFont typeface="Wingdings" charset="2"/>
        <a:buChar char="§"/>
        <a:defRPr sz="2000">
          <a:solidFill>
            <a:schemeClr val="tx1"/>
          </a:solidFill>
          <a:latin typeface="+mn-lt"/>
          <a:ea typeface="ＭＳ Ｐゴシック" charset="-128"/>
        </a:defRPr>
      </a:lvl7pPr>
      <a:lvl8pPr marL="3465513" indent="-398463" algn="l" rtl="0" fontAlgn="base">
        <a:spcBef>
          <a:spcPct val="25000"/>
        </a:spcBef>
        <a:spcAft>
          <a:spcPct val="0"/>
        </a:spcAft>
        <a:buClr>
          <a:schemeClr val="accent2"/>
        </a:buClr>
        <a:buFont typeface="Wingdings" charset="2"/>
        <a:buChar char="§"/>
        <a:defRPr sz="2000">
          <a:solidFill>
            <a:schemeClr val="tx1"/>
          </a:solidFill>
          <a:latin typeface="+mn-lt"/>
          <a:ea typeface="ＭＳ Ｐゴシック" charset="-128"/>
        </a:defRPr>
      </a:lvl8pPr>
      <a:lvl9pPr marL="3922713" indent="-398463" algn="l" rtl="0" fontAlgn="base">
        <a:spcBef>
          <a:spcPct val="25000"/>
        </a:spcBef>
        <a:spcAft>
          <a:spcPct val="0"/>
        </a:spcAft>
        <a:buClr>
          <a:schemeClr val="accent2"/>
        </a:buClr>
        <a:buFont typeface="Wingdings" charset="2"/>
        <a:buChar char="§"/>
        <a:defRPr sz="2000">
          <a:solidFill>
            <a:schemeClr val="tx1"/>
          </a:solidFill>
          <a:latin typeface="+mn-lt"/>
          <a:ea typeface="ＭＳ Ｐゴシック" charset="-128"/>
        </a:defRPr>
      </a:lvl9pPr>
    </p:bodyStyle>
    <p:otherStyle>
      <a:defPPr>
        <a:defRPr lang="ja-JP"/>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news.yahoo.co.jp/articles/b9fea6c51a5705f35f0b83ba51c3e57ce8b4d8f0" TargetMode="External"/><Relationship Id="rId2" Type="http://schemas.openxmlformats.org/officeDocument/2006/relationships/hyperlink" Target="https://www.city.sapporo.jp/kodomo/torikumi/index.html" TargetMode="External"/><Relationship Id="rId1" Type="http://schemas.openxmlformats.org/officeDocument/2006/relationships/slideLayout" Target="../slideLayouts/slideLayout2.xml"/><Relationship Id="rId4" Type="http://schemas.openxmlformats.org/officeDocument/2006/relationships/hyperlink" Target="https://www.kekkon-center.city.sapporo.jp/"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news.yahoo.co.jp/expert/articles/92e7f594b5aafa897c2dbd0c2ccaaa4c49fe7faf"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ctrTitle"/>
          </p:nvPr>
        </p:nvSpPr>
        <p:spPr>
          <a:xfrm>
            <a:off x="611560" y="188640"/>
            <a:ext cx="8279804" cy="2016224"/>
          </a:xfrm>
        </p:spPr>
        <p:txBody>
          <a:bodyPr anchor="ctr" anchorCtr="0"/>
          <a:lstStyle/>
          <a:p>
            <a:pPr marL="0" indent="0" eaLnBrk="1" hangingPunct="1">
              <a:lnSpc>
                <a:spcPct val="90000"/>
              </a:lnSpc>
              <a:buNone/>
            </a:pPr>
            <a:br>
              <a:rPr lang="en-US" altLang="ja-JP" sz="2800" dirty="0"/>
            </a:br>
            <a:br>
              <a:rPr lang="en-US" altLang="ja-JP" sz="2800" dirty="0"/>
            </a:br>
            <a:r>
              <a:rPr lang="ja-JP" altLang="en-US" sz="2800" dirty="0"/>
              <a:t>第</a:t>
            </a:r>
            <a:r>
              <a:rPr lang="en-US" altLang="ja-JP" sz="2800" dirty="0"/>
              <a:t>13</a:t>
            </a:r>
            <a:r>
              <a:rPr lang="ja-JP" altLang="en-US" sz="2800" dirty="0"/>
              <a:t>回</a:t>
            </a:r>
            <a:br>
              <a:rPr lang="en-US" altLang="ja-JP" sz="2800" dirty="0"/>
            </a:br>
            <a:br>
              <a:rPr lang="ja-JP" altLang="en-US" sz="2800" dirty="0"/>
            </a:br>
            <a:r>
              <a:rPr lang="en-US" altLang="ja-JP" sz="2800" dirty="0"/>
              <a:t>【</a:t>
            </a:r>
            <a:r>
              <a:rPr lang="ja-JP" altLang="en-US" sz="2800" dirty="0"/>
              <a:t>社会変動と家族①</a:t>
            </a:r>
            <a:r>
              <a:rPr lang="en-US" altLang="ja-JP" sz="2800" dirty="0"/>
              <a:t>】</a:t>
            </a:r>
            <a:r>
              <a:rPr lang="ja-JP" altLang="en-US" sz="2800" dirty="0"/>
              <a:t>雇用流動化のもとでの家族形成</a:t>
            </a:r>
            <a:br>
              <a:rPr lang="en-US" altLang="ja-JP" sz="2800" dirty="0"/>
            </a:br>
            <a:br>
              <a:rPr lang="ja-JP" altLang="en-US" sz="2800" dirty="0"/>
            </a:br>
            <a:br>
              <a:rPr lang="ja-JP" altLang="en-US" sz="2800" dirty="0"/>
            </a:br>
            <a:endParaRPr lang="ja-JP" altLang="en-US" sz="3200" dirty="0">
              <a:solidFill>
                <a:schemeClr val="tx1"/>
              </a:solidFill>
              <a:latin typeface="ＭＳ 明朝" charset="-128"/>
              <a:ea typeface="ＭＳ 明朝" charset="-128"/>
              <a:cs typeface="ＭＳ 明朝" charset="-128"/>
            </a:endParaRPr>
          </a:p>
        </p:txBody>
      </p:sp>
      <p:sp>
        <p:nvSpPr>
          <p:cNvPr id="15363" name="Rectangle 3"/>
          <p:cNvSpPr>
            <a:spLocks noGrp="1" noChangeArrowheads="1"/>
          </p:cNvSpPr>
          <p:nvPr>
            <p:ph type="subTitle" idx="1"/>
          </p:nvPr>
        </p:nvSpPr>
        <p:spPr>
          <a:xfrm>
            <a:off x="962300" y="3284984"/>
            <a:ext cx="7010400" cy="3024336"/>
          </a:xfrm>
        </p:spPr>
        <p:txBody>
          <a:bodyPr/>
          <a:lstStyle/>
          <a:p>
            <a:r>
              <a:rPr lang="ja-JP" altLang="en-US" b="1" dirty="0">
                <a:ea typeface="ＭＳ 明朝" charset="-128"/>
                <a:cs typeface="ＭＳ 明朝" charset="-128"/>
              </a:rPr>
              <a:t>「家族社会学」</a:t>
            </a:r>
            <a:endParaRPr lang="en-US" altLang="ja-JP" b="1" dirty="0">
              <a:ea typeface="ＭＳ 明朝" charset="-128"/>
              <a:cs typeface="ＭＳ 明朝" charset="-128"/>
            </a:endParaRPr>
          </a:p>
          <a:p>
            <a:endParaRPr lang="en-US" altLang="ja-JP" sz="2000" b="1" dirty="0">
              <a:latin typeface="Century" panose="02040604050505020304" pitchFamily="18" charset="0"/>
              <a:ea typeface="ＭＳ 明朝" panose="02020609040205080304" pitchFamily="17" charset="-128"/>
              <a:cs typeface="Times New Roman" panose="02020603050405020304" pitchFamily="18" charset="0"/>
            </a:endParaRPr>
          </a:p>
          <a:p>
            <a:r>
              <a:rPr lang="ja-JP" altLang="en-US" sz="2000" b="1" dirty="0">
                <a:latin typeface="Century" panose="02040604050505020304" pitchFamily="18" charset="0"/>
                <a:ea typeface="ＭＳ 明朝" panose="02020609040205080304" pitchFamily="17" charset="-128"/>
                <a:cs typeface="Times New Roman" panose="02020603050405020304" pitchFamily="18" charset="0"/>
              </a:rPr>
              <a:t>７月</a:t>
            </a:r>
            <a:r>
              <a:rPr lang="en-US" altLang="ja-JP" sz="2000" b="1" dirty="0">
                <a:latin typeface="Century" panose="02040604050505020304" pitchFamily="18" charset="0"/>
                <a:ea typeface="ＭＳ 明朝" panose="02020609040205080304" pitchFamily="17" charset="-128"/>
                <a:cs typeface="Times New Roman" panose="02020603050405020304" pitchFamily="18" charset="0"/>
              </a:rPr>
              <a:t>15</a:t>
            </a:r>
            <a:r>
              <a:rPr lang="ja-JP" altLang="en-US" sz="2000" b="1" dirty="0">
                <a:latin typeface="Century" panose="02040604050505020304" pitchFamily="18" charset="0"/>
                <a:ea typeface="ＭＳ 明朝" panose="02020609040205080304" pitchFamily="17" charset="-128"/>
                <a:cs typeface="Times New Roman" panose="02020603050405020304" pitchFamily="18" charset="0"/>
              </a:rPr>
              <a:t>日（火）</a:t>
            </a:r>
            <a:r>
              <a:rPr lang="en-US" altLang="ja-JP" sz="2000" b="1" dirty="0">
                <a:latin typeface="Century" panose="02040604050505020304" pitchFamily="18" charset="0"/>
                <a:ea typeface="ＭＳ 明朝" panose="02020609040205080304" pitchFamily="17" charset="-128"/>
                <a:cs typeface="Times New Roman" panose="02020603050405020304" pitchFamily="18" charset="0"/>
              </a:rPr>
              <a:t>14</a:t>
            </a:r>
            <a:r>
              <a:rPr lang="ja-JP" altLang="en-US" sz="2000" b="1" dirty="0">
                <a:latin typeface="Century" panose="02040604050505020304" pitchFamily="18" charset="0"/>
                <a:ea typeface="ＭＳ 明朝" panose="02020609040205080304" pitchFamily="17" charset="-128"/>
                <a:cs typeface="Times New Roman" panose="02020603050405020304" pitchFamily="18" charset="0"/>
              </a:rPr>
              <a:t>：</a:t>
            </a:r>
            <a:r>
              <a:rPr lang="en-US" altLang="ja-JP" sz="2000" b="1" dirty="0">
                <a:latin typeface="Century" panose="02040604050505020304" pitchFamily="18" charset="0"/>
                <a:ea typeface="ＭＳ 明朝" panose="02020609040205080304" pitchFamily="17" charset="-128"/>
                <a:cs typeface="Times New Roman" panose="02020603050405020304" pitchFamily="18" charset="0"/>
              </a:rPr>
              <a:t>40―16 </a:t>
            </a:r>
            <a:r>
              <a:rPr lang="ja-JP" altLang="en-US" sz="2000" b="1" dirty="0">
                <a:latin typeface="Century" panose="02040604050505020304" pitchFamily="18" charset="0"/>
                <a:ea typeface="ＭＳ 明朝" panose="02020609040205080304" pitchFamily="17" charset="-128"/>
                <a:cs typeface="Times New Roman" panose="02020603050405020304" pitchFamily="18" charset="0"/>
              </a:rPr>
              <a:t>：</a:t>
            </a:r>
            <a:r>
              <a:rPr lang="en-US" altLang="ja-JP" sz="2000" b="1" dirty="0">
                <a:latin typeface="Century" panose="02040604050505020304" pitchFamily="18" charset="0"/>
                <a:ea typeface="ＭＳ 明朝" panose="02020609040205080304" pitchFamily="17" charset="-128"/>
                <a:cs typeface="Times New Roman" panose="02020603050405020304" pitchFamily="18" charset="0"/>
              </a:rPr>
              <a:t>10 </a:t>
            </a:r>
            <a:r>
              <a:rPr lang="ja-JP" altLang="en-US" sz="2000" b="1" dirty="0">
                <a:latin typeface="Century" panose="02040604050505020304" pitchFamily="18" charset="0"/>
                <a:ea typeface="ＭＳ 明朝" panose="02020609040205080304" pitchFamily="17" charset="-128"/>
                <a:cs typeface="Times New Roman" panose="02020603050405020304" pitchFamily="18" charset="0"/>
              </a:rPr>
              <a:t>　</a:t>
            </a:r>
            <a:r>
              <a:rPr lang="en-US" sz="2000" b="1" dirty="0">
                <a:effectLst/>
                <a:latin typeface="Century" panose="02040604050505020304" pitchFamily="18" charset="0"/>
                <a:ea typeface="ＭＳ 明朝" panose="02020609040205080304" pitchFamily="17" charset="-128"/>
                <a:cs typeface="Times New Roman" panose="02020603050405020304" pitchFamily="18" charset="0"/>
              </a:rPr>
              <a:t>4F401</a:t>
            </a:r>
            <a:endParaRPr lang="en-US" altLang="ja-JP" sz="2000" b="1" dirty="0">
              <a:ea typeface="ＭＳ 明朝" charset="-128"/>
              <a:cs typeface="ＭＳ 明朝" charset="-128"/>
            </a:endParaRPr>
          </a:p>
          <a:p>
            <a:endParaRPr lang="en-US" altLang="ja-JP" sz="2000" b="1" dirty="0">
              <a:ea typeface="ＭＳ 明朝" charset="-128"/>
              <a:cs typeface="ＭＳ 明朝" charset="-128"/>
            </a:endParaRPr>
          </a:p>
          <a:p>
            <a:r>
              <a:rPr lang="ja-JP" altLang="en-US" sz="2000" b="1" dirty="0">
                <a:ea typeface="ＭＳ 明朝" charset="-128"/>
                <a:cs typeface="ＭＳ 明朝" charset="-128"/>
              </a:rPr>
              <a:t>日本医療大学総合福祉学部</a:t>
            </a:r>
            <a:endParaRPr lang="en-US" altLang="ja-JP" sz="2000" b="1" dirty="0">
              <a:ea typeface="ＭＳ 明朝" charset="-128"/>
              <a:cs typeface="ＭＳ 明朝" charset="-128"/>
            </a:endParaRPr>
          </a:p>
          <a:p>
            <a:r>
              <a:rPr lang="ja-JP" altLang="en-US" sz="2000" b="1" dirty="0">
                <a:ea typeface="ＭＳ 明朝" charset="-128"/>
                <a:cs typeface="ＭＳ 明朝" charset="-128"/>
              </a:rPr>
              <a:t>特任教授　原　俊彦</a:t>
            </a:r>
            <a:endParaRPr lang="en-US" altLang="ja-JP" sz="2000" b="1" dirty="0">
              <a:ea typeface="ＭＳ 明朝" charset="-128"/>
              <a:cs typeface="ＭＳ 明朝" charset="-128"/>
            </a:endParaRPr>
          </a:p>
          <a:p>
            <a:endParaRPr lang="ja-JP" altLang="en-US" sz="1800" dirty="0">
              <a:ea typeface="ＭＳ 明朝" charset="-128"/>
              <a:cs typeface="ＭＳ 明朝" charset="-128"/>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a:extLst>
              <a:ext uri="{FF2B5EF4-FFF2-40B4-BE49-F238E27FC236}">
                <a16:creationId xmlns:a16="http://schemas.microsoft.com/office/drawing/2014/main" id="{25DB8D6C-0CA2-421C-BEB2-10EAC9BE090E}"/>
              </a:ext>
            </a:extLst>
          </p:cNvPr>
          <p:cNvSpPr>
            <a:spLocks noGrp="1" noChangeArrowheads="1"/>
          </p:cNvSpPr>
          <p:nvPr>
            <p:ph type="ctrTitle"/>
          </p:nvPr>
        </p:nvSpPr>
        <p:spPr>
          <a:xfrm>
            <a:off x="611560" y="1196752"/>
            <a:ext cx="8208912" cy="2592288"/>
          </a:xfrm>
        </p:spPr>
        <p:txBody>
          <a:bodyPr anchor="t">
            <a:normAutofit/>
          </a:bodyPr>
          <a:lstStyle/>
          <a:p>
            <a:pPr>
              <a:defRPr/>
            </a:pPr>
            <a:br>
              <a:rPr lang="en-US" altLang="ja-JP" sz="3100" dirty="0"/>
            </a:br>
            <a:r>
              <a:rPr lang="ja-JP" altLang="en-US" sz="3100" dirty="0"/>
              <a:t>人口減少対策におけるパラダイム転換の提案</a:t>
            </a:r>
            <a:br>
              <a:rPr lang="en-US" altLang="ja-JP" sz="3100" dirty="0"/>
            </a:br>
            <a:br>
              <a:rPr lang="en-US" altLang="ja-JP" sz="3100" dirty="0"/>
            </a:br>
            <a:r>
              <a:rPr lang="en-US" altLang="ja-JP" sz="2700" dirty="0">
                <a:latin typeface="Times New Roman" panose="02020603050405020304" pitchFamily="18" charset="0"/>
                <a:cs typeface="Times New Roman" panose="02020603050405020304" pitchFamily="18" charset="0"/>
              </a:rPr>
              <a:t>Proposal of a Paradigm Shift in Policy Measures for Population Decline</a:t>
            </a:r>
            <a:endParaRPr lang="ja-JP" altLang="ja-JP" sz="2000" dirty="0">
              <a:latin typeface="Times New Roman" panose="02020603050405020304" pitchFamily="18" charset="0"/>
              <a:ea typeface="+mj-ea"/>
              <a:cs typeface="Times New Roman" panose="02020603050405020304" pitchFamily="18" charset="0"/>
            </a:endParaRPr>
          </a:p>
        </p:txBody>
      </p:sp>
      <p:sp>
        <p:nvSpPr>
          <p:cNvPr id="5123" name="Rectangle 3">
            <a:extLst>
              <a:ext uri="{FF2B5EF4-FFF2-40B4-BE49-F238E27FC236}">
                <a16:creationId xmlns:a16="http://schemas.microsoft.com/office/drawing/2014/main" id="{764B3C08-A44D-4BA6-904A-4A51547B9628}"/>
              </a:ext>
            </a:extLst>
          </p:cNvPr>
          <p:cNvSpPr>
            <a:spLocks noGrp="1" noChangeArrowheads="1"/>
          </p:cNvSpPr>
          <p:nvPr>
            <p:ph type="subTitle" idx="1"/>
          </p:nvPr>
        </p:nvSpPr>
        <p:spPr>
          <a:xfrm>
            <a:off x="755576" y="3902918"/>
            <a:ext cx="7056710" cy="2231603"/>
          </a:xfrm>
        </p:spPr>
        <p:txBody>
          <a:bodyPr/>
          <a:lstStyle/>
          <a:p>
            <a:pPr eaLnBrk="1" hangingPunct="1">
              <a:buFont typeface="Wingdings" panose="05000000000000000000" pitchFamily="2" charset="2"/>
              <a:buNone/>
            </a:pPr>
            <a:r>
              <a:rPr kumimoji="0" lang="ja-JP" altLang="en-US" sz="1500" b="1" dirty="0">
                <a:latin typeface="Times New Roman" panose="02020603050405020304" pitchFamily="18" charset="0"/>
                <a:ea typeface="ＭＳ Ｐゴシック" panose="020B0600070205080204" pitchFamily="50" charset="-128"/>
                <a:cs typeface="Times New Roman" panose="02020603050405020304" pitchFamily="18" charset="0"/>
              </a:rPr>
              <a:t>原　俊彦　札幌市立大学（名誉教授）</a:t>
            </a:r>
            <a:endParaRPr kumimoji="0" lang="en-US" altLang="ja-JP" sz="1500" b="1" dirty="0">
              <a:latin typeface="Times New Roman" panose="02020603050405020304" pitchFamily="18" charset="0"/>
              <a:ea typeface="ＭＳ Ｐゴシック" panose="020B0600070205080204" pitchFamily="50" charset="-128"/>
              <a:cs typeface="Times New Roman" panose="02020603050405020304" pitchFamily="18" charset="0"/>
            </a:endParaRPr>
          </a:p>
          <a:p>
            <a:pPr eaLnBrk="1" hangingPunct="1">
              <a:buFont typeface="Wingdings" panose="05000000000000000000" pitchFamily="2" charset="2"/>
              <a:buNone/>
            </a:pPr>
            <a:r>
              <a:rPr kumimoji="0" lang="en-US" altLang="ja-JP" sz="1500" dirty="0">
                <a:solidFill>
                  <a:srgbClr val="000000"/>
                </a:solidFill>
                <a:latin typeface="Times New Roman" panose="02020603050405020304" pitchFamily="18" charset="0"/>
                <a:ea typeface="ＭＳ Ｐゴシック" panose="020B0600070205080204" pitchFamily="50" charset="-128"/>
                <a:cs typeface="Times New Roman" panose="02020603050405020304" pitchFamily="18" charset="0"/>
              </a:rPr>
              <a:t>Toshihiko</a:t>
            </a:r>
            <a:r>
              <a:rPr kumimoji="0" lang="ja-JP" altLang="en-US" sz="1500" dirty="0">
                <a:solidFill>
                  <a:srgbClr val="000000"/>
                </a:solidFill>
                <a:latin typeface="Times New Roman" panose="02020603050405020304" pitchFamily="18" charset="0"/>
                <a:ea typeface="ＭＳ Ｐゴシック" panose="020B0600070205080204" pitchFamily="50" charset="-128"/>
                <a:cs typeface="Times New Roman" panose="02020603050405020304" pitchFamily="18" charset="0"/>
              </a:rPr>
              <a:t>　</a:t>
            </a:r>
            <a:r>
              <a:rPr kumimoji="0" lang="en-US" altLang="ja-JP" sz="1500" dirty="0">
                <a:solidFill>
                  <a:srgbClr val="000000"/>
                </a:solidFill>
                <a:latin typeface="Times New Roman" panose="02020603050405020304" pitchFamily="18" charset="0"/>
                <a:ea typeface="ＭＳ Ｐゴシック" panose="020B0600070205080204" pitchFamily="50" charset="-128"/>
                <a:cs typeface="Times New Roman" panose="02020603050405020304" pitchFamily="18" charset="0"/>
              </a:rPr>
              <a:t>HARA (Sapporo City University, professor emeritus)</a:t>
            </a:r>
          </a:p>
          <a:p>
            <a:pPr eaLnBrk="1" hangingPunct="1">
              <a:buFont typeface="Wingdings" panose="05000000000000000000" pitchFamily="2" charset="2"/>
              <a:buNone/>
            </a:pPr>
            <a:endParaRPr lang="en-US" altLang="ja-JP" sz="1400" b="1" dirty="0">
              <a:latin typeface="ＭＳ 明朝" panose="02020609040205080304" pitchFamily="17" charset="-128"/>
              <a:ea typeface="ＭＳ 明朝" panose="02020609040205080304" pitchFamily="17" charset="-128"/>
              <a:cs typeface="Times New Roman" panose="02020603050405020304" pitchFamily="18" charset="0"/>
            </a:endParaRPr>
          </a:p>
          <a:p>
            <a:pPr eaLnBrk="1" hangingPunct="1">
              <a:buFont typeface="Wingdings" panose="05000000000000000000" pitchFamily="2" charset="2"/>
              <a:buNone/>
            </a:pPr>
            <a:r>
              <a:rPr lang="ja-JP" altLang="en-US" sz="1400" b="1" dirty="0">
                <a:latin typeface="ＭＳ 明朝" panose="02020609040205080304" pitchFamily="17" charset="-128"/>
                <a:ea typeface="ＭＳ 明朝" panose="02020609040205080304" pitchFamily="17" charset="-128"/>
                <a:cs typeface="Times New Roman" panose="02020603050405020304" pitchFamily="18" charset="0"/>
              </a:rPr>
              <a:t>日本社会学会第</a:t>
            </a:r>
            <a:r>
              <a:rPr lang="en-US" altLang="ja-JP" sz="1400" b="1" dirty="0">
                <a:latin typeface="ＭＳ 明朝" panose="02020609040205080304" pitchFamily="17" charset="-128"/>
                <a:ea typeface="ＭＳ 明朝" panose="02020609040205080304" pitchFamily="17" charset="-128"/>
                <a:cs typeface="Times New Roman" panose="02020603050405020304" pitchFamily="18" charset="0"/>
              </a:rPr>
              <a:t>95</a:t>
            </a:r>
            <a:r>
              <a:rPr lang="ja-JP" altLang="en-US" sz="1400" b="1" dirty="0">
                <a:latin typeface="ＭＳ 明朝" panose="02020609040205080304" pitchFamily="17" charset="-128"/>
                <a:ea typeface="ＭＳ 明朝" panose="02020609040205080304" pitchFamily="17" charset="-128"/>
                <a:cs typeface="Times New Roman" panose="02020603050405020304" pitchFamily="18" charset="0"/>
              </a:rPr>
              <a:t>回大会　</a:t>
            </a:r>
            <a:r>
              <a:rPr lang="en-US" altLang="ja-JP" sz="1400" b="1" dirty="0">
                <a:latin typeface="ＭＳ 明朝" panose="02020609040205080304" pitchFamily="17" charset="-128"/>
                <a:ea typeface="ＭＳ 明朝" panose="02020609040205080304" pitchFamily="17" charset="-128"/>
                <a:cs typeface="Times New Roman" panose="02020603050405020304" pitchFamily="18" charset="0"/>
              </a:rPr>
              <a:t>2022</a:t>
            </a:r>
            <a:r>
              <a:rPr lang="ja-JP" altLang="en-US" sz="1400" b="1" dirty="0">
                <a:latin typeface="ＭＳ 明朝" panose="02020609040205080304" pitchFamily="17" charset="-128"/>
                <a:ea typeface="ＭＳ 明朝" panose="02020609040205080304" pitchFamily="17" charset="-128"/>
                <a:cs typeface="Times New Roman" panose="02020603050405020304" pitchFamily="18" charset="0"/>
              </a:rPr>
              <a:t>年</a:t>
            </a:r>
            <a:r>
              <a:rPr lang="en-US" altLang="ja-JP" sz="1400" b="1" dirty="0">
                <a:latin typeface="ＭＳ 明朝" panose="02020609040205080304" pitchFamily="17" charset="-128"/>
                <a:ea typeface="ＭＳ 明朝" panose="02020609040205080304" pitchFamily="17" charset="-128"/>
                <a:cs typeface="Times New Roman" panose="02020603050405020304" pitchFamily="18" charset="0"/>
              </a:rPr>
              <a:t>11</a:t>
            </a:r>
            <a:r>
              <a:rPr lang="ja-JP" altLang="en-US" sz="1400" b="1" dirty="0">
                <a:latin typeface="ＭＳ 明朝" panose="02020609040205080304" pitchFamily="17" charset="-128"/>
                <a:ea typeface="ＭＳ 明朝" panose="02020609040205080304" pitchFamily="17" charset="-128"/>
                <a:cs typeface="Times New Roman" panose="02020603050405020304" pitchFamily="18" charset="0"/>
              </a:rPr>
              <a:t>月</a:t>
            </a:r>
            <a:r>
              <a:rPr lang="en-US" altLang="ja-JP" sz="1400" b="1" dirty="0">
                <a:latin typeface="ＭＳ 明朝" panose="02020609040205080304" pitchFamily="17" charset="-128"/>
                <a:ea typeface="ＭＳ 明朝" panose="02020609040205080304" pitchFamily="17" charset="-128"/>
                <a:cs typeface="Times New Roman" panose="02020603050405020304" pitchFamily="18" charset="0"/>
              </a:rPr>
              <a:t>12</a:t>
            </a:r>
            <a:r>
              <a:rPr lang="ja-JP" altLang="en-US" sz="1400" b="1" dirty="0">
                <a:latin typeface="ＭＳ 明朝" panose="02020609040205080304" pitchFamily="17" charset="-128"/>
                <a:ea typeface="ＭＳ 明朝" panose="02020609040205080304" pitchFamily="17" charset="-128"/>
                <a:cs typeface="Times New Roman" panose="02020603050405020304" pitchFamily="18" charset="0"/>
              </a:rPr>
              <a:t>日（土）・</a:t>
            </a:r>
            <a:r>
              <a:rPr lang="en-US" altLang="ja-JP" sz="1400" b="1" dirty="0">
                <a:latin typeface="ＭＳ 明朝" panose="02020609040205080304" pitchFamily="17" charset="-128"/>
                <a:ea typeface="ＭＳ 明朝" panose="02020609040205080304" pitchFamily="17" charset="-128"/>
                <a:cs typeface="Times New Roman" panose="02020603050405020304" pitchFamily="18" charset="0"/>
              </a:rPr>
              <a:t>11</a:t>
            </a:r>
            <a:r>
              <a:rPr lang="ja-JP" altLang="en-US" sz="1400" b="1" dirty="0">
                <a:latin typeface="ＭＳ 明朝" panose="02020609040205080304" pitchFamily="17" charset="-128"/>
                <a:ea typeface="ＭＳ 明朝" panose="02020609040205080304" pitchFamily="17" charset="-128"/>
                <a:cs typeface="Times New Roman" panose="02020603050405020304" pitchFamily="18" charset="0"/>
              </a:rPr>
              <a:t>月</a:t>
            </a:r>
            <a:r>
              <a:rPr lang="en-US" altLang="ja-JP" sz="1400" b="1" dirty="0">
                <a:latin typeface="ＭＳ 明朝" panose="02020609040205080304" pitchFamily="17" charset="-128"/>
                <a:ea typeface="ＭＳ 明朝" panose="02020609040205080304" pitchFamily="17" charset="-128"/>
                <a:cs typeface="Times New Roman" panose="02020603050405020304" pitchFamily="18" charset="0"/>
              </a:rPr>
              <a:t>13</a:t>
            </a:r>
            <a:r>
              <a:rPr lang="ja-JP" altLang="en-US" sz="1400" b="1" dirty="0">
                <a:latin typeface="ＭＳ 明朝" panose="02020609040205080304" pitchFamily="17" charset="-128"/>
                <a:ea typeface="ＭＳ 明朝" panose="02020609040205080304" pitchFamily="17" charset="-128"/>
                <a:cs typeface="Times New Roman" panose="02020603050405020304" pitchFamily="18" charset="0"/>
              </a:rPr>
              <a:t>日（日）</a:t>
            </a:r>
            <a:endParaRPr lang="en-US" altLang="ja-JP" sz="1400" b="1" dirty="0">
              <a:latin typeface="ＭＳ 明朝" panose="02020609040205080304" pitchFamily="17" charset="-128"/>
              <a:ea typeface="ＭＳ 明朝" panose="02020609040205080304" pitchFamily="17" charset="-128"/>
              <a:cs typeface="Times New Roman" panose="02020603050405020304" pitchFamily="18" charset="0"/>
            </a:endParaRPr>
          </a:p>
          <a:p>
            <a:pPr eaLnBrk="1" hangingPunct="1">
              <a:buFont typeface="Wingdings" panose="05000000000000000000" pitchFamily="2" charset="2"/>
              <a:buNone/>
            </a:pPr>
            <a:r>
              <a:rPr lang="ja-JP" altLang="en-US" sz="1400" b="1" dirty="0">
                <a:latin typeface="ＭＳ 明朝" panose="02020609040205080304" pitchFamily="17" charset="-128"/>
                <a:ea typeface="ＭＳ 明朝" panose="02020609040205080304" pitchFamily="17" charset="-128"/>
                <a:cs typeface="Times New Roman" panose="02020603050405020304" pitchFamily="18" charset="0"/>
              </a:rPr>
              <a:t>追手門学院大学茨木総持寺キャンパス</a:t>
            </a:r>
            <a:endParaRPr lang="en-US" altLang="ja-JP" sz="1400" b="1" dirty="0">
              <a:latin typeface="ＭＳ 明朝" panose="02020609040205080304" pitchFamily="17" charset="-128"/>
              <a:ea typeface="ＭＳ 明朝" panose="02020609040205080304" pitchFamily="17" charset="-128"/>
              <a:cs typeface="Times New Roman" panose="02020603050405020304" pitchFamily="18" charset="0"/>
            </a:endParaRPr>
          </a:p>
          <a:p>
            <a:pPr eaLnBrk="1" hangingPunct="1">
              <a:buFont typeface="Wingdings" panose="05000000000000000000" pitchFamily="2" charset="2"/>
              <a:buNone/>
            </a:pPr>
            <a:r>
              <a:rPr lang="en-US" altLang="ja-JP" sz="1400" b="1" dirty="0">
                <a:latin typeface="ＭＳ 明朝" panose="02020609040205080304" pitchFamily="17" charset="-128"/>
                <a:ea typeface="ＭＳ 明朝" panose="02020609040205080304" pitchFamily="17" charset="-128"/>
                <a:cs typeface="Times New Roman" panose="02020603050405020304" pitchFamily="18" charset="0"/>
              </a:rPr>
              <a:t>11/13</a:t>
            </a:r>
            <a:r>
              <a:rPr lang="ja-JP" altLang="en-US" sz="1400" b="1" dirty="0">
                <a:latin typeface="ＭＳ 明朝" panose="02020609040205080304" pitchFamily="17" charset="-128"/>
                <a:ea typeface="ＭＳ 明朝" panose="02020609040205080304" pitchFamily="17" charset="-128"/>
                <a:cs typeface="Times New Roman" panose="02020603050405020304" pitchFamily="18" charset="0"/>
              </a:rPr>
              <a:t>（日）</a:t>
            </a:r>
            <a:r>
              <a:rPr lang="en-US" altLang="ja-JP" sz="1400" b="1" dirty="0">
                <a:latin typeface="ＭＳ 明朝" panose="02020609040205080304" pitchFamily="17" charset="-128"/>
                <a:ea typeface="ＭＳ 明朝" panose="02020609040205080304" pitchFamily="17" charset="-128"/>
                <a:cs typeface="Times New Roman" panose="02020603050405020304" pitchFamily="18" charset="0"/>
              </a:rPr>
              <a:t>9:30~12:30</a:t>
            </a:r>
            <a:r>
              <a:rPr lang="ja-JP" altLang="en-US" sz="1400" b="1" dirty="0">
                <a:latin typeface="ＭＳ 明朝" panose="02020609040205080304" pitchFamily="17" charset="-128"/>
                <a:ea typeface="ＭＳ 明朝" panose="02020609040205080304" pitchFamily="17" charset="-128"/>
                <a:cs typeface="Times New Roman" panose="02020603050405020304" pitchFamily="18" charset="0"/>
              </a:rPr>
              <a:t>家族（２）</a:t>
            </a:r>
          </a:p>
          <a:p>
            <a:pPr eaLnBrk="1" hangingPunct="1">
              <a:buFont typeface="Wingdings" panose="05000000000000000000" pitchFamily="2" charset="2"/>
              <a:buNone/>
            </a:pPr>
            <a:r>
              <a:rPr lang="ja-JP" altLang="en-US" sz="1400" b="1" dirty="0">
                <a:latin typeface="ＭＳ 明朝" panose="02020609040205080304" pitchFamily="17" charset="-128"/>
                <a:ea typeface="ＭＳ 明朝" panose="02020609040205080304" pitchFamily="17" charset="-128"/>
                <a:cs typeface="Times New Roman" panose="02020603050405020304" pitchFamily="18" charset="0"/>
              </a:rPr>
              <a:t>教室：</a:t>
            </a:r>
            <a:r>
              <a:rPr lang="en-US" altLang="ja-JP" sz="1400" b="1" dirty="0">
                <a:latin typeface="ＭＳ 明朝" panose="02020609040205080304" pitchFamily="17" charset="-128"/>
                <a:ea typeface="ＭＳ 明朝" panose="02020609040205080304" pitchFamily="17" charset="-128"/>
                <a:cs typeface="Times New Roman" panose="02020603050405020304" pitchFamily="18" charset="0"/>
              </a:rPr>
              <a:t>A412 </a:t>
            </a:r>
            <a:r>
              <a:rPr lang="ja-JP" altLang="en-US" sz="1400" b="1" dirty="0">
                <a:latin typeface="ＭＳ 明朝" panose="02020609040205080304" pitchFamily="17" charset="-128"/>
                <a:ea typeface="ＭＳ 明朝" panose="02020609040205080304" pitchFamily="17" charset="-128"/>
                <a:cs typeface="Times New Roman" panose="02020603050405020304" pitchFamily="18" charset="0"/>
              </a:rPr>
              <a:t>司会者：永井暁子（日本女子大学）</a:t>
            </a:r>
            <a:endParaRPr lang="en-US" altLang="ja-JP" sz="1400" b="1" dirty="0">
              <a:latin typeface="ＭＳ 明朝" panose="02020609040205080304" pitchFamily="17" charset="-128"/>
              <a:ea typeface="ＭＳ 明朝" panose="02020609040205080304" pitchFamily="17" charset="-128"/>
              <a:cs typeface="Times New Roman" panose="02020603050405020304" pitchFamily="18" charset="0"/>
            </a:endParaRPr>
          </a:p>
          <a:p>
            <a:pPr eaLnBrk="1" hangingPunct="1">
              <a:buFont typeface="Wingdings" panose="05000000000000000000" pitchFamily="2" charset="2"/>
              <a:buNone/>
            </a:pPr>
            <a:r>
              <a:rPr lang="ja-JP" altLang="en-US" sz="1400" b="1" dirty="0">
                <a:latin typeface="ＭＳ 明朝" panose="02020609040205080304" pitchFamily="17" charset="-128"/>
                <a:ea typeface="ＭＳ 明朝" panose="02020609040205080304" pitchFamily="17" charset="-128"/>
                <a:cs typeface="Times New Roman" panose="02020603050405020304" pitchFamily="18" charset="0"/>
              </a:rPr>
              <a:t>第一報告</a:t>
            </a:r>
          </a:p>
        </p:txBody>
      </p:sp>
      <p:sp>
        <p:nvSpPr>
          <p:cNvPr id="2" name="スライド番号プレースホルダー 1">
            <a:extLst>
              <a:ext uri="{FF2B5EF4-FFF2-40B4-BE49-F238E27FC236}">
                <a16:creationId xmlns:a16="http://schemas.microsoft.com/office/drawing/2014/main" id="{C681E857-9D2A-4F56-8F94-BC94A4C3A7D9}"/>
              </a:ext>
            </a:extLst>
          </p:cNvPr>
          <p:cNvSpPr>
            <a:spLocks noGrp="1"/>
          </p:cNvSpPr>
          <p:nvPr>
            <p:ph type="sldNum" sz="quarter" idx="12"/>
          </p:nvPr>
        </p:nvSpPr>
        <p:spPr/>
        <p:txBody>
          <a:bodyPr/>
          <a:lstStyle/>
          <a:p>
            <a:fld id="{EC4919B6-807C-4525-B5D0-1020F3347C79}" type="slidenum">
              <a:rPr lang="en-US" altLang="ja-JP" smtClean="0"/>
              <a:pPr/>
              <a:t>10</a:t>
            </a:fld>
            <a:endParaRPr lang="en-US" altLang="ja-JP"/>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タイトル 1">
            <a:extLst>
              <a:ext uri="{FF2B5EF4-FFF2-40B4-BE49-F238E27FC236}">
                <a16:creationId xmlns:a16="http://schemas.microsoft.com/office/drawing/2014/main" id="{1FA5DA16-F6C9-4E6A-BA66-8D25E85D0E48}"/>
              </a:ext>
            </a:extLst>
          </p:cNvPr>
          <p:cNvSpPr>
            <a:spLocks noGrp="1" noChangeArrowheads="1"/>
          </p:cNvSpPr>
          <p:nvPr>
            <p:ph type="title"/>
          </p:nvPr>
        </p:nvSpPr>
        <p:spPr/>
        <p:txBody>
          <a:bodyPr/>
          <a:lstStyle/>
          <a:p>
            <a:r>
              <a:rPr lang="en-US" altLang="ja-JP" sz="2800" dirty="0">
                <a:ea typeface="ＭＳ Ｐゴシック" panose="020B0600070205080204" pitchFamily="50" charset="-128"/>
              </a:rPr>
              <a:t>1.</a:t>
            </a:r>
            <a:r>
              <a:rPr lang="ja-JP" altLang="en-US" sz="2800" dirty="0">
                <a:ea typeface="ＭＳ Ｐゴシック" panose="020B0600070205080204" pitchFamily="50" charset="-128"/>
              </a:rPr>
              <a:t> 背景と目的</a:t>
            </a:r>
            <a:br>
              <a:rPr lang="en-US" altLang="ja-JP" dirty="0">
                <a:ea typeface="ＭＳ Ｐゴシック" panose="020B0600070205080204" pitchFamily="50" charset="-128"/>
              </a:rPr>
            </a:br>
            <a:r>
              <a:rPr lang="ja-JP" altLang="en-US" sz="2400" dirty="0">
                <a:ea typeface="ＭＳ Ｐゴシック" panose="020B0600070205080204" pitchFamily="50" charset="-128"/>
              </a:rPr>
              <a:t>①</a:t>
            </a:r>
            <a:r>
              <a:rPr lang="ja-JP" altLang="en-US" sz="2800" dirty="0">
                <a:ea typeface="ＭＳ Ｐゴシック" panose="020B0600070205080204" pitchFamily="50" charset="-128"/>
              </a:rPr>
              <a:t>止まらない人口減少・見えない政策効果</a:t>
            </a:r>
            <a:endParaRPr lang="en-GB" altLang="ja-JP" dirty="0">
              <a:ea typeface="ＭＳ Ｐゴシック" panose="020B0600070205080204" pitchFamily="50" charset="-128"/>
            </a:endParaRPr>
          </a:p>
        </p:txBody>
      </p:sp>
      <p:sp>
        <p:nvSpPr>
          <p:cNvPr id="3" name="コンテンツ プレースホルダー 2">
            <a:extLst>
              <a:ext uri="{FF2B5EF4-FFF2-40B4-BE49-F238E27FC236}">
                <a16:creationId xmlns:a16="http://schemas.microsoft.com/office/drawing/2014/main" id="{9A37F624-48F7-4B9B-8D14-1AEF6F530DFB}"/>
              </a:ext>
            </a:extLst>
          </p:cNvPr>
          <p:cNvSpPr>
            <a:spLocks noGrp="1"/>
          </p:cNvSpPr>
          <p:nvPr>
            <p:ph idx="1"/>
          </p:nvPr>
        </p:nvSpPr>
        <p:spPr>
          <a:xfrm>
            <a:off x="520655" y="1696112"/>
            <a:ext cx="8102690" cy="4556670"/>
          </a:xfrm>
        </p:spPr>
        <p:txBody>
          <a:bodyPr/>
          <a:lstStyle/>
          <a:p>
            <a:pPr>
              <a:defRPr/>
            </a:pPr>
            <a:r>
              <a:rPr lang="en-US" altLang="ja-JP" sz="2400" dirty="0">
                <a:latin typeface="+mn-ea"/>
                <a:ea typeface="+mn-ea"/>
              </a:rPr>
              <a:t>2021</a:t>
            </a:r>
            <a:r>
              <a:rPr lang="ja-JP" altLang="en-US" sz="2400" dirty="0">
                <a:latin typeface="+mn-ea"/>
                <a:ea typeface="+mn-ea"/>
              </a:rPr>
              <a:t>年</a:t>
            </a:r>
            <a:r>
              <a:rPr lang="en-US" altLang="ja-JP" sz="2400" dirty="0">
                <a:latin typeface="+mn-ea"/>
                <a:ea typeface="+mn-ea"/>
              </a:rPr>
              <a:t>10</a:t>
            </a:r>
            <a:r>
              <a:rPr lang="ja-JP" altLang="en-US" sz="2400" dirty="0">
                <a:latin typeface="+mn-ea"/>
                <a:ea typeface="+mn-ea"/>
              </a:rPr>
              <a:t>月</a:t>
            </a:r>
            <a:r>
              <a:rPr lang="en-US" altLang="ja-JP" sz="2400" dirty="0">
                <a:latin typeface="+mn-ea"/>
                <a:ea typeface="+mn-ea"/>
              </a:rPr>
              <a:t>1</a:t>
            </a:r>
            <a:r>
              <a:rPr lang="ja-JP" altLang="en-US" sz="2400" dirty="0">
                <a:latin typeface="+mn-ea"/>
                <a:ea typeface="+mn-ea"/>
              </a:rPr>
              <a:t>日現在の日本の総人口（外国人含む）は</a:t>
            </a:r>
            <a:r>
              <a:rPr lang="en-US" altLang="ja-JP" sz="2400" dirty="0">
                <a:latin typeface="+mn-ea"/>
                <a:ea typeface="+mn-ea"/>
              </a:rPr>
              <a:t>1</a:t>
            </a:r>
            <a:r>
              <a:rPr lang="ja-JP" altLang="en-US" sz="2400" dirty="0">
                <a:latin typeface="+mn-ea"/>
                <a:ea typeface="+mn-ea"/>
              </a:rPr>
              <a:t>億</a:t>
            </a:r>
            <a:r>
              <a:rPr lang="en-US" altLang="ja-JP" sz="2400" dirty="0">
                <a:latin typeface="+mn-ea"/>
                <a:ea typeface="+mn-ea"/>
              </a:rPr>
              <a:t>2550</a:t>
            </a:r>
            <a:r>
              <a:rPr lang="ja-JP" altLang="en-US" sz="2400" dirty="0">
                <a:latin typeface="+mn-ea"/>
                <a:ea typeface="+mn-ea"/>
              </a:rPr>
              <a:t>万</a:t>
            </a:r>
            <a:r>
              <a:rPr lang="en-US" altLang="ja-JP" sz="2400" dirty="0">
                <a:latin typeface="+mn-ea"/>
                <a:ea typeface="+mn-ea"/>
              </a:rPr>
              <a:t>2</a:t>
            </a:r>
            <a:r>
              <a:rPr lang="ja-JP" altLang="en-US" sz="2400" dirty="0">
                <a:latin typeface="+mn-ea"/>
                <a:ea typeface="+mn-ea"/>
              </a:rPr>
              <a:t>千人、前年比</a:t>
            </a:r>
            <a:r>
              <a:rPr lang="en-US" altLang="ja-JP" sz="2400" dirty="0">
                <a:latin typeface="+mn-ea"/>
                <a:ea typeface="+mn-ea"/>
              </a:rPr>
              <a:t>64</a:t>
            </a:r>
            <a:r>
              <a:rPr lang="ja-JP" altLang="en-US" sz="2400" dirty="0">
                <a:latin typeface="+mn-ea"/>
                <a:ea typeface="+mn-ea"/>
              </a:rPr>
              <a:t>万</a:t>
            </a:r>
            <a:r>
              <a:rPr lang="en-US" altLang="ja-JP" sz="2400" dirty="0">
                <a:latin typeface="+mn-ea"/>
                <a:ea typeface="+mn-ea"/>
              </a:rPr>
              <a:t>4</a:t>
            </a:r>
            <a:r>
              <a:rPr lang="ja-JP" altLang="en-US" sz="2400" dirty="0">
                <a:latin typeface="+mn-ea"/>
                <a:ea typeface="+mn-ea"/>
              </a:rPr>
              <a:t>千人（</a:t>
            </a:r>
            <a:r>
              <a:rPr lang="en-US" altLang="ja-JP" sz="2400" dirty="0">
                <a:latin typeface="+mn-ea"/>
                <a:ea typeface="+mn-ea"/>
              </a:rPr>
              <a:t>0.51</a:t>
            </a:r>
            <a:r>
              <a:rPr lang="ja-JP" altLang="en-US" sz="2400" dirty="0">
                <a:latin typeface="+mn-ea"/>
                <a:ea typeface="+mn-ea"/>
              </a:rPr>
              <a:t>％）減となった。</a:t>
            </a:r>
            <a:endParaRPr lang="en-US" altLang="ja-JP" sz="2400" dirty="0">
              <a:latin typeface="+mn-ea"/>
              <a:ea typeface="+mn-ea"/>
            </a:endParaRPr>
          </a:p>
          <a:p>
            <a:pPr>
              <a:defRPr/>
            </a:pPr>
            <a:r>
              <a:rPr lang="ja-JP" altLang="en-US" sz="2400" dirty="0">
                <a:latin typeface="+mn-ea"/>
                <a:ea typeface="+mn-ea"/>
              </a:rPr>
              <a:t>人口減少は総人口で</a:t>
            </a:r>
            <a:r>
              <a:rPr lang="en-US" altLang="ja-JP" sz="2400" dirty="0">
                <a:latin typeface="+mn-ea"/>
                <a:ea typeface="+mn-ea"/>
              </a:rPr>
              <a:t>11</a:t>
            </a:r>
            <a:r>
              <a:rPr lang="ja-JP" altLang="en-US" sz="2400" dirty="0">
                <a:latin typeface="+mn-ea"/>
                <a:ea typeface="+mn-ea"/>
              </a:rPr>
              <a:t>年連続、自然増減のみでは</a:t>
            </a:r>
            <a:r>
              <a:rPr lang="en-US" altLang="ja-JP" sz="2400" dirty="0">
                <a:latin typeface="+mn-ea"/>
                <a:ea typeface="+mn-ea"/>
              </a:rPr>
              <a:t>15</a:t>
            </a:r>
            <a:r>
              <a:rPr lang="ja-JP" altLang="en-US" sz="2400" dirty="0">
                <a:latin typeface="+mn-ea"/>
                <a:ea typeface="+mn-ea"/>
              </a:rPr>
              <a:t>年連続で減少数も年々増大している（総務省</a:t>
            </a:r>
            <a:r>
              <a:rPr lang="en-US" altLang="ja-JP" sz="2400" dirty="0">
                <a:latin typeface="+mn-ea"/>
                <a:ea typeface="+mn-ea"/>
              </a:rPr>
              <a:t>2022</a:t>
            </a:r>
            <a:r>
              <a:rPr lang="ja-JP" altLang="en-US" sz="2400" dirty="0">
                <a:latin typeface="+mn-ea"/>
                <a:ea typeface="+mn-ea"/>
              </a:rPr>
              <a:t>）。出生数は</a:t>
            </a:r>
            <a:r>
              <a:rPr lang="en-US" altLang="ja-JP" sz="2400" dirty="0">
                <a:latin typeface="+mn-ea"/>
                <a:ea typeface="+mn-ea"/>
              </a:rPr>
              <a:t>81</a:t>
            </a:r>
            <a:r>
              <a:rPr lang="ja-JP" altLang="en-US" sz="2400" dirty="0">
                <a:latin typeface="+mn-ea"/>
                <a:ea typeface="+mn-ea"/>
              </a:rPr>
              <a:t>万</a:t>
            </a:r>
            <a:r>
              <a:rPr lang="en-US" altLang="ja-JP" sz="2400" dirty="0">
                <a:latin typeface="+mn-ea"/>
                <a:ea typeface="+mn-ea"/>
              </a:rPr>
              <a:t>2</a:t>
            </a:r>
            <a:r>
              <a:rPr lang="ja-JP" altLang="en-US" sz="2400" dirty="0">
                <a:latin typeface="+mn-ea"/>
                <a:ea typeface="+mn-ea"/>
              </a:rPr>
              <a:t>千人、前年比</a:t>
            </a:r>
            <a:r>
              <a:rPr lang="en-US" altLang="ja-JP" sz="2400" dirty="0">
                <a:latin typeface="+mn-ea"/>
                <a:ea typeface="+mn-ea"/>
              </a:rPr>
              <a:t>2</a:t>
            </a:r>
            <a:r>
              <a:rPr lang="ja-JP" altLang="en-US" sz="2400" dirty="0">
                <a:latin typeface="+mn-ea"/>
                <a:ea typeface="+mn-ea"/>
              </a:rPr>
              <a:t>万</a:t>
            </a:r>
            <a:r>
              <a:rPr lang="en-US" altLang="ja-JP" sz="2400" dirty="0">
                <a:latin typeface="+mn-ea"/>
                <a:ea typeface="+mn-ea"/>
              </a:rPr>
              <a:t>9</a:t>
            </a:r>
            <a:r>
              <a:rPr lang="ja-JP" altLang="en-US" sz="2400" dirty="0">
                <a:latin typeface="+mn-ea"/>
                <a:ea typeface="+mn-ea"/>
              </a:rPr>
              <a:t>千人減、合計出生率も前年の</a:t>
            </a:r>
            <a:r>
              <a:rPr lang="en-US" altLang="ja-JP" sz="2400" dirty="0">
                <a:latin typeface="+mn-ea"/>
                <a:ea typeface="+mn-ea"/>
              </a:rPr>
              <a:t>1.33</a:t>
            </a:r>
            <a:r>
              <a:rPr lang="ja-JP" altLang="en-US" sz="2400" dirty="0">
                <a:latin typeface="+mn-ea"/>
                <a:ea typeface="+mn-ea"/>
              </a:rPr>
              <a:t>から</a:t>
            </a:r>
            <a:r>
              <a:rPr lang="en-US" altLang="ja-JP" sz="2400" dirty="0">
                <a:latin typeface="+mn-ea"/>
                <a:ea typeface="+mn-ea"/>
              </a:rPr>
              <a:t>1.30</a:t>
            </a:r>
            <a:r>
              <a:rPr lang="ja-JP" altLang="en-US" sz="2400" dirty="0">
                <a:latin typeface="+mn-ea"/>
                <a:ea typeface="+mn-ea"/>
              </a:rPr>
              <a:t>へとさらに低下、死亡数は 約</a:t>
            </a:r>
            <a:r>
              <a:rPr lang="en-US" altLang="ja-JP" sz="2400" dirty="0">
                <a:latin typeface="+mn-ea"/>
                <a:ea typeface="+mn-ea"/>
              </a:rPr>
              <a:t>144</a:t>
            </a:r>
            <a:r>
              <a:rPr lang="ja-JP" altLang="en-US" sz="2400" dirty="0">
                <a:latin typeface="+mn-ea"/>
                <a:ea typeface="+mn-ea"/>
              </a:rPr>
              <a:t>万人で前年比</a:t>
            </a:r>
            <a:r>
              <a:rPr lang="en-US" altLang="ja-JP" sz="2400" dirty="0">
                <a:latin typeface="+mn-ea"/>
                <a:ea typeface="+mn-ea"/>
              </a:rPr>
              <a:t>6</a:t>
            </a:r>
            <a:r>
              <a:rPr lang="ja-JP" altLang="en-US" sz="2400" dirty="0">
                <a:latin typeface="+mn-ea"/>
                <a:ea typeface="+mn-ea"/>
              </a:rPr>
              <a:t>万</a:t>
            </a:r>
            <a:r>
              <a:rPr lang="en-US" altLang="ja-JP" sz="2400" dirty="0">
                <a:latin typeface="+mn-ea"/>
                <a:ea typeface="+mn-ea"/>
              </a:rPr>
              <a:t>7</a:t>
            </a:r>
            <a:r>
              <a:rPr lang="ja-JP" altLang="en-US" sz="2400" dirty="0">
                <a:latin typeface="+mn-ea"/>
                <a:ea typeface="+mn-ea"/>
              </a:rPr>
              <a:t>千人増加（厚生労働省</a:t>
            </a:r>
            <a:r>
              <a:rPr lang="en-US" altLang="ja-JP" sz="2400" dirty="0">
                <a:latin typeface="+mn-ea"/>
                <a:ea typeface="+mn-ea"/>
              </a:rPr>
              <a:t>2022</a:t>
            </a:r>
            <a:r>
              <a:rPr lang="ja-JP" altLang="en-US" sz="2400" dirty="0">
                <a:latin typeface="+mn-ea"/>
                <a:ea typeface="+mn-ea"/>
              </a:rPr>
              <a:t>）。</a:t>
            </a:r>
            <a:endParaRPr lang="en-US" altLang="ja-JP" sz="2400" dirty="0">
              <a:latin typeface="+mn-ea"/>
              <a:ea typeface="+mn-ea"/>
            </a:endParaRPr>
          </a:p>
          <a:p>
            <a:pPr>
              <a:defRPr/>
            </a:pPr>
            <a:r>
              <a:rPr lang="ja-JP" altLang="en-US" sz="2400" dirty="0">
                <a:latin typeface="+mn-ea"/>
                <a:ea typeface="+mn-ea"/>
              </a:rPr>
              <a:t>地域人口の減少も歯止めが掛からず、東京都が</a:t>
            </a:r>
            <a:r>
              <a:rPr lang="en-US" altLang="ja-JP" sz="2400" dirty="0">
                <a:latin typeface="+mn-ea"/>
                <a:ea typeface="+mn-ea"/>
              </a:rPr>
              <a:t>26</a:t>
            </a:r>
            <a:r>
              <a:rPr lang="ja-JP" altLang="en-US" sz="2400" dirty="0">
                <a:latin typeface="+mn-ea"/>
                <a:ea typeface="+mn-ea"/>
              </a:rPr>
              <a:t>年ぶりに減少に転じ、人口増加は沖縄県のみとなった。</a:t>
            </a:r>
            <a:endParaRPr lang="en-US" altLang="ja-JP" sz="2400" dirty="0">
              <a:latin typeface="+mn-ea"/>
              <a:ea typeface="+mn-ea"/>
            </a:endParaRPr>
          </a:p>
          <a:p>
            <a:pPr>
              <a:defRPr/>
            </a:pPr>
            <a:r>
              <a:rPr lang="ja-JP" altLang="en-US" sz="2400" dirty="0">
                <a:latin typeface="+mn-ea"/>
                <a:ea typeface="+mn-ea"/>
              </a:rPr>
              <a:t>過去</a:t>
            </a:r>
            <a:r>
              <a:rPr lang="en-US" altLang="ja-JP" sz="2400" dirty="0">
                <a:latin typeface="+mn-ea"/>
                <a:ea typeface="+mn-ea"/>
              </a:rPr>
              <a:t>30</a:t>
            </a:r>
            <a:r>
              <a:rPr lang="ja-JP" altLang="en-US" sz="2400" dirty="0">
                <a:latin typeface="+mn-ea"/>
                <a:ea typeface="+mn-ea"/>
              </a:rPr>
              <a:t>年以上にわたり、様々な少子化・人口減少対策が実施されてきたが、その成果は全く見えない。</a:t>
            </a:r>
            <a:endParaRPr lang="en-US" altLang="ja-JP" sz="2400" dirty="0">
              <a:latin typeface="+mn-ea"/>
              <a:ea typeface="+mn-ea"/>
            </a:endParaRPr>
          </a:p>
        </p:txBody>
      </p:sp>
      <p:sp>
        <p:nvSpPr>
          <p:cNvPr id="2" name="スライド番号プレースホルダー 1">
            <a:extLst>
              <a:ext uri="{FF2B5EF4-FFF2-40B4-BE49-F238E27FC236}">
                <a16:creationId xmlns:a16="http://schemas.microsoft.com/office/drawing/2014/main" id="{3CCD2700-4E1E-4DC2-9526-6128527CEB35}"/>
              </a:ext>
            </a:extLst>
          </p:cNvPr>
          <p:cNvSpPr>
            <a:spLocks noGrp="1"/>
          </p:cNvSpPr>
          <p:nvPr>
            <p:ph type="sldNum" sz="quarter" idx="12"/>
          </p:nvPr>
        </p:nvSpPr>
        <p:spPr/>
        <p:txBody>
          <a:bodyPr/>
          <a:lstStyle/>
          <a:p>
            <a:fld id="{D79FE58D-3CC0-420C-AD7B-C715E905C4E4}" type="slidenum">
              <a:rPr lang="en-US" altLang="ja-JP" smtClean="0"/>
              <a:pPr/>
              <a:t>11</a:t>
            </a:fld>
            <a:endParaRPr lang="en-US" altLang="ja-JP"/>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タイトル 1">
            <a:extLst>
              <a:ext uri="{FF2B5EF4-FFF2-40B4-BE49-F238E27FC236}">
                <a16:creationId xmlns:a16="http://schemas.microsoft.com/office/drawing/2014/main" id="{1FA5DA16-F6C9-4E6A-BA66-8D25E85D0E48}"/>
              </a:ext>
            </a:extLst>
          </p:cNvPr>
          <p:cNvSpPr>
            <a:spLocks noGrp="1" noChangeArrowheads="1"/>
          </p:cNvSpPr>
          <p:nvPr>
            <p:ph type="title"/>
          </p:nvPr>
        </p:nvSpPr>
        <p:spPr/>
        <p:txBody>
          <a:bodyPr/>
          <a:lstStyle/>
          <a:p>
            <a:r>
              <a:rPr lang="en-US" altLang="ja-JP" sz="2800" dirty="0">
                <a:ea typeface="ＭＳ Ｐゴシック" panose="020B0600070205080204" pitchFamily="50" charset="-128"/>
              </a:rPr>
              <a:t>1.</a:t>
            </a:r>
            <a:r>
              <a:rPr lang="ja-JP" altLang="en-US" sz="2800" dirty="0">
                <a:ea typeface="ＭＳ Ｐゴシック" panose="020B0600070205080204" pitchFamily="50" charset="-128"/>
              </a:rPr>
              <a:t> 背景と目的</a:t>
            </a:r>
            <a:br>
              <a:rPr lang="en-US" altLang="ja-JP" dirty="0">
                <a:ea typeface="ＭＳ Ｐゴシック" panose="020B0600070205080204" pitchFamily="50" charset="-128"/>
              </a:rPr>
            </a:br>
            <a:r>
              <a:rPr lang="ja-JP" altLang="en-US" sz="2800" dirty="0">
                <a:ea typeface="ＭＳ Ｐゴシック" panose="020B0600070205080204" pitchFamily="50" charset="-128"/>
              </a:rPr>
              <a:t>②</a:t>
            </a:r>
            <a:r>
              <a:rPr lang="ja-JP" altLang="en-US" sz="3200" dirty="0">
                <a:ea typeface="ＭＳ Ｐゴシック" panose="020B0600070205080204" pitchFamily="50" charset="-128"/>
              </a:rPr>
              <a:t>人口減少対策のパラダイム転換</a:t>
            </a:r>
            <a:endParaRPr lang="en-GB" altLang="ja-JP" dirty="0">
              <a:ea typeface="ＭＳ Ｐゴシック" panose="020B0600070205080204" pitchFamily="50" charset="-128"/>
            </a:endParaRPr>
          </a:p>
        </p:txBody>
      </p:sp>
      <p:sp>
        <p:nvSpPr>
          <p:cNvPr id="3" name="コンテンツ プレースホルダー 2">
            <a:extLst>
              <a:ext uri="{FF2B5EF4-FFF2-40B4-BE49-F238E27FC236}">
                <a16:creationId xmlns:a16="http://schemas.microsoft.com/office/drawing/2014/main" id="{9A37F624-48F7-4B9B-8D14-1AEF6F530DFB}"/>
              </a:ext>
            </a:extLst>
          </p:cNvPr>
          <p:cNvSpPr>
            <a:spLocks noGrp="1"/>
          </p:cNvSpPr>
          <p:nvPr>
            <p:ph idx="1"/>
          </p:nvPr>
        </p:nvSpPr>
        <p:spPr>
          <a:xfrm>
            <a:off x="539552" y="1772816"/>
            <a:ext cx="7885757" cy="3456384"/>
          </a:xfrm>
        </p:spPr>
        <p:txBody>
          <a:bodyPr/>
          <a:lstStyle/>
          <a:p>
            <a:pPr>
              <a:defRPr/>
            </a:pPr>
            <a:r>
              <a:rPr lang="ja-JP" altLang="en-US" sz="2400" dirty="0">
                <a:latin typeface="+mn-ea"/>
                <a:ea typeface="+mn-ea"/>
              </a:rPr>
              <a:t>一方、少子高齢・人口減少は日本の専売特許ではなく、今や世界の大半の国々に共通する課題となっている。</a:t>
            </a:r>
            <a:endParaRPr lang="en-US" altLang="ja-JP" sz="2400" dirty="0">
              <a:latin typeface="+mn-ea"/>
              <a:ea typeface="+mn-ea"/>
            </a:endParaRPr>
          </a:p>
          <a:p>
            <a:pPr>
              <a:defRPr/>
            </a:pPr>
            <a:r>
              <a:rPr lang="ja-JP" altLang="en-US" sz="2400" dirty="0">
                <a:latin typeface="+mn-ea"/>
                <a:ea typeface="+mn-ea"/>
              </a:rPr>
              <a:t>これまでの対策は目標設定や政策効果の想定に問題がある。人口減少が止まらないとすれば、人口減少にともなう課題への対応を目標にすべきではないか。</a:t>
            </a:r>
            <a:endParaRPr lang="en-US" altLang="ja-JP" sz="2400" dirty="0">
              <a:latin typeface="+mn-ea"/>
              <a:ea typeface="+mn-ea"/>
            </a:endParaRPr>
          </a:p>
          <a:p>
            <a:pPr>
              <a:defRPr/>
            </a:pPr>
            <a:r>
              <a:rPr lang="ja-JP" altLang="en-US" sz="2400" dirty="0">
                <a:latin typeface="+mn-ea"/>
                <a:ea typeface="+mn-ea"/>
              </a:rPr>
              <a:t>本報告では、現在の人口減少対策の背景にある政策パラダイムを明確化し、原理的に政策効果が期待できない理由を示し、別の政策パラダイム・政策目標・政策課題を提案する。</a:t>
            </a:r>
            <a:endParaRPr lang="en-US" altLang="ja-JP" sz="2400" dirty="0">
              <a:latin typeface="+mn-ea"/>
              <a:ea typeface="+mn-ea"/>
            </a:endParaRPr>
          </a:p>
        </p:txBody>
      </p:sp>
      <p:sp>
        <p:nvSpPr>
          <p:cNvPr id="2" name="スライド番号プレースホルダー 1">
            <a:extLst>
              <a:ext uri="{FF2B5EF4-FFF2-40B4-BE49-F238E27FC236}">
                <a16:creationId xmlns:a16="http://schemas.microsoft.com/office/drawing/2014/main" id="{3CCD2700-4E1E-4DC2-9526-6128527CEB35}"/>
              </a:ext>
            </a:extLst>
          </p:cNvPr>
          <p:cNvSpPr>
            <a:spLocks noGrp="1"/>
          </p:cNvSpPr>
          <p:nvPr>
            <p:ph type="sldNum" sz="quarter" idx="12"/>
          </p:nvPr>
        </p:nvSpPr>
        <p:spPr/>
        <p:txBody>
          <a:bodyPr/>
          <a:lstStyle/>
          <a:p>
            <a:fld id="{D79FE58D-3CC0-420C-AD7B-C715E905C4E4}" type="slidenum">
              <a:rPr lang="en-US" altLang="ja-JP" smtClean="0"/>
              <a:pPr/>
              <a:t>12</a:t>
            </a:fld>
            <a:endParaRPr lang="en-US" altLang="ja-JP"/>
          </a:p>
        </p:txBody>
      </p:sp>
    </p:spTree>
    <p:extLst>
      <p:ext uri="{BB962C8B-B14F-4D97-AF65-F5344CB8AC3E}">
        <p14:creationId xmlns:p14="http://schemas.microsoft.com/office/powerpoint/2010/main" val="301120069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タイトル 1">
            <a:extLst>
              <a:ext uri="{FF2B5EF4-FFF2-40B4-BE49-F238E27FC236}">
                <a16:creationId xmlns:a16="http://schemas.microsoft.com/office/drawing/2014/main" id="{8136C4E6-F4D7-4D08-A0F2-D18DB388B33B}"/>
              </a:ext>
            </a:extLst>
          </p:cNvPr>
          <p:cNvSpPr>
            <a:spLocks noGrp="1" noChangeArrowheads="1"/>
          </p:cNvSpPr>
          <p:nvPr>
            <p:ph type="title"/>
          </p:nvPr>
        </p:nvSpPr>
        <p:spPr/>
        <p:txBody>
          <a:bodyPr anchor="ctr"/>
          <a:lstStyle/>
          <a:p>
            <a:r>
              <a:rPr lang="en-US" altLang="ja-JP" sz="2400" dirty="0">
                <a:ea typeface="ＭＳ Ｐゴシック" panose="020B0600070205080204" pitchFamily="50" charset="-128"/>
              </a:rPr>
              <a:t>2. </a:t>
            </a:r>
            <a:r>
              <a:rPr lang="ja-JP" altLang="en-US" sz="2400" dirty="0">
                <a:ea typeface="ＭＳ Ｐゴシック" panose="020B0600070205080204" pitchFamily="50" charset="-128"/>
              </a:rPr>
              <a:t>現状の人口減少対策の問題点　</a:t>
            </a:r>
            <a:br>
              <a:rPr lang="en-US" altLang="ja-JP" sz="3200" dirty="0">
                <a:ea typeface="ＭＳ Ｐゴシック" panose="020B0600070205080204" pitchFamily="50" charset="-128"/>
              </a:rPr>
            </a:br>
            <a:r>
              <a:rPr lang="ja-JP" altLang="en-US" sz="2800" dirty="0">
                <a:ea typeface="ＭＳ Ｐゴシック" panose="020B0600070205080204" pitchFamily="50" charset="-128"/>
              </a:rPr>
              <a:t>①基本パラダイム</a:t>
            </a:r>
            <a:endParaRPr lang="en-GB" altLang="ja-JP" sz="3200" dirty="0">
              <a:ea typeface="ＭＳ Ｐゴシック" panose="020B0600070205080204" pitchFamily="50" charset="-128"/>
            </a:endParaRPr>
          </a:p>
        </p:txBody>
      </p:sp>
      <p:sp>
        <p:nvSpPr>
          <p:cNvPr id="3" name="コンテンツ プレースホルダー 2">
            <a:extLst>
              <a:ext uri="{FF2B5EF4-FFF2-40B4-BE49-F238E27FC236}">
                <a16:creationId xmlns:a16="http://schemas.microsoft.com/office/drawing/2014/main" id="{9570476B-FFAD-46D8-800F-5228B0254CFD}"/>
              </a:ext>
            </a:extLst>
          </p:cNvPr>
          <p:cNvSpPr>
            <a:spLocks noGrp="1"/>
          </p:cNvSpPr>
          <p:nvPr>
            <p:ph idx="1"/>
          </p:nvPr>
        </p:nvSpPr>
        <p:spPr>
          <a:xfrm>
            <a:off x="435065" y="1700808"/>
            <a:ext cx="8273870" cy="4114527"/>
          </a:xfrm>
        </p:spPr>
        <p:txBody>
          <a:bodyPr/>
          <a:lstStyle/>
          <a:p>
            <a:pPr>
              <a:defRPr/>
            </a:pPr>
            <a:r>
              <a:rPr lang="ja-JP" altLang="en-US" sz="2000" dirty="0"/>
              <a:t>現在、直面している人口減少を、</a:t>
            </a:r>
            <a:r>
              <a:rPr lang="en-US" altLang="ja-JP" sz="2000" dirty="0"/>
              <a:t>1970</a:t>
            </a:r>
            <a:r>
              <a:rPr lang="ja-JP" altLang="en-US" sz="2000" dirty="0"/>
              <a:t>年代中頃から急速に進行した少子高齢化を病理的現象と捉え、その背景や原因を究明し、政策介入により少子化・人口減少を食い止め静止人口の実現をめざす。</a:t>
            </a:r>
            <a:endParaRPr lang="en-US" altLang="ja-JP" sz="2000" dirty="0"/>
          </a:p>
          <a:p>
            <a:pPr>
              <a:defRPr/>
            </a:pPr>
            <a:r>
              <a:rPr lang="ja-JP" altLang="en-US" sz="2000" dirty="0"/>
              <a:t>そのためには、少子高齢化による自然減の進行を食い止める必要があり、①現状の低出生率を希望出生率の</a:t>
            </a:r>
            <a:r>
              <a:rPr lang="en-US" altLang="ja-JP" sz="2000" dirty="0"/>
              <a:t>1.8</a:t>
            </a:r>
            <a:r>
              <a:rPr lang="ja-JP" altLang="en-US" sz="2000" dirty="0"/>
              <a:t>人へ、最終的には置換水準の</a:t>
            </a:r>
            <a:r>
              <a:rPr lang="en-US" altLang="ja-JP" sz="2000" dirty="0"/>
              <a:t>2.08</a:t>
            </a:r>
            <a:r>
              <a:rPr lang="ja-JP" altLang="en-US" sz="2000" dirty="0"/>
              <a:t>人へと回復させる。②世紀末において総人口</a:t>
            </a:r>
            <a:r>
              <a:rPr lang="en-US" altLang="ja-JP" sz="2000" dirty="0"/>
              <a:t>1</a:t>
            </a:r>
            <a:r>
              <a:rPr lang="ja-JP" altLang="en-US" sz="2000" dirty="0"/>
              <a:t>億人を維持することが目標とされている。</a:t>
            </a:r>
            <a:endParaRPr lang="en-US" altLang="ja-JP" sz="2000" dirty="0"/>
          </a:p>
          <a:p>
            <a:pPr>
              <a:defRPr/>
            </a:pPr>
            <a:r>
              <a:rPr lang="ja-JP" altLang="en-US" sz="2000" dirty="0"/>
              <a:t>地域人口については、人口移動を転出超過から転入超過に転じることが目指されている。大都市圏への人口集中を抑え、人口の地方への分散を図るとしているが明確な人口再配置政策の導入には至っていない。</a:t>
            </a:r>
            <a:endParaRPr lang="en-US" altLang="ja-JP" sz="2000" dirty="0"/>
          </a:p>
          <a:p>
            <a:pPr>
              <a:defRPr/>
            </a:pPr>
            <a:r>
              <a:rPr lang="ja-JP" altLang="en-US" sz="2000" dirty="0"/>
              <a:t>国際人口移動については、近年、海外からの受入を進めているが、明確な移民政策を導入するには至っていない。</a:t>
            </a:r>
            <a:endParaRPr lang="en-US" altLang="ja-JP" sz="2000" dirty="0"/>
          </a:p>
        </p:txBody>
      </p:sp>
      <p:sp>
        <p:nvSpPr>
          <p:cNvPr id="2" name="スライド番号プレースホルダー 1">
            <a:extLst>
              <a:ext uri="{FF2B5EF4-FFF2-40B4-BE49-F238E27FC236}">
                <a16:creationId xmlns:a16="http://schemas.microsoft.com/office/drawing/2014/main" id="{09A3F842-EFE0-4A4F-814B-B5266FEE68AD}"/>
              </a:ext>
            </a:extLst>
          </p:cNvPr>
          <p:cNvSpPr>
            <a:spLocks noGrp="1"/>
          </p:cNvSpPr>
          <p:nvPr>
            <p:ph type="sldNum" sz="quarter" idx="12"/>
          </p:nvPr>
        </p:nvSpPr>
        <p:spPr/>
        <p:txBody>
          <a:bodyPr/>
          <a:lstStyle/>
          <a:p>
            <a:fld id="{D79FE58D-3CC0-420C-AD7B-C715E905C4E4}" type="slidenum">
              <a:rPr lang="en-US" altLang="ja-JP" smtClean="0"/>
              <a:pPr/>
              <a:t>13</a:t>
            </a:fld>
            <a:endParaRPr lang="en-US" altLang="ja-JP"/>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タイトル 1">
            <a:extLst>
              <a:ext uri="{FF2B5EF4-FFF2-40B4-BE49-F238E27FC236}">
                <a16:creationId xmlns:a16="http://schemas.microsoft.com/office/drawing/2014/main" id="{8136C4E6-F4D7-4D08-A0F2-D18DB388B33B}"/>
              </a:ext>
            </a:extLst>
          </p:cNvPr>
          <p:cNvSpPr>
            <a:spLocks noGrp="1" noChangeArrowheads="1"/>
          </p:cNvSpPr>
          <p:nvPr>
            <p:ph type="title"/>
          </p:nvPr>
        </p:nvSpPr>
        <p:spPr/>
        <p:txBody>
          <a:bodyPr anchor="ctr"/>
          <a:lstStyle/>
          <a:p>
            <a:r>
              <a:rPr lang="en-US" altLang="ja-JP" sz="2400" dirty="0">
                <a:ea typeface="ＭＳ Ｐゴシック" panose="020B0600070205080204" pitchFamily="50" charset="-128"/>
              </a:rPr>
              <a:t>2. </a:t>
            </a:r>
            <a:r>
              <a:rPr lang="ja-JP" altLang="en-US" sz="2400" dirty="0">
                <a:ea typeface="ＭＳ Ｐゴシック" panose="020B0600070205080204" pitchFamily="50" charset="-128"/>
              </a:rPr>
              <a:t>現状の人口減少対策の問題点　</a:t>
            </a:r>
            <a:br>
              <a:rPr lang="en-US" altLang="ja-JP" sz="3200" dirty="0">
                <a:ea typeface="ＭＳ Ｐゴシック" panose="020B0600070205080204" pitchFamily="50" charset="-128"/>
              </a:rPr>
            </a:br>
            <a:r>
              <a:rPr lang="ja-JP" altLang="en-US" sz="3200" dirty="0">
                <a:ea typeface="ＭＳ Ｐゴシック" panose="020B0600070205080204" pitchFamily="50" charset="-128"/>
              </a:rPr>
              <a:t>②政策介入の考え方（出生力</a:t>
            </a:r>
            <a:r>
              <a:rPr lang="ja-JP" altLang="en-US" sz="3200" dirty="0"/>
              <a:t>格差の是正）</a:t>
            </a:r>
            <a:endParaRPr lang="en-GB" altLang="ja-JP" sz="3200" dirty="0">
              <a:ea typeface="ＭＳ Ｐゴシック" panose="020B0600070205080204" pitchFamily="50" charset="-128"/>
            </a:endParaRPr>
          </a:p>
        </p:txBody>
      </p:sp>
      <p:sp>
        <p:nvSpPr>
          <p:cNvPr id="3" name="コンテンツ プレースホルダー 2">
            <a:extLst>
              <a:ext uri="{FF2B5EF4-FFF2-40B4-BE49-F238E27FC236}">
                <a16:creationId xmlns:a16="http://schemas.microsoft.com/office/drawing/2014/main" id="{9570476B-FFAD-46D8-800F-5228B0254CFD}"/>
              </a:ext>
            </a:extLst>
          </p:cNvPr>
          <p:cNvSpPr>
            <a:spLocks noGrp="1"/>
          </p:cNvSpPr>
          <p:nvPr>
            <p:ph idx="1"/>
          </p:nvPr>
        </p:nvSpPr>
        <p:spPr>
          <a:xfrm>
            <a:off x="339589" y="1628800"/>
            <a:ext cx="8194811" cy="4240559"/>
          </a:xfrm>
        </p:spPr>
        <p:txBody>
          <a:bodyPr/>
          <a:lstStyle/>
          <a:p>
            <a:pPr>
              <a:defRPr/>
            </a:pPr>
            <a:r>
              <a:rPr lang="ja-JP" altLang="en-US" sz="2400" dirty="0"/>
              <a:t>背景要因ごとの出生力格差を特定し、格差の是正や緩和を図ることで出生を促進することが期待されている。</a:t>
            </a:r>
            <a:endParaRPr lang="en-US" altLang="ja-JP" sz="2400" dirty="0"/>
          </a:p>
          <a:p>
            <a:pPr>
              <a:defRPr/>
            </a:pPr>
            <a:r>
              <a:rPr lang="ja-JP" altLang="en-US" sz="2400" dirty="0"/>
              <a:t>格差要因：</a:t>
            </a:r>
            <a:r>
              <a:rPr lang="ja-JP" altLang="en-US" sz="2400" dirty="0">
                <a:ea typeface="+mn-ea"/>
              </a:rPr>
              <a:t>就業と非就業（専業主婦等）、就業（正規雇用と非正規雇用）、学歴（高卒・短大卒・大卒等）、所得（低・中間・高等）、ワークライフ・バランス（就業時間、男女の家事・育児分担等）、育児休業制度の利用、保育所の利用、子育て支援（祖父母、地域）など。</a:t>
            </a:r>
            <a:endParaRPr lang="en-US" altLang="ja-JP" sz="2400" dirty="0">
              <a:ea typeface="+mn-ea"/>
            </a:endParaRPr>
          </a:p>
          <a:p>
            <a:pPr>
              <a:defRPr/>
            </a:pPr>
            <a:r>
              <a:rPr lang="ja-JP" altLang="en-US" sz="2400" dirty="0">
                <a:solidFill>
                  <a:srgbClr val="FF0000"/>
                </a:solidFill>
                <a:ea typeface="+mn-ea"/>
              </a:rPr>
              <a:t>基本的に既婚者の出生力（無子・</a:t>
            </a:r>
            <a:r>
              <a:rPr lang="en-US" altLang="ja-JP" sz="2400" dirty="0">
                <a:solidFill>
                  <a:srgbClr val="FF0000"/>
                </a:solidFill>
                <a:ea typeface="+mn-ea"/>
              </a:rPr>
              <a:t>1</a:t>
            </a:r>
            <a:r>
              <a:rPr lang="ja-JP" altLang="en-US" sz="2400" dirty="0">
                <a:solidFill>
                  <a:srgbClr val="FF0000"/>
                </a:solidFill>
                <a:ea typeface="+mn-ea"/>
              </a:rPr>
              <a:t>子・</a:t>
            </a:r>
            <a:r>
              <a:rPr lang="en-US" altLang="ja-JP" sz="2400" dirty="0">
                <a:solidFill>
                  <a:srgbClr val="FF0000"/>
                </a:solidFill>
                <a:ea typeface="+mn-ea"/>
              </a:rPr>
              <a:t>2</a:t>
            </a:r>
            <a:r>
              <a:rPr lang="ja-JP" altLang="en-US" sz="2400" dirty="0">
                <a:solidFill>
                  <a:srgbClr val="FF0000"/>
                </a:solidFill>
                <a:ea typeface="+mn-ea"/>
              </a:rPr>
              <a:t>子・</a:t>
            </a:r>
            <a:r>
              <a:rPr lang="en-US" altLang="ja-JP" sz="2400" dirty="0">
                <a:solidFill>
                  <a:srgbClr val="FF0000"/>
                </a:solidFill>
                <a:ea typeface="+mn-ea"/>
              </a:rPr>
              <a:t>3</a:t>
            </a:r>
            <a:r>
              <a:rPr lang="ja-JP" altLang="en-US" sz="2400" dirty="0">
                <a:solidFill>
                  <a:srgbClr val="FF0000"/>
                </a:solidFill>
                <a:ea typeface="+mn-ea"/>
              </a:rPr>
              <a:t>子・</a:t>
            </a:r>
            <a:r>
              <a:rPr lang="en-US" altLang="ja-JP" sz="2400" dirty="0">
                <a:solidFill>
                  <a:srgbClr val="FF0000"/>
                </a:solidFill>
                <a:ea typeface="+mn-ea"/>
              </a:rPr>
              <a:t>4</a:t>
            </a:r>
            <a:r>
              <a:rPr lang="ja-JP" altLang="en-US" sz="2400" dirty="0">
                <a:solidFill>
                  <a:srgbClr val="FF0000"/>
                </a:solidFill>
                <a:ea typeface="+mn-ea"/>
              </a:rPr>
              <a:t>子以上）への介入。結婚支援事業はあるが、未婚者の結婚行動への直接的介入はない（決め手がない）。このため晩婚化・非婚化に対する直接的な政策効果は期待できない。</a:t>
            </a:r>
            <a:endParaRPr lang="en-US" altLang="ja-JP" sz="2400" dirty="0">
              <a:solidFill>
                <a:srgbClr val="FF0000"/>
              </a:solidFill>
              <a:ea typeface="+mn-ea"/>
            </a:endParaRPr>
          </a:p>
        </p:txBody>
      </p:sp>
      <p:sp>
        <p:nvSpPr>
          <p:cNvPr id="2" name="スライド番号プレースホルダー 1">
            <a:extLst>
              <a:ext uri="{FF2B5EF4-FFF2-40B4-BE49-F238E27FC236}">
                <a16:creationId xmlns:a16="http://schemas.microsoft.com/office/drawing/2014/main" id="{09A3F842-EFE0-4A4F-814B-B5266FEE68AD}"/>
              </a:ext>
            </a:extLst>
          </p:cNvPr>
          <p:cNvSpPr>
            <a:spLocks noGrp="1"/>
          </p:cNvSpPr>
          <p:nvPr>
            <p:ph type="sldNum" sz="quarter" idx="12"/>
          </p:nvPr>
        </p:nvSpPr>
        <p:spPr/>
        <p:txBody>
          <a:bodyPr/>
          <a:lstStyle/>
          <a:p>
            <a:fld id="{D79FE58D-3CC0-420C-AD7B-C715E905C4E4}" type="slidenum">
              <a:rPr lang="en-US" altLang="ja-JP" smtClean="0"/>
              <a:pPr/>
              <a:t>14</a:t>
            </a:fld>
            <a:endParaRPr lang="en-US" altLang="ja-JP"/>
          </a:p>
        </p:txBody>
      </p:sp>
    </p:spTree>
    <p:extLst>
      <p:ext uri="{BB962C8B-B14F-4D97-AF65-F5344CB8AC3E}">
        <p14:creationId xmlns:p14="http://schemas.microsoft.com/office/powerpoint/2010/main" val="266767140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タイトル 1">
            <a:extLst>
              <a:ext uri="{FF2B5EF4-FFF2-40B4-BE49-F238E27FC236}">
                <a16:creationId xmlns:a16="http://schemas.microsoft.com/office/drawing/2014/main" id="{8136C4E6-F4D7-4D08-A0F2-D18DB388B33B}"/>
              </a:ext>
            </a:extLst>
          </p:cNvPr>
          <p:cNvSpPr>
            <a:spLocks noGrp="1" noChangeArrowheads="1"/>
          </p:cNvSpPr>
          <p:nvPr>
            <p:ph type="title"/>
          </p:nvPr>
        </p:nvSpPr>
        <p:spPr/>
        <p:txBody>
          <a:bodyPr anchor="ctr"/>
          <a:lstStyle/>
          <a:p>
            <a:r>
              <a:rPr lang="en-US" altLang="ja-JP" sz="2400" dirty="0">
                <a:ea typeface="ＭＳ Ｐゴシック" panose="020B0600070205080204" pitchFamily="50" charset="-128"/>
              </a:rPr>
              <a:t>2. </a:t>
            </a:r>
            <a:r>
              <a:rPr lang="ja-JP" altLang="en-US" sz="2400" dirty="0">
                <a:ea typeface="ＭＳ Ｐゴシック" panose="020B0600070205080204" pitchFamily="50" charset="-128"/>
              </a:rPr>
              <a:t>現状の人口減少対策の問題点　</a:t>
            </a:r>
            <a:br>
              <a:rPr lang="en-US" altLang="ja-JP" sz="3200" dirty="0">
                <a:ea typeface="ＭＳ Ｐゴシック" panose="020B0600070205080204" pitchFamily="50" charset="-128"/>
              </a:rPr>
            </a:br>
            <a:r>
              <a:rPr lang="ja-JP" altLang="en-US" sz="3200" dirty="0">
                <a:ea typeface="ＭＳ Ｐゴシック" panose="020B0600070205080204" pitchFamily="50" charset="-128"/>
              </a:rPr>
              <a:t>➂</a:t>
            </a:r>
            <a:r>
              <a:rPr lang="en-US" altLang="ja-JP" sz="3200" dirty="0">
                <a:ea typeface="ＭＳ Ｐゴシック" panose="020B0600070205080204" pitchFamily="50" charset="-128"/>
              </a:rPr>
              <a:t>‐1</a:t>
            </a:r>
            <a:r>
              <a:rPr lang="ja-JP" altLang="en-US" sz="3200" dirty="0">
                <a:ea typeface="ＭＳ Ｐゴシック" panose="020B0600070205080204" pitchFamily="50" charset="-128"/>
              </a:rPr>
              <a:t>　政策効果が期待できない理由　</a:t>
            </a:r>
            <a:endParaRPr lang="en-GB" altLang="ja-JP" sz="3200" dirty="0">
              <a:ea typeface="ＭＳ Ｐゴシック" panose="020B0600070205080204" pitchFamily="50" charset="-128"/>
            </a:endParaRPr>
          </a:p>
        </p:txBody>
      </p:sp>
      <p:sp>
        <p:nvSpPr>
          <p:cNvPr id="3" name="コンテンツ プレースホルダー 2">
            <a:extLst>
              <a:ext uri="{FF2B5EF4-FFF2-40B4-BE49-F238E27FC236}">
                <a16:creationId xmlns:a16="http://schemas.microsoft.com/office/drawing/2014/main" id="{9570476B-FFAD-46D8-800F-5228B0254CFD}"/>
              </a:ext>
            </a:extLst>
          </p:cNvPr>
          <p:cNvSpPr>
            <a:spLocks noGrp="1"/>
          </p:cNvSpPr>
          <p:nvPr>
            <p:ph idx="1"/>
          </p:nvPr>
        </p:nvSpPr>
        <p:spPr>
          <a:xfrm>
            <a:off x="179512" y="1700808"/>
            <a:ext cx="8280920" cy="4223027"/>
          </a:xfrm>
        </p:spPr>
        <p:txBody>
          <a:bodyPr/>
          <a:lstStyle/>
          <a:p>
            <a:pPr>
              <a:buFont typeface="Wingdings" panose="05000000000000000000" pitchFamily="2" charset="2"/>
              <a:buChar char="Ø"/>
              <a:defRPr/>
            </a:pPr>
            <a:r>
              <a:rPr lang="ja-JP" altLang="en-US" sz="2400" dirty="0"/>
              <a:t>出生力格差が是正できたとしても、出生力の平均値が晩婚・晩産化で低下する限り、置換水準には戻らない。例：</a:t>
            </a:r>
            <a:r>
              <a:rPr lang="ja-JP" altLang="en-US" sz="2400" dirty="0">
                <a:ea typeface="+mn-ea"/>
              </a:rPr>
              <a:t>就業と非就業の出生力格差が解消されたとしても、就業であれ非就業であれ出生力が低下していけば、格差の縮小効果は限定される。</a:t>
            </a:r>
            <a:endParaRPr lang="en-US" altLang="ja-JP" sz="2400" dirty="0">
              <a:ea typeface="+mn-ea"/>
            </a:endParaRPr>
          </a:p>
          <a:p>
            <a:pPr>
              <a:buFont typeface="Wingdings" panose="05000000000000000000" pitchFamily="2" charset="2"/>
              <a:buChar char="Ø"/>
              <a:defRPr/>
            </a:pPr>
            <a:r>
              <a:rPr lang="ja-JP" altLang="en-US" sz="2400" dirty="0">
                <a:ea typeface="+mn-ea"/>
              </a:rPr>
              <a:t>仮に原因が社会経済的（あるいは階層・地域間）格差の拡大にあるとすれば、人口減少対策ではなく、大規模な社会・経済改革・あるいは国土再開発などを行い、社会経済的格差を縮小し、その波及効果として、出生率の回復を期待すべきであり、出生力格差の是正を目標とする</a:t>
            </a:r>
            <a:r>
              <a:rPr lang="ja-JP" altLang="en-US" sz="2400" dirty="0">
                <a:ea typeface="ＭＳ Ｐゴシック" panose="020B0600070205080204" pitchFamily="50" charset="-128"/>
              </a:rPr>
              <a:t>現状の人口減少対策は、</a:t>
            </a:r>
            <a:r>
              <a:rPr lang="ja-JP" altLang="en-US" sz="2400" dirty="0">
                <a:ea typeface="+mn-ea"/>
              </a:rPr>
              <a:t>本末転倒であるといわざる得ない。</a:t>
            </a:r>
            <a:endParaRPr lang="en-US" altLang="ja-JP" sz="2400" dirty="0">
              <a:ea typeface="+mn-ea"/>
            </a:endParaRPr>
          </a:p>
        </p:txBody>
      </p:sp>
      <p:sp>
        <p:nvSpPr>
          <p:cNvPr id="2" name="スライド番号プレースホルダー 1">
            <a:extLst>
              <a:ext uri="{FF2B5EF4-FFF2-40B4-BE49-F238E27FC236}">
                <a16:creationId xmlns:a16="http://schemas.microsoft.com/office/drawing/2014/main" id="{09A3F842-EFE0-4A4F-814B-B5266FEE68AD}"/>
              </a:ext>
            </a:extLst>
          </p:cNvPr>
          <p:cNvSpPr>
            <a:spLocks noGrp="1"/>
          </p:cNvSpPr>
          <p:nvPr>
            <p:ph type="sldNum" sz="quarter" idx="12"/>
          </p:nvPr>
        </p:nvSpPr>
        <p:spPr/>
        <p:txBody>
          <a:bodyPr/>
          <a:lstStyle/>
          <a:p>
            <a:fld id="{D79FE58D-3CC0-420C-AD7B-C715E905C4E4}" type="slidenum">
              <a:rPr lang="en-US" altLang="ja-JP" smtClean="0"/>
              <a:pPr/>
              <a:t>15</a:t>
            </a:fld>
            <a:endParaRPr lang="en-US" altLang="ja-JP"/>
          </a:p>
        </p:txBody>
      </p:sp>
    </p:spTree>
    <p:extLst>
      <p:ext uri="{BB962C8B-B14F-4D97-AF65-F5344CB8AC3E}">
        <p14:creationId xmlns:p14="http://schemas.microsoft.com/office/powerpoint/2010/main" val="302935074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タイトル 1">
            <a:extLst>
              <a:ext uri="{FF2B5EF4-FFF2-40B4-BE49-F238E27FC236}">
                <a16:creationId xmlns:a16="http://schemas.microsoft.com/office/drawing/2014/main" id="{8136C4E6-F4D7-4D08-A0F2-D18DB388B33B}"/>
              </a:ext>
            </a:extLst>
          </p:cNvPr>
          <p:cNvSpPr>
            <a:spLocks noGrp="1" noChangeArrowheads="1"/>
          </p:cNvSpPr>
          <p:nvPr>
            <p:ph type="title"/>
          </p:nvPr>
        </p:nvSpPr>
        <p:spPr/>
        <p:txBody>
          <a:bodyPr anchor="ctr"/>
          <a:lstStyle/>
          <a:p>
            <a:r>
              <a:rPr lang="en-US" altLang="ja-JP" sz="2400" dirty="0">
                <a:ea typeface="ＭＳ Ｐゴシック" panose="020B0600070205080204" pitchFamily="50" charset="-128"/>
              </a:rPr>
              <a:t>2. </a:t>
            </a:r>
            <a:r>
              <a:rPr lang="ja-JP" altLang="en-US" sz="2400" dirty="0">
                <a:ea typeface="ＭＳ Ｐゴシック" panose="020B0600070205080204" pitchFamily="50" charset="-128"/>
              </a:rPr>
              <a:t>現状の人口減少対策の問題点　</a:t>
            </a:r>
            <a:br>
              <a:rPr lang="en-US" altLang="ja-JP" sz="3200" dirty="0">
                <a:ea typeface="ＭＳ Ｐゴシック" panose="020B0600070205080204" pitchFamily="50" charset="-128"/>
              </a:rPr>
            </a:br>
            <a:r>
              <a:rPr lang="ja-JP" altLang="en-US" sz="3200" dirty="0">
                <a:ea typeface="ＭＳ Ｐゴシック" panose="020B0600070205080204" pitchFamily="50" charset="-128"/>
              </a:rPr>
              <a:t>➂ー２：政策効果が期待できない理由</a:t>
            </a:r>
            <a:endParaRPr lang="en-GB" altLang="ja-JP" sz="3200" dirty="0">
              <a:ea typeface="ＭＳ Ｐゴシック" panose="020B0600070205080204" pitchFamily="50" charset="-128"/>
            </a:endParaRPr>
          </a:p>
        </p:txBody>
      </p:sp>
      <p:sp>
        <p:nvSpPr>
          <p:cNvPr id="3" name="コンテンツ プレースホルダー 2">
            <a:extLst>
              <a:ext uri="{FF2B5EF4-FFF2-40B4-BE49-F238E27FC236}">
                <a16:creationId xmlns:a16="http://schemas.microsoft.com/office/drawing/2014/main" id="{9570476B-FFAD-46D8-800F-5228B0254CFD}"/>
              </a:ext>
            </a:extLst>
          </p:cNvPr>
          <p:cNvSpPr>
            <a:spLocks noGrp="1"/>
          </p:cNvSpPr>
          <p:nvPr>
            <p:ph idx="1"/>
          </p:nvPr>
        </p:nvSpPr>
        <p:spPr>
          <a:xfrm>
            <a:off x="220786" y="1632083"/>
            <a:ext cx="8527678" cy="4613142"/>
          </a:xfrm>
        </p:spPr>
        <p:txBody>
          <a:bodyPr/>
          <a:lstStyle/>
          <a:p>
            <a:pPr>
              <a:defRPr/>
            </a:pPr>
            <a:r>
              <a:rPr lang="ja-JP" altLang="en-US" sz="2400" dirty="0"/>
              <a:t>結婚・出産などの家族形成のタイミングの遅れ（図１）とその帰結としての</a:t>
            </a:r>
            <a:r>
              <a:rPr lang="ja-JP" altLang="en-US" sz="2400" dirty="0">
                <a:ea typeface="+mn-ea"/>
              </a:rPr>
              <a:t>出生力の低下（図２）は先進国・世界に共通した現象であり、病理的な（希望の阻害）ものではなく、平均寿命が延び社会が豊かになり、再生産の自由（誰といつ子どもを何人持つか、あるいは持たないかの選択の自由）が広がった結果である。つまり健全な現象であり、政策的介入の効果は期待できない。</a:t>
            </a:r>
            <a:endParaRPr lang="en-US" altLang="ja-JP" sz="2400" dirty="0">
              <a:ea typeface="+mn-ea"/>
            </a:endParaRPr>
          </a:p>
          <a:p>
            <a:pPr>
              <a:defRPr/>
            </a:pPr>
            <a:r>
              <a:rPr lang="en-US" altLang="ja-JP" sz="2400" dirty="0">
                <a:ea typeface="+mn-ea"/>
              </a:rPr>
              <a:t>2020</a:t>
            </a:r>
            <a:r>
              <a:rPr lang="ja-JP" altLang="en-US" sz="2400" dirty="0">
                <a:ea typeface="+mn-ea"/>
              </a:rPr>
              <a:t>年に合計出生率が置換水準を回復したとしても人口減少が止まるのは</a:t>
            </a:r>
            <a:r>
              <a:rPr lang="en-US" altLang="ja-JP" sz="2400" dirty="0">
                <a:ea typeface="+mn-ea"/>
              </a:rPr>
              <a:t>2090</a:t>
            </a:r>
            <a:r>
              <a:rPr lang="ja-JP" altLang="en-US" sz="2400" dirty="0">
                <a:ea typeface="+mn-ea"/>
              </a:rPr>
              <a:t>年であり（図３）、政策効果が出るのは</a:t>
            </a:r>
            <a:r>
              <a:rPr lang="en-US" altLang="ja-JP" sz="2400" dirty="0">
                <a:ea typeface="+mn-ea"/>
              </a:rPr>
              <a:t>70</a:t>
            </a:r>
            <a:r>
              <a:rPr lang="ja-JP" altLang="en-US" sz="2400" dirty="0">
                <a:ea typeface="+mn-ea"/>
              </a:rPr>
              <a:t>年後となる（年齢構造の変化＝人口モメンタム）。</a:t>
            </a:r>
            <a:endParaRPr lang="en-US" altLang="ja-JP" sz="2400" dirty="0">
              <a:ea typeface="+mn-ea"/>
            </a:endParaRPr>
          </a:p>
          <a:p>
            <a:pPr>
              <a:defRPr/>
            </a:pPr>
            <a:r>
              <a:rPr lang="ja-JP" altLang="en-US" sz="2400" dirty="0">
                <a:ea typeface="+mn-ea"/>
              </a:rPr>
              <a:t>人口減少は「すでに起きてしまった未来」であり、我々が生きている間に人口減少を止めることはできない。</a:t>
            </a:r>
            <a:endParaRPr lang="en-US" altLang="ja-JP" sz="2400" dirty="0">
              <a:ea typeface="+mn-ea"/>
            </a:endParaRPr>
          </a:p>
        </p:txBody>
      </p:sp>
      <p:sp>
        <p:nvSpPr>
          <p:cNvPr id="2" name="スライド番号プレースホルダー 1">
            <a:extLst>
              <a:ext uri="{FF2B5EF4-FFF2-40B4-BE49-F238E27FC236}">
                <a16:creationId xmlns:a16="http://schemas.microsoft.com/office/drawing/2014/main" id="{09A3F842-EFE0-4A4F-814B-B5266FEE68AD}"/>
              </a:ext>
            </a:extLst>
          </p:cNvPr>
          <p:cNvSpPr>
            <a:spLocks noGrp="1"/>
          </p:cNvSpPr>
          <p:nvPr>
            <p:ph type="sldNum" sz="quarter" idx="12"/>
          </p:nvPr>
        </p:nvSpPr>
        <p:spPr/>
        <p:txBody>
          <a:bodyPr/>
          <a:lstStyle/>
          <a:p>
            <a:fld id="{D79FE58D-3CC0-420C-AD7B-C715E905C4E4}" type="slidenum">
              <a:rPr lang="en-US" altLang="ja-JP" smtClean="0"/>
              <a:pPr/>
              <a:t>16</a:t>
            </a:fld>
            <a:endParaRPr lang="en-US" altLang="ja-JP"/>
          </a:p>
        </p:txBody>
      </p:sp>
    </p:spTree>
    <p:extLst>
      <p:ext uri="{BB962C8B-B14F-4D97-AF65-F5344CB8AC3E}">
        <p14:creationId xmlns:p14="http://schemas.microsoft.com/office/powerpoint/2010/main" val="333535444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タイトル 1">
            <a:extLst>
              <a:ext uri="{FF2B5EF4-FFF2-40B4-BE49-F238E27FC236}">
                <a16:creationId xmlns:a16="http://schemas.microsoft.com/office/drawing/2014/main" id="{B3D046EF-5770-413D-9FAA-6F6BD3DA3EE5}"/>
              </a:ext>
            </a:extLst>
          </p:cNvPr>
          <p:cNvSpPr>
            <a:spLocks noGrp="1" noChangeArrowheads="1"/>
          </p:cNvSpPr>
          <p:nvPr>
            <p:ph type="title"/>
          </p:nvPr>
        </p:nvSpPr>
        <p:spPr>
          <a:xfrm>
            <a:off x="320176" y="155672"/>
            <a:ext cx="8101013" cy="1179513"/>
          </a:xfrm>
        </p:spPr>
        <p:txBody>
          <a:bodyPr anchor="ctr"/>
          <a:lstStyle/>
          <a:p>
            <a:pPr algn="ctr"/>
            <a:r>
              <a:rPr lang="ja-JP" altLang="en-US" sz="2800" dirty="0">
                <a:solidFill>
                  <a:srgbClr val="000000"/>
                </a:solidFill>
                <a:latin typeface="ＤＦＰ勘亭流"/>
                <a:ea typeface="ＤＦＰ勘亭流"/>
                <a:cs typeface="ＤＦＰ勘亭流"/>
              </a:rPr>
              <a:t>図１　平均出生年齢の推移（</a:t>
            </a:r>
            <a:r>
              <a:rPr lang="en-US" altLang="ja-JP" sz="2800" dirty="0">
                <a:solidFill>
                  <a:srgbClr val="000000"/>
                </a:solidFill>
                <a:latin typeface="ＤＦＰ勘亭流"/>
                <a:ea typeface="ＤＦＰ勘亭流"/>
                <a:cs typeface="ＤＦＰ勘亭流"/>
              </a:rPr>
              <a:t>UNWPP22</a:t>
            </a:r>
            <a:r>
              <a:rPr lang="ja-JP" altLang="en-US" sz="2800" dirty="0">
                <a:solidFill>
                  <a:srgbClr val="000000"/>
                </a:solidFill>
                <a:latin typeface="ＤＦＰ勘亭流"/>
                <a:ea typeface="ＤＦＰ勘亭流"/>
                <a:cs typeface="ＤＦＰ勘亭流"/>
              </a:rPr>
              <a:t>）</a:t>
            </a:r>
            <a:endParaRPr lang="en-US" altLang="ja-JP" sz="2800" dirty="0">
              <a:solidFill>
                <a:srgbClr val="000000"/>
              </a:solidFill>
              <a:latin typeface="Times New Roman" panose="02020603050405020304" pitchFamily="18" charset="0"/>
              <a:ea typeface="ＭＳ Ｐゴシック" panose="020B0600070205080204" pitchFamily="50" charset="-128"/>
              <a:cs typeface="Times New Roman" panose="02020603050405020304" pitchFamily="18" charset="0"/>
            </a:endParaRPr>
          </a:p>
        </p:txBody>
      </p:sp>
      <p:sp>
        <p:nvSpPr>
          <p:cNvPr id="6" name="楕円 5">
            <a:extLst>
              <a:ext uri="{FF2B5EF4-FFF2-40B4-BE49-F238E27FC236}">
                <a16:creationId xmlns:a16="http://schemas.microsoft.com/office/drawing/2014/main" id="{FABD0B56-E5DD-4EDB-AEF8-6512354E2DCB}"/>
              </a:ext>
            </a:extLst>
          </p:cNvPr>
          <p:cNvSpPr/>
          <p:nvPr/>
        </p:nvSpPr>
        <p:spPr>
          <a:xfrm>
            <a:off x="6732588" y="3789363"/>
            <a:ext cx="719137" cy="654050"/>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dirty="0"/>
          </a:p>
        </p:txBody>
      </p:sp>
      <p:sp>
        <p:nvSpPr>
          <p:cNvPr id="2" name="スライド番号プレースホルダー 1">
            <a:extLst>
              <a:ext uri="{FF2B5EF4-FFF2-40B4-BE49-F238E27FC236}">
                <a16:creationId xmlns:a16="http://schemas.microsoft.com/office/drawing/2014/main" id="{EB44E58A-3036-4FF1-9950-ADB3EFDBE65E}"/>
              </a:ext>
            </a:extLst>
          </p:cNvPr>
          <p:cNvSpPr>
            <a:spLocks noGrp="1"/>
          </p:cNvSpPr>
          <p:nvPr>
            <p:ph type="sldNum" sz="quarter" idx="12"/>
          </p:nvPr>
        </p:nvSpPr>
        <p:spPr/>
        <p:txBody>
          <a:bodyPr/>
          <a:lstStyle/>
          <a:p>
            <a:fld id="{D79FE58D-3CC0-420C-AD7B-C715E905C4E4}" type="slidenum">
              <a:rPr lang="en-US" altLang="ja-JP" smtClean="0"/>
              <a:pPr/>
              <a:t>17</a:t>
            </a:fld>
            <a:endParaRPr lang="en-US" altLang="ja-JP"/>
          </a:p>
        </p:txBody>
      </p:sp>
      <p:sp>
        <p:nvSpPr>
          <p:cNvPr id="7" name="テキスト ボックス 1">
            <a:extLst>
              <a:ext uri="{FF2B5EF4-FFF2-40B4-BE49-F238E27FC236}">
                <a16:creationId xmlns:a16="http://schemas.microsoft.com/office/drawing/2014/main" id="{51E499FE-7E45-4F25-947C-B485C7D3AD28}"/>
              </a:ext>
            </a:extLst>
          </p:cNvPr>
          <p:cNvSpPr txBox="1">
            <a:spLocks noChangeArrowheads="1"/>
          </p:cNvSpPr>
          <p:nvPr/>
        </p:nvSpPr>
        <p:spPr bwMode="auto">
          <a:xfrm>
            <a:off x="1007269" y="6245225"/>
            <a:ext cx="7129462" cy="33972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sz="2400">
                <a:solidFill>
                  <a:schemeClr val="tx1"/>
                </a:solidFill>
                <a:latin typeface="Arial" panose="020B0604020202020204" pitchFamily="34" charset="0"/>
                <a:ea typeface="ＭＳ Ｐゴシック" panose="020B0600070205080204" pitchFamily="50" charset="-128"/>
              </a:defRPr>
            </a:lvl1pPr>
            <a:lvl2pPr marL="742950" indent="-285750">
              <a:defRPr kumimoji="1" sz="2400">
                <a:solidFill>
                  <a:schemeClr val="tx1"/>
                </a:solidFill>
                <a:latin typeface="Arial" panose="020B0604020202020204" pitchFamily="34" charset="0"/>
                <a:ea typeface="ＭＳ Ｐゴシック" panose="020B0600070205080204" pitchFamily="50" charset="-128"/>
              </a:defRPr>
            </a:lvl2pPr>
            <a:lvl3pPr marL="1143000" indent="-228600">
              <a:defRPr kumimoji="1" sz="2400">
                <a:solidFill>
                  <a:schemeClr val="tx1"/>
                </a:solidFill>
                <a:latin typeface="Arial" panose="020B0604020202020204" pitchFamily="34" charset="0"/>
                <a:ea typeface="ＭＳ Ｐゴシック" panose="020B0600070205080204" pitchFamily="50" charset="-128"/>
              </a:defRPr>
            </a:lvl3pPr>
            <a:lvl4pPr marL="1600200" indent="-228600">
              <a:defRPr kumimoji="1" sz="2400">
                <a:solidFill>
                  <a:schemeClr val="tx1"/>
                </a:solidFill>
                <a:latin typeface="Arial" panose="020B0604020202020204" pitchFamily="34" charset="0"/>
                <a:ea typeface="ＭＳ Ｐゴシック" panose="020B0600070205080204" pitchFamily="50" charset="-128"/>
              </a:defRPr>
            </a:lvl4pPr>
            <a:lvl5pPr marL="2057400" indent="-228600">
              <a:defRPr kumimoji="1" sz="24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9pPr>
          </a:lstStyle>
          <a:p>
            <a:r>
              <a:rPr lang="ja-JP" altLang="en-US" sz="1600" dirty="0">
                <a:latin typeface="ＭＳ 明朝" panose="02020609040205080304" pitchFamily="17" charset="-128"/>
                <a:ea typeface="ＭＳ 明朝" panose="02020609040205080304" pitchFamily="17" charset="-128"/>
              </a:rPr>
              <a:t>出典：国連　</a:t>
            </a:r>
            <a:r>
              <a:rPr lang="en-US" altLang="ja-JP" sz="1600" dirty="0">
                <a:latin typeface="ＭＳ 明朝" panose="02020609040205080304" pitchFamily="17" charset="-128"/>
                <a:ea typeface="ＭＳ 明朝" panose="02020609040205080304" pitchFamily="17" charset="-128"/>
              </a:rPr>
              <a:t>2022</a:t>
            </a:r>
            <a:r>
              <a:rPr lang="ja-JP" altLang="en-US" sz="1600" dirty="0">
                <a:latin typeface="ＭＳ 明朝" panose="02020609040205080304" pitchFamily="17" charset="-128"/>
                <a:ea typeface="ＭＳ 明朝" panose="02020609040205080304" pitchFamily="17" charset="-128"/>
              </a:rPr>
              <a:t>年　より作図</a:t>
            </a:r>
            <a:endParaRPr lang="de-DE" altLang="ja-JP" sz="1600" dirty="0">
              <a:latin typeface="ＭＳ 明朝" panose="02020609040205080304" pitchFamily="17" charset="-128"/>
              <a:ea typeface="ＭＳ 明朝" panose="02020609040205080304" pitchFamily="17" charset="-128"/>
            </a:endParaRPr>
          </a:p>
        </p:txBody>
      </p:sp>
      <p:pic>
        <p:nvPicPr>
          <p:cNvPr id="5" name="図 4">
            <a:extLst>
              <a:ext uri="{FF2B5EF4-FFF2-40B4-BE49-F238E27FC236}">
                <a16:creationId xmlns:a16="http://schemas.microsoft.com/office/drawing/2014/main" id="{68940337-1363-95AE-5E4B-9069F78A1C08}"/>
              </a:ext>
            </a:extLst>
          </p:cNvPr>
          <p:cNvPicPr>
            <a:picLocks noChangeAspect="1"/>
          </p:cNvPicPr>
          <p:nvPr/>
        </p:nvPicPr>
        <p:blipFill>
          <a:blip r:embed="rId3"/>
          <a:stretch>
            <a:fillRect/>
          </a:stretch>
        </p:blipFill>
        <p:spPr>
          <a:xfrm>
            <a:off x="624715" y="1187105"/>
            <a:ext cx="7680709" cy="5014844"/>
          </a:xfrm>
          <a:prstGeom prst="rect">
            <a:avLst/>
          </a:prstGeom>
        </p:spPr>
      </p:pic>
    </p:spTree>
    <p:extLst>
      <p:ext uri="{BB962C8B-B14F-4D97-AF65-F5344CB8AC3E}">
        <p14:creationId xmlns:p14="http://schemas.microsoft.com/office/powerpoint/2010/main" val="218352049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タイトル 1">
            <a:extLst>
              <a:ext uri="{FF2B5EF4-FFF2-40B4-BE49-F238E27FC236}">
                <a16:creationId xmlns:a16="http://schemas.microsoft.com/office/drawing/2014/main" id="{B3D046EF-5770-413D-9FAA-6F6BD3DA3EE5}"/>
              </a:ext>
            </a:extLst>
          </p:cNvPr>
          <p:cNvSpPr>
            <a:spLocks noGrp="1" noChangeArrowheads="1"/>
          </p:cNvSpPr>
          <p:nvPr>
            <p:ph type="title"/>
          </p:nvPr>
        </p:nvSpPr>
        <p:spPr>
          <a:xfrm>
            <a:off x="320176" y="155672"/>
            <a:ext cx="8101013" cy="1179513"/>
          </a:xfrm>
        </p:spPr>
        <p:txBody>
          <a:bodyPr anchor="ctr"/>
          <a:lstStyle/>
          <a:p>
            <a:pPr algn="ctr"/>
            <a:r>
              <a:rPr lang="ja-JP" altLang="en-US" sz="2800" dirty="0">
                <a:solidFill>
                  <a:srgbClr val="000000"/>
                </a:solidFill>
                <a:latin typeface="ＤＦＰ勘亭流"/>
                <a:ea typeface="ＤＦＰ勘亭流"/>
                <a:cs typeface="ＤＦＰ勘亭流"/>
              </a:rPr>
              <a:t>図２　合計出生率の推移（</a:t>
            </a:r>
            <a:r>
              <a:rPr lang="en-US" altLang="ja-JP" sz="2800" dirty="0">
                <a:solidFill>
                  <a:srgbClr val="000000"/>
                </a:solidFill>
                <a:latin typeface="ＤＦＰ勘亭流"/>
                <a:ea typeface="ＤＦＰ勘亭流"/>
                <a:cs typeface="ＤＦＰ勘亭流"/>
              </a:rPr>
              <a:t>UNWPP22</a:t>
            </a:r>
            <a:r>
              <a:rPr lang="ja-JP" altLang="en-US" sz="2800" dirty="0">
                <a:solidFill>
                  <a:srgbClr val="000000"/>
                </a:solidFill>
                <a:latin typeface="ＤＦＰ勘亭流"/>
                <a:ea typeface="ＤＦＰ勘亭流"/>
                <a:cs typeface="ＤＦＰ勘亭流"/>
              </a:rPr>
              <a:t>）</a:t>
            </a:r>
            <a:endParaRPr lang="en-US" altLang="ja-JP" sz="2800" dirty="0">
              <a:solidFill>
                <a:srgbClr val="000000"/>
              </a:solidFill>
              <a:latin typeface="Times New Roman" panose="02020603050405020304" pitchFamily="18" charset="0"/>
              <a:ea typeface="ＭＳ Ｐゴシック" panose="020B0600070205080204" pitchFamily="50" charset="-128"/>
              <a:cs typeface="Times New Roman" panose="02020603050405020304" pitchFamily="18" charset="0"/>
            </a:endParaRPr>
          </a:p>
        </p:txBody>
      </p:sp>
      <p:sp>
        <p:nvSpPr>
          <p:cNvPr id="6" name="楕円 5">
            <a:extLst>
              <a:ext uri="{FF2B5EF4-FFF2-40B4-BE49-F238E27FC236}">
                <a16:creationId xmlns:a16="http://schemas.microsoft.com/office/drawing/2014/main" id="{FABD0B56-E5DD-4EDB-AEF8-6512354E2DCB}"/>
              </a:ext>
            </a:extLst>
          </p:cNvPr>
          <p:cNvSpPr/>
          <p:nvPr/>
        </p:nvSpPr>
        <p:spPr>
          <a:xfrm>
            <a:off x="6732588" y="3789363"/>
            <a:ext cx="719137" cy="654050"/>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dirty="0"/>
          </a:p>
        </p:txBody>
      </p:sp>
      <p:sp>
        <p:nvSpPr>
          <p:cNvPr id="2" name="スライド番号プレースホルダー 1">
            <a:extLst>
              <a:ext uri="{FF2B5EF4-FFF2-40B4-BE49-F238E27FC236}">
                <a16:creationId xmlns:a16="http://schemas.microsoft.com/office/drawing/2014/main" id="{EB44E58A-3036-4FF1-9950-ADB3EFDBE65E}"/>
              </a:ext>
            </a:extLst>
          </p:cNvPr>
          <p:cNvSpPr>
            <a:spLocks noGrp="1"/>
          </p:cNvSpPr>
          <p:nvPr>
            <p:ph type="sldNum" sz="quarter" idx="12"/>
          </p:nvPr>
        </p:nvSpPr>
        <p:spPr/>
        <p:txBody>
          <a:bodyPr/>
          <a:lstStyle/>
          <a:p>
            <a:fld id="{D79FE58D-3CC0-420C-AD7B-C715E905C4E4}" type="slidenum">
              <a:rPr lang="en-US" altLang="ja-JP" smtClean="0"/>
              <a:pPr/>
              <a:t>18</a:t>
            </a:fld>
            <a:endParaRPr lang="en-US" altLang="ja-JP"/>
          </a:p>
        </p:txBody>
      </p:sp>
      <p:sp>
        <p:nvSpPr>
          <p:cNvPr id="7" name="テキスト ボックス 1">
            <a:extLst>
              <a:ext uri="{FF2B5EF4-FFF2-40B4-BE49-F238E27FC236}">
                <a16:creationId xmlns:a16="http://schemas.microsoft.com/office/drawing/2014/main" id="{51E499FE-7E45-4F25-947C-B485C7D3AD28}"/>
              </a:ext>
            </a:extLst>
          </p:cNvPr>
          <p:cNvSpPr txBox="1">
            <a:spLocks noChangeArrowheads="1"/>
          </p:cNvSpPr>
          <p:nvPr/>
        </p:nvSpPr>
        <p:spPr bwMode="auto">
          <a:xfrm>
            <a:off x="1060450" y="6309320"/>
            <a:ext cx="7129462" cy="33972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sz="2400">
                <a:solidFill>
                  <a:schemeClr val="tx1"/>
                </a:solidFill>
                <a:latin typeface="Arial" panose="020B0604020202020204" pitchFamily="34" charset="0"/>
                <a:ea typeface="ＭＳ Ｐゴシック" panose="020B0600070205080204" pitchFamily="50" charset="-128"/>
              </a:defRPr>
            </a:lvl1pPr>
            <a:lvl2pPr marL="742950" indent="-285750">
              <a:defRPr kumimoji="1" sz="2400">
                <a:solidFill>
                  <a:schemeClr val="tx1"/>
                </a:solidFill>
                <a:latin typeface="Arial" panose="020B0604020202020204" pitchFamily="34" charset="0"/>
                <a:ea typeface="ＭＳ Ｐゴシック" panose="020B0600070205080204" pitchFamily="50" charset="-128"/>
              </a:defRPr>
            </a:lvl2pPr>
            <a:lvl3pPr marL="1143000" indent="-228600">
              <a:defRPr kumimoji="1" sz="2400">
                <a:solidFill>
                  <a:schemeClr val="tx1"/>
                </a:solidFill>
                <a:latin typeface="Arial" panose="020B0604020202020204" pitchFamily="34" charset="0"/>
                <a:ea typeface="ＭＳ Ｐゴシック" panose="020B0600070205080204" pitchFamily="50" charset="-128"/>
              </a:defRPr>
            </a:lvl3pPr>
            <a:lvl4pPr marL="1600200" indent="-228600">
              <a:defRPr kumimoji="1" sz="2400">
                <a:solidFill>
                  <a:schemeClr val="tx1"/>
                </a:solidFill>
                <a:latin typeface="Arial" panose="020B0604020202020204" pitchFamily="34" charset="0"/>
                <a:ea typeface="ＭＳ Ｐゴシック" panose="020B0600070205080204" pitchFamily="50" charset="-128"/>
              </a:defRPr>
            </a:lvl4pPr>
            <a:lvl5pPr marL="2057400" indent="-228600">
              <a:defRPr kumimoji="1" sz="24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9pPr>
          </a:lstStyle>
          <a:p>
            <a:r>
              <a:rPr lang="ja-JP" altLang="en-US" sz="1600" dirty="0">
                <a:latin typeface="ＭＳ 明朝" panose="02020609040205080304" pitchFamily="17" charset="-128"/>
                <a:ea typeface="ＭＳ 明朝" panose="02020609040205080304" pitchFamily="17" charset="-128"/>
              </a:rPr>
              <a:t>出典：国連　</a:t>
            </a:r>
            <a:r>
              <a:rPr lang="en-US" altLang="ja-JP" sz="1600" dirty="0">
                <a:latin typeface="ＭＳ 明朝" panose="02020609040205080304" pitchFamily="17" charset="-128"/>
                <a:ea typeface="ＭＳ 明朝" panose="02020609040205080304" pitchFamily="17" charset="-128"/>
              </a:rPr>
              <a:t>2022</a:t>
            </a:r>
            <a:r>
              <a:rPr lang="ja-JP" altLang="en-US" sz="1600" dirty="0">
                <a:latin typeface="ＭＳ 明朝" panose="02020609040205080304" pitchFamily="17" charset="-128"/>
                <a:ea typeface="ＭＳ 明朝" panose="02020609040205080304" pitchFamily="17" charset="-128"/>
              </a:rPr>
              <a:t>年　より作図</a:t>
            </a:r>
            <a:endParaRPr lang="de-DE" altLang="ja-JP" sz="1600" dirty="0">
              <a:latin typeface="ＭＳ 明朝" panose="02020609040205080304" pitchFamily="17" charset="-128"/>
              <a:ea typeface="ＭＳ 明朝" panose="02020609040205080304" pitchFamily="17" charset="-128"/>
            </a:endParaRPr>
          </a:p>
        </p:txBody>
      </p:sp>
      <p:pic>
        <p:nvPicPr>
          <p:cNvPr id="3" name="図 2">
            <a:extLst>
              <a:ext uri="{FF2B5EF4-FFF2-40B4-BE49-F238E27FC236}">
                <a16:creationId xmlns:a16="http://schemas.microsoft.com/office/drawing/2014/main" id="{95D204C9-E3DF-552A-E47A-A82EF25257FF}"/>
              </a:ext>
            </a:extLst>
          </p:cNvPr>
          <p:cNvPicPr>
            <a:picLocks noChangeAspect="1"/>
          </p:cNvPicPr>
          <p:nvPr/>
        </p:nvPicPr>
        <p:blipFill>
          <a:blip r:embed="rId3"/>
          <a:stretch>
            <a:fillRect/>
          </a:stretch>
        </p:blipFill>
        <p:spPr>
          <a:xfrm>
            <a:off x="539552" y="1300888"/>
            <a:ext cx="7451725" cy="4871907"/>
          </a:xfrm>
          <a:prstGeom prst="rect">
            <a:avLst/>
          </a:prstGeom>
        </p:spPr>
      </p:pic>
    </p:spTree>
    <p:extLst>
      <p:ext uri="{BB962C8B-B14F-4D97-AF65-F5344CB8AC3E}">
        <p14:creationId xmlns:p14="http://schemas.microsoft.com/office/powerpoint/2010/main" val="428069592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タイトル 1">
            <a:extLst>
              <a:ext uri="{FF2B5EF4-FFF2-40B4-BE49-F238E27FC236}">
                <a16:creationId xmlns:a16="http://schemas.microsoft.com/office/drawing/2014/main" id="{B3D046EF-5770-413D-9FAA-6F6BD3DA3EE5}"/>
              </a:ext>
            </a:extLst>
          </p:cNvPr>
          <p:cNvSpPr>
            <a:spLocks noGrp="1" noChangeArrowheads="1"/>
          </p:cNvSpPr>
          <p:nvPr>
            <p:ph type="title"/>
          </p:nvPr>
        </p:nvSpPr>
        <p:spPr>
          <a:xfrm>
            <a:off x="320176" y="155672"/>
            <a:ext cx="8101013" cy="1179513"/>
          </a:xfrm>
        </p:spPr>
        <p:txBody>
          <a:bodyPr anchor="ctr"/>
          <a:lstStyle/>
          <a:p>
            <a:pPr algn="ctr"/>
            <a:r>
              <a:rPr lang="ja-JP" altLang="en-US" sz="2800" dirty="0">
                <a:solidFill>
                  <a:srgbClr val="000000"/>
                </a:solidFill>
                <a:latin typeface="ＤＦＰ勘亭流"/>
                <a:ea typeface="ＤＦＰ勘亭流"/>
                <a:cs typeface="ＤＦＰ勘亭流"/>
              </a:rPr>
              <a:t>図３　</a:t>
            </a:r>
            <a:r>
              <a:rPr lang="en-US" altLang="ja-JP" sz="2800" dirty="0">
                <a:solidFill>
                  <a:srgbClr val="000000"/>
                </a:solidFill>
                <a:latin typeface="ＤＦＰ勘亭流"/>
                <a:ea typeface="ＤＦＰ勘亭流"/>
                <a:cs typeface="ＤＦＰ勘亭流"/>
              </a:rPr>
              <a:t>2020</a:t>
            </a:r>
            <a:r>
              <a:rPr lang="ja-JP" altLang="en-US" sz="2800" dirty="0">
                <a:solidFill>
                  <a:srgbClr val="000000"/>
                </a:solidFill>
                <a:latin typeface="ＤＦＰ勘亭流"/>
                <a:ea typeface="ＤＦＰ勘亭流"/>
                <a:cs typeface="ＤＦＰ勘亭流"/>
              </a:rPr>
              <a:t>年に置換水準を直ちに回復した場合</a:t>
            </a:r>
            <a:endParaRPr lang="en-US" altLang="ja-JP" sz="2800" dirty="0">
              <a:solidFill>
                <a:srgbClr val="000000"/>
              </a:solidFill>
              <a:latin typeface="Times New Roman" panose="02020603050405020304" pitchFamily="18" charset="0"/>
              <a:ea typeface="ＭＳ Ｐゴシック" panose="020B0600070205080204" pitchFamily="50" charset="-128"/>
              <a:cs typeface="Times New Roman" panose="02020603050405020304" pitchFamily="18" charset="0"/>
            </a:endParaRPr>
          </a:p>
        </p:txBody>
      </p:sp>
      <p:sp>
        <p:nvSpPr>
          <p:cNvPr id="6" name="楕円 5">
            <a:extLst>
              <a:ext uri="{FF2B5EF4-FFF2-40B4-BE49-F238E27FC236}">
                <a16:creationId xmlns:a16="http://schemas.microsoft.com/office/drawing/2014/main" id="{FABD0B56-E5DD-4EDB-AEF8-6512354E2DCB}"/>
              </a:ext>
            </a:extLst>
          </p:cNvPr>
          <p:cNvSpPr/>
          <p:nvPr/>
        </p:nvSpPr>
        <p:spPr>
          <a:xfrm>
            <a:off x="6732588" y="3789363"/>
            <a:ext cx="719137" cy="654050"/>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dirty="0"/>
          </a:p>
        </p:txBody>
      </p:sp>
      <p:sp>
        <p:nvSpPr>
          <p:cNvPr id="2" name="スライド番号プレースホルダー 1">
            <a:extLst>
              <a:ext uri="{FF2B5EF4-FFF2-40B4-BE49-F238E27FC236}">
                <a16:creationId xmlns:a16="http://schemas.microsoft.com/office/drawing/2014/main" id="{EB44E58A-3036-4FF1-9950-ADB3EFDBE65E}"/>
              </a:ext>
            </a:extLst>
          </p:cNvPr>
          <p:cNvSpPr>
            <a:spLocks noGrp="1"/>
          </p:cNvSpPr>
          <p:nvPr>
            <p:ph type="sldNum" sz="quarter" idx="12"/>
          </p:nvPr>
        </p:nvSpPr>
        <p:spPr/>
        <p:txBody>
          <a:bodyPr/>
          <a:lstStyle/>
          <a:p>
            <a:fld id="{D79FE58D-3CC0-420C-AD7B-C715E905C4E4}" type="slidenum">
              <a:rPr lang="en-US" altLang="ja-JP" smtClean="0"/>
              <a:pPr/>
              <a:t>19</a:t>
            </a:fld>
            <a:endParaRPr lang="en-US" altLang="ja-JP"/>
          </a:p>
        </p:txBody>
      </p:sp>
      <p:sp>
        <p:nvSpPr>
          <p:cNvPr id="7" name="テキスト ボックス 1">
            <a:extLst>
              <a:ext uri="{FF2B5EF4-FFF2-40B4-BE49-F238E27FC236}">
                <a16:creationId xmlns:a16="http://schemas.microsoft.com/office/drawing/2014/main" id="{51E499FE-7E45-4F25-947C-B485C7D3AD28}"/>
              </a:ext>
            </a:extLst>
          </p:cNvPr>
          <p:cNvSpPr txBox="1">
            <a:spLocks noChangeArrowheads="1"/>
          </p:cNvSpPr>
          <p:nvPr/>
        </p:nvSpPr>
        <p:spPr bwMode="auto">
          <a:xfrm>
            <a:off x="1060450" y="6309321"/>
            <a:ext cx="6391275" cy="338554"/>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kumimoji="1" sz="2400">
                <a:solidFill>
                  <a:schemeClr val="tx1"/>
                </a:solidFill>
                <a:latin typeface="Arial" panose="020B0604020202020204" pitchFamily="34" charset="0"/>
                <a:ea typeface="ＭＳ Ｐゴシック" panose="020B0600070205080204" pitchFamily="50" charset="-128"/>
              </a:defRPr>
            </a:lvl1pPr>
            <a:lvl2pPr marL="742950" indent="-285750">
              <a:defRPr kumimoji="1" sz="2400">
                <a:solidFill>
                  <a:schemeClr val="tx1"/>
                </a:solidFill>
                <a:latin typeface="Arial" panose="020B0604020202020204" pitchFamily="34" charset="0"/>
                <a:ea typeface="ＭＳ Ｐゴシック" panose="020B0600070205080204" pitchFamily="50" charset="-128"/>
              </a:defRPr>
            </a:lvl2pPr>
            <a:lvl3pPr marL="1143000" indent="-228600">
              <a:defRPr kumimoji="1" sz="2400">
                <a:solidFill>
                  <a:schemeClr val="tx1"/>
                </a:solidFill>
                <a:latin typeface="Arial" panose="020B0604020202020204" pitchFamily="34" charset="0"/>
                <a:ea typeface="ＭＳ Ｐゴシック" panose="020B0600070205080204" pitchFamily="50" charset="-128"/>
              </a:defRPr>
            </a:lvl3pPr>
            <a:lvl4pPr marL="1600200" indent="-228600">
              <a:defRPr kumimoji="1" sz="2400">
                <a:solidFill>
                  <a:schemeClr val="tx1"/>
                </a:solidFill>
                <a:latin typeface="Arial" panose="020B0604020202020204" pitchFamily="34" charset="0"/>
                <a:ea typeface="ＭＳ Ｐゴシック" panose="020B0600070205080204" pitchFamily="50" charset="-128"/>
              </a:defRPr>
            </a:lvl4pPr>
            <a:lvl5pPr marL="2057400" indent="-228600">
              <a:defRPr kumimoji="1" sz="24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9pPr>
          </a:lstStyle>
          <a:p>
            <a:r>
              <a:rPr lang="ja-JP" altLang="en-US" sz="1600" dirty="0">
                <a:latin typeface="ＭＳ 明朝" panose="02020609040205080304" pitchFamily="17" charset="-128"/>
                <a:ea typeface="ＭＳ 明朝" panose="02020609040205080304" pitchFamily="17" charset="-128"/>
              </a:rPr>
              <a:t>出典：国立社会保障・人口問題研究所　</a:t>
            </a:r>
            <a:r>
              <a:rPr lang="en-US" altLang="ja-JP" sz="1600" dirty="0">
                <a:latin typeface="ＭＳ 明朝" panose="02020609040205080304" pitchFamily="17" charset="-128"/>
                <a:ea typeface="ＭＳ 明朝" panose="02020609040205080304" pitchFamily="17" charset="-128"/>
              </a:rPr>
              <a:t>2022</a:t>
            </a:r>
            <a:r>
              <a:rPr lang="ja-JP" altLang="en-US" sz="1600" dirty="0">
                <a:latin typeface="ＭＳ 明朝" panose="02020609040205080304" pitchFamily="17" charset="-128"/>
                <a:ea typeface="ＭＳ 明朝" panose="02020609040205080304" pitchFamily="17" charset="-128"/>
              </a:rPr>
              <a:t>年　</a:t>
            </a:r>
            <a:endParaRPr lang="de-DE" altLang="ja-JP" sz="1600" dirty="0">
              <a:latin typeface="ＭＳ 明朝" panose="02020609040205080304" pitchFamily="17" charset="-128"/>
              <a:ea typeface="ＭＳ 明朝" panose="02020609040205080304" pitchFamily="17" charset="-128"/>
            </a:endParaRPr>
          </a:p>
        </p:txBody>
      </p:sp>
      <p:pic>
        <p:nvPicPr>
          <p:cNvPr id="5" name="図 4" descr="グラフ, 折れ線グラフ&#10;&#10;自動的に生成された説明">
            <a:extLst>
              <a:ext uri="{FF2B5EF4-FFF2-40B4-BE49-F238E27FC236}">
                <a16:creationId xmlns:a16="http://schemas.microsoft.com/office/drawing/2014/main" id="{BD60FA58-CE02-C0B3-1B14-49238C2AC83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31304" y="1371346"/>
            <a:ext cx="6228073" cy="4891735"/>
          </a:xfrm>
          <a:prstGeom prst="rect">
            <a:avLst/>
          </a:prstGeom>
        </p:spPr>
      </p:pic>
    </p:spTree>
    <p:extLst>
      <p:ext uri="{BB962C8B-B14F-4D97-AF65-F5344CB8AC3E}">
        <p14:creationId xmlns:p14="http://schemas.microsoft.com/office/powerpoint/2010/main" val="24077748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7010" name="Rectangle 2"/>
          <p:cNvSpPr>
            <a:spLocks noGrp="1" noChangeArrowheads="1"/>
          </p:cNvSpPr>
          <p:nvPr>
            <p:ph type="title"/>
          </p:nvPr>
        </p:nvSpPr>
        <p:spPr/>
        <p:txBody>
          <a:bodyPr anchor="ctr" anchorCtr="1"/>
          <a:lstStyle/>
          <a:p>
            <a:r>
              <a:rPr lang="ja-JP" altLang="en-US" sz="4000" dirty="0"/>
              <a:t>第</a:t>
            </a:r>
            <a:r>
              <a:rPr lang="en-US" altLang="ja-JP" sz="4000" dirty="0"/>
              <a:t>13</a:t>
            </a:r>
            <a:r>
              <a:rPr lang="ja-JP" altLang="en-US" sz="4000" dirty="0"/>
              <a:t>回</a:t>
            </a:r>
            <a:r>
              <a:rPr lang="ja-JP" altLang="en-US" dirty="0"/>
              <a:t>のテーマ</a:t>
            </a:r>
            <a:endParaRPr lang="en-US" dirty="0"/>
          </a:p>
        </p:txBody>
      </p:sp>
      <p:sp>
        <p:nvSpPr>
          <p:cNvPr id="427011" name="Rectangle 3"/>
          <p:cNvSpPr>
            <a:spLocks noGrp="1" noChangeArrowheads="1"/>
          </p:cNvSpPr>
          <p:nvPr>
            <p:ph type="body" idx="1"/>
          </p:nvPr>
        </p:nvSpPr>
        <p:spPr>
          <a:xfrm>
            <a:off x="683568" y="1700807"/>
            <a:ext cx="7776864" cy="4544417"/>
          </a:xfrm>
        </p:spPr>
        <p:txBody>
          <a:bodyPr/>
          <a:lstStyle/>
          <a:p>
            <a:pPr marL="0" indent="0" eaLnBrk="1" hangingPunct="1">
              <a:lnSpc>
                <a:spcPct val="90000"/>
              </a:lnSpc>
              <a:buNone/>
            </a:pPr>
            <a:r>
              <a:rPr lang="en-US" altLang="ja-JP" sz="2800" dirty="0"/>
              <a:t>【</a:t>
            </a:r>
            <a:r>
              <a:rPr lang="ja-JP" altLang="en-US" sz="2800" dirty="0"/>
              <a:t>社会変動と家族①</a:t>
            </a:r>
            <a:r>
              <a:rPr lang="en-US" altLang="ja-JP" sz="2800" dirty="0"/>
              <a:t>】</a:t>
            </a:r>
            <a:r>
              <a:rPr lang="ja-JP" altLang="en-US" sz="2800" dirty="0"/>
              <a:t>雇用流動化のもとでの家族形成</a:t>
            </a:r>
            <a:r>
              <a:rPr lang="en-US" altLang="ja-JP" sz="2800" dirty="0"/>
              <a:t>【</a:t>
            </a:r>
            <a:r>
              <a:rPr lang="ja-JP" altLang="en-US" sz="2800" dirty="0"/>
              <a:t>事前学習</a:t>
            </a:r>
            <a:r>
              <a:rPr lang="en-US" altLang="ja-JP" sz="2800" dirty="0"/>
              <a:t>】</a:t>
            </a:r>
            <a:r>
              <a:rPr lang="ja-JP" altLang="en-US" sz="2800" dirty="0"/>
              <a:t>非正規雇用の増加と未婚割合の上昇について調べてみよう</a:t>
            </a:r>
            <a:r>
              <a:rPr lang="en-US" altLang="ja-JP" sz="2800" dirty="0"/>
              <a:t>【</a:t>
            </a:r>
            <a:r>
              <a:rPr lang="ja-JP" altLang="en-US" sz="2800" dirty="0"/>
              <a:t>事後学習</a:t>
            </a:r>
            <a:r>
              <a:rPr lang="en-US" altLang="ja-JP" sz="2800" dirty="0"/>
              <a:t>】</a:t>
            </a:r>
            <a:r>
              <a:rPr lang="ja-JP" altLang="en-US" sz="2800" dirty="0"/>
              <a:t>この問題に対する政府・地方自治体の施策について調べてみよう。</a:t>
            </a:r>
          </a:p>
          <a:p>
            <a:pPr marL="0" indent="0" eaLnBrk="1" hangingPunct="1">
              <a:lnSpc>
                <a:spcPct val="90000"/>
              </a:lnSpc>
              <a:buNone/>
            </a:pPr>
            <a:r>
              <a:rPr lang="en-US" altLang="ja-JP" sz="2800" dirty="0"/>
              <a:t>【</a:t>
            </a:r>
            <a:r>
              <a:rPr lang="ja-JP" altLang="en-US" sz="2800" dirty="0"/>
              <a:t>社会変動と家族③</a:t>
            </a:r>
            <a:r>
              <a:rPr lang="en-US" altLang="ja-JP" sz="2800" dirty="0"/>
              <a:t>】</a:t>
            </a:r>
            <a:r>
              <a:rPr lang="ja-JP" altLang="en-US" sz="2800" dirty="0"/>
              <a:t>雇用の流動化と中高年期の家族</a:t>
            </a:r>
            <a:r>
              <a:rPr lang="en-US" altLang="ja-JP" sz="2800" dirty="0"/>
              <a:t>【</a:t>
            </a:r>
            <a:r>
              <a:rPr lang="ja-JP" altLang="en-US" sz="2800" dirty="0"/>
              <a:t>事前学習</a:t>
            </a:r>
            <a:r>
              <a:rPr lang="en-US" altLang="ja-JP" sz="2800" dirty="0"/>
              <a:t>】</a:t>
            </a:r>
            <a:r>
              <a:rPr lang="ja-JP" altLang="en-US" sz="2800" dirty="0"/>
              <a:t>「ロスジェネ世代」の家族形成について調べてみよう</a:t>
            </a:r>
          </a:p>
          <a:p>
            <a:pPr marL="0" indent="0" eaLnBrk="1" hangingPunct="1">
              <a:lnSpc>
                <a:spcPct val="90000"/>
              </a:lnSpc>
              <a:buNone/>
            </a:pPr>
            <a:r>
              <a:rPr lang="en-US" altLang="ja-JP" sz="2800" dirty="0"/>
              <a:t>【</a:t>
            </a:r>
            <a:r>
              <a:rPr lang="ja-JP" altLang="en-US" sz="2800" dirty="0"/>
              <a:t>事後学習</a:t>
            </a:r>
            <a:r>
              <a:rPr lang="en-US" altLang="ja-JP" sz="2800" dirty="0"/>
              <a:t>】 </a:t>
            </a:r>
            <a:r>
              <a:rPr lang="ja-JP" altLang="en-US" sz="2800" dirty="0"/>
              <a:t>この問題に対する政府・地方自治体の施策について調べてみよう　</a:t>
            </a:r>
          </a:p>
        </p:txBody>
      </p:sp>
      <p:sp>
        <p:nvSpPr>
          <p:cNvPr id="2" name="スライド番号プレースホルダー 1">
            <a:extLst>
              <a:ext uri="{FF2B5EF4-FFF2-40B4-BE49-F238E27FC236}">
                <a16:creationId xmlns:a16="http://schemas.microsoft.com/office/drawing/2014/main" id="{342157D2-5026-7465-C617-F7B5FC517988}"/>
              </a:ext>
            </a:extLst>
          </p:cNvPr>
          <p:cNvSpPr>
            <a:spLocks noGrp="1"/>
          </p:cNvSpPr>
          <p:nvPr>
            <p:ph type="sldNum" sz="quarter" idx="12"/>
          </p:nvPr>
        </p:nvSpPr>
        <p:spPr/>
        <p:txBody>
          <a:bodyPr/>
          <a:lstStyle/>
          <a:p>
            <a:fld id="{A4CFD91F-0676-4D47-82C1-C8A098CDDACF}" type="slidenum">
              <a:rPr lang="en-US" altLang="ja-JP" smtClean="0"/>
              <a:pPr/>
              <a:t>2</a:t>
            </a:fld>
            <a:endParaRPr lang="en-US" altLang="ja-JP"/>
          </a:p>
        </p:txBody>
      </p:sp>
    </p:spTree>
    <p:extLst>
      <p:ext uri="{BB962C8B-B14F-4D97-AF65-F5344CB8AC3E}">
        <p14:creationId xmlns:p14="http://schemas.microsoft.com/office/powerpoint/2010/main" val="2702467847"/>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16FE191-93C7-4999-9DD2-1F70DE287E09}"/>
              </a:ext>
            </a:extLst>
          </p:cNvPr>
          <p:cNvSpPr>
            <a:spLocks noGrp="1"/>
          </p:cNvSpPr>
          <p:nvPr>
            <p:ph type="title"/>
          </p:nvPr>
        </p:nvSpPr>
        <p:spPr>
          <a:xfrm>
            <a:off x="566738" y="230187"/>
            <a:ext cx="8325742" cy="1110581"/>
          </a:xfrm>
        </p:spPr>
        <p:txBody>
          <a:bodyPr anchor="t" anchorCtr="0"/>
          <a:lstStyle/>
          <a:p>
            <a:r>
              <a:rPr lang="ja-JP" altLang="en-US" dirty="0"/>
              <a:t>だったら、若者はどうしたら良いのか？</a:t>
            </a:r>
            <a:br>
              <a:rPr lang="en-US" altLang="ja-JP" dirty="0"/>
            </a:br>
            <a:r>
              <a:rPr lang="ja-JP" altLang="en-US" dirty="0">
                <a:solidFill>
                  <a:srgbClr val="FF0000"/>
                </a:solidFill>
              </a:rPr>
              <a:t>早婚・晩産のススメ！①基本コンセプト</a:t>
            </a:r>
            <a:br>
              <a:rPr lang="en-US" dirty="0">
                <a:solidFill>
                  <a:srgbClr val="FF0000"/>
                </a:solidFill>
              </a:rPr>
            </a:br>
            <a:endParaRPr lang="en-US" dirty="0">
              <a:solidFill>
                <a:srgbClr val="FF0000"/>
              </a:solidFill>
            </a:endParaRPr>
          </a:p>
        </p:txBody>
      </p:sp>
      <p:sp>
        <p:nvSpPr>
          <p:cNvPr id="3" name="コンテンツ プレースホルダー 2">
            <a:extLst>
              <a:ext uri="{FF2B5EF4-FFF2-40B4-BE49-F238E27FC236}">
                <a16:creationId xmlns:a16="http://schemas.microsoft.com/office/drawing/2014/main" id="{BAD21B62-671E-46C7-D010-81616160D219}"/>
              </a:ext>
            </a:extLst>
          </p:cNvPr>
          <p:cNvSpPr>
            <a:spLocks noGrp="1"/>
          </p:cNvSpPr>
          <p:nvPr>
            <p:ph idx="1"/>
          </p:nvPr>
        </p:nvSpPr>
        <p:spPr>
          <a:xfrm>
            <a:off x="532004" y="1700808"/>
            <a:ext cx="7965702" cy="4484712"/>
          </a:xfrm>
        </p:spPr>
        <p:txBody>
          <a:bodyPr/>
          <a:lstStyle/>
          <a:p>
            <a:r>
              <a:rPr lang="ja-JP" altLang="en-US" dirty="0"/>
              <a:t>「結婚して子どもを持って、時間的、経済的に貧しくなるのは嫌だ」？　だったら、良い相手との出会いがあれば、とりあえず結婚し、当面、子どもは作らず２人で暮らす。</a:t>
            </a:r>
            <a:endParaRPr lang="en-US" altLang="ja-JP" dirty="0"/>
          </a:p>
          <a:p>
            <a:r>
              <a:rPr lang="en-US" altLang="ja-JP" dirty="0"/>
              <a:t>DINKS(</a:t>
            </a:r>
            <a:r>
              <a:rPr lang="ja-JP" altLang="en-US" dirty="0"/>
              <a:t>ディンクス：</a:t>
            </a:r>
            <a:r>
              <a:rPr lang="en-US" altLang="ja-JP" dirty="0"/>
              <a:t>double income no kids)</a:t>
            </a:r>
            <a:r>
              <a:rPr lang="ja-JP" altLang="en-US" dirty="0"/>
              <a:t>の間は、２馬力で稼げるし、時間的にも経済的に豊かに暮らせる。</a:t>
            </a:r>
            <a:endParaRPr lang="en-US" altLang="ja-JP" dirty="0"/>
          </a:p>
          <a:p>
            <a:r>
              <a:rPr lang="ja-JP" altLang="en-US" dirty="0"/>
              <a:t>うまく行かなければ離婚し再トライすれば良い</a:t>
            </a:r>
            <a:endParaRPr lang="en-US" altLang="ja-JP" dirty="0"/>
          </a:p>
          <a:p>
            <a:r>
              <a:rPr lang="ja-JP" altLang="en-US" dirty="0"/>
              <a:t>子どもが欲しくなったら作れば良い。</a:t>
            </a:r>
            <a:endParaRPr lang="en-US" dirty="0"/>
          </a:p>
        </p:txBody>
      </p:sp>
    </p:spTree>
    <p:extLst>
      <p:ext uri="{BB962C8B-B14F-4D97-AF65-F5344CB8AC3E}">
        <p14:creationId xmlns:p14="http://schemas.microsoft.com/office/powerpoint/2010/main" val="206799174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16FE191-93C7-4999-9DD2-1F70DE287E09}"/>
              </a:ext>
            </a:extLst>
          </p:cNvPr>
          <p:cNvSpPr>
            <a:spLocks noGrp="1"/>
          </p:cNvSpPr>
          <p:nvPr>
            <p:ph type="title"/>
          </p:nvPr>
        </p:nvSpPr>
        <p:spPr>
          <a:xfrm>
            <a:off x="566738" y="230187"/>
            <a:ext cx="8001000" cy="1216025"/>
          </a:xfrm>
        </p:spPr>
        <p:txBody>
          <a:bodyPr anchor="t" anchorCtr="0"/>
          <a:lstStyle/>
          <a:p>
            <a:r>
              <a:rPr lang="ja-JP" altLang="en-US" dirty="0"/>
              <a:t>だったら、若者はどうしたら良いのか？</a:t>
            </a:r>
            <a:br>
              <a:rPr lang="en-US" altLang="ja-JP" dirty="0"/>
            </a:br>
            <a:r>
              <a:rPr lang="ja-JP" altLang="en-US" dirty="0">
                <a:solidFill>
                  <a:srgbClr val="FF0000"/>
                </a:solidFill>
              </a:rPr>
              <a:t>早婚・晩産のススメ！　②ライフプラン</a:t>
            </a:r>
            <a:br>
              <a:rPr lang="en-US" dirty="0">
                <a:solidFill>
                  <a:srgbClr val="FF0000"/>
                </a:solidFill>
              </a:rPr>
            </a:br>
            <a:endParaRPr lang="en-US" dirty="0">
              <a:solidFill>
                <a:srgbClr val="FF0000"/>
              </a:solidFill>
            </a:endParaRPr>
          </a:p>
        </p:txBody>
      </p:sp>
      <p:sp>
        <p:nvSpPr>
          <p:cNvPr id="3" name="コンテンツ プレースホルダー 2">
            <a:extLst>
              <a:ext uri="{FF2B5EF4-FFF2-40B4-BE49-F238E27FC236}">
                <a16:creationId xmlns:a16="http://schemas.microsoft.com/office/drawing/2014/main" id="{BAD21B62-671E-46C7-D010-81616160D219}"/>
              </a:ext>
            </a:extLst>
          </p:cNvPr>
          <p:cNvSpPr>
            <a:spLocks noGrp="1"/>
          </p:cNvSpPr>
          <p:nvPr>
            <p:ph idx="1"/>
          </p:nvPr>
        </p:nvSpPr>
        <p:spPr>
          <a:xfrm>
            <a:off x="531440" y="1772816"/>
            <a:ext cx="7965702" cy="4484712"/>
          </a:xfrm>
        </p:spPr>
        <p:txBody>
          <a:bodyPr/>
          <a:lstStyle/>
          <a:p>
            <a:r>
              <a:rPr lang="en-US" altLang="ja-JP" dirty="0"/>
              <a:t>10</a:t>
            </a:r>
            <a:r>
              <a:rPr lang="ja-JP" altLang="en-US" dirty="0"/>
              <a:t>代後半から</a:t>
            </a:r>
            <a:r>
              <a:rPr lang="en-US" altLang="ja-JP" dirty="0"/>
              <a:t>20</a:t>
            </a:r>
            <a:r>
              <a:rPr lang="ja-JP" altLang="en-US" dirty="0"/>
              <a:t>代前半：自分の好きなことに専念する。一緒に暮らしたい人が出てきたら、即・結婚届を出す。一緒に暮らしてみて問題あれば離婚し、再トライする。</a:t>
            </a:r>
            <a:endParaRPr lang="en-US" altLang="ja-JP" dirty="0"/>
          </a:p>
          <a:p>
            <a:r>
              <a:rPr lang="en-US" altLang="ja-JP" dirty="0"/>
              <a:t>30</a:t>
            </a:r>
            <a:r>
              <a:rPr lang="ja-JP" altLang="en-US" dirty="0"/>
              <a:t>歳ぐらいまでにキャリア形成し、経済的な見通しが立ってから子どもを作る。</a:t>
            </a:r>
            <a:endParaRPr lang="en-US" altLang="ja-JP" dirty="0"/>
          </a:p>
          <a:p>
            <a:pPr>
              <a:buFont typeface="Wingdings" panose="05000000000000000000" pitchFamily="2" charset="2"/>
              <a:buChar char="Ø"/>
            </a:pPr>
            <a:r>
              <a:rPr lang="ja-JP" altLang="en-US" dirty="0"/>
              <a:t>出生間</a:t>
            </a:r>
            <a:r>
              <a:rPr lang="en-US" altLang="ja-JP" dirty="0"/>
              <a:t>2</a:t>
            </a:r>
            <a:r>
              <a:rPr lang="ja-JP" altLang="en-US" dirty="0"/>
              <a:t>年☓２人なら３４歳で産み終わる。</a:t>
            </a:r>
            <a:endParaRPr lang="en-US" altLang="ja-JP" dirty="0"/>
          </a:p>
          <a:p>
            <a:pPr>
              <a:buFont typeface="Wingdings" panose="05000000000000000000" pitchFamily="2" charset="2"/>
              <a:buChar char="Ø"/>
            </a:pPr>
            <a:r>
              <a:rPr lang="ja-JP" altLang="en-US" dirty="0"/>
              <a:t>末子</a:t>
            </a:r>
            <a:r>
              <a:rPr lang="en-US" altLang="ja-JP" dirty="0"/>
              <a:t>18</a:t>
            </a:r>
            <a:r>
              <a:rPr lang="ja-JP" altLang="en-US" dirty="0"/>
              <a:t>歳（大学進学時）で親はまだ５２歳。</a:t>
            </a:r>
            <a:endParaRPr lang="en-US" dirty="0"/>
          </a:p>
        </p:txBody>
      </p:sp>
    </p:spTree>
    <p:extLst>
      <p:ext uri="{BB962C8B-B14F-4D97-AF65-F5344CB8AC3E}">
        <p14:creationId xmlns:p14="http://schemas.microsoft.com/office/powerpoint/2010/main" val="10974222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16FE191-93C7-4999-9DD2-1F70DE287E09}"/>
              </a:ext>
            </a:extLst>
          </p:cNvPr>
          <p:cNvSpPr>
            <a:spLocks noGrp="1"/>
          </p:cNvSpPr>
          <p:nvPr>
            <p:ph type="title"/>
          </p:nvPr>
        </p:nvSpPr>
        <p:spPr>
          <a:xfrm>
            <a:off x="566738" y="230187"/>
            <a:ext cx="8001000" cy="1216025"/>
          </a:xfrm>
        </p:spPr>
        <p:txBody>
          <a:bodyPr anchor="t" anchorCtr="0"/>
          <a:lstStyle/>
          <a:p>
            <a:r>
              <a:rPr lang="ja-JP" altLang="en-US" dirty="0"/>
              <a:t>だったら、若者はどうしたら良いのか？</a:t>
            </a:r>
            <a:br>
              <a:rPr lang="en-US" altLang="ja-JP" dirty="0"/>
            </a:br>
            <a:r>
              <a:rPr lang="ja-JP" altLang="en-US" dirty="0">
                <a:solidFill>
                  <a:srgbClr val="FF0000"/>
                </a:solidFill>
              </a:rPr>
              <a:t>早婚・晩産のススメ！　③支援施策</a:t>
            </a:r>
            <a:br>
              <a:rPr lang="en-US" dirty="0">
                <a:solidFill>
                  <a:srgbClr val="FF0000"/>
                </a:solidFill>
              </a:rPr>
            </a:br>
            <a:endParaRPr lang="en-US" dirty="0">
              <a:solidFill>
                <a:srgbClr val="FF0000"/>
              </a:solidFill>
            </a:endParaRPr>
          </a:p>
        </p:txBody>
      </p:sp>
      <p:sp>
        <p:nvSpPr>
          <p:cNvPr id="3" name="コンテンツ プレースホルダー 2">
            <a:extLst>
              <a:ext uri="{FF2B5EF4-FFF2-40B4-BE49-F238E27FC236}">
                <a16:creationId xmlns:a16="http://schemas.microsoft.com/office/drawing/2014/main" id="{BAD21B62-671E-46C7-D010-81616160D219}"/>
              </a:ext>
            </a:extLst>
          </p:cNvPr>
          <p:cNvSpPr>
            <a:spLocks noGrp="1"/>
          </p:cNvSpPr>
          <p:nvPr>
            <p:ph idx="1"/>
          </p:nvPr>
        </p:nvSpPr>
        <p:spPr>
          <a:xfrm>
            <a:off x="283368" y="1700808"/>
            <a:ext cx="8609111" cy="4248472"/>
          </a:xfrm>
        </p:spPr>
        <p:txBody>
          <a:bodyPr/>
          <a:lstStyle/>
          <a:p>
            <a:r>
              <a:rPr lang="ja-JP" altLang="en-US" dirty="0"/>
              <a:t>早婚・晩産型のライフコース選択を法的・心理的・経済的に支援する。</a:t>
            </a:r>
            <a:endParaRPr lang="en-US" altLang="ja-JP" dirty="0"/>
          </a:p>
          <a:p>
            <a:r>
              <a:rPr lang="ja-JP" altLang="en-US" dirty="0"/>
              <a:t>結婚＝出産・子育てというワンステップ型の家族形成から、①結婚＝男女のパートナーシップ形成、②パートナーシップの安定化・継続化＝出産・子育による家族形成という、ツーステップ型の結婚・出生行動を標準化する。</a:t>
            </a:r>
            <a:endParaRPr lang="en-US" altLang="ja-JP" dirty="0"/>
          </a:p>
          <a:p>
            <a:r>
              <a:rPr lang="ja-JP" altLang="en-US" dirty="0"/>
              <a:t>結婚＝トライアルとして離婚・再婚を容易化する一方、親の出産・子育に対する責任は明確化する。</a:t>
            </a:r>
            <a:endParaRPr lang="en-US" dirty="0"/>
          </a:p>
        </p:txBody>
      </p:sp>
    </p:spTree>
    <p:extLst>
      <p:ext uri="{BB962C8B-B14F-4D97-AF65-F5344CB8AC3E}">
        <p14:creationId xmlns:p14="http://schemas.microsoft.com/office/powerpoint/2010/main" val="85242397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16FE191-93C7-4999-9DD2-1F70DE287E09}"/>
              </a:ext>
            </a:extLst>
          </p:cNvPr>
          <p:cNvSpPr>
            <a:spLocks noGrp="1"/>
          </p:cNvSpPr>
          <p:nvPr>
            <p:ph type="title"/>
          </p:nvPr>
        </p:nvSpPr>
        <p:spPr>
          <a:xfrm>
            <a:off x="566738" y="230187"/>
            <a:ext cx="8001000" cy="1216025"/>
          </a:xfrm>
        </p:spPr>
        <p:txBody>
          <a:bodyPr anchor="t" anchorCtr="0"/>
          <a:lstStyle/>
          <a:p>
            <a:r>
              <a:rPr lang="ja-JP" altLang="en-US" dirty="0"/>
              <a:t>だったら、若者はどうしたら良いのか？</a:t>
            </a:r>
            <a:br>
              <a:rPr lang="en-US" altLang="ja-JP" dirty="0"/>
            </a:br>
            <a:r>
              <a:rPr lang="ja-JP" altLang="en-US" dirty="0">
                <a:solidFill>
                  <a:srgbClr val="FF0000"/>
                </a:solidFill>
              </a:rPr>
              <a:t>早婚・晩産のススメ！　④考え方</a:t>
            </a:r>
            <a:br>
              <a:rPr lang="en-US" dirty="0">
                <a:solidFill>
                  <a:srgbClr val="FF0000"/>
                </a:solidFill>
              </a:rPr>
            </a:br>
            <a:endParaRPr lang="en-US" dirty="0">
              <a:solidFill>
                <a:srgbClr val="FF0000"/>
              </a:solidFill>
            </a:endParaRPr>
          </a:p>
        </p:txBody>
      </p:sp>
      <p:sp>
        <p:nvSpPr>
          <p:cNvPr id="3" name="コンテンツ プレースホルダー 2">
            <a:extLst>
              <a:ext uri="{FF2B5EF4-FFF2-40B4-BE49-F238E27FC236}">
                <a16:creationId xmlns:a16="http://schemas.microsoft.com/office/drawing/2014/main" id="{BAD21B62-671E-46C7-D010-81616160D219}"/>
              </a:ext>
            </a:extLst>
          </p:cNvPr>
          <p:cNvSpPr>
            <a:spLocks noGrp="1"/>
          </p:cNvSpPr>
          <p:nvPr>
            <p:ph idx="1"/>
          </p:nvPr>
        </p:nvSpPr>
        <p:spPr>
          <a:xfrm>
            <a:off x="566738" y="1628799"/>
            <a:ext cx="8253734" cy="4536505"/>
          </a:xfrm>
        </p:spPr>
        <p:txBody>
          <a:bodyPr/>
          <a:lstStyle/>
          <a:p>
            <a:r>
              <a:rPr lang="ja-JP" altLang="en-US" sz="2800" dirty="0"/>
              <a:t>結婚の確率：出会い☓お互いに気に入る☓お互いに未婚☓同じタイミングで結婚を決断する。これらが同時に起きる必要がある（同時事象：</a:t>
            </a:r>
            <a:r>
              <a:rPr lang="en-US" altLang="ja-JP" sz="2800" dirty="0"/>
              <a:t>0.5</a:t>
            </a:r>
            <a:r>
              <a:rPr lang="ja-JP" altLang="en-US" sz="2800" dirty="0"/>
              <a:t>☓</a:t>
            </a:r>
            <a:r>
              <a:rPr lang="en-US" altLang="ja-JP" sz="2800" dirty="0"/>
              <a:t>0.5</a:t>
            </a:r>
            <a:r>
              <a:rPr lang="ja-JP" altLang="en-US" sz="2800" dirty="0"/>
              <a:t> ☓ </a:t>
            </a:r>
            <a:r>
              <a:rPr lang="en-US" altLang="ja-JP" sz="2800" dirty="0"/>
              <a:t>0.5 </a:t>
            </a:r>
            <a:r>
              <a:rPr lang="ja-JP" altLang="en-US" sz="2800" dirty="0"/>
              <a:t>☓</a:t>
            </a:r>
            <a:r>
              <a:rPr lang="en-US" altLang="ja-JP" sz="2800" dirty="0"/>
              <a:t> 0.5</a:t>
            </a:r>
            <a:r>
              <a:rPr lang="ja-JP" altLang="en-US" sz="2800" dirty="0"/>
              <a:t>＝</a:t>
            </a:r>
            <a:r>
              <a:rPr lang="en-US" altLang="ja-JP" sz="2800" dirty="0"/>
              <a:t>0.0625</a:t>
            </a:r>
            <a:r>
              <a:rPr lang="ja-JP" altLang="en-US" sz="2800" dirty="0"/>
              <a:t>）。さらに年収・学歴などの条件を加えると、確率は０に近づく。</a:t>
            </a:r>
            <a:endParaRPr lang="en-US" altLang="ja-JP" sz="2800" dirty="0"/>
          </a:p>
          <a:p>
            <a:r>
              <a:rPr lang="ja-JP" altLang="en-US" sz="2800" dirty="0"/>
              <a:t>すべての条件が揃う確率は限られていて加齢とともに確率は低下する（既婚確率は増加するが未婚確率は減少する）。つまり早い者勝ち。</a:t>
            </a:r>
            <a:endParaRPr lang="en-US" altLang="ja-JP" sz="2800" dirty="0"/>
          </a:p>
          <a:p>
            <a:r>
              <a:rPr lang="ja-JP" altLang="en-US" sz="2800" dirty="0">
                <a:solidFill>
                  <a:srgbClr val="FF0000"/>
                </a:solidFill>
              </a:rPr>
              <a:t>子どもを持ちたいと思っても、パートナーがいなければ、どうにもならない！</a:t>
            </a:r>
            <a:endParaRPr lang="en-US" altLang="ja-JP" sz="2800" dirty="0">
              <a:solidFill>
                <a:srgbClr val="FF0000"/>
              </a:solidFill>
            </a:endParaRPr>
          </a:p>
        </p:txBody>
      </p:sp>
    </p:spTree>
    <p:extLst>
      <p:ext uri="{BB962C8B-B14F-4D97-AF65-F5344CB8AC3E}">
        <p14:creationId xmlns:p14="http://schemas.microsoft.com/office/powerpoint/2010/main" val="325946355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CF63D6B-EF53-7C5A-E1F1-52A0DB56AD91}"/>
              </a:ext>
            </a:extLst>
          </p:cNvPr>
          <p:cNvSpPr>
            <a:spLocks noGrp="1"/>
          </p:cNvSpPr>
          <p:nvPr>
            <p:ph type="title"/>
          </p:nvPr>
        </p:nvSpPr>
        <p:spPr/>
        <p:txBody>
          <a:bodyPr/>
          <a:lstStyle/>
          <a:p>
            <a:r>
              <a:rPr lang="ja-JP" altLang="en-US" dirty="0"/>
              <a:t>各「独身でいる理由」を選択した未婚者の割合　</a:t>
            </a:r>
            <a:endParaRPr lang="en-US" dirty="0"/>
          </a:p>
        </p:txBody>
      </p:sp>
      <p:pic>
        <p:nvPicPr>
          <p:cNvPr id="5" name="コンテンツ プレースホルダー 4" descr="タイムライン&#10;&#10;自動的に生成された説明">
            <a:extLst>
              <a:ext uri="{FF2B5EF4-FFF2-40B4-BE49-F238E27FC236}">
                <a16:creationId xmlns:a16="http://schemas.microsoft.com/office/drawing/2014/main" id="{0AC4CBE7-29FA-DAFF-82E4-EE7BD25349CB}"/>
              </a:ext>
            </a:extLst>
          </p:cNvPr>
          <p:cNvPicPr>
            <a:picLocks noGrp="1" noChangeAspect="1"/>
          </p:cNvPicPr>
          <p:nvPr>
            <p:ph idx="1"/>
          </p:nvPr>
        </p:nvPicPr>
        <p:blipFill>
          <a:blip r:embed="rId2"/>
          <a:stretch>
            <a:fillRect/>
          </a:stretch>
        </p:blipFill>
        <p:spPr>
          <a:xfrm>
            <a:off x="251520" y="1520825"/>
            <a:ext cx="6348370" cy="4608493"/>
          </a:xfrm>
        </p:spPr>
      </p:pic>
      <p:sp>
        <p:nvSpPr>
          <p:cNvPr id="6" name="テキスト ボックス 5">
            <a:extLst>
              <a:ext uri="{FF2B5EF4-FFF2-40B4-BE49-F238E27FC236}">
                <a16:creationId xmlns:a16="http://schemas.microsoft.com/office/drawing/2014/main" id="{0838EF46-F51E-6358-0281-746EBE629530}"/>
              </a:ext>
            </a:extLst>
          </p:cNvPr>
          <p:cNvSpPr txBox="1"/>
          <p:nvPr/>
        </p:nvSpPr>
        <p:spPr>
          <a:xfrm>
            <a:off x="6516216" y="1572708"/>
            <a:ext cx="2220582" cy="4154984"/>
          </a:xfrm>
          <a:prstGeom prst="rect">
            <a:avLst/>
          </a:prstGeom>
          <a:noFill/>
        </p:spPr>
        <p:txBody>
          <a:bodyPr wrap="square" rtlCol="0">
            <a:spAutoFit/>
          </a:bodyPr>
          <a:lstStyle/>
          <a:p>
            <a:r>
              <a:rPr lang="ja-JP" altLang="en-US" dirty="0"/>
              <a:t>男女とも、</a:t>
            </a:r>
            <a:r>
              <a:rPr lang="en-US" altLang="ja-JP" dirty="0"/>
              <a:t>25</a:t>
            </a:r>
            <a:r>
              <a:rPr lang="ja-JP" altLang="en-US" dirty="0"/>
              <a:t>～</a:t>
            </a:r>
            <a:r>
              <a:rPr lang="en-US" altLang="ja-JP" dirty="0"/>
              <a:t>34</a:t>
            </a:r>
            <a:r>
              <a:rPr lang="ja-JP" altLang="en-US" dirty="0"/>
              <a:t>歳では、</a:t>
            </a:r>
            <a:endParaRPr lang="en-US" altLang="ja-JP" dirty="0"/>
          </a:p>
          <a:p>
            <a:r>
              <a:rPr lang="ja-JP" altLang="en-US" dirty="0"/>
              <a:t>「独身でいる理由」でもっとも多いのは、</a:t>
            </a:r>
            <a:endParaRPr lang="en-US" altLang="ja-JP" dirty="0"/>
          </a:p>
          <a:p>
            <a:r>
              <a:rPr lang="ja-JP" altLang="en-US" dirty="0"/>
              <a:t>「適当な相手にまだめぐ</a:t>
            </a:r>
          </a:p>
          <a:p>
            <a:r>
              <a:rPr lang="ja-JP" altLang="en-US" dirty="0"/>
              <a:t>り会わないから」がもっとも多い（</a:t>
            </a:r>
            <a:r>
              <a:rPr lang="en-US" altLang="ja-JP" dirty="0"/>
              <a:t>50</a:t>
            </a:r>
            <a:r>
              <a:rPr lang="ja-JP" altLang="en-US" dirty="0"/>
              <a:t>％弱）。</a:t>
            </a:r>
          </a:p>
          <a:p>
            <a:endParaRPr lang="en-US" dirty="0"/>
          </a:p>
        </p:txBody>
      </p:sp>
      <p:sp>
        <p:nvSpPr>
          <p:cNvPr id="3" name="テキスト ボックス 2">
            <a:extLst>
              <a:ext uri="{FF2B5EF4-FFF2-40B4-BE49-F238E27FC236}">
                <a16:creationId xmlns:a16="http://schemas.microsoft.com/office/drawing/2014/main" id="{949863F7-1BAD-097B-F670-32A43B92C503}"/>
              </a:ext>
            </a:extLst>
          </p:cNvPr>
          <p:cNvSpPr txBox="1"/>
          <p:nvPr/>
        </p:nvSpPr>
        <p:spPr>
          <a:xfrm>
            <a:off x="251520" y="6209836"/>
            <a:ext cx="8712968" cy="307777"/>
          </a:xfrm>
          <a:prstGeom prst="rect">
            <a:avLst/>
          </a:prstGeom>
          <a:noFill/>
        </p:spPr>
        <p:txBody>
          <a:bodyPr wrap="square" rtlCol="0">
            <a:spAutoFit/>
          </a:bodyPr>
          <a:lstStyle/>
          <a:p>
            <a:r>
              <a:rPr lang="ja-JP" altLang="en-US" sz="1400" b="1" dirty="0">
                <a:solidFill>
                  <a:srgbClr val="FF0000"/>
                </a:solidFill>
              </a:rPr>
              <a:t>国立社会保障・人口問題研究所出生動向基本調査（結婚と出産に関する全国調査）第</a:t>
            </a:r>
            <a:r>
              <a:rPr lang="en-US" altLang="ja-JP" sz="1400" b="1" dirty="0">
                <a:solidFill>
                  <a:srgbClr val="FF0000"/>
                </a:solidFill>
              </a:rPr>
              <a:t>16</a:t>
            </a:r>
            <a:r>
              <a:rPr lang="ja-JP" altLang="en-US" sz="1400" b="1" dirty="0">
                <a:solidFill>
                  <a:srgbClr val="FF0000"/>
                </a:solidFill>
              </a:rPr>
              <a:t>回</a:t>
            </a:r>
            <a:r>
              <a:rPr lang="en-US" altLang="ja-JP" sz="1400" b="1" dirty="0">
                <a:solidFill>
                  <a:srgbClr val="FF0000"/>
                </a:solidFill>
              </a:rPr>
              <a:t>(2021</a:t>
            </a:r>
            <a:r>
              <a:rPr lang="ja-JP" altLang="en-US" sz="1400" b="1" dirty="0">
                <a:solidFill>
                  <a:srgbClr val="FF0000"/>
                </a:solidFill>
              </a:rPr>
              <a:t>年</a:t>
            </a:r>
            <a:r>
              <a:rPr lang="en-US" altLang="ja-JP" sz="1400" b="1" dirty="0">
                <a:solidFill>
                  <a:srgbClr val="FF0000"/>
                </a:solidFill>
              </a:rPr>
              <a:t>)</a:t>
            </a:r>
            <a:endParaRPr lang="en-US" sz="1400" b="1" dirty="0">
              <a:solidFill>
                <a:srgbClr val="FF0000"/>
              </a:solidFill>
            </a:endParaRPr>
          </a:p>
        </p:txBody>
      </p:sp>
    </p:spTree>
    <p:extLst>
      <p:ext uri="{BB962C8B-B14F-4D97-AF65-F5344CB8AC3E}">
        <p14:creationId xmlns:p14="http://schemas.microsoft.com/office/powerpoint/2010/main" val="316145134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a:extLst>
              <a:ext uri="{FF2B5EF4-FFF2-40B4-BE49-F238E27FC236}">
                <a16:creationId xmlns:a16="http://schemas.microsoft.com/office/drawing/2014/main" id="{53161FBD-BBB6-0F14-A02D-7684F39C0359}"/>
              </a:ext>
            </a:extLst>
          </p:cNvPr>
          <p:cNvSpPr>
            <a:spLocks noGrp="1" noChangeArrowheads="1"/>
          </p:cNvSpPr>
          <p:nvPr>
            <p:ph type="title"/>
          </p:nvPr>
        </p:nvSpPr>
        <p:spPr>
          <a:xfrm>
            <a:off x="574674" y="404664"/>
            <a:ext cx="8000999" cy="1116161"/>
          </a:xfrm>
        </p:spPr>
        <p:txBody>
          <a:bodyPr/>
          <a:lstStyle/>
          <a:p>
            <a:r>
              <a:rPr kumimoji="0" lang="en-US" altLang="ja-JP" sz="3000" dirty="0">
                <a:ea typeface="ＭＳ Ｐゴシック" panose="020B0600070205080204" pitchFamily="50" charset="-128"/>
              </a:rPr>
              <a:t>Reaction Paper#13</a:t>
            </a:r>
            <a:br>
              <a:rPr kumimoji="0" lang="en-US" altLang="ja-JP" sz="3000" dirty="0">
                <a:ea typeface="ＭＳ Ｐゴシック" panose="020B0600070205080204" pitchFamily="50" charset="-128"/>
              </a:rPr>
            </a:br>
            <a:r>
              <a:rPr kumimoji="0" lang="en-US" altLang="ja-JP" sz="2800" dirty="0">
                <a:ea typeface="ＭＳ Ｐゴシック" panose="020B0600070205080204" pitchFamily="50" charset="-128"/>
              </a:rPr>
              <a:t>1</a:t>
            </a:r>
            <a:r>
              <a:rPr kumimoji="0" lang="ja-JP" altLang="en-US" sz="2800" dirty="0">
                <a:ea typeface="ＭＳ Ｐゴシック" panose="020B0600070205080204" pitchFamily="50" charset="-128"/>
              </a:rPr>
              <a:t>　非正規雇用の増加と未婚割合の上昇について</a:t>
            </a:r>
            <a:endParaRPr kumimoji="0" lang="en-US" altLang="ja-JP" sz="2800" dirty="0">
              <a:latin typeface="ＭＳ 明朝" panose="02020609040205080304" pitchFamily="17" charset="-128"/>
              <a:ea typeface="ＭＳ 明朝" panose="02020609040205080304" pitchFamily="17" charset="-128"/>
            </a:endParaRPr>
          </a:p>
        </p:txBody>
      </p:sp>
      <p:sp>
        <p:nvSpPr>
          <p:cNvPr id="197635" name="Rectangle 3">
            <a:extLst>
              <a:ext uri="{FF2B5EF4-FFF2-40B4-BE49-F238E27FC236}">
                <a16:creationId xmlns:a16="http://schemas.microsoft.com/office/drawing/2014/main" id="{F19BE02C-8DCA-B41E-3872-C766661440C4}"/>
              </a:ext>
            </a:extLst>
          </p:cNvPr>
          <p:cNvSpPr>
            <a:spLocks noGrp="1" noChangeArrowheads="1"/>
          </p:cNvSpPr>
          <p:nvPr>
            <p:ph type="body" idx="1"/>
          </p:nvPr>
        </p:nvSpPr>
        <p:spPr>
          <a:xfrm>
            <a:off x="395536" y="1628800"/>
            <a:ext cx="8000999" cy="4752528"/>
          </a:xfrm>
        </p:spPr>
        <p:txBody>
          <a:bodyPr/>
          <a:lstStyle/>
          <a:p>
            <a:pPr marL="0" indent="0">
              <a:buNone/>
            </a:pPr>
            <a:r>
              <a:rPr kumimoji="0" lang="ja-JP" altLang="en-US" sz="2000" dirty="0">
                <a:ea typeface="ＭＳ Ｐゴシック" panose="020B0600070205080204" pitchFamily="50" charset="-128"/>
              </a:rPr>
              <a:t>●厚生労働省「</a:t>
            </a:r>
            <a:r>
              <a:rPr kumimoji="0" lang="en-US" altLang="ja-JP" sz="2000" dirty="0">
                <a:ea typeface="ＭＳ Ｐゴシック" panose="020B0600070205080204" pitchFamily="50" charset="-128"/>
              </a:rPr>
              <a:t>21</a:t>
            </a:r>
            <a:r>
              <a:rPr kumimoji="0" lang="ja-JP" altLang="en-US" sz="2000" dirty="0">
                <a:ea typeface="ＭＳ Ｐゴシック" panose="020B0600070205080204" pitchFamily="50" charset="-128"/>
              </a:rPr>
              <a:t>世紀成年者縦断調査」（</a:t>
            </a:r>
            <a:r>
              <a:rPr kumimoji="0" lang="en-US" altLang="ja-JP" sz="2000" dirty="0">
                <a:ea typeface="ＭＳ Ｐゴシック" panose="020B0600070205080204" pitchFamily="50" charset="-128"/>
              </a:rPr>
              <a:t>2016</a:t>
            </a:r>
            <a:r>
              <a:rPr kumimoji="0" lang="ja-JP" altLang="en-US" sz="2000" dirty="0">
                <a:ea typeface="ＭＳ Ｐゴシック" panose="020B0600070205080204" pitchFamily="50" charset="-128"/>
              </a:rPr>
              <a:t>年</a:t>
            </a:r>
            <a:r>
              <a:rPr kumimoji="0" lang="en-US" altLang="ja-JP" sz="2000" dirty="0">
                <a:ea typeface="ＭＳ Ｐゴシック" panose="020B0600070205080204" pitchFamily="50" charset="-128"/>
              </a:rPr>
              <a:t>11</a:t>
            </a:r>
            <a:r>
              <a:rPr kumimoji="0" lang="ja-JP" altLang="en-US" sz="2000" dirty="0">
                <a:ea typeface="ＭＳ Ｐゴシック" panose="020B0600070205080204" pitchFamily="50" charset="-128"/>
              </a:rPr>
              <a:t>月第</a:t>
            </a:r>
            <a:r>
              <a:rPr kumimoji="0" lang="en-US" altLang="ja-JP" sz="2000" dirty="0">
                <a:ea typeface="ＭＳ Ｐゴシック" panose="020B0600070205080204" pitchFamily="50" charset="-128"/>
              </a:rPr>
              <a:t>5</a:t>
            </a:r>
            <a:r>
              <a:rPr kumimoji="0" lang="ja-JP" altLang="en-US" sz="2000" dirty="0">
                <a:ea typeface="ＭＳ Ｐゴシック" panose="020B0600070205080204" pitchFamily="50" charset="-128"/>
              </a:rPr>
              <a:t>回）によれば、過去１０年の間に結婚した人は男性正規社員で</a:t>
            </a:r>
            <a:r>
              <a:rPr kumimoji="0" lang="en-US" altLang="ja-JP" sz="2000" dirty="0">
                <a:ea typeface="ＭＳ Ｐゴシック" panose="020B0600070205080204" pitchFamily="50" charset="-128"/>
              </a:rPr>
              <a:t>2</a:t>
            </a:r>
            <a:r>
              <a:rPr kumimoji="0" lang="ja-JP" altLang="en-US" sz="2000" dirty="0">
                <a:ea typeface="ＭＳ Ｐゴシック" panose="020B0600070205080204" pitchFamily="50" charset="-128"/>
              </a:rPr>
              <a:t>割強非正規では</a:t>
            </a:r>
            <a:r>
              <a:rPr kumimoji="0" lang="en-US" altLang="ja-JP" sz="2000" dirty="0">
                <a:ea typeface="ＭＳ Ｐゴシック" panose="020B0600070205080204" pitchFamily="50" charset="-128"/>
              </a:rPr>
              <a:t>1</a:t>
            </a:r>
            <a:r>
              <a:rPr kumimoji="0" lang="ja-JP" altLang="en-US" sz="2000" dirty="0">
                <a:ea typeface="ＭＳ Ｐゴシック" panose="020B0600070205080204" pitchFamily="50" charset="-128"/>
              </a:rPr>
              <a:t>割以下、女性は正社員の</a:t>
            </a:r>
            <a:r>
              <a:rPr kumimoji="0" lang="en-US" altLang="ja-JP" sz="2000" dirty="0">
                <a:ea typeface="ＭＳ Ｐゴシック" panose="020B0600070205080204" pitchFamily="50" charset="-128"/>
              </a:rPr>
              <a:t>3</a:t>
            </a:r>
            <a:r>
              <a:rPr kumimoji="0" lang="ja-JP" altLang="en-US" sz="2000" dirty="0">
                <a:ea typeface="ＭＳ Ｐゴシック" panose="020B0600070205080204" pitchFamily="50" charset="-128"/>
              </a:rPr>
              <a:t>割に対し非正規社員では</a:t>
            </a:r>
            <a:r>
              <a:rPr kumimoji="0" lang="en-US" altLang="ja-JP" sz="2000" dirty="0">
                <a:ea typeface="ＭＳ Ｐゴシック" panose="020B0600070205080204" pitchFamily="50" charset="-128"/>
              </a:rPr>
              <a:t>2.5</a:t>
            </a:r>
            <a:r>
              <a:rPr kumimoji="0" lang="ja-JP" altLang="en-US" sz="2000" dirty="0">
                <a:ea typeface="ＭＳ Ｐゴシック" panose="020B0600070205080204" pitchFamily="50" charset="-128"/>
              </a:rPr>
              <a:t>割以下。□自分も非正規なったら結婚できないと思う。□結婚とは関係ないと思う。□結婚する気はないので非正規でも良い、□結婚とは関係なく正規社員を希望。</a:t>
            </a:r>
          </a:p>
          <a:p>
            <a:pPr marL="0" indent="0">
              <a:buNone/>
            </a:pPr>
            <a:r>
              <a:rPr kumimoji="0" lang="ja-JP" altLang="en-US" sz="2000" dirty="0">
                <a:ea typeface="ＭＳ Ｐゴシック" panose="020B0600070205080204" pitchFamily="50" charset="-128"/>
              </a:rPr>
              <a:t>●（同調査）結婚願望（絶対したい＋なるべくしたい）には、男女とも雇用形態で差があり正規より非正規の方が弱い。□結婚願望が低い人の方が非正規になりやすいのでは、□非正規の場合、結婚を諦める人が多い？</a:t>
            </a:r>
          </a:p>
          <a:p>
            <a:pPr marL="0" indent="0">
              <a:buNone/>
            </a:pPr>
            <a:r>
              <a:rPr kumimoji="0" lang="ja-JP" altLang="en-US" sz="2000" dirty="0">
                <a:ea typeface="ＭＳ Ｐゴシック" panose="020B0600070205080204" pitchFamily="50" charset="-128"/>
              </a:rPr>
              <a:t>●（同調査）希望子ども数＝０または１の割合は非正規の方が高く子どもを持つことに対する意欲が弱い人が多い。□子どもを持つ意欲の弱い人が非正規になりやすいのでは？□非正規では、子どもを諦める人が多い？●非正規就業（パート・バイト・契約・派遣社員）の増加⇒若者の低所得化⇒恋愛・結婚は無理⇒非婚化・生涯未婚⇒家族形成できない人が増えている。□その通り。□関係はあるが主要な原因ではない□まったく関係ない□非正規だと出会いの機会が少なくなるのでは？</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a:extLst>
              <a:ext uri="{FF2B5EF4-FFF2-40B4-BE49-F238E27FC236}">
                <a16:creationId xmlns:a16="http://schemas.microsoft.com/office/drawing/2014/main" id="{53161FBD-BBB6-0F14-A02D-7684F39C0359}"/>
              </a:ext>
            </a:extLst>
          </p:cNvPr>
          <p:cNvSpPr>
            <a:spLocks noGrp="1" noChangeArrowheads="1"/>
          </p:cNvSpPr>
          <p:nvPr>
            <p:ph type="title"/>
          </p:nvPr>
        </p:nvSpPr>
        <p:spPr>
          <a:xfrm>
            <a:off x="571500" y="422647"/>
            <a:ext cx="8000999" cy="1116161"/>
          </a:xfrm>
        </p:spPr>
        <p:txBody>
          <a:bodyPr/>
          <a:lstStyle/>
          <a:p>
            <a:r>
              <a:rPr kumimoji="0" lang="en-US" altLang="ja-JP" sz="2800" dirty="0">
                <a:ea typeface="ＭＳ Ｐゴシック" panose="020B0600070205080204" pitchFamily="50" charset="-128"/>
              </a:rPr>
              <a:t>Reaction Paper#13</a:t>
            </a:r>
            <a:br>
              <a:rPr kumimoji="0" lang="en-US" altLang="ja-JP" sz="2800" dirty="0">
                <a:ea typeface="ＭＳ Ｐゴシック" panose="020B0600070205080204" pitchFamily="50" charset="-128"/>
              </a:rPr>
            </a:br>
            <a:r>
              <a:rPr kumimoji="0" lang="ja-JP" altLang="en-US" sz="2400" dirty="0">
                <a:ea typeface="ＭＳ Ｐゴシック" panose="020B0600070205080204" pitchFamily="50" charset="-128"/>
              </a:rPr>
              <a:t>２．この問題に対する政府・地方自治体の施策について</a:t>
            </a:r>
            <a:endParaRPr kumimoji="0" lang="en-US" altLang="ja-JP" sz="2400" dirty="0">
              <a:latin typeface="ＭＳ 明朝" panose="02020609040205080304" pitchFamily="17" charset="-128"/>
              <a:ea typeface="ＭＳ 明朝" panose="02020609040205080304" pitchFamily="17" charset="-128"/>
            </a:endParaRPr>
          </a:p>
        </p:txBody>
      </p:sp>
      <p:sp>
        <p:nvSpPr>
          <p:cNvPr id="197635" name="Rectangle 3">
            <a:extLst>
              <a:ext uri="{FF2B5EF4-FFF2-40B4-BE49-F238E27FC236}">
                <a16:creationId xmlns:a16="http://schemas.microsoft.com/office/drawing/2014/main" id="{F19BE02C-8DCA-B41E-3872-C766661440C4}"/>
              </a:ext>
            </a:extLst>
          </p:cNvPr>
          <p:cNvSpPr>
            <a:spLocks noGrp="1" noChangeArrowheads="1"/>
          </p:cNvSpPr>
          <p:nvPr>
            <p:ph type="body" idx="1"/>
          </p:nvPr>
        </p:nvSpPr>
        <p:spPr>
          <a:xfrm>
            <a:off x="571500" y="1628800"/>
            <a:ext cx="8104956" cy="4464496"/>
          </a:xfrm>
        </p:spPr>
        <p:txBody>
          <a:bodyPr/>
          <a:lstStyle/>
          <a:p>
            <a:pPr marL="0" indent="0">
              <a:buNone/>
            </a:pPr>
            <a:r>
              <a:rPr kumimoji="0" lang="ja-JP" altLang="en-US" sz="2000" dirty="0">
                <a:ea typeface="ＭＳ Ｐゴシック" panose="020B0600070205080204" pitchFamily="50" charset="-128"/>
              </a:rPr>
              <a:t>●札幌市のＡＩによる婚活マッチングサービス（さっぽろ結婚支援センター）について　□効果があると思う　□自分も利用してみたい　□政府・地方自治体が結婚・出産など個人の問題に介入すべきではない　□行政ではなく民間にまかせるべき　□効果はないと思う。</a:t>
            </a:r>
          </a:p>
          <a:p>
            <a:pPr marL="0" indent="0">
              <a:buNone/>
            </a:pPr>
            <a:r>
              <a:rPr kumimoji="0" lang="ja-JP" altLang="en-US" sz="2000" dirty="0">
                <a:ea typeface="ＭＳ Ｐゴシック" panose="020B0600070205080204" pitchFamily="50" charset="-128"/>
              </a:rPr>
              <a:t>●現状の人口減少対策は１</a:t>
            </a:r>
            <a:r>
              <a:rPr kumimoji="0" lang="en-US" altLang="ja-JP" sz="2000" dirty="0">
                <a:ea typeface="ＭＳ Ｐゴシック" panose="020B0600070205080204" pitchFamily="50" charset="-128"/>
              </a:rPr>
              <a:t>970</a:t>
            </a:r>
            <a:r>
              <a:rPr kumimoji="0" lang="ja-JP" altLang="en-US" sz="2000" dirty="0">
                <a:ea typeface="ＭＳ Ｐゴシック" panose="020B0600070205080204" pitchFamily="50" charset="-128"/>
              </a:rPr>
              <a:t>年代中頃から急速に進行した少子高齢化を病理的現象と捉え、その背景や原因を究明し、政策介入により少子化・人口減少を食い止めることをめざしている。□効果があると思う。□効果はないと思う。□効果があるかどうかはやってみなければわからない。□効果の有無にかかわらずやるべきだ。□結婚・出産など個人の問題に政府・地方自治体が介入すべきではない。</a:t>
            </a:r>
            <a:endParaRPr kumimoji="0" lang="en-US" altLang="ja-JP" sz="2000" dirty="0">
              <a:ea typeface="ＭＳ Ｐゴシック" panose="020B0600070205080204" pitchFamily="50" charset="-128"/>
            </a:endParaRPr>
          </a:p>
          <a:p>
            <a:pPr marL="0" indent="0">
              <a:buNone/>
            </a:pPr>
            <a:r>
              <a:rPr kumimoji="0" lang="ja-JP" altLang="en-US" sz="2000" dirty="0">
                <a:ea typeface="ＭＳ Ｐゴシック" panose="020B0600070205080204" pitchFamily="50" charset="-128"/>
              </a:rPr>
              <a:t>●現行の施策：既婚者の出産・子育てが支援が中心。結婚支援事業はあるが晩婚化・非婚化に対する直接的な効果は期待できない。□効果がなくても出産・子育て支援は進めるべきだ。□効果がなくても若者の結婚を支援すべきだ。□結婚・出産などに政府・地方自治体が介入すべきではない。</a:t>
            </a:r>
          </a:p>
          <a:p>
            <a:pPr marL="0" indent="0">
              <a:buNone/>
            </a:pPr>
            <a:endParaRPr kumimoji="0" lang="ja-JP" altLang="en-US" sz="2000" dirty="0">
              <a:ea typeface="ＭＳ Ｐゴシック" panose="020B0600070205080204" pitchFamily="50" charset="-128"/>
            </a:endParaRPr>
          </a:p>
        </p:txBody>
      </p:sp>
    </p:spTree>
    <p:extLst>
      <p:ext uri="{BB962C8B-B14F-4D97-AF65-F5344CB8AC3E}">
        <p14:creationId xmlns:p14="http://schemas.microsoft.com/office/powerpoint/2010/main" val="298531292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A1A7560-225F-6D34-9E26-B26532538A02}"/>
              </a:ext>
            </a:extLst>
          </p:cNvPr>
          <p:cNvSpPr>
            <a:spLocks noGrp="1"/>
          </p:cNvSpPr>
          <p:nvPr>
            <p:ph type="title"/>
          </p:nvPr>
        </p:nvSpPr>
        <p:spPr/>
        <p:txBody>
          <a:bodyPr/>
          <a:lstStyle/>
          <a:p>
            <a:r>
              <a:rPr lang="ja-JP" altLang="en-US" dirty="0"/>
              <a:t>定期試験の筆記問題の練習</a:t>
            </a:r>
            <a:br>
              <a:rPr lang="en-US" altLang="ja-JP" dirty="0"/>
            </a:br>
            <a:endParaRPr lang="en-US" dirty="0">
              <a:solidFill>
                <a:srgbClr val="FF0000"/>
              </a:solidFill>
            </a:endParaRPr>
          </a:p>
        </p:txBody>
      </p:sp>
      <p:sp>
        <p:nvSpPr>
          <p:cNvPr id="3" name="コンテンツ プレースホルダー 2">
            <a:extLst>
              <a:ext uri="{FF2B5EF4-FFF2-40B4-BE49-F238E27FC236}">
                <a16:creationId xmlns:a16="http://schemas.microsoft.com/office/drawing/2014/main" id="{F0FF5BE3-A6E8-8D7F-49C9-A256390155F2}"/>
              </a:ext>
            </a:extLst>
          </p:cNvPr>
          <p:cNvSpPr>
            <a:spLocks noGrp="1"/>
          </p:cNvSpPr>
          <p:nvPr>
            <p:ph idx="1"/>
          </p:nvPr>
        </p:nvSpPr>
        <p:spPr/>
        <p:txBody>
          <a:bodyPr/>
          <a:lstStyle/>
          <a:p>
            <a:pPr marL="0" indent="0">
              <a:buNone/>
            </a:pPr>
            <a:r>
              <a:rPr lang="en-US" altLang="ja-JP" dirty="0"/>
              <a:t>【</a:t>
            </a:r>
            <a:r>
              <a:rPr lang="ja-JP" altLang="en-US" dirty="0"/>
              <a:t>問題</a:t>
            </a:r>
            <a:r>
              <a:rPr lang="en-US" altLang="ja-JP" dirty="0"/>
              <a:t>】</a:t>
            </a:r>
            <a:r>
              <a:rPr lang="ja-JP" altLang="en-US" dirty="0"/>
              <a:t>　講義で紹介した「早婚晩産のススメ」について、あなたの感想・考え・ライフプランを述べなさい。</a:t>
            </a:r>
            <a:r>
              <a:rPr lang="ja-JP" altLang="en-US" dirty="0">
                <a:solidFill>
                  <a:srgbClr val="FF0000"/>
                </a:solidFill>
              </a:rPr>
              <a:t> （</a:t>
            </a:r>
            <a:r>
              <a:rPr lang="en-US" altLang="ja-JP" dirty="0">
                <a:solidFill>
                  <a:srgbClr val="FF0000"/>
                </a:solidFill>
              </a:rPr>
              <a:t>400</a:t>
            </a:r>
            <a:r>
              <a:rPr lang="ja-JP" altLang="en-US" dirty="0">
                <a:solidFill>
                  <a:srgbClr val="FF0000"/>
                </a:solidFill>
              </a:rPr>
              <a:t>文字程度）</a:t>
            </a:r>
            <a:endParaRPr lang="en-US" altLang="ja-JP" dirty="0"/>
          </a:p>
          <a:p>
            <a:pPr marL="0" indent="0">
              <a:buNone/>
            </a:pPr>
            <a:endParaRPr lang="en-US" altLang="ja-JP" dirty="0">
              <a:solidFill>
                <a:srgbClr val="FF0000"/>
              </a:solidFill>
            </a:endParaRPr>
          </a:p>
          <a:p>
            <a:pPr marL="0" indent="0">
              <a:buNone/>
            </a:pPr>
            <a:endParaRPr lang="en-US" dirty="0"/>
          </a:p>
        </p:txBody>
      </p:sp>
    </p:spTree>
    <p:extLst>
      <p:ext uri="{BB962C8B-B14F-4D97-AF65-F5344CB8AC3E}">
        <p14:creationId xmlns:p14="http://schemas.microsoft.com/office/powerpoint/2010/main" val="176729874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7010" name="Rectangle 2"/>
          <p:cNvSpPr>
            <a:spLocks noGrp="1" noChangeArrowheads="1"/>
          </p:cNvSpPr>
          <p:nvPr>
            <p:ph type="title"/>
          </p:nvPr>
        </p:nvSpPr>
        <p:spPr/>
        <p:txBody>
          <a:bodyPr anchor="ctr" anchorCtr="1"/>
          <a:lstStyle/>
          <a:p>
            <a:r>
              <a:rPr lang="ja-JP" altLang="en-US" dirty="0"/>
              <a:t>次週</a:t>
            </a:r>
            <a:endParaRPr lang="en-US" dirty="0"/>
          </a:p>
        </p:txBody>
      </p:sp>
      <p:sp>
        <p:nvSpPr>
          <p:cNvPr id="427011" name="Rectangle 3"/>
          <p:cNvSpPr>
            <a:spLocks noGrp="1" noChangeArrowheads="1"/>
          </p:cNvSpPr>
          <p:nvPr>
            <p:ph type="body" idx="1"/>
          </p:nvPr>
        </p:nvSpPr>
        <p:spPr>
          <a:xfrm>
            <a:off x="683568" y="1700808"/>
            <a:ext cx="7850831" cy="4392488"/>
          </a:xfrm>
        </p:spPr>
        <p:txBody>
          <a:bodyPr/>
          <a:lstStyle/>
          <a:p>
            <a:pPr marL="0" indent="0" eaLnBrk="1" hangingPunct="1">
              <a:lnSpc>
                <a:spcPct val="90000"/>
              </a:lnSpc>
              <a:buNone/>
            </a:pPr>
            <a:r>
              <a:rPr lang="ja-JP" altLang="en-US" sz="2800" dirty="0"/>
              <a:t>第</a:t>
            </a:r>
            <a:r>
              <a:rPr lang="en-US" altLang="ja-JP" sz="2800" dirty="0"/>
              <a:t>14</a:t>
            </a:r>
            <a:r>
              <a:rPr lang="ja-JP" altLang="en-US" sz="2800" dirty="0"/>
              <a:t>回　７月</a:t>
            </a:r>
            <a:r>
              <a:rPr lang="en-US" altLang="ja-JP" sz="2800" dirty="0"/>
              <a:t>22</a:t>
            </a:r>
            <a:r>
              <a:rPr lang="ja-JP" altLang="en-US" sz="2800" dirty="0"/>
              <a:t>日（火）</a:t>
            </a:r>
            <a:endParaRPr lang="en-US" altLang="ja-JP" sz="2800" dirty="0"/>
          </a:p>
          <a:p>
            <a:pPr marL="0" indent="0" eaLnBrk="1" hangingPunct="1">
              <a:lnSpc>
                <a:spcPct val="90000"/>
              </a:lnSpc>
              <a:buNone/>
            </a:pPr>
            <a:endParaRPr lang="ja-JP" altLang="en-US" sz="2800" dirty="0"/>
          </a:p>
          <a:p>
            <a:pPr marL="0" indent="0" eaLnBrk="1" hangingPunct="1">
              <a:lnSpc>
                <a:spcPct val="90000"/>
              </a:lnSpc>
              <a:buNone/>
            </a:pPr>
            <a:r>
              <a:rPr lang="en-US" altLang="ja-JP" sz="2800" dirty="0"/>
              <a:t>【</a:t>
            </a:r>
            <a:r>
              <a:rPr lang="ja-JP" altLang="en-US" sz="2800" dirty="0"/>
              <a:t>社会変動と家族②</a:t>
            </a:r>
            <a:r>
              <a:rPr lang="en-US" altLang="ja-JP" sz="2800" dirty="0"/>
              <a:t>】</a:t>
            </a:r>
          </a:p>
          <a:p>
            <a:pPr marL="0" indent="0" eaLnBrk="1" hangingPunct="1">
              <a:lnSpc>
                <a:spcPct val="90000"/>
              </a:lnSpc>
              <a:buNone/>
            </a:pPr>
            <a:r>
              <a:rPr lang="ja-JP" altLang="en-US" sz="2800" dirty="0"/>
              <a:t>育児期の家族生活と職業生活</a:t>
            </a:r>
          </a:p>
          <a:p>
            <a:pPr marL="0" indent="0" eaLnBrk="1" hangingPunct="1">
              <a:lnSpc>
                <a:spcPct val="90000"/>
              </a:lnSpc>
              <a:buNone/>
            </a:pPr>
            <a:r>
              <a:rPr lang="en-US" altLang="ja-JP" sz="2800" dirty="0"/>
              <a:t>【</a:t>
            </a:r>
            <a:r>
              <a:rPr lang="ja-JP" altLang="en-US" sz="2800" dirty="0"/>
              <a:t>事前学習</a:t>
            </a:r>
            <a:r>
              <a:rPr lang="en-US" altLang="ja-JP" sz="2800" dirty="0"/>
              <a:t>】</a:t>
            </a:r>
            <a:r>
              <a:rPr lang="ja-JP" altLang="en-US" sz="2800" dirty="0"/>
              <a:t>「男女共同参画社会」「ワーク・ライフ・バランス」について調べてみよう</a:t>
            </a:r>
          </a:p>
          <a:p>
            <a:pPr marL="0" indent="0" eaLnBrk="1" hangingPunct="1">
              <a:lnSpc>
                <a:spcPct val="90000"/>
              </a:lnSpc>
              <a:buNone/>
            </a:pPr>
            <a:r>
              <a:rPr lang="en-US" altLang="ja-JP" sz="2800" dirty="0"/>
              <a:t>【</a:t>
            </a:r>
            <a:r>
              <a:rPr lang="ja-JP" altLang="en-US" sz="2800" dirty="0"/>
              <a:t>事後学習</a:t>
            </a:r>
            <a:r>
              <a:rPr lang="en-US" altLang="ja-JP" sz="2800" dirty="0"/>
              <a:t>】 </a:t>
            </a:r>
            <a:r>
              <a:rPr lang="ja-JP" altLang="en-US" sz="2800" dirty="0"/>
              <a:t>この問題に対する政府・地方自治体の施策について調べてみよう。　　　　　　　　　　　　　　　　　　　　　　　　　　　　　　　　　　　　　　　　　　　</a:t>
            </a:r>
          </a:p>
          <a:p>
            <a:pPr marL="0" indent="0" eaLnBrk="1" hangingPunct="1">
              <a:lnSpc>
                <a:spcPct val="90000"/>
              </a:lnSpc>
              <a:buNone/>
            </a:pPr>
            <a:r>
              <a:rPr lang="ja-JP" altLang="en-US" sz="2800" dirty="0"/>
              <a:t>　</a:t>
            </a:r>
          </a:p>
          <a:p>
            <a:pPr marL="0" indent="0" eaLnBrk="1" hangingPunct="1">
              <a:lnSpc>
                <a:spcPct val="90000"/>
              </a:lnSpc>
              <a:buNone/>
            </a:pPr>
            <a:r>
              <a:rPr lang="ja-JP" altLang="en-US" sz="3200" dirty="0"/>
              <a:t>　　　　　　　　　　　　　　　　　　　　</a:t>
            </a:r>
          </a:p>
        </p:txBody>
      </p:sp>
      <p:sp>
        <p:nvSpPr>
          <p:cNvPr id="2" name="スライド番号プレースホルダー 1">
            <a:extLst>
              <a:ext uri="{FF2B5EF4-FFF2-40B4-BE49-F238E27FC236}">
                <a16:creationId xmlns:a16="http://schemas.microsoft.com/office/drawing/2014/main" id="{342157D2-5026-7465-C617-F7B5FC517988}"/>
              </a:ext>
            </a:extLst>
          </p:cNvPr>
          <p:cNvSpPr>
            <a:spLocks noGrp="1"/>
          </p:cNvSpPr>
          <p:nvPr>
            <p:ph type="sldNum" sz="quarter" idx="12"/>
          </p:nvPr>
        </p:nvSpPr>
        <p:spPr/>
        <p:txBody>
          <a:bodyPr/>
          <a:lstStyle/>
          <a:p>
            <a:fld id="{A4CFD91F-0676-4D47-82C1-C8A098CDDACF}" type="slidenum">
              <a:rPr lang="en-US" altLang="ja-JP" smtClean="0"/>
              <a:pPr/>
              <a:t>28</a:t>
            </a:fld>
            <a:endParaRPr lang="en-US" altLang="ja-JP"/>
          </a:p>
        </p:txBody>
      </p:sp>
    </p:spTree>
    <p:extLst>
      <p:ext uri="{BB962C8B-B14F-4D97-AF65-F5344CB8AC3E}">
        <p14:creationId xmlns:p14="http://schemas.microsoft.com/office/powerpoint/2010/main" val="2967010159"/>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5413734-EE1A-16D0-418F-DCB67BA06DCB}"/>
              </a:ext>
            </a:extLst>
          </p:cNvPr>
          <p:cNvSpPr>
            <a:spLocks noGrp="1"/>
          </p:cNvSpPr>
          <p:nvPr>
            <p:ph type="title"/>
          </p:nvPr>
        </p:nvSpPr>
        <p:spPr/>
        <p:txBody>
          <a:bodyPr anchor="ctr" anchorCtr="0"/>
          <a:lstStyle/>
          <a:p>
            <a:r>
              <a:rPr lang="ja-JP" altLang="en-US" sz="3200" dirty="0">
                <a:hlinkClick r:id="rId2"/>
              </a:rPr>
              <a:t>札幌市の子ども・子育ての取組・計画</a:t>
            </a:r>
            <a:endParaRPr lang="en-US" sz="3200" dirty="0"/>
          </a:p>
        </p:txBody>
      </p:sp>
      <p:sp>
        <p:nvSpPr>
          <p:cNvPr id="3" name="コンテンツ プレースホルダー 2">
            <a:extLst>
              <a:ext uri="{FF2B5EF4-FFF2-40B4-BE49-F238E27FC236}">
                <a16:creationId xmlns:a16="http://schemas.microsoft.com/office/drawing/2014/main" id="{D41EBE94-6369-9A4D-34D7-510824804AF2}"/>
              </a:ext>
            </a:extLst>
          </p:cNvPr>
          <p:cNvSpPr>
            <a:spLocks noGrp="1"/>
          </p:cNvSpPr>
          <p:nvPr>
            <p:ph idx="1"/>
          </p:nvPr>
        </p:nvSpPr>
        <p:spPr/>
        <p:txBody>
          <a:bodyPr/>
          <a:lstStyle/>
          <a:p>
            <a:r>
              <a:rPr lang="ja-JP" altLang="en-US" sz="2800" dirty="0">
                <a:hlinkClick r:id="rId3"/>
              </a:rPr>
              <a:t>札幌市が“婚活支援”に立ち上がる！マッチングサービス開始　婚姻件数大幅減悩み１０年で３割減</a:t>
            </a:r>
            <a:r>
              <a:rPr lang="ja-JP" altLang="en-US" sz="2800" dirty="0"/>
              <a:t>　</a:t>
            </a:r>
            <a:r>
              <a:rPr lang="en-US" altLang="ja-JP" sz="2800" dirty="0"/>
              <a:t>STV</a:t>
            </a:r>
            <a:r>
              <a:rPr lang="ja-JP" altLang="en-US" sz="2800" dirty="0"/>
              <a:t>ニュース北海道（</a:t>
            </a:r>
            <a:r>
              <a:rPr lang="en-US" altLang="ja-JP" sz="2800" dirty="0"/>
              <a:t>2024/7/1(</a:t>
            </a:r>
            <a:r>
              <a:rPr lang="ja-JP" altLang="en-US" sz="2800" dirty="0"/>
              <a:t>月</a:t>
            </a:r>
            <a:r>
              <a:rPr lang="en-US" altLang="ja-JP" sz="2800" dirty="0"/>
              <a:t>) 18:03YahooNews</a:t>
            </a:r>
            <a:r>
              <a:rPr lang="ja-JP" altLang="en-US" sz="2800" dirty="0"/>
              <a:t>）</a:t>
            </a:r>
            <a:endParaRPr lang="en-US" altLang="ja-JP" sz="2800" dirty="0"/>
          </a:p>
          <a:p>
            <a:r>
              <a:rPr lang="ja-JP" altLang="en-US" dirty="0">
                <a:solidFill>
                  <a:srgbClr val="FF0000"/>
                </a:solidFill>
              </a:rPr>
              <a:t>札幌市は婚姻件数が１０年で</a:t>
            </a:r>
            <a:r>
              <a:rPr lang="en-US" altLang="ja-JP" dirty="0">
                <a:solidFill>
                  <a:srgbClr val="FF0000"/>
                </a:solidFill>
              </a:rPr>
              <a:t>‐30</a:t>
            </a:r>
            <a:r>
              <a:rPr lang="ja-JP" altLang="en-US" dirty="0">
                <a:solidFill>
                  <a:srgbClr val="FF0000"/>
                </a:solidFill>
              </a:rPr>
              <a:t>％と大幅減少している</a:t>
            </a:r>
            <a:r>
              <a:rPr lang="ja-JP" altLang="en-US" dirty="0"/>
              <a:t>ことから２０２４年７月１日ＡＩによる婚活マッチングサービス（</a:t>
            </a:r>
            <a:r>
              <a:rPr lang="ja-JP" altLang="en-US" dirty="0">
                <a:hlinkClick r:id="rId4"/>
              </a:rPr>
              <a:t>さっぽろ結婚支援センター</a:t>
            </a:r>
            <a:r>
              <a:rPr lang="ja-JP" altLang="en-US" dirty="0"/>
              <a:t>）を開始。対象者：道央１２市町村に居住</a:t>
            </a:r>
            <a:r>
              <a:rPr lang="en-US" altLang="ja-JP" dirty="0"/>
              <a:t>/</a:t>
            </a:r>
            <a:r>
              <a:rPr lang="ja-JP" altLang="en-US" dirty="0"/>
              <a:t>勤務している１８歳以上の独身者</a:t>
            </a:r>
          </a:p>
        </p:txBody>
      </p:sp>
    </p:spTree>
    <p:extLst>
      <p:ext uri="{BB962C8B-B14F-4D97-AF65-F5344CB8AC3E}">
        <p14:creationId xmlns:p14="http://schemas.microsoft.com/office/powerpoint/2010/main" val="5288657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A9BFB6C-E683-C28E-A8CB-F6AB2CD6B0CD}"/>
              </a:ext>
            </a:extLst>
          </p:cNvPr>
          <p:cNvSpPr>
            <a:spLocks noGrp="1"/>
          </p:cNvSpPr>
          <p:nvPr>
            <p:ph type="title"/>
          </p:nvPr>
        </p:nvSpPr>
        <p:spPr/>
        <p:txBody>
          <a:bodyPr anchor="ctr" anchorCtr="0"/>
          <a:lstStyle/>
          <a:p>
            <a:r>
              <a:rPr lang="ja-JP" altLang="en-US" dirty="0"/>
              <a:t>コンピュータを利用した結婚情報サービスの問題点（元開発者の証言）</a:t>
            </a:r>
            <a:endParaRPr lang="en-US" dirty="0"/>
          </a:p>
        </p:txBody>
      </p:sp>
      <p:sp>
        <p:nvSpPr>
          <p:cNvPr id="3" name="コンテンツ プレースホルダー 2">
            <a:extLst>
              <a:ext uri="{FF2B5EF4-FFF2-40B4-BE49-F238E27FC236}">
                <a16:creationId xmlns:a16="http://schemas.microsoft.com/office/drawing/2014/main" id="{34E84E63-A529-A417-02C1-5E01E0603401}"/>
              </a:ext>
            </a:extLst>
          </p:cNvPr>
          <p:cNvSpPr>
            <a:spLocks noGrp="1"/>
          </p:cNvSpPr>
          <p:nvPr>
            <p:ph idx="1"/>
          </p:nvPr>
        </p:nvSpPr>
        <p:spPr>
          <a:xfrm>
            <a:off x="323529" y="1700808"/>
            <a:ext cx="8568951" cy="4752528"/>
          </a:xfrm>
        </p:spPr>
        <p:txBody>
          <a:bodyPr/>
          <a:lstStyle/>
          <a:p>
            <a:r>
              <a:rPr lang="ja-JP" altLang="en-US" sz="2400" dirty="0"/>
              <a:t>情報の信頼性：入会審査（学歴・所得など個人情報の裏付け）を厳しくしないと非常に危険。</a:t>
            </a:r>
            <a:endParaRPr lang="en-US" altLang="ja-JP" sz="2400" dirty="0"/>
          </a:p>
          <a:p>
            <a:r>
              <a:rPr lang="ja-JP" altLang="en-US" sz="2400" dirty="0"/>
              <a:t>しかし、十分な数のデータが必要。男女比・年齢・学歴・身長などの構成比が適切でないとマッチングできない。例：若い男性・高齢の女性、中卒の男性・大学院卒の女性、低所得の男性、低身長男性・高身長の女性、再婚・子連れ。</a:t>
            </a:r>
            <a:endParaRPr lang="en-US" altLang="ja-JP" sz="2400" dirty="0"/>
          </a:p>
          <a:p>
            <a:r>
              <a:rPr lang="ja-JP" altLang="en-US" sz="2400" dirty="0"/>
              <a:t>理想の相手にとって自分が理想の相手とは限らない。</a:t>
            </a:r>
            <a:endParaRPr lang="en-US" altLang="ja-JP" sz="2400" dirty="0"/>
          </a:p>
          <a:p>
            <a:r>
              <a:rPr lang="ja-JP" altLang="en-US" sz="2400" dirty="0"/>
              <a:t>①データマッチング☓②情報交換☓③オフラインでの出会い☓④交際の開始☓⑤成婚　成婚確率＝</a:t>
            </a:r>
            <a:r>
              <a:rPr lang="en-US" altLang="ja-JP" sz="2400" dirty="0"/>
              <a:t>0.5</a:t>
            </a:r>
            <a:r>
              <a:rPr lang="ja-JP" altLang="en-US" sz="2400" dirty="0"/>
              <a:t>の５乗＝</a:t>
            </a:r>
            <a:r>
              <a:rPr lang="en-US" altLang="ja-JP" sz="2400" dirty="0"/>
              <a:t>0.0315</a:t>
            </a:r>
            <a:r>
              <a:rPr lang="ja-JP" altLang="en-US" sz="2400" dirty="0"/>
              <a:t>。つまり、偶然の範囲。</a:t>
            </a:r>
            <a:endParaRPr lang="en-US" altLang="ja-JP" sz="2400" dirty="0"/>
          </a:p>
          <a:p>
            <a:r>
              <a:rPr lang="ja-JP" altLang="en-US" sz="2400" dirty="0"/>
              <a:t>成婚＝幸せな結婚を保障するものではない。</a:t>
            </a:r>
            <a:endParaRPr lang="en-US" altLang="ja-JP" sz="2400" dirty="0"/>
          </a:p>
          <a:p>
            <a:pPr marL="0" indent="0">
              <a:buNone/>
            </a:pPr>
            <a:endParaRPr lang="en-US" altLang="ja-JP" dirty="0"/>
          </a:p>
          <a:p>
            <a:endParaRPr lang="en-US" dirty="0"/>
          </a:p>
        </p:txBody>
      </p:sp>
      <p:sp>
        <p:nvSpPr>
          <p:cNvPr id="4" name="テキスト ボックス 3">
            <a:extLst>
              <a:ext uri="{FF2B5EF4-FFF2-40B4-BE49-F238E27FC236}">
                <a16:creationId xmlns:a16="http://schemas.microsoft.com/office/drawing/2014/main" id="{7E54E4D8-2013-CAB6-FBD0-55DB2C295F11}"/>
              </a:ext>
            </a:extLst>
          </p:cNvPr>
          <p:cNvSpPr txBox="1"/>
          <p:nvPr/>
        </p:nvSpPr>
        <p:spPr>
          <a:xfrm>
            <a:off x="467544" y="6153090"/>
            <a:ext cx="7885757" cy="400110"/>
          </a:xfrm>
          <a:prstGeom prst="rect">
            <a:avLst/>
          </a:prstGeom>
          <a:noFill/>
        </p:spPr>
        <p:txBody>
          <a:bodyPr wrap="square" rtlCol="0">
            <a:spAutoFit/>
          </a:bodyPr>
          <a:lstStyle/>
          <a:p>
            <a:r>
              <a:rPr lang="ja-JP" altLang="en-US" sz="2000" dirty="0">
                <a:solidFill>
                  <a:srgbClr val="FF0000"/>
                </a:solidFill>
              </a:rPr>
              <a:t>＊お見合いパーティの方が成婚率は高い。</a:t>
            </a:r>
            <a:endParaRPr lang="en-US" sz="2000" dirty="0">
              <a:solidFill>
                <a:srgbClr val="FF0000"/>
              </a:solidFill>
            </a:endParaRPr>
          </a:p>
        </p:txBody>
      </p:sp>
    </p:spTree>
    <p:extLst>
      <p:ext uri="{BB962C8B-B14F-4D97-AF65-F5344CB8AC3E}">
        <p14:creationId xmlns:p14="http://schemas.microsoft.com/office/powerpoint/2010/main" val="364147372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FD18B07-7C7E-C363-7784-9DAB1F09A4E1}"/>
              </a:ext>
            </a:extLst>
          </p:cNvPr>
          <p:cNvSpPr>
            <a:spLocks noGrp="1"/>
          </p:cNvSpPr>
          <p:nvPr>
            <p:ph type="title"/>
          </p:nvPr>
        </p:nvSpPr>
        <p:spPr/>
        <p:txBody>
          <a:bodyPr/>
          <a:lstStyle/>
          <a:p>
            <a:r>
              <a:rPr lang="ja-JP" altLang="en-US" sz="4000" dirty="0">
                <a:hlinkClick r:id="rId2"/>
              </a:rPr>
              <a:t>正規社員より非正規社員の方が恋愛や結婚をするのは厳しい？</a:t>
            </a:r>
            <a:endParaRPr lang="en-US" dirty="0"/>
          </a:p>
        </p:txBody>
      </p:sp>
      <p:sp>
        <p:nvSpPr>
          <p:cNvPr id="3" name="コンテンツ プレースホルダー 2">
            <a:extLst>
              <a:ext uri="{FF2B5EF4-FFF2-40B4-BE49-F238E27FC236}">
                <a16:creationId xmlns:a16="http://schemas.microsoft.com/office/drawing/2014/main" id="{6EAFC224-B4F7-7955-CAA8-B794EC6E8BB3}"/>
              </a:ext>
            </a:extLst>
          </p:cNvPr>
          <p:cNvSpPr>
            <a:spLocks noGrp="1"/>
          </p:cNvSpPr>
          <p:nvPr>
            <p:ph idx="1"/>
          </p:nvPr>
        </p:nvSpPr>
        <p:spPr>
          <a:xfrm>
            <a:off x="571500" y="1700808"/>
            <a:ext cx="8176964" cy="4536504"/>
          </a:xfrm>
        </p:spPr>
        <p:txBody>
          <a:bodyPr/>
          <a:lstStyle/>
          <a:p>
            <a:pPr marL="0" indent="0">
              <a:buNone/>
            </a:pPr>
            <a:r>
              <a:rPr lang="ja-JP" altLang="en-US" dirty="0"/>
              <a:t>男性は正規社員の</a:t>
            </a:r>
            <a:r>
              <a:rPr lang="en-US" altLang="ja-JP" dirty="0"/>
              <a:t>2</a:t>
            </a:r>
            <a:r>
              <a:rPr lang="ja-JP" altLang="en-US" dirty="0"/>
              <a:t>割強が結婚しているのに対し、非正規では</a:t>
            </a:r>
            <a:r>
              <a:rPr lang="en-US" altLang="ja-JP" dirty="0"/>
              <a:t>7.6</a:t>
            </a:r>
            <a:r>
              <a:rPr lang="ja-JP" altLang="en-US" dirty="0"/>
              <a:t>％しかいない。 女性では非正規社員でも</a:t>
            </a:r>
            <a:r>
              <a:rPr lang="en-US" altLang="ja-JP" dirty="0"/>
              <a:t>24.6</a:t>
            </a:r>
            <a:r>
              <a:rPr lang="ja-JP" altLang="en-US" dirty="0"/>
              <a:t>％か結婚しているが、正規社員の</a:t>
            </a:r>
            <a:r>
              <a:rPr lang="en-US" altLang="ja-JP" dirty="0"/>
              <a:t>30.5</a:t>
            </a:r>
            <a:r>
              <a:rPr lang="ja-JP" altLang="en-US" dirty="0"/>
              <a:t>％には及ばない。</a:t>
            </a:r>
            <a:r>
              <a:rPr lang="en-US" altLang="ja-JP" sz="2400" dirty="0"/>
              <a:t>2018/07/07</a:t>
            </a:r>
            <a:r>
              <a:rPr lang="ja-JP" altLang="en-US" sz="2400" dirty="0"/>
              <a:t>　</a:t>
            </a:r>
            <a:r>
              <a:rPr lang="en-US" altLang="ja-JP" sz="2400" dirty="0"/>
              <a:t>Yahoo!</a:t>
            </a:r>
            <a:r>
              <a:rPr lang="ja-JP" altLang="en-US" sz="2400" dirty="0"/>
              <a:t>ニュース。</a:t>
            </a:r>
            <a:endParaRPr lang="en-US" altLang="ja-JP" dirty="0"/>
          </a:p>
          <a:p>
            <a:pPr>
              <a:buFont typeface="Wingdings" panose="05000000000000000000" pitchFamily="2" charset="2"/>
              <a:buChar char="Ø"/>
            </a:pPr>
            <a:r>
              <a:rPr lang="ja-JP" altLang="en-US" dirty="0"/>
              <a:t>非正規就業（パート・アルバイト、契約社員、派遣社員）の増加⇒若者の低所得化⇒恋愛・結婚は無理？⇒非婚化・生涯未婚の増加⇒家族形成できない人が増えているという説。</a:t>
            </a:r>
            <a:endParaRPr lang="en-US" altLang="ja-JP" dirty="0"/>
          </a:p>
          <a:p>
            <a:pPr marL="0" indent="0">
              <a:buNone/>
            </a:pPr>
            <a:r>
              <a:rPr lang="ja-JP" altLang="en-US" sz="2000" dirty="0">
                <a:solidFill>
                  <a:srgbClr val="FF0000"/>
                </a:solidFill>
              </a:rPr>
              <a:t>★確かに因果関係はあると思うが、程度の違いはあっても、非婚化・生涯未婚の増加は起きている点に注意。</a:t>
            </a:r>
          </a:p>
        </p:txBody>
      </p:sp>
    </p:spTree>
    <p:extLst>
      <p:ext uri="{BB962C8B-B14F-4D97-AF65-F5344CB8AC3E}">
        <p14:creationId xmlns:p14="http://schemas.microsoft.com/office/powerpoint/2010/main" val="9465617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FD18B07-7C7E-C363-7784-9DAB1F09A4E1}"/>
              </a:ext>
            </a:extLst>
          </p:cNvPr>
          <p:cNvSpPr>
            <a:spLocks noGrp="1"/>
          </p:cNvSpPr>
          <p:nvPr>
            <p:ph type="title"/>
          </p:nvPr>
        </p:nvSpPr>
        <p:spPr>
          <a:xfrm>
            <a:off x="599083" y="196751"/>
            <a:ext cx="8001000" cy="1216025"/>
          </a:xfrm>
        </p:spPr>
        <p:txBody>
          <a:bodyPr anchor="ctr" anchorCtr="0"/>
          <a:lstStyle/>
          <a:p>
            <a:r>
              <a:rPr lang="ja-JP" altLang="en-US" dirty="0"/>
              <a:t>雇用形態別・男女の結婚状態</a:t>
            </a:r>
            <a:endParaRPr lang="en-US" dirty="0"/>
          </a:p>
        </p:txBody>
      </p:sp>
      <p:pic>
        <p:nvPicPr>
          <p:cNvPr id="7" name="図 6" descr="グラフ&#10;&#10;自動的に生成された説明">
            <a:extLst>
              <a:ext uri="{FF2B5EF4-FFF2-40B4-BE49-F238E27FC236}">
                <a16:creationId xmlns:a16="http://schemas.microsoft.com/office/drawing/2014/main" id="{945365A4-D653-F496-F979-94ED27003538}"/>
              </a:ext>
            </a:extLst>
          </p:cNvPr>
          <p:cNvPicPr>
            <a:picLocks noChangeAspect="1"/>
          </p:cNvPicPr>
          <p:nvPr/>
        </p:nvPicPr>
        <p:blipFill>
          <a:blip r:embed="rId2"/>
          <a:stretch>
            <a:fillRect/>
          </a:stretch>
        </p:blipFill>
        <p:spPr>
          <a:xfrm>
            <a:off x="222747" y="1412776"/>
            <a:ext cx="5472608" cy="4925347"/>
          </a:xfrm>
          <a:prstGeom prst="rect">
            <a:avLst/>
          </a:prstGeom>
        </p:spPr>
      </p:pic>
      <p:sp>
        <p:nvSpPr>
          <p:cNvPr id="8" name="テキスト ボックス 7">
            <a:extLst>
              <a:ext uri="{FF2B5EF4-FFF2-40B4-BE49-F238E27FC236}">
                <a16:creationId xmlns:a16="http://schemas.microsoft.com/office/drawing/2014/main" id="{F061437B-E3F3-E092-C2CA-A5717C2A5A05}"/>
              </a:ext>
            </a:extLst>
          </p:cNvPr>
          <p:cNvSpPr txBox="1"/>
          <p:nvPr/>
        </p:nvSpPr>
        <p:spPr>
          <a:xfrm>
            <a:off x="5796136" y="1521817"/>
            <a:ext cx="2880320" cy="3416320"/>
          </a:xfrm>
          <a:prstGeom prst="rect">
            <a:avLst/>
          </a:prstGeom>
          <a:solidFill>
            <a:schemeClr val="bg2"/>
          </a:solidFill>
        </p:spPr>
        <p:txBody>
          <a:bodyPr wrap="square" rtlCol="0">
            <a:spAutoFit/>
          </a:bodyPr>
          <a:lstStyle/>
          <a:p>
            <a:r>
              <a:rPr lang="ja-JP" altLang="en-US" dirty="0"/>
              <a:t>男性は正規社員の</a:t>
            </a:r>
            <a:r>
              <a:rPr lang="en-US" altLang="ja-JP" dirty="0"/>
              <a:t>2</a:t>
            </a:r>
            <a:r>
              <a:rPr lang="ja-JP" altLang="en-US" dirty="0"/>
              <a:t>割強が結婚しているのに対し、非正規では</a:t>
            </a:r>
            <a:r>
              <a:rPr lang="en-US" altLang="ja-JP" dirty="0"/>
              <a:t>7.6</a:t>
            </a:r>
            <a:r>
              <a:rPr lang="ja-JP" altLang="en-US" dirty="0"/>
              <a:t>％しかいない。女性では非正規社員でも</a:t>
            </a:r>
            <a:r>
              <a:rPr lang="en-US" altLang="ja-JP" dirty="0"/>
              <a:t>24.6</a:t>
            </a:r>
            <a:r>
              <a:rPr lang="ja-JP" altLang="en-US" dirty="0"/>
              <a:t>％か結婚しているが、正社員の</a:t>
            </a:r>
            <a:r>
              <a:rPr lang="en-US" altLang="ja-JP" dirty="0"/>
              <a:t>30.5</a:t>
            </a:r>
            <a:r>
              <a:rPr lang="ja-JP" altLang="en-US" dirty="0"/>
              <a:t>％には及ばない。</a:t>
            </a:r>
            <a:endParaRPr lang="en-US" dirty="0"/>
          </a:p>
        </p:txBody>
      </p:sp>
      <p:sp>
        <p:nvSpPr>
          <p:cNvPr id="9" name="テキスト ボックス 8">
            <a:extLst>
              <a:ext uri="{FF2B5EF4-FFF2-40B4-BE49-F238E27FC236}">
                <a16:creationId xmlns:a16="http://schemas.microsoft.com/office/drawing/2014/main" id="{59C1A99E-C696-DC18-4451-458C606887DB}"/>
              </a:ext>
            </a:extLst>
          </p:cNvPr>
          <p:cNvSpPr txBox="1"/>
          <p:nvPr/>
        </p:nvSpPr>
        <p:spPr>
          <a:xfrm>
            <a:off x="5796136" y="4960213"/>
            <a:ext cx="2779539" cy="1169551"/>
          </a:xfrm>
          <a:prstGeom prst="rect">
            <a:avLst/>
          </a:prstGeom>
          <a:noFill/>
        </p:spPr>
        <p:txBody>
          <a:bodyPr wrap="square" rtlCol="0">
            <a:spAutoFit/>
          </a:bodyPr>
          <a:lstStyle/>
          <a:p>
            <a:r>
              <a:rPr lang="ja-JP" altLang="en-US" sz="1400" dirty="0">
                <a:solidFill>
                  <a:srgbClr val="FF0000"/>
                </a:solidFill>
              </a:rPr>
              <a:t>厚生労働省「</a:t>
            </a:r>
            <a:r>
              <a:rPr lang="en-US" altLang="ja-JP" sz="1400" dirty="0">
                <a:solidFill>
                  <a:srgbClr val="FF0000"/>
                </a:solidFill>
              </a:rPr>
              <a:t>21</a:t>
            </a:r>
            <a:r>
              <a:rPr lang="ja-JP" altLang="en-US" sz="1400" dirty="0">
                <a:solidFill>
                  <a:srgbClr val="FF0000"/>
                </a:solidFill>
              </a:rPr>
              <a:t>世紀成年者縦断調査</a:t>
            </a:r>
            <a:r>
              <a:rPr lang="en-US" altLang="ja-JP" sz="1400" dirty="0">
                <a:solidFill>
                  <a:srgbClr val="FF0000"/>
                </a:solidFill>
              </a:rPr>
              <a:t>(2012</a:t>
            </a:r>
            <a:r>
              <a:rPr lang="ja-JP" altLang="en-US" sz="1400" dirty="0">
                <a:solidFill>
                  <a:srgbClr val="FF0000"/>
                </a:solidFill>
              </a:rPr>
              <a:t>年</a:t>
            </a:r>
            <a:r>
              <a:rPr lang="en-US" altLang="ja-JP" sz="1400" dirty="0">
                <a:solidFill>
                  <a:srgbClr val="FF0000"/>
                </a:solidFill>
              </a:rPr>
              <a:t>10</a:t>
            </a:r>
            <a:r>
              <a:rPr lang="ja-JP" altLang="en-US" sz="1400" dirty="0">
                <a:solidFill>
                  <a:srgbClr val="FF0000"/>
                </a:solidFill>
              </a:rPr>
              <a:t>月末時点で</a:t>
            </a:r>
            <a:r>
              <a:rPr lang="en-US" altLang="ja-JP" sz="1400" dirty="0">
                <a:solidFill>
                  <a:srgbClr val="FF0000"/>
                </a:solidFill>
              </a:rPr>
              <a:t>20</a:t>
            </a:r>
            <a:r>
              <a:rPr lang="ja-JP" altLang="en-US" sz="1400" dirty="0">
                <a:solidFill>
                  <a:srgbClr val="FF0000"/>
                </a:solidFill>
              </a:rPr>
              <a:t>代だった男女・その配偶者毎年継続的に調査・</a:t>
            </a:r>
            <a:r>
              <a:rPr lang="en-US" altLang="ja-JP" sz="1400" dirty="0">
                <a:solidFill>
                  <a:srgbClr val="FF0000"/>
                </a:solidFill>
              </a:rPr>
              <a:t>2016</a:t>
            </a:r>
            <a:r>
              <a:rPr lang="ja-JP" altLang="en-US" sz="1400" dirty="0">
                <a:solidFill>
                  <a:srgbClr val="FF0000"/>
                </a:solidFill>
              </a:rPr>
              <a:t>年</a:t>
            </a:r>
            <a:r>
              <a:rPr lang="en-US" altLang="ja-JP" sz="1400" dirty="0">
                <a:solidFill>
                  <a:srgbClr val="FF0000"/>
                </a:solidFill>
              </a:rPr>
              <a:t>11</a:t>
            </a:r>
            <a:r>
              <a:rPr lang="ja-JP" altLang="en-US" sz="1400" dirty="0">
                <a:solidFill>
                  <a:srgbClr val="FF0000"/>
                </a:solidFill>
              </a:rPr>
              <a:t>月第</a:t>
            </a:r>
            <a:r>
              <a:rPr lang="en-US" altLang="ja-JP" sz="1400" dirty="0">
                <a:solidFill>
                  <a:srgbClr val="FF0000"/>
                </a:solidFill>
              </a:rPr>
              <a:t>5</a:t>
            </a:r>
            <a:r>
              <a:rPr lang="ja-JP" altLang="en-US" sz="1400" dirty="0">
                <a:solidFill>
                  <a:srgbClr val="FF0000"/>
                </a:solidFill>
              </a:rPr>
              <a:t>回</a:t>
            </a:r>
            <a:r>
              <a:rPr lang="en-US" altLang="ja-JP" sz="1400" dirty="0">
                <a:solidFill>
                  <a:srgbClr val="FF0000"/>
                </a:solidFill>
              </a:rPr>
              <a:t>)</a:t>
            </a:r>
            <a:r>
              <a:rPr lang="ja-JP" altLang="en-US" sz="1400" dirty="0">
                <a:solidFill>
                  <a:srgbClr val="FF0000"/>
                </a:solidFill>
              </a:rPr>
              <a:t>の調査結果による。</a:t>
            </a:r>
            <a:endParaRPr lang="en-US" sz="1400" dirty="0">
              <a:solidFill>
                <a:srgbClr val="FF0000"/>
              </a:solidFill>
            </a:endParaRPr>
          </a:p>
        </p:txBody>
      </p:sp>
    </p:spTree>
    <p:extLst>
      <p:ext uri="{BB962C8B-B14F-4D97-AF65-F5344CB8AC3E}">
        <p14:creationId xmlns:p14="http://schemas.microsoft.com/office/powerpoint/2010/main" val="8195737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FD18B07-7C7E-C363-7784-9DAB1F09A4E1}"/>
              </a:ext>
            </a:extLst>
          </p:cNvPr>
          <p:cNvSpPr>
            <a:spLocks noGrp="1"/>
          </p:cNvSpPr>
          <p:nvPr>
            <p:ph type="title"/>
          </p:nvPr>
        </p:nvSpPr>
        <p:spPr>
          <a:xfrm>
            <a:off x="574675" y="124743"/>
            <a:ext cx="8001000" cy="1216025"/>
          </a:xfrm>
        </p:spPr>
        <p:txBody>
          <a:bodyPr anchor="ctr" anchorCtr="0"/>
          <a:lstStyle/>
          <a:p>
            <a:r>
              <a:rPr lang="ja-JP" altLang="en-US" dirty="0"/>
              <a:t>雇用形態別・男女の結婚願望</a:t>
            </a:r>
            <a:endParaRPr lang="en-US" dirty="0"/>
          </a:p>
        </p:txBody>
      </p:sp>
      <p:sp>
        <p:nvSpPr>
          <p:cNvPr id="8" name="テキスト ボックス 7">
            <a:extLst>
              <a:ext uri="{FF2B5EF4-FFF2-40B4-BE49-F238E27FC236}">
                <a16:creationId xmlns:a16="http://schemas.microsoft.com/office/drawing/2014/main" id="{F061437B-E3F3-E092-C2CA-A5717C2A5A05}"/>
              </a:ext>
            </a:extLst>
          </p:cNvPr>
          <p:cNvSpPr txBox="1"/>
          <p:nvPr/>
        </p:nvSpPr>
        <p:spPr>
          <a:xfrm>
            <a:off x="5822261" y="1268760"/>
            <a:ext cx="2880320" cy="4154984"/>
          </a:xfrm>
          <a:prstGeom prst="rect">
            <a:avLst/>
          </a:prstGeom>
          <a:solidFill>
            <a:schemeClr val="bg2"/>
          </a:solidFill>
        </p:spPr>
        <p:txBody>
          <a:bodyPr wrap="square" rtlCol="0">
            <a:spAutoFit/>
          </a:bodyPr>
          <a:lstStyle/>
          <a:p>
            <a:r>
              <a:rPr lang="ja-JP" altLang="en-US" dirty="0"/>
              <a:t>多数の人が結婚を望んでいるが、</a:t>
            </a:r>
            <a:endParaRPr lang="en-US" altLang="ja-JP" dirty="0"/>
          </a:p>
          <a:p>
            <a:r>
              <a:rPr lang="ja-JP" altLang="en-US" dirty="0"/>
              <a:t>結婚願望（絶対したい＋なるべくしたい）には、雇用形態で差がある。</a:t>
            </a:r>
            <a:endParaRPr lang="en-US" altLang="ja-JP" dirty="0"/>
          </a:p>
          <a:p>
            <a:r>
              <a:rPr lang="ja-JP" altLang="en-US" dirty="0"/>
              <a:t>男性（正規　</a:t>
            </a:r>
            <a:r>
              <a:rPr lang="en-US" altLang="ja-JP" dirty="0"/>
              <a:t>68.8</a:t>
            </a:r>
            <a:r>
              <a:rPr lang="ja-JP" altLang="en-US" dirty="0"/>
              <a:t>％＞非正規</a:t>
            </a:r>
            <a:r>
              <a:rPr lang="en-US" altLang="ja-JP" dirty="0"/>
              <a:t>46.1</a:t>
            </a:r>
            <a:r>
              <a:rPr lang="ja-JP" altLang="en-US" dirty="0"/>
              <a:t>％）、女性（正規　</a:t>
            </a:r>
            <a:r>
              <a:rPr lang="en-US" altLang="ja-JP" dirty="0"/>
              <a:t>80.5</a:t>
            </a:r>
            <a:r>
              <a:rPr lang="ja-JP" altLang="en-US" dirty="0"/>
              <a:t>％＞非正規</a:t>
            </a:r>
            <a:r>
              <a:rPr lang="en-US" altLang="ja-JP" dirty="0"/>
              <a:t>63.1</a:t>
            </a:r>
            <a:r>
              <a:rPr lang="ja-JP" altLang="en-US" dirty="0"/>
              <a:t>％）。</a:t>
            </a:r>
            <a:endParaRPr lang="en-US" altLang="ja-JP" dirty="0"/>
          </a:p>
          <a:p>
            <a:endParaRPr lang="en-US" dirty="0"/>
          </a:p>
        </p:txBody>
      </p:sp>
      <p:sp>
        <p:nvSpPr>
          <p:cNvPr id="9" name="テキスト ボックス 8">
            <a:extLst>
              <a:ext uri="{FF2B5EF4-FFF2-40B4-BE49-F238E27FC236}">
                <a16:creationId xmlns:a16="http://schemas.microsoft.com/office/drawing/2014/main" id="{59C1A99E-C696-DC18-4451-458C606887DB}"/>
              </a:ext>
            </a:extLst>
          </p:cNvPr>
          <p:cNvSpPr txBox="1"/>
          <p:nvPr/>
        </p:nvSpPr>
        <p:spPr>
          <a:xfrm>
            <a:off x="5793028" y="5004464"/>
            <a:ext cx="2880320" cy="1169551"/>
          </a:xfrm>
          <a:prstGeom prst="rect">
            <a:avLst/>
          </a:prstGeom>
          <a:solidFill>
            <a:schemeClr val="bg2"/>
          </a:solidFill>
        </p:spPr>
        <p:txBody>
          <a:bodyPr wrap="square" rtlCol="0">
            <a:spAutoFit/>
          </a:bodyPr>
          <a:lstStyle/>
          <a:p>
            <a:r>
              <a:rPr lang="ja-JP" altLang="en-US" sz="1400" dirty="0">
                <a:solidFill>
                  <a:srgbClr val="FF0000"/>
                </a:solidFill>
              </a:rPr>
              <a:t>厚生労働省「</a:t>
            </a:r>
            <a:r>
              <a:rPr lang="en-US" altLang="ja-JP" sz="1400" dirty="0">
                <a:solidFill>
                  <a:srgbClr val="FF0000"/>
                </a:solidFill>
              </a:rPr>
              <a:t>21</a:t>
            </a:r>
            <a:r>
              <a:rPr lang="ja-JP" altLang="en-US" sz="1400" dirty="0">
                <a:solidFill>
                  <a:srgbClr val="FF0000"/>
                </a:solidFill>
              </a:rPr>
              <a:t>世紀成年者縦断調査</a:t>
            </a:r>
            <a:r>
              <a:rPr lang="en-US" altLang="ja-JP" sz="1400" dirty="0">
                <a:solidFill>
                  <a:srgbClr val="FF0000"/>
                </a:solidFill>
              </a:rPr>
              <a:t>(2012</a:t>
            </a:r>
            <a:r>
              <a:rPr lang="ja-JP" altLang="en-US" sz="1400" dirty="0">
                <a:solidFill>
                  <a:srgbClr val="FF0000"/>
                </a:solidFill>
              </a:rPr>
              <a:t>年</a:t>
            </a:r>
            <a:r>
              <a:rPr lang="en-US" altLang="ja-JP" sz="1400" dirty="0">
                <a:solidFill>
                  <a:srgbClr val="FF0000"/>
                </a:solidFill>
              </a:rPr>
              <a:t>10</a:t>
            </a:r>
            <a:r>
              <a:rPr lang="ja-JP" altLang="en-US" sz="1400" dirty="0">
                <a:solidFill>
                  <a:srgbClr val="FF0000"/>
                </a:solidFill>
              </a:rPr>
              <a:t>月末時点で</a:t>
            </a:r>
            <a:r>
              <a:rPr lang="en-US" altLang="ja-JP" sz="1400" dirty="0">
                <a:solidFill>
                  <a:srgbClr val="FF0000"/>
                </a:solidFill>
              </a:rPr>
              <a:t>20</a:t>
            </a:r>
            <a:r>
              <a:rPr lang="ja-JP" altLang="en-US" sz="1400" dirty="0">
                <a:solidFill>
                  <a:srgbClr val="FF0000"/>
                </a:solidFill>
              </a:rPr>
              <a:t>代だった男女・その配偶者毎年継続的に調査・</a:t>
            </a:r>
            <a:r>
              <a:rPr lang="en-US" altLang="ja-JP" sz="1400" dirty="0">
                <a:solidFill>
                  <a:srgbClr val="FF0000"/>
                </a:solidFill>
              </a:rPr>
              <a:t>2016</a:t>
            </a:r>
            <a:r>
              <a:rPr lang="ja-JP" altLang="en-US" sz="1400" dirty="0">
                <a:solidFill>
                  <a:srgbClr val="FF0000"/>
                </a:solidFill>
              </a:rPr>
              <a:t>年</a:t>
            </a:r>
            <a:r>
              <a:rPr lang="en-US" altLang="ja-JP" sz="1400" dirty="0">
                <a:solidFill>
                  <a:srgbClr val="FF0000"/>
                </a:solidFill>
              </a:rPr>
              <a:t>11</a:t>
            </a:r>
            <a:r>
              <a:rPr lang="ja-JP" altLang="en-US" sz="1400" dirty="0">
                <a:solidFill>
                  <a:srgbClr val="FF0000"/>
                </a:solidFill>
              </a:rPr>
              <a:t>月第</a:t>
            </a:r>
            <a:r>
              <a:rPr lang="en-US" altLang="ja-JP" sz="1400" dirty="0">
                <a:solidFill>
                  <a:srgbClr val="FF0000"/>
                </a:solidFill>
              </a:rPr>
              <a:t>5</a:t>
            </a:r>
            <a:r>
              <a:rPr lang="ja-JP" altLang="en-US" sz="1400" dirty="0">
                <a:solidFill>
                  <a:srgbClr val="FF0000"/>
                </a:solidFill>
              </a:rPr>
              <a:t>回</a:t>
            </a:r>
            <a:r>
              <a:rPr lang="en-US" altLang="ja-JP" sz="1400" dirty="0">
                <a:solidFill>
                  <a:srgbClr val="FF0000"/>
                </a:solidFill>
              </a:rPr>
              <a:t>)</a:t>
            </a:r>
            <a:r>
              <a:rPr lang="ja-JP" altLang="en-US" sz="1400" dirty="0">
                <a:solidFill>
                  <a:srgbClr val="FF0000"/>
                </a:solidFill>
              </a:rPr>
              <a:t>の調査結果による。</a:t>
            </a:r>
            <a:endParaRPr lang="en-US" sz="1400" dirty="0">
              <a:solidFill>
                <a:srgbClr val="FF0000"/>
              </a:solidFill>
            </a:endParaRPr>
          </a:p>
        </p:txBody>
      </p:sp>
      <p:pic>
        <p:nvPicPr>
          <p:cNvPr id="6" name="図 5" descr="グラフ&#10;&#10;自動的に生成された説明">
            <a:extLst>
              <a:ext uri="{FF2B5EF4-FFF2-40B4-BE49-F238E27FC236}">
                <a16:creationId xmlns:a16="http://schemas.microsoft.com/office/drawing/2014/main" id="{30021A7F-F827-15D1-D8CD-2549BC8D08C6}"/>
              </a:ext>
            </a:extLst>
          </p:cNvPr>
          <p:cNvPicPr>
            <a:picLocks noChangeAspect="1"/>
          </p:cNvPicPr>
          <p:nvPr/>
        </p:nvPicPr>
        <p:blipFill>
          <a:blip r:embed="rId2"/>
          <a:stretch>
            <a:fillRect/>
          </a:stretch>
        </p:blipFill>
        <p:spPr>
          <a:xfrm>
            <a:off x="574675" y="1340768"/>
            <a:ext cx="5273710" cy="4896544"/>
          </a:xfrm>
          <a:prstGeom prst="rect">
            <a:avLst/>
          </a:prstGeom>
        </p:spPr>
      </p:pic>
    </p:spTree>
    <p:extLst>
      <p:ext uri="{BB962C8B-B14F-4D97-AF65-F5344CB8AC3E}">
        <p14:creationId xmlns:p14="http://schemas.microsoft.com/office/powerpoint/2010/main" val="338377119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FD18B07-7C7E-C363-7784-9DAB1F09A4E1}"/>
              </a:ext>
            </a:extLst>
          </p:cNvPr>
          <p:cNvSpPr>
            <a:spLocks noGrp="1"/>
          </p:cNvSpPr>
          <p:nvPr>
            <p:ph type="title"/>
          </p:nvPr>
        </p:nvSpPr>
        <p:spPr>
          <a:xfrm>
            <a:off x="571500" y="218231"/>
            <a:ext cx="8001000" cy="1216025"/>
          </a:xfrm>
        </p:spPr>
        <p:txBody>
          <a:bodyPr anchor="ctr" anchorCtr="0"/>
          <a:lstStyle/>
          <a:p>
            <a:r>
              <a:rPr lang="ja-JP" altLang="en-US" dirty="0"/>
              <a:t>雇用形態別・男女の希望子ども数</a:t>
            </a:r>
            <a:endParaRPr lang="en-US" dirty="0"/>
          </a:p>
        </p:txBody>
      </p:sp>
      <p:sp>
        <p:nvSpPr>
          <p:cNvPr id="8" name="テキスト ボックス 7">
            <a:extLst>
              <a:ext uri="{FF2B5EF4-FFF2-40B4-BE49-F238E27FC236}">
                <a16:creationId xmlns:a16="http://schemas.microsoft.com/office/drawing/2014/main" id="{F061437B-E3F3-E092-C2CA-A5717C2A5A05}"/>
              </a:ext>
            </a:extLst>
          </p:cNvPr>
          <p:cNvSpPr txBox="1"/>
          <p:nvPr/>
        </p:nvSpPr>
        <p:spPr>
          <a:xfrm>
            <a:off x="5822261" y="1268760"/>
            <a:ext cx="2880320" cy="4154984"/>
          </a:xfrm>
          <a:prstGeom prst="rect">
            <a:avLst/>
          </a:prstGeom>
          <a:solidFill>
            <a:schemeClr val="bg2"/>
          </a:solidFill>
        </p:spPr>
        <p:txBody>
          <a:bodyPr wrap="square" rtlCol="0">
            <a:spAutoFit/>
          </a:bodyPr>
          <a:lstStyle/>
          <a:p>
            <a:r>
              <a:rPr lang="ja-JP" altLang="en-US" dirty="0"/>
              <a:t>希望子ども数＝０</a:t>
            </a:r>
            <a:endParaRPr lang="en-US" altLang="ja-JP" dirty="0"/>
          </a:p>
          <a:p>
            <a:r>
              <a:rPr lang="ja-JP" altLang="en-US" dirty="0"/>
              <a:t>正規</a:t>
            </a:r>
            <a:r>
              <a:rPr lang="en-US" altLang="ja-JP" dirty="0"/>
              <a:t>7.4</a:t>
            </a:r>
            <a:r>
              <a:rPr lang="ja-JP" altLang="en-US" dirty="0"/>
              <a:t>％＜非正規</a:t>
            </a:r>
            <a:r>
              <a:rPr lang="en-US" altLang="ja-JP" dirty="0"/>
              <a:t>13.8</a:t>
            </a:r>
            <a:r>
              <a:rPr lang="ja-JP" altLang="en-US" dirty="0"/>
              <a:t>％</a:t>
            </a:r>
            <a:endParaRPr lang="en-US" altLang="ja-JP" dirty="0"/>
          </a:p>
          <a:p>
            <a:r>
              <a:rPr lang="ja-JP" altLang="en-US" dirty="0"/>
              <a:t>希望子ども数＝１</a:t>
            </a:r>
            <a:endParaRPr lang="en-US" altLang="ja-JP" dirty="0"/>
          </a:p>
          <a:p>
            <a:r>
              <a:rPr lang="ja-JP" altLang="en-US" dirty="0"/>
              <a:t>正規　</a:t>
            </a:r>
            <a:r>
              <a:rPr lang="en-US" altLang="ja-JP" dirty="0"/>
              <a:t>9.0</a:t>
            </a:r>
            <a:r>
              <a:rPr lang="ja-JP" altLang="en-US" dirty="0"/>
              <a:t>％</a:t>
            </a:r>
            <a:r>
              <a:rPr lang="en-US" altLang="ja-JP" dirty="0"/>
              <a:t>&lt;</a:t>
            </a:r>
            <a:r>
              <a:rPr lang="ja-JP" altLang="en-US" dirty="0"/>
              <a:t>非正規</a:t>
            </a:r>
            <a:r>
              <a:rPr lang="en-US" altLang="ja-JP" dirty="0"/>
              <a:t>10.3</a:t>
            </a:r>
            <a:r>
              <a:rPr lang="ja-JP" altLang="en-US" dirty="0"/>
              <a:t>％</a:t>
            </a:r>
            <a:endParaRPr lang="en-US" altLang="ja-JP" dirty="0"/>
          </a:p>
          <a:p>
            <a:r>
              <a:rPr lang="ja-JP" altLang="en-US" dirty="0"/>
              <a:t>非正規では、子どもを持つことに対する意欲が弱い人が多い。</a:t>
            </a:r>
            <a:endParaRPr lang="en-US" altLang="ja-JP" dirty="0"/>
          </a:p>
          <a:p>
            <a:endParaRPr lang="en-US" dirty="0"/>
          </a:p>
        </p:txBody>
      </p:sp>
      <p:sp>
        <p:nvSpPr>
          <p:cNvPr id="9" name="テキスト ボックス 8">
            <a:extLst>
              <a:ext uri="{FF2B5EF4-FFF2-40B4-BE49-F238E27FC236}">
                <a16:creationId xmlns:a16="http://schemas.microsoft.com/office/drawing/2014/main" id="{59C1A99E-C696-DC18-4451-458C606887DB}"/>
              </a:ext>
            </a:extLst>
          </p:cNvPr>
          <p:cNvSpPr txBox="1"/>
          <p:nvPr/>
        </p:nvSpPr>
        <p:spPr>
          <a:xfrm>
            <a:off x="5800755" y="5008820"/>
            <a:ext cx="2950002" cy="1160840"/>
          </a:xfrm>
          <a:prstGeom prst="rect">
            <a:avLst/>
          </a:prstGeom>
          <a:solidFill>
            <a:schemeClr val="bg2"/>
          </a:solidFill>
        </p:spPr>
        <p:txBody>
          <a:bodyPr wrap="square" rtlCol="0">
            <a:spAutoFit/>
          </a:bodyPr>
          <a:lstStyle/>
          <a:p>
            <a:r>
              <a:rPr lang="ja-JP" altLang="en-US" sz="1400" dirty="0">
                <a:solidFill>
                  <a:srgbClr val="FF0000"/>
                </a:solidFill>
              </a:rPr>
              <a:t>厚生労働省「</a:t>
            </a:r>
            <a:r>
              <a:rPr lang="en-US" altLang="ja-JP" sz="1400" dirty="0">
                <a:solidFill>
                  <a:srgbClr val="FF0000"/>
                </a:solidFill>
              </a:rPr>
              <a:t>21</a:t>
            </a:r>
            <a:r>
              <a:rPr lang="ja-JP" altLang="en-US" sz="1400" dirty="0">
                <a:solidFill>
                  <a:srgbClr val="FF0000"/>
                </a:solidFill>
              </a:rPr>
              <a:t>世紀成年者縦断調査</a:t>
            </a:r>
            <a:r>
              <a:rPr lang="en-US" altLang="ja-JP" sz="1400" dirty="0">
                <a:solidFill>
                  <a:srgbClr val="FF0000"/>
                </a:solidFill>
              </a:rPr>
              <a:t>(2012</a:t>
            </a:r>
            <a:r>
              <a:rPr lang="ja-JP" altLang="en-US" sz="1400" dirty="0">
                <a:solidFill>
                  <a:srgbClr val="FF0000"/>
                </a:solidFill>
              </a:rPr>
              <a:t>年</a:t>
            </a:r>
            <a:r>
              <a:rPr lang="en-US" altLang="ja-JP" sz="1400" dirty="0">
                <a:solidFill>
                  <a:srgbClr val="FF0000"/>
                </a:solidFill>
              </a:rPr>
              <a:t>10</a:t>
            </a:r>
            <a:r>
              <a:rPr lang="ja-JP" altLang="en-US" sz="1400" dirty="0">
                <a:solidFill>
                  <a:srgbClr val="FF0000"/>
                </a:solidFill>
              </a:rPr>
              <a:t>月末時点で</a:t>
            </a:r>
            <a:r>
              <a:rPr lang="en-US" altLang="ja-JP" sz="1400" dirty="0">
                <a:solidFill>
                  <a:srgbClr val="FF0000"/>
                </a:solidFill>
              </a:rPr>
              <a:t>20</a:t>
            </a:r>
            <a:r>
              <a:rPr lang="ja-JP" altLang="en-US" sz="1400" dirty="0">
                <a:solidFill>
                  <a:srgbClr val="FF0000"/>
                </a:solidFill>
              </a:rPr>
              <a:t>代だった男女・その配偶者毎年継続的に調査・</a:t>
            </a:r>
            <a:r>
              <a:rPr lang="en-US" altLang="ja-JP" sz="1400" dirty="0">
                <a:solidFill>
                  <a:srgbClr val="FF0000"/>
                </a:solidFill>
              </a:rPr>
              <a:t>2016</a:t>
            </a:r>
            <a:r>
              <a:rPr lang="ja-JP" altLang="en-US" sz="1400" dirty="0">
                <a:solidFill>
                  <a:srgbClr val="FF0000"/>
                </a:solidFill>
              </a:rPr>
              <a:t>年</a:t>
            </a:r>
            <a:r>
              <a:rPr lang="en-US" altLang="ja-JP" sz="1400" dirty="0">
                <a:solidFill>
                  <a:srgbClr val="FF0000"/>
                </a:solidFill>
              </a:rPr>
              <a:t>11</a:t>
            </a:r>
            <a:r>
              <a:rPr lang="ja-JP" altLang="en-US" sz="1400" dirty="0">
                <a:solidFill>
                  <a:srgbClr val="FF0000"/>
                </a:solidFill>
              </a:rPr>
              <a:t>月第</a:t>
            </a:r>
            <a:r>
              <a:rPr lang="en-US" altLang="ja-JP" sz="1400" dirty="0">
                <a:solidFill>
                  <a:srgbClr val="FF0000"/>
                </a:solidFill>
              </a:rPr>
              <a:t>5</a:t>
            </a:r>
            <a:r>
              <a:rPr lang="ja-JP" altLang="en-US" sz="1400" dirty="0">
                <a:solidFill>
                  <a:srgbClr val="FF0000"/>
                </a:solidFill>
              </a:rPr>
              <a:t>回</a:t>
            </a:r>
            <a:r>
              <a:rPr lang="en-US" altLang="ja-JP" sz="1400" dirty="0">
                <a:solidFill>
                  <a:srgbClr val="FF0000"/>
                </a:solidFill>
              </a:rPr>
              <a:t>)</a:t>
            </a:r>
            <a:r>
              <a:rPr lang="ja-JP" altLang="en-US" sz="1400" dirty="0">
                <a:solidFill>
                  <a:srgbClr val="FF0000"/>
                </a:solidFill>
              </a:rPr>
              <a:t>の調査結果による。</a:t>
            </a:r>
            <a:endParaRPr lang="en-US" sz="1400" dirty="0">
              <a:solidFill>
                <a:srgbClr val="FF0000"/>
              </a:solidFill>
            </a:endParaRPr>
          </a:p>
        </p:txBody>
      </p:sp>
      <p:pic>
        <p:nvPicPr>
          <p:cNvPr id="4" name="図 3" descr="グラフ&#10;&#10;自動的に生成された説明">
            <a:extLst>
              <a:ext uri="{FF2B5EF4-FFF2-40B4-BE49-F238E27FC236}">
                <a16:creationId xmlns:a16="http://schemas.microsoft.com/office/drawing/2014/main" id="{9ED6816F-92CB-815C-7260-5FBA0AF28142}"/>
              </a:ext>
            </a:extLst>
          </p:cNvPr>
          <p:cNvPicPr>
            <a:picLocks noChangeAspect="1"/>
          </p:cNvPicPr>
          <p:nvPr/>
        </p:nvPicPr>
        <p:blipFill>
          <a:blip r:embed="rId2"/>
          <a:stretch>
            <a:fillRect/>
          </a:stretch>
        </p:blipFill>
        <p:spPr>
          <a:xfrm>
            <a:off x="326639" y="1268760"/>
            <a:ext cx="5398928" cy="4373550"/>
          </a:xfrm>
          <a:prstGeom prst="rect">
            <a:avLst/>
          </a:prstGeom>
        </p:spPr>
      </p:pic>
    </p:spTree>
    <p:extLst>
      <p:ext uri="{BB962C8B-B14F-4D97-AF65-F5344CB8AC3E}">
        <p14:creationId xmlns:p14="http://schemas.microsoft.com/office/powerpoint/2010/main" val="300586178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FD18B07-7C7E-C363-7784-9DAB1F09A4E1}"/>
              </a:ext>
            </a:extLst>
          </p:cNvPr>
          <p:cNvSpPr>
            <a:spLocks noGrp="1"/>
          </p:cNvSpPr>
          <p:nvPr>
            <p:ph type="title"/>
          </p:nvPr>
        </p:nvSpPr>
        <p:spPr>
          <a:xfrm>
            <a:off x="457200" y="274638"/>
            <a:ext cx="8229600" cy="1143000"/>
          </a:xfrm>
        </p:spPr>
        <p:txBody>
          <a:bodyPr wrap="square" anchor="b">
            <a:normAutofit fontScale="90000"/>
          </a:bodyPr>
          <a:lstStyle/>
          <a:p>
            <a:r>
              <a:rPr lang="ja-JP" altLang="en-US" sz="4000" dirty="0">
                <a:solidFill>
                  <a:schemeClr val="tx1"/>
                </a:solidFill>
              </a:rPr>
              <a:t>結婚・出産を控える若者　「貧乏になるのは嫌だ」</a:t>
            </a:r>
            <a:endParaRPr lang="en-US" sz="4000" dirty="0">
              <a:solidFill>
                <a:schemeClr val="tx1"/>
              </a:solidFill>
            </a:endParaRPr>
          </a:p>
        </p:txBody>
      </p:sp>
      <p:sp>
        <p:nvSpPr>
          <p:cNvPr id="9" name="Text Placeholder 2">
            <a:extLst>
              <a:ext uri="{FF2B5EF4-FFF2-40B4-BE49-F238E27FC236}">
                <a16:creationId xmlns:a16="http://schemas.microsoft.com/office/drawing/2014/main" id="{62498839-5A94-1EAA-792C-1B8B33F58512}"/>
              </a:ext>
            </a:extLst>
          </p:cNvPr>
          <p:cNvSpPr>
            <a:spLocks noGrp="1"/>
          </p:cNvSpPr>
          <p:nvPr>
            <p:ph type="body" idx="1"/>
          </p:nvPr>
        </p:nvSpPr>
        <p:spPr>
          <a:xfrm>
            <a:off x="548332" y="5525542"/>
            <a:ext cx="4040188" cy="639762"/>
          </a:xfrm>
        </p:spPr>
        <p:txBody>
          <a:bodyPr/>
          <a:lstStyle/>
          <a:p>
            <a:r>
              <a:rPr lang="en-US" altLang="ja-JP" sz="2000" b="0" dirty="0"/>
              <a:t>2024</a:t>
            </a:r>
            <a:r>
              <a:rPr lang="ja-JP" altLang="en-US" sz="2000" b="0" dirty="0"/>
              <a:t>年</a:t>
            </a:r>
            <a:r>
              <a:rPr lang="en-US" altLang="ja-JP" sz="2000" b="0" dirty="0"/>
              <a:t>7</a:t>
            </a:r>
            <a:r>
              <a:rPr lang="ja-JP" altLang="en-US" sz="2000" b="0" dirty="0"/>
              <a:t>月</a:t>
            </a:r>
            <a:r>
              <a:rPr lang="en-US" altLang="ja-JP" sz="2000" b="0" dirty="0"/>
              <a:t>4</a:t>
            </a:r>
            <a:r>
              <a:rPr lang="ja-JP" altLang="en-US" sz="2000" b="0" dirty="0"/>
              <a:t>日 朝日新聞デジタル、中央大学・山田昌弘教授</a:t>
            </a:r>
            <a:endParaRPr lang="en-US" sz="2000" b="0" dirty="0"/>
          </a:p>
        </p:txBody>
      </p:sp>
      <p:pic>
        <p:nvPicPr>
          <p:cNvPr id="4" name="図 3">
            <a:extLst>
              <a:ext uri="{FF2B5EF4-FFF2-40B4-BE49-F238E27FC236}">
                <a16:creationId xmlns:a16="http://schemas.microsoft.com/office/drawing/2014/main" id="{398A5B45-D651-F00F-C335-03F4C3559758}"/>
              </a:ext>
            </a:extLst>
          </p:cNvPr>
          <p:cNvPicPr>
            <a:picLocks noChangeAspect="1"/>
          </p:cNvPicPr>
          <p:nvPr/>
        </p:nvPicPr>
        <p:blipFill rotWithShape="1">
          <a:blip r:embed="rId2"/>
          <a:srcRect l="13919" r="10471"/>
          <a:stretch/>
        </p:blipFill>
        <p:spPr>
          <a:xfrm>
            <a:off x="563066" y="1550169"/>
            <a:ext cx="4040188" cy="3951288"/>
          </a:xfrm>
          <a:prstGeom prst="rect">
            <a:avLst/>
          </a:prstGeom>
          <a:noFill/>
        </p:spPr>
      </p:pic>
      <p:sp>
        <p:nvSpPr>
          <p:cNvPr id="3" name="コンテンツ プレースホルダー 2">
            <a:extLst>
              <a:ext uri="{FF2B5EF4-FFF2-40B4-BE49-F238E27FC236}">
                <a16:creationId xmlns:a16="http://schemas.microsoft.com/office/drawing/2014/main" id="{6EAFC224-B4F7-7955-CAA8-B794EC6E8BB3}"/>
              </a:ext>
            </a:extLst>
          </p:cNvPr>
          <p:cNvSpPr>
            <a:spLocks noGrp="1"/>
          </p:cNvSpPr>
          <p:nvPr>
            <p:ph sz="quarter" idx="4"/>
          </p:nvPr>
        </p:nvSpPr>
        <p:spPr>
          <a:xfrm>
            <a:off x="4608562" y="1550168"/>
            <a:ext cx="4139902" cy="4615136"/>
          </a:xfrm>
          <a:solidFill>
            <a:schemeClr val="bg2"/>
          </a:solidFill>
        </p:spPr>
        <p:txBody>
          <a:bodyPr wrap="square" anchor="t">
            <a:normAutofit fontScale="92500" lnSpcReduction="10000"/>
          </a:bodyPr>
          <a:lstStyle/>
          <a:p>
            <a:pPr marL="0" indent="0">
              <a:lnSpc>
                <a:spcPct val="90000"/>
              </a:lnSpc>
              <a:buNone/>
            </a:pPr>
            <a:r>
              <a:rPr lang="ja-JP" altLang="en-US" sz="2200" dirty="0"/>
              <a:t>私が若い頃は、結婚したら豊かになれるものだと思っていました。しかし、いまの若者たちの中には、「結婚して子どもを持って、時間的、経済的に貧しくなるのは嫌だ」と考える人たちが多く存在しています。</a:t>
            </a:r>
            <a:endParaRPr lang="en-US" altLang="ja-JP" sz="2200" dirty="0"/>
          </a:p>
          <a:p>
            <a:pPr marL="0" indent="0">
              <a:lnSpc>
                <a:spcPct val="90000"/>
              </a:lnSpc>
              <a:buNone/>
            </a:pPr>
            <a:r>
              <a:rPr lang="ja-JP" altLang="en-US" sz="2200" dirty="0"/>
              <a:t>親と同居している場合、親の家から出て、自分もしくは自分と配偶者の収入だけで今よりいい生活ができるかどうかと考える。そして、結婚していい暮らしができるという見通しがたつまで、結婚を先延ばしして親元で待つのです。その結果、かなりの人が先延ばししたまま中高年になります。</a:t>
            </a:r>
          </a:p>
          <a:p>
            <a:pPr marL="0" indent="0">
              <a:lnSpc>
                <a:spcPct val="90000"/>
              </a:lnSpc>
              <a:buNone/>
            </a:pPr>
            <a:r>
              <a:rPr lang="ja-JP" altLang="en-US" sz="2200" dirty="0"/>
              <a:t>記者：将来にわたってリスクを回避できる見通しがないと、結婚や出産を控える若者が多いということですね。</a:t>
            </a:r>
          </a:p>
        </p:txBody>
      </p:sp>
      <p:sp>
        <p:nvSpPr>
          <p:cNvPr id="7" name="テキスト ボックス 6">
            <a:extLst>
              <a:ext uri="{FF2B5EF4-FFF2-40B4-BE49-F238E27FC236}">
                <a16:creationId xmlns:a16="http://schemas.microsoft.com/office/drawing/2014/main" id="{DA3B5CE0-6049-4D4D-CEEA-D02A4B5D0871}"/>
              </a:ext>
            </a:extLst>
          </p:cNvPr>
          <p:cNvSpPr txBox="1"/>
          <p:nvPr/>
        </p:nvSpPr>
        <p:spPr>
          <a:xfrm>
            <a:off x="380504" y="6093297"/>
            <a:ext cx="8439968" cy="646331"/>
          </a:xfrm>
          <a:prstGeom prst="rect">
            <a:avLst/>
          </a:prstGeom>
          <a:noFill/>
        </p:spPr>
        <p:txBody>
          <a:bodyPr wrap="square" rtlCol="0">
            <a:spAutoFit/>
          </a:bodyPr>
          <a:lstStyle/>
          <a:p>
            <a:r>
              <a:rPr lang="ja-JP" altLang="en-US" sz="1800" dirty="0">
                <a:solidFill>
                  <a:srgbClr val="FF0000"/>
                </a:solidFill>
              </a:rPr>
              <a:t>★往年のパラサイトシングル論に回帰？しかし、リスクのない結婚や家族形成って、昔も今も、あり得ないのでは？</a:t>
            </a:r>
            <a:endParaRPr lang="en-US" sz="1800" dirty="0">
              <a:solidFill>
                <a:srgbClr val="FF0000"/>
              </a:solidFill>
            </a:endParaRPr>
          </a:p>
        </p:txBody>
      </p:sp>
    </p:spTree>
    <p:extLst>
      <p:ext uri="{BB962C8B-B14F-4D97-AF65-F5344CB8AC3E}">
        <p14:creationId xmlns:p14="http://schemas.microsoft.com/office/powerpoint/2010/main" val="4223196991"/>
      </p:ext>
    </p:extLst>
  </p:cSld>
  <p:clrMapOvr>
    <a:masterClrMapping/>
  </p:clrMapOvr>
</p:sld>
</file>

<file path=ppt/theme/theme1.xml><?xml version="1.0" encoding="utf-8"?>
<a:theme xmlns:a="http://schemas.openxmlformats.org/drawingml/2006/main" name="Profile">
  <a:themeElements>
    <a:clrScheme name="Profile 9">
      <a:dk1>
        <a:srgbClr val="000000"/>
      </a:dk1>
      <a:lt1>
        <a:srgbClr val="FFFFFF"/>
      </a:lt1>
      <a:dk2>
        <a:srgbClr val="000000"/>
      </a:dk2>
      <a:lt2>
        <a:srgbClr val="DDDDDD"/>
      </a:lt2>
      <a:accent1>
        <a:srgbClr val="A3B2C1"/>
      </a:accent1>
      <a:accent2>
        <a:srgbClr val="CC0000"/>
      </a:accent2>
      <a:accent3>
        <a:srgbClr val="FFFFFF"/>
      </a:accent3>
      <a:accent4>
        <a:srgbClr val="000000"/>
      </a:accent4>
      <a:accent5>
        <a:srgbClr val="CED5DD"/>
      </a:accent5>
      <a:accent6>
        <a:srgbClr val="B90000"/>
      </a:accent6>
      <a:hlink>
        <a:srgbClr val="336699"/>
      </a:hlink>
      <a:folHlink>
        <a:srgbClr val="003366"/>
      </a:folHlink>
    </a:clrScheme>
    <a:fontScheme name="Profil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ja-JP" altLang="en-US" sz="2400" b="0" i="0" u="none" strike="noStrike" cap="none" normalizeH="0" baseline="0">
            <a:ln>
              <a:noFill/>
            </a:ln>
            <a:solidFill>
              <a:schemeClr val="tx1"/>
            </a:solidFill>
            <a:effectLst/>
            <a:latin typeface="Arial" charset="0"/>
            <a:ea typeface="ＭＳ Ｐゴシック" charset="-128"/>
            <a:cs typeface="ＭＳ Ｐゴシック"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ja-JP" altLang="en-US" sz="2400" b="0" i="0" u="none" strike="noStrike" cap="none" normalizeH="0" baseline="0">
            <a:ln>
              <a:noFill/>
            </a:ln>
            <a:solidFill>
              <a:schemeClr val="tx1"/>
            </a:solidFill>
            <a:effectLst/>
            <a:latin typeface="Arial" charset="0"/>
            <a:ea typeface="ＭＳ Ｐゴシック" charset="-128"/>
            <a:cs typeface="ＭＳ Ｐゴシック" charset="-128"/>
          </a:defRPr>
        </a:defPPr>
      </a:lstStyle>
    </a:lnDef>
  </a:objectDefaults>
  <a:extraClrSchemeLst>
    <a:extraClrScheme>
      <a:clrScheme name="Profile 1">
        <a:dk1>
          <a:srgbClr val="A50021"/>
        </a:dk1>
        <a:lt1>
          <a:srgbClr val="FFFFFF"/>
        </a:lt1>
        <a:dk2>
          <a:srgbClr val="800000"/>
        </a:dk2>
        <a:lt2>
          <a:srgbClr val="FFFFFF"/>
        </a:lt2>
        <a:accent1>
          <a:srgbClr val="FF9900"/>
        </a:accent1>
        <a:accent2>
          <a:srgbClr val="FF3300"/>
        </a:accent2>
        <a:accent3>
          <a:srgbClr val="C0AAAA"/>
        </a:accent3>
        <a:accent4>
          <a:srgbClr val="DADADA"/>
        </a:accent4>
        <a:accent5>
          <a:srgbClr val="FFCAAA"/>
        </a:accent5>
        <a:accent6>
          <a:srgbClr val="E72D00"/>
        </a:accent6>
        <a:hlink>
          <a:srgbClr val="FFFFCC"/>
        </a:hlink>
        <a:folHlink>
          <a:srgbClr val="FFCC99"/>
        </a:folHlink>
      </a:clrScheme>
      <a:clrMap bg1="dk2" tx1="lt1" bg2="dk1" tx2="lt2" accent1="accent1" accent2="accent2" accent3="accent3" accent4="accent4" accent5="accent5" accent6="accent6" hlink="hlink" folHlink="folHlink"/>
    </a:extraClrScheme>
    <a:extraClrScheme>
      <a:clrScheme name="Profile 2">
        <a:dk1>
          <a:srgbClr val="3C001E"/>
        </a:dk1>
        <a:lt1>
          <a:srgbClr val="FFFFFF"/>
        </a:lt1>
        <a:dk2>
          <a:srgbClr val="51072E"/>
        </a:dk2>
        <a:lt2>
          <a:srgbClr val="FFFFFF"/>
        </a:lt2>
        <a:accent1>
          <a:srgbClr val="89A38F"/>
        </a:accent1>
        <a:accent2>
          <a:srgbClr val="666699"/>
        </a:accent2>
        <a:accent3>
          <a:srgbClr val="B3AAAD"/>
        </a:accent3>
        <a:accent4>
          <a:srgbClr val="DADADA"/>
        </a:accent4>
        <a:accent5>
          <a:srgbClr val="C4CEC6"/>
        </a:accent5>
        <a:accent6>
          <a:srgbClr val="5C5C8A"/>
        </a:accent6>
        <a:hlink>
          <a:srgbClr val="808000"/>
        </a:hlink>
        <a:folHlink>
          <a:srgbClr val="666633"/>
        </a:folHlink>
      </a:clrScheme>
      <a:clrMap bg1="dk2" tx1="lt1" bg2="dk1" tx2="lt2" accent1="accent1" accent2="accent2" accent3="accent3" accent4="accent4" accent5="accent5" accent6="accent6" hlink="hlink" folHlink="folHlink"/>
    </a:extraClrScheme>
    <a:extraClrScheme>
      <a:clrScheme name="Profile 3">
        <a:dk1>
          <a:srgbClr val="333333"/>
        </a:dk1>
        <a:lt1>
          <a:srgbClr val="FFFFFF"/>
        </a:lt1>
        <a:dk2>
          <a:srgbClr val="000000"/>
        </a:dk2>
        <a:lt2>
          <a:srgbClr val="FFFFFF"/>
        </a:lt2>
        <a:accent1>
          <a:srgbClr val="3399FF"/>
        </a:accent1>
        <a:accent2>
          <a:srgbClr val="CC0000"/>
        </a:accent2>
        <a:accent3>
          <a:srgbClr val="AAAAAA"/>
        </a:accent3>
        <a:accent4>
          <a:srgbClr val="DADADA"/>
        </a:accent4>
        <a:accent5>
          <a:srgbClr val="ADCAFF"/>
        </a:accent5>
        <a:accent6>
          <a:srgbClr val="B90000"/>
        </a:accent6>
        <a:hlink>
          <a:srgbClr val="666699"/>
        </a:hlink>
        <a:folHlink>
          <a:srgbClr val="6600CC"/>
        </a:folHlink>
      </a:clrScheme>
      <a:clrMap bg1="dk2" tx1="lt1" bg2="dk1" tx2="lt2" accent1="accent1" accent2="accent2" accent3="accent3" accent4="accent4" accent5="accent5" accent6="accent6" hlink="hlink" folHlink="folHlink"/>
    </a:extraClrScheme>
    <a:extraClrScheme>
      <a:clrScheme name="Profile 4">
        <a:dk1>
          <a:srgbClr val="4B3D1B"/>
        </a:dk1>
        <a:lt1>
          <a:srgbClr val="FFFFFF"/>
        </a:lt1>
        <a:dk2>
          <a:srgbClr val="330000"/>
        </a:dk2>
        <a:lt2>
          <a:srgbClr val="FFFFFF"/>
        </a:lt2>
        <a:accent1>
          <a:srgbClr val="CC9900"/>
        </a:accent1>
        <a:accent2>
          <a:srgbClr val="CC6600"/>
        </a:accent2>
        <a:accent3>
          <a:srgbClr val="ADAAAA"/>
        </a:accent3>
        <a:accent4>
          <a:srgbClr val="DADADA"/>
        </a:accent4>
        <a:accent5>
          <a:srgbClr val="E2CAAA"/>
        </a:accent5>
        <a:accent6>
          <a:srgbClr val="B95C00"/>
        </a:accent6>
        <a:hlink>
          <a:srgbClr val="666699"/>
        </a:hlink>
        <a:folHlink>
          <a:srgbClr val="CCCC00"/>
        </a:folHlink>
      </a:clrScheme>
      <a:clrMap bg1="dk2" tx1="lt1" bg2="dk1" tx2="lt2" accent1="accent1" accent2="accent2" accent3="accent3" accent4="accent4" accent5="accent5" accent6="accent6" hlink="hlink" folHlink="folHlink"/>
    </a:extraClrScheme>
    <a:extraClrScheme>
      <a:clrScheme name="Profile 5">
        <a:dk1>
          <a:srgbClr val="006666"/>
        </a:dk1>
        <a:lt1>
          <a:srgbClr val="FFFFFF"/>
        </a:lt1>
        <a:dk2>
          <a:srgbClr val="003366"/>
        </a:dk2>
        <a:lt2>
          <a:srgbClr val="FFFFFF"/>
        </a:lt2>
        <a:accent1>
          <a:srgbClr val="0099CC"/>
        </a:accent1>
        <a:accent2>
          <a:srgbClr val="6666FF"/>
        </a:accent2>
        <a:accent3>
          <a:srgbClr val="AAADB8"/>
        </a:accent3>
        <a:accent4>
          <a:srgbClr val="DADADA"/>
        </a:accent4>
        <a:accent5>
          <a:srgbClr val="AACAE2"/>
        </a:accent5>
        <a:accent6>
          <a:srgbClr val="5C5CE7"/>
        </a:accent6>
        <a:hlink>
          <a:srgbClr val="FFFFCC"/>
        </a:hlink>
        <a:folHlink>
          <a:srgbClr val="FFCC00"/>
        </a:folHlink>
      </a:clrScheme>
      <a:clrMap bg1="dk2" tx1="lt1" bg2="dk1" tx2="lt2" accent1="accent1" accent2="accent2" accent3="accent3" accent4="accent4" accent5="accent5" accent6="accent6" hlink="hlink" folHlink="folHlink"/>
    </a:extraClrScheme>
    <a:extraClrScheme>
      <a:clrScheme name="Profile 6">
        <a:dk1>
          <a:srgbClr val="003366"/>
        </a:dk1>
        <a:lt1>
          <a:srgbClr val="FFFFFF"/>
        </a:lt1>
        <a:dk2>
          <a:srgbClr val="006666"/>
        </a:dk2>
        <a:lt2>
          <a:srgbClr val="FFFFFF"/>
        </a:lt2>
        <a:accent1>
          <a:srgbClr val="6699FF"/>
        </a:accent1>
        <a:accent2>
          <a:srgbClr val="00CCFF"/>
        </a:accent2>
        <a:accent3>
          <a:srgbClr val="AAB8B8"/>
        </a:accent3>
        <a:accent4>
          <a:srgbClr val="DADADA"/>
        </a:accent4>
        <a:accent5>
          <a:srgbClr val="B8CAFF"/>
        </a:accent5>
        <a:accent6>
          <a:srgbClr val="00B9E7"/>
        </a:accent6>
        <a:hlink>
          <a:srgbClr val="FFFFCC"/>
        </a:hlink>
        <a:folHlink>
          <a:srgbClr val="33CCCC"/>
        </a:folHlink>
      </a:clrScheme>
      <a:clrMap bg1="dk2" tx1="lt1" bg2="dk1" tx2="lt2" accent1="accent1" accent2="accent2" accent3="accent3" accent4="accent4" accent5="accent5" accent6="accent6" hlink="hlink" folHlink="folHlink"/>
    </a:extraClrScheme>
    <a:extraClrScheme>
      <a:clrScheme name="Profile 7">
        <a:dk1>
          <a:srgbClr val="000000"/>
        </a:dk1>
        <a:lt1>
          <a:srgbClr val="619CB1"/>
        </a:lt1>
        <a:dk2>
          <a:srgbClr val="FFFFFF"/>
        </a:dk2>
        <a:lt2>
          <a:srgbClr val="4E899E"/>
        </a:lt2>
        <a:accent1>
          <a:srgbClr val="FFCC00"/>
        </a:accent1>
        <a:accent2>
          <a:srgbClr val="B6523E"/>
        </a:accent2>
        <a:accent3>
          <a:srgbClr val="B7CBD5"/>
        </a:accent3>
        <a:accent4>
          <a:srgbClr val="000000"/>
        </a:accent4>
        <a:accent5>
          <a:srgbClr val="FFE2AA"/>
        </a:accent5>
        <a:accent6>
          <a:srgbClr val="A54937"/>
        </a:accent6>
        <a:hlink>
          <a:srgbClr val="99CC00"/>
        </a:hlink>
        <a:folHlink>
          <a:srgbClr val="666699"/>
        </a:folHlink>
      </a:clrScheme>
      <a:clrMap bg1="lt1" tx1="dk1" bg2="lt2" tx2="dk2" accent1="accent1" accent2="accent2" accent3="accent3" accent4="accent4" accent5="accent5" accent6="accent6" hlink="hlink" folHlink="folHlink"/>
    </a:extraClrScheme>
    <a:extraClrScheme>
      <a:clrScheme name="Profile 8">
        <a:dk1>
          <a:srgbClr val="598600"/>
        </a:dk1>
        <a:lt1>
          <a:srgbClr val="FFFFFF"/>
        </a:lt1>
        <a:dk2>
          <a:srgbClr val="336600"/>
        </a:dk2>
        <a:lt2>
          <a:srgbClr val="FFFFFF"/>
        </a:lt2>
        <a:accent1>
          <a:srgbClr val="33CC33"/>
        </a:accent1>
        <a:accent2>
          <a:srgbClr val="99CC00"/>
        </a:accent2>
        <a:accent3>
          <a:srgbClr val="ADB8AA"/>
        </a:accent3>
        <a:accent4>
          <a:srgbClr val="DADADA"/>
        </a:accent4>
        <a:accent5>
          <a:srgbClr val="ADE2AD"/>
        </a:accent5>
        <a:accent6>
          <a:srgbClr val="8AB900"/>
        </a:accent6>
        <a:hlink>
          <a:srgbClr val="FFCC00"/>
        </a:hlink>
        <a:folHlink>
          <a:srgbClr val="FFFF99"/>
        </a:folHlink>
      </a:clrScheme>
      <a:clrMap bg1="dk2" tx1="lt1" bg2="dk1" tx2="lt2" accent1="accent1" accent2="accent2" accent3="accent3" accent4="accent4" accent5="accent5" accent6="accent6" hlink="hlink" folHlink="folHlink"/>
    </a:extraClrScheme>
    <a:extraClrScheme>
      <a:clrScheme name="Profile 9">
        <a:dk1>
          <a:srgbClr val="000000"/>
        </a:dk1>
        <a:lt1>
          <a:srgbClr val="FFFFFF"/>
        </a:lt1>
        <a:dk2>
          <a:srgbClr val="000000"/>
        </a:dk2>
        <a:lt2>
          <a:srgbClr val="DDDDDD"/>
        </a:lt2>
        <a:accent1>
          <a:srgbClr val="A3B2C1"/>
        </a:accent1>
        <a:accent2>
          <a:srgbClr val="CC0000"/>
        </a:accent2>
        <a:accent3>
          <a:srgbClr val="FFFFFF"/>
        </a:accent3>
        <a:accent4>
          <a:srgbClr val="000000"/>
        </a:accent4>
        <a:accent5>
          <a:srgbClr val="CED5DD"/>
        </a:accent5>
        <a:accent6>
          <a:srgbClr val="B90000"/>
        </a:accent6>
        <a:hlink>
          <a:srgbClr val="336699"/>
        </a:hlink>
        <a:folHlink>
          <a:srgbClr val="003366"/>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Macintosh HD:Applications:Microsoft Office 2004:テンプレート:プレゼンテーション:デザイン:Profile</Template>
  <TotalTime>22197</TotalTime>
  <Words>3522</Words>
  <Application>Microsoft Office PowerPoint</Application>
  <PresentationFormat>画面に合わせる (4:3)</PresentationFormat>
  <Paragraphs>152</Paragraphs>
  <Slides>28</Slides>
  <Notes>11</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28</vt:i4>
      </vt:variant>
    </vt:vector>
  </HeadingPairs>
  <TitlesOfParts>
    <vt:vector size="36" baseType="lpstr">
      <vt:lpstr>ＤＦＰ勘亭流</vt:lpstr>
      <vt:lpstr>ＭＳ Ｐゴシック</vt:lpstr>
      <vt:lpstr>ＭＳ 明朝</vt:lpstr>
      <vt:lpstr>Arial</vt:lpstr>
      <vt:lpstr>Century</vt:lpstr>
      <vt:lpstr>Times New Roman</vt:lpstr>
      <vt:lpstr>Wingdings</vt:lpstr>
      <vt:lpstr>Profile</vt:lpstr>
      <vt:lpstr>  第13回  【社会変動と家族①】雇用流動化のもとでの家族形成   </vt:lpstr>
      <vt:lpstr>第13回のテーマ</vt:lpstr>
      <vt:lpstr>札幌市の子ども・子育ての取組・計画</vt:lpstr>
      <vt:lpstr>コンピュータを利用した結婚情報サービスの問題点（元開発者の証言）</vt:lpstr>
      <vt:lpstr>正規社員より非正規社員の方が恋愛や結婚をするのは厳しい？</vt:lpstr>
      <vt:lpstr>雇用形態別・男女の結婚状態</vt:lpstr>
      <vt:lpstr>雇用形態別・男女の結婚願望</vt:lpstr>
      <vt:lpstr>雇用形態別・男女の希望子ども数</vt:lpstr>
      <vt:lpstr>結婚・出産を控える若者　「貧乏になるのは嫌だ」</vt:lpstr>
      <vt:lpstr> 人口減少対策におけるパラダイム転換の提案  Proposal of a Paradigm Shift in Policy Measures for Population Decline</vt:lpstr>
      <vt:lpstr>1. 背景と目的 ①止まらない人口減少・見えない政策効果</vt:lpstr>
      <vt:lpstr>1. 背景と目的 ②人口減少対策のパラダイム転換</vt:lpstr>
      <vt:lpstr>2. 現状の人口減少対策の問題点　 ①基本パラダイム</vt:lpstr>
      <vt:lpstr>2. 現状の人口減少対策の問題点　 ②政策介入の考え方（出生力格差の是正）</vt:lpstr>
      <vt:lpstr>2. 現状の人口減少対策の問題点　 ➂‐1　政策効果が期待できない理由　</vt:lpstr>
      <vt:lpstr>2. 現状の人口減少対策の問題点　 ➂ー２：政策効果が期待できない理由</vt:lpstr>
      <vt:lpstr>図１　平均出生年齢の推移（UNWPP22）</vt:lpstr>
      <vt:lpstr>図２　合計出生率の推移（UNWPP22）</vt:lpstr>
      <vt:lpstr>図３　2020年に置換水準を直ちに回復した場合</vt:lpstr>
      <vt:lpstr>だったら、若者はどうしたら良いのか？ 早婚・晩産のススメ！①基本コンセプト </vt:lpstr>
      <vt:lpstr>だったら、若者はどうしたら良いのか？ 早婚・晩産のススメ！　②ライフプラン </vt:lpstr>
      <vt:lpstr>だったら、若者はどうしたら良いのか？ 早婚・晩産のススメ！　③支援施策 </vt:lpstr>
      <vt:lpstr>だったら、若者はどうしたら良いのか？ 早婚・晩産のススメ！　④考え方 </vt:lpstr>
      <vt:lpstr>各「独身でいる理由」を選択した未婚者の割合　</vt:lpstr>
      <vt:lpstr>Reaction Paper#13 1　非正規雇用の増加と未婚割合の上昇について</vt:lpstr>
      <vt:lpstr>Reaction Paper#13 ２．この問題に対する政府・地方自治体の施策について</vt:lpstr>
      <vt:lpstr>定期試験の筆記問題の練習 </vt:lpstr>
      <vt:lpstr>次週</vt:lpstr>
    </vt:vector>
  </TitlesOfParts>
  <Company>札幌市立 大学</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第1回　家族って何だろう？_x0010_ 家族をめぐる話題</dc:title>
  <dc:creator>札幌市立 大学</dc:creator>
  <cp:lastModifiedBy>俊彦 原</cp:lastModifiedBy>
  <cp:revision>259</cp:revision>
  <cp:lastPrinted>2024-06-05T07:32:18Z</cp:lastPrinted>
  <dcterms:created xsi:type="dcterms:W3CDTF">2014-09-24T05:41:10Z</dcterms:created>
  <dcterms:modified xsi:type="dcterms:W3CDTF">2025-07-03T06:09:04Z</dcterms:modified>
</cp:coreProperties>
</file>