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0"/>
  </p:notesMasterIdLst>
  <p:handoutMasterIdLst>
    <p:handoutMasterId r:id="rId31"/>
  </p:handoutMasterIdLst>
  <p:sldIdLst>
    <p:sldId id="256" r:id="rId2"/>
    <p:sldId id="449" r:id="rId3"/>
    <p:sldId id="517" r:id="rId4"/>
    <p:sldId id="523" r:id="rId5"/>
    <p:sldId id="554" r:id="rId6"/>
    <p:sldId id="322" r:id="rId7"/>
    <p:sldId id="627" r:id="rId8"/>
    <p:sldId id="559" r:id="rId9"/>
    <p:sldId id="560" r:id="rId10"/>
    <p:sldId id="555" r:id="rId11"/>
    <p:sldId id="321" r:id="rId12"/>
    <p:sldId id="626" r:id="rId13"/>
    <p:sldId id="558" r:id="rId14"/>
    <p:sldId id="553" r:id="rId15"/>
    <p:sldId id="628" r:id="rId16"/>
    <p:sldId id="629" r:id="rId17"/>
    <p:sldId id="556" r:id="rId18"/>
    <p:sldId id="620" r:id="rId19"/>
    <p:sldId id="621" r:id="rId20"/>
    <p:sldId id="622" r:id="rId21"/>
    <p:sldId id="623" r:id="rId22"/>
    <p:sldId id="624" r:id="rId23"/>
    <p:sldId id="625" r:id="rId24"/>
    <p:sldId id="552" r:id="rId25"/>
    <p:sldId id="446" r:id="rId26"/>
    <p:sldId id="489" r:id="rId27"/>
    <p:sldId id="490" r:id="rId28"/>
    <p:sldId id="425" r:id="rId29"/>
  </p:sldIdLst>
  <p:sldSz cx="9144000" cy="6858000" type="screen4x3"/>
  <p:notesSz cx="6888163" cy="100187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00" autoAdjust="0"/>
    <p:restoredTop sz="94660"/>
  </p:normalViewPr>
  <p:slideViewPr>
    <p:cSldViewPr>
      <p:cViewPr varScale="1">
        <p:scale>
          <a:sx n="71" d="100"/>
          <a:sy n="71" d="100"/>
        </p:scale>
        <p:origin x="131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43011" name="Rectangle 3"/>
          <p:cNvSpPr>
            <a:spLocks noGrp="1" noChangeArrowheads="1"/>
          </p:cNvSpPr>
          <p:nvPr>
            <p:ph type="dt" sz="quarter"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43012" name="Rectangle 4"/>
          <p:cNvSpPr>
            <a:spLocks noGrp="1" noChangeArrowheads="1"/>
          </p:cNvSpPr>
          <p:nvPr>
            <p:ph type="ftr" sz="quarter" idx="2"/>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43013" name="Rectangle 5"/>
          <p:cNvSpPr>
            <a:spLocks noGrp="1" noChangeArrowheads="1"/>
          </p:cNvSpPr>
          <p:nvPr>
            <p:ph type="sldNum" sz="quarter" idx="3"/>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23917F46-3E08-8B45-993B-B96CE388847C}"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defRPr sz="1300"/>
            </a:lvl1pPr>
          </a:lstStyle>
          <a:p>
            <a:pPr>
              <a:defRPr/>
            </a:pPr>
            <a:endParaRPr lang="en-US" altLang="ja-JP"/>
          </a:p>
        </p:txBody>
      </p:sp>
      <p:sp>
        <p:nvSpPr>
          <p:cNvPr id="27651" name="Rectangle 3"/>
          <p:cNvSpPr>
            <a:spLocks noGrp="1" noChangeArrowheads="1"/>
          </p:cNvSpPr>
          <p:nvPr>
            <p:ph type="dt" idx="1"/>
          </p:nvPr>
        </p:nvSpPr>
        <p:spPr bwMode="auto">
          <a:xfrm>
            <a:off x="3903292" y="0"/>
            <a:ext cx="2984871" cy="500936"/>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lvl1pPr algn="r">
              <a:defRPr sz="130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8422" y="4758889"/>
            <a:ext cx="5051320" cy="4508421"/>
          </a:xfrm>
          <a:prstGeom prst="rect">
            <a:avLst/>
          </a:prstGeom>
          <a:noFill/>
          <a:ln w="9525">
            <a:noFill/>
            <a:miter lim="800000"/>
            <a:headEnd/>
            <a:tailEnd/>
          </a:ln>
        </p:spPr>
        <p:txBody>
          <a:bodyPr vert="horz" wrap="square" lIns="96606" tIns="48303" rIns="96606" bIns="48303"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27654" name="Rectangle 6"/>
          <p:cNvSpPr>
            <a:spLocks noGrp="1" noChangeArrowheads="1"/>
          </p:cNvSpPr>
          <p:nvPr>
            <p:ph type="ftr" sz="quarter" idx="4"/>
          </p:nvPr>
        </p:nvSpPr>
        <p:spPr bwMode="auto">
          <a:xfrm>
            <a:off x="0"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defRPr sz="1300"/>
            </a:lvl1pPr>
          </a:lstStyle>
          <a:p>
            <a:pPr>
              <a:defRPr/>
            </a:pPr>
            <a:endParaRPr lang="en-US" altLang="ja-JP"/>
          </a:p>
        </p:txBody>
      </p:sp>
      <p:sp>
        <p:nvSpPr>
          <p:cNvPr id="27655" name="Rectangle 7"/>
          <p:cNvSpPr>
            <a:spLocks noGrp="1" noChangeArrowheads="1"/>
          </p:cNvSpPr>
          <p:nvPr>
            <p:ph type="sldNum" sz="quarter" idx="5"/>
          </p:nvPr>
        </p:nvSpPr>
        <p:spPr bwMode="auto">
          <a:xfrm>
            <a:off x="3903292" y="9517777"/>
            <a:ext cx="2984871" cy="500936"/>
          </a:xfrm>
          <a:prstGeom prst="rect">
            <a:avLst/>
          </a:prstGeom>
          <a:noFill/>
          <a:ln w="9525">
            <a:noFill/>
            <a:miter lim="800000"/>
            <a:headEnd/>
            <a:tailEnd/>
          </a:ln>
        </p:spPr>
        <p:txBody>
          <a:bodyPr vert="horz" wrap="square" lIns="96606" tIns="48303" rIns="96606" bIns="48303" numCol="1" anchor="b" anchorCtr="0" compatLnSpc="1">
            <a:prstTxWarp prst="textNoShape">
              <a:avLst/>
            </a:prstTxWarp>
          </a:bodyPr>
          <a:lstStyle>
            <a:lvl1pPr algn="r">
              <a:defRPr sz="1300"/>
            </a:lvl1pPr>
          </a:lstStyle>
          <a:p>
            <a:pPr>
              <a:defRPr/>
            </a:pPr>
            <a:fld id="{F9F79EE3-DA01-0A45-B9DF-903C9C425D4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2B7C49CD-3180-1A4C-9ACB-6C8EB33DAB09}" type="slidenum">
              <a:rPr lang="en-US" altLang="ja-JP"/>
              <a:pPr/>
              <a:t>1</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7B288BA8-FDA0-5A58-2D88-A0ED612CA335}"/>
              </a:ext>
            </a:extLst>
          </p:cNvPr>
          <p:cNvSpPr>
            <a:spLocks noGrp="1" noRot="1" noChangeAspect="1" noChangeArrowheads="1" noTextEdit="1"/>
          </p:cNvSpPr>
          <p:nvPr>
            <p:ph type="sldImg"/>
          </p:nvPr>
        </p:nvSpPr>
        <p:spPr>
          <a:ln/>
        </p:spPr>
      </p:sp>
      <p:sp>
        <p:nvSpPr>
          <p:cNvPr id="38915" name="ノート プレースホルダー 2">
            <a:extLst>
              <a:ext uri="{FF2B5EF4-FFF2-40B4-BE49-F238E27FC236}">
                <a16:creationId xmlns:a16="http://schemas.microsoft.com/office/drawing/2014/main" id="{55D75B39-48B5-D556-9721-6DBC533FB8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a:latin typeface="Arial" panose="020B0604020202020204" pitchFamily="34" charset="0"/>
                <a:ea typeface="ＭＳ Ｐゴシック" panose="020B0600070205080204" pitchFamily="50" charset="-128"/>
              </a:rPr>
              <a:t>According to UN Projection</a:t>
            </a:r>
            <a:r>
              <a:rPr lang="en-US" altLang="ja-JP" b="1">
                <a:latin typeface="Arial" panose="020B0604020202020204" pitchFamily="34" charset="0"/>
                <a:ea typeface="ＭＳ Ｐゴシック" panose="020B0600070205080204" pitchFamily="50" charset="-128"/>
              </a:rPr>
              <a:t> 2017, </a:t>
            </a:r>
            <a:r>
              <a:rPr lang="en-US" altLang="ja-JP" b="1" u="sng">
                <a:latin typeface="Arial" panose="020B0604020202020204" pitchFamily="34" charset="0"/>
                <a:ea typeface="ＭＳ Ｐゴシック" panose="020B0600070205080204" pitchFamily="50" charset="-128"/>
              </a:rPr>
              <a:t>the world's population</a:t>
            </a:r>
            <a:r>
              <a:rPr lang="en-US" altLang="ja-JP" b="1">
                <a:latin typeface="Arial" panose="020B0604020202020204" pitchFamily="34" charset="0"/>
                <a:ea typeface="ＭＳ Ｐゴシック" panose="020B0600070205080204" pitchFamily="50" charset="-128"/>
              </a:rPr>
              <a:t> in 2015 was 7.38 billion and it</a:t>
            </a:r>
            <a:r>
              <a:rPr lang="en-US" altLang="ja-JP" b="1" u="sng">
                <a:latin typeface="Arial" panose="020B0604020202020204" pitchFamily="34" charset="0"/>
                <a:ea typeface="ＭＳ Ｐゴシック" panose="020B0600070205080204" pitchFamily="50" charset="-128"/>
              </a:rPr>
              <a:t> will increase continuously and will top 11 billion by 2100</a:t>
            </a:r>
            <a:r>
              <a:rPr lang="en-US" altLang="ja-JP" b="1">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a:latin typeface="Arial" panose="020B0604020202020204" pitchFamily="34" charset="0"/>
                <a:ea typeface="ＭＳ Ｐゴシック" panose="020B0600070205080204" pitchFamily="50" charset="-128"/>
              </a:rPr>
              <a:t>On the other hand</a:t>
            </a:r>
            <a:r>
              <a:rPr lang="en-US" altLang="ja-JP" b="1">
                <a:latin typeface="Arial" panose="020B0604020202020204" pitchFamily="34" charset="0"/>
                <a:ea typeface="ＭＳ Ｐゴシック" panose="020B0600070205080204" pitchFamily="50" charset="-128"/>
              </a:rPr>
              <a:t>, </a:t>
            </a:r>
            <a:r>
              <a:rPr lang="en-US" altLang="ja-JP" b="1" u="sng">
                <a:latin typeface="Arial" panose="020B0604020202020204" pitchFamily="34" charset="0"/>
                <a:ea typeface="ＭＳ Ｐゴシック" panose="020B0600070205080204" pitchFamily="50" charset="-128"/>
              </a:rPr>
              <a:t>the same</a:t>
            </a:r>
            <a:r>
              <a:rPr lang="en-US" altLang="ja-JP" b="1">
                <a:latin typeface="Arial" panose="020B0604020202020204" pitchFamily="34" charset="0"/>
                <a:ea typeface="ＭＳ Ｐゴシック" panose="020B0600070205080204" pitchFamily="50" charset="-128"/>
              </a:rPr>
              <a:t> UN </a:t>
            </a:r>
            <a:r>
              <a:rPr lang="en-US" altLang="ja-JP" b="1" u="sng">
                <a:latin typeface="Arial" panose="020B0604020202020204" pitchFamily="34" charset="0"/>
                <a:ea typeface="ＭＳ Ｐゴシック" panose="020B0600070205080204" pitchFamily="50" charset="-128"/>
              </a:rPr>
              <a:t>projection states</a:t>
            </a:r>
            <a:r>
              <a:rPr lang="en-US" altLang="ja-JP" b="1">
                <a:latin typeface="Arial" panose="020B0604020202020204" pitchFamily="34" charset="0"/>
                <a:ea typeface="ＭＳ Ｐゴシック" panose="020B0600070205080204" pitchFamily="50" charset="-128"/>
              </a:rPr>
              <a:t> that </a:t>
            </a:r>
            <a:r>
              <a:rPr lang="en-US" altLang="ja-JP" b="1" u="sng">
                <a:latin typeface="Arial" panose="020B0604020202020204" pitchFamily="34" charset="0"/>
                <a:ea typeface="ＭＳ Ｐゴシック" panose="020B0600070205080204" pitchFamily="50" charset="-128"/>
              </a:rPr>
              <a:t>Japan’s population will decrease from 130 million </a:t>
            </a:r>
            <a:r>
              <a:rPr lang="en-US" altLang="ja-JP" b="1">
                <a:latin typeface="Arial" panose="020B0604020202020204" pitchFamily="34" charset="0"/>
                <a:ea typeface="ＭＳ Ｐゴシック" panose="020B0600070205080204" pitchFamily="50" charset="-128"/>
              </a:rPr>
              <a:t>in 2015 </a:t>
            </a:r>
            <a:r>
              <a:rPr lang="en-US" altLang="ja-JP" b="1" u="sng">
                <a:latin typeface="Arial" panose="020B0604020202020204" pitchFamily="34" charset="0"/>
                <a:ea typeface="ＭＳ Ｐゴシック" panose="020B0600070205080204" pitchFamily="50" charset="-128"/>
              </a:rPr>
              <a:t>to 80 million</a:t>
            </a:r>
            <a:r>
              <a:rPr lang="en-US" altLang="ja-JP" b="1">
                <a:latin typeface="Arial" panose="020B0604020202020204" pitchFamily="34" charset="0"/>
                <a:ea typeface="ＭＳ Ｐゴシック" panose="020B0600070205080204" pitchFamily="50" charset="-128"/>
              </a:rPr>
              <a:t> by 2100. </a:t>
            </a:r>
            <a:r>
              <a:rPr lang="en-US" altLang="ja-JP" b="1" u="sng">
                <a:latin typeface="Arial" panose="020B0604020202020204" pitchFamily="34" charset="0"/>
                <a:ea typeface="ＭＳ Ｐゴシック" panose="020B0600070205080204" pitchFamily="50" charset="-128"/>
              </a:rPr>
              <a:t>According to Japanese demographic institutes</a:t>
            </a:r>
            <a:r>
              <a:rPr lang="en-US" altLang="ja-JP" b="1">
                <a:latin typeface="Arial" panose="020B0604020202020204" pitchFamily="34" charset="0"/>
                <a:ea typeface="ＭＳ Ｐゴシック" panose="020B0600070205080204" pitchFamily="50" charset="-128"/>
              </a:rPr>
              <a:t>, Japan’s population will be </a:t>
            </a:r>
            <a:r>
              <a:rPr lang="en-US" altLang="ja-JP" b="1" u="sng">
                <a:latin typeface="Arial" panose="020B0604020202020204" pitchFamily="34" charset="0"/>
                <a:ea typeface="ＭＳ Ｐゴシック" panose="020B0600070205080204" pitchFamily="50" charset="-128"/>
              </a:rPr>
              <a:t>even less than 60 million by 2100</a:t>
            </a:r>
            <a:r>
              <a:rPr lang="en-US" altLang="ja-JP" b="1">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38916" name="スライド番号プレースホルダー 3">
            <a:extLst>
              <a:ext uri="{FF2B5EF4-FFF2-40B4-BE49-F238E27FC236}">
                <a16:creationId xmlns:a16="http://schemas.microsoft.com/office/drawing/2014/main" id="{2B579E4D-2F8E-9902-C144-08588F87F0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11200" indent="-273050">
              <a:defRPr kumimoji="1" sz="2400">
                <a:solidFill>
                  <a:schemeClr val="tx1"/>
                </a:solidFill>
                <a:latin typeface="Arial" panose="020B0604020202020204" pitchFamily="34" charset="0"/>
                <a:ea typeface="ＭＳ Ｐゴシック" panose="020B0600070205080204" pitchFamily="50" charset="-128"/>
              </a:defRPr>
            </a:lvl2pPr>
            <a:lvl3pPr marL="1093788" indent="-217488">
              <a:defRPr kumimoji="1" sz="2400">
                <a:solidFill>
                  <a:schemeClr val="tx1"/>
                </a:solidFill>
                <a:latin typeface="Arial" panose="020B0604020202020204" pitchFamily="34" charset="0"/>
                <a:ea typeface="ＭＳ Ｐゴシック" panose="020B0600070205080204" pitchFamily="50" charset="-128"/>
              </a:defRPr>
            </a:lvl3pPr>
            <a:lvl4pPr marL="1531938" indent="-217488">
              <a:defRPr kumimoji="1" sz="2400">
                <a:solidFill>
                  <a:schemeClr val="tx1"/>
                </a:solidFill>
                <a:latin typeface="Arial" panose="020B0604020202020204" pitchFamily="34" charset="0"/>
                <a:ea typeface="ＭＳ Ｐゴシック" panose="020B0600070205080204" pitchFamily="50" charset="-128"/>
              </a:defRPr>
            </a:lvl4pPr>
            <a:lvl5pPr marL="1970088" indent="-217488">
              <a:defRPr kumimoji="1" sz="2400">
                <a:solidFill>
                  <a:schemeClr val="tx1"/>
                </a:solidFill>
                <a:latin typeface="Arial" panose="020B0604020202020204" pitchFamily="34" charset="0"/>
                <a:ea typeface="ＭＳ Ｐゴシック" panose="020B0600070205080204" pitchFamily="50" charset="-128"/>
              </a:defRPr>
            </a:lvl5pPr>
            <a:lvl6pPr marL="24272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8844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416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7988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D4DA9B3E-83AB-4CE9-A514-1163FE6DC967}" type="slidenum">
              <a:rPr lang="en-US" altLang="ja-JP" sz="1100" smtClean="0"/>
              <a:pPr/>
              <a:t>23</a:t>
            </a:fld>
            <a:endParaRPr lang="en-US" altLang="ja-JP"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28</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7341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14D1472-A1E7-5E80-021C-C2BFB9170A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9603363" indent="-39127113">
              <a:defRPr kumimoji="1" sz="2400">
                <a:solidFill>
                  <a:schemeClr val="tx1"/>
                </a:solidFill>
                <a:latin typeface="Arial" panose="020B0604020202020204" pitchFamily="34" charset="0"/>
                <a:ea typeface="ＭＳ Ｐゴシック" panose="020B0600070205080204" pitchFamily="50" charset="-128"/>
              </a:defRPr>
            </a:lvl2pPr>
            <a:lvl3pPr marL="1192213" indent="-238125">
              <a:defRPr kumimoji="1" sz="2400">
                <a:solidFill>
                  <a:schemeClr val="tx1"/>
                </a:solidFill>
                <a:latin typeface="Arial" panose="020B0604020202020204" pitchFamily="34" charset="0"/>
                <a:ea typeface="ＭＳ Ｐゴシック" panose="020B0600070205080204" pitchFamily="50" charset="-128"/>
              </a:defRPr>
            </a:lvl3pPr>
            <a:lvl4pPr marL="1670050" indent="-238125">
              <a:defRPr kumimoji="1" sz="2400">
                <a:solidFill>
                  <a:schemeClr val="tx1"/>
                </a:solidFill>
                <a:latin typeface="Arial" panose="020B0604020202020204" pitchFamily="34" charset="0"/>
                <a:ea typeface="ＭＳ Ｐゴシック" panose="020B0600070205080204" pitchFamily="50" charset="-128"/>
              </a:defRPr>
            </a:lvl4pPr>
            <a:lvl5pPr marL="2147888" indent="-238125">
              <a:defRPr kumimoji="1" sz="2400">
                <a:solidFill>
                  <a:schemeClr val="tx1"/>
                </a:solidFill>
                <a:latin typeface="Arial" panose="020B0604020202020204" pitchFamily="34" charset="0"/>
                <a:ea typeface="ＭＳ Ｐゴシック" panose="020B0600070205080204" pitchFamily="50" charset="-128"/>
              </a:defRPr>
            </a:lvl5pPr>
            <a:lvl6pPr marL="26050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30622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5194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9766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15A2390E-3A96-492D-A163-EBB9E1DE0227}" type="slidenum">
              <a:rPr lang="en-US" altLang="ja-JP" sz="1300" smtClean="0"/>
              <a:pPr/>
              <a:t>3</a:t>
            </a:fld>
            <a:endParaRPr lang="en-US" altLang="ja-JP" sz="1300"/>
          </a:p>
        </p:txBody>
      </p:sp>
      <p:sp>
        <p:nvSpPr>
          <p:cNvPr id="6147" name="Rectangle 2">
            <a:extLst>
              <a:ext uri="{FF2B5EF4-FFF2-40B4-BE49-F238E27FC236}">
                <a16:creationId xmlns:a16="http://schemas.microsoft.com/office/drawing/2014/main" id="{D36C6EA7-D433-8607-B822-7618C5E324E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0B32324-3E0E-0185-0442-E6E5511B33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8B9E0DE-1169-611E-C389-5BDA9A8FFB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9603363" indent="-39127113">
              <a:defRPr kumimoji="1" sz="2400">
                <a:solidFill>
                  <a:schemeClr val="tx1"/>
                </a:solidFill>
                <a:latin typeface="Arial" panose="020B0604020202020204" pitchFamily="34" charset="0"/>
                <a:ea typeface="ＭＳ Ｐゴシック" panose="020B0600070205080204" pitchFamily="50" charset="-128"/>
              </a:defRPr>
            </a:lvl2pPr>
            <a:lvl3pPr marL="1192213" indent="-238125">
              <a:defRPr kumimoji="1" sz="2400">
                <a:solidFill>
                  <a:schemeClr val="tx1"/>
                </a:solidFill>
                <a:latin typeface="Arial" panose="020B0604020202020204" pitchFamily="34" charset="0"/>
                <a:ea typeface="ＭＳ Ｐゴシック" panose="020B0600070205080204" pitchFamily="50" charset="-128"/>
              </a:defRPr>
            </a:lvl3pPr>
            <a:lvl4pPr marL="1670050" indent="-238125">
              <a:defRPr kumimoji="1" sz="2400">
                <a:solidFill>
                  <a:schemeClr val="tx1"/>
                </a:solidFill>
                <a:latin typeface="Arial" panose="020B0604020202020204" pitchFamily="34" charset="0"/>
                <a:ea typeface="ＭＳ Ｐゴシック" panose="020B0600070205080204" pitchFamily="50" charset="-128"/>
              </a:defRPr>
            </a:lvl4pPr>
            <a:lvl5pPr marL="2147888" indent="-238125">
              <a:defRPr kumimoji="1" sz="2400">
                <a:solidFill>
                  <a:schemeClr val="tx1"/>
                </a:solidFill>
                <a:latin typeface="Arial" panose="020B0604020202020204" pitchFamily="34" charset="0"/>
                <a:ea typeface="ＭＳ Ｐゴシック" panose="020B0600070205080204" pitchFamily="50" charset="-128"/>
              </a:defRPr>
            </a:lvl5pPr>
            <a:lvl6pPr marL="26050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30622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5194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9766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4DA6B842-65B2-4A89-9EBB-3736752525DE}" type="slidenum">
              <a:rPr lang="en-US" altLang="ja-JP" sz="1300" smtClean="0"/>
              <a:pPr/>
              <a:t>5</a:t>
            </a:fld>
            <a:endParaRPr lang="en-US" altLang="ja-JP" sz="1300"/>
          </a:p>
        </p:txBody>
      </p:sp>
      <p:sp>
        <p:nvSpPr>
          <p:cNvPr id="9219" name="Rectangle 2">
            <a:extLst>
              <a:ext uri="{FF2B5EF4-FFF2-40B4-BE49-F238E27FC236}">
                <a16:creationId xmlns:a16="http://schemas.microsoft.com/office/drawing/2014/main" id="{A90C4FF4-E188-80F4-C528-117A42421706}"/>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F30130FC-77F0-E39A-1328-CA2E6AF724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33F1328-4DE8-C509-C985-EE16A43F29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9603363" indent="-39127113">
              <a:defRPr kumimoji="1" sz="2400">
                <a:solidFill>
                  <a:schemeClr val="tx1"/>
                </a:solidFill>
                <a:latin typeface="Arial" panose="020B0604020202020204" pitchFamily="34" charset="0"/>
                <a:ea typeface="ＭＳ Ｐゴシック" panose="020B0600070205080204" pitchFamily="50" charset="-128"/>
              </a:defRPr>
            </a:lvl2pPr>
            <a:lvl3pPr marL="1192213" indent="-238125">
              <a:defRPr kumimoji="1" sz="2400">
                <a:solidFill>
                  <a:schemeClr val="tx1"/>
                </a:solidFill>
                <a:latin typeface="Arial" panose="020B0604020202020204" pitchFamily="34" charset="0"/>
                <a:ea typeface="ＭＳ Ｐゴシック" panose="020B0600070205080204" pitchFamily="50" charset="-128"/>
              </a:defRPr>
            </a:lvl3pPr>
            <a:lvl4pPr marL="1670050" indent="-238125">
              <a:defRPr kumimoji="1" sz="2400">
                <a:solidFill>
                  <a:schemeClr val="tx1"/>
                </a:solidFill>
                <a:latin typeface="Arial" panose="020B0604020202020204" pitchFamily="34" charset="0"/>
                <a:ea typeface="ＭＳ Ｐゴシック" panose="020B0600070205080204" pitchFamily="50" charset="-128"/>
              </a:defRPr>
            </a:lvl4pPr>
            <a:lvl5pPr marL="2147888" indent="-238125">
              <a:defRPr kumimoji="1" sz="2400">
                <a:solidFill>
                  <a:schemeClr val="tx1"/>
                </a:solidFill>
                <a:latin typeface="Arial" panose="020B0604020202020204" pitchFamily="34" charset="0"/>
                <a:ea typeface="ＭＳ Ｐゴシック" panose="020B0600070205080204" pitchFamily="50" charset="-128"/>
              </a:defRPr>
            </a:lvl5pPr>
            <a:lvl6pPr marL="26050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30622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5194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9766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17CDADC-D21B-42CA-8F05-D7E417CE9E69}" type="slidenum">
              <a:rPr lang="en-US" altLang="ja-JP" sz="1300" smtClean="0"/>
              <a:pPr/>
              <a:t>18</a:t>
            </a:fld>
            <a:endParaRPr lang="en-US" altLang="ja-JP" sz="1300"/>
          </a:p>
        </p:txBody>
      </p:sp>
      <p:sp>
        <p:nvSpPr>
          <p:cNvPr id="28675" name="Rectangle 2">
            <a:extLst>
              <a:ext uri="{FF2B5EF4-FFF2-40B4-BE49-F238E27FC236}">
                <a16:creationId xmlns:a16="http://schemas.microsoft.com/office/drawing/2014/main" id="{92C52ED0-9888-8B85-28F3-2AFE000803E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CA068A5F-C44F-F319-ECBC-E5046A4CC7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96114B75-5983-293D-1409-7429265F255E}"/>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742CAC12-3D17-4A65-F5A6-457D53BC4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a:latin typeface="Arial" panose="020B0604020202020204" pitchFamily="34" charset="0"/>
                <a:ea typeface="ＭＳ Ｐゴシック" panose="020B0600070205080204" pitchFamily="50" charset="-128"/>
              </a:rPr>
              <a:t>According to UN Projection</a:t>
            </a:r>
            <a:r>
              <a:rPr lang="en-US" altLang="ja-JP" b="1">
                <a:latin typeface="Arial" panose="020B0604020202020204" pitchFamily="34" charset="0"/>
                <a:ea typeface="ＭＳ Ｐゴシック" panose="020B0600070205080204" pitchFamily="50" charset="-128"/>
              </a:rPr>
              <a:t> 2017, </a:t>
            </a:r>
            <a:r>
              <a:rPr lang="en-US" altLang="ja-JP" b="1" u="sng">
                <a:latin typeface="Arial" panose="020B0604020202020204" pitchFamily="34" charset="0"/>
                <a:ea typeface="ＭＳ Ｐゴシック" panose="020B0600070205080204" pitchFamily="50" charset="-128"/>
              </a:rPr>
              <a:t>the world's population</a:t>
            </a:r>
            <a:r>
              <a:rPr lang="en-US" altLang="ja-JP" b="1">
                <a:latin typeface="Arial" panose="020B0604020202020204" pitchFamily="34" charset="0"/>
                <a:ea typeface="ＭＳ Ｐゴシック" panose="020B0600070205080204" pitchFamily="50" charset="-128"/>
              </a:rPr>
              <a:t> in 2015 was 7.38 billion and it</a:t>
            </a:r>
            <a:r>
              <a:rPr lang="en-US" altLang="ja-JP" b="1" u="sng">
                <a:latin typeface="Arial" panose="020B0604020202020204" pitchFamily="34" charset="0"/>
                <a:ea typeface="ＭＳ Ｐゴシック" panose="020B0600070205080204" pitchFamily="50" charset="-128"/>
              </a:rPr>
              <a:t> will increase continuously and will top 11 billion by 2100</a:t>
            </a:r>
            <a:r>
              <a:rPr lang="en-US" altLang="ja-JP" b="1">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a:latin typeface="Arial" panose="020B0604020202020204" pitchFamily="34" charset="0"/>
                <a:ea typeface="ＭＳ Ｐゴシック" panose="020B0600070205080204" pitchFamily="50" charset="-128"/>
              </a:rPr>
              <a:t>On the other hand</a:t>
            </a:r>
            <a:r>
              <a:rPr lang="en-US" altLang="ja-JP" b="1">
                <a:latin typeface="Arial" panose="020B0604020202020204" pitchFamily="34" charset="0"/>
                <a:ea typeface="ＭＳ Ｐゴシック" panose="020B0600070205080204" pitchFamily="50" charset="-128"/>
              </a:rPr>
              <a:t>, </a:t>
            </a:r>
            <a:r>
              <a:rPr lang="en-US" altLang="ja-JP" b="1" u="sng">
                <a:latin typeface="Arial" panose="020B0604020202020204" pitchFamily="34" charset="0"/>
                <a:ea typeface="ＭＳ Ｐゴシック" panose="020B0600070205080204" pitchFamily="50" charset="-128"/>
              </a:rPr>
              <a:t>the same</a:t>
            </a:r>
            <a:r>
              <a:rPr lang="en-US" altLang="ja-JP" b="1">
                <a:latin typeface="Arial" panose="020B0604020202020204" pitchFamily="34" charset="0"/>
                <a:ea typeface="ＭＳ Ｐゴシック" panose="020B0600070205080204" pitchFamily="50" charset="-128"/>
              </a:rPr>
              <a:t> UN </a:t>
            </a:r>
            <a:r>
              <a:rPr lang="en-US" altLang="ja-JP" b="1" u="sng">
                <a:latin typeface="Arial" panose="020B0604020202020204" pitchFamily="34" charset="0"/>
                <a:ea typeface="ＭＳ Ｐゴシック" panose="020B0600070205080204" pitchFamily="50" charset="-128"/>
              </a:rPr>
              <a:t>projection states</a:t>
            </a:r>
            <a:r>
              <a:rPr lang="en-US" altLang="ja-JP" b="1">
                <a:latin typeface="Arial" panose="020B0604020202020204" pitchFamily="34" charset="0"/>
                <a:ea typeface="ＭＳ Ｐゴシック" panose="020B0600070205080204" pitchFamily="50" charset="-128"/>
              </a:rPr>
              <a:t> that </a:t>
            </a:r>
            <a:r>
              <a:rPr lang="en-US" altLang="ja-JP" b="1" u="sng">
                <a:latin typeface="Arial" panose="020B0604020202020204" pitchFamily="34" charset="0"/>
                <a:ea typeface="ＭＳ Ｐゴシック" panose="020B0600070205080204" pitchFamily="50" charset="-128"/>
              </a:rPr>
              <a:t>Japan’s population will decrease from 130 million </a:t>
            </a:r>
            <a:r>
              <a:rPr lang="en-US" altLang="ja-JP" b="1">
                <a:latin typeface="Arial" panose="020B0604020202020204" pitchFamily="34" charset="0"/>
                <a:ea typeface="ＭＳ Ｐゴシック" panose="020B0600070205080204" pitchFamily="50" charset="-128"/>
              </a:rPr>
              <a:t>in 2015 </a:t>
            </a:r>
            <a:r>
              <a:rPr lang="en-US" altLang="ja-JP" b="1" u="sng">
                <a:latin typeface="Arial" panose="020B0604020202020204" pitchFamily="34" charset="0"/>
                <a:ea typeface="ＭＳ Ｐゴシック" panose="020B0600070205080204" pitchFamily="50" charset="-128"/>
              </a:rPr>
              <a:t>to 80 million</a:t>
            </a:r>
            <a:r>
              <a:rPr lang="en-US" altLang="ja-JP" b="1">
                <a:latin typeface="Arial" panose="020B0604020202020204" pitchFamily="34" charset="0"/>
                <a:ea typeface="ＭＳ Ｐゴシック" panose="020B0600070205080204" pitchFamily="50" charset="-128"/>
              </a:rPr>
              <a:t> by 2100. </a:t>
            </a:r>
            <a:r>
              <a:rPr lang="en-US" altLang="ja-JP" b="1" u="sng">
                <a:latin typeface="Arial" panose="020B0604020202020204" pitchFamily="34" charset="0"/>
                <a:ea typeface="ＭＳ Ｐゴシック" panose="020B0600070205080204" pitchFamily="50" charset="-128"/>
              </a:rPr>
              <a:t>According to Japanese demographic institutes</a:t>
            </a:r>
            <a:r>
              <a:rPr lang="en-US" altLang="ja-JP" b="1">
                <a:latin typeface="Arial" panose="020B0604020202020204" pitchFamily="34" charset="0"/>
                <a:ea typeface="ＭＳ Ｐゴシック" panose="020B0600070205080204" pitchFamily="50" charset="-128"/>
              </a:rPr>
              <a:t>, Japan’s population will be </a:t>
            </a:r>
            <a:r>
              <a:rPr lang="en-US" altLang="ja-JP" b="1" u="sng">
                <a:latin typeface="Arial" panose="020B0604020202020204" pitchFamily="34" charset="0"/>
                <a:ea typeface="ＭＳ Ｐゴシック" panose="020B0600070205080204" pitchFamily="50" charset="-128"/>
              </a:rPr>
              <a:t>even less than 60 million by 2100</a:t>
            </a:r>
            <a:r>
              <a:rPr lang="en-US" altLang="ja-JP" b="1">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30724" name="スライド番号プレースホルダー 3">
            <a:extLst>
              <a:ext uri="{FF2B5EF4-FFF2-40B4-BE49-F238E27FC236}">
                <a16:creationId xmlns:a16="http://schemas.microsoft.com/office/drawing/2014/main" id="{6999A213-4844-A39A-800A-309686ABF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11200" indent="-273050">
              <a:defRPr kumimoji="1" sz="2400">
                <a:solidFill>
                  <a:schemeClr val="tx1"/>
                </a:solidFill>
                <a:latin typeface="Arial" panose="020B0604020202020204" pitchFamily="34" charset="0"/>
                <a:ea typeface="ＭＳ Ｐゴシック" panose="020B0600070205080204" pitchFamily="50" charset="-128"/>
              </a:defRPr>
            </a:lvl2pPr>
            <a:lvl3pPr marL="1093788" indent="-217488">
              <a:defRPr kumimoji="1" sz="2400">
                <a:solidFill>
                  <a:schemeClr val="tx1"/>
                </a:solidFill>
                <a:latin typeface="Arial" panose="020B0604020202020204" pitchFamily="34" charset="0"/>
                <a:ea typeface="ＭＳ Ｐゴシック" panose="020B0600070205080204" pitchFamily="50" charset="-128"/>
              </a:defRPr>
            </a:lvl3pPr>
            <a:lvl4pPr marL="1531938" indent="-217488">
              <a:defRPr kumimoji="1" sz="2400">
                <a:solidFill>
                  <a:schemeClr val="tx1"/>
                </a:solidFill>
                <a:latin typeface="Arial" panose="020B0604020202020204" pitchFamily="34" charset="0"/>
                <a:ea typeface="ＭＳ Ｐゴシック" panose="020B0600070205080204" pitchFamily="50" charset="-128"/>
              </a:defRPr>
            </a:lvl4pPr>
            <a:lvl5pPr marL="1970088" indent="-217488">
              <a:defRPr kumimoji="1" sz="2400">
                <a:solidFill>
                  <a:schemeClr val="tx1"/>
                </a:solidFill>
                <a:latin typeface="Arial" panose="020B0604020202020204" pitchFamily="34" charset="0"/>
                <a:ea typeface="ＭＳ Ｐゴシック" panose="020B0600070205080204" pitchFamily="50" charset="-128"/>
              </a:defRPr>
            </a:lvl5pPr>
            <a:lvl6pPr marL="24272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8844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416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7988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1A4A6FF3-5521-4015-B263-0BF48702C878}" type="slidenum">
              <a:rPr lang="en-US" altLang="ja-JP" sz="1100" smtClean="0"/>
              <a:pPr/>
              <a:t>19</a:t>
            </a:fld>
            <a:endParaRPr lang="en-US" altLang="ja-JP"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3304E70C-BA9E-6F07-089D-6ACC3C5CB26D}"/>
              </a:ext>
            </a:extLst>
          </p:cNvPr>
          <p:cNvSpPr>
            <a:spLocks noGrp="1" noRot="1" noChangeAspect="1" noChangeArrowheads="1" noTextEdit="1"/>
          </p:cNvSpPr>
          <p:nvPr>
            <p:ph type="sldImg"/>
          </p:nvPr>
        </p:nvSpPr>
        <p:spPr>
          <a:ln/>
        </p:spPr>
      </p:sp>
      <p:sp>
        <p:nvSpPr>
          <p:cNvPr id="32771" name="ノート プレースホルダー 2">
            <a:extLst>
              <a:ext uri="{FF2B5EF4-FFF2-40B4-BE49-F238E27FC236}">
                <a16:creationId xmlns:a16="http://schemas.microsoft.com/office/drawing/2014/main" id="{792EBE27-1CFE-4E01-D63E-AF5E54B46B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a:latin typeface="Arial" panose="020B0604020202020204" pitchFamily="34" charset="0"/>
                <a:ea typeface="ＭＳ Ｐゴシック" panose="020B0600070205080204" pitchFamily="50" charset="-128"/>
              </a:rPr>
              <a:t>According to UN Projection</a:t>
            </a:r>
            <a:r>
              <a:rPr lang="en-US" altLang="ja-JP" b="1">
                <a:latin typeface="Arial" panose="020B0604020202020204" pitchFamily="34" charset="0"/>
                <a:ea typeface="ＭＳ Ｐゴシック" panose="020B0600070205080204" pitchFamily="50" charset="-128"/>
              </a:rPr>
              <a:t> 2017, </a:t>
            </a:r>
            <a:r>
              <a:rPr lang="en-US" altLang="ja-JP" b="1" u="sng">
                <a:latin typeface="Arial" panose="020B0604020202020204" pitchFamily="34" charset="0"/>
                <a:ea typeface="ＭＳ Ｐゴシック" panose="020B0600070205080204" pitchFamily="50" charset="-128"/>
              </a:rPr>
              <a:t>the world's population</a:t>
            </a:r>
            <a:r>
              <a:rPr lang="en-US" altLang="ja-JP" b="1">
                <a:latin typeface="Arial" panose="020B0604020202020204" pitchFamily="34" charset="0"/>
                <a:ea typeface="ＭＳ Ｐゴシック" panose="020B0600070205080204" pitchFamily="50" charset="-128"/>
              </a:rPr>
              <a:t> in 2015 was 7.38 billion and it</a:t>
            </a:r>
            <a:r>
              <a:rPr lang="en-US" altLang="ja-JP" b="1" u="sng">
                <a:latin typeface="Arial" panose="020B0604020202020204" pitchFamily="34" charset="0"/>
                <a:ea typeface="ＭＳ Ｐゴシック" panose="020B0600070205080204" pitchFamily="50" charset="-128"/>
              </a:rPr>
              <a:t> will increase continuously and will top 11 billion by 2100</a:t>
            </a:r>
            <a:r>
              <a:rPr lang="en-US" altLang="ja-JP" b="1">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a:latin typeface="Arial" panose="020B0604020202020204" pitchFamily="34" charset="0"/>
                <a:ea typeface="ＭＳ Ｐゴシック" panose="020B0600070205080204" pitchFamily="50" charset="-128"/>
              </a:rPr>
              <a:t>On the other hand</a:t>
            </a:r>
            <a:r>
              <a:rPr lang="en-US" altLang="ja-JP" b="1">
                <a:latin typeface="Arial" panose="020B0604020202020204" pitchFamily="34" charset="0"/>
                <a:ea typeface="ＭＳ Ｐゴシック" panose="020B0600070205080204" pitchFamily="50" charset="-128"/>
              </a:rPr>
              <a:t>, </a:t>
            </a:r>
            <a:r>
              <a:rPr lang="en-US" altLang="ja-JP" b="1" u="sng">
                <a:latin typeface="Arial" panose="020B0604020202020204" pitchFamily="34" charset="0"/>
                <a:ea typeface="ＭＳ Ｐゴシック" panose="020B0600070205080204" pitchFamily="50" charset="-128"/>
              </a:rPr>
              <a:t>the same</a:t>
            </a:r>
            <a:r>
              <a:rPr lang="en-US" altLang="ja-JP" b="1">
                <a:latin typeface="Arial" panose="020B0604020202020204" pitchFamily="34" charset="0"/>
                <a:ea typeface="ＭＳ Ｐゴシック" panose="020B0600070205080204" pitchFamily="50" charset="-128"/>
              </a:rPr>
              <a:t> UN </a:t>
            </a:r>
            <a:r>
              <a:rPr lang="en-US" altLang="ja-JP" b="1" u="sng">
                <a:latin typeface="Arial" panose="020B0604020202020204" pitchFamily="34" charset="0"/>
                <a:ea typeface="ＭＳ Ｐゴシック" panose="020B0600070205080204" pitchFamily="50" charset="-128"/>
              </a:rPr>
              <a:t>projection states</a:t>
            </a:r>
            <a:r>
              <a:rPr lang="en-US" altLang="ja-JP" b="1">
                <a:latin typeface="Arial" panose="020B0604020202020204" pitchFamily="34" charset="0"/>
                <a:ea typeface="ＭＳ Ｐゴシック" panose="020B0600070205080204" pitchFamily="50" charset="-128"/>
              </a:rPr>
              <a:t> that </a:t>
            </a:r>
            <a:r>
              <a:rPr lang="en-US" altLang="ja-JP" b="1" u="sng">
                <a:latin typeface="Arial" panose="020B0604020202020204" pitchFamily="34" charset="0"/>
                <a:ea typeface="ＭＳ Ｐゴシック" panose="020B0600070205080204" pitchFamily="50" charset="-128"/>
              </a:rPr>
              <a:t>Japan’s population will decrease from 130 million </a:t>
            </a:r>
            <a:r>
              <a:rPr lang="en-US" altLang="ja-JP" b="1">
                <a:latin typeface="Arial" panose="020B0604020202020204" pitchFamily="34" charset="0"/>
                <a:ea typeface="ＭＳ Ｐゴシック" panose="020B0600070205080204" pitchFamily="50" charset="-128"/>
              </a:rPr>
              <a:t>in 2015 </a:t>
            </a:r>
            <a:r>
              <a:rPr lang="en-US" altLang="ja-JP" b="1" u="sng">
                <a:latin typeface="Arial" panose="020B0604020202020204" pitchFamily="34" charset="0"/>
                <a:ea typeface="ＭＳ Ｐゴシック" panose="020B0600070205080204" pitchFamily="50" charset="-128"/>
              </a:rPr>
              <a:t>to 80 million</a:t>
            </a:r>
            <a:r>
              <a:rPr lang="en-US" altLang="ja-JP" b="1">
                <a:latin typeface="Arial" panose="020B0604020202020204" pitchFamily="34" charset="0"/>
                <a:ea typeface="ＭＳ Ｐゴシック" panose="020B0600070205080204" pitchFamily="50" charset="-128"/>
              </a:rPr>
              <a:t> by 2100. </a:t>
            </a:r>
            <a:r>
              <a:rPr lang="en-US" altLang="ja-JP" b="1" u="sng">
                <a:latin typeface="Arial" panose="020B0604020202020204" pitchFamily="34" charset="0"/>
                <a:ea typeface="ＭＳ Ｐゴシック" panose="020B0600070205080204" pitchFamily="50" charset="-128"/>
              </a:rPr>
              <a:t>According to Japanese demographic institutes</a:t>
            </a:r>
            <a:r>
              <a:rPr lang="en-US" altLang="ja-JP" b="1">
                <a:latin typeface="Arial" panose="020B0604020202020204" pitchFamily="34" charset="0"/>
                <a:ea typeface="ＭＳ Ｐゴシック" panose="020B0600070205080204" pitchFamily="50" charset="-128"/>
              </a:rPr>
              <a:t>, Japan’s population will be </a:t>
            </a:r>
            <a:r>
              <a:rPr lang="en-US" altLang="ja-JP" b="1" u="sng">
                <a:latin typeface="Arial" panose="020B0604020202020204" pitchFamily="34" charset="0"/>
                <a:ea typeface="ＭＳ Ｐゴシック" panose="020B0600070205080204" pitchFamily="50" charset="-128"/>
              </a:rPr>
              <a:t>even less than 60 million by 2100</a:t>
            </a:r>
            <a:r>
              <a:rPr lang="en-US" altLang="ja-JP" b="1">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32772" name="スライド番号プレースホルダー 3">
            <a:extLst>
              <a:ext uri="{FF2B5EF4-FFF2-40B4-BE49-F238E27FC236}">
                <a16:creationId xmlns:a16="http://schemas.microsoft.com/office/drawing/2014/main" id="{861F1A69-7A36-CCC9-4BBA-F35A6F6B4E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11200" indent="-273050">
              <a:defRPr kumimoji="1" sz="2400">
                <a:solidFill>
                  <a:schemeClr val="tx1"/>
                </a:solidFill>
                <a:latin typeface="Arial" panose="020B0604020202020204" pitchFamily="34" charset="0"/>
                <a:ea typeface="ＭＳ Ｐゴシック" panose="020B0600070205080204" pitchFamily="50" charset="-128"/>
              </a:defRPr>
            </a:lvl2pPr>
            <a:lvl3pPr marL="1093788" indent="-217488">
              <a:defRPr kumimoji="1" sz="2400">
                <a:solidFill>
                  <a:schemeClr val="tx1"/>
                </a:solidFill>
                <a:latin typeface="Arial" panose="020B0604020202020204" pitchFamily="34" charset="0"/>
                <a:ea typeface="ＭＳ Ｐゴシック" panose="020B0600070205080204" pitchFamily="50" charset="-128"/>
              </a:defRPr>
            </a:lvl3pPr>
            <a:lvl4pPr marL="1531938" indent="-217488">
              <a:defRPr kumimoji="1" sz="2400">
                <a:solidFill>
                  <a:schemeClr val="tx1"/>
                </a:solidFill>
                <a:latin typeface="Arial" panose="020B0604020202020204" pitchFamily="34" charset="0"/>
                <a:ea typeface="ＭＳ Ｐゴシック" panose="020B0600070205080204" pitchFamily="50" charset="-128"/>
              </a:defRPr>
            </a:lvl4pPr>
            <a:lvl5pPr marL="1970088" indent="-217488">
              <a:defRPr kumimoji="1" sz="2400">
                <a:solidFill>
                  <a:schemeClr val="tx1"/>
                </a:solidFill>
                <a:latin typeface="Arial" panose="020B0604020202020204" pitchFamily="34" charset="0"/>
                <a:ea typeface="ＭＳ Ｐゴシック" panose="020B0600070205080204" pitchFamily="50" charset="-128"/>
              </a:defRPr>
            </a:lvl5pPr>
            <a:lvl6pPr marL="24272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8844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416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7988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FF6B359-6FB6-4334-934A-342E138496F3}" type="slidenum">
              <a:rPr lang="en-US" altLang="ja-JP" sz="1100" smtClean="0"/>
              <a:pPr/>
              <a:t>20</a:t>
            </a:fld>
            <a:endParaRPr lang="en-US" altLang="ja-JP"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246965F2-0ED0-58E9-7879-3E1FE685DB42}"/>
              </a:ext>
            </a:extLst>
          </p:cNvPr>
          <p:cNvSpPr>
            <a:spLocks noGrp="1" noRot="1" noChangeAspect="1" noChangeArrowheads="1" noTextEdit="1"/>
          </p:cNvSpPr>
          <p:nvPr>
            <p:ph type="sldImg"/>
          </p:nvPr>
        </p:nvSpPr>
        <p:spPr>
          <a:ln/>
        </p:spPr>
      </p:sp>
      <p:sp>
        <p:nvSpPr>
          <p:cNvPr id="34819" name="ノート プレースホルダー 2">
            <a:extLst>
              <a:ext uri="{FF2B5EF4-FFF2-40B4-BE49-F238E27FC236}">
                <a16:creationId xmlns:a16="http://schemas.microsoft.com/office/drawing/2014/main" id="{275BE392-304E-D266-FC94-F2F678D666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b="1" u="sng">
                <a:latin typeface="Arial" panose="020B0604020202020204" pitchFamily="34" charset="0"/>
                <a:ea typeface="ＭＳ Ｐゴシック" panose="020B0600070205080204" pitchFamily="50" charset="-128"/>
              </a:rPr>
              <a:t>According to UN Projection</a:t>
            </a:r>
            <a:r>
              <a:rPr lang="en-US" altLang="ja-JP" b="1">
                <a:latin typeface="Arial" panose="020B0604020202020204" pitchFamily="34" charset="0"/>
                <a:ea typeface="ＭＳ Ｐゴシック" panose="020B0600070205080204" pitchFamily="50" charset="-128"/>
              </a:rPr>
              <a:t> 2017, </a:t>
            </a:r>
            <a:r>
              <a:rPr lang="en-US" altLang="ja-JP" b="1" u="sng">
                <a:latin typeface="Arial" panose="020B0604020202020204" pitchFamily="34" charset="0"/>
                <a:ea typeface="ＭＳ Ｐゴシック" panose="020B0600070205080204" pitchFamily="50" charset="-128"/>
              </a:rPr>
              <a:t>the world's population</a:t>
            </a:r>
            <a:r>
              <a:rPr lang="en-US" altLang="ja-JP" b="1">
                <a:latin typeface="Arial" panose="020B0604020202020204" pitchFamily="34" charset="0"/>
                <a:ea typeface="ＭＳ Ｐゴシック" panose="020B0600070205080204" pitchFamily="50" charset="-128"/>
              </a:rPr>
              <a:t> in 2015 was 7.38 billion and it</a:t>
            </a:r>
            <a:r>
              <a:rPr lang="en-US" altLang="ja-JP" b="1" u="sng">
                <a:latin typeface="Arial" panose="020B0604020202020204" pitchFamily="34" charset="0"/>
                <a:ea typeface="ＭＳ Ｐゴシック" panose="020B0600070205080204" pitchFamily="50" charset="-128"/>
              </a:rPr>
              <a:t> will increase continuously and will top 11 billion by 2100</a:t>
            </a:r>
            <a:r>
              <a:rPr lang="en-US" altLang="ja-JP" b="1">
                <a:latin typeface="Arial" panose="020B0604020202020204" pitchFamily="34" charset="0"/>
                <a:ea typeface="ＭＳ Ｐゴシック" panose="020B0600070205080204" pitchFamily="50" charset="-128"/>
              </a:rPr>
              <a:t>.</a:t>
            </a:r>
            <a:endParaRPr lang="ja-JP" altLang="ja-JP">
              <a:latin typeface="Arial" panose="020B0604020202020204" pitchFamily="34" charset="0"/>
              <a:ea typeface="ＭＳ Ｐゴシック" panose="020B0600070205080204" pitchFamily="50" charset="-128"/>
            </a:endParaRPr>
          </a:p>
          <a:p>
            <a:r>
              <a:rPr lang="en-US" altLang="ja-JP" b="1" u="sng">
                <a:latin typeface="Arial" panose="020B0604020202020204" pitchFamily="34" charset="0"/>
                <a:ea typeface="ＭＳ Ｐゴシック" panose="020B0600070205080204" pitchFamily="50" charset="-128"/>
              </a:rPr>
              <a:t>On the other hand</a:t>
            </a:r>
            <a:r>
              <a:rPr lang="en-US" altLang="ja-JP" b="1">
                <a:latin typeface="Arial" panose="020B0604020202020204" pitchFamily="34" charset="0"/>
                <a:ea typeface="ＭＳ Ｐゴシック" panose="020B0600070205080204" pitchFamily="50" charset="-128"/>
              </a:rPr>
              <a:t>, </a:t>
            </a:r>
            <a:r>
              <a:rPr lang="en-US" altLang="ja-JP" b="1" u="sng">
                <a:latin typeface="Arial" panose="020B0604020202020204" pitchFamily="34" charset="0"/>
                <a:ea typeface="ＭＳ Ｐゴシック" panose="020B0600070205080204" pitchFamily="50" charset="-128"/>
              </a:rPr>
              <a:t>the same</a:t>
            </a:r>
            <a:r>
              <a:rPr lang="en-US" altLang="ja-JP" b="1">
                <a:latin typeface="Arial" panose="020B0604020202020204" pitchFamily="34" charset="0"/>
                <a:ea typeface="ＭＳ Ｐゴシック" panose="020B0600070205080204" pitchFamily="50" charset="-128"/>
              </a:rPr>
              <a:t> UN </a:t>
            </a:r>
            <a:r>
              <a:rPr lang="en-US" altLang="ja-JP" b="1" u="sng">
                <a:latin typeface="Arial" panose="020B0604020202020204" pitchFamily="34" charset="0"/>
                <a:ea typeface="ＭＳ Ｐゴシック" panose="020B0600070205080204" pitchFamily="50" charset="-128"/>
              </a:rPr>
              <a:t>projection states</a:t>
            </a:r>
            <a:r>
              <a:rPr lang="en-US" altLang="ja-JP" b="1">
                <a:latin typeface="Arial" panose="020B0604020202020204" pitchFamily="34" charset="0"/>
                <a:ea typeface="ＭＳ Ｐゴシック" panose="020B0600070205080204" pitchFamily="50" charset="-128"/>
              </a:rPr>
              <a:t> that </a:t>
            </a:r>
            <a:r>
              <a:rPr lang="en-US" altLang="ja-JP" b="1" u="sng">
                <a:latin typeface="Arial" panose="020B0604020202020204" pitchFamily="34" charset="0"/>
                <a:ea typeface="ＭＳ Ｐゴシック" panose="020B0600070205080204" pitchFamily="50" charset="-128"/>
              </a:rPr>
              <a:t>Japan’s population will decrease from 130 million </a:t>
            </a:r>
            <a:r>
              <a:rPr lang="en-US" altLang="ja-JP" b="1">
                <a:latin typeface="Arial" panose="020B0604020202020204" pitchFamily="34" charset="0"/>
                <a:ea typeface="ＭＳ Ｐゴシック" panose="020B0600070205080204" pitchFamily="50" charset="-128"/>
              </a:rPr>
              <a:t>in 2015 </a:t>
            </a:r>
            <a:r>
              <a:rPr lang="en-US" altLang="ja-JP" b="1" u="sng">
                <a:latin typeface="Arial" panose="020B0604020202020204" pitchFamily="34" charset="0"/>
                <a:ea typeface="ＭＳ Ｐゴシック" panose="020B0600070205080204" pitchFamily="50" charset="-128"/>
              </a:rPr>
              <a:t>to 80 million</a:t>
            </a:r>
            <a:r>
              <a:rPr lang="en-US" altLang="ja-JP" b="1">
                <a:latin typeface="Arial" panose="020B0604020202020204" pitchFamily="34" charset="0"/>
                <a:ea typeface="ＭＳ Ｐゴシック" panose="020B0600070205080204" pitchFamily="50" charset="-128"/>
              </a:rPr>
              <a:t> by 2100. </a:t>
            </a:r>
            <a:r>
              <a:rPr lang="en-US" altLang="ja-JP" b="1" u="sng">
                <a:latin typeface="Arial" panose="020B0604020202020204" pitchFamily="34" charset="0"/>
                <a:ea typeface="ＭＳ Ｐゴシック" panose="020B0600070205080204" pitchFamily="50" charset="-128"/>
              </a:rPr>
              <a:t>According to Japanese demographic institutes</a:t>
            </a:r>
            <a:r>
              <a:rPr lang="en-US" altLang="ja-JP" b="1">
                <a:latin typeface="Arial" panose="020B0604020202020204" pitchFamily="34" charset="0"/>
                <a:ea typeface="ＭＳ Ｐゴシック" panose="020B0600070205080204" pitchFamily="50" charset="-128"/>
              </a:rPr>
              <a:t>, Japan’s population will be </a:t>
            </a:r>
            <a:r>
              <a:rPr lang="en-US" altLang="ja-JP" b="1" u="sng">
                <a:latin typeface="Arial" panose="020B0604020202020204" pitchFamily="34" charset="0"/>
                <a:ea typeface="ＭＳ Ｐゴシック" panose="020B0600070205080204" pitchFamily="50" charset="-128"/>
              </a:rPr>
              <a:t>even less than 60 million by 2100</a:t>
            </a:r>
            <a:r>
              <a:rPr lang="en-US" altLang="ja-JP" b="1">
                <a:latin typeface="Arial" panose="020B0604020202020204" pitchFamily="34" charset="0"/>
                <a:ea typeface="ＭＳ Ｐゴシック" panose="020B0600070205080204" pitchFamily="50" charset="-128"/>
              </a:rPr>
              <a:t> (Fig. 1).</a:t>
            </a:r>
            <a:endParaRPr lang="ja-JP" altLang="en-US">
              <a:latin typeface="Arial" panose="020B0604020202020204" pitchFamily="34" charset="0"/>
              <a:ea typeface="ＭＳ Ｐゴシック" panose="020B0600070205080204" pitchFamily="50" charset="-128"/>
            </a:endParaRPr>
          </a:p>
        </p:txBody>
      </p:sp>
      <p:sp>
        <p:nvSpPr>
          <p:cNvPr id="34820" name="スライド番号プレースホルダー 3">
            <a:extLst>
              <a:ext uri="{FF2B5EF4-FFF2-40B4-BE49-F238E27FC236}">
                <a16:creationId xmlns:a16="http://schemas.microsoft.com/office/drawing/2014/main" id="{E3208A8B-050F-147C-5B58-5360C83D05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11200" indent="-273050">
              <a:defRPr kumimoji="1" sz="2400">
                <a:solidFill>
                  <a:schemeClr val="tx1"/>
                </a:solidFill>
                <a:latin typeface="Arial" panose="020B0604020202020204" pitchFamily="34" charset="0"/>
                <a:ea typeface="ＭＳ Ｐゴシック" panose="020B0600070205080204" pitchFamily="50" charset="-128"/>
              </a:defRPr>
            </a:lvl2pPr>
            <a:lvl3pPr marL="1093788" indent="-217488">
              <a:defRPr kumimoji="1" sz="2400">
                <a:solidFill>
                  <a:schemeClr val="tx1"/>
                </a:solidFill>
                <a:latin typeface="Arial" panose="020B0604020202020204" pitchFamily="34" charset="0"/>
                <a:ea typeface="ＭＳ Ｐゴシック" panose="020B0600070205080204" pitchFamily="50" charset="-128"/>
              </a:defRPr>
            </a:lvl3pPr>
            <a:lvl4pPr marL="1531938" indent="-217488">
              <a:defRPr kumimoji="1" sz="2400">
                <a:solidFill>
                  <a:schemeClr val="tx1"/>
                </a:solidFill>
                <a:latin typeface="Arial" panose="020B0604020202020204" pitchFamily="34" charset="0"/>
                <a:ea typeface="ＭＳ Ｐゴシック" panose="020B0600070205080204" pitchFamily="50" charset="-128"/>
              </a:defRPr>
            </a:lvl4pPr>
            <a:lvl5pPr marL="1970088" indent="-217488">
              <a:defRPr kumimoji="1" sz="2400">
                <a:solidFill>
                  <a:schemeClr val="tx1"/>
                </a:solidFill>
                <a:latin typeface="Arial" panose="020B0604020202020204" pitchFamily="34" charset="0"/>
                <a:ea typeface="ＭＳ Ｐゴシック" panose="020B0600070205080204" pitchFamily="50" charset="-128"/>
              </a:defRPr>
            </a:lvl5pPr>
            <a:lvl6pPr marL="24272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8844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3416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798888" indent="-217488"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331E7D5-78C7-4AFE-B507-FB66C4A76E5D}" type="slidenum">
              <a:rPr lang="en-US" altLang="ja-JP" sz="1100" smtClean="0"/>
              <a:pPr/>
              <a:t>21</a:t>
            </a:fld>
            <a:endParaRPr lang="en-US" altLang="ja-JP"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92350596-5CF1-EE69-76A3-CBFD383D09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9603363" indent="-39127113">
              <a:defRPr kumimoji="1" sz="2400">
                <a:solidFill>
                  <a:schemeClr val="tx1"/>
                </a:solidFill>
                <a:latin typeface="Arial" panose="020B0604020202020204" pitchFamily="34" charset="0"/>
                <a:ea typeface="ＭＳ Ｐゴシック" panose="020B0600070205080204" pitchFamily="50" charset="-128"/>
              </a:defRPr>
            </a:lvl2pPr>
            <a:lvl3pPr marL="1192213" indent="-238125">
              <a:defRPr kumimoji="1" sz="2400">
                <a:solidFill>
                  <a:schemeClr val="tx1"/>
                </a:solidFill>
                <a:latin typeface="Arial" panose="020B0604020202020204" pitchFamily="34" charset="0"/>
                <a:ea typeface="ＭＳ Ｐゴシック" panose="020B0600070205080204" pitchFamily="50" charset="-128"/>
              </a:defRPr>
            </a:lvl3pPr>
            <a:lvl4pPr marL="1670050" indent="-238125">
              <a:defRPr kumimoji="1" sz="2400">
                <a:solidFill>
                  <a:schemeClr val="tx1"/>
                </a:solidFill>
                <a:latin typeface="Arial" panose="020B0604020202020204" pitchFamily="34" charset="0"/>
                <a:ea typeface="ＭＳ Ｐゴシック" panose="020B0600070205080204" pitchFamily="50" charset="-128"/>
              </a:defRPr>
            </a:lvl4pPr>
            <a:lvl5pPr marL="2147888" indent="-238125">
              <a:defRPr kumimoji="1" sz="2400">
                <a:solidFill>
                  <a:schemeClr val="tx1"/>
                </a:solidFill>
                <a:latin typeface="Arial" panose="020B0604020202020204" pitchFamily="34" charset="0"/>
                <a:ea typeface="ＭＳ Ｐゴシック" panose="020B0600070205080204" pitchFamily="50" charset="-128"/>
              </a:defRPr>
            </a:lvl5pPr>
            <a:lvl6pPr marL="26050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30622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5194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976688" indent="-238125"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5D3FC615-C17D-431B-8E33-E54ABF60DD4B}" type="slidenum">
              <a:rPr lang="en-US" altLang="ja-JP" sz="1300" smtClean="0"/>
              <a:pPr/>
              <a:t>22</a:t>
            </a:fld>
            <a:endParaRPr lang="en-US" altLang="ja-JP" sz="1300"/>
          </a:p>
        </p:txBody>
      </p:sp>
      <p:sp>
        <p:nvSpPr>
          <p:cNvPr id="36867" name="Rectangle 2">
            <a:extLst>
              <a:ext uri="{FF2B5EF4-FFF2-40B4-BE49-F238E27FC236}">
                <a16:creationId xmlns:a16="http://schemas.microsoft.com/office/drawing/2014/main" id="{2F9614EE-132D-CD12-74BC-7A14EC0B880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0F8771AA-404E-D111-46F3-66B0743375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a:t>
            </a:r>
            <a:r>
              <a:rPr lang="en-US" altLang="ja-JP"/>
              <a:t> </a:t>
            </a:r>
            <a:r>
              <a:rPr lang="ja-JP" altLang="en-US"/>
              <a:t>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charset="2"/>
              <a:buNone/>
              <a:defRPr sz="2800"/>
            </a:lvl1pPr>
          </a:lstStyle>
          <a:p>
            <a:r>
              <a:rPr lang="ja-JP" altLang="en-US"/>
              <a:t>マスタ</a:t>
            </a:r>
            <a:r>
              <a:rPr lang="en-US" altLang="ja-JP"/>
              <a:t> </a:t>
            </a:r>
            <a:r>
              <a:rPr lang="ja-JP" altLang="en-US"/>
              <a:t>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1C8E6369-E172-4648-8269-120DABE5E57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3440CC18-CE7B-284A-8E63-967017DA3EC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FC616873-8FC7-2E49-909E-6018C751F7D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4178C75B-C2D6-C74B-9410-83E1048D7CDC}"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9788AA56-D21C-814C-A9BC-C00099445768}"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123711AE-760D-B94A-BA95-F76DD60E6E86}"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pPr>
              <a:defRPr/>
            </a:pPr>
            <a:fld id="{D48B3972-D498-4942-B520-E84A480AF1B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pPr>
              <a:defRPr/>
            </a:pPr>
            <a:fld id="{2A661EF4-69AC-E743-9536-31671A8829C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pPr>
              <a:defRPr/>
            </a:pPr>
            <a:fld id="{519DBC0D-7DEA-CF44-AEE5-CBCC489ECE7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AD0EECDB-F666-FA4B-919C-56FC7F0D384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pPr>
              <a:defRPr/>
            </a:pPr>
            <a:fld id="{C32F9FF0-CAF9-6049-9A4B-1A6F2C6CE91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pPr>
              <a:defRPr/>
            </a:pPr>
            <a:endParaRPr kumimoji="0" lang="ja-JP" altLang="en-US">
              <a:latin typeface="Times New Roman" charset="0"/>
            </a:endParaRPr>
          </a:p>
        </p:txBody>
      </p:sp>
      <p:sp>
        <p:nvSpPr>
          <p:cNvPr id="922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pPr>
              <a:defRPr/>
            </a:pPr>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pPr>
              <a:defRPr/>
            </a:pPr>
            <a:fld id="{2B0BAEB8-27B6-194D-AFB1-A48262D518E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4"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rtl="0" fontAlgn="base">
        <a:spcBef>
          <a:spcPct val="0"/>
        </a:spcBef>
        <a:spcAft>
          <a:spcPct val="0"/>
        </a:spcAft>
        <a:defRPr kumimoji="1" sz="3800">
          <a:solidFill>
            <a:schemeClr val="tx2"/>
          </a:solidFill>
          <a:latin typeface="+mj-lt"/>
          <a:ea typeface="ＭＳ Ｐゴシック" charset="-128"/>
          <a:cs typeface="ＭＳ Ｐゴシック" charset="-128"/>
        </a:defRPr>
      </a:lvl1pPr>
      <a:lvl2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2pPr>
      <a:lvl3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3pPr>
      <a:lvl4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4pPr>
      <a:lvl5pPr algn="l" rtl="0" fontAlgn="base">
        <a:spcBef>
          <a:spcPct val="0"/>
        </a:spcBef>
        <a:spcAft>
          <a:spcPct val="0"/>
        </a:spcAft>
        <a:defRPr kumimoji="1" sz="38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fontAlgn="base">
        <a:spcBef>
          <a:spcPct val="20000"/>
        </a:spcBef>
        <a:spcAft>
          <a:spcPct val="0"/>
        </a:spcAft>
        <a:buClr>
          <a:schemeClr val="accent2"/>
        </a:buClr>
        <a:buFont typeface="Wingdings" charset="2"/>
        <a:buChar char="o"/>
        <a:defRPr kumimoji="1" sz="3000">
          <a:solidFill>
            <a:schemeClr val="tx1"/>
          </a:solidFill>
          <a:latin typeface="+mn-lt"/>
          <a:ea typeface="ＭＳ Ｐゴシック" charset="-128"/>
          <a:cs typeface="ＭＳ Ｐゴシック" charset="-128"/>
        </a:defRPr>
      </a:lvl1pPr>
      <a:lvl2pPr marL="908050" indent="-436563" algn="l" rtl="0" fontAlgn="base">
        <a:spcBef>
          <a:spcPct val="20000"/>
        </a:spcBef>
        <a:spcAft>
          <a:spcPct val="0"/>
        </a:spcAft>
        <a:buClr>
          <a:schemeClr val="accent2"/>
        </a:buClr>
        <a:buFont typeface="Wingdings" charset="2"/>
        <a:buChar char="n"/>
        <a:defRPr kumimoji="1" sz="2600">
          <a:solidFill>
            <a:schemeClr val="tx1"/>
          </a:solidFill>
          <a:latin typeface="+mn-lt"/>
          <a:ea typeface="ＭＳ Ｐゴシック" charset="-128"/>
        </a:defRPr>
      </a:lvl2pPr>
      <a:lvl3pPr marL="1304925" indent="-395288" algn="l" rtl="0" fontAlgn="base">
        <a:spcBef>
          <a:spcPct val="20000"/>
        </a:spcBef>
        <a:spcAft>
          <a:spcPct val="0"/>
        </a:spcAft>
        <a:buClr>
          <a:schemeClr val="accent2"/>
        </a:buClr>
        <a:buFont typeface="Wingdings" charset="2"/>
        <a:buChar char="o"/>
        <a:defRPr kumimoji="1" sz="2300">
          <a:solidFill>
            <a:schemeClr val="tx1"/>
          </a:solidFill>
          <a:latin typeface="+mn-lt"/>
          <a:ea typeface="ＭＳ Ｐゴシック" charset="-128"/>
        </a:defRPr>
      </a:lvl3pPr>
      <a:lvl4pPr marL="1693863" indent="-387350" algn="l" rtl="0" fontAlgn="base">
        <a:spcBef>
          <a:spcPct val="20000"/>
        </a:spcBef>
        <a:spcAft>
          <a:spcPct val="0"/>
        </a:spcAft>
        <a:buClr>
          <a:schemeClr val="accent2"/>
        </a:buClr>
        <a:buFont typeface="Wingdings" charset="2"/>
        <a:buChar char="n"/>
        <a:defRPr kumimoji="1" sz="2000">
          <a:solidFill>
            <a:schemeClr val="tx1"/>
          </a:solidFill>
          <a:latin typeface="+mn-lt"/>
          <a:ea typeface="ＭＳ Ｐゴシック" charset="-128"/>
        </a:defRPr>
      </a:lvl4pPr>
      <a:lvl5pPr marL="2093913" indent="-398463" algn="l" rtl="0" fontAlgn="base">
        <a:spcBef>
          <a:spcPct val="25000"/>
        </a:spcBef>
        <a:spcAft>
          <a:spcPct val="0"/>
        </a:spcAft>
        <a:buClr>
          <a:schemeClr val="accent2"/>
        </a:buClr>
        <a:buFont typeface="Wingdings" charset="2"/>
        <a:buChar char="§"/>
        <a:defRPr kumimoji="1"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6pPr>
      <a:lvl7pPr marL="30083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7pPr>
      <a:lvl8pPr marL="34655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8pPr>
      <a:lvl9pPr marL="3922713" indent="-398463" algn="l" rtl="0" fontAlgn="base">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mazon.co.jp/s/ref=ntt_athr_dp_sr_1?_encoding=UTF8&amp;field-author=%E4%B8%AD%E5%B3%B6%20%E3%81%9F%E3%81%84%E5%AD%90&amp;search-alias=books-jp" TargetMode="External"/><Relationship Id="rId2" Type="http://schemas.openxmlformats.org/officeDocument/2006/relationships/hyperlink" Target="http://www.amazon.co.jp/LOVE-SYSTEMS-%E4%B8%AD%E5%B3%B6-%E3%81%9F%E3%81%84%E5%AD%90/dp/4344022297"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mazon.co.jp/LOVE-SYSTEMS-%E4%B8%AD%E5%B3%B6-%E3%81%9F%E3%81%84%E5%AD%90/dp/4344022297" TargetMode="External"/><Relationship Id="rId2" Type="http://schemas.openxmlformats.org/officeDocument/2006/relationships/hyperlink" Target="https://www.amazon.co.jp/%E6%B6%88%E6%BB%85%E4%B8%96%E7%95%8C-%E6%9D%91%E7%94%B0-%E6%B2%99%E8%80%B6%E9%A6%99/dp/4309024327" TargetMode="Externa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amazon.co.jp/s/ref=ntt_athr_dp_sr_1?_encoding=UTF8&amp;field-author=%E4%B8%AD%E5%B3%B6%20%E3%81%9F%E3%81%84%E5%AD%90&amp;search-alias=books-j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mazon.co.jp/%E7%99%BE%E5%B9%B4%E6%B3%95-%E4%B8%8A-%E5%B1%B1%E7%94%B0-%E5%AE%97%E6%A8%B9/dp/404110148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12676" y="188640"/>
            <a:ext cx="8279804" cy="2016224"/>
          </a:xfrm>
        </p:spPr>
        <p:txBody>
          <a:bodyPr anchor="ctr" anchorCtr="0"/>
          <a:lstStyle/>
          <a:p>
            <a:pPr marL="0" indent="0" eaLnBrk="1" hangingPunct="1">
              <a:lnSpc>
                <a:spcPct val="90000"/>
              </a:lnSpc>
              <a:buNone/>
            </a:pPr>
            <a:r>
              <a:rPr lang="ja-JP" altLang="en-US" sz="2800" dirty="0"/>
              <a:t>第</a:t>
            </a:r>
            <a:r>
              <a:rPr lang="en-US" altLang="ja-JP" sz="2800" dirty="0"/>
              <a:t>10</a:t>
            </a:r>
            <a:r>
              <a:rPr lang="ja-JP" altLang="en-US" sz="2800" dirty="0"/>
              <a:t>回　</a:t>
            </a:r>
            <a:br>
              <a:rPr lang="en-US" altLang="ja-JP" sz="2800" dirty="0"/>
            </a:br>
            <a:br>
              <a:rPr lang="en-US" altLang="ja-JP" sz="2800" dirty="0"/>
            </a:br>
            <a:r>
              <a:rPr lang="en-US" altLang="ja-JP" sz="2800" dirty="0"/>
              <a:t>【</a:t>
            </a:r>
            <a:r>
              <a:rPr lang="ja-JP" altLang="en-US" sz="2800" dirty="0"/>
              <a:t>家族関係</a:t>
            </a:r>
            <a:r>
              <a:rPr lang="en-US" altLang="ja-JP" sz="2800" dirty="0"/>
              <a:t>】 </a:t>
            </a:r>
            <a:r>
              <a:rPr lang="ja-JP" altLang="en-US" sz="2800"/>
              <a:t>夫婦</a:t>
            </a:r>
            <a:r>
              <a:rPr lang="ja-JP" altLang="en-US" sz="2800" dirty="0"/>
              <a:t>関係、親子関係、高齢期の家族関係</a:t>
            </a:r>
            <a:br>
              <a:rPr lang="ja-JP" altLang="en-US" sz="2800" dirty="0"/>
            </a:br>
            <a:endParaRPr lang="ja-JP" altLang="en-US" sz="3200" dirty="0">
              <a:solidFill>
                <a:schemeClr val="tx1"/>
              </a:solidFill>
              <a:latin typeface="ＭＳ 明朝" charset="-128"/>
              <a:ea typeface="ＭＳ 明朝" charset="-128"/>
              <a:cs typeface="ＭＳ 明朝" charset="-128"/>
            </a:endParaRPr>
          </a:p>
        </p:txBody>
      </p:sp>
      <p:sp>
        <p:nvSpPr>
          <p:cNvPr id="15363" name="Rectangle 3"/>
          <p:cNvSpPr>
            <a:spLocks noGrp="1" noChangeArrowheads="1"/>
          </p:cNvSpPr>
          <p:nvPr>
            <p:ph type="subTitle" idx="1"/>
          </p:nvPr>
        </p:nvSpPr>
        <p:spPr>
          <a:xfrm>
            <a:off x="962300" y="3284984"/>
            <a:ext cx="7010400" cy="3024336"/>
          </a:xfrm>
        </p:spPr>
        <p:txBody>
          <a:bodyPr/>
          <a:lstStyle/>
          <a:p>
            <a:r>
              <a:rPr lang="ja-JP" altLang="en-US" b="1" dirty="0">
                <a:ea typeface="ＭＳ 明朝" charset="-128"/>
                <a:cs typeface="ＭＳ 明朝" charset="-128"/>
              </a:rPr>
              <a:t>「家族社会学」</a:t>
            </a:r>
            <a:endParaRPr lang="en-US" altLang="ja-JP" b="1" dirty="0">
              <a:ea typeface="ＭＳ 明朝" charset="-128"/>
              <a:cs typeface="ＭＳ 明朝" charset="-128"/>
            </a:endParaRPr>
          </a:p>
          <a:p>
            <a:endParaRPr lang="en-US" altLang="ja-JP" sz="2000" b="1" dirty="0">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６月</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24</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日（火）</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14</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40―16</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2000" b="1" dirty="0">
                <a:latin typeface="Century" panose="02040604050505020304" pitchFamily="18" charset="0"/>
                <a:ea typeface="ＭＳ 明朝" panose="02020609040205080304" pitchFamily="17" charset="-128"/>
                <a:cs typeface="Times New Roman" panose="02020603050405020304" pitchFamily="18" charset="0"/>
              </a:rPr>
              <a:t>10</a:t>
            </a:r>
            <a:r>
              <a:rPr lang="ja-JP" altLang="en-US" sz="2000" b="1" dirty="0">
                <a:latin typeface="Century" panose="02040604050505020304" pitchFamily="18" charset="0"/>
                <a:ea typeface="ＭＳ 明朝" panose="02020609040205080304" pitchFamily="17" charset="-128"/>
                <a:cs typeface="Times New Roman" panose="02020603050405020304" pitchFamily="18" charset="0"/>
              </a:rPr>
              <a:t>  </a:t>
            </a:r>
            <a:r>
              <a:rPr lang="en-US" sz="2000" b="1" dirty="0">
                <a:effectLst/>
                <a:latin typeface="Century" panose="02040604050505020304" pitchFamily="18" charset="0"/>
                <a:ea typeface="ＭＳ 明朝" panose="02020609040205080304" pitchFamily="17" charset="-128"/>
                <a:cs typeface="Times New Roman" panose="02020603050405020304" pitchFamily="18" charset="0"/>
              </a:rPr>
              <a:t>4F401</a:t>
            </a:r>
            <a:endParaRPr lang="en-US" altLang="ja-JP" sz="2000" b="1" dirty="0">
              <a:ea typeface="ＭＳ 明朝" charset="-128"/>
              <a:cs typeface="ＭＳ 明朝" charset="-128"/>
            </a:endParaRPr>
          </a:p>
          <a:p>
            <a:endParaRPr lang="en-US" altLang="ja-JP" sz="2000" b="1" dirty="0">
              <a:ea typeface="ＭＳ 明朝" charset="-128"/>
              <a:cs typeface="ＭＳ 明朝" charset="-128"/>
            </a:endParaRPr>
          </a:p>
          <a:p>
            <a:r>
              <a:rPr lang="ja-JP" altLang="en-US" sz="2000" b="1" dirty="0">
                <a:ea typeface="ＭＳ 明朝" charset="-128"/>
                <a:cs typeface="ＭＳ 明朝" charset="-128"/>
              </a:rPr>
              <a:t>日本医療大学総合福祉学部</a:t>
            </a:r>
            <a:endParaRPr lang="en-US" altLang="ja-JP" sz="2000" b="1" dirty="0">
              <a:ea typeface="ＭＳ 明朝" charset="-128"/>
              <a:cs typeface="ＭＳ 明朝" charset="-128"/>
            </a:endParaRPr>
          </a:p>
          <a:p>
            <a:r>
              <a:rPr lang="ja-JP" altLang="en-US" sz="2000" b="1" dirty="0">
                <a:ea typeface="ＭＳ 明朝" charset="-128"/>
                <a:cs typeface="ＭＳ 明朝" charset="-128"/>
              </a:rPr>
              <a:t>特任教授　原　俊彦</a:t>
            </a:r>
            <a:endParaRPr lang="en-US" altLang="ja-JP" sz="2000" b="1" dirty="0">
              <a:ea typeface="ＭＳ 明朝" charset="-128"/>
              <a:cs typeface="ＭＳ 明朝" charset="-128"/>
            </a:endParaRPr>
          </a:p>
          <a:p>
            <a:endParaRPr lang="ja-JP" altLang="en-US" sz="1800" dirty="0">
              <a:ea typeface="ＭＳ 明朝" charset="-128"/>
              <a:cs typeface="ＭＳ 明朝"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a:extLst>
              <a:ext uri="{FF2B5EF4-FFF2-40B4-BE49-F238E27FC236}">
                <a16:creationId xmlns:a16="http://schemas.microsoft.com/office/drawing/2014/main" id="{081DC779-DDAE-33ED-56BA-2B9322C3BEB7}"/>
              </a:ext>
            </a:extLst>
          </p:cNvPr>
          <p:cNvSpPr>
            <a:spLocks noGrp="1" noChangeArrowheads="1"/>
          </p:cNvSpPr>
          <p:nvPr>
            <p:ph type="title"/>
          </p:nvPr>
        </p:nvSpPr>
        <p:spPr/>
        <p:txBody>
          <a:bodyPr anchor="ctr" anchorCtr="0"/>
          <a:lstStyle/>
          <a:p>
            <a:r>
              <a:rPr lang="ja-JP" altLang="en-US" dirty="0">
                <a:ea typeface="ＭＳ Ｐゴシック" panose="020B0600070205080204" pitchFamily="50" charset="-128"/>
              </a:rPr>
              <a:t>百年法の世界では</a:t>
            </a:r>
          </a:p>
        </p:txBody>
      </p:sp>
      <p:sp>
        <p:nvSpPr>
          <p:cNvPr id="11267" name="コンテンツ プレースホルダ 2">
            <a:extLst>
              <a:ext uri="{FF2B5EF4-FFF2-40B4-BE49-F238E27FC236}">
                <a16:creationId xmlns:a16="http://schemas.microsoft.com/office/drawing/2014/main" id="{51D21AAE-62B9-7DA2-6C5B-2A2EDAB26974}"/>
              </a:ext>
            </a:extLst>
          </p:cNvPr>
          <p:cNvSpPr>
            <a:spLocks noGrp="1" noChangeArrowheads="1"/>
          </p:cNvSpPr>
          <p:nvPr>
            <p:ph idx="1"/>
          </p:nvPr>
        </p:nvSpPr>
        <p:spPr>
          <a:xfrm>
            <a:off x="323850" y="1628775"/>
            <a:ext cx="8251825" cy="4464050"/>
          </a:xfrm>
        </p:spPr>
        <p:txBody>
          <a:bodyPr/>
          <a:lstStyle/>
          <a:p>
            <a:r>
              <a:rPr lang="ja-JP" altLang="en-US" dirty="0">
                <a:ea typeface="ＭＳ Ｐゴシック" panose="020B0600070205080204" pitchFamily="50" charset="-128"/>
              </a:rPr>
              <a:t>家族の構成員間（祖父母・親・きょうだいなど）の年齢差が事実上意味を失う（</a:t>
            </a:r>
            <a:r>
              <a:rPr lang="en-US" altLang="ja-JP" dirty="0">
                <a:ea typeface="ＭＳ Ｐゴシック" panose="020B0600070205080204" pitchFamily="50" charset="-128"/>
              </a:rPr>
              <a:t>“HAVI”</a:t>
            </a:r>
            <a:r>
              <a:rPr lang="ja-JP" altLang="en-US" dirty="0">
                <a:ea typeface="ＭＳ Ｐゴシック" panose="020B0600070205080204" pitchFamily="50" charset="-128"/>
              </a:rPr>
              <a:t>処置を受けた年齢で老化が止まり、不死となる）。</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家族の構成員間の役割関係（夫婦・親子・老親）が曖昧となり、家族のきづなは弱まる。</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結婚・出産などに向かうパートナー関係の形成が難しくなる。逆に離婚など、家族関係の解体が進む。</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出生・死亡による家族の再生産が阻害される。</a:t>
            </a:r>
            <a:endParaRPr lang="en-US" altLang="ja-JP" dirty="0">
              <a:ea typeface="ＭＳ Ｐゴシック" panose="020B0600070205080204"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D1F1F664-93C9-DE1B-2341-7386F1886082}"/>
              </a:ext>
            </a:extLst>
          </p:cNvPr>
          <p:cNvSpPr>
            <a:spLocks noGrp="1" noChangeArrowheads="1"/>
          </p:cNvSpPr>
          <p:nvPr>
            <p:ph type="title"/>
          </p:nvPr>
        </p:nvSpPr>
        <p:spPr>
          <a:xfrm>
            <a:off x="571500" y="332656"/>
            <a:ext cx="8001000" cy="1216025"/>
          </a:xfrm>
        </p:spPr>
        <p:txBody>
          <a:bodyPr/>
          <a:lstStyle/>
          <a:p>
            <a:r>
              <a:rPr lang="en-US" altLang="ja-JP" dirty="0">
                <a:ea typeface="ＭＳ Ｐゴシック" panose="020B0600070205080204" pitchFamily="50" charset="-128"/>
              </a:rPr>
              <a:t>LOVE&amp;SYSTEMS</a:t>
            </a:r>
            <a:endParaRPr lang="ja-JP" altLang="en-US" dirty="0">
              <a:ea typeface="ＭＳ Ｐゴシック" panose="020B0600070205080204" pitchFamily="50" charset="-128"/>
            </a:endParaRPr>
          </a:p>
        </p:txBody>
      </p:sp>
      <p:sp>
        <p:nvSpPr>
          <p:cNvPr id="12291" name="コンテンツ プレースホルダ 2">
            <a:extLst>
              <a:ext uri="{FF2B5EF4-FFF2-40B4-BE49-F238E27FC236}">
                <a16:creationId xmlns:a16="http://schemas.microsoft.com/office/drawing/2014/main" id="{D4F4094A-A82C-DAA1-4A8D-6D17950713AA}"/>
              </a:ext>
            </a:extLst>
          </p:cNvPr>
          <p:cNvSpPr>
            <a:spLocks noGrp="1" noChangeArrowheads="1"/>
          </p:cNvSpPr>
          <p:nvPr>
            <p:ph idx="1"/>
          </p:nvPr>
        </p:nvSpPr>
        <p:spPr>
          <a:xfrm>
            <a:off x="533400" y="1676400"/>
            <a:ext cx="5767388" cy="4344988"/>
          </a:xfrm>
        </p:spPr>
        <p:txBody>
          <a:bodyPr/>
          <a:lstStyle/>
          <a:p>
            <a:pPr>
              <a:defRPr/>
            </a:pPr>
            <a:r>
              <a:rPr lang="ja-JP" altLang="en-US" u="sng" dirty="0">
                <a:ea typeface="ＭＳ Ｐゴシック" panose="020B0600070205080204" pitchFamily="50" charset="-128"/>
                <a:hlinkClick r:id="rId2"/>
              </a:rPr>
              <a:t>中島 たい子 </a:t>
            </a:r>
            <a:r>
              <a:rPr lang="en-US" altLang="ja-JP" u="sng" dirty="0">
                <a:ea typeface="ＭＳ Ｐゴシック" panose="020B0600070205080204" pitchFamily="50" charset="-128"/>
                <a:hlinkClick r:id="rId2"/>
              </a:rPr>
              <a:t>(</a:t>
            </a:r>
            <a:r>
              <a:rPr lang="ja-JP" altLang="en-US" u="sng" dirty="0">
                <a:ea typeface="ＭＳ Ｐゴシック" panose="020B0600070205080204" pitchFamily="50" charset="-128"/>
                <a:hlinkClick r:id="rId2"/>
              </a:rPr>
              <a:t>著</a:t>
            </a:r>
            <a:r>
              <a:rPr lang="en-US" altLang="ja-JP" u="sng" dirty="0">
                <a:ea typeface="ＭＳ Ｐゴシック" panose="020B0600070205080204" pitchFamily="50" charset="-128"/>
                <a:hlinkClick r:id="rId2"/>
              </a:rPr>
              <a:t>)</a:t>
            </a:r>
            <a:endParaRPr lang="en-US" altLang="ja-JP" u="sng" dirty="0">
              <a:ea typeface="ＭＳ Ｐゴシック" panose="020B0600070205080204" pitchFamily="50" charset="-128"/>
              <a:hlinkClick r:id="rId3"/>
            </a:endParaRPr>
          </a:p>
          <a:p>
            <a:pPr>
              <a:defRPr/>
            </a:pPr>
            <a:r>
              <a:rPr lang="ja-JP" altLang="en-US" b="1" dirty="0">
                <a:ea typeface="ＭＳ Ｐゴシック" panose="020B0600070205080204" pitchFamily="50" charset="-128"/>
              </a:rPr>
              <a:t>幻冬舎 </a:t>
            </a:r>
            <a:r>
              <a:rPr lang="en-US" altLang="ja-JP" b="1" dirty="0">
                <a:ea typeface="ＭＳ Ｐゴシック" panose="020B0600070205080204" pitchFamily="50" charset="-128"/>
              </a:rPr>
              <a:t>(2012/8/24)</a:t>
            </a:r>
            <a:endParaRPr lang="en-US" altLang="ja-JP" u="sng" dirty="0">
              <a:ea typeface="ＭＳ Ｐゴシック" panose="020B0600070205080204" pitchFamily="50" charset="-128"/>
            </a:endParaRPr>
          </a:p>
          <a:p>
            <a:pPr marL="514350" indent="-514350">
              <a:buFont typeface="+mj-lt"/>
              <a:buAutoNum type="alphaUcPeriod"/>
              <a:defRPr/>
            </a:pPr>
            <a:r>
              <a:rPr lang="ja-JP" altLang="en-US" dirty="0">
                <a:ea typeface="ＭＳ Ｐゴシック" panose="020B0600070205080204" pitchFamily="50" charset="-128"/>
              </a:rPr>
              <a:t>結婚の国家管理</a:t>
            </a:r>
            <a:r>
              <a:rPr lang="en-US" altLang="ja-JP" dirty="0">
                <a:ea typeface="ＭＳ Ｐゴシック" panose="020B0600070205080204" pitchFamily="50" charset="-128"/>
              </a:rPr>
              <a:t>→</a:t>
            </a:r>
            <a:r>
              <a:rPr lang="ja-JP" altLang="en-US" dirty="0">
                <a:ea typeface="ＭＳ Ｐゴシック" panose="020B0600070205080204" pitchFamily="50" charset="-128"/>
              </a:rPr>
              <a:t>指定された家族（同じ苗字）の一員としての個人、夫、妻、長男長女などの役割を担う（日本をイメージ）。</a:t>
            </a:r>
            <a:endParaRPr lang="en-US" altLang="ja-JP" dirty="0">
              <a:ea typeface="ＭＳ Ｐゴシック" panose="020B0600070205080204" pitchFamily="50" charset="-128"/>
            </a:endParaRPr>
          </a:p>
          <a:p>
            <a:pPr marL="514350" indent="-514350">
              <a:buFont typeface="+mj-lt"/>
              <a:buAutoNum type="alphaUcPeriod"/>
              <a:defRPr/>
            </a:pPr>
            <a:r>
              <a:rPr lang="ja-JP" altLang="en-US" dirty="0">
                <a:ea typeface="ＭＳ Ｐゴシック" panose="020B0600070205080204" pitchFamily="50" charset="-128"/>
              </a:rPr>
              <a:t>結婚制度の廃止</a:t>
            </a:r>
            <a:r>
              <a:rPr lang="en-US" altLang="ja-JP" dirty="0">
                <a:ea typeface="ＭＳ Ｐゴシック" panose="020B0600070205080204" pitchFamily="50" charset="-128"/>
              </a:rPr>
              <a:t>→</a:t>
            </a:r>
            <a:r>
              <a:rPr lang="ja-JP" altLang="en-US" dirty="0">
                <a:ea typeface="ＭＳ Ｐゴシック" panose="020B0600070205080204" pitchFamily="50" charset="-128"/>
              </a:rPr>
              <a:t>子育ての社会化（フランスをイメージ）</a:t>
            </a:r>
            <a:endParaRPr lang="en-US" altLang="ja-JP" dirty="0">
              <a:ea typeface="ＭＳ Ｐゴシック" panose="020B0600070205080204" pitchFamily="50" charset="-128"/>
            </a:endParaRPr>
          </a:p>
          <a:p>
            <a:pPr>
              <a:defRPr/>
            </a:pPr>
            <a:endParaRPr lang="ja-JP" altLang="en-US" dirty="0">
              <a:ea typeface="ＭＳ Ｐゴシック" panose="020B0600070205080204" pitchFamily="50" charset="-128"/>
            </a:endParaRPr>
          </a:p>
        </p:txBody>
      </p:sp>
      <p:pic>
        <p:nvPicPr>
          <p:cNvPr id="12292" name="図 3">
            <a:extLst>
              <a:ext uri="{FF2B5EF4-FFF2-40B4-BE49-F238E27FC236}">
                <a16:creationId xmlns:a16="http://schemas.microsoft.com/office/drawing/2014/main" id="{E8DF55F9-DA20-8C28-AD52-3139CF334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225" y="2276475"/>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333AD7-225E-984C-3CDE-ABE902666A74}"/>
              </a:ext>
            </a:extLst>
          </p:cNvPr>
          <p:cNvSpPr>
            <a:spLocks noGrp="1"/>
          </p:cNvSpPr>
          <p:nvPr>
            <p:ph type="title"/>
          </p:nvPr>
        </p:nvSpPr>
        <p:spPr/>
        <p:txBody>
          <a:bodyPr/>
          <a:lstStyle/>
          <a:p>
            <a:r>
              <a:rPr lang="ja-JP" altLang="en-US" dirty="0"/>
              <a:t>あらすじ</a:t>
            </a:r>
            <a:endParaRPr lang="en-US" dirty="0"/>
          </a:p>
        </p:txBody>
      </p:sp>
      <p:sp>
        <p:nvSpPr>
          <p:cNvPr id="3" name="コンテンツ プレースホルダー 2">
            <a:extLst>
              <a:ext uri="{FF2B5EF4-FFF2-40B4-BE49-F238E27FC236}">
                <a16:creationId xmlns:a16="http://schemas.microsoft.com/office/drawing/2014/main" id="{DF01A417-49FA-938A-9769-0961FBFE91A8}"/>
              </a:ext>
            </a:extLst>
          </p:cNvPr>
          <p:cNvSpPr>
            <a:spLocks noGrp="1"/>
          </p:cNvSpPr>
          <p:nvPr>
            <p:ph idx="1"/>
          </p:nvPr>
        </p:nvSpPr>
        <p:spPr>
          <a:xfrm>
            <a:off x="566738" y="1988840"/>
            <a:ext cx="8001000" cy="3836640"/>
          </a:xfrm>
        </p:spPr>
        <p:txBody>
          <a:bodyPr/>
          <a:lstStyle/>
          <a:p>
            <a:pPr marL="0" indent="0">
              <a:buNone/>
            </a:pPr>
            <a:r>
              <a:rPr lang="ja-JP" altLang="en-US" dirty="0"/>
              <a:t>雑誌記者のロウドは、特集のため世界の「恋愛」 を取材していた。少子化が問題となっていた</a:t>
            </a:r>
            <a:r>
              <a:rPr lang="en-US" altLang="ja-JP" dirty="0"/>
              <a:t>J</a:t>
            </a:r>
            <a:r>
              <a:rPr lang="ja-JP" altLang="en-US" dirty="0"/>
              <a:t>国では、政府が結婚のパートナーを決めるようになり、結婚率、出産率がともにアップ。取材対象として、結婚を間近に控える女性を家族庁に紹介してもらうが、ロウドには家族庁から課せられたもうひとつのミッションがあった。</a:t>
            </a:r>
            <a:endParaRPr lang="en-US" dirty="0"/>
          </a:p>
        </p:txBody>
      </p:sp>
    </p:spTree>
    <p:extLst>
      <p:ext uri="{BB962C8B-B14F-4D97-AF65-F5344CB8AC3E}">
        <p14:creationId xmlns:p14="http://schemas.microsoft.com/office/powerpoint/2010/main" val="77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a:extLst>
              <a:ext uri="{FF2B5EF4-FFF2-40B4-BE49-F238E27FC236}">
                <a16:creationId xmlns:a16="http://schemas.microsoft.com/office/drawing/2014/main" id="{DAA420FB-BE2B-31D4-6EBA-8D41049D9BDB}"/>
              </a:ext>
            </a:extLst>
          </p:cNvPr>
          <p:cNvSpPr>
            <a:spLocks noGrp="1" noChangeArrowheads="1"/>
          </p:cNvSpPr>
          <p:nvPr>
            <p:ph type="title"/>
          </p:nvPr>
        </p:nvSpPr>
        <p:spPr/>
        <p:txBody>
          <a:bodyPr/>
          <a:lstStyle/>
          <a:p>
            <a:r>
              <a:rPr lang="en-US" altLang="ja-JP">
                <a:ea typeface="ＭＳ Ｐゴシック" panose="020B0600070205080204" pitchFamily="50" charset="-128"/>
              </a:rPr>
              <a:t>『LOVE&amp;SYSTEMS』</a:t>
            </a:r>
            <a:r>
              <a:rPr lang="ja-JP" altLang="en-US">
                <a:ea typeface="ＭＳ Ｐゴシック" panose="020B0600070205080204" pitchFamily="50" charset="-128"/>
              </a:rPr>
              <a:t>の世界では</a:t>
            </a:r>
          </a:p>
        </p:txBody>
      </p:sp>
      <p:sp>
        <p:nvSpPr>
          <p:cNvPr id="13315" name="コンテンツ プレースホルダ 2">
            <a:extLst>
              <a:ext uri="{FF2B5EF4-FFF2-40B4-BE49-F238E27FC236}">
                <a16:creationId xmlns:a16="http://schemas.microsoft.com/office/drawing/2014/main" id="{D3743AB2-5764-325D-1300-CA8DF7FE71EB}"/>
              </a:ext>
            </a:extLst>
          </p:cNvPr>
          <p:cNvSpPr>
            <a:spLocks noGrp="1" noChangeArrowheads="1"/>
          </p:cNvSpPr>
          <p:nvPr>
            <p:ph idx="1"/>
          </p:nvPr>
        </p:nvSpPr>
        <p:spPr>
          <a:xfrm>
            <a:off x="446087" y="1700808"/>
            <a:ext cx="8251825" cy="4464050"/>
          </a:xfrm>
        </p:spPr>
        <p:txBody>
          <a:bodyPr/>
          <a:lstStyle/>
          <a:p>
            <a:pPr marL="514350" indent="-514350">
              <a:buFont typeface="Arial" panose="020B0604020202020204" pitchFamily="34" charset="0"/>
              <a:buAutoNum type="alphaUcPeriod"/>
            </a:pPr>
            <a:r>
              <a:rPr lang="ja-JP" altLang="en-US" dirty="0">
                <a:ea typeface="ＭＳ Ｐゴシック" panose="020B0600070205080204" pitchFamily="50" charset="-128"/>
              </a:rPr>
              <a:t>結婚の国家管理が進み、国家がパートナー選択を行い家族形成⇒家族は社会から指定された公的関係</a:t>
            </a:r>
            <a:r>
              <a:rPr lang="en-US" altLang="ja-JP" dirty="0">
                <a:ea typeface="ＭＳ Ｐゴシック" panose="020B0600070205080204" pitchFamily="50" charset="-128"/>
              </a:rPr>
              <a:t>(</a:t>
            </a:r>
            <a:r>
              <a:rPr lang="ja-JP" altLang="en-US" dirty="0">
                <a:ea typeface="ＭＳ Ｐゴシック" panose="020B0600070205080204" pitchFamily="50" charset="-128"/>
              </a:rPr>
              <a:t>最適な）、個人は家族の中で社会的役割を果たす。社会から距離をおいた親密圏としての家族（個人・愛）は消滅している。</a:t>
            </a:r>
            <a:endParaRPr lang="en-US" altLang="ja-JP" dirty="0">
              <a:ea typeface="ＭＳ Ｐゴシック" panose="020B0600070205080204" pitchFamily="50" charset="-128"/>
            </a:endParaRPr>
          </a:p>
          <a:p>
            <a:pPr marL="514350" indent="-514350">
              <a:buFont typeface="Arial" panose="020B0604020202020204" pitchFamily="34" charset="0"/>
              <a:buAutoNum type="alphaUcPeriod"/>
            </a:pPr>
            <a:r>
              <a:rPr lang="ja-JP" altLang="en-US" dirty="0">
                <a:ea typeface="ＭＳ Ｐゴシック" panose="020B0600070205080204" pitchFamily="50" charset="-128"/>
              </a:rPr>
              <a:t>結婚制度が廃止され子育てが全面的に社会化される⇒公的には家族関係は存在せず（完全な個人化・愛はある）、非公式なパートナー関係や親子関係だけがある。公的には家族は消滅。</a:t>
            </a:r>
            <a:endParaRPr lang="en-US" altLang="ja-JP" dirty="0">
              <a:ea typeface="ＭＳ Ｐゴシック" panose="020B060007020508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a:extLst>
              <a:ext uri="{FF2B5EF4-FFF2-40B4-BE49-F238E27FC236}">
                <a16:creationId xmlns:a16="http://schemas.microsoft.com/office/drawing/2014/main" id="{5C6AAC8F-1755-BF67-545A-5A4F64CAFE52}"/>
              </a:ext>
            </a:extLst>
          </p:cNvPr>
          <p:cNvSpPr>
            <a:spLocks noGrp="1" noChangeArrowheads="1"/>
          </p:cNvSpPr>
          <p:nvPr>
            <p:ph type="title"/>
          </p:nvPr>
        </p:nvSpPr>
        <p:spPr>
          <a:xfrm>
            <a:off x="574675" y="266700"/>
            <a:ext cx="8001000" cy="1216025"/>
          </a:xfrm>
        </p:spPr>
        <p:txBody>
          <a:bodyPr/>
          <a:lstStyle/>
          <a:p>
            <a:r>
              <a:rPr lang="en-US" altLang="ja-JP" dirty="0">
                <a:ea typeface="ＭＳ Ｐゴシック" panose="020B0600070205080204" pitchFamily="50" charset="-128"/>
              </a:rPr>
              <a:t>『</a:t>
            </a:r>
            <a:r>
              <a:rPr lang="ja-JP" altLang="en-US" dirty="0">
                <a:ea typeface="ＭＳ Ｐゴシック" panose="020B0600070205080204" pitchFamily="50" charset="-128"/>
              </a:rPr>
              <a:t>消滅世界</a:t>
            </a:r>
            <a:r>
              <a:rPr lang="en-US" altLang="ja-JP" dirty="0">
                <a:ea typeface="ＭＳ Ｐゴシック" panose="020B0600070205080204" pitchFamily="50" charset="-128"/>
              </a:rPr>
              <a:t>』</a:t>
            </a:r>
            <a:endParaRPr lang="ja-JP" altLang="en-US" dirty="0">
              <a:ea typeface="ＭＳ Ｐゴシック" panose="020B0600070205080204" pitchFamily="50" charset="-128"/>
            </a:endParaRPr>
          </a:p>
        </p:txBody>
      </p:sp>
      <p:sp>
        <p:nvSpPr>
          <p:cNvPr id="14339" name="コンテンツ プレースホルダ 2">
            <a:extLst>
              <a:ext uri="{FF2B5EF4-FFF2-40B4-BE49-F238E27FC236}">
                <a16:creationId xmlns:a16="http://schemas.microsoft.com/office/drawing/2014/main" id="{BE6A511D-9E01-AFCB-F18F-E6933BABEE2A}"/>
              </a:ext>
            </a:extLst>
          </p:cNvPr>
          <p:cNvSpPr>
            <a:spLocks noGrp="1" noChangeArrowheads="1"/>
          </p:cNvSpPr>
          <p:nvPr>
            <p:ph idx="1"/>
          </p:nvPr>
        </p:nvSpPr>
        <p:spPr>
          <a:xfrm>
            <a:off x="533400" y="1676400"/>
            <a:ext cx="5407025" cy="3265488"/>
          </a:xfrm>
        </p:spPr>
        <p:txBody>
          <a:bodyPr/>
          <a:lstStyle/>
          <a:p>
            <a:r>
              <a:rPr lang="ja-JP" altLang="en-US" u="sng" dirty="0">
                <a:ea typeface="ＭＳ Ｐゴシック" panose="020B0600070205080204" pitchFamily="50" charset="-128"/>
                <a:hlinkClick r:id="rId2"/>
              </a:rPr>
              <a:t>村田沙耶香</a:t>
            </a:r>
            <a:r>
              <a:rPr lang="en-US" altLang="ja-JP" u="sng" dirty="0">
                <a:ea typeface="ＭＳ Ｐゴシック" panose="020B0600070205080204" pitchFamily="50" charset="-128"/>
                <a:hlinkClick r:id="rId2"/>
              </a:rPr>
              <a:t>(</a:t>
            </a:r>
            <a:r>
              <a:rPr lang="ja-JP" altLang="en-US" u="sng" dirty="0">
                <a:ea typeface="ＭＳ Ｐゴシック" panose="020B0600070205080204" pitchFamily="50" charset="-128"/>
                <a:hlinkClick r:id="rId2"/>
              </a:rPr>
              <a:t>著</a:t>
            </a:r>
            <a:r>
              <a:rPr lang="en-US" altLang="ja-JP" u="sng" dirty="0">
                <a:ea typeface="ＭＳ Ｐゴシック" panose="020B0600070205080204" pitchFamily="50" charset="-128"/>
                <a:hlinkClick r:id="rId3"/>
              </a:rPr>
              <a:t>)</a:t>
            </a:r>
            <a:endParaRPr lang="en-US" altLang="ja-JP" u="sng" dirty="0">
              <a:ea typeface="ＭＳ Ｐゴシック" panose="020B0600070205080204" pitchFamily="50" charset="-128"/>
              <a:hlinkClick r:id="rId4"/>
            </a:endParaRPr>
          </a:p>
          <a:p>
            <a:r>
              <a:rPr lang="zh-TW" altLang="en-US" b="1" dirty="0">
                <a:ea typeface="ＭＳ Ｐゴシック" panose="020B0600070205080204" pitchFamily="50" charset="-128"/>
              </a:rPr>
              <a:t>河出書房新社 </a:t>
            </a:r>
            <a:r>
              <a:rPr lang="en-US" altLang="ja-JP" b="1" dirty="0">
                <a:ea typeface="ＭＳ Ｐゴシック" panose="020B0600070205080204" pitchFamily="50" charset="-128"/>
              </a:rPr>
              <a:t>2015</a:t>
            </a:r>
            <a:r>
              <a:rPr lang="ja-JP" altLang="en-US" b="1" dirty="0">
                <a:ea typeface="ＭＳ Ｐゴシック" panose="020B0600070205080204" pitchFamily="50" charset="-128"/>
              </a:rPr>
              <a:t>年</a:t>
            </a:r>
            <a:r>
              <a:rPr lang="en-US" altLang="ja-JP" b="1" dirty="0">
                <a:ea typeface="ＭＳ Ｐゴシック" panose="020B0600070205080204" pitchFamily="50" charset="-128"/>
              </a:rPr>
              <a:t>12</a:t>
            </a:r>
            <a:r>
              <a:rPr lang="ja-JP" altLang="en-US" b="1" dirty="0">
                <a:ea typeface="ＭＳ Ｐゴシック" panose="020B0600070205080204" pitchFamily="50" charset="-128"/>
              </a:rPr>
              <a:t>月</a:t>
            </a:r>
            <a:endParaRPr lang="en-US" altLang="ja-JP" u="sng" dirty="0">
              <a:ea typeface="ＭＳ Ｐゴシック" panose="020B0600070205080204" pitchFamily="50" charset="-128"/>
            </a:endParaRPr>
          </a:p>
          <a:p>
            <a:r>
              <a:rPr lang="ja-JP" altLang="en-US" dirty="0">
                <a:ea typeface="ＭＳ Ｐゴシック" panose="020B0600070205080204" pitchFamily="50" charset="-128"/>
              </a:rPr>
              <a:t>「セックス」も「家族」も、世界から消える。日本の未来を予言する圧倒的衝撃作（アマゾンのキャッチコピー）</a:t>
            </a:r>
          </a:p>
        </p:txBody>
      </p:sp>
      <p:pic>
        <p:nvPicPr>
          <p:cNvPr id="14340" name="図 11">
            <a:extLst>
              <a:ext uri="{FF2B5EF4-FFF2-40B4-BE49-F238E27FC236}">
                <a16:creationId xmlns:a16="http://schemas.microsoft.com/office/drawing/2014/main" id="{7AD5DD89-1767-439C-A761-06D0ECA852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465" y="1194139"/>
            <a:ext cx="2719135"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BA9E6A-1F67-C6AE-AE93-F277AD40F84A}"/>
              </a:ext>
            </a:extLst>
          </p:cNvPr>
          <p:cNvSpPr>
            <a:spLocks noGrp="1"/>
          </p:cNvSpPr>
          <p:nvPr>
            <p:ph type="title"/>
          </p:nvPr>
        </p:nvSpPr>
        <p:spPr/>
        <p:txBody>
          <a:bodyPr/>
          <a:lstStyle/>
          <a:p>
            <a:r>
              <a:rPr lang="ja-JP" altLang="en-US" dirty="0"/>
              <a:t>あらすじ（</a:t>
            </a:r>
            <a:r>
              <a:rPr lang="en-US" altLang="ja-JP" dirty="0"/>
              <a:t>Amazon</a:t>
            </a:r>
            <a:r>
              <a:rPr lang="ja-JP" altLang="en-US" dirty="0"/>
              <a:t>掲載）</a:t>
            </a:r>
            <a:endParaRPr lang="en-US" dirty="0"/>
          </a:p>
        </p:txBody>
      </p:sp>
      <p:sp>
        <p:nvSpPr>
          <p:cNvPr id="3" name="コンテンツ プレースホルダー 2">
            <a:extLst>
              <a:ext uri="{FF2B5EF4-FFF2-40B4-BE49-F238E27FC236}">
                <a16:creationId xmlns:a16="http://schemas.microsoft.com/office/drawing/2014/main" id="{75806516-88C2-8479-109B-2B2C24C64EDE}"/>
              </a:ext>
            </a:extLst>
          </p:cNvPr>
          <p:cNvSpPr>
            <a:spLocks noGrp="1"/>
          </p:cNvSpPr>
          <p:nvPr>
            <p:ph idx="1"/>
          </p:nvPr>
        </p:nvSpPr>
        <p:spPr/>
        <p:txBody>
          <a:bodyPr/>
          <a:lstStyle/>
          <a:p>
            <a:pPr marL="0" indent="0">
              <a:buNone/>
            </a:pPr>
            <a:endParaRPr lang="en-US" altLang="ja-JP" dirty="0"/>
          </a:p>
          <a:p>
            <a:pPr>
              <a:buFont typeface="Wingdings" panose="05000000000000000000" pitchFamily="2" charset="2"/>
              <a:buChar char="Ø"/>
            </a:pPr>
            <a:r>
              <a:rPr lang="ja-JP" altLang="en-US" dirty="0"/>
              <a:t>世界大戦をきっかけに、人工授精が飛躍的に発達した、もう一つの日本</a:t>
            </a:r>
            <a:r>
              <a:rPr lang="en-US" altLang="ja-JP" dirty="0"/>
              <a:t>(</a:t>
            </a:r>
            <a:r>
              <a:rPr lang="ja-JP" altLang="en-US" dirty="0"/>
              <a:t>パラレルワールド</a:t>
            </a:r>
            <a:r>
              <a:rPr lang="en-US" altLang="ja-JP" dirty="0"/>
              <a:t>)</a:t>
            </a:r>
            <a:r>
              <a:rPr lang="ja-JP" altLang="en-US" dirty="0"/>
              <a:t>。人は皆、人工授精で子供を産むようになり、生殖と快楽が分離した世界では、夫婦間のセックスは</a:t>
            </a:r>
            <a:r>
              <a:rPr lang="en-US" altLang="ja-JP" dirty="0"/>
              <a:t>〈</a:t>
            </a:r>
            <a:r>
              <a:rPr lang="ja-JP" altLang="en-US" dirty="0"/>
              <a:t>近親相姦</a:t>
            </a:r>
            <a:r>
              <a:rPr lang="en-US" altLang="ja-JP" dirty="0"/>
              <a:t>〉</a:t>
            </a:r>
            <a:r>
              <a:rPr lang="ja-JP" altLang="en-US" dirty="0"/>
              <a:t>とタブー視され、恋や快楽の対象は、恋人やキャラになる。</a:t>
            </a:r>
          </a:p>
        </p:txBody>
      </p:sp>
    </p:spTree>
    <p:extLst>
      <p:ext uri="{BB962C8B-B14F-4D97-AF65-F5344CB8AC3E}">
        <p14:creationId xmlns:p14="http://schemas.microsoft.com/office/powerpoint/2010/main" val="1457622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BA9E6A-1F67-C6AE-AE93-F277AD40F84A}"/>
              </a:ext>
            </a:extLst>
          </p:cNvPr>
          <p:cNvSpPr>
            <a:spLocks noGrp="1"/>
          </p:cNvSpPr>
          <p:nvPr>
            <p:ph type="title"/>
          </p:nvPr>
        </p:nvSpPr>
        <p:spPr/>
        <p:txBody>
          <a:bodyPr/>
          <a:lstStyle/>
          <a:p>
            <a:r>
              <a:rPr lang="ja-JP" altLang="en-US" dirty="0"/>
              <a:t>あらすじ（</a:t>
            </a:r>
            <a:r>
              <a:rPr lang="en-US" altLang="ja-JP" dirty="0"/>
              <a:t>Amazon</a:t>
            </a:r>
            <a:r>
              <a:rPr lang="ja-JP" altLang="en-US" dirty="0"/>
              <a:t>掲載）</a:t>
            </a:r>
            <a:endParaRPr lang="en-US" dirty="0"/>
          </a:p>
        </p:txBody>
      </p:sp>
      <p:sp>
        <p:nvSpPr>
          <p:cNvPr id="3" name="コンテンツ プレースホルダー 2">
            <a:extLst>
              <a:ext uri="{FF2B5EF4-FFF2-40B4-BE49-F238E27FC236}">
                <a16:creationId xmlns:a16="http://schemas.microsoft.com/office/drawing/2014/main" id="{75806516-88C2-8479-109B-2B2C24C64EDE}"/>
              </a:ext>
            </a:extLst>
          </p:cNvPr>
          <p:cNvSpPr>
            <a:spLocks noGrp="1"/>
          </p:cNvSpPr>
          <p:nvPr>
            <p:ph idx="1"/>
          </p:nvPr>
        </p:nvSpPr>
        <p:spPr/>
        <p:txBody>
          <a:bodyPr/>
          <a:lstStyle/>
          <a:p>
            <a:pPr>
              <a:buFont typeface="Wingdings" panose="05000000000000000000" pitchFamily="2" charset="2"/>
              <a:buChar char="Ø"/>
            </a:pPr>
            <a:r>
              <a:rPr lang="ja-JP" altLang="en-US" dirty="0"/>
              <a:t>そんな世界で父と母の</a:t>
            </a:r>
            <a:r>
              <a:rPr lang="en-US" altLang="ja-JP" dirty="0"/>
              <a:t>〈</a:t>
            </a:r>
            <a:r>
              <a:rPr lang="ja-JP" altLang="en-US" dirty="0"/>
              <a:t>交尾</a:t>
            </a:r>
            <a:r>
              <a:rPr lang="en-US" altLang="ja-JP" dirty="0"/>
              <a:t>〉</a:t>
            </a:r>
            <a:r>
              <a:rPr lang="ja-JP" altLang="en-US" dirty="0"/>
              <a:t>で生まれた主人公・雨音。彼女は朔と結婚し、母親とは違う、セックスのない清潔で無菌な家族をつくったはずだった。</a:t>
            </a:r>
            <a:endParaRPr lang="en-US" altLang="ja-JP" dirty="0"/>
          </a:p>
          <a:p>
            <a:pPr>
              <a:buFont typeface="Wingdings" panose="05000000000000000000" pitchFamily="2" charset="2"/>
              <a:buChar char="Ø"/>
            </a:pPr>
            <a:r>
              <a:rPr lang="ja-JP" altLang="en-US" dirty="0"/>
              <a:t>だがあることをきっかけに、朔とともに、千葉にある実験都市・楽園</a:t>
            </a:r>
            <a:r>
              <a:rPr lang="en-US" altLang="ja-JP" dirty="0"/>
              <a:t>(</a:t>
            </a:r>
            <a:r>
              <a:rPr lang="ja-JP" altLang="en-US" dirty="0"/>
              <a:t>エデン</a:t>
            </a:r>
            <a:r>
              <a:rPr lang="en-US" altLang="ja-JP" dirty="0"/>
              <a:t>)</a:t>
            </a:r>
            <a:r>
              <a:rPr lang="ja-JP" altLang="en-US" dirty="0"/>
              <a:t>に移住する。そこでは男性も人工子宮によって妊娠ができる、</a:t>
            </a:r>
            <a:r>
              <a:rPr lang="en-US" altLang="ja-JP" dirty="0"/>
              <a:t>〈</a:t>
            </a:r>
            <a:r>
              <a:rPr lang="ja-JP" altLang="en-US" dirty="0"/>
              <a:t>家族</a:t>
            </a:r>
            <a:r>
              <a:rPr lang="en-US" altLang="ja-JP" dirty="0"/>
              <a:t>〉</a:t>
            </a:r>
            <a:r>
              <a:rPr lang="ja-JP" altLang="en-US" dirty="0"/>
              <a:t>によらない新たな繁殖システムが試みられていた</a:t>
            </a:r>
            <a:r>
              <a:rPr lang="en-US" altLang="ja-JP" dirty="0"/>
              <a:t>…</a:t>
            </a:r>
            <a:r>
              <a:rPr lang="ja-JP" altLang="en-US" dirty="0"/>
              <a:t>　　　　　　</a:t>
            </a:r>
          </a:p>
        </p:txBody>
      </p:sp>
    </p:spTree>
    <p:extLst>
      <p:ext uri="{BB962C8B-B14F-4D97-AF65-F5344CB8AC3E}">
        <p14:creationId xmlns:p14="http://schemas.microsoft.com/office/powerpoint/2010/main" val="107285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B62DC58F-2080-DD1E-75B5-B02BE435E7A9}"/>
              </a:ext>
            </a:extLst>
          </p:cNvPr>
          <p:cNvSpPr>
            <a:spLocks noGrp="1" noChangeArrowheads="1"/>
          </p:cNvSpPr>
          <p:nvPr>
            <p:ph type="title"/>
          </p:nvPr>
        </p:nvSpPr>
        <p:spPr/>
        <p:txBody>
          <a:bodyPr/>
          <a:lstStyle/>
          <a:p>
            <a:r>
              <a:rPr lang="en-US" altLang="ja-JP">
                <a:ea typeface="ＭＳ Ｐゴシック" panose="020B0600070205080204" pitchFamily="50" charset="-128"/>
              </a:rPr>
              <a:t>『</a:t>
            </a:r>
            <a:r>
              <a:rPr lang="ja-JP" altLang="en-US">
                <a:ea typeface="ＭＳ Ｐゴシック" panose="020B0600070205080204" pitchFamily="50" charset="-128"/>
              </a:rPr>
              <a:t>消滅世界</a:t>
            </a:r>
            <a:r>
              <a:rPr lang="en-US" altLang="ja-JP">
                <a:ea typeface="ＭＳ Ｐゴシック" panose="020B0600070205080204" pitchFamily="50" charset="-128"/>
              </a:rPr>
              <a:t>』</a:t>
            </a:r>
            <a:r>
              <a:rPr lang="ja-JP" altLang="en-US">
                <a:ea typeface="ＭＳ Ｐゴシック" panose="020B0600070205080204" pitchFamily="50" charset="-128"/>
              </a:rPr>
              <a:t>では</a:t>
            </a:r>
          </a:p>
        </p:txBody>
      </p:sp>
      <p:sp>
        <p:nvSpPr>
          <p:cNvPr id="15363" name="コンテンツ プレースホルダ 2">
            <a:extLst>
              <a:ext uri="{FF2B5EF4-FFF2-40B4-BE49-F238E27FC236}">
                <a16:creationId xmlns:a16="http://schemas.microsoft.com/office/drawing/2014/main" id="{598BCE27-D49C-C7B6-E43F-77FCBA75FD20}"/>
              </a:ext>
            </a:extLst>
          </p:cNvPr>
          <p:cNvSpPr>
            <a:spLocks noGrp="1" noChangeArrowheads="1"/>
          </p:cNvSpPr>
          <p:nvPr>
            <p:ph idx="1"/>
          </p:nvPr>
        </p:nvSpPr>
        <p:spPr>
          <a:xfrm>
            <a:off x="323850" y="1628775"/>
            <a:ext cx="8251825" cy="4464050"/>
          </a:xfrm>
        </p:spPr>
        <p:txBody>
          <a:bodyPr/>
          <a:lstStyle/>
          <a:p>
            <a:r>
              <a:rPr lang="ja-JP" altLang="en-US">
                <a:ea typeface="ＭＳ Ｐゴシック" panose="020B0600070205080204" pitchFamily="50" charset="-128"/>
              </a:rPr>
              <a:t>セックスと生殖は完全に分離されている。</a:t>
            </a:r>
            <a:endParaRPr lang="en-US" altLang="ja-JP">
              <a:ea typeface="ＭＳ Ｐゴシック" panose="020B0600070205080204" pitchFamily="50" charset="-128"/>
            </a:endParaRPr>
          </a:p>
          <a:p>
            <a:r>
              <a:rPr lang="ja-JP" altLang="en-US">
                <a:ea typeface="ＭＳ Ｐゴシック" panose="020B0600070205080204" pitchFamily="50" charset="-128"/>
              </a:rPr>
              <a:t>セックスは異性間・同性間・多人数間など多様化しており、 基本的に生殖とは関係のない性的行為となっている。</a:t>
            </a:r>
            <a:endParaRPr lang="en-US" altLang="ja-JP">
              <a:ea typeface="ＭＳ Ｐゴシック" panose="020B0600070205080204" pitchFamily="50" charset="-128"/>
            </a:endParaRPr>
          </a:p>
          <a:p>
            <a:r>
              <a:rPr lang="ja-JP" altLang="en-US">
                <a:ea typeface="ＭＳ Ｐゴシック" panose="020B0600070205080204" pitchFamily="50" charset="-128"/>
              </a:rPr>
              <a:t>生殖は人工的に行われ、受精した卵子は第三者により受胎され出産される（男性も可能）。</a:t>
            </a:r>
            <a:endParaRPr lang="en-US" altLang="ja-JP">
              <a:ea typeface="ＭＳ Ｐゴシック" panose="020B0600070205080204" pitchFamily="50" charset="-128"/>
            </a:endParaRPr>
          </a:p>
          <a:p>
            <a:r>
              <a:rPr lang="ja-JP" altLang="en-US">
                <a:ea typeface="ＭＳ Ｐゴシック" panose="020B0600070205080204" pitchFamily="50" charset="-128"/>
              </a:rPr>
              <a:t>誕生した子どもは社会的に保育・養育され、すべての市民の子ども＝社会の子どもとなる。</a:t>
            </a:r>
            <a:endParaRPr lang="en-US" altLang="ja-JP">
              <a:ea typeface="ＭＳ Ｐゴシック" panose="020B0600070205080204" pitchFamily="50" charset="-128"/>
            </a:endParaRPr>
          </a:p>
          <a:p>
            <a:r>
              <a:rPr lang="ja-JP" altLang="en-US">
                <a:ea typeface="ＭＳ Ｐゴシック" panose="020B0600070205080204" pitchFamily="50" charset="-128"/>
              </a:rPr>
              <a:t>個人をベースとした家族は消滅する。</a:t>
            </a:r>
            <a:endParaRPr lang="en-US" altLang="ja-JP">
              <a:ea typeface="ＭＳ Ｐゴシック" panose="020B0600070205080204"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16BC11E-F19E-606B-7A97-52F316F5A991}"/>
              </a:ext>
            </a:extLst>
          </p:cNvPr>
          <p:cNvSpPr>
            <a:spLocks noGrp="1" noChangeArrowheads="1"/>
          </p:cNvSpPr>
          <p:nvPr>
            <p:ph type="ctrTitle"/>
          </p:nvPr>
        </p:nvSpPr>
        <p:spPr>
          <a:xfrm>
            <a:off x="611188" y="1484313"/>
            <a:ext cx="7129462" cy="792162"/>
          </a:xfrm>
        </p:spPr>
        <p:txBody>
          <a:bodyPr anchor="t"/>
          <a:lstStyle/>
          <a:p>
            <a:pPr algn="ctr">
              <a:defRPr/>
            </a:pPr>
            <a:br>
              <a:rPr lang="en-US" altLang="ja-JP" sz="1400" b="1" dirty="0">
                <a:latin typeface="Times New Roman" panose="02020603050405020304" pitchFamily="18" charset="0"/>
                <a:ea typeface="ＭＳ Ｐゴシック" panose="020B0600070205080204" pitchFamily="50" charset="-128"/>
                <a:cs typeface="Times New Roman" panose="02020603050405020304" pitchFamily="18" charset="0"/>
              </a:rPr>
            </a:br>
            <a:r>
              <a:rPr lang="ja-JP" altLang="en-US" sz="2800" kern="100" dirty="0">
                <a:latin typeface="ＭＳ ゴシック" panose="020B0609070205080204" pitchFamily="49" charset="-128"/>
                <a:ea typeface="ＭＳ ゴシック" panose="020B0609070205080204" pitchFamily="49" charset="-128"/>
                <a:cs typeface="Times New Roman" panose="02020603050405020304" pitchFamily="18" charset="0"/>
              </a:rPr>
              <a:t>２．政策面から展望する家族のミライ</a:t>
            </a:r>
            <a:endParaRPr lang="ja-JP" altLang="en-US" sz="28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27651" name="スライド番号プレースホルダ 3">
            <a:extLst>
              <a:ext uri="{FF2B5EF4-FFF2-40B4-BE49-F238E27FC236}">
                <a16:creationId xmlns:a16="http://schemas.microsoft.com/office/drawing/2014/main" id="{D781A979-66E0-103E-D138-041C180B10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CCF8895-8218-447C-8903-FFD83DA5B800}" type="slidenum">
              <a:rPr kumimoji="0" lang="en-US" altLang="ja-JP" sz="1200" smtClean="0"/>
              <a:pPr/>
              <a:t>18</a:t>
            </a:fld>
            <a:endParaRPr kumimoji="0" lang="en-US" altLang="ja-JP"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a:extLst>
              <a:ext uri="{FF2B5EF4-FFF2-40B4-BE49-F238E27FC236}">
                <a16:creationId xmlns:a16="http://schemas.microsoft.com/office/drawing/2014/main" id="{9EE421AD-22BE-B537-CBC7-7999F018FE72}"/>
              </a:ext>
            </a:extLst>
          </p:cNvPr>
          <p:cNvSpPr>
            <a:spLocks noGrp="1" noChangeArrowheads="1"/>
          </p:cNvSpPr>
          <p:nvPr>
            <p:ph type="title"/>
          </p:nvPr>
        </p:nvSpPr>
        <p:spPr>
          <a:xfrm>
            <a:off x="647700" y="619125"/>
            <a:ext cx="7675563" cy="774700"/>
          </a:xfrm>
        </p:spPr>
        <p:txBody>
          <a:bodyPr anchor="ctr"/>
          <a:lstStyle/>
          <a:p>
            <a:pPr eaLnBrk="1" hangingPunct="1"/>
            <a:r>
              <a:rPr kumimoji="0" lang="ja-JP" altLang="en-US">
                <a:ea typeface="ＭＳ Ｐゴシック" panose="020B0600070205080204" pitchFamily="50" charset="-128"/>
              </a:rPr>
              <a:t>超長寿化・超高齢化への対応</a:t>
            </a:r>
          </a:p>
        </p:txBody>
      </p:sp>
      <p:sp>
        <p:nvSpPr>
          <p:cNvPr id="29699" name="コンテンツ プレースホルダ 2">
            <a:extLst>
              <a:ext uri="{FF2B5EF4-FFF2-40B4-BE49-F238E27FC236}">
                <a16:creationId xmlns:a16="http://schemas.microsoft.com/office/drawing/2014/main" id="{4C10C313-4852-6592-7ED7-4C094AFA67FE}"/>
              </a:ext>
            </a:extLst>
          </p:cNvPr>
          <p:cNvSpPr>
            <a:spLocks noGrp="1" noChangeArrowheads="1"/>
          </p:cNvSpPr>
          <p:nvPr>
            <p:ph idx="1"/>
          </p:nvPr>
        </p:nvSpPr>
        <p:spPr>
          <a:xfrm>
            <a:off x="647700" y="1700213"/>
            <a:ext cx="8101013" cy="4010025"/>
          </a:xfrm>
        </p:spPr>
        <p:txBody>
          <a:bodyPr/>
          <a:lstStyle/>
          <a:p>
            <a:r>
              <a:rPr lang="ja-JP" altLang="en-US" sz="2400">
                <a:ea typeface="ＭＳ Ｐゴシック" panose="020B0600070205080204" pitchFamily="50" charset="-128"/>
              </a:rPr>
              <a:t>寿命の社会的管理については、現在のところ平均寿命の延伸を抑えるような政策的対応はない。</a:t>
            </a:r>
            <a:endParaRPr lang="en-US" altLang="ja-JP" sz="2400">
              <a:ea typeface="ＭＳ Ｐゴシック" panose="020B0600070205080204" pitchFamily="50" charset="-128"/>
            </a:endParaRPr>
          </a:p>
          <a:p>
            <a:r>
              <a:rPr lang="ja-JP" altLang="en-US" sz="2400">
                <a:ea typeface="ＭＳ Ｐゴシック" panose="020B0600070205080204" pitchFamily="50" charset="-128"/>
              </a:rPr>
              <a:t>しかし、平均寿命</a:t>
            </a:r>
            <a:r>
              <a:rPr lang="en-US" altLang="ja-JP" sz="2400">
                <a:ea typeface="ＭＳ Ｐゴシック" panose="020B0600070205080204" pitchFamily="50" charset="-128"/>
              </a:rPr>
              <a:t>90</a:t>
            </a:r>
            <a:r>
              <a:rPr lang="ja-JP" altLang="en-US" sz="2400">
                <a:ea typeface="ＭＳ Ｐゴシック" panose="020B0600070205080204" pitchFamily="50" charset="-128"/>
              </a:rPr>
              <a:t>歳・高齢化率</a:t>
            </a:r>
            <a:r>
              <a:rPr lang="en-US" altLang="ja-JP" sz="2400">
                <a:ea typeface="ＭＳ Ｐゴシック" panose="020B0600070205080204" pitchFamily="50" charset="-128"/>
              </a:rPr>
              <a:t>40</a:t>
            </a:r>
            <a:r>
              <a:rPr lang="ja-JP" altLang="en-US" sz="2400">
                <a:ea typeface="ＭＳ Ｐゴシック" panose="020B0600070205080204" pitchFamily="50" charset="-128"/>
              </a:rPr>
              <a:t>％という避けがたい未来を想定した場合，世代交代の遅延やライフサイクルの延伸が進むことは避け難い。</a:t>
            </a:r>
            <a:endParaRPr lang="en-US" altLang="ja-JP" sz="2400">
              <a:ea typeface="ＭＳ Ｐゴシック" panose="020B0600070205080204" pitchFamily="50" charset="-128"/>
            </a:endParaRPr>
          </a:p>
          <a:p>
            <a:r>
              <a:rPr lang="ja-JP" altLang="en-US" sz="2400">
                <a:ea typeface="ＭＳ Ｐゴシック" panose="020B0600070205080204" pitchFamily="50" charset="-128"/>
              </a:rPr>
              <a:t>従来の高齢者福祉制度のスキーム（世代間扶養）に代わり、世代や年齢の枠を超えた個人ベースの労働・所得・税・福祉サービスの再分配システムを構築する必要がある。</a:t>
            </a:r>
            <a:endParaRPr lang="en-US" altLang="ja-JP" sz="2400">
              <a:ea typeface="ＭＳ Ｐゴシック" panose="020B0600070205080204" pitchFamily="50" charset="-128"/>
            </a:endParaRPr>
          </a:p>
          <a:p>
            <a:r>
              <a:rPr lang="ja-JP" altLang="en-US" sz="2400">
                <a:ea typeface="ＭＳ Ｐゴシック" panose="020B0600070205080204" pitchFamily="50" charset="-128"/>
              </a:rPr>
              <a:t>長期的には、世代間・相互扶養の単位としての家族は存在理由を失って行くだろう。</a:t>
            </a:r>
            <a:endParaRPr lang="en-US" altLang="ja-JP" sz="2400">
              <a:ea typeface="ＭＳ Ｐゴシック" panose="020B0600070205080204" pitchFamily="50" charset="-128"/>
            </a:endParaRPr>
          </a:p>
        </p:txBody>
      </p:sp>
      <p:sp>
        <p:nvSpPr>
          <p:cNvPr id="29700" name="スライド番号プレースホルダ 3">
            <a:extLst>
              <a:ext uri="{FF2B5EF4-FFF2-40B4-BE49-F238E27FC236}">
                <a16:creationId xmlns:a16="http://schemas.microsoft.com/office/drawing/2014/main" id="{43241F2D-560E-08D2-D8B0-DF0003CC99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36C223B7-5984-4FAD-9F5E-B3585740D6D8}" type="slidenum">
              <a:rPr kumimoji="0" lang="en-US" altLang="ja-JP" sz="1200" smtClean="0"/>
              <a:pPr/>
              <a:t>19</a:t>
            </a:fld>
            <a:endParaRPr kumimoji="0" lang="en-US" altLang="ja-JP"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sz="4000" dirty="0"/>
              <a:t>第</a:t>
            </a:r>
            <a:r>
              <a:rPr lang="en-US" altLang="ja-JP" sz="4000" dirty="0"/>
              <a:t>10</a:t>
            </a:r>
            <a:r>
              <a:rPr lang="ja-JP" altLang="en-US" sz="4000" dirty="0"/>
              <a:t>回</a:t>
            </a:r>
            <a:r>
              <a:rPr lang="ja-JP" altLang="en-US" dirty="0"/>
              <a:t>のテーマ</a:t>
            </a:r>
            <a:endParaRPr lang="en-US" dirty="0"/>
          </a:p>
        </p:txBody>
      </p:sp>
      <p:sp>
        <p:nvSpPr>
          <p:cNvPr id="427011" name="Rectangle 3"/>
          <p:cNvSpPr>
            <a:spLocks noGrp="1" noChangeArrowheads="1"/>
          </p:cNvSpPr>
          <p:nvPr>
            <p:ph type="body" idx="1"/>
          </p:nvPr>
        </p:nvSpPr>
        <p:spPr>
          <a:xfrm>
            <a:off x="683568" y="1700808"/>
            <a:ext cx="7560840" cy="4392488"/>
          </a:xfrm>
        </p:spPr>
        <p:txBody>
          <a:bodyPr/>
          <a:lstStyle/>
          <a:p>
            <a:pPr marL="0" indent="0" eaLnBrk="1" hangingPunct="1">
              <a:lnSpc>
                <a:spcPct val="90000"/>
              </a:lnSpc>
              <a:buNone/>
            </a:pPr>
            <a:r>
              <a:rPr lang="en-US" altLang="ja-JP" sz="3200" dirty="0"/>
              <a:t>【</a:t>
            </a:r>
            <a:r>
              <a:rPr lang="ja-JP" altLang="en-US" sz="3200" dirty="0"/>
              <a:t>家族関係</a:t>
            </a:r>
            <a:r>
              <a:rPr lang="en-US" altLang="ja-JP" sz="3200" dirty="0"/>
              <a:t>】</a:t>
            </a:r>
            <a:r>
              <a:rPr lang="ja-JP" altLang="en-US" sz="3200" dirty="0"/>
              <a:t>夫婦関係、親子関係、高齢期の家族関係</a:t>
            </a:r>
          </a:p>
          <a:p>
            <a:pPr marL="0" indent="0" eaLnBrk="1" hangingPunct="1">
              <a:lnSpc>
                <a:spcPct val="90000"/>
              </a:lnSpc>
              <a:buNone/>
            </a:pPr>
            <a:r>
              <a:rPr lang="en-US" altLang="ja-JP" sz="2400" dirty="0"/>
              <a:t>【</a:t>
            </a:r>
            <a:r>
              <a:rPr lang="ja-JP" altLang="en-US" sz="2400" dirty="0"/>
              <a:t>事前学習</a:t>
            </a:r>
            <a:r>
              <a:rPr lang="en-US" altLang="ja-JP" sz="2400" dirty="0"/>
              <a:t>】TV</a:t>
            </a:r>
            <a:r>
              <a:rPr lang="ja-JP" altLang="en-US" sz="2400" dirty="0"/>
              <a:t>ドラマや映画などで家族関係を扱ったものを探して視聴してみよう。</a:t>
            </a:r>
            <a:r>
              <a:rPr lang="en-US" altLang="ja-JP" sz="2400" dirty="0"/>
              <a:t>【</a:t>
            </a:r>
            <a:r>
              <a:rPr lang="ja-JP" altLang="en-US" sz="2400" dirty="0"/>
              <a:t>事後学習</a:t>
            </a:r>
            <a:r>
              <a:rPr lang="en-US" altLang="ja-JP" sz="2400" dirty="0"/>
              <a:t>】</a:t>
            </a:r>
            <a:r>
              <a:rPr lang="ja-JP" altLang="en-US" sz="2400" dirty="0"/>
              <a:t>自分自身の現在また将来について理想の家族関係を描いてみよう。　</a:t>
            </a:r>
            <a:endParaRPr lang="en-US" altLang="ja-JP" sz="2400" dirty="0"/>
          </a:p>
          <a:p>
            <a:pPr marL="0" indent="0" eaLnBrk="1" hangingPunct="1">
              <a:lnSpc>
                <a:spcPct val="90000"/>
              </a:lnSpc>
              <a:buNone/>
            </a:pPr>
            <a:endParaRPr lang="en-US" altLang="ja-JP" sz="2400" dirty="0"/>
          </a:p>
          <a:p>
            <a:pPr marL="0" indent="0" eaLnBrk="1" hangingPunct="1">
              <a:lnSpc>
                <a:spcPct val="90000"/>
              </a:lnSpc>
              <a:buNone/>
            </a:pPr>
            <a:r>
              <a:rPr lang="ja-JP" altLang="en-US" sz="2400" dirty="0"/>
              <a:t>＊ここでは、第</a:t>
            </a:r>
            <a:r>
              <a:rPr lang="en-US" altLang="ja-JP" sz="2400" dirty="0"/>
              <a:t>32</a:t>
            </a:r>
            <a:r>
              <a:rPr lang="ja-JP" altLang="en-US" sz="2400" dirty="0"/>
              <a:t>回日本家族社会学会大会 日本女子大学（目白キャンパス）⑤家族とは何かでの学会報告「家族のミライ・ミライの家族」（ </a:t>
            </a:r>
            <a:r>
              <a:rPr lang="en-US" altLang="ja-JP" sz="2400" dirty="0"/>
              <a:t>2022</a:t>
            </a:r>
            <a:r>
              <a:rPr lang="ja-JP" altLang="en-US" sz="2400" dirty="0"/>
              <a:t>年</a:t>
            </a:r>
            <a:r>
              <a:rPr lang="en-US" altLang="ja-JP" sz="2400" dirty="0"/>
              <a:t>9</a:t>
            </a:r>
            <a:r>
              <a:rPr lang="ja-JP" altLang="en-US" sz="2400" dirty="0"/>
              <a:t>月</a:t>
            </a:r>
            <a:r>
              <a:rPr lang="en-US" altLang="ja-JP" sz="2400" dirty="0"/>
              <a:t>)</a:t>
            </a:r>
            <a:r>
              <a:rPr lang="ja-JP" altLang="en-US" sz="2400" dirty="0"/>
              <a:t>から３つの</a:t>
            </a:r>
            <a:r>
              <a:rPr lang="en-US" altLang="ja-JP" sz="2400" dirty="0"/>
              <a:t>SF</a:t>
            </a:r>
            <a:r>
              <a:rPr lang="ja-JP" altLang="en-US" sz="2400" dirty="0"/>
              <a:t>小説を紹介します。</a:t>
            </a:r>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extLst>
      <p:ext uri="{BB962C8B-B14F-4D97-AF65-F5344CB8AC3E}">
        <p14:creationId xmlns:p14="http://schemas.microsoft.com/office/powerpoint/2010/main" val="270246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a:extLst>
              <a:ext uri="{FF2B5EF4-FFF2-40B4-BE49-F238E27FC236}">
                <a16:creationId xmlns:a16="http://schemas.microsoft.com/office/drawing/2014/main" id="{71B2C713-EB3C-6057-CF69-C35A3D859AF5}"/>
              </a:ext>
            </a:extLst>
          </p:cNvPr>
          <p:cNvSpPr>
            <a:spLocks noGrp="1" noChangeArrowheads="1"/>
          </p:cNvSpPr>
          <p:nvPr>
            <p:ph type="title"/>
          </p:nvPr>
        </p:nvSpPr>
        <p:spPr>
          <a:xfrm>
            <a:off x="647700" y="619125"/>
            <a:ext cx="7675563" cy="774700"/>
          </a:xfrm>
        </p:spPr>
        <p:txBody>
          <a:bodyPr anchor="ctr"/>
          <a:lstStyle/>
          <a:p>
            <a:pPr eaLnBrk="1" hangingPunct="1"/>
            <a:r>
              <a:rPr kumimoji="0" lang="ja-JP" altLang="en-US">
                <a:ea typeface="ＭＳ Ｐゴシック" panose="020B0600070205080204" pitchFamily="50" charset="-128"/>
              </a:rPr>
              <a:t>非婚化への対応・ 家族形成支援</a:t>
            </a:r>
          </a:p>
        </p:txBody>
      </p:sp>
      <p:sp>
        <p:nvSpPr>
          <p:cNvPr id="31747" name="コンテンツ プレースホルダ 2">
            <a:extLst>
              <a:ext uri="{FF2B5EF4-FFF2-40B4-BE49-F238E27FC236}">
                <a16:creationId xmlns:a16="http://schemas.microsoft.com/office/drawing/2014/main" id="{44304A16-F36F-204A-F844-3D9A5CCDFB3F}"/>
              </a:ext>
            </a:extLst>
          </p:cNvPr>
          <p:cNvSpPr>
            <a:spLocks noGrp="1" noChangeArrowheads="1"/>
          </p:cNvSpPr>
          <p:nvPr>
            <p:ph idx="1"/>
          </p:nvPr>
        </p:nvSpPr>
        <p:spPr>
          <a:xfrm>
            <a:off x="434975" y="1628775"/>
            <a:ext cx="8099425" cy="4537075"/>
          </a:xfrm>
        </p:spPr>
        <p:txBody>
          <a:bodyPr/>
          <a:lstStyle/>
          <a:p>
            <a:r>
              <a:rPr lang="ja-JP" altLang="en-US" sz="2400" dirty="0">
                <a:ea typeface="ＭＳ Ｐゴシック" panose="020B0600070205080204" pitchFamily="50" charset="-128"/>
              </a:rPr>
              <a:t>結婚の社会的管理については、法的な婚姻制度という形ではすでに存在するが極端な介入や国家管理化は行われていない。ワークライフバランスの改善、ジェンダー平等の推進、正規・非正規の雇用格差の是正、保育・教育の無償化などの家族形成支援策が行われている。</a:t>
            </a:r>
            <a:endParaRPr lang="en-US" altLang="ja-JP" sz="2400" dirty="0">
              <a:ea typeface="ＭＳ Ｐゴシック" panose="020B0600070205080204" pitchFamily="50" charset="-128"/>
            </a:endParaRPr>
          </a:p>
          <a:p>
            <a:r>
              <a:rPr lang="ja-JP" altLang="en-US" sz="2400" dirty="0">
                <a:ea typeface="ＭＳ Ｐゴシック" panose="020B0600070205080204" pitchFamily="50" charset="-128"/>
              </a:rPr>
              <a:t>しかし、個人が希望するタイミングで相互に納得の行くパートナーに巡り会い、結婚・出産し幸せに暮らしてゆくことは容易ではない。パートナー選択に必要な情報を政府がビッグデータとして一元管理し、</a:t>
            </a:r>
            <a:r>
              <a:rPr lang="en-US" altLang="ja-JP" sz="2400" dirty="0">
                <a:ea typeface="ＭＳ Ｐゴシック" panose="020B0600070205080204" pitchFamily="50" charset="-128"/>
              </a:rPr>
              <a:t>AI </a:t>
            </a:r>
            <a:r>
              <a:rPr lang="ja-JP" altLang="en-US" sz="2400" dirty="0">
                <a:ea typeface="ＭＳ Ｐゴシック" panose="020B0600070205080204" pitchFamily="50" charset="-128"/>
              </a:rPr>
              <a:t>など通じ提供するようになる可能性はある。当初は情報提供に過ぎないとしても、システムに対する依存性が高まれば結婚はもとより結婚後の生活も政府が支援・管理するようになるだろう。</a:t>
            </a:r>
            <a:endParaRPr lang="en-US" altLang="ja-JP" sz="2400" dirty="0">
              <a:ea typeface="ＭＳ Ｐゴシック" panose="020B0600070205080204" pitchFamily="50" charset="-128"/>
            </a:endParaRPr>
          </a:p>
        </p:txBody>
      </p:sp>
      <p:sp>
        <p:nvSpPr>
          <p:cNvPr id="31748" name="スライド番号プレースホルダ 3">
            <a:extLst>
              <a:ext uri="{FF2B5EF4-FFF2-40B4-BE49-F238E27FC236}">
                <a16:creationId xmlns:a16="http://schemas.microsoft.com/office/drawing/2014/main" id="{30A78590-49D1-47BF-14FB-B8C74B1C89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08AF290F-4972-4568-82ED-31A9509971E0}" type="slidenum">
              <a:rPr kumimoji="0" lang="en-US" altLang="ja-JP" sz="1200" smtClean="0"/>
              <a:pPr/>
              <a:t>20</a:t>
            </a:fld>
            <a:endParaRPr kumimoji="0" lang="en-US" altLang="ja-JP"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a:extLst>
              <a:ext uri="{FF2B5EF4-FFF2-40B4-BE49-F238E27FC236}">
                <a16:creationId xmlns:a16="http://schemas.microsoft.com/office/drawing/2014/main" id="{1FD12060-BE26-7975-F0D9-E3B7D2F01E74}"/>
              </a:ext>
            </a:extLst>
          </p:cNvPr>
          <p:cNvSpPr>
            <a:spLocks noGrp="1" noChangeArrowheads="1"/>
          </p:cNvSpPr>
          <p:nvPr>
            <p:ph type="title"/>
          </p:nvPr>
        </p:nvSpPr>
        <p:spPr>
          <a:xfrm>
            <a:off x="647700" y="619125"/>
            <a:ext cx="7675563" cy="774700"/>
          </a:xfrm>
        </p:spPr>
        <p:txBody>
          <a:bodyPr anchor="ctr"/>
          <a:lstStyle/>
          <a:p>
            <a:pPr eaLnBrk="1" hangingPunct="1"/>
            <a:r>
              <a:rPr kumimoji="0" lang="ja-JP" altLang="en-US">
                <a:ea typeface="ＭＳ Ｐゴシック" panose="020B0600070205080204" pitchFamily="50" charset="-128"/>
              </a:rPr>
              <a:t>少子化への対応・ 出産・子育て支援</a:t>
            </a:r>
          </a:p>
        </p:txBody>
      </p:sp>
      <p:sp>
        <p:nvSpPr>
          <p:cNvPr id="33795" name="コンテンツ プレースホルダ 2">
            <a:extLst>
              <a:ext uri="{FF2B5EF4-FFF2-40B4-BE49-F238E27FC236}">
                <a16:creationId xmlns:a16="http://schemas.microsoft.com/office/drawing/2014/main" id="{2E043DAC-DF6C-2248-1332-A08B05D655F3}"/>
              </a:ext>
            </a:extLst>
          </p:cNvPr>
          <p:cNvSpPr>
            <a:spLocks noGrp="1" noChangeArrowheads="1"/>
          </p:cNvSpPr>
          <p:nvPr>
            <p:ph idx="1"/>
          </p:nvPr>
        </p:nvSpPr>
        <p:spPr>
          <a:xfrm>
            <a:off x="434975" y="1628775"/>
            <a:ext cx="8101013" cy="4010025"/>
          </a:xfrm>
        </p:spPr>
        <p:txBody>
          <a:bodyPr/>
          <a:lstStyle/>
          <a:p>
            <a:r>
              <a:rPr lang="ja-JP" altLang="en-US" sz="2400">
                <a:ea typeface="ＭＳ Ｐゴシック" panose="020B0600070205080204" pitchFamily="50" charset="-128"/>
              </a:rPr>
              <a:t>生殖・出産・子育ての社会的管理については、急速に発展し始めた生殖補助医療（</a:t>
            </a:r>
            <a:r>
              <a:rPr lang="en-US" altLang="ja-JP" sz="2400">
                <a:ea typeface="ＭＳ Ｐゴシック" panose="020B0600070205080204" pitchFamily="50" charset="-128"/>
              </a:rPr>
              <a:t>ART</a:t>
            </a:r>
            <a:r>
              <a:rPr lang="ja-JP" altLang="en-US" sz="2400">
                <a:ea typeface="ＭＳ Ｐゴシック" panose="020B0600070205080204" pitchFamily="50" charset="-128"/>
              </a:rPr>
              <a:t>）がさらに普及し高年齢出産の安全性が保証されるとともに，出生間隔の短縮（多胎児出産，代理母出産，人工胎盤の利用）も可能となるだろう。</a:t>
            </a:r>
            <a:endParaRPr lang="en-US" altLang="ja-JP" sz="2400">
              <a:ea typeface="ＭＳ Ｐゴシック" panose="020B0600070205080204" pitchFamily="50" charset="-128"/>
            </a:endParaRPr>
          </a:p>
          <a:p>
            <a:r>
              <a:rPr lang="ja-JP" altLang="en-US" sz="2400">
                <a:ea typeface="ＭＳ Ｐゴシック" panose="020B0600070205080204" pitchFamily="50" charset="-128"/>
              </a:rPr>
              <a:t>卵子の冷凍保存・解凍・体外受精などの利用が一般化すれば，出生タイミングをライフコース上の任意の時点（未来）にシフトさせることも考えられる。</a:t>
            </a:r>
            <a:endParaRPr lang="en-US" altLang="ja-JP" sz="2400">
              <a:ea typeface="ＭＳ Ｐゴシック" panose="020B0600070205080204" pitchFamily="50" charset="-128"/>
            </a:endParaRPr>
          </a:p>
          <a:p>
            <a:r>
              <a:rPr lang="ja-JP" altLang="en-US" sz="2400">
                <a:ea typeface="ＭＳ Ｐゴシック" panose="020B0600070205080204" pitchFamily="50" charset="-128"/>
              </a:rPr>
              <a:t>このような社会では</a:t>
            </a:r>
            <a:r>
              <a:rPr lang="en-US" altLang="ja-JP" sz="2400">
                <a:ea typeface="ＭＳ Ｐゴシック" panose="020B0600070205080204" pitchFamily="50" charset="-128"/>
              </a:rPr>
              <a:t>『</a:t>
            </a:r>
            <a:r>
              <a:rPr lang="ja-JP" altLang="en-US" sz="2400">
                <a:ea typeface="ＭＳ Ｐゴシック" panose="020B0600070205080204" pitchFamily="50" charset="-128"/>
              </a:rPr>
              <a:t>セックス</a:t>
            </a:r>
            <a:r>
              <a:rPr lang="en-US" altLang="ja-JP" sz="2400">
                <a:ea typeface="ＭＳ Ｐゴシック" panose="020B0600070205080204" pitchFamily="50" charset="-128"/>
              </a:rPr>
              <a:t>』</a:t>
            </a:r>
            <a:r>
              <a:rPr lang="ja-JP" altLang="en-US" sz="2400">
                <a:ea typeface="ＭＳ Ｐゴシック" panose="020B0600070205080204" pitchFamily="50" charset="-128"/>
              </a:rPr>
              <a:t>は必要とされず、むしろ忌避されるとともに再生産の基本単位としての家族は意味を失うだろう。</a:t>
            </a:r>
            <a:endParaRPr lang="en-US" altLang="ja-JP" sz="2400">
              <a:ea typeface="ＭＳ Ｐゴシック" panose="020B0600070205080204" pitchFamily="50" charset="-128"/>
            </a:endParaRPr>
          </a:p>
        </p:txBody>
      </p:sp>
      <p:sp>
        <p:nvSpPr>
          <p:cNvPr id="33796" name="スライド番号プレースホルダ 3">
            <a:extLst>
              <a:ext uri="{FF2B5EF4-FFF2-40B4-BE49-F238E27FC236}">
                <a16:creationId xmlns:a16="http://schemas.microsoft.com/office/drawing/2014/main" id="{8261BAF1-A84F-A717-03E5-D30939FDF5B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3B774AE1-B297-408C-A34E-88917FE7ED35}" type="slidenum">
              <a:rPr kumimoji="0" lang="en-US" altLang="ja-JP" sz="1200" smtClean="0"/>
              <a:pPr/>
              <a:t>21</a:t>
            </a:fld>
            <a:endParaRPr kumimoji="0" lang="en-US" altLang="ja-JP"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67B8F65-4A70-045E-713D-1CBF0D7AE97C}"/>
              </a:ext>
            </a:extLst>
          </p:cNvPr>
          <p:cNvSpPr>
            <a:spLocks noGrp="1" noChangeArrowheads="1"/>
          </p:cNvSpPr>
          <p:nvPr>
            <p:ph type="ctrTitle"/>
          </p:nvPr>
        </p:nvSpPr>
        <p:spPr>
          <a:xfrm>
            <a:off x="323850" y="1557338"/>
            <a:ext cx="8280400" cy="719137"/>
          </a:xfrm>
        </p:spPr>
        <p:txBody>
          <a:bodyPr anchor="t"/>
          <a:lstStyle/>
          <a:p>
            <a:pPr algn="ctr">
              <a:defRPr/>
            </a:pPr>
            <a:br>
              <a:rPr lang="en-US" altLang="ja-JP" sz="1400" b="1" dirty="0">
                <a:latin typeface="Times New Roman" panose="02020603050405020304" pitchFamily="18" charset="0"/>
                <a:ea typeface="ＭＳ Ｐゴシック" panose="020B0600070205080204" pitchFamily="50" charset="-128"/>
                <a:cs typeface="Times New Roman" panose="02020603050405020304" pitchFamily="18" charset="0"/>
              </a:rPr>
            </a:br>
            <a:r>
              <a:rPr lang="en-US"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altLang="en-US" sz="2800" kern="100" dirty="0">
                <a:latin typeface="ＭＳ ゴシック" panose="020B0609070205080204" pitchFamily="49" charset="-128"/>
                <a:ea typeface="ＭＳ ゴシック" panose="020B0609070205080204" pitchFamily="49" charset="-128"/>
                <a:cs typeface="Times New Roman" panose="02020603050405020304" pitchFamily="18" charset="0"/>
              </a:rPr>
              <a:t>．ミライの家族はどのようなものになるのか？</a:t>
            </a:r>
            <a:endParaRPr lang="ja-JP" altLang="en-US" sz="28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35843" name="スライド番号プレースホルダ 3">
            <a:extLst>
              <a:ext uri="{FF2B5EF4-FFF2-40B4-BE49-F238E27FC236}">
                <a16:creationId xmlns:a16="http://schemas.microsoft.com/office/drawing/2014/main" id="{1B96C5FF-E191-87A0-3F99-5B8EE687DC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5064191-04C7-4D96-B2A1-3FD35EB403D6}" type="slidenum">
              <a:rPr kumimoji="0" lang="en-US" altLang="ja-JP" sz="1200" smtClean="0"/>
              <a:pPr/>
              <a:t>22</a:t>
            </a:fld>
            <a:endParaRPr kumimoji="0" lang="en-US" altLang="ja-JP" sz="12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BCA550DB-DE45-DC3C-1317-865164069417}"/>
              </a:ext>
            </a:extLst>
          </p:cNvPr>
          <p:cNvSpPr>
            <a:spLocks noGrp="1" noChangeArrowheads="1"/>
          </p:cNvSpPr>
          <p:nvPr>
            <p:ph type="title"/>
          </p:nvPr>
        </p:nvSpPr>
        <p:spPr>
          <a:xfrm>
            <a:off x="647700" y="619125"/>
            <a:ext cx="7675563" cy="774700"/>
          </a:xfrm>
        </p:spPr>
        <p:txBody>
          <a:bodyPr anchor="ctr"/>
          <a:lstStyle/>
          <a:p>
            <a:pPr eaLnBrk="1" hangingPunct="1">
              <a:defRPr/>
            </a:pPr>
            <a:r>
              <a:rPr lang="ja-JP" altLang="en-US" sz="4000" kern="100" dirty="0">
                <a:latin typeface="ＭＳ ゴシック" panose="020B0609070205080204" pitchFamily="49" charset="-128"/>
                <a:ea typeface="ＭＳ ゴシック" panose="020B0609070205080204" pitchFamily="49" charset="-128"/>
                <a:cs typeface="Times New Roman" panose="02020603050405020304" pitchFamily="18" charset="0"/>
              </a:rPr>
              <a:t>ミライの家族</a:t>
            </a:r>
            <a:endParaRPr kumimoji="0" lang="ja-JP" altLang="en-US" dirty="0">
              <a:ea typeface="ＭＳ Ｐゴシック" panose="020B0600070205080204" pitchFamily="50" charset="-128"/>
            </a:endParaRPr>
          </a:p>
        </p:txBody>
      </p:sp>
      <p:sp>
        <p:nvSpPr>
          <p:cNvPr id="37891" name="コンテンツ プレースホルダ 2">
            <a:extLst>
              <a:ext uri="{FF2B5EF4-FFF2-40B4-BE49-F238E27FC236}">
                <a16:creationId xmlns:a16="http://schemas.microsoft.com/office/drawing/2014/main" id="{DC6418BE-A6DA-3132-5517-75B9E7F80B18}"/>
              </a:ext>
            </a:extLst>
          </p:cNvPr>
          <p:cNvSpPr>
            <a:spLocks noGrp="1" noChangeArrowheads="1"/>
          </p:cNvSpPr>
          <p:nvPr>
            <p:ph idx="1"/>
          </p:nvPr>
        </p:nvSpPr>
        <p:spPr>
          <a:xfrm>
            <a:off x="521493" y="1988840"/>
            <a:ext cx="8101013" cy="4010025"/>
          </a:xfrm>
        </p:spPr>
        <p:txBody>
          <a:bodyPr/>
          <a:lstStyle/>
          <a:p>
            <a:r>
              <a:rPr lang="ja-JP" altLang="en-US" sz="2400" dirty="0">
                <a:ea typeface="ＭＳ Ｐゴシック" panose="020B0600070205080204" pitchFamily="50" charset="-128"/>
              </a:rPr>
              <a:t>このような社会では、我々が知っている意味での家族は消滅し、社会と個人が直接繋がる社会システムとなるだろう。</a:t>
            </a:r>
            <a:endParaRPr lang="en-US" altLang="ja-JP" sz="2400" dirty="0">
              <a:ea typeface="ＭＳ Ｐゴシック" panose="020B0600070205080204" pitchFamily="50" charset="-128"/>
            </a:endParaRPr>
          </a:p>
          <a:p>
            <a:r>
              <a:rPr lang="ja-JP" altLang="en-US" sz="2400" dirty="0">
                <a:ea typeface="ＭＳ Ｐゴシック" panose="020B0600070205080204" pitchFamily="50" charset="-128"/>
              </a:rPr>
              <a:t>個人の生産・再生産は社会全体の中で完全に、組織化・分業化される。それはこれまでの人類社会よりは蟻や蜂などの社会性昆虫に近いものとなり、現時点からみれば奇怪で全体主義的な印象を免れない。</a:t>
            </a:r>
            <a:endParaRPr lang="en-US" altLang="ja-JP" sz="2400" dirty="0">
              <a:ea typeface="ＭＳ Ｐゴシック" panose="020B0600070205080204" pitchFamily="50" charset="-128"/>
            </a:endParaRPr>
          </a:p>
          <a:p>
            <a:r>
              <a:rPr lang="ja-JP" altLang="en-US" sz="2400" dirty="0">
                <a:ea typeface="ＭＳ Ｐゴシック" panose="020B0600070205080204" pitchFamily="50" charset="-128"/>
              </a:rPr>
              <a:t>しかし個人の自由を可能な限り保障する方向で進化し、やがて社会全体が１つの巨大な家族になると考えれば、これがミライの家族の姿なのではないかと思う。</a:t>
            </a:r>
            <a:endParaRPr lang="en-US" altLang="ja-JP" sz="2400" dirty="0">
              <a:ea typeface="ＭＳ Ｐゴシック" panose="020B0600070205080204" pitchFamily="50" charset="-128"/>
            </a:endParaRPr>
          </a:p>
        </p:txBody>
      </p:sp>
      <p:sp>
        <p:nvSpPr>
          <p:cNvPr id="37892" name="スライド番号プレースホルダ 3">
            <a:extLst>
              <a:ext uri="{FF2B5EF4-FFF2-40B4-BE49-F238E27FC236}">
                <a16:creationId xmlns:a16="http://schemas.microsoft.com/office/drawing/2014/main" id="{491279AC-8D61-4F4E-D0FF-E69DBA47B6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C5DD6C44-204E-4BBC-9392-D52B03FC3694}" type="slidenum">
              <a:rPr kumimoji="0" lang="en-US" altLang="ja-JP" sz="1200" smtClean="0"/>
              <a:pPr/>
              <a:t>23</a:t>
            </a:fld>
            <a:endParaRPr kumimoji="0" lang="en-US" altLang="ja-JP" sz="1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a:extLst>
              <a:ext uri="{FF2B5EF4-FFF2-40B4-BE49-F238E27FC236}">
                <a16:creationId xmlns:a16="http://schemas.microsoft.com/office/drawing/2014/main" id="{B7F08712-A1A1-DF23-321A-A53BCB3B2D9E}"/>
              </a:ext>
            </a:extLst>
          </p:cNvPr>
          <p:cNvSpPr>
            <a:spLocks noGrp="1" noChangeArrowheads="1"/>
          </p:cNvSpPr>
          <p:nvPr>
            <p:ph type="title"/>
          </p:nvPr>
        </p:nvSpPr>
        <p:spPr>
          <a:xfrm>
            <a:off x="428625" y="387350"/>
            <a:ext cx="8286750" cy="1223963"/>
          </a:xfrm>
        </p:spPr>
        <p:txBody>
          <a:bodyPr anchor="ctr"/>
          <a:lstStyle/>
          <a:p>
            <a:pPr eaLnBrk="1" hangingPunct="1"/>
            <a:r>
              <a:rPr kumimoji="0" lang="ja-JP" altLang="en-US">
                <a:ea typeface="ＭＳ Ｐゴシック" panose="020B0600070205080204" pitchFamily="50" charset="-128"/>
              </a:rPr>
              <a:t>参考文献・資料　　　</a:t>
            </a:r>
          </a:p>
        </p:txBody>
      </p:sp>
      <p:sp>
        <p:nvSpPr>
          <p:cNvPr id="8" name="正方形/長方形 7">
            <a:extLst>
              <a:ext uri="{FF2B5EF4-FFF2-40B4-BE49-F238E27FC236}">
                <a16:creationId xmlns:a16="http://schemas.microsoft.com/office/drawing/2014/main" id="{B141E69F-4FE7-C450-1262-4D39C05E9928}"/>
              </a:ext>
            </a:extLst>
          </p:cNvPr>
          <p:cNvSpPr/>
          <p:nvPr/>
        </p:nvSpPr>
        <p:spPr>
          <a:xfrm>
            <a:off x="250825" y="1700213"/>
            <a:ext cx="8274050" cy="5602287"/>
          </a:xfrm>
          <a:prstGeom prst="rect">
            <a:avLst/>
          </a:prstGeom>
        </p:spPr>
        <p:txBody>
          <a:bodyPr>
            <a:spAutoFit/>
          </a:bodyPr>
          <a:lstStyle/>
          <a:p>
            <a:pPr>
              <a:defRPr/>
            </a:pPr>
            <a:r>
              <a:rPr lang="ja-JP" altLang="en-US" sz="1800" dirty="0">
                <a:latin typeface="+mn-lt"/>
              </a:rPr>
              <a:t>中島たい子（</a:t>
            </a:r>
            <a:r>
              <a:rPr lang="en-US" altLang="ja-JP" sz="1800" dirty="0">
                <a:latin typeface="+mn-lt"/>
              </a:rPr>
              <a:t>2012</a:t>
            </a:r>
            <a:r>
              <a:rPr lang="ja-JP" altLang="en-US" sz="1800" dirty="0">
                <a:latin typeface="+mn-lt"/>
              </a:rPr>
              <a:t>）</a:t>
            </a:r>
            <a:r>
              <a:rPr lang="en-US" altLang="ja-JP" sz="1800" dirty="0">
                <a:latin typeface="+mn-lt"/>
              </a:rPr>
              <a:t>『LOVE&amp;SYSTEMS』</a:t>
            </a:r>
            <a:r>
              <a:rPr lang="ja-JP" altLang="en-US" sz="1800" dirty="0">
                <a:latin typeface="+mn-lt"/>
              </a:rPr>
              <a:t>幻冬舎</a:t>
            </a:r>
          </a:p>
          <a:p>
            <a:pPr>
              <a:defRPr/>
            </a:pPr>
            <a:r>
              <a:rPr lang="ja-JP" altLang="en-US" sz="1800" dirty="0">
                <a:latin typeface="+mn-lt"/>
              </a:rPr>
              <a:t>原 俊彦（</a:t>
            </a:r>
            <a:r>
              <a:rPr lang="en-US" altLang="ja-JP" sz="1800" dirty="0">
                <a:latin typeface="+mn-lt"/>
              </a:rPr>
              <a:t>2021</a:t>
            </a:r>
            <a:r>
              <a:rPr lang="ja-JP" altLang="en-US" sz="1800" dirty="0">
                <a:latin typeface="+mn-lt"/>
              </a:rPr>
              <a:t>）「縮減に向かう世界人口－持続可能性への展望を探る」特集サピエンス減少－人類史の折り返し点、</a:t>
            </a:r>
            <a:r>
              <a:rPr lang="en-US" altLang="ja-JP" sz="1800" dirty="0">
                <a:latin typeface="+mn-lt"/>
              </a:rPr>
              <a:t>『</a:t>
            </a:r>
            <a:r>
              <a:rPr lang="ja-JP" altLang="en-US" sz="1800" dirty="0">
                <a:latin typeface="+mn-lt"/>
              </a:rPr>
              <a:t>世界</a:t>
            </a:r>
            <a:r>
              <a:rPr lang="en-US" altLang="ja-JP" sz="1800" dirty="0">
                <a:latin typeface="+mn-lt"/>
              </a:rPr>
              <a:t>』</a:t>
            </a:r>
            <a:r>
              <a:rPr lang="ja-JP" altLang="en-US" sz="1800" dirty="0">
                <a:latin typeface="+mn-lt"/>
              </a:rPr>
              <a:t>第</a:t>
            </a:r>
            <a:r>
              <a:rPr lang="en-US" altLang="ja-JP" sz="1800" dirty="0">
                <a:latin typeface="+mn-lt"/>
              </a:rPr>
              <a:t>947</a:t>
            </a:r>
            <a:r>
              <a:rPr lang="ja-JP" altLang="en-US" sz="1800" dirty="0">
                <a:latin typeface="+mn-lt"/>
              </a:rPr>
              <a:t>号，</a:t>
            </a:r>
            <a:r>
              <a:rPr lang="en-US" altLang="ja-JP" sz="1800" dirty="0">
                <a:latin typeface="+mn-lt"/>
              </a:rPr>
              <a:t>2021</a:t>
            </a:r>
            <a:r>
              <a:rPr lang="ja-JP" altLang="en-US" sz="1800" dirty="0">
                <a:latin typeface="+mn-lt"/>
              </a:rPr>
              <a:t>年</a:t>
            </a:r>
            <a:r>
              <a:rPr lang="en-US" altLang="ja-JP" sz="1800" dirty="0">
                <a:latin typeface="+mn-lt"/>
              </a:rPr>
              <a:t>8</a:t>
            </a:r>
            <a:r>
              <a:rPr lang="ja-JP" altLang="en-US" sz="1800" dirty="0">
                <a:latin typeface="+mn-lt"/>
              </a:rPr>
              <a:t>月、</a:t>
            </a:r>
            <a:r>
              <a:rPr lang="en-US" altLang="ja-JP" sz="1800" dirty="0">
                <a:latin typeface="+mn-lt"/>
              </a:rPr>
              <a:t>pp.86-99</a:t>
            </a:r>
          </a:p>
          <a:p>
            <a:pPr>
              <a:defRPr/>
            </a:pPr>
            <a:r>
              <a:rPr lang="ja-JP" altLang="en-US" sz="1800" dirty="0">
                <a:latin typeface="+mn-lt"/>
              </a:rPr>
              <a:t>村田沙耶香（</a:t>
            </a:r>
            <a:r>
              <a:rPr lang="en-US" altLang="ja-JP" sz="1800" dirty="0">
                <a:latin typeface="+mn-lt"/>
              </a:rPr>
              <a:t>2015</a:t>
            </a:r>
            <a:r>
              <a:rPr lang="ja-JP" altLang="en-US" sz="1800" dirty="0">
                <a:latin typeface="+mn-lt"/>
              </a:rPr>
              <a:t>）</a:t>
            </a:r>
            <a:r>
              <a:rPr lang="en-US" altLang="ja-JP" sz="1800" dirty="0">
                <a:latin typeface="+mn-lt"/>
              </a:rPr>
              <a:t>『</a:t>
            </a:r>
            <a:r>
              <a:rPr lang="ja-JP" altLang="en-US" sz="1800" dirty="0">
                <a:latin typeface="+mn-lt"/>
              </a:rPr>
              <a:t>消滅世界</a:t>
            </a:r>
            <a:r>
              <a:rPr lang="en-US" altLang="ja-JP" sz="1800" dirty="0">
                <a:latin typeface="+mn-lt"/>
              </a:rPr>
              <a:t>』</a:t>
            </a:r>
            <a:r>
              <a:rPr lang="ja-JP" altLang="en-US" sz="1800" dirty="0">
                <a:latin typeface="+mn-lt"/>
              </a:rPr>
              <a:t>河出書房新社</a:t>
            </a:r>
          </a:p>
          <a:p>
            <a:pPr>
              <a:defRPr/>
            </a:pPr>
            <a:r>
              <a:rPr lang="ja-JP" altLang="en-US" sz="1800" dirty="0">
                <a:latin typeface="+mn-lt"/>
              </a:rPr>
              <a:t>山田宗樹（</a:t>
            </a:r>
            <a:r>
              <a:rPr lang="en-US" altLang="ja-JP" sz="1800" dirty="0">
                <a:latin typeface="+mn-lt"/>
              </a:rPr>
              <a:t>2012</a:t>
            </a:r>
            <a:r>
              <a:rPr lang="ja-JP" altLang="en-US" sz="1800" dirty="0">
                <a:latin typeface="+mn-lt"/>
              </a:rPr>
              <a:t>）</a:t>
            </a:r>
            <a:r>
              <a:rPr lang="en-US" altLang="ja-JP" sz="1800" dirty="0">
                <a:latin typeface="+mn-lt"/>
              </a:rPr>
              <a:t>『</a:t>
            </a:r>
            <a:r>
              <a:rPr lang="ja-JP" altLang="en-US" sz="1800" dirty="0">
                <a:latin typeface="+mn-lt"/>
              </a:rPr>
              <a:t>百年法 （上 ）（下）角川書店</a:t>
            </a:r>
          </a:p>
          <a:p>
            <a:pPr>
              <a:defRPr/>
            </a:pPr>
            <a:r>
              <a:rPr lang="en-US" altLang="ja-JP" sz="1800" dirty="0" err="1">
                <a:latin typeface="+mn-lt"/>
              </a:rPr>
              <a:t>Hara,T</a:t>
            </a:r>
            <a:r>
              <a:rPr lang="en-US" altLang="ja-JP" sz="1800" dirty="0">
                <a:latin typeface="+mn-lt"/>
              </a:rPr>
              <a:t>(2020) An Essay on the Principle of Sustainable Population, in Series: </a:t>
            </a:r>
            <a:r>
              <a:rPr lang="en-US" altLang="ja-JP" sz="1800" dirty="0" err="1">
                <a:latin typeface="+mn-lt"/>
              </a:rPr>
              <a:t>SpringerBriefs</a:t>
            </a:r>
            <a:r>
              <a:rPr lang="en-US" altLang="ja-JP" sz="1800" dirty="0">
                <a:latin typeface="+mn-lt"/>
              </a:rPr>
              <a:t> in Population Studies Subseries: Population Studies of Japan, Springer </a:t>
            </a:r>
          </a:p>
          <a:p>
            <a:pPr>
              <a:defRPr/>
            </a:pPr>
            <a:r>
              <a:rPr lang="en-US" altLang="ja-JP" sz="1800" dirty="0" err="1">
                <a:latin typeface="+mn-lt"/>
              </a:rPr>
              <a:t>Hara,T</a:t>
            </a:r>
            <a:r>
              <a:rPr lang="en-US" altLang="ja-JP" sz="1800" dirty="0">
                <a:latin typeface="+mn-lt"/>
              </a:rPr>
              <a:t>(2022) “Chapter 35</a:t>
            </a:r>
            <a:r>
              <a:rPr lang="ja-JP" altLang="en-US" sz="1800" dirty="0">
                <a:latin typeface="+mn-lt"/>
              </a:rPr>
              <a:t>：</a:t>
            </a:r>
            <a:r>
              <a:rPr lang="en-US" altLang="ja-JP" sz="1800" dirty="0">
                <a:latin typeface="+mn-lt"/>
              </a:rPr>
              <a:t>Demographic Sustainability”. in John F. May, Jack A. Goldstone (Ed.) International Handbook of Population </a:t>
            </a:r>
            <a:r>
              <a:rPr lang="en-US" altLang="ja-JP" sz="1800" dirty="0" err="1">
                <a:latin typeface="+mn-lt"/>
              </a:rPr>
              <a:t>Policies,Springer</a:t>
            </a:r>
            <a:endParaRPr lang="en-US" altLang="ja-JP" sz="1800" dirty="0">
              <a:latin typeface="+mn-lt"/>
            </a:endParaRPr>
          </a:p>
          <a:p>
            <a:pPr>
              <a:defRPr/>
            </a:pPr>
            <a:r>
              <a:rPr lang="en-US" altLang="ja-JP" sz="1800" dirty="0">
                <a:latin typeface="+mn-lt"/>
              </a:rPr>
              <a:t>United Nations, Department of Economic and Social Affairs, Population Division (2022a) World Population Prospects 2022 [Database]. https://</a:t>
            </a:r>
            <a:r>
              <a:rPr lang="en-US" altLang="ja-JP" sz="1800" dirty="0" err="1">
                <a:latin typeface="+mn-lt"/>
              </a:rPr>
              <a:t>population.un.org</a:t>
            </a:r>
            <a:r>
              <a:rPr lang="en-US" altLang="ja-JP" sz="1800" dirty="0">
                <a:latin typeface="+mn-lt"/>
              </a:rPr>
              <a:t>/</a:t>
            </a:r>
            <a:r>
              <a:rPr lang="en-US" altLang="ja-JP" sz="1800" dirty="0" err="1">
                <a:latin typeface="+mn-lt"/>
              </a:rPr>
              <a:t>wpp</a:t>
            </a:r>
            <a:r>
              <a:rPr lang="en-US" altLang="ja-JP" sz="1800" dirty="0">
                <a:latin typeface="+mn-lt"/>
              </a:rPr>
              <a:t>/</a:t>
            </a:r>
          </a:p>
          <a:p>
            <a:pPr>
              <a:defRPr/>
            </a:pPr>
            <a:r>
              <a:rPr lang="en-US" altLang="ja-JP" sz="1800" dirty="0">
                <a:latin typeface="+mn-lt"/>
              </a:rPr>
              <a:t>United Nations, Department of Economic and Social Affairs, Population Division (2022b). World Population Prospects 2022: Summary of Results. UN DESA/POP/2022/TR/NO. 3.</a:t>
            </a:r>
          </a:p>
          <a:p>
            <a:pPr>
              <a:defRPr/>
            </a:pPr>
            <a:r>
              <a:rPr lang="ja-JP" altLang="en-US" sz="1800" dirty="0">
                <a:latin typeface="+mn-lt"/>
              </a:rPr>
              <a:t>	</a:t>
            </a:r>
          </a:p>
          <a:p>
            <a:pPr>
              <a:defRPr/>
            </a:pPr>
            <a:endParaRPr lang="ja-JP" altLang="ja-JP" dirty="0"/>
          </a:p>
          <a:p>
            <a:pPr>
              <a:defRPr/>
            </a:pPr>
            <a:endParaRPr lang="de-DE" altLang="ja-JP" sz="1400" dirty="0">
              <a:latin typeface="+mn-ea"/>
              <a:ea typeface="+mn-ea"/>
            </a:endParaRPr>
          </a:p>
          <a:p>
            <a:pPr>
              <a:defRPr/>
            </a:pPr>
            <a:endParaRPr lang="de-DE" altLang="ja-JP" sz="1400" dirty="0">
              <a:latin typeface="+mn-ea"/>
              <a:ea typeface="+mn-ea"/>
            </a:endParaRPr>
          </a:p>
        </p:txBody>
      </p:sp>
      <p:sp>
        <p:nvSpPr>
          <p:cNvPr id="39941" name="スライド番号プレースホルダー 1">
            <a:extLst>
              <a:ext uri="{FF2B5EF4-FFF2-40B4-BE49-F238E27FC236}">
                <a16:creationId xmlns:a16="http://schemas.microsoft.com/office/drawing/2014/main" id="{D3475CF9-492E-553A-E9F9-0C54DAE77A02}"/>
              </a:ext>
            </a:extLst>
          </p:cNvPr>
          <p:cNvSpPr>
            <a:spLocks noGrp="1" noChangeArrowheads="1"/>
          </p:cNvSpPr>
          <p:nvPr>
            <p:ph type="sldNum" sz="quarter" idx="12"/>
          </p:nvPr>
        </p:nvSpPr>
        <p:spPr>
          <a:xfrm>
            <a:off x="6750050" y="6562725"/>
            <a:ext cx="19812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A1099599-59A3-42F2-90E4-77BEE0D67C58}" type="slidenum">
              <a:rPr kumimoji="0" lang="en-US" altLang="ja-JP" sz="1200" smtClean="0"/>
              <a:pPr/>
              <a:t>24</a:t>
            </a:fld>
            <a:endParaRPr kumimoji="0" lang="en-US" altLang="ja-JP"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Paper#8</a:t>
            </a:r>
            <a:br>
              <a:rPr kumimoji="0" lang="en-US" altLang="ja-JP" sz="3000" dirty="0">
                <a:ea typeface="ＭＳ Ｐゴシック" panose="020B0600070205080204" pitchFamily="50" charset="-128"/>
              </a:rPr>
            </a:br>
            <a:r>
              <a:rPr kumimoji="0" lang="en-US" altLang="ja-JP" sz="2800" dirty="0">
                <a:ea typeface="ＭＳ Ｐゴシック" panose="020B0600070205080204" pitchFamily="50" charset="-128"/>
              </a:rPr>
              <a:t>1. .『</a:t>
            </a:r>
            <a:r>
              <a:rPr kumimoji="0" lang="ja-JP" altLang="en-US" sz="2800" dirty="0">
                <a:ea typeface="ＭＳ Ｐゴシック" panose="020B0600070205080204" pitchFamily="50" charset="-128"/>
              </a:rPr>
              <a:t>百年法</a:t>
            </a:r>
            <a:r>
              <a:rPr kumimoji="0" lang="en-US" altLang="ja-JP" sz="2800" dirty="0">
                <a:ea typeface="ＭＳ Ｐゴシック" panose="020B0600070205080204" pitchFamily="50" charset="-128"/>
              </a:rPr>
              <a:t>』</a:t>
            </a:r>
            <a:r>
              <a:rPr kumimoji="0" lang="ja-JP" altLang="en-US" sz="2800" dirty="0">
                <a:ea typeface="ＭＳ Ｐゴシック" panose="020B0600070205080204" pitchFamily="50" charset="-128"/>
              </a:rPr>
              <a:t>（山田宗樹 </a:t>
            </a:r>
            <a:r>
              <a:rPr kumimoji="0" lang="en-US" altLang="ja-JP" sz="2800" dirty="0">
                <a:ea typeface="ＭＳ Ｐゴシック" panose="020B0600070205080204" pitchFamily="50" charset="-128"/>
              </a:rPr>
              <a:t>2012)</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606722" y="1772816"/>
            <a:ext cx="8064896" cy="4104456"/>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p>
          <a:p>
            <a:pPr marL="0" indent="0">
              <a:buNone/>
            </a:pPr>
            <a:r>
              <a:rPr kumimoji="0" lang="ja-JP" altLang="en-US" sz="2000" dirty="0">
                <a:ea typeface="ＭＳ Ｐゴシック" panose="020B0600070205080204" pitchFamily="50" charset="-128"/>
              </a:rPr>
              <a:t>□いずれ不老長寿の社会が実現すると思う。</a:t>
            </a:r>
          </a:p>
          <a:p>
            <a:pPr marL="0" indent="0">
              <a:buNone/>
            </a:pPr>
            <a:r>
              <a:rPr kumimoji="0" lang="ja-JP" altLang="en-US" sz="2000" dirty="0">
                <a:ea typeface="ＭＳ Ｐゴシック" panose="020B0600070205080204" pitchFamily="50" charset="-128"/>
              </a:rPr>
              <a:t>□自分が生きている間に不老長寿の社会が実現してほしい。</a:t>
            </a:r>
          </a:p>
          <a:p>
            <a:pPr marL="0" indent="0">
              <a:buNone/>
            </a:pPr>
            <a:r>
              <a:rPr kumimoji="0" lang="ja-JP" altLang="en-US" sz="2000" dirty="0">
                <a:ea typeface="ＭＳ Ｐゴシック" panose="020B0600070205080204" pitchFamily="50" charset="-128"/>
              </a:rPr>
              <a:t>□不老長寿の社会などいらない。</a:t>
            </a:r>
          </a:p>
          <a:p>
            <a:pPr marL="0" indent="0">
              <a:buNone/>
            </a:pPr>
            <a:r>
              <a:rPr kumimoji="0" lang="ja-JP" altLang="en-US" sz="2000" dirty="0">
                <a:ea typeface="ＭＳ Ｐゴシック" panose="020B0600070205080204" pitchFamily="50" charset="-128"/>
              </a:rPr>
              <a:t>□あまり長生きしたくない。</a:t>
            </a:r>
          </a:p>
          <a:p>
            <a:pPr marL="0" indent="0">
              <a:buNone/>
            </a:pPr>
            <a:r>
              <a:rPr kumimoji="0" lang="ja-JP" altLang="en-US" sz="2000" dirty="0">
                <a:ea typeface="ＭＳ Ｐゴシック" panose="020B0600070205080204" pitchFamily="50" charset="-128"/>
              </a:rPr>
              <a:t>□不老長寿化すれば家族は個人化してバラバラになると思う。</a:t>
            </a:r>
          </a:p>
          <a:p>
            <a:pPr marL="0" indent="0">
              <a:buNone/>
            </a:pPr>
            <a:r>
              <a:rPr kumimoji="0" lang="ja-JP" altLang="en-US" sz="2000" dirty="0">
                <a:ea typeface="ＭＳ Ｐゴシック" panose="020B0600070205080204" pitchFamily="50" charset="-128"/>
              </a:rPr>
              <a:t>□永遠に続く家族関係というのも辛いかも知れない。</a:t>
            </a:r>
          </a:p>
          <a:p>
            <a:pPr marL="0" indent="0">
              <a:buNone/>
            </a:pPr>
            <a:r>
              <a:rPr kumimoji="0" lang="ja-JP" altLang="en-US" sz="2000" dirty="0">
                <a:ea typeface="ＭＳ Ｐゴシック" panose="020B0600070205080204" pitchFamily="50" charset="-128"/>
              </a:rPr>
              <a:t>□短命だった昔の人よりは自分たちの方が幸せだと思う。</a:t>
            </a:r>
          </a:p>
          <a:p>
            <a:pPr marL="0" indent="0">
              <a:buNone/>
            </a:pPr>
            <a:r>
              <a:rPr kumimoji="0" lang="ja-JP" altLang="en-US" sz="2000" dirty="0">
                <a:ea typeface="ＭＳ Ｐゴシック" panose="020B0600070205080204" pitchFamily="50" charset="-128"/>
              </a:rPr>
              <a:t>□永遠に生きたいとは思わないが、健康なまま</a:t>
            </a:r>
            <a:r>
              <a:rPr kumimoji="0" lang="en-US" altLang="ja-JP" sz="2000" dirty="0">
                <a:ea typeface="ＭＳ Ｐゴシック" panose="020B0600070205080204" pitchFamily="50" charset="-128"/>
              </a:rPr>
              <a:t>100</a:t>
            </a:r>
            <a:r>
              <a:rPr kumimoji="0" lang="ja-JP" altLang="en-US" sz="2000" dirty="0">
                <a:ea typeface="ＭＳ Ｐゴシック" panose="020B0600070205080204" pitchFamily="50" charset="-128"/>
              </a:rPr>
              <a:t>歳ぐらいまで生きてぽっくり死にたい。</a:t>
            </a:r>
          </a:p>
          <a:p>
            <a:pPr marL="0" indent="0">
              <a:buNone/>
            </a:pPr>
            <a:r>
              <a:rPr kumimoji="0" lang="ja-JP" altLang="en-US" sz="2000" dirty="0">
                <a:ea typeface="ＭＳ Ｐゴシック" panose="020B0600070205080204" pitchFamily="50" charset="-128"/>
              </a:rPr>
              <a:t>□その他（　　　　　　　　　　　　　　　　　　　　　　　　　　　　　　）</a:t>
            </a:r>
          </a:p>
          <a:p>
            <a:pPr marL="0" indent="0">
              <a:buNone/>
            </a:pPr>
            <a:endParaRPr kumimoji="0" lang="ja-JP" altLang="en-US" sz="2000" dirty="0">
              <a:ea typeface="ＭＳ Ｐゴシック" panose="020B0600070205080204"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８</a:t>
            </a:r>
            <a:br>
              <a:rPr kumimoji="0" lang="en-US" altLang="ja-JP" sz="3000" dirty="0">
                <a:ea typeface="ＭＳ Ｐゴシック" panose="020B0600070205080204" pitchFamily="50" charset="-128"/>
              </a:rPr>
            </a:br>
            <a:r>
              <a:rPr kumimoji="0" lang="ja-JP" altLang="en-US" sz="2800" dirty="0">
                <a:ea typeface="ＭＳ Ｐゴシック" panose="020B0600070205080204" pitchFamily="50" charset="-128"/>
              </a:rPr>
              <a:t>２</a:t>
            </a:r>
            <a:r>
              <a:rPr kumimoji="0" lang="en-US" altLang="ja-JP" sz="2800" dirty="0">
                <a:ea typeface="ＭＳ Ｐゴシック" panose="020B0600070205080204" pitchFamily="50" charset="-128"/>
              </a:rPr>
              <a:t>. 『LOVE&amp;SYSTEMS』</a:t>
            </a:r>
            <a:r>
              <a:rPr kumimoji="0" lang="ja-JP" altLang="en-US" sz="2800" dirty="0">
                <a:ea typeface="ＭＳ Ｐゴシック" panose="020B0600070205080204" pitchFamily="50" charset="-128"/>
              </a:rPr>
              <a:t>（中島たい子</a:t>
            </a:r>
            <a:r>
              <a:rPr kumimoji="0" lang="en-US" altLang="ja-JP" sz="2800" dirty="0">
                <a:ea typeface="ＭＳ Ｐゴシック" panose="020B0600070205080204" pitchFamily="50" charset="-128"/>
              </a:rPr>
              <a:t>2012</a:t>
            </a:r>
            <a:r>
              <a:rPr kumimoji="0" lang="ja-JP" altLang="en-US" sz="2800" dirty="0">
                <a:ea typeface="ＭＳ Ｐゴシック" panose="020B0600070205080204" pitchFamily="50" charset="-128"/>
              </a:rPr>
              <a:t>）　</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341784" y="1988840"/>
            <a:ext cx="8460432" cy="3672408"/>
          </a:xfrm>
        </p:spPr>
        <p:txBody>
          <a:bodyPr/>
          <a:lstStyle/>
          <a:p>
            <a:pPr marL="0" indent="0">
              <a:buNone/>
            </a:pPr>
            <a:r>
              <a:rPr kumimoji="0" lang="ja-JP" altLang="en-US" sz="2000" dirty="0">
                <a:ea typeface="ＭＳ Ｐゴシック" panose="020B0600070205080204" pitchFamily="50" charset="-128"/>
              </a:rPr>
              <a:t> ＊関心を持った項目をいくつでもチェックして下さい。</a:t>
            </a:r>
            <a:endParaRPr kumimoji="0" lang="en-US" altLang="ja-JP" sz="2000" dirty="0">
              <a:ea typeface="ＭＳ Ｐゴシック" panose="020B0600070205080204" pitchFamily="50" charset="-128"/>
            </a:endParaRPr>
          </a:p>
          <a:p>
            <a:pPr marL="0" indent="0">
              <a:buNone/>
            </a:pP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□恋愛・結婚相手を自分で見つけるのは大変なので</a:t>
            </a:r>
            <a:r>
              <a:rPr kumimoji="0" lang="en-US" altLang="ja-JP" sz="2000" dirty="0">
                <a:ea typeface="ＭＳ Ｐゴシック" panose="020B0600070205080204" pitchFamily="50" charset="-128"/>
              </a:rPr>
              <a:t>AI</a:t>
            </a:r>
            <a:r>
              <a:rPr kumimoji="0" lang="ja-JP" altLang="en-US" sz="2000" dirty="0">
                <a:ea typeface="ＭＳ Ｐゴシック" panose="020B0600070205080204" pitchFamily="50" charset="-128"/>
              </a:rPr>
              <a:t>や政府にお任せしたい。</a:t>
            </a:r>
          </a:p>
          <a:p>
            <a:pPr marL="0" indent="0">
              <a:buNone/>
            </a:pPr>
            <a:r>
              <a:rPr kumimoji="0" lang="ja-JP" altLang="en-US" sz="2000" dirty="0">
                <a:ea typeface="ＭＳ Ｐゴシック" panose="020B0600070205080204" pitchFamily="50" charset="-128"/>
              </a:rPr>
              <a:t>□恋人や結婚相手は自分で見つける。見つからなければ恋愛も結婚も不要</a:t>
            </a:r>
          </a:p>
          <a:p>
            <a:pPr marL="0" indent="0">
              <a:buNone/>
            </a:pPr>
            <a:r>
              <a:rPr kumimoji="0" lang="ja-JP" altLang="en-US" sz="2000" dirty="0">
                <a:ea typeface="ＭＳ Ｐゴシック" panose="020B0600070205080204" pitchFamily="50" charset="-128"/>
              </a:rPr>
              <a:t>□恋愛や結婚には興味がないので、このような小説は理解不能。</a:t>
            </a:r>
          </a:p>
          <a:p>
            <a:pPr marL="0" indent="0">
              <a:buNone/>
            </a:pPr>
            <a:r>
              <a:rPr kumimoji="0" lang="ja-JP" altLang="en-US" sz="2000" dirty="0">
                <a:ea typeface="ＭＳ Ｐゴシック" panose="020B0600070205080204" pitchFamily="50" charset="-128"/>
              </a:rPr>
              <a:t>□愛する人と家族を持てれば、法的な結婚制度は要らないのでは？</a:t>
            </a:r>
          </a:p>
          <a:p>
            <a:pPr marL="0" indent="0">
              <a:buNone/>
            </a:pPr>
            <a:r>
              <a:rPr kumimoji="0" lang="ja-JP" altLang="en-US" sz="2000" dirty="0">
                <a:ea typeface="ＭＳ Ｐゴシック" panose="020B0600070205080204" pitchFamily="50" charset="-128"/>
              </a:rPr>
              <a:t>□政府が家族を指定する</a:t>
            </a:r>
            <a:r>
              <a:rPr kumimoji="0" lang="en-US" altLang="ja-JP" sz="2000" dirty="0">
                <a:ea typeface="ＭＳ Ｐゴシック" panose="020B0600070205080204" pitchFamily="50" charset="-128"/>
              </a:rPr>
              <a:t>J</a:t>
            </a:r>
            <a:r>
              <a:rPr kumimoji="0" lang="ja-JP" altLang="en-US" sz="2000" dirty="0">
                <a:ea typeface="ＭＳ Ｐゴシック" panose="020B0600070205080204" pitchFamily="50" charset="-128"/>
              </a:rPr>
              <a:t>国のような社会は個人の自由がないと思う。</a:t>
            </a:r>
          </a:p>
          <a:p>
            <a:pPr marL="0" indent="0">
              <a:buNone/>
            </a:pP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F</a:t>
            </a:r>
            <a:r>
              <a:rPr kumimoji="0" lang="ja-JP" altLang="en-US" sz="2000" dirty="0">
                <a:ea typeface="ＭＳ Ｐゴシック" panose="020B0600070205080204" pitchFamily="50" charset="-128"/>
              </a:rPr>
              <a:t>国のような社会の方が個人の自由が尊重されていると思う。</a:t>
            </a:r>
          </a:p>
          <a:p>
            <a:pPr marL="0" indent="0">
              <a:buNone/>
            </a:pPr>
            <a:r>
              <a:rPr kumimoji="0" lang="ja-JP" altLang="en-US" sz="2000" dirty="0">
                <a:ea typeface="ＭＳ Ｐゴシック" panose="020B0600070205080204" pitchFamily="50" charset="-128"/>
              </a:rPr>
              <a:t>□その他（　　　　　　　　　　　　　　　　　　　　　　　　　　　　　　）</a:t>
            </a:r>
          </a:p>
          <a:p>
            <a:pPr marL="0" indent="0">
              <a:buNone/>
            </a:pPr>
            <a:r>
              <a:rPr kumimoji="0" lang="ja-JP" altLang="en-US" sz="2000" dirty="0">
                <a:ea typeface="ＭＳ Ｐゴシック" panose="020B0600070205080204" pitchFamily="50" charset="-128"/>
              </a:rPr>
              <a:t>　　　　　　　　　　　</a:t>
            </a:r>
          </a:p>
          <a:p>
            <a:pPr marL="0" indent="0">
              <a:buNone/>
            </a:pP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1331400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3161FBD-BBB6-0F14-A02D-7684F39C0359}"/>
              </a:ext>
            </a:extLst>
          </p:cNvPr>
          <p:cNvSpPr>
            <a:spLocks noGrp="1" noChangeArrowheads="1"/>
          </p:cNvSpPr>
          <p:nvPr>
            <p:ph type="title"/>
          </p:nvPr>
        </p:nvSpPr>
        <p:spPr>
          <a:xfrm>
            <a:off x="574674" y="404664"/>
            <a:ext cx="8000999" cy="1116161"/>
          </a:xfrm>
        </p:spPr>
        <p:txBody>
          <a:bodyPr/>
          <a:lstStyle/>
          <a:p>
            <a:r>
              <a:rPr kumimoji="0" lang="en-US" altLang="ja-JP" sz="3000" dirty="0">
                <a:ea typeface="ＭＳ Ｐゴシック" panose="020B0600070205080204" pitchFamily="50" charset="-128"/>
              </a:rPr>
              <a:t>Reaction Paper#</a:t>
            </a:r>
            <a:r>
              <a:rPr kumimoji="0" lang="ja-JP" altLang="en-US" sz="3000" dirty="0">
                <a:ea typeface="ＭＳ Ｐゴシック" panose="020B0600070205080204" pitchFamily="50" charset="-128"/>
              </a:rPr>
              <a:t>８</a:t>
            </a:r>
            <a:br>
              <a:rPr kumimoji="0" lang="en-US" altLang="ja-JP" sz="3000" dirty="0">
                <a:ea typeface="ＭＳ Ｐゴシック" panose="020B0600070205080204" pitchFamily="50" charset="-128"/>
              </a:rPr>
            </a:br>
            <a:r>
              <a:rPr kumimoji="0" lang="ja-JP" altLang="en-US" sz="3000" dirty="0">
                <a:ea typeface="ＭＳ Ｐゴシック" panose="020B0600070205080204" pitchFamily="50" charset="-128"/>
              </a:rPr>
              <a:t>３　</a:t>
            </a:r>
            <a:r>
              <a:rPr kumimoji="0" lang="en-US" altLang="zh-TW" sz="3000" dirty="0">
                <a:ea typeface="ＭＳ Ｐゴシック" panose="020B0600070205080204" pitchFamily="50" charset="-128"/>
              </a:rPr>
              <a:t>『</a:t>
            </a:r>
            <a:r>
              <a:rPr kumimoji="0" lang="zh-TW" altLang="en-US" sz="3000" dirty="0">
                <a:ea typeface="ＭＳ Ｐゴシック" panose="020B0600070205080204" pitchFamily="50" charset="-128"/>
              </a:rPr>
              <a:t>消滅世界</a:t>
            </a:r>
            <a:r>
              <a:rPr kumimoji="0" lang="en-US" altLang="zh-TW" sz="3000" dirty="0">
                <a:ea typeface="ＭＳ Ｐゴシック" panose="020B0600070205080204" pitchFamily="50" charset="-128"/>
              </a:rPr>
              <a:t>』</a:t>
            </a:r>
            <a:r>
              <a:rPr kumimoji="0" lang="zh-TW" altLang="en-US" sz="3000" dirty="0">
                <a:ea typeface="ＭＳ Ｐゴシック" panose="020B0600070205080204" pitchFamily="50" charset="-128"/>
              </a:rPr>
              <a:t>（村田沙耶香</a:t>
            </a:r>
            <a:r>
              <a:rPr kumimoji="0" lang="en-US" altLang="zh-TW" sz="3000" dirty="0">
                <a:ea typeface="ＭＳ Ｐゴシック" panose="020B0600070205080204" pitchFamily="50" charset="-128"/>
              </a:rPr>
              <a:t>2015</a:t>
            </a:r>
            <a:r>
              <a:rPr kumimoji="0" lang="zh-TW" altLang="en-US" sz="3000" dirty="0">
                <a:ea typeface="ＭＳ Ｐゴシック" panose="020B0600070205080204" pitchFamily="50" charset="-128"/>
              </a:rPr>
              <a:t>）</a:t>
            </a:r>
            <a:endParaRPr kumimoji="0" lang="en-US" altLang="ja-JP" sz="2800" dirty="0">
              <a:latin typeface="ＭＳ 明朝" panose="02020609040205080304" pitchFamily="17" charset="-128"/>
              <a:ea typeface="ＭＳ 明朝" panose="02020609040205080304" pitchFamily="17" charset="-128"/>
            </a:endParaRPr>
          </a:p>
        </p:txBody>
      </p:sp>
      <p:sp>
        <p:nvSpPr>
          <p:cNvPr id="197635" name="Rectangle 3">
            <a:extLst>
              <a:ext uri="{FF2B5EF4-FFF2-40B4-BE49-F238E27FC236}">
                <a16:creationId xmlns:a16="http://schemas.microsoft.com/office/drawing/2014/main" id="{F19BE02C-8DCA-B41E-3872-C766661440C4}"/>
              </a:ext>
            </a:extLst>
          </p:cNvPr>
          <p:cNvSpPr>
            <a:spLocks noGrp="1" noChangeArrowheads="1"/>
          </p:cNvSpPr>
          <p:nvPr>
            <p:ph type="body" idx="1"/>
          </p:nvPr>
        </p:nvSpPr>
        <p:spPr>
          <a:xfrm>
            <a:off x="467544" y="1772816"/>
            <a:ext cx="8352928" cy="4104456"/>
          </a:xfrm>
        </p:spPr>
        <p:txBody>
          <a:bodyPr/>
          <a:lstStyle/>
          <a:p>
            <a:pPr marL="0" indent="0">
              <a:buNone/>
            </a:pPr>
            <a:r>
              <a:rPr kumimoji="0" lang="ja-JP" altLang="en-US" sz="2000" dirty="0">
                <a:ea typeface="ＭＳ Ｐゴシック" panose="020B0600070205080204" pitchFamily="50" charset="-128"/>
              </a:rPr>
              <a:t>＊関心を持った項目をいくつでもチェックして下さい。</a:t>
            </a:r>
            <a:endParaRPr kumimoji="0" lang="en-US" altLang="ja-JP" sz="2000" dirty="0">
              <a:ea typeface="ＭＳ Ｐゴシック" panose="020B0600070205080204" pitchFamily="50" charset="-128"/>
            </a:endParaRPr>
          </a:p>
          <a:p>
            <a:pPr marL="0" indent="0">
              <a:buNone/>
            </a:pPr>
            <a:r>
              <a:rPr kumimoji="0" lang="ja-JP" altLang="en-US" sz="2000" dirty="0">
                <a:ea typeface="ＭＳ Ｐゴシック" panose="020B0600070205080204" pitchFamily="50" charset="-128"/>
              </a:rPr>
              <a:t>□セックス＝交尾（動物的でバッチイ）という感覚は理解可能</a:t>
            </a:r>
          </a:p>
          <a:p>
            <a:pPr marL="0" indent="0">
              <a:buNone/>
            </a:pPr>
            <a:r>
              <a:rPr kumimoji="0" lang="ja-JP" altLang="en-US" sz="2000" dirty="0">
                <a:ea typeface="ＭＳ Ｐゴシック" panose="020B0600070205080204" pitchFamily="50" charset="-128"/>
              </a:rPr>
              <a:t>□セックス＝交尾（動物的でバッチイ）という感覚は理解不能</a:t>
            </a:r>
          </a:p>
          <a:p>
            <a:pPr marL="0" indent="0">
              <a:buNone/>
            </a:pPr>
            <a:r>
              <a:rPr kumimoji="0" lang="ja-JP" altLang="en-US" sz="2000" dirty="0">
                <a:ea typeface="ＭＳ Ｐゴシック" panose="020B0600070205080204" pitchFamily="50" charset="-128"/>
              </a:rPr>
              <a:t>□夫婦間のセックスは</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近親相姦、気持ち悪い！</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という感覚は理解可能</a:t>
            </a:r>
          </a:p>
          <a:p>
            <a:pPr marL="0" indent="0">
              <a:buNone/>
            </a:pPr>
            <a:r>
              <a:rPr kumimoji="0" lang="ja-JP" altLang="en-US" sz="2000" dirty="0">
                <a:ea typeface="ＭＳ Ｐゴシック" panose="020B0600070205080204" pitchFamily="50" charset="-128"/>
              </a:rPr>
              <a:t>□夫婦間のセックスは</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近親相姦、気持ち悪い！</a:t>
            </a:r>
            <a:r>
              <a:rPr kumimoji="0" lang="en-US" altLang="ja-JP" sz="2000" dirty="0">
                <a:ea typeface="ＭＳ Ｐゴシック" panose="020B0600070205080204" pitchFamily="50" charset="-128"/>
              </a:rPr>
              <a:t>〉</a:t>
            </a:r>
            <a:r>
              <a:rPr kumimoji="0" lang="ja-JP" altLang="en-US" sz="2000" dirty="0">
                <a:ea typeface="ＭＳ Ｐゴシック" panose="020B0600070205080204" pitchFamily="50" charset="-128"/>
              </a:rPr>
              <a:t>という感覚は理解不能</a:t>
            </a:r>
          </a:p>
          <a:p>
            <a:pPr marL="0" indent="0">
              <a:buNone/>
            </a:pPr>
            <a:r>
              <a:rPr kumimoji="0" lang="ja-JP" altLang="en-US" sz="2000" dirty="0">
                <a:ea typeface="ＭＳ Ｐゴシック" panose="020B0600070205080204" pitchFamily="50" charset="-128"/>
              </a:rPr>
              <a:t>□自分の子どもを持つとすれば（□自然出産、□人工授精、□代理母出産、□人工胎盤）　□自分の子どもなどほしくない。</a:t>
            </a:r>
          </a:p>
          <a:p>
            <a:pPr marL="0" indent="0">
              <a:buNone/>
            </a:pPr>
            <a:r>
              <a:rPr kumimoji="0" lang="ja-JP" altLang="en-US" sz="2000" dirty="0">
                <a:ea typeface="ＭＳ Ｐゴシック" panose="020B0600070205080204" pitchFamily="50" charset="-128"/>
              </a:rPr>
              <a:t>□男性も妊娠・出産するようになればよいと思う。</a:t>
            </a:r>
          </a:p>
          <a:p>
            <a:pPr marL="0" indent="0">
              <a:buNone/>
            </a:pPr>
            <a:r>
              <a:rPr kumimoji="0" lang="ja-JP" altLang="en-US" sz="2000" dirty="0">
                <a:ea typeface="ＭＳ Ｐゴシック" panose="020B0600070205080204" pitchFamily="50" charset="-128"/>
              </a:rPr>
              <a:t>□子どもは個人ではなく、社会が生み育てるようにすれば良い。</a:t>
            </a:r>
          </a:p>
          <a:p>
            <a:pPr marL="0" indent="0">
              <a:buNone/>
            </a:pPr>
            <a:r>
              <a:rPr kumimoji="0" lang="ja-JP" altLang="en-US" sz="2000" dirty="0">
                <a:ea typeface="ＭＳ Ｐゴシック" panose="020B0600070205080204" pitchFamily="50" charset="-128"/>
              </a:rPr>
              <a:t>□子どもを産み育てることは個人の権利であり、社会が介入すべきではない。</a:t>
            </a:r>
          </a:p>
          <a:p>
            <a:pPr marL="0" indent="0">
              <a:buNone/>
            </a:pPr>
            <a:r>
              <a:rPr kumimoji="0" lang="ja-JP" altLang="en-US" sz="2000" dirty="0">
                <a:ea typeface="ＭＳ Ｐゴシック" panose="020B0600070205080204" pitchFamily="50" charset="-128"/>
              </a:rPr>
              <a:t>□その他（　　　　　　　　　　　　　　　　　　　　　　　　　　　　　　）</a:t>
            </a:r>
          </a:p>
          <a:p>
            <a:pPr marL="0" indent="0">
              <a:buNone/>
            </a:pPr>
            <a:endParaRPr kumimoji="0" lang="ja-JP" altLang="en-US" sz="1800" dirty="0">
              <a:ea typeface="ＭＳ Ｐゴシック" panose="020B0600070205080204" pitchFamily="50" charset="-128"/>
            </a:endParaRPr>
          </a:p>
        </p:txBody>
      </p:sp>
    </p:spTree>
    <p:extLst>
      <p:ext uri="{BB962C8B-B14F-4D97-AF65-F5344CB8AC3E}">
        <p14:creationId xmlns:p14="http://schemas.microsoft.com/office/powerpoint/2010/main" val="1008449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次回は</a:t>
            </a:r>
            <a:endParaRPr lang="en-US" dirty="0"/>
          </a:p>
        </p:txBody>
      </p:sp>
      <p:sp>
        <p:nvSpPr>
          <p:cNvPr id="427011" name="Rectangle 3"/>
          <p:cNvSpPr>
            <a:spLocks noGrp="1" noChangeArrowheads="1"/>
          </p:cNvSpPr>
          <p:nvPr>
            <p:ph type="body" idx="1"/>
          </p:nvPr>
        </p:nvSpPr>
        <p:spPr>
          <a:xfrm>
            <a:off x="683569" y="1700808"/>
            <a:ext cx="7776864" cy="4680520"/>
          </a:xfrm>
        </p:spPr>
        <p:txBody>
          <a:bodyPr/>
          <a:lstStyle/>
          <a:p>
            <a:pPr marL="0" indent="0" eaLnBrk="1" hangingPunct="1">
              <a:lnSpc>
                <a:spcPct val="90000"/>
              </a:lnSpc>
              <a:buNone/>
            </a:pPr>
            <a:r>
              <a:rPr lang="ja-JP" altLang="en-US" sz="2800" dirty="0"/>
              <a:t>第</a:t>
            </a:r>
            <a:r>
              <a:rPr lang="en-US" altLang="ja-JP" sz="2800" dirty="0"/>
              <a:t>11</a:t>
            </a:r>
            <a:r>
              <a:rPr lang="ja-JP" altLang="en-US" sz="2800" dirty="0"/>
              <a:t>回　７月</a:t>
            </a:r>
            <a:r>
              <a:rPr lang="en-US" altLang="ja-JP" sz="2800" dirty="0"/>
              <a:t>1</a:t>
            </a:r>
            <a:r>
              <a:rPr lang="ja-JP" altLang="en-US" sz="2800" dirty="0"/>
              <a:t>日（火） </a:t>
            </a:r>
            <a:r>
              <a:rPr lang="en-US" altLang="ja-JP" sz="2800" dirty="0"/>
              <a:t>14:40‐16:10 </a:t>
            </a:r>
          </a:p>
          <a:p>
            <a:pPr marL="0" indent="0" eaLnBrk="1" hangingPunct="1">
              <a:lnSpc>
                <a:spcPct val="90000"/>
              </a:lnSpc>
              <a:buNone/>
            </a:pPr>
            <a:r>
              <a:rPr lang="en-US" altLang="ja-JP" sz="3200" dirty="0"/>
              <a:t>【</a:t>
            </a:r>
            <a:r>
              <a:rPr lang="ja-JP" altLang="en-US" sz="3200" dirty="0"/>
              <a:t>家族の危機とライフコース</a:t>
            </a:r>
            <a:r>
              <a:rPr lang="en-US" altLang="ja-JP" sz="3200" dirty="0"/>
              <a:t>】</a:t>
            </a:r>
            <a:r>
              <a:rPr lang="ja-JP" altLang="en-US" sz="3200" dirty="0"/>
              <a:t>　家族の危機</a:t>
            </a:r>
            <a:br>
              <a:rPr lang="ja-JP" altLang="en-US" sz="3200" dirty="0"/>
            </a:br>
            <a:r>
              <a:rPr lang="en-US" altLang="ja-JP" sz="3200" dirty="0"/>
              <a:t>【</a:t>
            </a:r>
            <a:r>
              <a:rPr lang="ja-JP" altLang="en-US" sz="3200" dirty="0"/>
              <a:t>ドメスティック・バイオレンス</a:t>
            </a:r>
            <a:r>
              <a:rPr lang="en-US" altLang="ja-JP" sz="3200" dirty="0"/>
              <a:t>】DV</a:t>
            </a:r>
            <a:r>
              <a:rPr lang="ja-JP" altLang="en-US" sz="3200" dirty="0"/>
              <a:t>の現状と対策</a:t>
            </a:r>
            <a:endParaRPr lang="en-US" altLang="ja-JP" sz="3200" dirty="0"/>
          </a:p>
          <a:p>
            <a:pPr marL="0" indent="0" eaLnBrk="1" hangingPunct="1">
              <a:lnSpc>
                <a:spcPct val="90000"/>
              </a:lnSpc>
              <a:buNone/>
            </a:pPr>
            <a:r>
              <a:rPr lang="en-US" altLang="ja-JP" sz="2800" dirty="0"/>
              <a:t>【</a:t>
            </a:r>
            <a:r>
              <a:rPr lang="ja-JP" altLang="en-US" sz="2800" dirty="0"/>
              <a:t>事前学習</a:t>
            </a:r>
            <a:r>
              <a:rPr lang="en-US" altLang="ja-JP" sz="2800" dirty="0"/>
              <a:t>】</a:t>
            </a:r>
            <a:r>
              <a:rPr lang="ja-JP" altLang="en-US" sz="2800" dirty="0"/>
              <a:t>　</a:t>
            </a:r>
            <a:r>
              <a:rPr lang="en-US" altLang="ja-JP" sz="2800" dirty="0"/>
              <a:t>TV</a:t>
            </a:r>
            <a:r>
              <a:rPr lang="ja-JP" altLang="en-US" sz="2800" dirty="0"/>
              <a:t>ドラマや映画などで家族の危機・</a:t>
            </a:r>
            <a:r>
              <a:rPr lang="en-US" altLang="ja-JP" sz="2800" dirty="0"/>
              <a:t>DV</a:t>
            </a:r>
            <a:r>
              <a:rPr lang="ja-JP" altLang="en-US" sz="2800" dirty="0"/>
              <a:t>を扱ったものを探して視聴してみよう。　　　　　　　　　　　　　　　　　　　　　 </a:t>
            </a:r>
            <a:r>
              <a:rPr lang="en-US" altLang="ja-JP" sz="2800" dirty="0"/>
              <a:t>【</a:t>
            </a:r>
            <a:r>
              <a:rPr lang="ja-JP" altLang="en-US" sz="2800" dirty="0"/>
              <a:t>事後学習</a:t>
            </a:r>
            <a:r>
              <a:rPr lang="en-US" altLang="ja-JP" sz="2800" dirty="0"/>
              <a:t>】</a:t>
            </a:r>
            <a:r>
              <a:rPr lang="ja-JP" altLang="en-US" sz="2800" dirty="0"/>
              <a:t>自分にとっての家族の危機・</a:t>
            </a:r>
            <a:r>
              <a:rPr lang="en-US" altLang="ja-JP" sz="2800" dirty="0"/>
              <a:t>DV</a:t>
            </a:r>
            <a:r>
              <a:rPr lang="ja-JP" altLang="en-US" sz="2800" dirty="0"/>
              <a:t>を想定し、対応の仕方を検討してみよう。</a:t>
            </a:r>
            <a:r>
              <a:rPr lang="ja-JP" altLang="en-US" sz="3200" dirty="0"/>
              <a:t>　　　</a:t>
            </a:r>
            <a:endParaRPr lang="en-US" altLang="ja-JP" sz="2400" dirty="0"/>
          </a:p>
          <a:p>
            <a:pPr marL="0" indent="0" eaLnBrk="1" hangingPunct="1">
              <a:lnSpc>
                <a:spcPct val="90000"/>
              </a:lnSpc>
              <a:buNone/>
            </a:pPr>
            <a:r>
              <a:rPr lang="ja-JP" altLang="en-US" sz="2400" dirty="0"/>
              <a:t>＊</a:t>
            </a:r>
            <a:r>
              <a:rPr lang="zh-TW" altLang="en-US" sz="2400" dirty="0"/>
              <a:t>林真理子「小説</a:t>
            </a:r>
            <a:r>
              <a:rPr lang="en-US" altLang="zh-TW" sz="2400" dirty="0"/>
              <a:t>8050</a:t>
            </a:r>
            <a:r>
              <a:rPr lang="zh-TW" altLang="en-US" sz="2400" dirty="0"/>
              <a:t>」新潮文庫</a:t>
            </a:r>
            <a:r>
              <a:rPr lang="en-US" altLang="zh-TW" sz="2400" dirty="0"/>
              <a:t>850</a:t>
            </a:r>
            <a:r>
              <a:rPr lang="zh-TW" altLang="en-US" sz="2400" dirty="0"/>
              <a:t>円（税別）</a:t>
            </a:r>
            <a:r>
              <a:rPr lang="ja-JP" altLang="en-US" sz="2400" dirty="0"/>
              <a:t>を取り上げ、①家族の危機、 ②引き籠り、③家庭内暴力（</a:t>
            </a:r>
            <a:r>
              <a:rPr lang="en-US" altLang="ja-JP" sz="2400" dirty="0"/>
              <a:t>DV)</a:t>
            </a:r>
            <a:r>
              <a:rPr lang="ja-JP" altLang="en-US" sz="2400" dirty="0"/>
              <a:t>④家族の危機の克服について考えてみる。</a:t>
            </a:r>
            <a:endParaRPr lang="ja-JP" altLang="en-US" sz="2400" dirty="0">
              <a:latin typeface="ＭＳ 明朝" charset="-128"/>
              <a:ea typeface="ＭＳ 明朝" charset="-128"/>
              <a:cs typeface="ＭＳ 明朝" charset="-128"/>
            </a:endParaRPr>
          </a:p>
          <a:p>
            <a:pPr marL="0" indent="0" eaLnBrk="1" hangingPunct="1">
              <a:lnSpc>
                <a:spcPct val="90000"/>
              </a:lnSpc>
              <a:buNone/>
            </a:pPr>
            <a:endParaRPr lang="ja-JP" altLang="en-US" sz="2800" dirty="0"/>
          </a:p>
          <a:p>
            <a:pPr marL="0" indent="0" eaLnBrk="1" hangingPunct="1">
              <a:lnSpc>
                <a:spcPct val="90000"/>
              </a:lnSpc>
              <a:buNone/>
            </a:pPr>
            <a:r>
              <a:rPr lang="ja-JP" altLang="en-US" sz="2400" dirty="0"/>
              <a:t>　　　　</a:t>
            </a:r>
            <a:endParaRPr lang="ja-JP" altLang="en-US" sz="3200" dirty="0"/>
          </a:p>
          <a:p>
            <a:pPr marL="0" indent="0" eaLnBrk="1" hangingPunct="1">
              <a:lnSpc>
                <a:spcPct val="90000"/>
              </a:lnSpc>
              <a:buNone/>
            </a:pPr>
            <a:r>
              <a:rPr lang="ja-JP" altLang="en-US" sz="3200" dirty="0"/>
              <a:t>　　　　　　　　　　　　　　　　　　　　</a:t>
            </a: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28</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C44CCB0-BEB0-1CC3-CEFD-41C6B0116513}"/>
              </a:ext>
            </a:extLst>
          </p:cNvPr>
          <p:cNvSpPr>
            <a:spLocks noGrp="1" noChangeArrowheads="1"/>
          </p:cNvSpPr>
          <p:nvPr>
            <p:ph type="ctrTitle"/>
          </p:nvPr>
        </p:nvSpPr>
        <p:spPr>
          <a:xfrm>
            <a:off x="900113" y="915988"/>
            <a:ext cx="7837487" cy="1374775"/>
          </a:xfrm>
        </p:spPr>
        <p:txBody>
          <a:bodyPr anchor="t"/>
          <a:lstStyle/>
          <a:p>
            <a:pPr algn="ctr">
              <a:defRPr/>
            </a:pPr>
            <a:br>
              <a:rPr lang="en-US" altLang="ja-JP" sz="1400" b="1" dirty="0">
                <a:latin typeface="Times New Roman" panose="02020603050405020304" pitchFamily="18" charset="0"/>
                <a:ea typeface="ＭＳ Ｐゴシック" panose="020B0600070205080204" pitchFamily="50" charset="-128"/>
                <a:cs typeface="Times New Roman" panose="02020603050405020304" pitchFamily="18" charset="0"/>
              </a:rPr>
            </a:br>
            <a:r>
              <a:rPr lang="ja-JP" altLang="en-US" sz="2800" kern="100" dirty="0">
                <a:latin typeface="ＭＳ ゴシック" panose="020B0609070205080204" pitchFamily="49" charset="-128"/>
                <a:ea typeface="ＭＳ ゴシック" panose="020B0609070205080204" pitchFamily="49" charset="-128"/>
                <a:cs typeface="Times New Roman" panose="02020603050405020304" pitchFamily="18" charset="0"/>
              </a:rPr>
              <a:t>家族のミライ・ミライの家族</a:t>
            </a:r>
            <a:br>
              <a:rPr lang="ja-JP" altLang="ja-JP" sz="2800" kern="100" dirty="0">
                <a:latin typeface="ＭＳ ゴシック" panose="020B0609070205080204" pitchFamily="49" charset="-128"/>
                <a:ea typeface="ＭＳ ゴシック" panose="020B0609070205080204" pitchFamily="49" charset="-128"/>
                <a:cs typeface="Times New Roman" panose="02020603050405020304" pitchFamily="18" charset="0"/>
              </a:rPr>
            </a:br>
            <a:r>
              <a:rPr lang="en-US" altLang="ja-JP" sz="2000" b="1" dirty="0">
                <a:latin typeface="ＭＳ ゴシック" panose="020B0609070205080204" pitchFamily="49" charset="-128"/>
                <a:ea typeface="ＭＳ ゴシック" panose="020B0609070205080204" pitchFamily="49" charset="-128"/>
                <a:cs typeface="ＭＳ 明朝" panose="02020609040205080304" pitchFamily="17" charset="-128"/>
              </a:rPr>
              <a:t>The Future of the Family, the Family of the Future</a:t>
            </a:r>
            <a:br>
              <a:rPr lang="en-US" altLang="ja-JP" sz="2800" dirty="0">
                <a:latin typeface="Times New Roman" panose="02020603050405020304" pitchFamily="18" charset="0"/>
                <a:ea typeface="ＭＳ Ｐゴシック" panose="020B0600070205080204" pitchFamily="50" charset="-128"/>
                <a:cs typeface="Times New Roman" panose="02020603050405020304" pitchFamily="18" charset="0"/>
              </a:rPr>
            </a:br>
            <a:endParaRPr lang="ja-JP" altLang="en-US" sz="28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5123" name="Rectangle 3">
            <a:extLst>
              <a:ext uri="{FF2B5EF4-FFF2-40B4-BE49-F238E27FC236}">
                <a16:creationId xmlns:a16="http://schemas.microsoft.com/office/drawing/2014/main" id="{2D010614-B403-6134-9EDA-A59265E1DB65}"/>
              </a:ext>
            </a:extLst>
          </p:cNvPr>
          <p:cNvSpPr>
            <a:spLocks noGrp="1" noChangeArrowheads="1"/>
          </p:cNvSpPr>
          <p:nvPr>
            <p:ph type="subTitle" idx="1"/>
          </p:nvPr>
        </p:nvSpPr>
        <p:spPr>
          <a:xfrm>
            <a:off x="900113" y="4292600"/>
            <a:ext cx="7119937" cy="2459038"/>
          </a:xfrm>
        </p:spPr>
        <p:txBody>
          <a:bodyPr/>
          <a:lstStyle/>
          <a:p>
            <a:pPr eaLnBrk="1" hangingPunct="1">
              <a:buFont typeface="Wingdings" panose="05000000000000000000" pitchFamily="2" charset="2"/>
              <a:buNone/>
            </a:pPr>
            <a:r>
              <a:rPr lang="ja-JP" altLang="ja-JP" sz="1800" dirty="0">
                <a:latin typeface="ＭＳ ゴシック" panose="020B0609070205080204" pitchFamily="49" charset="-128"/>
                <a:ea typeface="ＭＳ ゴシック" panose="020B0609070205080204" pitchFamily="49" charset="-128"/>
                <a:cs typeface="Times New Roman" panose="02020603050405020304" pitchFamily="18" charset="0"/>
              </a:rPr>
              <a:t>原 俊彦（札幌市立大学・名誉教授）</a:t>
            </a:r>
            <a:endParaRPr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eaLnBrk="1" hangingPunct="1">
              <a:buFont typeface="Wingdings" panose="05000000000000000000" pitchFamily="2" charset="2"/>
              <a:buNone/>
            </a:pPr>
            <a:r>
              <a:rPr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rPr>
              <a:t>Toshihiko HARA (Sapporo City University, professor emeritus, Sapporo Japan)</a:t>
            </a:r>
            <a:r>
              <a:rPr kumimoji="0" lang="ja-JP" altLang="en-US" sz="16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Email: </a:t>
            </a:r>
            <a:r>
              <a:rPr kumimoji="0" lang="en-US" altLang="ja-JP" sz="1600" dirty="0" err="1">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t.hara@scu.ac.jp</a:t>
            </a:r>
            <a:endParaRPr kumimoji="0" lang="en-US" altLang="ja-JP" sz="16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eaLnBrk="1" hangingPunct="1">
              <a:buFont typeface="Wingdings" panose="05000000000000000000" pitchFamily="2" charset="2"/>
              <a:buNone/>
            </a:pPr>
            <a:endPar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eaLnBrk="1" hangingPunct="1">
              <a:buFont typeface="Wingdings" panose="05000000000000000000" pitchFamily="2" charset="2"/>
              <a:buNone/>
            </a:pP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32</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回日本家族社会学会大会</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日本女子大学（目白キャンパス）</a:t>
            </a:r>
            <a:endPar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eaLnBrk="1" hangingPunct="1">
              <a:buFont typeface="Wingdings" panose="05000000000000000000" pitchFamily="2" charset="2"/>
              <a:buNone/>
            </a:pP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第 </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 </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日目 </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2022</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年 </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9 </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月 </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4 </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日（日）</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9</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15</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45 </a:t>
            </a:r>
          </a:p>
          <a:p>
            <a:pPr eaLnBrk="1" hangingPunct="1">
              <a:buFont typeface="Wingdings" panose="05000000000000000000" pitchFamily="2" charset="2"/>
              <a:buNone/>
            </a:pP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⑤家族とは何か（香雪館 </a:t>
            </a:r>
            <a:r>
              <a:rPr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204 </a:t>
            </a:r>
            <a:r>
              <a:rPr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教室） 司会 野田潤（東洋英和女学院大学）</a:t>
            </a:r>
            <a:br>
              <a:rPr lang="en-US" altLang="ja-JP" sz="1400" b="1" dirty="0">
                <a:latin typeface="Times New Roman" panose="02020603050405020304" pitchFamily="18" charset="0"/>
                <a:ea typeface="ＭＳ 明朝" panose="02020609040205080304" pitchFamily="17" charset="-128"/>
                <a:cs typeface="Times New Roman" panose="02020603050405020304" pitchFamily="18" charset="0"/>
              </a:rPr>
            </a:br>
            <a:endParaRPr kumimoji="0" lang="ja-JP" altLang="en-US" sz="1400" b="1"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124" name="スライド番号プレースホルダ 3">
            <a:extLst>
              <a:ext uri="{FF2B5EF4-FFF2-40B4-BE49-F238E27FC236}">
                <a16:creationId xmlns:a16="http://schemas.microsoft.com/office/drawing/2014/main" id="{BBADAC54-D9CC-1690-344D-05D9E41386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F480AD2F-0FCC-4224-9668-CA1A547AF8E6}" type="slidenum">
              <a:rPr kumimoji="0" lang="en-US" altLang="ja-JP" sz="1200" smtClean="0"/>
              <a:pPr/>
              <a:t>3</a:t>
            </a:fld>
            <a:endParaRPr kumimoji="0" lang="en-US" altLang="ja-JP" sz="1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AC56C304-E4A5-B6BF-4D0D-0514485C9C45}"/>
              </a:ext>
            </a:extLst>
          </p:cNvPr>
          <p:cNvSpPr>
            <a:spLocks noGrp="1" noChangeArrowheads="1"/>
          </p:cNvSpPr>
          <p:nvPr>
            <p:ph type="title"/>
          </p:nvPr>
        </p:nvSpPr>
        <p:spPr>
          <a:xfrm>
            <a:off x="619125" y="404813"/>
            <a:ext cx="8208963" cy="1223962"/>
          </a:xfrm>
        </p:spPr>
        <p:txBody>
          <a:bodyPr anchor="ctr"/>
          <a:lstStyle/>
          <a:p>
            <a:pPr eaLnBrk="1" hangingPunct="1"/>
            <a:r>
              <a:rPr kumimoji="0" lang="en-US" altLang="ja-JP" sz="2800">
                <a:latin typeface="Times New Roman" panose="02020603050405020304" pitchFamily="18" charset="0"/>
                <a:ea typeface="ＭＳ Ｐゴシック" panose="020B0600070205080204" pitchFamily="50" charset="-128"/>
                <a:cs typeface="Times New Roman" panose="02020603050405020304" pitchFamily="18" charset="0"/>
              </a:rPr>
              <a:t>RQ: </a:t>
            </a:r>
            <a:r>
              <a:rPr kumimoji="0" lang="ja-JP" altLang="en-US" sz="2800">
                <a:latin typeface="Times New Roman" panose="02020603050405020304" pitchFamily="18" charset="0"/>
                <a:ea typeface="ＭＳ Ｐゴシック" panose="020B0600070205080204" pitchFamily="50" charset="-128"/>
                <a:cs typeface="Times New Roman" panose="02020603050405020304" pitchFamily="18" charset="0"/>
              </a:rPr>
              <a:t>家族のミライ・ミライの家族</a:t>
            </a:r>
            <a:endParaRPr kumimoji="0" lang="ja-JP" altLang="en-US">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171" name="コンテンツ プレースホルダ 2">
            <a:extLst>
              <a:ext uri="{FF2B5EF4-FFF2-40B4-BE49-F238E27FC236}">
                <a16:creationId xmlns:a16="http://schemas.microsoft.com/office/drawing/2014/main" id="{A801AFA3-407D-E27B-7168-65FAF0C2CF3B}"/>
              </a:ext>
            </a:extLst>
          </p:cNvPr>
          <p:cNvSpPr>
            <a:spLocks noGrp="1" noChangeArrowheads="1"/>
          </p:cNvSpPr>
          <p:nvPr>
            <p:ph idx="1"/>
          </p:nvPr>
        </p:nvSpPr>
        <p:spPr>
          <a:xfrm>
            <a:off x="468313" y="1700213"/>
            <a:ext cx="7981950" cy="3997325"/>
          </a:xfrm>
        </p:spPr>
        <p:txBody>
          <a:bodyPr/>
          <a:lstStyle/>
          <a:p>
            <a:pPr eaLnBrk="1" hangingPunct="1">
              <a:buFont typeface="Wingdings" panose="05000000000000000000" pitchFamily="2" charset="2"/>
              <a:buChar char="p"/>
            </a:pPr>
            <a:r>
              <a:rPr lang="ja-JP" altLang="en-US" sz="2400" dirty="0">
                <a:ea typeface="ＭＳ Ｐゴシック" panose="020B0600070205080204" pitchFamily="50" charset="-128"/>
                <a:cs typeface="Times New Roman" panose="02020603050405020304" pitchFamily="18" charset="0"/>
              </a:rPr>
              <a:t>ここでは</a:t>
            </a:r>
            <a:r>
              <a:rPr lang="en-US" altLang="ja-JP" sz="2400" dirty="0">
                <a:ea typeface="ＭＳ Ｐゴシック" panose="020B0600070205080204" pitchFamily="50" charset="-128"/>
                <a:cs typeface="Times New Roman" panose="02020603050405020304" pitchFamily="18" charset="0"/>
              </a:rPr>
              <a:t>,</a:t>
            </a:r>
            <a:r>
              <a:rPr lang="ja-JP" altLang="en-US" sz="2400" dirty="0">
                <a:ea typeface="ＭＳ Ｐゴシック" panose="020B0600070205080204" pitchFamily="50" charset="-128"/>
                <a:cs typeface="Times New Roman" panose="02020603050405020304" pitchFamily="18" charset="0"/>
              </a:rPr>
              <a:t>三編の現代小説を取り上げ、そこに描かれた家族のミライについて考察する。</a:t>
            </a:r>
            <a:endParaRPr lang="en-US" altLang="ja-JP" sz="2400" dirty="0">
              <a:ea typeface="ＭＳ Ｐゴシック" panose="020B0600070205080204" pitchFamily="50" charset="-128"/>
              <a:cs typeface="Times New Roman" panose="02020603050405020304" pitchFamily="18" charset="0"/>
            </a:endParaRPr>
          </a:p>
          <a:p>
            <a:pPr eaLnBrk="1" hangingPunct="1">
              <a:buFont typeface="Wingdings" panose="05000000000000000000" pitchFamily="2" charset="2"/>
              <a:buChar char="Ø"/>
            </a:pPr>
            <a:r>
              <a:rPr lang="en-US" altLang="zh-TW" sz="2000" dirty="0">
                <a:ea typeface="ＭＳ Ｐゴシック" panose="020B0600070205080204" pitchFamily="50" charset="-128"/>
                <a:cs typeface="Times New Roman" panose="02020603050405020304" pitchFamily="18" charset="0"/>
              </a:rPr>
              <a:t>『</a:t>
            </a:r>
            <a:r>
              <a:rPr lang="zh-TW" altLang="en-US" sz="2000" dirty="0">
                <a:ea typeface="ＭＳ Ｐゴシック" panose="020B0600070205080204" pitchFamily="50" charset="-128"/>
                <a:cs typeface="Times New Roman" panose="02020603050405020304" pitchFamily="18" charset="0"/>
              </a:rPr>
              <a:t>百年法</a:t>
            </a:r>
            <a:r>
              <a:rPr lang="en-US" altLang="zh-TW" sz="2000" dirty="0">
                <a:ea typeface="ＭＳ Ｐゴシック" panose="020B0600070205080204" pitchFamily="50" charset="-128"/>
                <a:cs typeface="Times New Roman" panose="02020603050405020304" pitchFamily="18" charset="0"/>
              </a:rPr>
              <a:t>』</a:t>
            </a:r>
            <a:r>
              <a:rPr lang="zh-TW" altLang="en-US" sz="2000" dirty="0">
                <a:ea typeface="ＭＳ Ｐゴシック" panose="020B0600070205080204" pitchFamily="50" charset="-128"/>
                <a:cs typeface="Times New Roman" panose="02020603050405020304" pitchFamily="18" charset="0"/>
              </a:rPr>
              <a:t>（山田宗樹 </a:t>
            </a:r>
            <a:r>
              <a:rPr lang="en-US" altLang="zh-TW" sz="2000" dirty="0">
                <a:ea typeface="ＭＳ Ｐゴシック" panose="020B0600070205080204" pitchFamily="50" charset="-128"/>
                <a:cs typeface="Times New Roman" panose="02020603050405020304" pitchFamily="18" charset="0"/>
              </a:rPr>
              <a:t>2012</a:t>
            </a:r>
            <a:r>
              <a:rPr lang="zh-TW" altLang="en-US" sz="2000" dirty="0">
                <a:ea typeface="ＭＳ Ｐゴシック" panose="020B0600070205080204" pitchFamily="50" charset="-128"/>
                <a:cs typeface="Times New Roman" panose="02020603050405020304" pitchFamily="18" charset="0"/>
              </a:rPr>
              <a:t>） </a:t>
            </a:r>
            <a:r>
              <a:rPr lang="ja-JP" altLang="en-US" sz="2000" dirty="0">
                <a:ea typeface="ＭＳ Ｐゴシック" panose="020B0600070205080204" pitchFamily="50" charset="-128"/>
                <a:cs typeface="Times New Roman" panose="02020603050405020304" pitchFamily="18" charset="0"/>
              </a:rPr>
              <a:t>平均寿命の延伸、超長寿化の進行は家族をどう変えるか？</a:t>
            </a:r>
            <a:endParaRPr lang="en-US" altLang="ja-JP" sz="2000" dirty="0">
              <a:ea typeface="ＭＳ Ｐゴシック" panose="020B0600070205080204" pitchFamily="50" charset="-128"/>
              <a:cs typeface="Times New Roman" panose="02020603050405020304" pitchFamily="18" charset="0"/>
            </a:endParaRPr>
          </a:p>
          <a:p>
            <a:pPr eaLnBrk="1" hangingPunct="1">
              <a:buFont typeface="Wingdings" panose="05000000000000000000" pitchFamily="2" charset="2"/>
              <a:buChar char="Ø"/>
            </a:pPr>
            <a:r>
              <a:rPr lang="en-US" altLang="ja-JP" sz="2000" dirty="0">
                <a:ea typeface="ＭＳ Ｐゴシック" panose="020B0600070205080204" pitchFamily="50" charset="-128"/>
                <a:cs typeface="Times New Roman" panose="02020603050405020304" pitchFamily="18" charset="0"/>
              </a:rPr>
              <a:t>『LOVE&amp;SYSTEMS』</a:t>
            </a:r>
            <a:r>
              <a:rPr lang="ja-JP" altLang="en-US" sz="2000" dirty="0">
                <a:ea typeface="ＭＳ Ｐゴシック" panose="020B0600070205080204" pitchFamily="50" charset="-128"/>
                <a:cs typeface="Times New Roman" panose="02020603050405020304" pitchFamily="18" charset="0"/>
              </a:rPr>
              <a:t>（中島たい子</a:t>
            </a:r>
            <a:r>
              <a:rPr lang="en-US" altLang="ja-JP" sz="2000" dirty="0">
                <a:ea typeface="ＭＳ Ｐゴシック" panose="020B0600070205080204" pitchFamily="50" charset="-128"/>
                <a:cs typeface="Times New Roman" panose="02020603050405020304" pitchFamily="18" charset="0"/>
              </a:rPr>
              <a:t>2012</a:t>
            </a:r>
            <a:r>
              <a:rPr lang="ja-JP" altLang="en-US" sz="2000" dirty="0">
                <a:ea typeface="ＭＳ Ｐゴシック" panose="020B0600070205080204" pitchFamily="50" charset="-128"/>
                <a:cs typeface="Times New Roman" panose="02020603050405020304" pitchFamily="18" charset="0"/>
              </a:rPr>
              <a:t>）　晩婚・晩産化、非婚化の進行は家族をどう変えるか？</a:t>
            </a:r>
            <a:endParaRPr lang="en-US" altLang="ja-JP" sz="2000" dirty="0">
              <a:ea typeface="ＭＳ Ｐゴシック" panose="020B0600070205080204" pitchFamily="50" charset="-128"/>
              <a:cs typeface="Times New Roman" panose="02020603050405020304" pitchFamily="18" charset="0"/>
            </a:endParaRPr>
          </a:p>
          <a:p>
            <a:pPr eaLnBrk="1" hangingPunct="1">
              <a:buFont typeface="Wingdings" panose="05000000000000000000" pitchFamily="2" charset="2"/>
              <a:buChar char="Ø"/>
            </a:pPr>
            <a:r>
              <a:rPr lang="en-US" altLang="ja-JP" sz="2000" dirty="0">
                <a:ea typeface="ＭＳ Ｐゴシック" panose="020B0600070205080204" pitchFamily="50" charset="-128"/>
                <a:cs typeface="Times New Roman" panose="02020603050405020304" pitchFamily="18" charset="0"/>
              </a:rPr>
              <a:t>『</a:t>
            </a:r>
            <a:r>
              <a:rPr lang="ja-JP" altLang="en-US" sz="2000" dirty="0">
                <a:ea typeface="ＭＳ Ｐゴシック" panose="020B0600070205080204" pitchFamily="50" charset="-128"/>
                <a:cs typeface="Times New Roman" panose="02020603050405020304" pitchFamily="18" charset="0"/>
              </a:rPr>
              <a:t>消滅世界</a:t>
            </a:r>
            <a:r>
              <a:rPr lang="en-US" altLang="ja-JP" sz="2000" dirty="0">
                <a:ea typeface="ＭＳ Ｐゴシック" panose="020B0600070205080204" pitchFamily="50" charset="-128"/>
                <a:cs typeface="Times New Roman" panose="02020603050405020304" pitchFamily="18" charset="0"/>
              </a:rPr>
              <a:t>』</a:t>
            </a:r>
            <a:r>
              <a:rPr lang="ja-JP" altLang="en-US" sz="2000" dirty="0">
                <a:ea typeface="ＭＳ Ｐゴシック" panose="020B0600070205080204" pitchFamily="50" charset="-128"/>
                <a:cs typeface="Times New Roman" panose="02020603050405020304" pitchFamily="18" charset="0"/>
              </a:rPr>
              <a:t>（村田沙耶香</a:t>
            </a:r>
            <a:r>
              <a:rPr lang="en-US" altLang="ja-JP" sz="2000" dirty="0">
                <a:ea typeface="ＭＳ Ｐゴシック" panose="020B0600070205080204" pitchFamily="50" charset="-128"/>
                <a:cs typeface="Times New Roman" panose="02020603050405020304" pitchFamily="18" charset="0"/>
              </a:rPr>
              <a:t>2015</a:t>
            </a:r>
            <a:r>
              <a:rPr lang="ja-JP" altLang="en-US" sz="2000" dirty="0">
                <a:ea typeface="ＭＳ Ｐゴシック" panose="020B0600070205080204" pitchFamily="50" charset="-128"/>
                <a:cs typeface="Times New Roman" panose="02020603050405020304" pitchFamily="18" charset="0"/>
              </a:rPr>
              <a:t>）生殖・出産・子育ての分離・分業化は家族をどう変えるか？</a:t>
            </a:r>
          </a:p>
          <a:p>
            <a:pPr eaLnBrk="1" hangingPunct="1">
              <a:buFont typeface="Wingdings" panose="05000000000000000000" pitchFamily="2" charset="2"/>
              <a:buChar char="p"/>
            </a:pPr>
            <a:r>
              <a:rPr lang="ja-JP" altLang="en-US" sz="2400" dirty="0">
                <a:ea typeface="ＭＳ Ｐゴシック" panose="020B0600070205080204" pitchFamily="50" charset="-128"/>
                <a:cs typeface="Times New Roman" panose="02020603050405020304" pitchFamily="18" charset="0"/>
              </a:rPr>
              <a:t>これらの家族のミライにリアリティはあるのだろうか？。</a:t>
            </a:r>
            <a:endParaRPr lang="en-US" altLang="ja-JP" sz="2400" dirty="0">
              <a:ea typeface="ＭＳ Ｐゴシック" panose="020B0600070205080204" pitchFamily="50" charset="-128"/>
              <a:cs typeface="Times New Roman" panose="02020603050405020304" pitchFamily="18" charset="0"/>
            </a:endParaRPr>
          </a:p>
          <a:p>
            <a:pPr eaLnBrk="1" hangingPunct="1">
              <a:buFont typeface="Wingdings" panose="05000000000000000000" pitchFamily="2" charset="2"/>
              <a:buChar char="p"/>
            </a:pPr>
            <a:r>
              <a:rPr kumimoji="0" lang="ja-JP" altLang="en-US" sz="2400" dirty="0">
                <a:ea typeface="ＭＳ Ｐゴシック" panose="020B0600070205080204" pitchFamily="50" charset="-128"/>
                <a:cs typeface="Times New Roman" panose="02020603050405020304" pitchFamily="18" charset="0"/>
              </a:rPr>
              <a:t>家族の社会化が進むとすればミライの家族はどのようなものになるのか？</a:t>
            </a:r>
            <a:endParaRPr kumimoji="0" lang="de-DE" altLang="ja-JP" sz="2400" dirty="0">
              <a:ea typeface="ＭＳ Ｐゴシック" panose="020B0600070205080204" pitchFamily="50" charset="-128"/>
            </a:endParaRPr>
          </a:p>
          <a:p>
            <a:pPr>
              <a:buFont typeface="Wingdings" panose="05000000000000000000" pitchFamily="2" charset="2"/>
              <a:buNone/>
            </a:pPr>
            <a:endParaRPr lang="de-DE" altLang="ja-JP" sz="2400" dirty="0">
              <a:ea typeface="ＭＳ Ｐゴシック" panose="020B0600070205080204" pitchFamily="50" charset="-128"/>
            </a:endParaRPr>
          </a:p>
          <a:p>
            <a:pPr>
              <a:buFont typeface="Wingdings" panose="05000000000000000000" pitchFamily="2" charset="2"/>
              <a:buNone/>
            </a:pPr>
            <a:endParaRPr lang="de-DE" altLang="ja-JP" sz="2400" dirty="0">
              <a:ea typeface="ＭＳ Ｐゴシック" panose="020B0600070205080204" pitchFamily="50" charset="-128"/>
            </a:endParaRPr>
          </a:p>
          <a:p>
            <a:pPr>
              <a:buFont typeface="Wingdings" panose="05000000000000000000" pitchFamily="2" charset="2"/>
              <a:buNone/>
            </a:pPr>
            <a:r>
              <a:rPr lang="de-DE" altLang="ja-JP" sz="2400" dirty="0">
                <a:ea typeface="ＭＳ Ｐゴシック" panose="020B0600070205080204" pitchFamily="50" charset="-128"/>
              </a:rPr>
              <a:t> 		</a:t>
            </a:r>
          </a:p>
          <a:p>
            <a:pPr>
              <a:buFont typeface="Wingdings" panose="05000000000000000000" pitchFamily="2" charset="2"/>
              <a:buChar char="Ø"/>
            </a:pPr>
            <a:endParaRPr kumimoji="0" lang="de-DE" altLang="ja-JP" sz="2400" dirty="0">
              <a:ea typeface="ＭＳ Ｐゴシック" panose="020B0600070205080204" pitchFamily="50" charset="-128"/>
            </a:endParaRPr>
          </a:p>
          <a:p>
            <a:pPr>
              <a:buFont typeface="Wingdings" panose="05000000000000000000" pitchFamily="2" charset="2"/>
              <a:buNone/>
            </a:pPr>
            <a:r>
              <a:rPr kumimoji="0" lang="de-DE" altLang="ja-JP" sz="2400" dirty="0">
                <a:ea typeface="ＭＳ Ｐゴシック" panose="020B0600070205080204" pitchFamily="50" charset="-128"/>
              </a:rPr>
              <a:t> </a:t>
            </a:r>
            <a:endParaRPr lang="de-DE" altLang="ja-JP" sz="2400" dirty="0">
              <a:ea typeface="ＭＳ Ｐゴシック" panose="020B0600070205080204" pitchFamily="50" charset="-128"/>
            </a:endParaRPr>
          </a:p>
          <a:p>
            <a:endParaRPr lang="de-DE" altLang="ja-JP" sz="2400" dirty="0">
              <a:ea typeface="ＭＳ Ｐゴシック" panose="020B0600070205080204" pitchFamily="50" charset="-128"/>
            </a:endParaRPr>
          </a:p>
          <a:p>
            <a:pPr>
              <a:buFont typeface="Wingdings" panose="05000000000000000000" pitchFamily="2" charset="2"/>
              <a:buNone/>
            </a:pPr>
            <a:r>
              <a:rPr lang="de-DE" altLang="ja-JP" sz="2400" dirty="0">
                <a:ea typeface="ＭＳ Ｐゴシック" panose="020B0600070205080204" pitchFamily="50" charset="-128"/>
              </a:rPr>
              <a:t> </a:t>
            </a:r>
          </a:p>
          <a:p>
            <a:pPr>
              <a:buFont typeface="Wingdings" panose="05000000000000000000" pitchFamily="2" charset="2"/>
              <a:buNone/>
            </a:pPr>
            <a:endParaRPr lang="de-DE" altLang="ja-JP" sz="2400" dirty="0">
              <a:ea typeface="ＭＳ Ｐゴシック" panose="020B0600070205080204" pitchFamily="50" charset="-128"/>
            </a:endParaRPr>
          </a:p>
          <a:p>
            <a:endParaRPr lang="de-DE" altLang="ja-JP" sz="2400" dirty="0">
              <a:ea typeface="ＭＳ Ｐゴシック" panose="020B0600070205080204" pitchFamily="50" charset="-128"/>
            </a:endParaRPr>
          </a:p>
          <a:p>
            <a:endParaRPr lang="de-DE" altLang="ja-JP" sz="2400" dirty="0">
              <a:ea typeface="ＭＳ Ｐゴシック" panose="020B0600070205080204" pitchFamily="50" charset="-128"/>
            </a:endParaRPr>
          </a:p>
          <a:p>
            <a:endParaRPr lang="ja-JP" altLang="en-US" sz="2400" dirty="0">
              <a:ea typeface="ＭＳ Ｐゴシック" panose="020B0600070205080204" pitchFamily="50" charset="-128"/>
            </a:endParaRPr>
          </a:p>
          <a:p>
            <a:pPr eaLnBrk="1" hangingPunct="1">
              <a:buFont typeface="Wingdings" panose="05000000000000000000" pitchFamily="2" charset="2"/>
              <a:buNone/>
            </a:pPr>
            <a:endParaRPr kumimoji="0" lang="en-US" altLang="ja-JP" sz="24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AFC46B8-D892-3208-D372-881CDD82D663}"/>
              </a:ext>
            </a:extLst>
          </p:cNvPr>
          <p:cNvSpPr>
            <a:spLocks noGrp="1" noChangeArrowheads="1"/>
          </p:cNvSpPr>
          <p:nvPr>
            <p:ph type="ctrTitle"/>
          </p:nvPr>
        </p:nvSpPr>
        <p:spPr>
          <a:xfrm>
            <a:off x="611188" y="1484313"/>
            <a:ext cx="7129462" cy="792162"/>
          </a:xfrm>
        </p:spPr>
        <p:txBody>
          <a:bodyPr anchor="t"/>
          <a:lstStyle/>
          <a:p>
            <a:pPr algn="ctr">
              <a:defRPr/>
            </a:pPr>
            <a:br>
              <a:rPr lang="en-US" altLang="ja-JP" sz="1400" b="1" dirty="0">
                <a:latin typeface="Times New Roman" panose="02020603050405020304" pitchFamily="18" charset="0"/>
                <a:ea typeface="ＭＳ Ｐゴシック" panose="020B0600070205080204" pitchFamily="50" charset="-128"/>
                <a:cs typeface="Times New Roman" panose="02020603050405020304" pitchFamily="18" charset="0"/>
              </a:rPr>
            </a:br>
            <a:r>
              <a:rPr lang="ja-JP" altLang="en-US" sz="2800" kern="100" dirty="0">
                <a:latin typeface="ＭＳ ゴシック" panose="020B0609070205080204" pitchFamily="49" charset="-128"/>
                <a:ea typeface="ＭＳ ゴシック" panose="020B0609070205080204" pitchFamily="49" charset="-128"/>
                <a:cs typeface="Times New Roman" panose="02020603050405020304" pitchFamily="18" charset="0"/>
              </a:rPr>
              <a:t>１．現代小説にみる家族のミライ</a:t>
            </a:r>
            <a:endParaRPr lang="ja-JP" altLang="en-US" sz="28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8195" name="スライド番号プレースホルダ 3">
            <a:extLst>
              <a:ext uri="{FF2B5EF4-FFF2-40B4-BE49-F238E27FC236}">
                <a16:creationId xmlns:a16="http://schemas.microsoft.com/office/drawing/2014/main" id="{D26E2209-7F6B-4DA0-5BEA-0E2D8E59A8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26EF1413-E00C-4BA0-B060-3696912EC9AF}" type="slidenum">
              <a:rPr kumimoji="0" lang="en-US" altLang="ja-JP" sz="1200" smtClean="0"/>
              <a:pPr/>
              <a:t>5</a:t>
            </a:fld>
            <a:endParaRPr kumimoji="0" lang="en-US" altLang="ja-JP"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41DE521D-810D-EFF3-7098-27E6C211B00C}"/>
              </a:ext>
            </a:extLst>
          </p:cNvPr>
          <p:cNvSpPr>
            <a:spLocks noGrp="1" noChangeArrowheads="1"/>
          </p:cNvSpPr>
          <p:nvPr>
            <p:ph type="title"/>
          </p:nvPr>
        </p:nvSpPr>
        <p:spPr/>
        <p:txBody>
          <a:bodyPr/>
          <a:lstStyle/>
          <a:p>
            <a:r>
              <a:rPr lang="ja-JP" altLang="en-US" dirty="0">
                <a:ea typeface="ＭＳ Ｐゴシック" panose="020B0600070205080204" pitchFamily="50" charset="-128"/>
              </a:rPr>
              <a:t>百年法 （上 ）（下）</a:t>
            </a:r>
          </a:p>
        </p:txBody>
      </p:sp>
      <p:sp>
        <p:nvSpPr>
          <p:cNvPr id="10243" name="コンテンツ プレースホルダ 2">
            <a:extLst>
              <a:ext uri="{FF2B5EF4-FFF2-40B4-BE49-F238E27FC236}">
                <a16:creationId xmlns:a16="http://schemas.microsoft.com/office/drawing/2014/main" id="{8C63F369-A430-129D-0CBD-878C77DE8355}"/>
              </a:ext>
            </a:extLst>
          </p:cNvPr>
          <p:cNvSpPr>
            <a:spLocks noGrp="1" noChangeArrowheads="1"/>
          </p:cNvSpPr>
          <p:nvPr>
            <p:ph idx="1"/>
          </p:nvPr>
        </p:nvSpPr>
        <p:spPr>
          <a:xfrm>
            <a:off x="533400" y="1676400"/>
            <a:ext cx="5224463" cy="4419600"/>
          </a:xfrm>
        </p:spPr>
        <p:txBody>
          <a:bodyPr/>
          <a:lstStyle/>
          <a:p>
            <a:r>
              <a:rPr lang="ja-JP" altLang="en-US" u="sng" dirty="0">
                <a:ea typeface="ＭＳ Ｐゴシック" panose="020B0600070205080204" pitchFamily="50" charset="-128"/>
                <a:hlinkClick r:id="rId2"/>
              </a:rPr>
              <a:t>山田 宗樹</a:t>
            </a:r>
            <a:r>
              <a:rPr lang="ja-JP" altLang="en-US" u="sng" dirty="0">
                <a:ea typeface="ＭＳ Ｐゴシック" panose="020B0600070205080204" pitchFamily="50" charset="-128"/>
              </a:rPr>
              <a:t>　</a:t>
            </a:r>
            <a:r>
              <a:rPr lang="ja-JP" altLang="en-US" dirty="0">
                <a:ea typeface="ＭＳ Ｐゴシック" panose="020B0600070205080204" pitchFamily="50" charset="-128"/>
              </a:rPr>
              <a:t>角川書店</a:t>
            </a:r>
            <a:r>
              <a:rPr lang="en-US" altLang="ja-JP" dirty="0">
                <a:ea typeface="ＭＳ Ｐゴシック" panose="020B0600070205080204" pitchFamily="50" charset="-128"/>
              </a:rPr>
              <a:t>(</a:t>
            </a:r>
            <a:r>
              <a:rPr lang="ja-JP" altLang="en-US" dirty="0">
                <a:ea typeface="ＭＳ Ｐゴシック" panose="020B0600070205080204" pitchFamily="50" charset="-128"/>
              </a:rPr>
              <a:t>角川グループパブリッシング</a:t>
            </a:r>
            <a:r>
              <a:rPr lang="en-US" altLang="ja-JP" dirty="0">
                <a:ea typeface="ＭＳ Ｐゴシック" panose="020B0600070205080204" pitchFamily="50" charset="-128"/>
              </a:rPr>
              <a:t>) (2012/7/28)</a:t>
            </a:r>
          </a:p>
          <a:p>
            <a:r>
              <a:rPr lang="ja-JP" altLang="en-US" dirty="0">
                <a:ea typeface="ＭＳ Ｐゴシック" panose="020B0600070205080204" pitchFamily="50" charset="-128"/>
              </a:rPr>
              <a:t>不老不死の実現</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不老技術“</a:t>
            </a:r>
            <a:r>
              <a:rPr lang="en-US" altLang="ja-JP" dirty="0">
                <a:ea typeface="ＭＳ Ｐゴシック" panose="020B0600070205080204" pitchFamily="50" charset="-128"/>
              </a:rPr>
              <a:t>HAVI</a:t>
            </a:r>
            <a:r>
              <a:rPr lang="ja-JP" altLang="en-US" dirty="0">
                <a:ea typeface="ＭＳ Ｐゴシック" panose="020B0600070205080204" pitchFamily="50" charset="-128"/>
              </a:rPr>
              <a:t>”処置後１００年で安楽死を義務付け</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法律“生存制限法”</a:t>
            </a:r>
            <a:endParaRPr lang="en-US" altLang="ja-JP" dirty="0">
              <a:ea typeface="ＭＳ Ｐゴシック" panose="020B0600070205080204" pitchFamily="50" charset="-128"/>
            </a:endParaRPr>
          </a:p>
        </p:txBody>
      </p:sp>
      <p:pic>
        <p:nvPicPr>
          <p:cNvPr id="10244" name="図 4">
            <a:extLst>
              <a:ext uri="{FF2B5EF4-FFF2-40B4-BE49-F238E27FC236}">
                <a16:creationId xmlns:a16="http://schemas.microsoft.com/office/drawing/2014/main" id="{E69CC695-2422-5377-E330-505391672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1520825"/>
            <a:ext cx="38163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7339E9-9453-6A44-62EC-E22DE2132D3C}"/>
              </a:ext>
            </a:extLst>
          </p:cNvPr>
          <p:cNvSpPr>
            <a:spLocks noGrp="1"/>
          </p:cNvSpPr>
          <p:nvPr>
            <p:ph type="title"/>
          </p:nvPr>
        </p:nvSpPr>
        <p:spPr/>
        <p:txBody>
          <a:bodyPr/>
          <a:lstStyle/>
          <a:p>
            <a:r>
              <a:rPr lang="ja-JP" altLang="en-US" dirty="0"/>
              <a:t>あらすじ</a:t>
            </a:r>
            <a:endParaRPr lang="en-US" dirty="0"/>
          </a:p>
        </p:txBody>
      </p:sp>
      <p:sp>
        <p:nvSpPr>
          <p:cNvPr id="3" name="コンテンツ プレースホルダー 2">
            <a:extLst>
              <a:ext uri="{FF2B5EF4-FFF2-40B4-BE49-F238E27FC236}">
                <a16:creationId xmlns:a16="http://schemas.microsoft.com/office/drawing/2014/main" id="{B73C6D90-3D64-67D9-4382-04CFFE2FFC78}"/>
              </a:ext>
            </a:extLst>
          </p:cNvPr>
          <p:cNvSpPr>
            <a:spLocks noGrp="1"/>
          </p:cNvSpPr>
          <p:nvPr>
            <p:ph idx="1"/>
          </p:nvPr>
        </p:nvSpPr>
        <p:spPr>
          <a:xfrm>
            <a:off x="445133" y="2204864"/>
            <a:ext cx="8253734" cy="3476600"/>
          </a:xfrm>
        </p:spPr>
        <p:txBody>
          <a:bodyPr/>
          <a:lstStyle/>
          <a:p>
            <a:pPr>
              <a:buFont typeface="Wingdings" panose="05000000000000000000" pitchFamily="2" charset="2"/>
              <a:buChar char="Ø"/>
            </a:pPr>
            <a:r>
              <a:rPr lang="ja-JP" altLang="en-US" sz="3600" dirty="0"/>
              <a:t>不老不死が実現した日本。しかし、法律により百年後に死ななければならない</a:t>
            </a:r>
            <a:r>
              <a:rPr lang="en-US" altLang="ja-JP" sz="3600" dirty="0"/>
              <a:t>――</a:t>
            </a:r>
            <a:r>
              <a:rPr lang="ja-JP" altLang="en-US" sz="3600" dirty="0"/>
              <a:t>西暦</a:t>
            </a:r>
            <a:r>
              <a:rPr lang="en-US" altLang="ja-JP" sz="3600" dirty="0"/>
              <a:t>2048</a:t>
            </a:r>
            <a:r>
              <a:rPr lang="ja-JP" altLang="en-US" sz="3600" dirty="0"/>
              <a:t>年。百年の生と引き替えに、不老処置を受けた人々の</a:t>
            </a:r>
            <a:r>
              <a:rPr lang="en-US" altLang="ja-JP" sz="3600" dirty="0"/>
              <a:t>100</a:t>
            </a:r>
            <a:r>
              <a:rPr lang="ja-JP" altLang="en-US" sz="3600" dirty="0"/>
              <a:t>年目の死の強制が目前に迫っていた。その時人々の選択は</a:t>
            </a:r>
            <a:r>
              <a:rPr lang="en-US" altLang="ja-JP" sz="3600" dirty="0"/>
              <a:t>――!?</a:t>
            </a:r>
            <a:endParaRPr lang="en-US" sz="3600" dirty="0"/>
          </a:p>
        </p:txBody>
      </p:sp>
    </p:spTree>
    <p:extLst>
      <p:ext uri="{BB962C8B-B14F-4D97-AF65-F5344CB8AC3E}">
        <p14:creationId xmlns:p14="http://schemas.microsoft.com/office/powerpoint/2010/main" val="366708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7A376F-391D-4AF2-293B-793AC1E36949}"/>
              </a:ext>
            </a:extLst>
          </p:cNvPr>
          <p:cNvSpPr>
            <a:spLocks noGrp="1"/>
          </p:cNvSpPr>
          <p:nvPr>
            <p:ph type="title"/>
          </p:nvPr>
        </p:nvSpPr>
        <p:spPr/>
        <p:txBody>
          <a:bodyPr anchor="t" anchorCtr="0"/>
          <a:lstStyle/>
          <a:p>
            <a:r>
              <a:rPr lang="ja-JP" altLang="en-US" dirty="0">
                <a:ea typeface="ＭＳ Ｐゴシック" panose="020B0600070205080204" pitchFamily="50" charset="-128"/>
              </a:rPr>
              <a:t>不老不死の実現</a:t>
            </a:r>
            <a:br>
              <a:rPr lang="en-US" altLang="ja-JP" dirty="0">
                <a:ea typeface="ＭＳ Ｐゴシック" panose="020B0600070205080204" pitchFamily="50" charset="-128"/>
              </a:rPr>
            </a:br>
            <a:r>
              <a:rPr lang="ja-JP" altLang="en-US" dirty="0">
                <a:ea typeface="ＭＳ Ｐゴシック" panose="020B0600070205080204" pitchFamily="50" charset="-128"/>
              </a:rPr>
              <a:t>＝歳を取らない・死なない社会？</a:t>
            </a:r>
            <a:endParaRPr lang="en-US" altLang="ja-JP" dirty="0">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D74A1DB4-32BE-74D4-9EC3-20F6A35C4AFA}"/>
              </a:ext>
            </a:extLst>
          </p:cNvPr>
          <p:cNvSpPr>
            <a:spLocks noGrp="1"/>
          </p:cNvSpPr>
          <p:nvPr>
            <p:ph idx="1"/>
          </p:nvPr>
        </p:nvSpPr>
        <p:spPr>
          <a:xfrm>
            <a:off x="566738" y="1752600"/>
            <a:ext cx="7893694" cy="4340696"/>
          </a:xfrm>
        </p:spPr>
        <p:txBody>
          <a:bodyPr/>
          <a:lstStyle/>
          <a:p>
            <a:pPr marL="0" indent="0">
              <a:buNone/>
            </a:pPr>
            <a:r>
              <a:rPr lang="ja-JP" altLang="en-US" dirty="0"/>
              <a:t>・テロメア：染色体の末端部分、</a:t>
            </a:r>
            <a:r>
              <a:rPr lang="en-US" altLang="ja-JP" dirty="0"/>
              <a:t>1930</a:t>
            </a:r>
            <a:r>
              <a:rPr lang="ja-JP" altLang="en-US" dirty="0"/>
              <a:t>年代に細胞遺伝学的研究から発見。 細胞分裂を重ねるごとに短くなる。細胞の寿命にはテロメア（分裂時計）の短縮が関与しているといわれている。</a:t>
            </a:r>
            <a:endParaRPr lang="en-US" altLang="ja-JP" dirty="0"/>
          </a:p>
          <a:p>
            <a:pPr marL="0" indent="0">
              <a:buNone/>
            </a:pPr>
            <a:r>
              <a:rPr lang="ja-JP" altLang="en-US" dirty="0">
                <a:ea typeface="ＭＳ Ｐゴシック" panose="020B0600070205080204" pitchFamily="50" charset="-128"/>
              </a:rPr>
              <a:t>・不老技術“</a:t>
            </a:r>
            <a:r>
              <a:rPr lang="en-US" altLang="ja-JP" dirty="0">
                <a:ea typeface="ＭＳ Ｐゴシック" panose="020B0600070205080204" pitchFamily="50" charset="-128"/>
              </a:rPr>
              <a:t>HAVI</a:t>
            </a:r>
            <a:r>
              <a:rPr lang="ja-JP" altLang="en-US" dirty="0">
                <a:ea typeface="ＭＳ Ｐゴシック" panose="020B0600070205080204" pitchFamily="50" charset="-128"/>
              </a:rPr>
              <a:t>（</a:t>
            </a:r>
            <a:r>
              <a:rPr lang="en-US" altLang="ja-JP" dirty="0">
                <a:ea typeface="ＭＳ Ｐゴシック" panose="020B0600070205080204" pitchFamily="50" charset="-128"/>
              </a:rPr>
              <a:t>Human-Ageless-Virus Inoculation</a:t>
            </a:r>
            <a:r>
              <a:rPr lang="ja-JP" altLang="en-US" dirty="0">
                <a:ea typeface="ＭＳ Ｐゴシック" panose="020B0600070205080204" pitchFamily="50" charset="-128"/>
              </a:rPr>
              <a:t>接種）”：小説ではレトロウイルスでテロメアの短縮を止める技術。</a:t>
            </a:r>
            <a:endParaRPr lang="en-US" altLang="ja-JP" dirty="0">
              <a:ea typeface="ＭＳ Ｐゴシック" panose="020B0600070205080204" pitchFamily="50" charset="-128"/>
            </a:endParaRPr>
          </a:p>
          <a:p>
            <a:pPr marL="0" indent="0">
              <a:buNone/>
            </a:pPr>
            <a:r>
              <a:rPr lang="ja-JP" altLang="en-US" dirty="0">
                <a:ea typeface="ＭＳ Ｐゴシック" panose="020B0600070205080204" pitchFamily="50" charset="-128"/>
              </a:rPr>
              <a:t>・この措置を受けた年齢で老化が止まり不死になる。</a:t>
            </a:r>
            <a:r>
              <a:rPr lang="en-US" altLang="ja-JP" dirty="0">
                <a:ea typeface="ＭＳ Ｐゴシック" panose="020B0600070205080204" pitchFamily="50" charset="-128"/>
              </a:rPr>
              <a:t>20</a:t>
            </a:r>
            <a:r>
              <a:rPr lang="ja-JP" altLang="en-US" dirty="0">
                <a:ea typeface="ＭＳ Ｐゴシック" panose="020B0600070205080204" pitchFamily="50" charset="-128"/>
              </a:rPr>
              <a:t>歳で接種⇒</a:t>
            </a:r>
            <a:r>
              <a:rPr lang="en-US" altLang="ja-JP" dirty="0">
                <a:ea typeface="ＭＳ Ｐゴシック" panose="020B0600070205080204" pitchFamily="50" charset="-128"/>
              </a:rPr>
              <a:t>20</a:t>
            </a:r>
            <a:r>
              <a:rPr lang="ja-JP" altLang="en-US" dirty="0">
                <a:ea typeface="ＭＳ Ｐゴシック" panose="020B0600070205080204" pitchFamily="50" charset="-128"/>
              </a:rPr>
              <a:t>歳のまま、永遠に生きる。</a:t>
            </a:r>
            <a:endParaRPr lang="en-US" altLang="ja-JP" dirty="0"/>
          </a:p>
        </p:txBody>
      </p:sp>
    </p:spTree>
    <p:extLst>
      <p:ext uri="{BB962C8B-B14F-4D97-AF65-F5344CB8AC3E}">
        <p14:creationId xmlns:p14="http://schemas.microsoft.com/office/powerpoint/2010/main" val="274951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68E643-946F-3DCD-B0A3-F1773D389537}"/>
              </a:ext>
            </a:extLst>
          </p:cNvPr>
          <p:cNvSpPr>
            <a:spLocks noGrp="1"/>
          </p:cNvSpPr>
          <p:nvPr>
            <p:ph type="title"/>
          </p:nvPr>
        </p:nvSpPr>
        <p:spPr/>
        <p:txBody>
          <a:bodyPr/>
          <a:lstStyle/>
          <a:p>
            <a:r>
              <a:rPr lang="ja-JP" altLang="en-US" dirty="0">
                <a:ea typeface="ＭＳ Ｐゴシック" panose="020B0600070205080204" pitchFamily="50" charset="-128"/>
              </a:rPr>
              <a:t>“生存制限法”（通称：百年法）</a:t>
            </a:r>
            <a:br>
              <a:rPr lang="en-US" altLang="ja-JP" dirty="0">
                <a:ea typeface="ＭＳ Ｐゴシック" panose="020B0600070205080204" pitchFamily="50" charset="-128"/>
              </a:rPr>
            </a:br>
            <a:r>
              <a:rPr lang="ja-JP" altLang="en-US" dirty="0">
                <a:ea typeface="ＭＳ Ｐゴシック" panose="020B0600070205080204" pitchFamily="50" charset="-128"/>
              </a:rPr>
              <a:t>寿命を</a:t>
            </a:r>
            <a:r>
              <a:rPr lang="en-US" altLang="ja-JP" dirty="0">
                <a:ea typeface="ＭＳ Ｐゴシック" panose="020B0600070205080204" pitchFamily="50" charset="-128"/>
              </a:rPr>
              <a:t>100</a:t>
            </a:r>
            <a:r>
              <a:rPr lang="ja-JP" altLang="en-US" dirty="0">
                <a:ea typeface="ＭＳ Ｐゴシック" panose="020B0600070205080204" pitchFamily="50" charset="-128"/>
              </a:rPr>
              <a:t>年に制限する法律</a:t>
            </a:r>
            <a:endParaRPr lang="en-US" dirty="0"/>
          </a:p>
        </p:txBody>
      </p:sp>
      <p:sp>
        <p:nvSpPr>
          <p:cNvPr id="3" name="コンテンツ プレースホルダー 2">
            <a:extLst>
              <a:ext uri="{FF2B5EF4-FFF2-40B4-BE49-F238E27FC236}">
                <a16:creationId xmlns:a16="http://schemas.microsoft.com/office/drawing/2014/main" id="{2E1D2A7E-1BF3-F3F6-1FB9-C68EA69A8036}"/>
              </a:ext>
            </a:extLst>
          </p:cNvPr>
          <p:cNvSpPr>
            <a:spLocks noGrp="1"/>
          </p:cNvSpPr>
          <p:nvPr>
            <p:ph idx="1"/>
          </p:nvPr>
        </p:nvSpPr>
        <p:spPr>
          <a:xfrm>
            <a:off x="574675" y="1844824"/>
            <a:ext cx="8001000" cy="4176464"/>
          </a:xfrm>
        </p:spPr>
        <p:txBody>
          <a:bodyPr/>
          <a:lstStyle/>
          <a:p>
            <a:r>
              <a:rPr lang="ja-JP" altLang="en-US" dirty="0"/>
              <a:t>誰も自然死しなくなる⇒人口が無限増加。食料・資源・環境問題の深刻化。</a:t>
            </a:r>
            <a:endParaRPr lang="en-US" altLang="ja-JP" dirty="0"/>
          </a:p>
          <a:p>
            <a:r>
              <a:rPr lang="ja-JP" altLang="en-US" dirty="0"/>
              <a:t>寿命を法律で制限⇒</a:t>
            </a:r>
            <a:r>
              <a:rPr lang="ja-JP" altLang="en-US" dirty="0">
                <a:ea typeface="ＭＳ Ｐゴシック" panose="020B0600070205080204" pitchFamily="50" charset="-128"/>
              </a:rPr>
              <a:t>生存制限法（</a:t>
            </a:r>
            <a:r>
              <a:rPr lang="en-US" altLang="ja-JP" dirty="0">
                <a:ea typeface="ＭＳ Ｐゴシック" panose="020B0600070205080204" pitchFamily="50" charset="-128"/>
              </a:rPr>
              <a:t>1948</a:t>
            </a:r>
            <a:r>
              <a:rPr lang="ja-JP" altLang="en-US" dirty="0">
                <a:ea typeface="ＭＳ Ｐゴシック" panose="020B0600070205080204" pitchFamily="50" charset="-128"/>
              </a:rPr>
              <a:t>年）</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不老技術“</a:t>
            </a:r>
            <a:r>
              <a:rPr lang="en-US" altLang="ja-JP" dirty="0">
                <a:ea typeface="ＭＳ Ｐゴシック" panose="020B0600070205080204" pitchFamily="50" charset="-128"/>
              </a:rPr>
              <a:t>HAVI</a:t>
            </a:r>
            <a:r>
              <a:rPr lang="ja-JP" altLang="en-US" dirty="0">
                <a:ea typeface="ＭＳ Ｐゴシック" panose="020B0600070205080204" pitchFamily="50" charset="-128"/>
              </a:rPr>
              <a:t>”処置後１００年で安楽死を義務付け。通知が来たら自主的にターミナルセンターに行き安楽死の処置を受ける。</a:t>
            </a:r>
            <a:endParaRPr lang="en-US" altLang="ja-JP" dirty="0">
              <a:ea typeface="ＭＳ Ｐゴシック" panose="020B0600070205080204" pitchFamily="50" charset="-128"/>
            </a:endParaRPr>
          </a:p>
          <a:p>
            <a:r>
              <a:rPr lang="ja-JP" altLang="en-US" dirty="0">
                <a:ea typeface="ＭＳ Ｐゴシック" panose="020B0600070205080204" pitchFamily="50" charset="-128"/>
              </a:rPr>
              <a:t>小説は百年法の初回執行を迎えた西暦</a:t>
            </a:r>
            <a:r>
              <a:rPr lang="en-US" altLang="ja-JP" dirty="0">
                <a:ea typeface="ＭＳ Ｐゴシック" panose="020B0600070205080204" pitchFamily="50" charset="-128"/>
              </a:rPr>
              <a:t>2048</a:t>
            </a:r>
            <a:r>
              <a:rPr lang="ja-JP" altLang="en-US" dirty="0">
                <a:ea typeface="ＭＳ Ｐゴシック" panose="020B0600070205080204" pitchFamily="50" charset="-128"/>
              </a:rPr>
              <a:t>年から始まる。</a:t>
            </a:r>
            <a:endParaRPr lang="en-US" altLang="ja-JP" dirty="0">
              <a:ea typeface="ＭＳ Ｐゴシック" panose="020B0600070205080204" pitchFamily="50" charset="-128"/>
            </a:endParaRPr>
          </a:p>
          <a:p>
            <a:endParaRPr lang="en-US" altLang="ja-JP" dirty="0">
              <a:ea typeface="ＭＳ Ｐゴシック" panose="020B0600070205080204" pitchFamily="50" charset="-128"/>
            </a:endParaRPr>
          </a:p>
          <a:p>
            <a:endParaRPr lang="en-US" dirty="0"/>
          </a:p>
        </p:txBody>
      </p:sp>
    </p:spTree>
    <p:extLst>
      <p:ext uri="{BB962C8B-B14F-4D97-AF65-F5344CB8AC3E}">
        <p14:creationId xmlns:p14="http://schemas.microsoft.com/office/powerpoint/2010/main" val="4218892944"/>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13258</TotalTime>
  <Words>3135</Words>
  <Application>Microsoft Office PowerPoint</Application>
  <PresentationFormat>画面に合わせる (4:3)</PresentationFormat>
  <Paragraphs>184</Paragraphs>
  <Slides>28</Slides>
  <Notes>11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28</vt:i4>
      </vt:variant>
    </vt:vector>
  </HeadingPairs>
  <TitlesOfParts>
    <vt:vector size="36" baseType="lpstr">
      <vt:lpstr>ＭＳ Ｐゴシック</vt:lpstr>
      <vt:lpstr>ＭＳ ゴシック</vt:lpstr>
      <vt:lpstr>ＭＳ 明朝</vt:lpstr>
      <vt:lpstr>Arial</vt:lpstr>
      <vt:lpstr>Century</vt:lpstr>
      <vt:lpstr>Times New Roman</vt:lpstr>
      <vt:lpstr>Wingdings</vt:lpstr>
      <vt:lpstr>Profile</vt:lpstr>
      <vt:lpstr>第10回　  【家族関係】 夫婦関係、親子関係、高齢期の家族関係 </vt:lpstr>
      <vt:lpstr>第10回のテーマ</vt:lpstr>
      <vt:lpstr> 家族のミライ・ミライの家族 The Future of the Family, the Family of the Future </vt:lpstr>
      <vt:lpstr>RQ: 家族のミライ・ミライの家族</vt:lpstr>
      <vt:lpstr> １．現代小説にみる家族のミライ</vt:lpstr>
      <vt:lpstr>百年法 （上 ）（下）</vt:lpstr>
      <vt:lpstr>あらすじ</vt:lpstr>
      <vt:lpstr>不老不死の実現 ＝歳を取らない・死なない社会？</vt:lpstr>
      <vt:lpstr>“生存制限法”（通称：百年法） 寿命を100年に制限する法律</vt:lpstr>
      <vt:lpstr>百年法の世界では</vt:lpstr>
      <vt:lpstr>LOVE&amp;SYSTEMS</vt:lpstr>
      <vt:lpstr>あらすじ</vt:lpstr>
      <vt:lpstr>『LOVE&amp;SYSTEMS』の世界では</vt:lpstr>
      <vt:lpstr>『消滅世界』</vt:lpstr>
      <vt:lpstr>あらすじ（Amazon掲載）</vt:lpstr>
      <vt:lpstr>あらすじ（Amazon掲載）</vt:lpstr>
      <vt:lpstr>『消滅世界』では</vt:lpstr>
      <vt:lpstr> ２．政策面から展望する家族のミライ</vt:lpstr>
      <vt:lpstr>超長寿化・超高齢化への対応</vt:lpstr>
      <vt:lpstr>非婚化への対応・ 家族形成支援</vt:lpstr>
      <vt:lpstr>少子化への対応・ 出産・子育て支援</vt:lpstr>
      <vt:lpstr> 3．ミライの家族はどのようなものになるのか？</vt:lpstr>
      <vt:lpstr>ミライの家族</vt:lpstr>
      <vt:lpstr>参考文献・資料　　　</vt:lpstr>
      <vt:lpstr>Reaction Paper#8 1. .『百年法』（山田宗樹 2012)</vt:lpstr>
      <vt:lpstr>Reaction Paper#８ ２. 『LOVE&amp;SYSTEMS』（中島たい子2012）　</vt:lpstr>
      <vt:lpstr>Reaction Paper#８ ３　『消滅世界』（村田沙耶香2015）</vt:lpstr>
      <vt:lpstr>次回は</vt:lpstr>
    </vt:vector>
  </TitlesOfParts>
  <Company>札幌市立 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creator>札幌市立 大学</dc:creator>
  <cp:lastModifiedBy>俊彦 原</cp:lastModifiedBy>
  <cp:revision>186</cp:revision>
  <cp:lastPrinted>2024-06-05T07:32:18Z</cp:lastPrinted>
  <dcterms:created xsi:type="dcterms:W3CDTF">2014-09-24T05:41:10Z</dcterms:created>
  <dcterms:modified xsi:type="dcterms:W3CDTF">2025-06-10T05:24:25Z</dcterms:modified>
</cp:coreProperties>
</file>