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32"/>
  </p:notesMasterIdLst>
  <p:handoutMasterIdLst>
    <p:handoutMasterId r:id="rId33"/>
  </p:handoutMasterIdLst>
  <p:sldIdLst>
    <p:sldId id="256" r:id="rId2"/>
    <p:sldId id="449" r:id="rId3"/>
    <p:sldId id="450" r:id="rId4"/>
    <p:sldId id="477" r:id="rId5"/>
    <p:sldId id="478" r:id="rId6"/>
    <p:sldId id="479" r:id="rId7"/>
    <p:sldId id="476" r:id="rId8"/>
    <p:sldId id="480" r:id="rId9"/>
    <p:sldId id="481" r:id="rId10"/>
    <p:sldId id="482" r:id="rId11"/>
    <p:sldId id="483" r:id="rId12"/>
    <p:sldId id="485" r:id="rId13"/>
    <p:sldId id="484" r:id="rId14"/>
    <p:sldId id="486" r:id="rId15"/>
    <p:sldId id="487" r:id="rId16"/>
    <p:sldId id="488" r:id="rId17"/>
    <p:sldId id="492" r:id="rId18"/>
    <p:sldId id="493" r:id="rId19"/>
    <p:sldId id="494" r:id="rId20"/>
    <p:sldId id="495" r:id="rId21"/>
    <p:sldId id="496" r:id="rId22"/>
    <p:sldId id="497" r:id="rId23"/>
    <p:sldId id="498" r:id="rId24"/>
    <p:sldId id="436" r:id="rId25"/>
    <p:sldId id="446" r:id="rId26"/>
    <p:sldId id="489" r:id="rId27"/>
    <p:sldId id="490" r:id="rId28"/>
    <p:sldId id="491" r:id="rId29"/>
    <p:sldId id="499" r:id="rId30"/>
    <p:sldId id="425" r:id="rId31"/>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00" autoAdjust="0"/>
    <p:restoredTop sz="94660"/>
  </p:normalViewPr>
  <p:slideViewPr>
    <p:cSldViewPr>
      <p:cViewPr varScale="1">
        <p:scale>
          <a:sx n="71" d="100"/>
          <a:sy n="71" d="100"/>
        </p:scale>
        <p:origin x="131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430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430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430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3917F46-3E08-8B45-993B-B96CE388847C}"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9F79EE3-DA01-0A45-B9DF-903C9C425D4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kumimoji="1"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B7C49CD-3180-1A4C-9ACB-6C8EB33DAB09}" type="slidenum">
              <a:rPr lang="en-US" altLang="ja-JP"/>
              <a:pPr/>
              <a:t>1</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07341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30</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a:t>
            </a:r>
            <a:r>
              <a:rPr lang="en-US" altLang="ja-JP"/>
              <a:t> </a:t>
            </a:r>
            <a:r>
              <a:rPr lang="ja-JP" altLang="en-US"/>
              <a:t>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charset="2"/>
              <a:buNone/>
              <a:defRPr sz="2800"/>
            </a:lvl1pPr>
          </a:lstStyle>
          <a:p>
            <a:r>
              <a:rPr lang="ja-JP" altLang="en-US"/>
              <a:t>マスタ</a:t>
            </a:r>
            <a:r>
              <a:rPr lang="en-US" altLang="ja-JP"/>
              <a:t> </a:t>
            </a:r>
            <a:r>
              <a:rPr lang="ja-JP" altLang="en-US"/>
              <a:t>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C8E6369-E172-4648-8269-120DABE5E57E}"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3440CC18-CE7B-284A-8E63-967017DA3EC9}"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FC616873-8FC7-2E49-909E-6018C751F7D5}"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4178C75B-C2D6-C74B-9410-83E1048D7CDC}"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9788AA56-D21C-814C-A9BC-C00099445768}"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123711AE-760D-B94A-BA95-F76DD60E6E86}"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D48B3972-D498-4942-B520-E84A480AF1B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2A661EF4-69AC-E743-9536-31671A8829C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519DBC0D-7DEA-CF44-AEE5-CBCC489ECE7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AD0EECDB-F666-FA4B-919C-56FC7F0D3846}"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C32F9FF0-CAF9-6049-9A4B-1A6F2C6CE91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922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922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pPr>
              <a:defRPr/>
            </a:pPr>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2B0BAEB8-27B6-194D-AFB1-A48262D518E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74"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fontAlgn="base">
        <a:spcBef>
          <a:spcPct val="0"/>
        </a:spcBef>
        <a:spcAft>
          <a:spcPct val="0"/>
        </a:spcAft>
        <a:defRPr kumimoji="1" sz="3800">
          <a:solidFill>
            <a:schemeClr val="tx2"/>
          </a:solidFill>
          <a:latin typeface="+mj-lt"/>
          <a:ea typeface="ＭＳ Ｐゴシック" charset="-128"/>
          <a:cs typeface="ＭＳ Ｐゴシック" charset="-128"/>
        </a:defRPr>
      </a:lvl1pPr>
      <a:lvl2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2pPr>
      <a:lvl3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3pPr>
      <a:lvl4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4pPr>
      <a:lvl5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fontAlgn="base">
        <a:spcBef>
          <a:spcPct val="20000"/>
        </a:spcBef>
        <a:spcAft>
          <a:spcPct val="0"/>
        </a:spcAft>
        <a:buClr>
          <a:schemeClr val="accent2"/>
        </a:buClr>
        <a:buFont typeface="Wingdings" charset="2"/>
        <a:buChar char="o"/>
        <a:defRPr kumimoji="1" sz="3000">
          <a:solidFill>
            <a:schemeClr val="tx1"/>
          </a:solidFill>
          <a:latin typeface="+mn-lt"/>
          <a:ea typeface="ＭＳ Ｐゴシック" charset="-128"/>
          <a:cs typeface="ＭＳ Ｐゴシック" charset="-128"/>
        </a:defRPr>
      </a:lvl1pPr>
      <a:lvl2pPr marL="908050" indent="-436563" algn="l" rtl="0" fontAlgn="base">
        <a:spcBef>
          <a:spcPct val="20000"/>
        </a:spcBef>
        <a:spcAft>
          <a:spcPct val="0"/>
        </a:spcAft>
        <a:buClr>
          <a:schemeClr val="accent2"/>
        </a:buClr>
        <a:buFont typeface="Wingdings" charset="2"/>
        <a:buChar char="n"/>
        <a:defRPr kumimoji="1" sz="2600">
          <a:solidFill>
            <a:schemeClr val="tx1"/>
          </a:solidFill>
          <a:latin typeface="+mn-lt"/>
          <a:ea typeface="ＭＳ Ｐゴシック" charset="-128"/>
        </a:defRPr>
      </a:lvl2pPr>
      <a:lvl3pPr marL="1304925" indent="-395288" algn="l" rtl="0" fontAlgn="base">
        <a:spcBef>
          <a:spcPct val="20000"/>
        </a:spcBef>
        <a:spcAft>
          <a:spcPct val="0"/>
        </a:spcAft>
        <a:buClr>
          <a:schemeClr val="accent2"/>
        </a:buClr>
        <a:buFont typeface="Wingdings" charset="2"/>
        <a:buChar char="o"/>
        <a:defRPr kumimoji="1" sz="2300">
          <a:solidFill>
            <a:schemeClr val="tx1"/>
          </a:solidFill>
          <a:latin typeface="+mn-lt"/>
          <a:ea typeface="ＭＳ Ｐゴシック" charset="-128"/>
        </a:defRPr>
      </a:lvl3pPr>
      <a:lvl4pPr marL="1693863" indent="-387350" algn="l" rtl="0" fontAlgn="base">
        <a:spcBef>
          <a:spcPct val="20000"/>
        </a:spcBef>
        <a:spcAft>
          <a:spcPct val="0"/>
        </a:spcAft>
        <a:buClr>
          <a:schemeClr val="accent2"/>
        </a:buClr>
        <a:buFont typeface="Wingdings" charset="2"/>
        <a:buChar char="n"/>
        <a:defRPr kumimoji="1" sz="2000">
          <a:solidFill>
            <a:schemeClr val="tx1"/>
          </a:solidFill>
          <a:latin typeface="+mn-lt"/>
          <a:ea typeface="ＭＳ Ｐゴシック" charset="-128"/>
        </a:defRPr>
      </a:lvl4pPr>
      <a:lvl5pPr marL="20939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6pPr>
      <a:lvl7pPr marL="30083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7pPr>
      <a:lvl8pPr marL="34655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8pPr>
      <a:lvl9pPr marL="39227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11560" y="620688"/>
            <a:ext cx="8136904" cy="1296144"/>
          </a:xfrm>
        </p:spPr>
        <p:txBody>
          <a:bodyPr anchor="ctr" anchorCtr="0"/>
          <a:lstStyle/>
          <a:p>
            <a:r>
              <a:rPr lang="ja-JP" altLang="en-US" sz="3200" dirty="0">
                <a:solidFill>
                  <a:schemeClr val="tx1"/>
                </a:solidFill>
                <a:latin typeface="ＭＳ 明朝" charset="-128"/>
                <a:ea typeface="ＭＳ 明朝" charset="-128"/>
                <a:cs typeface="ＭＳ 明朝" charset="-128"/>
              </a:rPr>
              <a:t>第</a:t>
            </a:r>
            <a:r>
              <a:rPr lang="en-US" altLang="ja-JP" sz="3200" dirty="0">
                <a:solidFill>
                  <a:schemeClr val="tx1"/>
                </a:solidFill>
                <a:latin typeface="ＭＳ 明朝" charset="-128"/>
                <a:ea typeface="ＭＳ 明朝" charset="-128"/>
                <a:cs typeface="ＭＳ 明朝" charset="-128"/>
              </a:rPr>
              <a:t>8</a:t>
            </a:r>
            <a:r>
              <a:rPr lang="ja-JP" altLang="en-US" sz="3200" dirty="0">
                <a:solidFill>
                  <a:schemeClr val="tx1"/>
                </a:solidFill>
                <a:latin typeface="ＭＳ 明朝" charset="-128"/>
                <a:ea typeface="ＭＳ 明朝" charset="-128"/>
                <a:cs typeface="ＭＳ 明朝" charset="-128"/>
              </a:rPr>
              <a:t>回</a:t>
            </a:r>
            <a:r>
              <a:rPr lang="en-US" altLang="ja-JP" sz="3200" dirty="0">
                <a:solidFill>
                  <a:schemeClr val="tx1"/>
                </a:solidFill>
                <a:latin typeface="ＭＳ 明朝" charset="-128"/>
                <a:ea typeface="ＭＳ 明朝" charset="-128"/>
                <a:cs typeface="ＭＳ 明朝" charset="-128"/>
              </a:rPr>
              <a:t>【</a:t>
            </a:r>
            <a:r>
              <a:rPr lang="ja-JP" altLang="en-US" sz="3200" dirty="0">
                <a:solidFill>
                  <a:schemeClr val="tx1"/>
                </a:solidFill>
                <a:latin typeface="ＭＳ 明朝" charset="-128"/>
                <a:ea typeface="ＭＳ 明朝" charset="-128"/>
                <a:cs typeface="ＭＳ 明朝" charset="-128"/>
              </a:rPr>
              <a:t>家族の形成</a:t>
            </a:r>
            <a:r>
              <a:rPr lang="en-US" altLang="ja-JP" sz="3200" dirty="0">
                <a:solidFill>
                  <a:schemeClr val="tx1"/>
                </a:solidFill>
                <a:latin typeface="ＭＳ 明朝" charset="-128"/>
                <a:ea typeface="ＭＳ 明朝" charset="-128"/>
                <a:cs typeface="ＭＳ 明朝" charset="-128"/>
              </a:rPr>
              <a:t>】</a:t>
            </a:r>
            <a:r>
              <a:rPr lang="ja-JP" altLang="en-US" sz="3200" dirty="0">
                <a:solidFill>
                  <a:schemeClr val="tx1"/>
                </a:solidFill>
                <a:latin typeface="ＭＳ 明朝" charset="-128"/>
                <a:ea typeface="ＭＳ 明朝" charset="-128"/>
                <a:cs typeface="ＭＳ 明朝" charset="-128"/>
              </a:rPr>
              <a:t>結婚の意味と機能</a:t>
            </a:r>
            <a:br>
              <a:rPr lang="ja-JP" altLang="en-US" sz="3200" dirty="0">
                <a:solidFill>
                  <a:schemeClr val="tx1"/>
                </a:solidFill>
                <a:latin typeface="ＭＳ 明朝" charset="-128"/>
                <a:ea typeface="ＭＳ 明朝" charset="-128"/>
                <a:cs typeface="ＭＳ 明朝" charset="-128"/>
              </a:rPr>
            </a:br>
            <a:endParaRPr lang="ja-JP" altLang="en-US" sz="3200" dirty="0">
              <a:solidFill>
                <a:schemeClr val="tx1"/>
              </a:solidFill>
              <a:latin typeface="ＭＳ 明朝" charset="-128"/>
              <a:ea typeface="ＭＳ 明朝" charset="-128"/>
              <a:cs typeface="ＭＳ 明朝" charset="-128"/>
            </a:endParaRPr>
          </a:p>
        </p:txBody>
      </p:sp>
      <p:sp>
        <p:nvSpPr>
          <p:cNvPr id="15363" name="Rectangle 3"/>
          <p:cNvSpPr>
            <a:spLocks noGrp="1" noChangeArrowheads="1"/>
          </p:cNvSpPr>
          <p:nvPr>
            <p:ph type="subTitle" idx="1"/>
          </p:nvPr>
        </p:nvSpPr>
        <p:spPr>
          <a:xfrm>
            <a:off x="962300" y="3284984"/>
            <a:ext cx="7010400" cy="3024336"/>
          </a:xfrm>
        </p:spPr>
        <p:txBody>
          <a:bodyPr/>
          <a:lstStyle/>
          <a:p>
            <a:r>
              <a:rPr lang="ja-JP" altLang="en-US" b="1" dirty="0">
                <a:ea typeface="ＭＳ 明朝" charset="-128"/>
                <a:cs typeface="ＭＳ 明朝" charset="-128"/>
              </a:rPr>
              <a:t>「家族社会学」</a:t>
            </a:r>
            <a:endParaRPr lang="en-US" altLang="ja-JP" b="1" dirty="0">
              <a:ea typeface="ＭＳ 明朝" charset="-128"/>
              <a:cs typeface="ＭＳ 明朝" charset="-128"/>
            </a:endParaRPr>
          </a:p>
          <a:p>
            <a:endParaRPr lang="en-US" altLang="ja-JP" sz="2000" b="1" dirty="0">
              <a:latin typeface="Century" panose="02040604050505020304" pitchFamily="18" charset="0"/>
              <a:ea typeface="ＭＳ 明朝" panose="02020609040205080304" pitchFamily="17" charset="-128"/>
              <a:cs typeface="Times New Roman" panose="02020603050405020304" pitchFamily="18" charset="0"/>
            </a:endParaRPr>
          </a:p>
          <a:p>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6</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月</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10</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日（火）</a:t>
            </a:r>
            <a:endParaRPr lang="en-US" altLang="ja-JP" sz="2000" b="1" dirty="0">
              <a:latin typeface="Century" panose="02040604050505020304" pitchFamily="18" charset="0"/>
              <a:ea typeface="ＭＳ 明朝" panose="02020609040205080304" pitchFamily="17" charset="-128"/>
              <a:cs typeface="Times New Roman" panose="02020603050405020304" pitchFamily="18" charset="0"/>
            </a:endParaRPr>
          </a:p>
          <a:p>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4</a:t>
            </a:r>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時限目】</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14:40</a:t>
            </a:r>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16:10</a:t>
            </a:r>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　</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4F401</a:t>
            </a:r>
            <a:endParaRPr lang="en-US" altLang="ja-JP" sz="2000" b="1" dirty="0">
              <a:ea typeface="ＭＳ 明朝" charset="-128"/>
              <a:cs typeface="ＭＳ 明朝" charset="-128"/>
            </a:endParaRPr>
          </a:p>
          <a:p>
            <a:endParaRPr lang="en-US" altLang="ja-JP" sz="2000" b="1" dirty="0">
              <a:ea typeface="ＭＳ 明朝" charset="-128"/>
              <a:cs typeface="ＭＳ 明朝" charset="-128"/>
            </a:endParaRPr>
          </a:p>
          <a:p>
            <a:r>
              <a:rPr lang="ja-JP" altLang="en-US" sz="2000" b="1" dirty="0">
                <a:ea typeface="ＭＳ 明朝" charset="-128"/>
                <a:cs typeface="ＭＳ 明朝" charset="-128"/>
              </a:rPr>
              <a:t>日本医療大学総合福祉学部</a:t>
            </a:r>
            <a:endParaRPr lang="en-US" altLang="ja-JP" sz="2000" b="1" dirty="0">
              <a:ea typeface="ＭＳ 明朝" charset="-128"/>
              <a:cs typeface="ＭＳ 明朝" charset="-128"/>
            </a:endParaRPr>
          </a:p>
          <a:p>
            <a:r>
              <a:rPr lang="ja-JP" altLang="en-US" sz="2000" b="1" dirty="0">
                <a:ea typeface="ＭＳ 明朝" charset="-128"/>
                <a:cs typeface="ＭＳ 明朝" charset="-128"/>
              </a:rPr>
              <a:t>特任教授　原　俊彦</a:t>
            </a:r>
            <a:endParaRPr lang="en-US" altLang="ja-JP" sz="2000" b="1" dirty="0">
              <a:ea typeface="ＭＳ 明朝" charset="-128"/>
              <a:cs typeface="ＭＳ 明朝" charset="-128"/>
            </a:endParaRPr>
          </a:p>
          <a:p>
            <a:endParaRPr lang="ja-JP" altLang="en-US" sz="1800" dirty="0">
              <a:ea typeface="ＭＳ 明朝" charset="-128"/>
              <a:cs typeface="ＭＳ 明朝"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D74E6-07B5-63ED-6BBF-56FBEA496EEF}"/>
              </a:ext>
            </a:extLst>
          </p:cNvPr>
          <p:cNvSpPr>
            <a:spLocks noGrp="1"/>
          </p:cNvSpPr>
          <p:nvPr>
            <p:ph type="title"/>
          </p:nvPr>
        </p:nvSpPr>
        <p:spPr>
          <a:xfrm>
            <a:off x="574674" y="304800"/>
            <a:ext cx="8101781" cy="1341598"/>
          </a:xfrm>
        </p:spPr>
        <p:txBody>
          <a:bodyPr anchor="ctr" anchorCtr="0"/>
          <a:lstStyle/>
          <a:p>
            <a:br>
              <a:rPr lang="en-US" altLang="ja-JP" dirty="0"/>
            </a:br>
            <a:r>
              <a:rPr lang="ja-JP" altLang="en-US" dirty="0"/>
              <a:t>⑤離婚する人も増えている？</a:t>
            </a:r>
            <a:endParaRPr lang="en-US" dirty="0"/>
          </a:p>
        </p:txBody>
      </p:sp>
      <p:sp>
        <p:nvSpPr>
          <p:cNvPr id="3" name="テキスト ボックス 2">
            <a:extLst>
              <a:ext uri="{FF2B5EF4-FFF2-40B4-BE49-F238E27FC236}">
                <a16:creationId xmlns:a16="http://schemas.microsoft.com/office/drawing/2014/main" id="{635B275E-0772-5415-003A-C03E2B5E1737}"/>
              </a:ext>
            </a:extLst>
          </p:cNvPr>
          <p:cNvSpPr txBox="1"/>
          <p:nvPr/>
        </p:nvSpPr>
        <p:spPr>
          <a:xfrm>
            <a:off x="683568" y="6309320"/>
            <a:ext cx="6984776" cy="369332"/>
          </a:xfrm>
          <a:prstGeom prst="rect">
            <a:avLst/>
          </a:prstGeom>
          <a:noFill/>
        </p:spPr>
        <p:txBody>
          <a:bodyPr wrap="square" rtlCol="0">
            <a:spAutoFit/>
          </a:bodyPr>
          <a:lstStyle/>
          <a:p>
            <a:r>
              <a:rPr lang="ja-JP" altLang="en-US" sz="1800" dirty="0"/>
              <a:t>厚生労働省：令和４年</a:t>
            </a:r>
            <a:r>
              <a:rPr lang="en-US" altLang="ja-JP" sz="1800" dirty="0"/>
              <a:t>(2022)</a:t>
            </a:r>
            <a:r>
              <a:rPr lang="ja-JP" altLang="en-US" sz="1800" dirty="0"/>
              <a:t>人口動態統計月報年計</a:t>
            </a:r>
            <a:r>
              <a:rPr lang="en-US" altLang="ja-JP" sz="1800" dirty="0"/>
              <a:t>(</a:t>
            </a:r>
            <a:r>
              <a:rPr lang="ja-JP" altLang="en-US" sz="1800" dirty="0"/>
              <a:t>概数）の概況</a:t>
            </a:r>
            <a:endParaRPr lang="en-US" sz="1800" dirty="0"/>
          </a:p>
        </p:txBody>
      </p:sp>
      <p:pic>
        <p:nvPicPr>
          <p:cNvPr id="8" name="図 7">
            <a:extLst>
              <a:ext uri="{FF2B5EF4-FFF2-40B4-BE49-F238E27FC236}">
                <a16:creationId xmlns:a16="http://schemas.microsoft.com/office/drawing/2014/main" id="{5AA4365D-5BD6-4F26-4585-F18667A297A6}"/>
              </a:ext>
            </a:extLst>
          </p:cNvPr>
          <p:cNvPicPr>
            <a:picLocks noChangeAspect="1"/>
          </p:cNvPicPr>
          <p:nvPr/>
        </p:nvPicPr>
        <p:blipFill>
          <a:blip r:embed="rId2"/>
          <a:stretch>
            <a:fillRect/>
          </a:stretch>
        </p:blipFill>
        <p:spPr>
          <a:xfrm>
            <a:off x="574674" y="1723209"/>
            <a:ext cx="6352278" cy="4509299"/>
          </a:xfrm>
          <a:prstGeom prst="rect">
            <a:avLst/>
          </a:prstGeom>
        </p:spPr>
      </p:pic>
      <p:sp>
        <p:nvSpPr>
          <p:cNvPr id="9" name="テキスト ボックス 8">
            <a:extLst>
              <a:ext uri="{FF2B5EF4-FFF2-40B4-BE49-F238E27FC236}">
                <a16:creationId xmlns:a16="http://schemas.microsoft.com/office/drawing/2014/main" id="{530D46E6-CABA-7C04-0C9D-B1A30EF7E2D2}"/>
              </a:ext>
            </a:extLst>
          </p:cNvPr>
          <p:cNvSpPr txBox="1"/>
          <p:nvPr/>
        </p:nvSpPr>
        <p:spPr>
          <a:xfrm>
            <a:off x="7020272" y="1772816"/>
            <a:ext cx="1686017" cy="4093428"/>
          </a:xfrm>
          <a:prstGeom prst="rect">
            <a:avLst/>
          </a:prstGeom>
          <a:noFill/>
        </p:spPr>
        <p:txBody>
          <a:bodyPr wrap="square" rtlCol="0">
            <a:spAutoFit/>
          </a:bodyPr>
          <a:lstStyle/>
          <a:p>
            <a:r>
              <a:rPr lang="ja-JP" altLang="en-US" sz="2000" dirty="0"/>
              <a:t>離婚のピークは</a:t>
            </a:r>
            <a:r>
              <a:rPr lang="en-US" altLang="ja-JP" sz="2000" dirty="0"/>
              <a:t>H14(2002)</a:t>
            </a:r>
            <a:r>
              <a:rPr lang="ja-JP" altLang="en-US" sz="2000" dirty="0"/>
              <a:t>年の約</a:t>
            </a:r>
            <a:r>
              <a:rPr lang="en-US" altLang="ja-JP" sz="2000" dirty="0"/>
              <a:t>29</a:t>
            </a:r>
            <a:r>
              <a:rPr lang="ja-JP" altLang="en-US" sz="2000" dirty="0"/>
              <a:t>万組。</a:t>
            </a:r>
            <a:r>
              <a:rPr lang="en-US" altLang="ja-JP" sz="2000" dirty="0"/>
              <a:t>R4(2022</a:t>
            </a:r>
            <a:r>
              <a:rPr lang="ja-JP" altLang="en-US" sz="2000" dirty="0"/>
              <a:t>）年は約</a:t>
            </a:r>
            <a:r>
              <a:rPr lang="en-US" altLang="ja-JP" sz="2000" dirty="0"/>
              <a:t>18</a:t>
            </a:r>
            <a:r>
              <a:rPr lang="ja-JP" altLang="en-US" sz="2000" dirty="0"/>
              <a:t>万組で</a:t>
            </a:r>
            <a:r>
              <a:rPr lang="en-US" altLang="ja-JP" sz="2000" dirty="0"/>
              <a:t>40</a:t>
            </a:r>
            <a:r>
              <a:rPr lang="ja-JP" altLang="en-US" sz="2000" dirty="0"/>
              <a:t>％近く減少している。</a:t>
            </a:r>
            <a:endParaRPr lang="en-US" altLang="ja-JP" sz="2000" dirty="0"/>
          </a:p>
          <a:p>
            <a:r>
              <a:rPr lang="ja-JP" altLang="en-US" sz="2000" dirty="0"/>
              <a:t>が、結婚件数と比べた離婚件数の割合は、約３分の１程度と高い。</a:t>
            </a:r>
            <a:endParaRPr lang="en-US" sz="2000" dirty="0"/>
          </a:p>
        </p:txBody>
      </p:sp>
    </p:spTree>
    <p:extLst>
      <p:ext uri="{BB962C8B-B14F-4D97-AF65-F5344CB8AC3E}">
        <p14:creationId xmlns:p14="http://schemas.microsoft.com/office/powerpoint/2010/main" val="579491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62B1AF-E3AA-AAE6-2BC5-534401B9DFB2}"/>
              </a:ext>
            </a:extLst>
          </p:cNvPr>
          <p:cNvSpPr>
            <a:spLocks noGrp="1"/>
          </p:cNvSpPr>
          <p:nvPr>
            <p:ph type="title"/>
          </p:nvPr>
        </p:nvSpPr>
        <p:spPr>
          <a:xfrm>
            <a:off x="683568" y="416857"/>
            <a:ext cx="8001000" cy="1216025"/>
          </a:xfrm>
        </p:spPr>
        <p:txBody>
          <a:bodyPr anchor="t" anchorCtr="0"/>
          <a:lstStyle/>
          <a:p>
            <a:r>
              <a:rPr lang="en-US" altLang="ja-JP" dirty="0"/>
              <a:t>2. </a:t>
            </a:r>
            <a:r>
              <a:rPr lang="ja-JP" altLang="en-US" dirty="0"/>
              <a:t>結婚についての考え方</a:t>
            </a:r>
            <a:br>
              <a:rPr lang="en-US" altLang="ja-JP" dirty="0"/>
            </a:br>
            <a:r>
              <a:rPr lang="ja-JP" altLang="en-US" sz="3200" dirty="0"/>
              <a:t>①いずれは結婚するつもり？</a:t>
            </a:r>
            <a:endParaRPr lang="en-US" dirty="0"/>
          </a:p>
        </p:txBody>
      </p:sp>
      <p:pic>
        <p:nvPicPr>
          <p:cNvPr id="4" name="コンテンツ プレースホルダー 3">
            <a:extLst>
              <a:ext uri="{FF2B5EF4-FFF2-40B4-BE49-F238E27FC236}">
                <a16:creationId xmlns:a16="http://schemas.microsoft.com/office/drawing/2014/main" id="{F5861478-DEFF-6BC8-536C-19C0789DD542}"/>
              </a:ext>
            </a:extLst>
          </p:cNvPr>
          <p:cNvPicPr>
            <a:picLocks noGrp="1" noChangeAspect="1"/>
          </p:cNvPicPr>
          <p:nvPr>
            <p:ph idx="1"/>
          </p:nvPr>
        </p:nvPicPr>
        <p:blipFill>
          <a:blip r:embed="rId2"/>
          <a:stretch>
            <a:fillRect/>
          </a:stretch>
        </p:blipFill>
        <p:spPr>
          <a:xfrm>
            <a:off x="705781" y="1881304"/>
            <a:ext cx="7682644" cy="3563919"/>
          </a:xfrm>
          <a:prstGeom prst="rect">
            <a:avLst/>
          </a:prstGeom>
        </p:spPr>
      </p:pic>
      <p:sp>
        <p:nvSpPr>
          <p:cNvPr id="5" name="テキスト ボックス 4">
            <a:extLst>
              <a:ext uri="{FF2B5EF4-FFF2-40B4-BE49-F238E27FC236}">
                <a16:creationId xmlns:a16="http://schemas.microsoft.com/office/drawing/2014/main" id="{41EA6D62-8056-5FB4-D8D6-1B96D0136C58}"/>
              </a:ext>
            </a:extLst>
          </p:cNvPr>
          <p:cNvSpPr txBox="1"/>
          <p:nvPr/>
        </p:nvSpPr>
        <p:spPr>
          <a:xfrm>
            <a:off x="703494" y="6237312"/>
            <a:ext cx="8001000" cy="646331"/>
          </a:xfrm>
          <a:prstGeom prst="rect">
            <a:avLst/>
          </a:prstGeom>
          <a:noFill/>
        </p:spPr>
        <p:txBody>
          <a:bodyPr wrap="square" rtlCol="0">
            <a:spAutoFit/>
          </a:bodyPr>
          <a:lstStyle/>
          <a:p>
            <a:r>
              <a:rPr lang="ja-JP" altLang="en-US" sz="1800" dirty="0"/>
              <a:t>資料：国立社会保障・人口問題研究所（</a:t>
            </a:r>
            <a:r>
              <a:rPr lang="en-US" altLang="ja-JP" sz="1800" dirty="0"/>
              <a:t>2022</a:t>
            </a:r>
            <a:r>
              <a:rPr lang="ja-JP" altLang="en-US" sz="1800" dirty="0"/>
              <a:t>）第</a:t>
            </a:r>
            <a:r>
              <a:rPr lang="en-US" altLang="ja-JP" sz="1800" dirty="0"/>
              <a:t>16</a:t>
            </a:r>
            <a:r>
              <a:rPr lang="ja-JP" altLang="en-US" sz="1800" dirty="0"/>
              <a:t>回出生動向基本調査（結婚と出産に関する全国調査）</a:t>
            </a:r>
            <a:r>
              <a:rPr lang="en-US" altLang="ja-JP" sz="1800" dirty="0"/>
              <a:t>2021</a:t>
            </a:r>
            <a:r>
              <a:rPr lang="ja-JP" altLang="en-US" sz="1800" dirty="0"/>
              <a:t>年</a:t>
            </a:r>
            <a:r>
              <a:rPr lang="en-US" altLang="ja-JP" sz="1800" dirty="0"/>
              <a:t>6</a:t>
            </a:r>
            <a:r>
              <a:rPr lang="ja-JP" altLang="en-US" sz="1800" dirty="0"/>
              <a:t>月</a:t>
            </a:r>
            <a:endParaRPr lang="en-US" sz="1800" dirty="0"/>
          </a:p>
        </p:txBody>
      </p:sp>
      <p:sp>
        <p:nvSpPr>
          <p:cNvPr id="6" name="テキスト ボックス 5">
            <a:extLst>
              <a:ext uri="{FF2B5EF4-FFF2-40B4-BE49-F238E27FC236}">
                <a16:creationId xmlns:a16="http://schemas.microsoft.com/office/drawing/2014/main" id="{609201C6-75E5-33D0-9552-6D6CA7E83C26}"/>
              </a:ext>
            </a:extLst>
          </p:cNvPr>
          <p:cNvSpPr txBox="1"/>
          <p:nvPr/>
        </p:nvSpPr>
        <p:spPr>
          <a:xfrm>
            <a:off x="755576" y="5445224"/>
            <a:ext cx="8305572" cy="707886"/>
          </a:xfrm>
          <a:prstGeom prst="rect">
            <a:avLst/>
          </a:prstGeom>
          <a:noFill/>
        </p:spPr>
        <p:txBody>
          <a:bodyPr wrap="square" rtlCol="0">
            <a:spAutoFit/>
          </a:bodyPr>
          <a:lstStyle/>
          <a:p>
            <a:r>
              <a:rPr lang="ja-JP" altLang="en-US" sz="2000" dirty="0">
                <a:solidFill>
                  <a:srgbClr val="FF0000"/>
                </a:solidFill>
                <a:latin typeface="+mn-ea"/>
                <a:ea typeface="+mn-ea"/>
              </a:rPr>
              <a:t>いずれ結婚するつもりは毎回ジリジリ減少してきたが、</a:t>
            </a:r>
            <a:r>
              <a:rPr lang="en-US" altLang="ja-JP" sz="2000" dirty="0">
                <a:solidFill>
                  <a:srgbClr val="FF0000"/>
                </a:solidFill>
                <a:latin typeface="+mn-ea"/>
                <a:ea typeface="+mn-ea"/>
              </a:rPr>
              <a:t>2021</a:t>
            </a:r>
            <a:r>
              <a:rPr lang="ja-JP" altLang="en-US" sz="2000" dirty="0">
                <a:solidFill>
                  <a:srgbClr val="FF0000"/>
                </a:solidFill>
                <a:latin typeface="+mn-ea"/>
                <a:ea typeface="+mn-ea"/>
              </a:rPr>
              <a:t>年調査では、一生結婚するつもりなしが、男性で</a:t>
            </a:r>
            <a:r>
              <a:rPr lang="en-US" altLang="ja-JP" sz="2000" dirty="0">
                <a:solidFill>
                  <a:srgbClr val="FF0000"/>
                </a:solidFill>
                <a:latin typeface="+mn-ea"/>
                <a:ea typeface="+mn-ea"/>
              </a:rPr>
              <a:t>17.3</a:t>
            </a:r>
            <a:r>
              <a:rPr lang="ja-JP" altLang="en-US" sz="2000" dirty="0">
                <a:solidFill>
                  <a:srgbClr val="FF0000"/>
                </a:solidFill>
                <a:latin typeface="+mn-ea"/>
                <a:ea typeface="+mn-ea"/>
              </a:rPr>
              <a:t>％、女性で</a:t>
            </a:r>
            <a:r>
              <a:rPr lang="en-US" altLang="ja-JP" sz="2000" dirty="0">
                <a:solidFill>
                  <a:srgbClr val="FF0000"/>
                </a:solidFill>
                <a:latin typeface="+mn-ea"/>
                <a:ea typeface="+mn-ea"/>
              </a:rPr>
              <a:t>14.6</a:t>
            </a:r>
            <a:r>
              <a:rPr lang="ja-JP" altLang="en-US" sz="2000" dirty="0">
                <a:solidFill>
                  <a:srgbClr val="FF0000"/>
                </a:solidFill>
                <a:latin typeface="+mn-ea"/>
                <a:ea typeface="+mn-ea"/>
              </a:rPr>
              <a:t>％に急増した。</a:t>
            </a:r>
            <a:endParaRPr lang="en-US" sz="2000" dirty="0">
              <a:solidFill>
                <a:srgbClr val="FF0000"/>
              </a:solidFill>
              <a:latin typeface="+mn-ea"/>
              <a:ea typeface="+mn-ea"/>
            </a:endParaRPr>
          </a:p>
        </p:txBody>
      </p:sp>
    </p:spTree>
    <p:extLst>
      <p:ext uri="{BB962C8B-B14F-4D97-AF65-F5344CB8AC3E}">
        <p14:creationId xmlns:p14="http://schemas.microsoft.com/office/powerpoint/2010/main" val="3770292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1EA6D62-8056-5FB4-D8D6-1B96D0136C58}"/>
              </a:ext>
            </a:extLst>
          </p:cNvPr>
          <p:cNvSpPr txBox="1"/>
          <p:nvPr/>
        </p:nvSpPr>
        <p:spPr>
          <a:xfrm>
            <a:off x="703494" y="6237312"/>
            <a:ext cx="8001000" cy="646331"/>
          </a:xfrm>
          <a:prstGeom prst="rect">
            <a:avLst/>
          </a:prstGeom>
          <a:noFill/>
        </p:spPr>
        <p:txBody>
          <a:bodyPr wrap="square" rtlCol="0">
            <a:spAutoFit/>
          </a:bodyPr>
          <a:lstStyle/>
          <a:p>
            <a:r>
              <a:rPr lang="ja-JP" altLang="en-US" sz="1800" dirty="0"/>
              <a:t>資料：国立社会保障・人口問題研究所（</a:t>
            </a:r>
            <a:r>
              <a:rPr lang="en-US" altLang="ja-JP" sz="1800" dirty="0"/>
              <a:t>2022</a:t>
            </a:r>
            <a:r>
              <a:rPr lang="ja-JP" altLang="en-US" sz="1800" dirty="0"/>
              <a:t>）第</a:t>
            </a:r>
            <a:r>
              <a:rPr lang="en-US" altLang="ja-JP" sz="1800" dirty="0"/>
              <a:t>16</a:t>
            </a:r>
            <a:r>
              <a:rPr lang="ja-JP" altLang="en-US" sz="1800" dirty="0"/>
              <a:t>回出生動向基本調査（結婚と出産に関する全国調査）</a:t>
            </a:r>
            <a:r>
              <a:rPr lang="en-US" altLang="ja-JP" sz="1800" dirty="0"/>
              <a:t>2021</a:t>
            </a:r>
            <a:r>
              <a:rPr lang="ja-JP" altLang="en-US" sz="1800" dirty="0"/>
              <a:t>年</a:t>
            </a:r>
            <a:r>
              <a:rPr lang="en-US" altLang="ja-JP" sz="1800" dirty="0"/>
              <a:t>6</a:t>
            </a:r>
            <a:r>
              <a:rPr lang="ja-JP" altLang="en-US" sz="1800" dirty="0"/>
              <a:t>月</a:t>
            </a:r>
            <a:endParaRPr lang="en-US" sz="1800" dirty="0"/>
          </a:p>
        </p:txBody>
      </p:sp>
      <p:sp>
        <p:nvSpPr>
          <p:cNvPr id="6" name="テキスト ボックス 5">
            <a:extLst>
              <a:ext uri="{FF2B5EF4-FFF2-40B4-BE49-F238E27FC236}">
                <a16:creationId xmlns:a16="http://schemas.microsoft.com/office/drawing/2014/main" id="{609201C6-75E5-33D0-9552-6D6CA7E83C26}"/>
              </a:ext>
            </a:extLst>
          </p:cNvPr>
          <p:cNvSpPr txBox="1"/>
          <p:nvPr/>
        </p:nvSpPr>
        <p:spPr>
          <a:xfrm>
            <a:off x="611559" y="5207213"/>
            <a:ext cx="8305572" cy="400110"/>
          </a:xfrm>
          <a:prstGeom prst="rect">
            <a:avLst/>
          </a:prstGeom>
          <a:noFill/>
        </p:spPr>
        <p:txBody>
          <a:bodyPr wrap="square" rtlCol="0">
            <a:spAutoFit/>
          </a:bodyPr>
          <a:lstStyle/>
          <a:p>
            <a:endParaRPr lang="en-US" sz="2000" dirty="0">
              <a:solidFill>
                <a:srgbClr val="FF0000"/>
              </a:solidFill>
              <a:latin typeface="+mn-ea"/>
              <a:ea typeface="+mn-ea"/>
            </a:endParaRPr>
          </a:p>
        </p:txBody>
      </p:sp>
      <p:sp>
        <p:nvSpPr>
          <p:cNvPr id="3" name="テキスト ボックス 2">
            <a:extLst>
              <a:ext uri="{FF2B5EF4-FFF2-40B4-BE49-F238E27FC236}">
                <a16:creationId xmlns:a16="http://schemas.microsoft.com/office/drawing/2014/main" id="{85DCECFE-E11D-F1A1-E227-AF5553DB800B}"/>
              </a:ext>
            </a:extLst>
          </p:cNvPr>
          <p:cNvSpPr txBox="1"/>
          <p:nvPr/>
        </p:nvSpPr>
        <p:spPr>
          <a:xfrm>
            <a:off x="6263548" y="2875330"/>
            <a:ext cx="2552019" cy="3046988"/>
          </a:xfrm>
          <a:prstGeom prst="rect">
            <a:avLst/>
          </a:prstGeom>
          <a:noFill/>
        </p:spPr>
        <p:txBody>
          <a:bodyPr wrap="square" rtlCol="0">
            <a:spAutoFit/>
          </a:bodyPr>
          <a:lstStyle/>
          <a:p>
            <a:r>
              <a:rPr lang="ja-JP" altLang="en-US" dirty="0"/>
              <a:t>・</a:t>
            </a:r>
            <a:r>
              <a:rPr lang="en-US" altLang="ja-JP" dirty="0"/>
              <a:t>1987</a:t>
            </a:r>
            <a:r>
              <a:rPr lang="ja-JP" altLang="en-US" dirty="0"/>
              <a:t>年①「ある程度の年齢までには」＞②「理想の相手が見つかるまで」</a:t>
            </a:r>
            <a:endParaRPr lang="en-US" altLang="ja-JP" dirty="0"/>
          </a:p>
          <a:p>
            <a:r>
              <a:rPr lang="ja-JP" altLang="en-US" dirty="0">
                <a:solidFill>
                  <a:srgbClr val="FF0000"/>
                </a:solidFill>
              </a:rPr>
              <a:t>・</a:t>
            </a:r>
            <a:r>
              <a:rPr lang="en-US" altLang="ja-JP" dirty="0">
                <a:solidFill>
                  <a:srgbClr val="FF0000"/>
                </a:solidFill>
              </a:rPr>
              <a:t>2021</a:t>
            </a:r>
            <a:r>
              <a:rPr lang="ja-JP" altLang="en-US" dirty="0">
                <a:solidFill>
                  <a:srgbClr val="FF0000"/>
                </a:solidFill>
              </a:rPr>
              <a:t>年①≒②となり、女性では①＜②と逆転した！</a:t>
            </a:r>
            <a:endParaRPr lang="en-US" dirty="0">
              <a:solidFill>
                <a:srgbClr val="FF0000"/>
              </a:solidFill>
            </a:endParaRPr>
          </a:p>
        </p:txBody>
      </p:sp>
      <p:sp>
        <p:nvSpPr>
          <p:cNvPr id="4" name="テキスト ボックス 3">
            <a:extLst>
              <a:ext uri="{FF2B5EF4-FFF2-40B4-BE49-F238E27FC236}">
                <a16:creationId xmlns:a16="http://schemas.microsoft.com/office/drawing/2014/main" id="{BEFAA046-DC69-5FA8-04F4-4D10E544FB6A}"/>
              </a:ext>
            </a:extLst>
          </p:cNvPr>
          <p:cNvSpPr txBox="1"/>
          <p:nvPr/>
        </p:nvSpPr>
        <p:spPr>
          <a:xfrm>
            <a:off x="748258" y="1852260"/>
            <a:ext cx="6912768" cy="472492"/>
          </a:xfrm>
          <a:prstGeom prst="rect">
            <a:avLst/>
          </a:prstGeom>
          <a:noFill/>
        </p:spPr>
        <p:txBody>
          <a:bodyPr wrap="square" rtlCol="0">
            <a:spAutoFit/>
          </a:bodyPr>
          <a:lstStyle/>
          <a:p>
            <a:r>
              <a:rPr lang="ja-JP" altLang="en-US" dirty="0">
                <a:solidFill>
                  <a:srgbClr val="FF0000"/>
                </a:solidFill>
              </a:rPr>
              <a:t>いつかは結婚するという人の「いつかは」の意味？</a:t>
            </a:r>
            <a:endParaRPr lang="en-US" dirty="0">
              <a:solidFill>
                <a:srgbClr val="FF0000"/>
              </a:solidFill>
            </a:endParaRPr>
          </a:p>
        </p:txBody>
      </p:sp>
      <p:pic>
        <p:nvPicPr>
          <p:cNvPr id="17" name="コンテンツ プレースホルダー 16">
            <a:extLst>
              <a:ext uri="{FF2B5EF4-FFF2-40B4-BE49-F238E27FC236}">
                <a16:creationId xmlns:a16="http://schemas.microsoft.com/office/drawing/2014/main" id="{8A4B25AA-A4FC-2E05-9131-5E3B8D9A87EF}"/>
              </a:ext>
            </a:extLst>
          </p:cNvPr>
          <p:cNvPicPr>
            <a:picLocks noGrp="1" noChangeAspect="1"/>
          </p:cNvPicPr>
          <p:nvPr>
            <p:ph idx="1"/>
          </p:nvPr>
        </p:nvPicPr>
        <p:blipFill>
          <a:blip r:embed="rId2"/>
          <a:stretch>
            <a:fillRect/>
          </a:stretch>
        </p:blipFill>
        <p:spPr>
          <a:xfrm>
            <a:off x="665784" y="2444256"/>
            <a:ext cx="5481464" cy="3444545"/>
          </a:xfrm>
          <a:prstGeom prst="rect">
            <a:avLst/>
          </a:prstGeom>
        </p:spPr>
      </p:pic>
    </p:spTree>
    <p:extLst>
      <p:ext uri="{BB962C8B-B14F-4D97-AF65-F5344CB8AC3E}">
        <p14:creationId xmlns:p14="http://schemas.microsoft.com/office/powerpoint/2010/main" val="3124967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62B1AF-E3AA-AAE6-2BC5-534401B9DFB2}"/>
              </a:ext>
            </a:extLst>
          </p:cNvPr>
          <p:cNvSpPr>
            <a:spLocks noGrp="1"/>
          </p:cNvSpPr>
          <p:nvPr>
            <p:ph type="title"/>
          </p:nvPr>
        </p:nvSpPr>
        <p:spPr>
          <a:xfrm>
            <a:off x="683568" y="516731"/>
            <a:ext cx="8001000" cy="1216025"/>
          </a:xfrm>
        </p:spPr>
        <p:txBody>
          <a:bodyPr anchor="t" anchorCtr="0"/>
          <a:lstStyle/>
          <a:p>
            <a:r>
              <a:rPr lang="ja-JP" altLang="en-US" dirty="0"/>
              <a:t>②　一生結婚するつもりはない！</a:t>
            </a:r>
            <a:endParaRPr lang="en-US" dirty="0"/>
          </a:p>
        </p:txBody>
      </p:sp>
      <p:sp>
        <p:nvSpPr>
          <p:cNvPr id="5" name="テキスト ボックス 4">
            <a:extLst>
              <a:ext uri="{FF2B5EF4-FFF2-40B4-BE49-F238E27FC236}">
                <a16:creationId xmlns:a16="http://schemas.microsoft.com/office/drawing/2014/main" id="{41EA6D62-8056-5FB4-D8D6-1B96D0136C58}"/>
              </a:ext>
            </a:extLst>
          </p:cNvPr>
          <p:cNvSpPr txBox="1"/>
          <p:nvPr/>
        </p:nvSpPr>
        <p:spPr>
          <a:xfrm>
            <a:off x="703494" y="6237312"/>
            <a:ext cx="8001000" cy="646331"/>
          </a:xfrm>
          <a:prstGeom prst="rect">
            <a:avLst/>
          </a:prstGeom>
          <a:noFill/>
        </p:spPr>
        <p:txBody>
          <a:bodyPr wrap="square" rtlCol="0">
            <a:spAutoFit/>
          </a:bodyPr>
          <a:lstStyle/>
          <a:p>
            <a:r>
              <a:rPr lang="ja-JP" altLang="en-US" sz="1800" dirty="0"/>
              <a:t>資料：国立社会保障・人口問題研究所（</a:t>
            </a:r>
            <a:r>
              <a:rPr lang="en-US" altLang="ja-JP" sz="1800" dirty="0"/>
              <a:t>2022</a:t>
            </a:r>
            <a:r>
              <a:rPr lang="ja-JP" altLang="en-US" sz="1800" dirty="0"/>
              <a:t>）第</a:t>
            </a:r>
            <a:r>
              <a:rPr lang="en-US" altLang="ja-JP" sz="1800" dirty="0"/>
              <a:t>16</a:t>
            </a:r>
            <a:r>
              <a:rPr lang="ja-JP" altLang="en-US" sz="1800" dirty="0"/>
              <a:t>回出生動向基本調査（結婚と出産に関する全国調査）</a:t>
            </a:r>
            <a:r>
              <a:rPr lang="en-US" altLang="ja-JP" sz="1800" dirty="0"/>
              <a:t>2021</a:t>
            </a:r>
            <a:r>
              <a:rPr lang="ja-JP" altLang="en-US" sz="1800" dirty="0"/>
              <a:t>年</a:t>
            </a:r>
            <a:r>
              <a:rPr lang="en-US" altLang="ja-JP" sz="1800" dirty="0"/>
              <a:t>6</a:t>
            </a:r>
            <a:r>
              <a:rPr lang="ja-JP" altLang="en-US" sz="1800" dirty="0"/>
              <a:t>月</a:t>
            </a:r>
            <a:endParaRPr lang="en-US" sz="1800" dirty="0"/>
          </a:p>
        </p:txBody>
      </p:sp>
      <p:sp>
        <p:nvSpPr>
          <p:cNvPr id="6" name="テキスト ボックス 5">
            <a:extLst>
              <a:ext uri="{FF2B5EF4-FFF2-40B4-BE49-F238E27FC236}">
                <a16:creationId xmlns:a16="http://schemas.microsoft.com/office/drawing/2014/main" id="{609201C6-75E5-33D0-9552-6D6CA7E83C26}"/>
              </a:ext>
            </a:extLst>
          </p:cNvPr>
          <p:cNvSpPr txBox="1"/>
          <p:nvPr/>
        </p:nvSpPr>
        <p:spPr>
          <a:xfrm>
            <a:off x="611559" y="5207213"/>
            <a:ext cx="8305572" cy="1015663"/>
          </a:xfrm>
          <a:prstGeom prst="rect">
            <a:avLst/>
          </a:prstGeom>
          <a:noFill/>
        </p:spPr>
        <p:txBody>
          <a:bodyPr wrap="square" rtlCol="0">
            <a:spAutoFit/>
          </a:bodyPr>
          <a:lstStyle/>
          <a:p>
            <a:r>
              <a:rPr lang="ja-JP" altLang="en-US" sz="2000" dirty="0">
                <a:solidFill>
                  <a:srgbClr val="FF0000"/>
                </a:solidFill>
                <a:latin typeface="+mn-ea"/>
                <a:ea typeface="+mn-ea"/>
              </a:rPr>
              <a:t>性別・年齢別でみても</a:t>
            </a:r>
            <a:r>
              <a:rPr lang="en-US" altLang="ja-JP" sz="2000" dirty="0">
                <a:solidFill>
                  <a:srgbClr val="FF0000"/>
                </a:solidFill>
                <a:latin typeface="+mn-ea"/>
                <a:ea typeface="+mn-ea"/>
              </a:rPr>
              <a:t>2021</a:t>
            </a:r>
            <a:r>
              <a:rPr lang="ja-JP" altLang="en-US" sz="2000" dirty="0">
                <a:solidFill>
                  <a:srgbClr val="FF0000"/>
                </a:solidFill>
                <a:latin typeface="+mn-ea"/>
                <a:ea typeface="+mn-ea"/>
              </a:rPr>
              <a:t>年は急増していてコロナ・ショックの可能性が高いが、戻らないかも知れない。女性の</a:t>
            </a:r>
            <a:r>
              <a:rPr lang="en-US" altLang="ja-JP" sz="2000" dirty="0">
                <a:solidFill>
                  <a:srgbClr val="FF0000"/>
                </a:solidFill>
                <a:latin typeface="+mn-ea"/>
                <a:ea typeface="+mn-ea"/>
              </a:rPr>
              <a:t>30</a:t>
            </a:r>
            <a:r>
              <a:rPr lang="ja-JP" altLang="en-US" sz="2000" dirty="0">
                <a:solidFill>
                  <a:srgbClr val="FF0000"/>
                </a:solidFill>
                <a:latin typeface="+mn-ea"/>
                <a:ea typeface="+mn-ea"/>
              </a:rPr>
              <a:t>－</a:t>
            </a:r>
            <a:r>
              <a:rPr lang="en-US" altLang="ja-JP" sz="2000" dirty="0">
                <a:solidFill>
                  <a:srgbClr val="FF0000"/>
                </a:solidFill>
                <a:latin typeface="+mn-ea"/>
                <a:ea typeface="+mn-ea"/>
              </a:rPr>
              <a:t>34</a:t>
            </a:r>
            <a:r>
              <a:rPr lang="ja-JP" altLang="en-US" sz="2000" dirty="0">
                <a:solidFill>
                  <a:srgbClr val="FF0000"/>
                </a:solidFill>
                <a:latin typeface="+mn-ea"/>
                <a:ea typeface="+mn-ea"/>
              </a:rPr>
              <a:t>歳が</a:t>
            </a:r>
            <a:r>
              <a:rPr lang="en-US" altLang="ja-JP" sz="2000" dirty="0">
                <a:solidFill>
                  <a:srgbClr val="FF0000"/>
                </a:solidFill>
                <a:latin typeface="+mn-ea"/>
                <a:ea typeface="+mn-ea"/>
              </a:rPr>
              <a:t>1982</a:t>
            </a:r>
            <a:r>
              <a:rPr lang="ja-JP" altLang="en-US" sz="2000" dirty="0">
                <a:solidFill>
                  <a:srgbClr val="FF0000"/>
                </a:solidFill>
                <a:latin typeface="+mn-ea"/>
                <a:ea typeface="+mn-ea"/>
              </a:rPr>
              <a:t>－</a:t>
            </a:r>
            <a:r>
              <a:rPr lang="en-US" altLang="ja-JP" sz="2000" dirty="0">
                <a:solidFill>
                  <a:srgbClr val="FF0000"/>
                </a:solidFill>
                <a:latin typeface="+mn-ea"/>
                <a:ea typeface="+mn-ea"/>
              </a:rPr>
              <a:t>1992</a:t>
            </a:r>
            <a:r>
              <a:rPr lang="ja-JP" altLang="en-US" sz="2000" dirty="0">
                <a:solidFill>
                  <a:srgbClr val="FF0000"/>
                </a:solidFill>
                <a:latin typeface="+mn-ea"/>
                <a:ea typeface="+mn-ea"/>
              </a:rPr>
              <a:t>年まで、かなり高かったのは。なぜ？</a:t>
            </a:r>
            <a:endParaRPr lang="en-US" sz="2000" dirty="0">
              <a:solidFill>
                <a:srgbClr val="FF0000"/>
              </a:solidFill>
              <a:latin typeface="+mn-ea"/>
              <a:ea typeface="+mn-ea"/>
            </a:endParaRPr>
          </a:p>
        </p:txBody>
      </p:sp>
      <p:pic>
        <p:nvPicPr>
          <p:cNvPr id="9" name="コンテンツ プレースホルダー 8">
            <a:extLst>
              <a:ext uri="{FF2B5EF4-FFF2-40B4-BE49-F238E27FC236}">
                <a16:creationId xmlns:a16="http://schemas.microsoft.com/office/drawing/2014/main" id="{D0960C0A-5E30-753D-CF06-BA088084F612}"/>
              </a:ext>
            </a:extLst>
          </p:cNvPr>
          <p:cNvPicPr>
            <a:picLocks noGrp="1" noChangeAspect="1"/>
          </p:cNvPicPr>
          <p:nvPr>
            <p:ph idx="1"/>
          </p:nvPr>
        </p:nvPicPr>
        <p:blipFill>
          <a:blip r:embed="rId2"/>
          <a:stretch>
            <a:fillRect/>
          </a:stretch>
        </p:blipFill>
        <p:spPr>
          <a:xfrm>
            <a:off x="611559" y="1793147"/>
            <a:ext cx="8193971" cy="3332098"/>
          </a:xfrm>
          <a:prstGeom prst="rect">
            <a:avLst/>
          </a:prstGeom>
          <a:solidFill>
            <a:schemeClr val="bg1"/>
          </a:solidFill>
        </p:spPr>
      </p:pic>
    </p:spTree>
    <p:extLst>
      <p:ext uri="{BB962C8B-B14F-4D97-AF65-F5344CB8AC3E}">
        <p14:creationId xmlns:p14="http://schemas.microsoft.com/office/powerpoint/2010/main" val="975455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62B1AF-E3AA-AAE6-2BC5-534401B9DFB2}"/>
              </a:ext>
            </a:extLst>
          </p:cNvPr>
          <p:cNvSpPr>
            <a:spLocks noGrp="1"/>
          </p:cNvSpPr>
          <p:nvPr>
            <p:ph type="title"/>
          </p:nvPr>
        </p:nvSpPr>
        <p:spPr>
          <a:xfrm>
            <a:off x="683568" y="516731"/>
            <a:ext cx="8001000" cy="1216025"/>
          </a:xfrm>
        </p:spPr>
        <p:txBody>
          <a:bodyPr anchor="t" anchorCtr="0"/>
          <a:lstStyle/>
          <a:p>
            <a:r>
              <a:rPr lang="ja-JP" altLang="en-US" dirty="0"/>
              <a:t>③</a:t>
            </a:r>
            <a:r>
              <a:rPr lang="ja-JP" altLang="en-US" dirty="0">
                <a:solidFill>
                  <a:srgbClr val="FF0000"/>
                </a:solidFill>
              </a:rPr>
              <a:t>結婚のメリットは？</a:t>
            </a:r>
            <a:r>
              <a:rPr lang="ja-JP" altLang="en-US" sz="2000" dirty="0">
                <a:solidFill>
                  <a:srgbClr val="FF0000"/>
                </a:solidFill>
              </a:rPr>
              <a:t>（結婚には利点があるとした人）</a:t>
            </a:r>
            <a:br>
              <a:rPr lang="en-US" dirty="0">
                <a:solidFill>
                  <a:srgbClr val="FF0000"/>
                </a:solidFill>
              </a:rPr>
            </a:b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dirty="0">
                <a:effectLst/>
                <a:latin typeface="Century" panose="02040604050505020304" pitchFamily="18" charset="0"/>
                <a:ea typeface="ＭＳ 明朝" panose="02020609040205080304" pitchFamily="17" charset="-128"/>
                <a:cs typeface="Times New Roman" panose="02020603050405020304" pitchFamily="18" charset="0"/>
              </a:rPr>
              <a:t>独身者調査</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dirty="0">
                <a:effectLst/>
                <a:latin typeface="Century" panose="02040604050505020304" pitchFamily="18" charset="0"/>
                <a:ea typeface="ＭＳ 明朝" panose="02020609040205080304" pitchFamily="17" charset="-128"/>
                <a:cs typeface="Times New Roman" panose="02020603050405020304" pitchFamily="18" charset="0"/>
              </a:rPr>
              <a:t>　～未婚者の結婚・出産に対する考え方～</a:t>
            </a:r>
            <a:endParaRPr lang="en-US" dirty="0"/>
          </a:p>
        </p:txBody>
      </p:sp>
      <p:sp>
        <p:nvSpPr>
          <p:cNvPr id="5" name="テキスト ボックス 4">
            <a:extLst>
              <a:ext uri="{FF2B5EF4-FFF2-40B4-BE49-F238E27FC236}">
                <a16:creationId xmlns:a16="http://schemas.microsoft.com/office/drawing/2014/main" id="{41EA6D62-8056-5FB4-D8D6-1B96D0136C58}"/>
              </a:ext>
            </a:extLst>
          </p:cNvPr>
          <p:cNvSpPr txBox="1"/>
          <p:nvPr/>
        </p:nvSpPr>
        <p:spPr>
          <a:xfrm>
            <a:off x="703494" y="6237312"/>
            <a:ext cx="8001000" cy="646331"/>
          </a:xfrm>
          <a:prstGeom prst="rect">
            <a:avLst/>
          </a:prstGeom>
          <a:noFill/>
        </p:spPr>
        <p:txBody>
          <a:bodyPr wrap="square" rtlCol="0">
            <a:spAutoFit/>
          </a:bodyPr>
          <a:lstStyle/>
          <a:p>
            <a:r>
              <a:rPr lang="ja-JP" altLang="en-US" sz="1800" dirty="0"/>
              <a:t>資料：国立社会保障・人口問題研究所（</a:t>
            </a:r>
            <a:r>
              <a:rPr lang="en-US" altLang="ja-JP" sz="1800" dirty="0"/>
              <a:t>2022</a:t>
            </a:r>
            <a:r>
              <a:rPr lang="ja-JP" altLang="en-US" sz="1800" dirty="0"/>
              <a:t>）第</a:t>
            </a:r>
            <a:r>
              <a:rPr lang="en-US" altLang="ja-JP" sz="1800" dirty="0"/>
              <a:t>16</a:t>
            </a:r>
            <a:r>
              <a:rPr lang="ja-JP" altLang="en-US" sz="1800" dirty="0"/>
              <a:t>回出生動向基本調査（結婚と出産に関する全国調査）</a:t>
            </a:r>
            <a:r>
              <a:rPr lang="en-US" altLang="ja-JP" sz="1800" dirty="0"/>
              <a:t>2021</a:t>
            </a:r>
            <a:r>
              <a:rPr lang="ja-JP" altLang="en-US" sz="1800" dirty="0"/>
              <a:t>年</a:t>
            </a:r>
            <a:r>
              <a:rPr lang="en-US" altLang="ja-JP" sz="1800" dirty="0"/>
              <a:t>6</a:t>
            </a:r>
            <a:r>
              <a:rPr lang="ja-JP" altLang="en-US" sz="1800" dirty="0"/>
              <a:t>月</a:t>
            </a:r>
            <a:endParaRPr lang="en-US" sz="1800" dirty="0"/>
          </a:p>
        </p:txBody>
      </p:sp>
      <p:sp>
        <p:nvSpPr>
          <p:cNvPr id="6" name="テキスト ボックス 5">
            <a:extLst>
              <a:ext uri="{FF2B5EF4-FFF2-40B4-BE49-F238E27FC236}">
                <a16:creationId xmlns:a16="http://schemas.microsoft.com/office/drawing/2014/main" id="{609201C6-75E5-33D0-9552-6D6CA7E83C26}"/>
              </a:ext>
            </a:extLst>
          </p:cNvPr>
          <p:cNvSpPr txBox="1"/>
          <p:nvPr/>
        </p:nvSpPr>
        <p:spPr>
          <a:xfrm>
            <a:off x="611559" y="5207213"/>
            <a:ext cx="8305572" cy="400110"/>
          </a:xfrm>
          <a:prstGeom prst="rect">
            <a:avLst/>
          </a:prstGeom>
          <a:noFill/>
        </p:spPr>
        <p:txBody>
          <a:bodyPr wrap="square" rtlCol="0">
            <a:spAutoFit/>
          </a:bodyPr>
          <a:lstStyle/>
          <a:p>
            <a:endParaRPr lang="en-US" sz="2000" dirty="0">
              <a:solidFill>
                <a:srgbClr val="FF0000"/>
              </a:solidFill>
              <a:latin typeface="+mn-ea"/>
              <a:ea typeface="+mn-ea"/>
            </a:endParaRPr>
          </a:p>
        </p:txBody>
      </p:sp>
      <p:pic>
        <p:nvPicPr>
          <p:cNvPr id="14" name="コンテンツ プレースホルダー 13">
            <a:extLst>
              <a:ext uri="{FF2B5EF4-FFF2-40B4-BE49-F238E27FC236}">
                <a16:creationId xmlns:a16="http://schemas.microsoft.com/office/drawing/2014/main" id="{02253A56-874F-4694-DC69-600620F7EE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489" y="1964749"/>
            <a:ext cx="8293021" cy="3561712"/>
          </a:xfrm>
          <a:prstGeom prst="rect">
            <a:avLst/>
          </a:prstGeom>
          <a:noFill/>
          <a:ln>
            <a:noFill/>
          </a:ln>
        </p:spPr>
      </p:pic>
    </p:spTree>
    <p:extLst>
      <p:ext uri="{BB962C8B-B14F-4D97-AF65-F5344CB8AC3E}">
        <p14:creationId xmlns:p14="http://schemas.microsoft.com/office/powerpoint/2010/main" val="848677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1EA6D62-8056-5FB4-D8D6-1B96D0136C58}"/>
              </a:ext>
            </a:extLst>
          </p:cNvPr>
          <p:cNvSpPr txBox="1"/>
          <p:nvPr/>
        </p:nvSpPr>
        <p:spPr>
          <a:xfrm>
            <a:off x="703494" y="6237312"/>
            <a:ext cx="8001000" cy="646331"/>
          </a:xfrm>
          <a:prstGeom prst="rect">
            <a:avLst/>
          </a:prstGeom>
          <a:noFill/>
        </p:spPr>
        <p:txBody>
          <a:bodyPr wrap="square" rtlCol="0">
            <a:spAutoFit/>
          </a:bodyPr>
          <a:lstStyle/>
          <a:p>
            <a:r>
              <a:rPr lang="ja-JP" altLang="en-US" sz="1800" dirty="0"/>
              <a:t>資料：国立社会保障・人口問題研究所（</a:t>
            </a:r>
            <a:r>
              <a:rPr lang="en-US" altLang="ja-JP" sz="1800" dirty="0"/>
              <a:t>2022</a:t>
            </a:r>
            <a:r>
              <a:rPr lang="ja-JP" altLang="en-US" sz="1800" dirty="0"/>
              <a:t>）第</a:t>
            </a:r>
            <a:r>
              <a:rPr lang="en-US" altLang="ja-JP" sz="1800" dirty="0"/>
              <a:t>16</a:t>
            </a:r>
            <a:r>
              <a:rPr lang="ja-JP" altLang="en-US" sz="1800" dirty="0"/>
              <a:t>回出生動向基本調査（結婚と出産に関する全国調査）</a:t>
            </a:r>
            <a:r>
              <a:rPr lang="en-US" altLang="ja-JP" sz="1800" dirty="0"/>
              <a:t>2021</a:t>
            </a:r>
            <a:r>
              <a:rPr lang="ja-JP" altLang="en-US" sz="1800" dirty="0"/>
              <a:t>年</a:t>
            </a:r>
            <a:r>
              <a:rPr lang="en-US" altLang="ja-JP" sz="1800" dirty="0"/>
              <a:t>6</a:t>
            </a:r>
            <a:r>
              <a:rPr lang="ja-JP" altLang="en-US" sz="1800" dirty="0"/>
              <a:t>月</a:t>
            </a:r>
            <a:endParaRPr lang="en-US" sz="1800" dirty="0"/>
          </a:p>
        </p:txBody>
      </p:sp>
      <p:sp>
        <p:nvSpPr>
          <p:cNvPr id="6" name="テキスト ボックス 5">
            <a:extLst>
              <a:ext uri="{FF2B5EF4-FFF2-40B4-BE49-F238E27FC236}">
                <a16:creationId xmlns:a16="http://schemas.microsoft.com/office/drawing/2014/main" id="{609201C6-75E5-33D0-9552-6D6CA7E83C26}"/>
              </a:ext>
            </a:extLst>
          </p:cNvPr>
          <p:cNvSpPr txBox="1"/>
          <p:nvPr/>
        </p:nvSpPr>
        <p:spPr>
          <a:xfrm>
            <a:off x="551208" y="5355953"/>
            <a:ext cx="8305572" cy="400110"/>
          </a:xfrm>
          <a:prstGeom prst="rect">
            <a:avLst/>
          </a:prstGeom>
          <a:noFill/>
        </p:spPr>
        <p:txBody>
          <a:bodyPr wrap="square" rtlCol="0">
            <a:spAutoFit/>
          </a:bodyPr>
          <a:lstStyle/>
          <a:p>
            <a:endParaRPr lang="en-US" sz="2000" dirty="0">
              <a:solidFill>
                <a:srgbClr val="FF0000"/>
              </a:solidFill>
              <a:latin typeface="+mn-ea"/>
              <a:ea typeface="+mn-ea"/>
            </a:endParaRPr>
          </a:p>
        </p:txBody>
      </p:sp>
      <p:pic>
        <p:nvPicPr>
          <p:cNvPr id="9" name="コンテンツ プレースホルダー 8" descr="タイムライン&#10;&#10;自動的に生成された説明">
            <a:extLst>
              <a:ext uri="{FF2B5EF4-FFF2-40B4-BE49-F238E27FC236}">
                <a16:creationId xmlns:a16="http://schemas.microsoft.com/office/drawing/2014/main" id="{D272F4D5-EFA7-9E8B-E1B5-4CEA94D72273}"/>
              </a:ext>
            </a:extLst>
          </p:cNvPr>
          <p:cNvPicPr>
            <a:picLocks noGrp="1" noChangeAspect="1"/>
          </p:cNvPicPr>
          <p:nvPr>
            <p:ph idx="1"/>
          </p:nvPr>
        </p:nvPicPr>
        <p:blipFill>
          <a:blip r:embed="rId2"/>
          <a:stretch>
            <a:fillRect/>
          </a:stretch>
        </p:blipFill>
        <p:spPr>
          <a:xfrm>
            <a:off x="358604" y="826072"/>
            <a:ext cx="5764853" cy="4900125"/>
          </a:xfrm>
        </p:spPr>
      </p:pic>
      <p:sp>
        <p:nvSpPr>
          <p:cNvPr id="10" name="テキスト ボックス 9">
            <a:extLst>
              <a:ext uri="{FF2B5EF4-FFF2-40B4-BE49-F238E27FC236}">
                <a16:creationId xmlns:a16="http://schemas.microsoft.com/office/drawing/2014/main" id="{C3FCDD8E-EF51-A35E-2457-276CF7BA172C}"/>
              </a:ext>
            </a:extLst>
          </p:cNvPr>
          <p:cNvSpPr txBox="1"/>
          <p:nvPr/>
        </p:nvSpPr>
        <p:spPr>
          <a:xfrm>
            <a:off x="6202471" y="1166453"/>
            <a:ext cx="2575294" cy="4219362"/>
          </a:xfrm>
          <a:prstGeom prst="rect">
            <a:avLst/>
          </a:prstGeom>
          <a:solidFill>
            <a:schemeClr val="bg1"/>
          </a:solidFill>
        </p:spPr>
        <p:txBody>
          <a:bodyPr wrap="square" rtlCol="0">
            <a:spAutoFit/>
          </a:bodyPr>
          <a:lstStyle/>
          <a:p>
            <a:pPr algn="l"/>
            <a:r>
              <a:rPr lang="ja-JP" altLang="en-US" sz="1800" b="0" i="0" u="none" strike="noStrike" baseline="0" dirty="0">
                <a:latin typeface="RyuminPr6N-Light"/>
              </a:rPr>
              <a:t>第</a:t>
            </a:r>
            <a:r>
              <a:rPr lang="en-US" altLang="ja-JP" sz="1800" b="0" i="0" u="none" strike="noStrike" baseline="0" dirty="0">
                <a:latin typeface="RyuminPr6N-Light"/>
              </a:rPr>
              <a:t>9 </a:t>
            </a:r>
            <a:r>
              <a:rPr lang="ja-JP" altLang="en-US" sz="1800" b="0" i="0" u="none" strike="noStrike" baseline="0" dirty="0">
                <a:latin typeface="RyuminPr6N-Light"/>
              </a:rPr>
              <a:t>回（</a:t>
            </a:r>
            <a:r>
              <a:rPr lang="en-US" altLang="ja-JP" sz="1800" b="0" i="0" u="none" strike="noStrike" baseline="0" dirty="0">
                <a:latin typeface="RyuminPr6N-Light"/>
              </a:rPr>
              <a:t>1987 </a:t>
            </a:r>
            <a:r>
              <a:rPr lang="ja-JP" altLang="en-US" sz="1800" b="0" i="0" u="none" strike="noStrike" baseline="0" dirty="0">
                <a:latin typeface="RyuminPr6N-Light"/>
              </a:rPr>
              <a:t>年）調査からほぼ一貫して増加していた</a:t>
            </a:r>
          </a:p>
          <a:p>
            <a:pPr algn="l"/>
            <a:r>
              <a:rPr lang="ja-JP" altLang="en-US" sz="1800" b="0" i="0" u="none" strike="noStrike" baseline="0" dirty="0">
                <a:latin typeface="RyuminPr6N-Light"/>
              </a:rPr>
              <a:t>「自分の子どもや家族をもてる」が減少に転じ、女性では</a:t>
            </a:r>
            <a:r>
              <a:rPr lang="en-US" altLang="ja-JP" sz="1800" b="0" i="0" u="none" strike="noStrike" baseline="0" dirty="0">
                <a:latin typeface="RyuminPr6N-Light"/>
              </a:rPr>
              <a:t>39.4%</a:t>
            </a:r>
            <a:r>
              <a:rPr lang="ja-JP" altLang="en-US" sz="1800" b="0" i="0" u="none" strike="noStrike" baseline="0" dirty="0">
                <a:latin typeface="RyuminPr6N-Light"/>
              </a:rPr>
              <a:t>となった。</a:t>
            </a:r>
            <a:endParaRPr lang="en-US" altLang="ja-JP" sz="1800" b="0" i="0" u="none" strike="noStrike" baseline="0" dirty="0">
              <a:latin typeface="RyuminPr6N-Light"/>
            </a:endParaRPr>
          </a:p>
          <a:p>
            <a:pPr algn="l"/>
            <a:r>
              <a:rPr lang="ja-JP" altLang="en-US" sz="1800" b="0" i="0" u="none" strike="noStrike" baseline="0" dirty="0">
                <a:latin typeface="RyuminPr6N-Light"/>
              </a:rPr>
              <a:t>男性では「精神的な安らぎの場が得られる」を挙げる人が微増して</a:t>
            </a:r>
            <a:r>
              <a:rPr lang="en-US" altLang="ja-JP" sz="1800" b="0" i="0" u="none" strike="noStrike" baseline="0" dirty="0">
                <a:latin typeface="RyuminPr6N-Light"/>
              </a:rPr>
              <a:t>33.8%</a:t>
            </a:r>
            <a:r>
              <a:rPr lang="ja-JP" altLang="en-US" sz="1800" b="0" i="0" u="none" strike="noStrike" baseline="0" dirty="0">
                <a:latin typeface="RyuminPr6N-Light"/>
              </a:rPr>
              <a:t>、「自分の子どもや家族をもてる」の</a:t>
            </a:r>
            <a:r>
              <a:rPr lang="en-US" altLang="ja-JP" sz="1800" b="0" i="0" u="none" strike="noStrike" baseline="0" dirty="0">
                <a:latin typeface="RyuminPr6N-Light"/>
              </a:rPr>
              <a:t>31.1%</a:t>
            </a:r>
            <a:r>
              <a:rPr lang="ja-JP" altLang="en-US" sz="1800" b="0" i="0" u="none" strike="noStrike" baseline="0" dirty="0">
                <a:latin typeface="RyuminPr6N-Light"/>
              </a:rPr>
              <a:t>を上回った。「経済的に余裕がもてる」を挙げる人は、前回に続き、男女とも微増した。</a:t>
            </a:r>
            <a:endParaRPr lang="en-US" dirty="0"/>
          </a:p>
        </p:txBody>
      </p:sp>
      <p:sp>
        <p:nvSpPr>
          <p:cNvPr id="11" name="テキスト ボックス 10">
            <a:extLst>
              <a:ext uri="{FF2B5EF4-FFF2-40B4-BE49-F238E27FC236}">
                <a16:creationId xmlns:a16="http://schemas.microsoft.com/office/drawing/2014/main" id="{FACFCED5-ACB1-335C-D22D-985DEEE6F790}"/>
              </a:ext>
            </a:extLst>
          </p:cNvPr>
          <p:cNvSpPr txBox="1"/>
          <p:nvPr/>
        </p:nvSpPr>
        <p:spPr>
          <a:xfrm>
            <a:off x="6459876" y="478483"/>
            <a:ext cx="2440814" cy="465614"/>
          </a:xfrm>
          <a:prstGeom prst="rect">
            <a:avLst/>
          </a:prstGeom>
          <a:noFill/>
        </p:spPr>
        <p:txBody>
          <a:bodyPr wrap="square" rtlCol="0">
            <a:spAutoFit/>
          </a:bodyPr>
          <a:lstStyle/>
          <a:p>
            <a:r>
              <a:rPr lang="ja-JP" altLang="en-US" dirty="0">
                <a:solidFill>
                  <a:srgbClr val="FF0000"/>
                </a:solidFill>
              </a:rPr>
              <a:t>結婚のメリット</a:t>
            </a:r>
            <a:endParaRPr lang="en-US" dirty="0">
              <a:solidFill>
                <a:srgbClr val="FF0000"/>
              </a:solidFill>
            </a:endParaRPr>
          </a:p>
        </p:txBody>
      </p:sp>
    </p:spTree>
    <p:extLst>
      <p:ext uri="{BB962C8B-B14F-4D97-AF65-F5344CB8AC3E}">
        <p14:creationId xmlns:p14="http://schemas.microsoft.com/office/powerpoint/2010/main" val="668455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62B1AF-E3AA-AAE6-2BC5-534401B9DFB2}"/>
              </a:ext>
            </a:extLst>
          </p:cNvPr>
          <p:cNvSpPr>
            <a:spLocks noGrp="1"/>
          </p:cNvSpPr>
          <p:nvPr>
            <p:ph type="title"/>
          </p:nvPr>
        </p:nvSpPr>
        <p:spPr>
          <a:xfrm>
            <a:off x="703494" y="592332"/>
            <a:ext cx="7848872" cy="896045"/>
          </a:xfrm>
        </p:spPr>
        <p:txBody>
          <a:bodyPr anchor="t" anchorCtr="0"/>
          <a:lstStyle/>
          <a:p>
            <a:r>
              <a:rPr lang="ja-JP" altLang="en-US" dirty="0"/>
              <a:t>④</a:t>
            </a:r>
            <a:r>
              <a:rPr lang="ja-JP" altLang="en-US" dirty="0">
                <a:solidFill>
                  <a:srgbClr val="FF0000"/>
                </a:solidFill>
              </a:rPr>
              <a:t>独身（未婚）のメリットは？</a:t>
            </a:r>
            <a:br>
              <a:rPr lang="en-US" dirty="0">
                <a:solidFill>
                  <a:srgbClr val="FF0000"/>
                </a:solidFill>
              </a:rPr>
            </a:br>
            <a:endParaRPr lang="en-US" dirty="0"/>
          </a:p>
        </p:txBody>
      </p:sp>
      <p:sp>
        <p:nvSpPr>
          <p:cNvPr id="5" name="テキスト ボックス 4">
            <a:extLst>
              <a:ext uri="{FF2B5EF4-FFF2-40B4-BE49-F238E27FC236}">
                <a16:creationId xmlns:a16="http://schemas.microsoft.com/office/drawing/2014/main" id="{41EA6D62-8056-5FB4-D8D6-1B96D0136C58}"/>
              </a:ext>
            </a:extLst>
          </p:cNvPr>
          <p:cNvSpPr txBox="1"/>
          <p:nvPr/>
        </p:nvSpPr>
        <p:spPr>
          <a:xfrm>
            <a:off x="703494" y="6237312"/>
            <a:ext cx="8001000" cy="646331"/>
          </a:xfrm>
          <a:prstGeom prst="rect">
            <a:avLst/>
          </a:prstGeom>
          <a:noFill/>
        </p:spPr>
        <p:txBody>
          <a:bodyPr wrap="square" rtlCol="0">
            <a:spAutoFit/>
          </a:bodyPr>
          <a:lstStyle/>
          <a:p>
            <a:r>
              <a:rPr lang="ja-JP" altLang="en-US" sz="1800" dirty="0"/>
              <a:t>資料：国立社会保障・人口問題研究所（</a:t>
            </a:r>
            <a:r>
              <a:rPr lang="en-US" altLang="ja-JP" sz="1800" dirty="0"/>
              <a:t>2022</a:t>
            </a:r>
            <a:r>
              <a:rPr lang="ja-JP" altLang="en-US" sz="1800" dirty="0"/>
              <a:t>）第</a:t>
            </a:r>
            <a:r>
              <a:rPr lang="en-US" altLang="ja-JP" sz="1800" dirty="0"/>
              <a:t>16</a:t>
            </a:r>
            <a:r>
              <a:rPr lang="ja-JP" altLang="en-US" sz="1800" dirty="0"/>
              <a:t>回出生動向基本調査（結婚と出産に関する全国調査）</a:t>
            </a:r>
            <a:r>
              <a:rPr lang="en-US" altLang="ja-JP" sz="1800" dirty="0"/>
              <a:t>2021</a:t>
            </a:r>
            <a:r>
              <a:rPr lang="ja-JP" altLang="en-US" sz="1800" dirty="0"/>
              <a:t>年</a:t>
            </a:r>
            <a:r>
              <a:rPr lang="en-US" altLang="ja-JP" sz="1800" dirty="0"/>
              <a:t>6</a:t>
            </a:r>
            <a:r>
              <a:rPr lang="ja-JP" altLang="en-US" sz="1800" dirty="0"/>
              <a:t>月</a:t>
            </a:r>
            <a:endParaRPr lang="en-US" sz="1800" dirty="0"/>
          </a:p>
        </p:txBody>
      </p:sp>
      <p:sp>
        <p:nvSpPr>
          <p:cNvPr id="6" name="テキスト ボックス 5">
            <a:extLst>
              <a:ext uri="{FF2B5EF4-FFF2-40B4-BE49-F238E27FC236}">
                <a16:creationId xmlns:a16="http://schemas.microsoft.com/office/drawing/2014/main" id="{609201C6-75E5-33D0-9552-6D6CA7E83C26}"/>
              </a:ext>
            </a:extLst>
          </p:cNvPr>
          <p:cNvSpPr txBox="1"/>
          <p:nvPr/>
        </p:nvSpPr>
        <p:spPr>
          <a:xfrm>
            <a:off x="611559" y="5207213"/>
            <a:ext cx="8305572" cy="400110"/>
          </a:xfrm>
          <a:prstGeom prst="rect">
            <a:avLst/>
          </a:prstGeom>
          <a:noFill/>
        </p:spPr>
        <p:txBody>
          <a:bodyPr wrap="square" rtlCol="0">
            <a:spAutoFit/>
          </a:bodyPr>
          <a:lstStyle/>
          <a:p>
            <a:endParaRPr lang="en-US" sz="2000" dirty="0">
              <a:solidFill>
                <a:srgbClr val="FF0000"/>
              </a:solidFill>
              <a:latin typeface="+mn-ea"/>
              <a:ea typeface="+mn-ea"/>
            </a:endParaRPr>
          </a:p>
        </p:txBody>
      </p:sp>
      <p:sp>
        <p:nvSpPr>
          <p:cNvPr id="10" name="テキスト ボックス 9">
            <a:extLst>
              <a:ext uri="{FF2B5EF4-FFF2-40B4-BE49-F238E27FC236}">
                <a16:creationId xmlns:a16="http://schemas.microsoft.com/office/drawing/2014/main" id="{C3FCDD8E-EF51-A35E-2457-276CF7BA172C}"/>
              </a:ext>
            </a:extLst>
          </p:cNvPr>
          <p:cNvSpPr txBox="1"/>
          <p:nvPr/>
        </p:nvSpPr>
        <p:spPr>
          <a:xfrm>
            <a:off x="5940151" y="1748193"/>
            <a:ext cx="2520280" cy="3693319"/>
          </a:xfrm>
          <a:prstGeom prst="rect">
            <a:avLst/>
          </a:prstGeom>
          <a:noFill/>
        </p:spPr>
        <p:txBody>
          <a:bodyPr wrap="square" rtlCol="0">
            <a:spAutoFit/>
          </a:bodyPr>
          <a:lstStyle/>
          <a:p>
            <a:pPr algn="l"/>
            <a:r>
              <a:rPr lang="ja-JP" altLang="en-US" sz="1800" b="0" i="0" u="none" strike="noStrike" baseline="0" dirty="0">
                <a:latin typeface="RyuminPr6N-Light"/>
              </a:rPr>
              <a:t>第</a:t>
            </a:r>
            <a:r>
              <a:rPr lang="en-US" altLang="ja-JP" sz="1800" b="0" i="0" u="none" strike="noStrike" baseline="0" dirty="0">
                <a:latin typeface="RyuminPr6N-Light"/>
              </a:rPr>
              <a:t>9 </a:t>
            </a:r>
            <a:r>
              <a:rPr lang="ja-JP" altLang="en-US" sz="1800" b="0" i="0" u="none" strike="noStrike" baseline="0" dirty="0">
                <a:latin typeface="RyuminPr6N-Light"/>
              </a:rPr>
              <a:t>回（</a:t>
            </a:r>
            <a:r>
              <a:rPr lang="en-US" altLang="ja-JP" sz="1800" b="0" i="0" u="none" strike="noStrike" baseline="0" dirty="0">
                <a:latin typeface="RyuminPr6N-Light"/>
              </a:rPr>
              <a:t>1987 </a:t>
            </a:r>
            <a:r>
              <a:rPr lang="ja-JP" altLang="en-US" sz="1800" b="0" i="0" u="none" strike="noStrike" baseline="0" dirty="0">
                <a:latin typeface="RyuminPr6N-Light"/>
              </a:rPr>
              <a:t>年）調査以来、最多の</a:t>
            </a:r>
          </a:p>
          <a:p>
            <a:pPr algn="l"/>
            <a:r>
              <a:rPr lang="ja-JP" altLang="en-US" sz="1800" b="0" i="0" u="none" strike="noStrike" baseline="0" dirty="0">
                <a:solidFill>
                  <a:srgbClr val="FF0000"/>
                </a:solidFill>
                <a:latin typeface="RyuminPr6N-Light"/>
              </a:rPr>
              <a:t>「行動や生き方が自由」</a:t>
            </a:r>
            <a:endParaRPr lang="en-US" altLang="ja-JP" sz="1800" b="0" i="0" u="none" strike="noStrike" baseline="0" dirty="0">
              <a:solidFill>
                <a:srgbClr val="FF0000"/>
              </a:solidFill>
              <a:latin typeface="RyuminPr6N-Light"/>
            </a:endParaRPr>
          </a:p>
          <a:p>
            <a:pPr algn="l"/>
            <a:r>
              <a:rPr lang="ja-JP" altLang="en-US" sz="1800" b="0" i="0" u="none" strike="noStrike" baseline="0" dirty="0">
                <a:solidFill>
                  <a:srgbClr val="FF0000"/>
                </a:solidFill>
                <a:latin typeface="RyuminPr6N-Light"/>
              </a:rPr>
              <a:t>さらに微増し、男性で</a:t>
            </a:r>
            <a:r>
              <a:rPr lang="en-US" altLang="ja-JP" sz="1800" b="0" i="0" u="none" strike="noStrike" baseline="0" dirty="0">
                <a:solidFill>
                  <a:srgbClr val="FF0000"/>
                </a:solidFill>
                <a:latin typeface="RyuminPr6N-Light"/>
              </a:rPr>
              <a:t>70.6%</a:t>
            </a:r>
            <a:r>
              <a:rPr lang="ja-JP" altLang="en-US" sz="1800" b="0" i="0" u="none" strike="noStrike" baseline="0" dirty="0">
                <a:solidFill>
                  <a:srgbClr val="FF0000"/>
                </a:solidFill>
                <a:latin typeface="RyuminPr6N-Light"/>
              </a:rPr>
              <a:t>、女性で</a:t>
            </a:r>
            <a:r>
              <a:rPr lang="en-US" altLang="ja-JP" sz="1800" b="0" i="0" u="none" strike="noStrike" baseline="0" dirty="0">
                <a:solidFill>
                  <a:srgbClr val="FF0000"/>
                </a:solidFill>
                <a:latin typeface="RyuminPr6N-Light"/>
              </a:rPr>
              <a:t>78.7%</a:t>
            </a:r>
          </a:p>
          <a:p>
            <a:pPr algn="l"/>
            <a:r>
              <a:rPr lang="ja-JP" altLang="en-US" sz="1800" b="0" i="0" u="none" strike="noStrike" baseline="0" dirty="0">
                <a:latin typeface="RyuminPr6N-Light"/>
              </a:rPr>
              <a:t>「友人などとの広い人間関係が保ちやすい」の選択率は低下傾向</a:t>
            </a:r>
            <a:endParaRPr lang="en-US" altLang="ja-JP" sz="1800" b="0" i="0" u="none" strike="noStrike" baseline="0" dirty="0">
              <a:latin typeface="RyuminPr6N-Light"/>
            </a:endParaRPr>
          </a:p>
          <a:p>
            <a:pPr algn="l"/>
            <a:endParaRPr lang="en-US" altLang="ja-JP" sz="1800" b="0" i="0" u="none" strike="noStrike" baseline="0" dirty="0">
              <a:latin typeface="RyuminPr6N-Light"/>
            </a:endParaRPr>
          </a:p>
          <a:p>
            <a:pPr algn="l"/>
            <a:r>
              <a:rPr lang="ja-JP" altLang="en-US" sz="1800" b="0" i="0" u="none" strike="noStrike" baseline="0" dirty="0">
                <a:latin typeface="RyuminPr6N-Light"/>
              </a:rPr>
              <a:t>「家族を養う責任がなく、気楽」や「住宅や環境の選択の幅が広い」を挙げる人が増加した。</a:t>
            </a:r>
            <a:endParaRPr lang="en-US" dirty="0"/>
          </a:p>
        </p:txBody>
      </p:sp>
      <p:pic>
        <p:nvPicPr>
          <p:cNvPr id="8" name="図 7" descr="タイムライン&#10;&#10;自動的に生成された説明">
            <a:extLst>
              <a:ext uri="{FF2B5EF4-FFF2-40B4-BE49-F238E27FC236}">
                <a16:creationId xmlns:a16="http://schemas.microsoft.com/office/drawing/2014/main" id="{C6525931-362B-7632-99A7-32482CDB0491}"/>
              </a:ext>
            </a:extLst>
          </p:cNvPr>
          <p:cNvPicPr>
            <a:picLocks noChangeAspect="1"/>
          </p:cNvPicPr>
          <p:nvPr/>
        </p:nvPicPr>
        <p:blipFill>
          <a:blip r:embed="rId2"/>
          <a:stretch>
            <a:fillRect/>
          </a:stretch>
        </p:blipFill>
        <p:spPr>
          <a:xfrm>
            <a:off x="467878" y="1597050"/>
            <a:ext cx="5531913" cy="4566968"/>
          </a:xfrm>
          <a:prstGeom prst="rect">
            <a:avLst/>
          </a:prstGeom>
        </p:spPr>
      </p:pic>
    </p:spTree>
    <p:extLst>
      <p:ext uri="{BB962C8B-B14F-4D97-AF65-F5344CB8AC3E}">
        <p14:creationId xmlns:p14="http://schemas.microsoft.com/office/powerpoint/2010/main" val="1089311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62B1AF-E3AA-AAE6-2BC5-534401B9DFB2}"/>
              </a:ext>
            </a:extLst>
          </p:cNvPr>
          <p:cNvSpPr>
            <a:spLocks noGrp="1"/>
          </p:cNvSpPr>
          <p:nvPr>
            <p:ph type="title"/>
          </p:nvPr>
        </p:nvSpPr>
        <p:spPr>
          <a:xfrm>
            <a:off x="383241" y="288933"/>
            <a:ext cx="8455408" cy="1200329"/>
          </a:xfrm>
        </p:spPr>
        <p:txBody>
          <a:bodyPr anchor="t" anchorCtr="0">
            <a:normAutofit fontScale="90000"/>
          </a:bodyPr>
          <a:lstStyle/>
          <a:p>
            <a:r>
              <a:rPr lang="ja-JP" altLang="en-US" sz="4000" dirty="0"/>
              <a:t>３．結婚しない／できない事情</a:t>
            </a:r>
            <a:br>
              <a:rPr lang="en-US" altLang="ja-JP" sz="4000" dirty="0"/>
            </a:br>
            <a:r>
              <a:rPr lang="ja-JP" altLang="en-US" sz="4000" dirty="0"/>
              <a:t>①</a:t>
            </a:r>
            <a:r>
              <a:rPr lang="ja-JP" altLang="en-US" dirty="0"/>
              <a:t>異性の友人・恋人・婚約者がない！</a:t>
            </a:r>
            <a:br>
              <a:rPr lang="en-US" altLang="ja-JP" dirty="0"/>
            </a:br>
            <a:endParaRPr lang="en-US" dirty="0"/>
          </a:p>
        </p:txBody>
      </p:sp>
      <p:sp>
        <p:nvSpPr>
          <p:cNvPr id="5" name="テキスト ボックス 4">
            <a:extLst>
              <a:ext uri="{FF2B5EF4-FFF2-40B4-BE49-F238E27FC236}">
                <a16:creationId xmlns:a16="http://schemas.microsoft.com/office/drawing/2014/main" id="{41EA6D62-8056-5FB4-D8D6-1B96D0136C58}"/>
              </a:ext>
            </a:extLst>
          </p:cNvPr>
          <p:cNvSpPr txBox="1"/>
          <p:nvPr/>
        </p:nvSpPr>
        <p:spPr>
          <a:xfrm>
            <a:off x="679077" y="4642597"/>
            <a:ext cx="3736562" cy="1200329"/>
          </a:xfrm>
          <a:prstGeom prst="rect">
            <a:avLst/>
          </a:prstGeom>
          <a:noFill/>
        </p:spPr>
        <p:txBody>
          <a:bodyPr wrap="square" rtlCol="0">
            <a:spAutoFit/>
          </a:bodyPr>
          <a:lstStyle/>
          <a:p>
            <a:r>
              <a:rPr lang="ja-JP" altLang="en-US" sz="1800" dirty="0"/>
              <a:t>資料：国立社会保障・人口問題研究所（</a:t>
            </a:r>
            <a:r>
              <a:rPr lang="en-US" altLang="ja-JP" sz="1800" dirty="0"/>
              <a:t>2022</a:t>
            </a:r>
            <a:r>
              <a:rPr lang="ja-JP" altLang="en-US" sz="1800" dirty="0"/>
              <a:t>）第</a:t>
            </a:r>
            <a:r>
              <a:rPr lang="en-US" altLang="ja-JP" sz="1800" dirty="0"/>
              <a:t>16</a:t>
            </a:r>
            <a:r>
              <a:rPr lang="ja-JP" altLang="en-US" sz="1800" dirty="0"/>
              <a:t>回出生動向基本調査（結婚と出産に関する全国調査）</a:t>
            </a:r>
            <a:r>
              <a:rPr lang="en-US" altLang="ja-JP" sz="1800" dirty="0"/>
              <a:t>2021</a:t>
            </a:r>
            <a:r>
              <a:rPr lang="ja-JP" altLang="en-US" sz="1800" dirty="0"/>
              <a:t>年</a:t>
            </a:r>
            <a:r>
              <a:rPr lang="en-US" altLang="ja-JP" sz="1800" dirty="0"/>
              <a:t>6</a:t>
            </a:r>
            <a:r>
              <a:rPr lang="ja-JP" altLang="en-US" sz="1800" dirty="0"/>
              <a:t>月</a:t>
            </a:r>
            <a:endParaRPr lang="en-US" sz="1800" dirty="0"/>
          </a:p>
        </p:txBody>
      </p:sp>
      <p:sp>
        <p:nvSpPr>
          <p:cNvPr id="6" name="テキスト ボックス 5">
            <a:extLst>
              <a:ext uri="{FF2B5EF4-FFF2-40B4-BE49-F238E27FC236}">
                <a16:creationId xmlns:a16="http://schemas.microsoft.com/office/drawing/2014/main" id="{609201C6-75E5-33D0-9552-6D6CA7E83C26}"/>
              </a:ext>
            </a:extLst>
          </p:cNvPr>
          <p:cNvSpPr txBox="1"/>
          <p:nvPr/>
        </p:nvSpPr>
        <p:spPr>
          <a:xfrm>
            <a:off x="689456" y="1772816"/>
            <a:ext cx="3873396" cy="2400657"/>
          </a:xfrm>
          <a:prstGeom prst="rect">
            <a:avLst/>
          </a:prstGeom>
          <a:noFill/>
        </p:spPr>
        <p:txBody>
          <a:bodyPr wrap="square" rtlCol="0">
            <a:spAutoFit/>
          </a:bodyPr>
          <a:lstStyle/>
          <a:p>
            <a:r>
              <a:rPr lang="ja-JP" altLang="en-US" sz="1500" dirty="0">
                <a:latin typeface="+mn-ea"/>
              </a:rPr>
              <a:t>調査時点で交際相手をもたない（異性の友人／恋人、婚約者のいずれもいない）割合は、今回、調査では</a:t>
            </a:r>
            <a:r>
              <a:rPr lang="en-US" altLang="ja-JP" sz="1500" dirty="0">
                <a:latin typeface="+mn-ea"/>
              </a:rPr>
              <a:t>18</a:t>
            </a:r>
            <a:r>
              <a:rPr lang="ja-JP" altLang="en-US" sz="1500" dirty="0">
                <a:latin typeface="+mn-ea"/>
              </a:rPr>
              <a:t>～</a:t>
            </a:r>
            <a:r>
              <a:rPr lang="en-US" altLang="ja-JP" sz="1500" dirty="0">
                <a:latin typeface="+mn-ea"/>
              </a:rPr>
              <a:t>34 </a:t>
            </a:r>
            <a:r>
              <a:rPr lang="ja-JP" altLang="en-US" sz="1500" dirty="0">
                <a:latin typeface="+mn-ea"/>
              </a:rPr>
              <a:t>歳の未婚男女の</a:t>
            </a:r>
            <a:r>
              <a:rPr lang="en-US" altLang="ja-JP" sz="1500" dirty="0">
                <a:latin typeface="+mn-ea"/>
              </a:rPr>
              <a:t>7 </a:t>
            </a:r>
            <a:r>
              <a:rPr lang="ja-JP" altLang="en-US" sz="1500" dirty="0">
                <a:latin typeface="+mn-ea"/>
              </a:rPr>
              <a:t>割前後。</a:t>
            </a:r>
            <a:endParaRPr lang="en-US" altLang="ja-JP" sz="1500" dirty="0">
              <a:latin typeface="+mn-ea"/>
            </a:endParaRPr>
          </a:p>
          <a:p>
            <a:endParaRPr lang="en-US" altLang="ja-JP" sz="1500" dirty="0">
              <a:latin typeface="+mn-ea"/>
            </a:endParaRPr>
          </a:p>
          <a:p>
            <a:r>
              <a:rPr lang="en-US" altLang="ja-JP" sz="1500" dirty="0">
                <a:latin typeface="+mn-ea"/>
              </a:rPr>
              <a:t>18</a:t>
            </a:r>
            <a:r>
              <a:rPr lang="ja-JP" altLang="en-US" sz="1500" dirty="0">
                <a:latin typeface="+mn-ea"/>
              </a:rPr>
              <a:t>～</a:t>
            </a:r>
            <a:r>
              <a:rPr lang="en-US" altLang="ja-JP" sz="1500" dirty="0">
                <a:latin typeface="+mn-ea"/>
              </a:rPr>
              <a:t>34 </a:t>
            </a:r>
            <a:r>
              <a:rPr lang="ja-JP" altLang="en-US" sz="1500" dirty="0">
                <a:latin typeface="+mn-ea"/>
              </a:rPr>
              <a:t>歳の未婚男女の</a:t>
            </a:r>
            <a:r>
              <a:rPr lang="en-US" altLang="ja-JP" sz="1500" dirty="0">
                <a:latin typeface="+mn-ea"/>
              </a:rPr>
              <a:t>3 </a:t>
            </a:r>
            <a:r>
              <a:rPr lang="ja-JP" altLang="en-US" sz="1500" dirty="0">
                <a:latin typeface="+mn-ea"/>
              </a:rPr>
              <a:t>人に</a:t>
            </a:r>
            <a:r>
              <a:rPr lang="en-US" altLang="ja-JP" sz="1500" dirty="0">
                <a:latin typeface="+mn-ea"/>
              </a:rPr>
              <a:t>1 </a:t>
            </a:r>
            <a:r>
              <a:rPr lang="ja-JP" altLang="en-US" sz="1500" dirty="0">
                <a:latin typeface="+mn-ea"/>
              </a:rPr>
              <a:t>人は「特に異性との交際を望んでいない」と回答。</a:t>
            </a:r>
            <a:endParaRPr lang="en-US" altLang="ja-JP" sz="1500" dirty="0">
              <a:latin typeface="+mn-ea"/>
            </a:endParaRPr>
          </a:p>
          <a:p>
            <a:endParaRPr lang="en-US" altLang="ja-JP" sz="1500" dirty="0">
              <a:latin typeface="+mn-ea"/>
            </a:endParaRPr>
          </a:p>
          <a:p>
            <a:r>
              <a:rPr lang="ja-JP" altLang="en-US" sz="1500" dirty="0">
                <a:latin typeface="+mn-ea"/>
              </a:rPr>
              <a:t>★異性の相手もいないし、望んでいない人が増えている。</a:t>
            </a:r>
            <a:endParaRPr lang="en-US" sz="1500" dirty="0">
              <a:latin typeface="+mn-ea"/>
            </a:endParaRPr>
          </a:p>
        </p:txBody>
      </p:sp>
      <p:pic>
        <p:nvPicPr>
          <p:cNvPr id="9" name="図 8" descr="カレンダー が含まれている画像&#10;&#10;自動的に生成された説明">
            <a:extLst>
              <a:ext uri="{FF2B5EF4-FFF2-40B4-BE49-F238E27FC236}">
                <a16:creationId xmlns:a16="http://schemas.microsoft.com/office/drawing/2014/main" id="{05D60071-EDA8-EC89-E0F9-6746A44A9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362" y="1489262"/>
            <a:ext cx="3873397" cy="4316694"/>
          </a:xfrm>
          <a:prstGeom prst="rect">
            <a:avLst/>
          </a:prstGeom>
        </p:spPr>
      </p:pic>
    </p:spTree>
    <p:extLst>
      <p:ext uri="{BB962C8B-B14F-4D97-AF65-F5344CB8AC3E}">
        <p14:creationId xmlns:p14="http://schemas.microsoft.com/office/powerpoint/2010/main" val="731624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CD86D-8D86-32E0-9BA2-1E9D1982751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5C4C3F7-8054-D3F2-D6A3-0BC0412B1DBA}"/>
              </a:ext>
            </a:extLst>
          </p:cNvPr>
          <p:cNvSpPr>
            <a:spLocks noGrp="1"/>
          </p:cNvSpPr>
          <p:nvPr>
            <p:ph type="title"/>
          </p:nvPr>
        </p:nvSpPr>
        <p:spPr>
          <a:xfrm>
            <a:off x="467544" y="667875"/>
            <a:ext cx="7053511" cy="768277"/>
          </a:xfrm>
        </p:spPr>
        <p:txBody>
          <a:bodyPr anchor="t" anchorCtr="0">
            <a:normAutofit/>
          </a:bodyPr>
          <a:lstStyle/>
          <a:p>
            <a:pPr algn="ctr"/>
            <a:r>
              <a:rPr lang="ja-JP" altLang="en-US" dirty="0"/>
              <a:t>②異性との交際経験なしの増加</a:t>
            </a:r>
            <a:endParaRPr lang="en-US" dirty="0"/>
          </a:p>
        </p:txBody>
      </p:sp>
      <p:sp>
        <p:nvSpPr>
          <p:cNvPr id="5" name="テキスト ボックス 4">
            <a:extLst>
              <a:ext uri="{FF2B5EF4-FFF2-40B4-BE49-F238E27FC236}">
                <a16:creationId xmlns:a16="http://schemas.microsoft.com/office/drawing/2014/main" id="{309CE71F-EE63-4BE7-D8CA-04C7A6F0DB2F}"/>
              </a:ext>
            </a:extLst>
          </p:cNvPr>
          <p:cNvSpPr txBox="1"/>
          <p:nvPr/>
        </p:nvSpPr>
        <p:spPr>
          <a:xfrm>
            <a:off x="746296" y="4849630"/>
            <a:ext cx="3736562" cy="1200329"/>
          </a:xfrm>
          <a:prstGeom prst="rect">
            <a:avLst/>
          </a:prstGeom>
          <a:noFill/>
        </p:spPr>
        <p:txBody>
          <a:bodyPr wrap="square" rtlCol="0">
            <a:spAutoFit/>
          </a:bodyPr>
          <a:lstStyle/>
          <a:p>
            <a:r>
              <a:rPr lang="ja-JP" altLang="en-US" sz="1800" dirty="0"/>
              <a:t>資料：国立社会保障・人口問題研究所（</a:t>
            </a:r>
            <a:r>
              <a:rPr lang="en-US" altLang="ja-JP" sz="1800" dirty="0"/>
              <a:t>2022</a:t>
            </a:r>
            <a:r>
              <a:rPr lang="ja-JP" altLang="en-US" sz="1800" dirty="0"/>
              <a:t>）第</a:t>
            </a:r>
            <a:r>
              <a:rPr lang="en-US" altLang="ja-JP" sz="1800" dirty="0"/>
              <a:t>16</a:t>
            </a:r>
            <a:r>
              <a:rPr lang="ja-JP" altLang="en-US" sz="1800" dirty="0"/>
              <a:t>回出生動向基本調査（結婚と出産に関する全国調査）</a:t>
            </a:r>
            <a:r>
              <a:rPr lang="en-US" altLang="ja-JP" sz="1800" dirty="0"/>
              <a:t>2021</a:t>
            </a:r>
            <a:r>
              <a:rPr lang="ja-JP" altLang="en-US" sz="1800" dirty="0"/>
              <a:t>年</a:t>
            </a:r>
            <a:r>
              <a:rPr lang="en-US" altLang="ja-JP" sz="1800" dirty="0"/>
              <a:t>6</a:t>
            </a:r>
            <a:r>
              <a:rPr lang="ja-JP" altLang="en-US" sz="1800" dirty="0"/>
              <a:t>月</a:t>
            </a:r>
            <a:endParaRPr lang="en-US" sz="1800" dirty="0"/>
          </a:p>
        </p:txBody>
      </p:sp>
      <p:sp>
        <p:nvSpPr>
          <p:cNvPr id="6" name="テキスト ボックス 5">
            <a:extLst>
              <a:ext uri="{FF2B5EF4-FFF2-40B4-BE49-F238E27FC236}">
                <a16:creationId xmlns:a16="http://schemas.microsoft.com/office/drawing/2014/main" id="{57FF8584-4AEB-D465-D0F5-6F7F874B461A}"/>
              </a:ext>
            </a:extLst>
          </p:cNvPr>
          <p:cNvSpPr txBox="1"/>
          <p:nvPr/>
        </p:nvSpPr>
        <p:spPr>
          <a:xfrm>
            <a:off x="813515" y="1834088"/>
            <a:ext cx="3669342" cy="3093154"/>
          </a:xfrm>
          <a:prstGeom prst="rect">
            <a:avLst/>
          </a:prstGeom>
          <a:noFill/>
        </p:spPr>
        <p:txBody>
          <a:bodyPr wrap="square" rtlCol="0">
            <a:spAutoFit/>
          </a:bodyPr>
          <a:lstStyle/>
          <a:p>
            <a:r>
              <a:rPr lang="ja-JP" altLang="en-US" sz="1500" dirty="0">
                <a:latin typeface="+mn-ea"/>
              </a:rPr>
              <a:t>調査時点で、これまでの交際経験をたずねた。異性の恋人との交際経験がある人の割合は、</a:t>
            </a:r>
            <a:r>
              <a:rPr lang="en-US" altLang="ja-JP" sz="1500" dirty="0">
                <a:latin typeface="+mn-ea"/>
              </a:rPr>
              <a:t>18</a:t>
            </a:r>
            <a:r>
              <a:rPr lang="ja-JP" altLang="en-US" sz="1500" dirty="0">
                <a:latin typeface="+mn-ea"/>
              </a:rPr>
              <a:t>～</a:t>
            </a:r>
            <a:r>
              <a:rPr lang="en-US" altLang="ja-JP" sz="1500" dirty="0">
                <a:latin typeface="+mn-ea"/>
              </a:rPr>
              <a:t>19 </a:t>
            </a:r>
            <a:r>
              <a:rPr lang="ja-JP" altLang="en-US" sz="1500" dirty="0">
                <a:latin typeface="+mn-ea"/>
              </a:rPr>
              <a:t>歳の男性で</a:t>
            </a:r>
            <a:r>
              <a:rPr lang="en-US" altLang="ja-JP" sz="1500" dirty="0">
                <a:latin typeface="+mn-ea"/>
              </a:rPr>
              <a:t>52.0%</a:t>
            </a:r>
            <a:r>
              <a:rPr lang="ja-JP" altLang="en-US" sz="1500" dirty="0">
                <a:latin typeface="+mn-ea"/>
              </a:rPr>
              <a:t>、女性で</a:t>
            </a:r>
            <a:r>
              <a:rPr lang="en-US" altLang="ja-JP" sz="1500" dirty="0">
                <a:latin typeface="+mn-ea"/>
              </a:rPr>
              <a:t>51.2%</a:t>
            </a:r>
            <a:r>
              <a:rPr lang="ja-JP" altLang="en-US" sz="1500" dirty="0">
                <a:latin typeface="+mn-ea"/>
              </a:rPr>
              <a:t>である。交際経験割合は</a:t>
            </a:r>
            <a:r>
              <a:rPr lang="en-US" altLang="ja-JP" sz="1500" dirty="0">
                <a:latin typeface="+mn-ea"/>
              </a:rPr>
              <a:t>25</a:t>
            </a:r>
            <a:r>
              <a:rPr lang="ja-JP" altLang="en-US" sz="1500" dirty="0">
                <a:latin typeface="+mn-ea"/>
              </a:rPr>
              <a:t>～</a:t>
            </a:r>
            <a:r>
              <a:rPr lang="en-US" altLang="ja-JP" sz="1500" dirty="0">
                <a:latin typeface="+mn-ea"/>
              </a:rPr>
              <a:t>29 </a:t>
            </a:r>
            <a:r>
              <a:rPr lang="ja-JP" altLang="en-US" sz="1500" dirty="0">
                <a:latin typeface="+mn-ea"/>
              </a:rPr>
              <a:t>歳の男女で最も高く、男性では</a:t>
            </a:r>
            <a:r>
              <a:rPr lang="en-US" altLang="ja-JP" sz="1500" dirty="0">
                <a:latin typeface="+mn-ea"/>
              </a:rPr>
              <a:t>63.6%</a:t>
            </a:r>
            <a:r>
              <a:rPr lang="ja-JP" altLang="en-US" sz="1500" dirty="0">
                <a:latin typeface="+mn-ea"/>
              </a:rPr>
              <a:t>、女性では</a:t>
            </a:r>
            <a:r>
              <a:rPr lang="en-US" altLang="ja-JP" sz="1500" dirty="0">
                <a:latin typeface="+mn-ea"/>
              </a:rPr>
              <a:t>71.2%</a:t>
            </a:r>
            <a:r>
              <a:rPr lang="ja-JP" altLang="en-US" sz="1500" dirty="0">
                <a:latin typeface="+mn-ea"/>
              </a:rPr>
              <a:t>であった。</a:t>
            </a:r>
            <a:endParaRPr lang="en-US" altLang="ja-JP" sz="1500" dirty="0">
              <a:latin typeface="+mn-ea"/>
            </a:endParaRPr>
          </a:p>
          <a:p>
            <a:endParaRPr lang="en-US" altLang="ja-JP" sz="1500" dirty="0">
              <a:latin typeface="+mn-ea"/>
            </a:endParaRPr>
          </a:p>
          <a:p>
            <a:r>
              <a:rPr lang="ja-JP" altLang="en-US" sz="1500" dirty="0">
                <a:latin typeface="+mn-ea"/>
              </a:rPr>
              <a:t>つまり、</a:t>
            </a:r>
            <a:r>
              <a:rPr lang="en-US" altLang="ja-JP" sz="1500" dirty="0">
                <a:latin typeface="+mn-ea"/>
              </a:rPr>
              <a:t>18</a:t>
            </a:r>
            <a:r>
              <a:rPr lang="ja-JP" altLang="en-US" sz="1500" dirty="0">
                <a:latin typeface="+mn-ea"/>
              </a:rPr>
              <a:t>～</a:t>
            </a:r>
            <a:r>
              <a:rPr lang="en-US" altLang="ja-JP" sz="1500" dirty="0">
                <a:latin typeface="+mn-ea"/>
              </a:rPr>
              <a:t>34 </a:t>
            </a:r>
            <a:r>
              <a:rPr lang="ja-JP" altLang="en-US" sz="1500" dirty="0">
                <a:latin typeface="+mn-ea"/>
              </a:rPr>
              <a:t>歳の未婚者全体では、男性</a:t>
            </a:r>
            <a:r>
              <a:rPr lang="en-US" altLang="ja-JP" sz="1500" dirty="0">
                <a:latin typeface="+mn-ea"/>
              </a:rPr>
              <a:t>60.0%</a:t>
            </a:r>
            <a:r>
              <a:rPr lang="ja-JP" altLang="en-US" sz="1500" dirty="0">
                <a:latin typeface="+mn-ea"/>
              </a:rPr>
              <a:t>、女性</a:t>
            </a:r>
            <a:r>
              <a:rPr lang="en-US" altLang="ja-JP" sz="1500" dirty="0">
                <a:latin typeface="+mn-ea"/>
              </a:rPr>
              <a:t>64.8%</a:t>
            </a:r>
            <a:r>
              <a:rPr lang="ja-JP" altLang="en-US" sz="1500" dirty="0">
                <a:latin typeface="+mn-ea"/>
              </a:rPr>
              <a:t>が異性の恋人との交際経験をあると答えている。</a:t>
            </a:r>
            <a:endParaRPr lang="en-US" sz="1500" dirty="0">
              <a:latin typeface="+mn-ea"/>
            </a:endParaRPr>
          </a:p>
          <a:p>
            <a:endParaRPr lang="en-US" altLang="ja-JP" sz="1500" dirty="0">
              <a:solidFill>
                <a:srgbClr val="FF0000"/>
              </a:solidFill>
              <a:latin typeface="+mn-ea"/>
            </a:endParaRPr>
          </a:p>
          <a:p>
            <a:r>
              <a:rPr lang="ja-JP" altLang="en-US" sz="1500" dirty="0">
                <a:solidFill>
                  <a:srgbClr val="FF0000"/>
                </a:solidFill>
                <a:latin typeface="+mn-ea"/>
              </a:rPr>
              <a:t>★交際経験なしも</a:t>
            </a:r>
            <a:r>
              <a:rPr lang="en-US" altLang="ja-JP" sz="1500" dirty="0">
                <a:solidFill>
                  <a:srgbClr val="FF0000"/>
                </a:solidFill>
                <a:latin typeface="+mn-ea"/>
              </a:rPr>
              <a:t>35</a:t>
            </a:r>
            <a:r>
              <a:rPr lang="ja-JP" altLang="en-US" sz="1500" dirty="0">
                <a:solidFill>
                  <a:srgbClr val="FF0000"/>
                </a:solidFill>
                <a:latin typeface="+mn-ea"/>
              </a:rPr>
              <a:t>から</a:t>
            </a:r>
            <a:r>
              <a:rPr lang="en-US" altLang="ja-JP" sz="1500" dirty="0">
                <a:solidFill>
                  <a:srgbClr val="FF0000"/>
                </a:solidFill>
                <a:latin typeface="+mn-ea"/>
              </a:rPr>
              <a:t>40</a:t>
            </a:r>
            <a:r>
              <a:rPr lang="ja-JP" altLang="en-US" sz="1500" dirty="0">
                <a:solidFill>
                  <a:srgbClr val="FF0000"/>
                </a:solidFill>
                <a:latin typeface="+mn-ea"/>
              </a:rPr>
              <a:t>％いる点に注意！</a:t>
            </a:r>
            <a:endParaRPr lang="en-US" sz="1500" dirty="0">
              <a:solidFill>
                <a:srgbClr val="FF0000"/>
              </a:solidFill>
              <a:latin typeface="+mn-ea"/>
            </a:endParaRPr>
          </a:p>
        </p:txBody>
      </p:sp>
      <p:pic>
        <p:nvPicPr>
          <p:cNvPr id="4" name="図 3" descr="テーブル が含まれている画像&#10;&#10;自動的に生成された説明">
            <a:extLst>
              <a:ext uri="{FF2B5EF4-FFF2-40B4-BE49-F238E27FC236}">
                <a16:creationId xmlns:a16="http://schemas.microsoft.com/office/drawing/2014/main" id="{77F0FC66-E53F-5216-1DC4-D23BF4010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996" y="1834087"/>
            <a:ext cx="4711004" cy="3433799"/>
          </a:xfrm>
          <a:prstGeom prst="rect">
            <a:avLst/>
          </a:prstGeom>
        </p:spPr>
      </p:pic>
    </p:spTree>
    <p:extLst>
      <p:ext uri="{BB962C8B-B14F-4D97-AF65-F5344CB8AC3E}">
        <p14:creationId xmlns:p14="http://schemas.microsoft.com/office/powerpoint/2010/main" val="2179094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9BA7E-84D0-BF00-217F-0220E1EA61B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C7A4354-AAB1-0C3A-11AF-9EA8415CB52B}"/>
              </a:ext>
            </a:extLst>
          </p:cNvPr>
          <p:cNvSpPr>
            <a:spLocks noGrp="1"/>
          </p:cNvSpPr>
          <p:nvPr>
            <p:ph type="title"/>
          </p:nvPr>
        </p:nvSpPr>
        <p:spPr>
          <a:xfrm>
            <a:off x="679076" y="693741"/>
            <a:ext cx="7560840" cy="724491"/>
          </a:xfrm>
        </p:spPr>
        <p:txBody>
          <a:bodyPr anchor="t" anchorCtr="0">
            <a:normAutofit fontScale="90000"/>
          </a:bodyPr>
          <a:lstStyle/>
          <a:p>
            <a:pPr algn="ctr"/>
            <a:r>
              <a:rPr lang="ja-JP" altLang="en-US" dirty="0"/>
              <a:t>③性交経験なしの割合　草食化男子？　</a:t>
            </a:r>
            <a:br>
              <a:rPr lang="en-US" altLang="ja-JP" dirty="0"/>
            </a:br>
            <a:endParaRPr lang="en-US" dirty="0"/>
          </a:p>
        </p:txBody>
      </p:sp>
      <p:sp>
        <p:nvSpPr>
          <p:cNvPr id="5" name="テキスト ボックス 4">
            <a:extLst>
              <a:ext uri="{FF2B5EF4-FFF2-40B4-BE49-F238E27FC236}">
                <a16:creationId xmlns:a16="http://schemas.microsoft.com/office/drawing/2014/main" id="{623FE3F8-9349-F653-A6DD-3263CDA90A21}"/>
              </a:ext>
            </a:extLst>
          </p:cNvPr>
          <p:cNvSpPr txBox="1"/>
          <p:nvPr/>
        </p:nvSpPr>
        <p:spPr>
          <a:xfrm>
            <a:off x="679076" y="4963930"/>
            <a:ext cx="3594474" cy="1200329"/>
          </a:xfrm>
          <a:prstGeom prst="rect">
            <a:avLst/>
          </a:prstGeom>
          <a:noFill/>
        </p:spPr>
        <p:txBody>
          <a:bodyPr wrap="square" rtlCol="0">
            <a:spAutoFit/>
          </a:bodyPr>
          <a:lstStyle/>
          <a:p>
            <a:r>
              <a:rPr lang="ja-JP" altLang="en-US" sz="1800" dirty="0"/>
              <a:t>資料：国立社会保障・人口問題研究所（</a:t>
            </a:r>
            <a:r>
              <a:rPr lang="en-US" altLang="ja-JP" sz="1800" dirty="0"/>
              <a:t>2022</a:t>
            </a:r>
            <a:r>
              <a:rPr lang="ja-JP" altLang="en-US" sz="1800" dirty="0"/>
              <a:t>）第</a:t>
            </a:r>
            <a:r>
              <a:rPr lang="en-US" altLang="ja-JP" sz="1800" dirty="0"/>
              <a:t>16</a:t>
            </a:r>
            <a:r>
              <a:rPr lang="ja-JP" altLang="en-US" sz="1800" dirty="0"/>
              <a:t>回出生動向基本調査（結婚と出産に関する全国調査）</a:t>
            </a:r>
            <a:r>
              <a:rPr lang="en-US" altLang="ja-JP" sz="1800" dirty="0"/>
              <a:t>2021</a:t>
            </a:r>
            <a:r>
              <a:rPr lang="ja-JP" altLang="en-US" sz="1800" dirty="0"/>
              <a:t>年</a:t>
            </a:r>
            <a:r>
              <a:rPr lang="en-US" altLang="ja-JP" sz="1800" dirty="0"/>
              <a:t>6</a:t>
            </a:r>
            <a:r>
              <a:rPr lang="ja-JP" altLang="en-US" sz="1800" dirty="0"/>
              <a:t>月</a:t>
            </a:r>
            <a:endParaRPr lang="en-US" sz="1800" dirty="0"/>
          </a:p>
        </p:txBody>
      </p:sp>
      <p:sp>
        <p:nvSpPr>
          <p:cNvPr id="6" name="テキスト ボックス 5">
            <a:extLst>
              <a:ext uri="{FF2B5EF4-FFF2-40B4-BE49-F238E27FC236}">
                <a16:creationId xmlns:a16="http://schemas.microsoft.com/office/drawing/2014/main" id="{C3E02DDF-A424-CC83-1719-9D1CF899826A}"/>
              </a:ext>
            </a:extLst>
          </p:cNvPr>
          <p:cNvSpPr txBox="1"/>
          <p:nvPr/>
        </p:nvSpPr>
        <p:spPr>
          <a:xfrm>
            <a:off x="960336" y="1851011"/>
            <a:ext cx="3079035" cy="3093154"/>
          </a:xfrm>
          <a:prstGeom prst="rect">
            <a:avLst/>
          </a:prstGeom>
          <a:noFill/>
        </p:spPr>
        <p:txBody>
          <a:bodyPr wrap="square" rtlCol="0">
            <a:spAutoFit/>
          </a:bodyPr>
          <a:lstStyle/>
          <a:p>
            <a:r>
              <a:rPr lang="en-US" altLang="ja-JP" sz="1500" dirty="0">
                <a:latin typeface="+mn-ea"/>
              </a:rPr>
              <a:t>18</a:t>
            </a:r>
            <a:r>
              <a:rPr lang="ja-JP" altLang="en-US" sz="1500" dirty="0">
                <a:latin typeface="+mn-ea"/>
              </a:rPr>
              <a:t>～</a:t>
            </a:r>
            <a:r>
              <a:rPr lang="en-US" altLang="ja-JP" sz="1500" dirty="0">
                <a:latin typeface="+mn-ea"/>
              </a:rPr>
              <a:t>34 </a:t>
            </a:r>
            <a:r>
              <a:rPr lang="ja-JP" altLang="en-US" sz="1500" dirty="0">
                <a:latin typeface="+mn-ea"/>
              </a:rPr>
              <a:t>歳の未婚者のうち、性交経験のある割合は、男性で</a:t>
            </a:r>
            <a:r>
              <a:rPr lang="en-US" altLang="ja-JP" sz="1500" dirty="0">
                <a:latin typeface="+mn-ea"/>
              </a:rPr>
              <a:t>53.0%</a:t>
            </a:r>
            <a:r>
              <a:rPr lang="ja-JP" altLang="en-US" sz="1500" dirty="0">
                <a:latin typeface="+mn-ea"/>
              </a:rPr>
              <a:t>、女性で</a:t>
            </a:r>
            <a:r>
              <a:rPr lang="en-US" altLang="ja-JP" sz="1500" dirty="0">
                <a:latin typeface="+mn-ea"/>
              </a:rPr>
              <a:t>47.5%</a:t>
            </a:r>
            <a:r>
              <a:rPr lang="ja-JP" altLang="en-US" sz="1500" dirty="0">
                <a:latin typeface="+mn-ea"/>
              </a:rPr>
              <a:t>。</a:t>
            </a:r>
            <a:endParaRPr lang="en-US" altLang="ja-JP" sz="1500" dirty="0">
              <a:latin typeface="+mn-ea"/>
            </a:endParaRPr>
          </a:p>
          <a:p>
            <a:r>
              <a:rPr lang="ja-JP" altLang="en-US" sz="1500" dirty="0">
                <a:latin typeface="+mn-ea"/>
              </a:rPr>
              <a:t>ピークは</a:t>
            </a:r>
            <a:r>
              <a:rPr lang="en-US" altLang="ja-JP" sz="1500" dirty="0">
                <a:latin typeface="+mn-ea"/>
              </a:rPr>
              <a:t>20 </a:t>
            </a:r>
            <a:r>
              <a:rPr lang="ja-JP" altLang="en-US" sz="1500" dirty="0">
                <a:latin typeface="+mn-ea"/>
              </a:rPr>
              <a:t>代後半で</a:t>
            </a:r>
            <a:r>
              <a:rPr lang="en-US" altLang="ja-JP" sz="1500" dirty="0">
                <a:latin typeface="+mn-ea"/>
              </a:rPr>
              <a:t>60</a:t>
            </a:r>
            <a:r>
              <a:rPr lang="ja-JP" altLang="en-US" sz="1500" dirty="0">
                <a:latin typeface="+mn-ea"/>
              </a:rPr>
              <a:t>％前後（男性</a:t>
            </a:r>
            <a:r>
              <a:rPr lang="en-US" altLang="ja-JP" sz="1500" dirty="0">
                <a:latin typeface="+mn-ea"/>
              </a:rPr>
              <a:t>63.6%</a:t>
            </a:r>
            <a:r>
              <a:rPr lang="ja-JP" altLang="en-US" sz="1500" dirty="0">
                <a:latin typeface="+mn-ea"/>
              </a:rPr>
              <a:t>、女性</a:t>
            </a:r>
            <a:r>
              <a:rPr lang="en-US" altLang="ja-JP" sz="1500" dirty="0">
                <a:latin typeface="+mn-ea"/>
              </a:rPr>
              <a:t>61.2%</a:t>
            </a:r>
            <a:r>
              <a:rPr lang="ja-JP" altLang="en-US" sz="1500" dirty="0">
                <a:latin typeface="+mn-ea"/>
              </a:rPr>
              <a:t>）だが、</a:t>
            </a:r>
            <a:r>
              <a:rPr lang="en-US" altLang="ja-JP" sz="1500" dirty="0">
                <a:latin typeface="+mn-ea"/>
              </a:rPr>
              <a:t>2010</a:t>
            </a:r>
            <a:r>
              <a:rPr lang="ja-JP" altLang="en-US" sz="1500" dirty="0">
                <a:latin typeface="+mn-ea"/>
              </a:rPr>
              <a:t>年の調査以降、全体として低下傾向がみられた。</a:t>
            </a:r>
            <a:endParaRPr lang="en-US" altLang="ja-JP" sz="1500" dirty="0">
              <a:latin typeface="+mn-ea"/>
            </a:endParaRPr>
          </a:p>
          <a:p>
            <a:endParaRPr lang="en-US" altLang="ja-JP" sz="1500" dirty="0">
              <a:solidFill>
                <a:srgbClr val="FF0000"/>
              </a:solidFill>
              <a:latin typeface="+mn-ea"/>
            </a:endParaRPr>
          </a:p>
          <a:p>
            <a:r>
              <a:rPr lang="ja-JP" altLang="en-US" sz="1500" dirty="0">
                <a:solidFill>
                  <a:srgbClr val="FF0000"/>
                </a:solidFill>
                <a:latin typeface="+mn-ea"/>
              </a:rPr>
              <a:t>★未婚者のみであること、全体平均では、性交経験なしが</a:t>
            </a:r>
            <a:r>
              <a:rPr lang="en-US" altLang="ja-JP" sz="1500" dirty="0">
                <a:solidFill>
                  <a:srgbClr val="FF0000"/>
                </a:solidFill>
                <a:latin typeface="+mn-ea"/>
              </a:rPr>
              <a:t>50</a:t>
            </a:r>
            <a:r>
              <a:rPr lang="ja-JP" altLang="en-US" sz="1500" dirty="0">
                <a:solidFill>
                  <a:srgbClr val="FF0000"/>
                </a:solidFill>
                <a:latin typeface="+mn-ea"/>
              </a:rPr>
              <a:t>％前後である点に注意する必要がある。</a:t>
            </a:r>
            <a:endParaRPr lang="en-US" altLang="ja-JP" sz="1500" dirty="0">
              <a:solidFill>
                <a:srgbClr val="FF0000"/>
              </a:solidFill>
              <a:latin typeface="+mn-ea"/>
            </a:endParaRPr>
          </a:p>
          <a:p>
            <a:r>
              <a:rPr lang="ja-JP" altLang="en-US" sz="1500" dirty="0">
                <a:solidFill>
                  <a:srgbClr val="FF0000"/>
                </a:solidFill>
                <a:latin typeface="+mn-ea"/>
              </a:rPr>
              <a:t>⇒「草食化男子」だけでなく、「草食化女子」も増えている。</a:t>
            </a:r>
            <a:endParaRPr lang="en-US" sz="1500" dirty="0">
              <a:solidFill>
                <a:srgbClr val="FF0000"/>
              </a:solidFill>
              <a:latin typeface="+mn-ea"/>
            </a:endParaRPr>
          </a:p>
        </p:txBody>
      </p:sp>
      <p:pic>
        <p:nvPicPr>
          <p:cNvPr id="7" name="図 6" descr="ダイアグラム&#10;&#10;自動的に生成された説明">
            <a:extLst>
              <a:ext uri="{FF2B5EF4-FFF2-40B4-BE49-F238E27FC236}">
                <a16:creationId xmlns:a16="http://schemas.microsoft.com/office/drawing/2014/main" id="{62318CB1-39A2-5E0C-175D-97C07CFA2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8232" y="1755761"/>
            <a:ext cx="4704973" cy="3802410"/>
          </a:xfrm>
          <a:prstGeom prst="rect">
            <a:avLst/>
          </a:prstGeom>
        </p:spPr>
      </p:pic>
    </p:spTree>
    <p:extLst>
      <p:ext uri="{BB962C8B-B14F-4D97-AF65-F5344CB8AC3E}">
        <p14:creationId xmlns:p14="http://schemas.microsoft.com/office/powerpoint/2010/main" val="4269845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sz="4000" dirty="0"/>
              <a:t>第</a:t>
            </a:r>
            <a:r>
              <a:rPr lang="en-US" altLang="ja-JP" sz="4000" dirty="0"/>
              <a:t>8</a:t>
            </a:r>
            <a:r>
              <a:rPr lang="ja-JP" altLang="en-US" sz="4000" dirty="0"/>
              <a:t>回</a:t>
            </a:r>
            <a:r>
              <a:rPr lang="ja-JP" altLang="en-US" dirty="0"/>
              <a:t>のテーマ</a:t>
            </a:r>
            <a:endParaRPr lang="en-US" dirty="0"/>
          </a:p>
        </p:txBody>
      </p:sp>
      <p:sp>
        <p:nvSpPr>
          <p:cNvPr id="427011" name="Rectangle 3"/>
          <p:cNvSpPr>
            <a:spLocks noGrp="1" noChangeArrowheads="1"/>
          </p:cNvSpPr>
          <p:nvPr>
            <p:ph type="body" idx="1"/>
          </p:nvPr>
        </p:nvSpPr>
        <p:spPr>
          <a:xfrm>
            <a:off x="683568" y="1700808"/>
            <a:ext cx="7511243" cy="4222577"/>
          </a:xfrm>
        </p:spPr>
        <p:txBody>
          <a:bodyPr/>
          <a:lstStyle/>
          <a:p>
            <a:pPr marL="0" indent="0" eaLnBrk="1" hangingPunct="1">
              <a:lnSpc>
                <a:spcPct val="90000"/>
              </a:lnSpc>
              <a:buNone/>
            </a:pPr>
            <a:r>
              <a:rPr lang="en-US" altLang="ja-JP" sz="3200" dirty="0"/>
              <a:t>【</a:t>
            </a:r>
            <a:r>
              <a:rPr lang="ja-JP" altLang="en-US" sz="3200" dirty="0"/>
              <a:t>家族の形成</a:t>
            </a:r>
            <a:r>
              <a:rPr lang="en-US" altLang="ja-JP" sz="3200" dirty="0"/>
              <a:t>】 </a:t>
            </a:r>
            <a:r>
              <a:rPr lang="ja-JP" altLang="en-US" sz="3200" dirty="0"/>
              <a:t>結婚の意味と機能</a:t>
            </a:r>
            <a:endParaRPr lang="en-US" altLang="ja-JP" sz="3200" dirty="0"/>
          </a:p>
          <a:p>
            <a:pPr marL="0" indent="0" eaLnBrk="1" hangingPunct="1">
              <a:lnSpc>
                <a:spcPct val="90000"/>
              </a:lnSpc>
              <a:buNone/>
            </a:pPr>
            <a:endParaRPr lang="ja-JP" altLang="en-US" sz="3200" dirty="0"/>
          </a:p>
          <a:p>
            <a:pPr marL="0" indent="0" eaLnBrk="1" hangingPunct="1">
              <a:lnSpc>
                <a:spcPct val="90000"/>
              </a:lnSpc>
              <a:buNone/>
            </a:pPr>
            <a:r>
              <a:rPr lang="en-US" altLang="ja-JP" sz="3200" dirty="0"/>
              <a:t>【</a:t>
            </a:r>
            <a:r>
              <a:rPr lang="ja-JP" altLang="en-US" sz="3200" dirty="0"/>
              <a:t>事前学習</a:t>
            </a:r>
            <a:r>
              <a:rPr lang="en-US" altLang="ja-JP" sz="3200" dirty="0"/>
              <a:t>】</a:t>
            </a:r>
            <a:r>
              <a:rPr lang="ja-JP" altLang="en-US" sz="3200" dirty="0"/>
              <a:t>自分自身の結婚について、そのメリットとデメリットをまとめてみよう。</a:t>
            </a:r>
          </a:p>
          <a:p>
            <a:pPr marL="0" indent="0" eaLnBrk="1" hangingPunct="1">
              <a:lnSpc>
                <a:spcPct val="90000"/>
              </a:lnSpc>
              <a:buNone/>
            </a:pPr>
            <a:r>
              <a:rPr lang="en-US" altLang="ja-JP" sz="3200" dirty="0"/>
              <a:t>【</a:t>
            </a:r>
            <a:r>
              <a:rPr lang="ja-JP" altLang="en-US" sz="3200" dirty="0"/>
              <a:t>事後学習</a:t>
            </a:r>
            <a:r>
              <a:rPr lang="en-US" altLang="ja-JP" sz="3200" dirty="0"/>
              <a:t>】 </a:t>
            </a:r>
            <a:r>
              <a:rPr lang="ja-JP" altLang="en-US" sz="3200" dirty="0"/>
              <a:t>講義を聞いて自分の結婚観と一致する点と相違する点についてまとめてみよう</a:t>
            </a:r>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Tree>
    <p:extLst>
      <p:ext uri="{BB962C8B-B14F-4D97-AF65-F5344CB8AC3E}">
        <p14:creationId xmlns:p14="http://schemas.microsoft.com/office/powerpoint/2010/main" val="270246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30225-2783-2D10-01B3-C6760C038F1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DE664D9-EF58-C902-DC29-1E641F28E44D}"/>
              </a:ext>
            </a:extLst>
          </p:cNvPr>
          <p:cNvSpPr>
            <a:spLocks noGrp="1"/>
          </p:cNvSpPr>
          <p:nvPr>
            <p:ph type="title"/>
          </p:nvPr>
        </p:nvSpPr>
        <p:spPr>
          <a:xfrm>
            <a:off x="853531" y="686905"/>
            <a:ext cx="7624994" cy="670122"/>
          </a:xfrm>
        </p:spPr>
        <p:txBody>
          <a:bodyPr anchor="t" anchorCtr="0">
            <a:normAutofit/>
          </a:bodyPr>
          <a:lstStyle/>
          <a:p>
            <a:r>
              <a:rPr lang="ja-JP" altLang="en-US" sz="2700" dirty="0"/>
              <a:t>④出会いの場：知り合ったきっかけは？　　</a:t>
            </a:r>
            <a:r>
              <a:rPr lang="en-US" altLang="ja-JP" sz="135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350" dirty="0">
                <a:latin typeface="Century" panose="02040604050505020304" pitchFamily="18" charset="0"/>
                <a:ea typeface="ＭＳ 明朝" panose="02020609040205080304" pitchFamily="17" charset="-128"/>
                <a:cs typeface="Times New Roman" panose="02020603050405020304" pitchFamily="18" charset="0"/>
              </a:rPr>
              <a:t>独身者調査</a:t>
            </a:r>
            <a:r>
              <a:rPr lang="en-US" altLang="ja-JP" sz="135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350" dirty="0">
                <a:latin typeface="Century" panose="02040604050505020304" pitchFamily="18" charset="0"/>
                <a:ea typeface="ＭＳ 明朝" panose="02020609040205080304" pitchFamily="17" charset="-128"/>
                <a:cs typeface="Times New Roman" panose="02020603050405020304" pitchFamily="18" charset="0"/>
              </a:rPr>
              <a:t>　</a:t>
            </a:r>
            <a:endParaRPr lang="en-US" dirty="0"/>
          </a:p>
        </p:txBody>
      </p:sp>
      <p:sp>
        <p:nvSpPr>
          <p:cNvPr id="5" name="テキスト ボックス 4">
            <a:extLst>
              <a:ext uri="{FF2B5EF4-FFF2-40B4-BE49-F238E27FC236}">
                <a16:creationId xmlns:a16="http://schemas.microsoft.com/office/drawing/2014/main" id="{31C6DC43-8073-F91A-D541-B3BDADF8929C}"/>
              </a:ext>
            </a:extLst>
          </p:cNvPr>
          <p:cNvSpPr txBox="1"/>
          <p:nvPr/>
        </p:nvSpPr>
        <p:spPr>
          <a:xfrm>
            <a:off x="826963" y="5093161"/>
            <a:ext cx="3429032" cy="577081"/>
          </a:xfrm>
          <a:prstGeom prst="rect">
            <a:avLst/>
          </a:prstGeom>
          <a:noFill/>
        </p:spPr>
        <p:txBody>
          <a:bodyPr wrap="square" rtlCol="0">
            <a:spAutoFit/>
          </a:bodyPr>
          <a:lstStyle/>
          <a:p>
            <a:r>
              <a:rPr lang="ja-JP" altLang="en-US" sz="1050" dirty="0"/>
              <a:t>資料：国立社会保障・人口問題研究所（</a:t>
            </a:r>
            <a:r>
              <a:rPr lang="en-US" altLang="ja-JP" sz="1050" dirty="0"/>
              <a:t>2022</a:t>
            </a:r>
            <a:r>
              <a:rPr lang="ja-JP" altLang="en-US" sz="1050" dirty="0"/>
              <a:t>）第</a:t>
            </a:r>
            <a:r>
              <a:rPr lang="en-US" altLang="ja-JP" sz="1050" dirty="0"/>
              <a:t>16</a:t>
            </a:r>
            <a:r>
              <a:rPr lang="ja-JP" altLang="en-US" sz="1050" dirty="0"/>
              <a:t>回出生動向基本調査（結婚と出産に関する全国調査）</a:t>
            </a:r>
            <a:r>
              <a:rPr lang="en-US" altLang="ja-JP" sz="1050" dirty="0"/>
              <a:t>2021</a:t>
            </a:r>
            <a:r>
              <a:rPr lang="ja-JP" altLang="en-US" sz="1050" dirty="0"/>
              <a:t>年</a:t>
            </a:r>
            <a:r>
              <a:rPr lang="en-US" altLang="ja-JP" sz="1050" dirty="0"/>
              <a:t>6</a:t>
            </a:r>
            <a:r>
              <a:rPr lang="ja-JP" altLang="en-US" sz="1050" dirty="0"/>
              <a:t>月</a:t>
            </a:r>
            <a:endParaRPr lang="en-US" sz="1050" dirty="0"/>
          </a:p>
        </p:txBody>
      </p:sp>
      <p:sp>
        <p:nvSpPr>
          <p:cNvPr id="6" name="テキスト ボックス 5">
            <a:extLst>
              <a:ext uri="{FF2B5EF4-FFF2-40B4-BE49-F238E27FC236}">
                <a16:creationId xmlns:a16="http://schemas.microsoft.com/office/drawing/2014/main" id="{864DE69D-0C72-BF98-98F9-0C3CC16CE038}"/>
              </a:ext>
            </a:extLst>
          </p:cNvPr>
          <p:cNvSpPr txBox="1"/>
          <p:nvPr/>
        </p:nvSpPr>
        <p:spPr>
          <a:xfrm>
            <a:off x="887506" y="2076135"/>
            <a:ext cx="3368489" cy="2631490"/>
          </a:xfrm>
          <a:prstGeom prst="rect">
            <a:avLst/>
          </a:prstGeom>
          <a:noFill/>
        </p:spPr>
        <p:txBody>
          <a:bodyPr wrap="square" rtlCol="0">
            <a:spAutoFit/>
          </a:bodyPr>
          <a:lstStyle/>
          <a:p>
            <a:r>
              <a:rPr lang="ja-JP" altLang="en-US" sz="1500" dirty="0">
                <a:latin typeface="+mn-ea"/>
              </a:rPr>
              <a:t>男女とも「学校で」が最多で、前回調査の男性</a:t>
            </a:r>
            <a:r>
              <a:rPr lang="en-US" altLang="ja-JP" sz="1500" dirty="0">
                <a:latin typeface="+mn-ea"/>
              </a:rPr>
              <a:t>28.6</a:t>
            </a:r>
            <a:r>
              <a:rPr lang="ja-JP" altLang="en-US" sz="1500" dirty="0">
                <a:latin typeface="+mn-ea"/>
              </a:rPr>
              <a:t>％から</a:t>
            </a:r>
            <a:r>
              <a:rPr lang="en-US" altLang="ja-JP" sz="1500" dirty="0">
                <a:latin typeface="+mn-ea"/>
              </a:rPr>
              <a:t>30.1</a:t>
            </a:r>
            <a:r>
              <a:rPr lang="ja-JP" altLang="en-US" sz="1500" dirty="0">
                <a:latin typeface="+mn-ea"/>
              </a:rPr>
              <a:t>％に、女性</a:t>
            </a:r>
            <a:r>
              <a:rPr lang="en-US" altLang="ja-JP" sz="1500" dirty="0">
                <a:latin typeface="+mn-ea"/>
              </a:rPr>
              <a:t>24.1%</a:t>
            </a:r>
            <a:r>
              <a:rPr lang="ja-JP" altLang="en-US" sz="1500" dirty="0">
                <a:latin typeface="+mn-ea"/>
              </a:rPr>
              <a:t>から</a:t>
            </a:r>
            <a:r>
              <a:rPr lang="en-US" altLang="ja-JP" sz="1500" dirty="0">
                <a:latin typeface="+mn-ea"/>
              </a:rPr>
              <a:t>26.8%</a:t>
            </a:r>
            <a:r>
              <a:rPr lang="ja-JP" altLang="en-US" sz="1500" dirty="0">
                <a:latin typeface="+mn-ea"/>
              </a:rPr>
              <a:t>に微増。</a:t>
            </a:r>
            <a:endParaRPr lang="en-US" altLang="ja-JP" sz="1500" dirty="0">
              <a:latin typeface="+mn-ea"/>
            </a:endParaRPr>
          </a:p>
          <a:p>
            <a:r>
              <a:rPr lang="ja-JP" altLang="en-US" sz="1500" dirty="0">
                <a:latin typeface="+mn-ea"/>
              </a:rPr>
              <a:t>　一方で、「友人や兄弟姉妹を通じて」（</a:t>
            </a:r>
            <a:r>
              <a:rPr lang="en-US" altLang="ja-JP" sz="1500" dirty="0">
                <a:latin typeface="+mn-ea"/>
              </a:rPr>
              <a:t>18%</a:t>
            </a:r>
            <a:r>
              <a:rPr lang="ja-JP" altLang="en-US" sz="1500" dirty="0">
                <a:latin typeface="+mn-ea"/>
              </a:rPr>
              <a:t>前後）と「職場や仕事の関係で」（</a:t>
            </a:r>
            <a:r>
              <a:rPr lang="en-US" altLang="ja-JP" sz="1500" dirty="0">
                <a:latin typeface="+mn-ea"/>
              </a:rPr>
              <a:t>15</a:t>
            </a:r>
            <a:r>
              <a:rPr lang="ja-JP" altLang="en-US" sz="1500" dirty="0">
                <a:latin typeface="+mn-ea"/>
              </a:rPr>
              <a:t>％前後）は減少傾向が続いている。</a:t>
            </a:r>
            <a:endParaRPr lang="en-US" altLang="ja-JP" sz="1500" dirty="0">
              <a:latin typeface="+mn-ea"/>
            </a:endParaRPr>
          </a:p>
          <a:p>
            <a:r>
              <a:rPr lang="ja-JP" altLang="en-US" sz="1500" dirty="0">
                <a:latin typeface="+mn-ea"/>
              </a:rPr>
              <a:t>　これに対し、近年は「ネットで」は男性は</a:t>
            </a:r>
            <a:r>
              <a:rPr lang="en-US" altLang="ja-JP" sz="1500" dirty="0">
                <a:latin typeface="+mn-ea"/>
              </a:rPr>
              <a:t>11.9%</a:t>
            </a:r>
            <a:r>
              <a:rPr lang="ja-JP" altLang="en-US" sz="1500" dirty="0">
                <a:latin typeface="+mn-ea"/>
              </a:rPr>
              <a:t>、女性は</a:t>
            </a:r>
            <a:r>
              <a:rPr lang="en-US" altLang="ja-JP" sz="1500" dirty="0">
                <a:latin typeface="+mn-ea"/>
              </a:rPr>
              <a:t>17.9%</a:t>
            </a:r>
            <a:r>
              <a:rPr lang="ja-JP" altLang="en-US" sz="1500" dirty="0">
                <a:latin typeface="+mn-ea"/>
              </a:rPr>
              <a:t>。恋人または婚約者のいる未婚男女の</a:t>
            </a:r>
            <a:r>
              <a:rPr lang="en-US" altLang="ja-JP" sz="1500" dirty="0">
                <a:latin typeface="+mn-ea"/>
              </a:rPr>
              <a:t>10 </a:t>
            </a:r>
            <a:r>
              <a:rPr lang="ja-JP" altLang="en-US" sz="1500" dirty="0">
                <a:latin typeface="+mn-ea"/>
              </a:rPr>
              <a:t>人に</a:t>
            </a:r>
            <a:r>
              <a:rPr lang="en-US" altLang="ja-JP" sz="1500" dirty="0">
                <a:latin typeface="+mn-ea"/>
              </a:rPr>
              <a:t>1 </a:t>
            </a:r>
            <a:r>
              <a:rPr lang="ja-JP" altLang="en-US" sz="1500" dirty="0">
                <a:latin typeface="+mn-ea"/>
              </a:rPr>
              <a:t>人以上が、インターネットを使ったサービスを介して交際相手と知り合っている。</a:t>
            </a:r>
            <a:endParaRPr lang="en-US" sz="1500" dirty="0">
              <a:latin typeface="+mn-ea"/>
            </a:endParaRPr>
          </a:p>
        </p:txBody>
      </p:sp>
      <p:pic>
        <p:nvPicPr>
          <p:cNvPr id="7" name="図 6" descr="グラフ&#10;&#10;自動的に生成された説明">
            <a:extLst>
              <a:ext uri="{FF2B5EF4-FFF2-40B4-BE49-F238E27FC236}">
                <a16:creationId xmlns:a16="http://schemas.microsoft.com/office/drawing/2014/main" id="{0B56650B-DD34-38FB-D30A-13425DB1A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494" y="1564771"/>
            <a:ext cx="4504575" cy="4133549"/>
          </a:xfrm>
          <a:prstGeom prst="rect">
            <a:avLst/>
          </a:prstGeom>
        </p:spPr>
      </p:pic>
      <p:sp>
        <p:nvSpPr>
          <p:cNvPr id="3" name="楕円 2">
            <a:extLst>
              <a:ext uri="{FF2B5EF4-FFF2-40B4-BE49-F238E27FC236}">
                <a16:creationId xmlns:a16="http://schemas.microsoft.com/office/drawing/2014/main" id="{36D2C7DC-CFF0-D8BF-08D8-ED31C2E8189A}"/>
              </a:ext>
            </a:extLst>
          </p:cNvPr>
          <p:cNvSpPr/>
          <p:nvPr/>
        </p:nvSpPr>
        <p:spPr>
          <a:xfrm>
            <a:off x="7805894" y="3086100"/>
            <a:ext cx="461963" cy="34290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楕円 7">
            <a:extLst>
              <a:ext uri="{FF2B5EF4-FFF2-40B4-BE49-F238E27FC236}">
                <a16:creationId xmlns:a16="http://schemas.microsoft.com/office/drawing/2014/main" id="{08E025D2-2CBE-D60B-578A-629C35B8CB2C}"/>
              </a:ext>
            </a:extLst>
          </p:cNvPr>
          <p:cNvSpPr/>
          <p:nvPr/>
        </p:nvSpPr>
        <p:spPr>
          <a:xfrm>
            <a:off x="7724775" y="4406018"/>
            <a:ext cx="461963" cy="34290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楕円 8">
            <a:extLst>
              <a:ext uri="{FF2B5EF4-FFF2-40B4-BE49-F238E27FC236}">
                <a16:creationId xmlns:a16="http://schemas.microsoft.com/office/drawing/2014/main" id="{81AB54D7-9218-77CB-F0A6-D255A67729C6}"/>
              </a:ext>
            </a:extLst>
          </p:cNvPr>
          <p:cNvSpPr/>
          <p:nvPr/>
        </p:nvSpPr>
        <p:spPr>
          <a:xfrm>
            <a:off x="6229350" y="4915373"/>
            <a:ext cx="461963" cy="34290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楕円 10">
            <a:extLst>
              <a:ext uri="{FF2B5EF4-FFF2-40B4-BE49-F238E27FC236}">
                <a16:creationId xmlns:a16="http://schemas.microsoft.com/office/drawing/2014/main" id="{AEAA43D2-2756-4F28-E1E3-7C0E499D6FD8}"/>
              </a:ext>
            </a:extLst>
          </p:cNvPr>
          <p:cNvSpPr/>
          <p:nvPr/>
        </p:nvSpPr>
        <p:spPr>
          <a:xfrm rot="18416679">
            <a:off x="4941106" y="2605238"/>
            <a:ext cx="1730886" cy="334361"/>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1"/>
              </a:solidFill>
            </a:endParaRPr>
          </a:p>
        </p:txBody>
      </p:sp>
      <p:sp>
        <p:nvSpPr>
          <p:cNvPr id="12" name="楕円 11">
            <a:extLst>
              <a:ext uri="{FF2B5EF4-FFF2-40B4-BE49-F238E27FC236}">
                <a16:creationId xmlns:a16="http://schemas.microsoft.com/office/drawing/2014/main" id="{C7D96A7D-E593-220A-971F-79DE5465927D}"/>
              </a:ext>
            </a:extLst>
          </p:cNvPr>
          <p:cNvSpPr/>
          <p:nvPr/>
        </p:nvSpPr>
        <p:spPr>
          <a:xfrm rot="17713694">
            <a:off x="5159944" y="3831719"/>
            <a:ext cx="1748288" cy="385186"/>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1"/>
              </a:solidFill>
            </a:endParaRPr>
          </a:p>
        </p:txBody>
      </p:sp>
    </p:spTree>
    <p:extLst>
      <p:ext uri="{BB962C8B-B14F-4D97-AF65-F5344CB8AC3E}">
        <p14:creationId xmlns:p14="http://schemas.microsoft.com/office/powerpoint/2010/main" val="2299250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39070-FA8C-79C5-C940-BB0F8AAA1289}"/>
            </a:ext>
          </a:extLst>
        </p:cNvPr>
        <p:cNvGrpSpPr/>
        <p:nvPr/>
      </p:nvGrpSpPr>
      <p:grpSpPr>
        <a:xfrm>
          <a:off x="0" y="0"/>
          <a:ext cx="0" cy="0"/>
          <a:chOff x="0" y="0"/>
          <a:chExt cx="0" cy="0"/>
        </a:xfrm>
      </p:grpSpPr>
      <p:pic>
        <p:nvPicPr>
          <p:cNvPr id="10" name="図 9" descr="グラフ が含まれている画像&#10;&#10;自動的に生成された説明">
            <a:extLst>
              <a:ext uri="{FF2B5EF4-FFF2-40B4-BE49-F238E27FC236}">
                <a16:creationId xmlns:a16="http://schemas.microsoft.com/office/drawing/2014/main" id="{6F1F55A6-42CE-1E71-09F4-942230FF2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1556792"/>
            <a:ext cx="4588439" cy="4525680"/>
          </a:xfrm>
          <a:prstGeom prst="rect">
            <a:avLst/>
          </a:prstGeom>
        </p:spPr>
      </p:pic>
      <p:sp>
        <p:nvSpPr>
          <p:cNvPr id="2" name="タイトル 1">
            <a:extLst>
              <a:ext uri="{FF2B5EF4-FFF2-40B4-BE49-F238E27FC236}">
                <a16:creationId xmlns:a16="http://schemas.microsoft.com/office/drawing/2014/main" id="{EE944FC4-0AB3-C80F-C44D-7816D5731405}"/>
              </a:ext>
            </a:extLst>
          </p:cNvPr>
          <p:cNvSpPr>
            <a:spLocks noGrp="1"/>
          </p:cNvSpPr>
          <p:nvPr>
            <p:ph type="title"/>
          </p:nvPr>
        </p:nvSpPr>
        <p:spPr>
          <a:xfrm>
            <a:off x="835601" y="636144"/>
            <a:ext cx="7279987" cy="577081"/>
          </a:xfrm>
        </p:spPr>
        <p:txBody>
          <a:bodyPr anchor="t" anchorCtr="0">
            <a:normAutofit/>
          </a:bodyPr>
          <a:lstStyle/>
          <a:p>
            <a:r>
              <a:rPr lang="ja-JP" altLang="en-US" sz="2700" dirty="0"/>
              <a:t>⑤　夫婦が知り合ったきっかけは？　</a:t>
            </a:r>
            <a:r>
              <a:rPr lang="en-US" altLang="ja-JP" sz="135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350" dirty="0">
                <a:latin typeface="Century" panose="02040604050505020304" pitchFamily="18" charset="0"/>
                <a:ea typeface="ＭＳ 明朝" panose="02020609040205080304" pitchFamily="17" charset="-128"/>
                <a:cs typeface="Times New Roman" panose="02020603050405020304" pitchFamily="18" charset="0"/>
              </a:rPr>
              <a:t>有配偶者調査</a:t>
            </a:r>
            <a:r>
              <a:rPr lang="en-US" altLang="ja-JP" sz="135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350" dirty="0">
                <a:latin typeface="Century" panose="02040604050505020304" pitchFamily="18" charset="0"/>
                <a:ea typeface="ＭＳ 明朝" panose="02020609040205080304" pitchFamily="17" charset="-128"/>
                <a:cs typeface="Times New Roman" panose="02020603050405020304" pitchFamily="18" charset="0"/>
              </a:rPr>
              <a:t>　</a:t>
            </a:r>
            <a:endParaRPr lang="en-US" dirty="0"/>
          </a:p>
        </p:txBody>
      </p:sp>
      <p:sp>
        <p:nvSpPr>
          <p:cNvPr id="5" name="テキスト ボックス 4">
            <a:extLst>
              <a:ext uri="{FF2B5EF4-FFF2-40B4-BE49-F238E27FC236}">
                <a16:creationId xmlns:a16="http://schemas.microsoft.com/office/drawing/2014/main" id="{00F877EA-9512-8BDF-6B7D-CF84C7D0EE57}"/>
              </a:ext>
            </a:extLst>
          </p:cNvPr>
          <p:cNvSpPr txBox="1"/>
          <p:nvPr/>
        </p:nvSpPr>
        <p:spPr>
          <a:xfrm>
            <a:off x="756237" y="5644775"/>
            <a:ext cx="3429032" cy="577081"/>
          </a:xfrm>
          <a:prstGeom prst="rect">
            <a:avLst/>
          </a:prstGeom>
          <a:noFill/>
        </p:spPr>
        <p:txBody>
          <a:bodyPr wrap="square" rtlCol="0">
            <a:spAutoFit/>
          </a:bodyPr>
          <a:lstStyle/>
          <a:p>
            <a:r>
              <a:rPr lang="ja-JP" altLang="en-US" sz="1050" dirty="0"/>
              <a:t>資料：国立社会保障・人口問題研究所（</a:t>
            </a:r>
            <a:r>
              <a:rPr lang="en-US" altLang="ja-JP" sz="1050" dirty="0"/>
              <a:t>2022</a:t>
            </a:r>
            <a:r>
              <a:rPr lang="ja-JP" altLang="en-US" sz="1050" dirty="0"/>
              <a:t>）第</a:t>
            </a:r>
            <a:r>
              <a:rPr lang="en-US" altLang="ja-JP" sz="1050" dirty="0"/>
              <a:t>16</a:t>
            </a:r>
            <a:r>
              <a:rPr lang="ja-JP" altLang="en-US" sz="1050" dirty="0"/>
              <a:t>回出生動向基本調査（結婚と出産に関する全国調査）</a:t>
            </a:r>
            <a:r>
              <a:rPr lang="en-US" altLang="ja-JP" sz="1050" dirty="0"/>
              <a:t>2021</a:t>
            </a:r>
            <a:r>
              <a:rPr lang="ja-JP" altLang="en-US" sz="1050" dirty="0"/>
              <a:t>年</a:t>
            </a:r>
            <a:r>
              <a:rPr lang="en-US" altLang="ja-JP" sz="1050" dirty="0"/>
              <a:t>6</a:t>
            </a:r>
            <a:r>
              <a:rPr lang="ja-JP" altLang="en-US" sz="1050" dirty="0"/>
              <a:t>月</a:t>
            </a:r>
            <a:endParaRPr lang="en-US" sz="1050" dirty="0"/>
          </a:p>
        </p:txBody>
      </p:sp>
      <p:sp>
        <p:nvSpPr>
          <p:cNvPr id="6" name="テキスト ボックス 5">
            <a:extLst>
              <a:ext uri="{FF2B5EF4-FFF2-40B4-BE49-F238E27FC236}">
                <a16:creationId xmlns:a16="http://schemas.microsoft.com/office/drawing/2014/main" id="{0E46CE94-F1A2-037E-1106-1E837088CA82}"/>
              </a:ext>
            </a:extLst>
          </p:cNvPr>
          <p:cNvSpPr txBox="1"/>
          <p:nvPr/>
        </p:nvSpPr>
        <p:spPr>
          <a:xfrm>
            <a:off x="756236" y="1700809"/>
            <a:ext cx="3429031" cy="3323987"/>
          </a:xfrm>
          <a:prstGeom prst="rect">
            <a:avLst/>
          </a:prstGeom>
          <a:noFill/>
        </p:spPr>
        <p:txBody>
          <a:bodyPr wrap="square" rtlCol="0">
            <a:spAutoFit/>
          </a:bodyPr>
          <a:lstStyle/>
          <a:p>
            <a:r>
              <a:rPr lang="ja-JP" altLang="en-US" sz="1500" dirty="0">
                <a:latin typeface="+mn-ea"/>
              </a:rPr>
              <a:t>「職場や仕事で」の割合が</a:t>
            </a:r>
            <a:r>
              <a:rPr lang="en-US" altLang="ja-JP" sz="1500" dirty="0">
                <a:latin typeface="+mn-ea"/>
              </a:rPr>
              <a:t>2018 </a:t>
            </a:r>
            <a:r>
              <a:rPr lang="ja-JP" altLang="en-US" sz="1500" dirty="0">
                <a:latin typeface="+mn-ea"/>
              </a:rPr>
              <a:t>年</a:t>
            </a:r>
            <a:r>
              <a:rPr lang="en-US" altLang="ja-JP" sz="1500" dirty="0">
                <a:latin typeface="+mn-ea"/>
              </a:rPr>
              <a:t>7 </a:t>
            </a:r>
            <a:r>
              <a:rPr lang="ja-JP" altLang="en-US" sz="1500" dirty="0">
                <a:latin typeface="+mn-ea"/>
              </a:rPr>
              <a:t>月～</a:t>
            </a:r>
            <a:r>
              <a:rPr lang="en-US" altLang="ja-JP" sz="1500" dirty="0">
                <a:latin typeface="+mn-ea"/>
              </a:rPr>
              <a:t>2021 </a:t>
            </a:r>
            <a:r>
              <a:rPr lang="ja-JP" altLang="en-US" sz="1500" dirty="0">
                <a:latin typeface="+mn-ea"/>
              </a:rPr>
              <a:t>年</a:t>
            </a:r>
            <a:r>
              <a:rPr lang="en-US" altLang="ja-JP" sz="1500" dirty="0">
                <a:latin typeface="+mn-ea"/>
              </a:rPr>
              <a:t>6 </a:t>
            </a:r>
            <a:r>
              <a:rPr lang="ja-JP" altLang="en-US" sz="1500" dirty="0">
                <a:latin typeface="+mn-ea"/>
              </a:rPr>
              <a:t>月の結婚（</a:t>
            </a:r>
            <a:r>
              <a:rPr lang="en-US" altLang="ja-JP" sz="1500" dirty="0">
                <a:latin typeface="+mn-ea"/>
              </a:rPr>
              <a:t>2021 </a:t>
            </a:r>
            <a:r>
              <a:rPr lang="ja-JP" altLang="en-US" sz="1500" dirty="0">
                <a:latin typeface="+mn-ea"/>
              </a:rPr>
              <a:t>年</a:t>
            </a:r>
            <a:r>
              <a:rPr lang="en-US" altLang="ja-JP" sz="1500" dirty="0">
                <a:latin typeface="+mn-ea"/>
              </a:rPr>
              <a:t>b</a:t>
            </a:r>
            <a:r>
              <a:rPr lang="ja-JP" altLang="en-US" sz="1500" dirty="0">
                <a:latin typeface="+mn-ea"/>
              </a:rPr>
              <a:t>）では</a:t>
            </a:r>
            <a:r>
              <a:rPr lang="en-US" altLang="ja-JP" sz="1500" dirty="0">
                <a:latin typeface="+mn-ea"/>
              </a:rPr>
              <a:t>21.4%</a:t>
            </a:r>
            <a:r>
              <a:rPr lang="ja-JP" altLang="en-US" sz="1500" dirty="0">
                <a:latin typeface="+mn-ea"/>
              </a:rPr>
              <a:t>に減少。</a:t>
            </a:r>
            <a:endParaRPr lang="en-US" altLang="ja-JP" sz="1500" dirty="0">
              <a:latin typeface="+mn-ea"/>
            </a:endParaRPr>
          </a:p>
          <a:p>
            <a:r>
              <a:rPr lang="ja-JP" altLang="en-US" sz="1500" dirty="0">
                <a:latin typeface="+mn-ea"/>
              </a:rPr>
              <a:t>　「ネットで」（</a:t>
            </a:r>
            <a:r>
              <a:rPr lang="en-US" altLang="ja-JP" sz="1500" dirty="0">
                <a:latin typeface="+mn-ea"/>
              </a:rPr>
              <a:t>SNS</a:t>
            </a:r>
            <a:r>
              <a:rPr lang="ja-JP" altLang="en-US" sz="1500" dirty="0">
                <a:latin typeface="+mn-ea"/>
              </a:rPr>
              <a:t>、アプリ等を用いたもの）の割合をみると、</a:t>
            </a:r>
            <a:r>
              <a:rPr lang="en-US" altLang="ja-JP" sz="1500" dirty="0">
                <a:latin typeface="+mn-ea"/>
              </a:rPr>
              <a:t>2015</a:t>
            </a:r>
            <a:r>
              <a:rPr lang="ja-JP" altLang="en-US" sz="1500" dirty="0">
                <a:latin typeface="+mn-ea"/>
              </a:rPr>
              <a:t>年</a:t>
            </a:r>
            <a:r>
              <a:rPr lang="en-US" altLang="ja-JP" sz="1500" dirty="0">
                <a:latin typeface="+mn-ea"/>
              </a:rPr>
              <a:t>7 </a:t>
            </a:r>
            <a:r>
              <a:rPr lang="ja-JP" altLang="en-US" sz="1500" dirty="0">
                <a:latin typeface="+mn-ea"/>
              </a:rPr>
              <a:t>月～</a:t>
            </a:r>
            <a:r>
              <a:rPr lang="en-US" altLang="ja-JP" sz="1500" dirty="0">
                <a:latin typeface="+mn-ea"/>
              </a:rPr>
              <a:t>2018 </a:t>
            </a:r>
            <a:r>
              <a:rPr lang="ja-JP" altLang="en-US" sz="1500" dirty="0">
                <a:latin typeface="+mn-ea"/>
              </a:rPr>
              <a:t>年</a:t>
            </a:r>
            <a:r>
              <a:rPr lang="en-US" altLang="ja-JP" sz="1500" dirty="0">
                <a:latin typeface="+mn-ea"/>
              </a:rPr>
              <a:t>6 </a:t>
            </a:r>
            <a:r>
              <a:rPr lang="ja-JP" altLang="en-US" sz="1500" dirty="0">
                <a:latin typeface="+mn-ea"/>
              </a:rPr>
              <a:t>月の結婚（</a:t>
            </a:r>
            <a:r>
              <a:rPr lang="en-US" altLang="ja-JP" sz="1500" dirty="0">
                <a:latin typeface="+mn-ea"/>
              </a:rPr>
              <a:t>2021 </a:t>
            </a:r>
            <a:r>
              <a:rPr lang="ja-JP" altLang="en-US" sz="1500" dirty="0">
                <a:latin typeface="+mn-ea"/>
              </a:rPr>
              <a:t>年</a:t>
            </a:r>
            <a:r>
              <a:rPr lang="en-US" altLang="ja-JP" sz="1500" dirty="0">
                <a:latin typeface="+mn-ea"/>
              </a:rPr>
              <a:t>a</a:t>
            </a:r>
            <a:r>
              <a:rPr lang="ja-JP" altLang="en-US" sz="1500" dirty="0">
                <a:latin typeface="+mn-ea"/>
              </a:rPr>
              <a:t>）では</a:t>
            </a:r>
            <a:r>
              <a:rPr lang="en-US" altLang="ja-JP" sz="1500" dirty="0">
                <a:latin typeface="+mn-ea"/>
              </a:rPr>
              <a:t>6.0%</a:t>
            </a:r>
            <a:r>
              <a:rPr lang="ja-JP" altLang="en-US" sz="1500" dirty="0">
                <a:latin typeface="+mn-ea"/>
              </a:rPr>
              <a:t>、</a:t>
            </a:r>
            <a:r>
              <a:rPr lang="en-US" altLang="ja-JP" sz="1500" dirty="0">
                <a:latin typeface="+mn-ea"/>
              </a:rPr>
              <a:t>2021 </a:t>
            </a:r>
            <a:r>
              <a:rPr lang="ja-JP" altLang="en-US" sz="1500" dirty="0">
                <a:latin typeface="+mn-ea"/>
              </a:rPr>
              <a:t>年</a:t>
            </a:r>
            <a:r>
              <a:rPr lang="en-US" altLang="ja-JP" sz="1500" dirty="0">
                <a:latin typeface="+mn-ea"/>
              </a:rPr>
              <a:t>b </a:t>
            </a:r>
            <a:r>
              <a:rPr lang="ja-JP" altLang="en-US" sz="1500" dirty="0">
                <a:latin typeface="+mn-ea"/>
              </a:rPr>
              <a:t>では</a:t>
            </a:r>
            <a:r>
              <a:rPr lang="en-US" altLang="ja-JP" sz="1500" dirty="0">
                <a:latin typeface="+mn-ea"/>
              </a:rPr>
              <a:t>13.6%</a:t>
            </a:r>
            <a:r>
              <a:rPr lang="ja-JP" altLang="en-US" sz="1500" dirty="0">
                <a:latin typeface="+mn-ea"/>
              </a:rPr>
              <a:t>に急増している。</a:t>
            </a:r>
            <a:endParaRPr lang="en-US" altLang="ja-JP" sz="1500" dirty="0">
              <a:latin typeface="+mn-ea"/>
            </a:endParaRPr>
          </a:p>
          <a:p>
            <a:endParaRPr lang="en-US" sz="1500" dirty="0">
              <a:latin typeface="+mn-ea"/>
            </a:endParaRPr>
          </a:p>
          <a:p>
            <a:r>
              <a:rPr lang="ja-JP" altLang="en-US" sz="1800" dirty="0">
                <a:solidFill>
                  <a:srgbClr val="FF0000"/>
                </a:solidFill>
                <a:latin typeface="+mn-ea"/>
              </a:rPr>
              <a:t>★ 「ネットで」の急増には、、新型コロナウイルス感染拡大（コロナ・ショック</a:t>
            </a:r>
            <a:r>
              <a:rPr lang="en-US" altLang="ja-JP" sz="1800" dirty="0">
                <a:solidFill>
                  <a:srgbClr val="FF0000"/>
                </a:solidFill>
                <a:latin typeface="+mn-ea"/>
              </a:rPr>
              <a:t>2019</a:t>
            </a:r>
            <a:r>
              <a:rPr lang="ja-JP" altLang="en-US" sz="1800" dirty="0">
                <a:solidFill>
                  <a:srgbClr val="FF0000"/>
                </a:solidFill>
                <a:latin typeface="+mn-ea"/>
              </a:rPr>
              <a:t>年</a:t>
            </a:r>
            <a:r>
              <a:rPr lang="en-US" altLang="ja-JP" sz="1800" dirty="0">
                <a:solidFill>
                  <a:srgbClr val="FF0000"/>
                </a:solidFill>
                <a:latin typeface="+mn-ea"/>
              </a:rPr>
              <a:t>11</a:t>
            </a:r>
            <a:r>
              <a:rPr lang="ja-JP" altLang="en-US" sz="1800" dirty="0">
                <a:solidFill>
                  <a:srgbClr val="FF0000"/>
                </a:solidFill>
                <a:latin typeface="+mn-ea"/>
              </a:rPr>
              <a:t>月末以降）の影響（結婚件数が</a:t>
            </a:r>
            <a:r>
              <a:rPr lang="en-US" altLang="ja-JP" sz="1800" dirty="0">
                <a:solidFill>
                  <a:srgbClr val="FF0000"/>
                </a:solidFill>
                <a:latin typeface="+mn-ea"/>
              </a:rPr>
              <a:t>21.4%</a:t>
            </a:r>
            <a:r>
              <a:rPr lang="ja-JP" altLang="en-US" sz="1800" dirty="0">
                <a:solidFill>
                  <a:srgbClr val="FF0000"/>
                </a:solidFill>
                <a:latin typeface="+mn-ea"/>
              </a:rPr>
              <a:t>減少）も含まれる。</a:t>
            </a:r>
            <a:endParaRPr lang="en-US" sz="1800" dirty="0">
              <a:solidFill>
                <a:srgbClr val="FF0000"/>
              </a:solidFill>
              <a:latin typeface="+mn-ea"/>
            </a:endParaRPr>
          </a:p>
        </p:txBody>
      </p:sp>
      <p:sp>
        <p:nvSpPr>
          <p:cNvPr id="3" name="楕円 2">
            <a:extLst>
              <a:ext uri="{FF2B5EF4-FFF2-40B4-BE49-F238E27FC236}">
                <a16:creationId xmlns:a16="http://schemas.microsoft.com/office/drawing/2014/main" id="{587EB932-BDA4-C005-3D6D-37F6ADC298AE}"/>
              </a:ext>
            </a:extLst>
          </p:cNvPr>
          <p:cNvSpPr/>
          <p:nvPr/>
        </p:nvSpPr>
        <p:spPr>
          <a:xfrm>
            <a:off x="7653625" y="3268270"/>
            <a:ext cx="461963" cy="34290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楕円 10">
            <a:extLst>
              <a:ext uri="{FF2B5EF4-FFF2-40B4-BE49-F238E27FC236}">
                <a16:creationId xmlns:a16="http://schemas.microsoft.com/office/drawing/2014/main" id="{89E3CD31-34E7-C320-043F-B65A0B894B80}"/>
              </a:ext>
            </a:extLst>
          </p:cNvPr>
          <p:cNvSpPr/>
          <p:nvPr/>
        </p:nvSpPr>
        <p:spPr>
          <a:xfrm rot="17813609">
            <a:off x="5256429" y="2884944"/>
            <a:ext cx="1500517" cy="256273"/>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1"/>
              </a:solidFill>
            </a:endParaRPr>
          </a:p>
        </p:txBody>
      </p:sp>
    </p:spTree>
    <p:extLst>
      <p:ext uri="{BB962C8B-B14F-4D97-AF65-F5344CB8AC3E}">
        <p14:creationId xmlns:p14="http://schemas.microsoft.com/office/powerpoint/2010/main" val="3948001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2049D-2607-3AAB-B3FE-0177CAB39EF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49667C1-0FD6-A37C-5B27-9ECA74416F2D}"/>
              </a:ext>
            </a:extLst>
          </p:cNvPr>
          <p:cNvSpPr>
            <a:spLocks noGrp="1"/>
          </p:cNvSpPr>
          <p:nvPr>
            <p:ph type="title"/>
          </p:nvPr>
        </p:nvSpPr>
        <p:spPr>
          <a:xfrm>
            <a:off x="704642" y="532786"/>
            <a:ext cx="7978329" cy="646331"/>
          </a:xfrm>
        </p:spPr>
        <p:txBody>
          <a:bodyPr anchor="t" anchorCtr="0">
            <a:normAutofit/>
          </a:bodyPr>
          <a:lstStyle/>
          <a:p>
            <a:r>
              <a:rPr lang="ja-JP" altLang="en-US" sz="2700" dirty="0"/>
              <a:t>⑥希望するライフコース像　　</a:t>
            </a:r>
            <a:r>
              <a:rPr lang="ja-JP" altLang="en-US" sz="3200" dirty="0"/>
              <a:t>　</a:t>
            </a:r>
            <a:r>
              <a:rPr lang="en-US" altLang="ja-JP" sz="16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独身者調査</a:t>
            </a:r>
            <a:r>
              <a:rPr lang="en-US" altLang="ja-JP" sz="16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　</a:t>
            </a:r>
            <a:endParaRPr lang="en-US" dirty="0"/>
          </a:p>
        </p:txBody>
      </p:sp>
      <p:sp>
        <p:nvSpPr>
          <p:cNvPr id="5" name="テキスト ボックス 4">
            <a:extLst>
              <a:ext uri="{FF2B5EF4-FFF2-40B4-BE49-F238E27FC236}">
                <a16:creationId xmlns:a16="http://schemas.microsoft.com/office/drawing/2014/main" id="{23C60517-CBAD-B4D3-6287-ACB94BBA8B08}"/>
              </a:ext>
            </a:extLst>
          </p:cNvPr>
          <p:cNvSpPr txBox="1"/>
          <p:nvPr/>
        </p:nvSpPr>
        <p:spPr>
          <a:xfrm>
            <a:off x="715967" y="4719139"/>
            <a:ext cx="3044655" cy="646331"/>
          </a:xfrm>
          <a:prstGeom prst="rect">
            <a:avLst/>
          </a:prstGeom>
          <a:noFill/>
        </p:spPr>
        <p:txBody>
          <a:bodyPr wrap="square" rtlCol="0">
            <a:spAutoFit/>
          </a:bodyPr>
          <a:lstStyle/>
          <a:p>
            <a:r>
              <a:rPr lang="ja-JP" altLang="en-US" sz="1800" dirty="0"/>
              <a:t>資料：国立社会保障・人口問題研究所（</a:t>
            </a:r>
            <a:r>
              <a:rPr lang="en-US" altLang="ja-JP" sz="1800" dirty="0"/>
              <a:t>2022</a:t>
            </a:r>
            <a:r>
              <a:rPr lang="ja-JP" altLang="en-US" sz="1800" dirty="0"/>
              <a:t>）</a:t>
            </a:r>
            <a:endParaRPr lang="en-US" sz="1800" dirty="0"/>
          </a:p>
        </p:txBody>
      </p:sp>
      <p:sp>
        <p:nvSpPr>
          <p:cNvPr id="6" name="テキスト ボックス 5">
            <a:extLst>
              <a:ext uri="{FF2B5EF4-FFF2-40B4-BE49-F238E27FC236}">
                <a16:creationId xmlns:a16="http://schemas.microsoft.com/office/drawing/2014/main" id="{97283C84-F2F5-A5BA-E842-E6D024E0F1BE}"/>
              </a:ext>
            </a:extLst>
          </p:cNvPr>
          <p:cNvSpPr txBox="1"/>
          <p:nvPr/>
        </p:nvSpPr>
        <p:spPr>
          <a:xfrm>
            <a:off x="715966" y="1755949"/>
            <a:ext cx="3465509" cy="2631490"/>
          </a:xfrm>
          <a:prstGeom prst="rect">
            <a:avLst/>
          </a:prstGeom>
          <a:noFill/>
        </p:spPr>
        <p:txBody>
          <a:bodyPr wrap="square" rtlCol="0">
            <a:spAutoFit/>
          </a:bodyPr>
          <a:lstStyle/>
          <a:p>
            <a:r>
              <a:rPr lang="en-US" altLang="ja-JP" sz="1500" dirty="0">
                <a:latin typeface="+mn-ea"/>
              </a:rPr>
              <a:t>【</a:t>
            </a:r>
            <a:r>
              <a:rPr lang="ja-JP" altLang="en-US" sz="1500" dirty="0">
                <a:latin typeface="+mn-ea"/>
              </a:rPr>
              <a:t>女性の理想</a:t>
            </a:r>
            <a:r>
              <a:rPr lang="en-US" altLang="ja-JP" sz="1500" dirty="0">
                <a:latin typeface="+mn-ea"/>
              </a:rPr>
              <a:t>】</a:t>
            </a:r>
          </a:p>
          <a:p>
            <a:r>
              <a:rPr lang="ja-JP" altLang="en-US" sz="1500" dirty="0">
                <a:latin typeface="+mn-ea"/>
              </a:rPr>
              <a:t>①</a:t>
            </a:r>
            <a:r>
              <a:rPr lang="ja-JP" altLang="en-US" sz="1500" dirty="0">
                <a:solidFill>
                  <a:srgbClr val="FF0000"/>
                </a:solidFill>
                <a:latin typeface="+mn-ea"/>
              </a:rPr>
              <a:t>両立コース</a:t>
            </a:r>
            <a:r>
              <a:rPr lang="en-US" altLang="ja-JP" sz="1500" dirty="0">
                <a:solidFill>
                  <a:srgbClr val="FF0000"/>
                </a:solidFill>
                <a:latin typeface="+mn-ea"/>
              </a:rPr>
              <a:t>34.0%</a:t>
            </a:r>
            <a:r>
              <a:rPr lang="ja-JP" altLang="en-US" sz="1500" dirty="0">
                <a:solidFill>
                  <a:srgbClr val="FF0000"/>
                </a:solidFill>
                <a:latin typeface="+mn-ea"/>
              </a:rPr>
              <a:t>に増加し、今回初めて最多</a:t>
            </a:r>
            <a:r>
              <a:rPr lang="ja-JP" altLang="en-US" sz="1500" dirty="0">
                <a:latin typeface="+mn-ea"/>
              </a:rPr>
              <a:t>。②再就職コース</a:t>
            </a:r>
            <a:r>
              <a:rPr lang="en-US" altLang="ja-JP" sz="1500" dirty="0">
                <a:latin typeface="+mn-ea"/>
              </a:rPr>
              <a:t>26.1%</a:t>
            </a:r>
            <a:r>
              <a:rPr lang="ja-JP" altLang="en-US" sz="1500" dirty="0">
                <a:latin typeface="+mn-ea"/>
              </a:rPr>
              <a:t>③専業主婦コースは</a:t>
            </a:r>
            <a:r>
              <a:rPr lang="en-US" altLang="ja-JP" sz="1500" dirty="0">
                <a:latin typeface="+mn-ea"/>
              </a:rPr>
              <a:t>13.8%</a:t>
            </a:r>
            <a:r>
              <a:rPr lang="ja-JP" altLang="en-US" sz="1500" dirty="0">
                <a:latin typeface="+mn-ea"/>
              </a:rPr>
              <a:t>に減少。</a:t>
            </a:r>
            <a:r>
              <a:rPr lang="ja-JP" altLang="en-US" sz="1500" dirty="0">
                <a:solidFill>
                  <a:srgbClr val="FF0000"/>
                </a:solidFill>
                <a:latin typeface="+mn-ea"/>
              </a:rPr>
              <a:t>④非婚就業⑤「</a:t>
            </a:r>
            <a:r>
              <a:rPr lang="en-US" altLang="ja-JP" sz="1500" dirty="0">
                <a:solidFill>
                  <a:srgbClr val="FF0000"/>
                </a:solidFill>
                <a:latin typeface="+mn-ea"/>
              </a:rPr>
              <a:t>DINKs </a:t>
            </a:r>
            <a:r>
              <a:rPr lang="ja-JP" altLang="en-US" sz="1500" dirty="0">
                <a:solidFill>
                  <a:srgbClr val="FF0000"/>
                </a:solidFill>
                <a:latin typeface="+mn-ea"/>
              </a:rPr>
              <a:t>コース」が増加した</a:t>
            </a:r>
            <a:r>
              <a:rPr lang="ja-JP" altLang="en-US" sz="1500" dirty="0">
                <a:latin typeface="+mn-ea"/>
              </a:rPr>
              <a:t>。</a:t>
            </a:r>
            <a:endParaRPr lang="en-US" altLang="ja-JP" sz="1500" dirty="0">
              <a:latin typeface="+mn-ea"/>
            </a:endParaRPr>
          </a:p>
          <a:p>
            <a:r>
              <a:rPr lang="en-US" altLang="ja-JP" sz="1500" dirty="0">
                <a:latin typeface="+mn-ea"/>
              </a:rPr>
              <a:t>【</a:t>
            </a:r>
            <a:r>
              <a:rPr lang="ja-JP" altLang="en-US" sz="1500" dirty="0">
                <a:latin typeface="+mn-ea"/>
              </a:rPr>
              <a:t>女性の予想</a:t>
            </a:r>
            <a:r>
              <a:rPr lang="en-US" altLang="ja-JP" sz="1500" dirty="0">
                <a:latin typeface="+mn-ea"/>
              </a:rPr>
              <a:t>】</a:t>
            </a:r>
            <a:r>
              <a:rPr lang="ja-JP" altLang="en-US" sz="1500" dirty="0">
                <a:latin typeface="+mn-ea"/>
              </a:rPr>
              <a:t>②再就職コース</a:t>
            </a:r>
            <a:r>
              <a:rPr lang="en-US" altLang="ja-JP" sz="1500" dirty="0">
                <a:latin typeface="+mn-ea"/>
              </a:rPr>
              <a:t>22.7%</a:t>
            </a:r>
            <a:r>
              <a:rPr lang="ja-JP" altLang="en-US" sz="1500" dirty="0">
                <a:latin typeface="+mn-ea"/>
              </a:rPr>
              <a:t>に減少① 両立コース</a:t>
            </a:r>
            <a:r>
              <a:rPr lang="en-US" altLang="ja-JP" sz="1500" dirty="0">
                <a:latin typeface="+mn-ea"/>
              </a:rPr>
              <a:t>28.2%</a:t>
            </a:r>
            <a:r>
              <a:rPr lang="ja-JP" altLang="en-US" sz="1500" dirty="0">
                <a:latin typeface="+mn-ea"/>
              </a:rPr>
              <a:t>で横ばい。 </a:t>
            </a:r>
            <a:r>
              <a:rPr lang="ja-JP" altLang="en-US" sz="1500" dirty="0">
                <a:solidFill>
                  <a:srgbClr val="FF0000"/>
                </a:solidFill>
                <a:latin typeface="+mn-ea"/>
              </a:rPr>
              <a:t>④非婚就業コース</a:t>
            </a:r>
            <a:r>
              <a:rPr lang="en-US" altLang="ja-JP" sz="1500" dirty="0">
                <a:solidFill>
                  <a:srgbClr val="FF0000"/>
                </a:solidFill>
                <a:latin typeface="+mn-ea"/>
              </a:rPr>
              <a:t>33.3%</a:t>
            </a:r>
            <a:r>
              <a:rPr lang="ja-JP" altLang="en-US" sz="1500" dirty="0">
                <a:solidFill>
                  <a:srgbClr val="FF0000"/>
                </a:solidFill>
                <a:latin typeface="+mn-ea"/>
              </a:rPr>
              <a:t>で最多</a:t>
            </a:r>
            <a:r>
              <a:rPr lang="ja-JP" altLang="en-US" sz="1500" dirty="0">
                <a:latin typeface="+mn-ea"/>
              </a:rPr>
              <a:t>。</a:t>
            </a:r>
            <a:endParaRPr lang="en-US" altLang="ja-JP" sz="1500" dirty="0">
              <a:latin typeface="+mn-ea"/>
            </a:endParaRPr>
          </a:p>
          <a:p>
            <a:r>
              <a:rPr lang="en-US" altLang="ja-JP" sz="1500" dirty="0">
                <a:latin typeface="+mn-ea"/>
              </a:rPr>
              <a:t>【</a:t>
            </a:r>
            <a:r>
              <a:rPr lang="ja-JP" altLang="en-US" sz="1500" dirty="0">
                <a:latin typeface="+mn-ea"/>
              </a:rPr>
              <a:t>男性からみた女性の理想</a:t>
            </a:r>
            <a:r>
              <a:rPr lang="en-US" altLang="ja-JP" sz="1500" dirty="0">
                <a:latin typeface="+mn-ea"/>
              </a:rPr>
              <a:t>】</a:t>
            </a:r>
            <a:r>
              <a:rPr lang="ja-JP" altLang="en-US" sz="1500" dirty="0">
                <a:latin typeface="+mn-ea"/>
              </a:rPr>
              <a:t>パートナーに「両立コース」を望む男性が増加し、ほぼ</a:t>
            </a:r>
            <a:r>
              <a:rPr lang="en-US" altLang="ja-JP" sz="1500" dirty="0">
                <a:latin typeface="+mn-ea"/>
              </a:rPr>
              <a:t>4 </a:t>
            </a:r>
            <a:r>
              <a:rPr lang="ja-JP" altLang="en-US" sz="1500" dirty="0">
                <a:latin typeface="+mn-ea"/>
              </a:rPr>
              <a:t>割で最多。</a:t>
            </a:r>
            <a:endParaRPr lang="en-US" altLang="ja-JP" sz="1500" dirty="0">
              <a:latin typeface="+mn-ea"/>
            </a:endParaRPr>
          </a:p>
        </p:txBody>
      </p:sp>
      <p:pic>
        <p:nvPicPr>
          <p:cNvPr id="4" name="図 3" descr="ダイアグラム&#10;&#10;自動的に生成された説明">
            <a:extLst>
              <a:ext uri="{FF2B5EF4-FFF2-40B4-BE49-F238E27FC236}">
                <a16:creationId xmlns:a16="http://schemas.microsoft.com/office/drawing/2014/main" id="{978CC407-5DCC-5DF7-F38B-513FF80A7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2529" y="1197348"/>
            <a:ext cx="3655970" cy="4463303"/>
          </a:xfrm>
          <a:prstGeom prst="rect">
            <a:avLst/>
          </a:prstGeom>
        </p:spPr>
      </p:pic>
      <p:sp>
        <p:nvSpPr>
          <p:cNvPr id="7" name="テキスト ボックス 6">
            <a:extLst>
              <a:ext uri="{FF2B5EF4-FFF2-40B4-BE49-F238E27FC236}">
                <a16:creationId xmlns:a16="http://schemas.microsoft.com/office/drawing/2014/main" id="{167DC179-40D9-445A-C4FC-2BCEA6AF7532}"/>
              </a:ext>
            </a:extLst>
          </p:cNvPr>
          <p:cNvSpPr txBox="1"/>
          <p:nvPr/>
        </p:nvSpPr>
        <p:spPr>
          <a:xfrm>
            <a:off x="5258201" y="2594611"/>
            <a:ext cx="294474" cy="369332"/>
          </a:xfrm>
          <a:prstGeom prst="rect">
            <a:avLst/>
          </a:prstGeom>
          <a:noFill/>
        </p:spPr>
        <p:txBody>
          <a:bodyPr wrap="square" rtlCol="0">
            <a:spAutoFit/>
          </a:bodyPr>
          <a:lstStyle/>
          <a:p>
            <a:r>
              <a:rPr lang="ja-JP" altLang="en-US" sz="1800" dirty="0"/>
              <a:t>①</a:t>
            </a:r>
            <a:endParaRPr lang="en-US" sz="1800" dirty="0"/>
          </a:p>
        </p:txBody>
      </p:sp>
      <p:sp>
        <p:nvSpPr>
          <p:cNvPr id="13" name="テキスト ボックス 12">
            <a:extLst>
              <a:ext uri="{FF2B5EF4-FFF2-40B4-BE49-F238E27FC236}">
                <a16:creationId xmlns:a16="http://schemas.microsoft.com/office/drawing/2014/main" id="{EFDD1F5D-85B6-0C94-E5BC-7DFCCC1CB896}"/>
              </a:ext>
            </a:extLst>
          </p:cNvPr>
          <p:cNvSpPr txBox="1"/>
          <p:nvPr/>
        </p:nvSpPr>
        <p:spPr>
          <a:xfrm>
            <a:off x="5110964" y="2008823"/>
            <a:ext cx="294474" cy="369332"/>
          </a:xfrm>
          <a:prstGeom prst="rect">
            <a:avLst/>
          </a:prstGeom>
          <a:noFill/>
        </p:spPr>
        <p:txBody>
          <a:bodyPr wrap="square" rtlCol="0">
            <a:spAutoFit/>
          </a:bodyPr>
          <a:lstStyle/>
          <a:p>
            <a:r>
              <a:rPr lang="ja-JP" altLang="en-US" sz="1800" dirty="0"/>
              <a:t>②</a:t>
            </a:r>
            <a:endParaRPr lang="en-US" sz="1800" dirty="0"/>
          </a:p>
        </p:txBody>
      </p:sp>
      <p:sp>
        <p:nvSpPr>
          <p:cNvPr id="14" name="テキスト ボックス 13">
            <a:extLst>
              <a:ext uri="{FF2B5EF4-FFF2-40B4-BE49-F238E27FC236}">
                <a16:creationId xmlns:a16="http://schemas.microsoft.com/office/drawing/2014/main" id="{B3FDAFEC-6725-828F-8B53-46B819E76967}"/>
              </a:ext>
            </a:extLst>
          </p:cNvPr>
          <p:cNvSpPr txBox="1"/>
          <p:nvPr/>
        </p:nvSpPr>
        <p:spPr>
          <a:xfrm>
            <a:off x="5258201" y="3097298"/>
            <a:ext cx="294474" cy="369332"/>
          </a:xfrm>
          <a:prstGeom prst="rect">
            <a:avLst/>
          </a:prstGeom>
          <a:noFill/>
        </p:spPr>
        <p:txBody>
          <a:bodyPr wrap="square" rtlCol="0">
            <a:spAutoFit/>
          </a:bodyPr>
          <a:lstStyle/>
          <a:p>
            <a:r>
              <a:rPr lang="ja-JP" altLang="en-US" sz="1800" dirty="0"/>
              <a:t>③</a:t>
            </a:r>
            <a:endParaRPr lang="en-US" sz="1800" dirty="0"/>
          </a:p>
        </p:txBody>
      </p:sp>
      <p:sp>
        <p:nvSpPr>
          <p:cNvPr id="15" name="テキスト ボックス 14">
            <a:extLst>
              <a:ext uri="{FF2B5EF4-FFF2-40B4-BE49-F238E27FC236}">
                <a16:creationId xmlns:a16="http://schemas.microsoft.com/office/drawing/2014/main" id="{9964A162-155D-6C7A-4D41-A3E71CE9C198}"/>
              </a:ext>
            </a:extLst>
          </p:cNvPr>
          <p:cNvSpPr txBox="1"/>
          <p:nvPr/>
        </p:nvSpPr>
        <p:spPr>
          <a:xfrm>
            <a:off x="5030001" y="3428999"/>
            <a:ext cx="294474" cy="369332"/>
          </a:xfrm>
          <a:prstGeom prst="rect">
            <a:avLst/>
          </a:prstGeom>
          <a:noFill/>
        </p:spPr>
        <p:txBody>
          <a:bodyPr wrap="square" rtlCol="0">
            <a:spAutoFit/>
          </a:bodyPr>
          <a:lstStyle/>
          <a:p>
            <a:r>
              <a:rPr lang="ja-JP" altLang="en-US" sz="1800" dirty="0"/>
              <a:t>④</a:t>
            </a:r>
            <a:endParaRPr lang="en-US" sz="1800" dirty="0"/>
          </a:p>
        </p:txBody>
      </p:sp>
      <p:sp>
        <p:nvSpPr>
          <p:cNvPr id="16" name="テキスト ボックス 15">
            <a:extLst>
              <a:ext uri="{FF2B5EF4-FFF2-40B4-BE49-F238E27FC236}">
                <a16:creationId xmlns:a16="http://schemas.microsoft.com/office/drawing/2014/main" id="{5B09EA1A-916A-01EF-BB2C-EDAB81404747}"/>
              </a:ext>
            </a:extLst>
          </p:cNvPr>
          <p:cNvSpPr txBox="1"/>
          <p:nvPr/>
        </p:nvSpPr>
        <p:spPr>
          <a:xfrm>
            <a:off x="5552675" y="3709392"/>
            <a:ext cx="294474" cy="369332"/>
          </a:xfrm>
          <a:prstGeom prst="rect">
            <a:avLst/>
          </a:prstGeom>
          <a:noFill/>
        </p:spPr>
        <p:txBody>
          <a:bodyPr wrap="square" rtlCol="0">
            <a:spAutoFit/>
          </a:bodyPr>
          <a:lstStyle/>
          <a:p>
            <a:r>
              <a:rPr lang="ja-JP" altLang="en-US" sz="1800" dirty="0"/>
              <a:t>⑤</a:t>
            </a:r>
            <a:endParaRPr lang="en-US" sz="1800" dirty="0"/>
          </a:p>
        </p:txBody>
      </p:sp>
      <p:sp>
        <p:nvSpPr>
          <p:cNvPr id="17" name="テキスト ボックス 16">
            <a:extLst>
              <a:ext uri="{FF2B5EF4-FFF2-40B4-BE49-F238E27FC236}">
                <a16:creationId xmlns:a16="http://schemas.microsoft.com/office/drawing/2014/main" id="{02B1F7B5-BE2C-7016-1DC6-EAA6CE083382}"/>
              </a:ext>
            </a:extLst>
          </p:cNvPr>
          <p:cNvSpPr txBox="1"/>
          <p:nvPr/>
        </p:nvSpPr>
        <p:spPr>
          <a:xfrm>
            <a:off x="6158714" y="1789748"/>
            <a:ext cx="294474" cy="369332"/>
          </a:xfrm>
          <a:prstGeom prst="rect">
            <a:avLst/>
          </a:prstGeom>
          <a:noFill/>
        </p:spPr>
        <p:txBody>
          <a:bodyPr wrap="square" rtlCol="0">
            <a:spAutoFit/>
          </a:bodyPr>
          <a:lstStyle/>
          <a:p>
            <a:r>
              <a:rPr lang="ja-JP" altLang="en-US" sz="1800" dirty="0"/>
              <a:t>②</a:t>
            </a:r>
            <a:endParaRPr lang="en-US" sz="1800" dirty="0"/>
          </a:p>
        </p:txBody>
      </p:sp>
      <p:sp>
        <p:nvSpPr>
          <p:cNvPr id="19" name="テキスト ボックス 18">
            <a:extLst>
              <a:ext uri="{FF2B5EF4-FFF2-40B4-BE49-F238E27FC236}">
                <a16:creationId xmlns:a16="http://schemas.microsoft.com/office/drawing/2014/main" id="{FDA411BF-A1AB-01E0-1756-9F8BF83B4785}"/>
              </a:ext>
            </a:extLst>
          </p:cNvPr>
          <p:cNvSpPr txBox="1"/>
          <p:nvPr/>
        </p:nvSpPr>
        <p:spPr>
          <a:xfrm>
            <a:off x="6260065" y="2657012"/>
            <a:ext cx="294474" cy="369332"/>
          </a:xfrm>
          <a:prstGeom prst="rect">
            <a:avLst/>
          </a:prstGeom>
          <a:noFill/>
        </p:spPr>
        <p:txBody>
          <a:bodyPr wrap="square" rtlCol="0">
            <a:spAutoFit/>
          </a:bodyPr>
          <a:lstStyle/>
          <a:p>
            <a:r>
              <a:rPr lang="ja-JP" altLang="en-US" sz="1800" dirty="0"/>
              <a:t>①</a:t>
            </a:r>
            <a:endParaRPr lang="en-US" sz="1800" dirty="0"/>
          </a:p>
        </p:txBody>
      </p:sp>
      <p:sp>
        <p:nvSpPr>
          <p:cNvPr id="20" name="テキスト ボックス 19">
            <a:extLst>
              <a:ext uri="{FF2B5EF4-FFF2-40B4-BE49-F238E27FC236}">
                <a16:creationId xmlns:a16="http://schemas.microsoft.com/office/drawing/2014/main" id="{96087F6A-D39A-3AF1-77D7-4B10347629A5}"/>
              </a:ext>
            </a:extLst>
          </p:cNvPr>
          <p:cNvSpPr txBox="1"/>
          <p:nvPr/>
        </p:nvSpPr>
        <p:spPr>
          <a:xfrm>
            <a:off x="5828900" y="2594611"/>
            <a:ext cx="294474" cy="369332"/>
          </a:xfrm>
          <a:prstGeom prst="rect">
            <a:avLst/>
          </a:prstGeom>
          <a:noFill/>
        </p:spPr>
        <p:txBody>
          <a:bodyPr wrap="square" rtlCol="0">
            <a:spAutoFit/>
          </a:bodyPr>
          <a:lstStyle/>
          <a:p>
            <a:r>
              <a:rPr lang="ja-JP" altLang="en-US" sz="1800" dirty="0"/>
              <a:t>③</a:t>
            </a:r>
            <a:endParaRPr lang="en-US" sz="1800" dirty="0"/>
          </a:p>
        </p:txBody>
      </p:sp>
      <p:sp>
        <p:nvSpPr>
          <p:cNvPr id="21" name="テキスト ボックス 20">
            <a:extLst>
              <a:ext uri="{FF2B5EF4-FFF2-40B4-BE49-F238E27FC236}">
                <a16:creationId xmlns:a16="http://schemas.microsoft.com/office/drawing/2014/main" id="{17FA6799-57C8-5B67-4370-8091227D9C1E}"/>
              </a:ext>
            </a:extLst>
          </p:cNvPr>
          <p:cNvSpPr txBox="1"/>
          <p:nvPr/>
        </p:nvSpPr>
        <p:spPr>
          <a:xfrm>
            <a:off x="6658776" y="2133893"/>
            <a:ext cx="294474" cy="369332"/>
          </a:xfrm>
          <a:prstGeom prst="rect">
            <a:avLst/>
          </a:prstGeom>
          <a:noFill/>
        </p:spPr>
        <p:txBody>
          <a:bodyPr wrap="square" rtlCol="0">
            <a:spAutoFit/>
          </a:bodyPr>
          <a:lstStyle/>
          <a:p>
            <a:r>
              <a:rPr lang="ja-JP" altLang="en-US" sz="1800" dirty="0"/>
              <a:t>④</a:t>
            </a:r>
            <a:endParaRPr lang="en-US" sz="1800" dirty="0"/>
          </a:p>
        </p:txBody>
      </p:sp>
      <p:sp>
        <p:nvSpPr>
          <p:cNvPr id="22" name="テキスト ボックス 21">
            <a:extLst>
              <a:ext uri="{FF2B5EF4-FFF2-40B4-BE49-F238E27FC236}">
                <a16:creationId xmlns:a16="http://schemas.microsoft.com/office/drawing/2014/main" id="{AF921741-7179-2165-F274-2E45C63022F0}"/>
              </a:ext>
            </a:extLst>
          </p:cNvPr>
          <p:cNvSpPr txBox="1"/>
          <p:nvPr/>
        </p:nvSpPr>
        <p:spPr>
          <a:xfrm>
            <a:off x="6364302" y="3758772"/>
            <a:ext cx="294474" cy="369332"/>
          </a:xfrm>
          <a:prstGeom prst="rect">
            <a:avLst/>
          </a:prstGeom>
          <a:noFill/>
        </p:spPr>
        <p:txBody>
          <a:bodyPr wrap="square" rtlCol="0">
            <a:spAutoFit/>
          </a:bodyPr>
          <a:lstStyle/>
          <a:p>
            <a:r>
              <a:rPr lang="ja-JP" altLang="en-US" sz="1800"/>
              <a:t>⑤</a:t>
            </a:r>
            <a:endParaRPr lang="en-US" sz="1800" dirty="0"/>
          </a:p>
        </p:txBody>
      </p:sp>
      <p:sp>
        <p:nvSpPr>
          <p:cNvPr id="23" name="テキスト ボックス 22">
            <a:extLst>
              <a:ext uri="{FF2B5EF4-FFF2-40B4-BE49-F238E27FC236}">
                <a16:creationId xmlns:a16="http://schemas.microsoft.com/office/drawing/2014/main" id="{555DA32B-2E67-E252-C64E-DEB9CC6B2595}"/>
              </a:ext>
            </a:extLst>
          </p:cNvPr>
          <p:cNvSpPr txBox="1"/>
          <p:nvPr/>
        </p:nvSpPr>
        <p:spPr>
          <a:xfrm>
            <a:off x="7683515" y="1880142"/>
            <a:ext cx="294474" cy="369332"/>
          </a:xfrm>
          <a:prstGeom prst="rect">
            <a:avLst/>
          </a:prstGeom>
          <a:noFill/>
        </p:spPr>
        <p:txBody>
          <a:bodyPr wrap="square" rtlCol="0">
            <a:spAutoFit/>
          </a:bodyPr>
          <a:lstStyle/>
          <a:p>
            <a:r>
              <a:rPr lang="ja-JP" altLang="en-US" sz="1800" dirty="0"/>
              <a:t>①</a:t>
            </a:r>
            <a:endParaRPr lang="en-US" sz="1800" dirty="0"/>
          </a:p>
        </p:txBody>
      </p:sp>
      <p:sp>
        <p:nvSpPr>
          <p:cNvPr id="24" name="テキスト ボックス 23">
            <a:extLst>
              <a:ext uri="{FF2B5EF4-FFF2-40B4-BE49-F238E27FC236}">
                <a16:creationId xmlns:a16="http://schemas.microsoft.com/office/drawing/2014/main" id="{1579E4A9-C00B-9B23-15D2-CF8A7BA7DAE3}"/>
              </a:ext>
            </a:extLst>
          </p:cNvPr>
          <p:cNvSpPr txBox="1"/>
          <p:nvPr/>
        </p:nvSpPr>
        <p:spPr>
          <a:xfrm>
            <a:off x="7059227" y="1731824"/>
            <a:ext cx="294474" cy="369332"/>
          </a:xfrm>
          <a:prstGeom prst="rect">
            <a:avLst/>
          </a:prstGeom>
          <a:noFill/>
        </p:spPr>
        <p:txBody>
          <a:bodyPr wrap="square" rtlCol="0">
            <a:spAutoFit/>
          </a:bodyPr>
          <a:lstStyle/>
          <a:p>
            <a:r>
              <a:rPr lang="ja-JP" altLang="en-US" sz="1800" dirty="0"/>
              <a:t>②</a:t>
            </a:r>
            <a:endParaRPr lang="en-US" sz="1800" dirty="0"/>
          </a:p>
        </p:txBody>
      </p:sp>
      <p:sp>
        <p:nvSpPr>
          <p:cNvPr id="25" name="テキスト ボックス 24">
            <a:extLst>
              <a:ext uri="{FF2B5EF4-FFF2-40B4-BE49-F238E27FC236}">
                <a16:creationId xmlns:a16="http://schemas.microsoft.com/office/drawing/2014/main" id="{539F8212-413E-A9EE-BCD1-9B8E89537D94}"/>
              </a:ext>
            </a:extLst>
          </p:cNvPr>
          <p:cNvSpPr txBox="1"/>
          <p:nvPr/>
        </p:nvSpPr>
        <p:spPr>
          <a:xfrm>
            <a:off x="7623563" y="3139385"/>
            <a:ext cx="294474" cy="369332"/>
          </a:xfrm>
          <a:prstGeom prst="rect">
            <a:avLst/>
          </a:prstGeom>
          <a:noFill/>
        </p:spPr>
        <p:txBody>
          <a:bodyPr wrap="square" rtlCol="0">
            <a:spAutoFit/>
          </a:bodyPr>
          <a:lstStyle/>
          <a:p>
            <a:r>
              <a:rPr lang="ja-JP" altLang="en-US" sz="1800" dirty="0"/>
              <a:t>③</a:t>
            </a:r>
            <a:endParaRPr lang="en-US" sz="1800" dirty="0"/>
          </a:p>
        </p:txBody>
      </p:sp>
      <p:sp>
        <p:nvSpPr>
          <p:cNvPr id="26" name="テキスト ボックス 25">
            <a:extLst>
              <a:ext uri="{FF2B5EF4-FFF2-40B4-BE49-F238E27FC236}">
                <a16:creationId xmlns:a16="http://schemas.microsoft.com/office/drawing/2014/main" id="{AED14B13-AC54-5EE7-BB2C-BF4FCF89331E}"/>
              </a:ext>
            </a:extLst>
          </p:cNvPr>
          <p:cNvSpPr txBox="1"/>
          <p:nvPr/>
        </p:nvSpPr>
        <p:spPr>
          <a:xfrm>
            <a:off x="7160432" y="3491684"/>
            <a:ext cx="294474" cy="369332"/>
          </a:xfrm>
          <a:prstGeom prst="rect">
            <a:avLst/>
          </a:prstGeom>
          <a:noFill/>
        </p:spPr>
        <p:txBody>
          <a:bodyPr wrap="square" rtlCol="0">
            <a:spAutoFit/>
          </a:bodyPr>
          <a:lstStyle/>
          <a:p>
            <a:r>
              <a:rPr lang="ja-JP" altLang="en-US" sz="1800" dirty="0"/>
              <a:t>④</a:t>
            </a:r>
            <a:endParaRPr lang="en-US" sz="1800" dirty="0"/>
          </a:p>
        </p:txBody>
      </p:sp>
      <p:sp>
        <p:nvSpPr>
          <p:cNvPr id="27" name="テキスト ボックス 26">
            <a:extLst>
              <a:ext uri="{FF2B5EF4-FFF2-40B4-BE49-F238E27FC236}">
                <a16:creationId xmlns:a16="http://schemas.microsoft.com/office/drawing/2014/main" id="{4E6F2626-8834-46D7-60CB-5C135D14FACD}"/>
              </a:ext>
            </a:extLst>
          </p:cNvPr>
          <p:cNvSpPr txBox="1"/>
          <p:nvPr/>
        </p:nvSpPr>
        <p:spPr>
          <a:xfrm>
            <a:off x="7611685" y="3768683"/>
            <a:ext cx="294474" cy="369332"/>
          </a:xfrm>
          <a:prstGeom prst="rect">
            <a:avLst/>
          </a:prstGeom>
          <a:noFill/>
        </p:spPr>
        <p:txBody>
          <a:bodyPr wrap="square" rtlCol="0">
            <a:spAutoFit/>
          </a:bodyPr>
          <a:lstStyle/>
          <a:p>
            <a:r>
              <a:rPr lang="ja-JP" altLang="en-US" sz="1800" dirty="0"/>
              <a:t>⑤</a:t>
            </a:r>
            <a:endParaRPr lang="en-US" sz="1800" dirty="0"/>
          </a:p>
        </p:txBody>
      </p:sp>
    </p:spTree>
    <p:extLst>
      <p:ext uri="{BB962C8B-B14F-4D97-AF65-F5344CB8AC3E}">
        <p14:creationId xmlns:p14="http://schemas.microsoft.com/office/powerpoint/2010/main" val="1234713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D43DB-E8A8-8DB5-6D90-73FA5DCD0AB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B6078BC-20C4-1DED-AB59-AA4DDD4242CE}"/>
              </a:ext>
            </a:extLst>
          </p:cNvPr>
          <p:cNvSpPr>
            <a:spLocks noGrp="1"/>
          </p:cNvSpPr>
          <p:nvPr>
            <p:ph type="title"/>
          </p:nvPr>
        </p:nvSpPr>
        <p:spPr>
          <a:xfrm>
            <a:off x="853622" y="628408"/>
            <a:ext cx="8110866" cy="784368"/>
          </a:xfrm>
        </p:spPr>
        <p:txBody>
          <a:bodyPr anchor="t" anchorCtr="0">
            <a:normAutofit/>
          </a:bodyPr>
          <a:lstStyle/>
          <a:p>
            <a:r>
              <a:rPr lang="ja-JP" altLang="en-US" sz="3000" dirty="0"/>
              <a:t>⑦未婚者の希望子ども数　</a:t>
            </a:r>
            <a:r>
              <a:rPr lang="en-US" altLang="ja-JP" sz="135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350" dirty="0">
                <a:latin typeface="Century" panose="02040604050505020304" pitchFamily="18" charset="0"/>
                <a:ea typeface="ＭＳ 明朝" panose="02020609040205080304" pitchFamily="17" charset="-128"/>
                <a:cs typeface="Times New Roman" panose="02020603050405020304" pitchFamily="18" charset="0"/>
              </a:rPr>
              <a:t>独身者調査</a:t>
            </a:r>
            <a:r>
              <a:rPr lang="en-US" altLang="ja-JP" sz="135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350" dirty="0">
                <a:latin typeface="Century" panose="02040604050505020304" pitchFamily="18" charset="0"/>
                <a:ea typeface="ＭＳ 明朝" panose="02020609040205080304" pitchFamily="17" charset="-128"/>
                <a:cs typeface="Times New Roman" panose="02020603050405020304" pitchFamily="18" charset="0"/>
              </a:rPr>
              <a:t>　</a:t>
            </a:r>
            <a:endParaRPr lang="en-US" dirty="0"/>
          </a:p>
        </p:txBody>
      </p:sp>
      <p:sp>
        <p:nvSpPr>
          <p:cNvPr id="5" name="テキスト ボックス 4">
            <a:extLst>
              <a:ext uri="{FF2B5EF4-FFF2-40B4-BE49-F238E27FC236}">
                <a16:creationId xmlns:a16="http://schemas.microsoft.com/office/drawing/2014/main" id="{3BB02A42-57DC-14D5-B089-6D4FECCB44FA}"/>
              </a:ext>
            </a:extLst>
          </p:cNvPr>
          <p:cNvSpPr txBox="1"/>
          <p:nvPr/>
        </p:nvSpPr>
        <p:spPr>
          <a:xfrm>
            <a:off x="715967" y="4876301"/>
            <a:ext cx="3044655" cy="646331"/>
          </a:xfrm>
          <a:prstGeom prst="rect">
            <a:avLst/>
          </a:prstGeom>
          <a:noFill/>
        </p:spPr>
        <p:txBody>
          <a:bodyPr wrap="square" rtlCol="0">
            <a:spAutoFit/>
          </a:bodyPr>
          <a:lstStyle/>
          <a:p>
            <a:r>
              <a:rPr lang="ja-JP" altLang="en-US" sz="1800" dirty="0"/>
              <a:t>資料：国立社会保障・人口問題研究所（</a:t>
            </a:r>
            <a:r>
              <a:rPr lang="en-US" altLang="ja-JP" sz="1800" dirty="0"/>
              <a:t>2022</a:t>
            </a:r>
            <a:r>
              <a:rPr lang="ja-JP" altLang="en-US" sz="1800" dirty="0"/>
              <a:t>）</a:t>
            </a:r>
            <a:endParaRPr lang="en-US" sz="1800" dirty="0"/>
          </a:p>
        </p:txBody>
      </p:sp>
      <p:sp>
        <p:nvSpPr>
          <p:cNvPr id="6" name="テキスト ボックス 5">
            <a:extLst>
              <a:ext uri="{FF2B5EF4-FFF2-40B4-BE49-F238E27FC236}">
                <a16:creationId xmlns:a16="http://schemas.microsoft.com/office/drawing/2014/main" id="{317981DD-AFEE-B4EE-6D00-8BF1F33E4D27}"/>
              </a:ext>
            </a:extLst>
          </p:cNvPr>
          <p:cNvSpPr txBox="1"/>
          <p:nvPr/>
        </p:nvSpPr>
        <p:spPr>
          <a:xfrm>
            <a:off x="767795" y="1705819"/>
            <a:ext cx="3105705" cy="3093154"/>
          </a:xfrm>
          <a:prstGeom prst="rect">
            <a:avLst/>
          </a:prstGeom>
          <a:noFill/>
        </p:spPr>
        <p:txBody>
          <a:bodyPr wrap="square" rtlCol="0">
            <a:spAutoFit/>
          </a:bodyPr>
          <a:lstStyle/>
          <a:p>
            <a:r>
              <a:rPr lang="ja-JP" altLang="en-US" sz="1500" dirty="0">
                <a:latin typeface="+mn-ea"/>
              </a:rPr>
              <a:t>男女とも</a:t>
            </a:r>
            <a:r>
              <a:rPr lang="en-US" altLang="ja-JP" sz="1500" dirty="0">
                <a:latin typeface="+mn-ea"/>
              </a:rPr>
              <a:t>2</a:t>
            </a:r>
            <a:r>
              <a:rPr lang="ja-JP" altLang="en-US" sz="1500" dirty="0">
                <a:latin typeface="+mn-ea"/>
              </a:rPr>
              <a:t>子がもっとも多く、男性</a:t>
            </a:r>
            <a:r>
              <a:rPr lang="en-US" altLang="ja-JP" sz="1500" dirty="0">
                <a:latin typeface="+mn-ea"/>
              </a:rPr>
              <a:t>61.9%</a:t>
            </a:r>
            <a:r>
              <a:rPr lang="ja-JP" altLang="en-US" sz="1500" dirty="0">
                <a:latin typeface="+mn-ea"/>
              </a:rPr>
              <a:t>、女性</a:t>
            </a:r>
            <a:r>
              <a:rPr lang="en-US" altLang="ja-JP" sz="1500" dirty="0">
                <a:latin typeface="+mn-ea"/>
              </a:rPr>
              <a:t>59.5%</a:t>
            </a:r>
            <a:r>
              <a:rPr lang="ja-JP" altLang="en-US" sz="1500" dirty="0">
                <a:latin typeface="+mn-ea"/>
              </a:rPr>
              <a:t>となっているが、</a:t>
            </a:r>
            <a:r>
              <a:rPr lang="en-US" altLang="ja-JP" sz="1500" dirty="0">
                <a:latin typeface="+mn-ea"/>
              </a:rPr>
              <a:t>1</a:t>
            </a:r>
            <a:r>
              <a:rPr lang="ja-JP" altLang="en-US" sz="1500" dirty="0">
                <a:latin typeface="+mn-ea"/>
              </a:rPr>
              <a:t>子（</a:t>
            </a:r>
            <a:r>
              <a:rPr lang="en-US" altLang="ja-JP" sz="1500" dirty="0">
                <a:latin typeface="+mn-ea"/>
              </a:rPr>
              <a:t>10.9</a:t>
            </a:r>
            <a:r>
              <a:rPr lang="ja-JP" altLang="en-US" sz="1500" dirty="0">
                <a:latin typeface="+mn-ea"/>
              </a:rPr>
              <a:t>％、</a:t>
            </a:r>
            <a:r>
              <a:rPr lang="en-US" altLang="ja-JP" sz="1500" dirty="0">
                <a:latin typeface="+mn-ea"/>
              </a:rPr>
              <a:t>10.5</a:t>
            </a:r>
            <a:r>
              <a:rPr lang="ja-JP" altLang="en-US" sz="1500" dirty="0">
                <a:latin typeface="+mn-ea"/>
              </a:rPr>
              <a:t>％）</a:t>
            </a:r>
            <a:r>
              <a:rPr lang="en-US" altLang="ja-JP" sz="1500" dirty="0">
                <a:latin typeface="+mn-ea"/>
              </a:rPr>
              <a:t>,0</a:t>
            </a:r>
            <a:r>
              <a:rPr lang="ja-JP" altLang="en-US" sz="1500" dirty="0">
                <a:latin typeface="+mn-ea"/>
              </a:rPr>
              <a:t>子（</a:t>
            </a:r>
            <a:r>
              <a:rPr lang="en-US" altLang="ja-JP" sz="1500" dirty="0">
                <a:latin typeface="+mn-ea"/>
              </a:rPr>
              <a:t>11.1</a:t>
            </a:r>
            <a:r>
              <a:rPr lang="ja-JP" altLang="en-US" sz="1500" dirty="0">
                <a:latin typeface="+mn-ea"/>
              </a:rPr>
              <a:t>％、</a:t>
            </a:r>
            <a:r>
              <a:rPr lang="en-US" altLang="ja-JP" sz="1500" dirty="0">
                <a:latin typeface="+mn-ea"/>
              </a:rPr>
              <a:t>13.1</a:t>
            </a:r>
            <a:r>
              <a:rPr lang="ja-JP" altLang="en-US" sz="1500" dirty="0">
                <a:latin typeface="+mn-ea"/>
              </a:rPr>
              <a:t>％）と未婚者の間で、無子・少子志向が増えている。</a:t>
            </a:r>
            <a:endParaRPr lang="en-US" altLang="ja-JP" sz="1500" dirty="0">
              <a:latin typeface="+mn-ea"/>
            </a:endParaRPr>
          </a:p>
          <a:p>
            <a:r>
              <a:rPr lang="ja-JP" altLang="en-US" sz="1500" dirty="0">
                <a:latin typeface="+mn-ea"/>
              </a:rPr>
              <a:t>　結婚意思のある未婚者の平均希望子ども数は、</a:t>
            </a:r>
            <a:r>
              <a:rPr lang="en-US" altLang="ja-JP" sz="1500" dirty="0">
                <a:latin typeface="+mn-ea"/>
              </a:rPr>
              <a:t>30</a:t>
            </a:r>
            <a:r>
              <a:rPr lang="ja-JP" altLang="en-US" sz="1500" dirty="0">
                <a:latin typeface="+mn-ea"/>
              </a:rPr>
              <a:t>代前半の男性、</a:t>
            </a:r>
            <a:r>
              <a:rPr lang="en-US" altLang="ja-JP" sz="1500" dirty="0">
                <a:latin typeface="+mn-ea"/>
              </a:rPr>
              <a:t>30 </a:t>
            </a:r>
            <a:r>
              <a:rPr lang="ja-JP" altLang="en-US" sz="1500" dirty="0">
                <a:latin typeface="+mn-ea"/>
              </a:rPr>
              <a:t>代前半・</a:t>
            </a:r>
            <a:r>
              <a:rPr lang="en-US" altLang="ja-JP" sz="1500" dirty="0">
                <a:latin typeface="+mn-ea"/>
              </a:rPr>
              <a:t>20 </a:t>
            </a:r>
            <a:r>
              <a:rPr lang="ja-JP" altLang="en-US" sz="1500" dirty="0">
                <a:latin typeface="+mn-ea"/>
              </a:rPr>
              <a:t>代後半の女性で低下が大きく、それぞれ</a:t>
            </a:r>
            <a:r>
              <a:rPr lang="en-US" altLang="ja-JP" sz="1500" dirty="0">
                <a:latin typeface="+mn-ea"/>
              </a:rPr>
              <a:t>1.83 </a:t>
            </a:r>
            <a:r>
              <a:rPr lang="ja-JP" altLang="en-US" sz="1500" dirty="0">
                <a:latin typeface="+mn-ea"/>
              </a:rPr>
              <a:t>人から</a:t>
            </a:r>
            <a:r>
              <a:rPr lang="en-US" altLang="ja-JP" sz="1500" dirty="0">
                <a:latin typeface="+mn-ea"/>
              </a:rPr>
              <a:t>1.58 </a:t>
            </a:r>
            <a:r>
              <a:rPr lang="ja-JP" altLang="en-US" sz="1500" dirty="0">
                <a:latin typeface="+mn-ea"/>
              </a:rPr>
              <a:t>人、</a:t>
            </a:r>
            <a:r>
              <a:rPr lang="en-US" altLang="ja-JP" sz="1500" dirty="0">
                <a:latin typeface="+mn-ea"/>
              </a:rPr>
              <a:t>1.78 </a:t>
            </a:r>
            <a:r>
              <a:rPr lang="ja-JP" altLang="en-US" sz="1500" dirty="0">
                <a:latin typeface="+mn-ea"/>
              </a:rPr>
              <a:t>人から</a:t>
            </a:r>
            <a:r>
              <a:rPr lang="en-US" altLang="ja-JP" sz="1500" dirty="0">
                <a:latin typeface="+mn-ea"/>
              </a:rPr>
              <a:t>1.50 </a:t>
            </a:r>
            <a:r>
              <a:rPr lang="ja-JP" altLang="en-US" sz="1500" dirty="0">
                <a:latin typeface="+mn-ea"/>
              </a:rPr>
              <a:t>人、</a:t>
            </a:r>
            <a:r>
              <a:rPr lang="en-US" altLang="ja-JP" sz="1500" dirty="0">
                <a:latin typeface="+mn-ea"/>
              </a:rPr>
              <a:t>2.03 </a:t>
            </a:r>
            <a:r>
              <a:rPr lang="ja-JP" altLang="en-US" sz="1500" dirty="0">
                <a:latin typeface="+mn-ea"/>
              </a:rPr>
              <a:t>人から</a:t>
            </a:r>
            <a:r>
              <a:rPr lang="en-US" altLang="ja-JP" sz="1500" dirty="0">
                <a:latin typeface="+mn-ea"/>
              </a:rPr>
              <a:t>1.75 </a:t>
            </a:r>
            <a:r>
              <a:rPr lang="ja-JP" altLang="en-US" sz="1500" dirty="0">
                <a:latin typeface="+mn-ea"/>
              </a:rPr>
              <a:t>人に低下した。</a:t>
            </a:r>
            <a:endParaRPr lang="en-US" altLang="ja-JP" sz="1500" dirty="0">
              <a:latin typeface="+mn-ea"/>
            </a:endParaRPr>
          </a:p>
          <a:p>
            <a:endParaRPr lang="en-US" altLang="ja-JP" sz="1500" dirty="0">
              <a:latin typeface="+mn-ea"/>
            </a:endParaRPr>
          </a:p>
          <a:p>
            <a:endParaRPr lang="en-US" altLang="ja-JP" sz="1500" dirty="0">
              <a:latin typeface="+mn-ea"/>
            </a:endParaRPr>
          </a:p>
        </p:txBody>
      </p:sp>
      <p:pic>
        <p:nvPicPr>
          <p:cNvPr id="9" name="図 8" descr="テーブル&#10;&#10;自動的に生成された説明">
            <a:extLst>
              <a:ext uri="{FF2B5EF4-FFF2-40B4-BE49-F238E27FC236}">
                <a16:creationId xmlns:a16="http://schemas.microsoft.com/office/drawing/2014/main" id="{E59CEE75-405B-9EC0-B6C4-1AB179C24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848" y="1884571"/>
            <a:ext cx="4394810" cy="3195113"/>
          </a:xfrm>
          <a:prstGeom prst="rect">
            <a:avLst/>
          </a:prstGeom>
        </p:spPr>
      </p:pic>
    </p:spTree>
    <p:extLst>
      <p:ext uri="{BB962C8B-B14F-4D97-AF65-F5344CB8AC3E}">
        <p14:creationId xmlns:p14="http://schemas.microsoft.com/office/powerpoint/2010/main" val="3432364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58794-5F3A-31B3-9E73-5844CFEBD40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5E34368-2CD4-F3D7-5AF1-2D23BAB2825E}"/>
              </a:ext>
            </a:extLst>
          </p:cNvPr>
          <p:cNvSpPr>
            <a:spLocks noGrp="1"/>
          </p:cNvSpPr>
          <p:nvPr>
            <p:ph type="title"/>
          </p:nvPr>
        </p:nvSpPr>
        <p:spPr/>
        <p:txBody>
          <a:bodyPr/>
          <a:lstStyle/>
          <a:p>
            <a:r>
              <a:rPr lang="ja-JP" altLang="en-US" dirty="0"/>
              <a:t>まとめ   </a:t>
            </a:r>
            <a:r>
              <a:rPr lang="ja-JP" altLang="en-US" sz="3300" dirty="0"/>
              <a:t>結婚しない／できない理由</a:t>
            </a:r>
            <a:r>
              <a:rPr lang="ja-JP" altLang="en-US" dirty="0"/>
              <a:t>　</a:t>
            </a:r>
          </a:p>
        </p:txBody>
      </p:sp>
      <p:sp>
        <p:nvSpPr>
          <p:cNvPr id="3" name="コンテンツ プレースホルダー 2">
            <a:extLst>
              <a:ext uri="{FF2B5EF4-FFF2-40B4-BE49-F238E27FC236}">
                <a16:creationId xmlns:a16="http://schemas.microsoft.com/office/drawing/2014/main" id="{91519164-9F8D-C3E0-C97E-295354CA214D}"/>
              </a:ext>
            </a:extLst>
          </p:cNvPr>
          <p:cNvSpPr>
            <a:spLocks noGrp="1"/>
          </p:cNvSpPr>
          <p:nvPr>
            <p:ph idx="1"/>
          </p:nvPr>
        </p:nvSpPr>
        <p:spPr>
          <a:xfrm>
            <a:off x="755577" y="1988840"/>
            <a:ext cx="6840760" cy="3528391"/>
          </a:xfrm>
        </p:spPr>
        <p:txBody>
          <a:bodyPr>
            <a:normAutofit fontScale="92500"/>
          </a:bodyPr>
          <a:lstStyle/>
          <a:p>
            <a:pPr marL="385763" indent="-385763">
              <a:buFont typeface="+mj-lt"/>
              <a:buAutoNum type="arabicPeriod"/>
            </a:pPr>
            <a:r>
              <a:rPr lang="ja-JP" altLang="en-US" sz="1600" dirty="0"/>
              <a:t>交際相手がいない人は</a:t>
            </a:r>
            <a:r>
              <a:rPr lang="en-US" altLang="ja-JP" sz="1600" dirty="0"/>
              <a:t>18</a:t>
            </a:r>
            <a:r>
              <a:rPr lang="ja-JP" altLang="en-US" sz="1600" dirty="0"/>
              <a:t>～</a:t>
            </a:r>
            <a:r>
              <a:rPr lang="en-US" altLang="ja-JP" sz="1600" dirty="0"/>
              <a:t>34 </a:t>
            </a:r>
            <a:r>
              <a:rPr lang="ja-JP" altLang="en-US" sz="1600" dirty="0"/>
              <a:t>歳の未婚男女の</a:t>
            </a:r>
            <a:r>
              <a:rPr lang="en-US" altLang="ja-JP" sz="1600" dirty="0"/>
              <a:t>7 </a:t>
            </a:r>
            <a:r>
              <a:rPr lang="ja-JP" altLang="en-US" sz="1600" dirty="0"/>
              <a:t>割前後。３人に</a:t>
            </a:r>
            <a:r>
              <a:rPr lang="en-US" altLang="ja-JP" sz="1600" dirty="0"/>
              <a:t>1 </a:t>
            </a:r>
            <a:r>
              <a:rPr lang="ja-JP" altLang="en-US" sz="1600" dirty="0"/>
              <a:t>人は「特に異性との交際を望んでいない」。交際相手のいない人、交際相手のいらない人が増えている。</a:t>
            </a:r>
          </a:p>
          <a:p>
            <a:pPr marL="385763" indent="-385763">
              <a:buFont typeface="+mj-lt"/>
              <a:buAutoNum type="arabicPeriod"/>
            </a:pPr>
            <a:r>
              <a:rPr lang="ja-JP" altLang="en-US" sz="1600" dirty="0"/>
              <a:t>異性の恋人との交際経験がある人は</a:t>
            </a:r>
            <a:r>
              <a:rPr lang="en-US" altLang="ja-JP" sz="1600" dirty="0"/>
              <a:t>18</a:t>
            </a:r>
            <a:r>
              <a:rPr lang="ja-JP" altLang="en-US" sz="1600" dirty="0"/>
              <a:t>～</a:t>
            </a:r>
            <a:r>
              <a:rPr lang="en-US" altLang="ja-JP" sz="1600" dirty="0"/>
              <a:t>34 </a:t>
            </a:r>
            <a:r>
              <a:rPr lang="ja-JP" altLang="en-US" sz="1600" dirty="0"/>
              <a:t>歳の未婚者全体では</a:t>
            </a:r>
            <a:r>
              <a:rPr lang="en-US" altLang="ja-JP" sz="1600" dirty="0"/>
              <a:t>60</a:t>
            </a:r>
            <a:r>
              <a:rPr lang="ja-JP" altLang="en-US" sz="1600" dirty="0"/>
              <a:t>％余り、逆に交際経験なし」が</a:t>
            </a:r>
            <a:r>
              <a:rPr lang="en-US" altLang="ja-JP" sz="1600" dirty="0"/>
              <a:t>35</a:t>
            </a:r>
            <a:r>
              <a:rPr lang="ja-JP" altLang="en-US" sz="1600" dirty="0"/>
              <a:t>％から</a:t>
            </a:r>
            <a:r>
              <a:rPr lang="en-US" altLang="ja-JP" sz="1600" dirty="0"/>
              <a:t>40</a:t>
            </a:r>
            <a:r>
              <a:rPr lang="ja-JP" altLang="en-US" sz="1600" dirty="0"/>
              <a:t>％。性交経験の割合は、男性</a:t>
            </a:r>
            <a:r>
              <a:rPr lang="en-US" altLang="ja-JP" sz="1600" dirty="0"/>
              <a:t>53.0%</a:t>
            </a:r>
            <a:r>
              <a:rPr lang="ja-JP" altLang="en-US" sz="1600" dirty="0"/>
              <a:t>、女性</a:t>
            </a:r>
            <a:r>
              <a:rPr lang="en-US" altLang="ja-JP" sz="1600" dirty="0"/>
              <a:t>47.5%</a:t>
            </a:r>
            <a:r>
              <a:rPr lang="ja-JP" altLang="en-US" sz="1600" dirty="0"/>
              <a:t>、逆に性交経験なしが</a:t>
            </a:r>
            <a:r>
              <a:rPr lang="en-US" altLang="ja-JP" sz="1600" dirty="0"/>
              <a:t>50</a:t>
            </a:r>
            <a:r>
              <a:rPr lang="ja-JP" altLang="en-US" sz="1600" dirty="0"/>
              <a:t>％前後があり、草食化は男女ともに進んでいる。</a:t>
            </a:r>
          </a:p>
          <a:p>
            <a:pPr marL="385763" indent="-385763">
              <a:buFont typeface="+mj-lt"/>
              <a:buAutoNum type="arabicPeriod"/>
            </a:pPr>
            <a:r>
              <a:rPr lang="ja-JP" altLang="en-US" sz="1600" dirty="0"/>
              <a:t>交際相手との出会いは男女とも「学校で」が最多、男性の</a:t>
            </a:r>
            <a:r>
              <a:rPr lang="en-US" altLang="ja-JP" sz="1600" dirty="0"/>
              <a:t>30</a:t>
            </a:r>
            <a:r>
              <a:rPr lang="ja-JP" altLang="en-US" sz="1600" dirty="0"/>
              <a:t>％、女性は</a:t>
            </a:r>
            <a:r>
              <a:rPr lang="en-US" altLang="ja-JP" sz="1600" dirty="0"/>
              <a:t>25</a:t>
            </a:r>
            <a:r>
              <a:rPr lang="ja-JP" altLang="en-US" sz="1600" dirty="0"/>
              <a:t>％程度。「友人や兄弟姉妹を通じ」（</a:t>
            </a:r>
            <a:r>
              <a:rPr lang="en-US" altLang="ja-JP" sz="1600" dirty="0"/>
              <a:t>18%</a:t>
            </a:r>
            <a:r>
              <a:rPr lang="ja-JP" altLang="en-US" sz="1600" dirty="0"/>
              <a:t>前後）と「職場や仕事の関係で」（</a:t>
            </a:r>
            <a:r>
              <a:rPr lang="en-US" altLang="ja-JP" sz="1600" dirty="0"/>
              <a:t>15</a:t>
            </a:r>
            <a:r>
              <a:rPr lang="ja-JP" altLang="en-US" sz="1600" dirty="0"/>
              <a:t>％前後）は減少傾向。「ネットで」は男性</a:t>
            </a:r>
            <a:r>
              <a:rPr lang="en-US" altLang="ja-JP" sz="1600" dirty="0"/>
              <a:t>11.9%</a:t>
            </a:r>
            <a:r>
              <a:rPr lang="ja-JP" altLang="en-US" sz="1600" dirty="0"/>
              <a:t>、女性</a:t>
            </a:r>
            <a:r>
              <a:rPr lang="en-US" altLang="ja-JP" sz="1600" dirty="0"/>
              <a:t>17.9%</a:t>
            </a:r>
            <a:r>
              <a:rPr lang="ja-JP" altLang="en-US" sz="1600" dirty="0"/>
              <a:t>。夫婦の場合も「職場や仕事で」の割合が減少、「ネットで」が</a:t>
            </a:r>
            <a:r>
              <a:rPr lang="en-US" altLang="ja-JP" sz="1600" dirty="0"/>
              <a:t>13.6%</a:t>
            </a:r>
            <a:r>
              <a:rPr lang="ja-JP" altLang="en-US" sz="1600" dirty="0"/>
              <a:t>に急増している。</a:t>
            </a:r>
          </a:p>
          <a:p>
            <a:pPr marL="385763" indent="-385763">
              <a:buFont typeface="+mj-lt"/>
              <a:buAutoNum type="arabicPeriod"/>
            </a:pPr>
            <a:r>
              <a:rPr lang="ja-JP" altLang="en-US" sz="1600" dirty="0"/>
              <a:t>女性の希望するライフコースは両立が</a:t>
            </a:r>
            <a:r>
              <a:rPr lang="en-US" altLang="ja-JP" sz="1600" dirty="0"/>
              <a:t>34.0%</a:t>
            </a:r>
            <a:r>
              <a:rPr lang="ja-JP" altLang="en-US" sz="1600" dirty="0"/>
              <a:t>初めて最多。再就職</a:t>
            </a:r>
            <a:r>
              <a:rPr lang="en-US" altLang="ja-JP" sz="1600" dirty="0"/>
              <a:t>26.1%</a:t>
            </a:r>
            <a:r>
              <a:rPr lang="ja-JP" altLang="en-US" sz="1600" dirty="0"/>
              <a:t>、専業主婦は</a:t>
            </a:r>
            <a:r>
              <a:rPr lang="en-US" altLang="ja-JP" sz="1600" dirty="0"/>
              <a:t>13.8%</a:t>
            </a:r>
            <a:r>
              <a:rPr lang="ja-JP" altLang="en-US" sz="1600" dirty="0"/>
              <a:t>に減少。非婚就業や</a:t>
            </a:r>
            <a:r>
              <a:rPr lang="en-US" altLang="ja-JP" sz="1600" dirty="0"/>
              <a:t>DINKs </a:t>
            </a:r>
            <a:r>
              <a:rPr lang="ja-JP" altLang="en-US" sz="1600" dirty="0"/>
              <a:t>が急増している。</a:t>
            </a:r>
          </a:p>
          <a:p>
            <a:pPr marL="385763" indent="-385763">
              <a:buFont typeface="+mj-lt"/>
              <a:buAutoNum type="arabicPeriod"/>
            </a:pPr>
            <a:r>
              <a:rPr lang="ja-JP" altLang="en-US" sz="1600" dirty="0"/>
              <a:t>未婚者の希望子ども数は男女とも</a:t>
            </a:r>
            <a:r>
              <a:rPr lang="en-US" altLang="ja-JP" sz="1600" dirty="0"/>
              <a:t>2</a:t>
            </a:r>
            <a:r>
              <a:rPr lang="ja-JP" altLang="en-US" sz="1600" dirty="0"/>
              <a:t>子がもっとも多く６割を占めるが、</a:t>
            </a:r>
            <a:r>
              <a:rPr lang="en-US" altLang="ja-JP" sz="1600" dirty="0"/>
              <a:t>1</a:t>
            </a:r>
            <a:r>
              <a:rPr lang="ja-JP" altLang="en-US" sz="1600" dirty="0"/>
              <a:t>子や０子も各</a:t>
            </a:r>
            <a:r>
              <a:rPr lang="en-US" altLang="ja-JP" sz="1600" dirty="0"/>
              <a:t>10</a:t>
            </a:r>
            <a:r>
              <a:rPr lang="ja-JP" altLang="en-US" sz="1600" dirty="0"/>
              <a:t>％余りあり無子・少子指向が強まっている。</a:t>
            </a:r>
          </a:p>
        </p:txBody>
      </p:sp>
    </p:spTree>
    <p:extLst>
      <p:ext uri="{BB962C8B-B14F-4D97-AF65-F5344CB8AC3E}">
        <p14:creationId xmlns:p14="http://schemas.microsoft.com/office/powerpoint/2010/main" val="1853104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Paper#6</a:t>
            </a:r>
            <a:br>
              <a:rPr kumimoji="0" lang="en-US" altLang="ja-JP" sz="3000" dirty="0">
                <a:ea typeface="ＭＳ Ｐゴシック" panose="020B0600070205080204" pitchFamily="50" charset="-128"/>
              </a:rPr>
            </a:br>
            <a:r>
              <a:rPr kumimoji="0" lang="ja-JP" altLang="en-US" sz="3000" dirty="0">
                <a:ea typeface="ＭＳ Ｐゴシック" panose="020B0600070205080204" pitchFamily="50" charset="-128"/>
              </a:rPr>
              <a:t>結婚について</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755576" y="1844824"/>
            <a:ext cx="8001000" cy="3886200"/>
          </a:xfrm>
        </p:spPr>
        <p:txBody>
          <a:bodyPr/>
          <a:lstStyle/>
          <a:p>
            <a:pPr marL="0" indent="0">
              <a:buNone/>
            </a:pPr>
            <a:r>
              <a:rPr kumimoji="0" lang="en-US" altLang="ja-JP" sz="2000" dirty="0">
                <a:ea typeface="ＭＳ Ｐゴシック" panose="020B0600070205080204" pitchFamily="50" charset="-128"/>
              </a:rPr>
              <a:t>1.</a:t>
            </a:r>
            <a:r>
              <a:rPr kumimoji="0" lang="ja-JP" altLang="en-US" sz="2000" dirty="0">
                <a:ea typeface="ＭＳ Ｐゴシック" panose="020B0600070205080204" pitchFamily="50" charset="-128"/>
              </a:rPr>
              <a:t>結婚のメリット：あると思うものにレを付けなさい</a:t>
            </a:r>
          </a:p>
          <a:p>
            <a:pPr marL="0" indent="0">
              <a:buNone/>
            </a:pPr>
            <a:r>
              <a:rPr kumimoji="0" lang="ja-JP" altLang="en-US" sz="2000" dirty="0">
                <a:ea typeface="ＭＳ Ｐゴシック" panose="020B0600070205080204" pitchFamily="50" charset="-128"/>
              </a:rPr>
              <a:t>□経済的に余裕がもてる</a:t>
            </a:r>
          </a:p>
          <a:p>
            <a:pPr marL="0" indent="0">
              <a:buNone/>
            </a:pPr>
            <a:r>
              <a:rPr kumimoji="0" lang="ja-JP" altLang="en-US" sz="2000" dirty="0">
                <a:ea typeface="ＭＳ Ｐゴシック" panose="020B0600070205080204" pitchFamily="50" charset="-128"/>
              </a:rPr>
              <a:t>□社会的信用を得たり、周囲と対等になれる</a:t>
            </a:r>
          </a:p>
          <a:p>
            <a:pPr marL="0" indent="0">
              <a:buNone/>
            </a:pPr>
            <a:r>
              <a:rPr kumimoji="0" lang="ja-JP" altLang="en-US" sz="2000" dirty="0">
                <a:ea typeface="ＭＳ Ｐゴシック" panose="020B0600070205080204" pitchFamily="50" charset="-128"/>
              </a:rPr>
              <a:t>□精神的な安らぎの場が得られる</a:t>
            </a:r>
          </a:p>
          <a:p>
            <a:pPr marL="0" indent="0">
              <a:buNone/>
            </a:pPr>
            <a:r>
              <a:rPr kumimoji="0" lang="ja-JP" altLang="en-US" sz="2000" dirty="0">
                <a:ea typeface="ＭＳ Ｐゴシック" panose="020B0600070205080204" pitchFamily="50" charset="-128"/>
              </a:rPr>
              <a:t>□現在愛情を感じている人と暮らせる</a:t>
            </a:r>
          </a:p>
          <a:p>
            <a:pPr marL="0" indent="0">
              <a:buNone/>
            </a:pPr>
            <a:r>
              <a:rPr kumimoji="0" lang="ja-JP" altLang="en-US" sz="2000" dirty="0">
                <a:ea typeface="ＭＳ Ｐゴシック" panose="020B0600070205080204" pitchFamily="50" charset="-128"/>
              </a:rPr>
              <a:t>□自分の子どもや家族をもてる</a:t>
            </a:r>
          </a:p>
          <a:p>
            <a:pPr marL="0" indent="0">
              <a:buNone/>
            </a:pPr>
            <a:r>
              <a:rPr kumimoji="0" lang="ja-JP" altLang="en-US" sz="2000" dirty="0">
                <a:ea typeface="ＭＳ Ｐゴシック" panose="020B0600070205080204" pitchFamily="50" charset="-128"/>
              </a:rPr>
              <a:t>□性的な充足が得られる</a:t>
            </a:r>
          </a:p>
          <a:p>
            <a:pPr marL="0" indent="0">
              <a:buNone/>
            </a:pPr>
            <a:r>
              <a:rPr kumimoji="0" lang="ja-JP" altLang="en-US" sz="2000" dirty="0">
                <a:ea typeface="ＭＳ Ｐゴシック" panose="020B0600070205080204" pitchFamily="50" charset="-128"/>
              </a:rPr>
              <a:t>□生活上便利になる</a:t>
            </a:r>
          </a:p>
          <a:p>
            <a:pPr marL="0" indent="0">
              <a:buNone/>
            </a:pPr>
            <a:r>
              <a:rPr kumimoji="0" lang="ja-JP" altLang="en-US" sz="2000" dirty="0">
                <a:ea typeface="ＭＳ Ｐゴシック" panose="020B0600070205080204" pitchFamily="50" charset="-128"/>
              </a:rPr>
              <a:t>□親から独立できる</a:t>
            </a:r>
          </a:p>
          <a:p>
            <a:pPr marL="0" indent="0">
              <a:buNone/>
            </a:pPr>
            <a:r>
              <a:rPr kumimoji="0" lang="ja-JP" altLang="en-US" sz="2000" dirty="0">
                <a:ea typeface="ＭＳ Ｐゴシック" panose="020B0600070205080204" pitchFamily="50" charset="-128"/>
              </a:rPr>
              <a:t>□親を安心させたり周囲の期待にこたえられる</a:t>
            </a:r>
          </a:p>
          <a:p>
            <a:pPr marL="0" indent="0">
              <a:buNone/>
            </a:pPr>
            <a:r>
              <a:rPr kumimoji="0" lang="ja-JP" altLang="en-US" sz="2000" dirty="0">
                <a:ea typeface="ＭＳ Ｐゴシック" panose="020B0600070205080204" pitchFamily="50" charset="-128"/>
              </a:rPr>
              <a:t>□その他（　　　　　　　　　　　　　　　　　　　　　　　　　　　　　　）</a:t>
            </a:r>
          </a:p>
          <a:p>
            <a:pPr marL="0" indent="0">
              <a:buNone/>
            </a:pPr>
            <a:endParaRPr kumimoji="0" lang="ja-JP" altLang="en-US" sz="1800" dirty="0">
              <a:ea typeface="ＭＳ Ｐゴシック" panose="020B0600070205080204" pitchFamily="50"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Paper#6</a:t>
            </a:r>
            <a:br>
              <a:rPr kumimoji="0" lang="en-US" altLang="ja-JP" sz="3000" dirty="0">
                <a:ea typeface="ＭＳ Ｐゴシック" panose="020B0600070205080204" pitchFamily="50" charset="-128"/>
              </a:rPr>
            </a:br>
            <a:r>
              <a:rPr kumimoji="0" lang="ja-JP" altLang="en-US" sz="3000" dirty="0">
                <a:ea typeface="ＭＳ Ｐゴシック" panose="020B0600070205080204" pitchFamily="50" charset="-128"/>
              </a:rPr>
              <a:t>結婚について</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755576" y="1844824"/>
            <a:ext cx="8001000" cy="3886200"/>
          </a:xfrm>
        </p:spPr>
        <p:txBody>
          <a:bodyPr/>
          <a:lstStyle/>
          <a:p>
            <a:pPr marL="0" indent="0">
              <a:buNone/>
            </a:pPr>
            <a:r>
              <a:rPr kumimoji="0" lang="ja-JP" altLang="en-US" sz="2000" dirty="0">
                <a:ea typeface="ＭＳ Ｐゴシック" panose="020B0600070205080204" pitchFamily="50" charset="-128"/>
              </a:rPr>
              <a:t>２．未婚のメリット：あると思うものにレを付けなさい</a:t>
            </a:r>
          </a:p>
          <a:p>
            <a:pPr marL="0" indent="0">
              <a:buNone/>
            </a:pPr>
            <a:r>
              <a:rPr kumimoji="0" lang="ja-JP" altLang="en-US" sz="2000" dirty="0">
                <a:ea typeface="ＭＳ Ｐゴシック" panose="020B0600070205080204" pitchFamily="50" charset="-128"/>
              </a:rPr>
              <a:t>□行動や生き方が自由</a:t>
            </a:r>
          </a:p>
          <a:p>
            <a:pPr marL="0" indent="0">
              <a:buNone/>
            </a:pPr>
            <a:r>
              <a:rPr kumimoji="0" lang="ja-JP" altLang="en-US" sz="2000" dirty="0">
                <a:ea typeface="ＭＳ Ｐゴシック" panose="020B0600070205080204" pitchFamily="50" charset="-128"/>
              </a:rPr>
              <a:t>□異性との交際が自由</a:t>
            </a:r>
          </a:p>
          <a:p>
            <a:pPr marL="0" indent="0">
              <a:buNone/>
            </a:pPr>
            <a:r>
              <a:rPr kumimoji="0" lang="ja-JP" altLang="en-US" sz="2000" dirty="0">
                <a:ea typeface="ＭＳ Ｐゴシック" panose="020B0600070205080204" pitchFamily="50" charset="-128"/>
              </a:rPr>
              <a:t>□金銭的に裕福</a:t>
            </a:r>
          </a:p>
          <a:p>
            <a:pPr marL="0" indent="0">
              <a:buNone/>
            </a:pPr>
            <a:r>
              <a:rPr kumimoji="0" lang="ja-JP" altLang="en-US" sz="2000" dirty="0">
                <a:ea typeface="ＭＳ Ｐゴシック" panose="020B0600070205080204" pitchFamily="50" charset="-128"/>
              </a:rPr>
              <a:t>□住宅や環境の選択の幅が広い</a:t>
            </a:r>
          </a:p>
          <a:p>
            <a:pPr marL="0" indent="0">
              <a:buNone/>
            </a:pPr>
            <a:r>
              <a:rPr kumimoji="0" lang="ja-JP" altLang="en-US" sz="2000" dirty="0">
                <a:ea typeface="ＭＳ Ｐゴシック" panose="020B0600070205080204" pitchFamily="50" charset="-128"/>
              </a:rPr>
              <a:t>□家族を養う責任がなく、気楽</a:t>
            </a:r>
          </a:p>
          <a:p>
            <a:pPr marL="0" indent="0">
              <a:buNone/>
            </a:pPr>
            <a:r>
              <a:rPr kumimoji="0" lang="ja-JP" altLang="en-US" sz="2000" dirty="0">
                <a:ea typeface="ＭＳ Ｐゴシック" panose="020B0600070205080204" pitchFamily="50" charset="-128"/>
              </a:rPr>
              <a:t>□友人などとの広い人間関係が保ちやすい</a:t>
            </a:r>
          </a:p>
          <a:p>
            <a:pPr marL="0" indent="0">
              <a:buNone/>
            </a:pPr>
            <a:r>
              <a:rPr kumimoji="0" lang="ja-JP" altLang="en-US" sz="2000" dirty="0">
                <a:ea typeface="ＭＳ Ｐゴシック" panose="020B0600070205080204" pitchFamily="50" charset="-128"/>
              </a:rPr>
              <a:t>□職業をもち、社会とのつながりが保てる</a:t>
            </a:r>
          </a:p>
          <a:p>
            <a:pPr marL="0" indent="0">
              <a:buNone/>
            </a:pPr>
            <a:r>
              <a:rPr kumimoji="0" lang="ja-JP" altLang="en-US" sz="2000" dirty="0">
                <a:ea typeface="ＭＳ Ｐゴシック" panose="020B0600070205080204" pitchFamily="50" charset="-128"/>
              </a:rPr>
              <a:t>□現在の家族とのつながりが保てる</a:t>
            </a:r>
          </a:p>
          <a:p>
            <a:pPr marL="0" indent="0">
              <a:buNone/>
            </a:pPr>
            <a:r>
              <a:rPr kumimoji="0" lang="ja-JP" altLang="en-US" sz="2000" dirty="0">
                <a:ea typeface="ＭＳ Ｐゴシック" panose="020B0600070205080204" pitchFamily="50" charset="-128"/>
              </a:rPr>
              <a:t>□その他（　　　　　　　　　　　　　　　　　　　　　　　　　　　　　　）</a:t>
            </a:r>
          </a:p>
          <a:p>
            <a:pPr marL="0" indent="0">
              <a:buNone/>
            </a:pPr>
            <a:r>
              <a:rPr kumimoji="0" lang="ja-JP" altLang="en-US" sz="2000" dirty="0">
                <a:ea typeface="ＭＳ Ｐゴシック" panose="020B0600070205080204" pitchFamily="50" charset="-128"/>
              </a:rPr>
              <a:t>　　　　　　　　　　　</a:t>
            </a:r>
          </a:p>
          <a:p>
            <a:pPr marL="0" indent="0">
              <a:buNone/>
            </a:pPr>
            <a:endParaRPr kumimoji="0" lang="ja-JP" altLang="en-US" sz="1800" dirty="0">
              <a:ea typeface="ＭＳ Ｐゴシック" panose="020B0600070205080204" pitchFamily="50" charset="-128"/>
            </a:endParaRPr>
          </a:p>
        </p:txBody>
      </p:sp>
    </p:spTree>
    <p:extLst>
      <p:ext uri="{BB962C8B-B14F-4D97-AF65-F5344CB8AC3E}">
        <p14:creationId xmlns:p14="http://schemas.microsoft.com/office/powerpoint/2010/main" val="1331400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Paper#6</a:t>
            </a:r>
            <a:br>
              <a:rPr kumimoji="0" lang="en-US" altLang="ja-JP" sz="3000" dirty="0">
                <a:ea typeface="ＭＳ Ｐゴシック" panose="020B0600070205080204" pitchFamily="50" charset="-128"/>
              </a:rPr>
            </a:br>
            <a:r>
              <a:rPr kumimoji="0" lang="ja-JP" altLang="en-US" sz="3000" dirty="0">
                <a:ea typeface="ＭＳ Ｐゴシック" panose="020B0600070205080204" pitchFamily="50" charset="-128"/>
              </a:rPr>
              <a:t>結婚について</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740841" y="1772816"/>
            <a:ext cx="7719592" cy="4392488"/>
          </a:xfrm>
        </p:spPr>
        <p:txBody>
          <a:bodyPr/>
          <a:lstStyle/>
          <a:p>
            <a:pPr marL="0" indent="0">
              <a:buNone/>
            </a:pPr>
            <a:r>
              <a:rPr kumimoji="0" lang="ja-JP" altLang="en-US" sz="2000" dirty="0">
                <a:ea typeface="ＭＳ Ｐゴシック" panose="020B0600070205080204" pitchFamily="50" charset="-128"/>
              </a:rPr>
              <a:t>３．あなた自身の結婚について</a:t>
            </a:r>
          </a:p>
          <a:p>
            <a:pPr marL="0" indent="0">
              <a:buNone/>
            </a:pPr>
            <a:r>
              <a:rPr kumimoji="0" lang="ja-JP" altLang="en-US" sz="2000" dirty="0">
                <a:ea typeface="ＭＳ Ｐゴシック" panose="020B0600070205080204" pitchFamily="50" charset="-128"/>
              </a:rPr>
              <a:t>●結婚の意思</a:t>
            </a:r>
          </a:p>
          <a:p>
            <a:pPr marL="0" indent="0">
              <a:buNone/>
            </a:pPr>
            <a:r>
              <a:rPr kumimoji="0" lang="ja-JP" altLang="en-US" sz="2000" dirty="0">
                <a:ea typeface="ＭＳ Ｐゴシック" panose="020B0600070205080204" pitchFamily="50" charset="-128"/>
              </a:rPr>
              <a:t>□いずれ結婚するつもり</a:t>
            </a:r>
          </a:p>
          <a:p>
            <a:pPr marL="0" indent="0">
              <a:buNone/>
            </a:pPr>
            <a:r>
              <a:rPr kumimoji="0" lang="ja-JP" altLang="en-US" sz="2000" dirty="0">
                <a:ea typeface="ＭＳ Ｐゴシック" panose="020B0600070205080204" pitchFamily="50" charset="-128"/>
              </a:rPr>
              <a:t>□一生結婚するつもりはない</a:t>
            </a:r>
          </a:p>
          <a:p>
            <a:pPr marL="0" indent="0">
              <a:buNone/>
            </a:pPr>
            <a:r>
              <a:rPr kumimoji="0" lang="ja-JP" altLang="en-US" sz="2000" dirty="0">
                <a:ea typeface="ＭＳ Ｐゴシック" panose="020B0600070205080204" pitchFamily="50" charset="-128"/>
              </a:rPr>
              <a:t>□わからない　□すでに結婚している　□すでに離婚している</a:t>
            </a:r>
          </a:p>
          <a:p>
            <a:pPr marL="0" indent="0">
              <a:buNone/>
            </a:pPr>
            <a:r>
              <a:rPr kumimoji="0" lang="ja-JP" altLang="en-US" sz="2000" dirty="0">
                <a:ea typeface="ＭＳ Ｐゴシック" panose="020B0600070205080204" pitchFamily="50" charset="-128"/>
              </a:rPr>
              <a:t>□関心なし</a:t>
            </a:r>
          </a:p>
          <a:p>
            <a:pPr marL="0" indent="0">
              <a:buNone/>
            </a:pPr>
            <a:r>
              <a:rPr kumimoji="0" lang="ja-JP" altLang="en-US" sz="2000" dirty="0">
                <a:ea typeface="ＭＳ Ｐゴシック" panose="020B0600070205080204" pitchFamily="50" charset="-128"/>
              </a:rPr>
              <a:t>●結婚のタイミング</a:t>
            </a:r>
          </a:p>
          <a:p>
            <a:pPr marL="0" indent="0">
              <a:buNone/>
            </a:pPr>
            <a:r>
              <a:rPr kumimoji="0" lang="ja-JP" altLang="en-US" sz="2000" dirty="0">
                <a:ea typeface="ＭＳ Ｐゴシック" panose="020B0600070205080204" pitchFamily="50" charset="-128"/>
              </a:rPr>
              <a:t>□ある程度の年齢までには結婚するつもり</a:t>
            </a:r>
          </a:p>
          <a:p>
            <a:pPr marL="0" indent="0">
              <a:buNone/>
            </a:pPr>
            <a:r>
              <a:rPr kumimoji="0" lang="ja-JP" altLang="en-US" sz="2000" dirty="0">
                <a:ea typeface="ＭＳ Ｐゴシック" panose="020B0600070205080204" pitchFamily="50" charset="-128"/>
              </a:rPr>
              <a:t>□理想的な相手が見つかるまでは結婚しなくてもかまわない</a:t>
            </a:r>
          </a:p>
          <a:p>
            <a:pPr marL="0" indent="0">
              <a:buNone/>
            </a:pPr>
            <a:r>
              <a:rPr kumimoji="0" lang="ja-JP" altLang="en-US" sz="2000" dirty="0">
                <a:ea typeface="ＭＳ Ｐゴシック" panose="020B0600070205080204" pitchFamily="50" charset="-128"/>
              </a:rPr>
              <a:t>□一生結婚するつもりはない□わからない　□すでに結婚している　</a:t>
            </a: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□すでに離婚している　□関心なし</a:t>
            </a:r>
          </a:p>
          <a:p>
            <a:pPr marL="0" indent="0">
              <a:buNone/>
            </a:pPr>
            <a:endParaRPr kumimoji="0" lang="ja-JP" altLang="en-US" sz="1800" dirty="0">
              <a:ea typeface="ＭＳ Ｐゴシック" panose="020B0600070205080204" pitchFamily="50" charset="-128"/>
            </a:endParaRPr>
          </a:p>
        </p:txBody>
      </p:sp>
    </p:spTree>
    <p:extLst>
      <p:ext uri="{BB962C8B-B14F-4D97-AF65-F5344CB8AC3E}">
        <p14:creationId xmlns:p14="http://schemas.microsoft.com/office/powerpoint/2010/main" val="1008449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029851-217F-8946-5EA1-B23D9371E3E6}"/>
              </a:ext>
            </a:extLst>
          </p:cNvPr>
          <p:cNvSpPr>
            <a:spLocks noGrp="1"/>
          </p:cNvSpPr>
          <p:nvPr>
            <p:ph type="title"/>
          </p:nvPr>
        </p:nvSpPr>
        <p:spPr/>
        <p:txBody>
          <a:bodyPr/>
          <a:lstStyle/>
          <a:p>
            <a:r>
              <a:rPr lang="ja-JP" altLang="en-US" dirty="0"/>
              <a:t>講義日程のお知らせ</a:t>
            </a:r>
            <a:endParaRPr lang="en-US" dirty="0"/>
          </a:p>
        </p:txBody>
      </p:sp>
      <p:sp>
        <p:nvSpPr>
          <p:cNvPr id="3" name="コンテンツ プレースホルダー 2">
            <a:extLst>
              <a:ext uri="{FF2B5EF4-FFF2-40B4-BE49-F238E27FC236}">
                <a16:creationId xmlns:a16="http://schemas.microsoft.com/office/drawing/2014/main" id="{B5D0F767-2715-6414-637A-1E8B4F2BDCD6}"/>
              </a:ext>
            </a:extLst>
          </p:cNvPr>
          <p:cNvSpPr>
            <a:spLocks noGrp="1"/>
          </p:cNvSpPr>
          <p:nvPr>
            <p:ph idx="1"/>
          </p:nvPr>
        </p:nvSpPr>
        <p:spPr>
          <a:xfrm>
            <a:off x="574675" y="1700808"/>
            <a:ext cx="8317806" cy="4464496"/>
          </a:xfrm>
        </p:spPr>
        <p:txBody>
          <a:bodyPr/>
          <a:lstStyle/>
          <a:p>
            <a:r>
              <a:rPr lang="ja-JP" altLang="en-US" dirty="0"/>
              <a:t>第９回６月</a:t>
            </a:r>
            <a:r>
              <a:rPr lang="en-US" altLang="ja-JP" dirty="0"/>
              <a:t>1</a:t>
            </a:r>
            <a:r>
              <a:rPr lang="ja-JP" altLang="en-US" dirty="0"/>
              <a:t>７日（火）</a:t>
            </a:r>
            <a:r>
              <a:rPr lang="en-US" altLang="ja-JP" dirty="0"/>
              <a:t>【</a:t>
            </a:r>
            <a:r>
              <a:rPr lang="ja-JP" altLang="en-US" dirty="0"/>
              <a:t>家族機能と社会的支援</a:t>
            </a:r>
            <a:r>
              <a:rPr lang="en-US" altLang="ja-JP" dirty="0"/>
              <a:t>】</a:t>
            </a:r>
            <a:r>
              <a:rPr lang="ja-JP" altLang="en-US" dirty="0"/>
              <a:t>子どもの養育と社会化、老親の扶養</a:t>
            </a:r>
          </a:p>
          <a:p>
            <a:r>
              <a:rPr lang="ja-JP" altLang="en-US" dirty="0"/>
              <a:t>第</a:t>
            </a:r>
            <a:r>
              <a:rPr lang="en-US" altLang="ja-JP" dirty="0"/>
              <a:t>10</a:t>
            </a:r>
            <a:r>
              <a:rPr lang="ja-JP" altLang="en-US" dirty="0"/>
              <a:t>回６月</a:t>
            </a:r>
            <a:r>
              <a:rPr lang="en-US" altLang="ja-JP" dirty="0"/>
              <a:t>24</a:t>
            </a:r>
            <a:r>
              <a:rPr lang="ja-JP" altLang="en-US" dirty="0"/>
              <a:t>日（火）</a:t>
            </a:r>
            <a:r>
              <a:rPr lang="en-US" altLang="ja-JP" dirty="0"/>
              <a:t>【</a:t>
            </a:r>
            <a:r>
              <a:rPr lang="ja-JP" altLang="en-US" dirty="0"/>
              <a:t>家族関係</a:t>
            </a:r>
            <a:r>
              <a:rPr lang="en-US" altLang="ja-JP" dirty="0"/>
              <a:t>】</a:t>
            </a:r>
            <a:r>
              <a:rPr lang="ja-JP" altLang="en-US" dirty="0"/>
              <a:t>夫婦関係、親子関係、高齢期の家族関係	（家族の未来）</a:t>
            </a:r>
          </a:p>
          <a:p>
            <a:r>
              <a:rPr lang="ja-JP" altLang="en-US" dirty="0"/>
              <a:t>第</a:t>
            </a:r>
            <a:r>
              <a:rPr lang="en-US" altLang="ja-JP" dirty="0"/>
              <a:t>11</a:t>
            </a:r>
            <a:r>
              <a:rPr lang="ja-JP" altLang="en-US" dirty="0"/>
              <a:t>回　７月</a:t>
            </a:r>
            <a:r>
              <a:rPr lang="en-US" altLang="ja-JP" dirty="0"/>
              <a:t>1</a:t>
            </a:r>
            <a:r>
              <a:rPr lang="ja-JP" altLang="en-US" dirty="0"/>
              <a:t>日（火）</a:t>
            </a:r>
            <a:r>
              <a:rPr lang="en-US" altLang="ja-JP" dirty="0"/>
              <a:t>【</a:t>
            </a:r>
            <a:r>
              <a:rPr lang="ja-JP" altLang="en-US" dirty="0"/>
              <a:t>家族の危機とライフコース</a:t>
            </a:r>
            <a:r>
              <a:rPr lang="en-US" altLang="ja-JP" dirty="0"/>
              <a:t>】</a:t>
            </a:r>
            <a:r>
              <a:rPr lang="ja-JP" altLang="en-US" dirty="0"/>
              <a:t>家族の危機＋</a:t>
            </a:r>
            <a:r>
              <a:rPr lang="en-US" altLang="ja-JP" dirty="0"/>
              <a:t>【</a:t>
            </a:r>
            <a:r>
              <a:rPr lang="ja-JP" altLang="en-US" dirty="0"/>
              <a:t>ドメスティック・バイオレンス</a:t>
            </a:r>
            <a:r>
              <a:rPr lang="en-US" altLang="ja-JP" dirty="0"/>
              <a:t>】DV</a:t>
            </a:r>
            <a:r>
              <a:rPr lang="ja-JP" altLang="en-US" dirty="0"/>
              <a:t>の現状と対策（小説</a:t>
            </a:r>
            <a:r>
              <a:rPr lang="en-US" altLang="ja-JP" dirty="0"/>
              <a:t>8050</a:t>
            </a:r>
            <a:r>
              <a:rPr lang="ja-JP" altLang="en-US" dirty="0"/>
              <a:t>問題）</a:t>
            </a:r>
            <a:endParaRPr lang="en-US" altLang="ja-JP" dirty="0"/>
          </a:p>
          <a:p>
            <a:r>
              <a:rPr lang="ja-JP" altLang="en-US" dirty="0"/>
              <a:t>第</a:t>
            </a:r>
            <a:r>
              <a:rPr lang="en-US" altLang="ja-JP" dirty="0"/>
              <a:t>12</a:t>
            </a:r>
            <a:r>
              <a:rPr lang="ja-JP" altLang="en-US" dirty="0"/>
              <a:t>回７月８日（火）</a:t>
            </a:r>
            <a:r>
              <a:rPr lang="en-US" altLang="ja-JP" dirty="0"/>
              <a:t>【</a:t>
            </a:r>
            <a:r>
              <a:rPr lang="ja-JP" altLang="en-US" dirty="0"/>
              <a:t>虐待と家族</a:t>
            </a:r>
            <a:r>
              <a:rPr lang="en-US" altLang="ja-JP" dirty="0"/>
              <a:t>】</a:t>
            </a:r>
            <a:r>
              <a:rPr lang="ja-JP" altLang="en-US" dirty="0"/>
              <a:t>児童虐待の現状と対策</a:t>
            </a:r>
            <a:r>
              <a:rPr lang="en-US" altLang="ja-JP" dirty="0"/>
              <a:t>(</a:t>
            </a:r>
            <a:r>
              <a:rPr lang="ja-JP" altLang="en-US" dirty="0"/>
              <a:t>詩梨（ことり）ちゃん事件</a:t>
            </a:r>
            <a:r>
              <a:rPr lang="en-US" altLang="ja-JP" dirty="0"/>
              <a:t>)</a:t>
            </a:r>
          </a:p>
          <a:p>
            <a:endParaRPr lang="ja-JP" altLang="en-US" dirty="0"/>
          </a:p>
          <a:p>
            <a:endParaRPr lang="en-US" dirty="0"/>
          </a:p>
        </p:txBody>
      </p:sp>
    </p:spTree>
    <p:extLst>
      <p:ext uri="{BB962C8B-B14F-4D97-AF65-F5344CB8AC3E}">
        <p14:creationId xmlns:p14="http://schemas.microsoft.com/office/powerpoint/2010/main" val="3340725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E8B82-4A82-59E4-8CC7-714F74EA2AF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2B27CC6-9C27-CA7A-6746-251E0AF8BD04}"/>
              </a:ext>
            </a:extLst>
          </p:cNvPr>
          <p:cNvSpPr>
            <a:spLocks noGrp="1"/>
          </p:cNvSpPr>
          <p:nvPr>
            <p:ph type="title"/>
          </p:nvPr>
        </p:nvSpPr>
        <p:spPr/>
        <p:txBody>
          <a:bodyPr/>
          <a:lstStyle/>
          <a:p>
            <a:r>
              <a:rPr lang="ja-JP" altLang="en-US" dirty="0"/>
              <a:t>講義日程のお知らせ</a:t>
            </a:r>
            <a:endParaRPr lang="en-US" dirty="0"/>
          </a:p>
        </p:txBody>
      </p:sp>
      <p:sp>
        <p:nvSpPr>
          <p:cNvPr id="3" name="コンテンツ プレースホルダー 2">
            <a:extLst>
              <a:ext uri="{FF2B5EF4-FFF2-40B4-BE49-F238E27FC236}">
                <a16:creationId xmlns:a16="http://schemas.microsoft.com/office/drawing/2014/main" id="{8AEAC68E-3468-62ED-357A-4B057E01CDB1}"/>
              </a:ext>
            </a:extLst>
          </p:cNvPr>
          <p:cNvSpPr>
            <a:spLocks noGrp="1"/>
          </p:cNvSpPr>
          <p:nvPr>
            <p:ph idx="1"/>
          </p:nvPr>
        </p:nvSpPr>
        <p:spPr>
          <a:xfrm>
            <a:off x="574675" y="1700808"/>
            <a:ext cx="8000999" cy="4320480"/>
          </a:xfrm>
        </p:spPr>
        <p:txBody>
          <a:bodyPr/>
          <a:lstStyle/>
          <a:p>
            <a:r>
              <a:rPr lang="ja-JP" altLang="en-US" dirty="0"/>
              <a:t>第</a:t>
            </a:r>
            <a:r>
              <a:rPr lang="en-US" altLang="ja-JP" dirty="0"/>
              <a:t>13</a:t>
            </a:r>
            <a:r>
              <a:rPr lang="ja-JP" altLang="en-US" dirty="0"/>
              <a:t>回７月</a:t>
            </a:r>
            <a:r>
              <a:rPr lang="en-US" altLang="ja-JP" dirty="0"/>
              <a:t>15</a:t>
            </a:r>
            <a:r>
              <a:rPr lang="ja-JP" altLang="en-US" dirty="0"/>
              <a:t>日（火）</a:t>
            </a:r>
            <a:r>
              <a:rPr lang="en-US" altLang="ja-JP" dirty="0"/>
              <a:t>【</a:t>
            </a:r>
            <a:r>
              <a:rPr lang="ja-JP" altLang="en-US" dirty="0"/>
              <a:t>社会変動と家族①</a:t>
            </a:r>
            <a:r>
              <a:rPr lang="en-US" altLang="ja-JP" dirty="0"/>
              <a:t>】</a:t>
            </a:r>
            <a:r>
              <a:rPr lang="ja-JP" altLang="en-US" dirty="0"/>
              <a:t>雇用流動化のもとでの家族形成・</a:t>
            </a:r>
            <a:r>
              <a:rPr lang="en-US" altLang="ja-JP" dirty="0"/>
              <a:t>【</a:t>
            </a:r>
            <a:r>
              <a:rPr lang="ja-JP" altLang="en-US" dirty="0"/>
              <a:t>社会変動と家族③</a:t>
            </a:r>
            <a:r>
              <a:rPr lang="en-US" altLang="ja-JP" dirty="0"/>
              <a:t>】</a:t>
            </a:r>
            <a:r>
              <a:rPr lang="ja-JP" altLang="en-US" dirty="0"/>
              <a:t>雇用の流動化と中高年期の家族（氷河期世代の家族形成）</a:t>
            </a:r>
          </a:p>
          <a:p>
            <a:r>
              <a:rPr lang="ja-JP" altLang="en-US" dirty="0"/>
              <a:t>第</a:t>
            </a:r>
            <a:r>
              <a:rPr lang="en-US" altLang="ja-JP" dirty="0"/>
              <a:t>14</a:t>
            </a:r>
            <a:r>
              <a:rPr lang="ja-JP" altLang="en-US" dirty="0"/>
              <a:t>回７月</a:t>
            </a:r>
            <a:r>
              <a:rPr lang="en-US" altLang="ja-JP" dirty="0"/>
              <a:t>22</a:t>
            </a:r>
            <a:r>
              <a:rPr lang="ja-JP" altLang="en-US" dirty="0"/>
              <a:t>日（火）</a:t>
            </a:r>
            <a:r>
              <a:rPr lang="en-US" altLang="ja-JP" dirty="0"/>
              <a:t>【</a:t>
            </a:r>
            <a:r>
              <a:rPr lang="ja-JP" altLang="en-US" dirty="0"/>
              <a:t>社会変動と家族②</a:t>
            </a:r>
            <a:r>
              <a:rPr lang="en-US" altLang="ja-JP" dirty="0"/>
              <a:t>】</a:t>
            </a:r>
            <a:r>
              <a:rPr lang="ja-JP" altLang="en-US" dirty="0"/>
              <a:t>育児期の家族生活と職業生活（男女共同参画社会とワークライフバランス）</a:t>
            </a:r>
          </a:p>
          <a:p>
            <a:r>
              <a:rPr lang="ja-JP" altLang="en-US" dirty="0"/>
              <a:t>第</a:t>
            </a:r>
            <a:r>
              <a:rPr lang="en-US" altLang="ja-JP" dirty="0"/>
              <a:t>15</a:t>
            </a:r>
            <a:r>
              <a:rPr lang="ja-JP" altLang="en-US" dirty="0"/>
              <a:t>回７月</a:t>
            </a:r>
            <a:r>
              <a:rPr lang="en-US" altLang="ja-JP" dirty="0"/>
              <a:t>29</a:t>
            </a:r>
            <a:r>
              <a:rPr lang="ja-JP" altLang="en-US" dirty="0"/>
              <a:t>日（火）</a:t>
            </a:r>
            <a:r>
              <a:rPr lang="en-US" altLang="ja-JP" dirty="0"/>
              <a:t>【</a:t>
            </a:r>
            <a:r>
              <a:rPr lang="ja-JP" altLang="en-US" dirty="0"/>
              <a:t>これからの家族</a:t>
            </a:r>
            <a:r>
              <a:rPr lang="en-US" altLang="ja-JP" dirty="0"/>
              <a:t>】</a:t>
            </a:r>
            <a:r>
              <a:rPr lang="ja-JP" altLang="en-US" dirty="0"/>
              <a:t>　個人化と社会的包摂　（マズローの自己実現理論）</a:t>
            </a:r>
          </a:p>
          <a:p>
            <a:endParaRPr lang="en-US" dirty="0"/>
          </a:p>
        </p:txBody>
      </p:sp>
    </p:spTree>
    <p:extLst>
      <p:ext uri="{BB962C8B-B14F-4D97-AF65-F5344CB8AC3E}">
        <p14:creationId xmlns:p14="http://schemas.microsoft.com/office/powerpoint/2010/main" val="138101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D74E6-07B5-63ED-6BBF-56FBEA496EEF}"/>
              </a:ext>
            </a:extLst>
          </p:cNvPr>
          <p:cNvSpPr>
            <a:spLocks noGrp="1"/>
          </p:cNvSpPr>
          <p:nvPr>
            <p:ph type="title"/>
          </p:nvPr>
        </p:nvSpPr>
        <p:spPr>
          <a:xfrm>
            <a:off x="574675" y="304800"/>
            <a:ext cx="8001000" cy="1216025"/>
          </a:xfrm>
        </p:spPr>
        <p:txBody>
          <a:bodyPr anchor="ctr" anchorCtr="0"/>
          <a:lstStyle/>
          <a:p>
            <a:r>
              <a:rPr lang="en-US" altLang="ja-JP" dirty="0"/>
              <a:t>1. </a:t>
            </a:r>
            <a:r>
              <a:rPr lang="ja-JP" altLang="en-US" dirty="0"/>
              <a:t>近年の結婚事情</a:t>
            </a:r>
            <a:br>
              <a:rPr lang="en-US" altLang="ja-JP" dirty="0"/>
            </a:br>
            <a:r>
              <a:rPr lang="ja-JP" altLang="en-US" dirty="0"/>
              <a:t>①結婚件数は減っている</a:t>
            </a:r>
            <a:endParaRPr lang="en-US" dirty="0"/>
          </a:p>
        </p:txBody>
      </p:sp>
      <p:pic>
        <p:nvPicPr>
          <p:cNvPr id="7" name="図 6" descr="グラフ, ヒストグラム&#10;&#10;自動的に生成された説明">
            <a:extLst>
              <a:ext uri="{FF2B5EF4-FFF2-40B4-BE49-F238E27FC236}">
                <a16:creationId xmlns:a16="http://schemas.microsoft.com/office/drawing/2014/main" id="{FF67E518-D34E-9DF3-4571-F54884FDBF7B}"/>
              </a:ext>
            </a:extLst>
          </p:cNvPr>
          <p:cNvPicPr>
            <a:picLocks noChangeAspect="1"/>
          </p:cNvPicPr>
          <p:nvPr/>
        </p:nvPicPr>
        <p:blipFill>
          <a:blip r:embed="rId2"/>
          <a:stretch>
            <a:fillRect/>
          </a:stretch>
        </p:blipFill>
        <p:spPr>
          <a:xfrm>
            <a:off x="570102" y="1737200"/>
            <a:ext cx="7811462" cy="4633693"/>
          </a:xfrm>
          <a:prstGeom prst="rect">
            <a:avLst/>
          </a:prstGeom>
        </p:spPr>
      </p:pic>
      <p:sp>
        <p:nvSpPr>
          <p:cNvPr id="11" name="テキスト ボックス 10">
            <a:extLst>
              <a:ext uri="{FF2B5EF4-FFF2-40B4-BE49-F238E27FC236}">
                <a16:creationId xmlns:a16="http://schemas.microsoft.com/office/drawing/2014/main" id="{C9A92407-C2BF-6A49-311F-303D281D5DE5}"/>
              </a:ext>
            </a:extLst>
          </p:cNvPr>
          <p:cNvSpPr txBox="1"/>
          <p:nvPr/>
        </p:nvSpPr>
        <p:spPr>
          <a:xfrm>
            <a:off x="899592" y="6368534"/>
            <a:ext cx="6984776" cy="369332"/>
          </a:xfrm>
          <a:prstGeom prst="rect">
            <a:avLst/>
          </a:prstGeom>
          <a:noFill/>
        </p:spPr>
        <p:txBody>
          <a:bodyPr wrap="square" rtlCol="0">
            <a:spAutoFit/>
          </a:bodyPr>
          <a:lstStyle/>
          <a:p>
            <a:r>
              <a:rPr lang="ja-JP" altLang="en-US" sz="1800" dirty="0"/>
              <a:t>厚生労働省：令和４年</a:t>
            </a:r>
            <a:r>
              <a:rPr lang="en-US" altLang="ja-JP" sz="1800" dirty="0"/>
              <a:t>(2022)</a:t>
            </a:r>
            <a:r>
              <a:rPr lang="ja-JP" altLang="en-US" sz="1800" dirty="0"/>
              <a:t>人口動態統計月報年計</a:t>
            </a:r>
            <a:r>
              <a:rPr lang="en-US" altLang="ja-JP" sz="1800" dirty="0"/>
              <a:t>(</a:t>
            </a:r>
            <a:r>
              <a:rPr lang="ja-JP" altLang="en-US" sz="1800" dirty="0"/>
              <a:t>概数）の概況</a:t>
            </a:r>
            <a:endParaRPr lang="en-US" sz="1800" dirty="0"/>
          </a:p>
        </p:txBody>
      </p:sp>
    </p:spTree>
    <p:extLst>
      <p:ext uri="{BB962C8B-B14F-4D97-AF65-F5344CB8AC3E}">
        <p14:creationId xmlns:p14="http://schemas.microsoft.com/office/powerpoint/2010/main" val="216192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endParaRPr lang="en-US" dirty="0"/>
          </a:p>
        </p:txBody>
      </p:sp>
      <p:sp>
        <p:nvSpPr>
          <p:cNvPr id="427011" name="Rectangle 3"/>
          <p:cNvSpPr>
            <a:spLocks noGrp="1" noChangeArrowheads="1"/>
          </p:cNvSpPr>
          <p:nvPr>
            <p:ph type="body" idx="1"/>
          </p:nvPr>
        </p:nvSpPr>
        <p:spPr>
          <a:xfrm>
            <a:off x="683568" y="1700808"/>
            <a:ext cx="7892107" cy="4248472"/>
          </a:xfrm>
        </p:spPr>
        <p:txBody>
          <a:bodyPr/>
          <a:lstStyle/>
          <a:p>
            <a:pPr marL="0" indent="0" eaLnBrk="1" hangingPunct="1">
              <a:lnSpc>
                <a:spcPct val="90000"/>
              </a:lnSpc>
              <a:buNone/>
            </a:pPr>
            <a:r>
              <a:rPr lang="ja-JP" altLang="en-US" sz="3200" dirty="0"/>
              <a:t>第</a:t>
            </a:r>
            <a:r>
              <a:rPr lang="en-US" altLang="ja-JP" sz="3200" dirty="0"/>
              <a:t>9</a:t>
            </a:r>
            <a:r>
              <a:rPr lang="ja-JP" altLang="en-US" sz="3200"/>
              <a:t>回 ６月</a:t>
            </a:r>
            <a:r>
              <a:rPr lang="en-US" altLang="ja-JP" sz="3200" dirty="0"/>
              <a:t>1</a:t>
            </a:r>
            <a:r>
              <a:rPr lang="ja-JP" altLang="en-US" sz="3200" dirty="0"/>
              <a:t>７日（火）</a:t>
            </a:r>
            <a:r>
              <a:rPr lang="en-US" altLang="ja-JP" sz="3200" dirty="0"/>
              <a:t>【</a:t>
            </a:r>
            <a:r>
              <a:rPr lang="ja-JP" altLang="en-US" sz="3200" dirty="0"/>
              <a:t>家族機能と社会的支援</a:t>
            </a:r>
            <a:r>
              <a:rPr lang="en-US" altLang="ja-JP" sz="3200" dirty="0"/>
              <a:t>】</a:t>
            </a:r>
            <a:r>
              <a:rPr lang="ja-JP" altLang="en-US" sz="3200" dirty="0"/>
              <a:t>子どもの養育と社会化、老親の扶養</a:t>
            </a:r>
            <a:endParaRPr lang="en-US" altLang="ja-JP" sz="3200" dirty="0"/>
          </a:p>
          <a:p>
            <a:pPr marL="0" indent="0" eaLnBrk="1" hangingPunct="1">
              <a:lnSpc>
                <a:spcPct val="90000"/>
              </a:lnSpc>
              <a:buNone/>
            </a:pPr>
            <a:endParaRPr lang="en-US" altLang="ja-JP" sz="3200" dirty="0"/>
          </a:p>
          <a:p>
            <a:pPr marL="0" indent="0" eaLnBrk="1" hangingPunct="1">
              <a:lnSpc>
                <a:spcPct val="90000"/>
              </a:lnSpc>
              <a:buNone/>
            </a:pPr>
            <a:r>
              <a:rPr lang="en-US" altLang="ja-JP" sz="3200" dirty="0"/>
              <a:t>【</a:t>
            </a:r>
            <a:r>
              <a:rPr lang="ja-JP" altLang="en-US" sz="3200" dirty="0"/>
              <a:t>事前学習</a:t>
            </a:r>
            <a:r>
              <a:rPr lang="en-US" altLang="ja-JP" sz="3200" dirty="0"/>
              <a:t>】</a:t>
            </a:r>
            <a:r>
              <a:rPr lang="ja-JP" altLang="en-US" sz="3200" dirty="0"/>
              <a:t>子の養育・老親の扶養を支援する社会福祉サービスについて整理してみよう。</a:t>
            </a:r>
            <a:r>
              <a:rPr lang="en-US" altLang="ja-JP" sz="3200" dirty="0"/>
              <a:t>【</a:t>
            </a:r>
            <a:r>
              <a:rPr lang="ja-JP" altLang="en-US" sz="3200" dirty="0"/>
              <a:t>事後学習</a:t>
            </a:r>
            <a:r>
              <a:rPr lang="en-US" altLang="ja-JP" sz="3200" dirty="0"/>
              <a:t>】</a:t>
            </a:r>
            <a:r>
              <a:rPr lang="ja-JP" altLang="en-US" sz="3200" dirty="0"/>
              <a:t>家族機能の補完としての社会的支援の限界について検討してみよう。</a:t>
            </a: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30</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80BBBF-0C83-3C09-DF1B-6C16604FBE07}"/>
              </a:ext>
            </a:extLst>
          </p:cNvPr>
          <p:cNvSpPr>
            <a:spLocks noGrp="1"/>
          </p:cNvSpPr>
          <p:nvPr>
            <p:ph type="title"/>
          </p:nvPr>
        </p:nvSpPr>
        <p:spPr/>
        <p:txBody>
          <a:bodyPr/>
          <a:lstStyle/>
          <a:p>
            <a:br>
              <a:rPr lang="en-US" altLang="ja-JP" dirty="0"/>
            </a:br>
            <a:endParaRPr lang="en-US" dirty="0"/>
          </a:p>
        </p:txBody>
      </p:sp>
      <p:sp>
        <p:nvSpPr>
          <p:cNvPr id="3" name="コンテンツ プレースホルダー 2">
            <a:extLst>
              <a:ext uri="{FF2B5EF4-FFF2-40B4-BE49-F238E27FC236}">
                <a16:creationId xmlns:a16="http://schemas.microsoft.com/office/drawing/2014/main" id="{7B58A535-5D47-C180-FDA1-CA17BF9D935B}"/>
              </a:ext>
            </a:extLst>
          </p:cNvPr>
          <p:cNvSpPr>
            <a:spLocks noGrp="1"/>
          </p:cNvSpPr>
          <p:nvPr>
            <p:ph idx="1"/>
          </p:nvPr>
        </p:nvSpPr>
        <p:spPr>
          <a:xfrm>
            <a:off x="583895" y="1700808"/>
            <a:ext cx="8000999" cy="4412704"/>
          </a:xfrm>
        </p:spPr>
        <p:txBody>
          <a:bodyPr/>
          <a:lstStyle/>
          <a:p>
            <a:r>
              <a:rPr lang="ja-JP" altLang="en-US" dirty="0"/>
              <a:t>令和４（２０２２）年の婚姻件数は</a:t>
            </a:r>
            <a:r>
              <a:rPr lang="en-US" altLang="ja-JP" dirty="0"/>
              <a:t>50</a:t>
            </a:r>
            <a:r>
              <a:rPr lang="ja-JP" altLang="en-US" dirty="0"/>
              <a:t>万</a:t>
            </a:r>
            <a:r>
              <a:rPr lang="en-US" altLang="ja-JP" dirty="0"/>
              <a:t>4878 </a:t>
            </a:r>
            <a:r>
              <a:rPr lang="ja-JP" altLang="en-US" dirty="0"/>
              <a:t>組で、前年の</a:t>
            </a:r>
            <a:r>
              <a:rPr lang="en-US" altLang="ja-JP" dirty="0"/>
              <a:t>50 </a:t>
            </a:r>
            <a:r>
              <a:rPr lang="ja-JP" altLang="en-US" dirty="0"/>
              <a:t>万</a:t>
            </a:r>
            <a:r>
              <a:rPr lang="en-US" altLang="ja-JP" dirty="0"/>
              <a:t>1138 </a:t>
            </a:r>
            <a:r>
              <a:rPr lang="ja-JP" altLang="en-US" dirty="0"/>
              <a:t>組より</a:t>
            </a:r>
            <a:r>
              <a:rPr lang="en-US" altLang="ja-JP" dirty="0"/>
              <a:t>3740 </a:t>
            </a:r>
            <a:r>
              <a:rPr lang="ja-JP" altLang="en-US" dirty="0"/>
              <a:t>組増加し、婚姻率（人口千対）は</a:t>
            </a:r>
            <a:r>
              <a:rPr lang="en-US" altLang="ja-JP" dirty="0"/>
              <a:t>4.1 </a:t>
            </a:r>
            <a:r>
              <a:rPr lang="ja-JP" altLang="en-US" dirty="0"/>
              <a:t>で、前年と同率。</a:t>
            </a:r>
            <a:r>
              <a:rPr lang="ja-JP" altLang="en-US" dirty="0">
                <a:solidFill>
                  <a:srgbClr val="FF0000"/>
                </a:solidFill>
              </a:rPr>
              <a:t>＊コロナショックの戻りなので、減少傾向は続く</a:t>
            </a:r>
          </a:p>
          <a:p>
            <a:r>
              <a:rPr lang="ja-JP" altLang="en-US" dirty="0"/>
              <a:t>ピークは昭和</a:t>
            </a:r>
            <a:r>
              <a:rPr lang="en-US" altLang="ja-JP" dirty="0"/>
              <a:t>47 </a:t>
            </a:r>
            <a:r>
              <a:rPr lang="ja-JP" altLang="en-US" dirty="0"/>
              <a:t>（１９７２）年の</a:t>
            </a:r>
            <a:r>
              <a:rPr lang="en-US" altLang="ja-JP" dirty="0"/>
              <a:t>109 </a:t>
            </a:r>
            <a:r>
              <a:rPr lang="ja-JP" altLang="en-US" dirty="0"/>
              <a:t>万</a:t>
            </a:r>
            <a:r>
              <a:rPr lang="en-US" altLang="ja-JP" dirty="0"/>
              <a:t>9984 </a:t>
            </a:r>
            <a:r>
              <a:rPr lang="ja-JP" altLang="en-US" dirty="0"/>
              <a:t>組</a:t>
            </a:r>
            <a:endParaRPr lang="en-US" altLang="ja-JP" dirty="0"/>
          </a:p>
          <a:p>
            <a:pPr marL="0" indent="0">
              <a:buNone/>
            </a:pPr>
            <a:r>
              <a:rPr lang="ja-JP" altLang="en-US" dirty="0"/>
              <a:t>　</a:t>
            </a:r>
            <a:r>
              <a:rPr lang="ja-JP" altLang="en-US" dirty="0">
                <a:solidFill>
                  <a:srgbClr val="FF0000"/>
                </a:solidFill>
              </a:rPr>
              <a:t>＊団塊の世代の結婚ブーム</a:t>
            </a:r>
            <a:endParaRPr lang="en-US" altLang="ja-JP" dirty="0">
              <a:solidFill>
                <a:srgbClr val="FF0000"/>
              </a:solidFill>
            </a:endParaRPr>
          </a:p>
          <a:p>
            <a:pPr>
              <a:buFont typeface="Wingdings" panose="05000000000000000000" pitchFamily="2" charset="2"/>
              <a:buChar char="q"/>
            </a:pPr>
            <a:r>
              <a:rPr lang="ja-JP" altLang="en-US" dirty="0"/>
              <a:t>婚姻件数や婚姻率は、結婚年齢の人口規模の影響を受ける。基本的に若い人口が多ければ多くなる。</a:t>
            </a:r>
            <a:endParaRPr lang="en-US" altLang="ja-JP" dirty="0"/>
          </a:p>
          <a:p>
            <a:pPr marL="0" indent="0">
              <a:buNone/>
            </a:pPr>
            <a:endParaRPr lang="en-US" altLang="ja-JP" dirty="0">
              <a:solidFill>
                <a:srgbClr val="FF0000"/>
              </a:solidFill>
            </a:endParaRPr>
          </a:p>
          <a:p>
            <a:pPr marL="0" indent="0">
              <a:buNone/>
            </a:pPr>
            <a:endParaRPr lang="ja-JP" altLang="en-US" dirty="0">
              <a:solidFill>
                <a:srgbClr val="FF0000"/>
              </a:solidFill>
            </a:endParaRPr>
          </a:p>
        </p:txBody>
      </p:sp>
    </p:spTree>
    <p:extLst>
      <p:ext uri="{BB962C8B-B14F-4D97-AF65-F5344CB8AC3E}">
        <p14:creationId xmlns:p14="http://schemas.microsoft.com/office/powerpoint/2010/main" val="104095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D74E6-07B5-63ED-6BBF-56FBEA496EEF}"/>
              </a:ext>
            </a:extLst>
          </p:cNvPr>
          <p:cNvSpPr>
            <a:spLocks noGrp="1"/>
          </p:cNvSpPr>
          <p:nvPr>
            <p:ph type="title"/>
          </p:nvPr>
        </p:nvSpPr>
        <p:spPr>
          <a:xfrm>
            <a:off x="574675" y="304800"/>
            <a:ext cx="8001000" cy="1216025"/>
          </a:xfrm>
        </p:spPr>
        <p:txBody>
          <a:bodyPr anchor="ctr" anchorCtr="0"/>
          <a:lstStyle/>
          <a:p>
            <a:br>
              <a:rPr lang="en-US" altLang="ja-JP" dirty="0"/>
            </a:br>
            <a:r>
              <a:rPr lang="ja-JP" altLang="en-US" dirty="0"/>
              <a:t>②晩婚化・男女の年齢差の縮小</a:t>
            </a:r>
            <a:endParaRPr lang="en-US" dirty="0"/>
          </a:p>
        </p:txBody>
      </p:sp>
      <p:sp>
        <p:nvSpPr>
          <p:cNvPr id="11" name="テキスト ボックス 10">
            <a:extLst>
              <a:ext uri="{FF2B5EF4-FFF2-40B4-BE49-F238E27FC236}">
                <a16:creationId xmlns:a16="http://schemas.microsoft.com/office/drawing/2014/main" id="{C9A92407-C2BF-6A49-311F-303D281D5DE5}"/>
              </a:ext>
            </a:extLst>
          </p:cNvPr>
          <p:cNvSpPr txBox="1"/>
          <p:nvPr/>
        </p:nvSpPr>
        <p:spPr>
          <a:xfrm>
            <a:off x="881626" y="6301810"/>
            <a:ext cx="6984776" cy="369332"/>
          </a:xfrm>
          <a:prstGeom prst="rect">
            <a:avLst/>
          </a:prstGeom>
          <a:noFill/>
        </p:spPr>
        <p:txBody>
          <a:bodyPr wrap="square" rtlCol="0">
            <a:spAutoFit/>
          </a:bodyPr>
          <a:lstStyle/>
          <a:p>
            <a:r>
              <a:rPr lang="ja-JP" altLang="en-US" sz="1800" dirty="0"/>
              <a:t>資料：国立社会保障・人口問題研究所　「人口統計資料集</a:t>
            </a:r>
            <a:r>
              <a:rPr lang="en-US" altLang="ja-JP" sz="1800" dirty="0"/>
              <a:t>2023</a:t>
            </a:r>
            <a:r>
              <a:rPr lang="ja-JP" altLang="en-US" sz="1800" dirty="0"/>
              <a:t>」　他</a:t>
            </a:r>
            <a:endParaRPr lang="en-US" sz="1800" dirty="0"/>
          </a:p>
        </p:txBody>
      </p:sp>
      <p:pic>
        <p:nvPicPr>
          <p:cNvPr id="4" name="図 3">
            <a:extLst>
              <a:ext uri="{FF2B5EF4-FFF2-40B4-BE49-F238E27FC236}">
                <a16:creationId xmlns:a16="http://schemas.microsoft.com/office/drawing/2014/main" id="{CDD1A446-CE25-F2D9-800E-E2DE9F00BB05}"/>
              </a:ext>
            </a:extLst>
          </p:cNvPr>
          <p:cNvPicPr>
            <a:picLocks noChangeAspect="1"/>
          </p:cNvPicPr>
          <p:nvPr/>
        </p:nvPicPr>
        <p:blipFill>
          <a:blip r:embed="rId2"/>
          <a:stretch>
            <a:fillRect/>
          </a:stretch>
        </p:blipFill>
        <p:spPr>
          <a:xfrm>
            <a:off x="773614" y="1604283"/>
            <a:ext cx="7200800" cy="4706220"/>
          </a:xfrm>
          <a:prstGeom prst="rect">
            <a:avLst/>
          </a:prstGeom>
        </p:spPr>
      </p:pic>
    </p:spTree>
    <p:extLst>
      <p:ext uri="{BB962C8B-B14F-4D97-AF65-F5344CB8AC3E}">
        <p14:creationId xmlns:p14="http://schemas.microsoft.com/office/powerpoint/2010/main" val="81729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B58A535-5D47-C180-FDA1-CA17BF9D935B}"/>
              </a:ext>
            </a:extLst>
          </p:cNvPr>
          <p:cNvSpPr>
            <a:spLocks noGrp="1"/>
          </p:cNvSpPr>
          <p:nvPr>
            <p:ph idx="1"/>
          </p:nvPr>
        </p:nvSpPr>
        <p:spPr>
          <a:xfrm>
            <a:off x="566738" y="1752600"/>
            <a:ext cx="8008937" cy="4412704"/>
          </a:xfrm>
        </p:spPr>
        <p:txBody>
          <a:bodyPr/>
          <a:lstStyle/>
          <a:p>
            <a:r>
              <a:rPr lang="ja-JP" altLang="en-US" dirty="0"/>
              <a:t>平均初婚年齢は</a:t>
            </a:r>
            <a:r>
              <a:rPr lang="en-US" altLang="ja-JP" dirty="0"/>
              <a:t>1910</a:t>
            </a:r>
            <a:r>
              <a:rPr lang="ja-JP" altLang="en-US" dirty="0"/>
              <a:t>年の男性</a:t>
            </a:r>
            <a:r>
              <a:rPr lang="en-US" altLang="ja-JP" dirty="0"/>
              <a:t>27.0 </a:t>
            </a:r>
            <a:r>
              <a:rPr lang="ja-JP" altLang="en-US" dirty="0"/>
              <a:t>歳・女性</a:t>
            </a:r>
            <a:r>
              <a:rPr lang="en-US" altLang="ja-JP" dirty="0"/>
              <a:t>23.0</a:t>
            </a:r>
            <a:r>
              <a:rPr lang="ja-JP" altLang="en-US" dirty="0"/>
              <a:t>歳</a:t>
            </a:r>
            <a:r>
              <a:rPr lang="en-US" altLang="ja-JP" dirty="0"/>
              <a:t>(</a:t>
            </a:r>
            <a:r>
              <a:rPr lang="ja-JP" altLang="en-US" dirty="0"/>
              <a:t>年齢差</a:t>
            </a:r>
            <a:r>
              <a:rPr lang="en-US" altLang="ja-JP" dirty="0"/>
              <a:t>4</a:t>
            </a:r>
            <a:r>
              <a:rPr lang="ja-JP" altLang="en-US" dirty="0"/>
              <a:t>歳）から</a:t>
            </a:r>
            <a:r>
              <a:rPr lang="en-US" altLang="ja-JP" dirty="0"/>
              <a:t>2022</a:t>
            </a:r>
            <a:r>
              <a:rPr lang="ja-JP" altLang="en-US" dirty="0"/>
              <a:t>年には男性</a:t>
            </a:r>
            <a:r>
              <a:rPr lang="en-US" altLang="ja-JP" dirty="0"/>
              <a:t>31</a:t>
            </a:r>
            <a:r>
              <a:rPr lang="ja-JP" altLang="en-US" dirty="0"/>
              <a:t>。</a:t>
            </a:r>
            <a:r>
              <a:rPr lang="en-US" altLang="ja-JP" dirty="0"/>
              <a:t>1 </a:t>
            </a:r>
            <a:r>
              <a:rPr lang="ja-JP" altLang="en-US" dirty="0"/>
              <a:t>歳・女性</a:t>
            </a:r>
            <a:r>
              <a:rPr lang="en-US" altLang="ja-JP" dirty="0"/>
              <a:t>29.7</a:t>
            </a:r>
            <a:r>
              <a:rPr lang="ja-JP" altLang="en-US" dirty="0"/>
              <a:t>歳（年齢差</a:t>
            </a:r>
            <a:r>
              <a:rPr lang="en-US" altLang="ja-JP" dirty="0"/>
              <a:t>1.5</a:t>
            </a:r>
            <a:r>
              <a:rPr lang="ja-JP" altLang="en-US" dirty="0"/>
              <a:t>歳）。若年結婚の割合が低下し、高年齢での結婚の割合が上昇している。</a:t>
            </a:r>
            <a:endParaRPr lang="en-US" altLang="ja-JP" dirty="0"/>
          </a:p>
          <a:p>
            <a:r>
              <a:rPr lang="ja-JP" altLang="en-US" dirty="0"/>
              <a:t>年齢（５歳階級）別に妻の初婚率（女性人口千対）をみると、前年に比べ</a:t>
            </a:r>
            <a:r>
              <a:rPr lang="en-US" altLang="ja-JP" dirty="0"/>
              <a:t>20</a:t>
            </a:r>
            <a:r>
              <a:rPr lang="ja-JP" altLang="en-US" dirty="0"/>
              <a:t>～</a:t>
            </a:r>
            <a:r>
              <a:rPr lang="en-US" altLang="ja-JP" dirty="0"/>
              <a:t>29 </a:t>
            </a:r>
            <a:r>
              <a:rPr lang="ja-JP" altLang="en-US" dirty="0"/>
              <a:t>歳では低下しているが、</a:t>
            </a:r>
            <a:r>
              <a:rPr lang="en-US" altLang="ja-JP" dirty="0"/>
              <a:t>30</a:t>
            </a:r>
            <a:r>
              <a:rPr lang="ja-JP" altLang="en-US" dirty="0"/>
              <a:t>～</a:t>
            </a:r>
            <a:r>
              <a:rPr lang="en-US" altLang="ja-JP" dirty="0"/>
              <a:t>39 </a:t>
            </a:r>
            <a:r>
              <a:rPr lang="ja-JP" altLang="en-US" dirty="0"/>
              <a:t>歳では上昇している。</a:t>
            </a:r>
            <a:endParaRPr lang="en-US" altLang="ja-JP" dirty="0"/>
          </a:p>
          <a:p>
            <a:pPr marL="0" indent="0">
              <a:buNone/>
            </a:pPr>
            <a:r>
              <a:rPr lang="ja-JP" altLang="en-US" sz="2000" dirty="0">
                <a:solidFill>
                  <a:srgbClr val="FF0000"/>
                </a:solidFill>
              </a:rPr>
              <a:t>★遅いタイミングで年齢の近い人と結婚する傾向が続いている。</a:t>
            </a:r>
            <a:endParaRPr lang="ja-JP" altLang="en-US" dirty="0">
              <a:solidFill>
                <a:srgbClr val="FF0000"/>
              </a:solidFill>
            </a:endParaRPr>
          </a:p>
        </p:txBody>
      </p:sp>
    </p:spTree>
    <p:extLst>
      <p:ext uri="{BB962C8B-B14F-4D97-AF65-F5344CB8AC3E}">
        <p14:creationId xmlns:p14="http://schemas.microsoft.com/office/powerpoint/2010/main" val="348326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D74E6-07B5-63ED-6BBF-56FBEA496EEF}"/>
              </a:ext>
            </a:extLst>
          </p:cNvPr>
          <p:cNvSpPr>
            <a:spLocks noGrp="1"/>
          </p:cNvSpPr>
          <p:nvPr>
            <p:ph type="title"/>
          </p:nvPr>
        </p:nvSpPr>
        <p:spPr>
          <a:xfrm>
            <a:off x="574675" y="304800"/>
            <a:ext cx="8001000" cy="1216025"/>
          </a:xfrm>
        </p:spPr>
        <p:txBody>
          <a:bodyPr anchor="ctr" anchorCtr="0"/>
          <a:lstStyle/>
          <a:p>
            <a:br>
              <a:rPr lang="en-US" altLang="ja-JP" dirty="0"/>
            </a:br>
            <a:r>
              <a:rPr lang="ja-JP" altLang="en-US" dirty="0"/>
              <a:t>③結婚しない人も増えている</a:t>
            </a:r>
            <a:endParaRPr lang="en-US" dirty="0"/>
          </a:p>
        </p:txBody>
      </p:sp>
      <p:pic>
        <p:nvPicPr>
          <p:cNvPr id="3" name="図 2">
            <a:extLst>
              <a:ext uri="{FF2B5EF4-FFF2-40B4-BE49-F238E27FC236}">
                <a16:creationId xmlns:a16="http://schemas.microsoft.com/office/drawing/2014/main" id="{040E9204-7023-BFC8-29DB-94F448AFED88}"/>
              </a:ext>
            </a:extLst>
          </p:cNvPr>
          <p:cNvPicPr>
            <a:picLocks noChangeAspect="1"/>
          </p:cNvPicPr>
          <p:nvPr/>
        </p:nvPicPr>
        <p:blipFill>
          <a:blip r:embed="rId2"/>
          <a:stretch>
            <a:fillRect/>
          </a:stretch>
        </p:blipFill>
        <p:spPr>
          <a:xfrm>
            <a:off x="827584" y="1680482"/>
            <a:ext cx="6733629" cy="4400891"/>
          </a:xfrm>
          <a:prstGeom prst="rect">
            <a:avLst/>
          </a:prstGeom>
        </p:spPr>
      </p:pic>
      <p:sp>
        <p:nvSpPr>
          <p:cNvPr id="4" name="テキスト ボックス 3">
            <a:extLst>
              <a:ext uri="{FF2B5EF4-FFF2-40B4-BE49-F238E27FC236}">
                <a16:creationId xmlns:a16="http://schemas.microsoft.com/office/drawing/2014/main" id="{3AC0CA68-1F35-AEB0-7F65-CDF4D85F7F56}"/>
              </a:ext>
            </a:extLst>
          </p:cNvPr>
          <p:cNvSpPr txBox="1"/>
          <p:nvPr/>
        </p:nvSpPr>
        <p:spPr>
          <a:xfrm>
            <a:off x="827584" y="6241030"/>
            <a:ext cx="6984776" cy="369332"/>
          </a:xfrm>
          <a:prstGeom prst="rect">
            <a:avLst/>
          </a:prstGeom>
          <a:noFill/>
        </p:spPr>
        <p:txBody>
          <a:bodyPr wrap="square" rtlCol="0">
            <a:spAutoFit/>
          </a:bodyPr>
          <a:lstStyle/>
          <a:p>
            <a:r>
              <a:rPr lang="ja-JP" altLang="en-US" sz="1800" dirty="0"/>
              <a:t>資料：国立社会保障・人口問題研究所　「人口統計資料集</a:t>
            </a:r>
            <a:r>
              <a:rPr lang="en-US" altLang="ja-JP" sz="1800" dirty="0"/>
              <a:t>2023</a:t>
            </a:r>
            <a:r>
              <a:rPr lang="ja-JP" altLang="en-US" sz="1800" dirty="0"/>
              <a:t>」　</a:t>
            </a:r>
            <a:endParaRPr lang="en-US" sz="1800" dirty="0"/>
          </a:p>
        </p:txBody>
      </p:sp>
    </p:spTree>
    <p:extLst>
      <p:ext uri="{BB962C8B-B14F-4D97-AF65-F5344CB8AC3E}">
        <p14:creationId xmlns:p14="http://schemas.microsoft.com/office/powerpoint/2010/main" val="2394847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B58A535-5D47-C180-FDA1-CA17BF9D935B}"/>
              </a:ext>
            </a:extLst>
          </p:cNvPr>
          <p:cNvSpPr>
            <a:spLocks noGrp="1"/>
          </p:cNvSpPr>
          <p:nvPr>
            <p:ph idx="1"/>
          </p:nvPr>
        </p:nvSpPr>
        <p:spPr>
          <a:xfrm>
            <a:off x="566738" y="1700808"/>
            <a:ext cx="8008937" cy="4412704"/>
          </a:xfrm>
        </p:spPr>
        <p:txBody>
          <a:bodyPr/>
          <a:lstStyle/>
          <a:p>
            <a:r>
              <a:rPr lang="ja-JP" altLang="en-US" dirty="0"/>
              <a:t>生涯未婚率（</a:t>
            </a:r>
            <a:r>
              <a:rPr lang="en-US" altLang="ja-JP" dirty="0"/>
              <a:t>50</a:t>
            </a:r>
            <a:r>
              <a:rPr lang="ja-JP" altLang="en-US" dirty="0"/>
              <a:t>歳時の未婚割合）：総務省統計局</a:t>
            </a:r>
            <a:r>
              <a:rPr lang="en-US" altLang="ja-JP" dirty="0"/>
              <a:t>『</a:t>
            </a:r>
            <a:r>
              <a:rPr lang="ja-JP" altLang="en-US" dirty="0"/>
              <a:t>国勢調査報告</a:t>
            </a:r>
            <a:r>
              <a:rPr lang="en-US" altLang="ja-JP" dirty="0"/>
              <a:t>』</a:t>
            </a:r>
            <a:r>
              <a:rPr lang="ja-JP" altLang="en-US" dirty="0"/>
              <a:t>により算出。</a:t>
            </a:r>
            <a:r>
              <a:rPr lang="en-US" altLang="ja-JP" dirty="0"/>
              <a:t>45</a:t>
            </a:r>
            <a:r>
              <a:rPr lang="ja-JP" altLang="en-US" dirty="0"/>
              <a:t>～</a:t>
            </a:r>
            <a:r>
              <a:rPr lang="en-US" altLang="ja-JP" dirty="0"/>
              <a:t>49</a:t>
            </a:r>
            <a:r>
              <a:rPr lang="ja-JP" altLang="en-US" dirty="0"/>
              <a:t>歳と</a:t>
            </a:r>
            <a:r>
              <a:rPr lang="en-US" altLang="ja-JP" dirty="0"/>
              <a:t>50</a:t>
            </a:r>
            <a:r>
              <a:rPr lang="ja-JP" altLang="en-US" dirty="0"/>
              <a:t>～</a:t>
            </a:r>
            <a:r>
              <a:rPr lang="en-US" altLang="ja-JP" dirty="0"/>
              <a:t>54</a:t>
            </a:r>
            <a:r>
              <a:rPr lang="ja-JP" altLang="en-US" dirty="0"/>
              <a:t>歳における割合の平均値。*不詳補完値に基づく。</a:t>
            </a:r>
            <a:endParaRPr lang="en-US" altLang="ja-JP" dirty="0"/>
          </a:p>
          <a:p>
            <a:r>
              <a:rPr lang="en-US" altLang="ja-JP" dirty="0"/>
              <a:t>1920</a:t>
            </a:r>
            <a:r>
              <a:rPr lang="ja-JP" altLang="en-US" dirty="0"/>
              <a:t>年に</a:t>
            </a:r>
            <a:r>
              <a:rPr lang="en-US" altLang="ja-JP" dirty="0"/>
              <a:t>50</a:t>
            </a:r>
            <a:r>
              <a:rPr lang="ja-JP" altLang="en-US" dirty="0"/>
              <a:t>歳の人（</a:t>
            </a:r>
            <a:r>
              <a:rPr lang="en-US" altLang="ja-JP" dirty="0"/>
              <a:t>1870</a:t>
            </a:r>
            <a:r>
              <a:rPr lang="ja-JP" altLang="en-US" dirty="0"/>
              <a:t>年生まれ）では、男性</a:t>
            </a:r>
            <a:r>
              <a:rPr lang="en-US" altLang="ja-JP" dirty="0"/>
              <a:t>2.2</a:t>
            </a:r>
            <a:r>
              <a:rPr lang="ja-JP" altLang="en-US" dirty="0"/>
              <a:t>％女性</a:t>
            </a:r>
            <a:r>
              <a:rPr lang="en-US" altLang="ja-JP" dirty="0"/>
              <a:t>1.8</a:t>
            </a:r>
            <a:r>
              <a:rPr lang="ja-JP" altLang="en-US" dirty="0"/>
              <a:t>％　＊未婚者で</a:t>
            </a:r>
            <a:r>
              <a:rPr lang="en-US" altLang="ja-JP" dirty="0"/>
              <a:t>50</a:t>
            </a:r>
            <a:r>
              <a:rPr lang="ja-JP" altLang="en-US" dirty="0"/>
              <a:t>歳まで生きる人は稀だった。</a:t>
            </a:r>
            <a:endParaRPr lang="en-US" altLang="ja-JP" dirty="0"/>
          </a:p>
          <a:p>
            <a:r>
              <a:rPr lang="en-US" altLang="ja-JP" dirty="0"/>
              <a:t>2020</a:t>
            </a:r>
            <a:r>
              <a:rPr lang="ja-JP" altLang="en-US" dirty="0"/>
              <a:t>年に</a:t>
            </a:r>
            <a:r>
              <a:rPr lang="en-US" altLang="ja-JP" dirty="0"/>
              <a:t>50</a:t>
            </a:r>
            <a:r>
              <a:rPr lang="ja-JP" altLang="en-US" dirty="0"/>
              <a:t>歳の人（</a:t>
            </a:r>
            <a:r>
              <a:rPr lang="en-US" altLang="ja-JP" dirty="0"/>
              <a:t>1970</a:t>
            </a:r>
            <a:r>
              <a:rPr lang="ja-JP" altLang="en-US" dirty="0"/>
              <a:t>年生まれ）では、男性</a:t>
            </a:r>
            <a:r>
              <a:rPr lang="en-US" altLang="ja-JP" dirty="0"/>
              <a:t>28.3</a:t>
            </a:r>
            <a:r>
              <a:rPr lang="ja-JP" altLang="en-US" dirty="0"/>
              <a:t>％</a:t>
            </a:r>
            <a:r>
              <a:rPr lang="ja-JP" altLang="en-US" sz="2400" dirty="0"/>
              <a:t>（</a:t>
            </a:r>
            <a:r>
              <a:rPr lang="en-US" altLang="ja-JP" sz="2400" dirty="0"/>
              <a:t> 3</a:t>
            </a:r>
            <a:r>
              <a:rPr lang="ja-JP" altLang="en-US" sz="2400" dirty="0"/>
              <a:t>人に</a:t>
            </a:r>
            <a:r>
              <a:rPr lang="en-US" altLang="ja-JP" sz="2400" dirty="0"/>
              <a:t>1</a:t>
            </a:r>
            <a:r>
              <a:rPr lang="ja-JP" altLang="en-US" sz="2400" dirty="0"/>
              <a:t>人）</a:t>
            </a:r>
            <a:r>
              <a:rPr lang="ja-JP" altLang="en-US" dirty="0"/>
              <a:t>、女性</a:t>
            </a:r>
            <a:r>
              <a:rPr lang="en-US" altLang="ja-JP" dirty="0"/>
              <a:t>17.8</a:t>
            </a:r>
            <a:r>
              <a:rPr lang="ja-JP" altLang="en-US" dirty="0"/>
              <a:t>％</a:t>
            </a:r>
            <a:r>
              <a:rPr lang="ja-JP" altLang="en-US" sz="2400" dirty="0"/>
              <a:t>（５人に１人）</a:t>
            </a:r>
            <a:endParaRPr lang="en-US" altLang="ja-JP" dirty="0"/>
          </a:p>
        </p:txBody>
      </p:sp>
    </p:spTree>
    <p:extLst>
      <p:ext uri="{BB962C8B-B14F-4D97-AF65-F5344CB8AC3E}">
        <p14:creationId xmlns:p14="http://schemas.microsoft.com/office/powerpoint/2010/main" val="135646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D74E6-07B5-63ED-6BBF-56FBEA496EEF}"/>
              </a:ext>
            </a:extLst>
          </p:cNvPr>
          <p:cNvSpPr>
            <a:spLocks noGrp="1"/>
          </p:cNvSpPr>
          <p:nvPr>
            <p:ph type="title"/>
          </p:nvPr>
        </p:nvSpPr>
        <p:spPr>
          <a:xfrm>
            <a:off x="574674" y="304800"/>
            <a:ext cx="8101781" cy="1341598"/>
          </a:xfrm>
        </p:spPr>
        <p:txBody>
          <a:bodyPr anchor="ctr" anchorCtr="0"/>
          <a:lstStyle/>
          <a:p>
            <a:br>
              <a:rPr lang="en-US" altLang="ja-JP" dirty="0"/>
            </a:br>
            <a:r>
              <a:rPr lang="ja-JP" altLang="en-US" dirty="0"/>
              <a:t>④未婚者（シングルの人）が増えている</a:t>
            </a:r>
            <a:endParaRPr lang="en-US" dirty="0"/>
          </a:p>
        </p:txBody>
      </p:sp>
      <p:sp>
        <p:nvSpPr>
          <p:cNvPr id="4" name="テキスト ボックス 3">
            <a:extLst>
              <a:ext uri="{FF2B5EF4-FFF2-40B4-BE49-F238E27FC236}">
                <a16:creationId xmlns:a16="http://schemas.microsoft.com/office/drawing/2014/main" id="{3AC0CA68-1F35-AEB0-7F65-CDF4D85F7F56}"/>
              </a:ext>
            </a:extLst>
          </p:cNvPr>
          <p:cNvSpPr txBox="1"/>
          <p:nvPr/>
        </p:nvSpPr>
        <p:spPr>
          <a:xfrm>
            <a:off x="827584" y="6241030"/>
            <a:ext cx="6984776" cy="369332"/>
          </a:xfrm>
          <a:prstGeom prst="rect">
            <a:avLst/>
          </a:prstGeom>
          <a:noFill/>
        </p:spPr>
        <p:txBody>
          <a:bodyPr wrap="square" rtlCol="0">
            <a:spAutoFit/>
          </a:bodyPr>
          <a:lstStyle/>
          <a:p>
            <a:r>
              <a:rPr lang="ja-JP" altLang="en-US" sz="1800" dirty="0"/>
              <a:t>資料：国立社会保障・人口問題研究所　「人口統計資料集</a:t>
            </a:r>
            <a:r>
              <a:rPr lang="en-US" altLang="ja-JP" sz="1800" dirty="0"/>
              <a:t>2023</a:t>
            </a:r>
            <a:r>
              <a:rPr lang="ja-JP" altLang="en-US" sz="1800" dirty="0"/>
              <a:t>」　</a:t>
            </a:r>
            <a:endParaRPr lang="en-US" sz="1800" dirty="0"/>
          </a:p>
        </p:txBody>
      </p:sp>
      <p:pic>
        <p:nvPicPr>
          <p:cNvPr id="5" name="図 4">
            <a:extLst>
              <a:ext uri="{FF2B5EF4-FFF2-40B4-BE49-F238E27FC236}">
                <a16:creationId xmlns:a16="http://schemas.microsoft.com/office/drawing/2014/main" id="{4264985C-75C4-AD10-EF48-1F1180506588}"/>
              </a:ext>
            </a:extLst>
          </p:cNvPr>
          <p:cNvPicPr>
            <a:picLocks noChangeAspect="1"/>
          </p:cNvPicPr>
          <p:nvPr/>
        </p:nvPicPr>
        <p:blipFill>
          <a:blip r:embed="rId2"/>
          <a:stretch>
            <a:fillRect/>
          </a:stretch>
        </p:blipFill>
        <p:spPr>
          <a:xfrm>
            <a:off x="827584" y="1703250"/>
            <a:ext cx="5297938" cy="4480927"/>
          </a:xfrm>
          <a:prstGeom prst="rect">
            <a:avLst/>
          </a:prstGeom>
          <a:solidFill>
            <a:schemeClr val="bg1"/>
          </a:solidFill>
        </p:spPr>
      </p:pic>
      <p:sp>
        <p:nvSpPr>
          <p:cNvPr id="6" name="テキスト ボックス 5">
            <a:extLst>
              <a:ext uri="{FF2B5EF4-FFF2-40B4-BE49-F238E27FC236}">
                <a16:creationId xmlns:a16="http://schemas.microsoft.com/office/drawing/2014/main" id="{67F8BD00-3855-290B-DEE3-105629CF2183}"/>
              </a:ext>
            </a:extLst>
          </p:cNvPr>
          <p:cNvSpPr txBox="1"/>
          <p:nvPr/>
        </p:nvSpPr>
        <p:spPr>
          <a:xfrm>
            <a:off x="6300192" y="2111611"/>
            <a:ext cx="2592288" cy="3785652"/>
          </a:xfrm>
          <a:prstGeom prst="rect">
            <a:avLst/>
          </a:prstGeom>
          <a:noFill/>
        </p:spPr>
        <p:txBody>
          <a:bodyPr wrap="square" rtlCol="0">
            <a:spAutoFit/>
          </a:bodyPr>
          <a:lstStyle/>
          <a:p>
            <a:endParaRPr lang="en-US" altLang="ja-JP" dirty="0"/>
          </a:p>
          <a:p>
            <a:r>
              <a:rPr lang="ja-JP" altLang="en-US" dirty="0"/>
              <a:t>未婚者＝初婚を経験してない人、自称未婚や非婚者（結婚しないが同棲している人）も含む。</a:t>
            </a:r>
            <a:endParaRPr lang="en-US" altLang="ja-JP" dirty="0"/>
          </a:p>
          <a:p>
            <a:r>
              <a:rPr lang="ja-JP" altLang="en-US" dirty="0"/>
              <a:t>独身者は離婚した人も含むのでもっと多い。</a:t>
            </a:r>
            <a:endParaRPr lang="en-US" altLang="ja-JP" dirty="0"/>
          </a:p>
        </p:txBody>
      </p:sp>
    </p:spTree>
    <p:extLst>
      <p:ext uri="{BB962C8B-B14F-4D97-AF65-F5344CB8AC3E}">
        <p14:creationId xmlns:p14="http://schemas.microsoft.com/office/powerpoint/2010/main" val="575314397"/>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10295</TotalTime>
  <Words>3105</Words>
  <Application>Microsoft Office PowerPoint</Application>
  <PresentationFormat>画面に合わせる (4:3)</PresentationFormat>
  <Paragraphs>181</Paragraphs>
  <Slides>30</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30</vt:i4>
      </vt:variant>
    </vt:vector>
  </HeadingPairs>
  <TitlesOfParts>
    <vt:vector size="38" baseType="lpstr">
      <vt:lpstr>ＭＳ Ｐゴシック</vt:lpstr>
      <vt:lpstr>ＭＳ 明朝</vt:lpstr>
      <vt:lpstr>RyuminPr6N-Light</vt:lpstr>
      <vt:lpstr>Arial</vt:lpstr>
      <vt:lpstr>Century</vt:lpstr>
      <vt:lpstr>Times New Roman</vt:lpstr>
      <vt:lpstr>Wingdings</vt:lpstr>
      <vt:lpstr>Profile</vt:lpstr>
      <vt:lpstr>第8回【家族の形成】結婚の意味と機能 </vt:lpstr>
      <vt:lpstr>第8回のテーマ</vt:lpstr>
      <vt:lpstr>1. 近年の結婚事情 ①結婚件数は減っている</vt:lpstr>
      <vt:lpstr> </vt:lpstr>
      <vt:lpstr> ②晩婚化・男女の年齢差の縮小</vt:lpstr>
      <vt:lpstr>PowerPoint プレゼンテーション</vt:lpstr>
      <vt:lpstr> ③結婚しない人も増えている</vt:lpstr>
      <vt:lpstr>PowerPoint プレゼンテーション</vt:lpstr>
      <vt:lpstr> ④未婚者（シングルの人）が増えている</vt:lpstr>
      <vt:lpstr> ⑤離婚する人も増えている？</vt:lpstr>
      <vt:lpstr>2. 結婚についての考え方 ①いずれは結婚するつもり？</vt:lpstr>
      <vt:lpstr>PowerPoint プレゼンテーション</vt:lpstr>
      <vt:lpstr>②　一生結婚するつもりはない！</vt:lpstr>
      <vt:lpstr>③結婚のメリットは？（結婚には利点があるとした人） 【独身者調査】　～未婚者の結婚・出産に対する考え方～</vt:lpstr>
      <vt:lpstr>PowerPoint プレゼンテーション</vt:lpstr>
      <vt:lpstr>④独身（未婚）のメリットは？ </vt:lpstr>
      <vt:lpstr>３．結婚しない／できない事情 ①異性の友人・恋人・婚約者がない！ </vt:lpstr>
      <vt:lpstr>②異性との交際経験なしの増加</vt:lpstr>
      <vt:lpstr>③性交経験なしの割合　草食化男子？　 </vt:lpstr>
      <vt:lpstr>④出会いの場：知り合ったきっかけは？　　【独身者調査】　</vt:lpstr>
      <vt:lpstr>⑤　夫婦が知り合ったきっかけは？　【有配偶者調査】　</vt:lpstr>
      <vt:lpstr>⑥希望するライフコース像　　　【独身者調査】　</vt:lpstr>
      <vt:lpstr>⑦未婚者の希望子ども数　【独身者調査】　</vt:lpstr>
      <vt:lpstr>まとめ   結婚しない／できない理由　</vt:lpstr>
      <vt:lpstr>Reaction Paper#6 結婚について</vt:lpstr>
      <vt:lpstr>Reaction Paper#6 結婚について</vt:lpstr>
      <vt:lpstr>Reaction Paper#6 結婚について</vt:lpstr>
      <vt:lpstr>講義日程のお知らせ</vt:lpstr>
      <vt:lpstr>講義日程のお知らせ</vt:lpstr>
      <vt:lpstr>次週</vt:lpstr>
    </vt:vector>
  </TitlesOfParts>
  <Company>札幌市立 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creator>札幌市立 大学</dc:creator>
  <cp:lastModifiedBy>俊彦 原</cp:lastModifiedBy>
  <cp:revision>135</cp:revision>
  <cp:lastPrinted>2014-09-24T05:41:27Z</cp:lastPrinted>
  <dcterms:created xsi:type="dcterms:W3CDTF">2014-09-24T05:41:10Z</dcterms:created>
  <dcterms:modified xsi:type="dcterms:W3CDTF">2025-06-01T07:37:45Z</dcterms:modified>
</cp:coreProperties>
</file>