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34"/>
  </p:notesMasterIdLst>
  <p:handoutMasterIdLst>
    <p:handoutMasterId r:id="rId35"/>
  </p:handoutMasterIdLst>
  <p:sldIdLst>
    <p:sldId id="256" r:id="rId2"/>
    <p:sldId id="430" r:id="rId3"/>
    <p:sldId id="451" r:id="rId4"/>
    <p:sldId id="466" r:id="rId5"/>
    <p:sldId id="452" r:id="rId6"/>
    <p:sldId id="453" r:id="rId7"/>
    <p:sldId id="454" r:id="rId8"/>
    <p:sldId id="455" r:id="rId9"/>
    <p:sldId id="456" r:id="rId10"/>
    <p:sldId id="457" r:id="rId11"/>
    <p:sldId id="266" r:id="rId12"/>
    <p:sldId id="458" r:id="rId13"/>
    <p:sldId id="459" r:id="rId14"/>
    <p:sldId id="460" r:id="rId15"/>
    <p:sldId id="461" r:id="rId16"/>
    <p:sldId id="462" r:id="rId17"/>
    <p:sldId id="463" r:id="rId18"/>
    <p:sldId id="467" r:id="rId19"/>
    <p:sldId id="468" r:id="rId20"/>
    <p:sldId id="469" r:id="rId21"/>
    <p:sldId id="470" r:id="rId22"/>
    <p:sldId id="471" r:id="rId23"/>
    <p:sldId id="472" r:id="rId24"/>
    <p:sldId id="473" r:id="rId25"/>
    <p:sldId id="474" r:id="rId26"/>
    <p:sldId id="450" r:id="rId27"/>
    <p:sldId id="442" r:id="rId28"/>
    <p:sldId id="443" r:id="rId29"/>
    <p:sldId id="446" r:id="rId30"/>
    <p:sldId id="447" r:id="rId31"/>
    <p:sldId id="448" r:id="rId32"/>
    <p:sldId id="425" r:id="rId33"/>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00" autoAdjust="0"/>
    <p:restoredTop sz="94660"/>
  </p:normalViewPr>
  <p:slideViewPr>
    <p:cSldViewPr>
      <p:cViewPr varScale="1">
        <p:scale>
          <a:sx n="71" d="100"/>
          <a:sy n="71" d="100"/>
        </p:scale>
        <p:origin x="131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276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276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C2C7DF2-FC67-7230-6C38-DD42929F615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3335D3F5-54CB-486C-A7EF-6D2FB4A92368}" type="slidenum">
              <a:rPr lang="en-US" altLang="ja-JP" sz="1200"/>
              <a:pPr/>
              <a:t>16</a:t>
            </a:fld>
            <a:endParaRPr lang="en-US" altLang="ja-JP" sz="1200"/>
          </a:p>
        </p:txBody>
      </p:sp>
      <p:sp>
        <p:nvSpPr>
          <p:cNvPr id="53251" name="Rectangle 2">
            <a:extLst>
              <a:ext uri="{FF2B5EF4-FFF2-40B4-BE49-F238E27FC236}">
                <a16:creationId xmlns:a16="http://schemas.microsoft.com/office/drawing/2014/main" id="{C037DE90-1739-4D7C-9ED9-4CF5BFFBF06F}"/>
              </a:ext>
            </a:extLst>
          </p:cNvPr>
          <p:cNvSpPr>
            <a:spLocks noGrp="1" noRot="1" noChangeAspect="1" noChangeArrowheads="1" noTextEdit="1"/>
          </p:cNvSpPr>
          <p:nvPr>
            <p:ph type="sldImg"/>
          </p:nvPr>
        </p:nvSpPr>
        <p:spPr>
          <a:solidFill>
            <a:srgbClr val="FFFFFF"/>
          </a:solidFill>
          <a:ln/>
        </p:spPr>
      </p:sp>
      <p:sp>
        <p:nvSpPr>
          <p:cNvPr id="53252" name="Rectangle 3">
            <a:extLst>
              <a:ext uri="{FF2B5EF4-FFF2-40B4-BE49-F238E27FC236}">
                <a16:creationId xmlns:a16="http://schemas.microsoft.com/office/drawing/2014/main" id="{95A234F5-EA27-DACC-40B9-5B23AE5DAF67}"/>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284341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EEE9C574-BF96-A723-A9D5-FC00F3472ED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B1A7771C-F38A-48F9-9626-980E372D4BE9}" type="slidenum">
              <a:rPr lang="en-US" altLang="ja-JP" sz="1200"/>
              <a:pPr/>
              <a:t>18</a:t>
            </a:fld>
            <a:endParaRPr lang="en-US" altLang="ja-JP" sz="1200"/>
          </a:p>
        </p:txBody>
      </p:sp>
      <p:sp>
        <p:nvSpPr>
          <p:cNvPr id="62467" name="Rectangle 2">
            <a:extLst>
              <a:ext uri="{FF2B5EF4-FFF2-40B4-BE49-F238E27FC236}">
                <a16:creationId xmlns:a16="http://schemas.microsoft.com/office/drawing/2014/main" id="{93826939-4B5D-46EF-39C7-1B94885A3189}"/>
              </a:ext>
            </a:extLst>
          </p:cNvPr>
          <p:cNvSpPr>
            <a:spLocks noGrp="1" noRot="1" noChangeAspect="1" noChangeArrowheads="1" noTextEdit="1"/>
          </p:cNvSpPr>
          <p:nvPr>
            <p:ph type="sldImg"/>
          </p:nvPr>
        </p:nvSpPr>
        <p:spPr>
          <a:solidFill>
            <a:srgbClr val="FFFFFF"/>
          </a:solidFill>
          <a:ln/>
        </p:spPr>
      </p:sp>
      <p:sp>
        <p:nvSpPr>
          <p:cNvPr id="62468" name="Rectangle 3">
            <a:extLst>
              <a:ext uri="{FF2B5EF4-FFF2-40B4-BE49-F238E27FC236}">
                <a16:creationId xmlns:a16="http://schemas.microsoft.com/office/drawing/2014/main" id="{8E8C03B4-C417-4528-F054-90FE77285D08}"/>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990834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ADCDB4-413E-678A-60D7-05B765FDEF3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C6924DA-B585-49D4-B52F-CB0967EED831}" type="slidenum">
              <a:rPr lang="en-US" altLang="ja-JP" sz="1200"/>
              <a:pPr/>
              <a:t>19</a:t>
            </a:fld>
            <a:endParaRPr lang="en-US" altLang="ja-JP" sz="1200"/>
          </a:p>
        </p:txBody>
      </p:sp>
      <p:sp>
        <p:nvSpPr>
          <p:cNvPr id="51203" name="Rectangle 2">
            <a:extLst>
              <a:ext uri="{FF2B5EF4-FFF2-40B4-BE49-F238E27FC236}">
                <a16:creationId xmlns:a16="http://schemas.microsoft.com/office/drawing/2014/main" id="{AF94B324-1C7A-E94E-977B-46CAD7DC352D}"/>
              </a:ext>
            </a:extLst>
          </p:cNvPr>
          <p:cNvSpPr>
            <a:spLocks noGrp="1" noRot="1" noChangeAspect="1" noChangeArrowheads="1" noTextEdit="1"/>
          </p:cNvSpPr>
          <p:nvPr>
            <p:ph type="sldImg"/>
          </p:nvPr>
        </p:nvSpPr>
        <p:spPr>
          <a:solidFill>
            <a:srgbClr val="FFFFFF"/>
          </a:solidFill>
          <a:ln/>
        </p:spPr>
      </p:sp>
      <p:sp>
        <p:nvSpPr>
          <p:cNvPr id="51204" name="Rectangle 3">
            <a:extLst>
              <a:ext uri="{FF2B5EF4-FFF2-40B4-BE49-F238E27FC236}">
                <a16:creationId xmlns:a16="http://schemas.microsoft.com/office/drawing/2014/main" id="{ED62759D-6205-0A1D-AECE-5BC643E0F6F2}"/>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3C127709-6660-1820-8860-ED6DCB7E9CC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02BD6AFB-8B71-46C7-8AFE-45970AF53F64}" type="slidenum">
              <a:rPr lang="en-US" altLang="ja-JP" sz="1200"/>
              <a:pPr/>
              <a:t>21</a:t>
            </a:fld>
            <a:endParaRPr lang="en-US" altLang="ja-JP" sz="1200"/>
          </a:p>
        </p:txBody>
      </p:sp>
      <p:sp>
        <p:nvSpPr>
          <p:cNvPr id="59395" name="Rectangle 2">
            <a:extLst>
              <a:ext uri="{FF2B5EF4-FFF2-40B4-BE49-F238E27FC236}">
                <a16:creationId xmlns:a16="http://schemas.microsoft.com/office/drawing/2014/main" id="{0BF18C2C-8EAD-8FDB-3EFB-55AF98A39E0F}"/>
              </a:ext>
            </a:extLst>
          </p:cNvPr>
          <p:cNvSpPr>
            <a:spLocks noGrp="1" noRot="1" noChangeAspect="1" noChangeArrowheads="1" noTextEdit="1"/>
          </p:cNvSpPr>
          <p:nvPr>
            <p:ph type="sldImg"/>
          </p:nvPr>
        </p:nvSpPr>
        <p:spPr>
          <a:solidFill>
            <a:srgbClr val="FFFFFF"/>
          </a:solidFill>
          <a:ln/>
        </p:spPr>
      </p:sp>
      <p:sp>
        <p:nvSpPr>
          <p:cNvPr id="59396" name="Rectangle 3">
            <a:extLst>
              <a:ext uri="{FF2B5EF4-FFF2-40B4-BE49-F238E27FC236}">
                <a16:creationId xmlns:a16="http://schemas.microsoft.com/office/drawing/2014/main" id="{4A77BB43-9FB6-4024-B150-1F9F56826F8A}"/>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347318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5A15A30D-D346-A968-31D2-606F19E6CF7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E516EF0D-E1EB-444C-A07A-5511769F08E5}" type="slidenum">
              <a:rPr lang="en-US" altLang="ja-JP" sz="1200"/>
              <a:pPr/>
              <a:t>22</a:t>
            </a:fld>
            <a:endParaRPr lang="en-US" altLang="ja-JP" sz="1200"/>
          </a:p>
        </p:txBody>
      </p:sp>
      <p:sp>
        <p:nvSpPr>
          <p:cNvPr id="57347" name="Rectangle 2">
            <a:extLst>
              <a:ext uri="{FF2B5EF4-FFF2-40B4-BE49-F238E27FC236}">
                <a16:creationId xmlns:a16="http://schemas.microsoft.com/office/drawing/2014/main" id="{478F1E89-9596-B9B5-62A3-BED9E52BCB61}"/>
              </a:ext>
            </a:extLst>
          </p:cNvPr>
          <p:cNvSpPr>
            <a:spLocks noGrp="1" noRot="1" noChangeAspect="1" noChangeArrowheads="1" noTextEdit="1"/>
          </p:cNvSpPr>
          <p:nvPr>
            <p:ph type="sldImg"/>
          </p:nvPr>
        </p:nvSpPr>
        <p:spPr>
          <a:solidFill>
            <a:srgbClr val="FFFFFF"/>
          </a:solidFill>
          <a:ln/>
        </p:spPr>
      </p:sp>
      <p:sp>
        <p:nvSpPr>
          <p:cNvPr id="57348" name="Rectangle 3">
            <a:extLst>
              <a:ext uri="{FF2B5EF4-FFF2-40B4-BE49-F238E27FC236}">
                <a16:creationId xmlns:a16="http://schemas.microsoft.com/office/drawing/2014/main" id="{4C1D3353-085C-1684-C047-451B0FF4D265}"/>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387548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ADCDB4-413E-678A-60D7-05B765FDEF3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C6924DA-B585-49D4-B52F-CB0967EED831}" type="slidenum">
              <a:rPr lang="en-US" altLang="ja-JP" sz="1200"/>
              <a:pPr/>
              <a:t>27</a:t>
            </a:fld>
            <a:endParaRPr lang="en-US" altLang="ja-JP" sz="1200"/>
          </a:p>
        </p:txBody>
      </p:sp>
      <p:sp>
        <p:nvSpPr>
          <p:cNvPr id="51203" name="Rectangle 2">
            <a:extLst>
              <a:ext uri="{FF2B5EF4-FFF2-40B4-BE49-F238E27FC236}">
                <a16:creationId xmlns:a16="http://schemas.microsoft.com/office/drawing/2014/main" id="{AF94B324-1C7A-E94E-977B-46CAD7DC352D}"/>
              </a:ext>
            </a:extLst>
          </p:cNvPr>
          <p:cNvSpPr>
            <a:spLocks noGrp="1" noRot="1" noChangeAspect="1" noChangeArrowheads="1" noTextEdit="1"/>
          </p:cNvSpPr>
          <p:nvPr>
            <p:ph type="sldImg"/>
          </p:nvPr>
        </p:nvSpPr>
        <p:spPr>
          <a:solidFill>
            <a:srgbClr val="FFFFFF"/>
          </a:solidFill>
          <a:ln/>
        </p:spPr>
      </p:sp>
      <p:sp>
        <p:nvSpPr>
          <p:cNvPr id="51204" name="Rectangle 3">
            <a:extLst>
              <a:ext uri="{FF2B5EF4-FFF2-40B4-BE49-F238E27FC236}">
                <a16:creationId xmlns:a16="http://schemas.microsoft.com/office/drawing/2014/main" id="{ED62759D-6205-0A1D-AECE-5BC643E0F6F2}"/>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779435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ADCDB4-413E-678A-60D7-05B765FDEF3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C6924DA-B585-49D4-B52F-CB0967EED831}" type="slidenum">
              <a:rPr lang="en-US" altLang="ja-JP" sz="1200"/>
              <a:pPr/>
              <a:t>28</a:t>
            </a:fld>
            <a:endParaRPr lang="en-US" altLang="ja-JP" sz="1200"/>
          </a:p>
        </p:txBody>
      </p:sp>
      <p:sp>
        <p:nvSpPr>
          <p:cNvPr id="51203" name="Rectangle 2">
            <a:extLst>
              <a:ext uri="{FF2B5EF4-FFF2-40B4-BE49-F238E27FC236}">
                <a16:creationId xmlns:a16="http://schemas.microsoft.com/office/drawing/2014/main" id="{AF94B324-1C7A-E94E-977B-46CAD7DC352D}"/>
              </a:ext>
            </a:extLst>
          </p:cNvPr>
          <p:cNvSpPr>
            <a:spLocks noGrp="1" noRot="1" noChangeAspect="1" noChangeArrowheads="1" noTextEdit="1"/>
          </p:cNvSpPr>
          <p:nvPr>
            <p:ph type="sldImg"/>
          </p:nvPr>
        </p:nvSpPr>
        <p:spPr>
          <a:solidFill>
            <a:srgbClr val="FFFFFF"/>
          </a:solidFill>
          <a:ln/>
        </p:spPr>
      </p:sp>
      <p:sp>
        <p:nvSpPr>
          <p:cNvPr id="51204" name="Rectangle 3">
            <a:extLst>
              <a:ext uri="{FF2B5EF4-FFF2-40B4-BE49-F238E27FC236}">
                <a16:creationId xmlns:a16="http://schemas.microsoft.com/office/drawing/2014/main" id="{ED62759D-6205-0A1D-AECE-5BC643E0F6F2}"/>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665190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32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2</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3</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452347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5</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872271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7</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82774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10</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368172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A5493579-49E7-3AD6-B193-672A8A57103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11A11DC-A988-4ACE-A724-8911213F60E4}" type="slidenum">
              <a:rPr lang="en-US" altLang="ja-JP" sz="1200"/>
              <a:pPr/>
              <a:t>12</a:t>
            </a:fld>
            <a:endParaRPr lang="en-US" altLang="ja-JP" sz="1200"/>
          </a:p>
        </p:txBody>
      </p:sp>
      <p:sp>
        <p:nvSpPr>
          <p:cNvPr id="55299" name="Rectangle 2">
            <a:extLst>
              <a:ext uri="{FF2B5EF4-FFF2-40B4-BE49-F238E27FC236}">
                <a16:creationId xmlns:a16="http://schemas.microsoft.com/office/drawing/2014/main" id="{79A6F95E-A6AB-B68F-00A6-1763421B3DAA}"/>
              </a:ext>
            </a:extLst>
          </p:cNvPr>
          <p:cNvSpPr>
            <a:spLocks noGrp="1" noRot="1" noChangeAspect="1" noChangeArrowheads="1" noTextEdit="1"/>
          </p:cNvSpPr>
          <p:nvPr>
            <p:ph type="sldImg"/>
          </p:nvPr>
        </p:nvSpPr>
        <p:spPr>
          <a:solidFill>
            <a:srgbClr val="FFFFFF"/>
          </a:solidFill>
          <a:ln/>
        </p:spPr>
      </p:sp>
      <p:sp>
        <p:nvSpPr>
          <p:cNvPr id="55300" name="Rectangle 3">
            <a:extLst>
              <a:ext uri="{FF2B5EF4-FFF2-40B4-BE49-F238E27FC236}">
                <a16:creationId xmlns:a16="http://schemas.microsoft.com/office/drawing/2014/main" id="{DD478187-45CF-9794-4B40-8B89658A59B3}"/>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850835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C2C7DF2-FC67-7230-6C38-DD42929F615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3335D3F5-54CB-486C-A7EF-6D2FB4A92368}" type="slidenum">
              <a:rPr lang="en-US" altLang="ja-JP" sz="1200"/>
              <a:pPr/>
              <a:t>13</a:t>
            </a:fld>
            <a:endParaRPr lang="en-US" altLang="ja-JP" sz="1200"/>
          </a:p>
        </p:txBody>
      </p:sp>
      <p:sp>
        <p:nvSpPr>
          <p:cNvPr id="53251" name="Rectangle 2">
            <a:extLst>
              <a:ext uri="{FF2B5EF4-FFF2-40B4-BE49-F238E27FC236}">
                <a16:creationId xmlns:a16="http://schemas.microsoft.com/office/drawing/2014/main" id="{C037DE90-1739-4D7C-9ED9-4CF5BFFBF06F}"/>
              </a:ext>
            </a:extLst>
          </p:cNvPr>
          <p:cNvSpPr>
            <a:spLocks noGrp="1" noRot="1" noChangeAspect="1" noChangeArrowheads="1" noTextEdit="1"/>
          </p:cNvSpPr>
          <p:nvPr>
            <p:ph type="sldImg"/>
          </p:nvPr>
        </p:nvSpPr>
        <p:spPr>
          <a:solidFill>
            <a:srgbClr val="FFFFFF"/>
          </a:solidFill>
          <a:ln/>
        </p:spPr>
      </p:sp>
      <p:sp>
        <p:nvSpPr>
          <p:cNvPr id="53252" name="Rectangle 3">
            <a:extLst>
              <a:ext uri="{FF2B5EF4-FFF2-40B4-BE49-F238E27FC236}">
                <a16:creationId xmlns:a16="http://schemas.microsoft.com/office/drawing/2014/main" id="{95A234F5-EA27-DACC-40B9-5B23AE5DAF67}"/>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571903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A5493579-49E7-3AD6-B193-672A8A57103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11A11DC-A988-4ACE-A724-8911213F60E4}" type="slidenum">
              <a:rPr lang="en-US" altLang="ja-JP" sz="1200"/>
              <a:pPr/>
              <a:t>14</a:t>
            </a:fld>
            <a:endParaRPr lang="en-US" altLang="ja-JP" sz="1200"/>
          </a:p>
        </p:txBody>
      </p:sp>
      <p:sp>
        <p:nvSpPr>
          <p:cNvPr id="55299" name="Rectangle 2">
            <a:extLst>
              <a:ext uri="{FF2B5EF4-FFF2-40B4-BE49-F238E27FC236}">
                <a16:creationId xmlns:a16="http://schemas.microsoft.com/office/drawing/2014/main" id="{79A6F95E-A6AB-B68F-00A6-1763421B3DAA}"/>
              </a:ext>
            </a:extLst>
          </p:cNvPr>
          <p:cNvSpPr>
            <a:spLocks noGrp="1" noRot="1" noChangeAspect="1" noChangeArrowheads="1" noTextEdit="1"/>
          </p:cNvSpPr>
          <p:nvPr>
            <p:ph type="sldImg"/>
          </p:nvPr>
        </p:nvSpPr>
        <p:spPr>
          <a:solidFill>
            <a:srgbClr val="FFFFFF"/>
          </a:solidFill>
          <a:ln/>
        </p:spPr>
      </p:sp>
      <p:sp>
        <p:nvSpPr>
          <p:cNvPr id="55300" name="Rectangle 3">
            <a:extLst>
              <a:ext uri="{FF2B5EF4-FFF2-40B4-BE49-F238E27FC236}">
                <a16:creationId xmlns:a16="http://schemas.microsoft.com/office/drawing/2014/main" id="{DD478187-45CF-9794-4B40-8B89658A59B3}"/>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906891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tbs.co.jp/tbs-ch/item/d1983/" TargetMode="External"/><Relationship Id="rId2" Type="http://schemas.openxmlformats.org/officeDocument/2006/relationships/hyperlink" Target="https://www.amazon.co.jp/%E3%82%B9%E3%83%86%E3%83%83%E3%83%97%E3%83%95%E3%82%A1%E3%82%B6%E3%83%BC%E3%83%BB%E3%82%B9%E3%83%86%E3%83%83%E3%83%97-%E8%AC%9B%E8%AB%87%E7%A4%BE%E6%96%87%E5%BA%AB-%E5%AE%AE%E9%83%A8-%E3%81%BF%E3%82%86%E3%81%8D/dp/4062632853" TargetMode="External"/><Relationship Id="rId1" Type="http://schemas.openxmlformats.org/officeDocument/2006/relationships/slideLayout" Target="../slideLayouts/slideLayout2.xml"/><Relationship Id="rId4" Type="http://schemas.openxmlformats.org/officeDocument/2006/relationships/hyperlink" Target="https://eiga.com/movie/88449/"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stat.go.jp/data/kokusei/2010/users-g/word2.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2676" y="188640"/>
            <a:ext cx="8279804" cy="2016224"/>
          </a:xfrm>
        </p:spPr>
        <p:txBody>
          <a:bodyPr anchor="ctr" anchorCtr="0"/>
          <a:lstStyle/>
          <a:p>
            <a:r>
              <a:rPr lang="ja-JP" altLang="en-US" sz="3200" dirty="0">
                <a:solidFill>
                  <a:schemeClr val="tx1"/>
                </a:solidFill>
                <a:latin typeface="ＭＳ 明朝" charset="-128"/>
                <a:ea typeface="ＭＳ 明朝" charset="-128"/>
                <a:cs typeface="ＭＳ 明朝" charset="-128"/>
              </a:rPr>
              <a:t>第</a:t>
            </a:r>
            <a:r>
              <a:rPr lang="en-US" altLang="ja-JP" sz="3200" dirty="0">
                <a:solidFill>
                  <a:schemeClr val="tx1"/>
                </a:solidFill>
                <a:latin typeface="ＭＳ 明朝" charset="-128"/>
                <a:ea typeface="ＭＳ 明朝" charset="-128"/>
                <a:cs typeface="ＭＳ 明朝" charset="-128"/>
              </a:rPr>
              <a:t>6</a:t>
            </a:r>
            <a:r>
              <a:rPr lang="ja-JP" altLang="en-US" sz="3200" dirty="0">
                <a:solidFill>
                  <a:schemeClr val="tx1"/>
                </a:solidFill>
                <a:latin typeface="ＭＳ 明朝" charset="-128"/>
                <a:ea typeface="ＭＳ 明朝" charset="-128"/>
                <a:cs typeface="ＭＳ 明朝" charset="-128"/>
              </a:rPr>
              <a:t>回</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家族の変動</a:t>
            </a:r>
            <a:r>
              <a:rPr lang="en-US" altLang="ja-JP" sz="3200" dirty="0">
                <a:solidFill>
                  <a:schemeClr val="tx1"/>
                </a:solidFill>
                <a:latin typeface="ＭＳ 明朝" charset="-128"/>
                <a:ea typeface="ＭＳ 明朝" charset="-128"/>
                <a:cs typeface="ＭＳ 明朝" charset="-128"/>
              </a:rPr>
              <a:t>】</a:t>
            </a:r>
            <a:br>
              <a:rPr lang="en-US" altLang="ja-JP" sz="3200" dirty="0">
                <a:solidFill>
                  <a:schemeClr val="tx1"/>
                </a:solidFill>
                <a:latin typeface="ＭＳ 明朝" charset="-128"/>
                <a:ea typeface="ＭＳ 明朝" charset="-128"/>
                <a:cs typeface="ＭＳ 明朝" charset="-128"/>
              </a:rPr>
            </a:br>
            <a:r>
              <a:rPr lang="ja-JP" altLang="en-US" sz="3200" dirty="0">
                <a:solidFill>
                  <a:schemeClr val="tx1"/>
                </a:solidFill>
                <a:latin typeface="ＭＳ 明朝" charset="-128"/>
                <a:ea typeface="ＭＳ 明朝" charset="-128"/>
                <a:cs typeface="ＭＳ 明朝" charset="-128"/>
              </a:rPr>
              <a:t>世帯統計でみる家族・核家族化は進んだか？・ライフコースでみる家族</a:t>
            </a: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5</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月</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27</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日（火）</a:t>
            </a:r>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時限目】</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14:40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16:10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a:xfrm>
            <a:off x="883070" y="404664"/>
            <a:ext cx="7634568" cy="609110"/>
          </a:xfrm>
        </p:spPr>
        <p:txBody>
          <a:bodyPr anchor="t" anchorCtr="0"/>
          <a:lstStyle/>
          <a:p>
            <a:pPr eaLnBrk="1" hangingPunct="1"/>
            <a:r>
              <a:rPr kumimoji="0" lang="ja-JP" altLang="en-US" sz="3000" dirty="0">
                <a:ea typeface="ＭＳ 明朝" panose="02020609040205080304" pitchFamily="17" charset="-128"/>
              </a:rPr>
              <a:t>世帯類型⇒３分類＋その他</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883070" y="1916832"/>
            <a:ext cx="7433346" cy="3744416"/>
          </a:xfrm>
        </p:spPr>
        <p:txBody>
          <a:bodyPr/>
          <a:lstStyle/>
          <a:p>
            <a:pPr marL="385763" indent="-385763" algn="just">
              <a:spcAft>
                <a:spcPts val="450"/>
              </a:spcAft>
              <a:buFont typeface="+mj-lt"/>
              <a:buAutoNum type="arabicPeriod"/>
            </a:pPr>
            <a:r>
              <a:rPr kumimoji="0" lang="ja-JP" altLang="en-US" sz="2400" b="1" dirty="0">
                <a:ea typeface="ＭＳ 明朝" panose="02020609040205080304" pitchFamily="17" charset="-128"/>
              </a:rPr>
              <a:t> 高齢者世帯：</a:t>
            </a:r>
            <a:r>
              <a:rPr kumimoji="0" lang="en-US" altLang="ja-JP" sz="2400" b="1" dirty="0">
                <a:ea typeface="ＭＳ 明朝" panose="02020609040205080304" pitchFamily="17" charset="-128"/>
              </a:rPr>
              <a:t>65 </a:t>
            </a:r>
            <a:r>
              <a:rPr kumimoji="0" lang="ja-JP" altLang="en-US" sz="2400" b="1" dirty="0">
                <a:ea typeface="ＭＳ 明朝" panose="02020609040205080304" pitchFamily="17" charset="-128"/>
              </a:rPr>
              <a:t>歳以上の者のみで構成するか、又はこれに</a:t>
            </a:r>
            <a:r>
              <a:rPr kumimoji="0" lang="en-US" altLang="ja-JP" sz="2400" b="1" dirty="0">
                <a:ea typeface="ＭＳ 明朝" panose="02020609040205080304" pitchFamily="17" charset="-128"/>
              </a:rPr>
              <a:t>18 </a:t>
            </a:r>
            <a:r>
              <a:rPr kumimoji="0" lang="ja-JP" altLang="en-US" sz="2400" b="1" dirty="0">
                <a:ea typeface="ＭＳ 明朝" panose="02020609040205080304" pitchFamily="17" charset="-128"/>
              </a:rPr>
              <a:t>歳未満の未婚の者が加わった</a:t>
            </a:r>
            <a:endParaRPr kumimoji="0" lang="en-US" altLang="ja-JP" sz="2400" b="1" dirty="0">
              <a:ea typeface="ＭＳ 明朝" panose="02020609040205080304" pitchFamily="17" charset="-128"/>
            </a:endParaRPr>
          </a:p>
          <a:p>
            <a:pPr marL="385763" indent="-385763" algn="just">
              <a:spcAft>
                <a:spcPts val="450"/>
              </a:spcAft>
              <a:buFont typeface="+mj-lt"/>
              <a:buAutoNum type="arabicPeriod"/>
            </a:pPr>
            <a:r>
              <a:rPr kumimoji="0" lang="ja-JP" altLang="en-US" sz="2400" b="1" dirty="0">
                <a:ea typeface="ＭＳ 明朝" panose="02020609040205080304" pitchFamily="17" charset="-128"/>
              </a:rPr>
              <a:t>母子世帯：</a:t>
            </a:r>
            <a:r>
              <a:rPr kumimoji="0" lang="ja-JP" altLang="en-US" sz="1500" b="1" dirty="0">
                <a:ea typeface="ＭＳ 明朝" panose="02020609040205080304" pitchFamily="17" charset="-128"/>
              </a:rPr>
              <a:t>死別・離別・その他の理由（未婚の場合を含む。）で、現に配偶者のいない</a:t>
            </a:r>
            <a:r>
              <a:rPr kumimoji="0" lang="en-US" altLang="ja-JP" sz="1500" b="1" dirty="0">
                <a:ea typeface="ＭＳ 明朝" panose="02020609040205080304" pitchFamily="17" charset="-128"/>
              </a:rPr>
              <a:t>65 </a:t>
            </a:r>
            <a:r>
              <a:rPr kumimoji="0" lang="ja-JP" altLang="en-US" sz="1500" b="1" dirty="0">
                <a:ea typeface="ＭＳ 明朝" panose="02020609040205080304" pitchFamily="17" charset="-128"/>
              </a:rPr>
              <a:t>歳未満の女（配偶者が長期間生死不明の場合を含む。）と</a:t>
            </a:r>
            <a:r>
              <a:rPr kumimoji="0" lang="en-US" altLang="ja-JP" sz="1500" b="1" dirty="0">
                <a:solidFill>
                  <a:srgbClr val="FF0000"/>
                </a:solidFill>
                <a:ea typeface="ＭＳ 明朝" panose="02020609040205080304" pitchFamily="17" charset="-128"/>
              </a:rPr>
              <a:t>20 </a:t>
            </a:r>
            <a:r>
              <a:rPr kumimoji="0" lang="ja-JP" altLang="en-US" sz="1500" b="1" dirty="0">
                <a:solidFill>
                  <a:srgbClr val="FF0000"/>
                </a:solidFill>
                <a:ea typeface="ＭＳ 明朝" panose="02020609040205080304" pitchFamily="17" charset="-128"/>
              </a:rPr>
              <a:t>歳未満のその子（養子を含む。</a:t>
            </a:r>
            <a:r>
              <a:rPr kumimoji="0" lang="ja-JP" altLang="en-US" sz="1500" b="1" dirty="0">
                <a:ea typeface="ＭＳ 明朝" panose="02020609040205080304" pitchFamily="17" charset="-128"/>
              </a:rPr>
              <a:t>）</a:t>
            </a:r>
          </a:p>
          <a:p>
            <a:pPr marL="385763" indent="-385763" algn="just">
              <a:spcAft>
                <a:spcPts val="450"/>
              </a:spcAft>
              <a:buFont typeface="+mj-lt"/>
              <a:buAutoNum type="arabicPeriod"/>
            </a:pPr>
            <a:r>
              <a:rPr kumimoji="0" lang="ja-JP" altLang="en-US" sz="2400" b="1" dirty="0">
                <a:ea typeface="ＭＳ 明朝" panose="02020609040205080304" pitchFamily="17" charset="-128"/>
              </a:rPr>
              <a:t>父子世帯：</a:t>
            </a:r>
            <a:r>
              <a:rPr kumimoji="0" lang="en-US" altLang="ja-JP" sz="2400" b="1" dirty="0">
                <a:ea typeface="ＭＳ 明朝" panose="02020609040205080304" pitchFamily="17" charset="-128"/>
              </a:rPr>
              <a:t> 65 </a:t>
            </a:r>
            <a:r>
              <a:rPr kumimoji="0" lang="ja-JP" altLang="en-US" sz="2400" b="1" dirty="0">
                <a:ea typeface="ＭＳ 明朝" panose="02020609040205080304" pitchFamily="17" charset="-128"/>
              </a:rPr>
              <a:t>歳未満の男・同上</a:t>
            </a:r>
          </a:p>
          <a:p>
            <a:pPr marL="385763" indent="-385763" algn="just">
              <a:spcAft>
                <a:spcPts val="450"/>
              </a:spcAft>
              <a:buFont typeface="+mj-lt"/>
              <a:buAutoNum type="arabicPeriod"/>
            </a:pPr>
            <a:r>
              <a:rPr kumimoji="0" lang="ja-JP" altLang="en-US" sz="2400" b="1" dirty="0">
                <a:ea typeface="ＭＳ 明朝" panose="02020609040205080304" pitchFamily="17" charset="-128"/>
              </a:rPr>
              <a:t>その他の世帯：１～３以外の世帯をいう</a:t>
            </a:r>
            <a:endParaRPr kumimoji="0" lang="ja-JP" altLang="ja-JP" sz="2400" b="1" dirty="0">
              <a:ea typeface="ＭＳ 明朝" panose="02020609040205080304" pitchFamily="17" charset="-128"/>
            </a:endParaRPr>
          </a:p>
        </p:txBody>
      </p:sp>
    </p:spTree>
    <p:extLst>
      <p:ext uri="{BB962C8B-B14F-4D97-AF65-F5344CB8AC3E}">
        <p14:creationId xmlns:p14="http://schemas.microsoft.com/office/powerpoint/2010/main" val="2707020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98295D-1FF1-8F58-BA31-856D1F2B8D6C}"/>
              </a:ext>
            </a:extLst>
          </p:cNvPr>
          <p:cNvSpPr txBox="1">
            <a:spLocks/>
          </p:cNvSpPr>
          <p:nvPr/>
        </p:nvSpPr>
        <p:spPr>
          <a:xfrm>
            <a:off x="518165" y="1160944"/>
            <a:ext cx="7886700" cy="994172"/>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100" b="1" dirty="0"/>
          </a:p>
        </p:txBody>
      </p:sp>
      <p:sp>
        <p:nvSpPr>
          <p:cNvPr id="3" name="コンテンツ プレースホルダー 2">
            <a:extLst>
              <a:ext uri="{FF2B5EF4-FFF2-40B4-BE49-F238E27FC236}">
                <a16:creationId xmlns:a16="http://schemas.microsoft.com/office/drawing/2014/main" id="{549C9A1B-6FDE-CC2D-AC11-A1F4933BDB9C}"/>
              </a:ext>
            </a:extLst>
          </p:cNvPr>
          <p:cNvSpPr txBox="1">
            <a:spLocks/>
          </p:cNvSpPr>
          <p:nvPr/>
        </p:nvSpPr>
        <p:spPr>
          <a:xfrm>
            <a:off x="598393" y="1268760"/>
            <a:ext cx="7726243" cy="1273884"/>
          </a:xfrm>
          <a:prstGeom prst="rect">
            <a:avLst/>
          </a:prstGeom>
        </p:spPr>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4050" dirty="0"/>
              <a:t>②核家族化は進んだか？</a:t>
            </a:r>
            <a:endParaRPr lang="ja-JP" altLang="en-US" sz="3000" dirty="0"/>
          </a:p>
        </p:txBody>
      </p:sp>
    </p:spTree>
    <p:extLst>
      <p:ext uri="{BB962C8B-B14F-4D97-AF65-F5344CB8AC3E}">
        <p14:creationId xmlns:p14="http://schemas.microsoft.com/office/powerpoint/2010/main" val="2210228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E624335-D4FF-6A1D-4173-8CA5A01DAC0F}"/>
              </a:ext>
            </a:extLst>
          </p:cNvPr>
          <p:cNvSpPr>
            <a:spLocks noGrp="1" noChangeArrowheads="1"/>
          </p:cNvSpPr>
          <p:nvPr>
            <p:ph type="title"/>
          </p:nvPr>
        </p:nvSpPr>
        <p:spPr>
          <a:xfrm>
            <a:off x="1067361" y="596136"/>
            <a:ext cx="6000750" cy="912019"/>
          </a:xfrm>
          <a:noFill/>
        </p:spPr>
        <p:txBody>
          <a:bodyPr anchor="t"/>
          <a:lstStyle/>
          <a:p>
            <a:pPr algn="just">
              <a:spcAft>
                <a:spcPts val="450"/>
              </a:spcAft>
            </a:pPr>
            <a:r>
              <a:rPr kumimoji="0" lang="ja-JP" altLang="en-US" sz="2400" dirty="0">
                <a:latin typeface="ＭＳ 明朝" panose="02020609040205080304" pitchFamily="17" charset="-128"/>
                <a:ea typeface="ＭＳ 明朝" panose="02020609040205080304" pitchFamily="17" charset="-128"/>
              </a:rPr>
              <a:t>総世帯数と平均世帯人員の推移（実数）</a:t>
            </a:r>
          </a:p>
        </p:txBody>
      </p:sp>
      <p:sp>
        <p:nvSpPr>
          <p:cNvPr id="54275" name="Text Box 4">
            <a:extLst>
              <a:ext uri="{FF2B5EF4-FFF2-40B4-BE49-F238E27FC236}">
                <a16:creationId xmlns:a16="http://schemas.microsoft.com/office/drawing/2014/main" id="{E05D0CB6-082E-6684-9CE7-D5D3704A3D90}"/>
              </a:ext>
            </a:extLst>
          </p:cNvPr>
          <p:cNvSpPr txBox="1">
            <a:spLocks noChangeArrowheads="1"/>
          </p:cNvSpPr>
          <p:nvPr/>
        </p:nvSpPr>
        <p:spPr bwMode="auto">
          <a:xfrm>
            <a:off x="5940152" y="1508155"/>
            <a:ext cx="2592288" cy="251607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総世帯数は</a:t>
            </a:r>
            <a:r>
              <a:rPr lang="de-DE" sz="1500" dirty="0">
                <a:latin typeface="Century" panose="02040604050505020304" pitchFamily="18" charset="0"/>
                <a:ea typeface="ＭＳ 明朝" panose="02020609040205080304" pitchFamily="17" charset="-128"/>
                <a:cs typeface="Times New Roman" panose="02020603050405020304" pitchFamily="18" charset="0"/>
              </a:rPr>
              <a:t>1920</a:t>
            </a: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年の</a:t>
            </a:r>
            <a:r>
              <a:rPr lang="de-DE" sz="1500" dirty="0">
                <a:latin typeface="Century" panose="02040604050505020304" pitchFamily="18" charset="0"/>
                <a:ea typeface="ＭＳ 明朝" panose="02020609040205080304" pitchFamily="17" charset="-128"/>
                <a:cs typeface="Times New Roman" panose="02020603050405020304" pitchFamily="18" charset="0"/>
              </a:rPr>
              <a:t>1122</a:t>
            </a: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万世帯から</a:t>
            </a:r>
            <a:r>
              <a:rPr lang="de-DE" sz="1500" dirty="0">
                <a:latin typeface="Century" panose="02040604050505020304" pitchFamily="18" charset="0"/>
                <a:ea typeface="ＭＳ 明朝" panose="02020609040205080304" pitchFamily="17" charset="-128"/>
                <a:cs typeface="Times New Roman" panose="02020603050405020304" pitchFamily="18" charset="0"/>
              </a:rPr>
              <a:t>2020</a:t>
            </a: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年の</a:t>
            </a:r>
            <a:r>
              <a:rPr lang="de-DE" sz="1500" dirty="0">
                <a:latin typeface="Century" panose="02040604050505020304" pitchFamily="18" charset="0"/>
                <a:ea typeface="ＭＳ 明朝" panose="02020609040205080304" pitchFamily="17" charset="-128"/>
                <a:cs typeface="Times New Roman" panose="02020603050405020304" pitchFamily="18" charset="0"/>
              </a:rPr>
              <a:t>5583</a:t>
            </a: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万世帯へと約</a:t>
            </a:r>
            <a:r>
              <a:rPr lang="de-DE" sz="1500" dirty="0">
                <a:latin typeface="Century" panose="02040604050505020304" pitchFamily="18" charset="0"/>
                <a:ea typeface="ＭＳ 明朝" panose="02020609040205080304" pitchFamily="17" charset="-128"/>
                <a:cs typeface="Times New Roman" panose="02020603050405020304" pitchFamily="18" charset="0"/>
              </a:rPr>
              <a:t>5</a:t>
            </a: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倍に増加。</a:t>
            </a:r>
            <a:endParaRPr lang="en-US" altLang="ja-JP" sz="1500" dirty="0">
              <a:latin typeface="Century" panose="02040604050505020304" pitchFamily="18" charset="0"/>
              <a:ea typeface="ＭＳ 明朝" panose="02020609040205080304" pitchFamily="17" charset="-128"/>
              <a:cs typeface="Times New Roman" panose="02020603050405020304" pitchFamily="18" charset="0"/>
            </a:endParaRPr>
          </a:p>
          <a:p>
            <a:pPr>
              <a:spcBef>
                <a:spcPct val="50000"/>
              </a:spcBef>
            </a:pP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総世帯数≒一般世帯数なので、施設世帯数はわずか。</a:t>
            </a:r>
            <a:endParaRPr lang="en-US" altLang="ja-JP" sz="1500" dirty="0">
              <a:latin typeface="Century" panose="02040604050505020304" pitchFamily="18" charset="0"/>
              <a:ea typeface="ＭＳ 明朝" panose="02020609040205080304" pitchFamily="17" charset="-128"/>
              <a:cs typeface="Times New Roman" panose="02020603050405020304" pitchFamily="18" charset="0"/>
            </a:endParaRPr>
          </a:p>
          <a:p>
            <a:pPr>
              <a:spcBef>
                <a:spcPct val="50000"/>
              </a:spcBef>
            </a:pP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逆に平均世帯人員は</a:t>
            </a:r>
            <a:r>
              <a:rPr lang="de-DE" sz="1500" dirty="0">
                <a:latin typeface="Century" panose="02040604050505020304" pitchFamily="18" charset="0"/>
                <a:ea typeface="ＭＳ 明朝" panose="02020609040205080304" pitchFamily="17" charset="-128"/>
                <a:cs typeface="Times New Roman" panose="02020603050405020304" pitchFamily="18" charset="0"/>
              </a:rPr>
              <a:t>5</a:t>
            </a: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人から</a:t>
            </a:r>
            <a:r>
              <a:rPr lang="de-DE" sz="1500" dirty="0">
                <a:latin typeface="Century" panose="02040604050505020304" pitchFamily="18" charset="0"/>
                <a:ea typeface="ＭＳ 明朝" panose="02020609040205080304" pitchFamily="17" charset="-128"/>
                <a:cs typeface="Times New Roman" panose="02020603050405020304" pitchFamily="18" charset="0"/>
              </a:rPr>
              <a:t>2.26</a:t>
            </a: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人まで低下している。</a:t>
            </a:r>
            <a:endParaRPr lang="en-US" altLang="ja-JP" sz="1500" dirty="0">
              <a:latin typeface="Century" panose="02040604050505020304" pitchFamily="18" charset="0"/>
              <a:ea typeface="ＭＳ 明朝" panose="02020609040205080304" pitchFamily="17" charset="-128"/>
              <a:cs typeface="Times New Roman" panose="02020603050405020304" pitchFamily="18" charset="0"/>
            </a:endParaRPr>
          </a:p>
          <a:p>
            <a:pPr>
              <a:spcBef>
                <a:spcPct val="50000"/>
              </a:spcBef>
            </a:pPr>
            <a:r>
              <a:rPr lang="ja-JP" altLang="en-US" sz="15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家族は小さくなってきたといえる</a:t>
            </a:r>
            <a:r>
              <a:rPr lang="ja-JP" altLang="en-US" sz="1500" dirty="0">
                <a:latin typeface="Century" panose="02040604050505020304" pitchFamily="18" charset="0"/>
                <a:ea typeface="ＭＳ 明朝" panose="02020609040205080304" pitchFamily="17" charset="-128"/>
                <a:cs typeface="Times New Roman" panose="02020603050405020304" pitchFamily="18" charset="0"/>
              </a:rPr>
              <a:t>。</a:t>
            </a:r>
            <a:endParaRPr lang="en-US" altLang="ja-JP" sz="1500" dirty="0">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2" name="図 1">
            <a:extLst>
              <a:ext uri="{FF2B5EF4-FFF2-40B4-BE49-F238E27FC236}">
                <a16:creationId xmlns:a16="http://schemas.microsoft.com/office/drawing/2014/main" id="{8B6188A5-BD17-5AEB-BACF-0354F727D30D}"/>
              </a:ext>
            </a:extLst>
          </p:cNvPr>
          <p:cNvPicPr>
            <a:picLocks noChangeAspect="1"/>
          </p:cNvPicPr>
          <p:nvPr/>
        </p:nvPicPr>
        <p:blipFill>
          <a:blip r:embed="rId3"/>
          <a:stretch>
            <a:fillRect/>
          </a:stretch>
        </p:blipFill>
        <p:spPr>
          <a:xfrm>
            <a:off x="848038" y="1340768"/>
            <a:ext cx="5068123" cy="3312368"/>
          </a:xfrm>
          <a:prstGeom prst="rect">
            <a:avLst/>
          </a:prstGeom>
        </p:spPr>
      </p:pic>
      <p:sp>
        <p:nvSpPr>
          <p:cNvPr id="4" name="テキスト ボックス 3">
            <a:extLst>
              <a:ext uri="{FF2B5EF4-FFF2-40B4-BE49-F238E27FC236}">
                <a16:creationId xmlns:a16="http://schemas.microsoft.com/office/drawing/2014/main" id="{789B5B3F-6D51-6BBD-A6AE-FB845BB6AC58}"/>
              </a:ext>
            </a:extLst>
          </p:cNvPr>
          <p:cNvSpPr txBox="1"/>
          <p:nvPr/>
        </p:nvSpPr>
        <p:spPr>
          <a:xfrm>
            <a:off x="1148042" y="5022178"/>
            <a:ext cx="6520301" cy="1239686"/>
          </a:xfrm>
          <a:prstGeom prst="rect">
            <a:avLst/>
          </a:prstGeom>
          <a:solidFill>
            <a:schemeClr val="bg1"/>
          </a:solidFill>
        </p:spPr>
        <p:txBody>
          <a:bodyPr wrap="square" rtlCol="0">
            <a:spAutoFit/>
          </a:bodyPr>
          <a:lstStyle/>
          <a:p>
            <a:r>
              <a:rPr lang="ja-JP" altLang="en-US" sz="1800" dirty="0"/>
              <a:t>資料：国立社会保障・人口問題研究所　人口統計資料集　</a:t>
            </a:r>
            <a:r>
              <a:rPr lang="en-US" altLang="ja-JP" sz="1800" dirty="0"/>
              <a:t>2024</a:t>
            </a:r>
            <a:r>
              <a:rPr lang="ja-JP" altLang="en-US" sz="1800" dirty="0"/>
              <a:t>　表７－１ 総世帯および世帯の種類別世帯数：</a:t>
            </a:r>
            <a:r>
              <a:rPr lang="en-US" altLang="ja-JP" sz="1800" dirty="0"/>
              <a:t>1920</a:t>
            </a:r>
            <a:r>
              <a:rPr lang="ja-JP" altLang="en-US" sz="1800" dirty="0"/>
              <a:t>～</a:t>
            </a:r>
            <a:r>
              <a:rPr lang="en-US" altLang="ja-JP" sz="1800" dirty="0"/>
              <a:t>2020</a:t>
            </a:r>
            <a:r>
              <a:rPr lang="ja-JP" altLang="en-US" sz="1800" dirty="0"/>
              <a:t>年＋表７－４ 世帯の種類別平均世帯人員：</a:t>
            </a:r>
            <a:r>
              <a:rPr lang="en-US" altLang="ja-JP" sz="1800" dirty="0"/>
              <a:t>1920</a:t>
            </a:r>
            <a:r>
              <a:rPr lang="ja-JP" altLang="en-US" sz="1800" dirty="0"/>
              <a:t>～</a:t>
            </a:r>
            <a:r>
              <a:rPr lang="en-US" altLang="ja-JP" sz="1800" dirty="0"/>
              <a:t>2020</a:t>
            </a:r>
            <a:r>
              <a:rPr lang="ja-JP" altLang="en-US" sz="1800" dirty="0"/>
              <a:t>年　</a:t>
            </a:r>
            <a:r>
              <a:rPr lang="en-US" altLang="ja-JP" sz="1800" dirty="0"/>
              <a:t>https://</a:t>
            </a:r>
            <a:r>
              <a:rPr lang="en-US" altLang="ja-JP" sz="1800" dirty="0" err="1"/>
              <a:t>www.ipss.go.jp</a:t>
            </a:r>
            <a:r>
              <a:rPr lang="en-US" altLang="ja-JP" sz="1800" dirty="0"/>
              <a:t>/</a:t>
            </a:r>
            <a:r>
              <a:rPr lang="en-US" altLang="ja-JP" sz="1800" dirty="0" err="1"/>
              <a:t>syoushika</a:t>
            </a:r>
            <a:r>
              <a:rPr lang="en-US" altLang="ja-JP" sz="1800" dirty="0"/>
              <a:t>/</a:t>
            </a:r>
            <a:r>
              <a:rPr lang="en-US" altLang="ja-JP" sz="1800" dirty="0" err="1"/>
              <a:t>tohkei</a:t>
            </a:r>
            <a:r>
              <a:rPr lang="en-US" altLang="ja-JP" sz="1800" dirty="0"/>
              <a:t>/</a:t>
            </a:r>
            <a:endParaRPr lang="en-US" sz="1800" dirty="0"/>
          </a:p>
        </p:txBody>
      </p:sp>
    </p:spTree>
    <p:extLst>
      <p:ext uri="{BB962C8B-B14F-4D97-AF65-F5344CB8AC3E}">
        <p14:creationId xmlns:p14="http://schemas.microsoft.com/office/powerpoint/2010/main" val="3871792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a:extLst>
              <a:ext uri="{FF2B5EF4-FFF2-40B4-BE49-F238E27FC236}">
                <a16:creationId xmlns:a16="http://schemas.microsoft.com/office/drawing/2014/main" id="{14A8CE58-7F97-C29D-5DFE-F5BB7E3D00ED}"/>
              </a:ext>
            </a:extLst>
          </p:cNvPr>
          <p:cNvSpPr>
            <a:spLocks noGrp="1" noChangeArrowheads="1"/>
          </p:cNvSpPr>
          <p:nvPr>
            <p:ph type="title"/>
          </p:nvPr>
        </p:nvSpPr>
        <p:spPr>
          <a:xfrm>
            <a:off x="971600" y="481218"/>
            <a:ext cx="6000750" cy="912019"/>
          </a:xfrm>
          <a:noFill/>
        </p:spPr>
        <p:txBody>
          <a:bodyPr anchor="t"/>
          <a:lstStyle/>
          <a:p>
            <a:pPr algn="just">
              <a:spcAft>
                <a:spcPts val="450"/>
              </a:spcAft>
            </a:pPr>
            <a:r>
              <a:rPr kumimoji="0" lang="ja-JP" altLang="en-US" sz="2400" dirty="0">
                <a:latin typeface="ＭＳ 明朝" panose="02020609040205080304" pitchFamily="17" charset="-128"/>
                <a:ea typeface="ＭＳ 明朝" panose="02020609040205080304" pitchFamily="17" charset="-128"/>
              </a:rPr>
              <a:t>核家族率の推移（割合）</a:t>
            </a:r>
            <a:br>
              <a:rPr kumimoji="0" lang="en-US" altLang="ja-JP" sz="2400" dirty="0">
                <a:latin typeface="ＭＳ 明朝" panose="02020609040205080304" pitchFamily="17" charset="-128"/>
                <a:ea typeface="ＭＳ 明朝" panose="02020609040205080304" pitchFamily="17" charset="-128"/>
              </a:rPr>
            </a:br>
            <a:r>
              <a:rPr kumimoji="0" lang="ja-JP" altLang="en-US" sz="2100" dirty="0">
                <a:solidFill>
                  <a:srgbClr val="FF0000"/>
                </a:solidFill>
                <a:latin typeface="ＭＳ 明朝" panose="02020609040205080304" pitchFamily="17" charset="-128"/>
                <a:ea typeface="ＭＳ 明朝" panose="02020609040205080304" pitchFamily="17" charset="-128"/>
              </a:rPr>
              <a:t>★核家族化は親族世帯の中だけで進んでいる</a:t>
            </a:r>
            <a:endParaRPr kumimoji="0" lang="ja-JP" altLang="en-US" sz="2400" dirty="0">
              <a:solidFill>
                <a:srgbClr val="FF0000"/>
              </a:solidFill>
              <a:latin typeface="ＭＳ 明朝" panose="02020609040205080304" pitchFamily="17" charset="-128"/>
              <a:ea typeface="ＭＳ 明朝" panose="02020609040205080304" pitchFamily="17" charset="-128"/>
            </a:endParaRPr>
          </a:p>
        </p:txBody>
      </p:sp>
      <p:sp>
        <p:nvSpPr>
          <p:cNvPr id="52227" name="Text Box 1028">
            <a:extLst>
              <a:ext uri="{FF2B5EF4-FFF2-40B4-BE49-F238E27FC236}">
                <a16:creationId xmlns:a16="http://schemas.microsoft.com/office/drawing/2014/main" id="{45870DAF-8705-EA5F-98E7-7C1988DF0C01}"/>
              </a:ext>
            </a:extLst>
          </p:cNvPr>
          <p:cNvSpPr txBox="1">
            <a:spLocks noChangeArrowheads="1"/>
          </p:cNvSpPr>
          <p:nvPr/>
        </p:nvSpPr>
        <p:spPr bwMode="auto">
          <a:xfrm>
            <a:off x="6397370" y="1977829"/>
            <a:ext cx="2168520" cy="34855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ja-JP" altLang="en-US" sz="2100" dirty="0">
                <a:latin typeface="ＭＳ 明朝" panose="02020609040205080304" pitchFamily="17" charset="-128"/>
                <a:ea typeface="ＭＳ 明朝" panose="02020609040205080304" pitchFamily="17" charset="-128"/>
              </a:rPr>
              <a:t>親族世帯（</a:t>
            </a:r>
            <a:r>
              <a:rPr lang="en-US" altLang="ja-JP" sz="2100" dirty="0">
                <a:latin typeface="ＭＳ 明朝" panose="02020609040205080304" pitchFamily="17" charset="-128"/>
                <a:ea typeface="ＭＳ 明朝" panose="02020609040205080304" pitchFamily="17" charset="-128"/>
              </a:rPr>
              <a:t>2</a:t>
            </a:r>
            <a:r>
              <a:rPr lang="ja-JP" altLang="en-US" sz="2100" dirty="0">
                <a:latin typeface="ＭＳ 明朝" panose="02020609040205080304" pitchFamily="17" charset="-128"/>
                <a:ea typeface="ＭＳ 明朝" panose="02020609040205080304" pitchFamily="17" charset="-128"/>
              </a:rPr>
              <a:t>人以上血縁者のみ）の中では一貫して増加している。</a:t>
            </a:r>
            <a:endParaRPr lang="en-US" altLang="ja-JP" sz="2100" dirty="0">
              <a:latin typeface="ＭＳ 明朝" panose="02020609040205080304" pitchFamily="17" charset="-128"/>
              <a:ea typeface="ＭＳ 明朝" panose="02020609040205080304" pitchFamily="17" charset="-128"/>
            </a:endParaRPr>
          </a:p>
          <a:p>
            <a:pPr>
              <a:spcBef>
                <a:spcPct val="50000"/>
              </a:spcBef>
            </a:pPr>
            <a:r>
              <a:rPr lang="ja-JP" altLang="en-US" sz="2100" dirty="0">
                <a:latin typeface="ＭＳ 明朝" panose="02020609040205080304" pitchFamily="17" charset="-128"/>
                <a:ea typeface="ＭＳ 明朝" panose="02020609040205080304" pitchFamily="17" charset="-128"/>
              </a:rPr>
              <a:t>一般世帯全体に占める割合は</a:t>
            </a:r>
            <a:r>
              <a:rPr lang="en-US" altLang="ja-JP" sz="2100" dirty="0">
                <a:latin typeface="ＭＳ 明朝" panose="02020609040205080304" pitchFamily="17" charset="-128"/>
                <a:ea typeface="ＭＳ 明朝" panose="02020609040205080304" pitchFamily="17" charset="-128"/>
              </a:rPr>
              <a:t>1975</a:t>
            </a:r>
            <a:r>
              <a:rPr lang="ja-JP" altLang="en-US" sz="2100" dirty="0">
                <a:latin typeface="ＭＳ 明朝" panose="02020609040205080304" pitchFamily="17" charset="-128"/>
                <a:ea typeface="ＭＳ 明朝" panose="02020609040205080304" pitchFamily="17" charset="-128"/>
              </a:rPr>
              <a:t>年以降</a:t>
            </a:r>
            <a:r>
              <a:rPr lang="en-US" altLang="ja-JP" sz="2100" dirty="0">
                <a:latin typeface="ＭＳ 明朝" panose="02020609040205080304" pitchFamily="17" charset="-128"/>
                <a:ea typeface="ＭＳ 明朝" panose="02020609040205080304" pitchFamily="17" charset="-128"/>
              </a:rPr>
              <a:t>2010</a:t>
            </a:r>
            <a:r>
              <a:rPr lang="ja-JP" altLang="en-US" sz="2100" dirty="0">
                <a:latin typeface="ＭＳ 明朝" panose="02020609040205080304" pitchFamily="17" charset="-128"/>
                <a:ea typeface="ＭＳ 明朝" panose="02020609040205080304" pitchFamily="17" charset="-128"/>
              </a:rPr>
              <a:t>年まで低下し、再上昇。</a:t>
            </a:r>
          </a:p>
        </p:txBody>
      </p:sp>
      <p:pic>
        <p:nvPicPr>
          <p:cNvPr id="3" name="図 2">
            <a:extLst>
              <a:ext uri="{FF2B5EF4-FFF2-40B4-BE49-F238E27FC236}">
                <a16:creationId xmlns:a16="http://schemas.microsoft.com/office/drawing/2014/main" id="{ABF8BE14-509F-AC1D-B347-347DE39B2D73}"/>
              </a:ext>
            </a:extLst>
          </p:cNvPr>
          <p:cNvPicPr>
            <a:picLocks noChangeAspect="1"/>
          </p:cNvPicPr>
          <p:nvPr/>
        </p:nvPicPr>
        <p:blipFill>
          <a:blip r:embed="rId3"/>
          <a:stretch>
            <a:fillRect/>
          </a:stretch>
        </p:blipFill>
        <p:spPr>
          <a:xfrm>
            <a:off x="323528" y="1911326"/>
            <a:ext cx="5936663" cy="3618575"/>
          </a:xfrm>
          <a:prstGeom prst="rect">
            <a:avLst/>
          </a:prstGeom>
        </p:spPr>
      </p:pic>
    </p:spTree>
    <p:extLst>
      <p:ext uri="{BB962C8B-B14F-4D97-AF65-F5344CB8AC3E}">
        <p14:creationId xmlns:p14="http://schemas.microsoft.com/office/powerpoint/2010/main" val="3366336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E624335-D4FF-6A1D-4173-8CA5A01DAC0F}"/>
              </a:ext>
            </a:extLst>
          </p:cNvPr>
          <p:cNvSpPr>
            <a:spLocks noGrp="1" noChangeArrowheads="1"/>
          </p:cNvSpPr>
          <p:nvPr>
            <p:ph type="title"/>
          </p:nvPr>
        </p:nvSpPr>
        <p:spPr>
          <a:xfrm>
            <a:off x="1259632" y="305732"/>
            <a:ext cx="6480720" cy="899713"/>
          </a:xfrm>
          <a:noFill/>
        </p:spPr>
        <p:txBody>
          <a:bodyPr anchor="t"/>
          <a:lstStyle/>
          <a:p>
            <a:pPr algn="just">
              <a:spcAft>
                <a:spcPts val="450"/>
              </a:spcAft>
            </a:pPr>
            <a:r>
              <a:rPr kumimoji="0" lang="ja-JP" altLang="en-US" sz="2400" dirty="0">
                <a:latin typeface="ＭＳ 明朝" panose="02020609040205080304" pitchFamily="17" charset="-128"/>
                <a:ea typeface="ＭＳ 明朝" panose="02020609040205080304" pitchFamily="17" charset="-128"/>
              </a:rPr>
              <a:t>世帯数から見た家族構成の変化（実数）</a:t>
            </a:r>
          </a:p>
        </p:txBody>
      </p:sp>
      <p:pic>
        <p:nvPicPr>
          <p:cNvPr id="3" name="図 2">
            <a:extLst>
              <a:ext uri="{FF2B5EF4-FFF2-40B4-BE49-F238E27FC236}">
                <a16:creationId xmlns:a16="http://schemas.microsoft.com/office/drawing/2014/main" id="{E955D61D-B21D-BF11-8C6E-04D4C802247B}"/>
              </a:ext>
            </a:extLst>
          </p:cNvPr>
          <p:cNvPicPr>
            <a:picLocks noChangeAspect="1"/>
          </p:cNvPicPr>
          <p:nvPr/>
        </p:nvPicPr>
        <p:blipFill>
          <a:blip r:embed="rId3"/>
          <a:stretch>
            <a:fillRect/>
          </a:stretch>
        </p:blipFill>
        <p:spPr>
          <a:xfrm>
            <a:off x="483471" y="1205445"/>
            <a:ext cx="5895867" cy="3647009"/>
          </a:xfrm>
          <a:prstGeom prst="rect">
            <a:avLst/>
          </a:prstGeom>
        </p:spPr>
      </p:pic>
      <p:sp>
        <p:nvSpPr>
          <p:cNvPr id="54275" name="Text Box 4">
            <a:extLst>
              <a:ext uri="{FF2B5EF4-FFF2-40B4-BE49-F238E27FC236}">
                <a16:creationId xmlns:a16="http://schemas.microsoft.com/office/drawing/2014/main" id="{E05D0CB6-082E-6684-9CE7-D5D3704A3D90}"/>
              </a:ext>
            </a:extLst>
          </p:cNvPr>
          <p:cNvSpPr txBox="1">
            <a:spLocks noChangeArrowheads="1"/>
          </p:cNvSpPr>
          <p:nvPr/>
        </p:nvSpPr>
        <p:spPr bwMode="auto">
          <a:xfrm>
            <a:off x="6379338" y="1287634"/>
            <a:ext cx="2448272" cy="34826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ja-JP" altLang="en-US" sz="1500" dirty="0">
                <a:latin typeface="ＭＳ 明朝" panose="02020609040205080304" pitchFamily="17" charset="-128"/>
                <a:ea typeface="ＭＳ 明朝" panose="02020609040205080304" pitchFamily="17" charset="-128"/>
              </a:rPr>
              <a:t>一般世帯の増加は単独世帯の増加による。</a:t>
            </a:r>
            <a:endParaRPr lang="en-US" altLang="ja-JP" sz="1500" dirty="0">
              <a:latin typeface="ＭＳ 明朝" panose="02020609040205080304" pitchFamily="17" charset="-128"/>
              <a:ea typeface="ＭＳ 明朝" panose="02020609040205080304" pitchFamily="17" charset="-128"/>
            </a:endParaRPr>
          </a:p>
          <a:p>
            <a:pPr>
              <a:spcBef>
                <a:spcPct val="50000"/>
              </a:spcBef>
            </a:pPr>
            <a:r>
              <a:rPr lang="en-US" altLang="ja-JP" sz="1500" dirty="0">
                <a:latin typeface="ＭＳ 明朝" panose="02020609040205080304" pitchFamily="17" charset="-128"/>
                <a:ea typeface="ＭＳ 明朝" panose="02020609040205080304" pitchFamily="17" charset="-128"/>
              </a:rPr>
              <a:t>3</a:t>
            </a:r>
            <a:r>
              <a:rPr lang="ja-JP" altLang="en-US" sz="1500" dirty="0">
                <a:latin typeface="ＭＳ 明朝" panose="02020609040205080304" pitchFamily="17" charset="-128"/>
                <a:ea typeface="ＭＳ 明朝" panose="02020609040205080304" pitchFamily="17" charset="-128"/>
              </a:rPr>
              <a:t>世代以上を含む、その他親族世帯は、かっては</a:t>
            </a:r>
            <a:r>
              <a:rPr lang="en-US" altLang="ja-JP" sz="1500" dirty="0">
                <a:latin typeface="ＭＳ 明朝" panose="02020609040205080304" pitchFamily="17" charset="-128"/>
                <a:ea typeface="ＭＳ 明朝" panose="02020609040205080304" pitchFamily="17" charset="-128"/>
              </a:rPr>
              <a:t>500-600</a:t>
            </a:r>
            <a:r>
              <a:rPr lang="ja-JP" altLang="en-US" sz="1500" dirty="0">
                <a:latin typeface="ＭＳ 明朝" panose="02020609040205080304" pitchFamily="17" charset="-128"/>
                <a:ea typeface="ＭＳ 明朝" panose="02020609040205080304" pitchFamily="17" charset="-128"/>
              </a:rPr>
              <a:t>万世帯の範囲で安定していたが、</a:t>
            </a:r>
            <a:r>
              <a:rPr lang="en-US" altLang="ja-JP" sz="1500" dirty="0">
                <a:latin typeface="ＭＳ 明朝" panose="02020609040205080304" pitchFamily="17" charset="-128"/>
                <a:ea typeface="ＭＳ 明朝" panose="02020609040205080304" pitchFamily="17" charset="-128"/>
              </a:rPr>
              <a:t>427</a:t>
            </a:r>
            <a:r>
              <a:rPr lang="ja-JP" altLang="en-US" sz="1500" dirty="0">
                <a:latin typeface="ＭＳ 明朝" panose="02020609040205080304" pitchFamily="17" charset="-128"/>
                <a:ea typeface="ＭＳ 明朝" panose="02020609040205080304" pitchFamily="17" charset="-128"/>
              </a:rPr>
              <a:t>万世帯まで減少している。</a:t>
            </a:r>
            <a:endParaRPr lang="en-US" altLang="ja-JP" sz="1500" dirty="0">
              <a:latin typeface="ＭＳ 明朝" panose="02020609040205080304" pitchFamily="17" charset="-128"/>
              <a:ea typeface="ＭＳ 明朝" panose="02020609040205080304" pitchFamily="17" charset="-128"/>
            </a:endParaRPr>
          </a:p>
          <a:p>
            <a:pPr>
              <a:spcBef>
                <a:spcPct val="50000"/>
              </a:spcBef>
            </a:pPr>
            <a:r>
              <a:rPr lang="ja-JP" altLang="en-US" sz="1500" dirty="0">
                <a:latin typeface="ＭＳ 明朝" panose="02020609040205080304" pitchFamily="17" charset="-128"/>
                <a:ea typeface="ＭＳ 明朝" panose="02020609040205080304" pitchFamily="17" charset="-128"/>
              </a:rPr>
              <a:t>単親世帯と夫婦のみ世帯の増加。</a:t>
            </a:r>
            <a:endParaRPr lang="en-US" altLang="ja-JP" sz="1500" dirty="0">
              <a:latin typeface="ＭＳ 明朝" panose="02020609040205080304" pitchFamily="17" charset="-128"/>
              <a:ea typeface="ＭＳ 明朝" panose="02020609040205080304" pitchFamily="17" charset="-128"/>
            </a:endParaRPr>
          </a:p>
          <a:p>
            <a:pPr>
              <a:spcBef>
                <a:spcPct val="50000"/>
              </a:spcBef>
            </a:pPr>
            <a:r>
              <a:rPr lang="ja-JP" altLang="en-US" sz="1500" b="1" dirty="0">
                <a:latin typeface="ＭＳ 明朝" panose="02020609040205080304" pitchFamily="17" charset="-128"/>
                <a:ea typeface="ＭＳ 明朝" panose="02020609040205080304" pitchFamily="17" charset="-128"/>
              </a:rPr>
              <a:t>いわゆる「核家族」＝夫婦と子ども世帯は減っている。</a:t>
            </a:r>
            <a:endParaRPr lang="en-US" altLang="ja-JP" sz="1500" b="1" dirty="0">
              <a:latin typeface="ＭＳ 明朝" panose="02020609040205080304" pitchFamily="17" charset="-128"/>
              <a:ea typeface="ＭＳ 明朝" panose="02020609040205080304" pitchFamily="17" charset="-128"/>
            </a:endParaRPr>
          </a:p>
          <a:p>
            <a:pPr>
              <a:spcBef>
                <a:spcPct val="50000"/>
              </a:spcBef>
            </a:pPr>
            <a:endParaRPr lang="ja-JP" altLang="en-US" sz="900" dirty="0">
              <a:solidFill>
                <a:schemeClr val="accent2"/>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32366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52E2E8-8F13-2EFB-11E2-9B223CE23915}"/>
              </a:ext>
            </a:extLst>
          </p:cNvPr>
          <p:cNvSpPr>
            <a:spLocks noGrp="1"/>
          </p:cNvSpPr>
          <p:nvPr>
            <p:ph type="title"/>
          </p:nvPr>
        </p:nvSpPr>
        <p:spPr>
          <a:xfrm>
            <a:off x="1115616" y="536186"/>
            <a:ext cx="7056784" cy="872393"/>
          </a:xfrm>
        </p:spPr>
        <p:txBody>
          <a:bodyPr/>
          <a:lstStyle/>
          <a:p>
            <a:r>
              <a:rPr lang="ja-JP" altLang="en-US" sz="2400" dirty="0"/>
              <a:t>過去</a:t>
            </a:r>
            <a:r>
              <a:rPr lang="en-US" altLang="ja-JP" sz="2400" dirty="0"/>
              <a:t>60</a:t>
            </a:r>
            <a:r>
              <a:rPr lang="ja-JP" altLang="en-US" sz="2400" dirty="0"/>
              <a:t>年の</a:t>
            </a:r>
            <a:br>
              <a:rPr lang="en-US" altLang="ja-JP" sz="2400" dirty="0"/>
            </a:br>
            <a:r>
              <a:rPr lang="ja-JP" altLang="en-US" sz="2400" dirty="0"/>
              <a:t>一般世帯数の変化（</a:t>
            </a:r>
            <a:r>
              <a:rPr lang="en-US" altLang="ja-JP" sz="2400" dirty="0"/>
              <a:t>1960⇒2020</a:t>
            </a:r>
            <a:r>
              <a:rPr lang="ja-JP" altLang="en-US" sz="2400" dirty="0"/>
              <a:t>）</a:t>
            </a:r>
            <a:endParaRPr lang="en-US" sz="2400" dirty="0"/>
          </a:p>
        </p:txBody>
      </p:sp>
      <p:sp>
        <p:nvSpPr>
          <p:cNvPr id="3" name="コンテンツ プレースホルダー 2">
            <a:extLst>
              <a:ext uri="{FF2B5EF4-FFF2-40B4-BE49-F238E27FC236}">
                <a16:creationId xmlns:a16="http://schemas.microsoft.com/office/drawing/2014/main" id="{7B024194-A473-EB2A-A695-B45421251F3B}"/>
              </a:ext>
            </a:extLst>
          </p:cNvPr>
          <p:cNvSpPr>
            <a:spLocks noGrp="1"/>
          </p:cNvSpPr>
          <p:nvPr>
            <p:ph idx="1"/>
          </p:nvPr>
        </p:nvSpPr>
        <p:spPr>
          <a:xfrm>
            <a:off x="683568" y="1916832"/>
            <a:ext cx="7488832" cy="3744416"/>
          </a:xfrm>
        </p:spPr>
        <p:txBody>
          <a:bodyPr>
            <a:normAutofit fontScale="77500" lnSpcReduction="20000"/>
          </a:bodyPr>
          <a:lstStyle/>
          <a:p>
            <a:pPr marL="385763" indent="-385763">
              <a:buFont typeface="+mj-lt"/>
              <a:buAutoNum type="arabicPeriod"/>
            </a:pPr>
            <a:r>
              <a:rPr lang="ja-JP" altLang="en-US" dirty="0"/>
              <a:t>単独世帯は</a:t>
            </a:r>
            <a:r>
              <a:rPr lang="en-US" altLang="ja-JP" dirty="0"/>
              <a:t>358</a:t>
            </a:r>
            <a:r>
              <a:rPr lang="ja-JP" altLang="en-US" dirty="0"/>
              <a:t>万から</a:t>
            </a:r>
            <a:r>
              <a:rPr lang="en-US" altLang="ja-JP" dirty="0"/>
              <a:t>1745</a:t>
            </a:r>
            <a:r>
              <a:rPr lang="ja-JP" altLang="en-US" dirty="0"/>
              <a:t>万世帯に増加（☓５）</a:t>
            </a:r>
          </a:p>
          <a:p>
            <a:pPr marL="385763" indent="-385763">
              <a:buFont typeface="+mj-lt"/>
              <a:buAutoNum type="arabicPeriod"/>
            </a:pPr>
            <a:r>
              <a:rPr lang="ja-JP" altLang="en-US" dirty="0"/>
              <a:t>その他親族世帯は</a:t>
            </a:r>
            <a:r>
              <a:rPr lang="en-US" altLang="ja-JP" dirty="0"/>
              <a:t>679</a:t>
            </a:r>
            <a:r>
              <a:rPr lang="ja-JP" altLang="en-US" dirty="0"/>
              <a:t>万から</a:t>
            </a:r>
            <a:r>
              <a:rPr lang="en-US" altLang="ja-JP" dirty="0"/>
              <a:t>378</a:t>
            </a:r>
            <a:r>
              <a:rPr lang="ja-JP" altLang="en-US" dirty="0"/>
              <a:t>万世帯に減少（</a:t>
            </a:r>
            <a:r>
              <a:rPr lang="en-US" altLang="ja-JP" dirty="0"/>
              <a:t>X0.5</a:t>
            </a:r>
            <a:r>
              <a:rPr lang="ja-JP" altLang="en-US" dirty="0"/>
              <a:t>）</a:t>
            </a:r>
          </a:p>
          <a:p>
            <a:pPr marL="385763" indent="-385763">
              <a:buFont typeface="+mj-lt"/>
              <a:buAutoNum type="arabicPeriod"/>
            </a:pPr>
            <a:r>
              <a:rPr lang="ja-JP" altLang="en-US" dirty="0"/>
              <a:t>単親世帯（母子家庭）は</a:t>
            </a:r>
            <a:r>
              <a:rPr lang="en-US" altLang="ja-JP" dirty="0"/>
              <a:t>142</a:t>
            </a:r>
            <a:r>
              <a:rPr lang="ja-JP" altLang="en-US" dirty="0"/>
              <a:t>万世帯から</a:t>
            </a:r>
            <a:r>
              <a:rPr lang="en-US" altLang="ja-JP" dirty="0"/>
              <a:t>427</a:t>
            </a:r>
            <a:r>
              <a:rPr lang="ja-JP" altLang="en-US" dirty="0"/>
              <a:t>万世帯に増加（☓３）</a:t>
            </a:r>
          </a:p>
          <a:p>
            <a:pPr marL="385763" indent="-385763">
              <a:buFont typeface="+mj-lt"/>
              <a:buAutoNum type="arabicPeriod"/>
            </a:pPr>
            <a:r>
              <a:rPr lang="ja-JP" altLang="en-US" dirty="0"/>
              <a:t>単親世帯（父子家庭）は</a:t>
            </a:r>
            <a:r>
              <a:rPr lang="en-US" altLang="ja-JP" dirty="0"/>
              <a:t>24.5 </a:t>
            </a:r>
            <a:r>
              <a:rPr lang="ja-JP" altLang="en-US" dirty="0"/>
              <a:t>万から</a:t>
            </a:r>
            <a:r>
              <a:rPr lang="en-US" altLang="ja-JP" dirty="0"/>
              <a:t>73.8</a:t>
            </a:r>
            <a:r>
              <a:rPr lang="ja-JP" altLang="en-US" dirty="0"/>
              <a:t>万世帯に増加（☓３）</a:t>
            </a:r>
          </a:p>
          <a:p>
            <a:pPr marL="385763" indent="-385763">
              <a:buFont typeface="+mj-lt"/>
              <a:buAutoNum type="arabicPeriod"/>
            </a:pPr>
            <a:r>
              <a:rPr lang="ja-JP" altLang="en-US" dirty="0"/>
              <a:t>夫婦と子世帯は</a:t>
            </a:r>
            <a:r>
              <a:rPr lang="en-US" altLang="ja-JP" dirty="0"/>
              <a:t>1519</a:t>
            </a:r>
            <a:r>
              <a:rPr lang="ja-JP" altLang="en-US" dirty="0"/>
              <a:t>万（</a:t>
            </a:r>
            <a:r>
              <a:rPr lang="en-US" altLang="ja-JP" dirty="0"/>
              <a:t>1985</a:t>
            </a:r>
            <a:r>
              <a:rPr lang="ja-JP" altLang="en-US" dirty="0"/>
              <a:t>）から</a:t>
            </a:r>
            <a:r>
              <a:rPr lang="en-US" altLang="ja-JP" dirty="0"/>
              <a:t>1395</a:t>
            </a:r>
            <a:r>
              <a:rPr lang="ja-JP" altLang="en-US" dirty="0"/>
              <a:t>万世帯に減少（</a:t>
            </a:r>
            <a:r>
              <a:rPr lang="en-US" altLang="ja-JP" dirty="0"/>
              <a:t>X0.9</a:t>
            </a:r>
            <a:r>
              <a:rPr lang="ja-JP" altLang="en-US" dirty="0"/>
              <a:t>）</a:t>
            </a:r>
          </a:p>
          <a:p>
            <a:pPr marL="385763" indent="-385763">
              <a:buFont typeface="+mj-lt"/>
              <a:buAutoNum type="arabicPeriod"/>
            </a:pPr>
            <a:r>
              <a:rPr lang="ja-JP" altLang="en-US" dirty="0"/>
              <a:t>夫婦のみ世帯は</a:t>
            </a:r>
            <a:r>
              <a:rPr lang="en-US" altLang="ja-JP" dirty="0"/>
              <a:t>164</a:t>
            </a:r>
            <a:r>
              <a:rPr lang="ja-JP" altLang="en-US" dirty="0"/>
              <a:t>万から</a:t>
            </a:r>
            <a:r>
              <a:rPr lang="en-US" altLang="ja-JP" dirty="0"/>
              <a:t>1116</a:t>
            </a:r>
            <a:r>
              <a:rPr lang="ja-JP" altLang="en-US" dirty="0"/>
              <a:t>万世帯に増加（</a:t>
            </a:r>
            <a:r>
              <a:rPr lang="en-US" altLang="ja-JP" dirty="0"/>
              <a:t>X7)</a:t>
            </a:r>
            <a:endParaRPr lang="ja-JP" altLang="en-US" dirty="0"/>
          </a:p>
          <a:p>
            <a:pPr marL="0" indent="0">
              <a:buNone/>
            </a:pPr>
            <a:endParaRPr lang="en-US" dirty="0"/>
          </a:p>
        </p:txBody>
      </p:sp>
    </p:spTree>
    <p:extLst>
      <p:ext uri="{BB962C8B-B14F-4D97-AF65-F5344CB8AC3E}">
        <p14:creationId xmlns:p14="http://schemas.microsoft.com/office/powerpoint/2010/main" val="68291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a:extLst>
              <a:ext uri="{FF2B5EF4-FFF2-40B4-BE49-F238E27FC236}">
                <a16:creationId xmlns:a16="http://schemas.microsoft.com/office/drawing/2014/main" id="{14A8CE58-7F97-C29D-5DFE-F5BB7E3D00ED}"/>
              </a:ext>
            </a:extLst>
          </p:cNvPr>
          <p:cNvSpPr>
            <a:spLocks noGrp="1" noChangeArrowheads="1"/>
          </p:cNvSpPr>
          <p:nvPr>
            <p:ph type="title"/>
          </p:nvPr>
        </p:nvSpPr>
        <p:spPr>
          <a:xfrm>
            <a:off x="1304962" y="385622"/>
            <a:ext cx="6579406" cy="1027154"/>
          </a:xfrm>
          <a:noFill/>
        </p:spPr>
        <p:txBody>
          <a:bodyPr anchor="t"/>
          <a:lstStyle/>
          <a:p>
            <a:pPr algn="just">
              <a:spcAft>
                <a:spcPts val="450"/>
              </a:spcAft>
            </a:pPr>
            <a:r>
              <a:rPr kumimoji="0" lang="ja-JP" altLang="en-US" sz="2400" dirty="0">
                <a:latin typeface="ＭＳ 明朝" panose="02020609040205080304" pitchFamily="17" charset="-128"/>
                <a:ea typeface="ＭＳ 明朝" panose="02020609040205080304" pitchFamily="17" charset="-128"/>
              </a:rPr>
              <a:t>世帯から見た家族構成の変化（割合）</a:t>
            </a:r>
          </a:p>
        </p:txBody>
      </p:sp>
      <p:pic>
        <p:nvPicPr>
          <p:cNvPr id="2" name="図 1">
            <a:extLst>
              <a:ext uri="{FF2B5EF4-FFF2-40B4-BE49-F238E27FC236}">
                <a16:creationId xmlns:a16="http://schemas.microsoft.com/office/drawing/2014/main" id="{2657DEFC-7FD9-4517-4850-393E4B9D2621}"/>
              </a:ext>
            </a:extLst>
          </p:cNvPr>
          <p:cNvPicPr>
            <a:picLocks noChangeAspect="1"/>
          </p:cNvPicPr>
          <p:nvPr/>
        </p:nvPicPr>
        <p:blipFill>
          <a:blip r:embed="rId3"/>
          <a:stretch>
            <a:fillRect/>
          </a:stretch>
        </p:blipFill>
        <p:spPr>
          <a:xfrm>
            <a:off x="431540" y="1124744"/>
            <a:ext cx="8280920" cy="5122331"/>
          </a:xfrm>
          <a:prstGeom prst="rect">
            <a:avLst/>
          </a:prstGeom>
          <a:solidFill>
            <a:schemeClr val="bg1"/>
          </a:solidFill>
        </p:spPr>
      </p:pic>
      <p:sp>
        <p:nvSpPr>
          <p:cNvPr id="52227" name="Text Box 1028">
            <a:extLst>
              <a:ext uri="{FF2B5EF4-FFF2-40B4-BE49-F238E27FC236}">
                <a16:creationId xmlns:a16="http://schemas.microsoft.com/office/drawing/2014/main" id="{45870DAF-8705-EA5F-98E7-7C1988DF0C01}"/>
              </a:ext>
            </a:extLst>
          </p:cNvPr>
          <p:cNvSpPr txBox="1">
            <a:spLocks noChangeArrowheads="1"/>
          </p:cNvSpPr>
          <p:nvPr/>
        </p:nvSpPr>
        <p:spPr bwMode="auto">
          <a:xfrm>
            <a:off x="6448518" y="2283619"/>
            <a:ext cx="823782" cy="30008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spcBef>
                <a:spcPct val="50000"/>
              </a:spcBef>
            </a:pPr>
            <a:endParaRPr lang="ja-JP" altLang="en-US" sz="1350" dirty="0">
              <a:solidFill>
                <a:schemeClr val="accent2"/>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90664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52E2E8-8F13-2EFB-11E2-9B223CE23915}"/>
              </a:ext>
            </a:extLst>
          </p:cNvPr>
          <p:cNvSpPr>
            <a:spLocks noGrp="1"/>
          </p:cNvSpPr>
          <p:nvPr>
            <p:ph type="title"/>
          </p:nvPr>
        </p:nvSpPr>
        <p:spPr>
          <a:xfrm>
            <a:off x="971600" y="332656"/>
            <a:ext cx="6984776" cy="936104"/>
          </a:xfrm>
        </p:spPr>
        <p:txBody>
          <a:bodyPr>
            <a:normAutofit/>
          </a:bodyPr>
          <a:lstStyle/>
          <a:p>
            <a:r>
              <a:rPr lang="ja-JP" altLang="en-US" sz="2400" dirty="0"/>
              <a:t>過去</a:t>
            </a:r>
            <a:r>
              <a:rPr lang="en-US" altLang="ja-JP" sz="2400" dirty="0"/>
              <a:t>60</a:t>
            </a:r>
            <a:r>
              <a:rPr lang="ja-JP" altLang="en-US" sz="2400" dirty="0"/>
              <a:t>年の</a:t>
            </a:r>
            <a:br>
              <a:rPr lang="en-US" altLang="ja-JP" sz="2400" dirty="0"/>
            </a:br>
            <a:r>
              <a:rPr lang="ja-JP" altLang="en-US" sz="2400" dirty="0"/>
              <a:t>一般世帯の構成比の変化（</a:t>
            </a:r>
            <a:r>
              <a:rPr lang="en-US" altLang="ja-JP" sz="2400" dirty="0"/>
              <a:t>1960⇒2020</a:t>
            </a:r>
            <a:r>
              <a:rPr lang="ja-JP" altLang="en-US" sz="2400" dirty="0"/>
              <a:t>）</a:t>
            </a:r>
            <a:endParaRPr lang="en-US" sz="2400" dirty="0"/>
          </a:p>
        </p:txBody>
      </p:sp>
      <p:sp>
        <p:nvSpPr>
          <p:cNvPr id="3" name="コンテンツ プレースホルダー 2">
            <a:extLst>
              <a:ext uri="{FF2B5EF4-FFF2-40B4-BE49-F238E27FC236}">
                <a16:creationId xmlns:a16="http://schemas.microsoft.com/office/drawing/2014/main" id="{7B024194-A473-EB2A-A695-B45421251F3B}"/>
              </a:ext>
            </a:extLst>
          </p:cNvPr>
          <p:cNvSpPr>
            <a:spLocks noGrp="1"/>
          </p:cNvSpPr>
          <p:nvPr>
            <p:ph idx="1"/>
          </p:nvPr>
        </p:nvSpPr>
        <p:spPr>
          <a:xfrm>
            <a:off x="827584" y="2060848"/>
            <a:ext cx="7560840" cy="3528391"/>
          </a:xfrm>
        </p:spPr>
        <p:txBody>
          <a:bodyPr>
            <a:normAutofit fontScale="92500" lnSpcReduction="20000"/>
          </a:bodyPr>
          <a:lstStyle/>
          <a:p>
            <a:pPr marL="385763" indent="-385763">
              <a:buFont typeface="+mj-lt"/>
              <a:buAutoNum type="alphaLcParenR"/>
            </a:pPr>
            <a:r>
              <a:rPr lang="ja-JP" altLang="en-US" dirty="0"/>
              <a:t>単独世帯は</a:t>
            </a:r>
            <a:r>
              <a:rPr lang="en-US" altLang="ja-JP" dirty="0"/>
              <a:t>16.1</a:t>
            </a:r>
            <a:r>
              <a:rPr lang="ja-JP" altLang="en-US" dirty="0"/>
              <a:t>％から</a:t>
            </a:r>
            <a:r>
              <a:rPr lang="en-US" altLang="ja-JP" dirty="0"/>
              <a:t>38.0</a:t>
            </a:r>
            <a:r>
              <a:rPr lang="ja-JP" altLang="en-US" dirty="0"/>
              <a:t>％に増加</a:t>
            </a:r>
          </a:p>
          <a:p>
            <a:pPr marL="385763" indent="-385763">
              <a:buFont typeface="+mj-lt"/>
              <a:buAutoNum type="alphaLcParenR"/>
            </a:pPr>
            <a:r>
              <a:rPr lang="ja-JP" altLang="en-US" dirty="0"/>
              <a:t>その他親族世帯は</a:t>
            </a:r>
            <a:r>
              <a:rPr lang="en-US" altLang="ja-JP" dirty="0"/>
              <a:t>30.5</a:t>
            </a:r>
            <a:r>
              <a:rPr lang="ja-JP" altLang="en-US" dirty="0"/>
              <a:t>％から</a:t>
            </a:r>
            <a:r>
              <a:rPr lang="en-US" altLang="ja-JP" dirty="0"/>
              <a:t>6.8%</a:t>
            </a:r>
            <a:r>
              <a:rPr lang="ja-JP" altLang="en-US" dirty="0"/>
              <a:t>に減少</a:t>
            </a:r>
          </a:p>
          <a:p>
            <a:pPr marL="385763" indent="-385763">
              <a:buFont typeface="+mj-lt"/>
              <a:buAutoNum type="alphaLcParenR"/>
            </a:pPr>
            <a:r>
              <a:rPr lang="ja-JP" altLang="en-US" dirty="0"/>
              <a:t>単親世帯（母子家庭）は</a:t>
            </a:r>
            <a:r>
              <a:rPr lang="en-US" altLang="ja-JP" dirty="0"/>
              <a:t>4.6%(1975 )</a:t>
            </a:r>
            <a:r>
              <a:rPr lang="ja-JP" altLang="en-US" dirty="0"/>
              <a:t>から</a:t>
            </a:r>
            <a:r>
              <a:rPr lang="en-US" altLang="ja-JP" dirty="0"/>
              <a:t>7.7</a:t>
            </a:r>
            <a:r>
              <a:rPr lang="ja-JP" altLang="en-US" dirty="0"/>
              <a:t>％に増加</a:t>
            </a:r>
          </a:p>
          <a:p>
            <a:pPr marL="385763" indent="-385763">
              <a:buFont typeface="+mj-lt"/>
              <a:buAutoNum type="alphaLcParenR"/>
            </a:pPr>
            <a:r>
              <a:rPr lang="ja-JP" altLang="en-US" dirty="0"/>
              <a:t>単親世帯（父子家庭）は</a:t>
            </a:r>
            <a:r>
              <a:rPr lang="en-US" altLang="ja-JP" dirty="0"/>
              <a:t>0.8%(1975 )</a:t>
            </a:r>
            <a:r>
              <a:rPr lang="ja-JP" altLang="en-US" dirty="0"/>
              <a:t>から</a:t>
            </a:r>
            <a:r>
              <a:rPr lang="en-US" altLang="ja-JP" dirty="0"/>
              <a:t>1.3</a:t>
            </a:r>
            <a:r>
              <a:rPr lang="ja-JP" altLang="en-US" dirty="0"/>
              <a:t>％に増加</a:t>
            </a:r>
          </a:p>
          <a:p>
            <a:pPr marL="385763" indent="-385763">
              <a:buFont typeface="+mj-lt"/>
              <a:buAutoNum type="alphaLcParenR"/>
            </a:pPr>
            <a:r>
              <a:rPr lang="ja-JP" altLang="en-US" dirty="0"/>
              <a:t>夫婦と子世帯は</a:t>
            </a:r>
            <a:r>
              <a:rPr lang="en-US" altLang="ja-JP" dirty="0"/>
              <a:t>38.2 %</a:t>
            </a:r>
            <a:r>
              <a:rPr lang="ja-JP" altLang="en-US" dirty="0"/>
              <a:t>から</a:t>
            </a:r>
            <a:r>
              <a:rPr lang="en-US" altLang="ja-JP" dirty="0"/>
              <a:t>25</a:t>
            </a:r>
            <a:r>
              <a:rPr lang="ja-JP" altLang="en-US" dirty="0"/>
              <a:t>％に減少</a:t>
            </a:r>
          </a:p>
          <a:p>
            <a:pPr marL="385763" indent="-385763">
              <a:buFont typeface="+mj-lt"/>
              <a:buAutoNum type="alphaLcParenR"/>
            </a:pPr>
            <a:r>
              <a:rPr lang="ja-JP" altLang="en-US" dirty="0"/>
              <a:t>夫婦のみ世帯は</a:t>
            </a:r>
            <a:r>
              <a:rPr lang="en-US" altLang="ja-JP" dirty="0"/>
              <a:t>7.3</a:t>
            </a:r>
            <a:r>
              <a:rPr lang="ja-JP" altLang="en-US" dirty="0"/>
              <a:t>％（</a:t>
            </a:r>
            <a:r>
              <a:rPr lang="en-US" altLang="ja-JP" dirty="0"/>
              <a:t>1955</a:t>
            </a:r>
            <a:r>
              <a:rPr lang="ja-JP" altLang="en-US" dirty="0"/>
              <a:t>）から</a:t>
            </a:r>
            <a:r>
              <a:rPr lang="en-US" altLang="ja-JP" dirty="0"/>
              <a:t>20</a:t>
            </a:r>
            <a:r>
              <a:rPr lang="ja-JP" altLang="en-US" dirty="0"/>
              <a:t>％に増加</a:t>
            </a:r>
          </a:p>
          <a:p>
            <a:pPr marL="0" indent="0">
              <a:buNone/>
            </a:pPr>
            <a:endParaRPr lang="en-US" dirty="0"/>
          </a:p>
        </p:txBody>
      </p:sp>
    </p:spTree>
    <p:extLst>
      <p:ext uri="{BB962C8B-B14F-4D97-AF65-F5344CB8AC3E}">
        <p14:creationId xmlns:p14="http://schemas.microsoft.com/office/powerpoint/2010/main" val="3154749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9C4870C8-12B0-C5F2-5CC8-0DDFF432B488}"/>
              </a:ext>
            </a:extLst>
          </p:cNvPr>
          <p:cNvSpPr>
            <a:spLocks noGrp="1" noChangeArrowheads="1"/>
          </p:cNvSpPr>
          <p:nvPr>
            <p:ph type="title"/>
          </p:nvPr>
        </p:nvSpPr>
        <p:spPr>
          <a:xfrm>
            <a:off x="1043608" y="371475"/>
            <a:ext cx="6000750" cy="912019"/>
          </a:xfrm>
        </p:spPr>
        <p:txBody>
          <a:bodyPr/>
          <a:lstStyle/>
          <a:p>
            <a:pPr algn="just" eaLnBrk="1" hangingPunct="1"/>
            <a:r>
              <a:rPr kumimoji="0" lang="ja-JP" altLang="en-US" sz="3000" dirty="0">
                <a:latin typeface="ＭＳ 明朝" panose="02020609040205080304" pitchFamily="17" charset="-128"/>
                <a:ea typeface="ＭＳ 明朝" panose="02020609040205080304" pitchFamily="17" charset="-128"/>
              </a:rPr>
              <a:t>核家族化は進んだか？</a:t>
            </a:r>
            <a:br>
              <a:rPr kumimoji="0" lang="en-US" altLang="ja-JP" sz="3000" dirty="0">
                <a:latin typeface="ＭＳ 明朝" panose="02020609040205080304" pitchFamily="17" charset="-128"/>
                <a:ea typeface="ＭＳ 明朝" panose="02020609040205080304" pitchFamily="17" charset="-128"/>
              </a:rPr>
            </a:br>
            <a:r>
              <a:rPr kumimoji="0" lang="ja-JP" altLang="en-US" sz="3000" dirty="0">
                <a:latin typeface="ＭＳ 明朝" panose="02020609040205080304" pitchFamily="17" charset="-128"/>
                <a:ea typeface="ＭＳ 明朝" panose="02020609040205080304" pitchFamily="17" charset="-128"/>
              </a:rPr>
              <a:t>答え：</a:t>
            </a:r>
            <a:r>
              <a:rPr kumimoji="0" lang="en-US" altLang="ja-JP" sz="3000" dirty="0">
                <a:latin typeface="ＭＳ 明朝" panose="02020609040205080304" pitchFamily="17" charset="-128"/>
                <a:ea typeface="ＭＳ 明朝" panose="02020609040205080304" pitchFamily="17" charset="-128"/>
              </a:rPr>
              <a:t>Yes</a:t>
            </a:r>
            <a:r>
              <a:rPr kumimoji="0" lang="ja-JP" altLang="en-US" sz="3000" dirty="0">
                <a:latin typeface="ＭＳ 明朝" panose="02020609040205080304" pitchFamily="17" charset="-128"/>
                <a:ea typeface="ＭＳ 明朝" panose="02020609040205080304" pitchFamily="17" charset="-128"/>
              </a:rPr>
              <a:t> </a:t>
            </a:r>
            <a:r>
              <a:rPr kumimoji="0" lang="en-US" altLang="ja-JP" sz="3000" dirty="0">
                <a:latin typeface="ＭＳ 明朝" panose="02020609040205080304" pitchFamily="17" charset="-128"/>
                <a:ea typeface="ＭＳ 明朝" panose="02020609040205080304" pitchFamily="17" charset="-128"/>
              </a:rPr>
              <a:t>but</a:t>
            </a:r>
            <a:r>
              <a:rPr kumimoji="0" lang="ja-JP" altLang="en-US" sz="3000" dirty="0">
                <a:latin typeface="ＭＳ 明朝" panose="02020609040205080304" pitchFamily="17" charset="-128"/>
                <a:ea typeface="ＭＳ 明朝" panose="02020609040205080304" pitchFamily="17" charset="-128"/>
              </a:rPr>
              <a:t>　</a:t>
            </a:r>
            <a:r>
              <a:rPr kumimoji="0" lang="en-US" altLang="ja-JP" sz="3000" dirty="0">
                <a:latin typeface="ＭＳ 明朝" panose="02020609040205080304" pitchFamily="17" charset="-128"/>
                <a:ea typeface="ＭＳ 明朝" panose="02020609040205080304" pitchFamily="17" charset="-128"/>
              </a:rPr>
              <a:t>….</a:t>
            </a:r>
            <a:endParaRPr kumimoji="0" lang="ja-JP" altLang="en-US" dirty="0">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1989413-2196-AE90-0E91-3A0A232B7CB3}"/>
              </a:ext>
            </a:extLst>
          </p:cNvPr>
          <p:cNvSpPr>
            <a:spLocks noGrp="1"/>
          </p:cNvSpPr>
          <p:nvPr>
            <p:ph type="body" idx="1"/>
          </p:nvPr>
        </p:nvSpPr>
        <p:spPr>
          <a:xfrm>
            <a:off x="683568" y="1772816"/>
            <a:ext cx="7920880" cy="4320480"/>
          </a:xfrm>
        </p:spPr>
        <p:txBody>
          <a:bodyPr wrap="square">
            <a:spAutoFit/>
          </a:bodyPr>
          <a:lstStyle/>
          <a:p>
            <a:pPr marL="385763" indent="-385763">
              <a:buFont typeface="+mj-lt"/>
              <a:buAutoNum type="arabicParenR"/>
            </a:pPr>
            <a:r>
              <a:rPr lang="ja-JP" altLang="en-US" sz="2400" dirty="0">
                <a:latin typeface="ＭＳ 明朝" panose="02020609040205080304" pitchFamily="17" charset="-128"/>
                <a:ea typeface="ＭＳ 明朝" panose="02020609040205080304" pitchFamily="17" charset="-128"/>
              </a:rPr>
              <a:t>総世帯数は</a:t>
            </a:r>
            <a:r>
              <a:rPr lang="en-US" altLang="ja-JP" sz="2400" dirty="0">
                <a:latin typeface="ＭＳ 明朝" panose="02020609040205080304" pitchFamily="17" charset="-128"/>
                <a:ea typeface="ＭＳ 明朝" panose="02020609040205080304" pitchFamily="17" charset="-128"/>
              </a:rPr>
              <a:t>1920</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1122</a:t>
            </a:r>
            <a:r>
              <a:rPr lang="ja-JP" altLang="en-US" sz="2400" dirty="0">
                <a:latin typeface="ＭＳ 明朝" panose="02020609040205080304" pitchFamily="17" charset="-128"/>
                <a:ea typeface="ＭＳ 明朝" panose="02020609040205080304" pitchFamily="17" charset="-128"/>
              </a:rPr>
              <a:t>万世帯から</a:t>
            </a:r>
            <a:r>
              <a:rPr lang="en-US" altLang="ja-JP" sz="2400" dirty="0">
                <a:latin typeface="ＭＳ 明朝" panose="02020609040205080304" pitchFamily="17" charset="-128"/>
                <a:ea typeface="ＭＳ 明朝" panose="02020609040205080304" pitchFamily="17" charset="-128"/>
              </a:rPr>
              <a:t>2020</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5583</a:t>
            </a:r>
            <a:r>
              <a:rPr lang="ja-JP" altLang="en-US" sz="2400" dirty="0">
                <a:latin typeface="ＭＳ 明朝" panose="02020609040205080304" pitchFamily="17" charset="-128"/>
                <a:ea typeface="ＭＳ 明朝" panose="02020609040205080304" pitchFamily="17" charset="-128"/>
              </a:rPr>
              <a:t>万世帯へと約</a:t>
            </a:r>
            <a:r>
              <a:rPr lang="en-US" altLang="ja-JP" sz="2400" dirty="0">
                <a:latin typeface="ＭＳ 明朝" panose="02020609040205080304" pitchFamily="17" charset="-128"/>
                <a:ea typeface="ＭＳ 明朝" panose="02020609040205080304" pitchFamily="17" charset="-128"/>
              </a:rPr>
              <a:t>5</a:t>
            </a:r>
            <a:r>
              <a:rPr lang="ja-JP" altLang="en-US" sz="2400" dirty="0">
                <a:latin typeface="ＭＳ 明朝" panose="02020609040205080304" pitchFamily="17" charset="-128"/>
                <a:ea typeface="ＭＳ 明朝" panose="02020609040205080304" pitchFamily="17" charset="-128"/>
              </a:rPr>
              <a:t>倍に増加。逆に平均世帯人員は</a:t>
            </a:r>
            <a:r>
              <a:rPr lang="en-US" altLang="ja-JP" sz="2400" dirty="0">
                <a:latin typeface="ＭＳ 明朝" panose="02020609040205080304" pitchFamily="17" charset="-128"/>
                <a:ea typeface="ＭＳ 明朝" panose="02020609040205080304" pitchFamily="17" charset="-128"/>
              </a:rPr>
              <a:t>5</a:t>
            </a:r>
            <a:r>
              <a:rPr lang="ja-JP" altLang="en-US" sz="2400" dirty="0">
                <a:latin typeface="ＭＳ 明朝" panose="02020609040205080304" pitchFamily="17" charset="-128"/>
                <a:ea typeface="ＭＳ 明朝" panose="02020609040205080304" pitchFamily="17" charset="-128"/>
              </a:rPr>
              <a:t>人から</a:t>
            </a:r>
            <a:r>
              <a:rPr lang="en-US" altLang="ja-JP" sz="2400" dirty="0">
                <a:latin typeface="ＭＳ 明朝" panose="02020609040205080304" pitchFamily="17" charset="-128"/>
                <a:ea typeface="ＭＳ 明朝" panose="02020609040205080304" pitchFamily="17" charset="-128"/>
              </a:rPr>
              <a:t>2.26</a:t>
            </a:r>
            <a:r>
              <a:rPr lang="ja-JP" altLang="en-US" sz="2400" dirty="0">
                <a:latin typeface="ＭＳ 明朝" panose="02020609040205080304" pitchFamily="17" charset="-128"/>
                <a:ea typeface="ＭＳ 明朝" panose="02020609040205080304" pitchFamily="17" charset="-128"/>
              </a:rPr>
              <a:t>人まで低下している</a:t>
            </a:r>
            <a:r>
              <a:rPr lang="ja-JP" altLang="en-US" sz="2400" dirty="0">
                <a:solidFill>
                  <a:srgbClr val="C00000"/>
                </a:solidFill>
                <a:latin typeface="ＭＳ 明朝" panose="02020609040205080304" pitchFamily="17" charset="-128"/>
                <a:ea typeface="ＭＳ 明朝" panose="02020609040205080304" pitchFamily="17" charset="-128"/>
              </a:rPr>
              <a:t>＝家族規模の縮減</a:t>
            </a:r>
          </a:p>
          <a:p>
            <a:pPr marL="385763" indent="-385763">
              <a:buFont typeface="+mj-lt"/>
              <a:buAutoNum type="arabicParenR"/>
            </a:pPr>
            <a:r>
              <a:rPr lang="ja-JP" altLang="en-US" sz="2400" dirty="0">
                <a:latin typeface="ＭＳ 明朝" panose="02020609040205080304" pitchFamily="17" charset="-128"/>
                <a:ea typeface="ＭＳ 明朝" panose="02020609040205080304" pitchFamily="17" charset="-128"/>
              </a:rPr>
              <a:t>核家族世帯数（夫婦のみ＋夫婦と子ども）は</a:t>
            </a:r>
            <a:r>
              <a:rPr lang="en-US" altLang="ja-JP" sz="2400" dirty="0">
                <a:latin typeface="ＭＳ 明朝" panose="02020609040205080304" pitchFamily="17" charset="-128"/>
                <a:ea typeface="ＭＳ 明朝" panose="02020609040205080304" pitchFamily="17" charset="-128"/>
              </a:rPr>
              <a:t>1920</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615</a:t>
            </a:r>
            <a:r>
              <a:rPr lang="ja-JP" altLang="en-US" sz="2400" dirty="0">
                <a:latin typeface="ＭＳ 明朝" panose="02020609040205080304" pitchFamily="17" charset="-128"/>
                <a:ea typeface="ＭＳ 明朝" panose="02020609040205080304" pitchFamily="17" charset="-128"/>
              </a:rPr>
              <a:t>万世帯から</a:t>
            </a:r>
            <a:r>
              <a:rPr lang="en-US" altLang="ja-JP" sz="2400" dirty="0">
                <a:latin typeface="ＭＳ 明朝" panose="02020609040205080304" pitchFamily="17" charset="-128"/>
                <a:ea typeface="ＭＳ 明朝" panose="02020609040205080304" pitchFamily="17" charset="-128"/>
              </a:rPr>
              <a:t>2020</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3011</a:t>
            </a:r>
            <a:r>
              <a:rPr lang="ja-JP" altLang="en-US" sz="2400" dirty="0">
                <a:latin typeface="ＭＳ 明朝" panose="02020609040205080304" pitchFamily="17" charset="-128"/>
                <a:ea typeface="ＭＳ 明朝" panose="02020609040205080304" pitchFamily="17" charset="-128"/>
              </a:rPr>
              <a:t>万世帯へ増加。</a:t>
            </a:r>
            <a:endParaRPr lang="en-US" altLang="ja-JP" sz="2400" dirty="0">
              <a:latin typeface="ＭＳ 明朝" panose="02020609040205080304" pitchFamily="17" charset="-128"/>
              <a:ea typeface="ＭＳ 明朝" panose="02020609040205080304" pitchFamily="17" charset="-128"/>
            </a:endParaRPr>
          </a:p>
          <a:p>
            <a:pPr marL="385763" indent="-385763">
              <a:buFont typeface="+mj-lt"/>
              <a:buAutoNum type="arabicParenR"/>
            </a:pPr>
            <a:r>
              <a:rPr lang="ja-JP" altLang="en-US" sz="2400" dirty="0">
                <a:latin typeface="ＭＳ 明朝" panose="02020609040205080304" pitchFamily="17" charset="-128"/>
                <a:ea typeface="ＭＳ 明朝" panose="02020609040205080304" pitchFamily="17" charset="-128"/>
              </a:rPr>
              <a:t>その他親族世帯（３世代同居）は</a:t>
            </a:r>
            <a:r>
              <a:rPr lang="en-US" altLang="ja-JP" sz="2400" dirty="0">
                <a:latin typeface="ＭＳ 明朝" panose="02020609040205080304" pitchFamily="17" charset="-128"/>
                <a:ea typeface="ＭＳ 明朝" panose="02020609040205080304" pitchFamily="17" charset="-128"/>
              </a:rPr>
              <a:t>1920</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425</a:t>
            </a:r>
            <a:r>
              <a:rPr lang="ja-JP" altLang="en-US" sz="2400" dirty="0">
                <a:latin typeface="ＭＳ 明朝" panose="02020609040205080304" pitchFamily="17" charset="-128"/>
                <a:ea typeface="ＭＳ 明朝" panose="02020609040205080304" pitchFamily="17" charset="-128"/>
              </a:rPr>
              <a:t>万世帯から</a:t>
            </a:r>
            <a:r>
              <a:rPr lang="en-US" altLang="ja-JP" sz="2400" dirty="0">
                <a:latin typeface="ＭＳ 明朝" panose="02020609040205080304" pitchFamily="17" charset="-128"/>
                <a:ea typeface="ＭＳ 明朝" panose="02020609040205080304" pitchFamily="17" charset="-128"/>
              </a:rPr>
              <a:t>2020</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378</a:t>
            </a:r>
            <a:r>
              <a:rPr lang="ja-JP" altLang="en-US" sz="2400" dirty="0">
                <a:latin typeface="ＭＳ 明朝" panose="02020609040205080304" pitchFamily="17" charset="-128"/>
                <a:ea typeface="ＭＳ 明朝" panose="02020609040205080304" pitchFamily="17" charset="-128"/>
              </a:rPr>
              <a:t>万世帯まで減少。</a:t>
            </a:r>
            <a:endParaRPr lang="en-US" altLang="ja-JP" sz="2400" dirty="0">
              <a:latin typeface="ＭＳ 明朝" panose="02020609040205080304" pitchFamily="17" charset="-128"/>
              <a:ea typeface="ＭＳ 明朝" panose="02020609040205080304" pitchFamily="17" charset="-128"/>
            </a:endParaRPr>
          </a:p>
          <a:p>
            <a:pPr marL="385763" indent="-385763">
              <a:buFont typeface="+mj-lt"/>
              <a:buAutoNum type="arabicParenR"/>
            </a:pPr>
            <a:r>
              <a:rPr lang="ja-JP" altLang="en-US" sz="2400" dirty="0">
                <a:latin typeface="ＭＳ 明朝" panose="02020609040205080304" pitchFamily="17" charset="-128"/>
                <a:ea typeface="ＭＳ 明朝" panose="02020609040205080304" pitchFamily="17" charset="-128"/>
              </a:rPr>
              <a:t>単独世帯は</a:t>
            </a:r>
            <a:r>
              <a:rPr lang="en-US" altLang="ja-JP" sz="2400" dirty="0">
                <a:latin typeface="ＭＳ 明朝" panose="02020609040205080304" pitchFamily="17" charset="-128"/>
                <a:ea typeface="ＭＳ 明朝" panose="02020609040205080304" pitchFamily="17" charset="-128"/>
              </a:rPr>
              <a:t>1920</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64</a:t>
            </a:r>
            <a:r>
              <a:rPr lang="ja-JP" altLang="en-US" sz="2400" dirty="0">
                <a:latin typeface="ＭＳ 明朝" panose="02020609040205080304" pitchFamily="17" charset="-128"/>
                <a:ea typeface="ＭＳ 明朝" panose="02020609040205080304" pitchFamily="17" charset="-128"/>
              </a:rPr>
              <a:t>万世帯から</a:t>
            </a:r>
            <a:r>
              <a:rPr lang="en-US" altLang="ja-JP" sz="2400" dirty="0">
                <a:latin typeface="ＭＳ 明朝" panose="02020609040205080304" pitchFamily="17" charset="-128"/>
                <a:ea typeface="ＭＳ 明朝" panose="02020609040205080304" pitchFamily="17" charset="-128"/>
              </a:rPr>
              <a:t>2020</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2008</a:t>
            </a:r>
            <a:r>
              <a:rPr lang="ja-JP" altLang="en-US" sz="2400" dirty="0">
                <a:latin typeface="ＭＳ 明朝" panose="02020609040205080304" pitchFamily="17" charset="-128"/>
                <a:ea typeface="ＭＳ 明朝" panose="02020609040205080304" pitchFamily="17" charset="-128"/>
              </a:rPr>
              <a:t>万世帯まで増加。</a:t>
            </a:r>
            <a:endParaRPr lang="en-US" altLang="ja-JP" sz="2400" dirty="0">
              <a:latin typeface="ＭＳ 明朝" panose="02020609040205080304" pitchFamily="17" charset="-128"/>
              <a:ea typeface="ＭＳ 明朝" panose="02020609040205080304" pitchFamily="17" charset="-128"/>
            </a:endParaRPr>
          </a:p>
          <a:p>
            <a:pPr marL="0" indent="0">
              <a:buNone/>
            </a:pPr>
            <a:r>
              <a:rPr lang="ja-JP" altLang="en-US" sz="1400" dirty="0">
                <a:solidFill>
                  <a:srgbClr val="C00000"/>
                </a:solidFill>
                <a:latin typeface="ＭＳ 明朝" panose="02020609040205080304" pitchFamily="17" charset="-128"/>
                <a:ea typeface="ＭＳ 明朝" panose="02020609040205080304" pitchFamily="17" charset="-128"/>
              </a:rPr>
              <a:t>★</a:t>
            </a:r>
            <a:r>
              <a:rPr lang="ja-JP" altLang="en-US" sz="1600" b="1" dirty="0">
                <a:solidFill>
                  <a:srgbClr val="C00000"/>
                </a:solidFill>
                <a:latin typeface="ＭＳ 明朝" panose="02020609040205080304" pitchFamily="17" charset="-128"/>
                <a:ea typeface="ＭＳ 明朝" panose="02020609040205080304" pitchFamily="17" charset="-128"/>
              </a:rPr>
              <a:t>２）と３）から親族世帯の中での核家族化は進んだといえるが、単独世帯の急速な増加からは、家族の衰退・家族の個人化が進行している</a:t>
            </a:r>
            <a:endParaRPr lang="en-US" altLang="ja-JP" sz="1400" b="1" dirty="0">
              <a:solidFill>
                <a:srgbClr val="C0000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0548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4224EB04-F932-10F4-CE19-0700501FCE13}"/>
              </a:ext>
            </a:extLst>
          </p:cNvPr>
          <p:cNvSpPr>
            <a:spLocks noGrp="1" noChangeArrowheads="1"/>
          </p:cNvSpPr>
          <p:nvPr>
            <p:ph type="title"/>
          </p:nvPr>
        </p:nvSpPr>
        <p:spPr>
          <a:xfrm>
            <a:off x="827584" y="548680"/>
            <a:ext cx="6229350" cy="621754"/>
          </a:xfrm>
        </p:spPr>
        <p:txBody>
          <a:bodyPr/>
          <a:lstStyle/>
          <a:p>
            <a:pPr algn="just" eaLnBrk="1" hangingPunct="1"/>
            <a:r>
              <a:rPr kumimoji="0" lang="ja-JP" altLang="en-US" sz="3000" dirty="0">
                <a:latin typeface="ＭＳ 明朝" panose="02020609040205080304" pitchFamily="17" charset="-128"/>
                <a:ea typeface="ＭＳ 明朝" panose="02020609040205080304" pitchFamily="17" charset="-128"/>
              </a:rPr>
              <a:t>核家族化は進んだか？</a:t>
            </a:r>
            <a:r>
              <a:rPr lang="ja-JP" altLang="ja-JP" dirty="0">
                <a:ea typeface="ＭＳ Ｐゴシック" panose="020B0600070205080204" pitchFamily="50" charset="-128"/>
              </a:rPr>
              <a:t> </a:t>
            </a:r>
            <a:endParaRPr kumimoji="0" lang="ja-JP" altLang="en-US" dirty="0">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7BC2F73D-5FCB-8D51-9E9C-0656E9034C49}"/>
              </a:ext>
            </a:extLst>
          </p:cNvPr>
          <p:cNvSpPr>
            <a:spLocks noGrp="1" noChangeArrowheads="1"/>
          </p:cNvSpPr>
          <p:nvPr>
            <p:ph type="body" idx="1"/>
          </p:nvPr>
        </p:nvSpPr>
        <p:spPr>
          <a:xfrm>
            <a:off x="611560" y="1700808"/>
            <a:ext cx="8136904" cy="4464496"/>
          </a:xfrm>
        </p:spPr>
        <p:txBody>
          <a:bodyPr/>
          <a:lstStyle/>
          <a:p>
            <a:pPr>
              <a:buFont typeface="Wingdings" panose="05000000000000000000" pitchFamily="2" charset="2"/>
              <a:buChar char="Ø"/>
            </a:pPr>
            <a:r>
              <a:rPr lang="ja-JP" altLang="en-US" sz="2400" dirty="0">
                <a:latin typeface="ＭＳ 明朝" panose="02020609040205080304" pitchFamily="17" charset="-128"/>
                <a:ea typeface="ＭＳ 明朝" panose="02020609040205080304" pitchFamily="17" charset="-128"/>
              </a:rPr>
              <a:t>家族：夫婦とその子供からなる家族＝夫婦・母子・父子関係がワンセット。</a:t>
            </a:r>
            <a:endParaRPr lang="en-US" altLang="ja-JP" sz="2400" dirty="0">
              <a:latin typeface="ＭＳ 明朝" panose="02020609040205080304" pitchFamily="17" charset="-128"/>
              <a:ea typeface="ＭＳ 明朝" panose="02020609040205080304" pitchFamily="17" charset="-128"/>
            </a:endParaRPr>
          </a:p>
          <a:p>
            <a:pPr>
              <a:buFont typeface="Wingdings" panose="05000000000000000000" pitchFamily="2" charset="2"/>
              <a:buChar char="Ø"/>
            </a:pPr>
            <a:r>
              <a:rPr kumimoji="0" lang="ja-JP" altLang="en-US" sz="2400" dirty="0">
                <a:solidFill>
                  <a:schemeClr val="hlink"/>
                </a:solidFill>
                <a:latin typeface="ＭＳ 明朝" panose="02020609040205080304" pitchFamily="17" charset="-128"/>
                <a:ea typeface="ＭＳ 明朝" panose="02020609040205080304" pitchFamily="17" charset="-128"/>
              </a:rPr>
              <a:t>核家族化：</a:t>
            </a:r>
            <a:r>
              <a:rPr lang="ja-JP" altLang="en-US" sz="2400" dirty="0">
                <a:latin typeface="ＭＳ 明朝" panose="02020609040205080304" pitchFamily="17" charset="-128"/>
                <a:ea typeface="ＭＳ 明朝" panose="02020609040205080304" pitchFamily="17" charset="-128"/>
              </a:rPr>
              <a:t>拡大家族</a:t>
            </a:r>
            <a:r>
              <a:rPr lang="en-US" altLang="ja-JP" sz="2400" dirty="0">
                <a:latin typeface="ＭＳ 明朝" panose="02020609040205080304" pitchFamily="17" charset="-128"/>
                <a:ea typeface="ＭＳ 明朝" panose="02020609040205080304" pitchFamily="17" charset="-128"/>
              </a:rPr>
              <a:t>(extended family)</a:t>
            </a:r>
            <a:r>
              <a:rPr lang="ja-JP" altLang="en-US" sz="2400" dirty="0">
                <a:latin typeface="ＭＳ 明朝" panose="02020609040205080304" pitchFamily="17" charset="-128"/>
                <a:ea typeface="ＭＳ 明朝" panose="02020609040205080304" pitchFamily="17" charset="-128"/>
              </a:rPr>
              <a:t>や複合家族</a:t>
            </a:r>
            <a:r>
              <a:rPr lang="en-US" altLang="ja-JP" sz="2400" dirty="0">
                <a:latin typeface="ＭＳ 明朝" panose="02020609040205080304" pitchFamily="17" charset="-128"/>
                <a:ea typeface="ＭＳ 明朝" panose="02020609040205080304" pitchFamily="17" charset="-128"/>
              </a:rPr>
              <a:t>(polygamous family)</a:t>
            </a:r>
            <a:r>
              <a:rPr lang="ja-JP" altLang="en-US" sz="2400" dirty="0">
                <a:latin typeface="ＭＳ 明朝" panose="02020609040205080304" pitchFamily="17" charset="-128"/>
                <a:ea typeface="ＭＳ 明朝" panose="02020609040205080304" pitchFamily="17" charset="-128"/>
              </a:rPr>
              <a:t>が分解されて最小ユニットの核家族が増えてゆくこと！</a:t>
            </a:r>
            <a:endParaRPr lang="en-US" altLang="ja-JP" sz="2400" dirty="0">
              <a:latin typeface="ＭＳ 明朝" panose="02020609040205080304" pitchFamily="17" charset="-128"/>
              <a:ea typeface="ＭＳ 明朝" panose="02020609040205080304" pitchFamily="17" charset="-128"/>
            </a:endParaRPr>
          </a:p>
          <a:p>
            <a:pPr>
              <a:buFont typeface="Wingdings" panose="05000000000000000000" pitchFamily="2" charset="2"/>
              <a:buChar char="Ø"/>
            </a:pPr>
            <a:r>
              <a:rPr lang="ja-JP" altLang="en-US" sz="2400" dirty="0">
                <a:latin typeface="ＭＳ 明朝" panose="02020609040205080304" pitchFamily="17" charset="-128"/>
                <a:ea typeface="ＭＳ 明朝" panose="02020609040205080304" pitchFamily="17" charset="-128"/>
              </a:rPr>
              <a:t>日本の場合、三世代同居の減少で親族世帯内では増加。</a:t>
            </a:r>
            <a:endParaRPr lang="en-US" altLang="ja-JP" sz="2400" dirty="0">
              <a:latin typeface="ＭＳ 明朝" panose="02020609040205080304" pitchFamily="17" charset="-128"/>
              <a:ea typeface="ＭＳ 明朝" panose="02020609040205080304" pitchFamily="17" charset="-128"/>
            </a:endParaRPr>
          </a:p>
          <a:p>
            <a:pPr>
              <a:buFont typeface="Wingdings" panose="05000000000000000000" pitchFamily="2" charset="2"/>
              <a:buChar char="Ø"/>
            </a:pPr>
            <a:r>
              <a:rPr lang="ja-JP" altLang="en-US" sz="2400" dirty="0">
                <a:latin typeface="ＭＳ 明朝" panose="02020609040205080304" pitchFamily="17" charset="-128"/>
                <a:ea typeface="ＭＳ 明朝" panose="02020609040205080304" pitchFamily="17" charset="-128"/>
              </a:rPr>
              <a:t>しかし、未婚・非婚あるいは無子の増大なども進み、核家族そのものが形成されないか、さらに分解しつつある。逆に子連れ再婚、あるいは同棲などの広がりはステップ・ファミリーなど、新しい形の家族関係を生み出しているともいえる。</a:t>
            </a:r>
            <a:r>
              <a:rPr lang="ja-JP" altLang="ja-JP" sz="2400" dirty="0">
                <a:latin typeface="ＭＳ 明朝" panose="02020609040205080304" pitchFamily="17" charset="-128"/>
                <a:ea typeface="ＭＳ 明朝" panose="02020609040205080304" pitchFamily="17" charset="-128"/>
              </a:rPr>
              <a:t> </a:t>
            </a:r>
            <a:endParaRPr lang="en-US" altLang="ja-JP" sz="2400" dirty="0">
              <a:latin typeface="ＭＳ 明朝" panose="02020609040205080304" pitchFamily="17" charset="-128"/>
              <a:ea typeface="ＭＳ 明朝" panose="02020609040205080304" pitchFamily="17" charset="-128"/>
            </a:endParaRPr>
          </a:p>
          <a:p>
            <a:pPr marL="0" indent="0">
              <a:buNone/>
            </a:pPr>
            <a:endParaRPr lang="ja-JP" altLang="en-US" sz="2400" dirty="0">
              <a:ea typeface="ＭＳ Ｐゴシック" panose="020B060007020508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p:txBody>
          <a:bodyPr/>
          <a:lstStyle/>
          <a:p>
            <a:pPr algn="just" eaLnBrk="1" hangingPunct="1"/>
            <a:r>
              <a:rPr kumimoji="0" lang="ja-JP" altLang="en-US" dirty="0">
                <a:solidFill>
                  <a:schemeClr val="tx1"/>
                </a:solidFill>
                <a:ea typeface="ＭＳ 明朝" panose="02020609040205080304" pitchFamily="17" charset="-128"/>
              </a:rPr>
              <a:t>日本の近代家族（戦後家族）</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457200" y="1600200"/>
            <a:ext cx="8305800" cy="4648200"/>
          </a:xfrm>
        </p:spPr>
        <p:txBody>
          <a:bodyPr/>
          <a:lstStyle/>
          <a:p>
            <a:pPr algn="just" eaLnBrk="1" hangingPunct="1">
              <a:spcAft>
                <a:spcPts val="600"/>
              </a:spcAft>
            </a:pPr>
            <a:r>
              <a:rPr kumimoji="0" lang="ja-JP" altLang="en-US" sz="3200" dirty="0">
                <a:solidFill>
                  <a:schemeClr val="accent2"/>
                </a:solidFill>
                <a:ea typeface="ＭＳ 明朝" panose="02020609040205080304" pitchFamily="17" charset="-128"/>
              </a:rPr>
              <a:t>直系家族制</a:t>
            </a:r>
            <a:r>
              <a:rPr kumimoji="0" lang="en-US" altLang="ja-JP" sz="3200" dirty="0">
                <a:solidFill>
                  <a:schemeClr val="accent2"/>
                </a:solidFill>
                <a:latin typeface="ＭＳ 明朝" panose="02020609040205080304" pitchFamily="17" charset="-128"/>
                <a:ea typeface="ＭＳ 明朝" panose="02020609040205080304" pitchFamily="17" charset="-128"/>
              </a:rPr>
              <a:t>(stem family system)</a:t>
            </a:r>
            <a:r>
              <a:rPr kumimoji="0" lang="ja-JP" altLang="en-US" sz="3200" dirty="0">
                <a:latin typeface="ＭＳ 明朝" panose="02020609040205080304" pitchFamily="17" charset="-128"/>
                <a:ea typeface="ＭＳ 明朝" panose="02020609040205080304" pitchFamily="17" charset="-128"/>
              </a:rPr>
              <a:t>が基本</a:t>
            </a:r>
            <a:endParaRPr kumimoji="0" lang="ja-JP" altLang="en-US" sz="3200" dirty="0">
              <a:ea typeface="ＭＳ 明朝" panose="02020609040205080304" pitchFamily="17" charset="-128"/>
            </a:endParaRPr>
          </a:p>
          <a:p>
            <a:pPr algn="just" eaLnBrk="1" hangingPunct="1">
              <a:spcAft>
                <a:spcPts val="600"/>
              </a:spcAft>
            </a:pPr>
            <a:r>
              <a:rPr kumimoji="0" lang="ja-JP" altLang="en-US" sz="3200" dirty="0">
                <a:ea typeface="ＭＳ 明朝" panose="02020609040205080304" pitchFamily="17" charset="-128"/>
              </a:rPr>
              <a:t>ベースは</a:t>
            </a:r>
            <a:r>
              <a:rPr kumimoji="0" lang="ja-JP" altLang="en-US" sz="3200" dirty="0">
                <a:latin typeface="ＭＳ 明朝" panose="02020609040205080304" pitchFamily="17" charset="-128"/>
                <a:ea typeface="ＭＳ 明朝" panose="02020609040205080304" pitchFamily="17" charset="-128"/>
              </a:rPr>
              <a:t>ちびまる子の世界</a:t>
            </a:r>
          </a:p>
          <a:p>
            <a:pPr algn="just" eaLnBrk="1" hangingPunct="1">
              <a:spcAft>
                <a:spcPts val="600"/>
              </a:spcAft>
            </a:pPr>
            <a:r>
              <a:rPr kumimoji="0" lang="ja-JP" altLang="en-US" sz="3200" dirty="0">
                <a:ea typeface="ＭＳ 明朝" panose="02020609040205080304" pitchFamily="17" charset="-128"/>
              </a:rPr>
              <a:t>そこからクレヨンしんちゃんに移行</a:t>
            </a:r>
          </a:p>
          <a:p>
            <a:pPr algn="just" eaLnBrk="1" hangingPunct="1">
              <a:spcAft>
                <a:spcPts val="600"/>
              </a:spcAft>
            </a:pPr>
            <a:r>
              <a:rPr kumimoji="0" lang="ja-JP" altLang="en-US" sz="3200" dirty="0">
                <a:solidFill>
                  <a:schemeClr val="accent2"/>
                </a:solidFill>
                <a:ea typeface="ＭＳ 明朝" panose="02020609040205080304" pitchFamily="17" charset="-128"/>
              </a:rPr>
              <a:t>三世代同居から核家族化⇒</a:t>
            </a:r>
          </a:p>
          <a:p>
            <a:pPr algn="just" eaLnBrk="1" hangingPunct="1">
              <a:spcAft>
                <a:spcPts val="600"/>
              </a:spcAft>
            </a:pPr>
            <a:r>
              <a:rPr kumimoji="0" lang="ja-JP" altLang="en-US" sz="3200" dirty="0">
                <a:ea typeface="ＭＳ 明朝" panose="02020609040205080304" pitchFamily="17" charset="-128"/>
              </a:rPr>
              <a:t>専業主婦</a:t>
            </a:r>
          </a:p>
          <a:p>
            <a:pPr algn="just" eaLnBrk="1" hangingPunct="1">
              <a:spcAft>
                <a:spcPts val="600"/>
              </a:spcAft>
            </a:pPr>
            <a:r>
              <a:rPr kumimoji="0" lang="ja-JP" altLang="en-US" sz="3200" dirty="0">
                <a:ea typeface="ＭＳ 明朝" panose="02020609040205080304" pitchFamily="17" charset="-128"/>
              </a:rPr>
              <a:t>子ども２子</a:t>
            </a:r>
          </a:p>
          <a:p>
            <a:pPr algn="just" eaLnBrk="1" hangingPunct="1">
              <a:spcAft>
                <a:spcPts val="600"/>
              </a:spcAft>
            </a:pPr>
            <a:r>
              <a:rPr kumimoji="0" lang="ja-JP" altLang="en-US" sz="3200" b="1" dirty="0">
                <a:ea typeface="ＭＳ 明朝" panose="02020609040205080304" pitchFamily="17" charset="-128"/>
              </a:rPr>
              <a:t>完全家族という言葉もあった。</a:t>
            </a:r>
            <a:endParaRPr kumimoji="0" lang="ja-JP" altLang="ja-JP" sz="3200" b="1" dirty="0">
              <a:ea typeface="ＭＳ 明朝" panose="02020609040205080304" pitchFamily="17"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98295D-1FF1-8F58-BA31-856D1F2B8D6C}"/>
              </a:ext>
            </a:extLst>
          </p:cNvPr>
          <p:cNvSpPr txBox="1">
            <a:spLocks/>
          </p:cNvSpPr>
          <p:nvPr/>
        </p:nvSpPr>
        <p:spPr>
          <a:xfrm>
            <a:off x="518165" y="1160944"/>
            <a:ext cx="7886700" cy="994172"/>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100" b="1" dirty="0"/>
          </a:p>
        </p:txBody>
      </p:sp>
      <p:sp>
        <p:nvSpPr>
          <p:cNvPr id="3" name="コンテンツ プレースホルダー 2">
            <a:extLst>
              <a:ext uri="{FF2B5EF4-FFF2-40B4-BE49-F238E27FC236}">
                <a16:creationId xmlns:a16="http://schemas.microsoft.com/office/drawing/2014/main" id="{549C9A1B-6FDE-CC2D-AC11-A1F4933BDB9C}"/>
              </a:ext>
            </a:extLst>
          </p:cNvPr>
          <p:cNvSpPr txBox="1">
            <a:spLocks/>
          </p:cNvSpPr>
          <p:nvPr/>
        </p:nvSpPr>
        <p:spPr>
          <a:xfrm>
            <a:off x="918151" y="1340768"/>
            <a:ext cx="7704856" cy="1080120"/>
          </a:xfrm>
          <a:prstGeom prst="rect">
            <a:avLst/>
          </a:prstGeom>
        </p:spPr>
        <p:txBody>
          <a:bodyPr vert="horz" lIns="68580" tIns="34290" rIns="68580" bIns="3429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4050" dirty="0"/>
              <a:t>③ライフコースでみる家族</a:t>
            </a:r>
            <a:endParaRPr lang="ja-JP" altLang="en-US" sz="3000" dirty="0"/>
          </a:p>
        </p:txBody>
      </p:sp>
    </p:spTree>
    <p:extLst>
      <p:ext uri="{BB962C8B-B14F-4D97-AF65-F5344CB8AC3E}">
        <p14:creationId xmlns:p14="http://schemas.microsoft.com/office/powerpoint/2010/main" val="356631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A22D47D9-276E-7A61-6700-E95F7037B07D}"/>
              </a:ext>
            </a:extLst>
          </p:cNvPr>
          <p:cNvSpPr>
            <a:spLocks noGrp="1" noChangeArrowheads="1"/>
          </p:cNvSpPr>
          <p:nvPr>
            <p:ph type="title"/>
          </p:nvPr>
        </p:nvSpPr>
        <p:spPr>
          <a:xfrm>
            <a:off x="1115616" y="436270"/>
            <a:ext cx="7525717" cy="656867"/>
          </a:xfrm>
        </p:spPr>
        <p:txBody>
          <a:bodyPr/>
          <a:lstStyle/>
          <a:p>
            <a:pPr>
              <a:spcAft>
                <a:spcPts val="450"/>
              </a:spcAft>
            </a:pPr>
            <a:r>
              <a:rPr kumimoji="0" lang="ja-JP" altLang="en-US" sz="2325" dirty="0">
                <a:latin typeface="ＭＳ 明朝" panose="02020609040205080304" pitchFamily="17" charset="-128"/>
                <a:ea typeface="ＭＳ 明朝" panose="02020609040205080304" pitchFamily="17" charset="-128"/>
              </a:rPr>
              <a:t>家族類型別世帯人員割合（男性）</a:t>
            </a:r>
            <a:br>
              <a:rPr kumimoji="0" lang="en-US" altLang="ja-JP" sz="2325" dirty="0">
                <a:latin typeface="ＭＳ 明朝" panose="02020609040205080304" pitchFamily="17" charset="-128"/>
                <a:ea typeface="ＭＳ 明朝" panose="02020609040205080304" pitchFamily="17" charset="-128"/>
              </a:rPr>
            </a:br>
            <a:r>
              <a:rPr kumimoji="0" lang="ja-JP" altLang="en-US" sz="2325" dirty="0">
                <a:latin typeface="ＭＳ 明朝" panose="02020609040205080304" pitchFamily="17" charset="-128"/>
                <a:ea typeface="ＭＳ 明朝" panose="02020609040205080304" pitchFamily="17" charset="-128"/>
              </a:rPr>
              <a:t>年齢別には、どんな家族に属しているか？</a:t>
            </a:r>
          </a:p>
        </p:txBody>
      </p:sp>
      <p:sp>
        <p:nvSpPr>
          <p:cNvPr id="58372" name="Text Box 1">
            <a:extLst>
              <a:ext uri="{FF2B5EF4-FFF2-40B4-BE49-F238E27FC236}">
                <a16:creationId xmlns:a16="http://schemas.microsoft.com/office/drawing/2014/main" id="{32E0249D-5E46-2FCE-885E-0989D229C8AC}"/>
              </a:ext>
            </a:extLst>
          </p:cNvPr>
          <p:cNvSpPr txBox="1">
            <a:spLocks noChangeArrowheads="1"/>
          </p:cNvSpPr>
          <p:nvPr/>
        </p:nvSpPr>
        <p:spPr bwMode="auto">
          <a:xfrm>
            <a:off x="740514" y="6052895"/>
            <a:ext cx="7128794" cy="497555"/>
          </a:xfrm>
          <a:prstGeom prst="rect">
            <a:avLst/>
          </a:prstGeom>
          <a:solidFill>
            <a:schemeClr val="bg1"/>
          </a:solidFill>
          <a:ln>
            <a:noFill/>
          </a:ln>
        </p:spPr>
        <p:txBody>
          <a:bodyPr lIns="20574" tIns="13716" rIns="0" bIns="0"/>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100" dirty="0">
                <a:solidFill>
                  <a:srgbClr val="000000"/>
                </a:solidFill>
                <a:latin typeface="ＭＳ 明朝" panose="02020609040205080304" pitchFamily="17" charset="-128"/>
                <a:ea typeface="ＭＳ 明朝" panose="02020609040205080304" pitchFamily="17" charset="-128"/>
              </a:rPr>
              <a:t>出典：国立社会保障人口問題研究所</a:t>
            </a:r>
            <a:r>
              <a:rPr lang="en-US" altLang="ja-JP" sz="1100" dirty="0">
                <a:solidFill>
                  <a:srgbClr val="000000"/>
                </a:solidFill>
                <a:latin typeface="ＭＳ 明朝" panose="02020609040205080304" pitchFamily="17" charset="-128"/>
                <a:ea typeface="ＭＳ 明朝" panose="02020609040205080304" pitchFamily="17" charset="-128"/>
              </a:rPr>
              <a:t>http://</a:t>
            </a:r>
            <a:r>
              <a:rPr lang="en-US" altLang="ja-JP" sz="1100" dirty="0" err="1">
                <a:solidFill>
                  <a:srgbClr val="000000"/>
                </a:solidFill>
                <a:latin typeface="ＭＳ 明朝" panose="02020609040205080304" pitchFamily="17" charset="-128"/>
                <a:ea typeface="ＭＳ 明朝" panose="02020609040205080304" pitchFamily="17" charset="-128"/>
              </a:rPr>
              <a:t>www.ipss.go.jp</a:t>
            </a:r>
            <a:r>
              <a:rPr lang="en-US" altLang="ja-JP" sz="1100" dirty="0">
                <a:solidFill>
                  <a:srgbClr val="000000"/>
                </a:solidFill>
                <a:latin typeface="ＭＳ 明朝" panose="02020609040205080304" pitchFamily="17" charset="-128"/>
                <a:ea typeface="ＭＳ 明朝" panose="02020609040205080304" pitchFamily="17" charset="-128"/>
              </a:rPr>
              <a:t>/</a:t>
            </a:r>
          </a:p>
          <a:p>
            <a:r>
              <a:rPr lang="ja-JP" altLang="en-US" sz="1100" dirty="0">
                <a:solidFill>
                  <a:srgbClr val="000000"/>
                </a:solidFill>
                <a:latin typeface="ＭＳ 明朝" panose="02020609040205080304" pitchFamily="17" charset="-128"/>
                <a:ea typeface="ＭＳ 明朝" panose="02020609040205080304" pitchFamily="17" charset="-128"/>
              </a:rPr>
              <a:t>人口統計資料集</a:t>
            </a:r>
            <a:r>
              <a:rPr lang="en-US" altLang="ja-JP" sz="1100" dirty="0">
                <a:solidFill>
                  <a:srgbClr val="000000"/>
                </a:solidFill>
                <a:latin typeface="ＭＳ 明朝" panose="02020609040205080304" pitchFamily="17" charset="-128"/>
                <a:ea typeface="ＭＳ 明朝" panose="02020609040205080304" pitchFamily="17" charset="-128"/>
              </a:rPr>
              <a:t>(2020</a:t>
            </a:r>
            <a:r>
              <a:rPr lang="ja-JP" altLang="en-US" sz="1100" dirty="0">
                <a:solidFill>
                  <a:srgbClr val="000000"/>
                </a:solidFill>
                <a:latin typeface="ＭＳ 明朝" panose="02020609040205080304" pitchFamily="17" charset="-128"/>
                <a:ea typeface="ＭＳ 明朝" panose="02020609040205080304" pitchFamily="17" charset="-128"/>
              </a:rPr>
              <a:t>年版</a:t>
            </a:r>
            <a:r>
              <a:rPr lang="en-US" altLang="ja-JP" sz="1100" dirty="0">
                <a:solidFill>
                  <a:srgbClr val="000000"/>
                </a:solidFill>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表</a:t>
            </a:r>
            <a:r>
              <a:rPr lang="en-US" altLang="ja-JP" sz="1100" dirty="0">
                <a:latin typeface="ＭＳ 明朝" panose="02020609040205080304" pitchFamily="17" charset="-128"/>
                <a:ea typeface="ＭＳ 明朝" panose="02020609040205080304" pitchFamily="17" charset="-128"/>
              </a:rPr>
              <a:t>7</a:t>
            </a:r>
            <a:r>
              <a:rPr lang="ja-JP" altLang="en-US" sz="1100" dirty="0">
                <a:latin typeface="ＭＳ 明朝" panose="02020609040205080304" pitchFamily="17" charset="-128"/>
                <a:ea typeface="ＭＳ 明朝" panose="02020609040205080304" pitchFamily="17" charset="-128"/>
              </a:rPr>
              <a:t>－</a:t>
            </a:r>
            <a:r>
              <a:rPr lang="en-US" altLang="ja-JP" sz="1100" dirty="0">
                <a:latin typeface="ＭＳ 明朝" panose="02020609040205080304" pitchFamily="17" charset="-128"/>
                <a:ea typeface="ＭＳ 明朝" panose="02020609040205080304" pitchFamily="17" charset="-128"/>
              </a:rPr>
              <a:t>29</a:t>
            </a:r>
            <a:r>
              <a:rPr lang="ja-JP" altLang="en-US" sz="1100" dirty="0">
                <a:latin typeface="ＭＳ 明朝" panose="02020609040205080304" pitchFamily="17" charset="-128"/>
                <a:ea typeface="ＭＳ 明朝" panose="02020609040205080304" pitchFamily="17" charset="-128"/>
              </a:rPr>
              <a:t>、 性，年齢（５歳階級），家族類型別世帯人員割合：</a:t>
            </a:r>
            <a:r>
              <a:rPr lang="en-US" altLang="ja-JP" sz="1100" dirty="0">
                <a:latin typeface="ＭＳ 明朝" panose="02020609040205080304" pitchFamily="17" charset="-128"/>
                <a:ea typeface="ＭＳ 明朝" panose="02020609040205080304" pitchFamily="17" charset="-128"/>
              </a:rPr>
              <a:t>2020,2015</a:t>
            </a:r>
            <a:r>
              <a:rPr lang="ja-JP" altLang="en-US" sz="1100" dirty="0">
                <a:latin typeface="ＭＳ 明朝" panose="02020609040205080304" pitchFamily="17" charset="-128"/>
                <a:ea typeface="ＭＳ 明朝" panose="02020609040205080304" pitchFamily="17" charset="-128"/>
              </a:rPr>
              <a:t>年					</a:t>
            </a:r>
            <a:r>
              <a:rPr lang="ja-JP" altLang="en-US" sz="1100" dirty="0"/>
              <a:t>	</a:t>
            </a:r>
            <a:r>
              <a:rPr lang="ja-JP" altLang="en-US" sz="750" dirty="0"/>
              <a:t>					</a:t>
            </a:r>
          </a:p>
        </p:txBody>
      </p:sp>
      <p:pic>
        <p:nvPicPr>
          <p:cNvPr id="4" name="図 3">
            <a:extLst>
              <a:ext uri="{FF2B5EF4-FFF2-40B4-BE49-F238E27FC236}">
                <a16:creationId xmlns:a16="http://schemas.microsoft.com/office/drawing/2014/main" id="{D9EC9D12-3111-4EAB-FFE6-874A614EA0C1}"/>
              </a:ext>
            </a:extLst>
          </p:cNvPr>
          <p:cNvPicPr>
            <a:picLocks noChangeAspect="1"/>
          </p:cNvPicPr>
          <p:nvPr/>
        </p:nvPicPr>
        <p:blipFill>
          <a:blip r:embed="rId3"/>
          <a:stretch>
            <a:fillRect/>
          </a:stretch>
        </p:blipFill>
        <p:spPr>
          <a:xfrm>
            <a:off x="755576" y="1340768"/>
            <a:ext cx="7324487" cy="4464496"/>
          </a:xfrm>
          <a:prstGeom prst="rect">
            <a:avLst/>
          </a:prstGeom>
        </p:spPr>
      </p:pic>
    </p:spTree>
    <p:extLst>
      <p:ext uri="{BB962C8B-B14F-4D97-AF65-F5344CB8AC3E}">
        <p14:creationId xmlns:p14="http://schemas.microsoft.com/office/powerpoint/2010/main" val="4060035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D84B3DFD-B0C9-3A8A-BA80-49E14611855A}"/>
              </a:ext>
            </a:extLst>
          </p:cNvPr>
          <p:cNvSpPr>
            <a:spLocks noGrp="1" noChangeArrowheads="1"/>
          </p:cNvSpPr>
          <p:nvPr>
            <p:ph type="title"/>
          </p:nvPr>
        </p:nvSpPr>
        <p:spPr>
          <a:xfrm>
            <a:off x="756513" y="526070"/>
            <a:ext cx="7885757" cy="828129"/>
          </a:xfrm>
        </p:spPr>
        <p:txBody>
          <a:bodyPr/>
          <a:lstStyle/>
          <a:p>
            <a:pPr algn="just">
              <a:spcAft>
                <a:spcPts val="450"/>
              </a:spcAft>
            </a:pPr>
            <a:r>
              <a:rPr kumimoji="0" lang="ja-JP" altLang="en-US" sz="2325" dirty="0">
                <a:latin typeface="ＭＳ 明朝" panose="02020609040205080304" pitchFamily="17" charset="-128"/>
                <a:ea typeface="ＭＳ 明朝" panose="02020609040205080304" pitchFamily="17" charset="-128"/>
              </a:rPr>
              <a:t>家族類型別世帯人員割合（女性）</a:t>
            </a:r>
            <a:br>
              <a:rPr kumimoji="0" lang="en-US" altLang="ja-JP" sz="2325" dirty="0">
                <a:latin typeface="ＭＳ 明朝" panose="02020609040205080304" pitchFamily="17" charset="-128"/>
                <a:ea typeface="ＭＳ 明朝" panose="02020609040205080304" pitchFamily="17" charset="-128"/>
              </a:rPr>
            </a:br>
            <a:r>
              <a:rPr kumimoji="0" lang="ja-JP" altLang="en-US" sz="2325" dirty="0">
                <a:latin typeface="ＭＳ 明朝" panose="02020609040205080304" pitchFamily="17" charset="-128"/>
                <a:ea typeface="ＭＳ 明朝" panose="02020609040205080304" pitchFamily="17" charset="-128"/>
              </a:rPr>
              <a:t>年齢別にて、どんな家族に属しているか？</a:t>
            </a:r>
          </a:p>
        </p:txBody>
      </p:sp>
      <p:pic>
        <p:nvPicPr>
          <p:cNvPr id="2" name="図 1">
            <a:extLst>
              <a:ext uri="{FF2B5EF4-FFF2-40B4-BE49-F238E27FC236}">
                <a16:creationId xmlns:a16="http://schemas.microsoft.com/office/drawing/2014/main" id="{32D98F63-D653-31A6-9180-8DA81E5CD5F8}"/>
              </a:ext>
            </a:extLst>
          </p:cNvPr>
          <p:cNvPicPr>
            <a:picLocks noChangeAspect="1"/>
          </p:cNvPicPr>
          <p:nvPr/>
        </p:nvPicPr>
        <p:blipFill>
          <a:blip r:embed="rId3"/>
          <a:stretch>
            <a:fillRect/>
          </a:stretch>
        </p:blipFill>
        <p:spPr>
          <a:xfrm>
            <a:off x="936064" y="1487335"/>
            <a:ext cx="7271871" cy="4432424"/>
          </a:xfrm>
          <a:prstGeom prst="rect">
            <a:avLst/>
          </a:prstGeom>
        </p:spPr>
      </p:pic>
      <p:sp>
        <p:nvSpPr>
          <p:cNvPr id="3" name="Text Box 1">
            <a:extLst>
              <a:ext uri="{FF2B5EF4-FFF2-40B4-BE49-F238E27FC236}">
                <a16:creationId xmlns:a16="http://schemas.microsoft.com/office/drawing/2014/main" id="{FAEA0F2C-6B05-89F2-F245-43B07B31CCA8}"/>
              </a:ext>
            </a:extLst>
          </p:cNvPr>
          <p:cNvSpPr txBox="1">
            <a:spLocks noChangeArrowheads="1"/>
          </p:cNvSpPr>
          <p:nvPr/>
        </p:nvSpPr>
        <p:spPr bwMode="auto">
          <a:xfrm>
            <a:off x="725590" y="6052895"/>
            <a:ext cx="7128794" cy="497555"/>
          </a:xfrm>
          <a:prstGeom prst="rect">
            <a:avLst/>
          </a:prstGeom>
          <a:solidFill>
            <a:schemeClr val="bg1"/>
          </a:solidFill>
          <a:ln>
            <a:noFill/>
          </a:ln>
        </p:spPr>
        <p:txBody>
          <a:bodyPr lIns="20574" tIns="13716" rIns="0" bIns="0"/>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100" dirty="0">
                <a:solidFill>
                  <a:srgbClr val="000000"/>
                </a:solidFill>
                <a:latin typeface="ＭＳ 明朝" panose="02020609040205080304" pitchFamily="17" charset="-128"/>
                <a:ea typeface="ＭＳ 明朝" panose="02020609040205080304" pitchFamily="17" charset="-128"/>
              </a:rPr>
              <a:t>出典：国立社会保障人口問題研究所</a:t>
            </a:r>
            <a:r>
              <a:rPr lang="en-US" altLang="ja-JP" sz="1100" dirty="0">
                <a:solidFill>
                  <a:srgbClr val="000000"/>
                </a:solidFill>
                <a:latin typeface="ＭＳ 明朝" panose="02020609040205080304" pitchFamily="17" charset="-128"/>
                <a:ea typeface="ＭＳ 明朝" panose="02020609040205080304" pitchFamily="17" charset="-128"/>
              </a:rPr>
              <a:t>http://</a:t>
            </a:r>
            <a:r>
              <a:rPr lang="en-US" altLang="ja-JP" sz="1100" dirty="0" err="1">
                <a:solidFill>
                  <a:srgbClr val="000000"/>
                </a:solidFill>
                <a:latin typeface="ＭＳ 明朝" panose="02020609040205080304" pitchFamily="17" charset="-128"/>
                <a:ea typeface="ＭＳ 明朝" panose="02020609040205080304" pitchFamily="17" charset="-128"/>
              </a:rPr>
              <a:t>www.ipss.go.jp</a:t>
            </a:r>
            <a:r>
              <a:rPr lang="en-US" altLang="ja-JP" sz="1100" dirty="0">
                <a:solidFill>
                  <a:srgbClr val="000000"/>
                </a:solidFill>
                <a:latin typeface="ＭＳ 明朝" panose="02020609040205080304" pitchFamily="17" charset="-128"/>
                <a:ea typeface="ＭＳ 明朝" panose="02020609040205080304" pitchFamily="17" charset="-128"/>
              </a:rPr>
              <a:t>/</a:t>
            </a:r>
          </a:p>
          <a:p>
            <a:r>
              <a:rPr lang="ja-JP" altLang="en-US" sz="1100" dirty="0">
                <a:solidFill>
                  <a:srgbClr val="000000"/>
                </a:solidFill>
                <a:latin typeface="ＭＳ 明朝" panose="02020609040205080304" pitchFamily="17" charset="-128"/>
                <a:ea typeface="ＭＳ 明朝" panose="02020609040205080304" pitchFamily="17" charset="-128"/>
              </a:rPr>
              <a:t>人口統計資料集</a:t>
            </a:r>
            <a:r>
              <a:rPr lang="en-US" altLang="ja-JP" sz="1100" dirty="0">
                <a:solidFill>
                  <a:srgbClr val="000000"/>
                </a:solidFill>
                <a:latin typeface="ＭＳ 明朝" panose="02020609040205080304" pitchFamily="17" charset="-128"/>
                <a:ea typeface="ＭＳ 明朝" panose="02020609040205080304" pitchFamily="17" charset="-128"/>
              </a:rPr>
              <a:t>(2020</a:t>
            </a:r>
            <a:r>
              <a:rPr lang="ja-JP" altLang="en-US" sz="1100" dirty="0">
                <a:solidFill>
                  <a:srgbClr val="000000"/>
                </a:solidFill>
                <a:latin typeface="ＭＳ 明朝" panose="02020609040205080304" pitchFamily="17" charset="-128"/>
                <a:ea typeface="ＭＳ 明朝" panose="02020609040205080304" pitchFamily="17" charset="-128"/>
              </a:rPr>
              <a:t>年版</a:t>
            </a:r>
            <a:r>
              <a:rPr lang="en-US" altLang="ja-JP" sz="1100" dirty="0">
                <a:solidFill>
                  <a:srgbClr val="000000"/>
                </a:solidFill>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表</a:t>
            </a:r>
            <a:r>
              <a:rPr lang="en-US" altLang="ja-JP" sz="1100" dirty="0">
                <a:latin typeface="ＭＳ 明朝" panose="02020609040205080304" pitchFamily="17" charset="-128"/>
                <a:ea typeface="ＭＳ 明朝" panose="02020609040205080304" pitchFamily="17" charset="-128"/>
              </a:rPr>
              <a:t>7</a:t>
            </a:r>
            <a:r>
              <a:rPr lang="ja-JP" altLang="en-US" sz="1100" dirty="0">
                <a:latin typeface="ＭＳ 明朝" panose="02020609040205080304" pitchFamily="17" charset="-128"/>
                <a:ea typeface="ＭＳ 明朝" panose="02020609040205080304" pitchFamily="17" charset="-128"/>
              </a:rPr>
              <a:t>－</a:t>
            </a:r>
            <a:r>
              <a:rPr lang="en-US" altLang="ja-JP" sz="1100" dirty="0">
                <a:latin typeface="ＭＳ 明朝" panose="02020609040205080304" pitchFamily="17" charset="-128"/>
                <a:ea typeface="ＭＳ 明朝" panose="02020609040205080304" pitchFamily="17" charset="-128"/>
              </a:rPr>
              <a:t>29</a:t>
            </a:r>
            <a:r>
              <a:rPr lang="ja-JP" altLang="en-US" sz="1100" dirty="0">
                <a:latin typeface="ＭＳ 明朝" panose="02020609040205080304" pitchFamily="17" charset="-128"/>
                <a:ea typeface="ＭＳ 明朝" panose="02020609040205080304" pitchFamily="17" charset="-128"/>
              </a:rPr>
              <a:t>、 性，年齢（５歳階級），家族類型別世帯人員割合：</a:t>
            </a:r>
            <a:r>
              <a:rPr lang="en-US" altLang="ja-JP" sz="1100" dirty="0">
                <a:latin typeface="ＭＳ 明朝" panose="02020609040205080304" pitchFamily="17" charset="-128"/>
                <a:ea typeface="ＭＳ 明朝" panose="02020609040205080304" pitchFamily="17" charset="-128"/>
              </a:rPr>
              <a:t>2020,2015</a:t>
            </a:r>
            <a:r>
              <a:rPr lang="ja-JP" altLang="en-US" sz="1100" dirty="0">
                <a:latin typeface="ＭＳ 明朝" panose="02020609040205080304" pitchFamily="17" charset="-128"/>
                <a:ea typeface="ＭＳ 明朝" panose="02020609040205080304" pitchFamily="17" charset="-128"/>
              </a:rPr>
              <a:t>年					</a:t>
            </a:r>
            <a:r>
              <a:rPr lang="ja-JP" altLang="en-US" sz="1100" dirty="0"/>
              <a:t>	</a:t>
            </a:r>
            <a:r>
              <a:rPr lang="ja-JP" altLang="en-US" sz="750" dirty="0"/>
              <a:t>					</a:t>
            </a:r>
          </a:p>
        </p:txBody>
      </p:sp>
    </p:spTree>
    <p:extLst>
      <p:ext uri="{BB962C8B-B14F-4D97-AF65-F5344CB8AC3E}">
        <p14:creationId xmlns:p14="http://schemas.microsoft.com/office/powerpoint/2010/main" val="3689497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2ABB6A-3D32-A562-A71B-E2ED6CB8170E}"/>
              </a:ext>
            </a:extLst>
          </p:cNvPr>
          <p:cNvSpPr>
            <a:spLocks noGrp="1"/>
          </p:cNvSpPr>
          <p:nvPr>
            <p:ph type="title"/>
          </p:nvPr>
        </p:nvSpPr>
        <p:spPr>
          <a:xfrm>
            <a:off x="827584" y="405936"/>
            <a:ext cx="7768448" cy="934832"/>
          </a:xfrm>
        </p:spPr>
        <p:txBody>
          <a:bodyPr/>
          <a:lstStyle/>
          <a:p>
            <a:r>
              <a:rPr lang="ja-JP" altLang="en-US" sz="3000" dirty="0">
                <a:latin typeface="ＭＳ 明朝" panose="02020609040205080304" pitchFamily="17" charset="-128"/>
                <a:ea typeface="ＭＳ 明朝" panose="02020609040205080304" pitchFamily="17" charset="-128"/>
              </a:rPr>
              <a:t>生涯（ライフコース）を通してみると、男女とも</a:t>
            </a:r>
            <a:endParaRPr lang="en-US" dirty="0"/>
          </a:p>
        </p:txBody>
      </p:sp>
      <p:sp>
        <p:nvSpPr>
          <p:cNvPr id="3" name="コンテンツ プレースホルダー 2">
            <a:extLst>
              <a:ext uri="{FF2B5EF4-FFF2-40B4-BE49-F238E27FC236}">
                <a16:creationId xmlns:a16="http://schemas.microsoft.com/office/drawing/2014/main" id="{B2066E51-9748-E5E7-5F3C-E3EF3B928824}"/>
              </a:ext>
            </a:extLst>
          </p:cNvPr>
          <p:cNvSpPr>
            <a:spLocks noGrp="1"/>
          </p:cNvSpPr>
          <p:nvPr>
            <p:ph idx="1"/>
          </p:nvPr>
        </p:nvSpPr>
        <p:spPr>
          <a:xfrm>
            <a:off x="709333" y="1772816"/>
            <a:ext cx="7535075" cy="4248472"/>
          </a:xfrm>
        </p:spPr>
        <p:txBody>
          <a:bodyPr>
            <a:normAutofit/>
          </a:bodyPr>
          <a:lstStyle/>
          <a:p>
            <a:r>
              <a:rPr lang="en-US" altLang="ja-JP" sz="2400" dirty="0">
                <a:latin typeface="ＭＳ 明朝" panose="02020609040205080304" pitchFamily="17" charset="-128"/>
                <a:ea typeface="ＭＳ 明朝" panose="02020609040205080304" pitchFamily="17" charset="-128"/>
              </a:rPr>
              <a:t>15</a:t>
            </a:r>
            <a:r>
              <a:rPr lang="ja-JP" altLang="en-US" sz="2400" dirty="0">
                <a:latin typeface="ＭＳ 明朝" panose="02020609040205080304" pitchFamily="17" charset="-128"/>
                <a:ea typeface="ＭＳ 明朝" panose="02020609040205080304" pitchFamily="17" charset="-128"/>
              </a:rPr>
              <a:t>歳未満：「親と子」が圧倒的＞その他親族世帯（</a:t>
            </a:r>
            <a:r>
              <a:rPr lang="en-US" altLang="ja-JP" sz="2400" dirty="0">
                <a:latin typeface="ＭＳ 明朝" panose="02020609040205080304" pitchFamily="17" charset="-128"/>
                <a:ea typeface="ＭＳ 明朝" panose="02020609040205080304" pitchFamily="17" charset="-128"/>
              </a:rPr>
              <a:t>3</a:t>
            </a:r>
            <a:r>
              <a:rPr lang="ja-JP" altLang="en-US" sz="2400" dirty="0">
                <a:latin typeface="ＭＳ 明朝" panose="02020609040205080304" pitchFamily="17" charset="-128"/>
                <a:ea typeface="ＭＳ 明朝" panose="02020609040205080304" pitchFamily="17" charset="-128"/>
              </a:rPr>
              <a:t>世代同居）＞施設</a:t>
            </a:r>
            <a:endParaRPr lang="en-US" altLang="ja-JP" sz="2400" dirty="0">
              <a:latin typeface="ＭＳ 明朝" panose="02020609040205080304" pitchFamily="17" charset="-128"/>
              <a:ea typeface="ＭＳ 明朝" panose="02020609040205080304" pitchFamily="17" charset="-128"/>
            </a:endParaRPr>
          </a:p>
          <a:p>
            <a:r>
              <a:rPr lang="en-US" altLang="ja-JP" sz="2400" dirty="0">
                <a:latin typeface="ＭＳ 明朝" panose="02020609040205080304" pitchFamily="17" charset="-128"/>
                <a:ea typeface="ＭＳ 明朝" panose="02020609040205080304" pitchFamily="17" charset="-128"/>
              </a:rPr>
              <a:t>15</a:t>
            </a:r>
            <a:r>
              <a:rPr lang="ja-JP" altLang="en-US" sz="2400" dirty="0">
                <a:latin typeface="ＭＳ 明朝" panose="02020609040205080304" pitchFamily="17" charset="-128"/>
                <a:ea typeface="ＭＳ 明朝" panose="02020609040205080304" pitchFamily="17" charset="-128"/>
              </a:rPr>
              <a:t>～</a:t>
            </a:r>
            <a:r>
              <a:rPr lang="en-US" altLang="ja-JP" sz="2400" dirty="0">
                <a:latin typeface="ＭＳ 明朝" panose="02020609040205080304" pitchFamily="17" charset="-128"/>
                <a:ea typeface="ＭＳ 明朝" panose="02020609040205080304" pitchFamily="17" charset="-128"/>
              </a:rPr>
              <a:t>29</a:t>
            </a:r>
            <a:r>
              <a:rPr lang="ja-JP" altLang="en-US" sz="2400" dirty="0">
                <a:latin typeface="ＭＳ 明朝" panose="02020609040205080304" pitchFamily="17" charset="-128"/>
                <a:ea typeface="ＭＳ 明朝" panose="02020609040205080304" pitchFamily="17" charset="-128"/>
              </a:rPr>
              <a:t>歳：単独世帯が急速に増加＋夫婦のみ世帯（結婚）も徐々に増える。</a:t>
            </a:r>
            <a:endParaRPr lang="en-US" altLang="ja-JP" sz="2400" dirty="0">
              <a:latin typeface="ＭＳ 明朝" panose="02020609040205080304" pitchFamily="17" charset="-128"/>
              <a:ea typeface="ＭＳ 明朝" panose="02020609040205080304" pitchFamily="17" charset="-128"/>
            </a:endParaRPr>
          </a:p>
          <a:p>
            <a:r>
              <a:rPr lang="en-US" altLang="ja-JP" sz="2400" dirty="0">
                <a:latin typeface="ＭＳ 明朝" panose="02020609040205080304" pitchFamily="17" charset="-128"/>
                <a:ea typeface="ＭＳ 明朝" panose="02020609040205080304" pitchFamily="17" charset="-128"/>
              </a:rPr>
              <a:t>30</a:t>
            </a:r>
            <a:r>
              <a:rPr lang="ja-JP" altLang="en-US" sz="2400" dirty="0">
                <a:latin typeface="ＭＳ 明朝" panose="02020609040205080304" pitchFamily="17" charset="-128"/>
                <a:ea typeface="ＭＳ 明朝" panose="02020609040205080304" pitchFamily="17" charset="-128"/>
              </a:rPr>
              <a:t>～</a:t>
            </a:r>
            <a:r>
              <a:rPr lang="en-US" altLang="ja-JP" sz="2400" dirty="0">
                <a:latin typeface="ＭＳ 明朝" panose="02020609040205080304" pitchFamily="17" charset="-128"/>
                <a:ea typeface="ＭＳ 明朝" panose="02020609040205080304" pitchFamily="17" charset="-128"/>
              </a:rPr>
              <a:t>44</a:t>
            </a:r>
            <a:r>
              <a:rPr lang="ja-JP" altLang="en-US" sz="2400" dirty="0">
                <a:latin typeface="ＭＳ 明朝" panose="02020609040205080304" pitchFamily="17" charset="-128"/>
                <a:ea typeface="ＭＳ 明朝" panose="02020609040205080304" pitchFamily="17" charset="-128"/>
              </a:rPr>
              <a:t>歳：再び「親と子」が増加（子育て期）</a:t>
            </a:r>
            <a:endParaRPr lang="en-US" altLang="ja-JP" sz="2400" dirty="0">
              <a:latin typeface="ＭＳ 明朝" panose="02020609040205080304" pitchFamily="17" charset="-128"/>
              <a:ea typeface="ＭＳ 明朝" panose="02020609040205080304" pitchFamily="17" charset="-128"/>
            </a:endParaRPr>
          </a:p>
          <a:p>
            <a:r>
              <a:rPr lang="en-US" altLang="ja-JP" sz="2400" dirty="0">
                <a:latin typeface="ＭＳ 明朝" panose="02020609040205080304" pitchFamily="17" charset="-128"/>
                <a:ea typeface="ＭＳ 明朝" panose="02020609040205080304" pitchFamily="17" charset="-128"/>
              </a:rPr>
              <a:t>45</a:t>
            </a:r>
            <a:r>
              <a:rPr lang="ja-JP" altLang="en-US" sz="2400" dirty="0">
                <a:latin typeface="ＭＳ 明朝" panose="02020609040205080304" pitchFamily="17" charset="-128"/>
                <a:ea typeface="ＭＳ 明朝" panose="02020609040205080304" pitchFamily="17" charset="-128"/>
              </a:rPr>
              <a:t>～</a:t>
            </a:r>
            <a:r>
              <a:rPr lang="en-US" altLang="ja-JP" sz="2400" dirty="0">
                <a:latin typeface="ＭＳ 明朝" panose="02020609040205080304" pitchFamily="17" charset="-128"/>
                <a:ea typeface="ＭＳ 明朝" panose="02020609040205080304" pitchFamily="17" charset="-128"/>
              </a:rPr>
              <a:t>64</a:t>
            </a:r>
            <a:r>
              <a:rPr lang="ja-JP" altLang="en-US" sz="2400" dirty="0">
                <a:latin typeface="ＭＳ 明朝" panose="02020609040205080304" pitchFamily="17" charset="-128"/>
                <a:ea typeface="ＭＳ 明朝" panose="02020609040205080304" pitchFamily="17" charset="-128"/>
              </a:rPr>
              <a:t>歳：夫婦のみ世帯が増加（子どもが離家）</a:t>
            </a:r>
            <a:endParaRPr lang="en-US" altLang="ja-JP" sz="2400" dirty="0">
              <a:latin typeface="ＭＳ 明朝" panose="02020609040205080304" pitchFamily="17" charset="-128"/>
              <a:ea typeface="ＭＳ 明朝" panose="02020609040205080304" pitchFamily="17" charset="-128"/>
            </a:endParaRPr>
          </a:p>
          <a:p>
            <a:r>
              <a:rPr lang="en-US" altLang="ja-JP" sz="2400" dirty="0">
                <a:latin typeface="ＭＳ 明朝" panose="02020609040205080304" pitchFamily="17" charset="-128"/>
                <a:ea typeface="ＭＳ 明朝" panose="02020609040205080304" pitchFamily="17" charset="-128"/>
              </a:rPr>
              <a:t>65</a:t>
            </a:r>
            <a:r>
              <a:rPr lang="ja-JP" altLang="en-US" sz="2400" dirty="0">
                <a:latin typeface="ＭＳ 明朝" panose="02020609040205080304" pitchFamily="17" charset="-128"/>
                <a:ea typeface="ＭＳ 明朝" panose="02020609040205080304" pitchFamily="17" charset="-128"/>
              </a:rPr>
              <a:t>歳以上：単独世帯が増加（死別）・ 「親と子」その他親族世帯（</a:t>
            </a:r>
            <a:r>
              <a:rPr lang="en-US" altLang="ja-JP" sz="2400" dirty="0">
                <a:latin typeface="ＭＳ 明朝" panose="02020609040205080304" pitchFamily="17" charset="-128"/>
                <a:ea typeface="ＭＳ 明朝" panose="02020609040205080304" pitchFamily="17" charset="-128"/>
              </a:rPr>
              <a:t>3</a:t>
            </a:r>
            <a:r>
              <a:rPr lang="ja-JP" altLang="en-US" sz="2400" dirty="0">
                <a:latin typeface="ＭＳ 明朝" panose="02020609040205080304" pitchFamily="17" charset="-128"/>
                <a:ea typeface="ＭＳ 明朝" panose="02020609040205080304" pitchFamily="17" charset="-128"/>
              </a:rPr>
              <a:t>世代同居）＋施設も増加する。</a:t>
            </a:r>
            <a:endParaRPr lang="en-US" altLang="ja-JP" sz="2400" dirty="0">
              <a:latin typeface="ＭＳ 明朝" panose="02020609040205080304" pitchFamily="17" charset="-128"/>
              <a:ea typeface="ＭＳ 明朝" panose="02020609040205080304" pitchFamily="17" charset="-128"/>
            </a:endParaRPr>
          </a:p>
          <a:p>
            <a:endParaRPr lang="en-US" altLang="ja-JP" sz="1800" dirty="0">
              <a:latin typeface="ＭＳ 明朝" panose="02020609040205080304" pitchFamily="17" charset="-128"/>
              <a:ea typeface="ＭＳ 明朝" panose="02020609040205080304" pitchFamily="17" charset="-128"/>
            </a:endParaRPr>
          </a:p>
          <a:p>
            <a:pPr marL="0" indent="0">
              <a:buNone/>
            </a:pPr>
            <a:r>
              <a:rPr lang="ja-JP" altLang="en-US" sz="1800" dirty="0">
                <a:solidFill>
                  <a:srgbClr val="FF0000"/>
                </a:solidFill>
                <a:latin typeface="ＭＳ 明朝" panose="02020609040205080304" pitchFamily="17" charset="-128"/>
                <a:ea typeface="ＭＳ 明朝" panose="02020609040205080304" pitchFamily="17" charset="-128"/>
              </a:rPr>
              <a:t>★世帯構成の変化は起きているが、生涯（ライフコース）を通してみると、男女とも、家族の流れはそれほど大きく変化していない。</a:t>
            </a:r>
            <a:endParaRPr lang="en-US" altLang="ja-JP" sz="1800" dirty="0">
              <a:solidFill>
                <a:srgbClr val="FF0000"/>
              </a:solidFill>
              <a:latin typeface="ＭＳ 明朝" panose="02020609040205080304" pitchFamily="17" charset="-128"/>
              <a:ea typeface="ＭＳ 明朝" panose="02020609040205080304" pitchFamily="17" charset="-128"/>
            </a:endParaRPr>
          </a:p>
          <a:p>
            <a:endParaRPr lang="en-US" dirty="0"/>
          </a:p>
        </p:txBody>
      </p:sp>
    </p:spTree>
    <p:extLst>
      <p:ext uri="{BB962C8B-B14F-4D97-AF65-F5344CB8AC3E}">
        <p14:creationId xmlns:p14="http://schemas.microsoft.com/office/powerpoint/2010/main" val="747037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タイトル 1">
            <a:extLst>
              <a:ext uri="{FF2B5EF4-FFF2-40B4-BE49-F238E27FC236}">
                <a16:creationId xmlns:a16="http://schemas.microsoft.com/office/drawing/2014/main" id="{C762D24D-0967-0FE8-2605-A08A3B75E751}"/>
              </a:ext>
            </a:extLst>
          </p:cNvPr>
          <p:cNvSpPr>
            <a:spLocks noGrp="1"/>
          </p:cNvSpPr>
          <p:nvPr>
            <p:ph type="title"/>
          </p:nvPr>
        </p:nvSpPr>
        <p:spPr/>
        <p:txBody>
          <a:bodyPr anchor="ctr" anchorCtr="0"/>
          <a:lstStyle/>
          <a:p>
            <a:r>
              <a:rPr lang="ja-JP" altLang="en-US" dirty="0">
                <a:ea typeface="ＭＳ Ｐゴシック" panose="020B0600070205080204" pitchFamily="50" charset="-128"/>
              </a:rPr>
              <a:t>６５歳以上の高齢者世帯の増加</a:t>
            </a:r>
            <a:br>
              <a:rPr lang="en-US" altLang="ja-JP" dirty="0">
                <a:ea typeface="ＭＳ Ｐゴシック" panose="020B0600070205080204" pitchFamily="50" charset="-128"/>
              </a:rPr>
            </a:br>
            <a:r>
              <a:rPr lang="ja-JP" altLang="en-US" dirty="0">
                <a:ea typeface="ＭＳ Ｐゴシック" panose="020B0600070205080204" pitchFamily="50" charset="-128"/>
              </a:rPr>
              <a:t>（</a:t>
            </a:r>
            <a:r>
              <a:rPr lang="en-US" altLang="ja-JP" dirty="0">
                <a:ea typeface="ＭＳ Ｐゴシック" panose="020B0600070205080204" pitchFamily="50" charset="-128"/>
              </a:rPr>
              <a:t>1975</a:t>
            </a:r>
            <a:r>
              <a:rPr lang="ja-JP" altLang="en-US" dirty="0">
                <a:ea typeface="ＭＳ Ｐゴシック" panose="020B0600070205080204" pitchFamily="50" charset="-128"/>
              </a:rPr>
              <a:t>－</a:t>
            </a:r>
            <a:r>
              <a:rPr lang="en-US" altLang="ja-JP" dirty="0">
                <a:ea typeface="ＭＳ Ｐゴシック" panose="020B0600070205080204" pitchFamily="50" charset="-128"/>
              </a:rPr>
              <a:t>2020</a:t>
            </a:r>
            <a:r>
              <a:rPr lang="ja-JP" altLang="en-US" dirty="0">
                <a:ea typeface="ＭＳ Ｐゴシック" panose="020B0600070205080204" pitchFamily="50" charset="-128"/>
              </a:rPr>
              <a:t>年）</a:t>
            </a:r>
          </a:p>
        </p:txBody>
      </p:sp>
      <p:sp>
        <p:nvSpPr>
          <p:cNvPr id="60419" name="Text Box 1">
            <a:extLst>
              <a:ext uri="{FF2B5EF4-FFF2-40B4-BE49-F238E27FC236}">
                <a16:creationId xmlns:a16="http://schemas.microsoft.com/office/drawing/2014/main" id="{A6D2C04A-1E38-20FE-62BD-072D2853E8A8}"/>
              </a:ext>
            </a:extLst>
          </p:cNvPr>
          <p:cNvSpPr txBox="1">
            <a:spLocks noChangeArrowheads="1"/>
          </p:cNvSpPr>
          <p:nvPr/>
        </p:nvSpPr>
        <p:spPr bwMode="auto">
          <a:xfrm>
            <a:off x="6588224" y="1772816"/>
            <a:ext cx="2059458" cy="3744416"/>
          </a:xfrm>
          <a:prstGeom prst="rect">
            <a:avLst/>
          </a:prstGeom>
          <a:solidFill>
            <a:schemeClr val="bg1"/>
          </a:solidFill>
          <a:ln>
            <a:noFill/>
          </a:ln>
        </p:spPr>
        <p:txBody>
          <a:bodyPr lIns="20574" tIns="13716" rIns="0" bIns="0"/>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600" b="1" dirty="0">
                <a:solidFill>
                  <a:srgbClr val="000000"/>
                </a:solidFill>
                <a:latin typeface="ＭＳ 明朝" panose="02020609040205080304" pitchFamily="17" charset="-128"/>
                <a:ea typeface="ＭＳ 明朝" panose="02020609040205080304" pitchFamily="17" charset="-128"/>
              </a:rPr>
              <a:t>出典：国立社会保障・人口問題研究所</a:t>
            </a:r>
            <a:r>
              <a:rPr lang="en-US" altLang="ja-JP" sz="1600" b="1" dirty="0">
                <a:solidFill>
                  <a:srgbClr val="000000"/>
                </a:solidFill>
                <a:latin typeface="ＭＳ 明朝" panose="02020609040205080304" pitchFamily="17" charset="-128"/>
                <a:ea typeface="ＭＳ 明朝" panose="02020609040205080304" pitchFamily="17" charset="-128"/>
              </a:rPr>
              <a:t>http://</a:t>
            </a:r>
            <a:r>
              <a:rPr lang="en-US" altLang="ja-JP" sz="1600" b="1" dirty="0" err="1">
                <a:solidFill>
                  <a:srgbClr val="000000"/>
                </a:solidFill>
                <a:latin typeface="ＭＳ 明朝" panose="02020609040205080304" pitchFamily="17" charset="-128"/>
                <a:ea typeface="ＭＳ 明朝" panose="02020609040205080304" pitchFamily="17" charset="-128"/>
              </a:rPr>
              <a:t>www.ipss.go.jp</a:t>
            </a:r>
            <a:r>
              <a:rPr lang="en-US" altLang="ja-JP" sz="1600" b="1" dirty="0">
                <a:solidFill>
                  <a:srgbClr val="000000"/>
                </a:solidFill>
                <a:latin typeface="ＭＳ 明朝" panose="02020609040205080304" pitchFamily="17" charset="-128"/>
                <a:ea typeface="ＭＳ 明朝" panose="02020609040205080304" pitchFamily="17" charset="-128"/>
              </a:rPr>
              <a:t>/</a:t>
            </a:r>
          </a:p>
          <a:p>
            <a:r>
              <a:rPr lang="ja-JP" altLang="en-US" sz="1600" b="1" dirty="0">
                <a:solidFill>
                  <a:srgbClr val="000000"/>
                </a:solidFill>
                <a:latin typeface="ＭＳ 明朝" panose="02020609040205080304" pitchFamily="17" charset="-128"/>
                <a:ea typeface="ＭＳ 明朝" panose="02020609040205080304" pitchFamily="17" charset="-128"/>
              </a:rPr>
              <a:t>人口統計資料集</a:t>
            </a:r>
            <a:r>
              <a:rPr lang="en-US" altLang="ja-JP" sz="1600" b="1" dirty="0">
                <a:solidFill>
                  <a:srgbClr val="000000"/>
                </a:solidFill>
                <a:latin typeface="ＭＳ 明朝" panose="02020609040205080304" pitchFamily="17" charset="-128"/>
                <a:ea typeface="ＭＳ 明朝" panose="02020609040205080304" pitchFamily="17" charset="-128"/>
              </a:rPr>
              <a:t>(2012</a:t>
            </a:r>
            <a:r>
              <a:rPr lang="ja-JP" altLang="en-US" sz="1600" b="1" dirty="0">
                <a:solidFill>
                  <a:srgbClr val="000000"/>
                </a:solidFill>
                <a:latin typeface="ＭＳ 明朝" panose="02020609040205080304" pitchFamily="17" charset="-128"/>
                <a:ea typeface="ＭＳ 明朝" panose="02020609040205080304" pitchFamily="17" charset="-128"/>
              </a:rPr>
              <a:t>年版）表７－１５ 世帯構造別</a:t>
            </a:r>
            <a:r>
              <a:rPr lang="en-US" altLang="ja-JP" sz="1600" b="1" dirty="0">
                <a:solidFill>
                  <a:srgbClr val="000000"/>
                </a:solidFill>
                <a:latin typeface="ＭＳ 明朝" panose="02020609040205080304" pitchFamily="17" charset="-128"/>
                <a:ea typeface="ＭＳ 明朝" panose="02020609040205080304" pitchFamily="17" charset="-128"/>
              </a:rPr>
              <a:t>65</a:t>
            </a:r>
            <a:r>
              <a:rPr lang="ja-JP" altLang="en-US" sz="1600" b="1" dirty="0">
                <a:solidFill>
                  <a:srgbClr val="000000"/>
                </a:solidFill>
                <a:latin typeface="ＭＳ 明朝" panose="02020609040205080304" pitchFamily="17" charset="-128"/>
                <a:ea typeface="ＭＳ 明朝" panose="02020609040205080304" pitchFamily="17" charset="-128"/>
              </a:rPr>
              <a:t>歳以上の者のいる世帯数：</a:t>
            </a:r>
            <a:r>
              <a:rPr lang="en-US" altLang="ja-JP" sz="1600" b="1" dirty="0">
                <a:solidFill>
                  <a:srgbClr val="000000"/>
                </a:solidFill>
                <a:latin typeface="ＭＳ 明朝" panose="02020609040205080304" pitchFamily="17" charset="-128"/>
                <a:ea typeface="ＭＳ 明朝" panose="02020609040205080304" pitchFamily="17" charset="-128"/>
              </a:rPr>
              <a:t>1975</a:t>
            </a:r>
            <a:r>
              <a:rPr lang="ja-JP" altLang="en-US" sz="1600" b="1" dirty="0">
                <a:solidFill>
                  <a:srgbClr val="000000"/>
                </a:solidFill>
                <a:latin typeface="ＭＳ 明朝" panose="02020609040205080304" pitchFamily="17" charset="-128"/>
                <a:ea typeface="ＭＳ 明朝" panose="02020609040205080304" pitchFamily="17" charset="-128"/>
              </a:rPr>
              <a:t>～</a:t>
            </a:r>
            <a:r>
              <a:rPr lang="en-US" altLang="ja-JP" sz="1600" b="1" dirty="0">
                <a:solidFill>
                  <a:srgbClr val="000000"/>
                </a:solidFill>
                <a:latin typeface="ＭＳ 明朝" panose="02020609040205080304" pitchFamily="17" charset="-128"/>
                <a:ea typeface="ＭＳ 明朝" panose="02020609040205080304" pitchFamily="17" charset="-128"/>
              </a:rPr>
              <a:t>2010</a:t>
            </a:r>
            <a:r>
              <a:rPr lang="ja-JP" altLang="en-US" sz="1600" b="1" dirty="0">
                <a:latin typeface="ＭＳ 明朝" panose="02020609040205080304" pitchFamily="17" charset="-128"/>
                <a:ea typeface="ＭＳ 明朝" panose="02020609040205080304" pitchFamily="17" charset="-128"/>
              </a:rPr>
              <a:t>年</a:t>
            </a:r>
            <a:endParaRPr lang="en-US" altLang="ja-JP" sz="1600" b="1" dirty="0">
              <a:latin typeface="ＭＳ 明朝" panose="02020609040205080304" pitchFamily="17" charset="-128"/>
              <a:ea typeface="ＭＳ 明朝" panose="02020609040205080304" pitchFamily="17" charset="-128"/>
            </a:endParaRPr>
          </a:p>
          <a:p>
            <a:r>
              <a:rPr lang="ja-JP" altLang="en-US" sz="1600" b="1" dirty="0">
                <a:latin typeface="ＭＳ 明朝" panose="02020609040205080304" pitchFamily="17" charset="-128"/>
                <a:ea typeface="ＭＳ 明朝" panose="02020609040205080304" pitchFamily="17" charset="-128"/>
              </a:rPr>
              <a:t>	</a:t>
            </a:r>
            <a:endParaRPr lang="en-US" altLang="ja-JP" sz="1600" b="1" dirty="0">
              <a:latin typeface="ＭＳ 明朝" panose="02020609040205080304" pitchFamily="17" charset="-128"/>
              <a:ea typeface="ＭＳ 明朝" panose="02020609040205080304" pitchFamily="17" charset="-128"/>
            </a:endParaRPr>
          </a:p>
          <a:p>
            <a:r>
              <a:rPr lang="ja-JP" altLang="en-US" sz="1600" b="1" dirty="0">
                <a:latin typeface="ＭＳ 明朝" panose="02020609040205080304" pitchFamily="17" charset="-128"/>
                <a:ea typeface="ＭＳ 明朝" panose="02020609040205080304" pitchFamily="17" charset="-128"/>
              </a:rPr>
              <a:t>注</a:t>
            </a:r>
            <a:r>
              <a:rPr lang="en-US" altLang="ja-JP" sz="1600" b="1" dirty="0">
                <a:latin typeface="ＭＳ 明朝" panose="02020609040205080304" pitchFamily="17" charset="-128"/>
                <a:ea typeface="ＭＳ 明朝" panose="02020609040205080304" pitchFamily="17" charset="-128"/>
              </a:rPr>
              <a:t>1)</a:t>
            </a:r>
            <a:r>
              <a:rPr lang="ja-JP" altLang="en-US" sz="1600" b="1" dirty="0">
                <a:latin typeface="ＭＳ 明朝" panose="02020609040205080304" pitchFamily="17" charset="-128"/>
                <a:ea typeface="ＭＳ 明朝" panose="02020609040205080304" pitchFamily="17" charset="-128"/>
              </a:rPr>
              <a:t>世帯主を中心とした直系三世代以上の世帯</a:t>
            </a:r>
            <a:r>
              <a:rPr lang="ja-JP" altLang="en-US" sz="1600" b="1" dirty="0"/>
              <a:t>		</a:t>
            </a:r>
            <a:r>
              <a:rPr lang="ja-JP" altLang="en-US" sz="825" dirty="0"/>
              <a:t>	</a:t>
            </a:r>
            <a:r>
              <a:rPr lang="ja-JP" altLang="en-US" sz="750" dirty="0"/>
              <a:t>			</a:t>
            </a:r>
          </a:p>
        </p:txBody>
      </p:sp>
      <p:pic>
        <p:nvPicPr>
          <p:cNvPr id="2" name="図 1">
            <a:extLst>
              <a:ext uri="{FF2B5EF4-FFF2-40B4-BE49-F238E27FC236}">
                <a16:creationId xmlns:a16="http://schemas.microsoft.com/office/drawing/2014/main" id="{F9DC9787-3C4B-10C1-0E77-A803FD732098}"/>
              </a:ext>
            </a:extLst>
          </p:cNvPr>
          <p:cNvPicPr>
            <a:picLocks noChangeAspect="1"/>
          </p:cNvPicPr>
          <p:nvPr/>
        </p:nvPicPr>
        <p:blipFill>
          <a:blip r:embed="rId2"/>
          <a:stretch>
            <a:fillRect/>
          </a:stretch>
        </p:blipFill>
        <p:spPr>
          <a:xfrm>
            <a:off x="-180528" y="1376809"/>
            <a:ext cx="6335096" cy="4140423"/>
          </a:xfrm>
          <a:prstGeom prst="rect">
            <a:avLst/>
          </a:prstGeom>
        </p:spPr>
      </p:pic>
    </p:spTree>
    <p:extLst>
      <p:ext uri="{BB962C8B-B14F-4D97-AF65-F5344CB8AC3E}">
        <p14:creationId xmlns:p14="http://schemas.microsoft.com/office/powerpoint/2010/main" val="2418836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2ABB6A-3D32-A562-A71B-E2ED6CB8170E}"/>
              </a:ext>
            </a:extLst>
          </p:cNvPr>
          <p:cNvSpPr>
            <a:spLocks noGrp="1"/>
          </p:cNvSpPr>
          <p:nvPr>
            <p:ph type="title"/>
          </p:nvPr>
        </p:nvSpPr>
        <p:spPr>
          <a:xfrm>
            <a:off x="721786" y="584647"/>
            <a:ext cx="7957765" cy="612105"/>
          </a:xfrm>
        </p:spPr>
        <p:txBody>
          <a:bodyPr/>
          <a:lstStyle/>
          <a:p>
            <a:r>
              <a:rPr lang="ja-JP" altLang="en-US" sz="3000" dirty="0">
                <a:ea typeface="ＭＳ Ｐゴシック" panose="020B0600070205080204" pitchFamily="50" charset="-128"/>
              </a:rPr>
              <a:t>６５歳以上の高齢者世帯の増加</a:t>
            </a:r>
            <a:endParaRPr lang="en-US" dirty="0"/>
          </a:p>
        </p:txBody>
      </p:sp>
      <p:sp>
        <p:nvSpPr>
          <p:cNvPr id="3" name="コンテンツ プレースホルダー 2">
            <a:extLst>
              <a:ext uri="{FF2B5EF4-FFF2-40B4-BE49-F238E27FC236}">
                <a16:creationId xmlns:a16="http://schemas.microsoft.com/office/drawing/2014/main" id="{B2066E51-9748-E5E7-5F3C-E3EF3B928824}"/>
              </a:ext>
            </a:extLst>
          </p:cNvPr>
          <p:cNvSpPr>
            <a:spLocks noGrp="1"/>
          </p:cNvSpPr>
          <p:nvPr>
            <p:ph idx="1"/>
          </p:nvPr>
        </p:nvSpPr>
        <p:spPr>
          <a:xfrm>
            <a:off x="719427" y="1844824"/>
            <a:ext cx="7499430" cy="3960440"/>
          </a:xfrm>
        </p:spPr>
        <p:txBody>
          <a:bodyPr/>
          <a:lstStyle/>
          <a:p>
            <a:r>
              <a:rPr lang="en-US" altLang="ja-JP" sz="2000" dirty="0">
                <a:latin typeface="ＭＳ 明朝" panose="02020609040205080304" pitchFamily="17" charset="-128"/>
                <a:ea typeface="ＭＳ 明朝" panose="02020609040205080304" pitchFamily="17" charset="-128"/>
              </a:rPr>
              <a:t>65</a:t>
            </a:r>
            <a:r>
              <a:rPr lang="ja-JP" altLang="en-US" sz="2000" dirty="0">
                <a:latin typeface="ＭＳ 明朝" panose="02020609040205080304" pitchFamily="17" charset="-128"/>
                <a:ea typeface="ＭＳ 明朝" panose="02020609040205080304" pitchFamily="17" charset="-128"/>
              </a:rPr>
              <a:t>歳以上の者がいる世帯数は、</a:t>
            </a:r>
            <a:r>
              <a:rPr lang="en-US" altLang="ja-JP" sz="2000" dirty="0">
                <a:latin typeface="ＭＳ 明朝" panose="02020609040205080304" pitchFamily="17" charset="-128"/>
                <a:ea typeface="ＭＳ 明朝" panose="02020609040205080304" pitchFamily="17" charset="-128"/>
              </a:rPr>
              <a:t>1975</a:t>
            </a:r>
            <a:r>
              <a:rPr lang="ja-JP" altLang="en-US" sz="2000" dirty="0">
                <a:latin typeface="ＭＳ 明朝" panose="02020609040205080304" pitchFamily="17" charset="-128"/>
                <a:ea typeface="ＭＳ 明朝" panose="02020609040205080304" pitchFamily="17" charset="-128"/>
              </a:rPr>
              <a:t>年の</a:t>
            </a:r>
            <a:r>
              <a:rPr lang="en-US" altLang="ja-JP" sz="2000" dirty="0">
                <a:latin typeface="ＭＳ 明朝" panose="02020609040205080304" pitchFamily="17" charset="-128"/>
                <a:ea typeface="ＭＳ 明朝" panose="02020609040205080304" pitchFamily="17" charset="-128"/>
              </a:rPr>
              <a:t>712</a:t>
            </a:r>
            <a:r>
              <a:rPr lang="ja-JP" altLang="en-US" sz="2000" dirty="0">
                <a:latin typeface="ＭＳ 明朝" panose="02020609040205080304" pitchFamily="17" charset="-128"/>
                <a:ea typeface="ＭＳ 明朝" panose="02020609040205080304" pitchFamily="17" charset="-128"/>
              </a:rPr>
              <a:t>万世帯から</a:t>
            </a:r>
            <a:r>
              <a:rPr lang="en-US" altLang="ja-JP" sz="2000" dirty="0">
                <a:latin typeface="ＭＳ 明朝" panose="02020609040205080304" pitchFamily="17" charset="-128"/>
                <a:ea typeface="ＭＳ 明朝" panose="02020609040205080304" pitchFamily="17" charset="-128"/>
              </a:rPr>
              <a:t>2021</a:t>
            </a:r>
            <a:r>
              <a:rPr lang="ja-JP" altLang="en-US" sz="2000" dirty="0">
                <a:latin typeface="ＭＳ 明朝" panose="02020609040205080304" pitchFamily="17" charset="-128"/>
                <a:ea typeface="ＭＳ 明朝" panose="02020609040205080304" pitchFamily="17" charset="-128"/>
              </a:rPr>
              <a:t>年の</a:t>
            </a:r>
            <a:r>
              <a:rPr lang="en-US" altLang="ja-JP" sz="2000" dirty="0">
                <a:latin typeface="ＭＳ 明朝" panose="02020609040205080304" pitchFamily="17" charset="-128"/>
                <a:ea typeface="ＭＳ 明朝" panose="02020609040205080304" pitchFamily="17" charset="-128"/>
              </a:rPr>
              <a:t>2581</a:t>
            </a:r>
            <a:r>
              <a:rPr lang="ja-JP" altLang="en-US" sz="2000" dirty="0">
                <a:latin typeface="ＭＳ 明朝" panose="02020609040205080304" pitchFamily="17" charset="-128"/>
                <a:ea typeface="ＭＳ 明朝" panose="02020609040205080304" pitchFamily="17" charset="-128"/>
              </a:rPr>
              <a:t>万世帯に急増している。そのうち</a:t>
            </a:r>
            <a:endParaRPr lang="en-US" altLang="ja-JP" sz="2000" dirty="0">
              <a:latin typeface="ＭＳ 明朝" panose="02020609040205080304" pitchFamily="17" charset="-128"/>
              <a:ea typeface="ＭＳ 明朝" panose="02020609040205080304" pitchFamily="17" charset="-128"/>
            </a:endParaRPr>
          </a:p>
          <a:p>
            <a:r>
              <a:rPr lang="ja-JP" altLang="en-US" sz="2000" dirty="0">
                <a:latin typeface="ＭＳ 明朝" panose="02020609040205080304" pitchFamily="17" charset="-128"/>
                <a:ea typeface="ＭＳ 明朝" panose="02020609040205080304" pitchFamily="17" charset="-128"/>
              </a:rPr>
              <a:t>高齢者単独世帯は</a:t>
            </a:r>
            <a:r>
              <a:rPr lang="en-US" altLang="ja-JP" sz="2000" dirty="0">
                <a:latin typeface="ＭＳ 明朝" panose="02020609040205080304" pitchFamily="17" charset="-128"/>
                <a:ea typeface="ＭＳ 明朝" panose="02020609040205080304" pitchFamily="17" charset="-128"/>
              </a:rPr>
              <a:t>61.1</a:t>
            </a:r>
            <a:r>
              <a:rPr lang="ja-JP" altLang="en-US" sz="2000" dirty="0">
                <a:latin typeface="ＭＳ 明朝" panose="02020609040205080304" pitchFamily="17" charset="-128"/>
                <a:ea typeface="ＭＳ 明朝" panose="02020609040205080304" pitchFamily="17" charset="-128"/>
              </a:rPr>
              <a:t>万から</a:t>
            </a:r>
            <a:r>
              <a:rPr lang="en-US" altLang="ja-JP" sz="2000" dirty="0">
                <a:latin typeface="ＭＳ 明朝" panose="02020609040205080304" pitchFamily="17" charset="-128"/>
                <a:ea typeface="ＭＳ 明朝" panose="02020609040205080304" pitchFamily="17" charset="-128"/>
              </a:rPr>
              <a:t>743</a:t>
            </a:r>
            <a:r>
              <a:rPr lang="ja-JP" altLang="en-US" sz="2000" dirty="0">
                <a:latin typeface="ＭＳ 明朝" panose="02020609040205080304" pitchFamily="17" charset="-128"/>
                <a:ea typeface="ＭＳ 明朝" panose="02020609040205080304" pitchFamily="17" charset="-128"/>
              </a:rPr>
              <a:t>万世帯（全体の</a:t>
            </a:r>
            <a:r>
              <a:rPr lang="en-US" altLang="ja-JP" sz="2000" dirty="0">
                <a:latin typeface="ＭＳ 明朝" panose="02020609040205080304" pitchFamily="17" charset="-128"/>
                <a:ea typeface="ＭＳ 明朝" panose="02020609040205080304" pitchFamily="17" charset="-128"/>
              </a:rPr>
              <a:t>8.6</a:t>
            </a:r>
            <a:r>
              <a:rPr lang="ja-JP" altLang="en-US" sz="2000" dirty="0">
                <a:latin typeface="ＭＳ 明朝" panose="02020609040205080304" pitchFamily="17" charset="-128"/>
                <a:ea typeface="ＭＳ 明朝" panose="02020609040205080304" pitchFamily="17" charset="-128"/>
              </a:rPr>
              <a:t>％から</a:t>
            </a:r>
            <a:r>
              <a:rPr lang="en-US" altLang="ja-JP" sz="2000" dirty="0">
                <a:latin typeface="ＭＳ 明朝" panose="02020609040205080304" pitchFamily="17" charset="-128"/>
                <a:ea typeface="ＭＳ 明朝" panose="02020609040205080304" pitchFamily="17" charset="-128"/>
              </a:rPr>
              <a:t>28.8</a:t>
            </a:r>
            <a:r>
              <a:rPr lang="ja-JP" altLang="en-US" sz="2000" dirty="0">
                <a:latin typeface="ＭＳ 明朝" panose="02020609040205080304" pitchFamily="17" charset="-128"/>
                <a:ea typeface="ＭＳ 明朝" panose="02020609040205080304" pitchFamily="17" charset="-128"/>
              </a:rPr>
              <a:t>％）に増加</a:t>
            </a:r>
            <a:endParaRPr lang="en-US" altLang="ja-JP" sz="2000" dirty="0">
              <a:latin typeface="ＭＳ 明朝" panose="02020609040205080304" pitchFamily="17" charset="-128"/>
              <a:ea typeface="ＭＳ 明朝" panose="02020609040205080304" pitchFamily="17" charset="-128"/>
            </a:endParaRPr>
          </a:p>
          <a:p>
            <a:r>
              <a:rPr lang="ja-JP" altLang="en-US" sz="2000" dirty="0">
                <a:latin typeface="ＭＳ 明朝" panose="02020609040205080304" pitchFamily="17" charset="-128"/>
                <a:ea typeface="ＭＳ 明朝" panose="02020609040205080304" pitchFamily="17" charset="-128"/>
              </a:rPr>
              <a:t>夫婦のみの世帯は</a:t>
            </a:r>
            <a:r>
              <a:rPr lang="en-US" altLang="ja-JP" sz="2000" dirty="0">
                <a:latin typeface="ＭＳ 明朝" panose="02020609040205080304" pitchFamily="17" charset="-128"/>
                <a:ea typeface="ＭＳ 明朝" panose="02020609040205080304" pitchFamily="17" charset="-128"/>
              </a:rPr>
              <a:t>93</a:t>
            </a:r>
            <a:r>
              <a:rPr lang="ja-JP" altLang="en-US" sz="2000" dirty="0">
                <a:latin typeface="ＭＳ 明朝" panose="02020609040205080304" pitchFamily="17" charset="-128"/>
                <a:ea typeface="ＭＳ 明朝" panose="02020609040205080304" pitchFamily="17" charset="-128"/>
              </a:rPr>
              <a:t>万から</a:t>
            </a:r>
            <a:r>
              <a:rPr lang="en-US" altLang="ja-JP" sz="2000" dirty="0">
                <a:latin typeface="ＭＳ 明朝" panose="02020609040205080304" pitchFamily="17" charset="-128"/>
                <a:ea typeface="ＭＳ 明朝" panose="02020609040205080304" pitchFamily="17" charset="-128"/>
              </a:rPr>
              <a:t>827</a:t>
            </a:r>
            <a:r>
              <a:rPr lang="ja-JP" altLang="en-US" sz="2000" dirty="0">
                <a:latin typeface="ＭＳ 明朝" panose="02020609040205080304" pitchFamily="17" charset="-128"/>
                <a:ea typeface="ＭＳ 明朝" panose="02020609040205080304" pitchFamily="17" charset="-128"/>
              </a:rPr>
              <a:t>万（</a:t>
            </a:r>
            <a:r>
              <a:rPr lang="en-US" altLang="ja-JP" sz="2000" dirty="0">
                <a:latin typeface="ＭＳ 明朝" panose="02020609040205080304" pitchFamily="17" charset="-128"/>
                <a:ea typeface="ＭＳ 明朝" panose="02020609040205080304" pitchFamily="17" charset="-128"/>
              </a:rPr>
              <a:t>2019</a:t>
            </a:r>
            <a:r>
              <a:rPr lang="ja-JP" altLang="en-US" sz="2000" dirty="0">
                <a:latin typeface="ＭＳ 明朝" panose="02020609040205080304" pitchFamily="17" charset="-128"/>
                <a:ea typeface="ＭＳ 明朝" panose="02020609040205080304" pitchFamily="17" charset="-128"/>
              </a:rPr>
              <a:t>年）まで増加し、</a:t>
            </a:r>
            <a:r>
              <a:rPr lang="en-US" altLang="ja-JP" sz="2000" dirty="0">
                <a:latin typeface="ＭＳ 明朝" panose="02020609040205080304" pitchFamily="17" charset="-128"/>
                <a:ea typeface="ＭＳ 明朝" panose="02020609040205080304" pitchFamily="17" charset="-128"/>
              </a:rPr>
              <a:t>825</a:t>
            </a:r>
            <a:r>
              <a:rPr lang="ja-JP" altLang="en-US" sz="2000" dirty="0">
                <a:latin typeface="ＭＳ 明朝" panose="02020609040205080304" pitchFamily="17" charset="-128"/>
                <a:ea typeface="ＭＳ 明朝" panose="02020609040205080304" pitchFamily="17" charset="-128"/>
              </a:rPr>
              <a:t>万世帯に減少（全体の</a:t>
            </a:r>
            <a:r>
              <a:rPr lang="en-US" altLang="ja-JP" sz="2000" dirty="0">
                <a:latin typeface="ＭＳ 明朝" panose="02020609040205080304" pitchFamily="17" charset="-128"/>
                <a:ea typeface="ＭＳ 明朝" panose="02020609040205080304" pitchFamily="17" charset="-128"/>
              </a:rPr>
              <a:t>13.1</a:t>
            </a:r>
            <a:r>
              <a:rPr lang="ja-JP" altLang="en-US" sz="2000" dirty="0">
                <a:latin typeface="ＭＳ 明朝" panose="02020609040205080304" pitchFamily="17" charset="-128"/>
                <a:ea typeface="ＭＳ 明朝" panose="02020609040205080304" pitchFamily="17" charset="-128"/>
              </a:rPr>
              <a:t>％から</a:t>
            </a:r>
            <a:r>
              <a:rPr lang="en-US" altLang="ja-JP" sz="2000" dirty="0">
                <a:latin typeface="ＭＳ 明朝" panose="02020609040205080304" pitchFamily="17" charset="-128"/>
                <a:ea typeface="ＭＳ 明朝" panose="02020609040205080304" pitchFamily="17" charset="-128"/>
              </a:rPr>
              <a:t>31.0</a:t>
            </a:r>
            <a:r>
              <a:rPr lang="ja-JP" altLang="en-US" sz="2000" dirty="0">
                <a:latin typeface="ＭＳ 明朝" panose="02020609040205080304" pitchFamily="17" charset="-128"/>
                <a:ea typeface="ＭＳ 明朝" panose="02020609040205080304" pitchFamily="17" charset="-128"/>
              </a:rPr>
              <a:t>％）</a:t>
            </a:r>
            <a:endParaRPr lang="en-US" altLang="ja-JP" sz="2000" dirty="0">
              <a:latin typeface="ＭＳ 明朝" panose="02020609040205080304" pitchFamily="17" charset="-128"/>
              <a:ea typeface="ＭＳ 明朝" panose="02020609040205080304" pitchFamily="17" charset="-128"/>
            </a:endParaRPr>
          </a:p>
          <a:p>
            <a:r>
              <a:rPr lang="ja-JP" altLang="en-US" sz="2000" dirty="0">
                <a:latin typeface="ＭＳ 明朝" panose="02020609040205080304" pitchFamily="17" charset="-128"/>
                <a:ea typeface="ＭＳ 明朝" panose="02020609040205080304" pitchFamily="17" charset="-128"/>
              </a:rPr>
              <a:t>三世代同居世帯は</a:t>
            </a:r>
            <a:r>
              <a:rPr lang="en-US" altLang="ja-JP" sz="2000" dirty="0">
                <a:latin typeface="ＭＳ 明朝" panose="02020609040205080304" pitchFamily="17" charset="-128"/>
                <a:ea typeface="ＭＳ 明朝" panose="02020609040205080304" pitchFamily="17" charset="-128"/>
              </a:rPr>
              <a:t>430</a:t>
            </a:r>
            <a:r>
              <a:rPr lang="ja-JP" altLang="en-US" sz="2000" dirty="0">
                <a:latin typeface="ＭＳ 明朝" panose="02020609040205080304" pitchFamily="17" charset="-128"/>
                <a:ea typeface="ＭＳ 明朝" panose="02020609040205080304" pitchFamily="17" charset="-128"/>
              </a:rPr>
              <a:t>万（</a:t>
            </a:r>
            <a:r>
              <a:rPr lang="en-US" altLang="ja-JP" sz="2000" dirty="0">
                <a:latin typeface="ＭＳ 明朝" panose="02020609040205080304" pitchFamily="17" charset="-128"/>
                <a:ea typeface="ＭＳ 明朝" panose="02020609040205080304" pitchFamily="17" charset="-128"/>
              </a:rPr>
              <a:t>1985</a:t>
            </a:r>
            <a:r>
              <a:rPr lang="ja-JP" altLang="en-US" sz="2000" dirty="0">
                <a:latin typeface="ＭＳ 明朝" panose="02020609040205080304" pitchFamily="17" charset="-128"/>
                <a:ea typeface="ＭＳ 明朝" panose="02020609040205080304" pitchFamily="17" charset="-128"/>
              </a:rPr>
              <a:t>年）以降減少、</a:t>
            </a:r>
            <a:r>
              <a:rPr lang="en-US" altLang="ja-JP" sz="2000" dirty="0">
                <a:latin typeface="ＭＳ 明朝" panose="02020609040205080304" pitchFamily="17" charset="-128"/>
                <a:ea typeface="ＭＳ 明朝" panose="02020609040205080304" pitchFamily="17" charset="-128"/>
              </a:rPr>
              <a:t>240</a:t>
            </a:r>
            <a:r>
              <a:rPr lang="ja-JP" altLang="en-US" sz="2000" dirty="0">
                <a:latin typeface="ＭＳ 明朝" panose="02020609040205080304" pitchFamily="17" charset="-128"/>
                <a:ea typeface="ＭＳ 明朝" panose="02020609040205080304" pitchFamily="17" charset="-128"/>
              </a:rPr>
              <a:t>万世帯まで減少している。</a:t>
            </a:r>
            <a:endParaRPr lang="en-US" altLang="ja-JP" sz="2000" dirty="0">
              <a:latin typeface="ＭＳ 明朝" panose="02020609040205080304" pitchFamily="17" charset="-128"/>
              <a:ea typeface="ＭＳ 明朝" panose="02020609040205080304" pitchFamily="17" charset="-128"/>
            </a:endParaRPr>
          </a:p>
          <a:p>
            <a:pPr marL="0" indent="0">
              <a:buNone/>
            </a:pPr>
            <a:endParaRPr lang="en-US" altLang="ja-JP" sz="1800" dirty="0">
              <a:latin typeface="ＭＳ 明朝" panose="02020609040205080304" pitchFamily="17" charset="-128"/>
              <a:ea typeface="ＭＳ 明朝" panose="02020609040205080304" pitchFamily="17" charset="-128"/>
            </a:endParaRPr>
          </a:p>
          <a:p>
            <a:pPr marL="0" indent="0">
              <a:buNone/>
            </a:pPr>
            <a:r>
              <a:rPr lang="ja-JP" altLang="en-US" sz="1800" dirty="0">
                <a:latin typeface="ＭＳ 明朝" panose="02020609040205080304" pitchFamily="17" charset="-128"/>
                <a:ea typeface="ＭＳ 明朝" panose="02020609040205080304" pitchFamily="17" charset="-128"/>
              </a:rPr>
              <a:t>★人口高齢化⇒高齢者のいる世帯の増加⇒高齢夫婦のみの世帯や、高齢者単独世帯が増加。介護・施設需要が増大している。特に住居問題（サ高住など増加）。</a:t>
            </a:r>
            <a:endParaRPr lang="en-US" dirty="0"/>
          </a:p>
        </p:txBody>
      </p:sp>
    </p:spTree>
    <p:extLst>
      <p:ext uri="{BB962C8B-B14F-4D97-AF65-F5344CB8AC3E}">
        <p14:creationId xmlns:p14="http://schemas.microsoft.com/office/powerpoint/2010/main" val="2269197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6FDF72-0C7F-BC87-A04F-56DE4101BE5A}"/>
              </a:ext>
            </a:extLst>
          </p:cNvPr>
          <p:cNvSpPr>
            <a:spLocks noGrp="1"/>
          </p:cNvSpPr>
          <p:nvPr>
            <p:ph type="title"/>
          </p:nvPr>
        </p:nvSpPr>
        <p:spPr/>
        <p:txBody>
          <a:bodyPr anchor="ctr" anchorCtr="1"/>
          <a:lstStyle/>
          <a:p>
            <a:r>
              <a:rPr lang="ja-JP" altLang="en-US" dirty="0"/>
              <a:t>ステップファミリーとは、</a:t>
            </a:r>
            <a:endParaRPr lang="en-US" dirty="0"/>
          </a:p>
        </p:txBody>
      </p:sp>
      <p:sp>
        <p:nvSpPr>
          <p:cNvPr id="3" name="コンテンツ プレースホルダー 2">
            <a:extLst>
              <a:ext uri="{FF2B5EF4-FFF2-40B4-BE49-F238E27FC236}">
                <a16:creationId xmlns:a16="http://schemas.microsoft.com/office/drawing/2014/main" id="{6625550D-688B-4CA6-7AF6-C2AF32969AC2}"/>
              </a:ext>
            </a:extLst>
          </p:cNvPr>
          <p:cNvSpPr>
            <a:spLocks noGrp="1"/>
          </p:cNvSpPr>
          <p:nvPr>
            <p:ph idx="1"/>
          </p:nvPr>
        </p:nvSpPr>
        <p:spPr>
          <a:xfrm>
            <a:off x="602694" y="1700808"/>
            <a:ext cx="8001000" cy="4267200"/>
          </a:xfrm>
        </p:spPr>
        <p:txBody>
          <a:bodyPr/>
          <a:lstStyle/>
          <a:p>
            <a:r>
              <a:rPr lang="en-US" altLang="ja-JP" dirty="0"/>
              <a:t>Stepfamily:</a:t>
            </a:r>
            <a:r>
              <a:rPr lang="ja-JP" altLang="en-US" dirty="0"/>
              <a:t>多様な形態があり、家族概念や親子関係概念の広がりに伴って境界線は明確ではないが、少なくとも一人の親が、その親の生物学的な子でない子を含む家族をさす場合が一般的である。他の配偶者・パートナーの実子や養子にある子をもつ家族を含む（</a:t>
            </a:r>
            <a:r>
              <a:rPr lang="en-US" altLang="ja-JP" dirty="0"/>
              <a:t>WIKI)</a:t>
            </a:r>
            <a:r>
              <a:rPr lang="ja-JP" altLang="en-US" dirty="0"/>
              <a:t>。</a:t>
            </a:r>
            <a:endParaRPr lang="en-US" altLang="ja-JP" dirty="0"/>
          </a:p>
          <a:p>
            <a:r>
              <a:rPr lang="ja-JP" altLang="en-US" dirty="0"/>
              <a:t>宮部みゆき、</a:t>
            </a:r>
            <a:r>
              <a:rPr lang="ja-JP" altLang="en-US" dirty="0">
                <a:hlinkClick r:id="rId2"/>
              </a:rPr>
              <a:t>ステップファザー・ステップ </a:t>
            </a:r>
            <a:r>
              <a:rPr lang="en-US" altLang="ja-JP" dirty="0">
                <a:hlinkClick r:id="rId2"/>
              </a:rPr>
              <a:t>(</a:t>
            </a:r>
            <a:r>
              <a:rPr lang="ja-JP" altLang="en-US" dirty="0">
                <a:hlinkClick r:id="rId2"/>
              </a:rPr>
              <a:t>講談社文庫</a:t>
            </a:r>
            <a:r>
              <a:rPr lang="en-US" altLang="ja-JP" dirty="0">
                <a:hlinkClick r:id="rId2"/>
              </a:rPr>
              <a:t>) </a:t>
            </a:r>
            <a:r>
              <a:rPr lang="ja-JP" altLang="en-US" dirty="0">
                <a:hlinkClick r:id="rId2"/>
              </a:rPr>
              <a:t>文庫 </a:t>
            </a:r>
            <a:r>
              <a:rPr lang="en-US" altLang="ja-JP" dirty="0">
                <a:hlinkClick r:id="rId2"/>
              </a:rPr>
              <a:t>– 1996/7/13</a:t>
            </a:r>
            <a:r>
              <a:rPr lang="ja-JP" altLang="en-US" dirty="0"/>
              <a:t>　</a:t>
            </a:r>
            <a:r>
              <a:rPr lang="ja-JP" altLang="en-US" dirty="0">
                <a:hlinkClick r:id="rId3"/>
              </a:rPr>
              <a:t>ドラマ化</a:t>
            </a:r>
            <a:endParaRPr lang="en-US" altLang="ja-JP" dirty="0"/>
          </a:p>
          <a:p>
            <a:r>
              <a:rPr lang="zh-TW" altLang="en-US" dirty="0"/>
              <a:t>是枝裕和監督</a:t>
            </a:r>
            <a:r>
              <a:rPr lang="ja-JP" altLang="en-US" dirty="0"/>
              <a:t>　「</a:t>
            </a:r>
            <a:r>
              <a:rPr lang="ja-JP" altLang="en-US" dirty="0">
                <a:hlinkClick r:id="rId4"/>
              </a:rPr>
              <a:t>万引き家族</a:t>
            </a:r>
            <a:r>
              <a:rPr lang="ja-JP" altLang="en-US" dirty="0"/>
              <a:t>」　</a:t>
            </a:r>
            <a:r>
              <a:rPr lang="en-US" altLang="ja-JP" dirty="0"/>
              <a:t>2018</a:t>
            </a:r>
            <a:r>
              <a:rPr lang="ja-JP" altLang="en-US" dirty="0"/>
              <a:t>年製作</a:t>
            </a:r>
            <a:endParaRPr lang="en-US" altLang="ja-JP" dirty="0"/>
          </a:p>
        </p:txBody>
      </p:sp>
    </p:spTree>
    <p:extLst>
      <p:ext uri="{BB962C8B-B14F-4D97-AF65-F5344CB8AC3E}">
        <p14:creationId xmlns:p14="http://schemas.microsoft.com/office/powerpoint/2010/main" val="2874673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4224EB04-F932-10F4-CE19-0700501FCE13}"/>
              </a:ext>
            </a:extLst>
          </p:cNvPr>
          <p:cNvSpPr>
            <a:spLocks noGrp="1" noChangeArrowheads="1"/>
          </p:cNvSpPr>
          <p:nvPr>
            <p:ph type="title"/>
          </p:nvPr>
        </p:nvSpPr>
        <p:spPr>
          <a:xfrm>
            <a:off x="533400" y="228600"/>
            <a:ext cx="8001000" cy="1216025"/>
          </a:xfrm>
        </p:spPr>
        <p:txBody>
          <a:bodyPr/>
          <a:lstStyle/>
          <a:p>
            <a:pPr algn="just" eaLnBrk="1" hangingPunct="1"/>
            <a:r>
              <a:rPr lang="ja-JP" altLang="en-US" sz="3200" dirty="0">
                <a:latin typeface="ＭＳ 明朝" panose="02020609040205080304" pitchFamily="17" charset="-128"/>
                <a:ea typeface="ＭＳ 明朝" panose="02020609040205080304" pitchFamily="17" charset="-128"/>
              </a:rPr>
              <a:t>「日本の世帯数の将来推計（全国推計）－令和 </a:t>
            </a:r>
            <a:r>
              <a:rPr lang="en-US" altLang="ja-JP" sz="3200" dirty="0">
                <a:latin typeface="ＭＳ 明朝" panose="02020609040205080304" pitchFamily="17" charset="-128"/>
                <a:ea typeface="ＭＳ 明朝" panose="02020609040205080304" pitchFamily="17" charset="-128"/>
              </a:rPr>
              <a:t>6</a:t>
            </a:r>
            <a:r>
              <a:rPr lang="ja-JP" altLang="en-US" sz="3200" dirty="0">
                <a:latin typeface="ＭＳ 明朝" panose="02020609040205080304" pitchFamily="17" charset="-128"/>
                <a:ea typeface="ＭＳ 明朝" panose="02020609040205080304" pitchFamily="17" charset="-128"/>
              </a:rPr>
              <a:t>（</a:t>
            </a:r>
            <a:r>
              <a:rPr lang="en-US" altLang="ja-JP" sz="3200" dirty="0">
                <a:latin typeface="ＭＳ 明朝" panose="02020609040205080304" pitchFamily="17" charset="-128"/>
                <a:ea typeface="ＭＳ 明朝" panose="02020609040205080304" pitchFamily="17" charset="-128"/>
              </a:rPr>
              <a:t>2024</a:t>
            </a:r>
            <a:r>
              <a:rPr lang="ja-JP" altLang="en-US" sz="3200" dirty="0">
                <a:latin typeface="ＭＳ 明朝" panose="02020609040205080304" pitchFamily="17" charset="-128"/>
                <a:ea typeface="ＭＳ 明朝" panose="02020609040205080304" pitchFamily="17" charset="-128"/>
              </a:rPr>
              <a:t>）年推計－</a:t>
            </a:r>
            <a:endParaRPr kumimoji="0" lang="ja-JP" altLang="en-US" sz="3200" dirty="0">
              <a:solidFill>
                <a:schemeClr val="tx1"/>
              </a:solidFill>
              <a:latin typeface="ＭＳ 明朝" panose="02020609040205080304" pitchFamily="17" charset="-128"/>
              <a:ea typeface="ＭＳ 明朝" panose="02020609040205080304" pitchFamily="17" charset="-128"/>
            </a:endParaRPr>
          </a:p>
        </p:txBody>
      </p:sp>
      <p:pic>
        <p:nvPicPr>
          <p:cNvPr id="5" name="図 4">
            <a:extLst>
              <a:ext uri="{FF2B5EF4-FFF2-40B4-BE49-F238E27FC236}">
                <a16:creationId xmlns:a16="http://schemas.microsoft.com/office/drawing/2014/main" id="{0AF4CB5F-AD55-430B-4AA8-6757B64A21CA}"/>
              </a:ext>
            </a:extLst>
          </p:cNvPr>
          <p:cNvPicPr>
            <a:picLocks noChangeAspect="1"/>
          </p:cNvPicPr>
          <p:nvPr/>
        </p:nvPicPr>
        <p:blipFill>
          <a:blip r:embed="rId3"/>
          <a:stretch>
            <a:fillRect/>
          </a:stretch>
        </p:blipFill>
        <p:spPr>
          <a:xfrm>
            <a:off x="748679" y="1700808"/>
            <a:ext cx="7646641" cy="4392488"/>
          </a:xfrm>
          <a:prstGeom prst="rect">
            <a:avLst/>
          </a:prstGeom>
        </p:spPr>
      </p:pic>
    </p:spTree>
    <p:extLst>
      <p:ext uri="{BB962C8B-B14F-4D97-AF65-F5344CB8AC3E}">
        <p14:creationId xmlns:p14="http://schemas.microsoft.com/office/powerpoint/2010/main" val="26829586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4224EB04-F932-10F4-CE19-0700501FCE13}"/>
              </a:ext>
            </a:extLst>
          </p:cNvPr>
          <p:cNvSpPr>
            <a:spLocks noGrp="1" noChangeArrowheads="1"/>
          </p:cNvSpPr>
          <p:nvPr>
            <p:ph type="title"/>
          </p:nvPr>
        </p:nvSpPr>
        <p:spPr>
          <a:xfrm>
            <a:off x="574674" y="304801"/>
            <a:ext cx="8245797" cy="819944"/>
          </a:xfrm>
        </p:spPr>
        <p:txBody>
          <a:bodyPr wrap="square" anchor="b">
            <a:normAutofit fontScale="90000"/>
          </a:bodyPr>
          <a:lstStyle/>
          <a:p>
            <a:pPr eaLnBrk="1" hangingPunct="1">
              <a:lnSpc>
                <a:spcPct val="90000"/>
              </a:lnSpc>
            </a:pPr>
            <a:r>
              <a:rPr lang="ja-JP" altLang="en-US" sz="2800" dirty="0"/>
              <a:t>日本の世帯数の将来推計（全国推計）令和 </a:t>
            </a:r>
            <a:r>
              <a:rPr lang="en-US" altLang="ja-JP" sz="2800" dirty="0"/>
              <a:t>6</a:t>
            </a:r>
            <a:r>
              <a:rPr lang="ja-JP" altLang="en-US" sz="2800" dirty="0"/>
              <a:t>（</a:t>
            </a:r>
            <a:r>
              <a:rPr lang="en-US" altLang="ja-JP" sz="2800" dirty="0"/>
              <a:t>2024</a:t>
            </a:r>
            <a:r>
              <a:rPr lang="ja-JP" altLang="en-US" sz="2800" dirty="0"/>
              <a:t>）年推計－</a:t>
            </a:r>
            <a:endParaRPr kumimoji="0" lang="ja-JP" altLang="en-US" sz="2800" dirty="0"/>
          </a:p>
        </p:txBody>
      </p:sp>
      <p:pic>
        <p:nvPicPr>
          <p:cNvPr id="3" name="図 2">
            <a:extLst>
              <a:ext uri="{FF2B5EF4-FFF2-40B4-BE49-F238E27FC236}">
                <a16:creationId xmlns:a16="http://schemas.microsoft.com/office/drawing/2014/main" id="{B42D953C-B0FE-202B-5485-D83FD65B21C0}"/>
              </a:ext>
            </a:extLst>
          </p:cNvPr>
          <p:cNvPicPr>
            <a:picLocks noChangeAspect="1"/>
          </p:cNvPicPr>
          <p:nvPr/>
        </p:nvPicPr>
        <p:blipFill>
          <a:blip r:embed="rId3"/>
          <a:stretch>
            <a:fillRect/>
          </a:stretch>
        </p:blipFill>
        <p:spPr>
          <a:xfrm>
            <a:off x="1529220" y="710416"/>
            <a:ext cx="6336704" cy="6015588"/>
          </a:xfrm>
          <a:prstGeom prst="rect">
            <a:avLst/>
          </a:prstGeom>
          <a:noFill/>
        </p:spPr>
      </p:pic>
    </p:spTree>
    <p:extLst>
      <p:ext uri="{BB962C8B-B14F-4D97-AF65-F5344CB8AC3E}">
        <p14:creationId xmlns:p14="http://schemas.microsoft.com/office/powerpoint/2010/main" val="1989606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additive="base">
                                        <p:cTn id="7" dur="500" fill="hold"/>
                                        <p:tgtEl>
                                          <p:spTgt spid="147458"/>
                                        </p:tgtEl>
                                        <p:attrNameLst>
                                          <p:attrName>ppt_x</p:attrName>
                                        </p:attrNameLst>
                                      </p:cBhvr>
                                      <p:tavLst>
                                        <p:tav tm="0">
                                          <p:val>
                                            <p:strVal val="#ppt_x"/>
                                          </p:val>
                                        </p:tav>
                                        <p:tav tm="100000">
                                          <p:val>
                                            <p:strVal val="#ppt_x"/>
                                          </p:val>
                                        </p:tav>
                                      </p:tavLst>
                                    </p:anim>
                                    <p:anim calcmode="lin" valueType="num">
                                      <p:cBhvr additive="base">
                                        <p:cTn id="8" dur="500" fill="hold"/>
                                        <p:tgtEl>
                                          <p:spTgt spid="1474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Paper#6</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日本の世帯数の将来推計（全国推計）令和 </a:t>
            </a:r>
            <a:r>
              <a:rPr kumimoji="0" lang="en-US" altLang="ja-JP" sz="2000" dirty="0">
                <a:ea typeface="ＭＳ Ｐゴシック" panose="020B0600070205080204" pitchFamily="50" charset="-128"/>
              </a:rPr>
              <a:t>6</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2024</a:t>
            </a:r>
            <a:r>
              <a:rPr kumimoji="0" lang="ja-JP" altLang="en-US" sz="2000" dirty="0">
                <a:ea typeface="ＭＳ Ｐゴシック" panose="020B0600070205080204" pitchFamily="50" charset="-128"/>
              </a:rPr>
              <a:t>）年推計の結果について、どう思いますか？該当するものにレを入れなさい。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683568" y="1772816"/>
            <a:ext cx="8001000" cy="3886200"/>
          </a:xfrm>
        </p:spPr>
        <p:txBody>
          <a:bodyPr/>
          <a:lstStyle/>
          <a:p>
            <a:pPr marL="571500" indent="-571500">
              <a:buFont typeface="Wingdings" panose="05000000000000000000" pitchFamily="2" charset="2"/>
              <a:buAutoNum type="arabicPeriod"/>
            </a:pPr>
            <a:r>
              <a:rPr kumimoji="0" lang="ja-JP" altLang="en-US" sz="2000" dirty="0">
                <a:ea typeface="ＭＳ Ｐゴシック" panose="020B0600070205080204" pitchFamily="50" charset="-128"/>
              </a:rPr>
              <a:t>世帯総数は</a:t>
            </a:r>
            <a:r>
              <a:rPr kumimoji="0" lang="en-US" altLang="ja-JP" sz="2000" dirty="0">
                <a:ea typeface="ＭＳ Ｐゴシック" panose="020B0600070205080204" pitchFamily="50" charset="-128"/>
              </a:rPr>
              <a:t>2030 </a:t>
            </a:r>
            <a:r>
              <a:rPr kumimoji="0" lang="ja-JP" altLang="en-US" sz="2000" dirty="0">
                <a:ea typeface="ＭＳ Ｐゴシック" panose="020B0600070205080204" pitchFamily="50" charset="-128"/>
              </a:rPr>
              <a:t>年をピークに減少、</a:t>
            </a:r>
            <a:r>
              <a:rPr kumimoji="0" lang="en-US" altLang="ja-JP" sz="2000" dirty="0">
                <a:ea typeface="ＭＳ Ｐゴシック" panose="020B0600070205080204" pitchFamily="50" charset="-128"/>
              </a:rPr>
              <a:t>2050 </a:t>
            </a:r>
            <a:r>
              <a:rPr kumimoji="0" lang="ja-JP" altLang="en-US" sz="2000" dirty="0">
                <a:ea typeface="ＭＳ Ｐゴシック" panose="020B0600070205080204" pitchFamily="50" charset="-128"/>
              </a:rPr>
              <a:t>年の平均世帯人員は</a:t>
            </a:r>
            <a:r>
              <a:rPr kumimoji="0" lang="en-US" altLang="ja-JP" sz="2000" dirty="0">
                <a:ea typeface="ＭＳ Ｐゴシック" panose="020B0600070205080204" pitchFamily="50" charset="-128"/>
              </a:rPr>
              <a:t>1.92 </a:t>
            </a:r>
            <a:r>
              <a:rPr kumimoji="0" lang="ja-JP" altLang="en-US" sz="2000" dirty="0">
                <a:ea typeface="ＭＳ Ｐゴシック" panose="020B0600070205080204" pitchFamily="50" charset="-128"/>
              </a:rPr>
              <a:t>人に。</a:t>
            </a:r>
            <a:r>
              <a:rPr kumimoji="0" lang="en-US" altLang="ja-JP" sz="2000" dirty="0">
                <a:ea typeface="ＭＳ Ｐゴシック" panose="020B0600070205080204" pitchFamily="50" charset="-128"/>
              </a:rPr>
              <a:t>2050 </a:t>
            </a:r>
            <a:r>
              <a:rPr kumimoji="0" lang="ja-JP" altLang="en-US" sz="2000" dirty="0">
                <a:ea typeface="ＭＳ Ｐゴシック" panose="020B0600070205080204" pitchFamily="50" charset="-128"/>
              </a:rPr>
              <a:t>年には単独世帯が</a:t>
            </a:r>
            <a:r>
              <a:rPr kumimoji="0" lang="en-US" altLang="ja-JP" sz="2000" dirty="0">
                <a:ea typeface="ＭＳ Ｐゴシック" panose="020B0600070205080204" pitchFamily="50" charset="-128"/>
              </a:rPr>
              <a:t>44.3%</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2,330 </a:t>
            </a:r>
            <a:r>
              <a:rPr kumimoji="0" lang="ja-JP" altLang="en-US" sz="2000" dirty="0">
                <a:ea typeface="ＭＳ Ｐゴシック" panose="020B0600070205080204" pitchFamily="50" charset="-128"/>
              </a:rPr>
              <a:t>万世帯に</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なんとも思わない。</a:t>
            </a:r>
          </a:p>
          <a:p>
            <a:pPr>
              <a:buFont typeface="Wingdings" panose="05000000000000000000" pitchFamily="2" charset="2"/>
              <a:buChar char="q"/>
            </a:pPr>
            <a:r>
              <a:rPr kumimoji="0" lang="ja-JP" altLang="en-US" sz="1800" dirty="0">
                <a:ea typeface="ＭＳ Ｐゴシック" panose="020B0600070205080204" pitchFamily="50" charset="-128"/>
              </a:rPr>
              <a:t> 家族で暮らす人が減って行くのは寂しい</a:t>
            </a:r>
          </a:p>
          <a:p>
            <a:pPr>
              <a:buFont typeface="Wingdings" panose="05000000000000000000" pitchFamily="2" charset="2"/>
              <a:buChar char="q"/>
            </a:pPr>
            <a:r>
              <a:rPr kumimoji="0" lang="ja-JP" altLang="en-US" sz="1800" dirty="0">
                <a:ea typeface="ＭＳ Ｐゴシック" panose="020B0600070205080204" pitchFamily="50" charset="-128"/>
              </a:rPr>
              <a:t>１人の方が気楽に生きられるので良い</a:t>
            </a:r>
          </a:p>
          <a:p>
            <a:pPr>
              <a:buFont typeface="Wingdings" panose="05000000000000000000" pitchFamily="2" charset="2"/>
              <a:buChar char="q"/>
            </a:pPr>
            <a:r>
              <a:rPr kumimoji="0" lang="en-US" altLang="ja-JP" sz="1800" dirty="0">
                <a:ea typeface="ＭＳ Ｐゴシック" panose="020B0600070205080204" pitchFamily="50" charset="-128"/>
              </a:rPr>
              <a:t>2050</a:t>
            </a:r>
            <a:r>
              <a:rPr kumimoji="0" lang="ja-JP" altLang="en-US" sz="1800" dirty="0">
                <a:ea typeface="ＭＳ Ｐゴシック" panose="020B0600070205080204" pitchFamily="50" charset="-128"/>
              </a:rPr>
              <a:t>年頃にはペットやロボットなど人間以外のパートナーと暮らすようになる</a:t>
            </a:r>
          </a:p>
          <a:p>
            <a:pPr>
              <a:buFont typeface="Wingdings" panose="05000000000000000000" pitchFamily="2" charset="2"/>
              <a:buChar char="q"/>
            </a:pPr>
            <a:r>
              <a:rPr kumimoji="0" lang="ja-JP" altLang="en-US" sz="1800" dirty="0">
                <a:ea typeface="ＭＳ Ｐゴシック" panose="020B0600070205080204" pitchFamily="50" charset="-128"/>
              </a:rPr>
              <a:t> センサーを使った見守りサービスなどで孤独死はなくなる。</a:t>
            </a:r>
            <a:endParaRPr kumimoji="0" lang="en-US" altLang="ja-JP" sz="1800" dirty="0">
              <a:ea typeface="ＭＳ Ｐゴシック" panose="020B0600070205080204" pitchFamily="50" charset="-128"/>
            </a:endParaRPr>
          </a:p>
          <a:p>
            <a:pPr>
              <a:buFont typeface="Wingdings" panose="05000000000000000000" pitchFamily="2" charset="2"/>
              <a:buChar char="q"/>
            </a:pPr>
            <a:r>
              <a:rPr kumimoji="0" lang="en-US" altLang="ja-JP" sz="1800" dirty="0">
                <a:ea typeface="ＭＳ Ｐゴシック" panose="020B0600070205080204" pitchFamily="50" charset="-128"/>
              </a:rPr>
              <a:t>1</a:t>
            </a:r>
            <a:r>
              <a:rPr kumimoji="0" lang="ja-JP" altLang="en-US" sz="1800" dirty="0">
                <a:ea typeface="ＭＳ Ｐゴシック" panose="020B0600070205080204" pitchFamily="50" charset="-128"/>
              </a:rPr>
              <a:t>人暮らしの人が増える⇒介護需要が増える</a:t>
            </a:r>
          </a:p>
          <a:p>
            <a:pPr>
              <a:buFont typeface="Wingdings" panose="05000000000000000000" pitchFamily="2" charset="2"/>
              <a:buChar char="q"/>
            </a:pPr>
            <a:r>
              <a:rPr kumimoji="0" lang="ja-JP" altLang="en-US" sz="1800" dirty="0">
                <a:ea typeface="ＭＳ Ｐゴシック" panose="020B0600070205080204" pitchFamily="50" charset="-128"/>
              </a:rPr>
              <a:t>非常に不安だ。</a:t>
            </a:r>
            <a:endParaRPr kumimoji="0" lang="en-US" altLang="ja-JP" sz="1800" dirty="0">
              <a:ea typeface="ＭＳ Ｐゴシック" panose="020B0600070205080204" pitchFamily="50" charset="-128"/>
            </a:endParaRPr>
          </a:p>
          <a:p>
            <a:pPr>
              <a:buFont typeface="Wingdings" panose="05000000000000000000" pitchFamily="2" charset="2"/>
              <a:buChar char="q"/>
            </a:pPr>
            <a:r>
              <a:rPr kumimoji="0" lang="ja-JP" altLang="en-US" sz="1800" dirty="0">
                <a:ea typeface="ＭＳ Ｐゴシック" panose="020B0600070205080204" pitchFamily="50" charset="-128"/>
              </a:rPr>
              <a:t>その他（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p:txBody>
          <a:bodyPr anchor="ctr" anchorCtr="0">
            <a:normAutofit/>
          </a:bodyPr>
          <a:lstStyle/>
          <a:p>
            <a:pPr eaLnBrk="1" hangingPunct="1"/>
            <a:r>
              <a:rPr kumimoji="0" lang="ja-JP" altLang="en-US" sz="3000" dirty="0">
                <a:ea typeface="ＭＳ 明朝" panose="02020609040205080304" pitchFamily="17" charset="-128"/>
              </a:rPr>
              <a:t>世帯の定義　　</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785894" y="1916832"/>
            <a:ext cx="7572212" cy="3672408"/>
          </a:xfrm>
        </p:spPr>
        <p:txBody>
          <a:bodyPr>
            <a:normAutofit fontScale="92500" lnSpcReduction="20000"/>
          </a:bodyPr>
          <a:lstStyle/>
          <a:p>
            <a:pPr algn="just">
              <a:spcAft>
                <a:spcPts val="450"/>
              </a:spcAft>
            </a:pPr>
            <a:r>
              <a:rPr kumimoji="0" lang="ja-JP" altLang="en-US" b="1" dirty="0">
                <a:ea typeface="ＭＳ 明朝" panose="02020609040205080304" pitchFamily="17" charset="-128"/>
              </a:rPr>
              <a:t>世帯：住居及び生計を共にする者の集まり又は独立して住居を維持し、若しくは独立して生計を営む単身者をいう。</a:t>
            </a:r>
            <a:r>
              <a:rPr kumimoji="0" lang="ja-JP" altLang="en-US" sz="1500" b="1" dirty="0">
                <a:solidFill>
                  <a:srgbClr val="FF0000"/>
                </a:solidFill>
                <a:ea typeface="ＭＳ 明朝" panose="02020609040205080304" pitchFamily="17" charset="-128"/>
              </a:rPr>
              <a:t>＊</a:t>
            </a:r>
            <a:r>
              <a:rPr kumimoji="0" lang="ja-JP" altLang="en-US" sz="1500" b="1" dirty="0">
                <a:solidFill>
                  <a:srgbClr val="C00000"/>
                </a:solidFill>
                <a:ea typeface="ＭＳ 明朝" panose="02020609040205080304" pitchFamily="17" charset="-128"/>
              </a:rPr>
              <a:t>居住単位なので単身者も一世帯。逆に別居家族は別世帯になる（例：単身赴任のお父さん）</a:t>
            </a:r>
            <a:r>
              <a:rPr kumimoji="0" lang="ja-JP" altLang="en-US" sz="1500" b="1" dirty="0">
                <a:solidFill>
                  <a:srgbClr val="FF0000"/>
                </a:solidFill>
                <a:ea typeface="ＭＳ 明朝" panose="02020609040205080304" pitchFamily="17" charset="-128"/>
              </a:rPr>
              <a:t>。</a:t>
            </a:r>
            <a:endParaRPr kumimoji="0" lang="en-US" altLang="ja-JP" sz="1800" b="1" dirty="0">
              <a:solidFill>
                <a:srgbClr val="FF0000"/>
              </a:solidFill>
              <a:ea typeface="ＭＳ 明朝" panose="02020609040205080304" pitchFamily="17" charset="-128"/>
            </a:endParaRPr>
          </a:p>
          <a:p>
            <a:pPr algn="just">
              <a:spcAft>
                <a:spcPts val="450"/>
              </a:spcAft>
            </a:pPr>
            <a:r>
              <a:rPr kumimoji="0" lang="ja-JP" altLang="en-US" b="1" dirty="0">
                <a:ea typeface="ＭＳ 明朝" panose="02020609040205080304" pitchFamily="17" charset="-128"/>
              </a:rPr>
              <a:t>世帯主：年齢や所得にかかわらず、世帯の中心となって物事をとりはかる者として世帯側から報告された者をいう</a:t>
            </a:r>
            <a:r>
              <a:rPr kumimoji="0" lang="ja-JP" altLang="en-US" sz="1800" b="1" dirty="0">
                <a:ea typeface="ＭＳ 明朝" panose="02020609040205080304" pitchFamily="17" charset="-128"/>
              </a:rPr>
              <a:t>。</a:t>
            </a:r>
            <a:r>
              <a:rPr kumimoji="0" lang="ja-JP" altLang="en-US" sz="1800" b="1" dirty="0">
                <a:solidFill>
                  <a:srgbClr val="FF0000"/>
                </a:solidFill>
                <a:ea typeface="ＭＳ 明朝" panose="02020609040205080304" pitchFamily="17" charset="-128"/>
              </a:rPr>
              <a:t> </a:t>
            </a:r>
            <a:r>
              <a:rPr kumimoji="0" lang="ja-JP" altLang="en-US" sz="1500" b="1" dirty="0">
                <a:solidFill>
                  <a:srgbClr val="FF0000"/>
                </a:solidFill>
                <a:ea typeface="ＭＳ 明朝" panose="02020609040205080304" pitchFamily="17" charset="-128"/>
              </a:rPr>
              <a:t>＊住民票上の世帯主なので、必ずしも実態を反映するとは限らない。配偶者や子どもを世帯主にすることもできる！</a:t>
            </a:r>
            <a:endParaRPr kumimoji="0" lang="en-US" altLang="ja-JP" sz="1500" b="1" dirty="0">
              <a:ea typeface="ＭＳ 明朝" panose="02020609040205080304" pitchFamily="17" charset="-128"/>
            </a:endParaRPr>
          </a:p>
          <a:p>
            <a:pPr algn="just">
              <a:spcAft>
                <a:spcPts val="450"/>
              </a:spcAft>
            </a:pPr>
            <a:r>
              <a:rPr kumimoji="0" lang="ja-JP" altLang="en-US" b="1" dirty="0">
                <a:ea typeface="ＭＳ 明朝" panose="02020609040205080304" pitchFamily="17" charset="-128"/>
              </a:rPr>
              <a:t>世帯員：世帯を構成する各人をいう</a:t>
            </a:r>
            <a:r>
              <a:rPr kumimoji="0" lang="ja-JP" altLang="en-US" sz="2400" b="1" dirty="0">
                <a:ea typeface="ＭＳ 明朝" panose="02020609040205080304" pitchFamily="17" charset="-128"/>
              </a:rPr>
              <a:t>。</a:t>
            </a:r>
            <a:r>
              <a:rPr kumimoji="0" lang="ja-JP" altLang="en-US" sz="1500" b="1" dirty="0">
                <a:solidFill>
                  <a:srgbClr val="C00000"/>
                </a:solidFill>
                <a:ea typeface="ＭＳ 明朝" panose="02020609040205080304" pitchFamily="17" charset="-128"/>
              </a:rPr>
              <a:t>＊社会福祉施設に入所している者、単身赴任者（出稼ぎ者及び長期海外出張者を含む）、遊学中の者、別居中の者、預けた里子、収監中の者を除く。</a:t>
            </a:r>
            <a:endParaRPr kumimoji="0" lang="ja-JP" altLang="ja-JP" sz="2400" b="1" dirty="0">
              <a:solidFill>
                <a:srgbClr val="C00000"/>
              </a:solidFill>
              <a:ea typeface="ＭＳ 明朝" panose="02020609040205080304" pitchFamily="17" charset="-128"/>
            </a:endParaRPr>
          </a:p>
        </p:txBody>
      </p:sp>
    </p:spTree>
    <p:extLst>
      <p:ext uri="{BB962C8B-B14F-4D97-AF65-F5344CB8AC3E}">
        <p14:creationId xmlns:p14="http://schemas.microsoft.com/office/powerpoint/2010/main" val="2082117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Paper#6</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日本の世帯数の将来推計（全国推計）令和 </a:t>
            </a:r>
            <a:r>
              <a:rPr kumimoji="0" lang="en-US" altLang="ja-JP" sz="2000" dirty="0">
                <a:ea typeface="ＭＳ Ｐゴシック" panose="020B0600070205080204" pitchFamily="50" charset="-128"/>
              </a:rPr>
              <a:t>6</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2024</a:t>
            </a:r>
            <a:r>
              <a:rPr kumimoji="0" lang="ja-JP" altLang="en-US" sz="2000" dirty="0">
                <a:ea typeface="ＭＳ Ｐゴシック" panose="020B0600070205080204" pitchFamily="50" charset="-128"/>
              </a:rPr>
              <a:t>）年推計の結果について、どう思いますか？該当するものにレを入れなさい。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683568" y="1772816"/>
            <a:ext cx="8001000" cy="3886200"/>
          </a:xfrm>
        </p:spPr>
        <p:txBody>
          <a:bodyPr/>
          <a:lstStyle/>
          <a:p>
            <a:pPr marL="571500" indent="-571500">
              <a:buFont typeface="+mj-lt"/>
              <a:buAutoNum type="arabicPeriod" startAt="2"/>
            </a:pPr>
            <a:r>
              <a:rPr kumimoji="0" lang="en-US" altLang="ja-JP" sz="2000" dirty="0">
                <a:ea typeface="ＭＳ Ｐゴシック" panose="020B0600070205080204" pitchFamily="50" charset="-128"/>
              </a:rPr>
              <a:t>65 </a:t>
            </a:r>
            <a:r>
              <a:rPr kumimoji="0" lang="ja-JP" altLang="en-US" sz="2000" dirty="0">
                <a:ea typeface="ＭＳ Ｐゴシック" panose="020B0600070205080204" pitchFamily="50" charset="-128"/>
              </a:rPr>
              <a:t>歳以上の高齢世帯数のピークは</a:t>
            </a:r>
            <a:r>
              <a:rPr kumimoji="0" lang="en-US" altLang="ja-JP" sz="2000" dirty="0">
                <a:ea typeface="ＭＳ Ｐゴシック" panose="020B0600070205080204" pitchFamily="50" charset="-128"/>
              </a:rPr>
              <a:t>2045 </a:t>
            </a:r>
            <a:r>
              <a:rPr kumimoji="0" lang="ja-JP" altLang="en-US" sz="2000" dirty="0">
                <a:ea typeface="ＭＳ Ｐゴシック" panose="020B0600070205080204" pitchFamily="50" charset="-128"/>
              </a:rPr>
              <a:t>年、</a:t>
            </a:r>
            <a:r>
              <a:rPr kumimoji="0" lang="en-US" altLang="ja-JP" sz="2000" dirty="0">
                <a:ea typeface="ＭＳ Ｐゴシック" panose="020B0600070205080204" pitchFamily="50" charset="-128"/>
              </a:rPr>
              <a:t>75 </a:t>
            </a:r>
            <a:r>
              <a:rPr kumimoji="0" lang="ja-JP" altLang="en-US" sz="2000" dirty="0">
                <a:ea typeface="ＭＳ Ｐゴシック" panose="020B0600070205080204" pitchFamily="50" charset="-128"/>
              </a:rPr>
              <a:t>歳以上の世帯はいったん減少した後再度増加する</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なんとも思わない。</a:t>
            </a:r>
          </a:p>
          <a:p>
            <a:pPr>
              <a:buFont typeface="Wingdings" panose="05000000000000000000" pitchFamily="2" charset="2"/>
              <a:buChar char="q"/>
            </a:pPr>
            <a:r>
              <a:rPr kumimoji="0" lang="en-US" altLang="ja-JP" sz="1800" dirty="0">
                <a:ea typeface="ＭＳ Ｐゴシック" panose="020B0600070205080204" pitchFamily="50" charset="-128"/>
              </a:rPr>
              <a:t>65 </a:t>
            </a:r>
            <a:r>
              <a:rPr kumimoji="0" lang="ja-JP" altLang="en-US" sz="1800" dirty="0">
                <a:ea typeface="ＭＳ Ｐゴシック" panose="020B0600070205080204" pitchFamily="50" charset="-128"/>
              </a:rPr>
              <a:t>歳以上の高齢世帯数が減少すれば、世の中が明るくなるのでは。</a:t>
            </a:r>
          </a:p>
          <a:p>
            <a:pPr>
              <a:buFont typeface="Wingdings" panose="05000000000000000000" pitchFamily="2" charset="2"/>
              <a:buChar char="q"/>
            </a:pPr>
            <a:r>
              <a:rPr kumimoji="0" lang="en-US" altLang="ja-JP" sz="1800" dirty="0">
                <a:ea typeface="ＭＳ Ｐゴシック" panose="020B0600070205080204" pitchFamily="50" charset="-128"/>
              </a:rPr>
              <a:t>75 </a:t>
            </a:r>
            <a:r>
              <a:rPr kumimoji="0" lang="ja-JP" altLang="en-US" sz="1800" dirty="0">
                <a:ea typeface="ＭＳ Ｐゴシック" panose="020B0600070205080204" pitchFamily="50" charset="-128"/>
              </a:rPr>
              <a:t>歳以上の世帯はいったん減少した後再度増加するとしても、その頃には高齢者の健康寿命ももっと伸びるので、活力のある社会になるかも？</a:t>
            </a:r>
          </a:p>
          <a:p>
            <a:pPr>
              <a:buFont typeface="Wingdings" panose="05000000000000000000" pitchFamily="2" charset="2"/>
              <a:buChar char="q"/>
            </a:pPr>
            <a:r>
              <a:rPr kumimoji="0" lang="ja-JP" altLang="en-US" sz="1800" dirty="0">
                <a:ea typeface="ＭＳ Ｐゴシック" panose="020B0600070205080204" pitchFamily="50" charset="-128"/>
              </a:rPr>
              <a:t> 自分がそのような年齢になった自分をイメージできない。</a:t>
            </a:r>
          </a:p>
          <a:p>
            <a:pPr>
              <a:buFont typeface="Wingdings" panose="05000000000000000000" pitchFamily="2" charset="2"/>
              <a:buChar char="q"/>
            </a:pPr>
            <a:r>
              <a:rPr kumimoji="0" lang="ja-JP" altLang="en-US" sz="1800" dirty="0">
                <a:ea typeface="ＭＳ Ｐゴシック" panose="020B0600070205080204" pitchFamily="50" charset="-128"/>
              </a:rPr>
              <a:t>そんなに長生きしたくない。</a:t>
            </a:r>
          </a:p>
          <a:p>
            <a:pPr>
              <a:buFont typeface="Wingdings" panose="05000000000000000000" pitchFamily="2" charset="2"/>
              <a:buChar char="q"/>
            </a:pPr>
            <a:r>
              <a:rPr kumimoji="0" lang="ja-JP" altLang="en-US" sz="1800" dirty="0">
                <a:ea typeface="ＭＳ Ｐゴシック" panose="020B0600070205080204" pitchFamily="50" charset="-128"/>
              </a:rPr>
              <a:t>非常に不安だ。</a:t>
            </a:r>
          </a:p>
          <a:p>
            <a:pPr>
              <a:buFont typeface="Wingdings" panose="05000000000000000000" pitchFamily="2" charset="2"/>
              <a:buChar char="q"/>
            </a:pPr>
            <a:r>
              <a:rPr kumimoji="0" lang="ja-JP" altLang="en-US" sz="1800" dirty="0">
                <a:ea typeface="ＭＳ Ｐゴシック" panose="020B0600070205080204" pitchFamily="50" charset="-128"/>
              </a:rPr>
              <a:t>その他（　　　　　　　　　　　　　　　　　　　　　　　　　　　　　　　　　　　　　　　　）</a:t>
            </a:r>
          </a:p>
        </p:txBody>
      </p:sp>
    </p:spTree>
    <p:extLst>
      <p:ext uri="{BB962C8B-B14F-4D97-AF65-F5344CB8AC3E}">
        <p14:creationId xmlns:p14="http://schemas.microsoft.com/office/powerpoint/2010/main" val="37794059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Paper#6</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日本の世帯数の将来推計（全国推計）令和 </a:t>
            </a:r>
            <a:r>
              <a:rPr kumimoji="0" lang="en-US" altLang="ja-JP" sz="2000" dirty="0">
                <a:ea typeface="ＭＳ Ｐゴシック" panose="020B0600070205080204" pitchFamily="50" charset="-128"/>
              </a:rPr>
              <a:t>6</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2024</a:t>
            </a:r>
            <a:r>
              <a:rPr kumimoji="0" lang="ja-JP" altLang="en-US" sz="2000" dirty="0">
                <a:ea typeface="ＭＳ Ｐゴシック" panose="020B0600070205080204" pitchFamily="50" charset="-128"/>
              </a:rPr>
              <a:t>）年推計の結果について、どう思いますか？該当するものにレを入れなさい。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683568" y="1772816"/>
            <a:ext cx="7776864" cy="4392488"/>
          </a:xfrm>
        </p:spPr>
        <p:txBody>
          <a:bodyPr/>
          <a:lstStyle/>
          <a:p>
            <a:pPr marL="571500" indent="-571500">
              <a:buFont typeface="+mj-lt"/>
              <a:buAutoNum type="arabicPeriod" startAt="3"/>
            </a:pPr>
            <a:r>
              <a:rPr kumimoji="0" lang="en-US" altLang="ja-JP" sz="2000" dirty="0">
                <a:ea typeface="ＭＳ Ｐゴシック" panose="020B0600070205080204" pitchFamily="50" charset="-128"/>
              </a:rPr>
              <a:t>2050 </a:t>
            </a:r>
            <a:r>
              <a:rPr kumimoji="0" lang="ja-JP" altLang="en-US" sz="2000" dirty="0">
                <a:ea typeface="ＭＳ Ｐゴシック" panose="020B0600070205080204" pitchFamily="50" charset="-128"/>
              </a:rPr>
              <a:t>年の男性高齢単独世帯の</a:t>
            </a:r>
            <a:r>
              <a:rPr kumimoji="0" lang="en-US" altLang="ja-JP" sz="2000" dirty="0">
                <a:ea typeface="ＭＳ Ｐゴシック" panose="020B0600070205080204" pitchFamily="50" charset="-128"/>
              </a:rPr>
              <a:t>6 </a:t>
            </a:r>
            <a:r>
              <a:rPr kumimoji="0" lang="ja-JP" altLang="en-US" sz="2000" dirty="0">
                <a:ea typeface="ＭＳ Ｐゴシック" panose="020B0600070205080204" pitchFamily="50" charset="-128"/>
              </a:rPr>
              <a:t>割は未婚、近親者のいない高齢単独世帯が急増</a:t>
            </a:r>
            <a:endParaRPr kumimoji="0" lang="en-US" altLang="ja-JP" sz="2000" dirty="0">
              <a:ea typeface="ＭＳ Ｐゴシック" panose="020B0600070205080204" pitchFamily="50" charset="-128"/>
            </a:endParaRPr>
          </a:p>
          <a:p>
            <a:pPr marL="571500" indent="-571500">
              <a:buFont typeface="+mj-lt"/>
              <a:buAutoNum type="arabicPeriod" startAt="3"/>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なんとも思わない。</a:t>
            </a:r>
          </a:p>
          <a:p>
            <a:pPr>
              <a:buFont typeface="Wingdings" panose="05000000000000000000" pitchFamily="2" charset="2"/>
              <a:buChar char="q"/>
            </a:pPr>
            <a:r>
              <a:rPr kumimoji="0" lang="ja-JP" altLang="en-US" sz="1800" dirty="0">
                <a:ea typeface="ＭＳ Ｐゴシック" panose="020B0600070205080204" pitchFamily="50" charset="-128"/>
              </a:rPr>
              <a:t>自分もその一人になるだろう（女性も</a:t>
            </a:r>
            <a:r>
              <a:rPr kumimoji="0" lang="en-US" altLang="ja-JP" sz="1800" dirty="0">
                <a:ea typeface="ＭＳ Ｐゴシック" panose="020B0600070205080204" pitchFamily="50" charset="-128"/>
              </a:rPr>
              <a:t>OK</a:t>
            </a:r>
            <a:r>
              <a:rPr kumimoji="0" lang="ja-JP" altLang="en-US" sz="1800" dirty="0">
                <a:ea typeface="ＭＳ Ｐゴシック" panose="020B0600070205080204" pitchFamily="50" charset="-128"/>
              </a:rPr>
              <a:t>）</a:t>
            </a:r>
          </a:p>
          <a:p>
            <a:pPr>
              <a:buFont typeface="Wingdings" panose="05000000000000000000" pitchFamily="2" charset="2"/>
              <a:buChar char="q"/>
            </a:pPr>
            <a:r>
              <a:rPr kumimoji="0" lang="ja-JP" altLang="en-US" sz="1800" dirty="0">
                <a:ea typeface="ＭＳ Ｐゴシック" panose="020B0600070205080204" pitchFamily="50" charset="-128"/>
              </a:rPr>
              <a:t>近親者のいない高齢単独世帯が急増しても仕方がない</a:t>
            </a:r>
          </a:p>
          <a:p>
            <a:pPr>
              <a:buFont typeface="Wingdings" panose="05000000000000000000" pitchFamily="2" charset="2"/>
              <a:buChar char="q"/>
            </a:pPr>
            <a:r>
              <a:rPr kumimoji="0" lang="ja-JP" altLang="en-US" sz="1800" dirty="0">
                <a:ea typeface="ＭＳ Ｐゴシック" panose="020B0600070205080204" pitchFamily="50" charset="-128"/>
              </a:rPr>
              <a:t>結婚するかしないかは個人の自由だ。</a:t>
            </a:r>
          </a:p>
          <a:p>
            <a:pPr>
              <a:buFont typeface="Wingdings" panose="05000000000000000000" pitchFamily="2" charset="2"/>
              <a:buChar char="q"/>
            </a:pPr>
            <a:r>
              <a:rPr kumimoji="0" lang="ja-JP" altLang="en-US" sz="1800" dirty="0">
                <a:ea typeface="ＭＳ Ｐゴシック" panose="020B0600070205080204" pitchFamily="50" charset="-128"/>
              </a:rPr>
              <a:t>お一人様の老後を楽しめる社会にすべきだ。</a:t>
            </a:r>
          </a:p>
          <a:p>
            <a:pPr>
              <a:buFont typeface="Wingdings" panose="05000000000000000000" pitchFamily="2" charset="2"/>
              <a:buChar char="q"/>
            </a:pPr>
            <a:r>
              <a:rPr kumimoji="0" lang="ja-JP" altLang="en-US" sz="1800" dirty="0">
                <a:ea typeface="ＭＳ Ｐゴシック" panose="020B0600070205080204" pitchFamily="50" charset="-128"/>
              </a:rPr>
              <a:t>その年齢になった自分をイメージできない。</a:t>
            </a:r>
          </a:p>
          <a:p>
            <a:pPr>
              <a:buFont typeface="Wingdings" panose="05000000000000000000" pitchFamily="2" charset="2"/>
              <a:buChar char="q"/>
            </a:pPr>
            <a:r>
              <a:rPr kumimoji="0" lang="ja-JP" altLang="en-US" sz="1800" dirty="0">
                <a:ea typeface="ＭＳ Ｐゴシック" panose="020B0600070205080204" pitchFamily="50" charset="-128"/>
              </a:rPr>
              <a:t>そんなに長生きしたくない。</a:t>
            </a:r>
          </a:p>
          <a:p>
            <a:pPr>
              <a:buFont typeface="Wingdings" panose="05000000000000000000" pitchFamily="2" charset="2"/>
              <a:buChar char="q"/>
            </a:pPr>
            <a:r>
              <a:rPr kumimoji="0" lang="ja-JP" altLang="en-US" sz="1800" dirty="0">
                <a:ea typeface="ＭＳ Ｐゴシック" panose="020B0600070205080204" pitchFamily="50" charset="-128"/>
              </a:rPr>
              <a:t>非常に不安だ。</a:t>
            </a:r>
          </a:p>
          <a:p>
            <a:pPr>
              <a:buFont typeface="Wingdings" panose="05000000000000000000" pitchFamily="2" charset="2"/>
              <a:buChar char="q"/>
            </a:pPr>
            <a:r>
              <a:rPr kumimoji="0" lang="ja-JP" altLang="en-US" sz="1800" dirty="0">
                <a:ea typeface="ＭＳ Ｐゴシック" panose="020B0600070205080204" pitchFamily="50" charset="-128"/>
              </a:rPr>
              <a:t>その他（　　　　　　　　　　　　　　　　　　　　　　　　　　　　　　　　　　　　　　　　）</a:t>
            </a:r>
          </a:p>
        </p:txBody>
      </p:sp>
    </p:spTree>
    <p:extLst>
      <p:ext uri="{BB962C8B-B14F-4D97-AF65-F5344CB8AC3E}">
        <p14:creationId xmlns:p14="http://schemas.microsoft.com/office/powerpoint/2010/main" val="1797054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683568" y="1700808"/>
            <a:ext cx="7511243" cy="4222577"/>
          </a:xfrm>
        </p:spPr>
        <p:txBody>
          <a:bodyPr/>
          <a:lstStyle/>
          <a:p>
            <a:pPr marL="0" indent="0" eaLnBrk="1" hangingPunct="1">
              <a:lnSpc>
                <a:spcPct val="90000"/>
              </a:lnSpc>
              <a:buNone/>
            </a:pPr>
            <a:r>
              <a:rPr lang="ja-JP" altLang="en-US" sz="3200" dirty="0"/>
              <a:t>第</a:t>
            </a:r>
            <a:r>
              <a:rPr lang="en-US" altLang="ja-JP" sz="3200" dirty="0"/>
              <a:t>7</a:t>
            </a:r>
            <a:r>
              <a:rPr lang="ja-JP" altLang="en-US" sz="3200" dirty="0"/>
              <a:t>回 </a:t>
            </a:r>
            <a:r>
              <a:rPr lang="en-US" altLang="ja-JP" sz="3200" dirty="0"/>
              <a:t>6</a:t>
            </a:r>
            <a:r>
              <a:rPr lang="ja-JP" altLang="en-US" sz="3200" dirty="0"/>
              <a:t>月</a:t>
            </a:r>
            <a:r>
              <a:rPr lang="en-US" altLang="ja-JP" sz="3200" dirty="0"/>
              <a:t>3</a:t>
            </a:r>
            <a:r>
              <a:rPr lang="ja-JP" altLang="en-US" sz="3200" dirty="0"/>
              <a:t>日（火）</a:t>
            </a:r>
          </a:p>
          <a:p>
            <a:pPr marL="0" indent="0" eaLnBrk="1" hangingPunct="1">
              <a:lnSpc>
                <a:spcPct val="90000"/>
              </a:lnSpc>
              <a:buNone/>
            </a:pPr>
            <a:r>
              <a:rPr lang="en-US" altLang="ja-JP" sz="3200" dirty="0"/>
              <a:t>【</a:t>
            </a:r>
            <a:r>
              <a:rPr lang="ja-JP" altLang="en-US" sz="3200" dirty="0"/>
              <a:t>家族の内部構造</a:t>
            </a:r>
            <a:r>
              <a:rPr lang="en-US" altLang="ja-JP" sz="3200" dirty="0"/>
              <a:t>】</a:t>
            </a:r>
            <a:r>
              <a:rPr lang="ja-JP" altLang="en-US" sz="3200" dirty="0"/>
              <a:t>役割構造、勢力構造、感情構造</a:t>
            </a:r>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「家族関係論」と「役割構造」、「勢力構造」、「感情構造」というキーワードで何か興味を引くものがあれば調べてみること。</a:t>
            </a:r>
          </a:p>
          <a:p>
            <a:pPr marL="0" indent="0" eaLnBrk="1" hangingPunct="1">
              <a:lnSpc>
                <a:spcPct val="90000"/>
              </a:lnSpc>
              <a:buNone/>
            </a:pPr>
            <a:r>
              <a:rPr lang="en-US" altLang="ja-JP" sz="3200" dirty="0"/>
              <a:t>【</a:t>
            </a:r>
            <a:r>
              <a:rPr lang="ja-JP" altLang="en-US" sz="3200" dirty="0"/>
              <a:t>事後学習</a:t>
            </a:r>
            <a:r>
              <a:rPr lang="en-US" altLang="ja-JP" sz="3200" dirty="0"/>
              <a:t>】</a:t>
            </a:r>
            <a:r>
              <a:rPr lang="ja-JP" altLang="en-US" sz="3200" dirty="0"/>
              <a:t>自分の家族の役割・勢力・感情構造についてまとめてみよう。</a:t>
            </a:r>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32</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98295D-1FF1-8F58-BA31-856D1F2B8D6C}"/>
              </a:ext>
            </a:extLst>
          </p:cNvPr>
          <p:cNvSpPr txBox="1">
            <a:spLocks/>
          </p:cNvSpPr>
          <p:nvPr/>
        </p:nvSpPr>
        <p:spPr>
          <a:xfrm>
            <a:off x="518165" y="1160944"/>
            <a:ext cx="7886700" cy="994172"/>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100" b="1" dirty="0"/>
          </a:p>
        </p:txBody>
      </p:sp>
      <p:sp>
        <p:nvSpPr>
          <p:cNvPr id="3" name="コンテンツ プレースホルダー 2">
            <a:extLst>
              <a:ext uri="{FF2B5EF4-FFF2-40B4-BE49-F238E27FC236}">
                <a16:creationId xmlns:a16="http://schemas.microsoft.com/office/drawing/2014/main" id="{549C9A1B-6FDE-CC2D-AC11-A1F4933BDB9C}"/>
              </a:ext>
            </a:extLst>
          </p:cNvPr>
          <p:cNvSpPr txBox="1">
            <a:spLocks/>
          </p:cNvSpPr>
          <p:nvPr/>
        </p:nvSpPr>
        <p:spPr>
          <a:xfrm>
            <a:off x="706467" y="1164392"/>
            <a:ext cx="7433263" cy="1262931"/>
          </a:xfrm>
          <a:prstGeom prst="rect">
            <a:avLst/>
          </a:prstGeom>
        </p:spPr>
        <p:txBody>
          <a:bodyPr vert="horz" lIns="68580" tIns="34290" rIns="68580" bIns="34290" rtlCol="0" anchor="ctr" anchorCtr="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4350" dirty="0"/>
          </a:p>
          <a:p>
            <a:pPr algn="l"/>
            <a:r>
              <a:rPr lang="ja-JP" altLang="en-US" sz="4050" dirty="0"/>
              <a:t>　①世帯統計で見る家族</a:t>
            </a:r>
            <a:endParaRPr lang="en-US" altLang="ja-JP" sz="3000" dirty="0"/>
          </a:p>
          <a:p>
            <a:pPr algn="l"/>
            <a:endParaRPr lang="ja-JP" altLang="en-US" sz="3000" dirty="0"/>
          </a:p>
        </p:txBody>
      </p:sp>
    </p:spTree>
    <p:extLst>
      <p:ext uri="{BB962C8B-B14F-4D97-AF65-F5344CB8AC3E}">
        <p14:creationId xmlns:p14="http://schemas.microsoft.com/office/powerpoint/2010/main" val="2625786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a:xfrm>
            <a:off x="801960" y="476672"/>
            <a:ext cx="7886700" cy="994172"/>
          </a:xfrm>
        </p:spPr>
        <p:txBody>
          <a:bodyPr anchor="ctr" anchorCtr="0"/>
          <a:lstStyle/>
          <a:p>
            <a:pPr algn="just" eaLnBrk="1" hangingPunct="1"/>
            <a:r>
              <a:rPr kumimoji="0" lang="ja-JP" altLang="en-US" sz="3000" dirty="0">
                <a:ea typeface="ＭＳ 明朝" panose="02020609040205080304" pitchFamily="17" charset="-128"/>
              </a:rPr>
              <a:t>世帯の種類</a:t>
            </a:r>
            <a:r>
              <a:rPr kumimoji="0" lang="ja-JP" altLang="en-US" sz="2700" dirty="0">
                <a:ea typeface="ＭＳ 明朝" panose="02020609040205080304" pitchFamily="17" charset="-128"/>
              </a:rPr>
              <a:t>（一般世帯と施設世帯）　</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801959" y="1916832"/>
            <a:ext cx="7370441" cy="4248472"/>
          </a:xfrm>
        </p:spPr>
        <p:txBody>
          <a:bodyPr>
            <a:normAutofit/>
          </a:bodyPr>
          <a:lstStyle/>
          <a:p>
            <a:pPr marL="0" indent="0" algn="just">
              <a:spcAft>
                <a:spcPts val="450"/>
              </a:spcAft>
              <a:buNone/>
            </a:pPr>
            <a:r>
              <a:rPr kumimoji="0" lang="en-US" altLang="ja-JP" sz="1800" dirty="0">
                <a:ea typeface="ＭＳ 明朝" panose="02020609040205080304" pitchFamily="17" charset="-128"/>
              </a:rPr>
              <a:t>【</a:t>
            </a:r>
            <a:r>
              <a:rPr kumimoji="0" lang="ja-JP" altLang="en-US" sz="1800" dirty="0">
                <a:ea typeface="ＭＳ 明朝" panose="02020609040205080304" pitchFamily="17" charset="-128"/>
              </a:rPr>
              <a:t>一般世帯</a:t>
            </a:r>
            <a:r>
              <a:rPr kumimoji="0" lang="en-US" altLang="ja-JP" sz="1800" dirty="0">
                <a:ea typeface="ＭＳ 明朝" panose="02020609040205080304" pitchFamily="17" charset="-128"/>
              </a:rPr>
              <a:t>】</a:t>
            </a:r>
            <a:r>
              <a:rPr kumimoji="0" lang="ja-JP" altLang="en-US" sz="1800" dirty="0">
                <a:ea typeface="ＭＳ 明朝" panose="02020609040205080304" pitchFamily="17" charset="-128"/>
              </a:rPr>
              <a:t>住居及び生計を共にする者の集まり又は独立して住居を維持し、若しくは独立して生計を営む単身者</a:t>
            </a:r>
          </a:p>
          <a:p>
            <a:pPr marL="0" indent="0" algn="just">
              <a:spcAft>
                <a:spcPts val="450"/>
              </a:spcAft>
              <a:buNone/>
            </a:pPr>
            <a:r>
              <a:rPr kumimoji="0" lang="en-US" altLang="ja-JP" sz="1800" dirty="0">
                <a:ea typeface="ＭＳ 明朝" panose="02020609040205080304" pitchFamily="17" charset="-128"/>
              </a:rPr>
              <a:t>【</a:t>
            </a:r>
            <a:r>
              <a:rPr kumimoji="0" lang="ja-JP" altLang="en-US" sz="1800" dirty="0">
                <a:ea typeface="ＭＳ 明朝" panose="02020609040205080304" pitchFamily="17" charset="-128"/>
              </a:rPr>
              <a:t>施設世帯</a:t>
            </a:r>
            <a:r>
              <a:rPr kumimoji="0" lang="en-US" altLang="ja-JP" sz="1800" dirty="0">
                <a:ea typeface="ＭＳ 明朝" panose="02020609040205080304" pitchFamily="17" charset="-128"/>
              </a:rPr>
              <a:t>】</a:t>
            </a:r>
            <a:r>
              <a:rPr kumimoji="0" lang="ja-JP" altLang="en-US" sz="1800" dirty="0">
                <a:ea typeface="ＭＳ 明朝" panose="02020609040205080304" pitchFamily="17" charset="-128"/>
              </a:rPr>
              <a:t>寮・寄宿舎の学生・生徒／病院・療養所の入院者。病院・療養所などに，すでに</a:t>
            </a:r>
            <a:r>
              <a:rPr kumimoji="0" lang="en-US" altLang="ja-JP" sz="1800" dirty="0">
                <a:ea typeface="ＭＳ 明朝" panose="02020609040205080304" pitchFamily="17" charset="-128"/>
              </a:rPr>
              <a:t>3</a:t>
            </a:r>
            <a:r>
              <a:rPr kumimoji="0" lang="ja-JP" altLang="en-US" sz="1800" dirty="0">
                <a:ea typeface="ＭＳ 明朝" panose="02020609040205080304" pitchFamily="17" charset="-128"/>
              </a:rPr>
              <a:t>か月以上入院している入院患者・老人ホーム，児童保護施設などの入所者・自衛隊営舎内居住者矯正施設の入所者	刑務所及び拘置所の被収容者並びに少年院及び婦人補導院の在院者・その他、定まった住居を持たない単身者や陸上に生活の本拠（住所）を有しない船舶乗組員など</a:t>
            </a:r>
            <a:endParaRPr kumimoji="0" lang="en-US" altLang="ja-JP" sz="1800" dirty="0">
              <a:ea typeface="ＭＳ 明朝" panose="02020609040205080304" pitchFamily="17" charset="-128"/>
            </a:endParaRPr>
          </a:p>
          <a:p>
            <a:pPr marL="0" indent="0" algn="just">
              <a:spcAft>
                <a:spcPts val="450"/>
              </a:spcAft>
              <a:buNone/>
            </a:pPr>
            <a:endParaRPr kumimoji="0" lang="ja-JP" altLang="en-US" sz="1800" dirty="0">
              <a:ea typeface="ＭＳ 明朝" panose="02020609040205080304" pitchFamily="17" charset="-128"/>
            </a:endParaRPr>
          </a:p>
          <a:p>
            <a:pPr marL="0" indent="0" algn="just">
              <a:spcAft>
                <a:spcPts val="450"/>
              </a:spcAft>
              <a:buNone/>
            </a:pPr>
            <a:r>
              <a:rPr kumimoji="0" lang="ja-JP" altLang="en-US" sz="1500" dirty="0">
                <a:solidFill>
                  <a:srgbClr val="FF0000"/>
                </a:solidFill>
                <a:ea typeface="ＭＳ 明朝" panose="02020609040205080304" pitchFamily="17" charset="-128"/>
              </a:rPr>
              <a:t>＊</a:t>
            </a:r>
            <a:r>
              <a:rPr kumimoji="0" lang="ja-JP" altLang="en-US" sz="1500" b="1" dirty="0">
                <a:solidFill>
                  <a:srgbClr val="0563C1"/>
                </a:solidFill>
                <a:ea typeface="ＭＳ 明朝" panose="02020609040205080304" pitchFamily="17" charset="-128"/>
                <a:hlinkClick r:id="rId3">
                  <a:extLst>
                    <a:ext uri="{A12FA001-AC4F-418D-AE19-62706E023703}">
                      <ahyp:hlinkClr xmlns:ahyp="http://schemas.microsoft.com/office/drawing/2018/hyperlinkcolor" val="tx"/>
                    </a:ext>
                  </a:extLst>
                </a:hlinkClick>
              </a:rPr>
              <a:t>昭和</a:t>
            </a:r>
            <a:r>
              <a:rPr kumimoji="0" lang="en-US" altLang="ja-JP" sz="1500" b="1" dirty="0">
                <a:solidFill>
                  <a:srgbClr val="0563C1"/>
                </a:solidFill>
                <a:ea typeface="ＭＳ 明朝" panose="02020609040205080304" pitchFamily="17" charset="-128"/>
                <a:hlinkClick r:id="rId3">
                  <a:extLst>
                    <a:ext uri="{A12FA001-AC4F-418D-AE19-62706E023703}">
                      <ahyp:hlinkClr xmlns:ahyp="http://schemas.microsoft.com/office/drawing/2018/hyperlinkcolor" val="tx"/>
                    </a:ext>
                  </a:extLst>
                </a:hlinkClick>
              </a:rPr>
              <a:t>60</a:t>
            </a:r>
            <a:r>
              <a:rPr kumimoji="0" lang="ja-JP" altLang="en-US" sz="1500" b="1" dirty="0">
                <a:solidFill>
                  <a:srgbClr val="0563C1"/>
                </a:solidFill>
                <a:ea typeface="ＭＳ 明朝" panose="02020609040205080304" pitchFamily="17" charset="-128"/>
                <a:hlinkClick r:id="rId3">
                  <a:extLst>
                    <a:ext uri="{A12FA001-AC4F-418D-AE19-62706E023703}">
                      <ahyp:hlinkClr xmlns:ahyp="http://schemas.microsoft.com/office/drawing/2018/hyperlinkcolor" val="tx"/>
                    </a:ext>
                  </a:extLst>
                </a:hlinkClick>
              </a:rPr>
              <a:t>（</a:t>
            </a:r>
            <a:r>
              <a:rPr kumimoji="0" lang="en-US" altLang="ja-JP" sz="1500" b="1" dirty="0">
                <a:solidFill>
                  <a:srgbClr val="0563C1"/>
                </a:solidFill>
                <a:ea typeface="ＭＳ 明朝" panose="02020609040205080304" pitchFamily="17" charset="-128"/>
                <a:hlinkClick r:id="rId3">
                  <a:extLst>
                    <a:ext uri="{A12FA001-AC4F-418D-AE19-62706E023703}">
                      <ahyp:hlinkClr xmlns:ahyp="http://schemas.microsoft.com/office/drawing/2018/hyperlinkcolor" val="tx"/>
                    </a:ext>
                  </a:extLst>
                </a:hlinkClick>
              </a:rPr>
              <a:t>1985</a:t>
            </a:r>
            <a:r>
              <a:rPr kumimoji="0" lang="ja-JP" altLang="en-US" sz="1500" b="1" dirty="0">
                <a:solidFill>
                  <a:srgbClr val="FF0000"/>
                </a:solidFill>
                <a:ea typeface="ＭＳ 明朝" panose="02020609040205080304" pitchFamily="17" charset="-128"/>
                <a:hlinkClick r:id="rId3">
                  <a:extLst>
                    <a:ext uri="{A12FA001-AC4F-418D-AE19-62706E023703}">
                      <ahyp:hlinkClr xmlns:ahyp="http://schemas.microsoft.com/office/drawing/2018/hyperlinkcolor" val="tx"/>
                    </a:ext>
                  </a:extLst>
                </a:hlinkClick>
              </a:rPr>
              <a:t>）年以降の調査では，世帯を「一般世帯」と「施設等の世帯」に区分。それ以前は「普通世帯」と「準世帯」</a:t>
            </a:r>
            <a:r>
              <a:rPr kumimoji="0" lang="ja-JP" altLang="en-US" sz="1500" b="1" dirty="0">
                <a:solidFill>
                  <a:srgbClr val="FF0000"/>
                </a:solidFill>
                <a:ea typeface="ＭＳ 明朝" panose="02020609040205080304" pitchFamily="17" charset="-128"/>
              </a:rPr>
              <a:t>。</a:t>
            </a:r>
            <a:endParaRPr kumimoji="0" lang="en-US" altLang="ja-JP" sz="1500" b="1" dirty="0">
              <a:solidFill>
                <a:srgbClr val="FF0000"/>
              </a:solidFill>
              <a:ea typeface="ＭＳ 明朝" panose="02020609040205080304" pitchFamily="17" charset="-128"/>
            </a:endParaRPr>
          </a:p>
          <a:p>
            <a:pPr marL="0" indent="0" algn="just">
              <a:spcAft>
                <a:spcPts val="450"/>
              </a:spcAft>
              <a:buNone/>
            </a:pPr>
            <a:r>
              <a:rPr kumimoji="0" lang="ja-JP" altLang="en-US" sz="1500" b="1" dirty="0">
                <a:solidFill>
                  <a:srgbClr val="FF0000"/>
                </a:solidFill>
                <a:ea typeface="ＭＳ 明朝" panose="02020609040205080304" pitchFamily="17" charset="-128"/>
              </a:rPr>
              <a:t>＊古い統計を見る時は注意が必要。</a:t>
            </a:r>
          </a:p>
        </p:txBody>
      </p:sp>
    </p:spTree>
    <p:extLst>
      <p:ext uri="{BB962C8B-B14F-4D97-AF65-F5344CB8AC3E}">
        <p14:creationId xmlns:p14="http://schemas.microsoft.com/office/powerpoint/2010/main" val="4047278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72619558-6B2E-40C9-B441-F9B84EE9456F}"/>
              </a:ext>
            </a:extLst>
          </p:cNvPr>
          <p:cNvPicPr>
            <a:picLocks noChangeAspect="1"/>
          </p:cNvPicPr>
          <p:nvPr/>
        </p:nvPicPr>
        <p:blipFill>
          <a:blip r:embed="rId2"/>
          <a:stretch>
            <a:fillRect/>
          </a:stretch>
        </p:blipFill>
        <p:spPr>
          <a:xfrm>
            <a:off x="383378" y="476672"/>
            <a:ext cx="4163369" cy="5006305"/>
          </a:xfrm>
          <a:prstGeom prst="rect">
            <a:avLst/>
          </a:prstGeom>
          <a:ln>
            <a:noFill/>
          </a:ln>
        </p:spPr>
      </p:pic>
      <p:sp>
        <p:nvSpPr>
          <p:cNvPr id="2" name="テキスト ボックス 1">
            <a:extLst>
              <a:ext uri="{FF2B5EF4-FFF2-40B4-BE49-F238E27FC236}">
                <a16:creationId xmlns:a16="http://schemas.microsoft.com/office/drawing/2014/main" id="{28987E6F-BB1F-D18F-B043-64852AFFF62F}"/>
              </a:ext>
            </a:extLst>
          </p:cNvPr>
          <p:cNvSpPr txBox="1"/>
          <p:nvPr/>
        </p:nvSpPr>
        <p:spPr>
          <a:xfrm>
            <a:off x="4780429" y="404664"/>
            <a:ext cx="3619114" cy="5078313"/>
          </a:xfrm>
          <a:prstGeom prst="rect">
            <a:avLst/>
          </a:prstGeom>
          <a:solidFill>
            <a:schemeClr val="bg1"/>
          </a:solidFill>
        </p:spPr>
        <p:txBody>
          <a:bodyPr wrap="square" rtlCol="0">
            <a:spAutoFit/>
          </a:bodyPr>
          <a:lstStyle/>
          <a:p>
            <a:r>
              <a:rPr lang="en-US" altLang="ja-JP" sz="1800" dirty="0"/>
              <a:t>1920</a:t>
            </a:r>
            <a:r>
              <a:rPr lang="ja-JP" altLang="en-US" sz="1800" dirty="0"/>
              <a:t>年から</a:t>
            </a:r>
            <a:r>
              <a:rPr lang="en-US" altLang="ja-JP" sz="1800" dirty="0"/>
              <a:t>2020</a:t>
            </a:r>
            <a:r>
              <a:rPr lang="ja-JP" altLang="en-US" sz="1800" dirty="0"/>
              <a:t>年の今日まで、総数世帯数（一般世帯＋施設世帯）は増加してきている。</a:t>
            </a:r>
            <a:endParaRPr lang="en-US" altLang="ja-JP" sz="1800" dirty="0"/>
          </a:p>
          <a:p>
            <a:endParaRPr lang="en-US" altLang="ja-JP" sz="1800" dirty="0"/>
          </a:p>
          <a:p>
            <a:r>
              <a:rPr lang="en-US" altLang="ja-JP" sz="1800" dirty="0"/>
              <a:t>1920</a:t>
            </a:r>
            <a:r>
              <a:rPr lang="ja-JP" altLang="en-US" sz="1800" dirty="0"/>
              <a:t>年の</a:t>
            </a:r>
            <a:r>
              <a:rPr lang="en-US" altLang="ja-JP" sz="1800" dirty="0"/>
              <a:t>1122</a:t>
            </a:r>
            <a:r>
              <a:rPr lang="ja-JP" altLang="en-US" sz="1800" dirty="0"/>
              <a:t>万</a:t>
            </a:r>
            <a:r>
              <a:rPr lang="en-US" altLang="ja-JP" sz="1800" dirty="0"/>
              <a:t>1</a:t>
            </a:r>
            <a:r>
              <a:rPr lang="ja-JP" altLang="en-US" sz="1800" dirty="0"/>
              <a:t>千世帯から</a:t>
            </a:r>
            <a:r>
              <a:rPr lang="en-US" altLang="ja-JP" sz="1800" dirty="0"/>
              <a:t>2020</a:t>
            </a:r>
            <a:r>
              <a:rPr lang="ja-JP" altLang="en-US" sz="1800" dirty="0"/>
              <a:t>年の</a:t>
            </a:r>
            <a:r>
              <a:rPr lang="en-US" altLang="ja-JP" sz="1800" dirty="0"/>
              <a:t>5583</a:t>
            </a:r>
            <a:r>
              <a:rPr lang="ja-JP" altLang="en-US" sz="1800" dirty="0"/>
              <a:t>万世帯まで、５倍以上に増加。</a:t>
            </a:r>
            <a:r>
              <a:rPr lang="ja-JP" altLang="en-US" sz="1800" dirty="0">
                <a:solidFill>
                  <a:srgbClr val="FF0000"/>
                </a:solidFill>
              </a:rPr>
              <a:t>＊人口の増加は</a:t>
            </a:r>
            <a:r>
              <a:rPr lang="en-US" altLang="ja-JP" sz="1800" dirty="0">
                <a:solidFill>
                  <a:srgbClr val="FF0000"/>
                </a:solidFill>
              </a:rPr>
              <a:t>2</a:t>
            </a:r>
            <a:r>
              <a:rPr lang="ja-JP" altLang="en-US" sz="1800" dirty="0">
                <a:solidFill>
                  <a:srgbClr val="FF0000"/>
                </a:solidFill>
              </a:rPr>
              <a:t>倍程度なので、世帯数の増加の方が大きい。</a:t>
            </a:r>
            <a:endParaRPr lang="en-US" altLang="ja-JP" sz="1800" dirty="0">
              <a:solidFill>
                <a:srgbClr val="FF0000"/>
              </a:solidFill>
            </a:endParaRPr>
          </a:p>
          <a:p>
            <a:endParaRPr lang="en-US" sz="1800" dirty="0"/>
          </a:p>
          <a:p>
            <a:r>
              <a:rPr lang="ja-JP" altLang="en-US" sz="1800" dirty="0"/>
              <a:t>ただし、世帯数は世帯の数なので、同じ</a:t>
            </a:r>
            <a:r>
              <a:rPr lang="en-US" altLang="ja-JP" sz="1800" dirty="0"/>
              <a:t>1</a:t>
            </a:r>
            <a:r>
              <a:rPr lang="ja-JP" altLang="en-US" sz="1800" dirty="0"/>
              <a:t>世帯でも何が含まれるか（世帯規模）は不明。</a:t>
            </a:r>
            <a:endParaRPr lang="en-US" altLang="ja-JP" sz="1800" dirty="0"/>
          </a:p>
          <a:p>
            <a:endParaRPr lang="en-US" sz="1800" dirty="0"/>
          </a:p>
          <a:p>
            <a:r>
              <a:rPr lang="ja-JP" altLang="en-US" sz="1800" dirty="0"/>
              <a:t>特に施設世帯の規模は、数名から数千名以上と多様であり、数だけみても、どれくらいの人が、そこに含まれるかはわからない。</a:t>
            </a:r>
            <a:endParaRPr lang="en-US" altLang="ja-JP" sz="1800" dirty="0"/>
          </a:p>
          <a:p>
            <a:endParaRPr lang="en-US" sz="1800" dirty="0"/>
          </a:p>
        </p:txBody>
      </p:sp>
      <p:sp>
        <p:nvSpPr>
          <p:cNvPr id="3" name="テキスト ボックス 2">
            <a:extLst>
              <a:ext uri="{FF2B5EF4-FFF2-40B4-BE49-F238E27FC236}">
                <a16:creationId xmlns:a16="http://schemas.microsoft.com/office/drawing/2014/main" id="{80D9373C-CD84-3502-DA2A-0056404410E5}"/>
              </a:ext>
            </a:extLst>
          </p:cNvPr>
          <p:cNvSpPr txBox="1"/>
          <p:nvPr/>
        </p:nvSpPr>
        <p:spPr>
          <a:xfrm>
            <a:off x="395537" y="5733256"/>
            <a:ext cx="8004006" cy="369332"/>
          </a:xfrm>
          <a:prstGeom prst="rect">
            <a:avLst/>
          </a:prstGeom>
          <a:solidFill>
            <a:schemeClr val="bg1"/>
          </a:solidFill>
        </p:spPr>
        <p:txBody>
          <a:bodyPr wrap="square" rtlCol="0">
            <a:spAutoFit/>
          </a:bodyPr>
          <a:lstStyle/>
          <a:p>
            <a:r>
              <a:rPr lang="ja-JP" altLang="en-US" sz="1800" dirty="0"/>
              <a:t>資料：国立社会保障・人口問題研究所（</a:t>
            </a:r>
            <a:r>
              <a:rPr lang="en-US" altLang="ja-JP" sz="1800" dirty="0"/>
              <a:t>2024</a:t>
            </a:r>
            <a:r>
              <a:rPr lang="ja-JP" altLang="en-US" sz="1800" dirty="0"/>
              <a:t>）「人口統計資料集</a:t>
            </a:r>
            <a:r>
              <a:rPr lang="en-US" altLang="ja-JP" sz="1800" dirty="0"/>
              <a:t>2024</a:t>
            </a:r>
            <a:r>
              <a:rPr lang="ja-JP" altLang="en-US" sz="1800" dirty="0"/>
              <a:t>」から作表</a:t>
            </a:r>
            <a:endParaRPr lang="en-US" sz="1800" dirty="0"/>
          </a:p>
        </p:txBody>
      </p:sp>
    </p:spTree>
    <p:extLst>
      <p:ext uri="{BB962C8B-B14F-4D97-AF65-F5344CB8AC3E}">
        <p14:creationId xmlns:p14="http://schemas.microsoft.com/office/powerpoint/2010/main" val="252183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p:txBody>
          <a:bodyPr anchor="ctr" anchorCtr="0"/>
          <a:lstStyle/>
          <a:p>
            <a:pPr algn="just" eaLnBrk="1" hangingPunct="1"/>
            <a:r>
              <a:rPr kumimoji="0" lang="ja-JP" altLang="en-US" sz="3000" dirty="0">
                <a:ea typeface="ＭＳ 明朝" panose="02020609040205080304" pitchFamily="17" charset="-128"/>
              </a:rPr>
              <a:t>世帯構造⇒５分類</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574674" y="1916832"/>
            <a:ext cx="7741741" cy="4248472"/>
          </a:xfrm>
        </p:spPr>
        <p:txBody>
          <a:bodyPr>
            <a:normAutofit fontScale="92500" lnSpcReduction="20000"/>
          </a:bodyPr>
          <a:lstStyle/>
          <a:p>
            <a:pPr marL="385763" indent="-385763" algn="just">
              <a:spcAft>
                <a:spcPts val="450"/>
              </a:spcAft>
              <a:buFont typeface="+mj-lt"/>
              <a:buAutoNum type="arabicPeriod"/>
            </a:pPr>
            <a:r>
              <a:rPr kumimoji="0" lang="ja-JP" altLang="en-US" sz="2400" b="1" dirty="0">
                <a:ea typeface="ＭＳ 明朝" panose="02020609040205080304" pitchFamily="17" charset="-128"/>
              </a:rPr>
              <a:t>単独世帯：①</a:t>
            </a:r>
            <a:r>
              <a:rPr kumimoji="0" lang="ja-JP" altLang="en-US" b="1" dirty="0">
                <a:ea typeface="ＭＳ 明朝" panose="02020609040205080304" pitchFamily="17" charset="-128"/>
              </a:rPr>
              <a:t>住み込み又は寄宿舎等に居住する単独世帯②その他の単独世帯（①以外</a:t>
            </a:r>
            <a:r>
              <a:rPr kumimoji="0" lang="en-US" altLang="ja-JP" b="1" dirty="0">
                <a:ea typeface="ＭＳ 明朝" panose="02020609040205080304" pitchFamily="17" charset="-128"/>
              </a:rPr>
              <a:t>*</a:t>
            </a:r>
            <a:r>
              <a:rPr kumimoji="0" lang="ja-JP" altLang="en-US" b="1" dirty="0">
                <a:solidFill>
                  <a:srgbClr val="FF0000"/>
                </a:solidFill>
                <a:ea typeface="ＭＳ 明朝" panose="02020609040205080304" pitchFamily="17" charset="-128"/>
              </a:rPr>
              <a:t>単身世帯</a:t>
            </a:r>
            <a:r>
              <a:rPr kumimoji="0" lang="ja-JP" altLang="en-US" b="1" dirty="0">
                <a:ea typeface="ＭＳ 明朝" panose="02020609040205080304" pitchFamily="17" charset="-128"/>
              </a:rPr>
              <a:t>）</a:t>
            </a:r>
            <a:endParaRPr kumimoji="0" lang="en-US" altLang="ja-JP" b="1" dirty="0">
              <a:ea typeface="ＭＳ 明朝" panose="02020609040205080304" pitchFamily="17" charset="-128"/>
            </a:endParaRPr>
          </a:p>
          <a:p>
            <a:pPr marL="385763" indent="-385763" algn="just">
              <a:spcAft>
                <a:spcPts val="450"/>
              </a:spcAft>
              <a:buFont typeface="+mj-lt"/>
              <a:buAutoNum type="arabicPeriod"/>
            </a:pPr>
            <a:r>
              <a:rPr kumimoji="0" lang="en-US" altLang="ja-JP" sz="2400" b="1" dirty="0">
                <a:ea typeface="ＭＳ 明朝" panose="02020609040205080304" pitchFamily="17" charset="-128"/>
              </a:rPr>
              <a:t>【</a:t>
            </a:r>
            <a:r>
              <a:rPr kumimoji="0" lang="ja-JP" altLang="en-US" sz="2400" b="1" dirty="0">
                <a:solidFill>
                  <a:srgbClr val="FF0000"/>
                </a:solidFill>
                <a:ea typeface="ＭＳ 明朝" panose="02020609040205080304" pitchFamily="17" charset="-128"/>
              </a:rPr>
              <a:t>核家族世帯</a:t>
            </a:r>
            <a:r>
              <a:rPr kumimoji="0" lang="en-US" altLang="ja-JP" sz="2400" b="1" dirty="0">
                <a:ea typeface="ＭＳ 明朝" panose="02020609040205080304" pitchFamily="17" charset="-128"/>
              </a:rPr>
              <a:t>】</a:t>
            </a:r>
            <a:r>
              <a:rPr kumimoji="0" lang="ja-JP" altLang="en-US" sz="2400" b="1" dirty="0">
                <a:ea typeface="ＭＳ 明朝" panose="02020609040205080304" pitchFamily="17" charset="-128"/>
              </a:rPr>
              <a:t>：①</a:t>
            </a:r>
            <a:r>
              <a:rPr kumimoji="0" lang="ja-JP" altLang="en-US" b="1" dirty="0">
                <a:ea typeface="ＭＳ 明朝" panose="02020609040205080304" pitchFamily="17" charset="-128"/>
              </a:rPr>
              <a:t>夫婦のみの世帯②夫婦と未婚の子のみの世帯③</a:t>
            </a:r>
            <a:r>
              <a:rPr kumimoji="0" lang="ja-JP" altLang="en-US" sz="2400" b="1" dirty="0">
                <a:ea typeface="ＭＳ 明朝" panose="02020609040205080304" pitchFamily="17" charset="-128"/>
              </a:rPr>
              <a:t>ひとり親と未婚の子のみの世帯</a:t>
            </a:r>
          </a:p>
          <a:p>
            <a:pPr marL="385763" indent="-385763" algn="just">
              <a:spcAft>
                <a:spcPts val="450"/>
              </a:spcAft>
              <a:buFont typeface="+mj-lt"/>
              <a:buAutoNum type="arabicPeriod"/>
            </a:pPr>
            <a:r>
              <a:rPr kumimoji="0" lang="en-US" altLang="ja-JP" sz="2400" b="1" dirty="0">
                <a:ea typeface="ＭＳ 明朝" panose="02020609040205080304" pitchFamily="17" charset="-128"/>
              </a:rPr>
              <a:t>【</a:t>
            </a:r>
            <a:r>
              <a:rPr kumimoji="0" lang="ja-JP" altLang="en-US" sz="2400" b="1" dirty="0">
                <a:solidFill>
                  <a:srgbClr val="FF0000"/>
                </a:solidFill>
                <a:ea typeface="ＭＳ 明朝" panose="02020609040205080304" pitchFamily="17" charset="-128"/>
              </a:rPr>
              <a:t>三世代</a:t>
            </a:r>
            <a:r>
              <a:rPr kumimoji="0" lang="ja-JP" altLang="en-US" sz="2400" b="1" dirty="0">
                <a:ea typeface="ＭＳ 明朝" panose="02020609040205080304" pitchFamily="17" charset="-128"/>
              </a:rPr>
              <a:t>以上</a:t>
            </a:r>
            <a:r>
              <a:rPr kumimoji="0" lang="ja-JP" altLang="en-US" sz="2400" b="1" dirty="0">
                <a:solidFill>
                  <a:srgbClr val="FF0000"/>
                </a:solidFill>
                <a:ea typeface="ＭＳ 明朝" panose="02020609040205080304" pitchFamily="17" charset="-128"/>
              </a:rPr>
              <a:t>世帯</a:t>
            </a:r>
            <a:r>
              <a:rPr kumimoji="0" lang="en-US" altLang="ja-JP" sz="2400" b="1" dirty="0">
                <a:ea typeface="ＭＳ 明朝" panose="02020609040205080304" pitchFamily="17" charset="-128"/>
              </a:rPr>
              <a:t>】</a:t>
            </a:r>
            <a:r>
              <a:rPr kumimoji="0" lang="ja-JP" altLang="en-US" sz="2400" b="1" dirty="0">
                <a:ea typeface="ＭＳ 明朝" panose="02020609040205080304" pitchFamily="17" charset="-128"/>
              </a:rPr>
              <a:t>：世帯主を中心とした</a:t>
            </a:r>
            <a:r>
              <a:rPr kumimoji="0" lang="ja-JP" altLang="en-US" sz="2400" b="1" dirty="0">
                <a:solidFill>
                  <a:srgbClr val="FF0000"/>
                </a:solidFill>
                <a:ea typeface="ＭＳ 明朝" panose="02020609040205080304" pitchFamily="17" charset="-128"/>
              </a:rPr>
              <a:t>直系三世代以上の（親族のみ）世帯</a:t>
            </a:r>
          </a:p>
          <a:p>
            <a:pPr marL="385763" indent="-385763" algn="just">
              <a:spcAft>
                <a:spcPts val="450"/>
              </a:spcAft>
              <a:buFont typeface="+mj-lt"/>
              <a:buAutoNum type="arabicPeriod"/>
            </a:pPr>
            <a:r>
              <a:rPr kumimoji="0" lang="ja-JP" altLang="en-US" sz="2400" b="1" dirty="0">
                <a:ea typeface="ＭＳ 明朝" panose="02020609040205080304" pitchFamily="17" charset="-128"/>
              </a:rPr>
              <a:t>その他の世帯：非親族を含む世帯（ステップファミリー）</a:t>
            </a:r>
            <a:endParaRPr kumimoji="0" lang="en-US" altLang="ja-JP" sz="2400" b="1" dirty="0">
              <a:ea typeface="ＭＳ 明朝" panose="02020609040205080304" pitchFamily="17" charset="-128"/>
            </a:endParaRPr>
          </a:p>
          <a:p>
            <a:pPr marL="385763" indent="-385763" algn="just">
              <a:spcAft>
                <a:spcPts val="450"/>
              </a:spcAft>
              <a:buFont typeface="+mj-lt"/>
              <a:buAutoNum type="arabicPeriod"/>
            </a:pPr>
            <a:r>
              <a:rPr kumimoji="0" lang="ja-JP" altLang="en-US" sz="2400" b="1" dirty="0">
                <a:ea typeface="ＭＳ 明朝" panose="02020609040205080304" pitchFamily="17" charset="-128"/>
              </a:rPr>
              <a:t>施設世帯　　</a:t>
            </a:r>
            <a:endParaRPr kumimoji="0" lang="en-US" altLang="ja-JP" sz="2400" b="1" dirty="0">
              <a:ea typeface="ＭＳ 明朝" panose="02020609040205080304" pitchFamily="17" charset="-128"/>
            </a:endParaRPr>
          </a:p>
          <a:p>
            <a:pPr marL="0" indent="0" algn="just">
              <a:spcAft>
                <a:spcPts val="450"/>
              </a:spcAft>
              <a:buNone/>
            </a:pPr>
            <a:r>
              <a:rPr kumimoji="0" lang="ja-JP" altLang="en-US" sz="2400" b="1" dirty="0">
                <a:solidFill>
                  <a:srgbClr val="FF0000"/>
                </a:solidFill>
                <a:ea typeface="ＭＳ 明朝" panose="02020609040205080304" pitchFamily="17" charset="-128"/>
              </a:rPr>
              <a:t>＊１から４は一般世帯　＊２から４は親族世帯</a:t>
            </a:r>
            <a:endParaRPr kumimoji="0" lang="en-US" altLang="ja-JP" sz="2400" b="1" dirty="0">
              <a:solidFill>
                <a:srgbClr val="FF0000"/>
              </a:solidFill>
              <a:ea typeface="ＭＳ 明朝" panose="02020609040205080304" pitchFamily="17" charset="-128"/>
            </a:endParaRPr>
          </a:p>
        </p:txBody>
      </p:sp>
    </p:spTree>
    <p:extLst>
      <p:ext uri="{BB962C8B-B14F-4D97-AF65-F5344CB8AC3E}">
        <p14:creationId xmlns:p14="http://schemas.microsoft.com/office/powerpoint/2010/main" val="1444564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D98D85A-5DB5-A96D-07C9-2FB9F5A352A2}"/>
              </a:ext>
            </a:extLst>
          </p:cNvPr>
          <p:cNvSpPr txBox="1"/>
          <p:nvPr/>
        </p:nvSpPr>
        <p:spPr>
          <a:xfrm>
            <a:off x="467544" y="4365104"/>
            <a:ext cx="3677771" cy="923330"/>
          </a:xfrm>
          <a:prstGeom prst="rect">
            <a:avLst/>
          </a:prstGeom>
          <a:noFill/>
        </p:spPr>
        <p:txBody>
          <a:bodyPr wrap="square" rtlCol="0">
            <a:spAutoFit/>
          </a:bodyPr>
          <a:lstStyle/>
          <a:p>
            <a:r>
              <a:rPr lang="ja-JP" altLang="en-US" sz="1800" dirty="0"/>
              <a:t>資料：国立社会保障・人口問題研究所（</a:t>
            </a:r>
            <a:r>
              <a:rPr lang="en-US" altLang="ja-JP" sz="1800" dirty="0"/>
              <a:t>2024</a:t>
            </a:r>
            <a:r>
              <a:rPr lang="ja-JP" altLang="en-US" sz="1800" dirty="0"/>
              <a:t>）「人口統計資料集</a:t>
            </a:r>
            <a:r>
              <a:rPr lang="en-US" altLang="ja-JP" sz="1800" dirty="0"/>
              <a:t>2024</a:t>
            </a:r>
            <a:r>
              <a:rPr lang="ja-JP" altLang="en-US" sz="1800" dirty="0"/>
              <a:t>」から作表</a:t>
            </a:r>
            <a:endParaRPr lang="en-US" sz="1800" dirty="0"/>
          </a:p>
        </p:txBody>
      </p:sp>
      <p:sp>
        <p:nvSpPr>
          <p:cNvPr id="3" name="テキスト ボックス 2">
            <a:extLst>
              <a:ext uri="{FF2B5EF4-FFF2-40B4-BE49-F238E27FC236}">
                <a16:creationId xmlns:a16="http://schemas.microsoft.com/office/drawing/2014/main" id="{8C97E5B1-954F-2D1E-C90B-CB4B45B98AE8}"/>
              </a:ext>
            </a:extLst>
          </p:cNvPr>
          <p:cNvSpPr txBox="1"/>
          <p:nvPr/>
        </p:nvSpPr>
        <p:spPr>
          <a:xfrm>
            <a:off x="4387141" y="4221088"/>
            <a:ext cx="3812241" cy="1754326"/>
          </a:xfrm>
          <a:prstGeom prst="rect">
            <a:avLst/>
          </a:prstGeom>
          <a:noFill/>
        </p:spPr>
        <p:txBody>
          <a:bodyPr wrap="square" rtlCol="0">
            <a:spAutoFit/>
          </a:bodyPr>
          <a:lstStyle/>
          <a:p>
            <a:r>
              <a:rPr lang="ja-JP" altLang="en-US" sz="1800" dirty="0">
                <a:solidFill>
                  <a:srgbClr val="FF0000"/>
                </a:solidFill>
              </a:rPr>
              <a:t>＊「夫婦と子ども」の中には高齢夫婦と高齢の子どもも含まれる点に注意が必要。</a:t>
            </a:r>
            <a:endParaRPr lang="en-US" altLang="ja-JP" sz="1800" dirty="0">
              <a:solidFill>
                <a:srgbClr val="FF0000"/>
              </a:solidFill>
            </a:endParaRPr>
          </a:p>
          <a:p>
            <a:r>
              <a:rPr lang="ja-JP" altLang="en-US" sz="1800" dirty="0">
                <a:solidFill>
                  <a:srgbClr val="FF0000"/>
                </a:solidFill>
              </a:rPr>
              <a:t>＊同様に「男親と子ども」 ・「母親と子ども」と「父子世帯」・「母子世帯｝（子は</a:t>
            </a:r>
            <a:r>
              <a:rPr lang="en-US" altLang="ja-JP" sz="1800" dirty="0">
                <a:solidFill>
                  <a:srgbClr val="FF0000"/>
                </a:solidFill>
              </a:rPr>
              <a:t>18</a:t>
            </a:r>
            <a:r>
              <a:rPr lang="ja-JP" altLang="en-US" sz="1800" dirty="0">
                <a:solidFill>
                  <a:srgbClr val="FF0000"/>
                </a:solidFill>
              </a:rPr>
              <a:t>歳未満）は同じではない</a:t>
            </a:r>
            <a:endParaRPr lang="en-US" sz="1800" dirty="0">
              <a:solidFill>
                <a:srgbClr val="FF0000"/>
              </a:solidFill>
            </a:endParaRPr>
          </a:p>
        </p:txBody>
      </p:sp>
      <p:pic>
        <p:nvPicPr>
          <p:cNvPr id="5" name="図 4">
            <a:extLst>
              <a:ext uri="{FF2B5EF4-FFF2-40B4-BE49-F238E27FC236}">
                <a16:creationId xmlns:a16="http://schemas.microsoft.com/office/drawing/2014/main" id="{C97BB621-4400-93E2-74F2-E614F917B7F0}"/>
              </a:ext>
            </a:extLst>
          </p:cNvPr>
          <p:cNvPicPr>
            <a:picLocks noChangeAspect="1"/>
          </p:cNvPicPr>
          <p:nvPr/>
        </p:nvPicPr>
        <p:blipFill>
          <a:blip r:embed="rId2"/>
          <a:stretch>
            <a:fillRect/>
          </a:stretch>
        </p:blipFill>
        <p:spPr>
          <a:xfrm>
            <a:off x="467544" y="620688"/>
            <a:ext cx="8364425" cy="3312368"/>
          </a:xfrm>
          <a:prstGeom prst="rect">
            <a:avLst/>
          </a:prstGeom>
          <a:solidFill>
            <a:schemeClr val="bg1"/>
          </a:solidFill>
        </p:spPr>
      </p:pic>
    </p:spTree>
    <p:extLst>
      <p:ext uri="{BB962C8B-B14F-4D97-AF65-F5344CB8AC3E}">
        <p14:creationId xmlns:p14="http://schemas.microsoft.com/office/powerpoint/2010/main" val="2581539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190DE3-BC2C-B98B-2A78-55DBB9591070}"/>
              </a:ext>
            </a:extLst>
          </p:cNvPr>
          <p:cNvSpPr>
            <a:spLocks noGrp="1"/>
          </p:cNvSpPr>
          <p:nvPr>
            <p:ph type="title"/>
          </p:nvPr>
        </p:nvSpPr>
        <p:spPr>
          <a:xfrm>
            <a:off x="1043608" y="404664"/>
            <a:ext cx="6184348" cy="830982"/>
          </a:xfrm>
        </p:spPr>
        <p:txBody>
          <a:bodyPr anchor="ctr" anchorCtr="0"/>
          <a:lstStyle/>
          <a:p>
            <a:r>
              <a:rPr lang="ja-JP" altLang="en-US" dirty="0"/>
              <a:t>親族世帯とは？　</a:t>
            </a:r>
            <a:endParaRPr lang="en-US" dirty="0"/>
          </a:p>
        </p:txBody>
      </p:sp>
      <p:sp>
        <p:nvSpPr>
          <p:cNvPr id="3" name="コンテンツ プレースホルダー 2">
            <a:extLst>
              <a:ext uri="{FF2B5EF4-FFF2-40B4-BE49-F238E27FC236}">
                <a16:creationId xmlns:a16="http://schemas.microsoft.com/office/drawing/2014/main" id="{1A8E42D6-8341-4987-3A5D-C772D15F521B}"/>
              </a:ext>
            </a:extLst>
          </p:cNvPr>
          <p:cNvSpPr>
            <a:spLocks noGrp="1"/>
          </p:cNvSpPr>
          <p:nvPr>
            <p:ph idx="1"/>
          </p:nvPr>
        </p:nvSpPr>
        <p:spPr>
          <a:xfrm>
            <a:off x="931944" y="1857374"/>
            <a:ext cx="7528488" cy="4307930"/>
          </a:xfrm>
        </p:spPr>
        <p:txBody>
          <a:bodyPr>
            <a:normAutofit fontScale="77500" lnSpcReduction="20000"/>
          </a:bodyPr>
          <a:lstStyle/>
          <a:p>
            <a:r>
              <a:rPr lang="ja-JP" altLang="en-US" dirty="0"/>
              <a:t>親族世帯とは、二人以上の世帯員から成る世帯のうち、世帯主と親族関係にある世帯員のいる世帯 。なお、その世帯に同居する非親族（住込みの従業員、家事手伝いなど）がいる場合もここに含まれます。 例えば「夫婦のみの世帯」という場合には、夫婦二人のみの世帯のほか、夫婦と住込みの家事手伝いから成る世帯も含まれています。</a:t>
            </a:r>
            <a:endParaRPr lang="en-US" altLang="ja-JP" dirty="0"/>
          </a:p>
          <a:p>
            <a:endParaRPr lang="en-US" altLang="ja-JP" dirty="0"/>
          </a:p>
          <a:p>
            <a:pPr marL="0" indent="0">
              <a:buNone/>
            </a:pPr>
            <a:r>
              <a:rPr lang="ja-JP" altLang="en-US" dirty="0">
                <a:solidFill>
                  <a:srgbClr val="FF0000"/>
                </a:solidFill>
              </a:rPr>
              <a:t>親族世帯＝核家族（夫婦のみ、夫婦と子ども）＋</a:t>
            </a:r>
            <a:r>
              <a:rPr lang="en-US" altLang="ja-JP" dirty="0">
                <a:solidFill>
                  <a:srgbClr val="FF0000"/>
                </a:solidFill>
              </a:rPr>
              <a:t>3</a:t>
            </a:r>
            <a:r>
              <a:rPr lang="ja-JP" altLang="en-US" dirty="0">
                <a:solidFill>
                  <a:srgbClr val="FF0000"/>
                </a:solidFill>
              </a:rPr>
              <a:t>世代＋その他（世帯主と親族関係にある世帯員を含む）</a:t>
            </a:r>
            <a:endParaRPr lang="en-US" altLang="ja-JP" dirty="0">
              <a:solidFill>
                <a:srgbClr val="FF0000"/>
              </a:solidFill>
            </a:endParaRPr>
          </a:p>
          <a:p>
            <a:pPr marL="0" indent="0">
              <a:buNone/>
            </a:pPr>
            <a:endParaRPr lang="en-US" altLang="ja-JP" dirty="0">
              <a:solidFill>
                <a:srgbClr val="FF0000"/>
              </a:solidFill>
            </a:endParaRPr>
          </a:p>
          <a:p>
            <a:pPr marL="0" indent="0">
              <a:buNone/>
            </a:pPr>
            <a:r>
              <a:rPr lang="ja-JP" altLang="en-US" dirty="0">
                <a:solidFill>
                  <a:srgbClr val="FF0000"/>
                </a:solidFill>
              </a:rPr>
              <a:t>＊家族＝血縁関係という意味では、親族世帯が該当する。</a:t>
            </a:r>
            <a:endParaRPr lang="en-US" dirty="0">
              <a:solidFill>
                <a:srgbClr val="FF0000"/>
              </a:solidFill>
            </a:endParaRPr>
          </a:p>
          <a:p>
            <a:pPr marL="0" indent="0">
              <a:buNone/>
            </a:pPr>
            <a:endParaRPr lang="en-US" dirty="0">
              <a:solidFill>
                <a:srgbClr val="FF0000"/>
              </a:solidFill>
            </a:endParaRPr>
          </a:p>
        </p:txBody>
      </p:sp>
    </p:spTree>
    <p:extLst>
      <p:ext uri="{BB962C8B-B14F-4D97-AF65-F5344CB8AC3E}">
        <p14:creationId xmlns:p14="http://schemas.microsoft.com/office/powerpoint/2010/main" val="1105444497"/>
      </p:ext>
    </p:extLst>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6129</TotalTime>
  <Words>3045</Words>
  <Application>Microsoft Office PowerPoint</Application>
  <PresentationFormat>画面に合わせる (4:3)</PresentationFormat>
  <Paragraphs>187</Paragraphs>
  <Slides>32</Slides>
  <Notes>17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32</vt:i4>
      </vt:variant>
    </vt:vector>
  </HeadingPairs>
  <TitlesOfParts>
    <vt:vector size="40" baseType="lpstr">
      <vt:lpstr>ＭＳ Ｐゴシック</vt:lpstr>
      <vt:lpstr>ＭＳ ゴシック</vt:lpstr>
      <vt:lpstr>ＭＳ 明朝</vt:lpstr>
      <vt:lpstr>Arial</vt:lpstr>
      <vt:lpstr>Century</vt:lpstr>
      <vt:lpstr>Times New Roman</vt:lpstr>
      <vt:lpstr>Wingdings</vt:lpstr>
      <vt:lpstr>Profile</vt:lpstr>
      <vt:lpstr>第6回【家族の変動】 世帯統計でみる家族・核家族化は進んだか？・ライフコースでみる家族</vt:lpstr>
      <vt:lpstr>日本の近代家族（戦後家族）</vt:lpstr>
      <vt:lpstr>世帯の定義　　</vt:lpstr>
      <vt:lpstr>PowerPoint プレゼンテーション</vt:lpstr>
      <vt:lpstr>世帯の種類（一般世帯と施設世帯）　</vt:lpstr>
      <vt:lpstr>PowerPoint プレゼンテーション</vt:lpstr>
      <vt:lpstr>世帯構造⇒５分類</vt:lpstr>
      <vt:lpstr>PowerPoint プレゼンテーション</vt:lpstr>
      <vt:lpstr>親族世帯とは？　</vt:lpstr>
      <vt:lpstr>世帯類型⇒３分類＋その他</vt:lpstr>
      <vt:lpstr>PowerPoint プレゼンテーション</vt:lpstr>
      <vt:lpstr>総世帯数と平均世帯人員の推移（実数）</vt:lpstr>
      <vt:lpstr>核家族率の推移（割合） ★核家族化は親族世帯の中だけで進んでいる</vt:lpstr>
      <vt:lpstr>世帯数から見た家族構成の変化（実数）</vt:lpstr>
      <vt:lpstr>過去60年の 一般世帯数の変化（1960⇒2020）</vt:lpstr>
      <vt:lpstr>世帯から見た家族構成の変化（割合）</vt:lpstr>
      <vt:lpstr>過去60年の 一般世帯の構成比の変化（1960⇒2020）</vt:lpstr>
      <vt:lpstr>核家族化は進んだか？ 答え：Yes but　….</vt:lpstr>
      <vt:lpstr>核家族化は進んだか？ </vt:lpstr>
      <vt:lpstr>PowerPoint プレゼンテーション</vt:lpstr>
      <vt:lpstr>家族類型別世帯人員割合（男性） 年齢別には、どんな家族に属しているか？</vt:lpstr>
      <vt:lpstr>家族類型別世帯人員割合（女性） 年齢別にて、どんな家族に属しているか？</vt:lpstr>
      <vt:lpstr>生涯（ライフコース）を通してみると、男女とも</vt:lpstr>
      <vt:lpstr>６５歳以上の高齢者世帯の増加 （1975－2020年）</vt:lpstr>
      <vt:lpstr>６５歳以上の高齢者世帯の増加</vt:lpstr>
      <vt:lpstr>ステップファミリーとは、</vt:lpstr>
      <vt:lpstr>「日本の世帯数の将来推計（全国推計）－令和 6（2024）年推計－</vt:lpstr>
      <vt:lpstr>日本の世帯数の将来推計（全国推計）令和 6（2024）年推計－</vt:lpstr>
      <vt:lpstr>Reaction Paper#6 日本の世帯数の将来推計（全国推計）令和 6（2024）年推計の結果について、どう思いますか？該当するものにレを入れなさい。</vt:lpstr>
      <vt:lpstr>Reaction Paper#6 日本の世帯数の将来推計（全国推計）令和 6（2024）年推計の結果について、どう思いますか？該当するものにレを入れなさい。</vt:lpstr>
      <vt:lpstr>Reaction Paper#6 日本の世帯数の将来推計（全国推計）令和 6（2024）年推計の結果について、どう思いますか？該当するものにレを入れなさい。</vt:lpstr>
      <vt:lpstr>次週</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117</cp:revision>
  <cp:lastPrinted>2014-09-24T05:41:27Z</cp:lastPrinted>
  <dcterms:created xsi:type="dcterms:W3CDTF">2014-09-24T05:41:10Z</dcterms:created>
  <dcterms:modified xsi:type="dcterms:W3CDTF">2025-05-27T04:43:01Z</dcterms:modified>
</cp:coreProperties>
</file>