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29"/>
  </p:notesMasterIdLst>
  <p:handoutMasterIdLst>
    <p:handoutMasterId r:id="rId30"/>
  </p:handoutMasterIdLst>
  <p:sldIdLst>
    <p:sldId id="256" r:id="rId2"/>
    <p:sldId id="310" r:id="rId3"/>
    <p:sldId id="437" r:id="rId4"/>
    <p:sldId id="438" r:id="rId5"/>
    <p:sldId id="439" r:id="rId6"/>
    <p:sldId id="440" r:id="rId7"/>
    <p:sldId id="441" r:id="rId8"/>
    <p:sldId id="442" r:id="rId9"/>
    <p:sldId id="447" r:id="rId10"/>
    <p:sldId id="448" r:id="rId11"/>
    <p:sldId id="333" r:id="rId12"/>
    <p:sldId id="309" r:id="rId13"/>
    <p:sldId id="449" r:id="rId14"/>
    <p:sldId id="450" r:id="rId15"/>
    <p:sldId id="451" r:id="rId16"/>
    <p:sldId id="452" r:id="rId17"/>
    <p:sldId id="453" r:id="rId18"/>
    <p:sldId id="454" r:id="rId19"/>
    <p:sldId id="317" r:id="rId20"/>
    <p:sldId id="434" r:id="rId21"/>
    <p:sldId id="455" r:id="rId22"/>
    <p:sldId id="456" r:id="rId23"/>
    <p:sldId id="457" r:id="rId24"/>
    <p:sldId id="458" r:id="rId25"/>
    <p:sldId id="435" r:id="rId26"/>
    <p:sldId id="436" r:id="rId27"/>
    <p:sldId id="425" r:id="rId28"/>
  </p:sldIdLst>
  <p:sldSz cx="9144000" cy="6858000" type="screen4x3"/>
  <p:notesSz cx="6858000" cy="9144000"/>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71" d="100"/>
          <a:sy n="71" d="100"/>
        </p:scale>
        <p:origin x="109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430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430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430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23917F46-3E08-8B45-993B-B96CE388847C}"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276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276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276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9F79EE3-DA01-0A45-B9DF-903C9C425D4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fontAlgn="base">
      <a:spcBef>
        <a:spcPct val="30000"/>
      </a:spcBef>
      <a:spcAft>
        <a:spcPct val="0"/>
      </a:spcAft>
      <a:defRPr kumimoji="1"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kumimoji="1"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kumimoji="1"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B7C49CD-3180-1A4C-9ACB-6C8EB33DAB09}" type="slidenum">
              <a:rPr lang="en-US" altLang="ja-JP"/>
              <a:pPr/>
              <a:t>1</a:t>
            </a:fld>
            <a:endParaRPr lang="en-US" altLang="ja-JP"/>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62B1C7CD-759B-A43A-2F5E-D08A76AD9D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5E0D7A1E-D696-4E21-879B-BFC47BB405D2}" type="slidenum">
              <a:rPr lang="en-US" altLang="ja-JP" sz="1200"/>
              <a:pPr/>
              <a:t>13</a:t>
            </a:fld>
            <a:endParaRPr lang="en-US" altLang="ja-JP" sz="1200"/>
          </a:p>
        </p:txBody>
      </p:sp>
      <p:sp>
        <p:nvSpPr>
          <p:cNvPr id="20483" name="Rectangle 2">
            <a:extLst>
              <a:ext uri="{FF2B5EF4-FFF2-40B4-BE49-F238E27FC236}">
                <a16:creationId xmlns:a16="http://schemas.microsoft.com/office/drawing/2014/main" id="{314F8D30-336D-819F-65BE-085793C6DFB7}"/>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4F991137-12B7-DC60-1D14-37B3074E9F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7F8E827F-80F9-1F6C-8BA1-F1D8158345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E717EFE8-9D11-4C54-9936-E98799ED5878}" type="slidenum">
              <a:rPr lang="en-US" altLang="ja-JP" sz="1200"/>
              <a:pPr/>
              <a:t>14</a:t>
            </a:fld>
            <a:endParaRPr lang="en-US" altLang="ja-JP" sz="1200"/>
          </a:p>
        </p:txBody>
      </p:sp>
      <p:sp>
        <p:nvSpPr>
          <p:cNvPr id="23555" name="Rectangle 2">
            <a:extLst>
              <a:ext uri="{FF2B5EF4-FFF2-40B4-BE49-F238E27FC236}">
                <a16:creationId xmlns:a16="http://schemas.microsoft.com/office/drawing/2014/main" id="{5EE86C43-C812-76AF-A40F-111E030EB81B}"/>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77A7763D-907E-4CC3-F510-E188C754B9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FD92DD78-7E3C-141F-693D-1C5287FCAE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04F2CAA6-9267-4BB9-9CBC-05ACB7FB54CA}" type="slidenum">
              <a:rPr lang="en-US" altLang="ja-JP" sz="1200"/>
              <a:pPr/>
              <a:t>19</a:t>
            </a:fld>
            <a:endParaRPr lang="en-US" altLang="ja-JP" sz="1200"/>
          </a:p>
        </p:txBody>
      </p:sp>
      <p:sp>
        <p:nvSpPr>
          <p:cNvPr id="31747" name="Rectangle 2">
            <a:extLst>
              <a:ext uri="{FF2B5EF4-FFF2-40B4-BE49-F238E27FC236}">
                <a16:creationId xmlns:a16="http://schemas.microsoft.com/office/drawing/2014/main" id="{9714C0C9-2698-BB55-D3E9-939F65F65E00}"/>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DCE4968D-1587-3FAB-2E9B-6F74E94598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1626A2C3-0716-ECB6-F6ED-FDA9DBEF44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1AD4DB85-B0BA-4F2A-AB78-AB74108F3E61}" type="slidenum">
              <a:rPr lang="en-US" altLang="ja-JP" sz="1200"/>
              <a:pPr/>
              <a:t>21</a:t>
            </a:fld>
            <a:endParaRPr lang="en-US" altLang="ja-JP" sz="1200"/>
          </a:p>
        </p:txBody>
      </p:sp>
      <p:sp>
        <p:nvSpPr>
          <p:cNvPr id="33795" name="Rectangle 2">
            <a:extLst>
              <a:ext uri="{FF2B5EF4-FFF2-40B4-BE49-F238E27FC236}">
                <a16:creationId xmlns:a16="http://schemas.microsoft.com/office/drawing/2014/main" id="{97580D50-9EA5-6F67-5E53-B459449D7461}"/>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9866513B-A8CD-E599-0B82-A9E484DF70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92F4AF7B-F403-40AB-668F-41A28821F1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67B83F40-821C-4D80-854A-94550BDE2E5E}" type="slidenum">
              <a:rPr lang="en-US" altLang="ja-JP" sz="1200"/>
              <a:pPr/>
              <a:t>24</a:t>
            </a:fld>
            <a:endParaRPr lang="en-US" altLang="ja-JP" sz="1200"/>
          </a:p>
        </p:txBody>
      </p:sp>
      <p:sp>
        <p:nvSpPr>
          <p:cNvPr id="37891" name="Rectangle 2">
            <a:extLst>
              <a:ext uri="{FF2B5EF4-FFF2-40B4-BE49-F238E27FC236}">
                <a16:creationId xmlns:a16="http://schemas.microsoft.com/office/drawing/2014/main" id="{E7E64E91-DE3E-620C-4DD5-9157514598EA}"/>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5BCC1AED-666F-E79B-0B8C-DB47DF8B5D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27</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8052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1E689C71-225C-5F70-7334-DA809D1A50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61D77F0A-6A9A-42E4-B5A3-A59DB9952900}" type="slidenum">
              <a:rPr lang="en-US" altLang="ja-JP" sz="1200"/>
              <a:pPr/>
              <a:t>2</a:t>
            </a:fld>
            <a:endParaRPr lang="en-US" altLang="ja-JP" sz="1200"/>
          </a:p>
        </p:txBody>
      </p:sp>
      <p:sp>
        <p:nvSpPr>
          <p:cNvPr id="18435" name="Rectangle 2">
            <a:extLst>
              <a:ext uri="{FF2B5EF4-FFF2-40B4-BE49-F238E27FC236}">
                <a16:creationId xmlns:a16="http://schemas.microsoft.com/office/drawing/2014/main" id="{4997A286-87AB-4BD5-E821-8D7AF91DF59A}"/>
              </a:ext>
            </a:extLst>
          </p:cNvPr>
          <p:cNvSpPr>
            <a:spLocks noGrp="1" noRot="1" noChangeAspect="1" noChangeArrowheads="1"/>
          </p:cNvSpPr>
          <p:nvPr>
            <p:ph type="sldImg"/>
          </p:nvPr>
        </p:nvSpPr>
        <p:spPr>
          <a:solidFill>
            <a:srgbClr val="FFFFFF"/>
          </a:solidFill>
          <a:ln/>
        </p:spPr>
      </p:sp>
      <p:sp>
        <p:nvSpPr>
          <p:cNvPr id="18436" name="Rectangle 3">
            <a:extLst>
              <a:ext uri="{FF2B5EF4-FFF2-40B4-BE49-F238E27FC236}">
                <a16:creationId xmlns:a16="http://schemas.microsoft.com/office/drawing/2014/main" id="{847068A2-5553-791E-31AC-25D30FF9B47B}"/>
              </a:ext>
            </a:extLst>
          </p:cNvPr>
          <p:cNvSpPr>
            <a:spLocks noGrp="1" noChangeArrowheads="1"/>
          </p:cNvSpPr>
          <p:nvPr>
            <p:ph type="body" idx="1"/>
          </p:nvPr>
        </p:nvSpPr>
        <p:spPr>
          <a:solidFill>
            <a:srgbClr val="FFFFFF"/>
          </a:solidFill>
          <a:ln>
            <a:solidFill>
              <a:srgbClr val="000000"/>
            </a:solidFill>
          </a:ln>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8FF32957-E33A-3E32-11D8-4075046216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0274C52E-1EC2-48D5-8BA8-1F69B26800FB}" type="slidenum">
              <a:rPr lang="en-US" altLang="ja-JP" sz="1200"/>
              <a:pPr/>
              <a:t>4</a:t>
            </a:fld>
            <a:endParaRPr lang="en-US" altLang="ja-JP" sz="1200"/>
          </a:p>
        </p:txBody>
      </p:sp>
      <p:sp>
        <p:nvSpPr>
          <p:cNvPr id="19459" name="Rectangle 2">
            <a:extLst>
              <a:ext uri="{FF2B5EF4-FFF2-40B4-BE49-F238E27FC236}">
                <a16:creationId xmlns:a16="http://schemas.microsoft.com/office/drawing/2014/main" id="{5E5901ED-63B5-3BB9-C4DC-CD672216A67E}"/>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D252A720-6EC1-B94A-E2CB-DA42089083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4A358278-E239-1B1A-A8A9-62C2BA0E6E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36D66E2F-2AEC-4D19-8537-65B4B0D952BE}" type="slidenum">
              <a:rPr lang="en-US" altLang="ja-JP" sz="1200"/>
              <a:pPr/>
              <a:t>5</a:t>
            </a:fld>
            <a:endParaRPr lang="en-US" altLang="ja-JP" sz="1200"/>
          </a:p>
        </p:txBody>
      </p:sp>
      <p:sp>
        <p:nvSpPr>
          <p:cNvPr id="21507" name="Rectangle 2">
            <a:extLst>
              <a:ext uri="{FF2B5EF4-FFF2-40B4-BE49-F238E27FC236}">
                <a16:creationId xmlns:a16="http://schemas.microsoft.com/office/drawing/2014/main" id="{AB428587-FA3E-6FCA-18BB-9286E594C2AD}"/>
              </a:ext>
            </a:extLst>
          </p:cNvPr>
          <p:cNvSpPr>
            <a:spLocks noGrp="1" noRot="1" noChangeAspect="1" noChangeArrowheads="1"/>
          </p:cNvSpPr>
          <p:nvPr>
            <p:ph type="sldImg"/>
          </p:nvPr>
        </p:nvSpPr>
        <p:spPr>
          <a:solidFill>
            <a:srgbClr val="FFFFFF"/>
          </a:solidFill>
          <a:ln/>
        </p:spPr>
      </p:sp>
      <p:sp>
        <p:nvSpPr>
          <p:cNvPr id="21508" name="Rectangle 3">
            <a:extLst>
              <a:ext uri="{FF2B5EF4-FFF2-40B4-BE49-F238E27FC236}">
                <a16:creationId xmlns:a16="http://schemas.microsoft.com/office/drawing/2014/main" id="{FCE82ED1-99AD-21AA-E3B2-E6401B570509}"/>
              </a:ext>
            </a:extLst>
          </p:cNvPr>
          <p:cNvSpPr>
            <a:spLocks noGrp="1" noChangeArrowheads="1"/>
          </p:cNvSpPr>
          <p:nvPr>
            <p:ph type="body" idx="1"/>
          </p:nvPr>
        </p:nvSpPr>
        <p:spPr>
          <a:solidFill>
            <a:srgbClr val="FFFFFF"/>
          </a:solidFill>
          <a:ln>
            <a:solidFill>
              <a:srgbClr val="000000"/>
            </a:solidFill>
          </a:ln>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17C94F22-0CA5-C8F9-8366-19A8239747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6EDBDD58-022A-41BB-A188-C0B0BE925A34}" type="slidenum">
              <a:rPr lang="en-US" altLang="ja-JP" sz="1200"/>
              <a:pPr/>
              <a:t>6</a:t>
            </a:fld>
            <a:endParaRPr lang="en-US" altLang="ja-JP" sz="1200"/>
          </a:p>
        </p:txBody>
      </p:sp>
      <p:sp>
        <p:nvSpPr>
          <p:cNvPr id="23555" name="Rectangle 2">
            <a:extLst>
              <a:ext uri="{FF2B5EF4-FFF2-40B4-BE49-F238E27FC236}">
                <a16:creationId xmlns:a16="http://schemas.microsoft.com/office/drawing/2014/main" id="{08A63750-C06D-E4AF-1839-7E193C8EFA45}"/>
              </a:ext>
            </a:extLst>
          </p:cNvPr>
          <p:cNvSpPr>
            <a:spLocks noGrp="1" noRot="1" noChangeAspect="1" noChangeArrowheads="1"/>
          </p:cNvSpPr>
          <p:nvPr>
            <p:ph type="sldImg"/>
          </p:nvPr>
        </p:nvSpPr>
        <p:spPr>
          <a:solidFill>
            <a:srgbClr val="FFFFFF"/>
          </a:solidFill>
          <a:ln/>
        </p:spPr>
      </p:sp>
      <p:sp>
        <p:nvSpPr>
          <p:cNvPr id="23556" name="Rectangle 3">
            <a:extLst>
              <a:ext uri="{FF2B5EF4-FFF2-40B4-BE49-F238E27FC236}">
                <a16:creationId xmlns:a16="http://schemas.microsoft.com/office/drawing/2014/main" id="{58581998-970D-B1C3-20CB-62C0DE866B8A}"/>
              </a:ext>
            </a:extLst>
          </p:cNvPr>
          <p:cNvSpPr>
            <a:spLocks noGrp="1" noChangeArrowheads="1"/>
          </p:cNvSpPr>
          <p:nvPr>
            <p:ph type="body" idx="1"/>
          </p:nvPr>
        </p:nvSpPr>
        <p:spPr>
          <a:solidFill>
            <a:srgbClr val="FFFFFF"/>
          </a:solidFill>
          <a:ln>
            <a:solidFill>
              <a:srgbClr val="000000"/>
            </a:solidFill>
          </a:ln>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40D31C9C-6505-1C67-22CC-7F96802B4C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A31D342-5E0F-45EA-936B-5782EAA1633F}" type="slidenum">
              <a:rPr lang="en-US" altLang="ja-JP" sz="1200"/>
              <a:pPr/>
              <a:t>7</a:t>
            </a:fld>
            <a:endParaRPr lang="en-US" altLang="ja-JP" sz="1200"/>
          </a:p>
        </p:txBody>
      </p:sp>
      <p:sp>
        <p:nvSpPr>
          <p:cNvPr id="25603" name="Rectangle 2">
            <a:extLst>
              <a:ext uri="{FF2B5EF4-FFF2-40B4-BE49-F238E27FC236}">
                <a16:creationId xmlns:a16="http://schemas.microsoft.com/office/drawing/2014/main" id="{1542451C-648D-827D-F6C0-3B30800939A0}"/>
              </a:ext>
            </a:extLst>
          </p:cNvPr>
          <p:cNvSpPr>
            <a:spLocks noGrp="1" noRot="1" noChangeAspect="1" noChangeArrowheads="1"/>
          </p:cNvSpPr>
          <p:nvPr>
            <p:ph type="sldImg"/>
          </p:nvPr>
        </p:nvSpPr>
        <p:spPr>
          <a:solidFill>
            <a:srgbClr val="FFFFFF"/>
          </a:solidFill>
          <a:ln/>
        </p:spPr>
      </p:sp>
      <p:sp>
        <p:nvSpPr>
          <p:cNvPr id="25604" name="Rectangle 3">
            <a:extLst>
              <a:ext uri="{FF2B5EF4-FFF2-40B4-BE49-F238E27FC236}">
                <a16:creationId xmlns:a16="http://schemas.microsoft.com/office/drawing/2014/main" id="{93F8BDDF-4543-7517-0911-C334C7F98FE4}"/>
              </a:ext>
            </a:extLst>
          </p:cNvPr>
          <p:cNvSpPr>
            <a:spLocks noGrp="1" noChangeArrowheads="1"/>
          </p:cNvSpPr>
          <p:nvPr>
            <p:ph type="body" idx="1"/>
          </p:nvPr>
        </p:nvSpPr>
        <p:spPr>
          <a:solidFill>
            <a:srgbClr val="FFFFFF"/>
          </a:solidFill>
          <a:ln>
            <a:solidFill>
              <a:srgbClr val="000000"/>
            </a:solidFill>
          </a:ln>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F4A08F5F-E803-27F2-D70A-45E1228F82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ECD27E1-346D-4931-B074-8F36D28287AE}" type="slidenum">
              <a:rPr lang="en-US" altLang="ja-JP" sz="1200"/>
              <a:pPr/>
              <a:t>8</a:t>
            </a:fld>
            <a:endParaRPr lang="en-US" altLang="ja-JP" sz="1200"/>
          </a:p>
        </p:txBody>
      </p:sp>
      <p:sp>
        <p:nvSpPr>
          <p:cNvPr id="27651" name="Rectangle 2">
            <a:extLst>
              <a:ext uri="{FF2B5EF4-FFF2-40B4-BE49-F238E27FC236}">
                <a16:creationId xmlns:a16="http://schemas.microsoft.com/office/drawing/2014/main" id="{724A2362-55AB-B8C3-ADFA-4E1A75E1828A}"/>
              </a:ext>
            </a:extLst>
          </p:cNvPr>
          <p:cNvSpPr>
            <a:spLocks noGrp="1" noRot="1" noChangeAspect="1" noChangeArrowheads="1"/>
          </p:cNvSpPr>
          <p:nvPr>
            <p:ph type="sldImg"/>
          </p:nvPr>
        </p:nvSpPr>
        <p:spPr>
          <a:solidFill>
            <a:srgbClr val="FFFFFF"/>
          </a:solidFill>
          <a:ln/>
        </p:spPr>
      </p:sp>
      <p:sp>
        <p:nvSpPr>
          <p:cNvPr id="27652" name="Rectangle 3">
            <a:extLst>
              <a:ext uri="{FF2B5EF4-FFF2-40B4-BE49-F238E27FC236}">
                <a16:creationId xmlns:a16="http://schemas.microsoft.com/office/drawing/2014/main" id="{41F962C1-03D3-FC0F-0C7F-CC84012F755B}"/>
              </a:ext>
            </a:extLst>
          </p:cNvPr>
          <p:cNvSpPr>
            <a:spLocks noGrp="1" noChangeArrowheads="1"/>
          </p:cNvSpPr>
          <p:nvPr>
            <p:ph type="body" idx="1"/>
          </p:nvPr>
        </p:nvSpPr>
        <p:spPr>
          <a:solidFill>
            <a:srgbClr val="FFFFFF"/>
          </a:solidFill>
          <a:ln>
            <a:solidFill>
              <a:srgbClr val="000000"/>
            </a:solidFill>
          </a:ln>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1E689C71-225C-5F70-7334-DA809D1A50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61D77F0A-6A9A-42E4-B5A3-A59DB9952900}" type="slidenum">
              <a:rPr lang="en-US" altLang="ja-JP" sz="1200"/>
              <a:pPr/>
              <a:t>9</a:t>
            </a:fld>
            <a:endParaRPr lang="en-US" altLang="ja-JP" sz="1200"/>
          </a:p>
        </p:txBody>
      </p:sp>
      <p:sp>
        <p:nvSpPr>
          <p:cNvPr id="18435" name="Rectangle 2">
            <a:extLst>
              <a:ext uri="{FF2B5EF4-FFF2-40B4-BE49-F238E27FC236}">
                <a16:creationId xmlns:a16="http://schemas.microsoft.com/office/drawing/2014/main" id="{4997A286-87AB-4BD5-E821-8D7AF91DF59A}"/>
              </a:ext>
            </a:extLst>
          </p:cNvPr>
          <p:cNvSpPr>
            <a:spLocks noGrp="1" noRot="1" noChangeAspect="1" noChangeArrowheads="1"/>
          </p:cNvSpPr>
          <p:nvPr>
            <p:ph type="sldImg"/>
          </p:nvPr>
        </p:nvSpPr>
        <p:spPr>
          <a:solidFill>
            <a:srgbClr val="FFFFFF"/>
          </a:solidFill>
          <a:ln/>
        </p:spPr>
      </p:sp>
      <p:sp>
        <p:nvSpPr>
          <p:cNvPr id="18436" name="Rectangle 3">
            <a:extLst>
              <a:ext uri="{FF2B5EF4-FFF2-40B4-BE49-F238E27FC236}">
                <a16:creationId xmlns:a16="http://schemas.microsoft.com/office/drawing/2014/main" id="{847068A2-5553-791E-31AC-25D30FF9B47B}"/>
              </a:ext>
            </a:extLst>
          </p:cNvPr>
          <p:cNvSpPr>
            <a:spLocks noGrp="1" noChangeArrowheads="1"/>
          </p:cNvSpPr>
          <p:nvPr>
            <p:ph type="body" idx="1"/>
          </p:nvPr>
        </p:nvSpPr>
        <p:spPr>
          <a:solidFill>
            <a:srgbClr val="FFFFFF"/>
          </a:solidFill>
          <a:ln>
            <a:solidFill>
              <a:srgbClr val="000000"/>
            </a:solidFill>
          </a:ln>
        </p:spPr>
        <p:txBody>
          <a:bodyPr/>
          <a:lstStyle/>
          <a:p>
            <a:endParaRPr lang="ja-JP" altLang="en-US">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222645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1E689C71-225C-5F70-7334-DA809D1A50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61D77F0A-6A9A-42E4-B5A3-A59DB9952900}" type="slidenum">
              <a:rPr lang="en-US" altLang="ja-JP" sz="1200"/>
              <a:pPr/>
              <a:t>10</a:t>
            </a:fld>
            <a:endParaRPr lang="en-US" altLang="ja-JP" sz="1200"/>
          </a:p>
        </p:txBody>
      </p:sp>
      <p:sp>
        <p:nvSpPr>
          <p:cNvPr id="18435" name="Rectangle 2">
            <a:extLst>
              <a:ext uri="{FF2B5EF4-FFF2-40B4-BE49-F238E27FC236}">
                <a16:creationId xmlns:a16="http://schemas.microsoft.com/office/drawing/2014/main" id="{4997A286-87AB-4BD5-E821-8D7AF91DF59A}"/>
              </a:ext>
            </a:extLst>
          </p:cNvPr>
          <p:cNvSpPr>
            <a:spLocks noGrp="1" noRot="1" noChangeAspect="1" noChangeArrowheads="1"/>
          </p:cNvSpPr>
          <p:nvPr>
            <p:ph type="sldImg"/>
          </p:nvPr>
        </p:nvSpPr>
        <p:spPr>
          <a:solidFill>
            <a:srgbClr val="FFFFFF"/>
          </a:solidFill>
          <a:ln/>
        </p:spPr>
      </p:sp>
      <p:sp>
        <p:nvSpPr>
          <p:cNvPr id="18436" name="Rectangle 3">
            <a:extLst>
              <a:ext uri="{FF2B5EF4-FFF2-40B4-BE49-F238E27FC236}">
                <a16:creationId xmlns:a16="http://schemas.microsoft.com/office/drawing/2014/main" id="{847068A2-5553-791E-31AC-25D30FF9B47B}"/>
              </a:ext>
            </a:extLst>
          </p:cNvPr>
          <p:cNvSpPr>
            <a:spLocks noGrp="1" noChangeArrowheads="1"/>
          </p:cNvSpPr>
          <p:nvPr>
            <p:ph type="body" idx="1"/>
          </p:nvPr>
        </p:nvSpPr>
        <p:spPr>
          <a:solidFill>
            <a:srgbClr val="FFFFFF"/>
          </a:solidFill>
          <a:ln>
            <a:solidFill>
              <a:srgbClr val="000000"/>
            </a:solidFill>
          </a:ln>
        </p:spPr>
        <p:txBody>
          <a:bodyPr/>
          <a:lstStyle/>
          <a:p>
            <a:endParaRPr lang="ja-JP" altLang="en-US">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764899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pPr>
              <a:defRPr/>
            </a:pPr>
            <a:endParaRPr kumimoji="0" lang="ja-JP" altLang="en-US">
              <a:latin typeface="Times New Roman" charset="0"/>
            </a:endParaRPr>
          </a:p>
        </p:txBody>
      </p:sp>
      <p:sp>
        <p:nvSpPr>
          <p:cNvPr id="10242"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a:t>
            </a:r>
            <a:r>
              <a:rPr lang="en-US" altLang="ja-JP"/>
              <a:t> </a:t>
            </a:r>
            <a:r>
              <a:rPr lang="ja-JP" altLang="en-US"/>
              <a:t>タイトルの書式設定</a:t>
            </a:r>
          </a:p>
        </p:txBody>
      </p:sp>
      <p:sp>
        <p:nvSpPr>
          <p:cNvPr id="10243" name="Rectangle 3"/>
          <p:cNvSpPr>
            <a:spLocks noGrp="1" noChangeArrowheads="1"/>
          </p:cNvSpPr>
          <p:nvPr>
            <p:ph type="subTitle" idx="1"/>
          </p:nvPr>
        </p:nvSpPr>
        <p:spPr>
          <a:xfrm>
            <a:off x="1447800" y="3429000"/>
            <a:ext cx="7010400" cy="1600200"/>
          </a:xfrm>
        </p:spPr>
        <p:txBody>
          <a:bodyPr/>
          <a:lstStyle>
            <a:lvl1pPr marL="0" indent="0">
              <a:buFont typeface="Wingdings" charset="2"/>
              <a:buNone/>
              <a:defRPr sz="2800"/>
            </a:lvl1pPr>
          </a:lstStyle>
          <a:p>
            <a:r>
              <a:rPr lang="ja-JP" altLang="en-US"/>
              <a:t>マスタ</a:t>
            </a:r>
            <a:r>
              <a:rPr lang="en-US" altLang="ja-JP"/>
              <a:t> </a:t>
            </a:r>
            <a:r>
              <a:rPr lang="ja-JP" altLang="en-US"/>
              <a:t>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C8E6369-E172-4648-8269-120DABE5E57E}"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3440CC18-CE7B-284A-8E63-967017DA3EC9}"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FC616873-8FC7-2E49-909E-6018C751F7D5}"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4178C75B-C2D6-C74B-9410-83E1048D7CDC}"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9788AA56-D21C-814C-A9BC-C00099445768}"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123711AE-760D-B94A-BA95-F76DD60E6E86}"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pPr>
              <a:defRPr/>
            </a:pPr>
            <a:fld id="{D48B3972-D498-4942-B520-E84A480AF1BD}"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pPr>
              <a:defRPr/>
            </a:pPr>
            <a:fld id="{2A661EF4-69AC-E743-9536-31671A8829C5}"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pPr>
              <a:defRPr/>
            </a:pPr>
            <a:fld id="{519DBC0D-7DEA-CF44-AEE5-CBCC489ECE70}"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AD0EECDB-F666-FA4B-919C-56FC7F0D3846}"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C32F9FF0-CAF9-6049-9A4B-1A6F2C6CE910}"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922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pPr>
              <a:defRPr/>
            </a:pPr>
            <a:endParaRPr kumimoji="0" lang="ja-JP" altLang="en-US">
              <a:latin typeface="Times New Roman" charset="0"/>
            </a:endParaRPr>
          </a:p>
        </p:txBody>
      </p:sp>
      <p:sp>
        <p:nvSpPr>
          <p:cNvPr id="922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prstTxWarp prst="textNoShape">
              <a:avLst/>
            </a:prstTxWarp>
          </a:bodyPr>
          <a:lstStyle/>
          <a:p>
            <a:pPr>
              <a:defRPr/>
            </a:pPr>
            <a:endParaRPr lang="ja-JP" altLang="en-US"/>
          </a:p>
        </p:txBody>
      </p:sp>
      <p:sp>
        <p:nvSpPr>
          <p:cNvPr id="922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p>
        </p:txBody>
      </p:sp>
      <p:sp>
        <p:nvSpPr>
          <p:cNvPr id="922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en-US" altLang="ja-JP"/>
          </a:p>
        </p:txBody>
      </p:sp>
      <p:sp>
        <p:nvSpPr>
          <p:cNvPr id="922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2B0BAEB8-27B6-194D-AFB1-A48262D518E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74"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rtl="0" fontAlgn="base">
        <a:spcBef>
          <a:spcPct val="0"/>
        </a:spcBef>
        <a:spcAft>
          <a:spcPct val="0"/>
        </a:spcAft>
        <a:defRPr kumimoji="1" sz="3800">
          <a:solidFill>
            <a:schemeClr val="tx2"/>
          </a:solidFill>
          <a:latin typeface="+mj-lt"/>
          <a:ea typeface="ＭＳ Ｐゴシック" charset="-128"/>
          <a:cs typeface="ＭＳ Ｐゴシック" charset="-128"/>
        </a:defRPr>
      </a:lvl1pPr>
      <a:lvl2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2pPr>
      <a:lvl3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3pPr>
      <a:lvl4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4pPr>
      <a:lvl5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fontAlgn="base">
        <a:spcBef>
          <a:spcPct val="20000"/>
        </a:spcBef>
        <a:spcAft>
          <a:spcPct val="0"/>
        </a:spcAft>
        <a:buClr>
          <a:schemeClr val="accent2"/>
        </a:buClr>
        <a:buFont typeface="Wingdings" charset="2"/>
        <a:buChar char="o"/>
        <a:defRPr kumimoji="1" sz="3000">
          <a:solidFill>
            <a:schemeClr val="tx1"/>
          </a:solidFill>
          <a:latin typeface="+mn-lt"/>
          <a:ea typeface="ＭＳ Ｐゴシック" charset="-128"/>
          <a:cs typeface="ＭＳ Ｐゴシック" charset="-128"/>
        </a:defRPr>
      </a:lvl1pPr>
      <a:lvl2pPr marL="908050" indent="-436563" algn="l" rtl="0" fontAlgn="base">
        <a:spcBef>
          <a:spcPct val="20000"/>
        </a:spcBef>
        <a:spcAft>
          <a:spcPct val="0"/>
        </a:spcAft>
        <a:buClr>
          <a:schemeClr val="accent2"/>
        </a:buClr>
        <a:buFont typeface="Wingdings" charset="2"/>
        <a:buChar char="n"/>
        <a:defRPr kumimoji="1" sz="2600">
          <a:solidFill>
            <a:schemeClr val="tx1"/>
          </a:solidFill>
          <a:latin typeface="+mn-lt"/>
          <a:ea typeface="ＭＳ Ｐゴシック" charset="-128"/>
        </a:defRPr>
      </a:lvl2pPr>
      <a:lvl3pPr marL="1304925" indent="-395288" algn="l" rtl="0" fontAlgn="base">
        <a:spcBef>
          <a:spcPct val="20000"/>
        </a:spcBef>
        <a:spcAft>
          <a:spcPct val="0"/>
        </a:spcAft>
        <a:buClr>
          <a:schemeClr val="accent2"/>
        </a:buClr>
        <a:buFont typeface="Wingdings" charset="2"/>
        <a:buChar char="o"/>
        <a:defRPr kumimoji="1" sz="2300">
          <a:solidFill>
            <a:schemeClr val="tx1"/>
          </a:solidFill>
          <a:latin typeface="+mn-lt"/>
          <a:ea typeface="ＭＳ Ｐゴシック" charset="-128"/>
        </a:defRPr>
      </a:lvl3pPr>
      <a:lvl4pPr marL="1693863" indent="-387350" algn="l" rtl="0" fontAlgn="base">
        <a:spcBef>
          <a:spcPct val="20000"/>
        </a:spcBef>
        <a:spcAft>
          <a:spcPct val="0"/>
        </a:spcAft>
        <a:buClr>
          <a:schemeClr val="accent2"/>
        </a:buClr>
        <a:buFont typeface="Wingdings" charset="2"/>
        <a:buChar char="n"/>
        <a:defRPr kumimoji="1" sz="2000">
          <a:solidFill>
            <a:schemeClr val="tx1"/>
          </a:solidFill>
          <a:latin typeface="+mn-lt"/>
          <a:ea typeface="ＭＳ Ｐゴシック" charset="-128"/>
        </a:defRPr>
      </a:lvl4pPr>
      <a:lvl5pPr marL="20939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6pPr>
      <a:lvl7pPr marL="30083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7pPr>
      <a:lvl8pPr marL="34655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8pPr>
      <a:lvl9pPr marL="39227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hyperlink" Target="http://ja.wikipedia.org/wiki/%E7%9F%B3%E5%8E%9F%E9%87%8C%E7%B4%97#.E5.B0.82.E6.A5.AD.E4.B8.BB.E5.A9.A6.E8.AB.96.E4.BA.89"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ja.wikipedia.org/wiki/%E9%85%92%E4%BA%95%E9%A0%86%E5%AD%9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ja.wikipedia.org/wiki/%E7%9F%B3%E5%8E%9F%E9%87%8C%E7%B4%97#.E5.B0.82.E6.A5.AD.E4.B8.BB.E5.A9.A6.E8.AB.96.E4.BA.89"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ja.wikipedia.org/wiki/%E9%85%92%E4%BA%95%E9%A0%86%E5%AD%9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nikkei.com/article/DGXNASGC01004_R01C11A1EB200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fujisan.co.jp/product/1281680046/new/" TargetMode="External"/><Relationship Id="rId3" Type="http://schemas.openxmlformats.org/officeDocument/2006/relationships/image" Target="../media/image12.png"/><Relationship Id="rId7" Type="http://schemas.openxmlformats.org/officeDocument/2006/relationships/hyperlink" Target="http://www.fujisan.co.jp/Product/240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www.narinari.com/Nd/20130421152.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ja.wikipedia.org/wiki/%E5%B0%8F%E5%80%89%E5%8D%83%E5%8A%A0%E5%AD%9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hyperlink" Target="https://www.tv-asahi.co.jp/skycastle/" TargetMode="External"/><Relationship Id="rId2" Type="http://schemas.openxmlformats.org/officeDocument/2006/relationships/hyperlink" Target="https://www.netflix.com/jp-en/title/81030062" TargetMode="External"/><Relationship Id="rId1" Type="http://schemas.openxmlformats.org/officeDocument/2006/relationships/slideLayout" Target="../slideLayouts/slideLayout2.xml"/><Relationship Id="rId4" Type="http://schemas.openxmlformats.org/officeDocument/2006/relationships/hyperlink" Target="https://news.yahoo.co.jp/articles/89233f5c2393c21e507bb362eebd9e480ad2f7fa"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12676" y="188640"/>
            <a:ext cx="8279804" cy="2016224"/>
          </a:xfrm>
        </p:spPr>
        <p:txBody>
          <a:bodyPr anchor="ctr" anchorCtr="0"/>
          <a:lstStyle/>
          <a:p>
            <a:r>
              <a:rPr lang="ja-JP" altLang="en-US" sz="3200" dirty="0">
                <a:solidFill>
                  <a:schemeClr val="tx1"/>
                </a:solidFill>
                <a:latin typeface="ＭＳ 明朝" charset="-128"/>
                <a:ea typeface="ＭＳ 明朝" charset="-128"/>
                <a:cs typeface="ＭＳ 明朝" charset="-128"/>
              </a:rPr>
              <a:t>第</a:t>
            </a:r>
            <a:r>
              <a:rPr lang="en-US" altLang="ja-JP" sz="3200" dirty="0">
                <a:solidFill>
                  <a:schemeClr val="tx1"/>
                </a:solidFill>
                <a:latin typeface="ＭＳ 明朝" charset="-128"/>
                <a:ea typeface="ＭＳ 明朝" charset="-128"/>
                <a:cs typeface="ＭＳ 明朝" charset="-128"/>
              </a:rPr>
              <a:t>5</a:t>
            </a:r>
            <a:r>
              <a:rPr lang="ja-JP" altLang="en-US" sz="3200" dirty="0">
                <a:solidFill>
                  <a:schemeClr val="tx1"/>
                </a:solidFill>
                <a:latin typeface="ＭＳ 明朝" charset="-128"/>
                <a:ea typeface="ＭＳ 明朝" charset="-128"/>
                <a:cs typeface="ＭＳ 明朝" charset="-128"/>
              </a:rPr>
              <a:t>回</a:t>
            </a:r>
            <a:r>
              <a:rPr lang="en-US" altLang="ja-JP" sz="3200" dirty="0">
                <a:solidFill>
                  <a:schemeClr val="tx1"/>
                </a:solidFill>
                <a:latin typeface="ＭＳ 明朝" charset="-128"/>
                <a:ea typeface="ＭＳ 明朝" charset="-128"/>
                <a:cs typeface="ＭＳ 明朝" charset="-128"/>
              </a:rPr>
              <a:t>【</a:t>
            </a:r>
            <a:r>
              <a:rPr lang="ja-JP" altLang="en-US" sz="3200" dirty="0">
                <a:solidFill>
                  <a:schemeClr val="tx1"/>
                </a:solidFill>
                <a:latin typeface="ＭＳ 明朝" charset="-128"/>
                <a:ea typeface="ＭＳ 明朝" charset="-128"/>
                <a:cs typeface="ＭＳ 明朝" charset="-128"/>
              </a:rPr>
              <a:t>家族の歴史的変化</a:t>
            </a:r>
            <a:r>
              <a:rPr lang="en-US" altLang="ja-JP" sz="3200" dirty="0">
                <a:solidFill>
                  <a:schemeClr val="tx1"/>
                </a:solidFill>
                <a:latin typeface="ＭＳ 明朝" charset="-128"/>
                <a:ea typeface="ＭＳ 明朝" charset="-128"/>
                <a:cs typeface="ＭＳ 明朝" charset="-128"/>
              </a:rPr>
              <a:t>】</a:t>
            </a:r>
            <a:br>
              <a:rPr lang="en-US" altLang="ja-JP" sz="3200" dirty="0">
                <a:solidFill>
                  <a:schemeClr val="tx1"/>
                </a:solidFill>
                <a:latin typeface="ＭＳ 明朝" charset="-128"/>
                <a:ea typeface="ＭＳ 明朝" charset="-128"/>
                <a:cs typeface="ＭＳ 明朝" charset="-128"/>
              </a:rPr>
            </a:br>
            <a:r>
              <a:rPr lang="ja-JP" altLang="en-US" sz="3200" dirty="0">
                <a:solidFill>
                  <a:schemeClr val="tx1"/>
                </a:solidFill>
                <a:latin typeface="ＭＳ 明朝" charset="-128"/>
                <a:ea typeface="ＭＳ 明朝" charset="-128"/>
                <a:cs typeface="ＭＳ 明朝" charset="-128"/>
              </a:rPr>
              <a:t>「近代家族」とは</a:t>
            </a:r>
            <a:r>
              <a:rPr lang="en-US" altLang="ja-JP" sz="3200" dirty="0">
                <a:solidFill>
                  <a:schemeClr val="tx1"/>
                </a:solidFill>
                <a:latin typeface="ＭＳ 明朝" charset="-128"/>
                <a:ea typeface="ＭＳ 明朝" charset="-128"/>
                <a:cs typeface="ＭＳ 明朝" charset="-128"/>
              </a:rPr>
              <a:t>? </a:t>
            </a:r>
            <a:br>
              <a:rPr lang="en-US" altLang="ja-JP" sz="3200" dirty="0">
                <a:solidFill>
                  <a:schemeClr val="tx1"/>
                </a:solidFill>
                <a:latin typeface="ＭＳ 明朝" charset="-128"/>
                <a:ea typeface="ＭＳ 明朝" charset="-128"/>
                <a:cs typeface="ＭＳ 明朝" charset="-128"/>
              </a:rPr>
            </a:br>
            <a:r>
              <a:rPr lang="ja-JP" altLang="en-US" sz="3200" dirty="0">
                <a:solidFill>
                  <a:schemeClr val="tx1"/>
                </a:solidFill>
                <a:latin typeface="ＭＳ 明朝" charset="-128"/>
                <a:ea typeface="ＭＳ 明朝" charset="-128"/>
                <a:cs typeface="ＭＳ 明朝" charset="-128"/>
              </a:rPr>
              <a:t>　　その</a:t>
            </a:r>
            <a:r>
              <a:rPr lang="en-US" altLang="ja-JP" sz="3200" dirty="0">
                <a:solidFill>
                  <a:schemeClr val="tx1"/>
                </a:solidFill>
                <a:latin typeface="ＭＳ 明朝" charset="-128"/>
                <a:ea typeface="ＭＳ 明朝" charset="-128"/>
                <a:cs typeface="ＭＳ 明朝" charset="-128"/>
              </a:rPr>
              <a:t>2</a:t>
            </a:r>
            <a:r>
              <a:rPr lang="ja-JP" altLang="en-US" sz="3200" dirty="0">
                <a:solidFill>
                  <a:schemeClr val="tx1"/>
                </a:solidFill>
                <a:latin typeface="ＭＳ 明朝" charset="-128"/>
                <a:ea typeface="ＭＳ 明朝" charset="-128"/>
                <a:cs typeface="ＭＳ 明朝" charset="-128"/>
              </a:rPr>
              <a:t>　専業主婦は消えてなくなるか？</a:t>
            </a:r>
          </a:p>
        </p:txBody>
      </p:sp>
      <p:sp>
        <p:nvSpPr>
          <p:cNvPr id="15363" name="Rectangle 3"/>
          <p:cNvSpPr>
            <a:spLocks noGrp="1" noChangeArrowheads="1"/>
          </p:cNvSpPr>
          <p:nvPr>
            <p:ph type="subTitle" idx="1"/>
          </p:nvPr>
        </p:nvSpPr>
        <p:spPr>
          <a:xfrm>
            <a:off x="962300" y="3284984"/>
            <a:ext cx="7010400" cy="3024336"/>
          </a:xfrm>
        </p:spPr>
        <p:txBody>
          <a:bodyPr/>
          <a:lstStyle/>
          <a:p>
            <a:r>
              <a:rPr lang="ja-JP" altLang="en-US" b="1" dirty="0">
                <a:ea typeface="ＭＳ 明朝" charset="-128"/>
                <a:cs typeface="ＭＳ 明朝" charset="-128"/>
              </a:rPr>
              <a:t>「家族社会学」</a:t>
            </a:r>
            <a:endParaRPr lang="en-US" altLang="ja-JP" b="1" dirty="0">
              <a:ea typeface="ＭＳ 明朝" charset="-128"/>
              <a:cs typeface="ＭＳ 明朝" charset="-128"/>
            </a:endParaRPr>
          </a:p>
          <a:p>
            <a:endParaRPr lang="en-US" altLang="ja-JP" sz="2000" b="1" dirty="0">
              <a:latin typeface="Century" panose="02040604050505020304" pitchFamily="18" charset="0"/>
              <a:ea typeface="ＭＳ 明朝" panose="02020609040205080304" pitchFamily="17" charset="-128"/>
              <a:cs typeface="Times New Roman" panose="02020603050405020304" pitchFamily="18" charset="0"/>
            </a:endParaRPr>
          </a:p>
          <a:p>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5</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月</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20</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日（火）</a:t>
            </a:r>
            <a:endParaRPr lang="en-US" altLang="ja-JP" sz="2000" b="1" dirty="0">
              <a:latin typeface="Century" panose="02040604050505020304" pitchFamily="18" charset="0"/>
              <a:ea typeface="ＭＳ 明朝" panose="02020609040205080304" pitchFamily="17" charset="-128"/>
              <a:cs typeface="Times New Roman" panose="02020603050405020304" pitchFamily="18" charset="0"/>
            </a:endParaRPr>
          </a:p>
          <a:p>
            <a:r>
              <a:rPr lang="ja-JP" sz="2000" b="1"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4</a:t>
            </a:r>
            <a:r>
              <a:rPr lang="ja-JP" sz="2000" b="1" dirty="0">
                <a:effectLst/>
                <a:latin typeface="Century" panose="02040604050505020304" pitchFamily="18" charset="0"/>
                <a:ea typeface="ＭＳ 明朝" panose="02020609040205080304" pitchFamily="17" charset="-128"/>
                <a:cs typeface="Times New Roman" panose="02020603050405020304" pitchFamily="18" charset="0"/>
              </a:rPr>
              <a:t>時限目】</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14:40</a:t>
            </a:r>
            <a:r>
              <a:rPr lang="ja-JP" sz="2000" b="1"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16:10</a:t>
            </a:r>
            <a:r>
              <a:rPr lang="ja-JP" sz="2000" b="1" dirty="0">
                <a:effectLst/>
                <a:latin typeface="Century" panose="02040604050505020304" pitchFamily="18" charset="0"/>
                <a:ea typeface="ＭＳ 明朝" panose="02020609040205080304" pitchFamily="17" charset="-128"/>
                <a:cs typeface="Times New Roman" panose="02020603050405020304" pitchFamily="18" charset="0"/>
              </a:rPr>
              <a:t>　</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4F401</a:t>
            </a:r>
            <a:endParaRPr lang="en-US" altLang="ja-JP" sz="2000" b="1" dirty="0">
              <a:ea typeface="ＭＳ 明朝" charset="-128"/>
              <a:cs typeface="ＭＳ 明朝" charset="-128"/>
            </a:endParaRPr>
          </a:p>
          <a:p>
            <a:endParaRPr lang="en-US" altLang="ja-JP" sz="2000" b="1" dirty="0">
              <a:ea typeface="ＭＳ 明朝" charset="-128"/>
              <a:cs typeface="ＭＳ 明朝" charset="-128"/>
            </a:endParaRPr>
          </a:p>
          <a:p>
            <a:r>
              <a:rPr lang="ja-JP" altLang="en-US" sz="2000" b="1" dirty="0">
                <a:ea typeface="ＭＳ 明朝" charset="-128"/>
                <a:cs typeface="ＭＳ 明朝" charset="-128"/>
              </a:rPr>
              <a:t>日本医療大学総合福祉学部</a:t>
            </a:r>
            <a:endParaRPr lang="en-US" altLang="ja-JP" sz="2000" b="1" dirty="0">
              <a:ea typeface="ＭＳ 明朝" charset="-128"/>
              <a:cs typeface="ＭＳ 明朝" charset="-128"/>
            </a:endParaRPr>
          </a:p>
          <a:p>
            <a:r>
              <a:rPr lang="ja-JP" altLang="en-US" sz="2000" b="1" dirty="0">
                <a:ea typeface="ＭＳ 明朝" charset="-128"/>
                <a:cs typeface="ＭＳ 明朝" charset="-128"/>
              </a:rPr>
              <a:t>特任教授　原　俊彦</a:t>
            </a:r>
            <a:endParaRPr lang="en-US" altLang="ja-JP" sz="2000" b="1" dirty="0">
              <a:ea typeface="ＭＳ 明朝" charset="-128"/>
              <a:cs typeface="ＭＳ 明朝" charset="-128"/>
            </a:endParaRPr>
          </a:p>
          <a:p>
            <a:endParaRPr lang="ja-JP" altLang="en-US" sz="1800" dirty="0">
              <a:ea typeface="ＭＳ 明朝" charset="-128"/>
              <a:cs typeface="ＭＳ 明朝"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43B20552-F16F-2B77-416F-49A06BC7E6B8}"/>
              </a:ext>
            </a:extLst>
          </p:cNvPr>
          <p:cNvSpPr>
            <a:spLocks noGrp="1" noChangeArrowheads="1"/>
          </p:cNvSpPr>
          <p:nvPr>
            <p:ph type="title"/>
          </p:nvPr>
        </p:nvSpPr>
        <p:spPr>
          <a:xfrm>
            <a:off x="899592" y="486599"/>
            <a:ext cx="6000750" cy="912019"/>
          </a:xfrm>
        </p:spPr>
        <p:txBody>
          <a:bodyPr wrap="square" anchor="t" anchorCtr="0">
            <a:normAutofit/>
          </a:bodyPr>
          <a:lstStyle/>
          <a:p>
            <a:r>
              <a:rPr kumimoji="0" lang="ja-JP" altLang="en-US" dirty="0"/>
              <a:t>専業主婦と良妻賢母</a:t>
            </a:r>
          </a:p>
        </p:txBody>
      </p:sp>
      <p:sp>
        <p:nvSpPr>
          <p:cNvPr id="148483" name="Rectangle 3">
            <a:extLst>
              <a:ext uri="{FF2B5EF4-FFF2-40B4-BE49-F238E27FC236}">
                <a16:creationId xmlns:a16="http://schemas.microsoft.com/office/drawing/2014/main" id="{19AF6FB3-2F7C-5B84-C8A5-42FBBF4E46E0}"/>
              </a:ext>
            </a:extLst>
          </p:cNvPr>
          <p:cNvSpPr>
            <a:spLocks noGrp="1" noChangeArrowheads="1"/>
          </p:cNvSpPr>
          <p:nvPr>
            <p:ph sz="half" idx="1"/>
          </p:nvPr>
        </p:nvSpPr>
        <p:spPr>
          <a:xfrm>
            <a:off x="755576" y="1700808"/>
            <a:ext cx="8136904" cy="4680520"/>
          </a:xfrm>
        </p:spPr>
        <p:txBody>
          <a:bodyPr wrap="square" anchor="t">
            <a:normAutofit fontScale="92500" lnSpcReduction="20000"/>
          </a:bodyPr>
          <a:lstStyle/>
          <a:p>
            <a:pPr marL="0" indent="0">
              <a:spcAft>
                <a:spcPts val="450"/>
              </a:spcAft>
              <a:buNone/>
            </a:pPr>
            <a:r>
              <a:rPr kumimoji="0" lang="ja-JP" altLang="en-US" sz="2300" dirty="0"/>
              <a:t>・第二次世界大戦後の高度経済成長期に、ドイツや日本では、産業構造の急速な変化が起き、第一次産業（農林水産業）から第二次産業（鉱工業）へさらに第三次産業（サービス業）へと就業人口がシフトした。</a:t>
            </a:r>
            <a:endParaRPr kumimoji="0" lang="en-US" altLang="ja-JP" sz="2300" dirty="0"/>
          </a:p>
          <a:p>
            <a:pPr marL="0" indent="0">
              <a:spcAft>
                <a:spcPts val="450"/>
              </a:spcAft>
              <a:buNone/>
            </a:pPr>
            <a:r>
              <a:rPr kumimoji="0" lang="ja-JP" altLang="en-US" sz="2300" dirty="0"/>
              <a:t>・その結果、第二次産業（主に製造業）を中心に「職住分離」が進み、それとともに専業主婦の大衆化が進んだ。</a:t>
            </a:r>
            <a:endParaRPr kumimoji="0" lang="en-US" altLang="ja-JP" sz="2300" dirty="0"/>
          </a:p>
          <a:p>
            <a:pPr marL="0" indent="0">
              <a:spcAft>
                <a:spcPts val="450"/>
              </a:spcAft>
              <a:buNone/>
            </a:pPr>
            <a:r>
              <a:rPr kumimoji="0" lang="ja-JP" altLang="en-US" sz="2300" dirty="0"/>
              <a:t>・工場労働者やサラリーマンは「職住分離」が原則であり、その結果、夫は職場へ、妻は母親として家庭に留まるライフスタイルが広がった。</a:t>
            </a:r>
            <a:endParaRPr kumimoji="0" lang="en-US" altLang="ja-JP" sz="2300" dirty="0"/>
          </a:p>
          <a:p>
            <a:pPr marL="0" indent="0">
              <a:spcAft>
                <a:spcPts val="450"/>
              </a:spcAft>
              <a:buNone/>
            </a:pPr>
            <a:r>
              <a:rPr kumimoji="0" lang="ja-JP" altLang="en-US" sz="2300" dirty="0"/>
              <a:t>・また、この動きは戦前までに定着していた「良妻賢母」（夫に対してはよい妻であり、子供に対しては賢い母）教育の流れに沿ったものであった。</a:t>
            </a:r>
            <a:endParaRPr kumimoji="0" lang="en-US" altLang="ja-JP" sz="2300" dirty="0"/>
          </a:p>
          <a:p>
            <a:pPr marL="0" indent="0">
              <a:spcAft>
                <a:spcPts val="450"/>
              </a:spcAft>
              <a:buNone/>
            </a:pPr>
            <a:r>
              <a:rPr kumimoji="0" lang="ja-JP" altLang="en-US" sz="2300" dirty="0"/>
              <a:t>（</a:t>
            </a:r>
            <a:r>
              <a:rPr kumimoji="0" lang="en-US" altLang="ja-JP" sz="2300" dirty="0"/>
              <a:t>1960</a:t>
            </a:r>
            <a:r>
              <a:rPr kumimoji="0" lang="ja-JP" altLang="en-US" sz="2300" dirty="0"/>
              <a:t>年代に結婚した女性＝戦前生まれ＋ 「良妻賢母」教育を受けている）</a:t>
            </a:r>
            <a:endParaRPr kumimoji="0" lang="en-US" altLang="ja-JP" sz="2300" dirty="0"/>
          </a:p>
          <a:p>
            <a:pPr marL="0" indent="0">
              <a:spcAft>
                <a:spcPts val="450"/>
              </a:spcAft>
              <a:buNone/>
            </a:pPr>
            <a:r>
              <a:rPr kumimoji="0" lang="ja-JP" altLang="en-US" sz="2300" dirty="0"/>
              <a:t>・高度成長期は所得が倍増した時期であり、男性の片働きでも生活が成り立ち、次々に登場する耐久消費財（洗濯機・</a:t>
            </a:r>
            <a:r>
              <a:rPr kumimoji="0" lang="en-US" altLang="ja-JP" sz="2300" dirty="0"/>
              <a:t>TV</a:t>
            </a:r>
            <a:r>
              <a:rPr kumimoji="0" lang="ja-JP" altLang="en-US" sz="2300" dirty="0"/>
              <a:t>・掃除機など）の購入に夢中であった。</a:t>
            </a:r>
            <a:endParaRPr kumimoji="0" lang="ja-JP" altLang="en-US" sz="1500" dirty="0"/>
          </a:p>
        </p:txBody>
      </p:sp>
    </p:spTree>
    <p:extLst>
      <p:ext uri="{BB962C8B-B14F-4D97-AF65-F5344CB8AC3E}">
        <p14:creationId xmlns:p14="http://schemas.microsoft.com/office/powerpoint/2010/main" val="3497987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F4FBCC8C-0B8E-1618-65DE-92B0A8EBEAF7}"/>
              </a:ext>
            </a:extLst>
          </p:cNvPr>
          <p:cNvSpPr>
            <a:spLocks noGrp="1" noChangeArrowheads="1"/>
          </p:cNvSpPr>
          <p:nvPr>
            <p:ph type="title"/>
          </p:nvPr>
        </p:nvSpPr>
        <p:spPr>
          <a:xfrm>
            <a:off x="827584" y="404664"/>
            <a:ext cx="7886700" cy="994172"/>
          </a:xfrm>
        </p:spPr>
        <p:txBody>
          <a:bodyPr/>
          <a:lstStyle/>
          <a:p>
            <a:pPr algn="just"/>
            <a:r>
              <a:rPr kumimoji="0" lang="ja-JP" altLang="en-US" dirty="0">
                <a:ea typeface="ＭＳ Ｐゴシック" panose="020B0600070205080204" pitchFamily="50" charset="-128"/>
              </a:rPr>
              <a:t>戦後の高度経済成長期</a:t>
            </a:r>
          </a:p>
        </p:txBody>
      </p:sp>
      <p:sp>
        <p:nvSpPr>
          <p:cNvPr id="197635" name="Rectangle 3">
            <a:extLst>
              <a:ext uri="{FF2B5EF4-FFF2-40B4-BE49-F238E27FC236}">
                <a16:creationId xmlns:a16="http://schemas.microsoft.com/office/drawing/2014/main" id="{868E6A13-D558-7D21-F950-6EEEF6C9B4D6}"/>
              </a:ext>
            </a:extLst>
          </p:cNvPr>
          <p:cNvSpPr>
            <a:spLocks noGrp="1" noChangeArrowheads="1"/>
          </p:cNvSpPr>
          <p:nvPr>
            <p:ph type="body" idx="1"/>
          </p:nvPr>
        </p:nvSpPr>
        <p:spPr>
          <a:xfrm>
            <a:off x="755576" y="1916832"/>
            <a:ext cx="7632848" cy="3816424"/>
          </a:xfrm>
        </p:spPr>
        <p:txBody>
          <a:bodyPr/>
          <a:lstStyle/>
          <a:p>
            <a:pPr algn="just">
              <a:lnSpc>
                <a:spcPct val="90000"/>
              </a:lnSpc>
            </a:pPr>
            <a:r>
              <a:rPr kumimoji="0" lang="en-US" altLang="en-US" sz="2800" dirty="0" err="1">
                <a:solidFill>
                  <a:srgbClr val="FF0000"/>
                </a:solidFill>
                <a:latin typeface="ＭＳ 明朝" panose="02020609040205080304" pitchFamily="17" charset="-128"/>
                <a:ea typeface="ＭＳ Ｐゴシック" panose="020B0600070205080204" pitchFamily="50" charset="-128"/>
              </a:rPr>
              <a:t>専業主婦＝夫一人分の収入で</a:t>
            </a:r>
            <a:r>
              <a:rPr kumimoji="0" lang="en-US" altLang="en-US" sz="2800" dirty="0">
                <a:solidFill>
                  <a:srgbClr val="FF0000"/>
                </a:solidFill>
                <a:latin typeface="ＭＳ 明朝" panose="02020609040205080304" pitchFamily="17" charset="-128"/>
                <a:ea typeface="ＭＳ Ｐゴシック" panose="020B0600070205080204" pitchFamily="50" charset="-128"/>
              </a:rPr>
              <a:t>、</a:t>
            </a:r>
            <a:endParaRPr kumimoji="0" lang="en-US" altLang="ja-JP" sz="2800" dirty="0">
              <a:solidFill>
                <a:srgbClr val="FF0000"/>
              </a:solidFill>
              <a:latin typeface="ＭＳ 明朝" panose="02020609040205080304" pitchFamily="17" charset="-128"/>
              <a:ea typeface="ＭＳ Ｐゴシック" panose="020B0600070205080204" pitchFamily="50" charset="-128"/>
            </a:endParaRPr>
          </a:p>
          <a:p>
            <a:pPr algn="just">
              <a:lnSpc>
                <a:spcPct val="90000"/>
              </a:lnSpc>
            </a:pPr>
            <a:r>
              <a:rPr kumimoji="0" lang="en-US" altLang="en-US" sz="2800" dirty="0" err="1">
                <a:solidFill>
                  <a:srgbClr val="FF0000"/>
                </a:solidFill>
                <a:latin typeface="ＭＳ 明朝" panose="02020609040205080304" pitchFamily="17" charset="-128"/>
                <a:ea typeface="ＭＳ Ｐゴシック" panose="020B0600070205080204" pitchFamily="50" charset="-128"/>
              </a:rPr>
              <a:t>すべての生計費を賄える必要あり</a:t>
            </a:r>
            <a:r>
              <a:rPr kumimoji="0" lang="en-US" altLang="en-US" sz="2800" dirty="0">
                <a:solidFill>
                  <a:srgbClr val="FF0000"/>
                </a:solidFill>
                <a:latin typeface="ＭＳ 明朝" panose="02020609040205080304" pitchFamily="17" charset="-128"/>
                <a:ea typeface="ＭＳ Ｐゴシック" panose="020B0600070205080204" pitchFamily="50" charset="-128"/>
              </a:rPr>
              <a:t>。</a:t>
            </a:r>
            <a:endParaRPr kumimoji="0" lang="en-US" altLang="ja-JP" sz="2800" dirty="0">
              <a:solidFill>
                <a:srgbClr val="FF0000"/>
              </a:solidFill>
              <a:latin typeface="ＭＳ 明朝" panose="02020609040205080304" pitchFamily="17" charset="-128"/>
              <a:ea typeface="ＭＳ Ｐゴシック" panose="020B0600070205080204" pitchFamily="50" charset="-128"/>
            </a:endParaRPr>
          </a:p>
          <a:p>
            <a:pPr algn="just">
              <a:lnSpc>
                <a:spcPct val="90000"/>
              </a:lnSpc>
            </a:pPr>
            <a:r>
              <a:rPr kumimoji="0" lang="en-US" altLang="en-US" sz="2800" dirty="0" err="1">
                <a:latin typeface="ＭＳ 明朝" panose="02020609040205080304" pitchFamily="17" charset="-128"/>
                <a:ea typeface="ＭＳ Ｐゴシック" panose="020B0600070205080204" pitchFamily="50" charset="-128"/>
              </a:rPr>
              <a:t>公団住宅＝いわゆる団地の誕生</a:t>
            </a:r>
            <a:r>
              <a:rPr kumimoji="0" lang="en-US" altLang="en-US" sz="2800" dirty="0">
                <a:latin typeface="ＭＳ 明朝" panose="02020609040205080304" pitchFamily="17" charset="-128"/>
                <a:ea typeface="ＭＳ Ｐゴシック" panose="020B0600070205080204" pitchFamily="50" charset="-128"/>
              </a:rPr>
              <a:t>：</a:t>
            </a:r>
            <a:endParaRPr kumimoji="0" lang="en-US" altLang="ja-JP" sz="2800" dirty="0">
              <a:latin typeface="ＭＳ 明朝" panose="02020609040205080304" pitchFamily="17" charset="-128"/>
              <a:ea typeface="ＭＳ Ｐゴシック" panose="020B0600070205080204" pitchFamily="50" charset="-128"/>
            </a:endParaRPr>
          </a:p>
          <a:p>
            <a:pPr algn="just">
              <a:lnSpc>
                <a:spcPct val="90000"/>
              </a:lnSpc>
            </a:pPr>
            <a:r>
              <a:rPr kumimoji="0" lang="en-US" altLang="en-US" sz="2800" dirty="0" err="1">
                <a:latin typeface="ＭＳ 明朝" panose="02020609040205080304" pitchFamily="17" charset="-128"/>
                <a:ea typeface="ＭＳ Ｐゴシック" panose="020B0600070205080204" pitchFamily="50" charset="-128"/>
              </a:rPr>
              <a:t>高学歴のホワイトカラ</a:t>
            </a:r>
            <a:r>
              <a:rPr kumimoji="0" lang="en-US" altLang="en-US" sz="2800" dirty="0">
                <a:latin typeface="ＭＳ 明朝" panose="02020609040205080304" pitchFamily="17" charset="-128"/>
                <a:ea typeface="ＭＳ Ｐゴシック" panose="020B0600070205080204" pitchFamily="50" charset="-128"/>
              </a:rPr>
              <a:t>ー</a:t>
            </a:r>
            <a:endParaRPr kumimoji="0" lang="en-US" altLang="ja-JP" sz="2800" dirty="0">
              <a:latin typeface="ＭＳ 明朝" panose="02020609040205080304" pitchFamily="17" charset="-128"/>
              <a:ea typeface="ＭＳ Ｐゴシック" panose="020B0600070205080204" pitchFamily="50" charset="-128"/>
            </a:endParaRPr>
          </a:p>
          <a:p>
            <a:pPr algn="just">
              <a:lnSpc>
                <a:spcPct val="90000"/>
              </a:lnSpc>
            </a:pPr>
            <a:r>
              <a:rPr kumimoji="0" lang="en-US" altLang="en-US" sz="2800" dirty="0" err="1">
                <a:latin typeface="ＭＳ 明朝" panose="02020609040205080304" pitchFamily="17" charset="-128"/>
                <a:ea typeface="ＭＳ Ｐゴシック" panose="020B0600070205080204" pitchFamily="50" charset="-128"/>
              </a:rPr>
              <a:t>女中さんは雇えない。生活水準は維持したい</a:t>
            </a:r>
            <a:r>
              <a:rPr kumimoji="0" lang="en-US" altLang="en-US" sz="2800" dirty="0">
                <a:latin typeface="ＭＳ 明朝" panose="02020609040205080304" pitchFamily="17" charset="-128"/>
                <a:ea typeface="ＭＳ Ｐゴシック" panose="020B0600070205080204" pitchFamily="50" charset="-128"/>
              </a:rPr>
              <a:t>。</a:t>
            </a:r>
            <a:endParaRPr kumimoji="0" lang="en-US" altLang="ja-JP" sz="2800" dirty="0">
              <a:latin typeface="ＭＳ 明朝" panose="02020609040205080304" pitchFamily="17" charset="-128"/>
              <a:ea typeface="ＭＳ Ｐゴシック" panose="020B0600070205080204" pitchFamily="50" charset="-128"/>
            </a:endParaRPr>
          </a:p>
          <a:p>
            <a:pPr algn="just">
              <a:lnSpc>
                <a:spcPct val="90000"/>
              </a:lnSpc>
            </a:pPr>
            <a:r>
              <a:rPr kumimoji="0" lang="en-US" altLang="en-US" sz="2800" dirty="0" err="1">
                <a:latin typeface="ＭＳ 明朝" panose="02020609040205080304" pitchFamily="17" charset="-128"/>
                <a:ea typeface="ＭＳ Ｐゴシック" panose="020B0600070205080204" pitchFamily="50" charset="-128"/>
              </a:rPr>
              <a:t>主婦の仕事</a:t>
            </a:r>
            <a:r>
              <a:rPr kumimoji="0" lang="en-US" altLang="en-US" sz="2800" dirty="0">
                <a:latin typeface="ＭＳ 明朝" panose="02020609040205080304" pitchFamily="17" charset="-128"/>
                <a:ea typeface="ＭＳ Ｐゴシック" panose="020B0600070205080204" pitchFamily="50" charset="-128"/>
              </a:rPr>
              <a:t>＝</a:t>
            </a:r>
            <a:endParaRPr kumimoji="0" lang="en-US" altLang="ja-JP" sz="2800" dirty="0">
              <a:latin typeface="ＭＳ 明朝" panose="02020609040205080304" pitchFamily="17" charset="-128"/>
              <a:ea typeface="ＭＳ Ｐゴシック" panose="020B0600070205080204" pitchFamily="50" charset="-128"/>
            </a:endParaRPr>
          </a:p>
          <a:p>
            <a:pPr algn="just">
              <a:lnSpc>
                <a:spcPct val="90000"/>
              </a:lnSpc>
            </a:pPr>
            <a:r>
              <a:rPr kumimoji="0" lang="en-US" altLang="en-US" sz="2800" dirty="0" err="1">
                <a:latin typeface="ＭＳ 明朝" panose="02020609040205080304" pitchFamily="17" charset="-128"/>
                <a:ea typeface="ＭＳ Ｐゴシック" panose="020B0600070205080204" pitchFamily="50" charset="-128"/>
              </a:rPr>
              <a:t>いわゆる補助労働力なしの専業主婦の誕生</a:t>
            </a:r>
            <a:endParaRPr kumimoji="0" lang="en-US" altLang="ja-JP" sz="2800" dirty="0">
              <a:latin typeface="ＭＳ 明朝" panose="02020609040205080304" pitchFamily="17" charset="-128"/>
              <a:ea typeface="ＭＳ Ｐゴシック" panose="020B0600070205080204" pitchFamily="50"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98295D-1FF1-8F58-BA31-856D1F2B8D6C}"/>
              </a:ext>
            </a:extLst>
          </p:cNvPr>
          <p:cNvSpPr txBox="1">
            <a:spLocks/>
          </p:cNvSpPr>
          <p:nvPr/>
        </p:nvSpPr>
        <p:spPr>
          <a:xfrm>
            <a:off x="542367" y="768688"/>
            <a:ext cx="7886700" cy="994172"/>
          </a:xfrm>
          <a:prstGeom prst="rect">
            <a:avLst/>
          </a:prstGeom>
        </p:spPr>
        <p:txBody>
          <a:bodyPr vert="horz" lIns="68580" tIns="34290" rIns="68580" bIns="34290" rtlCol="0" anchor="ctr" anchorCtr="0">
            <a:normAutofit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3600" dirty="0">
                <a:solidFill>
                  <a:srgbClr val="FF0000"/>
                </a:solidFill>
              </a:rPr>
              <a:t>1990</a:t>
            </a:r>
            <a:r>
              <a:rPr lang="ja-JP" altLang="en-US" sz="3600" dirty="0">
                <a:solidFill>
                  <a:srgbClr val="FF0000"/>
                </a:solidFill>
              </a:rPr>
              <a:t>年代に入り「専業主婦をめぐる論争」が始まる。</a:t>
            </a:r>
            <a:endParaRPr lang="en-US" altLang="ja-JP" sz="2700" dirty="0"/>
          </a:p>
        </p:txBody>
      </p:sp>
      <p:sp>
        <p:nvSpPr>
          <p:cNvPr id="3" name="コンテンツ プレースホルダー 2">
            <a:extLst>
              <a:ext uri="{FF2B5EF4-FFF2-40B4-BE49-F238E27FC236}">
                <a16:creationId xmlns:a16="http://schemas.microsoft.com/office/drawing/2014/main" id="{549C9A1B-6FDE-CC2D-AC11-A1F4933BDB9C}"/>
              </a:ext>
            </a:extLst>
          </p:cNvPr>
          <p:cNvSpPr txBox="1">
            <a:spLocks/>
          </p:cNvSpPr>
          <p:nvPr/>
        </p:nvSpPr>
        <p:spPr>
          <a:xfrm>
            <a:off x="740054" y="2708920"/>
            <a:ext cx="8224434" cy="4032448"/>
          </a:xfrm>
          <a:prstGeom prst="rect">
            <a:avLst/>
          </a:prstGeom>
        </p:spPr>
        <p:txBody>
          <a:bodyPr vert="horz" lIns="68580" tIns="34290" rIns="68580" bIns="3429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4650" dirty="0"/>
              <a:t>高度経済成長期の到来とともに、母親（女性）は経済的不安から解放され、家にいて家事・育児に専念するライフスタイルが一般化した。</a:t>
            </a:r>
            <a:endParaRPr kumimoji="0" lang="en-US" altLang="ja-JP" sz="4650" dirty="0"/>
          </a:p>
          <a:p>
            <a:pPr algn="l">
              <a:lnSpc>
                <a:spcPct val="120000"/>
              </a:lnSpc>
            </a:pPr>
            <a:r>
              <a:rPr kumimoji="0" lang="ja-JP" altLang="en-US" sz="4650" dirty="0"/>
              <a:t>高度成長期は所得が倍増した時期であり、男性の片働きでも生活が成り立ち、次々に登場する耐久消費財（洗濯機・</a:t>
            </a:r>
            <a:r>
              <a:rPr kumimoji="0" lang="en-US" altLang="ja-JP" sz="4650" dirty="0"/>
              <a:t>TV</a:t>
            </a:r>
            <a:r>
              <a:rPr kumimoji="0" lang="ja-JP" altLang="en-US" sz="4650" dirty="0"/>
              <a:t>・掃除機など）の購入に夢中であった。</a:t>
            </a:r>
            <a:endParaRPr lang="en-US" altLang="ja-JP" sz="4650" dirty="0"/>
          </a:p>
          <a:p>
            <a:pPr algn="l">
              <a:lnSpc>
                <a:spcPct val="120000"/>
              </a:lnSpc>
            </a:pPr>
            <a:r>
              <a:rPr lang="ja-JP" altLang="en-US" sz="4650" dirty="0"/>
              <a:t>しかし、女性がめざすべき「良妻賢母」の理想型としての「専業主婦」は、</a:t>
            </a:r>
            <a:r>
              <a:rPr lang="en-US" altLang="ja-JP" sz="4650" dirty="0"/>
              <a:t>1974</a:t>
            </a:r>
            <a:r>
              <a:rPr lang="ja-JP" altLang="en-US" sz="4650" dirty="0"/>
              <a:t>年の石油ショックと、低経済成長への移行、女性の高学歴化、就業率の上昇などと急速に失われて行く。</a:t>
            </a:r>
            <a:endParaRPr lang="en-US" altLang="ja-JP" sz="4650" dirty="0"/>
          </a:p>
          <a:p>
            <a:pPr algn="l">
              <a:lnSpc>
                <a:spcPct val="120000"/>
              </a:lnSpc>
            </a:pPr>
            <a:r>
              <a:rPr lang="ja-JP" altLang="en-US" sz="4650" dirty="0">
                <a:solidFill>
                  <a:srgbClr val="FF0000"/>
                </a:solidFill>
              </a:rPr>
              <a:t>その結果、</a:t>
            </a:r>
            <a:r>
              <a:rPr lang="en-US" altLang="ja-JP" sz="4650" dirty="0">
                <a:solidFill>
                  <a:srgbClr val="FF0000"/>
                </a:solidFill>
              </a:rPr>
              <a:t>1990</a:t>
            </a:r>
            <a:r>
              <a:rPr lang="ja-JP" altLang="en-US" sz="4650" dirty="0">
                <a:solidFill>
                  <a:srgbClr val="FF0000"/>
                </a:solidFill>
              </a:rPr>
              <a:t>年代に入り「専業主婦をめぐる論争」が始まる。  </a:t>
            </a:r>
            <a:endParaRPr lang="en-US" altLang="ja-JP" sz="4650" dirty="0">
              <a:solidFill>
                <a:srgbClr val="FF0000"/>
              </a:solidFill>
            </a:endParaRPr>
          </a:p>
        </p:txBody>
      </p:sp>
    </p:spTree>
    <p:extLst>
      <p:ext uri="{BB962C8B-B14F-4D97-AF65-F5344CB8AC3E}">
        <p14:creationId xmlns:p14="http://schemas.microsoft.com/office/powerpoint/2010/main" val="3227156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8FBD1777-39D3-FC3B-AD83-8406110BF61E}"/>
              </a:ext>
            </a:extLst>
          </p:cNvPr>
          <p:cNvSpPr>
            <a:spLocks noGrp="1" noChangeArrowheads="1"/>
          </p:cNvSpPr>
          <p:nvPr>
            <p:ph type="title"/>
          </p:nvPr>
        </p:nvSpPr>
        <p:spPr/>
        <p:txBody>
          <a:bodyPr>
            <a:normAutofit/>
          </a:bodyPr>
          <a:lstStyle/>
          <a:p>
            <a:r>
              <a:rPr kumimoji="0" lang="ja-JP" altLang="en-US" sz="2700" b="1" dirty="0">
                <a:solidFill>
                  <a:srgbClr val="000000"/>
                </a:solidFill>
                <a:ea typeface="ＭＳ 明朝" panose="02020609040205080304" pitchFamily="17" charset="-128"/>
              </a:rPr>
              <a:t>専業主婦（せんぎょうしゅふ）の条件</a:t>
            </a:r>
            <a:br>
              <a:rPr kumimoji="0" lang="en-US" altLang="ja-JP" sz="2700" b="1" dirty="0">
                <a:solidFill>
                  <a:srgbClr val="000000"/>
                </a:solidFill>
                <a:ea typeface="ＭＳ 明朝" panose="02020609040205080304" pitchFamily="17" charset="-128"/>
              </a:rPr>
            </a:br>
            <a:r>
              <a:rPr kumimoji="0" lang="ja-JP" altLang="ja-JP" dirty="0">
                <a:latin typeface="Helvetica" panose="020B0604020202020204" pitchFamily="34" charset="0"/>
                <a:ea typeface="ＭＳ Ｐゴシック" panose="020B0600070205080204" pitchFamily="50" charset="-128"/>
              </a:rPr>
              <a:t>Housewife</a:t>
            </a:r>
            <a:r>
              <a:rPr kumimoji="0" lang="en-US" altLang="ja-JP" dirty="0">
                <a:latin typeface="Helvetica" panose="020B0604020202020204" pitchFamily="34" charset="0"/>
                <a:ea typeface="ＭＳ Ｐゴシック" panose="020B0600070205080204" pitchFamily="50" charset="-128"/>
              </a:rPr>
              <a:t>/</a:t>
            </a:r>
            <a:r>
              <a:rPr kumimoji="0" lang="ja-JP" altLang="ja-JP" dirty="0">
                <a:latin typeface="Helvetica" panose="020B0604020202020204" pitchFamily="34" charset="0"/>
                <a:ea typeface="ＭＳ Ｐゴシック" panose="020B0600070205080204" pitchFamily="50" charset="-128"/>
              </a:rPr>
              <a:t>Homemaker</a:t>
            </a:r>
            <a:endParaRPr kumimoji="0" lang="ja-JP" altLang="en-US" dirty="0">
              <a:solidFill>
                <a:schemeClr val="tx1"/>
              </a:solidFill>
              <a:ea typeface="ＭＳ 明朝" panose="02020609040205080304" pitchFamily="17" charset="-128"/>
            </a:endParaRPr>
          </a:p>
        </p:txBody>
      </p:sp>
      <p:sp>
        <p:nvSpPr>
          <p:cNvPr id="98307" name="Rectangle 3">
            <a:extLst>
              <a:ext uri="{FF2B5EF4-FFF2-40B4-BE49-F238E27FC236}">
                <a16:creationId xmlns:a16="http://schemas.microsoft.com/office/drawing/2014/main" id="{CCCD4305-F81D-28A5-C1F9-0607FE424C26}"/>
              </a:ext>
            </a:extLst>
          </p:cNvPr>
          <p:cNvSpPr>
            <a:spLocks noGrp="1" noChangeArrowheads="1"/>
          </p:cNvSpPr>
          <p:nvPr>
            <p:ph type="body" idx="1"/>
          </p:nvPr>
        </p:nvSpPr>
        <p:spPr>
          <a:xfrm>
            <a:off x="755576" y="1916832"/>
            <a:ext cx="2802241" cy="2174432"/>
          </a:xfrm>
        </p:spPr>
        <p:txBody>
          <a:bodyPr/>
          <a:lstStyle/>
          <a:p>
            <a:pPr>
              <a:spcAft>
                <a:spcPts val="450"/>
              </a:spcAft>
            </a:pPr>
            <a:r>
              <a:rPr kumimoji="0" lang="en-US" altLang="en-US" b="1" dirty="0" err="1">
                <a:ea typeface="ＭＳ 明朝" panose="02020609040205080304" pitchFamily="17" charset="-128"/>
              </a:rPr>
              <a:t>結婚</a:t>
            </a:r>
            <a:endParaRPr kumimoji="0" lang="en-US" altLang="ja-JP" b="1" dirty="0">
              <a:ea typeface="ＭＳ 明朝" panose="02020609040205080304" pitchFamily="17" charset="-128"/>
            </a:endParaRPr>
          </a:p>
          <a:p>
            <a:pPr algn="just"/>
            <a:r>
              <a:rPr kumimoji="0" lang="en-US" altLang="en-US" b="1" dirty="0" err="1">
                <a:ea typeface="ＭＳ 明朝" panose="02020609040205080304" pitchFamily="17" charset="-128"/>
              </a:rPr>
              <a:t>家事</a:t>
            </a:r>
            <a:r>
              <a:rPr kumimoji="0" lang="en-US" altLang="en-US" b="1" dirty="0">
                <a:ea typeface="ＭＳ 明朝" panose="02020609040205080304" pitchFamily="17" charset="-128"/>
              </a:rPr>
              <a:t>　</a:t>
            </a:r>
            <a:endParaRPr kumimoji="0" lang="en-US" altLang="ja-JP" b="1" dirty="0">
              <a:ea typeface="ＭＳ 明朝" panose="02020609040205080304" pitchFamily="17" charset="-128"/>
            </a:endParaRPr>
          </a:p>
          <a:p>
            <a:pPr algn="just"/>
            <a:r>
              <a:rPr kumimoji="0" lang="en-US" altLang="en-US" b="1" dirty="0" err="1">
                <a:ea typeface="ＭＳ 明朝" panose="02020609040205080304" pitchFamily="17" charset="-128"/>
              </a:rPr>
              <a:t>子育て</a:t>
            </a:r>
            <a:r>
              <a:rPr kumimoji="0" lang="ja-JP" altLang="en-US" b="1" dirty="0">
                <a:ea typeface="ＭＳ 明朝" panose="02020609040205080304" pitchFamily="17" charset="-128"/>
              </a:rPr>
              <a:t>？</a:t>
            </a:r>
            <a:endParaRPr kumimoji="0" lang="en-US" altLang="ja-JP" b="1" dirty="0">
              <a:ea typeface="ＭＳ 明朝" panose="02020609040205080304" pitchFamily="17" charset="-128"/>
            </a:endParaRPr>
          </a:p>
          <a:p>
            <a:r>
              <a:rPr kumimoji="0" lang="ja-JP" altLang="en-US" b="1" dirty="0">
                <a:solidFill>
                  <a:srgbClr val="FF0000"/>
                </a:solidFill>
                <a:ea typeface="ＭＳ 明朝" panose="02020609040205080304" pitchFamily="17" charset="-128"/>
              </a:rPr>
              <a:t>働かなくて良い。</a:t>
            </a:r>
            <a:endParaRPr kumimoji="0" lang="en-US" altLang="ja-JP" b="1" dirty="0">
              <a:solidFill>
                <a:srgbClr val="FF0000"/>
              </a:solidFill>
              <a:ea typeface="ＭＳ 明朝" panose="02020609040205080304" pitchFamily="17" charset="-128"/>
            </a:endParaRPr>
          </a:p>
          <a:p>
            <a:r>
              <a:rPr kumimoji="0" lang="en-US" altLang="en-US" b="1" dirty="0" err="1">
                <a:ea typeface="ＭＳ 明朝" panose="02020609040205080304" pitchFamily="17" charset="-128"/>
              </a:rPr>
              <a:t>三食昼寝付き</a:t>
            </a:r>
            <a:r>
              <a:rPr kumimoji="0" lang="ja-JP" altLang="en-US" b="1" dirty="0">
                <a:ea typeface="ＭＳ 明朝" panose="02020609040205080304" pitchFamily="17" charset="-128"/>
              </a:rPr>
              <a:t>？</a:t>
            </a:r>
            <a:endParaRPr kumimoji="0" lang="en-US" altLang="ja-JP" b="1" dirty="0">
              <a:ea typeface="ＭＳ 明朝" panose="02020609040205080304" pitchFamily="17" charset="-128"/>
            </a:endParaRPr>
          </a:p>
        </p:txBody>
      </p:sp>
      <p:pic>
        <p:nvPicPr>
          <p:cNvPr id="98308" name="Picture 4">
            <a:extLst>
              <a:ext uri="{FF2B5EF4-FFF2-40B4-BE49-F238E27FC236}">
                <a16:creationId xmlns:a16="http://schemas.microsoft.com/office/drawing/2014/main" id="{C240825F-CEA7-4C7F-86D1-4655CDFFA0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781" y="2349874"/>
            <a:ext cx="1810163" cy="259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6" descr="01a_19">
            <a:extLst>
              <a:ext uri="{FF2B5EF4-FFF2-40B4-BE49-F238E27FC236}">
                <a16:creationId xmlns:a16="http://schemas.microsoft.com/office/drawing/2014/main" id="{FAA77611-7068-F825-01EA-EABD81EC6A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1792" y="2255614"/>
            <a:ext cx="1851283" cy="2692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DD05A8C6-C08A-78F8-0C29-E88C0AB3DABA}"/>
              </a:ext>
            </a:extLst>
          </p:cNvPr>
          <p:cNvSpPr>
            <a:spLocks noGrp="1" noChangeArrowheads="1"/>
          </p:cNvSpPr>
          <p:nvPr>
            <p:ph type="title"/>
          </p:nvPr>
        </p:nvSpPr>
        <p:spPr>
          <a:xfrm>
            <a:off x="593117" y="404664"/>
            <a:ext cx="7939323" cy="648072"/>
          </a:xfrm>
        </p:spPr>
        <p:txBody>
          <a:bodyPr/>
          <a:lstStyle/>
          <a:p>
            <a:r>
              <a:rPr kumimoji="0" lang="ja-JP" altLang="en-US" sz="2700" b="1" dirty="0">
                <a:solidFill>
                  <a:srgbClr val="000000"/>
                </a:solidFill>
                <a:ea typeface="ＭＳ 明朝" panose="02020609040205080304" pitchFamily="17" charset="-128"/>
              </a:rPr>
              <a:t>専業主婦論争　</a:t>
            </a:r>
            <a:endParaRPr kumimoji="0" lang="ja-JP" altLang="en-US" dirty="0">
              <a:solidFill>
                <a:schemeClr val="tx1"/>
              </a:solidFill>
              <a:ea typeface="ＭＳ 明朝" panose="02020609040205080304" pitchFamily="17" charset="-128"/>
            </a:endParaRPr>
          </a:p>
        </p:txBody>
      </p:sp>
      <p:sp>
        <p:nvSpPr>
          <p:cNvPr id="100355" name="Rectangle 3">
            <a:extLst>
              <a:ext uri="{FF2B5EF4-FFF2-40B4-BE49-F238E27FC236}">
                <a16:creationId xmlns:a16="http://schemas.microsoft.com/office/drawing/2014/main" id="{1AB16DB9-4CE7-60A8-ED1F-C1DC3041DB13}"/>
              </a:ext>
            </a:extLst>
          </p:cNvPr>
          <p:cNvSpPr>
            <a:spLocks noGrp="1" noChangeArrowheads="1"/>
          </p:cNvSpPr>
          <p:nvPr>
            <p:ph type="body" idx="1"/>
          </p:nvPr>
        </p:nvSpPr>
        <p:spPr>
          <a:xfrm>
            <a:off x="593117" y="1844824"/>
            <a:ext cx="6142179" cy="4032448"/>
          </a:xfrm>
        </p:spPr>
        <p:txBody>
          <a:bodyPr>
            <a:normAutofit fontScale="77500" lnSpcReduction="20000"/>
          </a:bodyPr>
          <a:lstStyle/>
          <a:p>
            <a:pPr marL="0" indent="0">
              <a:buNone/>
            </a:pPr>
            <a:r>
              <a:rPr kumimoji="0" lang="en-US" altLang="en-US" dirty="0" err="1">
                <a:ea typeface="ＭＳ 明朝" panose="02020609040205080304" pitchFamily="17" charset="-128"/>
              </a:rPr>
              <a:t>専業主婦バッシング</a:t>
            </a:r>
            <a:r>
              <a:rPr kumimoji="0" lang="en-US" altLang="ja-JP" dirty="0">
                <a:ea typeface="ＭＳ 明朝" panose="02020609040205080304" pitchFamily="17" charset="-128"/>
              </a:rPr>
              <a:t>→</a:t>
            </a:r>
            <a:r>
              <a:rPr kumimoji="0" lang="ja-JP" altLang="en-US" dirty="0">
                <a:ea typeface="ＭＳ 明朝" panose="02020609040205080304" pitchFamily="17" charset="-128"/>
              </a:rPr>
              <a:t>本音宣言</a:t>
            </a:r>
            <a:endParaRPr kumimoji="0" lang="en-US" altLang="ja-JP" dirty="0">
              <a:ea typeface="ＭＳ 明朝" panose="02020609040205080304" pitchFamily="17" charset="-128"/>
            </a:endParaRPr>
          </a:p>
          <a:p>
            <a:pPr marL="0" indent="0">
              <a:buNone/>
            </a:pPr>
            <a:endParaRPr kumimoji="0" lang="en-US" altLang="ja-JP" dirty="0">
              <a:ea typeface="ＭＳ 明朝" panose="02020609040205080304" pitchFamily="17" charset="-128"/>
            </a:endParaRPr>
          </a:p>
          <a:p>
            <a:r>
              <a:rPr kumimoji="0" lang="en-US" altLang="en-US" dirty="0" err="1">
                <a:ea typeface="ＭＳ 明朝" panose="02020609040205080304" pitchFamily="17" charset="-128"/>
                <a:hlinkClick r:id="rId3"/>
              </a:rPr>
              <a:t>石原里紗</a:t>
            </a:r>
            <a:r>
              <a:rPr kumimoji="0" lang="ja-JP" altLang="en-US" dirty="0">
                <a:ea typeface="ＭＳ 明朝" panose="02020609040205080304" pitchFamily="17" charset="-128"/>
              </a:rPr>
              <a:t>：</a:t>
            </a:r>
            <a:r>
              <a:rPr kumimoji="0" lang="en-US" altLang="en-US" dirty="0" err="1">
                <a:latin typeface="Helvetica" panose="020B0604020202020204" pitchFamily="34" charset="0"/>
                <a:ea typeface="ＭＳ Ｐゴシック" panose="020B0600070205080204" pitchFamily="50" charset="-128"/>
              </a:rPr>
              <a:t>専業主婦は家畜だ</a:t>
            </a:r>
            <a:r>
              <a:rPr kumimoji="0" lang="en-US" altLang="ja-JP" dirty="0">
                <a:latin typeface="Helvetica" panose="020B0604020202020204" pitchFamily="34" charset="0"/>
                <a:ea typeface="ＭＳ Ｐゴシック" panose="020B0600070205080204" pitchFamily="50" charset="-128"/>
              </a:rPr>
              <a:t>!</a:t>
            </a:r>
            <a:endParaRPr kumimoji="0" lang="en-US" altLang="ja-JP" dirty="0">
              <a:ea typeface="ＭＳ 明朝" panose="02020609040205080304" pitchFamily="17" charset="-128"/>
            </a:endParaRPr>
          </a:p>
          <a:p>
            <a:pPr lvl="1">
              <a:buFont typeface="Wingdings" panose="05000000000000000000" pitchFamily="2" charset="2"/>
              <a:buChar char="Ø"/>
            </a:pPr>
            <a:r>
              <a:rPr kumimoji="0" lang="ja-JP" altLang="en-US" dirty="0">
                <a:ea typeface="ＭＳ 明朝" panose="02020609040205080304" pitchFamily="17" charset="-128"/>
              </a:rPr>
              <a:t>「</a:t>
            </a:r>
            <a:r>
              <a:rPr kumimoji="0" lang="en-US" altLang="en-US" dirty="0" err="1">
                <a:ea typeface="ＭＳ 明朝" panose="02020609040205080304" pitchFamily="17" charset="-128"/>
              </a:rPr>
              <a:t>ふざけるな専業主婦</a:t>
            </a:r>
            <a:r>
              <a:rPr kumimoji="0" lang="en-US" altLang="ja-JP" dirty="0">
                <a:ea typeface="ＭＳ 明朝" panose="02020609040205080304" pitchFamily="17" charset="-128"/>
              </a:rPr>
              <a:t> </a:t>
            </a:r>
            <a:r>
              <a:rPr kumimoji="0" lang="en-US" altLang="ja-JP" dirty="0">
                <a:latin typeface="ＭＳ 明朝" panose="02020609040205080304" pitchFamily="17" charset="-128"/>
                <a:ea typeface="ＭＳ 明朝" panose="02020609040205080304" pitchFamily="17" charset="-128"/>
              </a:rPr>
              <a:t>(1998)</a:t>
            </a:r>
            <a:r>
              <a:rPr kumimoji="0" lang="ja-JP" altLang="en-US" dirty="0">
                <a:latin typeface="ＭＳ 明朝" panose="02020609040205080304" pitchFamily="17" charset="-128"/>
                <a:ea typeface="ＭＳ 明朝" panose="02020609040205080304" pitchFamily="17" charset="-128"/>
              </a:rPr>
              <a:t>」</a:t>
            </a:r>
            <a:r>
              <a:rPr kumimoji="0" lang="en-US" altLang="ja-JP" dirty="0">
                <a:ea typeface="ＭＳ 明朝" panose="02020609040205080304" pitchFamily="17" charset="-128"/>
              </a:rPr>
              <a:t> </a:t>
            </a:r>
          </a:p>
          <a:p>
            <a:pPr lvl="1">
              <a:buFont typeface="Wingdings" panose="05000000000000000000" pitchFamily="2" charset="2"/>
              <a:buChar char="Ø"/>
            </a:pPr>
            <a:r>
              <a:rPr kumimoji="0" lang="en-US" altLang="en-US" dirty="0">
                <a:ea typeface="ＭＳ 明朝" panose="02020609040205080304" pitchFamily="17" charset="-128"/>
              </a:rPr>
              <a:t>「</a:t>
            </a:r>
            <a:r>
              <a:rPr kumimoji="0" lang="en-US" altLang="en-US" dirty="0" err="1">
                <a:ea typeface="ＭＳ 明朝" panose="02020609040205080304" pitchFamily="17" charset="-128"/>
              </a:rPr>
              <a:t>くたばれ！専業主婦</a:t>
            </a:r>
            <a:r>
              <a:rPr kumimoji="0" lang="en-US" altLang="ja-JP" dirty="0">
                <a:latin typeface="ＭＳ 明朝" panose="02020609040205080304" pitchFamily="17" charset="-128"/>
                <a:ea typeface="ＭＳ 明朝" panose="02020609040205080304" pitchFamily="17" charset="-128"/>
              </a:rPr>
              <a:t>(1999)</a:t>
            </a:r>
            <a:r>
              <a:rPr kumimoji="0" lang="en-US" altLang="ja-JP" dirty="0">
                <a:ea typeface="ＭＳ 明朝" panose="02020609040205080304" pitchFamily="17" charset="-128"/>
              </a:rPr>
              <a:t> </a:t>
            </a:r>
            <a:r>
              <a:rPr kumimoji="0" lang="en-US" altLang="en-US" dirty="0">
                <a:ea typeface="ＭＳ 明朝" panose="02020609040205080304" pitchFamily="17" charset="-128"/>
              </a:rPr>
              <a:t>」</a:t>
            </a:r>
          </a:p>
          <a:p>
            <a:pPr lvl="1">
              <a:buFont typeface="Wingdings" panose="05000000000000000000" pitchFamily="2" charset="2"/>
              <a:buChar char="Ø"/>
            </a:pPr>
            <a:r>
              <a:rPr kumimoji="0" lang="ja-JP" altLang="en-US" dirty="0">
                <a:ea typeface="ＭＳ 明朝" panose="02020609040205080304" pitchFamily="17" charset="-128"/>
              </a:rPr>
              <a:t>「</a:t>
            </a:r>
            <a:r>
              <a:rPr kumimoji="0" lang="en-US" altLang="en-US" dirty="0" err="1">
                <a:ea typeface="ＭＳ 明朝" panose="02020609040205080304" pitchFamily="17" charset="-128"/>
              </a:rPr>
              <a:t>さよなら専業主婦</a:t>
            </a:r>
            <a:r>
              <a:rPr kumimoji="0" lang="en-US" altLang="ja-JP" dirty="0">
                <a:latin typeface="ＭＳ 明朝" panose="02020609040205080304" pitchFamily="17" charset="-128"/>
                <a:ea typeface="ＭＳ 明朝" panose="02020609040205080304" pitchFamily="17" charset="-128"/>
              </a:rPr>
              <a:t>(2000</a:t>
            </a:r>
            <a:r>
              <a:rPr kumimoji="0" lang="ja-JP" altLang="en-US" dirty="0">
                <a:latin typeface="ＭＳ 明朝" panose="02020609040205080304" pitchFamily="17" charset="-128"/>
                <a:ea typeface="ＭＳ 明朝" panose="02020609040205080304" pitchFamily="17" charset="-128"/>
              </a:rPr>
              <a:t>年</a:t>
            </a:r>
            <a:r>
              <a:rPr kumimoji="0" lang="en-US" altLang="ja-JP" dirty="0">
                <a:latin typeface="ＭＳ 明朝" panose="02020609040205080304" pitchFamily="17" charset="-128"/>
                <a:ea typeface="ＭＳ 明朝" panose="02020609040205080304" pitchFamily="17" charset="-128"/>
              </a:rPr>
              <a:t>)</a:t>
            </a:r>
            <a:r>
              <a:rPr kumimoji="0" lang="ja-JP" altLang="en-US" dirty="0">
                <a:latin typeface="ＭＳ 明朝" panose="02020609040205080304" pitchFamily="17" charset="-128"/>
                <a:ea typeface="ＭＳ 明朝" panose="02020609040205080304" pitchFamily="17" charset="-128"/>
              </a:rPr>
              <a:t>」</a:t>
            </a:r>
            <a:endParaRPr kumimoji="0" lang="en-US" altLang="ja-JP" dirty="0">
              <a:ea typeface="ＭＳ 明朝" panose="02020609040205080304" pitchFamily="17" charset="-128"/>
            </a:endParaRPr>
          </a:p>
          <a:p>
            <a:r>
              <a:rPr kumimoji="0" lang="en-US" altLang="en-US" dirty="0" err="1">
                <a:ea typeface="ＭＳ 明朝" panose="02020609040205080304" pitchFamily="17" charset="-128"/>
                <a:hlinkClick r:id="rId4"/>
              </a:rPr>
              <a:t>酒井順子</a:t>
            </a:r>
            <a:r>
              <a:rPr kumimoji="0" lang="en-US" altLang="ja-JP" dirty="0">
                <a:ea typeface="ＭＳ 明朝" panose="02020609040205080304" pitchFamily="17" charset="-128"/>
              </a:rPr>
              <a:t>:</a:t>
            </a:r>
            <a:r>
              <a:rPr kumimoji="0" lang="ja-JP" altLang="en-US" sz="1800" b="1" dirty="0">
                <a:latin typeface="BIZ UDゴシック" panose="020B0400000000000000" pitchFamily="49" charset="-128"/>
                <a:ea typeface="BIZ UDゴシック" panose="020B0400000000000000" pitchFamily="49" charset="-128"/>
              </a:rPr>
              <a:t>未婚</a:t>
            </a:r>
            <a:r>
              <a:rPr kumimoji="0" lang="en-US" altLang="ja-JP" sz="1800" b="1" dirty="0">
                <a:latin typeface="BIZ UDゴシック" panose="020B0400000000000000" pitchFamily="49" charset="-128"/>
                <a:ea typeface="BIZ UDゴシック" panose="020B0400000000000000" pitchFamily="49" charset="-128"/>
              </a:rPr>
              <a:t>/</a:t>
            </a:r>
            <a:r>
              <a:rPr kumimoji="0" lang="ja-JP" altLang="en-US" sz="1800" b="1" dirty="0">
                <a:latin typeface="BIZ UDゴシック" panose="020B0400000000000000" pitchFamily="49" charset="-128"/>
                <a:ea typeface="BIZ UDゴシック" panose="020B0400000000000000" pitchFamily="49" charset="-128"/>
              </a:rPr>
              <a:t>子なし</a:t>
            </a:r>
            <a:r>
              <a:rPr kumimoji="0" lang="en-US" altLang="ja-JP" sz="1800" b="1" dirty="0">
                <a:latin typeface="BIZ UDゴシック" panose="020B0400000000000000" pitchFamily="49" charset="-128"/>
                <a:ea typeface="BIZ UDゴシック" panose="020B0400000000000000" pitchFamily="49" charset="-128"/>
              </a:rPr>
              <a:t>/30</a:t>
            </a:r>
            <a:r>
              <a:rPr kumimoji="0" lang="ja-JP" altLang="en-US" sz="1800" b="1" dirty="0">
                <a:latin typeface="BIZ UDゴシック" panose="020B0400000000000000" pitchFamily="49" charset="-128"/>
                <a:ea typeface="BIZ UDゴシック" panose="020B0400000000000000" pitchFamily="49" charset="-128"/>
              </a:rPr>
              <a:t>代女性の「本音宣言」！　</a:t>
            </a:r>
            <a:endParaRPr kumimoji="0" lang="en-US" altLang="ja-JP" b="1" dirty="0">
              <a:latin typeface="BIZ UDゴシック" panose="020B0400000000000000" pitchFamily="49" charset="-128"/>
              <a:ea typeface="BIZ UDゴシック" panose="020B0400000000000000" pitchFamily="49" charset="-128"/>
            </a:endParaRPr>
          </a:p>
          <a:p>
            <a:pPr lvl="1">
              <a:buFont typeface="Wingdings" panose="05000000000000000000" pitchFamily="2" charset="2"/>
              <a:buChar char="Ø"/>
            </a:pPr>
            <a:r>
              <a:rPr kumimoji="0" lang="ja-JP" altLang="en-US" b="1" dirty="0">
                <a:ea typeface="ＭＳ 明朝" panose="02020609040205080304" pitchFamily="17" charset="-128"/>
              </a:rPr>
              <a:t>「負け犬の遠吠え</a:t>
            </a:r>
            <a:r>
              <a:rPr kumimoji="0" lang="en-US" altLang="ja-JP" b="1" dirty="0">
                <a:ea typeface="ＭＳ 明朝" panose="02020609040205080304" pitchFamily="17" charset="-128"/>
              </a:rPr>
              <a:t>(2003)</a:t>
            </a:r>
            <a:r>
              <a:rPr kumimoji="0" lang="ja-JP" altLang="en-US" b="1" dirty="0">
                <a:ea typeface="ＭＳ 明朝" panose="02020609040205080304" pitchFamily="17" charset="-128"/>
              </a:rPr>
              <a:t>」 </a:t>
            </a:r>
            <a:endParaRPr kumimoji="0" lang="en-US" altLang="ja-JP" b="1" dirty="0">
              <a:ea typeface="ＭＳ 明朝" panose="02020609040205080304" pitchFamily="17" charset="-128"/>
            </a:endParaRPr>
          </a:p>
          <a:p>
            <a:pPr lvl="1">
              <a:buFont typeface="Wingdings" panose="05000000000000000000" pitchFamily="2" charset="2"/>
              <a:buChar char="Ø"/>
            </a:pPr>
            <a:r>
              <a:rPr kumimoji="0" lang="ja-JP" altLang="en-US" b="1" dirty="0">
                <a:ea typeface="ＭＳ 明朝" panose="02020609040205080304" pitchFamily="17" charset="-128"/>
              </a:rPr>
              <a:t>「儒教と負け犬 </a:t>
            </a:r>
            <a:r>
              <a:rPr kumimoji="0" lang="en-US" altLang="ja-JP" b="1" dirty="0">
                <a:ea typeface="ＭＳ 明朝" panose="02020609040205080304" pitchFamily="17" charset="-128"/>
              </a:rPr>
              <a:t>(2009)</a:t>
            </a:r>
            <a:r>
              <a:rPr kumimoji="0" lang="ja-JP" altLang="en-US" b="1" dirty="0">
                <a:ea typeface="ＭＳ 明朝" panose="02020609040205080304" pitchFamily="17" charset="-128"/>
              </a:rPr>
              <a:t>」</a:t>
            </a:r>
            <a:endParaRPr kumimoji="0" lang="en-US" altLang="en-US" b="1" dirty="0">
              <a:ea typeface="ＭＳ 明朝" panose="02020609040205080304" pitchFamily="17" charset="-128"/>
            </a:endParaRPr>
          </a:p>
          <a:p>
            <a:pPr lvl="1">
              <a:buFont typeface="Wingdings" panose="05000000000000000000" pitchFamily="2" charset="2"/>
              <a:buChar char="Ø"/>
            </a:pPr>
            <a:r>
              <a:rPr kumimoji="0" lang="en-US" altLang="en-US" b="1" dirty="0" err="1">
                <a:ea typeface="ＭＳ 明朝" panose="02020609040205080304" pitchFamily="17" charset="-128"/>
              </a:rPr>
              <a:t>専業主婦＋子供ありが一番、所詮、生涯独身の、子なしキャリアウーマンなんて負け犬</a:t>
            </a:r>
            <a:endParaRPr kumimoji="0" lang="en-US" altLang="ja-JP" b="1" dirty="0">
              <a:ea typeface="ＭＳ 明朝" panose="02020609040205080304" pitchFamily="17" charset="-128"/>
            </a:endParaRPr>
          </a:p>
        </p:txBody>
      </p:sp>
      <p:pic>
        <p:nvPicPr>
          <p:cNvPr id="100356" name="Picture 4" descr="images">
            <a:extLst>
              <a:ext uri="{FF2B5EF4-FFF2-40B4-BE49-F238E27FC236}">
                <a16:creationId xmlns:a16="http://schemas.microsoft.com/office/drawing/2014/main" id="{AC5D04B5-C6EB-6BC3-E5C7-3BC90D8571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6291" y="1667689"/>
            <a:ext cx="1678794" cy="167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Picture 5" descr="41YEAEZZ0VL">
            <a:extLst>
              <a:ext uri="{FF2B5EF4-FFF2-40B4-BE49-F238E27FC236}">
                <a16:creationId xmlns:a16="http://schemas.microsoft.com/office/drawing/2014/main" id="{BB083EA2-5922-1EA6-48F0-025BC25AE4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8902" y="3645024"/>
            <a:ext cx="1656183" cy="165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a:extLst>
              <a:ext uri="{FF2B5EF4-FFF2-40B4-BE49-F238E27FC236}">
                <a16:creationId xmlns:a16="http://schemas.microsoft.com/office/drawing/2014/main" id="{B3C54C5F-8687-6B59-42FD-31346E407309}"/>
              </a:ext>
            </a:extLst>
          </p:cNvPr>
          <p:cNvSpPr>
            <a:spLocks noGrp="1"/>
          </p:cNvSpPr>
          <p:nvPr>
            <p:ph type="title"/>
          </p:nvPr>
        </p:nvSpPr>
        <p:spPr>
          <a:xfrm>
            <a:off x="574675" y="304800"/>
            <a:ext cx="7886700" cy="720327"/>
          </a:xfrm>
        </p:spPr>
        <p:txBody>
          <a:bodyPr/>
          <a:lstStyle/>
          <a:p>
            <a:r>
              <a:rPr kumimoji="0" lang="en-US" altLang="en-US" dirty="0" err="1">
                <a:ea typeface="ＭＳ 明朝" panose="02020609040205080304" pitchFamily="17" charset="-128"/>
                <a:hlinkClick r:id="rId2"/>
              </a:rPr>
              <a:t>石原里紗</a:t>
            </a:r>
            <a:r>
              <a:rPr kumimoji="0" lang="ja-JP" altLang="en-US" dirty="0">
                <a:ea typeface="ＭＳ 明朝" panose="02020609040205080304" pitchFamily="17" charset="-128"/>
              </a:rPr>
              <a:t>：</a:t>
            </a:r>
            <a:r>
              <a:rPr kumimoji="0" lang="ja-JP" altLang="en-US" sz="2000" dirty="0">
                <a:latin typeface="ＭＳ 明朝" panose="02020609040205080304" pitchFamily="17" charset="-128"/>
                <a:ea typeface="ＭＳ 明朝" panose="02020609040205080304" pitchFamily="17" charset="-128"/>
              </a:rPr>
              <a:t>「</a:t>
            </a:r>
            <a:r>
              <a:rPr kumimoji="0" lang="en-US" altLang="en-US" sz="2000" dirty="0" err="1">
                <a:latin typeface="ＭＳ 明朝" panose="02020609040205080304" pitchFamily="17" charset="-128"/>
                <a:ea typeface="ＭＳ 明朝" panose="02020609040205080304" pitchFamily="17" charset="-128"/>
              </a:rPr>
              <a:t>ふざけるな専業主婦</a:t>
            </a:r>
            <a:r>
              <a:rPr kumimoji="0" lang="en-US" altLang="ja-JP" sz="2000" dirty="0">
                <a:latin typeface="ＭＳ 明朝" panose="02020609040205080304" pitchFamily="17" charset="-128"/>
                <a:ea typeface="ＭＳ 明朝" panose="02020609040205080304" pitchFamily="17" charset="-128"/>
              </a:rPr>
              <a:t> (2002)</a:t>
            </a:r>
            <a:r>
              <a:rPr kumimoji="0" lang="ja-JP" altLang="en-US" sz="2000" dirty="0">
                <a:latin typeface="ＭＳ 明朝" panose="02020609040205080304" pitchFamily="17" charset="-128"/>
                <a:ea typeface="ＭＳ 明朝" panose="02020609040205080304" pitchFamily="17" charset="-128"/>
              </a:rPr>
              <a:t>」</a:t>
            </a:r>
            <a:r>
              <a:rPr kumimoji="0" lang="en-US" altLang="ja-JP" sz="2000" dirty="0">
                <a:latin typeface="ＭＳ 明朝" panose="02020609040205080304" pitchFamily="17" charset="-128"/>
                <a:ea typeface="ＭＳ 明朝" panose="02020609040205080304" pitchFamily="17" charset="-128"/>
              </a:rPr>
              <a:t> p.4</a:t>
            </a:r>
            <a:endParaRPr kumimoji="0" lang="ja-JP" altLang="en-US" sz="1500" dirty="0">
              <a:latin typeface="ＭＳ 明朝" panose="02020609040205080304" pitchFamily="17" charset="-128"/>
              <a:ea typeface="ＭＳ 明朝" panose="02020609040205080304" pitchFamily="17" charset="-128"/>
            </a:endParaRPr>
          </a:p>
        </p:txBody>
      </p:sp>
      <p:sp>
        <p:nvSpPr>
          <p:cNvPr id="24579" name="コンテンツ プレースホルダ 2">
            <a:extLst>
              <a:ext uri="{FF2B5EF4-FFF2-40B4-BE49-F238E27FC236}">
                <a16:creationId xmlns:a16="http://schemas.microsoft.com/office/drawing/2014/main" id="{F8506EDF-1850-14B6-F347-84B3AE47EF5B}"/>
              </a:ext>
            </a:extLst>
          </p:cNvPr>
          <p:cNvSpPr>
            <a:spLocks noGrp="1"/>
          </p:cNvSpPr>
          <p:nvPr>
            <p:ph idx="1"/>
          </p:nvPr>
        </p:nvSpPr>
        <p:spPr>
          <a:xfrm>
            <a:off x="658670" y="1772816"/>
            <a:ext cx="7777807" cy="4464496"/>
          </a:xfrm>
        </p:spPr>
        <p:txBody>
          <a:bodyPr/>
          <a:lstStyle/>
          <a:p>
            <a:r>
              <a:rPr kumimoji="0" lang="ja-JP" altLang="en-US" sz="2400" dirty="0">
                <a:ea typeface="ＭＳ Ｐゴシック" panose="020B0600070205080204" pitchFamily="50" charset="-128"/>
              </a:rPr>
              <a:t>専業主婦の「生活」が、家畜の「生活」に似ている、と私は思っているのです。</a:t>
            </a:r>
            <a:endParaRPr kumimoji="0" lang="en-US" altLang="ja-JP" sz="2400" dirty="0">
              <a:ea typeface="ＭＳ Ｐゴシック" panose="020B0600070205080204" pitchFamily="50" charset="-128"/>
            </a:endParaRPr>
          </a:p>
          <a:p>
            <a:r>
              <a:rPr kumimoji="0" lang="ja-JP" altLang="en-US" sz="2400" dirty="0">
                <a:ea typeface="ＭＳ Ｐゴシック" panose="020B0600070205080204" pitchFamily="50" charset="-128"/>
              </a:rPr>
              <a:t>自分の食いぶちも自分で稼ぐことをせず、家事に必要以上に時間をかけて、家事を趣味として楽しんでいる専業主婦。</a:t>
            </a:r>
            <a:endParaRPr kumimoji="0" lang="en-US" altLang="ja-JP" sz="2400" dirty="0">
              <a:ea typeface="ＭＳ Ｐゴシック" panose="020B0600070205080204" pitchFamily="50" charset="-128"/>
            </a:endParaRPr>
          </a:p>
          <a:p>
            <a:r>
              <a:rPr kumimoji="0" lang="ja-JP" altLang="en-US" sz="2400" dirty="0">
                <a:ea typeface="ＭＳ Ｐゴシック" panose="020B0600070205080204" pitchFamily="50" charset="-128"/>
              </a:rPr>
              <a:t>家をモデルルームのように片づけ、料理の下ごしらえにだらだらと半日かける。家の中のことにあきると、半径五百メートル以内をうろちょろ歩き回り、ヒマつぶしに人の生活を観察する専業主婦。</a:t>
            </a:r>
            <a:endParaRPr kumimoji="0" lang="en-US" altLang="ja-JP" sz="2400" dirty="0">
              <a:ea typeface="ＭＳ Ｐゴシック" panose="020B0600070205080204" pitchFamily="50" charset="-128"/>
            </a:endParaRPr>
          </a:p>
          <a:p>
            <a:r>
              <a:rPr kumimoji="0" lang="ja-JP" altLang="en-US" sz="2400" dirty="0">
                <a:ea typeface="ＭＳ Ｐゴシック" panose="020B0600070205080204" pitchFamily="50" charset="-128"/>
              </a:rPr>
              <a:t>夫という名の飼い主に、さらにいいエサをもらおうと、彼らが出世することだけが生きがいになっている専業主婦。</a:t>
            </a:r>
            <a:endParaRPr kumimoji="0" lang="en-US" altLang="ja-JP" sz="2400" dirty="0">
              <a:ea typeface="ＭＳ Ｐゴシック" panose="020B0600070205080204" pitchFamily="50" charset="-128"/>
            </a:endParaRPr>
          </a:p>
          <a:p>
            <a:endParaRPr kumimoji="0" lang="ja-JP" altLang="en-US" dirty="0">
              <a:ea typeface="ＭＳ Ｐゴシック" panose="020B0600070205080204" pitchFamily="50" charset="-128"/>
            </a:endParaRPr>
          </a:p>
        </p:txBody>
      </p:sp>
      <p:pic>
        <p:nvPicPr>
          <p:cNvPr id="2" name="Picture 4" descr="images">
            <a:extLst>
              <a:ext uri="{FF2B5EF4-FFF2-40B4-BE49-F238E27FC236}">
                <a16:creationId xmlns:a16="http://schemas.microsoft.com/office/drawing/2014/main" id="{F512B095-669C-7303-56BD-76438A79E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3475" y="287535"/>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a:extLst>
              <a:ext uri="{FF2B5EF4-FFF2-40B4-BE49-F238E27FC236}">
                <a16:creationId xmlns:a16="http://schemas.microsoft.com/office/drawing/2014/main" id="{8CCE559A-654F-8EB1-D90B-A26E3615518A}"/>
              </a:ext>
            </a:extLst>
          </p:cNvPr>
          <p:cNvSpPr>
            <a:spLocks noGrp="1"/>
          </p:cNvSpPr>
          <p:nvPr>
            <p:ph type="title"/>
          </p:nvPr>
        </p:nvSpPr>
        <p:spPr>
          <a:xfrm>
            <a:off x="706956" y="638634"/>
            <a:ext cx="7200800" cy="612105"/>
          </a:xfrm>
        </p:spPr>
        <p:txBody>
          <a:bodyPr/>
          <a:lstStyle/>
          <a:p>
            <a:r>
              <a:rPr kumimoji="0" lang="en-US" altLang="en-US" dirty="0" err="1">
                <a:ea typeface="ＭＳ 明朝" panose="02020609040205080304" pitchFamily="17" charset="-128"/>
                <a:hlinkClick r:id="rId2"/>
              </a:rPr>
              <a:t>酒</a:t>
            </a:r>
            <a:r>
              <a:rPr kumimoji="0" lang="en-US" altLang="en-US" dirty="0" err="1">
                <a:ea typeface="ＭＳ 明朝" panose="02020609040205080304" pitchFamily="17" charset="-128"/>
                <a:hlinkClick r:id="rId2"/>
              </a:rPr>
              <a:t>井順子</a:t>
            </a:r>
            <a:r>
              <a:rPr kumimoji="0" lang="ja-JP" altLang="en-US" dirty="0">
                <a:ea typeface="ＭＳ 明朝" panose="02020609040205080304" pitchFamily="17" charset="-128"/>
              </a:rPr>
              <a:t>：</a:t>
            </a:r>
            <a:r>
              <a:rPr kumimoji="0" lang="en-US" altLang="en-US" sz="2000" dirty="0">
                <a:ea typeface="ＭＳ 明朝" panose="02020609040205080304" pitchFamily="17" charset="-128"/>
              </a:rPr>
              <a:t>「</a:t>
            </a:r>
            <a:r>
              <a:rPr kumimoji="0" lang="en-US" altLang="en-US" sz="2000" dirty="0" err="1">
                <a:ea typeface="ＭＳ 明朝" panose="02020609040205080304" pitchFamily="17" charset="-128"/>
              </a:rPr>
              <a:t>負け犬の遠吠え</a:t>
            </a:r>
            <a:r>
              <a:rPr kumimoji="0" lang="en-US" altLang="ja-JP" sz="2000" dirty="0">
                <a:latin typeface="ＭＳ 明朝" panose="02020609040205080304" pitchFamily="17" charset="-128"/>
                <a:ea typeface="ＭＳ 明朝" panose="02020609040205080304" pitchFamily="17" charset="-128"/>
              </a:rPr>
              <a:t>(2003)</a:t>
            </a:r>
            <a:r>
              <a:rPr kumimoji="0" lang="en-US" altLang="en-US" sz="2000" dirty="0">
                <a:ea typeface="ＭＳ 明朝" panose="02020609040205080304" pitchFamily="17" charset="-128"/>
              </a:rPr>
              <a:t>」</a:t>
            </a:r>
            <a:r>
              <a:rPr kumimoji="0" lang="en-US" altLang="ja-JP" sz="2000" dirty="0">
                <a:latin typeface="ＭＳ 明朝" panose="02020609040205080304" pitchFamily="17" charset="-128"/>
                <a:ea typeface="ＭＳ 明朝" panose="02020609040205080304" pitchFamily="17" charset="-128"/>
              </a:rPr>
              <a:t> p.7-10</a:t>
            </a:r>
            <a:endParaRPr kumimoji="0" lang="ja-JP" altLang="en-US" sz="1500" dirty="0">
              <a:latin typeface="ＭＳ 明朝" panose="02020609040205080304" pitchFamily="17" charset="-128"/>
              <a:ea typeface="ＭＳ 明朝" panose="02020609040205080304" pitchFamily="17" charset="-128"/>
            </a:endParaRPr>
          </a:p>
        </p:txBody>
      </p:sp>
      <p:sp>
        <p:nvSpPr>
          <p:cNvPr id="25603" name="コンテンツ プレースホルダ 2">
            <a:extLst>
              <a:ext uri="{FF2B5EF4-FFF2-40B4-BE49-F238E27FC236}">
                <a16:creationId xmlns:a16="http://schemas.microsoft.com/office/drawing/2014/main" id="{95CFAE9F-451F-514D-4F5E-CF9A22881291}"/>
              </a:ext>
            </a:extLst>
          </p:cNvPr>
          <p:cNvSpPr>
            <a:spLocks noGrp="1"/>
          </p:cNvSpPr>
          <p:nvPr>
            <p:ph idx="1"/>
          </p:nvPr>
        </p:nvSpPr>
        <p:spPr>
          <a:xfrm>
            <a:off x="616207" y="1844824"/>
            <a:ext cx="8064896" cy="4452540"/>
          </a:xfrm>
        </p:spPr>
        <p:txBody>
          <a:bodyPr/>
          <a:lstStyle/>
          <a:p>
            <a:r>
              <a:rPr kumimoji="0" lang="ja-JP" altLang="en-US" sz="2400" dirty="0">
                <a:ea typeface="ＭＳ Ｐゴシック" panose="020B0600070205080204" pitchFamily="50" charset="-128"/>
              </a:rPr>
              <a:t>負け犬とは</a:t>
            </a:r>
            <a:r>
              <a:rPr kumimoji="0" lang="en-US" altLang="ja-JP" sz="2400" dirty="0">
                <a:ea typeface="ＭＳ Ｐゴシック" panose="020B0600070205080204" pitchFamily="50" charset="-128"/>
              </a:rPr>
              <a:t>…</a:t>
            </a:r>
            <a:r>
              <a:rPr kumimoji="0" lang="ja-JP" altLang="en-US" sz="2400" dirty="0">
                <a:ea typeface="ＭＳ Ｐゴシック" panose="020B0600070205080204" pitchFamily="50" charset="-128"/>
              </a:rPr>
              <a:t>狭義には、未婚、子なし、３０代以上の女性のことを示します。</a:t>
            </a:r>
            <a:endParaRPr kumimoji="0" lang="en-US" altLang="ja-JP" sz="2400" dirty="0">
              <a:ea typeface="ＭＳ Ｐゴシック" panose="020B0600070205080204" pitchFamily="50" charset="-128"/>
            </a:endParaRPr>
          </a:p>
          <a:p>
            <a:r>
              <a:rPr kumimoji="0" lang="ja-JP" altLang="en-US" sz="2400" dirty="0">
                <a:ea typeface="ＭＳ Ｐゴシック" panose="020B0600070205080204" pitchFamily="50" charset="-128"/>
              </a:rPr>
              <a:t>勝ち犬とは</a:t>
            </a:r>
            <a:r>
              <a:rPr kumimoji="0" lang="en-US" altLang="ja-JP" sz="2400" dirty="0">
                <a:ea typeface="ＭＳ Ｐゴシック" panose="020B0600070205080204" pitchFamily="50" charset="-128"/>
              </a:rPr>
              <a:t>…</a:t>
            </a:r>
            <a:r>
              <a:rPr kumimoji="0" lang="ja-JP" altLang="en-US" sz="2400" dirty="0">
                <a:ea typeface="ＭＳ Ｐゴシック" panose="020B0600070205080204" pitchFamily="50" charset="-128"/>
              </a:rPr>
              <a:t>負け犬のカテゴリーに入らない女性の意。いわゆる、普通に結婚して子どもを産んでいる人達のことです。</a:t>
            </a:r>
            <a:endParaRPr kumimoji="0" lang="en-US" altLang="ja-JP" sz="2400" dirty="0">
              <a:ea typeface="ＭＳ Ｐゴシック" panose="020B0600070205080204" pitchFamily="50" charset="-128"/>
            </a:endParaRPr>
          </a:p>
          <a:p>
            <a:r>
              <a:rPr kumimoji="0" lang="ja-JP" altLang="en-US" sz="2400" dirty="0">
                <a:ea typeface="ＭＳ Ｐゴシック" panose="020B0600070205080204" pitchFamily="50" charset="-128"/>
              </a:rPr>
              <a:t>勝ち犬は、家庭という世界において子供という有機物を生産しています。そして負け犬は、経済社会においてお金という無機物を得る。両者が生産したもの、すなわち「子ども」と「お金」を比べた時、子どもの方がまっとうで価値の高い生産物とされるから、負け犬は、「負け」ていると判断されるのです。</a:t>
            </a:r>
            <a:endParaRPr kumimoji="0" lang="en-US" altLang="ja-JP" sz="2400" dirty="0">
              <a:ea typeface="ＭＳ Ｐゴシック" panose="020B0600070205080204" pitchFamily="50" charset="-128"/>
            </a:endParaRPr>
          </a:p>
        </p:txBody>
      </p:sp>
      <p:pic>
        <p:nvPicPr>
          <p:cNvPr id="2" name="Picture 5" descr="41YEAEZZ0VL">
            <a:extLst>
              <a:ext uri="{FF2B5EF4-FFF2-40B4-BE49-F238E27FC236}">
                <a16:creationId xmlns:a16="http://schemas.microsoft.com/office/drawing/2014/main" id="{506EE569-C49E-A761-56B4-3E283872B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321" y="260648"/>
            <a:ext cx="1200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a:extLst>
              <a:ext uri="{FF2B5EF4-FFF2-40B4-BE49-F238E27FC236}">
                <a16:creationId xmlns:a16="http://schemas.microsoft.com/office/drawing/2014/main" id="{533B977F-8F22-77C2-C2E1-5109201E2B76}"/>
              </a:ext>
            </a:extLst>
          </p:cNvPr>
          <p:cNvSpPr>
            <a:spLocks noGrp="1"/>
          </p:cNvSpPr>
          <p:nvPr>
            <p:ph type="title"/>
          </p:nvPr>
        </p:nvSpPr>
        <p:spPr>
          <a:xfrm>
            <a:off x="726517" y="380790"/>
            <a:ext cx="7886700" cy="994172"/>
          </a:xfrm>
        </p:spPr>
        <p:txBody>
          <a:bodyPr>
            <a:normAutofit fontScale="90000"/>
          </a:bodyPr>
          <a:lstStyle/>
          <a:p>
            <a:r>
              <a:rPr lang="ja-JP" altLang="en-US" dirty="0">
                <a:ea typeface="ＭＳ Ｐゴシック" panose="020B0600070205080204" pitchFamily="50" charset="-128"/>
              </a:rPr>
              <a:t>専業主婦年金過払い問題（</a:t>
            </a:r>
            <a:r>
              <a:rPr lang="en-US" altLang="ja-JP" dirty="0">
                <a:ea typeface="ＭＳ Ｐゴシック" panose="020B0600070205080204" pitchFamily="50" charset="-128"/>
              </a:rPr>
              <a:t>2011</a:t>
            </a:r>
            <a:r>
              <a:rPr lang="ja-JP" altLang="en-US" dirty="0">
                <a:ea typeface="ＭＳ Ｐゴシック" panose="020B0600070205080204" pitchFamily="50" charset="-128"/>
              </a:rPr>
              <a:t>年）</a:t>
            </a:r>
            <a:br>
              <a:rPr lang="en-US" altLang="ja-JP" dirty="0">
                <a:ea typeface="ＭＳ Ｐゴシック" panose="020B0600070205080204" pitchFamily="50" charset="-128"/>
              </a:rPr>
            </a:br>
            <a:r>
              <a:rPr lang="ja-JP" altLang="en-US" dirty="0">
                <a:ea typeface="ＭＳ Ｐゴシック" panose="020B0600070205080204" pitchFamily="50" charset="-128"/>
              </a:rPr>
              <a:t>第３号被保険者って、何？　</a:t>
            </a:r>
          </a:p>
        </p:txBody>
      </p:sp>
      <p:sp>
        <p:nvSpPr>
          <p:cNvPr id="21507" name="コンテンツ プレースホルダ 2">
            <a:extLst>
              <a:ext uri="{FF2B5EF4-FFF2-40B4-BE49-F238E27FC236}">
                <a16:creationId xmlns:a16="http://schemas.microsoft.com/office/drawing/2014/main" id="{D8DC8C21-457C-B0F2-B94D-68E63E42B64F}"/>
              </a:ext>
            </a:extLst>
          </p:cNvPr>
          <p:cNvSpPr>
            <a:spLocks noGrp="1"/>
          </p:cNvSpPr>
          <p:nvPr>
            <p:ph idx="1"/>
          </p:nvPr>
        </p:nvSpPr>
        <p:spPr>
          <a:xfrm>
            <a:off x="758600" y="1938546"/>
            <a:ext cx="7773840" cy="4298766"/>
          </a:xfrm>
        </p:spPr>
        <p:txBody>
          <a:bodyPr>
            <a:normAutofit fontScale="92500" lnSpcReduction="20000"/>
          </a:bodyPr>
          <a:lstStyle/>
          <a:p>
            <a:r>
              <a:rPr lang="ja-JP" altLang="en-US" sz="2250" dirty="0">
                <a:ea typeface="ＭＳ Ｐゴシック" panose="020B0600070205080204" pitchFamily="50" charset="-128"/>
                <a:hlinkClick r:id="rId2"/>
              </a:rPr>
              <a:t>国民年金の資格変更を忘れた専業主婦の年金問題で、政府・民主党は１日、本来より多く年金をもらっている受給者に対し、過払い分の返還を求めない方針を決めた。</a:t>
            </a:r>
            <a:r>
              <a:rPr lang="ja-JP" altLang="en-US" sz="2250" dirty="0">
                <a:ea typeface="ＭＳ Ｐゴシック" panose="020B0600070205080204" pitchFamily="50" charset="-128"/>
              </a:rPr>
              <a:t>（</a:t>
            </a:r>
            <a:r>
              <a:rPr lang="en-US" altLang="ja-JP" sz="2250" dirty="0">
                <a:ea typeface="ＭＳ Ｐゴシック" panose="020B0600070205080204" pitchFamily="50" charset="-128"/>
              </a:rPr>
              <a:t>2011</a:t>
            </a:r>
            <a:r>
              <a:rPr lang="ja-JP" altLang="en-US" sz="2250" dirty="0">
                <a:ea typeface="ＭＳ Ｐゴシック" panose="020B0600070205080204" pitchFamily="50" charset="-128"/>
              </a:rPr>
              <a:t>年</a:t>
            </a:r>
            <a:r>
              <a:rPr lang="en-US" altLang="ja-JP" sz="2250" dirty="0">
                <a:ea typeface="ＭＳ Ｐゴシック" panose="020B0600070205080204" pitchFamily="50" charset="-128"/>
              </a:rPr>
              <a:t>11</a:t>
            </a:r>
            <a:r>
              <a:rPr lang="ja-JP" altLang="en-US" sz="2250" dirty="0">
                <a:ea typeface="ＭＳ Ｐゴシック" panose="020B0600070205080204" pitchFamily="50" charset="-128"/>
              </a:rPr>
              <a:t>月</a:t>
            </a:r>
            <a:r>
              <a:rPr lang="en-US" altLang="ja-JP" sz="2250" dirty="0">
                <a:ea typeface="ＭＳ Ｐゴシック" panose="020B0600070205080204" pitchFamily="50" charset="-128"/>
              </a:rPr>
              <a:t>1</a:t>
            </a:r>
            <a:r>
              <a:rPr lang="ja-JP" altLang="en-US" sz="2250" dirty="0">
                <a:ea typeface="ＭＳ Ｐゴシック" panose="020B0600070205080204" pitchFamily="50" charset="-128"/>
              </a:rPr>
              <a:t>日 日本経済新聞）</a:t>
            </a:r>
            <a:endParaRPr lang="en-US" altLang="ja-JP" sz="1800" dirty="0">
              <a:ea typeface="ＭＳ Ｐゴシック" panose="020B0600070205080204" pitchFamily="50" charset="-128"/>
            </a:endParaRPr>
          </a:p>
          <a:p>
            <a:r>
              <a:rPr lang="ja-JP" altLang="en-US" dirty="0">
                <a:ea typeface="ＭＳ Ｐゴシック" panose="020B0600070205080204" pitchFamily="50" charset="-128"/>
              </a:rPr>
              <a:t>国民年金：第</a:t>
            </a:r>
            <a:r>
              <a:rPr lang="en-US" altLang="ja-JP" dirty="0">
                <a:ea typeface="ＭＳ Ｐゴシック" panose="020B0600070205080204" pitchFamily="50" charset="-128"/>
              </a:rPr>
              <a:t>1</a:t>
            </a:r>
            <a:r>
              <a:rPr lang="ja-JP" altLang="en-US" dirty="0">
                <a:ea typeface="ＭＳ Ｐゴシック" panose="020B0600070205080204" pitchFamily="50" charset="-128"/>
              </a:rPr>
              <a:t>号（本人）、第２号（厚生年金等に夫または妻が加入）、第３号被保険者（夫のみ厚生年金等に加入）</a:t>
            </a:r>
          </a:p>
          <a:p>
            <a:r>
              <a:rPr lang="ja-JP" altLang="en-US" dirty="0">
                <a:ea typeface="ＭＳ Ｐゴシック" panose="020B0600070205080204" pitchFamily="50" charset="-128"/>
              </a:rPr>
              <a:t>専業主婦（</a:t>
            </a:r>
            <a:r>
              <a:rPr lang="ja-JP" altLang="en-US" sz="1800" dirty="0">
                <a:solidFill>
                  <a:srgbClr val="FF0000"/>
                </a:solidFill>
                <a:ea typeface="ＭＳ Ｐゴシック" panose="020B0600070205080204" pitchFamily="50" charset="-128"/>
              </a:rPr>
              <a:t>＋配偶者控除の対象</a:t>
            </a:r>
            <a:r>
              <a:rPr lang="ja-JP" altLang="en-US" dirty="0">
                <a:ea typeface="ＭＳ Ｐゴシック" panose="020B0600070205080204" pitchFamily="50" charset="-128"/>
              </a:rPr>
              <a:t>） ＝国民年金の第３号被保険者、</a:t>
            </a:r>
            <a:r>
              <a:rPr lang="ja-JP" altLang="en-US" dirty="0">
                <a:solidFill>
                  <a:srgbClr val="FF0000"/>
                </a:solidFill>
                <a:ea typeface="ＭＳ Ｐゴシック" panose="020B0600070205080204" pitchFamily="50" charset="-128"/>
              </a:rPr>
              <a:t>夫が厚生年金に加入していれば保険料の支払いは不要</a:t>
            </a:r>
            <a:r>
              <a:rPr lang="ja-JP" altLang="en-US" dirty="0">
                <a:ea typeface="ＭＳ Ｐゴシック" panose="020B0600070205080204" pitchFamily="50" charset="-128"/>
              </a:rPr>
              <a:t>。</a:t>
            </a:r>
            <a:endParaRPr lang="en-US" altLang="ja-JP" dirty="0">
              <a:ea typeface="ＭＳ Ｐゴシック" panose="020B0600070205080204" pitchFamily="50" charset="-128"/>
            </a:endParaRPr>
          </a:p>
          <a:p>
            <a:r>
              <a:rPr lang="ja-JP" altLang="en-US" dirty="0">
                <a:ea typeface="ＭＳ Ｐゴシック" panose="020B0600070205080204" pitchFamily="50" charset="-128"/>
              </a:rPr>
              <a:t>しかし、夫退職後は国民年金への加入手続きが必要。</a:t>
            </a:r>
            <a:endParaRPr lang="en-US" altLang="ja-JP" dirty="0">
              <a:ea typeface="ＭＳ Ｐゴシック" panose="020B0600070205080204" pitchFamily="50" charset="-128"/>
            </a:endParaRPr>
          </a:p>
        </p:txBody>
      </p:sp>
    </p:spTree>
    <p:extLst>
      <p:ext uri="{BB962C8B-B14F-4D97-AF65-F5344CB8AC3E}">
        <p14:creationId xmlns:p14="http://schemas.microsoft.com/office/powerpoint/2010/main" val="2938318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a:extLst>
              <a:ext uri="{FF2B5EF4-FFF2-40B4-BE49-F238E27FC236}">
                <a16:creationId xmlns:a16="http://schemas.microsoft.com/office/drawing/2014/main" id="{B46E5811-4287-133F-704A-E1BFF9B2ABC0}"/>
              </a:ext>
            </a:extLst>
          </p:cNvPr>
          <p:cNvSpPr>
            <a:spLocks noGrp="1"/>
          </p:cNvSpPr>
          <p:nvPr>
            <p:ph type="title"/>
          </p:nvPr>
        </p:nvSpPr>
        <p:spPr>
          <a:xfrm>
            <a:off x="907364" y="188640"/>
            <a:ext cx="7886700" cy="994172"/>
          </a:xfrm>
        </p:spPr>
        <p:txBody>
          <a:bodyPr/>
          <a:lstStyle/>
          <a:p>
            <a:r>
              <a:rPr lang="ja-JP" altLang="en-US" sz="3000" dirty="0">
                <a:latin typeface="ＭＳ 明朝" panose="02020609040205080304" pitchFamily="17" charset="-128"/>
                <a:ea typeface="ＭＳ Ｐゴシック" panose="020B0600070205080204" pitchFamily="50" charset="-128"/>
              </a:rPr>
              <a:t>無給の仕事は仕事ではないのか？</a:t>
            </a:r>
            <a:endParaRPr lang="ja-JP" altLang="en-US" dirty="0">
              <a:ea typeface="ＭＳ Ｐゴシック" panose="020B0600070205080204" pitchFamily="50" charset="-128"/>
            </a:endParaRPr>
          </a:p>
        </p:txBody>
      </p:sp>
      <p:sp>
        <p:nvSpPr>
          <p:cNvPr id="41987" name="コンテンツ プレースホルダ 2">
            <a:extLst>
              <a:ext uri="{FF2B5EF4-FFF2-40B4-BE49-F238E27FC236}">
                <a16:creationId xmlns:a16="http://schemas.microsoft.com/office/drawing/2014/main" id="{D589383C-9EED-E92D-BCCA-48DA31A07177}"/>
              </a:ext>
            </a:extLst>
          </p:cNvPr>
          <p:cNvSpPr>
            <a:spLocks noGrp="1"/>
          </p:cNvSpPr>
          <p:nvPr>
            <p:ph idx="1"/>
          </p:nvPr>
        </p:nvSpPr>
        <p:spPr>
          <a:xfrm>
            <a:off x="657160" y="1628800"/>
            <a:ext cx="8307328" cy="4464496"/>
          </a:xfrm>
        </p:spPr>
        <p:txBody>
          <a:bodyPr/>
          <a:lstStyle/>
          <a:p>
            <a:pPr>
              <a:lnSpc>
                <a:spcPct val="90000"/>
              </a:lnSpc>
            </a:pPr>
            <a:r>
              <a:rPr lang="ja-JP" altLang="en-US" dirty="0">
                <a:latin typeface="ＭＳ ゴシック" panose="020B0609070205080204" pitchFamily="49" charset="-128"/>
                <a:ea typeface="ＭＳ ゴシック" panose="020B0609070205080204" pitchFamily="49" charset="-128"/>
              </a:rPr>
              <a:t>第３号被保険者＝無収入</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免除されるべき。</a:t>
            </a:r>
            <a:endParaRPr lang="en-US" altLang="ja-JP" dirty="0">
              <a:latin typeface="ＭＳ ゴシック" panose="020B0609070205080204" pitchFamily="49" charset="-128"/>
              <a:ea typeface="ＭＳ ゴシック" panose="020B0609070205080204" pitchFamily="49" charset="-128"/>
            </a:endParaRPr>
          </a:p>
          <a:p>
            <a:pPr>
              <a:lnSpc>
                <a:spcPct val="90000"/>
              </a:lnSpc>
            </a:pPr>
            <a:r>
              <a:rPr lang="ja-JP" altLang="en-US" dirty="0">
                <a:latin typeface="ＭＳ 明朝" panose="02020609040205080304" pitchFamily="17" charset="-128"/>
                <a:ea typeface="ＭＳ Ｐゴシック" panose="020B0600070205080204" pitchFamily="50" charset="-128"/>
              </a:rPr>
              <a:t>家事や育児などの仕事も所得が保障されるべきだ。理由：外部環境として社会を支えているから。</a:t>
            </a:r>
            <a:endParaRPr lang="en-US" altLang="ja-JP" dirty="0">
              <a:latin typeface="ＭＳ 明朝" panose="02020609040205080304" pitchFamily="17" charset="-128"/>
              <a:ea typeface="ＭＳ Ｐゴシック" panose="020B0600070205080204" pitchFamily="50" charset="-128"/>
            </a:endParaRPr>
          </a:p>
          <a:p>
            <a:pPr>
              <a:lnSpc>
                <a:spcPct val="90000"/>
              </a:lnSpc>
            </a:pPr>
            <a:r>
              <a:rPr lang="ja-JP" altLang="en-US" dirty="0">
                <a:latin typeface="ＭＳ 明朝" panose="02020609040205080304" pitchFamily="17" charset="-128"/>
                <a:ea typeface="ＭＳ Ｐゴシック" panose="020B0600070205080204" pitchFamily="50" charset="-128"/>
              </a:rPr>
              <a:t>育児休業＊パパ・クオーター制度。所得の</a:t>
            </a:r>
            <a:r>
              <a:rPr lang="en-US" altLang="ja-JP" dirty="0">
                <a:latin typeface="ＭＳ 明朝" panose="02020609040205080304" pitchFamily="17" charset="-128"/>
                <a:ea typeface="ＭＳ Ｐゴシック" panose="020B0600070205080204" pitchFamily="50" charset="-128"/>
              </a:rPr>
              <a:t>80</a:t>
            </a:r>
            <a:r>
              <a:rPr lang="ja-JP" altLang="en-US" dirty="0">
                <a:latin typeface="ＭＳ 明朝" panose="02020609040205080304" pitchFamily="17" charset="-128"/>
                <a:ea typeface="ＭＳ Ｐゴシック" panose="020B0600070205080204" pitchFamily="50" charset="-128"/>
              </a:rPr>
              <a:t>％を保障</a:t>
            </a:r>
            <a:r>
              <a:rPr lang="en-US" altLang="ja-JP" dirty="0">
                <a:latin typeface="ＭＳ 明朝" panose="02020609040205080304" pitchFamily="17" charset="-128"/>
                <a:ea typeface="ＭＳ Ｐゴシック" panose="020B0600070205080204" pitchFamily="50" charset="-128"/>
              </a:rPr>
              <a:t>→</a:t>
            </a:r>
            <a:r>
              <a:rPr lang="ja-JP" altLang="en-US" dirty="0">
                <a:latin typeface="ＭＳ 明朝" panose="02020609040205080304" pitchFamily="17" charset="-128"/>
                <a:ea typeface="ＭＳ Ｐゴシック" panose="020B0600070205080204" pitchFamily="50" charset="-128"/>
              </a:rPr>
              <a:t>ライフステージの一部としての専業（主婦</a:t>
            </a:r>
            <a:r>
              <a:rPr lang="en-US" altLang="ja-JP" dirty="0">
                <a:latin typeface="ＭＳ 明朝" panose="02020609040205080304" pitchFamily="17" charset="-128"/>
                <a:ea typeface="ＭＳ Ｐゴシック" panose="020B0600070205080204" pitchFamily="50" charset="-128"/>
              </a:rPr>
              <a:t>/</a:t>
            </a:r>
            <a:r>
              <a:rPr lang="ja-JP" altLang="en-US" dirty="0">
                <a:latin typeface="ＭＳ 明朝" panose="02020609040205080304" pitchFamily="17" charset="-128"/>
                <a:ea typeface="ＭＳ Ｐゴシック" panose="020B0600070205080204" pitchFamily="50" charset="-128"/>
              </a:rPr>
              <a:t>主夫）期間になるのでは？</a:t>
            </a:r>
            <a:endParaRPr lang="en-US" altLang="ja-JP" dirty="0">
              <a:latin typeface="ＭＳ 明朝" panose="02020609040205080304" pitchFamily="17" charset="-128"/>
              <a:ea typeface="ＭＳ Ｐゴシック" panose="020B0600070205080204" pitchFamily="50" charset="-128"/>
            </a:endParaRPr>
          </a:p>
          <a:p>
            <a:r>
              <a:rPr lang="ja-JP" altLang="en-US" dirty="0">
                <a:latin typeface="ＭＳ 明朝" panose="02020609040205080304" pitchFamily="17" charset="-128"/>
                <a:ea typeface="ＭＳ Ｐゴシック" panose="020B0600070205080204" pitchFamily="50" charset="-128"/>
              </a:rPr>
              <a:t>ベーシック・インカムの主張：誰でも無条件で基本所得が保障されるべきだ。そうなれば男性であれ、女性であれ、専業主婦・主夫は、やりがいのある仕事ではないか。</a:t>
            </a:r>
            <a:endParaRPr lang="en-US" altLang="ja-JP" dirty="0">
              <a:latin typeface="ＭＳ 明朝" panose="02020609040205080304" pitchFamily="17" charset="-128"/>
              <a:ea typeface="ＭＳ Ｐゴシック" panose="020B0600070205080204" pitchFamily="50" charset="-128"/>
            </a:endParaRPr>
          </a:p>
          <a:p>
            <a:pPr>
              <a:lnSpc>
                <a:spcPct val="90000"/>
              </a:lnSpc>
            </a:pPr>
            <a:endParaRPr lang="ja-JP" altLang="en-US" dirty="0">
              <a:ea typeface="ＭＳ Ｐゴシック" panose="020B0600070205080204" pitchFamily="50" charset="-128"/>
            </a:endParaRPr>
          </a:p>
        </p:txBody>
      </p:sp>
      <p:sp>
        <p:nvSpPr>
          <p:cNvPr id="41988" name="テキスト ボックス 3">
            <a:extLst>
              <a:ext uri="{FF2B5EF4-FFF2-40B4-BE49-F238E27FC236}">
                <a16:creationId xmlns:a16="http://schemas.microsoft.com/office/drawing/2014/main" id="{488DA4E9-9150-4330-BF26-1116C668F102}"/>
              </a:ext>
            </a:extLst>
          </p:cNvPr>
          <p:cNvSpPr txBox="1">
            <a:spLocks noChangeArrowheads="1"/>
          </p:cNvSpPr>
          <p:nvPr/>
        </p:nvSpPr>
        <p:spPr bwMode="auto">
          <a:xfrm>
            <a:off x="1115616" y="6360114"/>
            <a:ext cx="61150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sz="1350" b="1" dirty="0">
                <a:latin typeface="+mn-lt"/>
                <a:ea typeface="ＭＳ 明朝" panose="02020609040205080304" pitchFamily="17" charset="-128"/>
              </a:rPr>
              <a:t>山森亮</a:t>
            </a:r>
            <a:r>
              <a:rPr lang="en-US" altLang="ja-JP" sz="1350" b="1" dirty="0">
                <a:latin typeface="+mn-lt"/>
                <a:ea typeface="ＭＳ 明朝" panose="02020609040205080304" pitchFamily="17" charset="-128"/>
              </a:rPr>
              <a:t>(2009)</a:t>
            </a:r>
            <a:r>
              <a:rPr lang="ja-JP" altLang="en-US" sz="1350" b="1" dirty="0">
                <a:latin typeface="+mn-lt"/>
                <a:ea typeface="ＭＳ 明朝" panose="02020609040205080304" pitchFamily="17" charset="-128"/>
              </a:rPr>
              <a:t>「ベーシック・インカム入門」光文社新書</a:t>
            </a:r>
            <a:r>
              <a:rPr lang="en-US" altLang="ja-JP" sz="1350" b="1" dirty="0">
                <a:latin typeface="+mn-lt"/>
                <a:ea typeface="ＭＳ 明朝" panose="02020609040205080304" pitchFamily="17" charset="-128"/>
              </a:rPr>
              <a:t>389</a:t>
            </a:r>
            <a:endParaRPr lang="ja-JP" altLang="en-US" sz="1350" b="1" dirty="0">
              <a:latin typeface="+mn-lt"/>
              <a:ea typeface="ＭＳ 明朝" panose="02020609040205080304" pitchFamily="17" charset="-128"/>
            </a:endParaRPr>
          </a:p>
        </p:txBody>
      </p:sp>
    </p:spTree>
    <p:extLst>
      <p:ext uri="{BB962C8B-B14F-4D97-AF65-F5344CB8AC3E}">
        <p14:creationId xmlns:p14="http://schemas.microsoft.com/office/powerpoint/2010/main" val="1561745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9778A33E-1045-89A7-AF7B-BEF9BC7512A0}"/>
              </a:ext>
            </a:extLst>
          </p:cNvPr>
          <p:cNvSpPr>
            <a:spLocks noGrp="1" noChangeArrowheads="1"/>
          </p:cNvSpPr>
          <p:nvPr>
            <p:ph type="title"/>
          </p:nvPr>
        </p:nvSpPr>
        <p:spPr>
          <a:noFill/>
        </p:spPr>
        <p:txBody>
          <a:bodyPr anchor="t"/>
          <a:lstStyle/>
          <a:p>
            <a:r>
              <a:rPr kumimoji="0" lang="ja-JP" altLang="en-US" sz="3200">
                <a:ea typeface="ＭＳ 明朝" panose="02020609040205080304" pitchFamily="17" charset="-128"/>
              </a:rPr>
              <a:t>専業主婦について、どう思いますか？</a:t>
            </a:r>
            <a:br>
              <a:rPr kumimoji="0" lang="en-US" altLang="ja-JP" sz="3200">
                <a:ea typeface="ＭＳ 明朝" panose="02020609040205080304" pitchFamily="17" charset="-128"/>
              </a:rPr>
            </a:br>
            <a:r>
              <a:rPr kumimoji="0" lang="en-US" altLang="ja-JP" sz="2800">
                <a:latin typeface="ＭＳ 明朝" panose="02020609040205080304" pitchFamily="17" charset="-128"/>
                <a:ea typeface="ＭＳ 明朝" panose="02020609040205080304" pitchFamily="17" charset="-128"/>
              </a:rPr>
              <a:t>PRO vs. CONTRA</a:t>
            </a:r>
            <a:r>
              <a:rPr kumimoji="0" lang="ja-JP" altLang="en-US" sz="2800">
                <a:latin typeface="ＭＳ 明朝" panose="02020609040205080304" pitchFamily="17" charset="-128"/>
                <a:ea typeface="ＭＳ 明朝" panose="02020609040205080304" pitchFamily="17" charset="-128"/>
              </a:rPr>
              <a:t>　</a:t>
            </a:r>
            <a:r>
              <a:rPr kumimoji="0" lang="en-US" altLang="ja-JP" sz="2800">
                <a:latin typeface="ＭＳ 明朝" panose="02020609040205080304" pitchFamily="17" charset="-128"/>
                <a:ea typeface="ＭＳ 明朝" panose="02020609040205080304" pitchFamily="17" charset="-128"/>
              </a:rPr>
              <a:t>(</a:t>
            </a:r>
            <a:r>
              <a:rPr kumimoji="0" lang="ja-JP" altLang="en-US" sz="2800">
                <a:latin typeface="ＭＳ 明朝" panose="02020609040205080304" pitchFamily="17" charset="-128"/>
                <a:ea typeface="ＭＳ 明朝" panose="02020609040205080304" pitchFamily="17" charset="-128"/>
              </a:rPr>
              <a:t>プロとコントラ</a:t>
            </a:r>
            <a:r>
              <a:rPr kumimoji="0" lang="en-US" altLang="ja-JP" sz="2800">
                <a:latin typeface="ＭＳ 明朝" panose="02020609040205080304" pitchFamily="17" charset="-128"/>
                <a:ea typeface="ＭＳ 明朝" panose="02020609040205080304" pitchFamily="17" charset="-128"/>
              </a:rPr>
              <a:t>)</a:t>
            </a:r>
            <a:endParaRPr kumimoji="0" lang="en-US" altLang="ja-JP" sz="3200">
              <a:ea typeface="ＭＳ 明朝" panose="02020609040205080304" pitchFamily="17" charset="-128"/>
            </a:endParaRPr>
          </a:p>
        </p:txBody>
      </p:sp>
      <p:sp>
        <p:nvSpPr>
          <p:cNvPr id="164867" name="Rectangle 3">
            <a:extLst>
              <a:ext uri="{FF2B5EF4-FFF2-40B4-BE49-F238E27FC236}">
                <a16:creationId xmlns:a16="http://schemas.microsoft.com/office/drawing/2014/main" id="{9A96E401-57A1-2DF9-D0DF-6152F9249519}"/>
              </a:ext>
            </a:extLst>
          </p:cNvPr>
          <p:cNvSpPr>
            <a:spLocks noGrp="1" noChangeArrowheads="1"/>
          </p:cNvSpPr>
          <p:nvPr>
            <p:ph type="body" idx="1"/>
          </p:nvPr>
        </p:nvSpPr>
        <p:spPr>
          <a:xfrm>
            <a:off x="457200" y="1828800"/>
            <a:ext cx="8534400" cy="4343400"/>
          </a:xfrm>
        </p:spPr>
        <p:txBody>
          <a:bodyPr/>
          <a:lstStyle/>
          <a:p>
            <a:pPr>
              <a:lnSpc>
                <a:spcPct val="90000"/>
              </a:lnSpc>
            </a:pPr>
            <a:r>
              <a:rPr kumimoji="0" lang="ja-JP" altLang="en-US" sz="2600">
                <a:ea typeface="ＭＳ 明朝" panose="02020609040205080304" pitchFamily="17" charset="-128"/>
              </a:rPr>
              <a:t>専業主婦になりたい（あるいは自分の奥さんは、専業主婦になってほしい）人？</a:t>
            </a:r>
            <a:endParaRPr kumimoji="0" lang="en-US" altLang="ja-JP" sz="2600">
              <a:ea typeface="ＭＳ 明朝" panose="02020609040205080304" pitchFamily="17" charset="-128"/>
            </a:endParaRPr>
          </a:p>
          <a:p>
            <a:pPr>
              <a:lnSpc>
                <a:spcPct val="90000"/>
              </a:lnSpc>
            </a:pPr>
            <a:r>
              <a:rPr kumimoji="0" lang="ja-JP" altLang="en-US" sz="2600">
                <a:ea typeface="ＭＳ 明朝" panose="02020609040205080304" pitchFamily="17" charset="-128"/>
              </a:rPr>
              <a:t>専業主婦にはなりたくない（あるいは自分の奥さんには共稼ぎを希望）人？</a:t>
            </a:r>
            <a:endParaRPr kumimoji="0" lang="en-US" altLang="ja-JP" sz="2600">
              <a:ea typeface="ＭＳ 明朝" panose="02020609040205080304" pitchFamily="17" charset="-128"/>
            </a:endParaRPr>
          </a:p>
          <a:p>
            <a:pPr>
              <a:lnSpc>
                <a:spcPct val="90000"/>
              </a:lnSpc>
            </a:pPr>
            <a:r>
              <a:rPr kumimoji="0" lang="ja-JP" altLang="en-US" sz="2600">
                <a:ea typeface="ＭＳ 明朝" panose="02020609040205080304" pitchFamily="17" charset="-128"/>
              </a:rPr>
              <a:t>専業主婦はズルイ！</a:t>
            </a:r>
            <a:endParaRPr kumimoji="0" lang="en-US" altLang="ja-JP" sz="2600">
              <a:ea typeface="ＭＳ 明朝" panose="02020609040205080304" pitchFamily="17" charset="-128"/>
            </a:endParaRPr>
          </a:p>
          <a:p>
            <a:pPr>
              <a:lnSpc>
                <a:spcPct val="90000"/>
              </a:lnSpc>
            </a:pPr>
            <a:r>
              <a:rPr kumimoji="0" lang="ja-JP" altLang="en-US" sz="2600">
                <a:ea typeface="ＭＳ 明朝" panose="02020609040205080304" pitchFamily="17" charset="-128"/>
              </a:rPr>
              <a:t>専業主婦は無能だ！</a:t>
            </a:r>
            <a:endParaRPr kumimoji="0" lang="en-US" altLang="ja-JP" sz="2600">
              <a:ea typeface="ＭＳ 明朝" panose="02020609040205080304" pitchFamily="17" charset="-128"/>
            </a:endParaRPr>
          </a:p>
          <a:p>
            <a:pPr>
              <a:lnSpc>
                <a:spcPct val="90000"/>
              </a:lnSpc>
            </a:pPr>
            <a:r>
              <a:rPr kumimoji="0" lang="ja-JP" altLang="en-US" sz="2600">
                <a:ea typeface="ＭＳ 明朝" panose="02020609040205080304" pitchFamily="17" charset="-128"/>
              </a:rPr>
              <a:t>専業主婦は女性の敵だ！</a:t>
            </a:r>
            <a:endParaRPr kumimoji="0" lang="en-US" altLang="ja-JP" sz="2600">
              <a:ea typeface="ＭＳ 明朝" panose="02020609040205080304" pitchFamily="17" charset="-128"/>
            </a:endParaRPr>
          </a:p>
          <a:p>
            <a:pPr>
              <a:lnSpc>
                <a:spcPct val="90000"/>
              </a:lnSpc>
            </a:pPr>
            <a:r>
              <a:rPr kumimoji="0" lang="ja-JP" altLang="en-US" sz="2600">
                <a:ea typeface="ＭＳ 明朝" panose="02020609040205080304" pitchFamily="17" charset="-128"/>
              </a:rPr>
              <a:t>専業主婦はカッコいー！</a:t>
            </a:r>
            <a:endParaRPr kumimoji="0" lang="en-US" altLang="ja-JP" sz="2600">
              <a:ea typeface="ＭＳ 明朝" panose="02020609040205080304" pitchFamily="17" charset="-128"/>
            </a:endParaRPr>
          </a:p>
          <a:p>
            <a:pPr>
              <a:lnSpc>
                <a:spcPct val="90000"/>
              </a:lnSpc>
            </a:pPr>
            <a:r>
              <a:rPr kumimoji="0" lang="ja-JP" altLang="en-US" sz="2600">
                <a:ea typeface="ＭＳ 明朝" panose="02020609040205080304" pitchFamily="17" charset="-128"/>
              </a:rPr>
              <a:t>専業主婦は、小さな子どもにとっても良い！</a:t>
            </a:r>
          </a:p>
        </p:txBody>
      </p:sp>
      <p:pic>
        <p:nvPicPr>
          <p:cNvPr id="164868" name="Picture 4">
            <a:extLst>
              <a:ext uri="{FF2B5EF4-FFF2-40B4-BE49-F238E27FC236}">
                <a16:creationId xmlns:a16="http://schemas.microsoft.com/office/drawing/2014/main" id="{4180EB3B-6D31-BDA6-A2EC-04348B5C4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200400"/>
            <a:ext cx="1320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図 6" descr="327619view001.jpg">
            <a:extLst>
              <a:ext uri="{FF2B5EF4-FFF2-40B4-BE49-F238E27FC236}">
                <a16:creationId xmlns:a16="http://schemas.microsoft.com/office/drawing/2014/main" id="{54DDBFE2-8B1F-F79A-15C2-B6254DD2947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200400"/>
            <a:ext cx="27035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4866"/>
                                        </p:tgtEl>
                                        <p:attrNameLst>
                                          <p:attrName>style.visibility</p:attrName>
                                        </p:attrNameLst>
                                      </p:cBhvr>
                                      <p:to>
                                        <p:strVal val="visible"/>
                                      </p:to>
                                    </p:set>
                                    <p:anim calcmode="lin" valueType="num">
                                      <p:cBhvr additive="base">
                                        <p:cTn id="7" dur="500" fill="hold"/>
                                        <p:tgtEl>
                                          <p:spTgt spid="164866"/>
                                        </p:tgtEl>
                                        <p:attrNameLst>
                                          <p:attrName>ppt_x</p:attrName>
                                        </p:attrNameLst>
                                      </p:cBhvr>
                                      <p:tavLst>
                                        <p:tav tm="0">
                                          <p:val>
                                            <p:strVal val="0-#ppt_w/2"/>
                                          </p:val>
                                        </p:tav>
                                        <p:tav tm="100000">
                                          <p:val>
                                            <p:strVal val="#ppt_x"/>
                                          </p:val>
                                        </p:tav>
                                      </p:tavLst>
                                    </p:anim>
                                    <p:anim calcmode="lin" valueType="num">
                                      <p:cBhvr additive="base">
                                        <p:cTn id="8" dur="500" fill="hold"/>
                                        <p:tgtEl>
                                          <p:spTgt spid="1648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4868"/>
                                        </p:tgtEl>
                                        <p:attrNameLst>
                                          <p:attrName>style.visibility</p:attrName>
                                        </p:attrNameLst>
                                      </p:cBhvr>
                                      <p:to>
                                        <p:strVal val="visible"/>
                                      </p:to>
                                    </p:set>
                                    <p:anim calcmode="lin" valueType="num">
                                      <p:cBhvr additive="base">
                                        <p:cTn id="13" dur="500" fill="hold"/>
                                        <p:tgtEl>
                                          <p:spTgt spid="164868"/>
                                        </p:tgtEl>
                                        <p:attrNameLst>
                                          <p:attrName>ppt_x</p:attrName>
                                        </p:attrNameLst>
                                      </p:cBhvr>
                                      <p:tavLst>
                                        <p:tav tm="0">
                                          <p:val>
                                            <p:strVal val="#ppt_x"/>
                                          </p:val>
                                        </p:tav>
                                        <p:tav tm="100000">
                                          <p:val>
                                            <p:strVal val="#ppt_x"/>
                                          </p:val>
                                        </p:tav>
                                      </p:tavLst>
                                    </p:anim>
                                    <p:anim calcmode="lin" valueType="num">
                                      <p:cBhvr additive="base">
                                        <p:cTn id="14" dur="500" fill="hold"/>
                                        <p:tgtEl>
                                          <p:spTgt spid="16486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64867">
                                            <p:txEl>
                                              <p:pRg st="0" end="0"/>
                                            </p:txEl>
                                          </p:spTgt>
                                        </p:tgtEl>
                                        <p:attrNameLst>
                                          <p:attrName>style.visibility</p:attrName>
                                        </p:attrNameLst>
                                      </p:cBhvr>
                                      <p:to>
                                        <p:strVal val="visible"/>
                                      </p:to>
                                    </p:set>
                                    <p:anim calcmode="lin" valueType="num">
                                      <p:cBhvr additive="base">
                                        <p:cTn id="19" dur="500" fill="hold"/>
                                        <p:tgtEl>
                                          <p:spTgt spid="16486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4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64867">
                                            <p:txEl>
                                              <p:pRg st="1" end="1"/>
                                            </p:txEl>
                                          </p:spTgt>
                                        </p:tgtEl>
                                        <p:attrNameLst>
                                          <p:attrName>style.visibility</p:attrName>
                                        </p:attrNameLst>
                                      </p:cBhvr>
                                      <p:to>
                                        <p:strVal val="visible"/>
                                      </p:to>
                                    </p:set>
                                    <p:anim calcmode="lin" valueType="num">
                                      <p:cBhvr additive="base">
                                        <p:cTn id="25" dur="500" fill="hold"/>
                                        <p:tgtEl>
                                          <p:spTgt spid="164867">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4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64867">
                                            <p:txEl>
                                              <p:pRg st="2" end="2"/>
                                            </p:txEl>
                                          </p:spTgt>
                                        </p:tgtEl>
                                        <p:attrNameLst>
                                          <p:attrName>style.visibility</p:attrName>
                                        </p:attrNameLst>
                                      </p:cBhvr>
                                      <p:to>
                                        <p:strVal val="visible"/>
                                      </p:to>
                                    </p:set>
                                    <p:anim calcmode="lin" valueType="num">
                                      <p:cBhvr additive="base">
                                        <p:cTn id="31" dur="500" fill="hold"/>
                                        <p:tgtEl>
                                          <p:spTgt spid="164867">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4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64867">
                                            <p:txEl>
                                              <p:pRg st="3" end="3"/>
                                            </p:txEl>
                                          </p:spTgt>
                                        </p:tgtEl>
                                        <p:attrNameLst>
                                          <p:attrName>style.visibility</p:attrName>
                                        </p:attrNameLst>
                                      </p:cBhvr>
                                      <p:to>
                                        <p:strVal val="visible"/>
                                      </p:to>
                                    </p:set>
                                    <p:anim calcmode="lin" valueType="num">
                                      <p:cBhvr additive="base">
                                        <p:cTn id="37" dur="500" fill="hold"/>
                                        <p:tgtEl>
                                          <p:spTgt spid="164867">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48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64867">
                                            <p:txEl>
                                              <p:pRg st="4" end="4"/>
                                            </p:txEl>
                                          </p:spTgt>
                                        </p:tgtEl>
                                        <p:attrNameLst>
                                          <p:attrName>style.visibility</p:attrName>
                                        </p:attrNameLst>
                                      </p:cBhvr>
                                      <p:to>
                                        <p:strVal val="visible"/>
                                      </p:to>
                                    </p:set>
                                    <p:anim calcmode="lin" valueType="num">
                                      <p:cBhvr additive="base">
                                        <p:cTn id="43" dur="500" fill="hold"/>
                                        <p:tgtEl>
                                          <p:spTgt spid="164867">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648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64867">
                                            <p:txEl>
                                              <p:pRg st="5" end="5"/>
                                            </p:txEl>
                                          </p:spTgt>
                                        </p:tgtEl>
                                        <p:attrNameLst>
                                          <p:attrName>style.visibility</p:attrName>
                                        </p:attrNameLst>
                                      </p:cBhvr>
                                      <p:to>
                                        <p:strVal val="visible"/>
                                      </p:to>
                                    </p:set>
                                    <p:anim calcmode="lin" valueType="num">
                                      <p:cBhvr additive="base">
                                        <p:cTn id="49" dur="500" fill="hold"/>
                                        <p:tgtEl>
                                          <p:spTgt spid="164867">
                                            <p:txEl>
                                              <p:pRg st="5" end="5"/>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648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164867">
                                            <p:txEl>
                                              <p:pRg st="6" end="6"/>
                                            </p:txEl>
                                          </p:spTgt>
                                        </p:tgtEl>
                                        <p:attrNameLst>
                                          <p:attrName>style.visibility</p:attrName>
                                        </p:attrNameLst>
                                      </p:cBhvr>
                                      <p:to>
                                        <p:strVal val="visible"/>
                                      </p:to>
                                    </p:set>
                                    <p:anim calcmode="lin" valueType="num">
                                      <p:cBhvr additive="base">
                                        <p:cTn id="55" dur="500" fill="hold"/>
                                        <p:tgtEl>
                                          <p:spTgt spid="164867">
                                            <p:txEl>
                                              <p:pRg st="6" end="6"/>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6486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p:bldP spid="16486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43B20552-F16F-2B77-416F-49A06BC7E6B8}"/>
              </a:ext>
            </a:extLst>
          </p:cNvPr>
          <p:cNvSpPr>
            <a:spLocks noGrp="1" noChangeArrowheads="1"/>
          </p:cNvSpPr>
          <p:nvPr>
            <p:ph type="title"/>
          </p:nvPr>
        </p:nvSpPr>
        <p:spPr/>
        <p:txBody>
          <a:bodyPr/>
          <a:lstStyle/>
          <a:p>
            <a:pPr algn="just"/>
            <a:r>
              <a:rPr kumimoji="0" lang="ja-JP" altLang="en-US" dirty="0">
                <a:solidFill>
                  <a:schemeClr val="tx1"/>
                </a:solidFill>
                <a:ea typeface="ＭＳ 明朝" panose="02020609040205080304" pitchFamily="17" charset="-128"/>
              </a:rPr>
              <a:t>日本の近代家族（戦後家族）</a:t>
            </a:r>
            <a:endParaRPr kumimoji="0" lang="ja-JP" altLang="en-US" dirty="0">
              <a:solidFill>
                <a:schemeClr val="tx1"/>
              </a:solidFill>
              <a:latin typeface="ＭＳ 明朝" panose="02020609040205080304" pitchFamily="17" charset="-128"/>
              <a:ea typeface="ＭＳ 明朝" panose="02020609040205080304" pitchFamily="17" charset="-128"/>
            </a:endParaRPr>
          </a:p>
        </p:txBody>
      </p:sp>
      <p:sp>
        <p:nvSpPr>
          <p:cNvPr id="148483" name="Rectangle 3">
            <a:extLst>
              <a:ext uri="{FF2B5EF4-FFF2-40B4-BE49-F238E27FC236}">
                <a16:creationId xmlns:a16="http://schemas.microsoft.com/office/drawing/2014/main" id="{19AF6FB3-2F7C-5B84-C8A5-42FBBF4E46E0}"/>
              </a:ext>
            </a:extLst>
          </p:cNvPr>
          <p:cNvSpPr>
            <a:spLocks noGrp="1" noChangeArrowheads="1"/>
          </p:cNvSpPr>
          <p:nvPr>
            <p:ph type="body" idx="1"/>
          </p:nvPr>
        </p:nvSpPr>
        <p:spPr>
          <a:xfrm>
            <a:off x="1001807" y="1916832"/>
            <a:ext cx="7386617" cy="3672408"/>
          </a:xfrm>
        </p:spPr>
        <p:txBody>
          <a:bodyPr>
            <a:normAutofit fontScale="62500" lnSpcReduction="20000"/>
          </a:bodyPr>
          <a:lstStyle/>
          <a:p>
            <a:pPr marL="0" indent="0" algn="just">
              <a:spcAft>
                <a:spcPts val="450"/>
              </a:spcAft>
              <a:buNone/>
            </a:pPr>
            <a:r>
              <a:rPr kumimoji="0" lang="ja-JP" altLang="en-US" sz="3375" dirty="0">
                <a:solidFill>
                  <a:srgbClr val="C00000"/>
                </a:solidFill>
                <a:latin typeface="ＭＳ 明朝" panose="02020609040205080304" pitchFamily="17" charset="-128"/>
                <a:ea typeface="ＭＳ 明朝" panose="02020609040205080304" pitchFamily="17" charset="-128"/>
              </a:rPr>
              <a:t>（サザエさん）→ちびまる子→クレヨンしんちゃんへ</a:t>
            </a:r>
            <a:endParaRPr kumimoji="0" lang="en-US" altLang="en-US" sz="4425" dirty="0">
              <a:solidFill>
                <a:srgbClr val="C00000"/>
              </a:solidFill>
              <a:latin typeface="ＭＳ 明朝" panose="02020609040205080304" pitchFamily="17" charset="-128"/>
              <a:ea typeface="ＭＳ 明朝" panose="02020609040205080304" pitchFamily="17" charset="-128"/>
            </a:endParaRPr>
          </a:p>
          <a:p>
            <a:pPr algn="just">
              <a:spcAft>
                <a:spcPts val="450"/>
              </a:spcAft>
            </a:pPr>
            <a:r>
              <a:rPr kumimoji="0" lang="en-US" altLang="en-US" sz="3150" dirty="0" err="1">
                <a:latin typeface="ＭＳ 明朝" panose="02020609040205080304" pitchFamily="17" charset="-128"/>
                <a:ea typeface="ＭＳ 明朝" panose="02020609040205080304" pitchFamily="17" charset="-128"/>
              </a:rPr>
              <a:t>直系家族制</a:t>
            </a:r>
            <a:r>
              <a:rPr kumimoji="0" lang="en-US" altLang="ja-JP" sz="3150" dirty="0">
                <a:latin typeface="ＭＳ 明朝" panose="02020609040205080304" pitchFamily="17" charset="-128"/>
                <a:ea typeface="ＭＳ 明朝" panose="02020609040205080304" pitchFamily="17" charset="-128"/>
              </a:rPr>
              <a:t>(stem family system)</a:t>
            </a:r>
          </a:p>
          <a:p>
            <a:pPr algn="just">
              <a:spcAft>
                <a:spcPts val="450"/>
              </a:spcAft>
            </a:pPr>
            <a:r>
              <a:rPr kumimoji="0" lang="ja-JP" altLang="en-US" sz="3150" dirty="0">
                <a:latin typeface="ＭＳ 明朝" panose="02020609040205080304" pitchFamily="17" charset="-128"/>
                <a:ea typeface="ＭＳ 明朝" panose="02020609040205080304" pitchFamily="17" charset="-128"/>
              </a:rPr>
              <a:t>三世代同居から核家族化</a:t>
            </a:r>
            <a:endParaRPr kumimoji="0" lang="en-US" altLang="ja-JP" sz="3150" dirty="0">
              <a:latin typeface="ＭＳ 明朝" panose="02020609040205080304" pitchFamily="17" charset="-128"/>
              <a:ea typeface="ＭＳ 明朝" panose="02020609040205080304" pitchFamily="17" charset="-128"/>
            </a:endParaRPr>
          </a:p>
          <a:p>
            <a:pPr algn="just">
              <a:spcAft>
                <a:spcPts val="450"/>
              </a:spcAft>
            </a:pPr>
            <a:r>
              <a:rPr kumimoji="0" lang="ja-JP" altLang="en-US" sz="3150" dirty="0">
                <a:latin typeface="ＭＳ 明朝" panose="02020609040205080304" pitchFamily="17" charset="-128"/>
                <a:ea typeface="ＭＳ 明朝" panose="02020609040205080304" pitchFamily="17" charset="-128"/>
              </a:rPr>
              <a:t>父親はサラリーマン</a:t>
            </a:r>
            <a:endParaRPr kumimoji="0" lang="en-US" altLang="ja-JP" sz="3150" dirty="0">
              <a:latin typeface="ＭＳ 明朝" panose="02020609040205080304" pitchFamily="17" charset="-128"/>
              <a:ea typeface="ＭＳ 明朝" panose="02020609040205080304" pitchFamily="17" charset="-128"/>
            </a:endParaRPr>
          </a:p>
          <a:p>
            <a:pPr algn="just">
              <a:spcAft>
                <a:spcPts val="450"/>
              </a:spcAft>
            </a:pPr>
            <a:r>
              <a:rPr kumimoji="0" lang="ja-JP" altLang="en-US" sz="3150" dirty="0">
                <a:latin typeface="ＭＳ 明朝" panose="02020609040205080304" pitchFamily="17" charset="-128"/>
                <a:ea typeface="ＭＳ 明朝" panose="02020609040205080304" pitchFamily="17" charset="-128"/>
              </a:rPr>
              <a:t>母親は</a:t>
            </a:r>
            <a:r>
              <a:rPr kumimoji="0" lang="ja-JP" altLang="en-US" sz="3150" b="1" dirty="0">
                <a:solidFill>
                  <a:srgbClr val="FF0000"/>
                </a:solidFill>
                <a:latin typeface="ＭＳ 明朝" panose="02020609040205080304" pitchFamily="17" charset="-128"/>
                <a:ea typeface="ＭＳ 明朝" panose="02020609040205080304" pitchFamily="17" charset="-128"/>
              </a:rPr>
              <a:t>専業業主婦⇒良妻賢母⇒理想の母親（女性役割）</a:t>
            </a:r>
            <a:endParaRPr kumimoji="0" lang="en-US" altLang="ja-JP" sz="3150" b="1" dirty="0">
              <a:solidFill>
                <a:srgbClr val="FF0000"/>
              </a:solidFill>
              <a:latin typeface="ＭＳ 明朝" panose="02020609040205080304" pitchFamily="17" charset="-128"/>
              <a:ea typeface="ＭＳ 明朝" panose="02020609040205080304" pitchFamily="17" charset="-128"/>
            </a:endParaRPr>
          </a:p>
          <a:p>
            <a:pPr marL="0" indent="0" algn="just">
              <a:spcAft>
                <a:spcPts val="450"/>
              </a:spcAft>
              <a:buNone/>
            </a:pPr>
            <a:r>
              <a:rPr kumimoji="0" lang="ja-JP" altLang="en-US" sz="3150" dirty="0">
                <a:latin typeface="ＭＳ 明朝" panose="02020609040205080304" pitchFamily="17" charset="-128"/>
                <a:ea typeface="ＭＳ 明朝" panose="02020609040205080304" pitchFamily="17" charset="-128"/>
              </a:rPr>
              <a:t>　母親（</a:t>
            </a:r>
            <a:r>
              <a:rPr kumimoji="0" lang="ja-JP" altLang="en-US" sz="3150" dirty="0">
                <a:solidFill>
                  <a:srgbClr val="FF0000"/>
                </a:solidFill>
                <a:latin typeface="ＭＳ 明朝" panose="02020609040205080304" pitchFamily="17" charset="-128"/>
                <a:ea typeface="ＭＳ 明朝" panose="02020609040205080304" pitchFamily="17" charset="-128"/>
              </a:rPr>
              <a:t>女性</a:t>
            </a:r>
            <a:r>
              <a:rPr kumimoji="0" lang="ja-JP" altLang="en-US" sz="3150" dirty="0">
                <a:latin typeface="ＭＳ 明朝" panose="02020609040205080304" pitchFamily="17" charset="-128"/>
                <a:ea typeface="ＭＳ 明朝" panose="02020609040205080304" pitchFamily="17" charset="-128"/>
              </a:rPr>
              <a:t>）は</a:t>
            </a:r>
            <a:r>
              <a:rPr kumimoji="0" lang="ja-JP" altLang="en-US" sz="3300" b="1" dirty="0">
                <a:solidFill>
                  <a:srgbClr val="FF0000"/>
                </a:solidFill>
                <a:latin typeface="ＭＳ 明朝" panose="02020609040205080304" pitchFamily="17" charset="-128"/>
                <a:ea typeface="ＭＳ 明朝" panose="02020609040205080304" pitchFamily="17" charset="-128"/>
              </a:rPr>
              <a:t>家にいて家事・育児に専念する</a:t>
            </a:r>
            <a:r>
              <a:rPr kumimoji="0" lang="ja-JP" altLang="en-US" sz="3150" dirty="0">
                <a:latin typeface="ＭＳ 明朝" panose="02020609040205080304" pitchFamily="17" charset="-128"/>
                <a:ea typeface="ＭＳ 明朝" panose="02020609040205080304" pitchFamily="17" charset="-128"/>
              </a:rPr>
              <a:t>（</a:t>
            </a:r>
            <a:r>
              <a:rPr kumimoji="0" lang="ja-JP" altLang="en-US" sz="3150" dirty="0">
                <a:solidFill>
                  <a:srgbClr val="FF0000"/>
                </a:solidFill>
                <a:latin typeface="ＭＳ 明朝" panose="02020609040205080304" pitchFamily="17" charset="-128"/>
                <a:ea typeface="ＭＳ 明朝" panose="02020609040205080304" pitchFamily="17" charset="-128"/>
              </a:rPr>
              <a:t>すべきである</a:t>
            </a:r>
            <a:r>
              <a:rPr kumimoji="0" lang="ja-JP" altLang="en-US" sz="3150" dirty="0">
                <a:latin typeface="ＭＳ 明朝" panose="02020609040205080304" pitchFamily="17" charset="-128"/>
                <a:ea typeface="ＭＳ 明朝" panose="02020609040205080304" pitchFamily="17" charset="-128"/>
              </a:rPr>
              <a:t>）</a:t>
            </a:r>
            <a:endParaRPr kumimoji="0" lang="en-US" altLang="ja-JP" sz="3150" dirty="0">
              <a:latin typeface="ＭＳ 明朝" panose="02020609040205080304" pitchFamily="17" charset="-128"/>
              <a:ea typeface="ＭＳ 明朝" panose="02020609040205080304" pitchFamily="17" charset="-128"/>
            </a:endParaRPr>
          </a:p>
          <a:p>
            <a:pPr algn="just">
              <a:spcAft>
                <a:spcPts val="450"/>
              </a:spcAft>
            </a:pPr>
            <a:r>
              <a:rPr kumimoji="0" lang="ja-JP" altLang="en-US" sz="3150" dirty="0">
                <a:latin typeface="ＭＳ 明朝" panose="02020609040205080304" pitchFamily="17" charset="-128"/>
                <a:ea typeface="ＭＳ 明朝" panose="02020609040205080304" pitchFamily="17" charset="-128"/>
              </a:rPr>
              <a:t>子どもは２子</a:t>
            </a:r>
            <a:endParaRPr kumimoji="0" lang="en-US" altLang="ja-JP" sz="3150" dirty="0">
              <a:latin typeface="ＭＳ 明朝" panose="02020609040205080304" pitchFamily="17" charset="-128"/>
              <a:ea typeface="ＭＳ 明朝" panose="02020609040205080304" pitchFamily="17" charset="-128"/>
            </a:endParaRPr>
          </a:p>
          <a:p>
            <a:pPr algn="just">
              <a:spcAft>
                <a:spcPts val="450"/>
              </a:spcAft>
            </a:pPr>
            <a:r>
              <a:rPr kumimoji="0" lang="en-US" altLang="en-US" sz="3150" b="1" dirty="0" err="1">
                <a:latin typeface="ＭＳ 明朝" panose="02020609040205080304" pitchFamily="17" charset="-128"/>
                <a:ea typeface="ＭＳ 明朝" panose="02020609040205080304" pitchFamily="17" charset="-128"/>
              </a:rPr>
              <a:t>完全家族ともいう</a:t>
            </a:r>
            <a:r>
              <a:rPr kumimoji="0" lang="ja-JP" altLang="en-US" sz="3150" b="1" dirty="0">
                <a:latin typeface="ＭＳ 明朝" panose="02020609040205080304" pitchFamily="17" charset="-128"/>
                <a:ea typeface="ＭＳ 明朝" panose="02020609040205080304" pitchFamily="17" charset="-128"/>
              </a:rPr>
              <a:t>。</a:t>
            </a:r>
            <a:endParaRPr kumimoji="0" lang="en-US" altLang="ja-JP" sz="2700" dirty="0">
              <a:latin typeface="ＭＳ 明朝" panose="02020609040205080304" pitchFamily="17" charset="-128"/>
              <a:ea typeface="ＭＳ 明朝" panose="02020609040205080304" pitchFamily="17" charset="-128"/>
            </a:endParaRPr>
          </a:p>
          <a:p>
            <a:pPr algn="just">
              <a:spcAft>
                <a:spcPts val="450"/>
              </a:spcAft>
              <a:buNone/>
            </a:pPr>
            <a:endParaRPr kumimoji="0" lang="en-US" altLang="ja-JP" sz="2700" dirty="0">
              <a:latin typeface="ＭＳ 明朝" panose="02020609040205080304" pitchFamily="17" charset="-128"/>
              <a:ea typeface="ＭＳ 明朝" panose="02020609040205080304" pitchFamily="17" charset="-128"/>
            </a:endParaRPr>
          </a:p>
          <a:p>
            <a:pPr algn="just">
              <a:spcAft>
                <a:spcPts val="450"/>
              </a:spcAft>
              <a:buNone/>
            </a:pPr>
            <a:endParaRPr kumimoji="0" lang="en-US" altLang="ja-JP" sz="2700" dirty="0">
              <a:solidFill>
                <a:schemeClr val="hlink"/>
              </a:solidFill>
              <a:latin typeface="ＭＳ 明朝" panose="02020609040205080304" pitchFamily="17" charset="-128"/>
              <a:ea typeface="ＭＳ 明朝" panose="02020609040205080304" pitchFamily="17"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94F49C-336A-90E3-D102-340C06B67ECC}"/>
              </a:ext>
            </a:extLst>
          </p:cNvPr>
          <p:cNvSpPr>
            <a:spLocks noGrp="1"/>
          </p:cNvSpPr>
          <p:nvPr>
            <p:ph type="title"/>
          </p:nvPr>
        </p:nvSpPr>
        <p:spPr>
          <a:xfrm>
            <a:off x="824448" y="620688"/>
            <a:ext cx="7885757" cy="675928"/>
          </a:xfrm>
        </p:spPr>
        <p:txBody>
          <a:bodyPr/>
          <a:lstStyle/>
          <a:p>
            <a:r>
              <a:rPr lang="ja-JP" altLang="en-US" dirty="0"/>
              <a:t>ステイタスとしての結婚・子育て</a:t>
            </a:r>
            <a:endParaRPr lang="en-US" dirty="0"/>
          </a:p>
        </p:txBody>
      </p:sp>
      <p:sp>
        <p:nvSpPr>
          <p:cNvPr id="3" name="コンテンツ プレースホルダー 2">
            <a:extLst>
              <a:ext uri="{FF2B5EF4-FFF2-40B4-BE49-F238E27FC236}">
                <a16:creationId xmlns:a16="http://schemas.microsoft.com/office/drawing/2014/main" id="{BC77C3A9-B057-088D-C705-50D116444E85}"/>
              </a:ext>
            </a:extLst>
          </p:cNvPr>
          <p:cNvSpPr>
            <a:spLocks noGrp="1"/>
          </p:cNvSpPr>
          <p:nvPr>
            <p:ph idx="1"/>
          </p:nvPr>
        </p:nvSpPr>
        <p:spPr>
          <a:xfrm>
            <a:off x="683568" y="1700808"/>
            <a:ext cx="7704856" cy="4392488"/>
          </a:xfrm>
        </p:spPr>
        <p:txBody>
          <a:bodyPr>
            <a:normAutofit fontScale="85000" lnSpcReduction="20000"/>
          </a:bodyPr>
          <a:lstStyle/>
          <a:p>
            <a:r>
              <a:rPr lang="en-US" altLang="ja-JP" dirty="0"/>
              <a:t>1991</a:t>
            </a:r>
            <a:r>
              <a:rPr lang="ja-JP" altLang="en-US" dirty="0"/>
              <a:t>年のバブル経済の崩壊から現在まで「失われた</a:t>
            </a:r>
            <a:r>
              <a:rPr lang="en-US" altLang="ja-JP" dirty="0"/>
              <a:t>30</a:t>
            </a:r>
            <a:r>
              <a:rPr lang="ja-JP" altLang="en-US" dirty="0"/>
              <a:t>年＋</a:t>
            </a:r>
            <a:r>
              <a:rPr lang="en-US" altLang="ja-JP" dirty="0"/>
              <a:t>α</a:t>
            </a:r>
            <a:r>
              <a:rPr lang="ja-JP" altLang="en-US" dirty="0"/>
              <a:t>」年率１％前後の超低成長経済が続き、その間、所得格差が増大した。</a:t>
            </a:r>
            <a:endParaRPr lang="en-US" altLang="ja-JP" dirty="0"/>
          </a:p>
          <a:p>
            <a:r>
              <a:rPr lang="ja-JP" altLang="en-US" dirty="0"/>
              <a:t>「リーマン・ショック」： </a:t>
            </a:r>
            <a:r>
              <a:rPr lang="en-US" altLang="ja-JP" dirty="0"/>
              <a:t>2008</a:t>
            </a:r>
            <a:r>
              <a:rPr lang="ja-JP" altLang="en-US" dirty="0"/>
              <a:t>年</a:t>
            </a:r>
            <a:r>
              <a:rPr lang="en-US" altLang="ja-JP" dirty="0"/>
              <a:t>9</a:t>
            </a:r>
            <a:r>
              <a:rPr lang="ja-JP" altLang="en-US" dirty="0"/>
              <a:t>月</a:t>
            </a:r>
            <a:r>
              <a:rPr lang="en-US" altLang="ja-JP" dirty="0"/>
              <a:t>15</a:t>
            </a:r>
            <a:r>
              <a:rPr lang="ja-JP" altLang="en-US" dirty="0"/>
              <a:t>日に起きた米投資銀行リーマン・ブラザーズの経営破綻を機に、世界的な金融危機と不況が発生。 巨大金融機関への救済措置がとられなかったことで市場参加者に不安が広がり、企業にお金が出回らなくなる信用収縮が深刻化した。</a:t>
            </a:r>
            <a:endParaRPr lang="en-US" altLang="ja-JP" dirty="0"/>
          </a:p>
          <a:p>
            <a:r>
              <a:rPr lang="ja-JP" altLang="en-US" dirty="0"/>
              <a:t>日本では共稼ぎ世帯の増加。非正規雇用の増加が進んだ。その結果、専業主婦・結婚・子育ては、富裕層のソーシャル・ステイタスとなっていった。</a:t>
            </a:r>
            <a:endParaRPr lang="en-US" dirty="0"/>
          </a:p>
        </p:txBody>
      </p:sp>
    </p:spTree>
    <p:extLst>
      <p:ext uri="{BB962C8B-B14F-4D97-AF65-F5344CB8AC3E}">
        <p14:creationId xmlns:p14="http://schemas.microsoft.com/office/powerpoint/2010/main" val="872634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a:extLst>
              <a:ext uri="{FF2B5EF4-FFF2-40B4-BE49-F238E27FC236}">
                <a16:creationId xmlns:a16="http://schemas.microsoft.com/office/drawing/2014/main" id="{BBF74E65-06DF-72EA-1B2F-03D0ABB6F532}"/>
              </a:ext>
            </a:extLst>
          </p:cNvPr>
          <p:cNvSpPr>
            <a:spLocks noGrp="1" noChangeArrowheads="1"/>
          </p:cNvSpPr>
          <p:nvPr>
            <p:ph type="title"/>
          </p:nvPr>
        </p:nvSpPr>
        <p:spPr>
          <a:xfrm>
            <a:off x="683568" y="339685"/>
            <a:ext cx="7886700" cy="994172"/>
          </a:xfrm>
          <a:noFill/>
        </p:spPr>
        <p:txBody>
          <a:bodyPr anchor="ctr"/>
          <a:lstStyle/>
          <a:p>
            <a:r>
              <a:rPr kumimoji="0" lang="en-US" altLang="ja-JP" dirty="0">
                <a:ea typeface="ＭＳ Ｐゴシック" panose="020B0600070205080204" pitchFamily="50" charset="-128"/>
              </a:rPr>
              <a:t>VERY</a:t>
            </a:r>
            <a:r>
              <a:rPr kumimoji="0" lang="ja-JP" altLang="en-US" dirty="0">
                <a:ea typeface="ＭＳ Ｐゴシック" panose="020B0600070205080204" pitchFamily="50" charset="-128"/>
              </a:rPr>
              <a:t>から</a:t>
            </a:r>
            <a:r>
              <a:rPr kumimoji="0" lang="en-US" altLang="ja-JP" dirty="0">
                <a:ea typeface="ＭＳ Ｐゴシック" panose="020B0600070205080204" pitchFamily="50" charset="-128"/>
              </a:rPr>
              <a:t>STORY, </a:t>
            </a:r>
            <a:r>
              <a:rPr kumimoji="0" lang="ja-JP" altLang="en-US" dirty="0">
                <a:ea typeface="ＭＳ Ｐゴシック" panose="020B0600070205080204" pitchFamily="50" charset="-128"/>
              </a:rPr>
              <a:t>さらに</a:t>
            </a:r>
            <a:r>
              <a:rPr kumimoji="0" lang="en-US" altLang="ja-JP" dirty="0">
                <a:ea typeface="ＭＳ Ｐゴシック" panose="020B0600070205080204" pitchFamily="50" charset="-128"/>
              </a:rPr>
              <a:t>GRACE </a:t>
            </a:r>
            <a:r>
              <a:rPr kumimoji="0" lang="ja-JP" altLang="en-US" dirty="0">
                <a:ea typeface="ＭＳ Ｐゴシック" panose="020B0600070205080204" pitchFamily="50" charset="-128"/>
              </a:rPr>
              <a:t>へ</a:t>
            </a:r>
          </a:p>
        </p:txBody>
      </p:sp>
      <p:pic>
        <p:nvPicPr>
          <p:cNvPr id="32771" name="Picture 1028">
            <a:extLst>
              <a:ext uri="{FF2B5EF4-FFF2-40B4-BE49-F238E27FC236}">
                <a16:creationId xmlns:a16="http://schemas.microsoft.com/office/drawing/2014/main" id="{5643C728-C418-5909-1DE5-00E87F94A8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814" y="4324587"/>
            <a:ext cx="11144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029">
            <a:extLst>
              <a:ext uri="{FF2B5EF4-FFF2-40B4-BE49-F238E27FC236}">
                <a16:creationId xmlns:a16="http://schemas.microsoft.com/office/drawing/2014/main" id="{DF91E01E-54E6-EF86-E4CF-5242DE8B3B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8444" y="4324587"/>
            <a:ext cx="11144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030">
            <a:extLst>
              <a:ext uri="{FF2B5EF4-FFF2-40B4-BE49-F238E27FC236}">
                <a16:creationId xmlns:a16="http://schemas.microsoft.com/office/drawing/2014/main" id="{0E87AE02-71E7-0360-ABB6-011CE27B12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4076" y="4259803"/>
            <a:ext cx="11144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031">
            <a:extLst>
              <a:ext uri="{FF2B5EF4-FFF2-40B4-BE49-F238E27FC236}">
                <a16:creationId xmlns:a16="http://schemas.microsoft.com/office/drawing/2014/main" id="{59A4987A-5F0F-7FF4-FA75-47EB2E2E81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4226026"/>
            <a:ext cx="11144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Rectangle 1032">
            <a:extLst>
              <a:ext uri="{FF2B5EF4-FFF2-40B4-BE49-F238E27FC236}">
                <a16:creationId xmlns:a16="http://schemas.microsoft.com/office/drawing/2014/main" id="{886F65B4-539C-4409-4339-0DAD2644DEB9}"/>
              </a:ext>
            </a:extLst>
          </p:cNvPr>
          <p:cNvSpPr>
            <a:spLocks noGrp="1" noChangeArrowheads="1"/>
          </p:cNvSpPr>
          <p:nvPr>
            <p:ph type="body" idx="1"/>
          </p:nvPr>
        </p:nvSpPr>
        <p:spPr>
          <a:xfrm>
            <a:off x="683568" y="1635853"/>
            <a:ext cx="7191831" cy="1997650"/>
          </a:xfrm>
        </p:spPr>
        <p:txBody>
          <a:bodyPr/>
          <a:lstStyle/>
          <a:p>
            <a:r>
              <a:rPr kumimoji="0" lang="ja-JP" altLang="en-US" sz="2400" dirty="0">
                <a:solidFill>
                  <a:srgbClr val="5301B5"/>
                </a:solidFill>
                <a:ea typeface="ＭＳ 明朝" panose="02020609040205080304" pitchFamily="17" charset="-128"/>
                <a:hlinkClick r:id="rId7"/>
              </a:rPr>
              <a:t>ＶＥＲＹ（ヴェリイ）</a:t>
            </a:r>
            <a:r>
              <a:rPr kumimoji="0" lang="en-US" altLang="en-US" sz="1600" b="1" dirty="0">
                <a:latin typeface="ＭＳ 明朝" panose="02020609040205080304" pitchFamily="17" charset="-128"/>
                <a:ea typeface="ＭＳ 明朝" panose="02020609040205080304" pitchFamily="17" charset="-128"/>
              </a:rPr>
              <a:t>生活のあらゆるシーンを豊かにする、本当に求められている情報だけを発信する</a:t>
            </a:r>
            <a:r>
              <a:rPr kumimoji="0" lang="en-US" altLang="ja-JP" sz="1600" b="1" dirty="0">
                <a:latin typeface="ＭＳ 明朝" panose="02020609040205080304" pitchFamily="17" charset="-128"/>
                <a:ea typeface="ＭＳ 明朝" panose="02020609040205080304" pitchFamily="17" charset="-128"/>
              </a:rPr>
              <a:t>3</a:t>
            </a:r>
            <a:r>
              <a:rPr kumimoji="0" lang="ja-JP" altLang="ja-JP" sz="1600" b="1" dirty="0">
                <a:latin typeface="ＭＳ 明朝" panose="02020609040205080304" pitchFamily="17" charset="-128"/>
                <a:ea typeface="ＭＳ 明朝" panose="02020609040205080304" pitchFamily="17" charset="-128"/>
              </a:rPr>
              <a:t>0</a:t>
            </a:r>
            <a:r>
              <a:rPr kumimoji="0" lang="en-US" altLang="en-US" sz="1600" b="1" dirty="0" err="1">
                <a:latin typeface="ＭＳ 明朝" panose="02020609040205080304" pitchFamily="17" charset="-128"/>
                <a:ea typeface="ＭＳ 明朝" panose="02020609040205080304" pitchFamily="17" charset="-128"/>
              </a:rPr>
              <a:t>代女性向けの生活誌</a:t>
            </a:r>
            <a:r>
              <a:rPr kumimoji="0" lang="ja-JP" altLang="ja-JP" sz="3600" dirty="0">
                <a:latin typeface="HiraMinPro-W3" charset="-128"/>
                <a:ea typeface="HiraMinPro-W3" charset="-128"/>
              </a:rPr>
              <a:t> </a:t>
            </a:r>
            <a:r>
              <a:rPr kumimoji="0" lang="ja-JP" altLang="en-US" sz="3600" dirty="0">
                <a:latin typeface="HiraMinPro-W3" charset="-128"/>
                <a:ea typeface="HiraMinPro-W3" charset="-128"/>
              </a:rPr>
              <a:t>　</a:t>
            </a:r>
            <a:r>
              <a:rPr kumimoji="0" lang="ja-JP" altLang="en-US" sz="1600" dirty="0">
                <a:latin typeface="HiraMinPro-W3" charset="-128"/>
                <a:ea typeface="HiraMinPro-W3" charset="-128"/>
              </a:rPr>
              <a:t>表紙　井川遥</a:t>
            </a:r>
            <a:endParaRPr kumimoji="0" lang="ja-JP" altLang="ja-JP" sz="1600" dirty="0">
              <a:latin typeface="HiraMinPro-W3" charset="-128"/>
              <a:ea typeface="HiraMinPro-W3" charset="-128"/>
            </a:endParaRPr>
          </a:p>
          <a:p>
            <a:r>
              <a:rPr kumimoji="0" lang="ja-JP" altLang="ja-JP" b="1" dirty="0">
                <a:solidFill>
                  <a:schemeClr val="hlink"/>
                </a:solidFill>
                <a:latin typeface="ＭＳ 明朝" panose="02020609040205080304" pitchFamily="17" charset="-128"/>
                <a:ea typeface="ＭＳ 明朝" panose="02020609040205080304" pitchFamily="17" charset="-128"/>
                <a:hlinkClick r:id="rId8"/>
              </a:rPr>
              <a:t>STORY</a:t>
            </a:r>
            <a:r>
              <a:rPr kumimoji="0" lang="en-US" altLang="en-US" b="1" dirty="0">
                <a:solidFill>
                  <a:schemeClr val="hlink"/>
                </a:solidFill>
                <a:latin typeface="ＭＳ 明朝" panose="02020609040205080304" pitchFamily="17" charset="-128"/>
                <a:ea typeface="ＭＳ 明朝" panose="02020609040205080304" pitchFamily="17" charset="-128"/>
                <a:hlinkClick r:id="rId8"/>
              </a:rPr>
              <a:t>（</a:t>
            </a:r>
            <a:r>
              <a:rPr kumimoji="0" lang="en-US" altLang="en-US" b="1" dirty="0" err="1">
                <a:solidFill>
                  <a:schemeClr val="hlink"/>
                </a:solidFill>
                <a:latin typeface="ＭＳ 明朝" panose="02020609040205080304" pitchFamily="17" charset="-128"/>
                <a:ea typeface="ＭＳ 明朝" panose="02020609040205080304" pitchFamily="17" charset="-128"/>
                <a:hlinkClick r:id="rId8"/>
              </a:rPr>
              <a:t>ストーリィ）</a:t>
            </a:r>
            <a:r>
              <a:rPr kumimoji="0" lang="en-US" altLang="en-US" sz="1400" b="1" dirty="0" err="1">
                <a:latin typeface="ＭＳ 明朝" panose="02020609040205080304" pitchFamily="17" charset="-128"/>
                <a:ea typeface="ＭＳ 明朝" panose="02020609040205080304" pitchFamily="17" charset="-128"/>
              </a:rPr>
              <a:t>人生を満喫する、知性と好奇心に溢れた女性に送る生活情報誌</a:t>
            </a:r>
            <a:r>
              <a:rPr kumimoji="0" lang="ja-JP" altLang="en-US" sz="1400" b="1" dirty="0">
                <a:latin typeface="ＭＳ 明朝" panose="02020609040205080304" pitchFamily="17" charset="-128"/>
                <a:ea typeface="ＭＳ 明朝" panose="02020609040205080304" pitchFamily="17" charset="-128"/>
              </a:rPr>
              <a:t>。</a:t>
            </a:r>
            <a:r>
              <a:rPr kumimoji="0" lang="ja-JP" altLang="ja-JP" sz="1400" dirty="0">
                <a:latin typeface="ＭＳ 明朝" panose="02020609040205080304" pitchFamily="17" charset="-128"/>
                <a:ea typeface="ＭＳ 明朝" panose="02020609040205080304" pitchFamily="17" charset="-128"/>
              </a:rPr>
              <a:t> 40</a:t>
            </a:r>
            <a:r>
              <a:rPr kumimoji="0" lang="en-US" altLang="en-US" sz="1400" dirty="0" err="1">
                <a:latin typeface="ＭＳ 明朝" panose="02020609040205080304" pitchFamily="17" charset="-128"/>
                <a:ea typeface="ＭＳ 明朝" panose="02020609040205080304" pitchFamily="17" charset="-128"/>
              </a:rPr>
              <a:t>歳はいろいろな意味で</a:t>
            </a:r>
            <a:r>
              <a:rPr kumimoji="0" lang="en-US" altLang="en-US" sz="1400" dirty="0">
                <a:latin typeface="ＭＳ 明朝" panose="02020609040205080304" pitchFamily="17" charset="-128"/>
                <a:ea typeface="ＭＳ 明朝" panose="02020609040205080304" pitchFamily="17" charset="-128"/>
              </a:rPr>
              <a:t>、「</a:t>
            </a:r>
            <a:r>
              <a:rPr kumimoji="0" lang="en-US" altLang="en-US" sz="1400" dirty="0" err="1">
                <a:latin typeface="ＭＳ 明朝" panose="02020609040205080304" pitchFamily="17" charset="-128"/>
                <a:ea typeface="ＭＳ 明朝" panose="02020609040205080304" pitchFamily="17" charset="-128"/>
              </a:rPr>
              <a:t>頑張る人」と「頑張らない人」の差が歴然としてくる年齢です。</a:t>
            </a:r>
            <a:r>
              <a:rPr kumimoji="0" lang="en-US" altLang="ja-JP" sz="1400" dirty="0" err="1">
                <a:latin typeface="ＭＳ 明朝" panose="02020609040205080304" pitchFamily="17" charset="-128"/>
                <a:ea typeface="ＭＳ 明朝" panose="02020609040205080304" pitchFamily="17" charset="-128"/>
              </a:rPr>
              <a:t>S</a:t>
            </a:r>
            <a:r>
              <a:rPr kumimoji="0" lang="ja-JP" altLang="ja-JP" sz="1400" dirty="0">
                <a:latin typeface="ＭＳ 明朝" panose="02020609040205080304" pitchFamily="17" charset="-128"/>
                <a:ea typeface="ＭＳ 明朝" panose="02020609040205080304" pitchFamily="17" charset="-128"/>
              </a:rPr>
              <a:t>TORY</a:t>
            </a:r>
            <a:r>
              <a:rPr kumimoji="0" lang="en-US" altLang="en-US" sz="1400" dirty="0" err="1">
                <a:latin typeface="ＭＳ 明朝" panose="02020609040205080304" pitchFamily="17" charset="-128"/>
                <a:ea typeface="ＭＳ 明朝" panose="02020609040205080304" pitchFamily="17" charset="-128"/>
              </a:rPr>
              <a:t>はファッションに限らず、コスメやジュエリ</a:t>
            </a:r>
            <a:r>
              <a:rPr kumimoji="0" lang="en-US" altLang="en-US" sz="1400" dirty="0">
                <a:latin typeface="ＭＳ 明朝" panose="02020609040205080304" pitchFamily="17" charset="-128"/>
                <a:ea typeface="ＭＳ 明朝" panose="02020609040205080304" pitchFamily="17" charset="-128"/>
              </a:rPr>
              <a:t>ー、</a:t>
            </a:r>
            <a:r>
              <a:rPr kumimoji="0" lang="en-US" altLang="en-US" sz="1400" dirty="0" err="1">
                <a:latin typeface="ＭＳ 明朝" panose="02020609040205080304" pitchFamily="17" charset="-128"/>
                <a:ea typeface="ＭＳ 明朝" panose="02020609040205080304" pitchFamily="17" charset="-128"/>
              </a:rPr>
              <a:t>インテリア、スポーツ、そして生き方までも含めたライフスタイルのあらゆる面で「頑張る人」を応援します</a:t>
            </a:r>
            <a:r>
              <a:rPr kumimoji="0" lang="en-US" altLang="en-US" sz="1400" dirty="0">
                <a:latin typeface="ＭＳ 明朝" panose="02020609040205080304" pitchFamily="17" charset="-128"/>
                <a:ea typeface="ＭＳ 明朝" panose="02020609040205080304" pitchFamily="17" charset="-128"/>
              </a:rPr>
              <a:t>。</a:t>
            </a:r>
            <a:r>
              <a:rPr kumimoji="0" lang="ja-JP" altLang="ja-JP" sz="1400" dirty="0">
                <a:latin typeface="ＭＳ 明朝" panose="02020609040205080304" pitchFamily="17" charset="-128"/>
                <a:ea typeface="ＭＳ 明朝" panose="02020609040205080304" pitchFamily="17" charset="-128"/>
              </a:rPr>
              <a:t> </a:t>
            </a:r>
            <a:endParaRPr kumimoji="0" lang="en-US" altLang="ja-JP" dirty="0">
              <a:latin typeface="HiraMinPro-W3" charset="-128"/>
              <a:ea typeface="HiraMinPro-W3" charset="-128"/>
            </a:endParaRPr>
          </a:p>
        </p:txBody>
      </p:sp>
      <p:sp>
        <p:nvSpPr>
          <p:cNvPr id="32776" name="Text Box 1033">
            <a:extLst>
              <a:ext uri="{FF2B5EF4-FFF2-40B4-BE49-F238E27FC236}">
                <a16:creationId xmlns:a16="http://schemas.microsoft.com/office/drawing/2014/main" id="{1A62E72B-8124-C554-BA5C-7531EC5EF4B4}"/>
              </a:ext>
            </a:extLst>
          </p:cNvPr>
          <p:cNvSpPr txBox="1">
            <a:spLocks noChangeArrowheads="1"/>
          </p:cNvSpPr>
          <p:nvPr/>
        </p:nvSpPr>
        <p:spPr bwMode="auto">
          <a:xfrm>
            <a:off x="1674019" y="5651897"/>
            <a:ext cx="1381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spcBef>
                <a:spcPct val="50000"/>
              </a:spcBef>
            </a:pPr>
            <a:endParaRPr lang="ja-JP" altLang="en-US" sz="1800"/>
          </a:p>
        </p:txBody>
      </p:sp>
      <p:sp>
        <p:nvSpPr>
          <p:cNvPr id="2" name="テキスト ボックス 1">
            <a:extLst>
              <a:ext uri="{FF2B5EF4-FFF2-40B4-BE49-F238E27FC236}">
                <a16:creationId xmlns:a16="http://schemas.microsoft.com/office/drawing/2014/main" id="{F99ADC95-B9F2-F79A-FCF2-4503A0822D59}"/>
              </a:ext>
            </a:extLst>
          </p:cNvPr>
          <p:cNvSpPr txBox="1"/>
          <p:nvPr/>
        </p:nvSpPr>
        <p:spPr>
          <a:xfrm>
            <a:off x="2720312" y="5753337"/>
            <a:ext cx="1114425" cy="923330"/>
          </a:xfrm>
          <a:prstGeom prst="rect">
            <a:avLst/>
          </a:prstGeom>
          <a:noFill/>
        </p:spPr>
        <p:txBody>
          <a:bodyPr wrap="square" rtlCol="0">
            <a:spAutoFit/>
          </a:bodyPr>
          <a:lstStyle/>
          <a:p>
            <a:r>
              <a:rPr lang="ja-JP" altLang="en-US" sz="1800" dirty="0"/>
              <a:t>創刊</a:t>
            </a:r>
            <a:r>
              <a:rPr lang="en-US" altLang="ja-JP" sz="1800" dirty="0"/>
              <a:t>2002</a:t>
            </a:r>
            <a:r>
              <a:rPr lang="ja-JP" altLang="en-US" sz="1800" dirty="0"/>
              <a:t>年光文社</a:t>
            </a:r>
            <a:endParaRPr lang="en-US" sz="1800" dirty="0"/>
          </a:p>
        </p:txBody>
      </p:sp>
      <p:sp>
        <p:nvSpPr>
          <p:cNvPr id="3" name="テキスト ボックス 2">
            <a:extLst>
              <a:ext uri="{FF2B5EF4-FFF2-40B4-BE49-F238E27FC236}">
                <a16:creationId xmlns:a16="http://schemas.microsoft.com/office/drawing/2014/main" id="{6BCC99FF-E6EC-3776-C88D-9D413E98D228}"/>
              </a:ext>
            </a:extLst>
          </p:cNvPr>
          <p:cNvSpPr txBox="1"/>
          <p:nvPr/>
        </p:nvSpPr>
        <p:spPr>
          <a:xfrm>
            <a:off x="1330108" y="5734711"/>
            <a:ext cx="1114425" cy="923330"/>
          </a:xfrm>
          <a:prstGeom prst="rect">
            <a:avLst/>
          </a:prstGeom>
          <a:noFill/>
        </p:spPr>
        <p:txBody>
          <a:bodyPr wrap="square" rtlCol="0">
            <a:spAutoFit/>
          </a:bodyPr>
          <a:lstStyle/>
          <a:p>
            <a:r>
              <a:rPr lang="ja-JP" altLang="en-US" sz="1800" dirty="0"/>
              <a:t>創刊</a:t>
            </a:r>
            <a:r>
              <a:rPr lang="en-US" altLang="ja-JP" sz="1800" dirty="0"/>
              <a:t>1995</a:t>
            </a:r>
            <a:r>
              <a:rPr lang="ja-JP" altLang="en-US" sz="1800" dirty="0"/>
              <a:t>年</a:t>
            </a:r>
            <a:endParaRPr lang="en-US" altLang="ja-JP" sz="1800" dirty="0"/>
          </a:p>
          <a:p>
            <a:r>
              <a:rPr lang="ja-JP" altLang="en-US" sz="1800" dirty="0"/>
              <a:t>光文社</a:t>
            </a:r>
            <a:endParaRPr lang="en-US" sz="1800" dirty="0"/>
          </a:p>
        </p:txBody>
      </p:sp>
      <p:sp>
        <p:nvSpPr>
          <p:cNvPr id="4" name="テキスト ボックス 3">
            <a:extLst>
              <a:ext uri="{FF2B5EF4-FFF2-40B4-BE49-F238E27FC236}">
                <a16:creationId xmlns:a16="http://schemas.microsoft.com/office/drawing/2014/main" id="{04F9CA77-891C-B4E5-F972-255DB9E21886}"/>
              </a:ext>
            </a:extLst>
          </p:cNvPr>
          <p:cNvSpPr txBox="1"/>
          <p:nvPr/>
        </p:nvSpPr>
        <p:spPr>
          <a:xfrm>
            <a:off x="4078027" y="5641138"/>
            <a:ext cx="1528970" cy="923330"/>
          </a:xfrm>
          <a:prstGeom prst="rect">
            <a:avLst/>
          </a:prstGeom>
          <a:noFill/>
        </p:spPr>
        <p:txBody>
          <a:bodyPr wrap="square" rtlCol="0">
            <a:spAutoFit/>
          </a:bodyPr>
          <a:lstStyle/>
          <a:p>
            <a:r>
              <a:rPr lang="ja-JP" altLang="en-US" sz="1800" dirty="0"/>
              <a:t>創刊</a:t>
            </a:r>
            <a:r>
              <a:rPr lang="en-US" altLang="ja-JP" sz="1800" dirty="0"/>
              <a:t>2007</a:t>
            </a:r>
            <a:r>
              <a:rPr lang="ja-JP" altLang="en-US" sz="1800" dirty="0"/>
              <a:t>年世界文化社</a:t>
            </a:r>
            <a:endParaRPr lang="en-US" altLang="ja-JP" sz="1800" dirty="0"/>
          </a:p>
          <a:p>
            <a:r>
              <a:rPr lang="ja-JP" altLang="en-US" sz="1800" dirty="0"/>
              <a:t>現在休刊</a:t>
            </a:r>
            <a:endParaRPr lang="en-US" sz="1800" dirty="0"/>
          </a:p>
        </p:txBody>
      </p:sp>
      <p:sp>
        <p:nvSpPr>
          <p:cNvPr id="5" name="テキスト ボックス 4">
            <a:extLst>
              <a:ext uri="{FF2B5EF4-FFF2-40B4-BE49-F238E27FC236}">
                <a16:creationId xmlns:a16="http://schemas.microsoft.com/office/drawing/2014/main" id="{72BFC0B1-D937-C75B-39DB-38DC6AF3677B}"/>
              </a:ext>
            </a:extLst>
          </p:cNvPr>
          <p:cNvSpPr txBox="1"/>
          <p:nvPr/>
        </p:nvSpPr>
        <p:spPr>
          <a:xfrm>
            <a:off x="5868144" y="5602222"/>
            <a:ext cx="1114425" cy="923330"/>
          </a:xfrm>
          <a:prstGeom prst="rect">
            <a:avLst/>
          </a:prstGeom>
          <a:noFill/>
        </p:spPr>
        <p:txBody>
          <a:bodyPr wrap="square" rtlCol="0">
            <a:spAutoFit/>
          </a:bodyPr>
          <a:lstStyle/>
          <a:p>
            <a:r>
              <a:rPr lang="ja-JP" altLang="en-US" sz="1800" dirty="0"/>
              <a:t>創刊</a:t>
            </a:r>
            <a:r>
              <a:rPr lang="en-US" altLang="ja-JP" sz="1800" dirty="0"/>
              <a:t>2007</a:t>
            </a:r>
            <a:r>
              <a:rPr lang="ja-JP" altLang="en-US" sz="1800" dirty="0"/>
              <a:t>年集英社</a:t>
            </a:r>
            <a:endParaRPr lang="en-US"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図 3">
            <a:extLst>
              <a:ext uri="{FF2B5EF4-FFF2-40B4-BE49-F238E27FC236}">
                <a16:creationId xmlns:a16="http://schemas.microsoft.com/office/drawing/2014/main" id="{0FFE948C-C203-43B2-8C41-2E6EC69194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71496"/>
            <a:ext cx="4259550" cy="546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図 9">
            <a:extLst>
              <a:ext uri="{FF2B5EF4-FFF2-40B4-BE49-F238E27FC236}">
                <a16:creationId xmlns:a16="http://schemas.microsoft.com/office/drawing/2014/main" id="{DCB466FD-75A5-DF2A-04E9-98DF4062B2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836712"/>
            <a:ext cx="2128039" cy="273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図 11">
            <a:extLst>
              <a:ext uri="{FF2B5EF4-FFF2-40B4-BE49-F238E27FC236}">
                <a16:creationId xmlns:a16="http://schemas.microsoft.com/office/drawing/2014/main" id="{137907F6-5A7B-6A4B-D0A9-0D498AA8A2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3666543"/>
            <a:ext cx="2128039" cy="275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a:extLst>
              <a:ext uri="{FF2B5EF4-FFF2-40B4-BE49-F238E27FC236}">
                <a16:creationId xmlns:a16="http://schemas.microsoft.com/office/drawing/2014/main" id="{77ED32AF-5A79-FA80-3BA5-8D72C2984462}"/>
              </a:ext>
            </a:extLst>
          </p:cNvPr>
          <p:cNvSpPr>
            <a:spLocks noGrp="1"/>
          </p:cNvSpPr>
          <p:nvPr>
            <p:ph type="title"/>
          </p:nvPr>
        </p:nvSpPr>
        <p:spPr>
          <a:xfrm>
            <a:off x="1115616" y="404663"/>
            <a:ext cx="7128792" cy="668301"/>
          </a:xfrm>
        </p:spPr>
        <p:txBody>
          <a:bodyPr/>
          <a:lstStyle/>
          <a:p>
            <a:r>
              <a:rPr lang="ja-JP" altLang="en-US" dirty="0">
                <a:ea typeface="ＭＳ Ｐゴシック" panose="020B0600070205080204" pitchFamily="50" charset="-128"/>
              </a:rPr>
              <a:t>ステータスとして子育て？</a:t>
            </a:r>
          </a:p>
        </p:txBody>
      </p:sp>
      <p:pic>
        <p:nvPicPr>
          <p:cNvPr id="35843" name="図 5">
            <a:extLst>
              <a:ext uri="{FF2B5EF4-FFF2-40B4-BE49-F238E27FC236}">
                <a16:creationId xmlns:a16="http://schemas.microsoft.com/office/drawing/2014/main" id="{2F58002A-F4A3-8732-85B4-252D1BBD11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4894" y="1811301"/>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図 7">
            <a:extLst>
              <a:ext uri="{FF2B5EF4-FFF2-40B4-BE49-F238E27FC236}">
                <a16:creationId xmlns:a16="http://schemas.microsoft.com/office/drawing/2014/main" id="{EE4EE10A-6BF8-6177-4E0F-1F5D1035C5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635" y="4106162"/>
            <a:ext cx="2506268" cy="16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テキスト ボックス 9">
            <a:extLst>
              <a:ext uri="{FF2B5EF4-FFF2-40B4-BE49-F238E27FC236}">
                <a16:creationId xmlns:a16="http://schemas.microsoft.com/office/drawing/2014/main" id="{C348CEE0-9983-C6FC-9EEE-3B60079C8B51}"/>
              </a:ext>
            </a:extLst>
          </p:cNvPr>
          <p:cNvSpPr txBox="1">
            <a:spLocks noChangeArrowheads="1"/>
          </p:cNvSpPr>
          <p:nvPr/>
        </p:nvSpPr>
        <p:spPr bwMode="auto">
          <a:xfrm>
            <a:off x="4128666" y="1948130"/>
            <a:ext cx="396044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800" b="1" dirty="0"/>
              <a:t>31</a:t>
            </a:r>
            <a:r>
              <a:rPr lang="ja-JP" altLang="en-US" sz="1800" b="1" dirty="0"/>
              <a:t>万円の“超高級”ベビーカー、アストンマーティンとのコラボモデル。</a:t>
            </a:r>
            <a:endParaRPr lang="en-US" altLang="ja-JP" sz="1800" b="1" dirty="0"/>
          </a:p>
          <a:p>
            <a:r>
              <a:rPr lang="ja-JP" altLang="en-US" sz="1400" dirty="0">
                <a:latin typeface="ＭＳ 明朝" panose="02020609040205080304" pitchFamily="17" charset="-128"/>
                <a:ea typeface="ＭＳ 明朝" panose="02020609040205080304" pitchFamily="17" charset="-128"/>
              </a:rPr>
              <a:t>日本育児は</a:t>
            </a:r>
            <a:r>
              <a:rPr lang="en-US" altLang="ja-JP" sz="1400" dirty="0">
                <a:latin typeface="ＭＳ 明朝" panose="02020609040205080304" pitchFamily="17" charset="-128"/>
                <a:ea typeface="ＭＳ 明朝" panose="02020609040205080304" pitchFamily="17" charset="-128"/>
              </a:rPr>
              <a:t>4</a:t>
            </a:r>
            <a:r>
              <a:rPr lang="ja-JP" altLang="en-US" sz="1400" dirty="0">
                <a:latin typeface="ＭＳ 明朝" panose="02020609040205080304" pitchFamily="17" charset="-128"/>
                <a:ea typeface="ＭＳ 明朝" panose="02020609040205080304" pitchFamily="17" charset="-128"/>
              </a:rPr>
              <a:t>月中旬から、英国のベビーカーメーカー・シルバークロス社による新製品「</a:t>
            </a:r>
            <a:r>
              <a:rPr lang="ja-JP" altLang="en-US" sz="1400" dirty="0">
                <a:latin typeface="ＭＳ 明朝" panose="02020609040205080304" pitchFamily="17" charset="-128"/>
                <a:ea typeface="ＭＳ 明朝" panose="02020609040205080304" pitchFamily="17" charset="-128"/>
                <a:hlinkClick r:id="rId4"/>
              </a:rPr>
              <a:t>シルバークロスサーフ・アストンマーティン・モデル」</a:t>
            </a:r>
            <a:r>
              <a:rPr lang="ja-JP" altLang="en-US" sz="1400" dirty="0">
                <a:latin typeface="ＭＳ 明朝" panose="02020609040205080304" pitchFamily="17" charset="-128"/>
                <a:ea typeface="ＭＳ 明朝" panose="02020609040205080304" pitchFamily="17" charset="-128"/>
              </a:rPr>
              <a:t>の国内販売を始める。日本</a:t>
            </a:r>
            <a:r>
              <a:rPr lang="en-US" altLang="ja-JP" sz="1400" dirty="0">
                <a:latin typeface="ＭＳ 明朝" panose="02020609040205080304" pitchFamily="17" charset="-128"/>
                <a:ea typeface="ＭＳ 明朝" panose="02020609040205080304" pitchFamily="17" charset="-128"/>
              </a:rPr>
              <a:t>10</a:t>
            </a:r>
            <a:r>
              <a:rPr lang="ja-JP" altLang="en-US" sz="1400" dirty="0">
                <a:latin typeface="ＭＳ 明朝" panose="02020609040205080304" pitchFamily="17" charset="-128"/>
                <a:ea typeface="ＭＳ 明朝" panose="02020609040205080304" pitchFamily="17" charset="-128"/>
              </a:rPr>
              <a:t>台限定（世界</a:t>
            </a:r>
            <a:r>
              <a:rPr lang="en-US" altLang="ja-JP" sz="1400" dirty="0">
                <a:latin typeface="ＭＳ 明朝" panose="02020609040205080304" pitchFamily="17" charset="-128"/>
                <a:ea typeface="ＭＳ 明朝" panose="02020609040205080304" pitchFamily="17" charset="-128"/>
              </a:rPr>
              <a:t>800</a:t>
            </a:r>
            <a:r>
              <a:rPr lang="ja-JP" altLang="en-US" sz="1400" dirty="0">
                <a:latin typeface="ＭＳ 明朝" panose="02020609040205080304" pitchFamily="17" charset="-128"/>
                <a:ea typeface="ＭＳ 明朝" panose="02020609040205080304" pitchFamily="17" charset="-128"/>
              </a:rPr>
              <a:t>台限定）で、価格は</a:t>
            </a:r>
            <a:r>
              <a:rPr lang="en-US" altLang="ja-JP" sz="1400" dirty="0">
                <a:latin typeface="ＭＳ 明朝" panose="02020609040205080304" pitchFamily="17" charset="-128"/>
                <a:ea typeface="ＭＳ 明朝" panose="02020609040205080304" pitchFamily="17" charset="-128"/>
              </a:rPr>
              <a:t>31</a:t>
            </a:r>
            <a:r>
              <a:rPr lang="ja-JP" altLang="en-US" sz="1400" dirty="0">
                <a:latin typeface="ＭＳ 明朝" panose="02020609040205080304" pitchFamily="17" charset="-128"/>
                <a:ea typeface="ＭＳ 明朝" panose="02020609040205080304" pitchFamily="17" charset="-128"/>
              </a:rPr>
              <a:t>万</a:t>
            </a:r>
            <a:r>
              <a:rPr lang="en-US" altLang="ja-JP" sz="1400" dirty="0">
                <a:latin typeface="ＭＳ 明朝" panose="02020609040205080304" pitchFamily="17" charset="-128"/>
                <a:ea typeface="ＭＳ 明朝" panose="02020609040205080304" pitchFamily="17" charset="-128"/>
              </a:rPr>
              <a:t>5,000</a:t>
            </a:r>
            <a:r>
              <a:rPr lang="ja-JP" altLang="en-US" sz="1400" dirty="0">
                <a:latin typeface="ＭＳ 明朝" panose="02020609040205080304" pitchFamily="17" charset="-128"/>
                <a:ea typeface="ＭＳ 明朝" panose="02020609040205080304" pitchFamily="17" charset="-128"/>
              </a:rPr>
              <a:t>円（税込み）。 </a:t>
            </a:r>
          </a:p>
        </p:txBody>
      </p:sp>
      <p:pic>
        <p:nvPicPr>
          <p:cNvPr id="35846" name="図 10">
            <a:extLst>
              <a:ext uri="{FF2B5EF4-FFF2-40B4-BE49-F238E27FC236}">
                <a16:creationId xmlns:a16="http://schemas.microsoft.com/office/drawing/2014/main" id="{53776317-AD6D-5D35-654B-4081F03EF6F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4125040"/>
            <a:ext cx="2736304" cy="18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F3ACB2B5-F4E3-316E-C540-D5AB5F0FD7BB}"/>
              </a:ext>
            </a:extLst>
          </p:cNvPr>
          <p:cNvSpPr>
            <a:spLocks noGrp="1" noChangeArrowheads="1"/>
          </p:cNvSpPr>
          <p:nvPr>
            <p:ph type="title"/>
          </p:nvPr>
        </p:nvSpPr>
        <p:spPr>
          <a:xfrm>
            <a:off x="611560" y="476672"/>
            <a:ext cx="7560840" cy="792088"/>
          </a:xfrm>
        </p:spPr>
        <p:txBody>
          <a:bodyPr/>
          <a:lstStyle/>
          <a:p>
            <a:r>
              <a:rPr kumimoji="0" lang="ja-JP" altLang="en-US" sz="3200" dirty="0">
                <a:solidFill>
                  <a:srgbClr val="000000"/>
                </a:solidFill>
                <a:ea typeface="ＭＳ 明朝" panose="02020609040205080304" pitchFamily="17" charset="-128"/>
                <a:hlinkClick r:id="rId3"/>
              </a:rPr>
              <a:t>小倉千加子</a:t>
            </a:r>
            <a:r>
              <a:rPr kumimoji="0" lang="ja-JP" altLang="en-US" sz="3600" dirty="0">
                <a:solidFill>
                  <a:srgbClr val="000000"/>
                </a:solidFill>
                <a:ea typeface="ＭＳ 明朝" panose="02020609040205080304" pitchFamily="17" charset="-128"/>
              </a:rPr>
              <a:t>「結婚の条件」</a:t>
            </a:r>
            <a:endParaRPr kumimoji="0" lang="ja-JP" altLang="en-US" sz="4400" dirty="0">
              <a:solidFill>
                <a:srgbClr val="000000"/>
              </a:solidFill>
              <a:latin typeface="ＭＳ Ｐゴシック" panose="020B0600070205080204" pitchFamily="50" charset="-128"/>
              <a:ea typeface="ＭＳ Ｐゴシック" panose="020B0600070205080204" pitchFamily="50" charset="-128"/>
            </a:endParaRPr>
          </a:p>
        </p:txBody>
      </p:sp>
      <p:sp>
        <p:nvSpPr>
          <p:cNvPr id="102403" name="Rectangle 3">
            <a:extLst>
              <a:ext uri="{FF2B5EF4-FFF2-40B4-BE49-F238E27FC236}">
                <a16:creationId xmlns:a16="http://schemas.microsoft.com/office/drawing/2014/main" id="{DDA27664-6441-4C5C-9057-30A5C85CEDD8}"/>
              </a:ext>
            </a:extLst>
          </p:cNvPr>
          <p:cNvSpPr>
            <a:spLocks noGrp="1" noChangeArrowheads="1"/>
          </p:cNvSpPr>
          <p:nvPr>
            <p:ph type="body" idx="1"/>
          </p:nvPr>
        </p:nvSpPr>
        <p:spPr>
          <a:xfrm>
            <a:off x="807141" y="1772816"/>
            <a:ext cx="7669734" cy="4392488"/>
          </a:xfrm>
        </p:spPr>
        <p:txBody>
          <a:bodyPr>
            <a:normAutofit fontScale="85000" lnSpcReduction="10000"/>
          </a:bodyPr>
          <a:lstStyle/>
          <a:p>
            <a:pPr algn="just">
              <a:lnSpc>
                <a:spcPct val="90000"/>
              </a:lnSpc>
              <a:buFont typeface="Wingdings" panose="05000000000000000000" pitchFamily="2" charset="2"/>
              <a:buNone/>
            </a:pPr>
            <a:r>
              <a:rPr kumimoji="0" lang="ja-JP" altLang="en-US" dirty="0">
                <a:latin typeface="ＭＳ 明朝" panose="02020609040205080304" pitchFamily="17" charset="-128"/>
                <a:ea typeface="ＭＳ 明朝" panose="02020609040205080304" pitchFamily="17" charset="-128"/>
              </a:rPr>
              <a:t>　朝日新聞社 </a:t>
            </a:r>
            <a:r>
              <a:rPr kumimoji="0" lang="en-US" altLang="ja-JP" dirty="0">
                <a:latin typeface="ＭＳ 明朝" panose="02020609040205080304" pitchFamily="17" charset="-128"/>
                <a:ea typeface="ＭＳ 明朝" panose="02020609040205080304" pitchFamily="17" charset="-128"/>
              </a:rPr>
              <a:t>(2003),440</a:t>
            </a:r>
            <a:r>
              <a:rPr kumimoji="0" lang="ja-JP" altLang="en-US" dirty="0">
                <a:latin typeface="ＭＳ 明朝" panose="02020609040205080304" pitchFamily="17" charset="-128"/>
                <a:ea typeface="ＭＳ 明朝" panose="02020609040205080304" pitchFamily="17" charset="-128"/>
              </a:rPr>
              <a:t>円</a:t>
            </a:r>
            <a:endParaRPr kumimoji="0" lang="en-US" altLang="ja-JP" dirty="0">
              <a:latin typeface="ＭＳ 明朝" panose="02020609040205080304" pitchFamily="17" charset="-128"/>
              <a:ea typeface="ＭＳ 明朝" panose="02020609040205080304" pitchFamily="17" charset="-128"/>
            </a:endParaRPr>
          </a:p>
          <a:p>
            <a:pPr algn="just">
              <a:lnSpc>
                <a:spcPct val="90000"/>
              </a:lnSpc>
            </a:pPr>
            <a:r>
              <a:rPr kumimoji="0" lang="ja-JP" altLang="en-US" dirty="0">
                <a:latin typeface="ＭＳ 明朝" panose="02020609040205080304" pitchFamily="17" charset="-128"/>
                <a:ea typeface="ＭＳ 明朝" panose="02020609040205080304" pitchFamily="17" charset="-128"/>
              </a:rPr>
              <a:t>女性の高学歴化</a:t>
            </a:r>
            <a:endParaRPr kumimoji="0" lang="en-US" altLang="ja-JP" dirty="0">
              <a:latin typeface="ＭＳ 明朝" panose="02020609040205080304" pitchFamily="17" charset="-128"/>
              <a:ea typeface="ＭＳ 明朝" panose="02020609040205080304" pitchFamily="17" charset="-128"/>
            </a:endParaRPr>
          </a:p>
          <a:p>
            <a:r>
              <a:rPr kumimoji="0" lang="ja-JP" altLang="en-US" dirty="0">
                <a:latin typeface="ＭＳ 明朝" panose="02020609040205080304" pitchFamily="17" charset="-128"/>
                <a:ea typeface="ＭＳ 明朝" panose="02020609040205080304" pitchFamily="17" charset="-128"/>
              </a:rPr>
              <a:t>自己実現欲求の高度化⇒キャリア指向</a:t>
            </a:r>
            <a:endParaRPr kumimoji="0" lang="en-US" altLang="ja-JP" dirty="0">
              <a:latin typeface="ＭＳ 明朝" panose="02020609040205080304" pitchFamily="17" charset="-128"/>
              <a:ea typeface="ＭＳ 明朝" panose="02020609040205080304" pitchFamily="17" charset="-128"/>
            </a:endParaRPr>
          </a:p>
          <a:p>
            <a:pPr algn="just">
              <a:lnSpc>
                <a:spcPct val="90000"/>
              </a:lnSpc>
            </a:pPr>
            <a:r>
              <a:rPr kumimoji="0" lang="ja-JP" altLang="en-US" dirty="0">
                <a:latin typeface="ＭＳ 明朝" panose="02020609040205080304" pitchFamily="17" charset="-128"/>
                <a:ea typeface="ＭＳ 明朝" panose="02020609040205080304" pitchFamily="17" charset="-128"/>
              </a:rPr>
              <a:t>ステータスとしての子育て欲求も満たしたい</a:t>
            </a:r>
            <a:endParaRPr kumimoji="0" lang="en-US" altLang="ja-JP" dirty="0">
              <a:latin typeface="ＭＳ 明朝" panose="02020609040205080304" pitchFamily="17" charset="-128"/>
              <a:ea typeface="ＭＳ 明朝" panose="02020609040205080304" pitchFamily="17" charset="-128"/>
            </a:endParaRPr>
          </a:p>
          <a:p>
            <a:pPr algn="just"/>
            <a:r>
              <a:rPr kumimoji="0" lang="ja-JP" altLang="en-US" dirty="0">
                <a:latin typeface="ＭＳ 明朝" panose="02020609040205080304" pitchFamily="17" charset="-128"/>
                <a:ea typeface="ＭＳ 明朝" panose="02020609040205080304" pitchFamily="17" charset="-128"/>
              </a:rPr>
              <a:t>具体的には、結婚後は育児・家事を楽しむ</a:t>
            </a:r>
            <a:endParaRPr kumimoji="0" lang="en-US" altLang="ja-JP" dirty="0">
              <a:latin typeface="ＭＳ 明朝" panose="02020609040205080304" pitchFamily="17" charset="-128"/>
              <a:ea typeface="ＭＳ 明朝" panose="02020609040205080304" pitchFamily="17" charset="-128"/>
            </a:endParaRPr>
          </a:p>
          <a:p>
            <a:r>
              <a:rPr kumimoji="0" lang="ja-JP" altLang="en-US" dirty="0">
                <a:solidFill>
                  <a:srgbClr val="000000"/>
                </a:solidFill>
                <a:latin typeface="ＭＳ 明朝" panose="02020609040205080304" pitchFamily="17" charset="-128"/>
                <a:ea typeface="ＭＳ 明朝" panose="02020609040205080304" pitchFamily="17" charset="-128"/>
              </a:rPr>
              <a:t>同時に習い事などの自己開発</a:t>
            </a:r>
            <a:endParaRPr kumimoji="0" lang="en-US" altLang="ja-JP" dirty="0">
              <a:solidFill>
                <a:srgbClr val="000000"/>
              </a:solidFill>
              <a:latin typeface="ＭＳ 明朝" panose="02020609040205080304" pitchFamily="17" charset="-128"/>
              <a:ea typeface="ＭＳ 明朝" panose="02020609040205080304" pitchFamily="17" charset="-128"/>
            </a:endParaRPr>
          </a:p>
          <a:p>
            <a:r>
              <a:rPr kumimoji="0" lang="ja-JP" altLang="en-US" dirty="0">
                <a:solidFill>
                  <a:srgbClr val="000000"/>
                </a:solidFill>
                <a:latin typeface="ＭＳ 明朝" panose="02020609040205080304" pitchFamily="17" charset="-128"/>
                <a:ea typeface="ＭＳ 明朝" panose="02020609040205080304" pitchFamily="17" charset="-128"/>
              </a:rPr>
              <a:t>子供の手が離れたらハイレベルの社会復帰</a:t>
            </a:r>
            <a:endParaRPr kumimoji="0" lang="en-US" altLang="ja-JP" dirty="0">
              <a:solidFill>
                <a:srgbClr val="000000"/>
              </a:solidFill>
              <a:latin typeface="ＭＳ 明朝" panose="02020609040205080304" pitchFamily="17" charset="-128"/>
              <a:ea typeface="ＭＳ 明朝" panose="02020609040205080304" pitchFamily="17" charset="-128"/>
            </a:endParaRPr>
          </a:p>
          <a:p>
            <a:pPr>
              <a:lnSpc>
                <a:spcPct val="90000"/>
              </a:lnSpc>
            </a:pPr>
            <a:r>
              <a:rPr kumimoji="0" lang="ja-JP" altLang="en-US" dirty="0">
                <a:latin typeface="ＭＳ 明朝" panose="02020609040205080304" pitchFamily="17" charset="-128"/>
                <a:ea typeface="ＭＳ 明朝" panose="02020609040205080304" pitchFamily="17" charset="-128"/>
              </a:rPr>
              <a:t>両方満足が結婚の条件</a:t>
            </a:r>
            <a:r>
              <a:rPr kumimoji="0" lang="en-US" altLang="ja-JP" dirty="0">
                <a:latin typeface="ＭＳ 明朝" panose="02020609040205080304" pitchFamily="17" charset="-128"/>
                <a:ea typeface="ＭＳ 明朝" panose="02020609040205080304" pitchFamily="17" charset="-128"/>
              </a:rPr>
              <a:t>→</a:t>
            </a:r>
            <a:r>
              <a:rPr kumimoji="0" lang="ja-JP" altLang="en-US" dirty="0">
                <a:latin typeface="ＭＳ 明朝" panose="02020609040205080304" pitchFamily="17" charset="-128"/>
                <a:ea typeface="ＭＳ 明朝" panose="02020609040205080304" pitchFamily="17" charset="-128"/>
              </a:rPr>
              <a:t>ダメなら非婚を選択</a:t>
            </a:r>
            <a:endParaRPr kumimoji="0" lang="en-US" altLang="ja-JP" dirty="0">
              <a:latin typeface="ＭＳ 明朝" panose="02020609040205080304" pitchFamily="17" charset="-128"/>
              <a:ea typeface="ＭＳ 明朝" panose="02020609040205080304" pitchFamily="17" charset="-128"/>
            </a:endParaRPr>
          </a:p>
          <a:p>
            <a:pPr>
              <a:lnSpc>
                <a:spcPct val="90000"/>
              </a:lnSpc>
              <a:buFont typeface="Wingdings" panose="05000000000000000000" pitchFamily="2" charset="2"/>
              <a:buNone/>
            </a:pPr>
            <a:endParaRPr kumimoji="0" lang="en-US" altLang="ja-JP" sz="1350" dirty="0">
              <a:solidFill>
                <a:srgbClr val="000000"/>
              </a:solidFill>
              <a:latin typeface="ＭＳ 明朝" panose="02020609040205080304" pitchFamily="17" charset="-128"/>
              <a:ea typeface="ＭＳ 明朝" panose="02020609040205080304" pitchFamily="17" charset="-128"/>
            </a:endParaRPr>
          </a:p>
          <a:p>
            <a:pPr>
              <a:lnSpc>
                <a:spcPct val="90000"/>
              </a:lnSpc>
              <a:buFont typeface="Wingdings" panose="05000000000000000000" pitchFamily="2" charset="2"/>
              <a:buNone/>
            </a:pPr>
            <a:r>
              <a:rPr kumimoji="0" lang="en-US" altLang="ja-JP" sz="1900" dirty="0">
                <a:solidFill>
                  <a:srgbClr val="000000"/>
                </a:solidFill>
                <a:latin typeface="ＭＳ 明朝" panose="02020609040205080304" pitchFamily="17" charset="-128"/>
                <a:ea typeface="ＭＳ 明朝" panose="02020609040205080304" pitchFamily="17" charset="-128"/>
              </a:rPr>
              <a:t>→</a:t>
            </a:r>
            <a:r>
              <a:rPr kumimoji="0" lang="ja-JP" altLang="en-US" sz="1900" dirty="0">
                <a:solidFill>
                  <a:srgbClr val="FF0000"/>
                </a:solidFill>
                <a:latin typeface="ＭＳ 明朝" panose="02020609040205080304" pitchFamily="17" charset="-128"/>
                <a:ea typeface="ＭＳ 明朝" panose="02020609040205080304" pitchFamily="17" charset="-128"/>
              </a:rPr>
              <a:t>ここに不況による格差拡大が加わり、状況はもっと複雑になってきていると思う。</a:t>
            </a:r>
          </a:p>
        </p:txBody>
      </p:sp>
      <p:pic>
        <p:nvPicPr>
          <p:cNvPr id="36868" name="Picture 5" descr="41fhP8VTQhL">
            <a:extLst>
              <a:ext uri="{FF2B5EF4-FFF2-40B4-BE49-F238E27FC236}">
                <a16:creationId xmlns:a16="http://schemas.microsoft.com/office/drawing/2014/main" id="{0024AC2D-6AD0-39CF-5C2B-938184A7F5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7097" y="572041"/>
            <a:ext cx="1909763"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FF3B3-16FE-A92C-3931-586924318CF1}"/>
              </a:ext>
            </a:extLst>
          </p:cNvPr>
          <p:cNvSpPr>
            <a:spLocks noGrp="1"/>
          </p:cNvSpPr>
          <p:nvPr>
            <p:ph type="title"/>
          </p:nvPr>
        </p:nvSpPr>
        <p:spPr>
          <a:xfrm>
            <a:off x="581024" y="679586"/>
            <a:ext cx="7972426" cy="818357"/>
          </a:xfrm>
        </p:spPr>
        <p:txBody>
          <a:bodyPr>
            <a:normAutofit fontScale="90000"/>
          </a:bodyPr>
          <a:lstStyle/>
          <a:p>
            <a:r>
              <a:rPr lang="ja-JP" altLang="en-US" dirty="0"/>
              <a:t>　</a:t>
            </a:r>
            <a:r>
              <a:rPr lang="ja-JP" altLang="en-US" sz="2700" dirty="0"/>
              <a:t>韓国ドラマ</a:t>
            </a:r>
            <a:br>
              <a:rPr lang="en-US" altLang="ja-JP" sz="2700" dirty="0"/>
            </a:br>
            <a:r>
              <a:rPr lang="ja-JP" altLang="en-US" sz="2700" dirty="0"/>
              <a:t>　</a:t>
            </a:r>
            <a:r>
              <a:rPr lang="en-US" altLang="ja-JP" sz="2700" dirty="0">
                <a:hlinkClick r:id="rId2"/>
              </a:rPr>
              <a:t>SKY</a:t>
            </a:r>
            <a:r>
              <a:rPr lang="ja-JP" altLang="en-US" sz="2700" dirty="0">
                <a:hlinkClick r:id="rId2"/>
              </a:rPr>
              <a:t>キャッスル（</a:t>
            </a:r>
            <a:r>
              <a:rPr lang="en-US" altLang="ja-JP" sz="2700" dirty="0">
                <a:hlinkClick r:id="rId2"/>
              </a:rPr>
              <a:t>2018-2019</a:t>
            </a:r>
            <a:r>
              <a:rPr lang="ja-JP" altLang="en-US" sz="2700" dirty="0">
                <a:hlinkClick r:id="rId2"/>
              </a:rPr>
              <a:t>）</a:t>
            </a:r>
            <a:endParaRPr lang="en-US" dirty="0"/>
          </a:p>
        </p:txBody>
      </p:sp>
      <p:sp>
        <p:nvSpPr>
          <p:cNvPr id="3" name="コンテンツ プレースホルダー 2">
            <a:extLst>
              <a:ext uri="{FF2B5EF4-FFF2-40B4-BE49-F238E27FC236}">
                <a16:creationId xmlns:a16="http://schemas.microsoft.com/office/drawing/2014/main" id="{7E93D510-B326-C5BC-D960-7009AAB44135}"/>
              </a:ext>
            </a:extLst>
          </p:cNvPr>
          <p:cNvSpPr>
            <a:spLocks noGrp="1"/>
          </p:cNvSpPr>
          <p:nvPr>
            <p:ph idx="1"/>
          </p:nvPr>
        </p:nvSpPr>
        <p:spPr>
          <a:xfrm>
            <a:off x="598155" y="1844824"/>
            <a:ext cx="8208912" cy="4189574"/>
          </a:xfrm>
        </p:spPr>
        <p:txBody>
          <a:bodyPr>
            <a:normAutofit fontScale="70000" lnSpcReduction="20000"/>
          </a:bodyPr>
          <a:lstStyle/>
          <a:p>
            <a:r>
              <a:rPr lang="en-US" altLang="ja-JP" dirty="0"/>
              <a:t>『SKY</a:t>
            </a:r>
            <a:r>
              <a:rPr lang="ja-JP" altLang="en-US" dirty="0"/>
              <a:t>キャッスル</a:t>
            </a:r>
            <a:r>
              <a:rPr lang="en-US" altLang="ja-JP" dirty="0"/>
              <a:t>〜</a:t>
            </a:r>
            <a:r>
              <a:rPr lang="ja-JP" altLang="en-US" dirty="0"/>
              <a:t>上流階級の妻たち</a:t>
            </a:r>
            <a:r>
              <a:rPr lang="en-US" altLang="ja-JP" dirty="0"/>
              <a:t>〜』</a:t>
            </a:r>
            <a:r>
              <a:rPr lang="ja-JP" altLang="en-US" dirty="0"/>
              <a:t>韓国の</a:t>
            </a:r>
            <a:r>
              <a:rPr lang="en-US" altLang="ja-JP" dirty="0"/>
              <a:t>JTBC</a:t>
            </a:r>
            <a:r>
              <a:rPr lang="ja-JP" altLang="en-US" dirty="0"/>
              <a:t>にて</a:t>
            </a:r>
            <a:r>
              <a:rPr lang="en-US" altLang="ja-JP" dirty="0"/>
              <a:t>2018</a:t>
            </a:r>
            <a:r>
              <a:rPr lang="ja-JP" altLang="en-US" dirty="0"/>
              <a:t>年</a:t>
            </a:r>
            <a:r>
              <a:rPr lang="en-US" altLang="ja-JP" dirty="0"/>
              <a:t>11</a:t>
            </a:r>
            <a:r>
              <a:rPr lang="ja-JP" altLang="en-US" dirty="0"/>
              <a:t>月</a:t>
            </a:r>
            <a:r>
              <a:rPr lang="en-US" altLang="ja-JP" dirty="0"/>
              <a:t>23</a:t>
            </a:r>
            <a:r>
              <a:rPr lang="ja-JP" altLang="en-US" dirty="0"/>
              <a:t>日から</a:t>
            </a:r>
            <a:r>
              <a:rPr lang="en-US" altLang="ja-JP" dirty="0"/>
              <a:t>2019</a:t>
            </a:r>
            <a:r>
              <a:rPr lang="ja-JP" altLang="en-US" dirty="0"/>
              <a:t>年</a:t>
            </a:r>
            <a:r>
              <a:rPr lang="en-US" altLang="ja-JP" dirty="0"/>
              <a:t>2</a:t>
            </a:r>
            <a:r>
              <a:rPr lang="ja-JP" altLang="en-US" dirty="0"/>
              <a:t>月</a:t>
            </a:r>
            <a:r>
              <a:rPr lang="en-US" altLang="ja-JP" dirty="0"/>
              <a:t>1</a:t>
            </a:r>
            <a:r>
              <a:rPr lang="ja-JP" altLang="en-US" dirty="0"/>
              <a:t>日まで放送されたテレビドラマ。</a:t>
            </a:r>
            <a:endParaRPr lang="en-US" altLang="ja-JP" dirty="0"/>
          </a:p>
          <a:p>
            <a:r>
              <a:rPr lang="ja-JP" altLang="en-US" dirty="0"/>
              <a:t>「</a:t>
            </a:r>
            <a:r>
              <a:rPr lang="en-US" altLang="ja-JP" dirty="0"/>
              <a:t>SKY</a:t>
            </a:r>
            <a:r>
              <a:rPr lang="ja-JP" altLang="en-US" dirty="0"/>
              <a:t>キャッスル」とは、劇中に登場する高級住宅街の名称。「</a:t>
            </a:r>
            <a:r>
              <a:rPr lang="en-US" altLang="ja-JP" dirty="0"/>
              <a:t>SKY</a:t>
            </a:r>
            <a:r>
              <a:rPr lang="ja-JP" altLang="en-US" dirty="0"/>
              <a:t>」は韓国に於ける最難関の大学とされるソウル大学校（</a:t>
            </a:r>
            <a:r>
              <a:rPr lang="en-US" altLang="ja-JP" dirty="0"/>
              <a:t>S</a:t>
            </a:r>
            <a:r>
              <a:rPr lang="ja-JP" altLang="en-US" dirty="0"/>
              <a:t>）、延世大学校（</a:t>
            </a:r>
            <a:r>
              <a:rPr lang="en-US" altLang="ja-JP" dirty="0"/>
              <a:t>Y</a:t>
            </a:r>
            <a:r>
              <a:rPr lang="ja-JP" altLang="en-US" dirty="0"/>
              <a:t>）、高麗大学校（</a:t>
            </a:r>
            <a:r>
              <a:rPr lang="en-US" altLang="ja-JP" dirty="0"/>
              <a:t>K</a:t>
            </a:r>
            <a:r>
              <a:rPr lang="ja-JP" altLang="en-US" dirty="0"/>
              <a:t>）のイニシャルを合わせたものであり、学歴が重視される韓国の上流社会では“</a:t>
            </a:r>
            <a:r>
              <a:rPr lang="en-US" altLang="ja-JP" dirty="0"/>
              <a:t>SKY”</a:t>
            </a:r>
            <a:r>
              <a:rPr lang="ja-JP" altLang="en-US" dirty="0"/>
              <a:t>でなければ認められないという風潮も表現している。（</a:t>
            </a:r>
            <a:r>
              <a:rPr lang="en-US" altLang="ja-JP" dirty="0"/>
              <a:t>WIKIPEDIA</a:t>
            </a:r>
            <a:r>
              <a:rPr lang="ja-JP" altLang="en-US" dirty="0"/>
              <a:t>）</a:t>
            </a:r>
            <a:endParaRPr lang="en-US" altLang="ja-JP" dirty="0"/>
          </a:p>
          <a:p>
            <a:endParaRPr lang="en-US" altLang="ja-JP" dirty="0"/>
          </a:p>
          <a:p>
            <a:r>
              <a:rPr lang="ja-JP" altLang="en-US" dirty="0">
                <a:hlinkClick r:id="rId3"/>
              </a:rPr>
              <a:t>木曜ドラマ</a:t>
            </a:r>
            <a:r>
              <a:rPr lang="en-US" altLang="ja-JP" dirty="0">
                <a:hlinkClick r:id="rId3"/>
              </a:rPr>
              <a:t>『</a:t>
            </a:r>
            <a:r>
              <a:rPr lang="ja-JP" altLang="en-US" dirty="0">
                <a:hlinkClick r:id="rId3"/>
              </a:rPr>
              <a:t>スカイキャッスル</a:t>
            </a:r>
            <a:r>
              <a:rPr lang="en-US" altLang="ja-JP" dirty="0">
                <a:hlinkClick r:id="rId3"/>
              </a:rPr>
              <a:t>』 </a:t>
            </a:r>
            <a:r>
              <a:rPr lang="en-US" altLang="ja-JP" dirty="0"/>
              <a:t>- </a:t>
            </a:r>
            <a:r>
              <a:rPr lang="ja-JP" altLang="en-US" dirty="0"/>
              <a:t>テレビ朝日　（</a:t>
            </a:r>
            <a:r>
              <a:rPr lang="en-US" altLang="ja-JP" dirty="0"/>
              <a:t>2024</a:t>
            </a:r>
            <a:r>
              <a:rPr lang="ja-JP" altLang="en-US" dirty="0"/>
              <a:t>年）</a:t>
            </a:r>
          </a:p>
          <a:p>
            <a:pPr marL="0" indent="0">
              <a:buNone/>
            </a:pPr>
            <a:r>
              <a:rPr lang="ja-JP" altLang="en-US" dirty="0"/>
              <a:t>　韓国の</a:t>
            </a:r>
            <a:r>
              <a:rPr lang="en-US" altLang="ja-JP" dirty="0"/>
              <a:t>SKY</a:t>
            </a:r>
            <a:r>
              <a:rPr lang="ja-JP" altLang="en-US" dirty="0"/>
              <a:t>キャスルの日本版リメイク。「韓国は日本人の想像を絶する“超学歴社会”です。なぜ、セレブ妻たちがこれほどまでに子どもの受験に熱心なのか、なかなか理解されにくいかもしれません。」</a:t>
            </a:r>
            <a:r>
              <a:rPr lang="ja-JP" altLang="en-US" sz="1950" dirty="0"/>
              <a:t>（</a:t>
            </a:r>
            <a:r>
              <a:rPr lang="ja-JP" altLang="en-US" sz="1950" b="1" dirty="0">
                <a:solidFill>
                  <a:srgbClr val="333333"/>
                </a:solidFill>
                <a:latin typeface="ヒラギノ角ゴ Pro W3"/>
                <a:hlinkClick r:id="rId4"/>
              </a:rPr>
              <a:t>やっぱり日本版は無理」韓国ドラマ</a:t>
            </a:r>
            <a:r>
              <a:rPr lang="en-US" altLang="ja-JP" sz="1950" b="1" dirty="0">
                <a:solidFill>
                  <a:srgbClr val="333333"/>
                </a:solidFill>
                <a:latin typeface="ヒラギノ角ゴ Pro W3"/>
                <a:hlinkClick r:id="rId4"/>
              </a:rPr>
              <a:t>『</a:t>
            </a:r>
            <a:r>
              <a:rPr lang="ja-JP" altLang="en-US" sz="1950" b="1" dirty="0">
                <a:solidFill>
                  <a:srgbClr val="333333"/>
                </a:solidFill>
                <a:latin typeface="ヒラギノ角ゴ Pro W3"/>
                <a:hlinkClick r:id="rId4"/>
              </a:rPr>
              <a:t>スカイキャッスル</a:t>
            </a:r>
            <a:r>
              <a:rPr lang="en-US" altLang="ja-JP" sz="1950" b="1" dirty="0">
                <a:solidFill>
                  <a:srgbClr val="333333"/>
                </a:solidFill>
                <a:latin typeface="ヒラギノ角ゴ Pro W3"/>
                <a:hlinkClick r:id="rId4"/>
              </a:rPr>
              <a:t>』</a:t>
            </a:r>
            <a:r>
              <a:rPr lang="ja-JP" altLang="en-US" sz="1950" b="1" dirty="0">
                <a:solidFill>
                  <a:srgbClr val="333333"/>
                </a:solidFill>
                <a:latin typeface="ヒラギノ角ゴ Pro W3"/>
                <a:hlinkClick r:id="rId4"/>
              </a:rPr>
              <a:t>リメイクに初回にファン酷評「セットがチープ」の指摘も　</a:t>
            </a:r>
            <a:r>
              <a:rPr lang="en-US" altLang="ja-JP" sz="1950" b="1" dirty="0">
                <a:solidFill>
                  <a:srgbClr val="333333"/>
                </a:solidFill>
                <a:latin typeface="ヒラギノ角ゴ Pro W3"/>
                <a:hlinkClick r:id="rId4"/>
              </a:rPr>
              <a:t>Yahoo</a:t>
            </a:r>
            <a:r>
              <a:rPr lang="ja-JP" altLang="en-US" sz="1950" b="1" dirty="0">
                <a:solidFill>
                  <a:srgbClr val="333333"/>
                </a:solidFill>
                <a:latin typeface="ヒラギノ角ゴ Pro W3"/>
                <a:hlinkClick r:id="rId4"/>
              </a:rPr>
              <a:t>ニュース</a:t>
            </a:r>
            <a:r>
              <a:rPr lang="ja-JP" altLang="en-US" sz="1950" b="1" dirty="0">
                <a:solidFill>
                  <a:srgbClr val="333333"/>
                </a:solidFill>
                <a:latin typeface="ヒラギノ角ゴ Pro W3"/>
              </a:rPr>
              <a:t>）</a:t>
            </a:r>
            <a:endParaRPr lang="ja-JP" altLang="en-US" b="1" i="0" dirty="0">
              <a:solidFill>
                <a:srgbClr val="333333"/>
              </a:solidFill>
              <a:effectLst/>
              <a:latin typeface="ヒラギノ角ゴ Pro W3"/>
            </a:endParaRPr>
          </a:p>
          <a:p>
            <a:pPr marL="0" indent="0">
              <a:buNone/>
            </a:pPr>
            <a:endParaRPr lang="en-US" altLang="ja-JP" dirty="0"/>
          </a:p>
          <a:p>
            <a:pPr marL="0" indent="0">
              <a:buNone/>
            </a:pPr>
            <a:endParaRPr lang="en-US" altLang="ja-JP" dirty="0"/>
          </a:p>
          <a:p>
            <a:pPr marL="0" indent="0">
              <a:buNone/>
            </a:pPr>
            <a:endParaRPr lang="en-US" dirty="0"/>
          </a:p>
        </p:txBody>
      </p:sp>
    </p:spTree>
    <p:extLst>
      <p:ext uri="{BB962C8B-B14F-4D97-AF65-F5344CB8AC3E}">
        <p14:creationId xmlns:p14="http://schemas.microsoft.com/office/powerpoint/2010/main" val="1251795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58794-5F3A-31B3-9E73-5844CFEBD40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5E34368-2CD4-F3D7-5AF1-2D23BAB2825E}"/>
              </a:ext>
            </a:extLst>
          </p:cNvPr>
          <p:cNvSpPr>
            <a:spLocks noGrp="1"/>
          </p:cNvSpPr>
          <p:nvPr>
            <p:ph type="title"/>
          </p:nvPr>
        </p:nvSpPr>
        <p:spPr/>
        <p:txBody>
          <a:bodyPr/>
          <a:lstStyle/>
          <a:p>
            <a:r>
              <a:rPr lang="ja-JP" altLang="en-US" dirty="0"/>
              <a:t>専業主婦は消滅するか？</a:t>
            </a:r>
          </a:p>
        </p:txBody>
      </p:sp>
      <p:sp>
        <p:nvSpPr>
          <p:cNvPr id="3" name="コンテンツ プレースホルダー 2">
            <a:extLst>
              <a:ext uri="{FF2B5EF4-FFF2-40B4-BE49-F238E27FC236}">
                <a16:creationId xmlns:a16="http://schemas.microsoft.com/office/drawing/2014/main" id="{91519164-9F8D-C3E0-C97E-295354CA214D}"/>
              </a:ext>
            </a:extLst>
          </p:cNvPr>
          <p:cNvSpPr>
            <a:spLocks noGrp="1"/>
          </p:cNvSpPr>
          <p:nvPr>
            <p:ph idx="1"/>
          </p:nvPr>
        </p:nvSpPr>
        <p:spPr>
          <a:xfrm>
            <a:off x="574675" y="1772816"/>
            <a:ext cx="8248972" cy="4464496"/>
          </a:xfrm>
        </p:spPr>
        <p:txBody>
          <a:bodyPr>
            <a:normAutofit/>
          </a:bodyPr>
          <a:lstStyle/>
          <a:p>
            <a:pPr marL="385763" indent="-385763">
              <a:buFont typeface="+mj-lt"/>
              <a:buAutoNum type="arabicPeriod"/>
            </a:pPr>
            <a:r>
              <a:rPr lang="en-US" altLang="ja-JP" sz="1800" dirty="0"/>
              <a:t>1991</a:t>
            </a:r>
            <a:r>
              <a:rPr lang="ja-JP" altLang="en-US" sz="1800" dirty="0"/>
              <a:t>年のバブル経済の崩壊から現在まで「失われた</a:t>
            </a:r>
            <a:r>
              <a:rPr lang="en-US" altLang="ja-JP" sz="1800" dirty="0"/>
              <a:t>30</a:t>
            </a:r>
            <a:r>
              <a:rPr lang="ja-JP" altLang="en-US" sz="1800" dirty="0"/>
              <a:t>年」＝年率１％前後の超低成長経済の進行。その間、所得格差が増大した。</a:t>
            </a:r>
          </a:p>
          <a:p>
            <a:pPr marL="385763" indent="-385763">
              <a:buFont typeface="+mj-lt"/>
              <a:buAutoNum type="arabicPeriod"/>
            </a:pPr>
            <a:r>
              <a:rPr lang="ja-JP" altLang="en-US" sz="1800" dirty="0"/>
              <a:t>他方、女性の高学歴化はキャリアも子育て欲求も満たしたいという自己実現欲求の高度化をもたらし、両方満足が「結婚の条件」となり、それがだめなら非婚が選択されるようになった（小倉千加子「結婚の条件」）</a:t>
            </a:r>
          </a:p>
          <a:p>
            <a:pPr marL="385763" indent="-385763">
              <a:buFont typeface="+mj-lt"/>
              <a:buAutoNum type="arabicPeriod"/>
            </a:pPr>
            <a:r>
              <a:rPr lang="ja-JP" altLang="en-US" sz="1800" dirty="0"/>
              <a:t>日本では共稼ぎ世帯と非正規雇用の増加が進み、片働き（専業主婦）を前提とする結婚・子育ては現実的な選択肢ではなくなる。</a:t>
            </a:r>
          </a:p>
          <a:p>
            <a:pPr marL="385763" indent="-385763">
              <a:buFont typeface="+mj-lt"/>
              <a:buAutoNum type="arabicPeriod"/>
            </a:pPr>
            <a:r>
              <a:rPr lang="ja-JP" altLang="en-US" sz="1800" dirty="0"/>
              <a:t>他方、富裕層には所得制約や労働制約もなく、女性のキャリア指向が強まったとしても結婚・子育ては自己実現欲求の一部であり、ステータスとしての結婚・子育て競争は続く。</a:t>
            </a:r>
          </a:p>
          <a:p>
            <a:pPr marL="385763" indent="-385763">
              <a:buFont typeface="+mj-lt"/>
              <a:buAutoNum type="arabicPeriod"/>
            </a:pPr>
            <a:r>
              <a:rPr lang="ja-JP" altLang="en-US" sz="1800" dirty="0"/>
              <a:t>専業主婦は富裕層の一部の女性の間では残り続けるだろうが、それ以外の大部分の女性の間では消滅するだろう。しかし、男性であれ女性であれ「結婚・子育て」は自己実現の重要な一部分である一方、「無給の仕事は仕事ではない」という固定観念が社会からなくならないとすれば、やがては「専業主婦」のみならず「結婚・子育て」（家族形成）の消滅自体が危惧される。</a:t>
            </a:r>
          </a:p>
        </p:txBody>
      </p:sp>
    </p:spTree>
    <p:extLst>
      <p:ext uri="{BB962C8B-B14F-4D97-AF65-F5344CB8AC3E}">
        <p14:creationId xmlns:p14="http://schemas.microsoft.com/office/powerpoint/2010/main" val="2791613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次週</a:t>
            </a:r>
            <a:endParaRPr lang="en-US" dirty="0"/>
          </a:p>
        </p:txBody>
      </p:sp>
      <p:sp>
        <p:nvSpPr>
          <p:cNvPr id="427011" name="Rectangle 3"/>
          <p:cNvSpPr>
            <a:spLocks noGrp="1" noChangeArrowheads="1"/>
          </p:cNvSpPr>
          <p:nvPr>
            <p:ph type="body" idx="1"/>
          </p:nvPr>
        </p:nvSpPr>
        <p:spPr>
          <a:xfrm>
            <a:off x="816378" y="1732601"/>
            <a:ext cx="7511243" cy="4222577"/>
          </a:xfrm>
        </p:spPr>
        <p:txBody>
          <a:bodyPr/>
          <a:lstStyle/>
          <a:p>
            <a:pPr marL="0" indent="0" eaLnBrk="1" hangingPunct="1">
              <a:lnSpc>
                <a:spcPct val="90000"/>
              </a:lnSpc>
              <a:buNone/>
            </a:pPr>
            <a:r>
              <a:rPr lang="ja-JP" altLang="en-US" sz="3200" dirty="0"/>
              <a:t>第６回　５月２７日（火）</a:t>
            </a:r>
          </a:p>
          <a:p>
            <a:pPr marL="0" indent="0" eaLnBrk="1" hangingPunct="1">
              <a:lnSpc>
                <a:spcPct val="90000"/>
              </a:lnSpc>
              <a:buNone/>
            </a:pPr>
            <a:r>
              <a:rPr lang="en-US" altLang="ja-JP" sz="3200" dirty="0">
                <a:latin typeface="ＭＳ 明朝" charset="-128"/>
                <a:ea typeface="ＭＳ 明朝" charset="-128"/>
                <a:cs typeface="ＭＳ 明朝" charset="-128"/>
              </a:rPr>
              <a:t>【</a:t>
            </a:r>
            <a:r>
              <a:rPr lang="ja-JP" altLang="en-US" sz="3200" dirty="0">
                <a:latin typeface="ＭＳ 明朝" charset="-128"/>
                <a:ea typeface="ＭＳ 明朝" charset="-128"/>
                <a:cs typeface="ＭＳ 明朝" charset="-128"/>
              </a:rPr>
              <a:t>家族の変動</a:t>
            </a:r>
            <a:r>
              <a:rPr lang="en-US" altLang="ja-JP" sz="3200" dirty="0">
                <a:latin typeface="ＭＳ 明朝" charset="-128"/>
                <a:ea typeface="ＭＳ 明朝" charset="-128"/>
                <a:cs typeface="ＭＳ 明朝" charset="-128"/>
              </a:rPr>
              <a:t>】</a:t>
            </a:r>
          </a:p>
          <a:p>
            <a:pPr marL="0" indent="0" eaLnBrk="1" hangingPunct="1">
              <a:lnSpc>
                <a:spcPct val="90000"/>
              </a:lnSpc>
              <a:buNone/>
            </a:pPr>
            <a:br>
              <a:rPr lang="en-US" altLang="ja-JP" sz="3200" dirty="0">
                <a:latin typeface="ＭＳ 明朝" charset="-128"/>
                <a:ea typeface="ＭＳ 明朝" charset="-128"/>
                <a:cs typeface="ＭＳ 明朝" charset="-128"/>
              </a:rPr>
            </a:br>
            <a:r>
              <a:rPr lang="ja-JP" altLang="en-US" sz="3200" dirty="0">
                <a:latin typeface="ＭＳ 明朝" charset="-128"/>
                <a:ea typeface="ＭＳ 明朝" charset="-128"/>
                <a:cs typeface="ＭＳ 明朝" charset="-128"/>
              </a:rPr>
              <a:t>世帯統計でみる家族・核家族化は進んだか？・ライフコースでみる家族</a:t>
            </a: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27</a:t>
            </a:fld>
            <a:endParaRPr lang="en-US" altLang="ja-JP"/>
          </a:p>
        </p:txBody>
      </p:sp>
    </p:spTree>
    <p:extLst>
      <p:ext uri="{BB962C8B-B14F-4D97-AF65-F5344CB8AC3E}">
        <p14:creationId xmlns:p14="http://schemas.microsoft.com/office/powerpoint/2010/main" val="296701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3">
            <a:extLst>
              <a:ext uri="{FF2B5EF4-FFF2-40B4-BE49-F238E27FC236}">
                <a16:creationId xmlns:a16="http://schemas.microsoft.com/office/drawing/2014/main" id="{A669D309-FBFB-468F-C782-3EEAD356BA20}"/>
              </a:ext>
            </a:extLst>
          </p:cNvPr>
          <p:cNvSpPr>
            <a:spLocks noGrp="1"/>
          </p:cNvSpPr>
          <p:nvPr>
            <p:ph type="ctrTitle"/>
          </p:nvPr>
        </p:nvSpPr>
        <p:spPr>
          <a:xfrm>
            <a:off x="1159732" y="260648"/>
            <a:ext cx="6858000" cy="1790700"/>
          </a:xfrm>
        </p:spPr>
        <p:txBody>
          <a:bodyPr/>
          <a:lstStyle/>
          <a:p>
            <a:r>
              <a:rPr kumimoji="0" lang="ja-JP" altLang="en-US" dirty="0">
                <a:solidFill>
                  <a:schemeClr val="tx1"/>
                </a:solidFill>
                <a:ea typeface="ＭＳ 明朝" panose="02020609040205080304" pitchFamily="17" charset="-128"/>
              </a:rPr>
              <a:t>ドイツの絵はがき</a:t>
            </a:r>
            <a:endParaRPr kumimoji="0" lang="ja-JP" altLang="en-US" dirty="0">
              <a:solidFill>
                <a:schemeClr val="tx1"/>
              </a:solidFill>
              <a:ea typeface="ＭＳ Ｐゴシック" panose="020B0600070205080204" pitchFamily="50" charset="-128"/>
            </a:endParaRPr>
          </a:p>
        </p:txBody>
      </p:sp>
      <p:sp>
        <p:nvSpPr>
          <p:cNvPr id="17411" name="サブタイトル 4">
            <a:extLst>
              <a:ext uri="{FF2B5EF4-FFF2-40B4-BE49-F238E27FC236}">
                <a16:creationId xmlns:a16="http://schemas.microsoft.com/office/drawing/2014/main" id="{B3FB3ACC-38B2-C43B-0BBE-66AFFE70599B}"/>
              </a:ext>
            </a:extLst>
          </p:cNvPr>
          <p:cNvSpPr>
            <a:spLocks noGrp="1"/>
          </p:cNvSpPr>
          <p:nvPr>
            <p:ph type="subTitle" idx="1"/>
          </p:nvPr>
        </p:nvSpPr>
        <p:spPr>
          <a:xfrm>
            <a:off x="1143000" y="2708920"/>
            <a:ext cx="7173416" cy="1888975"/>
          </a:xfrm>
        </p:spPr>
        <p:txBody>
          <a:bodyPr>
            <a:normAutofit/>
          </a:bodyPr>
          <a:lstStyle/>
          <a:p>
            <a:pPr>
              <a:buFont typeface="Wingdings" panose="05000000000000000000" pitchFamily="2" charset="2"/>
              <a:buNone/>
            </a:pPr>
            <a:r>
              <a:rPr kumimoji="0" lang="en-US" altLang="ja-JP" dirty="0">
                <a:solidFill>
                  <a:srgbClr val="FF0000"/>
                </a:solidFill>
                <a:latin typeface="ＭＳ 明朝" panose="02020609040205080304" pitchFamily="17" charset="-128"/>
                <a:ea typeface="ＭＳ 明朝" panose="02020609040205080304" pitchFamily="17" charset="-128"/>
              </a:rPr>
              <a:t>1960</a:t>
            </a:r>
            <a:r>
              <a:rPr kumimoji="0" lang="ja-JP" altLang="en-US" dirty="0">
                <a:solidFill>
                  <a:srgbClr val="FF0000"/>
                </a:solidFill>
                <a:latin typeface="ＭＳ 明朝" panose="02020609040205080304" pitchFamily="17" charset="-128"/>
                <a:ea typeface="ＭＳ 明朝" panose="02020609040205080304" pitchFamily="17" charset="-128"/>
              </a:rPr>
              <a:t>年代風の母（専業主婦）</a:t>
            </a:r>
            <a:r>
              <a:rPr kumimoji="0" lang="ja-JP" altLang="en-US" dirty="0">
                <a:latin typeface="ＭＳ 明朝" panose="02020609040205080304" pitchFamily="17" charset="-128"/>
                <a:ea typeface="ＭＳ 明朝" panose="02020609040205080304" pitchFamily="17" charset="-128"/>
              </a:rPr>
              <a:t>をモチーフにしたもの。</a:t>
            </a:r>
            <a:endParaRPr kumimoji="0" lang="en-US" altLang="ja-JP" dirty="0">
              <a:latin typeface="ＭＳ 明朝" panose="02020609040205080304" pitchFamily="17" charset="-128"/>
              <a:ea typeface="ＭＳ 明朝" panose="02020609040205080304" pitchFamily="17" charset="-128"/>
            </a:endParaRPr>
          </a:p>
          <a:p>
            <a:pPr>
              <a:buFont typeface="Wingdings" panose="05000000000000000000" pitchFamily="2" charset="2"/>
              <a:buNone/>
            </a:pPr>
            <a:r>
              <a:rPr kumimoji="0" lang="ja-JP" altLang="en-US" dirty="0">
                <a:latin typeface="ＭＳ 明朝" panose="02020609040205080304" pitchFamily="17" charset="-128"/>
                <a:ea typeface="ＭＳ 明朝" panose="02020609040205080304" pitchFamily="17" charset="-128"/>
              </a:rPr>
              <a:t>キャプションが面白いので紹介します。</a:t>
            </a:r>
            <a:endParaRPr kumimoji="0" lang="en-US" altLang="ja-JP" dirty="0">
              <a:latin typeface="ＭＳ 明朝" panose="02020609040205080304" pitchFamily="17" charset="-128"/>
              <a:ea typeface="ＭＳ 明朝" panose="02020609040205080304" pitchFamily="17" charset="-128"/>
            </a:endParaRPr>
          </a:p>
          <a:p>
            <a:pPr>
              <a:buFont typeface="Wingdings" panose="05000000000000000000" pitchFamily="2" charset="2"/>
              <a:buNone/>
            </a:pPr>
            <a:endParaRPr kumimoji="0" lang="en-US" altLang="ja-JP" dirty="0">
              <a:latin typeface="ＭＳ 明朝" panose="02020609040205080304" pitchFamily="17" charset="-128"/>
              <a:ea typeface="ＭＳ 明朝" panose="02020609040205080304" pitchFamily="17" charset="-128"/>
            </a:endParaRPr>
          </a:p>
          <a:p>
            <a:pPr>
              <a:buFont typeface="Wingdings" panose="05000000000000000000" pitchFamily="2" charset="2"/>
              <a:buNone/>
            </a:pPr>
            <a:endParaRPr kumimoji="0" lang="en-US" altLang="ja-JP" dirty="0">
              <a:latin typeface="ＭＳ 明朝" panose="02020609040205080304" pitchFamily="17" charset="-128"/>
              <a:ea typeface="ＭＳ 明朝" panose="02020609040205080304" pitchFamily="17" charset="-128"/>
            </a:endParaRPr>
          </a:p>
          <a:p>
            <a:pPr>
              <a:buFont typeface="Wingdings" panose="05000000000000000000" pitchFamily="2" charset="2"/>
              <a:buNone/>
            </a:pPr>
            <a:endParaRPr kumimoji="0" lang="en-US" altLang="ja-JP" dirty="0">
              <a:latin typeface="ＭＳ 明朝" panose="02020609040205080304" pitchFamily="17" charset="-128"/>
              <a:ea typeface="ＭＳ 明朝" panose="02020609040205080304" pitchFamily="17" charset="-128"/>
            </a:endParaRPr>
          </a:p>
        </p:txBody>
      </p:sp>
      <p:sp>
        <p:nvSpPr>
          <p:cNvPr id="2" name="テキスト ボックス 1">
            <a:extLst>
              <a:ext uri="{FF2B5EF4-FFF2-40B4-BE49-F238E27FC236}">
                <a16:creationId xmlns:a16="http://schemas.microsoft.com/office/drawing/2014/main" id="{AABEDA5C-E8CA-A05C-34D3-5728F95D6963}"/>
              </a:ext>
            </a:extLst>
          </p:cNvPr>
          <p:cNvSpPr txBox="1"/>
          <p:nvPr/>
        </p:nvSpPr>
        <p:spPr>
          <a:xfrm>
            <a:off x="1143000" y="4597895"/>
            <a:ext cx="6858000" cy="1631216"/>
          </a:xfrm>
          <a:prstGeom prst="rect">
            <a:avLst/>
          </a:prstGeom>
          <a:noFill/>
        </p:spPr>
        <p:txBody>
          <a:bodyPr wrap="square" rtlCol="0">
            <a:spAutoFit/>
          </a:bodyPr>
          <a:lstStyle/>
          <a:p>
            <a:r>
              <a:rPr kumimoji="0" lang="ja-JP" altLang="en-US" sz="2000" dirty="0">
                <a:solidFill>
                  <a:srgbClr val="FF0000"/>
                </a:solidFill>
                <a:latin typeface="ＭＳ 明朝" panose="02020609040205080304" pitchFamily="17" charset="-128"/>
                <a:ea typeface="ＭＳ 明朝" panose="02020609040205080304" pitchFamily="17" charset="-128"/>
              </a:rPr>
              <a:t>★</a:t>
            </a:r>
            <a:r>
              <a:rPr kumimoji="0" lang="en-US" altLang="ja-JP" sz="2000" dirty="0">
                <a:solidFill>
                  <a:srgbClr val="FF0000"/>
                </a:solidFill>
                <a:latin typeface="ＭＳ 明朝" panose="02020609040205080304" pitchFamily="17" charset="-128"/>
                <a:ea typeface="ＭＳ 明朝" panose="02020609040205080304" pitchFamily="17" charset="-128"/>
              </a:rPr>
              <a:t> 2000</a:t>
            </a:r>
            <a:r>
              <a:rPr kumimoji="0" lang="ja-JP" altLang="en-US" sz="2000" dirty="0">
                <a:solidFill>
                  <a:srgbClr val="FF0000"/>
                </a:solidFill>
                <a:latin typeface="ＭＳ 明朝" panose="02020609040205080304" pitchFamily="17" charset="-128"/>
                <a:ea typeface="ＭＳ 明朝" panose="02020609040205080304" pitchFamily="17" charset="-128"/>
              </a:rPr>
              <a:t>年にドイツ連邦人口学研究所（</a:t>
            </a:r>
            <a:r>
              <a:rPr kumimoji="0" lang="en-US" altLang="ja-JP" sz="2000" dirty="0">
                <a:solidFill>
                  <a:srgbClr val="FF0000"/>
                </a:solidFill>
                <a:latin typeface="ＭＳ 明朝" panose="02020609040205080304" pitchFamily="17" charset="-128"/>
                <a:ea typeface="ＭＳ 明朝" panose="02020609040205080304" pitchFamily="17" charset="-128"/>
              </a:rPr>
              <a:t>BIB)</a:t>
            </a:r>
            <a:r>
              <a:rPr kumimoji="0" lang="ja-JP" altLang="en-US" sz="2000" dirty="0">
                <a:solidFill>
                  <a:srgbClr val="FF0000"/>
                </a:solidFill>
                <a:latin typeface="ＭＳ 明朝" panose="02020609040205080304" pitchFamily="17" charset="-128"/>
                <a:ea typeface="ＭＳ 明朝" panose="02020609040205080304" pitchFamily="17" charset="-128"/>
              </a:rPr>
              <a:t>訪問時に、ビスバーデンの土産物屋で購入したもの。古い写真のレプリカと思われるが、著作権者不明のため、個人所有の学術資料として</a:t>
            </a:r>
            <a:r>
              <a:rPr kumimoji="0" lang="de-DE" altLang="ja-JP" sz="2000" dirty="0">
                <a:solidFill>
                  <a:srgbClr val="FF0000"/>
                </a:solidFill>
                <a:latin typeface="ＭＳ 明朝" panose="02020609040205080304" pitchFamily="17" charset="-128"/>
                <a:ea typeface="ＭＳ 明朝" panose="02020609040205080304" pitchFamily="17" charset="-128"/>
              </a:rPr>
              <a:t>,</a:t>
            </a:r>
            <a:r>
              <a:rPr kumimoji="0" lang="ja-JP" altLang="en-US" sz="2000" dirty="0">
                <a:solidFill>
                  <a:srgbClr val="FF0000"/>
                </a:solidFill>
                <a:latin typeface="ＭＳ 明朝" panose="02020609040205080304" pitchFamily="17" charset="-128"/>
                <a:ea typeface="ＭＳ 明朝" panose="02020609040205080304" pitchFamily="17" charset="-128"/>
              </a:rPr>
              <a:t>キャプション（日本語訳）とともに掲載させていただきます。</a:t>
            </a:r>
            <a:endParaRPr kumimoji="0" lang="en-US" altLang="ja-JP" sz="2000" dirty="0">
              <a:solidFill>
                <a:srgbClr val="FF0000"/>
              </a:solidFill>
              <a:latin typeface="ＭＳ 明朝" panose="02020609040205080304" pitchFamily="17" charset="-128"/>
              <a:ea typeface="ＭＳ 明朝" panose="02020609040205080304" pitchFamily="17"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3" name="Picture 5" descr="kazoku 001">
            <a:extLst>
              <a:ext uri="{FF2B5EF4-FFF2-40B4-BE49-F238E27FC236}">
                <a16:creationId xmlns:a16="http://schemas.microsoft.com/office/drawing/2014/main" id="{7E5B07EE-16E9-37F6-38CB-DB41978F4A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72" y="1988840"/>
            <a:ext cx="4512501"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0" name="Rectangle 2">
            <a:extLst>
              <a:ext uri="{FF2B5EF4-FFF2-40B4-BE49-F238E27FC236}">
                <a16:creationId xmlns:a16="http://schemas.microsoft.com/office/drawing/2014/main" id="{683884D8-4195-22AC-1C97-EFC0A5D79039}"/>
              </a:ext>
            </a:extLst>
          </p:cNvPr>
          <p:cNvSpPr>
            <a:spLocks noGrp="1" noChangeArrowheads="1"/>
          </p:cNvSpPr>
          <p:nvPr>
            <p:ph type="title"/>
          </p:nvPr>
        </p:nvSpPr>
        <p:spPr>
          <a:xfrm>
            <a:off x="827623" y="332656"/>
            <a:ext cx="7886700" cy="994172"/>
          </a:xfrm>
          <a:noFill/>
        </p:spPr>
        <p:txBody>
          <a:bodyPr anchor="ctr" anchorCtr="0"/>
          <a:lstStyle/>
          <a:p>
            <a:r>
              <a:rPr kumimoji="0" lang="ja-JP" altLang="en-US" sz="2625" dirty="0">
                <a:ea typeface="ＭＳ 明朝" panose="02020609040205080304" pitchFamily="17" charset="-128"/>
              </a:rPr>
              <a:t>ドイツの絵はがき　その１　</a:t>
            </a:r>
            <a:r>
              <a:rPr kumimoji="0" lang="en-US" altLang="ja-JP" sz="2625" b="1" dirty="0" err="1">
                <a:ea typeface="ＭＳ 明朝" panose="02020609040205080304" pitchFamily="17" charset="-128"/>
              </a:rPr>
              <a:t>Muttergl</a:t>
            </a:r>
            <a:r>
              <a:rPr kumimoji="0" lang="de-DE" altLang="ja-JP" sz="2625" b="1" dirty="0" err="1">
                <a:ea typeface="ＭＳ 明朝" panose="02020609040205080304" pitchFamily="17" charset="-128"/>
              </a:rPr>
              <a:t>ück</a:t>
            </a:r>
            <a:endParaRPr kumimoji="0" lang="ja-JP" altLang="en-US" sz="2625" b="1" dirty="0">
              <a:ea typeface="ＭＳ 明朝" panose="02020609040205080304" pitchFamily="17" charset="-128"/>
            </a:endParaRPr>
          </a:p>
        </p:txBody>
      </p:sp>
      <p:sp>
        <p:nvSpPr>
          <p:cNvPr id="176134" name="Rectangle 6">
            <a:extLst>
              <a:ext uri="{FF2B5EF4-FFF2-40B4-BE49-F238E27FC236}">
                <a16:creationId xmlns:a16="http://schemas.microsoft.com/office/drawing/2014/main" id="{62271865-DAA6-8B16-3854-2F7CEFA73327}"/>
              </a:ext>
            </a:extLst>
          </p:cNvPr>
          <p:cNvSpPr>
            <a:spLocks noGrp="1" noChangeArrowheads="1"/>
          </p:cNvSpPr>
          <p:nvPr>
            <p:ph type="body" idx="1"/>
          </p:nvPr>
        </p:nvSpPr>
        <p:spPr>
          <a:xfrm>
            <a:off x="4770973" y="1906542"/>
            <a:ext cx="3744377" cy="3751308"/>
          </a:xfrm>
        </p:spPr>
        <p:txBody>
          <a:bodyPr>
            <a:normAutofit fontScale="77500" lnSpcReduction="20000"/>
          </a:bodyPr>
          <a:lstStyle/>
          <a:p>
            <a:pPr algn="ctr">
              <a:buFont typeface="Wingdings" panose="05000000000000000000" pitchFamily="2" charset="2"/>
              <a:buNone/>
            </a:pPr>
            <a:r>
              <a:rPr kumimoji="0" lang="en-US" altLang="ja-JP" sz="2625" dirty="0">
                <a:ea typeface="ＭＳ 明朝" panose="02020609040205080304" pitchFamily="17" charset="-128"/>
              </a:rPr>
              <a:t>【</a:t>
            </a:r>
            <a:r>
              <a:rPr kumimoji="0" lang="ja-JP" altLang="en-US" sz="2625" dirty="0">
                <a:ea typeface="ＭＳ 明朝" panose="02020609040205080304" pitchFamily="17" charset="-128"/>
              </a:rPr>
              <a:t>母の幸せ</a:t>
            </a:r>
            <a:r>
              <a:rPr kumimoji="0" lang="en-US" altLang="ja-JP" sz="2625" dirty="0">
                <a:ea typeface="ＭＳ 明朝" panose="02020609040205080304" pitchFamily="17" charset="-128"/>
              </a:rPr>
              <a:t>】</a:t>
            </a:r>
            <a:endParaRPr kumimoji="0" lang="en-US" altLang="ja-JP" sz="1725" dirty="0">
              <a:ea typeface="ＭＳ 明朝" panose="02020609040205080304" pitchFamily="17" charset="-128"/>
            </a:endParaRPr>
          </a:p>
          <a:p>
            <a:pPr>
              <a:buFont typeface="Wingdings" panose="05000000000000000000" pitchFamily="2" charset="2"/>
              <a:buNone/>
            </a:pPr>
            <a:r>
              <a:rPr kumimoji="0" lang="ja-JP" altLang="en-US" sz="1725" dirty="0">
                <a:ea typeface="ＭＳ 明朝" panose="02020609040205080304" pitchFamily="17" charset="-128"/>
              </a:rPr>
              <a:t>　　</a:t>
            </a:r>
            <a:r>
              <a:rPr kumimoji="0" lang="ja-JP" altLang="en-US" sz="2625" dirty="0">
                <a:ea typeface="ＭＳ 明朝" panose="02020609040205080304" pitchFamily="17" charset="-128"/>
              </a:rPr>
              <a:t>母の幸せは、</a:t>
            </a:r>
            <a:endParaRPr kumimoji="0" lang="en-US" altLang="ja-JP" sz="2625" dirty="0">
              <a:ea typeface="ＭＳ 明朝" panose="02020609040205080304" pitchFamily="17" charset="-128"/>
            </a:endParaRPr>
          </a:p>
          <a:p>
            <a:pPr>
              <a:buFont typeface="Wingdings" panose="05000000000000000000" pitchFamily="2" charset="2"/>
              <a:buNone/>
            </a:pPr>
            <a:r>
              <a:rPr kumimoji="0" lang="ja-JP" altLang="en-US" sz="2625" dirty="0">
                <a:ea typeface="ＭＳ 明朝" panose="02020609040205080304" pitchFamily="17" charset="-128"/>
              </a:rPr>
              <a:t>　子どもたちが</a:t>
            </a:r>
            <a:endParaRPr kumimoji="0" lang="en-US" altLang="ja-JP" sz="2625" dirty="0">
              <a:ea typeface="ＭＳ 明朝" panose="02020609040205080304" pitchFamily="17" charset="-128"/>
            </a:endParaRPr>
          </a:p>
          <a:p>
            <a:pPr>
              <a:buFont typeface="Wingdings" panose="05000000000000000000" pitchFamily="2" charset="2"/>
              <a:buNone/>
            </a:pPr>
            <a:r>
              <a:rPr kumimoji="0" lang="ja-JP" altLang="en-US" sz="2625" dirty="0">
                <a:ea typeface="ＭＳ 明朝" panose="02020609040205080304" pitchFamily="17" charset="-128"/>
              </a:rPr>
              <a:t>　夜、</a:t>
            </a:r>
            <a:endParaRPr kumimoji="0" lang="en-US" altLang="ja-JP" sz="2625" dirty="0">
              <a:ea typeface="ＭＳ 明朝" panose="02020609040205080304" pitchFamily="17" charset="-128"/>
            </a:endParaRPr>
          </a:p>
          <a:p>
            <a:pPr>
              <a:buFont typeface="Wingdings" panose="05000000000000000000" pitchFamily="2" charset="2"/>
              <a:buNone/>
            </a:pPr>
            <a:r>
              <a:rPr kumimoji="0" lang="ja-JP" altLang="en-US" sz="2625" dirty="0">
                <a:ea typeface="ＭＳ 明朝" panose="02020609040205080304" pitchFamily="17" charset="-128"/>
              </a:rPr>
              <a:t>　ベッドで安らかに眠っているのを感じること。</a:t>
            </a:r>
            <a:endParaRPr kumimoji="0" lang="en-US" altLang="ja-JP" sz="2625" dirty="0">
              <a:ea typeface="ＭＳ 明朝" panose="02020609040205080304" pitchFamily="17" charset="-128"/>
            </a:endParaRPr>
          </a:p>
          <a:p>
            <a:pPr>
              <a:buFont typeface="Wingdings" panose="05000000000000000000" pitchFamily="2" charset="2"/>
              <a:buNone/>
            </a:pPr>
            <a:endParaRPr kumimoji="0" lang="en-US" altLang="ja-JP" dirty="0">
              <a:solidFill>
                <a:srgbClr val="FF0000"/>
              </a:solidFill>
              <a:ea typeface="ＭＳ 明朝" panose="02020609040205080304" pitchFamily="17" charset="-128"/>
            </a:endParaRPr>
          </a:p>
          <a:p>
            <a:pPr>
              <a:buFont typeface="Wingdings" panose="05000000000000000000" pitchFamily="2" charset="2"/>
              <a:buNone/>
            </a:pPr>
            <a:r>
              <a:rPr kumimoji="0" lang="ja-JP" altLang="en-US" dirty="0">
                <a:solidFill>
                  <a:srgbClr val="FF0000"/>
                </a:solidFill>
                <a:ea typeface="ＭＳ 明朝" panose="02020609040205080304" pitchFamily="17" charset="-128"/>
              </a:rPr>
              <a:t>＊親にとって、眠っている子は天使、泣き叫ぶ子は悪魔というのは、世界共通のようです。</a:t>
            </a:r>
            <a:endParaRPr kumimoji="0" lang="en-US" altLang="ja-JP" dirty="0">
              <a:solidFill>
                <a:srgbClr val="FF0000"/>
              </a:solidFill>
              <a:ea typeface="ＭＳ 明朝" panose="02020609040205080304" pitchFamily="17" charset="-128"/>
            </a:endParaRPr>
          </a:p>
          <a:p>
            <a:pPr>
              <a:buFont typeface="Wingdings" panose="05000000000000000000" pitchFamily="2" charset="2"/>
              <a:buNone/>
            </a:pPr>
            <a:endParaRPr kumimoji="0" lang="ja-JP" altLang="en-US" sz="2625" dirty="0">
              <a:ea typeface="ＭＳ 明朝" panose="02020609040205080304" pitchFamily="17"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kazoku 002">
            <a:extLst>
              <a:ext uri="{FF2B5EF4-FFF2-40B4-BE49-F238E27FC236}">
                <a16:creationId xmlns:a16="http://schemas.microsoft.com/office/drawing/2014/main" id="{D0329552-81A8-8ECA-F4B2-731056CF1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054166"/>
            <a:ext cx="4641282" cy="34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5" name="Rectangle 3">
            <a:extLst>
              <a:ext uri="{FF2B5EF4-FFF2-40B4-BE49-F238E27FC236}">
                <a16:creationId xmlns:a16="http://schemas.microsoft.com/office/drawing/2014/main" id="{A647C875-5230-C3B4-2787-A151A70B9204}"/>
              </a:ext>
            </a:extLst>
          </p:cNvPr>
          <p:cNvSpPr>
            <a:spLocks noGrp="1" noChangeArrowheads="1"/>
          </p:cNvSpPr>
          <p:nvPr>
            <p:ph type="title"/>
          </p:nvPr>
        </p:nvSpPr>
        <p:spPr>
          <a:noFill/>
        </p:spPr>
        <p:txBody>
          <a:bodyPr anchor="ctr" anchorCtr="0"/>
          <a:lstStyle/>
          <a:p>
            <a:r>
              <a:rPr kumimoji="0" lang="ja-JP" altLang="en-US" sz="2625" dirty="0">
                <a:ea typeface="ＭＳ 明朝" panose="02020609040205080304" pitchFamily="17" charset="-128"/>
              </a:rPr>
              <a:t>ドイツの絵はがき　その２   </a:t>
            </a:r>
            <a:r>
              <a:rPr kumimoji="0" lang="de-DE" altLang="ja-JP" sz="2625" dirty="0">
                <a:ea typeface="ＭＳ 明朝" panose="02020609040205080304" pitchFamily="17" charset="-128"/>
              </a:rPr>
              <a:t>Die Superfrau</a:t>
            </a:r>
            <a:endParaRPr kumimoji="0" lang="ja-JP" altLang="en-US" sz="2625" dirty="0">
              <a:ea typeface="ＭＳ 明朝" panose="02020609040205080304" pitchFamily="17" charset="-128"/>
            </a:endParaRPr>
          </a:p>
        </p:txBody>
      </p:sp>
      <p:sp>
        <p:nvSpPr>
          <p:cNvPr id="182276" name="Rectangle 4">
            <a:extLst>
              <a:ext uri="{FF2B5EF4-FFF2-40B4-BE49-F238E27FC236}">
                <a16:creationId xmlns:a16="http://schemas.microsoft.com/office/drawing/2014/main" id="{3BC39DF5-E58A-4F3E-8499-7D4CD5413984}"/>
              </a:ext>
            </a:extLst>
          </p:cNvPr>
          <p:cNvSpPr>
            <a:spLocks noGrp="1" noChangeArrowheads="1"/>
          </p:cNvSpPr>
          <p:nvPr>
            <p:ph type="body" idx="1"/>
          </p:nvPr>
        </p:nvSpPr>
        <p:spPr>
          <a:xfrm>
            <a:off x="5470809" y="1996414"/>
            <a:ext cx="3350745" cy="3480962"/>
          </a:xfrm>
        </p:spPr>
        <p:txBody>
          <a:bodyPr>
            <a:normAutofit fontScale="77500" lnSpcReduction="20000"/>
          </a:bodyPr>
          <a:lstStyle/>
          <a:p>
            <a:pPr algn="ctr">
              <a:buFont typeface="Wingdings" panose="05000000000000000000" pitchFamily="2" charset="2"/>
              <a:buNone/>
            </a:pPr>
            <a:r>
              <a:rPr kumimoji="0" lang="en-US" altLang="ja-JP" dirty="0">
                <a:ea typeface="ＭＳ 明朝" panose="02020609040205080304" pitchFamily="17" charset="-128"/>
              </a:rPr>
              <a:t>【</a:t>
            </a:r>
            <a:r>
              <a:rPr kumimoji="0" lang="ja-JP" altLang="en-US" dirty="0">
                <a:ea typeface="ＭＳ 明朝" panose="02020609040205080304" pitchFamily="17" charset="-128"/>
              </a:rPr>
              <a:t>スーパーウーマン</a:t>
            </a:r>
            <a:r>
              <a:rPr kumimoji="0" lang="en-US" altLang="ja-JP" dirty="0">
                <a:ea typeface="ＭＳ 明朝" panose="02020609040205080304" pitchFamily="17" charset="-128"/>
              </a:rPr>
              <a:t>】</a:t>
            </a:r>
          </a:p>
          <a:p>
            <a:pPr>
              <a:buFont typeface="Wingdings" panose="05000000000000000000" pitchFamily="2" charset="2"/>
              <a:buNone/>
            </a:pPr>
            <a:r>
              <a:rPr kumimoji="0" lang="ja-JP" altLang="en-US" dirty="0">
                <a:ea typeface="ＭＳ 明朝" panose="02020609040205080304" pitchFamily="17" charset="-128"/>
              </a:rPr>
              <a:t>　</a:t>
            </a:r>
            <a:endParaRPr kumimoji="0" lang="en-US" altLang="ja-JP" dirty="0">
              <a:ea typeface="ＭＳ 明朝" panose="02020609040205080304" pitchFamily="17" charset="-128"/>
            </a:endParaRPr>
          </a:p>
          <a:p>
            <a:pPr>
              <a:buFont typeface="Wingdings" panose="05000000000000000000" pitchFamily="2" charset="2"/>
              <a:buNone/>
            </a:pPr>
            <a:r>
              <a:rPr kumimoji="0" lang="ja-JP" altLang="en-US" dirty="0">
                <a:ea typeface="ＭＳ 明朝" panose="02020609040205080304" pitchFamily="17" charset="-128"/>
              </a:rPr>
              <a:t>　女神のように</a:t>
            </a:r>
            <a:endParaRPr kumimoji="0" lang="en-US" altLang="ja-JP" dirty="0">
              <a:ea typeface="ＭＳ 明朝" panose="02020609040205080304" pitchFamily="17" charset="-128"/>
            </a:endParaRPr>
          </a:p>
          <a:p>
            <a:pPr>
              <a:buFont typeface="Wingdings" panose="05000000000000000000" pitchFamily="2" charset="2"/>
              <a:buNone/>
            </a:pPr>
            <a:r>
              <a:rPr kumimoji="0" lang="ja-JP" altLang="en-US" dirty="0">
                <a:ea typeface="ＭＳ 明朝" panose="02020609040205080304" pitchFamily="17" charset="-128"/>
              </a:rPr>
              <a:t>　料理し、</a:t>
            </a:r>
            <a:endParaRPr kumimoji="0" lang="en-US" altLang="ja-JP" dirty="0">
              <a:ea typeface="ＭＳ 明朝" panose="02020609040205080304" pitchFamily="17" charset="-128"/>
            </a:endParaRPr>
          </a:p>
          <a:p>
            <a:pPr>
              <a:buFont typeface="Wingdings" panose="05000000000000000000" pitchFamily="2" charset="2"/>
              <a:buNone/>
            </a:pPr>
            <a:r>
              <a:rPr kumimoji="0" lang="ja-JP" altLang="en-US" dirty="0">
                <a:ea typeface="ＭＳ 明朝" panose="02020609040205080304" pitchFamily="17" charset="-128"/>
              </a:rPr>
              <a:t>　悪魔のように</a:t>
            </a:r>
            <a:endParaRPr kumimoji="0" lang="en-US" altLang="ja-JP" dirty="0">
              <a:ea typeface="ＭＳ 明朝" panose="02020609040205080304" pitchFamily="17" charset="-128"/>
            </a:endParaRPr>
          </a:p>
          <a:p>
            <a:pPr>
              <a:buFont typeface="Wingdings" panose="05000000000000000000" pitchFamily="2" charset="2"/>
              <a:buNone/>
            </a:pPr>
            <a:r>
              <a:rPr kumimoji="0" lang="ja-JP" altLang="en-US" dirty="0">
                <a:ea typeface="ＭＳ 明朝" panose="02020609040205080304" pitchFamily="17" charset="-128"/>
              </a:rPr>
              <a:t>　清潔にする。</a:t>
            </a:r>
            <a:endParaRPr kumimoji="0" lang="de-DE" altLang="ja-JP" dirty="0">
              <a:ea typeface="ＭＳ 明朝" panose="02020609040205080304" pitchFamily="17" charset="-128"/>
            </a:endParaRPr>
          </a:p>
          <a:p>
            <a:pPr>
              <a:buFont typeface="Wingdings" panose="05000000000000000000" pitchFamily="2" charset="2"/>
              <a:buNone/>
            </a:pPr>
            <a:endParaRPr kumimoji="0" lang="de-DE" altLang="ja-JP" sz="1575" dirty="0">
              <a:ea typeface="ＭＳ 明朝" panose="02020609040205080304" pitchFamily="17" charset="-128"/>
            </a:endParaRPr>
          </a:p>
          <a:p>
            <a:pPr>
              <a:buFont typeface="Wingdings" panose="05000000000000000000" pitchFamily="2" charset="2"/>
              <a:buNone/>
            </a:pPr>
            <a:r>
              <a:rPr kumimoji="0" lang="ja-JP" altLang="en-US" sz="1575" dirty="0">
                <a:solidFill>
                  <a:srgbClr val="FF0000"/>
                </a:solidFill>
                <a:ea typeface="ＭＳ 明朝" panose="02020609040205080304" pitchFamily="17" charset="-128"/>
              </a:rPr>
              <a:t>★ドイツでは食器洗い・洗濯は煮沸に近い。</a:t>
            </a:r>
            <a:endParaRPr kumimoji="0" lang="en-US" altLang="ja-JP" sz="1575" dirty="0">
              <a:solidFill>
                <a:srgbClr val="FF0000"/>
              </a:solidFill>
              <a:ea typeface="ＭＳ 明朝" panose="02020609040205080304" pitchFamily="17" charset="-128"/>
            </a:endParaRPr>
          </a:p>
          <a:p>
            <a:pPr>
              <a:buFont typeface="Wingdings" panose="05000000000000000000" pitchFamily="2" charset="2"/>
              <a:buNone/>
            </a:pPr>
            <a:r>
              <a:rPr kumimoji="0" lang="ja-JP" altLang="en-US" sz="1575" dirty="0">
                <a:solidFill>
                  <a:srgbClr val="FF0000"/>
                </a:solidFill>
                <a:ea typeface="ＭＳ 明朝" panose="02020609040205080304" pitchFamily="17" charset="-128"/>
              </a:rPr>
              <a:t>★ドイツのキッチン（手術室？）</a:t>
            </a:r>
            <a:endParaRPr kumimoji="0" lang="en-US" altLang="ja-JP" sz="1575" dirty="0">
              <a:solidFill>
                <a:srgbClr val="FF0000"/>
              </a:solidFill>
              <a:ea typeface="ＭＳ 明朝" panose="02020609040205080304" pitchFamily="17" charset="-128"/>
            </a:endParaRPr>
          </a:p>
          <a:p>
            <a:pPr>
              <a:buFont typeface="Wingdings" panose="05000000000000000000" pitchFamily="2" charset="2"/>
              <a:buNone/>
            </a:pPr>
            <a:r>
              <a:rPr kumimoji="0" lang="ja-JP" altLang="en-US" sz="1575" dirty="0">
                <a:solidFill>
                  <a:srgbClr val="FF0000"/>
                </a:solidFill>
                <a:ea typeface="ＭＳ 明朝" panose="02020609040205080304" pitchFamily="17" charset="-128"/>
              </a:rPr>
              <a:t>ピッカ・ピッカ、ツルツルが原則</a:t>
            </a:r>
            <a:endParaRPr kumimoji="0" lang="en-US" altLang="ja-JP" sz="1575" dirty="0">
              <a:solidFill>
                <a:srgbClr val="FF0000"/>
              </a:solidFill>
              <a:ea typeface="ＭＳ 明朝" panose="02020609040205080304" pitchFamily="17" charset="-128"/>
            </a:endParaRPr>
          </a:p>
          <a:p>
            <a:pPr>
              <a:buFont typeface="Wingdings" panose="05000000000000000000" pitchFamily="2" charset="2"/>
              <a:buNone/>
            </a:pPr>
            <a:r>
              <a:rPr kumimoji="0" lang="ja-JP" altLang="en-US" sz="1575" dirty="0">
                <a:solidFill>
                  <a:srgbClr val="FF0000"/>
                </a:solidFill>
                <a:ea typeface="ＭＳ 明朝" panose="02020609040205080304" pitchFamily="17" charset="-128"/>
              </a:rPr>
              <a:t>汚れ（</a:t>
            </a:r>
            <a:r>
              <a:rPr kumimoji="0" lang="en-US" altLang="ja-JP" sz="1575" dirty="0">
                <a:solidFill>
                  <a:srgbClr val="FF0000"/>
                </a:solidFill>
                <a:ea typeface="ＭＳ 明朝" panose="02020609040205080304" pitchFamily="17" charset="-128"/>
              </a:rPr>
              <a:t>Schmutz)</a:t>
            </a:r>
            <a:r>
              <a:rPr kumimoji="0" lang="ja-JP" altLang="en-US" sz="1575" dirty="0">
                <a:solidFill>
                  <a:srgbClr val="FF0000"/>
                </a:solidFill>
                <a:ea typeface="ＭＳ 明朝" panose="02020609040205080304" pitchFamily="17" charset="-128"/>
              </a:rPr>
              <a:t>厳禁。</a:t>
            </a:r>
            <a:endParaRPr kumimoji="0" lang="en-US" altLang="ja-JP" sz="1575" dirty="0">
              <a:solidFill>
                <a:srgbClr val="FF0000"/>
              </a:solidFill>
              <a:ea typeface="ＭＳ 明朝" panose="02020609040205080304" pitchFamily="17" charset="-128"/>
            </a:endParaRPr>
          </a:p>
          <a:p>
            <a:pPr>
              <a:buFont typeface="Wingdings" panose="05000000000000000000" pitchFamily="2" charset="2"/>
              <a:buNone/>
            </a:pPr>
            <a:r>
              <a:rPr kumimoji="0" lang="ja-JP" altLang="en-US" sz="1575" dirty="0">
                <a:solidFill>
                  <a:srgbClr val="FF0000"/>
                </a:solidFill>
                <a:ea typeface="ＭＳ 明朝" panose="02020609040205080304" pitchFamily="17" charset="-128"/>
              </a:rPr>
              <a:t>基本的に料理は週末のみ</a:t>
            </a:r>
            <a:endParaRPr kumimoji="0" lang="en-US" altLang="ja-JP" sz="1575" dirty="0">
              <a:solidFill>
                <a:srgbClr val="FF0000"/>
              </a:solidFill>
              <a:ea typeface="ＭＳ 明朝" panose="02020609040205080304" pitchFamily="17" charset="-128"/>
            </a:endParaRPr>
          </a:p>
          <a:p>
            <a:pPr>
              <a:buFont typeface="Wingdings" panose="05000000000000000000" pitchFamily="2" charset="2"/>
              <a:buNone/>
            </a:pPr>
            <a:endParaRPr kumimoji="0" lang="en-US" altLang="ja-JP" sz="1575" dirty="0">
              <a:ea typeface="ＭＳ 明朝" panose="02020609040205080304" pitchFamily="17" charset="-128"/>
            </a:endParaRPr>
          </a:p>
          <a:p>
            <a:pPr>
              <a:buFont typeface="Wingdings" panose="05000000000000000000" pitchFamily="2" charset="2"/>
              <a:buNone/>
            </a:pPr>
            <a:endParaRPr kumimoji="0" lang="en-US" altLang="ja-JP" sz="1575" dirty="0">
              <a:ea typeface="ＭＳ 明朝" panose="02020609040205080304" pitchFamily="17" charset="-128"/>
            </a:endParaRPr>
          </a:p>
          <a:p>
            <a:pPr>
              <a:buFont typeface="Wingdings" panose="05000000000000000000" pitchFamily="2" charset="2"/>
              <a:buNone/>
            </a:pPr>
            <a:endParaRPr kumimoji="0" lang="en-US" altLang="ja-JP" sz="1575" dirty="0">
              <a:ea typeface="ＭＳ 明朝" panose="02020609040205080304" pitchFamily="17" charset="-128"/>
            </a:endParaRPr>
          </a:p>
          <a:p>
            <a:pPr>
              <a:buFont typeface="Wingdings" panose="05000000000000000000" pitchFamily="2" charset="2"/>
              <a:buNone/>
            </a:pPr>
            <a:endParaRPr kumimoji="0" lang="de-DE" altLang="ja-JP" sz="1575" dirty="0">
              <a:ea typeface="ＭＳ 明朝" panose="02020609040205080304" pitchFamily="17" charset="-128"/>
            </a:endParaRPr>
          </a:p>
          <a:p>
            <a:pPr>
              <a:buFont typeface="Wingdings" panose="05000000000000000000" pitchFamily="2" charset="2"/>
              <a:buNone/>
            </a:pPr>
            <a:endParaRPr kumimoji="0" lang="ja-JP" altLang="en-US" sz="1575" dirty="0">
              <a:ea typeface="ＭＳ 明朝" panose="02020609040205080304" pitchFamily="17"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kazoku 003">
            <a:extLst>
              <a:ext uri="{FF2B5EF4-FFF2-40B4-BE49-F238E27FC236}">
                <a16:creationId xmlns:a16="http://schemas.microsoft.com/office/drawing/2014/main" id="{9B4E1111-8F6A-CD0B-F012-9E8ACBCF1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00275"/>
            <a:ext cx="4608512"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3" name="Rectangle 3">
            <a:extLst>
              <a:ext uri="{FF2B5EF4-FFF2-40B4-BE49-F238E27FC236}">
                <a16:creationId xmlns:a16="http://schemas.microsoft.com/office/drawing/2014/main" id="{E42A61FD-CCAE-5F9C-863C-AC08996646B6}"/>
              </a:ext>
            </a:extLst>
          </p:cNvPr>
          <p:cNvSpPr>
            <a:spLocks noGrp="1" noChangeArrowheads="1"/>
          </p:cNvSpPr>
          <p:nvPr>
            <p:ph type="title"/>
          </p:nvPr>
        </p:nvSpPr>
        <p:spPr>
          <a:xfrm>
            <a:off x="680261" y="692696"/>
            <a:ext cx="7957765" cy="603920"/>
          </a:xfrm>
          <a:noFill/>
        </p:spPr>
        <p:txBody>
          <a:bodyPr anchor="t"/>
          <a:lstStyle/>
          <a:p>
            <a:r>
              <a:rPr kumimoji="0" lang="ja-JP" altLang="en-US" sz="2625" dirty="0">
                <a:ea typeface="ＭＳ 明朝" panose="02020609040205080304" pitchFamily="17" charset="-128"/>
              </a:rPr>
              <a:t>ドイツの絵はがき　その３ </a:t>
            </a:r>
            <a:r>
              <a:rPr kumimoji="0" lang="de-DE" altLang="ja-JP" sz="2625" dirty="0">
                <a:ea typeface="ＭＳ 明朝" panose="02020609040205080304" pitchFamily="17" charset="-128"/>
              </a:rPr>
              <a:t>Emanzipation</a:t>
            </a:r>
            <a:endParaRPr kumimoji="0" lang="ja-JP" altLang="en-US" sz="2625" dirty="0">
              <a:ea typeface="ＭＳ 明朝" panose="02020609040205080304" pitchFamily="17" charset="-128"/>
            </a:endParaRPr>
          </a:p>
        </p:txBody>
      </p:sp>
      <p:sp>
        <p:nvSpPr>
          <p:cNvPr id="184324" name="Rectangle 4">
            <a:extLst>
              <a:ext uri="{FF2B5EF4-FFF2-40B4-BE49-F238E27FC236}">
                <a16:creationId xmlns:a16="http://schemas.microsoft.com/office/drawing/2014/main" id="{5AFA4324-BCBA-7280-8FFC-3FC964E75C36}"/>
              </a:ext>
            </a:extLst>
          </p:cNvPr>
          <p:cNvSpPr>
            <a:spLocks noGrp="1" noChangeArrowheads="1"/>
          </p:cNvSpPr>
          <p:nvPr>
            <p:ph type="body" idx="1"/>
          </p:nvPr>
        </p:nvSpPr>
        <p:spPr>
          <a:xfrm>
            <a:off x="5170572" y="1847337"/>
            <a:ext cx="3264167" cy="3608382"/>
          </a:xfrm>
        </p:spPr>
        <p:txBody>
          <a:bodyPr>
            <a:normAutofit fontScale="92500" lnSpcReduction="20000"/>
          </a:bodyPr>
          <a:lstStyle/>
          <a:p>
            <a:pPr algn="ctr">
              <a:lnSpc>
                <a:spcPct val="90000"/>
              </a:lnSpc>
              <a:buFont typeface="Wingdings" panose="05000000000000000000" pitchFamily="2" charset="2"/>
              <a:buNone/>
            </a:pPr>
            <a:r>
              <a:rPr kumimoji="0" lang="en-US" altLang="ja-JP" sz="2625" dirty="0">
                <a:ea typeface="ＭＳ 明朝" panose="02020609040205080304" pitchFamily="17" charset="-128"/>
              </a:rPr>
              <a:t>【</a:t>
            </a:r>
            <a:r>
              <a:rPr kumimoji="0" lang="ja-JP" altLang="en-US" sz="2625" dirty="0">
                <a:ea typeface="ＭＳ 明朝" panose="02020609040205080304" pitchFamily="17" charset="-128"/>
              </a:rPr>
              <a:t>女性解放</a:t>
            </a:r>
            <a:r>
              <a:rPr kumimoji="0" lang="en-US" altLang="ja-JP" sz="2625" dirty="0">
                <a:ea typeface="ＭＳ 明朝" panose="02020609040205080304" pitchFamily="17" charset="-128"/>
              </a:rPr>
              <a:t>】</a:t>
            </a:r>
          </a:p>
          <a:p>
            <a:pPr algn="ctr">
              <a:lnSpc>
                <a:spcPct val="90000"/>
              </a:lnSpc>
              <a:buFont typeface="Wingdings" panose="05000000000000000000" pitchFamily="2" charset="2"/>
              <a:buNone/>
            </a:pPr>
            <a:endParaRPr kumimoji="0" lang="en-US" altLang="ja-JP" sz="2625" dirty="0">
              <a:ea typeface="ＭＳ 明朝" panose="02020609040205080304" pitchFamily="17" charset="-128"/>
            </a:endParaRPr>
          </a:p>
          <a:p>
            <a:pPr>
              <a:lnSpc>
                <a:spcPct val="90000"/>
              </a:lnSpc>
              <a:buFont typeface="Wingdings" panose="05000000000000000000" pitchFamily="2" charset="2"/>
              <a:buNone/>
            </a:pPr>
            <a:r>
              <a:rPr kumimoji="0" lang="ja-JP" altLang="en-US" sz="2175" dirty="0">
                <a:solidFill>
                  <a:schemeClr val="accent2"/>
                </a:solidFill>
                <a:ea typeface="ＭＳ 明朝" panose="02020609040205080304" pitchFamily="17" charset="-128"/>
              </a:rPr>
              <a:t>　</a:t>
            </a:r>
            <a:r>
              <a:rPr kumimoji="0" lang="ja-JP" altLang="en-US" sz="1800" dirty="0">
                <a:ea typeface="ＭＳ 明朝" panose="02020609040205080304" pitchFamily="17" charset="-128"/>
              </a:rPr>
              <a:t>確かに、これは大変な</a:t>
            </a:r>
            <a:endParaRPr kumimoji="0" lang="en-US" altLang="ja-JP" sz="1800" dirty="0">
              <a:ea typeface="ＭＳ 明朝" panose="02020609040205080304" pitchFamily="17" charset="-128"/>
            </a:endParaRPr>
          </a:p>
          <a:p>
            <a:pPr>
              <a:lnSpc>
                <a:spcPct val="90000"/>
              </a:lnSpc>
              <a:buFont typeface="Wingdings" panose="05000000000000000000" pitchFamily="2" charset="2"/>
              <a:buNone/>
            </a:pPr>
            <a:r>
              <a:rPr kumimoji="0" lang="ja-JP" altLang="en-US" sz="1800" dirty="0">
                <a:ea typeface="ＭＳ 明朝" panose="02020609040205080304" pitchFamily="17" charset="-128"/>
              </a:rPr>
              <a:t>　進歩である。</a:t>
            </a:r>
            <a:endParaRPr kumimoji="0" lang="en-US" altLang="ja-JP" sz="1800" dirty="0">
              <a:ea typeface="ＭＳ 明朝" panose="02020609040205080304" pitchFamily="17" charset="-128"/>
            </a:endParaRPr>
          </a:p>
          <a:p>
            <a:pPr>
              <a:lnSpc>
                <a:spcPct val="90000"/>
              </a:lnSpc>
              <a:buFont typeface="Wingdings" panose="05000000000000000000" pitchFamily="2" charset="2"/>
              <a:buNone/>
            </a:pPr>
            <a:r>
              <a:rPr kumimoji="0" lang="ja-JP" altLang="en-US" sz="1800" dirty="0">
                <a:ea typeface="ＭＳ 明朝" panose="02020609040205080304" pitchFamily="17" charset="-128"/>
              </a:rPr>
              <a:t>　女性が子どもを持ち</a:t>
            </a:r>
            <a:endParaRPr kumimoji="0" lang="en-US" altLang="ja-JP" sz="1800" dirty="0">
              <a:ea typeface="ＭＳ 明朝" panose="02020609040205080304" pitchFamily="17" charset="-128"/>
            </a:endParaRPr>
          </a:p>
          <a:p>
            <a:pPr>
              <a:lnSpc>
                <a:spcPct val="90000"/>
              </a:lnSpc>
              <a:buFont typeface="Wingdings" panose="05000000000000000000" pitchFamily="2" charset="2"/>
              <a:buNone/>
            </a:pPr>
            <a:r>
              <a:rPr kumimoji="0" lang="ja-JP" altLang="en-US" sz="1800" dirty="0">
                <a:ea typeface="ＭＳ 明朝" panose="02020609040205080304" pitchFamily="17" charset="-128"/>
              </a:rPr>
              <a:t>　家事の面倒をこなす</a:t>
            </a:r>
            <a:endParaRPr kumimoji="0" lang="en-US" altLang="ja-JP" sz="1800" dirty="0">
              <a:ea typeface="ＭＳ 明朝" panose="02020609040205080304" pitchFamily="17" charset="-128"/>
            </a:endParaRPr>
          </a:p>
          <a:p>
            <a:pPr>
              <a:lnSpc>
                <a:spcPct val="90000"/>
              </a:lnSpc>
              <a:buFont typeface="Wingdings" panose="05000000000000000000" pitchFamily="2" charset="2"/>
              <a:buNone/>
            </a:pPr>
            <a:r>
              <a:rPr kumimoji="0" lang="ja-JP" altLang="en-US" sz="1800" dirty="0">
                <a:ea typeface="ＭＳ 明朝" panose="02020609040205080304" pitchFamily="17" charset="-128"/>
              </a:rPr>
              <a:t>　だけではなく、</a:t>
            </a:r>
            <a:endParaRPr kumimoji="0" lang="en-US" altLang="ja-JP" sz="1800" dirty="0">
              <a:ea typeface="ＭＳ 明朝" panose="02020609040205080304" pitchFamily="17" charset="-128"/>
            </a:endParaRPr>
          </a:p>
          <a:p>
            <a:pPr>
              <a:lnSpc>
                <a:spcPct val="90000"/>
              </a:lnSpc>
              <a:buFont typeface="Wingdings" panose="05000000000000000000" pitchFamily="2" charset="2"/>
              <a:buNone/>
            </a:pPr>
            <a:r>
              <a:rPr kumimoji="0" lang="ja-JP" altLang="en-US" sz="1800" dirty="0">
                <a:ea typeface="ＭＳ 明朝" panose="02020609040205080304" pitchFamily="17" charset="-128"/>
              </a:rPr>
              <a:t>　家族のためにお金まで</a:t>
            </a:r>
            <a:endParaRPr kumimoji="0" lang="en-US" altLang="ja-JP" sz="1800" dirty="0">
              <a:ea typeface="ＭＳ 明朝" panose="02020609040205080304" pitchFamily="17" charset="-128"/>
            </a:endParaRPr>
          </a:p>
          <a:p>
            <a:pPr>
              <a:lnSpc>
                <a:spcPct val="90000"/>
              </a:lnSpc>
              <a:buFont typeface="Wingdings" panose="05000000000000000000" pitchFamily="2" charset="2"/>
              <a:buNone/>
            </a:pPr>
            <a:r>
              <a:rPr kumimoji="0" lang="ja-JP" altLang="en-US" sz="1800" dirty="0">
                <a:ea typeface="ＭＳ 明朝" panose="02020609040205080304" pitchFamily="17" charset="-128"/>
              </a:rPr>
              <a:t>　稼ぐ事ことが許される</a:t>
            </a:r>
            <a:endParaRPr kumimoji="0" lang="en-US" altLang="ja-JP" sz="1800" dirty="0">
              <a:ea typeface="ＭＳ 明朝" panose="02020609040205080304" pitchFamily="17" charset="-128"/>
            </a:endParaRPr>
          </a:p>
          <a:p>
            <a:pPr>
              <a:lnSpc>
                <a:spcPct val="90000"/>
              </a:lnSpc>
              <a:buFont typeface="Wingdings" panose="05000000000000000000" pitchFamily="2" charset="2"/>
              <a:buNone/>
            </a:pPr>
            <a:r>
              <a:rPr kumimoji="0" lang="ja-JP" altLang="en-US" sz="1800" dirty="0">
                <a:ea typeface="ＭＳ 明朝" panose="02020609040205080304" pitchFamily="17" charset="-128"/>
              </a:rPr>
              <a:t>　なんて！</a:t>
            </a:r>
            <a:endParaRPr kumimoji="0" lang="en-US" altLang="ja-JP" sz="1800" dirty="0">
              <a:ea typeface="ＭＳ 明朝" panose="02020609040205080304" pitchFamily="17" charset="-128"/>
            </a:endParaRPr>
          </a:p>
          <a:p>
            <a:pPr>
              <a:lnSpc>
                <a:spcPct val="90000"/>
              </a:lnSpc>
              <a:buFont typeface="Wingdings" panose="05000000000000000000" pitchFamily="2" charset="2"/>
              <a:buNone/>
            </a:pPr>
            <a:endParaRPr kumimoji="0" lang="en-US" altLang="ja-JP" sz="1800" dirty="0">
              <a:ea typeface="ＭＳ 明朝" panose="02020609040205080304" pitchFamily="17" charset="-128"/>
            </a:endParaRPr>
          </a:p>
          <a:p>
            <a:pPr>
              <a:lnSpc>
                <a:spcPct val="90000"/>
              </a:lnSpc>
              <a:buFont typeface="Wingdings" panose="05000000000000000000" pitchFamily="2" charset="2"/>
              <a:buNone/>
            </a:pPr>
            <a:r>
              <a:rPr kumimoji="0" lang="ja-JP" altLang="en-US" sz="1800" dirty="0">
                <a:solidFill>
                  <a:srgbClr val="FF0000"/>
                </a:solidFill>
                <a:ea typeface="ＭＳ 明朝" panose="02020609040205080304" pitchFamily="17" charset="-128"/>
              </a:rPr>
              <a:t>＊女性の就業は家族のためであり、女性解放の第一歩という肯定的な評価があった。</a:t>
            </a:r>
            <a:endParaRPr kumimoji="0" lang="en-US" altLang="ja-JP" sz="1800" dirty="0">
              <a:solidFill>
                <a:srgbClr val="FF0000"/>
              </a:solidFill>
              <a:ea typeface="ＭＳ 明朝" panose="02020609040205080304" pitchFamily="17" charset="-128"/>
            </a:endParaRPr>
          </a:p>
          <a:p>
            <a:pPr>
              <a:lnSpc>
                <a:spcPct val="90000"/>
              </a:lnSpc>
              <a:buFont typeface="Wingdings" panose="05000000000000000000" pitchFamily="2" charset="2"/>
              <a:buNone/>
            </a:pPr>
            <a:endParaRPr kumimoji="0" lang="en-US" altLang="ja-JP" sz="2175" dirty="0">
              <a:ea typeface="ＭＳ 明朝" panose="02020609040205080304" pitchFamily="17" charset="-128"/>
            </a:endParaRPr>
          </a:p>
          <a:p>
            <a:pPr>
              <a:lnSpc>
                <a:spcPct val="90000"/>
              </a:lnSpc>
              <a:buFont typeface="Wingdings" panose="05000000000000000000" pitchFamily="2" charset="2"/>
              <a:buNone/>
            </a:pPr>
            <a:endParaRPr kumimoji="0" lang="en-US" altLang="ja-JP" sz="2175" dirty="0">
              <a:ea typeface="ＭＳ 明朝" panose="02020609040205080304" pitchFamily="17" charset="-128"/>
            </a:endParaRPr>
          </a:p>
          <a:p>
            <a:pPr>
              <a:lnSpc>
                <a:spcPct val="90000"/>
              </a:lnSpc>
              <a:buFont typeface="Wingdings" panose="05000000000000000000" pitchFamily="2" charset="2"/>
              <a:buNone/>
            </a:pPr>
            <a:endParaRPr kumimoji="0" lang="ja-JP" altLang="en-US" sz="1425" dirty="0">
              <a:solidFill>
                <a:schemeClr val="accent2"/>
              </a:solidFill>
              <a:ea typeface="ＭＳ 明朝" panose="02020609040205080304" pitchFamily="17"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kazoku 004">
            <a:extLst>
              <a:ext uri="{FF2B5EF4-FFF2-40B4-BE49-F238E27FC236}">
                <a16:creationId xmlns:a16="http://schemas.microsoft.com/office/drawing/2014/main" id="{CF0E3489-0C00-E750-B173-9CABFBB86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044" y="2023860"/>
            <a:ext cx="4142474" cy="310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1" name="Rectangle 3">
            <a:extLst>
              <a:ext uri="{FF2B5EF4-FFF2-40B4-BE49-F238E27FC236}">
                <a16:creationId xmlns:a16="http://schemas.microsoft.com/office/drawing/2014/main" id="{7BDDEC9B-E9E3-DA7B-F24E-718D7E2C8988}"/>
              </a:ext>
            </a:extLst>
          </p:cNvPr>
          <p:cNvSpPr>
            <a:spLocks noGrp="1" noChangeArrowheads="1"/>
          </p:cNvSpPr>
          <p:nvPr>
            <p:ph type="title"/>
          </p:nvPr>
        </p:nvSpPr>
        <p:spPr>
          <a:xfrm>
            <a:off x="779044" y="764704"/>
            <a:ext cx="7970153" cy="531912"/>
          </a:xfrm>
          <a:noFill/>
        </p:spPr>
        <p:txBody>
          <a:bodyPr anchor="t"/>
          <a:lstStyle/>
          <a:p>
            <a:r>
              <a:rPr kumimoji="0" lang="ja-JP" altLang="en-US" sz="2625" dirty="0">
                <a:ea typeface="ＭＳ 明朝" panose="02020609040205080304" pitchFamily="17" charset="-128"/>
              </a:rPr>
              <a:t>ドイツの絵はがき　その４　</a:t>
            </a:r>
            <a:r>
              <a:rPr kumimoji="0" lang="de-DE" altLang="ja-JP" sz="2625" dirty="0">
                <a:ea typeface="ＭＳ 明朝" panose="02020609040205080304" pitchFamily="17" charset="-128"/>
              </a:rPr>
              <a:t>Familienoberhaupt</a:t>
            </a:r>
            <a:endParaRPr kumimoji="0" lang="ja-JP" altLang="en-US" sz="2625" dirty="0">
              <a:ea typeface="ＭＳ 明朝" panose="02020609040205080304" pitchFamily="17" charset="-128"/>
            </a:endParaRPr>
          </a:p>
        </p:txBody>
      </p:sp>
      <p:sp>
        <p:nvSpPr>
          <p:cNvPr id="186372" name="Rectangle 4">
            <a:extLst>
              <a:ext uri="{FF2B5EF4-FFF2-40B4-BE49-F238E27FC236}">
                <a16:creationId xmlns:a16="http://schemas.microsoft.com/office/drawing/2014/main" id="{4291FD67-E501-3EE0-5A68-6BAD5EB0C93C}"/>
              </a:ext>
            </a:extLst>
          </p:cNvPr>
          <p:cNvSpPr>
            <a:spLocks noGrp="1" noChangeArrowheads="1"/>
          </p:cNvSpPr>
          <p:nvPr>
            <p:ph type="body" idx="1"/>
          </p:nvPr>
        </p:nvSpPr>
        <p:spPr>
          <a:xfrm>
            <a:off x="5461735" y="1655544"/>
            <a:ext cx="3083093" cy="3951773"/>
          </a:xfrm>
        </p:spPr>
        <p:txBody>
          <a:bodyPr>
            <a:noAutofit/>
          </a:bodyPr>
          <a:lstStyle/>
          <a:p>
            <a:pPr algn="ctr">
              <a:lnSpc>
                <a:spcPct val="90000"/>
              </a:lnSpc>
              <a:buFont typeface="Wingdings" panose="05000000000000000000" pitchFamily="2" charset="2"/>
              <a:buNone/>
            </a:pPr>
            <a:r>
              <a:rPr kumimoji="0" lang="en-US" altLang="ja-JP" sz="1800" dirty="0">
                <a:ea typeface="ＭＳ 明朝" panose="02020609040205080304" pitchFamily="17" charset="-128"/>
              </a:rPr>
              <a:t>【</a:t>
            </a:r>
            <a:r>
              <a:rPr kumimoji="0" lang="ja-JP" altLang="en-US" sz="1800" dirty="0">
                <a:ea typeface="ＭＳ 明朝" panose="02020609040205080304" pitchFamily="17" charset="-128"/>
              </a:rPr>
              <a:t>一家の長</a:t>
            </a:r>
            <a:r>
              <a:rPr kumimoji="0" lang="en-US" altLang="ja-JP" sz="1800" dirty="0">
                <a:ea typeface="ＭＳ 明朝" panose="02020609040205080304" pitchFamily="17" charset="-128"/>
              </a:rPr>
              <a:t>】</a:t>
            </a:r>
          </a:p>
          <a:p>
            <a:pPr>
              <a:lnSpc>
                <a:spcPct val="90000"/>
              </a:lnSpc>
              <a:buFont typeface="Wingdings" panose="05000000000000000000" pitchFamily="2" charset="2"/>
              <a:buNone/>
            </a:pPr>
            <a:r>
              <a:rPr kumimoji="0" lang="ja-JP" altLang="en-US" sz="1800" dirty="0">
                <a:ea typeface="ＭＳ 明朝" panose="02020609040205080304" pitchFamily="17" charset="-128"/>
              </a:rPr>
              <a:t>　家族の中で一番</a:t>
            </a:r>
            <a:endParaRPr kumimoji="0" lang="en-US" altLang="ja-JP" sz="1800" dirty="0">
              <a:ea typeface="ＭＳ 明朝" panose="02020609040205080304" pitchFamily="17" charset="-128"/>
            </a:endParaRPr>
          </a:p>
          <a:p>
            <a:pPr>
              <a:lnSpc>
                <a:spcPct val="90000"/>
              </a:lnSpc>
              <a:buFont typeface="Wingdings" panose="05000000000000000000" pitchFamily="2" charset="2"/>
              <a:buNone/>
            </a:pPr>
            <a:r>
              <a:rPr kumimoji="0" lang="ja-JP" altLang="en-US" sz="1800" dirty="0">
                <a:ea typeface="ＭＳ 明朝" panose="02020609040205080304" pitchFamily="17" charset="-128"/>
              </a:rPr>
              <a:t>　偉いのは誰か？</a:t>
            </a:r>
            <a:endParaRPr kumimoji="0" lang="en-US" altLang="ja-JP" sz="1800" dirty="0">
              <a:ea typeface="ＭＳ 明朝" panose="02020609040205080304" pitchFamily="17" charset="-128"/>
            </a:endParaRPr>
          </a:p>
          <a:p>
            <a:pPr>
              <a:lnSpc>
                <a:spcPct val="90000"/>
              </a:lnSpc>
              <a:buFont typeface="Wingdings" panose="05000000000000000000" pitchFamily="2" charset="2"/>
              <a:buNone/>
            </a:pPr>
            <a:r>
              <a:rPr kumimoji="0" lang="ja-JP" altLang="en-US" sz="1800" dirty="0">
                <a:ea typeface="ＭＳ 明朝" panose="02020609040205080304" pitchFamily="17" charset="-128"/>
              </a:rPr>
              <a:t>　それは、</a:t>
            </a:r>
            <a:endParaRPr kumimoji="0" lang="en-US" altLang="ja-JP" sz="1800" dirty="0">
              <a:ea typeface="ＭＳ 明朝" panose="02020609040205080304" pitchFamily="17" charset="-128"/>
            </a:endParaRPr>
          </a:p>
          <a:p>
            <a:pPr>
              <a:lnSpc>
                <a:spcPct val="90000"/>
              </a:lnSpc>
              <a:buFont typeface="Wingdings" panose="05000000000000000000" pitchFamily="2" charset="2"/>
              <a:buNone/>
            </a:pPr>
            <a:r>
              <a:rPr kumimoji="0" lang="ja-JP" altLang="en-US" sz="1800" dirty="0">
                <a:ea typeface="ＭＳ 明朝" panose="02020609040205080304" pitchFamily="17" charset="-128"/>
              </a:rPr>
              <a:t>　どの</a:t>
            </a:r>
            <a:r>
              <a:rPr kumimoji="0" lang="en-US" altLang="ja-JP" sz="1800" dirty="0">
                <a:ea typeface="ＭＳ 明朝" panose="02020609040205080304" pitchFamily="17" charset="-128"/>
              </a:rPr>
              <a:t>TV</a:t>
            </a:r>
            <a:r>
              <a:rPr kumimoji="0" lang="ja-JP" altLang="en-US" sz="1800" dirty="0">
                <a:ea typeface="ＭＳ 明朝" panose="02020609040205080304" pitchFamily="17" charset="-128"/>
              </a:rPr>
              <a:t>番組を</a:t>
            </a:r>
            <a:endParaRPr kumimoji="0" lang="en-US" altLang="ja-JP" sz="1800" dirty="0">
              <a:ea typeface="ＭＳ 明朝" panose="02020609040205080304" pitchFamily="17" charset="-128"/>
            </a:endParaRPr>
          </a:p>
          <a:p>
            <a:pPr>
              <a:lnSpc>
                <a:spcPct val="90000"/>
              </a:lnSpc>
              <a:buFont typeface="Wingdings" panose="05000000000000000000" pitchFamily="2" charset="2"/>
              <a:buNone/>
            </a:pPr>
            <a:r>
              <a:rPr kumimoji="0" lang="ja-JP" altLang="en-US" sz="1800" dirty="0">
                <a:ea typeface="ＭＳ 明朝" panose="02020609040205080304" pitchFamily="17" charset="-128"/>
              </a:rPr>
              <a:t>　見て良いかを</a:t>
            </a:r>
            <a:endParaRPr kumimoji="0" lang="en-US" altLang="ja-JP" sz="1800" dirty="0">
              <a:ea typeface="ＭＳ 明朝" panose="02020609040205080304" pitchFamily="17" charset="-128"/>
            </a:endParaRPr>
          </a:p>
          <a:p>
            <a:pPr>
              <a:lnSpc>
                <a:spcPct val="90000"/>
              </a:lnSpc>
              <a:buFont typeface="Wingdings" panose="05000000000000000000" pitchFamily="2" charset="2"/>
              <a:buNone/>
            </a:pPr>
            <a:r>
              <a:rPr kumimoji="0" lang="ja-JP" altLang="en-US" sz="1800" dirty="0">
                <a:ea typeface="ＭＳ 明朝" panose="02020609040205080304" pitchFamily="17" charset="-128"/>
              </a:rPr>
              <a:t>　誰が決めるか</a:t>
            </a:r>
            <a:endParaRPr kumimoji="0" lang="en-US" altLang="ja-JP" sz="1800" dirty="0">
              <a:ea typeface="ＭＳ 明朝" panose="02020609040205080304" pitchFamily="17" charset="-128"/>
            </a:endParaRPr>
          </a:p>
          <a:p>
            <a:pPr>
              <a:lnSpc>
                <a:spcPct val="90000"/>
              </a:lnSpc>
              <a:buFont typeface="Wingdings" panose="05000000000000000000" pitchFamily="2" charset="2"/>
              <a:buNone/>
            </a:pPr>
            <a:r>
              <a:rPr kumimoji="0" lang="ja-JP" altLang="en-US" sz="1800" dirty="0">
                <a:ea typeface="ＭＳ 明朝" panose="02020609040205080304" pitchFamily="17" charset="-128"/>
              </a:rPr>
              <a:t>　でわかる。</a:t>
            </a:r>
            <a:endParaRPr kumimoji="0" lang="en-US" altLang="ja-JP" sz="1800" dirty="0">
              <a:ea typeface="ＭＳ 明朝" panose="02020609040205080304" pitchFamily="17" charset="-128"/>
            </a:endParaRPr>
          </a:p>
          <a:p>
            <a:pPr>
              <a:lnSpc>
                <a:spcPct val="90000"/>
              </a:lnSpc>
              <a:buFont typeface="Wingdings" panose="05000000000000000000" pitchFamily="2" charset="2"/>
              <a:buNone/>
            </a:pPr>
            <a:endParaRPr kumimoji="0" lang="de-DE" altLang="ja-JP" sz="1800" dirty="0">
              <a:ea typeface="ＭＳ 明朝" panose="02020609040205080304" pitchFamily="17" charset="-128"/>
            </a:endParaRPr>
          </a:p>
          <a:p>
            <a:pPr>
              <a:lnSpc>
                <a:spcPct val="90000"/>
              </a:lnSpc>
              <a:buFont typeface="Wingdings" panose="05000000000000000000" pitchFamily="2" charset="2"/>
              <a:buNone/>
            </a:pPr>
            <a:r>
              <a:rPr kumimoji="0" lang="ja-JP" altLang="en-US" sz="1800" dirty="0">
                <a:solidFill>
                  <a:srgbClr val="FF0000"/>
                </a:solidFill>
                <a:ea typeface="ＭＳ 明朝" panose="02020609040205080304" pitchFamily="17" charset="-128"/>
              </a:rPr>
              <a:t>＊昔、</a:t>
            </a:r>
            <a:r>
              <a:rPr kumimoji="0" lang="en-US" altLang="ja-JP" sz="1800" dirty="0">
                <a:solidFill>
                  <a:srgbClr val="FF0000"/>
                </a:solidFill>
                <a:ea typeface="ＭＳ 明朝" panose="02020609040205080304" pitchFamily="17" charset="-128"/>
              </a:rPr>
              <a:t>TV</a:t>
            </a:r>
            <a:r>
              <a:rPr kumimoji="0" lang="ja-JP" altLang="en-US" sz="1800" dirty="0">
                <a:solidFill>
                  <a:srgbClr val="FF0000"/>
                </a:solidFill>
                <a:ea typeface="ＭＳ 明朝" panose="02020609040205080304" pitchFamily="17" charset="-128"/>
              </a:rPr>
              <a:t>は一家に一台しかなく、各自で、好きな番組を見ることはできなかった</a:t>
            </a:r>
            <a:r>
              <a:rPr kumimoji="0" lang="ja-JP" altLang="en-US" sz="1800" dirty="0">
                <a:ea typeface="ＭＳ 明朝" panose="02020609040205080304" pitchFamily="17" charset="-128"/>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kazoku 005">
            <a:extLst>
              <a:ext uri="{FF2B5EF4-FFF2-40B4-BE49-F238E27FC236}">
                <a16:creationId xmlns:a16="http://schemas.microsoft.com/office/drawing/2014/main" id="{8F7B1553-FD4D-8D1D-7F76-D9A4649077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010187"/>
            <a:ext cx="4608512"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3" name="Rectangle 3">
            <a:extLst>
              <a:ext uri="{FF2B5EF4-FFF2-40B4-BE49-F238E27FC236}">
                <a16:creationId xmlns:a16="http://schemas.microsoft.com/office/drawing/2014/main" id="{E36CBB9D-0D1C-20F7-5A4C-8F558EAD3350}"/>
              </a:ext>
            </a:extLst>
          </p:cNvPr>
          <p:cNvSpPr>
            <a:spLocks noGrp="1" noChangeArrowheads="1"/>
          </p:cNvSpPr>
          <p:nvPr>
            <p:ph type="title"/>
          </p:nvPr>
        </p:nvSpPr>
        <p:spPr>
          <a:xfrm>
            <a:off x="683568" y="548680"/>
            <a:ext cx="7435514" cy="792088"/>
          </a:xfrm>
          <a:noFill/>
        </p:spPr>
        <p:txBody>
          <a:bodyPr anchor="ctr" anchorCtr="0"/>
          <a:lstStyle/>
          <a:p>
            <a:r>
              <a:rPr kumimoji="0" lang="ja-JP" altLang="en-US" sz="2625" dirty="0">
                <a:ea typeface="ＭＳ 明朝" panose="02020609040205080304" pitchFamily="17" charset="-128"/>
              </a:rPr>
              <a:t>ドイツの絵はがき　その５　</a:t>
            </a:r>
            <a:r>
              <a:rPr kumimoji="0" lang="en-US" altLang="ja-JP" sz="2625" dirty="0">
                <a:ea typeface="ＭＳ 明朝" panose="02020609040205080304" pitchFamily="17" charset="-128"/>
              </a:rPr>
              <a:t>F</a:t>
            </a:r>
            <a:r>
              <a:rPr kumimoji="0" lang="de-DE" altLang="ja-JP" sz="2625" dirty="0" err="1">
                <a:ea typeface="ＭＳ 明朝" panose="02020609040205080304" pitchFamily="17" charset="-128"/>
              </a:rPr>
              <a:t>rauenglück</a:t>
            </a:r>
            <a:endParaRPr kumimoji="0" lang="ja-JP" altLang="en-US" sz="2625" dirty="0">
              <a:ea typeface="ＭＳ 明朝" panose="02020609040205080304" pitchFamily="17" charset="-128"/>
            </a:endParaRPr>
          </a:p>
        </p:txBody>
      </p:sp>
      <p:sp>
        <p:nvSpPr>
          <p:cNvPr id="189444" name="Rectangle 4">
            <a:extLst>
              <a:ext uri="{FF2B5EF4-FFF2-40B4-BE49-F238E27FC236}">
                <a16:creationId xmlns:a16="http://schemas.microsoft.com/office/drawing/2014/main" id="{F9FE8C94-A5D6-75BC-ED2C-1D205BB40228}"/>
              </a:ext>
            </a:extLst>
          </p:cNvPr>
          <p:cNvSpPr>
            <a:spLocks noGrp="1" noChangeArrowheads="1"/>
          </p:cNvSpPr>
          <p:nvPr>
            <p:ph type="body" idx="1"/>
          </p:nvPr>
        </p:nvSpPr>
        <p:spPr>
          <a:xfrm>
            <a:off x="5420827" y="2017827"/>
            <a:ext cx="2852086" cy="3309286"/>
          </a:xfrm>
        </p:spPr>
        <p:txBody>
          <a:bodyPr>
            <a:normAutofit fontScale="62500" lnSpcReduction="20000"/>
          </a:bodyPr>
          <a:lstStyle/>
          <a:p>
            <a:pPr algn="ctr">
              <a:lnSpc>
                <a:spcPct val="90000"/>
              </a:lnSpc>
              <a:buFont typeface="Wingdings" panose="05000000000000000000" pitchFamily="2" charset="2"/>
              <a:buNone/>
            </a:pPr>
            <a:r>
              <a:rPr kumimoji="0" lang="en-US" altLang="ja-JP" dirty="0">
                <a:ea typeface="ＭＳ 明朝" panose="02020609040205080304" pitchFamily="17" charset="-128"/>
              </a:rPr>
              <a:t>【</a:t>
            </a:r>
            <a:r>
              <a:rPr kumimoji="0" lang="ja-JP" altLang="en-US" dirty="0">
                <a:ea typeface="ＭＳ 明朝" panose="02020609040205080304" pitchFamily="17" charset="-128"/>
              </a:rPr>
              <a:t>女性の幸福</a:t>
            </a:r>
            <a:r>
              <a:rPr kumimoji="0" lang="en-US" altLang="ja-JP" dirty="0">
                <a:ea typeface="ＭＳ 明朝" panose="02020609040205080304" pitchFamily="17" charset="-128"/>
              </a:rPr>
              <a:t>】</a:t>
            </a:r>
          </a:p>
          <a:p>
            <a:pPr algn="ctr">
              <a:lnSpc>
                <a:spcPct val="90000"/>
              </a:lnSpc>
              <a:buFont typeface="Wingdings" panose="05000000000000000000" pitchFamily="2" charset="2"/>
              <a:buNone/>
            </a:pPr>
            <a:endParaRPr kumimoji="0" lang="en-US" altLang="ja-JP" dirty="0">
              <a:ea typeface="ＭＳ 明朝" panose="02020609040205080304" pitchFamily="17" charset="-128"/>
            </a:endParaRPr>
          </a:p>
          <a:p>
            <a:pPr>
              <a:lnSpc>
                <a:spcPct val="90000"/>
              </a:lnSpc>
              <a:buFont typeface="Wingdings" panose="05000000000000000000" pitchFamily="2" charset="2"/>
              <a:buNone/>
            </a:pPr>
            <a:r>
              <a:rPr kumimoji="0" lang="ja-JP" altLang="en-US" dirty="0">
                <a:ea typeface="ＭＳ 明朝" panose="02020609040205080304" pitchFamily="17" charset="-128"/>
              </a:rPr>
              <a:t>　女性にとっての</a:t>
            </a:r>
            <a:endParaRPr kumimoji="0" lang="en-US" altLang="ja-JP" dirty="0">
              <a:ea typeface="ＭＳ 明朝" panose="02020609040205080304" pitchFamily="17" charset="-128"/>
            </a:endParaRPr>
          </a:p>
          <a:p>
            <a:pPr>
              <a:lnSpc>
                <a:spcPct val="90000"/>
              </a:lnSpc>
              <a:buFont typeface="Wingdings" panose="05000000000000000000" pitchFamily="2" charset="2"/>
              <a:buNone/>
            </a:pPr>
            <a:r>
              <a:rPr kumimoji="0" lang="ja-JP" altLang="en-US" dirty="0">
                <a:ea typeface="ＭＳ 明朝" panose="02020609040205080304" pitchFamily="17" charset="-128"/>
              </a:rPr>
              <a:t>　最高の幸せ：</a:t>
            </a:r>
            <a:endParaRPr kumimoji="0" lang="en-US" altLang="ja-JP" dirty="0">
              <a:ea typeface="ＭＳ 明朝" panose="02020609040205080304" pitchFamily="17" charset="-128"/>
            </a:endParaRPr>
          </a:p>
          <a:p>
            <a:pPr>
              <a:lnSpc>
                <a:spcPct val="90000"/>
              </a:lnSpc>
              <a:buFont typeface="Wingdings" panose="05000000000000000000" pitchFamily="2" charset="2"/>
              <a:buNone/>
            </a:pPr>
            <a:r>
              <a:rPr kumimoji="0" lang="ja-JP" altLang="en-US" dirty="0">
                <a:ea typeface="ＭＳ 明朝" panose="02020609040205080304" pitchFamily="17" charset="-128"/>
              </a:rPr>
              <a:t>　絶対失業せず、</a:t>
            </a:r>
            <a:endParaRPr kumimoji="0" lang="en-US" altLang="ja-JP" dirty="0">
              <a:ea typeface="ＭＳ 明朝" panose="02020609040205080304" pitchFamily="17" charset="-128"/>
            </a:endParaRPr>
          </a:p>
          <a:p>
            <a:pPr>
              <a:lnSpc>
                <a:spcPct val="90000"/>
              </a:lnSpc>
              <a:buFont typeface="Wingdings" panose="05000000000000000000" pitchFamily="2" charset="2"/>
              <a:buNone/>
            </a:pPr>
            <a:r>
              <a:rPr kumimoji="0" lang="ja-JP" altLang="en-US" dirty="0">
                <a:ea typeface="ＭＳ 明朝" panose="02020609040205080304" pitchFamily="17" charset="-128"/>
              </a:rPr>
              <a:t>　いつも</a:t>
            </a:r>
            <a:endParaRPr kumimoji="0" lang="en-US" altLang="ja-JP" dirty="0">
              <a:ea typeface="ＭＳ 明朝" panose="02020609040205080304" pitchFamily="17" charset="-128"/>
            </a:endParaRPr>
          </a:p>
          <a:p>
            <a:pPr>
              <a:lnSpc>
                <a:spcPct val="90000"/>
              </a:lnSpc>
              <a:buFont typeface="Wingdings" panose="05000000000000000000" pitchFamily="2" charset="2"/>
              <a:buNone/>
            </a:pPr>
            <a:r>
              <a:rPr kumimoji="0" lang="ja-JP" altLang="en-US" dirty="0">
                <a:ea typeface="ＭＳ 明朝" panose="02020609040205080304" pitchFamily="17" charset="-128"/>
              </a:rPr>
              <a:t>　元気に動けて</a:t>
            </a:r>
            <a:endParaRPr kumimoji="0" lang="en-US" altLang="ja-JP" dirty="0">
              <a:ea typeface="ＭＳ 明朝" panose="02020609040205080304" pitchFamily="17" charset="-128"/>
            </a:endParaRPr>
          </a:p>
          <a:p>
            <a:pPr>
              <a:lnSpc>
                <a:spcPct val="90000"/>
              </a:lnSpc>
              <a:buFont typeface="Wingdings" panose="05000000000000000000" pitchFamily="2" charset="2"/>
              <a:buNone/>
            </a:pPr>
            <a:r>
              <a:rPr kumimoji="0" lang="ja-JP" altLang="en-US" dirty="0">
                <a:ea typeface="ＭＳ 明朝" panose="02020609040205080304" pitchFamily="17" charset="-128"/>
              </a:rPr>
              <a:t>　決して</a:t>
            </a:r>
            <a:endParaRPr kumimoji="0" lang="en-US" altLang="ja-JP" dirty="0">
              <a:ea typeface="ＭＳ 明朝" panose="02020609040205080304" pitchFamily="17" charset="-128"/>
            </a:endParaRPr>
          </a:p>
          <a:p>
            <a:pPr>
              <a:lnSpc>
                <a:spcPct val="90000"/>
              </a:lnSpc>
              <a:buFont typeface="Wingdings" panose="05000000000000000000" pitchFamily="2" charset="2"/>
              <a:buNone/>
            </a:pPr>
            <a:r>
              <a:rPr kumimoji="0" lang="ja-JP" altLang="en-US" dirty="0">
                <a:ea typeface="ＭＳ 明朝" panose="02020609040205080304" pitchFamily="17" charset="-128"/>
              </a:rPr>
              <a:t>　退屈しないこと</a:t>
            </a:r>
            <a:endParaRPr kumimoji="0" lang="en-US" altLang="ja-JP" dirty="0">
              <a:ea typeface="ＭＳ 明朝" panose="02020609040205080304" pitchFamily="17" charset="-128"/>
            </a:endParaRPr>
          </a:p>
          <a:p>
            <a:pPr>
              <a:lnSpc>
                <a:spcPct val="90000"/>
              </a:lnSpc>
              <a:buFont typeface="Wingdings" panose="05000000000000000000" pitchFamily="2" charset="2"/>
              <a:buNone/>
            </a:pPr>
            <a:endParaRPr kumimoji="0" lang="en-US" altLang="ja-JP" dirty="0">
              <a:ea typeface="ＭＳ 明朝" panose="02020609040205080304" pitchFamily="17" charset="-128"/>
            </a:endParaRPr>
          </a:p>
          <a:p>
            <a:pPr>
              <a:lnSpc>
                <a:spcPct val="90000"/>
              </a:lnSpc>
              <a:buFont typeface="Wingdings" panose="05000000000000000000" pitchFamily="2" charset="2"/>
              <a:buNone/>
            </a:pPr>
            <a:r>
              <a:rPr kumimoji="0" lang="ja-JP" altLang="en-US" dirty="0">
                <a:solidFill>
                  <a:srgbClr val="FF0000"/>
                </a:solidFill>
                <a:ea typeface="ＭＳ 明朝" panose="02020609040205080304" pitchFamily="17" charset="-128"/>
              </a:rPr>
              <a:t>＊専業主婦になること＝女性の幸せという社会規範があった。</a:t>
            </a:r>
            <a:endParaRPr kumimoji="0" lang="de-DE" altLang="ja-JP" dirty="0">
              <a:solidFill>
                <a:srgbClr val="FF0000"/>
              </a:solidFill>
              <a:ea typeface="ＭＳ 明朝" panose="02020609040205080304" pitchFamily="17" charset="-128"/>
            </a:endParaRPr>
          </a:p>
          <a:p>
            <a:pPr>
              <a:lnSpc>
                <a:spcPct val="90000"/>
              </a:lnSpc>
              <a:buFont typeface="Wingdings" panose="05000000000000000000" pitchFamily="2" charset="2"/>
              <a:buNone/>
            </a:pPr>
            <a:endParaRPr kumimoji="0" lang="ja-JP" altLang="en-US" sz="1425" dirty="0">
              <a:ea typeface="ＭＳ 明朝" panose="02020609040205080304" pitchFamily="17"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43B20552-F16F-2B77-416F-49A06BC7E6B8}"/>
              </a:ext>
            </a:extLst>
          </p:cNvPr>
          <p:cNvSpPr>
            <a:spLocks noGrp="1" noChangeArrowheads="1"/>
          </p:cNvSpPr>
          <p:nvPr>
            <p:ph type="title"/>
          </p:nvPr>
        </p:nvSpPr>
        <p:spPr>
          <a:xfrm>
            <a:off x="611560" y="605576"/>
            <a:ext cx="8029773" cy="675928"/>
          </a:xfrm>
        </p:spPr>
        <p:txBody>
          <a:bodyPr/>
          <a:lstStyle/>
          <a:p>
            <a:pPr algn="just">
              <a:spcAft>
                <a:spcPts val="450"/>
              </a:spcAft>
            </a:pPr>
            <a:r>
              <a:rPr kumimoji="0" lang="ja-JP" altLang="en-US" dirty="0">
                <a:latin typeface="ＭＳ 明朝" panose="02020609040205080304" pitchFamily="17" charset="-128"/>
                <a:ea typeface="ＭＳ 明朝" panose="02020609040205080304" pitchFamily="17" charset="-128"/>
              </a:rPr>
              <a:t>良妻賢母（りょうさいけんぼ）</a:t>
            </a:r>
            <a:endParaRPr kumimoji="0" lang="en-US" altLang="ja-JP" dirty="0">
              <a:latin typeface="ＭＳ 明朝" panose="02020609040205080304" pitchFamily="17" charset="-128"/>
              <a:ea typeface="ＭＳ 明朝" panose="02020609040205080304" pitchFamily="17" charset="-128"/>
            </a:endParaRPr>
          </a:p>
        </p:txBody>
      </p:sp>
      <p:sp>
        <p:nvSpPr>
          <p:cNvPr id="148483" name="Rectangle 3">
            <a:extLst>
              <a:ext uri="{FF2B5EF4-FFF2-40B4-BE49-F238E27FC236}">
                <a16:creationId xmlns:a16="http://schemas.microsoft.com/office/drawing/2014/main" id="{19AF6FB3-2F7C-5B84-C8A5-42FBBF4E46E0}"/>
              </a:ext>
            </a:extLst>
          </p:cNvPr>
          <p:cNvSpPr>
            <a:spLocks noGrp="1" noChangeArrowheads="1"/>
          </p:cNvSpPr>
          <p:nvPr>
            <p:ph type="body" idx="1"/>
          </p:nvPr>
        </p:nvSpPr>
        <p:spPr>
          <a:xfrm>
            <a:off x="733129" y="1772816"/>
            <a:ext cx="7799311" cy="4392488"/>
          </a:xfrm>
        </p:spPr>
        <p:txBody>
          <a:bodyPr>
            <a:normAutofit fontScale="85000" lnSpcReduction="10000"/>
          </a:bodyPr>
          <a:lstStyle/>
          <a:p>
            <a:pPr marL="0" indent="0" algn="just">
              <a:spcAft>
                <a:spcPts val="450"/>
              </a:spcAft>
              <a:buNone/>
            </a:pPr>
            <a:r>
              <a:rPr kumimoji="0" lang="en-US" altLang="ja-JP" dirty="0">
                <a:latin typeface="ＭＳ 明朝" panose="02020609040205080304" pitchFamily="17" charset="-128"/>
                <a:ea typeface="ＭＳ 明朝" panose="02020609040205080304" pitchFamily="17" charset="-128"/>
              </a:rPr>
              <a:t>【google AI】</a:t>
            </a:r>
          </a:p>
          <a:p>
            <a:pPr marL="0" indent="0" algn="just">
              <a:spcAft>
                <a:spcPts val="450"/>
              </a:spcAft>
              <a:buNone/>
            </a:pPr>
            <a:r>
              <a:rPr kumimoji="0" lang="ja-JP" altLang="en-US" dirty="0">
                <a:latin typeface="ＭＳ 明朝" panose="02020609040205080304" pitchFamily="17" charset="-128"/>
                <a:ea typeface="ＭＳ 明朝" panose="02020609040205080304" pitchFamily="17" charset="-128"/>
              </a:rPr>
              <a:t>良妻賢母とは、夫に対してはよい妻であり、子供に対しては賢い母であること、またはそのような人を指す言葉です。﻿</a:t>
            </a:r>
          </a:p>
          <a:p>
            <a:pPr marL="0" indent="0" algn="just">
              <a:spcAft>
                <a:spcPts val="450"/>
              </a:spcAft>
              <a:buNone/>
            </a:pPr>
            <a:r>
              <a:rPr kumimoji="0" lang="ja-JP" altLang="en-US" dirty="0">
                <a:latin typeface="ＭＳ 明朝" panose="02020609040205080304" pitchFamily="17" charset="-128"/>
                <a:ea typeface="ＭＳ 明朝" panose="02020609040205080304" pitchFamily="17" charset="-128"/>
              </a:rPr>
              <a:t>良妻賢母という理想像は、性別役割分業論を支えに、第</a:t>
            </a:r>
            <a:r>
              <a:rPr kumimoji="0" lang="en-US" altLang="ja-JP" dirty="0">
                <a:latin typeface="ＭＳ 明朝" panose="02020609040205080304" pitchFamily="17" charset="-128"/>
                <a:ea typeface="ＭＳ 明朝" panose="02020609040205080304" pitchFamily="17" charset="-128"/>
              </a:rPr>
              <a:t>2</a:t>
            </a:r>
            <a:r>
              <a:rPr kumimoji="0" lang="ja-JP" altLang="en-US" dirty="0">
                <a:latin typeface="ＭＳ 明朝" panose="02020609040205080304" pitchFamily="17" charset="-128"/>
                <a:ea typeface="ＭＳ 明朝" panose="02020609040205080304" pitchFamily="17" charset="-128"/>
              </a:rPr>
              <a:t>次世界大戦中まで日本の女子教育に定着しました。戦前の女子教育は良妻賢母主義教育とも呼ばれ、女子の本来の任務は家を整え、子を産み、子を育てることにあるとする思想に基づいていました。</a:t>
            </a:r>
            <a:endParaRPr kumimoji="0" lang="en-US" altLang="ja-JP" sz="1800" dirty="0">
              <a:solidFill>
                <a:srgbClr val="FF0000"/>
              </a:solidFill>
              <a:latin typeface="ＭＳ 明朝" panose="02020609040205080304" pitchFamily="17" charset="-128"/>
              <a:ea typeface="ＭＳ 明朝" panose="02020609040205080304" pitchFamily="17" charset="-128"/>
            </a:endParaRPr>
          </a:p>
          <a:p>
            <a:pPr marL="0" indent="0" algn="just">
              <a:spcAft>
                <a:spcPts val="450"/>
              </a:spcAft>
              <a:buNone/>
            </a:pPr>
            <a:r>
              <a:rPr kumimoji="0" lang="ja-JP" altLang="en-US" sz="1800" dirty="0">
                <a:latin typeface="ＭＳ 明朝" panose="02020609040205080304" pitchFamily="17" charset="-128"/>
                <a:ea typeface="ＭＳ 明朝" panose="02020609040205080304" pitchFamily="17" charset="-128"/>
              </a:rPr>
              <a:t>英語＝</a:t>
            </a:r>
            <a:r>
              <a:rPr kumimoji="0" lang="en-US" altLang="ja-JP" sz="1800" dirty="0">
                <a:latin typeface="ＭＳ 明朝" panose="02020609040205080304" pitchFamily="17" charset="-128"/>
                <a:ea typeface="ＭＳ 明朝" panose="02020609040205080304" pitchFamily="17" charset="-128"/>
              </a:rPr>
              <a:t>Good Wife, Wise Mother</a:t>
            </a:r>
            <a:r>
              <a:rPr kumimoji="0" lang="ja-JP" altLang="en-US" sz="1800" dirty="0">
                <a:latin typeface="ＭＳ 明朝" panose="02020609040205080304" pitchFamily="17" charset="-128"/>
                <a:ea typeface="ＭＳ 明朝" panose="02020609040205080304" pitchFamily="17" charset="-128"/>
              </a:rPr>
              <a:t>　ドイツ語＝</a:t>
            </a:r>
            <a:r>
              <a:rPr kumimoji="0" lang="en-US" altLang="ja-JP" sz="1800" dirty="0" err="1">
                <a:latin typeface="ＭＳ 明朝" panose="02020609040205080304" pitchFamily="17" charset="-128"/>
                <a:ea typeface="ＭＳ 明朝" panose="02020609040205080304" pitchFamily="17" charset="-128"/>
              </a:rPr>
              <a:t>Ehefrau</a:t>
            </a:r>
            <a:r>
              <a:rPr kumimoji="0" lang="en-US" altLang="ja-JP" sz="1800" dirty="0">
                <a:latin typeface="ＭＳ 明朝" panose="02020609040205080304" pitchFamily="17" charset="-128"/>
                <a:ea typeface="ＭＳ 明朝" panose="02020609040205080304" pitchFamily="17" charset="-128"/>
              </a:rPr>
              <a:t> und Mutter</a:t>
            </a:r>
          </a:p>
          <a:p>
            <a:pPr marL="0" indent="0" algn="just">
              <a:spcAft>
                <a:spcPts val="450"/>
              </a:spcAft>
              <a:buNone/>
            </a:pPr>
            <a:r>
              <a:rPr kumimoji="0" lang="ja-JP" altLang="en-US" sz="1800" dirty="0">
                <a:latin typeface="ＭＳ 明朝" panose="02020609040205080304" pitchFamily="17" charset="-128"/>
                <a:ea typeface="ＭＳ 明朝" panose="02020609040205080304" pitchFamily="17" charset="-128"/>
              </a:rPr>
              <a:t>良いとか賢いは付かない（そんなことをいうと軽蔑されます！）</a:t>
            </a:r>
            <a:endParaRPr kumimoji="0" lang="en-US" altLang="ja-JP" sz="1800" dirty="0">
              <a:latin typeface="ＭＳ 明朝" panose="02020609040205080304" pitchFamily="17" charset="-128"/>
              <a:ea typeface="ＭＳ 明朝" panose="02020609040205080304" pitchFamily="17" charset="-128"/>
            </a:endParaRPr>
          </a:p>
          <a:p>
            <a:pPr marL="0" indent="0" algn="just">
              <a:spcAft>
                <a:spcPts val="450"/>
              </a:spcAft>
              <a:buNone/>
            </a:pPr>
            <a:endParaRPr kumimoji="0" lang="en-US" altLang="ja-JP" sz="1800" dirty="0">
              <a:latin typeface="ＭＳ 明朝" panose="02020609040205080304" pitchFamily="17" charset="-128"/>
              <a:ea typeface="ＭＳ 明朝" panose="02020609040205080304" pitchFamily="17" charset="-128"/>
            </a:endParaRPr>
          </a:p>
          <a:p>
            <a:pPr marL="0" indent="0" algn="just">
              <a:spcAft>
                <a:spcPts val="450"/>
              </a:spcAft>
              <a:buNone/>
            </a:pPr>
            <a:endParaRPr kumimoji="0" lang="ja-JP" altLang="en-US" sz="18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961640614"/>
      </p:ext>
    </p:extLst>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5079</TotalTime>
  <Words>2765</Words>
  <Application>Microsoft Office PowerPoint</Application>
  <PresentationFormat>画面に合わせる (4:3)</PresentationFormat>
  <Paragraphs>214</Paragraphs>
  <Slides>27</Slides>
  <Notes>15</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27</vt:i4>
      </vt:variant>
    </vt:vector>
  </HeadingPairs>
  <TitlesOfParts>
    <vt:vector size="39" baseType="lpstr">
      <vt:lpstr>BIZ UDゴシック</vt:lpstr>
      <vt:lpstr>HiraMinPro-W3</vt:lpstr>
      <vt:lpstr>ＭＳ Ｐゴシック</vt:lpstr>
      <vt:lpstr>ＭＳ ゴシック</vt:lpstr>
      <vt:lpstr>ＭＳ 明朝</vt:lpstr>
      <vt:lpstr>ヒラギノ角ゴ Pro W3</vt:lpstr>
      <vt:lpstr>Arial</vt:lpstr>
      <vt:lpstr>Century</vt:lpstr>
      <vt:lpstr>Helvetica</vt:lpstr>
      <vt:lpstr>Times New Roman</vt:lpstr>
      <vt:lpstr>Wingdings</vt:lpstr>
      <vt:lpstr>Profile</vt:lpstr>
      <vt:lpstr>第5回【家族の歴史的変化】 「近代家族」とは?  　　その2　専業主婦は消えてなくなるか？</vt:lpstr>
      <vt:lpstr>日本の近代家族（戦後家族）</vt:lpstr>
      <vt:lpstr>ドイツの絵はがき</vt:lpstr>
      <vt:lpstr>ドイツの絵はがき　その１　Mutterglück</vt:lpstr>
      <vt:lpstr>ドイツの絵はがき　その２   Die Superfrau</vt:lpstr>
      <vt:lpstr>ドイツの絵はがき　その３ Emanzipation</vt:lpstr>
      <vt:lpstr>ドイツの絵はがき　その４　Familienoberhaupt</vt:lpstr>
      <vt:lpstr>ドイツの絵はがき　その５　Frauenglück</vt:lpstr>
      <vt:lpstr>良妻賢母（りょうさいけんぼ）</vt:lpstr>
      <vt:lpstr>専業主婦と良妻賢母</vt:lpstr>
      <vt:lpstr>戦後の高度経済成長期</vt:lpstr>
      <vt:lpstr>PowerPoint プレゼンテーション</vt:lpstr>
      <vt:lpstr>専業主婦（せんぎょうしゅふ）の条件 Housewife/Homemaker</vt:lpstr>
      <vt:lpstr>専業主婦論争　</vt:lpstr>
      <vt:lpstr>石原里紗：「ふざけるな専業主婦 (2002)」 p.4</vt:lpstr>
      <vt:lpstr>酒井順子：「負け犬の遠吠え(2003)」 p.7-10</vt:lpstr>
      <vt:lpstr>専業主婦年金過払い問題（2011年） 第３号被保険者って、何？　</vt:lpstr>
      <vt:lpstr>無給の仕事は仕事ではないのか？</vt:lpstr>
      <vt:lpstr>専業主婦について、どう思いますか？ PRO vs. CONTRA　(プロとコントラ)</vt:lpstr>
      <vt:lpstr>ステイタスとしての結婚・子育て</vt:lpstr>
      <vt:lpstr>VERYからSTORY, さらにGRACE へ</vt:lpstr>
      <vt:lpstr>PowerPoint プレゼンテーション</vt:lpstr>
      <vt:lpstr>ステータスとして子育て？</vt:lpstr>
      <vt:lpstr>小倉千加子「結婚の条件」</vt:lpstr>
      <vt:lpstr>　韓国ドラマ 　SKYキャッスル（2018-2019）</vt:lpstr>
      <vt:lpstr>専業主婦は消滅するか？</vt:lpstr>
      <vt:lpstr>次週</vt:lpstr>
    </vt:vector>
  </TitlesOfParts>
  <Company>札幌市立 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家族って何だろう？_x0010_ 家族をめぐる話題</dc:title>
  <dc:creator>札幌市立 大学</dc:creator>
  <cp:lastModifiedBy>俊彦 原</cp:lastModifiedBy>
  <cp:revision>117</cp:revision>
  <cp:lastPrinted>2014-09-24T05:41:27Z</cp:lastPrinted>
  <dcterms:created xsi:type="dcterms:W3CDTF">2014-09-24T05:41:10Z</dcterms:created>
  <dcterms:modified xsi:type="dcterms:W3CDTF">2025-04-23T07:51:39Z</dcterms:modified>
</cp:coreProperties>
</file>