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32"/>
  </p:notesMasterIdLst>
  <p:handoutMasterIdLst>
    <p:handoutMasterId r:id="rId33"/>
  </p:handoutMasterIdLst>
  <p:sldIdLst>
    <p:sldId id="256" r:id="rId2"/>
    <p:sldId id="554" r:id="rId3"/>
    <p:sldId id="310" r:id="rId4"/>
    <p:sldId id="447" r:id="rId5"/>
    <p:sldId id="448" r:id="rId6"/>
    <p:sldId id="443" r:id="rId7"/>
    <p:sldId id="311" r:id="rId8"/>
    <p:sldId id="444" r:id="rId9"/>
    <p:sldId id="452" r:id="rId10"/>
    <p:sldId id="453" r:id="rId11"/>
    <p:sldId id="312" r:id="rId12"/>
    <p:sldId id="450" r:id="rId13"/>
    <p:sldId id="451" r:id="rId14"/>
    <p:sldId id="301" r:id="rId15"/>
    <p:sldId id="555" r:id="rId16"/>
    <p:sldId id="315" r:id="rId17"/>
    <p:sldId id="320" r:id="rId18"/>
    <p:sldId id="445" r:id="rId19"/>
    <p:sldId id="322" r:id="rId20"/>
    <p:sldId id="446" r:id="rId21"/>
    <p:sldId id="340" r:id="rId22"/>
    <p:sldId id="299" r:id="rId23"/>
    <p:sldId id="437" r:id="rId24"/>
    <p:sldId id="438" r:id="rId25"/>
    <p:sldId id="439" r:id="rId26"/>
    <p:sldId id="440" r:id="rId27"/>
    <p:sldId id="344" r:id="rId28"/>
    <p:sldId id="334" r:id="rId29"/>
    <p:sldId id="442" r:id="rId30"/>
    <p:sldId id="425" r:id="rId31"/>
  </p:sldIdLst>
  <p:sldSz cx="9144000" cy="6858000" type="screen4x3"/>
  <p:notesSz cx="6858000" cy="9144000"/>
  <p:defaultTextStyle>
    <a:defPPr>
      <a:defRPr lang="ja-JP"/>
    </a:defPPr>
    <a:lvl1pPr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umimoji="1"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umimoji="1"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umimoji="1"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umimoji="1"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71" d="100"/>
          <a:sy n="71" d="100"/>
        </p:scale>
        <p:origin x="1092"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ja-JP"/>
          </a:p>
        </p:txBody>
      </p:sp>
      <p:sp>
        <p:nvSpPr>
          <p:cNvPr id="4301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ja-JP"/>
          </a:p>
        </p:txBody>
      </p:sp>
      <p:sp>
        <p:nvSpPr>
          <p:cNvPr id="4301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ja-JP"/>
          </a:p>
        </p:txBody>
      </p:sp>
      <p:sp>
        <p:nvSpPr>
          <p:cNvPr id="4301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23917F46-3E08-8B45-993B-B96CE388847C}" type="slidenum">
              <a:rPr lang="en-US" altLang="ja-JP"/>
              <a:pPr>
                <a:defRPr/>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ja-JP"/>
          </a:p>
        </p:txBody>
      </p:sp>
      <p:sp>
        <p:nvSpPr>
          <p:cNvPr id="276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ja-JP"/>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276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ja-JP"/>
          </a:p>
        </p:txBody>
      </p:sp>
      <p:sp>
        <p:nvSpPr>
          <p:cNvPr id="276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F9F79EE3-DA01-0A45-B9DF-903C9C425D41}"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ＭＳ Ｐゴシック" charset="-128"/>
        <a:cs typeface="ＭＳ Ｐゴシック" charset="-128"/>
      </a:defRPr>
    </a:lvl1pPr>
    <a:lvl2pPr marL="457200" algn="l" rtl="0" fontAlgn="base">
      <a:spcBef>
        <a:spcPct val="30000"/>
      </a:spcBef>
      <a:spcAft>
        <a:spcPct val="0"/>
      </a:spcAft>
      <a:defRPr kumimoji="1"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kumimoji="1"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kumimoji="1"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kumimoji="1" sz="1200" kern="1200">
        <a:solidFill>
          <a:schemeClr val="tx1"/>
        </a:solidFill>
        <a:latin typeface="Arial" charset="0"/>
        <a:ea typeface="ＭＳ Ｐゴシック" charset="-128"/>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2B7C49CD-3180-1A4C-9ACB-6C8EB33DAB09}" type="slidenum">
              <a:rPr lang="en-US" altLang="ja-JP"/>
              <a:pPr/>
              <a:t>1</a:t>
            </a:fld>
            <a:endParaRPr lang="en-US" altLang="ja-JP"/>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769BE0D3-0384-09D1-9C76-FF0754C249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D8F9A7CF-FF27-43BE-9F09-0E46D83AA367}" type="slidenum">
              <a:rPr lang="en-US" altLang="ja-JP" sz="1200"/>
              <a:pPr/>
              <a:t>11</a:t>
            </a:fld>
            <a:endParaRPr lang="en-US" altLang="ja-JP" sz="1200"/>
          </a:p>
        </p:txBody>
      </p:sp>
      <p:sp>
        <p:nvSpPr>
          <p:cNvPr id="26627" name="Rectangle 2">
            <a:extLst>
              <a:ext uri="{FF2B5EF4-FFF2-40B4-BE49-F238E27FC236}">
                <a16:creationId xmlns:a16="http://schemas.microsoft.com/office/drawing/2014/main" id="{0D9BAA0C-6837-1BAD-02E2-F77681BEB3E4}"/>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65CCEAFD-C398-50CE-C098-D039256A6C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83B216DD-3773-936B-C0D3-3DAC7E2B92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69FDB1CF-6477-4080-A775-00CEB6EFBDDD}" type="slidenum">
              <a:rPr lang="en-US" altLang="ja-JP" sz="1200"/>
              <a:pPr/>
              <a:t>12</a:t>
            </a:fld>
            <a:endParaRPr lang="en-US" altLang="ja-JP" sz="1200"/>
          </a:p>
        </p:txBody>
      </p:sp>
      <p:sp>
        <p:nvSpPr>
          <p:cNvPr id="18435" name="Rectangle 2">
            <a:extLst>
              <a:ext uri="{FF2B5EF4-FFF2-40B4-BE49-F238E27FC236}">
                <a16:creationId xmlns:a16="http://schemas.microsoft.com/office/drawing/2014/main" id="{9C61F25F-B8D6-0606-AE83-D4B33E5499D1}"/>
              </a:ext>
            </a:extLst>
          </p:cNvPr>
          <p:cNvSpPr>
            <a:spLocks noGrp="1" noRot="1" noChangeAspect="1" noChangeArrowheads="1"/>
          </p:cNvSpPr>
          <p:nvPr>
            <p:ph type="sldImg"/>
          </p:nvPr>
        </p:nvSpPr>
        <p:spPr>
          <a:solidFill>
            <a:srgbClr val="FFFFFF"/>
          </a:solidFill>
          <a:ln/>
        </p:spPr>
      </p:sp>
      <p:sp>
        <p:nvSpPr>
          <p:cNvPr id="18436" name="Rectangle 3">
            <a:extLst>
              <a:ext uri="{FF2B5EF4-FFF2-40B4-BE49-F238E27FC236}">
                <a16:creationId xmlns:a16="http://schemas.microsoft.com/office/drawing/2014/main" id="{2DE6D76F-1A99-32DC-8A62-8FF2B74AB914}"/>
              </a:ext>
            </a:extLst>
          </p:cNvPr>
          <p:cNvSpPr>
            <a:spLocks noGrp="1" noChangeArrowheads="1"/>
          </p:cNvSpPr>
          <p:nvPr>
            <p:ph type="body" idx="1"/>
          </p:nvPr>
        </p:nvSpPr>
        <p:spPr>
          <a:solidFill>
            <a:srgbClr val="FFFFFF"/>
          </a:solidFill>
          <a:ln>
            <a:solidFill>
              <a:srgbClr val="000000"/>
            </a:solidFill>
          </a:ln>
        </p:spPr>
        <p:txBody>
          <a:bodyPr/>
          <a:lstStyle/>
          <a:p>
            <a:endParaRPr lang="ja-JP" altLang="en-US">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1934650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0D92F8AD-23E5-3A82-F1DA-3FA309EBB6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5EDDC2EB-A51A-4EB2-9C49-F1F7AA5E5FB0}" type="slidenum">
              <a:rPr lang="en-US" altLang="ja-JP" sz="1200"/>
              <a:pPr/>
              <a:t>13</a:t>
            </a:fld>
            <a:endParaRPr lang="en-US" altLang="ja-JP" sz="1200"/>
          </a:p>
        </p:txBody>
      </p:sp>
      <p:sp>
        <p:nvSpPr>
          <p:cNvPr id="22531" name="Rectangle 2">
            <a:extLst>
              <a:ext uri="{FF2B5EF4-FFF2-40B4-BE49-F238E27FC236}">
                <a16:creationId xmlns:a16="http://schemas.microsoft.com/office/drawing/2014/main" id="{A4C6A230-6B31-2A01-774A-5503D1E96F1A}"/>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1E868681-C40F-9CD3-8C1A-827CCD7EB0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1294894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7180B5FA-C336-D825-B150-476CC2A5A8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A108B1FE-98CF-48F6-A0A0-599442D0C275}" type="slidenum">
              <a:rPr lang="en-US" altLang="ja-JP" sz="1200"/>
              <a:pPr/>
              <a:t>14</a:t>
            </a:fld>
            <a:endParaRPr lang="en-US" altLang="ja-JP" sz="1200"/>
          </a:p>
        </p:txBody>
      </p:sp>
      <p:sp>
        <p:nvSpPr>
          <p:cNvPr id="20483" name="Rectangle 2">
            <a:extLst>
              <a:ext uri="{FF2B5EF4-FFF2-40B4-BE49-F238E27FC236}">
                <a16:creationId xmlns:a16="http://schemas.microsoft.com/office/drawing/2014/main" id="{272E4EE4-27F2-3D87-3EA9-88A86216683E}"/>
              </a:ext>
            </a:extLst>
          </p:cNvPr>
          <p:cNvSpPr>
            <a:spLocks noGrp="1" noRot="1" noChangeAspect="1" noChangeArrowheads="1"/>
          </p:cNvSpPr>
          <p:nvPr>
            <p:ph type="sldImg"/>
          </p:nvPr>
        </p:nvSpPr>
        <p:spPr>
          <a:solidFill>
            <a:srgbClr val="FFFFFF"/>
          </a:solidFill>
          <a:ln/>
        </p:spPr>
      </p:sp>
      <p:sp>
        <p:nvSpPr>
          <p:cNvPr id="20484" name="Rectangle 3">
            <a:extLst>
              <a:ext uri="{FF2B5EF4-FFF2-40B4-BE49-F238E27FC236}">
                <a16:creationId xmlns:a16="http://schemas.microsoft.com/office/drawing/2014/main" id="{A0DE1DF7-7F60-070C-D142-180A73525BF0}"/>
              </a:ext>
            </a:extLst>
          </p:cNvPr>
          <p:cNvSpPr>
            <a:spLocks noGrp="1" noChangeArrowheads="1"/>
          </p:cNvSpPr>
          <p:nvPr>
            <p:ph type="body" idx="1"/>
          </p:nvPr>
        </p:nvSpPr>
        <p:spPr>
          <a:solidFill>
            <a:srgbClr val="FFFFFF"/>
          </a:solidFill>
          <a:ln>
            <a:solidFill>
              <a:srgbClr val="000000"/>
            </a:solidFill>
          </a:ln>
        </p:spPr>
        <p:txBody>
          <a:bodyPr/>
          <a:lstStyle/>
          <a:p>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F88FC8F8-BFD3-3551-2087-322CC8C09E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FA575CCB-0643-4234-A3B1-5C2AB4CCDCAB}" type="slidenum">
              <a:rPr lang="en-US" altLang="ja-JP" sz="1200"/>
              <a:pPr/>
              <a:t>16</a:t>
            </a:fld>
            <a:endParaRPr lang="en-US" altLang="ja-JP" sz="1200"/>
          </a:p>
        </p:txBody>
      </p:sp>
      <p:sp>
        <p:nvSpPr>
          <p:cNvPr id="28675" name="Rectangle 2">
            <a:extLst>
              <a:ext uri="{FF2B5EF4-FFF2-40B4-BE49-F238E27FC236}">
                <a16:creationId xmlns:a16="http://schemas.microsoft.com/office/drawing/2014/main" id="{F5E7029E-AC34-6154-5044-D76B694F1272}"/>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74F6847F-1268-248F-534C-3D9B69EAC0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CE077AC5-6939-CDE7-F961-9187704F1C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A20E375A-81C2-4566-B8A3-66A81C965BDF}" type="slidenum">
              <a:rPr lang="en-US" altLang="ja-JP" sz="1200"/>
              <a:pPr/>
              <a:t>20</a:t>
            </a:fld>
            <a:endParaRPr lang="en-US" altLang="ja-JP" sz="1200"/>
          </a:p>
        </p:txBody>
      </p:sp>
      <p:sp>
        <p:nvSpPr>
          <p:cNvPr id="38915" name="Rectangle 2">
            <a:extLst>
              <a:ext uri="{FF2B5EF4-FFF2-40B4-BE49-F238E27FC236}">
                <a16:creationId xmlns:a16="http://schemas.microsoft.com/office/drawing/2014/main" id="{1C320178-A67F-7671-E8EC-6FCC9E82B294}"/>
              </a:ext>
            </a:extLst>
          </p:cNvPr>
          <p:cNvSpPr>
            <a:spLocks noGrp="1" noRot="1" noChangeAspect="1" noChangeArrowheads="1"/>
          </p:cNvSpPr>
          <p:nvPr>
            <p:ph type="sldImg"/>
          </p:nvPr>
        </p:nvSpPr>
        <p:spPr>
          <a:solidFill>
            <a:srgbClr val="FFFFFF"/>
          </a:solidFill>
          <a:ln/>
        </p:spPr>
      </p:sp>
      <p:sp>
        <p:nvSpPr>
          <p:cNvPr id="38916" name="Rectangle 3">
            <a:extLst>
              <a:ext uri="{FF2B5EF4-FFF2-40B4-BE49-F238E27FC236}">
                <a16:creationId xmlns:a16="http://schemas.microsoft.com/office/drawing/2014/main" id="{EFA28D88-74CF-ED66-29D3-E282F16AF701}"/>
              </a:ext>
            </a:extLst>
          </p:cNvPr>
          <p:cNvSpPr>
            <a:spLocks noGrp="1" noChangeArrowheads="1"/>
          </p:cNvSpPr>
          <p:nvPr>
            <p:ph type="body" idx="1"/>
          </p:nvPr>
        </p:nvSpPr>
        <p:spPr>
          <a:solidFill>
            <a:srgbClr val="FFFFFF"/>
          </a:solidFill>
          <a:ln>
            <a:solidFill>
              <a:srgbClr val="000000"/>
            </a:solidFill>
          </a:ln>
        </p:spPr>
        <p:txBody>
          <a:bodyPr/>
          <a:lstStyle/>
          <a:p>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D557413E-AFD7-4741-312F-0D8C581983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E4D01E18-CF13-455F-B24B-65BC88CCE4B8}" type="slidenum">
              <a:rPr lang="en-US" altLang="ja-JP" sz="1200"/>
              <a:pPr/>
              <a:t>22</a:t>
            </a:fld>
            <a:endParaRPr lang="en-US" altLang="ja-JP" sz="1200"/>
          </a:p>
        </p:txBody>
      </p:sp>
      <p:sp>
        <p:nvSpPr>
          <p:cNvPr id="29699" name="Rectangle 2">
            <a:extLst>
              <a:ext uri="{FF2B5EF4-FFF2-40B4-BE49-F238E27FC236}">
                <a16:creationId xmlns:a16="http://schemas.microsoft.com/office/drawing/2014/main" id="{E02A16F4-E6ED-811E-730C-DA5715D10938}"/>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D9BD4966-E12E-E3B4-4C80-35A311EBD4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0E09AAF5-8F3F-044E-8761-E1012297FBFD}" type="slidenum">
              <a:rPr lang="en-US" altLang="ja-JP"/>
              <a:pPr/>
              <a:t>30</a:t>
            </a:fld>
            <a:endParaRPr lang="en-US" altLang="ja-JP"/>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380523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1E689C71-225C-5F70-7334-DA809D1A50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61D77F0A-6A9A-42E4-B5A3-A59DB9952900}" type="slidenum">
              <a:rPr lang="en-US" altLang="ja-JP" sz="1200"/>
              <a:pPr/>
              <a:t>3</a:t>
            </a:fld>
            <a:endParaRPr lang="en-US" altLang="ja-JP" sz="1200"/>
          </a:p>
        </p:txBody>
      </p:sp>
      <p:sp>
        <p:nvSpPr>
          <p:cNvPr id="18435" name="Rectangle 2">
            <a:extLst>
              <a:ext uri="{FF2B5EF4-FFF2-40B4-BE49-F238E27FC236}">
                <a16:creationId xmlns:a16="http://schemas.microsoft.com/office/drawing/2014/main" id="{4997A286-87AB-4BD5-E821-8D7AF91DF59A}"/>
              </a:ext>
            </a:extLst>
          </p:cNvPr>
          <p:cNvSpPr>
            <a:spLocks noGrp="1" noRot="1" noChangeAspect="1" noChangeArrowheads="1"/>
          </p:cNvSpPr>
          <p:nvPr>
            <p:ph type="sldImg"/>
          </p:nvPr>
        </p:nvSpPr>
        <p:spPr>
          <a:solidFill>
            <a:srgbClr val="FFFFFF"/>
          </a:solidFill>
          <a:ln/>
        </p:spPr>
      </p:sp>
      <p:sp>
        <p:nvSpPr>
          <p:cNvPr id="18436" name="Rectangle 3">
            <a:extLst>
              <a:ext uri="{FF2B5EF4-FFF2-40B4-BE49-F238E27FC236}">
                <a16:creationId xmlns:a16="http://schemas.microsoft.com/office/drawing/2014/main" id="{847068A2-5553-791E-31AC-25D30FF9B47B}"/>
              </a:ext>
            </a:extLst>
          </p:cNvPr>
          <p:cNvSpPr>
            <a:spLocks noGrp="1" noChangeArrowheads="1"/>
          </p:cNvSpPr>
          <p:nvPr>
            <p:ph type="body" idx="1"/>
          </p:nvPr>
        </p:nvSpPr>
        <p:spPr>
          <a:solidFill>
            <a:srgbClr val="FFFFFF"/>
          </a:solidFill>
          <a:ln>
            <a:solidFill>
              <a:srgbClr val="000000"/>
            </a:solidFill>
          </a:ln>
        </p:spPr>
        <p:txBody>
          <a:bodyPr/>
          <a:lstStyle/>
          <a:p>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1E689C71-225C-5F70-7334-DA809D1A50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61D77F0A-6A9A-42E4-B5A3-A59DB9952900}" type="slidenum">
              <a:rPr lang="en-US" altLang="ja-JP" sz="1200"/>
              <a:pPr/>
              <a:t>4</a:t>
            </a:fld>
            <a:endParaRPr lang="en-US" altLang="ja-JP" sz="1200"/>
          </a:p>
        </p:txBody>
      </p:sp>
      <p:sp>
        <p:nvSpPr>
          <p:cNvPr id="18435" name="Rectangle 2">
            <a:extLst>
              <a:ext uri="{FF2B5EF4-FFF2-40B4-BE49-F238E27FC236}">
                <a16:creationId xmlns:a16="http://schemas.microsoft.com/office/drawing/2014/main" id="{4997A286-87AB-4BD5-E821-8D7AF91DF59A}"/>
              </a:ext>
            </a:extLst>
          </p:cNvPr>
          <p:cNvSpPr>
            <a:spLocks noGrp="1" noRot="1" noChangeAspect="1" noChangeArrowheads="1"/>
          </p:cNvSpPr>
          <p:nvPr>
            <p:ph type="sldImg"/>
          </p:nvPr>
        </p:nvSpPr>
        <p:spPr>
          <a:solidFill>
            <a:srgbClr val="FFFFFF"/>
          </a:solidFill>
          <a:ln/>
        </p:spPr>
      </p:sp>
      <p:sp>
        <p:nvSpPr>
          <p:cNvPr id="18436" name="Rectangle 3">
            <a:extLst>
              <a:ext uri="{FF2B5EF4-FFF2-40B4-BE49-F238E27FC236}">
                <a16:creationId xmlns:a16="http://schemas.microsoft.com/office/drawing/2014/main" id="{847068A2-5553-791E-31AC-25D30FF9B47B}"/>
              </a:ext>
            </a:extLst>
          </p:cNvPr>
          <p:cNvSpPr>
            <a:spLocks noGrp="1" noChangeArrowheads="1"/>
          </p:cNvSpPr>
          <p:nvPr>
            <p:ph type="body" idx="1"/>
          </p:nvPr>
        </p:nvSpPr>
        <p:spPr>
          <a:solidFill>
            <a:srgbClr val="FFFFFF"/>
          </a:solidFill>
          <a:ln>
            <a:solidFill>
              <a:srgbClr val="000000"/>
            </a:solidFill>
          </a:ln>
        </p:spPr>
        <p:txBody>
          <a:bodyPr/>
          <a:lstStyle/>
          <a:p>
            <a:endParaRPr lang="ja-JP" altLang="en-US">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1222645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1E689C71-225C-5F70-7334-DA809D1A50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61D77F0A-6A9A-42E4-B5A3-A59DB9952900}" type="slidenum">
              <a:rPr lang="en-US" altLang="ja-JP" sz="1200"/>
              <a:pPr/>
              <a:t>5</a:t>
            </a:fld>
            <a:endParaRPr lang="en-US" altLang="ja-JP" sz="1200"/>
          </a:p>
        </p:txBody>
      </p:sp>
      <p:sp>
        <p:nvSpPr>
          <p:cNvPr id="18435" name="Rectangle 2">
            <a:extLst>
              <a:ext uri="{FF2B5EF4-FFF2-40B4-BE49-F238E27FC236}">
                <a16:creationId xmlns:a16="http://schemas.microsoft.com/office/drawing/2014/main" id="{4997A286-87AB-4BD5-E821-8D7AF91DF59A}"/>
              </a:ext>
            </a:extLst>
          </p:cNvPr>
          <p:cNvSpPr>
            <a:spLocks noGrp="1" noRot="1" noChangeAspect="1" noChangeArrowheads="1"/>
          </p:cNvSpPr>
          <p:nvPr>
            <p:ph type="sldImg"/>
          </p:nvPr>
        </p:nvSpPr>
        <p:spPr>
          <a:solidFill>
            <a:srgbClr val="FFFFFF"/>
          </a:solidFill>
          <a:ln/>
        </p:spPr>
      </p:sp>
      <p:sp>
        <p:nvSpPr>
          <p:cNvPr id="18436" name="Rectangle 3">
            <a:extLst>
              <a:ext uri="{FF2B5EF4-FFF2-40B4-BE49-F238E27FC236}">
                <a16:creationId xmlns:a16="http://schemas.microsoft.com/office/drawing/2014/main" id="{847068A2-5553-791E-31AC-25D30FF9B47B}"/>
              </a:ext>
            </a:extLst>
          </p:cNvPr>
          <p:cNvSpPr>
            <a:spLocks noGrp="1" noChangeArrowheads="1"/>
          </p:cNvSpPr>
          <p:nvPr>
            <p:ph type="body" idx="1"/>
          </p:nvPr>
        </p:nvSpPr>
        <p:spPr>
          <a:solidFill>
            <a:srgbClr val="FFFFFF"/>
          </a:solidFill>
          <a:ln>
            <a:solidFill>
              <a:srgbClr val="000000"/>
            </a:solidFill>
          </a:ln>
        </p:spPr>
        <p:txBody>
          <a:bodyPr/>
          <a:lstStyle/>
          <a:p>
            <a:endParaRPr lang="ja-JP" altLang="en-US">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1764899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83B216DD-3773-936B-C0D3-3DAC7E2B92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69FDB1CF-6477-4080-A775-00CEB6EFBDDD}" type="slidenum">
              <a:rPr lang="en-US" altLang="ja-JP" sz="1200"/>
              <a:pPr/>
              <a:t>6</a:t>
            </a:fld>
            <a:endParaRPr lang="en-US" altLang="ja-JP" sz="1200"/>
          </a:p>
        </p:txBody>
      </p:sp>
      <p:sp>
        <p:nvSpPr>
          <p:cNvPr id="18435" name="Rectangle 2">
            <a:extLst>
              <a:ext uri="{FF2B5EF4-FFF2-40B4-BE49-F238E27FC236}">
                <a16:creationId xmlns:a16="http://schemas.microsoft.com/office/drawing/2014/main" id="{9C61F25F-B8D6-0606-AE83-D4B33E5499D1}"/>
              </a:ext>
            </a:extLst>
          </p:cNvPr>
          <p:cNvSpPr>
            <a:spLocks noGrp="1" noRot="1" noChangeAspect="1" noChangeArrowheads="1"/>
          </p:cNvSpPr>
          <p:nvPr>
            <p:ph type="sldImg"/>
          </p:nvPr>
        </p:nvSpPr>
        <p:spPr>
          <a:solidFill>
            <a:srgbClr val="FFFFFF"/>
          </a:solidFill>
          <a:ln/>
        </p:spPr>
      </p:sp>
      <p:sp>
        <p:nvSpPr>
          <p:cNvPr id="18436" name="Rectangle 3">
            <a:extLst>
              <a:ext uri="{FF2B5EF4-FFF2-40B4-BE49-F238E27FC236}">
                <a16:creationId xmlns:a16="http://schemas.microsoft.com/office/drawing/2014/main" id="{2DE6D76F-1A99-32DC-8A62-8FF2B74AB914}"/>
              </a:ext>
            </a:extLst>
          </p:cNvPr>
          <p:cNvSpPr>
            <a:spLocks noGrp="1" noChangeArrowheads="1"/>
          </p:cNvSpPr>
          <p:nvPr>
            <p:ph type="body" idx="1"/>
          </p:nvPr>
        </p:nvSpPr>
        <p:spPr>
          <a:solidFill>
            <a:srgbClr val="FFFFFF"/>
          </a:solidFill>
          <a:ln>
            <a:solidFill>
              <a:srgbClr val="000000"/>
            </a:solidFill>
          </a:ln>
        </p:spPr>
        <p:txBody>
          <a:bodyPr/>
          <a:lstStyle/>
          <a:p>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0D92F8AD-23E5-3A82-F1DA-3FA309EBB6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5EDDC2EB-A51A-4EB2-9C49-F1F7AA5E5FB0}" type="slidenum">
              <a:rPr lang="en-US" altLang="ja-JP" sz="1200"/>
              <a:pPr/>
              <a:t>7</a:t>
            </a:fld>
            <a:endParaRPr lang="en-US" altLang="ja-JP" sz="1200"/>
          </a:p>
        </p:txBody>
      </p:sp>
      <p:sp>
        <p:nvSpPr>
          <p:cNvPr id="22531" name="Rectangle 2">
            <a:extLst>
              <a:ext uri="{FF2B5EF4-FFF2-40B4-BE49-F238E27FC236}">
                <a16:creationId xmlns:a16="http://schemas.microsoft.com/office/drawing/2014/main" id="{A4C6A230-6B31-2A01-774A-5503D1E96F1A}"/>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1E868681-C40F-9CD3-8C1A-827CCD7EB0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2A084211-8612-39CE-EED3-FA8DF5309D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B600C0F4-32C7-4EA4-AB2A-80A46AD13C4D}" type="slidenum">
              <a:rPr lang="en-US" altLang="ja-JP" sz="1200"/>
              <a:pPr/>
              <a:t>8</a:t>
            </a:fld>
            <a:endParaRPr lang="en-US" altLang="ja-JP" sz="1200"/>
          </a:p>
        </p:txBody>
      </p:sp>
      <p:sp>
        <p:nvSpPr>
          <p:cNvPr id="24579" name="Rectangle 2">
            <a:extLst>
              <a:ext uri="{FF2B5EF4-FFF2-40B4-BE49-F238E27FC236}">
                <a16:creationId xmlns:a16="http://schemas.microsoft.com/office/drawing/2014/main" id="{A9141F1D-AE5E-CC15-3CE3-A1B59D4287C8}"/>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85B0017E-50C6-3F11-849B-AFD29A6F28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2A084211-8612-39CE-EED3-FA8DF5309D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B600C0F4-32C7-4EA4-AB2A-80A46AD13C4D}" type="slidenum">
              <a:rPr lang="en-US" altLang="ja-JP" sz="1200"/>
              <a:pPr/>
              <a:t>9</a:t>
            </a:fld>
            <a:endParaRPr lang="en-US" altLang="ja-JP" sz="1200"/>
          </a:p>
        </p:txBody>
      </p:sp>
      <p:sp>
        <p:nvSpPr>
          <p:cNvPr id="24579" name="Rectangle 2">
            <a:extLst>
              <a:ext uri="{FF2B5EF4-FFF2-40B4-BE49-F238E27FC236}">
                <a16:creationId xmlns:a16="http://schemas.microsoft.com/office/drawing/2014/main" id="{A9141F1D-AE5E-CC15-3CE3-A1B59D4287C8}"/>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85B0017E-50C6-3F11-849B-AFD29A6F28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1624514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2A084211-8612-39CE-EED3-FA8DF5309D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B600C0F4-32C7-4EA4-AB2A-80A46AD13C4D}" type="slidenum">
              <a:rPr lang="en-US" altLang="ja-JP" sz="1200"/>
              <a:pPr/>
              <a:t>10</a:t>
            </a:fld>
            <a:endParaRPr lang="en-US" altLang="ja-JP" sz="1200"/>
          </a:p>
        </p:txBody>
      </p:sp>
      <p:sp>
        <p:nvSpPr>
          <p:cNvPr id="24579" name="Rectangle 2">
            <a:extLst>
              <a:ext uri="{FF2B5EF4-FFF2-40B4-BE49-F238E27FC236}">
                <a16:creationId xmlns:a16="http://schemas.microsoft.com/office/drawing/2014/main" id="{A9141F1D-AE5E-CC15-3CE3-A1B59D4287C8}"/>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85B0017E-50C6-3F11-849B-AFD29A6F28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3497650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prstTxWarp prst="textNoShape">
              <a:avLst/>
            </a:prstTxWarp>
          </a:bodyPr>
          <a:lstStyle/>
          <a:p>
            <a:pPr>
              <a:defRPr/>
            </a:pPr>
            <a:endParaRPr kumimoji="0" lang="ja-JP" altLang="en-US">
              <a:latin typeface="Times New Roman" charset="0"/>
            </a:endParaRPr>
          </a:p>
        </p:txBody>
      </p:sp>
      <p:sp>
        <p:nvSpPr>
          <p:cNvPr id="10242"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a:t>
            </a:r>
            <a:r>
              <a:rPr lang="en-US" altLang="ja-JP"/>
              <a:t> </a:t>
            </a:r>
            <a:r>
              <a:rPr lang="ja-JP" altLang="en-US"/>
              <a:t>タイトルの書式設定</a:t>
            </a:r>
          </a:p>
        </p:txBody>
      </p:sp>
      <p:sp>
        <p:nvSpPr>
          <p:cNvPr id="10243" name="Rectangle 3"/>
          <p:cNvSpPr>
            <a:spLocks noGrp="1" noChangeArrowheads="1"/>
          </p:cNvSpPr>
          <p:nvPr>
            <p:ph type="subTitle" idx="1"/>
          </p:nvPr>
        </p:nvSpPr>
        <p:spPr>
          <a:xfrm>
            <a:off x="1447800" y="3429000"/>
            <a:ext cx="7010400" cy="1600200"/>
          </a:xfrm>
        </p:spPr>
        <p:txBody>
          <a:bodyPr/>
          <a:lstStyle>
            <a:lvl1pPr marL="0" indent="0">
              <a:buFont typeface="Wingdings" charset="2"/>
              <a:buNone/>
              <a:defRPr sz="2800"/>
            </a:lvl1pPr>
          </a:lstStyle>
          <a:p>
            <a:r>
              <a:rPr lang="ja-JP" altLang="en-US"/>
              <a:t>マスタ</a:t>
            </a:r>
            <a:r>
              <a:rPr lang="en-US" altLang="ja-JP"/>
              <a:t> </a:t>
            </a:r>
            <a:r>
              <a:rPr lang="ja-JP" altLang="en-US"/>
              <a:t>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1C8E6369-E172-4648-8269-120DABE5E57E}"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3440CC18-CE7B-284A-8E63-967017DA3EC9}"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566738" y="304800"/>
            <a:ext cx="5854700" cy="57150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FC616873-8FC7-2E49-909E-6018C751F7D5}"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4178C75B-C2D6-C74B-9410-83E1048D7CDC}"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9788AA56-D21C-814C-A9BC-C00099445768}"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123711AE-760D-B94A-BA95-F76DD60E6E86}"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8"/>
          <p:cNvSpPr>
            <a:spLocks noGrp="1" noChangeArrowheads="1"/>
          </p:cNvSpPr>
          <p:nvPr>
            <p:ph type="sldNum" sz="quarter" idx="12"/>
          </p:nvPr>
        </p:nvSpPr>
        <p:spPr>
          <a:ln/>
        </p:spPr>
        <p:txBody>
          <a:bodyPr/>
          <a:lstStyle>
            <a:lvl1pPr>
              <a:defRPr/>
            </a:lvl1pPr>
          </a:lstStyle>
          <a:p>
            <a:pPr>
              <a:defRPr/>
            </a:pPr>
            <a:fld id="{D48B3972-D498-4942-B520-E84A480AF1BD}"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8"/>
          <p:cNvSpPr>
            <a:spLocks noGrp="1" noChangeArrowheads="1"/>
          </p:cNvSpPr>
          <p:nvPr>
            <p:ph type="sldNum" sz="quarter" idx="12"/>
          </p:nvPr>
        </p:nvSpPr>
        <p:spPr>
          <a:ln/>
        </p:spPr>
        <p:txBody>
          <a:bodyPr/>
          <a:lstStyle>
            <a:lvl1pPr>
              <a:defRPr/>
            </a:lvl1pPr>
          </a:lstStyle>
          <a:p>
            <a:pPr>
              <a:defRPr/>
            </a:pPr>
            <a:fld id="{2A661EF4-69AC-E743-9536-31671A8829C5}"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8"/>
          <p:cNvSpPr>
            <a:spLocks noGrp="1" noChangeArrowheads="1"/>
          </p:cNvSpPr>
          <p:nvPr>
            <p:ph type="sldNum" sz="quarter" idx="12"/>
          </p:nvPr>
        </p:nvSpPr>
        <p:spPr>
          <a:ln/>
        </p:spPr>
        <p:txBody>
          <a:bodyPr/>
          <a:lstStyle>
            <a:lvl1pPr>
              <a:defRPr/>
            </a:lvl1pPr>
          </a:lstStyle>
          <a:p>
            <a:pPr>
              <a:defRPr/>
            </a:pPr>
            <a:fld id="{519DBC0D-7DEA-CF44-AEE5-CBCC489ECE70}"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AD0EECDB-F666-FA4B-919C-56FC7F0D3846}"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C32F9FF0-CAF9-6049-9A4B-1A6F2C6CE910}"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9220"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prstTxWarp prst="textNoShape">
              <a:avLst/>
            </a:prstTxWarp>
          </a:bodyPr>
          <a:lstStyle/>
          <a:p>
            <a:pPr>
              <a:defRPr/>
            </a:pPr>
            <a:endParaRPr kumimoji="0" lang="ja-JP" altLang="en-US">
              <a:latin typeface="Times New Roman" charset="0"/>
            </a:endParaRPr>
          </a:p>
        </p:txBody>
      </p:sp>
      <p:sp>
        <p:nvSpPr>
          <p:cNvPr id="9221"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prstTxWarp prst="textNoShape">
              <a:avLst/>
            </a:prstTxWarp>
          </a:bodyPr>
          <a:lstStyle/>
          <a:p>
            <a:pPr>
              <a:defRPr/>
            </a:pPr>
            <a:endParaRPr lang="ja-JP" altLang="en-US"/>
          </a:p>
        </p:txBody>
      </p:sp>
      <p:sp>
        <p:nvSpPr>
          <p:cNvPr id="9222"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vl1pPr>
          </a:lstStyle>
          <a:p>
            <a:pPr>
              <a:defRPr/>
            </a:pPr>
            <a:endParaRPr lang="en-US" altLang="ja-JP"/>
          </a:p>
        </p:txBody>
      </p:sp>
      <p:sp>
        <p:nvSpPr>
          <p:cNvPr id="9223"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lvl1pPr>
          </a:lstStyle>
          <a:p>
            <a:pPr>
              <a:defRPr/>
            </a:pPr>
            <a:endParaRPr lang="en-US" altLang="ja-JP"/>
          </a:p>
        </p:txBody>
      </p:sp>
      <p:sp>
        <p:nvSpPr>
          <p:cNvPr id="9224"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pPr>
              <a:defRPr/>
            </a:pPr>
            <a:fld id="{2B0BAEB8-27B6-194D-AFB1-A48262D518E4}"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74"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rtl="0" fontAlgn="base">
        <a:spcBef>
          <a:spcPct val="0"/>
        </a:spcBef>
        <a:spcAft>
          <a:spcPct val="0"/>
        </a:spcAft>
        <a:defRPr kumimoji="1" sz="3800">
          <a:solidFill>
            <a:schemeClr val="tx2"/>
          </a:solidFill>
          <a:latin typeface="+mj-lt"/>
          <a:ea typeface="ＭＳ Ｐゴシック" charset="-128"/>
          <a:cs typeface="ＭＳ Ｐゴシック" charset="-128"/>
        </a:defRPr>
      </a:lvl1pPr>
      <a:lvl2pPr algn="l" rtl="0" fontAlgn="base">
        <a:spcBef>
          <a:spcPct val="0"/>
        </a:spcBef>
        <a:spcAft>
          <a:spcPct val="0"/>
        </a:spcAft>
        <a:defRPr kumimoji="1" sz="3800">
          <a:solidFill>
            <a:schemeClr val="tx2"/>
          </a:solidFill>
          <a:latin typeface="Arial" charset="0"/>
          <a:ea typeface="ＭＳ Ｐゴシック" charset="-128"/>
          <a:cs typeface="ＭＳ Ｐゴシック" charset="-128"/>
        </a:defRPr>
      </a:lvl2pPr>
      <a:lvl3pPr algn="l" rtl="0" fontAlgn="base">
        <a:spcBef>
          <a:spcPct val="0"/>
        </a:spcBef>
        <a:spcAft>
          <a:spcPct val="0"/>
        </a:spcAft>
        <a:defRPr kumimoji="1" sz="3800">
          <a:solidFill>
            <a:schemeClr val="tx2"/>
          </a:solidFill>
          <a:latin typeface="Arial" charset="0"/>
          <a:ea typeface="ＭＳ Ｐゴシック" charset="-128"/>
          <a:cs typeface="ＭＳ Ｐゴシック" charset="-128"/>
        </a:defRPr>
      </a:lvl3pPr>
      <a:lvl4pPr algn="l" rtl="0" fontAlgn="base">
        <a:spcBef>
          <a:spcPct val="0"/>
        </a:spcBef>
        <a:spcAft>
          <a:spcPct val="0"/>
        </a:spcAft>
        <a:defRPr kumimoji="1" sz="3800">
          <a:solidFill>
            <a:schemeClr val="tx2"/>
          </a:solidFill>
          <a:latin typeface="Arial" charset="0"/>
          <a:ea typeface="ＭＳ Ｐゴシック" charset="-128"/>
          <a:cs typeface="ＭＳ Ｐゴシック" charset="-128"/>
        </a:defRPr>
      </a:lvl4pPr>
      <a:lvl5pPr algn="l" rtl="0" fontAlgn="base">
        <a:spcBef>
          <a:spcPct val="0"/>
        </a:spcBef>
        <a:spcAft>
          <a:spcPct val="0"/>
        </a:spcAft>
        <a:defRPr kumimoji="1" sz="3800">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469900" indent="-469900" algn="l" rtl="0" fontAlgn="base">
        <a:spcBef>
          <a:spcPct val="20000"/>
        </a:spcBef>
        <a:spcAft>
          <a:spcPct val="0"/>
        </a:spcAft>
        <a:buClr>
          <a:schemeClr val="accent2"/>
        </a:buClr>
        <a:buFont typeface="Wingdings" charset="2"/>
        <a:buChar char="o"/>
        <a:defRPr kumimoji="1" sz="3000">
          <a:solidFill>
            <a:schemeClr val="tx1"/>
          </a:solidFill>
          <a:latin typeface="+mn-lt"/>
          <a:ea typeface="ＭＳ Ｐゴシック" charset="-128"/>
          <a:cs typeface="ＭＳ Ｐゴシック" charset="-128"/>
        </a:defRPr>
      </a:lvl1pPr>
      <a:lvl2pPr marL="908050" indent="-436563" algn="l" rtl="0" fontAlgn="base">
        <a:spcBef>
          <a:spcPct val="20000"/>
        </a:spcBef>
        <a:spcAft>
          <a:spcPct val="0"/>
        </a:spcAft>
        <a:buClr>
          <a:schemeClr val="accent2"/>
        </a:buClr>
        <a:buFont typeface="Wingdings" charset="2"/>
        <a:buChar char="n"/>
        <a:defRPr kumimoji="1" sz="2600">
          <a:solidFill>
            <a:schemeClr val="tx1"/>
          </a:solidFill>
          <a:latin typeface="+mn-lt"/>
          <a:ea typeface="ＭＳ Ｐゴシック" charset="-128"/>
        </a:defRPr>
      </a:lvl2pPr>
      <a:lvl3pPr marL="1304925" indent="-395288" algn="l" rtl="0" fontAlgn="base">
        <a:spcBef>
          <a:spcPct val="20000"/>
        </a:spcBef>
        <a:spcAft>
          <a:spcPct val="0"/>
        </a:spcAft>
        <a:buClr>
          <a:schemeClr val="accent2"/>
        </a:buClr>
        <a:buFont typeface="Wingdings" charset="2"/>
        <a:buChar char="o"/>
        <a:defRPr kumimoji="1" sz="2300">
          <a:solidFill>
            <a:schemeClr val="tx1"/>
          </a:solidFill>
          <a:latin typeface="+mn-lt"/>
          <a:ea typeface="ＭＳ Ｐゴシック" charset="-128"/>
        </a:defRPr>
      </a:lvl3pPr>
      <a:lvl4pPr marL="1693863" indent="-387350" algn="l" rtl="0" fontAlgn="base">
        <a:spcBef>
          <a:spcPct val="20000"/>
        </a:spcBef>
        <a:spcAft>
          <a:spcPct val="0"/>
        </a:spcAft>
        <a:buClr>
          <a:schemeClr val="accent2"/>
        </a:buClr>
        <a:buFont typeface="Wingdings" charset="2"/>
        <a:buChar char="n"/>
        <a:defRPr kumimoji="1" sz="2000">
          <a:solidFill>
            <a:schemeClr val="tx1"/>
          </a:solidFill>
          <a:latin typeface="+mn-lt"/>
          <a:ea typeface="ＭＳ Ｐゴシック" charset="-128"/>
        </a:defRPr>
      </a:lvl4pPr>
      <a:lvl5pPr marL="2093913" indent="-398463" algn="l" rtl="0" fontAlgn="base">
        <a:spcBef>
          <a:spcPct val="25000"/>
        </a:spcBef>
        <a:spcAft>
          <a:spcPct val="0"/>
        </a:spcAft>
        <a:buClr>
          <a:schemeClr val="accent2"/>
        </a:buClr>
        <a:buFont typeface="Wingdings" charset="2"/>
        <a:buChar char="§"/>
        <a:defRPr kumimoji="1" sz="2000">
          <a:solidFill>
            <a:schemeClr val="tx1"/>
          </a:solidFill>
          <a:latin typeface="+mn-lt"/>
          <a:ea typeface="ＭＳ Ｐゴシック" charset="-128"/>
        </a:defRPr>
      </a:lvl5pPr>
      <a:lvl6pPr marL="2551113" indent="-398463" algn="l" rtl="0" fontAlgn="base">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6pPr>
      <a:lvl7pPr marL="3008313" indent="-398463" algn="l" rtl="0" fontAlgn="base">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7pPr>
      <a:lvl8pPr marL="3465513" indent="-398463" algn="l" rtl="0" fontAlgn="base">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8pPr>
      <a:lvl9pPr marL="3922713" indent="-398463" algn="l" rtl="0" fontAlgn="base">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gender.go.jp/about_danjo/whitepaper/r06/zentai/pdfban.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youtu.be/r0RBbJwVJqY?si=cwPM4A5uDlDiLsdQ"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goethehaus-frankfurt.de/goethehaus/3-etage-1/waeschebresse-koch.jpg/view?searchterm=wa" TargetMode="External"/><Relationship Id="rId2" Type="http://schemas.openxmlformats.org/officeDocument/2006/relationships/hyperlink" Target="http://www.goethehaus-frankfurt.de/goethehaus/erdgeschoss/kuche" TargetMode="Externa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pro.bookoffonline.co.jp/hon-deai/syousetsu-theme/20170702-gamou-tei-jiken-miyabemiyuki.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kotobank.jp/word/%E5%B0%82%E6%A5%AD%E4%B8%BB%E5%A9%A6-186707"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s://www.google.co.jp/search?q=%E5%B1%B1%E7%94%B0%E6%98%8C%E5%BC%98&amp;sca_esv=1086af29042c933c&amp;sxsrf=ACQVn09vkgJYiqwhLRW266pTnOv0B6nDAg:1712889452599&amp;udm=2&amp;source=iu&amp;ictx=1&amp;vet=1&amp;fir=b5Wz2F3hM-qzRM%252CXmHTHBFWg3UeXM%252C_%253BVVWuNsbzRil6uM%252CSP9U-4Sk_ENl4M%252C_%253B3SOv596uELm90M%252CzE-n5jnTULYDzM%252C_%253BYlVR5CrC1FrMKM%252CQAiEH15Jju4VsM%252C_%253BzRnSF01fF11EDM%252CLEwmVTjd2IzrSM%252C_%253BAsBkOt6GNviPhM%252CT27FMuwMQkElEM%252C_%253BLZty42el8__KIM%252CIpsAPdgvKmfR7M%252C_&amp;usg=AI4_-kS2dD0IywpHvfx8yqdIkQiUYurDvA&amp;sa=X&amp;ved=2ahUKEwi_9vG60ruFAxUeslYBHXY0ArcQ_h16BAhXEAE#vhid=3SOv596uELm90M&amp;vssid=mosaic"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s://www.e-stat.go.j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stat.go.jp/data/shugyou/2022/index.html" TargetMode="External"/><Relationship Id="rId5" Type="http://schemas.openxmlformats.org/officeDocument/2006/relationships/hyperlink" Target="https://www.e-stat.go.jp/stat-search/database?page=1&amp;layout=datalist&amp;toukei=00200521&amp;bunya_l=02&amp;tstat=000001136464&amp;cycle=0&amp;tclass1=000001136467&amp;tclass2val=0" TargetMode="External"/><Relationship Id="rId4" Type="http://schemas.openxmlformats.org/officeDocument/2006/relationships/hyperlink" Target="http://www.e-stat.go.jp/SG1/estat/NewList.do?tid=00000100725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12676" y="188640"/>
            <a:ext cx="8279804" cy="2016224"/>
          </a:xfrm>
        </p:spPr>
        <p:txBody>
          <a:bodyPr anchor="ctr" anchorCtr="0"/>
          <a:lstStyle/>
          <a:p>
            <a:r>
              <a:rPr lang="ja-JP" altLang="en-US" sz="3200" dirty="0">
                <a:solidFill>
                  <a:schemeClr val="tx1"/>
                </a:solidFill>
                <a:latin typeface="ＭＳ 明朝" charset="-128"/>
                <a:ea typeface="ＭＳ 明朝" charset="-128"/>
                <a:cs typeface="ＭＳ 明朝" charset="-128"/>
              </a:rPr>
              <a:t>第</a:t>
            </a:r>
            <a:r>
              <a:rPr lang="en-US" altLang="ja-JP" sz="3200" dirty="0">
                <a:solidFill>
                  <a:schemeClr val="tx1"/>
                </a:solidFill>
                <a:latin typeface="ＭＳ 明朝" charset="-128"/>
                <a:ea typeface="ＭＳ 明朝" charset="-128"/>
                <a:cs typeface="ＭＳ 明朝" charset="-128"/>
              </a:rPr>
              <a:t>4</a:t>
            </a:r>
            <a:r>
              <a:rPr lang="ja-JP" altLang="en-US" sz="3200" dirty="0">
                <a:solidFill>
                  <a:schemeClr val="tx1"/>
                </a:solidFill>
                <a:latin typeface="ＭＳ 明朝" charset="-128"/>
                <a:ea typeface="ＭＳ 明朝" charset="-128"/>
                <a:cs typeface="ＭＳ 明朝" charset="-128"/>
              </a:rPr>
              <a:t>回</a:t>
            </a:r>
            <a:r>
              <a:rPr lang="en-US" altLang="ja-JP" sz="3200" dirty="0">
                <a:solidFill>
                  <a:schemeClr val="tx1"/>
                </a:solidFill>
                <a:latin typeface="ＭＳ 明朝" charset="-128"/>
                <a:ea typeface="ＭＳ 明朝" charset="-128"/>
                <a:cs typeface="ＭＳ 明朝" charset="-128"/>
              </a:rPr>
              <a:t>【</a:t>
            </a:r>
            <a:r>
              <a:rPr lang="ja-JP" altLang="en-US" sz="3200" dirty="0">
                <a:solidFill>
                  <a:schemeClr val="tx1"/>
                </a:solidFill>
                <a:latin typeface="ＭＳ 明朝" charset="-128"/>
                <a:ea typeface="ＭＳ 明朝" charset="-128"/>
                <a:cs typeface="ＭＳ 明朝" charset="-128"/>
              </a:rPr>
              <a:t>家族の歴史的変化</a:t>
            </a:r>
            <a:r>
              <a:rPr lang="en-US" altLang="ja-JP" sz="3200" dirty="0">
                <a:solidFill>
                  <a:schemeClr val="tx1"/>
                </a:solidFill>
                <a:latin typeface="ＭＳ 明朝" charset="-128"/>
                <a:ea typeface="ＭＳ 明朝" charset="-128"/>
                <a:cs typeface="ＭＳ 明朝" charset="-128"/>
              </a:rPr>
              <a:t>】</a:t>
            </a:r>
            <a:r>
              <a:rPr lang="ja-JP" altLang="en-US" sz="3200" dirty="0">
                <a:solidFill>
                  <a:schemeClr val="tx1"/>
                </a:solidFill>
                <a:latin typeface="ＭＳ 明朝" charset="-128"/>
                <a:ea typeface="ＭＳ 明朝" charset="-128"/>
                <a:cs typeface="ＭＳ 明朝" charset="-128"/>
              </a:rPr>
              <a:t>「近代家族」とは</a:t>
            </a:r>
            <a:r>
              <a:rPr lang="en-US" altLang="ja-JP" sz="3200" dirty="0">
                <a:solidFill>
                  <a:schemeClr val="tx1"/>
                </a:solidFill>
                <a:latin typeface="ＭＳ 明朝" charset="-128"/>
                <a:ea typeface="ＭＳ 明朝" charset="-128"/>
                <a:cs typeface="ＭＳ 明朝" charset="-128"/>
              </a:rPr>
              <a:t>? </a:t>
            </a:r>
            <a:r>
              <a:rPr lang="ja-JP" altLang="en-US" sz="3200" dirty="0">
                <a:solidFill>
                  <a:schemeClr val="tx1"/>
                </a:solidFill>
                <a:latin typeface="ＭＳ 明朝" charset="-128"/>
                <a:ea typeface="ＭＳ 明朝" charset="-128"/>
                <a:cs typeface="ＭＳ 明朝" charset="-128"/>
              </a:rPr>
              <a:t>その１</a:t>
            </a:r>
            <a:r>
              <a:rPr lang="en-US" altLang="ja-JP" sz="3200" dirty="0">
                <a:solidFill>
                  <a:schemeClr val="tx1"/>
                </a:solidFill>
                <a:latin typeface="ＭＳ 明朝" charset="-128"/>
                <a:ea typeface="ＭＳ 明朝" charset="-128"/>
                <a:cs typeface="ＭＳ 明朝" charset="-128"/>
              </a:rPr>
              <a:t> </a:t>
            </a:r>
            <a:r>
              <a:rPr lang="ja-JP" altLang="en-US" sz="3200" dirty="0">
                <a:solidFill>
                  <a:schemeClr val="tx1"/>
                </a:solidFill>
                <a:latin typeface="ＭＳ 明朝" charset="-128"/>
                <a:ea typeface="ＭＳ 明朝" charset="-128"/>
                <a:cs typeface="ＭＳ 明朝" charset="-128"/>
              </a:rPr>
              <a:t>専業主婦とは</a:t>
            </a:r>
          </a:p>
        </p:txBody>
      </p:sp>
      <p:sp>
        <p:nvSpPr>
          <p:cNvPr id="15363" name="Rectangle 3"/>
          <p:cNvSpPr>
            <a:spLocks noGrp="1" noChangeArrowheads="1"/>
          </p:cNvSpPr>
          <p:nvPr>
            <p:ph type="subTitle" idx="1"/>
          </p:nvPr>
        </p:nvSpPr>
        <p:spPr>
          <a:xfrm>
            <a:off x="962300" y="3284984"/>
            <a:ext cx="7010400" cy="3024336"/>
          </a:xfrm>
        </p:spPr>
        <p:txBody>
          <a:bodyPr/>
          <a:lstStyle/>
          <a:p>
            <a:r>
              <a:rPr lang="ja-JP" altLang="en-US" b="1" dirty="0">
                <a:ea typeface="ＭＳ 明朝" charset="-128"/>
                <a:cs typeface="ＭＳ 明朝" charset="-128"/>
              </a:rPr>
              <a:t>「家族社会学」</a:t>
            </a:r>
            <a:endParaRPr lang="en-US" altLang="ja-JP" b="1" dirty="0">
              <a:ea typeface="ＭＳ 明朝" charset="-128"/>
              <a:cs typeface="ＭＳ 明朝" charset="-128"/>
            </a:endParaRPr>
          </a:p>
          <a:p>
            <a:endParaRPr lang="en-US" altLang="ja-JP" sz="2000" b="1" dirty="0">
              <a:latin typeface="Century" panose="02040604050505020304" pitchFamily="18" charset="0"/>
              <a:ea typeface="ＭＳ 明朝" panose="02020609040205080304" pitchFamily="17" charset="-128"/>
              <a:cs typeface="Times New Roman" panose="02020603050405020304" pitchFamily="18" charset="0"/>
            </a:endParaRPr>
          </a:p>
          <a:p>
            <a:r>
              <a:rPr lang="en-US" altLang="ja-JP" sz="2000" b="1" dirty="0">
                <a:latin typeface="Century" panose="02040604050505020304" pitchFamily="18" charset="0"/>
                <a:ea typeface="ＭＳ 明朝" panose="02020609040205080304" pitchFamily="17" charset="-128"/>
                <a:cs typeface="Times New Roman" panose="02020603050405020304" pitchFamily="18" charset="0"/>
              </a:rPr>
              <a:t>5</a:t>
            </a:r>
            <a:r>
              <a:rPr lang="ja-JP" altLang="en-US" sz="2000" b="1" dirty="0">
                <a:latin typeface="Century" panose="02040604050505020304" pitchFamily="18" charset="0"/>
                <a:ea typeface="ＭＳ 明朝" panose="02020609040205080304" pitchFamily="17" charset="-128"/>
                <a:cs typeface="Times New Roman" panose="02020603050405020304" pitchFamily="18" charset="0"/>
              </a:rPr>
              <a:t>月</a:t>
            </a:r>
            <a:r>
              <a:rPr lang="en-US" altLang="ja-JP" sz="2000" b="1" dirty="0">
                <a:latin typeface="Century" panose="02040604050505020304" pitchFamily="18" charset="0"/>
                <a:ea typeface="ＭＳ 明朝" panose="02020609040205080304" pitchFamily="17" charset="-128"/>
                <a:cs typeface="Times New Roman" panose="02020603050405020304" pitchFamily="18" charset="0"/>
              </a:rPr>
              <a:t>13</a:t>
            </a:r>
            <a:r>
              <a:rPr lang="ja-JP" altLang="en-US" sz="2000" b="1" dirty="0">
                <a:latin typeface="Century" panose="02040604050505020304" pitchFamily="18" charset="0"/>
                <a:ea typeface="ＭＳ 明朝" panose="02020609040205080304" pitchFamily="17" charset="-128"/>
                <a:cs typeface="Times New Roman" panose="02020603050405020304" pitchFamily="18" charset="0"/>
              </a:rPr>
              <a:t>日（火）</a:t>
            </a:r>
            <a:endParaRPr lang="en-US" altLang="ja-JP" sz="2000" b="1" dirty="0">
              <a:latin typeface="Century" panose="02040604050505020304" pitchFamily="18" charset="0"/>
              <a:ea typeface="ＭＳ 明朝" panose="02020609040205080304" pitchFamily="17" charset="-128"/>
              <a:cs typeface="Times New Roman" panose="02020603050405020304" pitchFamily="18" charset="0"/>
            </a:endParaRPr>
          </a:p>
          <a:p>
            <a:r>
              <a:rPr lang="ja-JP" sz="2000" b="1"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2000" b="1" dirty="0">
                <a:effectLst/>
                <a:latin typeface="Century" panose="02040604050505020304" pitchFamily="18" charset="0"/>
                <a:ea typeface="ＭＳ 明朝" panose="02020609040205080304" pitchFamily="17" charset="-128"/>
                <a:cs typeface="Times New Roman" panose="02020603050405020304" pitchFamily="18" charset="0"/>
              </a:rPr>
              <a:t>4</a:t>
            </a:r>
            <a:r>
              <a:rPr lang="ja-JP" sz="2000" b="1" dirty="0">
                <a:effectLst/>
                <a:latin typeface="Century" panose="02040604050505020304" pitchFamily="18" charset="0"/>
                <a:ea typeface="ＭＳ 明朝" panose="02020609040205080304" pitchFamily="17" charset="-128"/>
                <a:cs typeface="Times New Roman" panose="02020603050405020304" pitchFamily="18" charset="0"/>
              </a:rPr>
              <a:t>時限目】</a:t>
            </a:r>
            <a:r>
              <a:rPr lang="en-US" sz="2000" b="1" dirty="0">
                <a:effectLst/>
                <a:latin typeface="Century" panose="02040604050505020304" pitchFamily="18" charset="0"/>
                <a:ea typeface="ＭＳ 明朝" panose="02020609040205080304" pitchFamily="17" charset="-128"/>
                <a:cs typeface="Times New Roman" panose="02020603050405020304" pitchFamily="18" charset="0"/>
              </a:rPr>
              <a:t>14:40</a:t>
            </a:r>
            <a:r>
              <a:rPr lang="ja-JP" sz="2000" b="1"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2000" b="1" dirty="0">
                <a:effectLst/>
                <a:latin typeface="Century" panose="02040604050505020304" pitchFamily="18" charset="0"/>
                <a:ea typeface="ＭＳ 明朝" panose="02020609040205080304" pitchFamily="17" charset="-128"/>
                <a:cs typeface="Times New Roman" panose="02020603050405020304" pitchFamily="18" charset="0"/>
              </a:rPr>
              <a:t>16:10</a:t>
            </a:r>
            <a:r>
              <a:rPr lang="ja-JP" sz="2000" b="1" dirty="0">
                <a:effectLst/>
                <a:latin typeface="Century" panose="02040604050505020304" pitchFamily="18" charset="0"/>
                <a:ea typeface="ＭＳ 明朝" panose="02020609040205080304" pitchFamily="17" charset="-128"/>
                <a:cs typeface="Times New Roman" panose="02020603050405020304" pitchFamily="18" charset="0"/>
              </a:rPr>
              <a:t>　</a:t>
            </a:r>
            <a:r>
              <a:rPr lang="en-US" sz="2000" b="1" dirty="0">
                <a:effectLst/>
                <a:latin typeface="Century" panose="02040604050505020304" pitchFamily="18" charset="0"/>
                <a:ea typeface="ＭＳ 明朝" panose="02020609040205080304" pitchFamily="17" charset="-128"/>
                <a:cs typeface="Times New Roman" panose="02020603050405020304" pitchFamily="18" charset="0"/>
              </a:rPr>
              <a:t>4F401</a:t>
            </a:r>
            <a:endParaRPr lang="en-US" altLang="ja-JP" sz="2000" b="1" dirty="0">
              <a:ea typeface="ＭＳ 明朝" charset="-128"/>
              <a:cs typeface="ＭＳ 明朝" charset="-128"/>
            </a:endParaRPr>
          </a:p>
          <a:p>
            <a:endParaRPr lang="en-US" altLang="ja-JP" sz="2000" b="1" dirty="0">
              <a:ea typeface="ＭＳ 明朝" charset="-128"/>
              <a:cs typeface="ＭＳ 明朝" charset="-128"/>
            </a:endParaRPr>
          </a:p>
          <a:p>
            <a:r>
              <a:rPr lang="ja-JP" altLang="en-US" sz="2000" b="1" dirty="0">
                <a:ea typeface="ＭＳ 明朝" charset="-128"/>
                <a:cs typeface="ＭＳ 明朝" charset="-128"/>
              </a:rPr>
              <a:t>日本医療大学総合福祉学部</a:t>
            </a:r>
            <a:endParaRPr lang="en-US" altLang="ja-JP" sz="2000" b="1" dirty="0">
              <a:ea typeface="ＭＳ 明朝" charset="-128"/>
              <a:cs typeface="ＭＳ 明朝" charset="-128"/>
            </a:endParaRPr>
          </a:p>
          <a:p>
            <a:r>
              <a:rPr lang="ja-JP" altLang="en-US" sz="2000" b="1" dirty="0">
                <a:ea typeface="ＭＳ 明朝" charset="-128"/>
                <a:cs typeface="ＭＳ 明朝" charset="-128"/>
              </a:rPr>
              <a:t>特任教授　原　俊彦</a:t>
            </a:r>
            <a:endParaRPr lang="en-US" altLang="ja-JP" sz="2000" b="1" dirty="0">
              <a:ea typeface="ＭＳ 明朝" charset="-128"/>
              <a:cs typeface="ＭＳ 明朝" charset="-128"/>
            </a:endParaRPr>
          </a:p>
          <a:p>
            <a:endParaRPr lang="ja-JP" altLang="en-US" sz="1800" dirty="0">
              <a:ea typeface="ＭＳ 明朝" charset="-128"/>
              <a:cs typeface="ＭＳ 明朝"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804499C5-8D20-FB9A-CF57-E96542AEB91B}"/>
              </a:ext>
            </a:extLst>
          </p:cNvPr>
          <p:cNvSpPr>
            <a:spLocks noGrp="1" noChangeArrowheads="1"/>
          </p:cNvSpPr>
          <p:nvPr>
            <p:ph type="title"/>
          </p:nvPr>
        </p:nvSpPr>
        <p:spPr/>
        <p:txBody>
          <a:bodyPr/>
          <a:lstStyle/>
          <a:p>
            <a:pPr algn="just"/>
            <a:r>
              <a:rPr kumimoji="0" lang="ja-JP" altLang="en-US" sz="3200" dirty="0">
                <a:latin typeface="ＭＳ 明朝" panose="02020609040205080304" pitchFamily="17" charset="-128"/>
                <a:ea typeface="ＭＳ 明朝" panose="02020609040205080304" pitchFamily="17" charset="-128"/>
              </a:rPr>
              <a:t>専業主婦は少数派？</a:t>
            </a:r>
            <a:br>
              <a:rPr kumimoji="0" lang="en-US" altLang="ja-JP" sz="3200" dirty="0">
                <a:latin typeface="ＭＳ 明朝" panose="02020609040205080304" pitchFamily="17" charset="-128"/>
                <a:ea typeface="ＭＳ 明朝" panose="02020609040205080304" pitchFamily="17" charset="-128"/>
              </a:rPr>
            </a:br>
            <a:r>
              <a:rPr kumimoji="0" lang="ja-JP" altLang="en-US" sz="3200" dirty="0">
                <a:latin typeface="ＭＳ 明朝" panose="02020609040205080304" pitchFamily="17" charset="-128"/>
                <a:ea typeface="ＭＳ 明朝" panose="02020609040205080304" pitchFamily="17" charset="-128"/>
              </a:rPr>
              <a:t>再生産期間（</a:t>
            </a:r>
            <a:r>
              <a:rPr kumimoji="0" lang="en-US" altLang="ja-JP" sz="3200" dirty="0">
                <a:latin typeface="ＭＳ 明朝" panose="02020609040205080304" pitchFamily="17" charset="-128"/>
                <a:ea typeface="ＭＳ 明朝" panose="02020609040205080304" pitchFamily="17" charset="-128"/>
              </a:rPr>
              <a:t>15</a:t>
            </a:r>
            <a:r>
              <a:rPr kumimoji="0" lang="ja-JP" altLang="en-US" sz="3200" dirty="0">
                <a:latin typeface="ＭＳ 明朝" panose="02020609040205080304" pitchFamily="17" charset="-128"/>
                <a:ea typeface="ＭＳ 明朝" panose="02020609040205080304" pitchFamily="17" charset="-128"/>
              </a:rPr>
              <a:t>－</a:t>
            </a:r>
            <a:r>
              <a:rPr kumimoji="0" lang="en-US" altLang="ja-JP" sz="3200" dirty="0">
                <a:latin typeface="ＭＳ 明朝" panose="02020609040205080304" pitchFamily="17" charset="-128"/>
                <a:ea typeface="ＭＳ 明朝" panose="02020609040205080304" pitchFamily="17" charset="-128"/>
              </a:rPr>
              <a:t>49</a:t>
            </a:r>
            <a:r>
              <a:rPr kumimoji="0" lang="ja-JP" altLang="en-US" sz="3200" dirty="0">
                <a:latin typeface="ＭＳ 明朝" panose="02020609040205080304" pitchFamily="17" charset="-128"/>
                <a:ea typeface="ＭＳ 明朝" panose="02020609040205080304" pitchFamily="17" charset="-128"/>
              </a:rPr>
              <a:t>）に絞ると　</a:t>
            </a:r>
            <a:r>
              <a:rPr kumimoji="0" lang="en-US" altLang="ja-JP" sz="3200" dirty="0">
                <a:latin typeface="ＭＳ 明朝" panose="02020609040205080304" pitchFamily="17" charset="-128"/>
                <a:ea typeface="ＭＳ 明朝" panose="02020609040205080304" pitchFamily="17" charset="-128"/>
              </a:rPr>
              <a:t>2020</a:t>
            </a:r>
            <a:r>
              <a:rPr kumimoji="0" lang="ja-JP" altLang="en-US" sz="3200" dirty="0">
                <a:latin typeface="ＭＳ 明朝" panose="02020609040205080304" pitchFamily="17" charset="-128"/>
                <a:ea typeface="ＭＳ 明朝" panose="02020609040205080304" pitchFamily="17" charset="-128"/>
              </a:rPr>
              <a:t>年</a:t>
            </a:r>
            <a:r>
              <a:rPr kumimoji="0" lang="en-US" altLang="ja-JP" sz="3200" dirty="0">
                <a:latin typeface="ＭＳ 明朝" panose="02020609040205080304" pitchFamily="17" charset="-128"/>
                <a:ea typeface="ＭＳ 明朝" panose="02020609040205080304" pitchFamily="17" charset="-128"/>
              </a:rPr>
              <a:t>B</a:t>
            </a:r>
            <a:r>
              <a:rPr kumimoji="0" lang="ja-JP" altLang="en-US" sz="3200" dirty="0">
                <a:latin typeface="ＭＳ 明朝" panose="02020609040205080304" pitchFamily="17" charset="-128"/>
                <a:ea typeface="ＭＳ 明朝" panose="02020609040205080304" pitchFamily="17" charset="-128"/>
              </a:rPr>
              <a:t>　</a:t>
            </a:r>
            <a:endParaRPr kumimoji="0" lang="en-US" altLang="ja-JP" sz="3200" dirty="0">
              <a:latin typeface="ＭＳ 明朝" panose="02020609040205080304" pitchFamily="17" charset="-128"/>
              <a:ea typeface="ＭＳ 明朝" panose="02020609040205080304" pitchFamily="17" charset="-128"/>
            </a:endParaRPr>
          </a:p>
        </p:txBody>
      </p:sp>
      <p:sp>
        <p:nvSpPr>
          <p:cNvPr id="23555" name="テキスト ボックス 7">
            <a:extLst>
              <a:ext uri="{FF2B5EF4-FFF2-40B4-BE49-F238E27FC236}">
                <a16:creationId xmlns:a16="http://schemas.microsoft.com/office/drawing/2014/main" id="{0F88F333-6A7F-3B45-3F01-4BD04AC3B641}"/>
              </a:ext>
            </a:extLst>
          </p:cNvPr>
          <p:cNvSpPr txBox="1">
            <a:spLocks noChangeArrowheads="1"/>
          </p:cNvSpPr>
          <p:nvPr/>
        </p:nvSpPr>
        <p:spPr bwMode="auto">
          <a:xfrm>
            <a:off x="835877" y="5233680"/>
            <a:ext cx="7239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dirty="0"/>
              <a:t>15</a:t>
            </a:r>
            <a:r>
              <a:rPr lang="ja-JP" altLang="en-US" dirty="0"/>
              <a:t>－</a:t>
            </a:r>
            <a:r>
              <a:rPr lang="en-US" altLang="ja-JP" dirty="0"/>
              <a:t>49</a:t>
            </a:r>
            <a:r>
              <a:rPr lang="ja-JP" altLang="en-US" dirty="0"/>
              <a:t>歳女子の</a:t>
            </a:r>
            <a:r>
              <a:rPr lang="en-US" altLang="ja-JP" dirty="0"/>
              <a:t>11.8 </a:t>
            </a:r>
            <a:r>
              <a:rPr lang="ja-JP" altLang="en-US" dirty="0"/>
              <a:t>％、有配偶女子</a:t>
            </a:r>
            <a:r>
              <a:rPr lang="en-US" altLang="ja-JP" dirty="0"/>
              <a:t>24.5%</a:t>
            </a:r>
          </a:p>
        </p:txBody>
      </p:sp>
      <p:pic>
        <p:nvPicPr>
          <p:cNvPr id="3" name="図 2">
            <a:extLst>
              <a:ext uri="{FF2B5EF4-FFF2-40B4-BE49-F238E27FC236}">
                <a16:creationId xmlns:a16="http://schemas.microsoft.com/office/drawing/2014/main" id="{06BF1B79-E2DD-8115-F5C2-87B5969D40C9}"/>
              </a:ext>
            </a:extLst>
          </p:cNvPr>
          <p:cNvPicPr>
            <a:picLocks noChangeAspect="1"/>
          </p:cNvPicPr>
          <p:nvPr/>
        </p:nvPicPr>
        <p:blipFill>
          <a:blip r:embed="rId3"/>
          <a:stretch>
            <a:fillRect/>
          </a:stretch>
        </p:blipFill>
        <p:spPr>
          <a:xfrm>
            <a:off x="766027" y="1582430"/>
            <a:ext cx="7378700" cy="3651250"/>
          </a:xfrm>
          <a:prstGeom prst="rect">
            <a:avLst/>
          </a:prstGeom>
          <a:solidFill>
            <a:schemeClr val="bg1"/>
          </a:solidFill>
        </p:spPr>
      </p:pic>
      <p:sp>
        <p:nvSpPr>
          <p:cNvPr id="23557" name="Oval 5">
            <a:extLst>
              <a:ext uri="{FF2B5EF4-FFF2-40B4-BE49-F238E27FC236}">
                <a16:creationId xmlns:a16="http://schemas.microsoft.com/office/drawing/2014/main" id="{CEEC2F0E-C814-46FC-1C8C-C712B903F283}"/>
              </a:ext>
            </a:extLst>
          </p:cNvPr>
          <p:cNvSpPr>
            <a:spLocks noChangeArrowheads="1"/>
          </p:cNvSpPr>
          <p:nvPr/>
        </p:nvSpPr>
        <p:spPr bwMode="auto">
          <a:xfrm>
            <a:off x="7404695" y="3778896"/>
            <a:ext cx="1152128" cy="1043880"/>
          </a:xfrm>
          <a:prstGeom prst="ellipse">
            <a:avLst/>
          </a:pr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2" name="テキスト ボックス 1">
            <a:extLst>
              <a:ext uri="{FF2B5EF4-FFF2-40B4-BE49-F238E27FC236}">
                <a16:creationId xmlns:a16="http://schemas.microsoft.com/office/drawing/2014/main" id="{B498592C-8137-8492-CBBE-DD3C4D05905D}"/>
              </a:ext>
            </a:extLst>
          </p:cNvPr>
          <p:cNvSpPr txBox="1"/>
          <p:nvPr/>
        </p:nvSpPr>
        <p:spPr>
          <a:xfrm>
            <a:off x="832205" y="5691048"/>
            <a:ext cx="7118176" cy="830997"/>
          </a:xfrm>
          <a:prstGeom prst="rect">
            <a:avLst/>
          </a:prstGeom>
          <a:solidFill>
            <a:schemeClr val="bg1"/>
          </a:solidFill>
        </p:spPr>
        <p:txBody>
          <a:bodyPr wrap="square" rtlCol="0">
            <a:spAutoFit/>
          </a:bodyPr>
          <a:lstStyle/>
          <a:p>
            <a:r>
              <a:rPr lang="ja-JP" altLang="en-US" dirty="0">
                <a:solidFill>
                  <a:srgbClr val="FF0000"/>
                </a:solidFill>
              </a:rPr>
              <a:t>★子どもを産む年齢の女性</a:t>
            </a:r>
            <a:r>
              <a:rPr lang="en-US" altLang="ja-JP" dirty="0">
                <a:solidFill>
                  <a:srgbClr val="FF0000"/>
                </a:solidFill>
              </a:rPr>
              <a:t>10</a:t>
            </a:r>
            <a:r>
              <a:rPr lang="ja-JP" altLang="en-US" dirty="0">
                <a:solidFill>
                  <a:srgbClr val="FF0000"/>
                </a:solidFill>
              </a:rPr>
              <a:t>人に</a:t>
            </a:r>
            <a:r>
              <a:rPr lang="en-US" altLang="ja-JP" dirty="0">
                <a:solidFill>
                  <a:srgbClr val="FF0000"/>
                </a:solidFill>
              </a:rPr>
              <a:t>1</a:t>
            </a:r>
            <a:r>
              <a:rPr lang="ja-JP" altLang="en-US" dirty="0">
                <a:solidFill>
                  <a:srgbClr val="FF0000"/>
                </a:solidFill>
              </a:rPr>
              <a:t>人。ただし、同年齢で結婚している人の</a:t>
            </a:r>
            <a:r>
              <a:rPr lang="en-US" altLang="ja-JP" dirty="0">
                <a:solidFill>
                  <a:srgbClr val="FF0000"/>
                </a:solidFill>
              </a:rPr>
              <a:t>4</a:t>
            </a:r>
            <a:r>
              <a:rPr lang="ja-JP" altLang="en-US" dirty="0">
                <a:solidFill>
                  <a:srgbClr val="FF0000"/>
                </a:solidFill>
              </a:rPr>
              <a:t>人に</a:t>
            </a:r>
            <a:r>
              <a:rPr lang="en-US" altLang="ja-JP" dirty="0">
                <a:solidFill>
                  <a:srgbClr val="FF0000"/>
                </a:solidFill>
              </a:rPr>
              <a:t>1</a:t>
            </a:r>
            <a:r>
              <a:rPr lang="ja-JP" altLang="en-US" dirty="0">
                <a:solidFill>
                  <a:srgbClr val="FF0000"/>
                </a:solidFill>
              </a:rPr>
              <a:t>人は専業主婦だ！</a:t>
            </a:r>
            <a:endParaRPr lang="en-US" dirty="0">
              <a:solidFill>
                <a:srgbClr val="FF0000"/>
              </a:solidFill>
            </a:endParaRPr>
          </a:p>
        </p:txBody>
      </p:sp>
      <p:pic>
        <p:nvPicPr>
          <p:cNvPr id="5" name="図 4">
            <a:extLst>
              <a:ext uri="{FF2B5EF4-FFF2-40B4-BE49-F238E27FC236}">
                <a16:creationId xmlns:a16="http://schemas.microsoft.com/office/drawing/2014/main" id="{19C099DC-A40B-7EED-99F6-7ACA455B08BC}"/>
              </a:ext>
            </a:extLst>
          </p:cNvPr>
          <p:cNvPicPr>
            <a:picLocks noChangeAspect="1"/>
          </p:cNvPicPr>
          <p:nvPr/>
        </p:nvPicPr>
        <p:blipFill>
          <a:blip r:embed="rId4"/>
          <a:stretch>
            <a:fillRect/>
          </a:stretch>
        </p:blipFill>
        <p:spPr>
          <a:xfrm>
            <a:off x="1602486" y="3323844"/>
            <a:ext cx="5939028" cy="210312"/>
          </a:xfrm>
          <a:prstGeom prst="rect">
            <a:avLst/>
          </a:prstGeom>
        </p:spPr>
      </p:pic>
    </p:spTree>
    <p:extLst>
      <p:ext uri="{BB962C8B-B14F-4D97-AF65-F5344CB8AC3E}">
        <p14:creationId xmlns:p14="http://schemas.microsoft.com/office/powerpoint/2010/main" val="884302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04F43CFF-2EC7-0A1D-D25D-B6207A1F9099}"/>
              </a:ext>
            </a:extLst>
          </p:cNvPr>
          <p:cNvSpPr>
            <a:spLocks noGrp="1" noChangeArrowheads="1"/>
          </p:cNvSpPr>
          <p:nvPr>
            <p:ph type="title"/>
          </p:nvPr>
        </p:nvSpPr>
        <p:spPr/>
        <p:txBody>
          <a:bodyPr anchor="t" anchorCtr="0"/>
          <a:lstStyle/>
          <a:p>
            <a:pPr algn="just"/>
            <a:r>
              <a:rPr kumimoji="0" lang="ja-JP" altLang="en-US" dirty="0">
                <a:latin typeface="ＭＳ 明朝" panose="02020609040205080304" pitchFamily="17" charset="-128"/>
                <a:ea typeface="ＭＳ 明朝" panose="02020609040205080304" pitchFamily="17" charset="-128"/>
              </a:rPr>
              <a:t>専業主婦は女性（</a:t>
            </a:r>
            <a:r>
              <a:rPr kumimoji="0" lang="en-US" altLang="ja-JP" dirty="0">
                <a:latin typeface="ＭＳ 明朝" panose="02020609040205080304" pitchFamily="17" charset="-128"/>
                <a:ea typeface="ＭＳ 明朝" panose="02020609040205080304" pitchFamily="17" charset="-128"/>
              </a:rPr>
              <a:t>15</a:t>
            </a:r>
            <a:r>
              <a:rPr kumimoji="0" lang="ja-JP" altLang="en-US" dirty="0">
                <a:latin typeface="ＭＳ 明朝" panose="02020609040205080304" pitchFamily="17" charset="-128"/>
                <a:ea typeface="ＭＳ 明朝" panose="02020609040205080304" pitchFamily="17" charset="-128"/>
              </a:rPr>
              <a:t>歳以上）の中でも少数派？　</a:t>
            </a:r>
            <a:endParaRPr kumimoji="0" lang="en-US" altLang="ja-JP" dirty="0">
              <a:latin typeface="ＭＳ 明朝" panose="02020609040205080304" pitchFamily="17" charset="-128"/>
              <a:ea typeface="ＭＳ 明朝" panose="02020609040205080304" pitchFamily="17" charset="-128"/>
            </a:endParaRPr>
          </a:p>
        </p:txBody>
      </p:sp>
      <p:sp>
        <p:nvSpPr>
          <p:cNvPr id="25603" name="Rectangle 3">
            <a:extLst>
              <a:ext uri="{FF2B5EF4-FFF2-40B4-BE49-F238E27FC236}">
                <a16:creationId xmlns:a16="http://schemas.microsoft.com/office/drawing/2014/main" id="{CBD227D0-DC09-9852-1539-251C72AA4AF5}"/>
              </a:ext>
            </a:extLst>
          </p:cNvPr>
          <p:cNvSpPr>
            <a:spLocks noGrp="1" noChangeArrowheads="1"/>
          </p:cNvSpPr>
          <p:nvPr>
            <p:ph type="body" idx="1"/>
          </p:nvPr>
        </p:nvSpPr>
        <p:spPr>
          <a:xfrm>
            <a:off x="604341" y="1700808"/>
            <a:ext cx="8348662" cy="4267200"/>
          </a:xfrm>
        </p:spPr>
        <p:txBody>
          <a:bodyPr/>
          <a:lstStyle/>
          <a:p>
            <a:pPr algn="just">
              <a:lnSpc>
                <a:spcPct val="90000"/>
              </a:lnSpc>
            </a:pPr>
            <a:r>
              <a:rPr kumimoji="0" lang="ja-JP" altLang="en-US" sz="2600" dirty="0">
                <a:latin typeface="ＭＳ 明朝" panose="02020609040205080304" pitchFamily="17" charset="-128"/>
                <a:ea typeface="ＭＳ 明朝" panose="02020609040205080304" pitchFamily="17" charset="-128"/>
              </a:rPr>
              <a:t>国勢調査によれば、結婚している女性の割合は、　</a:t>
            </a:r>
            <a:r>
              <a:rPr kumimoji="0" lang="en-US" altLang="ja-JP" sz="2600" dirty="0">
                <a:latin typeface="ＭＳ 明朝" panose="02020609040205080304" pitchFamily="17" charset="-128"/>
                <a:ea typeface="ＭＳ 明朝" panose="02020609040205080304" pitchFamily="17" charset="-128"/>
              </a:rPr>
              <a:t>2005</a:t>
            </a:r>
            <a:r>
              <a:rPr kumimoji="0" lang="ja-JP" altLang="en-US" sz="2600" dirty="0">
                <a:latin typeface="ＭＳ 明朝" panose="02020609040205080304" pitchFamily="17" charset="-128"/>
                <a:ea typeface="ＭＳ 明朝" panose="02020609040205080304" pitchFamily="17" charset="-128"/>
              </a:rPr>
              <a:t>年の</a:t>
            </a:r>
            <a:r>
              <a:rPr kumimoji="0" lang="en-US" altLang="ja-JP" sz="2600" dirty="0">
                <a:solidFill>
                  <a:srgbClr val="FF0000"/>
                </a:solidFill>
                <a:latin typeface="ＭＳ 明朝" panose="02020609040205080304" pitchFamily="17" charset="-128"/>
                <a:ea typeface="ＭＳ 明朝" panose="02020609040205080304" pitchFamily="17" charset="-128"/>
              </a:rPr>
              <a:t>57.0</a:t>
            </a:r>
            <a:r>
              <a:rPr kumimoji="0" lang="ja-JP" altLang="en-US" sz="2600" dirty="0">
                <a:solidFill>
                  <a:srgbClr val="FF0000"/>
                </a:solidFill>
                <a:latin typeface="ＭＳ 明朝" panose="02020609040205080304" pitchFamily="17" charset="-128"/>
                <a:ea typeface="ＭＳ 明朝" panose="02020609040205080304" pitchFamily="17" charset="-128"/>
              </a:rPr>
              <a:t>％⇒</a:t>
            </a:r>
            <a:r>
              <a:rPr kumimoji="0" lang="en-US" altLang="ja-JP" sz="2600" dirty="0">
                <a:solidFill>
                  <a:srgbClr val="FF0000"/>
                </a:solidFill>
                <a:latin typeface="ＭＳ 明朝" panose="02020609040205080304" pitchFamily="17" charset="-128"/>
                <a:ea typeface="ＭＳ 明朝" panose="02020609040205080304" pitchFamily="17" charset="-128"/>
              </a:rPr>
              <a:t> 2020</a:t>
            </a:r>
            <a:r>
              <a:rPr kumimoji="0" lang="ja-JP" altLang="en-US" sz="2600" dirty="0">
                <a:solidFill>
                  <a:srgbClr val="FF0000"/>
                </a:solidFill>
                <a:latin typeface="ＭＳ 明朝" panose="02020609040205080304" pitchFamily="17" charset="-128"/>
                <a:ea typeface="ＭＳ 明朝" panose="02020609040205080304" pitchFamily="17" charset="-128"/>
              </a:rPr>
              <a:t>年の</a:t>
            </a:r>
            <a:r>
              <a:rPr kumimoji="0" lang="en-US" altLang="ja-JP" sz="2600" dirty="0">
                <a:solidFill>
                  <a:srgbClr val="FF0000"/>
                </a:solidFill>
                <a:latin typeface="ＭＳ 明朝" panose="02020609040205080304" pitchFamily="17" charset="-128"/>
                <a:ea typeface="ＭＳ 明朝" panose="02020609040205080304" pitchFamily="17" charset="-128"/>
              </a:rPr>
              <a:t>54.0</a:t>
            </a:r>
            <a:r>
              <a:rPr kumimoji="0" lang="ja-JP" altLang="en-US" sz="2600" dirty="0">
                <a:solidFill>
                  <a:srgbClr val="FF0000"/>
                </a:solidFill>
                <a:latin typeface="ＭＳ 明朝" panose="02020609040205080304" pitchFamily="17" charset="-128"/>
                <a:ea typeface="ＭＳ 明朝" panose="02020609040205080304" pitchFamily="17" charset="-128"/>
              </a:rPr>
              <a:t>％（＊</a:t>
            </a:r>
            <a:r>
              <a:rPr kumimoji="0" lang="en-US" altLang="ja-JP" sz="2600" dirty="0">
                <a:solidFill>
                  <a:srgbClr val="FF0000"/>
                </a:solidFill>
                <a:latin typeface="ＭＳ 明朝" panose="02020609040205080304" pitchFamily="17" charset="-128"/>
                <a:ea typeface="ＭＳ 明朝" panose="02020609040205080304" pitchFamily="17" charset="-128"/>
              </a:rPr>
              <a:t>48.1</a:t>
            </a:r>
            <a:r>
              <a:rPr kumimoji="0" lang="ja-JP" altLang="en-US" sz="2600" dirty="0">
                <a:solidFill>
                  <a:srgbClr val="FF0000"/>
                </a:solidFill>
                <a:latin typeface="ＭＳ 明朝" panose="02020609040205080304" pitchFamily="17" charset="-128"/>
                <a:ea typeface="ＭＳ 明朝" panose="02020609040205080304" pitchFamily="17" charset="-128"/>
              </a:rPr>
              <a:t>％）</a:t>
            </a:r>
            <a:endParaRPr kumimoji="0" lang="en-US" altLang="ja-JP" sz="2600" dirty="0">
              <a:solidFill>
                <a:srgbClr val="FF0000"/>
              </a:solidFill>
              <a:latin typeface="ＭＳ 明朝" panose="02020609040205080304" pitchFamily="17" charset="-128"/>
              <a:ea typeface="ＭＳ 明朝" panose="02020609040205080304" pitchFamily="17" charset="-128"/>
            </a:endParaRPr>
          </a:p>
          <a:p>
            <a:pPr algn="just">
              <a:lnSpc>
                <a:spcPct val="90000"/>
              </a:lnSpc>
            </a:pPr>
            <a:r>
              <a:rPr kumimoji="0" lang="ja-JP" altLang="en-US" sz="2600" dirty="0">
                <a:latin typeface="ＭＳ 明朝" panose="02020609040205080304" pitchFamily="17" charset="-128"/>
                <a:ea typeface="ＭＳ 明朝" panose="02020609040205080304" pitchFamily="17" charset="-128"/>
              </a:rPr>
              <a:t>結婚している女性の中で、働いていない人の割合は</a:t>
            </a:r>
            <a:r>
              <a:rPr kumimoji="0" lang="en-US" altLang="ja-JP" sz="2600" dirty="0">
                <a:latin typeface="ＭＳ 明朝" panose="02020609040205080304" pitchFamily="17" charset="-128"/>
                <a:ea typeface="ＭＳ 明朝" panose="02020609040205080304" pitchFamily="17" charset="-128"/>
              </a:rPr>
              <a:t>2005</a:t>
            </a:r>
            <a:r>
              <a:rPr kumimoji="0" lang="ja-JP" altLang="en-US" sz="2600" dirty="0">
                <a:latin typeface="ＭＳ 明朝" panose="02020609040205080304" pitchFamily="17" charset="-128"/>
                <a:ea typeface="ＭＳ 明朝" panose="02020609040205080304" pitchFamily="17" charset="-128"/>
              </a:rPr>
              <a:t>年の</a:t>
            </a:r>
            <a:r>
              <a:rPr kumimoji="0" lang="en-US" altLang="ja-JP" sz="2600" dirty="0">
                <a:solidFill>
                  <a:srgbClr val="FF0000"/>
                </a:solidFill>
                <a:latin typeface="ＭＳ 明朝" panose="02020609040205080304" pitchFamily="17" charset="-128"/>
                <a:ea typeface="ＭＳ 明朝" panose="02020609040205080304" pitchFamily="17" charset="-128"/>
              </a:rPr>
              <a:t>51.5</a:t>
            </a:r>
            <a:r>
              <a:rPr kumimoji="0" lang="ja-JP" altLang="en-US" sz="2600" dirty="0">
                <a:solidFill>
                  <a:srgbClr val="FF0000"/>
                </a:solidFill>
                <a:latin typeface="ＭＳ 明朝" panose="02020609040205080304" pitchFamily="17" charset="-128"/>
                <a:ea typeface="ＭＳ 明朝" panose="02020609040205080304" pitchFamily="17" charset="-128"/>
              </a:rPr>
              <a:t>％ ⇒ </a:t>
            </a:r>
            <a:r>
              <a:rPr kumimoji="0" lang="en-US" altLang="ja-JP" sz="2600" dirty="0">
                <a:solidFill>
                  <a:srgbClr val="FF0000"/>
                </a:solidFill>
                <a:latin typeface="ＭＳ 明朝" panose="02020609040205080304" pitchFamily="17" charset="-128"/>
                <a:ea typeface="ＭＳ 明朝" panose="02020609040205080304" pitchFamily="17" charset="-128"/>
              </a:rPr>
              <a:t>2020</a:t>
            </a:r>
            <a:r>
              <a:rPr kumimoji="0" lang="ja-JP" altLang="en-US" sz="2600" dirty="0">
                <a:solidFill>
                  <a:srgbClr val="FF0000"/>
                </a:solidFill>
                <a:latin typeface="ＭＳ 明朝" panose="02020609040205080304" pitchFamily="17" charset="-128"/>
                <a:ea typeface="ＭＳ 明朝" panose="02020609040205080304" pitchFamily="17" charset="-128"/>
              </a:rPr>
              <a:t>年の</a:t>
            </a:r>
            <a:r>
              <a:rPr kumimoji="0" lang="en-US" altLang="ja-JP" sz="2600" dirty="0">
                <a:solidFill>
                  <a:srgbClr val="FF0000"/>
                </a:solidFill>
                <a:latin typeface="ＭＳ 明朝" panose="02020609040205080304" pitchFamily="17" charset="-128"/>
                <a:ea typeface="ＭＳ 明朝" panose="02020609040205080304" pitchFamily="17" charset="-128"/>
              </a:rPr>
              <a:t>40.0</a:t>
            </a:r>
            <a:r>
              <a:rPr kumimoji="0" lang="ja-JP" altLang="en-US" sz="2600" dirty="0">
                <a:solidFill>
                  <a:srgbClr val="FF0000"/>
                </a:solidFill>
                <a:latin typeface="ＭＳ 明朝" panose="02020609040205080304" pitchFamily="17" charset="-128"/>
                <a:ea typeface="ＭＳ 明朝" panose="02020609040205080304" pitchFamily="17" charset="-128"/>
              </a:rPr>
              <a:t>％（＊</a:t>
            </a:r>
            <a:r>
              <a:rPr kumimoji="0" lang="en-US" altLang="ja-JP" sz="2600" dirty="0">
                <a:solidFill>
                  <a:srgbClr val="FF0000"/>
                </a:solidFill>
                <a:latin typeface="ＭＳ 明朝" panose="02020609040205080304" pitchFamily="17" charset="-128"/>
                <a:ea typeface="ＭＳ 明朝" panose="02020609040205080304" pitchFamily="17" charset="-128"/>
              </a:rPr>
              <a:t>21.8</a:t>
            </a:r>
            <a:r>
              <a:rPr kumimoji="0" lang="ja-JP" altLang="en-US" sz="2600" dirty="0">
                <a:solidFill>
                  <a:srgbClr val="FF0000"/>
                </a:solidFill>
                <a:latin typeface="ＭＳ 明朝" panose="02020609040205080304" pitchFamily="17" charset="-128"/>
                <a:ea typeface="ＭＳ 明朝" panose="02020609040205080304" pitchFamily="17" charset="-128"/>
              </a:rPr>
              <a:t>％）</a:t>
            </a:r>
            <a:endParaRPr kumimoji="0" lang="en-US" altLang="ja-JP" sz="2600" dirty="0">
              <a:solidFill>
                <a:srgbClr val="FF0000"/>
              </a:solidFill>
              <a:latin typeface="ＭＳ 明朝" panose="02020609040205080304" pitchFamily="17" charset="-128"/>
              <a:ea typeface="ＭＳ 明朝" panose="02020609040205080304" pitchFamily="17" charset="-128"/>
            </a:endParaRPr>
          </a:p>
          <a:p>
            <a:pPr algn="just">
              <a:lnSpc>
                <a:spcPct val="90000"/>
              </a:lnSpc>
            </a:pPr>
            <a:r>
              <a:rPr kumimoji="0" lang="ja-JP" altLang="en-US" sz="2600" dirty="0">
                <a:latin typeface="ＭＳ 明朝" panose="02020609040205080304" pitchFamily="17" charset="-128"/>
                <a:ea typeface="ＭＳ 明朝" panose="02020609040205080304" pitchFamily="17" charset="-128"/>
              </a:rPr>
              <a:t>結婚している女性の中で、家事専門の人の割合は</a:t>
            </a:r>
            <a:r>
              <a:rPr kumimoji="0" lang="en-US" altLang="ja-JP" sz="2600" dirty="0">
                <a:latin typeface="ＭＳ 明朝" panose="02020609040205080304" pitchFamily="17" charset="-128"/>
                <a:ea typeface="ＭＳ 明朝" panose="02020609040205080304" pitchFamily="17" charset="-128"/>
              </a:rPr>
              <a:t>2005</a:t>
            </a:r>
            <a:r>
              <a:rPr kumimoji="0" lang="ja-JP" altLang="en-US" sz="2600" dirty="0">
                <a:latin typeface="ＭＳ 明朝" panose="02020609040205080304" pitchFamily="17" charset="-128"/>
                <a:ea typeface="ＭＳ 明朝" panose="02020609040205080304" pitchFamily="17" charset="-128"/>
              </a:rPr>
              <a:t>年の</a:t>
            </a:r>
            <a:r>
              <a:rPr kumimoji="0" lang="en-US" altLang="ja-JP" sz="2600" dirty="0">
                <a:solidFill>
                  <a:srgbClr val="FF0000"/>
                </a:solidFill>
                <a:latin typeface="ＭＳ 明朝" panose="02020609040205080304" pitchFamily="17" charset="-128"/>
                <a:ea typeface="ＭＳ 明朝" panose="02020609040205080304" pitchFamily="17" charset="-128"/>
              </a:rPr>
              <a:t>41.6</a:t>
            </a:r>
            <a:r>
              <a:rPr kumimoji="0" lang="ja-JP" altLang="en-US" sz="2600" dirty="0">
                <a:solidFill>
                  <a:srgbClr val="FF0000"/>
                </a:solidFill>
                <a:latin typeface="ＭＳ 明朝" panose="02020609040205080304" pitchFamily="17" charset="-128"/>
                <a:ea typeface="ＭＳ 明朝" panose="02020609040205080304" pitchFamily="17" charset="-128"/>
              </a:rPr>
              <a:t>％ ⇒ </a:t>
            </a:r>
            <a:r>
              <a:rPr kumimoji="0" lang="en-US" altLang="ja-JP" sz="2600" dirty="0">
                <a:solidFill>
                  <a:srgbClr val="FF0000"/>
                </a:solidFill>
                <a:latin typeface="ＭＳ 明朝" panose="02020609040205080304" pitchFamily="17" charset="-128"/>
                <a:ea typeface="ＭＳ 明朝" panose="02020609040205080304" pitchFamily="17" charset="-128"/>
              </a:rPr>
              <a:t>2020</a:t>
            </a:r>
            <a:r>
              <a:rPr kumimoji="0" lang="ja-JP" altLang="en-US" sz="2600" dirty="0">
                <a:solidFill>
                  <a:srgbClr val="FF0000"/>
                </a:solidFill>
                <a:latin typeface="ＭＳ 明朝" panose="02020609040205080304" pitchFamily="17" charset="-128"/>
                <a:ea typeface="ＭＳ 明朝" panose="02020609040205080304" pitchFamily="17" charset="-128"/>
              </a:rPr>
              <a:t>年の</a:t>
            </a:r>
            <a:r>
              <a:rPr kumimoji="0" lang="en-US" altLang="ja-JP" sz="2600" dirty="0">
                <a:solidFill>
                  <a:srgbClr val="FF0000"/>
                </a:solidFill>
                <a:latin typeface="ＭＳ 明朝" panose="02020609040205080304" pitchFamily="17" charset="-128"/>
                <a:ea typeface="ＭＳ 明朝" panose="02020609040205080304" pitchFamily="17" charset="-128"/>
              </a:rPr>
              <a:t>27.4</a:t>
            </a:r>
            <a:r>
              <a:rPr kumimoji="0" lang="ja-JP" altLang="en-US" sz="2600" dirty="0">
                <a:solidFill>
                  <a:srgbClr val="FF0000"/>
                </a:solidFill>
                <a:latin typeface="ＭＳ 明朝" panose="02020609040205080304" pitchFamily="17" charset="-128"/>
                <a:ea typeface="ＭＳ 明朝" panose="02020609040205080304" pitchFamily="17" charset="-128"/>
              </a:rPr>
              <a:t>％（＊</a:t>
            </a:r>
            <a:r>
              <a:rPr kumimoji="0" lang="en-US" altLang="ja-JP" sz="2600" dirty="0">
                <a:solidFill>
                  <a:srgbClr val="FF0000"/>
                </a:solidFill>
                <a:latin typeface="ＭＳ 明朝" panose="02020609040205080304" pitchFamily="17" charset="-128"/>
                <a:ea typeface="ＭＳ 明朝" panose="02020609040205080304" pitchFamily="17" charset="-128"/>
              </a:rPr>
              <a:t>24.5</a:t>
            </a:r>
            <a:r>
              <a:rPr kumimoji="0" lang="ja-JP" altLang="en-US" sz="2600" dirty="0">
                <a:solidFill>
                  <a:srgbClr val="FF0000"/>
                </a:solidFill>
                <a:latin typeface="ＭＳ 明朝" panose="02020609040205080304" pitchFamily="17" charset="-128"/>
                <a:ea typeface="ＭＳ 明朝" panose="02020609040205080304" pitchFamily="17" charset="-128"/>
              </a:rPr>
              <a:t>％）</a:t>
            </a:r>
            <a:r>
              <a:rPr kumimoji="0" lang="ja-JP" altLang="en-US" sz="2600" dirty="0">
                <a:latin typeface="ＭＳ 明朝" panose="02020609040205080304" pitchFamily="17" charset="-128"/>
                <a:ea typeface="ＭＳ 明朝" panose="02020609040205080304" pitchFamily="17" charset="-128"/>
              </a:rPr>
              <a:t>。</a:t>
            </a:r>
            <a:endParaRPr kumimoji="0" lang="en-US" altLang="ja-JP" sz="2600" dirty="0">
              <a:latin typeface="ＭＳ 明朝" panose="02020609040205080304" pitchFamily="17" charset="-128"/>
              <a:ea typeface="ＭＳ 明朝" panose="02020609040205080304" pitchFamily="17" charset="-128"/>
            </a:endParaRPr>
          </a:p>
          <a:p>
            <a:pPr algn="just">
              <a:lnSpc>
                <a:spcPct val="90000"/>
              </a:lnSpc>
            </a:pPr>
            <a:r>
              <a:rPr kumimoji="0" lang="en-US" altLang="ja-JP" sz="2600" dirty="0">
                <a:latin typeface="ＭＳ 明朝" panose="02020609040205080304" pitchFamily="17" charset="-128"/>
                <a:ea typeface="ＭＳ 明朝" panose="02020609040205080304" pitchFamily="17" charset="-128"/>
              </a:rPr>
              <a:t>15</a:t>
            </a:r>
            <a:r>
              <a:rPr kumimoji="0" lang="ja-JP" altLang="en-US" sz="2600" dirty="0">
                <a:latin typeface="ＭＳ 明朝" panose="02020609040205080304" pitchFamily="17" charset="-128"/>
                <a:ea typeface="ＭＳ 明朝" panose="02020609040205080304" pitchFamily="17" charset="-128"/>
              </a:rPr>
              <a:t>歳以上の女性全体に占める割合としては</a:t>
            </a:r>
            <a:r>
              <a:rPr kumimoji="0" lang="en-US" altLang="ja-JP" sz="2600" dirty="0">
                <a:latin typeface="ＭＳ 明朝" panose="02020609040205080304" pitchFamily="17" charset="-128"/>
                <a:ea typeface="ＭＳ 明朝" panose="02020609040205080304" pitchFamily="17" charset="-128"/>
              </a:rPr>
              <a:t>2005</a:t>
            </a:r>
            <a:r>
              <a:rPr kumimoji="0" lang="ja-JP" altLang="en-US" sz="2600" dirty="0">
                <a:latin typeface="ＭＳ 明朝" panose="02020609040205080304" pitchFamily="17" charset="-128"/>
                <a:ea typeface="ＭＳ 明朝" panose="02020609040205080304" pitchFamily="17" charset="-128"/>
              </a:rPr>
              <a:t>年の</a:t>
            </a:r>
            <a:r>
              <a:rPr kumimoji="0" lang="en-US" altLang="ja-JP" sz="2600" dirty="0">
                <a:solidFill>
                  <a:srgbClr val="FF0000"/>
                </a:solidFill>
                <a:latin typeface="ＭＳ 明朝" panose="02020609040205080304" pitchFamily="17" charset="-128"/>
                <a:ea typeface="ＭＳ 明朝" panose="02020609040205080304" pitchFamily="17" charset="-128"/>
              </a:rPr>
              <a:t>23.7</a:t>
            </a:r>
            <a:r>
              <a:rPr kumimoji="0" lang="ja-JP" altLang="en-US" sz="2600" dirty="0">
                <a:solidFill>
                  <a:srgbClr val="FF0000"/>
                </a:solidFill>
                <a:latin typeface="ＭＳ 明朝" panose="02020609040205080304" pitchFamily="17" charset="-128"/>
                <a:ea typeface="ＭＳ 明朝" panose="02020609040205080304" pitchFamily="17" charset="-128"/>
              </a:rPr>
              <a:t>％ ⇒ </a:t>
            </a:r>
            <a:r>
              <a:rPr kumimoji="0" lang="en-US" altLang="ja-JP" sz="2600" dirty="0">
                <a:solidFill>
                  <a:srgbClr val="FF0000"/>
                </a:solidFill>
                <a:latin typeface="ＭＳ 明朝" panose="02020609040205080304" pitchFamily="17" charset="-128"/>
                <a:ea typeface="ＭＳ 明朝" panose="02020609040205080304" pitchFamily="17" charset="-128"/>
              </a:rPr>
              <a:t>2020</a:t>
            </a:r>
            <a:r>
              <a:rPr kumimoji="0" lang="ja-JP" altLang="en-US" sz="2600" dirty="0">
                <a:solidFill>
                  <a:srgbClr val="FF0000"/>
                </a:solidFill>
                <a:latin typeface="ＭＳ 明朝" panose="02020609040205080304" pitchFamily="17" charset="-128"/>
                <a:ea typeface="ＭＳ 明朝" panose="02020609040205080304" pitchFamily="17" charset="-128"/>
              </a:rPr>
              <a:t>年の</a:t>
            </a:r>
            <a:r>
              <a:rPr kumimoji="0" lang="en-US" altLang="ja-JP" sz="2600" dirty="0">
                <a:solidFill>
                  <a:srgbClr val="FF0000"/>
                </a:solidFill>
                <a:latin typeface="ＭＳ 明朝" panose="02020609040205080304" pitchFamily="17" charset="-128"/>
                <a:ea typeface="ＭＳ 明朝" panose="02020609040205080304" pitchFamily="17" charset="-128"/>
              </a:rPr>
              <a:t>14.8</a:t>
            </a:r>
            <a:r>
              <a:rPr kumimoji="0" lang="ja-JP" altLang="en-US" sz="2600" dirty="0">
                <a:solidFill>
                  <a:srgbClr val="FF0000"/>
                </a:solidFill>
                <a:latin typeface="ＭＳ 明朝" panose="02020609040205080304" pitchFamily="17" charset="-128"/>
                <a:ea typeface="ＭＳ 明朝" panose="02020609040205080304" pitchFamily="17" charset="-128"/>
              </a:rPr>
              <a:t>％（＊</a:t>
            </a:r>
            <a:r>
              <a:rPr kumimoji="0" lang="en-US" altLang="ja-JP" sz="2600" dirty="0">
                <a:solidFill>
                  <a:srgbClr val="FF0000"/>
                </a:solidFill>
                <a:latin typeface="ＭＳ 明朝" panose="02020609040205080304" pitchFamily="17" charset="-128"/>
                <a:ea typeface="ＭＳ 明朝" panose="02020609040205080304" pitchFamily="17" charset="-128"/>
              </a:rPr>
              <a:t>11.8</a:t>
            </a:r>
            <a:r>
              <a:rPr kumimoji="0" lang="ja-JP" altLang="en-US" sz="2600" dirty="0">
                <a:solidFill>
                  <a:srgbClr val="FF0000"/>
                </a:solidFill>
                <a:latin typeface="ＭＳ 明朝" panose="02020609040205080304" pitchFamily="17" charset="-128"/>
                <a:ea typeface="ＭＳ 明朝" panose="02020609040205080304" pitchFamily="17" charset="-128"/>
              </a:rPr>
              <a:t>％）</a:t>
            </a:r>
            <a:r>
              <a:rPr kumimoji="0" lang="ja-JP" altLang="en-US" sz="2600" dirty="0">
                <a:latin typeface="ＭＳ 明朝" panose="02020609040205080304" pitchFamily="17" charset="-128"/>
                <a:ea typeface="ＭＳ 明朝" panose="02020609040205080304" pitchFamily="17" charset="-128"/>
              </a:rPr>
              <a:t>で圧倒的に少数派になりつつある。</a:t>
            </a:r>
            <a:endParaRPr kumimoji="0" lang="en-US" altLang="ja-JP" sz="2600" dirty="0">
              <a:latin typeface="ＭＳ 明朝" panose="02020609040205080304" pitchFamily="17" charset="-128"/>
              <a:ea typeface="ＭＳ 明朝" panose="02020609040205080304" pitchFamily="17" charset="-128"/>
            </a:endParaRPr>
          </a:p>
          <a:p>
            <a:pPr algn="just">
              <a:lnSpc>
                <a:spcPct val="90000"/>
              </a:lnSpc>
            </a:pPr>
            <a:r>
              <a:rPr kumimoji="0" lang="ja-JP" altLang="en-US" sz="2600" dirty="0">
                <a:latin typeface="ＭＳ 明朝" panose="02020609040205080304" pitchFamily="17" charset="-128"/>
                <a:ea typeface="ＭＳ 明朝" panose="02020609040205080304" pitchFamily="17" charset="-128"/>
              </a:rPr>
              <a:t>背景としては</a:t>
            </a:r>
            <a:r>
              <a:rPr kumimoji="0" lang="ja-JP" altLang="en-US" sz="2600" dirty="0">
                <a:solidFill>
                  <a:schemeClr val="accent2"/>
                </a:solidFill>
                <a:latin typeface="ＭＳ 明朝" panose="02020609040205080304" pitchFamily="17" charset="-128"/>
                <a:ea typeface="ＭＳ 明朝" panose="02020609040205080304" pitchFamily="17" charset="-128"/>
              </a:rPr>
              <a:t>女子の就業構造の変化</a:t>
            </a:r>
            <a:r>
              <a:rPr kumimoji="0" lang="en-US" altLang="ja-JP" sz="2600" dirty="0">
                <a:solidFill>
                  <a:schemeClr val="accent2"/>
                </a:solidFill>
                <a:latin typeface="ＭＳ 明朝" panose="02020609040205080304" pitchFamily="17" charset="-128"/>
                <a:ea typeface="ＭＳ 明朝" panose="02020609040205080304" pitchFamily="17" charset="-128"/>
              </a:rPr>
              <a:t>+</a:t>
            </a:r>
            <a:r>
              <a:rPr kumimoji="0" lang="ja-JP" altLang="en-US" sz="2600" dirty="0">
                <a:solidFill>
                  <a:schemeClr val="accent2"/>
                </a:solidFill>
                <a:latin typeface="ＭＳ 明朝" panose="02020609040205080304" pitchFamily="17" charset="-128"/>
                <a:ea typeface="ＭＳ 明朝" panose="02020609040205080304" pitchFamily="17" charset="-128"/>
              </a:rPr>
              <a:t>婚姻率の低下</a:t>
            </a:r>
            <a:r>
              <a:rPr kumimoji="0" lang="ja-JP" altLang="en-US" sz="2600" dirty="0">
                <a:latin typeface="ＭＳ 明朝" panose="02020609040205080304" pitchFamily="17" charset="-128"/>
                <a:ea typeface="ＭＳ 明朝" panose="02020609040205080304" pitchFamily="17" charset="-128"/>
              </a:rPr>
              <a:t>が考えられる。</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a:extLst>
              <a:ext uri="{FF2B5EF4-FFF2-40B4-BE49-F238E27FC236}">
                <a16:creationId xmlns:a16="http://schemas.microsoft.com/office/drawing/2014/main" id="{E4954E1C-88FC-71D4-2726-125D7C57522A}"/>
              </a:ext>
            </a:extLst>
          </p:cNvPr>
          <p:cNvSpPr>
            <a:spLocks noGrp="1" noChangeArrowheads="1"/>
          </p:cNvSpPr>
          <p:nvPr>
            <p:ph type="title"/>
          </p:nvPr>
        </p:nvSpPr>
        <p:spPr>
          <a:xfrm>
            <a:off x="611560" y="332656"/>
            <a:ext cx="7920880" cy="1526613"/>
          </a:xfrm>
          <a:noFill/>
        </p:spPr>
        <p:txBody>
          <a:bodyPr anchor="t"/>
          <a:lstStyle/>
          <a:p>
            <a:r>
              <a:rPr kumimoji="0" lang="en-US" altLang="en-US" b="1" dirty="0" err="1">
                <a:solidFill>
                  <a:schemeClr val="tx1"/>
                </a:solidFill>
                <a:ea typeface="ＭＳ 明朝" panose="02020609040205080304" pitchFamily="17" charset="-128"/>
              </a:rPr>
              <a:t>専業主婦を統計的に捉えるには</a:t>
            </a:r>
            <a:r>
              <a:rPr kumimoji="0" lang="en-US" altLang="en-US" b="1" dirty="0">
                <a:solidFill>
                  <a:schemeClr val="tx1"/>
                </a:solidFill>
                <a:ea typeface="ＭＳ 明朝" panose="02020609040205080304" pitchFamily="17" charset="-128"/>
              </a:rPr>
              <a:t>？</a:t>
            </a:r>
            <a:br>
              <a:rPr kumimoji="0" lang="en-US" altLang="en-US" b="1" dirty="0">
                <a:solidFill>
                  <a:schemeClr val="tx1"/>
                </a:solidFill>
                <a:ea typeface="ＭＳ 明朝" panose="02020609040205080304" pitchFamily="17" charset="-128"/>
              </a:rPr>
            </a:br>
            <a:r>
              <a:rPr kumimoji="0" lang="ja-JP" altLang="en-US" sz="4000" dirty="0">
                <a:solidFill>
                  <a:schemeClr val="accent2"/>
                </a:solidFill>
                <a:ea typeface="ＭＳ 明朝" panose="02020609040205080304" pitchFamily="17" charset="-128"/>
              </a:rPr>
              <a:t>★世帯に占める割合としては</a:t>
            </a:r>
            <a:br>
              <a:rPr kumimoji="0" lang="en-US" altLang="en-US" sz="4000" dirty="0">
                <a:solidFill>
                  <a:schemeClr val="accent2"/>
                </a:solidFill>
                <a:ea typeface="ＭＳ 明朝" panose="02020609040205080304" pitchFamily="17" charset="-128"/>
              </a:rPr>
            </a:br>
            <a:br>
              <a:rPr kumimoji="0" lang="en-US" altLang="ja-JP" b="1" dirty="0">
                <a:solidFill>
                  <a:schemeClr val="tx1"/>
                </a:solidFill>
                <a:ea typeface="ＭＳ 明朝" panose="02020609040205080304" pitchFamily="17" charset="-128"/>
              </a:rPr>
            </a:br>
            <a:endParaRPr kumimoji="0" lang="en-US" altLang="ja-JP" dirty="0">
              <a:solidFill>
                <a:schemeClr val="tx1"/>
              </a:solidFill>
              <a:latin typeface="ＭＳ 明朝" panose="02020609040205080304" pitchFamily="17" charset="-128"/>
              <a:ea typeface="ＭＳ 明朝" panose="02020609040205080304" pitchFamily="17" charset="-128"/>
            </a:endParaRPr>
          </a:p>
        </p:txBody>
      </p:sp>
      <p:sp>
        <p:nvSpPr>
          <p:cNvPr id="185347" name="Rectangle 3">
            <a:extLst>
              <a:ext uri="{FF2B5EF4-FFF2-40B4-BE49-F238E27FC236}">
                <a16:creationId xmlns:a16="http://schemas.microsoft.com/office/drawing/2014/main" id="{085C1FC9-C310-38B0-C5E8-097B9F54F6E3}"/>
              </a:ext>
            </a:extLst>
          </p:cNvPr>
          <p:cNvSpPr>
            <a:spLocks noGrp="1" noChangeArrowheads="1"/>
          </p:cNvSpPr>
          <p:nvPr>
            <p:ph type="body" idx="1"/>
          </p:nvPr>
        </p:nvSpPr>
        <p:spPr>
          <a:xfrm>
            <a:off x="323528" y="1839144"/>
            <a:ext cx="8303840" cy="4328120"/>
          </a:xfrm>
        </p:spPr>
        <p:txBody>
          <a:bodyPr/>
          <a:lstStyle/>
          <a:p>
            <a:pPr marL="0" indent="0" algn="just">
              <a:lnSpc>
                <a:spcPct val="90000"/>
              </a:lnSpc>
              <a:buNone/>
            </a:pPr>
            <a:r>
              <a:rPr kumimoji="0" lang="ja-JP" altLang="en-US" sz="2600" dirty="0">
                <a:ea typeface="ＭＳ 明朝" panose="02020609040205080304" pitchFamily="17" charset="-128"/>
              </a:rPr>
              <a:t>専業主婦の減少</a:t>
            </a:r>
          </a:p>
          <a:p>
            <a:pPr marL="0" indent="0" algn="just">
              <a:lnSpc>
                <a:spcPct val="90000"/>
              </a:lnSpc>
              <a:buNone/>
            </a:pPr>
            <a:r>
              <a:rPr kumimoji="0" lang="ja-JP" altLang="en-US" sz="2600" dirty="0">
                <a:ea typeface="ＭＳ 明朝" panose="02020609040205080304" pitchFamily="17" charset="-128"/>
              </a:rPr>
              <a:t>「雇用者の共働き世帯数」と「男性雇用者と無業の妻から成る世帯（いわゆるサラリーマンの夫と専業主婦の世帯）数」の推移をみると、「雇用者の共働き世帯」は増加傾向にある一方、「男性雇用者と無業の妻から成る世帯」は減少傾向となっており、令和</a:t>
            </a:r>
            <a:r>
              <a:rPr kumimoji="0" lang="en-US" altLang="ja-JP" sz="2600" dirty="0">
                <a:ea typeface="ＭＳ 明朝" panose="02020609040205080304" pitchFamily="17" charset="-128"/>
              </a:rPr>
              <a:t>5</a:t>
            </a:r>
            <a:r>
              <a:rPr kumimoji="0" lang="ja-JP" altLang="en-US" sz="2600" dirty="0">
                <a:ea typeface="ＭＳ 明朝" panose="02020609040205080304" pitchFamily="17" charset="-128"/>
              </a:rPr>
              <a:t>（</a:t>
            </a:r>
            <a:r>
              <a:rPr kumimoji="0" lang="en-US" altLang="ja-JP" sz="2600" dirty="0">
                <a:ea typeface="ＭＳ 明朝" panose="02020609040205080304" pitchFamily="17" charset="-128"/>
              </a:rPr>
              <a:t>2023</a:t>
            </a:r>
            <a:r>
              <a:rPr kumimoji="0" lang="ja-JP" altLang="en-US" sz="2600" dirty="0">
                <a:ea typeface="ＭＳ 明朝" panose="02020609040205080304" pitchFamily="17" charset="-128"/>
              </a:rPr>
              <a:t>）年では、「雇用者の共働き世帯」は</a:t>
            </a:r>
            <a:r>
              <a:rPr kumimoji="0" lang="en-US" altLang="ja-JP" sz="2600" dirty="0">
                <a:ea typeface="ＭＳ 明朝" panose="02020609040205080304" pitchFamily="17" charset="-128"/>
              </a:rPr>
              <a:t>1,206</a:t>
            </a:r>
            <a:r>
              <a:rPr kumimoji="0" lang="ja-JP" altLang="en-US" sz="2600" dirty="0">
                <a:ea typeface="ＭＳ 明朝" panose="02020609040205080304" pitchFamily="17" charset="-128"/>
              </a:rPr>
              <a:t>万世帯、「男性雇用者と無業の妻から成る世帯」は</a:t>
            </a:r>
            <a:r>
              <a:rPr kumimoji="0" lang="en-US" altLang="ja-JP" sz="2600" dirty="0">
                <a:ea typeface="ＭＳ 明朝" panose="02020609040205080304" pitchFamily="17" charset="-128"/>
              </a:rPr>
              <a:t>404</a:t>
            </a:r>
            <a:r>
              <a:rPr kumimoji="0" lang="ja-JP" altLang="en-US" sz="2600" dirty="0">
                <a:ea typeface="ＭＳ 明朝" panose="02020609040205080304" pitchFamily="17" charset="-128"/>
              </a:rPr>
              <a:t>万世帯となり、</a:t>
            </a:r>
            <a:r>
              <a:rPr kumimoji="0" lang="ja-JP" altLang="en-US" sz="2600" dirty="0">
                <a:solidFill>
                  <a:srgbClr val="FF0000"/>
                </a:solidFill>
                <a:ea typeface="ＭＳ 明朝" panose="02020609040205080304" pitchFamily="17" charset="-128"/>
              </a:rPr>
              <a:t>夫婦のいる世帯全体の</a:t>
            </a:r>
            <a:r>
              <a:rPr kumimoji="0" lang="en-US" altLang="ja-JP" sz="2600" dirty="0">
                <a:solidFill>
                  <a:srgbClr val="FF0000"/>
                </a:solidFill>
                <a:ea typeface="ＭＳ 明朝" panose="02020609040205080304" pitchFamily="17" charset="-128"/>
              </a:rPr>
              <a:t>25 </a:t>
            </a:r>
            <a:r>
              <a:rPr kumimoji="0" lang="ja-JP" altLang="en-US" sz="2600" dirty="0">
                <a:solidFill>
                  <a:srgbClr val="FF0000"/>
                </a:solidFill>
                <a:ea typeface="ＭＳ 明朝" panose="02020609040205080304" pitchFamily="17" charset="-128"/>
              </a:rPr>
              <a:t>％</a:t>
            </a:r>
            <a:r>
              <a:rPr kumimoji="0" lang="ja-JP" altLang="en-US" sz="2600" dirty="0">
                <a:ea typeface="ＭＳ 明朝" panose="02020609040205080304" pitchFamily="17" charset="-128"/>
              </a:rPr>
              <a:t> となっている（特－</a:t>
            </a:r>
            <a:r>
              <a:rPr kumimoji="0" lang="en-US" altLang="ja-JP" sz="2600" dirty="0">
                <a:ea typeface="ＭＳ 明朝" panose="02020609040205080304" pitchFamily="17" charset="-128"/>
              </a:rPr>
              <a:t>7</a:t>
            </a:r>
            <a:r>
              <a:rPr kumimoji="0" lang="ja-JP" altLang="en-US" sz="2600" dirty="0">
                <a:ea typeface="ＭＳ 明朝" panose="02020609040205080304" pitchFamily="17" charset="-128"/>
              </a:rPr>
              <a:t>図）。</a:t>
            </a:r>
            <a:endParaRPr kumimoji="0" lang="en-US" altLang="ja-JP" sz="2600" dirty="0">
              <a:ea typeface="ＭＳ 明朝" panose="02020609040205080304" pitchFamily="17" charset="-128"/>
            </a:endParaRPr>
          </a:p>
          <a:p>
            <a:pPr marL="0" indent="0" algn="just">
              <a:lnSpc>
                <a:spcPct val="90000"/>
              </a:lnSpc>
              <a:buNone/>
            </a:pPr>
            <a:r>
              <a:rPr kumimoji="0" lang="zh-CN" altLang="en-US" sz="2600" dirty="0">
                <a:ea typeface="ＭＳ 明朝" panose="02020609040205080304" pitchFamily="17" charset="-128"/>
              </a:rPr>
              <a:t> </a:t>
            </a:r>
            <a:r>
              <a:rPr kumimoji="0" lang="ja-JP" altLang="en-US" sz="2600" dirty="0">
                <a:ea typeface="ＭＳ 明朝" panose="02020609040205080304" pitchFamily="17" charset="-128"/>
                <a:hlinkClick r:id="rId3"/>
              </a:rPr>
              <a:t>＞内閣府「</a:t>
            </a:r>
            <a:r>
              <a:rPr kumimoji="0" lang="zh-CN" altLang="en-US" sz="2600" dirty="0">
                <a:ea typeface="ＭＳ 明朝" panose="02020609040205080304" pitchFamily="17" charset="-128"/>
                <a:hlinkClick r:id="rId3"/>
              </a:rPr>
              <a:t>男女共同参画白書 令和</a:t>
            </a:r>
            <a:r>
              <a:rPr kumimoji="0" lang="en-US" altLang="ja-JP" sz="2600" dirty="0">
                <a:ea typeface="ＭＳ 明朝" panose="02020609040205080304" pitchFamily="17" charset="-128"/>
                <a:hlinkClick r:id="rId3"/>
              </a:rPr>
              <a:t>6 </a:t>
            </a:r>
            <a:r>
              <a:rPr kumimoji="0" lang="ja-JP" altLang="en-US" sz="2600" dirty="0">
                <a:ea typeface="ＭＳ 明朝" panose="02020609040205080304" pitchFamily="17" charset="-128"/>
                <a:hlinkClick r:id="rId3"/>
              </a:rPr>
              <a:t>（</a:t>
            </a:r>
            <a:r>
              <a:rPr kumimoji="0" lang="en-US" altLang="ja-JP" sz="2600" dirty="0">
                <a:ea typeface="ＭＳ 明朝" panose="02020609040205080304" pitchFamily="17" charset="-128"/>
                <a:hlinkClick r:id="rId3"/>
              </a:rPr>
              <a:t>2024</a:t>
            </a:r>
            <a:r>
              <a:rPr kumimoji="0" lang="ja-JP" altLang="en-US" sz="2600" dirty="0">
                <a:ea typeface="ＭＳ 明朝" panose="02020609040205080304" pitchFamily="17" charset="-128"/>
                <a:hlinkClick r:id="rId3"/>
              </a:rPr>
              <a:t>）</a:t>
            </a:r>
            <a:r>
              <a:rPr kumimoji="0" lang="zh-CN" altLang="en-US" sz="2600" dirty="0">
                <a:ea typeface="ＭＳ 明朝" panose="02020609040205080304" pitchFamily="17" charset="-128"/>
                <a:hlinkClick r:id="rId3"/>
              </a:rPr>
              <a:t>年版 </a:t>
            </a:r>
            <a:r>
              <a:rPr kumimoji="0" lang="ja-JP" altLang="en-US" sz="2600" dirty="0">
                <a:ea typeface="ＭＳ 明朝" panose="02020609040205080304" pitchFamily="17" charset="-128"/>
                <a:hlinkClick r:id="rId3"/>
              </a:rPr>
              <a:t>」</a:t>
            </a:r>
            <a:endParaRPr kumimoji="0" lang="en-US" altLang="ja-JP" sz="2600" dirty="0">
              <a:ea typeface="ＭＳ 明朝" panose="02020609040205080304" pitchFamily="17" charset="-128"/>
            </a:endParaRPr>
          </a:p>
        </p:txBody>
      </p:sp>
    </p:spTree>
    <p:extLst>
      <p:ext uri="{BB962C8B-B14F-4D97-AF65-F5344CB8AC3E}">
        <p14:creationId xmlns:p14="http://schemas.microsoft.com/office/powerpoint/2010/main" val="2554116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a:extLst>
              <a:ext uri="{FF2B5EF4-FFF2-40B4-BE49-F238E27FC236}">
                <a16:creationId xmlns:a16="http://schemas.microsoft.com/office/drawing/2014/main" id="{0EF4B24F-C021-F39E-4437-6A5345072B10}"/>
              </a:ext>
            </a:extLst>
          </p:cNvPr>
          <p:cNvSpPr>
            <a:spLocks noGrp="1" noChangeArrowheads="1"/>
          </p:cNvSpPr>
          <p:nvPr>
            <p:ph type="title"/>
          </p:nvPr>
        </p:nvSpPr>
        <p:spPr>
          <a:xfrm>
            <a:off x="571500" y="225424"/>
            <a:ext cx="8001000" cy="1216025"/>
          </a:xfrm>
        </p:spPr>
        <p:txBody>
          <a:bodyPr anchor="t" anchorCtr="0"/>
          <a:lstStyle/>
          <a:p>
            <a:pPr algn="just"/>
            <a:r>
              <a:rPr kumimoji="0" lang="ja-JP" altLang="en-US" dirty="0">
                <a:latin typeface="ＭＳ 明朝" panose="02020609040205080304" pitchFamily="17" charset="-128"/>
                <a:ea typeface="ＭＳ 明朝" panose="02020609040205080304" pitchFamily="17" charset="-128"/>
              </a:rPr>
              <a:t>専業主婦は少数派？ </a:t>
            </a:r>
            <a:r>
              <a:rPr kumimoji="0" lang="en-US" altLang="ja-JP" dirty="0">
                <a:latin typeface="ＭＳ 明朝" panose="02020609040205080304" pitchFamily="17" charset="-128"/>
                <a:ea typeface="ＭＳ 明朝" panose="02020609040205080304" pitchFamily="17" charset="-128"/>
              </a:rPr>
              <a:t>2023</a:t>
            </a:r>
            <a:r>
              <a:rPr kumimoji="0" lang="ja-JP" altLang="en-US" dirty="0">
                <a:latin typeface="ＭＳ 明朝" panose="02020609040205080304" pitchFamily="17" charset="-128"/>
                <a:ea typeface="ＭＳ 明朝" panose="02020609040205080304" pitchFamily="17" charset="-128"/>
              </a:rPr>
              <a:t>年</a:t>
            </a:r>
            <a:br>
              <a:rPr kumimoji="0" lang="en-US" altLang="ja-JP" dirty="0">
                <a:latin typeface="ＭＳ 明朝" panose="02020609040205080304" pitchFamily="17" charset="-128"/>
                <a:ea typeface="ＭＳ 明朝" panose="02020609040205080304" pitchFamily="17" charset="-128"/>
              </a:rPr>
            </a:br>
            <a:r>
              <a:rPr kumimoji="0" lang="ja-JP" altLang="en-US" dirty="0">
                <a:latin typeface="ＭＳ 明朝" panose="02020609040205080304" pitchFamily="17" charset="-128"/>
                <a:ea typeface="ＭＳ 明朝" panose="02020609040205080304" pitchFamily="17" charset="-128"/>
              </a:rPr>
              <a:t>＊</a:t>
            </a:r>
            <a:r>
              <a:rPr kumimoji="0" lang="en-US" altLang="ja-JP" dirty="0">
                <a:latin typeface="ＭＳ 明朝" panose="02020609040205080304" pitchFamily="17" charset="-128"/>
                <a:ea typeface="ＭＳ 明朝" panose="02020609040205080304" pitchFamily="17" charset="-128"/>
              </a:rPr>
              <a:t>64</a:t>
            </a:r>
            <a:r>
              <a:rPr kumimoji="0" lang="ja-JP" altLang="en-US" dirty="0">
                <a:latin typeface="ＭＳ 明朝" panose="02020609040205080304" pitchFamily="17" charset="-128"/>
                <a:ea typeface="ＭＳ 明朝" panose="02020609040205080304" pitchFamily="17" charset="-128"/>
              </a:rPr>
              <a:t>歳以下</a:t>
            </a:r>
            <a:endParaRPr kumimoji="0" lang="en-US" altLang="ja-JP" dirty="0">
              <a:latin typeface="ＭＳ 明朝" panose="02020609040205080304" pitchFamily="17" charset="-128"/>
              <a:ea typeface="ＭＳ 明朝" panose="02020609040205080304" pitchFamily="17" charset="-128"/>
            </a:endParaRPr>
          </a:p>
        </p:txBody>
      </p:sp>
      <p:sp>
        <p:nvSpPr>
          <p:cNvPr id="3" name="テキスト ボックス 2">
            <a:extLst>
              <a:ext uri="{FF2B5EF4-FFF2-40B4-BE49-F238E27FC236}">
                <a16:creationId xmlns:a16="http://schemas.microsoft.com/office/drawing/2014/main" id="{BBF639D8-0369-1B9B-ED9D-8F6F7EEAFAE6}"/>
              </a:ext>
            </a:extLst>
          </p:cNvPr>
          <p:cNvSpPr txBox="1"/>
          <p:nvPr/>
        </p:nvSpPr>
        <p:spPr>
          <a:xfrm>
            <a:off x="6594010" y="2204864"/>
            <a:ext cx="2448272" cy="2308324"/>
          </a:xfrm>
          <a:prstGeom prst="rect">
            <a:avLst/>
          </a:prstGeom>
          <a:noFill/>
        </p:spPr>
        <p:txBody>
          <a:bodyPr wrap="square" rtlCol="0">
            <a:spAutoFit/>
          </a:bodyPr>
          <a:lstStyle/>
          <a:p>
            <a:r>
              <a:rPr lang="ja-JP" altLang="en-US" sz="1600" dirty="0"/>
              <a:t>＊</a:t>
            </a:r>
            <a:r>
              <a:rPr lang="en-US" altLang="ja-JP" sz="1600" dirty="0"/>
              <a:t>1985</a:t>
            </a:r>
            <a:r>
              <a:rPr lang="ja-JP" altLang="en-US" sz="1600" dirty="0"/>
              <a:t>年頃までは、</a:t>
            </a:r>
            <a:r>
              <a:rPr lang="en-US" altLang="ja-JP" sz="1600" dirty="0"/>
              <a:t>64</a:t>
            </a:r>
            <a:r>
              <a:rPr lang="ja-JP" altLang="en-US" sz="1600" dirty="0"/>
              <a:t>歳以下では夫就業・妻専業主婦の方（５７％）が夫婦とも稼ぎよりも多かったが、</a:t>
            </a:r>
            <a:r>
              <a:rPr lang="en-US" altLang="ja-JP" sz="1600" dirty="0"/>
              <a:t>1990</a:t>
            </a:r>
            <a:r>
              <a:rPr lang="ja-JP" altLang="en-US" sz="1600" dirty="0"/>
              <a:t>年代末では逆転して、</a:t>
            </a:r>
            <a:r>
              <a:rPr lang="en-US" altLang="ja-JP" sz="1600" dirty="0"/>
              <a:t>2023</a:t>
            </a:r>
            <a:r>
              <a:rPr lang="ja-JP" altLang="en-US" sz="1600" dirty="0"/>
              <a:t>年では専業主婦世帯</a:t>
            </a:r>
            <a:r>
              <a:rPr lang="en-US" altLang="ja-JP" sz="1600" dirty="0"/>
              <a:t>404</a:t>
            </a:r>
            <a:r>
              <a:rPr lang="ja-JP" altLang="en-US" sz="1600" dirty="0"/>
              <a:t>万世帯（</a:t>
            </a:r>
            <a:r>
              <a:rPr lang="en-US" altLang="ja-JP" sz="1600" dirty="0"/>
              <a:t>25</a:t>
            </a:r>
            <a:r>
              <a:rPr lang="ja-JP" altLang="en-US" sz="1600" dirty="0"/>
              <a:t>％）、夫婦とも稼ぎは１</a:t>
            </a:r>
            <a:r>
              <a:rPr lang="en-US" altLang="ja-JP" sz="1600" dirty="0"/>
              <a:t>206</a:t>
            </a:r>
            <a:r>
              <a:rPr lang="ja-JP" altLang="en-US" sz="1600" dirty="0"/>
              <a:t>万世帯（７</a:t>
            </a:r>
            <a:r>
              <a:rPr lang="en-US" altLang="ja-JP" sz="1600" dirty="0"/>
              <a:t>5</a:t>
            </a:r>
            <a:r>
              <a:rPr lang="ja-JP" altLang="en-US" sz="1600" dirty="0"/>
              <a:t>％）。でも、まだ３割近い。</a:t>
            </a:r>
            <a:endParaRPr lang="en-US" sz="1600" dirty="0"/>
          </a:p>
        </p:txBody>
      </p:sp>
      <p:pic>
        <p:nvPicPr>
          <p:cNvPr id="7" name="図 6" descr="グラフィカル ユーザー インターフェイス, グラフ&#10;&#10;AI によって生成されたコンテンツは間違っている可能性があります。">
            <a:extLst>
              <a:ext uri="{FF2B5EF4-FFF2-40B4-BE49-F238E27FC236}">
                <a16:creationId xmlns:a16="http://schemas.microsoft.com/office/drawing/2014/main" id="{2B9A04F6-2758-D54C-8FF4-FF2DED4A2294}"/>
              </a:ext>
            </a:extLst>
          </p:cNvPr>
          <p:cNvPicPr>
            <a:picLocks noChangeAspect="1"/>
          </p:cNvPicPr>
          <p:nvPr/>
        </p:nvPicPr>
        <p:blipFill>
          <a:blip r:embed="rId3"/>
          <a:stretch>
            <a:fillRect/>
          </a:stretch>
        </p:blipFill>
        <p:spPr>
          <a:xfrm>
            <a:off x="391551" y="1340768"/>
            <a:ext cx="6216650" cy="4972050"/>
          </a:xfrm>
          <a:prstGeom prst="rect">
            <a:avLst/>
          </a:prstGeom>
        </p:spPr>
      </p:pic>
    </p:spTree>
    <p:extLst>
      <p:ext uri="{BB962C8B-B14F-4D97-AF65-F5344CB8AC3E}">
        <p14:creationId xmlns:p14="http://schemas.microsoft.com/office/powerpoint/2010/main" val="4282238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8D5F7A7C-8BC9-0DE2-EDC8-819332290D5D}"/>
              </a:ext>
            </a:extLst>
          </p:cNvPr>
          <p:cNvSpPr>
            <a:spLocks noGrp="1" noChangeArrowheads="1"/>
          </p:cNvSpPr>
          <p:nvPr>
            <p:ph type="title"/>
          </p:nvPr>
        </p:nvSpPr>
        <p:spPr>
          <a:xfrm>
            <a:off x="625065" y="476672"/>
            <a:ext cx="7893869" cy="684113"/>
          </a:xfrm>
        </p:spPr>
        <p:txBody>
          <a:bodyPr/>
          <a:lstStyle/>
          <a:p>
            <a:r>
              <a:rPr kumimoji="0" lang="ja-JP" altLang="en-US" dirty="0">
                <a:ea typeface="ＭＳ 明朝" panose="02020609040205080304" pitchFamily="17" charset="-128"/>
              </a:rPr>
              <a:t>女性の</a:t>
            </a:r>
            <a:r>
              <a:rPr kumimoji="0" lang="en-US" altLang="en-US" dirty="0" err="1">
                <a:ea typeface="ＭＳ 明朝" panose="02020609040205080304" pitchFamily="17" charset="-128"/>
              </a:rPr>
              <a:t>労働力</a:t>
            </a:r>
            <a:endParaRPr kumimoji="0" lang="ja-JP" altLang="en-US" sz="3500" dirty="0">
              <a:ea typeface="ＭＳ 明朝" panose="02020609040205080304" pitchFamily="17" charset="-128"/>
            </a:endParaRPr>
          </a:p>
        </p:txBody>
      </p:sp>
      <p:sp>
        <p:nvSpPr>
          <p:cNvPr id="129027" name="Rectangle 3">
            <a:extLst>
              <a:ext uri="{FF2B5EF4-FFF2-40B4-BE49-F238E27FC236}">
                <a16:creationId xmlns:a16="http://schemas.microsoft.com/office/drawing/2014/main" id="{0CE5FF5E-5D7A-4454-F3F3-1EAC73347B48}"/>
              </a:ext>
            </a:extLst>
          </p:cNvPr>
          <p:cNvSpPr>
            <a:spLocks noGrp="1" noChangeArrowheads="1"/>
          </p:cNvSpPr>
          <p:nvPr>
            <p:ph type="body" idx="1"/>
          </p:nvPr>
        </p:nvSpPr>
        <p:spPr>
          <a:xfrm>
            <a:off x="517934" y="1700808"/>
            <a:ext cx="8001000" cy="4464496"/>
          </a:xfrm>
        </p:spPr>
        <p:txBody>
          <a:bodyPr/>
          <a:lstStyle/>
          <a:p>
            <a:pPr algn="just">
              <a:lnSpc>
                <a:spcPct val="90000"/>
              </a:lnSpc>
              <a:spcAft>
                <a:spcPts val="600"/>
              </a:spcAft>
            </a:pPr>
            <a:r>
              <a:rPr kumimoji="0" lang="en-US" altLang="en-US" dirty="0" err="1">
                <a:ea typeface="ＭＳ 明朝" panose="02020609040205080304" pitchFamily="17" charset="-128"/>
              </a:rPr>
              <a:t>労働力率</a:t>
            </a:r>
            <a:r>
              <a:rPr kumimoji="0" lang="ja-JP" altLang="en-US" dirty="0">
                <a:ea typeface="ＭＳ 明朝" panose="02020609040205080304" pitchFamily="17" charset="-128"/>
              </a:rPr>
              <a:t>＝</a:t>
            </a:r>
            <a:r>
              <a:rPr kumimoji="0" lang="en-US" altLang="en-US" dirty="0" err="1">
                <a:ea typeface="ＭＳ 明朝" panose="02020609040205080304" pitchFamily="17" charset="-128"/>
              </a:rPr>
              <a:t>労働力人口</a:t>
            </a:r>
            <a:r>
              <a:rPr kumimoji="0" lang="en-US" altLang="ja-JP" dirty="0">
                <a:ea typeface="ＭＳ 明朝" panose="02020609040205080304" pitchFamily="17" charset="-128"/>
              </a:rPr>
              <a:t>÷ 15</a:t>
            </a:r>
            <a:r>
              <a:rPr kumimoji="0" lang="ja-JP" altLang="en-US" dirty="0">
                <a:ea typeface="ＭＳ 明朝" panose="02020609040205080304" pitchFamily="17" charset="-128"/>
              </a:rPr>
              <a:t>歳以上</a:t>
            </a:r>
            <a:r>
              <a:rPr kumimoji="0" lang="en-US" altLang="en-US" dirty="0" err="1">
                <a:ea typeface="ＭＳ 明朝" panose="02020609040205080304" pitchFamily="17" charset="-128"/>
              </a:rPr>
              <a:t>人口</a:t>
            </a:r>
            <a:endParaRPr kumimoji="0" lang="en-US" altLang="ja-JP" dirty="0">
              <a:ea typeface="ＭＳ 明朝" panose="02020609040205080304" pitchFamily="17" charset="-128"/>
            </a:endParaRPr>
          </a:p>
          <a:p>
            <a:pPr algn="just">
              <a:lnSpc>
                <a:spcPct val="90000"/>
              </a:lnSpc>
            </a:pPr>
            <a:r>
              <a:rPr kumimoji="0" lang="en-US" altLang="en-US" dirty="0" err="1">
                <a:ea typeface="ＭＳ 明朝" panose="02020609040205080304" pitchFamily="17" charset="-128"/>
              </a:rPr>
              <a:t>労働力人口＝就業人口＋完全失業者</a:t>
            </a:r>
            <a:endParaRPr kumimoji="0" lang="en-US" altLang="en-US" dirty="0">
              <a:ea typeface="ＭＳ 明朝" panose="02020609040205080304" pitchFamily="17" charset="-128"/>
            </a:endParaRPr>
          </a:p>
          <a:p>
            <a:pPr marL="0" indent="0" algn="just">
              <a:lnSpc>
                <a:spcPct val="90000"/>
              </a:lnSpc>
              <a:buNone/>
            </a:pPr>
            <a:r>
              <a:rPr kumimoji="0" lang="ja-JP" altLang="en-US" sz="2400" dirty="0">
                <a:latin typeface="ＭＳ 明朝" panose="02020609040205080304" pitchFamily="17" charset="-128"/>
                <a:ea typeface="ＭＳ 明朝" panose="02020609040205080304" pitchFamily="17" charset="-128"/>
              </a:rPr>
              <a:t>＊就業率＝</a:t>
            </a:r>
            <a:r>
              <a:rPr kumimoji="0" lang="en-US" altLang="en-US" sz="2400" dirty="0" err="1">
                <a:ea typeface="ＭＳ 明朝" panose="02020609040205080304" pitchFamily="17" charset="-128"/>
              </a:rPr>
              <a:t>就業人口</a:t>
            </a:r>
            <a:r>
              <a:rPr kumimoji="0" lang="en-US" altLang="ja-JP" sz="2400" dirty="0">
                <a:ea typeface="ＭＳ 明朝" panose="02020609040205080304" pitchFamily="17" charset="-128"/>
              </a:rPr>
              <a:t> ÷ 15</a:t>
            </a:r>
            <a:r>
              <a:rPr kumimoji="0" lang="ja-JP" altLang="en-US" sz="2400" dirty="0">
                <a:ea typeface="ＭＳ 明朝" panose="02020609040205080304" pitchFamily="17" charset="-128"/>
              </a:rPr>
              <a:t>歳以上</a:t>
            </a:r>
            <a:r>
              <a:rPr kumimoji="0" lang="en-US" altLang="en-US" sz="2400" dirty="0" err="1">
                <a:ea typeface="ＭＳ 明朝" panose="02020609040205080304" pitchFamily="17" charset="-128"/>
              </a:rPr>
              <a:t>人口</a:t>
            </a:r>
            <a:endParaRPr kumimoji="0" lang="en-US" altLang="en-US" sz="2400" dirty="0">
              <a:ea typeface="ＭＳ 明朝" panose="02020609040205080304" pitchFamily="17" charset="-128"/>
            </a:endParaRPr>
          </a:p>
          <a:p>
            <a:pPr marL="0" indent="0" algn="just">
              <a:lnSpc>
                <a:spcPct val="90000"/>
              </a:lnSpc>
              <a:buNone/>
            </a:pPr>
            <a:r>
              <a:rPr kumimoji="0" lang="ja-JP" altLang="en-US" sz="2400" dirty="0">
                <a:latin typeface="ＭＳ 明朝" panose="02020609040205080304" pitchFamily="17" charset="-128"/>
                <a:ea typeface="ＭＳ 明朝" panose="02020609040205080304" pitchFamily="17" charset="-128"/>
              </a:rPr>
              <a:t>＊完全失業率＝</a:t>
            </a:r>
            <a:r>
              <a:rPr kumimoji="0" lang="en-US" altLang="en-US" sz="2400" dirty="0">
                <a:ea typeface="ＭＳ 明朝" panose="02020609040205080304" pitchFamily="17" charset="-128"/>
              </a:rPr>
              <a:t> </a:t>
            </a:r>
            <a:r>
              <a:rPr kumimoji="0" lang="en-US" altLang="en-US" sz="2400" dirty="0" err="1">
                <a:ea typeface="ＭＳ 明朝" panose="02020609040205080304" pitchFamily="17" charset="-128"/>
              </a:rPr>
              <a:t>完全失業者</a:t>
            </a:r>
            <a:r>
              <a:rPr kumimoji="0" lang="en-US" altLang="ja-JP" sz="2400" dirty="0">
                <a:ea typeface="ＭＳ 明朝" panose="02020609040205080304" pitchFamily="17" charset="-128"/>
              </a:rPr>
              <a:t>÷</a:t>
            </a:r>
            <a:r>
              <a:rPr kumimoji="0" lang="en-US" altLang="en-US" sz="2400" dirty="0">
                <a:ea typeface="ＭＳ 明朝" panose="02020609040205080304" pitchFamily="17" charset="-128"/>
              </a:rPr>
              <a:t> </a:t>
            </a:r>
            <a:r>
              <a:rPr kumimoji="0" lang="en-US" altLang="en-US" sz="2400" dirty="0" err="1">
                <a:ea typeface="ＭＳ 明朝" panose="02020609040205080304" pitchFamily="17" charset="-128"/>
              </a:rPr>
              <a:t>労働力人口</a:t>
            </a:r>
            <a:endParaRPr kumimoji="0" lang="en-US" altLang="ja-JP" sz="2400" dirty="0">
              <a:latin typeface="ＭＳ 明朝" panose="02020609040205080304" pitchFamily="17" charset="-128"/>
              <a:ea typeface="ＭＳ 明朝" panose="02020609040205080304" pitchFamily="17" charset="-128"/>
            </a:endParaRPr>
          </a:p>
          <a:p>
            <a:pPr marL="0" indent="0" algn="just">
              <a:lnSpc>
                <a:spcPct val="90000"/>
              </a:lnSpc>
              <a:buNone/>
            </a:pPr>
            <a:r>
              <a:rPr kumimoji="0" lang="en-US" altLang="en-US" sz="2400" dirty="0">
                <a:ea typeface="ＭＳ 明朝" panose="02020609040205080304" pitchFamily="17" charset="-128"/>
              </a:rPr>
              <a:t>＊</a:t>
            </a:r>
            <a:r>
              <a:rPr kumimoji="0" lang="en-US" altLang="en-US" sz="2400" dirty="0" err="1">
                <a:ea typeface="ＭＳ 明朝" panose="02020609040205080304" pitchFamily="17" charset="-128"/>
              </a:rPr>
              <a:t>就業人口の中にも、主に仕事、家事のほか仕事、通学のほか仕事、休業者というカテゴリーがある点に注意</a:t>
            </a:r>
            <a:r>
              <a:rPr kumimoji="0" lang="en-US" altLang="en-US" sz="2400" dirty="0">
                <a:ea typeface="ＭＳ 明朝" panose="02020609040205080304" pitchFamily="17" charset="-128"/>
              </a:rPr>
              <a:t>。</a:t>
            </a:r>
            <a:endParaRPr kumimoji="0" lang="en-US" altLang="ja-JP" sz="2000" dirty="0">
              <a:ea typeface="ＭＳ 明朝" panose="02020609040205080304" pitchFamily="17" charset="-128"/>
            </a:endParaRPr>
          </a:p>
          <a:p>
            <a:pPr algn="just">
              <a:lnSpc>
                <a:spcPct val="90000"/>
              </a:lnSpc>
            </a:pPr>
            <a:r>
              <a:rPr kumimoji="0" lang="en-US" altLang="en-US" dirty="0" err="1">
                <a:ea typeface="ＭＳ 明朝" panose="02020609040205080304" pitchFamily="17" charset="-128"/>
              </a:rPr>
              <a:t>休業者は病気などで休職中の者</a:t>
            </a:r>
            <a:r>
              <a:rPr kumimoji="0" lang="ja-JP" altLang="en-US" dirty="0">
                <a:ea typeface="ＭＳ 明朝" panose="02020609040205080304" pitchFamily="17" charset="-128"/>
              </a:rPr>
              <a:t>（育児休業中の人も入る）</a:t>
            </a:r>
            <a:r>
              <a:rPr kumimoji="0" lang="en-US" altLang="en-US" dirty="0">
                <a:ea typeface="ＭＳ 明朝" panose="02020609040205080304" pitchFamily="17" charset="-128"/>
              </a:rPr>
              <a:t>。</a:t>
            </a:r>
            <a:endParaRPr kumimoji="0" lang="en-US" altLang="ja-JP" dirty="0">
              <a:ea typeface="ＭＳ 明朝" panose="02020609040205080304" pitchFamily="17" charset="-128"/>
            </a:endParaRPr>
          </a:p>
          <a:p>
            <a:pPr algn="just">
              <a:lnSpc>
                <a:spcPct val="90000"/>
              </a:lnSpc>
            </a:pPr>
            <a:r>
              <a:rPr kumimoji="0" lang="en-US" altLang="en-US" dirty="0" err="1">
                <a:ea typeface="ＭＳ 明朝" panose="02020609040205080304" pitchFamily="17" charset="-128"/>
              </a:rPr>
              <a:t>家事のほか仕事の中にはパートの主婦などが含まれる</a:t>
            </a:r>
            <a:r>
              <a:rPr kumimoji="0" lang="en-US" altLang="en-US" dirty="0">
                <a:ea typeface="ＭＳ 明朝" panose="02020609040205080304" pitchFamily="17" charset="-128"/>
              </a:rPr>
              <a:t>。</a:t>
            </a:r>
            <a:endParaRPr kumimoji="0" lang="en-US" altLang="ja-JP" dirty="0">
              <a:ea typeface="ＭＳ 明朝" panose="02020609040205080304" pitchFamily="17"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9027">
                                            <p:txEl>
                                              <p:pRg st="6" end="6"/>
                                            </p:txEl>
                                          </p:spTgt>
                                        </p:tgtEl>
                                        <p:attrNameLst>
                                          <p:attrName>style.visibility</p:attrName>
                                        </p:attrNameLst>
                                      </p:cBhvr>
                                      <p:to>
                                        <p:strVal val="visible"/>
                                      </p:to>
                                    </p:set>
                                    <p:anim calcmode="lin" valueType="num">
                                      <p:cBhvr additive="base">
                                        <p:cTn id="7" dur="500" fill="hold"/>
                                        <p:tgtEl>
                                          <p:spTgt spid="129027">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902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6" grpId="0"/>
      <p:bldP spid="12902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911664-E0CB-6815-72A9-C1F4982BF723}"/>
              </a:ext>
            </a:extLst>
          </p:cNvPr>
          <p:cNvSpPr>
            <a:spLocks noGrp="1"/>
          </p:cNvSpPr>
          <p:nvPr>
            <p:ph type="title"/>
          </p:nvPr>
        </p:nvSpPr>
        <p:spPr>
          <a:xfrm>
            <a:off x="629121" y="500236"/>
            <a:ext cx="7885757" cy="675928"/>
          </a:xfrm>
        </p:spPr>
        <p:txBody>
          <a:bodyPr/>
          <a:lstStyle/>
          <a:p>
            <a:r>
              <a:rPr lang="ja-JP" altLang="en-US" dirty="0"/>
              <a:t>労働力人口の面倒くさい！定義</a:t>
            </a:r>
            <a:endParaRPr lang="en-US" dirty="0"/>
          </a:p>
        </p:txBody>
      </p:sp>
      <p:sp>
        <p:nvSpPr>
          <p:cNvPr id="3" name="コンテンツ プレースホルダー 2">
            <a:extLst>
              <a:ext uri="{FF2B5EF4-FFF2-40B4-BE49-F238E27FC236}">
                <a16:creationId xmlns:a16="http://schemas.microsoft.com/office/drawing/2014/main" id="{B607139C-B948-F7E1-A905-E2CC2D194507}"/>
              </a:ext>
            </a:extLst>
          </p:cNvPr>
          <p:cNvSpPr>
            <a:spLocks noGrp="1"/>
          </p:cNvSpPr>
          <p:nvPr>
            <p:ph idx="1"/>
          </p:nvPr>
        </p:nvSpPr>
        <p:spPr>
          <a:xfrm>
            <a:off x="600158" y="1700808"/>
            <a:ext cx="7821686" cy="4268688"/>
          </a:xfrm>
        </p:spPr>
        <p:txBody>
          <a:bodyPr/>
          <a:lstStyle/>
          <a:p>
            <a:pPr marL="0" indent="0">
              <a:buNone/>
            </a:pPr>
            <a:r>
              <a:rPr lang="en-US" altLang="ja-JP" dirty="0"/>
              <a:t>【</a:t>
            </a:r>
            <a:r>
              <a:rPr lang="ja-JP" altLang="en-US" dirty="0"/>
              <a:t>国勢調査</a:t>
            </a:r>
            <a:r>
              <a:rPr lang="en-US" altLang="ja-JP" dirty="0"/>
              <a:t>】</a:t>
            </a:r>
            <a:r>
              <a:rPr lang="ja-JP" altLang="en-US" sz="2400" dirty="0"/>
              <a:t>調査年の９月</a:t>
            </a:r>
            <a:r>
              <a:rPr lang="en-US" altLang="ja-JP" sz="2400" dirty="0"/>
              <a:t>24</a:t>
            </a:r>
            <a:r>
              <a:rPr lang="ja-JP" altLang="en-US" sz="2400" dirty="0"/>
              <a:t>日から</a:t>
            </a:r>
            <a:r>
              <a:rPr lang="en-US" altLang="ja-JP" sz="2400" dirty="0"/>
              <a:t>30</a:t>
            </a:r>
            <a:r>
              <a:rPr lang="ja-JP" altLang="en-US" sz="2400" dirty="0"/>
              <a:t>日までの１週間に収入を伴う仕事を少しでもした人（就業者）と、収入を伴う仕事を少しもしなかった人のうち仕事に就くことが可能であって，かつハローワーク（公共職業安定所）に申し込むなどして積極的に仕事を探していた人（完全失業者）の合計</a:t>
            </a:r>
            <a:endParaRPr lang="ja-JP" altLang="en-US" dirty="0"/>
          </a:p>
          <a:p>
            <a:pPr marL="0" indent="0">
              <a:buNone/>
            </a:pPr>
            <a:r>
              <a:rPr lang="en-US" altLang="ja-JP" dirty="0"/>
              <a:t>【</a:t>
            </a:r>
            <a:r>
              <a:rPr lang="ja-JP" altLang="en-US" dirty="0"/>
              <a:t>労働力調査</a:t>
            </a:r>
            <a:r>
              <a:rPr lang="en-US" altLang="ja-JP" dirty="0"/>
              <a:t>】</a:t>
            </a:r>
            <a:r>
              <a:rPr lang="ja-JP" altLang="en-US" sz="2400" dirty="0"/>
              <a:t>調査週間中に収入を伴う仕事を１時間以上した者（従業者）（家族従業者は無給であっても仕事をしたとする）と、休業者、完全失業者（仕事がなくて調査週間中に少しも仕事をしなかった者、 仕事を探す活動や事業を始める準備をしていた者など）の合計。</a:t>
            </a:r>
            <a:endParaRPr lang="en-US" dirty="0"/>
          </a:p>
        </p:txBody>
      </p:sp>
      <p:sp>
        <p:nvSpPr>
          <p:cNvPr id="4" name="テキスト ボックス 3">
            <a:extLst>
              <a:ext uri="{FF2B5EF4-FFF2-40B4-BE49-F238E27FC236}">
                <a16:creationId xmlns:a16="http://schemas.microsoft.com/office/drawing/2014/main" id="{B9EE9032-4728-49BB-1D2F-C97CA1B89E82}"/>
              </a:ext>
            </a:extLst>
          </p:cNvPr>
          <p:cNvSpPr txBox="1"/>
          <p:nvPr/>
        </p:nvSpPr>
        <p:spPr>
          <a:xfrm>
            <a:off x="755575" y="6126931"/>
            <a:ext cx="7759303" cy="461665"/>
          </a:xfrm>
          <a:prstGeom prst="rect">
            <a:avLst/>
          </a:prstGeom>
          <a:noFill/>
        </p:spPr>
        <p:txBody>
          <a:bodyPr wrap="square" rtlCol="0">
            <a:spAutoFit/>
          </a:bodyPr>
          <a:lstStyle/>
          <a:p>
            <a:r>
              <a:rPr lang="ja-JP" altLang="en-US" dirty="0">
                <a:solidFill>
                  <a:srgbClr val="FF0000"/>
                </a:solidFill>
              </a:rPr>
              <a:t>★いずせによ、専業主婦は非労働力人口！</a:t>
            </a:r>
            <a:endParaRPr lang="en-US" dirty="0">
              <a:solidFill>
                <a:srgbClr val="FF0000"/>
              </a:solidFill>
            </a:endParaRPr>
          </a:p>
        </p:txBody>
      </p:sp>
    </p:spTree>
    <p:extLst>
      <p:ext uri="{BB962C8B-B14F-4D97-AF65-F5344CB8AC3E}">
        <p14:creationId xmlns:p14="http://schemas.microsoft.com/office/powerpoint/2010/main" val="3687294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614DB67-993F-F3AC-2DAE-BF1EF7FBE0F3}"/>
              </a:ext>
            </a:extLst>
          </p:cNvPr>
          <p:cNvSpPr>
            <a:spLocks noGrp="1" noChangeArrowheads="1"/>
          </p:cNvSpPr>
          <p:nvPr>
            <p:ph type="title"/>
          </p:nvPr>
        </p:nvSpPr>
        <p:spPr/>
        <p:txBody>
          <a:bodyPr/>
          <a:lstStyle/>
          <a:p>
            <a:pPr algn="just"/>
            <a:r>
              <a:rPr kumimoji="0" lang="ja-JP" altLang="en-US" sz="4000">
                <a:solidFill>
                  <a:srgbClr val="000000"/>
                </a:solidFill>
                <a:ea typeface="ＭＳ 明朝" panose="02020609040205080304" pitchFamily="17" charset="-128"/>
              </a:rPr>
              <a:t>女子年齢別労働力率の変化</a:t>
            </a:r>
            <a:r>
              <a:rPr kumimoji="0" lang="ja-JP" altLang="en-US">
                <a:latin typeface="ＭＳ 明朝" panose="02020609040205080304" pitchFamily="17" charset="-128"/>
                <a:ea typeface="ＭＳ 明朝" panose="02020609040205080304" pitchFamily="17" charset="-128"/>
              </a:rPr>
              <a:t>　</a:t>
            </a:r>
            <a:endParaRPr kumimoji="0" lang="en-US" altLang="ja-JP">
              <a:latin typeface="ＭＳ 明朝" panose="02020609040205080304" pitchFamily="17" charset="-128"/>
              <a:ea typeface="ＭＳ 明朝" panose="02020609040205080304" pitchFamily="17" charset="-128"/>
            </a:endParaRPr>
          </a:p>
        </p:txBody>
      </p:sp>
      <p:pic>
        <p:nvPicPr>
          <p:cNvPr id="2" name="図 1">
            <a:extLst>
              <a:ext uri="{FF2B5EF4-FFF2-40B4-BE49-F238E27FC236}">
                <a16:creationId xmlns:a16="http://schemas.microsoft.com/office/drawing/2014/main" id="{0478C84A-8A7B-CEDC-3E79-1385F3379AEA}"/>
              </a:ext>
            </a:extLst>
          </p:cNvPr>
          <p:cNvPicPr>
            <a:picLocks noChangeAspect="1"/>
          </p:cNvPicPr>
          <p:nvPr/>
        </p:nvPicPr>
        <p:blipFill>
          <a:blip r:embed="rId3"/>
          <a:stretch>
            <a:fillRect/>
          </a:stretch>
        </p:blipFill>
        <p:spPr>
          <a:xfrm>
            <a:off x="540814" y="620688"/>
            <a:ext cx="8318005" cy="543639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0279E577-DC97-E562-146A-4CC08E6C1302}"/>
              </a:ext>
            </a:extLst>
          </p:cNvPr>
          <p:cNvSpPr>
            <a:spLocks noGrp="1" noChangeArrowheads="1"/>
          </p:cNvSpPr>
          <p:nvPr>
            <p:ph type="title"/>
          </p:nvPr>
        </p:nvSpPr>
        <p:spPr/>
        <p:txBody>
          <a:bodyPr/>
          <a:lstStyle/>
          <a:p>
            <a:pPr algn="just"/>
            <a:r>
              <a:rPr kumimoji="0" lang="ja-JP" altLang="en-US">
                <a:latin typeface="ＭＳ 明朝" panose="02020609040205080304" pitchFamily="17" charset="-128"/>
                <a:ea typeface="ＭＳ 明朝" panose="02020609040205080304" pitchFamily="17" charset="-128"/>
              </a:rPr>
              <a:t>日本の女子年齢別労働力率の特徴</a:t>
            </a:r>
            <a:endParaRPr kumimoji="0" lang="en-US" altLang="ja-JP">
              <a:latin typeface="ＭＳ 明朝" panose="02020609040205080304" pitchFamily="17" charset="-128"/>
              <a:ea typeface="ＭＳ 明朝" panose="02020609040205080304" pitchFamily="17" charset="-128"/>
            </a:endParaRPr>
          </a:p>
        </p:txBody>
      </p:sp>
      <p:sp>
        <p:nvSpPr>
          <p:cNvPr id="29699" name="Rectangle 3">
            <a:extLst>
              <a:ext uri="{FF2B5EF4-FFF2-40B4-BE49-F238E27FC236}">
                <a16:creationId xmlns:a16="http://schemas.microsoft.com/office/drawing/2014/main" id="{D4216B92-940B-081E-845C-C1197AAD378C}"/>
              </a:ext>
            </a:extLst>
          </p:cNvPr>
          <p:cNvSpPr>
            <a:spLocks noGrp="1" noChangeArrowheads="1"/>
          </p:cNvSpPr>
          <p:nvPr>
            <p:ph type="body" idx="1"/>
          </p:nvPr>
        </p:nvSpPr>
        <p:spPr/>
        <p:txBody>
          <a:bodyPr/>
          <a:lstStyle/>
          <a:p>
            <a:pPr algn="just"/>
            <a:r>
              <a:rPr kumimoji="0" lang="ja-JP" altLang="en-US" sz="2600" dirty="0">
                <a:solidFill>
                  <a:schemeClr val="accent2"/>
                </a:solidFill>
                <a:ea typeface="ＭＳ 明朝" panose="02020609040205080304" pitchFamily="17" charset="-128"/>
              </a:rPr>
              <a:t>Ｍ字型雇用曲線</a:t>
            </a:r>
            <a:r>
              <a:rPr kumimoji="0" lang="ja-JP" altLang="en-US" sz="2200" dirty="0">
                <a:ea typeface="ＭＳ 明朝" panose="02020609040205080304" pitchFamily="17" charset="-128"/>
              </a:rPr>
              <a:t>（</a:t>
            </a:r>
            <a:r>
              <a:rPr kumimoji="0" lang="ja-JP" altLang="en-US" sz="2200" dirty="0">
                <a:solidFill>
                  <a:srgbClr val="000000"/>
                </a:solidFill>
                <a:ea typeface="ＭＳ 明朝" panose="02020609040205080304" pitchFamily="17" charset="-128"/>
              </a:rPr>
              <a:t>えむじがた・こようきょくせん）</a:t>
            </a:r>
            <a:endParaRPr kumimoji="0" lang="en-US" altLang="ja-JP" sz="2200" dirty="0">
              <a:solidFill>
                <a:srgbClr val="000000"/>
              </a:solidFill>
              <a:ea typeface="ＭＳ 明朝" panose="02020609040205080304" pitchFamily="17" charset="-128"/>
            </a:endParaRPr>
          </a:p>
          <a:p>
            <a:pPr algn="just"/>
            <a:r>
              <a:rPr kumimoji="0" lang="en-US" altLang="en-US" sz="2600" dirty="0" err="1">
                <a:ea typeface="ＭＳ 明朝" panose="02020609040205080304" pitchFamily="17" charset="-128"/>
              </a:rPr>
              <a:t>未婚時就業</a:t>
            </a:r>
            <a:r>
              <a:rPr kumimoji="0" lang="en-US" altLang="ja-JP" sz="2600" dirty="0" err="1">
                <a:ea typeface="ＭＳ 明朝" panose="02020609040205080304" pitchFamily="17" charset="-128"/>
              </a:rPr>
              <a:t>→</a:t>
            </a:r>
            <a:r>
              <a:rPr kumimoji="0" lang="en-US" altLang="en-US" sz="2600" dirty="0" err="1">
                <a:ea typeface="ＭＳ 明朝" panose="02020609040205080304" pitchFamily="17" charset="-128"/>
              </a:rPr>
              <a:t>結婚退職・出産退職</a:t>
            </a:r>
            <a:r>
              <a:rPr kumimoji="0" lang="en-US" altLang="ja-JP" sz="2600" dirty="0" err="1">
                <a:ea typeface="ＭＳ 明朝" panose="02020609040205080304" pitchFamily="17" charset="-128"/>
              </a:rPr>
              <a:t>→</a:t>
            </a:r>
            <a:r>
              <a:rPr kumimoji="0" lang="en-US" altLang="en-US" sz="2600" dirty="0" err="1">
                <a:ea typeface="ＭＳ 明朝" panose="02020609040205080304" pitchFamily="17" charset="-128"/>
              </a:rPr>
              <a:t>子育て終了</a:t>
            </a:r>
            <a:r>
              <a:rPr kumimoji="0" lang="ja-JP" altLang="en-US" sz="2600" dirty="0">
                <a:ea typeface="ＭＳ 明朝" panose="02020609040205080304" pitchFamily="17" charset="-128"/>
              </a:rPr>
              <a:t>後</a:t>
            </a:r>
            <a:r>
              <a:rPr kumimoji="0" lang="en-US" altLang="en-US" sz="2600" dirty="0" err="1">
                <a:ea typeface="ＭＳ 明朝" panose="02020609040205080304" pitchFamily="17" charset="-128"/>
              </a:rPr>
              <a:t>復帰</a:t>
            </a:r>
            <a:r>
              <a:rPr kumimoji="0" lang="en-US" altLang="en-US" sz="2600" dirty="0">
                <a:ea typeface="ＭＳ 明朝" panose="02020609040205080304" pitchFamily="17" charset="-128"/>
              </a:rPr>
              <a:t>？</a:t>
            </a:r>
            <a:r>
              <a:rPr kumimoji="0" lang="ja-JP" altLang="en-US" sz="2600" dirty="0">
                <a:ea typeface="ＭＳ 明朝" panose="02020609040205080304" pitchFamily="17" charset="-128"/>
              </a:rPr>
              <a:t>（ただしパートが主）</a:t>
            </a:r>
            <a:endParaRPr kumimoji="0" lang="en-US" altLang="ja-JP" sz="2600" dirty="0">
              <a:ea typeface="ＭＳ 明朝" panose="02020609040205080304" pitchFamily="17" charset="-128"/>
            </a:endParaRPr>
          </a:p>
          <a:p>
            <a:pPr algn="just">
              <a:buFont typeface="Wingdings" panose="05000000000000000000" pitchFamily="2" charset="2"/>
              <a:buNone/>
            </a:pPr>
            <a:r>
              <a:rPr kumimoji="0" lang="ja-JP" altLang="en-US" sz="2600" dirty="0">
                <a:ea typeface="ＭＳ 明朝" panose="02020609040205080304" pitchFamily="17" charset="-128"/>
              </a:rPr>
              <a:t>　</a:t>
            </a:r>
            <a:r>
              <a:rPr kumimoji="0" lang="en-US" altLang="ja-JP" sz="2600" dirty="0">
                <a:ea typeface="ＭＳ 明朝" panose="02020609040205080304" pitchFamily="17" charset="-128"/>
              </a:rPr>
              <a:t>→</a:t>
            </a:r>
            <a:r>
              <a:rPr kumimoji="0" lang="ja-JP" altLang="en-US" sz="2600" dirty="0">
                <a:ea typeface="ＭＳ 明朝" panose="02020609040205080304" pitchFamily="17" charset="-128"/>
              </a:rPr>
              <a:t>引退（年金生活）でカーブが</a:t>
            </a:r>
            <a:r>
              <a:rPr kumimoji="0" lang="en-US" altLang="ja-JP" sz="2600" dirty="0">
                <a:ea typeface="ＭＳ 明朝" panose="02020609040205080304" pitchFamily="17" charset="-128"/>
              </a:rPr>
              <a:t>M</a:t>
            </a:r>
            <a:r>
              <a:rPr kumimoji="0" lang="ja-JP" altLang="en-US" sz="2600" dirty="0">
                <a:ea typeface="ＭＳ 明朝" panose="02020609040205080304" pitchFamily="17" charset="-128"/>
              </a:rPr>
              <a:t>になる。</a:t>
            </a:r>
            <a:endParaRPr kumimoji="0" lang="en-US" altLang="ja-JP" sz="2600" dirty="0">
              <a:ea typeface="ＭＳ 明朝" panose="02020609040205080304" pitchFamily="17" charset="-128"/>
            </a:endParaRPr>
          </a:p>
          <a:p>
            <a:pPr algn="just"/>
            <a:r>
              <a:rPr kumimoji="0" lang="ja-JP" altLang="en-US" sz="2600" dirty="0">
                <a:latin typeface="ＭＳ 明朝" panose="02020609040205080304" pitchFamily="17" charset="-128"/>
                <a:ea typeface="ＭＳ 明朝" panose="02020609040205080304" pitchFamily="17" charset="-128"/>
              </a:rPr>
              <a:t>男性の</a:t>
            </a:r>
            <a:r>
              <a:rPr kumimoji="0" lang="ja-JP" altLang="en-US" sz="2600" dirty="0">
                <a:solidFill>
                  <a:srgbClr val="000000"/>
                </a:solidFill>
                <a:ea typeface="ＭＳ 明朝" panose="02020609040205080304" pitchFamily="17" charset="-128"/>
              </a:rPr>
              <a:t>雇用曲線や、近年の先進国の女子雇用曲線は</a:t>
            </a:r>
            <a:r>
              <a:rPr kumimoji="0" lang="ja-JP" altLang="en-US" sz="2600" dirty="0">
                <a:solidFill>
                  <a:schemeClr val="accent2"/>
                </a:solidFill>
                <a:ea typeface="ＭＳ 明朝" panose="02020609040205080304" pitchFamily="17" charset="-128"/>
              </a:rPr>
              <a:t>逆</a:t>
            </a:r>
            <a:r>
              <a:rPr kumimoji="0" lang="en-US" altLang="ja-JP" sz="2600" dirty="0">
                <a:solidFill>
                  <a:schemeClr val="accent2"/>
                </a:solidFill>
                <a:ea typeface="ＭＳ 明朝" panose="02020609040205080304" pitchFamily="17" charset="-128"/>
              </a:rPr>
              <a:t>U</a:t>
            </a:r>
            <a:r>
              <a:rPr kumimoji="0" lang="ja-JP" altLang="en-US" sz="2600" dirty="0">
                <a:solidFill>
                  <a:schemeClr val="accent2"/>
                </a:solidFill>
                <a:ea typeface="ＭＳ 明朝" panose="02020609040205080304" pitchFamily="17" charset="-128"/>
              </a:rPr>
              <a:t>字型</a:t>
            </a:r>
            <a:r>
              <a:rPr kumimoji="0" lang="ja-JP" altLang="en-US" sz="2600" dirty="0">
                <a:solidFill>
                  <a:srgbClr val="000000"/>
                </a:solidFill>
                <a:ea typeface="ＭＳ 明朝" panose="02020609040205080304" pitchFamily="17" charset="-128"/>
              </a:rPr>
              <a:t>を描く</a:t>
            </a:r>
            <a:endParaRPr kumimoji="0" lang="en-US" altLang="ja-JP" sz="2600" dirty="0">
              <a:solidFill>
                <a:srgbClr val="000000"/>
              </a:solidFill>
              <a:ea typeface="ＭＳ 明朝" panose="02020609040205080304" pitchFamily="17" charset="-128"/>
            </a:endParaRPr>
          </a:p>
          <a:p>
            <a:pPr algn="just"/>
            <a:r>
              <a:rPr kumimoji="0" lang="en-US" altLang="ja-JP" sz="2600" dirty="0">
                <a:solidFill>
                  <a:srgbClr val="000000"/>
                </a:solidFill>
                <a:ea typeface="ＭＳ 明朝" panose="02020609040205080304" pitchFamily="17" charset="-128"/>
              </a:rPr>
              <a:t>OECD</a:t>
            </a:r>
            <a:r>
              <a:rPr kumimoji="0" lang="ja-JP" altLang="en-US" sz="2600" dirty="0">
                <a:solidFill>
                  <a:srgbClr val="000000"/>
                </a:solidFill>
                <a:ea typeface="ＭＳ 明朝" panose="02020609040205080304" pitchFamily="17" charset="-128"/>
              </a:rPr>
              <a:t>加盟国で</a:t>
            </a:r>
            <a:r>
              <a:rPr kumimoji="0" lang="ja-JP" altLang="en-US" sz="2600" dirty="0">
                <a:solidFill>
                  <a:schemeClr val="accent2"/>
                </a:solidFill>
                <a:ea typeface="ＭＳ 明朝" panose="02020609040205080304" pitchFamily="17" charset="-128"/>
              </a:rPr>
              <a:t>Ｍ字型</a:t>
            </a:r>
            <a:r>
              <a:rPr kumimoji="0" lang="ja-JP" altLang="en-US" sz="2600" dirty="0">
                <a:solidFill>
                  <a:srgbClr val="000000"/>
                </a:solidFill>
                <a:ea typeface="ＭＳ 明朝" panose="02020609040205080304" pitchFamily="17" charset="-128"/>
              </a:rPr>
              <a:t>は日本と韓国のみ</a:t>
            </a:r>
            <a:endParaRPr kumimoji="0" lang="en-US" altLang="ja-JP" sz="2800" dirty="0">
              <a:latin typeface="ＭＳ 明朝" panose="02020609040205080304" pitchFamily="17" charset="-128"/>
              <a:ea typeface="ＭＳ 明朝" panose="02020609040205080304" pitchFamily="17" charset="-128"/>
            </a:endParaRPr>
          </a:p>
          <a:p>
            <a:pPr algn="just"/>
            <a:r>
              <a:rPr kumimoji="0" lang="ja-JP" altLang="en-US" sz="2800" dirty="0">
                <a:latin typeface="ＭＳ 明朝" panose="02020609040205080304" pitchFamily="17" charset="-128"/>
                <a:ea typeface="ＭＳ 明朝" panose="02020609040205080304" pitchFamily="17" charset="-128"/>
              </a:rPr>
              <a:t>日本も近年は</a:t>
            </a:r>
            <a:r>
              <a:rPr kumimoji="0" lang="ja-JP" altLang="en-US" sz="2600" dirty="0">
                <a:ea typeface="ＭＳ 明朝" panose="02020609040205080304" pitchFamily="17" charset="-128"/>
              </a:rPr>
              <a:t>逆</a:t>
            </a:r>
            <a:r>
              <a:rPr kumimoji="0" lang="en-US" altLang="ja-JP" sz="2600" dirty="0">
                <a:ea typeface="ＭＳ 明朝" panose="02020609040205080304" pitchFamily="17" charset="-128"/>
              </a:rPr>
              <a:t>U</a:t>
            </a:r>
            <a:r>
              <a:rPr kumimoji="0" lang="ja-JP" altLang="en-US" sz="2600" dirty="0">
                <a:ea typeface="ＭＳ 明朝" panose="02020609040205080304" pitchFamily="17" charset="-128"/>
              </a:rPr>
              <a:t>字型に近づいているが晩婚・晩産化の影響と言われている。</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EEFECABD-537D-3B02-C2B2-4F23A5D69DA0}"/>
              </a:ext>
            </a:extLst>
          </p:cNvPr>
          <p:cNvSpPr>
            <a:spLocks noGrp="1" noChangeArrowheads="1"/>
          </p:cNvSpPr>
          <p:nvPr>
            <p:ph type="title"/>
          </p:nvPr>
        </p:nvSpPr>
        <p:spPr>
          <a:noFill/>
        </p:spPr>
        <p:txBody>
          <a:bodyPr anchor="t"/>
          <a:lstStyle/>
          <a:p>
            <a:r>
              <a:rPr kumimoji="0" lang="ja-JP" altLang="en-US">
                <a:latin typeface="ＭＳ 明朝" panose="02020609040205080304" pitchFamily="17" charset="-128"/>
                <a:ea typeface="ＭＳ 明朝" panose="02020609040205080304" pitchFamily="17" charset="-128"/>
              </a:rPr>
              <a:t>女子年齢別労働力率の国際比較</a:t>
            </a:r>
          </a:p>
        </p:txBody>
      </p:sp>
      <p:pic>
        <p:nvPicPr>
          <p:cNvPr id="30723" name="Picture 4">
            <a:extLst>
              <a:ext uri="{FF2B5EF4-FFF2-40B4-BE49-F238E27FC236}">
                <a16:creationId xmlns:a16="http://schemas.microsoft.com/office/drawing/2014/main" id="{3350072A-DB74-D8C3-24F1-1371274CE2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1143000"/>
            <a:ext cx="7281862" cy="464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5">
            <a:extLst>
              <a:ext uri="{FF2B5EF4-FFF2-40B4-BE49-F238E27FC236}">
                <a16:creationId xmlns:a16="http://schemas.microsoft.com/office/drawing/2014/main" id="{B998F97C-367C-0611-6268-7B1EDB20BBAB}"/>
              </a:ext>
            </a:extLst>
          </p:cNvPr>
          <p:cNvSpPr txBox="1">
            <a:spLocks noChangeArrowheads="1"/>
          </p:cNvSpPr>
          <p:nvPr/>
        </p:nvSpPr>
        <p:spPr bwMode="auto">
          <a:xfrm>
            <a:off x="838200" y="5894388"/>
            <a:ext cx="7727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1800">
                <a:solidFill>
                  <a:schemeClr val="tx2"/>
                </a:solidFill>
                <a:latin typeface="ＭＳ 明朝" panose="02020609040205080304" pitchFamily="17" charset="-128"/>
                <a:ea typeface="ＭＳ 明朝" panose="02020609040205080304" pitchFamily="17" charset="-128"/>
              </a:rPr>
              <a:t>出典：（独立行政法人）労働政策研究・研修機構</a:t>
            </a:r>
            <a:endParaRPr kumimoji="0" lang="en-US" altLang="ja-JP" sz="1800">
              <a:solidFill>
                <a:schemeClr val="tx2"/>
              </a:solidFill>
              <a:latin typeface="ＭＳ 明朝" panose="02020609040205080304" pitchFamily="17" charset="-128"/>
              <a:ea typeface="ＭＳ 明朝" panose="02020609040205080304" pitchFamily="17" charset="-128"/>
            </a:endParaRPr>
          </a:p>
          <a:p>
            <a:r>
              <a:rPr lang="en-US" altLang="ja-JP" sz="1800">
                <a:latin typeface="ＭＳ 明朝" panose="02020609040205080304" pitchFamily="17" charset="-128"/>
                <a:ea typeface="ＭＳ 明朝" panose="02020609040205080304" pitchFamily="17" charset="-128"/>
              </a:rPr>
              <a:t>http://www.jil.go.jp/kokunai/statistics/databook/documents/2-5.pdf</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AB8A2521-B0EF-1305-F240-6572B4E8A195}"/>
              </a:ext>
            </a:extLst>
          </p:cNvPr>
          <p:cNvSpPr>
            <a:spLocks noGrp="1" noChangeArrowheads="1"/>
          </p:cNvSpPr>
          <p:nvPr>
            <p:ph type="title"/>
          </p:nvPr>
        </p:nvSpPr>
        <p:spPr/>
        <p:txBody>
          <a:bodyPr/>
          <a:lstStyle/>
          <a:p>
            <a:pPr algn="just"/>
            <a:r>
              <a:rPr kumimoji="0" lang="en-US" altLang="en-US">
                <a:solidFill>
                  <a:schemeClr val="tx1"/>
                </a:solidFill>
                <a:ea typeface="ＭＳ 明朝" panose="02020609040205080304" pitchFamily="17" charset="-128"/>
              </a:rPr>
              <a:t>落合恵美子「家族</a:t>
            </a:r>
            <a:r>
              <a:rPr kumimoji="0" lang="ja-JP" altLang="en-US">
                <a:solidFill>
                  <a:schemeClr val="tx1"/>
                </a:solidFill>
                <a:ea typeface="ＭＳ 明朝" panose="02020609040205080304" pitchFamily="17" charset="-128"/>
              </a:rPr>
              <a:t>の戦後体制」説</a:t>
            </a:r>
            <a:endParaRPr kumimoji="0" lang="en-US" altLang="ja-JP">
              <a:solidFill>
                <a:schemeClr val="tx1"/>
              </a:solidFill>
              <a:ea typeface="ＭＳ 明朝" panose="02020609040205080304" pitchFamily="17" charset="-128"/>
            </a:endParaRPr>
          </a:p>
        </p:txBody>
      </p:sp>
      <p:sp>
        <p:nvSpPr>
          <p:cNvPr id="36867" name="Rectangle 3">
            <a:extLst>
              <a:ext uri="{FF2B5EF4-FFF2-40B4-BE49-F238E27FC236}">
                <a16:creationId xmlns:a16="http://schemas.microsoft.com/office/drawing/2014/main" id="{43B9AA07-73CB-0BE9-1CBF-1EA329397B36}"/>
              </a:ext>
            </a:extLst>
          </p:cNvPr>
          <p:cNvSpPr>
            <a:spLocks noGrp="1" noChangeArrowheads="1"/>
          </p:cNvSpPr>
          <p:nvPr>
            <p:ph type="body" idx="1"/>
          </p:nvPr>
        </p:nvSpPr>
        <p:spPr>
          <a:xfrm>
            <a:off x="566738" y="1752600"/>
            <a:ext cx="7967662" cy="4343400"/>
          </a:xfrm>
        </p:spPr>
        <p:txBody>
          <a:bodyPr/>
          <a:lstStyle/>
          <a:p>
            <a:pPr algn="just">
              <a:lnSpc>
                <a:spcPct val="90000"/>
              </a:lnSpc>
            </a:pPr>
            <a:r>
              <a:rPr kumimoji="0" lang="en-US" altLang="ja-JP" sz="2600" dirty="0">
                <a:ea typeface="ＭＳ 明朝" panose="02020609040205080304" pitchFamily="17" charset="-128"/>
              </a:rPr>
              <a:t>M</a:t>
            </a:r>
            <a:r>
              <a:rPr kumimoji="0" lang="ja-JP" altLang="en-US" sz="2600" dirty="0">
                <a:ea typeface="ＭＳ 明朝" panose="02020609040205080304" pitchFamily="17" charset="-128"/>
              </a:rPr>
              <a:t>の谷が最も深いのは</a:t>
            </a:r>
            <a:r>
              <a:rPr kumimoji="0" lang="en-US" altLang="ja-JP" sz="2600" dirty="0">
                <a:ea typeface="ＭＳ 明朝" panose="02020609040205080304" pitchFamily="17" charset="-128"/>
              </a:rPr>
              <a:t>1970</a:t>
            </a:r>
            <a:r>
              <a:rPr kumimoji="0" lang="ja-JP" altLang="en-US" sz="2600" dirty="0">
                <a:ea typeface="ＭＳ 明朝" panose="02020609040205080304" pitchFamily="17" charset="-128"/>
              </a:rPr>
              <a:t>年</a:t>
            </a:r>
            <a:endParaRPr kumimoji="0" lang="en-US" altLang="ja-JP" sz="2600" dirty="0">
              <a:ea typeface="ＭＳ 明朝" panose="02020609040205080304" pitchFamily="17" charset="-128"/>
            </a:endParaRPr>
          </a:p>
          <a:p>
            <a:pPr algn="just">
              <a:lnSpc>
                <a:spcPct val="90000"/>
              </a:lnSpc>
            </a:pPr>
            <a:r>
              <a:rPr kumimoji="0" lang="en-US" altLang="en-US" sz="2600" dirty="0">
                <a:ea typeface="ＭＳ 明朝" panose="02020609040205080304" pitchFamily="17" charset="-128"/>
              </a:rPr>
              <a:t>出生コーホート別に分解して作図して直すとＭ字の底が深い世代＝</a:t>
            </a:r>
            <a:r>
              <a:rPr kumimoji="0" lang="en-US" altLang="ja-JP" sz="2600" dirty="0">
                <a:latin typeface="ＭＳ 明朝" panose="02020609040205080304" pitchFamily="17" charset="-128"/>
                <a:ea typeface="ＭＳ 明朝" panose="02020609040205080304" pitchFamily="17" charset="-128"/>
              </a:rPr>
              <a:t>1946</a:t>
            </a:r>
            <a:r>
              <a:rPr kumimoji="0" lang="en-US" altLang="en-US" sz="2600" dirty="0">
                <a:ea typeface="ＭＳ 明朝" panose="02020609040205080304" pitchFamily="17" charset="-128"/>
              </a:rPr>
              <a:t>年</a:t>
            </a:r>
            <a:r>
              <a:rPr kumimoji="0" lang="en-US" altLang="ja-JP" sz="2600" dirty="0">
                <a:ea typeface="ＭＳ 明朝" panose="02020609040205080304" pitchFamily="17" charset="-128"/>
              </a:rPr>
              <a:t>−</a:t>
            </a:r>
            <a:r>
              <a:rPr kumimoji="0" lang="en-US" altLang="ja-JP" sz="2600" dirty="0">
                <a:latin typeface="ＭＳ 明朝" panose="02020609040205080304" pitchFamily="17" charset="-128"/>
                <a:ea typeface="ＭＳ 明朝" panose="02020609040205080304" pitchFamily="17" charset="-128"/>
              </a:rPr>
              <a:t>1950</a:t>
            </a:r>
            <a:r>
              <a:rPr kumimoji="0" lang="en-US" altLang="en-US" sz="2600" dirty="0">
                <a:ea typeface="ＭＳ 明朝" panose="02020609040205080304" pitchFamily="17" charset="-128"/>
              </a:rPr>
              <a:t>年生まれ</a:t>
            </a:r>
            <a:r>
              <a:rPr kumimoji="0" lang="ja-JP" altLang="en-US" sz="2600" dirty="0">
                <a:ea typeface="ＭＳ 明朝" panose="02020609040205080304" pitchFamily="17" charset="-128"/>
              </a:rPr>
              <a:t>の</a:t>
            </a:r>
            <a:r>
              <a:rPr kumimoji="0" lang="en-US" altLang="en-US" sz="2600" dirty="0">
                <a:ea typeface="ＭＳ 明朝" panose="02020609040205080304" pitchFamily="17" charset="-128"/>
              </a:rPr>
              <a:t>「</a:t>
            </a:r>
            <a:r>
              <a:rPr kumimoji="0" lang="en-US" altLang="en-US" sz="2600" dirty="0" err="1">
                <a:ea typeface="ＭＳ 明朝" panose="02020609040205080304" pitchFamily="17" charset="-128"/>
              </a:rPr>
              <a:t>団塊の世代」だけで戦前の世代ではＭ字の底が浅い</a:t>
            </a:r>
            <a:r>
              <a:rPr kumimoji="0" lang="ja-JP" altLang="en-US" sz="2600" dirty="0">
                <a:ea typeface="ＭＳ 明朝" panose="02020609040205080304" pitchFamily="17" charset="-128"/>
              </a:rPr>
              <a:t>。</a:t>
            </a:r>
            <a:endParaRPr kumimoji="0" lang="en-US" altLang="ja-JP" sz="2600" dirty="0">
              <a:ea typeface="ＭＳ 明朝" panose="02020609040205080304" pitchFamily="17" charset="-128"/>
            </a:endParaRPr>
          </a:p>
          <a:p>
            <a:pPr algn="just">
              <a:lnSpc>
                <a:spcPct val="90000"/>
              </a:lnSpc>
            </a:pPr>
            <a:r>
              <a:rPr kumimoji="0" lang="en-US" altLang="en-US" sz="2600" dirty="0" err="1">
                <a:ea typeface="ＭＳ 明朝" panose="02020609040205080304" pitchFamily="17" charset="-128"/>
              </a:rPr>
              <a:t>つまり戦後に起きた</a:t>
            </a:r>
            <a:r>
              <a:rPr kumimoji="0" lang="ja-JP" altLang="en-US" sz="2600" dirty="0">
                <a:ea typeface="ＭＳ 明朝" panose="02020609040205080304" pitchFamily="17" charset="-128"/>
              </a:rPr>
              <a:t>一時的</a:t>
            </a:r>
            <a:r>
              <a:rPr kumimoji="0" lang="en-US" altLang="en-US" sz="2600" dirty="0" err="1">
                <a:ea typeface="ＭＳ 明朝" panose="02020609040205080304" pitchFamily="17" charset="-128"/>
              </a:rPr>
              <a:t>現象</a:t>
            </a:r>
            <a:r>
              <a:rPr kumimoji="0" lang="en-US" altLang="en-US" sz="2600" dirty="0">
                <a:ea typeface="ＭＳ 明朝" panose="02020609040205080304" pitchFamily="17" charset="-128"/>
              </a:rPr>
              <a:t>。</a:t>
            </a:r>
            <a:endParaRPr kumimoji="0" lang="en-US" altLang="ja-JP" sz="2600" dirty="0">
              <a:ea typeface="ＭＳ 明朝" panose="02020609040205080304" pitchFamily="17" charset="-128"/>
            </a:endParaRPr>
          </a:p>
          <a:p>
            <a:pPr algn="just">
              <a:lnSpc>
                <a:spcPct val="90000"/>
              </a:lnSpc>
            </a:pPr>
            <a:r>
              <a:rPr kumimoji="0" lang="en-US" altLang="en-US" sz="2600" dirty="0">
                <a:ea typeface="ＭＳ 明朝" panose="02020609040205080304" pitchFamily="17" charset="-128"/>
              </a:rPr>
              <a:t>「</a:t>
            </a:r>
            <a:r>
              <a:rPr kumimoji="0" lang="en-US" altLang="en-US" sz="2600" dirty="0" err="1">
                <a:ea typeface="ＭＳ 明朝" panose="02020609040205080304" pitchFamily="17" charset="-128"/>
              </a:rPr>
              <a:t>戦後、女性は社会進出した」のではなく</a:t>
            </a:r>
            <a:r>
              <a:rPr kumimoji="0" lang="en-US" altLang="en-US" sz="2600" dirty="0">
                <a:ea typeface="ＭＳ 明朝" panose="02020609040205080304" pitchFamily="17" charset="-128"/>
              </a:rPr>
              <a:t>、「</a:t>
            </a:r>
            <a:r>
              <a:rPr kumimoji="0" lang="en-US" altLang="en-US" sz="2600" dirty="0" err="1">
                <a:ea typeface="ＭＳ 明朝" panose="02020609040205080304" pitchFamily="17" charset="-128"/>
              </a:rPr>
              <a:t>戦後、主婦化した</a:t>
            </a:r>
            <a:r>
              <a:rPr kumimoji="0" lang="en-US" altLang="en-US" sz="2600" dirty="0">
                <a:ea typeface="ＭＳ 明朝" panose="02020609040205080304" pitchFamily="17" charset="-128"/>
              </a:rPr>
              <a:t>」</a:t>
            </a:r>
            <a:endParaRPr kumimoji="0" lang="en-US" altLang="ja-JP" sz="2600" dirty="0">
              <a:latin typeface="ＭＳ 明朝" panose="02020609040205080304" pitchFamily="17" charset="-128"/>
              <a:ea typeface="ＭＳ 明朝" panose="02020609040205080304" pitchFamily="17" charset="-128"/>
            </a:endParaRPr>
          </a:p>
          <a:p>
            <a:pPr algn="just">
              <a:lnSpc>
                <a:spcPct val="90000"/>
              </a:lnSpc>
            </a:pPr>
            <a:r>
              <a:rPr kumimoji="0" lang="en-US" altLang="en-US" sz="2600" dirty="0" err="1">
                <a:ea typeface="ＭＳ 明朝" panose="02020609040205080304" pitchFamily="17" charset="-128"/>
              </a:rPr>
              <a:t>背景：高度成長期</a:t>
            </a:r>
            <a:r>
              <a:rPr kumimoji="0" lang="en-US" altLang="ja-JP" sz="2600" dirty="0" err="1">
                <a:ea typeface="ＭＳ 明朝" panose="02020609040205080304" pitchFamily="17" charset="-128"/>
              </a:rPr>
              <a:t>→</a:t>
            </a:r>
            <a:r>
              <a:rPr kumimoji="0" lang="en-US" altLang="en-US" sz="2600" dirty="0" err="1">
                <a:ea typeface="ＭＳ 明朝" panose="02020609040205080304" pitchFamily="17" charset="-128"/>
              </a:rPr>
              <a:t>産業構造の変換</a:t>
            </a:r>
            <a:endParaRPr kumimoji="0" lang="en-US" altLang="ja-JP" sz="2600" dirty="0">
              <a:ea typeface="ＭＳ 明朝" panose="02020609040205080304" pitchFamily="17" charset="-128"/>
            </a:endParaRPr>
          </a:p>
          <a:p>
            <a:pPr algn="just">
              <a:lnSpc>
                <a:spcPct val="90000"/>
              </a:lnSpc>
            </a:pPr>
            <a:r>
              <a:rPr kumimoji="0" lang="en-US" altLang="en-US" sz="2600" dirty="0" err="1">
                <a:ea typeface="ＭＳ 明朝" panose="02020609040205080304" pitchFamily="17" charset="-128"/>
              </a:rPr>
              <a:t>農業・自営業を中心とした社会からサラリーマン中心の社会へ</a:t>
            </a:r>
            <a:endParaRPr kumimoji="0" lang="ja-JP" altLang="en-US" sz="2600" dirty="0">
              <a:ea typeface="ＭＳ 明朝" panose="02020609040205080304" pitchFamily="17"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FAFA2C-D4C4-17FA-34F1-9A5EEED4A5E0}"/>
              </a:ext>
            </a:extLst>
          </p:cNvPr>
          <p:cNvSpPr>
            <a:spLocks noGrp="1"/>
          </p:cNvSpPr>
          <p:nvPr>
            <p:ph type="title"/>
          </p:nvPr>
        </p:nvSpPr>
        <p:spPr>
          <a:xfrm>
            <a:off x="571674" y="188640"/>
            <a:ext cx="8001000" cy="1216025"/>
          </a:xfrm>
        </p:spPr>
        <p:txBody>
          <a:bodyPr/>
          <a:lstStyle/>
          <a:p>
            <a:r>
              <a:rPr lang="en-US" altLang="ja-JP" sz="2800" dirty="0"/>
              <a:t>【</a:t>
            </a:r>
            <a:r>
              <a:rPr lang="ja-JP" altLang="en-US" sz="2800" dirty="0"/>
              <a:t>おまけ</a:t>
            </a:r>
            <a:r>
              <a:rPr lang="en-US" altLang="ja-JP" sz="2800" dirty="0"/>
              <a:t>】</a:t>
            </a:r>
            <a:r>
              <a:rPr lang="ja-JP" altLang="en-US" sz="2800" dirty="0"/>
              <a:t>地域の人口減少＝若い女性の流失→家族形成・世代交代がうまく行かない→家族の消滅</a:t>
            </a:r>
            <a:endParaRPr lang="en-US" sz="2800" dirty="0"/>
          </a:p>
        </p:txBody>
      </p:sp>
      <p:sp>
        <p:nvSpPr>
          <p:cNvPr id="3" name="コンテンツ プレースホルダー 2">
            <a:extLst>
              <a:ext uri="{FF2B5EF4-FFF2-40B4-BE49-F238E27FC236}">
                <a16:creationId xmlns:a16="http://schemas.microsoft.com/office/drawing/2014/main" id="{17006155-0917-B3DA-4428-0339B81033A1}"/>
              </a:ext>
            </a:extLst>
          </p:cNvPr>
          <p:cNvSpPr>
            <a:spLocks noGrp="1"/>
          </p:cNvSpPr>
          <p:nvPr>
            <p:ph idx="1"/>
          </p:nvPr>
        </p:nvSpPr>
        <p:spPr>
          <a:xfrm>
            <a:off x="566738" y="1752599"/>
            <a:ext cx="7893694" cy="4492625"/>
          </a:xfrm>
        </p:spPr>
        <p:txBody>
          <a:bodyPr/>
          <a:lstStyle/>
          <a:p>
            <a:r>
              <a:rPr lang="en-US" altLang="ja-JP" dirty="0"/>
              <a:t>240424</a:t>
            </a:r>
            <a:r>
              <a:rPr lang="ja-JP" altLang="en-US" dirty="0"/>
              <a:t>北海道ニュース</a:t>
            </a:r>
            <a:r>
              <a:rPr lang="en-US" altLang="ja-JP" dirty="0"/>
              <a:t>UHB</a:t>
            </a:r>
          </a:p>
          <a:p>
            <a:r>
              <a:rPr lang="ja-JP" altLang="en-US" dirty="0"/>
              <a:t>先週の講義があった</a:t>
            </a:r>
            <a:r>
              <a:rPr lang="en-US" altLang="ja-JP" dirty="0"/>
              <a:t>2024</a:t>
            </a:r>
            <a:r>
              <a:rPr lang="ja-JP" altLang="en-US" dirty="0"/>
              <a:t>年</a:t>
            </a:r>
            <a:r>
              <a:rPr lang="en-US" altLang="ja-JP" dirty="0"/>
              <a:t>4</a:t>
            </a:r>
            <a:r>
              <a:rPr lang="ja-JP" altLang="en-US" dirty="0"/>
              <a:t>月</a:t>
            </a:r>
            <a:r>
              <a:rPr lang="en-US" altLang="ja-JP" dirty="0"/>
              <a:t>24</a:t>
            </a:r>
            <a:r>
              <a:rPr lang="ja-JP" altLang="en-US" dirty="0"/>
              <a:t>日（水）人口戦略会議が「続・消滅可能性自治体」を発表。</a:t>
            </a:r>
            <a:endParaRPr lang="en-US" altLang="ja-JP" dirty="0"/>
          </a:p>
          <a:p>
            <a:r>
              <a:rPr lang="ja-JP" altLang="en-US" dirty="0">
                <a:hlinkClick r:id="rId2"/>
              </a:rPr>
              <a:t>北海道の市町村の</a:t>
            </a:r>
            <a:r>
              <a:rPr lang="en-US" altLang="ja-JP" dirty="0">
                <a:hlinkClick r:id="rId2"/>
              </a:rPr>
              <a:t>65</a:t>
            </a:r>
            <a:r>
              <a:rPr lang="ja-JP" altLang="en-US" dirty="0">
                <a:hlinkClick r:id="rId2"/>
              </a:rPr>
              <a:t>％以上が“消滅”の可能性 「函館市」や「小樽市」も例外ではなく</a:t>
            </a:r>
            <a:r>
              <a:rPr lang="en-US" altLang="ja-JP" dirty="0">
                <a:hlinkClick r:id="rId2"/>
              </a:rPr>
              <a:t>…</a:t>
            </a:r>
            <a:r>
              <a:rPr lang="ja-JP" altLang="en-US" dirty="0">
                <a:hlinkClick r:id="rId2"/>
              </a:rPr>
              <a:t>止まらぬ人口減少に危機感 報告書の内容に衝撃が走る</a:t>
            </a:r>
            <a:r>
              <a:rPr lang="ja-JP" altLang="en-US" dirty="0"/>
              <a:t>。</a:t>
            </a:r>
            <a:endParaRPr lang="en-US" altLang="ja-JP" dirty="0"/>
          </a:p>
          <a:p>
            <a:pPr marL="0" indent="0">
              <a:buNone/>
            </a:pPr>
            <a:r>
              <a:rPr lang="ja-JP" altLang="en-US" sz="2400" dirty="0"/>
              <a:t>★</a:t>
            </a:r>
            <a:r>
              <a:rPr lang="ja-JP" altLang="en-US" sz="2400" dirty="0">
                <a:solidFill>
                  <a:srgbClr val="FF0000"/>
                </a:solidFill>
              </a:rPr>
              <a:t>自分たちの将来の問題として捉えてほしい</a:t>
            </a:r>
            <a:r>
              <a:rPr lang="ja-JP" altLang="en-US" dirty="0">
                <a:solidFill>
                  <a:srgbClr val="FF0000"/>
                </a:solidFill>
              </a:rPr>
              <a:t>。</a:t>
            </a:r>
            <a:endParaRPr lang="en-US" altLang="ja-JP" dirty="0">
              <a:solidFill>
                <a:srgbClr val="FF0000"/>
              </a:solidFill>
            </a:endParaRPr>
          </a:p>
          <a:p>
            <a:pPr marL="0" indent="0">
              <a:buNone/>
            </a:pPr>
            <a:endParaRPr lang="en-US" dirty="0"/>
          </a:p>
          <a:p>
            <a:pPr marL="0" indent="0">
              <a:buNone/>
            </a:pPr>
            <a:endParaRPr lang="en-US" dirty="0"/>
          </a:p>
        </p:txBody>
      </p:sp>
      <p:sp>
        <p:nvSpPr>
          <p:cNvPr id="4" name="スライド番号プレースホルダー 3">
            <a:extLst>
              <a:ext uri="{FF2B5EF4-FFF2-40B4-BE49-F238E27FC236}">
                <a16:creationId xmlns:a16="http://schemas.microsoft.com/office/drawing/2014/main" id="{5A7C4FB1-81C4-8B1F-3C1F-F267703AE3AE}"/>
              </a:ext>
            </a:extLst>
          </p:cNvPr>
          <p:cNvSpPr>
            <a:spLocks noGrp="1"/>
          </p:cNvSpPr>
          <p:nvPr>
            <p:ph type="sldNum" sz="quarter" idx="12"/>
          </p:nvPr>
        </p:nvSpPr>
        <p:spPr/>
        <p:txBody>
          <a:bodyPr/>
          <a:lstStyle/>
          <a:p>
            <a:fld id="{A4CFD91F-0676-4D47-82C1-C8A098CDDACF}" type="slidenum">
              <a:rPr lang="en-US" altLang="ja-JP" smtClean="0"/>
              <a:pPr/>
              <a:t>2</a:t>
            </a:fld>
            <a:endParaRPr lang="en-US" altLang="ja-JP"/>
          </a:p>
        </p:txBody>
      </p:sp>
    </p:spTree>
    <p:extLst>
      <p:ext uri="{BB962C8B-B14F-4D97-AF65-F5344CB8AC3E}">
        <p14:creationId xmlns:p14="http://schemas.microsoft.com/office/powerpoint/2010/main" val="579578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576F994A-69A4-0480-B11B-3A4EE5E66079}"/>
              </a:ext>
            </a:extLst>
          </p:cNvPr>
          <p:cNvSpPr>
            <a:spLocks noGrp="1" noChangeArrowheads="1"/>
          </p:cNvSpPr>
          <p:nvPr>
            <p:ph type="title"/>
          </p:nvPr>
        </p:nvSpPr>
        <p:spPr/>
        <p:txBody>
          <a:bodyPr/>
          <a:lstStyle/>
          <a:p>
            <a:pPr algn="just"/>
            <a:r>
              <a:rPr kumimoji="0" lang="en-US" altLang="ja-JP" sz="4000">
                <a:ea typeface="ＭＳ Ｐゴシック" panose="020B0600070205080204" pitchFamily="50" charset="-128"/>
              </a:rPr>
              <a:t>M</a:t>
            </a:r>
            <a:r>
              <a:rPr kumimoji="0" lang="ja-JP" altLang="en-US" sz="4000">
                <a:ea typeface="ＭＳ Ｐゴシック" panose="020B0600070205080204" pitchFamily="50" charset="-128"/>
              </a:rPr>
              <a:t>字型カーブを未婚と有配偶に分解してみる</a:t>
            </a:r>
            <a:r>
              <a:rPr kumimoji="0" lang="en-US" altLang="ja-JP" sz="4000">
                <a:ea typeface="ＭＳ Ｐゴシック" panose="020B0600070205080204" pitchFamily="50" charset="-128"/>
              </a:rPr>
              <a:t>→</a:t>
            </a:r>
            <a:r>
              <a:rPr kumimoji="0" lang="ja-JP" altLang="en-US" sz="3600">
                <a:ea typeface="ＭＳ Ｐゴシック" panose="020B0600070205080204" pitchFamily="50" charset="-128"/>
              </a:rPr>
              <a:t>未婚化しているだけかも？</a:t>
            </a:r>
            <a:endParaRPr kumimoji="0" lang="ja-JP" altLang="en-US" sz="4000">
              <a:solidFill>
                <a:srgbClr val="000000"/>
              </a:solidFill>
              <a:ea typeface="ＭＳ 明朝" panose="02020609040205080304" pitchFamily="17" charset="-128"/>
            </a:endParaRPr>
          </a:p>
        </p:txBody>
      </p:sp>
      <p:sp>
        <p:nvSpPr>
          <p:cNvPr id="37891" name="テキスト ボックス 5">
            <a:extLst>
              <a:ext uri="{FF2B5EF4-FFF2-40B4-BE49-F238E27FC236}">
                <a16:creationId xmlns:a16="http://schemas.microsoft.com/office/drawing/2014/main" id="{613A7FF8-9245-B1E6-09D7-0CC4E13D1AC4}"/>
              </a:ext>
            </a:extLst>
          </p:cNvPr>
          <p:cNvSpPr txBox="1">
            <a:spLocks noChangeArrowheads="1"/>
          </p:cNvSpPr>
          <p:nvPr/>
        </p:nvSpPr>
        <p:spPr bwMode="auto">
          <a:xfrm>
            <a:off x="7162800" y="1905000"/>
            <a:ext cx="16764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ja-JP" altLang="en-US" sz="1800">
                <a:solidFill>
                  <a:srgbClr val="FF0000"/>
                </a:solidFill>
                <a:ea typeface="ＭＳ 明朝" panose="02020609040205080304" pitchFamily="17" charset="-128"/>
              </a:rPr>
              <a:t>女性のライフコース：未婚就業</a:t>
            </a:r>
            <a:r>
              <a:rPr lang="en-US" altLang="ja-JP" sz="1800">
                <a:solidFill>
                  <a:srgbClr val="FF0000"/>
                </a:solidFill>
                <a:ea typeface="ＭＳ 明朝" panose="02020609040205080304" pitchFamily="17" charset="-128"/>
              </a:rPr>
              <a:t>→</a:t>
            </a:r>
            <a:r>
              <a:rPr lang="ja-JP" altLang="en-US" sz="1800">
                <a:solidFill>
                  <a:srgbClr val="FF0000"/>
                </a:solidFill>
                <a:ea typeface="ＭＳ 明朝" panose="02020609040205080304" pitchFamily="17" charset="-128"/>
              </a:rPr>
              <a:t>結婚で有配偶就業で</a:t>
            </a:r>
            <a:endParaRPr lang="en-US" altLang="ja-JP" sz="1800">
              <a:solidFill>
                <a:srgbClr val="FF0000"/>
              </a:solidFill>
              <a:ea typeface="ＭＳ 明朝" panose="02020609040205080304" pitchFamily="17" charset="-128"/>
            </a:endParaRPr>
          </a:p>
          <a:p>
            <a:r>
              <a:rPr lang="ja-JP" altLang="en-US" sz="1800">
                <a:solidFill>
                  <a:srgbClr val="FF0000"/>
                </a:solidFill>
                <a:ea typeface="ＭＳ 明朝" panose="02020609040205080304" pitchFamily="17" charset="-128"/>
              </a:rPr>
              <a:t>であるとすると、</a:t>
            </a:r>
            <a:endParaRPr lang="en-US" altLang="ja-JP" sz="1800">
              <a:solidFill>
                <a:srgbClr val="FF0000"/>
              </a:solidFill>
              <a:ea typeface="ＭＳ 明朝" panose="02020609040205080304" pitchFamily="17" charset="-128"/>
            </a:endParaRPr>
          </a:p>
          <a:p>
            <a:r>
              <a:rPr lang="ja-JP" altLang="en-US" sz="1800">
                <a:solidFill>
                  <a:srgbClr val="FF0000"/>
                </a:solidFill>
                <a:ea typeface="ＭＳ 明朝" panose="02020609040205080304" pitchFamily="17" charset="-128"/>
              </a:rPr>
              <a:t>結婚タイミングが後ろにズレて来ているだけなのかも知れない。</a:t>
            </a:r>
            <a:endParaRPr lang="en-US" altLang="ja-JP" sz="1800">
              <a:solidFill>
                <a:srgbClr val="FF0000"/>
              </a:solidFill>
              <a:ea typeface="ＭＳ 明朝" panose="02020609040205080304" pitchFamily="17" charset="-128"/>
            </a:endParaRPr>
          </a:p>
          <a:p>
            <a:endParaRPr lang="en-US" altLang="ja-JP" sz="1800">
              <a:solidFill>
                <a:srgbClr val="FF0000"/>
              </a:solidFill>
              <a:ea typeface="ＭＳ 明朝" panose="02020609040205080304" pitchFamily="17" charset="-128"/>
            </a:endParaRPr>
          </a:p>
          <a:p>
            <a:r>
              <a:rPr lang="en-US" altLang="ja-JP" sz="1800">
                <a:solidFill>
                  <a:srgbClr val="FF0000"/>
                </a:solidFill>
                <a:ea typeface="ＭＳ 明朝" panose="02020609040205080304" pitchFamily="17" charset="-128"/>
              </a:rPr>
              <a:t>M</a:t>
            </a:r>
            <a:r>
              <a:rPr lang="ja-JP" altLang="en-US" sz="1800">
                <a:solidFill>
                  <a:srgbClr val="FF0000"/>
                </a:solidFill>
                <a:ea typeface="ＭＳ 明朝" panose="02020609040205080304" pitchFamily="17" charset="-128"/>
              </a:rPr>
              <a:t>字型に見えるだけ？</a:t>
            </a:r>
          </a:p>
        </p:txBody>
      </p:sp>
      <p:pic>
        <p:nvPicPr>
          <p:cNvPr id="37892" name="図 4">
            <a:extLst>
              <a:ext uri="{FF2B5EF4-FFF2-40B4-BE49-F238E27FC236}">
                <a16:creationId xmlns:a16="http://schemas.microsoft.com/office/drawing/2014/main" id="{2A5AB795-702B-BE06-BDBC-D197CEDC6E5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6311900"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079BE32-3782-28C4-2152-E6FFAA90768D}"/>
              </a:ext>
            </a:extLst>
          </p:cNvPr>
          <p:cNvSpPr>
            <a:spLocks noGrp="1" noChangeArrowheads="1"/>
          </p:cNvSpPr>
          <p:nvPr>
            <p:ph type="ctrTitle"/>
          </p:nvPr>
        </p:nvSpPr>
        <p:spPr/>
        <p:txBody>
          <a:bodyPr/>
          <a:lstStyle/>
          <a:p>
            <a:pPr>
              <a:lnSpc>
                <a:spcPct val="90000"/>
              </a:lnSpc>
            </a:pPr>
            <a:r>
              <a:rPr kumimoji="0" lang="en-US" altLang="en-US">
                <a:solidFill>
                  <a:schemeClr val="tx1"/>
                </a:solidFill>
                <a:ea typeface="ＭＳ 明朝" panose="02020609040205080304" pitchFamily="17" charset="-128"/>
              </a:rPr>
              <a:t>家事とは何か？</a:t>
            </a:r>
            <a:endParaRPr kumimoji="0" lang="ja-JP" altLang="en-US">
              <a:solidFill>
                <a:schemeClr val="tx1"/>
              </a:solidFill>
              <a:ea typeface="ＭＳ 明朝" panose="02020609040205080304" pitchFamily="17"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8DD19BAA-99D5-47AD-78B7-3C5FA89FDAA6}"/>
              </a:ext>
            </a:extLst>
          </p:cNvPr>
          <p:cNvSpPr>
            <a:spLocks noGrp="1" noChangeArrowheads="1"/>
          </p:cNvSpPr>
          <p:nvPr>
            <p:ph type="title"/>
          </p:nvPr>
        </p:nvSpPr>
        <p:spPr>
          <a:xfrm>
            <a:off x="574675" y="304800"/>
            <a:ext cx="8001000" cy="1216025"/>
          </a:xfrm>
        </p:spPr>
        <p:txBody>
          <a:bodyPr wrap="square" anchor="b">
            <a:normAutofit/>
          </a:bodyPr>
          <a:lstStyle/>
          <a:p>
            <a:pPr>
              <a:lnSpc>
                <a:spcPct val="90000"/>
              </a:lnSpc>
            </a:pPr>
            <a:r>
              <a:rPr kumimoji="0" lang="en-US" altLang="en-US" dirty="0" err="1"/>
              <a:t>アン・オークレ</a:t>
            </a:r>
            <a:r>
              <a:rPr kumimoji="0" lang="en-US" altLang="en-US" dirty="0"/>
              <a:t>ー</a:t>
            </a:r>
            <a:r>
              <a:rPr kumimoji="0" lang="ja-JP" altLang="en-US" dirty="0"/>
              <a:t>（</a:t>
            </a:r>
            <a:r>
              <a:rPr kumimoji="0" lang="en-US" altLang="ja-JP" dirty="0"/>
              <a:t>Ann Oakley</a:t>
            </a:r>
            <a:r>
              <a:rPr kumimoji="0" lang="ja-JP" altLang="en-US" dirty="0"/>
              <a:t>）：</a:t>
            </a:r>
            <a:br>
              <a:rPr kumimoji="0" lang="en-US" altLang="ja-JP" dirty="0"/>
            </a:br>
            <a:r>
              <a:rPr kumimoji="0" lang="en-US" altLang="en-US" dirty="0" err="1"/>
              <a:t>主婦</a:t>
            </a:r>
            <a:r>
              <a:rPr kumimoji="0" lang="en-US" altLang="ja-JP" dirty="0"/>
              <a:t>(housewife)</a:t>
            </a:r>
            <a:r>
              <a:rPr kumimoji="0" lang="ja-JP" altLang="en-US" dirty="0"/>
              <a:t>の定義と特徴</a:t>
            </a:r>
          </a:p>
        </p:txBody>
      </p:sp>
      <p:sp>
        <p:nvSpPr>
          <p:cNvPr id="103427" name="Rectangle 3">
            <a:extLst>
              <a:ext uri="{FF2B5EF4-FFF2-40B4-BE49-F238E27FC236}">
                <a16:creationId xmlns:a16="http://schemas.microsoft.com/office/drawing/2014/main" id="{744F4EDE-AAB3-CA97-2F7D-7948A9CAC813}"/>
              </a:ext>
            </a:extLst>
          </p:cNvPr>
          <p:cNvSpPr>
            <a:spLocks noGrp="1" noChangeArrowheads="1"/>
          </p:cNvSpPr>
          <p:nvPr>
            <p:ph sz="half" idx="1"/>
          </p:nvPr>
        </p:nvSpPr>
        <p:spPr>
          <a:xfrm>
            <a:off x="566738" y="1752600"/>
            <a:ext cx="3924300" cy="4267200"/>
          </a:xfrm>
        </p:spPr>
        <p:txBody>
          <a:bodyPr wrap="square" anchor="t">
            <a:normAutofit/>
          </a:bodyPr>
          <a:lstStyle/>
          <a:p>
            <a:pPr marL="495300" indent="-495300">
              <a:lnSpc>
                <a:spcPct val="90000"/>
              </a:lnSpc>
            </a:pPr>
            <a:r>
              <a:rPr kumimoji="0" lang="en-US" altLang="en-US" sz="2000" dirty="0" err="1"/>
              <a:t>召使い（女中さん）以外の人間で</a:t>
            </a:r>
            <a:r>
              <a:rPr kumimoji="0" lang="ja-JP" altLang="en-US" sz="2000" dirty="0"/>
              <a:t>、</a:t>
            </a:r>
            <a:r>
              <a:rPr kumimoji="0" lang="en-US" altLang="en-US" sz="2000" dirty="0" err="1"/>
              <a:t>家庭の任務のほとんどに（もしくはこれらの任務を果たす召使いの管理に）責任を持つ人間</a:t>
            </a:r>
            <a:r>
              <a:rPr kumimoji="0" lang="ja-JP" altLang="en-US" sz="2000" dirty="0"/>
              <a:t>。</a:t>
            </a:r>
            <a:endParaRPr kumimoji="0" lang="en-US" altLang="ja-JP" sz="2000" dirty="0"/>
          </a:p>
          <a:p>
            <a:pPr marL="495300" indent="-495300">
              <a:lnSpc>
                <a:spcPct val="90000"/>
              </a:lnSpc>
              <a:buFont typeface="Arial" panose="020B0604020202020204" pitchFamily="34" charset="0"/>
              <a:buAutoNum type="arabicPeriod"/>
            </a:pPr>
            <a:r>
              <a:rPr kumimoji="0" lang="en-US" altLang="en-US" sz="2000" dirty="0" err="1"/>
              <a:t>もっぱら女に割り振られる</a:t>
            </a:r>
            <a:endParaRPr kumimoji="0" lang="en-US" altLang="ja-JP" sz="2000" dirty="0"/>
          </a:p>
          <a:p>
            <a:pPr marL="495300" indent="-495300">
              <a:lnSpc>
                <a:spcPct val="90000"/>
              </a:lnSpc>
              <a:buFont typeface="Arial" panose="020B0604020202020204" pitchFamily="34" charset="0"/>
              <a:buAutoNum type="arabicPeriod"/>
            </a:pPr>
            <a:r>
              <a:rPr kumimoji="0" lang="en-US" altLang="en-US" sz="2000" dirty="0" err="1"/>
              <a:t>経済的依存性</a:t>
            </a:r>
            <a:endParaRPr kumimoji="0" lang="en-US" altLang="ja-JP" sz="2000" dirty="0"/>
          </a:p>
          <a:p>
            <a:pPr marL="495300" indent="-495300">
              <a:lnSpc>
                <a:spcPct val="90000"/>
              </a:lnSpc>
              <a:buFont typeface="Arial" panose="020B0604020202020204" pitchFamily="34" charset="0"/>
              <a:buAutoNum type="arabicPeriod"/>
            </a:pPr>
            <a:r>
              <a:rPr kumimoji="0" lang="en-US" altLang="en-US" sz="2000" dirty="0" err="1"/>
              <a:t>労働として認知されていない</a:t>
            </a:r>
            <a:endParaRPr kumimoji="0" lang="en-US" altLang="ja-JP" sz="2000" dirty="0"/>
          </a:p>
          <a:p>
            <a:pPr marL="495300" indent="-495300">
              <a:lnSpc>
                <a:spcPct val="90000"/>
              </a:lnSpc>
              <a:buFont typeface="Arial" panose="020B0604020202020204" pitchFamily="34" charset="0"/>
              <a:buAutoNum type="arabicPeriod"/>
            </a:pPr>
            <a:r>
              <a:rPr kumimoji="0" lang="en-US" altLang="en-US" sz="2000" dirty="0" err="1"/>
              <a:t>女にとって、それが主たる役割である</a:t>
            </a:r>
            <a:r>
              <a:rPr kumimoji="0" lang="en-US" altLang="en-US" sz="2000" dirty="0"/>
              <a:t>。</a:t>
            </a:r>
            <a:endParaRPr kumimoji="0" lang="en-US" altLang="ja-JP" sz="2000" dirty="0"/>
          </a:p>
          <a:p>
            <a:pPr marL="495300" indent="-495300">
              <a:lnSpc>
                <a:spcPct val="90000"/>
              </a:lnSpc>
              <a:buFont typeface="Arial" panose="020B0604020202020204" pitchFamily="34" charset="0"/>
              <a:buAutoNum type="arabicPeriod"/>
            </a:pPr>
            <a:endParaRPr kumimoji="0" lang="en-US" altLang="ja-JP" sz="2000" dirty="0"/>
          </a:p>
          <a:p>
            <a:pPr marL="495300" indent="-495300">
              <a:lnSpc>
                <a:spcPct val="90000"/>
              </a:lnSpc>
              <a:buFont typeface="Wingdings" panose="05000000000000000000" pitchFamily="2" charset="2"/>
              <a:buNone/>
            </a:pPr>
            <a:r>
              <a:rPr kumimoji="0" lang="ja-JP" altLang="en-US" sz="2000" dirty="0"/>
              <a:t>　＊落合恵美子「</a:t>
            </a:r>
            <a:r>
              <a:rPr kumimoji="0" lang="en-US" altLang="ja-JP" sz="2000" dirty="0"/>
              <a:t>21</a:t>
            </a:r>
            <a:r>
              <a:rPr kumimoji="0" lang="ja-JP" altLang="en-US" sz="2000" dirty="0"/>
              <a:t>世紀家族へ」</a:t>
            </a:r>
            <a:r>
              <a:rPr kumimoji="0" lang="en-US" altLang="ja-JP" sz="2000" dirty="0"/>
              <a:t>p.32</a:t>
            </a:r>
          </a:p>
        </p:txBody>
      </p:sp>
      <p:pic>
        <p:nvPicPr>
          <p:cNvPr id="3" name="図 2" descr="屋外, 山, 人, 水 が含まれている画像&#10;&#10;自動的に生成された説明">
            <a:extLst>
              <a:ext uri="{FF2B5EF4-FFF2-40B4-BE49-F238E27FC236}">
                <a16:creationId xmlns:a16="http://schemas.microsoft.com/office/drawing/2014/main" id="{51E48B80-A290-EF81-2465-A6E5F13297ED}"/>
              </a:ext>
            </a:extLst>
          </p:cNvPr>
          <p:cNvPicPr>
            <a:picLocks noChangeAspect="1"/>
          </p:cNvPicPr>
          <p:nvPr/>
        </p:nvPicPr>
        <p:blipFill rotWithShape="1">
          <a:blip r:embed="rId3"/>
          <a:srcRect t="61" b="19439"/>
          <a:stretch/>
        </p:blipFill>
        <p:spPr>
          <a:xfrm>
            <a:off x="4788024" y="1844824"/>
            <a:ext cx="3640822" cy="3958952"/>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a:extLst>
              <a:ext uri="{FF2B5EF4-FFF2-40B4-BE49-F238E27FC236}">
                <a16:creationId xmlns:a16="http://schemas.microsoft.com/office/drawing/2014/main" id="{015955DF-5D53-0B43-71E1-7AC3E57E1AEA}"/>
              </a:ext>
            </a:extLst>
          </p:cNvPr>
          <p:cNvSpPr>
            <a:spLocks noGrp="1" noChangeArrowheads="1"/>
          </p:cNvSpPr>
          <p:nvPr>
            <p:ph type="title"/>
          </p:nvPr>
        </p:nvSpPr>
        <p:spPr/>
        <p:txBody>
          <a:bodyPr/>
          <a:lstStyle/>
          <a:p>
            <a:pPr>
              <a:lnSpc>
                <a:spcPct val="90000"/>
              </a:lnSpc>
            </a:pPr>
            <a:r>
              <a:rPr kumimoji="0" lang="en-US" altLang="en-US">
                <a:solidFill>
                  <a:schemeClr val="tx1"/>
                </a:solidFill>
                <a:ea typeface="ＭＳ 明朝" panose="02020609040205080304" pitchFamily="17" charset="-128"/>
              </a:rPr>
              <a:t>家事とは何か？</a:t>
            </a:r>
            <a:r>
              <a:rPr kumimoji="0" lang="ja-JP" altLang="en-US">
                <a:solidFill>
                  <a:schemeClr val="tx1"/>
                </a:solidFill>
                <a:ea typeface="ＭＳ 明朝" panose="02020609040205080304" pitchFamily="17" charset="-128"/>
              </a:rPr>
              <a:t>例を挙げて下さい。</a:t>
            </a:r>
          </a:p>
        </p:txBody>
      </p:sp>
      <p:sp>
        <p:nvSpPr>
          <p:cNvPr id="188419" name="Rectangle 3">
            <a:extLst>
              <a:ext uri="{FF2B5EF4-FFF2-40B4-BE49-F238E27FC236}">
                <a16:creationId xmlns:a16="http://schemas.microsoft.com/office/drawing/2014/main" id="{33F5948F-A31A-D9C2-BB05-37A900CA20B1}"/>
              </a:ext>
            </a:extLst>
          </p:cNvPr>
          <p:cNvSpPr>
            <a:spLocks noGrp="1" noChangeArrowheads="1"/>
          </p:cNvSpPr>
          <p:nvPr>
            <p:ph type="body" idx="1"/>
          </p:nvPr>
        </p:nvSpPr>
        <p:spPr>
          <a:xfrm>
            <a:off x="609600" y="1828800"/>
            <a:ext cx="7815263" cy="4267200"/>
          </a:xfrm>
        </p:spPr>
        <p:txBody>
          <a:bodyPr/>
          <a:lstStyle/>
          <a:p>
            <a:pPr algn="just"/>
            <a:r>
              <a:rPr kumimoji="0" lang="en-US" altLang="en-US" sz="2600" dirty="0" err="1">
                <a:ea typeface="ＭＳ 明朝" panose="02020609040205080304" pitchFamily="17" charset="-128"/>
              </a:rPr>
              <a:t>炊事</a:t>
            </a:r>
            <a:endParaRPr kumimoji="0" lang="en-US" altLang="ja-JP" sz="2600" dirty="0">
              <a:ea typeface="ＭＳ 明朝" panose="02020609040205080304" pitchFamily="17" charset="-128"/>
            </a:endParaRPr>
          </a:p>
          <a:p>
            <a:r>
              <a:rPr kumimoji="0" lang="en-US" altLang="en-US" sz="2600" dirty="0" err="1">
                <a:ea typeface="ＭＳ 明朝" panose="02020609040205080304" pitchFamily="17" charset="-128"/>
              </a:rPr>
              <a:t>洗濯・掃除</a:t>
            </a:r>
            <a:endParaRPr kumimoji="0" lang="en-US" altLang="ja-JP" sz="2600" dirty="0">
              <a:ea typeface="ＭＳ 明朝" panose="02020609040205080304" pitchFamily="17" charset="-128"/>
            </a:endParaRPr>
          </a:p>
          <a:p>
            <a:pPr algn="just"/>
            <a:r>
              <a:rPr kumimoji="0" lang="en-US" altLang="en-US" sz="2600" dirty="0" err="1">
                <a:ea typeface="ＭＳ 明朝" panose="02020609040205080304" pitchFamily="17" charset="-128"/>
              </a:rPr>
              <a:t>修理・庭の手入れ</a:t>
            </a:r>
            <a:endParaRPr kumimoji="0" lang="en-US" altLang="ja-JP" sz="2600" dirty="0">
              <a:ea typeface="ＭＳ 明朝" panose="02020609040205080304" pitchFamily="17" charset="-128"/>
            </a:endParaRPr>
          </a:p>
          <a:p>
            <a:pPr algn="just"/>
            <a:r>
              <a:rPr kumimoji="0" lang="en-US" altLang="en-US" sz="2600" dirty="0" err="1">
                <a:ea typeface="ＭＳ 明朝" panose="02020609040205080304" pitchFamily="17" charset="-128"/>
              </a:rPr>
              <a:t>ゴミ捨て</a:t>
            </a:r>
            <a:endParaRPr kumimoji="0" lang="en-US" altLang="ja-JP" sz="2600" dirty="0">
              <a:ea typeface="ＭＳ 明朝" panose="02020609040205080304" pitchFamily="17" charset="-128"/>
            </a:endParaRPr>
          </a:p>
          <a:p>
            <a:pPr algn="just"/>
            <a:r>
              <a:rPr kumimoji="0" lang="en-US" altLang="en-US" sz="2600" dirty="0" err="1">
                <a:ea typeface="ＭＳ 明朝" panose="02020609040205080304" pitchFamily="17" charset="-128"/>
              </a:rPr>
              <a:t>買い物・家計の管理</a:t>
            </a:r>
            <a:endParaRPr kumimoji="0" lang="en-US" altLang="ja-JP" sz="2600" dirty="0">
              <a:ea typeface="ＭＳ 明朝" panose="02020609040205080304" pitchFamily="17" charset="-128"/>
            </a:endParaRPr>
          </a:p>
          <a:p>
            <a:pPr algn="just"/>
            <a:r>
              <a:rPr kumimoji="0" lang="en-US" altLang="en-US" sz="2600" dirty="0" err="1">
                <a:ea typeface="ＭＳ 明朝" panose="02020609040205080304" pitchFamily="17" charset="-128"/>
              </a:rPr>
              <a:t>子供の教育（幼稚園の送り迎え・</a:t>
            </a:r>
            <a:r>
              <a:rPr kumimoji="0" lang="en-US" altLang="ja-JP" sz="2600" dirty="0" err="1">
                <a:latin typeface="ＭＳ 明朝" panose="02020609040205080304" pitchFamily="17" charset="-128"/>
                <a:ea typeface="ＭＳ 明朝" panose="02020609040205080304" pitchFamily="17" charset="-128"/>
              </a:rPr>
              <a:t>PTA</a:t>
            </a:r>
            <a:r>
              <a:rPr kumimoji="0" lang="en-US" altLang="en-US" sz="2600" dirty="0" err="1">
                <a:ea typeface="ＭＳ 明朝" panose="02020609040205080304" pitchFamily="17" charset="-128"/>
              </a:rPr>
              <a:t>・宿題・参観日・お弁当など</a:t>
            </a:r>
            <a:r>
              <a:rPr kumimoji="0" lang="en-US" altLang="en-US" sz="2600" dirty="0">
                <a:ea typeface="ＭＳ 明朝" panose="02020609040205080304" pitchFamily="17" charset="-128"/>
              </a:rPr>
              <a:t>）</a:t>
            </a:r>
            <a:endParaRPr kumimoji="0" lang="en-US" altLang="ja-JP" sz="2600" dirty="0">
              <a:ea typeface="ＭＳ 明朝" panose="02020609040205080304" pitchFamily="17" charset="-128"/>
            </a:endParaRPr>
          </a:p>
          <a:p>
            <a:pPr algn="just"/>
            <a:r>
              <a:rPr kumimoji="0" lang="en-US" altLang="en-US" sz="2600" dirty="0" err="1">
                <a:ea typeface="ＭＳ 明朝" panose="02020609040205080304" pitchFamily="17" charset="-128"/>
              </a:rPr>
              <a:t>近所付き合い、親戚付き合い</a:t>
            </a:r>
            <a:endParaRPr kumimoji="0" lang="en-US" altLang="ja-JP" sz="2600" dirty="0">
              <a:ea typeface="ＭＳ 明朝" panose="02020609040205080304" pitchFamily="17" charset="-128"/>
            </a:endParaRPr>
          </a:p>
          <a:p>
            <a:pPr algn="just"/>
            <a:r>
              <a:rPr kumimoji="0" lang="ja-JP" altLang="en-US" sz="2600" dirty="0">
                <a:ea typeface="ＭＳ 明朝" panose="02020609040205080304" pitchFamily="17" charset="-128"/>
              </a:rPr>
              <a:t>健康管理、</a:t>
            </a:r>
            <a:r>
              <a:rPr kumimoji="0" lang="en-US" altLang="en-US" sz="2600" dirty="0" err="1">
                <a:ea typeface="ＭＳ 明朝" panose="02020609040205080304" pitchFamily="17" charset="-128"/>
              </a:rPr>
              <a:t>病気の看護、年寄りの介護</a:t>
            </a:r>
            <a:endParaRPr kumimoji="0" lang="ja-JP" altLang="en-US" sz="1700" dirty="0">
              <a:solidFill>
                <a:schemeClr val="accent2"/>
              </a:solidFill>
              <a:ea typeface="ＭＳ 明朝" panose="02020609040205080304" pitchFamily="17"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188419">
                                            <p:txEl>
                                              <p:pRg st="0" end="0"/>
                                            </p:txEl>
                                          </p:spTgt>
                                        </p:tgtEl>
                                        <p:attrNameLst>
                                          <p:attrName>style.visibility</p:attrName>
                                        </p:attrNameLst>
                                      </p:cBhvr>
                                      <p:to>
                                        <p:strVal val="visible"/>
                                      </p:to>
                                    </p:set>
                                    <p:anim calcmode="lin" valueType="num">
                                      <p:cBhvr additive="base">
                                        <p:cTn id="7" dur="500" fill="hold"/>
                                        <p:tgtEl>
                                          <p:spTgt spid="1884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84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accel="50000" decel="50000" fill="hold" nodeType="clickEffect">
                                  <p:stCondLst>
                                    <p:cond delay="0"/>
                                  </p:stCondLst>
                                  <p:childTnLst>
                                    <p:set>
                                      <p:cBhvr>
                                        <p:cTn id="12" dur="1" fill="hold">
                                          <p:stCondLst>
                                            <p:cond delay="0"/>
                                          </p:stCondLst>
                                        </p:cTn>
                                        <p:tgtEl>
                                          <p:spTgt spid="188419">
                                            <p:txEl>
                                              <p:pRg st="1" end="1"/>
                                            </p:txEl>
                                          </p:spTgt>
                                        </p:tgtEl>
                                        <p:attrNameLst>
                                          <p:attrName>style.visibility</p:attrName>
                                        </p:attrNameLst>
                                      </p:cBhvr>
                                      <p:to>
                                        <p:strVal val="visible"/>
                                      </p:to>
                                    </p:set>
                                    <p:anim calcmode="lin" valueType="num">
                                      <p:cBhvr additive="base">
                                        <p:cTn id="13" dur="500" fill="hold"/>
                                        <p:tgtEl>
                                          <p:spTgt spid="1884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84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accel="50000" decel="50000" fill="hold" nodeType="clickEffect">
                                  <p:stCondLst>
                                    <p:cond delay="0"/>
                                  </p:stCondLst>
                                  <p:childTnLst>
                                    <p:set>
                                      <p:cBhvr>
                                        <p:cTn id="18" dur="1" fill="hold">
                                          <p:stCondLst>
                                            <p:cond delay="0"/>
                                          </p:stCondLst>
                                        </p:cTn>
                                        <p:tgtEl>
                                          <p:spTgt spid="188419">
                                            <p:txEl>
                                              <p:pRg st="2" end="2"/>
                                            </p:txEl>
                                          </p:spTgt>
                                        </p:tgtEl>
                                        <p:attrNameLst>
                                          <p:attrName>style.visibility</p:attrName>
                                        </p:attrNameLst>
                                      </p:cBhvr>
                                      <p:to>
                                        <p:strVal val="visible"/>
                                      </p:to>
                                    </p:set>
                                    <p:anim calcmode="lin" valueType="num">
                                      <p:cBhvr additive="base">
                                        <p:cTn id="19" dur="500" fill="hold"/>
                                        <p:tgtEl>
                                          <p:spTgt spid="1884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84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accel="50000" decel="50000" fill="hold" nodeType="clickEffect">
                                  <p:stCondLst>
                                    <p:cond delay="0"/>
                                  </p:stCondLst>
                                  <p:childTnLst>
                                    <p:set>
                                      <p:cBhvr>
                                        <p:cTn id="24" dur="1" fill="hold">
                                          <p:stCondLst>
                                            <p:cond delay="0"/>
                                          </p:stCondLst>
                                        </p:cTn>
                                        <p:tgtEl>
                                          <p:spTgt spid="188419">
                                            <p:txEl>
                                              <p:pRg st="3" end="3"/>
                                            </p:txEl>
                                          </p:spTgt>
                                        </p:tgtEl>
                                        <p:attrNameLst>
                                          <p:attrName>style.visibility</p:attrName>
                                        </p:attrNameLst>
                                      </p:cBhvr>
                                      <p:to>
                                        <p:strVal val="visible"/>
                                      </p:to>
                                    </p:set>
                                    <p:anim calcmode="lin" valueType="num">
                                      <p:cBhvr additive="base">
                                        <p:cTn id="25" dur="500" fill="hold"/>
                                        <p:tgtEl>
                                          <p:spTgt spid="1884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84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accel="50000" decel="50000" fill="hold" nodeType="clickEffect">
                                  <p:stCondLst>
                                    <p:cond delay="0"/>
                                  </p:stCondLst>
                                  <p:childTnLst>
                                    <p:set>
                                      <p:cBhvr>
                                        <p:cTn id="30" dur="1" fill="hold">
                                          <p:stCondLst>
                                            <p:cond delay="0"/>
                                          </p:stCondLst>
                                        </p:cTn>
                                        <p:tgtEl>
                                          <p:spTgt spid="188419">
                                            <p:txEl>
                                              <p:pRg st="4" end="4"/>
                                            </p:txEl>
                                          </p:spTgt>
                                        </p:tgtEl>
                                        <p:attrNameLst>
                                          <p:attrName>style.visibility</p:attrName>
                                        </p:attrNameLst>
                                      </p:cBhvr>
                                      <p:to>
                                        <p:strVal val="visible"/>
                                      </p:to>
                                    </p:set>
                                    <p:anim calcmode="lin" valueType="num">
                                      <p:cBhvr additive="base">
                                        <p:cTn id="31" dur="500" fill="hold"/>
                                        <p:tgtEl>
                                          <p:spTgt spid="1884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84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accel="50000" decel="50000" fill="hold" nodeType="clickEffect">
                                  <p:stCondLst>
                                    <p:cond delay="0"/>
                                  </p:stCondLst>
                                  <p:childTnLst>
                                    <p:set>
                                      <p:cBhvr>
                                        <p:cTn id="36" dur="1" fill="hold">
                                          <p:stCondLst>
                                            <p:cond delay="0"/>
                                          </p:stCondLst>
                                        </p:cTn>
                                        <p:tgtEl>
                                          <p:spTgt spid="188419">
                                            <p:txEl>
                                              <p:pRg st="5" end="5"/>
                                            </p:txEl>
                                          </p:spTgt>
                                        </p:tgtEl>
                                        <p:attrNameLst>
                                          <p:attrName>style.visibility</p:attrName>
                                        </p:attrNameLst>
                                      </p:cBhvr>
                                      <p:to>
                                        <p:strVal val="visible"/>
                                      </p:to>
                                    </p:set>
                                    <p:anim calcmode="lin" valueType="num">
                                      <p:cBhvr additive="base">
                                        <p:cTn id="37" dur="500" fill="hold"/>
                                        <p:tgtEl>
                                          <p:spTgt spid="1884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84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accel="50000" decel="50000" fill="hold" nodeType="clickEffect">
                                  <p:stCondLst>
                                    <p:cond delay="0"/>
                                  </p:stCondLst>
                                  <p:childTnLst>
                                    <p:set>
                                      <p:cBhvr>
                                        <p:cTn id="42" dur="1" fill="hold">
                                          <p:stCondLst>
                                            <p:cond delay="0"/>
                                          </p:stCondLst>
                                        </p:cTn>
                                        <p:tgtEl>
                                          <p:spTgt spid="188419">
                                            <p:txEl>
                                              <p:pRg st="6" end="6"/>
                                            </p:txEl>
                                          </p:spTgt>
                                        </p:tgtEl>
                                        <p:attrNameLst>
                                          <p:attrName>style.visibility</p:attrName>
                                        </p:attrNameLst>
                                      </p:cBhvr>
                                      <p:to>
                                        <p:strVal val="visible"/>
                                      </p:to>
                                    </p:set>
                                    <p:anim calcmode="lin" valueType="num">
                                      <p:cBhvr additive="base">
                                        <p:cTn id="43" dur="500" fill="hold"/>
                                        <p:tgtEl>
                                          <p:spTgt spid="18841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84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accel="50000" decel="50000" fill="hold" nodeType="clickEffect">
                                  <p:stCondLst>
                                    <p:cond delay="0"/>
                                  </p:stCondLst>
                                  <p:childTnLst>
                                    <p:set>
                                      <p:cBhvr>
                                        <p:cTn id="48" dur="1" fill="hold">
                                          <p:stCondLst>
                                            <p:cond delay="0"/>
                                          </p:stCondLst>
                                        </p:cTn>
                                        <p:tgtEl>
                                          <p:spTgt spid="188419">
                                            <p:txEl>
                                              <p:pRg st="7" end="7"/>
                                            </p:txEl>
                                          </p:spTgt>
                                        </p:tgtEl>
                                        <p:attrNameLst>
                                          <p:attrName>style.visibility</p:attrName>
                                        </p:attrNameLst>
                                      </p:cBhvr>
                                      <p:to>
                                        <p:strVal val="visible"/>
                                      </p:to>
                                    </p:set>
                                    <p:anim calcmode="lin" valueType="num">
                                      <p:cBhvr additive="base">
                                        <p:cTn id="49" dur="500" fill="hold"/>
                                        <p:tgtEl>
                                          <p:spTgt spid="18841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8841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8" grpId="0"/>
      <p:bldP spid="18841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a:extLst>
              <a:ext uri="{FF2B5EF4-FFF2-40B4-BE49-F238E27FC236}">
                <a16:creationId xmlns:a16="http://schemas.microsoft.com/office/drawing/2014/main" id="{716FC4A2-68B7-0156-DE94-4B7DE74ECBBE}"/>
              </a:ext>
            </a:extLst>
          </p:cNvPr>
          <p:cNvSpPr>
            <a:spLocks noGrp="1" noChangeArrowheads="1"/>
          </p:cNvSpPr>
          <p:nvPr>
            <p:ph type="title"/>
          </p:nvPr>
        </p:nvSpPr>
        <p:spPr/>
        <p:txBody>
          <a:bodyPr/>
          <a:lstStyle/>
          <a:p>
            <a:r>
              <a:rPr kumimoji="0" lang="ja-JP" altLang="en-US">
                <a:ea typeface="ＭＳ 明朝" panose="02020609040205080304" pitchFamily="17" charset="-128"/>
              </a:rPr>
              <a:t>なぜ家事は労働と見なされないのか？</a:t>
            </a:r>
            <a:endParaRPr kumimoji="0" lang="ja-JP" altLang="en-US">
              <a:ea typeface="ＭＳ Ｐゴシック" panose="020B0600070205080204" pitchFamily="50" charset="-128"/>
            </a:endParaRPr>
          </a:p>
        </p:txBody>
      </p:sp>
      <p:sp>
        <p:nvSpPr>
          <p:cNvPr id="194563" name="Rectangle 3">
            <a:extLst>
              <a:ext uri="{FF2B5EF4-FFF2-40B4-BE49-F238E27FC236}">
                <a16:creationId xmlns:a16="http://schemas.microsoft.com/office/drawing/2014/main" id="{6623EBFF-00CC-0364-3352-54D127A0821E}"/>
              </a:ext>
            </a:extLst>
          </p:cNvPr>
          <p:cNvSpPr>
            <a:spLocks noGrp="1" noChangeArrowheads="1"/>
          </p:cNvSpPr>
          <p:nvPr>
            <p:ph type="body" idx="1"/>
          </p:nvPr>
        </p:nvSpPr>
        <p:spPr/>
        <p:txBody>
          <a:bodyPr/>
          <a:lstStyle/>
          <a:p>
            <a:pPr algn="just">
              <a:lnSpc>
                <a:spcPct val="90000"/>
              </a:lnSpc>
            </a:pPr>
            <a:r>
              <a:rPr kumimoji="0" lang="ja-JP" altLang="en-US" sz="2600" dirty="0">
                <a:ea typeface="ＭＳ 明朝" panose="02020609040205080304" pitchFamily="17" charset="-128"/>
              </a:rPr>
              <a:t>キーポイントは、</a:t>
            </a:r>
            <a:r>
              <a:rPr kumimoji="0" lang="en-US" altLang="en-US" sz="2600" dirty="0" err="1">
                <a:ea typeface="ＭＳ 明朝" panose="02020609040205080304" pitchFamily="17" charset="-128"/>
              </a:rPr>
              <a:t>お金</a:t>
            </a:r>
            <a:endParaRPr kumimoji="0" lang="en-US" altLang="ja-JP" sz="2600" dirty="0">
              <a:latin typeface="ＭＳ 明朝" panose="02020609040205080304" pitchFamily="17" charset="-128"/>
              <a:ea typeface="ＭＳ 明朝" panose="02020609040205080304" pitchFamily="17" charset="-128"/>
            </a:endParaRPr>
          </a:p>
          <a:p>
            <a:pPr>
              <a:lnSpc>
                <a:spcPct val="90000"/>
              </a:lnSpc>
            </a:pPr>
            <a:r>
              <a:rPr kumimoji="0" lang="en-US" altLang="en-US" sz="2600" dirty="0" err="1">
                <a:ea typeface="ＭＳ 明朝" panose="02020609040205080304" pitchFamily="17" charset="-128"/>
              </a:rPr>
              <a:t>マルクス主義経済学</a:t>
            </a:r>
            <a:endParaRPr kumimoji="0" lang="en-US" altLang="ja-JP" sz="2600" dirty="0">
              <a:ea typeface="ＭＳ 明朝" panose="02020609040205080304" pitchFamily="17" charset="-128"/>
            </a:endParaRPr>
          </a:p>
          <a:p>
            <a:pPr>
              <a:lnSpc>
                <a:spcPct val="90000"/>
              </a:lnSpc>
            </a:pPr>
            <a:r>
              <a:rPr kumimoji="0" lang="en-US" altLang="en-US" sz="2600" dirty="0" err="1">
                <a:ea typeface="ＭＳ 明朝" panose="02020609040205080304" pitchFamily="17" charset="-128"/>
              </a:rPr>
              <a:t>労働＝役に立つ価値を生む人間活動</a:t>
            </a:r>
            <a:endParaRPr kumimoji="0" lang="en-US" altLang="ja-JP" sz="2600" dirty="0">
              <a:ea typeface="ＭＳ 明朝" panose="02020609040205080304" pitchFamily="17" charset="-128"/>
            </a:endParaRPr>
          </a:p>
          <a:p>
            <a:pPr>
              <a:lnSpc>
                <a:spcPct val="90000"/>
              </a:lnSpc>
            </a:pPr>
            <a:r>
              <a:rPr kumimoji="0" lang="en-US" altLang="en-US" sz="2600" dirty="0" err="1">
                <a:ea typeface="ＭＳ 明朝" panose="02020609040205080304" pitchFamily="17" charset="-128"/>
              </a:rPr>
              <a:t>価値＝交換価値</a:t>
            </a:r>
            <a:r>
              <a:rPr kumimoji="0" lang="ja-JP" altLang="en-US" sz="2600" dirty="0">
                <a:ea typeface="ＭＳ 明朝" panose="02020609040205080304" pitchFamily="17" charset="-128"/>
              </a:rPr>
              <a:t>（お金）</a:t>
            </a:r>
            <a:endParaRPr kumimoji="0" lang="en-US" altLang="ja-JP" sz="2600" dirty="0">
              <a:ea typeface="ＭＳ 明朝" panose="02020609040205080304" pitchFamily="17" charset="-128"/>
            </a:endParaRPr>
          </a:p>
          <a:p>
            <a:pPr algn="just">
              <a:lnSpc>
                <a:spcPct val="90000"/>
              </a:lnSpc>
            </a:pPr>
            <a:r>
              <a:rPr kumimoji="0" lang="ja-JP" altLang="en-US" sz="2600" dirty="0">
                <a:ea typeface="ＭＳ 明朝" panose="02020609040205080304" pitchFamily="17" charset="-128"/>
              </a:rPr>
              <a:t>資本主義社会では</a:t>
            </a:r>
            <a:r>
              <a:rPr kumimoji="0" lang="en-US" altLang="en-US" sz="2600" dirty="0" err="1">
                <a:ea typeface="ＭＳ 明朝" panose="02020609040205080304" pitchFamily="17" charset="-128"/>
              </a:rPr>
              <a:t>賃金労働</a:t>
            </a:r>
            <a:r>
              <a:rPr kumimoji="0" lang="ja-JP" altLang="en-US" sz="2600" dirty="0">
                <a:ea typeface="ＭＳ 明朝" panose="02020609040205080304" pitchFamily="17" charset="-128"/>
              </a:rPr>
              <a:t>＝</a:t>
            </a:r>
            <a:r>
              <a:rPr kumimoji="0" lang="en-US" altLang="en-US" sz="2600" dirty="0" err="1">
                <a:ea typeface="ＭＳ 明朝" panose="02020609040205080304" pitchFamily="17" charset="-128"/>
              </a:rPr>
              <a:t>生産活動</a:t>
            </a:r>
            <a:endParaRPr kumimoji="0" lang="en-US" altLang="ja-JP" sz="2600" dirty="0">
              <a:latin typeface="ＭＳ 明朝" panose="02020609040205080304" pitchFamily="17" charset="-128"/>
              <a:ea typeface="ＭＳ 明朝" panose="02020609040205080304" pitchFamily="17" charset="-128"/>
            </a:endParaRPr>
          </a:p>
          <a:p>
            <a:pPr>
              <a:lnSpc>
                <a:spcPct val="90000"/>
              </a:lnSpc>
            </a:pPr>
            <a:r>
              <a:rPr kumimoji="0" lang="en-US" altLang="en-US" sz="2600" dirty="0" err="1">
                <a:ea typeface="ＭＳ 明朝" panose="02020609040205080304" pitchFamily="17" charset="-128"/>
              </a:rPr>
              <a:t>プロとアマチュアの違い</a:t>
            </a:r>
            <a:r>
              <a:rPr kumimoji="0" lang="en-US" altLang="en-US" sz="2600" dirty="0">
                <a:ea typeface="ＭＳ 明朝" panose="02020609040205080304" pitchFamily="17" charset="-128"/>
              </a:rPr>
              <a:t>？</a:t>
            </a:r>
            <a:endParaRPr kumimoji="0" lang="en-US" altLang="ja-JP" sz="2600" dirty="0">
              <a:ea typeface="ＭＳ 明朝" panose="02020609040205080304" pitchFamily="17" charset="-128"/>
            </a:endParaRPr>
          </a:p>
          <a:p>
            <a:pPr>
              <a:lnSpc>
                <a:spcPct val="90000"/>
              </a:lnSpc>
            </a:pPr>
            <a:r>
              <a:rPr kumimoji="0" lang="en-US" altLang="en-US" sz="2600" dirty="0">
                <a:ea typeface="ＭＳ 明朝" panose="02020609040205080304" pitchFamily="17" charset="-128"/>
              </a:rPr>
              <a:t>「</a:t>
            </a:r>
            <a:r>
              <a:rPr kumimoji="0" lang="en-US" altLang="en-US" sz="2600" dirty="0" err="1">
                <a:ea typeface="ＭＳ 明朝" panose="02020609040205080304" pitchFamily="17" charset="-128"/>
              </a:rPr>
              <a:t>売れる仕事」と「売れない仕事</a:t>
            </a:r>
            <a:r>
              <a:rPr kumimoji="0" lang="en-US" altLang="en-US" sz="2600" dirty="0">
                <a:ea typeface="ＭＳ 明朝" panose="02020609040205080304" pitchFamily="17" charset="-128"/>
              </a:rPr>
              <a:t>」</a:t>
            </a:r>
            <a:endParaRPr kumimoji="0" lang="en-US" altLang="ja-JP" sz="2600" dirty="0">
              <a:ea typeface="ＭＳ 明朝" panose="02020609040205080304" pitchFamily="17" charset="-128"/>
            </a:endParaRPr>
          </a:p>
          <a:p>
            <a:pPr>
              <a:lnSpc>
                <a:spcPct val="90000"/>
              </a:lnSpc>
            </a:pPr>
            <a:r>
              <a:rPr kumimoji="0" lang="en-US" altLang="en-US" sz="2600" dirty="0" err="1">
                <a:ea typeface="ＭＳ 明朝" panose="02020609040205080304" pitchFamily="17" charset="-128"/>
              </a:rPr>
              <a:t>洗濯</a:t>
            </a:r>
            <a:r>
              <a:rPr kumimoji="0" lang="ja-JP" altLang="en-US" sz="2600" dirty="0">
                <a:ea typeface="ＭＳ 明朝" panose="02020609040205080304" pitchFamily="17" charset="-128"/>
              </a:rPr>
              <a:t>：</a:t>
            </a:r>
            <a:r>
              <a:rPr kumimoji="0" lang="en-US" altLang="en-US" sz="2600" dirty="0" err="1">
                <a:ea typeface="ＭＳ 明朝" panose="02020609040205080304" pitchFamily="17" charset="-128"/>
              </a:rPr>
              <a:t>主婦がやれば家事、クリーニング屋さんがやれば</a:t>
            </a:r>
            <a:r>
              <a:rPr kumimoji="0" lang="ja-JP" altLang="en-US" sz="2600" dirty="0">
                <a:ea typeface="ＭＳ 明朝" panose="02020609040205080304" pitchFamily="17" charset="-128"/>
              </a:rPr>
              <a:t>労働</a:t>
            </a:r>
            <a:endParaRPr kumimoji="0" lang="en-US" altLang="ja-JP" sz="2600" dirty="0">
              <a:ea typeface="ＭＳ 明朝" panose="02020609040205080304" pitchFamily="17"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F81C6AF5-A081-239F-8905-BA27FCE9B909}"/>
              </a:ext>
            </a:extLst>
          </p:cNvPr>
          <p:cNvSpPr>
            <a:spLocks noGrp="1" noChangeArrowheads="1"/>
          </p:cNvSpPr>
          <p:nvPr>
            <p:ph type="title"/>
          </p:nvPr>
        </p:nvSpPr>
        <p:spPr/>
        <p:txBody>
          <a:bodyPr/>
          <a:lstStyle/>
          <a:p>
            <a:r>
              <a:rPr kumimoji="0" lang="ja-JP" altLang="en-US" dirty="0">
                <a:ea typeface="ＭＳ 明朝" panose="02020609040205080304" pitchFamily="17" charset="-128"/>
              </a:rPr>
              <a:t>性別役割分業</a:t>
            </a:r>
            <a:r>
              <a:rPr kumimoji="0" lang="ja-JP" altLang="en-US" sz="2800" dirty="0">
                <a:ea typeface="ＭＳ 明朝" panose="02020609040205080304" pitchFamily="17" charset="-128"/>
              </a:rPr>
              <a:t>（</a:t>
            </a:r>
            <a:r>
              <a:rPr kumimoji="0" lang="ja-JP" altLang="en-US" sz="2400" dirty="0">
                <a:ea typeface="ＭＳ 明朝" panose="02020609040205080304" pitchFamily="17" charset="-128"/>
              </a:rPr>
              <a:t>せいべつやくわりぶんぎょう</a:t>
            </a:r>
            <a:r>
              <a:rPr kumimoji="0" lang="ja-JP" altLang="en-US" sz="2800" dirty="0">
                <a:ea typeface="ＭＳ 明朝" panose="02020609040205080304" pitchFamily="17" charset="-128"/>
              </a:rPr>
              <a:t>）</a:t>
            </a:r>
            <a:endParaRPr kumimoji="0" lang="ja-JP" altLang="en-US" dirty="0">
              <a:ea typeface="ＭＳ Ｐゴシック" panose="020B0600070205080204" pitchFamily="50" charset="-128"/>
            </a:endParaRPr>
          </a:p>
        </p:txBody>
      </p:sp>
      <p:sp>
        <p:nvSpPr>
          <p:cNvPr id="195587" name="Rectangle 3">
            <a:extLst>
              <a:ext uri="{FF2B5EF4-FFF2-40B4-BE49-F238E27FC236}">
                <a16:creationId xmlns:a16="http://schemas.microsoft.com/office/drawing/2014/main" id="{4A9B9E1D-D6C2-2064-EA5D-B6C1DFA69343}"/>
              </a:ext>
            </a:extLst>
          </p:cNvPr>
          <p:cNvSpPr>
            <a:spLocks noGrp="1" noChangeArrowheads="1"/>
          </p:cNvSpPr>
          <p:nvPr>
            <p:ph type="body" idx="1"/>
          </p:nvPr>
        </p:nvSpPr>
        <p:spPr/>
        <p:txBody>
          <a:bodyPr/>
          <a:lstStyle/>
          <a:p>
            <a:r>
              <a:rPr kumimoji="0" lang="ja-JP" altLang="en-US" sz="2600" dirty="0">
                <a:solidFill>
                  <a:srgbClr val="000000"/>
                </a:solidFill>
                <a:latin typeface="ＭＳ 明朝" panose="02020609040205080304" pitchFamily="17" charset="-128"/>
                <a:ea typeface="ＭＳ 明朝" panose="02020609040205080304" pitchFamily="17" charset="-128"/>
              </a:rPr>
              <a:t>生産活動（</a:t>
            </a:r>
            <a:r>
              <a:rPr kumimoji="0" lang="en-US" altLang="ja-JP" sz="2600" dirty="0">
                <a:solidFill>
                  <a:srgbClr val="000000"/>
                </a:solidFill>
                <a:latin typeface="ＭＳ 明朝" panose="02020609040205080304" pitchFamily="17" charset="-128"/>
                <a:ea typeface="ＭＳ 明朝" panose="02020609040205080304" pitchFamily="17" charset="-128"/>
              </a:rPr>
              <a:t>production</a:t>
            </a:r>
            <a:r>
              <a:rPr kumimoji="0" lang="ja-JP" altLang="en-US" sz="2600" dirty="0">
                <a:solidFill>
                  <a:srgbClr val="000000"/>
                </a:solidFill>
                <a:latin typeface="ＭＳ 明朝" panose="02020609040205080304" pitchFamily="17" charset="-128"/>
                <a:ea typeface="ＭＳ 明朝" panose="02020609040205080304" pitchFamily="17" charset="-128"/>
              </a:rPr>
              <a:t>）</a:t>
            </a:r>
            <a:endParaRPr kumimoji="0" lang="en-US" altLang="ja-JP" sz="2600" dirty="0">
              <a:solidFill>
                <a:srgbClr val="000000"/>
              </a:solidFill>
              <a:latin typeface="ＭＳ 明朝" panose="02020609040205080304" pitchFamily="17" charset="-128"/>
              <a:ea typeface="ＭＳ 明朝" panose="02020609040205080304" pitchFamily="17" charset="-128"/>
            </a:endParaRPr>
          </a:p>
          <a:p>
            <a:pPr>
              <a:buFont typeface="Wingdings" panose="05000000000000000000" pitchFamily="2" charset="2"/>
              <a:buChar char="Ø"/>
            </a:pPr>
            <a:r>
              <a:rPr kumimoji="0" lang="ja-JP" altLang="en-US" sz="2600" dirty="0">
                <a:ea typeface="ＭＳ 明朝" panose="02020609040205080304" pitchFamily="17" charset="-128"/>
              </a:rPr>
              <a:t>（</a:t>
            </a:r>
            <a:r>
              <a:rPr kumimoji="0" lang="en-US" altLang="en-US" sz="2600" dirty="0">
                <a:ea typeface="ＭＳ 明朝" panose="02020609040205080304" pitchFamily="17" charset="-128"/>
              </a:rPr>
              <a:t>夫</a:t>
            </a:r>
            <a:r>
              <a:rPr kumimoji="0" lang="ja-JP" altLang="en-US" sz="2600" dirty="0">
                <a:ea typeface="ＭＳ 明朝" panose="02020609040205080304" pitchFamily="17" charset="-128"/>
              </a:rPr>
              <a:t>・男性の役割）</a:t>
            </a:r>
            <a:endParaRPr kumimoji="0" lang="en-US" altLang="ja-JP" sz="2600" dirty="0">
              <a:ea typeface="ＭＳ 明朝" panose="02020609040205080304" pitchFamily="17" charset="-128"/>
            </a:endParaRPr>
          </a:p>
          <a:p>
            <a:pPr marL="0" indent="0">
              <a:buNone/>
            </a:pPr>
            <a:r>
              <a:rPr kumimoji="0" lang="ja-JP" altLang="en-US" sz="2600" dirty="0">
                <a:solidFill>
                  <a:srgbClr val="000000"/>
                </a:solidFill>
                <a:latin typeface="ＭＳ 明朝" panose="02020609040205080304" pitchFamily="17" charset="-128"/>
                <a:ea typeface="ＭＳ 明朝" panose="02020609040205080304" pitchFamily="17" charset="-128"/>
              </a:rPr>
              <a:t>　　</a:t>
            </a:r>
            <a:r>
              <a:rPr kumimoji="0" lang="en-US" altLang="ja-JP" sz="2600" dirty="0">
                <a:solidFill>
                  <a:srgbClr val="000000"/>
                </a:solidFill>
                <a:latin typeface="ＭＳ 明朝" panose="02020609040205080304" pitchFamily="17" charset="-128"/>
                <a:ea typeface="ＭＳ 明朝" panose="02020609040205080304" pitchFamily="17" charset="-128"/>
              </a:rPr>
              <a:t>→</a:t>
            </a:r>
            <a:r>
              <a:rPr kumimoji="0" lang="en-US" altLang="en-US" sz="2600" dirty="0" err="1">
                <a:ea typeface="ＭＳ 明朝" panose="02020609040205080304" pitchFamily="17" charset="-128"/>
              </a:rPr>
              <a:t>労働力</a:t>
            </a:r>
            <a:r>
              <a:rPr kumimoji="0" lang="ja-JP" altLang="en-US" sz="2600" dirty="0">
                <a:ea typeface="ＭＳ 明朝" panose="02020609040205080304" pitchFamily="17" charset="-128"/>
              </a:rPr>
              <a:t>・稼ぎ手　</a:t>
            </a:r>
            <a:r>
              <a:rPr kumimoji="0" lang="en-US" altLang="ja-JP" sz="2600" dirty="0">
                <a:latin typeface="ＭＳ 明朝" panose="02020609040205080304" pitchFamily="17" charset="-128"/>
                <a:ea typeface="ＭＳ 明朝" panose="02020609040205080304" pitchFamily="17" charset="-128"/>
              </a:rPr>
              <a:t>Breadwinner</a:t>
            </a:r>
          </a:p>
          <a:p>
            <a:r>
              <a:rPr kumimoji="0" lang="ja-JP" altLang="en-US" sz="2600" dirty="0">
                <a:ea typeface="ＭＳ 明朝" panose="02020609040205080304" pitchFamily="17" charset="-128"/>
              </a:rPr>
              <a:t>再生産活動</a:t>
            </a:r>
            <a:r>
              <a:rPr kumimoji="0" lang="en-US" altLang="en-US" sz="2600" dirty="0">
                <a:ea typeface="ＭＳ 明朝" panose="02020609040205080304" pitchFamily="17" charset="-128"/>
              </a:rPr>
              <a:t>（</a:t>
            </a:r>
            <a:r>
              <a:rPr kumimoji="0" lang="fr-FR" altLang="ja-JP" sz="2600" dirty="0">
                <a:latin typeface="ＭＳ 明朝" panose="02020609040205080304" pitchFamily="17" charset="-128"/>
                <a:ea typeface="ＭＳ 明朝" panose="02020609040205080304" pitchFamily="17" charset="-128"/>
              </a:rPr>
              <a:t>reproduction</a:t>
            </a:r>
            <a:r>
              <a:rPr kumimoji="0" lang="en-US" altLang="en-US" sz="2600" dirty="0">
                <a:ea typeface="ＭＳ 明朝" panose="02020609040205080304" pitchFamily="17" charset="-128"/>
              </a:rPr>
              <a:t>）</a:t>
            </a:r>
            <a:endParaRPr kumimoji="0" lang="en-US" altLang="ja-JP" sz="2600" dirty="0">
              <a:ea typeface="ＭＳ 明朝" panose="02020609040205080304" pitchFamily="17" charset="-128"/>
            </a:endParaRPr>
          </a:p>
          <a:p>
            <a:pPr>
              <a:buFont typeface="Wingdings" panose="05000000000000000000" pitchFamily="2" charset="2"/>
              <a:buChar char="Ø"/>
            </a:pPr>
            <a:r>
              <a:rPr kumimoji="0" lang="ja-JP" altLang="en-US" sz="2600" dirty="0">
                <a:ea typeface="ＭＳ 明朝" panose="02020609040205080304" pitchFamily="17" charset="-128"/>
              </a:rPr>
              <a:t>（妻・女性の役割）</a:t>
            </a:r>
            <a:endParaRPr kumimoji="0" lang="en-US" altLang="ja-JP" sz="2600" dirty="0">
              <a:solidFill>
                <a:srgbClr val="000000"/>
              </a:solidFill>
              <a:latin typeface="ＭＳ 明朝" panose="02020609040205080304" pitchFamily="17" charset="-128"/>
              <a:ea typeface="ＭＳ 明朝" panose="02020609040205080304" pitchFamily="17" charset="-128"/>
            </a:endParaRPr>
          </a:p>
          <a:p>
            <a:pPr>
              <a:buFont typeface="Wingdings" panose="05000000000000000000" pitchFamily="2" charset="2"/>
              <a:buNone/>
            </a:pPr>
            <a:r>
              <a:rPr kumimoji="0" lang="ja-JP" altLang="en-US" sz="2600" dirty="0">
                <a:solidFill>
                  <a:srgbClr val="000000"/>
                </a:solidFill>
                <a:latin typeface="ＭＳ 明朝" panose="02020609040205080304" pitchFamily="17" charset="-128"/>
                <a:ea typeface="ＭＳ 明朝" panose="02020609040205080304" pitchFamily="17" charset="-128"/>
              </a:rPr>
              <a:t>　　</a:t>
            </a:r>
            <a:r>
              <a:rPr kumimoji="0" lang="en-US" altLang="ja-JP" sz="2600" dirty="0">
                <a:solidFill>
                  <a:srgbClr val="000000"/>
                </a:solidFill>
                <a:latin typeface="ＭＳ 明朝" panose="02020609040205080304" pitchFamily="17" charset="-128"/>
                <a:ea typeface="ＭＳ 明朝" panose="02020609040205080304" pitchFamily="17" charset="-128"/>
              </a:rPr>
              <a:t>→</a:t>
            </a:r>
            <a:r>
              <a:rPr kumimoji="0" lang="en-US" altLang="en-US" sz="2600" dirty="0" err="1">
                <a:ea typeface="ＭＳ 明朝" panose="02020609040205080304" pitchFamily="17" charset="-128"/>
              </a:rPr>
              <a:t>子供</a:t>
            </a:r>
            <a:r>
              <a:rPr kumimoji="0" lang="ja-JP" altLang="en-US" sz="2600" dirty="0">
                <a:ea typeface="ＭＳ 明朝" panose="02020609040205080304" pitchFamily="17" charset="-128"/>
              </a:rPr>
              <a:t>（</a:t>
            </a:r>
            <a:r>
              <a:rPr kumimoji="0" lang="en-US" altLang="en-US" sz="2600" dirty="0" err="1">
                <a:ea typeface="ＭＳ 明朝" panose="02020609040205080304" pitchFamily="17" charset="-128"/>
              </a:rPr>
              <a:t>未来の労働力</a:t>
            </a:r>
            <a:r>
              <a:rPr kumimoji="0" lang="ja-JP" altLang="en-US" sz="2600" dirty="0">
                <a:ea typeface="ＭＳ 明朝" panose="02020609040205080304" pitchFamily="17" charset="-128"/>
              </a:rPr>
              <a:t>）を産み育てる</a:t>
            </a:r>
            <a:endParaRPr kumimoji="0" lang="en-US" altLang="ja-JP" sz="2600" dirty="0">
              <a:latin typeface="ＭＳ 明朝" panose="02020609040205080304" pitchFamily="17" charset="-128"/>
              <a:ea typeface="ＭＳ 明朝" panose="02020609040205080304" pitchFamily="17" charset="-128"/>
            </a:endParaRPr>
          </a:p>
          <a:p>
            <a:pPr>
              <a:buFont typeface="Wingdings" panose="05000000000000000000" pitchFamily="2" charset="2"/>
              <a:buNone/>
            </a:pPr>
            <a:r>
              <a:rPr kumimoji="0" lang="ja-JP" altLang="en-US" sz="2600" dirty="0">
                <a:ea typeface="ＭＳ 明朝" panose="02020609040205080304" pitchFamily="17" charset="-128"/>
              </a:rPr>
              <a:t>　　</a:t>
            </a:r>
            <a:r>
              <a:rPr kumimoji="0" lang="en-US" altLang="ja-JP" sz="2600" dirty="0">
                <a:solidFill>
                  <a:srgbClr val="000000"/>
                </a:solidFill>
                <a:latin typeface="ＭＳ 明朝" panose="02020609040205080304" pitchFamily="17" charset="-128"/>
                <a:ea typeface="ＭＳ 明朝" panose="02020609040205080304" pitchFamily="17" charset="-128"/>
              </a:rPr>
              <a:t>→</a:t>
            </a:r>
            <a:r>
              <a:rPr kumimoji="0" lang="en-US" altLang="en-US" sz="2600" dirty="0" err="1">
                <a:ea typeface="ＭＳ 明朝" panose="02020609040205080304" pitchFamily="17" charset="-128"/>
              </a:rPr>
              <a:t>家事</a:t>
            </a:r>
            <a:r>
              <a:rPr kumimoji="0" lang="ja-JP" altLang="en-US" sz="2600" dirty="0">
                <a:ea typeface="ＭＳ 明朝" panose="02020609040205080304" pitchFamily="17" charset="-128"/>
              </a:rPr>
              <a:t>（労働力の維持・回復）</a:t>
            </a:r>
            <a:endParaRPr kumimoji="0" lang="en-US" altLang="ja-JP" sz="2600" dirty="0">
              <a:ea typeface="ＭＳ 明朝" panose="02020609040205080304" pitchFamily="17" charset="-128"/>
            </a:endParaRPr>
          </a:p>
          <a:p>
            <a:pPr algn="just"/>
            <a:r>
              <a:rPr kumimoji="0" lang="ja-JP" altLang="en-US" sz="2600" dirty="0">
                <a:ea typeface="ＭＳ 明朝" panose="02020609040205080304" pitchFamily="17" charset="-128"/>
              </a:rPr>
              <a:t>こういう性別役割分業の始まりは、いつから？</a:t>
            </a:r>
            <a:endParaRPr kumimoji="0" lang="en-US" altLang="ja-JP" sz="2600" dirty="0">
              <a:ea typeface="ＭＳ 明朝" panose="02020609040205080304" pitchFamily="17" charset="-128"/>
            </a:endParaRPr>
          </a:p>
          <a:p>
            <a:pPr>
              <a:buFont typeface="Wingdings" panose="05000000000000000000" pitchFamily="2" charset="2"/>
              <a:buNone/>
            </a:pPr>
            <a:endParaRPr kumimoji="0" lang="ja-JP" altLang="en-US" sz="2200" dirty="0">
              <a:ea typeface="ＭＳ 明朝" panose="02020609040205080304" pitchFamily="17"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a:extLst>
              <a:ext uri="{FF2B5EF4-FFF2-40B4-BE49-F238E27FC236}">
                <a16:creationId xmlns:a16="http://schemas.microsoft.com/office/drawing/2014/main" id="{916BCB14-8481-0702-5CF3-7460CD3D2898}"/>
              </a:ext>
            </a:extLst>
          </p:cNvPr>
          <p:cNvSpPr>
            <a:spLocks noGrp="1" noChangeArrowheads="1"/>
          </p:cNvSpPr>
          <p:nvPr>
            <p:ph type="title"/>
          </p:nvPr>
        </p:nvSpPr>
        <p:spPr>
          <a:xfrm>
            <a:off x="737133" y="608243"/>
            <a:ext cx="7669733" cy="540097"/>
          </a:xfrm>
        </p:spPr>
        <p:txBody>
          <a:bodyPr wrap="square" anchor="b">
            <a:normAutofit fontScale="90000"/>
          </a:bodyPr>
          <a:lstStyle/>
          <a:p>
            <a:r>
              <a:rPr kumimoji="0" lang="en-US" altLang="ja-JP"/>
              <a:t>18−19</a:t>
            </a:r>
            <a:r>
              <a:rPr kumimoji="0" lang="en-US" altLang="en-US"/>
              <a:t>世紀のドイツの家庭生活</a:t>
            </a:r>
            <a:endParaRPr kumimoji="0" lang="ja-JP" altLang="en-US"/>
          </a:p>
        </p:txBody>
      </p:sp>
      <p:sp>
        <p:nvSpPr>
          <p:cNvPr id="196611" name="Rectangle 3">
            <a:extLst>
              <a:ext uri="{FF2B5EF4-FFF2-40B4-BE49-F238E27FC236}">
                <a16:creationId xmlns:a16="http://schemas.microsoft.com/office/drawing/2014/main" id="{6A3600DC-FA7C-6A8B-93A5-381658F54BC9}"/>
              </a:ext>
            </a:extLst>
          </p:cNvPr>
          <p:cNvSpPr>
            <a:spLocks noGrp="1" noChangeArrowheads="1"/>
          </p:cNvSpPr>
          <p:nvPr>
            <p:ph sz="half" idx="1"/>
          </p:nvPr>
        </p:nvSpPr>
        <p:spPr>
          <a:xfrm>
            <a:off x="566738" y="1752600"/>
            <a:ext cx="4797350" cy="4124672"/>
          </a:xfrm>
        </p:spPr>
        <p:txBody>
          <a:bodyPr wrap="square" anchor="t">
            <a:normAutofit lnSpcReduction="10000"/>
          </a:bodyPr>
          <a:lstStyle/>
          <a:p>
            <a:pPr>
              <a:lnSpc>
                <a:spcPct val="90000"/>
              </a:lnSpc>
            </a:pPr>
            <a:r>
              <a:rPr kumimoji="0" lang="ja-JP" altLang="en-US" sz="1500" dirty="0"/>
              <a:t>姫岡とし子</a:t>
            </a:r>
            <a:r>
              <a:rPr kumimoji="0" lang="en-US" altLang="ja-JP" sz="1500" dirty="0"/>
              <a:t>(2008)</a:t>
            </a:r>
            <a:r>
              <a:rPr kumimoji="0" lang="ja-JP" altLang="en-US" sz="1500" dirty="0"/>
              <a:t>「ヨーロッパの家族史」山川</a:t>
            </a:r>
            <a:r>
              <a:rPr kumimoji="0" lang="ja-JP" altLang="en-US" sz="1800" dirty="0"/>
              <a:t>出版</a:t>
            </a:r>
            <a:r>
              <a:rPr kumimoji="0" lang="en-US" altLang="ja-JP" sz="1800" dirty="0"/>
              <a:t>,729</a:t>
            </a:r>
            <a:r>
              <a:rPr kumimoji="0" lang="ja-JP" altLang="en-US" sz="1800" dirty="0"/>
              <a:t>円</a:t>
            </a:r>
            <a:endParaRPr kumimoji="0" lang="en-US" altLang="ja-JP" sz="1800" dirty="0"/>
          </a:p>
          <a:p>
            <a:pPr>
              <a:lnSpc>
                <a:spcPct val="90000"/>
              </a:lnSpc>
            </a:pPr>
            <a:r>
              <a:rPr kumimoji="0" lang="en-US" altLang="en-US" sz="1800" dirty="0" err="1">
                <a:hlinkClick r:id="rId2"/>
              </a:rPr>
              <a:t>ゲーテのお母さん＝中産階級</a:t>
            </a:r>
            <a:r>
              <a:rPr kumimoji="0" lang="en-US" altLang="ja-JP" sz="1800" dirty="0"/>
              <a:t> p.17-30 </a:t>
            </a:r>
            <a:r>
              <a:rPr kumimoji="0" lang="ja-JP" altLang="en-US" sz="1800" dirty="0"/>
              <a:t>参照</a:t>
            </a:r>
            <a:endParaRPr kumimoji="0" lang="en-US" altLang="ja-JP" sz="1800" dirty="0"/>
          </a:p>
          <a:p>
            <a:pPr>
              <a:lnSpc>
                <a:spcPct val="90000"/>
              </a:lnSpc>
            </a:pPr>
            <a:r>
              <a:rPr kumimoji="0" lang="en-US" altLang="en-US" sz="1800" dirty="0" err="1"/>
              <a:t>官僚</a:t>
            </a:r>
            <a:r>
              <a:rPr kumimoji="0" lang="ja-JP" altLang="en-US" sz="1800" dirty="0"/>
              <a:t>・役人</a:t>
            </a:r>
            <a:r>
              <a:rPr kumimoji="0" lang="en-US" altLang="ja-JP" sz="1800" dirty="0"/>
              <a:t> </a:t>
            </a:r>
            <a:r>
              <a:rPr kumimoji="0" lang="en-US" altLang="ja-JP" sz="1800" dirty="0" err="1"/>
              <a:t>Beamter</a:t>
            </a:r>
            <a:r>
              <a:rPr kumimoji="0" lang="en-US" altLang="ja-JP" sz="1800" dirty="0"/>
              <a:t> (</a:t>
            </a:r>
            <a:r>
              <a:rPr kumimoji="0" lang="ja-JP" altLang="en-US" sz="1800" dirty="0"/>
              <a:t>ベアムター）</a:t>
            </a:r>
            <a:r>
              <a:rPr kumimoji="0" lang="en-US" altLang="en-US" sz="1800" dirty="0" err="1"/>
              <a:t>の配偶者</a:t>
            </a:r>
            <a:endParaRPr kumimoji="0" lang="en-US" altLang="ja-JP" sz="1800" dirty="0"/>
          </a:p>
          <a:p>
            <a:pPr>
              <a:lnSpc>
                <a:spcPct val="90000"/>
              </a:lnSpc>
            </a:pPr>
            <a:r>
              <a:rPr kumimoji="0" lang="en-US" altLang="en-US" sz="1800" dirty="0" err="1"/>
              <a:t>自家製造</a:t>
            </a:r>
            <a:r>
              <a:rPr kumimoji="0" lang="ja-JP" altLang="en-US" sz="1800" dirty="0"/>
              <a:t>：ソーセージなどの薫製・酢漬キャベツ・ケーキ（</a:t>
            </a:r>
            <a:r>
              <a:rPr kumimoji="0" lang="en-US" altLang="en-US" sz="1800" dirty="0" err="1"/>
              <a:t>日本の味噌、醤油、漬け物など</a:t>
            </a:r>
            <a:r>
              <a:rPr kumimoji="0" lang="ja-JP" altLang="en-US" sz="1800" dirty="0"/>
              <a:t>）</a:t>
            </a:r>
            <a:endParaRPr kumimoji="0" lang="en-US" altLang="ja-JP" sz="1800" dirty="0"/>
          </a:p>
          <a:p>
            <a:pPr>
              <a:lnSpc>
                <a:spcPct val="90000"/>
              </a:lnSpc>
              <a:buFont typeface="Wingdings" panose="05000000000000000000" pitchFamily="2" charset="2"/>
              <a:buNone/>
            </a:pPr>
            <a:r>
              <a:rPr kumimoji="0" lang="ja-JP" altLang="en-US" sz="1800" dirty="0"/>
              <a:t>　　</a:t>
            </a:r>
            <a:r>
              <a:rPr kumimoji="0" lang="en-US" altLang="ja-JP" sz="1800" dirty="0"/>
              <a:t>→</a:t>
            </a:r>
            <a:r>
              <a:rPr kumimoji="0" lang="en-US" altLang="en-US" sz="1800" dirty="0" err="1"/>
              <a:t>市場化により買えるものが増える</a:t>
            </a:r>
            <a:r>
              <a:rPr kumimoji="0" lang="en-US" altLang="en-US" sz="1800" dirty="0"/>
              <a:t>。</a:t>
            </a:r>
            <a:r>
              <a:rPr kumimoji="0" lang="en-US" altLang="ja-JP" sz="1800" dirty="0"/>
              <a:t>→</a:t>
            </a:r>
            <a:r>
              <a:rPr kumimoji="0" lang="en-US" altLang="en-US" sz="1800" dirty="0" err="1"/>
              <a:t>生活のゆとり</a:t>
            </a:r>
            <a:endParaRPr kumimoji="0" lang="en-US" altLang="ja-JP" sz="1800" dirty="0"/>
          </a:p>
          <a:p>
            <a:pPr>
              <a:lnSpc>
                <a:spcPct val="90000"/>
              </a:lnSpc>
              <a:buFont typeface="Wingdings" panose="05000000000000000000" pitchFamily="2" charset="2"/>
              <a:buNone/>
            </a:pPr>
            <a:r>
              <a:rPr kumimoji="0" lang="ja-JP" altLang="en-US" sz="1800" dirty="0"/>
              <a:t>　　　</a:t>
            </a:r>
            <a:r>
              <a:rPr kumimoji="0" lang="en-US" altLang="ja-JP" sz="1800" dirty="0"/>
              <a:t>→</a:t>
            </a:r>
            <a:r>
              <a:rPr kumimoji="0" lang="en-US" altLang="en-US" sz="1800" dirty="0" err="1"/>
              <a:t>レストランの料理を真似て、簡素化して家庭料理を作る</a:t>
            </a:r>
            <a:endParaRPr kumimoji="0" lang="en-US" altLang="ja-JP" sz="1800" dirty="0"/>
          </a:p>
          <a:p>
            <a:pPr>
              <a:lnSpc>
                <a:spcPct val="90000"/>
              </a:lnSpc>
            </a:pPr>
            <a:r>
              <a:rPr kumimoji="0" lang="en-US" altLang="en-US" sz="1800" dirty="0" err="1"/>
              <a:t>意外と仕事は多</a:t>
            </a:r>
            <a:r>
              <a:rPr kumimoji="0" lang="ja-JP" altLang="en-US" sz="1800" dirty="0"/>
              <a:t>い。しかし</a:t>
            </a:r>
            <a:endParaRPr kumimoji="0" lang="en-US" altLang="ja-JP" sz="1800" dirty="0"/>
          </a:p>
          <a:p>
            <a:pPr>
              <a:lnSpc>
                <a:spcPct val="90000"/>
              </a:lnSpc>
            </a:pPr>
            <a:r>
              <a:rPr kumimoji="0" lang="en-US" altLang="en-US" sz="1800" dirty="0" err="1">
                <a:hlinkClick r:id="rId3"/>
              </a:rPr>
              <a:t>召使い・女中さん</a:t>
            </a:r>
            <a:r>
              <a:rPr kumimoji="0" lang="ja-JP" altLang="en-US" sz="1800" dirty="0">
                <a:hlinkClick r:id="rId3"/>
              </a:rPr>
              <a:t>を使うという手があった</a:t>
            </a:r>
            <a:r>
              <a:rPr kumimoji="0" lang="en-US" altLang="ja-JP" sz="1800" dirty="0"/>
              <a:t>→</a:t>
            </a:r>
            <a:r>
              <a:rPr kumimoji="0" lang="en-US" altLang="en-US" sz="1800" dirty="0" err="1"/>
              <a:t>小作人、使用人、洗濯女</a:t>
            </a:r>
            <a:endParaRPr kumimoji="0" lang="en-US" altLang="ja-JP" sz="1800" dirty="0"/>
          </a:p>
        </p:txBody>
      </p:sp>
      <p:pic>
        <p:nvPicPr>
          <p:cNvPr id="4" name="図 3" descr="図書館にいる男性&#10;&#10;自動的に生成された説明">
            <a:extLst>
              <a:ext uri="{FF2B5EF4-FFF2-40B4-BE49-F238E27FC236}">
                <a16:creationId xmlns:a16="http://schemas.microsoft.com/office/drawing/2014/main" id="{686AC451-EE0B-A5DF-CAFB-88AE44AE540F}"/>
              </a:ext>
            </a:extLst>
          </p:cNvPr>
          <p:cNvPicPr>
            <a:picLocks noChangeAspect="1"/>
          </p:cNvPicPr>
          <p:nvPr/>
        </p:nvPicPr>
        <p:blipFill rotWithShape="1">
          <a:blip r:embed="rId4"/>
          <a:srcRect b="9385"/>
          <a:stretch/>
        </p:blipFill>
        <p:spPr>
          <a:xfrm>
            <a:off x="5389857" y="2060848"/>
            <a:ext cx="3355603" cy="3648812"/>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タイトル 1">
            <a:extLst>
              <a:ext uri="{FF2B5EF4-FFF2-40B4-BE49-F238E27FC236}">
                <a16:creationId xmlns:a16="http://schemas.microsoft.com/office/drawing/2014/main" id="{F5533E60-2C24-16E2-78B1-435938420FA7}"/>
              </a:ext>
            </a:extLst>
          </p:cNvPr>
          <p:cNvSpPr>
            <a:spLocks noGrp="1"/>
          </p:cNvSpPr>
          <p:nvPr>
            <p:ph type="title"/>
          </p:nvPr>
        </p:nvSpPr>
        <p:spPr/>
        <p:txBody>
          <a:bodyPr/>
          <a:lstStyle/>
          <a:p>
            <a:r>
              <a:rPr lang="en-US" altLang="ja-JP">
                <a:ea typeface="ＭＳ Ｐゴシック" panose="020B0600070205080204" pitchFamily="50" charset="-128"/>
              </a:rPr>
              <a:t>GOETHE-HAUS</a:t>
            </a:r>
            <a:endParaRPr lang="ja-JP" altLang="en-US">
              <a:ea typeface="ＭＳ Ｐゴシック" panose="020B0600070205080204" pitchFamily="50" charset="-128"/>
            </a:endParaRPr>
          </a:p>
        </p:txBody>
      </p:sp>
      <p:pic>
        <p:nvPicPr>
          <p:cNvPr id="35843" name="図 3">
            <a:extLst>
              <a:ext uri="{FF2B5EF4-FFF2-40B4-BE49-F238E27FC236}">
                <a16:creationId xmlns:a16="http://schemas.microsoft.com/office/drawing/2014/main" id="{E20BEA63-D939-ED21-85E2-2F6AA8CD5C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04800"/>
            <a:ext cx="1524000"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図 4" descr="image_preview.jpeg">
            <a:extLst>
              <a:ext uri="{FF2B5EF4-FFF2-40B4-BE49-F238E27FC236}">
                <a16:creationId xmlns:a16="http://schemas.microsoft.com/office/drawing/2014/main" id="{6F64DFAF-C367-CCE3-348B-8B36FFF2B0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057400"/>
            <a:ext cx="1828800"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図 5" descr="kueche-1.jpg">
            <a:extLst>
              <a:ext uri="{FF2B5EF4-FFF2-40B4-BE49-F238E27FC236}">
                <a16:creationId xmlns:a16="http://schemas.microsoft.com/office/drawing/2014/main" id="{F508DF4E-E834-1506-1540-492D047E938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057400"/>
            <a:ext cx="3505200"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図 6">
            <a:extLst>
              <a:ext uri="{FF2B5EF4-FFF2-40B4-BE49-F238E27FC236}">
                <a16:creationId xmlns:a16="http://schemas.microsoft.com/office/drawing/2014/main" id="{A6B61B43-8804-C06F-4104-4653F69E893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2667000"/>
            <a:ext cx="2133600" cy="323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a:extLst>
              <a:ext uri="{FF2B5EF4-FFF2-40B4-BE49-F238E27FC236}">
                <a16:creationId xmlns:a16="http://schemas.microsoft.com/office/drawing/2014/main" id="{717E310B-96AB-137B-36F1-8D5C2E3FDFF5}"/>
              </a:ext>
            </a:extLst>
          </p:cNvPr>
          <p:cNvSpPr>
            <a:spLocks noGrp="1" noChangeArrowheads="1"/>
          </p:cNvSpPr>
          <p:nvPr>
            <p:ph type="title"/>
          </p:nvPr>
        </p:nvSpPr>
        <p:spPr>
          <a:noFill/>
        </p:spPr>
        <p:txBody>
          <a:bodyPr anchor="ctr"/>
          <a:lstStyle/>
          <a:p>
            <a:r>
              <a:rPr kumimoji="0" lang="en-US" altLang="en-US">
                <a:solidFill>
                  <a:schemeClr val="tx1"/>
                </a:solidFill>
                <a:latin typeface="ＭＳ 明朝" panose="02020609040205080304" pitchFamily="17" charset="-128"/>
                <a:ea typeface="ＭＳ Ｐゴシック" panose="020B0600070205080204" pitchFamily="50" charset="-128"/>
              </a:rPr>
              <a:t>日本の大正期</a:t>
            </a:r>
            <a:r>
              <a:rPr kumimoji="0" lang="ja-JP" altLang="en-US">
                <a:solidFill>
                  <a:schemeClr val="tx1"/>
                </a:solidFill>
                <a:latin typeface="ＭＳ 明朝" panose="02020609040205080304" pitchFamily="17" charset="-128"/>
                <a:ea typeface="ＭＳ Ｐゴシック" panose="020B0600070205080204" pitchFamily="50" charset="-128"/>
              </a:rPr>
              <a:t>／</a:t>
            </a:r>
            <a:r>
              <a:rPr kumimoji="0" lang="en-US" altLang="en-US">
                <a:solidFill>
                  <a:schemeClr val="tx1"/>
                </a:solidFill>
                <a:latin typeface="ＭＳ 明朝" panose="02020609040205080304" pitchFamily="17" charset="-128"/>
                <a:ea typeface="ＭＳ Ｐゴシック" panose="020B0600070205080204" pitchFamily="50" charset="-128"/>
              </a:rPr>
              <a:t>第一次大戦後</a:t>
            </a:r>
            <a:endParaRPr kumimoji="0" lang="ja-JP" altLang="en-US">
              <a:solidFill>
                <a:schemeClr val="tx1"/>
              </a:solidFill>
              <a:latin typeface="ＭＳ 明朝" panose="02020609040205080304" pitchFamily="17" charset="-128"/>
              <a:ea typeface="ＭＳ Ｐゴシック" panose="020B0600070205080204" pitchFamily="50" charset="-128"/>
            </a:endParaRPr>
          </a:p>
        </p:txBody>
      </p:sp>
      <p:sp>
        <p:nvSpPr>
          <p:cNvPr id="198659" name="Rectangle 3">
            <a:extLst>
              <a:ext uri="{FF2B5EF4-FFF2-40B4-BE49-F238E27FC236}">
                <a16:creationId xmlns:a16="http://schemas.microsoft.com/office/drawing/2014/main" id="{E69D26F1-90ED-8954-18B7-1CE746DF8002}"/>
              </a:ext>
            </a:extLst>
          </p:cNvPr>
          <p:cNvSpPr>
            <a:spLocks noGrp="1" noChangeArrowheads="1"/>
          </p:cNvSpPr>
          <p:nvPr>
            <p:ph type="body" idx="1"/>
          </p:nvPr>
        </p:nvSpPr>
        <p:spPr>
          <a:xfrm>
            <a:off x="566738" y="1752600"/>
            <a:ext cx="8043862" cy="4724400"/>
          </a:xfrm>
        </p:spPr>
        <p:txBody>
          <a:bodyPr/>
          <a:lstStyle/>
          <a:p>
            <a:r>
              <a:rPr kumimoji="0" lang="en-US" altLang="en-US" sz="2800" dirty="0" err="1">
                <a:latin typeface="ＭＳ 明朝" panose="02020609040205080304" pitchFamily="17" charset="-128"/>
                <a:ea typeface="ＭＳ Ｐゴシック" panose="020B0600070205080204" pitchFamily="50" charset="-128"/>
              </a:rPr>
              <a:t>おくさん</a:t>
            </a:r>
            <a:r>
              <a:rPr kumimoji="0" lang="ja-JP" altLang="en-US" sz="2800" dirty="0">
                <a:latin typeface="ＭＳ 明朝" panose="02020609040205080304" pitchFamily="17" charset="-128"/>
                <a:ea typeface="ＭＳ 明朝" panose="02020609040205080304" pitchFamily="17" charset="-128"/>
              </a:rPr>
              <a:t>（奥さん）</a:t>
            </a:r>
            <a:r>
              <a:rPr kumimoji="0" lang="en-US" altLang="en-US" sz="2400" dirty="0">
                <a:ea typeface="ＭＳ 明朝" panose="02020609040205080304" pitchFamily="17" charset="-128"/>
              </a:rPr>
              <a:t>＝</a:t>
            </a:r>
            <a:r>
              <a:rPr kumimoji="0" lang="en-US" altLang="en-US" sz="2400" dirty="0" err="1">
                <a:solidFill>
                  <a:srgbClr val="000000"/>
                </a:solidFill>
                <a:ea typeface="ＭＳ 明朝" panose="02020609040205080304" pitchFamily="17" charset="-128"/>
              </a:rPr>
              <a:t>中産階級</a:t>
            </a:r>
            <a:endParaRPr kumimoji="0" lang="en-US" altLang="ja-JP" sz="1800" dirty="0">
              <a:solidFill>
                <a:srgbClr val="000000"/>
              </a:solidFill>
              <a:latin typeface="ＭＳ 明朝" panose="02020609040205080304" pitchFamily="17" charset="-128"/>
              <a:ea typeface="ＭＳ 明朝" panose="02020609040205080304" pitchFamily="17" charset="-128"/>
            </a:endParaRPr>
          </a:p>
          <a:p>
            <a:pPr algn="just"/>
            <a:r>
              <a:rPr kumimoji="0" lang="en-US" altLang="en-US" dirty="0" err="1">
                <a:latin typeface="ＭＳ 明朝" panose="02020609040205080304" pitchFamily="17" charset="-128"/>
                <a:ea typeface="ＭＳ 明朝" panose="02020609040205080304" pitchFamily="17" charset="-128"/>
              </a:rPr>
              <a:t>月給取り</a:t>
            </a:r>
            <a:r>
              <a:rPr kumimoji="0" lang="ja-JP" altLang="en-US" dirty="0">
                <a:latin typeface="ＭＳ 明朝" panose="02020609040205080304" pitchFamily="17" charset="-128"/>
                <a:ea typeface="ＭＳ 明朝" panose="02020609040205080304" pitchFamily="17" charset="-128"/>
              </a:rPr>
              <a:t>（げっきゅうとり）：</a:t>
            </a:r>
            <a:r>
              <a:rPr kumimoji="0" lang="en-US" altLang="en-US" dirty="0" err="1">
                <a:latin typeface="ＭＳ 明朝" panose="02020609040205080304" pitchFamily="17" charset="-128"/>
                <a:ea typeface="ＭＳ 明朝" panose="02020609040205080304" pitchFamily="17" charset="-128"/>
              </a:rPr>
              <a:t>大組織の管理的労働を担う俸給生活者の妻</a:t>
            </a:r>
            <a:endParaRPr kumimoji="0" lang="en-US" altLang="ja-JP" dirty="0">
              <a:latin typeface="ＭＳ 明朝" panose="02020609040205080304" pitchFamily="17" charset="-128"/>
              <a:ea typeface="ＭＳ 明朝" panose="02020609040205080304" pitchFamily="17" charset="-128"/>
            </a:endParaRPr>
          </a:p>
          <a:p>
            <a:pPr algn="just"/>
            <a:r>
              <a:rPr kumimoji="0" lang="en-US" altLang="en-US" sz="2800" dirty="0" err="1">
                <a:latin typeface="ＭＳ 明朝" panose="02020609040205080304" pitchFamily="17" charset="-128"/>
                <a:ea typeface="ＭＳ 明朝" panose="02020609040205080304" pitchFamily="17" charset="-128"/>
              </a:rPr>
              <a:t>商家・地主「旧中間層</a:t>
            </a:r>
            <a:r>
              <a:rPr kumimoji="0" lang="en-US" altLang="en-US" sz="2800" dirty="0">
                <a:latin typeface="ＭＳ 明朝" panose="02020609040205080304" pitchFamily="17" charset="-128"/>
                <a:ea typeface="ＭＳ 明朝" panose="02020609040205080304" pitchFamily="17" charset="-128"/>
              </a:rPr>
              <a:t>」</a:t>
            </a:r>
            <a:r>
              <a:rPr kumimoji="0" lang="ja-JP" altLang="en-US" sz="2800" dirty="0">
                <a:latin typeface="ＭＳ 明朝" panose="02020609040205080304" pitchFamily="17" charset="-128"/>
                <a:ea typeface="ＭＳ 明朝" panose="02020609040205080304" pitchFamily="17" charset="-128"/>
              </a:rPr>
              <a:t>から</a:t>
            </a:r>
            <a:endParaRPr kumimoji="0" lang="en-US" altLang="ja-JP" sz="2800" dirty="0">
              <a:latin typeface="ＭＳ 明朝" panose="02020609040205080304" pitchFamily="17" charset="-128"/>
              <a:ea typeface="ＭＳ 明朝" panose="02020609040205080304" pitchFamily="17" charset="-128"/>
            </a:endParaRPr>
          </a:p>
          <a:p>
            <a:pPr algn="just"/>
            <a:r>
              <a:rPr kumimoji="0" lang="en-US" altLang="en-US" sz="3200" dirty="0">
                <a:latin typeface="ＭＳ 明朝" panose="02020609040205080304" pitchFamily="17" charset="-128"/>
                <a:ea typeface="ＭＳ 明朝" panose="02020609040205080304" pitchFamily="17" charset="-128"/>
              </a:rPr>
              <a:t>「</a:t>
            </a:r>
            <a:r>
              <a:rPr kumimoji="0" lang="en-US" altLang="en-US" sz="3200" dirty="0" err="1">
                <a:latin typeface="ＭＳ 明朝" panose="02020609040205080304" pitchFamily="17" charset="-128"/>
                <a:ea typeface="ＭＳ 明朝" panose="02020609040205080304" pitchFamily="17" charset="-128"/>
              </a:rPr>
              <a:t>新中間層」会社員・官吏・教師</a:t>
            </a:r>
            <a:r>
              <a:rPr kumimoji="0" lang="ja-JP" altLang="en-US" sz="3200" dirty="0">
                <a:latin typeface="ＭＳ 明朝" panose="02020609040205080304" pitchFamily="17" charset="-128"/>
                <a:ea typeface="ＭＳ 明朝" panose="02020609040205080304" pitchFamily="17" charset="-128"/>
              </a:rPr>
              <a:t>へ</a:t>
            </a:r>
            <a:endParaRPr kumimoji="0" lang="en-US" altLang="ja-JP" sz="3200" dirty="0">
              <a:latin typeface="ＭＳ 明朝" panose="02020609040205080304" pitchFamily="17" charset="-128"/>
              <a:ea typeface="ＭＳ 明朝" panose="02020609040205080304" pitchFamily="17" charset="-128"/>
            </a:endParaRPr>
          </a:p>
          <a:p>
            <a:pPr algn="just"/>
            <a:r>
              <a:rPr kumimoji="0" lang="en-US" altLang="en-US" dirty="0" err="1">
                <a:latin typeface="ＭＳ 明朝" panose="02020609040205080304" pitchFamily="17" charset="-128"/>
                <a:ea typeface="ＭＳ Ｐゴシック" panose="020B0600070205080204" pitchFamily="50" charset="-128"/>
              </a:rPr>
              <a:t>職住分離</a:t>
            </a:r>
            <a:r>
              <a:rPr kumimoji="0" lang="ja-JP" altLang="en-US" dirty="0">
                <a:latin typeface="ＭＳ 明朝" panose="02020609040205080304" pitchFamily="17" charset="-128"/>
                <a:ea typeface="ＭＳ Ｐゴシック" panose="020B0600070205080204" pitchFamily="50" charset="-128"/>
              </a:rPr>
              <a:t>（</a:t>
            </a:r>
            <a:r>
              <a:rPr kumimoji="0" lang="en-US" altLang="en-US" dirty="0" err="1">
                <a:latin typeface="ＭＳ 明朝" panose="02020609040205080304" pitchFamily="17" charset="-128"/>
                <a:ea typeface="ＭＳ Ｐゴシック" panose="020B0600070205080204" pitchFamily="50" charset="-128"/>
              </a:rPr>
              <a:t>中廊下型住宅様式</a:t>
            </a:r>
            <a:r>
              <a:rPr kumimoji="0" lang="ja-JP" altLang="en-US" dirty="0">
                <a:latin typeface="ＭＳ 明朝" panose="02020609040205080304" pitchFamily="17" charset="-128"/>
                <a:ea typeface="ＭＳ Ｐゴシック" panose="020B0600070205080204" pitchFamily="50" charset="-128"/>
              </a:rPr>
              <a:t>／</a:t>
            </a:r>
            <a:r>
              <a:rPr kumimoji="0" lang="en-US" altLang="en-US" dirty="0" err="1">
                <a:latin typeface="ＭＳ 明朝" panose="02020609040205080304" pitchFamily="17" charset="-128"/>
                <a:ea typeface="ＭＳ Ｐゴシック" panose="020B0600070205080204" pitchFamily="50" charset="-128"/>
              </a:rPr>
              <a:t>女中部屋</a:t>
            </a:r>
            <a:r>
              <a:rPr kumimoji="0" lang="ja-JP" altLang="en-US" dirty="0">
                <a:latin typeface="ＭＳ 明朝" panose="02020609040205080304" pitchFamily="17" charset="-128"/>
                <a:ea typeface="ＭＳ Ｐゴシック" panose="020B0600070205080204" pitchFamily="50" charset="-128"/>
              </a:rPr>
              <a:t>）</a:t>
            </a:r>
            <a:endParaRPr kumimoji="0" lang="en-US" altLang="ja-JP" dirty="0">
              <a:latin typeface="ＭＳ 明朝" panose="02020609040205080304" pitchFamily="17" charset="-128"/>
              <a:ea typeface="ＭＳ Ｐゴシック" panose="020B0600070205080204" pitchFamily="50" charset="-128"/>
            </a:endParaRPr>
          </a:p>
          <a:p>
            <a:pPr algn="just"/>
            <a:r>
              <a:rPr kumimoji="0" lang="en-US" altLang="en-US" dirty="0" err="1">
                <a:latin typeface="ＭＳ 明朝" panose="02020609040205080304" pitchFamily="17" charset="-128"/>
                <a:ea typeface="ＭＳ Ｐゴシック" panose="020B0600070205080204" pitchFamily="50" charset="-128"/>
              </a:rPr>
              <a:t>主婦一人では家事をこなしきれない</a:t>
            </a:r>
            <a:endParaRPr kumimoji="0" lang="en-US" altLang="ja-JP" dirty="0">
              <a:latin typeface="ＭＳ 明朝" panose="02020609040205080304" pitchFamily="17" charset="-128"/>
              <a:ea typeface="ＭＳ Ｐゴシック" panose="020B0600070205080204" pitchFamily="50" charset="-128"/>
            </a:endParaRPr>
          </a:p>
          <a:p>
            <a:pPr algn="just"/>
            <a:r>
              <a:rPr kumimoji="0" lang="en-US" altLang="ja-JP" dirty="0">
                <a:latin typeface="ＭＳ 明朝" panose="02020609040205080304" pitchFamily="17" charset="-128"/>
                <a:ea typeface="ＭＳ Ｐゴシック" panose="020B0600070205080204" pitchFamily="50" charset="-128"/>
              </a:rPr>
              <a:t>→</a:t>
            </a:r>
            <a:r>
              <a:rPr kumimoji="0" lang="en-US" altLang="en-US" dirty="0" err="1">
                <a:latin typeface="ＭＳ 明朝" panose="02020609040205080304" pitchFamily="17" charset="-128"/>
                <a:ea typeface="ＭＳ Ｐゴシック" panose="020B0600070205080204" pitchFamily="50" charset="-128"/>
              </a:rPr>
              <a:t>家事使用人が不可欠</a:t>
            </a:r>
            <a:r>
              <a:rPr kumimoji="0" lang="en-US" altLang="en-US" dirty="0">
                <a:latin typeface="ＭＳ 明朝" panose="02020609040205080304" pitchFamily="17" charset="-128"/>
                <a:ea typeface="ＭＳ Ｐゴシック" panose="020B0600070205080204" pitchFamily="50" charset="-128"/>
              </a:rPr>
              <a:t>　</a:t>
            </a:r>
            <a:endParaRPr kumimoji="0" lang="ja-JP" altLang="en-US" dirty="0">
              <a:latin typeface="ＭＳ 明朝" panose="02020609040205080304" pitchFamily="17" charset="-128"/>
              <a:ea typeface="ＭＳ Ｐゴシック" panose="020B0600070205080204" pitchFamily="50"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6E1CF-FCC3-2C74-853B-9084D8816EB4}"/>
            </a:ext>
          </a:extLst>
        </p:cNvPr>
        <p:cNvGrpSpPr/>
        <p:nvPr/>
      </p:nvGrpSpPr>
      <p:grpSpPr>
        <a:xfrm>
          <a:off x="0" y="0"/>
          <a:ext cx="0" cy="0"/>
          <a:chOff x="0" y="0"/>
          <a:chExt cx="0" cy="0"/>
        </a:xfrm>
      </p:grpSpPr>
      <p:sp>
        <p:nvSpPr>
          <p:cNvPr id="35842" name="タイトル 1">
            <a:extLst>
              <a:ext uri="{FF2B5EF4-FFF2-40B4-BE49-F238E27FC236}">
                <a16:creationId xmlns:a16="http://schemas.microsoft.com/office/drawing/2014/main" id="{9FF5EA28-0C22-1543-42B6-2B6C7A75CCEB}"/>
              </a:ext>
            </a:extLst>
          </p:cNvPr>
          <p:cNvSpPr>
            <a:spLocks noGrp="1"/>
          </p:cNvSpPr>
          <p:nvPr>
            <p:ph type="title"/>
          </p:nvPr>
        </p:nvSpPr>
        <p:spPr>
          <a:xfrm>
            <a:off x="827583" y="296263"/>
            <a:ext cx="6871815" cy="1116514"/>
          </a:xfrm>
        </p:spPr>
        <p:txBody>
          <a:bodyPr/>
          <a:lstStyle/>
          <a:p>
            <a:r>
              <a:rPr kumimoji="0" lang="ja-JP" altLang="en-US" dirty="0">
                <a:ea typeface="ＭＳ Ｐゴシック" panose="020B0600070205080204" pitchFamily="50" charset="-128"/>
              </a:rPr>
              <a:t>宮部みゆきの「蒲生邸事件」</a:t>
            </a:r>
            <a:endParaRPr lang="ja-JP" altLang="en-US" dirty="0">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25BF2734-0336-6541-60A2-8711DFDEFE26}"/>
              </a:ext>
            </a:extLst>
          </p:cNvPr>
          <p:cNvSpPr txBox="1"/>
          <p:nvPr/>
        </p:nvSpPr>
        <p:spPr>
          <a:xfrm>
            <a:off x="811143" y="1916832"/>
            <a:ext cx="7458355" cy="369332"/>
          </a:xfrm>
          <a:prstGeom prst="rect">
            <a:avLst/>
          </a:prstGeom>
          <a:noFill/>
        </p:spPr>
        <p:txBody>
          <a:bodyPr wrap="square" rtlCol="0">
            <a:spAutoFit/>
          </a:bodyPr>
          <a:lstStyle/>
          <a:p>
            <a:pPr>
              <a:lnSpc>
                <a:spcPct val="90000"/>
              </a:lnSpc>
            </a:pPr>
            <a:r>
              <a:rPr kumimoji="0" lang="en-US" altLang="en-US" sz="2000" dirty="0">
                <a:latin typeface="ＭＳ 明朝" panose="02020609040205080304" pitchFamily="17" charset="-128"/>
                <a:ea typeface="ＭＳ Ｐゴシック" panose="020B0600070205080204" pitchFamily="50" charset="-128"/>
              </a:rPr>
              <a:t>戦前</a:t>
            </a:r>
            <a:r>
              <a:rPr kumimoji="0" lang="en-US" altLang="ja-JP" sz="2000" dirty="0">
                <a:latin typeface="Century" panose="02040604050505020304" pitchFamily="18" charset="0"/>
                <a:ea typeface="ＭＳ Ｐゴシック" panose="020B0600070205080204" pitchFamily="50" charset="-128"/>
              </a:rPr>
              <a:t>2</a:t>
            </a:r>
            <a:r>
              <a:rPr kumimoji="0" lang="en-US" altLang="en-US" sz="2000" dirty="0">
                <a:latin typeface="ＭＳ 明朝" panose="02020609040205080304" pitchFamily="17" charset="-128"/>
                <a:ea typeface="ＭＳ Ｐゴシック" panose="020B0600070205080204" pitchFamily="50" charset="-128"/>
              </a:rPr>
              <a:t>．</a:t>
            </a:r>
            <a:r>
              <a:rPr kumimoji="0" lang="en-US" altLang="ja-JP" sz="2000" dirty="0">
                <a:latin typeface="Century" panose="02040604050505020304" pitchFamily="18" charset="0"/>
                <a:ea typeface="ＭＳ Ｐゴシック" panose="020B0600070205080204" pitchFamily="50" charset="-128"/>
              </a:rPr>
              <a:t>26</a:t>
            </a:r>
            <a:r>
              <a:rPr kumimoji="0" lang="en-US" altLang="en-US" sz="2000" dirty="0">
                <a:latin typeface="ＭＳ 明朝" panose="02020609040205080304" pitchFamily="17" charset="-128"/>
                <a:ea typeface="ＭＳ Ｐゴシック" panose="020B0600070205080204" pitchFamily="50" charset="-128"/>
              </a:rPr>
              <a:t>事件</a:t>
            </a:r>
            <a:r>
              <a:rPr kumimoji="0" lang="ja-JP" altLang="en-US" sz="2000" dirty="0">
                <a:latin typeface="ＭＳ 明朝" panose="02020609040205080304" pitchFamily="17" charset="-128"/>
                <a:ea typeface="ＭＳ Ｐゴシック" panose="020B0600070205080204" pitchFamily="50" charset="-128"/>
              </a:rPr>
              <a:t>（１９３６年）</a:t>
            </a:r>
            <a:r>
              <a:rPr kumimoji="0" lang="en-US" altLang="en-US" sz="2000" dirty="0" err="1">
                <a:latin typeface="ＭＳ 明朝" panose="02020609040205080304" pitchFamily="17" charset="-128"/>
                <a:ea typeface="ＭＳ Ｐゴシック" panose="020B0600070205080204" pitchFamily="50" charset="-128"/>
              </a:rPr>
              <a:t>頃の家庭生活</a:t>
            </a:r>
            <a:r>
              <a:rPr kumimoji="0" lang="en-US" altLang="en-US" sz="2000" dirty="0">
                <a:latin typeface="ＭＳ 明朝" panose="02020609040205080304" pitchFamily="17" charset="-128"/>
                <a:ea typeface="ＭＳ Ｐゴシック" panose="020B0600070205080204" pitchFamily="50" charset="-128"/>
              </a:rPr>
              <a:t>。</a:t>
            </a:r>
            <a:endParaRPr kumimoji="0" lang="en-US" altLang="ja-JP" sz="2000" dirty="0">
              <a:latin typeface="ＭＳ 明朝" panose="02020609040205080304" pitchFamily="17" charset="-128"/>
              <a:ea typeface="ＭＳ Ｐゴシック" panose="020B0600070205080204" pitchFamily="50" charset="-128"/>
            </a:endParaRPr>
          </a:p>
        </p:txBody>
      </p:sp>
      <p:sp>
        <p:nvSpPr>
          <p:cNvPr id="37893" name="テキスト ボックス 4">
            <a:extLst>
              <a:ext uri="{FF2B5EF4-FFF2-40B4-BE49-F238E27FC236}">
                <a16:creationId xmlns:a16="http://schemas.microsoft.com/office/drawing/2014/main" id="{468E679F-201D-0BE9-B3C3-479E1E5C7217}"/>
              </a:ext>
            </a:extLst>
          </p:cNvPr>
          <p:cNvSpPr txBox="1">
            <a:spLocks noChangeArrowheads="1"/>
          </p:cNvSpPr>
          <p:nvPr/>
        </p:nvSpPr>
        <p:spPr bwMode="auto">
          <a:xfrm>
            <a:off x="811143" y="5685050"/>
            <a:ext cx="68882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ja-JP" altLang="en-US" sz="1350" dirty="0">
                <a:solidFill>
                  <a:srgbClr val="FF0000"/>
                </a:solidFill>
                <a:latin typeface="ＭＳ 明朝" panose="02020609040205080304" pitchFamily="17" charset="-128"/>
                <a:ea typeface="ＭＳ 明朝" panose="02020609040205080304" pitchFamily="17" charset="-128"/>
              </a:rPr>
              <a:t>　</a:t>
            </a:r>
            <a:r>
              <a:rPr lang="ja-JP" altLang="en-US" sz="1800" dirty="0">
                <a:solidFill>
                  <a:srgbClr val="FF0000"/>
                </a:solidFill>
                <a:latin typeface="ＭＳ 明朝" panose="02020609040205080304" pitchFamily="17" charset="-128"/>
                <a:ea typeface="ＭＳ 明朝" panose="02020609040205080304" pitchFamily="17" charset="-128"/>
              </a:rPr>
              <a:t>宮部みゆき</a:t>
            </a:r>
            <a:r>
              <a:rPr lang="en-US" altLang="ja-JP" sz="1800" dirty="0">
                <a:solidFill>
                  <a:srgbClr val="FF0000"/>
                </a:solidFill>
                <a:latin typeface="ＭＳ 明朝" panose="02020609040205080304" pitchFamily="17" charset="-128"/>
                <a:ea typeface="ＭＳ 明朝" panose="02020609040205080304" pitchFamily="17" charset="-128"/>
              </a:rPr>
              <a:t>(2000)</a:t>
            </a:r>
            <a:r>
              <a:rPr lang="ja-JP" altLang="en-US" sz="1800" dirty="0">
                <a:solidFill>
                  <a:srgbClr val="FF0000"/>
                </a:solidFill>
                <a:latin typeface="ＭＳ 明朝" panose="02020609040205080304" pitchFamily="17" charset="-128"/>
                <a:ea typeface="ＭＳ 明朝" panose="02020609040205080304" pitchFamily="17" charset="-128"/>
              </a:rPr>
              <a:t>「蒲生邸事件 」文春文庫　文藝春秋　</a:t>
            </a:r>
            <a:r>
              <a:rPr lang="en-US" altLang="ja-JP" sz="1800" dirty="0">
                <a:solidFill>
                  <a:srgbClr val="FF0000"/>
                </a:solidFill>
                <a:latin typeface="ＭＳ 明朝" panose="02020609040205080304" pitchFamily="17" charset="-128"/>
                <a:ea typeface="ＭＳ 明朝" panose="02020609040205080304" pitchFamily="17" charset="-128"/>
              </a:rPr>
              <a:t>940</a:t>
            </a:r>
            <a:r>
              <a:rPr lang="ja-JP" altLang="en-US" sz="1800" dirty="0">
                <a:solidFill>
                  <a:srgbClr val="FF0000"/>
                </a:solidFill>
                <a:latin typeface="ＭＳ 明朝" panose="02020609040205080304" pitchFamily="17" charset="-128"/>
                <a:ea typeface="ＭＳ 明朝" panose="02020609040205080304" pitchFamily="17" charset="-128"/>
              </a:rPr>
              <a:t>円</a:t>
            </a:r>
            <a:endParaRPr lang="ja-JP" altLang="en-US" sz="1350" dirty="0">
              <a:solidFill>
                <a:srgbClr val="FF0000"/>
              </a:solidFill>
              <a:latin typeface="ＭＳ 明朝" panose="02020609040205080304" pitchFamily="17" charset="-128"/>
              <a:ea typeface="ＭＳ 明朝" panose="02020609040205080304" pitchFamily="17" charset="-128"/>
            </a:endParaRPr>
          </a:p>
        </p:txBody>
      </p:sp>
      <p:sp>
        <p:nvSpPr>
          <p:cNvPr id="3" name="テキスト ボックス 2">
            <a:extLst>
              <a:ext uri="{FF2B5EF4-FFF2-40B4-BE49-F238E27FC236}">
                <a16:creationId xmlns:a16="http://schemas.microsoft.com/office/drawing/2014/main" id="{5FDA5064-E0E2-7CB9-3796-5AF71AE12C11}"/>
              </a:ext>
            </a:extLst>
          </p:cNvPr>
          <p:cNvSpPr txBox="1"/>
          <p:nvPr/>
        </p:nvSpPr>
        <p:spPr>
          <a:xfrm>
            <a:off x="798675" y="2594742"/>
            <a:ext cx="5501517" cy="3139321"/>
          </a:xfrm>
          <a:prstGeom prst="rect">
            <a:avLst/>
          </a:prstGeom>
          <a:noFill/>
        </p:spPr>
        <p:txBody>
          <a:bodyPr wrap="square" rtlCol="0">
            <a:spAutoFit/>
          </a:bodyPr>
          <a:lstStyle/>
          <a:p>
            <a:r>
              <a:rPr lang="ja-JP" altLang="en-US" sz="1800" dirty="0"/>
              <a:t>大学受験に失敗し、予備校に入るために上京した尾崎孝史。ところが泊まったホテルで火災が起きた。同じホテルに泊まっていた不気味な中年男・平田の助けで避難するが、そこには見慣れない風景が</a:t>
            </a:r>
            <a:r>
              <a:rPr lang="en-US" altLang="ja-JP" sz="1800" dirty="0"/>
              <a:t>……</a:t>
            </a:r>
            <a:r>
              <a:rPr lang="ja-JP" altLang="en-US" sz="1800" dirty="0"/>
              <a:t>。</a:t>
            </a:r>
          </a:p>
          <a:p>
            <a:r>
              <a:rPr lang="ja-JP" altLang="en-US" sz="1800" dirty="0"/>
              <a:t>なんと孝史は、</a:t>
            </a:r>
            <a:r>
              <a:rPr lang="en-US" altLang="ja-JP" sz="1800" dirty="0"/>
              <a:t>2.26</a:t>
            </a:r>
            <a:r>
              <a:rPr lang="ja-JP" altLang="en-US" sz="1800" dirty="0"/>
              <a:t>事件真っただ中の</a:t>
            </a:r>
            <a:r>
              <a:rPr lang="en-US" altLang="ja-JP" sz="1800" dirty="0"/>
              <a:t>1930</a:t>
            </a:r>
            <a:r>
              <a:rPr lang="ja-JP" altLang="en-US" sz="1800" dirty="0"/>
              <a:t>年代にタイムスリップしていた。</a:t>
            </a:r>
            <a:endParaRPr lang="en-US" altLang="ja-JP" sz="1800" dirty="0"/>
          </a:p>
          <a:p>
            <a:r>
              <a:rPr lang="en-US" altLang="ja-JP" sz="1800" dirty="0"/>
              <a:t>2.26</a:t>
            </a:r>
            <a:r>
              <a:rPr lang="ja-JP" altLang="en-US" sz="1800" dirty="0"/>
              <a:t>事件で自決した蒲生将軍の家族、使用人も巻き込んで密室事件といったミステリー要素、孝史と蒲生亭の使用人・ふきとの交流など人間ドラマも描かれます。（</a:t>
            </a:r>
            <a:r>
              <a:rPr lang="ja-JP" altLang="en-US" sz="1800" dirty="0">
                <a:hlinkClick r:id="rId2"/>
              </a:rPr>
              <a:t>ブックオフオンラインコラム</a:t>
            </a:r>
            <a:r>
              <a:rPr lang="ja-JP" altLang="en-US" sz="1800" dirty="0"/>
              <a:t>）</a:t>
            </a:r>
          </a:p>
          <a:p>
            <a:r>
              <a:rPr lang="ja-JP" altLang="en-US" sz="1800" dirty="0"/>
              <a:t> </a:t>
            </a:r>
            <a:endParaRPr lang="en-US" sz="1800" dirty="0"/>
          </a:p>
        </p:txBody>
      </p:sp>
      <p:pic>
        <p:nvPicPr>
          <p:cNvPr id="37892" name="Picture 5" descr="4167549034">
            <a:extLst>
              <a:ext uri="{FF2B5EF4-FFF2-40B4-BE49-F238E27FC236}">
                <a16:creationId xmlns:a16="http://schemas.microsoft.com/office/drawing/2014/main" id="{0BA8666F-3A27-6634-8096-5B6C2A7CE0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916832"/>
            <a:ext cx="2981325"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101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43B20552-F16F-2B77-416F-49A06BC7E6B8}"/>
              </a:ext>
            </a:extLst>
          </p:cNvPr>
          <p:cNvSpPr>
            <a:spLocks noGrp="1" noChangeArrowheads="1"/>
          </p:cNvSpPr>
          <p:nvPr>
            <p:ph type="title"/>
          </p:nvPr>
        </p:nvSpPr>
        <p:spPr/>
        <p:txBody>
          <a:bodyPr/>
          <a:lstStyle/>
          <a:p>
            <a:pPr algn="just"/>
            <a:r>
              <a:rPr kumimoji="0" lang="ja-JP" altLang="en-US">
                <a:solidFill>
                  <a:schemeClr val="tx1"/>
                </a:solidFill>
                <a:ea typeface="ＭＳ 明朝" panose="02020609040205080304" pitchFamily="17" charset="-128"/>
              </a:rPr>
              <a:t>日本の近代家族（戦後家族）</a:t>
            </a:r>
            <a:endParaRPr kumimoji="0" lang="ja-JP" altLang="en-US">
              <a:solidFill>
                <a:schemeClr val="tx1"/>
              </a:solidFill>
              <a:latin typeface="ＭＳ 明朝" panose="02020609040205080304" pitchFamily="17" charset="-128"/>
              <a:ea typeface="ＭＳ 明朝" panose="02020609040205080304" pitchFamily="17" charset="-128"/>
            </a:endParaRPr>
          </a:p>
        </p:txBody>
      </p:sp>
      <p:sp>
        <p:nvSpPr>
          <p:cNvPr id="148483" name="Rectangle 3">
            <a:extLst>
              <a:ext uri="{FF2B5EF4-FFF2-40B4-BE49-F238E27FC236}">
                <a16:creationId xmlns:a16="http://schemas.microsoft.com/office/drawing/2014/main" id="{19AF6FB3-2F7C-5B84-C8A5-42FBBF4E46E0}"/>
              </a:ext>
            </a:extLst>
          </p:cNvPr>
          <p:cNvSpPr>
            <a:spLocks noGrp="1" noChangeArrowheads="1"/>
          </p:cNvSpPr>
          <p:nvPr>
            <p:ph type="body" idx="1"/>
          </p:nvPr>
        </p:nvSpPr>
        <p:spPr>
          <a:xfrm>
            <a:off x="665125" y="1900515"/>
            <a:ext cx="7813749" cy="3921596"/>
          </a:xfrm>
        </p:spPr>
        <p:txBody>
          <a:bodyPr/>
          <a:lstStyle/>
          <a:p>
            <a:pPr algn="just">
              <a:lnSpc>
                <a:spcPct val="90000"/>
              </a:lnSpc>
              <a:spcAft>
                <a:spcPts val="600"/>
              </a:spcAft>
            </a:pPr>
            <a:r>
              <a:rPr kumimoji="0" lang="en-US" altLang="en-US" sz="2200" dirty="0" err="1">
                <a:latin typeface="ＭＳ 明朝" panose="02020609040205080304" pitchFamily="17" charset="-128"/>
                <a:ea typeface="ＭＳ 明朝" panose="02020609040205080304" pitchFamily="17" charset="-128"/>
              </a:rPr>
              <a:t>直系族制</a:t>
            </a:r>
            <a:r>
              <a:rPr kumimoji="0" lang="en-US" altLang="ja-JP" sz="2200" dirty="0">
                <a:latin typeface="ＭＳ 明朝" panose="02020609040205080304" pitchFamily="17" charset="-128"/>
                <a:ea typeface="ＭＳ 明朝" panose="02020609040205080304" pitchFamily="17" charset="-128"/>
              </a:rPr>
              <a:t>(stem family system)</a:t>
            </a:r>
          </a:p>
          <a:p>
            <a:pPr algn="just">
              <a:lnSpc>
                <a:spcPct val="90000"/>
              </a:lnSpc>
              <a:spcAft>
                <a:spcPts val="600"/>
              </a:spcAft>
            </a:pPr>
            <a:r>
              <a:rPr kumimoji="0" lang="ja-JP" altLang="en-US" sz="2200" dirty="0">
                <a:latin typeface="ＭＳ 明朝" panose="02020609040205080304" pitchFamily="17" charset="-128"/>
                <a:ea typeface="ＭＳ 明朝" panose="02020609040205080304" pitchFamily="17" charset="-128"/>
              </a:rPr>
              <a:t>三世代同居から核家族へ</a:t>
            </a:r>
            <a:endParaRPr kumimoji="0" lang="en-US" altLang="ja-JP" sz="2200" dirty="0">
              <a:latin typeface="ＭＳ 明朝" panose="02020609040205080304" pitchFamily="17" charset="-128"/>
              <a:ea typeface="ＭＳ 明朝" panose="02020609040205080304" pitchFamily="17" charset="-128"/>
            </a:endParaRPr>
          </a:p>
          <a:p>
            <a:pPr algn="just">
              <a:lnSpc>
                <a:spcPct val="90000"/>
              </a:lnSpc>
              <a:spcAft>
                <a:spcPts val="600"/>
              </a:spcAft>
            </a:pPr>
            <a:r>
              <a:rPr kumimoji="0" lang="ja-JP" altLang="en-US" sz="2200" dirty="0">
                <a:solidFill>
                  <a:schemeClr val="accent2"/>
                </a:solidFill>
                <a:latin typeface="ＭＳ 明朝" panose="02020609040205080304" pitchFamily="17" charset="-128"/>
                <a:ea typeface="ＭＳ 明朝" panose="02020609040205080304" pitchFamily="17" charset="-128"/>
              </a:rPr>
              <a:t>専業主婦</a:t>
            </a:r>
            <a:endParaRPr kumimoji="0" lang="en-US" altLang="ja-JP" sz="2200" dirty="0">
              <a:latin typeface="ＭＳ 明朝" panose="02020609040205080304" pitchFamily="17" charset="-128"/>
              <a:ea typeface="ＭＳ 明朝" panose="02020609040205080304" pitchFamily="17" charset="-128"/>
            </a:endParaRPr>
          </a:p>
          <a:p>
            <a:pPr algn="just">
              <a:lnSpc>
                <a:spcPct val="90000"/>
              </a:lnSpc>
              <a:spcAft>
                <a:spcPts val="600"/>
              </a:spcAft>
            </a:pPr>
            <a:r>
              <a:rPr kumimoji="0" lang="ja-JP" altLang="en-US" sz="2200" dirty="0">
                <a:latin typeface="ＭＳ 明朝" panose="02020609040205080304" pitchFamily="17" charset="-128"/>
                <a:ea typeface="ＭＳ 明朝" panose="02020609040205080304" pitchFamily="17" charset="-128"/>
              </a:rPr>
              <a:t>子ども２子</a:t>
            </a:r>
            <a:endParaRPr kumimoji="0" lang="en-US" altLang="ja-JP" sz="2200" dirty="0">
              <a:latin typeface="ＭＳ 明朝" panose="02020609040205080304" pitchFamily="17" charset="-128"/>
              <a:ea typeface="ＭＳ 明朝" panose="02020609040205080304" pitchFamily="17" charset="-128"/>
            </a:endParaRPr>
          </a:p>
          <a:p>
            <a:pPr marL="0" indent="0" algn="just">
              <a:lnSpc>
                <a:spcPct val="90000"/>
              </a:lnSpc>
              <a:spcAft>
                <a:spcPts val="600"/>
              </a:spcAft>
              <a:buNone/>
            </a:pPr>
            <a:r>
              <a:rPr kumimoji="0" lang="ja-JP" altLang="en-US" sz="2000" b="1" dirty="0">
                <a:latin typeface="ＭＳ 明朝" panose="02020609040205080304" pitchFamily="17" charset="-128"/>
                <a:ea typeface="ＭＳ 明朝" panose="02020609040205080304" pitchFamily="17" charset="-128"/>
              </a:rPr>
              <a:t>＊今では死語となったが</a:t>
            </a:r>
            <a:endParaRPr kumimoji="0" lang="en-US" altLang="ja-JP" sz="2000" b="1" dirty="0">
              <a:latin typeface="ＭＳ 明朝" panose="02020609040205080304" pitchFamily="17" charset="-128"/>
              <a:ea typeface="ＭＳ 明朝" panose="02020609040205080304" pitchFamily="17" charset="-128"/>
            </a:endParaRPr>
          </a:p>
          <a:p>
            <a:pPr marL="0" indent="0" algn="just">
              <a:lnSpc>
                <a:spcPct val="90000"/>
              </a:lnSpc>
              <a:spcAft>
                <a:spcPts val="600"/>
              </a:spcAft>
              <a:buNone/>
            </a:pPr>
            <a:r>
              <a:rPr kumimoji="0" lang="ja-JP" altLang="en-US" sz="2000" b="1" dirty="0">
                <a:latin typeface="ＭＳ 明朝" panose="02020609040205080304" pitchFamily="17" charset="-128"/>
                <a:ea typeface="ＭＳ 明朝" panose="02020609040205080304" pitchFamily="17" charset="-128"/>
              </a:rPr>
              <a:t>「</a:t>
            </a:r>
            <a:r>
              <a:rPr kumimoji="0" lang="en-US" altLang="en-US" sz="2000" b="1" dirty="0" err="1">
                <a:latin typeface="ＭＳ 明朝" panose="02020609040205080304" pitchFamily="17" charset="-128"/>
                <a:ea typeface="ＭＳ 明朝" panose="02020609040205080304" pitchFamily="17" charset="-128"/>
              </a:rPr>
              <a:t>完全家族</a:t>
            </a:r>
            <a:r>
              <a:rPr kumimoji="0" lang="ja-JP" altLang="en-US" sz="2000" b="1" dirty="0">
                <a:latin typeface="ＭＳ 明朝" panose="02020609040205080304" pitchFamily="17" charset="-128"/>
                <a:ea typeface="ＭＳ 明朝" panose="02020609040205080304" pitchFamily="17" charset="-128"/>
              </a:rPr>
              <a:t>」という言葉もあった。</a:t>
            </a:r>
            <a:endParaRPr kumimoji="0" lang="en-US" altLang="ja-JP" sz="2000" b="1" dirty="0">
              <a:latin typeface="ＭＳ 明朝" panose="02020609040205080304" pitchFamily="17" charset="-128"/>
              <a:ea typeface="ＭＳ 明朝" panose="02020609040205080304" pitchFamily="17" charset="-128"/>
            </a:endParaRPr>
          </a:p>
          <a:p>
            <a:pPr marL="0" indent="0" algn="just">
              <a:lnSpc>
                <a:spcPct val="90000"/>
              </a:lnSpc>
              <a:spcAft>
                <a:spcPts val="600"/>
              </a:spcAft>
              <a:buNone/>
            </a:pPr>
            <a:endParaRPr kumimoji="0" lang="en-US" altLang="ja-JP" sz="2000" dirty="0">
              <a:solidFill>
                <a:srgbClr val="FF0000"/>
              </a:solidFill>
              <a:latin typeface="ＭＳ 明朝" panose="02020609040205080304" pitchFamily="17" charset="-128"/>
              <a:ea typeface="ＭＳ 明朝" panose="02020609040205080304" pitchFamily="17" charset="-128"/>
            </a:endParaRPr>
          </a:p>
          <a:p>
            <a:pPr marL="0" indent="0" algn="just">
              <a:lnSpc>
                <a:spcPct val="90000"/>
              </a:lnSpc>
              <a:spcAft>
                <a:spcPts val="600"/>
              </a:spcAft>
              <a:buNone/>
            </a:pPr>
            <a:r>
              <a:rPr kumimoji="0" lang="ja-JP" altLang="en-US" sz="2000" dirty="0">
                <a:solidFill>
                  <a:srgbClr val="FF0000"/>
                </a:solidFill>
                <a:latin typeface="ＭＳ 明朝" panose="02020609040205080304" pitchFamily="17" charset="-128"/>
                <a:ea typeface="ＭＳ 明朝" panose="02020609040205080304" pitchFamily="17" charset="-128"/>
              </a:rPr>
              <a:t>ちびまる子からクレヨンしんちゃんへ</a:t>
            </a:r>
            <a:endParaRPr kumimoji="0" lang="en-US" altLang="ja-JP" sz="2000" dirty="0">
              <a:solidFill>
                <a:srgbClr val="FF0000"/>
              </a:solidFill>
              <a:latin typeface="ＭＳ 明朝" panose="02020609040205080304" pitchFamily="17" charset="-128"/>
              <a:ea typeface="ＭＳ 明朝" panose="02020609040205080304" pitchFamily="17" charset="-128"/>
            </a:endParaRPr>
          </a:p>
          <a:p>
            <a:pPr marL="0" indent="0" algn="just">
              <a:lnSpc>
                <a:spcPct val="90000"/>
              </a:lnSpc>
              <a:spcAft>
                <a:spcPts val="600"/>
              </a:spcAft>
              <a:buNone/>
            </a:pPr>
            <a:r>
              <a:rPr kumimoji="0" lang="ja-JP" altLang="en-US" sz="2000" dirty="0">
                <a:solidFill>
                  <a:srgbClr val="FF0000"/>
                </a:solidFill>
                <a:latin typeface="ＭＳ 明朝" panose="02020609040205080304" pitchFamily="17" charset="-128"/>
                <a:ea typeface="ＭＳ 明朝" panose="02020609040205080304" pitchFamily="17" charset="-128"/>
              </a:rPr>
              <a:t>さて、その次は？　</a:t>
            </a:r>
            <a:endParaRPr kumimoji="0" lang="en-US" altLang="en-US" sz="2000" dirty="0">
              <a:latin typeface="ＭＳ 明朝" panose="02020609040205080304" pitchFamily="17" charset="-128"/>
              <a:ea typeface="ＭＳ 明朝" panose="02020609040205080304" pitchFamily="17" charset="-128"/>
            </a:endParaRPr>
          </a:p>
          <a:p>
            <a:pPr marL="0" indent="0" algn="just">
              <a:lnSpc>
                <a:spcPct val="90000"/>
              </a:lnSpc>
              <a:spcAft>
                <a:spcPts val="600"/>
              </a:spcAft>
              <a:buNone/>
            </a:pPr>
            <a:endParaRPr kumimoji="0" lang="en-US" altLang="ja-JP" sz="2000" b="1" dirty="0">
              <a:latin typeface="ＭＳ 明朝" panose="02020609040205080304" pitchFamily="17" charset="-128"/>
              <a:ea typeface="ＭＳ 明朝" panose="02020609040205080304" pitchFamily="17" charset="-128"/>
            </a:endParaRPr>
          </a:p>
          <a:p>
            <a:pPr marL="0" indent="0" algn="just">
              <a:lnSpc>
                <a:spcPct val="90000"/>
              </a:lnSpc>
              <a:spcAft>
                <a:spcPts val="600"/>
              </a:spcAft>
              <a:buNone/>
            </a:pPr>
            <a:endParaRPr kumimoji="0" lang="en-US" altLang="ja-JP" sz="2000" b="1" dirty="0">
              <a:latin typeface="ＭＳ 明朝" panose="02020609040205080304" pitchFamily="17" charset="-128"/>
              <a:ea typeface="ＭＳ 明朝" panose="02020609040205080304" pitchFamily="17" charset="-128"/>
            </a:endParaRPr>
          </a:p>
          <a:p>
            <a:pPr marL="0" indent="0" algn="just">
              <a:lnSpc>
                <a:spcPct val="90000"/>
              </a:lnSpc>
              <a:spcAft>
                <a:spcPts val="600"/>
              </a:spcAft>
              <a:buNone/>
            </a:pPr>
            <a:endParaRPr kumimoji="0" lang="en-US" altLang="ja-JP" sz="2000" b="1" dirty="0">
              <a:latin typeface="ＭＳ 明朝" panose="02020609040205080304" pitchFamily="17" charset="-128"/>
              <a:ea typeface="ＭＳ 明朝" panose="02020609040205080304" pitchFamily="17" charset="-128"/>
            </a:endParaRPr>
          </a:p>
          <a:p>
            <a:pPr marL="0" indent="0" algn="just">
              <a:lnSpc>
                <a:spcPct val="90000"/>
              </a:lnSpc>
              <a:spcAft>
                <a:spcPts val="600"/>
              </a:spcAft>
              <a:buNone/>
            </a:pPr>
            <a:endParaRPr kumimoji="0" lang="en-US" altLang="ja-JP" sz="2000" b="1" dirty="0">
              <a:latin typeface="ＭＳ 明朝" panose="02020609040205080304" pitchFamily="17" charset="-128"/>
              <a:ea typeface="ＭＳ 明朝" panose="02020609040205080304" pitchFamily="17" charset="-128"/>
            </a:endParaRPr>
          </a:p>
        </p:txBody>
      </p:sp>
      <p:pic>
        <p:nvPicPr>
          <p:cNvPr id="148484" name="Picture 4" descr="chibimaruko">
            <a:extLst>
              <a:ext uri="{FF2B5EF4-FFF2-40B4-BE49-F238E27FC236}">
                <a16:creationId xmlns:a16="http://schemas.microsoft.com/office/drawing/2014/main" id="{D15BBB56-A1EB-C796-93B2-9B73E0FA67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6647" y="1696035"/>
            <a:ext cx="2538201" cy="206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4" descr="kuryonshinchan">
            <a:extLst>
              <a:ext uri="{FF2B5EF4-FFF2-40B4-BE49-F238E27FC236}">
                <a16:creationId xmlns:a16="http://schemas.microsoft.com/office/drawing/2014/main" id="{39EACAD7-6C1D-7E52-80D7-DE8EB2B7CC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3951926"/>
            <a:ext cx="2783252" cy="213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nchor="ctr" anchorCtr="1"/>
          <a:lstStyle/>
          <a:p>
            <a:r>
              <a:rPr lang="ja-JP" altLang="en-US" dirty="0"/>
              <a:t>次週</a:t>
            </a:r>
            <a:endParaRPr lang="en-US" dirty="0"/>
          </a:p>
        </p:txBody>
      </p:sp>
      <p:sp>
        <p:nvSpPr>
          <p:cNvPr id="427011" name="Rectangle 3"/>
          <p:cNvSpPr>
            <a:spLocks noGrp="1" noChangeArrowheads="1"/>
          </p:cNvSpPr>
          <p:nvPr>
            <p:ph type="body" idx="1"/>
          </p:nvPr>
        </p:nvSpPr>
        <p:spPr>
          <a:xfrm>
            <a:off x="683568" y="1700808"/>
            <a:ext cx="7511243" cy="4222577"/>
          </a:xfrm>
        </p:spPr>
        <p:txBody>
          <a:bodyPr/>
          <a:lstStyle/>
          <a:p>
            <a:pPr marL="0" indent="0" eaLnBrk="1" hangingPunct="1">
              <a:lnSpc>
                <a:spcPct val="90000"/>
              </a:lnSpc>
              <a:buNone/>
            </a:pPr>
            <a:r>
              <a:rPr lang="ja-JP" altLang="en-US" sz="3200" dirty="0"/>
              <a:t>第５回　５月２０日（火）</a:t>
            </a:r>
            <a:endParaRPr lang="en-US" altLang="ja-JP" sz="3200" dirty="0"/>
          </a:p>
          <a:p>
            <a:pPr marL="0" indent="0" eaLnBrk="1" hangingPunct="1">
              <a:lnSpc>
                <a:spcPct val="90000"/>
              </a:lnSpc>
              <a:buNone/>
            </a:pPr>
            <a:endParaRPr lang="en-US" altLang="ja-JP" sz="3200" dirty="0">
              <a:solidFill>
                <a:schemeClr val="tx1"/>
              </a:solidFill>
              <a:latin typeface="ＭＳ 明朝" charset="-128"/>
              <a:ea typeface="ＭＳ 明朝" charset="-128"/>
              <a:cs typeface="ＭＳ 明朝" charset="-128"/>
            </a:endParaRPr>
          </a:p>
          <a:p>
            <a:pPr marL="0" indent="0" eaLnBrk="1" hangingPunct="1">
              <a:lnSpc>
                <a:spcPct val="90000"/>
              </a:lnSpc>
              <a:buNone/>
            </a:pPr>
            <a:r>
              <a:rPr lang="en-US" altLang="ja-JP" sz="3200" dirty="0">
                <a:solidFill>
                  <a:schemeClr val="tx1"/>
                </a:solidFill>
                <a:latin typeface="ＭＳ 明朝" charset="-128"/>
                <a:ea typeface="ＭＳ 明朝" charset="-128"/>
                <a:cs typeface="ＭＳ 明朝" charset="-128"/>
              </a:rPr>
              <a:t>【</a:t>
            </a:r>
            <a:r>
              <a:rPr lang="ja-JP" altLang="en-US" sz="3200" dirty="0">
                <a:solidFill>
                  <a:schemeClr val="tx1"/>
                </a:solidFill>
                <a:latin typeface="ＭＳ 明朝" charset="-128"/>
                <a:ea typeface="ＭＳ 明朝" charset="-128"/>
                <a:cs typeface="ＭＳ 明朝" charset="-128"/>
              </a:rPr>
              <a:t>家族の歴史的変化</a:t>
            </a:r>
            <a:r>
              <a:rPr lang="en-US" altLang="ja-JP" sz="3200" dirty="0">
                <a:solidFill>
                  <a:schemeClr val="tx1"/>
                </a:solidFill>
                <a:latin typeface="ＭＳ 明朝" charset="-128"/>
                <a:ea typeface="ＭＳ 明朝" charset="-128"/>
                <a:cs typeface="ＭＳ 明朝" charset="-128"/>
              </a:rPr>
              <a:t>】</a:t>
            </a:r>
            <a:r>
              <a:rPr lang="ja-JP" altLang="en-US" sz="3200" dirty="0">
                <a:solidFill>
                  <a:schemeClr val="tx1"/>
                </a:solidFill>
                <a:latin typeface="ＭＳ 明朝" charset="-128"/>
                <a:ea typeface="ＭＳ 明朝" charset="-128"/>
                <a:cs typeface="ＭＳ 明朝" charset="-128"/>
              </a:rPr>
              <a:t>「近代家族」とは</a:t>
            </a:r>
            <a:r>
              <a:rPr lang="en-US" altLang="ja-JP" sz="3200" dirty="0">
                <a:solidFill>
                  <a:schemeClr val="tx1"/>
                </a:solidFill>
                <a:latin typeface="ＭＳ 明朝" charset="-128"/>
                <a:ea typeface="ＭＳ 明朝" charset="-128"/>
                <a:cs typeface="ＭＳ 明朝" charset="-128"/>
              </a:rPr>
              <a:t>? </a:t>
            </a:r>
          </a:p>
          <a:p>
            <a:pPr marL="0" indent="0" eaLnBrk="1" hangingPunct="1">
              <a:lnSpc>
                <a:spcPct val="90000"/>
              </a:lnSpc>
              <a:buNone/>
            </a:pPr>
            <a:endParaRPr lang="ja-JP" altLang="en-US" sz="3200" dirty="0"/>
          </a:p>
          <a:p>
            <a:pPr marL="0" indent="0" eaLnBrk="1" hangingPunct="1">
              <a:lnSpc>
                <a:spcPct val="90000"/>
              </a:lnSpc>
              <a:buNone/>
            </a:pPr>
            <a:r>
              <a:rPr lang="ja-JP" altLang="en-US" sz="3200" dirty="0"/>
              <a:t>　　その２　専業主婦は消えてなくなるか？</a:t>
            </a:r>
          </a:p>
          <a:p>
            <a:pPr eaLnBrk="1" hangingPunct="1">
              <a:lnSpc>
                <a:spcPct val="90000"/>
              </a:lnSpc>
            </a:pPr>
            <a:endParaRPr lang="ja-JP" altLang="en-US" sz="2400" dirty="0">
              <a:latin typeface="ＭＳ 明朝" charset="-128"/>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342157D2-5026-7465-C617-F7B5FC517988}"/>
              </a:ext>
            </a:extLst>
          </p:cNvPr>
          <p:cNvSpPr>
            <a:spLocks noGrp="1"/>
          </p:cNvSpPr>
          <p:nvPr>
            <p:ph type="sldNum" sz="quarter" idx="12"/>
          </p:nvPr>
        </p:nvSpPr>
        <p:spPr/>
        <p:txBody>
          <a:bodyPr/>
          <a:lstStyle/>
          <a:p>
            <a:fld id="{A4CFD91F-0676-4D47-82C1-C8A098CDDACF}" type="slidenum">
              <a:rPr lang="en-US" altLang="ja-JP" smtClean="0"/>
              <a:pPr/>
              <a:t>30</a:t>
            </a:fld>
            <a:endParaRPr lang="en-US" altLang="ja-JP"/>
          </a:p>
        </p:txBody>
      </p:sp>
    </p:spTree>
    <p:extLst>
      <p:ext uri="{BB962C8B-B14F-4D97-AF65-F5344CB8AC3E}">
        <p14:creationId xmlns:p14="http://schemas.microsoft.com/office/powerpoint/2010/main" val="2967010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43B20552-F16F-2B77-416F-49A06BC7E6B8}"/>
              </a:ext>
            </a:extLst>
          </p:cNvPr>
          <p:cNvSpPr>
            <a:spLocks noGrp="1" noChangeArrowheads="1"/>
          </p:cNvSpPr>
          <p:nvPr>
            <p:ph type="title"/>
          </p:nvPr>
        </p:nvSpPr>
        <p:spPr/>
        <p:txBody>
          <a:bodyPr/>
          <a:lstStyle/>
          <a:p>
            <a:pPr algn="just"/>
            <a:r>
              <a:rPr kumimoji="0" lang="ja-JP" altLang="en-US" dirty="0">
                <a:solidFill>
                  <a:schemeClr val="tx1"/>
                </a:solidFill>
                <a:latin typeface="ＭＳ 明朝" panose="02020609040205080304" pitchFamily="17" charset="-128"/>
                <a:ea typeface="ＭＳ 明朝" panose="02020609040205080304" pitchFamily="17" charset="-128"/>
              </a:rPr>
              <a:t>専業主婦って、どんな人？</a:t>
            </a:r>
          </a:p>
        </p:txBody>
      </p:sp>
      <p:sp>
        <p:nvSpPr>
          <p:cNvPr id="148483" name="Rectangle 3">
            <a:extLst>
              <a:ext uri="{FF2B5EF4-FFF2-40B4-BE49-F238E27FC236}">
                <a16:creationId xmlns:a16="http://schemas.microsoft.com/office/drawing/2014/main" id="{19AF6FB3-2F7C-5B84-C8A5-42FBBF4E46E0}"/>
              </a:ext>
            </a:extLst>
          </p:cNvPr>
          <p:cNvSpPr>
            <a:spLocks noGrp="1" noChangeArrowheads="1"/>
          </p:cNvSpPr>
          <p:nvPr>
            <p:ph type="body" idx="1"/>
          </p:nvPr>
        </p:nvSpPr>
        <p:spPr>
          <a:xfrm>
            <a:off x="520307" y="1772816"/>
            <a:ext cx="8055368" cy="4248472"/>
          </a:xfrm>
        </p:spPr>
        <p:txBody>
          <a:bodyPr/>
          <a:lstStyle/>
          <a:p>
            <a:pPr marL="0" indent="0" algn="just">
              <a:lnSpc>
                <a:spcPct val="90000"/>
              </a:lnSpc>
              <a:spcAft>
                <a:spcPts val="600"/>
              </a:spcAft>
              <a:buNone/>
            </a:pPr>
            <a:r>
              <a:rPr kumimoji="0" lang="ja-JP" altLang="en-US" sz="2200" dirty="0">
                <a:latin typeface="ＭＳ 明朝" panose="02020609040205080304" pitchFamily="17" charset="-128"/>
                <a:ea typeface="ＭＳ 明朝" panose="02020609040205080304" pitchFamily="17" charset="-128"/>
              </a:rPr>
              <a:t>専業主婦（読み）せんぎょうしゅふ</a:t>
            </a:r>
            <a:endParaRPr kumimoji="0" lang="en-US" altLang="ja-JP" sz="2200" dirty="0">
              <a:latin typeface="ＭＳ 明朝" panose="02020609040205080304" pitchFamily="17" charset="-128"/>
              <a:ea typeface="ＭＳ 明朝" panose="02020609040205080304" pitchFamily="17" charset="-128"/>
            </a:endParaRPr>
          </a:p>
          <a:p>
            <a:pPr marL="0" indent="0" algn="just">
              <a:lnSpc>
                <a:spcPct val="90000"/>
              </a:lnSpc>
              <a:spcAft>
                <a:spcPts val="600"/>
              </a:spcAft>
              <a:buNone/>
            </a:pPr>
            <a:r>
              <a:rPr kumimoji="0" lang="ja-JP" altLang="en-US" sz="2000" dirty="0">
                <a:latin typeface="ＭＳ 明朝" panose="02020609040205080304" pitchFamily="17" charset="-128"/>
                <a:ea typeface="ＭＳ 明朝" panose="02020609040205080304" pitchFamily="17" charset="-128"/>
              </a:rPr>
              <a:t>＊（</a:t>
            </a:r>
            <a:r>
              <a:rPr kumimoji="0" lang="ja-JP" altLang="en-US" sz="1800" dirty="0">
                <a:latin typeface="ＭＳ 明朝" panose="02020609040205080304" pitchFamily="17" charset="-128"/>
                <a:ea typeface="ＭＳ 明朝" panose="02020609040205080304" pitchFamily="17" charset="-128"/>
              </a:rPr>
              <a:t>英）</a:t>
            </a:r>
            <a:r>
              <a:rPr kumimoji="0" lang="en-US" altLang="ja-JP" sz="1800" dirty="0">
                <a:latin typeface="ＭＳ 明朝" panose="02020609040205080304" pitchFamily="17" charset="-128"/>
                <a:ea typeface="ＭＳ 明朝" panose="02020609040205080304" pitchFamily="17" charset="-128"/>
              </a:rPr>
              <a:t>housewife</a:t>
            </a:r>
            <a:r>
              <a:rPr kumimoji="0" lang="ja-JP" altLang="en-US" sz="1800" dirty="0">
                <a:latin typeface="ＭＳ 明朝" panose="02020609040205080304" pitchFamily="17" charset="-128"/>
                <a:ea typeface="ＭＳ 明朝" panose="02020609040205080304" pitchFamily="17" charset="-128"/>
              </a:rPr>
              <a:t>ハウスワイフ。複数は</a:t>
            </a:r>
            <a:r>
              <a:rPr kumimoji="0" lang="en-US" altLang="ja-JP" sz="1800" dirty="0">
                <a:latin typeface="ＭＳ 明朝" panose="02020609040205080304" pitchFamily="17" charset="-128"/>
                <a:ea typeface="ＭＳ 明朝" panose="02020609040205080304" pitchFamily="17" charset="-128"/>
              </a:rPr>
              <a:t>housewives</a:t>
            </a:r>
            <a:r>
              <a:rPr kumimoji="0" lang="ja-JP" altLang="en-US" sz="1800" dirty="0">
                <a:latin typeface="ＭＳ 明朝" panose="02020609040205080304" pitchFamily="17" charset="-128"/>
                <a:ea typeface="ＭＳ 明朝" panose="02020609040205080304" pitchFamily="17" charset="-128"/>
              </a:rPr>
              <a:t>ワイヴズ！（独）</a:t>
            </a:r>
            <a:r>
              <a:rPr kumimoji="0" lang="en-US" altLang="ja-JP" sz="1800" dirty="0">
                <a:latin typeface="ＭＳ 明朝" panose="02020609040205080304" pitchFamily="17" charset="-128"/>
                <a:ea typeface="ＭＳ 明朝" panose="02020609040205080304" pitchFamily="17" charset="-128"/>
              </a:rPr>
              <a:t>Hausfrau</a:t>
            </a:r>
            <a:r>
              <a:rPr kumimoji="0" lang="ja-JP" altLang="en-US" sz="1800" dirty="0">
                <a:latin typeface="ＭＳ 明朝" panose="02020609040205080304" pitchFamily="17" charset="-128"/>
                <a:ea typeface="ＭＳ 明朝" panose="02020609040205080304" pitchFamily="17" charset="-128"/>
              </a:rPr>
              <a:t>　ハウスフラウ複数は</a:t>
            </a:r>
            <a:r>
              <a:rPr kumimoji="0" lang="en-US" altLang="ja-JP" sz="1800" dirty="0" err="1">
                <a:latin typeface="ＭＳ 明朝" panose="02020609040205080304" pitchFamily="17" charset="-128"/>
                <a:ea typeface="ＭＳ 明朝" panose="02020609040205080304" pitchFamily="17" charset="-128"/>
              </a:rPr>
              <a:t>Hausfrauen</a:t>
            </a:r>
            <a:r>
              <a:rPr kumimoji="0" lang="ja-JP" altLang="en-US" sz="1800" dirty="0">
                <a:latin typeface="ＭＳ 明朝" panose="02020609040205080304" pitchFamily="17" charset="-128"/>
                <a:ea typeface="ＭＳ 明朝" panose="02020609040205080304" pitchFamily="17" charset="-128"/>
              </a:rPr>
              <a:t>フラウエン。（仏）</a:t>
            </a:r>
            <a:r>
              <a:rPr kumimoji="0" lang="en-US" altLang="ja-JP" sz="1800" dirty="0">
                <a:latin typeface="ＭＳ 明朝" panose="02020609040205080304" pitchFamily="17" charset="-128"/>
                <a:ea typeface="ＭＳ 明朝" panose="02020609040205080304" pitchFamily="17" charset="-128"/>
              </a:rPr>
              <a:t>Femme au foyer</a:t>
            </a:r>
            <a:r>
              <a:rPr kumimoji="0" lang="ja-JP" altLang="en-US" sz="1800" dirty="0">
                <a:latin typeface="ＭＳ 明朝" panose="02020609040205080304" pitchFamily="17" charset="-128"/>
                <a:ea typeface="ＭＳ 明朝" panose="02020609040205080304" pitchFamily="17" charset="-128"/>
              </a:rPr>
              <a:t>　ファム・オ・フォワイエ。＊いずれも</a:t>
            </a:r>
            <a:r>
              <a:rPr kumimoji="0" lang="en-US" altLang="ja-JP" sz="1800" dirty="0">
                <a:latin typeface="ＭＳ 明朝" panose="02020609040205080304" pitchFamily="17" charset="-128"/>
                <a:ea typeface="ＭＳ 明朝" panose="02020609040205080304" pitchFamily="17" charset="-128"/>
              </a:rPr>
              <a:t>Miss</a:t>
            </a:r>
            <a:r>
              <a:rPr kumimoji="0" lang="ja-JP" altLang="en-US" sz="1800" dirty="0">
                <a:latin typeface="ＭＳ 明朝" panose="02020609040205080304" pitchFamily="17" charset="-128"/>
                <a:ea typeface="ＭＳ 明朝" panose="02020609040205080304" pitchFamily="17" charset="-128"/>
              </a:rPr>
              <a:t>ミス</a:t>
            </a:r>
            <a:r>
              <a:rPr kumimoji="0" lang="en-US" altLang="ja-JP" sz="1800" dirty="0">
                <a:latin typeface="ＭＳ 明朝" panose="02020609040205080304" pitchFamily="17" charset="-128"/>
                <a:ea typeface="ＭＳ 明朝" panose="02020609040205080304" pitchFamily="17" charset="-128"/>
              </a:rPr>
              <a:t> Mrs..</a:t>
            </a:r>
            <a:r>
              <a:rPr kumimoji="0" lang="ja-JP" altLang="en-US" sz="1800" dirty="0">
                <a:latin typeface="ＭＳ 明朝" panose="02020609040205080304" pitchFamily="17" charset="-128"/>
                <a:ea typeface="ＭＳ 明朝" panose="02020609040205080304" pitchFamily="17" charset="-128"/>
              </a:rPr>
              <a:t>ミセス⇒</a:t>
            </a:r>
            <a:r>
              <a:rPr kumimoji="0" lang="en-US" altLang="ja-JP" sz="1800" dirty="0">
                <a:latin typeface="ＭＳ 明朝" panose="02020609040205080304" pitchFamily="17" charset="-128"/>
                <a:ea typeface="ＭＳ 明朝" panose="02020609040205080304" pitchFamily="17" charset="-128"/>
              </a:rPr>
              <a:t>Ms.</a:t>
            </a:r>
            <a:r>
              <a:rPr kumimoji="0" lang="ja-JP" altLang="en-US" sz="1800" dirty="0">
                <a:latin typeface="ＭＳ 明朝" panose="02020609040205080304" pitchFamily="17" charset="-128"/>
                <a:ea typeface="ＭＳ 明朝" panose="02020609040205080304" pitchFamily="17" charset="-128"/>
              </a:rPr>
              <a:t>ミズ などの変化同様、滅多に使われなくなった。</a:t>
            </a:r>
            <a:endParaRPr kumimoji="0" lang="en-US" altLang="ja-JP" sz="1800" dirty="0">
              <a:latin typeface="ＭＳ 明朝" panose="02020609040205080304" pitchFamily="17" charset="-128"/>
              <a:ea typeface="ＭＳ 明朝" panose="02020609040205080304" pitchFamily="17" charset="-128"/>
            </a:endParaRPr>
          </a:p>
          <a:p>
            <a:pPr marL="0" indent="0" algn="just">
              <a:lnSpc>
                <a:spcPct val="90000"/>
              </a:lnSpc>
              <a:spcAft>
                <a:spcPts val="600"/>
              </a:spcAft>
              <a:buNone/>
            </a:pPr>
            <a:endParaRPr kumimoji="0" lang="en-US" altLang="ja-JP" sz="2400" dirty="0">
              <a:latin typeface="ＭＳ 明朝" panose="02020609040205080304" pitchFamily="17" charset="-128"/>
              <a:ea typeface="ＭＳ 明朝" panose="02020609040205080304" pitchFamily="17" charset="-128"/>
            </a:endParaRPr>
          </a:p>
          <a:p>
            <a:pPr marL="0" indent="0" algn="just">
              <a:lnSpc>
                <a:spcPct val="90000"/>
              </a:lnSpc>
              <a:spcAft>
                <a:spcPts val="600"/>
              </a:spcAft>
              <a:buNone/>
            </a:pPr>
            <a:r>
              <a:rPr kumimoji="0" lang="en-US" altLang="ja-JP" sz="2400" dirty="0">
                <a:latin typeface="ＭＳ 明朝" panose="02020609040205080304" pitchFamily="17" charset="-128"/>
                <a:ea typeface="ＭＳ 明朝" panose="02020609040205080304" pitchFamily="17" charset="-128"/>
              </a:rPr>
              <a:t>〘</a:t>
            </a:r>
            <a:r>
              <a:rPr kumimoji="0" lang="ja-JP" altLang="en-US" sz="2400" dirty="0">
                <a:latin typeface="ＭＳ 明朝" panose="02020609040205080304" pitchFamily="17" charset="-128"/>
                <a:ea typeface="ＭＳ 明朝" panose="02020609040205080304" pitchFamily="17" charset="-128"/>
              </a:rPr>
              <a:t>名</a:t>
            </a:r>
            <a:r>
              <a:rPr kumimoji="0" lang="en-US" altLang="ja-JP" sz="2400" dirty="0">
                <a:latin typeface="ＭＳ 明朝" panose="02020609040205080304" pitchFamily="17" charset="-128"/>
                <a:ea typeface="ＭＳ 明朝" panose="02020609040205080304" pitchFamily="17" charset="-128"/>
              </a:rPr>
              <a:t>〙 </a:t>
            </a:r>
            <a:r>
              <a:rPr kumimoji="0" lang="ja-JP" altLang="en-US" sz="2400" u="sng" dirty="0">
                <a:solidFill>
                  <a:srgbClr val="FF0000"/>
                </a:solidFill>
                <a:latin typeface="ＭＳ 明朝" panose="02020609040205080304" pitchFamily="17" charset="-128"/>
                <a:ea typeface="ＭＳ 明朝" panose="02020609040205080304" pitchFamily="17" charset="-128"/>
              </a:rPr>
              <a:t>職業に就かない</a:t>
            </a:r>
            <a:r>
              <a:rPr kumimoji="0" lang="ja-JP" altLang="en-US" sz="2400" dirty="0">
                <a:latin typeface="ＭＳ 明朝" panose="02020609040205080304" pitchFamily="17" charset="-128"/>
                <a:ea typeface="ＭＳ 明朝" panose="02020609040205080304" pitchFamily="17" charset="-128"/>
              </a:rPr>
              <a:t>で</a:t>
            </a:r>
            <a:r>
              <a:rPr kumimoji="0" lang="ja-JP" altLang="en-US" sz="2400" u="sng" dirty="0">
                <a:latin typeface="ＭＳ 明朝" panose="02020609040205080304" pitchFamily="17" charset="-128"/>
                <a:ea typeface="ＭＳ 明朝" panose="02020609040205080304" pitchFamily="17" charset="-128"/>
              </a:rPr>
              <a:t>、</a:t>
            </a:r>
            <a:r>
              <a:rPr kumimoji="0" lang="ja-JP" altLang="en-US" sz="2400" u="sng" dirty="0">
                <a:solidFill>
                  <a:srgbClr val="FF0000"/>
                </a:solidFill>
                <a:latin typeface="ＭＳ 明朝" panose="02020609040205080304" pitchFamily="17" charset="-128"/>
                <a:ea typeface="ＭＳ 明朝" panose="02020609040205080304" pitchFamily="17" charset="-128"/>
              </a:rPr>
              <a:t>家事に専念する</a:t>
            </a:r>
            <a:r>
              <a:rPr kumimoji="0" lang="ja-JP" altLang="en-US" sz="2400" u="sng" dirty="0">
                <a:latin typeface="ＭＳ 明朝" panose="02020609040205080304" pitchFamily="17" charset="-128"/>
                <a:ea typeface="ＭＳ 明朝" panose="02020609040205080304" pitchFamily="17" charset="-128"/>
              </a:rPr>
              <a:t>主婦</a:t>
            </a:r>
            <a:r>
              <a:rPr kumimoji="0" lang="ja-JP" altLang="en-US" sz="2400" dirty="0">
                <a:latin typeface="ＭＳ 明朝" panose="02020609040205080304" pitchFamily="17" charset="-128"/>
                <a:ea typeface="ＭＳ 明朝" panose="02020609040205080304" pitchFamily="17" charset="-128"/>
              </a:rPr>
              <a:t>。</a:t>
            </a:r>
            <a:endParaRPr kumimoji="0" lang="en-US" altLang="ja-JP" sz="2400" dirty="0">
              <a:latin typeface="ＭＳ 明朝" panose="02020609040205080304" pitchFamily="17" charset="-128"/>
              <a:ea typeface="ＭＳ 明朝" panose="02020609040205080304" pitchFamily="17" charset="-128"/>
            </a:endParaRPr>
          </a:p>
          <a:p>
            <a:pPr marL="0" indent="0" algn="just">
              <a:lnSpc>
                <a:spcPct val="90000"/>
              </a:lnSpc>
              <a:spcAft>
                <a:spcPts val="600"/>
              </a:spcAft>
              <a:buNone/>
            </a:pPr>
            <a:endParaRPr kumimoji="0" lang="en-US" altLang="ja-JP" sz="2400" dirty="0">
              <a:latin typeface="ＭＳ 明朝" panose="02020609040205080304" pitchFamily="17" charset="-128"/>
              <a:ea typeface="ＭＳ 明朝" panose="02020609040205080304" pitchFamily="17" charset="-128"/>
            </a:endParaRPr>
          </a:p>
          <a:p>
            <a:pPr marL="0" indent="0" algn="just">
              <a:lnSpc>
                <a:spcPct val="90000"/>
              </a:lnSpc>
              <a:spcAft>
                <a:spcPts val="600"/>
              </a:spcAft>
              <a:buNone/>
            </a:pPr>
            <a:r>
              <a:rPr kumimoji="0" lang="ja-JP" altLang="en-US" sz="2000" dirty="0">
                <a:latin typeface="ＭＳ 明朝" panose="02020609040205080304" pitchFamily="17" charset="-128"/>
                <a:ea typeface="ＭＳ 明朝" panose="02020609040205080304" pitchFamily="17" charset="-128"/>
              </a:rPr>
              <a:t>⇒無業（仕事していない、パートもなし⇒無収入・夫の扶養家族）、家事を行う人（育児は？）、主婦＝結婚している女性。</a:t>
            </a:r>
            <a:r>
              <a:rPr kumimoji="0" lang="ja-JP" altLang="en-US" sz="2000" dirty="0">
                <a:solidFill>
                  <a:srgbClr val="FF0000"/>
                </a:solidFill>
                <a:latin typeface="ＭＳ 明朝" panose="02020609040205080304" pitchFamily="17" charset="-128"/>
                <a:ea typeface="ＭＳ 明朝" panose="02020609040205080304" pitchFamily="17" charset="-128"/>
              </a:rPr>
              <a:t>身近に、こういう人いますか？</a:t>
            </a:r>
            <a:r>
              <a:rPr kumimoji="0" lang="ja-JP" altLang="en-US" sz="2000" dirty="0">
                <a:latin typeface="ＭＳ 明朝" panose="02020609040205080304" pitchFamily="17" charset="-128"/>
                <a:ea typeface="ＭＳ 明朝" panose="02020609040205080304" pitchFamily="17" charset="-128"/>
              </a:rPr>
              <a:t>　⇒</a:t>
            </a:r>
            <a:r>
              <a:rPr kumimoji="0" lang="en-US" altLang="ja-JP" sz="2000" dirty="0">
                <a:latin typeface="ＭＳ 明朝" panose="02020609040205080304" pitchFamily="17" charset="-128"/>
                <a:ea typeface="ＭＳ 明朝" panose="02020609040205080304" pitchFamily="17" charset="-128"/>
              </a:rPr>
              <a:t>1960</a:t>
            </a:r>
            <a:r>
              <a:rPr kumimoji="0" lang="ja-JP" altLang="en-US" sz="2000" dirty="0">
                <a:latin typeface="ＭＳ 明朝" panose="02020609040205080304" pitchFamily="17" charset="-128"/>
                <a:ea typeface="ＭＳ 明朝" panose="02020609040205080304" pitchFamily="17" charset="-128"/>
              </a:rPr>
              <a:t>年から</a:t>
            </a:r>
            <a:r>
              <a:rPr kumimoji="0" lang="en-US" altLang="ja-JP" sz="2000" dirty="0">
                <a:latin typeface="ＭＳ 明朝" panose="02020609040205080304" pitchFamily="17" charset="-128"/>
                <a:ea typeface="ＭＳ 明朝" panose="02020609040205080304" pitchFamily="17" charset="-128"/>
              </a:rPr>
              <a:t>1975</a:t>
            </a:r>
            <a:r>
              <a:rPr kumimoji="0" lang="ja-JP" altLang="en-US" sz="2000" dirty="0">
                <a:latin typeface="ＭＳ 明朝" panose="02020609040205080304" pitchFamily="17" charset="-128"/>
                <a:ea typeface="ＭＳ 明朝" panose="02020609040205080304" pitchFamily="17" charset="-128"/>
              </a:rPr>
              <a:t>年頃までは主流。</a:t>
            </a:r>
            <a:r>
              <a:rPr kumimoji="0" lang="en-US" altLang="ja-JP" sz="2000" dirty="0">
                <a:latin typeface="ＭＳ 明朝" panose="02020609040205080304" pitchFamily="17" charset="-128"/>
                <a:ea typeface="ＭＳ 明朝" panose="02020609040205080304" pitchFamily="17" charset="-128"/>
              </a:rPr>
              <a:t>2020</a:t>
            </a:r>
            <a:r>
              <a:rPr kumimoji="0" lang="ja-JP" altLang="en-US" sz="2000" dirty="0">
                <a:latin typeface="ＭＳ 明朝" panose="02020609040205080304" pitchFamily="17" charset="-128"/>
                <a:ea typeface="ＭＳ 明朝" panose="02020609040205080304" pitchFamily="17" charset="-128"/>
              </a:rPr>
              <a:t>年代では天然記念物・絶滅危惧種？　あるいは手の届かない理想？</a:t>
            </a:r>
            <a:endParaRPr kumimoji="0" lang="en-US" altLang="ja-JP" sz="2000" dirty="0">
              <a:latin typeface="ＭＳ 明朝" panose="02020609040205080304" pitchFamily="17" charset="-128"/>
              <a:ea typeface="ＭＳ 明朝" panose="02020609040205080304" pitchFamily="17" charset="-128"/>
            </a:endParaRPr>
          </a:p>
          <a:p>
            <a:pPr marL="0" indent="0" algn="just">
              <a:lnSpc>
                <a:spcPct val="90000"/>
              </a:lnSpc>
              <a:spcAft>
                <a:spcPts val="600"/>
              </a:spcAft>
              <a:buNone/>
            </a:pPr>
            <a:endParaRPr kumimoji="0" lang="en-US" altLang="ja-JP" sz="2400" dirty="0">
              <a:latin typeface="ＭＳ 明朝" panose="02020609040205080304" pitchFamily="17" charset="-128"/>
              <a:ea typeface="ＭＳ 明朝" panose="02020609040205080304" pitchFamily="17" charset="-128"/>
            </a:endParaRPr>
          </a:p>
          <a:p>
            <a:pPr marL="0" indent="0" algn="just">
              <a:lnSpc>
                <a:spcPct val="90000"/>
              </a:lnSpc>
              <a:spcAft>
                <a:spcPts val="600"/>
              </a:spcAft>
              <a:buNone/>
            </a:pPr>
            <a:endParaRPr kumimoji="0" lang="en-US" altLang="ja-JP" sz="2400" dirty="0">
              <a:latin typeface="ＭＳ 明朝" panose="02020609040205080304" pitchFamily="17" charset="-128"/>
              <a:ea typeface="ＭＳ 明朝" panose="02020609040205080304" pitchFamily="17" charset="-128"/>
            </a:endParaRPr>
          </a:p>
          <a:p>
            <a:pPr marL="0" indent="0" algn="just">
              <a:lnSpc>
                <a:spcPct val="90000"/>
              </a:lnSpc>
              <a:spcAft>
                <a:spcPts val="600"/>
              </a:spcAft>
              <a:buNone/>
            </a:pPr>
            <a:endParaRPr kumimoji="0" lang="en-US" altLang="ja-JP" sz="2400" dirty="0">
              <a:latin typeface="ＭＳ 明朝" panose="02020609040205080304" pitchFamily="17" charset="-128"/>
              <a:ea typeface="ＭＳ 明朝" panose="02020609040205080304" pitchFamily="17" charset="-128"/>
            </a:endParaRPr>
          </a:p>
          <a:p>
            <a:pPr marL="0" indent="0" algn="just">
              <a:lnSpc>
                <a:spcPct val="90000"/>
              </a:lnSpc>
              <a:spcAft>
                <a:spcPts val="600"/>
              </a:spcAft>
              <a:buNone/>
            </a:pPr>
            <a:endParaRPr kumimoji="0" lang="ja-JP" altLang="en-US" sz="24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961640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43B20552-F16F-2B77-416F-49A06BC7E6B8}"/>
              </a:ext>
            </a:extLst>
          </p:cNvPr>
          <p:cNvSpPr>
            <a:spLocks noGrp="1" noChangeArrowheads="1"/>
          </p:cNvSpPr>
          <p:nvPr>
            <p:ph type="title"/>
          </p:nvPr>
        </p:nvSpPr>
        <p:spPr>
          <a:xfrm>
            <a:off x="574675" y="304800"/>
            <a:ext cx="8001000" cy="1216025"/>
          </a:xfrm>
        </p:spPr>
        <p:txBody>
          <a:bodyPr wrap="square" anchor="t" anchorCtr="0">
            <a:normAutofit/>
          </a:bodyPr>
          <a:lstStyle/>
          <a:p>
            <a:r>
              <a:rPr kumimoji="0" lang="ja-JP" altLang="en-US" dirty="0">
                <a:hlinkClick r:id="rId3"/>
              </a:rPr>
              <a:t>専業主婦</a:t>
            </a:r>
            <a:r>
              <a:rPr kumimoji="0" lang="ja-JP" altLang="en-US" dirty="0"/>
              <a:t>って、どんな人？</a:t>
            </a:r>
            <a:br>
              <a:rPr kumimoji="0" lang="en-US" altLang="ja-JP" dirty="0"/>
            </a:br>
            <a:r>
              <a:rPr kumimoji="0" lang="ja-JP" altLang="en-US" sz="3100" dirty="0">
                <a:solidFill>
                  <a:srgbClr val="FF0000"/>
                </a:solidFill>
              </a:rPr>
              <a:t>＊</a:t>
            </a:r>
            <a:r>
              <a:rPr kumimoji="0" lang="ja-JP" altLang="en-US" sz="2400" dirty="0">
                <a:solidFill>
                  <a:srgbClr val="FF0000"/>
                </a:solidFill>
              </a:rPr>
              <a:t>パラサイトシングルの山田昌弘先生、いわく</a:t>
            </a:r>
            <a:endParaRPr kumimoji="0" lang="ja-JP" altLang="en-US" dirty="0">
              <a:solidFill>
                <a:srgbClr val="FF0000"/>
              </a:solidFill>
            </a:endParaRPr>
          </a:p>
        </p:txBody>
      </p:sp>
      <p:sp>
        <p:nvSpPr>
          <p:cNvPr id="148483" name="Rectangle 3">
            <a:extLst>
              <a:ext uri="{FF2B5EF4-FFF2-40B4-BE49-F238E27FC236}">
                <a16:creationId xmlns:a16="http://schemas.microsoft.com/office/drawing/2014/main" id="{19AF6FB3-2F7C-5B84-C8A5-42FBBF4E46E0}"/>
              </a:ext>
            </a:extLst>
          </p:cNvPr>
          <p:cNvSpPr>
            <a:spLocks noGrp="1" noChangeArrowheads="1"/>
          </p:cNvSpPr>
          <p:nvPr>
            <p:ph sz="half" idx="1"/>
          </p:nvPr>
        </p:nvSpPr>
        <p:spPr>
          <a:xfrm>
            <a:off x="647699" y="1772816"/>
            <a:ext cx="5292453" cy="3980656"/>
          </a:xfrm>
        </p:spPr>
        <p:txBody>
          <a:bodyPr wrap="square" anchor="t">
            <a:normAutofit fontScale="77500" lnSpcReduction="20000"/>
          </a:bodyPr>
          <a:lstStyle/>
          <a:p>
            <a:pPr marL="0" indent="0">
              <a:lnSpc>
                <a:spcPct val="160000"/>
              </a:lnSpc>
              <a:spcAft>
                <a:spcPts val="600"/>
              </a:spcAft>
              <a:buNone/>
            </a:pPr>
            <a:r>
              <a:rPr kumimoji="0" lang="ja-JP" altLang="en-US" sz="1700" b="1" dirty="0"/>
              <a:t>稼得労働に従事せず、専ら家事や子育てなど無償の再生産労働に従事する既婚女性。</a:t>
            </a:r>
            <a:endParaRPr kumimoji="0" lang="en-US" altLang="ja-JP" sz="1700" b="1" dirty="0"/>
          </a:p>
          <a:p>
            <a:pPr marL="0" indent="0">
              <a:lnSpc>
                <a:spcPct val="160000"/>
              </a:lnSpc>
              <a:spcAft>
                <a:spcPts val="600"/>
              </a:spcAft>
              <a:buNone/>
            </a:pPr>
            <a:r>
              <a:rPr kumimoji="0" lang="en-US" altLang="ja-JP" sz="1700" b="1" dirty="0"/>
              <a:t>18</a:t>
            </a:r>
            <a:r>
              <a:rPr kumimoji="0" lang="ja-JP" altLang="en-US" sz="1700" b="1" dirty="0"/>
              <a:t>世紀の英国で、産業革命以後、男性が家を離れて長時間労働に従事するようになり、「夫は外、妻は内」という近代の性役割分業意識の成立と共に出現した。</a:t>
            </a:r>
            <a:endParaRPr kumimoji="0" lang="en-US" altLang="ja-JP" sz="1700" b="1" dirty="0"/>
          </a:p>
          <a:p>
            <a:pPr marL="0" indent="0">
              <a:lnSpc>
                <a:spcPct val="160000"/>
              </a:lnSpc>
              <a:spcAft>
                <a:spcPts val="600"/>
              </a:spcAft>
              <a:buNone/>
            </a:pPr>
            <a:r>
              <a:rPr kumimoji="0" lang="ja-JP" altLang="en-US" sz="1700" b="1" dirty="0"/>
              <a:t>欧米では</a:t>
            </a:r>
            <a:r>
              <a:rPr kumimoji="0" lang="en-US" altLang="ja-JP" sz="1700" b="1" dirty="0"/>
              <a:t>20</a:t>
            </a:r>
            <a:r>
              <a:rPr kumimoji="0" lang="ja-JP" altLang="en-US" sz="1700" b="1" dirty="0"/>
              <a:t>世紀に一般化し、英国では既婚女性の</a:t>
            </a:r>
            <a:r>
              <a:rPr kumimoji="0" lang="en-US" altLang="ja-JP" sz="1700" b="1" dirty="0"/>
              <a:t>8</a:t>
            </a:r>
            <a:r>
              <a:rPr kumimoji="0" lang="ja-JP" altLang="en-US" sz="1700" b="1" dirty="0"/>
              <a:t>割</a:t>
            </a:r>
            <a:r>
              <a:rPr kumimoji="0" lang="en-US" altLang="ja-JP" sz="1700" b="1" dirty="0"/>
              <a:t>(1930</a:t>
            </a:r>
            <a:r>
              <a:rPr kumimoji="0" lang="ja-JP" altLang="en-US" sz="1700" b="1" dirty="0"/>
              <a:t>年頃</a:t>
            </a:r>
            <a:r>
              <a:rPr kumimoji="0" lang="en-US" altLang="ja-JP" sz="1700" b="1" dirty="0"/>
              <a:t>)</a:t>
            </a:r>
            <a:r>
              <a:rPr kumimoji="0" lang="ja-JP" altLang="en-US" sz="1700" b="1" dirty="0"/>
              <a:t>に達した。日本では高度成長期にサラリーマンの増加と共に増え、</a:t>
            </a:r>
            <a:r>
              <a:rPr kumimoji="0" lang="en-US" altLang="ja-JP" sz="1700" b="1" dirty="0"/>
              <a:t>75</a:t>
            </a:r>
            <a:r>
              <a:rPr kumimoji="0" lang="ja-JP" altLang="en-US" sz="1700" b="1" dirty="0"/>
              <a:t>年頃には既婚女性の約</a:t>
            </a:r>
            <a:r>
              <a:rPr kumimoji="0" lang="en-US" altLang="ja-JP" sz="1700" b="1" dirty="0"/>
              <a:t>6</a:t>
            </a:r>
            <a:r>
              <a:rPr kumimoji="0" lang="ja-JP" altLang="en-US" sz="1700" b="1" dirty="0"/>
              <a:t>割が専業主婦となる。</a:t>
            </a:r>
            <a:endParaRPr kumimoji="0" lang="en-US" altLang="ja-JP" sz="1700" b="1" dirty="0"/>
          </a:p>
          <a:p>
            <a:pPr marL="0" indent="0">
              <a:lnSpc>
                <a:spcPct val="160000"/>
              </a:lnSpc>
              <a:spcAft>
                <a:spcPts val="600"/>
              </a:spcAft>
              <a:buNone/>
            </a:pPr>
            <a:r>
              <a:rPr kumimoji="0" lang="ja-JP" altLang="en-US" sz="1700" b="1" dirty="0"/>
              <a:t>専業主婦は、「夫の収入に自分の生活水準が連動する存在」であるため、夫の収入が安定し増大している時には、安心して生活を送ることができる。だが、</a:t>
            </a:r>
            <a:r>
              <a:rPr kumimoji="0" lang="en-US" altLang="ja-JP" sz="1700" b="1" dirty="0"/>
              <a:t>90</a:t>
            </a:r>
            <a:r>
              <a:rPr kumimoji="0" lang="ja-JP" altLang="en-US" sz="1700" b="1" dirty="0"/>
              <a:t>年代に入ると男性の失業率は高まり、収入も不安定化している。離婚も増える中、安心して専業主婦を続けるのは難しくなりつつある。</a:t>
            </a:r>
            <a:endParaRPr kumimoji="0" lang="en-US" altLang="ja-JP" sz="1700" b="1" dirty="0"/>
          </a:p>
          <a:p>
            <a:pPr marL="0" indent="0">
              <a:lnSpc>
                <a:spcPct val="90000"/>
              </a:lnSpc>
              <a:spcAft>
                <a:spcPts val="600"/>
              </a:spcAft>
              <a:buNone/>
            </a:pPr>
            <a:endParaRPr kumimoji="0" lang="ja-JP" altLang="en-US" sz="1300" dirty="0"/>
          </a:p>
        </p:txBody>
      </p:sp>
      <p:pic>
        <p:nvPicPr>
          <p:cNvPr id="4" name="図 3" descr="スーツを着た男性&#10;&#10;自動的に生成された説明">
            <a:extLst>
              <a:ext uri="{FF2B5EF4-FFF2-40B4-BE49-F238E27FC236}">
                <a16:creationId xmlns:a16="http://schemas.microsoft.com/office/drawing/2014/main" id="{3B1CD1AB-459B-17F6-51E9-B6918604D518}"/>
              </a:ext>
            </a:extLst>
          </p:cNvPr>
          <p:cNvPicPr>
            <a:picLocks noChangeAspect="1"/>
          </p:cNvPicPr>
          <p:nvPr/>
        </p:nvPicPr>
        <p:blipFill rotWithShape="1">
          <a:blip r:embed="rId4"/>
          <a:srcRect l="17598" r="14347" b="-1"/>
          <a:stretch/>
        </p:blipFill>
        <p:spPr>
          <a:xfrm>
            <a:off x="6178543" y="1844825"/>
            <a:ext cx="2317758" cy="2520280"/>
          </a:xfrm>
          <a:prstGeom prst="rect">
            <a:avLst/>
          </a:prstGeom>
          <a:noFill/>
        </p:spPr>
      </p:pic>
      <p:sp>
        <p:nvSpPr>
          <p:cNvPr id="2" name="テキスト ボックス 1">
            <a:extLst>
              <a:ext uri="{FF2B5EF4-FFF2-40B4-BE49-F238E27FC236}">
                <a16:creationId xmlns:a16="http://schemas.microsoft.com/office/drawing/2014/main" id="{3757D382-A365-4FC7-EEA3-579AB86D780B}"/>
              </a:ext>
            </a:extLst>
          </p:cNvPr>
          <p:cNvSpPr txBox="1"/>
          <p:nvPr/>
        </p:nvSpPr>
        <p:spPr>
          <a:xfrm>
            <a:off x="6151104" y="4581128"/>
            <a:ext cx="2576433" cy="1323439"/>
          </a:xfrm>
          <a:prstGeom prst="rect">
            <a:avLst/>
          </a:prstGeom>
          <a:noFill/>
        </p:spPr>
        <p:txBody>
          <a:bodyPr wrap="square" rtlCol="0">
            <a:spAutoFit/>
          </a:bodyPr>
          <a:lstStyle/>
          <a:p>
            <a:r>
              <a:rPr kumimoji="0" lang="en-US" altLang="ja-JP" sz="1600" dirty="0"/>
              <a:t>(</a:t>
            </a:r>
            <a:r>
              <a:rPr kumimoji="0" lang="ja-JP" altLang="en-US" sz="1600" dirty="0">
                <a:hlinkClick r:id="rId5"/>
              </a:rPr>
              <a:t>山田昌弘</a:t>
            </a:r>
            <a:r>
              <a:rPr kumimoji="0" lang="ja-JP" altLang="en-US" sz="1600" dirty="0"/>
              <a:t>：やまだまさひろ（当時）東京学芸大学教授</a:t>
            </a:r>
            <a:r>
              <a:rPr kumimoji="0" lang="en-US" altLang="ja-JP" sz="1600" dirty="0"/>
              <a:t>(</a:t>
            </a:r>
            <a:r>
              <a:rPr kumimoji="0" lang="ja-JP" altLang="en-US" sz="1600" dirty="0"/>
              <a:t>現</a:t>
            </a:r>
            <a:r>
              <a:rPr kumimoji="0" lang="zh-CN" altLang="en-US" sz="1600" dirty="0"/>
              <a:t>中央大学文学部教授</a:t>
            </a:r>
            <a:r>
              <a:rPr kumimoji="0" lang="ja-JP" altLang="en-US" sz="1600" dirty="0"/>
              <a:t> ／ </a:t>
            </a:r>
            <a:r>
              <a:rPr kumimoji="0" lang="en-US" altLang="ja-JP" sz="1600" dirty="0"/>
              <a:t>2007</a:t>
            </a:r>
            <a:r>
              <a:rPr kumimoji="0" lang="ja-JP" altLang="en-US" sz="1600" dirty="0"/>
              <a:t>年</a:t>
            </a:r>
            <a:r>
              <a:rPr kumimoji="0" lang="en-US" altLang="ja-JP" sz="1600" dirty="0"/>
              <a:t>)</a:t>
            </a:r>
            <a:r>
              <a:rPr kumimoji="0" lang="zh-TW" altLang="en-US" sz="1600" dirty="0"/>
              <a:t>出典　</a:t>
            </a:r>
            <a:r>
              <a:rPr kumimoji="0" lang="en-US" altLang="zh-TW" sz="1600" dirty="0"/>
              <a:t>(</a:t>
            </a:r>
            <a:r>
              <a:rPr kumimoji="0" lang="zh-TW" altLang="en-US" sz="1600" dirty="0"/>
              <a:t>株</a:t>
            </a:r>
            <a:r>
              <a:rPr kumimoji="0" lang="en-US" altLang="zh-TW" sz="1600" dirty="0"/>
              <a:t>)</a:t>
            </a:r>
            <a:r>
              <a:rPr kumimoji="0" lang="zh-TW" altLang="en-US" sz="1600" dirty="0"/>
              <a:t>朝日新聞</a:t>
            </a:r>
            <a:r>
              <a:rPr kumimoji="0" lang="ja-JP" altLang="en-US" sz="1600" dirty="0"/>
              <a:t>）</a:t>
            </a:r>
            <a:r>
              <a:rPr kumimoji="0" lang="zh-TW" altLang="en-US" sz="1600" dirty="0"/>
              <a:t>出版発行「知恵蔵」</a:t>
            </a:r>
            <a:r>
              <a:rPr kumimoji="0" lang="ja-JP" altLang="en-US" sz="1600" dirty="0"/>
              <a:t>）</a:t>
            </a:r>
          </a:p>
        </p:txBody>
      </p:sp>
    </p:spTree>
    <p:extLst>
      <p:ext uri="{BB962C8B-B14F-4D97-AF65-F5344CB8AC3E}">
        <p14:creationId xmlns:p14="http://schemas.microsoft.com/office/powerpoint/2010/main" val="3497987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a:extLst>
              <a:ext uri="{FF2B5EF4-FFF2-40B4-BE49-F238E27FC236}">
                <a16:creationId xmlns:a16="http://schemas.microsoft.com/office/drawing/2014/main" id="{E4954E1C-88FC-71D4-2726-125D7C57522A}"/>
              </a:ext>
            </a:extLst>
          </p:cNvPr>
          <p:cNvSpPr>
            <a:spLocks noGrp="1" noChangeArrowheads="1"/>
          </p:cNvSpPr>
          <p:nvPr>
            <p:ph type="title"/>
          </p:nvPr>
        </p:nvSpPr>
        <p:spPr>
          <a:xfrm>
            <a:off x="611560" y="30178"/>
            <a:ext cx="7920880" cy="1526613"/>
          </a:xfrm>
          <a:noFill/>
        </p:spPr>
        <p:txBody>
          <a:bodyPr anchor="t"/>
          <a:lstStyle/>
          <a:p>
            <a:r>
              <a:rPr kumimoji="0" lang="en-US" altLang="en-US" b="1" dirty="0" err="1">
                <a:solidFill>
                  <a:schemeClr val="tx1"/>
                </a:solidFill>
                <a:ea typeface="ＭＳ 明朝" panose="02020609040205080304" pitchFamily="17" charset="-128"/>
              </a:rPr>
              <a:t>専業主婦を</a:t>
            </a:r>
            <a:r>
              <a:rPr kumimoji="0" lang="en-US" altLang="en-US" b="1" dirty="0" err="1">
                <a:solidFill>
                  <a:schemeClr val="tx1"/>
                </a:solidFill>
                <a:ea typeface="ＭＳ 明朝" panose="02020609040205080304" pitchFamily="17" charset="-128"/>
                <a:hlinkClick r:id="rId3"/>
              </a:rPr>
              <a:t>統計的に捉える</a:t>
            </a:r>
            <a:r>
              <a:rPr kumimoji="0" lang="en-US" altLang="en-US" b="1" dirty="0" err="1">
                <a:solidFill>
                  <a:schemeClr val="tx1"/>
                </a:solidFill>
                <a:ea typeface="ＭＳ 明朝" panose="02020609040205080304" pitchFamily="17" charset="-128"/>
              </a:rPr>
              <a:t>には</a:t>
            </a:r>
            <a:r>
              <a:rPr kumimoji="0" lang="en-US" altLang="en-US" b="1" dirty="0">
                <a:solidFill>
                  <a:schemeClr val="tx1"/>
                </a:solidFill>
                <a:ea typeface="ＭＳ 明朝" panose="02020609040205080304" pitchFamily="17" charset="-128"/>
              </a:rPr>
              <a:t>？</a:t>
            </a:r>
            <a:br>
              <a:rPr kumimoji="0" lang="en-US" altLang="en-US" b="1" dirty="0">
                <a:solidFill>
                  <a:schemeClr val="tx1"/>
                </a:solidFill>
                <a:ea typeface="ＭＳ 明朝" panose="02020609040205080304" pitchFamily="17" charset="-128"/>
              </a:rPr>
            </a:br>
            <a:r>
              <a:rPr kumimoji="0" lang="ja-JP" altLang="en-US" sz="4000" dirty="0">
                <a:solidFill>
                  <a:schemeClr val="accent2"/>
                </a:solidFill>
                <a:ea typeface="ＭＳ 明朝" panose="02020609040205080304" pitchFamily="17" charset="-128"/>
                <a:hlinkClick r:id="rId4"/>
              </a:rPr>
              <a:t>★女性に占める割合としては</a:t>
            </a:r>
            <a:br>
              <a:rPr kumimoji="0" lang="en-US" altLang="en-US" sz="4000" dirty="0">
                <a:solidFill>
                  <a:schemeClr val="accent2"/>
                </a:solidFill>
                <a:ea typeface="ＭＳ 明朝" panose="02020609040205080304" pitchFamily="17" charset="-128"/>
              </a:rPr>
            </a:br>
            <a:br>
              <a:rPr kumimoji="0" lang="en-US" altLang="ja-JP" b="1" dirty="0">
                <a:solidFill>
                  <a:schemeClr val="tx1"/>
                </a:solidFill>
                <a:ea typeface="ＭＳ 明朝" panose="02020609040205080304" pitchFamily="17" charset="-128"/>
              </a:rPr>
            </a:br>
            <a:endParaRPr kumimoji="0" lang="en-US" altLang="ja-JP" dirty="0">
              <a:solidFill>
                <a:schemeClr val="tx1"/>
              </a:solidFill>
              <a:latin typeface="ＭＳ 明朝" panose="02020609040205080304" pitchFamily="17" charset="-128"/>
              <a:ea typeface="ＭＳ 明朝" panose="02020609040205080304" pitchFamily="17" charset="-128"/>
            </a:endParaRPr>
          </a:p>
        </p:txBody>
      </p:sp>
      <p:sp>
        <p:nvSpPr>
          <p:cNvPr id="185347" name="Rectangle 3">
            <a:extLst>
              <a:ext uri="{FF2B5EF4-FFF2-40B4-BE49-F238E27FC236}">
                <a16:creationId xmlns:a16="http://schemas.microsoft.com/office/drawing/2014/main" id="{085C1FC9-C310-38B0-C5E8-097B9F54F6E3}"/>
              </a:ext>
            </a:extLst>
          </p:cNvPr>
          <p:cNvSpPr>
            <a:spLocks noGrp="1" noChangeArrowheads="1"/>
          </p:cNvSpPr>
          <p:nvPr>
            <p:ph type="body" idx="1"/>
          </p:nvPr>
        </p:nvSpPr>
        <p:spPr>
          <a:xfrm>
            <a:off x="791580" y="2147301"/>
            <a:ext cx="7560840" cy="3312368"/>
          </a:xfrm>
        </p:spPr>
        <p:txBody>
          <a:bodyPr/>
          <a:lstStyle/>
          <a:p>
            <a:pPr marL="514350" indent="-514350" algn="just">
              <a:lnSpc>
                <a:spcPct val="90000"/>
              </a:lnSpc>
              <a:buFont typeface="+mj-lt"/>
              <a:buAutoNum type="arabicPeriod"/>
            </a:pPr>
            <a:r>
              <a:rPr kumimoji="0" lang="en-US" altLang="en-US" sz="2600" dirty="0" err="1">
                <a:solidFill>
                  <a:schemeClr val="accent2"/>
                </a:solidFill>
                <a:ea typeface="ＭＳ 明朝" panose="02020609040205080304" pitchFamily="17" charset="-128"/>
                <a:hlinkClick r:id="rId5"/>
              </a:rPr>
              <a:t>国勢調査</a:t>
            </a:r>
            <a:r>
              <a:rPr kumimoji="0" lang="en-US" altLang="en-US" sz="2600" dirty="0" err="1">
                <a:latin typeface="ＭＳ Ｐゴシック" panose="020B0600070205080204" pitchFamily="50" charset="-128"/>
                <a:ea typeface="ＭＳ Ｐゴシック" panose="020B0600070205080204" pitchFamily="50" charset="-128"/>
                <a:hlinkClick r:id="rId5"/>
              </a:rPr>
              <a:t>（第</a:t>
            </a:r>
            <a:r>
              <a:rPr kumimoji="0" lang="ja-JP" altLang="ja-JP" sz="2600" dirty="0">
                <a:latin typeface="ＭＳ Ｐゴシック" panose="020B0600070205080204" pitchFamily="50" charset="-128"/>
                <a:ea typeface="ＭＳ Ｐゴシック" panose="020B0600070205080204" pitchFamily="50" charset="-128"/>
                <a:hlinkClick r:id="rId5"/>
              </a:rPr>
              <a:t>2</a:t>
            </a:r>
            <a:r>
              <a:rPr kumimoji="0" lang="en-US" altLang="en-US" sz="2600" dirty="0" err="1">
                <a:latin typeface="ＭＳ Ｐゴシック" panose="020B0600070205080204" pitchFamily="50" charset="-128"/>
                <a:ea typeface="ＭＳ Ｐゴシック" panose="020B0600070205080204" pitchFamily="50" charset="-128"/>
                <a:hlinkClick r:id="rId5"/>
              </a:rPr>
              <a:t>次基本集計労働力状態，就業者の産業，就業時間など</a:t>
            </a:r>
            <a:r>
              <a:rPr kumimoji="0" lang="en-US" altLang="en-US" sz="2600" dirty="0">
                <a:latin typeface="ＭＳ Ｐゴシック" panose="020B0600070205080204" pitchFamily="50" charset="-128"/>
                <a:ea typeface="ＭＳ Ｐゴシック" panose="020B0600070205080204" pitchFamily="50" charset="-128"/>
              </a:rPr>
              <a:t>）</a:t>
            </a:r>
            <a:r>
              <a:rPr kumimoji="0" lang="ja-JP" altLang="en-US" sz="2600" dirty="0">
                <a:ea typeface="ＭＳ 明朝" panose="02020609040205080304" pitchFamily="17" charset="-128"/>
              </a:rPr>
              <a:t>：労働力状態が</a:t>
            </a:r>
            <a:r>
              <a:rPr kumimoji="0" lang="ja-JP" altLang="en-US" sz="2600" dirty="0">
                <a:solidFill>
                  <a:schemeClr val="accent2"/>
                </a:solidFill>
                <a:ea typeface="ＭＳ 明朝" panose="02020609040205080304" pitchFamily="17" charset="-128"/>
              </a:rPr>
              <a:t>「非労働力」</a:t>
            </a:r>
            <a:r>
              <a:rPr kumimoji="0" lang="ja-JP" altLang="en-US" sz="2600" dirty="0">
                <a:ea typeface="ＭＳ 明朝" panose="02020609040205080304" pitchFamily="17" charset="-128"/>
              </a:rPr>
              <a:t>で</a:t>
            </a:r>
            <a:r>
              <a:rPr kumimoji="0" lang="ja-JP" altLang="en-US" sz="2600" dirty="0">
                <a:solidFill>
                  <a:schemeClr val="accent2"/>
                </a:solidFill>
                <a:ea typeface="ＭＳ 明朝" panose="02020609040205080304" pitchFamily="17" charset="-128"/>
              </a:rPr>
              <a:t>「家事」</a:t>
            </a:r>
            <a:r>
              <a:rPr kumimoji="0" lang="ja-JP" altLang="en-US" sz="2600" dirty="0">
                <a:ea typeface="ＭＳ 明朝" panose="02020609040205080304" pitchFamily="17" charset="-128"/>
              </a:rPr>
              <a:t>となっている人口で、</a:t>
            </a:r>
            <a:r>
              <a:rPr kumimoji="0" lang="en-US" altLang="en-US" sz="2600" dirty="0" err="1">
                <a:ea typeface="ＭＳ 明朝" panose="02020609040205080304" pitchFamily="17" charset="-128"/>
              </a:rPr>
              <a:t>配偶関係が</a:t>
            </a:r>
            <a:r>
              <a:rPr kumimoji="0" lang="ja-JP" altLang="en-US" sz="2600" dirty="0">
                <a:solidFill>
                  <a:schemeClr val="accent2"/>
                </a:solidFill>
                <a:ea typeface="ＭＳ 明朝" panose="02020609040205080304" pitchFamily="17" charset="-128"/>
              </a:rPr>
              <a:t>「有配偶」</a:t>
            </a:r>
            <a:r>
              <a:rPr kumimoji="0" lang="ja-JP" altLang="en-US" sz="2600" dirty="0">
                <a:ea typeface="ＭＳ 明朝" panose="02020609040205080304" pitchFamily="17" charset="-128"/>
              </a:rPr>
              <a:t>の女性。</a:t>
            </a:r>
            <a:endParaRPr kumimoji="0" lang="en-US" altLang="ja-JP" sz="2600" dirty="0">
              <a:ea typeface="ＭＳ 明朝" panose="02020609040205080304" pitchFamily="17" charset="-128"/>
            </a:endParaRPr>
          </a:p>
          <a:p>
            <a:pPr marL="514350" indent="-514350" algn="just">
              <a:lnSpc>
                <a:spcPct val="90000"/>
              </a:lnSpc>
              <a:buFont typeface="+mj-lt"/>
              <a:buAutoNum type="arabicPeriod"/>
            </a:pPr>
            <a:r>
              <a:rPr kumimoji="0" lang="en-US" altLang="en-US" sz="2600" dirty="0" err="1">
                <a:solidFill>
                  <a:schemeClr val="accent2"/>
                </a:solidFill>
                <a:ea typeface="ＭＳ 明朝" panose="02020609040205080304" pitchFamily="17" charset="-128"/>
                <a:hlinkClick r:id="rId6"/>
              </a:rPr>
              <a:t>就業構造基本調査</a:t>
            </a:r>
            <a:r>
              <a:rPr kumimoji="0" lang="ja-JP" altLang="en-US" sz="2600" dirty="0">
                <a:ea typeface="ＭＳ 明朝" panose="02020609040205080304" pitchFamily="17" charset="-128"/>
              </a:rPr>
              <a:t>：</a:t>
            </a:r>
            <a:r>
              <a:rPr kumimoji="0" lang="en-US" altLang="en-US" sz="2600" dirty="0" err="1">
                <a:ea typeface="ＭＳ 明朝" panose="02020609040205080304" pitchFamily="17" charset="-128"/>
              </a:rPr>
              <a:t>女性</a:t>
            </a:r>
            <a:r>
              <a:rPr kumimoji="0" lang="ja-JP" altLang="en-US" sz="2600" dirty="0">
                <a:ea typeface="ＭＳ 明朝" panose="02020609040205080304" pitchFamily="17" charset="-128"/>
              </a:rPr>
              <a:t>で</a:t>
            </a:r>
            <a:r>
              <a:rPr kumimoji="0" lang="ja-JP" altLang="en-US" sz="2600" dirty="0">
                <a:solidFill>
                  <a:schemeClr val="accent2"/>
                </a:solidFill>
                <a:ea typeface="ＭＳ 明朝" panose="02020609040205080304" pitchFamily="17" charset="-128"/>
              </a:rPr>
              <a:t>「無業者」で「家事をしている者」</a:t>
            </a:r>
            <a:r>
              <a:rPr kumimoji="0" lang="ja-JP" altLang="en-US" sz="2600" dirty="0">
                <a:ea typeface="ＭＳ 明朝" panose="02020609040205080304" pitchFamily="17" charset="-128"/>
              </a:rPr>
              <a:t>で</a:t>
            </a:r>
            <a:r>
              <a:rPr kumimoji="0" lang="ja-JP" altLang="en-US" sz="2600" dirty="0">
                <a:solidFill>
                  <a:schemeClr val="accent2"/>
                </a:solidFill>
                <a:ea typeface="ＭＳ 明朝" panose="02020609040205080304" pitchFamily="17" charset="-128"/>
              </a:rPr>
              <a:t>「世帯主の配偶者」</a:t>
            </a:r>
            <a:endParaRPr kumimoji="0" lang="en-US" altLang="ja-JP" sz="2600" dirty="0">
              <a:solidFill>
                <a:schemeClr val="accent2"/>
              </a:solidFill>
              <a:ea typeface="ＭＳ 明朝" panose="02020609040205080304" pitchFamily="17" charset="-128"/>
            </a:endParaRPr>
          </a:p>
          <a:p>
            <a:pPr marL="0" indent="0" algn="just">
              <a:lnSpc>
                <a:spcPct val="90000"/>
              </a:lnSpc>
              <a:buNone/>
            </a:pPr>
            <a:endParaRPr kumimoji="0" lang="en-US" altLang="ja-JP" sz="2600" dirty="0">
              <a:ea typeface="ＭＳ 明朝" panose="02020609040205080304" pitchFamily="17"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図 6">
            <a:extLst>
              <a:ext uri="{FF2B5EF4-FFF2-40B4-BE49-F238E27FC236}">
                <a16:creationId xmlns:a16="http://schemas.microsoft.com/office/drawing/2014/main" id="{B3A644AF-CCCF-63AE-F486-832B8E7354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2190" y="1926208"/>
            <a:ext cx="74549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2">
            <a:extLst>
              <a:ext uri="{FF2B5EF4-FFF2-40B4-BE49-F238E27FC236}">
                <a16:creationId xmlns:a16="http://schemas.microsoft.com/office/drawing/2014/main" id="{0EF4B24F-C021-F39E-4437-6A5345072B10}"/>
              </a:ext>
            </a:extLst>
          </p:cNvPr>
          <p:cNvSpPr>
            <a:spLocks noGrp="1" noChangeArrowheads="1"/>
          </p:cNvSpPr>
          <p:nvPr>
            <p:ph type="title"/>
          </p:nvPr>
        </p:nvSpPr>
        <p:spPr/>
        <p:txBody>
          <a:bodyPr/>
          <a:lstStyle/>
          <a:p>
            <a:pPr algn="just"/>
            <a:r>
              <a:rPr kumimoji="0" lang="ja-JP" altLang="en-US">
                <a:latin typeface="ＭＳ 明朝" panose="02020609040205080304" pitchFamily="17" charset="-128"/>
                <a:ea typeface="ＭＳ 明朝" panose="02020609040205080304" pitchFamily="17" charset="-128"/>
              </a:rPr>
              <a:t>専業主婦は少数派？</a:t>
            </a:r>
            <a:r>
              <a:rPr kumimoji="0" lang="en-US" altLang="ja-JP">
                <a:latin typeface="ＭＳ 明朝" panose="02020609040205080304" pitchFamily="17" charset="-128"/>
                <a:ea typeface="ＭＳ 明朝" panose="02020609040205080304" pitchFamily="17" charset="-128"/>
              </a:rPr>
              <a:t>2005</a:t>
            </a:r>
            <a:r>
              <a:rPr kumimoji="0" lang="ja-JP" altLang="en-US">
                <a:latin typeface="ＭＳ 明朝" panose="02020609040205080304" pitchFamily="17" charset="-128"/>
                <a:ea typeface="ＭＳ 明朝" panose="02020609040205080304" pitchFamily="17" charset="-128"/>
              </a:rPr>
              <a:t>年　</a:t>
            </a:r>
            <a:endParaRPr kumimoji="0" lang="en-US" altLang="ja-JP">
              <a:latin typeface="ＭＳ 明朝" panose="02020609040205080304" pitchFamily="17" charset="-128"/>
              <a:ea typeface="ＭＳ 明朝" panose="02020609040205080304" pitchFamily="17" charset="-128"/>
            </a:endParaRPr>
          </a:p>
        </p:txBody>
      </p:sp>
      <p:sp>
        <p:nvSpPr>
          <p:cNvPr id="21508" name="Oval 5">
            <a:extLst>
              <a:ext uri="{FF2B5EF4-FFF2-40B4-BE49-F238E27FC236}">
                <a16:creationId xmlns:a16="http://schemas.microsoft.com/office/drawing/2014/main" id="{262BEB8B-B634-28C6-DC17-01AA206C82B2}"/>
              </a:ext>
            </a:extLst>
          </p:cNvPr>
          <p:cNvSpPr>
            <a:spLocks noChangeArrowheads="1"/>
          </p:cNvSpPr>
          <p:nvPr/>
        </p:nvSpPr>
        <p:spPr bwMode="auto">
          <a:xfrm>
            <a:off x="7391400" y="3886200"/>
            <a:ext cx="1371600" cy="1219200"/>
          </a:xfrm>
          <a:prstGeom prst="ellipse">
            <a:avLst/>
          </a:pr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21509" name="テキスト ボックス 7">
            <a:extLst>
              <a:ext uri="{FF2B5EF4-FFF2-40B4-BE49-F238E27FC236}">
                <a16:creationId xmlns:a16="http://schemas.microsoft.com/office/drawing/2014/main" id="{05972E04-0C39-A727-531F-C7086A1106EF}"/>
              </a:ext>
            </a:extLst>
          </p:cNvPr>
          <p:cNvSpPr txBox="1">
            <a:spLocks noChangeArrowheads="1"/>
          </p:cNvSpPr>
          <p:nvPr/>
        </p:nvSpPr>
        <p:spPr bwMode="auto">
          <a:xfrm>
            <a:off x="838200" y="5562600"/>
            <a:ext cx="7239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a:t>15</a:t>
            </a:r>
            <a:r>
              <a:rPr lang="ja-JP" altLang="en-US"/>
              <a:t>歳以上女子の</a:t>
            </a:r>
            <a:r>
              <a:rPr lang="en-US" altLang="ja-JP"/>
              <a:t>23.7</a:t>
            </a:r>
            <a:r>
              <a:rPr lang="ja-JP" altLang="en-US"/>
              <a:t>％、有配偶女子</a:t>
            </a:r>
            <a:r>
              <a:rPr lang="en-US" altLang="ja-JP"/>
              <a:t>41.6%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804499C5-8D20-FB9A-CF57-E96542AEB91B}"/>
              </a:ext>
            </a:extLst>
          </p:cNvPr>
          <p:cNvSpPr>
            <a:spLocks noGrp="1" noChangeArrowheads="1"/>
          </p:cNvSpPr>
          <p:nvPr>
            <p:ph type="title"/>
          </p:nvPr>
        </p:nvSpPr>
        <p:spPr/>
        <p:txBody>
          <a:bodyPr/>
          <a:lstStyle/>
          <a:p>
            <a:pPr algn="just"/>
            <a:r>
              <a:rPr kumimoji="0" lang="ja-JP" altLang="en-US">
                <a:latin typeface="ＭＳ 明朝" panose="02020609040205080304" pitchFamily="17" charset="-128"/>
                <a:ea typeface="ＭＳ 明朝" panose="02020609040205080304" pitchFamily="17" charset="-128"/>
              </a:rPr>
              <a:t>専業主婦は少数派？　</a:t>
            </a:r>
            <a:r>
              <a:rPr kumimoji="0" lang="en-US" altLang="ja-JP">
                <a:latin typeface="ＭＳ 明朝" panose="02020609040205080304" pitchFamily="17" charset="-128"/>
                <a:ea typeface="ＭＳ 明朝" panose="02020609040205080304" pitchFamily="17" charset="-128"/>
              </a:rPr>
              <a:t>2010</a:t>
            </a:r>
            <a:r>
              <a:rPr kumimoji="0" lang="ja-JP" altLang="en-US">
                <a:latin typeface="ＭＳ 明朝" panose="02020609040205080304" pitchFamily="17" charset="-128"/>
                <a:ea typeface="ＭＳ 明朝" panose="02020609040205080304" pitchFamily="17" charset="-128"/>
              </a:rPr>
              <a:t>年　</a:t>
            </a:r>
            <a:endParaRPr kumimoji="0" lang="en-US" altLang="ja-JP">
              <a:latin typeface="ＭＳ 明朝" panose="02020609040205080304" pitchFamily="17" charset="-128"/>
              <a:ea typeface="ＭＳ 明朝" panose="02020609040205080304" pitchFamily="17" charset="-128"/>
            </a:endParaRPr>
          </a:p>
        </p:txBody>
      </p:sp>
      <p:sp>
        <p:nvSpPr>
          <p:cNvPr id="23555" name="テキスト ボックス 7">
            <a:extLst>
              <a:ext uri="{FF2B5EF4-FFF2-40B4-BE49-F238E27FC236}">
                <a16:creationId xmlns:a16="http://schemas.microsoft.com/office/drawing/2014/main" id="{0F88F333-6A7F-3B45-3F01-4BD04AC3B641}"/>
              </a:ext>
            </a:extLst>
          </p:cNvPr>
          <p:cNvSpPr txBox="1">
            <a:spLocks noChangeArrowheads="1"/>
          </p:cNvSpPr>
          <p:nvPr/>
        </p:nvSpPr>
        <p:spPr bwMode="auto">
          <a:xfrm>
            <a:off x="838200" y="5562600"/>
            <a:ext cx="7239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a:t>15</a:t>
            </a:r>
            <a:r>
              <a:rPr lang="ja-JP" altLang="en-US"/>
              <a:t>歳以上女子の</a:t>
            </a:r>
            <a:r>
              <a:rPr lang="en-US" altLang="ja-JP"/>
              <a:t>21.3</a:t>
            </a:r>
            <a:r>
              <a:rPr lang="ja-JP" altLang="en-US"/>
              <a:t>％、有配偶女子</a:t>
            </a:r>
            <a:r>
              <a:rPr lang="en-US" altLang="ja-JP"/>
              <a:t>38.0%</a:t>
            </a:r>
          </a:p>
        </p:txBody>
      </p:sp>
      <p:pic>
        <p:nvPicPr>
          <p:cNvPr id="23556" name="図 5">
            <a:extLst>
              <a:ext uri="{FF2B5EF4-FFF2-40B4-BE49-F238E27FC236}">
                <a16:creationId xmlns:a16="http://schemas.microsoft.com/office/drawing/2014/main" id="{125A3CB6-2B93-9BAB-505F-DCEDF26E857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72816"/>
            <a:ext cx="74549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Oval 5">
            <a:extLst>
              <a:ext uri="{FF2B5EF4-FFF2-40B4-BE49-F238E27FC236}">
                <a16:creationId xmlns:a16="http://schemas.microsoft.com/office/drawing/2014/main" id="{CEEC2F0E-C814-46FC-1C8C-C712B903F283}"/>
              </a:ext>
            </a:extLst>
          </p:cNvPr>
          <p:cNvSpPr>
            <a:spLocks noChangeArrowheads="1"/>
          </p:cNvSpPr>
          <p:nvPr/>
        </p:nvSpPr>
        <p:spPr bwMode="auto">
          <a:xfrm>
            <a:off x="7391400" y="3886200"/>
            <a:ext cx="1371600" cy="1219200"/>
          </a:xfrm>
          <a:prstGeom prst="ellipse">
            <a:avLst/>
          </a:pr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804499C5-8D20-FB9A-CF57-E96542AEB91B}"/>
              </a:ext>
            </a:extLst>
          </p:cNvPr>
          <p:cNvSpPr>
            <a:spLocks noGrp="1" noChangeArrowheads="1"/>
          </p:cNvSpPr>
          <p:nvPr>
            <p:ph type="title"/>
          </p:nvPr>
        </p:nvSpPr>
        <p:spPr/>
        <p:txBody>
          <a:bodyPr/>
          <a:lstStyle/>
          <a:p>
            <a:pPr algn="just"/>
            <a:r>
              <a:rPr kumimoji="0" lang="ja-JP" altLang="en-US" dirty="0">
                <a:latin typeface="ＭＳ 明朝" panose="02020609040205080304" pitchFamily="17" charset="-128"/>
                <a:ea typeface="ＭＳ 明朝" panose="02020609040205080304" pitchFamily="17" charset="-128"/>
              </a:rPr>
              <a:t>専業主婦は少数派？　</a:t>
            </a:r>
            <a:r>
              <a:rPr kumimoji="0" lang="en-US" altLang="ja-JP" dirty="0">
                <a:latin typeface="ＭＳ 明朝" panose="02020609040205080304" pitchFamily="17" charset="-128"/>
                <a:ea typeface="ＭＳ 明朝" panose="02020609040205080304" pitchFamily="17" charset="-128"/>
              </a:rPr>
              <a:t>2020</a:t>
            </a:r>
            <a:r>
              <a:rPr kumimoji="0" lang="ja-JP" altLang="en-US" dirty="0">
                <a:latin typeface="ＭＳ 明朝" panose="02020609040205080304" pitchFamily="17" charset="-128"/>
                <a:ea typeface="ＭＳ 明朝" panose="02020609040205080304" pitchFamily="17" charset="-128"/>
              </a:rPr>
              <a:t>年　</a:t>
            </a:r>
            <a:endParaRPr kumimoji="0" lang="en-US" altLang="ja-JP" dirty="0">
              <a:latin typeface="ＭＳ 明朝" panose="02020609040205080304" pitchFamily="17" charset="-128"/>
              <a:ea typeface="ＭＳ 明朝" panose="02020609040205080304" pitchFamily="17" charset="-128"/>
            </a:endParaRPr>
          </a:p>
        </p:txBody>
      </p:sp>
      <p:sp>
        <p:nvSpPr>
          <p:cNvPr id="23555" name="テキスト ボックス 7">
            <a:extLst>
              <a:ext uri="{FF2B5EF4-FFF2-40B4-BE49-F238E27FC236}">
                <a16:creationId xmlns:a16="http://schemas.microsoft.com/office/drawing/2014/main" id="{0F88F333-6A7F-3B45-3F01-4BD04AC3B641}"/>
              </a:ext>
            </a:extLst>
          </p:cNvPr>
          <p:cNvSpPr txBox="1">
            <a:spLocks noChangeArrowheads="1"/>
          </p:cNvSpPr>
          <p:nvPr/>
        </p:nvSpPr>
        <p:spPr bwMode="auto">
          <a:xfrm>
            <a:off x="838200" y="5562600"/>
            <a:ext cx="7239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dirty="0"/>
              <a:t>15</a:t>
            </a:r>
            <a:r>
              <a:rPr lang="ja-JP" altLang="en-US" dirty="0"/>
              <a:t>歳以上女子の</a:t>
            </a:r>
            <a:r>
              <a:rPr lang="en-US" altLang="ja-JP" dirty="0"/>
              <a:t>14.8 </a:t>
            </a:r>
            <a:r>
              <a:rPr lang="ja-JP" altLang="en-US" dirty="0"/>
              <a:t>％、有配偶女子</a:t>
            </a:r>
            <a:r>
              <a:rPr lang="en-US" altLang="ja-JP" dirty="0"/>
              <a:t>27.4%</a:t>
            </a:r>
          </a:p>
        </p:txBody>
      </p:sp>
      <p:pic>
        <p:nvPicPr>
          <p:cNvPr id="6" name="図 5">
            <a:extLst>
              <a:ext uri="{FF2B5EF4-FFF2-40B4-BE49-F238E27FC236}">
                <a16:creationId xmlns:a16="http://schemas.microsoft.com/office/drawing/2014/main" id="{73A50F76-9076-C54D-AACB-E8283574C3EF}"/>
              </a:ext>
            </a:extLst>
          </p:cNvPr>
          <p:cNvPicPr>
            <a:picLocks noChangeAspect="1"/>
          </p:cNvPicPr>
          <p:nvPr/>
        </p:nvPicPr>
        <p:blipFill>
          <a:blip r:embed="rId3"/>
          <a:stretch>
            <a:fillRect/>
          </a:stretch>
        </p:blipFill>
        <p:spPr>
          <a:xfrm>
            <a:off x="838200" y="1704975"/>
            <a:ext cx="7378700" cy="3448050"/>
          </a:xfrm>
          <a:prstGeom prst="rect">
            <a:avLst/>
          </a:prstGeom>
          <a:solidFill>
            <a:schemeClr val="bg1"/>
          </a:solidFill>
        </p:spPr>
      </p:pic>
      <p:sp>
        <p:nvSpPr>
          <p:cNvPr id="23557" name="Oval 5">
            <a:extLst>
              <a:ext uri="{FF2B5EF4-FFF2-40B4-BE49-F238E27FC236}">
                <a16:creationId xmlns:a16="http://schemas.microsoft.com/office/drawing/2014/main" id="{CEEC2F0E-C814-46FC-1C8C-C712B903F283}"/>
              </a:ext>
            </a:extLst>
          </p:cNvPr>
          <p:cNvSpPr>
            <a:spLocks noChangeArrowheads="1"/>
          </p:cNvSpPr>
          <p:nvPr/>
        </p:nvSpPr>
        <p:spPr bwMode="auto">
          <a:xfrm>
            <a:off x="7231707" y="3356992"/>
            <a:ext cx="1371600" cy="1219200"/>
          </a:xfrm>
          <a:prstGeom prst="ellipse">
            <a:avLst/>
          </a:pr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extLst>
      <p:ext uri="{BB962C8B-B14F-4D97-AF65-F5344CB8AC3E}">
        <p14:creationId xmlns:p14="http://schemas.microsoft.com/office/powerpoint/2010/main" val="736268721"/>
      </p:ext>
    </p:extLst>
  </p:cSld>
  <p:clrMapOvr>
    <a:masterClrMapping/>
  </p:clrMapOvr>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2004:テンプレート:プレゼンテーション:デザイン:Profile</Template>
  <TotalTime>5185</TotalTime>
  <Words>2218</Words>
  <Application>Microsoft Office PowerPoint</Application>
  <PresentationFormat>画面に合わせる (4:3)</PresentationFormat>
  <Paragraphs>186</Paragraphs>
  <Slides>30</Slides>
  <Notes>17</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30</vt:i4>
      </vt:variant>
    </vt:vector>
  </HeadingPairs>
  <TitlesOfParts>
    <vt:vector size="37" baseType="lpstr">
      <vt:lpstr>ＭＳ Ｐゴシック</vt:lpstr>
      <vt:lpstr>ＭＳ 明朝</vt:lpstr>
      <vt:lpstr>Arial</vt:lpstr>
      <vt:lpstr>Century</vt:lpstr>
      <vt:lpstr>Times New Roman</vt:lpstr>
      <vt:lpstr>Wingdings</vt:lpstr>
      <vt:lpstr>Profile</vt:lpstr>
      <vt:lpstr>第4回【家族の歴史的変化】「近代家族」とは? その１ 専業主婦とは</vt:lpstr>
      <vt:lpstr>【おまけ】地域の人口減少＝若い女性の流失→家族形成・世代交代がうまく行かない→家族の消滅</vt:lpstr>
      <vt:lpstr>日本の近代家族（戦後家族）</vt:lpstr>
      <vt:lpstr>専業主婦って、どんな人？</vt:lpstr>
      <vt:lpstr>専業主婦って、どんな人？ ＊パラサイトシングルの山田昌弘先生、いわく</vt:lpstr>
      <vt:lpstr>専業主婦を統計的に捉えるには？ ★女性に占める割合としては  </vt:lpstr>
      <vt:lpstr>専業主婦は少数派？2005年　</vt:lpstr>
      <vt:lpstr>専業主婦は少数派？　2010年　</vt:lpstr>
      <vt:lpstr>専業主婦は少数派？　2020年　</vt:lpstr>
      <vt:lpstr>専業主婦は少数派？ 再生産期間（15－49）に絞ると　2020年B　</vt:lpstr>
      <vt:lpstr>専業主婦は女性（15歳以上）の中でも少数派？　</vt:lpstr>
      <vt:lpstr>専業主婦を統計的に捉えるには？ ★世帯に占める割合としては  </vt:lpstr>
      <vt:lpstr>専業主婦は少数派？ 2023年 ＊64歳以下</vt:lpstr>
      <vt:lpstr>女性の労働力</vt:lpstr>
      <vt:lpstr>労働力人口の面倒くさい！定義</vt:lpstr>
      <vt:lpstr>女子年齢別労働力率の変化　</vt:lpstr>
      <vt:lpstr>日本の女子年齢別労働力率の特徴</vt:lpstr>
      <vt:lpstr>女子年齢別労働力率の国際比較</vt:lpstr>
      <vt:lpstr>落合恵美子「家族の戦後体制」説</vt:lpstr>
      <vt:lpstr>M字型カーブを未婚と有配偶に分解してみる→未婚化しているだけかも？</vt:lpstr>
      <vt:lpstr>家事とは何か？</vt:lpstr>
      <vt:lpstr>アン・オークレー（Ann Oakley）： 主婦(housewife)の定義と特徴</vt:lpstr>
      <vt:lpstr>家事とは何か？例を挙げて下さい。</vt:lpstr>
      <vt:lpstr>なぜ家事は労働と見なされないのか？</vt:lpstr>
      <vt:lpstr>性別役割分業（せいべつやくわりぶんぎょう）</vt:lpstr>
      <vt:lpstr>18−19世紀のドイツの家庭生活</vt:lpstr>
      <vt:lpstr>GOETHE-HAUS</vt:lpstr>
      <vt:lpstr>日本の大正期／第一次大戦後</vt:lpstr>
      <vt:lpstr>宮部みゆきの「蒲生邸事件」</vt:lpstr>
      <vt:lpstr>次週</vt:lpstr>
    </vt:vector>
  </TitlesOfParts>
  <Company>札幌市立 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第1回　家族って何だろう？_x0010_ 家族をめぐる話題</dc:title>
  <dc:creator>札幌市立 大学</dc:creator>
  <cp:lastModifiedBy>俊彦 原</cp:lastModifiedBy>
  <cp:revision>123</cp:revision>
  <cp:lastPrinted>2014-09-24T05:41:27Z</cp:lastPrinted>
  <dcterms:created xsi:type="dcterms:W3CDTF">2014-09-24T05:41:10Z</dcterms:created>
  <dcterms:modified xsi:type="dcterms:W3CDTF">2025-04-23T07:13:42Z</dcterms:modified>
</cp:coreProperties>
</file>