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14"/>
  </p:notesMasterIdLst>
  <p:handoutMasterIdLst>
    <p:handoutMasterId r:id="rId15"/>
  </p:handoutMasterIdLst>
  <p:sldIdLst>
    <p:sldId id="256" r:id="rId2"/>
    <p:sldId id="500" r:id="rId3"/>
    <p:sldId id="501" r:id="rId4"/>
    <p:sldId id="502" r:id="rId5"/>
    <p:sldId id="503" r:id="rId6"/>
    <p:sldId id="504" r:id="rId7"/>
    <p:sldId id="505" r:id="rId8"/>
    <p:sldId id="306" r:id="rId9"/>
    <p:sldId id="506" r:id="rId10"/>
    <p:sldId id="507" r:id="rId11"/>
    <p:sldId id="508" r:id="rId12"/>
    <p:sldId id="425" r:id="rId1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71" d="100"/>
          <a:sy n="71" d="100"/>
        </p:scale>
        <p:origin x="109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3917F46-3E08-8B45-993B-B96CE38884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9F79EE3-DA01-0A45-B9DF-903C9C425D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C49CD-3180-1A4C-9ACB-6C8EB33DAB09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3B92784D-08CB-E980-BE71-CE9F6619F9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377AC8D0-9C53-4571-B4F3-C801306124A0}" type="slidenum">
              <a:rPr lang="en-US" altLang="ja-JP" sz="1200"/>
              <a:pPr/>
              <a:t>10</a:t>
            </a:fld>
            <a:endParaRPr lang="en-US" altLang="ja-JP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E7F4A15D-1890-95B7-AC57-65882096961B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B0658FD2-7DDC-9B56-BE1B-725511907D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ja-JP" altLang="en-US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68B6517C-CAF1-770E-CD38-D9A0503038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B049E3C7-E9CA-4C45-B308-49763A16A557}" type="slidenum">
              <a:rPr lang="en-US" altLang="ja-JP" sz="1200"/>
              <a:pPr/>
              <a:t>11</a:t>
            </a:fld>
            <a:endParaRPr lang="en-US" altLang="ja-JP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CFFDBD11-40B7-D9D1-8C7F-79EC6BC5807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0C14A882-BBA2-198B-7F81-162732F854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ja-JP" altLang="en-US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E09AAF5-8F3F-044E-8761-E1012297FBFD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0523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709EAE26-45D1-8285-8C59-E07BB0E8F1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B53B814F-3372-4CE6-91D2-132A8412EC01}" type="slidenum">
              <a:rPr lang="en-US" altLang="ja-JP" sz="1200"/>
              <a:pPr/>
              <a:t>2</a:t>
            </a:fld>
            <a:endParaRPr lang="en-US" altLang="ja-JP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E9BB78E1-9851-9171-73F6-DC60DCB03B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A5A5D6C-78BC-0945-519C-05B3DF3272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709EAE26-45D1-8285-8C59-E07BB0E8F1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B53B814F-3372-4CE6-91D2-132A8412EC01}" type="slidenum">
              <a:rPr lang="en-US" altLang="ja-JP" sz="1200"/>
              <a:pPr/>
              <a:t>3</a:t>
            </a:fld>
            <a:endParaRPr lang="en-US" altLang="ja-JP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E9BB78E1-9851-9171-73F6-DC60DCB03B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A5A5D6C-78BC-0945-519C-05B3DF3272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5823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BA04C8F1-458A-2BBE-A3E9-CA55D73A63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56380224-1D88-4ADD-BE2D-6DDEBA7EE085}" type="slidenum">
              <a:rPr lang="en-US" altLang="ja-JP" sz="1200"/>
              <a:pPr/>
              <a:t>4</a:t>
            </a:fld>
            <a:endParaRPr lang="en-US" altLang="ja-JP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D4BCD2AA-3B65-653C-83CC-A50B419EF6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DDBCE683-1861-CF2C-75FB-043F3138A6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83CDAA56-9897-2046-5B0C-9898AAAC0D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C965E805-2AD9-461C-94DF-F3421F70BEB0}" type="slidenum">
              <a:rPr lang="en-US" altLang="ja-JP" sz="1200"/>
              <a:pPr/>
              <a:t>5</a:t>
            </a:fld>
            <a:endParaRPr lang="en-US" altLang="ja-JP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A3F1BA51-A1B7-A0FD-B976-20B2FD3F7A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8221D852-EA08-4F91-596E-47999BC17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2097380F-2A2D-FA82-89A3-476D73FF3A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DBC1D3F6-6392-4A72-9CC1-8A054F9DF88F}" type="slidenum">
              <a:rPr lang="en-US" altLang="ja-JP" sz="1200"/>
              <a:pPr/>
              <a:t>6</a:t>
            </a:fld>
            <a:endParaRPr lang="en-US" altLang="ja-JP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76B51C61-6168-51D7-241C-67B99A19EC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50002027-5340-2121-FCEB-2EC762EFBB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2097380F-2A2D-FA82-89A3-476D73FF3A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DBC1D3F6-6392-4A72-9CC1-8A054F9DF88F}" type="slidenum">
              <a:rPr lang="en-US" altLang="ja-JP" sz="1200"/>
              <a:pPr/>
              <a:t>7</a:t>
            </a:fld>
            <a:endParaRPr lang="en-US" altLang="ja-JP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76B51C61-6168-51D7-241C-67B99A19EC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50002027-5340-2121-FCEB-2EC762EFBB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2780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2097380F-2A2D-FA82-89A3-476D73FF3A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DBC1D3F6-6392-4A72-9CC1-8A054F9DF88F}" type="slidenum">
              <a:rPr lang="en-US" altLang="ja-JP" sz="1200"/>
              <a:pPr/>
              <a:t>8</a:t>
            </a:fld>
            <a:endParaRPr lang="en-US" altLang="ja-JP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76B51C61-6168-51D7-241C-67B99A19EC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50002027-5340-2121-FCEB-2EC762EFBB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9120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2097380F-2A2D-FA82-89A3-476D73FF3A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DBC1D3F6-6392-4A72-9CC1-8A054F9DF88F}" type="slidenum">
              <a:rPr lang="en-US" altLang="ja-JP" sz="1200"/>
              <a:pPr/>
              <a:t>9</a:t>
            </a:fld>
            <a:endParaRPr lang="en-US" altLang="ja-JP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76B51C61-6168-51D7-241C-67B99A19EC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50002027-5340-2121-FCEB-2EC762EFBB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1756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kumimoji="0" lang="ja-JP" altLang="en-US">
              <a:latin typeface="Times New Roman" charset="0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charset="2"/>
              <a:buNone/>
              <a:defRPr sz="2800"/>
            </a:lvl1pPr>
          </a:lstStyle>
          <a:p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サブタイトルの書式設定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E6369-E172-4648-8269-120DABE5E5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0CC18-CE7B-284A-8E63-967017DA3E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16873-8FC7-2E49-909E-6018C751F7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8C75B-C2D6-C74B-9410-83E1048D7C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8AA56-D21C-814C-A9BC-C000994457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711AE-760D-B94A-BA95-F76DD60E6E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B3972-D498-4942-B520-E84A480AF1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61EF4-69AC-E743-9536-31671A8829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DBC0D-7DEA-CF44-AEE5-CBCC489ECE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EECDB-F666-FA4B-919C-56FC7F0D3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F9FF0-CAF9-6049-9A4B-1A6F2C6CE9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kumimoji="0" lang="ja-JP" altLang="en-US">
              <a:latin typeface="Times New Roman" charset="0"/>
            </a:endParaRP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2B0BAEB8-27B6-194D-AFB1-A48262D518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o"/>
        <a:defRPr kumimoji="1" sz="30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n"/>
        <a:defRPr kumimoji="1" sz="2600">
          <a:solidFill>
            <a:schemeClr val="tx1"/>
          </a:solidFill>
          <a:latin typeface="+mn-lt"/>
          <a:ea typeface="ＭＳ Ｐゴシック" charset="-128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o"/>
        <a:defRPr kumimoji="1" sz="2300">
          <a:solidFill>
            <a:schemeClr val="tx1"/>
          </a:solidFill>
          <a:latin typeface="+mn-lt"/>
          <a:ea typeface="ＭＳ Ｐゴシック" charset="-128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n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orldhappiness.report/ed/2025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ell-being.digital.go.jp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ja.wikipedia.org/wiki/%E3%83%9E%E3%82%AF%E3%83%99%E3%82%B9_(%E3%82%B7%E3%82%A7%E3%82%A4%E3%82%AF%E3%82%B9%E3%83%94%E3%82%A2)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ja.wikipedia.org/wiki/%E3%82%AB%E3%83%A9%E3%83%9E%E3%83%BC%E3%82%BE%E3%83%95%E3%81%AE%E5%85%84%E5%BC%9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2676" y="188640"/>
            <a:ext cx="8279804" cy="2016224"/>
          </a:xfrm>
        </p:spPr>
        <p:txBody>
          <a:bodyPr anchor="ctr" anchorCtr="0"/>
          <a:lstStyle/>
          <a:p>
            <a:r>
              <a:rPr lang="ja-JP" altLang="en-US" sz="3200" dirty="0">
                <a:solidFill>
                  <a:schemeClr val="tx1"/>
                </a:solidFill>
                <a:latin typeface="ＭＳ 明朝" charset="-128"/>
                <a:ea typeface="ＭＳ 明朝" charset="-128"/>
                <a:cs typeface="ＭＳ 明朝" charset="-128"/>
              </a:rPr>
              <a:t>第</a:t>
            </a:r>
            <a:r>
              <a:rPr lang="en-US" altLang="ja-JP" sz="3200" dirty="0">
                <a:solidFill>
                  <a:schemeClr val="tx1"/>
                </a:solidFill>
                <a:latin typeface="ＭＳ 明朝" charset="-128"/>
                <a:ea typeface="ＭＳ 明朝" charset="-128"/>
                <a:cs typeface="ＭＳ 明朝" charset="-128"/>
              </a:rPr>
              <a:t>2</a:t>
            </a:r>
            <a:r>
              <a:rPr lang="ja-JP" altLang="en-US" sz="3200" dirty="0">
                <a:solidFill>
                  <a:schemeClr val="tx1"/>
                </a:solidFill>
                <a:latin typeface="ＭＳ 明朝" charset="-128"/>
                <a:ea typeface="ＭＳ 明朝" charset="-128"/>
                <a:cs typeface="ＭＳ 明朝" charset="-128"/>
              </a:rPr>
              <a:t>回</a:t>
            </a:r>
            <a:r>
              <a:rPr lang="en-US" altLang="ja-JP" sz="3200" dirty="0">
                <a:solidFill>
                  <a:schemeClr val="tx1"/>
                </a:solidFill>
                <a:latin typeface="ＭＳ 明朝" charset="-128"/>
                <a:ea typeface="ＭＳ 明朝" charset="-128"/>
                <a:cs typeface="ＭＳ 明朝" charset="-128"/>
              </a:rPr>
              <a:t>【</a:t>
            </a:r>
            <a:r>
              <a:rPr lang="ja-JP" altLang="en-US" sz="3200" dirty="0">
                <a:solidFill>
                  <a:schemeClr val="tx1"/>
                </a:solidFill>
                <a:latin typeface="ＭＳ 明朝" charset="-128"/>
                <a:ea typeface="ＭＳ 明朝" charset="-128"/>
                <a:cs typeface="ＭＳ 明朝" charset="-128"/>
              </a:rPr>
              <a:t>家族分析の手がかり</a:t>
            </a:r>
            <a:r>
              <a:rPr lang="en-US" altLang="ja-JP" sz="3200" dirty="0">
                <a:solidFill>
                  <a:schemeClr val="tx1"/>
                </a:solidFill>
                <a:latin typeface="ＭＳ 明朝" charset="-128"/>
                <a:ea typeface="ＭＳ 明朝" charset="-128"/>
                <a:cs typeface="ＭＳ 明朝" charset="-128"/>
              </a:rPr>
              <a:t>】</a:t>
            </a:r>
            <a:r>
              <a:rPr lang="ja-JP" altLang="en-US" sz="3200" dirty="0">
                <a:solidFill>
                  <a:schemeClr val="tx1"/>
                </a:solidFill>
                <a:latin typeface="ＭＳ 明朝" charset="-128"/>
                <a:ea typeface="ＭＳ 明朝" charset="-128"/>
                <a:cs typeface="ＭＳ 明朝" charset="-128"/>
              </a:rPr>
              <a:t>家族の定義、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62300" y="3284984"/>
            <a:ext cx="7010400" cy="3024336"/>
          </a:xfrm>
        </p:spPr>
        <p:txBody>
          <a:bodyPr/>
          <a:lstStyle/>
          <a:p>
            <a:r>
              <a:rPr lang="ja-JP" altLang="en-US" b="1" dirty="0">
                <a:ea typeface="ＭＳ 明朝" charset="-128"/>
                <a:cs typeface="ＭＳ 明朝" charset="-128"/>
              </a:rPr>
              <a:t>「家族社会学」</a:t>
            </a:r>
            <a:endParaRPr lang="en-US" altLang="ja-JP" b="1" dirty="0">
              <a:ea typeface="ＭＳ 明朝" charset="-128"/>
              <a:cs typeface="ＭＳ 明朝" charset="-128"/>
            </a:endParaRPr>
          </a:p>
          <a:p>
            <a:endParaRPr lang="en-US" altLang="ja-JP" sz="2000" b="1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r>
              <a:rPr lang="en-US" altLang="ja-JP" sz="2000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2025 </a:t>
            </a:r>
            <a:r>
              <a:rPr lang="ja-JP" altLang="en-US" sz="2000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</a:t>
            </a:r>
            <a:r>
              <a:rPr lang="en-US" altLang="ja-JP" sz="2000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4</a:t>
            </a:r>
            <a:r>
              <a:rPr lang="ja-JP" altLang="en-US" sz="2000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月</a:t>
            </a:r>
            <a:r>
              <a:rPr lang="en-US" altLang="ja-JP" sz="2000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15</a:t>
            </a:r>
            <a:r>
              <a:rPr lang="ja-JP" altLang="en-US" sz="2000" b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日（火）</a:t>
            </a:r>
            <a:endParaRPr lang="en-US" altLang="ja-JP" sz="2000" b="1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r>
              <a:rPr lang="ja-JP" sz="2000" b="1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</a:t>
            </a:r>
            <a:r>
              <a:rPr lang="en-US" sz="2000" b="1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4</a:t>
            </a:r>
            <a:r>
              <a:rPr lang="ja-JP" sz="2000" b="1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時限目】</a:t>
            </a:r>
            <a:r>
              <a:rPr lang="en-US" sz="2000" b="1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14:40</a:t>
            </a:r>
            <a:r>
              <a:rPr lang="ja-JP" sz="2000" b="1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―</a:t>
            </a:r>
            <a:r>
              <a:rPr lang="en-US" sz="2000" b="1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16:10</a:t>
            </a:r>
            <a:r>
              <a:rPr lang="ja-JP" sz="2000" b="1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sz="2000" b="1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4F401</a:t>
            </a:r>
            <a:endParaRPr lang="en-US" altLang="ja-JP" sz="2000" b="1" dirty="0">
              <a:ea typeface="ＭＳ 明朝" charset="-128"/>
              <a:cs typeface="ＭＳ 明朝" charset="-128"/>
            </a:endParaRPr>
          </a:p>
          <a:p>
            <a:endParaRPr lang="en-US" altLang="ja-JP" sz="2000" b="1" dirty="0">
              <a:ea typeface="ＭＳ 明朝" charset="-128"/>
              <a:cs typeface="ＭＳ 明朝" charset="-128"/>
            </a:endParaRPr>
          </a:p>
          <a:p>
            <a:r>
              <a:rPr lang="ja-JP" altLang="en-US" sz="2000" b="1" dirty="0">
                <a:ea typeface="ＭＳ 明朝" charset="-128"/>
                <a:cs typeface="ＭＳ 明朝" charset="-128"/>
              </a:rPr>
              <a:t>日本医療大学総合福祉学部</a:t>
            </a:r>
            <a:endParaRPr lang="en-US" altLang="ja-JP" sz="2000" b="1" dirty="0">
              <a:ea typeface="ＭＳ 明朝" charset="-128"/>
              <a:cs typeface="ＭＳ 明朝" charset="-128"/>
            </a:endParaRPr>
          </a:p>
          <a:p>
            <a:r>
              <a:rPr lang="ja-JP" altLang="en-US" sz="2000" b="1" dirty="0">
                <a:ea typeface="ＭＳ 明朝" charset="-128"/>
                <a:cs typeface="ＭＳ 明朝" charset="-128"/>
              </a:rPr>
              <a:t>特任教授　原　俊彦</a:t>
            </a:r>
            <a:endParaRPr lang="en-US" altLang="ja-JP" sz="2000" b="1" dirty="0">
              <a:ea typeface="ＭＳ 明朝" charset="-128"/>
              <a:cs typeface="ＭＳ 明朝" charset="-128"/>
            </a:endParaRPr>
          </a:p>
          <a:p>
            <a:endParaRPr lang="ja-JP" altLang="en-US" sz="1800" dirty="0">
              <a:ea typeface="ＭＳ 明朝" charset="-128"/>
              <a:cs typeface="ＭＳ 明朝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0B2BC49F-8B65-B1B2-D663-CECADCD347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9282" y="476673"/>
            <a:ext cx="7791110" cy="720080"/>
          </a:xfrm>
        </p:spPr>
        <p:txBody>
          <a:bodyPr/>
          <a:lstStyle/>
          <a:p>
            <a:r>
              <a:rPr kumimoji="0" lang="en-US" altLang="en-US" dirty="0" err="1">
                <a:solidFill>
                  <a:schemeClr val="tx1"/>
                </a:solidFill>
                <a:ea typeface="ＭＳ 明朝" panose="02020609040205080304" pitchFamily="17" charset="-128"/>
              </a:rPr>
              <a:t>幸福（</a:t>
            </a:r>
            <a:r>
              <a:rPr kumimoji="0" lang="en-US" altLang="ja-JP" dirty="0" err="1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well-being</a:t>
            </a:r>
            <a:r>
              <a:rPr kumimoji="0" lang="en-US" altLang="ja-JP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kumimoji="0" lang="en-US" altLang="en-US" dirty="0">
                <a:solidFill>
                  <a:schemeClr val="tx1"/>
                </a:solidFill>
                <a:ea typeface="ＭＳ 明朝" panose="02020609040205080304" pitchFamily="17" charset="-128"/>
              </a:rPr>
              <a:t>）</a:t>
            </a:r>
            <a:r>
              <a:rPr kumimoji="0" lang="en-US" altLang="en-US" dirty="0" err="1">
                <a:solidFill>
                  <a:schemeClr val="tx1"/>
                </a:solidFill>
                <a:ea typeface="ＭＳ 明朝" panose="02020609040205080304" pitchFamily="17" charset="-128"/>
              </a:rPr>
              <a:t>追求集団</a:t>
            </a:r>
            <a:r>
              <a:rPr kumimoji="0" lang="en-US" altLang="en-US" dirty="0">
                <a:solidFill>
                  <a:schemeClr val="tx1"/>
                </a:solidFill>
                <a:ea typeface="ＭＳ 明朝" panose="02020609040205080304" pitchFamily="17" charset="-128"/>
              </a:rPr>
              <a:t>？</a:t>
            </a:r>
            <a:endParaRPr kumimoji="0" lang="ja-JP" altLang="en-US" dirty="0">
              <a:solidFill>
                <a:schemeClr val="tx1"/>
              </a:solidFill>
              <a:ea typeface="ＭＳ 明朝" panose="02020609040205080304" pitchFamily="17" charset="-128"/>
            </a:endParaRP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B0EEE939-095A-3EE8-5B7F-AE9F3359D5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8735" y="1844824"/>
            <a:ext cx="7461657" cy="424847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</a:pPr>
            <a:r>
              <a:rPr kumimoji="0" lang="en-US" altLang="en-US" sz="2200" dirty="0" err="1">
                <a:ea typeface="ＭＳ 明朝" panose="02020609040205080304" pitchFamily="17" charset="-128"/>
              </a:rPr>
              <a:t>幸福（</a:t>
            </a:r>
            <a:r>
              <a:rPr kumimoji="0" lang="en-US" altLang="ja-JP" sz="22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well-being</a:t>
            </a:r>
            <a:r>
              <a:rPr kumimoji="0" lang="en-US" altLang="ja-JP" sz="2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kumimoji="0" lang="en-US" altLang="en-US" sz="2200" dirty="0">
                <a:ea typeface="ＭＳ 明朝" panose="02020609040205080304" pitchFamily="17" charset="-128"/>
              </a:rPr>
              <a:t>）</a:t>
            </a:r>
            <a:r>
              <a:rPr kumimoji="0" lang="en-US" altLang="en-US" sz="2200" dirty="0" err="1">
                <a:ea typeface="ＭＳ 明朝" panose="02020609040205080304" pitchFamily="17" charset="-128"/>
              </a:rPr>
              <a:t>追求？どのように計るのか</a:t>
            </a:r>
            <a:r>
              <a:rPr kumimoji="0" lang="en-US" altLang="en-US" sz="1800" dirty="0">
                <a:ea typeface="ＭＳ 明朝" panose="02020609040205080304" pitchFamily="17" charset="-128"/>
              </a:rPr>
              <a:t>。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kumimoji="0" lang="ja-JP" altLang="en-US" sz="1800" dirty="0">
                <a:ea typeface="ＭＳ 明朝" panose="02020609040205080304" pitchFamily="17" charset="-128"/>
              </a:rPr>
              <a:t>→近年、主観的幸福度（</a:t>
            </a:r>
            <a:r>
              <a:rPr kumimoji="0" lang="en-US" altLang="ja-JP" sz="1800" dirty="0">
                <a:ea typeface="ＭＳ 明朝" panose="02020609040205080304" pitchFamily="17" charset="-128"/>
              </a:rPr>
              <a:t>happiness, well-being)</a:t>
            </a:r>
            <a:r>
              <a:rPr kumimoji="0" lang="ja-JP" altLang="en-US" sz="1800" dirty="0">
                <a:ea typeface="ＭＳ 明朝" panose="02020609040205080304" pitchFamily="17" charset="-128"/>
              </a:rPr>
              <a:t>を計測する調査が流行している。世界幸福度調査</a:t>
            </a:r>
            <a:r>
              <a:rPr kumimoji="0" lang="en-US" altLang="ja-JP" sz="1800" dirty="0">
                <a:ea typeface="ＭＳ 明朝" panose="02020609040205080304" pitchFamily="17" charset="-128"/>
                <a:hlinkClick r:id="rId3"/>
              </a:rPr>
              <a:t>World Happiness Report2025</a:t>
            </a:r>
            <a:r>
              <a:rPr kumimoji="0" lang="en-US" altLang="ja-JP" sz="1800" dirty="0">
                <a:ea typeface="ＭＳ 明朝" panose="02020609040205080304" pitchFamily="17" charset="-128"/>
              </a:rPr>
              <a:t>.</a:t>
            </a:r>
            <a:r>
              <a:rPr kumimoji="0" lang="ja-JP" altLang="en-US" sz="1800" dirty="0">
                <a:ea typeface="ＭＳ 明朝" panose="02020609040205080304" pitchFamily="17" charset="-128"/>
              </a:rPr>
              <a:t> </a:t>
            </a:r>
            <a:r>
              <a:rPr kumimoji="0" lang="ja-JP" altLang="en-US" sz="1800" dirty="0">
                <a:ea typeface="ＭＳ 明朝" panose="02020609040205080304" pitchFamily="17" charset="-128"/>
                <a:hlinkClick r:id="rId4"/>
              </a:rPr>
              <a:t>地域幸福度（</a:t>
            </a:r>
            <a:r>
              <a:rPr kumimoji="0" lang="en-US" altLang="ja-JP" sz="1800" dirty="0">
                <a:ea typeface="ＭＳ 明朝" panose="02020609040205080304" pitchFamily="17" charset="-128"/>
                <a:hlinkClick r:id="rId4"/>
              </a:rPr>
              <a:t>Well-Being</a:t>
            </a:r>
            <a:r>
              <a:rPr kumimoji="0" lang="ja-JP" altLang="en-US" sz="1800" dirty="0">
                <a:ea typeface="ＭＳ 明朝" panose="02020609040205080304" pitchFamily="17" charset="-128"/>
                <a:hlinkClick r:id="rId4"/>
              </a:rPr>
              <a:t>）指標</a:t>
            </a:r>
            <a:r>
              <a:rPr kumimoji="0" lang="ja-JP" altLang="en-US" sz="1800" dirty="0">
                <a:ea typeface="ＭＳ 明朝" panose="02020609040205080304" pitchFamily="17" charset="-128"/>
              </a:rPr>
              <a:t>、令和</a:t>
            </a:r>
            <a:r>
              <a:rPr kumimoji="0" lang="en-US" altLang="ja-JP" sz="1800" dirty="0">
                <a:ea typeface="ＭＳ 明朝" panose="02020609040205080304" pitchFamily="17" charset="-128"/>
              </a:rPr>
              <a:t>6</a:t>
            </a:r>
            <a:r>
              <a:rPr kumimoji="0" lang="ja-JP" altLang="en-US" sz="1800" dirty="0">
                <a:ea typeface="ＭＳ 明朝" panose="02020609040205080304" pitchFamily="17" charset="-128"/>
              </a:rPr>
              <a:t>年度 全国調査結果などあるので、自己申告ベースなら計測可能。</a:t>
            </a:r>
            <a:endParaRPr kumimoji="0" lang="en-US" altLang="ja-JP" sz="1800" dirty="0">
              <a:ea typeface="ＭＳ 明朝" panose="02020609040205080304" pitchFamily="17" charset="-128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kumimoji="0" lang="ja-JP" altLang="en-US" sz="1800" dirty="0">
                <a:ea typeface="ＭＳ 明朝" panose="02020609040205080304" pitchFamily="17" charset="-128"/>
              </a:rPr>
              <a:t>＊結婚後の夫婦の幸福度の経年変化についての研究はある。夫は比較的高いまま推移。妻は一貫して低下する。きょうだいについてはまだ見たことない。</a:t>
            </a:r>
            <a:endParaRPr kumimoji="0" lang="en-US" altLang="ja-JP" sz="1800" dirty="0">
              <a:ea typeface="ＭＳ 明朝" panose="02020609040205080304" pitchFamily="17" charset="-128"/>
            </a:endParaRPr>
          </a:p>
          <a:p>
            <a:pPr marL="0" indent="0" algn="just">
              <a:buNone/>
            </a:pPr>
            <a:endParaRPr kumimoji="0" lang="en-US" altLang="ja-JP" sz="1800" dirty="0">
              <a:ea typeface="ＭＳ 明朝" panose="02020609040205080304" pitchFamily="17" charset="-128"/>
            </a:endParaRPr>
          </a:p>
          <a:p>
            <a:pPr algn="just">
              <a:spcAft>
                <a:spcPts val="450"/>
              </a:spcAft>
            </a:pPr>
            <a:r>
              <a:rPr kumimoji="0" lang="en-US" altLang="en-US" sz="1800" dirty="0" err="1">
                <a:ea typeface="ＭＳ 明朝" panose="02020609040205080304" pitchFamily="17" charset="-128"/>
              </a:rPr>
              <a:t>純粋な利害関係</a:t>
            </a:r>
            <a:r>
              <a:rPr kumimoji="0" lang="ja-JP" altLang="en-US" sz="1800" dirty="0">
                <a:ea typeface="ＭＳ 明朝" panose="02020609040205080304" pitchFamily="17" charset="-128"/>
              </a:rPr>
              <a:t>だけで</a:t>
            </a:r>
            <a:r>
              <a:rPr kumimoji="0" lang="en-US" altLang="en-US" sz="1800" dirty="0" err="1">
                <a:ea typeface="ＭＳ 明朝" panose="02020609040205080304" pitchFamily="17" charset="-128"/>
              </a:rPr>
              <a:t>結ばれた家族</a:t>
            </a:r>
            <a:r>
              <a:rPr kumimoji="0" lang="ja-JP" altLang="en-US" sz="1800" dirty="0">
                <a:ea typeface="ＭＳ 明朝" panose="02020609040205080304" pitchFamily="17" charset="-128"/>
              </a:rPr>
              <a:t>だってありなのでは？　</a:t>
            </a:r>
            <a:r>
              <a:rPr kumimoji="0" lang="en-US" altLang="en-US" sz="1800" dirty="0" err="1">
                <a:ea typeface="ＭＳ 明朝" panose="02020609040205080304" pitchFamily="17" charset="-128"/>
              </a:rPr>
              <a:t>例：政略結婚、戦国時代の養子縁組など</a:t>
            </a:r>
            <a:r>
              <a:rPr kumimoji="0" lang="en-US" altLang="en-US" sz="1800" dirty="0">
                <a:ea typeface="ＭＳ 明朝" panose="02020609040205080304" pitchFamily="17" charset="-128"/>
              </a:rPr>
              <a:t>。</a:t>
            </a:r>
            <a:endParaRPr kumimoji="0" lang="en-US" altLang="ja-JP" sz="1800" dirty="0">
              <a:ea typeface="ＭＳ 明朝" panose="02020609040205080304" pitchFamily="17" charset="-128"/>
            </a:endParaRPr>
          </a:p>
          <a:p>
            <a:pPr algn="just">
              <a:spcAft>
                <a:spcPts val="450"/>
              </a:spcAft>
            </a:pPr>
            <a:r>
              <a:rPr kumimoji="0" lang="en-US" altLang="en-US" sz="1800" dirty="0" err="1">
                <a:ea typeface="ＭＳ 明朝" panose="02020609040205080304" pitchFamily="17" charset="-128"/>
              </a:rPr>
              <a:t>不幸な家族は家族じゃない</a:t>
            </a:r>
            <a:r>
              <a:rPr kumimoji="0" lang="ja-JP" altLang="en-US" sz="1800" dirty="0">
                <a:ea typeface="ＭＳ 明朝" panose="02020609040205080304" pitchFamily="17" charset="-128"/>
              </a:rPr>
              <a:t>？　むしろ家族構成員全員が幸せという方が珍しいのではないか？</a:t>
            </a:r>
            <a:endParaRPr kumimoji="0" lang="en-US" altLang="ja-JP" sz="1800" dirty="0">
              <a:ea typeface="ＭＳ 明朝" panose="02020609040205080304" pitchFamily="17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547812C2-8725-4804-C971-B1E4CC2CC8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9097" y="476672"/>
            <a:ext cx="7885757" cy="684113"/>
          </a:xfrm>
        </p:spPr>
        <p:txBody>
          <a:bodyPr/>
          <a:lstStyle/>
          <a:p>
            <a:pPr algn="just"/>
            <a:r>
              <a:rPr kumimoji="0" lang="ja-JP" altLang="en-US" dirty="0">
                <a:ea typeface="ＭＳ 明朝" panose="02020609040205080304" pitchFamily="17" charset="-128"/>
              </a:rPr>
              <a:t>理念型でみる</a:t>
            </a:r>
            <a:r>
              <a:rPr kumimoji="0" lang="ja-JP" altLang="en-US" dirty="0">
                <a:solidFill>
                  <a:schemeClr val="tx1"/>
                </a:solidFill>
                <a:ea typeface="ＭＳ 明朝" panose="02020609040205080304" pitchFamily="17" charset="-128"/>
              </a:rPr>
              <a:t>家族の特徴</a:t>
            </a:r>
          </a:p>
        </p:txBody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1534A949-EF3D-B682-FEB2-AD2E6BDA36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6226" y="2125266"/>
            <a:ext cx="7724206" cy="389602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kumimoji="0" lang="ja-JP" altLang="en-US" dirty="0">
                <a:ea typeface="ＭＳ 明朝" panose="02020609040205080304" pitchFamily="17" charset="-128"/>
              </a:rPr>
              <a:t>現実の家族は多様で複雑なので、理念型</a:t>
            </a:r>
            <a:r>
              <a:rPr kumimoji="0" lang="en-US" altLang="ja-JP" dirty="0">
                <a:ea typeface="ＭＳ 明朝" panose="02020609040205080304" pitchFamily="17" charset="-128"/>
              </a:rPr>
              <a:t>(</a:t>
            </a:r>
            <a:r>
              <a:rPr kumimoji="0" lang="ja-JP" altLang="en-US" dirty="0">
                <a:ea typeface="ＭＳ 明朝" panose="02020609040205080304" pitchFamily="17" charset="-128"/>
              </a:rPr>
              <a:t>イデアル・テュポス</a:t>
            </a:r>
            <a:r>
              <a:rPr kumimoji="0" lang="en-US" altLang="ja-JP" dirty="0" err="1">
                <a:ea typeface="ＭＳ 明朝" panose="02020609040205080304" pitchFamily="17" charset="-128"/>
              </a:rPr>
              <a:t>idealtypus</a:t>
            </a:r>
            <a:r>
              <a:rPr kumimoji="0" lang="en-US" altLang="ja-JP" dirty="0">
                <a:ea typeface="ＭＳ 明朝" panose="02020609040205080304" pitchFamily="17" charset="-128"/>
              </a:rPr>
              <a:t>)</a:t>
            </a:r>
            <a:r>
              <a:rPr kumimoji="0" lang="ja-JP" altLang="en-US" dirty="0">
                <a:ea typeface="ＭＳ 明朝" panose="02020609040205080304" pitchFamily="17" charset="-128"/>
              </a:rPr>
              <a:t>で考えるしかない。</a:t>
            </a:r>
            <a:endParaRPr kumimoji="0" lang="en-US" altLang="ja-JP" dirty="0">
              <a:ea typeface="ＭＳ 明朝" panose="02020609040205080304" pitchFamily="17" charset="-128"/>
            </a:endParaRPr>
          </a:p>
          <a:p>
            <a:pPr marL="0" indent="0" algn="just">
              <a:buNone/>
            </a:pPr>
            <a:endParaRPr kumimoji="0" lang="en-US" altLang="en-US" dirty="0">
              <a:ea typeface="ＭＳ 明朝" panose="02020609040205080304" pitchFamily="17" charset="-128"/>
            </a:endParaRPr>
          </a:p>
          <a:p>
            <a:pPr marL="385763" indent="-385763" algn="just">
              <a:buFont typeface="+mj-lt"/>
              <a:buAutoNum type="arabicPeriod"/>
            </a:pPr>
            <a:r>
              <a:rPr kumimoji="0" lang="en-US" altLang="en-US" sz="3200" dirty="0" err="1">
                <a:ea typeface="ＭＳ 明朝" panose="02020609040205080304" pitchFamily="17" charset="-128"/>
              </a:rPr>
              <a:t>夫婦関係</a:t>
            </a:r>
            <a:r>
              <a:rPr kumimoji="0" lang="ja-JP" altLang="en-US" sz="3200" dirty="0">
                <a:ea typeface="ＭＳ 明朝" panose="02020609040205080304" pitchFamily="17" charset="-128"/>
              </a:rPr>
              <a:t>（社会的関係）と親子関係（生物学的関係）がベース</a:t>
            </a:r>
            <a:endParaRPr kumimoji="0" lang="en-US" altLang="ja-JP" sz="3200" dirty="0">
              <a:ea typeface="ＭＳ 明朝" panose="02020609040205080304" pitchFamily="17" charset="-128"/>
            </a:endParaRPr>
          </a:p>
          <a:p>
            <a:pPr marL="385763" indent="-385763" algn="just">
              <a:buFont typeface="+mj-lt"/>
              <a:buAutoNum type="arabicPeriod"/>
            </a:pPr>
            <a:r>
              <a:rPr kumimoji="0" lang="en-US" altLang="en-US" sz="3200" dirty="0" err="1">
                <a:ea typeface="ＭＳ 明朝" panose="02020609040205080304" pitchFamily="17" charset="-128"/>
              </a:rPr>
              <a:t>インセスト・タブ</a:t>
            </a:r>
            <a:r>
              <a:rPr kumimoji="0" lang="en-US" altLang="en-US" sz="3200" dirty="0">
                <a:ea typeface="ＭＳ 明朝" panose="02020609040205080304" pitchFamily="17" charset="-128"/>
              </a:rPr>
              <a:t>ー</a:t>
            </a:r>
            <a:r>
              <a:rPr kumimoji="0" lang="en-US" altLang="ja-JP" sz="3200" dirty="0">
                <a:ea typeface="ＭＳ 明朝" panose="02020609040205080304" pitchFamily="17" charset="-128"/>
              </a:rPr>
              <a:t>(incest taboo</a:t>
            </a:r>
            <a:r>
              <a:rPr kumimoji="0" lang="ja-JP" altLang="en-US" sz="3200" dirty="0">
                <a:ea typeface="ＭＳ 明朝" panose="02020609040205080304" pitchFamily="17" charset="-128"/>
              </a:rPr>
              <a:t>：</a:t>
            </a:r>
            <a:r>
              <a:rPr kumimoji="0" lang="en-US" altLang="en-US" sz="3200" dirty="0" err="1">
                <a:ea typeface="ＭＳ 明朝" panose="02020609040205080304" pitchFamily="17" charset="-128"/>
              </a:rPr>
              <a:t>近親相姦禁止規則</a:t>
            </a:r>
            <a:r>
              <a:rPr kumimoji="0" lang="ja-JP" altLang="en-US" sz="3200" dirty="0">
                <a:ea typeface="ＭＳ 明朝" panose="02020609040205080304" pitchFamily="17" charset="-128"/>
              </a:rPr>
              <a:t>）がある</a:t>
            </a:r>
            <a:endParaRPr kumimoji="0" lang="en-US" altLang="ja-JP" sz="3200" dirty="0">
              <a:ea typeface="ＭＳ 明朝" panose="02020609040205080304" pitchFamily="17" charset="-128"/>
            </a:endParaRPr>
          </a:p>
          <a:p>
            <a:pPr marL="385763" indent="-385763" algn="just">
              <a:buFont typeface="+mj-lt"/>
              <a:buAutoNum type="arabicPeriod"/>
            </a:pPr>
            <a:r>
              <a:rPr kumimoji="0" lang="en-US" altLang="en-US" sz="3200" dirty="0" err="1">
                <a:ea typeface="ＭＳ 明朝" panose="02020609040205080304" pitchFamily="17" charset="-128"/>
              </a:rPr>
              <a:t>感情的</a:t>
            </a:r>
            <a:r>
              <a:rPr kumimoji="0" lang="ja-JP" altLang="en-US" sz="3200" dirty="0">
                <a:ea typeface="ＭＳ 明朝" panose="02020609040205080304" pitchFamily="17" charset="-128"/>
              </a:rPr>
              <a:t>関わり（</a:t>
            </a:r>
            <a:r>
              <a:rPr kumimoji="0" lang="en-US" altLang="ja-JP" sz="3200" dirty="0">
                <a:ea typeface="ＭＳ 明朝" panose="02020609040205080304" pitchFamily="17" charset="-128"/>
              </a:rPr>
              <a:t>emotional involvement</a:t>
            </a:r>
            <a:r>
              <a:rPr kumimoji="0" lang="ja-JP" altLang="en-US" sz="3200" dirty="0">
                <a:ea typeface="ＭＳ 明朝" panose="02020609040205080304" pitchFamily="17" charset="-128"/>
              </a:rPr>
              <a:t>）が強い</a:t>
            </a:r>
            <a:endParaRPr kumimoji="0" lang="en-US" altLang="ja-JP" sz="3200" dirty="0">
              <a:ea typeface="ＭＳ 明朝" panose="02020609040205080304" pitchFamily="17" charset="-128"/>
            </a:endParaRPr>
          </a:p>
          <a:p>
            <a:pPr marL="385763" indent="-385763" algn="just">
              <a:buFont typeface="+mj-lt"/>
              <a:buAutoNum type="arabicPeriod"/>
            </a:pPr>
            <a:r>
              <a:rPr kumimoji="0" lang="en-US" altLang="en-US" sz="3200" dirty="0" err="1">
                <a:ea typeface="ＭＳ 明朝" panose="02020609040205080304" pitchFamily="17" charset="-128"/>
              </a:rPr>
              <a:t>生活共同体的機能</a:t>
            </a:r>
            <a:r>
              <a:rPr kumimoji="0" lang="ja-JP" altLang="en-US" sz="3200" dirty="0">
                <a:ea typeface="ＭＳ 明朝" panose="02020609040205080304" pitchFamily="17" charset="-128"/>
              </a:rPr>
              <a:t>を持つ</a:t>
            </a:r>
            <a:endParaRPr kumimoji="0" lang="en-US" altLang="ja-JP" sz="3200" dirty="0">
              <a:ea typeface="ＭＳ 明朝" panose="02020609040205080304" pitchFamily="17" charset="-128"/>
            </a:endParaRPr>
          </a:p>
          <a:p>
            <a:pPr marL="385763" indent="-385763" algn="just">
              <a:buFont typeface="+mj-lt"/>
              <a:buAutoNum type="arabicPeriod"/>
            </a:pPr>
            <a:r>
              <a:rPr kumimoji="0" lang="en-US" altLang="en-US" sz="3200" dirty="0" err="1">
                <a:ea typeface="ＭＳ 明朝" panose="02020609040205080304" pitchFamily="17" charset="-128"/>
              </a:rPr>
              <a:t>通常同居する</a:t>
            </a:r>
            <a:endParaRPr kumimoji="0" lang="en-US" altLang="en-US" sz="3200" dirty="0">
              <a:ea typeface="ＭＳ 明朝" panose="02020609040205080304" pitchFamily="17" charset="-128"/>
            </a:endParaRPr>
          </a:p>
          <a:p>
            <a:pPr marL="385763" indent="-385763" algn="just">
              <a:buFont typeface="+mj-lt"/>
              <a:buAutoNum type="arabicPeriod"/>
            </a:pPr>
            <a:r>
              <a:rPr kumimoji="0" lang="ja-JP" altLang="en-US" sz="3200" dirty="0">
                <a:ea typeface="ＭＳ 明朝" panose="02020609040205080304" pitchFamily="17" charset="-128"/>
              </a:rPr>
              <a:t>外の社会との境界がある（内側：親密圏）</a:t>
            </a:r>
          </a:p>
          <a:p>
            <a:pPr marL="385763" indent="-385763" algn="just">
              <a:buFont typeface="+mj-lt"/>
              <a:buAutoNum type="arabicPeriod"/>
            </a:pPr>
            <a:endParaRPr kumimoji="0" lang="en-US" altLang="en-US" sz="2900" dirty="0">
              <a:ea typeface="ＭＳ 明朝" panose="02020609040205080304" pitchFamily="17" charset="-128"/>
            </a:endParaRPr>
          </a:p>
          <a:p>
            <a:pPr marL="0" indent="0" algn="just">
              <a:buNone/>
            </a:pPr>
            <a:endParaRPr kumimoji="0" lang="en-US" altLang="ja-JP" sz="2250" dirty="0">
              <a:latin typeface="+mn-ea"/>
            </a:endParaRPr>
          </a:p>
          <a:p>
            <a:pPr marL="0" indent="0" algn="just">
              <a:buNone/>
            </a:pPr>
            <a:r>
              <a:rPr kumimoji="0" lang="ja-JP" altLang="en-US" sz="2250" dirty="0">
                <a:solidFill>
                  <a:srgbClr val="FF0000"/>
                </a:solidFill>
                <a:latin typeface="+mn-ea"/>
              </a:rPr>
              <a:t>＊しかし単身者や子どものいない人は家族ではないのか？という問題が残る。</a:t>
            </a:r>
            <a:endParaRPr kumimoji="0" lang="en-US" altLang="ja-JP" sz="2250" dirty="0">
              <a:solidFill>
                <a:srgbClr val="FF0000"/>
              </a:solidFill>
              <a:latin typeface="+mn-ea"/>
            </a:endParaRPr>
          </a:p>
          <a:p>
            <a:pPr marL="0" indent="0" algn="just">
              <a:buNone/>
            </a:pPr>
            <a:endParaRPr kumimoji="0" lang="en-US" altLang="ja-JP" sz="2250" dirty="0">
              <a:solidFill>
                <a:srgbClr val="FF0000"/>
              </a:solidFill>
              <a:latin typeface="+mn-ea"/>
            </a:endParaRPr>
          </a:p>
          <a:p>
            <a:pPr marL="0" indent="0" algn="just">
              <a:buNone/>
            </a:pPr>
            <a:endParaRPr kumimoji="0" lang="ja-JP" altLang="en-US" sz="2250" dirty="0">
              <a:latin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ja-JP" altLang="en-US" dirty="0"/>
              <a:t>次週</a:t>
            </a:r>
            <a:endParaRPr lang="en-US" dirty="0"/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00808"/>
            <a:ext cx="8001000" cy="424847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3200" dirty="0"/>
              <a:t>第</a:t>
            </a:r>
            <a:r>
              <a:rPr lang="en-US" altLang="ja-JP" sz="3200" dirty="0"/>
              <a:t>3</a:t>
            </a:r>
            <a:r>
              <a:rPr lang="ja-JP" altLang="en-US" sz="3200" dirty="0"/>
              <a:t>回</a:t>
            </a:r>
            <a:r>
              <a:rPr lang="en-US" altLang="ja-JP" sz="3200" dirty="0"/>
              <a:t>4</a:t>
            </a:r>
            <a:r>
              <a:rPr lang="ja-JP" altLang="en-US" sz="3200" dirty="0"/>
              <a:t>月</a:t>
            </a:r>
            <a:r>
              <a:rPr lang="en-US" altLang="ja-JP" sz="3200" dirty="0"/>
              <a:t>22</a:t>
            </a:r>
            <a:r>
              <a:rPr lang="ja-JP" altLang="en-US" sz="3200" dirty="0"/>
              <a:t>日（火）は、</a:t>
            </a:r>
            <a:endParaRPr lang="en-US" altLang="ja-JP" sz="3200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ja-JP" altLang="en-US" sz="32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dirty="0">
                <a:solidFill>
                  <a:schemeClr val="tx1"/>
                </a:solidFill>
                <a:latin typeface="ＭＳ 明朝" charset="-128"/>
                <a:ea typeface="ＭＳ 明朝" charset="-128"/>
                <a:cs typeface="ＭＳ 明朝" charset="-128"/>
              </a:rPr>
              <a:t>第</a:t>
            </a:r>
            <a:r>
              <a:rPr lang="en-US" altLang="ja-JP" sz="2400" dirty="0">
                <a:solidFill>
                  <a:schemeClr val="tx1"/>
                </a:solidFill>
                <a:latin typeface="ＭＳ 明朝" charset="-128"/>
                <a:ea typeface="ＭＳ 明朝" charset="-128"/>
                <a:cs typeface="ＭＳ 明朝" charset="-128"/>
              </a:rPr>
              <a:t>2</a:t>
            </a:r>
            <a:r>
              <a:rPr lang="ja-JP" altLang="en-US" sz="2400" dirty="0">
                <a:solidFill>
                  <a:schemeClr val="tx1"/>
                </a:solidFill>
                <a:latin typeface="ＭＳ 明朝" charset="-128"/>
                <a:ea typeface="ＭＳ 明朝" charset="-128"/>
                <a:cs typeface="ＭＳ 明朝" charset="-128"/>
              </a:rPr>
              <a:t>回</a:t>
            </a:r>
            <a:r>
              <a:rPr lang="en-US" altLang="ja-JP" sz="2400" dirty="0">
                <a:solidFill>
                  <a:schemeClr val="tx1"/>
                </a:solidFill>
                <a:latin typeface="ＭＳ 明朝" charset="-128"/>
                <a:ea typeface="ＭＳ 明朝" charset="-128"/>
                <a:cs typeface="ＭＳ 明朝" charset="-128"/>
              </a:rPr>
              <a:t>【</a:t>
            </a:r>
            <a:r>
              <a:rPr lang="ja-JP" altLang="en-US" sz="2400" dirty="0">
                <a:solidFill>
                  <a:schemeClr val="tx1"/>
                </a:solidFill>
                <a:latin typeface="ＭＳ 明朝" charset="-128"/>
                <a:ea typeface="ＭＳ 明朝" charset="-128"/>
                <a:cs typeface="ＭＳ 明朝" charset="-128"/>
              </a:rPr>
              <a:t>家族分析の手がかり</a:t>
            </a:r>
            <a:r>
              <a:rPr lang="en-US" altLang="ja-JP" sz="2400" dirty="0">
                <a:solidFill>
                  <a:schemeClr val="tx1"/>
                </a:solidFill>
                <a:latin typeface="ＭＳ 明朝" charset="-128"/>
                <a:ea typeface="ＭＳ 明朝" charset="-128"/>
                <a:cs typeface="ＭＳ 明朝" charset="-128"/>
              </a:rPr>
              <a:t>】</a:t>
            </a:r>
            <a:r>
              <a:rPr lang="ja-JP" altLang="en-US" sz="2400" dirty="0">
                <a:solidFill>
                  <a:schemeClr val="tx1"/>
                </a:solidFill>
                <a:latin typeface="ＭＳ 明朝" charset="-128"/>
                <a:ea typeface="ＭＳ 明朝" charset="-128"/>
                <a:cs typeface="ＭＳ 明朝" charset="-128"/>
              </a:rPr>
              <a:t>の続き</a:t>
            </a:r>
            <a:endParaRPr lang="en-US" altLang="ja-JP" sz="2400" dirty="0">
              <a:solidFill>
                <a:schemeClr val="tx1"/>
              </a:solidFill>
              <a:latin typeface="ＭＳ 明朝" charset="-128"/>
              <a:ea typeface="ＭＳ 明朝" charset="-128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dirty="0">
                <a:solidFill>
                  <a:schemeClr val="tx1"/>
                </a:solidFill>
                <a:latin typeface="ＭＳ 明朝" charset="-128"/>
                <a:ea typeface="ＭＳ 明朝" charset="-128"/>
                <a:cs typeface="ＭＳ 明朝" charset="-128"/>
              </a:rPr>
              <a:t>　　家族にかかわる用語、家族の類型</a:t>
            </a:r>
            <a:endParaRPr lang="en-US" altLang="ja-JP" sz="2400" dirty="0">
              <a:solidFill>
                <a:schemeClr val="tx1"/>
              </a:solidFill>
              <a:latin typeface="ＭＳ 明朝" charset="-128"/>
              <a:ea typeface="ＭＳ 明朝" charset="-128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dirty="0">
                <a:solidFill>
                  <a:schemeClr val="tx1"/>
                </a:solidFill>
                <a:latin typeface="ＭＳ 明朝" charset="-128"/>
                <a:ea typeface="ＭＳ 明朝" charset="-128"/>
                <a:cs typeface="ＭＳ 明朝" charset="-128"/>
              </a:rPr>
              <a:t>　　をやります。</a:t>
            </a:r>
            <a:endParaRPr lang="en-US" altLang="ja-JP" sz="2400" dirty="0">
              <a:solidFill>
                <a:schemeClr val="tx1"/>
              </a:solidFill>
              <a:latin typeface="ＭＳ 明朝" charset="-128"/>
              <a:ea typeface="ＭＳ 明朝" charset="-128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ja-JP" sz="2400" dirty="0">
              <a:latin typeface="ＭＳ 明朝" charset="-128"/>
              <a:ea typeface="ＭＳ 明朝" charset="-128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ja-JP" altLang="en-US" sz="2400" dirty="0">
              <a:latin typeface="ＭＳ 明朝" charset="-128"/>
              <a:ea typeface="ＭＳ 明朝" charset="-128"/>
              <a:cs typeface="ＭＳ 明朝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42157D2-5026-7465-C617-F7B5FC517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FD91F-0676-4D47-82C1-C8A098CDDACF}" type="slidenum">
              <a:rPr lang="en-US" altLang="ja-JP" smtClean="0"/>
              <a:pPr/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701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4D1067A0-052F-1774-E8E3-BAC5A941F8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4346" y="526114"/>
            <a:ext cx="6202456" cy="848986"/>
          </a:xfrm>
        </p:spPr>
        <p:txBody>
          <a:bodyPr/>
          <a:lstStyle/>
          <a:p>
            <a:r>
              <a:rPr kumimoji="0" lang="en-US" altLang="en-US" dirty="0" err="1">
                <a:solidFill>
                  <a:schemeClr val="tx1"/>
                </a:solidFill>
                <a:ea typeface="ＭＳ 明朝" panose="02020609040205080304" pitchFamily="17" charset="-128"/>
              </a:rPr>
              <a:t>家族</a:t>
            </a:r>
            <a:r>
              <a:rPr kumimoji="0" lang="ja-JP" altLang="en-US" dirty="0">
                <a:solidFill>
                  <a:schemeClr val="tx1"/>
                </a:solidFill>
                <a:ea typeface="ＭＳ 明朝" panose="02020609040205080304" pitchFamily="17" charset="-128"/>
              </a:rPr>
              <a:t>という言葉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24B007F3-3D1A-5828-884F-F489BA0FC3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4121" y="1844824"/>
            <a:ext cx="7336271" cy="4248472"/>
          </a:xfrm>
        </p:spPr>
        <p:txBody>
          <a:bodyPr>
            <a:normAutofit fontScale="70000" lnSpcReduction="20000"/>
          </a:bodyPr>
          <a:lstStyle/>
          <a:p>
            <a:r>
              <a:rPr kumimoji="0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英語</a:t>
            </a:r>
            <a:r>
              <a:rPr kumimoji="0"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family</a:t>
            </a:r>
            <a:r>
              <a:rPr kumimoji="0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（ファミリー）</a:t>
            </a:r>
            <a:r>
              <a:rPr kumimoji="0"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,</a:t>
            </a:r>
            <a:r>
              <a:rPr kumimoji="0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フランス語</a:t>
            </a:r>
            <a:r>
              <a:rPr kumimoji="0" lang="en-US" altLang="ja-JP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fermilie</a:t>
            </a:r>
            <a:r>
              <a:rPr kumimoji="0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（ファミーユ）</a:t>
            </a:r>
            <a:r>
              <a:rPr kumimoji="0"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,</a:t>
            </a:r>
            <a:r>
              <a:rPr kumimoji="0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ドイツ語</a:t>
            </a:r>
            <a:r>
              <a:rPr kumimoji="0"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kumimoji="0" lang="en-US" altLang="ja-JP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Familie</a:t>
            </a:r>
            <a:r>
              <a:rPr kumimoji="0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（ファミリエ）</a:t>
            </a:r>
            <a:endParaRPr kumimoji="0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buFont typeface="Wingdings" panose="05000000000000000000" pitchFamily="2" charset="2"/>
              <a:buNone/>
            </a:pPr>
            <a:endParaRPr kumimoji="0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kumimoji="0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・日本語：家族（かぞく）＝家（いえ）の族（やから）：明治時代に発明された和製熟語（和製漢語）</a:t>
            </a:r>
            <a:endParaRPr kumimoji="0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kumimoji="0" lang="ja-JP" altLang="en-US" dirty="0">
                <a:solidFill>
                  <a:schemeClr val="accent2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kumimoji="0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韓国語</a:t>
            </a:r>
            <a:r>
              <a:rPr kumimoji="0"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=</a:t>
            </a:r>
            <a:r>
              <a:rPr kumimoji="0" lang="ja-JP" altLang="en-US" dirty="0">
                <a:ea typeface="ＭＳ 明朝" panose="02020609040205080304" pitchFamily="17" charset="-128"/>
              </a:rPr>
              <a:t>家族</a:t>
            </a:r>
            <a:r>
              <a:rPr kumimoji="0" lang="ko-KR" altLang="en-US" dirty="0">
                <a:ea typeface="ＭＳ 明朝" panose="02020609040205080304" pitchFamily="17" charset="-128"/>
              </a:rPr>
              <a:t>가족 </a:t>
            </a:r>
            <a:r>
              <a:rPr kumimoji="0" lang="en-US" altLang="ja-JP" dirty="0" err="1">
                <a:ea typeface="ＭＳ 明朝" panose="02020609040205080304" pitchFamily="17" charset="-128"/>
              </a:rPr>
              <a:t>gajog</a:t>
            </a:r>
            <a:r>
              <a:rPr kumimoji="0" lang="ja-JP" altLang="en-US" dirty="0">
                <a:ea typeface="ＭＳ 明朝" panose="02020609040205080304" pitchFamily="17" charset="-128"/>
              </a:rPr>
              <a:t>（カジョク）</a:t>
            </a:r>
            <a:endParaRPr kumimoji="0" lang="en-US" altLang="ja-JP" dirty="0">
              <a:ea typeface="ＭＳ 明朝" panose="02020609040205080304" pitchFamily="17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kumimoji="0" lang="ja-JP" altLang="en-US" dirty="0">
                <a:ea typeface="ＭＳ 明朝" panose="02020609040205080304" pitchFamily="17" charset="-128"/>
              </a:rPr>
              <a:t>・中国＝家庭</a:t>
            </a:r>
            <a:r>
              <a:rPr kumimoji="0" lang="en-US" altLang="ja-JP" dirty="0" err="1">
                <a:ea typeface="ＭＳ 明朝" panose="02020609040205080304" pitchFamily="17" charset="-128"/>
              </a:rPr>
              <a:t>Jiātíng</a:t>
            </a:r>
            <a:r>
              <a:rPr kumimoji="0" lang="ja-JP" altLang="en-US" dirty="0">
                <a:ea typeface="ＭＳ 明朝" panose="02020609040205080304" pitchFamily="17" charset="-128"/>
              </a:rPr>
              <a:t>　ジャンティン「家人（</a:t>
            </a:r>
            <a:r>
              <a:rPr kumimoji="0" lang="en-US" altLang="ja-JP" dirty="0" err="1">
                <a:ea typeface="ＭＳ 明朝" panose="02020609040205080304" pitchFamily="17" charset="-128"/>
              </a:rPr>
              <a:t>jiārén</a:t>
            </a:r>
            <a:r>
              <a:rPr kumimoji="0" lang="en-US" altLang="ja-JP" dirty="0">
                <a:ea typeface="ＭＳ 明朝" panose="02020609040205080304" pitchFamily="17" charset="-128"/>
              </a:rPr>
              <a:t> </a:t>
            </a:r>
            <a:r>
              <a:rPr kumimoji="0" lang="ja-JP" altLang="en-US" dirty="0">
                <a:ea typeface="ＭＳ 明朝" panose="02020609040205080304" pitchFamily="17" charset="-128"/>
              </a:rPr>
              <a:t>ジャレン）」または「家里人（</a:t>
            </a:r>
            <a:r>
              <a:rPr kumimoji="0" lang="en-US" altLang="ja-JP" dirty="0" err="1">
                <a:ea typeface="ＭＳ 明朝" panose="02020609040205080304" pitchFamily="17" charset="-128"/>
              </a:rPr>
              <a:t>jiālǐ</a:t>
            </a:r>
            <a:r>
              <a:rPr kumimoji="0" lang="en-US" altLang="ja-JP" dirty="0">
                <a:ea typeface="ＭＳ 明朝" panose="02020609040205080304" pitchFamily="17" charset="-128"/>
              </a:rPr>
              <a:t> </a:t>
            </a:r>
            <a:r>
              <a:rPr kumimoji="0" lang="en-US" altLang="ja-JP" dirty="0" err="1">
                <a:ea typeface="ＭＳ 明朝" panose="02020609040205080304" pitchFamily="17" charset="-128"/>
              </a:rPr>
              <a:t>rén</a:t>
            </a:r>
            <a:r>
              <a:rPr kumimoji="0" lang="en-US" altLang="ja-JP" dirty="0">
                <a:ea typeface="ＭＳ 明朝" panose="02020609040205080304" pitchFamily="17" charset="-128"/>
              </a:rPr>
              <a:t> </a:t>
            </a:r>
            <a:r>
              <a:rPr kumimoji="0" lang="ja-JP" altLang="en-US" dirty="0">
                <a:ea typeface="ＭＳ 明朝" panose="02020609040205080304" pitchFamily="17" charset="-128"/>
              </a:rPr>
              <a:t>ジャリーレン）」。 親戚は「亲属（</a:t>
            </a:r>
            <a:r>
              <a:rPr kumimoji="0" lang="en-US" altLang="ja-JP" dirty="0" err="1">
                <a:ea typeface="ＭＳ 明朝" panose="02020609040205080304" pitchFamily="17" charset="-128"/>
              </a:rPr>
              <a:t>qīnshǔ</a:t>
            </a:r>
            <a:r>
              <a:rPr kumimoji="0" lang="en-US" altLang="ja-JP" dirty="0">
                <a:ea typeface="ＭＳ 明朝" panose="02020609040205080304" pitchFamily="17" charset="-128"/>
              </a:rPr>
              <a:t> </a:t>
            </a:r>
            <a:r>
              <a:rPr kumimoji="0" lang="ja-JP" altLang="en-US" dirty="0">
                <a:ea typeface="ＭＳ 明朝" panose="02020609040205080304" pitchFamily="17" charset="-128"/>
              </a:rPr>
              <a:t>チンシュ）」または「亲戚（</a:t>
            </a:r>
            <a:r>
              <a:rPr kumimoji="0" lang="en-US" altLang="ja-JP" dirty="0" err="1">
                <a:ea typeface="ＭＳ 明朝" panose="02020609040205080304" pitchFamily="17" charset="-128"/>
              </a:rPr>
              <a:t>qīnqī</a:t>
            </a:r>
            <a:r>
              <a:rPr kumimoji="0" lang="en-US" altLang="ja-JP" dirty="0">
                <a:ea typeface="ＭＳ 明朝" panose="02020609040205080304" pitchFamily="17" charset="-128"/>
              </a:rPr>
              <a:t> </a:t>
            </a:r>
            <a:r>
              <a:rPr kumimoji="0" lang="ja-JP" altLang="en-US" dirty="0">
                <a:ea typeface="ＭＳ 明朝" panose="02020609040205080304" pitchFamily="17" charset="-128"/>
              </a:rPr>
              <a:t>チンチー）」</a:t>
            </a:r>
            <a:endParaRPr kumimoji="0" lang="en-US" altLang="ja-JP" dirty="0">
              <a:ea typeface="ＭＳ 明朝" panose="02020609040205080304" pitchFamily="17" charset="-128"/>
            </a:endParaRPr>
          </a:p>
          <a:p>
            <a:pPr>
              <a:buFont typeface="Wingdings" panose="05000000000000000000" pitchFamily="2" charset="2"/>
              <a:buNone/>
            </a:pPr>
            <a:endParaRPr kumimoji="0" lang="en-US" altLang="ja-JP" dirty="0">
              <a:ea typeface="ＭＳ 明朝" panose="02020609040205080304" pitchFamily="17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kumimoji="0" lang="ja-JP" altLang="en-US" dirty="0">
                <a:ea typeface="ＭＳ 明朝" panose="02020609040205080304" pitchFamily="17" charset="-128"/>
              </a:rPr>
              <a:t>＊愛人も</a:t>
            </a:r>
            <a:r>
              <a:rPr kumimoji="0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和製熟語とか</a:t>
            </a:r>
            <a:r>
              <a:rPr kumimoji="0" lang="ja-JP" altLang="en-US" dirty="0">
                <a:ea typeface="ＭＳ 明朝" panose="02020609040205080304" pitchFamily="17" charset="-128"/>
              </a:rPr>
              <a:t>（日本語＝内縁関係、韓国語＝</a:t>
            </a:r>
            <a:r>
              <a:rPr kumimoji="0" lang="ko-KR" altLang="en-US" dirty="0">
                <a:ea typeface="ＭＳ 明朝" panose="02020609040205080304" pitchFamily="17" charset="-128"/>
              </a:rPr>
              <a:t>애인 </a:t>
            </a:r>
            <a:r>
              <a:rPr kumimoji="0" lang="en-US" altLang="ja-JP" dirty="0" err="1">
                <a:ea typeface="ＭＳ 明朝" panose="02020609040205080304" pitchFamily="17" charset="-128"/>
              </a:rPr>
              <a:t>aein</a:t>
            </a:r>
            <a:r>
              <a:rPr kumimoji="0" lang="ja-JP" altLang="en-US" dirty="0">
                <a:ea typeface="ＭＳ 明朝" panose="02020609040205080304" pitchFamily="17" charset="-128"/>
              </a:rPr>
              <a:t>恋人の意味、中国語＝爱人</a:t>
            </a:r>
            <a:r>
              <a:rPr lang="en-US" b="0" i="0" dirty="0">
                <a:solidFill>
                  <a:srgbClr val="001D35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1D35"/>
                </a:solidFill>
                <a:effectLst/>
                <a:latin typeface="Arial" panose="020B0604020202020204" pitchFamily="34" charset="0"/>
              </a:rPr>
              <a:t>ài</a:t>
            </a:r>
            <a:r>
              <a:rPr lang="en-US" b="0" i="0" dirty="0">
                <a:solidFill>
                  <a:srgbClr val="001D35"/>
                </a:solidFill>
                <a:effectLst/>
                <a:latin typeface="Arial" panose="020B0604020202020204" pitchFamily="34" charset="0"/>
              </a:rPr>
              <a:t> ren </a:t>
            </a:r>
            <a:r>
              <a:rPr kumimoji="0" lang="ja-JP" altLang="en-US" dirty="0">
                <a:ea typeface="ＭＳ 明朝" panose="02020609040205080304" pitchFamily="17" charset="-128"/>
              </a:rPr>
              <a:t>妻の意味）</a:t>
            </a:r>
            <a:r>
              <a:rPr kumimoji="0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endParaRPr kumimoji="0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4D1067A0-052F-1774-E8E3-BAC5A941F8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548680"/>
            <a:ext cx="6768752" cy="648072"/>
          </a:xfrm>
        </p:spPr>
        <p:txBody>
          <a:bodyPr>
            <a:normAutofit fontScale="90000"/>
          </a:bodyPr>
          <a:lstStyle/>
          <a:p>
            <a:r>
              <a:rPr kumimoji="0" lang="ja-JP" altLang="en-US" dirty="0">
                <a:ea typeface="ＭＳ 明朝" panose="02020609040205080304" pitchFamily="17" charset="-128"/>
              </a:rPr>
              <a:t>家族の定義（</a:t>
            </a:r>
            <a:r>
              <a:rPr kumimoji="0" lang="ja-JP" altLang="en-US" dirty="0">
                <a:solidFill>
                  <a:schemeClr val="tx1"/>
                </a:solidFill>
                <a:ea typeface="ＭＳ 明朝" panose="02020609040205080304" pitchFamily="17" charset="-128"/>
              </a:rPr>
              <a:t>家族社会学では？）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24B007F3-3D1A-5828-884F-F489BA0FC3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584" y="1881222"/>
            <a:ext cx="7704856" cy="40680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0" lang="ja-JP" altLang="en-US" sz="2700" dirty="0">
                <a:ea typeface="ＭＳ 明朝" panose="02020609040205080304" pitchFamily="17" charset="-128"/>
              </a:rPr>
              <a:t>「夫婦・親子・きょうだいなど少数の近親者を主要な成員とし、成員相互の深い感情的なかかわりあいで結ばれた、幸福（</a:t>
            </a:r>
            <a:r>
              <a:rPr kumimoji="0" lang="en-US" altLang="ja-JP" sz="2700" dirty="0">
                <a:ea typeface="ＭＳ 明朝" panose="02020609040205080304" pitchFamily="17" charset="-128"/>
              </a:rPr>
              <a:t>well-being </a:t>
            </a:r>
            <a:r>
              <a:rPr kumimoji="0" lang="ja-JP" altLang="en-US" sz="2700" dirty="0">
                <a:ea typeface="ＭＳ 明朝" panose="02020609040205080304" pitchFamily="17" charset="-128"/>
              </a:rPr>
              <a:t>）追求の集団である。」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kumimoji="0" lang="ja-JP" altLang="en-US" dirty="0">
                <a:ea typeface="ＭＳ 明朝" panose="02020609040205080304" pitchFamily="17" charset="-128"/>
              </a:rPr>
              <a:t>　　　</a:t>
            </a:r>
            <a:r>
              <a:rPr kumimoji="0" lang="en-US" altLang="en-US" sz="1800" dirty="0">
                <a:ea typeface="ＭＳ 明朝" panose="02020609040205080304" pitchFamily="17" charset="-128"/>
              </a:rPr>
              <a:t>（</a:t>
            </a:r>
            <a:r>
              <a:rPr kumimoji="0" lang="en-US" altLang="en-US" sz="1800" dirty="0" err="1">
                <a:ea typeface="ＭＳ 明朝" panose="02020609040205080304" pitchFamily="17" charset="-128"/>
              </a:rPr>
              <a:t>森岡清美・望月蒿</a:t>
            </a:r>
            <a:r>
              <a:rPr kumimoji="0" lang="en-US" altLang="en-US" sz="1800" dirty="0">
                <a:ea typeface="ＭＳ 明朝" panose="02020609040205080304" pitchFamily="17" charset="-128"/>
              </a:rPr>
              <a:t>、</a:t>
            </a:r>
            <a:r>
              <a:rPr kumimoji="0" lang="en-US" altLang="ja-JP" sz="1800" dirty="0">
                <a:ea typeface="ＭＳ 明朝" panose="02020609040205080304" pitchFamily="17" charset="-128"/>
              </a:rPr>
              <a:t>『</a:t>
            </a:r>
            <a:r>
              <a:rPr kumimoji="0" lang="ja-JP" altLang="en-US" sz="1800" dirty="0">
                <a:ea typeface="ＭＳ 明朝" panose="02020609040205080304" pitchFamily="17" charset="-128"/>
              </a:rPr>
              <a:t>新しい家族社会学　</a:t>
            </a:r>
            <a:r>
              <a:rPr kumimoji="0" lang="en-US" altLang="ja-JP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2002</a:t>
            </a:r>
            <a:r>
              <a:rPr kumimoji="0" lang="en-US" altLang="en-US" sz="1800" dirty="0">
                <a:ea typeface="ＭＳ 明朝" panose="02020609040205080304" pitchFamily="17" charset="-128"/>
              </a:rPr>
              <a:t>：</a:t>
            </a:r>
            <a:r>
              <a:rPr kumimoji="0" lang="en-US" altLang="ja-JP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4</a:t>
            </a:r>
            <a:r>
              <a:rPr kumimoji="0" lang="en-US" altLang="en-US" sz="1800" dirty="0">
                <a:ea typeface="ＭＳ 明朝" panose="02020609040205080304" pitchFamily="17" charset="-128"/>
              </a:rPr>
              <a:t>）</a:t>
            </a:r>
          </a:p>
          <a:p>
            <a:pPr algn="just">
              <a:buFont typeface="Wingdings" panose="05000000000000000000" pitchFamily="2" charset="2"/>
              <a:buNone/>
            </a:pPr>
            <a:endParaRPr kumimoji="0" lang="en-US" altLang="ja-JP" sz="2400" dirty="0">
              <a:ea typeface="ＭＳ 明朝" panose="02020609040205080304" pitchFamily="17" charset="-128"/>
            </a:endParaRPr>
          </a:p>
          <a:p>
            <a:pPr marL="0" indent="0" algn="just">
              <a:buNone/>
            </a:pPr>
            <a:r>
              <a:rPr kumimoji="0" lang="ja-JP" altLang="en-US" sz="2000" b="1" dirty="0">
                <a:ea typeface="ＭＳ 明朝" panose="02020609040205080304" pitchFamily="17" charset="-128"/>
              </a:rPr>
              <a:t>この定義をもとに現代における家族を考えてみましょう</a:t>
            </a:r>
            <a:r>
              <a:rPr kumimoji="0" lang="en-US" altLang="en-US" sz="2000" b="1" dirty="0">
                <a:ea typeface="ＭＳ 明朝" panose="02020609040205080304" pitchFamily="17" charset="-128"/>
              </a:rPr>
              <a:t>。</a:t>
            </a:r>
            <a:endParaRPr kumimoji="0" lang="en-US" altLang="ja-JP" sz="20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6418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BE5BC4FB-3843-2699-6638-313D349992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dirty="0" err="1">
                <a:solidFill>
                  <a:schemeClr val="tx1"/>
                </a:solidFill>
                <a:ea typeface="ＭＳ 明朝" panose="02020609040205080304" pitchFamily="17" charset="-128"/>
              </a:rPr>
              <a:t>近親者</a:t>
            </a:r>
            <a:r>
              <a:rPr kumimoji="0" lang="ja-JP" altLang="en-US" dirty="0">
                <a:solidFill>
                  <a:schemeClr val="tx1"/>
                </a:solidFill>
                <a:ea typeface="ＭＳ 明朝" panose="02020609040205080304" pitchFamily="17" charset="-128"/>
              </a:rPr>
              <a:t>って誰</a:t>
            </a:r>
            <a:r>
              <a:rPr kumimoji="0" lang="en-US" altLang="en-US" dirty="0">
                <a:solidFill>
                  <a:schemeClr val="tx1"/>
                </a:solidFill>
                <a:ea typeface="ＭＳ 明朝" panose="02020609040205080304" pitchFamily="17" charset="-128"/>
              </a:rPr>
              <a:t>？</a:t>
            </a:r>
            <a:endParaRPr kumimoji="0" lang="ja-JP" altLang="en-US" dirty="0">
              <a:solidFill>
                <a:schemeClr val="tx1"/>
              </a:solidFill>
              <a:ea typeface="ＭＳ 明朝" panose="02020609040205080304" pitchFamily="17" charset="-128"/>
            </a:endParaRP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9D256B51-1321-72FD-B589-C36A658C10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584" y="1988840"/>
            <a:ext cx="7128792" cy="381642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kumimoji="0" lang="en-US" altLang="en-US" sz="1950" dirty="0" err="1">
                <a:ea typeface="ＭＳ 明朝" panose="02020609040205080304" pitchFamily="17" charset="-128"/>
              </a:rPr>
              <a:t>血縁と婚姻</a:t>
            </a:r>
            <a:r>
              <a:rPr kumimoji="0" lang="en-US" altLang="ja-JP" sz="1950" dirty="0" err="1">
                <a:ea typeface="ＭＳ 明朝" panose="02020609040205080304" pitchFamily="17" charset="-128"/>
              </a:rPr>
              <a:t>→</a:t>
            </a:r>
            <a:r>
              <a:rPr kumimoji="0" lang="en-US" altLang="en-US" sz="1950" dirty="0" err="1">
                <a:ea typeface="ＭＳ 明朝" panose="02020609040205080304" pitchFamily="17" charset="-128"/>
              </a:rPr>
              <a:t>親族</a:t>
            </a:r>
            <a:r>
              <a:rPr kumimoji="0" lang="en-US" altLang="ja-JP" sz="19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(kin)→</a:t>
            </a:r>
            <a:r>
              <a:rPr kumimoji="0" lang="en-US" altLang="en-US" sz="1950" dirty="0" err="1">
                <a:ea typeface="ＭＳ 明朝" panose="02020609040205080304" pitchFamily="17" charset="-128"/>
              </a:rPr>
              <a:t>親族関係</a:t>
            </a:r>
            <a:r>
              <a:rPr kumimoji="0" lang="en-US" altLang="ja-JP" sz="19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(kinship)</a:t>
            </a:r>
          </a:p>
          <a:p>
            <a:pPr algn="just">
              <a:lnSpc>
                <a:spcPct val="90000"/>
              </a:lnSpc>
            </a:pPr>
            <a:r>
              <a:rPr kumimoji="0" lang="en-US" altLang="en-US" sz="1950" dirty="0" err="1">
                <a:ea typeface="ＭＳ 明朝" panose="02020609040205080304" pitchFamily="17" charset="-128"/>
              </a:rPr>
              <a:t>出自</a:t>
            </a:r>
            <a:r>
              <a:rPr kumimoji="0" lang="en-US" altLang="ja-JP" sz="19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(descent)</a:t>
            </a:r>
            <a:r>
              <a:rPr kumimoji="0" lang="ja-JP" altLang="en-US" sz="19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：</a:t>
            </a:r>
            <a:r>
              <a:rPr kumimoji="0" lang="en-US" altLang="en-US" sz="1950" dirty="0" err="1">
                <a:ea typeface="ＭＳ 明朝" panose="02020609040205080304" pitchFamily="17" charset="-128"/>
              </a:rPr>
              <a:t>父系</a:t>
            </a:r>
            <a:r>
              <a:rPr kumimoji="0" lang="ja-JP" altLang="en-US" sz="1950" dirty="0">
                <a:ea typeface="ＭＳ 明朝" panose="02020609040205080304" pitchFamily="17" charset="-128"/>
              </a:rPr>
              <a:t>・</a:t>
            </a:r>
            <a:r>
              <a:rPr kumimoji="0" lang="en-US" altLang="en-US" sz="1950" dirty="0" err="1">
                <a:ea typeface="ＭＳ 明朝" panose="02020609040205080304" pitchFamily="17" charset="-128"/>
              </a:rPr>
              <a:t>母系</a:t>
            </a:r>
            <a:r>
              <a:rPr kumimoji="0" lang="en-US" altLang="ja-JP" sz="19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kumimoji="0" lang="en-US" altLang="en-US" sz="1950" dirty="0" err="1">
                <a:ea typeface="ＭＳ 明朝" panose="02020609040205080304" pitchFamily="17" charset="-128"/>
              </a:rPr>
              <a:t>血縁</a:t>
            </a:r>
            <a:r>
              <a:rPr kumimoji="0" lang="en-US" altLang="ja-JP" sz="195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:</a:t>
            </a:r>
            <a:r>
              <a:rPr kumimoji="0" lang="en-US" altLang="en-US" sz="1950" dirty="0" err="1">
                <a:ea typeface="ＭＳ 明朝" panose="02020609040205080304" pitchFamily="17" charset="-128"/>
              </a:rPr>
              <a:t>生物学的関係</a:t>
            </a:r>
            <a:r>
              <a:rPr kumimoji="0" lang="ja-JP" altLang="en-US" sz="1950" dirty="0">
                <a:ea typeface="ＭＳ 明朝" panose="02020609040205080304" pitchFamily="17" charset="-128"/>
              </a:rPr>
              <a:t>（血のつながり・</a:t>
            </a:r>
            <a:r>
              <a:rPr kumimoji="0" lang="en-US" altLang="ja-JP" sz="1950" dirty="0">
                <a:ea typeface="ＭＳ 明朝" panose="02020609040205080304" pitchFamily="17" charset="-128"/>
              </a:rPr>
              <a:t>DNA</a:t>
            </a:r>
            <a:r>
              <a:rPr kumimoji="0" lang="ja-JP" altLang="en-US" sz="1950" dirty="0">
                <a:ea typeface="ＭＳ 明朝" panose="02020609040205080304" pitchFamily="17" charset="-128"/>
              </a:rPr>
              <a:t>遺伝子）</a:t>
            </a:r>
            <a:endParaRPr kumimoji="0" lang="en-US" altLang="ja-JP" sz="1950" dirty="0">
              <a:ea typeface="ＭＳ 明朝" panose="02020609040205080304" pitchFamily="17" charset="-128"/>
            </a:endParaRP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kumimoji="0" lang="en-US" altLang="en-US" sz="1950" dirty="0" err="1">
                <a:ea typeface="ＭＳ 明朝" panose="02020609040205080304" pitchFamily="17" charset="-128"/>
              </a:rPr>
              <a:t>婚姻：社会的関係</a:t>
            </a:r>
            <a:r>
              <a:rPr kumimoji="0" lang="ja-JP" altLang="en-US" sz="1950" dirty="0">
                <a:ea typeface="ＭＳ 明朝" panose="02020609040205080304" pitchFamily="17" charset="-128"/>
              </a:rPr>
              <a:t>（結婚＝社会契約、法的関係）</a:t>
            </a:r>
            <a:endParaRPr kumimoji="0" lang="en-US" altLang="ja-JP" sz="1950" dirty="0">
              <a:ea typeface="ＭＳ 明朝" panose="02020609040205080304" pitchFamily="17" charset="-128"/>
            </a:endParaRPr>
          </a:p>
          <a:p>
            <a:pPr marL="0" indent="0" algn="just">
              <a:lnSpc>
                <a:spcPct val="90000"/>
              </a:lnSpc>
              <a:buNone/>
            </a:pPr>
            <a:endParaRPr kumimoji="0" lang="en-US" altLang="en-US" sz="1950" dirty="0">
              <a:ea typeface="ＭＳ 明朝" panose="02020609040205080304" pitchFamily="17" charset="-128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kumimoji="0" lang="ja-JP" altLang="en-US" sz="1950" dirty="0">
                <a:ea typeface="ＭＳ 明朝" panose="02020609040205080304" pitchFamily="17" charset="-128"/>
              </a:rPr>
              <a:t>★</a:t>
            </a:r>
            <a:r>
              <a:rPr kumimoji="0" lang="en-US" altLang="en-US" sz="1950" dirty="0" err="1">
                <a:ea typeface="ＭＳ 明朝" panose="02020609040205080304" pitchFamily="17" charset="-128"/>
              </a:rPr>
              <a:t>婚姻だけでなく養子縁組という形の社会的関係が入り込む余地</a:t>
            </a:r>
            <a:r>
              <a:rPr kumimoji="0" lang="ja-JP" altLang="en-US" sz="1950" dirty="0">
                <a:ea typeface="ＭＳ 明朝" panose="02020609040205080304" pitchFamily="17" charset="-128"/>
              </a:rPr>
              <a:t>はいくらでも</a:t>
            </a:r>
            <a:r>
              <a:rPr kumimoji="0" lang="en-US" altLang="en-US" sz="1950" dirty="0" err="1">
                <a:ea typeface="ＭＳ 明朝" panose="02020609040205080304" pitchFamily="17" charset="-128"/>
              </a:rPr>
              <a:t>ある</a:t>
            </a:r>
            <a:r>
              <a:rPr kumimoji="0" lang="ja-JP" altLang="en-US" sz="1950" dirty="0">
                <a:ea typeface="ＭＳ 明朝" panose="02020609040205080304" pitchFamily="17" charset="-128"/>
              </a:rPr>
              <a:t>。</a:t>
            </a:r>
            <a:endParaRPr kumimoji="0" lang="en-US" altLang="ja-JP" sz="1950" dirty="0">
              <a:ea typeface="ＭＳ 明朝" panose="02020609040205080304" pitchFamily="17" charset="-128"/>
            </a:endParaRPr>
          </a:p>
          <a:p>
            <a:pPr algn="just">
              <a:lnSpc>
                <a:spcPct val="90000"/>
              </a:lnSpc>
            </a:pPr>
            <a:r>
              <a:rPr kumimoji="0" lang="en-US" altLang="en-US" sz="1950" dirty="0" err="1">
                <a:ea typeface="ＭＳ 明朝" panose="02020609040205080304" pitchFamily="17" charset="-128"/>
              </a:rPr>
              <a:t>江戸時代の武家</a:t>
            </a:r>
            <a:r>
              <a:rPr kumimoji="0" lang="ja-JP" altLang="en-US" sz="1950" dirty="0">
                <a:ea typeface="ＭＳ 明朝" panose="02020609040205080304" pitchFamily="17" charset="-128"/>
              </a:rPr>
              <a:t>（次男・三男は部屋住み→婿養子）</a:t>
            </a:r>
            <a:endParaRPr kumimoji="0" lang="en-US" altLang="ja-JP" sz="1950" dirty="0">
              <a:ea typeface="ＭＳ 明朝" panose="02020609040205080304" pitchFamily="17" charset="-128"/>
            </a:endParaRPr>
          </a:p>
          <a:p>
            <a:pPr algn="just">
              <a:lnSpc>
                <a:spcPct val="90000"/>
              </a:lnSpc>
            </a:pPr>
            <a:r>
              <a:rPr kumimoji="0" lang="ja-JP" altLang="en-US" sz="1950" dirty="0">
                <a:ea typeface="ＭＳ 明朝" panose="02020609040205080304" pitchFamily="17" charset="-128"/>
              </a:rPr>
              <a:t>同性</a:t>
            </a:r>
            <a:r>
              <a:rPr kumimoji="0" lang="en-US" altLang="en-US" sz="1950" dirty="0" err="1">
                <a:ea typeface="ＭＳ 明朝" panose="02020609040205080304" pitchFamily="17" charset="-128"/>
              </a:rPr>
              <a:t>同士の結婚</a:t>
            </a:r>
            <a:endParaRPr kumimoji="0" lang="en-US" altLang="ja-JP" sz="1950" dirty="0">
              <a:ea typeface="ＭＳ 明朝" panose="02020609040205080304" pitchFamily="17" charset="-128"/>
            </a:endParaRPr>
          </a:p>
          <a:p>
            <a:pPr algn="just"/>
            <a:r>
              <a:rPr kumimoji="0" lang="en-US" altLang="en-US" sz="1950" dirty="0" err="1">
                <a:ea typeface="ＭＳ 明朝" panose="02020609040205080304" pitchFamily="17" charset="-128"/>
              </a:rPr>
              <a:t>人工授精による子供</a:t>
            </a:r>
            <a:r>
              <a:rPr kumimoji="0" lang="ja-JP" altLang="en-US" sz="1950" dirty="0">
                <a:ea typeface="ＭＳ 明朝" panose="02020609040205080304" pitchFamily="17" charset="-128"/>
              </a:rPr>
              <a:t>→</a:t>
            </a:r>
            <a:r>
              <a:rPr kumimoji="0" lang="en-US" altLang="en-US" sz="1950" dirty="0" err="1">
                <a:ea typeface="ＭＳ 明朝" panose="02020609040205080304" pitchFamily="17" charset="-128"/>
              </a:rPr>
              <a:t>クローン人間</a:t>
            </a:r>
            <a:r>
              <a:rPr kumimoji="0" lang="ja-JP" altLang="en-US" sz="1950" dirty="0">
                <a:ea typeface="ＭＳ 明朝" panose="02020609040205080304" pitchFamily="17" charset="-128"/>
              </a:rPr>
              <a:t>も、近親者か</a:t>
            </a:r>
            <a:endParaRPr kumimoji="0" lang="en-US" altLang="ja-JP" sz="1950" dirty="0">
              <a:ea typeface="ＭＳ 明朝" panose="02020609040205080304" pitchFamily="17" charset="-128"/>
            </a:endParaRPr>
          </a:p>
          <a:p>
            <a:pPr algn="just"/>
            <a:r>
              <a:rPr kumimoji="0" lang="ja-JP" altLang="en-US" sz="1950" dirty="0">
                <a:latin typeface="ＭＳ 明朝" panose="02020609040205080304" pitchFamily="17" charset="-128"/>
                <a:ea typeface="ＭＳ 明朝" panose="02020609040205080304" pitchFamily="17" charset="-128"/>
                <a:hlinkClick r:id="rId3"/>
              </a:rPr>
              <a:t>シェークスピアのマクベス</a:t>
            </a:r>
            <a:r>
              <a:rPr kumimoji="0" lang="ja-JP" altLang="en-US" sz="19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：女性から生まれた子ども（</a:t>
            </a:r>
            <a:r>
              <a:rPr kumimoji="0" lang="en-US" altLang="ja-JP" sz="19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one of woman borne</a:t>
            </a:r>
            <a:r>
              <a:rPr kumimoji="0" lang="ja-JP" altLang="en-US" sz="19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）には殺されないという予言。</a:t>
            </a:r>
            <a:endParaRPr kumimoji="0" lang="ja-JP" altLang="en-US" sz="1950" dirty="0">
              <a:ea typeface="ＭＳ 明朝" panose="02020609040205080304" pitchFamily="17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1120814F-E37E-7E27-93A9-C32DF89205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404664"/>
            <a:ext cx="5711639" cy="974001"/>
          </a:xfrm>
        </p:spPr>
        <p:txBody>
          <a:bodyPr>
            <a:normAutofit fontScale="90000"/>
          </a:bodyPr>
          <a:lstStyle/>
          <a:p>
            <a:r>
              <a:rPr kumimoji="0" lang="en-US" altLang="en-US" dirty="0" err="1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オランダ</a:t>
            </a:r>
            <a:r>
              <a:rPr kumimoji="0" lang="ja-JP" altLang="en-US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</a:t>
            </a:r>
            <a:r>
              <a:rPr kumimoji="0" lang="en-US" altLang="en-US" sz="2925" dirty="0" err="1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登録パートナー制度</a:t>
            </a:r>
            <a:r>
              <a:rPr kumimoji="0" lang="ja-JP" altLang="en-US" sz="2925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kumimoji="0" lang="en-US" altLang="ja-JP" sz="2925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1998</a:t>
            </a:r>
            <a:r>
              <a:rPr kumimoji="0" lang="ja-JP" altLang="en-US" sz="2925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年～）</a:t>
            </a:r>
            <a:endParaRPr kumimoji="0" lang="ja-JP" altLang="en-US" dirty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519D3257-70C1-C007-4B28-3437635912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576" y="1916832"/>
            <a:ext cx="7416824" cy="4104456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90000"/>
              </a:lnSpc>
            </a:pPr>
            <a:r>
              <a:rPr kumimoji="0" lang="en-US" altLang="ja-JP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registered partnership</a:t>
            </a:r>
            <a:r>
              <a:rPr kumimoji="0" lang="ja-JP" altLang="en-US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kumimoji="0" lang="en-US" altLang="ja-JP" dirty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just">
              <a:lnSpc>
                <a:spcPct val="90000"/>
              </a:lnSpc>
            </a:pPr>
            <a:r>
              <a:rPr kumimoji="0" lang="ja-JP" altLang="en-US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同棲カップルの登録。</a:t>
            </a:r>
            <a:r>
              <a:rPr kumimoji="0" lang="en-US" altLang="en-US" dirty="0" err="1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同性同士も可能</a:t>
            </a:r>
            <a:endParaRPr kumimoji="0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0" lang="en-US" altLang="en-US" dirty="0" err="1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婚姻カップル同様に、地域の役所に登録され相互の義務と権利</a:t>
            </a:r>
            <a:r>
              <a:rPr kumimoji="0" lang="ja-JP" altLang="en-US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が認められる。</a:t>
            </a:r>
            <a:endParaRPr kumimoji="0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just">
              <a:lnSpc>
                <a:spcPct val="90000"/>
              </a:lnSpc>
            </a:pPr>
            <a:r>
              <a:rPr kumimoji="0" lang="en-US" altLang="en-US" dirty="0" err="1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たとえば相続権など</a:t>
            </a:r>
            <a:endParaRPr kumimoji="0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just"/>
            <a:r>
              <a:rPr kumimoji="0" lang="en-US" altLang="en-US" dirty="0" err="1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片方が死亡するか解消を望めば</a:t>
            </a:r>
            <a:r>
              <a:rPr kumimoji="0" lang="ja-JP" altLang="en-US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解消（結婚</a:t>
            </a:r>
            <a:r>
              <a:rPr kumimoji="0" lang="en-US" altLang="ja-JP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→</a:t>
            </a:r>
            <a:r>
              <a:rPr kumimoji="0" lang="ja-JP" altLang="en-US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離婚より簡単）</a:t>
            </a:r>
            <a:endParaRPr kumimoji="0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0" lang="en-US" altLang="en-US" dirty="0" err="1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親権について同性同士の結婚カップルと同様の扱いとされている</a:t>
            </a:r>
            <a:r>
              <a:rPr kumimoji="0" lang="ja-JP" altLang="en-US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endParaRPr kumimoji="0" lang="en-US" altLang="ja-JP" dirty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0" lang="en-US" altLang="ja-JP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2014</a:t>
            </a:r>
            <a:r>
              <a:rPr kumimoji="0" lang="ja-JP" altLang="en-US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年以降、法的には結婚とほぼ変わらない制度</a:t>
            </a:r>
            <a:endParaRPr kumimoji="0" lang="en-US" altLang="ja-JP" dirty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kumimoji="0" lang="ja-JP" altLang="en-US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★ただし結婚から登録制パートナーシップへの変更はできない。</a:t>
            </a:r>
            <a:endParaRPr kumimoji="0" lang="en-US" altLang="ja-JP" dirty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0" lang="ja-JP" altLang="en-US" dirty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E908D4B7-E7C3-E073-A097-9917665DDC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7560840" cy="1080120"/>
          </a:xfrm>
        </p:spPr>
        <p:txBody>
          <a:bodyPr/>
          <a:lstStyle/>
          <a:p>
            <a:r>
              <a:rPr kumimoji="0" lang="en-US" altLang="en-US" dirty="0" err="1">
                <a:solidFill>
                  <a:schemeClr val="tx1"/>
                </a:solidFill>
                <a:ea typeface="ＭＳ 明朝" panose="02020609040205080304" pitchFamily="17" charset="-128"/>
              </a:rPr>
              <a:t>成員相互の深い感情的なかかわりあいで結ばれた</a:t>
            </a:r>
            <a:r>
              <a:rPr kumimoji="0" lang="en-US" altLang="en-US" dirty="0">
                <a:solidFill>
                  <a:schemeClr val="tx1"/>
                </a:solidFill>
                <a:ea typeface="ＭＳ 明朝" panose="02020609040205080304" pitchFamily="17" charset="-128"/>
              </a:rPr>
              <a:t>？</a:t>
            </a:r>
            <a:endParaRPr kumimoji="0" lang="ja-JP" altLang="en-US" dirty="0">
              <a:solidFill>
                <a:schemeClr val="tx1"/>
              </a:solidFill>
              <a:ea typeface="ＭＳ 明朝" panose="02020609040205080304" pitchFamily="17" charset="-128"/>
            </a:endParaRP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16BCE241-A459-F33D-F387-C6B4411965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628800"/>
            <a:ext cx="8424936" cy="4464496"/>
          </a:xfrm>
        </p:spPr>
        <p:txBody>
          <a:bodyPr/>
          <a:lstStyle/>
          <a:p>
            <a:pPr algn="just"/>
            <a:r>
              <a:rPr kumimoji="0" lang="en-US" altLang="en-US" dirty="0" err="1">
                <a:ea typeface="ＭＳ 明朝" panose="02020609040205080304" pitchFamily="17" charset="-128"/>
              </a:rPr>
              <a:t>相互の深い感情的なかかわりあい？どのように計るのか</a:t>
            </a:r>
            <a:r>
              <a:rPr kumimoji="0" lang="en-US" altLang="en-US" dirty="0">
                <a:ea typeface="ＭＳ 明朝" panose="02020609040205080304" pitchFamily="17" charset="-128"/>
              </a:rPr>
              <a:t>。</a:t>
            </a:r>
            <a:r>
              <a:rPr kumimoji="0" lang="ja-JP" altLang="en-US" dirty="0">
                <a:ea typeface="ＭＳ 明朝" panose="02020609040205080304" pitchFamily="17" charset="-128"/>
              </a:rPr>
              <a:t>学術的には大きな問題。</a:t>
            </a:r>
            <a:endParaRPr kumimoji="0" lang="en-US" altLang="ja-JP" dirty="0">
              <a:ea typeface="ＭＳ 明朝" panose="02020609040205080304" pitchFamily="17" charset="-128"/>
            </a:endParaRPr>
          </a:p>
          <a:p>
            <a:pPr algn="just"/>
            <a:r>
              <a:rPr kumimoji="0" lang="en-US" altLang="en-US" dirty="0" err="1">
                <a:ea typeface="ＭＳ 明朝" panose="02020609040205080304" pitchFamily="17" charset="-128"/>
              </a:rPr>
              <a:t>愛情とは限らないのではないか</a:t>
            </a:r>
            <a:r>
              <a:rPr kumimoji="0" lang="en-US" altLang="en-US" dirty="0">
                <a:ea typeface="ＭＳ 明朝" panose="02020609040205080304" pitchFamily="17" charset="-128"/>
              </a:rPr>
              <a:t>？</a:t>
            </a:r>
            <a:r>
              <a:rPr kumimoji="0" lang="ja-JP" altLang="en-US" dirty="0">
                <a:ea typeface="ＭＳ 明朝" panose="02020609040205080304" pitchFamily="17" charset="-128"/>
              </a:rPr>
              <a:t>→殺人事件に占める家族・親族関係の割合の高さ。</a:t>
            </a:r>
            <a:endParaRPr kumimoji="0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just"/>
            <a:r>
              <a:rPr kumimoji="0" lang="en-US" altLang="en-US" dirty="0" err="1">
                <a:ea typeface="ＭＳ 明朝" panose="02020609040205080304" pitchFamily="17" charset="-128"/>
              </a:rPr>
              <a:t>深い憎悪も感情的なかかわりあいには違いない。</a:t>
            </a:r>
            <a:r>
              <a:rPr kumimoji="0" lang="en-US" altLang="en-US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たとえば</a:t>
            </a:r>
            <a:r>
              <a:rPr kumimoji="0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ドストエフスキーの「</a:t>
            </a:r>
            <a:r>
              <a:rPr kumimoji="0" lang="en-US" altLang="en-US" dirty="0" err="1">
                <a:ea typeface="ＭＳ 明朝" panose="02020609040205080304" pitchFamily="17" charset="-128"/>
              </a:rPr>
              <a:t>カラマーゾフの兄弟</a:t>
            </a:r>
            <a:r>
              <a:rPr kumimoji="0" lang="ja-JP" altLang="en-US" dirty="0">
                <a:ea typeface="ＭＳ 明朝" panose="02020609040205080304" pitchFamily="17" charset="-128"/>
              </a:rPr>
              <a:t>」</a:t>
            </a:r>
            <a:endParaRPr kumimoji="0" lang="en-US" altLang="ja-JP" dirty="0">
              <a:ea typeface="ＭＳ 明朝" panose="02020609040205080304" pitchFamily="17" charset="-128"/>
            </a:endParaRPr>
          </a:p>
          <a:p>
            <a:pPr algn="just"/>
            <a:r>
              <a:rPr kumimoji="0" lang="en-US" altLang="en-US" dirty="0" err="1">
                <a:ea typeface="ＭＳ 明朝" panose="02020609040205080304" pitchFamily="17" charset="-128"/>
              </a:rPr>
              <a:t>徹底的な相互無関心</a:t>
            </a:r>
            <a:r>
              <a:rPr kumimoji="0" lang="ja-JP" altLang="en-US" dirty="0">
                <a:ea typeface="ＭＳ 明朝" panose="02020609040205080304" pitchFamily="17" charset="-128"/>
              </a:rPr>
              <a:t>：</a:t>
            </a:r>
            <a:r>
              <a:rPr kumimoji="0" lang="en-US" altLang="en-US" dirty="0" err="1">
                <a:ea typeface="ＭＳ 明朝" panose="02020609040205080304" pitchFamily="17" charset="-128"/>
              </a:rPr>
              <a:t>ホテル家族</a:t>
            </a:r>
            <a:r>
              <a:rPr kumimoji="0" lang="ja-JP" altLang="en-US" dirty="0">
                <a:ea typeface="ＭＳ 明朝" panose="02020609040205080304" pitchFamily="17" charset="-128"/>
              </a:rPr>
              <a:t>・</a:t>
            </a:r>
            <a:r>
              <a:rPr kumimoji="0" lang="en-US" altLang="en-US" dirty="0" err="1">
                <a:ea typeface="ＭＳ 明朝" panose="02020609040205080304" pitchFamily="17" charset="-128"/>
              </a:rPr>
              <a:t>仮面夫婦</a:t>
            </a:r>
            <a:endParaRPr kumimoji="0" lang="en-US" altLang="ja-JP" dirty="0">
              <a:ea typeface="ＭＳ 明朝" panose="02020609040205080304" pitchFamily="17" charset="-128"/>
            </a:endParaRPr>
          </a:p>
          <a:p>
            <a:pPr algn="just"/>
            <a:r>
              <a:rPr kumimoji="0" lang="en-US" altLang="en-US" dirty="0" err="1">
                <a:ea typeface="ＭＳ 明朝" panose="02020609040205080304" pitchFamily="17" charset="-128"/>
              </a:rPr>
              <a:t>セックスレ</a:t>
            </a:r>
            <a:r>
              <a:rPr kumimoji="0" lang="ja-JP" altLang="en-US" dirty="0">
                <a:ea typeface="ＭＳ 明朝" panose="02020609040205080304" pitchFamily="17" charset="-128"/>
              </a:rPr>
              <a:t>ス：愛情はあるが性的関係はなし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E908D4B7-E7C3-E073-A097-9917665DDC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6269691" cy="1171036"/>
          </a:xfrm>
        </p:spPr>
        <p:txBody>
          <a:bodyPr>
            <a:normAutofit fontScale="90000"/>
          </a:bodyPr>
          <a:lstStyle/>
          <a:p>
            <a:r>
              <a:rPr kumimoji="0" lang="ja-JP" altLang="en-US" dirty="0">
                <a:ea typeface="ＭＳ 明朝" panose="02020609040205080304" pitchFamily="17" charset="-128"/>
              </a:rPr>
              <a:t>ドストエフスキーの「</a:t>
            </a:r>
            <a:r>
              <a:rPr kumimoji="0" lang="ja-JP" altLang="en-US" dirty="0">
                <a:ea typeface="ＭＳ 明朝" panose="02020609040205080304" pitchFamily="17" charset="-128"/>
                <a:hlinkClick r:id="rId3"/>
              </a:rPr>
              <a:t>カラマーゾフの兄弟</a:t>
            </a:r>
            <a:r>
              <a:rPr kumimoji="0" lang="ja-JP" altLang="en-US" dirty="0">
                <a:ea typeface="ＭＳ 明朝" panose="02020609040205080304" pitchFamily="17" charset="-128"/>
              </a:rPr>
              <a:t>」</a:t>
            </a:r>
            <a:r>
              <a:rPr kumimoji="0" lang="en-US" altLang="ja-JP" dirty="0">
                <a:ea typeface="ＭＳ 明朝" panose="02020609040205080304" pitchFamily="17" charset="-128"/>
              </a:rPr>
              <a:t>?</a:t>
            </a:r>
            <a:endParaRPr kumimoji="0" lang="ja-JP" altLang="en-US" dirty="0">
              <a:ea typeface="ＭＳ 明朝" panose="02020609040205080304" pitchFamily="17" charset="-128"/>
            </a:endParaRP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16BCE241-A459-F33D-F387-C6B4411965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2204864"/>
            <a:ext cx="7992888" cy="367240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kumimoji="0" lang="ja-JP" altLang="en-US" dirty="0">
                <a:ea typeface="ＭＳ 明朝" panose="02020609040205080304" pitchFamily="17" charset="-128"/>
              </a:rPr>
              <a:t>世の中には二種類の人間がいる。</a:t>
            </a:r>
            <a:r>
              <a:rPr kumimoji="0" lang="en-US" altLang="ja-JP" dirty="0">
                <a:ea typeface="ＭＳ 明朝" panose="02020609040205080304" pitchFamily="17" charset="-128"/>
              </a:rPr>
              <a:t>『</a:t>
            </a:r>
            <a:r>
              <a:rPr kumimoji="0" lang="ja-JP" altLang="en-US" dirty="0">
                <a:ea typeface="ＭＳ 明朝" panose="02020609040205080304" pitchFamily="17" charset="-128"/>
              </a:rPr>
              <a:t>カラマーゾフの兄弟</a:t>
            </a:r>
            <a:r>
              <a:rPr kumimoji="0" lang="en-US" altLang="ja-JP" dirty="0">
                <a:ea typeface="ＭＳ 明朝" panose="02020609040205080304" pitchFamily="17" charset="-128"/>
              </a:rPr>
              <a:t>』</a:t>
            </a:r>
            <a:r>
              <a:rPr kumimoji="0" lang="ja-JP" altLang="en-US" dirty="0">
                <a:ea typeface="ＭＳ 明朝" panose="02020609040205080304" pitchFamily="17" charset="-128"/>
              </a:rPr>
              <a:t>を読破したことのある人と、読破したことのない人だ。（村上春樹。</a:t>
            </a:r>
            <a:r>
              <a:rPr kumimoji="0" lang="en-US" altLang="ja-JP" dirty="0">
                <a:ea typeface="ＭＳ 明朝" panose="02020609040205080304" pitchFamily="17" charset="-128"/>
              </a:rPr>
              <a:t>『</a:t>
            </a:r>
            <a:r>
              <a:rPr kumimoji="0" lang="ja-JP" altLang="en-US" dirty="0">
                <a:ea typeface="ＭＳ 明朝" panose="02020609040205080304" pitchFamily="17" charset="-128"/>
              </a:rPr>
              <a:t>ペット・サウンズ</a:t>
            </a:r>
            <a:r>
              <a:rPr kumimoji="0" lang="en-US" altLang="ja-JP" dirty="0">
                <a:ea typeface="ＭＳ 明朝" panose="02020609040205080304" pitchFamily="17" charset="-128"/>
              </a:rPr>
              <a:t>』</a:t>
            </a:r>
            <a:r>
              <a:rPr kumimoji="0" lang="ja-JP" altLang="en-US" dirty="0">
                <a:ea typeface="ＭＳ 明朝" panose="02020609040205080304" pitchFamily="17" charset="-128"/>
              </a:rPr>
              <a:t>のあとがき）</a:t>
            </a:r>
            <a:endParaRPr kumimoji="0" lang="en-US" altLang="ja-JP" dirty="0">
              <a:ea typeface="ＭＳ 明朝" panose="02020609040205080304" pitchFamily="17" charset="-128"/>
            </a:endParaRPr>
          </a:p>
          <a:p>
            <a:pPr algn="just"/>
            <a:r>
              <a:rPr kumimoji="0" lang="ja-JP" altLang="en-US" dirty="0">
                <a:ea typeface="ＭＳ 明朝" panose="02020609040205080304" pitchFamily="17" charset="-128"/>
              </a:rPr>
              <a:t>“人類文学の最高傑作”と評されることも多い。</a:t>
            </a:r>
          </a:p>
          <a:p>
            <a:pPr algn="just"/>
            <a:r>
              <a:rPr kumimoji="0" lang="ja-JP" altLang="en-US" dirty="0">
                <a:ea typeface="ＭＳ 明朝" panose="02020609040205080304" pitchFamily="17" charset="-128"/>
              </a:rPr>
              <a:t>ドストエフスキーが亡くなる</a:t>
            </a:r>
            <a:r>
              <a:rPr kumimoji="0" lang="en-US" altLang="ja-JP" dirty="0">
                <a:ea typeface="ＭＳ 明朝" panose="02020609040205080304" pitchFamily="17" charset="-128"/>
              </a:rPr>
              <a:t>80</a:t>
            </a:r>
            <a:r>
              <a:rPr kumimoji="0" lang="ja-JP" altLang="en-US" dirty="0">
                <a:ea typeface="ＭＳ 明朝" panose="02020609040205080304" pitchFamily="17" charset="-128"/>
              </a:rPr>
              <a:t>日前に完成した作品で、続編が予定されていたものの未完で終わっている。</a:t>
            </a:r>
            <a:endParaRPr kumimoji="0" lang="en-US" altLang="ja-JP" dirty="0">
              <a:ea typeface="ＭＳ 明朝" panose="02020609040205080304" pitchFamily="17" charset="-128"/>
            </a:endParaRPr>
          </a:p>
          <a:p>
            <a:pPr algn="just"/>
            <a:r>
              <a:rPr kumimoji="0" lang="ja-JP" altLang="en-US" dirty="0">
                <a:ea typeface="ＭＳ 明朝" panose="02020609040205080304" pitchFamily="17" charset="-128"/>
              </a:rPr>
              <a:t>「カラマーゾフの兄弟 （</a:t>
            </a:r>
            <a:r>
              <a:rPr kumimoji="0" lang="en-US" altLang="ja-JP" dirty="0">
                <a:ea typeface="ＭＳ 明朝" panose="02020609040205080304" pitchFamily="17" charset="-128"/>
              </a:rPr>
              <a:t>1</a:t>
            </a:r>
            <a:r>
              <a:rPr kumimoji="0" lang="ja-JP" altLang="en-US" dirty="0">
                <a:ea typeface="ＭＳ 明朝" panose="02020609040205080304" pitchFamily="17" charset="-128"/>
              </a:rPr>
              <a:t>ー５巻）」亀山 郁夫 </a:t>
            </a:r>
            <a:r>
              <a:rPr kumimoji="0" lang="en-US" altLang="ja-JP" dirty="0">
                <a:ea typeface="ＭＳ 明朝" panose="02020609040205080304" pitchFamily="17" charset="-128"/>
              </a:rPr>
              <a:t>/ </a:t>
            </a:r>
            <a:r>
              <a:rPr kumimoji="0" lang="ja-JP" altLang="en-US" dirty="0">
                <a:ea typeface="ＭＳ 明朝" panose="02020609040205080304" pitchFamily="17" charset="-128"/>
              </a:rPr>
              <a:t>ドストエフスキー　</a:t>
            </a:r>
            <a:r>
              <a:rPr kumimoji="0" lang="zh-TW" altLang="en-US" dirty="0">
                <a:ea typeface="ＭＳ 明朝" panose="02020609040205080304" pitchFamily="17" charset="-128"/>
              </a:rPr>
              <a:t>光文社古典新訳文庫</a:t>
            </a:r>
            <a:r>
              <a:rPr kumimoji="0" lang="ja-JP" altLang="en-US" dirty="0">
                <a:ea typeface="ＭＳ 明朝" panose="02020609040205080304" pitchFamily="17" charset="-128"/>
              </a:rPr>
              <a:t>　（</a:t>
            </a:r>
            <a:r>
              <a:rPr kumimoji="0" lang="en-US" altLang="ja-JP" dirty="0">
                <a:ea typeface="ＭＳ 明朝" panose="02020609040205080304" pitchFamily="17" charset="-128"/>
              </a:rPr>
              <a:t>796</a:t>
            </a:r>
            <a:r>
              <a:rPr kumimoji="0" lang="ja-JP" altLang="en-US" dirty="0">
                <a:ea typeface="ＭＳ 明朝" panose="02020609040205080304" pitchFamily="17" charset="-128"/>
              </a:rPr>
              <a:t>円☓</a:t>
            </a:r>
            <a:r>
              <a:rPr kumimoji="0" lang="en-US" altLang="ja-JP" dirty="0">
                <a:ea typeface="ＭＳ 明朝" panose="02020609040205080304" pitchFamily="17" charset="-128"/>
              </a:rPr>
              <a:t>5</a:t>
            </a:r>
            <a:r>
              <a:rPr kumimoji="0" lang="ja-JP" altLang="en-US" dirty="0">
                <a:ea typeface="ＭＳ 明朝" panose="02020609040205080304" pitchFamily="17" charset="-128"/>
              </a:rPr>
              <a:t>＝</a:t>
            </a:r>
            <a:r>
              <a:rPr kumimoji="0" lang="en-US" altLang="ja-JP" dirty="0">
                <a:ea typeface="ＭＳ 明朝" panose="02020609040205080304" pitchFamily="17" charset="-128"/>
              </a:rPr>
              <a:t>4000</a:t>
            </a:r>
            <a:r>
              <a:rPr kumimoji="0" lang="ja-JP" altLang="en-US" dirty="0">
                <a:ea typeface="ＭＳ 明朝" panose="02020609040205080304" pitchFamily="17" charset="-128"/>
              </a:rPr>
              <a:t>円、メルカリで</a:t>
            </a:r>
            <a:r>
              <a:rPr kumimoji="0" lang="en-US" altLang="ja-JP" dirty="0">
                <a:ea typeface="ＭＳ 明朝" panose="02020609040205080304" pitchFamily="17" charset="-128"/>
              </a:rPr>
              <a:t>¥2,490</a:t>
            </a:r>
            <a:r>
              <a:rPr kumimoji="0" lang="ja-JP" altLang="en-US" dirty="0">
                <a:ea typeface="ＭＳ 明朝" panose="02020609040205080304" pitchFamily="17" charset="-128"/>
              </a:rPr>
              <a:t>）。挑戦する人は多いが途中でギブアップする人も多いのでは？</a:t>
            </a:r>
          </a:p>
        </p:txBody>
      </p:sp>
    </p:spTree>
    <p:extLst>
      <p:ext uri="{BB962C8B-B14F-4D97-AF65-F5344CB8AC3E}">
        <p14:creationId xmlns:p14="http://schemas.microsoft.com/office/powerpoint/2010/main" val="3886656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E908D4B7-E7C3-E073-A097-9917665DDC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8271" y="620688"/>
            <a:ext cx="6189993" cy="666980"/>
          </a:xfrm>
        </p:spPr>
        <p:txBody>
          <a:bodyPr>
            <a:normAutofit fontScale="90000"/>
          </a:bodyPr>
          <a:lstStyle/>
          <a:p>
            <a:r>
              <a:rPr kumimoji="0" lang="ja-JP" altLang="en-US" dirty="0">
                <a:ea typeface="ＭＳ 明朝" panose="02020609040205080304" pitchFamily="17" charset="-128"/>
              </a:rPr>
              <a:t>どんな話か？　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16BCE241-A459-F33D-F387-C6B4411965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2865" y="1700808"/>
            <a:ext cx="7727567" cy="43204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kumimoji="0" lang="ja-JP" altLang="en-US" dirty="0">
                <a:ea typeface="ＭＳ 明朝" panose="02020609040205080304" pitchFamily="17" charset="-128"/>
              </a:rPr>
              <a:t>街で有名なカラマーゾフ家の主フョードルには、息子が</a:t>
            </a:r>
            <a:r>
              <a:rPr kumimoji="0" lang="en-US" altLang="ja-JP" dirty="0">
                <a:ea typeface="ＭＳ 明朝" panose="02020609040205080304" pitchFamily="17" charset="-128"/>
              </a:rPr>
              <a:t>4</a:t>
            </a:r>
            <a:r>
              <a:rPr kumimoji="0" lang="ja-JP" altLang="en-US" dirty="0">
                <a:ea typeface="ＭＳ 明朝" panose="02020609040205080304" pitchFamily="17" charset="-128"/>
              </a:rPr>
              <a:t>人いる。なかでも長男のドミートリィは、父のフョードルと折り合いが合わず、常に喧嘩ばかりしていた。</a:t>
            </a:r>
          </a:p>
          <a:p>
            <a:pPr algn="just"/>
            <a:r>
              <a:rPr kumimoji="0" lang="ja-JP" altLang="en-US" dirty="0">
                <a:ea typeface="ＭＳ 明朝" panose="02020609040205080304" pitchFamily="17" charset="-128"/>
              </a:rPr>
              <a:t>そしてついに、長男ドミートリィは父フョードルの殺害を計画。</a:t>
            </a:r>
          </a:p>
          <a:p>
            <a:pPr algn="just"/>
            <a:r>
              <a:rPr kumimoji="0" lang="ja-JP" altLang="en-US" dirty="0">
                <a:ea typeface="ＭＳ 明朝" panose="02020609040205080304" pitchFamily="17" charset="-128"/>
              </a:rPr>
              <a:t>召使いのグリゴーリイによって止められるものの、翌日父フョードルのが何者かに殺され、さらに大金が盗まれていた。当然のように長男ドミートリィが疑われるが</a:t>
            </a:r>
            <a:r>
              <a:rPr kumimoji="0" lang="en-US" altLang="ja-JP" dirty="0">
                <a:ea typeface="ＭＳ 明朝" panose="02020609040205080304" pitchFamily="17" charset="-128"/>
              </a:rPr>
              <a:t>――</a:t>
            </a:r>
            <a:r>
              <a:rPr kumimoji="0" lang="ja-JP" altLang="en-US" dirty="0">
                <a:ea typeface="ＭＳ 明朝" panose="02020609040205080304" pitchFamily="17" charset="-128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66004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E908D4B7-E7C3-E073-A097-9917665DDC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7605" y="377830"/>
            <a:ext cx="6992747" cy="818922"/>
          </a:xfrm>
        </p:spPr>
        <p:txBody>
          <a:bodyPr>
            <a:normAutofit/>
          </a:bodyPr>
          <a:lstStyle/>
          <a:p>
            <a:r>
              <a:rPr kumimoji="0" lang="ja-JP" altLang="en-US" dirty="0">
                <a:ea typeface="ＭＳ 明朝" panose="02020609040205080304" pitchFamily="17" charset="-128"/>
              </a:rPr>
              <a:t>登場人物　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16BCE241-A459-F33D-F387-C6B4411965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9674" y="1772816"/>
            <a:ext cx="6846662" cy="396044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kumimoji="0" lang="ja-JP" altLang="en-US" dirty="0">
                <a:ea typeface="ＭＳ 明朝" panose="02020609040205080304" pitchFamily="17" charset="-128"/>
              </a:rPr>
              <a:t>フョードル・カラマーゾフ：</a:t>
            </a:r>
            <a:r>
              <a:rPr kumimoji="0" lang="ja-JP" altLang="en-US" dirty="0">
                <a:highlight>
                  <a:srgbClr val="FFFF00"/>
                </a:highlight>
                <a:ea typeface="ＭＳ 明朝" panose="02020609040205080304" pitchFamily="17" charset="-128"/>
              </a:rPr>
              <a:t>カラマーゾフ家の父</a:t>
            </a:r>
            <a:r>
              <a:rPr kumimoji="0" lang="ja-JP" altLang="en-US" dirty="0">
                <a:ea typeface="ＭＳ 明朝" panose="02020609040205080304" pitchFamily="17" charset="-128"/>
              </a:rPr>
              <a:t>。強欲で好色な地主。</a:t>
            </a:r>
            <a:endParaRPr kumimoji="0" lang="en-US" altLang="ja-JP" dirty="0">
              <a:ea typeface="ＭＳ 明朝" panose="02020609040205080304" pitchFamily="17" charset="-128"/>
            </a:endParaRPr>
          </a:p>
          <a:p>
            <a:pPr algn="just"/>
            <a:endParaRPr kumimoji="0" lang="ja-JP" altLang="en-US" dirty="0">
              <a:ea typeface="ＭＳ 明朝" panose="02020609040205080304" pitchFamily="17" charset="-128"/>
            </a:endParaRPr>
          </a:p>
          <a:p>
            <a:pPr algn="just"/>
            <a:r>
              <a:rPr kumimoji="0" lang="ja-JP" altLang="en-US" dirty="0">
                <a:ea typeface="ＭＳ 明朝" panose="02020609040205080304" pitchFamily="17" charset="-128"/>
              </a:rPr>
              <a:t>ドミートリィ</a:t>
            </a:r>
            <a:r>
              <a:rPr kumimoji="0" lang="en-US" altLang="ja-JP" dirty="0">
                <a:ea typeface="ＭＳ 明朝" panose="02020609040205080304" pitchFamily="17" charset="-128"/>
              </a:rPr>
              <a:t>(</a:t>
            </a:r>
            <a:r>
              <a:rPr kumimoji="0" lang="ja-JP" altLang="en-US" dirty="0">
                <a:ea typeface="ＭＳ 明朝" panose="02020609040205080304" pitchFamily="17" charset="-128"/>
              </a:rPr>
              <a:t>ミーチャ</a:t>
            </a:r>
            <a:r>
              <a:rPr kumimoji="0" lang="en-US" altLang="ja-JP" dirty="0">
                <a:ea typeface="ＭＳ 明朝" panose="02020609040205080304" pitchFamily="17" charset="-128"/>
              </a:rPr>
              <a:t>)</a:t>
            </a:r>
            <a:r>
              <a:rPr kumimoji="0" lang="ja-JP" altLang="en-US" dirty="0">
                <a:ea typeface="ＭＳ 明朝" panose="02020609040205080304" pitchFamily="17" charset="-128"/>
              </a:rPr>
              <a:t>：</a:t>
            </a:r>
            <a:r>
              <a:rPr kumimoji="0" lang="ja-JP" altLang="en-US" dirty="0">
                <a:highlight>
                  <a:srgbClr val="FFFF00"/>
                </a:highlight>
                <a:ea typeface="ＭＳ 明朝" panose="02020609040205080304" pitchFamily="17" charset="-128"/>
              </a:rPr>
              <a:t>長男。フョードルと前妻の子</a:t>
            </a:r>
            <a:r>
              <a:rPr kumimoji="0" lang="ja-JP" altLang="en-US" dirty="0">
                <a:ea typeface="ＭＳ 明朝" panose="02020609040205080304" pitchFamily="17" charset="-128"/>
              </a:rPr>
              <a:t>。直情的でキレやすい放蕩息子。</a:t>
            </a:r>
          </a:p>
          <a:p>
            <a:pPr algn="just"/>
            <a:r>
              <a:rPr kumimoji="0" lang="ja-JP" altLang="en-US" dirty="0">
                <a:ea typeface="ＭＳ 明朝" panose="02020609040205080304" pitchFamily="17" charset="-128"/>
              </a:rPr>
              <a:t>イワン：</a:t>
            </a:r>
            <a:r>
              <a:rPr kumimoji="0" lang="ja-JP" altLang="en-US" dirty="0">
                <a:highlight>
                  <a:srgbClr val="FFFF00"/>
                </a:highlight>
                <a:ea typeface="ＭＳ 明朝" panose="02020609040205080304" pitchFamily="17" charset="-128"/>
              </a:rPr>
              <a:t>次男。フョードルと後妻の子</a:t>
            </a:r>
            <a:r>
              <a:rPr kumimoji="0" lang="ja-JP" altLang="en-US" dirty="0">
                <a:ea typeface="ＭＳ 明朝" panose="02020609040205080304" pitchFamily="17" charset="-128"/>
              </a:rPr>
              <a:t>。知的なインテリで無神論者。</a:t>
            </a:r>
          </a:p>
          <a:p>
            <a:pPr algn="just"/>
            <a:r>
              <a:rPr kumimoji="0" lang="ja-JP" altLang="en-US" dirty="0">
                <a:ea typeface="ＭＳ 明朝" panose="02020609040205080304" pitchFamily="17" charset="-128"/>
              </a:rPr>
              <a:t>アレクセイ</a:t>
            </a:r>
            <a:r>
              <a:rPr kumimoji="0" lang="en-US" altLang="ja-JP" dirty="0">
                <a:ea typeface="ＭＳ 明朝" panose="02020609040205080304" pitchFamily="17" charset="-128"/>
              </a:rPr>
              <a:t>(</a:t>
            </a:r>
            <a:r>
              <a:rPr kumimoji="0" lang="ja-JP" altLang="en-US" dirty="0">
                <a:ea typeface="ＭＳ 明朝" panose="02020609040205080304" pitchFamily="17" charset="-128"/>
              </a:rPr>
              <a:t>アリョーシャ</a:t>
            </a:r>
            <a:r>
              <a:rPr kumimoji="0" lang="en-US" altLang="ja-JP" dirty="0">
                <a:ea typeface="ＭＳ 明朝" panose="02020609040205080304" pitchFamily="17" charset="-128"/>
              </a:rPr>
              <a:t>)</a:t>
            </a:r>
            <a:r>
              <a:rPr kumimoji="0" lang="ja-JP" altLang="en-US" dirty="0">
                <a:ea typeface="ＭＳ 明朝" panose="02020609040205080304" pitchFamily="17" charset="-128"/>
              </a:rPr>
              <a:t>：</a:t>
            </a:r>
            <a:r>
              <a:rPr kumimoji="0" lang="ja-JP" altLang="en-US" dirty="0">
                <a:highlight>
                  <a:srgbClr val="FFFF00"/>
                </a:highlight>
                <a:ea typeface="ＭＳ 明朝" panose="02020609040205080304" pitchFamily="17" charset="-128"/>
              </a:rPr>
              <a:t>三男。イワンと同じく、フョードルと後妻の子</a:t>
            </a:r>
            <a:r>
              <a:rPr kumimoji="0" lang="ja-JP" altLang="en-US" dirty="0">
                <a:ea typeface="ＭＳ 明朝" panose="02020609040205080304" pitchFamily="17" charset="-128"/>
              </a:rPr>
              <a:t>。心優しく真面目な修道僧。</a:t>
            </a:r>
            <a:r>
              <a:rPr kumimoji="0" lang="ja-JP" altLang="en-US" dirty="0">
                <a:highlight>
                  <a:srgbClr val="00FFFF"/>
                </a:highlight>
                <a:ea typeface="ＭＳ 明朝" panose="02020609040205080304" pitchFamily="17" charset="-128"/>
              </a:rPr>
              <a:t>本作の主人公</a:t>
            </a:r>
            <a:r>
              <a:rPr kumimoji="0" lang="ja-JP" altLang="en-US" dirty="0">
                <a:ea typeface="ＭＳ 明朝" panose="02020609040205080304" pitchFamily="17" charset="-128"/>
              </a:rPr>
              <a:t>にあたる。</a:t>
            </a:r>
          </a:p>
          <a:p>
            <a:pPr algn="just"/>
            <a:r>
              <a:rPr kumimoji="0" lang="ja-JP" altLang="en-US" dirty="0">
                <a:ea typeface="ＭＳ 明朝" panose="02020609040205080304" pitchFamily="17" charset="-128"/>
              </a:rPr>
              <a:t>スメルジャコフ：</a:t>
            </a:r>
            <a:r>
              <a:rPr kumimoji="0" lang="ja-JP" altLang="en-US" dirty="0">
                <a:highlight>
                  <a:srgbClr val="FFFF00"/>
                </a:highlight>
                <a:ea typeface="ＭＳ 明朝" panose="02020609040205080304" pitchFamily="17" charset="-128"/>
              </a:rPr>
              <a:t>フョードルの私生児</a:t>
            </a:r>
            <a:r>
              <a:rPr kumimoji="0" lang="ja-JP" altLang="en-US" dirty="0">
                <a:ea typeface="ＭＳ 明朝" panose="02020609040205080304" pitchFamily="17" charset="-128"/>
              </a:rPr>
              <a:t>。カラマーゾフ家の使用人で料理番。てんかんの発作を抱えている。</a:t>
            </a:r>
            <a:endParaRPr kumimoji="0" lang="en-US" altLang="ja-JP" dirty="0">
              <a:ea typeface="ＭＳ 明朝" panose="02020609040205080304" pitchFamily="17" charset="-128"/>
            </a:endParaRPr>
          </a:p>
          <a:p>
            <a:pPr marL="0" indent="0" algn="just">
              <a:buNone/>
            </a:pPr>
            <a:endParaRPr kumimoji="0" lang="ja-JP" altLang="en-US" dirty="0">
              <a:ea typeface="ＭＳ 明朝" panose="02020609040205080304" pitchFamily="17" charset="-128"/>
            </a:endParaRPr>
          </a:p>
          <a:p>
            <a:pPr algn="just"/>
            <a:r>
              <a:rPr kumimoji="0" lang="ja-JP" altLang="en-US" dirty="0">
                <a:ea typeface="ＭＳ 明朝" panose="02020609040205080304" pitchFamily="17" charset="-128"/>
              </a:rPr>
              <a:t>グリゴーリイ、マルファ：フョードルの召使い夫婦。</a:t>
            </a:r>
            <a:endParaRPr kumimoji="0" lang="en-US" altLang="ja-JP" dirty="0">
              <a:ea typeface="ＭＳ 明朝" panose="02020609040205080304" pitchFamily="17" charset="-128"/>
            </a:endParaRPr>
          </a:p>
          <a:p>
            <a:pPr marL="0" indent="0" algn="just">
              <a:buNone/>
            </a:pPr>
            <a:endParaRPr kumimoji="0" lang="ja-JP" altLang="en-US" dirty="0"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4180516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2004:テンプレート:プレゼンテーション:デザイン:Profile</Template>
  <TotalTime>2055</TotalTime>
  <Words>1074</Words>
  <Application>Microsoft Office PowerPoint</Application>
  <PresentationFormat>画面に合わせる (4:3)</PresentationFormat>
  <Paragraphs>103</Paragraphs>
  <Slides>12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ＭＳ Ｐゴシック</vt:lpstr>
      <vt:lpstr>ＭＳ 明朝</vt:lpstr>
      <vt:lpstr>Arial</vt:lpstr>
      <vt:lpstr>Century</vt:lpstr>
      <vt:lpstr>Times New Roman</vt:lpstr>
      <vt:lpstr>Wingdings</vt:lpstr>
      <vt:lpstr>Profile</vt:lpstr>
      <vt:lpstr>第2回【家族分析の手がかり】家族の定義、</vt:lpstr>
      <vt:lpstr>家族という言葉</vt:lpstr>
      <vt:lpstr>家族の定義（家族社会学では？）</vt:lpstr>
      <vt:lpstr>近親者って誰？</vt:lpstr>
      <vt:lpstr>オランダの登録パートナー制度（1998年～）</vt:lpstr>
      <vt:lpstr>成員相互の深い感情的なかかわりあいで結ばれた？</vt:lpstr>
      <vt:lpstr>ドストエフスキーの「カラマーゾフの兄弟」?</vt:lpstr>
      <vt:lpstr>どんな話か？　</vt:lpstr>
      <vt:lpstr>登場人物　</vt:lpstr>
      <vt:lpstr>幸福（well-being ）追求集団？</vt:lpstr>
      <vt:lpstr>理念型でみる家族の特徴</vt:lpstr>
      <vt:lpstr>次週</vt:lpstr>
    </vt:vector>
  </TitlesOfParts>
  <Company>札幌市立 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　家族って何だろう？_x0010_ 家族をめぐる話題</dc:title>
  <dc:creator>札幌市立 大学</dc:creator>
  <cp:lastModifiedBy>俊彦 原</cp:lastModifiedBy>
  <cp:revision>99</cp:revision>
  <cp:lastPrinted>2014-09-24T05:41:27Z</cp:lastPrinted>
  <dcterms:created xsi:type="dcterms:W3CDTF">2014-09-24T05:41:10Z</dcterms:created>
  <dcterms:modified xsi:type="dcterms:W3CDTF">2025-04-16T04:50:24Z</dcterms:modified>
</cp:coreProperties>
</file>