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32"/>
  </p:notesMasterIdLst>
  <p:handoutMasterIdLst>
    <p:handoutMasterId r:id="rId33"/>
  </p:handoutMasterIdLst>
  <p:sldIdLst>
    <p:sldId id="256" r:id="rId2"/>
    <p:sldId id="266" r:id="rId3"/>
    <p:sldId id="305" r:id="rId4"/>
    <p:sldId id="492" r:id="rId5"/>
    <p:sldId id="493" r:id="rId6"/>
    <p:sldId id="257" r:id="rId7"/>
    <p:sldId id="258" r:id="rId8"/>
    <p:sldId id="259" r:id="rId9"/>
    <p:sldId id="271" r:id="rId10"/>
    <p:sldId id="494" r:id="rId11"/>
    <p:sldId id="495" r:id="rId12"/>
    <p:sldId id="496" r:id="rId13"/>
    <p:sldId id="497" r:id="rId14"/>
    <p:sldId id="498" r:id="rId15"/>
    <p:sldId id="499" r:id="rId16"/>
    <p:sldId id="262" r:id="rId17"/>
    <p:sldId id="507" r:id="rId18"/>
    <p:sldId id="333" r:id="rId19"/>
    <p:sldId id="307" r:id="rId20"/>
    <p:sldId id="308" r:id="rId21"/>
    <p:sldId id="491" r:id="rId22"/>
    <p:sldId id="263" r:id="rId23"/>
    <p:sldId id="310" r:id="rId24"/>
    <p:sldId id="309" r:id="rId25"/>
    <p:sldId id="311" r:id="rId26"/>
    <p:sldId id="312" r:id="rId27"/>
    <p:sldId id="313" r:id="rId28"/>
    <p:sldId id="267" r:id="rId29"/>
    <p:sldId id="265" r:id="rId30"/>
    <p:sldId id="425" r:id="rId31"/>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71" d="100"/>
          <a:sy n="71" d="100"/>
        </p:scale>
        <p:origin x="109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30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30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30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23917F46-3E08-8B45-993B-B96CE388847C}"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276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276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276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9F79EE3-DA01-0A45-B9DF-903C9C425D4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B7C49CD-3180-1A4C-9ACB-6C8EB33DAB09}" type="slidenum">
              <a:rPr lang="en-US" altLang="ja-JP"/>
              <a:pPr/>
              <a:t>1</a:t>
            </a:fld>
            <a:endParaRPr lang="en-US" altLang="ja-JP"/>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5C48353-D43F-7A44-B7A0-E4532461D65F}" type="slidenum">
              <a:rPr lang="en-US" altLang="ja-JP"/>
              <a:pPr/>
              <a:t>15</a:t>
            </a:fld>
            <a:endParaRPr lang="en-US" altLang="ja-JP"/>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419687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8AF2DC6D-424D-F442-8E9E-EA989D6A3CC3}" type="slidenum">
              <a:rPr lang="en-US" altLang="ja-JP"/>
              <a:pPr/>
              <a:t>16</a:t>
            </a:fld>
            <a:endParaRPr lang="en-US" altLang="ja-JP"/>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B4B782-194B-576A-170B-1E0D901E25A4}"/>
            </a:ext>
          </a:extLst>
        </p:cNvPr>
        <p:cNvGrpSpPr/>
        <p:nvPr/>
      </p:nvGrpSpPr>
      <p:grpSpPr>
        <a:xfrm>
          <a:off x="0" y="0"/>
          <a:ext cx="0" cy="0"/>
          <a:chOff x="0" y="0"/>
          <a:chExt cx="0" cy="0"/>
        </a:xfrm>
      </p:grpSpPr>
      <p:sp>
        <p:nvSpPr>
          <p:cNvPr id="18434" name="Rectangle 7">
            <a:extLst>
              <a:ext uri="{FF2B5EF4-FFF2-40B4-BE49-F238E27FC236}">
                <a16:creationId xmlns:a16="http://schemas.microsoft.com/office/drawing/2014/main" id="{179DF4E3-1868-2978-5166-2FEA9E460676}"/>
              </a:ext>
            </a:extLst>
          </p:cNvPr>
          <p:cNvSpPr>
            <a:spLocks noGrp="1" noChangeArrowheads="1"/>
          </p:cNvSpPr>
          <p:nvPr>
            <p:ph type="sldNum" sz="quarter" idx="5"/>
          </p:nvPr>
        </p:nvSpPr>
        <p:spPr>
          <a:noFill/>
        </p:spPr>
        <p:txBody>
          <a:bodyPr/>
          <a:lstStyle/>
          <a:p>
            <a:fld id="{DD24928F-BF97-6A40-AC82-8F5F6B65101F}" type="slidenum">
              <a:rPr lang="en-US" altLang="ja-JP"/>
              <a:pPr/>
              <a:t>17</a:t>
            </a:fld>
            <a:endParaRPr lang="en-US" altLang="ja-JP"/>
          </a:p>
        </p:txBody>
      </p:sp>
      <p:sp>
        <p:nvSpPr>
          <p:cNvPr id="18435" name="Rectangle 2">
            <a:extLst>
              <a:ext uri="{FF2B5EF4-FFF2-40B4-BE49-F238E27FC236}">
                <a16:creationId xmlns:a16="http://schemas.microsoft.com/office/drawing/2014/main" id="{B89A6863-3A89-1467-5BE8-9FCDD633B61E}"/>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10A37CCF-E051-5C8B-C426-A1EE3BD22A8E}"/>
              </a:ext>
            </a:extLst>
          </p:cNvPr>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2243841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DC952E55-D4D9-644C-8CDB-1E4D52E13141}" type="slidenum">
              <a:rPr lang="en-US" altLang="ja-JP"/>
              <a:pPr/>
              <a:t>18</a:t>
            </a:fld>
            <a:endParaRPr lang="en-US" altLang="ja-JP"/>
          </a:p>
        </p:txBody>
      </p:sp>
      <p:sp>
        <p:nvSpPr>
          <p:cNvPr id="124931" name="Rectangle 2"/>
          <p:cNvSpPr>
            <a:spLocks noGrp="1" noRot="1" noChangeAspect="1" noChangeArrowheads="1"/>
          </p:cNvSpPr>
          <p:nvPr>
            <p:ph type="sldImg"/>
          </p:nvPr>
        </p:nvSpPr>
        <p:spPr>
          <a:solidFill>
            <a:srgbClr val="FFFFFF"/>
          </a:solidFill>
          <a:ln/>
        </p:spPr>
      </p:sp>
      <p:sp>
        <p:nvSpPr>
          <p:cNvPr id="124932" name="Rectangle 3"/>
          <p:cNvSpPr>
            <a:spLocks noGrp="1" noChangeArrowheads="1"/>
          </p:cNvSpPr>
          <p:nvPr>
            <p:ph type="body" idx="1"/>
          </p:nvPr>
        </p:nvSpPr>
        <p:spPr>
          <a:solidFill>
            <a:srgbClr val="FFFFFF"/>
          </a:solidFill>
          <a:ln>
            <a:solidFill>
              <a:srgbClr val="000000"/>
            </a:solidFill>
          </a:ln>
        </p:spPr>
        <p:txBody>
          <a:bodyPr/>
          <a:lstStyle/>
          <a:p>
            <a:endParaRPr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05AE1FE-5D41-E04A-97EA-8910332292F8}" type="slidenum">
              <a:rPr lang="en-US" altLang="ja-JP"/>
              <a:pPr/>
              <a:t>19</a:t>
            </a:fld>
            <a:endParaRPr lang="en-US" altLang="ja-JP"/>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570578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05AE1FE-5D41-E04A-97EA-8910332292F8}" type="slidenum">
              <a:rPr lang="en-US" altLang="ja-JP"/>
              <a:pPr/>
              <a:t>20</a:t>
            </a:fld>
            <a:endParaRPr lang="en-US" altLang="ja-JP"/>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2612954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05AE1FE-5D41-E04A-97EA-8910332292F8}" type="slidenum">
              <a:rPr lang="en-US" altLang="ja-JP"/>
              <a:pPr/>
              <a:t>21</a:t>
            </a:fld>
            <a:endParaRPr lang="en-US" altLang="ja-JP"/>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25150962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05AE1FE-5D41-E04A-97EA-8910332292F8}" type="slidenum">
              <a:rPr lang="en-US" altLang="ja-JP"/>
              <a:pPr/>
              <a:t>22</a:t>
            </a:fld>
            <a:endParaRPr lang="en-US" altLang="ja-JP"/>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10546288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05AE1FE-5D41-E04A-97EA-8910332292F8}" type="slidenum">
              <a:rPr lang="en-US" altLang="ja-JP"/>
              <a:pPr/>
              <a:t>23</a:t>
            </a:fld>
            <a:endParaRPr lang="en-US" altLang="ja-JP"/>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3095760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4BFC66-58B6-9041-8950-B0756EFFBB9F}" type="slidenum">
              <a:rPr lang="en-US" altLang="ja-JP"/>
              <a:pPr/>
              <a:t>24</a:t>
            </a:fld>
            <a:endParaRPr lang="en-US" altLang="ja-JP"/>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758357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4D1C8E6D-7B38-EF49-B145-21F9585E713D}" type="slidenum">
              <a:rPr lang="en-US" altLang="ja-JP"/>
              <a:pPr/>
              <a:t>6</a:t>
            </a:fld>
            <a:endParaRPr lang="en-US" altLang="ja-JP"/>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4BFC66-58B6-9041-8950-B0756EFFBB9F}" type="slidenum">
              <a:rPr lang="en-US" altLang="ja-JP"/>
              <a:pPr/>
              <a:t>25</a:t>
            </a:fld>
            <a:endParaRPr lang="en-US" altLang="ja-JP"/>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7391507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4BFC66-58B6-9041-8950-B0756EFFBB9F}" type="slidenum">
              <a:rPr lang="en-US" altLang="ja-JP"/>
              <a:pPr/>
              <a:t>26</a:t>
            </a:fld>
            <a:endParaRPr lang="en-US" altLang="ja-JP"/>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10020169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4BFC66-58B6-9041-8950-B0756EFFBB9F}" type="slidenum">
              <a:rPr lang="en-US" altLang="ja-JP"/>
              <a:pPr/>
              <a:t>27</a:t>
            </a:fld>
            <a:endParaRPr lang="en-US" altLang="ja-JP"/>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26195769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85F0F9B5-8B50-244F-9B97-D948EBE71247}" type="slidenum">
              <a:rPr lang="en-US" altLang="ja-JP"/>
              <a:pPr/>
              <a:t>28</a:t>
            </a:fld>
            <a:endParaRPr lang="en-US" altLang="ja-JP"/>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17156940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C39B344-F065-1B46-B28A-1EDA8140DB6D}" type="slidenum">
              <a:rPr lang="en-US" altLang="ja-JP"/>
              <a:pPr/>
              <a:t>29</a:t>
            </a:fld>
            <a:endParaRPr lang="en-US" altLang="ja-JP"/>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1197275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30</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6EAB9A0-DBBD-084A-AFDF-3B427EFF5A9E}" type="slidenum">
              <a:rPr lang="en-US" altLang="ja-JP"/>
              <a:pPr/>
              <a:t>7</a:t>
            </a:fld>
            <a:endParaRPr lang="en-US" altLang="ja-JP"/>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A4361BC-4E1B-494B-8CC3-483B5D19E4A5}" type="slidenum">
              <a:rPr lang="en-US" altLang="ja-JP"/>
              <a:pPr/>
              <a:t>8</a:t>
            </a:fld>
            <a:endParaRPr lang="en-US" altLang="ja-JP"/>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92DF2EB-0A1E-7E4F-B047-716C28D15B05}" type="slidenum">
              <a:rPr lang="en-US" altLang="ja-JP"/>
              <a:pPr/>
              <a:t>10</a:t>
            </a:fld>
            <a:endParaRPr lang="en-US" altLang="ja-JP"/>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5C48353-D43F-7A44-B7A0-E4532461D65F}" type="slidenum">
              <a:rPr lang="en-US" altLang="ja-JP"/>
              <a:pPr/>
              <a:t>11</a:t>
            </a:fld>
            <a:endParaRPr lang="en-US" altLang="ja-JP"/>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5C48353-D43F-7A44-B7A0-E4532461D65F}" type="slidenum">
              <a:rPr lang="en-US" altLang="ja-JP"/>
              <a:pPr/>
              <a:t>12</a:t>
            </a:fld>
            <a:endParaRPr lang="en-US" altLang="ja-JP"/>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3142332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5C48353-D43F-7A44-B7A0-E4532461D65F}" type="slidenum">
              <a:rPr lang="en-US" altLang="ja-JP"/>
              <a:pPr/>
              <a:t>13</a:t>
            </a:fld>
            <a:endParaRPr lang="en-US" altLang="ja-JP"/>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2572198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5C48353-D43F-7A44-B7A0-E4532461D65F}" type="slidenum">
              <a:rPr lang="en-US" altLang="ja-JP"/>
              <a:pPr/>
              <a:t>14</a:t>
            </a:fld>
            <a:endParaRPr lang="en-US" altLang="ja-JP"/>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4032272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a:t>
            </a:r>
            <a:r>
              <a:rPr lang="en-US" altLang="ja-JP"/>
              <a:t> </a:t>
            </a:r>
            <a:r>
              <a:rPr lang="ja-JP" altLang="en-US"/>
              <a:t>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charset="2"/>
              <a:buNone/>
              <a:defRPr sz="2800"/>
            </a:lvl1pPr>
          </a:lstStyle>
          <a:p>
            <a:r>
              <a:rPr lang="ja-JP" altLang="en-US"/>
              <a:t>マスタ</a:t>
            </a:r>
            <a:r>
              <a:rPr lang="en-US" altLang="ja-JP"/>
              <a:t> </a:t>
            </a:r>
            <a:r>
              <a:rPr lang="ja-JP" altLang="en-US"/>
              <a:t>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1C8E6369-E172-4648-8269-120DABE5E57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440CC18-CE7B-284A-8E63-967017DA3EC9}"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FC616873-8FC7-2E49-909E-6018C751F7D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4178C75B-C2D6-C74B-9410-83E1048D7CD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9788AA56-D21C-814C-A9BC-C00099445768}"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123711AE-760D-B94A-BA95-F76DD60E6E8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D48B3972-D498-4942-B520-E84A480AF1B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2A661EF4-69AC-E743-9536-31671A8829C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519DBC0D-7DEA-CF44-AEE5-CBCC489ECE7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AD0EECDB-F666-FA4B-919C-56FC7F0D38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32F9FF0-CAF9-6049-9A4B-1A6F2C6CE91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922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pPr>
              <a:defRPr/>
            </a:pPr>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2B0BAEB8-27B6-194D-AFB1-A48262D518E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fontAlgn="base">
        <a:spcBef>
          <a:spcPct val="0"/>
        </a:spcBef>
        <a:spcAft>
          <a:spcPct val="0"/>
        </a:spcAft>
        <a:defRPr kumimoji="1" sz="3800">
          <a:solidFill>
            <a:schemeClr val="tx2"/>
          </a:solidFill>
          <a:latin typeface="+mj-lt"/>
          <a:ea typeface="ＭＳ Ｐゴシック" charset="-128"/>
          <a:cs typeface="ＭＳ Ｐゴシック" charset="-128"/>
        </a:defRPr>
      </a:lvl1pPr>
      <a:lvl2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2pPr>
      <a:lvl3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3pPr>
      <a:lvl4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4pPr>
      <a:lvl5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fontAlgn="base">
        <a:spcBef>
          <a:spcPct val="20000"/>
        </a:spcBef>
        <a:spcAft>
          <a:spcPct val="0"/>
        </a:spcAft>
        <a:buClr>
          <a:schemeClr val="accent2"/>
        </a:buClr>
        <a:buFont typeface="Wingdings" charset="2"/>
        <a:buChar char="o"/>
        <a:defRPr kumimoji="1" sz="3000">
          <a:solidFill>
            <a:schemeClr val="tx1"/>
          </a:solidFill>
          <a:latin typeface="+mn-lt"/>
          <a:ea typeface="ＭＳ Ｐゴシック" charset="-128"/>
          <a:cs typeface="ＭＳ Ｐゴシック" charset="-128"/>
        </a:defRPr>
      </a:lvl1pPr>
      <a:lvl2pPr marL="908050" indent="-436563" algn="l" rtl="0" fontAlgn="base">
        <a:spcBef>
          <a:spcPct val="20000"/>
        </a:spcBef>
        <a:spcAft>
          <a:spcPct val="0"/>
        </a:spcAft>
        <a:buClr>
          <a:schemeClr val="accent2"/>
        </a:buClr>
        <a:buFont typeface="Wingdings" charset="2"/>
        <a:buChar char="n"/>
        <a:defRPr kumimoji="1" sz="2600">
          <a:solidFill>
            <a:schemeClr val="tx1"/>
          </a:solidFill>
          <a:latin typeface="+mn-lt"/>
          <a:ea typeface="ＭＳ Ｐゴシック" charset="-128"/>
        </a:defRPr>
      </a:lvl2pPr>
      <a:lvl3pPr marL="1304925" indent="-395288" algn="l" rtl="0" fontAlgn="base">
        <a:spcBef>
          <a:spcPct val="20000"/>
        </a:spcBef>
        <a:spcAft>
          <a:spcPct val="0"/>
        </a:spcAft>
        <a:buClr>
          <a:schemeClr val="accent2"/>
        </a:buClr>
        <a:buFont typeface="Wingdings" charset="2"/>
        <a:buChar char="o"/>
        <a:defRPr kumimoji="1" sz="2300">
          <a:solidFill>
            <a:schemeClr val="tx1"/>
          </a:solidFill>
          <a:latin typeface="+mn-lt"/>
          <a:ea typeface="ＭＳ Ｐゴシック" charset="-128"/>
        </a:defRPr>
      </a:lvl3pPr>
      <a:lvl4pPr marL="1693863" indent="-387350" algn="l" rtl="0" fontAlgn="base">
        <a:spcBef>
          <a:spcPct val="20000"/>
        </a:spcBef>
        <a:spcAft>
          <a:spcPct val="0"/>
        </a:spcAft>
        <a:buClr>
          <a:schemeClr val="accent2"/>
        </a:buClr>
        <a:buFont typeface="Wingdings" charset="2"/>
        <a:buChar char="n"/>
        <a:defRPr kumimoji="1" sz="2000">
          <a:solidFill>
            <a:schemeClr val="tx1"/>
          </a:solidFill>
          <a:latin typeface="+mn-lt"/>
          <a:ea typeface="ＭＳ Ｐゴシック" charset="-128"/>
        </a:defRPr>
      </a:lvl4pPr>
      <a:lvl5pPr marL="2093913" indent="-398463" algn="l" rtl="0" fontAlgn="base">
        <a:spcBef>
          <a:spcPct val="25000"/>
        </a:spcBef>
        <a:spcAft>
          <a:spcPct val="0"/>
        </a:spcAft>
        <a:buClr>
          <a:schemeClr val="accent2"/>
        </a:buClr>
        <a:buFont typeface="Wingdings" charset="2"/>
        <a:buChar char="§"/>
        <a:defRPr kumimoji="1"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6pPr>
      <a:lvl7pPr marL="30083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7pPr>
      <a:lvl8pPr marL="34655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8pPr>
      <a:lvl9pPr marL="39227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ja.wikipedia.org/wiki/%E6%82%A0%E4%BB%81%E8%A6%AA%E7%8E%8B"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ben54.jp/news/914"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news.yahoo.co.jp/articles/78aa259f3a7885c3869272d47cf7acbb5b7cfbe6?page=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ipss.go.jp/ps-doukou/j/doukou16/doukou16_gaiyo.asp"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ipss.go.jp/ps-doukou/j/doukou16/doukou16_gaiyo.as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lay.google.com/store/apps/details?id=jp.co.pointzero.oyagacha&amp;hl=ja&amp;gl=US"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u-tokyo.ac.jp/content/400208670.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ja.wikipedia.org/wiki/%E6%B8%8B%E8%B0%B7%E5%8C%BA%E7%9F%AD%E5%A4%A7%E7%94%9F%E5%88%87%E6%96%AD%E9%81%BA%E4%BD%93%E4%BA%8B%E4%BB%B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12676" y="188640"/>
            <a:ext cx="8279804" cy="2016224"/>
          </a:xfrm>
        </p:spPr>
        <p:txBody>
          <a:bodyPr/>
          <a:lstStyle/>
          <a:p>
            <a:r>
              <a:rPr lang="ja-JP" altLang="en-US" sz="3200" dirty="0">
                <a:solidFill>
                  <a:schemeClr val="tx1"/>
                </a:solidFill>
                <a:latin typeface="ＭＳ 明朝" charset="-128"/>
                <a:ea typeface="ＭＳ 明朝" charset="-128"/>
                <a:cs typeface="ＭＳ 明朝" charset="-128"/>
              </a:rPr>
              <a:t>第</a:t>
            </a:r>
            <a:r>
              <a:rPr lang="en-US" altLang="ja-JP" sz="3200" dirty="0">
                <a:solidFill>
                  <a:schemeClr val="tx1"/>
                </a:solidFill>
                <a:latin typeface="ＭＳ 明朝" charset="-128"/>
                <a:ea typeface="ＭＳ 明朝" charset="-128"/>
                <a:cs typeface="ＭＳ 明朝" charset="-128"/>
              </a:rPr>
              <a:t>1</a:t>
            </a:r>
            <a:r>
              <a:rPr lang="ja-JP" altLang="en-US" sz="3200" dirty="0">
                <a:solidFill>
                  <a:schemeClr val="tx1"/>
                </a:solidFill>
                <a:latin typeface="ＭＳ 明朝" charset="-128"/>
                <a:ea typeface="ＭＳ 明朝" charset="-128"/>
                <a:cs typeface="ＭＳ 明朝" charset="-128"/>
              </a:rPr>
              <a:t>回</a:t>
            </a:r>
            <a:r>
              <a:rPr lang="en-US" altLang="ja-JP" sz="3200" dirty="0">
                <a:solidFill>
                  <a:schemeClr val="tx1"/>
                </a:solidFill>
                <a:latin typeface="ＭＳ 明朝" charset="-128"/>
                <a:ea typeface="ＭＳ 明朝" charset="-128"/>
                <a:cs typeface="ＭＳ 明朝" charset="-128"/>
              </a:rPr>
              <a:t>【</a:t>
            </a:r>
            <a:r>
              <a:rPr lang="ja-JP" altLang="en-US" sz="3200" dirty="0">
                <a:solidFill>
                  <a:schemeClr val="tx1"/>
                </a:solidFill>
                <a:latin typeface="ＭＳ 明朝" charset="-128"/>
                <a:ea typeface="ＭＳ 明朝" charset="-128"/>
                <a:cs typeface="ＭＳ 明朝" charset="-128"/>
              </a:rPr>
              <a:t>オリエンテーション</a:t>
            </a:r>
            <a:r>
              <a:rPr lang="en-US" altLang="ja-JP" sz="3200" dirty="0">
                <a:solidFill>
                  <a:schemeClr val="tx1"/>
                </a:solidFill>
                <a:latin typeface="ＭＳ 明朝" charset="-128"/>
                <a:ea typeface="ＭＳ 明朝" charset="-128"/>
                <a:cs typeface="ＭＳ 明朝" charset="-128"/>
              </a:rPr>
              <a:t>】</a:t>
            </a:r>
            <a:br>
              <a:rPr lang="en-US" altLang="ja-JP" sz="3200" dirty="0">
                <a:solidFill>
                  <a:schemeClr val="tx1"/>
                </a:solidFill>
                <a:latin typeface="ＭＳ 明朝" charset="-128"/>
                <a:ea typeface="ＭＳ 明朝" charset="-128"/>
                <a:cs typeface="ＭＳ 明朝" charset="-128"/>
              </a:rPr>
            </a:br>
            <a:r>
              <a:rPr lang="ja-JP" altLang="en-US" sz="3200" dirty="0">
                <a:solidFill>
                  <a:schemeClr val="tx1"/>
                </a:solidFill>
                <a:latin typeface="ＭＳ 明朝" charset="-128"/>
                <a:ea typeface="ＭＳ 明朝" charset="-128"/>
                <a:cs typeface="ＭＳ 明朝" charset="-128"/>
              </a:rPr>
              <a:t>家族をどうとらえるか、家族のイメージ、講義概要や進め方等の説明</a:t>
            </a:r>
          </a:p>
        </p:txBody>
      </p:sp>
      <p:sp>
        <p:nvSpPr>
          <p:cNvPr id="15363" name="Rectangle 3"/>
          <p:cNvSpPr>
            <a:spLocks noGrp="1" noChangeArrowheads="1"/>
          </p:cNvSpPr>
          <p:nvPr>
            <p:ph type="subTitle" idx="1"/>
          </p:nvPr>
        </p:nvSpPr>
        <p:spPr>
          <a:xfrm>
            <a:off x="962300" y="3284984"/>
            <a:ext cx="7010400" cy="3024336"/>
          </a:xfrm>
        </p:spPr>
        <p:txBody>
          <a:bodyPr/>
          <a:lstStyle/>
          <a:p>
            <a:r>
              <a:rPr lang="ja-JP" altLang="en-US" b="1" dirty="0">
                <a:ea typeface="ＭＳ 明朝" charset="-128"/>
                <a:cs typeface="ＭＳ 明朝" charset="-128"/>
              </a:rPr>
              <a:t>「家族社会学」</a:t>
            </a:r>
            <a:endParaRPr lang="en-US" altLang="ja-JP" b="1" dirty="0">
              <a:ea typeface="ＭＳ 明朝" charset="-128"/>
              <a:cs typeface="ＭＳ 明朝" charset="-128"/>
            </a:endParaRPr>
          </a:p>
          <a:p>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2025</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年４月</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8 </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日火</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曜日</a:t>
            </a:r>
            <a:endParaRPr lang="en-US" altLang="ja-JP" sz="2000" b="1"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時限目】</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14:40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16:10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　</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4F401</a:t>
            </a:r>
            <a:endParaRPr lang="en-US" altLang="ja-JP" sz="2000" b="1" dirty="0">
              <a:ea typeface="ＭＳ 明朝" charset="-128"/>
              <a:cs typeface="ＭＳ 明朝" charset="-128"/>
            </a:endParaRPr>
          </a:p>
          <a:p>
            <a:endParaRPr lang="en-US" altLang="ja-JP" sz="2000" b="1" dirty="0">
              <a:ea typeface="ＭＳ 明朝" charset="-128"/>
              <a:cs typeface="ＭＳ 明朝" charset="-128"/>
            </a:endParaRPr>
          </a:p>
          <a:p>
            <a:r>
              <a:rPr lang="ja-JP" altLang="en-US" sz="2000" b="1" dirty="0">
                <a:ea typeface="ＭＳ 明朝" charset="-128"/>
                <a:cs typeface="ＭＳ 明朝" charset="-128"/>
              </a:rPr>
              <a:t>日本医療大学総合福祉学部</a:t>
            </a:r>
            <a:endParaRPr lang="en-US" altLang="ja-JP" sz="2000" b="1" dirty="0">
              <a:ea typeface="ＭＳ 明朝" charset="-128"/>
              <a:cs typeface="ＭＳ 明朝" charset="-128"/>
            </a:endParaRPr>
          </a:p>
          <a:p>
            <a:r>
              <a:rPr lang="ja-JP" altLang="en-US" sz="2000" b="1" dirty="0">
                <a:ea typeface="ＭＳ 明朝" charset="-128"/>
                <a:cs typeface="ＭＳ 明朝" charset="-128"/>
              </a:rPr>
              <a:t>特任教授　原　俊彦</a:t>
            </a:r>
            <a:endParaRPr lang="en-US" altLang="ja-JP" sz="2000" b="1" dirty="0">
              <a:ea typeface="ＭＳ 明朝" charset="-128"/>
              <a:cs typeface="ＭＳ 明朝" charset="-128"/>
            </a:endParaRPr>
          </a:p>
          <a:p>
            <a:endParaRPr lang="ja-JP" altLang="en-US" sz="1800" dirty="0">
              <a:ea typeface="ＭＳ 明朝" charset="-128"/>
              <a:cs typeface="ＭＳ 明朝"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ja-JP" sz="3000" dirty="0"/>
              <a:t>【</a:t>
            </a:r>
            <a:r>
              <a:rPr lang="ja-JP" altLang="en-US" sz="3000" dirty="0"/>
              <a:t>家族をめぐる話題 </a:t>
            </a:r>
            <a:r>
              <a:rPr lang="en-US" altLang="ja-JP" sz="3000" dirty="0"/>
              <a:t>3】</a:t>
            </a:r>
            <a:br>
              <a:rPr lang="en-US" altLang="ja-JP" sz="3000" dirty="0"/>
            </a:br>
            <a:r>
              <a:rPr kumimoji="0" lang="ja-JP" altLang="en-US" b="1" dirty="0">
                <a:solidFill>
                  <a:srgbClr val="000000"/>
                </a:solidFill>
                <a:ea typeface="ＭＳ 明朝" charset="-128"/>
                <a:cs typeface="ＭＳ 明朝" charset="-128"/>
              </a:rPr>
              <a:t>紀子さま、男子ご出産</a:t>
            </a:r>
          </a:p>
        </p:txBody>
      </p:sp>
      <p:sp>
        <p:nvSpPr>
          <p:cNvPr id="13315" name="Rectangle 3"/>
          <p:cNvSpPr>
            <a:spLocks noGrp="1" noChangeArrowheads="1"/>
          </p:cNvSpPr>
          <p:nvPr>
            <p:ph type="body" idx="1"/>
          </p:nvPr>
        </p:nvSpPr>
        <p:spPr>
          <a:xfrm>
            <a:off x="627534" y="1772816"/>
            <a:ext cx="7888932" cy="3672408"/>
          </a:xfrm>
        </p:spPr>
        <p:txBody>
          <a:bodyPr/>
          <a:lstStyle/>
          <a:p>
            <a:r>
              <a:rPr kumimoji="0" lang="en-US" altLang="ja-JP" sz="2000" dirty="0">
                <a:solidFill>
                  <a:srgbClr val="000000"/>
                </a:solidFill>
                <a:latin typeface="ＭＳ 明朝" charset="-128"/>
                <a:ea typeface="ＭＳ 明朝" charset="-128"/>
                <a:cs typeface="ＭＳ 明朝" charset="-128"/>
              </a:rPr>
              <a:t>2006</a:t>
            </a:r>
            <a:r>
              <a:rPr kumimoji="0" lang="en-US" sz="2000" dirty="0">
                <a:solidFill>
                  <a:srgbClr val="000000"/>
                </a:solidFill>
                <a:ea typeface="ＭＳ 明朝" charset="-128"/>
                <a:cs typeface="ＭＳ 明朝" charset="-128"/>
              </a:rPr>
              <a:t>年</a:t>
            </a:r>
            <a:r>
              <a:rPr kumimoji="0" lang="en-US" altLang="ja-JP" sz="2000" dirty="0">
                <a:solidFill>
                  <a:srgbClr val="000000"/>
                </a:solidFill>
                <a:latin typeface="ＭＳ 明朝" charset="-128"/>
                <a:ea typeface="ＭＳ 明朝" charset="-128"/>
                <a:cs typeface="ＭＳ 明朝" charset="-128"/>
              </a:rPr>
              <a:t>09</a:t>
            </a:r>
            <a:r>
              <a:rPr kumimoji="0" lang="en-US" sz="2000" dirty="0">
                <a:solidFill>
                  <a:srgbClr val="000000"/>
                </a:solidFill>
                <a:ea typeface="ＭＳ 明朝" charset="-128"/>
                <a:cs typeface="ＭＳ 明朝" charset="-128"/>
              </a:rPr>
              <a:t>月</a:t>
            </a:r>
            <a:r>
              <a:rPr kumimoji="0" lang="en-US" altLang="ja-JP" sz="2000" dirty="0">
                <a:solidFill>
                  <a:srgbClr val="000000"/>
                </a:solidFill>
                <a:latin typeface="ＭＳ 明朝" charset="-128"/>
                <a:ea typeface="ＭＳ 明朝" charset="-128"/>
                <a:cs typeface="ＭＳ 明朝" charset="-128"/>
              </a:rPr>
              <a:t>06</a:t>
            </a:r>
            <a:r>
              <a:rPr kumimoji="0" lang="ja-JP" altLang="en-US" sz="2000" dirty="0">
                <a:solidFill>
                  <a:srgbClr val="000000"/>
                </a:solidFill>
                <a:latin typeface="ＭＳ 明朝" charset="-128"/>
                <a:ea typeface="ＭＳ 明朝" charset="-128"/>
                <a:cs typeface="ＭＳ 明朝" charset="-128"/>
              </a:rPr>
              <a:t>日</a:t>
            </a:r>
            <a:endParaRPr kumimoji="0" lang="en-US" altLang="ja-JP" sz="2000" b="1" dirty="0">
              <a:solidFill>
                <a:srgbClr val="000000"/>
              </a:solidFill>
              <a:ea typeface="ＭＳ 明朝" charset="-128"/>
              <a:cs typeface="ＭＳ 明朝" charset="-128"/>
            </a:endParaRPr>
          </a:p>
          <a:p>
            <a:r>
              <a:rPr kumimoji="0" lang="ja-JP" altLang="en-US" sz="2000" dirty="0">
                <a:solidFill>
                  <a:srgbClr val="000000"/>
                </a:solidFill>
                <a:ea typeface="ＭＳ 明朝" charset="-128"/>
                <a:cs typeface="ＭＳ 明朝" charset="-128"/>
              </a:rPr>
              <a:t>秋篠宮文仁親王殿下（４０）と同妃紀子殿下（３９）の第３子が６日午前８時２７分、東京都港区の愛育病院で誕生された。皇族としては初めてとなる帝王切開でのご出産だったが、母子ともにお元気。皇室では昭和４０年にお生まれになった秋篠宮さま以来、４１年ぶりの男子で、皇位継承順位は皇太子さま、秋篠宮さまに次いで第３位。天皇、皇后両陛下には皇太子さまの長女、愛子さま（４）に続く４人目の孫。皇室は２３人となった。</a:t>
            </a:r>
            <a:endParaRPr kumimoji="0" lang="en-US" altLang="ja-JP" sz="2000" dirty="0">
              <a:solidFill>
                <a:srgbClr val="000000"/>
              </a:solidFill>
              <a:ea typeface="ＭＳ 明朝" charset="-128"/>
              <a:cs typeface="ＭＳ 明朝" charset="-128"/>
            </a:endParaRPr>
          </a:p>
          <a:p>
            <a:pPr algn="just"/>
            <a:r>
              <a:rPr kumimoji="0" lang="ja-JP" altLang="en-US" sz="2000" b="1" dirty="0">
                <a:solidFill>
                  <a:srgbClr val="002EB8"/>
                </a:solidFill>
                <a:ea typeface="ＭＳ 明朝" charset="-128"/>
                <a:cs typeface="ＭＳ 明朝" charset="-128"/>
                <a:hlinkClick r:id="rId3"/>
              </a:rPr>
              <a:t>悠仁</a:t>
            </a:r>
            <a:r>
              <a:rPr kumimoji="0" lang="ja-JP" altLang="en-US" sz="2000" dirty="0">
                <a:ea typeface="ＭＳ 明朝" charset="-128"/>
                <a:cs typeface="ＭＳ 明朝" charset="-128"/>
              </a:rPr>
              <a:t>（ひさひと）</a:t>
            </a:r>
            <a:endParaRPr kumimoji="0" lang="ja-JP" altLang="en-US" sz="2000" dirty="0">
              <a:latin typeface="ＭＳ Ｐゴシック" charset="-128"/>
            </a:endParaRPr>
          </a:p>
          <a:p>
            <a:r>
              <a:rPr kumimoji="0" lang="ja-JP" altLang="en-US" sz="2000" dirty="0">
                <a:solidFill>
                  <a:srgbClr val="000000"/>
                </a:solidFill>
                <a:latin typeface="ＭＳ 明朝" charset="-128"/>
                <a:ea typeface="ＭＳ 明朝" charset="-128"/>
                <a:cs typeface="ＭＳ 明朝" charset="-128"/>
              </a:rPr>
              <a:t>いわゆる</a:t>
            </a:r>
            <a:r>
              <a:rPr kumimoji="0" lang="ja-JP" altLang="en-US" sz="2000" dirty="0">
                <a:solidFill>
                  <a:srgbClr val="000000"/>
                </a:solidFill>
                <a:ea typeface="ＭＳ 明朝" charset="-128"/>
                <a:cs typeface="ＭＳ 明朝" charset="-128"/>
              </a:rPr>
              <a:t>皇位継承問題は、一件落着？</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47966" y="260649"/>
            <a:ext cx="7695081" cy="1134484"/>
          </a:xfrm>
        </p:spPr>
        <p:txBody>
          <a:bodyPr/>
          <a:lstStyle/>
          <a:p>
            <a:r>
              <a:rPr kumimoji="0" lang="ja-JP" altLang="en-US" dirty="0">
                <a:solidFill>
                  <a:srgbClr val="000000"/>
                </a:solidFill>
                <a:ea typeface="ＭＳ 明朝" charset="-128"/>
                <a:cs typeface="ＭＳ 明朝" charset="-128"/>
              </a:rPr>
              <a:t>民主主義社会の無理難題：皇位継承、長子優先「女系」を考える</a:t>
            </a:r>
          </a:p>
        </p:txBody>
      </p:sp>
      <p:sp>
        <p:nvSpPr>
          <p:cNvPr id="14339" name="Rectangle 3"/>
          <p:cNvSpPr>
            <a:spLocks noGrp="1" noChangeArrowheads="1"/>
          </p:cNvSpPr>
          <p:nvPr>
            <p:ph type="body" idx="1"/>
          </p:nvPr>
        </p:nvSpPr>
        <p:spPr>
          <a:xfrm>
            <a:off x="611560" y="1904439"/>
            <a:ext cx="7992888" cy="3684801"/>
          </a:xfrm>
        </p:spPr>
        <p:txBody>
          <a:bodyPr/>
          <a:lstStyle/>
          <a:p>
            <a:pPr>
              <a:lnSpc>
                <a:spcPct val="90000"/>
              </a:lnSpc>
            </a:pPr>
            <a:r>
              <a:rPr kumimoji="0" lang="ja-JP" altLang="en-US" sz="2400" dirty="0">
                <a:solidFill>
                  <a:srgbClr val="000000"/>
                </a:solidFill>
                <a:ea typeface="ＭＳ 明朝" charset="-128"/>
                <a:cs typeface="ＭＳ 明朝" charset="-128"/>
              </a:rPr>
              <a:t>私の日記：</a:t>
            </a:r>
            <a:r>
              <a:rPr kumimoji="0" lang="en-US" altLang="ja-JP" sz="2400" dirty="0">
                <a:solidFill>
                  <a:srgbClr val="000000"/>
                </a:solidFill>
                <a:latin typeface="ＭＳ 明朝" charset="-128"/>
                <a:ea typeface="ＭＳ 明朝" charset="-128"/>
                <a:cs typeface="ＭＳ 明朝" charset="-128"/>
              </a:rPr>
              <a:t>2005</a:t>
            </a:r>
            <a:r>
              <a:rPr kumimoji="0" lang="ja-JP" altLang="en-US" sz="2400" dirty="0">
                <a:solidFill>
                  <a:srgbClr val="000000"/>
                </a:solidFill>
                <a:ea typeface="ＭＳ 明朝" charset="-128"/>
                <a:cs typeface="ＭＳ 明朝" charset="-128"/>
              </a:rPr>
              <a:t>年</a:t>
            </a:r>
            <a:r>
              <a:rPr kumimoji="0" lang="en-US" altLang="ja-JP" sz="2400" dirty="0">
                <a:solidFill>
                  <a:srgbClr val="000000"/>
                </a:solidFill>
                <a:latin typeface="ＭＳ 明朝" charset="-128"/>
                <a:ea typeface="ＭＳ 明朝" charset="-128"/>
                <a:cs typeface="ＭＳ 明朝" charset="-128"/>
              </a:rPr>
              <a:t>11</a:t>
            </a:r>
            <a:r>
              <a:rPr kumimoji="0" lang="ja-JP" altLang="en-US" sz="2400" dirty="0">
                <a:solidFill>
                  <a:srgbClr val="000000"/>
                </a:solidFill>
                <a:ea typeface="ＭＳ 明朝" charset="-128"/>
                <a:cs typeface="ＭＳ 明朝" charset="-128"/>
              </a:rPr>
              <a:t>月</a:t>
            </a:r>
            <a:r>
              <a:rPr kumimoji="0" lang="en-US" altLang="ja-JP" sz="2400" dirty="0">
                <a:solidFill>
                  <a:srgbClr val="000000"/>
                </a:solidFill>
                <a:latin typeface="ＭＳ 明朝" charset="-128"/>
                <a:ea typeface="ＭＳ 明朝" charset="-128"/>
                <a:cs typeface="ＭＳ 明朝" charset="-128"/>
              </a:rPr>
              <a:t>26</a:t>
            </a:r>
            <a:r>
              <a:rPr kumimoji="0" lang="ja-JP" altLang="en-US" sz="2400" dirty="0">
                <a:solidFill>
                  <a:srgbClr val="000000"/>
                </a:solidFill>
                <a:ea typeface="ＭＳ 明朝" charset="-128"/>
                <a:cs typeface="ＭＳ 明朝" charset="-128"/>
              </a:rPr>
              <a:t>日</a:t>
            </a:r>
            <a:r>
              <a:rPr kumimoji="0" lang="en-US" altLang="ja-JP" sz="2400" dirty="0">
                <a:solidFill>
                  <a:srgbClr val="000000"/>
                </a:solidFill>
                <a:latin typeface="ＭＳ 明朝" charset="-128"/>
                <a:ea typeface="ＭＳ 明朝" charset="-128"/>
                <a:cs typeface="ＭＳ 明朝" charset="-128"/>
              </a:rPr>
              <a:t> </a:t>
            </a:r>
            <a:r>
              <a:rPr kumimoji="0" lang="ja-JP" altLang="en-US" sz="2400" dirty="0">
                <a:solidFill>
                  <a:srgbClr val="000000"/>
                </a:solidFill>
                <a:ea typeface="ＭＳ 明朝" charset="-128"/>
                <a:cs typeface="ＭＳ 明朝" charset="-128"/>
              </a:rPr>
              <a:t>土曜日</a:t>
            </a:r>
          </a:p>
          <a:p>
            <a:pPr>
              <a:lnSpc>
                <a:spcPct val="90000"/>
              </a:lnSpc>
            </a:pPr>
            <a:r>
              <a:rPr kumimoji="0" lang="ja-JP" altLang="en-US" sz="2400" dirty="0">
                <a:solidFill>
                  <a:srgbClr val="000000"/>
                </a:solidFill>
                <a:ea typeface="ＭＳ 明朝" charset="-128"/>
                <a:cs typeface="ＭＳ 明朝" charset="-128"/>
              </a:rPr>
              <a:t>生涯未婚率、年齢別初婚率、年齢別離婚率、年齢別順位別出生率、出生性比などの要因を考慮して「男系」皇位継承などとの継続率の比較。また、どのような事態がどの程度の確率で起きるかを予測してみる。</a:t>
            </a:r>
            <a:endParaRPr kumimoji="0" lang="en-US" altLang="ja-JP" sz="2400" dirty="0">
              <a:solidFill>
                <a:srgbClr val="000000"/>
              </a:solidFill>
              <a:ea typeface="ＭＳ 明朝" charset="-128"/>
              <a:cs typeface="ＭＳ 明朝" charset="-128"/>
            </a:endParaRPr>
          </a:p>
          <a:p>
            <a:pPr>
              <a:lnSpc>
                <a:spcPct val="90000"/>
              </a:lnSpc>
            </a:pPr>
            <a:r>
              <a:rPr kumimoji="0" lang="ja-JP" altLang="en-US" sz="2400" dirty="0">
                <a:solidFill>
                  <a:srgbClr val="000000"/>
                </a:solidFill>
                <a:ea typeface="ＭＳ 明朝" charset="-128"/>
                <a:cs typeface="ＭＳ 明朝" charset="-128"/>
              </a:rPr>
              <a:t>基本的に「男系」皇位継承が、</a:t>
            </a:r>
            <a:r>
              <a:rPr kumimoji="0" lang="en-US" sz="2400" dirty="0" err="1">
                <a:solidFill>
                  <a:srgbClr val="000000"/>
                </a:solidFill>
                <a:ea typeface="ＭＳ 明朝" charset="-128"/>
                <a:cs typeface="ＭＳ 明朝" charset="-128"/>
              </a:rPr>
              <a:t>天皇家の文化的伝統＝存続価値であるとすると、これを民主主義原理で変更すること</a:t>
            </a:r>
            <a:r>
              <a:rPr kumimoji="0" lang="ja-JP" altLang="en-US" sz="2400" dirty="0">
                <a:solidFill>
                  <a:srgbClr val="000000"/>
                </a:solidFill>
                <a:ea typeface="ＭＳ 明朝" charset="-128"/>
                <a:cs typeface="ＭＳ 明朝" charset="-128"/>
              </a:rPr>
              <a:t>自体</a:t>
            </a:r>
            <a:r>
              <a:rPr kumimoji="0" lang="en-US" sz="2400" dirty="0" err="1">
                <a:solidFill>
                  <a:srgbClr val="000000"/>
                </a:solidFill>
                <a:ea typeface="ＭＳ 明朝" charset="-128"/>
                <a:cs typeface="ＭＳ 明朝" charset="-128"/>
              </a:rPr>
              <a:t>に無理がある</a:t>
            </a:r>
            <a:r>
              <a:rPr kumimoji="0" lang="en-US" sz="2400" dirty="0">
                <a:solidFill>
                  <a:srgbClr val="000000"/>
                </a:solidFill>
                <a:ea typeface="ＭＳ 明朝" charset="-128"/>
                <a:cs typeface="ＭＳ 明朝" charset="-128"/>
              </a:rPr>
              <a:t>。</a:t>
            </a:r>
            <a:endParaRPr kumimoji="0" lang="en-US" altLang="ja-JP" sz="2400" dirty="0">
              <a:solidFill>
                <a:srgbClr val="000000"/>
              </a:solidFill>
              <a:ea typeface="ＭＳ 明朝" charset="-128"/>
              <a:cs typeface="ＭＳ 明朝" charset="-128"/>
            </a:endParaRPr>
          </a:p>
          <a:p>
            <a:pPr algn="just">
              <a:lnSpc>
                <a:spcPct val="90000"/>
              </a:lnSpc>
            </a:pPr>
            <a:r>
              <a:rPr kumimoji="0" lang="ja-JP" altLang="en-US" sz="2400" dirty="0">
                <a:solidFill>
                  <a:srgbClr val="FF0000"/>
                </a:solidFill>
                <a:ea typeface="ＭＳ 明朝" charset="-128"/>
                <a:cs typeface="ＭＳ 明朝" charset="-128"/>
              </a:rPr>
              <a:t>これは家族の問題では？</a:t>
            </a:r>
            <a:endParaRPr kumimoji="0" lang="ja-JP" altLang="en-US" sz="1950" dirty="0">
              <a:solidFill>
                <a:srgbClr val="000000"/>
              </a:solidFill>
              <a:ea typeface="ＭＳ 明朝" charset="-128"/>
              <a:cs typeface="ＭＳ 明朝"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chor="ctr" anchorCtr="0"/>
          <a:lstStyle/>
          <a:p>
            <a:r>
              <a:rPr kumimoji="0" lang="ja-JP" altLang="en-US" dirty="0">
                <a:solidFill>
                  <a:srgbClr val="000000"/>
                </a:solidFill>
                <a:ea typeface="ＭＳ 明朝" charset="-128"/>
                <a:cs typeface="ＭＳ 明朝" charset="-128"/>
              </a:rPr>
              <a:t>皇位継承問題の現在　</a:t>
            </a:r>
          </a:p>
        </p:txBody>
      </p:sp>
      <p:sp>
        <p:nvSpPr>
          <p:cNvPr id="14339" name="Rectangle 3"/>
          <p:cNvSpPr>
            <a:spLocks noGrp="1" noChangeArrowheads="1"/>
          </p:cNvSpPr>
          <p:nvPr>
            <p:ph type="body" idx="1"/>
          </p:nvPr>
        </p:nvSpPr>
        <p:spPr>
          <a:xfrm>
            <a:off x="574675" y="2060848"/>
            <a:ext cx="8001000" cy="3816424"/>
          </a:xfrm>
        </p:spPr>
        <p:txBody>
          <a:bodyPr>
            <a:normAutofit fontScale="92500" lnSpcReduction="20000"/>
          </a:bodyPr>
          <a:lstStyle/>
          <a:p>
            <a:pPr>
              <a:lnSpc>
                <a:spcPct val="90000"/>
              </a:lnSpc>
            </a:pPr>
            <a:r>
              <a:rPr kumimoji="0" lang="ja-JP" altLang="en-US" sz="2400" u="sng" dirty="0">
                <a:solidFill>
                  <a:srgbClr val="000000"/>
                </a:solidFill>
                <a:ea typeface="ＭＳ 明朝" charset="-128"/>
                <a:cs typeface="ＭＳ 明朝" charset="-128"/>
                <a:hlinkClick r:id="rId3"/>
              </a:rPr>
              <a:t>皇位継承問題「</a:t>
            </a:r>
            <a:r>
              <a:rPr kumimoji="0" lang="en-US" altLang="ja-JP" sz="2400" u="sng" dirty="0">
                <a:solidFill>
                  <a:srgbClr val="000000"/>
                </a:solidFill>
                <a:ea typeface="ＭＳ 明朝" charset="-128"/>
                <a:cs typeface="ＭＳ 明朝" charset="-128"/>
                <a:hlinkClick r:id="rId3"/>
              </a:rPr>
              <a:t>6</a:t>
            </a:r>
            <a:r>
              <a:rPr kumimoji="0" lang="ja-JP" altLang="en-US" sz="2400" u="sng" dirty="0">
                <a:solidFill>
                  <a:srgbClr val="000000"/>
                </a:solidFill>
                <a:ea typeface="ＭＳ 明朝" charset="-128"/>
                <a:cs typeface="ＭＳ 明朝" charset="-128"/>
                <a:hlinkClick r:id="rId3"/>
              </a:rPr>
              <a:t>月末までに」決着？ 専門家が指摘する“現状案”の「支離滅裂さ」と女性・女系天皇に対する「政府の本音</a:t>
            </a:r>
            <a:r>
              <a:rPr kumimoji="0" lang="ja-JP" altLang="en-US" sz="2400" u="sng" dirty="0">
                <a:solidFill>
                  <a:srgbClr val="000000"/>
                </a:solidFill>
                <a:ea typeface="ＭＳ 明朝" charset="-128"/>
                <a:cs typeface="ＭＳ 明朝" charset="-128"/>
                <a:hlinkClick r:id="rId4"/>
              </a:rPr>
              <a:t>」</a:t>
            </a:r>
            <a:r>
              <a:rPr kumimoji="0" lang="ja-JP" altLang="en-US" sz="1600" u="sng" dirty="0">
                <a:solidFill>
                  <a:srgbClr val="000000"/>
                </a:solidFill>
                <a:ea typeface="ＭＳ 明朝" charset="-128"/>
                <a:cs typeface="ＭＳ 明朝" charset="-128"/>
              </a:rPr>
              <a:t>（弁護士</a:t>
            </a:r>
            <a:r>
              <a:rPr kumimoji="0" lang="en-US" altLang="ja-JP" sz="1600" u="sng" dirty="0">
                <a:solidFill>
                  <a:srgbClr val="000000"/>
                </a:solidFill>
                <a:ea typeface="ＭＳ 明朝" charset="-128"/>
                <a:cs typeface="ＭＳ 明朝" charset="-128"/>
              </a:rPr>
              <a:t>JP</a:t>
            </a:r>
            <a:r>
              <a:rPr kumimoji="0" lang="ja-JP" altLang="en-US" sz="1600" u="sng" dirty="0">
                <a:solidFill>
                  <a:srgbClr val="000000"/>
                </a:solidFill>
                <a:ea typeface="ＭＳ 明朝" charset="-128"/>
                <a:cs typeface="ＭＳ 明朝" charset="-128"/>
              </a:rPr>
              <a:t>ニュース</a:t>
            </a:r>
            <a:r>
              <a:rPr kumimoji="0" lang="en-US" altLang="ja-JP" sz="1600" u="sng" dirty="0">
                <a:solidFill>
                  <a:srgbClr val="000000"/>
                </a:solidFill>
                <a:ea typeface="ＭＳ 明朝" charset="-128"/>
                <a:cs typeface="ＭＳ 明朝" charset="-128"/>
              </a:rPr>
              <a:t>2024/02/2</a:t>
            </a:r>
            <a:r>
              <a:rPr kumimoji="0" lang="ja-JP" altLang="en-US" sz="1600" u="sng" dirty="0">
                <a:solidFill>
                  <a:srgbClr val="000000"/>
                </a:solidFill>
                <a:ea typeface="ＭＳ 明朝" charset="-128"/>
                <a:cs typeface="ＭＳ 明朝" charset="-128"/>
              </a:rPr>
              <a:t>）</a:t>
            </a:r>
            <a:endParaRPr kumimoji="0" lang="en-US" altLang="ja-JP" sz="2400" u="sng" dirty="0">
              <a:solidFill>
                <a:srgbClr val="000000"/>
              </a:solidFill>
              <a:ea typeface="ＭＳ 明朝" charset="-128"/>
              <a:cs typeface="ＭＳ 明朝" charset="-128"/>
            </a:endParaRPr>
          </a:p>
          <a:p>
            <a:pPr>
              <a:lnSpc>
                <a:spcPct val="90000"/>
              </a:lnSpc>
            </a:pPr>
            <a:r>
              <a:rPr kumimoji="0" lang="ja-JP" altLang="en-US" sz="2400" u="sng" dirty="0">
                <a:solidFill>
                  <a:srgbClr val="000000"/>
                </a:solidFill>
                <a:ea typeface="ＭＳ 明朝" charset="-128"/>
                <a:cs typeface="ＭＳ 明朝" charset="-128"/>
              </a:rPr>
              <a:t>悠仁さま以外の</a:t>
            </a:r>
            <a:r>
              <a:rPr kumimoji="0" lang="ja-JP" altLang="en-US" sz="2400" dirty="0">
                <a:solidFill>
                  <a:srgbClr val="000000"/>
                </a:solidFill>
                <a:ea typeface="ＭＳ 明朝" charset="-128"/>
                <a:cs typeface="ＭＳ 明朝" charset="-128"/>
              </a:rPr>
              <a:t>未婚の皇族が全員女性であることから、悠仁さまが皇位を継承されるときには他に皇族がいらっしゃらなくなることが考えられる、よって「まずは、皇位継承の問題と切り離して、</a:t>
            </a:r>
            <a:r>
              <a:rPr kumimoji="0" lang="ja-JP" altLang="en-US" sz="2400" dirty="0">
                <a:solidFill>
                  <a:srgbClr val="FF0000"/>
                </a:solidFill>
                <a:ea typeface="ＭＳ 明朝" charset="-128"/>
                <a:cs typeface="ＭＳ 明朝" charset="-128"/>
              </a:rPr>
              <a:t>皇族数の確保を図ることが喫緊の課題</a:t>
            </a:r>
            <a:r>
              <a:rPr kumimoji="0" lang="ja-JP" altLang="en-US" sz="2400" dirty="0">
                <a:solidFill>
                  <a:srgbClr val="000000"/>
                </a:solidFill>
                <a:ea typeface="ＭＳ 明朝" charset="-128"/>
                <a:cs typeface="ＭＳ 明朝" charset="-128"/>
              </a:rPr>
              <a:t>」である。</a:t>
            </a:r>
            <a:endParaRPr kumimoji="0" lang="en-US" altLang="ja-JP" sz="2400" dirty="0">
              <a:solidFill>
                <a:srgbClr val="000000"/>
              </a:solidFill>
              <a:ea typeface="ＭＳ 明朝" charset="-128"/>
              <a:cs typeface="ＭＳ 明朝" charset="-128"/>
            </a:endParaRPr>
          </a:p>
          <a:p>
            <a:pPr>
              <a:lnSpc>
                <a:spcPct val="90000"/>
              </a:lnSpc>
            </a:pPr>
            <a:r>
              <a:rPr kumimoji="0" lang="ja-JP" altLang="en-US" sz="2400" dirty="0">
                <a:solidFill>
                  <a:srgbClr val="000000"/>
                </a:solidFill>
                <a:ea typeface="ＭＳ 明朝" charset="-128"/>
                <a:cs typeface="ＭＳ 明朝" charset="-128"/>
              </a:rPr>
              <a:t>具体策</a:t>
            </a:r>
          </a:p>
          <a:p>
            <a:pPr marL="0" indent="0">
              <a:buNone/>
            </a:pPr>
            <a:r>
              <a:rPr kumimoji="0" lang="ja-JP" altLang="en-US" sz="2400" dirty="0">
                <a:solidFill>
                  <a:srgbClr val="000000"/>
                </a:solidFill>
                <a:ea typeface="ＭＳ 明朝" charset="-128"/>
                <a:cs typeface="ＭＳ 明朝" charset="-128"/>
              </a:rPr>
              <a:t>①内親王・女王が婚姻後も皇族の身分を保持する</a:t>
            </a:r>
          </a:p>
          <a:p>
            <a:pPr marL="0" indent="0">
              <a:buNone/>
            </a:pPr>
            <a:r>
              <a:rPr kumimoji="0" lang="ja-JP" altLang="en-US" sz="2400" dirty="0">
                <a:solidFill>
                  <a:srgbClr val="000000"/>
                </a:solidFill>
                <a:ea typeface="ＭＳ 明朝" charset="-128"/>
                <a:cs typeface="ＭＳ 明朝" charset="-128"/>
              </a:rPr>
              <a:t>②皇族には認められていない養子縁組を可能とし、皇統に属する男系の男子（現在一般国民となっている旧宮家の男系男子孫）を皇族とする。</a:t>
            </a:r>
          </a:p>
        </p:txBody>
      </p:sp>
    </p:spTree>
    <p:extLst>
      <p:ext uri="{BB962C8B-B14F-4D97-AF65-F5344CB8AC3E}">
        <p14:creationId xmlns:p14="http://schemas.microsoft.com/office/powerpoint/2010/main" val="1660405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11560" y="548680"/>
            <a:ext cx="7560840" cy="792088"/>
          </a:xfrm>
        </p:spPr>
        <p:txBody>
          <a:bodyPr>
            <a:normAutofit/>
          </a:bodyPr>
          <a:lstStyle/>
          <a:p>
            <a:r>
              <a:rPr kumimoji="0" lang="ja-JP" altLang="en-US" sz="3000" dirty="0">
                <a:solidFill>
                  <a:srgbClr val="000000"/>
                </a:solidFill>
                <a:ea typeface="ＭＳ 明朝" charset="-128"/>
                <a:cs typeface="ＭＳ 明朝" charset="-128"/>
              </a:rPr>
              <a:t>皇室の構成図（令和</a:t>
            </a:r>
            <a:r>
              <a:rPr kumimoji="0" lang="en-US" altLang="ja-JP" sz="3000" dirty="0">
                <a:solidFill>
                  <a:srgbClr val="000000"/>
                </a:solidFill>
                <a:ea typeface="ＭＳ 明朝" charset="-128"/>
                <a:cs typeface="ＭＳ 明朝" charset="-128"/>
              </a:rPr>
              <a:t>6</a:t>
            </a:r>
            <a:r>
              <a:rPr kumimoji="0" lang="ja-JP" altLang="en-US" sz="3000" dirty="0">
                <a:solidFill>
                  <a:srgbClr val="000000"/>
                </a:solidFill>
                <a:ea typeface="ＭＳ 明朝" charset="-128"/>
                <a:cs typeface="ＭＳ 明朝" charset="-128"/>
              </a:rPr>
              <a:t>年</a:t>
            </a:r>
            <a:r>
              <a:rPr kumimoji="0" lang="en-US" altLang="ja-JP" sz="3000" dirty="0">
                <a:solidFill>
                  <a:srgbClr val="000000"/>
                </a:solidFill>
                <a:ea typeface="ＭＳ 明朝" charset="-128"/>
                <a:cs typeface="ＭＳ 明朝" charset="-128"/>
              </a:rPr>
              <a:t>4</a:t>
            </a:r>
            <a:r>
              <a:rPr kumimoji="0" lang="ja-JP" altLang="en-US" sz="3000" dirty="0">
                <a:solidFill>
                  <a:srgbClr val="000000"/>
                </a:solidFill>
                <a:ea typeface="ＭＳ 明朝" charset="-128"/>
                <a:cs typeface="ＭＳ 明朝" charset="-128"/>
              </a:rPr>
              <a:t>月</a:t>
            </a:r>
            <a:r>
              <a:rPr kumimoji="0" lang="en-US" altLang="ja-JP" sz="3000" dirty="0">
                <a:solidFill>
                  <a:srgbClr val="000000"/>
                </a:solidFill>
                <a:ea typeface="ＭＳ 明朝" charset="-128"/>
                <a:cs typeface="ＭＳ 明朝" charset="-128"/>
              </a:rPr>
              <a:t>1</a:t>
            </a:r>
            <a:r>
              <a:rPr kumimoji="0" lang="ja-JP" altLang="en-US" sz="3000" dirty="0">
                <a:solidFill>
                  <a:srgbClr val="000000"/>
                </a:solidFill>
                <a:ea typeface="ＭＳ 明朝" charset="-128"/>
                <a:cs typeface="ＭＳ 明朝" charset="-128"/>
              </a:rPr>
              <a:t>日現在）</a:t>
            </a:r>
          </a:p>
        </p:txBody>
      </p:sp>
      <p:pic>
        <p:nvPicPr>
          <p:cNvPr id="6" name="図 5" descr="ダイアグラム, 概略図&#10;&#10;自動的に生成された説明">
            <a:extLst>
              <a:ext uri="{FF2B5EF4-FFF2-40B4-BE49-F238E27FC236}">
                <a16:creationId xmlns:a16="http://schemas.microsoft.com/office/drawing/2014/main" id="{093A54A5-FAE1-F8B6-6E07-146354DCFC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1772816"/>
            <a:ext cx="6624736" cy="4384206"/>
          </a:xfrm>
          <a:prstGeom prst="rect">
            <a:avLst/>
          </a:prstGeom>
        </p:spPr>
      </p:pic>
    </p:spTree>
    <p:extLst>
      <p:ext uri="{BB962C8B-B14F-4D97-AF65-F5344CB8AC3E}">
        <p14:creationId xmlns:p14="http://schemas.microsoft.com/office/powerpoint/2010/main" val="1448138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38740" y="476672"/>
            <a:ext cx="7245628" cy="936104"/>
          </a:xfrm>
        </p:spPr>
        <p:txBody>
          <a:bodyPr anchor="ctr" anchorCtr="0">
            <a:normAutofit/>
          </a:bodyPr>
          <a:lstStyle/>
          <a:p>
            <a:r>
              <a:rPr kumimoji="0" lang="ja-JP" altLang="en-US" sz="3200" dirty="0">
                <a:solidFill>
                  <a:srgbClr val="000000"/>
                </a:solidFill>
                <a:ea typeface="ＭＳ 明朝" charset="-128"/>
                <a:cs typeface="ＭＳ 明朝" charset="-128"/>
              </a:rPr>
              <a:t>天皇家の家族構成の変遷</a:t>
            </a:r>
          </a:p>
        </p:txBody>
      </p:sp>
      <p:sp>
        <p:nvSpPr>
          <p:cNvPr id="14339" name="Rectangle 3"/>
          <p:cNvSpPr>
            <a:spLocks noGrp="1" noChangeArrowheads="1"/>
          </p:cNvSpPr>
          <p:nvPr>
            <p:ph type="body" idx="1"/>
          </p:nvPr>
        </p:nvSpPr>
        <p:spPr>
          <a:xfrm>
            <a:off x="628650" y="1772816"/>
            <a:ext cx="7975798" cy="4248472"/>
          </a:xfrm>
        </p:spPr>
        <p:txBody>
          <a:bodyPr>
            <a:normAutofit/>
          </a:bodyPr>
          <a:lstStyle/>
          <a:p>
            <a:pPr>
              <a:lnSpc>
                <a:spcPct val="120000"/>
              </a:lnSpc>
            </a:pPr>
            <a:r>
              <a:rPr kumimoji="0" lang="ja-JP" altLang="en-US" sz="1950" dirty="0">
                <a:solidFill>
                  <a:srgbClr val="000000"/>
                </a:solidFill>
                <a:ea typeface="ＭＳ 明朝" charset="-128"/>
                <a:cs typeface="ＭＳ 明朝" charset="-128"/>
              </a:rPr>
              <a:t>昭和天皇の家族：</a:t>
            </a:r>
            <a:r>
              <a:rPr kumimoji="0" lang="zh-TW" altLang="en-US" sz="1950" dirty="0">
                <a:solidFill>
                  <a:srgbClr val="000000"/>
                </a:solidFill>
                <a:ea typeface="ＭＳ 明朝" charset="-128"/>
                <a:cs typeface="ＭＳ 明朝" charset="-128"/>
              </a:rPr>
              <a:t>東久邇成子</a:t>
            </a:r>
            <a:r>
              <a:rPr kumimoji="0" lang="ja-JP" altLang="en-US" sz="1950" dirty="0">
                <a:solidFill>
                  <a:srgbClr val="000000"/>
                </a:solidFill>
                <a:ea typeface="ＭＳ 明朝" charset="-128"/>
                <a:cs typeface="ＭＳ 明朝" charset="-128"/>
              </a:rPr>
              <a:t>（ひがしくにしげこ）、</a:t>
            </a:r>
            <a:r>
              <a:rPr kumimoji="0" lang="zh-TW" altLang="en-US" sz="1950" dirty="0">
                <a:solidFill>
                  <a:srgbClr val="000000"/>
                </a:solidFill>
                <a:ea typeface="ＭＳ 明朝" charset="-128"/>
                <a:cs typeface="ＭＳ 明朝" charset="-128"/>
              </a:rPr>
              <a:t>鷹司和子</a:t>
            </a:r>
            <a:r>
              <a:rPr kumimoji="0" lang="ja-JP" altLang="en-US" sz="1950" dirty="0">
                <a:solidFill>
                  <a:srgbClr val="000000"/>
                </a:solidFill>
                <a:ea typeface="ＭＳ 明朝" charset="-128"/>
                <a:cs typeface="ＭＳ 明朝" charset="-128"/>
              </a:rPr>
              <a:t>、</a:t>
            </a:r>
            <a:r>
              <a:rPr kumimoji="0" lang="zh-TW" altLang="en-US" sz="1950" dirty="0">
                <a:solidFill>
                  <a:srgbClr val="000000"/>
                </a:solidFill>
                <a:ea typeface="ＭＳ 明朝" charset="-128"/>
                <a:cs typeface="ＭＳ 明朝" charset="-128"/>
              </a:rPr>
              <a:t>池田厚子</a:t>
            </a:r>
            <a:r>
              <a:rPr kumimoji="0" lang="ja-JP" altLang="en-US" sz="1950" dirty="0">
                <a:solidFill>
                  <a:srgbClr val="000000"/>
                </a:solidFill>
                <a:ea typeface="ＭＳ 明朝" charset="-128"/>
                <a:cs typeface="ＭＳ 明朝" charset="-128"/>
              </a:rPr>
              <a:t>、</a:t>
            </a:r>
            <a:r>
              <a:rPr kumimoji="0" lang="zh-TW" altLang="en-US" sz="1950" dirty="0">
                <a:solidFill>
                  <a:srgbClr val="000000"/>
                </a:solidFill>
                <a:ea typeface="ＭＳ 明朝" charset="-128"/>
                <a:cs typeface="ＭＳ 明朝" charset="-128"/>
              </a:rPr>
              <a:t>明仁（明仁親王 → 第</a:t>
            </a:r>
            <a:r>
              <a:rPr kumimoji="0" lang="en-US" altLang="zh-TW" sz="1950" dirty="0">
                <a:solidFill>
                  <a:srgbClr val="000000"/>
                </a:solidFill>
                <a:ea typeface="ＭＳ 明朝" charset="-128"/>
                <a:cs typeface="ＭＳ 明朝" charset="-128"/>
              </a:rPr>
              <a:t>125</a:t>
            </a:r>
            <a:r>
              <a:rPr kumimoji="0" lang="zh-TW" altLang="en-US" sz="1950" dirty="0">
                <a:solidFill>
                  <a:srgbClr val="000000"/>
                </a:solidFill>
                <a:ea typeface="ＭＳ 明朝" charset="-128"/>
                <a:cs typeface="ＭＳ 明朝" charset="-128"/>
              </a:rPr>
              <a:t>代天皇 → 上皇） 常陸宮正仁親王</a:t>
            </a:r>
            <a:r>
              <a:rPr kumimoji="0" lang="ja-JP" altLang="en-US" sz="1950" dirty="0">
                <a:solidFill>
                  <a:srgbClr val="000000"/>
                </a:solidFill>
                <a:ea typeface="ＭＳ 明朝" charset="-128"/>
                <a:cs typeface="ＭＳ 明朝" charset="-128"/>
              </a:rPr>
              <a:t>、</a:t>
            </a:r>
            <a:r>
              <a:rPr kumimoji="0" lang="zh-TW" altLang="en-US" sz="1950" dirty="0">
                <a:solidFill>
                  <a:srgbClr val="000000"/>
                </a:solidFill>
                <a:ea typeface="ＭＳ 明朝" charset="-128"/>
                <a:cs typeface="ＭＳ 明朝" charset="-128"/>
              </a:rPr>
              <a:t>島津貴子</a:t>
            </a:r>
            <a:r>
              <a:rPr kumimoji="0" lang="ja-JP" altLang="en-US" sz="1950" dirty="0">
                <a:solidFill>
                  <a:srgbClr val="000000"/>
                </a:solidFill>
                <a:ea typeface="ＭＳ 明朝" charset="-128"/>
                <a:cs typeface="ＭＳ 明朝" charset="-128"/>
              </a:rPr>
              <a:t>。</a:t>
            </a:r>
            <a:r>
              <a:rPr kumimoji="0" lang="ja-JP" altLang="en-US" sz="1950" dirty="0">
                <a:solidFill>
                  <a:srgbClr val="FF0000"/>
                </a:solidFill>
                <a:ea typeface="ＭＳ 明朝" charset="-128"/>
                <a:cs typeface="ＭＳ 明朝" charset="-128"/>
              </a:rPr>
              <a:t>６子家族（女性４、男性２）</a:t>
            </a:r>
            <a:endParaRPr kumimoji="0" lang="en-US" altLang="ja-JP" sz="1950" dirty="0">
              <a:solidFill>
                <a:srgbClr val="FF0000"/>
              </a:solidFill>
              <a:ea typeface="ＭＳ 明朝" charset="-128"/>
              <a:cs typeface="ＭＳ 明朝" charset="-128"/>
            </a:endParaRPr>
          </a:p>
          <a:p>
            <a:pPr>
              <a:lnSpc>
                <a:spcPct val="120000"/>
              </a:lnSpc>
            </a:pPr>
            <a:r>
              <a:rPr kumimoji="0" lang="ja-JP" altLang="en-US" sz="1950" dirty="0">
                <a:solidFill>
                  <a:srgbClr val="000000"/>
                </a:solidFill>
                <a:ea typeface="ＭＳ 明朝" charset="-128"/>
                <a:cs typeface="ＭＳ 明朝" charset="-128"/>
              </a:rPr>
              <a:t>平成天皇の家族：</a:t>
            </a:r>
            <a:r>
              <a:rPr kumimoji="0" lang="zh-TW" altLang="en-US" sz="1950" dirty="0">
                <a:solidFill>
                  <a:srgbClr val="000000"/>
                </a:solidFill>
                <a:ea typeface="ＭＳ 明朝" charset="-128"/>
                <a:cs typeface="ＭＳ 明朝" charset="-128"/>
              </a:rPr>
              <a:t>今上天皇 徳仁、 秋篠宮文仁親王、 紀宮清</a:t>
            </a:r>
            <a:r>
              <a:rPr kumimoji="0" lang="ja-JP" altLang="en-US" sz="1950" dirty="0">
                <a:solidFill>
                  <a:srgbClr val="000000"/>
                </a:solidFill>
                <a:ea typeface="ＭＳ 明朝" charset="-128"/>
                <a:cs typeface="ＭＳ 明朝" charset="-128"/>
              </a:rPr>
              <a:t>子（のりのみやさやこ）（皇籍離脱）</a:t>
            </a:r>
            <a:r>
              <a:rPr kumimoji="0" lang="ja-JP" altLang="en-US" sz="1950" dirty="0">
                <a:solidFill>
                  <a:srgbClr val="FF0000"/>
                </a:solidFill>
                <a:ea typeface="ＭＳ 明朝" charset="-128"/>
                <a:cs typeface="ＭＳ 明朝" charset="-128"/>
              </a:rPr>
              <a:t>３子家族（女性１、男性２）</a:t>
            </a:r>
            <a:endParaRPr kumimoji="0" lang="en-US" altLang="ja-JP" sz="1950" dirty="0">
              <a:solidFill>
                <a:srgbClr val="FF0000"/>
              </a:solidFill>
              <a:ea typeface="ＭＳ 明朝" charset="-128"/>
              <a:cs typeface="ＭＳ 明朝" charset="-128"/>
            </a:endParaRPr>
          </a:p>
          <a:p>
            <a:pPr>
              <a:lnSpc>
                <a:spcPct val="120000"/>
              </a:lnSpc>
              <a:buFont typeface="Wingdings" panose="05000000000000000000" pitchFamily="2" charset="2"/>
              <a:buChar char="q"/>
            </a:pPr>
            <a:r>
              <a:rPr kumimoji="0" lang="zh-TW" altLang="en-US" sz="1950" dirty="0">
                <a:solidFill>
                  <a:srgbClr val="000000"/>
                </a:solidFill>
                <a:ea typeface="ＭＳ 明朝" charset="-128"/>
                <a:cs typeface="ＭＳ 明朝" charset="-128"/>
              </a:rPr>
              <a:t>今上</a:t>
            </a:r>
            <a:r>
              <a:rPr kumimoji="0" lang="ja-JP" altLang="en-US" sz="1950" dirty="0">
                <a:solidFill>
                  <a:srgbClr val="000000"/>
                </a:solidFill>
                <a:ea typeface="ＭＳ 明朝" charset="-128"/>
                <a:cs typeface="ＭＳ 明朝" charset="-128"/>
              </a:rPr>
              <a:t>（令和）天皇の家族：第</a:t>
            </a:r>
            <a:r>
              <a:rPr kumimoji="0" lang="en-US" altLang="ja-JP" sz="1950" dirty="0">
                <a:solidFill>
                  <a:srgbClr val="000000"/>
                </a:solidFill>
                <a:ea typeface="ＭＳ 明朝" charset="-128"/>
                <a:cs typeface="ＭＳ 明朝" charset="-128"/>
              </a:rPr>
              <a:t>1</a:t>
            </a:r>
            <a:r>
              <a:rPr kumimoji="0" lang="ja-JP" altLang="en-US" sz="1950" dirty="0">
                <a:solidFill>
                  <a:srgbClr val="000000"/>
                </a:solidFill>
                <a:ea typeface="ＭＳ 明朝" charset="-128"/>
                <a:cs typeface="ＭＳ 明朝" charset="-128"/>
              </a:rPr>
              <a:t>皇女子 愛子（あいこ）内親王殿下　</a:t>
            </a:r>
            <a:endParaRPr kumimoji="0" lang="en-US" altLang="ja-JP" sz="1950" dirty="0">
              <a:solidFill>
                <a:srgbClr val="000000"/>
              </a:solidFill>
              <a:ea typeface="ＭＳ 明朝" charset="-128"/>
              <a:cs typeface="ＭＳ 明朝" charset="-128"/>
            </a:endParaRPr>
          </a:p>
          <a:p>
            <a:pPr marL="0" indent="0">
              <a:lnSpc>
                <a:spcPct val="120000"/>
              </a:lnSpc>
              <a:buNone/>
            </a:pPr>
            <a:r>
              <a:rPr kumimoji="0" lang="ja-JP" altLang="en-US" sz="1950" dirty="0">
                <a:solidFill>
                  <a:srgbClr val="000000"/>
                </a:solidFill>
                <a:ea typeface="ＭＳ 明朝" charset="-128"/>
                <a:cs typeface="ＭＳ 明朝" charset="-128"/>
              </a:rPr>
              <a:t>　</a:t>
            </a:r>
            <a:r>
              <a:rPr kumimoji="0" lang="ja-JP" altLang="en-US" sz="1950" dirty="0">
                <a:solidFill>
                  <a:srgbClr val="FF0000"/>
                </a:solidFill>
                <a:ea typeface="ＭＳ 明朝" charset="-128"/>
                <a:cs typeface="ＭＳ 明朝" charset="-128"/>
              </a:rPr>
              <a:t>１子家族（女性１）</a:t>
            </a:r>
            <a:endParaRPr kumimoji="0" lang="en-US" altLang="ja-JP" sz="1950" dirty="0">
              <a:solidFill>
                <a:srgbClr val="FF0000"/>
              </a:solidFill>
              <a:ea typeface="ＭＳ 明朝" charset="-128"/>
              <a:cs typeface="ＭＳ 明朝" charset="-128"/>
            </a:endParaRPr>
          </a:p>
          <a:p>
            <a:pPr>
              <a:lnSpc>
                <a:spcPct val="120000"/>
              </a:lnSpc>
              <a:buFont typeface="Wingdings" panose="05000000000000000000" pitchFamily="2" charset="2"/>
              <a:buChar char="q"/>
            </a:pPr>
            <a:r>
              <a:rPr kumimoji="0" lang="zh-TW" altLang="en-US" sz="1950" dirty="0">
                <a:solidFill>
                  <a:srgbClr val="000000"/>
                </a:solidFill>
                <a:ea typeface="ＭＳ 明朝" charset="-128"/>
                <a:cs typeface="ＭＳ 明朝" charset="-128"/>
              </a:rPr>
              <a:t>秋篠宮文仁親王</a:t>
            </a:r>
            <a:r>
              <a:rPr kumimoji="0" lang="ja-JP" altLang="en-US" sz="1950" dirty="0">
                <a:solidFill>
                  <a:srgbClr val="000000"/>
                </a:solidFill>
                <a:ea typeface="ＭＳ 明朝" charset="-128"/>
                <a:cs typeface="ＭＳ 明朝" charset="-128"/>
              </a:rPr>
              <a:t>の家族：第</a:t>
            </a:r>
            <a:r>
              <a:rPr kumimoji="0" lang="en-US" altLang="ja-JP" sz="1950" dirty="0">
                <a:solidFill>
                  <a:srgbClr val="000000"/>
                </a:solidFill>
                <a:ea typeface="ＭＳ 明朝" charset="-128"/>
                <a:cs typeface="ＭＳ 明朝" charset="-128"/>
              </a:rPr>
              <a:t>1</a:t>
            </a:r>
            <a:r>
              <a:rPr kumimoji="0" lang="ja-JP" altLang="en-US" sz="1950" dirty="0">
                <a:solidFill>
                  <a:srgbClr val="000000"/>
                </a:solidFill>
                <a:ea typeface="ＭＳ 明朝" charset="-128"/>
                <a:cs typeface="ＭＳ 明朝" charset="-128"/>
              </a:rPr>
              <a:t>女子　眞子（まこ）内親王殿下（皇籍離脱）、第</a:t>
            </a:r>
            <a:r>
              <a:rPr kumimoji="0" lang="en-US" altLang="ja-JP" sz="1950" dirty="0">
                <a:solidFill>
                  <a:srgbClr val="000000"/>
                </a:solidFill>
                <a:ea typeface="ＭＳ 明朝" charset="-128"/>
                <a:cs typeface="ＭＳ 明朝" charset="-128"/>
              </a:rPr>
              <a:t>2</a:t>
            </a:r>
            <a:r>
              <a:rPr kumimoji="0" lang="ja-JP" altLang="en-US" sz="1950" dirty="0">
                <a:solidFill>
                  <a:srgbClr val="000000"/>
                </a:solidFill>
                <a:ea typeface="ＭＳ 明朝" charset="-128"/>
                <a:cs typeface="ＭＳ 明朝" charset="-128"/>
              </a:rPr>
              <a:t>女子 佳子（かこ）内親王殿下、第</a:t>
            </a:r>
            <a:r>
              <a:rPr kumimoji="0" lang="en-US" altLang="ja-JP" sz="1950" dirty="0">
                <a:solidFill>
                  <a:srgbClr val="000000"/>
                </a:solidFill>
                <a:ea typeface="ＭＳ 明朝" charset="-128"/>
                <a:cs typeface="ＭＳ 明朝" charset="-128"/>
              </a:rPr>
              <a:t>1</a:t>
            </a:r>
            <a:r>
              <a:rPr kumimoji="0" lang="ja-JP" altLang="en-US" sz="1950" dirty="0">
                <a:solidFill>
                  <a:srgbClr val="000000"/>
                </a:solidFill>
                <a:ea typeface="ＭＳ 明朝" charset="-128"/>
                <a:cs typeface="ＭＳ 明朝" charset="-128"/>
              </a:rPr>
              <a:t>男子 悠仁（ひさひと）親王殿下　</a:t>
            </a:r>
            <a:r>
              <a:rPr kumimoji="0" lang="en-US" altLang="ja-JP" sz="1950" dirty="0">
                <a:solidFill>
                  <a:srgbClr val="000000"/>
                </a:solidFill>
                <a:ea typeface="ＭＳ 明朝" charset="-128"/>
                <a:cs typeface="ＭＳ 明朝" charset="-128"/>
              </a:rPr>
              <a:t> </a:t>
            </a:r>
            <a:r>
              <a:rPr kumimoji="0" lang="ja-JP" altLang="en-US" sz="1950" dirty="0">
                <a:solidFill>
                  <a:srgbClr val="FF0000"/>
                </a:solidFill>
                <a:ea typeface="ＭＳ 明朝" charset="-128"/>
                <a:cs typeface="ＭＳ 明朝" charset="-128"/>
              </a:rPr>
              <a:t>３子家族（女性２、男性１ ）</a:t>
            </a:r>
            <a:endParaRPr kumimoji="0" lang="en-US" altLang="ja-JP" sz="1950" dirty="0">
              <a:solidFill>
                <a:srgbClr val="FF0000"/>
              </a:solidFill>
              <a:ea typeface="ＭＳ 明朝" charset="-128"/>
              <a:cs typeface="ＭＳ 明朝" charset="-128"/>
            </a:endParaRPr>
          </a:p>
          <a:p>
            <a:pPr marL="0" indent="0">
              <a:buNone/>
            </a:pPr>
            <a:endParaRPr kumimoji="0" lang="en-US" altLang="ja-JP" sz="1950" dirty="0">
              <a:solidFill>
                <a:srgbClr val="000000"/>
              </a:solidFill>
              <a:ea typeface="ＭＳ 明朝" charset="-128"/>
              <a:cs typeface="ＭＳ 明朝" charset="-128"/>
            </a:endParaRPr>
          </a:p>
          <a:p>
            <a:pPr marL="0" indent="0">
              <a:buNone/>
            </a:pPr>
            <a:endParaRPr kumimoji="0" lang="en-US" altLang="ja-JP" sz="1950" dirty="0">
              <a:solidFill>
                <a:srgbClr val="000000"/>
              </a:solidFill>
              <a:ea typeface="ＭＳ 明朝" charset="-128"/>
              <a:cs typeface="ＭＳ 明朝" charset="-128"/>
            </a:endParaRPr>
          </a:p>
          <a:p>
            <a:pPr marL="0" indent="0">
              <a:buNone/>
            </a:pPr>
            <a:endParaRPr kumimoji="0" lang="ja-JP" altLang="en-US" sz="1950" dirty="0">
              <a:solidFill>
                <a:srgbClr val="000000"/>
              </a:solidFill>
              <a:ea typeface="ＭＳ 明朝" charset="-128"/>
              <a:cs typeface="ＭＳ 明朝" charset="-128"/>
            </a:endParaRPr>
          </a:p>
        </p:txBody>
      </p:sp>
    </p:spTree>
    <p:extLst>
      <p:ext uri="{BB962C8B-B14F-4D97-AF65-F5344CB8AC3E}">
        <p14:creationId xmlns:p14="http://schemas.microsoft.com/office/powerpoint/2010/main" val="1940688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chor="ctr" anchorCtr="0">
            <a:normAutofit/>
          </a:bodyPr>
          <a:lstStyle/>
          <a:p>
            <a:r>
              <a:rPr kumimoji="0" lang="ja-JP" altLang="en-US" sz="3200" dirty="0">
                <a:solidFill>
                  <a:srgbClr val="000000"/>
                </a:solidFill>
                <a:ea typeface="ＭＳ 明朝" charset="-128"/>
                <a:cs typeface="ＭＳ 明朝" charset="-128"/>
              </a:rPr>
              <a:t>少子高齢・人口減少社会の家族問題</a:t>
            </a:r>
          </a:p>
        </p:txBody>
      </p:sp>
      <p:sp>
        <p:nvSpPr>
          <p:cNvPr id="14339" name="Rectangle 3"/>
          <p:cNvSpPr>
            <a:spLocks noGrp="1" noChangeArrowheads="1"/>
          </p:cNvSpPr>
          <p:nvPr>
            <p:ph type="body" idx="1"/>
          </p:nvPr>
        </p:nvSpPr>
        <p:spPr>
          <a:xfrm>
            <a:off x="683568" y="1844824"/>
            <a:ext cx="8136904" cy="4032448"/>
          </a:xfrm>
        </p:spPr>
        <p:txBody>
          <a:bodyPr>
            <a:normAutofit/>
          </a:bodyPr>
          <a:lstStyle/>
          <a:p>
            <a:pPr marL="0" indent="0">
              <a:buNone/>
            </a:pPr>
            <a:r>
              <a:rPr kumimoji="0" lang="ja-JP" altLang="en-US" sz="1950" dirty="0">
                <a:solidFill>
                  <a:srgbClr val="000000"/>
                </a:solidFill>
                <a:ea typeface="ＭＳ 明朝" charset="-128"/>
                <a:cs typeface="ＭＳ 明朝" charset="-128"/>
              </a:rPr>
              <a:t>日本国憲法における天皇の地位は、次のように定められている。</a:t>
            </a:r>
            <a:endParaRPr kumimoji="0" lang="en-US" altLang="ja-JP" sz="1950" dirty="0">
              <a:solidFill>
                <a:srgbClr val="000000"/>
              </a:solidFill>
              <a:ea typeface="ＭＳ 明朝" charset="-128"/>
              <a:cs typeface="ＭＳ 明朝" charset="-128"/>
            </a:endParaRPr>
          </a:p>
          <a:p>
            <a:pPr>
              <a:buFont typeface="Wingdings" panose="05000000000000000000" pitchFamily="2" charset="2"/>
              <a:buChar char="Ø"/>
            </a:pPr>
            <a:endParaRPr kumimoji="0" lang="ja-JP" altLang="en-US" sz="1950" dirty="0">
              <a:solidFill>
                <a:srgbClr val="000000"/>
              </a:solidFill>
              <a:ea typeface="ＭＳ 明朝" charset="-128"/>
              <a:cs typeface="ＭＳ 明朝" charset="-128"/>
            </a:endParaRPr>
          </a:p>
          <a:p>
            <a:pPr>
              <a:buFont typeface="Wingdings" panose="05000000000000000000" pitchFamily="2" charset="2"/>
              <a:buChar char="Ø"/>
            </a:pPr>
            <a:r>
              <a:rPr kumimoji="0" lang="ja-JP" altLang="en-US" sz="1950" dirty="0">
                <a:solidFill>
                  <a:srgbClr val="000000"/>
                </a:solidFill>
                <a:ea typeface="ＭＳ 明朝" charset="-128"/>
                <a:cs typeface="ＭＳ 明朝" charset="-128"/>
              </a:rPr>
              <a:t>天皇は日本国の象徴であり、日本国民統合の象徴である（憲法第</a:t>
            </a:r>
            <a:r>
              <a:rPr kumimoji="0" lang="en-US" altLang="ja-JP" sz="1950" dirty="0">
                <a:solidFill>
                  <a:srgbClr val="000000"/>
                </a:solidFill>
                <a:ea typeface="ＭＳ 明朝" charset="-128"/>
                <a:cs typeface="ＭＳ 明朝" charset="-128"/>
              </a:rPr>
              <a:t>1</a:t>
            </a:r>
            <a:r>
              <a:rPr kumimoji="0" lang="ja-JP" altLang="en-US" sz="1950" dirty="0">
                <a:solidFill>
                  <a:srgbClr val="000000"/>
                </a:solidFill>
                <a:ea typeface="ＭＳ 明朝" charset="-128"/>
                <a:cs typeface="ＭＳ 明朝" charset="-128"/>
              </a:rPr>
              <a:t>条）</a:t>
            </a:r>
          </a:p>
          <a:p>
            <a:pPr>
              <a:buFont typeface="Wingdings" panose="05000000000000000000" pitchFamily="2" charset="2"/>
              <a:buChar char="Ø"/>
            </a:pPr>
            <a:r>
              <a:rPr kumimoji="0" lang="ja-JP" altLang="en-US" sz="1950" dirty="0">
                <a:solidFill>
                  <a:srgbClr val="000000"/>
                </a:solidFill>
                <a:ea typeface="ＭＳ 明朝" charset="-128"/>
                <a:cs typeface="ＭＳ 明朝" charset="-128"/>
              </a:rPr>
              <a:t>皇位は世襲のものであり、国会の議決した皇室典範の定めるところにより継承する（憲法第</a:t>
            </a:r>
            <a:r>
              <a:rPr kumimoji="0" lang="en-US" altLang="ja-JP" sz="1950" dirty="0">
                <a:solidFill>
                  <a:srgbClr val="000000"/>
                </a:solidFill>
                <a:ea typeface="ＭＳ 明朝" charset="-128"/>
                <a:cs typeface="ＭＳ 明朝" charset="-128"/>
              </a:rPr>
              <a:t>2</a:t>
            </a:r>
            <a:r>
              <a:rPr kumimoji="0" lang="ja-JP" altLang="en-US" sz="1950" dirty="0">
                <a:solidFill>
                  <a:srgbClr val="000000"/>
                </a:solidFill>
                <a:ea typeface="ＭＳ 明朝" charset="-128"/>
                <a:cs typeface="ＭＳ 明朝" charset="-128"/>
              </a:rPr>
              <a:t>条）</a:t>
            </a:r>
          </a:p>
          <a:p>
            <a:pPr>
              <a:buFont typeface="Wingdings" panose="05000000000000000000" pitchFamily="2" charset="2"/>
              <a:buChar char="Ø"/>
            </a:pPr>
            <a:r>
              <a:rPr kumimoji="0" lang="ja-JP" altLang="en-US" sz="1950" dirty="0">
                <a:solidFill>
                  <a:srgbClr val="000000"/>
                </a:solidFill>
                <a:ea typeface="ＭＳ 明朝" charset="-128"/>
                <a:cs typeface="ＭＳ 明朝" charset="-128"/>
              </a:rPr>
              <a:t>天皇は国政に関する権能を有しない（憲法第</a:t>
            </a:r>
            <a:r>
              <a:rPr kumimoji="0" lang="en-US" altLang="ja-JP" sz="1950" dirty="0">
                <a:solidFill>
                  <a:srgbClr val="000000"/>
                </a:solidFill>
                <a:ea typeface="ＭＳ 明朝" charset="-128"/>
                <a:cs typeface="ＭＳ 明朝" charset="-128"/>
              </a:rPr>
              <a:t>4</a:t>
            </a:r>
            <a:r>
              <a:rPr kumimoji="0" lang="ja-JP" altLang="en-US" sz="1950" dirty="0">
                <a:solidFill>
                  <a:srgbClr val="000000"/>
                </a:solidFill>
                <a:ea typeface="ＭＳ 明朝" charset="-128"/>
                <a:cs typeface="ＭＳ 明朝" charset="-128"/>
              </a:rPr>
              <a:t>条）﻿</a:t>
            </a:r>
            <a:endParaRPr kumimoji="0" lang="en-US" altLang="ja-JP" sz="1950" dirty="0">
              <a:solidFill>
                <a:srgbClr val="000000"/>
              </a:solidFill>
              <a:ea typeface="ＭＳ 明朝" charset="-128"/>
              <a:cs typeface="ＭＳ 明朝" charset="-128"/>
            </a:endParaRPr>
          </a:p>
          <a:p>
            <a:pPr>
              <a:buFont typeface="Wingdings" panose="05000000000000000000" pitchFamily="2" charset="2"/>
              <a:buChar char="Ø"/>
            </a:pPr>
            <a:endParaRPr kumimoji="0" lang="en-US" altLang="ja-JP" sz="1950" dirty="0">
              <a:solidFill>
                <a:srgbClr val="000000"/>
              </a:solidFill>
              <a:ea typeface="ＭＳ 明朝" charset="-128"/>
              <a:cs typeface="ＭＳ 明朝" charset="-128"/>
            </a:endParaRPr>
          </a:p>
          <a:p>
            <a:pPr marL="0" indent="0">
              <a:buNone/>
            </a:pPr>
            <a:r>
              <a:rPr kumimoji="0" lang="ja-JP" altLang="en-US" sz="1950" dirty="0">
                <a:solidFill>
                  <a:srgbClr val="000000"/>
                </a:solidFill>
                <a:ea typeface="ＭＳ 明朝" charset="-128"/>
                <a:cs typeface="ＭＳ 明朝" charset="-128"/>
              </a:rPr>
              <a:t>皇室の少子化・晩婚・晩産化の進行→やがては非婚・無子に留まる皇族もありうる。つまり、これは天皇家の家族問題というよりは、日本の家族の存続（持続可能性）の危機を象徴しているともいえる。</a:t>
            </a:r>
            <a:endParaRPr kumimoji="0" lang="en-US" altLang="ja-JP" sz="1950" dirty="0">
              <a:solidFill>
                <a:srgbClr val="000000"/>
              </a:solidFill>
              <a:ea typeface="ＭＳ 明朝" charset="-128"/>
              <a:cs typeface="ＭＳ 明朝" charset="-128"/>
            </a:endParaRPr>
          </a:p>
          <a:p>
            <a:pPr marL="0" indent="0">
              <a:buNone/>
            </a:pPr>
            <a:endParaRPr kumimoji="0" lang="en-US" altLang="ja-JP" sz="1950" dirty="0">
              <a:solidFill>
                <a:srgbClr val="000000"/>
              </a:solidFill>
              <a:ea typeface="ＭＳ 明朝" charset="-128"/>
              <a:cs typeface="ＭＳ 明朝" charset="-128"/>
            </a:endParaRPr>
          </a:p>
          <a:p>
            <a:pPr marL="0" indent="0">
              <a:buNone/>
            </a:pPr>
            <a:endParaRPr kumimoji="0" lang="ja-JP" altLang="en-US" sz="1950" dirty="0">
              <a:solidFill>
                <a:srgbClr val="000000"/>
              </a:solidFill>
              <a:ea typeface="ＭＳ 明朝" charset="-128"/>
              <a:cs typeface="ＭＳ 明朝" charset="-128"/>
            </a:endParaRPr>
          </a:p>
        </p:txBody>
      </p:sp>
    </p:spTree>
    <p:extLst>
      <p:ext uri="{BB962C8B-B14F-4D97-AF65-F5344CB8AC3E}">
        <p14:creationId xmlns:p14="http://schemas.microsoft.com/office/powerpoint/2010/main" val="903991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just"/>
            <a:r>
              <a:rPr kumimoji="0" lang="ja-JP" altLang="en-US">
                <a:solidFill>
                  <a:srgbClr val="000000"/>
                </a:solidFill>
                <a:ea typeface="ＭＳ 明朝" charset="-128"/>
                <a:cs typeface="ＭＳ 明朝" charset="-128"/>
              </a:rPr>
              <a:t>家族の問題に関連する学問分野</a:t>
            </a:r>
          </a:p>
        </p:txBody>
      </p:sp>
      <p:sp>
        <p:nvSpPr>
          <p:cNvPr id="16387" name="Rectangle 3"/>
          <p:cNvSpPr>
            <a:spLocks noGrp="1" noChangeArrowheads="1"/>
          </p:cNvSpPr>
          <p:nvPr>
            <p:ph type="body" idx="1"/>
          </p:nvPr>
        </p:nvSpPr>
        <p:spPr/>
        <p:txBody>
          <a:bodyPr/>
          <a:lstStyle/>
          <a:p>
            <a:pPr algn="just"/>
            <a:r>
              <a:rPr kumimoji="0" lang="ja-JP" altLang="en-US" sz="2400">
                <a:solidFill>
                  <a:srgbClr val="000000"/>
                </a:solidFill>
                <a:ea typeface="ＭＳ 明朝" charset="-128"/>
                <a:cs typeface="ＭＳ 明朝" charset="-128"/>
              </a:rPr>
              <a:t>人口社会学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人の頭数／人口再生産の基盤＝家族</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家族社会学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家族の社会学的考察、結婚・出産など</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心理学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発達心理学、子供の社会化過程、トラウマ</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公衆衛生学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家庭は公衆衛生の基礎単位</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保健福祉学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家庭や家族は保健福祉の基礎単位</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文化人類学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家族は文化の基盤、血縁、地縁、部族</a:t>
            </a:r>
            <a:endParaRPr kumimoji="0" lang="en-US" altLang="ja-JP" sz="2400">
              <a:solidFill>
                <a:srgbClr val="000000"/>
              </a:solidFill>
              <a:ea typeface="ＭＳ 明朝" charset="-128"/>
              <a:cs typeface="ＭＳ 明朝" charset="-128"/>
            </a:endParaRPr>
          </a:p>
          <a:p>
            <a:pPr algn="just"/>
            <a:r>
              <a:rPr kumimoji="0" lang="ja-JP" altLang="en-US" sz="2400">
                <a:solidFill>
                  <a:srgbClr val="000000"/>
                </a:solidFill>
                <a:ea typeface="ＭＳ 明朝" charset="-128"/>
                <a:cs typeface="ＭＳ 明朝" charset="-128"/>
              </a:rPr>
              <a:t>民俗学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村落などの生活、伝統、伝承、家の役割</a:t>
            </a:r>
            <a:endParaRPr kumimoji="0" lang="ja-JP" sz="2400">
              <a:solidFill>
                <a:srgbClr val="000000"/>
              </a:solidFill>
              <a:ea typeface="ＭＳ 明朝" charset="-128"/>
              <a:cs typeface="ＭＳ 明朝" charset="-128"/>
            </a:endParaRPr>
          </a:p>
          <a:p>
            <a:r>
              <a:rPr kumimoji="0" lang="ja-JP" altLang="en-US" sz="2400">
                <a:solidFill>
                  <a:srgbClr val="000000"/>
                </a:solidFill>
                <a:ea typeface="ＭＳ 明朝" charset="-128"/>
                <a:cs typeface="ＭＳ 明朝" charset="-128"/>
              </a:rPr>
              <a:t>歴史学</a:t>
            </a:r>
            <a:r>
              <a:rPr kumimoji="0" lang="en-US" altLang="ja-JP" sz="2400">
                <a:solidFill>
                  <a:srgbClr val="000000"/>
                </a:solidFill>
                <a:ea typeface="ＭＳ 明朝" charset="-128"/>
                <a:cs typeface="ＭＳ 明朝" charset="-128"/>
              </a:rPr>
              <a:t>→</a:t>
            </a:r>
            <a:r>
              <a:rPr kumimoji="0" lang="ja-JP" altLang="en-US" sz="2400">
                <a:solidFill>
                  <a:srgbClr val="000000"/>
                </a:solidFill>
                <a:ea typeface="ＭＳ 明朝" charset="-128"/>
                <a:cs typeface="ＭＳ 明朝" charset="-128"/>
              </a:rPr>
              <a:t>婚姻制度、相続制度、家など</a:t>
            </a:r>
            <a:endParaRPr kumimoji="0" lang="en-US" altLang="ja-JP" sz="2400">
              <a:solidFill>
                <a:srgbClr val="000000"/>
              </a:solidFill>
              <a:ea typeface="ＭＳ 明朝" charset="-128"/>
              <a:cs typeface="ＭＳ 明朝" charset="-128"/>
            </a:endParaRPr>
          </a:p>
          <a:p>
            <a:r>
              <a:rPr kumimoji="0" lang="ja-JP" altLang="en-US" sz="2400">
                <a:solidFill>
                  <a:srgbClr val="000000"/>
                </a:solidFill>
                <a:latin typeface="ＭＳ 明朝" charset="-128"/>
                <a:ea typeface="ＭＳ 明朝" charset="-128"/>
                <a:cs typeface="ＭＳ 明朝" charset="-128"/>
              </a:rPr>
              <a:t>経済学</a:t>
            </a:r>
            <a:r>
              <a:rPr kumimoji="0" lang="en-US" altLang="ja-JP" sz="2400">
                <a:solidFill>
                  <a:srgbClr val="000000"/>
                </a:solidFill>
                <a:latin typeface="ＭＳ 明朝" charset="-128"/>
                <a:ea typeface="ＭＳ 明朝" charset="-128"/>
                <a:cs typeface="ＭＳ 明朝" charset="-128"/>
              </a:rPr>
              <a:t>→</a:t>
            </a:r>
            <a:r>
              <a:rPr kumimoji="0" lang="ja-JP" altLang="en-US" sz="2400">
                <a:solidFill>
                  <a:srgbClr val="000000"/>
                </a:solidFill>
                <a:latin typeface="ＭＳ 明朝" charset="-128"/>
                <a:ea typeface="ＭＳ 明朝" charset="-128"/>
                <a:cs typeface="ＭＳ 明朝" charset="-128"/>
              </a:rPr>
              <a:t>家計経済</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F7F73F-5DB3-D3A3-A6D5-3FBA8DE675B5}"/>
            </a:ext>
          </a:extLst>
        </p:cNvPr>
        <p:cNvGrpSpPr/>
        <p:nvPr/>
      </p:nvGrpSpPr>
      <p:grpSpPr>
        <a:xfrm>
          <a:off x="0" y="0"/>
          <a:ext cx="0" cy="0"/>
          <a:chOff x="0" y="0"/>
          <a:chExt cx="0" cy="0"/>
        </a:xfrm>
      </p:grpSpPr>
      <p:sp>
        <p:nvSpPr>
          <p:cNvPr id="17410" name="Rectangle 2">
            <a:extLst>
              <a:ext uri="{FF2B5EF4-FFF2-40B4-BE49-F238E27FC236}">
                <a16:creationId xmlns:a16="http://schemas.microsoft.com/office/drawing/2014/main" id="{B23326C2-0384-76E6-DC83-A45BCD6D730C}"/>
              </a:ext>
            </a:extLst>
          </p:cNvPr>
          <p:cNvSpPr>
            <a:spLocks noGrp="1" noChangeArrowheads="1"/>
          </p:cNvSpPr>
          <p:nvPr>
            <p:ph type="title"/>
          </p:nvPr>
        </p:nvSpPr>
        <p:spPr>
          <a:xfrm>
            <a:off x="706006" y="548680"/>
            <a:ext cx="7669733" cy="540097"/>
          </a:xfrm>
        </p:spPr>
        <p:txBody>
          <a:bodyPr/>
          <a:lstStyle/>
          <a:p>
            <a:r>
              <a:rPr kumimoji="0" lang="ja-JP" altLang="en-US" dirty="0">
                <a:solidFill>
                  <a:schemeClr val="tx1"/>
                </a:solidFill>
                <a:ea typeface="ＭＳ 明朝" charset="-128"/>
                <a:cs typeface="ＭＳ 明朝" charset="-128"/>
              </a:rPr>
              <a:t>家族のイメージ</a:t>
            </a:r>
          </a:p>
        </p:txBody>
      </p:sp>
      <p:sp>
        <p:nvSpPr>
          <p:cNvPr id="25603" name="Rectangle 3">
            <a:extLst>
              <a:ext uri="{FF2B5EF4-FFF2-40B4-BE49-F238E27FC236}">
                <a16:creationId xmlns:a16="http://schemas.microsoft.com/office/drawing/2014/main" id="{37CAECFD-4ECD-0233-2791-2A7E3FEC2F29}"/>
              </a:ext>
            </a:extLst>
          </p:cNvPr>
          <p:cNvSpPr>
            <a:spLocks noGrp="1" noChangeArrowheads="1"/>
          </p:cNvSpPr>
          <p:nvPr>
            <p:ph type="body" idx="1"/>
          </p:nvPr>
        </p:nvSpPr>
        <p:spPr>
          <a:xfrm>
            <a:off x="787388" y="2064754"/>
            <a:ext cx="7569224" cy="3216579"/>
          </a:xfrm>
        </p:spPr>
        <p:txBody>
          <a:bodyPr>
            <a:normAutofit fontScale="92500" lnSpcReduction="10000"/>
          </a:bodyPr>
          <a:lstStyle/>
          <a:p>
            <a:pPr marL="0" indent="0" algn="just">
              <a:buNone/>
            </a:pPr>
            <a:r>
              <a:rPr kumimoji="0" lang="ja-JP" altLang="en-US" sz="1950" dirty="0">
                <a:ea typeface="ＭＳ 明朝" charset="-128"/>
                <a:cs typeface="ＭＳ 明朝" charset="-128"/>
              </a:rPr>
              <a:t>あなたを中心に、あなたの家族とその関係を図（絵・イラスト・漫画）にしてみて下さい。</a:t>
            </a:r>
            <a:endParaRPr kumimoji="0" lang="en-US" altLang="ja-JP" sz="1950" dirty="0">
              <a:ea typeface="ＭＳ 明朝" charset="-128"/>
              <a:cs typeface="ＭＳ 明朝" charset="-128"/>
            </a:endParaRPr>
          </a:p>
          <a:p>
            <a:pPr marL="0" indent="0" algn="just">
              <a:buNone/>
            </a:pPr>
            <a:endParaRPr kumimoji="0" lang="en-US" altLang="ja-JP" sz="1950" dirty="0">
              <a:ea typeface="ＭＳ 明朝" charset="-128"/>
              <a:cs typeface="ＭＳ 明朝" charset="-128"/>
            </a:endParaRPr>
          </a:p>
          <a:p>
            <a:pPr algn="just"/>
            <a:r>
              <a:rPr kumimoji="0" lang="ja-JP" altLang="en-US" sz="1950" dirty="0">
                <a:ea typeface="ＭＳ 明朝" charset="-128"/>
                <a:cs typeface="ＭＳ 明朝" charset="-128"/>
              </a:rPr>
              <a:t>現実の関係でも理想のイメージでも可</a:t>
            </a:r>
            <a:endParaRPr kumimoji="0" lang="en-US" altLang="ja-JP" sz="1950" dirty="0">
              <a:ea typeface="ＭＳ 明朝" charset="-128"/>
              <a:cs typeface="ＭＳ 明朝" charset="-128"/>
            </a:endParaRPr>
          </a:p>
          <a:p>
            <a:pPr algn="just"/>
            <a:r>
              <a:rPr kumimoji="0" lang="ja-JP" altLang="en-US" sz="1950" dirty="0">
                <a:ea typeface="ＭＳ 明朝" charset="-128"/>
                <a:cs typeface="ＭＳ 明朝" charset="-128"/>
              </a:rPr>
              <a:t>現在でも過去でも未来でも可</a:t>
            </a:r>
            <a:endParaRPr kumimoji="0" lang="en-US" altLang="ja-JP" sz="1950" dirty="0">
              <a:ea typeface="ＭＳ 明朝" charset="-128"/>
              <a:cs typeface="ＭＳ 明朝" charset="-128"/>
            </a:endParaRPr>
          </a:p>
          <a:p>
            <a:pPr algn="just"/>
            <a:r>
              <a:rPr kumimoji="0" lang="ja-JP" altLang="en-US" sz="1950" dirty="0">
                <a:ea typeface="ＭＳ 明朝" charset="-128"/>
                <a:cs typeface="ＭＳ 明朝" charset="-128"/>
              </a:rPr>
              <a:t>どこまでの範囲を家族とするかは全く自由</a:t>
            </a:r>
            <a:endParaRPr kumimoji="0" lang="en-US" altLang="ja-JP" sz="1950" dirty="0">
              <a:ea typeface="ＭＳ 明朝" charset="-128"/>
              <a:cs typeface="ＭＳ 明朝" charset="-128"/>
            </a:endParaRPr>
          </a:p>
          <a:p>
            <a:pPr algn="just"/>
            <a:r>
              <a:rPr kumimoji="0" lang="ja-JP" altLang="en-US" sz="1950" dirty="0">
                <a:ea typeface="ＭＳ 明朝" charset="-128"/>
                <a:cs typeface="ＭＳ 明朝" charset="-128"/>
              </a:rPr>
              <a:t>隣のおばさんや、携帯電話で繋がる相手、ペット、先史時代に遡る祖先不倫相手、何でもあり。</a:t>
            </a:r>
            <a:endParaRPr kumimoji="0" lang="en-US" altLang="ja-JP" sz="1950" dirty="0">
              <a:ea typeface="ＭＳ 明朝" charset="-128"/>
              <a:cs typeface="ＭＳ 明朝" charset="-128"/>
            </a:endParaRPr>
          </a:p>
          <a:p>
            <a:pPr marL="0" indent="0" algn="just">
              <a:buNone/>
            </a:pPr>
            <a:endParaRPr kumimoji="0" lang="en-US" altLang="ja-JP" sz="1950" dirty="0">
              <a:ea typeface="ＭＳ 明朝" charset="-128"/>
              <a:cs typeface="ＭＳ 明朝" charset="-128"/>
            </a:endParaRPr>
          </a:p>
          <a:p>
            <a:pPr marL="0" indent="0" algn="just">
              <a:buNone/>
            </a:pPr>
            <a:r>
              <a:rPr kumimoji="0" lang="ja-JP" altLang="en-US" sz="1950" dirty="0">
                <a:ea typeface="ＭＳ 明朝" charset="-128"/>
                <a:cs typeface="ＭＳ 明朝" charset="-128"/>
              </a:rPr>
              <a:t>★課題ではなく成績とも関係ありませんが、自分でイメージを絵に書いてみることをオススメします。</a:t>
            </a:r>
            <a:endParaRPr kumimoji="0" lang="en-US" altLang="ja-JP" sz="1950" dirty="0">
              <a:ea typeface="ＭＳ 明朝" charset="-128"/>
              <a:cs typeface="ＭＳ 明朝" charset="-128"/>
            </a:endParaRPr>
          </a:p>
        </p:txBody>
      </p:sp>
    </p:spTree>
    <p:extLst>
      <p:ext uri="{BB962C8B-B14F-4D97-AF65-F5344CB8AC3E}">
        <p14:creationId xmlns:p14="http://schemas.microsoft.com/office/powerpoint/2010/main" val="99612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kumimoji="0" lang="ja-JP" altLang="en-US" dirty="0">
                <a:solidFill>
                  <a:schemeClr val="tx1"/>
                </a:solidFill>
                <a:ea typeface="ＭＳ 明朝" charset="-128"/>
                <a:cs typeface="ＭＳ 明朝" charset="-128"/>
              </a:rPr>
              <a:t>核家族</a:t>
            </a:r>
            <a:r>
              <a:rPr kumimoji="0" lang="en-US" dirty="0">
                <a:solidFill>
                  <a:schemeClr val="tx1"/>
                </a:solidFill>
                <a:ea typeface="ＭＳ 明朝" charset="-128"/>
                <a:cs typeface="ＭＳ 明朝" charset="-128"/>
              </a:rPr>
              <a:t>：</a:t>
            </a:r>
            <a:r>
              <a:rPr kumimoji="0" lang="ja-JP" altLang="en-US" dirty="0">
                <a:solidFill>
                  <a:schemeClr val="tx1"/>
                </a:solidFill>
                <a:ea typeface="ＭＳ 明朝" charset="-128"/>
                <a:cs typeface="ＭＳ 明朝" charset="-128"/>
              </a:rPr>
              <a:t>究極の単位</a:t>
            </a:r>
            <a:endParaRPr kumimoji="0" lang="ja-JP" altLang="en-US" dirty="0"/>
          </a:p>
        </p:txBody>
      </p:sp>
      <p:sp>
        <p:nvSpPr>
          <p:cNvPr id="191491" name="Rectangle 3"/>
          <p:cNvSpPr>
            <a:spLocks noGrp="1" noChangeArrowheads="1"/>
          </p:cNvSpPr>
          <p:nvPr>
            <p:ph type="body" idx="1"/>
          </p:nvPr>
        </p:nvSpPr>
        <p:spPr>
          <a:xfrm>
            <a:off x="924485" y="2568389"/>
            <a:ext cx="5200650" cy="1600200"/>
          </a:xfrm>
        </p:spPr>
        <p:txBody>
          <a:bodyPr/>
          <a:lstStyle/>
          <a:p>
            <a:pPr>
              <a:lnSpc>
                <a:spcPct val="90000"/>
              </a:lnSpc>
            </a:pPr>
            <a:r>
              <a:rPr kumimoji="0" lang="ja-JP" altLang="en-US" dirty="0"/>
              <a:t>父</a:t>
            </a:r>
            <a:endParaRPr kumimoji="0" lang="en-US" altLang="ja-JP" dirty="0"/>
          </a:p>
          <a:p>
            <a:pPr>
              <a:lnSpc>
                <a:spcPct val="90000"/>
              </a:lnSpc>
            </a:pPr>
            <a:r>
              <a:rPr kumimoji="0" lang="ja-JP" altLang="en-US" dirty="0"/>
              <a:t>母</a:t>
            </a:r>
            <a:endParaRPr kumimoji="0" lang="en-US" altLang="ja-JP" dirty="0"/>
          </a:p>
          <a:p>
            <a:pPr>
              <a:lnSpc>
                <a:spcPct val="90000"/>
              </a:lnSpc>
            </a:pPr>
            <a:r>
              <a:rPr kumimoji="0" lang="ja-JP" altLang="en-US" dirty="0"/>
              <a:t>自分</a:t>
            </a:r>
            <a:endParaRPr kumimoji="0" lang="en-US" altLang="ja-JP" dirty="0"/>
          </a:p>
          <a:p>
            <a:pPr>
              <a:lnSpc>
                <a:spcPct val="90000"/>
              </a:lnSpc>
            </a:pPr>
            <a:r>
              <a:rPr kumimoji="0" lang="ja-JP" altLang="en-US" dirty="0"/>
              <a:t>ペット</a:t>
            </a:r>
          </a:p>
        </p:txBody>
      </p:sp>
      <p:pic>
        <p:nvPicPr>
          <p:cNvPr id="123908" name="Picture 5" descr="DSC_0704"/>
          <p:cNvPicPr>
            <a:picLocks noChangeAspect="1" noChangeArrowheads="1"/>
          </p:cNvPicPr>
          <p:nvPr/>
        </p:nvPicPr>
        <p:blipFill>
          <a:blip r:embed="rId3"/>
          <a:srcRect/>
          <a:stretch>
            <a:fillRect/>
          </a:stretch>
        </p:blipFill>
        <p:spPr bwMode="auto">
          <a:xfrm>
            <a:off x="2686050" y="2021086"/>
            <a:ext cx="4468878" cy="2897176"/>
          </a:xfrm>
          <a:prstGeom prst="rect">
            <a:avLst/>
          </a:prstGeom>
          <a:noFill/>
          <a:ln w="9525">
            <a:noFill/>
            <a:miter lim="800000"/>
            <a:headEnd/>
            <a:tailEnd/>
          </a:ln>
        </p:spPr>
      </p:pic>
      <p:sp>
        <p:nvSpPr>
          <p:cNvPr id="2" name="テキスト ボックス 1">
            <a:extLst>
              <a:ext uri="{FF2B5EF4-FFF2-40B4-BE49-F238E27FC236}">
                <a16:creationId xmlns:a16="http://schemas.microsoft.com/office/drawing/2014/main" id="{D6A9183F-9ED4-F108-F7D4-6EF6485E3F5C}"/>
              </a:ext>
            </a:extLst>
          </p:cNvPr>
          <p:cNvSpPr txBox="1"/>
          <p:nvPr/>
        </p:nvSpPr>
        <p:spPr>
          <a:xfrm>
            <a:off x="924486" y="5050724"/>
            <a:ext cx="6824381" cy="923330"/>
          </a:xfrm>
          <a:prstGeom prst="rect">
            <a:avLst/>
          </a:prstGeom>
          <a:noFill/>
        </p:spPr>
        <p:txBody>
          <a:bodyPr wrap="square" rtlCol="0">
            <a:spAutoFit/>
          </a:bodyPr>
          <a:lstStyle/>
          <a:p>
            <a:r>
              <a:rPr lang="ja-JP" altLang="en-US" sz="1800" dirty="0"/>
              <a:t>たとえば、こんなイメージもありだと思います。案外、１子家族の場合には標準的なのでは？　母と父と犬の位置関係に注意。一般に上は尊敬の対象、左は他者、右は仲間。</a:t>
            </a:r>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ja-JP" sz="4000" dirty="0">
                <a:solidFill>
                  <a:schemeClr val="tx1"/>
                </a:solidFill>
                <a:latin typeface="ＭＳ 明朝" charset="-128"/>
                <a:ea typeface="ＭＳ 明朝" charset="-128"/>
                <a:cs typeface="ＭＳ 明朝" charset="-128"/>
              </a:rPr>
              <a:t>【</a:t>
            </a:r>
            <a:r>
              <a:rPr lang="ja-JP" altLang="en-US" sz="4000" dirty="0">
                <a:solidFill>
                  <a:schemeClr val="tx1"/>
                </a:solidFill>
                <a:latin typeface="ＭＳ 明朝" charset="-128"/>
                <a:ea typeface="ＭＳ 明朝" charset="-128"/>
                <a:cs typeface="ＭＳ 明朝" charset="-128"/>
              </a:rPr>
              <a:t>オリエンテーション</a:t>
            </a:r>
            <a:r>
              <a:rPr lang="en-US" altLang="ja-JP" sz="4000" dirty="0">
                <a:solidFill>
                  <a:schemeClr val="tx1"/>
                </a:solidFill>
                <a:latin typeface="ＭＳ 明朝" charset="-128"/>
                <a:ea typeface="ＭＳ 明朝" charset="-128"/>
                <a:cs typeface="ＭＳ 明朝" charset="-128"/>
              </a:rPr>
              <a:t>】</a:t>
            </a:r>
            <a:br>
              <a:rPr lang="en-US" altLang="ja-JP" sz="4000" dirty="0">
                <a:solidFill>
                  <a:schemeClr val="tx1"/>
                </a:solidFill>
                <a:latin typeface="ＭＳ 明朝" charset="-128"/>
                <a:ea typeface="ＭＳ 明朝" charset="-128"/>
                <a:cs typeface="ＭＳ 明朝" charset="-128"/>
              </a:rPr>
            </a:br>
            <a:r>
              <a:rPr kumimoji="0" lang="ja-JP" altLang="en-US" dirty="0">
                <a:solidFill>
                  <a:srgbClr val="000000"/>
                </a:solidFill>
                <a:ea typeface="ＭＳ 明朝" charset="-128"/>
                <a:cs typeface="ＭＳ 明朝" charset="-128"/>
              </a:rPr>
              <a:t>この講義は？</a:t>
            </a:r>
            <a:endParaRPr kumimoji="0" lang="ja-JP" altLang="en-US" dirty="0">
              <a:solidFill>
                <a:srgbClr val="000000"/>
              </a:solidFill>
              <a:latin typeface="ＭＳ 明朝" charset="-128"/>
              <a:ea typeface="ＭＳ 明朝" charset="-128"/>
              <a:cs typeface="ＭＳ 明朝" charset="-128"/>
            </a:endParaRPr>
          </a:p>
        </p:txBody>
      </p:sp>
      <p:sp>
        <p:nvSpPr>
          <p:cNvPr id="18435" name="Rectangle 3"/>
          <p:cNvSpPr>
            <a:spLocks noGrp="1" noChangeArrowheads="1"/>
          </p:cNvSpPr>
          <p:nvPr>
            <p:ph type="body" idx="1"/>
          </p:nvPr>
        </p:nvSpPr>
        <p:spPr/>
        <p:txBody>
          <a:bodyPr/>
          <a:lstStyle/>
          <a:p>
            <a:pPr>
              <a:lnSpc>
                <a:spcPct val="90000"/>
              </a:lnSpc>
            </a:pPr>
            <a:r>
              <a:rPr kumimoji="0" lang="zh-TW" altLang="en-US" sz="2800" dirty="0">
                <a:latin typeface="ＭＳ 明朝" charset="-128"/>
                <a:ea typeface="ＭＳ 明朝" charset="-128"/>
                <a:cs typeface="ＭＳ 明朝" charset="-128"/>
              </a:rPr>
              <a:t>３年前期／選択／授業形態（講義）／２単位／時間数（</a:t>
            </a:r>
            <a:r>
              <a:rPr kumimoji="0" lang="en-US" altLang="zh-TW" sz="2800" dirty="0">
                <a:latin typeface="ＭＳ 明朝" charset="-128"/>
                <a:ea typeface="ＭＳ 明朝" charset="-128"/>
                <a:cs typeface="ＭＳ 明朝" charset="-128"/>
              </a:rPr>
              <a:t>30</a:t>
            </a:r>
            <a:r>
              <a:rPr kumimoji="0" lang="zh-TW" altLang="en-US" sz="2800" dirty="0">
                <a:latin typeface="ＭＳ 明朝" charset="-128"/>
                <a:ea typeface="ＭＳ 明朝" charset="-128"/>
                <a:cs typeface="ＭＳ 明朝" charset="-128"/>
              </a:rPr>
              <a:t>）</a:t>
            </a:r>
            <a:endParaRPr kumimoji="0" lang="en-US" altLang="zh-TW" sz="2800" dirty="0">
              <a:latin typeface="ＭＳ 明朝" charset="-128"/>
              <a:ea typeface="ＭＳ 明朝" charset="-128"/>
              <a:cs typeface="ＭＳ 明朝" charset="-128"/>
            </a:endParaRPr>
          </a:p>
          <a:p>
            <a:pPr>
              <a:lnSpc>
                <a:spcPct val="90000"/>
              </a:lnSpc>
            </a:pPr>
            <a:r>
              <a:rPr kumimoji="0" lang="en-US" altLang="ja-JP" sz="2800" dirty="0">
                <a:latin typeface="ＭＳ 明朝" charset="-128"/>
                <a:ea typeface="ＭＳ 明朝" charset="-128"/>
                <a:cs typeface="ＭＳ 明朝" charset="-128"/>
              </a:rPr>
              <a:t>3</a:t>
            </a:r>
            <a:r>
              <a:rPr kumimoji="0" lang="ja-JP" altLang="en-US" sz="2800" dirty="0">
                <a:latin typeface="ＭＳ 明朝" charset="-128"/>
                <a:ea typeface="ＭＳ 明朝" charset="-128"/>
                <a:cs typeface="ＭＳ 明朝" charset="-128"/>
              </a:rPr>
              <a:t>年次開講の</a:t>
            </a:r>
            <a:r>
              <a:rPr kumimoji="0" lang="zh-TW" altLang="en-US" sz="2800" dirty="0">
                <a:latin typeface="ＭＳ 明朝" charset="-128"/>
                <a:ea typeface="ＭＳ 明朝" charset="-128"/>
                <a:cs typeface="ＭＳ 明朝" charset="-128"/>
              </a:rPr>
              <a:t>基礎教育科目</a:t>
            </a:r>
            <a:r>
              <a:rPr kumimoji="0" lang="ja-JP" altLang="en-US" sz="2800" dirty="0">
                <a:latin typeface="ＭＳ 明朝" charset="-128"/>
                <a:ea typeface="ＭＳ 明朝" charset="-128"/>
                <a:cs typeface="ＭＳ 明朝" charset="-128"/>
              </a:rPr>
              <a:t>（ということは履修者０ではないか？）</a:t>
            </a:r>
            <a:endParaRPr kumimoji="0" lang="en-US" altLang="ja-JP" sz="2800" dirty="0">
              <a:latin typeface="ＭＳ 明朝" charset="-128"/>
              <a:ea typeface="ＭＳ 明朝" charset="-128"/>
              <a:cs typeface="ＭＳ 明朝" charset="-128"/>
            </a:endParaRPr>
          </a:p>
          <a:p>
            <a:pPr>
              <a:lnSpc>
                <a:spcPct val="90000"/>
              </a:lnSpc>
            </a:pPr>
            <a:r>
              <a:rPr kumimoji="0" lang="ja-JP" altLang="en-US" sz="2800" dirty="0">
                <a:latin typeface="ＭＳ 明朝" charset="-128"/>
                <a:ea typeface="ＭＳ 明朝" charset="-128"/>
                <a:cs typeface="ＭＳ 明朝" charset="-128"/>
              </a:rPr>
              <a:t>国試との関係　直接出ることは稀で、かっては社会学・心理学の一部　第</a:t>
            </a:r>
            <a:r>
              <a:rPr kumimoji="0" lang="en-US" altLang="ja-JP" sz="2800" dirty="0">
                <a:latin typeface="ＭＳ 明朝" charset="-128"/>
                <a:ea typeface="ＭＳ 明朝" charset="-128"/>
                <a:cs typeface="ＭＳ 明朝" charset="-128"/>
              </a:rPr>
              <a:t>26</a:t>
            </a:r>
            <a:r>
              <a:rPr kumimoji="0" lang="ja-JP" altLang="en-US" sz="2800" dirty="0">
                <a:latin typeface="ＭＳ 明朝" charset="-128"/>
                <a:ea typeface="ＭＳ 明朝" charset="-128"/>
                <a:cs typeface="ＭＳ 明朝" charset="-128"/>
              </a:rPr>
              <a:t>回・問題</a:t>
            </a:r>
            <a:r>
              <a:rPr kumimoji="0" lang="en-US" altLang="ja-JP" sz="2800" dirty="0">
                <a:latin typeface="ＭＳ 明朝" charset="-128"/>
                <a:ea typeface="ＭＳ 明朝" charset="-128"/>
                <a:cs typeface="ＭＳ 明朝" charset="-128"/>
              </a:rPr>
              <a:t>21</a:t>
            </a:r>
            <a:r>
              <a:rPr kumimoji="0" lang="ja-JP" altLang="en-US" sz="2800" dirty="0">
                <a:latin typeface="ＭＳ 明朝" charset="-128"/>
                <a:ea typeface="ＭＳ 明朝" charset="-128"/>
                <a:cs typeface="ＭＳ 明朝" charset="-128"/>
              </a:rPr>
              <a:t>　</a:t>
            </a:r>
          </a:p>
          <a:p>
            <a:pPr>
              <a:lnSpc>
                <a:spcPct val="90000"/>
              </a:lnSpc>
            </a:pPr>
            <a:r>
              <a:rPr kumimoji="0" lang="ja-JP" altLang="en-US" sz="2800" dirty="0">
                <a:latin typeface="ＭＳ 明朝" charset="-128"/>
                <a:ea typeface="ＭＳ 明朝" charset="-128"/>
                <a:cs typeface="ＭＳ 明朝" charset="-128"/>
              </a:rPr>
              <a:t>ただし</a:t>
            </a:r>
            <a:r>
              <a:rPr kumimoji="0" lang="zh-TW" altLang="en-US" sz="2800" dirty="0">
                <a:latin typeface="ＭＳ 明朝" charset="-128"/>
                <a:ea typeface="ＭＳ 明朝" charset="-128"/>
                <a:cs typeface="ＭＳ 明朝" charset="-128"/>
              </a:rPr>
              <a:t>第</a:t>
            </a:r>
            <a:r>
              <a:rPr kumimoji="0" lang="en-US" altLang="zh-TW" sz="2800" dirty="0">
                <a:latin typeface="ＭＳ 明朝" charset="-128"/>
                <a:ea typeface="ＭＳ 明朝" charset="-128"/>
                <a:cs typeface="ＭＳ 明朝" charset="-128"/>
              </a:rPr>
              <a:t>36</a:t>
            </a:r>
            <a:r>
              <a:rPr kumimoji="0" lang="zh-TW" altLang="en-US" sz="2800" dirty="0">
                <a:latin typeface="ＭＳ 明朝" charset="-128"/>
                <a:ea typeface="ＭＳ 明朝" charset="-128"/>
                <a:cs typeface="ＭＳ 明朝" charset="-128"/>
              </a:rPr>
              <a:t>回（令和</a:t>
            </a:r>
            <a:r>
              <a:rPr kumimoji="0" lang="en-US" altLang="zh-TW" sz="2800" dirty="0">
                <a:latin typeface="ＭＳ 明朝" charset="-128"/>
                <a:ea typeface="ＭＳ 明朝" charset="-128"/>
                <a:cs typeface="ＭＳ 明朝" charset="-128"/>
              </a:rPr>
              <a:t>5</a:t>
            </a:r>
            <a:r>
              <a:rPr kumimoji="0" lang="zh-TW" altLang="en-US" sz="2800" dirty="0">
                <a:latin typeface="ＭＳ 明朝" charset="-128"/>
                <a:ea typeface="ＭＳ 明朝" charset="-128"/>
                <a:cs typeface="ＭＳ 明朝" charset="-128"/>
              </a:rPr>
              <a:t>年度）社会福祉士国家試験　試験問題</a:t>
            </a:r>
            <a:r>
              <a:rPr kumimoji="0" lang="ja-JP" altLang="en-US" sz="2800" dirty="0">
                <a:latin typeface="ＭＳ 明朝" charset="-128"/>
                <a:ea typeface="ＭＳ 明朝" charset="-128"/>
                <a:cs typeface="ＭＳ 明朝" charset="-128"/>
              </a:rPr>
              <a:t>には登場。この手のことは、この授業でも触れるようにしたい。</a:t>
            </a:r>
            <a:endParaRPr kumimoji="0" lang="en-US" altLang="zh-TW" sz="2800" dirty="0">
              <a:latin typeface="ＭＳ 明朝" charset="-128"/>
              <a:ea typeface="ＭＳ 明朝" charset="-128"/>
              <a:cs typeface="ＭＳ 明朝" charset="-128"/>
            </a:endParaRPr>
          </a:p>
          <a:p>
            <a:pPr>
              <a:lnSpc>
                <a:spcPct val="90000"/>
              </a:lnSpc>
            </a:pPr>
            <a:endParaRPr kumimoji="0" lang="en-US" altLang="zh-TW" sz="2800" dirty="0">
              <a:latin typeface="ＭＳ 明朝" charset="-128"/>
              <a:ea typeface="ＭＳ 明朝" charset="-128"/>
              <a:cs typeface="ＭＳ 明朝" charset="-128"/>
            </a:endParaRPr>
          </a:p>
          <a:p>
            <a:pPr marL="0" indent="0">
              <a:lnSpc>
                <a:spcPct val="90000"/>
              </a:lnSpc>
              <a:buNone/>
            </a:pPr>
            <a:endParaRPr kumimoji="0" lang="ja-JP" sz="2800" dirty="0">
              <a:latin typeface="ＭＳ 明朝" charset="-128"/>
              <a:ea typeface="ＭＳ 明朝" charset="-128"/>
              <a:cs typeface="ＭＳ 明朝" charset="-128"/>
            </a:endParaRPr>
          </a:p>
        </p:txBody>
      </p:sp>
    </p:spTree>
    <p:extLst>
      <p:ext uri="{BB962C8B-B14F-4D97-AF65-F5344CB8AC3E}">
        <p14:creationId xmlns:p14="http://schemas.microsoft.com/office/powerpoint/2010/main" val="1607349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98295D-1FF1-8F58-BA31-856D1F2B8D6C}"/>
              </a:ext>
            </a:extLst>
          </p:cNvPr>
          <p:cNvSpPr txBox="1">
            <a:spLocks/>
          </p:cNvSpPr>
          <p:nvPr/>
        </p:nvSpPr>
        <p:spPr>
          <a:xfrm>
            <a:off x="524888" y="1162578"/>
            <a:ext cx="7886700" cy="994172"/>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3525" b="1" dirty="0"/>
          </a:p>
        </p:txBody>
      </p:sp>
      <p:sp>
        <p:nvSpPr>
          <p:cNvPr id="3" name="コンテンツ プレースホルダー 2">
            <a:extLst>
              <a:ext uri="{FF2B5EF4-FFF2-40B4-BE49-F238E27FC236}">
                <a16:creationId xmlns:a16="http://schemas.microsoft.com/office/drawing/2014/main" id="{549C9A1B-6FDE-CC2D-AC11-A1F4933BDB9C}"/>
              </a:ext>
            </a:extLst>
          </p:cNvPr>
          <p:cNvSpPr txBox="1">
            <a:spLocks/>
          </p:cNvSpPr>
          <p:nvPr/>
        </p:nvSpPr>
        <p:spPr>
          <a:xfrm>
            <a:off x="524888" y="2462077"/>
            <a:ext cx="5348318" cy="3170297"/>
          </a:xfrm>
          <a:prstGeom prst="rect">
            <a:avLst/>
          </a:prstGeom>
        </p:spPr>
        <p:txBody>
          <a:bodyPr vert="horz" lIns="68580" tIns="34290" rIns="68580" bIns="3429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4200" dirty="0"/>
          </a:p>
          <a:p>
            <a:pPr marL="857250" indent="-857250" algn="l">
              <a:buFont typeface="Wingdings" panose="05000000000000000000" pitchFamily="2" charset="2"/>
              <a:buChar char="Ø"/>
            </a:pPr>
            <a:r>
              <a:rPr lang="ja-JP" altLang="en-US" sz="8400" dirty="0"/>
              <a:t>家族のいない人？</a:t>
            </a:r>
          </a:p>
          <a:p>
            <a:pPr marL="857250" indent="-857250" algn="l">
              <a:buFont typeface="Wingdings" panose="05000000000000000000" pitchFamily="2" charset="2"/>
              <a:buChar char="Ø"/>
            </a:pPr>
            <a:r>
              <a:rPr lang="ja-JP" altLang="en-US" sz="8400" dirty="0"/>
              <a:t>自分も含めて、きょうだい数は？　</a:t>
            </a:r>
          </a:p>
          <a:p>
            <a:pPr marL="857250" indent="-857250" algn="l">
              <a:buFont typeface="Wingdings" panose="05000000000000000000" pitchFamily="2" charset="2"/>
              <a:buChar char="Ø"/>
            </a:pPr>
            <a:r>
              <a:rPr lang="ja-JP" altLang="en-US" sz="8400" dirty="0"/>
              <a:t>結婚している人は？</a:t>
            </a:r>
          </a:p>
          <a:p>
            <a:pPr marL="857250" indent="-857250" algn="l">
              <a:buFont typeface="Wingdings" panose="05000000000000000000" pitchFamily="2" charset="2"/>
              <a:buChar char="Ø"/>
            </a:pPr>
            <a:r>
              <a:rPr lang="ja-JP" altLang="en-US" sz="8400" dirty="0"/>
              <a:t>子供のいる人は？</a:t>
            </a:r>
          </a:p>
          <a:p>
            <a:pPr marL="857250" indent="-857250" algn="l">
              <a:buFont typeface="Wingdings" panose="05000000000000000000" pitchFamily="2" charset="2"/>
              <a:buChar char="Ø"/>
            </a:pPr>
            <a:r>
              <a:rPr lang="ja-JP" altLang="en-US" sz="8400" dirty="0"/>
              <a:t>孫のいる人は？</a:t>
            </a:r>
          </a:p>
          <a:p>
            <a:pPr marL="857250" indent="-857250" algn="l">
              <a:buFont typeface="Wingdings" panose="05000000000000000000" pitchFamily="2" charset="2"/>
              <a:buChar char="Ø"/>
            </a:pPr>
            <a:r>
              <a:rPr lang="ja-JP" altLang="en-US" sz="8400" dirty="0"/>
              <a:t>姪や甥がいる人は？</a:t>
            </a:r>
          </a:p>
          <a:p>
            <a:pPr marL="857250" indent="-857250" algn="l">
              <a:buFont typeface="Wingdings" panose="05000000000000000000" pitchFamily="2" charset="2"/>
              <a:buChar char="Ø"/>
            </a:pPr>
            <a:r>
              <a:rPr lang="ja-JP" altLang="en-US" sz="8400" dirty="0"/>
              <a:t>ペットのいる人は？</a:t>
            </a:r>
          </a:p>
          <a:p>
            <a:pPr marL="857250" indent="-857250" algn="l">
              <a:buFont typeface="Wingdings" panose="05000000000000000000" pitchFamily="2" charset="2"/>
              <a:buChar char="Ø"/>
            </a:pPr>
            <a:r>
              <a:rPr lang="ja-JP" altLang="en-US" sz="8400" dirty="0"/>
              <a:t>家族は空気みたいなものですか？</a:t>
            </a:r>
            <a:endParaRPr lang="en-US" altLang="ja-JP" sz="8400" dirty="0"/>
          </a:p>
          <a:p>
            <a:pPr algn="l"/>
            <a:endParaRPr lang="en-US" altLang="ja-JP" sz="3000" dirty="0"/>
          </a:p>
          <a:p>
            <a:pPr algn="l"/>
            <a:endParaRPr lang="ja-JP" altLang="en-US" sz="3000" dirty="0"/>
          </a:p>
        </p:txBody>
      </p:sp>
      <p:sp>
        <p:nvSpPr>
          <p:cNvPr id="4" name="テキスト ボックス 3">
            <a:extLst>
              <a:ext uri="{FF2B5EF4-FFF2-40B4-BE49-F238E27FC236}">
                <a16:creationId xmlns:a16="http://schemas.microsoft.com/office/drawing/2014/main" id="{EF9CD3E5-98C8-BA60-625C-D0A337FF5C58}"/>
              </a:ext>
            </a:extLst>
          </p:cNvPr>
          <p:cNvSpPr txBox="1"/>
          <p:nvPr/>
        </p:nvSpPr>
        <p:spPr>
          <a:xfrm>
            <a:off x="6047202" y="2708397"/>
            <a:ext cx="2607515" cy="2677656"/>
          </a:xfrm>
          <a:prstGeom prst="rect">
            <a:avLst/>
          </a:prstGeom>
          <a:noFill/>
        </p:spPr>
        <p:txBody>
          <a:bodyPr wrap="square" rtlCol="0">
            <a:spAutoFit/>
          </a:bodyPr>
          <a:lstStyle/>
          <a:p>
            <a:r>
              <a:rPr lang="ja-JP" altLang="en-US" sz="2100" dirty="0"/>
              <a:t>どのような相手でも家族の話は親しくなる糸口となりますが、人によっては触れられたくない事もあるので、とりあえずは、第三者の話から始めるのが一番</a:t>
            </a:r>
            <a:r>
              <a:rPr lang="ja-JP" altLang="en-US" sz="1200" dirty="0"/>
              <a:t>。</a:t>
            </a:r>
            <a:endParaRPr lang="en-US" sz="1200" dirty="0"/>
          </a:p>
        </p:txBody>
      </p:sp>
      <p:sp>
        <p:nvSpPr>
          <p:cNvPr id="6" name="テキスト ボックス 5">
            <a:extLst>
              <a:ext uri="{FF2B5EF4-FFF2-40B4-BE49-F238E27FC236}">
                <a16:creationId xmlns:a16="http://schemas.microsoft.com/office/drawing/2014/main" id="{F31DC0C0-746E-554B-1352-63CE4E7D1D09}"/>
              </a:ext>
            </a:extLst>
          </p:cNvPr>
          <p:cNvSpPr txBox="1"/>
          <p:nvPr/>
        </p:nvSpPr>
        <p:spPr>
          <a:xfrm>
            <a:off x="626502" y="1325753"/>
            <a:ext cx="6211327" cy="854080"/>
          </a:xfrm>
          <a:prstGeom prst="rect">
            <a:avLst/>
          </a:prstGeom>
          <a:noFill/>
        </p:spPr>
        <p:txBody>
          <a:bodyPr wrap="square">
            <a:spAutoFit/>
          </a:bodyPr>
          <a:lstStyle/>
          <a:p>
            <a:pPr algn="l"/>
            <a:r>
              <a:rPr lang="ja-JP" altLang="en-US" sz="4950" dirty="0"/>
              <a:t>家族についての質問</a:t>
            </a:r>
            <a:endParaRPr lang="en-US" altLang="ja-JP" sz="4950" dirty="0"/>
          </a:p>
        </p:txBody>
      </p:sp>
    </p:spTree>
    <p:extLst>
      <p:ext uri="{BB962C8B-B14F-4D97-AF65-F5344CB8AC3E}">
        <p14:creationId xmlns:p14="http://schemas.microsoft.com/office/powerpoint/2010/main" val="2210228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39552" y="536575"/>
            <a:ext cx="8208912" cy="948209"/>
          </a:xfrm>
        </p:spPr>
        <p:txBody>
          <a:bodyPr/>
          <a:lstStyle/>
          <a:p>
            <a:br>
              <a:rPr kumimoji="0" lang="en-US" altLang="zh-TW" sz="3600" dirty="0">
                <a:latin typeface="+mn-lt"/>
                <a:ea typeface="ＭＳ 明朝" charset="-128"/>
                <a:cs typeface="ＭＳ 明朝" charset="-128"/>
              </a:rPr>
            </a:br>
            <a:br>
              <a:rPr kumimoji="0" lang="en-US" altLang="zh-TW" sz="3600" dirty="0">
                <a:latin typeface="+mn-lt"/>
                <a:ea typeface="ＭＳ 明朝" charset="-128"/>
                <a:cs typeface="ＭＳ 明朝" charset="-128"/>
              </a:rPr>
            </a:br>
            <a:r>
              <a:rPr kumimoji="0" lang="zh-TW" altLang="en-US" sz="3200" dirty="0">
                <a:latin typeface="+mn-lt"/>
                <a:ea typeface="ＭＳ 明朝" charset="-128"/>
                <a:cs typeface="ＭＳ 明朝" charset="-128"/>
              </a:rPr>
              <a:t>第</a:t>
            </a:r>
            <a:r>
              <a:rPr kumimoji="0" lang="en-US" altLang="zh-TW" sz="3200" dirty="0">
                <a:latin typeface="+mn-lt"/>
                <a:ea typeface="ＭＳ 明朝" charset="-128"/>
                <a:cs typeface="ＭＳ 明朝" charset="-128"/>
              </a:rPr>
              <a:t>36</a:t>
            </a:r>
            <a:r>
              <a:rPr kumimoji="0" lang="zh-TW" altLang="en-US" sz="3200" dirty="0">
                <a:latin typeface="+mn-lt"/>
                <a:ea typeface="ＭＳ 明朝" charset="-128"/>
                <a:cs typeface="ＭＳ 明朝" charset="-128"/>
              </a:rPr>
              <a:t>回（令和</a:t>
            </a:r>
            <a:r>
              <a:rPr kumimoji="0" lang="en-US" altLang="zh-TW" sz="3200" dirty="0">
                <a:latin typeface="+mn-lt"/>
                <a:ea typeface="ＭＳ 明朝" charset="-128"/>
                <a:cs typeface="ＭＳ 明朝" charset="-128"/>
              </a:rPr>
              <a:t>5</a:t>
            </a:r>
            <a:r>
              <a:rPr kumimoji="0" lang="zh-TW" altLang="en-US" sz="3200" dirty="0">
                <a:latin typeface="+mn-lt"/>
                <a:ea typeface="ＭＳ 明朝" charset="-128"/>
                <a:cs typeface="ＭＳ 明朝" charset="-128"/>
              </a:rPr>
              <a:t>年度）社会福祉士国家試験</a:t>
            </a:r>
            <a:r>
              <a:rPr kumimoji="0" lang="ja-JP" altLang="en-US" sz="3200" dirty="0">
                <a:latin typeface="+mn-lt"/>
                <a:ea typeface="ＭＳ 明朝" charset="-128"/>
                <a:cs typeface="ＭＳ 明朝" charset="-128"/>
              </a:rPr>
              <a:t>　</a:t>
            </a:r>
            <a:r>
              <a:rPr lang="ja-JP" altLang="en-US" sz="2400" dirty="0">
                <a:latin typeface="+mn-lt"/>
              </a:rPr>
              <a:t>社会理論と社会システム　問題 </a:t>
            </a:r>
            <a:r>
              <a:rPr lang="en-US" altLang="ja-JP" sz="2400" dirty="0">
                <a:latin typeface="+mn-lt"/>
              </a:rPr>
              <a:t>18 </a:t>
            </a:r>
            <a:endParaRPr kumimoji="0" lang="ja-JP" altLang="en-US" dirty="0">
              <a:solidFill>
                <a:srgbClr val="000000"/>
              </a:solidFill>
              <a:latin typeface="ＭＳ 明朝" charset="-128"/>
              <a:ea typeface="ＭＳ 明朝" charset="-128"/>
              <a:cs typeface="ＭＳ 明朝" charset="-128"/>
            </a:endParaRPr>
          </a:p>
        </p:txBody>
      </p:sp>
      <p:sp>
        <p:nvSpPr>
          <p:cNvPr id="18435" name="Rectangle 3"/>
          <p:cNvSpPr>
            <a:spLocks noGrp="1" noChangeArrowheads="1"/>
          </p:cNvSpPr>
          <p:nvPr>
            <p:ph type="body" idx="1"/>
          </p:nvPr>
        </p:nvSpPr>
        <p:spPr>
          <a:xfrm>
            <a:off x="251520" y="1628800"/>
            <a:ext cx="8280920" cy="4539208"/>
          </a:xfrm>
        </p:spPr>
        <p:txBody>
          <a:bodyPr/>
          <a:lstStyle/>
          <a:p>
            <a:pPr marL="0" indent="0">
              <a:buNone/>
            </a:pPr>
            <a:r>
              <a:rPr lang="ja-JP" altLang="en-US" sz="1800" dirty="0"/>
              <a:t>「</a:t>
            </a:r>
            <a:r>
              <a:rPr lang="en-US" sz="1800" dirty="0"/>
              <a:t> </a:t>
            </a:r>
            <a:r>
              <a:rPr lang="en-US" sz="1800" dirty="0">
                <a:hlinkClick r:id="rId3"/>
              </a:rPr>
              <a:t>16 </a:t>
            </a:r>
            <a:r>
              <a:rPr lang="ja-JP" altLang="en-US" sz="1800" dirty="0">
                <a:hlinkClick r:id="rId3"/>
              </a:rPr>
              <a:t>回出生動向基本調査結果の概要（</a:t>
            </a:r>
            <a:r>
              <a:rPr lang="en-US" sz="1800" dirty="0">
                <a:hlinkClick r:id="rId3"/>
              </a:rPr>
              <a:t>2022 </a:t>
            </a:r>
            <a:r>
              <a:rPr lang="ja-JP" altLang="en-US" sz="1800" dirty="0">
                <a:hlinkClick r:id="rId3"/>
              </a:rPr>
              <a:t>年（令和</a:t>
            </a:r>
            <a:r>
              <a:rPr lang="en-US" sz="1800" dirty="0">
                <a:hlinkClick r:id="rId3"/>
              </a:rPr>
              <a:t> 4 </a:t>
            </a:r>
            <a:r>
              <a:rPr lang="ja-JP" altLang="en-US" sz="1800" dirty="0">
                <a:hlinkClick r:id="rId3"/>
              </a:rPr>
              <a:t>年）</a:t>
            </a:r>
            <a:r>
              <a:rPr lang="ja-JP" altLang="en-US" sz="1800" dirty="0"/>
              <a:t>（国立社会保障・人口問題研究所）に関する次の記述のうち，最も適切なものを</a:t>
            </a:r>
            <a:r>
              <a:rPr lang="en-US" sz="1800" dirty="0"/>
              <a:t> 1 </a:t>
            </a:r>
            <a:r>
              <a:rPr lang="ja-JP" altLang="en-US" sz="1800" dirty="0"/>
              <a:t>つ選びなさい。</a:t>
            </a:r>
            <a:endParaRPr lang="en-US" altLang="ja-JP" sz="1800" dirty="0"/>
          </a:p>
          <a:p>
            <a:pPr marL="0" indent="0">
              <a:buNone/>
            </a:pPr>
            <a:endParaRPr lang="en-US" sz="1800" dirty="0"/>
          </a:p>
          <a:p>
            <a:pPr marL="0" indent="0">
              <a:buNone/>
            </a:pPr>
            <a:r>
              <a:rPr lang="en-US" sz="1800" dirty="0"/>
              <a:t>1</a:t>
            </a:r>
            <a:r>
              <a:rPr lang="ja-JP" altLang="en-US" sz="1800" dirty="0"/>
              <a:t>　「いずれ結婚するつもり」と回答した未婚者の割合が，これまでの出生動向基本調査の中で最も高かった。</a:t>
            </a:r>
            <a:endParaRPr lang="en-US" altLang="ja-JP" sz="1800" dirty="0"/>
          </a:p>
          <a:p>
            <a:pPr marL="0" indent="0">
              <a:buNone/>
            </a:pPr>
            <a:r>
              <a:rPr lang="en-US" sz="1800" dirty="0"/>
              <a:t>2</a:t>
            </a:r>
            <a:r>
              <a:rPr lang="ja-JP" altLang="en-US" sz="1800" dirty="0"/>
              <a:t>　第</a:t>
            </a:r>
            <a:r>
              <a:rPr lang="en-US" sz="1800" dirty="0"/>
              <a:t> 1 </a:t>
            </a:r>
            <a:r>
              <a:rPr lang="ja-JP" altLang="en-US" sz="1800" dirty="0"/>
              <a:t>子の妊娠が分かった時に就業していた妻が，子どもが</a:t>
            </a:r>
            <a:r>
              <a:rPr lang="en-US" sz="1800" dirty="0"/>
              <a:t> 1 </a:t>
            </a:r>
            <a:r>
              <a:rPr lang="ja-JP" altLang="en-US" sz="1800" dirty="0"/>
              <a:t>歳になった時も就業していたことを示す「就業継続率」は，</a:t>
            </a:r>
            <a:r>
              <a:rPr lang="en-US" sz="1800" dirty="0"/>
              <a:t>2015 </a:t>
            </a:r>
            <a:r>
              <a:rPr lang="ja-JP" altLang="en-US" sz="1800" dirty="0"/>
              <a:t>年（平成</a:t>
            </a:r>
            <a:r>
              <a:rPr lang="en-US" sz="1800" dirty="0"/>
              <a:t> 27 </a:t>
            </a:r>
            <a:r>
              <a:rPr lang="ja-JP" altLang="en-US" sz="1800" dirty="0"/>
              <a:t>年）の調査の時よりも低下した。</a:t>
            </a:r>
            <a:endParaRPr lang="en-US" altLang="ja-JP" sz="1800" dirty="0">
              <a:solidFill>
                <a:srgbClr val="FF0000"/>
              </a:solidFill>
            </a:endParaRPr>
          </a:p>
          <a:p>
            <a:pPr marL="0" indent="0">
              <a:buNone/>
            </a:pPr>
            <a:r>
              <a:rPr lang="en-US" sz="1800" dirty="0"/>
              <a:t>3</a:t>
            </a:r>
            <a:r>
              <a:rPr lang="ja-JP" altLang="en-US" sz="1800" dirty="0"/>
              <a:t>　「結婚したら子どもを持つべき」との考えに賛成する未婚者の割合は，</a:t>
            </a:r>
            <a:r>
              <a:rPr lang="en-US" sz="1800" dirty="0"/>
              <a:t>2015 </a:t>
            </a:r>
            <a:r>
              <a:rPr lang="ja-JP" altLang="en-US" sz="1800" dirty="0"/>
              <a:t>年（平成</a:t>
            </a:r>
            <a:r>
              <a:rPr lang="en-US" sz="1800" dirty="0"/>
              <a:t> 27 </a:t>
            </a:r>
            <a:r>
              <a:rPr lang="ja-JP" altLang="en-US" sz="1800" dirty="0"/>
              <a:t>年）の調査の時よりも上昇した。</a:t>
            </a:r>
            <a:endParaRPr lang="en-US" altLang="ja-JP" sz="1800" dirty="0">
              <a:solidFill>
                <a:srgbClr val="FF0000"/>
              </a:solidFill>
            </a:endParaRPr>
          </a:p>
          <a:p>
            <a:pPr marL="0" indent="0">
              <a:buNone/>
            </a:pPr>
            <a:r>
              <a:rPr lang="en-US" sz="1800" dirty="0"/>
              <a:t>4</a:t>
            </a:r>
            <a:r>
              <a:rPr lang="ja-JP" altLang="en-US" sz="1800" dirty="0"/>
              <a:t>　未婚男性がパートナーとなる女性に望む生き方として，結婚し，子どもをもつが，仕事も続ける「両立コース」が最も多く選択された</a:t>
            </a:r>
            <a:endParaRPr lang="en-US" altLang="ja-JP" sz="1800" dirty="0"/>
          </a:p>
          <a:p>
            <a:pPr marL="0" indent="0">
              <a:buNone/>
            </a:pPr>
            <a:r>
              <a:rPr lang="en-US" sz="1800" dirty="0"/>
              <a:t>5</a:t>
            </a:r>
            <a:r>
              <a:rPr lang="ja-JP" altLang="en-US" sz="1800" dirty="0"/>
              <a:t>　子どもを追加する予定がほぼない結婚持続期間</a:t>
            </a:r>
            <a:r>
              <a:rPr lang="en-US" sz="1800" dirty="0"/>
              <a:t> 15</a:t>
            </a:r>
            <a:r>
              <a:rPr lang="ja-JP" altLang="en-US" sz="1800" dirty="0"/>
              <a:t>～</a:t>
            </a:r>
            <a:r>
              <a:rPr lang="en-US" sz="1800" dirty="0"/>
              <a:t>19 </a:t>
            </a:r>
            <a:r>
              <a:rPr lang="ja-JP" altLang="en-US" sz="1800" dirty="0"/>
              <a:t>年の夫婦の平均出生子ども数（完結出生子ども数）は，</a:t>
            </a:r>
            <a:r>
              <a:rPr lang="en-US" sz="1800" dirty="0"/>
              <a:t>2015 </a:t>
            </a:r>
            <a:r>
              <a:rPr lang="ja-JP" altLang="en-US" sz="1800" dirty="0"/>
              <a:t>年（平成</a:t>
            </a:r>
            <a:r>
              <a:rPr lang="en-US" sz="1800" dirty="0"/>
              <a:t> 27 </a:t>
            </a:r>
            <a:r>
              <a:rPr lang="ja-JP" altLang="en-US" sz="1800" dirty="0"/>
              <a:t>年）の調査の時よりも上昇した。</a:t>
            </a:r>
            <a:endParaRPr kumimoji="0" lang="en-US" altLang="ja-JP" sz="1600" dirty="0">
              <a:latin typeface="ＭＳ 明朝" charset="-128"/>
              <a:ea typeface="ＭＳ 明朝" charset="-128"/>
            </a:endParaRPr>
          </a:p>
          <a:p>
            <a:pPr marL="0" indent="0">
              <a:buNone/>
            </a:pPr>
            <a:r>
              <a:rPr kumimoji="0" lang="en-US" altLang="ja-JP" sz="1600" dirty="0">
                <a:latin typeface="ＭＳ 明朝" charset="-128"/>
                <a:ea typeface="ＭＳ 明朝" charset="-128"/>
                <a:cs typeface="ＭＳ 明朝" charset="-128"/>
              </a:rPr>
              <a:t>【</a:t>
            </a:r>
            <a:r>
              <a:rPr kumimoji="0" lang="ja-JP" altLang="en-US" sz="1600" dirty="0">
                <a:latin typeface="ＭＳ 明朝" charset="-128"/>
                <a:ea typeface="ＭＳ 明朝" charset="-128"/>
                <a:cs typeface="ＭＳ 明朝" charset="-128"/>
              </a:rPr>
              <a:t>正解＝４</a:t>
            </a:r>
            <a:r>
              <a:rPr kumimoji="0" lang="en-US" altLang="ja-JP" sz="1600" dirty="0">
                <a:latin typeface="ＭＳ 明朝" charset="-128"/>
                <a:ea typeface="ＭＳ 明朝" charset="-128"/>
                <a:cs typeface="ＭＳ 明朝" charset="-128"/>
              </a:rPr>
              <a:t>】</a:t>
            </a:r>
            <a:endParaRPr kumimoji="0" lang="en-US" altLang="zh-TW" sz="2800" dirty="0">
              <a:latin typeface="ＭＳ 明朝" charset="-128"/>
              <a:ea typeface="ＭＳ 明朝" charset="-128"/>
              <a:cs typeface="ＭＳ 明朝" charset="-128"/>
            </a:endParaRPr>
          </a:p>
          <a:p>
            <a:pPr marL="0" indent="0">
              <a:lnSpc>
                <a:spcPct val="90000"/>
              </a:lnSpc>
              <a:buNone/>
            </a:pPr>
            <a:endParaRPr kumimoji="0" lang="ja-JP" sz="2800" dirty="0">
              <a:latin typeface="ＭＳ 明朝" charset="-128"/>
              <a:ea typeface="ＭＳ 明朝" charset="-128"/>
              <a:cs typeface="ＭＳ 明朝" charset="-128"/>
            </a:endParaRPr>
          </a:p>
        </p:txBody>
      </p:sp>
    </p:spTree>
    <p:extLst>
      <p:ext uri="{BB962C8B-B14F-4D97-AF65-F5344CB8AC3E}">
        <p14:creationId xmlns:p14="http://schemas.microsoft.com/office/powerpoint/2010/main" val="1720330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39552" y="536575"/>
            <a:ext cx="8208912" cy="948209"/>
          </a:xfrm>
        </p:spPr>
        <p:txBody>
          <a:bodyPr/>
          <a:lstStyle/>
          <a:p>
            <a:br>
              <a:rPr kumimoji="0" lang="en-US" altLang="zh-TW" sz="3600" dirty="0">
                <a:latin typeface="+mn-lt"/>
                <a:ea typeface="ＭＳ 明朝" charset="-128"/>
                <a:cs typeface="ＭＳ 明朝" charset="-128"/>
              </a:rPr>
            </a:br>
            <a:br>
              <a:rPr kumimoji="0" lang="en-US" altLang="zh-TW" sz="3600" dirty="0">
                <a:latin typeface="+mn-lt"/>
                <a:ea typeface="ＭＳ 明朝" charset="-128"/>
                <a:cs typeface="ＭＳ 明朝" charset="-128"/>
              </a:rPr>
            </a:br>
            <a:r>
              <a:rPr kumimoji="0" lang="zh-TW" altLang="en-US" sz="3200" dirty="0">
                <a:latin typeface="+mn-lt"/>
                <a:ea typeface="ＭＳ 明朝" charset="-128"/>
                <a:cs typeface="ＭＳ 明朝" charset="-128"/>
              </a:rPr>
              <a:t>第</a:t>
            </a:r>
            <a:r>
              <a:rPr kumimoji="0" lang="en-US" altLang="zh-TW" sz="3200" dirty="0">
                <a:latin typeface="+mn-lt"/>
                <a:ea typeface="ＭＳ 明朝" charset="-128"/>
                <a:cs typeface="ＭＳ 明朝" charset="-128"/>
              </a:rPr>
              <a:t>36</a:t>
            </a:r>
            <a:r>
              <a:rPr kumimoji="0" lang="zh-TW" altLang="en-US" sz="3200" dirty="0">
                <a:latin typeface="+mn-lt"/>
                <a:ea typeface="ＭＳ 明朝" charset="-128"/>
                <a:cs typeface="ＭＳ 明朝" charset="-128"/>
              </a:rPr>
              <a:t>回（令和</a:t>
            </a:r>
            <a:r>
              <a:rPr kumimoji="0" lang="en-US" altLang="zh-TW" sz="3200" dirty="0">
                <a:latin typeface="+mn-lt"/>
                <a:ea typeface="ＭＳ 明朝" charset="-128"/>
                <a:cs typeface="ＭＳ 明朝" charset="-128"/>
              </a:rPr>
              <a:t>5</a:t>
            </a:r>
            <a:r>
              <a:rPr kumimoji="0" lang="zh-TW" altLang="en-US" sz="3200" dirty="0">
                <a:latin typeface="+mn-lt"/>
                <a:ea typeface="ＭＳ 明朝" charset="-128"/>
                <a:cs typeface="ＭＳ 明朝" charset="-128"/>
              </a:rPr>
              <a:t>年度）社会福祉士国家試験</a:t>
            </a:r>
            <a:r>
              <a:rPr kumimoji="0" lang="ja-JP" altLang="en-US" sz="3200" dirty="0">
                <a:latin typeface="+mn-lt"/>
                <a:ea typeface="ＭＳ 明朝" charset="-128"/>
                <a:cs typeface="ＭＳ 明朝" charset="-128"/>
              </a:rPr>
              <a:t>　</a:t>
            </a:r>
            <a:r>
              <a:rPr lang="ja-JP" altLang="en-US" sz="2400" dirty="0">
                <a:latin typeface="+mn-lt"/>
              </a:rPr>
              <a:t>社会理論と社会システム　問題 </a:t>
            </a:r>
            <a:r>
              <a:rPr lang="en-US" altLang="ja-JP" sz="2400" dirty="0">
                <a:latin typeface="+mn-lt"/>
              </a:rPr>
              <a:t>18 </a:t>
            </a:r>
            <a:endParaRPr kumimoji="0" lang="ja-JP" altLang="en-US" dirty="0">
              <a:solidFill>
                <a:srgbClr val="000000"/>
              </a:solidFill>
              <a:latin typeface="ＭＳ 明朝" charset="-128"/>
              <a:ea typeface="ＭＳ 明朝" charset="-128"/>
              <a:cs typeface="ＭＳ 明朝" charset="-128"/>
            </a:endParaRPr>
          </a:p>
        </p:txBody>
      </p:sp>
      <p:sp>
        <p:nvSpPr>
          <p:cNvPr id="18435" name="Rectangle 3"/>
          <p:cNvSpPr>
            <a:spLocks noGrp="1" noChangeArrowheads="1"/>
          </p:cNvSpPr>
          <p:nvPr>
            <p:ph type="body" idx="1"/>
          </p:nvPr>
        </p:nvSpPr>
        <p:spPr>
          <a:xfrm>
            <a:off x="251520" y="1628800"/>
            <a:ext cx="8280920" cy="4539208"/>
          </a:xfrm>
        </p:spPr>
        <p:txBody>
          <a:bodyPr/>
          <a:lstStyle/>
          <a:p>
            <a:pPr marL="0" indent="0">
              <a:buNone/>
            </a:pPr>
            <a:r>
              <a:rPr lang="ja-JP" altLang="en-US" sz="1800" dirty="0"/>
              <a:t>「</a:t>
            </a:r>
            <a:r>
              <a:rPr lang="en-US" sz="1800" dirty="0"/>
              <a:t> </a:t>
            </a:r>
            <a:r>
              <a:rPr lang="en-US" sz="1800" dirty="0">
                <a:hlinkClick r:id="rId3"/>
              </a:rPr>
              <a:t>16 </a:t>
            </a:r>
            <a:r>
              <a:rPr lang="ja-JP" altLang="en-US" sz="1800" dirty="0">
                <a:hlinkClick r:id="rId3"/>
              </a:rPr>
              <a:t>回出生動向基本調査結果の概要（</a:t>
            </a:r>
            <a:r>
              <a:rPr lang="en-US" sz="1800" dirty="0">
                <a:hlinkClick r:id="rId3"/>
              </a:rPr>
              <a:t>2022 </a:t>
            </a:r>
            <a:r>
              <a:rPr lang="ja-JP" altLang="en-US" sz="1800" dirty="0">
                <a:hlinkClick r:id="rId3"/>
              </a:rPr>
              <a:t>年（令和</a:t>
            </a:r>
            <a:r>
              <a:rPr lang="en-US" sz="1800" dirty="0">
                <a:hlinkClick r:id="rId3"/>
              </a:rPr>
              <a:t> 4 </a:t>
            </a:r>
            <a:r>
              <a:rPr lang="ja-JP" altLang="en-US" sz="1800" dirty="0">
                <a:hlinkClick r:id="rId3"/>
              </a:rPr>
              <a:t>年）</a:t>
            </a:r>
            <a:r>
              <a:rPr lang="ja-JP" altLang="en-US" sz="1800" dirty="0"/>
              <a:t>（国立社会保障・人口問題研究所）に関する次の記述のうち，最も適切なものを</a:t>
            </a:r>
            <a:r>
              <a:rPr lang="en-US" sz="1800" dirty="0"/>
              <a:t> 1 </a:t>
            </a:r>
            <a:r>
              <a:rPr lang="ja-JP" altLang="en-US" sz="1800" dirty="0"/>
              <a:t>つ選びなさい。</a:t>
            </a:r>
            <a:endParaRPr lang="en-US" sz="1800" dirty="0"/>
          </a:p>
          <a:p>
            <a:pPr marL="0" indent="0">
              <a:buNone/>
            </a:pPr>
            <a:r>
              <a:rPr lang="en-US" sz="1800" dirty="0"/>
              <a:t>1</a:t>
            </a:r>
            <a:r>
              <a:rPr lang="ja-JP" altLang="en-US" sz="1800" dirty="0"/>
              <a:t>　「いずれ結婚するつもり」と回答した未婚者の割合が，これまでの出生動向基本調査の中で最も高かった。</a:t>
            </a:r>
            <a:r>
              <a:rPr lang="ja-JP" altLang="en-US" sz="1800" dirty="0">
                <a:solidFill>
                  <a:srgbClr val="FF0000"/>
                </a:solidFill>
              </a:rPr>
              <a:t>⇒未婚者が増えているので、ありえない。</a:t>
            </a:r>
            <a:endParaRPr lang="en-US" sz="1800" dirty="0">
              <a:solidFill>
                <a:srgbClr val="FF0000"/>
              </a:solidFill>
            </a:endParaRPr>
          </a:p>
          <a:p>
            <a:pPr marL="0" indent="0">
              <a:buNone/>
            </a:pPr>
            <a:r>
              <a:rPr lang="en-US" sz="1800" dirty="0"/>
              <a:t>2</a:t>
            </a:r>
            <a:r>
              <a:rPr lang="ja-JP" altLang="en-US" sz="1800" dirty="0"/>
              <a:t>　第</a:t>
            </a:r>
            <a:r>
              <a:rPr lang="en-US" sz="1800" dirty="0"/>
              <a:t> 1 </a:t>
            </a:r>
            <a:r>
              <a:rPr lang="ja-JP" altLang="en-US" sz="1800" dirty="0"/>
              <a:t>子の妊娠が分かった時に就業していた妻が，子どもが</a:t>
            </a:r>
            <a:r>
              <a:rPr lang="en-US" sz="1800" dirty="0"/>
              <a:t> 1 </a:t>
            </a:r>
            <a:r>
              <a:rPr lang="ja-JP" altLang="en-US" sz="1800" dirty="0"/>
              <a:t>歳になった時も就業していたことを示す「就業継続率」は，</a:t>
            </a:r>
            <a:r>
              <a:rPr lang="en-US" sz="1800" dirty="0"/>
              <a:t>2015 </a:t>
            </a:r>
            <a:r>
              <a:rPr lang="ja-JP" altLang="en-US" sz="1800" dirty="0"/>
              <a:t>年（平成</a:t>
            </a:r>
            <a:r>
              <a:rPr lang="en-US" sz="1800" dirty="0"/>
              <a:t> 27 </a:t>
            </a:r>
            <a:r>
              <a:rPr lang="ja-JP" altLang="en-US" sz="1800" dirty="0"/>
              <a:t>年）の調査の時よりも低下した。</a:t>
            </a:r>
            <a:r>
              <a:rPr lang="ja-JP" altLang="en-US" sz="1800" dirty="0">
                <a:solidFill>
                  <a:srgbClr val="FF0000"/>
                </a:solidFill>
              </a:rPr>
              <a:t>⇒育児休業制度の普及から見てありえない。</a:t>
            </a:r>
            <a:endParaRPr lang="en-US" sz="1800" dirty="0"/>
          </a:p>
          <a:p>
            <a:pPr marL="0" indent="0">
              <a:buNone/>
            </a:pPr>
            <a:r>
              <a:rPr lang="en-US" sz="1800" dirty="0"/>
              <a:t>3</a:t>
            </a:r>
            <a:r>
              <a:rPr lang="ja-JP" altLang="en-US" sz="1800" dirty="0"/>
              <a:t>　「結婚したら子どもを持つべき」との考えに賛成する未婚者の割合は，</a:t>
            </a:r>
            <a:r>
              <a:rPr lang="en-US" sz="1800" dirty="0"/>
              <a:t>2015 </a:t>
            </a:r>
            <a:r>
              <a:rPr lang="ja-JP" altLang="en-US" sz="1800" dirty="0"/>
              <a:t>年（平成</a:t>
            </a:r>
            <a:r>
              <a:rPr lang="en-US" sz="1800" dirty="0"/>
              <a:t> 27 </a:t>
            </a:r>
            <a:r>
              <a:rPr lang="ja-JP" altLang="en-US" sz="1800" dirty="0"/>
              <a:t>年）の調査の時よりも上昇した。</a:t>
            </a:r>
            <a:r>
              <a:rPr lang="ja-JP" altLang="en-US" sz="1800" dirty="0">
                <a:solidFill>
                  <a:srgbClr val="FF0000"/>
                </a:solidFill>
              </a:rPr>
              <a:t>⇒最近の趨勢からして、ありえない。</a:t>
            </a:r>
            <a:endParaRPr lang="en-US" sz="1800" dirty="0"/>
          </a:p>
          <a:p>
            <a:pPr marL="0" indent="0">
              <a:buNone/>
            </a:pPr>
            <a:r>
              <a:rPr lang="en-US" sz="1800" dirty="0"/>
              <a:t>4</a:t>
            </a:r>
            <a:r>
              <a:rPr lang="ja-JP" altLang="en-US" sz="1800" dirty="0"/>
              <a:t>　未婚男性がパートナーとなる女性に望む生き方として，結婚し，子どもをもつが，仕事も続ける「両立コース」が最も多く選択された。 </a:t>
            </a:r>
            <a:r>
              <a:rPr lang="ja-JP" altLang="en-US" sz="1800" dirty="0">
                <a:solidFill>
                  <a:srgbClr val="FF0000"/>
                </a:solidFill>
              </a:rPr>
              <a:t>⇒最近の趨勢からして。あり。</a:t>
            </a:r>
            <a:endParaRPr lang="en-US" sz="1800" dirty="0"/>
          </a:p>
          <a:p>
            <a:pPr marL="0" indent="0">
              <a:buNone/>
            </a:pPr>
            <a:r>
              <a:rPr lang="en-US" sz="1800" dirty="0"/>
              <a:t>5</a:t>
            </a:r>
            <a:r>
              <a:rPr lang="ja-JP" altLang="en-US" sz="1800" dirty="0"/>
              <a:t>　子どもを追加する予定がほぼない結婚持続期間</a:t>
            </a:r>
            <a:r>
              <a:rPr lang="en-US" sz="1800" dirty="0"/>
              <a:t> 15</a:t>
            </a:r>
            <a:r>
              <a:rPr lang="ja-JP" altLang="en-US" sz="1800" dirty="0"/>
              <a:t>～</a:t>
            </a:r>
            <a:r>
              <a:rPr lang="en-US" sz="1800" dirty="0"/>
              <a:t>19 </a:t>
            </a:r>
            <a:r>
              <a:rPr lang="ja-JP" altLang="en-US" sz="1800" dirty="0"/>
              <a:t>年の夫婦の平均出生子ども数（完結出生子ども数）は，</a:t>
            </a:r>
            <a:r>
              <a:rPr lang="en-US" sz="1800" dirty="0"/>
              <a:t>2015 </a:t>
            </a:r>
            <a:r>
              <a:rPr lang="ja-JP" altLang="en-US" sz="1800" dirty="0"/>
              <a:t>年（平成</a:t>
            </a:r>
            <a:r>
              <a:rPr lang="en-US" sz="1800" dirty="0"/>
              <a:t> 27 </a:t>
            </a:r>
            <a:r>
              <a:rPr lang="ja-JP" altLang="en-US" sz="1800" dirty="0"/>
              <a:t>年）の調査の時よりも上昇した。</a:t>
            </a:r>
            <a:endParaRPr kumimoji="0" lang="en-US" altLang="zh-TW" sz="1600" dirty="0">
              <a:latin typeface="ＭＳ 明朝" charset="-128"/>
              <a:ea typeface="ＭＳ 明朝" charset="-128"/>
              <a:cs typeface="ＭＳ 明朝" charset="-128"/>
            </a:endParaRPr>
          </a:p>
          <a:p>
            <a:pPr marL="0" indent="0">
              <a:lnSpc>
                <a:spcPct val="90000"/>
              </a:lnSpc>
              <a:buNone/>
            </a:pPr>
            <a:r>
              <a:rPr lang="ja-JP" altLang="en-US" sz="2400" dirty="0">
                <a:solidFill>
                  <a:srgbClr val="FF0000"/>
                </a:solidFill>
              </a:rPr>
              <a:t>⇒</a:t>
            </a:r>
            <a:r>
              <a:rPr lang="ja-JP" altLang="en-US" sz="2000" dirty="0">
                <a:solidFill>
                  <a:srgbClr val="FF0000"/>
                </a:solidFill>
              </a:rPr>
              <a:t>最近の趨勢からして、ありえない</a:t>
            </a:r>
            <a:r>
              <a:rPr lang="ja-JP" altLang="en-US" sz="2400" dirty="0">
                <a:solidFill>
                  <a:srgbClr val="FF0000"/>
                </a:solidFill>
              </a:rPr>
              <a:t>。</a:t>
            </a:r>
            <a:endParaRPr lang="en-US" sz="2400" dirty="0"/>
          </a:p>
          <a:p>
            <a:pPr marL="0" indent="0">
              <a:lnSpc>
                <a:spcPct val="90000"/>
              </a:lnSpc>
              <a:buNone/>
            </a:pPr>
            <a:endParaRPr kumimoji="0" lang="en-US" altLang="zh-TW" sz="2800" dirty="0">
              <a:latin typeface="ＭＳ 明朝" charset="-128"/>
              <a:ea typeface="ＭＳ 明朝" charset="-128"/>
              <a:cs typeface="ＭＳ 明朝" charset="-128"/>
            </a:endParaRPr>
          </a:p>
          <a:p>
            <a:pPr marL="0" indent="0">
              <a:lnSpc>
                <a:spcPct val="90000"/>
              </a:lnSpc>
              <a:buNone/>
            </a:pPr>
            <a:endParaRPr kumimoji="0" lang="ja-JP" sz="2800" dirty="0">
              <a:latin typeface="ＭＳ 明朝" charset="-128"/>
              <a:ea typeface="ＭＳ 明朝" charset="-128"/>
              <a:cs typeface="ＭＳ 明朝" charset="-128"/>
            </a:endParaRPr>
          </a:p>
        </p:txBody>
      </p:sp>
    </p:spTree>
    <p:extLst>
      <p:ext uri="{BB962C8B-B14F-4D97-AF65-F5344CB8AC3E}">
        <p14:creationId xmlns:p14="http://schemas.microsoft.com/office/powerpoint/2010/main" val="1575610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kumimoji="0" lang="ja-JP" altLang="en-US" dirty="0">
                <a:solidFill>
                  <a:srgbClr val="000000"/>
                </a:solidFill>
                <a:ea typeface="ＭＳ 明朝" charset="-128"/>
                <a:cs typeface="ＭＳ 明朝" charset="-128"/>
              </a:rPr>
              <a:t>この講義のテーマ</a:t>
            </a:r>
            <a:endParaRPr kumimoji="0" lang="ja-JP" altLang="en-US" dirty="0">
              <a:solidFill>
                <a:srgbClr val="000000"/>
              </a:solidFill>
              <a:latin typeface="ＭＳ 明朝" charset="-128"/>
              <a:ea typeface="ＭＳ 明朝" charset="-128"/>
              <a:cs typeface="ＭＳ 明朝" charset="-128"/>
            </a:endParaRPr>
          </a:p>
        </p:txBody>
      </p:sp>
      <p:sp>
        <p:nvSpPr>
          <p:cNvPr id="18435" name="Rectangle 3"/>
          <p:cNvSpPr>
            <a:spLocks noGrp="1" noChangeArrowheads="1"/>
          </p:cNvSpPr>
          <p:nvPr>
            <p:ph type="body" idx="1"/>
          </p:nvPr>
        </p:nvSpPr>
        <p:spPr/>
        <p:txBody>
          <a:bodyPr/>
          <a:lstStyle/>
          <a:p>
            <a:pPr>
              <a:lnSpc>
                <a:spcPct val="90000"/>
              </a:lnSpc>
            </a:pPr>
            <a:r>
              <a:rPr kumimoji="0" lang="ja-JP" altLang="en-US" sz="2800" dirty="0">
                <a:latin typeface="ＭＳ 明朝" charset="-128"/>
                <a:ea typeface="ＭＳ 明朝" charset="-128"/>
                <a:cs typeface="ＭＳ 明朝" charset="-128"/>
              </a:rPr>
              <a:t>家族は長い間、人々にとって最も身近で基礎的な集団として、私たちの生き方を強く規制してきたが、いま大きく揺れ動きその存在自体が問われるようになってきている。</a:t>
            </a:r>
            <a:endParaRPr kumimoji="0" lang="en-US" altLang="ja-JP" sz="2800" dirty="0">
              <a:latin typeface="ＭＳ 明朝" charset="-128"/>
              <a:ea typeface="ＭＳ 明朝" charset="-128"/>
              <a:cs typeface="ＭＳ 明朝" charset="-128"/>
            </a:endParaRPr>
          </a:p>
          <a:p>
            <a:pPr>
              <a:lnSpc>
                <a:spcPct val="90000"/>
              </a:lnSpc>
            </a:pPr>
            <a:r>
              <a:rPr kumimoji="0" lang="ja-JP" altLang="en-US" sz="2800" dirty="0">
                <a:latin typeface="ＭＳ 明朝" charset="-128"/>
                <a:ea typeface="ＭＳ 明朝" charset="-128"/>
                <a:cs typeface="ＭＳ 明朝" charset="-128"/>
              </a:rPr>
              <a:t>この講義では、変動しつつある家族の現状を理解するとともに、そのような変化をもたらしている要因について理解し、これからの家族のありについて展望し、考えていく。</a:t>
            </a:r>
            <a:endParaRPr kumimoji="0" lang="en-US" altLang="ja-JP" sz="2800" dirty="0">
              <a:latin typeface="ＭＳ 明朝" charset="-128"/>
              <a:ea typeface="ＭＳ 明朝" charset="-128"/>
              <a:cs typeface="ＭＳ 明朝" charset="-128"/>
            </a:endParaRPr>
          </a:p>
          <a:p>
            <a:pPr>
              <a:lnSpc>
                <a:spcPct val="90000"/>
              </a:lnSpc>
            </a:pPr>
            <a:r>
              <a:rPr kumimoji="0" lang="ja-JP" altLang="en-US" sz="2800" dirty="0">
                <a:latin typeface="ＭＳ 明朝" charset="-128"/>
                <a:ea typeface="ＭＳ 明朝" charset="-128"/>
                <a:cs typeface="ＭＳ 明朝" charset="-128"/>
              </a:rPr>
              <a:t>自分にとって身近な存在である家族について関心を持ってもらうことが大事</a:t>
            </a:r>
            <a:endParaRPr kumimoji="0" lang="en-US" altLang="ja-JP" sz="2800" dirty="0">
              <a:latin typeface="ＭＳ 明朝" charset="-128"/>
              <a:ea typeface="ＭＳ 明朝" charset="-128"/>
              <a:cs typeface="ＭＳ 明朝" charset="-128"/>
            </a:endParaRPr>
          </a:p>
          <a:p>
            <a:pPr marL="0" indent="0">
              <a:lnSpc>
                <a:spcPct val="90000"/>
              </a:lnSpc>
              <a:buNone/>
            </a:pPr>
            <a:endParaRPr kumimoji="0" lang="ja-JP" sz="2800" dirty="0">
              <a:latin typeface="ＭＳ 明朝" charset="-128"/>
              <a:ea typeface="ＭＳ 明朝" charset="-128"/>
              <a:cs typeface="ＭＳ 明朝" charset="-128"/>
            </a:endParaRPr>
          </a:p>
        </p:txBody>
      </p:sp>
    </p:spTree>
    <p:extLst>
      <p:ext uri="{BB962C8B-B14F-4D97-AF65-F5344CB8AC3E}">
        <p14:creationId xmlns:p14="http://schemas.microsoft.com/office/powerpoint/2010/main" val="4115826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kumimoji="0" lang="ja-JP" altLang="en-US" dirty="0">
                <a:solidFill>
                  <a:srgbClr val="000000"/>
                </a:solidFill>
                <a:ea typeface="ＭＳ 明朝" charset="-128"/>
                <a:cs typeface="ＭＳ 明朝" charset="-128"/>
              </a:rPr>
              <a:t>介護福祉士・社会福祉士が家族について学ぶことの意義（私の考え）</a:t>
            </a:r>
            <a:endParaRPr kumimoji="0" lang="ja-JP" altLang="en-US" dirty="0">
              <a:solidFill>
                <a:srgbClr val="000000"/>
              </a:solidFill>
              <a:latin typeface="ＭＳ 明朝" charset="-128"/>
              <a:ea typeface="ＭＳ 明朝" charset="-128"/>
              <a:cs typeface="ＭＳ 明朝" charset="-128"/>
            </a:endParaRPr>
          </a:p>
        </p:txBody>
      </p:sp>
      <p:sp>
        <p:nvSpPr>
          <p:cNvPr id="18435" name="Rectangle 3"/>
          <p:cNvSpPr>
            <a:spLocks noGrp="1" noChangeArrowheads="1"/>
          </p:cNvSpPr>
          <p:nvPr>
            <p:ph type="body" idx="1"/>
          </p:nvPr>
        </p:nvSpPr>
        <p:spPr>
          <a:xfrm>
            <a:off x="467544" y="1700808"/>
            <a:ext cx="8001000" cy="4536504"/>
          </a:xfrm>
        </p:spPr>
        <p:txBody>
          <a:bodyPr/>
          <a:lstStyle/>
          <a:p>
            <a:pPr>
              <a:lnSpc>
                <a:spcPct val="90000"/>
              </a:lnSpc>
            </a:pPr>
            <a:r>
              <a:rPr kumimoji="0" lang="ja-JP" altLang="en-US" sz="2400" dirty="0">
                <a:latin typeface="ＭＳ 明朝" charset="-128"/>
                <a:ea typeface="ＭＳ 明朝" charset="-128"/>
                <a:cs typeface="ＭＳ 明朝" charset="-128"/>
              </a:rPr>
              <a:t>現在の日本から家族による扶養やケアが全くなくなってしまえば日本の社会は機能しない。</a:t>
            </a:r>
            <a:endParaRPr kumimoji="0" lang="en-US" altLang="ja-JP" sz="2400" dirty="0">
              <a:latin typeface="ＭＳ 明朝" charset="-128"/>
              <a:ea typeface="ＭＳ 明朝" charset="-128"/>
              <a:cs typeface="ＭＳ 明朝" charset="-128"/>
            </a:endParaRPr>
          </a:p>
          <a:p>
            <a:pPr>
              <a:lnSpc>
                <a:spcPct val="90000"/>
              </a:lnSpc>
            </a:pPr>
            <a:r>
              <a:rPr kumimoji="0" lang="ja-JP" altLang="en-US" sz="2400" dirty="0">
                <a:latin typeface="ＭＳ 明朝" charset="-128"/>
                <a:ea typeface="ＭＳ 明朝" charset="-128"/>
                <a:cs typeface="ＭＳ 明朝" charset="-128"/>
              </a:rPr>
              <a:t>保育園・病院・介護施設などの社会保障や社会福祉サービスは、全体の一部（恐らく</a:t>
            </a:r>
            <a:r>
              <a:rPr kumimoji="0" lang="en-US" altLang="ja-JP" sz="2400" dirty="0">
                <a:latin typeface="ＭＳ 明朝" charset="-128"/>
                <a:ea typeface="ＭＳ 明朝" charset="-128"/>
                <a:cs typeface="ＭＳ 明朝" charset="-128"/>
              </a:rPr>
              <a:t>10</a:t>
            </a:r>
            <a:r>
              <a:rPr kumimoji="0" lang="ja-JP" altLang="en-US" sz="2400" dirty="0">
                <a:latin typeface="ＭＳ 明朝" charset="-128"/>
                <a:ea typeface="ＭＳ 明朝" charset="-128"/>
                <a:cs typeface="ＭＳ 明朝" charset="-128"/>
              </a:rPr>
              <a:t>％以下）をカバーしているだけである。</a:t>
            </a:r>
            <a:endParaRPr kumimoji="0" lang="en-US" altLang="ja-JP" sz="2400" dirty="0">
              <a:latin typeface="ＭＳ 明朝" charset="-128"/>
              <a:ea typeface="ＭＳ 明朝" charset="-128"/>
              <a:cs typeface="ＭＳ 明朝" charset="-128"/>
            </a:endParaRPr>
          </a:p>
          <a:p>
            <a:pPr>
              <a:lnSpc>
                <a:spcPct val="90000"/>
              </a:lnSpc>
            </a:pPr>
            <a:r>
              <a:rPr kumimoji="0" lang="ja-JP" altLang="en-US" sz="2400" dirty="0">
                <a:latin typeface="ＭＳ 明朝" charset="-128"/>
                <a:ea typeface="ＭＳ 明朝" charset="-128"/>
                <a:cs typeface="ＭＳ 明朝" charset="-128"/>
              </a:rPr>
              <a:t>介護福祉士・社会福祉士の役割は、家族による扶養やケアを社会的に補完・支援することにある。</a:t>
            </a:r>
            <a:endParaRPr kumimoji="0" lang="en-US" altLang="ja-JP" sz="2400" dirty="0">
              <a:latin typeface="ＭＳ 明朝" charset="-128"/>
              <a:ea typeface="ＭＳ 明朝" charset="-128"/>
              <a:cs typeface="ＭＳ 明朝" charset="-128"/>
            </a:endParaRPr>
          </a:p>
          <a:p>
            <a:pPr>
              <a:lnSpc>
                <a:spcPct val="90000"/>
              </a:lnSpc>
            </a:pPr>
            <a:r>
              <a:rPr kumimoji="0" lang="ja-JP" altLang="en-US" sz="2400" dirty="0">
                <a:latin typeface="ＭＳ 明朝" charset="-128"/>
                <a:ea typeface="ＭＳ 明朝" charset="-128"/>
                <a:cs typeface="ＭＳ 明朝" charset="-128"/>
              </a:rPr>
              <a:t>その仕事は家族に対す適切な理解や思いやり、家族との緊密なコミュニケーション、家族との役割分担、家族の協力なしには難しい。</a:t>
            </a:r>
            <a:endParaRPr kumimoji="0" lang="en-US" altLang="ja-JP" sz="2400" dirty="0">
              <a:latin typeface="ＭＳ 明朝" charset="-128"/>
              <a:ea typeface="ＭＳ 明朝" charset="-128"/>
              <a:cs typeface="ＭＳ 明朝" charset="-128"/>
            </a:endParaRPr>
          </a:p>
          <a:p>
            <a:pPr>
              <a:lnSpc>
                <a:spcPct val="90000"/>
              </a:lnSpc>
            </a:pPr>
            <a:r>
              <a:rPr kumimoji="0" lang="ja-JP" altLang="en-US" sz="2400" dirty="0">
                <a:latin typeface="ＭＳ 明朝" charset="-128"/>
                <a:ea typeface="ＭＳ 明朝" charset="-128"/>
                <a:cs typeface="ＭＳ 明朝" charset="-128"/>
              </a:rPr>
              <a:t>この講義を通じて、自分自身の家族も含め、家族というものに対する理解や関心を持ってもらいたい。</a:t>
            </a:r>
          </a:p>
          <a:p>
            <a:pPr marL="0" indent="0">
              <a:lnSpc>
                <a:spcPct val="90000"/>
              </a:lnSpc>
              <a:buNone/>
            </a:pPr>
            <a:endParaRPr kumimoji="0" lang="ja-JP" sz="2800" dirty="0">
              <a:latin typeface="ＭＳ 明朝" charset="-128"/>
              <a:ea typeface="ＭＳ 明朝" charset="-128"/>
              <a:cs typeface="ＭＳ 明朝" charset="-128"/>
            </a:endParaRPr>
          </a:p>
        </p:txBody>
      </p:sp>
    </p:spTree>
    <p:extLst>
      <p:ext uri="{BB962C8B-B14F-4D97-AF65-F5344CB8AC3E}">
        <p14:creationId xmlns:p14="http://schemas.microsoft.com/office/powerpoint/2010/main" val="355971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435">
                                            <p:txEl>
                                              <p:pRg st="4" end="4"/>
                                            </p:txEl>
                                          </p:spTgt>
                                        </p:tgtEl>
                                        <p:attrNameLst>
                                          <p:attrName>style.visibility</p:attrName>
                                        </p:attrNameLst>
                                      </p:cBhvr>
                                      <p:to>
                                        <p:strVal val="visible"/>
                                      </p:to>
                                    </p:set>
                                    <p:anim calcmode="lin" valueType="num">
                                      <p:cBhvr additive="base">
                                        <p:cTn id="31"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chor="ctr" anchorCtr="0"/>
          <a:lstStyle/>
          <a:p>
            <a:r>
              <a:rPr kumimoji="0" lang="ja-JP" altLang="en-US" sz="3500" dirty="0">
                <a:latin typeface="ＭＳ 明朝" charset="-128"/>
                <a:ea typeface="ＭＳ 明朝" charset="-128"/>
                <a:cs typeface="ＭＳ 明朝" charset="-128"/>
              </a:rPr>
              <a:t>講義の予定　</a:t>
            </a:r>
          </a:p>
        </p:txBody>
      </p:sp>
      <p:sp>
        <p:nvSpPr>
          <p:cNvPr id="4" name="テキスト ボックス 3">
            <a:extLst>
              <a:ext uri="{FF2B5EF4-FFF2-40B4-BE49-F238E27FC236}">
                <a16:creationId xmlns:a16="http://schemas.microsoft.com/office/drawing/2014/main" id="{D36C2D2D-82EF-55D3-B890-0791C4F41B17}"/>
              </a:ext>
            </a:extLst>
          </p:cNvPr>
          <p:cNvSpPr txBox="1"/>
          <p:nvPr/>
        </p:nvSpPr>
        <p:spPr>
          <a:xfrm>
            <a:off x="323528" y="1628801"/>
            <a:ext cx="8136904" cy="3970318"/>
          </a:xfrm>
          <a:prstGeom prst="rect">
            <a:avLst/>
          </a:prstGeom>
          <a:noFill/>
        </p:spPr>
        <p:txBody>
          <a:bodyPr wrap="square" rtlCol="0">
            <a:spAutoFit/>
          </a:bodyPr>
          <a:lstStyle/>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第１回</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8</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日（火）【オリエンテーション】家族をどうとらえるか、講義概要や進め方等の説明、家族のイメージ、家族の定義　</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【事前学習】ネットで調べながら、家族とは何か？自分なりの定義を考えてみよう。【事後学習】教科書を参照しながら家族の定義について、まとめてみよう。　　　　　　　　　　　　　　　　　　　　　　</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回</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15</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日（火）【家族分析の手がかり】家族にかかわる用語、家族の類型【事前学習】ネット検索を使い、父系制</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母系制、複合家族</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直系家族</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核家族、定位家族</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生殖家族など、家族の類型・分類 について調べてみよう。</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講義を元に</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家族の類型・分類について、まとめてみよう　　　　　　　　　　　　　　　　　　　　　 　　　　　　　　　　　　　　　　　　　　　　　　　　　　　　　　　　　　　</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回</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日（火）【家族の歴史的変化】「近代家族」とは、「主婦」の誕生【事前学習】近代家族と主婦という２つのキーワードを使いネットで調べてみよう。【事後学習】女性は自分が「主婦」になるか・男性はもし結婚するとすれば、パートナーに「主婦」になることを期待するかどうか？考えてみよう。</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en-US" dirty="0"/>
          </a:p>
        </p:txBody>
      </p:sp>
    </p:spTree>
    <p:extLst>
      <p:ext uri="{BB962C8B-B14F-4D97-AF65-F5344CB8AC3E}">
        <p14:creationId xmlns:p14="http://schemas.microsoft.com/office/powerpoint/2010/main" val="2298278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chor="ctr" anchorCtr="0"/>
          <a:lstStyle/>
          <a:p>
            <a:r>
              <a:rPr kumimoji="0" lang="ja-JP" altLang="en-US" sz="3500" dirty="0">
                <a:latin typeface="ＭＳ 明朝" charset="-128"/>
                <a:ea typeface="ＭＳ 明朝" charset="-128"/>
                <a:cs typeface="ＭＳ 明朝" charset="-128"/>
              </a:rPr>
              <a:t>講義の予定　</a:t>
            </a:r>
          </a:p>
        </p:txBody>
      </p:sp>
      <p:sp>
        <p:nvSpPr>
          <p:cNvPr id="4" name="テキスト ボックス 3">
            <a:extLst>
              <a:ext uri="{FF2B5EF4-FFF2-40B4-BE49-F238E27FC236}">
                <a16:creationId xmlns:a16="http://schemas.microsoft.com/office/drawing/2014/main" id="{D36C2D2D-82EF-55D3-B890-0791C4F41B17}"/>
              </a:ext>
            </a:extLst>
          </p:cNvPr>
          <p:cNvSpPr txBox="1"/>
          <p:nvPr/>
        </p:nvSpPr>
        <p:spPr>
          <a:xfrm>
            <a:off x="323528" y="1628801"/>
            <a:ext cx="8136904" cy="5078313"/>
          </a:xfrm>
          <a:prstGeom prst="rect">
            <a:avLst/>
          </a:prstGeom>
          <a:noFill/>
        </p:spPr>
        <p:txBody>
          <a:bodyPr wrap="square" rtlCol="0">
            <a:spAutoFit/>
          </a:bodyPr>
          <a:lstStyle/>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家族の変動</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家族形態の変化、家族機能の変化</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自分を中心に自分の家族の形態と家族機能について、まとめてみよう。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未来の家族形態と家族機能は？自分の予想をまとめてみよう。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第５回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家族の内部構造</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役割構造、勢力構造、感情構造</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「家族関係論」と「役割構造」、「勢力構造」、「感情構造」というキーワードで何か興味を引くものがあれば調べてみること。</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自分の家族の役割・勢力・感情構造についてまとめてみよう。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第６回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27</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家族の形成</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結婚の意味と機能</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自分自身の結婚についてそそのメリットとデメリットをまとめてみよう。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自分の結婚観と一致する点と相違する点についてまとめてみよう。</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第７回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6</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家族機能と社会的支援</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子どもの養育と社会化、老親の扶養</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子の養育・老親の扶養を支援する社会福祉サービスについて整理してみよう。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家族機能の補完としての社会的支援の限界について検討してみよう。</a:t>
            </a:r>
          </a:p>
          <a:p>
            <a:pPr algn="just"/>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760818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chor="ctr" anchorCtr="0"/>
          <a:lstStyle/>
          <a:p>
            <a:r>
              <a:rPr kumimoji="0" lang="ja-JP" altLang="en-US" sz="3500" dirty="0">
                <a:latin typeface="ＭＳ 明朝" charset="-128"/>
                <a:ea typeface="ＭＳ 明朝" charset="-128"/>
                <a:cs typeface="ＭＳ 明朝" charset="-128"/>
              </a:rPr>
              <a:t>講義の予定　</a:t>
            </a:r>
          </a:p>
        </p:txBody>
      </p:sp>
      <p:sp>
        <p:nvSpPr>
          <p:cNvPr id="4" name="テキスト ボックス 3">
            <a:extLst>
              <a:ext uri="{FF2B5EF4-FFF2-40B4-BE49-F238E27FC236}">
                <a16:creationId xmlns:a16="http://schemas.microsoft.com/office/drawing/2014/main" id="{D36C2D2D-82EF-55D3-B890-0791C4F41B17}"/>
              </a:ext>
            </a:extLst>
          </p:cNvPr>
          <p:cNvSpPr txBox="1"/>
          <p:nvPr/>
        </p:nvSpPr>
        <p:spPr>
          <a:xfrm>
            <a:off x="323528" y="1628801"/>
            <a:ext cx="8136904" cy="4524315"/>
          </a:xfrm>
          <a:prstGeom prst="rect">
            <a:avLst/>
          </a:prstGeom>
          <a:noFill/>
        </p:spPr>
        <p:txBody>
          <a:bodyPr wrap="square" rtlCol="0">
            <a:spAutoFit/>
          </a:bodyPr>
          <a:lstStyle/>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第８回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6</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家族関係</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夫婦関係、親子関係、高齢期の家族関係</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】TV</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ドラマや映画などで家族関係を扱ったものを探して視聴してみよう。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自分自身の現在また将来について理想の家族関係を描いてみよう。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第９回６月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17</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家族の危機とライフコース</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家族の危機</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TV</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ドラマや映画などで家族の危機を扱ったものを探して視聴してみよう。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分にとっての家族の危機を想定し、対応方を検討してみよう。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回６月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ドメスティック・バイオレンス</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】DV</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の現状と対策</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ネットで</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DV</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の該当事例を調べてみよう。</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】DV</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が疑われる場合の対処法について確認してみよう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虐待と家族</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児童虐待の現状と対策</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児童虐待の該当事例を調べてみよう。</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児童虐待が疑われる場合の対処法について確認してみよう）</a:t>
            </a:r>
          </a:p>
          <a:p>
            <a:pPr algn="just"/>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94054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chor="ctr" anchorCtr="0"/>
          <a:lstStyle/>
          <a:p>
            <a:r>
              <a:rPr kumimoji="0" lang="ja-JP" altLang="en-US" sz="3500" dirty="0">
                <a:latin typeface="ＭＳ 明朝" charset="-128"/>
                <a:ea typeface="ＭＳ 明朝" charset="-128"/>
                <a:cs typeface="ＭＳ 明朝" charset="-128"/>
              </a:rPr>
              <a:t>講義の予定　</a:t>
            </a:r>
          </a:p>
        </p:txBody>
      </p:sp>
      <p:sp>
        <p:nvSpPr>
          <p:cNvPr id="4" name="テキスト ボックス 3">
            <a:extLst>
              <a:ext uri="{FF2B5EF4-FFF2-40B4-BE49-F238E27FC236}">
                <a16:creationId xmlns:a16="http://schemas.microsoft.com/office/drawing/2014/main" id="{D36C2D2D-82EF-55D3-B890-0791C4F41B17}"/>
              </a:ext>
            </a:extLst>
          </p:cNvPr>
          <p:cNvSpPr txBox="1"/>
          <p:nvPr/>
        </p:nvSpPr>
        <p:spPr>
          <a:xfrm>
            <a:off x="251520" y="1772816"/>
            <a:ext cx="8496944" cy="3970318"/>
          </a:xfrm>
          <a:prstGeom prst="rect">
            <a:avLst/>
          </a:prstGeom>
          <a:noFill/>
        </p:spPr>
        <p:txBody>
          <a:bodyPr wrap="square" rtlCol="0">
            <a:spAutoFit/>
          </a:bodyPr>
          <a:lstStyle/>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8</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社会変動と家族①</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雇用流動化のもとでの家族形成</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非正規雇用の増加と未婚割合の上昇について調べてみよう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この問題に対する政府・地方自治体の施策について調べてみよう。</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社会変動と家族②</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育児期の家族生活と職業生活</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「男女共同参画社会」「ワーク・ライフ・バランス」について調べてみよう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この問題に対する政府・地方自治体の施策について調べてみよう。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22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社会変動と家族③</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雇用の流動化と中高年期の家族</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「ロスジェネ世代」の家族形成について調べてみよう</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この問題に対する政府・地方自治体の施策について調べてみよう　　　　　　　　 　　　　　　　　　　　　　　　　　　　　　　　　　　　　　　　　　　　　　</a:t>
            </a: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29</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これからの家族</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個人化と社会的包摂　</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事前学習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「家族の未来」について、自分の考えをまとめてみよう。</a:t>
            </a:r>
          </a:p>
          <a:p>
            <a:pPr algn="just"/>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事後学習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自分自身のライフプランを作ってみよう</a:t>
            </a:r>
          </a:p>
          <a:p>
            <a:pPr algn="just"/>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517668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just"/>
            <a:r>
              <a:rPr kumimoji="0" lang="ja-JP">
                <a:solidFill>
                  <a:schemeClr val="tx1"/>
                </a:solidFill>
                <a:latin typeface="ＭＳ 明朝" charset="-128"/>
              </a:rPr>
              <a:t>■</a:t>
            </a:r>
            <a:r>
              <a:rPr kumimoji="0" lang="en-US" altLang="ja-JP">
                <a:solidFill>
                  <a:schemeClr val="tx1"/>
                </a:solidFill>
                <a:latin typeface="ＭＳ 明朝" charset="-128"/>
              </a:rPr>
              <a:t>	</a:t>
            </a:r>
            <a:r>
              <a:rPr kumimoji="0" lang="ja-JP" altLang="en-US">
                <a:solidFill>
                  <a:schemeClr val="tx1"/>
                </a:solidFill>
                <a:latin typeface="ＭＳ 明朝" charset="-128"/>
                <a:ea typeface="ＭＳ 明朝" charset="-128"/>
                <a:cs typeface="ＭＳ 明朝" charset="-128"/>
              </a:rPr>
              <a:t>成績評価方法・その他</a:t>
            </a:r>
            <a:endParaRPr kumimoji="0" lang="ja-JP">
              <a:solidFill>
                <a:schemeClr val="tx1"/>
              </a:solidFill>
              <a:latin typeface="ＭＳ 明朝" charset="-128"/>
            </a:endParaRPr>
          </a:p>
        </p:txBody>
      </p:sp>
      <p:sp>
        <p:nvSpPr>
          <p:cNvPr id="40963" name="Rectangle 3"/>
          <p:cNvSpPr>
            <a:spLocks noGrp="1" noChangeArrowheads="1"/>
          </p:cNvSpPr>
          <p:nvPr>
            <p:ph type="body" idx="1"/>
          </p:nvPr>
        </p:nvSpPr>
        <p:spPr>
          <a:xfrm>
            <a:off x="408905" y="1700808"/>
            <a:ext cx="8326190" cy="3744416"/>
          </a:xfrm>
        </p:spPr>
        <p:txBody>
          <a:bodyPr/>
          <a:lstStyle/>
          <a:p>
            <a:pPr algn="just">
              <a:lnSpc>
                <a:spcPct val="90000"/>
              </a:lnSpc>
            </a:pPr>
            <a:r>
              <a:rPr kumimoji="0" lang="ja-JP" altLang="en-US" sz="2400" dirty="0">
                <a:latin typeface="ＭＳ 明朝" charset="-128"/>
                <a:ea typeface="ＭＳ 明朝" charset="-128"/>
                <a:cs typeface="ＭＳ 明朝" charset="-128"/>
              </a:rPr>
              <a:t>この講義は、アクティブ・ラーニング方式です。</a:t>
            </a:r>
            <a:endParaRPr kumimoji="0" lang="en-US" altLang="ja-JP" sz="2400" dirty="0">
              <a:latin typeface="ＭＳ 明朝" charset="-128"/>
              <a:ea typeface="ＭＳ 明朝" charset="-128"/>
              <a:cs typeface="ＭＳ 明朝" charset="-128"/>
            </a:endParaRPr>
          </a:p>
          <a:p>
            <a:pPr algn="just">
              <a:lnSpc>
                <a:spcPct val="90000"/>
              </a:lnSpc>
            </a:pPr>
            <a:r>
              <a:rPr kumimoji="0" lang="ja-JP" altLang="en-US" sz="2400" dirty="0">
                <a:latin typeface="ＭＳ 明朝" charset="-128"/>
                <a:ea typeface="ＭＳ 明朝" charset="-128"/>
                <a:cs typeface="ＭＳ 明朝" charset="-128"/>
              </a:rPr>
              <a:t>１回から</a:t>
            </a:r>
            <a:r>
              <a:rPr kumimoji="0" lang="en-US" altLang="ja-JP" sz="2400" dirty="0">
                <a:latin typeface="ＭＳ 明朝" charset="-128"/>
                <a:ea typeface="ＭＳ 明朝" charset="-128"/>
                <a:cs typeface="ＭＳ 明朝" charset="-128"/>
              </a:rPr>
              <a:t>15</a:t>
            </a:r>
            <a:r>
              <a:rPr kumimoji="0" lang="ja-JP" altLang="en-US" sz="2400" dirty="0">
                <a:latin typeface="ＭＳ 明朝" charset="-128"/>
                <a:ea typeface="ＭＳ 明朝" charset="-128"/>
                <a:cs typeface="ＭＳ 明朝" charset="-128"/>
              </a:rPr>
              <a:t>回まで、反転学習方式</a:t>
            </a:r>
          </a:p>
          <a:p>
            <a:pPr algn="just">
              <a:lnSpc>
                <a:spcPct val="90000"/>
              </a:lnSpc>
            </a:pPr>
            <a:r>
              <a:rPr kumimoji="0" lang="ja-JP" altLang="en-US" sz="2400" dirty="0">
                <a:latin typeface="ＭＳ 明朝" charset="-128"/>
                <a:ea typeface="ＭＳ 明朝" charset="-128"/>
                <a:cs typeface="ＭＳ 明朝" charset="-128"/>
              </a:rPr>
              <a:t>基本的に履修者は事前学習を通じて講義テーマについて調べ、その内容をまとめておき、講義で教師は、その内容を補足し、受講者は事後学習で、さらに必要な情報を自分で調べて追加し自分の考えをまとめる。</a:t>
            </a:r>
            <a:endParaRPr kumimoji="0" lang="en-US" altLang="ja-JP" sz="2400" dirty="0">
              <a:latin typeface="ＭＳ 明朝" charset="-128"/>
              <a:ea typeface="ＭＳ 明朝" charset="-128"/>
              <a:cs typeface="ＭＳ 明朝" charset="-128"/>
            </a:endParaRPr>
          </a:p>
          <a:p>
            <a:pPr algn="just">
              <a:lnSpc>
                <a:spcPct val="90000"/>
              </a:lnSpc>
            </a:pPr>
            <a:r>
              <a:rPr kumimoji="0" lang="ja-JP" altLang="en-US" sz="2400" dirty="0">
                <a:latin typeface="ＭＳ 明朝" charset="-128"/>
                <a:ea typeface="ＭＳ 明朝" charset="-128"/>
                <a:cs typeface="ＭＳ 明朝" charset="-128"/>
              </a:rPr>
              <a:t>定期試験に問題解決型の問題を設定し、記述式の回答（配点ウエイト</a:t>
            </a:r>
            <a:r>
              <a:rPr kumimoji="0" lang="en-US" altLang="ja-JP" sz="2400" dirty="0">
                <a:latin typeface="ＭＳ 明朝" charset="-128"/>
                <a:ea typeface="ＭＳ 明朝" charset="-128"/>
                <a:cs typeface="ＭＳ 明朝" charset="-128"/>
              </a:rPr>
              <a:t>50</a:t>
            </a:r>
            <a:r>
              <a:rPr kumimoji="0" lang="ja-JP" altLang="en-US" sz="2400" dirty="0">
                <a:latin typeface="ＭＳ 明朝" charset="-128"/>
                <a:ea typeface="ＭＳ 明朝" charset="-128"/>
                <a:cs typeface="ＭＳ 明朝" charset="-128"/>
              </a:rPr>
              <a:t>％）を求める。</a:t>
            </a:r>
            <a:endParaRPr kumimoji="0" lang="en-US" altLang="ja-JP" sz="2400" dirty="0">
              <a:latin typeface="ＭＳ 明朝" charset="-128"/>
              <a:ea typeface="ＭＳ 明朝" charset="-128"/>
              <a:cs typeface="ＭＳ 明朝" charset="-128"/>
            </a:endParaRPr>
          </a:p>
          <a:p>
            <a:pPr algn="just">
              <a:lnSpc>
                <a:spcPct val="90000"/>
              </a:lnSpc>
            </a:pPr>
            <a:r>
              <a:rPr kumimoji="0" lang="ja-JP" altLang="en-US" sz="2400" dirty="0">
                <a:latin typeface="ＭＳ 明朝" charset="-128"/>
                <a:ea typeface="ＭＳ 明朝" charset="-128"/>
                <a:cs typeface="ＭＳ 明朝" charset="-128"/>
              </a:rPr>
              <a:t>定期試験として各到達目標を測定する筆記試験を行う。 リアクションペーパー：</a:t>
            </a:r>
            <a:r>
              <a:rPr kumimoji="0" lang="en-US" altLang="ja-JP" sz="2400" dirty="0">
                <a:latin typeface="ＭＳ 明朝" charset="-128"/>
                <a:ea typeface="ＭＳ 明朝" charset="-128"/>
                <a:cs typeface="ＭＳ 明朝" charset="-128"/>
              </a:rPr>
              <a:t>20</a:t>
            </a:r>
            <a:r>
              <a:rPr kumimoji="0" lang="ja-JP" altLang="en-US" sz="2400" dirty="0">
                <a:latin typeface="ＭＳ 明朝" charset="-128"/>
                <a:ea typeface="ＭＳ 明朝" charset="-128"/>
                <a:cs typeface="ＭＳ 明朝" charset="-128"/>
              </a:rPr>
              <a:t>％、定期試験：</a:t>
            </a:r>
            <a:r>
              <a:rPr kumimoji="0" lang="en-US" altLang="ja-JP" sz="2400" dirty="0">
                <a:latin typeface="ＭＳ 明朝" charset="-128"/>
                <a:ea typeface="ＭＳ 明朝" charset="-128"/>
                <a:cs typeface="ＭＳ 明朝" charset="-128"/>
              </a:rPr>
              <a:t>80</a:t>
            </a:r>
            <a:r>
              <a:rPr kumimoji="0" lang="ja-JP" altLang="en-US" sz="2400" dirty="0">
                <a:latin typeface="ＭＳ 明朝" charset="-128"/>
                <a:ea typeface="ＭＳ 明朝" charset="-128"/>
                <a:cs typeface="ＭＳ 明朝" charset="-128"/>
              </a:rPr>
              <a:t>％ </a:t>
            </a:r>
            <a:endParaRPr kumimoji="0" lang="ja-JP" sz="2400" dirty="0">
              <a:latin typeface="ＭＳ 明朝" charset="-128"/>
              <a:ea typeface="ＭＳ 明朝" charset="-128"/>
              <a:cs typeface="ＭＳ 明朝" charset="-128"/>
            </a:endParaRPr>
          </a:p>
        </p:txBody>
      </p:sp>
    </p:spTree>
    <p:extLst>
      <p:ext uri="{BB962C8B-B14F-4D97-AF65-F5344CB8AC3E}">
        <p14:creationId xmlns:p14="http://schemas.microsoft.com/office/powerpoint/2010/main" val="22302745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just"/>
            <a:r>
              <a:rPr kumimoji="0" lang="ja-JP" dirty="0">
                <a:solidFill>
                  <a:schemeClr val="tx1"/>
                </a:solidFill>
                <a:latin typeface="ＭＳ 明朝" charset="-128"/>
              </a:rPr>
              <a:t>■</a:t>
            </a:r>
            <a:r>
              <a:rPr kumimoji="0" lang="en-US" altLang="ja-JP" dirty="0">
                <a:solidFill>
                  <a:schemeClr val="tx1"/>
                </a:solidFill>
                <a:latin typeface="ＭＳ 明朝" charset="-128"/>
              </a:rPr>
              <a:t>	</a:t>
            </a:r>
            <a:r>
              <a:rPr kumimoji="0" lang="ja-JP" altLang="en-US" dirty="0">
                <a:solidFill>
                  <a:schemeClr val="tx1"/>
                </a:solidFill>
                <a:latin typeface="ＭＳ 明朝" charset="-128"/>
              </a:rPr>
              <a:t>参考文献</a:t>
            </a:r>
            <a:endParaRPr kumimoji="0" lang="ja-JP" dirty="0">
              <a:solidFill>
                <a:schemeClr val="tx1"/>
              </a:solidFill>
              <a:latin typeface="ＭＳ 明朝" charset="-128"/>
            </a:endParaRPr>
          </a:p>
        </p:txBody>
      </p:sp>
      <p:sp>
        <p:nvSpPr>
          <p:cNvPr id="38915" name="Rectangle 3"/>
          <p:cNvSpPr>
            <a:spLocks noGrp="1" noChangeArrowheads="1"/>
          </p:cNvSpPr>
          <p:nvPr>
            <p:ph type="body" idx="1"/>
          </p:nvPr>
        </p:nvSpPr>
        <p:spPr>
          <a:xfrm>
            <a:off x="568325" y="1705919"/>
            <a:ext cx="5661446" cy="3446162"/>
          </a:xfrm>
        </p:spPr>
        <p:txBody>
          <a:bodyPr/>
          <a:lstStyle/>
          <a:p>
            <a:pPr algn="just"/>
            <a:r>
              <a:rPr kumimoji="0" lang="ja-JP" altLang="en-US" sz="2000" dirty="0">
                <a:solidFill>
                  <a:srgbClr val="000000"/>
                </a:solidFill>
                <a:latin typeface="ＭＳ 明朝" charset="-128"/>
                <a:ea typeface="ＭＳ 明朝" charset="-128"/>
                <a:cs typeface="ＭＳ 明朝" charset="-128"/>
              </a:rPr>
              <a:t>森岡清美、望月嵩</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新しい家族社会学 四訂版</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培風館、</a:t>
            </a:r>
            <a:r>
              <a:rPr kumimoji="0" lang="en-US" altLang="ja-JP" sz="2000" dirty="0">
                <a:solidFill>
                  <a:srgbClr val="000000"/>
                </a:solidFill>
                <a:latin typeface="ＭＳ 明朝" charset="-128"/>
                <a:ea typeface="ＭＳ 明朝" charset="-128"/>
                <a:cs typeface="ＭＳ 明朝" charset="-128"/>
              </a:rPr>
              <a:t>1997</a:t>
            </a:r>
          </a:p>
          <a:p>
            <a:pPr algn="just"/>
            <a:r>
              <a:rPr kumimoji="0" lang="ja-JP" altLang="en-US" sz="2000" dirty="0">
                <a:solidFill>
                  <a:srgbClr val="000000"/>
                </a:solidFill>
                <a:latin typeface="ＭＳ 明朝" charset="-128"/>
                <a:ea typeface="ＭＳ 明朝" charset="-128"/>
                <a:cs typeface="ＭＳ 明朝" charset="-128"/>
              </a:rPr>
              <a:t>上野千鶴子</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家父長制と資本制</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マルクス主義フェミニズムの地平</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岩波書店、</a:t>
            </a:r>
            <a:r>
              <a:rPr kumimoji="0" lang="en-US" altLang="ja-JP" sz="2000" dirty="0">
                <a:solidFill>
                  <a:srgbClr val="000000"/>
                </a:solidFill>
                <a:latin typeface="ＭＳ 明朝" charset="-128"/>
                <a:ea typeface="ＭＳ 明朝" charset="-128"/>
                <a:cs typeface="ＭＳ 明朝" charset="-128"/>
              </a:rPr>
              <a:t>1990</a:t>
            </a:r>
          </a:p>
          <a:p>
            <a:pPr algn="just"/>
            <a:r>
              <a:rPr kumimoji="0" lang="ja-JP" altLang="en-US" sz="2000" dirty="0">
                <a:solidFill>
                  <a:srgbClr val="000000"/>
                </a:solidFill>
                <a:latin typeface="ＭＳ 明朝" charset="-128"/>
                <a:ea typeface="ＭＳ 明朝" charset="-128"/>
                <a:cs typeface="ＭＳ 明朝" charset="-128"/>
              </a:rPr>
              <a:t>袖井孝子</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変わる家族変わらない絆</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ミネルヴァ書房、</a:t>
            </a:r>
            <a:r>
              <a:rPr kumimoji="0" lang="en-US" altLang="ja-JP" sz="2000" dirty="0">
                <a:solidFill>
                  <a:srgbClr val="000000"/>
                </a:solidFill>
                <a:latin typeface="ＭＳ 明朝" charset="-128"/>
                <a:ea typeface="ＭＳ 明朝" charset="-128"/>
                <a:cs typeface="ＭＳ 明朝" charset="-128"/>
              </a:rPr>
              <a:t>2005</a:t>
            </a:r>
          </a:p>
          <a:p>
            <a:pPr marL="0" indent="0" algn="just">
              <a:buNone/>
            </a:pPr>
            <a:r>
              <a:rPr kumimoji="0" lang="ja-JP" altLang="en-US" sz="2000" dirty="0">
                <a:solidFill>
                  <a:srgbClr val="000000"/>
                </a:solidFill>
                <a:latin typeface="ＭＳ 明朝" charset="-128"/>
                <a:ea typeface="ＭＳ 明朝" charset="-128"/>
                <a:cs typeface="ＭＳ 明朝" charset="-128"/>
              </a:rPr>
              <a:t>★上記の本はアマゾンの中古で買うと安い。</a:t>
            </a:r>
            <a:endParaRPr kumimoji="0" lang="en-US" altLang="ja-JP" sz="2000" dirty="0">
              <a:solidFill>
                <a:srgbClr val="000000"/>
              </a:solidFill>
              <a:latin typeface="ＭＳ 明朝" charset="-128"/>
              <a:ea typeface="ＭＳ 明朝" charset="-128"/>
              <a:cs typeface="ＭＳ 明朝" charset="-128"/>
            </a:endParaRPr>
          </a:p>
          <a:p>
            <a:pPr algn="just"/>
            <a:r>
              <a:rPr kumimoji="0" lang="ja-JP" altLang="en-US" sz="2000" dirty="0">
                <a:solidFill>
                  <a:srgbClr val="000000"/>
                </a:solidFill>
                <a:latin typeface="ＭＳ 明朝" charset="-128"/>
                <a:ea typeface="ＭＳ 明朝" charset="-128"/>
                <a:cs typeface="ＭＳ 明朝" charset="-128"/>
              </a:rPr>
              <a:t>原俊彦、岩波新書</a:t>
            </a:r>
            <a:r>
              <a:rPr kumimoji="0" lang="en-US" altLang="ja-JP" sz="2000" dirty="0">
                <a:solidFill>
                  <a:srgbClr val="000000"/>
                </a:solidFill>
                <a:latin typeface="ＭＳ 明朝" charset="-128"/>
                <a:ea typeface="ＭＳ 明朝" charset="-128"/>
                <a:cs typeface="ＭＳ 明朝" charset="-128"/>
              </a:rPr>
              <a:t>『</a:t>
            </a:r>
            <a:r>
              <a:rPr kumimoji="0" lang="ja-JP" altLang="en-US" sz="2000" dirty="0">
                <a:solidFill>
                  <a:srgbClr val="000000"/>
                </a:solidFill>
                <a:latin typeface="ＭＳ 明朝" charset="-128"/>
                <a:ea typeface="ＭＳ 明朝" charset="-128"/>
                <a:cs typeface="ＭＳ 明朝" charset="-128"/>
              </a:rPr>
              <a:t>サピエンス減少－縮減する未来の課題を探る</a:t>
            </a:r>
            <a:r>
              <a:rPr kumimoji="0" lang="en-US" altLang="ja-JP" sz="2000" dirty="0">
                <a:solidFill>
                  <a:srgbClr val="000000"/>
                </a:solidFill>
                <a:latin typeface="ＭＳ 明朝" charset="-128"/>
                <a:ea typeface="ＭＳ 明朝" charset="-128"/>
                <a:cs typeface="ＭＳ 明朝" charset="-128"/>
              </a:rPr>
              <a:t>』2023</a:t>
            </a:r>
            <a:r>
              <a:rPr kumimoji="0" lang="ja-JP" altLang="en-US" sz="2000" dirty="0">
                <a:solidFill>
                  <a:srgbClr val="000000"/>
                </a:solidFill>
                <a:latin typeface="ＭＳ 明朝" charset="-128"/>
                <a:ea typeface="ＭＳ 明朝" charset="-128"/>
                <a:cs typeface="ＭＳ 明朝" charset="-128"/>
              </a:rPr>
              <a:t>年（</a:t>
            </a:r>
            <a:r>
              <a:rPr kumimoji="0" lang="en-US" altLang="ja-JP" sz="2000" dirty="0">
                <a:solidFill>
                  <a:srgbClr val="000000"/>
                </a:solidFill>
                <a:latin typeface="ＭＳ 明朝" charset="-128"/>
                <a:ea typeface="ＭＳ 明朝" charset="-128"/>
                <a:cs typeface="ＭＳ 明朝" charset="-128"/>
              </a:rPr>
              <a:t>880</a:t>
            </a:r>
            <a:r>
              <a:rPr kumimoji="0" lang="ja-JP" altLang="en-US" sz="2000" dirty="0">
                <a:solidFill>
                  <a:srgbClr val="000000"/>
                </a:solidFill>
                <a:latin typeface="ＭＳ 明朝" charset="-128"/>
                <a:ea typeface="ＭＳ 明朝" charset="-128"/>
                <a:cs typeface="ＭＳ 明朝" charset="-128"/>
              </a:rPr>
              <a:t>円＋税）</a:t>
            </a:r>
            <a:endParaRPr kumimoji="0" lang="en-US" altLang="ja-JP" sz="2000" dirty="0">
              <a:solidFill>
                <a:srgbClr val="000000"/>
              </a:solidFill>
              <a:latin typeface="ＭＳ 明朝" charset="-128"/>
              <a:ea typeface="ＭＳ 明朝" charset="-128"/>
              <a:cs typeface="ＭＳ 明朝" charset="-128"/>
            </a:endParaRPr>
          </a:p>
          <a:p>
            <a:pPr marL="0" indent="0" algn="just">
              <a:buNone/>
            </a:pPr>
            <a:endParaRPr kumimoji="0" lang="en-US" altLang="ja-JP" sz="2400" dirty="0">
              <a:solidFill>
                <a:srgbClr val="000000"/>
              </a:solidFill>
              <a:latin typeface="ＭＳ 明朝" charset="-128"/>
              <a:ea typeface="ＭＳ 明朝" charset="-128"/>
              <a:cs typeface="ＭＳ 明朝" charset="-128"/>
            </a:endParaRPr>
          </a:p>
          <a:p>
            <a:pPr algn="just"/>
            <a:endParaRPr kumimoji="0" lang="en-US" altLang="ja-JP" sz="2400" dirty="0">
              <a:solidFill>
                <a:srgbClr val="000000"/>
              </a:solidFill>
              <a:latin typeface="ＭＳ 明朝" charset="-128"/>
              <a:ea typeface="ＭＳ 明朝" charset="-128"/>
              <a:cs typeface="ＭＳ 明朝" charset="-128"/>
            </a:endParaRPr>
          </a:p>
          <a:p>
            <a:pPr algn="just"/>
            <a:endParaRPr kumimoji="0" lang="en-US" altLang="ja-JP" sz="2400" dirty="0">
              <a:solidFill>
                <a:srgbClr val="000000"/>
              </a:solidFill>
              <a:latin typeface="ＭＳ 明朝" charset="-128"/>
              <a:ea typeface="ＭＳ 明朝" charset="-128"/>
              <a:cs typeface="ＭＳ 明朝" charset="-128"/>
            </a:endParaRPr>
          </a:p>
        </p:txBody>
      </p:sp>
      <p:pic>
        <p:nvPicPr>
          <p:cNvPr id="2" name="Picture 2">
            <a:extLst>
              <a:ext uri="{FF2B5EF4-FFF2-40B4-BE49-F238E27FC236}">
                <a16:creationId xmlns:a16="http://schemas.microsoft.com/office/drawing/2014/main" id="{9E376661-CFC8-8F96-B0FB-5C4F5E85C8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3866" y="1844824"/>
            <a:ext cx="2191809" cy="353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7366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BDBCA-D35E-90EE-E541-293B89C0CC7E}"/>
              </a:ext>
            </a:extLst>
          </p:cNvPr>
          <p:cNvSpPr>
            <a:spLocks noGrp="1"/>
          </p:cNvSpPr>
          <p:nvPr>
            <p:ph type="ctrTitle"/>
          </p:nvPr>
        </p:nvSpPr>
        <p:spPr>
          <a:xfrm>
            <a:off x="685800" y="908720"/>
            <a:ext cx="7772400" cy="1371600"/>
          </a:xfrm>
        </p:spPr>
        <p:txBody>
          <a:bodyPr wrap="square" anchor="t" anchorCtr="0">
            <a:normAutofit/>
          </a:bodyPr>
          <a:lstStyle/>
          <a:p>
            <a:pPr>
              <a:lnSpc>
                <a:spcPct val="90000"/>
              </a:lnSpc>
            </a:pPr>
            <a:r>
              <a:rPr lang="en-US" altLang="ja-JP" sz="3400" dirty="0"/>
              <a:t>【</a:t>
            </a:r>
            <a:r>
              <a:rPr lang="ja-JP" altLang="en-US" sz="3400" dirty="0"/>
              <a:t>家族をめぐる話題１</a:t>
            </a:r>
            <a:r>
              <a:rPr lang="en-US" altLang="ja-JP" sz="3400" dirty="0"/>
              <a:t>】</a:t>
            </a:r>
            <a:br>
              <a:rPr lang="en-US" altLang="ja-JP" sz="3400" dirty="0"/>
            </a:br>
            <a:r>
              <a:rPr lang="ja-JP" altLang="en-US" sz="3400" dirty="0"/>
              <a:t>「親ガチャ」って言葉、聞いたことある人？</a:t>
            </a:r>
            <a:endParaRPr lang="en-US" sz="3400" dirty="0"/>
          </a:p>
        </p:txBody>
      </p:sp>
      <p:sp>
        <p:nvSpPr>
          <p:cNvPr id="3" name="コンテンツ プレースホルダー 2">
            <a:extLst>
              <a:ext uri="{FF2B5EF4-FFF2-40B4-BE49-F238E27FC236}">
                <a16:creationId xmlns:a16="http://schemas.microsoft.com/office/drawing/2014/main" id="{EBC78DC5-37E5-DC83-A2C5-7046DD06F7F0}"/>
              </a:ext>
            </a:extLst>
          </p:cNvPr>
          <p:cNvSpPr>
            <a:spLocks noGrp="1"/>
          </p:cNvSpPr>
          <p:nvPr>
            <p:ph type="subTitle" idx="1"/>
          </p:nvPr>
        </p:nvSpPr>
        <p:spPr>
          <a:xfrm>
            <a:off x="650029" y="2636912"/>
            <a:ext cx="7772400" cy="3528392"/>
          </a:xfrm>
        </p:spPr>
        <p:txBody>
          <a:bodyPr wrap="square" anchor="t">
            <a:normAutofit/>
          </a:bodyPr>
          <a:lstStyle/>
          <a:p>
            <a:pPr marL="0" indent="0">
              <a:lnSpc>
                <a:spcPct val="90000"/>
              </a:lnSpc>
              <a:buNone/>
            </a:pPr>
            <a:r>
              <a:rPr lang="en-US" altLang="ja-JP" sz="2000" dirty="0"/>
              <a:t>【google】 </a:t>
            </a:r>
            <a:r>
              <a:rPr lang="ja-JP" altLang="en-US" sz="2000" dirty="0"/>
              <a:t>親ガチャ（おやガチャ）は、生まれもった容姿や能力、家庭環境によって人生が大きく左右されるという認識に立ち、「生まれてくる子供は親を選べない」ことを、スマホゲームの「ガチャ」 に例えた日本のインターネットスラング。</a:t>
            </a:r>
            <a:endParaRPr lang="en-US" altLang="ja-JP" sz="2000" dirty="0"/>
          </a:p>
          <a:p>
            <a:pPr marL="0" indent="0">
              <a:lnSpc>
                <a:spcPct val="90000"/>
              </a:lnSpc>
              <a:buNone/>
            </a:pPr>
            <a:r>
              <a:rPr lang="en-US" altLang="ja-JP" sz="2000" dirty="0"/>
              <a:t>【</a:t>
            </a:r>
            <a:r>
              <a:rPr lang="en-US" altLang="ja-JP" sz="2000" dirty="0" err="1"/>
              <a:t>GooglePlay</a:t>
            </a:r>
            <a:r>
              <a:rPr lang="en-US" altLang="ja-JP" sz="2000" dirty="0"/>
              <a:t>] 】   </a:t>
            </a:r>
            <a:r>
              <a:rPr lang="ja-JP" altLang="en-US" sz="2000" dirty="0">
                <a:hlinkClick r:id="rId2"/>
              </a:rPr>
              <a:t>親ガチャ・ゲーム</a:t>
            </a:r>
            <a:endParaRPr lang="en-US" altLang="ja-JP" sz="2000" dirty="0"/>
          </a:p>
          <a:p>
            <a:pPr marL="0" indent="0">
              <a:lnSpc>
                <a:spcPct val="90000"/>
              </a:lnSpc>
              <a:buNone/>
            </a:pPr>
            <a:r>
              <a:rPr lang="ja-JP" altLang="en-US" sz="2000" dirty="0"/>
              <a:t>あなたの性能は親次第。最強の両親を引き当てて、幸せになろう！</a:t>
            </a:r>
          </a:p>
          <a:p>
            <a:pPr marL="0" indent="0">
              <a:lnSpc>
                <a:spcPct val="90000"/>
              </a:lnSpc>
              <a:buNone/>
            </a:pPr>
            <a:r>
              <a:rPr lang="ja-JP" altLang="en-US" sz="2000" dirty="0"/>
              <a:t>明日は運動会。家族で囲む夕食の席で、両親はあなたに期待の言葉をかけてくれます。でも、この親の子供が、そうそう簡単に活躍できるものなのでしょうか。</a:t>
            </a:r>
          </a:p>
          <a:p>
            <a:pPr marL="0" indent="0">
              <a:lnSpc>
                <a:spcPct val="90000"/>
              </a:lnSpc>
              <a:buNone/>
            </a:pPr>
            <a:r>
              <a:rPr lang="ja-JP" altLang="en-US" sz="2000" dirty="0"/>
              <a:t>そこで、親ガチャです！</a:t>
            </a:r>
          </a:p>
          <a:p>
            <a:pPr marL="0" indent="0">
              <a:lnSpc>
                <a:spcPct val="90000"/>
              </a:lnSpc>
              <a:buNone/>
            </a:pPr>
            <a:r>
              <a:rPr lang="ja-JP" altLang="en-US" sz="2000" dirty="0"/>
              <a:t>「親コイン」を使ってガチャを繰り返し、素敵な両親を手に入れましょう。</a:t>
            </a:r>
            <a:endParaRPr lang="en-US" altLang="ja-JP" sz="2000" dirty="0"/>
          </a:p>
          <a:p>
            <a:pPr marL="0" indent="0">
              <a:lnSpc>
                <a:spcPct val="90000"/>
              </a:lnSpc>
              <a:buNone/>
            </a:pPr>
            <a:endParaRPr lang="ja-JP" altLang="en-US" sz="2000" dirty="0"/>
          </a:p>
          <a:p>
            <a:pPr>
              <a:lnSpc>
                <a:spcPct val="90000"/>
              </a:lnSpc>
            </a:pPr>
            <a:endParaRPr lang="en-US" sz="2000" dirty="0"/>
          </a:p>
        </p:txBody>
      </p:sp>
    </p:spTree>
    <p:extLst>
      <p:ext uri="{BB962C8B-B14F-4D97-AF65-F5344CB8AC3E}">
        <p14:creationId xmlns:p14="http://schemas.microsoft.com/office/powerpoint/2010/main" val="40783939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683568" y="1700808"/>
            <a:ext cx="7850832" cy="4248472"/>
          </a:xfrm>
        </p:spPr>
        <p:txBody>
          <a:bodyPr/>
          <a:lstStyle/>
          <a:p>
            <a:pPr marL="0" indent="0" eaLnBrk="1" hangingPunct="1">
              <a:lnSpc>
                <a:spcPct val="90000"/>
              </a:lnSpc>
              <a:buNone/>
            </a:pPr>
            <a:r>
              <a:rPr lang="ja-JP" altLang="en-US" sz="3200" dirty="0"/>
              <a:t>第</a:t>
            </a:r>
            <a:r>
              <a:rPr lang="en-US" altLang="ja-JP" sz="3200" dirty="0"/>
              <a:t>2</a:t>
            </a:r>
            <a:r>
              <a:rPr lang="ja-JP" altLang="en-US" sz="3200"/>
              <a:t>回 </a:t>
            </a:r>
            <a:r>
              <a:rPr lang="en-US" altLang="ja-JP" sz="3200"/>
              <a:t>4</a:t>
            </a:r>
            <a:r>
              <a:rPr lang="ja-JP" altLang="en-US" sz="3200" dirty="0"/>
              <a:t>月</a:t>
            </a:r>
            <a:r>
              <a:rPr lang="en-US" altLang="ja-JP" sz="3200" dirty="0"/>
              <a:t>15</a:t>
            </a:r>
            <a:r>
              <a:rPr lang="ja-JP" altLang="en-US" sz="3200" dirty="0"/>
              <a:t>日（火）</a:t>
            </a:r>
            <a:endParaRPr lang="en-US" altLang="ja-JP" sz="3200" dirty="0"/>
          </a:p>
          <a:p>
            <a:pPr marL="0" indent="0" eaLnBrk="1" hangingPunct="1">
              <a:lnSpc>
                <a:spcPct val="90000"/>
              </a:lnSpc>
              <a:buNone/>
            </a:pPr>
            <a:r>
              <a:rPr lang="en-US" altLang="ja-JP" sz="3200" dirty="0"/>
              <a:t>【</a:t>
            </a:r>
            <a:r>
              <a:rPr lang="ja-JP" altLang="en-US" sz="3200" dirty="0"/>
              <a:t>家族分析の手がかり</a:t>
            </a:r>
            <a:r>
              <a:rPr lang="en-US" altLang="ja-JP" sz="3200" dirty="0"/>
              <a:t>】</a:t>
            </a:r>
            <a:r>
              <a:rPr lang="ja-JP" altLang="en-US" sz="3200" dirty="0"/>
              <a:t>家族にかかわる用語、家族の類型</a:t>
            </a:r>
            <a:endParaRPr lang="en-US" altLang="ja-JP" sz="3200" dirty="0"/>
          </a:p>
          <a:p>
            <a:pPr marL="0" indent="0" eaLnBrk="1" hangingPunct="1">
              <a:lnSpc>
                <a:spcPct val="90000"/>
              </a:lnSpc>
              <a:buNone/>
            </a:pPr>
            <a:r>
              <a:rPr lang="en-US" altLang="ja-JP" sz="3200" dirty="0"/>
              <a:t>【</a:t>
            </a:r>
            <a:r>
              <a:rPr lang="ja-JP" altLang="en-US" sz="3200" dirty="0"/>
              <a:t>事前学習</a:t>
            </a:r>
            <a:r>
              <a:rPr lang="en-US" altLang="ja-JP" sz="3200" dirty="0"/>
              <a:t>】</a:t>
            </a:r>
            <a:r>
              <a:rPr lang="ja-JP" altLang="en-US" sz="3200" dirty="0"/>
              <a:t>ネット検索を使い、家父長制、父系制</a:t>
            </a:r>
            <a:r>
              <a:rPr lang="en-US" altLang="ja-JP" sz="3200" dirty="0"/>
              <a:t>/</a:t>
            </a:r>
            <a:r>
              <a:rPr lang="ja-JP" altLang="en-US" sz="3200" dirty="0"/>
              <a:t>母系制、定位家族</a:t>
            </a:r>
            <a:r>
              <a:rPr lang="en-US" altLang="ja-JP" sz="3200" dirty="0"/>
              <a:t>/</a:t>
            </a:r>
            <a:r>
              <a:rPr lang="ja-JP" altLang="en-US" sz="3200" dirty="0"/>
              <a:t>生殖家族、複合家族</a:t>
            </a:r>
            <a:r>
              <a:rPr lang="en-US" altLang="ja-JP" sz="3200" dirty="0"/>
              <a:t>/</a:t>
            </a:r>
            <a:r>
              <a:rPr lang="ja-JP" altLang="en-US" sz="3200" dirty="0"/>
              <a:t>直系家族</a:t>
            </a:r>
            <a:r>
              <a:rPr lang="en-US" altLang="ja-JP" sz="3200" dirty="0"/>
              <a:t>/</a:t>
            </a:r>
            <a:r>
              <a:rPr lang="ja-JP" altLang="en-US" sz="3200" dirty="0"/>
              <a:t>核家族など、家族の類型・分類 について調べてみよう。</a:t>
            </a:r>
          </a:p>
          <a:p>
            <a:pPr marL="0" indent="0" eaLnBrk="1" hangingPunct="1">
              <a:lnSpc>
                <a:spcPct val="90000"/>
              </a:lnSpc>
              <a:buNone/>
            </a:pPr>
            <a:r>
              <a:rPr lang="en-US" altLang="ja-JP" sz="3200" dirty="0"/>
              <a:t>【</a:t>
            </a:r>
            <a:r>
              <a:rPr lang="ja-JP" altLang="en-US" sz="3200" dirty="0"/>
              <a:t>事後学習</a:t>
            </a:r>
            <a:r>
              <a:rPr lang="en-US" altLang="ja-JP" sz="3200" dirty="0"/>
              <a:t>】</a:t>
            </a:r>
            <a:r>
              <a:rPr lang="ja-JP" altLang="en-US" sz="3200" dirty="0"/>
              <a:t>講義を元に家族の類型・分類について、まとめてみよう。</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30</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BDBCA-D35E-90EE-E541-293B89C0CC7E}"/>
              </a:ext>
            </a:extLst>
          </p:cNvPr>
          <p:cNvSpPr>
            <a:spLocks noGrp="1"/>
          </p:cNvSpPr>
          <p:nvPr>
            <p:ph type="ctrTitle"/>
          </p:nvPr>
        </p:nvSpPr>
        <p:spPr>
          <a:xfrm>
            <a:off x="790015" y="1157588"/>
            <a:ext cx="6222626" cy="721639"/>
          </a:xfrm>
        </p:spPr>
        <p:txBody>
          <a:bodyPr wrap="square" anchor="t" anchorCtr="0">
            <a:normAutofit/>
          </a:bodyPr>
          <a:lstStyle/>
          <a:p>
            <a:pPr algn="l">
              <a:lnSpc>
                <a:spcPct val="90000"/>
              </a:lnSpc>
            </a:pPr>
            <a:r>
              <a:rPr lang="ja-JP" altLang="en-US" sz="3600" dirty="0"/>
              <a:t>東大生の親の世帯年収は？</a:t>
            </a:r>
            <a:endParaRPr lang="en-US" sz="2100" dirty="0"/>
          </a:p>
        </p:txBody>
      </p:sp>
      <p:sp>
        <p:nvSpPr>
          <p:cNvPr id="3" name="コンテンツ プレースホルダー 2">
            <a:extLst>
              <a:ext uri="{FF2B5EF4-FFF2-40B4-BE49-F238E27FC236}">
                <a16:creationId xmlns:a16="http://schemas.microsoft.com/office/drawing/2014/main" id="{EBC78DC5-37E5-DC83-A2C5-7046DD06F7F0}"/>
              </a:ext>
            </a:extLst>
          </p:cNvPr>
          <p:cNvSpPr>
            <a:spLocks noGrp="1"/>
          </p:cNvSpPr>
          <p:nvPr>
            <p:ph type="subTitle" idx="1"/>
          </p:nvPr>
        </p:nvSpPr>
        <p:spPr>
          <a:xfrm>
            <a:off x="800686" y="2708920"/>
            <a:ext cx="7836274" cy="3672127"/>
          </a:xfrm>
        </p:spPr>
        <p:txBody>
          <a:bodyPr wrap="square" anchor="t">
            <a:normAutofit fontScale="62500" lnSpcReduction="20000"/>
          </a:bodyPr>
          <a:lstStyle/>
          <a:p>
            <a:pPr algn="l"/>
            <a:r>
              <a:rPr lang="en-US" altLang="ja-JP" sz="2250" dirty="0"/>
              <a:t>2021</a:t>
            </a:r>
            <a:r>
              <a:rPr lang="ja-JP" altLang="en-US" sz="2250" dirty="0"/>
              <a:t>年度東京大学の学生生活実態調査（</a:t>
            </a:r>
            <a:r>
              <a:rPr lang="en-US" altLang="ja-JP" sz="2250" dirty="0"/>
              <a:t>n</a:t>
            </a:r>
            <a:r>
              <a:rPr lang="ja-JP" altLang="en-US" sz="2250" dirty="0"/>
              <a:t>＝</a:t>
            </a:r>
            <a:r>
              <a:rPr lang="en-US" altLang="ja-JP" sz="2250" dirty="0"/>
              <a:t>1510</a:t>
            </a:r>
            <a:r>
              <a:rPr lang="ja-JP" altLang="en-US" sz="2250" dirty="0"/>
              <a:t>）</a:t>
            </a:r>
            <a:endParaRPr lang="en-US" altLang="ja-JP" sz="2250" dirty="0"/>
          </a:p>
          <a:p>
            <a:pPr algn="l"/>
            <a:r>
              <a:rPr lang="ja-JP" altLang="en-US" sz="2250" dirty="0"/>
              <a:t>出典：東京大学（</a:t>
            </a:r>
            <a:r>
              <a:rPr lang="en-US" altLang="ja-JP" sz="2250" dirty="0">
                <a:hlinkClick r:id="rId2"/>
              </a:rPr>
              <a:t>https://</a:t>
            </a:r>
            <a:r>
              <a:rPr lang="en-US" altLang="ja-JP" sz="2250" dirty="0" err="1">
                <a:hlinkClick r:id="rId2"/>
              </a:rPr>
              <a:t>www.u-tokyo.ac.jp</a:t>
            </a:r>
            <a:r>
              <a:rPr lang="en-US" altLang="ja-JP" sz="2250" dirty="0">
                <a:hlinkClick r:id="rId2"/>
              </a:rPr>
              <a:t>/content/400208670.pdf</a:t>
            </a:r>
            <a:r>
              <a:rPr lang="ja-JP" altLang="en-US" sz="2250" dirty="0"/>
              <a:t>）</a:t>
            </a:r>
            <a:endParaRPr lang="en-US" altLang="ja-JP" sz="2250" dirty="0"/>
          </a:p>
          <a:p>
            <a:pPr marL="342900" indent="-342900">
              <a:buFont typeface="Wingdings" panose="05000000000000000000" pitchFamily="2" charset="2"/>
              <a:buChar char="q"/>
            </a:pPr>
            <a:r>
              <a:rPr lang="en-US" altLang="ja-JP" sz="2250" dirty="0"/>
              <a:t>450</a:t>
            </a:r>
            <a:r>
              <a:rPr lang="ja-JP" altLang="en-US" sz="2250" dirty="0"/>
              <a:t>万円未満 </a:t>
            </a:r>
            <a:r>
              <a:rPr lang="en-US" altLang="ja-JP" sz="2250" dirty="0"/>
              <a:t>10.8</a:t>
            </a:r>
            <a:r>
              <a:rPr lang="ja-JP" altLang="en-US" sz="2250" dirty="0"/>
              <a:t>％</a:t>
            </a:r>
          </a:p>
          <a:p>
            <a:pPr marL="342900" indent="-342900">
              <a:buFont typeface="Wingdings" panose="05000000000000000000" pitchFamily="2" charset="2"/>
              <a:buChar char="q"/>
            </a:pPr>
            <a:r>
              <a:rPr lang="en-US" altLang="ja-JP" sz="2250" dirty="0"/>
              <a:t>450</a:t>
            </a:r>
            <a:r>
              <a:rPr lang="ja-JP" altLang="en-US" sz="2250" dirty="0"/>
              <a:t>万円以上</a:t>
            </a:r>
            <a:r>
              <a:rPr lang="en-US" altLang="ja-JP" sz="2250" dirty="0"/>
              <a:t>750</a:t>
            </a:r>
            <a:r>
              <a:rPr lang="ja-JP" altLang="en-US" sz="2250" dirty="0"/>
              <a:t>万円未満 </a:t>
            </a:r>
            <a:r>
              <a:rPr lang="en-US" altLang="ja-JP" sz="2250" dirty="0"/>
              <a:t>11.2</a:t>
            </a:r>
            <a:r>
              <a:rPr lang="ja-JP" altLang="en-US" sz="2250" dirty="0"/>
              <a:t>％</a:t>
            </a:r>
          </a:p>
          <a:p>
            <a:pPr marL="342900" indent="-342900">
              <a:buFont typeface="Wingdings" panose="05000000000000000000" pitchFamily="2" charset="2"/>
              <a:buChar char="q"/>
            </a:pPr>
            <a:r>
              <a:rPr lang="en-US" altLang="ja-JP" sz="2250" dirty="0"/>
              <a:t>750</a:t>
            </a:r>
            <a:r>
              <a:rPr lang="ja-JP" altLang="en-US" sz="2250" dirty="0"/>
              <a:t>万円以上</a:t>
            </a:r>
            <a:r>
              <a:rPr lang="en-US" altLang="ja-JP" sz="2250" dirty="0"/>
              <a:t>950</a:t>
            </a:r>
            <a:r>
              <a:rPr lang="ja-JP" altLang="en-US" sz="2250" dirty="0"/>
              <a:t>万円未満 </a:t>
            </a:r>
            <a:r>
              <a:rPr lang="en-US" altLang="ja-JP" sz="2250" dirty="0"/>
              <a:t>13.2</a:t>
            </a:r>
            <a:r>
              <a:rPr lang="ja-JP" altLang="en-US" sz="2250" dirty="0"/>
              <a:t>％</a:t>
            </a:r>
          </a:p>
          <a:p>
            <a:pPr marL="342900" indent="-342900">
              <a:buFont typeface="Wingdings" panose="05000000000000000000" pitchFamily="2" charset="2"/>
              <a:buChar char="q"/>
            </a:pPr>
            <a:r>
              <a:rPr lang="en-US" altLang="ja-JP" sz="2250" dirty="0"/>
              <a:t>950</a:t>
            </a:r>
            <a:r>
              <a:rPr lang="ja-JP" altLang="en-US" sz="2250" dirty="0"/>
              <a:t>万円以上</a:t>
            </a:r>
            <a:r>
              <a:rPr lang="en-US" altLang="ja-JP" sz="2250" dirty="0"/>
              <a:t>1050</a:t>
            </a:r>
            <a:r>
              <a:rPr lang="ja-JP" altLang="en-US" sz="2250" dirty="0"/>
              <a:t>万円未満 </a:t>
            </a:r>
            <a:r>
              <a:rPr lang="en-US" altLang="ja-JP" sz="2250" dirty="0"/>
              <a:t>10.2</a:t>
            </a:r>
            <a:r>
              <a:rPr lang="ja-JP" altLang="en-US" sz="2250" dirty="0"/>
              <a:t>％</a:t>
            </a:r>
          </a:p>
          <a:p>
            <a:pPr marL="342900" indent="-342900">
              <a:buFont typeface="Wingdings" panose="05000000000000000000" pitchFamily="2" charset="2"/>
              <a:buChar char="q"/>
            </a:pPr>
            <a:r>
              <a:rPr lang="en-US" altLang="ja-JP" sz="2250" dirty="0"/>
              <a:t>1050</a:t>
            </a:r>
            <a:r>
              <a:rPr lang="ja-JP" altLang="en-US" sz="2250" dirty="0"/>
              <a:t>万円以上</a:t>
            </a:r>
            <a:r>
              <a:rPr lang="en-US" altLang="ja-JP" sz="2250" dirty="0"/>
              <a:t>1250</a:t>
            </a:r>
            <a:r>
              <a:rPr lang="ja-JP" altLang="en-US" sz="2250" dirty="0"/>
              <a:t>万円未満 </a:t>
            </a:r>
            <a:r>
              <a:rPr lang="en-US" altLang="ja-JP" sz="2250" dirty="0"/>
              <a:t>12.1</a:t>
            </a:r>
            <a:r>
              <a:rPr lang="ja-JP" altLang="en-US" sz="2250" dirty="0"/>
              <a:t>％</a:t>
            </a:r>
          </a:p>
          <a:p>
            <a:pPr marL="342900" indent="-342900">
              <a:buFont typeface="Wingdings" panose="05000000000000000000" pitchFamily="2" charset="2"/>
              <a:buChar char="q"/>
            </a:pPr>
            <a:r>
              <a:rPr lang="en-US" altLang="ja-JP" sz="2250" dirty="0"/>
              <a:t>1250</a:t>
            </a:r>
            <a:r>
              <a:rPr lang="ja-JP" altLang="en-US" sz="2250" dirty="0"/>
              <a:t>万円以上 </a:t>
            </a:r>
            <a:r>
              <a:rPr lang="en-US" altLang="ja-JP" sz="2250" dirty="0"/>
              <a:t>18.6</a:t>
            </a:r>
            <a:r>
              <a:rPr lang="ja-JP" altLang="en-US" sz="2250" dirty="0"/>
              <a:t>％</a:t>
            </a:r>
          </a:p>
          <a:p>
            <a:pPr marL="342900" indent="-342900">
              <a:buFont typeface="Wingdings" panose="05000000000000000000" pitchFamily="2" charset="2"/>
              <a:buChar char="q"/>
            </a:pPr>
            <a:r>
              <a:rPr lang="ja-JP" altLang="en-US" sz="2250" dirty="0"/>
              <a:t>わからない </a:t>
            </a:r>
            <a:r>
              <a:rPr lang="en-US" altLang="ja-JP" sz="2250" dirty="0"/>
              <a:t>24.0</a:t>
            </a:r>
            <a:r>
              <a:rPr lang="ja-JP" altLang="en-US" sz="2250" dirty="0"/>
              <a:t>％</a:t>
            </a:r>
            <a:endParaRPr lang="en-US" altLang="ja-JP" sz="2250" dirty="0"/>
          </a:p>
          <a:p>
            <a:pPr algn="l">
              <a:lnSpc>
                <a:spcPct val="120000"/>
              </a:lnSpc>
            </a:pPr>
            <a:r>
              <a:rPr lang="ja-JP" altLang="en-US" sz="2250" dirty="0"/>
              <a:t>★</a:t>
            </a:r>
            <a:r>
              <a:rPr lang="en-US" altLang="ja-JP" sz="2250" dirty="0"/>
              <a:t>2021</a:t>
            </a:r>
            <a:r>
              <a:rPr lang="ja-JP" altLang="en-US" sz="2250" dirty="0"/>
              <a:t>年の日本の世帯所得の中央値（全世帯の</a:t>
            </a:r>
            <a:r>
              <a:rPr lang="en-US" altLang="ja-JP" sz="2250" dirty="0"/>
              <a:t>50</a:t>
            </a:r>
            <a:r>
              <a:rPr lang="ja-JP" altLang="en-US" sz="2250" dirty="0"/>
              <a:t>％）は</a:t>
            </a:r>
            <a:r>
              <a:rPr lang="en-US" altLang="ja-JP" sz="2250" dirty="0"/>
              <a:t>423</a:t>
            </a:r>
            <a:r>
              <a:rPr lang="ja-JP" altLang="en-US" sz="2250" dirty="0"/>
              <a:t>万円、東大生の親では</a:t>
            </a:r>
            <a:r>
              <a:rPr lang="en-US" altLang="ja-JP" sz="2250" dirty="0"/>
              <a:t>450</a:t>
            </a:r>
            <a:r>
              <a:rPr lang="ja-JP" altLang="en-US" sz="2250" dirty="0"/>
              <a:t>万円未満は </a:t>
            </a:r>
            <a:r>
              <a:rPr lang="en-US" altLang="ja-JP" sz="2250" dirty="0"/>
              <a:t>10.8</a:t>
            </a:r>
            <a:r>
              <a:rPr lang="ja-JP" altLang="en-US" sz="2250" dirty="0"/>
              <a:t>％しかいない。つまり</a:t>
            </a:r>
            <a:r>
              <a:rPr lang="en-US" altLang="ja-JP" sz="2250" dirty="0"/>
              <a:t>90</a:t>
            </a:r>
            <a:r>
              <a:rPr lang="ja-JP" altLang="en-US" sz="2250" dirty="0"/>
              <a:t>％近くが真ん中より、上ということになる。一方、</a:t>
            </a:r>
            <a:r>
              <a:rPr lang="en-US" altLang="ja-JP" sz="2250" dirty="0"/>
              <a:t>950</a:t>
            </a:r>
            <a:r>
              <a:rPr lang="ja-JP" altLang="en-US" sz="2250" dirty="0"/>
              <a:t>万円以上は</a:t>
            </a:r>
            <a:r>
              <a:rPr lang="en-US" altLang="ja-JP" sz="2250" dirty="0"/>
              <a:t>40.9%</a:t>
            </a:r>
            <a:r>
              <a:rPr lang="ja-JP" altLang="en-US" sz="2250" dirty="0"/>
              <a:t>で、日本の世帯所得</a:t>
            </a:r>
            <a:r>
              <a:rPr lang="en-US" altLang="ja-JP" sz="2250" dirty="0"/>
              <a:t>1000</a:t>
            </a:r>
            <a:r>
              <a:rPr lang="ja-JP" altLang="en-US" sz="2250" dirty="0"/>
              <a:t>万円以上の</a:t>
            </a:r>
            <a:r>
              <a:rPr lang="en-US" altLang="ja-JP" sz="2250" dirty="0"/>
              <a:t>12.6</a:t>
            </a:r>
            <a:r>
              <a:rPr lang="ja-JP" altLang="en-US" sz="2250" dirty="0"/>
              <a:t>％と比べると圧倒的にお金持ちが多いことがわかる。</a:t>
            </a:r>
            <a:endParaRPr lang="en-US" altLang="ja-JP" sz="2250" dirty="0"/>
          </a:p>
          <a:p>
            <a:pPr algn="l"/>
            <a:endParaRPr lang="en-US" altLang="ja-JP" sz="2250" dirty="0"/>
          </a:p>
          <a:p>
            <a:pPr algn="l"/>
            <a:r>
              <a:rPr lang="ja-JP" altLang="en-US" sz="2900" dirty="0">
                <a:solidFill>
                  <a:srgbClr val="FF0000"/>
                </a:solidFill>
              </a:rPr>
              <a:t>★ただし、ほんとに親ガチャかどうかは、逆も調べないとわからない（世帯所得</a:t>
            </a:r>
            <a:r>
              <a:rPr lang="en-US" altLang="ja-JP" sz="2900" dirty="0">
                <a:solidFill>
                  <a:srgbClr val="FF0000"/>
                </a:solidFill>
              </a:rPr>
              <a:t>1000</a:t>
            </a:r>
            <a:r>
              <a:rPr lang="ja-JP" altLang="en-US" sz="2900" dirty="0">
                <a:solidFill>
                  <a:srgbClr val="FF0000"/>
                </a:solidFill>
              </a:rPr>
              <a:t>万円以上の親を持つ子どもの何％が東大に入るか？　</a:t>
            </a:r>
            <a:r>
              <a:rPr lang="ja-JP" altLang="en-US" sz="2900" dirty="0"/>
              <a:t>東大生には金持ちの子が多い＝お金持ちの子はみんな東大に入れるではない点に注意！</a:t>
            </a:r>
            <a:r>
              <a:rPr lang="ja-JP" altLang="en-US" sz="2900" dirty="0">
                <a:solidFill>
                  <a:srgbClr val="FF0000"/>
                </a:solidFill>
              </a:rPr>
              <a:t>）</a:t>
            </a:r>
            <a:endParaRPr lang="en-US" altLang="ja-JP" sz="2900" dirty="0">
              <a:solidFill>
                <a:srgbClr val="FF0000"/>
              </a:solidFill>
            </a:endParaRPr>
          </a:p>
          <a:p>
            <a:pPr algn="l"/>
            <a:endParaRPr lang="en-US" altLang="ja-JP" sz="2250" dirty="0"/>
          </a:p>
          <a:p>
            <a:pPr algn="l"/>
            <a:endParaRPr lang="en-US" altLang="ja-JP" sz="2250" dirty="0"/>
          </a:p>
          <a:p>
            <a:pPr algn="l"/>
            <a:endParaRPr lang="en-US" sz="1500" dirty="0"/>
          </a:p>
        </p:txBody>
      </p:sp>
    </p:spTree>
    <p:extLst>
      <p:ext uri="{BB962C8B-B14F-4D97-AF65-F5344CB8AC3E}">
        <p14:creationId xmlns:p14="http://schemas.microsoft.com/office/powerpoint/2010/main" val="3088647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BDBCA-D35E-90EE-E541-293B89C0CC7E}"/>
              </a:ext>
            </a:extLst>
          </p:cNvPr>
          <p:cNvSpPr>
            <a:spLocks noGrp="1"/>
          </p:cNvSpPr>
          <p:nvPr>
            <p:ph type="ctrTitle"/>
          </p:nvPr>
        </p:nvSpPr>
        <p:spPr>
          <a:xfrm>
            <a:off x="680008" y="1503975"/>
            <a:ext cx="7348376" cy="484865"/>
          </a:xfrm>
        </p:spPr>
        <p:txBody>
          <a:bodyPr wrap="square" anchor="t" anchorCtr="0">
            <a:normAutofit fontScale="90000"/>
          </a:bodyPr>
          <a:lstStyle/>
          <a:p>
            <a:pPr algn="l">
              <a:lnSpc>
                <a:spcPct val="90000"/>
              </a:lnSpc>
            </a:pPr>
            <a:r>
              <a:rPr lang="ja-JP" altLang="en-US" sz="3300" dirty="0"/>
              <a:t>親ガチャについての家族社会学的疑問</a:t>
            </a:r>
            <a:endParaRPr lang="en-US" sz="3300" dirty="0"/>
          </a:p>
        </p:txBody>
      </p:sp>
      <p:sp>
        <p:nvSpPr>
          <p:cNvPr id="3" name="コンテンツ プレースホルダー 2">
            <a:extLst>
              <a:ext uri="{FF2B5EF4-FFF2-40B4-BE49-F238E27FC236}">
                <a16:creationId xmlns:a16="http://schemas.microsoft.com/office/drawing/2014/main" id="{EBC78DC5-37E5-DC83-A2C5-7046DD06F7F0}"/>
              </a:ext>
            </a:extLst>
          </p:cNvPr>
          <p:cNvSpPr>
            <a:spLocks noGrp="1"/>
          </p:cNvSpPr>
          <p:nvPr>
            <p:ph type="subTitle" idx="1"/>
          </p:nvPr>
        </p:nvSpPr>
        <p:spPr>
          <a:xfrm>
            <a:off x="812035" y="2636912"/>
            <a:ext cx="7519930" cy="3384376"/>
          </a:xfrm>
        </p:spPr>
        <p:txBody>
          <a:bodyPr wrap="square" anchor="t">
            <a:normAutofit fontScale="77500" lnSpcReduction="20000"/>
          </a:bodyPr>
          <a:lstStyle/>
          <a:p>
            <a:pPr algn="l"/>
            <a:r>
              <a:rPr lang="ja-JP" altLang="en-US" sz="3600" dirty="0"/>
              <a:t>「格差社会・日本」では、人の幸せは親の階層・所得・学歴で決まるといわれています。</a:t>
            </a:r>
            <a:endParaRPr lang="en-US" altLang="ja-JP" sz="3600" dirty="0"/>
          </a:p>
          <a:p>
            <a:pPr algn="l"/>
            <a:endParaRPr lang="en-US" altLang="ja-JP" sz="3600" dirty="0"/>
          </a:p>
          <a:p>
            <a:pPr marL="742950" indent="-742950" algn="l">
              <a:buFont typeface="+mj-lt"/>
              <a:buAutoNum type="arabicPeriod"/>
            </a:pPr>
            <a:r>
              <a:rPr lang="ja-JP" altLang="en-US" sz="3600" dirty="0"/>
              <a:t>しかし、親ガチャ（子は親を選べない）という問題は、今に始まったことでしょうか？</a:t>
            </a:r>
            <a:endParaRPr lang="en-US" altLang="ja-JP" sz="3600" dirty="0"/>
          </a:p>
          <a:p>
            <a:pPr marL="742950" indent="-742950" algn="l">
              <a:buFont typeface="+mj-lt"/>
              <a:buAutoNum type="arabicPeriod"/>
            </a:pPr>
            <a:r>
              <a:rPr lang="ja-JP" altLang="en-US" sz="3600" dirty="0"/>
              <a:t>今のところ、親だって子を選べないのでは？</a:t>
            </a:r>
            <a:endParaRPr lang="en-US" altLang="ja-JP" sz="3600" dirty="0"/>
          </a:p>
          <a:p>
            <a:pPr marL="742950" indent="-742950" algn="l">
              <a:buFont typeface="+mj-lt"/>
              <a:buAutoNum type="arabicPeriod"/>
            </a:pPr>
            <a:r>
              <a:rPr lang="ja-JP" altLang="en-US" sz="3600" dirty="0"/>
              <a:t>もし、親と子が互いに自由に選べるようになったら問題は解決するのでしょうか？</a:t>
            </a:r>
            <a:endParaRPr lang="en-US" altLang="ja-JP" sz="3600" dirty="0"/>
          </a:p>
          <a:p>
            <a:pPr algn="l"/>
            <a:endParaRPr lang="en-US" altLang="ja-JP" sz="3600" dirty="0"/>
          </a:p>
          <a:p>
            <a:pPr algn="l"/>
            <a:endParaRPr lang="en-US" altLang="ja-JP" sz="3600" dirty="0"/>
          </a:p>
          <a:p>
            <a:pPr>
              <a:lnSpc>
                <a:spcPct val="90000"/>
              </a:lnSpc>
            </a:pPr>
            <a:endParaRPr lang="en-US" sz="1500" dirty="0"/>
          </a:p>
        </p:txBody>
      </p:sp>
    </p:spTree>
    <p:extLst>
      <p:ext uri="{BB962C8B-B14F-4D97-AF65-F5344CB8AC3E}">
        <p14:creationId xmlns:p14="http://schemas.microsoft.com/office/powerpoint/2010/main" val="582093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ja-JP" sz="4000" dirty="0"/>
              <a:t>【</a:t>
            </a:r>
            <a:r>
              <a:rPr lang="ja-JP" altLang="en-US" sz="4000" dirty="0"/>
              <a:t>家族をめぐる話題</a:t>
            </a:r>
            <a:r>
              <a:rPr lang="en-US" altLang="ja-JP" sz="4000" dirty="0"/>
              <a:t>2】</a:t>
            </a:r>
            <a:br>
              <a:rPr lang="en-US" altLang="ja-JP" sz="4000" dirty="0"/>
            </a:br>
            <a:r>
              <a:rPr kumimoji="0" lang="ja-JP" altLang="en-US" dirty="0">
                <a:solidFill>
                  <a:srgbClr val="000000"/>
                </a:solidFill>
                <a:ea typeface="ＭＳ 明朝" charset="-128"/>
                <a:cs typeface="ＭＳ 明朝" charset="-128"/>
              </a:rPr>
              <a:t>歯科医一家バラバラ殺人事件</a:t>
            </a:r>
          </a:p>
        </p:txBody>
      </p:sp>
      <p:sp>
        <p:nvSpPr>
          <p:cNvPr id="11267" name="Rectangle 3"/>
          <p:cNvSpPr>
            <a:spLocks noGrp="1" noChangeArrowheads="1"/>
          </p:cNvSpPr>
          <p:nvPr>
            <p:ph type="body" idx="1"/>
          </p:nvPr>
        </p:nvSpPr>
        <p:spPr/>
        <p:txBody>
          <a:bodyPr/>
          <a:lstStyle/>
          <a:p>
            <a:r>
              <a:rPr kumimoji="0" lang="ja-JP" altLang="en-US" sz="2600" dirty="0">
                <a:solidFill>
                  <a:srgbClr val="000000"/>
                </a:solidFill>
                <a:ea typeface="ＭＳ 明朝" charset="-128"/>
                <a:cs typeface="ＭＳ 明朝" charset="-128"/>
              </a:rPr>
              <a:t>東京都渋谷区幡ケ谷の歯科医（６２）方で３日夜、長女の短大生（２０）がバラバラに切断された遺体で見つかり、警視庁捜査１課と代々木署は４日、二男の予備校生、容疑者（２１）を死体損壊容疑で逮捕した。殺人についてもほのめかしている。長女に「努力していないから夢がかなわないとなじられた」と供述しているという。</a:t>
            </a:r>
            <a:endParaRPr kumimoji="0" lang="en-US" altLang="ja-JP" sz="2600" dirty="0">
              <a:solidFill>
                <a:srgbClr val="000000"/>
              </a:solidFill>
              <a:ea typeface="ＭＳ 明朝" charset="-128"/>
              <a:cs typeface="ＭＳ 明朝" charset="-128"/>
            </a:endParaRPr>
          </a:p>
          <a:p>
            <a:r>
              <a:rPr kumimoji="0" lang="en-US" altLang="ja-JP" sz="2600" dirty="0">
                <a:solidFill>
                  <a:srgbClr val="000000"/>
                </a:solidFill>
                <a:ea typeface="ＭＳ 明朝" charset="-128"/>
                <a:cs typeface="ＭＳ 明朝" charset="-128"/>
                <a:hlinkClick r:id="rId3"/>
              </a:rPr>
              <a:t>http://</a:t>
            </a:r>
            <a:r>
              <a:rPr kumimoji="0" lang="en-US" altLang="ja-JP" sz="2600" dirty="0" err="1">
                <a:solidFill>
                  <a:srgbClr val="000000"/>
                </a:solidFill>
                <a:ea typeface="ＭＳ 明朝" charset="-128"/>
                <a:cs typeface="ＭＳ 明朝" charset="-128"/>
                <a:hlinkClick r:id="rId3"/>
              </a:rPr>
              <a:t>ja.wikipedia.org</a:t>
            </a:r>
            <a:r>
              <a:rPr kumimoji="0" lang="en-US" altLang="ja-JP" sz="2600" dirty="0">
                <a:solidFill>
                  <a:srgbClr val="000000"/>
                </a:solidFill>
                <a:ea typeface="ＭＳ 明朝" charset="-128"/>
                <a:cs typeface="ＭＳ 明朝" charset="-128"/>
                <a:hlinkClick r:id="rId3"/>
              </a:rPr>
              <a:t>/wiki/</a:t>
            </a:r>
            <a:r>
              <a:rPr kumimoji="0" lang="ja-JP" altLang="en-US" sz="2600" dirty="0">
                <a:solidFill>
                  <a:srgbClr val="000000"/>
                </a:solidFill>
                <a:ea typeface="ＭＳ 明朝" charset="-128"/>
                <a:cs typeface="ＭＳ 明朝" charset="-128"/>
                <a:hlinkClick r:id="rId3"/>
              </a:rPr>
              <a:t>渋谷区短大生切断遺体事件</a:t>
            </a:r>
            <a:endParaRPr kumimoji="0" lang="ja-JP" sz="2600" dirty="0">
              <a:solidFill>
                <a:srgbClr val="000000"/>
              </a:solidFill>
              <a:ea typeface="ＭＳ 明朝" charset="-128"/>
              <a:cs typeface="ＭＳ 明朝"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kumimoji="0" lang="ja-JP">
                <a:solidFill>
                  <a:srgbClr val="000000"/>
                </a:solidFill>
                <a:ea typeface="ＭＳ 明朝" charset="-128"/>
                <a:cs typeface="ＭＳ 明朝" charset="-128"/>
              </a:rPr>
              <a:t>★</a:t>
            </a:r>
            <a:r>
              <a:rPr kumimoji="0" lang="ja-JP" altLang="en-US">
                <a:solidFill>
                  <a:srgbClr val="000000"/>
                </a:solidFill>
                <a:ea typeface="ＭＳ 明朝" charset="-128"/>
                <a:cs typeface="ＭＳ 明朝" charset="-128"/>
              </a:rPr>
              <a:t>恐ろしい事だが、昔からある。</a:t>
            </a:r>
          </a:p>
        </p:txBody>
      </p:sp>
      <p:sp>
        <p:nvSpPr>
          <p:cNvPr id="1027" name="Rectangle 3"/>
          <p:cNvSpPr>
            <a:spLocks noGrp="1" noChangeArrowheads="1"/>
          </p:cNvSpPr>
          <p:nvPr>
            <p:ph type="body" idx="1"/>
          </p:nvPr>
        </p:nvSpPr>
        <p:spPr/>
        <p:txBody>
          <a:bodyPr/>
          <a:lstStyle/>
          <a:p>
            <a:pPr>
              <a:defRPr/>
            </a:pPr>
            <a:r>
              <a:rPr kumimoji="0" lang="ja-JP" dirty="0">
                <a:solidFill>
                  <a:srgbClr val="000000"/>
                </a:solidFill>
                <a:ea typeface="ＭＳ 明朝" charset="-128"/>
                <a:cs typeface="ＭＳ 明朝" charset="-128"/>
              </a:rPr>
              <a:t>きょうだい殺人　</a:t>
            </a:r>
            <a:r>
              <a:rPr kumimoji="0" lang="en-US" altLang="ja-JP" dirty="0">
                <a:solidFill>
                  <a:srgbClr val="000000"/>
                </a:solidFill>
                <a:latin typeface="ＭＳ 明朝" charset="-128"/>
                <a:ea typeface="ＭＳ 明朝" charset="-128"/>
                <a:cs typeface="ＭＳ 明朝" charset="-128"/>
              </a:rPr>
              <a:t>fratricide/</a:t>
            </a:r>
            <a:r>
              <a:rPr kumimoji="0" lang="ja-JP" altLang="en-US" sz="3200" dirty="0">
                <a:latin typeface="ＭＳ 明朝"/>
                <a:ea typeface="ＭＳ 明朝"/>
                <a:cs typeface="ＭＳ 明朝"/>
              </a:rPr>
              <a:t>sororicide</a:t>
            </a:r>
            <a:r>
              <a:rPr kumimoji="0" lang="ja-JP" altLang="en-US" sz="3200" dirty="0">
                <a:solidFill>
                  <a:srgbClr val="000000"/>
                </a:solidFill>
                <a:latin typeface="Verdana"/>
                <a:ea typeface="Verdana"/>
                <a:cs typeface="Verdana"/>
              </a:rPr>
              <a:t> </a:t>
            </a:r>
            <a:endParaRPr kumimoji="0" lang="ja-JP" dirty="0">
              <a:solidFill>
                <a:srgbClr val="000000"/>
              </a:solidFill>
              <a:ea typeface="ＭＳ 明朝" charset="-128"/>
              <a:cs typeface="ＭＳ 明朝" charset="-128"/>
            </a:endParaRPr>
          </a:p>
          <a:p>
            <a:pPr lvl="1">
              <a:defRPr/>
            </a:pPr>
            <a:r>
              <a:rPr kumimoji="0" lang="ja-JP" dirty="0">
                <a:solidFill>
                  <a:srgbClr val="000000"/>
                </a:solidFill>
                <a:ea typeface="ＭＳ 明朝" charset="-128"/>
                <a:cs typeface="ＭＳ 明朝" charset="-128"/>
              </a:rPr>
              <a:t>兄弟</a:t>
            </a:r>
            <a:r>
              <a:rPr kumimoji="0" lang="en-US" altLang="ja-JP" dirty="0">
                <a:solidFill>
                  <a:srgbClr val="000000"/>
                </a:solidFill>
                <a:latin typeface="ＭＳ 明朝" charset="-128"/>
                <a:ea typeface="ＭＳ 明朝" charset="-128"/>
                <a:cs typeface="ＭＳ 明朝" charset="-128"/>
              </a:rPr>
              <a:t>[</a:t>
            </a:r>
            <a:r>
              <a:rPr kumimoji="0" lang="ja-JP" dirty="0">
                <a:solidFill>
                  <a:srgbClr val="000000"/>
                </a:solidFill>
                <a:ea typeface="ＭＳ 明朝" charset="-128"/>
                <a:cs typeface="ＭＳ 明朝" charset="-128"/>
              </a:rPr>
              <a:t>姉妹</a:t>
            </a:r>
            <a:r>
              <a:rPr kumimoji="0" lang="en-US" altLang="ja-JP" dirty="0">
                <a:solidFill>
                  <a:srgbClr val="000000"/>
                </a:solidFill>
                <a:latin typeface="ＭＳ 明朝" charset="-128"/>
                <a:ea typeface="ＭＳ 明朝" charset="-128"/>
                <a:cs typeface="ＭＳ 明朝" charset="-128"/>
              </a:rPr>
              <a:t>]</a:t>
            </a:r>
            <a:r>
              <a:rPr kumimoji="0" lang="ja-JP" dirty="0">
                <a:solidFill>
                  <a:srgbClr val="000000"/>
                </a:solidFill>
                <a:ea typeface="ＭＳ 明朝" charset="-128"/>
                <a:cs typeface="ＭＳ 明朝" charset="-128"/>
              </a:rPr>
              <a:t>殺し</a:t>
            </a:r>
            <a:r>
              <a:rPr kumimoji="0" lang="ja-JP" altLang="ja-JP" dirty="0">
                <a:solidFill>
                  <a:srgbClr val="000000"/>
                </a:solidFill>
                <a:ea typeface="ＭＳ 明朝" charset="-128"/>
                <a:cs typeface="ＭＳ 明朝" charset="-128"/>
              </a:rPr>
              <a:t>《</a:t>
            </a:r>
            <a:r>
              <a:rPr kumimoji="0" lang="ja-JP" dirty="0">
                <a:solidFill>
                  <a:srgbClr val="000000"/>
                </a:solidFill>
                <a:ea typeface="ＭＳ 明朝" charset="-128"/>
                <a:cs typeface="ＭＳ 明朝" charset="-128"/>
              </a:rPr>
              <a:t>行為</a:t>
            </a:r>
            <a:r>
              <a:rPr kumimoji="0" lang="ja-JP" altLang="ja-JP" dirty="0">
                <a:solidFill>
                  <a:srgbClr val="000000"/>
                </a:solidFill>
                <a:ea typeface="ＭＳ 明朝" charset="-128"/>
                <a:cs typeface="ＭＳ 明朝" charset="-128"/>
              </a:rPr>
              <a:t>･</a:t>
            </a:r>
            <a:r>
              <a:rPr kumimoji="0" lang="ja-JP" dirty="0">
                <a:solidFill>
                  <a:srgbClr val="000000"/>
                </a:solidFill>
                <a:ea typeface="ＭＳ 明朝" charset="-128"/>
                <a:cs typeface="ＭＳ 明朝" charset="-128"/>
              </a:rPr>
              <a:t>犯人</a:t>
            </a:r>
            <a:r>
              <a:rPr kumimoji="0" lang="ja-JP" altLang="ja-JP" dirty="0">
                <a:solidFill>
                  <a:srgbClr val="000000"/>
                </a:solidFill>
                <a:ea typeface="ＭＳ 明朝" charset="-128"/>
                <a:cs typeface="ＭＳ 明朝" charset="-128"/>
              </a:rPr>
              <a:t>》</a:t>
            </a:r>
            <a:r>
              <a:rPr kumimoji="0" lang="en-US" altLang="ja-JP" dirty="0">
                <a:solidFill>
                  <a:srgbClr val="000000"/>
                </a:solidFill>
                <a:latin typeface="ＭＳ 明朝" charset="-128"/>
                <a:ea typeface="ＭＳ 明朝" charset="-128"/>
                <a:cs typeface="ＭＳ 明朝" charset="-128"/>
              </a:rPr>
              <a:t>;</a:t>
            </a:r>
            <a:r>
              <a:rPr kumimoji="0" lang="ja-JP" altLang="ja-JP" dirty="0">
                <a:solidFill>
                  <a:srgbClr val="000000"/>
                </a:solidFill>
                <a:ea typeface="ＭＳ 明朝" charset="-128"/>
                <a:cs typeface="ＭＳ 明朝" charset="-128"/>
              </a:rPr>
              <a:t>《</a:t>
            </a:r>
            <a:r>
              <a:rPr kumimoji="0" lang="ja-JP" dirty="0">
                <a:solidFill>
                  <a:srgbClr val="000000"/>
                </a:solidFill>
                <a:ea typeface="ＭＳ 明朝" charset="-128"/>
                <a:cs typeface="ＭＳ 明朝" charset="-128"/>
              </a:rPr>
              <a:t>内乱などでの</a:t>
            </a:r>
            <a:r>
              <a:rPr kumimoji="0" lang="ja-JP" altLang="ja-JP" dirty="0">
                <a:solidFill>
                  <a:srgbClr val="000000"/>
                </a:solidFill>
                <a:ea typeface="ＭＳ 明朝" charset="-128"/>
                <a:cs typeface="ＭＳ 明朝" charset="-128"/>
              </a:rPr>
              <a:t>》</a:t>
            </a:r>
            <a:r>
              <a:rPr kumimoji="0" lang="ja-JP" dirty="0">
                <a:solidFill>
                  <a:srgbClr val="000000"/>
                </a:solidFill>
                <a:ea typeface="ＭＳ 明朝" charset="-128"/>
                <a:cs typeface="ＭＳ 明朝" charset="-128"/>
              </a:rPr>
              <a:t>身内</a:t>
            </a:r>
            <a:r>
              <a:rPr kumimoji="0" lang="en-US" altLang="ja-JP" dirty="0">
                <a:solidFill>
                  <a:srgbClr val="000000"/>
                </a:solidFill>
                <a:latin typeface="ＭＳ 明朝" charset="-128"/>
                <a:ea typeface="ＭＳ 明朝" charset="-128"/>
                <a:cs typeface="ＭＳ 明朝" charset="-128"/>
              </a:rPr>
              <a:t>[</a:t>
            </a:r>
            <a:r>
              <a:rPr kumimoji="0" lang="ja-JP" dirty="0">
                <a:solidFill>
                  <a:srgbClr val="000000"/>
                </a:solidFill>
                <a:ea typeface="ＭＳ 明朝" charset="-128"/>
                <a:cs typeface="ＭＳ 明朝" charset="-128"/>
              </a:rPr>
              <a:t>同胞</a:t>
            </a:r>
            <a:r>
              <a:rPr kumimoji="0" lang="en-US" altLang="ja-JP" dirty="0">
                <a:solidFill>
                  <a:srgbClr val="000000"/>
                </a:solidFill>
                <a:latin typeface="ＭＳ 明朝" charset="-128"/>
                <a:ea typeface="ＭＳ 明朝" charset="-128"/>
                <a:cs typeface="ＭＳ 明朝" charset="-128"/>
              </a:rPr>
              <a:t>]</a:t>
            </a:r>
            <a:r>
              <a:rPr kumimoji="0" lang="ja-JP" dirty="0">
                <a:solidFill>
                  <a:srgbClr val="000000"/>
                </a:solidFill>
                <a:ea typeface="ＭＳ 明朝" charset="-128"/>
                <a:cs typeface="ＭＳ 明朝" charset="-128"/>
              </a:rPr>
              <a:t>殺し</a:t>
            </a:r>
            <a:r>
              <a:rPr kumimoji="0" lang="en-US" altLang="ja-JP" dirty="0">
                <a:solidFill>
                  <a:srgbClr val="000000"/>
                </a:solidFill>
                <a:latin typeface="ＭＳ 明朝" charset="-128"/>
                <a:ea typeface="ＭＳ 明朝" charset="-128"/>
                <a:cs typeface="ＭＳ 明朝" charset="-128"/>
              </a:rPr>
              <a:t>; </a:t>
            </a:r>
            <a:endParaRPr kumimoji="0" lang="en-US" altLang="ja-JP" sz="1200" dirty="0">
              <a:solidFill>
                <a:srgbClr val="000000"/>
              </a:solidFill>
              <a:latin typeface="ＭＳ 明朝" charset="-128"/>
              <a:ea typeface="ＭＳ 明朝" charset="-128"/>
              <a:cs typeface="ＭＳ 明朝" charset="-128"/>
            </a:endParaRPr>
          </a:p>
          <a:p>
            <a:pPr lvl="1">
              <a:defRPr/>
            </a:pPr>
            <a:r>
              <a:rPr kumimoji="0" lang="ja-JP" altLang="ja-JP" dirty="0">
                <a:solidFill>
                  <a:srgbClr val="000000"/>
                </a:solidFill>
                <a:ea typeface="ＭＳ 明朝" charset="-128"/>
                <a:cs typeface="ＭＳ 明朝" charset="-128"/>
              </a:rPr>
              <a:t>【</a:t>
            </a:r>
            <a:r>
              <a:rPr kumimoji="0" lang="ja-JP" dirty="0">
                <a:solidFill>
                  <a:srgbClr val="000000"/>
                </a:solidFill>
                <a:ea typeface="ＭＳ 明朝" charset="-128"/>
                <a:cs typeface="ＭＳ 明朝" charset="-128"/>
              </a:rPr>
              <a:t>聖</a:t>
            </a:r>
            <a:r>
              <a:rPr kumimoji="0" lang="ja-JP" altLang="ja-JP" dirty="0">
                <a:solidFill>
                  <a:srgbClr val="000000"/>
                </a:solidFill>
                <a:ea typeface="ＭＳ 明朝" charset="-128"/>
                <a:cs typeface="ＭＳ 明朝" charset="-128"/>
              </a:rPr>
              <a:t>】</a:t>
            </a:r>
            <a:r>
              <a:rPr kumimoji="0" lang="en-US" altLang="ja-JP" dirty="0">
                <a:solidFill>
                  <a:srgbClr val="000000"/>
                </a:solidFill>
                <a:latin typeface="ＭＳ 明朝" charset="-128"/>
                <a:ea typeface="ＭＳ 明朝" charset="-128"/>
                <a:cs typeface="ＭＳ 明朝" charset="-128"/>
              </a:rPr>
              <a:t>Cain </a:t>
            </a:r>
            <a:r>
              <a:rPr kumimoji="0" lang="ja-JP" dirty="0">
                <a:solidFill>
                  <a:srgbClr val="000000"/>
                </a:solidFill>
                <a:ea typeface="ＭＳ 明朝" charset="-128"/>
                <a:cs typeface="ＭＳ 明朝" charset="-128"/>
              </a:rPr>
              <a:t>カイン</a:t>
            </a:r>
            <a:r>
              <a:rPr kumimoji="0" lang="ja-JP" altLang="ja-JP" dirty="0">
                <a:solidFill>
                  <a:srgbClr val="000000"/>
                </a:solidFill>
                <a:ea typeface="ＭＳ 明朝" charset="-128"/>
                <a:cs typeface="ＭＳ 明朝" charset="-128"/>
              </a:rPr>
              <a:t>《</a:t>
            </a:r>
            <a:r>
              <a:rPr kumimoji="0" lang="en-US" altLang="ja-JP" dirty="0">
                <a:solidFill>
                  <a:srgbClr val="000000"/>
                </a:solidFill>
                <a:latin typeface="ＭＳ 明朝" charset="-128"/>
                <a:ea typeface="ＭＳ 明朝" charset="-128"/>
                <a:cs typeface="ＭＳ 明朝" charset="-128"/>
              </a:rPr>
              <a:t>Adam </a:t>
            </a:r>
            <a:r>
              <a:rPr kumimoji="0" lang="ja-JP" dirty="0">
                <a:solidFill>
                  <a:srgbClr val="000000"/>
                </a:solidFill>
                <a:ea typeface="ＭＳ 明朝" charset="-128"/>
                <a:cs typeface="ＭＳ 明朝" charset="-128"/>
              </a:rPr>
              <a:t>と</a:t>
            </a:r>
            <a:r>
              <a:rPr kumimoji="0" lang="en-US" altLang="ja-JP" dirty="0">
                <a:solidFill>
                  <a:srgbClr val="000000"/>
                </a:solidFill>
                <a:latin typeface="ＭＳ 明朝" charset="-128"/>
                <a:ea typeface="ＭＳ 明朝" charset="-128"/>
                <a:cs typeface="ＭＳ 明朝" charset="-128"/>
              </a:rPr>
              <a:t> Eve </a:t>
            </a:r>
            <a:r>
              <a:rPr kumimoji="0" lang="ja-JP" dirty="0">
                <a:solidFill>
                  <a:srgbClr val="000000"/>
                </a:solidFill>
                <a:ea typeface="ＭＳ 明朝" charset="-128"/>
                <a:cs typeface="ＭＳ 明朝" charset="-128"/>
              </a:rPr>
              <a:t>の長子で</a:t>
            </a:r>
            <a:r>
              <a:rPr kumimoji="0" lang="en-US" altLang="ja-JP" dirty="0">
                <a:solidFill>
                  <a:srgbClr val="000000"/>
                </a:solidFill>
                <a:latin typeface="ＭＳ 明朝" charset="-128"/>
                <a:ea typeface="ＭＳ 明朝" charset="-128"/>
                <a:cs typeface="ＭＳ 明朝" charset="-128"/>
              </a:rPr>
              <a:t>, </a:t>
            </a:r>
            <a:r>
              <a:rPr kumimoji="0" lang="ja-JP" dirty="0">
                <a:solidFill>
                  <a:srgbClr val="000000"/>
                </a:solidFill>
                <a:ea typeface="ＭＳ 明朝" charset="-128"/>
                <a:cs typeface="ＭＳ 明朝" charset="-128"/>
              </a:rPr>
              <a:t>弟</a:t>
            </a:r>
            <a:r>
              <a:rPr kumimoji="0" lang="en-US" altLang="ja-JP" dirty="0">
                <a:solidFill>
                  <a:srgbClr val="000000"/>
                </a:solidFill>
                <a:latin typeface="ＭＳ 明朝" charset="-128"/>
                <a:ea typeface="ＭＳ 明朝" charset="-128"/>
                <a:cs typeface="ＭＳ 明朝" charset="-128"/>
              </a:rPr>
              <a:t> Abel</a:t>
            </a:r>
            <a:r>
              <a:rPr kumimoji="0" lang="ja-JP" altLang="en-US" dirty="0">
                <a:solidFill>
                  <a:srgbClr val="000000"/>
                </a:solidFill>
                <a:latin typeface="ＭＳ 明朝" charset="-128"/>
                <a:ea typeface="ＭＳ 明朝" charset="-128"/>
                <a:cs typeface="ＭＳ 明朝" charset="-128"/>
              </a:rPr>
              <a:t>アベル</a:t>
            </a:r>
            <a:r>
              <a:rPr kumimoji="0" lang="en-US" altLang="ja-JP" dirty="0">
                <a:solidFill>
                  <a:srgbClr val="000000"/>
                </a:solidFill>
                <a:latin typeface="ＭＳ 明朝" charset="-128"/>
                <a:ea typeface="ＭＳ 明朝" charset="-128"/>
                <a:cs typeface="ＭＳ 明朝" charset="-128"/>
              </a:rPr>
              <a:t> </a:t>
            </a:r>
            <a:r>
              <a:rPr kumimoji="0" lang="ja-JP" dirty="0">
                <a:solidFill>
                  <a:srgbClr val="000000"/>
                </a:solidFill>
                <a:ea typeface="ＭＳ 明朝" charset="-128"/>
                <a:cs typeface="ＭＳ 明朝" charset="-128"/>
              </a:rPr>
              <a:t>をねたみこれを殺した</a:t>
            </a:r>
            <a:r>
              <a:rPr kumimoji="0" lang="en-US" altLang="ja-JP" dirty="0">
                <a:solidFill>
                  <a:srgbClr val="000000"/>
                </a:solidFill>
                <a:latin typeface="ＭＳ 明朝" charset="-128"/>
                <a:ea typeface="ＭＳ 明朝" charset="-128"/>
                <a:cs typeface="ＭＳ 明朝" charset="-128"/>
              </a:rPr>
              <a:t>.</a:t>
            </a:r>
          </a:p>
          <a:p>
            <a:pPr marL="985837" lvl="1" indent="-514350">
              <a:buFont typeface="Wingdings" charset="2"/>
              <a:buChar char="u"/>
              <a:defRPr/>
            </a:pPr>
            <a:r>
              <a:rPr kumimoji="0" lang="ja-JP" altLang="ja-JP" dirty="0">
                <a:solidFill>
                  <a:srgbClr val="000000"/>
                </a:solidFill>
                <a:ea typeface="ＭＳ 明朝" charset="-128"/>
                <a:cs typeface="ＭＳ 明朝" charset="-128"/>
              </a:rPr>
              <a:t>【</a:t>
            </a:r>
            <a:r>
              <a:rPr kumimoji="0" lang="ja-JP" altLang="en-US" dirty="0">
                <a:solidFill>
                  <a:srgbClr val="000000"/>
                </a:solidFill>
                <a:ea typeface="ＭＳ 明朝" charset="-128"/>
                <a:cs typeface="ＭＳ 明朝" charset="-128"/>
              </a:rPr>
              <a:t>軍</a:t>
            </a:r>
            <a:r>
              <a:rPr kumimoji="0" lang="ja-JP" altLang="ja-JP" dirty="0">
                <a:solidFill>
                  <a:srgbClr val="000000"/>
                </a:solidFill>
                <a:ea typeface="ＭＳ 明朝" charset="-128"/>
                <a:cs typeface="ＭＳ 明朝" charset="-128"/>
              </a:rPr>
              <a:t>】</a:t>
            </a:r>
            <a:r>
              <a:rPr kumimoji="0" lang="ja-JP" altLang="en-US" dirty="0">
                <a:solidFill>
                  <a:srgbClr val="000000"/>
                </a:solidFill>
                <a:ea typeface="ＭＳ 明朝" charset="-128"/>
                <a:cs typeface="ＭＳ 明朝" charset="-128"/>
              </a:rPr>
              <a:t>先着核弾頭の爆発力による後続の弾頭の破壊（同士討ち？）</a:t>
            </a:r>
            <a:endParaRPr kumimoji="0" lang="en-US" altLang="ja-JP" dirty="0">
              <a:solidFill>
                <a:srgbClr val="000000"/>
              </a:solidFill>
              <a:latin typeface="ＭＳ 明朝" charset="-128"/>
              <a:ea typeface="ＭＳ 明朝" charset="-128"/>
              <a:cs typeface="ＭＳ 明朝" charset="-128"/>
            </a:endParaRPr>
          </a:p>
          <a:p>
            <a:pPr>
              <a:defRPr/>
            </a:pPr>
            <a:r>
              <a:rPr kumimoji="0" lang="ja-JP" altLang="en-US" dirty="0">
                <a:solidFill>
                  <a:srgbClr val="000000"/>
                </a:solidFill>
                <a:ea typeface="ＭＳ 明朝" charset="-128"/>
                <a:cs typeface="ＭＳ 明朝" charset="-128"/>
              </a:rPr>
              <a:t>旧約聖書によれば人類最古の殺人は、</a:t>
            </a:r>
            <a:r>
              <a:rPr kumimoji="0" lang="ja-JP" dirty="0">
                <a:solidFill>
                  <a:srgbClr val="000000"/>
                </a:solidFill>
                <a:ea typeface="ＭＳ 明朝" charset="-128"/>
                <a:cs typeface="ＭＳ 明朝" charset="-128"/>
              </a:rPr>
              <a:t>きょうだい</a:t>
            </a:r>
            <a:r>
              <a:rPr kumimoji="0" lang="ja-JP" altLang="en-US" dirty="0">
                <a:solidFill>
                  <a:srgbClr val="000000"/>
                </a:solidFill>
                <a:ea typeface="ＭＳ 明朝" charset="-128"/>
                <a:cs typeface="ＭＳ 明朝" charset="-128"/>
              </a:rPr>
              <a:t>殺し</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kumimoji="0" lang="ja-JP">
                <a:solidFill>
                  <a:srgbClr val="000000"/>
                </a:solidFill>
                <a:ea typeface="ＭＳ 明朝" charset="-128"/>
                <a:cs typeface="ＭＳ 明朝" charset="-128"/>
              </a:rPr>
              <a:t>★</a:t>
            </a:r>
            <a:r>
              <a:rPr kumimoji="0" lang="en-US">
                <a:solidFill>
                  <a:srgbClr val="000000"/>
                </a:solidFill>
                <a:ea typeface="ＭＳ 明朝" charset="-128"/>
                <a:cs typeface="ＭＳ 明朝" charset="-128"/>
              </a:rPr>
              <a:t>なぜ普通の殺人より反響が大きく恐ろしいのか？</a:t>
            </a:r>
            <a:endParaRPr kumimoji="0" lang="ja-JP" altLang="en-US">
              <a:solidFill>
                <a:srgbClr val="000000"/>
              </a:solidFill>
              <a:ea typeface="ＭＳ 明朝" charset="-128"/>
              <a:cs typeface="ＭＳ 明朝" charset="-128"/>
            </a:endParaRPr>
          </a:p>
        </p:txBody>
      </p:sp>
      <p:sp>
        <p:nvSpPr>
          <p:cNvPr id="12291" name="Rectangle 3"/>
          <p:cNvSpPr>
            <a:spLocks noGrp="1" noChangeArrowheads="1"/>
          </p:cNvSpPr>
          <p:nvPr>
            <p:ph type="body" idx="1"/>
          </p:nvPr>
        </p:nvSpPr>
        <p:spPr>
          <a:xfrm>
            <a:off x="457200" y="1752600"/>
            <a:ext cx="8458200" cy="4648200"/>
          </a:xfrm>
        </p:spPr>
        <p:txBody>
          <a:bodyPr/>
          <a:lstStyle/>
          <a:p>
            <a:pPr>
              <a:lnSpc>
                <a:spcPct val="90000"/>
              </a:lnSpc>
            </a:pPr>
            <a:r>
              <a:rPr kumimoji="0" lang="ja-JP" altLang="en-US" sz="2600" dirty="0">
                <a:solidFill>
                  <a:srgbClr val="000000"/>
                </a:solidFill>
                <a:ea typeface="ＭＳ 明朝" charset="-128"/>
                <a:cs typeface="ＭＳ 明朝" charset="-128"/>
              </a:rPr>
              <a:t>家族内だから</a:t>
            </a:r>
            <a:endParaRPr kumimoji="0" lang="en-US" altLang="ja-JP" sz="2600" dirty="0">
              <a:solidFill>
                <a:srgbClr val="000000"/>
              </a:solidFill>
              <a:ea typeface="ＭＳ 明朝" charset="-128"/>
              <a:cs typeface="ＭＳ 明朝" charset="-128"/>
            </a:endParaRPr>
          </a:p>
          <a:p>
            <a:pPr>
              <a:lnSpc>
                <a:spcPct val="90000"/>
              </a:lnSpc>
            </a:pPr>
            <a:r>
              <a:rPr kumimoji="0" lang="ja-JP" altLang="en-US" sz="2600" dirty="0">
                <a:solidFill>
                  <a:srgbClr val="000000"/>
                </a:solidFill>
                <a:ea typeface="ＭＳ 明朝" charset="-128"/>
                <a:cs typeface="ＭＳ 明朝" charset="-128"/>
              </a:rPr>
              <a:t>親殺し。</a:t>
            </a:r>
            <a:r>
              <a:rPr kumimoji="0" lang="en-US" altLang="ja-JP" sz="2600" dirty="0"/>
              <a:t>Parricide</a:t>
            </a:r>
            <a:r>
              <a:rPr kumimoji="0" lang="ja-JP" altLang="en-US" sz="2600" dirty="0"/>
              <a:t>。パリサイド。</a:t>
            </a:r>
            <a:r>
              <a:rPr kumimoji="0" lang="ja-JP" altLang="en-US" sz="2600" dirty="0">
                <a:solidFill>
                  <a:srgbClr val="000000"/>
                </a:solidFill>
                <a:ea typeface="ＭＳ 明朝" charset="-128"/>
                <a:cs typeface="ＭＳ 明朝" charset="-128"/>
              </a:rPr>
              <a:t>かっては、刑法上、</a:t>
            </a:r>
            <a:r>
              <a:rPr kumimoji="0" lang="en-US" sz="2600" dirty="0" err="1">
                <a:solidFill>
                  <a:srgbClr val="000000"/>
                </a:solidFill>
                <a:ea typeface="ＭＳ 明朝" charset="-128"/>
                <a:cs typeface="ＭＳ 明朝" charset="-128"/>
              </a:rPr>
              <a:t>尊属殺人罪</a:t>
            </a:r>
            <a:r>
              <a:rPr kumimoji="0" lang="ja-JP" altLang="en-US" sz="2600" dirty="0">
                <a:solidFill>
                  <a:srgbClr val="000000"/>
                </a:solidFill>
                <a:ea typeface="ＭＳ 明朝" charset="-128"/>
                <a:cs typeface="ＭＳ 明朝" charset="-128"/>
              </a:rPr>
              <a:t>（刑法</a:t>
            </a:r>
            <a:r>
              <a:rPr kumimoji="0" lang="en-US" altLang="ja-JP" sz="2600" dirty="0">
                <a:solidFill>
                  <a:srgbClr val="000000"/>
                </a:solidFill>
                <a:latin typeface="ＭＳ 明朝" charset="-128"/>
                <a:ea typeface="ＭＳ 明朝" charset="-128"/>
                <a:cs typeface="ＭＳ 明朝" charset="-128"/>
              </a:rPr>
              <a:t>200</a:t>
            </a:r>
            <a:r>
              <a:rPr kumimoji="0" lang="ja-JP" altLang="en-US" sz="2600" dirty="0">
                <a:solidFill>
                  <a:srgbClr val="000000"/>
                </a:solidFill>
                <a:ea typeface="ＭＳ 明朝" charset="-128"/>
                <a:cs typeface="ＭＳ 明朝" charset="-128"/>
              </a:rPr>
              <a:t>条）というのがあった。</a:t>
            </a:r>
            <a:endParaRPr kumimoji="0" lang="ja-JP" sz="2600" dirty="0">
              <a:solidFill>
                <a:srgbClr val="000000"/>
              </a:solidFill>
              <a:ea typeface="ＭＳ 明朝" charset="-128"/>
              <a:cs typeface="ＭＳ 明朝" charset="-128"/>
            </a:endParaRPr>
          </a:p>
          <a:p>
            <a:pPr lvl="2" algn="just">
              <a:lnSpc>
                <a:spcPct val="90000"/>
              </a:lnSpc>
            </a:pPr>
            <a:r>
              <a:rPr kumimoji="0" lang="ja-JP" sz="2100" dirty="0">
                <a:solidFill>
                  <a:srgbClr val="000000"/>
                </a:solidFill>
                <a:ea typeface="ＭＳ 明朝" charset="-128"/>
                <a:cs typeface="ＭＳ 明朝" charset="-128"/>
              </a:rPr>
              <a:t>【</a:t>
            </a:r>
            <a:r>
              <a:rPr kumimoji="0" lang="ja-JP" altLang="en-US" sz="2100" dirty="0">
                <a:solidFill>
                  <a:srgbClr val="000000"/>
                </a:solidFill>
                <a:ea typeface="ＭＳ 明朝" charset="-128"/>
                <a:cs typeface="ＭＳ 明朝" charset="-128"/>
              </a:rPr>
              <a:t>尊属罪</a:t>
            </a:r>
            <a:r>
              <a:rPr kumimoji="0" lang="ja-JP" sz="2100" dirty="0">
                <a:solidFill>
                  <a:srgbClr val="000000"/>
                </a:solidFill>
                <a:ea typeface="ＭＳ 明朝" charset="-128"/>
                <a:cs typeface="ＭＳ 明朝" charset="-128"/>
              </a:rPr>
              <a:t>】</a:t>
            </a:r>
            <a:r>
              <a:rPr kumimoji="0" lang="ja-JP" altLang="en-US" sz="2100" dirty="0">
                <a:solidFill>
                  <a:srgbClr val="000000"/>
                </a:solidFill>
                <a:ea typeface="ＭＳ 明朝" charset="-128"/>
                <a:cs typeface="ＭＳ 明朝" charset="-128"/>
              </a:rPr>
              <a:t>自己又ハ配偶者ノ直系尊属ヲ殺シタル者ハ死刑又ハ無期懲役ニ処ス</a:t>
            </a:r>
            <a:endParaRPr kumimoji="0" lang="en-US" altLang="ja-JP" sz="2100" dirty="0">
              <a:solidFill>
                <a:srgbClr val="000000"/>
              </a:solidFill>
              <a:ea typeface="ＭＳ 明朝" charset="-128"/>
              <a:cs typeface="ＭＳ 明朝" charset="-128"/>
            </a:endParaRPr>
          </a:p>
          <a:p>
            <a:pPr lvl="2" algn="just">
              <a:lnSpc>
                <a:spcPct val="90000"/>
              </a:lnSpc>
            </a:pPr>
            <a:r>
              <a:rPr kumimoji="0" lang="ja-JP" altLang="en-US" sz="2100" dirty="0">
                <a:solidFill>
                  <a:srgbClr val="000000"/>
                </a:solidFill>
                <a:ea typeface="ＭＳ 明朝" charset="-128"/>
                <a:cs typeface="ＭＳ 明朝" charset="-128"/>
              </a:rPr>
              <a:t>尊属（両親・祖父母）＜＞卑属（子供や孫）</a:t>
            </a:r>
            <a:endParaRPr kumimoji="0" lang="ja-JP" sz="2100" dirty="0">
              <a:solidFill>
                <a:srgbClr val="000000"/>
              </a:solidFill>
              <a:ea typeface="ＭＳ 明朝" charset="-128"/>
              <a:cs typeface="ＭＳ 明朝" charset="-128"/>
            </a:endParaRPr>
          </a:p>
          <a:p>
            <a:pPr lvl="2" algn="just">
              <a:lnSpc>
                <a:spcPct val="90000"/>
              </a:lnSpc>
            </a:pPr>
            <a:r>
              <a:rPr kumimoji="0" lang="ja-JP" altLang="en-US" sz="2100" dirty="0">
                <a:solidFill>
                  <a:srgbClr val="000000"/>
                </a:solidFill>
                <a:ea typeface="ＭＳ 明朝" charset="-128"/>
                <a:cs typeface="ＭＳ 明朝" charset="-128"/>
              </a:rPr>
              <a:t>憲法第</a:t>
            </a:r>
            <a:r>
              <a:rPr kumimoji="0" lang="en-US" altLang="ja-JP" sz="2100" dirty="0">
                <a:solidFill>
                  <a:srgbClr val="000000"/>
                </a:solidFill>
                <a:latin typeface="ＭＳ 明朝" charset="-128"/>
                <a:ea typeface="ＭＳ 明朝" charset="-128"/>
                <a:cs typeface="ＭＳ 明朝" charset="-128"/>
              </a:rPr>
              <a:t>14</a:t>
            </a:r>
            <a:r>
              <a:rPr kumimoji="0" lang="ja-JP" altLang="en-US" sz="2100" dirty="0">
                <a:solidFill>
                  <a:srgbClr val="000000"/>
                </a:solidFill>
                <a:ea typeface="ＭＳ 明朝" charset="-128"/>
                <a:cs typeface="ＭＳ 明朝" charset="-128"/>
              </a:rPr>
              <a:t>条第</a:t>
            </a:r>
            <a:r>
              <a:rPr kumimoji="0" lang="en-US" altLang="ja-JP" sz="2100" dirty="0">
                <a:solidFill>
                  <a:srgbClr val="000000"/>
                </a:solidFill>
                <a:latin typeface="ＭＳ 明朝" charset="-128"/>
                <a:ea typeface="ＭＳ 明朝" charset="-128"/>
                <a:cs typeface="ＭＳ 明朝" charset="-128"/>
              </a:rPr>
              <a:t>1</a:t>
            </a:r>
            <a:r>
              <a:rPr kumimoji="0" lang="ja-JP" altLang="en-US" sz="2100" dirty="0">
                <a:solidFill>
                  <a:srgbClr val="000000"/>
                </a:solidFill>
                <a:ea typeface="ＭＳ 明朝" charset="-128"/>
                <a:cs typeface="ＭＳ 明朝" charset="-128"/>
              </a:rPr>
              <a:t>項違反（法の下の平等）</a:t>
            </a:r>
            <a:r>
              <a:rPr kumimoji="0" lang="ja-JP" sz="2100" dirty="0">
                <a:solidFill>
                  <a:srgbClr val="000000"/>
                </a:solidFill>
                <a:ea typeface="ＭＳ 明朝" charset="-128"/>
                <a:cs typeface="ＭＳ 明朝" charset="-128"/>
              </a:rPr>
              <a:t>→</a:t>
            </a:r>
            <a:r>
              <a:rPr kumimoji="0" lang="ja-JP" altLang="en-US" sz="2100" dirty="0">
                <a:solidFill>
                  <a:srgbClr val="000000"/>
                </a:solidFill>
                <a:ea typeface="ＭＳ 明朝" charset="-128"/>
                <a:cs typeface="ＭＳ 明朝" charset="-128"/>
              </a:rPr>
              <a:t>刑法の一部を改正する法律（</a:t>
            </a:r>
            <a:r>
              <a:rPr kumimoji="0" lang="ja-JP" altLang="en-US" sz="1600" dirty="0">
                <a:solidFill>
                  <a:srgbClr val="000000"/>
                </a:solidFill>
                <a:ea typeface="ＭＳ 明朝" charset="-128"/>
                <a:cs typeface="ＭＳ 明朝" charset="-128"/>
              </a:rPr>
              <a:t>平成７年法律第９１号</a:t>
            </a:r>
            <a:r>
              <a:rPr kumimoji="0" lang="ja-JP" altLang="en-US" sz="2100" dirty="0">
                <a:solidFill>
                  <a:srgbClr val="000000"/>
                </a:solidFill>
                <a:ea typeface="ＭＳ 明朝" charset="-128"/>
                <a:cs typeface="ＭＳ 明朝" charset="-128"/>
              </a:rPr>
              <a:t>）にて削除</a:t>
            </a:r>
            <a:endParaRPr kumimoji="0" lang="en-US" altLang="ja-JP" sz="2100" dirty="0">
              <a:solidFill>
                <a:srgbClr val="000000"/>
              </a:solidFill>
              <a:ea typeface="ＭＳ 明朝" charset="-128"/>
              <a:cs typeface="ＭＳ 明朝" charset="-128"/>
            </a:endParaRPr>
          </a:p>
          <a:p>
            <a:pPr algn="just">
              <a:lnSpc>
                <a:spcPct val="90000"/>
              </a:lnSpc>
            </a:pPr>
            <a:r>
              <a:rPr kumimoji="0" lang="ja-JP" altLang="en-US" sz="2600" dirty="0">
                <a:solidFill>
                  <a:srgbClr val="000000"/>
                </a:solidFill>
                <a:latin typeface="ＭＳ 明朝" charset="-128"/>
                <a:ea typeface="ＭＳ 明朝" charset="-128"/>
                <a:cs typeface="ＭＳ 明朝" charset="-128"/>
              </a:rPr>
              <a:t>嬰児殺し。</a:t>
            </a:r>
            <a:r>
              <a:rPr kumimoji="0" lang="en-US" altLang="ja-JP" sz="2600" dirty="0"/>
              <a:t>Infanticide</a:t>
            </a:r>
            <a:r>
              <a:rPr kumimoji="0" lang="ja-JP" altLang="en-US" sz="2600" dirty="0"/>
              <a:t>　インファンティサイド</a:t>
            </a:r>
            <a:endParaRPr kumimoji="0" lang="en-US" altLang="ja-JP" sz="2600" dirty="0"/>
          </a:p>
          <a:p>
            <a:pPr algn="just">
              <a:lnSpc>
                <a:spcPct val="90000"/>
              </a:lnSpc>
            </a:pPr>
            <a:r>
              <a:rPr kumimoji="0" lang="ja-JP" altLang="en-US" sz="2600" dirty="0">
                <a:latin typeface="ＭＳ 明朝" charset="-128"/>
                <a:ea typeface="ＭＳ 明朝" charset="-128"/>
                <a:cs typeface="ＭＳ 明朝" charset="-128"/>
              </a:rPr>
              <a:t>殺人事件の大部分</a:t>
            </a:r>
            <a:r>
              <a:rPr kumimoji="0" lang="en-US" altLang="ja-JP" sz="2600" dirty="0">
                <a:solidFill>
                  <a:srgbClr val="333333"/>
                </a:solidFill>
                <a:latin typeface="ＭＳ 明朝" charset="-128"/>
                <a:ea typeface="ＭＳ 明朝" charset="-128"/>
                <a:cs typeface="ＭＳ 明朝" charset="-128"/>
              </a:rPr>
              <a:t>44</a:t>
            </a:r>
            <a:r>
              <a:rPr kumimoji="0" lang="ja-JP" sz="2600" dirty="0">
                <a:solidFill>
                  <a:srgbClr val="333333"/>
                </a:solidFill>
                <a:latin typeface="ＭＳ 明朝" charset="-128"/>
                <a:ea typeface="ＭＳ 明朝" charset="-128"/>
                <a:cs typeface="ＭＳ 明朝" charset="-128"/>
              </a:rPr>
              <a:t>%</a:t>
            </a:r>
            <a:r>
              <a:rPr kumimoji="0" lang="ja-JP" altLang="en-US" sz="2600" dirty="0">
                <a:solidFill>
                  <a:srgbClr val="333333"/>
                </a:solidFill>
                <a:latin typeface="ＭＳ 明朝" charset="-128"/>
                <a:ea typeface="ＭＳ 明朝" charset="-128"/>
                <a:cs typeface="ＭＳ 明朝" charset="-128"/>
              </a:rPr>
              <a:t>は</a:t>
            </a:r>
            <a:r>
              <a:rPr kumimoji="0" lang="ja-JP" altLang="en-US" sz="2600" dirty="0">
                <a:solidFill>
                  <a:srgbClr val="000000"/>
                </a:solidFill>
                <a:latin typeface="ＭＳ 明朝" charset="-128"/>
                <a:ea typeface="ＭＳ 明朝" charset="-128"/>
                <a:cs typeface="ＭＳ 明朝" charset="-128"/>
              </a:rPr>
              <a:t>家族</a:t>
            </a:r>
            <a:r>
              <a:rPr kumimoji="0" lang="en-US" altLang="ja-JP" sz="2600" dirty="0">
                <a:solidFill>
                  <a:srgbClr val="000000"/>
                </a:solidFill>
                <a:latin typeface="ＭＳ 明朝" charset="-128"/>
                <a:ea typeface="ＭＳ 明朝" charset="-128"/>
                <a:cs typeface="ＭＳ 明朝" charset="-128"/>
              </a:rPr>
              <a:t>(</a:t>
            </a:r>
            <a:r>
              <a:rPr kumimoji="0" lang="ja-JP" altLang="en-US" sz="2600" dirty="0">
                <a:solidFill>
                  <a:srgbClr val="000000"/>
                </a:solidFill>
                <a:latin typeface="ＭＳ 明朝" charset="-128"/>
                <a:ea typeface="ＭＳ 明朝" charset="-128"/>
                <a:cs typeface="ＭＳ 明朝" charset="-128"/>
              </a:rPr>
              <a:t>親族等）</a:t>
            </a:r>
            <a:r>
              <a:rPr kumimoji="0" lang="en-US" sz="2600" dirty="0" err="1">
                <a:solidFill>
                  <a:srgbClr val="333333"/>
                </a:solidFill>
                <a:latin typeface="ＭＳ 明朝" charset="-128"/>
                <a:ea typeface="ＭＳ 明朝" charset="-128"/>
                <a:cs typeface="ＭＳ 明朝" charset="-128"/>
              </a:rPr>
              <a:t>の犯行</a:t>
            </a:r>
            <a:endParaRPr kumimoji="0" lang="en-US" altLang="ja-JP" sz="2600" dirty="0">
              <a:solidFill>
                <a:srgbClr val="333333"/>
              </a:solidFill>
              <a:latin typeface="ＭＳ 明朝" charset="-128"/>
              <a:ea typeface="ＭＳ 明朝" charset="-128"/>
              <a:cs typeface="ＭＳ 明朝" charset="-128"/>
            </a:endParaRPr>
          </a:p>
          <a:p>
            <a:pPr algn="just">
              <a:lnSpc>
                <a:spcPct val="90000"/>
              </a:lnSpc>
              <a:buFont typeface="Wingdings" charset="2"/>
              <a:buNone/>
            </a:pPr>
            <a:endParaRPr kumimoji="0" lang="ja-JP" sz="2600" dirty="0">
              <a:solidFill>
                <a:srgbClr val="333333"/>
              </a:solidFill>
              <a:latin typeface="ＭＳ 明朝" charset="-128"/>
              <a:ea typeface="ＭＳ 明朝" charset="-128"/>
              <a:cs typeface="ＭＳ 明朝" charset="-128"/>
            </a:endParaRPr>
          </a:p>
        </p:txBody>
      </p:sp>
      <p:sp>
        <p:nvSpPr>
          <p:cNvPr id="12292" name="Text Box 4"/>
          <p:cNvSpPr txBox="1">
            <a:spLocks noChangeArrowheads="1"/>
          </p:cNvSpPr>
          <p:nvPr/>
        </p:nvSpPr>
        <p:spPr bwMode="auto">
          <a:xfrm>
            <a:off x="4495800" y="3352800"/>
            <a:ext cx="2914650" cy="244475"/>
          </a:xfrm>
          <a:prstGeom prst="rect">
            <a:avLst/>
          </a:prstGeom>
          <a:noFill/>
          <a:ln w="9525">
            <a:noFill/>
            <a:miter lim="800000"/>
            <a:headEnd/>
            <a:tailEnd/>
          </a:ln>
        </p:spPr>
        <p:txBody>
          <a:bodyPr wrap="none">
            <a:prstTxWarp prst="textNoShape">
              <a:avLst/>
            </a:prstTxWarp>
            <a:spAutoFit/>
          </a:bodyPr>
          <a:lstStyle/>
          <a:p>
            <a:r>
              <a:rPr lang="en-US" altLang="ja-JP" sz="1000">
                <a:solidFill>
                  <a:srgbClr val="000000"/>
                </a:solidFill>
                <a:latin typeface="ＭＳ 明朝" charset="-128"/>
                <a:ea typeface="ＭＳ 明朝" charset="-128"/>
                <a:cs typeface="ＭＳ 明朝" charset="-128"/>
              </a:rPr>
              <a:t>http://www.geocities.jp/aphros67/050100.htm</a:t>
            </a:r>
          </a:p>
        </p:txBody>
      </p:sp>
      <p:sp>
        <p:nvSpPr>
          <p:cNvPr id="25605" name="テキスト ボックス 4"/>
          <p:cNvSpPr txBox="1">
            <a:spLocks noChangeArrowheads="1"/>
          </p:cNvSpPr>
          <p:nvPr/>
        </p:nvSpPr>
        <p:spPr bwMode="auto">
          <a:xfrm>
            <a:off x="647700" y="5607792"/>
            <a:ext cx="7848600" cy="787400"/>
          </a:xfrm>
          <a:prstGeom prst="rect">
            <a:avLst/>
          </a:prstGeom>
          <a:noFill/>
          <a:ln w="9525">
            <a:noFill/>
            <a:miter lim="800000"/>
            <a:headEnd/>
            <a:tailEnd/>
          </a:ln>
        </p:spPr>
        <p:txBody>
          <a:bodyPr anchor="b">
            <a:prstTxWarp prst="textNoShape">
              <a:avLst/>
            </a:prstTxWarp>
            <a:spAutoFit/>
          </a:bodyPr>
          <a:lstStyle/>
          <a:p>
            <a:pPr algn="just">
              <a:lnSpc>
                <a:spcPct val="90000"/>
              </a:lnSpc>
            </a:pPr>
            <a:r>
              <a:rPr kumimoji="0" lang="ja-JP" altLang="en-US" sz="1400" dirty="0">
                <a:solidFill>
                  <a:srgbClr val="FF0000"/>
                </a:solidFill>
                <a:latin typeface="ＭＳ 明朝" charset="-128"/>
                <a:ea typeface="ＭＳ 明朝" charset="-128"/>
                <a:cs typeface="ＭＳ 明朝" charset="-128"/>
              </a:rPr>
              <a:t>「殺してやる」</a:t>
            </a:r>
            <a:r>
              <a:rPr kumimoji="0" lang="en-US" altLang="ja-JP" sz="1400" dirty="0">
                <a:solidFill>
                  <a:srgbClr val="FF0000"/>
                </a:solidFill>
                <a:latin typeface="ＭＳ 明朝" charset="-128"/>
                <a:ea typeface="ＭＳ 明朝" charset="-128"/>
                <a:cs typeface="ＭＳ 明朝" charset="-128"/>
              </a:rPr>
              <a:t>―</a:t>
            </a:r>
            <a:r>
              <a:rPr kumimoji="0" lang="ja-JP" altLang="en-US" sz="1400" dirty="0">
                <a:solidFill>
                  <a:srgbClr val="FF0000"/>
                </a:solidFill>
                <a:latin typeface="ＭＳ 明朝" charset="-128"/>
                <a:ea typeface="ＭＳ 明朝" charset="-128"/>
                <a:cs typeface="ＭＳ 明朝" charset="-128"/>
              </a:rPr>
              <a:t>止められない本能　　進化心理学</a:t>
            </a:r>
            <a:r>
              <a:rPr kumimoji="0" lang="en-US" altLang="ja-JP" sz="1400" dirty="0">
                <a:solidFill>
                  <a:srgbClr val="FF0000"/>
                </a:solidFill>
                <a:latin typeface="ＭＳ 明朝" charset="-128"/>
                <a:ea typeface="ＭＳ 明朝" charset="-128"/>
                <a:cs typeface="ＭＳ 明朝" charset="-128"/>
              </a:rPr>
              <a:t>→</a:t>
            </a:r>
            <a:r>
              <a:rPr kumimoji="0" lang="ja-JP" altLang="en-US" sz="1400" dirty="0">
                <a:solidFill>
                  <a:srgbClr val="FF0000"/>
                </a:solidFill>
                <a:latin typeface="ＭＳ 明朝" charset="-128"/>
                <a:ea typeface="ＭＳ 明朝" charset="-128"/>
                <a:cs typeface="ＭＳ 明朝" charset="-128"/>
              </a:rPr>
              <a:t>生殖戦略上の進化的適応として説明</a:t>
            </a:r>
          </a:p>
          <a:p>
            <a:pPr algn="just">
              <a:lnSpc>
                <a:spcPct val="90000"/>
              </a:lnSpc>
            </a:pPr>
            <a:r>
              <a:rPr kumimoji="0" lang="ja-JP" altLang="en-US" sz="1200" dirty="0">
                <a:solidFill>
                  <a:srgbClr val="333333"/>
                </a:solidFill>
                <a:latin typeface="ＭＳ 明朝" charset="-128"/>
                <a:ea typeface="ＭＳ 明朝" charset="-128"/>
                <a:cs typeface="ＭＳ 明朝" charset="-128"/>
              </a:rPr>
              <a:t>原書名：</a:t>
            </a:r>
            <a:r>
              <a:rPr kumimoji="0" lang="en-US" altLang="ja-JP" sz="1200" dirty="0">
                <a:solidFill>
                  <a:srgbClr val="333333"/>
                </a:solidFill>
                <a:latin typeface="ＭＳ 明朝" charset="-128"/>
                <a:ea typeface="ＭＳ 明朝" charset="-128"/>
                <a:cs typeface="ＭＳ 明朝" charset="-128"/>
              </a:rPr>
              <a:t>THE MURDERER NEXT </a:t>
            </a:r>
            <a:r>
              <a:rPr kumimoji="0" lang="en-US" altLang="ja-JP" sz="1200" dirty="0" err="1">
                <a:solidFill>
                  <a:srgbClr val="333333"/>
                </a:solidFill>
                <a:latin typeface="ＭＳ 明朝" charset="-128"/>
                <a:ea typeface="ＭＳ 明朝" charset="-128"/>
                <a:cs typeface="ＭＳ 明朝" charset="-128"/>
              </a:rPr>
              <a:t>DOOR:Why</a:t>
            </a:r>
            <a:r>
              <a:rPr kumimoji="0" lang="en-US" altLang="ja-JP" sz="1200" dirty="0">
                <a:solidFill>
                  <a:srgbClr val="333333"/>
                </a:solidFill>
                <a:latin typeface="ＭＳ 明朝" charset="-128"/>
                <a:ea typeface="ＭＳ 明朝" charset="-128"/>
                <a:cs typeface="ＭＳ 明朝" charset="-128"/>
              </a:rPr>
              <a:t> the Mind Is Designed to Kill(</a:t>
            </a:r>
            <a:r>
              <a:rPr kumimoji="0" lang="en-US" altLang="ja-JP" sz="1200" dirty="0" err="1">
                <a:solidFill>
                  <a:srgbClr val="333333"/>
                </a:solidFill>
                <a:latin typeface="ＭＳ 明朝" charset="-128"/>
                <a:ea typeface="ＭＳ 明朝" charset="-128"/>
                <a:cs typeface="ＭＳ 明朝" charset="-128"/>
              </a:rPr>
              <a:t>Buss,David</a:t>
            </a:r>
            <a:r>
              <a:rPr kumimoji="0" lang="en-US" altLang="ja-JP" sz="1200" dirty="0">
                <a:solidFill>
                  <a:srgbClr val="333333"/>
                </a:solidFill>
                <a:latin typeface="ＭＳ 明朝" charset="-128"/>
                <a:ea typeface="ＭＳ 明朝" charset="-128"/>
                <a:cs typeface="ＭＳ 明朝" charset="-128"/>
              </a:rPr>
              <a:t> M.)</a:t>
            </a:r>
          </a:p>
          <a:p>
            <a:pPr algn="just">
              <a:lnSpc>
                <a:spcPct val="90000"/>
              </a:lnSpc>
            </a:pPr>
            <a:r>
              <a:rPr kumimoji="0" lang="ja-JP" altLang="en-US" sz="1200" dirty="0">
                <a:solidFill>
                  <a:srgbClr val="333333"/>
                </a:solidFill>
                <a:latin typeface="ＭＳ 明朝" charset="-128"/>
                <a:ea typeface="ＭＳ 明朝" charset="-128"/>
                <a:cs typeface="ＭＳ 明朝" charset="-128"/>
              </a:rPr>
              <a:t>バス，デヴィッド・Ｍ．</a:t>
            </a:r>
            <a:r>
              <a:rPr kumimoji="0" lang="en-US" altLang="ja-JP" sz="1200" dirty="0">
                <a:solidFill>
                  <a:srgbClr val="333333"/>
                </a:solidFill>
                <a:latin typeface="ＭＳ 明朝" charset="-128"/>
                <a:ea typeface="ＭＳ 明朝" charset="-128"/>
                <a:cs typeface="ＭＳ 明朝" charset="-128"/>
              </a:rPr>
              <a:t>【</a:t>
            </a:r>
            <a:r>
              <a:rPr kumimoji="0" lang="ja-JP" altLang="en-US" sz="1200" dirty="0">
                <a:solidFill>
                  <a:srgbClr val="333333"/>
                </a:solidFill>
                <a:latin typeface="ＭＳ 明朝" charset="-128"/>
                <a:ea typeface="ＭＳ 明朝" charset="-128"/>
                <a:cs typeface="ＭＳ 明朝" charset="-128"/>
              </a:rPr>
              <a:t>著</a:t>
            </a:r>
            <a:r>
              <a:rPr kumimoji="0" lang="en-US" altLang="ja-JP" sz="1200" dirty="0">
                <a:solidFill>
                  <a:srgbClr val="333333"/>
                </a:solidFill>
                <a:latin typeface="ＭＳ 明朝" charset="-128"/>
                <a:ea typeface="ＭＳ 明朝" charset="-128"/>
                <a:cs typeface="ＭＳ 明朝" charset="-128"/>
              </a:rPr>
              <a:t>】〈</a:t>
            </a:r>
            <a:r>
              <a:rPr kumimoji="0" lang="ja-JP" altLang="en-US" sz="1200" dirty="0">
                <a:solidFill>
                  <a:srgbClr val="333333"/>
                </a:solidFill>
                <a:latin typeface="ＭＳ 明朝" charset="-128"/>
                <a:ea typeface="ＭＳ 明朝" charset="-128"/>
                <a:cs typeface="ＭＳ 明朝" charset="-128"/>
              </a:rPr>
              <a:t>Ｂｕｓｓ，Ｄａｖｉｄ　Ｍ．</a:t>
            </a:r>
            <a:r>
              <a:rPr kumimoji="0" lang="en-US" altLang="ja-JP" sz="1200" dirty="0">
                <a:solidFill>
                  <a:srgbClr val="333333"/>
                </a:solidFill>
                <a:latin typeface="ＭＳ 明朝" charset="-128"/>
                <a:ea typeface="ＭＳ 明朝" charset="-128"/>
                <a:cs typeface="ＭＳ 明朝" charset="-128"/>
              </a:rPr>
              <a:t>〉</a:t>
            </a:r>
            <a:r>
              <a:rPr kumimoji="0" lang="ja-JP" altLang="en-US" sz="1200" dirty="0">
                <a:solidFill>
                  <a:srgbClr val="333333"/>
                </a:solidFill>
                <a:latin typeface="ＭＳ 明朝" charset="-128"/>
                <a:ea typeface="ＭＳ 明朝" charset="-128"/>
                <a:cs typeface="ＭＳ 明朝" charset="-128"/>
              </a:rPr>
              <a:t>　荒木　文枝</a:t>
            </a:r>
            <a:r>
              <a:rPr kumimoji="0" lang="en-US" altLang="ja-JP" sz="1200" dirty="0">
                <a:solidFill>
                  <a:srgbClr val="333333"/>
                </a:solidFill>
                <a:latin typeface="ＭＳ 明朝" charset="-128"/>
                <a:ea typeface="ＭＳ 明朝" charset="-128"/>
                <a:cs typeface="ＭＳ 明朝" charset="-128"/>
              </a:rPr>
              <a:t>【</a:t>
            </a:r>
            <a:r>
              <a:rPr kumimoji="0" lang="ja-JP" altLang="en-US" sz="1200" dirty="0">
                <a:solidFill>
                  <a:srgbClr val="333333"/>
                </a:solidFill>
                <a:latin typeface="ＭＳ 明朝" charset="-128"/>
                <a:ea typeface="ＭＳ 明朝" charset="-128"/>
                <a:cs typeface="ＭＳ 明朝" charset="-128"/>
              </a:rPr>
              <a:t>訳</a:t>
            </a:r>
            <a:r>
              <a:rPr kumimoji="0" lang="en-US" altLang="ja-JP" sz="1200" dirty="0">
                <a:solidFill>
                  <a:srgbClr val="333333"/>
                </a:solidFill>
                <a:latin typeface="ＭＳ 明朝" charset="-128"/>
                <a:ea typeface="ＭＳ 明朝" charset="-128"/>
                <a:cs typeface="ＭＳ 明朝" charset="-128"/>
              </a:rPr>
              <a:t>】</a:t>
            </a:r>
          </a:p>
          <a:p>
            <a:pPr algn="just">
              <a:lnSpc>
                <a:spcPct val="90000"/>
              </a:lnSpc>
            </a:pPr>
            <a:r>
              <a:rPr kumimoji="0" lang="ja-JP" altLang="en-US" sz="1200" dirty="0">
                <a:solidFill>
                  <a:srgbClr val="333333"/>
                </a:solidFill>
                <a:latin typeface="ＭＳ 明朝" charset="-128"/>
                <a:ea typeface="ＭＳ 明朝" charset="-128"/>
                <a:cs typeface="ＭＳ 明朝" charset="-128"/>
              </a:rPr>
              <a:t>柏書房 （</a:t>
            </a:r>
            <a:r>
              <a:rPr kumimoji="0" lang="en-US" altLang="ja-JP" sz="1200" dirty="0">
                <a:solidFill>
                  <a:srgbClr val="333333"/>
                </a:solidFill>
                <a:latin typeface="ＭＳ 明朝" charset="-128"/>
                <a:ea typeface="ＭＳ 明朝" charset="-128"/>
                <a:cs typeface="ＭＳ 明朝" charset="-128"/>
              </a:rPr>
              <a:t>2007/03/10 </a:t>
            </a:r>
            <a:r>
              <a:rPr kumimoji="0" lang="ja-JP" altLang="en-US" sz="1200" dirty="0">
                <a:solidFill>
                  <a:srgbClr val="333333"/>
                </a:solidFill>
                <a:latin typeface="ＭＳ 明朝" charset="-128"/>
                <a:ea typeface="ＭＳ 明朝" charset="-128"/>
                <a:cs typeface="ＭＳ 明朝" charset="-128"/>
              </a:rPr>
              <a:t>出版）</a:t>
            </a:r>
            <a:r>
              <a:rPr kumimoji="0" lang="en-US" altLang="ja-JP" sz="1200" dirty="0">
                <a:solidFill>
                  <a:srgbClr val="333333"/>
                </a:solidFill>
                <a:latin typeface="ＭＳ 明朝" charset="-128"/>
                <a:ea typeface="ＭＳ 明朝" charset="-128"/>
                <a:cs typeface="ＭＳ 明朝" charset="-128"/>
              </a:rPr>
              <a:t>ISBN</a:t>
            </a:r>
            <a:r>
              <a:rPr kumimoji="0" lang="ja-JP" altLang="en-US" sz="1200" dirty="0">
                <a:solidFill>
                  <a:srgbClr val="333333"/>
                </a:solidFill>
                <a:latin typeface="ＭＳ 明朝" charset="-128"/>
                <a:ea typeface="ＭＳ 明朝" charset="-128"/>
                <a:cs typeface="ＭＳ 明朝" charset="-128"/>
              </a:rPr>
              <a:t>： </a:t>
            </a:r>
            <a:r>
              <a:rPr kumimoji="0" lang="en-US" altLang="ja-JP" sz="1200" dirty="0">
                <a:solidFill>
                  <a:srgbClr val="333333"/>
                </a:solidFill>
                <a:latin typeface="ＭＳ 明朝" charset="-128"/>
                <a:ea typeface="ＭＳ 明朝" charset="-128"/>
                <a:cs typeface="ＭＳ 明朝" charset="-128"/>
              </a:rPr>
              <a:t>9784760130351</a:t>
            </a:r>
            <a:r>
              <a:rPr kumimoji="0" lang="ja-JP" altLang="en-US" sz="1200" dirty="0">
                <a:solidFill>
                  <a:srgbClr val="333333"/>
                </a:solidFill>
                <a:latin typeface="ＭＳ 明朝" charset="-128"/>
                <a:ea typeface="ＭＳ 明朝" charset="-128"/>
                <a:cs typeface="ＭＳ 明朝" charset="-128"/>
              </a:rPr>
              <a:t>　価格： ￥</a:t>
            </a:r>
            <a:r>
              <a:rPr kumimoji="0" lang="en-US" altLang="ja-JP" sz="1200" dirty="0">
                <a:solidFill>
                  <a:srgbClr val="333333"/>
                </a:solidFill>
                <a:latin typeface="ＭＳ 明朝" charset="-128"/>
                <a:ea typeface="ＭＳ 明朝" charset="-128"/>
                <a:cs typeface="ＭＳ 明朝" charset="-128"/>
              </a:rPr>
              <a:t>1,680 (</a:t>
            </a:r>
            <a:r>
              <a:rPr kumimoji="0" lang="ja-JP" altLang="en-US" sz="1200" dirty="0">
                <a:solidFill>
                  <a:srgbClr val="333333"/>
                </a:solidFill>
                <a:latin typeface="ＭＳ 明朝" charset="-128"/>
                <a:ea typeface="ＭＳ 明朝" charset="-128"/>
                <a:cs typeface="ＭＳ 明朝" charset="-128"/>
              </a:rPr>
              <a:t>税込）</a:t>
            </a:r>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 calcmode="lin" valueType="num">
                                      <p:cBhvr additive="base">
                                        <p:cTn id="7" dur="500" fill="hold"/>
                                        <p:tgtEl>
                                          <p:spTgt spid="12292"/>
                                        </p:tgtEl>
                                        <p:attrNameLst>
                                          <p:attrName>ppt_x</p:attrName>
                                        </p:attrNameLst>
                                      </p:cBhvr>
                                      <p:tavLst>
                                        <p:tav tm="0">
                                          <p:val>
                                            <p:strVal val="#ppt_x"/>
                                          </p:val>
                                        </p:tav>
                                        <p:tav tm="100000">
                                          <p:val>
                                            <p:strVal val="#ppt_x"/>
                                          </p:val>
                                        </p:tav>
                                      </p:tavLst>
                                    </p:anim>
                                    <p:anim calcmode="lin" valueType="num">
                                      <p:cBhvr additive="base">
                                        <p:cTn id="8" dur="500" fill="hold"/>
                                        <p:tgtEl>
                                          <p:spTgt spid="122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87134" y="260648"/>
            <a:ext cx="7969732" cy="579815"/>
          </a:xfrm>
        </p:spPr>
        <p:txBody>
          <a:bodyPr/>
          <a:lstStyle/>
          <a:p>
            <a:pPr algn="just">
              <a:lnSpc>
                <a:spcPct val="90000"/>
              </a:lnSpc>
            </a:pPr>
            <a:r>
              <a:rPr kumimoji="0" lang="ja-JP" altLang="en-US" sz="3400" dirty="0">
                <a:latin typeface="ＭＳ 明朝" charset="-128"/>
                <a:ea typeface="ＭＳ 明朝" charset="-128"/>
                <a:cs typeface="ＭＳ 明朝" charset="-128"/>
              </a:rPr>
              <a:t>殺人事件の</a:t>
            </a:r>
            <a:r>
              <a:rPr kumimoji="0" lang="en-US" altLang="ja-JP" sz="3400" dirty="0">
                <a:latin typeface="ＭＳ 明朝" charset="-128"/>
                <a:ea typeface="ＭＳ 明朝" charset="-128"/>
                <a:cs typeface="ＭＳ 明朝" charset="-128"/>
              </a:rPr>
              <a:t>44.7%</a:t>
            </a:r>
            <a:r>
              <a:rPr kumimoji="0" lang="ja-JP" altLang="en-US" sz="3400" dirty="0">
                <a:solidFill>
                  <a:srgbClr val="333333"/>
                </a:solidFill>
                <a:latin typeface="ＭＳ 明朝" charset="-128"/>
                <a:ea typeface="ＭＳ 明朝" charset="-128"/>
                <a:cs typeface="ＭＳ 明朝" charset="-128"/>
              </a:rPr>
              <a:t>は</a:t>
            </a:r>
            <a:r>
              <a:rPr kumimoji="0" lang="en-US" sz="3400" dirty="0" err="1">
                <a:solidFill>
                  <a:srgbClr val="FF0000"/>
                </a:solidFill>
                <a:latin typeface="ＭＳ 明朝" charset="-128"/>
                <a:ea typeface="ＭＳ 明朝" charset="-128"/>
                <a:cs typeface="ＭＳ 明朝" charset="-128"/>
              </a:rPr>
              <a:t>家族</a:t>
            </a:r>
            <a:r>
              <a:rPr kumimoji="0" lang="ja-JP" altLang="en-US" sz="3400" dirty="0">
                <a:solidFill>
                  <a:srgbClr val="FF0000"/>
                </a:solidFill>
                <a:latin typeface="ＭＳ 明朝" charset="-128"/>
                <a:ea typeface="ＭＳ 明朝" charset="-128"/>
                <a:cs typeface="ＭＳ 明朝" charset="-128"/>
              </a:rPr>
              <a:t>（親族）</a:t>
            </a:r>
            <a:r>
              <a:rPr kumimoji="0" lang="en-US" sz="3400" dirty="0" err="1">
                <a:solidFill>
                  <a:srgbClr val="333333"/>
                </a:solidFill>
                <a:latin typeface="ＭＳ 明朝" charset="-128"/>
                <a:ea typeface="ＭＳ 明朝" charset="-128"/>
                <a:cs typeface="ＭＳ 明朝" charset="-128"/>
              </a:rPr>
              <a:t>の犯行</a:t>
            </a:r>
            <a:endParaRPr kumimoji="0" lang="ja-JP" sz="3400" dirty="0">
              <a:solidFill>
                <a:srgbClr val="333333"/>
              </a:solidFill>
              <a:latin typeface="ＭＳ 明朝" charset="-128"/>
              <a:ea typeface="ＭＳ 明朝" charset="-128"/>
              <a:cs typeface="ＭＳ 明朝" charset="-128"/>
            </a:endParaRPr>
          </a:p>
        </p:txBody>
      </p:sp>
      <p:sp>
        <p:nvSpPr>
          <p:cNvPr id="4" name="テキスト ボックス 3">
            <a:extLst>
              <a:ext uri="{FF2B5EF4-FFF2-40B4-BE49-F238E27FC236}">
                <a16:creationId xmlns:a16="http://schemas.microsoft.com/office/drawing/2014/main" id="{B15AAF70-58B9-1164-8CC6-B7D2DC5415C7}"/>
              </a:ext>
            </a:extLst>
          </p:cNvPr>
          <p:cNvSpPr txBox="1"/>
          <p:nvPr/>
        </p:nvSpPr>
        <p:spPr>
          <a:xfrm>
            <a:off x="147392" y="4871608"/>
            <a:ext cx="8712968" cy="1292662"/>
          </a:xfrm>
          <a:prstGeom prst="rect">
            <a:avLst/>
          </a:prstGeom>
          <a:solidFill>
            <a:schemeClr val="bg1"/>
          </a:solidFill>
        </p:spPr>
        <p:txBody>
          <a:bodyPr wrap="square" rtlCol="0">
            <a:spAutoFit/>
          </a:bodyPr>
          <a:lstStyle/>
          <a:p>
            <a:r>
              <a:rPr lang="ja-JP" altLang="en-US" sz="2000" dirty="0"/>
              <a:t>令和</a:t>
            </a:r>
            <a:r>
              <a:rPr lang="en-US" altLang="ja-JP" sz="2000" dirty="0"/>
              <a:t>5</a:t>
            </a:r>
            <a:r>
              <a:rPr lang="ja-JP" altLang="en-US" sz="2000" dirty="0"/>
              <a:t>年版 警察白書</a:t>
            </a:r>
            <a:r>
              <a:rPr lang="en-US" altLang="ja-JP" sz="2000" dirty="0"/>
              <a:t>https://</a:t>
            </a:r>
            <a:r>
              <a:rPr lang="en-US" altLang="ja-JP" sz="2000" dirty="0" err="1"/>
              <a:t>www.npa.go.jp</a:t>
            </a:r>
            <a:r>
              <a:rPr lang="en-US" altLang="ja-JP" sz="2000" dirty="0"/>
              <a:t>/</a:t>
            </a:r>
            <a:r>
              <a:rPr lang="en-US" altLang="ja-JP" sz="2000" dirty="0" err="1"/>
              <a:t>hakusyo</a:t>
            </a:r>
            <a:r>
              <a:rPr lang="en-US" altLang="ja-JP" sz="2000" dirty="0"/>
              <a:t>/r05/pdf/05_dai2sho.pdf</a:t>
            </a:r>
            <a:endParaRPr lang="en-US" sz="2000" dirty="0"/>
          </a:p>
          <a:p>
            <a:r>
              <a:rPr lang="ja-JP" altLang="en-US" sz="1800" dirty="0"/>
              <a:t>刑法犯：被害者と被疑者の関係　親族の割合</a:t>
            </a:r>
            <a:endParaRPr lang="en-US" altLang="ja-JP" sz="1800" dirty="0"/>
          </a:p>
          <a:p>
            <a:r>
              <a:rPr lang="ja-JP" altLang="en-US" sz="2000" dirty="0"/>
              <a:t>殺人（</a:t>
            </a:r>
            <a:r>
              <a:rPr lang="en-US" altLang="ja-JP" sz="2000" dirty="0"/>
              <a:t>44.7%)</a:t>
            </a:r>
            <a:r>
              <a:rPr lang="ja-JP" altLang="en-US" sz="2000" dirty="0"/>
              <a:t>　放火（</a:t>
            </a:r>
            <a:r>
              <a:rPr lang="en-US" altLang="ja-JP" sz="2000" dirty="0"/>
              <a:t>24.1</a:t>
            </a:r>
            <a:r>
              <a:rPr lang="ja-JP" altLang="en-US" sz="2000" dirty="0"/>
              <a:t>％）　強制性交等（</a:t>
            </a:r>
            <a:r>
              <a:rPr lang="en-US" altLang="ja-JP" sz="2000" dirty="0"/>
              <a:t>15.0</a:t>
            </a:r>
            <a:r>
              <a:rPr lang="ja-JP" altLang="en-US" sz="2000" dirty="0"/>
              <a:t>％）　暴行（</a:t>
            </a:r>
            <a:r>
              <a:rPr lang="en-US" altLang="ja-JP" sz="2000" dirty="0"/>
              <a:t>29.8</a:t>
            </a:r>
            <a:r>
              <a:rPr lang="ja-JP" altLang="en-US" sz="2000" dirty="0"/>
              <a:t>％）　傷害（</a:t>
            </a:r>
            <a:r>
              <a:rPr lang="en-US" altLang="ja-JP" sz="2000" dirty="0"/>
              <a:t>24.9</a:t>
            </a:r>
            <a:r>
              <a:rPr lang="ja-JP" altLang="en-US" sz="2000" dirty="0"/>
              <a:t>％）　強制わいせつ（</a:t>
            </a:r>
            <a:r>
              <a:rPr lang="en-US" altLang="ja-JP" sz="2000" dirty="0"/>
              <a:t>6.8</a:t>
            </a:r>
            <a:r>
              <a:rPr lang="ja-JP" altLang="en-US" sz="2000" dirty="0"/>
              <a:t>％）</a:t>
            </a:r>
            <a:endParaRPr lang="en-US" sz="2000" dirty="0"/>
          </a:p>
        </p:txBody>
      </p:sp>
      <p:pic>
        <p:nvPicPr>
          <p:cNvPr id="7" name="図 6" descr="グラフ&#10;&#10;AI によって生成されたコンテンツは間違っている可能性があります。">
            <a:extLst>
              <a:ext uri="{FF2B5EF4-FFF2-40B4-BE49-F238E27FC236}">
                <a16:creationId xmlns:a16="http://schemas.microsoft.com/office/drawing/2014/main" id="{4C513B53-ACC4-34C1-257A-60BFB0B22DB9}"/>
              </a:ext>
            </a:extLst>
          </p:cNvPr>
          <p:cNvPicPr>
            <a:picLocks noChangeAspect="1"/>
          </p:cNvPicPr>
          <p:nvPr/>
        </p:nvPicPr>
        <p:blipFill>
          <a:blip r:embed="rId2"/>
          <a:stretch>
            <a:fillRect/>
          </a:stretch>
        </p:blipFill>
        <p:spPr>
          <a:xfrm>
            <a:off x="147392" y="967776"/>
            <a:ext cx="9144000" cy="3903832"/>
          </a:xfrm>
          <a:prstGeom prst="rect">
            <a:avLst/>
          </a:prstGeom>
        </p:spPr>
      </p:pic>
      <p:sp>
        <p:nvSpPr>
          <p:cNvPr id="27652" name="Oval 5"/>
          <p:cNvSpPr>
            <a:spLocks noChangeArrowheads="1"/>
          </p:cNvSpPr>
          <p:nvPr/>
        </p:nvSpPr>
        <p:spPr bwMode="auto">
          <a:xfrm>
            <a:off x="2339752" y="3068960"/>
            <a:ext cx="1008112" cy="864096"/>
          </a:xfrm>
          <a:prstGeom prst="ellipse">
            <a:avLst/>
          </a:prstGeom>
          <a:noFill/>
          <a:ln w="31750">
            <a:solidFill>
              <a:srgbClr val="FF0000"/>
            </a:solidFill>
            <a:round/>
            <a:headEnd/>
            <a:tailEnd/>
          </a:ln>
        </p:spPr>
        <p:txBody>
          <a:bodyPr wrap="none" anchor="ctr">
            <a:prstTxWarp prst="textNoShape">
              <a:avLst/>
            </a:prstTxWarp>
          </a:bodyPr>
          <a:lstStyle/>
          <a:p>
            <a:endParaRPr lang="ja-JP" altLang="en-US"/>
          </a:p>
        </p:txBody>
      </p:sp>
    </p:spTree>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1773</TotalTime>
  <Words>4353</Words>
  <Application>Microsoft Office PowerPoint</Application>
  <PresentationFormat>画面に合わせる (4:3)</PresentationFormat>
  <Paragraphs>240</Paragraphs>
  <Slides>30</Slides>
  <Notes>25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30</vt:i4>
      </vt:variant>
    </vt:vector>
  </HeadingPairs>
  <TitlesOfParts>
    <vt:vector size="38" baseType="lpstr">
      <vt:lpstr>ＭＳ Ｐゴシック</vt:lpstr>
      <vt:lpstr>ＭＳ 明朝</vt:lpstr>
      <vt:lpstr>Arial</vt:lpstr>
      <vt:lpstr>Century</vt:lpstr>
      <vt:lpstr>Times New Roman</vt:lpstr>
      <vt:lpstr>Verdana</vt:lpstr>
      <vt:lpstr>Wingdings</vt:lpstr>
      <vt:lpstr>Profile</vt:lpstr>
      <vt:lpstr>第1回【オリエンテーション】 家族をどうとらえるか、家族のイメージ、講義概要や進め方等の説明</vt:lpstr>
      <vt:lpstr>PowerPoint プレゼンテーション</vt:lpstr>
      <vt:lpstr>【家族をめぐる話題１】 「親ガチャ」って言葉、聞いたことある人？</vt:lpstr>
      <vt:lpstr>東大生の親の世帯年収は？</vt:lpstr>
      <vt:lpstr>親ガチャについての家族社会学的疑問</vt:lpstr>
      <vt:lpstr>【家族をめぐる話題2】 歯科医一家バラバラ殺人事件</vt:lpstr>
      <vt:lpstr>★恐ろしい事だが、昔からある。</vt:lpstr>
      <vt:lpstr>★なぜ普通の殺人より反響が大きく恐ろしいのか？</vt:lpstr>
      <vt:lpstr>殺人事件の44.7%は家族（親族）の犯行</vt:lpstr>
      <vt:lpstr>【家族をめぐる話題 3】 紀子さま、男子ご出産</vt:lpstr>
      <vt:lpstr>民主主義社会の無理難題：皇位継承、長子優先「女系」を考える</vt:lpstr>
      <vt:lpstr>皇位継承問題の現在　</vt:lpstr>
      <vt:lpstr>皇室の構成図（令和6年4月1日現在）</vt:lpstr>
      <vt:lpstr>天皇家の家族構成の変遷</vt:lpstr>
      <vt:lpstr>少子高齢・人口減少社会の家族問題</vt:lpstr>
      <vt:lpstr>家族の問題に関連する学問分野</vt:lpstr>
      <vt:lpstr>家族のイメージ</vt:lpstr>
      <vt:lpstr>核家族：究極の単位</vt:lpstr>
      <vt:lpstr>【オリエンテーション】 この講義は？</vt:lpstr>
      <vt:lpstr>  第36回（令和5年度）社会福祉士国家試験　社会理論と社会システム　問題 18 </vt:lpstr>
      <vt:lpstr>  第36回（令和5年度）社会福祉士国家試験　社会理論と社会システム　問題 18 </vt:lpstr>
      <vt:lpstr>この講義のテーマ</vt:lpstr>
      <vt:lpstr>介護福祉士・社会福祉士が家族について学ぶことの意義（私の考え）</vt:lpstr>
      <vt:lpstr>講義の予定　</vt:lpstr>
      <vt:lpstr>講義の予定　</vt:lpstr>
      <vt:lpstr>講義の予定　</vt:lpstr>
      <vt:lpstr>講義の予定　</vt:lpstr>
      <vt:lpstr>■ 成績評価方法・その他</vt:lpstr>
      <vt:lpstr>■ 参考文献</vt:lpstr>
      <vt:lpstr>次週</vt:lpstr>
    </vt:vector>
  </TitlesOfParts>
  <Company>札幌市立 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creator>札幌市立 大学</dc:creator>
  <cp:lastModifiedBy>俊彦 原</cp:lastModifiedBy>
  <cp:revision>86</cp:revision>
  <cp:lastPrinted>2014-09-24T05:41:27Z</cp:lastPrinted>
  <dcterms:created xsi:type="dcterms:W3CDTF">2014-09-24T05:41:10Z</dcterms:created>
  <dcterms:modified xsi:type="dcterms:W3CDTF">2025-04-14T04:29:19Z</dcterms:modified>
</cp:coreProperties>
</file>