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9" r:id="rId2"/>
    <p:sldId id="434" r:id="rId3"/>
    <p:sldId id="450" r:id="rId4"/>
    <p:sldId id="447" r:id="rId5"/>
    <p:sldId id="439" r:id="rId6"/>
    <p:sldId id="437" r:id="rId7"/>
    <p:sldId id="451" r:id="rId8"/>
    <p:sldId id="445" r:id="rId9"/>
    <p:sldId id="446" r:id="rId10"/>
    <p:sldId id="440" r:id="rId11"/>
    <p:sldId id="458" r:id="rId12"/>
    <p:sldId id="452" r:id="rId13"/>
    <p:sldId id="453" r:id="rId14"/>
    <p:sldId id="454" r:id="rId15"/>
    <p:sldId id="455" r:id="rId16"/>
    <p:sldId id="457" r:id="rId17"/>
    <p:sldId id="442" r:id="rId18"/>
    <p:sldId id="459" r:id="rId19"/>
    <p:sldId id="456" r:id="rId20"/>
    <p:sldId id="444"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1年次）_※事務局作成※" id="{9F64FA57-1C7E-42A4-B429-C224729AC078}">
          <p14:sldIdLst/>
        </p14:section>
        <p14:section name="見本（本文のレイアウト）" id="{86E4A013-9FBB-415F-842C-664154C47A8E}">
          <p14:sldIdLst>
            <p14:sldId id="309"/>
            <p14:sldId id="434"/>
            <p14:sldId id="450"/>
            <p14:sldId id="447"/>
            <p14:sldId id="439"/>
            <p14:sldId id="437"/>
            <p14:sldId id="451"/>
            <p14:sldId id="445"/>
            <p14:sldId id="446"/>
            <p14:sldId id="440"/>
            <p14:sldId id="458"/>
            <p14:sldId id="452"/>
            <p14:sldId id="453"/>
            <p14:sldId id="454"/>
            <p14:sldId id="455"/>
            <p14:sldId id="457"/>
            <p14:sldId id="442"/>
            <p14:sldId id="459"/>
            <p14:sldId id="456"/>
            <p14:sldId id="4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397"/>
    <a:srgbClr val="FF8BFF"/>
    <a:srgbClr val="8CADEA"/>
    <a:srgbClr val="B7DFF7"/>
    <a:srgbClr val="E937ED"/>
    <a:srgbClr val="FDD000"/>
    <a:srgbClr val="FF9CFF"/>
    <a:srgbClr val="C258F2"/>
    <a:srgbClr val="66CE18"/>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41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B75B-B1E5-44BE-A4EB-C2955641FB68}" type="datetimeFigureOut">
              <a:rPr lang="en-US" smtClean="0"/>
              <a:t>6/5/2025</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44953-4682-4669-8F44-870B288BB048}" type="slidenum">
              <a:rPr lang="en-US" smtClean="0"/>
              <a:t>‹#›</a:t>
            </a:fld>
            <a:endParaRPr lang="en-US"/>
          </a:p>
        </p:txBody>
      </p:sp>
    </p:spTree>
    <p:extLst>
      <p:ext uri="{BB962C8B-B14F-4D97-AF65-F5344CB8AC3E}">
        <p14:creationId xmlns:p14="http://schemas.microsoft.com/office/powerpoint/2010/main" val="245501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81B70-7F21-6CE6-D0E6-631230CBDE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1C6228-F22C-736D-6A5A-2EEF7D3F4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43AB175-F9D5-C10B-7C11-6E7084669B57}"/>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AC8F8F6A-A437-C29D-EC71-B316981C30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F49A4F-82B1-A0B9-3C56-4AD2FD425E49}"/>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73271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36369-C43C-494D-4139-90C810F54EE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8A2D2F-40B8-78E5-5C4D-20916B4BD4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FA1D3B-258D-71CC-A500-B8CF22EA494D}"/>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9664B43B-CBD5-6235-CBD4-CB27E03D1E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5FB439-7848-A721-F67A-0B0EDD5A23A0}"/>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7612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D4FAE2-2DE1-A489-26DA-E2170A879A4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49F39B-0036-D3FD-C35F-CC04E8234EA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E7E085-17CA-EF74-FBDA-1AF1C92DA5CB}"/>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DD2B8027-CCB2-B3D6-D22D-C97676C845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39A180-7204-AB57-57C7-9C7896304AEF}"/>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274515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FE35E-AF08-5BAA-6802-475182E73E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19D398-C154-6C95-6ABA-00B5960CE16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249769-C565-CCE5-D55B-5C404F0112C3}"/>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AD4B26FE-4D4A-D09B-C25B-38F44C9097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1AB4BB-2187-5E49-7397-2BDCE896B01F}"/>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382080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D37D0B-B77E-9B69-FE25-2C66E38197F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4F50BD-A7C3-E66D-BE28-D7D039D98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A7F47E-5EA9-C4B0-7837-D2C4C1E388EE}"/>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9D9B833D-E721-8F9F-C21B-4BFCF8A300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411C24-B2C2-E7F1-D9FF-F68DF915B82E}"/>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267031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B967E-307B-F5AA-C96D-E582313BD0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2A8E08-18B8-C6A6-FE99-FF17E3DEE27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BEEF8F0-4BB4-7041-9595-54B33F6A50E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662AAD-A3AF-5FA2-566D-9AADBA413E1F}"/>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6" name="フッター プレースホルダー 5">
            <a:extLst>
              <a:ext uri="{FF2B5EF4-FFF2-40B4-BE49-F238E27FC236}">
                <a16:creationId xmlns:a16="http://schemas.microsoft.com/office/drawing/2014/main" id="{0A69860B-F18C-1DC1-7FD1-98B1289556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09CDC1-F01B-3B92-5F96-EA0C9563DAC2}"/>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216282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1A60B-8160-6343-99C5-11360F29DEE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A6E62F-99D4-7B38-D630-A9F0F4A69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4C52281-7D8D-BB54-F301-7AFBCF72D59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26401BB-3E4D-4EE7-F1E4-07161DE62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0835ED-884E-19F3-95C1-774630A1AA5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57045DC-9E06-DBC5-8813-D0E68E3D238B}"/>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8" name="フッター プレースホルダー 7">
            <a:extLst>
              <a:ext uri="{FF2B5EF4-FFF2-40B4-BE49-F238E27FC236}">
                <a16:creationId xmlns:a16="http://schemas.microsoft.com/office/drawing/2014/main" id="{4AA954E0-CB71-5668-4941-1B5AD88109B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AD87937-7368-3094-DB42-09285ECE167C}"/>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302449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2A9BA-7A5C-3968-FF3E-357D408E0CF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9BF6BA-E54A-A178-E32F-EFC6733241CD}"/>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4" name="フッター プレースホルダー 3">
            <a:extLst>
              <a:ext uri="{FF2B5EF4-FFF2-40B4-BE49-F238E27FC236}">
                <a16:creationId xmlns:a16="http://schemas.microsoft.com/office/drawing/2014/main" id="{471FE3D0-9E1F-6FF6-D387-8BD408CF3BA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160D63-9249-B8EE-9E66-8A80BA8367FC}"/>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90997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6E758ED-CC03-8DA8-AA4F-4770B76D3F6E}"/>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3" name="フッター プレースホルダー 2">
            <a:extLst>
              <a:ext uri="{FF2B5EF4-FFF2-40B4-BE49-F238E27FC236}">
                <a16:creationId xmlns:a16="http://schemas.microsoft.com/office/drawing/2014/main" id="{0450A29D-C7B2-37AC-B446-ED9CDFB3CB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2C07A5E-867D-0344-8DA5-2FAEB8E4E262}"/>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397190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012172-D8B1-E236-9664-ED018F3087F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0D16FB-2A75-D3C4-9AFE-83D0C6CA00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8C64C3-768B-F5B6-5CDE-F0A58AEF8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53BBEB-3198-3347-BB10-BAF274573C3B}"/>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6" name="フッター プレースホルダー 5">
            <a:extLst>
              <a:ext uri="{FF2B5EF4-FFF2-40B4-BE49-F238E27FC236}">
                <a16:creationId xmlns:a16="http://schemas.microsoft.com/office/drawing/2014/main" id="{BB16E6DC-A05F-3C5F-5C94-B5DA56FFBE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B676F3-7379-6CD9-45A8-4B7505FB0B51}"/>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1868840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EC353-935E-0B56-D46E-68C183CDE4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66E6A84-9561-672A-7565-6E3D7ECDD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5DD33CA-F40D-931D-5ACD-50A592E38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0707E31-F848-ACD1-881E-D2898F49E31B}"/>
              </a:ext>
            </a:extLst>
          </p:cNvPr>
          <p:cNvSpPr>
            <a:spLocks noGrp="1"/>
          </p:cNvSpPr>
          <p:nvPr>
            <p:ph type="dt" sz="half" idx="10"/>
          </p:nvPr>
        </p:nvSpPr>
        <p:spPr/>
        <p:txBody>
          <a:bodyPr/>
          <a:lstStyle/>
          <a:p>
            <a:fld id="{43C96EC1-F99C-4F2C-BC1F-4000526F17F2}" type="datetimeFigureOut">
              <a:rPr kumimoji="1" lang="ja-JP" altLang="en-US" smtClean="0"/>
              <a:t>2025/6/5</a:t>
            </a:fld>
            <a:endParaRPr kumimoji="1" lang="ja-JP" altLang="en-US"/>
          </a:p>
        </p:txBody>
      </p:sp>
      <p:sp>
        <p:nvSpPr>
          <p:cNvPr id="6" name="フッター プレースホルダー 5">
            <a:extLst>
              <a:ext uri="{FF2B5EF4-FFF2-40B4-BE49-F238E27FC236}">
                <a16:creationId xmlns:a16="http://schemas.microsoft.com/office/drawing/2014/main" id="{FDDF3283-D4D5-766B-4516-D0DB9EB645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2B5C18-9840-C14D-F5EF-78603AB703C1}"/>
              </a:ext>
            </a:extLst>
          </p:cNvPr>
          <p:cNvSpPr>
            <a:spLocks noGrp="1"/>
          </p:cNvSpPr>
          <p:nvPr>
            <p:ph type="sldNum" sz="quarter" idx="12"/>
          </p:nvPr>
        </p:nvSpPr>
        <p:spPr/>
        <p:txBody>
          <a:body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257891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A70C94-CC4C-18ED-4249-1458DFA23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B41B5E-ABDA-CE3A-1EB5-3E2B2C9B0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918E39-FE25-1A80-5514-BF2184534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96EC1-F99C-4F2C-BC1F-4000526F17F2}" type="datetimeFigureOut">
              <a:rPr kumimoji="1" lang="ja-JP" altLang="en-US" smtClean="0"/>
              <a:t>2025/6/5</a:t>
            </a:fld>
            <a:endParaRPr kumimoji="1" lang="ja-JP" altLang="en-US"/>
          </a:p>
        </p:txBody>
      </p:sp>
      <p:sp>
        <p:nvSpPr>
          <p:cNvPr id="5" name="フッター プレースホルダー 4">
            <a:extLst>
              <a:ext uri="{FF2B5EF4-FFF2-40B4-BE49-F238E27FC236}">
                <a16:creationId xmlns:a16="http://schemas.microsoft.com/office/drawing/2014/main" id="{556C1719-BBF3-C09F-A140-6318DDD07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E89C386-E9FF-D195-539A-CA740F7D6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C9182-D665-4CBD-8E19-A533B51BF390}" type="slidenum">
              <a:rPr kumimoji="1" lang="ja-JP" altLang="en-US" smtClean="0"/>
              <a:t>‹#›</a:t>
            </a:fld>
            <a:endParaRPr kumimoji="1" lang="ja-JP" altLang="en-US"/>
          </a:p>
        </p:txBody>
      </p:sp>
    </p:spTree>
    <p:extLst>
      <p:ext uri="{BB962C8B-B14F-4D97-AF65-F5344CB8AC3E}">
        <p14:creationId xmlns:p14="http://schemas.microsoft.com/office/powerpoint/2010/main" val="122334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pss.go.jp/syoushika/tohkei/Popular/Popular2025.asp?chap=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d.nii.ac.jp/1261/00000093/"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BC26008-DBC7-9379-26EB-E8E647C9E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9826" y="-2920"/>
            <a:ext cx="2164097" cy="830579"/>
          </a:xfrm>
          <a:prstGeom prst="rect">
            <a:avLst/>
          </a:prstGeom>
        </p:spPr>
      </p:pic>
      <p:sp>
        <p:nvSpPr>
          <p:cNvPr id="2" name="正方形/長方形 1">
            <a:extLst>
              <a:ext uri="{FF2B5EF4-FFF2-40B4-BE49-F238E27FC236}">
                <a16:creationId xmlns:a16="http://schemas.microsoft.com/office/drawing/2014/main" id="{2496D52C-891F-D495-E3AA-93028C59C06A}"/>
              </a:ext>
            </a:extLst>
          </p:cNvPr>
          <p:cNvSpPr/>
          <p:nvPr/>
        </p:nvSpPr>
        <p:spPr>
          <a:xfrm>
            <a:off x="0" y="0"/>
            <a:ext cx="1695450" cy="685799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字幕 2">
            <a:extLst>
              <a:ext uri="{FF2B5EF4-FFF2-40B4-BE49-F238E27FC236}">
                <a16:creationId xmlns:a16="http://schemas.microsoft.com/office/drawing/2014/main" id="{39082C0F-5B4E-0A33-4E4C-D8F400EEDEE8}"/>
              </a:ext>
            </a:extLst>
          </p:cNvPr>
          <p:cNvSpPr>
            <a:spLocks noGrp="1"/>
          </p:cNvSpPr>
          <p:nvPr>
            <p:ph type="subTitle" idx="1"/>
          </p:nvPr>
        </p:nvSpPr>
        <p:spPr>
          <a:xfrm>
            <a:off x="2187388" y="4356846"/>
            <a:ext cx="9395012" cy="573741"/>
          </a:xfrm>
        </p:spPr>
        <p:txBody>
          <a:bodyPr anchor="ctr" anchorCtr="0">
            <a:normAutofit fontScale="55000" lnSpcReduction="20000"/>
          </a:bodyPr>
          <a:lstStyle/>
          <a:p>
            <a:r>
              <a:rPr lang="ja-JP" altLang="en-US" sz="2900" b="1" dirty="0">
                <a:latin typeface="+mj-lt"/>
                <a:ea typeface="+mj-ea"/>
                <a:cs typeface="+mj-cs"/>
              </a:rPr>
              <a:t>第１日 </a:t>
            </a:r>
            <a:r>
              <a:rPr lang="en-US" altLang="ja-JP" sz="2900" b="1" dirty="0">
                <a:latin typeface="+mj-lt"/>
                <a:ea typeface="+mj-ea"/>
                <a:cs typeface="+mj-cs"/>
              </a:rPr>
              <a:t>2025</a:t>
            </a:r>
            <a:r>
              <a:rPr lang="ja-JP" altLang="en-US" sz="2900" b="1" dirty="0">
                <a:latin typeface="+mj-lt"/>
                <a:ea typeface="+mj-ea"/>
                <a:cs typeface="+mj-cs"/>
              </a:rPr>
              <a:t>年６月７日（土）</a:t>
            </a:r>
            <a:r>
              <a:rPr lang="en-US" altLang="ja-JP" sz="2900" b="1" dirty="0">
                <a:latin typeface="+mj-lt"/>
                <a:ea typeface="+mj-ea"/>
                <a:cs typeface="+mj-cs"/>
              </a:rPr>
              <a:t>9:00〜11:00</a:t>
            </a:r>
          </a:p>
          <a:p>
            <a:r>
              <a:rPr lang="ja-JP" altLang="en-US" sz="2900" b="1" dirty="0">
                <a:latin typeface="+mj-lt"/>
                <a:ea typeface="+mj-ea"/>
                <a:cs typeface="+mj-cs"/>
              </a:rPr>
              <a:t>　</a:t>
            </a:r>
            <a:r>
              <a:rPr lang="en-US" altLang="ja-JP" sz="2900" b="1" dirty="0">
                <a:latin typeface="+mj-lt"/>
                <a:ea typeface="+mj-ea"/>
                <a:cs typeface="+mj-cs"/>
              </a:rPr>
              <a:t>A707</a:t>
            </a:r>
            <a:r>
              <a:rPr lang="ja-JP" altLang="en-US" sz="2900" b="1" dirty="0">
                <a:latin typeface="+mj-lt"/>
                <a:ea typeface="+mj-ea"/>
                <a:cs typeface="+mj-cs"/>
              </a:rPr>
              <a:t>　</a:t>
            </a:r>
            <a:r>
              <a:rPr lang="zh-CN" altLang="en-US" sz="2900" b="1" dirty="0">
                <a:latin typeface="+mj-lt"/>
                <a:ea typeface="+mj-ea"/>
                <a:cs typeface="+mj-cs"/>
              </a:rPr>
              <a:t>第</a:t>
            </a:r>
            <a:r>
              <a:rPr lang="en-US" altLang="zh-CN" sz="2900" b="1" dirty="0">
                <a:latin typeface="+mj-lt"/>
                <a:ea typeface="+mj-ea"/>
                <a:cs typeface="+mj-cs"/>
              </a:rPr>
              <a:t>77</a:t>
            </a:r>
            <a:r>
              <a:rPr lang="zh-CN" altLang="en-US" sz="2900" b="1" dirty="0">
                <a:latin typeface="+mj-lt"/>
                <a:ea typeface="+mj-ea"/>
                <a:cs typeface="+mj-cs"/>
              </a:rPr>
              <a:t>回日本人口学会大会（福岡大学）</a:t>
            </a:r>
            <a:endParaRPr lang="en-US" altLang="ja-JP" sz="2900" b="1" dirty="0">
              <a:latin typeface="+mj-lt"/>
              <a:ea typeface="+mj-ea"/>
              <a:cs typeface="+mj-cs"/>
            </a:endParaRPr>
          </a:p>
          <a:p>
            <a:endParaRPr lang="en-US" altLang="ja-JP" sz="2800" dirty="0">
              <a:latin typeface="+mj-lt"/>
              <a:ea typeface="+mj-ea"/>
              <a:cs typeface="+mj-cs"/>
            </a:endParaRPr>
          </a:p>
        </p:txBody>
      </p:sp>
      <p:sp>
        <p:nvSpPr>
          <p:cNvPr id="9" name="字幕 2">
            <a:extLst>
              <a:ext uri="{FF2B5EF4-FFF2-40B4-BE49-F238E27FC236}">
                <a16:creationId xmlns:a16="http://schemas.microsoft.com/office/drawing/2014/main" id="{11FB6790-F0BB-F752-1342-080BEB045B55}"/>
              </a:ext>
            </a:extLst>
          </p:cNvPr>
          <p:cNvSpPr txBox="1">
            <a:spLocks/>
          </p:cNvSpPr>
          <p:nvPr/>
        </p:nvSpPr>
        <p:spPr>
          <a:xfrm>
            <a:off x="2187388" y="5091952"/>
            <a:ext cx="9506950" cy="1075765"/>
          </a:xfrm>
          <a:prstGeom prst="rect">
            <a:avLst/>
          </a:prstGeom>
          <a:no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b="1" dirty="0">
                <a:latin typeface="+mj-lt"/>
                <a:ea typeface="+mj-ea"/>
                <a:cs typeface="+mj-cs"/>
              </a:rPr>
              <a:t>日本医療大学　特任教授・札幌市立大学　名誉教授</a:t>
            </a:r>
            <a:endParaRPr lang="en-US" altLang="ja-JP" sz="2000" b="1" dirty="0">
              <a:latin typeface="+mj-lt"/>
              <a:ea typeface="+mj-ea"/>
              <a:cs typeface="+mj-cs"/>
            </a:endParaRPr>
          </a:p>
          <a:p>
            <a:r>
              <a:rPr lang="ja-JP" altLang="en-US" sz="2800" dirty="0">
                <a:latin typeface="+mj-lt"/>
                <a:ea typeface="+mj-ea"/>
                <a:cs typeface="+mj-cs"/>
              </a:rPr>
              <a:t>原　俊彦</a:t>
            </a:r>
          </a:p>
        </p:txBody>
      </p:sp>
      <p:sp>
        <p:nvSpPr>
          <p:cNvPr id="13" name="タイトル 1">
            <a:extLst>
              <a:ext uri="{FF2B5EF4-FFF2-40B4-BE49-F238E27FC236}">
                <a16:creationId xmlns:a16="http://schemas.microsoft.com/office/drawing/2014/main" id="{5E3DC2B2-D48F-E648-F3AC-E24C391E5E8F}"/>
              </a:ext>
            </a:extLst>
          </p:cNvPr>
          <p:cNvSpPr txBox="1">
            <a:spLocks/>
          </p:cNvSpPr>
          <p:nvPr/>
        </p:nvSpPr>
        <p:spPr>
          <a:xfrm>
            <a:off x="1909482" y="938142"/>
            <a:ext cx="9672918" cy="2788031"/>
          </a:xfrm>
          <a:prstGeom prst="rect">
            <a:avLst/>
          </a:prstGeom>
        </p:spPr>
        <p:txBody>
          <a:bodyPr vert="horz" lIns="91440" tIns="45720" rIns="91440" bIns="45720" rtlCol="0" anchor="ctr" anchorCtr="0">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900" b="1" dirty="0">
                <a:latin typeface="+mn-lt"/>
              </a:rPr>
              <a:t>テーマセッション</a:t>
            </a:r>
            <a:r>
              <a:rPr lang="en-US" altLang="ja-JP" sz="1900" b="1" dirty="0">
                <a:latin typeface="+mn-lt"/>
              </a:rPr>
              <a:t>1 </a:t>
            </a:r>
            <a:r>
              <a:rPr lang="ja-JP" altLang="en-US" sz="1900" b="1" dirty="0">
                <a:latin typeface="+mn-lt"/>
              </a:rPr>
              <a:t>「出生への歴史文化的要因の影響：２０２６年ひのえうまを前にして」 </a:t>
            </a:r>
            <a:endParaRPr lang="en-US" altLang="ja-JP" sz="1900" b="1" dirty="0">
              <a:latin typeface="+mn-lt"/>
            </a:endParaRPr>
          </a:p>
          <a:p>
            <a:endParaRPr lang="en-US" altLang="ja-JP" sz="2800" b="1" dirty="0">
              <a:latin typeface="+mn-lt"/>
            </a:endParaRPr>
          </a:p>
          <a:p>
            <a:r>
              <a:rPr lang="en-US" altLang="ja-JP" sz="3600" b="1" dirty="0"/>
              <a:t>1966</a:t>
            </a:r>
            <a:r>
              <a:rPr lang="ja-JP" altLang="en-US" sz="3600" b="1" dirty="0"/>
              <a:t>年丙午</a:t>
            </a:r>
            <a:r>
              <a:rPr lang="en-US" altLang="ja-JP" sz="3600" b="1" dirty="0"/>
              <a:t>(</a:t>
            </a:r>
            <a:r>
              <a:rPr lang="ja-JP" altLang="en-US" sz="3600" b="1" dirty="0"/>
              <a:t>ひのえうま）による</a:t>
            </a:r>
            <a:endParaRPr lang="en-US" altLang="ja-JP" sz="3600" b="1" dirty="0"/>
          </a:p>
          <a:p>
            <a:r>
              <a:rPr lang="ja-JP" altLang="en-US" sz="3600" b="1" dirty="0"/>
              <a:t>期間</a:t>
            </a:r>
            <a:r>
              <a:rPr lang="en-US" altLang="ja-JP" sz="3600" b="1" dirty="0"/>
              <a:t>/</a:t>
            </a:r>
            <a:r>
              <a:rPr lang="ja-JP" altLang="en-US" sz="3600" b="1" dirty="0"/>
              <a:t>コーホート出生力への人口学的影響</a:t>
            </a:r>
            <a:endParaRPr lang="en-US" altLang="ja-JP" sz="3600" b="1" dirty="0"/>
          </a:p>
          <a:p>
            <a:endParaRPr lang="en-US" altLang="ja-JP" sz="2800" b="1" dirty="0"/>
          </a:p>
          <a:p>
            <a:r>
              <a:rPr lang="en-US" altLang="ja-JP" sz="2800" b="1" dirty="0"/>
              <a:t>The Demographic Influence of the </a:t>
            </a:r>
            <a:r>
              <a:rPr lang="en-US" altLang="ja-JP" sz="2800" b="1" dirty="0" err="1"/>
              <a:t>Hinoe-uma</a:t>
            </a:r>
            <a:r>
              <a:rPr lang="en-US" altLang="ja-JP" sz="2800" b="1" dirty="0"/>
              <a:t> 1966 </a:t>
            </a:r>
          </a:p>
          <a:p>
            <a:r>
              <a:rPr lang="en-US" altLang="ja-JP" sz="2800" b="1" dirty="0"/>
              <a:t>on Periodical/Cohort Fertility</a:t>
            </a:r>
            <a:endParaRPr lang="ja-JP" altLang="en-US" sz="2800" b="1" dirty="0"/>
          </a:p>
        </p:txBody>
      </p:sp>
    </p:spTree>
    <p:extLst>
      <p:ext uri="{BB962C8B-B14F-4D97-AF65-F5344CB8AC3E}">
        <p14:creationId xmlns:p14="http://schemas.microsoft.com/office/powerpoint/2010/main" val="235841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FBF71-948A-1C23-ADFC-8CB7EF7DD9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8AC01D-F6C5-C1E7-F32D-45BBA660AC32}"/>
              </a:ext>
            </a:extLst>
          </p:cNvPr>
          <p:cNvSpPr>
            <a:spLocks noGrp="1"/>
          </p:cNvSpPr>
          <p:nvPr>
            <p:ph type="title"/>
          </p:nvPr>
        </p:nvSpPr>
        <p:spPr>
          <a:xfrm>
            <a:off x="1077624" y="435955"/>
            <a:ext cx="10379270" cy="711528"/>
          </a:xfrm>
        </p:spPr>
        <p:txBody>
          <a:bodyPr/>
          <a:lstStyle/>
          <a:p>
            <a:r>
              <a:rPr lang="en-US" altLang="ja-JP" dirty="0"/>
              <a:t>1966</a:t>
            </a:r>
            <a:r>
              <a:rPr lang="ja-JP" altLang="en-US" dirty="0"/>
              <a:t>年の丙午の期間変動とコホート変動</a:t>
            </a:r>
            <a:endParaRPr lang="en-US" dirty="0"/>
          </a:p>
        </p:txBody>
      </p:sp>
      <p:sp>
        <p:nvSpPr>
          <p:cNvPr id="3" name="コンテンツ プレースホルダー 2">
            <a:extLst>
              <a:ext uri="{FF2B5EF4-FFF2-40B4-BE49-F238E27FC236}">
                <a16:creationId xmlns:a16="http://schemas.microsoft.com/office/drawing/2014/main" id="{B9FD2489-58E5-A698-98CE-2864E4465A2C}"/>
              </a:ext>
            </a:extLst>
          </p:cNvPr>
          <p:cNvSpPr>
            <a:spLocks noGrp="1"/>
          </p:cNvSpPr>
          <p:nvPr>
            <p:ph idx="1"/>
          </p:nvPr>
        </p:nvSpPr>
        <p:spPr>
          <a:xfrm>
            <a:off x="1077624" y="1319201"/>
            <a:ext cx="10276609" cy="4914586"/>
          </a:xfrm>
        </p:spPr>
        <p:txBody>
          <a:bodyPr>
            <a:normAutofit fontScale="55000" lnSpcReduction="20000"/>
          </a:bodyPr>
          <a:lstStyle/>
          <a:p>
            <a:pPr marL="514350" indent="-514350">
              <a:buFont typeface="+mj-lt"/>
              <a:buAutoNum type="arabicPeriod"/>
            </a:pPr>
            <a:r>
              <a:rPr lang="en-US" altLang="ja-JP" sz="3200" dirty="0"/>
              <a:t>1966</a:t>
            </a:r>
            <a:r>
              <a:rPr lang="ja-JP" altLang="en-US" sz="3200" dirty="0"/>
              <a:t>年の期間変動：</a:t>
            </a:r>
            <a:r>
              <a:rPr lang="en-US" altLang="ja-JP" sz="3200" dirty="0"/>
              <a:t>18</a:t>
            </a:r>
            <a:r>
              <a:rPr lang="ja-JP" altLang="en-US" sz="3200" dirty="0"/>
              <a:t>歳から</a:t>
            </a:r>
            <a:r>
              <a:rPr lang="en-US" altLang="ja-JP" sz="3200" dirty="0"/>
              <a:t>38</a:t>
            </a:r>
            <a:r>
              <a:rPr lang="ja-JP" altLang="en-US" sz="3200" dirty="0"/>
              <a:t>歳まで広範な年齢での出生率低下が起きている</a:t>
            </a:r>
            <a:endParaRPr lang="en-US" altLang="ja-JP" sz="3200" dirty="0"/>
          </a:p>
          <a:p>
            <a:pPr marL="0" indent="0">
              <a:buNone/>
            </a:pPr>
            <a:r>
              <a:rPr lang="ja-JP" altLang="en-US" sz="3200" dirty="0">
                <a:solidFill>
                  <a:srgbClr val="FF0000"/>
                </a:solidFill>
              </a:rPr>
              <a:t>　　　</a:t>
            </a:r>
            <a:r>
              <a:rPr lang="ja-JP" altLang="en-US" sz="4400" dirty="0">
                <a:solidFill>
                  <a:srgbClr val="FF0000"/>
                </a:solidFill>
              </a:rPr>
              <a:t>⇒</a:t>
            </a:r>
            <a:r>
              <a:rPr lang="en-US" altLang="ja-JP" sz="3300" dirty="0">
                <a:solidFill>
                  <a:srgbClr val="FF0000"/>
                </a:solidFill>
              </a:rPr>
              <a:t>TFR</a:t>
            </a:r>
            <a:r>
              <a:rPr lang="ja-JP" altLang="en-US" sz="3300" dirty="0">
                <a:solidFill>
                  <a:srgbClr val="FF0000"/>
                </a:solidFill>
              </a:rPr>
              <a:t>（</a:t>
            </a:r>
            <a:r>
              <a:rPr lang="en-US" altLang="ja-JP" sz="3300" dirty="0">
                <a:solidFill>
                  <a:srgbClr val="FF0000"/>
                </a:solidFill>
              </a:rPr>
              <a:t>PTFR)</a:t>
            </a:r>
            <a:r>
              <a:rPr lang="ja-JP" altLang="en-US" sz="3300" dirty="0">
                <a:solidFill>
                  <a:srgbClr val="FF0000"/>
                </a:solidFill>
              </a:rPr>
              <a:t>の低下。特に低年齢（第</a:t>
            </a:r>
            <a:r>
              <a:rPr lang="en-US" altLang="ja-JP" sz="3300" dirty="0">
                <a:solidFill>
                  <a:srgbClr val="FF0000"/>
                </a:solidFill>
              </a:rPr>
              <a:t>1</a:t>
            </a:r>
            <a:r>
              <a:rPr lang="ja-JP" altLang="en-US" sz="3300" dirty="0">
                <a:solidFill>
                  <a:srgbClr val="FF0000"/>
                </a:solidFill>
              </a:rPr>
              <a:t>子）と高年齢（第</a:t>
            </a:r>
            <a:r>
              <a:rPr lang="en-US" altLang="ja-JP" sz="3300" dirty="0">
                <a:solidFill>
                  <a:srgbClr val="FF0000"/>
                </a:solidFill>
              </a:rPr>
              <a:t>2</a:t>
            </a:r>
            <a:r>
              <a:rPr lang="ja-JP" altLang="en-US" sz="3300" dirty="0">
                <a:solidFill>
                  <a:srgbClr val="FF0000"/>
                </a:solidFill>
              </a:rPr>
              <a:t>子以上）の低下が大きい。</a:t>
            </a:r>
            <a:endParaRPr lang="en-US" altLang="ja-JP" sz="3300" dirty="0">
              <a:solidFill>
                <a:srgbClr val="FF0000"/>
              </a:solidFill>
            </a:endParaRPr>
          </a:p>
          <a:p>
            <a:pPr marL="514350" indent="-514350">
              <a:buFont typeface="+mj-lt"/>
              <a:buAutoNum type="arabicPeriod"/>
            </a:pPr>
            <a:endParaRPr lang="en-US" altLang="ja-JP" sz="3200" dirty="0">
              <a:solidFill>
                <a:srgbClr val="FF0000"/>
              </a:solidFill>
            </a:endParaRPr>
          </a:p>
          <a:p>
            <a:pPr marL="514350" indent="-514350">
              <a:buFont typeface="+mj-lt"/>
              <a:buAutoNum type="arabicPeriod" startAt="2"/>
            </a:pPr>
            <a:r>
              <a:rPr lang="en-US" altLang="ja-JP" sz="3200" dirty="0"/>
              <a:t>1966</a:t>
            </a:r>
            <a:r>
              <a:rPr lang="ja-JP" altLang="en-US" sz="3200" dirty="0"/>
              <a:t>年に</a:t>
            </a:r>
            <a:r>
              <a:rPr lang="en-US" altLang="ja-JP" sz="3200" dirty="0"/>
              <a:t>18</a:t>
            </a:r>
            <a:r>
              <a:rPr lang="ja-JP" altLang="en-US" sz="3200" dirty="0"/>
              <a:t>歳であった</a:t>
            </a:r>
            <a:r>
              <a:rPr lang="en-US" altLang="ja-JP" sz="3200" dirty="0"/>
              <a:t>1948</a:t>
            </a:r>
            <a:r>
              <a:rPr lang="ja-JP" altLang="en-US" sz="3200" dirty="0"/>
              <a:t>年出生コーホートで出生率の継続的な落ち込みがあった</a:t>
            </a:r>
            <a:endParaRPr lang="en-US" altLang="ja-JP" sz="3200" dirty="0"/>
          </a:p>
          <a:p>
            <a:pPr marL="0" indent="0">
              <a:buNone/>
            </a:pPr>
            <a:r>
              <a:rPr lang="ja-JP" altLang="en-US" sz="3200" dirty="0">
                <a:solidFill>
                  <a:srgbClr val="FF0000"/>
                </a:solidFill>
              </a:rPr>
              <a:t>　　　⇒</a:t>
            </a:r>
            <a:r>
              <a:rPr lang="en-US" altLang="ja-JP" sz="3200" dirty="0">
                <a:solidFill>
                  <a:srgbClr val="FF0000"/>
                </a:solidFill>
              </a:rPr>
              <a:t>CTFR</a:t>
            </a:r>
            <a:r>
              <a:rPr lang="ja-JP" altLang="en-US" sz="3200" dirty="0">
                <a:solidFill>
                  <a:srgbClr val="FF0000"/>
                </a:solidFill>
              </a:rPr>
              <a:t>（完結出生力）の低下</a:t>
            </a:r>
            <a:endParaRPr lang="en-US" altLang="ja-JP" sz="3200" dirty="0">
              <a:solidFill>
                <a:srgbClr val="FF0000"/>
              </a:solidFill>
            </a:endParaRPr>
          </a:p>
          <a:p>
            <a:pPr marL="514350" indent="-514350">
              <a:buFont typeface="+mj-lt"/>
              <a:buAutoNum type="arabicPeriod" startAt="2"/>
            </a:pPr>
            <a:endParaRPr lang="en-US" altLang="ja-JP" sz="3200" dirty="0">
              <a:solidFill>
                <a:srgbClr val="FF0000"/>
              </a:solidFill>
            </a:endParaRPr>
          </a:p>
          <a:p>
            <a:pPr marL="514350" indent="-514350">
              <a:buFont typeface="+mj-lt"/>
              <a:buAutoNum type="arabicPeriod" startAt="3"/>
            </a:pPr>
            <a:r>
              <a:rPr lang="en-US" altLang="ja-JP" sz="3200" dirty="0"/>
              <a:t>1966</a:t>
            </a:r>
            <a:r>
              <a:rPr lang="ja-JP" altLang="en-US" sz="3200" dirty="0"/>
              <a:t>年出生コーホー）トの変動も</a:t>
            </a:r>
            <a:r>
              <a:rPr lang="en-US" altLang="ja-JP" sz="3200" dirty="0"/>
              <a:t>1966</a:t>
            </a:r>
            <a:r>
              <a:rPr lang="ja-JP" altLang="en-US" sz="3200" dirty="0"/>
              <a:t>年＋</a:t>
            </a:r>
            <a:r>
              <a:rPr lang="en-US" altLang="ja-JP" sz="3200" dirty="0"/>
              <a:t>18</a:t>
            </a:r>
            <a:r>
              <a:rPr lang="ja-JP" altLang="en-US" sz="3200" dirty="0"/>
              <a:t>歳＝</a:t>
            </a:r>
            <a:r>
              <a:rPr lang="en-US" altLang="ja-JP" sz="3200" dirty="0"/>
              <a:t>1984</a:t>
            </a:r>
            <a:r>
              <a:rPr lang="ja-JP" altLang="en-US" sz="3200" dirty="0"/>
              <a:t>年で</a:t>
            </a:r>
            <a:r>
              <a:rPr lang="en-US" altLang="ja-JP" sz="3200" dirty="0"/>
              <a:t>1984―1986</a:t>
            </a:r>
            <a:r>
              <a:rPr lang="ja-JP" altLang="en-US" sz="3200" dirty="0"/>
              <a:t>年から始まっている。</a:t>
            </a:r>
            <a:r>
              <a:rPr lang="ja-JP" altLang="en-US" sz="3200" dirty="0">
                <a:solidFill>
                  <a:srgbClr val="FF0000"/>
                </a:solidFill>
              </a:rPr>
              <a:t> ⇒</a:t>
            </a:r>
            <a:r>
              <a:rPr lang="en-US" altLang="ja-JP" sz="3200" dirty="0">
                <a:solidFill>
                  <a:srgbClr val="FF0000"/>
                </a:solidFill>
              </a:rPr>
              <a:t>CTFR</a:t>
            </a:r>
            <a:r>
              <a:rPr lang="ja-JP" altLang="en-US" sz="3200" dirty="0">
                <a:solidFill>
                  <a:srgbClr val="FF0000"/>
                </a:solidFill>
              </a:rPr>
              <a:t>（完結出生力）の低下。</a:t>
            </a:r>
            <a:endParaRPr lang="en-US" altLang="ja-JP" sz="3200" dirty="0">
              <a:solidFill>
                <a:srgbClr val="FF0000"/>
              </a:solidFill>
            </a:endParaRPr>
          </a:p>
          <a:p>
            <a:pPr marL="514350" indent="-514350">
              <a:buFont typeface="+mj-lt"/>
              <a:buAutoNum type="arabicPeriod" startAt="3"/>
            </a:pPr>
            <a:endParaRPr lang="en-US" altLang="ja-JP" sz="3200" dirty="0">
              <a:solidFill>
                <a:srgbClr val="FF0000"/>
              </a:solidFill>
            </a:endParaRPr>
          </a:p>
          <a:p>
            <a:pPr marL="0" indent="0">
              <a:buNone/>
            </a:pPr>
            <a:r>
              <a:rPr lang="ja-JP" altLang="en-US" sz="3600" dirty="0"/>
              <a:t>＊２と</a:t>
            </a:r>
            <a:r>
              <a:rPr lang="en-US" altLang="ja-JP" sz="3600" dirty="0"/>
              <a:t>3</a:t>
            </a:r>
            <a:r>
              <a:rPr lang="ja-JP" altLang="en-US" sz="3600" dirty="0"/>
              <a:t>は、</a:t>
            </a:r>
            <a:r>
              <a:rPr lang="en-US" altLang="ja-JP" sz="3600" dirty="0"/>
              <a:t>18</a:t>
            </a:r>
            <a:r>
              <a:rPr lang="ja-JP" altLang="en-US" sz="3600" dirty="0"/>
              <a:t>歳時の出生率低下が高年齢にも波及すること。また</a:t>
            </a:r>
            <a:r>
              <a:rPr lang="en-US" altLang="ja-JP" sz="3600" dirty="0"/>
              <a:t>18</a:t>
            </a:r>
            <a:r>
              <a:rPr lang="ja-JP" altLang="en-US" sz="3600" dirty="0"/>
              <a:t>歳時のコーホートの人口規模の縮減によって出生率低下が発生し、その影響は高年齢にも波及することを示唆している。</a:t>
            </a:r>
            <a:endParaRPr lang="en-US" altLang="ja-JP" sz="3600" dirty="0"/>
          </a:p>
          <a:p>
            <a:pPr marL="0" indent="0">
              <a:buNone/>
            </a:pPr>
            <a:endParaRPr lang="en-US" altLang="ja-JP" sz="3600" dirty="0"/>
          </a:p>
          <a:p>
            <a:pPr marL="0" indent="0">
              <a:buNone/>
            </a:pPr>
            <a:r>
              <a:rPr lang="ja-JP" altLang="en-US" sz="3200" dirty="0"/>
              <a:t>⇒晩婚・晩産化（タイミングの遅れ）と出生力低下の関係を示唆しているのではないか？</a:t>
            </a:r>
            <a:endParaRPr lang="en-US" altLang="ja-JP" sz="3200" dirty="0"/>
          </a:p>
          <a:p>
            <a:pPr marL="0" indent="0">
              <a:buNone/>
            </a:pPr>
            <a:endParaRPr lang="en-US" altLang="ja-JP" sz="3200" dirty="0"/>
          </a:p>
          <a:p>
            <a:pPr marL="0" indent="0">
              <a:buNone/>
            </a:pPr>
            <a:r>
              <a:rPr lang="ja-JP" altLang="en-US" sz="3200" dirty="0">
                <a:solidFill>
                  <a:srgbClr val="FF0000"/>
                </a:solidFill>
              </a:rPr>
              <a:t>★以上は、平面等高線図から読み取ったものであり、数値データで確認する必要がある。</a:t>
            </a:r>
          </a:p>
        </p:txBody>
      </p:sp>
    </p:spTree>
    <p:extLst>
      <p:ext uri="{BB962C8B-B14F-4D97-AF65-F5344CB8AC3E}">
        <p14:creationId xmlns:p14="http://schemas.microsoft.com/office/powerpoint/2010/main" val="194810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1D814-551D-3581-27CC-9EFF669FCA7B}"/>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1FCEAF3-A0D0-8D60-254A-3F971433872A}"/>
              </a:ext>
            </a:extLst>
          </p:cNvPr>
          <p:cNvSpPr txBox="1"/>
          <p:nvPr/>
        </p:nvSpPr>
        <p:spPr>
          <a:xfrm>
            <a:off x="724249" y="458574"/>
            <a:ext cx="5098481" cy="655521"/>
          </a:xfrm>
          <a:prstGeom prst="rect">
            <a:avLst/>
          </a:prstGeom>
          <a:noFill/>
        </p:spPr>
        <p:txBody>
          <a:bodyPr wrap="square">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図６　コーホート</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年齢別出生率のサーモグラフ</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1800" b="1" i="0" strike="noStrike" dirty="0">
                <a:solidFill>
                  <a:srgbClr val="000000"/>
                </a:solidFill>
                <a:latin typeface="Times New Roman"/>
                <a:ea typeface="Times New Roman"/>
                <a:cs typeface="Times New Roman"/>
              </a:rPr>
              <a:t>日本</a:t>
            </a:r>
            <a:r>
              <a:rPr lang="en-US" altLang="ja-JP" sz="1800" b="1" i="0" strike="noStrike" dirty="0">
                <a:solidFill>
                  <a:srgbClr val="000000"/>
                </a:solidFill>
                <a:latin typeface="Times New Roman"/>
                <a:ea typeface="Times New Roman"/>
                <a:cs typeface="Times New Roman"/>
              </a:rPr>
              <a:t>1932</a:t>
            </a:r>
            <a:r>
              <a:rPr lang="ja-JP" altLang="en-US" sz="1800" b="1" i="0" strike="noStrike" dirty="0">
                <a:solidFill>
                  <a:srgbClr val="000000"/>
                </a:solidFill>
                <a:latin typeface="Times New Roman"/>
                <a:ea typeface="Times New Roman"/>
                <a:cs typeface="Times New Roman"/>
              </a:rPr>
              <a:t>－</a:t>
            </a:r>
            <a:r>
              <a:rPr lang="en-US" altLang="ja-JP" sz="1800" b="1" i="0" strike="noStrike" dirty="0">
                <a:solidFill>
                  <a:srgbClr val="000000"/>
                </a:solidFill>
                <a:latin typeface="Times New Roman"/>
                <a:ea typeface="Times New Roman"/>
                <a:cs typeface="Times New Roman"/>
              </a:rPr>
              <a:t>1974</a:t>
            </a:r>
            <a:r>
              <a:rPr lang="ja-JP" altLang="en-US" sz="1800" b="1" i="0" strike="noStrike" dirty="0">
                <a:solidFill>
                  <a:srgbClr val="000000"/>
                </a:solidFill>
                <a:latin typeface="Times New Roman"/>
                <a:ea typeface="Times New Roman"/>
                <a:cs typeface="Times New Roman"/>
              </a:rPr>
              <a:t>年出生</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 name="図 1">
            <a:extLst>
              <a:ext uri="{FF2B5EF4-FFF2-40B4-BE49-F238E27FC236}">
                <a16:creationId xmlns:a16="http://schemas.microsoft.com/office/drawing/2014/main" id="{EBE86E9A-3109-37E3-DF55-BFDF2C576194}"/>
              </a:ext>
            </a:extLst>
          </p:cNvPr>
          <p:cNvPicPr>
            <a:picLocks noChangeAspect="1"/>
          </p:cNvPicPr>
          <p:nvPr/>
        </p:nvPicPr>
        <p:blipFill>
          <a:blip r:embed="rId2"/>
          <a:stretch>
            <a:fillRect/>
          </a:stretch>
        </p:blipFill>
        <p:spPr>
          <a:xfrm>
            <a:off x="243840" y="754041"/>
            <a:ext cx="9126503" cy="5645385"/>
          </a:xfrm>
          <a:prstGeom prst="rect">
            <a:avLst/>
          </a:prstGeom>
        </p:spPr>
      </p:pic>
      <p:sp>
        <p:nvSpPr>
          <p:cNvPr id="9" name="テキスト ボックス 8">
            <a:extLst>
              <a:ext uri="{FF2B5EF4-FFF2-40B4-BE49-F238E27FC236}">
                <a16:creationId xmlns:a16="http://schemas.microsoft.com/office/drawing/2014/main" id="{65783A28-24AC-A539-3603-C1FAE4792D72}"/>
              </a:ext>
            </a:extLst>
          </p:cNvPr>
          <p:cNvSpPr txBox="1"/>
          <p:nvPr/>
        </p:nvSpPr>
        <p:spPr>
          <a:xfrm>
            <a:off x="7938845" y="568620"/>
            <a:ext cx="3332480" cy="3970318"/>
          </a:xfrm>
          <a:prstGeom prst="rect">
            <a:avLst/>
          </a:prstGeom>
          <a:noFill/>
        </p:spPr>
        <p:txBody>
          <a:bodyPr wrap="square" rtlCol="0">
            <a:spAutoFit/>
          </a:bodyPr>
          <a:lstStyle/>
          <a:p>
            <a:pPr algn="just">
              <a:buNone/>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コーホートの変化は</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90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度方向であり、変化が発生する年次は微妙にズレる。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たとえば</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1966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年出生コーホートではなく</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1967</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出生コーホートでの低下となる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。逆に</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1948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年コーホート（</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1966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歳）ではなく、</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1947</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年コーホート</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1966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年に</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歳）の低下になる。</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また</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1966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 に</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歳の再生産年齢であった箇所に、期間変動の印が現れる。</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dirty="0"/>
          </a:p>
        </p:txBody>
      </p:sp>
      <p:sp>
        <p:nvSpPr>
          <p:cNvPr id="4" name="テキスト ボックス 3">
            <a:extLst>
              <a:ext uri="{FF2B5EF4-FFF2-40B4-BE49-F238E27FC236}">
                <a16:creationId xmlns:a16="http://schemas.microsoft.com/office/drawing/2014/main" id="{2D042745-3566-E793-F6CE-A8118F8A8B29}"/>
              </a:ext>
            </a:extLst>
          </p:cNvPr>
          <p:cNvSpPr txBox="1"/>
          <p:nvPr/>
        </p:nvSpPr>
        <p:spPr>
          <a:xfrm>
            <a:off x="7626772" y="4267433"/>
            <a:ext cx="4219788" cy="1661993"/>
          </a:xfrm>
          <a:prstGeom prst="rect">
            <a:avLst/>
          </a:prstGeom>
          <a:noFill/>
        </p:spPr>
        <p:txBody>
          <a:bodyPr wrap="square" rtlCol="0">
            <a:spAutoFit/>
          </a:bodyPr>
          <a:lstStyle/>
          <a:p>
            <a:pPr>
              <a:buNone/>
            </a:pP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国立社会保障・人口問題研究所</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(2025)</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「人口統計資料集</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2025</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sz="1400" kern="100" dirty="0" err="1">
                <a:effectLst/>
                <a:latin typeface="Century" panose="02040604050505020304" pitchFamily="18" charset="0"/>
                <a:ea typeface="ＭＳ 明朝" panose="02020609040205080304" pitchFamily="17" charset="-128"/>
                <a:cs typeface="Times New Roman" panose="02020603050405020304" pitchFamily="18" charset="0"/>
              </a:rPr>
              <a:t>www.ipss.go.jp</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err="1">
                <a:effectLst/>
                <a:latin typeface="Century" panose="02040604050505020304" pitchFamily="18" charset="0"/>
                <a:ea typeface="ＭＳ 明朝" panose="02020609040205080304" pitchFamily="17" charset="-128"/>
                <a:cs typeface="Times New Roman" panose="02020603050405020304" pitchFamily="18" charset="0"/>
              </a:rPr>
              <a:t>syoushika</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err="1">
                <a:effectLst/>
                <a:latin typeface="Century" panose="02040604050505020304" pitchFamily="18" charset="0"/>
                <a:ea typeface="ＭＳ 明朝" panose="02020609040205080304" pitchFamily="17" charset="-128"/>
                <a:cs typeface="Times New Roman" panose="02020603050405020304" pitchFamily="18" charset="0"/>
              </a:rPr>
              <a:t>tohkei</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/Popular/Popular2025.asp?chap=0</a:t>
            </a:r>
          </a:p>
          <a:p>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★表４－１０ 女性のコーホート別出生率：</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1947</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4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4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より作図</a:t>
            </a:r>
            <a:endParaRPr lang="en-US" sz="14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65576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CF0A2-D993-2F1C-763B-B4160E593E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32338E-9A7E-F777-6072-8E78BC1785D6}"/>
              </a:ext>
            </a:extLst>
          </p:cNvPr>
          <p:cNvSpPr>
            <a:spLocks noGrp="1"/>
          </p:cNvSpPr>
          <p:nvPr>
            <p:ph type="title"/>
          </p:nvPr>
        </p:nvSpPr>
        <p:spPr>
          <a:xfrm>
            <a:off x="755276" y="178855"/>
            <a:ext cx="10681447" cy="792867"/>
          </a:xfrm>
        </p:spPr>
        <p:txBody>
          <a:bodyPr>
            <a:noAutofit/>
          </a:bodyPr>
          <a:lstStyle/>
          <a:p>
            <a:r>
              <a:rPr lang="ja-JP" altLang="en-US" sz="2800" dirty="0"/>
              <a:t>３．完結出生力の低下はどのように起きるのか？</a:t>
            </a:r>
            <a:endParaRPr lang="en-US" sz="2800" dirty="0"/>
          </a:p>
        </p:txBody>
      </p:sp>
      <p:sp>
        <p:nvSpPr>
          <p:cNvPr id="3" name="コンテンツ プレースホルダー 2">
            <a:extLst>
              <a:ext uri="{FF2B5EF4-FFF2-40B4-BE49-F238E27FC236}">
                <a16:creationId xmlns:a16="http://schemas.microsoft.com/office/drawing/2014/main" id="{9A83310D-A406-33CB-66FA-B673D893BC97}"/>
              </a:ext>
            </a:extLst>
          </p:cNvPr>
          <p:cNvSpPr>
            <a:spLocks noGrp="1"/>
          </p:cNvSpPr>
          <p:nvPr>
            <p:ph idx="1"/>
          </p:nvPr>
        </p:nvSpPr>
        <p:spPr>
          <a:xfrm>
            <a:off x="755276" y="867669"/>
            <a:ext cx="9381569" cy="493059"/>
          </a:xfrm>
        </p:spPr>
        <p:txBody>
          <a:bodyPr>
            <a:normAutofit/>
          </a:bodyPr>
          <a:lstStyle/>
          <a:p>
            <a:pPr marL="0" indent="0">
              <a:buNone/>
            </a:pPr>
            <a:r>
              <a:rPr lang="ja-JP" altLang="en-US" sz="2000" dirty="0"/>
              <a:t>（１）</a:t>
            </a:r>
            <a:r>
              <a:rPr lang="ja-JP" altLang="en-US" sz="2400" dirty="0"/>
              <a:t>コーホート合計出生率の推移</a:t>
            </a:r>
            <a:endParaRPr lang="en-US" altLang="ja-JP" sz="3200" dirty="0"/>
          </a:p>
          <a:p>
            <a:pPr marL="0" indent="0">
              <a:buNone/>
            </a:pPr>
            <a:endParaRPr lang="en-US" altLang="ja-JP" sz="3200" dirty="0"/>
          </a:p>
          <a:p>
            <a:pPr marL="0" indent="0">
              <a:buNone/>
            </a:pPr>
            <a:endParaRPr lang="en-US" altLang="ja-JP" dirty="0"/>
          </a:p>
          <a:p>
            <a:pPr marL="0" indent="0">
              <a:buNone/>
            </a:pPr>
            <a:endParaRPr lang="en-US" altLang="ja-JP" dirty="0"/>
          </a:p>
          <a:p>
            <a:pPr marL="0" indent="0">
              <a:buNone/>
            </a:pPr>
            <a:endParaRPr lang="en-US" altLang="ja-JP" dirty="0"/>
          </a:p>
        </p:txBody>
      </p:sp>
      <p:pic>
        <p:nvPicPr>
          <p:cNvPr id="6" name="図 5">
            <a:extLst>
              <a:ext uri="{FF2B5EF4-FFF2-40B4-BE49-F238E27FC236}">
                <a16:creationId xmlns:a16="http://schemas.microsoft.com/office/drawing/2014/main" id="{87063939-2E52-7366-41B1-F78D1C2D31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9343" y="1044968"/>
            <a:ext cx="4628646" cy="4602420"/>
          </a:xfrm>
          <a:prstGeom prst="rect">
            <a:avLst/>
          </a:prstGeom>
          <a:noFill/>
          <a:ln>
            <a:noFill/>
          </a:ln>
        </p:spPr>
      </p:pic>
      <p:sp>
        <p:nvSpPr>
          <p:cNvPr id="8" name="テキスト ボックス 7">
            <a:extLst>
              <a:ext uri="{FF2B5EF4-FFF2-40B4-BE49-F238E27FC236}">
                <a16:creationId xmlns:a16="http://schemas.microsoft.com/office/drawing/2014/main" id="{15FE4AEA-435E-4CD9-F358-2E24AA71C18B}"/>
              </a:ext>
            </a:extLst>
          </p:cNvPr>
          <p:cNvSpPr txBox="1"/>
          <p:nvPr/>
        </p:nvSpPr>
        <p:spPr>
          <a:xfrm>
            <a:off x="890251" y="1376968"/>
            <a:ext cx="4883524" cy="646331"/>
          </a:xfrm>
          <a:prstGeom prst="rect">
            <a:avLst/>
          </a:prstGeom>
          <a:noFill/>
        </p:spPr>
        <p:txBody>
          <a:bodyPr wrap="square" rtlCol="0">
            <a:spAutoFit/>
          </a:bodyPr>
          <a:lstStyle/>
          <a:p>
            <a:r>
              <a:rPr lang="ja-JP" altLang="en-US" dirty="0"/>
              <a:t>図７　コーホート合計出生率（</a:t>
            </a:r>
            <a:r>
              <a:rPr lang="en-US" altLang="ja-JP" dirty="0"/>
              <a:t>CTFR</a:t>
            </a:r>
            <a:r>
              <a:rPr lang="ja-JP" altLang="en-US" dirty="0"/>
              <a:t>）</a:t>
            </a:r>
            <a:endParaRPr lang="en-US" altLang="ja-JP" dirty="0"/>
          </a:p>
          <a:p>
            <a:r>
              <a:rPr lang="ja-JP" altLang="en-US" dirty="0"/>
              <a:t>　　　　　（</a:t>
            </a:r>
            <a:r>
              <a:rPr lang="en-US" altLang="ja-JP" dirty="0"/>
              <a:t>1932-1974</a:t>
            </a:r>
            <a:r>
              <a:rPr lang="ja-JP" altLang="en-US" dirty="0"/>
              <a:t>出生）</a:t>
            </a:r>
            <a:endParaRPr lang="en-US" dirty="0"/>
          </a:p>
        </p:txBody>
      </p:sp>
      <p:pic>
        <p:nvPicPr>
          <p:cNvPr id="9" name="図 8">
            <a:extLst>
              <a:ext uri="{FF2B5EF4-FFF2-40B4-BE49-F238E27FC236}">
                <a16:creationId xmlns:a16="http://schemas.microsoft.com/office/drawing/2014/main" id="{45604C9F-35A5-EC1B-E4CF-C3990515F577}"/>
              </a:ext>
            </a:extLst>
          </p:cNvPr>
          <p:cNvPicPr>
            <a:picLocks noChangeAspect="1"/>
          </p:cNvPicPr>
          <p:nvPr/>
        </p:nvPicPr>
        <p:blipFill>
          <a:blip r:embed="rId3"/>
          <a:stretch>
            <a:fillRect/>
          </a:stretch>
        </p:blipFill>
        <p:spPr>
          <a:xfrm>
            <a:off x="512244" y="2039539"/>
            <a:ext cx="5639537" cy="3684547"/>
          </a:xfrm>
          <a:prstGeom prst="rect">
            <a:avLst/>
          </a:prstGeom>
        </p:spPr>
      </p:pic>
      <p:sp>
        <p:nvSpPr>
          <p:cNvPr id="11" name="テキスト ボックス 10">
            <a:extLst>
              <a:ext uri="{FF2B5EF4-FFF2-40B4-BE49-F238E27FC236}">
                <a16:creationId xmlns:a16="http://schemas.microsoft.com/office/drawing/2014/main" id="{AE19C182-02B4-3F27-09AE-700463E8F98E}"/>
              </a:ext>
            </a:extLst>
          </p:cNvPr>
          <p:cNvSpPr txBox="1"/>
          <p:nvPr/>
        </p:nvSpPr>
        <p:spPr>
          <a:xfrm>
            <a:off x="755276" y="5647388"/>
            <a:ext cx="10280276" cy="584775"/>
          </a:xfrm>
          <a:prstGeom prst="rect">
            <a:avLst/>
          </a:prstGeom>
          <a:noFill/>
        </p:spPr>
        <p:txBody>
          <a:bodyPr wrap="square" rtlCol="0">
            <a:spAutoFit/>
          </a:bodyPr>
          <a:lstStyle/>
          <a:p>
            <a:r>
              <a:rPr lang="ja-JP" altLang="en-US" sz="1600" dirty="0"/>
              <a:t>資料：国立社会保障・人口問題研究所</a:t>
            </a:r>
            <a:r>
              <a:rPr lang="en-US" altLang="ja-JP" sz="1600" dirty="0"/>
              <a:t>(2025)</a:t>
            </a:r>
            <a:r>
              <a:rPr lang="ja-JP" altLang="en-US" sz="1600" dirty="0"/>
              <a:t>「人口統計資料集</a:t>
            </a:r>
            <a:r>
              <a:rPr lang="en-US" altLang="ja-JP" sz="1600" dirty="0"/>
              <a:t>2025</a:t>
            </a:r>
            <a:r>
              <a:rPr lang="ja-JP" altLang="en-US" sz="1600" dirty="0"/>
              <a:t>」★表４－１０ 女性のコーホート別出生率：</a:t>
            </a:r>
            <a:r>
              <a:rPr lang="en-US" altLang="ja-JP" sz="1600" dirty="0"/>
              <a:t>1947</a:t>
            </a:r>
            <a:r>
              <a:rPr lang="ja-JP" altLang="en-US" sz="1600" dirty="0"/>
              <a:t>～</a:t>
            </a:r>
            <a:r>
              <a:rPr lang="en-US" altLang="ja-JP" sz="1600" dirty="0"/>
              <a:t>2023</a:t>
            </a:r>
            <a:r>
              <a:rPr lang="ja-JP" altLang="en-US" sz="1600" dirty="0"/>
              <a:t>年より作図・作表した。</a:t>
            </a:r>
            <a:endParaRPr lang="en-US" sz="1600" dirty="0"/>
          </a:p>
        </p:txBody>
      </p:sp>
      <p:sp>
        <p:nvSpPr>
          <p:cNvPr id="4" name="楕円 3">
            <a:extLst>
              <a:ext uri="{FF2B5EF4-FFF2-40B4-BE49-F238E27FC236}">
                <a16:creationId xmlns:a16="http://schemas.microsoft.com/office/drawing/2014/main" id="{49B4F47C-2AB2-A633-4171-9045634F012C}"/>
              </a:ext>
            </a:extLst>
          </p:cNvPr>
          <p:cNvSpPr/>
          <p:nvPr/>
        </p:nvSpPr>
        <p:spPr>
          <a:xfrm>
            <a:off x="8212751" y="1433974"/>
            <a:ext cx="868187" cy="8047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楕円 4">
            <a:extLst>
              <a:ext uri="{FF2B5EF4-FFF2-40B4-BE49-F238E27FC236}">
                <a16:creationId xmlns:a16="http://schemas.microsoft.com/office/drawing/2014/main" id="{2BB957BD-A257-7245-4F2D-8235035BD961}"/>
              </a:ext>
            </a:extLst>
          </p:cNvPr>
          <p:cNvSpPr/>
          <p:nvPr/>
        </p:nvSpPr>
        <p:spPr>
          <a:xfrm>
            <a:off x="6418227" y="2385160"/>
            <a:ext cx="868187" cy="8047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楕円 6">
            <a:extLst>
              <a:ext uri="{FF2B5EF4-FFF2-40B4-BE49-F238E27FC236}">
                <a16:creationId xmlns:a16="http://schemas.microsoft.com/office/drawing/2014/main" id="{22522B86-F2CF-2737-D8FC-0B84D8B4A90A}"/>
              </a:ext>
            </a:extLst>
          </p:cNvPr>
          <p:cNvSpPr/>
          <p:nvPr/>
        </p:nvSpPr>
        <p:spPr>
          <a:xfrm>
            <a:off x="6295847" y="4240546"/>
            <a:ext cx="868187" cy="8047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テキスト ボックス 9">
            <a:extLst>
              <a:ext uri="{FF2B5EF4-FFF2-40B4-BE49-F238E27FC236}">
                <a16:creationId xmlns:a16="http://schemas.microsoft.com/office/drawing/2014/main" id="{E1C5E6C4-60AC-6B4B-7222-29C24E1757FA}"/>
              </a:ext>
            </a:extLst>
          </p:cNvPr>
          <p:cNvSpPr txBox="1"/>
          <p:nvPr/>
        </p:nvSpPr>
        <p:spPr>
          <a:xfrm>
            <a:off x="890251" y="6232163"/>
            <a:ext cx="10923377" cy="400110"/>
          </a:xfrm>
          <a:prstGeom prst="rect">
            <a:avLst/>
          </a:prstGeom>
          <a:noFill/>
        </p:spPr>
        <p:txBody>
          <a:bodyPr wrap="square" rtlCol="0">
            <a:spAutoFit/>
          </a:bodyPr>
          <a:lstStyle/>
          <a:p>
            <a:r>
              <a:rPr lang="en-US" altLang="ja-JP" sz="2000" b="1" dirty="0">
                <a:solidFill>
                  <a:srgbClr val="FF0000"/>
                </a:solidFill>
              </a:rPr>
              <a:t>CTFR</a:t>
            </a:r>
            <a:r>
              <a:rPr lang="ja-JP" altLang="en-US" sz="2000" b="1" dirty="0">
                <a:solidFill>
                  <a:srgbClr val="FF0000"/>
                </a:solidFill>
              </a:rPr>
              <a:t>の低下は、</a:t>
            </a:r>
            <a:r>
              <a:rPr lang="en-US" altLang="ja-JP" sz="2000" b="1" dirty="0">
                <a:solidFill>
                  <a:srgbClr val="FF0000"/>
                </a:solidFill>
              </a:rPr>
              <a:t>1947</a:t>
            </a:r>
            <a:r>
              <a:rPr lang="ja-JP" altLang="en-US" sz="2000" b="1" dirty="0">
                <a:solidFill>
                  <a:srgbClr val="FF0000"/>
                </a:solidFill>
              </a:rPr>
              <a:t>年出生（</a:t>
            </a:r>
            <a:r>
              <a:rPr lang="en-US" altLang="ja-JP" sz="2000" b="1" dirty="0">
                <a:solidFill>
                  <a:srgbClr val="FF0000"/>
                </a:solidFill>
              </a:rPr>
              <a:t>1966</a:t>
            </a:r>
            <a:r>
              <a:rPr lang="ja-JP" altLang="en-US" sz="2000" b="1" dirty="0">
                <a:solidFill>
                  <a:srgbClr val="FF0000"/>
                </a:solidFill>
              </a:rPr>
              <a:t>年</a:t>
            </a:r>
            <a:r>
              <a:rPr lang="en-US" altLang="ja-JP" sz="2000" b="1" dirty="0">
                <a:solidFill>
                  <a:srgbClr val="FF0000"/>
                </a:solidFill>
              </a:rPr>
              <a:t>19</a:t>
            </a:r>
            <a:r>
              <a:rPr lang="ja-JP" altLang="en-US" sz="2000" b="1" dirty="0">
                <a:solidFill>
                  <a:srgbClr val="FF0000"/>
                </a:solidFill>
              </a:rPr>
              <a:t>歳）と</a:t>
            </a:r>
            <a:r>
              <a:rPr lang="en-US" altLang="ja-JP" sz="2000" b="1" dirty="0">
                <a:solidFill>
                  <a:srgbClr val="FF0000"/>
                </a:solidFill>
              </a:rPr>
              <a:t>1967</a:t>
            </a:r>
            <a:r>
              <a:rPr lang="ja-JP" altLang="en-US" sz="2000" b="1" dirty="0">
                <a:solidFill>
                  <a:srgbClr val="FF0000"/>
                </a:solidFill>
              </a:rPr>
              <a:t>年出生（</a:t>
            </a:r>
            <a:r>
              <a:rPr lang="en-US" altLang="ja-JP" sz="2000" b="1" dirty="0">
                <a:solidFill>
                  <a:srgbClr val="FF0000"/>
                </a:solidFill>
              </a:rPr>
              <a:t>1986</a:t>
            </a:r>
            <a:r>
              <a:rPr lang="ja-JP" altLang="en-US" sz="2000" b="1" dirty="0">
                <a:solidFill>
                  <a:srgbClr val="FF0000"/>
                </a:solidFill>
              </a:rPr>
              <a:t>年</a:t>
            </a:r>
            <a:r>
              <a:rPr lang="en-US" altLang="ja-JP" sz="2000" b="1" dirty="0">
                <a:solidFill>
                  <a:srgbClr val="FF0000"/>
                </a:solidFill>
              </a:rPr>
              <a:t>19</a:t>
            </a:r>
            <a:r>
              <a:rPr lang="ja-JP" altLang="en-US" sz="2000" b="1" dirty="0">
                <a:solidFill>
                  <a:srgbClr val="FF0000"/>
                </a:solidFill>
              </a:rPr>
              <a:t>歳）で起きている！</a:t>
            </a:r>
            <a:endParaRPr lang="en-US" sz="2000" b="1" dirty="0">
              <a:solidFill>
                <a:srgbClr val="FF0000"/>
              </a:solidFill>
            </a:endParaRPr>
          </a:p>
        </p:txBody>
      </p:sp>
    </p:spTree>
    <p:extLst>
      <p:ext uri="{BB962C8B-B14F-4D97-AF65-F5344CB8AC3E}">
        <p14:creationId xmlns:p14="http://schemas.microsoft.com/office/powerpoint/2010/main" val="181333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F040A-E225-25F5-CCBA-1D3C0782261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CC49DB6-E351-1898-1223-D8C4EE0AF289}"/>
              </a:ext>
            </a:extLst>
          </p:cNvPr>
          <p:cNvSpPr>
            <a:spLocks noGrp="1"/>
          </p:cNvSpPr>
          <p:nvPr>
            <p:ph idx="1"/>
          </p:nvPr>
        </p:nvSpPr>
        <p:spPr>
          <a:xfrm>
            <a:off x="943535" y="594663"/>
            <a:ext cx="9381569" cy="493059"/>
          </a:xfrm>
        </p:spPr>
        <p:txBody>
          <a:bodyPr>
            <a:normAutofit/>
          </a:bodyPr>
          <a:lstStyle/>
          <a:p>
            <a:pPr marL="0" indent="0">
              <a:buNone/>
            </a:pPr>
            <a:r>
              <a:rPr lang="ja-JP" altLang="en-US" sz="2000" dirty="0"/>
              <a:t>（２）</a:t>
            </a:r>
            <a:r>
              <a:rPr lang="en-US" altLang="ja-JP" sz="2000" dirty="0"/>
              <a:t>19</a:t>
            </a:r>
            <a:r>
              <a:rPr lang="ja-JP" altLang="en-US" sz="2000" dirty="0"/>
              <a:t>歳時のコーホート年齢別出生率の変化</a:t>
            </a:r>
            <a:endParaRPr lang="en-US" altLang="ja-JP" sz="3200" dirty="0"/>
          </a:p>
          <a:p>
            <a:pPr marL="0" indent="0">
              <a:buNone/>
            </a:pPr>
            <a:endParaRPr lang="en-US" altLang="ja-JP" sz="3200" dirty="0"/>
          </a:p>
          <a:p>
            <a:pPr marL="0" indent="0">
              <a:buNone/>
            </a:pPr>
            <a:endParaRPr lang="en-US" altLang="ja-JP" dirty="0"/>
          </a:p>
          <a:p>
            <a:pPr marL="0" indent="0">
              <a:buNone/>
            </a:pPr>
            <a:endParaRPr lang="en-US" altLang="ja-JP" dirty="0"/>
          </a:p>
          <a:p>
            <a:pPr marL="0" indent="0">
              <a:buNone/>
            </a:pPr>
            <a:endParaRPr lang="en-US" altLang="ja-JP" dirty="0"/>
          </a:p>
        </p:txBody>
      </p:sp>
      <p:sp>
        <p:nvSpPr>
          <p:cNvPr id="8" name="テキスト ボックス 7">
            <a:extLst>
              <a:ext uri="{FF2B5EF4-FFF2-40B4-BE49-F238E27FC236}">
                <a16:creationId xmlns:a16="http://schemas.microsoft.com/office/drawing/2014/main" id="{5DF7CC68-A7AC-9488-07C2-676CA5999F07}"/>
              </a:ext>
            </a:extLst>
          </p:cNvPr>
          <p:cNvSpPr txBox="1"/>
          <p:nvPr/>
        </p:nvSpPr>
        <p:spPr>
          <a:xfrm>
            <a:off x="1503776" y="1187043"/>
            <a:ext cx="4368002" cy="646331"/>
          </a:xfrm>
          <a:prstGeom prst="rect">
            <a:avLst/>
          </a:prstGeom>
          <a:noFill/>
        </p:spPr>
        <p:txBody>
          <a:bodyPr wrap="square" rtlCol="0">
            <a:spAutoFit/>
          </a:bodyPr>
          <a:lstStyle/>
          <a:p>
            <a:r>
              <a:rPr lang="ja-JP" altLang="en-US" dirty="0"/>
              <a:t>図８　</a:t>
            </a:r>
            <a:r>
              <a:rPr lang="en-US" altLang="ja-JP" dirty="0"/>
              <a:t>19</a:t>
            </a:r>
            <a:r>
              <a:rPr lang="ja-JP" altLang="en-US" dirty="0"/>
              <a:t>歳時年齢別出生率の変化　</a:t>
            </a:r>
            <a:endParaRPr lang="en-US" altLang="ja-JP" dirty="0"/>
          </a:p>
          <a:p>
            <a:r>
              <a:rPr lang="ja-JP" altLang="en-US" dirty="0"/>
              <a:t>　　　（</a:t>
            </a:r>
            <a:r>
              <a:rPr lang="en-US" altLang="ja-JP" dirty="0"/>
              <a:t>1932-1974</a:t>
            </a:r>
            <a:r>
              <a:rPr lang="ja-JP" altLang="en-US" dirty="0"/>
              <a:t>出生）</a:t>
            </a:r>
            <a:endParaRPr lang="en-US" dirty="0"/>
          </a:p>
        </p:txBody>
      </p:sp>
      <p:sp>
        <p:nvSpPr>
          <p:cNvPr id="11" name="テキスト ボックス 10">
            <a:extLst>
              <a:ext uri="{FF2B5EF4-FFF2-40B4-BE49-F238E27FC236}">
                <a16:creationId xmlns:a16="http://schemas.microsoft.com/office/drawing/2014/main" id="{4CC042E7-EF44-C1CB-B4FE-03D3540668D8}"/>
              </a:ext>
            </a:extLst>
          </p:cNvPr>
          <p:cNvSpPr txBox="1"/>
          <p:nvPr/>
        </p:nvSpPr>
        <p:spPr>
          <a:xfrm>
            <a:off x="1528243" y="5340007"/>
            <a:ext cx="9617704" cy="923330"/>
          </a:xfrm>
          <a:prstGeom prst="rect">
            <a:avLst/>
          </a:prstGeom>
          <a:noFill/>
        </p:spPr>
        <p:txBody>
          <a:bodyPr wrap="square" rtlCol="0">
            <a:spAutoFit/>
          </a:bodyPr>
          <a:lstStyle/>
          <a:p>
            <a:r>
              <a:rPr lang="ja-JP" altLang="en-US" dirty="0"/>
              <a:t>資料：国立社会保障・人口問題研究所</a:t>
            </a:r>
            <a:r>
              <a:rPr lang="en-US" altLang="ja-JP" dirty="0"/>
              <a:t>(2025)</a:t>
            </a:r>
            <a:r>
              <a:rPr lang="ja-JP" altLang="en-US" dirty="0"/>
              <a:t>「人口統計資料集</a:t>
            </a:r>
            <a:r>
              <a:rPr lang="en-US" altLang="ja-JP" dirty="0"/>
              <a:t>2025</a:t>
            </a:r>
            <a:r>
              <a:rPr lang="ja-JP" altLang="en-US" dirty="0"/>
              <a:t>」★表４－１０ 女性のコーホート別出生率：</a:t>
            </a:r>
            <a:r>
              <a:rPr lang="en-US" altLang="ja-JP" dirty="0"/>
              <a:t>1947</a:t>
            </a:r>
            <a:r>
              <a:rPr lang="ja-JP" altLang="en-US" dirty="0"/>
              <a:t>～</a:t>
            </a:r>
            <a:r>
              <a:rPr lang="en-US" altLang="ja-JP" dirty="0"/>
              <a:t>2023</a:t>
            </a:r>
            <a:r>
              <a:rPr lang="ja-JP" altLang="en-US" dirty="0"/>
              <a:t>年</a:t>
            </a:r>
            <a:r>
              <a:rPr lang="en-US" altLang="ja-JP" dirty="0"/>
              <a:t>/</a:t>
            </a:r>
            <a:r>
              <a:rPr lang="ja-JP" altLang="en-US" dirty="0"/>
              <a:t>★表４－１１ 女性のコーホート別累積出生率：</a:t>
            </a:r>
            <a:r>
              <a:rPr lang="en-US" altLang="ja-JP" dirty="0"/>
              <a:t>1947</a:t>
            </a:r>
            <a:r>
              <a:rPr lang="ja-JP" altLang="en-US" dirty="0"/>
              <a:t>～</a:t>
            </a:r>
            <a:r>
              <a:rPr lang="en-US" altLang="ja-JP" dirty="0"/>
              <a:t>2023</a:t>
            </a:r>
            <a:r>
              <a:rPr lang="ja-JP" altLang="en-US" dirty="0"/>
              <a:t>年より作図・作表した。</a:t>
            </a:r>
            <a:endParaRPr lang="en-US" dirty="0"/>
          </a:p>
        </p:txBody>
      </p:sp>
      <p:pic>
        <p:nvPicPr>
          <p:cNvPr id="5" name="図 4">
            <a:extLst>
              <a:ext uri="{FF2B5EF4-FFF2-40B4-BE49-F238E27FC236}">
                <a16:creationId xmlns:a16="http://schemas.microsoft.com/office/drawing/2014/main" id="{0206549B-098B-6999-85E9-BA85D0CB2CCD}"/>
              </a:ext>
            </a:extLst>
          </p:cNvPr>
          <p:cNvPicPr>
            <a:picLocks noChangeAspect="1"/>
          </p:cNvPicPr>
          <p:nvPr/>
        </p:nvPicPr>
        <p:blipFill>
          <a:blip r:embed="rId2"/>
          <a:stretch>
            <a:fillRect/>
          </a:stretch>
        </p:blipFill>
        <p:spPr>
          <a:xfrm>
            <a:off x="976340" y="1986029"/>
            <a:ext cx="5200769" cy="3397881"/>
          </a:xfrm>
          <a:prstGeom prst="rect">
            <a:avLst/>
          </a:prstGeom>
        </p:spPr>
      </p:pic>
      <p:pic>
        <p:nvPicPr>
          <p:cNvPr id="14" name="図 13">
            <a:extLst>
              <a:ext uri="{FF2B5EF4-FFF2-40B4-BE49-F238E27FC236}">
                <a16:creationId xmlns:a16="http://schemas.microsoft.com/office/drawing/2014/main" id="{DB4AE710-985E-CA04-08FF-D4227C7AEFCB}"/>
              </a:ext>
            </a:extLst>
          </p:cNvPr>
          <p:cNvPicPr>
            <a:picLocks noChangeAspect="1"/>
          </p:cNvPicPr>
          <p:nvPr/>
        </p:nvPicPr>
        <p:blipFill>
          <a:blip r:embed="rId3"/>
          <a:stretch>
            <a:fillRect/>
          </a:stretch>
        </p:blipFill>
        <p:spPr>
          <a:xfrm>
            <a:off x="6337094" y="1986030"/>
            <a:ext cx="5200767" cy="3397880"/>
          </a:xfrm>
          <a:prstGeom prst="rect">
            <a:avLst/>
          </a:prstGeom>
        </p:spPr>
      </p:pic>
      <p:sp>
        <p:nvSpPr>
          <p:cNvPr id="16" name="テキスト ボックス 15">
            <a:extLst>
              <a:ext uri="{FF2B5EF4-FFF2-40B4-BE49-F238E27FC236}">
                <a16:creationId xmlns:a16="http://schemas.microsoft.com/office/drawing/2014/main" id="{DC78C9FC-4E12-A81B-C0DB-805896AA9DB5}"/>
              </a:ext>
            </a:extLst>
          </p:cNvPr>
          <p:cNvSpPr txBox="1"/>
          <p:nvPr/>
        </p:nvSpPr>
        <p:spPr>
          <a:xfrm>
            <a:off x="6753478" y="1303172"/>
            <a:ext cx="4368002" cy="646331"/>
          </a:xfrm>
          <a:prstGeom prst="rect">
            <a:avLst/>
          </a:prstGeom>
          <a:noFill/>
        </p:spPr>
        <p:txBody>
          <a:bodyPr wrap="square" rtlCol="0">
            <a:spAutoFit/>
          </a:bodyPr>
          <a:lstStyle/>
          <a:p>
            <a:r>
              <a:rPr lang="ja-JP" altLang="en-US" dirty="0"/>
              <a:t>図９　</a:t>
            </a:r>
            <a:r>
              <a:rPr lang="en-US" altLang="ja-JP" dirty="0"/>
              <a:t>19</a:t>
            </a:r>
            <a:r>
              <a:rPr lang="ja-JP" altLang="en-US" dirty="0"/>
              <a:t>歳時年齢別累積出生率の変化　</a:t>
            </a:r>
            <a:endParaRPr lang="en-US" altLang="ja-JP" dirty="0"/>
          </a:p>
          <a:p>
            <a:r>
              <a:rPr lang="ja-JP" altLang="en-US" dirty="0"/>
              <a:t>　　　（</a:t>
            </a:r>
            <a:r>
              <a:rPr lang="en-US" altLang="ja-JP" dirty="0"/>
              <a:t>1932-1974</a:t>
            </a:r>
            <a:r>
              <a:rPr lang="ja-JP" altLang="en-US" dirty="0"/>
              <a:t>出生）</a:t>
            </a:r>
            <a:endParaRPr lang="en-US" dirty="0"/>
          </a:p>
        </p:txBody>
      </p:sp>
      <p:sp>
        <p:nvSpPr>
          <p:cNvPr id="4" name="テキスト ボックス 3">
            <a:extLst>
              <a:ext uri="{FF2B5EF4-FFF2-40B4-BE49-F238E27FC236}">
                <a16:creationId xmlns:a16="http://schemas.microsoft.com/office/drawing/2014/main" id="{A6036EDE-A665-BD98-E51E-8CED08ACB638}"/>
              </a:ext>
            </a:extLst>
          </p:cNvPr>
          <p:cNvSpPr txBox="1"/>
          <p:nvPr/>
        </p:nvSpPr>
        <p:spPr>
          <a:xfrm>
            <a:off x="546538" y="6201788"/>
            <a:ext cx="11252245" cy="400110"/>
          </a:xfrm>
          <a:prstGeom prst="rect">
            <a:avLst/>
          </a:prstGeom>
          <a:noFill/>
        </p:spPr>
        <p:txBody>
          <a:bodyPr wrap="square" rtlCol="0">
            <a:spAutoFit/>
          </a:bodyPr>
          <a:lstStyle/>
          <a:p>
            <a:r>
              <a:rPr lang="en-US" altLang="ja-JP" sz="2000" b="1" dirty="0">
                <a:solidFill>
                  <a:srgbClr val="FF0000"/>
                </a:solidFill>
              </a:rPr>
              <a:t>1947</a:t>
            </a:r>
            <a:r>
              <a:rPr lang="ja-JP" altLang="en-US" sz="2000" b="1" dirty="0">
                <a:solidFill>
                  <a:srgbClr val="FF0000"/>
                </a:solidFill>
              </a:rPr>
              <a:t>年出生（</a:t>
            </a:r>
            <a:r>
              <a:rPr lang="en-US" altLang="ja-JP" sz="2000" b="1" dirty="0">
                <a:solidFill>
                  <a:srgbClr val="FF0000"/>
                </a:solidFill>
              </a:rPr>
              <a:t>1966</a:t>
            </a:r>
            <a:r>
              <a:rPr lang="ja-JP" altLang="en-US" sz="2000" b="1" dirty="0">
                <a:solidFill>
                  <a:srgbClr val="FF0000"/>
                </a:solidFill>
              </a:rPr>
              <a:t>年</a:t>
            </a:r>
            <a:r>
              <a:rPr lang="en-US" altLang="ja-JP" sz="2000" b="1" dirty="0">
                <a:solidFill>
                  <a:srgbClr val="FF0000"/>
                </a:solidFill>
              </a:rPr>
              <a:t>19</a:t>
            </a:r>
            <a:r>
              <a:rPr lang="ja-JP" altLang="en-US" sz="2000" b="1" dirty="0">
                <a:solidFill>
                  <a:srgbClr val="FF0000"/>
                </a:solidFill>
              </a:rPr>
              <a:t>歳）と</a:t>
            </a:r>
            <a:r>
              <a:rPr lang="en-US" altLang="ja-JP" sz="2000" b="1" dirty="0">
                <a:solidFill>
                  <a:srgbClr val="FF0000"/>
                </a:solidFill>
              </a:rPr>
              <a:t>1967</a:t>
            </a:r>
            <a:r>
              <a:rPr lang="ja-JP" altLang="en-US" sz="2000" b="1" dirty="0">
                <a:solidFill>
                  <a:srgbClr val="FF0000"/>
                </a:solidFill>
              </a:rPr>
              <a:t>年出生（</a:t>
            </a:r>
            <a:r>
              <a:rPr lang="en-US" altLang="ja-JP" sz="2000" b="1" dirty="0">
                <a:solidFill>
                  <a:srgbClr val="FF0000"/>
                </a:solidFill>
              </a:rPr>
              <a:t>1986</a:t>
            </a:r>
            <a:r>
              <a:rPr lang="ja-JP" altLang="en-US" sz="2000" b="1" dirty="0">
                <a:solidFill>
                  <a:srgbClr val="FF0000"/>
                </a:solidFill>
              </a:rPr>
              <a:t>年</a:t>
            </a:r>
            <a:r>
              <a:rPr lang="en-US" altLang="ja-JP" sz="2000" b="1" dirty="0">
                <a:solidFill>
                  <a:srgbClr val="FF0000"/>
                </a:solidFill>
              </a:rPr>
              <a:t>19</a:t>
            </a:r>
            <a:r>
              <a:rPr lang="ja-JP" altLang="en-US" sz="2000" b="1" dirty="0">
                <a:solidFill>
                  <a:srgbClr val="FF0000"/>
                </a:solidFill>
              </a:rPr>
              <a:t>歳）で出生率の一時的な低下が確認できる。</a:t>
            </a:r>
            <a:endParaRPr lang="en-US" sz="2000" b="1" dirty="0">
              <a:solidFill>
                <a:srgbClr val="FF0000"/>
              </a:solidFill>
            </a:endParaRPr>
          </a:p>
        </p:txBody>
      </p:sp>
    </p:spTree>
    <p:extLst>
      <p:ext uri="{BB962C8B-B14F-4D97-AF65-F5344CB8AC3E}">
        <p14:creationId xmlns:p14="http://schemas.microsoft.com/office/powerpoint/2010/main" val="4004847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2EE1C-E924-8B0D-0C08-CCB352D9E2F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F03D954-B73F-D90C-07E5-A6AAFF613D5D}"/>
              </a:ext>
            </a:extLst>
          </p:cNvPr>
          <p:cNvSpPr>
            <a:spLocks noGrp="1"/>
          </p:cNvSpPr>
          <p:nvPr>
            <p:ph idx="1"/>
          </p:nvPr>
        </p:nvSpPr>
        <p:spPr>
          <a:xfrm>
            <a:off x="1024217" y="315003"/>
            <a:ext cx="9381569" cy="493059"/>
          </a:xfrm>
        </p:spPr>
        <p:txBody>
          <a:bodyPr>
            <a:normAutofit/>
          </a:bodyPr>
          <a:lstStyle/>
          <a:p>
            <a:pPr marL="0" indent="0">
              <a:buNone/>
            </a:pPr>
            <a:r>
              <a:rPr lang="ja-JP" altLang="en-US" sz="2000" dirty="0"/>
              <a:t>（３）</a:t>
            </a:r>
            <a:r>
              <a:rPr lang="ja-JP" altLang="en-US" sz="2400" dirty="0"/>
              <a:t>コーホートの年齢別出生率の変化（</a:t>
            </a:r>
            <a:r>
              <a:rPr lang="en-US" altLang="ja-JP" sz="2400" dirty="0"/>
              <a:t>1945</a:t>
            </a:r>
            <a:r>
              <a:rPr lang="ja-JP" altLang="en-US" sz="2400" dirty="0"/>
              <a:t>－</a:t>
            </a:r>
            <a:r>
              <a:rPr lang="en-US" altLang="ja-JP" sz="2400" dirty="0"/>
              <a:t>1957</a:t>
            </a:r>
            <a:r>
              <a:rPr lang="ja-JP" altLang="en-US" sz="2400" dirty="0"/>
              <a:t>出生）</a:t>
            </a:r>
            <a:endParaRPr lang="en-US" altLang="ja-JP" sz="3200" dirty="0"/>
          </a:p>
          <a:p>
            <a:pPr marL="0" indent="0">
              <a:buNone/>
            </a:pPr>
            <a:endParaRPr lang="en-US" altLang="ja-JP" sz="3200" dirty="0"/>
          </a:p>
          <a:p>
            <a:pPr marL="0" indent="0">
              <a:buNone/>
            </a:pPr>
            <a:endParaRPr lang="en-US" altLang="ja-JP" dirty="0"/>
          </a:p>
          <a:p>
            <a:pPr marL="0" indent="0">
              <a:buNone/>
            </a:pPr>
            <a:endParaRPr lang="en-US" altLang="ja-JP" dirty="0"/>
          </a:p>
          <a:p>
            <a:pPr marL="0" indent="0">
              <a:buNone/>
            </a:pPr>
            <a:endParaRPr lang="en-US" altLang="ja-JP" dirty="0"/>
          </a:p>
        </p:txBody>
      </p:sp>
      <p:sp>
        <p:nvSpPr>
          <p:cNvPr id="8" name="テキスト ボックス 7">
            <a:extLst>
              <a:ext uri="{FF2B5EF4-FFF2-40B4-BE49-F238E27FC236}">
                <a16:creationId xmlns:a16="http://schemas.microsoft.com/office/drawing/2014/main" id="{1393C453-2FE3-71BE-E54C-159CC4C07E39}"/>
              </a:ext>
            </a:extLst>
          </p:cNvPr>
          <p:cNvSpPr txBox="1"/>
          <p:nvPr/>
        </p:nvSpPr>
        <p:spPr>
          <a:xfrm>
            <a:off x="1287148" y="1051439"/>
            <a:ext cx="4381500" cy="646331"/>
          </a:xfrm>
          <a:prstGeom prst="rect">
            <a:avLst/>
          </a:prstGeom>
          <a:noFill/>
        </p:spPr>
        <p:txBody>
          <a:bodyPr wrap="square" rtlCol="0">
            <a:spAutoFit/>
          </a:bodyPr>
          <a:lstStyle/>
          <a:p>
            <a:r>
              <a:rPr lang="ja-JP" altLang="en-US" dirty="0"/>
              <a:t>図</a:t>
            </a:r>
            <a:r>
              <a:rPr lang="en-US" altLang="ja-JP" dirty="0"/>
              <a:t>10</a:t>
            </a:r>
            <a:r>
              <a:rPr lang="ja-JP" altLang="en-US" dirty="0"/>
              <a:t>　コーホート年齢別出生率</a:t>
            </a:r>
            <a:endParaRPr lang="en-US" altLang="ja-JP" dirty="0"/>
          </a:p>
          <a:p>
            <a:r>
              <a:rPr lang="ja-JP" altLang="en-US" dirty="0"/>
              <a:t>　　　　　（</a:t>
            </a:r>
            <a:r>
              <a:rPr lang="en-US" altLang="ja-JP" dirty="0"/>
              <a:t>1945</a:t>
            </a:r>
            <a:r>
              <a:rPr lang="ja-JP" altLang="en-US" dirty="0"/>
              <a:t>－</a:t>
            </a:r>
            <a:r>
              <a:rPr lang="en-US" altLang="ja-JP" dirty="0"/>
              <a:t>1951</a:t>
            </a:r>
            <a:r>
              <a:rPr lang="ja-JP" altLang="en-US" dirty="0"/>
              <a:t>年出生）　　　　　</a:t>
            </a:r>
            <a:endParaRPr lang="en-US" altLang="ja-JP" dirty="0"/>
          </a:p>
        </p:txBody>
      </p:sp>
      <p:pic>
        <p:nvPicPr>
          <p:cNvPr id="7" name="図 6">
            <a:extLst>
              <a:ext uri="{FF2B5EF4-FFF2-40B4-BE49-F238E27FC236}">
                <a16:creationId xmlns:a16="http://schemas.microsoft.com/office/drawing/2014/main" id="{4B774218-2456-D5C6-283B-A433BB2242C4}"/>
              </a:ext>
            </a:extLst>
          </p:cNvPr>
          <p:cNvPicPr>
            <a:picLocks noChangeAspect="1"/>
          </p:cNvPicPr>
          <p:nvPr/>
        </p:nvPicPr>
        <p:blipFill>
          <a:blip r:embed="rId2"/>
          <a:stretch>
            <a:fillRect/>
          </a:stretch>
        </p:blipFill>
        <p:spPr>
          <a:xfrm>
            <a:off x="1135310" y="1851499"/>
            <a:ext cx="4960690" cy="3238029"/>
          </a:xfrm>
          <a:prstGeom prst="rect">
            <a:avLst/>
          </a:prstGeom>
        </p:spPr>
      </p:pic>
      <p:pic>
        <p:nvPicPr>
          <p:cNvPr id="10" name="図 9" descr="グラフ&#10;&#10;AI によって生成されたコンテンツは間違っている可能性があります。">
            <a:extLst>
              <a:ext uri="{FF2B5EF4-FFF2-40B4-BE49-F238E27FC236}">
                <a16:creationId xmlns:a16="http://schemas.microsoft.com/office/drawing/2014/main" id="{55B9F893-B3B6-D123-0192-0B122103E4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6320" y="1851499"/>
            <a:ext cx="5281766" cy="3447229"/>
          </a:xfrm>
          <a:prstGeom prst="rect">
            <a:avLst/>
          </a:prstGeom>
          <a:noFill/>
          <a:ln>
            <a:noFill/>
          </a:ln>
        </p:spPr>
      </p:pic>
      <p:sp>
        <p:nvSpPr>
          <p:cNvPr id="12" name="テキスト ボックス 11">
            <a:extLst>
              <a:ext uri="{FF2B5EF4-FFF2-40B4-BE49-F238E27FC236}">
                <a16:creationId xmlns:a16="http://schemas.microsoft.com/office/drawing/2014/main" id="{6A37C5D0-CCA9-51CB-8D8C-5E6C6C1ACD87}"/>
              </a:ext>
            </a:extLst>
          </p:cNvPr>
          <p:cNvSpPr txBox="1"/>
          <p:nvPr/>
        </p:nvSpPr>
        <p:spPr>
          <a:xfrm>
            <a:off x="6806453" y="942954"/>
            <a:ext cx="4381500" cy="646331"/>
          </a:xfrm>
          <a:prstGeom prst="rect">
            <a:avLst/>
          </a:prstGeom>
          <a:noFill/>
        </p:spPr>
        <p:txBody>
          <a:bodyPr wrap="square" rtlCol="0">
            <a:spAutoFit/>
          </a:bodyPr>
          <a:lstStyle/>
          <a:p>
            <a:r>
              <a:rPr lang="ja-JP" altLang="en-US" dirty="0"/>
              <a:t>図</a:t>
            </a:r>
            <a:r>
              <a:rPr lang="en-US" altLang="ja-JP" dirty="0"/>
              <a:t>11</a:t>
            </a:r>
            <a:r>
              <a:rPr lang="ja-JP" altLang="en-US" dirty="0"/>
              <a:t>　コーホート年齢別累積出生率</a:t>
            </a:r>
            <a:endParaRPr lang="en-US" altLang="ja-JP" dirty="0"/>
          </a:p>
          <a:p>
            <a:r>
              <a:rPr lang="ja-JP" altLang="en-US" dirty="0"/>
              <a:t>　　　　　（</a:t>
            </a:r>
            <a:r>
              <a:rPr lang="en-US" altLang="ja-JP" dirty="0"/>
              <a:t>1945</a:t>
            </a:r>
            <a:r>
              <a:rPr lang="ja-JP" altLang="en-US" dirty="0"/>
              <a:t>－</a:t>
            </a:r>
            <a:r>
              <a:rPr lang="en-US" altLang="ja-JP" dirty="0"/>
              <a:t>1951</a:t>
            </a:r>
            <a:r>
              <a:rPr lang="ja-JP" altLang="en-US" dirty="0"/>
              <a:t>年出生）　　　　　</a:t>
            </a:r>
            <a:endParaRPr lang="en-US" altLang="ja-JP" dirty="0"/>
          </a:p>
        </p:txBody>
      </p:sp>
      <p:sp>
        <p:nvSpPr>
          <p:cNvPr id="13" name="テキスト ボックス 12">
            <a:extLst>
              <a:ext uri="{FF2B5EF4-FFF2-40B4-BE49-F238E27FC236}">
                <a16:creationId xmlns:a16="http://schemas.microsoft.com/office/drawing/2014/main" id="{C9980F28-0609-9794-9807-E060F0CF1E94}"/>
              </a:ext>
            </a:extLst>
          </p:cNvPr>
          <p:cNvSpPr txBox="1"/>
          <p:nvPr/>
        </p:nvSpPr>
        <p:spPr>
          <a:xfrm>
            <a:off x="1287148" y="5209635"/>
            <a:ext cx="9617704" cy="923330"/>
          </a:xfrm>
          <a:prstGeom prst="rect">
            <a:avLst/>
          </a:prstGeom>
          <a:noFill/>
        </p:spPr>
        <p:txBody>
          <a:bodyPr wrap="square" rtlCol="0">
            <a:spAutoFit/>
          </a:bodyPr>
          <a:lstStyle/>
          <a:p>
            <a:r>
              <a:rPr lang="ja-JP" altLang="en-US" dirty="0"/>
              <a:t>資料：国立社会保障・人口問題研究所</a:t>
            </a:r>
            <a:r>
              <a:rPr lang="en-US" altLang="ja-JP" dirty="0"/>
              <a:t>(2025)</a:t>
            </a:r>
            <a:r>
              <a:rPr lang="ja-JP" altLang="en-US" dirty="0"/>
              <a:t>「人口統計資料集</a:t>
            </a:r>
            <a:r>
              <a:rPr lang="en-US" altLang="ja-JP" dirty="0"/>
              <a:t>2025</a:t>
            </a:r>
            <a:r>
              <a:rPr lang="ja-JP" altLang="en-US" dirty="0"/>
              <a:t>」★表４－１０ 女性のコーホート別出生率：</a:t>
            </a:r>
            <a:r>
              <a:rPr lang="en-US" altLang="ja-JP" dirty="0"/>
              <a:t>1947</a:t>
            </a:r>
            <a:r>
              <a:rPr lang="ja-JP" altLang="en-US" dirty="0"/>
              <a:t>～</a:t>
            </a:r>
            <a:r>
              <a:rPr lang="en-US" altLang="ja-JP" dirty="0"/>
              <a:t>2023</a:t>
            </a:r>
            <a:r>
              <a:rPr lang="ja-JP" altLang="en-US" dirty="0"/>
              <a:t>年</a:t>
            </a:r>
            <a:r>
              <a:rPr lang="en-US" altLang="ja-JP" dirty="0"/>
              <a:t>/</a:t>
            </a:r>
            <a:r>
              <a:rPr lang="ja-JP" altLang="en-US" dirty="0"/>
              <a:t>★表４－１１ 女性のコーホート別累積出生率：</a:t>
            </a:r>
            <a:r>
              <a:rPr lang="en-US" altLang="ja-JP" dirty="0"/>
              <a:t>1947</a:t>
            </a:r>
            <a:r>
              <a:rPr lang="ja-JP" altLang="en-US" dirty="0"/>
              <a:t>～</a:t>
            </a:r>
            <a:r>
              <a:rPr lang="en-US" altLang="ja-JP" dirty="0"/>
              <a:t>2023</a:t>
            </a:r>
            <a:r>
              <a:rPr lang="ja-JP" altLang="en-US" dirty="0"/>
              <a:t>年より作図・作表した。</a:t>
            </a:r>
            <a:endParaRPr lang="en-US" dirty="0"/>
          </a:p>
        </p:txBody>
      </p:sp>
      <p:sp>
        <p:nvSpPr>
          <p:cNvPr id="2" name="テキスト ボックス 1">
            <a:extLst>
              <a:ext uri="{FF2B5EF4-FFF2-40B4-BE49-F238E27FC236}">
                <a16:creationId xmlns:a16="http://schemas.microsoft.com/office/drawing/2014/main" id="{C6762D7A-DEB7-8991-0EEE-A1F3A04881EE}"/>
              </a:ext>
            </a:extLst>
          </p:cNvPr>
          <p:cNvSpPr txBox="1"/>
          <p:nvPr/>
        </p:nvSpPr>
        <p:spPr>
          <a:xfrm>
            <a:off x="730197" y="6253072"/>
            <a:ext cx="11252245" cy="400110"/>
          </a:xfrm>
          <a:prstGeom prst="rect">
            <a:avLst/>
          </a:prstGeom>
          <a:noFill/>
        </p:spPr>
        <p:txBody>
          <a:bodyPr wrap="square" rtlCol="0">
            <a:spAutoFit/>
          </a:bodyPr>
          <a:lstStyle/>
          <a:p>
            <a:r>
              <a:rPr lang="en-US" altLang="ja-JP" sz="2000" b="1" dirty="0">
                <a:solidFill>
                  <a:srgbClr val="FF0000"/>
                </a:solidFill>
              </a:rPr>
              <a:t>1947</a:t>
            </a:r>
            <a:r>
              <a:rPr lang="ja-JP" altLang="en-US" sz="2000" b="1" dirty="0">
                <a:solidFill>
                  <a:srgbClr val="FF0000"/>
                </a:solidFill>
              </a:rPr>
              <a:t>年出生（</a:t>
            </a:r>
            <a:r>
              <a:rPr lang="en-US" altLang="ja-JP" sz="2000" b="1" dirty="0">
                <a:solidFill>
                  <a:srgbClr val="FF0000"/>
                </a:solidFill>
              </a:rPr>
              <a:t>1966</a:t>
            </a:r>
            <a:r>
              <a:rPr lang="ja-JP" altLang="en-US" sz="2000" b="1" dirty="0">
                <a:solidFill>
                  <a:srgbClr val="FF0000"/>
                </a:solidFill>
              </a:rPr>
              <a:t>年</a:t>
            </a:r>
            <a:r>
              <a:rPr lang="en-US" altLang="ja-JP" sz="2000" b="1" dirty="0">
                <a:solidFill>
                  <a:srgbClr val="FF0000"/>
                </a:solidFill>
              </a:rPr>
              <a:t>19</a:t>
            </a:r>
            <a:r>
              <a:rPr lang="ja-JP" altLang="en-US" sz="2000" b="1" dirty="0">
                <a:solidFill>
                  <a:srgbClr val="FF0000"/>
                </a:solidFill>
              </a:rPr>
              <a:t>歳）の年齢別出生率と累積出生率は前後のコーホートより低く推移。</a:t>
            </a:r>
            <a:endParaRPr lang="en-US" sz="2000" b="1" dirty="0">
              <a:solidFill>
                <a:srgbClr val="FF0000"/>
              </a:solidFill>
            </a:endParaRPr>
          </a:p>
        </p:txBody>
      </p:sp>
    </p:spTree>
    <p:extLst>
      <p:ext uri="{BB962C8B-B14F-4D97-AF65-F5344CB8AC3E}">
        <p14:creationId xmlns:p14="http://schemas.microsoft.com/office/powerpoint/2010/main" val="30852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7845A-7BCD-BA92-502C-4D72F1EAEB9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13DC50-E841-227B-6196-BF3F116DBD3C}"/>
              </a:ext>
            </a:extLst>
          </p:cNvPr>
          <p:cNvSpPr>
            <a:spLocks noGrp="1"/>
          </p:cNvSpPr>
          <p:nvPr>
            <p:ph idx="1"/>
          </p:nvPr>
        </p:nvSpPr>
        <p:spPr>
          <a:xfrm>
            <a:off x="1024217" y="315003"/>
            <a:ext cx="9381569" cy="493059"/>
          </a:xfrm>
        </p:spPr>
        <p:txBody>
          <a:bodyPr>
            <a:normAutofit/>
          </a:bodyPr>
          <a:lstStyle/>
          <a:p>
            <a:pPr marL="0" indent="0">
              <a:buNone/>
            </a:pPr>
            <a:r>
              <a:rPr lang="ja-JP" altLang="en-US" sz="2000" dirty="0"/>
              <a:t>（４）</a:t>
            </a:r>
            <a:r>
              <a:rPr lang="ja-JP" altLang="en-US" sz="2400" dirty="0"/>
              <a:t>コーホートの年齢別出生率の変化（</a:t>
            </a:r>
            <a:r>
              <a:rPr lang="en-US" altLang="ja-JP" sz="2400" dirty="0"/>
              <a:t>1965</a:t>
            </a:r>
            <a:r>
              <a:rPr lang="ja-JP" altLang="en-US" sz="2400" dirty="0"/>
              <a:t>－</a:t>
            </a:r>
            <a:r>
              <a:rPr lang="en-US" altLang="ja-JP" sz="2400" dirty="0"/>
              <a:t>1968</a:t>
            </a:r>
            <a:r>
              <a:rPr lang="ja-JP" altLang="en-US" sz="2400" dirty="0"/>
              <a:t>年出生）</a:t>
            </a:r>
            <a:endParaRPr lang="en-US" altLang="ja-JP" sz="3200" dirty="0"/>
          </a:p>
          <a:p>
            <a:pPr marL="0" indent="0">
              <a:buNone/>
            </a:pPr>
            <a:endParaRPr lang="en-US" altLang="ja-JP" sz="3200" dirty="0"/>
          </a:p>
          <a:p>
            <a:pPr marL="0" indent="0">
              <a:buNone/>
            </a:pPr>
            <a:endParaRPr lang="en-US" altLang="ja-JP" dirty="0"/>
          </a:p>
          <a:p>
            <a:pPr marL="0" indent="0">
              <a:buNone/>
            </a:pPr>
            <a:endParaRPr lang="en-US" altLang="ja-JP" dirty="0"/>
          </a:p>
          <a:p>
            <a:pPr marL="0" indent="0">
              <a:buNone/>
            </a:pPr>
            <a:endParaRPr lang="en-US" altLang="ja-JP" dirty="0"/>
          </a:p>
        </p:txBody>
      </p:sp>
      <p:pic>
        <p:nvPicPr>
          <p:cNvPr id="2" name="図 1" descr="グラフ, ヒストグラム&#10;&#10;AI によって生成されたコンテンツは間違っている可能性があります。">
            <a:extLst>
              <a:ext uri="{FF2B5EF4-FFF2-40B4-BE49-F238E27FC236}">
                <a16:creationId xmlns:a16="http://schemas.microsoft.com/office/drawing/2014/main" id="{E0CCE17F-BD22-D538-FD4C-CAC2362222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30" y="1698663"/>
            <a:ext cx="5302365" cy="3460674"/>
          </a:xfrm>
          <a:prstGeom prst="rect">
            <a:avLst/>
          </a:prstGeom>
          <a:noFill/>
          <a:ln>
            <a:noFill/>
          </a:ln>
        </p:spPr>
      </p:pic>
      <p:pic>
        <p:nvPicPr>
          <p:cNvPr id="6" name="図 5">
            <a:extLst>
              <a:ext uri="{FF2B5EF4-FFF2-40B4-BE49-F238E27FC236}">
                <a16:creationId xmlns:a16="http://schemas.microsoft.com/office/drawing/2014/main" id="{BAB72167-D783-BB04-A130-82C49AFF6DE6}"/>
              </a:ext>
            </a:extLst>
          </p:cNvPr>
          <p:cNvPicPr>
            <a:picLocks noChangeAspect="1"/>
          </p:cNvPicPr>
          <p:nvPr/>
        </p:nvPicPr>
        <p:blipFill>
          <a:blip r:embed="rId3"/>
          <a:stretch>
            <a:fillRect/>
          </a:stretch>
        </p:blipFill>
        <p:spPr>
          <a:xfrm>
            <a:off x="6180906" y="1858362"/>
            <a:ext cx="5217459" cy="3406412"/>
          </a:xfrm>
          <a:prstGeom prst="rect">
            <a:avLst/>
          </a:prstGeom>
        </p:spPr>
      </p:pic>
      <p:sp>
        <p:nvSpPr>
          <p:cNvPr id="9" name="テキスト ボックス 8">
            <a:extLst>
              <a:ext uri="{FF2B5EF4-FFF2-40B4-BE49-F238E27FC236}">
                <a16:creationId xmlns:a16="http://schemas.microsoft.com/office/drawing/2014/main" id="{5C62AF7F-FF12-5528-3D8E-2539A8278412}"/>
              </a:ext>
            </a:extLst>
          </p:cNvPr>
          <p:cNvSpPr txBox="1"/>
          <p:nvPr/>
        </p:nvSpPr>
        <p:spPr>
          <a:xfrm>
            <a:off x="906149" y="5297258"/>
            <a:ext cx="9617704" cy="923330"/>
          </a:xfrm>
          <a:prstGeom prst="rect">
            <a:avLst/>
          </a:prstGeom>
          <a:noFill/>
        </p:spPr>
        <p:txBody>
          <a:bodyPr wrap="square" rtlCol="0">
            <a:spAutoFit/>
          </a:bodyPr>
          <a:lstStyle/>
          <a:p>
            <a:r>
              <a:rPr lang="ja-JP" altLang="en-US" dirty="0"/>
              <a:t>資料：国立社会保障・人口問題研究所</a:t>
            </a:r>
            <a:r>
              <a:rPr lang="en-US" altLang="ja-JP" dirty="0"/>
              <a:t>(2025)</a:t>
            </a:r>
            <a:r>
              <a:rPr lang="ja-JP" altLang="en-US" dirty="0"/>
              <a:t>「人口統計資料集</a:t>
            </a:r>
            <a:r>
              <a:rPr lang="en-US" altLang="ja-JP" dirty="0"/>
              <a:t>2025</a:t>
            </a:r>
            <a:r>
              <a:rPr lang="ja-JP" altLang="en-US" dirty="0"/>
              <a:t>」★表４－１０ 女性のコーホート別出生率：</a:t>
            </a:r>
            <a:r>
              <a:rPr lang="en-US" altLang="ja-JP" dirty="0"/>
              <a:t>1947</a:t>
            </a:r>
            <a:r>
              <a:rPr lang="ja-JP" altLang="en-US" dirty="0"/>
              <a:t>～</a:t>
            </a:r>
            <a:r>
              <a:rPr lang="en-US" altLang="ja-JP" dirty="0"/>
              <a:t>2023</a:t>
            </a:r>
            <a:r>
              <a:rPr lang="ja-JP" altLang="en-US" dirty="0"/>
              <a:t>年</a:t>
            </a:r>
            <a:r>
              <a:rPr lang="en-US" altLang="ja-JP" dirty="0"/>
              <a:t>/</a:t>
            </a:r>
            <a:r>
              <a:rPr lang="ja-JP" altLang="en-US" dirty="0"/>
              <a:t>★表４－１１ 女性のコーホート別累積出生率：</a:t>
            </a:r>
            <a:r>
              <a:rPr lang="en-US" altLang="ja-JP" dirty="0"/>
              <a:t>1947</a:t>
            </a:r>
            <a:r>
              <a:rPr lang="ja-JP" altLang="en-US" dirty="0"/>
              <a:t>～</a:t>
            </a:r>
            <a:r>
              <a:rPr lang="en-US" altLang="ja-JP" dirty="0"/>
              <a:t>2023</a:t>
            </a:r>
            <a:r>
              <a:rPr lang="ja-JP" altLang="en-US" dirty="0"/>
              <a:t>年より作図・作表した。</a:t>
            </a:r>
            <a:endParaRPr lang="en-US" dirty="0"/>
          </a:p>
        </p:txBody>
      </p:sp>
      <p:sp>
        <p:nvSpPr>
          <p:cNvPr id="12" name="テキスト ボックス 11">
            <a:extLst>
              <a:ext uri="{FF2B5EF4-FFF2-40B4-BE49-F238E27FC236}">
                <a16:creationId xmlns:a16="http://schemas.microsoft.com/office/drawing/2014/main" id="{362BBCC2-53FC-39F2-F2BD-FB43B8E5B6E8}"/>
              </a:ext>
            </a:extLst>
          </p:cNvPr>
          <p:cNvSpPr txBox="1"/>
          <p:nvPr/>
        </p:nvSpPr>
        <p:spPr>
          <a:xfrm>
            <a:off x="1333501" y="930197"/>
            <a:ext cx="4381500" cy="646331"/>
          </a:xfrm>
          <a:prstGeom prst="rect">
            <a:avLst/>
          </a:prstGeom>
          <a:noFill/>
        </p:spPr>
        <p:txBody>
          <a:bodyPr wrap="square" rtlCol="0">
            <a:spAutoFit/>
          </a:bodyPr>
          <a:lstStyle/>
          <a:p>
            <a:r>
              <a:rPr lang="ja-JP" altLang="en-US" dirty="0"/>
              <a:t>図</a:t>
            </a:r>
            <a:r>
              <a:rPr lang="en-US" altLang="ja-JP" dirty="0"/>
              <a:t>12</a:t>
            </a:r>
            <a:r>
              <a:rPr lang="ja-JP" altLang="en-US" dirty="0"/>
              <a:t>　コーホート年齢別出生率</a:t>
            </a:r>
            <a:endParaRPr lang="en-US" altLang="ja-JP" dirty="0"/>
          </a:p>
          <a:p>
            <a:r>
              <a:rPr lang="ja-JP" altLang="en-US" dirty="0"/>
              <a:t>　　　　　（</a:t>
            </a:r>
            <a:r>
              <a:rPr lang="en-US" altLang="ja-JP" dirty="0"/>
              <a:t>1965</a:t>
            </a:r>
            <a:r>
              <a:rPr lang="ja-JP" altLang="en-US" dirty="0"/>
              <a:t>－</a:t>
            </a:r>
            <a:r>
              <a:rPr lang="en-US" altLang="ja-JP" dirty="0"/>
              <a:t>1968</a:t>
            </a:r>
            <a:r>
              <a:rPr lang="ja-JP" altLang="en-US" dirty="0"/>
              <a:t>年出生）　　　　　</a:t>
            </a:r>
            <a:endParaRPr lang="en-US" altLang="ja-JP" dirty="0"/>
          </a:p>
        </p:txBody>
      </p:sp>
      <p:sp>
        <p:nvSpPr>
          <p:cNvPr id="13" name="テキスト ボックス 12">
            <a:extLst>
              <a:ext uri="{FF2B5EF4-FFF2-40B4-BE49-F238E27FC236}">
                <a16:creationId xmlns:a16="http://schemas.microsoft.com/office/drawing/2014/main" id="{AF625407-C603-0D32-F230-7795AD8CB1F3}"/>
              </a:ext>
            </a:extLst>
          </p:cNvPr>
          <p:cNvSpPr txBox="1"/>
          <p:nvPr/>
        </p:nvSpPr>
        <p:spPr>
          <a:xfrm>
            <a:off x="6806453" y="930196"/>
            <a:ext cx="4381500" cy="646331"/>
          </a:xfrm>
          <a:prstGeom prst="rect">
            <a:avLst/>
          </a:prstGeom>
          <a:noFill/>
        </p:spPr>
        <p:txBody>
          <a:bodyPr wrap="square" rtlCol="0">
            <a:spAutoFit/>
          </a:bodyPr>
          <a:lstStyle/>
          <a:p>
            <a:r>
              <a:rPr lang="ja-JP" altLang="en-US" dirty="0"/>
              <a:t>図</a:t>
            </a:r>
            <a:r>
              <a:rPr lang="en-US" altLang="ja-JP" dirty="0"/>
              <a:t>13</a:t>
            </a:r>
            <a:r>
              <a:rPr lang="ja-JP" altLang="en-US" dirty="0"/>
              <a:t>　コーホート年齢別累積出生率</a:t>
            </a:r>
            <a:endParaRPr lang="en-US" altLang="ja-JP" dirty="0"/>
          </a:p>
          <a:p>
            <a:r>
              <a:rPr lang="ja-JP" altLang="en-US" dirty="0"/>
              <a:t>　　　　　（</a:t>
            </a:r>
            <a:r>
              <a:rPr lang="en-US" altLang="ja-JP" dirty="0"/>
              <a:t>1965</a:t>
            </a:r>
            <a:r>
              <a:rPr lang="ja-JP" altLang="en-US" dirty="0"/>
              <a:t>－</a:t>
            </a:r>
            <a:r>
              <a:rPr lang="en-US" altLang="ja-JP" dirty="0"/>
              <a:t>1968</a:t>
            </a:r>
            <a:r>
              <a:rPr lang="ja-JP" altLang="en-US" dirty="0"/>
              <a:t>年出生）　　　　　</a:t>
            </a:r>
            <a:endParaRPr lang="en-US" altLang="ja-JP" dirty="0"/>
          </a:p>
        </p:txBody>
      </p:sp>
      <p:sp>
        <p:nvSpPr>
          <p:cNvPr id="4" name="テキスト ボックス 3">
            <a:extLst>
              <a:ext uri="{FF2B5EF4-FFF2-40B4-BE49-F238E27FC236}">
                <a16:creationId xmlns:a16="http://schemas.microsoft.com/office/drawing/2014/main" id="{C7A043E4-A2E7-2B7B-C216-1E3C1A7EEBFC}"/>
              </a:ext>
            </a:extLst>
          </p:cNvPr>
          <p:cNvSpPr txBox="1"/>
          <p:nvPr/>
        </p:nvSpPr>
        <p:spPr>
          <a:xfrm>
            <a:off x="730197" y="6253072"/>
            <a:ext cx="11252245" cy="400110"/>
          </a:xfrm>
          <a:prstGeom prst="rect">
            <a:avLst/>
          </a:prstGeom>
          <a:noFill/>
        </p:spPr>
        <p:txBody>
          <a:bodyPr wrap="square" rtlCol="0">
            <a:spAutoFit/>
          </a:bodyPr>
          <a:lstStyle/>
          <a:p>
            <a:r>
              <a:rPr lang="en-US" altLang="ja-JP" sz="2000" b="1" dirty="0">
                <a:solidFill>
                  <a:srgbClr val="FF0000"/>
                </a:solidFill>
              </a:rPr>
              <a:t>1967</a:t>
            </a:r>
            <a:r>
              <a:rPr lang="ja-JP" altLang="en-US" sz="2000" b="1" dirty="0">
                <a:solidFill>
                  <a:srgbClr val="FF0000"/>
                </a:solidFill>
              </a:rPr>
              <a:t>年出生（</a:t>
            </a:r>
            <a:r>
              <a:rPr lang="en-US" altLang="ja-JP" sz="2000" b="1" dirty="0">
                <a:solidFill>
                  <a:srgbClr val="FF0000"/>
                </a:solidFill>
              </a:rPr>
              <a:t>1986</a:t>
            </a:r>
            <a:r>
              <a:rPr lang="ja-JP" altLang="en-US" sz="2000" b="1" dirty="0">
                <a:solidFill>
                  <a:srgbClr val="FF0000"/>
                </a:solidFill>
              </a:rPr>
              <a:t>年</a:t>
            </a:r>
            <a:r>
              <a:rPr lang="en-US" altLang="ja-JP" sz="2000" b="1" dirty="0">
                <a:solidFill>
                  <a:srgbClr val="FF0000"/>
                </a:solidFill>
              </a:rPr>
              <a:t>19</a:t>
            </a:r>
            <a:r>
              <a:rPr lang="ja-JP" altLang="en-US" sz="2000" b="1" dirty="0">
                <a:solidFill>
                  <a:srgbClr val="FF0000"/>
                </a:solidFill>
              </a:rPr>
              <a:t>歳）の年齢別出生率と累積出生率は前後のコーホートより低く推移。</a:t>
            </a:r>
            <a:endParaRPr lang="en-US" sz="2000" b="1" dirty="0">
              <a:solidFill>
                <a:srgbClr val="FF0000"/>
              </a:solidFill>
            </a:endParaRPr>
          </a:p>
        </p:txBody>
      </p:sp>
    </p:spTree>
    <p:extLst>
      <p:ext uri="{BB962C8B-B14F-4D97-AF65-F5344CB8AC3E}">
        <p14:creationId xmlns:p14="http://schemas.microsoft.com/office/powerpoint/2010/main" val="81330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4891-9322-165F-7C74-00CC8431B25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41737CD-C976-479B-2D45-E5A4C7BE6DC1}"/>
              </a:ext>
            </a:extLst>
          </p:cNvPr>
          <p:cNvSpPr>
            <a:spLocks noGrp="1"/>
          </p:cNvSpPr>
          <p:nvPr>
            <p:ph idx="1"/>
          </p:nvPr>
        </p:nvSpPr>
        <p:spPr>
          <a:xfrm>
            <a:off x="1024217" y="315003"/>
            <a:ext cx="9381569" cy="493059"/>
          </a:xfrm>
        </p:spPr>
        <p:txBody>
          <a:bodyPr>
            <a:normAutofit/>
          </a:bodyPr>
          <a:lstStyle/>
          <a:p>
            <a:pPr marL="0" indent="0">
              <a:buNone/>
            </a:pPr>
            <a:r>
              <a:rPr lang="ja-JP" altLang="en-US" sz="2000" dirty="0"/>
              <a:t>（５）なぜ、</a:t>
            </a:r>
            <a:r>
              <a:rPr lang="en-US" altLang="ja-JP" sz="2000" dirty="0"/>
              <a:t>1966</a:t>
            </a:r>
            <a:r>
              <a:rPr lang="ja-JP" altLang="en-US" sz="2000" dirty="0"/>
              <a:t>年出生ではなく、</a:t>
            </a:r>
            <a:r>
              <a:rPr lang="en-US" altLang="ja-JP" sz="2000" dirty="0"/>
              <a:t>1967</a:t>
            </a:r>
            <a:r>
              <a:rPr lang="ja-JP" altLang="en-US" sz="2000" dirty="0"/>
              <a:t>年出生なのか？</a:t>
            </a:r>
            <a:endParaRPr lang="en-US" altLang="ja-JP" sz="3200" dirty="0"/>
          </a:p>
          <a:p>
            <a:pPr marL="0" indent="0">
              <a:buNone/>
            </a:pPr>
            <a:endParaRPr lang="en-US" altLang="ja-JP" sz="3200" dirty="0"/>
          </a:p>
          <a:p>
            <a:pPr marL="0" indent="0">
              <a:buNone/>
            </a:pPr>
            <a:endParaRPr lang="en-US" altLang="ja-JP" dirty="0"/>
          </a:p>
          <a:p>
            <a:pPr marL="0" indent="0">
              <a:buNone/>
            </a:pPr>
            <a:endParaRPr lang="en-US" altLang="ja-JP" dirty="0"/>
          </a:p>
          <a:p>
            <a:pPr marL="0" indent="0">
              <a:buNone/>
            </a:pPr>
            <a:endParaRPr lang="en-US" altLang="ja-JP" dirty="0"/>
          </a:p>
        </p:txBody>
      </p:sp>
      <p:sp>
        <p:nvSpPr>
          <p:cNvPr id="12" name="テキスト ボックス 11">
            <a:extLst>
              <a:ext uri="{FF2B5EF4-FFF2-40B4-BE49-F238E27FC236}">
                <a16:creationId xmlns:a16="http://schemas.microsoft.com/office/drawing/2014/main" id="{08B2AE77-D616-CF9B-89FC-496C384C3F94}"/>
              </a:ext>
            </a:extLst>
          </p:cNvPr>
          <p:cNvSpPr txBox="1"/>
          <p:nvPr/>
        </p:nvSpPr>
        <p:spPr>
          <a:xfrm>
            <a:off x="1340274" y="808062"/>
            <a:ext cx="4457699" cy="369332"/>
          </a:xfrm>
          <a:prstGeom prst="rect">
            <a:avLst/>
          </a:prstGeom>
          <a:noFill/>
        </p:spPr>
        <p:txBody>
          <a:bodyPr wrap="square" rtlCol="0">
            <a:spAutoFit/>
          </a:bodyPr>
          <a:lstStyle/>
          <a:p>
            <a:r>
              <a:rPr lang="ja-JP" altLang="en-US" dirty="0"/>
              <a:t>表２　年齢別性比（</a:t>
            </a:r>
            <a:r>
              <a:rPr lang="en-US" altLang="ja-JP" dirty="0"/>
              <a:t>1964</a:t>
            </a:r>
            <a:r>
              <a:rPr lang="ja-JP" altLang="en-US" dirty="0"/>
              <a:t>－</a:t>
            </a:r>
            <a:r>
              <a:rPr lang="en-US" altLang="ja-JP" dirty="0"/>
              <a:t>1968</a:t>
            </a:r>
            <a:r>
              <a:rPr lang="ja-JP" altLang="en-US" dirty="0"/>
              <a:t>年出生）　　　　　</a:t>
            </a:r>
            <a:endParaRPr lang="en-US" altLang="ja-JP" dirty="0"/>
          </a:p>
        </p:txBody>
      </p:sp>
      <p:sp>
        <p:nvSpPr>
          <p:cNvPr id="13" name="テキスト ボックス 12">
            <a:extLst>
              <a:ext uri="{FF2B5EF4-FFF2-40B4-BE49-F238E27FC236}">
                <a16:creationId xmlns:a16="http://schemas.microsoft.com/office/drawing/2014/main" id="{B0747A0C-A166-6572-67CC-C7D97843E395}"/>
              </a:ext>
            </a:extLst>
          </p:cNvPr>
          <p:cNvSpPr txBox="1"/>
          <p:nvPr/>
        </p:nvSpPr>
        <p:spPr>
          <a:xfrm>
            <a:off x="1191309" y="3815135"/>
            <a:ext cx="4755627" cy="369332"/>
          </a:xfrm>
          <a:prstGeom prst="rect">
            <a:avLst/>
          </a:prstGeom>
          <a:noFill/>
        </p:spPr>
        <p:txBody>
          <a:bodyPr wrap="square" rtlCol="0">
            <a:spAutoFit/>
          </a:bodyPr>
          <a:lstStyle/>
          <a:p>
            <a:r>
              <a:rPr lang="ja-JP" altLang="en-US" dirty="0"/>
              <a:t>表３　年齢別初婚率（</a:t>
            </a:r>
            <a:r>
              <a:rPr lang="en-US" altLang="ja-JP" dirty="0"/>
              <a:t>1965</a:t>
            </a:r>
            <a:r>
              <a:rPr lang="ja-JP" altLang="en-US" dirty="0"/>
              <a:t>－</a:t>
            </a:r>
            <a:r>
              <a:rPr lang="en-US" altLang="ja-JP" dirty="0"/>
              <a:t>1968</a:t>
            </a:r>
            <a:r>
              <a:rPr lang="ja-JP" altLang="en-US" dirty="0"/>
              <a:t>年出生）　　　　　</a:t>
            </a:r>
            <a:endParaRPr lang="en-US" altLang="ja-JP" dirty="0"/>
          </a:p>
        </p:txBody>
      </p:sp>
      <p:pic>
        <p:nvPicPr>
          <p:cNvPr id="8" name="図 7">
            <a:extLst>
              <a:ext uri="{FF2B5EF4-FFF2-40B4-BE49-F238E27FC236}">
                <a16:creationId xmlns:a16="http://schemas.microsoft.com/office/drawing/2014/main" id="{2937A6E3-1DAA-EF90-997D-25F48EECEBCF}"/>
              </a:ext>
            </a:extLst>
          </p:cNvPr>
          <p:cNvPicPr>
            <a:picLocks noChangeAspect="1"/>
          </p:cNvPicPr>
          <p:nvPr/>
        </p:nvPicPr>
        <p:blipFill>
          <a:blip r:embed="rId2"/>
          <a:stretch>
            <a:fillRect/>
          </a:stretch>
        </p:blipFill>
        <p:spPr>
          <a:xfrm>
            <a:off x="1191309" y="4301041"/>
            <a:ext cx="4917017" cy="2241956"/>
          </a:xfrm>
          <a:prstGeom prst="rect">
            <a:avLst/>
          </a:prstGeom>
        </p:spPr>
      </p:pic>
      <p:pic>
        <p:nvPicPr>
          <p:cNvPr id="10" name="図 9">
            <a:extLst>
              <a:ext uri="{FF2B5EF4-FFF2-40B4-BE49-F238E27FC236}">
                <a16:creationId xmlns:a16="http://schemas.microsoft.com/office/drawing/2014/main" id="{C37CF304-E737-2C8A-BCED-DEC9662A34A7}"/>
              </a:ext>
            </a:extLst>
          </p:cNvPr>
          <p:cNvPicPr>
            <a:picLocks noChangeAspect="1"/>
          </p:cNvPicPr>
          <p:nvPr/>
        </p:nvPicPr>
        <p:blipFill>
          <a:blip r:embed="rId3"/>
          <a:stretch>
            <a:fillRect/>
          </a:stretch>
        </p:blipFill>
        <p:spPr>
          <a:xfrm>
            <a:off x="1165454" y="1270291"/>
            <a:ext cx="9861091" cy="2451947"/>
          </a:xfrm>
          <a:prstGeom prst="rect">
            <a:avLst/>
          </a:prstGeom>
        </p:spPr>
      </p:pic>
    </p:spTree>
    <p:extLst>
      <p:ext uri="{BB962C8B-B14F-4D97-AF65-F5344CB8AC3E}">
        <p14:creationId xmlns:p14="http://schemas.microsoft.com/office/powerpoint/2010/main" val="48311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80584-9D31-9410-565E-46FDAE51EFB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E996556-B8F2-3845-19F0-649D1FC02FC4}"/>
              </a:ext>
            </a:extLst>
          </p:cNvPr>
          <p:cNvSpPr>
            <a:spLocks noGrp="1"/>
          </p:cNvSpPr>
          <p:nvPr>
            <p:ph type="title"/>
          </p:nvPr>
        </p:nvSpPr>
        <p:spPr>
          <a:xfrm>
            <a:off x="838200" y="256621"/>
            <a:ext cx="10515600" cy="1325563"/>
          </a:xfrm>
        </p:spPr>
        <p:txBody>
          <a:bodyPr/>
          <a:lstStyle/>
          <a:p>
            <a:r>
              <a:rPr lang="en-US" altLang="ja-JP" dirty="0"/>
              <a:t>1966</a:t>
            </a:r>
            <a:r>
              <a:rPr lang="ja-JP" altLang="en-US" dirty="0"/>
              <a:t>年の丙午によるコーホート変動</a:t>
            </a:r>
            <a:endParaRPr lang="en-US" dirty="0"/>
          </a:p>
        </p:txBody>
      </p:sp>
      <p:sp>
        <p:nvSpPr>
          <p:cNvPr id="3" name="コンテンツ プレースホルダー 2">
            <a:extLst>
              <a:ext uri="{FF2B5EF4-FFF2-40B4-BE49-F238E27FC236}">
                <a16:creationId xmlns:a16="http://schemas.microsoft.com/office/drawing/2014/main" id="{40B1DFB2-B3E5-931F-8CA6-8DFA8DBA6FB7}"/>
              </a:ext>
            </a:extLst>
          </p:cNvPr>
          <p:cNvSpPr>
            <a:spLocks noGrp="1"/>
          </p:cNvSpPr>
          <p:nvPr>
            <p:ph idx="1"/>
          </p:nvPr>
        </p:nvSpPr>
        <p:spPr>
          <a:xfrm>
            <a:off x="1053961" y="1420819"/>
            <a:ext cx="10299839" cy="4782757"/>
          </a:xfrm>
        </p:spPr>
        <p:txBody>
          <a:bodyPr>
            <a:normAutofit fontScale="85000" lnSpcReduction="10000"/>
          </a:bodyPr>
          <a:lstStyle/>
          <a:p>
            <a:pPr marL="514350" indent="-514350">
              <a:buFont typeface="+mj-lt"/>
              <a:buAutoNum type="arabicPeriod"/>
            </a:pPr>
            <a:r>
              <a:rPr lang="en-US" altLang="ja-JP" sz="3200" dirty="0"/>
              <a:t>A:1966</a:t>
            </a:r>
            <a:r>
              <a:rPr lang="ja-JP" altLang="en-US" sz="3200" dirty="0"/>
              <a:t>年に</a:t>
            </a:r>
            <a:r>
              <a:rPr lang="en-US" altLang="ja-JP" sz="3200" dirty="0"/>
              <a:t>19</a:t>
            </a:r>
            <a:r>
              <a:rPr lang="ja-JP" altLang="en-US" sz="3200" dirty="0"/>
              <a:t>歳であった</a:t>
            </a:r>
            <a:r>
              <a:rPr lang="en-US" altLang="ja-JP" sz="3200" dirty="0"/>
              <a:t>1947</a:t>
            </a:r>
            <a:r>
              <a:rPr lang="ja-JP" altLang="en-US" sz="3200" dirty="0"/>
              <a:t>年出生コーホートと</a:t>
            </a:r>
            <a:r>
              <a:rPr lang="en-US" altLang="ja-JP" sz="3200" dirty="0"/>
              <a:t>B:1986</a:t>
            </a:r>
            <a:r>
              <a:rPr lang="ja-JP" altLang="en-US" sz="3200" dirty="0"/>
              <a:t>年に</a:t>
            </a:r>
            <a:r>
              <a:rPr lang="en-US" altLang="ja-JP" sz="3200" dirty="0"/>
              <a:t>19</a:t>
            </a:r>
            <a:r>
              <a:rPr lang="ja-JP" altLang="en-US" sz="3200" dirty="0"/>
              <a:t>歳であった</a:t>
            </a:r>
            <a:r>
              <a:rPr lang="en-US" altLang="ja-JP" sz="3200" dirty="0"/>
              <a:t>1967</a:t>
            </a:r>
            <a:r>
              <a:rPr lang="ja-JP" altLang="en-US" sz="3200" dirty="0"/>
              <a:t>年出生コーホートで完結出生率の低下が起きている。</a:t>
            </a:r>
            <a:endParaRPr lang="en-US" altLang="ja-JP" sz="3200" dirty="0"/>
          </a:p>
          <a:p>
            <a:pPr marL="514350" indent="-514350">
              <a:buFont typeface="+mj-lt"/>
              <a:buAutoNum type="arabicPeriod"/>
            </a:pPr>
            <a:r>
              <a:rPr lang="ja-JP" altLang="en-US" sz="3200" dirty="0"/>
              <a:t>いずれも</a:t>
            </a:r>
            <a:r>
              <a:rPr lang="en-US" altLang="ja-JP" sz="3200" dirty="0"/>
              <a:t>19</a:t>
            </a:r>
            <a:r>
              <a:rPr lang="ja-JP" altLang="en-US" sz="3200" dirty="0"/>
              <a:t>歳時の出生率低下＝第</a:t>
            </a:r>
            <a:r>
              <a:rPr lang="en-US" altLang="ja-JP" sz="3200" dirty="0"/>
              <a:t>1</a:t>
            </a:r>
            <a:r>
              <a:rPr lang="ja-JP" altLang="en-US" sz="3200" dirty="0"/>
              <a:t>子出生率の低下⇒第</a:t>
            </a:r>
            <a:r>
              <a:rPr lang="en-US" altLang="ja-JP" sz="3200" dirty="0"/>
              <a:t>2</a:t>
            </a:r>
            <a:r>
              <a:rPr lang="ja-JP" altLang="en-US" sz="3200" dirty="0"/>
              <a:t>子以降の出生率低下＝完結出生率の低下が起きた。</a:t>
            </a:r>
            <a:endParaRPr lang="en-US" altLang="ja-JP" sz="3200" dirty="0"/>
          </a:p>
          <a:p>
            <a:pPr marL="514350" indent="-514350">
              <a:buFont typeface="+mj-lt"/>
              <a:buAutoNum type="arabicPeriod"/>
            </a:pPr>
            <a:r>
              <a:rPr lang="en-US" altLang="ja-JP" sz="3200" dirty="0"/>
              <a:t>A</a:t>
            </a:r>
            <a:r>
              <a:rPr lang="ja-JP" altLang="en-US" sz="3200" dirty="0"/>
              <a:t>は丙午の期間変動の</a:t>
            </a:r>
            <a:r>
              <a:rPr lang="en-US" altLang="ja-JP" sz="3200" dirty="0"/>
              <a:t>19</a:t>
            </a:r>
            <a:r>
              <a:rPr lang="ja-JP" altLang="en-US" sz="3200" dirty="0"/>
              <a:t>歳のみ。</a:t>
            </a:r>
            <a:r>
              <a:rPr lang="en-US" altLang="ja-JP" sz="3200" dirty="0"/>
              <a:t>B</a:t>
            </a:r>
            <a:r>
              <a:rPr lang="ja-JP" altLang="en-US" sz="3200" dirty="0"/>
              <a:t>では先行する</a:t>
            </a:r>
            <a:r>
              <a:rPr lang="en-US" altLang="ja-JP" sz="3200" dirty="0"/>
              <a:t>1966</a:t>
            </a:r>
            <a:r>
              <a:rPr lang="ja-JP" altLang="en-US" sz="3200" dirty="0"/>
              <a:t>年コーホートの規模縮小により、</a:t>
            </a:r>
            <a:r>
              <a:rPr lang="en-US" altLang="ja-JP" sz="3200" dirty="0"/>
              <a:t>1967</a:t>
            </a:r>
            <a:r>
              <a:rPr lang="ja-JP" altLang="en-US" sz="3200" dirty="0"/>
              <a:t>年出生コーホートの</a:t>
            </a:r>
            <a:r>
              <a:rPr lang="en-US" altLang="ja-JP" sz="3200" dirty="0"/>
              <a:t>1</a:t>
            </a:r>
            <a:r>
              <a:rPr lang="ja-JP" altLang="en-US" sz="3200" dirty="0"/>
              <a:t>歳年上との性比の低下（女性＞男性）→女子年齢別初婚率の低下→年齢別出生率・累積出生率・完結出生率の低下が起きた</a:t>
            </a:r>
            <a:r>
              <a:rPr lang="en-US" altLang="ja-JP" sz="3200" dirty="0"/>
              <a:t>.</a:t>
            </a:r>
          </a:p>
          <a:p>
            <a:pPr marL="514350" indent="-514350">
              <a:buFont typeface="+mj-lt"/>
              <a:buAutoNum type="arabicPeriod"/>
            </a:pPr>
            <a:r>
              <a:rPr lang="en-US" altLang="ja-JP" sz="3200" dirty="0"/>
              <a:t>1966</a:t>
            </a:r>
            <a:r>
              <a:rPr lang="ja-JP" altLang="en-US" sz="3200" dirty="0"/>
              <a:t>年コーホートでは逆の動きとなり完結出生率はむしろ上昇している</a:t>
            </a:r>
            <a:r>
              <a:rPr lang="en-US" altLang="ja-JP" sz="3200" dirty="0"/>
              <a:t>=</a:t>
            </a:r>
            <a:r>
              <a:rPr lang="ja-JP" altLang="en-US" sz="3200" dirty="0"/>
              <a:t>丙午の年に生まれた女性と結婚すると家が滅びるという迷信とはむしろ逆の現象が起きている。</a:t>
            </a:r>
            <a:endParaRPr lang="en-US" altLang="ja-JP" sz="3200" dirty="0"/>
          </a:p>
          <a:p>
            <a:pPr marL="514350" indent="-514350">
              <a:buFont typeface="+mj-lt"/>
              <a:buAutoNum type="arabicPeriod"/>
            </a:pPr>
            <a:endParaRPr lang="en-US" altLang="ja-JP" sz="3200" dirty="0"/>
          </a:p>
          <a:p>
            <a:pPr marL="514350" indent="-514350">
              <a:buFont typeface="+mj-lt"/>
              <a:buAutoNum type="arabicPeriod"/>
            </a:pPr>
            <a:endParaRPr lang="en-US" altLang="ja-JP" sz="3200" dirty="0"/>
          </a:p>
        </p:txBody>
      </p:sp>
    </p:spTree>
    <p:extLst>
      <p:ext uri="{BB962C8B-B14F-4D97-AF65-F5344CB8AC3E}">
        <p14:creationId xmlns:p14="http://schemas.microsoft.com/office/powerpoint/2010/main" val="339482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5AEA7-5773-63E0-7623-5C3CACB2CFE7}"/>
              </a:ext>
            </a:extLst>
          </p:cNvPr>
          <p:cNvSpPr>
            <a:spLocks noGrp="1"/>
          </p:cNvSpPr>
          <p:nvPr>
            <p:ph type="title"/>
          </p:nvPr>
        </p:nvSpPr>
        <p:spPr/>
        <p:txBody>
          <a:bodyPr/>
          <a:lstStyle/>
          <a:p>
            <a:r>
              <a:rPr lang="ja-JP" altLang="en-US" dirty="0"/>
              <a:t>丙午の迷信の起源についての仮説</a:t>
            </a:r>
            <a:endParaRPr lang="en-US" dirty="0"/>
          </a:p>
        </p:txBody>
      </p:sp>
      <p:sp>
        <p:nvSpPr>
          <p:cNvPr id="3" name="コンテンツ プレースホルダー 2">
            <a:extLst>
              <a:ext uri="{FF2B5EF4-FFF2-40B4-BE49-F238E27FC236}">
                <a16:creationId xmlns:a16="http://schemas.microsoft.com/office/drawing/2014/main" id="{C0261897-796F-712F-CEAE-671D80615C7E}"/>
              </a:ext>
            </a:extLst>
          </p:cNvPr>
          <p:cNvSpPr>
            <a:spLocks noGrp="1"/>
          </p:cNvSpPr>
          <p:nvPr>
            <p:ph idx="1"/>
          </p:nvPr>
        </p:nvSpPr>
        <p:spPr>
          <a:xfrm>
            <a:off x="838200" y="1574613"/>
            <a:ext cx="10515600" cy="4351338"/>
          </a:xfrm>
        </p:spPr>
        <p:txBody>
          <a:bodyPr>
            <a:normAutofit fontScale="92500"/>
          </a:bodyPr>
          <a:lstStyle/>
          <a:p>
            <a:r>
              <a:rPr lang="ja-JP" altLang="en-US" dirty="0"/>
              <a:t>丙午の年が女児の出産を忌避するものであったとすれば、丙午の年の出生性比は高くなる→</a:t>
            </a:r>
            <a:r>
              <a:rPr lang="en-US" altLang="ja-JP" dirty="0"/>
              <a:t>1</a:t>
            </a:r>
            <a:r>
              <a:rPr lang="ja-JP" altLang="en-US" dirty="0"/>
              <a:t>歳年上性比はさらに高くなり、女性の婚姻には極めて有利な状況→女性の希少性が増し、つまり、生涯売り手市場となる。つまり、女性はおそらく（結婚には）強気の女性が増えるのではないか？</a:t>
            </a:r>
            <a:endParaRPr lang="en-US" altLang="ja-JP" dirty="0"/>
          </a:p>
          <a:p>
            <a:r>
              <a:rPr lang="ja-JP" altLang="en-US" dirty="0"/>
              <a:t>保守的な社会では、強気の女性が家を滅ぼす？と思われることがよくあり、経験的に丙午に生まれた女性には強気の人が多いことから、「丙午の女性は家を滅ぼす」という迷信が生まれた。</a:t>
            </a:r>
            <a:endParaRPr lang="en-US" altLang="ja-JP" dirty="0"/>
          </a:p>
          <a:p>
            <a:r>
              <a:rPr lang="ja-JP" altLang="en-US" dirty="0"/>
              <a:t>当初は、たまたま女児が極端に少ない年（性比が高くなる）があり、その年がたまたま丙午の年で、性比の上昇から結婚に強気の女性が多くなったという現象が、案外、この迷信の起源なのかも知れない。</a:t>
            </a:r>
            <a:endParaRPr lang="en-US" dirty="0"/>
          </a:p>
        </p:txBody>
      </p:sp>
    </p:spTree>
    <p:extLst>
      <p:ext uri="{BB962C8B-B14F-4D97-AF65-F5344CB8AC3E}">
        <p14:creationId xmlns:p14="http://schemas.microsoft.com/office/powerpoint/2010/main" val="346625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51FE4-EDDC-E120-1E4A-8BBFFA9FF10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F51C28B-18DB-DF3F-D31E-CD12E7A90869}"/>
              </a:ext>
            </a:extLst>
          </p:cNvPr>
          <p:cNvSpPr>
            <a:spLocks noGrp="1"/>
          </p:cNvSpPr>
          <p:nvPr>
            <p:ph type="title"/>
          </p:nvPr>
        </p:nvSpPr>
        <p:spPr>
          <a:xfrm>
            <a:off x="838200" y="256621"/>
            <a:ext cx="10515600" cy="1325563"/>
          </a:xfrm>
        </p:spPr>
        <p:txBody>
          <a:bodyPr/>
          <a:lstStyle/>
          <a:p>
            <a:r>
              <a:rPr lang="en-US" dirty="0"/>
              <a:t>4.</a:t>
            </a:r>
            <a:r>
              <a:rPr lang="ja-JP" altLang="en-US" dirty="0"/>
              <a:t>まとめと考察</a:t>
            </a:r>
            <a:endParaRPr lang="en-US" dirty="0"/>
          </a:p>
        </p:txBody>
      </p:sp>
      <p:sp>
        <p:nvSpPr>
          <p:cNvPr id="3" name="コンテンツ プレースホルダー 2">
            <a:extLst>
              <a:ext uri="{FF2B5EF4-FFF2-40B4-BE49-F238E27FC236}">
                <a16:creationId xmlns:a16="http://schemas.microsoft.com/office/drawing/2014/main" id="{B1B4C4B1-1F7A-407A-C921-CC571BD8E746}"/>
              </a:ext>
            </a:extLst>
          </p:cNvPr>
          <p:cNvSpPr>
            <a:spLocks noGrp="1"/>
          </p:cNvSpPr>
          <p:nvPr>
            <p:ph idx="1"/>
          </p:nvPr>
        </p:nvSpPr>
        <p:spPr>
          <a:xfrm>
            <a:off x="945588" y="1298121"/>
            <a:ext cx="10084078" cy="5133925"/>
          </a:xfrm>
        </p:spPr>
        <p:txBody>
          <a:bodyPr>
            <a:normAutofit fontScale="85000" lnSpcReduction="20000"/>
          </a:bodyPr>
          <a:lstStyle/>
          <a:p>
            <a:pPr marL="514350" indent="-514350">
              <a:buFont typeface="+mj-lt"/>
              <a:buAutoNum type="arabicPeriod"/>
            </a:pPr>
            <a:r>
              <a:rPr lang="en-US" altLang="ja-JP" sz="3200" dirty="0"/>
              <a:t>1966</a:t>
            </a:r>
            <a:r>
              <a:rPr lang="ja-JP" altLang="en-US" sz="3200" dirty="0"/>
              <a:t>年の丙午は、同年の年齢別出生率の期間変動と、同年に</a:t>
            </a:r>
            <a:r>
              <a:rPr lang="en-US" altLang="ja-JP" sz="3200" dirty="0"/>
              <a:t>19</a:t>
            </a:r>
            <a:r>
              <a:rPr lang="ja-JP" altLang="en-US" sz="3200" dirty="0"/>
              <a:t>歳であった</a:t>
            </a:r>
            <a:r>
              <a:rPr lang="en-US" altLang="ja-JP" sz="3200" dirty="0"/>
              <a:t>1947</a:t>
            </a:r>
            <a:r>
              <a:rPr lang="ja-JP" altLang="en-US" sz="3200" dirty="0"/>
              <a:t>年出生と</a:t>
            </a:r>
            <a:r>
              <a:rPr lang="en-US" altLang="ja-JP" sz="3200" dirty="0"/>
              <a:t>1986</a:t>
            </a:r>
            <a:r>
              <a:rPr lang="ja-JP" altLang="en-US" sz="3200" dirty="0"/>
              <a:t>年に</a:t>
            </a:r>
            <a:r>
              <a:rPr lang="en-US" altLang="ja-JP" sz="3200" dirty="0"/>
              <a:t>19</a:t>
            </a:r>
            <a:r>
              <a:rPr lang="ja-JP" altLang="en-US" sz="3200" dirty="0"/>
              <a:t>歳であった</a:t>
            </a:r>
            <a:r>
              <a:rPr lang="en-US" altLang="ja-JP" sz="3200" dirty="0"/>
              <a:t>1967</a:t>
            </a:r>
            <a:r>
              <a:rPr lang="ja-JP" altLang="en-US" sz="3200" dirty="0"/>
              <a:t>年出生のコーホート変動をもたらした。</a:t>
            </a:r>
            <a:endParaRPr lang="en-US" altLang="ja-JP" sz="3200" dirty="0"/>
          </a:p>
          <a:p>
            <a:pPr marL="514350" indent="-514350">
              <a:buFont typeface="+mj-lt"/>
              <a:buAutoNum type="arabicPeriod"/>
            </a:pPr>
            <a:r>
              <a:rPr lang="ja-JP" altLang="en-US" sz="3200" dirty="0"/>
              <a:t>同年の期間変動（低下）は女児の出生を忌避する歴史文化的要因によるものといえるが、基本的には前後の出生変動により相殺されており、出生タイミングの一時的調整であり、実質的な出生動向への影響は殆どないといえる。</a:t>
            </a:r>
            <a:endParaRPr lang="en-US" altLang="ja-JP" sz="3200" dirty="0"/>
          </a:p>
          <a:p>
            <a:pPr marL="514350" indent="-514350">
              <a:buFont typeface="+mj-lt"/>
              <a:buAutoNum type="arabicPeriod"/>
            </a:pPr>
            <a:r>
              <a:rPr lang="ja-JP" altLang="en-US" sz="3200" dirty="0"/>
              <a:t>これに対しコーホート変動は、</a:t>
            </a:r>
            <a:r>
              <a:rPr lang="en-US" altLang="ja-JP" sz="3200" dirty="0"/>
              <a:t>19</a:t>
            </a:r>
            <a:r>
              <a:rPr lang="ja-JP" altLang="en-US" sz="3200" dirty="0"/>
              <a:t>歳時の出生率低下を通じ以降の年齢別出生率・累積出生率を低下させ、コーホートの完結出生率の著しい低下を招いた。つまり、若年出生率の低下＝出生タイミングの遅れ（晩婚・晩産化）が完結出生率の低下をもたらすことを示唆している。</a:t>
            </a:r>
            <a:endParaRPr lang="en-US" altLang="ja-JP" sz="3200" dirty="0"/>
          </a:p>
          <a:p>
            <a:pPr marL="514350" indent="-514350">
              <a:buFont typeface="+mj-lt"/>
              <a:buAutoNum type="arabicPeriod"/>
            </a:pPr>
            <a:r>
              <a:rPr lang="ja-JP" altLang="en-US" sz="3200" dirty="0"/>
              <a:t>この効果は今日より</a:t>
            </a:r>
            <a:r>
              <a:rPr lang="en-US" altLang="ja-JP" sz="3200" dirty="0"/>
              <a:t>19</a:t>
            </a:r>
            <a:r>
              <a:rPr lang="ja-JP" altLang="en-US" sz="3200" dirty="0"/>
              <a:t>歳時の出生率が高かった頃のものであり、すでに晩婚・晩産化が進んでしまった「</a:t>
            </a:r>
            <a:r>
              <a:rPr lang="en-US" altLang="ja-JP" sz="3200" dirty="0"/>
              <a:t>2026</a:t>
            </a:r>
            <a:r>
              <a:rPr lang="ja-JP" altLang="en-US" sz="3200" dirty="0"/>
              <a:t>年の丙午」では観察されないのではないかと思う。</a:t>
            </a:r>
            <a:endParaRPr lang="en-US" altLang="ja-JP" sz="3200" dirty="0"/>
          </a:p>
        </p:txBody>
      </p:sp>
    </p:spTree>
    <p:extLst>
      <p:ext uri="{BB962C8B-B14F-4D97-AF65-F5344CB8AC3E}">
        <p14:creationId xmlns:p14="http://schemas.microsoft.com/office/powerpoint/2010/main" val="92881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294F49C-336A-90E3-D102-340C06B67ECC}"/>
              </a:ext>
            </a:extLst>
          </p:cNvPr>
          <p:cNvSpPr>
            <a:spLocks noGrp="1"/>
          </p:cNvSpPr>
          <p:nvPr>
            <p:ph type="title"/>
          </p:nvPr>
        </p:nvSpPr>
        <p:spPr>
          <a:xfrm>
            <a:off x="315311" y="984789"/>
            <a:ext cx="3243432" cy="2729380"/>
          </a:xfrm>
        </p:spPr>
        <p:txBody>
          <a:bodyPr anchor="t" anchorCtr="0">
            <a:normAutofit fontScale="90000"/>
          </a:bodyPr>
          <a:lstStyle/>
          <a:p>
            <a:r>
              <a:rPr lang="ja-JP" altLang="en-US" sz="4000" dirty="0">
                <a:solidFill>
                  <a:srgbClr val="FFFFFF"/>
                </a:solidFill>
              </a:rPr>
              <a:t>はじめに　</a:t>
            </a:r>
            <a:br>
              <a:rPr lang="en-US" altLang="ja-JP" sz="4000" dirty="0">
                <a:solidFill>
                  <a:srgbClr val="FFFFFF"/>
                </a:solidFill>
              </a:rPr>
            </a:br>
            <a:br>
              <a:rPr lang="en-US" altLang="ja-JP" sz="4000" dirty="0">
                <a:solidFill>
                  <a:srgbClr val="FFFFFF"/>
                </a:solidFill>
              </a:rPr>
            </a:br>
            <a:r>
              <a:rPr lang="ja-JP" altLang="en-US" sz="4000" dirty="0">
                <a:solidFill>
                  <a:srgbClr val="FFFFFF"/>
                </a:solidFill>
              </a:rPr>
              <a:t>丙午</a:t>
            </a:r>
            <a:r>
              <a:rPr lang="en-US" altLang="ja-JP" sz="4000" dirty="0">
                <a:solidFill>
                  <a:srgbClr val="FFFFFF"/>
                </a:solidFill>
              </a:rPr>
              <a:t>(</a:t>
            </a:r>
            <a:r>
              <a:rPr lang="ja-JP" altLang="en-US" sz="4000" dirty="0">
                <a:solidFill>
                  <a:srgbClr val="FFFFFF"/>
                </a:solidFill>
              </a:rPr>
              <a:t>ひのえうま）の人口学的意味</a:t>
            </a:r>
            <a:endParaRPr lang="en-US" sz="4000" dirty="0">
              <a:solidFill>
                <a:srgbClr val="FFFFFF"/>
              </a:solidFill>
            </a:endParaRPr>
          </a:p>
        </p:txBody>
      </p:sp>
      <p:sp>
        <p:nvSpPr>
          <p:cNvPr id="3" name="コンテンツ プレースホルダー 2">
            <a:extLst>
              <a:ext uri="{FF2B5EF4-FFF2-40B4-BE49-F238E27FC236}">
                <a16:creationId xmlns:a16="http://schemas.microsoft.com/office/drawing/2014/main" id="{BC77C3A9-B057-088D-C705-50D116444E85}"/>
              </a:ext>
            </a:extLst>
          </p:cNvPr>
          <p:cNvSpPr>
            <a:spLocks noGrp="1"/>
          </p:cNvSpPr>
          <p:nvPr>
            <p:ph idx="1"/>
          </p:nvPr>
        </p:nvSpPr>
        <p:spPr>
          <a:xfrm>
            <a:off x="4367694" y="430924"/>
            <a:ext cx="7508995" cy="5969876"/>
          </a:xfrm>
        </p:spPr>
        <p:txBody>
          <a:bodyPr anchor="t" anchorCtr="0">
            <a:normAutofit fontScale="92500" lnSpcReduction="20000"/>
          </a:bodyPr>
          <a:lstStyle/>
          <a:p>
            <a:pPr marL="0" indent="0">
              <a:buNone/>
            </a:pPr>
            <a:r>
              <a:rPr lang="ja-JP" altLang="en-US" sz="2000" dirty="0"/>
              <a:t>　</a:t>
            </a:r>
            <a:r>
              <a:rPr lang="ja-JP" altLang="en-US" sz="2400" dirty="0"/>
              <a:t>丙午は</a:t>
            </a:r>
            <a:r>
              <a:rPr lang="en-US" altLang="ja-JP" sz="2400" dirty="0"/>
              <a:t>60</a:t>
            </a:r>
            <a:r>
              <a:rPr lang="ja-JP" altLang="en-US" sz="2400" dirty="0"/>
              <a:t>年周期で観察可能な歴史的社会実験として捉えることができる。</a:t>
            </a:r>
            <a:endParaRPr lang="en-US" altLang="ja-JP" sz="2400" dirty="0"/>
          </a:p>
          <a:p>
            <a:pPr marL="0" indent="0">
              <a:buNone/>
            </a:pPr>
            <a:endParaRPr lang="en-US" altLang="ja-JP" sz="2400" dirty="0"/>
          </a:p>
          <a:p>
            <a:pPr marL="0" indent="0">
              <a:buNone/>
            </a:pPr>
            <a:r>
              <a:rPr lang="ja-JP" altLang="en-US" sz="2400" dirty="0"/>
              <a:t>形式人口学的には、歴史文化的要因によって、丙午の前後に年次における「期間変動」と、その年次を通過する出生コーホートに沿った「コーホート変動」が観察される点にある。</a:t>
            </a:r>
            <a:endParaRPr lang="en-US" altLang="ja-JP" sz="2400" dirty="0"/>
          </a:p>
          <a:p>
            <a:pPr marL="0" indent="0">
              <a:buNone/>
            </a:pPr>
            <a:r>
              <a:rPr lang="ja-JP" altLang="en-US" sz="2400" dirty="0"/>
              <a:t>　</a:t>
            </a:r>
            <a:endParaRPr lang="en-US" altLang="ja-JP" sz="2400" dirty="0"/>
          </a:p>
          <a:p>
            <a:pPr marL="0" indent="0">
              <a:buNone/>
            </a:pPr>
            <a:r>
              <a:rPr lang="ja-JP" altLang="en-US" sz="2400" dirty="0"/>
              <a:t>ここでは長期の各年各歳別データが入手可能な「</a:t>
            </a:r>
            <a:r>
              <a:rPr lang="en-US" altLang="ja-JP" sz="2400" dirty="0"/>
              <a:t>1966</a:t>
            </a:r>
            <a:r>
              <a:rPr lang="ja-JP" altLang="en-US" sz="2400" dirty="0"/>
              <a:t>年丙午」について、年齢別出生率のサーモグラフ（出生率の等高線グラフを温度変化に模して表現）（原</a:t>
            </a:r>
            <a:r>
              <a:rPr lang="en-US" altLang="ja-JP" sz="2400" dirty="0"/>
              <a:t>2007</a:t>
            </a:r>
            <a:r>
              <a:rPr lang="ja-JP" altLang="en-US" sz="2400" dirty="0"/>
              <a:t>）を用いて観察した結果を報告するとともに、その意味について考察する。</a:t>
            </a:r>
            <a:endParaRPr lang="en-US" altLang="ja-JP" sz="2400" dirty="0"/>
          </a:p>
          <a:p>
            <a:pPr marL="0" indent="0">
              <a:buNone/>
            </a:pPr>
            <a:endParaRPr lang="en-US" altLang="ja-JP" sz="2400" dirty="0"/>
          </a:p>
          <a:p>
            <a:pPr marL="0" indent="0">
              <a:buNone/>
            </a:pPr>
            <a:r>
              <a:rPr lang="ja-JP" altLang="en-US" sz="2400" dirty="0"/>
              <a:t>＊なお、本報告は、</a:t>
            </a:r>
            <a:r>
              <a:rPr lang="en-US" altLang="ja-JP" sz="2400" dirty="0"/>
              <a:t>2024</a:t>
            </a:r>
            <a:r>
              <a:rPr lang="ja-JP" altLang="en-US" sz="2400" dirty="0"/>
              <a:t>年</a:t>
            </a:r>
            <a:r>
              <a:rPr lang="en-US" altLang="ja-JP" sz="2400" dirty="0"/>
              <a:t>11</a:t>
            </a:r>
            <a:r>
              <a:rPr lang="ja-JP" altLang="en-US" sz="2400" dirty="0"/>
              <a:t>月</a:t>
            </a:r>
            <a:r>
              <a:rPr lang="en-US" altLang="ja-JP" sz="2400" dirty="0"/>
              <a:t>21</a:t>
            </a:r>
            <a:r>
              <a:rPr lang="ja-JP" altLang="en-US" sz="2400" dirty="0"/>
              <a:t>日「</a:t>
            </a:r>
            <a:r>
              <a:rPr lang="en-US" altLang="ja-JP" sz="2400" dirty="0"/>
              <a:t>2026</a:t>
            </a:r>
            <a:r>
              <a:rPr lang="ja-JP" altLang="en-US" sz="2400" dirty="0"/>
              <a:t>年ひのえうまに向けて－過去から学ぶ」（国立社会保障・人口問題研究所セミナー）の討論者としてのコメントを準備するために、過去の研究をチェックしたところ、思わぬ発見をした結果であり、貴重な機会を頂いたことに、改めて謝意を表します。</a:t>
            </a:r>
          </a:p>
          <a:p>
            <a:endParaRPr lang="en-US" altLang="ja-JP" sz="2400" dirty="0"/>
          </a:p>
          <a:p>
            <a:pPr marL="0" indent="0">
              <a:buNone/>
            </a:pPr>
            <a:endParaRPr lang="en-US" altLang="ja-JP" sz="2000" dirty="0"/>
          </a:p>
          <a:p>
            <a:endParaRPr lang="en-US" altLang="ja-JP" sz="2000" dirty="0"/>
          </a:p>
        </p:txBody>
      </p:sp>
    </p:spTree>
    <p:extLst>
      <p:ext uri="{BB962C8B-B14F-4D97-AF65-F5344CB8AC3E}">
        <p14:creationId xmlns:p14="http://schemas.microsoft.com/office/powerpoint/2010/main" val="872634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041CE5-36BA-406A-EBC7-6FAD895C8F52}"/>
              </a:ext>
            </a:extLst>
          </p:cNvPr>
          <p:cNvSpPr>
            <a:spLocks noGrp="1"/>
          </p:cNvSpPr>
          <p:nvPr>
            <p:ph type="title"/>
          </p:nvPr>
        </p:nvSpPr>
        <p:spPr>
          <a:xfrm>
            <a:off x="1183838" y="5217459"/>
            <a:ext cx="9564843" cy="1497106"/>
          </a:xfrm>
        </p:spPr>
        <p:txBody>
          <a:bodyPr>
            <a:noAutofit/>
          </a:bodyPr>
          <a:lstStyle/>
          <a:p>
            <a:r>
              <a:rPr lang="ja-JP" altLang="en-US" sz="2000" dirty="0"/>
              <a:t>原　俊彦（はら　としひこ）</a:t>
            </a:r>
            <a:br>
              <a:rPr lang="ja-JP" altLang="en-US" sz="2000" dirty="0"/>
            </a:br>
            <a:r>
              <a:rPr lang="ja-JP" altLang="en-US" sz="2000" dirty="0"/>
              <a:t>日本医療大学（特任教授）・札幌市立大学（名誉教授）</a:t>
            </a:r>
            <a:br>
              <a:rPr lang="ja-JP" altLang="en-US" sz="2000" dirty="0"/>
            </a:br>
            <a:r>
              <a:rPr lang="en-US" sz="2000" dirty="0" err="1"/>
              <a:t>E-mail：t.hara@scu.ac.jp，http</a:t>
            </a:r>
            <a:r>
              <a:rPr lang="en-US" sz="2000" dirty="0"/>
              <a:t>://</a:t>
            </a:r>
            <a:r>
              <a:rPr lang="en-US" sz="2000" dirty="0" err="1"/>
              <a:t>toshi-hara.jp</a:t>
            </a:r>
            <a:endParaRPr lang="en-US" sz="2000" dirty="0"/>
          </a:p>
        </p:txBody>
      </p:sp>
      <p:sp>
        <p:nvSpPr>
          <p:cNvPr id="4" name="テキスト ボックス 3">
            <a:extLst>
              <a:ext uri="{FF2B5EF4-FFF2-40B4-BE49-F238E27FC236}">
                <a16:creationId xmlns:a16="http://schemas.microsoft.com/office/drawing/2014/main" id="{A6C0868F-6E64-6BDF-04D2-B1F6D9125064}"/>
              </a:ext>
            </a:extLst>
          </p:cNvPr>
          <p:cNvSpPr txBox="1"/>
          <p:nvPr/>
        </p:nvSpPr>
        <p:spPr>
          <a:xfrm>
            <a:off x="883272" y="242047"/>
            <a:ext cx="10425456" cy="5355312"/>
          </a:xfrm>
          <a:prstGeom prst="rect">
            <a:avLst/>
          </a:prstGeom>
          <a:noFill/>
        </p:spPr>
        <p:txBody>
          <a:bodyPr wrap="square" rtlCol="0">
            <a:spAutoFit/>
          </a:bodyPr>
          <a:lstStyle/>
          <a:p>
            <a:pPr marL="533400" algn="ct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参考文献</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lgn="ct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黒須里美</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(1992)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　弘化三年ヒノエウマ</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 :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文化と人口の地域性　『日本研究』第</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集 国際日本文化研究センター紀要、</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pp.35-55</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坂井博通</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　縁起かつぎと出生の関係－出生年月日時刻データから</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年丙午を考える－。国立社会保障・人口問題研究所「</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年ひのえうまに向けて－過去から学ぶ」報告資料（事前）</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r>
              <a:rPr lang="ja-JP" sz="1800" dirty="0">
                <a:effectLst/>
                <a:latin typeface="Century" panose="02040604050505020304" pitchFamily="18" charset="0"/>
                <a:ea typeface="ＭＳ 明朝" panose="02020609040205080304" pitchFamily="17" charset="-128"/>
                <a:cs typeface="Times New Roman" panose="02020603050405020304" pitchFamily="18" charset="0"/>
              </a:rPr>
              <a:t>国立社会保障・人口問題研究所</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(2025)</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「人口統計資料集</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2025</a:t>
            </a:r>
            <a:r>
              <a:rPr lang="ja-JP"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https://</a:t>
            </a:r>
            <a:r>
              <a:rPr lang="en-US" sz="1800" dirty="0" err="1">
                <a:effectLst/>
                <a:latin typeface="Century" panose="02040604050505020304" pitchFamily="18" charset="0"/>
                <a:ea typeface="ＭＳ 明朝" panose="02020609040205080304" pitchFamily="17" charset="-128"/>
                <a:cs typeface="Times New Roman" panose="02020603050405020304" pitchFamily="18" charset="0"/>
              </a:rPr>
              <a:t>www.ipss.go.jp</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dirty="0" err="1">
                <a:effectLst/>
                <a:latin typeface="Century" panose="02040604050505020304" pitchFamily="18" charset="0"/>
                <a:ea typeface="ＭＳ 明朝" panose="02020609040205080304" pitchFamily="17" charset="-128"/>
                <a:cs typeface="Times New Roman" panose="02020603050405020304" pitchFamily="18" charset="0"/>
              </a:rPr>
              <a:t>syoushika</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1800" dirty="0" err="1">
                <a:effectLst/>
                <a:latin typeface="Century" panose="02040604050505020304" pitchFamily="18" charset="0"/>
                <a:ea typeface="ＭＳ 明朝" panose="02020609040205080304" pitchFamily="17" charset="-128"/>
                <a:cs typeface="Times New Roman" panose="02020603050405020304" pitchFamily="18" charset="0"/>
              </a:rPr>
              <a:t>tohkei</a:t>
            </a:r>
            <a:r>
              <a:rPr lang="en-US" sz="1800" dirty="0">
                <a:effectLst/>
                <a:latin typeface="Century" panose="02040604050505020304" pitchFamily="18" charset="0"/>
                <a:ea typeface="ＭＳ 明朝" panose="02020609040205080304" pitchFamily="17" charset="-128"/>
                <a:cs typeface="Times New Roman" panose="02020603050405020304" pitchFamily="18" charset="0"/>
              </a:rPr>
              <a:t>/Popular/Popular2025.asp?chap=0</a:t>
            </a:r>
            <a:endParaRPr lang="en-US" altLang="ja-JP" kern="100" dirty="0">
              <a:latin typeface="Century" panose="02040604050505020304" pitchFamily="18" charset="0"/>
              <a:ea typeface="ＭＳ 明朝" panose="02020609040205080304" pitchFamily="17" charset="-128"/>
              <a:cs typeface="Times New Roman" panose="02020603050405020304" pitchFamily="18" charset="0"/>
            </a:endParaRPr>
          </a:p>
          <a:p>
            <a:pPr marL="533400"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林玲子</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年の丙午（ひのえうま）に向けて推移と展望」日本人口学会</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2024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 東日本地域部会　</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４年</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日　報告資料</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速水融</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(1986)</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「明治期統計にみる有配偶率と平均結婚年齢」三田学</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会雑誌</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19</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巻３号</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265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277</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533400" algn="just"/>
            <a:r>
              <a:rPr lang="en-US" sz="1800" kern="100" dirty="0" err="1">
                <a:effectLst/>
                <a:latin typeface="Century" panose="02040604050505020304" pitchFamily="18" charset="0"/>
                <a:ea typeface="ＭＳ 明朝" panose="02020609040205080304" pitchFamily="17" charset="-128"/>
                <a:cs typeface="Times New Roman" panose="02020603050405020304" pitchFamily="18" charset="0"/>
              </a:rPr>
              <a:t>Hajnal,John</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(1965) "European Marriage Patterns in Perspective". in Glass; Eversley, </a:t>
            </a:r>
            <a:r>
              <a:rPr lang="en-US" sz="1800" kern="100" dirty="0" err="1">
                <a:effectLst/>
                <a:latin typeface="Century" panose="02040604050505020304" pitchFamily="18" charset="0"/>
                <a:ea typeface="ＭＳ 明朝" panose="02020609040205080304" pitchFamily="17" charset="-128"/>
                <a:cs typeface="Times New Roman" panose="02020603050405020304" pitchFamily="18" charset="0"/>
              </a:rPr>
              <a:t>eds..Population</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in History, Essays in Historical Demography. London: Edward Arnold.</a:t>
            </a:r>
          </a:p>
          <a:p>
            <a:pPr marL="533400"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原俊彦</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(2007)</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「年齢別出生率・年齢別出生順位別出生率の時系列変 化 ―サーモグラフ化による分析の試み―」札幌市立大学研究論文集巻</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 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号</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巻</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pp.5-14.</a:t>
            </a:r>
          </a:p>
          <a:p>
            <a:pPr marL="533400" algn="just"/>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http://</a:t>
            </a:r>
            <a:r>
              <a:rPr lang="en-US" sz="1800" kern="100" dirty="0" err="1">
                <a:effectLst/>
                <a:latin typeface="Century" panose="02040604050505020304" pitchFamily="18" charset="0"/>
                <a:ea typeface="ＭＳ 明朝" panose="02020609040205080304" pitchFamily="17" charset="-128"/>
                <a:cs typeface="Times New Roman" panose="02020603050405020304" pitchFamily="18" charset="0"/>
              </a:rPr>
              <a:t>id.nii.ac.jp</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/1261/00000093/</a:t>
            </a:r>
          </a:p>
          <a:p>
            <a:endParaRPr lang="en-US" dirty="0"/>
          </a:p>
        </p:txBody>
      </p:sp>
    </p:spTree>
    <p:extLst>
      <p:ext uri="{BB962C8B-B14F-4D97-AF65-F5344CB8AC3E}">
        <p14:creationId xmlns:p14="http://schemas.microsoft.com/office/powerpoint/2010/main" val="414105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B1A6-3DBD-7F8E-8CF7-98C43FAA4C8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0CF6AD-1AE1-1DE2-D962-96F9E5CA289D}"/>
              </a:ext>
            </a:extLst>
          </p:cNvPr>
          <p:cNvSpPr>
            <a:spLocks noGrp="1"/>
          </p:cNvSpPr>
          <p:nvPr>
            <p:ph type="title"/>
          </p:nvPr>
        </p:nvSpPr>
        <p:spPr>
          <a:xfrm>
            <a:off x="838200" y="214579"/>
            <a:ext cx="10515600" cy="1325563"/>
          </a:xfrm>
        </p:spPr>
        <p:txBody>
          <a:bodyPr>
            <a:normAutofit/>
          </a:bodyPr>
          <a:lstStyle/>
          <a:p>
            <a:r>
              <a:rPr lang="ja-JP" altLang="en-US" sz="3600" dirty="0">
                <a:solidFill>
                  <a:schemeClr val="tx2"/>
                </a:solidFill>
              </a:rPr>
              <a:t>１</a:t>
            </a:r>
            <a:r>
              <a:rPr lang="en-US" altLang="ja-JP" sz="3600" dirty="0">
                <a:solidFill>
                  <a:schemeClr val="tx2"/>
                </a:solidFill>
              </a:rPr>
              <a:t>. </a:t>
            </a:r>
            <a:r>
              <a:rPr lang="ja-JP" altLang="en-US" sz="3600" dirty="0">
                <a:solidFill>
                  <a:schemeClr val="tx2"/>
                </a:solidFill>
              </a:rPr>
              <a:t>期間変動とコーホート変動の指標</a:t>
            </a:r>
            <a:endParaRPr lang="ja-JP" altLang="en-US" dirty="0"/>
          </a:p>
        </p:txBody>
      </p:sp>
      <p:sp>
        <p:nvSpPr>
          <p:cNvPr id="3" name="コンテンツ プレースホルダー 2">
            <a:extLst>
              <a:ext uri="{FF2B5EF4-FFF2-40B4-BE49-F238E27FC236}">
                <a16:creationId xmlns:a16="http://schemas.microsoft.com/office/drawing/2014/main" id="{0540D6AB-D5C2-3C2C-E2B8-A70837C6798A}"/>
              </a:ext>
            </a:extLst>
          </p:cNvPr>
          <p:cNvSpPr>
            <a:spLocks noGrp="1"/>
          </p:cNvSpPr>
          <p:nvPr>
            <p:ph idx="1"/>
          </p:nvPr>
        </p:nvSpPr>
        <p:spPr>
          <a:xfrm>
            <a:off x="1235403" y="1566794"/>
            <a:ext cx="9947604" cy="4492669"/>
          </a:xfrm>
        </p:spPr>
        <p:txBody>
          <a:bodyPr>
            <a:normAutofit fontScale="92500" lnSpcReduction="10000"/>
          </a:bodyPr>
          <a:lstStyle/>
          <a:p>
            <a:pPr>
              <a:buFont typeface="Wingdings" panose="05000000000000000000" pitchFamily="2" charset="2"/>
              <a:buChar char="q"/>
            </a:pPr>
            <a:r>
              <a:rPr lang="ja-JP" altLang="en-US" sz="2800" dirty="0">
                <a:solidFill>
                  <a:schemeClr val="tx2"/>
                </a:solidFill>
              </a:rPr>
              <a:t>丙午（ひのえうま）＝</a:t>
            </a:r>
            <a:r>
              <a:rPr lang="en-US" altLang="ja-JP" sz="2800" dirty="0">
                <a:solidFill>
                  <a:schemeClr val="tx2"/>
                </a:solidFill>
              </a:rPr>
              <a:t>60</a:t>
            </a:r>
            <a:r>
              <a:rPr lang="ja-JP" altLang="en-US" sz="2800" dirty="0">
                <a:solidFill>
                  <a:schemeClr val="tx2"/>
                </a:solidFill>
              </a:rPr>
              <a:t>年周期で回ってくる女児の出生を忌避（きひ）する歴史文化的要因</a:t>
            </a:r>
            <a:endParaRPr lang="en-US" altLang="ja-JP" sz="2800" dirty="0">
              <a:solidFill>
                <a:schemeClr val="tx2"/>
              </a:solidFill>
            </a:endParaRPr>
          </a:p>
          <a:p>
            <a:pPr marL="0" indent="0">
              <a:buNone/>
            </a:pPr>
            <a:r>
              <a:rPr lang="ja-JP" altLang="en-US" sz="2800" dirty="0">
                <a:solidFill>
                  <a:schemeClr val="tx2"/>
                </a:solidFill>
              </a:rPr>
              <a:t>・男児選好・女児の回避→出生性比の上昇</a:t>
            </a:r>
            <a:endParaRPr lang="en-US" altLang="ja-JP" sz="2800" dirty="0">
              <a:solidFill>
                <a:schemeClr val="tx2"/>
              </a:solidFill>
            </a:endParaRPr>
          </a:p>
          <a:p>
            <a:pPr marL="0" indent="0">
              <a:buNone/>
            </a:pPr>
            <a:r>
              <a:rPr lang="ja-JP" altLang="en-US" sz="2800" dirty="0">
                <a:solidFill>
                  <a:schemeClr val="tx2"/>
                </a:solidFill>
              </a:rPr>
              <a:t>・出生の回避→出生数・出生率の低下（前後の年次間での変動）</a:t>
            </a:r>
          </a:p>
          <a:p>
            <a:pPr>
              <a:buFont typeface="Wingdings" panose="05000000000000000000" pitchFamily="2" charset="2"/>
              <a:buChar char="q"/>
            </a:pPr>
            <a:r>
              <a:rPr lang="ja-JP" altLang="en-US" sz="2800" dirty="0">
                <a:solidFill>
                  <a:schemeClr val="tx2"/>
                </a:solidFill>
              </a:rPr>
              <a:t>出生率変動の</a:t>
            </a:r>
            <a:r>
              <a:rPr lang="ja-JP" altLang="en-US" dirty="0">
                <a:solidFill>
                  <a:schemeClr val="tx2"/>
                </a:solidFill>
              </a:rPr>
              <a:t>指標</a:t>
            </a:r>
            <a:endParaRPr lang="en-US" altLang="ja-JP" sz="2800" dirty="0">
              <a:solidFill>
                <a:schemeClr val="tx2"/>
              </a:solidFill>
            </a:endParaRPr>
          </a:p>
          <a:p>
            <a:pPr marL="0" indent="0">
              <a:buNone/>
            </a:pPr>
            <a:r>
              <a:rPr lang="ja-JP" altLang="en-US" sz="2800" dirty="0">
                <a:solidFill>
                  <a:schemeClr val="tx2"/>
                </a:solidFill>
              </a:rPr>
              <a:t>　期間変動→期間合計出生率（</a:t>
            </a:r>
            <a:r>
              <a:rPr lang="en-US" altLang="ja-JP" sz="2800" dirty="0">
                <a:solidFill>
                  <a:schemeClr val="tx2"/>
                </a:solidFill>
              </a:rPr>
              <a:t>TFR</a:t>
            </a:r>
            <a:r>
              <a:rPr lang="ja-JP" altLang="en-US" dirty="0">
                <a:solidFill>
                  <a:schemeClr val="tx2"/>
                </a:solidFill>
              </a:rPr>
              <a:t>＝</a:t>
            </a:r>
            <a:r>
              <a:rPr lang="en-US" altLang="ja-JP" sz="2800" dirty="0">
                <a:solidFill>
                  <a:schemeClr val="tx2"/>
                </a:solidFill>
              </a:rPr>
              <a:t>PTFR)</a:t>
            </a:r>
          </a:p>
          <a:p>
            <a:pPr marL="0" indent="0">
              <a:buNone/>
            </a:pPr>
            <a:r>
              <a:rPr lang="ja-JP" altLang="en-US" sz="2800" dirty="0">
                <a:solidFill>
                  <a:schemeClr val="tx2"/>
                </a:solidFill>
              </a:rPr>
              <a:t>　コーホート変動→コーホート合計出生率（</a:t>
            </a:r>
            <a:r>
              <a:rPr lang="en-US" altLang="ja-JP" sz="2800" dirty="0">
                <a:solidFill>
                  <a:schemeClr val="tx2"/>
                </a:solidFill>
              </a:rPr>
              <a:t>CTFR)</a:t>
            </a:r>
          </a:p>
          <a:p>
            <a:pPr>
              <a:buFont typeface="Wingdings" panose="05000000000000000000" pitchFamily="2" charset="2"/>
              <a:buChar char="q"/>
            </a:pPr>
            <a:r>
              <a:rPr lang="ja-JP" altLang="en-US" sz="2800" dirty="0">
                <a:solidFill>
                  <a:schemeClr val="tx2"/>
                </a:solidFill>
              </a:rPr>
              <a:t>日本の戦後の少子化との関係</a:t>
            </a:r>
            <a:endParaRPr lang="en-US" altLang="ja-JP" sz="2800" dirty="0">
              <a:solidFill>
                <a:schemeClr val="tx2"/>
              </a:solidFill>
            </a:endParaRPr>
          </a:p>
          <a:p>
            <a:pPr marL="0" indent="0">
              <a:buNone/>
            </a:pPr>
            <a:r>
              <a:rPr lang="ja-JP" altLang="en-US" sz="2800" dirty="0">
                <a:solidFill>
                  <a:schemeClr val="tx2"/>
                </a:solidFill>
              </a:rPr>
              <a:t>・第</a:t>
            </a:r>
            <a:r>
              <a:rPr lang="en-US" altLang="ja-JP" sz="2800" dirty="0">
                <a:solidFill>
                  <a:schemeClr val="tx2"/>
                </a:solidFill>
              </a:rPr>
              <a:t>1</a:t>
            </a:r>
            <a:r>
              <a:rPr lang="ja-JP" altLang="en-US" sz="2800" dirty="0">
                <a:solidFill>
                  <a:schemeClr val="tx2"/>
                </a:solidFill>
              </a:rPr>
              <a:t>次の出生減退（</a:t>
            </a:r>
            <a:r>
              <a:rPr lang="en-US" altLang="ja-JP" sz="2800" dirty="0">
                <a:solidFill>
                  <a:schemeClr val="tx2"/>
                </a:solidFill>
              </a:rPr>
              <a:t>1950</a:t>
            </a:r>
            <a:r>
              <a:rPr lang="ja-JP" altLang="en-US" sz="2800" dirty="0">
                <a:solidFill>
                  <a:schemeClr val="tx2"/>
                </a:solidFill>
              </a:rPr>
              <a:t>年代）　期間変動（年次）</a:t>
            </a:r>
            <a:endParaRPr lang="en-US" altLang="ja-JP" sz="2800" dirty="0">
              <a:solidFill>
                <a:schemeClr val="tx2"/>
              </a:solidFill>
            </a:endParaRPr>
          </a:p>
          <a:p>
            <a:pPr marL="0" indent="0">
              <a:buNone/>
            </a:pPr>
            <a:r>
              <a:rPr lang="ja-JP" altLang="en-US" sz="2800" dirty="0">
                <a:solidFill>
                  <a:schemeClr val="tx2"/>
                </a:solidFill>
              </a:rPr>
              <a:t>・第２次の出生減退（</a:t>
            </a:r>
            <a:r>
              <a:rPr lang="en-US" altLang="ja-JP" sz="2800" dirty="0">
                <a:solidFill>
                  <a:schemeClr val="tx2"/>
                </a:solidFill>
              </a:rPr>
              <a:t>1975</a:t>
            </a:r>
            <a:r>
              <a:rPr lang="ja-JP" altLang="en-US" sz="2800" dirty="0">
                <a:solidFill>
                  <a:schemeClr val="tx2"/>
                </a:solidFill>
              </a:rPr>
              <a:t>年以降）コーホート変動（出生年次）</a:t>
            </a:r>
            <a:endParaRPr lang="en-US" altLang="ja-JP" sz="2800" dirty="0">
              <a:solidFill>
                <a:schemeClr val="tx2"/>
              </a:solidFill>
            </a:endParaRPr>
          </a:p>
        </p:txBody>
      </p:sp>
    </p:spTree>
    <p:extLst>
      <p:ext uri="{BB962C8B-B14F-4D97-AF65-F5344CB8AC3E}">
        <p14:creationId xmlns:p14="http://schemas.microsoft.com/office/powerpoint/2010/main" val="313649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4937-F71D-D58D-D86B-2E5021E2FD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F3934D-98CB-952A-42E4-CB4AC2AAF8FF}"/>
              </a:ext>
            </a:extLst>
          </p:cNvPr>
          <p:cNvSpPr>
            <a:spLocks noGrp="1"/>
          </p:cNvSpPr>
          <p:nvPr>
            <p:ph type="title"/>
          </p:nvPr>
        </p:nvSpPr>
        <p:spPr>
          <a:xfrm>
            <a:off x="848710" y="340659"/>
            <a:ext cx="10218683" cy="794458"/>
          </a:xfrm>
          <a:ln>
            <a:solidFill>
              <a:schemeClr val="tx1"/>
            </a:solidFill>
          </a:ln>
        </p:spPr>
        <p:txBody>
          <a:bodyPr>
            <a:normAutofit fontScale="90000"/>
          </a:bodyPr>
          <a:lstStyle/>
          <a:p>
            <a:br>
              <a:rPr lang="en-US" altLang="ja-JP" dirty="0"/>
            </a:br>
            <a:r>
              <a:rPr lang="ja-JP" altLang="en-US" sz="4000" dirty="0"/>
              <a:t>図１　日本の少子化</a:t>
            </a:r>
            <a:r>
              <a:rPr lang="en-US" altLang="ja-JP" sz="4000" dirty="0"/>
              <a:t>(</a:t>
            </a:r>
            <a:r>
              <a:rPr lang="ja-JP" altLang="en-US" sz="4000" dirty="0"/>
              <a:t>出生数・合計出生率）</a:t>
            </a:r>
            <a:br>
              <a:rPr lang="en-US" altLang="ja-JP" sz="4000" dirty="0"/>
            </a:br>
            <a:endParaRPr lang="en-US" dirty="0"/>
          </a:p>
        </p:txBody>
      </p:sp>
      <p:grpSp>
        <p:nvGrpSpPr>
          <p:cNvPr id="10" name="グループ化 9">
            <a:extLst>
              <a:ext uri="{FF2B5EF4-FFF2-40B4-BE49-F238E27FC236}">
                <a16:creationId xmlns:a16="http://schemas.microsoft.com/office/drawing/2014/main" id="{B189CF71-4E2B-7940-0993-2DB805C7DC44}"/>
              </a:ext>
            </a:extLst>
          </p:cNvPr>
          <p:cNvGrpSpPr/>
          <p:nvPr/>
        </p:nvGrpSpPr>
        <p:grpSpPr>
          <a:xfrm>
            <a:off x="416547" y="1451020"/>
            <a:ext cx="9803530" cy="5066321"/>
            <a:chOff x="990599" y="1307585"/>
            <a:chExt cx="9803530" cy="5066321"/>
          </a:xfrm>
        </p:grpSpPr>
        <p:pic>
          <p:nvPicPr>
            <p:cNvPr id="5" name="図 4" descr="グラフ, ヒストグラム&#10;&#10;AI によって生成されたコンテンツは間違っている可能性があります。">
              <a:extLst>
                <a:ext uri="{FF2B5EF4-FFF2-40B4-BE49-F238E27FC236}">
                  <a16:creationId xmlns:a16="http://schemas.microsoft.com/office/drawing/2014/main" id="{F04E9EEA-D5FC-A0A8-7DB3-BB039E27A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1307585"/>
              <a:ext cx="9803530" cy="5066321"/>
            </a:xfrm>
            <a:prstGeom prst="rect">
              <a:avLst/>
            </a:prstGeom>
          </p:spPr>
        </p:pic>
        <p:sp>
          <p:nvSpPr>
            <p:cNvPr id="7" name="吹き出し: 線 6">
              <a:extLst>
                <a:ext uri="{FF2B5EF4-FFF2-40B4-BE49-F238E27FC236}">
                  <a16:creationId xmlns:a16="http://schemas.microsoft.com/office/drawing/2014/main" id="{245D82EF-2918-D623-D066-93F78BCE1861}"/>
                </a:ext>
              </a:extLst>
            </p:cNvPr>
            <p:cNvSpPr/>
            <p:nvPr/>
          </p:nvSpPr>
          <p:spPr>
            <a:xfrm>
              <a:off x="5684064" y="2220122"/>
              <a:ext cx="1224136" cy="576064"/>
            </a:xfrm>
            <a:prstGeom prst="borderCallout1">
              <a:avLst>
                <a:gd name="adj1" fmla="val 103373"/>
                <a:gd name="adj2" fmla="val 9304"/>
                <a:gd name="adj3" fmla="val 391992"/>
                <a:gd name="adj4" fmla="val 7437"/>
              </a:avLst>
            </a:prstGeom>
            <a:solidFill>
              <a:srgbClr val="FFC000"/>
            </a:solidFill>
            <a:ln>
              <a:solidFill>
                <a:schemeClr val="tx1"/>
              </a:solidFill>
              <a:headEnd type="none" w="lg"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ea typeface="ＭＳ 明朝" charset="-128"/>
                  <a:cs typeface="ＭＳ 明朝" charset="-128"/>
                </a:rPr>
                <a:t>H2(1990</a:t>
              </a:r>
              <a:r>
                <a:rPr lang="ja-JP" altLang="en-US" sz="1200" b="1" dirty="0">
                  <a:solidFill>
                    <a:schemeClr val="tx1"/>
                  </a:solidFill>
                  <a:ea typeface="ＭＳ 明朝" charset="-128"/>
                  <a:cs typeface="ＭＳ 明朝" charset="-128"/>
                </a:rPr>
                <a:t>）年</a:t>
              </a:r>
              <a:endParaRPr lang="en-US" altLang="ja-JP" sz="1200" b="1" dirty="0">
                <a:solidFill>
                  <a:schemeClr val="tx1"/>
                </a:solidFill>
                <a:ea typeface="ＭＳ 明朝" charset="-128"/>
                <a:cs typeface="ＭＳ 明朝" charset="-128"/>
              </a:endParaRPr>
            </a:p>
            <a:p>
              <a:pPr algn="ctr"/>
              <a:r>
                <a:rPr lang="en-US" altLang="ja-JP" sz="1200" b="1" dirty="0">
                  <a:solidFill>
                    <a:schemeClr val="tx1"/>
                  </a:solidFill>
                  <a:ea typeface="ＭＳ 明朝" charset="-128"/>
                  <a:cs typeface="ＭＳ 明朝" charset="-128"/>
                </a:rPr>
                <a:t>1.57</a:t>
              </a:r>
              <a:r>
                <a:rPr lang="ja-JP" altLang="en-US" sz="1200" b="1" dirty="0">
                  <a:solidFill>
                    <a:schemeClr val="tx1"/>
                  </a:solidFill>
                  <a:ea typeface="ＭＳ 明朝" charset="-128"/>
                  <a:cs typeface="ＭＳ 明朝" charset="-128"/>
                </a:rPr>
                <a:t>ショック</a:t>
              </a:r>
              <a:endParaRPr lang="en-US" sz="1200" b="1" dirty="0">
                <a:solidFill>
                  <a:schemeClr val="tx1"/>
                </a:solidFill>
              </a:endParaRPr>
            </a:p>
          </p:txBody>
        </p:sp>
        <p:sp>
          <p:nvSpPr>
            <p:cNvPr id="8" name="吹き出し: 線 7">
              <a:extLst>
                <a:ext uri="{FF2B5EF4-FFF2-40B4-BE49-F238E27FC236}">
                  <a16:creationId xmlns:a16="http://schemas.microsoft.com/office/drawing/2014/main" id="{C40C5431-41FF-F6F8-2374-4C55B82BAD1B}"/>
                </a:ext>
              </a:extLst>
            </p:cNvPr>
            <p:cNvSpPr/>
            <p:nvPr/>
          </p:nvSpPr>
          <p:spPr>
            <a:xfrm>
              <a:off x="4729068" y="3024847"/>
              <a:ext cx="844737" cy="288032"/>
            </a:xfrm>
            <a:prstGeom prst="borderCallout1">
              <a:avLst>
                <a:gd name="adj1" fmla="val 103373"/>
                <a:gd name="adj2" fmla="val 9304"/>
                <a:gd name="adj3" fmla="val 543669"/>
                <a:gd name="adj4" fmla="val -136892"/>
              </a:avLst>
            </a:prstGeom>
            <a:solidFill>
              <a:srgbClr val="FFC000"/>
            </a:solidFill>
            <a:ln>
              <a:solidFill>
                <a:schemeClr val="tx1"/>
              </a:solidFill>
              <a:headEnd type="none" w="lg"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a:solidFill>
                    <a:schemeClr val="tx1"/>
                  </a:solidFill>
                </a:rPr>
                <a:t>1.58</a:t>
              </a:r>
              <a:endParaRPr lang="en-US" sz="1200" b="1" dirty="0">
                <a:solidFill>
                  <a:schemeClr val="tx1"/>
                </a:solidFill>
              </a:endParaRPr>
            </a:p>
          </p:txBody>
        </p:sp>
        <p:sp>
          <p:nvSpPr>
            <p:cNvPr id="9" name="楕円 8">
              <a:extLst>
                <a:ext uri="{FF2B5EF4-FFF2-40B4-BE49-F238E27FC236}">
                  <a16:creationId xmlns:a16="http://schemas.microsoft.com/office/drawing/2014/main" id="{CFF72FF3-5EEF-CC8E-226A-E29B56F7D0BC}"/>
                </a:ext>
              </a:extLst>
            </p:cNvPr>
            <p:cNvSpPr/>
            <p:nvPr/>
          </p:nvSpPr>
          <p:spPr>
            <a:xfrm>
              <a:off x="2890345" y="2220122"/>
              <a:ext cx="1618593" cy="1208878"/>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テキスト ボックス 2">
            <a:extLst>
              <a:ext uri="{FF2B5EF4-FFF2-40B4-BE49-F238E27FC236}">
                <a16:creationId xmlns:a16="http://schemas.microsoft.com/office/drawing/2014/main" id="{67708B1B-B18A-5EF8-79F4-D6B1295B6148}"/>
              </a:ext>
            </a:extLst>
          </p:cNvPr>
          <p:cNvSpPr txBox="1"/>
          <p:nvPr/>
        </p:nvSpPr>
        <p:spPr>
          <a:xfrm>
            <a:off x="9366124" y="2022171"/>
            <a:ext cx="2148166" cy="2813658"/>
          </a:xfrm>
          <a:prstGeom prst="rect">
            <a:avLst/>
          </a:prstGeom>
          <a:noFill/>
        </p:spPr>
        <p:txBody>
          <a:bodyPr wrap="square" rtlCol="0">
            <a:spAutoFit/>
          </a:bodyPr>
          <a:lstStyle/>
          <a:p>
            <a:r>
              <a:rPr lang="ja-JP" altLang="en-US" sz="1600" dirty="0"/>
              <a:t>出典：厚生労働省</a:t>
            </a:r>
            <a:r>
              <a:rPr lang="en-US" altLang="ja-JP" sz="1600" dirty="0"/>
              <a:t>(2024)</a:t>
            </a:r>
            <a:r>
              <a:rPr lang="ja-JP" altLang="en-US" sz="1600" dirty="0"/>
              <a:t>「令和５年</a:t>
            </a:r>
            <a:r>
              <a:rPr lang="en-US" altLang="ja-JP" sz="1600" dirty="0"/>
              <a:t>(2023)</a:t>
            </a:r>
            <a:r>
              <a:rPr lang="ja-JP" altLang="en-US" sz="1600" dirty="0"/>
              <a:t>人口動態統計月報年計</a:t>
            </a:r>
            <a:r>
              <a:rPr lang="en-US" altLang="ja-JP" sz="1600" dirty="0"/>
              <a:t>(</a:t>
            </a:r>
            <a:r>
              <a:rPr lang="ja-JP" altLang="en-US" sz="1600" dirty="0"/>
              <a:t>概数）の概況」「図１ 出生数及び合計特殊出生率の年次推移」再掲。</a:t>
            </a:r>
            <a:r>
              <a:rPr lang="en-US" altLang="ja-JP" sz="1600" dirty="0"/>
              <a:t>https://</a:t>
            </a:r>
            <a:r>
              <a:rPr lang="en-US" altLang="ja-JP" sz="1600" dirty="0" err="1"/>
              <a:t>www.mhlw.go.jp</a:t>
            </a:r>
            <a:r>
              <a:rPr lang="en-US" altLang="ja-JP" sz="1600" dirty="0"/>
              <a:t>/</a:t>
            </a:r>
            <a:r>
              <a:rPr lang="en-US" altLang="ja-JP" sz="1600" dirty="0" err="1"/>
              <a:t>toukei</a:t>
            </a:r>
            <a:r>
              <a:rPr lang="en-US" altLang="ja-JP" sz="1600" dirty="0"/>
              <a:t>/</a:t>
            </a:r>
            <a:r>
              <a:rPr lang="en-US" altLang="ja-JP" sz="1600" dirty="0" err="1"/>
              <a:t>saikin</a:t>
            </a:r>
            <a:r>
              <a:rPr lang="en-US" altLang="ja-JP" sz="1600" dirty="0"/>
              <a:t>/</a:t>
            </a:r>
            <a:r>
              <a:rPr lang="en-US" altLang="ja-JP" sz="1600" dirty="0" err="1"/>
              <a:t>hw</a:t>
            </a:r>
            <a:r>
              <a:rPr lang="en-US" altLang="ja-JP" sz="1600" dirty="0"/>
              <a:t>/</a:t>
            </a:r>
            <a:r>
              <a:rPr lang="en-US" altLang="ja-JP" sz="1600" dirty="0" err="1"/>
              <a:t>jinkou</a:t>
            </a:r>
            <a:r>
              <a:rPr lang="en-US" altLang="ja-JP" sz="1600" dirty="0"/>
              <a:t>/</a:t>
            </a:r>
            <a:r>
              <a:rPr lang="en-US" altLang="ja-JP" sz="1600" dirty="0" err="1"/>
              <a:t>geppo</a:t>
            </a:r>
            <a:r>
              <a:rPr lang="en-US" altLang="ja-JP" sz="1600" dirty="0"/>
              <a:t>/nengai23/dl/</a:t>
            </a:r>
            <a:r>
              <a:rPr lang="en-US" altLang="ja-JP" sz="1600" dirty="0" err="1"/>
              <a:t>kekka.pdf</a:t>
            </a:r>
            <a:endParaRPr lang="en-US" sz="1600" dirty="0"/>
          </a:p>
        </p:txBody>
      </p:sp>
    </p:spTree>
    <p:extLst>
      <p:ext uri="{BB962C8B-B14F-4D97-AF65-F5344CB8AC3E}">
        <p14:creationId xmlns:p14="http://schemas.microsoft.com/office/powerpoint/2010/main" val="86393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C4E0C-F8FC-682D-C21B-12C79C2433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581339-0683-D042-3D95-8F6B8953168F}"/>
              </a:ext>
            </a:extLst>
          </p:cNvPr>
          <p:cNvSpPr>
            <a:spLocks noGrp="1"/>
          </p:cNvSpPr>
          <p:nvPr>
            <p:ph type="title"/>
          </p:nvPr>
        </p:nvSpPr>
        <p:spPr>
          <a:xfrm>
            <a:off x="838200" y="318757"/>
            <a:ext cx="10515600" cy="1325563"/>
          </a:xfrm>
        </p:spPr>
        <p:txBody>
          <a:bodyPr>
            <a:noAutofit/>
          </a:bodyPr>
          <a:lstStyle/>
          <a:p>
            <a:r>
              <a:rPr lang="ja-JP" altLang="en-US" sz="3200" b="1" dirty="0"/>
              <a:t>２．年齢別出生率のサーモグラフ</a:t>
            </a:r>
            <a:endParaRPr lang="en-US" sz="3200" b="1" dirty="0"/>
          </a:p>
        </p:txBody>
      </p:sp>
      <p:sp>
        <p:nvSpPr>
          <p:cNvPr id="3" name="コンテンツ プレースホルダー 2">
            <a:extLst>
              <a:ext uri="{FF2B5EF4-FFF2-40B4-BE49-F238E27FC236}">
                <a16:creationId xmlns:a16="http://schemas.microsoft.com/office/drawing/2014/main" id="{0C1917EA-49C7-2486-455B-C969F4CA5C5A}"/>
              </a:ext>
            </a:extLst>
          </p:cNvPr>
          <p:cNvSpPr>
            <a:spLocks noGrp="1"/>
          </p:cNvSpPr>
          <p:nvPr>
            <p:ph idx="1"/>
          </p:nvPr>
        </p:nvSpPr>
        <p:spPr>
          <a:xfrm>
            <a:off x="981370" y="1734962"/>
            <a:ext cx="10372430" cy="4497671"/>
          </a:xfrm>
        </p:spPr>
        <p:txBody>
          <a:bodyPr>
            <a:normAutofit lnSpcReduction="10000"/>
          </a:bodyPr>
          <a:lstStyle/>
          <a:p>
            <a:pPr marL="0" indent="0">
              <a:buNone/>
            </a:pPr>
            <a:r>
              <a:rPr lang="ja-JP" altLang="en-US" dirty="0"/>
              <a:t>丙午の人口学的意味は、丙午の年の前後における「期間変動」と、丙午の年に生まれた出生コーホートに沿った「コーホート変動」が観察される点にある。</a:t>
            </a:r>
            <a:endParaRPr lang="en-US" altLang="ja-JP" dirty="0"/>
          </a:p>
          <a:p>
            <a:pPr marL="0" indent="0">
              <a:buNone/>
            </a:pPr>
            <a:r>
              <a:rPr lang="ja-JP" altLang="en-US" dirty="0"/>
              <a:t>・</a:t>
            </a:r>
            <a:r>
              <a:rPr lang="en-US" altLang="ja-JP" dirty="0"/>
              <a:t>1966</a:t>
            </a:r>
            <a:r>
              <a:rPr lang="ja-JP" altLang="en-US" dirty="0"/>
              <a:t>年の丙午の期間変動については、サーモグラフ（出生率の等高線グラフを温度変化で表現したもの）で観察可能。</a:t>
            </a:r>
            <a:endParaRPr lang="en-US" altLang="ja-JP" dirty="0"/>
          </a:p>
          <a:p>
            <a:pPr marL="0" indent="0">
              <a:buNone/>
            </a:pPr>
            <a:r>
              <a:rPr lang="ja-JP" altLang="en-US" dirty="0"/>
              <a:t>・コーホート変動についても、年齢各歳のグラフにスパイク状に何か現れるはずだが、こちらの方は、むしろ戦後世代（団塊の世代の最後</a:t>
            </a:r>
            <a:r>
              <a:rPr lang="en-US" altLang="ja-JP" dirty="0"/>
              <a:t>1947</a:t>
            </a:r>
            <a:r>
              <a:rPr lang="ja-JP" altLang="en-US" dirty="0"/>
              <a:t>年まで）と戦後世代（</a:t>
            </a:r>
            <a:r>
              <a:rPr lang="en-US" altLang="ja-JP" dirty="0"/>
              <a:t>1948</a:t>
            </a:r>
            <a:r>
              <a:rPr lang="ja-JP" altLang="en-US" dirty="0"/>
              <a:t>年以降）に明確な変化が見て取れる。</a:t>
            </a:r>
            <a:endParaRPr lang="en-US" altLang="ja-JP" dirty="0"/>
          </a:p>
          <a:p>
            <a:pPr marL="0" indent="0">
              <a:buNone/>
            </a:pPr>
            <a:r>
              <a:rPr lang="ja-JP" altLang="en-US" dirty="0"/>
              <a:t>・戦後の第二の出生減退は、戦後世代の出生コーホートに沿った「コーホート変動」で説明できるのではないか？</a:t>
            </a:r>
          </a:p>
          <a:p>
            <a:pPr marL="0" indent="0">
              <a:buNone/>
            </a:pPr>
            <a:endParaRPr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324162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1D2EC-52B0-5376-3968-475571EA65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EA2AA38-173C-4244-487C-D180C8DC05E6}"/>
              </a:ext>
            </a:extLst>
          </p:cNvPr>
          <p:cNvSpPr>
            <a:spLocks noGrp="1"/>
          </p:cNvSpPr>
          <p:nvPr>
            <p:ph type="title"/>
          </p:nvPr>
        </p:nvSpPr>
        <p:spPr>
          <a:xfrm>
            <a:off x="838200" y="214579"/>
            <a:ext cx="10466294" cy="1533539"/>
          </a:xfrm>
        </p:spPr>
        <p:txBody>
          <a:bodyPr>
            <a:normAutofit fontScale="90000"/>
          </a:bodyPr>
          <a:lstStyle/>
          <a:p>
            <a:r>
              <a:rPr lang="ja-JP" altLang="en-US" sz="3600" dirty="0"/>
              <a:t>図２　年齢別出生率のサーモグラフ（日本</a:t>
            </a:r>
            <a:r>
              <a:rPr lang="en-US" altLang="ja-JP" sz="3600" dirty="0"/>
              <a:t>1947-2023)</a:t>
            </a:r>
            <a:br>
              <a:rPr lang="en-US" altLang="ja-JP" sz="3600" dirty="0"/>
            </a:br>
            <a:endParaRPr lang="ja-JP" altLang="en-US" sz="3600" dirty="0"/>
          </a:p>
        </p:txBody>
      </p:sp>
      <p:sp>
        <p:nvSpPr>
          <p:cNvPr id="3" name="テキスト ボックス 2">
            <a:extLst>
              <a:ext uri="{FF2B5EF4-FFF2-40B4-BE49-F238E27FC236}">
                <a16:creationId xmlns:a16="http://schemas.microsoft.com/office/drawing/2014/main" id="{75D8A2C0-19A0-9D15-7C2A-8DF5266C6C7E}"/>
              </a:ext>
            </a:extLst>
          </p:cNvPr>
          <p:cNvSpPr txBox="1"/>
          <p:nvPr/>
        </p:nvSpPr>
        <p:spPr>
          <a:xfrm>
            <a:off x="8571313" y="1115843"/>
            <a:ext cx="3016469" cy="4247317"/>
          </a:xfrm>
          <a:prstGeom prst="rect">
            <a:avLst/>
          </a:prstGeom>
          <a:noFill/>
        </p:spPr>
        <p:txBody>
          <a:bodyPr wrap="square" rtlCol="0">
            <a:spAutoFit/>
          </a:bodyPr>
          <a:lstStyle/>
          <a:p>
            <a:pPr algn="just">
              <a:buNone/>
            </a:pP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資料：国立社会保障・人口問題研究所（</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）『人口統計資料集</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』「★表４－９ 女性の年齢（各歳）別出生率：</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1925</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b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br>
            <a:r>
              <a:rPr lang="de-DE" sz="1800" u="sng"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https://</a:t>
            </a:r>
            <a:r>
              <a:rPr lang="de-DE" sz="1800" u="sng" kern="100" dirty="0" err="1">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www.ipss.go.jp</a:t>
            </a:r>
            <a:r>
              <a:rPr lang="de-DE" sz="1800" u="sng"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a:t>
            </a:r>
            <a:r>
              <a:rPr lang="de-DE" sz="1800" u="sng" kern="100" dirty="0" err="1">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syoushika</a:t>
            </a:r>
            <a:r>
              <a:rPr lang="de-DE" sz="1800" u="sng"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a:t>
            </a:r>
            <a:r>
              <a:rPr lang="de-DE" sz="1800" u="sng" kern="100" dirty="0" err="1">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tohkei</a:t>
            </a:r>
            <a:r>
              <a:rPr lang="de-DE" sz="1800" u="sng"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hlinkClick r:id="rId2"/>
              </a:rPr>
              <a:t>/Popular/Popular2025.asp?chap=0</a:t>
            </a:r>
            <a:endParaRPr lang="de-DE" sz="1800" u="sng"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buNone/>
            </a:pP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注：</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2047</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2023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年までの年齢別出生率をサーモグラ化した。最低（黒色：</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0.02</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）から最高（赤色</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2.28</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3.00</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pic>
        <p:nvPicPr>
          <p:cNvPr id="4" name="図 3">
            <a:extLst>
              <a:ext uri="{FF2B5EF4-FFF2-40B4-BE49-F238E27FC236}">
                <a16:creationId xmlns:a16="http://schemas.microsoft.com/office/drawing/2014/main" id="{6D414BB6-26D2-3161-A158-CED47AC72590}"/>
              </a:ext>
            </a:extLst>
          </p:cNvPr>
          <p:cNvPicPr>
            <a:picLocks noChangeAspect="1"/>
          </p:cNvPicPr>
          <p:nvPr/>
        </p:nvPicPr>
        <p:blipFill>
          <a:blip r:embed="rId3"/>
          <a:stretch>
            <a:fillRect/>
          </a:stretch>
        </p:blipFill>
        <p:spPr>
          <a:xfrm>
            <a:off x="1051717" y="1115843"/>
            <a:ext cx="7306080" cy="4516308"/>
          </a:xfrm>
          <a:prstGeom prst="rect">
            <a:avLst/>
          </a:prstGeom>
        </p:spPr>
      </p:pic>
    </p:spTree>
    <p:extLst>
      <p:ext uri="{BB962C8B-B14F-4D97-AF65-F5344CB8AC3E}">
        <p14:creationId xmlns:p14="http://schemas.microsoft.com/office/powerpoint/2010/main" val="136065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7AFD8-F14D-930D-5B61-CFDD83C17C9C}"/>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614A0AB-A32B-136F-503B-D294474CAE0B}"/>
              </a:ext>
            </a:extLst>
          </p:cNvPr>
          <p:cNvSpPr txBox="1"/>
          <p:nvPr/>
        </p:nvSpPr>
        <p:spPr>
          <a:xfrm>
            <a:off x="6592613" y="5220633"/>
            <a:ext cx="4635989" cy="1384995"/>
          </a:xfrm>
          <a:prstGeom prst="rect">
            <a:avLst/>
          </a:prstGeom>
          <a:noFill/>
        </p:spPr>
        <p:txBody>
          <a:bodyPr wrap="square" rtlCol="0">
            <a:spAutoFit/>
          </a:bodyPr>
          <a:lstStyle/>
          <a:p>
            <a:r>
              <a:rPr lang="ja-JP" altLang="en-US" sz="1400" dirty="0"/>
              <a:t>原 俊彦（</a:t>
            </a:r>
            <a:r>
              <a:rPr lang="en-US" altLang="ja-JP" sz="1400" dirty="0"/>
              <a:t>2007</a:t>
            </a:r>
            <a:r>
              <a:rPr lang="ja-JP" altLang="en-US" sz="1400" dirty="0"/>
              <a:t>）「年齢別出生率・年齢別出生順位別出生率の時系列変化 </a:t>
            </a:r>
            <a:r>
              <a:rPr lang="en-US" altLang="ja-JP" sz="1400" dirty="0"/>
              <a:t>―</a:t>
            </a:r>
            <a:r>
              <a:rPr lang="ja-JP" altLang="en-US" sz="1400" dirty="0"/>
              <a:t>サーモグラフ化による分析の試み</a:t>
            </a:r>
            <a:r>
              <a:rPr lang="en-US" altLang="ja-JP" sz="1400" dirty="0"/>
              <a:t>―</a:t>
            </a:r>
            <a:r>
              <a:rPr lang="ja-JP" altLang="en-US" sz="1400" dirty="0"/>
              <a:t>」札幌市立大学研究論文集巻 </a:t>
            </a:r>
            <a:r>
              <a:rPr lang="en-US" altLang="ja-JP" sz="1400" dirty="0"/>
              <a:t>1</a:t>
            </a:r>
            <a:r>
              <a:rPr lang="ja-JP" altLang="en-US" sz="1400" dirty="0"/>
              <a:t>号 </a:t>
            </a:r>
            <a:r>
              <a:rPr lang="en-US" altLang="ja-JP" sz="1400" dirty="0"/>
              <a:t>1</a:t>
            </a:r>
            <a:r>
              <a:rPr lang="ja-JP" altLang="en-US" sz="1400" dirty="0"/>
              <a:t>、</a:t>
            </a:r>
            <a:r>
              <a:rPr lang="en-US" altLang="ja-JP" sz="1400" dirty="0"/>
              <a:t>pp.5-14</a:t>
            </a:r>
          </a:p>
          <a:p>
            <a:r>
              <a:rPr lang="en-US" altLang="ja-JP" sz="1400" dirty="0"/>
              <a:t>http://</a:t>
            </a:r>
            <a:r>
              <a:rPr lang="en-US" altLang="ja-JP" sz="1400" dirty="0" err="1"/>
              <a:t>id.nii.ac.jp</a:t>
            </a:r>
            <a:r>
              <a:rPr lang="en-US" altLang="ja-JP" sz="1400" dirty="0"/>
              <a:t>/1261/00000093/</a:t>
            </a:r>
          </a:p>
          <a:p>
            <a:r>
              <a:rPr lang="ja-JP" altLang="en-US" sz="1400" dirty="0"/>
              <a:t>注：「図１　年齢別出生率の推移：日本</a:t>
            </a:r>
            <a:r>
              <a:rPr lang="en-US" altLang="ja-JP" sz="1400" dirty="0"/>
              <a:t>1947</a:t>
            </a:r>
            <a:r>
              <a:rPr lang="ja-JP" altLang="en-US" sz="1400" dirty="0"/>
              <a:t>年</a:t>
            </a:r>
            <a:r>
              <a:rPr lang="en-US" altLang="ja-JP" sz="1400" dirty="0"/>
              <a:t>-2001</a:t>
            </a:r>
            <a:r>
              <a:rPr lang="ja-JP" altLang="en-US" sz="1400" dirty="0"/>
              <a:t>年立体等高線グラフ」を再掲。</a:t>
            </a:r>
          </a:p>
        </p:txBody>
      </p:sp>
      <p:sp>
        <p:nvSpPr>
          <p:cNvPr id="15" name="テキスト ボックス 14">
            <a:extLst>
              <a:ext uri="{FF2B5EF4-FFF2-40B4-BE49-F238E27FC236}">
                <a16:creationId xmlns:a16="http://schemas.microsoft.com/office/drawing/2014/main" id="{5555F958-4250-941F-7530-390BCDE0AF82}"/>
              </a:ext>
            </a:extLst>
          </p:cNvPr>
          <p:cNvSpPr txBox="1"/>
          <p:nvPr/>
        </p:nvSpPr>
        <p:spPr>
          <a:xfrm>
            <a:off x="546538" y="535668"/>
            <a:ext cx="4950372" cy="5940088"/>
          </a:xfrm>
          <a:prstGeom prst="rect">
            <a:avLst/>
          </a:prstGeom>
          <a:noFill/>
        </p:spPr>
        <p:txBody>
          <a:bodyPr wrap="square" rtlCol="0">
            <a:spAutoFit/>
          </a:bodyPr>
          <a:lstStyle/>
          <a:p>
            <a:r>
              <a:rPr lang="ja-JP" altLang="en-US" sz="2400" b="1" dirty="0"/>
              <a:t>年齢別出生率のサーモグラフ化</a:t>
            </a:r>
            <a:endParaRPr lang="en-US" altLang="ja-JP" sz="2400" b="1" dirty="0"/>
          </a:p>
          <a:p>
            <a:endParaRPr lang="en-US" dirty="0"/>
          </a:p>
          <a:p>
            <a:r>
              <a:rPr lang="ja-JP" altLang="en-US" sz="2000" dirty="0"/>
              <a:t>①年齢別出生率の時系列表を作成する。</a:t>
            </a:r>
            <a:endParaRPr lang="en-US" altLang="ja-JP" sz="2000" dirty="0"/>
          </a:p>
          <a:p>
            <a:r>
              <a:rPr lang="ja-JP" altLang="en-US" sz="2000" dirty="0"/>
              <a:t>縦軸：年齢（</a:t>
            </a:r>
            <a:r>
              <a:rPr lang="en-US" altLang="ja-JP" sz="2000" dirty="0"/>
              <a:t>15</a:t>
            </a:r>
            <a:r>
              <a:rPr lang="ja-JP" altLang="en-US" sz="2000" dirty="0"/>
              <a:t>－</a:t>
            </a:r>
            <a:r>
              <a:rPr lang="en-US" altLang="ja-JP" sz="2000" dirty="0"/>
              <a:t>49</a:t>
            </a:r>
            <a:r>
              <a:rPr lang="ja-JP" altLang="en-US" sz="2000" dirty="0"/>
              <a:t>歳）</a:t>
            </a:r>
            <a:endParaRPr lang="en-US" altLang="ja-JP" sz="2000" dirty="0"/>
          </a:p>
          <a:p>
            <a:r>
              <a:rPr lang="ja-JP" altLang="en-US" sz="2000" dirty="0"/>
              <a:t>横軸：年次（</a:t>
            </a:r>
            <a:r>
              <a:rPr lang="en-US" altLang="ja-JP" sz="2000" dirty="0"/>
              <a:t>1947</a:t>
            </a:r>
            <a:r>
              <a:rPr lang="ja-JP" altLang="en-US" sz="2000" dirty="0"/>
              <a:t>年ー</a:t>
            </a:r>
            <a:r>
              <a:rPr lang="en-US" altLang="ja-JP" sz="2000" dirty="0"/>
              <a:t>2001</a:t>
            </a:r>
            <a:r>
              <a:rPr lang="ja-JP" altLang="en-US" sz="2000" dirty="0"/>
              <a:t>年）</a:t>
            </a:r>
            <a:endParaRPr lang="en-US" altLang="ja-JP" sz="2000" dirty="0"/>
          </a:p>
          <a:p>
            <a:r>
              <a:rPr lang="ja-JP" altLang="en-US" sz="2000" dirty="0"/>
              <a:t>垂直軸：年齢別出生率</a:t>
            </a:r>
            <a:endParaRPr lang="en-US" altLang="ja-JP" sz="2000" dirty="0"/>
          </a:p>
          <a:p>
            <a:endParaRPr lang="en-US" altLang="ja-JP" sz="2000" dirty="0"/>
          </a:p>
          <a:p>
            <a:r>
              <a:rPr lang="ja-JP" altLang="en-US" sz="2000" dirty="0"/>
              <a:t>②立体等高線グラフを作成する。</a:t>
            </a:r>
            <a:endParaRPr lang="en-US" altLang="ja-JP" sz="2000" dirty="0"/>
          </a:p>
          <a:p>
            <a:r>
              <a:rPr lang="ja-JP" altLang="en-US" sz="2000" dirty="0"/>
              <a:t>垂直軸の年齢別出生率（０</a:t>
            </a:r>
            <a:r>
              <a:rPr lang="en-US" altLang="ja-JP" sz="2000" dirty="0"/>
              <a:t>.02</a:t>
            </a:r>
            <a:r>
              <a:rPr lang="ja-JP" altLang="en-US" sz="2000" dirty="0"/>
              <a:t>刻み）</a:t>
            </a:r>
            <a:endParaRPr lang="en-US" altLang="ja-JP" sz="2000" dirty="0"/>
          </a:p>
          <a:p>
            <a:r>
              <a:rPr lang="ja-JP" altLang="en-US" sz="2000" dirty="0"/>
              <a:t>→地形図のようなものができる。</a:t>
            </a:r>
            <a:endParaRPr lang="en-US" altLang="ja-JP" sz="2000" dirty="0"/>
          </a:p>
          <a:p>
            <a:endParaRPr lang="en-US" altLang="ja-JP" sz="2000" dirty="0"/>
          </a:p>
          <a:p>
            <a:r>
              <a:rPr lang="ja-JP" altLang="en-US" sz="2000" dirty="0"/>
              <a:t>③立体等高線グラフを等高線グラフにする。</a:t>
            </a:r>
            <a:endParaRPr lang="en-US" altLang="ja-JP" sz="2000" dirty="0"/>
          </a:p>
          <a:p>
            <a:r>
              <a:rPr lang="ja-JP" altLang="en-US" sz="2000" dirty="0"/>
              <a:t>→出生率の水準が同じ高さの年次年齢を等高線で結んだ地図のようなものができる。</a:t>
            </a:r>
            <a:endParaRPr lang="en-US" altLang="ja-JP" sz="2000" dirty="0"/>
          </a:p>
          <a:p>
            <a:endParaRPr lang="en-US" altLang="ja-JP" sz="2000" dirty="0"/>
          </a:p>
          <a:p>
            <a:r>
              <a:rPr lang="ja-JP" altLang="en-US" sz="2000" dirty="0"/>
              <a:t>④気温や体温の分布に類似させて</a:t>
            </a:r>
            <a:endParaRPr lang="en-US" altLang="ja-JP" sz="2000" dirty="0"/>
          </a:p>
          <a:p>
            <a:r>
              <a:rPr lang="ja-JP" altLang="en-US" sz="2000" dirty="0"/>
              <a:t>彩色する（低い→高い、青い→赤い）</a:t>
            </a:r>
            <a:endParaRPr lang="en-US" altLang="ja-JP" dirty="0"/>
          </a:p>
        </p:txBody>
      </p:sp>
      <p:pic>
        <p:nvPicPr>
          <p:cNvPr id="3" name="図 2" descr="ダイアグラム, 設計図&#10;&#10;AI によって生成されたコンテンツは間違っている可能性があります。">
            <a:extLst>
              <a:ext uri="{FF2B5EF4-FFF2-40B4-BE49-F238E27FC236}">
                <a16:creationId xmlns:a16="http://schemas.microsoft.com/office/drawing/2014/main" id="{D0A46E6F-BF74-A11F-DE56-64E3740BB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092" y="827537"/>
            <a:ext cx="4621925" cy="4187262"/>
          </a:xfrm>
          <a:prstGeom prst="rect">
            <a:avLst/>
          </a:prstGeom>
        </p:spPr>
      </p:pic>
      <p:sp>
        <p:nvSpPr>
          <p:cNvPr id="4" name="テキスト ボックス 3">
            <a:extLst>
              <a:ext uri="{FF2B5EF4-FFF2-40B4-BE49-F238E27FC236}">
                <a16:creationId xmlns:a16="http://schemas.microsoft.com/office/drawing/2014/main" id="{CB0D2595-5914-047D-59D9-61A2823EE8D9}"/>
              </a:ext>
            </a:extLst>
          </p:cNvPr>
          <p:cNvSpPr txBox="1"/>
          <p:nvPr/>
        </p:nvSpPr>
        <p:spPr>
          <a:xfrm>
            <a:off x="6779173" y="252372"/>
            <a:ext cx="4435365" cy="369332"/>
          </a:xfrm>
          <a:prstGeom prst="rect">
            <a:avLst/>
          </a:prstGeom>
          <a:noFill/>
        </p:spPr>
        <p:txBody>
          <a:bodyPr wrap="square" rtlCol="0">
            <a:spAutoFit/>
          </a:bodyPr>
          <a:lstStyle/>
          <a:p>
            <a:r>
              <a:rPr lang="ja-JP" altLang="en-US" dirty="0"/>
              <a:t>図３　年齢別出生率の立体等高線グラフ</a:t>
            </a:r>
            <a:endParaRPr lang="en-US" dirty="0"/>
          </a:p>
        </p:txBody>
      </p:sp>
    </p:spTree>
    <p:extLst>
      <p:ext uri="{BB962C8B-B14F-4D97-AF65-F5344CB8AC3E}">
        <p14:creationId xmlns:p14="http://schemas.microsoft.com/office/powerpoint/2010/main" val="37457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等高線グラフ&#10;&#10;AI によって生成されたコンテンツは間違っている可能性があります。">
            <a:extLst>
              <a:ext uri="{FF2B5EF4-FFF2-40B4-BE49-F238E27FC236}">
                <a16:creationId xmlns:a16="http://schemas.microsoft.com/office/drawing/2014/main" id="{2CA74A9E-8D2C-32B6-BFD6-4E27AE127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40" y="1126919"/>
            <a:ext cx="5829399" cy="5272507"/>
          </a:xfrm>
          <a:prstGeom prst="rect">
            <a:avLst/>
          </a:prstGeom>
        </p:spPr>
      </p:pic>
      <p:sp>
        <p:nvSpPr>
          <p:cNvPr id="7" name="テキスト ボックス 6">
            <a:extLst>
              <a:ext uri="{FF2B5EF4-FFF2-40B4-BE49-F238E27FC236}">
                <a16:creationId xmlns:a16="http://schemas.microsoft.com/office/drawing/2014/main" id="{A5EDEB8E-BB6B-2D8A-2CA6-9204E00384F8}"/>
              </a:ext>
            </a:extLst>
          </p:cNvPr>
          <p:cNvSpPr txBox="1"/>
          <p:nvPr/>
        </p:nvSpPr>
        <p:spPr>
          <a:xfrm>
            <a:off x="724249" y="458574"/>
            <a:ext cx="5098481" cy="655521"/>
          </a:xfrm>
          <a:prstGeom prst="rect">
            <a:avLst/>
          </a:prstGeom>
          <a:noFill/>
        </p:spPr>
        <p:txBody>
          <a:bodyPr wrap="square">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図４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年齢別出生率のサーモグラフ</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kern="100" dirty="0">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（日本</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1947-20</a:t>
            </a:r>
            <a:r>
              <a:rPr lang="en-US" kern="100" dirty="0">
                <a:latin typeface="Century" panose="02040604050505020304" pitchFamily="18" charset="0"/>
                <a:ea typeface="ＭＳ 明朝" panose="02020609040205080304" pitchFamily="17" charset="-128"/>
                <a:cs typeface="Times New Roman" panose="02020603050405020304" pitchFamily="18" charset="0"/>
              </a:rPr>
              <a:t>01</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4566D2E1-F6B1-F737-1EF7-D283669C0B49}"/>
              </a:ext>
            </a:extLst>
          </p:cNvPr>
          <p:cNvSpPr txBox="1"/>
          <p:nvPr/>
        </p:nvSpPr>
        <p:spPr>
          <a:xfrm>
            <a:off x="6624145" y="4557430"/>
            <a:ext cx="4450256" cy="1600438"/>
          </a:xfrm>
          <a:prstGeom prst="rect">
            <a:avLst/>
          </a:prstGeom>
          <a:noFill/>
        </p:spPr>
        <p:txBody>
          <a:bodyPr wrap="square" rtlCol="0">
            <a:spAutoFit/>
          </a:bodyPr>
          <a:lstStyle/>
          <a:p>
            <a:r>
              <a:rPr lang="ja-JP" altLang="en-US" sz="1400" dirty="0"/>
              <a:t>出典：原 俊彦（</a:t>
            </a:r>
            <a:r>
              <a:rPr lang="en-US" altLang="ja-JP" sz="1400" dirty="0"/>
              <a:t>2007</a:t>
            </a:r>
            <a:r>
              <a:rPr lang="ja-JP" altLang="en-US" sz="1400" dirty="0"/>
              <a:t>）「年齢別出生率・年齢別出生順位別出生率の時系列変化 </a:t>
            </a:r>
            <a:r>
              <a:rPr lang="en-US" altLang="ja-JP" sz="1400" dirty="0"/>
              <a:t>―</a:t>
            </a:r>
            <a:r>
              <a:rPr lang="ja-JP" altLang="en-US" sz="1400" dirty="0"/>
              <a:t>サーモグラフ化による分析の試み</a:t>
            </a:r>
            <a:r>
              <a:rPr lang="en-US" altLang="ja-JP" sz="1400" dirty="0"/>
              <a:t>―</a:t>
            </a:r>
            <a:r>
              <a:rPr lang="ja-JP" altLang="en-US" sz="1400" dirty="0"/>
              <a:t>」札幌市立大学研究論文集巻 </a:t>
            </a:r>
            <a:r>
              <a:rPr lang="en-US" altLang="ja-JP" sz="1400" dirty="0"/>
              <a:t>1</a:t>
            </a:r>
            <a:r>
              <a:rPr lang="ja-JP" altLang="en-US" sz="1400" dirty="0"/>
              <a:t>号 </a:t>
            </a:r>
            <a:r>
              <a:rPr lang="en-US" altLang="ja-JP" sz="1400" dirty="0"/>
              <a:t>1</a:t>
            </a:r>
            <a:r>
              <a:rPr lang="ja-JP" altLang="en-US" sz="1400" dirty="0"/>
              <a:t>、</a:t>
            </a:r>
            <a:r>
              <a:rPr lang="en-US" altLang="ja-JP" sz="1400" dirty="0"/>
              <a:t>pp.5-14</a:t>
            </a:r>
          </a:p>
          <a:p>
            <a:r>
              <a:rPr lang="en-US" altLang="ja-JP" sz="1400" dirty="0"/>
              <a:t>http://</a:t>
            </a:r>
            <a:r>
              <a:rPr lang="en-US" altLang="ja-JP" sz="1400" dirty="0" err="1"/>
              <a:t>id.nii.ac.jp</a:t>
            </a:r>
            <a:r>
              <a:rPr lang="en-US" altLang="ja-JP" sz="1400" dirty="0"/>
              <a:t>/1261/00000093/</a:t>
            </a:r>
          </a:p>
          <a:p>
            <a:r>
              <a:rPr lang="ja-JP" altLang="en-US" sz="1400" dirty="0"/>
              <a:t>注：「図３ 年齢別出生率の推移：日本</a:t>
            </a:r>
            <a:r>
              <a:rPr lang="en-US" altLang="ja-JP" sz="1400" dirty="0"/>
              <a:t>1947</a:t>
            </a:r>
            <a:r>
              <a:rPr lang="ja-JP" altLang="en-US" sz="1400" dirty="0"/>
              <a:t>年</a:t>
            </a:r>
            <a:r>
              <a:rPr lang="en-US" altLang="ja-JP" sz="1400" dirty="0"/>
              <a:t>-2001</a:t>
            </a:r>
            <a:r>
              <a:rPr lang="ja-JP" altLang="en-US" sz="1400" dirty="0"/>
              <a:t>年ぼかしを加えた塗りつぶし等高線グラフ」を再掲</a:t>
            </a:r>
          </a:p>
        </p:txBody>
      </p:sp>
      <p:sp>
        <p:nvSpPr>
          <p:cNvPr id="9" name="テキスト ボックス 8">
            <a:extLst>
              <a:ext uri="{FF2B5EF4-FFF2-40B4-BE49-F238E27FC236}">
                <a16:creationId xmlns:a16="http://schemas.microsoft.com/office/drawing/2014/main" id="{4A2B99FE-0BD3-F44D-82D3-5DD67DEA242E}"/>
              </a:ext>
            </a:extLst>
          </p:cNvPr>
          <p:cNvSpPr txBox="1"/>
          <p:nvPr/>
        </p:nvSpPr>
        <p:spPr>
          <a:xfrm>
            <a:off x="6624145" y="1126919"/>
            <a:ext cx="4094480" cy="2308324"/>
          </a:xfrm>
          <a:prstGeom prst="rect">
            <a:avLst/>
          </a:prstGeom>
          <a:noFill/>
        </p:spPr>
        <p:txBody>
          <a:bodyPr wrap="square" rtlCol="0">
            <a:spAutoFit/>
          </a:bodyPr>
          <a:lstStyle/>
          <a:p>
            <a:r>
              <a:rPr lang="en-US" altLang="ja-JP" dirty="0"/>
              <a:t>1966</a:t>
            </a:r>
            <a:r>
              <a:rPr lang="ja-JP" altLang="en-US" dirty="0"/>
              <a:t>年の丙午のあたりの期間変動＝</a:t>
            </a:r>
            <a:endParaRPr lang="en-US" altLang="ja-JP" dirty="0"/>
          </a:p>
          <a:p>
            <a:r>
              <a:rPr lang="ja-JP" altLang="en-US" dirty="0"/>
              <a:t>断裂のような形で観察可能。</a:t>
            </a:r>
            <a:endParaRPr lang="en-US" altLang="ja-JP" dirty="0"/>
          </a:p>
          <a:p>
            <a:endParaRPr lang="en-US" altLang="ja-JP" dirty="0"/>
          </a:p>
          <a:p>
            <a:r>
              <a:rPr lang="ja-JP" altLang="en-US" dirty="0"/>
              <a:t>この図の印象を記憶していた。</a:t>
            </a:r>
            <a:endParaRPr lang="en-US" altLang="ja-JP" dirty="0"/>
          </a:p>
          <a:p>
            <a:endParaRPr lang="en-US" altLang="ja-JP" dirty="0"/>
          </a:p>
          <a:p>
            <a:r>
              <a:rPr lang="ja-JP" altLang="en-US" dirty="0"/>
              <a:t>しかし、コーホート変動は、よくわからず、記憶に残らなかった。</a:t>
            </a:r>
            <a:endParaRPr lang="en-US" altLang="ja-JP" dirty="0"/>
          </a:p>
          <a:p>
            <a:endParaRPr lang="en-US" altLang="ja-JP" dirty="0"/>
          </a:p>
        </p:txBody>
      </p:sp>
    </p:spTree>
    <p:extLst>
      <p:ext uri="{BB962C8B-B14F-4D97-AF65-F5344CB8AC3E}">
        <p14:creationId xmlns:p14="http://schemas.microsoft.com/office/powerpoint/2010/main" val="277745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2DE350B-C8E6-8718-57A1-3573094D732A}"/>
              </a:ext>
            </a:extLst>
          </p:cNvPr>
          <p:cNvSpPr txBox="1"/>
          <p:nvPr/>
        </p:nvSpPr>
        <p:spPr>
          <a:xfrm>
            <a:off x="6451332" y="284615"/>
            <a:ext cx="5645021" cy="4431983"/>
          </a:xfrm>
          <a:prstGeom prst="rect">
            <a:avLst/>
          </a:prstGeom>
          <a:noFill/>
        </p:spPr>
        <p:txBody>
          <a:bodyPr wrap="square" rtlCol="0">
            <a:spAutoFit/>
          </a:bodyPr>
          <a:lstStyle/>
          <a:p>
            <a:r>
              <a:rPr lang="ja-JP" altLang="en-US" sz="2400" dirty="0"/>
              <a:t>色彩のない平面等高線図の方には</a:t>
            </a:r>
            <a:endParaRPr lang="en-US" altLang="ja-JP" sz="2400" dirty="0"/>
          </a:p>
          <a:p>
            <a:endParaRPr lang="en-US" altLang="ja-JP" sz="2400" dirty="0"/>
          </a:p>
          <a:p>
            <a:r>
              <a:rPr lang="ja-JP" altLang="en-US" sz="2400" dirty="0"/>
              <a:t>①</a:t>
            </a:r>
            <a:r>
              <a:rPr lang="en-US" altLang="ja-JP" sz="2400" dirty="0"/>
              <a:t>1966</a:t>
            </a:r>
            <a:r>
              <a:rPr lang="ja-JP" altLang="en-US" sz="2400" dirty="0"/>
              <a:t>年の丙午の期間変動</a:t>
            </a:r>
            <a:endParaRPr lang="en-US" altLang="ja-JP" sz="2400" dirty="0"/>
          </a:p>
          <a:p>
            <a:endParaRPr lang="en-US" altLang="ja-JP" sz="2400" dirty="0"/>
          </a:p>
          <a:p>
            <a:r>
              <a:rPr lang="ja-JP" altLang="en-US" sz="2400" dirty="0"/>
              <a:t>②</a:t>
            </a:r>
            <a:r>
              <a:rPr lang="en-US" altLang="ja-JP" sz="2400" dirty="0"/>
              <a:t>1966</a:t>
            </a:r>
            <a:r>
              <a:rPr lang="ja-JP" altLang="en-US" sz="2400" dirty="0"/>
              <a:t>年の丙午の年に</a:t>
            </a:r>
            <a:r>
              <a:rPr lang="en-US" altLang="ja-JP" sz="2400" dirty="0"/>
              <a:t>18</a:t>
            </a:r>
            <a:r>
              <a:rPr lang="ja-JP" altLang="en-US" sz="2400" dirty="0"/>
              <a:t>歳だった</a:t>
            </a:r>
            <a:r>
              <a:rPr lang="en-US" altLang="ja-JP" sz="2400" dirty="0"/>
              <a:t>1948</a:t>
            </a:r>
            <a:r>
              <a:rPr lang="ja-JP" altLang="en-US" sz="2400" dirty="0"/>
              <a:t>年出生コーホートの変動</a:t>
            </a:r>
            <a:endParaRPr lang="en-US" altLang="ja-JP" sz="2400" dirty="0"/>
          </a:p>
          <a:p>
            <a:endParaRPr lang="en-US" altLang="ja-JP" sz="2400" dirty="0"/>
          </a:p>
          <a:p>
            <a:r>
              <a:rPr lang="ja-JP" altLang="en-US" sz="2400" dirty="0"/>
              <a:t>③</a:t>
            </a:r>
            <a:r>
              <a:rPr lang="en-US" altLang="ja-JP" sz="2400" dirty="0"/>
              <a:t>1966</a:t>
            </a:r>
            <a:r>
              <a:rPr lang="ja-JP" altLang="en-US" sz="2400" dirty="0"/>
              <a:t>年の丙午の出生コーホートの変動</a:t>
            </a:r>
            <a:endParaRPr lang="en-US" altLang="ja-JP" sz="2400" dirty="0"/>
          </a:p>
          <a:p>
            <a:endParaRPr lang="en-US" sz="2400" dirty="0"/>
          </a:p>
          <a:p>
            <a:r>
              <a:rPr lang="ja-JP" altLang="en-US" sz="2400" dirty="0"/>
              <a:t>３本の変動が確認できることに気づく。</a:t>
            </a:r>
            <a:endParaRPr lang="en-US" sz="2400" dirty="0"/>
          </a:p>
          <a:p>
            <a:endParaRPr lang="en-US" dirty="0"/>
          </a:p>
        </p:txBody>
      </p:sp>
      <p:pic>
        <p:nvPicPr>
          <p:cNvPr id="5" name="図 4" descr="グラフ&#10;&#10;AI によって生成されたコンテンツは間違っている可能性があります。">
            <a:extLst>
              <a:ext uri="{FF2B5EF4-FFF2-40B4-BE49-F238E27FC236}">
                <a16:creationId xmlns:a16="http://schemas.microsoft.com/office/drawing/2014/main" id="{340D45FB-5F1C-20DB-413D-DF39DA6A3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6" y="894506"/>
            <a:ext cx="6177334" cy="5683147"/>
          </a:xfrm>
          <a:prstGeom prst="rect">
            <a:avLst/>
          </a:prstGeom>
        </p:spPr>
      </p:pic>
      <p:sp>
        <p:nvSpPr>
          <p:cNvPr id="24" name="テキスト ボックス 23">
            <a:extLst>
              <a:ext uri="{FF2B5EF4-FFF2-40B4-BE49-F238E27FC236}">
                <a16:creationId xmlns:a16="http://schemas.microsoft.com/office/drawing/2014/main" id="{F4C257E0-AD9B-3187-F66A-926FEB8EF524}"/>
              </a:ext>
            </a:extLst>
          </p:cNvPr>
          <p:cNvSpPr txBox="1"/>
          <p:nvPr/>
        </p:nvSpPr>
        <p:spPr>
          <a:xfrm>
            <a:off x="724249" y="458574"/>
            <a:ext cx="5098481" cy="646331"/>
          </a:xfrm>
          <a:prstGeom prst="rect">
            <a:avLst/>
          </a:prstGeom>
          <a:noFill/>
        </p:spPr>
        <p:txBody>
          <a:bodyPr wrap="square">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図５　年齢別出生率の平面等高線グラフ</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（日本</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1947-20</a:t>
            </a:r>
            <a:r>
              <a:rPr lang="en-US" kern="100" dirty="0">
                <a:latin typeface="Century" panose="02040604050505020304" pitchFamily="18" charset="0"/>
                <a:ea typeface="ＭＳ 明朝" panose="02020609040205080304" pitchFamily="17" charset="-128"/>
                <a:cs typeface="Times New Roman" panose="02020603050405020304" pitchFamily="18" charset="0"/>
              </a:rPr>
              <a:t>01</a:t>
            </a:r>
            <a:r>
              <a:rPr lang="de-DE"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32A68B88-7AB5-4E39-F16D-F02CFB506559}"/>
              </a:ext>
            </a:extLst>
          </p:cNvPr>
          <p:cNvSpPr txBox="1"/>
          <p:nvPr/>
        </p:nvSpPr>
        <p:spPr>
          <a:xfrm>
            <a:off x="6451332" y="4716598"/>
            <a:ext cx="5081907" cy="1384995"/>
          </a:xfrm>
          <a:prstGeom prst="rect">
            <a:avLst/>
          </a:prstGeom>
          <a:noFill/>
        </p:spPr>
        <p:txBody>
          <a:bodyPr wrap="square" rtlCol="0">
            <a:spAutoFit/>
          </a:bodyPr>
          <a:lstStyle/>
          <a:p>
            <a:r>
              <a:rPr lang="ja-JP" altLang="en-US" sz="1400" dirty="0"/>
              <a:t>出典：原 俊彦（</a:t>
            </a:r>
            <a:r>
              <a:rPr lang="en-US" altLang="ja-JP" sz="1400" dirty="0"/>
              <a:t>2007</a:t>
            </a:r>
            <a:r>
              <a:rPr lang="ja-JP" altLang="en-US" sz="1400" dirty="0"/>
              <a:t>）「年齢別出生率・年齢別出生順位別出生率の時系列変化 </a:t>
            </a:r>
            <a:r>
              <a:rPr lang="en-US" altLang="ja-JP" sz="1400" dirty="0"/>
              <a:t>―</a:t>
            </a:r>
            <a:r>
              <a:rPr lang="ja-JP" altLang="en-US" sz="1400" dirty="0"/>
              <a:t>サーモグラフ化による分析の試み</a:t>
            </a:r>
            <a:r>
              <a:rPr lang="en-US" altLang="ja-JP" sz="1400" dirty="0"/>
              <a:t>―</a:t>
            </a:r>
            <a:r>
              <a:rPr lang="ja-JP" altLang="en-US" sz="1400" dirty="0"/>
              <a:t>」札幌市立大学研究論文集巻 </a:t>
            </a:r>
            <a:r>
              <a:rPr lang="en-US" altLang="ja-JP" sz="1400" dirty="0"/>
              <a:t>1</a:t>
            </a:r>
            <a:r>
              <a:rPr lang="ja-JP" altLang="en-US" sz="1400" dirty="0"/>
              <a:t>号 </a:t>
            </a:r>
            <a:r>
              <a:rPr lang="en-US" altLang="ja-JP" sz="1400" dirty="0"/>
              <a:t>1</a:t>
            </a:r>
            <a:r>
              <a:rPr lang="ja-JP" altLang="en-US" sz="1400" dirty="0"/>
              <a:t>、</a:t>
            </a:r>
            <a:r>
              <a:rPr lang="en-US" altLang="ja-JP" sz="1400" dirty="0"/>
              <a:t>pp.5-14</a:t>
            </a:r>
          </a:p>
          <a:p>
            <a:r>
              <a:rPr lang="en-US" altLang="ja-JP" sz="1400" dirty="0">
                <a:hlinkClick r:id="rId3"/>
              </a:rPr>
              <a:t>http://</a:t>
            </a:r>
            <a:r>
              <a:rPr lang="en-US" altLang="ja-JP" sz="1400" dirty="0" err="1">
                <a:hlinkClick r:id="rId3"/>
              </a:rPr>
              <a:t>id.nii.ac.jp</a:t>
            </a:r>
            <a:r>
              <a:rPr lang="en-US" altLang="ja-JP" sz="1400" dirty="0">
                <a:hlinkClick r:id="rId3"/>
              </a:rPr>
              <a:t>/1261/00000093/</a:t>
            </a:r>
            <a:endParaRPr lang="en-US" altLang="ja-JP" sz="1400" dirty="0"/>
          </a:p>
          <a:p>
            <a:r>
              <a:rPr lang="ja-JP" altLang="en-US" sz="1400" dirty="0"/>
              <a:t>注：「図２ 年齢別出生率の推移：日本</a:t>
            </a:r>
            <a:r>
              <a:rPr lang="en-US" altLang="ja-JP" sz="1400" dirty="0"/>
              <a:t>1947</a:t>
            </a:r>
            <a:r>
              <a:rPr lang="ja-JP" altLang="en-US" sz="1400" dirty="0"/>
              <a:t>年</a:t>
            </a:r>
            <a:r>
              <a:rPr lang="en-US" altLang="ja-JP" sz="1400" dirty="0"/>
              <a:t>-2001</a:t>
            </a:r>
            <a:r>
              <a:rPr lang="ja-JP" altLang="en-US" sz="1400" dirty="0"/>
              <a:t>年平面等高線グラフ」を再掲。→を追加。</a:t>
            </a:r>
            <a:endParaRPr lang="en-US" altLang="ja-JP" sz="1400" dirty="0"/>
          </a:p>
        </p:txBody>
      </p:sp>
    </p:spTree>
    <p:extLst>
      <p:ext uri="{BB962C8B-B14F-4D97-AF65-F5344CB8AC3E}">
        <p14:creationId xmlns:p14="http://schemas.microsoft.com/office/powerpoint/2010/main" val="18046031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11775</TotalTime>
  <Words>3038</Words>
  <Application>Microsoft Office PowerPoint</Application>
  <PresentationFormat>ワイド画面</PresentationFormat>
  <Paragraphs>178</Paragraphs>
  <Slides>20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ＭＳ 明朝</vt:lpstr>
      <vt:lpstr>游ゴシック</vt:lpstr>
      <vt:lpstr>游ゴシック Light</vt:lpstr>
      <vt:lpstr>Aptos</vt:lpstr>
      <vt:lpstr>Arial</vt:lpstr>
      <vt:lpstr>Century</vt:lpstr>
      <vt:lpstr>Times New Roman</vt:lpstr>
      <vt:lpstr>Wingdings</vt:lpstr>
      <vt:lpstr>Office テーマ</vt:lpstr>
      <vt:lpstr>PowerPoint プレゼンテーション</vt:lpstr>
      <vt:lpstr>はじめに　  丙午(ひのえうま）の人口学的意味</vt:lpstr>
      <vt:lpstr>１. 期間変動とコーホート変動の指標</vt:lpstr>
      <vt:lpstr> 図１　日本の少子化(出生数・合計出生率） </vt:lpstr>
      <vt:lpstr>２．年齢別出生率のサーモグラフ</vt:lpstr>
      <vt:lpstr>図２　年齢別出生率のサーモグラフ（日本1947-2023) </vt:lpstr>
      <vt:lpstr>PowerPoint プレゼンテーション</vt:lpstr>
      <vt:lpstr>PowerPoint プレゼンテーション</vt:lpstr>
      <vt:lpstr>PowerPoint プレゼンテーション</vt:lpstr>
      <vt:lpstr>1966年の丙午の期間変動とコホート変動</vt:lpstr>
      <vt:lpstr>PowerPoint プレゼンテーション</vt:lpstr>
      <vt:lpstr>３．完結出生力の低下はどのように起きるのか？</vt:lpstr>
      <vt:lpstr>PowerPoint プレゼンテーション</vt:lpstr>
      <vt:lpstr>PowerPoint プレゼンテーション</vt:lpstr>
      <vt:lpstr>PowerPoint プレゼンテーション</vt:lpstr>
      <vt:lpstr>PowerPoint プレゼンテーション</vt:lpstr>
      <vt:lpstr>1966年の丙午によるコーホート変動</vt:lpstr>
      <vt:lpstr>丙午の迷信の起源についての仮説</vt:lpstr>
      <vt:lpstr>4.まとめと考察</vt:lpstr>
      <vt:lpstr>原　俊彦（はら　としひこ） 日本医療大学（特任教授）・札幌市立大学（名誉教授） E-mail：t.hara@scu.ac.jp，http://toshi-hara.jp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事務 真栄</dc:creator>
  <cp:lastModifiedBy>俊彦 原</cp:lastModifiedBy>
  <cp:revision>126</cp:revision>
  <dcterms:created xsi:type="dcterms:W3CDTF">2022-12-19T07:24:05Z</dcterms:created>
  <dcterms:modified xsi:type="dcterms:W3CDTF">2025-06-05T02:59:55Z</dcterms:modified>
</cp:coreProperties>
</file>