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3"/>
  </p:notesMasterIdLst>
  <p:handoutMasterIdLst>
    <p:handoutMasterId r:id="rId24"/>
  </p:handoutMasterIdLst>
  <p:sldIdLst>
    <p:sldId id="256" r:id="rId2"/>
    <p:sldId id="386" r:id="rId3"/>
    <p:sldId id="674" r:id="rId4"/>
    <p:sldId id="851" r:id="rId5"/>
    <p:sldId id="866" r:id="rId6"/>
    <p:sldId id="867" r:id="rId7"/>
    <p:sldId id="868" r:id="rId8"/>
    <p:sldId id="852" r:id="rId9"/>
    <p:sldId id="869" r:id="rId10"/>
    <p:sldId id="855" r:id="rId11"/>
    <p:sldId id="857" r:id="rId12"/>
    <p:sldId id="858" r:id="rId13"/>
    <p:sldId id="860" r:id="rId14"/>
    <p:sldId id="870" r:id="rId15"/>
    <p:sldId id="871" r:id="rId16"/>
    <p:sldId id="862" r:id="rId17"/>
    <p:sldId id="861" r:id="rId18"/>
    <p:sldId id="863" r:id="rId19"/>
    <p:sldId id="864" r:id="rId20"/>
    <p:sldId id="865" r:id="rId21"/>
    <p:sldId id="425" r:id="rId22"/>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30" autoAdjust="0"/>
    <p:restoredTop sz="93195" autoAdjust="0"/>
  </p:normalViewPr>
  <p:slideViewPr>
    <p:cSldViewPr>
      <p:cViewPr varScale="1">
        <p:scale>
          <a:sx n="66" d="100"/>
          <a:sy n="66" d="100"/>
        </p:scale>
        <p:origin x="1336" y="44"/>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4"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4"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4"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7"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4"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248378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51291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3980146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707156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3272132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534632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21</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752427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94010F23-AE4D-1A43-A1A9-F76D9885358F}" type="slidenum">
              <a:rPr lang="en-US" altLang="ja-JP" smtClean="0"/>
              <a:pPr/>
              <a:t>5</a:t>
            </a:fld>
            <a:endParaRPr lang="en-US" altLang="ja-JP"/>
          </a:p>
        </p:txBody>
      </p:sp>
    </p:spTree>
    <p:extLst>
      <p:ext uri="{BB962C8B-B14F-4D97-AF65-F5344CB8AC3E}">
        <p14:creationId xmlns:p14="http://schemas.microsoft.com/office/powerpoint/2010/main" val="2404425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9707721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38102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188287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159925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laws.e-gov.go.jp/document?lawid=336AC0000000238"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kosodate.city.sapporo.jp/mokuteki/money/hitorioya/1125.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laws.e-gov.go.jp/document?lawid=339AC0000000134_20220617_504AC000000006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laws.e-gov.go.jp/document?lawid=346AC0000000073"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kosodate.city.sapporo.jp/mokuteki/money/kodomo/13066.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3"/>
            <a:ext cx="8153232" cy="1166649"/>
          </a:xfrm>
        </p:spPr>
        <p:txBody>
          <a:bodyPr/>
          <a:lstStyle/>
          <a:p>
            <a:pPr algn="ctr"/>
            <a:r>
              <a:rPr lang="ja-JP" altLang="en-US" sz="3200" dirty="0"/>
              <a:t>第</a:t>
            </a:r>
            <a:r>
              <a:rPr lang="en-US" altLang="ja-JP" sz="3200" dirty="0"/>
              <a:t>12</a:t>
            </a:r>
            <a:r>
              <a:rPr lang="ja-JP" altLang="en-US" sz="3200" dirty="0"/>
              <a:t>回</a:t>
            </a:r>
            <a:r>
              <a:rPr lang="en-US" altLang="ja-JP" sz="2800" dirty="0"/>
              <a:t>【</a:t>
            </a:r>
            <a:r>
              <a:rPr lang="ja-JP" altLang="en-US" sz="2800" dirty="0"/>
              <a:t>社会手当制度</a:t>
            </a:r>
            <a:r>
              <a:rPr lang="en-US" altLang="ja-JP" sz="2800" dirty="0"/>
              <a:t>】</a:t>
            </a:r>
            <a:br>
              <a:rPr lang="en-US" altLang="ja-JP" sz="2800" dirty="0"/>
            </a:br>
            <a:r>
              <a:rPr lang="ja-JP" altLang="en-US" sz="2800" dirty="0"/>
              <a:t>社会手当制度の概要、児童手当、児童扶養手当等</a:t>
            </a:r>
            <a:endParaRPr lang="en-US" altLang="ja-JP" sz="3200" dirty="0"/>
          </a:p>
        </p:txBody>
      </p:sp>
      <p:sp>
        <p:nvSpPr>
          <p:cNvPr id="3075" name="Rectangle 3"/>
          <p:cNvSpPr>
            <a:spLocks noGrp="1" noChangeArrowheads="1"/>
          </p:cNvSpPr>
          <p:nvPr>
            <p:ph type="subTitle" idx="1"/>
          </p:nvPr>
        </p:nvSpPr>
        <p:spPr>
          <a:xfrm>
            <a:off x="1287472" y="2575547"/>
            <a:ext cx="6956936" cy="3949798"/>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20</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章社会保障制度の体系</a:t>
            </a:r>
            <a:endParaRPr lang="en-US" altLang="ja-JP" sz="2000" dirty="0"/>
          </a:p>
          <a:p>
            <a:pPr algn="ctr"/>
            <a:r>
              <a:rPr lang="ja-JP" altLang="en-US" sz="2000" dirty="0"/>
              <a:t> 第</a:t>
            </a:r>
            <a:r>
              <a:rPr lang="en-US" altLang="ja-JP" sz="2000" dirty="0"/>
              <a:t>6</a:t>
            </a:r>
            <a:r>
              <a:rPr lang="ja-JP" altLang="en-US" sz="2000" dirty="0"/>
              <a:t>節　社会手当制度の概要</a:t>
            </a:r>
            <a:endParaRPr lang="en-US" altLang="ja-JP" sz="2000" dirty="0"/>
          </a:p>
          <a:p>
            <a:pPr algn="ctr"/>
            <a:r>
              <a:rPr lang="ja-JP" altLang="en-US" sz="2000" dirty="0"/>
              <a:t> </a:t>
            </a:r>
            <a:r>
              <a:rPr lang="en-US" altLang="ja-JP" sz="2000" dirty="0"/>
              <a:t>(1)</a:t>
            </a:r>
            <a:r>
              <a:rPr lang="ja-JP" altLang="en-US" sz="2000" dirty="0"/>
              <a:t>社会手当制度の概要</a:t>
            </a:r>
            <a:r>
              <a:rPr lang="en-US" altLang="ja-JP" sz="2000" dirty="0"/>
              <a:t>(2)</a:t>
            </a:r>
            <a:r>
              <a:rPr lang="ja-JP" altLang="en-US" sz="2000" dirty="0"/>
              <a:t>児童手当</a:t>
            </a:r>
            <a:r>
              <a:rPr lang="en-US" altLang="ja-JP" sz="2000" dirty="0"/>
              <a:t>(3)</a:t>
            </a:r>
            <a:r>
              <a:rPr lang="ja-JP" altLang="en-US" sz="2000" dirty="0"/>
              <a:t>児童扶養手当制度</a:t>
            </a:r>
            <a:endParaRPr lang="en-US" altLang="ja-JP" sz="2000" dirty="0"/>
          </a:p>
          <a:p>
            <a:pPr algn="ctr"/>
            <a:r>
              <a:rPr lang="ja-JP" altLang="en-US" sz="2000" dirty="0"/>
              <a:t>（４）障害児・障害者に対する社会手当等　</a:t>
            </a:r>
          </a:p>
          <a:p>
            <a:pPr algn="ctr"/>
            <a:r>
              <a:rPr lang="en-US" altLang="ja-JP" sz="2000" dirty="0"/>
              <a:t>P.222-225</a:t>
            </a:r>
            <a:r>
              <a:rPr lang="ja-JP" altLang="en-US" sz="2000" dirty="0"/>
              <a:t>　　</a:t>
            </a:r>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２</a:t>
            </a:r>
            <a:r>
              <a:rPr lang="en-US" altLang="ja-JP" sz="2800" dirty="0"/>
              <a:t>.</a:t>
            </a:r>
            <a:r>
              <a:rPr lang="ja-JP" altLang="en-US" sz="2800" dirty="0"/>
              <a:t>児童手当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755576" y="2060848"/>
            <a:ext cx="7992888" cy="3528392"/>
          </a:xfrm>
        </p:spPr>
        <p:txBody>
          <a:bodyPr/>
          <a:lstStyle/>
          <a:p>
            <a:pPr marL="0" indent="0" eaLnBrk="1" hangingPunct="1">
              <a:lnSpc>
                <a:spcPct val="90000"/>
              </a:lnSpc>
              <a:buNone/>
            </a:pPr>
            <a:r>
              <a:rPr lang="en-US" altLang="ja-JP" sz="2400" dirty="0"/>
              <a:t>【</a:t>
            </a:r>
            <a:r>
              <a:rPr lang="ja-JP" altLang="en-US" sz="2400" dirty="0"/>
              <a:t>３</a:t>
            </a:r>
            <a:r>
              <a:rPr lang="en-US" altLang="ja-JP" sz="2400" dirty="0"/>
              <a:t>】</a:t>
            </a:r>
            <a:r>
              <a:rPr lang="ja-JP" altLang="en-US" sz="2400" dirty="0"/>
              <a:t>児童手当の財源</a:t>
            </a:r>
            <a:endParaRPr lang="en-US" altLang="ja-JP" sz="2400" dirty="0"/>
          </a:p>
          <a:p>
            <a:pPr marL="0" indent="0" eaLnBrk="1" hangingPunct="1">
              <a:lnSpc>
                <a:spcPct val="90000"/>
              </a:lnSpc>
              <a:buNone/>
            </a:pPr>
            <a:r>
              <a:rPr lang="ja-JP" altLang="en-US" sz="2400" dirty="0"/>
              <a:t>＊租税を主体に、一部に事業主負担を導入。かなり複雑（次ページ参照）</a:t>
            </a:r>
            <a:endParaRPr lang="en-US" altLang="ja-JP" sz="2400" dirty="0"/>
          </a:p>
          <a:p>
            <a:pPr marL="0" indent="0" eaLnBrk="1" hangingPunct="1">
              <a:lnSpc>
                <a:spcPct val="90000"/>
              </a:lnSpc>
              <a:buNone/>
            </a:pPr>
            <a:r>
              <a:rPr lang="ja-JP" altLang="en-US" sz="2400" dirty="0"/>
              <a:t>原則：</a:t>
            </a:r>
            <a:r>
              <a:rPr lang="en-US" altLang="ja-JP" sz="2400" dirty="0"/>
              <a:t>3</a:t>
            </a:r>
            <a:r>
              <a:rPr lang="ja-JP" altLang="en-US" sz="2400" dirty="0"/>
              <a:t>分の２を国が負担。</a:t>
            </a:r>
            <a:r>
              <a:rPr lang="en-US" altLang="ja-JP" sz="2400" dirty="0"/>
              <a:t>3</a:t>
            </a:r>
            <a:r>
              <a:rPr lang="ja-JP" altLang="en-US" sz="2400" dirty="0"/>
              <a:t>分の１を地方が負担。地方は、都道府県と市町村で折半（つまり、</a:t>
            </a:r>
            <a:r>
              <a:rPr lang="en-US" altLang="ja-JP" sz="2400" dirty="0"/>
              <a:t>6</a:t>
            </a:r>
            <a:r>
              <a:rPr lang="ja-JP" altLang="en-US" sz="2400" dirty="0"/>
              <a:t>分の</a:t>
            </a:r>
            <a:r>
              <a:rPr lang="en-US" altLang="ja-JP" sz="2400" dirty="0"/>
              <a:t>1</a:t>
            </a:r>
            <a:r>
              <a:rPr lang="ja-JP" altLang="en-US" sz="2400" dirty="0"/>
              <a:t>づつ）</a:t>
            </a:r>
            <a:endParaRPr lang="en-US" altLang="ja-JP" sz="2400" dirty="0"/>
          </a:p>
          <a:p>
            <a:pPr marL="0" indent="0" eaLnBrk="1" hangingPunct="1">
              <a:lnSpc>
                <a:spcPct val="90000"/>
              </a:lnSpc>
              <a:buNone/>
            </a:pPr>
            <a:r>
              <a:rPr lang="ja-JP" altLang="en-US" sz="2400" dirty="0"/>
              <a:t>だが、子ども・子育て支援納付金が加わる。</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また公務員の児童は、その公務員の所属庁がいずれも全額負担。</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27894218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２</a:t>
            </a:r>
            <a:r>
              <a:rPr lang="en-US" altLang="ja-JP" sz="2800" dirty="0"/>
              <a:t>.</a:t>
            </a:r>
            <a:r>
              <a:rPr lang="ja-JP" altLang="en-US" sz="2800" dirty="0"/>
              <a:t>児童手当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pic>
        <p:nvPicPr>
          <p:cNvPr id="3" name="図 2" descr="ダイアグラム&#10;&#10;自動的に生成された説明">
            <a:extLst>
              <a:ext uri="{FF2B5EF4-FFF2-40B4-BE49-F238E27FC236}">
                <a16:creationId xmlns:a16="http://schemas.microsoft.com/office/drawing/2014/main" id="{2510F4C7-A0AC-14DC-FCB3-5B786A78EB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5762" y="2348880"/>
            <a:ext cx="7732476" cy="1872208"/>
          </a:xfrm>
          <a:prstGeom prst="rect">
            <a:avLst/>
          </a:prstGeom>
        </p:spPr>
      </p:pic>
      <p:sp>
        <p:nvSpPr>
          <p:cNvPr id="4" name="テキスト ボックス 3">
            <a:extLst>
              <a:ext uri="{FF2B5EF4-FFF2-40B4-BE49-F238E27FC236}">
                <a16:creationId xmlns:a16="http://schemas.microsoft.com/office/drawing/2014/main" id="{D6612EC1-1867-01D6-B29C-094B676DE2EC}"/>
              </a:ext>
            </a:extLst>
          </p:cNvPr>
          <p:cNvSpPr txBox="1"/>
          <p:nvPr/>
        </p:nvSpPr>
        <p:spPr>
          <a:xfrm>
            <a:off x="899592" y="4627592"/>
            <a:ext cx="6408712" cy="1200329"/>
          </a:xfrm>
          <a:prstGeom prst="rect">
            <a:avLst/>
          </a:prstGeom>
          <a:noFill/>
        </p:spPr>
        <p:txBody>
          <a:bodyPr wrap="square" rtlCol="0">
            <a:spAutoFit/>
          </a:bodyPr>
          <a:lstStyle/>
          <a:p>
            <a:r>
              <a:rPr lang="ja-JP" altLang="en-US" dirty="0"/>
              <a:t>財源：①国・地方（都道府県・市町村）＋②事業主拠出金＋③子ども・子育て支援納付金（ただし、つなぎとして子ども支援特例公債を発行）</a:t>
            </a:r>
            <a:endParaRPr lang="en-US" dirty="0"/>
          </a:p>
        </p:txBody>
      </p:sp>
    </p:spTree>
    <p:extLst>
      <p:ext uri="{BB962C8B-B14F-4D97-AF65-F5344CB8AC3E}">
        <p14:creationId xmlns:p14="http://schemas.microsoft.com/office/powerpoint/2010/main" val="14835389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３ </a:t>
            </a:r>
            <a:r>
              <a:rPr lang="en-US" altLang="ja-JP" sz="2800" dirty="0"/>
              <a:t>.</a:t>
            </a:r>
            <a:r>
              <a:rPr lang="ja-JP" altLang="en-US" sz="2800" dirty="0"/>
              <a:t>児童扶養手当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7811781" cy="3672408"/>
          </a:xfrm>
        </p:spPr>
        <p:txBody>
          <a:bodyPr/>
          <a:lstStyle/>
          <a:p>
            <a:pPr marL="0" indent="0" eaLnBrk="1" hangingPunct="1">
              <a:lnSpc>
                <a:spcPct val="90000"/>
              </a:lnSpc>
              <a:buNone/>
            </a:pPr>
            <a:r>
              <a:rPr lang="en-US" altLang="ja-JP" sz="2400" dirty="0"/>
              <a:t>【1】</a:t>
            </a:r>
            <a:r>
              <a:rPr lang="ja-JP" altLang="en-US" sz="2400" dirty="0"/>
              <a:t>児童扶養手当制度の概要および目的</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hlinkClick r:id="rId3"/>
              </a:rPr>
              <a:t>児童扶養手当法</a:t>
            </a:r>
            <a:endParaRPr lang="en-US" altLang="ja-JP" sz="2400" dirty="0"/>
          </a:p>
          <a:p>
            <a:pPr marL="0" indent="0" eaLnBrk="1" hangingPunct="1">
              <a:lnSpc>
                <a:spcPct val="90000"/>
              </a:lnSpc>
              <a:buNone/>
            </a:pPr>
            <a:r>
              <a:rPr lang="ja-JP" altLang="en-US" sz="2400" dirty="0"/>
              <a:t>第一条　この法律は、</a:t>
            </a:r>
            <a:r>
              <a:rPr lang="ja-JP" altLang="en-US" sz="2400" dirty="0">
                <a:solidFill>
                  <a:schemeClr val="accent2"/>
                </a:solidFill>
              </a:rPr>
              <a:t>父又は母と生計を同じくしていない児童</a:t>
            </a:r>
            <a:r>
              <a:rPr lang="ja-JP" altLang="en-US" sz="2400" dirty="0"/>
              <a:t>が育成される家庭の生活の安定と自立の促進に寄与するため、当該児童について児童扶養手当を支給し、もつて児童の福祉の増進を図ることを目的とする。　</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solidFill>
                  <a:schemeClr val="accent2"/>
                </a:solidFill>
              </a:rPr>
              <a:t>＊</a:t>
            </a:r>
            <a:r>
              <a:rPr lang="en-US" altLang="ja-JP" sz="2400" dirty="0">
                <a:solidFill>
                  <a:schemeClr val="accent2"/>
                </a:solidFill>
              </a:rPr>
              <a:t>2010</a:t>
            </a:r>
            <a:r>
              <a:rPr lang="ja-JP" altLang="en-US" sz="2400" dirty="0">
                <a:solidFill>
                  <a:schemeClr val="accent2"/>
                </a:solidFill>
              </a:rPr>
              <a:t>（</a:t>
            </a:r>
            <a:r>
              <a:rPr lang="en-US" altLang="ja-JP" sz="2400" dirty="0">
                <a:solidFill>
                  <a:schemeClr val="accent2"/>
                </a:solidFill>
              </a:rPr>
              <a:t>H22</a:t>
            </a:r>
            <a:r>
              <a:rPr lang="ja-JP" altLang="en-US" sz="2400" dirty="0">
                <a:solidFill>
                  <a:schemeClr val="accent2"/>
                </a:solidFill>
              </a:rPr>
              <a:t>）年の法改正⇒母子家庭＋父子家庭</a:t>
            </a:r>
            <a:endParaRPr lang="en-US" altLang="ja-JP" sz="2400" dirty="0">
              <a:solidFill>
                <a:schemeClr val="accent2"/>
              </a:solidFill>
            </a:endParaRPr>
          </a:p>
        </p:txBody>
      </p:sp>
    </p:spTree>
    <p:extLst>
      <p:ext uri="{BB962C8B-B14F-4D97-AF65-F5344CB8AC3E}">
        <p14:creationId xmlns:p14="http://schemas.microsoft.com/office/powerpoint/2010/main" val="36572054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３ </a:t>
            </a:r>
            <a:r>
              <a:rPr lang="en-US" altLang="ja-JP" sz="2800" dirty="0"/>
              <a:t>.</a:t>
            </a:r>
            <a:r>
              <a:rPr lang="ja-JP" altLang="en-US" sz="2800" dirty="0"/>
              <a:t>児童扶養手当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8298379" cy="4645086"/>
          </a:xfrm>
        </p:spPr>
        <p:txBody>
          <a:bodyPr/>
          <a:lstStyle/>
          <a:p>
            <a:pPr marL="0" indent="0" eaLnBrk="1" hangingPunct="1">
              <a:lnSpc>
                <a:spcPct val="90000"/>
              </a:lnSpc>
              <a:buNone/>
            </a:pPr>
            <a:r>
              <a:rPr lang="en-US" altLang="ja-JP" sz="2400" dirty="0"/>
              <a:t>【</a:t>
            </a:r>
            <a:r>
              <a:rPr lang="ja-JP" altLang="en-US" sz="2400" dirty="0"/>
              <a:t>２</a:t>
            </a:r>
            <a:r>
              <a:rPr lang="en-US" altLang="ja-JP" sz="2400" dirty="0"/>
              <a:t>】</a:t>
            </a:r>
            <a:r>
              <a:rPr lang="ja-JP" altLang="en-US" sz="2400" dirty="0">
                <a:hlinkClick r:id="rId3"/>
              </a:rPr>
              <a:t>児童扶養手当の支給対象と支給額</a:t>
            </a:r>
            <a:endParaRPr lang="en-US" altLang="ja-JP" sz="2400" dirty="0"/>
          </a:p>
          <a:p>
            <a:pPr marL="0" indent="0" eaLnBrk="1" hangingPunct="1">
              <a:lnSpc>
                <a:spcPct val="90000"/>
              </a:lnSpc>
              <a:buNone/>
            </a:pPr>
            <a:r>
              <a:rPr lang="ja-JP" altLang="en-US" sz="2400" dirty="0"/>
              <a:t>①支給対象</a:t>
            </a:r>
            <a:endParaRPr lang="en-US" altLang="ja-JP" sz="2400" dirty="0"/>
          </a:p>
          <a:p>
            <a:pPr marL="0" indent="0" eaLnBrk="1" hangingPunct="1">
              <a:lnSpc>
                <a:spcPct val="90000"/>
              </a:lnSpc>
              <a:buNone/>
            </a:pPr>
            <a:r>
              <a:rPr lang="ja-JP" altLang="en-US" sz="2400" dirty="0"/>
              <a:t>以下に該当する</a:t>
            </a:r>
            <a:r>
              <a:rPr lang="en-US" altLang="ja-JP" sz="2400" dirty="0"/>
              <a:t>18</a:t>
            </a:r>
            <a:r>
              <a:rPr lang="ja-JP" altLang="en-US" sz="2400" dirty="0"/>
              <a:t>歳未満（</a:t>
            </a:r>
            <a:r>
              <a:rPr lang="en-US" altLang="ja-JP" sz="2400" dirty="0"/>
              <a:t>3</a:t>
            </a:r>
            <a:r>
              <a:rPr lang="ja-JP" altLang="en-US" sz="2400" dirty="0"/>
              <a:t>月</a:t>
            </a:r>
            <a:r>
              <a:rPr lang="en-US" altLang="ja-JP" sz="2400" dirty="0"/>
              <a:t>31</a:t>
            </a:r>
            <a:r>
              <a:rPr lang="ja-JP" altLang="en-US" sz="2400" dirty="0"/>
              <a:t>日まで）の児童（又は</a:t>
            </a:r>
            <a:r>
              <a:rPr lang="en-US" altLang="ja-JP" sz="2400" dirty="0"/>
              <a:t>20</a:t>
            </a:r>
            <a:r>
              <a:rPr lang="ja-JP" altLang="en-US" sz="2400" dirty="0"/>
              <a:t>歳未満の障がいのある児童）で、その児童を監護している母、監護し生計を同じくしている父、父母にかわって児童を養育している養育者に支給。</a:t>
            </a:r>
          </a:p>
          <a:p>
            <a:pPr marL="0" indent="0" eaLnBrk="1" hangingPunct="1">
              <a:lnSpc>
                <a:spcPct val="90000"/>
              </a:lnSpc>
              <a:buNone/>
            </a:pPr>
            <a:r>
              <a:rPr lang="en-US" altLang="ja-JP" sz="2400" dirty="0"/>
              <a:t>【</a:t>
            </a:r>
            <a:r>
              <a:rPr lang="ja-JP" altLang="en-US" sz="2400" dirty="0"/>
              <a:t>該当ケース</a:t>
            </a:r>
            <a:r>
              <a:rPr lang="en-US" altLang="ja-JP" sz="2400" dirty="0"/>
              <a:t>】</a:t>
            </a:r>
          </a:p>
          <a:p>
            <a:pPr marL="0" indent="0" eaLnBrk="1" hangingPunct="1">
              <a:lnSpc>
                <a:spcPct val="90000"/>
              </a:lnSpc>
              <a:buNone/>
            </a:pPr>
            <a:r>
              <a:rPr lang="ja-JP" altLang="en-US" sz="2400" dirty="0"/>
              <a:t>父母が婚姻（事実婚を含む）解消／父又は母が死亡／父又は母が重度障がい／生死不明／父又は母から引き続き</a:t>
            </a:r>
            <a:r>
              <a:rPr lang="en-US" altLang="ja-JP" sz="2400" dirty="0"/>
              <a:t>1</a:t>
            </a:r>
            <a:r>
              <a:rPr lang="ja-JP" altLang="en-US" sz="2400" dirty="0"/>
              <a:t>年以上遺棄／父又は母が裁判所からの</a:t>
            </a:r>
            <a:r>
              <a:rPr lang="en-US" altLang="ja-JP" sz="2400" dirty="0"/>
              <a:t>DV</a:t>
            </a:r>
            <a:r>
              <a:rPr lang="ja-JP" altLang="en-US" sz="2400" dirty="0"/>
              <a:t>保護命令を受けた／父又は母が引き続き</a:t>
            </a:r>
            <a:r>
              <a:rPr lang="en-US" altLang="ja-JP" sz="2400" dirty="0"/>
              <a:t>1</a:t>
            </a:r>
            <a:r>
              <a:rPr lang="ja-JP" altLang="en-US" sz="2400" dirty="0"/>
              <a:t>年以上拘禁されている／婚外子／棄児など父母が明らかでない児童 </a:t>
            </a:r>
            <a:endParaRPr lang="en-US" altLang="ja-JP" sz="2400" dirty="0"/>
          </a:p>
        </p:txBody>
      </p:sp>
    </p:spTree>
    <p:extLst>
      <p:ext uri="{BB962C8B-B14F-4D97-AF65-F5344CB8AC3E}">
        <p14:creationId xmlns:p14="http://schemas.microsoft.com/office/powerpoint/2010/main" val="39913968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52A2CC-6C9B-F3CB-E08B-D8026AA7928B}"/>
              </a:ext>
            </a:extLst>
          </p:cNvPr>
          <p:cNvSpPr>
            <a:spLocks noGrp="1"/>
          </p:cNvSpPr>
          <p:nvPr>
            <p:ph type="title"/>
          </p:nvPr>
        </p:nvSpPr>
        <p:spPr/>
        <p:txBody>
          <a:bodyPr/>
          <a:lstStyle/>
          <a:p>
            <a:r>
              <a:rPr lang="ja-JP" altLang="en-US" dirty="0"/>
              <a:t>令和</a:t>
            </a:r>
            <a:r>
              <a:rPr lang="en-US" altLang="ja-JP" dirty="0"/>
              <a:t>6(2024)</a:t>
            </a:r>
            <a:r>
              <a:rPr lang="ja-JP" altLang="en-US" dirty="0"/>
              <a:t>年</a:t>
            </a:r>
            <a:r>
              <a:rPr lang="en-US" altLang="ja-JP" dirty="0"/>
              <a:t>11</a:t>
            </a:r>
            <a:r>
              <a:rPr lang="ja-JP" altLang="en-US" dirty="0"/>
              <a:t>月以降における制度改正について</a:t>
            </a:r>
            <a:endParaRPr lang="en-US" dirty="0"/>
          </a:p>
        </p:txBody>
      </p:sp>
      <p:sp>
        <p:nvSpPr>
          <p:cNvPr id="3" name="コンテンツ プレースホルダー 2">
            <a:extLst>
              <a:ext uri="{FF2B5EF4-FFF2-40B4-BE49-F238E27FC236}">
                <a16:creationId xmlns:a16="http://schemas.microsoft.com/office/drawing/2014/main" id="{8839E24D-58F5-3A15-7530-42CE13B05D51}"/>
              </a:ext>
            </a:extLst>
          </p:cNvPr>
          <p:cNvSpPr>
            <a:spLocks noGrp="1"/>
          </p:cNvSpPr>
          <p:nvPr>
            <p:ph idx="1"/>
          </p:nvPr>
        </p:nvSpPr>
        <p:spPr>
          <a:xfrm>
            <a:off x="467544" y="1613396"/>
            <a:ext cx="8001000" cy="951508"/>
          </a:xfrm>
        </p:spPr>
        <p:txBody>
          <a:bodyPr/>
          <a:lstStyle/>
          <a:p>
            <a:pPr marL="0" indent="0">
              <a:buNone/>
            </a:pPr>
            <a:r>
              <a:rPr lang="ja-JP" altLang="en-US" dirty="0"/>
              <a:t>第</a:t>
            </a:r>
            <a:r>
              <a:rPr lang="en-US" altLang="ja-JP" dirty="0"/>
              <a:t>3</a:t>
            </a:r>
            <a:r>
              <a:rPr lang="ja-JP" altLang="en-US" dirty="0"/>
              <a:t>子以降の児童に係る加算額の増額（第</a:t>
            </a:r>
            <a:r>
              <a:rPr lang="en-US" altLang="ja-JP" dirty="0"/>
              <a:t>2</a:t>
            </a:r>
            <a:r>
              <a:rPr lang="ja-JP" altLang="en-US" dirty="0"/>
              <a:t>子加算額と同額に引き上げ）</a:t>
            </a:r>
            <a:endParaRPr lang="en-US" dirty="0"/>
          </a:p>
        </p:txBody>
      </p:sp>
      <p:sp>
        <p:nvSpPr>
          <p:cNvPr id="4" name="スライド番号プレースホルダー 3">
            <a:extLst>
              <a:ext uri="{FF2B5EF4-FFF2-40B4-BE49-F238E27FC236}">
                <a16:creationId xmlns:a16="http://schemas.microsoft.com/office/drawing/2014/main" id="{2F208F50-55F7-C361-4305-1FB41218DFC0}"/>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a:p>
        </p:txBody>
      </p:sp>
      <p:sp>
        <p:nvSpPr>
          <p:cNvPr id="7" name="テキスト ボックス 6">
            <a:extLst>
              <a:ext uri="{FF2B5EF4-FFF2-40B4-BE49-F238E27FC236}">
                <a16:creationId xmlns:a16="http://schemas.microsoft.com/office/drawing/2014/main" id="{599169D8-30CE-B5D1-2895-AB0FCC3F70F1}"/>
              </a:ext>
            </a:extLst>
          </p:cNvPr>
          <p:cNvSpPr txBox="1"/>
          <p:nvPr/>
        </p:nvSpPr>
        <p:spPr>
          <a:xfrm>
            <a:off x="800303" y="6150495"/>
            <a:ext cx="6868041" cy="461665"/>
          </a:xfrm>
          <a:prstGeom prst="rect">
            <a:avLst/>
          </a:prstGeom>
          <a:noFill/>
        </p:spPr>
        <p:txBody>
          <a:bodyPr wrap="square" rtlCol="0">
            <a:spAutoFit/>
          </a:bodyPr>
          <a:lstStyle/>
          <a:p>
            <a:r>
              <a:rPr lang="ja-JP" altLang="en-US" dirty="0">
                <a:solidFill>
                  <a:schemeClr val="accent2"/>
                </a:solidFill>
                <a:latin typeface="Google Sans"/>
              </a:rPr>
              <a:t>＊</a:t>
            </a:r>
            <a:r>
              <a:rPr lang="ja-JP" altLang="en-US" b="0" i="0" dirty="0">
                <a:solidFill>
                  <a:schemeClr val="accent2"/>
                </a:solidFill>
                <a:effectLst/>
                <a:latin typeface="Google Sans"/>
              </a:rPr>
              <a:t>別の制度なので、児童手当</a:t>
            </a:r>
            <a:r>
              <a:rPr lang="ja-JP" altLang="en-US" dirty="0">
                <a:solidFill>
                  <a:schemeClr val="accent2"/>
                </a:solidFill>
                <a:latin typeface="Google Sans"/>
              </a:rPr>
              <a:t>と</a:t>
            </a:r>
            <a:r>
              <a:rPr lang="ja-JP" altLang="en-US" b="0" i="0" dirty="0">
                <a:solidFill>
                  <a:schemeClr val="accent2"/>
                </a:solidFill>
                <a:effectLst/>
                <a:latin typeface="Google Sans"/>
              </a:rPr>
              <a:t>一緒に受給可能</a:t>
            </a:r>
            <a:endParaRPr lang="en-US" dirty="0">
              <a:solidFill>
                <a:schemeClr val="accent2"/>
              </a:solidFill>
            </a:endParaRPr>
          </a:p>
        </p:txBody>
      </p:sp>
      <p:pic>
        <p:nvPicPr>
          <p:cNvPr id="9" name="図 8" descr="テーブル&#10;&#10;自動的に生成された説明">
            <a:extLst>
              <a:ext uri="{FF2B5EF4-FFF2-40B4-BE49-F238E27FC236}">
                <a16:creationId xmlns:a16="http://schemas.microsoft.com/office/drawing/2014/main" id="{DC0E83B9-AAA9-5BAB-844E-3DAE5233A7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783" y="2567673"/>
            <a:ext cx="8597208" cy="3582822"/>
          </a:xfrm>
          <a:prstGeom prst="rect">
            <a:avLst/>
          </a:prstGeom>
        </p:spPr>
      </p:pic>
    </p:spTree>
    <p:extLst>
      <p:ext uri="{BB962C8B-B14F-4D97-AF65-F5344CB8AC3E}">
        <p14:creationId xmlns:p14="http://schemas.microsoft.com/office/powerpoint/2010/main" val="22090556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C88CA5-0B6D-BDB8-F7AE-20059AB7064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DAE18C4-D24E-12B0-D1AE-45CFC6E9CD6D}"/>
              </a:ext>
            </a:extLst>
          </p:cNvPr>
          <p:cNvSpPr>
            <a:spLocks noGrp="1"/>
          </p:cNvSpPr>
          <p:nvPr>
            <p:ph type="title"/>
          </p:nvPr>
        </p:nvSpPr>
        <p:spPr/>
        <p:txBody>
          <a:bodyPr/>
          <a:lstStyle/>
          <a:p>
            <a:pPr marL="0" indent="0">
              <a:buNone/>
            </a:pPr>
            <a:r>
              <a:rPr lang="ja-JP" altLang="en-US" dirty="0"/>
              <a:t>所得制限限度額（全部支給、一部支給の上限額）の引き上げ</a:t>
            </a:r>
            <a:endParaRPr lang="en-US" dirty="0"/>
          </a:p>
        </p:txBody>
      </p:sp>
      <p:sp>
        <p:nvSpPr>
          <p:cNvPr id="4" name="スライド番号プレースホルダー 3">
            <a:extLst>
              <a:ext uri="{FF2B5EF4-FFF2-40B4-BE49-F238E27FC236}">
                <a16:creationId xmlns:a16="http://schemas.microsoft.com/office/drawing/2014/main" id="{8DBECF92-9D04-FEF6-917B-B15B992CE2A7}"/>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a:p>
        </p:txBody>
      </p:sp>
      <p:sp>
        <p:nvSpPr>
          <p:cNvPr id="7" name="テキスト ボックス 6">
            <a:extLst>
              <a:ext uri="{FF2B5EF4-FFF2-40B4-BE49-F238E27FC236}">
                <a16:creationId xmlns:a16="http://schemas.microsoft.com/office/drawing/2014/main" id="{ABB052B5-35E3-5BE5-3916-8C3F3AA84B77}"/>
              </a:ext>
            </a:extLst>
          </p:cNvPr>
          <p:cNvSpPr txBox="1"/>
          <p:nvPr/>
        </p:nvSpPr>
        <p:spPr>
          <a:xfrm>
            <a:off x="755576" y="6117818"/>
            <a:ext cx="6868041" cy="461665"/>
          </a:xfrm>
          <a:prstGeom prst="rect">
            <a:avLst/>
          </a:prstGeom>
          <a:noFill/>
        </p:spPr>
        <p:txBody>
          <a:bodyPr wrap="square" rtlCol="0">
            <a:spAutoFit/>
          </a:bodyPr>
          <a:lstStyle/>
          <a:p>
            <a:r>
              <a:rPr lang="ja-JP" altLang="en-US" dirty="0">
                <a:solidFill>
                  <a:schemeClr val="accent2"/>
                </a:solidFill>
                <a:latin typeface="Google Sans"/>
              </a:rPr>
              <a:t>＊</a:t>
            </a:r>
            <a:r>
              <a:rPr lang="ja-JP" altLang="en-US" b="0" i="0" dirty="0">
                <a:solidFill>
                  <a:schemeClr val="accent2"/>
                </a:solidFill>
                <a:effectLst/>
                <a:latin typeface="Google Sans"/>
              </a:rPr>
              <a:t>別の制度なので、児童手当</a:t>
            </a:r>
            <a:r>
              <a:rPr lang="ja-JP" altLang="en-US" dirty="0">
                <a:solidFill>
                  <a:schemeClr val="accent2"/>
                </a:solidFill>
                <a:latin typeface="Google Sans"/>
              </a:rPr>
              <a:t>と</a:t>
            </a:r>
            <a:r>
              <a:rPr lang="ja-JP" altLang="en-US" b="0" i="0" dirty="0">
                <a:solidFill>
                  <a:schemeClr val="accent2"/>
                </a:solidFill>
                <a:effectLst/>
                <a:latin typeface="Google Sans"/>
              </a:rPr>
              <a:t>一緒に受給可能</a:t>
            </a:r>
            <a:endParaRPr lang="en-US" dirty="0">
              <a:solidFill>
                <a:schemeClr val="accent2"/>
              </a:solidFill>
            </a:endParaRPr>
          </a:p>
        </p:txBody>
      </p:sp>
      <p:pic>
        <p:nvPicPr>
          <p:cNvPr id="10" name="図 9" descr="テーブル&#10;&#10;自動的に生成された説明">
            <a:extLst>
              <a:ext uri="{FF2B5EF4-FFF2-40B4-BE49-F238E27FC236}">
                <a16:creationId xmlns:a16="http://schemas.microsoft.com/office/drawing/2014/main" id="{94F72912-2012-94AC-E2D0-9264680194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4675" y="1477997"/>
            <a:ext cx="8180139" cy="4766206"/>
          </a:xfrm>
          <a:prstGeom prst="rect">
            <a:avLst/>
          </a:prstGeom>
        </p:spPr>
      </p:pic>
    </p:spTree>
    <p:extLst>
      <p:ext uri="{BB962C8B-B14F-4D97-AF65-F5344CB8AC3E}">
        <p14:creationId xmlns:p14="http://schemas.microsoft.com/office/powerpoint/2010/main" val="37317946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４ </a:t>
            </a:r>
            <a:r>
              <a:rPr lang="en-US" altLang="ja-JP" sz="2800" dirty="0"/>
              <a:t>.</a:t>
            </a:r>
            <a:r>
              <a:rPr lang="ja-JP" altLang="en-US" sz="2800" dirty="0"/>
              <a:t>障害児・障害者に対する社会手当等</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8298379" cy="4645086"/>
          </a:xfrm>
        </p:spPr>
        <p:txBody>
          <a:bodyPr/>
          <a:lstStyle/>
          <a:p>
            <a:pPr marL="0" indent="0" eaLnBrk="1" hangingPunct="1">
              <a:lnSpc>
                <a:spcPct val="90000"/>
              </a:lnSpc>
              <a:buNone/>
            </a:pPr>
            <a:r>
              <a:rPr lang="ja-JP" altLang="en-US" sz="2400" dirty="0"/>
              <a:t>　</a:t>
            </a:r>
            <a:r>
              <a:rPr lang="ja-JP" altLang="en-US" sz="2400" dirty="0">
                <a:hlinkClick r:id="rId3"/>
              </a:rPr>
              <a:t>特別児童扶養手当等の支給に関する法律</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第一条　この法律は、</a:t>
            </a:r>
            <a:r>
              <a:rPr lang="ja-JP" altLang="en-US" sz="2400" dirty="0">
                <a:solidFill>
                  <a:schemeClr val="accent2"/>
                </a:solidFill>
              </a:rPr>
              <a:t>精神又は身体に障害を有する児童について</a:t>
            </a:r>
            <a:r>
              <a:rPr lang="ja-JP" altLang="en-US" sz="2400" dirty="0">
                <a:solidFill>
                  <a:srgbClr val="0000FF"/>
                </a:solidFill>
              </a:rPr>
              <a:t>特別児童扶養手当</a:t>
            </a:r>
            <a:r>
              <a:rPr lang="ja-JP" altLang="en-US" sz="2400" dirty="0">
                <a:solidFill>
                  <a:schemeClr val="accent2"/>
                </a:solidFill>
              </a:rPr>
              <a:t>を支給</a:t>
            </a:r>
            <a:r>
              <a:rPr lang="ja-JP" altLang="en-US" sz="2400" dirty="0"/>
              <a:t>し、</a:t>
            </a:r>
            <a:r>
              <a:rPr lang="ja-JP" altLang="en-US" sz="2400" dirty="0">
                <a:solidFill>
                  <a:schemeClr val="accent2"/>
                </a:solidFill>
              </a:rPr>
              <a:t>精神又は身体に重度の障害を有する児童</a:t>
            </a:r>
            <a:r>
              <a:rPr lang="ja-JP" altLang="en-US" sz="2400" dirty="0"/>
              <a:t>に</a:t>
            </a:r>
            <a:r>
              <a:rPr lang="ja-JP" altLang="en-US" sz="2400" dirty="0">
                <a:solidFill>
                  <a:srgbClr val="0000FF"/>
                </a:solidFill>
              </a:rPr>
              <a:t>障害児福祉手当</a:t>
            </a:r>
            <a:r>
              <a:rPr lang="ja-JP" altLang="en-US" sz="2400" dirty="0"/>
              <a:t>を支給するとともに、</a:t>
            </a:r>
            <a:r>
              <a:rPr lang="ja-JP" altLang="en-US" sz="2400" dirty="0">
                <a:solidFill>
                  <a:srgbClr val="FF0000"/>
                </a:solidFill>
              </a:rPr>
              <a:t>精神又は身体に著しく重度の障害を有する者</a:t>
            </a:r>
            <a:r>
              <a:rPr lang="ja-JP" altLang="en-US" sz="2400" dirty="0"/>
              <a:t>に</a:t>
            </a:r>
            <a:r>
              <a:rPr lang="ja-JP" altLang="en-US" sz="2400" dirty="0">
                <a:solidFill>
                  <a:srgbClr val="0000FF"/>
                </a:solidFill>
              </a:rPr>
              <a:t>特別障害者手当</a:t>
            </a:r>
            <a:r>
              <a:rPr lang="ja-JP" altLang="en-US" sz="2400" dirty="0"/>
              <a:t>を支給することにより、これらの者の福祉の増進を図ることを目的とする。</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＊要するに、特別児童扶養手当、障害児福祉手当、特別障害者手当があり、さらに障害基礎年金の受給権のない障害者のためには、</a:t>
            </a:r>
            <a:r>
              <a:rPr lang="ja-JP" altLang="en-US" sz="2400" dirty="0">
                <a:solidFill>
                  <a:srgbClr val="0000FF"/>
                </a:solidFill>
              </a:rPr>
              <a:t>特別障害者給付金</a:t>
            </a:r>
            <a:r>
              <a:rPr lang="ja-JP" altLang="en-US" sz="2400" dirty="0"/>
              <a:t>がある。</a:t>
            </a:r>
            <a:endParaRPr lang="en-US" altLang="ja-JP" sz="2400" dirty="0"/>
          </a:p>
        </p:txBody>
      </p:sp>
    </p:spTree>
    <p:extLst>
      <p:ext uri="{BB962C8B-B14F-4D97-AF65-F5344CB8AC3E}">
        <p14:creationId xmlns:p14="http://schemas.microsoft.com/office/powerpoint/2010/main" val="33268924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４ </a:t>
            </a:r>
            <a:r>
              <a:rPr lang="en-US" altLang="ja-JP" sz="2800" dirty="0"/>
              <a:t>.</a:t>
            </a:r>
            <a:r>
              <a:rPr lang="ja-JP" altLang="en-US" sz="2800" dirty="0"/>
              <a:t>障害児・障害者に対する社会手当等</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8298379" cy="4645086"/>
          </a:xfrm>
        </p:spPr>
        <p:txBody>
          <a:bodyPr/>
          <a:lstStyle/>
          <a:p>
            <a:pPr marL="0" indent="0" eaLnBrk="1" hangingPunct="1">
              <a:lnSpc>
                <a:spcPct val="90000"/>
              </a:lnSpc>
              <a:buNone/>
            </a:pPr>
            <a:r>
              <a:rPr lang="en-US" altLang="ja-JP" sz="2400" dirty="0"/>
              <a:t>【</a:t>
            </a:r>
            <a:r>
              <a:rPr lang="ja-JP" altLang="en-US" sz="2400" dirty="0"/>
              <a:t>１</a:t>
            </a:r>
            <a:r>
              <a:rPr lang="en-US" altLang="ja-JP" sz="2400" dirty="0"/>
              <a:t>】</a:t>
            </a:r>
            <a:r>
              <a:rPr lang="zh-TW" altLang="en-US" sz="2400" dirty="0"/>
              <a:t>特別児童扶養手当</a:t>
            </a:r>
            <a:endParaRPr lang="en-US" altLang="zh-TW" sz="2400" dirty="0"/>
          </a:p>
          <a:p>
            <a:pPr marL="0" indent="0" eaLnBrk="1" hangingPunct="1">
              <a:lnSpc>
                <a:spcPct val="90000"/>
              </a:lnSpc>
              <a:buNone/>
            </a:pPr>
            <a:endParaRPr lang="en-US" altLang="zh-TW" sz="2400" dirty="0"/>
          </a:p>
          <a:p>
            <a:pPr eaLnBrk="1" hangingPunct="1">
              <a:lnSpc>
                <a:spcPct val="90000"/>
              </a:lnSpc>
            </a:pPr>
            <a:r>
              <a:rPr lang="ja-JP" altLang="en-US" sz="2400" dirty="0"/>
              <a:t>支給要件：</a:t>
            </a:r>
            <a:r>
              <a:rPr lang="en-US" altLang="ja-JP" sz="2400" dirty="0">
                <a:solidFill>
                  <a:srgbClr val="FF0000"/>
                </a:solidFill>
              </a:rPr>
              <a:t>20</a:t>
            </a:r>
            <a:r>
              <a:rPr lang="ja-JP" altLang="en-US" sz="2400" dirty="0">
                <a:solidFill>
                  <a:srgbClr val="FF0000"/>
                </a:solidFill>
              </a:rPr>
              <a:t>歳未満</a:t>
            </a:r>
            <a:r>
              <a:rPr lang="ja-JP" altLang="en-US" sz="2400" dirty="0"/>
              <a:t>で精神又は身体に障がいを有する児童（以下「対象児童」といいます。）を家庭で監護、養育している父母等に支給。</a:t>
            </a:r>
            <a:r>
              <a:rPr lang="en-US" altLang="ja-JP" sz="2400" dirty="0"/>
              <a:t>【</a:t>
            </a:r>
            <a:r>
              <a:rPr lang="ja-JP" altLang="en-US" sz="2400" dirty="0"/>
              <a:t>非該当</a:t>
            </a:r>
            <a:r>
              <a:rPr lang="en-US" altLang="ja-JP" sz="2400" dirty="0"/>
              <a:t>】</a:t>
            </a:r>
            <a:r>
              <a:rPr lang="ja-JP" altLang="en-US" sz="2400" dirty="0"/>
              <a:t>受給資格者（請求者）や対象児童が、日本国内に住所を有しないとき／対象児童が、児童福祉施設等に入所しているとき（ただし、通園している場合は除く）／対象児童が、障がいを事由とする年金を受けることができるとき。</a:t>
            </a:r>
            <a:endParaRPr lang="en-US" altLang="ja-JP" sz="2400" dirty="0"/>
          </a:p>
          <a:p>
            <a:pPr eaLnBrk="1" hangingPunct="1">
              <a:lnSpc>
                <a:spcPct val="90000"/>
              </a:lnSpc>
            </a:pPr>
            <a:r>
              <a:rPr lang="ja-JP" altLang="en-US" sz="2400" dirty="0"/>
              <a:t>支給金額：手当月額（令和</a:t>
            </a:r>
            <a:r>
              <a:rPr lang="en-US" altLang="ja-JP" sz="2400" dirty="0"/>
              <a:t>6</a:t>
            </a:r>
            <a:r>
              <a:rPr lang="ja-JP" altLang="en-US" sz="2400" dirty="0"/>
              <a:t>年</a:t>
            </a:r>
            <a:r>
              <a:rPr lang="en-US" altLang="ja-JP" sz="2400" dirty="0"/>
              <a:t>4</a:t>
            </a:r>
            <a:r>
              <a:rPr lang="ja-JP" altLang="en-US" sz="2400" dirty="0"/>
              <a:t>月分から令和</a:t>
            </a:r>
            <a:r>
              <a:rPr lang="en-US" altLang="ja-JP" sz="2400" dirty="0"/>
              <a:t>7</a:t>
            </a:r>
            <a:r>
              <a:rPr lang="ja-JP" altLang="en-US" sz="2400" dirty="0"/>
              <a:t>年</a:t>
            </a:r>
            <a:r>
              <a:rPr lang="en-US" altLang="ja-JP" sz="2400" dirty="0"/>
              <a:t>3</a:t>
            </a:r>
            <a:r>
              <a:rPr lang="ja-JP" altLang="en-US" sz="2400" dirty="0"/>
              <a:t>月分まで）手当月額　障害等級　</a:t>
            </a:r>
            <a:r>
              <a:rPr lang="en-US" altLang="ja-JP" sz="2400" dirty="0"/>
              <a:t>1</a:t>
            </a:r>
            <a:r>
              <a:rPr lang="ja-JP" altLang="en-US" sz="2400" dirty="0"/>
              <a:t>級　</a:t>
            </a:r>
            <a:r>
              <a:rPr lang="en-US" altLang="ja-JP" sz="2400" dirty="0"/>
              <a:t>55,350</a:t>
            </a:r>
            <a:r>
              <a:rPr lang="ja-JP" altLang="en-US" sz="2400" dirty="0"/>
              <a:t>円　</a:t>
            </a:r>
            <a:r>
              <a:rPr lang="en-US" altLang="ja-JP" sz="2400" dirty="0"/>
              <a:t>2</a:t>
            </a:r>
            <a:r>
              <a:rPr lang="ja-JP" altLang="en-US" sz="2400" dirty="0"/>
              <a:t>級　</a:t>
            </a:r>
            <a:r>
              <a:rPr lang="en-US" altLang="ja-JP" sz="2400" dirty="0"/>
              <a:t>36,860</a:t>
            </a:r>
            <a:r>
              <a:rPr lang="ja-JP" altLang="en-US" sz="2400" dirty="0"/>
              <a:t>円</a:t>
            </a:r>
            <a:r>
              <a:rPr lang="en-US" altLang="ja-JP" sz="2400" dirty="0"/>
              <a:t>(</a:t>
            </a:r>
            <a:r>
              <a:rPr lang="ja-JP" altLang="en-US" sz="2400" dirty="0"/>
              <a:t>札幌市）</a:t>
            </a:r>
            <a:endParaRPr lang="en-US" altLang="ja-JP"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37766107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４ </a:t>
            </a:r>
            <a:r>
              <a:rPr lang="en-US" altLang="ja-JP" sz="2800" dirty="0"/>
              <a:t>.</a:t>
            </a:r>
            <a:r>
              <a:rPr lang="ja-JP" altLang="en-US" sz="2800" dirty="0"/>
              <a:t>障害児・障害者に対する社会手当等</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8298379" cy="4285046"/>
          </a:xfrm>
        </p:spPr>
        <p:txBody>
          <a:bodyPr/>
          <a:lstStyle/>
          <a:p>
            <a:pPr marL="0" indent="0" eaLnBrk="1" hangingPunct="1">
              <a:lnSpc>
                <a:spcPct val="90000"/>
              </a:lnSpc>
              <a:buNone/>
            </a:pPr>
            <a:r>
              <a:rPr lang="en-US" altLang="ja-JP" sz="2400" dirty="0"/>
              <a:t>【</a:t>
            </a:r>
            <a:r>
              <a:rPr lang="ja-JP" altLang="en-US" sz="2400" dirty="0"/>
              <a:t>２</a:t>
            </a:r>
            <a:r>
              <a:rPr lang="en-US" altLang="ja-JP" sz="2400" dirty="0"/>
              <a:t>】</a:t>
            </a:r>
            <a:r>
              <a:rPr lang="ja-JP" altLang="en-US" sz="2400" dirty="0"/>
              <a:t>障害児福祉手当</a:t>
            </a:r>
            <a:endParaRPr lang="en-US" altLang="zh-TW" sz="2400" dirty="0"/>
          </a:p>
          <a:p>
            <a:pPr eaLnBrk="1" hangingPunct="1">
              <a:lnSpc>
                <a:spcPct val="90000"/>
              </a:lnSpc>
            </a:pPr>
            <a:r>
              <a:rPr lang="ja-JP" altLang="en-US" sz="2400" dirty="0"/>
              <a:t>支給要件：精神又は身体に重度の障がいを有するため、日常生活において常時の介護を必要とする</a:t>
            </a:r>
            <a:r>
              <a:rPr lang="en-US" altLang="ja-JP" sz="2400" dirty="0">
                <a:solidFill>
                  <a:srgbClr val="FF0000"/>
                </a:solidFill>
              </a:rPr>
              <a:t>20</a:t>
            </a:r>
            <a:r>
              <a:rPr lang="ja-JP" altLang="en-US" sz="2400" dirty="0">
                <a:solidFill>
                  <a:srgbClr val="FF0000"/>
                </a:solidFill>
              </a:rPr>
              <a:t>歳未満の児童に</a:t>
            </a:r>
            <a:r>
              <a:rPr lang="ja-JP" altLang="en-US" sz="2400" dirty="0"/>
              <a:t>支給されます。ただし、次のいずれかに当てはまるときは、手当は受給できません。</a:t>
            </a:r>
            <a:r>
              <a:rPr lang="en-US" altLang="ja-JP" sz="2400" dirty="0"/>
              <a:t>【</a:t>
            </a:r>
            <a:r>
              <a:rPr lang="ja-JP" altLang="en-US" sz="2400" dirty="0"/>
              <a:t>非該当</a:t>
            </a:r>
            <a:r>
              <a:rPr lang="en-US" altLang="ja-JP" sz="2400" dirty="0"/>
              <a:t>】</a:t>
            </a:r>
            <a:r>
              <a:rPr lang="ja-JP" altLang="en-US" sz="2400" dirty="0"/>
              <a:t>受給資格者（請求者）や対象児童が、日本国内に住所を有しないとき／対象児童が、児童福祉施設等に入所しているとき（ただし、通園している場合は除く）／対象児童が、障がいを事由とする年金を受けることができるとき。</a:t>
            </a:r>
            <a:endParaRPr lang="en-US" altLang="ja-JP" sz="2400" dirty="0"/>
          </a:p>
          <a:p>
            <a:pPr eaLnBrk="1" hangingPunct="1">
              <a:lnSpc>
                <a:spcPct val="90000"/>
              </a:lnSpc>
            </a:pPr>
            <a:r>
              <a:rPr lang="ja-JP" altLang="en-US" sz="2400" dirty="0"/>
              <a:t>支給金額：障害児福祉手当・福祉手当（経過的福祉手当）令和６年</a:t>
            </a:r>
            <a:r>
              <a:rPr lang="en-US" altLang="ja-JP" sz="2400" dirty="0"/>
              <a:t>3</a:t>
            </a:r>
            <a:r>
              <a:rPr lang="ja-JP" altLang="en-US" sz="2400" dirty="0"/>
              <a:t>月分まで</a:t>
            </a:r>
            <a:r>
              <a:rPr lang="en-US" altLang="ja-JP" sz="2400" dirty="0"/>
              <a:t>15220</a:t>
            </a:r>
            <a:r>
              <a:rPr lang="ja-JP" altLang="en-US" sz="2400" dirty="0"/>
              <a:t>円令和</a:t>
            </a:r>
            <a:r>
              <a:rPr lang="en-US" altLang="ja-JP" sz="2400" dirty="0"/>
              <a:t>6</a:t>
            </a:r>
            <a:r>
              <a:rPr lang="ja-JP" altLang="en-US" sz="2400" dirty="0"/>
              <a:t>年</a:t>
            </a:r>
            <a:r>
              <a:rPr lang="en-US" altLang="ja-JP" sz="2400" dirty="0"/>
              <a:t>4</a:t>
            </a:r>
            <a:r>
              <a:rPr lang="ja-JP" altLang="en-US" sz="2400" dirty="0"/>
              <a:t>月分から</a:t>
            </a:r>
            <a:r>
              <a:rPr lang="en-US" altLang="ja-JP" sz="2400" dirty="0"/>
              <a:t>15, 690</a:t>
            </a:r>
            <a:r>
              <a:rPr lang="ja-JP" altLang="en-US" sz="2400" dirty="0"/>
              <a:t>円</a:t>
            </a:r>
            <a:r>
              <a:rPr lang="en-US" altLang="ja-JP" sz="2400" dirty="0"/>
              <a:t>(</a:t>
            </a:r>
            <a:r>
              <a:rPr lang="ja-JP" altLang="en-US" sz="2400" dirty="0"/>
              <a:t>札幌市）</a:t>
            </a:r>
            <a:endParaRPr lang="en-US" altLang="ja-JP" sz="2400" dirty="0"/>
          </a:p>
          <a:p>
            <a:pPr eaLnBrk="1" hangingPunct="1">
              <a:lnSpc>
                <a:spcPct val="90000"/>
              </a:lnSpc>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33707578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４ </a:t>
            </a:r>
            <a:r>
              <a:rPr lang="en-US" altLang="ja-JP" sz="2800" dirty="0"/>
              <a:t>.</a:t>
            </a:r>
            <a:r>
              <a:rPr lang="ja-JP" altLang="en-US" sz="2800" dirty="0"/>
              <a:t>障害児・障害者に対する社会手当等</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28800"/>
            <a:ext cx="8298379" cy="4285046"/>
          </a:xfrm>
        </p:spPr>
        <p:txBody>
          <a:bodyPr/>
          <a:lstStyle/>
          <a:p>
            <a:pPr marL="0" indent="0" eaLnBrk="1" hangingPunct="1">
              <a:lnSpc>
                <a:spcPct val="90000"/>
              </a:lnSpc>
              <a:buNone/>
            </a:pPr>
            <a:r>
              <a:rPr lang="en-US" altLang="ja-JP" sz="2400" dirty="0"/>
              <a:t>【</a:t>
            </a:r>
            <a:r>
              <a:rPr lang="ja-JP" altLang="en-US" sz="2400" dirty="0"/>
              <a:t>３</a:t>
            </a:r>
            <a:r>
              <a:rPr lang="en-US" altLang="ja-JP" sz="2400" dirty="0"/>
              <a:t>】</a:t>
            </a:r>
            <a:r>
              <a:rPr lang="ja-JP" altLang="en-US" sz="2400" dirty="0"/>
              <a:t>特別障害者手当</a:t>
            </a:r>
            <a:endParaRPr lang="en-US" altLang="zh-TW" sz="2400" dirty="0"/>
          </a:p>
          <a:p>
            <a:pPr eaLnBrk="1" hangingPunct="1">
              <a:lnSpc>
                <a:spcPct val="90000"/>
              </a:lnSpc>
            </a:pPr>
            <a:r>
              <a:rPr lang="ja-JP" altLang="en-US" sz="2400" dirty="0"/>
              <a:t>支給要件：精神又は身体に著しく重度の障がいを有するため、日常生活において常時特別の介護を必要とする</a:t>
            </a:r>
            <a:r>
              <a:rPr lang="en-US" altLang="ja-JP" sz="2400" dirty="0">
                <a:solidFill>
                  <a:srgbClr val="FF0000"/>
                </a:solidFill>
              </a:rPr>
              <a:t>20</a:t>
            </a:r>
            <a:r>
              <a:rPr lang="ja-JP" altLang="en-US" sz="2400" dirty="0">
                <a:solidFill>
                  <a:srgbClr val="FF0000"/>
                </a:solidFill>
              </a:rPr>
              <a:t>歳以上の方に支給されます</a:t>
            </a:r>
            <a:r>
              <a:rPr lang="ja-JP" altLang="en-US" sz="2400" dirty="0"/>
              <a:t>。</a:t>
            </a:r>
            <a:r>
              <a:rPr lang="en-US" altLang="ja-JP" sz="2400" dirty="0"/>
              <a:t>【</a:t>
            </a:r>
            <a:r>
              <a:rPr lang="ja-JP" altLang="en-US" sz="2400" dirty="0"/>
              <a:t>非該当</a:t>
            </a:r>
            <a:r>
              <a:rPr lang="en-US" altLang="ja-JP" sz="2400" dirty="0"/>
              <a:t>】</a:t>
            </a:r>
            <a:r>
              <a:rPr lang="ja-JP" altLang="en-US" sz="2400" dirty="0"/>
              <a:t>受給資格者（請求者）が、日本国内に住所を有しない／受給資格者（請求者）が、障害者支援施設、特別養護老人ホーム等に入所しているとき（ただし、通所している場合は除く）／受給資格者（請求者）が、病院又は診療所（介護老人保健施設、介護療養型医療施設及び介護医療院を含む）に</a:t>
            </a:r>
            <a:r>
              <a:rPr lang="en-US" altLang="ja-JP" sz="2400" dirty="0"/>
              <a:t>3</a:t>
            </a:r>
            <a:r>
              <a:rPr lang="ja-JP" altLang="en-US" sz="2400" dirty="0"/>
              <a:t>か月を超えて入院しているとき。</a:t>
            </a:r>
            <a:endParaRPr lang="en-US" altLang="ja-JP" sz="2400" dirty="0"/>
          </a:p>
          <a:p>
            <a:pPr eaLnBrk="1" hangingPunct="1">
              <a:lnSpc>
                <a:spcPct val="90000"/>
              </a:lnSpc>
            </a:pPr>
            <a:r>
              <a:rPr lang="ja-JP" altLang="en-US" sz="2400" dirty="0"/>
              <a:t>支給金額：令和６年</a:t>
            </a:r>
            <a:r>
              <a:rPr lang="en-US" altLang="ja-JP" sz="2400" dirty="0"/>
              <a:t>3</a:t>
            </a:r>
            <a:r>
              <a:rPr lang="ja-JP" altLang="en-US" sz="2400" dirty="0"/>
              <a:t>月分まで</a:t>
            </a:r>
            <a:r>
              <a:rPr lang="en-US" altLang="ja-JP" sz="2400" dirty="0"/>
              <a:t>27,</a:t>
            </a:r>
            <a:r>
              <a:rPr lang="ja-JP" altLang="en-US" sz="2400" dirty="0"/>
              <a:t>８</a:t>
            </a:r>
            <a:r>
              <a:rPr lang="en-US" altLang="ja-JP" sz="2400" dirty="0"/>
              <a:t>00</a:t>
            </a:r>
            <a:r>
              <a:rPr lang="ja-JP" altLang="en-US" sz="2400" dirty="0"/>
              <a:t>円令和６年</a:t>
            </a:r>
            <a:r>
              <a:rPr lang="en-US" altLang="ja-JP" sz="2400" dirty="0"/>
              <a:t>4</a:t>
            </a:r>
            <a:r>
              <a:rPr lang="ja-JP" altLang="en-US" sz="2400" dirty="0"/>
              <a:t>月分から</a:t>
            </a:r>
            <a:r>
              <a:rPr lang="en-US" altLang="ja-JP" sz="2400" dirty="0"/>
              <a:t>28840</a:t>
            </a:r>
            <a:r>
              <a:rPr lang="ja-JP" altLang="en-US" sz="2400" dirty="0"/>
              <a:t>円</a:t>
            </a:r>
            <a:r>
              <a:rPr lang="en-US" altLang="ja-JP" sz="2400" dirty="0"/>
              <a:t>(</a:t>
            </a:r>
            <a:r>
              <a:rPr lang="ja-JP" altLang="en-US" sz="2400" dirty="0"/>
              <a:t>札幌市）</a:t>
            </a:r>
            <a:endParaRPr lang="en-US" altLang="ja-JP" sz="2400" dirty="0"/>
          </a:p>
          <a:p>
            <a:pPr eaLnBrk="1" hangingPunct="1">
              <a:lnSpc>
                <a:spcPct val="90000"/>
              </a:lnSpc>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p:txBody>
      </p:sp>
    </p:spTree>
    <p:extLst>
      <p:ext uri="{BB962C8B-B14F-4D97-AF65-F5344CB8AC3E}">
        <p14:creationId xmlns:p14="http://schemas.microsoft.com/office/powerpoint/2010/main" val="21259012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a:t>
            </a:r>
          </a:p>
          <a:p>
            <a:pPr marL="438150" lvl="1" indent="0" eaLnBrk="1" hangingPunct="1">
              <a:lnSpc>
                <a:spcPct val="90000"/>
              </a:lnSpc>
              <a:buNone/>
            </a:pPr>
            <a:r>
              <a:rPr lang="ja-JP" altLang="en-US" sz="2400" dirty="0"/>
              <a:t> 第</a:t>
            </a:r>
            <a:r>
              <a:rPr lang="en-US" altLang="ja-JP" sz="2400" dirty="0"/>
              <a:t>6</a:t>
            </a:r>
            <a:r>
              <a:rPr lang="ja-JP" altLang="en-US" sz="2400" dirty="0"/>
              <a:t>節　社会手当制度の概要</a:t>
            </a:r>
          </a:p>
          <a:p>
            <a:pPr marL="438150" lvl="1" indent="0" eaLnBrk="1" hangingPunct="1">
              <a:lnSpc>
                <a:spcPct val="90000"/>
              </a:lnSpc>
              <a:buNone/>
            </a:pPr>
            <a:r>
              <a:rPr lang="en-US" altLang="ja-JP" sz="2400" dirty="0"/>
              <a:t>1.</a:t>
            </a:r>
            <a:r>
              <a:rPr lang="ja-JP" altLang="en-US" sz="2400" dirty="0"/>
              <a:t>社会手当制度の概要</a:t>
            </a:r>
            <a:r>
              <a:rPr lang="en-US" altLang="ja-JP" sz="2400" dirty="0"/>
              <a:t>2.</a:t>
            </a:r>
            <a:r>
              <a:rPr lang="ja-JP" altLang="en-US" sz="2400" dirty="0"/>
              <a:t>児童手当 </a:t>
            </a:r>
            <a:r>
              <a:rPr lang="en-US" altLang="ja-JP" sz="2400" dirty="0"/>
              <a:t>3.</a:t>
            </a:r>
            <a:r>
              <a:rPr lang="ja-JP" altLang="en-US" sz="2400" dirty="0"/>
              <a:t>児童扶養手当制度</a:t>
            </a:r>
            <a:endParaRPr lang="en-US" altLang="ja-JP" sz="2400" dirty="0"/>
          </a:p>
          <a:p>
            <a:pPr marL="438150" lvl="1" indent="0" eaLnBrk="1" hangingPunct="1">
              <a:lnSpc>
                <a:spcPct val="90000"/>
              </a:lnSpc>
              <a:buNone/>
            </a:pPr>
            <a:r>
              <a:rPr lang="ja-JP" altLang="en-US" sz="2400" dirty="0"/>
              <a:t>４ </a:t>
            </a:r>
            <a:r>
              <a:rPr lang="en-US" altLang="ja-JP" sz="2400" dirty="0"/>
              <a:t>.</a:t>
            </a:r>
            <a:r>
              <a:rPr lang="ja-JP" altLang="en-US" sz="2400" dirty="0"/>
              <a:t>障害児・障害者に対する社会手当等</a:t>
            </a:r>
            <a:br>
              <a:rPr lang="ja-JP" altLang="en-US" sz="2400" dirty="0"/>
            </a:br>
            <a:r>
              <a:rPr lang="ja-JP" altLang="en-US" sz="2400" dirty="0"/>
              <a:t>　</a:t>
            </a: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323528" y="3348954"/>
            <a:ext cx="8424936" cy="3170099"/>
          </a:xfrm>
          <a:prstGeom prst="rect">
            <a:avLst/>
          </a:prstGeom>
          <a:solidFill>
            <a:schemeClr val="bg1"/>
          </a:solidFill>
          <a:ln>
            <a:solidFill>
              <a:schemeClr val="bg1"/>
            </a:solidFill>
          </a:ln>
        </p:spPr>
        <p:txBody>
          <a:bodyPr wrap="square" rtlCol="0">
            <a:spAutoFit/>
          </a:bodyPr>
          <a:lstStyle/>
          <a:p>
            <a:r>
              <a:rPr lang="ja-JP" altLang="en-US" sz="2000" dirty="0"/>
              <a:t>ここでは、　</a:t>
            </a:r>
            <a:endParaRPr lang="ja-JP" altLang="en-US" sz="2000" dirty="0">
              <a:solidFill>
                <a:srgbClr val="FF0000"/>
              </a:solidFill>
            </a:endParaRPr>
          </a:p>
          <a:p>
            <a:r>
              <a:rPr lang="ja-JP" altLang="en-US" sz="2000" dirty="0"/>
              <a:t>１）社会手当制度とは法的に定められた要件を満たす者に対し、主として税財源による金銭給付を行う制度の総称。</a:t>
            </a:r>
            <a:endParaRPr lang="en-US" altLang="ja-JP" sz="2000" dirty="0"/>
          </a:p>
          <a:p>
            <a:r>
              <a:rPr lang="ja-JP" altLang="en-US" sz="2000" dirty="0"/>
              <a:t>２）児童・子育て支援（児童手当・児童扶養手当）と障害児・障害者に対する手当（ 特別児童扶養手当・障害児福祉手当・特別障害者手当・特別障害給付金）がある。</a:t>
            </a:r>
            <a:endParaRPr lang="en-US" altLang="ja-JP" sz="2000" dirty="0"/>
          </a:p>
          <a:p>
            <a:r>
              <a:rPr lang="ja-JP" altLang="en-US" sz="2000" dirty="0"/>
              <a:t>３）児童手当については一部、事業者の負担もあり、財源は複雑である</a:t>
            </a:r>
            <a:endParaRPr lang="en-US" altLang="ja-JP" sz="2000" dirty="0"/>
          </a:p>
          <a:p>
            <a:r>
              <a:rPr lang="ja-JP" altLang="en-US" sz="2000" dirty="0"/>
              <a:t>４）制度ごとに給付対象や給付金額が定めれらており、</a:t>
            </a:r>
            <a:r>
              <a:rPr lang="en-US" altLang="ja-JP" sz="2000" dirty="0"/>
              <a:t>【</a:t>
            </a:r>
            <a:r>
              <a:rPr lang="ja-JP" altLang="en-US" sz="2000" dirty="0"/>
              <a:t>非該当</a:t>
            </a:r>
            <a:r>
              <a:rPr lang="en-US" altLang="ja-JP" sz="2000" dirty="0"/>
              <a:t>】</a:t>
            </a:r>
            <a:r>
              <a:rPr lang="ja-JP" altLang="en-US" sz="2000" dirty="0"/>
              <a:t>などの条件的制約や所得制限、所得制限による減額などもある。</a:t>
            </a:r>
            <a:endParaRPr lang="en-US" altLang="ja-JP" sz="2000" dirty="0"/>
          </a:p>
          <a:p>
            <a:r>
              <a:rPr lang="ja-JP" altLang="en-US" sz="2000" dirty="0"/>
              <a:t>５）それぞれ別の制度なので、</a:t>
            </a:r>
            <a:r>
              <a:rPr lang="ja-JP" altLang="en-US" sz="2000" dirty="0">
                <a:solidFill>
                  <a:srgbClr val="FF0000"/>
                </a:solidFill>
              </a:rPr>
              <a:t>異なる手当を重複して受給することができる。</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４ </a:t>
            </a:r>
            <a:r>
              <a:rPr lang="en-US" altLang="ja-JP" sz="2800" dirty="0"/>
              <a:t>.</a:t>
            </a:r>
            <a:r>
              <a:rPr lang="ja-JP" altLang="en-US" sz="2800" dirty="0"/>
              <a:t>障害児・障害者に対する社会手当等</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28800"/>
            <a:ext cx="8154363" cy="4320480"/>
          </a:xfrm>
        </p:spPr>
        <p:txBody>
          <a:bodyPr/>
          <a:lstStyle/>
          <a:p>
            <a:pPr marL="0" indent="0" eaLnBrk="1" hangingPunct="1">
              <a:lnSpc>
                <a:spcPct val="90000"/>
              </a:lnSpc>
              <a:buNone/>
            </a:pPr>
            <a:r>
              <a:rPr lang="en-US" altLang="ja-JP" sz="2400" dirty="0"/>
              <a:t>【</a:t>
            </a:r>
            <a:r>
              <a:rPr lang="ja-JP" altLang="en-US" sz="2400" dirty="0"/>
              <a:t>４</a:t>
            </a:r>
            <a:r>
              <a:rPr lang="en-US" altLang="ja-JP" sz="2400" dirty="0"/>
              <a:t>】</a:t>
            </a:r>
            <a:r>
              <a:rPr lang="zh-TW" altLang="en-US" sz="2400" dirty="0"/>
              <a:t>特別障害者給付金</a:t>
            </a:r>
            <a:endParaRPr lang="en-US" altLang="zh-TW" sz="2400" dirty="0"/>
          </a:p>
          <a:p>
            <a:pPr eaLnBrk="1" hangingPunct="1">
              <a:lnSpc>
                <a:spcPct val="90000"/>
              </a:lnSpc>
            </a:pPr>
            <a:r>
              <a:rPr lang="ja-JP" altLang="en-US" sz="2400" dirty="0"/>
              <a:t>支給要件：国民年金に任意加入していなかったことにより、</a:t>
            </a:r>
            <a:r>
              <a:rPr lang="ja-JP" altLang="en-US" sz="2400" dirty="0">
                <a:solidFill>
                  <a:srgbClr val="FF0000"/>
                </a:solidFill>
              </a:rPr>
              <a:t>障害基礎年金を受けられない障がいのある方を対象に給付金を支給する制度</a:t>
            </a:r>
            <a:r>
              <a:rPr lang="ja-JP" altLang="en-US" sz="2400" dirty="0"/>
              <a:t>。</a:t>
            </a:r>
            <a:endParaRPr lang="en-US" altLang="ja-JP" sz="2400" dirty="0"/>
          </a:p>
          <a:p>
            <a:pPr eaLnBrk="1" hangingPunct="1">
              <a:lnSpc>
                <a:spcPct val="90000"/>
              </a:lnSpc>
            </a:pPr>
            <a:r>
              <a:rPr lang="ja-JP" altLang="en-US" sz="2400" dirty="0"/>
              <a:t>支給対象者：国民年金に任意加入していない時に初診日がある場合（任意加入の学生であった（平成</a:t>
            </a:r>
            <a:r>
              <a:rPr lang="en-US" altLang="ja-JP" sz="2400" dirty="0"/>
              <a:t>3</a:t>
            </a:r>
            <a:r>
              <a:rPr lang="ja-JP" altLang="en-US" sz="2400" dirty="0"/>
              <a:t>年</a:t>
            </a:r>
            <a:r>
              <a:rPr lang="en-US" altLang="ja-JP" sz="2400" dirty="0"/>
              <a:t>3</a:t>
            </a:r>
            <a:r>
              <a:rPr lang="ja-JP" altLang="en-US" sz="2400" dirty="0"/>
              <a:t>月以前の期間</a:t>
            </a:r>
            <a:r>
              <a:rPr lang="en-US" altLang="ja-JP" sz="2400" dirty="0"/>
              <a:t>)</a:t>
            </a:r>
            <a:r>
              <a:rPr lang="ja-JP" altLang="en-US" sz="2400" dirty="0"/>
              <a:t>／任意加入の厚生年金・共済組合加入者等の配偶者であった（昭和</a:t>
            </a:r>
            <a:r>
              <a:rPr lang="en-US" altLang="ja-JP" sz="2400" dirty="0"/>
              <a:t>61</a:t>
            </a:r>
            <a:r>
              <a:rPr lang="ja-JP" altLang="en-US" sz="2400" dirty="0"/>
              <a:t>年</a:t>
            </a:r>
            <a:r>
              <a:rPr lang="en-US" altLang="ja-JP" sz="2400" dirty="0"/>
              <a:t>3</a:t>
            </a:r>
            <a:r>
              <a:rPr lang="ja-JP" altLang="en-US" sz="2400" dirty="0"/>
              <a:t>月以前）で現在、障害基礎年金</a:t>
            </a:r>
            <a:r>
              <a:rPr lang="en-US" altLang="ja-JP" sz="2400" dirty="0"/>
              <a:t>1</a:t>
            </a:r>
            <a:r>
              <a:rPr lang="ja-JP" altLang="en-US" sz="2400" dirty="0"/>
              <a:t>・</a:t>
            </a:r>
            <a:r>
              <a:rPr lang="en-US" altLang="ja-JP" sz="2400" dirty="0"/>
              <a:t>2</a:t>
            </a:r>
            <a:r>
              <a:rPr lang="ja-JP" altLang="en-US" sz="2400" dirty="0"/>
              <a:t>級相当の障がいの状態にある。現在、障害基礎年金</a:t>
            </a:r>
            <a:r>
              <a:rPr lang="en-US" altLang="ja-JP" sz="2400" dirty="0"/>
              <a:t>1</a:t>
            </a:r>
            <a:r>
              <a:rPr lang="ja-JP" altLang="en-US" sz="2400" dirty="0"/>
              <a:t>・</a:t>
            </a:r>
            <a:r>
              <a:rPr lang="en-US" altLang="ja-JP" sz="2400" dirty="0"/>
              <a:t>2</a:t>
            </a:r>
            <a:r>
              <a:rPr lang="ja-JP" altLang="en-US" sz="2400" dirty="0"/>
              <a:t>級相当の障がいの状態にある。</a:t>
            </a:r>
            <a:endParaRPr lang="en-US" altLang="ja-JP" sz="2400" dirty="0"/>
          </a:p>
          <a:p>
            <a:pPr eaLnBrk="1" hangingPunct="1">
              <a:lnSpc>
                <a:spcPct val="90000"/>
              </a:lnSpc>
            </a:pPr>
            <a:r>
              <a:rPr lang="ja-JP" altLang="en-US" sz="2400" dirty="0"/>
              <a:t>支給金額：（令和</a:t>
            </a:r>
            <a:r>
              <a:rPr lang="en-US" altLang="ja-JP" sz="2400" dirty="0"/>
              <a:t>6</a:t>
            </a:r>
            <a:r>
              <a:rPr lang="ja-JP" altLang="en-US" sz="2400" dirty="0"/>
              <a:t>年度・月額）</a:t>
            </a:r>
            <a:r>
              <a:rPr lang="en-US" altLang="ja-JP" sz="2400" dirty="0"/>
              <a:t>(</a:t>
            </a:r>
            <a:r>
              <a:rPr lang="ja-JP" altLang="en-US" sz="2400" dirty="0"/>
              <a:t>札幌市）</a:t>
            </a:r>
          </a:p>
          <a:p>
            <a:pPr marL="0" indent="0" eaLnBrk="1" hangingPunct="1">
              <a:lnSpc>
                <a:spcPct val="90000"/>
              </a:lnSpc>
              <a:buNone/>
            </a:pPr>
            <a:r>
              <a:rPr lang="ja-JP" altLang="en-US" sz="2400" dirty="0"/>
              <a:t> 　障がいの程度：</a:t>
            </a:r>
            <a:r>
              <a:rPr lang="en-US" altLang="ja-JP" sz="2400" dirty="0"/>
              <a:t>1</a:t>
            </a:r>
            <a:r>
              <a:rPr lang="ja-JP" altLang="en-US" sz="2400" dirty="0"/>
              <a:t>級　</a:t>
            </a:r>
            <a:r>
              <a:rPr lang="en-US" altLang="ja-JP" sz="2400" dirty="0"/>
              <a:t>55,350</a:t>
            </a:r>
            <a:r>
              <a:rPr lang="ja-JP" altLang="en-US" sz="2400" dirty="0"/>
              <a:t>円　</a:t>
            </a:r>
            <a:r>
              <a:rPr lang="en-US" altLang="ja-JP" sz="2400" dirty="0"/>
              <a:t>2</a:t>
            </a:r>
            <a:r>
              <a:rPr lang="ja-JP" altLang="en-US" sz="2400" dirty="0"/>
              <a:t>級　</a:t>
            </a:r>
            <a:r>
              <a:rPr lang="en-US" altLang="ja-JP" sz="2400" dirty="0"/>
              <a:t>44,280</a:t>
            </a:r>
            <a:r>
              <a:rPr lang="ja-JP" altLang="en-US" sz="2400" dirty="0"/>
              <a:t>円</a:t>
            </a:r>
            <a:endParaRPr lang="en-US" altLang="ja-JP"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a:p>
            <a:pPr marL="0" indent="0" eaLnBrk="1" hangingPunct="1">
              <a:lnSpc>
                <a:spcPct val="90000"/>
              </a:lnSpc>
              <a:buNone/>
            </a:pPr>
            <a:endParaRPr lang="ja-JP" altLang="en-US" sz="2400" dirty="0"/>
          </a:p>
        </p:txBody>
      </p:sp>
      <p:sp>
        <p:nvSpPr>
          <p:cNvPr id="4" name="テキスト ボックス 3">
            <a:extLst>
              <a:ext uri="{FF2B5EF4-FFF2-40B4-BE49-F238E27FC236}">
                <a16:creationId xmlns:a16="http://schemas.microsoft.com/office/drawing/2014/main" id="{2BAC7CCE-D6EF-D42F-F8A7-6CC0AD45836D}"/>
              </a:ext>
            </a:extLst>
          </p:cNvPr>
          <p:cNvSpPr txBox="1"/>
          <p:nvPr/>
        </p:nvSpPr>
        <p:spPr>
          <a:xfrm>
            <a:off x="890862" y="5919663"/>
            <a:ext cx="7362275" cy="461665"/>
          </a:xfrm>
          <a:prstGeom prst="rect">
            <a:avLst/>
          </a:prstGeom>
          <a:solidFill>
            <a:schemeClr val="bg1"/>
          </a:solidFill>
        </p:spPr>
        <p:txBody>
          <a:bodyPr wrap="square" rtlCol="0">
            <a:spAutoFit/>
          </a:bodyPr>
          <a:lstStyle/>
          <a:p>
            <a:r>
              <a:rPr lang="ja-JP" altLang="en-US" dirty="0">
                <a:solidFill>
                  <a:srgbClr val="FF0000"/>
                </a:solidFill>
              </a:rPr>
              <a:t>＊任意加入期間による脱落者の救済措置</a:t>
            </a:r>
            <a:endParaRPr lang="en-US" dirty="0">
              <a:solidFill>
                <a:srgbClr val="FF0000"/>
              </a:solidFill>
            </a:endParaRPr>
          </a:p>
        </p:txBody>
      </p:sp>
    </p:spTree>
    <p:extLst>
      <p:ext uri="{BB962C8B-B14F-4D97-AF65-F5344CB8AC3E}">
        <p14:creationId xmlns:p14="http://schemas.microsoft.com/office/powerpoint/2010/main" val="31435986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395536" y="1772816"/>
            <a:ext cx="7776055" cy="3888432"/>
          </a:xfrm>
        </p:spPr>
        <p:txBody>
          <a:bodyPr/>
          <a:lstStyle/>
          <a:p>
            <a:pPr marL="0" indent="0">
              <a:buNone/>
            </a:pPr>
            <a:r>
              <a:rPr lang="ja-JP" altLang="en-US" sz="3200" dirty="0"/>
              <a:t>次回は　</a:t>
            </a:r>
            <a:r>
              <a:rPr lang="en-US" altLang="ja-JP" sz="3200" dirty="0"/>
              <a:t>1</a:t>
            </a:r>
            <a:r>
              <a:rPr lang="ja-JP" altLang="en-US" sz="3200" dirty="0"/>
              <a:t>月</a:t>
            </a:r>
            <a:r>
              <a:rPr lang="en-US" altLang="ja-JP" sz="3200" dirty="0"/>
              <a:t>27</a:t>
            </a:r>
            <a:r>
              <a:rPr lang="ja-JP" altLang="en-US" sz="3200" dirty="0"/>
              <a:t>日</a:t>
            </a:r>
            <a:endParaRPr lang="en-US" altLang="ja-JP" sz="3200" dirty="0"/>
          </a:p>
          <a:p>
            <a:pPr marL="0" indent="0">
              <a:buNone/>
            </a:pPr>
            <a:r>
              <a:rPr lang="en-US" altLang="ja-JP" sz="3200" dirty="0"/>
              <a:t>13. 【</a:t>
            </a:r>
            <a:r>
              <a:rPr lang="ja-JP" altLang="en-US" sz="3200" dirty="0"/>
              <a:t>社会福祉制度の概要</a:t>
            </a:r>
            <a:r>
              <a:rPr lang="en-US" altLang="ja-JP" sz="3200" dirty="0"/>
              <a:t>】</a:t>
            </a:r>
            <a:r>
              <a:rPr lang="ja-JP" altLang="en-US" sz="3200" dirty="0"/>
              <a:t>関連する法制度と対象、実施体制等　第</a:t>
            </a:r>
            <a:r>
              <a:rPr lang="en-US" altLang="ja-JP" sz="3200" dirty="0"/>
              <a:t>5</a:t>
            </a:r>
            <a:r>
              <a:rPr lang="ja-JP" altLang="en-US" sz="3200" dirty="0"/>
              <a:t>章社会保障制度の体系 第７節　社会福祉制度の概要</a:t>
            </a:r>
            <a:r>
              <a:rPr lang="en-US" altLang="ja-JP" sz="3200" dirty="0"/>
              <a:t>(1)</a:t>
            </a:r>
            <a:r>
              <a:rPr lang="ja-JP" altLang="en-US" sz="3200" dirty="0"/>
              <a:t>社会福祉制度の概要</a:t>
            </a:r>
            <a:r>
              <a:rPr lang="en-US" altLang="ja-JP" sz="3200" dirty="0"/>
              <a:t>(3)</a:t>
            </a:r>
            <a:r>
              <a:rPr lang="ja-JP" altLang="en-US" sz="3200" dirty="0"/>
              <a:t>社会福祉制度の基本法－社会福祉法（３）高齢者福祉（４）児童福祉（４）障害者福祉　　</a:t>
            </a:r>
            <a:endParaRPr lang="en-US" altLang="ja-JP" sz="3200" dirty="0"/>
          </a:p>
          <a:p>
            <a:pPr marL="0" indent="0">
              <a:buNone/>
            </a:pPr>
            <a:r>
              <a:rPr lang="en-US" altLang="ja-JP" sz="3200" dirty="0"/>
              <a:t>P.22</a:t>
            </a:r>
            <a:r>
              <a:rPr lang="ja-JP" altLang="en-US" sz="3200" dirty="0"/>
              <a:t>７</a:t>
            </a:r>
            <a:r>
              <a:rPr lang="en-US" altLang="ja-JP" sz="3200" dirty="0"/>
              <a:t>-239</a:t>
            </a:r>
          </a:p>
          <a:p>
            <a:pPr marL="0" indent="0">
              <a:buNone/>
            </a:pPr>
            <a:r>
              <a:rPr lang="ja-JP" altLang="en-US" sz="3200" dirty="0"/>
              <a:t>　　　　　　　　　　　</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21</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a:t>
            </a:r>
            <a:r>
              <a:rPr lang="en-US" altLang="ja-JP" sz="2800" dirty="0"/>
              <a:t>1.</a:t>
            </a:r>
            <a:r>
              <a:rPr lang="ja-JP" altLang="en-US" sz="2800" dirty="0"/>
              <a:t>社会手当制度の概要</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988840"/>
            <a:ext cx="7811781" cy="3672408"/>
          </a:xfrm>
        </p:spPr>
        <p:txBody>
          <a:bodyPr/>
          <a:lstStyle/>
          <a:p>
            <a:pPr eaLnBrk="1" hangingPunct="1">
              <a:lnSpc>
                <a:spcPct val="90000"/>
              </a:lnSpc>
            </a:pPr>
            <a:r>
              <a:rPr lang="ja-JP" altLang="en-US" sz="2400" dirty="0"/>
              <a:t>社会手当制度とは、法的に定められた</a:t>
            </a:r>
            <a:r>
              <a:rPr lang="ja-JP" altLang="en-US" sz="2400" dirty="0">
                <a:solidFill>
                  <a:srgbClr val="FF0000"/>
                </a:solidFill>
              </a:rPr>
              <a:t>要件を満たす者に対し、主として税財源による金銭給付を行う</a:t>
            </a:r>
            <a:r>
              <a:rPr lang="ja-JP" altLang="en-US" sz="2400" dirty="0"/>
              <a:t>制度の総称。</a:t>
            </a:r>
            <a:endParaRPr lang="en-US" altLang="ja-JP" sz="2400" dirty="0"/>
          </a:p>
          <a:p>
            <a:pPr eaLnBrk="1" hangingPunct="1">
              <a:lnSpc>
                <a:spcPct val="90000"/>
              </a:lnSpc>
            </a:pPr>
            <a:r>
              <a:rPr lang="ja-JP" altLang="en-US" sz="2400" dirty="0"/>
              <a:t>社会保険制度のような事前の拠出はなく、全額公的給付である点は、生活保護（公的扶助）と似ているが、</a:t>
            </a:r>
            <a:r>
              <a:rPr lang="ja-JP" altLang="en-US" sz="2400" dirty="0">
                <a:solidFill>
                  <a:srgbClr val="FF0000"/>
                </a:solidFill>
              </a:rPr>
              <a:t>資産調査（ミーンズテスト）や補足性の原理などの制約はない</a:t>
            </a:r>
            <a:r>
              <a:rPr lang="ja-JP" altLang="en-US" sz="2400" dirty="0"/>
              <a:t>。</a:t>
            </a:r>
            <a:endParaRPr lang="en-US" altLang="ja-JP" sz="2400" dirty="0"/>
          </a:p>
          <a:p>
            <a:pPr eaLnBrk="1" hangingPunct="1">
              <a:lnSpc>
                <a:spcPct val="90000"/>
              </a:lnSpc>
            </a:pPr>
            <a:r>
              <a:rPr lang="ja-JP" altLang="en-US" sz="2400" dirty="0">
                <a:solidFill>
                  <a:srgbClr val="FF0000"/>
                </a:solidFill>
              </a:rPr>
              <a:t>児童・子育て支援</a:t>
            </a:r>
            <a:r>
              <a:rPr lang="ja-JP" altLang="en-US" sz="2400" dirty="0"/>
              <a:t>（児童手当・児童扶養手当（母子父子家庭）と</a:t>
            </a:r>
            <a:r>
              <a:rPr lang="ja-JP" altLang="en-US" sz="2400" dirty="0">
                <a:solidFill>
                  <a:srgbClr val="FF0000"/>
                </a:solidFill>
              </a:rPr>
              <a:t>障害児・障害者に対する支援</a:t>
            </a:r>
            <a:r>
              <a:rPr lang="ja-JP" altLang="en-US" sz="2400" dirty="0"/>
              <a:t>（ 特別児童扶養手当・障害児福祉手当・特別障害者手当・特別障害給付金）がある。</a:t>
            </a:r>
            <a:endParaRPr lang="en-US" altLang="ja-JP" sz="2400" dirty="0"/>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２ </a:t>
            </a:r>
            <a:r>
              <a:rPr lang="en-US" altLang="ja-JP" sz="2800" dirty="0"/>
              <a:t>.</a:t>
            </a:r>
            <a:r>
              <a:rPr lang="ja-JP" altLang="en-US" sz="2800" dirty="0"/>
              <a:t>児童手当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7811781" cy="3672408"/>
          </a:xfrm>
        </p:spPr>
        <p:txBody>
          <a:bodyPr/>
          <a:lstStyle/>
          <a:p>
            <a:pPr marL="0" indent="0" eaLnBrk="1" hangingPunct="1">
              <a:lnSpc>
                <a:spcPct val="90000"/>
              </a:lnSpc>
              <a:buNone/>
            </a:pPr>
            <a:r>
              <a:rPr lang="en-US" altLang="ja-JP" sz="2400" dirty="0"/>
              <a:t>【1】</a:t>
            </a:r>
            <a:r>
              <a:rPr lang="ja-JP" altLang="en-US" sz="2400" dirty="0"/>
              <a:t>児童手当制度の概要および目的</a:t>
            </a:r>
            <a:endParaRPr lang="en-US" altLang="ja-JP" sz="2400" dirty="0"/>
          </a:p>
          <a:p>
            <a:pPr marL="0" indent="0" eaLnBrk="1" hangingPunct="1">
              <a:lnSpc>
                <a:spcPct val="90000"/>
              </a:lnSpc>
              <a:buNone/>
            </a:pPr>
            <a:endParaRPr lang="en-US" altLang="ja-JP" sz="2400" dirty="0">
              <a:hlinkClick r:id="rId3"/>
            </a:endParaRPr>
          </a:p>
          <a:p>
            <a:pPr marL="0" indent="0" eaLnBrk="1" hangingPunct="1">
              <a:lnSpc>
                <a:spcPct val="90000"/>
              </a:lnSpc>
              <a:buNone/>
            </a:pPr>
            <a:r>
              <a:rPr lang="ja-JP" altLang="en-US" sz="2400" dirty="0">
                <a:hlinkClick r:id="rId3"/>
              </a:rPr>
              <a:t>児童手当法（目的）</a:t>
            </a:r>
            <a:endParaRPr lang="ja-JP" altLang="en-US" sz="2400" dirty="0"/>
          </a:p>
          <a:p>
            <a:pPr marL="0" indent="0" eaLnBrk="1" hangingPunct="1">
              <a:lnSpc>
                <a:spcPct val="90000"/>
              </a:lnSpc>
              <a:buNone/>
            </a:pPr>
            <a:r>
              <a:rPr lang="ja-JP" altLang="en-US" sz="2400" dirty="0"/>
              <a:t>第一条　この法律は、</a:t>
            </a:r>
            <a:r>
              <a:rPr lang="ja-JP" altLang="en-US" sz="2400" dirty="0">
                <a:solidFill>
                  <a:srgbClr val="FF0000"/>
                </a:solidFill>
              </a:rPr>
              <a:t>子ども・子育て支援法（</a:t>
            </a:r>
            <a:r>
              <a:rPr lang="en-US" altLang="ja-JP" sz="2400" dirty="0">
                <a:solidFill>
                  <a:srgbClr val="FF0000"/>
                </a:solidFill>
              </a:rPr>
              <a:t>2012</a:t>
            </a:r>
            <a:r>
              <a:rPr lang="ja-JP" altLang="en-US" sz="2400" dirty="0">
                <a:solidFill>
                  <a:srgbClr val="FF0000"/>
                </a:solidFill>
              </a:rPr>
              <a:t>（</a:t>
            </a:r>
            <a:r>
              <a:rPr lang="en-US" altLang="ja-JP" sz="2400" dirty="0">
                <a:solidFill>
                  <a:srgbClr val="FF0000"/>
                </a:solidFill>
              </a:rPr>
              <a:t>H24</a:t>
            </a:r>
            <a:r>
              <a:rPr lang="ja-JP" altLang="en-US" sz="2400" dirty="0">
                <a:solidFill>
                  <a:srgbClr val="FF0000"/>
                </a:solidFill>
              </a:rPr>
              <a:t>）年）</a:t>
            </a:r>
            <a:r>
              <a:rPr lang="ja-JP" altLang="en-US" sz="2400" dirty="0"/>
              <a:t>に規定する子ども・子育て支援の適切な実施を図るため、父母その他の保護者が子育てについての第一義的責任を有するという基本的認識の下に、</a:t>
            </a:r>
            <a:r>
              <a:rPr lang="ja-JP" altLang="en-US" sz="2400" dirty="0">
                <a:solidFill>
                  <a:srgbClr val="FF0000"/>
                </a:solidFill>
              </a:rPr>
              <a:t>児童を養育している者に児童手当を支給する</a:t>
            </a:r>
            <a:r>
              <a:rPr lang="ja-JP" altLang="en-US" sz="2400" dirty="0"/>
              <a:t>ことにより、家庭等における生活の安定に寄与するとともに、</a:t>
            </a:r>
            <a:r>
              <a:rPr lang="ja-JP" altLang="en-US" sz="2400" dirty="0">
                <a:solidFill>
                  <a:srgbClr val="FF0000"/>
                </a:solidFill>
              </a:rPr>
              <a:t>次代の社会を担う児童の健やかな成長に資することを目的とする</a:t>
            </a:r>
            <a:r>
              <a:rPr lang="ja-JP" altLang="en-US" sz="2400" dirty="0"/>
              <a:t>。</a:t>
            </a:r>
          </a:p>
          <a:p>
            <a:pPr marL="0" indent="0" eaLnBrk="1" hangingPunct="1">
              <a:lnSpc>
                <a:spcPct val="90000"/>
              </a:lnSpc>
              <a:buNone/>
            </a:pPr>
            <a:r>
              <a:rPr lang="ja-JP" altLang="en-US" sz="2400" dirty="0"/>
              <a:t>　</a:t>
            </a:r>
            <a:endParaRPr lang="en-US" altLang="ja-JP" sz="2400" dirty="0"/>
          </a:p>
        </p:txBody>
      </p:sp>
    </p:spTree>
    <p:extLst>
      <p:ext uri="{BB962C8B-B14F-4D97-AF65-F5344CB8AC3E}">
        <p14:creationId xmlns:p14="http://schemas.microsoft.com/office/powerpoint/2010/main" val="3294903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DF0B1A-A2A5-728D-F3CA-6759ACCDCDCD}"/>
              </a:ext>
            </a:extLst>
          </p:cNvPr>
          <p:cNvSpPr>
            <a:spLocks noGrp="1"/>
          </p:cNvSpPr>
          <p:nvPr>
            <p:ph type="title"/>
          </p:nvPr>
        </p:nvSpPr>
        <p:spPr/>
        <p:txBody>
          <a:bodyPr anchor="ctr" anchorCtr="0"/>
          <a:lstStyle/>
          <a:p>
            <a:r>
              <a:rPr lang="en-US" altLang="ja-JP" sz="2800" dirty="0">
                <a:hlinkClick r:id="rId3"/>
              </a:rPr>
              <a:t>【2】</a:t>
            </a:r>
            <a:r>
              <a:rPr lang="ja-JP" altLang="en-US" sz="2800" dirty="0">
                <a:hlinkClick r:id="rId3"/>
              </a:rPr>
              <a:t>令和</a:t>
            </a:r>
            <a:r>
              <a:rPr lang="en-US" altLang="ja-JP" sz="2800" dirty="0">
                <a:hlinkClick r:id="rId3"/>
              </a:rPr>
              <a:t>6(2024)</a:t>
            </a:r>
            <a:r>
              <a:rPr lang="ja-JP" altLang="en-US" sz="2800" dirty="0">
                <a:hlinkClick r:id="rId3"/>
              </a:rPr>
              <a:t>年</a:t>
            </a:r>
            <a:r>
              <a:rPr lang="en-US" altLang="ja-JP" sz="2800" dirty="0">
                <a:hlinkClick r:id="rId3"/>
              </a:rPr>
              <a:t>10</a:t>
            </a:r>
            <a:r>
              <a:rPr lang="ja-JP" altLang="en-US" sz="2800" dirty="0">
                <a:hlinkClick r:id="rId3"/>
              </a:rPr>
              <a:t>月の児童手当制度改正</a:t>
            </a:r>
            <a:endParaRPr lang="en-US" sz="2800" dirty="0"/>
          </a:p>
        </p:txBody>
      </p:sp>
      <p:sp>
        <p:nvSpPr>
          <p:cNvPr id="3" name="コンテンツ プレースホルダー 2">
            <a:extLst>
              <a:ext uri="{FF2B5EF4-FFF2-40B4-BE49-F238E27FC236}">
                <a16:creationId xmlns:a16="http://schemas.microsoft.com/office/drawing/2014/main" id="{E8B6E249-4C62-1D22-5D15-5E29A3A0415B}"/>
              </a:ext>
            </a:extLst>
          </p:cNvPr>
          <p:cNvSpPr>
            <a:spLocks noGrp="1"/>
          </p:cNvSpPr>
          <p:nvPr>
            <p:ph idx="1"/>
          </p:nvPr>
        </p:nvSpPr>
        <p:spPr/>
        <p:txBody>
          <a:bodyPr/>
          <a:lstStyle/>
          <a:p>
            <a:pPr marL="0" indent="0">
              <a:buNone/>
            </a:pPr>
            <a:r>
              <a:rPr lang="ja-JP" altLang="en-US" b="0" i="0" dirty="0">
                <a:solidFill>
                  <a:srgbClr val="333333"/>
                </a:solidFill>
                <a:effectLst/>
                <a:latin typeface="ヒラギノ角ゴ Pro W3"/>
              </a:rPr>
              <a:t>「子ども・子育て支援法等の一部を改正する法律」により同年</a:t>
            </a:r>
            <a:r>
              <a:rPr lang="en-US" altLang="ja-JP" b="0" i="0" dirty="0">
                <a:solidFill>
                  <a:srgbClr val="333333"/>
                </a:solidFill>
                <a:effectLst/>
                <a:latin typeface="ヒラギノ角ゴ Pro W3"/>
              </a:rPr>
              <a:t>10</a:t>
            </a:r>
            <a:r>
              <a:rPr lang="ja-JP" altLang="en-US" dirty="0"/>
              <a:t>月分の手当から変更</a:t>
            </a:r>
            <a:endParaRPr lang="en-US" altLang="ja-JP" dirty="0"/>
          </a:p>
          <a:p>
            <a:pPr marL="0" indent="0">
              <a:buNone/>
            </a:pPr>
            <a:r>
              <a:rPr lang="ja-JP" altLang="en-US" dirty="0"/>
              <a:t>①支給対象年齢：</a:t>
            </a:r>
            <a:r>
              <a:rPr lang="en-US" altLang="ja-JP" dirty="0"/>
              <a:t>15</a:t>
            </a:r>
            <a:r>
              <a:rPr lang="ja-JP" altLang="en-US" dirty="0"/>
              <a:t>歳から</a:t>
            </a:r>
            <a:r>
              <a:rPr lang="en-US" altLang="ja-JP" dirty="0"/>
              <a:t>18</a:t>
            </a:r>
            <a:r>
              <a:rPr lang="ja-JP" altLang="en-US" dirty="0"/>
              <a:t>歳に延長。</a:t>
            </a:r>
            <a:endParaRPr lang="en-US" altLang="ja-JP" dirty="0"/>
          </a:p>
          <a:p>
            <a:pPr marL="0" indent="0">
              <a:buNone/>
            </a:pPr>
            <a:r>
              <a:rPr lang="ja-JP" altLang="en-US" dirty="0"/>
              <a:t>②所得制限・所得上限を撤廃。</a:t>
            </a:r>
          </a:p>
          <a:p>
            <a:pPr marL="0" indent="0">
              <a:buNone/>
            </a:pPr>
            <a:r>
              <a:rPr lang="ja-JP" altLang="en-US" dirty="0"/>
              <a:t>③第３子以降の手当額：月１万５千円から月３万円に増額。</a:t>
            </a:r>
            <a:endParaRPr lang="en-US" altLang="ja-JP" dirty="0"/>
          </a:p>
          <a:p>
            <a:pPr marL="0" indent="0">
              <a:buNone/>
            </a:pPr>
            <a:r>
              <a:rPr lang="ja-JP" altLang="en-US" dirty="0"/>
              <a:t>④第３子支給対象年齢：</a:t>
            </a:r>
            <a:r>
              <a:rPr lang="en-US" altLang="ja-JP" dirty="0"/>
              <a:t>18</a:t>
            </a:r>
            <a:r>
              <a:rPr lang="ja-JP" altLang="en-US" dirty="0"/>
              <a:t>歳から</a:t>
            </a:r>
            <a:r>
              <a:rPr lang="en-US" altLang="ja-JP" dirty="0"/>
              <a:t>22</a:t>
            </a:r>
            <a:r>
              <a:rPr lang="ja-JP" altLang="en-US" dirty="0"/>
              <a:t>歳に延長</a:t>
            </a:r>
          </a:p>
          <a:p>
            <a:pPr marL="0" indent="0">
              <a:buNone/>
            </a:pPr>
            <a:r>
              <a:rPr lang="ja-JP" altLang="en-US" dirty="0"/>
              <a:t>⑤支給回数を年</a:t>
            </a:r>
            <a:r>
              <a:rPr lang="en-US" altLang="ja-JP" dirty="0"/>
              <a:t>3</a:t>
            </a:r>
            <a:r>
              <a:rPr lang="ja-JP" altLang="en-US" dirty="0"/>
              <a:t>回から年</a:t>
            </a:r>
            <a:r>
              <a:rPr lang="en-US" altLang="ja-JP" dirty="0"/>
              <a:t>6</a:t>
            </a:r>
            <a:r>
              <a:rPr lang="ja-JP" altLang="en-US" dirty="0"/>
              <a:t>回に増加。</a:t>
            </a:r>
            <a:endParaRPr lang="en-US" dirty="0"/>
          </a:p>
        </p:txBody>
      </p:sp>
      <p:sp>
        <p:nvSpPr>
          <p:cNvPr id="4" name="スライド番号プレースホルダー 3">
            <a:extLst>
              <a:ext uri="{FF2B5EF4-FFF2-40B4-BE49-F238E27FC236}">
                <a16:creationId xmlns:a16="http://schemas.microsoft.com/office/drawing/2014/main" id="{1B02FDD6-EC33-7405-C9A0-23778FC3C087}"/>
              </a:ext>
            </a:extLst>
          </p:cNvPr>
          <p:cNvSpPr>
            <a:spLocks noGrp="1"/>
          </p:cNvSpPr>
          <p:nvPr>
            <p:ph type="sldNum" sz="quarter" idx="12"/>
          </p:nvPr>
        </p:nvSpPr>
        <p:spPr/>
        <p:txBody>
          <a:bodyPr/>
          <a:lstStyle/>
          <a:p>
            <a:fld id="{A4CFD91F-0676-4D47-82C1-C8A098CDDACF}" type="slidenum">
              <a:rPr lang="en-US" altLang="ja-JP" smtClean="0"/>
              <a:pPr/>
              <a:t>5</a:t>
            </a:fld>
            <a:endParaRPr lang="en-US" altLang="ja-JP"/>
          </a:p>
        </p:txBody>
      </p:sp>
      <p:sp>
        <p:nvSpPr>
          <p:cNvPr id="5" name="テキスト ボックス 4">
            <a:extLst>
              <a:ext uri="{FF2B5EF4-FFF2-40B4-BE49-F238E27FC236}">
                <a16:creationId xmlns:a16="http://schemas.microsoft.com/office/drawing/2014/main" id="{F3BCAB2C-B3C6-856D-4C26-307A4271FC58}"/>
              </a:ext>
            </a:extLst>
          </p:cNvPr>
          <p:cNvSpPr txBox="1"/>
          <p:nvPr/>
        </p:nvSpPr>
        <p:spPr>
          <a:xfrm>
            <a:off x="827584" y="6093296"/>
            <a:ext cx="7128792" cy="461665"/>
          </a:xfrm>
          <a:prstGeom prst="rect">
            <a:avLst/>
          </a:prstGeom>
          <a:noFill/>
        </p:spPr>
        <p:txBody>
          <a:bodyPr wrap="square" rtlCol="0">
            <a:spAutoFit/>
          </a:bodyPr>
          <a:lstStyle/>
          <a:p>
            <a:r>
              <a:rPr lang="ja-JP" altLang="en-US" dirty="0"/>
              <a:t>出典：札幌市の</a:t>
            </a:r>
            <a:r>
              <a:rPr lang="en-US" altLang="ja-JP" dirty="0"/>
              <a:t>HP</a:t>
            </a:r>
            <a:r>
              <a:rPr lang="ja-JP" altLang="en-US" dirty="0"/>
              <a:t>「さっぽろ子育て情報サイト」</a:t>
            </a:r>
            <a:endParaRPr lang="en-US" dirty="0"/>
          </a:p>
        </p:txBody>
      </p:sp>
    </p:spTree>
    <p:extLst>
      <p:ext uri="{BB962C8B-B14F-4D97-AF65-F5344CB8AC3E}">
        <p14:creationId xmlns:p14="http://schemas.microsoft.com/office/powerpoint/2010/main" val="35561988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4714EC-12D4-7C53-7228-52CAC68D10E2}"/>
              </a:ext>
            </a:extLst>
          </p:cNvPr>
          <p:cNvSpPr>
            <a:spLocks noGrp="1"/>
          </p:cNvSpPr>
          <p:nvPr>
            <p:ph type="title"/>
          </p:nvPr>
        </p:nvSpPr>
        <p:spPr/>
        <p:txBody>
          <a:bodyPr anchor="ctr" anchorCtr="0"/>
          <a:lstStyle/>
          <a:p>
            <a:r>
              <a:rPr lang="ja-JP" altLang="en-US" dirty="0"/>
              <a:t>改正前と改正後の比較</a:t>
            </a:r>
            <a:endParaRPr lang="en-US" dirty="0"/>
          </a:p>
        </p:txBody>
      </p:sp>
      <p:sp>
        <p:nvSpPr>
          <p:cNvPr id="4" name="スライド番号プレースホルダー 3">
            <a:extLst>
              <a:ext uri="{FF2B5EF4-FFF2-40B4-BE49-F238E27FC236}">
                <a16:creationId xmlns:a16="http://schemas.microsoft.com/office/drawing/2014/main" id="{729FBFDA-7C15-B68F-A0A6-05DBC1361B49}"/>
              </a:ext>
            </a:extLst>
          </p:cNvPr>
          <p:cNvSpPr>
            <a:spLocks noGrp="1"/>
          </p:cNvSpPr>
          <p:nvPr>
            <p:ph type="sldNum" sz="quarter" idx="12"/>
          </p:nvPr>
        </p:nvSpPr>
        <p:spPr/>
        <p:txBody>
          <a:bodyPr/>
          <a:lstStyle/>
          <a:p>
            <a:fld id="{A4CFD91F-0676-4D47-82C1-C8A098CDDACF}" type="slidenum">
              <a:rPr lang="en-US" altLang="ja-JP" smtClean="0"/>
              <a:pPr/>
              <a:t>6</a:t>
            </a:fld>
            <a:endParaRPr lang="en-US" altLang="ja-JP"/>
          </a:p>
        </p:txBody>
      </p:sp>
      <p:pic>
        <p:nvPicPr>
          <p:cNvPr id="6" name="図 5" descr="テキスト&#10;&#10;中程度の精度で自動的に生成された説明">
            <a:extLst>
              <a:ext uri="{FF2B5EF4-FFF2-40B4-BE49-F238E27FC236}">
                <a16:creationId xmlns:a16="http://schemas.microsoft.com/office/drawing/2014/main" id="{75528B3F-1FE7-96EE-09D1-854371AD33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4675" y="1286376"/>
            <a:ext cx="7662198" cy="4783543"/>
          </a:xfrm>
          <a:prstGeom prst="rect">
            <a:avLst/>
          </a:prstGeom>
        </p:spPr>
      </p:pic>
      <p:sp>
        <p:nvSpPr>
          <p:cNvPr id="7" name="テキスト ボックス 6">
            <a:extLst>
              <a:ext uri="{FF2B5EF4-FFF2-40B4-BE49-F238E27FC236}">
                <a16:creationId xmlns:a16="http://schemas.microsoft.com/office/drawing/2014/main" id="{EB794649-E45D-E120-02DB-89D24DF73AA7}"/>
              </a:ext>
            </a:extLst>
          </p:cNvPr>
          <p:cNvSpPr txBox="1"/>
          <p:nvPr/>
        </p:nvSpPr>
        <p:spPr>
          <a:xfrm>
            <a:off x="841378" y="6224370"/>
            <a:ext cx="7128792" cy="461665"/>
          </a:xfrm>
          <a:prstGeom prst="rect">
            <a:avLst/>
          </a:prstGeom>
          <a:noFill/>
        </p:spPr>
        <p:txBody>
          <a:bodyPr wrap="square" rtlCol="0">
            <a:spAutoFit/>
          </a:bodyPr>
          <a:lstStyle/>
          <a:p>
            <a:r>
              <a:rPr lang="ja-JP" altLang="en-US" dirty="0"/>
              <a:t>出典：札幌市の</a:t>
            </a:r>
            <a:r>
              <a:rPr lang="en-US" altLang="ja-JP" dirty="0"/>
              <a:t>HP</a:t>
            </a:r>
            <a:r>
              <a:rPr lang="ja-JP" altLang="en-US" dirty="0"/>
              <a:t>「さっぽろ子育て情報サイト」</a:t>
            </a:r>
            <a:endParaRPr lang="en-US" dirty="0"/>
          </a:p>
        </p:txBody>
      </p:sp>
    </p:spTree>
    <p:extLst>
      <p:ext uri="{BB962C8B-B14F-4D97-AF65-F5344CB8AC3E}">
        <p14:creationId xmlns:p14="http://schemas.microsoft.com/office/powerpoint/2010/main" val="35584223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5DEE4D-E3F2-4D5C-9842-96F5781DF2F0}"/>
              </a:ext>
            </a:extLst>
          </p:cNvPr>
          <p:cNvSpPr>
            <a:spLocks noGrp="1"/>
          </p:cNvSpPr>
          <p:nvPr>
            <p:ph type="title"/>
          </p:nvPr>
        </p:nvSpPr>
        <p:spPr/>
        <p:txBody>
          <a:bodyPr anchor="ctr" anchorCtr="0"/>
          <a:lstStyle/>
          <a:p>
            <a:r>
              <a:rPr lang="ja-JP" altLang="en-US" dirty="0"/>
              <a:t>具体的には？</a:t>
            </a:r>
            <a:endParaRPr lang="en-US" dirty="0"/>
          </a:p>
        </p:txBody>
      </p:sp>
      <p:sp>
        <p:nvSpPr>
          <p:cNvPr id="3" name="コンテンツ プレースホルダー 2">
            <a:extLst>
              <a:ext uri="{FF2B5EF4-FFF2-40B4-BE49-F238E27FC236}">
                <a16:creationId xmlns:a16="http://schemas.microsoft.com/office/drawing/2014/main" id="{1EEFCF2B-0FE3-8F22-31D7-F4A758575A64}"/>
              </a:ext>
            </a:extLst>
          </p:cNvPr>
          <p:cNvSpPr>
            <a:spLocks noGrp="1"/>
          </p:cNvSpPr>
          <p:nvPr>
            <p:ph idx="1"/>
          </p:nvPr>
        </p:nvSpPr>
        <p:spPr>
          <a:xfrm>
            <a:off x="323528" y="1772816"/>
            <a:ext cx="8244210" cy="4246984"/>
          </a:xfrm>
        </p:spPr>
        <p:txBody>
          <a:bodyPr/>
          <a:lstStyle/>
          <a:p>
            <a:r>
              <a:rPr lang="ja-JP" altLang="en-US" dirty="0"/>
              <a:t>例）</a:t>
            </a:r>
            <a:r>
              <a:rPr lang="en-US" altLang="ja-JP" dirty="0"/>
              <a:t>20</a:t>
            </a:r>
            <a:r>
              <a:rPr lang="ja-JP" altLang="en-US" dirty="0"/>
              <a:t>歳、</a:t>
            </a:r>
            <a:r>
              <a:rPr lang="en-US" altLang="ja-JP" dirty="0"/>
              <a:t>15</a:t>
            </a:r>
            <a:r>
              <a:rPr lang="ja-JP" altLang="en-US" dirty="0"/>
              <a:t>歳、</a:t>
            </a:r>
            <a:r>
              <a:rPr lang="en-US" altLang="ja-JP" dirty="0"/>
              <a:t>10</a:t>
            </a:r>
            <a:r>
              <a:rPr lang="ja-JP" altLang="en-US" dirty="0"/>
              <a:t>歳の</a:t>
            </a:r>
            <a:r>
              <a:rPr lang="en-US" altLang="ja-JP" dirty="0"/>
              <a:t>3</a:t>
            </a:r>
            <a:r>
              <a:rPr lang="ja-JP" altLang="en-US" dirty="0"/>
              <a:t>人の子を養育している場合（</a:t>
            </a:r>
            <a:r>
              <a:rPr lang="en-US" altLang="ja-JP" dirty="0"/>
              <a:t>2024</a:t>
            </a:r>
            <a:r>
              <a:rPr lang="ja-JP" altLang="en-US" dirty="0"/>
              <a:t>年</a:t>
            </a:r>
            <a:r>
              <a:rPr lang="en-US" altLang="ja-JP" dirty="0"/>
              <a:t>10</a:t>
            </a:r>
            <a:r>
              <a:rPr lang="ja-JP" altLang="en-US" dirty="0"/>
              <a:t>月以降）</a:t>
            </a:r>
          </a:p>
          <a:p>
            <a:pPr>
              <a:buFont typeface="Wingdings" panose="05000000000000000000" pitchFamily="2" charset="2"/>
              <a:buChar char="Ø"/>
            </a:pPr>
            <a:r>
              <a:rPr lang="en-US" altLang="ja-JP" dirty="0"/>
              <a:t>20</a:t>
            </a:r>
            <a:r>
              <a:rPr lang="ja-JP" altLang="en-US" dirty="0"/>
              <a:t>歳：第</a:t>
            </a:r>
            <a:r>
              <a:rPr lang="en-US" altLang="ja-JP" dirty="0"/>
              <a:t>1</a:t>
            </a:r>
            <a:r>
              <a:rPr lang="ja-JP" altLang="en-US" dirty="0"/>
              <a:t>子（</a:t>
            </a:r>
            <a:r>
              <a:rPr lang="en-US" altLang="ja-JP" dirty="0"/>
              <a:t>18</a:t>
            </a:r>
            <a:r>
              <a:rPr lang="ja-JP" altLang="en-US" dirty="0"/>
              <a:t>歳まで）</a:t>
            </a:r>
            <a:r>
              <a:rPr lang="en-US" altLang="ja-JP" dirty="0"/>
              <a:t>0</a:t>
            </a:r>
            <a:r>
              <a:rPr lang="ja-JP" altLang="en-US" dirty="0"/>
              <a:t>円　</a:t>
            </a:r>
            <a:endParaRPr lang="en-US" altLang="ja-JP" dirty="0"/>
          </a:p>
          <a:p>
            <a:pPr>
              <a:buFont typeface="Wingdings" panose="05000000000000000000" pitchFamily="2" charset="2"/>
              <a:buChar char="Ø"/>
            </a:pPr>
            <a:r>
              <a:rPr lang="en-US" altLang="ja-JP" dirty="0"/>
              <a:t>15</a:t>
            </a:r>
            <a:r>
              <a:rPr lang="ja-JP" altLang="en-US" dirty="0"/>
              <a:t>歳：第</a:t>
            </a:r>
            <a:r>
              <a:rPr lang="en-US" altLang="ja-JP" dirty="0"/>
              <a:t>2</a:t>
            </a:r>
            <a:r>
              <a:rPr lang="ja-JP" altLang="en-US" dirty="0"/>
              <a:t>子（</a:t>
            </a:r>
            <a:r>
              <a:rPr lang="en-US" altLang="ja-JP" dirty="0"/>
              <a:t>18</a:t>
            </a:r>
            <a:r>
              <a:rPr lang="ja-JP" altLang="en-US" dirty="0"/>
              <a:t>歳まで）</a:t>
            </a:r>
            <a:r>
              <a:rPr lang="en-US" altLang="ja-JP" dirty="0"/>
              <a:t>1</a:t>
            </a:r>
            <a:r>
              <a:rPr lang="ja-JP" altLang="en-US" dirty="0"/>
              <a:t>万円</a:t>
            </a:r>
            <a:endParaRPr lang="en-US" altLang="ja-JP" dirty="0"/>
          </a:p>
          <a:p>
            <a:pPr>
              <a:buFont typeface="Wingdings" panose="05000000000000000000" pitchFamily="2" charset="2"/>
              <a:buChar char="Ø"/>
            </a:pPr>
            <a:r>
              <a:rPr lang="en-US" altLang="ja-JP" dirty="0"/>
              <a:t>10</a:t>
            </a:r>
            <a:r>
              <a:rPr lang="ja-JP" altLang="en-US" dirty="0"/>
              <a:t>歳：</a:t>
            </a:r>
            <a:r>
              <a:rPr lang="en-US" altLang="ja-JP" dirty="0"/>
              <a:t>3</a:t>
            </a:r>
            <a:r>
              <a:rPr lang="ja-JP" altLang="en-US" dirty="0"/>
              <a:t>子以降（</a:t>
            </a:r>
            <a:r>
              <a:rPr lang="en-US" altLang="ja-JP" dirty="0"/>
              <a:t>22</a:t>
            </a:r>
            <a:r>
              <a:rPr lang="ja-JP" altLang="en-US" dirty="0"/>
              <a:t>歳まで）</a:t>
            </a:r>
            <a:r>
              <a:rPr lang="en-US" altLang="ja-JP" dirty="0"/>
              <a:t>3</a:t>
            </a:r>
            <a:r>
              <a:rPr lang="ja-JP" altLang="en-US" dirty="0"/>
              <a:t>万円</a:t>
            </a:r>
            <a:endParaRPr lang="en-US" altLang="ja-JP" dirty="0"/>
          </a:p>
          <a:p>
            <a:pPr marL="0" indent="0">
              <a:buNone/>
            </a:pPr>
            <a:r>
              <a:rPr lang="ja-JP" altLang="en-US" dirty="0"/>
              <a:t>＊</a:t>
            </a:r>
            <a:r>
              <a:rPr lang="ja-JP" altLang="en-US" sz="2800" dirty="0"/>
              <a:t>合計</a:t>
            </a:r>
            <a:r>
              <a:rPr lang="en-US" altLang="ja-JP" sz="2800" dirty="0"/>
              <a:t>4</a:t>
            </a:r>
            <a:r>
              <a:rPr lang="ja-JP" altLang="en-US" sz="2800" dirty="0"/>
              <a:t>万円／月☓</a:t>
            </a:r>
            <a:r>
              <a:rPr lang="en-US" altLang="ja-JP" sz="2800" dirty="0"/>
              <a:t>12</a:t>
            </a:r>
            <a:r>
              <a:rPr lang="ja-JP" altLang="en-US" sz="2800" dirty="0"/>
              <a:t>ヶ月＝</a:t>
            </a:r>
            <a:r>
              <a:rPr lang="en-US" altLang="ja-JP" sz="2800" dirty="0"/>
              <a:t>48</a:t>
            </a:r>
            <a:r>
              <a:rPr lang="ja-JP" altLang="en-US" sz="2800" dirty="0"/>
              <a:t>万円／年</a:t>
            </a:r>
            <a:endParaRPr lang="en-US" altLang="ja-JP" sz="2800" dirty="0"/>
          </a:p>
          <a:p>
            <a:pPr marL="0" indent="0">
              <a:buNone/>
            </a:pPr>
            <a:r>
              <a:rPr lang="ja-JP" altLang="en-US" sz="2800" dirty="0"/>
              <a:t>＊もし第</a:t>
            </a:r>
            <a:r>
              <a:rPr lang="en-US" altLang="ja-JP" sz="2800" dirty="0"/>
              <a:t>1</a:t>
            </a:r>
            <a:r>
              <a:rPr lang="ja-JP" altLang="en-US" sz="2800" dirty="0"/>
              <a:t>子４歳</a:t>
            </a:r>
            <a:r>
              <a:rPr lang="en-US" altLang="ja-JP" sz="2800" dirty="0"/>
              <a:t>1</a:t>
            </a:r>
            <a:r>
              <a:rPr lang="ja-JP" altLang="en-US" sz="2800" dirty="0"/>
              <a:t>万円、第</a:t>
            </a:r>
            <a:r>
              <a:rPr lang="en-US" altLang="ja-JP" sz="2800" dirty="0"/>
              <a:t>2</a:t>
            </a:r>
            <a:r>
              <a:rPr lang="ja-JP" altLang="en-US" sz="2800" dirty="0"/>
              <a:t>子３歳</a:t>
            </a:r>
            <a:r>
              <a:rPr lang="en-US" altLang="ja-JP" sz="2800" dirty="0"/>
              <a:t>1.5</a:t>
            </a:r>
            <a:r>
              <a:rPr lang="ja-JP" altLang="en-US" sz="2800" dirty="0"/>
              <a:t>万円、第</a:t>
            </a:r>
            <a:r>
              <a:rPr lang="en-US" altLang="ja-JP" sz="2800" dirty="0"/>
              <a:t>3</a:t>
            </a:r>
            <a:r>
              <a:rPr lang="ja-JP" altLang="en-US" sz="2800" dirty="0"/>
              <a:t>子１歳３万円→</a:t>
            </a:r>
            <a:r>
              <a:rPr lang="en-US" altLang="ja-JP" sz="2800" dirty="0"/>
              <a:t>5.5</a:t>
            </a:r>
            <a:r>
              <a:rPr lang="ja-JP" altLang="en-US" sz="2800" dirty="0"/>
              <a:t>万円／月☓</a:t>
            </a:r>
            <a:r>
              <a:rPr lang="en-US" altLang="ja-JP" sz="2800" dirty="0"/>
              <a:t>12</a:t>
            </a:r>
            <a:r>
              <a:rPr lang="ja-JP" altLang="en-US" sz="2800" dirty="0"/>
              <a:t>ヶ月＝</a:t>
            </a:r>
            <a:r>
              <a:rPr lang="en-US" altLang="ja-JP" sz="2800" dirty="0"/>
              <a:t>66</a:t>
            </a:r>
            <a:r>
              <a:rPr lang="ja-JP" altLang="en-US" sz="2800" dirty="0"/>
              <a:t>万円／年</a:t>
            </a:r>
            <a:endParaRPr lang="en-US" sz="2800" dirty="0"/>
          </a:p>
        </p:txBody>
      </p:sp>
      <p:sp>
        <p:nvSpPr>
          <p:cNvPr id="4" name="スライド番号プレースホルダー 3">
            <a:extLst>
              <a:ext uri="{FF2B5EF4-FFF2-40B4-BE49-F238E27FC236}">
                <a16:creationId xmlns:a16="http://schemas.microsoft.com/office/drawing/2014/main" id="{BD754FEC-A32C-B1E1-B51B-2EA429B2A67B}"/>
              </a:ext>
            </a:extLst>
          </p:cNvPr>
          <p:cNvSpPr>
            <a:spLocks noGrp="1"/>
          </p:cNvSpPr>
          <p:nvPr>
            <p:ph type="sldNum" sz="quarter" idx="12"/>
          </p:nvPr>
        </p:nvSpPr>
        <p:spPr/>
        <p:txBody>
          <a:bodyPr/>
          <a:lstStyle/>
          <a:p>
            <a:r>
              <a:rPr lang="ja-JP" altLang="en-US" dirty="0"/>
              <a:t>・</a:t>
            </a:r>
            <a:fld id="{A4CFD91F-0676-4D47-82C1-C8A098CDDACF}" type="slidenum">
              <a:rPr lang="en-US" altLang="ja-JP" smtClean="0"/>
              <a:pPr/>
              <a:t>7</a:t>
            </a:fld>
            <a:endParaRPr lang="en-US" altLang="ja-JP" dirty="0"/>
          </a:p>
        </p:txBody>
      </p:sp>
    </p:spTree>
    <p:extLst>
      <p:ext uri="{BB962C8B-B14F-4D97-AF65-F5344CB8AC3E}">
        <p14:creationId xmlns:p14="http://schemas.microsoft.com/office/powerpoint/2010/main" val="14031950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a:t>
            </a:r>
            <a:r>
              <a:rPr lang="en-US" altLang="ja-JP" sz="2800" dirty="0"/>
              <a:t>6</a:t>
            </a:r>
            <a:r>
              <a:rPr lang="ja-JP" altLang="en-US" sz="2800" dirty="0"/>
              <a:t>節　社会手当制度の概要</a:t>
            </a:r>
            <a:br>
              <a:rPr lang="ja-JP" altLang="en-US" sz="2800" dirty="0"/>
            </a:br>
            <a:r>
              <a:rPr lang="ja-JP" altLang="en-US" sz="2800" dirty="0"/>
              <a:t>    　　　　  ２ </a:t>
            </a:r>
            <a:r>
              <a:rPr lang="en-US" altLang="ja-JP" sz="2800" dirty="0"/>
              <a:t>.</a:t>
            </a:r>
            <a:r>
              <a:rPr lang="ja-JP" altLang="en-US" sz="2800" dirty="0"/>
              <a:t>児童手当 </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844824"/>
            <a:ext cx="8424936" cy="4104456"/>
          </a:xfrm>
        </p:spPr>
        <p:txBody>
          <a:bodyPr/>
          <a:lstStyle/>
          <a:p>
            <a:pPr marL="0" indent="0" eaLnBrk="1" hangingPunct="1">
              <a:lnSpc>
                <a:spcPct val="90000"/>
              </a:lnSpc>
              <a:buNone/>
              <a:tabLst>
                <a:tab pos="93663" algn="l"/>
              </a:tabLst>
            </a:pPr>
            <a:r>
              <a:rPr lang="en-US" altLang="ja-JP" sz="2400" dirty="0"/>
              <a:t>【</a:t>
            </a:r>
            <a:r>
              <a:rPr lang="ja-JP" altLang="en-US" sz="2400" dirty="0"/>
              <a:t>２</a:t>
            </a:r>
            <a:r>
              <a:rPr lang="en-US" altLang="ja-JP" sz="2400" dirty="0"/>
              <a:t>】</a:t>
            </a:r>
            <a:r>
              <a:rPr lang="ja-JP" altLang="en-US" sz="2400" dirty="0"/>
              <a:t>支給対象および手続き：（</a:t>
            </a:r>
            <a:r>
              <a:rPr lang="en-US" altLang="ja-JP" sz="2400" dirty="0"/>
              <a:t>2024</a:t>
            </a:r>
            <a:r>
              <a:rPr lang="ja-JP" altLang="en-US" sz="2400" dirty="0"/>
              <a:t>（</a:t>
            </a:r>
            <a:r>
              <a:rPr lang="en-US" altLang="ja-JP" sz="2400" dirty="0"/>
              <a:t>R6</a:t>
            </a:r>
            <a:r>
              <a:rPr lang="ja-JP" altLang="en-US" sz="2400" dirty="0"/>
              <a:t>）年改正現在</a:t>
            </a:r>
            <a:endParaRPr lang="en-US" altLang="ja-JP" sz="2400" dirty="0"/>
          </a:p>
          <a:p>
            <a:pPr marL="0" indent="0" eaLnBrk="1" hangingPunct="1">
              <a:lnSpc>
                <a:spcPct val="90000"/>
              </a:lnSpc>
              <a:buNone/>
            </a:pPr>
            <a:r>
              <a:rPr lang="ja-JP" altLang="en-US" sz="2400" dirty="0"/>
              <a:t>①支給対象（</a:t>
            </a:r>
            <a:r>
              <a:rPr lang="ja-JP" altLang="en-US" sz="2400" dirty="0">
                <a:solidFill>
                  <a:srgbClr val="FF0000"/>
                </a:solidFill>
              </a:rPr>
              <a:t>受け取るのは親！</a:t>
            </a:r>
            <a:r>
              <a:rPr lang="ja-JP" altLang="en-US" sz="2400" dirty="0"/>
              <a:t>）</a:t>
            </a:r>
          </a:p>
          <a:p>
            <a:pPr marL="0" indent="0" eaLnBrk="1" hangingPunct="1">
              <a:lnSpc>
                <a:spcPct val="90000"/>
              </a:lnSpc>
              <a:buNone/>
            </a:pPr>
            <a:r>
              <a:rPr lang="ja-JP" altLang="en-US" sz="2400" dirty="0"/>
              <a:t>児童手当は、高校卒業まで（</a:t>
            </a:r>
            <a:r>
              <a:rPr lang="en-US" altLang="ja-JP" sz="2400" dirty="0"/>
              <a:t>18</a:t>
            </a:r>
            <a:r>
              <a:rPr lang="ja-JP" altLang="en-US" sz="2400" dirty="0"/>
              <a:t>歳の誕生日後の最初の</a:t>
            </a:r>
            <a:r>
              <a:rPr lang="en-US" altLang="ja-JP" sz="2400" dirty="0"/>
              <a:t>3</a:t>
            </a:r>
            <a:r>
              <a:rPr lang="ja-JP" altLang="en-US" sz="2400" dirty="0"/>
              <a:t>月</a:t>
            </a:r>
            <a:r>
              <a:rPr lang="en-US" altLang="ja-JP" sz="2400" dirty="0"/>
              <a:t>31</a:t>
            </a:r>
            <a:r>
              <a:rPr lang="ja-JP" altLang="en-US" sz="2400" dirty="0"/>
              <a:t>日まで）の児童を養育し、生計を同じくする父母等で、原則、所得の高い方に支給。</a:t>
            </a:r>
          </a:p>
          <a:p>
            <a:pPr marL="0" indent="0" eaLnBrk="1" hangingPunct="1">
              <a:lnSpc>
                <a:spcPct val="90000"/>
              </a:lnSpc>
              <a:buNone/>
            </a:pPr>
            <a:r>
              <a:rPr lang="ja-JP" altLang="en-US" sz="2400" dirty="0"/>
              <a:t>・児童福祉施設等に入所の場合、児童の父母はこの手当を受けることはできない。（施設設置者が受給者）</a:t>
            </a:r>
          </a:p>
          <a:p>
            <a:pPr marL="0" indent="0" eaLnBrk="1" hangingPunct="1">
              <a:lnSpc>
                <a:spcPct val="90000"/>
              </a:lnSpc>
              <a:buNone/>
            </a:pPr>
            <a:r>
              <a:rPr lang="ja-JP" altLang="en-US" sz="2400" dirty="0"/>
              <a:t>・所得制限なし。</a:t>
            </a:r>
            <a:endParaRPr lang="en-US" altLang="ja-JP" sz="2400" dirty="0"/>
          </a:p>
          <a:p>
            <a:pPr marL="0" indent="0" eaLnBrk="1" hangingPunct="1">
              <a:lnSpc>
                <a:spcPct val="90000"/>
              </a:lnSpc>
              <a:buNone/>
            </a:pPr>
            <a:r>
              <a:rPr lang="ja-JP" altLang="en-US" sz="2400" dirty="0"/>
              <a:t>・公務員は勤務先で手続き、それ以外は住民票を出している自治体で手続き。原則：勤務先から児童手当支給（給与と一緒）。勤務先から支給されない人には自治体が支給。</a:t>
            </a:r>
            <a:endParaRPr lang="en-US" altLang="ja-JP" sz="2400" dirty="0"/>
          </a:p>
        </p:txBody>
      </p:sp>
    </p:spTree>
    <p:extLst>
      <p:ext uri="{BB962C8B-B14F-4D97-AF65-F5344CB8AC3E}">
        <p14:creationId xmlns:p14="http://schemas.microsoft.com/office/powerpoint/2010/main" val="19187069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4FA11A-34E6-C7F5-F26B-CB00C31AF8A2}"/>
              </a:ext>
            </a:extLst>
          </p:cNvPr>
          <p:cNvSpPr>
            <a:spLocks noGrp="1"/>
          </p:cNvSpPr>
          <p:nvPr>
            <p:ph type="title"/>
          </p:nvPr>
        </p:nvSpPr>
        <p:spPr/>
        <p:txBody>
          <a:bodyPr/>
          <a:lstStyle/>
          <a:p>
            <a:r>
              <a:rPr lang="ja-JP" altLang="en-US" dirty="0"/>
              <a:t>その他の注意事項</a:t>
            </a:r>
            <a:endParaRPr lang="en-US" dirty="0"/>
          </a:p>
        </p:txBody>
      </p:sp>
      <p:sp>
        <p:nvSpPr>
          <p:cNvPr id="3" name="コンテンツ プレースホルダー 2">
            <a:extLst>
              <a:ext uri="{FF2B5EF4-FFF2-40B4-BE49-F238E27FC236}">
                <a16:creationId xmlns:a16="http://schemas.microsoft.com/office/drawing/2014/main" id="{4F849CF3-1013-E512-1089-08A67183F94E}"/>
              </a:ext>
            </a:extLst>
          </p:cNvPr>
          <p:cNvSpPr>
            <a:spLocks noGrp="1"/>
          </p:cNvSpPr>
          <p:nvPr>
            <p:ph idx="1"/>
          </p:nvPr>
        </p:nvSpPr>
        <p:spPr>
          <a:xfrm>
            <a:off x="566738" y="1752600"/>
            <a:ext cx="7967662" cy="4124672"/>
          </a:xfrm>
        </p:spPr>
        <p:txBody>
          <a:bodyPr/>
          <a:lstStyle/>
          <a:p>
            <a:pPr marL="0" indent="0">
              <a:buNone/>
            </a:pPr>
            <a:r>
              <a:rPr lang="en-US" altLang="ja-JP" dirty="0"/>
              <a:t>【</a:t>
            </a:r>
            <a:r>
              <a:rPr lang="ja-JP" altLang="en-US" dirty="0"/>
              <a:t>原則</a:t>
            </a:r>
            <a:r>
              <a:rPr lang="en-US" altLang="ja-JP" dirty="0"/>
              <a:t>】</a:t>
            </a:r>
            <a:r>
              <a:rPr lang="ja-JP" altLang="en-US" dirty="0"/>
              <a:t>児童が日本国内在住であれば支給</a:t>
            </a:r>
            <a:endParaRPr lang="en-US" altLang="ja-JP" dirty="0"/>
          </a:p>
          <a:p>
            <a:r>
              <a:rPr lang="ja-JP" altLang="en-US" dirty="0"/>
              <a:t>留学で海外在住→一定の要件を満せば</a:t>
            </a:r>
            <a:r>
              <a:rPr lang="en-US" altLang="ja-JP" dirty="0"/>
              <a:t>OK</a:t>
            </a:r>
            <a:endParaRPr lang="ja-JP" altLang="en-US" dirty="0"/>
          </a:p>
          <a:p>
            <a:r>
              <a:rPr lang="ja-JP" altLang="en-US" dirty="0"/>
              <a:t>父母が海外に在住→日本国内で児童を養育している人（父母指定者）に支給。</a:t>
            </a:r>
            <a:endParaRPr lang="en-US" altLang="ja-JP" dirty="0"/>
          </a:p>
          <a:p>
            <a:r>
              <a:rPr lang="ja-JP" altLang="en-US" dirty="0"/>
              <a:t>父母が離婚協議中などで別居→児童と同居している方に優先的に支給。</a:t>
            </a:r>
          </a:p>
          <a:p>
            <a:r>
              <a:rPr lang="ja-JP" altLang="en-US" dirty="0"/>
              <a:t>児童を養育している未成年後見人がいる場合は、その未成年後見人に支給。</a:t>
            </a:r>
          </a:p>
          <a:p>
            <a:endParaRPr lang="en-US" dirty="0"/>
          </a:p>
        </p:txBody>
      </p:sp>
      <p:sp>
        <p:nvSpPr>
          <p:cNvPr id="4" name="スライド番号プレースホルダー 3">
            <a:extLst>
              <a:ext uri="{FF2B5EF4-FFF2-40B4-BE49-F238E27FC236}">
                <a16:creationId xmlns:a16="http://schemas.microsoft.com/office/drawing/2014/main" id="{1413D0F2-C9A7-E4AF-FA33-6B51B3BE0F40}"/>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spTree>
    <p:extLst>
      <p:ext uri="{BB962C8B-B14F-4D97-AF65-F5344CB8AC3E}">
        <p14:creationId xmlns:p14="http://schemas.microsoft.com/office/powerpoint/2010/main" val="38243657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73246</TotalTime>
  <Words>2688</Words>
  <Application>Microsoft Office PowerPoint</Application>
  <PresentationFormat>画面に合わせる (4:3)</PresentationFormat>
  <Paragraphs>157</Paragraphs>
  <Slides>21</Slides>
  <Notes>16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21</vt:i4>
      </vt:variant>
    </vt:vector>
  </HeadingPairs>
  <TitlesOfParts>
    <vt:vector size="29" baseType="lpstr">
      <vt:lpstr>Google Sans</vt:lpstr>
      <vt:lpstr>ＭＳ Ｐゴシック</vt:lpstr>
      <vt:lpstr>ＭＳ 明朝</vt:lpstr>
      <vt:lpstr>ヒラギノ角ゴ Pro W3</vt:lpstr>
      <vt:lpstr>Arial</vt:lpstr>
      <vt:lpstr>Century</vt:lpstr>
      <vt:lpstr>Wingdings</vt:lpstr>
      <vt:lpstr>Profile</vt:lpstr>
      <vt:lpstr>第12回【社会手当制度】 社会手当制度の概要、児童手当、児童扶養手当等</vt:lpstr>
      <vt:lpstr>今日のお話</vt:lpstr>
      <vt:lpstr>     　  第6節　社会手当制度の概要         1.社会手当制度の概要      </vt:lpstr>
      <vt:lpstr>     　  第6節　社会手当制度の概要     　　　　  ２ .児童手当       </vt:lpstr>
      <vt:lpstr>【2】令和6(2024)年10月の児童手当制度改正</vt:lpstr>
      <vt:lpstr>改正前と改正後の比較</vt:lpstr>
      <vt:lpstr>具体的には？</vt:lpstr>
      <vt:lpstr>     　  第6節　社会手当制度の概要     　　　　  ２ .児童手当       </vt:lpstr>
      <vt:lpstr>その他の注意事項</vt:lpstr>
      <vt:lpstr>     　  第6節　社会手当制度の概要     　　　　  ２.児童手当       </vt:lpstr>
      <vt:lpstr>     　  第6節　社会手当制度の概要     　　　　  ２.児童手当       </vt:lpstr>
      <vt:lpstr>     　  第6節　社会手当制度の概要     　　　　  ３ .児童扶養手当       </vt:lpstr>
      <vt:lpstr>     　  第6節　社会手当制度の概要     　　　　  ３ .児童扶養手当       </vt:lpstr>
      <vt:lpstr>令和6(2024)年11月以降における制度改正について</vt:lpstr>
      <vt:lpstr>所得制限限度額（全部支給、一部支給の上限額）の引き上げ</vt:lpstr>
      <vt:lpstr>     　  第6節　社会手当制度の概要 ４ .障害児・障害者に対する社会手当等      </vt:lpstr>
      <vt:lpstr>     　  第6節　社会手当制度の概要 ４ .障害児・障害者に対する社会手当等       </vt:lpstr>
      <vt:lpstr>     　  第6節　社会手当制度の概要 ４ .障害児・障害者に対する社会手当等       </vt:lpstr>
      <vt:lpstr>     　  第6節　社会手当制度の概要 ４ .障害児・障害者に対する社会手当等       </vt:lpstr>
      <vt:lpstr>     　  第6節　社会手当制度の概要 ４ .障害児・障害者に対する社会手当等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960</cp:revision>
  <cp:lastPrinted>2023-12-05T08:29:49Z</cp:lastPrinted>
  <dcterms:created xsi:type="dcterms:W3CDTF">2016-04-06T06:30:45Z</dcterms:created>
  <dcterms:modified xsi:type="dcterms:W3CDTF">2025-01-20T02:55:12Z</dcterms:modified>
  <cp:category/>
</cp:coreProperties>
</file>