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6"/>
  </p:notesMasterIdLst>
  <p:handoutMasterIdLst>
    <p:handoutMasterId r:id="rId17"/>
  </p:handoutMasterIdLst>
  <p:sldIdLst>
    <p:sldId id="256" r:id="rId2"/>
    <p:sldId id="386" r:id="rId3"/>
    <p:sldId id="674" r:id="rId4"/>
    <p:sldId id="840" r:id="rId5"/>
    <p:sldId id="841" r:id="rId6"/>
    <p:sldId id="842" r:id="rId7"/>
    <p:sldId id="849" r:id="rId8"/>
    <p:sldId id="843" r:id="rId9"/>
    <p:sldId id="844" r:id="rId10"/>
    <p:sldId id="846" r:id="rId11"/>
    <p:sldId id="850" r:id="rId12"/>
    <p:sldId id="847" r:id="rId13"/>
    <p:sldId id="848" r:id="rId14"/>
    <p:sldId id="425" r:id="rId15"/>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3195" autoAdjust="0"/>
  </p:normalViewPr>
  <p:slideViewPr>
    <p:cSldViewPr>
      <p:cViewPr varScale="1">
        <p:scale>
          <a:sx n="66" d="100"/>
          <a:sy n="66" d="100"/>
        </p:scale>
        <p:origin x="1336" y="3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7"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25950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176187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14</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07484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59397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35088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37234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26068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684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laws.e-gov.go.jp/document?lawid=425AC000000010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aws.e-gov.go.jp/document?lawid=325AC000000014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ja.wikipedia.org/wiki/%E8%8A%B8%E8%83%BD%E4%BA%BA%E8%A6%AA%E6%97%8F%E7%94%9F%E6%B4%BB%E4%BF%9D%E8%AD%B7%E5%8F%97%E7%B5%A6%E9%A8%92%E5%8B%9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11</a:t>
            </a:r>
            <a:r>
              <a:rPr lang="ja-JP" altLang="en-US" sz="3200" dirty="0"/>
              <a:t>回</a:t>
            </a:r>
            <a:r>
              <a:rPr lang="en-US" altLang="ja-JP" sz="2800" dirty="0"/>
              <a:t>【</a:t>
            </a:r>
            <a:r>
              <a:rPr lang="ja-JP" altLang="en-US" sz="2800" dirty="0"/>
              <a:t>生活保護制度の概要</a:t>
            </a:r>
            <a:r>
              <a:rPr lang="en-US" altLang="ja-JP" sz="2800" dirty="0"/>
              <a:t>】</a:t>
            </a:r>
            <a:br>
              <a:rPr lang="en-US" altLang="ja-JP" sz="2800" dirty="0"/>
            </a:br>
            <a:r>
              <a:rPr lang="ja-JP" altLang="en-US" sz="2800" dirty="0"/>
              <a:t>目的、対象、給付の内容、財源構成</a:t>
            </a:r>
            <a:endParaRPr lang="en-US" altLang="ja-JP" sz="3200" dirty="0"/>
          </a:p>
        </p:txBody>
      </p:sp>
      <p:sp>
        <p:nvSpPr>
          <p:cNvPr id="3075" name="Rectangle 3"/>
          <p:cNvSpPr>
            <a:spLocks noGrp="1" noChangeArrowheads="1"/>
          </p:cNvSpPr>
          <p:nvPr>
            <p:ph type="subTitle" idx="1"/>
          </p:nvPr>
        </p:nvSpPr>
        <p:spPr>
          <a:xfrm>
            <a:off x="1331640" y="2723475"/>
            <a:ext cx="6912768" cy="3982125"/>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6</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 </a:t>
            </a:r>
            <a:endParaRPr lang="en-US" altLang="ja-JP" sz="2000" dirty="0"/>
          </a:p>
          <a:p>
            <a:pPr algn="ctr"/>
            <a:r>
              <a:rPr lang="ja-JP" altLang="en-US" sz="2000" dirty="0"/>
              <a:t>第５節　生活保護制度の概要　</a:t>
            </a:r>
            <a:endParaRPr lang="en-US" altLang="ja-JP" sz="2000" dirty="0"/>
          </a:p>
          <a:p>
            <a:pPr algn="ctr"/>
            <a:r>
              <a:rPr lang="ja-JP" altLang="en-US" sz="2000" dirty="0"/>
              <a:t>（１）公的扶助として生活保護制度</a:t>
            </a:r>
            <a:endParaRPr lang="en-US" altLang="ja-JP" sz="2000" dirty="0"/>
          </a:p>
          <a:p>
            <a:pPr algn="ctr"/>
            <a:r>
              <a:rPr lang="en-US" altLang="ja-JP" sz="2000" dirty="0"/>
              <a:t>(2)</a:t>
            </a:r>
            <a:r>
              <a:rPr lang="ja-JP" altLang="en-US" sz="2000" dirty="0"/>
              <a:t>生活保護制度の概要　</a:t>
            </a:r>
            <a:r>
              <a:rPr lang="en-US" altLang="ja-JP" sz="2000" dirty="0"/>
              <a:t>(3)</a:t>
            </a:r>
            <a:r>
              <a:rPr lang="ja-JP" altLang="en-US" sz="2000" dirty="0"/>
              <a:t>生活困窮者自立支援法　</a:t>
            </a:r>
            <a:endParaRPr lang="en-US" altLang="ja-JP" sz="2000" dirty="0"/>
          </a:p>
          <a:p>
            <a:pPr algn="ctr"/>
            <a:r>
              <a:rPr lang="ja-JP" altLang="en-US" sz="2000" dirty="0"/>
              <a:t>　</a:t>
            </a:r>
            <a:r>
              <a:rPr lang="en-US" altLang="ja-JP" sz="2000" dirty="0"/>
              <a:t>P.213-221</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ja-JP" altLang="en-US" sz="2800" dirty="0"/>
              <a:t>　</a:t>
            </a:r>
            <a:r>
              <a:rPr lang="en-US" altLang="ja-JP" sz="2800" dirty="0"/>
              <a:t>【</a:t>
            </a:r>
            <a:r>
              <a:rPr lang="ja-JP" altLang="en-US" sz="2800" dirty="0"/>
              <a:t>４</a:t>
            </a:r>
            <a:r>
              <a:rPr lang="en-US" altLang="ja-JP" sz="2800" dirty="0"/>
              <a:t>】</a:t>
            </a:r>
            <a:r>
              <a:rPr lang="ja-JP" altLang="en-US" sz="2800" dirty="0"/>
              <a:t>保護の種類および方法</a:t>
            </a: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8402" y="1700808"/>
            <a:ext cx="9135598" cy="4392488"/>
          </a:xfrm>
        </p:spPr>
        <p:txBody>
          <a:bodyPr/>
          <a:lstStyle/>
          <a:p>
            <a:pPr marL="0" indent="0" eaLnBrk="1" hangingPunct="1">
              <a:lnSpc>
                <a:spcPct val="90000"/>
              </a:lnSpc>
              <a:buNone/>
            </a:pPr>
            <a:r>
              <a:rPr lang="ja-JP" altLang="en-US" sz="2400" dirty="0"/>
              <a:t>生活保護には、非保護世帯の実際の生活上のニーズに対応するため、８種類の扶助がある。</a:t>
            </a:r>
            <a:endParaRPr lang="en-US" altLang="ja-JP" sz="2400" dirty="0"/>
          </a:p>
          <a:p>
            <a:pPr marL="0" indent="0" eaLnBrk="1" hangingPunct="1">
              <a:lnSpc>
                <a:spcPct val="90000"/>
              </a:lnSpc>
              <a:buNone/>
            </a:pPr>
            <a:r>
              <a:rPr lang="ja-JP" altLang="en-US" sz="2400" dirty="0"/>
              <a:t>生活扶助、教育扶助、住宅扶助、介護扶助、医療扶助、出産扶助、</a:t>
            </a:r>
            <a:endParaRPr lang="en-US" altLang="ja-JP" sz="2400" dirty="0"/>
          </a:p>
          <a:p>
            <a:pPr marL="0" indent="0" eaLnBrk="1" hangingPunct="1">
              <a:lnSpc>
                <a:spcPct val="90000"/>
              </a:lnSpc>
              <a:buNone/>
            </a:pPr>
            <a:r>
              <a:rPr lang="ja-JP" altLang="en-US" sz="2400" dirty="0"/>
              <a:t>生業扶助、葬祭扶助</a:t>
            </a:r>
            <a:endParaRPr lang="en-US" altLang="ja-JP" sz="2400" dirty="0"/>
          </a:p>
          <a:p>
            <a:pPr marL="0" indent="0" eaLnBrk="1" hangingPunct="1">
              <a:lnSpc>
                <a:spcPct val="90000"/>
              </a:lnSpc>
              <a:buNone/>
            </a:pPr>
            <a:r>
              <a:rPr lang="ja-JP" altLang="en-US" sz="2400" dirty="0"/>
              <a:t>＊各扶助ごとに厚生労働大臣が定める基準額が設定されている。</a:t>
            </a:r>
            <a:endParaRPr lang="en-US" altLang="ja-JP" sz="2400" dirty="0"/>
          </a:p>
          <a:p>
            <a:pPr marL="0" indent="0" eaLnBrk="1" hangingPunct="1">
              <a:lnSpc>
                <a:spcPct val="90000"/>
              </a:lnSpc>
              <a:buNone/>
            </a:pPr>
            <a:r>
              <a:rPr lang="ja-JP" altLang="en-US" sz="2400" dirty="0"/>
              <a:t>＊基準額は毎年１度、原則４月改定</a:t>
            </a:r>
            <a:endParaRPr lang="en-US" altLang="ja-JP" sz="2400" dirty="0"/>
          </a:p>
          <a:p>
            <a:pPr marL="0" indent="0" eaLnBrk="1" hangingPunct="1">
              <a:lnSpc>
                <a:spcPct val="90000"/>
              </a:lnSpc>
              <a:buNone/>
            </a:pPr>
            <a:r>
              <a:rPr lang="ja-JP" altLang="en-US" sz="2400" dirty="0"/>
              <a:t>＊被保護世帯の保護費は、世帯ニーズに合わせ、これらの扶助の組み合わせで決まる。</a:t>
            </a:r>
            <a:endParaRPr lang="en-US" altLang="ja-JP" sz="2400" dirty="0"/>
          </a:p>
          <a:p>
            <a:pPr marL="0" indent="0" eaLnBrk="1" hangingPunct="1">
              <a:lnSpc>
                <a:spcPct val="90000"/>
              </a:lnSpc>
              <a:buNone/>
            </a:pPr>
            <a:r>
              <a:rPr lang="ja-JP" altLang="en-US" sz="2400" dirty="0"/>
              <a:t>＊介護扶助、医療扶助はサービス給付、それ以外は現金給付。</a:t>
            </a:r>
            <a:endParaRPr lang="en-US" altLang="ja-JP" sz="2400" dirty="0"/>
          </a:p>
          <a:p>
            <a:pPr marL="0" indent="0" eaLnBrk="1" hangingPunct="1">
              <a:lnSpc>
                <a:spcPct val="90000"/>
              </a:lnSpc>
              <a:buNone/>
            </a:pPr>
            <a:r>
              <a:rPr lang="ja-JP" altLang="en-US" sz="2400" dirty="0"/>
              <a:t>＊原則：銀行振込。例外：窓口給付。</a:t>
            </a:r>
            <a:endParaRPr lang="en-US" altLang="ja-JP" sz="2400" dirty="0"/>
          </a:p>
          <a:p>
            <a:pPr marL="0" indent="0" eaLnBrk="1" hangingPunct="1">
              <a:lnSpc>
                <a:spcPct val="90000"/>
              </a:lnSpc>
              <a:buNone/>
            </a:pPr>
            <a:endParaRPr lang="en-US" altLang="ja-JP" sz="3200" dirty="0"/>
          </a:p>
        </p:txBody>
      </p:sp>
    </p:spTree>
    <p:extLst>
      <p:ext uri="{BB962C8B-B14F-4D97-AF65-F5344CB8AC3E}">
        <p14:creationId xmlns:p14="http://schemas.microsoft.com/office/powerpoint/2010/main" val="21797318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9C6D75-8ADB-2C34-8F72-D0CABBB812C3}"/>
              </a:ext>
            </a:extLst>
          </p:cNvPr>
          <p:cNvSpPr>
            <a:spLocks noGrp="1"/>
          </p:cNvSpPr>
          <p:nvPr>
            <p:ph type="title"/>
          </p:nvPr>
        </p:nvSpPr>
        <p:spPr>
          <a:xfrm>
            <a:off x="574675" y="304800"/>
            <a:ext cx="8001000" cy="1216025"/>
          </a:xfrm>
        </p:spPr>
        <p:txBody>
          <a:bodyPr wrap="square" anchor="t" anchorCtr="0">
            <a:normAutofit/>
          </a:bodyPr>
          <a:lstStyle/>
          <a:p>
            <a:r>
              <a:rPr lang="ja-JP" altLang="en-US" dirty="0"/>
              <a:t>図５－</a:t>
            </a:r>
            <a:r>
              <a:rPr lang="en-US" altLang="ja-JP" dirty="0"/>
              <a:t>27</a:t>
            </a:r>
            <a:r>
              <a:rPr lang="ja-JP" altLang="en-US" dirty="0"/>
              <a:t>　生活保護の扶助の種類</a:t>
            </a:r>
            <a:endParaRPr lang="en-US" dirty="0"/>
          </a:p>
        </p:txBody>
      </p:sp>
      <p:pic>
        <p:nvPicPr>
          <p:cNvPr id="5" name="図 4" descr="テーブル&#10;&#10;自動的に生成された説明">
            <a:extLst>
              <a:ext uri="{FF2B5EF4-FFF2-40B4-BE49-F238E27FC236}">
                <a16:creationId xmlns:a16="http://schemas.microsoft.com/office/drawing/2014/main" id="{EF3CFC2A-1F97-B1ED-7F0F-82094BD481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8073" y="1066352"/>
            <a:ext cx="7246295" cy="5579647"/>
          </a:xfrm>
          <a:prstGeom prst="rect">
            <a:avLst/>
          </a:prstGeom>
          <a:noFill/>
        </p:spPr>
      </p:pic>
      <p:sp>
        <p:nvSpPr>
          <p:cNvPr id="4" name="スライド番号プレースホルダー 3">
            <a:extLst>
              <a:ext uri="{FF2B5EF4-FFF2-40B4-BE49-F238E27FC236}">
                <a16:creationId xmlns:a16="http://schemas.microsoft.com/office/drawing/2014/main" id="{1CBCF290-7020-A879-D3AA-54A44ACF0632}"/>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11</a:t>
            </a:fld>
            <a:endParaRPr lang="en-US" altLang="ja-JP"/>
          </a:p>
        </p:txBody>
      </p:sp>
    </p:spTree>
    <p:extLst>
      <p:ext uri="{BB962C8B-B14F-4D97-AF65-F5344CB8AC3E}">
        <p14:creationId xmlns:p14="http://schemas.microsoft.com/office/powerpoint/2010/main" val="140836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323528" y="222557"/>
            <a:ext cx="8424936" cy="1262227"/>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ja-JP" altLang="en-US" sz="2800" dirty="0"/>
              <a:t>　</a:t>
            </a:r>
            <a:r>
              <a:rPr lang="en-US" altLang="ja-JP" sz="2800" dirty="0"/>
              <a:t>【</a:t>
            </a:r>
            <a:r>
              <a:rPr lang="ja-JP" altLang="en-US" sz="2800" dirty="0"/>
              <a:t>５</a:t>
            </a:r>
            <a:r>
              <a:rPr lang="en-US" altLang="ja-JP" sz="2800" dirty="0"/>
              <a:t>】</a:t>
            </a:r>
            <a:r>
              <a:rPr lang="ja-JP" altLang="en-US" sz="2800" dirty="0"/>
              <a:t>保護の実施機関・</a:t>
            </a:r>
            <a:r>
              <a:rPr lang="en-US" altLang="ja-JP" sz="2800" dirty="0"/>
              <a:t>【</a:t>
            </a:r>
            <a:r>
              <a:rPr lang="ja-JP" altLang="en-US" sz="2800" dirty="0"/>
              <a:t>６</a:t>
            </a:r>
            <a:r>
              <a:rPr lang="en-US" altLang="ja-JP" sz="2800" dirty="0"/>
              <a:t>】</a:t>
            </a:r>
            <a:r>
              <a:rPr lang="ja-JP" altLang="en-US" sz="2800" dirty="0"/>
              <a:t>財源</a:t>
            </a:r>
            <a:br>
              <a:rPr lang="en-US" altLang="ja-JP" sz="2800" dirty="0"/>
            </a:br>
            <a:br>
              <a:rPr lang="en-US" altLang="ja-JP" sz="24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8402" y="1700808"/>
            <a:ext cx="8524038" cy="4176464"/>
          </a:xfrm>
        </p:spPr>
        <p:txBody>
          <a:bodyPr/>
          <a:lstStyle/>
          <a:p>
            <a:pPr marL="0" indent="0" eaLnBrk="1" hangingPunct="1">
              <a:lnSpc>
                <a:spcPct val="90000"/>
              </a:lnSpc>
              <a:buNone/>
            </a:pPr>
            <a:r>
              <a:rPr lang="en-US" altLang="ja-JP" sz="2400" dirty="0"/>
              <a:t>【</a:t>
            </a:r>
            <a:r>
              <a:rPr lang="ja-JP" altLang="en-US" sz="2400" dirty="0"/>
              <a:t>５</a:t>
            </a:r>
            <a:r>
              <a:rPr lang="en-US" altLang="ja-JP" sz="2400" dirty="0"/>
              <a:t>】</a:t>
            </a:r>
            <a:r>
              <a:rPr lang="ja-JP" altLang="en-US" sz="2400" dirty="0"/>
              <a:t>生活保護の実施機関は、法律上は、都道府県知事、市長、町村長とされているが、その権限は</a:t>
            </a:r>
            <a:r>
              <a:rPr lang="zh-TW" altLang="en-US" sz="2400" dirty="0"/>
              <a:t>都道府県</a:t>
            </a:r>
            <a:r>
              <a:rPr lang="ja-JP" altLang="en-US" sz="2400" dirty="0"/>
              <a:t>・市町村の</a:t>
            </a:r>
            <a:r>
              <a:rPr lang="ja-JP" altLang="en-US" sz="2400" dirty="0">
                <a:solidFill>
                  <a:srgbClr val="FF0000"/>
                </a:solidFill>
              </a:rPr>
              <a:t>福祉事務所。</a:t>
            </a:r>
            <a:r>
              <a:rPr lang="ja-JP" altLang="en-US" sz="2400" dirty="0"/>
              <a:t>実際の現場で保護にあたるのは、社会福祉法で定められた</a:t>
            </a:r>
            <a:r>
              <a:rPr lang="ja-JP" altLang="en-US" sz="2400" dirty="0">
                <a:solidFill>
                  <a:schemeClr val="accent2"/>
                </a:solidFill>
              </a:rPr>
              <a:t>現業員（通称：ケースワーカー</a:t>
            </a:r>
            <a:r>
              <a:rPr lang="en-US" altLang="ja-JP" sz="2400" dirty="0">
                <a:solidFill>
                  <a:schemeClr val="accent2"/>
                </a:solidFill>
              </a:rPr>
              <a:t>CW)</a:t>
            </a:r>
            <a:r>
              <a:rPr lang="ja-JP" altLang="en-US" sz="2400" dirty="0">
                <a:solidFill>
                  <a:schemeClr val="accent2"/>
                </a:solidFill>
              </a:rPr>
              <a:t>：</a:t>
            </a:r>
            <a:r>
              <a:rPr lang="ja-JP" altLang="en-US" sz="2400" dirty="0"/>
              <a:t>担当地区の被保護世帯を適宜訪問し、被保護者の生活状況の調査・相談業務・指導を行う。</a:t>
            </a:r>
            <a:r>
              <a:rPr lang="ja-JP" altLang="en-US" sz="2400" dirty="0">
                <a:solidFill>
                  <a:schemeClr val="accent2"/>
                </a:solidFill>
              </a:rPr>
              <a:t>民生委員</a:t>
            </a:r>
            <a:r>
              <a:rPr lang="ja-JP" altLang="en-US" sz="2400" dirty="0"/>
              <a:t>：協力機関として被保護者の発見・通告、生活状況の調査。</a:t>
            </a:r>
            <a:endParaRPr lang="en-US" altLang="ja-JP" sz="2400" dirty="0"/>
          </a:p>
          <a:p>
            <a:pPr marL="0" indent="0" eaLnBrk="1" hangingPunct="1">
              <a:lnSpc>
                <a:spcPct val="90000"/>
              </a:lnSpc>
              <a:buNone/>
            </a:pPr>
            <a:r>
              <a:rPr lang="en-US" altLang="ja-JP" sz="2400" dirty="0"/>
              <a:t>【</a:t>
            </a:r>
            <a:r>
              <a:rPr lang="ja-JP" altLang="en-US" sz="2400" dirty="0"/>
              <a:t>６</a:t>
            </a:r>
            <a:r>
              <a:rPr lang="en-US" altLang="ja-JP" sz="2400" dirty="0"/>
              <a:t>】</a:t>
            </a:r>
            <a:r>
              <a:rPr lang="ja-JP" altLang="en-US" sz="2400" dirty="0"/>
              <a:t>生活保護の財源は、すべて税財源（一般財源）。保護費＋保護施設事務費費＋委託事務費の４分の３を国が負担、残り４分の１を実施機関の自治体が負担。</a:t>
            </a:r>
            <a:endParaRPr lang="en-US" altLang="ja-JP" sz="2400" dirty="0"/>
          </a:p>
          <a:p>
            <a:pPr marL="0" indent="0" eaLnBrk="1" hangingPunct="1">
              <a:lnSpc>
                <a:spcPct val="90000"/>
              </a:lnSpc>
              <a:buNone/>
            </a:pPr>
            <a:r>
              <a:rPr lang="ja-JP" altLang="en-US" sz="2400" dirty="0"/>
              <a:t>★従って、被生活保護世帯の多い自治体では、その分、財政負荷が掛かる。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721813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323528" y="222557"/>
            <a:ext cx="8424936" cy="1262227"/>
          </a:xfrm>
        </p:spPr>
        <p:txBody>
          <a:bodyPr anchor="ctr"/>
          <a:lstStyle/>
          <a:p>
            <a:pPr marL="438150" lvl="1" eaLnBrk="1" hangingPunct="1">
              <a:lnSpc>
                <a:spcPct val="90000"/>
              </a:lnSpc>
            </a:pPr>
            <a:br>
              <a:rPr lang="en-US" altLang="ja-JP" sz="2800" dirty="0"/>
            </a:br>
            <a:br>
              <a:rPr lang="en-US" altLang="ja-JP" sz="2800" dirty="0"/>
            </a:br>
            <a:br>
              <a:rPr lang="en-US" altLang="ja-JP" sz="2800" dirty="0"/>
            </a:br>
            <a:r>
              <a:rPr lang="ja-JP" altLang="en-US" sz="2800" dirty="0"/>
              <a:t>　第５節　生活保護制度の概要　</a:t>
            </a:r>
            <a:br>
              <a:rPr lang="ja-JP" altLang="en-US" sz="2800" dirty="0"/>
            </a:br>
            <a:r>
              <a:rPr lang="ja-JP" altLang="en-US" sz="2800" dirty="0"/>
              <a:t>　　３</a:t>
            </a:r>
            <a:r>
              <a:rPr lang="en-US" altLang="ja-JP" sz="2800" dirty="0"/>
              <a:t>. </a:t>
            </a:r>
            <a:r>
              <a:rPr lang="ja-JP" altLang="en-US" sz="2800" dirty="0">
                <a:hlinkClick r:id="rId3"/>
              </a:rPr>
              <a:t>生活困窮者自立支援法</a:t>
            </a:r>
            <a:br>
              <a:rPr lang="en-US" altLang="ja-JP" sz="2800" dirty="0"/>
            </a:br>
            <a:r>
              <a:rPr lang="ja-JP" altLang="en-US" sz="2800" dirty="0"/>
              <a:t>　</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00808"/>
            <a:ext cx="8424936" cy="4392488"/>
          </a:xfrm>
        </p:spPr>
        <p:txBody>
          <a:bodyPr/>
          <a:lstStyle/>
          <a:p>
            <a:pPr marL="0" indent="0" eaLnBrk="1" hangingPunct="1">
              <a:lnSpc>
                <a:spcPct val="90000"/>
              </a:lnSpc>
              <a:buNone/>
            </a:pPr>
            <a:r>
              <a:rPr lang="ja-JP" altLang="en-US" sz="2400" dirty="0"/>
              <a:t>生活困窮者自立支援法（</a:t>
            </a:r>
            <a:r>
              <a:rPr lang="en-US" altLang="ja-JP" sz="2400" dirty="0"/>
              <a:t> 2013</a:t>
            </a:r>
            <a:r>
              <a:rPr lang="ja-JP" altLang="en-US" sz="2400" dirty="0"/>
              <a:t>（</a:t>
            </a:r>
            <a:r>
              <a:rPr lang="en-US" altLang="ja-JP" sz="2400" dirty="0"/>
              <a:t>H25)</a:t>
            </a:r>
            <a:r>
              <a:rPr lang="ja-JP" altLang="en-US" sz="2400" dirty="0"/>
              <a:t>年成立・</a:t>
            </a:r>
            <a:r>
              <a:rPr lang="en-US" altLang="ja-JP" sz="2400" dirty="0"/>
              <a:t>2015</a:t>
            </a:r>
            <a:r>
              <a:rPr lang="ja-JP" altLang="en-US" sz="2400" dirty="0"/>
              <a:t>年（</a:t>
            </a:r>
            <a:r>
              <a:rPr lang="en-US" altLang="ja-JP" sz="2400" dirty="0"/>
              <a:t>H27)</a:t>
            </a:r>
            <a:r>
              <a:rPr lang="ja-JP" altLang="en-US" sz="2400" dirty="0"/>
              <a:t>施行）：生活保護に至る前／保護脱却の段階での自立支援の強化を図る。「求職者支援法」と合わせ、社会福祉の「</a:t>
            </a:r>
            <a:r>
              <a:rPr lang="ja-JP" altLang="en-US" sz="2400" dirty="0">
                <a:solidFill>
                  <a:srgbClr val="FF0000"/>
                </a:solidFill>
              </a:rPr>
              <a:t>第２のセーフティネット</a:t>
            </a:r>
            <a:r>
              <a:rPr lang="ja-JP" altLang="en-US" sz="2400" dirty="0"/>
              <a:t>」と位置づけられている。</a:t>
            </a:r>
            <a:endParaRPr lang="en-US" altLang="ja-JP" sz="2400" dirty="0"/>
          </a:p>
          <a:p>
            <a:pPr marL="0" indent="0" eaLnBrk="1" hangingPunct="1">
              <a:lnSpc>
                <a:spcPct val="90000"/>
              </a:lnSpc>
              <a:buNone/>
            </a:pPr>
            <a:r>
              <a:rPr lang="en-US" altLang="ja-JP" sz="2400" dirty="0"/>
              <a:t>【1】</a:t>
            </a:r>
            <a:r>
              <a:rPr lang="ja-JP" altLang="en-US" sz="2400" dirty="0"/>
              <a:t>自立支援事業</a:t>
            </a:r>
            <a:endParaRPr lang="en-US" altLang="ja-JP" sz="2400" dirty="0"/>
          </a:p>
          <a:p>
            <a:pPr marL="0" indent="0" eaLnBrk="1" hangingPunct="1">
              <a:lnSpc>
                <a:spcPct val="90000"/>
              </a:lnSpc>
              <a:buNone/>
            </a:pPr>
            <a:r>
              <a:rPr lang="ja-JP" altLang="en-US" sz="2400" dirty="0"/>
              <a:t>生活困窮者及びその家族・その関係者からの相談に応じ、必要な情報の提供及び助言、関係機関との連絡調整・訓練事業のあっせんを行う。</a:t>
            </a:r>
            <a:endParaRPr lang="en-US" altLang="ja-JP" sz="2400" dirty="0"/>
          </a:p>
          <a:p>
            <a:pPr marL="0" indent="0" eaLnBrk="1" hangingPunct="1">
              <a:lnSpc>
                <a:spcPct val="90000"/>
              </a:lnSpc>
              <a:buNone/>
            </a:pPr>
            <a:r>
              <a:rPr lang="en-US" altLang="ja-JP" sz="2400" dirty="0"/>
              <a:t>【2】</a:t>
            </a:r>
            <a:r>
              <a:rPr lang="ja-JP" altLang="en-US" sz="2400" dirty="0"/>
              <a:t>住宅確保給付金</a:t>
            </a:r>
            <a:endParaRPr lang="en-US" altLang="ja-JP" sz="2400" dirty="0"/>
          </a:p>
          <a:p>
            <a:pPr marL="0" indent="0" eaLnBrk="1" hangingPunct="1">
              <a:lnSpc>
                <a:spcPct val="90000"/>
              </a:lnSpc>
              <a:buNone/>
            </a:pPr>
            <a:r>
              <a:rPr lang="ja-JP" altLang="en-US" sz="2400" dirty="0"/>
              <a:t>離職してホームレス状態となった人で、就職を容易にするため住居を確保する必要があると認められる人に対し給付金を支給する。</a:t>
            </a:r>
            <a:endParaRPr lang="en-US" altLang="ja-JP" sz="2400" dirty="0"/>
          </a:p>
        </p:txBody>
      </p:sp>
    </p:spTree>
    <p:extLst>
      <p:ext uri="{BB962C8B-B14F-4D97-AF65-F5344CB8AC3E}">
        <p14:creationId xmlns:p14="http://schemas.microsoft.com/office/powerpoint/2010/main" val="19120091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　</a:t>
            </a:r>
          </a:p>
          <a:p>
            <a:pPr marL="0" indent="0">
              <a:buNone/>
            </a:pPr>
            <a:r>
              <a:rPr lang="en-US" altLang="ja-JP" sz="3200" dirty="0"/>
              <a:t>12. 1</a:t>
            </a:r>
            <a:r>
              <a:rPr lang="ja-JP" altLang="en-US" sz="3200" dirty="0"/>
              <a:t>月</a:t>
            </a:r>
            <a:r>
              <a:rPr lang="en-US" altLang="ja-JP" sz="3200" dirty="0"/>
              <a:t>20</a:t>
            </a:r>
            <a:r>
              <a:rPr lang="ja-JP" altLang="en-US" sz="3200" dirty="0"/>
              <a:t>日</a:t>
            </a:r>
            <a:r>
              <a:rPr lang="en-US" altLang="ja-JP" sz="3200" dirty="0"/>
              <a:t>【</a:t>
            </a:r>
            <a:r>
              <a:rPr lang="ja-JP" altLang="en-US" sz="3200" dirty="0"/>
              <a:t>社会手当制度</a:t>
            </a:r>
            <a:r>
              <a:rPr lang="en-US" altLang="ja-JP" sz="3200" dirty="0"/>
              <a:t>】</a:t>
            </a:r>
            <a:r>
              <a:rPr lang="ja-JP" altLang="en-US" sz="3200" dirty="0"/>
              <a:t>社会手当制度の概要、児童手当、児童扶養手当等第</a:t>
            </a:r>
            <a:r>
              <a:rPr lang="en-US" altLang="ja-JP" sz="3200" dirty="0"/>
              <a:t>5</a:t>
            </a:r>
            <a:r>
              <a:rPr lang="ja-JP" altLang="en-US" sz="3200" dirty="0"/>
              <a:t>章社会保障制度の体系 第</a:t>
            </a:r>
            <a:r>
              <a:rPr lang="en-US" altLang="ja-JP" sz="3200" dirty="0"/>
              <a:t>6</a:t>
            </a:r>
            <a:r>
              <a:rPr lang="ja-JP" altLang="en-US" sz="3200" dirty="0"/>
              <a:t>節　社会手当制度の概要</a:t>
            </a:r>
            <a:r>
              <a:rPr lang="en-US" altLang="ja-JP" sz="3200" dirty="0"/>
              <a:t> (1)</a:t>
            </a:r>
            <a:r>
              <a:rPr lang="ja-JP" altLang="en-US" sz="3200" dirty="0"/>
              <a:t>社会手当制度の概要</a:t>
            </a:r>
            <a:r>
              <a:rPr lang="en-US" altLang="ja-JP" sz="3200" dirty="0"/>
              <a:t>(2)</a:t>
            </a:r>
            <a:r>
              <a:rPr lang="ja-JP" altLang="en-US" sz="3200" dirty="0"/>
              <a:t>児童手当</a:t>
            </a:r>
            <a:r>
              <a:rPr lang="en-US" altLang="ja-JP" sz="3200" dirty="0"/>
              <a:t>(3)</a:t>
            </a:r>
            <a:r>
              <a:rPr lang="ja-JP" altLang="en-US" sz="3200" dirty="0"/>
              <a:t>児童扶養手当制度　</a:t>
            </a:r>
            <a:endParaRPr lang="en-US" altLang="ja-JP" sz="3200" dirty="0"/>
          </a:p>
          <a:p>
            <a:pPr marL="0" indent="0">
              <a:buNone/>
            </a:pPr>
            <a:r>
              <a:rPr lang="en-US" altLang="ja-JP" sz="3200" dirty="0"/>
              <a:t>P.222-225</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 </a:t>
            </a:r>
          </a:p>
          <a:p>
            <a:pPr marL="438150" lvl="1" indent="0" eaLnBrk="1" hangingPunct="1">
              <a:lnSpc>
                <a:spcPct val="90000"/>
              </a:lnSpc>
              <a:buNone/>
            </a:pPr>
            <a:r>
              <a:rPr lang="ja-JP" altLang="en-US" sz="2400" dirty="0"/>
              <a:t>第５節　生活保護制度の概要　</a:t>
            </a:r>
          </a:p>
          <a:p>
            <a:pPr marL="438150" lvl="1" indent="0" eaLnBrk="1" hangingPunct="1">
              <a:lnSpc>
                <a:spcPct val="90000"/>
              </a:lnSpc>
              <a:buNone/>
            </a:pPr>
            <a:r>
              <a:rPr lang="en-US" altLang="ja-JP" sz="2400" dirty="0"/>
              <a:t>1.</a:t>
            </a:r>
            <a:r>
              <a:rPr lang="ja-JP" altLang="en-US" sz="2400" dirty="0"/>
              <a:t>公的扶助として生活保護制度</a:t>
            </a:r>
            <a:endParaRPr lang="en-US" altLang="ja-JP" sz="2400" dirty="0"/>
          </a:p>
          <a:p>
            <a:pPr marL="438150" lvl="1" indent="0" eaLnBrk="1" hangingPunct="1">
              <a:lnSpc>
                <a:spcPct val="90000"/>
              </a:lnSpc>
              <a:buNone/>
            </a:pPr>
            <a:r>
              <a:rPr lang="en-US" altLang="ja-JP" sz="2400" dirty="0"/>
              <a:t>2.</a:t>
            </a:r>
            <a:r>
              <a:rPr lang="ja-JP" altLang="en-US" sz="2400" dirty="0"/>
              <a:t>生活保護制度の概要　</a:t>
            </a:r>
            <a:r>
              <a:rPr lang="en-US" altLang="ja-JP" sz="2400" dirty="0"/>
              <a:t>3.</a:t>
            </a:r>
            <a:r>
              <a:rPr lang="ja-JP" altLang="en-US" sz="2400" dirty="0"/>
              <a:t>生活困窮者自立支援法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59532" y="3291726"/>
            <a:ext cx="8424936" cy="3170099"/>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ja-JP" altLang="en-US" sz="2000" dirty="0">
              <a:solidFill>
                <a:srgbClr val="FF0000"/>
              </a:solidFill>
            </a:endParaRPr>
          </a:p>
          <a:p>
            <a:r>
              <a:rPr lang="ja-JP" altLang="en-US" sz="2000" dirty="0"/>
              <a:t>１）生活保護法は憲法</a:t>
            </a:r>
            <a:r>
              <a:rPr lang="en-US" altLang="ja-JP" sz="2000" dirty="0"/>
              <a:t>25</a:t>
            </a:r>
            <a:r>
              <a:rPr lang="ja-JP" altLang="en-US" sz="2000" dirty="0"/>
              <a:t>条（生存権）「すべて国民は、健康で文化的な最低限度の生活を営む権利を有する。国は、すべての生活部面について、社会福祉、社会保障及び公衆衛生の向上及び増進に努めなければならない」に基づく。</a:t>
            </a:r>
            <a:endParaRPr lang="en-US" altLang="ja-JP" sz="2000" dirty="0"/>
          </a:p>
          <a:p>
            <a:r>
              <a:rPr lang="ja-JP" altLang="en-US" sz="2000" dirty="0"/>
              <a:t>２）基本原理：①国家責任</a:t>
            </a:r>
            <a:r>
              <a:rPr lang="en-US" altLang="ja-JP" sz="2000" dirty="0"/>
              <a:t>(</a:t>
            </a:r>
            <a:r>
              <a:rPr lang="ja-JP" altLang="en-US" sz="2000" dirty="0"/>
              <a:t>全額公費負担・税財源</a:t>
            </a:r>
            <a:r>
              <a:rPr lang="en-US" altLang="ja-JP" sz="2000" dirty="0"/>
              <a:t>)②</a:t>
            </a:r>
            <a:r>
              <a:rPr lang="ja-JP" altLang="en-US" sz="2000" dirty="0"/>
              <a:t>無差別平等（すべて国民が対象）➂最低生活保護（健康で文化的な生活水準の保障）④補足性の原理（資産調査あり）。</a:t>
            </a:r>
            <a:endParaRPr lang="en-US" altLang="ja-JP" sz="2000" dirty="0"/>
          </a:p>
          <a:p>
            <a:r>
              <a:rPr lang="ja-JP" altLang="en-US" sz="2000" dirty="0"/>
              <a:t>３）基本原則：①申請保護（要保護者、その扶養義務者・同居親族の申請）②基準及び程度（厚生労大臣の定める基準）➂必要即応（</a:t>
            </a:r>
            <a:r>
              <a:rPr lang="en-US" altLang="ja-JP" sz="2000" dirty="0"/>
              <a:t>CW</a:t>
            </a:r>
            <a:r>
              <a:rPr lang="ja-JP" altLang="en-US" sz="2000" dirty="0"/>
              <a:t>はケース・バイ・ケース！）④世帯単位（世帯全体が困窮）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第５節　生活保護制度の概要　</a:t>
            </a:r>
            <a:br>
              <a:rPr lang="ja-JP" altLang="en-US" sz="2800" dirty="0"/>
            </a:br>
            <a:r>
              <a:rPr lang="ja-JP" altLang="en-US" sz="2800" dirty="0"/>
              <a:t>  １</a:t>
            </a:r>
            <a:r>
              <a:rPr lang="en-US" altLang="ja-JP" sz="2800" dirty="0"/>
              <a:t>.</a:t>
            </a:r>
            <a:r>
              <a:rPr lang="ja-JP" altLang="en-US" sz="2800" dirty="0"/>
              <a:t>公的扶助として生活保護制度</a:t>
            </a: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293813" cy="4143117"/>
          </a:xfrm>
        </p:spPr>
        <p:txBody>
          <a:bodyPr/>
          <a:lstStyle/>
          <a:p>
            <a:pPr marL="0" indent="0" eaLnBrk="1" hangingPunct="1">
              <a:lnSpc>
                <a:spcPct val="90000"/>
              </a:lnSpc>
              <a:buNone/>
            </a:pPr>
            <a:r>
              <a:rPr lang="ja-JP" altLang="en-US" sz="2400" dirty="0"/>
              <a:t>社会保障の方式としては、社会保険方式と社会扶助方式があり、後者の社会扶助には、公的扶助と社会福祉（社会手当、社会サービス）がある（第</a:t>
            </a:r>
            <a:r>
              <a:rPr lang="en-US" altLang="ja-JP" sz="2400" dirty="0"/>
              <a:t>4</a:t>
            </a:r>
            <a:r>
              <a:rPr lang="ja-JP" altLang="en-US" sz="2400" dirty="0"/>
              <a:t>章参照）。</a:t>
            </a:r>
            <a:endParaRPr lang="en-US" altLang="ja-JP" sz="2400" dirty="0"/>
          </a:p>
          <a:p>
            <a:pPr marL="0" indent="0" eaLnBrk="1" hangingPunct="1">
              <a:lnSpc>
                <a:spcPct val="90000"/>
              </a:lnSpc>
              <a:buNone/>
            </a:pPr>
            <a:r>
              <a:rPr lang="ja-JP" altLang="en-US" sz="2400" dirty="0"/>
              <a:t>公的扶助の中心＝生活保護制度</a:t>
            </a:r>
            <a:endParaRPr lang="en-US" altLang="ja-JP" sz="2400" dirty="0"/>
          </a:p>
          <a:p>
            <a:pPr marL="0" indent="0" eaLnBrk="1" hangingPunct="1">
              <a:lnSpc>
                <a:spcPct val="90000"/>
              </a:lnSpc>
              <a:buNone/>
            </a:pPr>
            <a:r>
              <a:rPr lang="ja-JP" altLang="en-US" sz="2400" dirty="0"/>
              <a:t>生活保護法の根拠＝日本国憲法の第</a:t>
            </a:r>
            <a:r>
              <a:rPr lang="en-US" altLang="ja-JP" sz="2400" dirty="0"/>
              <a:t>25</a:t>
            </a:r>
            <a:r>
              <a:rPr lang="ja-JP" altLang="en-US" sz="2400" dirty="0"/>
              <a:t>条（</a:t>
            </a:r>
            <a:r>
              <a:rPr lang="ja-JP" altLang="en-US" sz="2400" dirty="0">
                <a:solidFill>
                  <a:srgbClr val="FF0000"/>
                </a:solidFill>
              </a:rPr>
              <a:t>生存権</a:t>
            </a:r>
            <a:r>
              <a:rPr lang="ja-JP" altLang="en-US" sz="2400" dirty="0"/>
              <a:t>）</a:t>
            </a:r>
            <a:endParaRPr lang="en-US" altLang="ja-JP" sz="2400" dirty="0"/>
          </a:p>
          <a:p>
            <a:pPr marL="0" indent="0" eaLnBrk="1" hangingPunct="1">
              <a:lnSpc>
                <a:spcPct val="90000"/>
              </a:lnSpc>
              <a:buNone/>
            </a:pPr>
            <a:r>
              <a:rPr lang="ja-JP" altLang="en-US" sz="2400" dirty="0"/>
              <a:t>第二十五条　すべて国民は、</a:t>
            </a:r>
            <a:r>
              <a:rPr lang="ja-JP" altLang="en-US" sz="2400" dirty="0">
                <a:solidFill>
                  <a:srgbClr val="FF0000"/>
                </a:solidFill>
              </a:rPr>
              <a:t>健康で文化的な最低限度の生活を営む権利</a:t>
            </a:r>
            <a:r>
              <a:rPr lang="ja-JP" altLang="en-US" sz="2400" dirty="0"/>
              <a:t>を有する。</a:t>
            </a:r>
          </a:p>
          <a:p>
            <a:pPr marL="0" indent="0" eaLnBrk="1" hangingPunct="1">
              <a:lnSpc>
                <a:spcPct val="90000"/>
              </a:lnSpc>
              <a:buNone/>
            </a:pPr>
            <a:r>
              <a:rPr lang="ja-JP" altLang="en-US" sz="2400" dirty="0"/>
              <a:t>②　国は、すべての生活部面について、社会福祉、社会保障及び公衆衛生の向上及び増進に努めなければならない。</a:t>
            </a:r>
            <a:endParaRPr lang="en-US" altLang="ja-JP" sz="2400" dirty="0"/>
          </a:p>
          <a:p>
            <a:pPr marL="0" indent="0" eaLnBrk="1" hangingPunct="1">
              <a:lnSpc>
                <a:spcPct val="90000"/>
              </a:lnSpc>
              <a:buNone/>
            </a:pPr>
            <a:r>
              <a:rPr lang="ja-JP" altLang="en-US" sz="2400" dirty="0"/>
              <a:t>★第３章第３節社会保障の理念</a:t>
            </a:r>
            <a:r>
              <a:rPr lang="en-US" altLang="ja-JP" sz="2400" dirty="0"/>
              <a:t>【</a:t>
            </a:r>
            <a:r>
              <a:rPr lang="ja-JP" altLang="en-US" sz="2400" dirty="0"/>
              <a:t>１</a:t>
            </a:r>
            <a:r>
              <a:rPr lang="en-US" altLang="ja-JP" sz="2400" dirty="0"/>
              <a:t>】</a:t>
            </a:r>
            <a:r>
              <a:rPr lang="ja-JP" altLang="en-US" sz="2400" dirty="0"/>
              <a:t>生存権</a:t>
            </a:r>
            <a:r>
              <a:rPr lang="en-US" altLang="ja-JP" sz="2400" dirty="0"/>
              <a:t>p.37</a:t>
            </a:r>
          </a:p>
          <a:p>
            <a:pPr marL="0" indent="0" eaLnBrk="1" hangingPunct="1">
              <a:lnSpc>
                <a:spcPct val="90000"/>
              </a:lnSpc>
              <a:buNone/>
            </a:pPr>
            <a:r>
              <a:rPr lang="ja-JP" altLang="en-US" sz="2400" dirty="0">
                <a:solidFill>
                  <a:srgbClr val="FF0000"/>
                </a:solidFill>
              </a:rPr>
              <a:t>　生活保護は社会における「最後のセーフティネット」</a:t>
            </a:r>
            <a:endParaRPr lang="en-US" altLang="ja-JP" sz="2400" dirty="0">
              <a:solidFill>
                <a:srgbClr val="FF0000"/>
              </a:solidFill>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420371" cy="4287133"/>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t>生活保護の目的</a:t>
            </a:r>
            <a:endParaRPr lang="en-US" altLang="ja-JP" sz="2400" dirty="0">
              <a:hlinkClick r:id="rId3"/>
            </a:endParaRPr>
          </a:p>
          <a:p>
            <a:pPr marL="0" indent="0" eaLnBrk="1" hangingPunct="1">
              <a:lnSpc>
                <a:spcPct val="90000"/>
              </a:lnSpc>
              <a:buNone/>
            </a:pPr>
            <a:r>
              <a:rPr lang="ja-JP" altLang="en-US" sz="2400" dirty="0">
                <a:hlinkClick r:id="rId3"/>
              </a:rPr>
              <a:t>生活保護法　第１条</a:t>
            </a:r>
            <a:r>
              <a:rPr lang="ja-JP" altLang="en-US" sz="2400" dirty="0"/>
              <a:t>（この法律の目的）</a:t>
            </a:r>
          </a:p>
          <a:p>
            <a:pPr marL="0" indent="0" eaLnBrk="1" hangingPunct="1">
              <a:lnSpc>
                <a:spcPct val="90000"/>
              </a:lnSpc>
              <a:buNone/>
            </a:pPr>
            <a:r>
              <a:rPr lang="ja-JP" altLang="en-US" sz="2400" dirty="0"/>
              <a:t>第一条　この法律は、日本国憲法第二十五条に規定する理念に基き、国が</a:t>
            </a:r>
            <a:r>
              <a:rPr lang="ja-JP" altLang="en-US" sz="2400" u="sng" dirty="0">
                <a:solidFill>
                  <a:srgbClr val="FF0000"/>
                </a:solidFill>
              </a:rPr>
              <a:t>生活に困窮するすべての国民</a:t>
            </a:r>
            <a:r>
              <a:rPr lang="ja-JP" altLang="en-US" sz="2400" dirty="0"/>
              <a:t>に対し、</a:t>
            </a:r>
            <a:r>
              <a:rPr lang="ja-JP" altLang="en-US" sz="2400" u="sng" dirty="0">
                <a:solidFill>
                  <a:srgbClr val="FF0000"/>
                </a:solidFill>
              </a:rPr>
              <a:t>その困窮の程度に応じ、必要な保護</a:t>
            </a:r>
            <a:r>
              <a:rPr lang="ja-JP" altLang="en-US" sz="2400" dirty="0"/>
              <a:t>を行い、その</a:t>
            </a:r>
            <a:r>
              <a:rPr lang="ja-JP" altLang="en-US" sz="2400" u="sng" dirty="0">
                <a:solidFill>
                  <a:srgbClr val="FF0000"/>
                </a:solidFill>
              </a:rPr>
              <a:t>最低限度の生活を保障する</a:t>
            </a:r>
            <a:r>
              <a:rPr lang="ja-JP" altLang="en-US" sz="2400" dirty="0"/>
              <a:t>とともに、</a:t>
            </a:r>
            <a:r>
              <a:rPr lang="ja-JP" altLang="en-US" sz="2400" u="sng" dirty="0">
                <a:solidFill>
                  <a:srgbClr val="FF0000"/>
                </a:solidFill>
              </a:rPr>
              <a:t>その自立を助長することを目的</a:t>
            </a:r>
            <a:r>
              <a:rPr lang="ja-JP" altLang="en-US" sz="2400" dirty="0"/>
              <a:t>とする。</a:t>
            </a:r>
            <a:endParaRPr lang="en-US" altLang="ja-JP" sz="2400" dirty="0"/>
          </a:p>
          <a:p>
            <a:pPr marL="0" indent="0" eaLnBrk="1" hangingPunct="1">
              <a:lnSpc>
                <a:spcPct val="90000"/>
              </a:lnSpc>
              <a:buNone/>
            </a:pPr>
            <a:r>
              <a:rPr lang="ja-JP" altLang="en-US" sz="2400" dirty="0"/>
              <a:t>★生活困窮者のみ、</a:t>
            </a:r>
            <a:endParaRPr lang="en-US" altLang="ja-JP" sz="2400" dirty="0"/>
          </a:p>
          <a:p>
            <a:pPr marL="0" indent="0" eaLnBrk="1" hangingPunct="1">
              <a:lnSpc>
                <a:spcPct val="90000"/>
              </a:lnSpc>
              <a:buNone/>
            </a:pPr>
            <a:r>
              <a:rPr lang="ja-JP" altLang="en-US" sz="2400" dirty="0"/>
              <a:t>★困窮の程度に応じ必要な保護</a:t>
            </a:r>
            <a:endParaRPr lang="en-US" altLang="ja-JP" sz="2400" dirty="0"/>
          </a:p>
          <a:p>
            <a:pPr marL="0" indent="0" eaLnBrk="1" hangingPunct="1">
              <a:lnSpc>
                <a:spcPct val="90000"/>
              </a:lnSpc>
              <a:buNone/>
            </a:pPr>
            <a:r>
              <a:rPr lang="ja-JP" altLang="en-US" sz="2400" dirty="0"/>
              <a:t>★最低限度の生活を保障する</a:t>
            </a:r>
            <a:endParaRPr lang="en-US" altLang="ja-JP" sz="2400" dirty="0"/>
          </a:p>
          <a:p>
            <a:pPr marL="0" indent="0" eaLnBrk="1" hangingPunct="1">
              <a:lnSpc>
                <a:spcPct val="90000"/>
              </a:lnSpc>
              <a:buNone/>
            </a:pPr>
            <a:r>
              <a:rPr lang="ja-JP" altLang="en-US" sz="2400" dirty="0"/>
              <a:t>★自立を助長することを目的とする。</a:t>
            </a: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551652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en-US" altLang="ja-JP" sz="2800" dirty="0"/>
              <a:t>【</a:t>
            </a:r>
            <a:r>
              <a:rPr lang="ja-JP" altLang="en-US" sz="2800" dirty="0"/>
              <a:t>２</a:t>
            </a:r>
            <a:r>
              <a:rPr lang="en-US" altLang="ja-JP" sz="2800" dirty="0"/>
              <a:t>】</a:t>
            </a:r>
            <a:r>
              <a:rPr lang="ja-JP" altLang="en-US" sz="2800" dirty="0"/>
              <a:t>生活保護の基本原理</a:t>
            </a: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00808"/>
            <a:ext cx="8420371" cy="4287133"/>
          </a:xfrm>
        </p:spPr>
        <p:txBody>
          <a:bodyPr/>
          <a:lstStyle/>
          <a:p>
            <a:pPr marL="0" indent="0" eaLnBrk="1" hangingPunct="1">
              <a:lnSpc>
                <a:spcPct val="90000"/>
              </a:lnSpc>
              <a:buNone/>
            </a:pPr>
            <a:r>
              <a:rPr lang="ja-JP" altLang="en-US" sz="2400" dirty="0"/>
              <a:t>❶国家責任の原理（生活保護法第１条）</a:t>
            </a:r>
            <a:endParaRPr lang="en-US" altLang="ja-JP" sz="2400" dirty="0"/>
          </a:p>
          <a:p>
            <a:pPr marL="0" indent="0" eaLnBrk="1" hangingPunct="1">
              <a:lnSpc>
                <a:spcPct val="90000"/>
              </a:lnSpc>
              <a:buNone/>
            </a:pPr>
            <a:r>
              <a:rPr lang="ja-JP" altLang="en-US" sz="2400" dirty="0"/>
              <a:t>　憲法</a:t>
            </a:r>
            <a:r>
              <a:rPr lang="en-US" altLang="ja-JP" sz="2400" dirty="0"/>
              <a:t>25</a:t>
            </a:r>
            <a:r>
              <a:rPr lang="ja-JP" altLang="en-US" sz="2400" dirty="0"/>
              <a:t>条に規定された基本的人権としての生存権を国の責任において保障する＝</a:t>
            </a:r>
            <a:r>
              <a:rPr lang="ja-JP" altLang="en-US" sz="2400" dirty="0">
                <a:solidFill>
                  <a:srgbClr val="FF0000"/>
                </a:solidFill>
              </a:rPr>
              <a:t>全額公費負担・税財源</a:t>
            </a:r>
            <a:r>
              <a:rPr lang="ja-JP" altLang="en-US" sz="2400" dirty="0"/>
              <a:t>。</a:t>
            </a:r>
            <a:endParaRPr lang="en-US" altLang="ja-JP" sz="2400" dirty="0"/>
          </a:p>
          <a:p>
            <a:pPr marL="0" indent="0" eaLnBrk="1" hangingPunct="1">
              <a:lnSpc>
                <a:spcPct val="90000"/>
              </a:lnSpc>
              <a:buNone/>
            </a:pPr>
            <a:r>
              <a:rPr lang="ja-JP" altLang="en-US" sz="2400" dirty="0"/>
              <a:t>❷無差別平等の原理（生活保護法第２条）</a:t>
            </a:r>
            <a:endParaRPr lang="en-US" altLang="ja-JP" sz="2400" dirty="0"/>
          </a:p>
          <a:p>
            <a:pPr marL="0" indent="0" eaLnBrk="1" hangingPunct="1">
              <a:lnSpc>
                <a:spcPct val="90000"/>
              </a:lnSpc>
              <a:buNone/>
            </a:pPr>
            <a:r>
              <a:rPr lang="ja-JP" altLang="en-US" sz="2400" dirty="0"/>
              <a:t>　第二条　すべて国民は、この法律の定める要件を満たす限り、この法律による保護を無差別平等に受けることができる。 ＝身分・年齢・性別・宗教・思想信条・困窮の原因に関わりなく。</a:t>
            </a:r>
            <a:r>
              <a:rPr lang="ja-JP" altLang="en-US" sz="2400" dirty="0">
                <a:solidFill>
                  <a:srgbClr val="FF0000"/>
                </a:solidFill>
              </a:rPr>
              <a:t>⇒自己破産・出所者・外国人なども</a:t>
            </a:r>
            <a:r>
              <a:rPr lang="en-US" altLang="ja-JP" sz="2400" dirty="0">
                <a:solidFill>
                  <a:srgbClr val="FF0000"/>
                </a:solidFill>
              </a:rPr>
              <a:t>OK</a:t>
            </a:r>
            <a:r>
              <a:rPr lang="ja-JP" altLang="en-US" sz="2400" dirty="0">
                <a:solidFill>
                  <a:srgbClr val="FF0000"/>
                </a:solidFill>
              </a:rPr>
              <a:t>？</a:t>
            </a:r>
            <a:endParaRPr lang="en-US" altLang="ja-JP" sz="2400" dirty="0">
              <a:solidFill>
                <a:srgbClr val="FF0000"/>
              </a:solidFill>
            </a:endParaRPr>
          </a:p>
          <a:p>
            <a:pPr marL="0" indent="0" eaLnBrk="1" hangingPunct="1">
              <a:lnSpc>
                <a:spcPct val="90000"/>
              </a:lnSpc>
              <a:buNone/>
            </a:pPr>
            <a:r>
              <a:rPr lang="ja-JP" altLang="en-US" sz="2400" dirty="0"/>
              <a:t>❸最低生活保護の原理（生活保護法第３条）</a:t>
            </a:r>
            <a:endParaRPr lang="en-US" altLang="ja-JP" sz="2400" dirty="0"/>
          </a:p>
          <a:p>
            <a:pPr marL="0" indent="0" eaLnBrk="1" hangingPunct="1">
              <a:lnSpc>
                <a:spcPct val="90000"/>
              </a:lnSpc>
              <a:buNone/>
            </a:pPr>
            <a:r>
              <a:rPr lang="ja-JP" altLang="en-US" sz="2400" dirty="0"/>
              <a:t>第三条　この法律により保障される最低限度の生活は、</a:t>
            </a:r>
            <a:r>
              <a:rPr lang="ja-JP" altLang="en-US" sz="2400" u="sng" dirty="0"/>
              <a:t>健康で文化的な生活水準を維持する</a:t>
            </a:r>
            <a:r>
              <a:rPr lang="ja-JP" altLang="en-US" sz="2400" dirty="0"/>
              <a:t>ことができるものでなければならない。</a:t>
            </a:r>
            <a:r>
              <a:rPr lang="ja-JP" altLang="en-US" sz="2400" dirty="0">
                <a:solidFill>
                  <a:srgbClr val="FF0000"/>
                </a:solidFill>
              </a:rPr>
              <a:t>⇒クーラー／自家用車／スマホ／</a:t>
            </a:r>
            <a:r>
              <a:rPr lang="en-US" altLang="ja-JP" sz="2400" dirty="0">
                <a:solidFill>
                  <a:srgbClr val="FF0000"/>
                </a:solidFill>
              </a:rPr>
              <a:t>PC</a:t>
            </a:r>
            <a:r>
              <a:rPr lang="ja-JP" altLang="en-US" sz="2400" dirty="0">
                <a:solidFill>
                  <a:srgbClr val="FF0000"/>
                </a:solidFill>
              </a:rPr>
              <a:t>は？</a:t>
            </a:r>
            <a:endParaRPr lang="en-US" altLang="ja-JP" sz="2400" dirty="0">
              <a:solidFill>
                <a:srgbClr val="FF0000"/>
              </a:solidFill>
            </a:endParaRPr>
          </a:p>
        </p:txBody>
      </p:sp>
    </p:spTree>
    <p:extLst>
      <p:ext uri="{BB962C8B-B14F-4D97-AF65-F5344CB8AC3E}">
        <p14:creationId xmlns:p14="http://schemas.microsoft.com/office/powerpoint/2010/main" val="22063543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ja-JP" altLang="en-US" sz="2800" dirty="0"/>
              <a:t>　　</a:t>
            </a:r>
            <a:r>
              <a:rPr lang="en-US" altLang="ja-JP" sz="2800" dirty="0"/>
              <a:t>【</a:t>
            </a:r>
            <a:r>
              <a:rPr lang="ja-JP" altLang="en-US" sz="2800" dirty="0"/>
              <a:t>２</a:t>
            </a:r>
            <a:r>
              <a:rPr lang="en-US" altLang="ja-JP" sz="2800" dirty="0"/>
              <a:t>】</a:t>
            </a:r>
            <a:r>
              <a:rPr lang="ja-JP" altLang="en-US" sz="2800" dirty="0"/>
              <a:t>生活保護の基本原理</a:t>
            </a: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00808"/>
            <a:ext cx="8496944" cy="4392488"/>
          </a:xfrm>
        </p:spPr>
        <p:txBody>
          <a:bodyPr/>
          <a:lstStyle/>
          <a:p>
            <a:pPr marL="0" indent="0" eaLnBrk="1" hangingPunct="1">
              <a:lnSpc>
                <a:spcPct val="90000"/>
              </a:lnSpc>
              <a:buNone/>
            </a:pPr>
            <a:r>
              <a:rPr lang="ja-JP" altLang="en-US" sz="2400" dirty="0"/>
              <a:t>❹補足性の原理（生活保護法第４条）</a:t>
            </a:r>
            <a:endParaRPr lang="en-US" altLang="ja-JP" sz="2400" dirty="0"/>
          </a:p>
          <a:p>
            <a:pPr marL="0" indent="0" eaLnBrk="1" hangingPunct="1">
              <a:lnSpc>
                <a:spcPct val="90000"/>
              </a:lnSpc>
              <a:buNone/>
            </a:pPr>
            <a:r>
              <a:rPr lang="ja-JP" altLang="en-US" sz="2400" dirty="0"/>
              <a:t>第四条　保護は、</a:t>
            </a:r>
            <a:r>
              <a:rPr lang="ja-JP" altLang="en-US" sz="2400" dirty="0">
                <a:solidFill>
                  <a:srgbClr val="FF0000"/>
                </a:solidFill>
              </a:rPr>
              <a:t>生活に困窮する者が、その利用し得る資産、能力その他あらゆるものを、その最低限度の生活の維持のために活用する</a:t>
            </a:r>
            <a:r>
              <a:rPr lang="ja-JP" altLang="en-US" sz="2400" dirty="0"/>
              <a:t>ことを要件として行われる。</a:t>
            </a:r>
          </a:p>
          <a:p>
            <a:pPr marL="0" indent="0" eaLnBrk="1" hangingPunct="1">
              <a:lnSpc>
                <a:spcPct val="90000"/>
              </a:lnSpc>
              <a:buNone/>
            </a:pPr>
            <a:r>
              <a:rPr lang="ja-JP" altLang="en-US" sz="2400" dirty="0"/>
              <a:t>２　民法（明治二十九年法律第八十九号）に定める</a:t>
            </a:r>
            <a:r>
              <a:rPr lang="ja-JP" altLang="en-US" sz="2400" dirty="0">
                <a:solidFill>
                  <a:srgbClr val="FF0000"/>
                </a:solidFill>
              </a:rPr>
              <a:t>扶養義務者の扶養及び他の法律に定める扶助</a:t>
            </a:r>
            <a:r>
              <a:rPr lang="ja-JP" altLang="en-US" sz="2400" dirty="0"/>
              <a:t>は、すべてこの法律による</a:t>
            </a:r>
            <a:r>
              <a:rPr lang="ja-JP" altLang="en-US" sz="2400" dirty="0">
                <a:solidFill>
                  <a:srgbClr val="FF0000"/>
                </a:solidFill>
              </a:rPr>
              <a:t>保護に優先して行われるもの</a:t>
            </a:r>
            <a:r>
              <a:rPr lang="ja-JP" altLang="en-US" sz="2400" dirty="0"/>
              <a:t>とする。</a:t>
            </a:r>
            <a:r>
              <a:rPr lang="en-US" altLang="ja-JP" sz="2400" dirty="0"/>
              <a:t>H^</a:t>
            </a:r>
            <a:endParaRPr lang="ja-JP" altLang="en-US" sz="2400" dirty="0"/>
          </a:p>
          <a:p>
            <a:pPr marL="0" indent="0" eaLnBrk="1" hangingPunct="1">
              <a:lnSpc>
                <a:spcPct val="90000"/>
              </a:lnSpc>
              <a:buNone/>
            </a:pPr>
            <a:r>
              <a:rPr lang="ja-JP" altLang="en-US" sz="2400" dirty="0"/>
              <a:t>３　前二項の規定は、</a:t>
            </a:r>
            <a:r>
              <a:rPr lang="ja-JP" altLang="en-US" sz="2400" dirty="0">
                <a:solidFill>
                  <a:srgbClr val="FF0000"/>
                </a:solidFill>
              </a:rPr>
              <a:t>急迫した事由がある場合に、必要な保護を行うことを妨げるものではない</a:t>
            </a:r>
            <a:r>
              <a:rPr lang="ja-JP" altLang="en-US" sz="2400" dirty="0"/>
              <a:t>。</a:t>
            </a:r>
            <a:endParaRPr lang="en-US" altLang="ja-JP" sz="2400" dirty="0"/>
          </a:p>
          <a:p>
            <a:pPr marL="0" indent="0" eaLnBrk="1" hangingPunct="1">
              <a:lnSpc>
                <a:spcPct val="90000"/>
              </a:lnSpc>
              <a:buNone/>
            </a:pPr>
            <a:r>
              <a:rPr lang="ja-JP" altLang="en-US" sz="2400" dirty="0"/>
              <a:t>★資産調査（ミーンズテスト）・</a:t>
            </a:r>
            <a:r>
              <a:rPr lang="ja-JP" altLang="en-US" sz="2400" dirty="0">
                <a:solidFill>
                  <a:srgbClr val="0000FF"/>
                </a:solidFill>
              </a:rPr>
              <a:t>扶養照会（親族に対し金銭援助ができるかどうかを尋ねる）が前提となる。</a:t>
            </a:r>
            <a:endParaRPr lang="en-US" altLang="ja-JP" sz="2400" dirty="0">
              <a:solidFill>
                <a:srgbClr val="0000FF"/>
              </a:solidFill>
            </a:endParaRPr>
          </a:p>
          <a:p>
            <a:pPr marL="0" indent="0" eaLnBrk="1" hangingPunct="1">
              <a:lnSpc>
                <a:spcPct val="90000"/>
              </a:lnSpc>
              <a:buNone/>
            </a:pPr>
            <a:r>
              <a:rPr lang="ja-JP" altLang="en-US" sz="2400" dirty="0">
                <a:solidFill>
                  <a:srgbClr val="0000FF"/>
                </a:solidFill>
              </a:rPr>
              <a:t>★</a:t>
            </a:r>
            <a:r>
              <a:rPr lang="ja-JP" altLang="en-US" sz="2400" dirty="0">
                <a:solidFill>
                  <a:srgbClr val="0000FF"/>
                </a:solidFill>
                <a:hlinkClick r:id="rId3"/>
              </a:rPr>
              <a:t>芸能人親族生活保護受給騒動</a:t>
            </a:r>
            <a:r>
              <a:rPr lang="ja-JP" altLang="en-US" sz="2400" dirty="0">
                <a:solidFill>
                  <a:srgbClr val="0000FF"/>
                </a:solidFill>
              </a:rPr>
              <a:t>（</a:t>
            </a:r>
            <a:r>
              <a:rPr lang="en-US" altLang="ja-JP" sz="2400" dirty="0">
                <a:solidFill>
                  <a:srgbClr val="0000FF"/>
                </a:solidFill>
              </a:rPr>
              <a:t>WIKI)</a:t>
            </a:r>
          </a:p>
        </p:txBody>
      </p:sp>
    </p:spTree>
    <p:extLst>
      <p:ext uri="{BB962C8B-B14F-4D97-AF65-F5344CB8AC3E}">
        <p14:creationId xmlns:p14="http://schemas.microsoft.com/office/powerpoint/2010/main" val="7200065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9C6D75-8ADB-2C34-8F72-D0CABBB812C3}"/>
              </a:ext>
            </a:extLst>
          </p:cNvPr>
          <p:cNvSpPr>
            <a:spLocks noGrp="1"/>
          </p:cNvSpPr>
          <p:nvPr>
            <p:ph type="title"/>
          </p:nvPr>
        </p:nvSpPr>
        <p:spPr>
          <a:xfrm>
            <a:off x="574675" y="304800"/>
            <a:ext cx="8001000" cy="1216025"/>
          </a:xfrm>
        </p:spPr>
        <p:txBody>
          <a:bodyPr wrap="square" anchor="b">
            <a:normAutofit/>
          </a:bodyPr>
          <a:lstStyle/>
          <a:p>
            <a:pPr>
              <a:lnSpc>
                <a:spcPct val="90000"/>
              </a:lnSpc>
            </a:pPr>
            <a:r>
              <a:rPr lang="ja-JP" altLang="en-US" dirty="0"/>
              <a:t>図５－２６　補足性の原理</a:t>
            </a:r>
            <a:br>
              <a:rPr lang="en-US" altLang="ja-JP" dirty="0"/>
            </a:br>
            <a:r>
              <a:rPr lang="ja-JP" altLang="en-US" dirty="0"/>
              <a:t>（最低生活費と収入の対比）</a:t>
            </a:r>
            <a:endParaRPr lang="en-US"/>
          </a:p>
        </p:txBody>
      </p:sp>
      <p:pic>
        <p:nvPicPr>
          <p:cNvPr id="8" name="図 7" descr="テーブル&#10;&#10;自動的に生成された説明">
            <a:extLst>
              <a:ext uri="{FF2B5EF4-FFF2-40B4-BE49-F238E27FC236}">
                <a16:creationId xmlns:a16="http://schemas.microsoft.com/office/drawing/2014/main" id="{0C85037C-B260-B70F-793C-46B3CB329B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675" y="2020253"/>
            <a:ext cx="8001000" cy="2960370"/>
          </a:xfrm>
          <a:prstGeom prst="rect">
            <a:avLst/>
          </a:prstGeom>
          <a:noFill/>
        </p:spPr>
      </p:pic>
      <p:sp>
        <p:nvSpPr>
          <p:cNvPr id="4" name="スライド番号プレースホルダー 3">
            <a:extLst>
              <a:ext uri="{FF2B5EF4-FFF2-40B4-BE49-F238E27FC236}">
                <a16:creationId xmlns:a16="http://schemas.microsoft.com/office/drawing/2014/main" id="{1CBCF290-7020-A879-D3AA-54A44ACF0632}"/>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7</a:t>
            </a:fld>
            <a:endParaRPr lang="en-US" altLang="ja-JP"/>
          </a:p>
        </p:txBody>
      </p:sp>
    </p:spTree>
    <p:extLst>
      <p:ext uri="{BB962C8B-B14F-4D97-AF65-F5344CB8AC3E}">
        <p14:creationId xmlns:p14="http://schemas.microsoft.com/office/powerpoint/2010/main" val="17966721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ja-JP" altLang="en-US" sz="2800" dirty="0"/>
              <a:t>　</a:t>
            </a:r>
            <a:r>
              <a:rPr lang="en-US" altLang="ja-JP" sz="2800" dirty="0"/>
              <a:t>【</a:t>
            </a:r>
            <a:r>
              <a:rPr lang="ja-JP" altLang="en-US" sz="2800" dirty="0"/>
              <a:t>３</a:t>
            </a:r>
            <a:r>
              <a:rPr lang="en-US" altLang="ja-JP" sz="2800" dirty="0"/>
              <a:t>】</a:t>
            </a:r>
            <a:r>
              <a:rPr lang="ja-JP" altLang="en-US" sz="2800" dirty="0"/>
              <a:t>生活保護の基本原則</a:t>
            </a: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8402" y="1700808"/>
            <a:ext cx="9135598" cy="4392488"/>
          </a:xfrm>
        </p:spPr>
        <p:txBody>
          <a:bodyPr/>
          <a:lstStyle/>
          <a:p>
            <a:pPr marL="0" indent="0" eaLnBrk="1" hangingPunct="1">
              <a:lnSpc>
                <a:spcPct val="90000"/>
              </a:lnSpc>
              <a:buNone/>
            </a:pPr>
            <a:r>
              <a:rPr lang="ja-JP" altLang="en-US" sz="2400" dirty="0"/>
              <a:t>❶申請保護の原則：第七条　保護は、</a:t>
            </a:r>
            <a:r>
              <a:rPr lang="ja-JP" altLang="en-US" sz="2400" dirty="0">
                <a:solidFill>
                  <a:srgbClr val="FF0000"/>
                </a:solidFill>
              </a:rPr>
              <a:t>要保護者、その扶養義務者又はその他の同居の親族の申請</a:t>
            </a:r>
            <a:r>
              <a:rPr lang="ja-JP" altLang="en-US" sz="2400" dirty="0"/>
              <a:t>に基いて開始する。ただし</a:t>
            </a:r>
            <a:r>
              <a:rPr lang="ja-JP" altLang="en-US" sz="2400" u="sng" dirty="0">
                <a:solidFill>
                  <a:srgbClr val="0000FF"/>
                </a:solidFill>
              </a:rPr>
              <a:t>要保護者が急迫した状況にあるときは、保護の申請がなくても、必要な保護を行うこと</a:t>
            </a:r>
            <a:r>
              <a:rPr lang="ja-JP" altLang="en-US" sz="2400" u="sng" dirty="0"/>
              <a:t>ができる</a:t>
            </a:r>
            <a:r>
              <a:rPr lang="ja-JP" altLang="en-US" sz="2400" dirty="0"/>
              <a:t>。＊職権保護：生命の危機等の急迫状況では福祉事務所の判断で</a:t>
            </a:r>
            <a:r>
              <a:rPr lang="en-US" altLang="ja-JP" sz="2400" dirty="0"/>
              <a:t>OK</a:t>
            </a:r>
            <a:r>
              <a:rPr lang="ja-JP" altLang="en-US" sz="2400" dirty="0"/>
              <a:t>。</a:t>
            </a:r>
            <a:endParaRPr lang="en-US" altLang="ja-JP" sz="2400" dirty="0"/>
          </a:p>
          <a:p>
            <a:pPr marL="0" indent="0" eaLnBrk="1" hangingPunct="1">
              <a:lnSpc>
                <a:spcPct val="90000"/>
              </a:lnSpc>
              <a:buNone/>
            </a:pPr>
            <a:r>
              <a:rPr lang="ja-JP" altLang="en-US" sz="2400" dirty="0"/>
              <a:t>❷基準及び程度の原則：第八条　保護は厚生労大臣の定める基準により測定した要保護者の需要を基とし、そのうち、その者の金銭又は物品で満たすことのできない</a:t>
            </a:r>
            <a:r>
              <a:rPr lang="ja-JP" altLang="en-US" sz="2400" dirty="0">
                <a:solidFill>
                  <a:srgbClr val="FF0000"/>
                </a:solidFill>
              </a:rPr>
              <a:t>不足分を補う程度</a:t>
            </a:r>
            <a:r>
              <a:rPr lang="ja-JP" altLang="en-US" sz="2400" dirty="0"/>
              <a:t>において行うものとする。２　前項の基準は、要保護者の年齢別、性別、世帯構成別、所在地域別る他保護の種類に応じて必要な事情を考慮した</a:t>
            </a:r>
            <a:r>
              <a:rPr lang="ja-JP" altLang="en-US" sz="2400" dirty="0">
                <a:solidFill>
                  <a:srgbClr val="FF0000"/>
                </a:solidFill>
              </a:rPr>
              <a:t>最低限度の生活の需要を満たすに十分なもの</a:t>
            </a:r>
            <a:r>
              <a:rPr lang="ja-JP" altLang="en-US" sz="2400" dirty="0"/>
              <a:t>であつて、且つ、</a:t>
            </a:r>
            <a:r>
              <a:rPr lang="ja-JP" altLang="en-US" sz="2400" dirty="0">
                <a:solidFill>
                  <a:srgbClr val="FF0000"/>
                </a:solidFill>
              </a:rPr>
              <a:t>これをこえないものでなければならない。</a:t>
            </a:r>
            <a:endParaRPr lang="en-US" altLang="ja-JP" sz="2400" dirty="0">
              <a:solidFill>
                <a:srgbClr val="FF0000"/>
              </a:solidFill>
            </a:endParaRPr>
          </a:p>
          <a:p>
            <a:pPr marL="0" indent="0" eaLnBrk="1" hangingPunct="1">
              <a:lnSpc>
                <a:spcPct val="90000"/>
              </a:lnSpc>
              <a:buNone/>
            </a:pPr>
            <a:r>
              <a:rPr lang="ja-JP" altLang="en-US" sz="2400" dirty="0">
                <a:solidFill>
                  <a:srgbClr val="FF0000"/>
                </a:solidFill>
              </a:rPr>
              <a:t>＊基本的に厚労省からの通達に従っている。</a:t>
            </a:r>
            <a:endParaRPr lang="en-US" altLang="ja-JP" sz="2400" dirty="0">
              <a:solidFill>
                <a:srgbClr val="FF0000"/>
              </a:solidFill>
            </a:endParaRPr>
          </a:p>
        </p:txBody>
      </p:sp>
    </p:spTree>
    <p:extLst>
      <p:ext uri="{BB962C8B-B14F-4D97-AF65-F5344CB8AC3E}">
        <p14:creationId xmlns:p14="http://schemas.microsoft.com/office/powerpoint/2010/main" val="1476918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第５節　生活保護制度の概要　</a:t>
            </a:r>
            <a:br>
              <a:rPr lang="ja-JP" altLang="en-US" sz="2800" dirty="0"/>
            </a:br>
            <a:r>
              <a:rPr lang="ja-JP" altLang="en-US" sz="2800" dirty="0"/>
              <a:t>　　</a:t>
            </a:r>
            <a:r>
              <a:rPr lang="en-US" altLang="ja-JP" sz="2800" dirty="0"/>
              <a:t>2. </a:t>
            </a:r>
            <a:r>
              <a:rPr lang="ja-JP" altLang="en-US" sz="2800" dirty="0"/>
              <a:t>生活保護制度の概要</a:t>
            </a:r>
            <a:br>
              <a:rPr lang="en-US" altLang="ja-JP" sz="2800" dirty="0"/>
            </a:br>
            <a:r>
              <a:rPr lang="ja-JP" altLang="en-US" sz="2800" dirty="0"/>
              <a:t>　</a:t>
            </a:r>
            <a:r>
              <a:rPr lang="en-US" altLang="ja-JP" sz="2800" dirty="0"/>
              <a:t>【</a:t>
            </a:r>
            <a:r>
              <a:rPr lang="ja-JP" altLang="en-US" sz="2800" dirty="0"/>
              <a:t>３</a:t>
            </a:r>
            <a:r>
              <a:rPr lang="en-US" altLang="ja-JP" sz="2800" dirty="0"/>
              <a:t>】</a:t>
            </a:r>
            <a:r>
              <a:rPr lang="ja-JP" altLang="en-US" sz="2800" dirty="0"/>
              <a:t>生活保護の基本原則</a:t>
            </a: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8402" y="1700808"/>
            <a:ext cx="9135598" cy="4392488"/>
          </a:xfrm>
        </p:spPr>
        <p:txBody>
          <a:bodyPr/>
          <a:lstStyle/>
          <a:p>
            <a:pPr marL="0" indent="0" eaLnBrk="1" hangingPunct="1">
              <a:lnSpc>
                <a:spcPct val="90000"/>
              </a:lnSpc>
              <a:buNone/>
            </a:pPr>
            <a:r>
              <a:rPr lang="ja-JP" altLang="en-US" sz="2400" dirty="0"/>
              <a:t>❸必要即応の原則</a:t>
            </a:r>
            <a:endParaRPr lang="en-US" altLang="ja-JP" sz="2400" dirty="0"/>
          </a:p>
          <a:p>
            <a:pPr marL="0" indent="0" eaLnBrk="1" hangingPunct="1">
              <a:lnSpc>
                <a:spcPct val="90000"/>
              </a:lnSpc>
              <a:buNone/>
            </a:pPr>
            <a:r>
              <a:rPr lang="ja-JP" altLang="en-US" sz="2400" dirty="0"/>
              <a:t>第九条　保護は、要保護者の年齢別、性別、健康状態等その個人又は世帯の実際の必要の相違を考慮して、有効且つ適切に行うものとする。</a:t>
            </a:r>
            <a:r>
              <a:rPr lang="ja-JP" altLang="en-US" sz="2400" dirty="0">
                <a:solidFill>
                  <a:srgbClr val="FF0000"/>
                </a:solidFill>
              </a:rPr>
              <a:t>＊ケースワークは、ケース・バイ・ケース！</a:t>
            </a:r>
            <a:endParaRPr lang="en-US" altLang="ja-JP" sz="2400" dirty="0">
              <a:solidFill>
                <a:srgbClr val="FF0000"/>
              </a:solidFill>
            </a:endParaRPr>
          </a:p>
          <a:p>
            <a:pPr marL="0" indent="0" eaLnBrk="1" hangingPunct="1">
              <a:lnSpc>
                <a:spcPct val="90000"/>
              </a:lnSpc>
              <a:buNone/>
            </a:pPr>
            <a:r>
              <a:rPr lang="ja-JP" altLang="en-US" sz="2400" dirty="0"/>
              <a:t>❹世帯単位の原則</a:t>
            </a:r>
          </a:p>
          <a:p>
            <a:pPr marL="0" indent="0" eaLnBrk="1" hangingPunct="1">
              <a:lnSpc>
                <a:spcPct val="90000"/>
              </a:lnSpc>
              <a:buNone/>
            </a:pPr>
            <a:r>
              <a:rPr lang="ja-JP" altLang="en-US" sz="2400" dirty="0"/>
              <a:t>第十条　</a:t>
            </a:r>
            <a:r>
              <a:rPr lang="ja-JP" altLang="en-US" sz="2400" dirty="0">
                <a:solidFill>
                  <a:srgbClr val="FF0000"/>
                </a:solidFill>
              </a:rPr>
              <a:t>保護は、世帯を単位としてその要否及び程度を定める</a:t>
            </a:r>
            <a:r>
              <a:rPr lang="ja-JP" altLang="en-US" sz="2400" dirty="0"/>
              <a:t>ものとする。但し、これによりがたいときは、個人を単位として定めることができる。</a:t>
            </a:r>
            <a:endParaRPr lang="en-US" altLang="ja-JP" sz="2400" dirty="0"/>
          </a:p>
          <a:p>
            <a:pPr marL="0" indent="0" eaLnBrk="1" hangingPunct="1">
              <a:lnSpc>
                <a:spcPct val="90000"/>
              </a:lnSpc>
              <a:buNone/>
            </a:pPr>
            <a:r>
              <a:rPr lang="ja-JP" altLang="en-US" sz="2400" dirty="0">
                <a:solidFill>
                  <a:srgbClr val="FF0000"/>
                </a:solidFill>
              </a:rPr>
              <a:t>＊世帯全体が困窮しているのでなければ保護は行なわない</a:t>
            </a:r>
            <a:endParaRPr lang="en-US" altLang="ja-JP" sz="2400" dirty="0">
              <a:solidFill>
                <a:srgbClr val="FF0000"/>
              </a:solidFill>
            </a:endParaRPr>
          </a:p>
          <a:p>
            <a:pPr marL="0" indent="0" eaLnBrk="1" hangingPunct="1">
              <a:lnSpc>
                <a:spcPct val="90000"/>
              </a:lnSpc>
              <a:buNone/>
            </a:pPr>
            <a:r>
              <a:rPr lang="ja-JP" altLang="en-US" sz="2400" dirty="0"/>
              <a:t>＊例外：たとえば、世帯主が施設に入居した場合、子どもが進学して別居した場合など、</a:t>
            </a:r>
            <a:r>
              <a:rPr lang="ja-JP" altLang="en-US" sz="2400" dirty="0">
                <a:solidFill>
                  <a:srgbClr val="FF0000"/>
                </a:solidFill>
              </a:rPr>
              <a:t>「世帯分離」</a:t>
            </a:r>
            <a:r>
              <a:rPr lang="ja-JP" altLang="en-US" sz="2400" dirty="0"/>
              <a:t>として取り扱う場合もある。</a:t>
            </a:r>
            <a:endParaRPr lang="en-US" altLang="ja-JP" sz="2400" dirty="0"/>
          </a:p>
        </p:txBody>
      </p:sp>
    </p:spTree>
    <p:extLst>
      <p:ext uri="{BB962C8B-B14F-4D97-AF65-F5344CB8AC3E}">
        <p14:creationId xmlns:p14="http://schemas.microsoft.com/office/powerpoint/2010/main" val="17539938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71352</TotalTime>
  <Words>2049</Words>
  <Application>Microsoft Office PowerPoint</Application>
  <PresentationFormat>画面に合わせる (4:3)</PresentationFormat>
  <Paragraphs>107</Paragraphs>
  <Slides>14</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明朝</vt:lpstr>
      <vt:lpstr>Arial</vt:lpstr>
      <vt:lpstr>Century</vt:lpstr>
      <vt:lpstr>Wingdings</vt:lpstr>
      <vt:lpstr>Profile</vt:lpstr>
      <vt:lpstr>第11回【生活保護制度の概要】 目的、対象、給付の内容、財源構成</vt:lpstr>
      <vt:lpstr>今日のお話</vt:lpstr>
      <vt:lpstr>     　第５節　生活保護制度の概要　   １.公的扶助として生活保護制度     </vt:lpstr>
      <vt:lpstr>     　第５節　生活保護制度の概要　 　　2. 生活保護制度の概要     </vt:lpstr>
      <vt:lpstr>     　 第５節　生活保護制度の概要　 　　2. 生活保護制度の概要 【２】生活保護の基本原理      </vt:lpstr>
      <vt:lpstr>     　 第５節　生活保護制度の概要　 　　2. 生活保護制度の概要 　　【２】生活保護の基本原理      </vt:lpstr>
      <vt:lpstr>図５－２６　補足性の原理 （最低生活費と収入の対比）</vt:lpstr>
      <vt:lpstr>     　 第５節　生活保護制度の概要　 　　2. 生活保護制度の概要 　【３】生活保護の基本原則      </vt:lpstr>
      <vt:lpstr>     　 第５節　生活保護制度の概要　 　　2. 生活保護制度の概要 　【３】生活保護の基本原則      </vt:lpstr>
      <vt:lpstr>     　 第５節　生活保護制度の概要　 　　2. 生活保護制度の概要 　【４】保護の種類および方法      </vt:lpstr>
      <vt:lpstr>図５－27　生活保護の扶助の種類</vt:lpstr>
      <vt:lpstr>     　第５節　生活保護制度の概要　 　　2. 生活保護制度の概要 　【５】保護の実施機関・【６】財源     </vt:lpstr>
      <vt:lpstr>   　第５節　生活保護制度の概要　 　　３. 生活困窮者自立支援法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946</cp:revision>
  <cp:lastPrinted>2023-12-05T08:29:49Z</cp:lastPrinted>
  <dcterms:created xsi:type="dcterms:W3CDTF">2016-04-06T06:30:45Z</dcterms:created>
  <dcterms:modified xsi:type="dcterms:W3CDTF">2024-12-12T06:45:21Z</dcterms:modified>
  <cp:category/>
</cp:coreProperties>
</file>