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6"/>
  </p:notesMasterIdLst>
  <p:handoutMasterIdLst>
    <p:handoutMasterId r:id="rId17"/>
  </p:handoutMasterIdLst>
  <p:sldIdLst>
    <p:sldId id="256" r:id="rId2"/>
    <p:sldId id="788" r:id="rId3"/>
    <p:sldId id="386" r:id="rId4"/>
    <p:sldId id="674" r:id="rId5"/>
    <p:sldId id="778" r:id="rId6"/>
    <p:sldId id="787" r:id="rId7"/>
    <p:sldId id="781" r:id="rId8"/>
    <p:sldId id="765" r:id="rId9"/>
    <p:sldId id="786" r:id="rId10"/>
    <p:sldId id="785" r:id="rId11"/>
    <p:sldId id="782" r:id="rId12"/>
    <p:sldId id="783" r:id="rId13"/>
    <p:sldId id="784" r:id="rId14"/>
    <p:sldId id="425" r:id="rId15"/>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3195" autoAdjust="0"/>
  </p:normalViewPr>
  <p:slideViewPr>
    <p:cSldViewPr>
      <p:cViewPr varScale="1">
        <p:scale>
          <a:sx n="66" d="100"/>
          <a:sy n="66" d="100"/>
        </p:scale>
        <p:origin x="1340" y="44"/>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1T06:07:37.455"/>
    </inkml:context>
    <inkml:brush xml:id="br0">
      <inkml:brushProperty name="width" value="0.1" units="cm"/>
      <inkml:brushProperty name="height" value="0.1" units="cm"/>
      <inkml:brushProperty name="color" value="#E71224"/>
    </inkml:brush>
  </inkml:definitions>
  <inkml:trace contextRef="#ctx0" brushRef="#br0">144 848 24575,'0'-2'0,"1"-11"0,-1-1 0,0 0 0,-1 0 0,-1 1 0,0-1 0,-1 1 0,0-1 0,-10-23 0,-6-12 0,13 33 0,-1-1 0,0 1 0,-12-18 0,12 22 0,1 0 0,0-1 0,0 0 0,1 0 0,-4-21 0,-10-69 0,17 87 0,0-1 0,1 1 0,1 0 0,1 0 0,3-26 0,-2 33 0,1-1 0,0 1 0,0 0 0,1 0 0,0 0 0,0 0 0,1 1 0,0 0 0,0 0 0,11-12 0,-10 13 0,0 0 0,0 0 0,0 1 0,1-1 0,0 2 0,0-1 0,1 1 0,-1 0 0,1 0 0,0 1 0,1 0 0,-1 0 0,12-2 0,-1 0 0,32-15 0,-40 16 0,1 0 0,-1 0 0,1 1 0,0 1 0,0 0 0,0 1 0,20-2 0,632 5 0,-647 0 0,30 5 0,16 1 0,18 0 0,-53-3 0,32-1 0,321-3 0,-364 1 0,30 5 0,16 1 0,18-9 0,63 4 0,-102 5 0,10 0 0,53 2 0,-49-3 0,-8 0 0,-19-3 0,35 1 0,-46-3 0,34 5 0,-33-3 0,33 2 0,-18-6 0,-3 0 0,0 2 0,57 8 0,-66-6 0,1-1 0,25 0 0,-25-2 0,44 7 0,-28-3 0,0 0 0,76-5 0,-40-1 0,-48 3 0,1 1 0,33 6 0,-35-5 0,-1-1 0,39-1 0,-39-2 0,0 1 0,47 7 0,82 13 0,-103-13 0,-29-4 0,33 1 0,-37-2 0,0 0 0,0 1 0,-1 1 0,25 8 0,0-1 0,66 21 0,-59-17 0,77 14 0,-75-25 0,-41-4 0,1 0 0,0 1 0,0 1 0,-1-1 0,1 2 0,14 4 0,-12 0 0,0 0 0,0 1 0,0 0 0,-1 1 0,0 1 0,11 11 0,-12-9 0,0 1 0,-1-1 0,-1 2 0,8 14 0,-4-8 0,-8-10 0,-1-1 0,0 1 0,0 0 0,-1 0 0,4 18 0,-4-14 0,1 0 0,7 16 0,-7-16 0,-1-1 0,0 1 0,-1-1 0,0 1 0,-1 0 0,-1 0 0,0-1 0,-3 20 0,1 14 0,3-40 0,-2 0 0,1 0 0,-1 0 0,0 0 0,0 0 0,-1 0 0,0-1 0,0 1 0,0-1 0,-1 1 0,0-1 0,0 0 0,-1 0 0,0 0 0,0-1 0,0 1 0,-1-1 0,0 0 0,0 0 0,0 0 0,-11 6 0,-22 21 0,31-25 0,-1 0 0,0-1 0,0 0 0,0 0 0,-1-1 0,1 0 0,-12 4 0,0-1 0,2 0 0,-31 19 0,33-17 0,-1 0 0,-1-2 0,-25 10 0,-84 25 0,71-31 0,0-1 0,-1-4 0,-113 2 0,-1594-9 0,1744 1 0,-1 2 0,0 0 0,1 1 0,-23 8 0,-42 8 0,59-16 0,0 0 0,-50 1 0,-221-5 0,285 1 0,-1 0 0,-18 4 0,18-2 0,0-1 0,-17 1 0,-324-4 0,347 1 0,-1-1 0,0 0 0,0-1 0,1 0 0,-1 0 0,1 0 0,-1-1 0,1 0 0,0-1 0,0 0 0,-8-5 0,-10-5 0,16 10 0,-1 0 0,1 1 0,-1 0 0,-10-2 0,10 3 0,0 0 0,0-1 0,-19-8 0,-106-53 0,120 55 0,-27-23 0,-2-1 0,-56-44 0,96 74 0,-1 1 0,0-1 0,1 1 0,-1 0 0,0 1 0,0-1 0,0 1 0,-8-1 0,9 2 0,1 0 0,-1-1 0,0 0 0,1 1 0,-1-1 0,1 0 0,0-1 0,-1 1 0,1-1 0,0 1 0,0-1 0,0 0 0,0 0 0,0-1 0,0 1 0,0 0 0,1-1 0,0 0 0,-3-3 0,-20-20 0,21 23 0,1 0 0,0 1 0,0-1 0,0-1 0,1 1 0,-1 0 0,1-1 0,-3-5 0,3 6-8,0 0-1,0 1 1,0-1 0,0 0-1,0 1 1,0-1 0,0 1-1,-1 0 1,0 0-1,1 0 1,-1 0 0,0 0-1,0 1 1,0-1-1,0 1 1,0 0 0,0 0-1,0 0 1,0 0-1,-1 0 1,-3 0 0,-12-4-1173</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1T06:07:42.752"/>
    </inkml:context>
    <inkml:brush xml:id="br0">
      <inkml:brushProperty name="width" value="0.1" units="cm"/>
      <inkml:brushProperty name="height" value="0.1" units="cm"/>
      <inkml:brushProperty name="color" value="#E71224"/>
    </inkml:brush>
  </inkml:definitions>
  <inkml:trace contextRef="#ctx0" brushRef="#br0">1 1 24575,'1'3'0,"0"0"0,0 0 0,0 0 0,1 0 0,-1 0 0,1 0 0,0-1 0,3 5 0,3 5 0,1 6 0,31 61 0,4 10 0,-3-7 0,-35-71 0,0 1 0,2-1 0,-1-1 0,16 18 0,0-1 0,88 97 0,-69-81 0,-17-11 0,-20-25 0,0 0 0,1-1 0,0 1 0,0-1 0,0 0 0,9 6 0,-11-9 0,-1 1 0,1-1 0,-1 1 0,0 0 0,0 0 0,0 0 0,0 0 0,-1 1 0,1-1 0,2 8 0,-3-5 0,1-1 0,1 0 0,-1 0 0,10 11 0,5 5 0,26 40 0,7 8 0,-40-53 0,-10-14 0,1 0 0,-1-1 0,1 1 0,0 0 0,-1-1 0,6 4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1T06:07:44.037"/>
    </inkml:context>
    <inkml:brush xml:id="br0">
      <inkml:brushProperty name="width" value="0.1" units="cm"/>
      <inkml:brushProperty name="height" value="0.1" units="cm"/>
      <inkml:brushProperty name="color" value="#E71224"/>
    </inkml:brush>
  </inkml:definitions>
  <inkml:trace contextRef="#ctx0" brushRef="#br0">599 0 24575,'-1'3'0,"1"0"0,0-1 0,-1 1 0,0 0 0,0-1 0,0 1 0,0-1 0,0 1 0,0-1 0,-1 1 0,1-1 0,-4 4 0,-27 28 0,12-13 0,-135 149 0,21-33 0,68-70 0,-60 65 0,123-127 0,-1 0 0,1 1 0,0-1 0,1 1 0,-1 0 0,1 0 0,0 0 0,1 0 0,-2 10 0,-7 20 0,-4 6-1365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1T06:08:00.654"/>
    </inkml:context>
    <inkml:brush xml:id="br0">
      <inkml:brushProperty name="width" value="0.1" units="cm"/>
      <inkml:brushProperty name="height" value="0.1" units="cm"/>
      <inkml:brushProperty name="color" value="#E71224"/>
    </inkml:brush>
  </inkml:definitions>
  <inkml:trace contextRef="#ctx0" brushRef="#br0">2354 0 24575,'-1115'0'0,"1099"1"0,-32 6 0,31-4 0,-29 1 0,-47-5 0,-68 2 0,110 6 0,30-4 0,-34 1 0,21-4 0,13-1 0,0 1 0,0 1 0,0 0 0,-22 6 0,18-3 0,0-1 0,0-1 0,0-1 0,-34-3 0,-2 0 0,-17 0 0,-84 4 0,77 12 0,60-11-1365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1T06:08:02.227"/>
    </inkml:context>
    <inkml:brush xml:id="br0">
      <inkml:brushProperty name="width" value="0.1" units="cm"/>
      <inkml:brushProperty name="height" value="0.1" units="cm"/>
      <inkml:brushProperty name="color" value="#E71224"/>
    </inkml:brush>
  </inkml:definitions>
  <inkml:trace contextRef="#ctx0" brushRef="#br0">504 0 24575,'-5'1'0,"-1"1"0,1-1 0,0 1 0,0 0 0,0 0 0,-10 6 0,-29 12 0,-13 1 0,42-14 0,-1-2 0,-31 9 0,34-11 0,1 1 0,-1 1 0,1 0 0,0 1 0,1 0 0,-20 13 0,14-8 0,-32 15 0,39-22 0,0 1 0,1 1 0,0-1 0,0 1 0,1 1 0,0-1 0,0 2 0,0-1 0,1 1 0,-9 11 0,15-17 0,1-1 0,-1 0 0,0 0 0,0 1 0,1-1 0,-1 1 0,1-1 0,-1 0 0,1 1 0,0-1 0,0 1 0,-1-1 0,1 1 0,0-1 0,0 1 0,0-1 0,1 1 0,-1-1 0,0 1 0,1-1 0,-1 0 0,0 1 0,1-1 0,0 1 0,-1-1 0,1 0 0,0 0 0,0 1 0,-1-1 0,1 0 0,0 0 0,0 0 0,1 0 0,-1 0 0,2 2 0,6 4 0,0-1 0,0 0 0,1-1 0,9 5 0,-2-1 0,15 9 0,1-1 0,64 24 0,-78-34 0,37 20 0,-43-20 0,-1 0 0,1-1 0,1-1 0,-1 0 0,1 0 0,16 2 0,-22-5 28,1 0 1,-1 0-1,0 1 0,0 1 0,0-1 0,0 1 1,-1 1-1,1-1 0,11 11 0,-8-7-577,0-1 0,21 12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04T12:14:34.851"/>
    </inkml:context>
    <inkml:brush xml:id="br0">
      <inkml:brushProperty name="width" value="0.1" units="cm"/>
      <inkml:brushProperty name="height" value="0.1" units="cm"/>
      <inkml:brushProperty name="color" value="#E71224"/>
    </inkml:brush>
  </inkml:definitions>
  <inkml:trace contextRef="#ctx0" brushRef="#br0">214 849 24575,'-10'0'0,"-1"-1"0,1 1 0,0-2 0,0 1 0,0-1 0,-12-5 0,16 5 0,1 0 0,0-1 0,0 0 0,0 0 0,0 0 0,0-1 0,0 1 0,1-1 0,0 0 0,0-1 0,0 1 0,-5-8 0,3 3 0,0-1 0,1 0 0,0 0 0,1 0 0,0-1 0,0 1 0,-3-21 0,0-2 0,2 10 0,1 1 0,-3-41 0,6 25 0,2-1 0,6-41 0,-4 65 0,0 0 0,1 0 0,0 1 0,2 0 0,-1-1 0,2 2 0,0-1 0,12-17 0,11-22 0,-26 44 0,0 1 0,1-1 0,-1 1 0,2 0 0,-1 1 0,1-1 0,0 1 0,1 0 0,0 1 0,10-9 0,-8 9 0,0-1 0,1 1 0,0 1 0,1 0 0,-1 0 0,1 1 0,14-3 0,45-13 0,-49 13 0,1 1 0,0 1 0,0 1 0,31-2 0,497 5 0,-252 3 0,666-2 0,-946 1 0,-1 1 0,33 7 0,-32-4 0,1-2 0,24 2 0,406-4 0,-216-3 0,73 2 0,-288 1 0,0 1 0,30 7 0,-28-5 0,0-1 0,20 1 0,-9-1 0,-1 1 0,1 1 0,42 14 0,-41-11 0,102 32 0,-87-25 0,1-2 0,0-2 0,0-1 0,1-3 0,81 1 0,-105-7 0,-1 0 0,0 2 0,1 2 0,35 10 0,92 39 0,-103-35 0,10 0 0,-45-16 0,0 0 0,-1 2 0,0 0 0,0 0 0,0 1 0,-1 0 0,18 13 0,-25-14 0,0 0 0,0 0 0,-1 1 0,0-1 0,0 1 0,0 0 0,-1 0 0,0 1 0,0-1 0,0 0 0,-1 1 0,0 0 0,0 0 0,1 13 0,0 8 0,-2 0 0,-3 41 0,0-21 0,2-23 0,1-12 0,0-1 0,-2 0 0,1 0 0,-2 1 0,0-1 0,0 0 0,-1 0 0,0 0 0,-9 19 0,5-17 0,4-8 0,1-1 0,-1 0 0,0 0 0,-1 0 0,1 0 0,-9 8 0,5-6 0,0 1 0,0 0 0,1 1 0,0 0 0,0-1 0,1 2 0,1-1 0,-8 20 0,10-24 0,-2 3 0,-1 1 0,0-1 0,-1 0 0,0 0 0,0 0 0,-1-1 0,-10 10 0,8-9 0,1 0 0,0 1 0,0 1 0,-8 13 0,8-12 0,0-1 0,0 0 0,-1 0 0,-1-1 0,1 0 0,-21 15 0,-21 18 0,42-34 0,0 0 0,-1-1 0,0-1 0,0 1 0,0-2 0,-1 1 0,0-1 0,0-1 0,0 0 0,0-1 0,-1 0 0,-18 2 0,-12 0 0,-1-3 0,-50-3 0,32-1 0,-269 2 0,298-2 0,-1-2 0,1-2 0,0 0 0,-43-16 0,21 6 0,-20-7 0,50 14 0,-1 1 0,0 1 0,0 1 0,-37-3 0,35 7 0,-38-10 0,15 3 0,-41-12 0,-5 0 0,32 8 0,44 8 0,-1 1 0,-39-3 0,34 6 0,-1-1 0,-47-8 0,36 4 0,-1 2 0,1 1 0,-66 5 0,26 0 0,-251-2 0,300 2 0,0 1 0,0 2 0,0 1 0,-31 11 0,25-7 0,-62 17 0,64-19 0,13-3 0,-1-1 0,1-1 0,-24 1 0,20-4 0,-1 2 0,0 0 0,-29 8 0,-62 15 0,-26-2 0,123-20 0,0-1 0,-22 0 0,24-1 0,0 0 0,0 1 0,-22 5 0,15-2 0,1 0 0,-1-2 0,-30 1 0,-75-5 0,43-1 0,-219 2 0,300 0 0,0 0 0,1 0 0,-1 0 0,0-1 0,1 0 0,-1 0 0,0 0 0,1 0 0,0-1 0,-1 0 0,1 0 0,0 0 0,0 0 0,0-1 0,0 1 0,0-1 0,0 0 0,1 0 0,-1 0 0,1-1 0,0 1 0,0-1 0,1 0 0,-1 0 0,-2-5 0,-14-18 0,12 18 0,1 0 0,0 0 0,0-1 0,-5-12 0,-10-20 0,17 34 0,0 1 0,0-1 0,0 0 0,1 0 0,0 0 0,1-1 0,-2-9 0,1-62 0,3 58 0,-1 1 0,-6-43 0,-2 18-1365,6 26-5461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04T12:14:50.592"/>
    </inkml:context>
    <inkml:brush xml:id="br0">
      <inkml:brushProperty name="width" value="0.1" units="cm"/>
      <inkml:brushProperty name="height" value="0.1" units="cm"/>
      <inkml:brushProperty name="color" value="#E71224"/>
    </inkml:brush>
  </inkml:definitions>
  <inkml:trace contextRef="#ctx0" brushRef="#br0">3014 780 24575,'-11'0'0,"-88"4"0,86-3 0,0 2 0,0 0 0,0 0 0,1 1 0,-20 9 0,12-4 0,-1-2 0,0 0 0,-1-1 0,-41 6 0,50-9 0,0 0 0,1 1 0,-22 9 0,-13 5 0,-164 34 0,169-43 0,22-5 0,-1 0 0,-37 3 0,-461-7 0,238-1 0,264 2 0,0 1 0,-33 7 0,31-5 0,0 0 0,-23 0 0,-407-3 0,215-2 0,159 2 0,-85-3 0,81-12 0,41 7 0,30 4 0,0 1 0,0-1 0,0 0 0,1 0 0,0-1 0,0 0 0,0 0 0,0-1 0,-9-8 0,4 3 0,2 0 0,-1-1 0,1-1 0,-11-16 0,15 18 0,0-1 0,1 0 0,0 0 0,1-1 0,0 1 0,1-1 0,0 0 0,1 0 0,-2-14 0,2-18 0,4-53 0,-1 31 0,-2-12 0,3-79 0,-1 151 0,0 1 0,1-1 0,-1 0 0,1 0 0,1 0 0,-1 1 0,1-1 0,0 1 0,0 0 0,0 0 0,1 0 0,0 0 0,0 1 0,0-1 0,0 1 0,1 0 0,-1 0 0,1 1 0,0-1 0,1 1 0,-1 0 0,0 1 0,1-1 0,6-1 0,18-7 0,1 1 0,0 1 0,0 2 0,55-6 0,-62 10 0,31-6 0,-33 5 0,42-3 0,-32 5 0,38-8 0,-40 5 0,49-2 0,24 8 0,77-2 0,-123-10 0,-43 7 0,1 1 0,18-2 0,78 5 0,12-1 0,-66-10 0,-42 7 0,0 1 0,16-1 0,30 4 0,-43 0 0,-1 0 0,1 0 0,0-2 0,29-6 0,-25 3 0,1 0 0,1 2 0,31-2 0,74 7 0,-44 0 0,527-2 0,-589 1 0,-1 1 0,30 7 0,-27-4 0,41 2 0,-59-7 0,0 1 0,1-1 0,-1 1 0,0 1 0,13 3 0,-18-4 0,0 0 0,0 0 0,0 0 0,0 0 0,0 1 0,0-1 0,0 0 0,0 1 0,0 0 0,-1-1 0,1 1 0,0 0 0,-1 0 0,0 0 0,1 0 0,-1 0 0,0 0 0,0 1 0,0-1 0,0 0 0,0 3 0,3 11 0,1 0 0,0-1 0,12 25 0,32 75 0,-45-105 0,0 1 0,-1-1 0,0 1 0,-1 0 0,-1 0 0,2 15 0,-5 71 0,0-40 0,2-15 0,1-17 0,-1 0 0,-7 43 0,6-60 0,-1-1 0,0 1 0,0-1 0,-1 0 0,0 0 0,0 0 0,-1 0 0,0 0 0,0 0 0,-1-1 0,1 0 0,-12 11 0,15-17 3,-1 2 317</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04T12:14:56.537"/>
    </inkml:context>
    <inkml:brush xml:id="br0">
      <inkml:brushProperty name="width" value="0.1" units="cm"/>
      <inkml:brushProperty name="height" value="0.1" units="cm"/>
      <inkml:brushProperty name="color" value="#E71224"/>
    </inkml:brush>
  </inkml:definitions>
  <inkml:trace contextRef="#ctx0" brushRef="#br0">778 1037 24575,'-92'1'0,"-100"-3"0,95-18 0,85 19 0,0-2 0,1 1 0,-1-1 0,0-1 0,1 0 0,0-1 0,0 0 0,0-1 0,1 0 0,-11-8 0,-14-8 0,25 17 0,0 0 0,1-1 0,0-1 0,0 1 0,0-1 0,1-1 0,0 0 0,0 0 0,1 0 0,-11-17 0,7 5 0,-5-5 0,2-2 0,-17-46 0,19 37 0,3 14 0,2-1 0,1 1 0,0-1 0,2-1 0,-3-33 0,9-297 0,-3 350 0,1 1 0,0-1 0,0 0 0,1 1 0,-1-1 0,1 1 0,-1-1 0,1 0 0,0 1 0,1 0 0,-1-1 0,1 1 0,-1 0 0,1-1 0,0 1 0,0 0 0,0 0 0,1 1 0,-1-1 0,1 0 0,0 1 0,-1-1 0,1 1 0,0 0 0,0 0 0,0 0 0,1 1 0,-1-1 0,0 1 0,1-1 0,-1 1 0,1 0 0,5 0 0,9-2 0,0 2 0,27 1 0,-30 1 0,0-1 0,1 0 0,-1-2 0,21-3 0,3-2 0,1 1 0,0 3 0,0 1 0,55 4 0,-10 0 0,1114-2 0,-1176-1 0,0-1 0,28-7 0,-26 4 0,41-2 0,399 5 0,-224 4 0,1123-2 0,-1359 0 0,0 0 0,0 1 0,0-1 0,1 1 0,-1 0 0,0 0 0,0 1 0,-1-1 0,1 1 0,0 0 0,0 1 0,-1-1 0,1 1 0,-1 0 0,4 3 0,-1 1 0,0 1 0,-1-1 0,0 1 0,0 0 0,-1 0 0,0 1 0,4 9 0,-3-6 0,-1 1 0,0 0 0,-1 0 0,0 1 0,-1-1 0,-1 1 0,0 0 0,-1 0 0,0 24 0,0-11 0,9 54 0,-5-52 0,2 46 0,-6-23 0,-4 108 0,2-152 0,0 0 0,-1 0 0,0 0 0,-1 0 0,0 0 0,0-1 0,-1 1 0,0-1 0,0 0 0,0 0 0,-1 0 0,0-1 0,0 0 0,-1 1 0,0-2 0,0 1 0,0-1 0,-1 0 0,0 0 0,0-1 0,0 0 0,0 0 0,-1-1 0,1 0 0,-1 0 0,-9 2 0,-36 5 0,31-4 0,-2-2 0,-38 3 0,-552-7 0,287-1 0,-567 1 0,876 1 0,-1 1 0,-28 6 0,27-3 0,0-2 0,-20 1 0,25-4 0,-12 1 0,0 0 0,0 2 0,-28 6 0,36-6 0,0 0 0,-36 0 0,37-3 0,0 1 0,1 0 0,-30 7 0,-183 45 0,206-49 0,1-1 0,-1-1 0,1-1 0,-33-3 0,-43 3 0,41 10 0,44-7 0,-1-1 0,-17 2 0,-47 6 0,51-6 0,-29 2 0,40-5 0,14-1 0,0 0 0,0 0 0,0-1 0,0 0 0,0 1 0,-1-1 0,1 0 0,0 0 0,0 0 0,0-1 0,0 1 0,0-1 0,-5-1 0,7 1 0,1 0 0,0 0 0,0 1 0,-1-1 0,1 0 0,0 0 0,0 1 0,0-1 0,0 0 0,0 0 0,0 1 0,0-1 0,0 0 0,0 0 0,0 0 0,1 1 0,-1-1 0,0 0 0,0 0 0,1 1 0,-1-1 0,1-1 0,12-20 0,-8 13 0,8-20 245,-6 14-1050,15-28 0,-11 27-6021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6"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3</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982681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762494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242665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61516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679512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14</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0.png"/><Relationship Id="rId3" Type="http://schemas.openxmlformats.org/officeDocument/2006/relationships/customXml" Target="../ink/ink6.xml"/><Relationship Id="rId7" Type="http://schemas.openxmlformats.org/officeDocument/2006/relationships/customXml" Target="../ink/ink8.xm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60.png"/><Relationship Id="rId5" Type="http://schemas.openxmlformats.org/officeDocument/2006/relationships/customXml" Target="../ink/ink7.xml"/><Relationship Id="rId4" Type="http://schemas.openxmlformats.org/officeDocument/2006/relationships/image" Target="../media/image50.png"/><Relationship Id="rId9" Type="http://schemas.openxmlformats.org/officeDocument/2006/relationships/hyperlink" Target="https://www.nissen-life.co.jp/willnavi/hokennoho/category_2/1039.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mhlw.go.jp/stf/shingi/2r9852000000uytu-att/2r9852000000uyyr.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mhlw.go.jp/file/06-Seisakujouhou-12400000-Hokenkyoku/0000118805.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mhlw.go.jp/moushideryouyou/#:~:text=%E6%82%A3%E8%80%85%E7%94%B3%E5%87%BA%E7%99%82%E9%A4%8A%E3%81%A8%E3%81%AF,%E3%82%88%E3%81%86%E3%81%AB%E3%81%99%E3%82%8B%E5%88%B6%E5%BA%A6%E3%81%A7%E3%81%99%E3%80%82"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whi-kenpo.jp/guide_06.js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mZPHLkaAXz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mhlw.go.jp/stf/seisakunitsuite/bunya/kenkou_iryou/iryouhoken/iryouhoken01/index.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8.png"/><Relationship Id="rId3" Type="http://schemas.openxmlformats.org/officeDocument/2006/relationships/hyperlink" Target="https://www.nissen-life.co.jp/willnavi/hokennoho/category_2/1039.html" TargetMode="External"/><Relationship Id="rId7" Type="http://schemas.openxmlformats.org/officeDocument/2006/relationships/image" Target="../media/image5.png"/><Relationship Id="rId12" Type="http://schemas.openxmlformats.org/officeDocument/2006/relationships/customXml" Target="../ink/ink5.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3"/>
            <a:ext cx="8153232" cy="1166649"/>
          </a:xfrm>
        </p:spPr>
        <p:txBody>
          <a:bodyPr/>
          <a:lstStyle/>
          <a:p>
            <a:pPr algn="ctr"/>
            <a:r>
              <a:rPr lang="ja-JP" altLang="en-US" sz="3200" dirty="0"/>
              <a:t>第</a:t>
            </a:r>
            <a:r>
              <a:rPr lang="en-US" altLang="ja-JP" sz="3200" dirty="0"/>
              <a:t>6</a:t>
            </a:r>
            <a:r>
              <a:rPr lang="ja-JP" altLang="en-US" sz="3200" dirty="0"/>
              <a:t>回</a:t>
            </a:r>
            <a:r>
              <a:rPr lang="en-US" altLang="ja-JP" sz="2800" dirty="0"/>
              <a:t>【</a:t>
            </a:r>
            <a:r>
              <a:rPr lang="ja-JP" altLang="en-US" sz="2800" dirty="0"/>
              <a:t>国民健康保険制度及びその他医療制度</a:t>
            </a:r>
            <a:r>
              <a:rPr lang="en-US" altLang="ja-JP" sz="2800" dirty="0"/>
              <a:t>】</a:t>
            </a:r>
            <a:r>
              <a:rPr lang="ja-JP" altLang="en-US" sz="2800" dirty="0"/>
              <a:t>目的・対象・給付の種類・費用負担</a:t>
            </a:r>
            <a:br>
              <a:rPr lang="en-US" altLang="ja-JP" sz="2800" dirty="0"/>
            </a:br>
            <a:r>
              <a:rPr lang="ja-JP" altLang="en-US" sz="2800" dirty="0"/>
              <a:t>・後期高齢者医療制度</a:t>
            </a:r>
            <a:endParaRPr lang="en-US" altLang="ja-JP" sz="3200" dirty="0"/>
          </a:p>
        </p:txBody>
      </p:sp>
      <p:sp>
        <p:nvSpPr>
          <p:cNvPr id="3075" name="Rectangle 3"/>
          <p:cNvSpPr>
            <a:spLocks noGrp="1" noChangeArrowheads="1"/>
          </p:cNvSpPr>
          <p:nvPr>
            <p:ph type="subTitle" idx="1"/>
          </p:nvPr>
        </p:nvSpPr>
        <p:spPr>
          <a:xfrm>
            <a:off x="1331640" y="2723475"/>
            <a:ext cx="6984776" cy="3550043"/>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11</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25</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章第１節医療保険制度の概要</a:t>
            </a:r>
            <a:endParaRPr lang="en-US" altLang="ja-JP" sz="2000" dirty="0"/>
          </a:p>
          <a:p>
            <a:pPr algn="ctr"/>
            <a:r>
              <a:rPr lang="en-US" altLang="ja-JP" sz="2000" dirty="0"/>
              <a:t>(5)</a:t>
            </a:r>
            <a:r>
              <a:rPr lang="ja-JP" altLang="en-US" sz="2000" dirty="0"/>
              <a:t>日本の医療保険制度の特徴</a:t>
            </a:r>
            <a:endParaRPr lang="en-US" altLang="ja-JP" sz="2000" dirty="0"/>
          </a:p>
          <a:p>
            <a:pPr algn="ctr"/>
            <a:r>
              <a:rPr lang="ja-JP" altLang="en-US" sz="2000" dirty="0"/>
              <a:t>（６）そのほかの医療に関する助成制度　</a:t>
            </a:r>
            <a:endParaRPr lang="en-US" altLang="ja-JP" sz="2000" dirty="0"/>
          </a:p>
          <a:p>
            <a:pPr algn="ctr"/>
            <a:r>
              <a:rPr lang="en-US" altLang="ja-JP" sz="2000" dirty="0"/>
              <a:t>p.130 -139</a:t>
            </a:r>
            <a:r>
              <a:rPr lang="ja-JP" altLang="en-US" sz="2000" dirty="0"/>
              <a:t>　</a:t>
            </a:r>
            <a:endParaRPr lang="en-US" altLang="ja-JP" sz="2000" dirty="0"/>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42EA15-966C-1FB0-AA63-5C525C6A6AC2}"/>
              </a:ext>
            </a:extLst>
          </p:cNvPr>
          <p:cNvSpPr>
            <a:spLocks noGrp="1"/>
          </p:cNvSpPr>
          <p:nvPr>
            <p:ph type="title"/>
          </p:nvPr>
        </p:nvSpPr>
        <p:spPr>
          <a:xfrm>
            <a:off x="556011" y="144328"/>
            <a:ext cx="8001000" cy="1216025"/>
          </a:xfrm>
        </p:spPr>
        <p:txBody>
          <a:bodyPr/>
          <a:lstStyle/>
          <a:p>
            <a:r>
              <a:rPr lang="ja-JP" altLang="en-US" sz="3200" dirty="0"/>
              <a:t>高額医療費制度の費用負担（</a:t>
            </a:r>
            <a:r>
              <a:rPr lang="en-US" altLang="ja-JP" sz="3200" dirty="0"/>
              <a:t>70</a:t>
            </a:r>
            <a:r>
              <a:rPr lang="ja-JP" altLang="en-US" sz="3200" dirty="0"/>
              <a:t>歳未満）</a:t>
            </a:r>
            <a:endParaRPr lang="en-US" sz="3200" dirty="0"/>
          </a:p>
        </p:txBody>
      </p:sp>
      <p:sp>
        <p:nvSpPr>
          <p:cNvPr id="4" name="スライド番号プレースホルダー 3">
            <a:extLst>
              <a:ext uri="{FF2B5EF4-FFF2-40B4-BE49-F238E27FC236}">
                <a16:creationId xmlns:a16="http://schemas.microsoft.com/office/drawing/2014/main" id="{33891BDD-2685-0DC8-2365-0FEC5BFCDCAD}"/>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a:p>
        </p:txBody>
      </p:sp>
      <p:pic>
        <p:nvPicPr>
          <p:cNvPr id="10" name="図 9" descr="テーブル&#10;&#10;自動的に生成された説明">
            <a:extLst>
              <a:ext uri="{FF2B5EF4-FFF2-40B4-BE49-F238E27FC236}">
                <a16:creationId xmlns:a16="http://schemas.microsoft.com/office/drawing/2014/main" id="{03983E41-41FD-ED1C-0E43-63510F26DF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057" y="1437137"/>
            <a:ext cx="8295885" cy="4621683"/>
          </a:xfrm>
          <a:prstGeom prst="rect">
            <a:avLst/>
          </a:prstGeom>
        </p:spPr>
      </p:pic>
      <mc:AlternateContent xmlns:mc="http://schemas.openxmlformats.org/markup-compatibility/2006" xmlns:p14="http://schemas.microsoft.com/office/powerpoint/2010/main">
        <mc:Choice Requires="p14">
          <p:contentPart p14:bwMode="auto" r:id="rId3">
            <p14:nvContentPartPr>
              <p14:cNvPr id="13" name="インク 12">
                <a:extLst>
                  <a:ext uri="{FF2B5EF4-FFF2-40B4-BE49-F238E27FC236}">
                    <a16:creationId xmlns:a16="http://schemas.microsoft.com/office/drawing/2014/main" id="{B343A4EE-30FD-04C1-4B65-0B768E75EE43}"/>
                  </a:ext>
                </a:extLst>
              </p14:cNvPr>
              <p14:cNvContentPartPr/>
              <p14:nvPr/>
            </p14:nvContentPartPr>
            <p14:xfrm>
              <a:off x="5214760" y="4291627"/>
              <a:ext cx="1763640" cy="467640"/>
            </p14:xfrm>
          </p:contentPart>
        </mc:Choice>
        <mc:Fallback xmlns="">
          <p:pic>
            <p:nvPicPr>
              <p:cNvPr id="13" name="インク 12">
                <a:extLst>
                  <a:ext uri="{FF2B5EF4-FFF2-40B4-BE49-F238E27FC236}">
                    <a16:creationId xmlns:a16="http://schemas.microsoft.com/office/drawing/2014/main" id="{B343A4EE-30FD-04C1-4B65-0B768E75EE43}"/>
                  </a:ext>
                </a:extLst>
              </p:cNvPr>
              <p:cNvPicPr/>
              <p:nvPr/>
            </p:nvPicPr>
            <p:blipFill>
              <a:blip r:embed="rId4"/>
              <a:stretch>
                <a:fillRect/>
              </a:stretch>
            </p:blipFill>
            <p:spPr>
              <a:xfrm>
                <a:off x="5196760" y="4273627"/>
                <a:ext cx="1799280" cy="5032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4" name="インク 13">
                <a:extLst>
                  <a:ext uri="{FF2B5EF4-FFF2-40B4-BE49-F238E27FC236}">
                    <a16:creationId xmlns:a16="http://schemas.microsoft.com/office/drawing/2014/main" id="{FA891EA5-2BC5-ED26-1AA0-0B32688C316D}"/>
                  </a:ext>
                </a:extLst>
              </p14:cNvPr>
              <p14:cNvContentPartPr/>
              <p14:nvPr/>
            </p14:nvContentPartPr>
            <p14:xfrm>
              <a:off x="3893200" y="3816787"/>
              <a:ext cx="1085400" cy="357840"/>
            </p14:xfrm>
          </p:contentPart>
        </mc:Choice>
        <mc:Fallback xmlns="">
          <p:pic>
            <p:nvPicPr>
              <p:cNvPr id="14" name="インク 13">
                <a:extLst>
                  <a:ext uri="{FF2B5EF4-FFF2-40B4-BE49-F238E27FC236}">
                    <a16:creationId xmlns:a16="http://schemas.microsoft.com/office/drawing/2014/main" id="{FA891EA5-2BC5-ED26-1AA0-0B32688C316D}"/>
                  </a:ext>
                </a:extLst>
              </p:cNvPr>
              <p:cNvPicPr/>
              <p:nvPr/>
            </p:nvPicPr>
            <p:blipFill>
              <a:blip r:embed="rId6"/>
              <a:stretch>
                <a:fillRect/>
              </a:stretch>
            </p:blipFill>
            <p:spPr>
              <a:xfrm>
                <a:off x="3875200" y="3798787"/>
                <a:ext cx="1121040" cy="3934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5" name="インク 14">
                <a:extLst>
                  <a:ext uri="{FF2B5EF4-FFF2-40B4-BE49-F238E27FC236}">
                    <a16:creationId xmlns:a16="http://schemas.microsoft.com/office/drawing/2014/main" id="{C691083A-355A-A36C-F8D7-43A06E5F8EA7}"/>
                  </a:ext>
                </a:extLst>
              </p14:cNvPr>
              <p14:cNvContentPartPr/>
              <p14:nvPr/>
            </p14:nvContentPartPr>
            <p14:xfrm>
              <a:off x="5172640" y="4850347"/>
              <a:ext cx="1525320" cy="375840"/>
            </p14:xfrm>
          </p:contentPart>
        </mc:Choice>
        <mc:Fallback xmlns="">
          <p:pic>
            <p:nvPicPr>
              <p:cNvPr id="15" name="インク 14">
                <a:extLst>
                  <a:ext uri="{FF2B5EF4-FFF2-40B4-BE49-F238E27FC236}">
                    <a16:creationId xmlns:a16="http://schemas.microsoft.com/office/drawing/2014/main" id="{C691083A-355A-A36C-F8D7-43A06E5F8EA7}"/>
                  </a:ext>
                </a:extLst>
              </p:cNvPr>
              <p:cNvPicPr/>
              <p:nvPr/>
            </p:nvPicPr>
            <p:blipFill>
              <a:blip r:embed="rId8"/>
              <a:stretch>
                <a:fillRect/>
              </a:stretch>
            </p:blipFill>
            <p:spPr>
              <a:xfrm>
                <a:off x="5154640" y="4832347"/>
                <a:ext cx="1560960" cy="411480"/>
              </a:xfrm>
              <a:prstGeom prst="rect">
                <a:avLst/>
              </a:prstGeom>
            </p:spPr>
          </p:pic>
        </mc:Fallback>
      </mc:AlternateContent>
      <p:sp>
        <p:nvSpPr>
          <p:cNvPr id="16" name="テキスト ボックス 15">
            <a:extLst>
              <a:ext uri="{FF2B5EF4-FFF2-40B4-BE49-F238E27FC236}">
                <a16:creationId xmlns:a16="http://schemas.microsoft.com/office/drawing/2014/main" id="{FABF083F-23F5-1BB4-B7A2-AEC29B1DCC91}"/>
              </a:ext>
            </a:extLst>
          </p:cNvPr>
          <p:cNvSpPr txBox="1"/>
          <p:nvPr/>
        </p:nvSpPr>
        <p:spPr>
          <a:xfrm>
            <a:off x="4463129" y="1520566"/>
            <a:ext cx="2736304" cy="467640"/>
          </a:xfrm>
          <a:prstGeom prst="rect">
            <a:avLst/>
          </a:prstGeom>
          <a:noFill/>
        </p:spPr>
        <p:txBody>
          <a:bodyPr wrap="square" rtlCol="0">
            <a:spAutoFit/>
          </a:bodyPr>
          <a:lstStyle/>
          <a:p>
            <a:r>
              <a:rPr lang="ja-JP" altLang="en-US" dirty="0">
                <a:solidFill>
                  <a:srgbClr val="FF0000"/>
                </a:solidFill>
              </a:rPr>
              <a:t>知っ得情報です！</a:t>
            </a:r>
            <a:endParaRPr lang="en-US" dirty="0">
              <a:solidFill>
                <a:srgbClr val="FF0000"/>
              </a:solidFill>
            </a:endParaRPr>
          </a:p>
        </p:txBody>
      </p:sp>
      <p:sp>
        <p:nvSpPr>
          <p:cNvPr id="17" name="テキスト ボックス 16">
            <a:extLst>
              <a:ext uri="{FF2B5EF4-FFF2-40B4-BE49-F238E27FC236}">
                <a16:creationId xmlns:a16="http://schemas.microsoft.com/office/drawing/2014/main" id="{F22302AA-8A2C-8EC3-7A44-0EE2B137AE53}"/>
              </a:ext>
            </a:extLst>
          </p:cNvPr>
          <p:cNvSpPr txBox="1"/>
          <p:nvPr/>
        </p:nvSpPr>
        <p:spPr>
          <a:xfrm>
            <a:off x="818208" y="6305977"/>
            <a:ext cx="7282184" cy="461665"/>
          </a:xfrm>
          <a:prstGeom prst="rect">
            <a:avLst/>
          </a:prstGeom>
          <a:noFill/>
        </p:spPr>
        <p:txBody>
          <a:bodyPr wrap="square">
            <a:spAutoFit/>
          </a:bodyPr>
          <a:lstStyle/>
          <a:p>
            <a:r>
              <a:rPr lang="ja-JP" altLang="en-US" sz="2400" b="1" dirty="0">
                <a:solidFill>
                  <a:srgbClr val="FF0000"/>
                </a:solidFill>
                <a:latin typeface="+mn-ea"/>
                <a:cs typeface="ＭＳ 明朝" charset="-128"/>
              </a:rPr>
              <a:t>出典：</a:t>
            </a:r>
            <a:r>
              <a:rPr lang="ja-JP" altLang="en-US" b="0" i="0" dirty="0">
                <a:solidFill>
                  <a:srgbClr val="555555"/>
                </a:solidFill>
                <a:effectLst/>
                <a:latin typeface="Hiragino Kaku Gothic ProN"/>
                <a:hlinkClick r:id="rId9"/>
              </a:rPr>
              <a:t>運営会社</a:t>
            </a:r>
            <a:r>
              <a:rPr lang="en-US" altLang="ja-JP" b="0" i="0" dirty="0">
                <a:solidFill>
                  <a:srgbClr val="555555"/>
                </a:solidFill>
                <a:effectLst/>
                <a:latin typeface="Hiragino Kaku Gothic ProN"/>
                <a:hlinkClick r:id="rId9"/>
              </a:rPr>
              <a:t>:</a:t>
            </a:r>
            <a:r>
              <a:rPr lang="ja-JP" altLang="en-US" b="0" i="0" dirty="0">
                <a:solidFill>
                  <a:srgbClr val="555555"/>
                </a:solidFill>
                <a:effectLst/>
                <a:latin typeface="Hiragino Kaku Gothic ProN"/>
                <a:hlinkClick r:id="rId9"/>
              </a:rPr>
              <a:t>ニッセンライフ</a:t>
            </a:r>
            <a:endParaRPr lang="en-US" altLang="ja-JP" sz="2400" b="1" dirty="0">
              <a:solidFill>
                <a:srgbClr val="FF0000"/>
              </a:solidFill>
              <a:latin typeface="+mn-ea"/>
              <a:cs typeface="ＭＳ 明朝" charset="-128"/>
            </a:endParaRPr>
          </a:p>
        </p:txBody>
      </p:sp>
    </p:spTree>
    <p:extLst>
      <p:ext uri="{BB962C8B-B14F-4D97-AF65-F5344CB8AC3E}">
        <p14:creationId xmlns:p14="http://schemas.microsoft.com/office/powerpoint/2010/main" val="37306379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５．日本の医療保険制度の特徴</a:t>
            </a: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467544" y="1632974"/>
            <a:ext cx="8676456" cy="4752527"/>
          </a:xfrm>
        </p:spPr>
        <p:txBody>
          <a:bodyPr/>
          <a:lstStyle/>
          <a:p>
            <a:pPr marL="0" indent="0" eaLnBrk="1" hangingPunct="1">
              <a:lnSpc>
                <a:spcPct val="90000"/>
              </a:lnSpc>
              <a:buNone/>
            </a:pPr>
            <a:r>
              <a:rPr lang="en-US" altLang="ja-JP" sz="2400" dirty="0"/>
              <a:t>【</a:t>
            </a:r>
            <a:r>
              <a:rPr lang="ja-JP" altLang="en-US" sz="2400" dirty="0"/>
              <a:t>３</a:t>
            </a:r>
            <a:r>
              <a:rPr lang="en-US" altLang="ja-JP" sz="2400" dirty="0"/>
              <a:t>】</a:t>
            </a:r>
            <a:r>
              <a:rPr lang="ja-JP" altLang="en-US" sz="2400" dirty="0"/>
              <a:t>診療報酬：</a:t>
            </a:r>
            <a:r>
              <a:rPr lang="ja-JP" altLang="en-US" sz="2400" b="1" dirty="0">
                <a:latin typeface="+mn-ea"/>
                <a:cs typeface="ＭＳ 明朝" charset="-128"/>
              </a:rPr>
              <a:t>医療費は患者にとって</a:t>
            </a:r>
            <a:r>
              <a:rPr lang="ja-JP" altLang="en-US" sz="2400" dirty="0"/>
              <a:t>負担だが医療機関にとっては収入。</a:t>
            </a:r>
            <a:r>
              <a:rPr lang="ja-JP" altLang="en-US" sz="2400" dirty="0">
                <a:solidFill>
                  <a:srgbClr val="FF0000"/>
                </a:solidFill>
              </a:rPr>
              <a:t>★医は算術？</a:t>
            </a:r>
            <a:endParaRPr lang="en-US" altLang="ja-JP" sz="2400" dirty="0">
              <a:solidFill>
                <a:srgbClr val="FF0000"/>
              </a:solidFill>
            </a:endParaRPr>
          </a:p>
          <a:p>
            <a:pPr marL="0" indent="0" eaLnBrk="1" hangingPunct="1">
              <a:lnSpc>
                <a:spcPct val="90000"/>
              </a:lnSpc>
              <a:buNone/>
            </a:pPr>
            <a:r>
              <a:rPr lang="ja-JP" altLang="en-US" sz="2400" dirty="0"/>
              <a:t>医療機関は患者の自己負担以外の差額分となる</a:t>
            </a:r>
            <a:r>
              <a:rPr lang="ja-JP" altLang="en-US" sz="2400" dirty="0">
                <a:solidFill>
                  <a:srgbClr val="FF0000"/>
                </a:solidFill>
              </a:rPr>
              <a:t>診療報酬を保険者に請求し</a:t>
            </a:r>
            <a:r>
              <a:rPr lang="ja-JP" altLang="en-US" sz="2400" dirty="0"/>
              <a:t>、一定の審査（審査支払い機関）を経て保険者から支払いがなされる。</a:t>
            </a:r>
            <a:endParaRPr lang="en-US" altLang="ja-JP" sz="2400" dirty="0"/>
          </a:p>
          <a:p>
            <a:pPr eaLnBrk="1" hangingPunct="1">
              <a:lnSpc>
                <a:spcPct val="90000"/>
              </a:lnSpc>
            </a:pPr>
            <a:r>
              <a:rPr lang="ja-JP" altLang="en-US" sz="2400" b="1" dirty="0">
                <a:latin typeface="+mn-ea"/>
                <a:cs typeface="ＭＳ 明朝" charset="-128"/>
              </a:rPr>
              <a:t>日本では、基本的に保険適用の保険診療について、医療機関は自由に料金設定できない。</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全国統一の診療報酬体系（公的単価・料金表、１点</a:t>
            </a:r>
            <a:r>
              <a:rPr lang="en-US" altLang="ja-JP" sz="2400" b="1" dirty="0">
                <a:latin typeface="+mn-ea"/>
                <a:cs typeface="ＭＳ 明朝" charset="-128"/>
              </a:rPr>
              <a:t>10</a:t>
            </a:r>
            <a:r>
              <a:rPr lang="ja-JP" altLang="en-US" sz="2400" b="1" dirty="0">
                <a:latin typeface="+mn-ea"/>
                <a:cs typeface="ＭＳ 明朝" charset="-128"/>
              </a:rPr>
              <a:t>円）</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同じ医療行為（診療行為）は医師の経験・技術に関係なく、同一の公定料金が原則適用される。</a:t>
            </a:r>
            <a:endParaRPr lang="en-US" altLang="ja-JP" sz="2400" b="1" dirty="0">
              <a:latin typeface="+mn-ea"/>
              <a:cs typeface="ＭＳ 明朝" charset="-128"/>
            </a:endParaRPr>
          </a:p>
          <a:p>
            <a:pPr eaLnBrk="1" hangingPunct="1">
              <a:lnSpc>
                <a:spcPct val="90000"/>
              </a:lnSpc>
            </a:pPr>
            <a:r>
              <a:rPr lang="en-US" altLang="ja-JP" sz="2400" b="1" dirty="0">
                <a:solidFill>
                  <a:srgbClr val="336699"/>
                </a:solidFill>
                <a:latin typeface="+mn-ea"/>
                <a:cs typeface="ＭＳ 明朝" charset="-128"/>
              </a:rPr>
              <a:t>DPC</a:t>
            </a:r>
            <a:r>
              <a:rPr lang="en-US" altLang="ja-JP" sz="2400" b="1" dirty="0">
                <a:solidFill>
                  <a:srgbClr val="336699"/>
                </a:solidFill>
                <a:latin typeface="+mn-ea"/>
                <a:cs typeface="ＭＳ 明朝" charset="-128"/>
                <a:hlinkClick r:id="rId3">
                  <a:extLst>
                    <a:ext uri="{A12FA001-AC4F-418D-AE19-62706E023703}">
                      <ahyp:hlinkClr xmlns:ahyp="http://schemas.microsoft.com/office/drawing/2018/hyperlinkcolor" val="tx"/>
                    </a:ext>
                  </a:extLst>
                </a:hlinkClick>
              </a:rPr>
              <a:t> /PDPS</a:t>
            </a:r>
            <a:r>
              <a:rPr lang="ja-JP" altLang="en-US" sz="2400" b="1" dirty="0">
                <a:solidFill>
                  <a:srgbClr val="336699"/>
                </a:solidFill>
                <a:latin typeface="+mn-ea"/>
                <a:cs typeface="ＭＳ 明朝" charset="-128"/>
                <a:hlinkClick r:id="rId3">
                  <a:extLst>
                    <a:ext uri="{A12FA001-AC4F-418D-AE19-62706E023703}">
                      <ahyp:hlinkClr xmlns:ahyp="http://schemas.microsoft.com/office/drawing/2018/hyperlinkcolor" val="tx"/>
                    </a:ext>
                  </a:extLst>
                </a:hlinkClick>
              </a:rPr>
              <a:t>制度（１日当たりの包括評価制度） </a:t>
            </a:r>
            <a:r>
              <a:rPr lang="en-US" altLang="ja-JP" sz="2400" b="1" dirty="0">
                <a:solidFill>
                  <a:srgbClr val="336699"/>
                </a:solidFill>
                <a:latin typeface="+mn-ea"/>
                <a:cs typeface="ＭＳ 明朝" charset="-128"/>
                <a:hlinkClick r:id="rId3">
                  <a:extLst>
                    <a:ext uri="{A12FA001-AC4F-418D-AE19-62706E023703}">
                      <ahyp:hlinkClr xmlns:ahyp="http://schemas.microsoft.com/office/drawing/2018/hyperlinkcolor" val="tx"/>
                    </a:ext>
                  </a:extLst>
                </a:hlinkClick>
              </a:rPr>
              <a:t>Diagnosis Procedure Combination</a:t>
            </a:r>
            <a:r>
              <a:rPr lang="ja-JP" altLang="en-US" sz="2400" b="1" dirty="0">
                <a:solidFill>
                  <a:srgbClr val="336699"/>
                </a:solidFill>
                <a:latin typeface="+mn-ea"/>
                <a:cs typeface="ＭＳ 明朝" charset="-128"/>
              </a:rPr>
              <a:t>／</a:t>
            </a:r>
            <a:r>
              <a:rPr lang="en-US" altLang="ja-JP" sz="2400" b="1" dirty="0">
                <a:solidFill>
                  <a:srgbClr val="336699"/>
                </a:solidFill>
                <a:latin typeface="+mn-ea"/>
                <a:cs typeface="ＭＳ 明朝" charset="-128"/>
                <a:hlinkClick r:id="rId3">
                  <a:extLst>
                    <a:ext uri="{A12FA001-AC4F-418D-AE19-62706E023703}">
                      <ahyp:hlinkClr xmlns:ahyp="http://schemas.microsoft.com/office/drawing/2018/hyperlinkcolor" val="tx"/>
                    </a:ext>
                  </a:extLst>
                </a:hlinkClick>
              </a:rPr>
              <a:t>Per-Diem. Payment System</a:t>
            </a:r>
            <a:r>
              <a:rPr lang="ja-JP" altLang="en-US" sz="2400" b="1" dirty="0">
                <a:solidFill>
                  <a:srgbClr val="336699"/>
                </a:solidFill>
                <a:latin typeface="+mn-ea"/>
                <a:cs typeface="ＭＳ 明朝" charset="-128"/>
              </a:rPr>
              <a:t>　</a:t>
            </a:r>
            <a:r>
              <a:rPr lang="ja-JP" altLang="en-US" sz="1800" b="1" dirty="0">
                <a:solidFill>
                  <a:srgbClr val="FF0000"/>
                </a:solidFill>
                <a:latin typeface="+mn-ea"/>
                <a:cs typeface="ＭＳ 明朝" charset="-128"/>
              </a:rPr>
              <a:t>＊パッケージ料金・支払い</a:t>
            </a:r>
            <a:endParaRPr lang="en-US" altLang="ja-JP" sz="2400" b="1" dirty="0">
              <a:solidFill>
                <a:srgbClr val="FF0000"/>
              </a:solidFill>
              <a:latin typeface="+mn-ea"/>
              <a:cs typeface="ＭＳ 明朝" charset="-128"/>
            </a:endParaRPr>
          </a:p>
        </p:txBody>
      </p:sp>
    </p:spTree>
    <p:extLst>
      <p:ext uri="{BB962C8B-B14F-4D97-AF65-F5344CB8AC3E}">
        <p14:creationId xmlns:p14="http://schemas.microsoft.com/office/powerpoint/2010/main" val="7461776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５．日本の医療保険制度の特徴</a:t>
            </a: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576643" y="1988840"/>
            <a:ext cx="8243829" cy="4104455"/>
          </a:xfrm>
        </p:spPr>
        <p:txBody>
          <a:bodyPr/>
          <a:lstStyle/>
          <a:p>
            <a:pPr marL="0" indent="0" eaLnBrk="1" hangingPunct="1">
              <a:lnSpc>
                <a:spcPct val="90000"/>
              </a:lnSpc>
              <a:buNone/>
            </a:pPr>
            <a:r>
              <a:rPr lang="en-US" altLang="ja-JP" sz="2400" dirty="0"/>
              <a:t>【</a:t>
            </a:r>
            <a:r>
              <a:rPr lang="ja-JP" altLang="en-US" sz="2400" dirty="0"/>
              <a:t>４</a:t>
            </a:r>
            <a:r>
              <a:rPr lang="en-US" altLang="ja-JP" sz="2400" dirty="0"/>
              <a:t>】</a:t>
            </a:r>
            <a:r>
              <a:rPr lang="ja-JP" altLang="en-US" sz="2400" dirty="0"/>
              <a:t>混合診療の禁止と例外</a:t>
            </a:r>
            <a:endParaRPr lang="en-US" altLang="ja-JP" sz="2400" b="1" dirty="0">
              <a:solidFill>
                <a:srgbClr val="FF0000"/>
              </a:solidFill>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日本では一連の医療行為における保険診療と自由診療を併用する混合診療は原則禁止されている</a:t>
            </a:r>
            <a:r>
              <a:rPr lang="ja-JP" altLang="en-US" sz="2400" b="1" dirty="0">
                <a:latin typeface="+mn-ea"/>
                <a:cs typeface="ＭＳ 明朝" charset="-128"/>
              </a:rPr>
              <a:t>。</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保険診療で認めれていない医療行為を望む場合は原則、自由診療となり、全額自己負担（通常の保険診療と共通する部分も含め）。</a:t>
            </a:r>
            <a:r>
              <a:rPr lang="ja-JP" altLang="en-US" sz="2000" b="1" dirty="0">
                <a:solidFill>
                  <a:srgbClr val="FF0000"/>
                </a:solidFill>
                <a:latin typeface="+mn-ea"/>
                <a:cs typeface="ＭＳ 明朝" charset="-128"/>
              </a:rPr>
              <a:t>★ブラック・ジャックに保険は効かない。</a:t>
            </a:r>
            <a:endParaRPr lang="en-US" altLang="ja-JP" sz="2400" b="1" dirty="0">
              <a:solidFill>
                <a:srgbClr val="FF0000"/>
              </a:solidFill>
              <a:latin typeface="+mn-ea"/>
              <a:cs typeface="ＭＳ 明朝" charset="-128"/>
            </a:endParaRPr>
          </a:p>
          <a:p>
            <a:pPr eaLnBrk="1" hangingPunct="1">
              <a:lnSpc>
                <a:spcPct val="90000"/>
              </a:lnSpc>
            </a:pPr>
            <a:r>
              <a:rPr lang="en-US" altLang="ja-JP" sz="2400" b="1" dirty="0">
                <a:latin typeface="+mn-ea"/>
                <a:cs typeface="ＭＳ 明朝" charset="-128"/>
              </a:rPr>
              <a:t>2006</a:t>
            </a:r>
            <a:r>
              <a:rPr lang="ja-JP" altLang="en-US" sz="2400" b="1" dirty="0">
                <a:latin typeface="+mn-ea"/>
                <a:cs typeface="ＭＳ 明朝" charset="-128"/>
              </a:rPr>
              <a:t>（</a:t>
            </a:r>
            <a:r>
              <a:rPr lang="en-US" altLang="ja-JP" sz="2400" b="1" dirty="0">
                <a:latin typeface="+mn-ea"/>
                <a:cs typeface="ＭＳ 明朝" charset="-128"/>
              </a:rPr>
              <a:t>H18)</a:t>
            </a:r>
            <a:r>
              <a:rPr lang="ja-JP" altLang="en-US" sz="2400" b="1" dirty="0">
                <a:latin typeface="+mn-ea"/>
                <a:cs typeface="ＭＳ 明朝" charset="-128"/>
              </a:rPr>
              <a:t>年の制度改正：混合診療の拡大。</a:t>
            </a:r>
            <a:r>
              <a:rPr lang="ja-JP" altLang="en-US" sz="2400" b="1" dirty="0">
                <a:solidFill>
                  <a:srgbClr val="FF0000"/>
                </a:solidFill>
                <a:latin typeface="+mn-ea"/>
                <a:cs typeface="ＭＳ 明朝" charset="-128"/>
                <a:hlinkClick r:id="rId3"/>
              </a:rPr>
              <a:t>保険外併用療養費制度</a:t>
            </a:r>
            <a:r>
              <a:rPr lang="ja-JP" altLang="en-US" sz="2400" b="1" dirty="0">
                <a:solidFill>
                  <a:srgbClr val="FF0000"/>
                </a:solidFill>
                <a:latin typeface="+mn-ea"/>
                <a:cs typeface="ＭＳ 明朝" charset="-128"/>
              </a:rPr>
              <a:t>⇒選定療養</a:t>
            </a:r>
            <a:endParaRPr lang="en-US" altLang="ja-JP" sz="2400" b="1" dirty="0">
              <a:solidFill>
                <a:srgbClr val="FF0000"/>
              </a:solidFill>
              <a:latin typeface="+mn-ea"/>
              <a:cs typeface="ＭＳ 明朝" charset="-128"/>
            </a:endParaRPr>
          </a:p>
          <a:p>
            <a:pPr eaLnBrk="1" hangingPunct="1">
              <a:lnSpc>
                <a:spcPct val="90000"/>
              </a:lnSpc>
            </a:pPr>
            <a:r>
              <a:rPr lang="en-US" altLang="ja-JP" sz="2400" b="1" dirty="0">
                <a:latin typeface="+mn-ea"/>
                <a:cs typeface="ＭＳ 明朝" charset="-128"/>
              </a:rPr>
              <a:t>2015</a:t>
            </a:r>
            <a:r>
              <a:rPr lang="ja-JP" altLang="en-US" sz="2400" b="1" dirty="0">
                <a:latin typeface="+mn-ea"/>
                <a:cs typeface="ＭＳ 明朝" charset="-128"/>
              </a:rPr>
              <a:t>（</a:t>
            </a:r>
            <a:r>
              <a:rPr lang="en-US" altLang="ja-JP" sz="2400" b="1" dirty="0">
                <a:latin typeface="+mn-ea"/>
                <a:cs typeface="ＭＳ 明朝" charset="-128"/>
              </a:rPr>
              <a:t>H27)</a:t>
            </a:r>
            <a:r>
              <a:rPr lang="ja-JP" altLang="en-US" sz="2400" b="1" dirty="0">
                <a:latin typeface="+mn-ea"/>
                <a:cs typeface="ＭＳ 明朝" charset="-128"/>
              </a:rPr>
              <a:t>年の制度改正：</a:t>
            </a:r>
            <a:r>
              <a:rPr lang="ja-JP" altLang="en-US" sz="2400" b="1" dirty="0">
                <a:latin typeface="+mn-ea"/>
                <a:cs typeface="ＭＳ 明朝" charset="-128"/>
                <a:hlinkClick r:id="rId4"/>
              </a:rPr>
              <a:t>患者申出療養制度</a:t>
            </a:r>
            <a:endParaRPr lang="en-US" altLang="ja-JP" sz="2400" b="1" dirty="0">
              <a:solidFill>
                <a:srgbClr val="FF0000"/>
              </a:solidFill>
              <a:latin typeface="+mn-ea"/>
              <a:cs typeface="ＭＳ 明朝" charset="-128"/>
            </a:endParaRPr>
          </a:p>
          <a:p>
            <a:pPr eaLnBrk="1" hangingPunct="1">
              <a:lnSpc>
                <a:spcPct val="90000"/>
              </a:lnSpc>
            </a:pPr>
            <a:endParaRPr lang="en-US" altLang="ja-JP" sz="2400" b="1" dirty="0">
              <a:solidFill>
                <a:srgbClr val="FF0000"/>
              </a:solidFill>
              <a:latin typeface="+mn-ea"/>
              <a:cs typeface="ＭＳ 明朝" charset="-128"/>
            </a:endParaRPr>
          </a:p>
        </p:txBody>
      </p:sp>
    </p:spTree>
    <p:extLst>
      <p:ext uri="{BB962C8B-B14F-4D97-AF65-F5344CB8AC3E}">
        <p14:creationId xmlns:p14="http://schemas.microsoft.com/office/powerpoint/2010/main" val="1059086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６．そのほかの医療に関する助成制度　</a:t>
            </a: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251520" y="1709157"/>
            <a:ext cx="8640960" cy="4456148"/>
          </a:xfrm>
        </p:spPr>
        <p:txBody>
          <a:bodyPr/>
          <a:lstStyle/>
          <a:p>
            <a:pPr marL="0" indent="0" eaLnBrk="1" hangingPunct="1">
              <a:lnSpc>
                <a:spcPct val="90000"/>
              </a:lnSpc>
              <a:buNone/>
            </a:pPr>
            <a:r>
              <a:rPr lang="en-US" altLang="ja-JP" sz="2400" dirty="0"/>
              <a:t>【</a:t>
            </a:r>
            <a:r>
              <a:rPr lang="ja-JP" altLang="en-US" sz="2400" dirty="0"/>
              <a:t>１</a:t>
            </a:r>
            <a:r>
              <a:rPr lang="en-US" altLang="ja-JP" sz="2400" dirty="0"/>
              <a:t>】</a:t>
            </a:r>
            <a:r>
              <a:rPr lang="ja-JP" altLang="en-US" sz="2400" dirty="0"/>
              <a:t>公費負担医療</a:t>
            </a:r>
            <a:endParaRPr lang="en-US" altLang="ja-JP" sz="2000" b="1" dirty="0">
              <a:latin typeface="+mn-ea"/>
              <a:cs typeface="ＭＳ 明朝" charset="-128"/>
            </a:endParaRPr>
          </a:p>
          <a:p>
            <a:pPr marL="0" indent="0" eaLnBrk="1" hangingPunct="1">
              <a:lnSpc>
                <a:spcPct val="90000"/>
              </a:lnSpc>
              <a:buNone/>
            </a:pPr>
            <a:r>
              <a:rPr lang="ja-JP" altLang="en-US" sz="2000" b="1" dirty="0">
                <a:latin typeface="+mn-ea"/>
                <a:cs typeface="ＭＳ 明朝" charset="-128"/>
              </a:rPr>
              <a:t>公費医療は、</a:t>
            </a:r>
            <a:r>
              <a:rPr lang="ja-JP" altLang="en-US" sz="2000" b="1" dirty="0">
                <a:solidFill>
                  <a:srgbClr val="FF0000"/>
                </a:solidFill>
                <a:latin typeface="+mn-ea"/>
                <a:cs typeface="ＭＳ 明朝" charset="-128"/>
              </a:rPr>
              <a:t>国や地方自治体の費用（公費）によって提供される医療</a:t>
            </a:r>
            <a:r>
              <a:rPr lang="ja-JP" altLang="en-US" sz="2000" b="1" dirty="0">
                <a:latin typeface="+mn-ea"/>
                <a:cs typeface="ＭＳ 明朝" charset="-128"/>
              </a:rPr>
              <a:t>。</a:t>
            </a:r>
            <a:endParaRPr lang="en-US" altLang="ja-JP" sz="2000" b="1" dirty="0">
              <a:latin typeface="+mn-ea"/>
              <a:cs typeface="ＭＳ 明朝" charset="-128"/>
            </a:endParaRPr>
          </a:p>
          <a:p>
            <a:pPr marL="0" indent="0" eaLnBrk="1" hangingPunct="1">
              <a:lnSpc>
                <a:spcPct val="90000"/>
              </a:lnSpc>
              <a:buNone/>
            </a:pPr>
            <a:r>
              <a:rPr lang="ja-JP" altLang="en-US" sz="2000" b="1" dirty="0">
                <a:latin typeface="+mn-ea"/>
                <a:cs typeface="ＭＳ 明朝" charset="-128"/>
              </a:rPr>
              <a:t>代表的な公費医療関係の法律：生活保護法による医療扶助（法第</a:t>
            </a:r>
            <a:r>
              <a:rPr lang="en-US" altLang="ja-JP" sz="2000" b="1" dirty="0">
                <a:latin typeface="+mn-ea"/>
                <a:cs typeface="ＭＳ 明朝" charset="-128"/>
              </a:rPr>
              <a:t>15</a:t>
            </a:r>
            <a:r>
              <a:rPr lang="ja-JP" altLang="en-US" sz="2000" b="1" dirty="0">
                <a:latin typeface="+mn-ea"/>
                <a:cs typeface="ＭＳ 明朝" charset="-128"/>
              </a:rPr>
              <a:t>条関係）、精神保健及び精神障害者福祉に関する法律（精神保健福祉法：措置入院（法第</a:t>
            </a:r>
            <a:r>
              <a:rPr lang="en-US" altLang="ja-JP" sz="2000" b="1" dirty="0">
                <a:latin typeface="+mn-ea"/>
                <a:cs typeface="ＭＳ 明朝" charset="-128"/>
              </a:rPr>
              <a:t>29</a:t>
            </a:r>
            <a:r>
              <a:rPr lang="ja-JP" altLang="en-US" sz="2000" b="1" dirty="0">
                <a:latin typeface="+mn-ea"/>
                <a:cs typeface="ＭＳ 明朝" charset="-128"/>
              </a:rPr>
              <a:t>条関係）、原子爆弾被爆者に対する援護に関する法律（原爆被害者援護法）：認定疾病医療（法第</a:t>
            </a:r>
            <a:r>
              <a:rPr lang="en-US" altLang="ja-JP" sz="2000" b="1" dirty="0">
                <a:latin typeface="+mn-ea"/>
                <a:cs typeface="ＭＳ 明朝" charset="-128"/>
              </a:rPr>
              <a:t>10</a:t>
            </a:r>
            <a:r>
              <a:rPr lang="ja-JP" altLang="en-US" sz="2000" b="1" dirty="0">
                <a:latin typeface="+mn-ea"/>
                <a:cs typeface="ＭＳ 明朝" charset="-128"/>
              </a:rPr>
              <a:t>条関係）、児童福祉法の措置等に係る医療の給付、感染症の予防及び感染症の患者に対する医療に関する法律による	一類感染症等の患者の入院（法第</a:t>
            </a:r>
            <a:r>
              <a:rPr lang="en-US" altLang="ja-JP" sz="2000" b="1" dirty="0">
                <a:latin typeface="+mn-ea"/>
                <a:cs typeface="ＭＳ 明朝" charset="-128"/>
              </a:rPr>
              <a:t>37</a:t>
            </a:r>
            <a:r>
              <a:rPr lang="ja-JP" altLang="en-US" sz="2000" b="1" dirty="0">
                <a:latin typeface="+mn-ea"/>
                <a:cs typeface="ＭＳ 明朝" charset="-128"/>
              </a:rPr>
              <a:t>条関係）</a:t>
            </a:r>
            <a:endParaRPr lang="en-US" altLang="ja-JP" sz="2000" b="1" dirty="0">
              <a:latin typeface="+mn-ea"/>
              <a:cs typeface="ＭＳ 明朝" charset="-128"/>
            </a:endParaRPr>
          </a:p>
          <a:p>
            <a:pPr eaLnBrk="1" hangingPunct="1">
              <a:lnSpc>
                <a:spcPct val="90000"/>
              </a:lnSpc>
            </a:pPr>
            <a:r>
              <a:rPr lang="ja-JP" altLang="en-US" sz="2400" b="1" dirty="0">
                <a:solidFill>
                  <a:srgbClr val="FF0000"/>
                </a:solidFill>
                <a:latin typeface="+mn-ea"/>
                <a:cs typeface="ＭＳ 明朝" charset="-128"/>
              </a:rPr>
              <a:t>いずれも窓口となる都道府県・市町村・保健所などで窓口で申請、制度ごとに定められた受給者証の交付を受ける。</a:t>
            </a:r>
            <a:endParaRPr lang="en-US" altLang="ja-JP" sz="2400" b="1" dirty="0">
              <a:solidFill>
                <a:srgbClr val="FF0000"/>
              </a:solidFill>
              <a:latin typeface="+mn-ea"/>
              <a:cs typeface="ＭＳ 明朝" charset="-128"/>
            </a:endParaRPr>
          </a:p>
          <a:p>
            <a:pPr eaLnBrk="1" hangingPunct="1">
              <a:lnSpc>
                <a:spcPct val="90000"/>
              </a:lnSpc>
            </a:pPr>
            <a:r>
              <a:rPr lang="ja-JP" altLang="en-US" sz="2400" b="1" dirty="0">
                <a:solidFill>
                  <a:srgbClr val="FF0000"/>
                </a:solidFill>
                <a:latin typeface="+mn-ea"/>
                <a:cs typeface="ＭＳ 明朝" charset="-128"/>
              </a:rPr>
              <a:t>全額公費負担とは限らず、公費優先と保険優先がある。新型コロナなど</a:t>
            </a:r>
            <a:endParaRPr lang="en-US" altLang="ja-JP" sz="2400" b="1" dirty="0">
              <a:solidFill>
                <a:srgbClr val="FF0000"/>
              </a:solidFill>
              <a:latin typeface="+mn-ea"/>
              <a:cs typeface="ＭＳ 明朝" charset="-128"/>
            </a:endParaRPr>
          </a:p>
          <a:p>
            <a:pPr eaLnBrk="1" hangingPunct="1">
              <a:lnSpc>
                <a:spcPct val="90000"/>
              </a:lnSpc>
            </a:pPr>
            <a:endParaRPr lang="en-US" altLang="ja-JP" sz="2400" b="1" dirty="0">
              <a:solidFill>
                <a:srgbClr val="FF0000"/>
              </a:solidFill>
              <a:latin typeface="+mn-ea"/>
              <a:cs typeface="ＭＳ 明朝" charset="-128"/>
            </a:endParaRPr>
          </a:p>
        </p:txBody>
      </p:sp>
    </p:spTree>
    <p:extLst>
      <p:ext uri="{BB962C8B-B14F-4D97-AF65-F5344CB8AC3E}">
        <p14:creationId xmlns:p14="http://schemas.microsoft.com/office/powerpoint/2010/main" val="15654485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7409" y="1700808"/>
            <a:ext cx="7986991" cy="4392488"/>
          </a:xfrm>
        </p:spPr>
        <p:txBody>
          <a:bodyPr/>
          <a:lstStyle/>
          <a:p>
            <a:pPr marL="0" indent="0">
              <a:buNone/>
            </a:pPr>
            <a:r>
              <a:rPr lang="en-US" altLang="ja-JP" sz="3200" dirty="0"/>
              <a:t>7. 12</a:t>
            </a:r>
            <a:r>
              <a:rPr lang="ja-JP" altLang="en-US" sz="3200" dirty="0"/>
              <a:t>月</a:t>
            </a:r>
            <a:r>
              <a:rPr lang="en-US" altLang="ja-JP" sz="3200" dirty="0"/>
              <a:t>2</a:t>
            </a:r>
            <a:r>
              <a:rPr lang="ja-JP" altLang="en-US" sz="3200" dirty="0"/>
              <a:t>日月曜日は、</a:t>
            </a:r>
            <a:endParaRPr lang="en-US" altLang="ja-JP" sz="3200" dirty="0"/>
          </a:p>
          <a:p>
            <a:pPr marL="0" indent="0">
              <a:buNone/>
            </a:pPr>
            <a:r>
              <a:rPr lang="en-US" altLang="ja-JP" sz="3200" dirty="0"/>
              <a:t>【</a:t>
            </a:r>
            <a:r>
              <a:rPr lang="ja-JP" altLang="en-US" sz="3200" dirty="0"/>
              <a:t>介護保険制度創設</a:t>
            </a:r>
            <a:r>
              <a:rPr lang="en-US" altLang="ja-JP" sz="3200" dirty="0"/>
              <a:t>】</a:t>
            </a:r>
            <a:r>
              <a:rPr lang="ja-JP" altLang="en-US" sz="3200" dirty="0"/>
              <a:t>介護保険制度設立以前から介護保険創設までの状況</a:t>
            </a:r>
            <a:endParaRPr lang="en-US" altLang="ja-JP" sz="3200" dirty="0"/>
          </a:p>
          <a:p>
            <a:pPr marL="0" indent="0">
              <a:buNone/>
            </a:pPr>
            <a:r>
              <a:rPr lang="ja-JP" altLang="en-US" sz="3200" dirty="0"/>
              <a:t>第</a:t>
            </a:r>
            <a:r>
              <a:rPr lang="en-US" altLang="ja-JP" sz="3200" dirty="0"/>
              <a:t>5</a:t>
            </a:r>
            <a:r>
              <a:rPr lang="ja-JP" altLang="en-US" sz="3200" dirty="0"/>
              <a:t>章社会保障制度の体系第</a:t>
            </a:r>
            <a:r>
              <a:rPr lang="en-US" altLang="ja-JP" sz="3200" dirty="0"/>
              <a:t>2</a:t>
            </a:r>
            <a:r>
              <a:rPr lang="ja-JP" altLang="en-US" sz="3200" dirty="0"/>
              <a:t>節介護保険制度の概要</a:t>
            </a:r>
            <a:r>
              <a:rPr lang="en-US" altLang="ja-JP" sz="3200" dirty="0"/>
              <a:t>(1)</a:t>
            </a:r>
            <a:r>
              <a:rPr lang="ja-JP" altLang="en-US" sz="3200" dirty="0"/>
              <a:t>介護保険制度の沿革</a:t>
            </a:r>
            <a:r>
              <a:rPr lang="en-US" altLang="ja-JP" sz="3200" dirty="0"/>
              <a:t>p.140-142</a:t>
            </a:r>
            <a:r>
              <a:rPr lang="ja-JP" altLang="en-US" sz="3200" dirty="0"/>
              <a:t>　ですが、山崎史郎先生の講義に振替となりますので、時間・場所など確認して受講して下さい。　　　　　　　　　　　　　　</a:t>
            </a:r>
            <a:endParaRPr lang="en-US" altLang="ja-JP" dirty="0"/>
          </a:p>
          <a:p>
            <a:pPr marL="0"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B56736-1B82-BEEC-DD02-39B9D0EA542A}"/>
              </a:ext>
            </a:extLst>
          </p:cNvPr>
          <p:cNvSpPr>
            <a:spLocks noGrp="1"/>
          </p:cNvSpPr>
          <p:nvPr>
            <p:ph type="title"/>
          </p:nvPr>
        </p:nvSpPr>
        <p:spPr/>
        <p:txBody>
          <a:bodyPr/>
          <a:lstStyle/>
          <a:p>
            <a:r>
              <a:rPr lang="en-US" dirty="0"/>
              <a:t>12</a:t>
            </a:r>
            <a:r>
              <a:rPr lang="ja-JP" altLang="en-US" dirty="0"/>
              <a:t>月</a:t>
            </a:r>
            <a:r>
              <a:rPr lang="en-US" altLang="ja-JP" dirty="0"/>
              <a:t>2</a:t>
            </a:r>
            <a:r>
              <a:rPr lang="ja-JP" altLang="en-US" dirty="0"/>
              <a:t>日からのマイナ保険証の本格導入について</a:t>
            </a:r>
            <a:endParaRPr lang="en-US" dirty="0"/>
          </a:p>
        </p:txBody>
      </p:sp>
      <p:sp>
        <p:nvSpPr>
          <p:cNvPr id="3" name="コンテンツ プレースホルダー 2">
            <a:extLst>
              <a:ext uri="{FF2B5EF4-FFF2-40B4-BE49-F238E27FC236}">
                <a16:creationId xmlns:a16="http://schemas.microsoft.com/office/drawing/2014/main" id="{F2DCF480-834F-8517-2E6C-B3D21CD0F4F7}"/>
              </a:ext>
            </a:extLst>
          </p:cNvPr>
          <p:cNvSpPr>
            <a:spLocks noGrp="1"/>
          </p:cNvSpPr>
          <p:nvPr>
            <p:ph idx="1"/>
          </p:nvPr>
        </p:nvSpPr>
        <p:spPr>
          <a:xfrm>
            <a:off x="323528" y="1844824"/>
            <a:ext cx="8352928" cy="4248472"/>
          </a:xfrm>
        </p:spPr>
        <p:txBody>
          <a:bodyPr/>
          <a:lstStyle/>
          <a:p>
            <a:r>
              <a:rPr lang="ja-JP" altLang="en-US" dirty="0"/>
              <a:t>来月（</a:t>
            </a:r>
            <a:r>
              <a:rPr lang="en-US" altLang="ja-JP" dirty="0"/>
              <a:t>2024</a:t>
            </a:r>
            <a:r>
              <a:rPr lang="ja-JP" altLang="en-US" dirty="0"/>
              <a:t>年</a:t>
            </a:r>
            <a:r>
              <a:rPr lang="en-US" altLang="ja-JP" dirty="0"/>
              <a:t>12</a:t>
            </a:r>
            <a:r>
              <a:rPr lang="ja-JP" altLang="en-US" dirty="0"/>
              <a:t>月</a:t>
            </a:r>
            <a:r>
              <a:rPr lang="en-US" altLang="ja-JP" dirty="0"/>
              <a:t>2</a:t>
            </a:r>
            <a:r>
              <a:rPr lang="ja-JP" altLang="en-US" dirty="0"/>
              <a:t>日）：健康保険証（紙・カード）の発行停止。</a:t>
            </a:r>
            <a:endParaRPr lang="en-US" altLang="ja-JP" dirty="0"/>
          </a:p>
          <a:p>
            <a:r>
              <a:rPr lang="ja-JP" altLang="en-US" dirty="0"/>
              <a:t>健保は最長</a:t>
            </a:r>
            <a:r>
              <a:rPr lang="en-US" altLang="ja-JP" dirty="0"/>
              <a:t>1</a:t>
            </a:r>
            <a:r>
              <a:rPr lang="ja-JP" altLang="en-US" dirty="0"/>
              <a:t>年／国保・後期高齢者医療保険は半年（来年</a:t>
            </a:r>
            <a:r>
              <a:rPr lang="en-US" altLang="ja-JP" dirty="0"/>
              <a:t>7</a:t>
            </a:r>
            <a:r>
              <a:rPr lang="ja-JP" altLang="en-US" dirty="0"/>
              <a:t>月末）切替時期の違い</a:t>
            </a:r>
            <a:endParaRPr lang="en-US" altLang="ja-JP" dirty="0"/>
          </a:p>
          <a:p>
            <a:r>
              <a:rPr lang="en-US" altLang="ja-JP" dirty="0"/>
              <a:t>3</a:t>
            </a:r>
            <a:r>
              <a:rPr lang="ja-JP" altLang="en-US" dirty="0"/>
              <a:t>パターン：</a:t>
            </a:r>
            <a:r>
              <a:rPr lang="ja-JP" altLang="en-US" sz="2800" dirty="0"/>
              <a:t>①マイナ保険証（問題なし）②マイナカードのみ（窓口で紐づけ）③マイナカードなし（資格情報のお知らせ）</a:t>
            </a:r>
            <a:endParaRPr lang="en-US" altLang="ja-JP" sz="2800" dirty="0"/>
          </a:p>
          <a:p>
            <a:pPr marL="0" indent="0">
              <a:buNone/>
            </a:pPr>
            <a:r>
              <a:rPr lang="ja-JP" altLang="en-US" sz="2800" dirty="0"/>
              <a:t>★マイナカードの有効期間</a:t>
            </a:r>
            <a:r>
              <a:rPr lang="en-US" altLang="ja-JP" sz="2800" dirty="0"/>
              <a:t>10</a:t>
            </a:r>
            <a:r>
              <a:rPr lang="ja-JP" altLang="en-US" sz="2800" dirty="0"/>
              <a:t>年、保険証情報の有効期間は</a:t>
            </a:r>
            <a:r>
              <a:rPr lang="en-US" altLang="ja-JP" sz="2800" dirty="0"/>
              <a:t>5</a:t>
            </a:r>
            <a:r>
              <a:rPr lang="ja-JP" altLang="en-US" sz="2800" dirty="0"/>
              <a:t>年なので、更新時期に気をつけること。</a:t>
            </a:r>
            <a:endParaRPr lang="en-US" sz="2800" dirty="0"/>
          </a:p>
        </p:txBody>
      </p:sp>
      <p:sp>
        <p:nvSpPr>
          <p:cNvPr id="4" name="スライド番号プレースホルダー 3">
            <a:extLst>
              <a:ext uri="{FF2B5EF4-FFF2-40B4-BE49-F238E27FC236}">
                <a16:creationId xmlns:a16="http://schemas.microsoft.com/office/drawing/2014/main" id="{FC0B57B3-F096-E76F-A27E-5777AB465741}"/>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5" name="テキスト ボックス 4">
            <a:extLst>
              <a:ext uri="{FF2B5EF4-FFF2-40B4-BE49-F238E27FC236}">
                <a16:creationId xmlns:a16="http://schemas.microsoft.com/office/drawing/2014/main" id="{61DD0EFC-287F-D80E-1532-1E4E2409A6ED}"/>
              </a:ext>
            </a:extLst>
          </p:cNvPr>
          <p:cNvSpPr txBox="1"/>
          <p:nvPr/>
        </p:nvSpPr>
        <p:spPr>
          <a:xfrm>
            <a:off x="467544" y="6245225"/>
            <a:ext cx="6984776" cy="461665"/>
          </a:xfrm>
          <a:prstGeom prst="rect">
            <a:avLst/>
          </a:prstGeom>
          <a:noFill/>
        </p:spPr>
        <p:txBody>
          <a:bodyPr wrap="square" rtlCol="0">
            <a:spAutoFit/>
          </a:bodyPr>
          <a:lstStyle/>
          <a:p>
            <a:r>
              <a:rPr lang="ja-JP" altLang="en-US" dirty="0"/>
              <a:t>＊北海道新聞　</a:t>
            </a:r>
            <a:r>
              <a:rPr lang="en-US" altLang="ja-JP" dirty="0"/>
              <a:t>2024</a:t>
            </a:r>
            <a:r>
              <a:rPr lang="ja-JP" altLang="en-US" dirty="0"/>
              <a:t>・</a:t>
            </a:r>
            <a:r>
              <a:rPr lang="en-US" altLang="ja-JP" dirty="0"/>
              <a:t>11</a:t>
            </a:r>
            <a:r>
              <a:rPr lang="ja-JP" altLang="en-US" dirty="0"/>
              <a:t>・</a:t>
            </a:r>
            <a:r>
              <a:rPr lang="en-US" altLang="ja-JP" dirty="0"/>
              <a:t>24</a:t>
            </a:r>
            <a:endParaRPr lang="en-US" dirty="0"/>
          </a:p>
        </p:txBody>
      </p:sp>
    </p:spTree>
    <p:extLst>
      <p:ext uri="{BB962C8B-B14F-4D97-AF65-F5344CB8AC3E}">
        <p14:creationId xmlns:p14="http://schemas.microsoft.com/office/powerpoint/2010/main" val="30918079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8001000" cy="4162591"/>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章社会保障制度の体系</a:t>
            </a:r>
            <a:endParaRPr lang="en-US" altLang="ja-JP" sz="2400" dirty="0"/>
          </a:p>
          <a:p>
            <a:pPr marL="438150" lvl="1" indent="0" eaLnBrk="1" hangingPunct="1">
              <a:lnSpc>
                <a:spcPct val="90000"/>
              </a:lnSpc>
              <a:buNone/>
            </a:pPr>
            <a:r>
              <a:rPr lang="ja-JP" altLang="en-US" sz="2400" dirty="0"/>
              <a:t>第１節　医療保険制度の概要</a:t>
            </a:r>
          </a:p>
          <a:p>
            <a:pPr marL="438150" lvl="1" indent="0" eaLnBrk="1" hangingPunct="1">
              <a:lnSpc>
                <a:spcPct val="90000"/>
              </a:lnSpc>
              <a:buNone/>
            </a:pPr>
            <a:r>
              <a:rPr lang="ja-JP" altLang="en-US" sz="2400" dirty="0"/>
              <a:t>５．日本の医療保険制度の特徴</a:t>
            </a:r>
          </a:p>
          <a:p>
            <a:pPr marL="438150" lvl="1" indent="0" eaLnBrk="1" hangingPunct="1">
              <a:lnSpc>
                <a:spcPct val="90000"/>
              </a:lnSpc>
              <a:buNone/>
            </a:pPr>
            <a:r>
              <a:rPr lang="ja-JP" altLang="en-US" sz="2400" dirty="0"/>
              <a:t>６．そのほかの医療に関する助成制度　</a:t>
            </a: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3</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754596" y="2420888"/>
            <a:ext cx="7417804" cy="4401205"/>
          </a:xfrm>
          <a:prstGeom prst="rect">
            <a:avLst/>
          </a:prstGeom>
          <a:solidFill>
            <a:schemeClr val="bg1"/>
          </a:solidFill>
          <a:ln>
            <a:solidFill>
              <a:schemeClr val="bg1"/>
            </a:solidFill>
          </a:ln>
        </p:spPr>
        <p:txBody>
          <a:bodyPr wrap="square" rtlCol="0">
            <a:spAutoFit/>
          </a:bodyPr>
          <a:lstStyle/>
          <a:p>
            <a:r>
              <a:rPr lang="ja-JP" altLang="en-US" sz="2000" dirty="0"/>
              <a:t>ここでは、</a:t>
            </a:r>
            <a:endParaRPr lang="en-US" altLang="ja-JP" sz="2000" dirty="0"/>
          </a:p>
          <a:p>
            <a:r>
              <a:rPr lang="ja-JP" altLang="en-US" sz="2000" dirty="0"/>
              <a:t>１）日本の医療保険制度の特徴：①国民皆保険＝すべての国民が職域か居住地域に応じ強制加入、②自己負担は限定的③「いつでもどこでも保険証１枚で受診可能！」医療へのフリーアクセス。④問題点：患者・医療機関のコスト意識の欠如・過剰医療・過剰受診の危険性あり。</a:t>
            </a:r>
          </a:p>
          <a:p>
            <a:r>
              <a:rPr lang="ja-JP" altLang="en-US" sz="2000" dirty="0"/>
              <a:t>２）医療保険の給付率（自己負担率）は年齢別、</a:t>
            </a:r>
            <a:r>
              <a:rPr lang="en-US" altLang="ja-JP" sz="2000" dirty="0"/>
              <a:t>75</a:t>
            </a:r>
            <a:r>
              <a:rPr lang="ja-JP" altLang="en-US" sz="2000" dirty="0"/>
              <a:t>歳以上は</a:t>
            </a:r>
            <a:r>
              <a:rPr lang="en-US" altLang="ja-JP" sz="2000" dirty="0"/>
              <a:t>1</a:t>
            </a:r>
            <a:r>
              <a:rPr lang="ja-JP" altLang="en-US" sz="2000" dirty="0"/>
              <a:t>割（現役並所得</a:t>
            </a:r>
            <a:r>
              <a:rPr lang="en-US" altLang="ja-JP" sz="2000" dirty="0"/>
              <a:t>3</a:t>
            </a:r>
            <a:r>
              <a:rPr lang="ja-JP" altLang="en-US" sz="2000" dirty="0"/>
              <a:t>割）負担</a:t>
            </a:r>
            <a:r>
              <a:rPr lang="en-US" altLang="ja-JP" sz="2000" dirty="0"/>
              <a:t>70</a:t>
            </a:r>
            <a:r>
              <a:rPr lang="ja-JP" altLang="en-US" sz="2000" dirty="0"/>
              <a:t>－</a:t>
            </a:r>
            <a:r>
              <a:rPr lang="en-US" altLang="ja-JP" sz="2000" dirty="0"/>
              <a:t>74</a:t>
            </a:r>
            <a:r>
              <a:rPr lang="ja-JP" altLang="en-US" sz="2000" dirty="0"/>
              <a:t>歳は２割（現役並所得</a:t>
            </a:r>
            <a:r>
              <a:rPr lang="en-US" altLang="ja-JP" sz="2000" dirty="0"/>
              <a:t>3</a:t>
            </a:r>
            <a:r>
              <a:rPr lang="ja-JP" altLang="en-US" sz="2000" dirty="0"/>
              <a:t>割）負担、</a:t>
            </a:r>
            <a:r>
              <a:rPr lang="en-US" altLang="ja-JP" sz="2000" dirty="0"/>
              <a:t>70</a:t>
            </a:r>
            <a:r>
              <a:rPr lang="ja-JP" altLang="en-US" sz="2000" dirty="0"/>
              <a:t>歳未満（通常）は</a:t>
            </a:r>
            <a:r>
              <a:rPr lang="en-US" altLang="ja-JP" sz="2000" dirty="0"/>
              <a:t>3</a:t>
            </a:r>
            <a:r>
              <a:rPr lang="ja-JP" altLang="en-US" sz="2000" dirty="0"/>
              <a:t>割負担、</a:t>
            </a:r>
            <a:r>
              <a:rPr lang="en-US" altLang="ja-JP" sz="2000" dirty="0"/>
              <a:t>6</a:t>
            </a:r>
            <a:r>
              <a:rPr lang="ja-JP" altLang="en-US" sz="2000" dirty="0"/>
              <a:t>歳（義務教育就学前）は</a:t>
            </a:r>
            <a:r>
              <a:rPr lang="en-US" altLang="ja-JP" sz="2000" dirty="0"/>
              <a:t>2</a:t>
            </a:r>
            <a:r>
              <a:rPr lang="ja-JP" altLang="en-US" sz="2000" dirty="0"/>
              <a:t>割負担。高額療養費制度：</a:t>
            </a:r>
            <a:r>
              <a:rPr lang="en-US" altLang="ja-JP" sz="2000" dirty="0"/>
              <a:t>1</a:t>
            </a:r>
            <a:r>
              <a:rPr lang="ja-JP" altLang="en-US" sz="2000" dirty="0"/>
              <a:t>ヶ月の支払い上限を超える分は、事後的に保険者から償還払いあり。</a:t>
            </a:r>
            <a:endParaRPr lang="en-US" altLang="ja-JP" sz="2000" dirty="0"/>
          </a:p>
          <a:p>
            <a:r>
              <a:rPr lang="ja-JP" altLang="en-US" sz="2000" dirty="0"/>
              <a:t>３）公費医療：生活保護、精神保健福祉法による措置入院、原爆被害者援護法による認定疾病医療、児童福祉法による医療給付、感染症予防に対する医療給付などがある。</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５．日本の医療保険制度の特徴</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4"/>
            <a:ext cx="8852419" cy="4575165"/>
          </a:xfrm>
        </p:spPr>
        <p:txBody>
          <a:bodyPr/>
          <a:lstStyle/>
          <a:p>
            <a:pPr eaLnBrk="1" hangingPunct="1">
              <a:lnSpc>
                <a:spcPct val="90000"/>
              </a:lnSpc>
              <a:buFont typeface="Wingdings" panose="05000000000000000000" pitchFamily="2" charset="2"/>
              <a:buChar char="q"/>
            </a:pPr>
            <a:r>
              <a:rPr lang="ja-JP" altLang="en-US" sz="2400" dirty="0"/>
              <a:t>国保・健保などの縦割りではなく制度縦断的にみた日本の医療保険制度の特徴</a:t>
            </a:r>
            <a:endParaRPr lang="en-US" altLang="ja-JP" sz="2400" dirty="0"/>
          </a:p>
          <a:p>
            <a:pPr eaLnBrk="1" hangingPunct="1">
              <a:lnSpc>
                <a:spcPct val="90000"/>
              </a:lnSpc>
              <a:buFont typeface="Wingdings" panose="05000000000000000000" pitchFamily="2" charset="2"/>
              <a:buChar char="v"/>
            </a:pPr>
            <a:r>
              <a:rPr lang="ja-JP" altLang="en-US" sz="2400" dirty="0"/>
              <a:t>国民皆保険が成立、すべての国民が職域か居住地域に応じて何らかの公的医療保険に強制加入していること。★日本では当たり前だが他の国と比べれば特異・世界最高！</a:t>
            </a:r>
            <a:endParaRPr lang="en-US" altLang="ja-JP" sz="2400" dirty="0"/>
          </a:p>
          <a:p>
            <a:pPr eaLnBrk="1" hangingPunct="1">
              <a:lnSpc>
                <a:spcPct val="90000"/>
              </a:lnSpc>
              <a:buFont typeface="Wingdings" panose="05000000000000000000" pitchFamily="2" charset="2"/>
              <a:buChar char="v"/>
            </a:pPr>
            <a:r>
              <a:rPr lang="ja-JP" altLang="en-US" sz="2400" dirty="0"/>
              <a:t>医療費の自己負担は限定的、残りは第三者である保険者が支払う。</a:t>
            </a:r>
            <a:endParaRPr lang="en-US" altLang="ja-JP" sz="2400" dirty="0"/>
          </a:p>
          <a:p>
            <a:pPr eaLnBrk="1" hangingPunct="1">
              <a:lnSpc>
                <a:spcPct val="90000"/>
              </a:lnSpc>
              <a:buFont typeface="Wingdings" panose="05000000000000000000" pitchFamily="2" charset="2"/>
              <a:buChar char="v"/>
            </a:pPr>
            <a:r>
              <a:rPr lang="ja-JP" altLang="en-US" sz="2400" dirty="0"/>
              <a:t>医療機関は取ッパグレがなく安心して患者を受入可能</a:t>
            </a:r>
            <a:endParaRPr lang="en-US" altLang="ja-JP" sz="2400" dirty="0"/>
          </a:p>
          <a:p>
            <a:pPr eaLnBrk="1" hangingPunct="1">
              <a:lnSpc>
                <a:spcPct val="90000"/>
              </a:lnSpc>
              <a:buFont typeface="Wingdings" panose="05000000000000000000" pitchFamily="2" charset="2"/>
              <a:buChar char="v"/>
            </a:pPr>
            <a:r>
              <a:rPr lang="ja-JP" altLang="en-US" sz="2400" dirty="0"/>
              <a:t>患者は「いつでもどこでも保険証１枚で受診可能！」医療へのフリーアクセス。</a:t>
            </a:r>
            <a:endParaRPr lang="en-US" altLang="ja-JP" sz="2400" dirty="0"/>
          </a:p>
          <a:p>
            <a:pPr eaLnBrk="1" hangingPunct="1">
              <a:lnSpc>
                <a:spcPct val="90000"/>
              </a:lnSpc>
              <a:buFont typeface="Wingdings" panose="05000000000000000000" pitchFamily="2" charset="2"/>
              <a:buChar char="v"/>
            </a:pPr>
            <a:r>
              <a:rPr lang="ja-JP" altLang="en-US" sz="2400" dirty="0"/>
              <a:t>潜在的なデメリット：患者や医療機関のコスト意識の欠如⇒過剰医療・過剰受診の危険性あり。</a:t>
            </a:r>
            <a:endParaRPr lang="en-US" altLang="ja-JP" sz="2400" dirty="0"/>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５．日本の医療保険制度の特徴</a:t>
            </a: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414679" y="1632974"/>
            <a:ext cx="8459852" cy="4752527"/>
          </a:xfrm>
        </p:spPr>
        <p:txBody>
          <a:bodyPr/>
          <a:lstStyle/>
          <a:p>
            <a:pPr marL="0" indent="0" eaLnBrk="1" hangingPunct="1">
              <a:lnSpc>
                <a:spcPct val="90000"/>
              </a:lnSpc>
              <a:buNone/>
            </a:pPr>
            <a:r>
              <a:rPr lang="en-US" altLang="ja-JP" sz="2400" dirty="0"/>
              <a:t>【</a:t>
            </a:r>
            <a:r>
              <a:rPr lang="ja-JP" altLang="en-US" sz="2400" dirty="0"/>
              <a:t>１</a:t>
            </a:r>
            <a:r>
              <a:rPr lang="en-US" altLang="ja-JP" sz="2400" dirty="0"/>
              <a:t>】</a:t>
            </a:r>
            <a:r>
              <a:rPr lang="ja-JP" altLang="en-US" sz="2400" dirty="0"/>
              <a:t>医療費の流れと保険料の拠出</a:t>
            </a:r>
            <a:endParaRPr lang="en-US" altLang="ja-JP" sz="2400" dirty="0"/>
          </a:p>
          <a:p>
            <a:pPr eaLnBrk="1" hangingPunct="1">
              <a:lnSpc>
                <a:spcPct val="90000"/>
              </a:lnSpc>
            </a:pPr>
            <a:r>
              <a:rPr lang="ja-JP" altLang="en-US" sz="2400" b="1" dirty="0">
                <a:latin typeface="+mn-ea"/>
                <a:cs typeface="ＭＳ 明朝" charset="-128"/>
              </a:rPr>
              <a:t>被保険者は事前に保険料・税金の拠出（共同負担）</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資金調達機関＝保険者が徴収する。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民間とは異なり個人のリスクやオプションによる保険料の差はない！収支相当の原理、給付・反対給付の原則は不採用。ただし、保険財政上、公費負担金も含め収支均衡が求められる。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その代わり、社会保険は任意ではなく強制加入。集団として平均化された保険料の支払い。</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日本の場合、職域・地域とも応能負担の要素を加味している（払える人はそれなりに！）。支払い能力に応じた負担。さらに不足する財源＝扶助原理で公費投入。</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p:txBody>
      </p:sp>
    </p:spTree>
    <p:extLst>
      <p:ext uri="{BB962C8B-B14F-4D97-AF65-F5344CB8AC3E}">
        <p14:creationId xmlns:p14="http://schemas.microsoft.com/office/powerpoint/2010/main" val="944344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7CA21-0A8B-CE4F-AFAE-D359114D8664}"/>
              </a:ext>
            </a:extLst>
          </p:cNvPr>
          <p:cNvSpPr>
            <a:spLocks noGrp="1"/>
          </p:cNvSpPr>
          <p:nvPr>
            <p:ph type="title"/>
          </p:nvPr>
        </p:nvSpPr>
        <p:spPr/>
        <p:txBody>
          <a:bodyPr/>
          <a:lstStyle/>
          <a:p>
            <a:r>
              <a:rPr lang="ja-JP" altLang="en-US" dirty="0"/>
              <a:t>図５－６　医療費の流れ</a:t>
            </a:r>
            <a:endParaRPr lang="en-US" dirty="0"/>
          </a:p>
        </p:txBody>
      </p:sp>
      <p:sp>
        <p:nvSpPr>
          <p:cNvPr id="4" name="スライド番号プレースホルダー 3">
            <a:extLst>
              <a:ext uri="{FF2B5EF4-FFF2-40B4-BE49-F238E27FC236}">
                <a16:creationId xmlns:a16="http://schemas.microsoft.com/office/drawing/2014/main" id="{E73B6260-1A47-B54F-2A08-13FFE09C9D3D}"/>
              </a:ext>
            </a:extLst>
          </p:cNvPr>
          <p:cNvSpPr>
            <a:spLocks noGrp="1"/>
          </p:cNvSpPr>
          <p:nvPr>
            <p:ph type="sldNum" sz="quarter" idx="12"/>
          </p:nvPr>
        </p:nvSpPr>
        <p:spPr/>
        <p:txBody>
          <a:bodyPr/>
          <a:lstStyle/>
          <a:p>
            <a:fld id="{A4CFD91F-0676-4D47-82C1-C8A098CDDACF}" type="slidenum">
              <a:rPr lang="en-US" altLang="ja-JP" smtClean="0"/>
              <a:pPr/>
              <a:t>6</a:t>
            </a:fld>
            <a:endParaRPr lang="en-US" altLang="ja-JP"/>
          </a:p>
        </p:txBody>
      </p:sp>
      <p:sp>
        <p:nvSpPr>
          <p:cNvPr id="7" name="テキスト ボックス 6">
            <a:extLst>
              <a:ext uri="{FF2B5EF4-FFF2-40B4-BE49-F238E27FC236}">
                <a16:creationId xmlns:a16="http://schemas.microsoft.com/office/drawing/2014/main" id="{6536D6D3-36A5-D995-C13A-032338D46A50}"/>
              </a:ext>
            </a:extLst>
          </p:cNvPr>
          <p:cNvSpPr txBox="1"/>
          <p:nvPr/>
        </p:nvSpPr>
        <p:spPr>
          <a:xfrm>
            <a:off x="683568" y="6137701"/>
            <a:ext cx="8601572" cy="461665"/>
          </a:xfrm>
          <a:prstGeom prst="rect">
            <a:avLst/>
          </a:prstGeom>
          <a:noFill/>
        </p:spPr>
        <p:txBody>
          <a:bodyPr wrap="square" rtlCol="0">
            <a:spAutoFit/>
          </a:bodyPr>
          <a:lstStyle/>
          <a:p>
            <a:r>
              <a:rPr lang="ja-JP" altLang="en-US" sz="2400" b="1" dirty="0">
                <a:solidFill>
                  <a:srgbClr val="FF0000"/>
                </a:solidFill>
                <a:latin typeface="+mn-ea"/>
                <a:cs typeface="ＭＳ 明朝" charset="-128"/>
              </a:rPr>
              <a:t>出典：</a:t>
            </a:r>
            <a:r>
              <a:rPr lang="en-US" altLang="ja-JP" sz="2400" b="1" dirty="0">
                <a:solidFill>
                  <a:srgbClr val="FF0000"/>
                </a:solidFill>
                <a:latin typeface="+mn-ea"/>
                <a:cs typeface="ＭＳ 明朝" charset="-128"/>
                <a:hlinkClick r:id="rId2"/>
              </a:rPr>
              <a:t>Works Human Intelligence </a:t>
            </a:r>
            <a:r>
              <a:rPr lang="ja-JP" altLang="en-US" sz="2400" b="1" dirty="0">
                <a:solidFill>
                  <a:srgbClr val="FF0000"/>
                </a:solidFill>
                <a:latin typeface="+mn-ea"/>
                <a:cs typeface="ＭＳ 明朝" charset="-128"/>
                <a:hlinkClick r:id="rId2"/>
              </a:rPr>
              <a:t>健康保険組合</a:t>
            </a:r>
            <a:endParaRPr lang="en-US" altLang="ja-JP" sz="2400" b="1" dirty="0">
              <a:solidFill>
                <a:srgbClr val="FF0000"/>
              </a:solidFill>
              <a:latin typeface="+mn-ea"/>
              <a:cs typeface="ＭＳ 明朝" charset="-128"/>
            </a:endParaRPr>
          </a:p>
        </p:txBody>
      </p:sp>
      <p:pic>
        <p:nvPicPr>
          <p:cNvPr id="6" name="図 5" descr="グラフィカル ユーザー インターフェイス, アプリケーション&#10;&#10;自動的に生成された説明">
            <a:extLst>
              <a:ext uri="{FF2B5EF4-FFF2-40B4-BE49-F238E27FC236}">
                <a16:creationId xmlns:a16="http://schemas.microsoft.com/office/drawing/2014/main" id="{5A19F877-A9CA-10FC-8746-DFF528F99A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9624" y="1628800"/>
            <a:ext cx="5620568" cy="4396509"/>
          </a:xfrm>
          <a:prstGeom prst="rect">
            <a:avLst/>
          </a:prstGeom>
        </p:spPr>
      </p:pic>
    </p:spTree>
    <p:extLst>
      <p:ext uri="{BB962C8B-B14F-4D97-AF65-F5344CB8AC3E}">
        <p14:creationId xmlns:p14="http://schemas.microsoft.com/office/powerpoint/2010/main" val="32493525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５．日本の医療保険制度の特徴</a:t>
            </a: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513929" y="1700808"/>
            <a:ext cx="8459852" cy="4752527"/>
          </a:xfrm>
        </p:spPr>
        <p:txBody>
          <a:bodyPr/>
          <a:lstStyle/>
          <a:p>
            <a:pPr marL="0" indent="0" eaLnBrk="1" hangingPunct="1">
              <a:lnSpc>
                <a:spcPct val="90000"/>
              </a:lnSpc>
              <a:buNone/>
            </a:pPr>
            <a:r>
              <a:rPr lang="en-US" altLang="ja-JP" sz="2400" dirty="0"/>
              <a:t>【</a:t>
            </a:r>
            <a:r>
              <a:rPr lang="ja-JP" altLang="en-US" sz="2400" dirty="0"/>
              <a:t>２</a:t>
            </a:r>
            <a:r>
              <a:rPr lang="en-US" altLang="ja-JP" sz="2400" dirty="0"/>
              <a:t>】</a:t>
            </a:r>
            <a:r>
              <a:rPr lang="ja-JP" altLang="en-US" sz="2400" dirty="0"/>
              <a:t>患者の一部負担（自己負担）</a:t>
            </a:r>
            <a:endParaRPr lang="en-US" altLang="ja-JP" sz="2400" dirty="0"/>
          </a:p>
          <a:p>
            <a:pPr eaLnBrk="1" hangingPunct="1">
              <a:lnSpc>
                <a:spcPct val="90000"/>
              </a:lnSpc>
            </a:pPr>
            <a:r>
              <a:rPr lang="ja-JP" altLang="en-US" sz="2400" b="1" dirty="0">
                <a:latin typeface="+mn-ea"/>
                <a:cs typeface="ＭＳ 明朝" charset="-128"/>
              </a:rPr>
              <a:t>患者は医療給付の大半を、療養給付として、現物給付を受ける。患者の支払いは</a:t>
            </a:r>
            <a:r>
              <a:rPr lang="ja-JP" altLang="en-US" sz="2400" dirty="0"/>
              <a:t>一部負担（自己負担）。</a:t>
            </a:r>
            <a:endParaRPr lang="en-US" altLang="ja-JP" sz="2400" dirty="0"/>
          </a:p>
          <a:p>
            <a:pPr eaLnBrk="1" hangingPunct="1">
              <a:lnSpc>
                <a:spcPct val="90000"/>
              </a:lnSpc>
            </a:pPr>
            <a:r>
              <a:rPr lang="ja-JP" altLang="en-US" sz="2400" dirty="0"/>
              <a:t>かっては制度（国保と健保）で給付率が異なったが、現在は統一されている。ただし給付率は年齢により異なる。</a:t>
            </a:r>
            <a:endParaRPr lang="en-US" altLang="ja-JP" sz="2400" dirty="0"/>
          </a:p>
          <a:p>
            <a:pPr eaLnBrk="1" hangingPunct="1">
              <a:lnSpc>
                <a:spcPct val="90000"/>
              </a:lnSpc>
            </a:pPr>
            <a:r>
              <a:rPr lang="en-US" altLang="ja-JP" sz="2400" dirty="0"/>
              <a:t>2020(R2)</a:t>
            </a:r>
            <a:r>
              <a:rPr lang="ja-JP" altLang="en-US" sz="2400" dirty="0"/>
              <a:t>年現在、</a:t>
            </a:r>
            <a:endParaRPr lang="en-US" altLang="ja-JP" sz="2400" dirty="0"/>
          </a:p>
          <a:p>
            <a:pPr eaLnBrk="1" hangingPunct="1">
              <a:lnSpc>
                <a:spcPct val="90000"/>
              </a:lnSpc>
              <a:buFont typeface="Wingdings" panose="05000000000000000000" pitchFamily="2" charset="2"/>
              <a:buChar char="v"/>
            </a:pPr>
            <a:r>
              <a:rPr lang="en-US" altLang="ja-JP" sz="2400" dirty="0"/>
              <a:t>75</a:t>
            </a:r>
            <a:r>
              <a:rPr lang="ja-JP" altLang="en-US" sz="2400" dirty="0"/>
              <a:t>歳以上は</a:t>
            </a:r>
            <a:r>
              <a:rPr lang="en-US" altLang="ja-JP" sz="2400" dirty="0"/>
              <a:t>1</a:t>
            </a:r>
            <a:r>
              <a:rPr lang="ja-JP" altLang="en-US" sz="2400" dirty="0"/>
              <a:t>割（現役並所得は</a:t>
            </a:r>
            <a:r>
              <a:rPr lang="en-US" altLang="ja-JP" sz="2400" dirty="0"/>
              <a:t>3</a:t>
            </a:r>
            <a:r>
              <a:rPr lang="ja-JP" altLang="en-US" sz="2400" dirty="0"/>
              <a:t>割）負担</a:t>
            </a:r>
            <a:endParaRPr lang="en-US" altLang="ja-JP" sz="2400" dirty="0"/>
          </a:p>
          <a:p>
            <a:pPr eaLnBrk="1" hangingPunct="1">
              <a:lnSpc>
                <a:spcPct val="90000"/>
              </a:lnSpc>
              <a:buFont typeface="Wingdings" panose="05000000000000000000" pitchFamily="2" charset="2"/>
              <a:buChar char="v"/>
            </a:pPr>
            <a:r>
              <a:rPr lang="en-US" altLang="ja-JP" sz="2400" dirty="0"/>
              <a:t>70</a:t>
            </a:r>
            <a:r>
              <a:rPr lang="ja-JP" altLang="en-US" sz="2400" dirty="0"/>
              <a:t>－</a:t>
            </a:r>
            <a:r>
              <a:rPr lang="en-US" altLang="ja-JP" sz="2400" dirty="0"/>
              <a:t>74</a:t>
            </a:r>
            <a:r>
              <a:rPr lang="ja-JP" altLang="en-US" sz="2400" dirty="0"/>
              <a:t>歳は２割（現役並所得は</a:t>
            </a:r>
            <a:r>
              <a:rPr lang="en-US" altLang="ja-JP" sz="2400" dirty="0"/>
              <a:t>3</a:t>
            </a:r>
            <a:r>
              <a:rPr lang="ja-JP" altLang="en-US" sz="2400" dirty="0"/>
              <a:t>割）負担</a:t>
            </a:r>
            <a:endParaRPr lang="en-US" altLang="ja-JP" sz="2400" dirty="0"/>
          </a:p>
          <a:p>
            <a:pPr eaLnBrk="1" hangingPunct="1">
              <a:lnSpc>
                <a:spcPct val="90000"/>
              </a:lnSpc>
              <a:buFont typeface="Wingdings" panose="05000000000000000000" pitchFamily="2" charset="2"/>
              <a:buChar char="v"/>
            </a:pPr>
            <a:r>
              <a:rPr lang="en-US" altLang="ja-JP" sz="2400" dirty="0"/>
              <a:t>70</a:t>
            </a:r>
            <a:r>
              <a:rPr lang="ja-JP" altLang="en-US" sz="2400" dirty="0"/>
              <a:t>歳未満は</a:t>
            </a:r>
            <a:r>
              <a:rPr lang="en-US" altLang="ja-JP" sz="2400" dirty="0"/>
              <a:t>3</a:t>
            </a:r>
            <a:r>
              <a:rPr lang="ja-JP" altLang="en-US" sz="2400" dirty="0"/>
              <a:t>割負担</a:t>
            </a:r>
            <a:endParaRPr lang="en-US" altLang="ja-JP" sz="2400" dirty="0"/>
          </a:p>
          <a:p>
            <a:pPr eaLnBrk="1" hangingPunct="1">
              <a:lnSpc>
                <a:spcPct val="90000"/>
              </a:lnSpc>
              <a:buFont typeface="Wingdings" panose="05000000000000000000" pitchFamily="2" charset="2"/>
              <a:buChar char="v"/>
            </a:pPr>
            <a:r>
              <a:rPr lang="en-US" altLang="ja-JP" sz="2400" dirty="0"/>
              <a:t>6</a:t>
            </a:r>
            <a:r>
              <a:rPr lang="ja-JP" altLang="en-US" sz="2400" dirty="0"/>
              <a:t>歳（義務教育就学前）は</a:t>
            </a:r>
            <a:r>
              <a:rPr lang="en-US" altLang="ja-JP" sz="2400" dirty="0"/>
              <a:t>2</a:t>
            </a:r>
            <a:r>
              <a:rPr lang="ja-JP" altLang="en-US" sz="2400" dirty="0"/>
              <a:t>割負担。</a:t>
            </a:r>
            <a:endParaRPr lang="en-US" altLang="ja-JP" sz="2400" dirty="0"/>
          </a:p>
          <a:p>
            <a:pPr eaLnBrk="1" hangingPunct="1">
              <a:lnSpc>
                <a:spcPct val="90000"/>
              </a:lnSpc>
              <a:buFont typeface="Wingdings" panose="05000000000000000000" pitchFamily="2" charset="2"/>
              <a:buChar char="v"/>
            </a:pPr>
            <a:endParaRPr lang="en-US" altLang="ja-JP" sz="2400" dirty="0"/>
          </a:p>
          <a:p>
            <a:pPr eaLnBrk="1" hangingPunct="1">
              <a:lnSpc>
                <a:spcPct val="90000"/>
              </a:lnSpc>
              <a:buFont typeface="Wingdings" panose="05000000000000000000" pitchFamily="2" charset="2"/>
              <a:buChar char="v"/>
            </a:pPr>
            <a:r>
              <a:rPr lang="ja-JP" altLang="en-US" sz="2400" dirty="0">
                <a:hlinkClick r:id="rId3"/>
              </a:rPr>
              <a:t>高額療養費制度</a:t>
            </a:r>
            <a:r>
              <a:rPr lang="ja-JP" altLang="en-US" sz="2400" dirty="0"/>
              <a:t>：</a:t>
            </a:r>
            <a:r>
              <a:rPr lang="en-US" altLang="ja-JP" sz="2400" dirty="0"/>
              <a:t>1</a:t>
            </a:r>
            <a:r>
              <a:rPr lang="ja-JP" altLang="en-US" sz="2400" dirty="0"/>
              <a:t>ヶ月の支払い上限を超える分は、事後的に保険者から償還払い。</a:t>
            </a:r>
            <a:r>
              <a:rPr lang="ja-JP" altLang="en-US" sz="2400" dirty="0">
                <a:solidFill>
                  <a:srgbClr val="FF0000"/>
                </a:solidFill>
              </a:rPr>
              <a:t>マイナ保険証で自動化？</a:t>
            </a:r>
            <a:endParaRPr lang="en-US" altLang="ja-JP" sz="2400" dirty="0">
              <a:solidFill>
                <a:srgbClr val="FF0000"/>
              </a:solidFill>
            </a:endParaRPr>
          </a:p>
          <a:p>
            <a:pPr eaLnBrk="1" hangingPunct="1">
              <a:lnSpc>
                <a:spcPct val="90000"/>
              </a:lnSpc>
              <a:buFont typeface="Wingdings" panose="05000000000000000000" pitchFamily="2" charset="2"/>
              <a:buChar char="v"/>
            </a:pPr>
            <a:endParaRPr lang="en-US" altLang="ja-JP" sz="2400" dirty="0"/>
          </a:p>
          <a:p>
            <a:pPr eaLnBrk="1" hangingPunct="1">
              <a:lnSpc>
                <a:spcPct val="90000"/>
              </a:lnSpc>
            </a:pPr>
            <a:endParaRPr lang="en-US" altLang="ja-JP" sz="2400" b="1" dirty="0">
              <a:latin typeface="+mn-ea"/>
              <a:cs typeface="ＭＳ 明朝" charset="-128"/>
            </a:endParaRPr>
          </a:p>
        </p:txBody>
      </p:sp>
      <p:sp>
        <p:nvSpPr>
          <p:cNvPr id="4" name="矢印: 右 3">
            <a:extLst>
              <a:ext uri="{FF2B5EF4-FFF2-40B4-BE49-F238E27FC236}">
                <a16:creationId xmlns:a16="http://schemas.microsoft.com/office/drawing/2014/main" id="{BE9EBA9B-4841-C2FD-1384-F66E5B14D6D6}"/>
              </a:ext>
            </a:extLst>
          </p:cNvPr>
          <p:cNvSpPr/>
          <p:nvPr/>
        </p:nvSpPr>
        <p:spPr>
          <a:xfrm>
            <a:off x="179512" y="5589240"/>
            <a:ext cx="1152128" cy="504056"/>
          </a:xfrm>
          <a:prstGeom prst="rightArrow">
            <a:avLst>
              <a:gd name="adj1" fmla="val 50000"/>
              <a:gd name="adj2" fmla="val 9031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0000"/>
                </a:solidFill>
              </a:rPr>
              <a:t>VTR</a:t>
            </a:r>
            <a:endParaRPr lang="en-US" dirty="0">
              <a:solidFill>
                <a:srgbClr val="FF0000"/>
              </a:solidFill>
            </a:endParaRPr>
          </a:p>
        </p:txBody>
      </p:sp>
    </p:spTree>
    <p:extLst>
      <p:ext uri="{BB962C8B-B14F-4D97-AF65-F5344CB8AC3E}">
        <p14:creationId xmlns:p14="http://schemas.microsoft.com/office/powerpoint/2010/main" val="9503197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7CA21-0A8B-CE4F-AFAE-D359114D8664}"/>
              </a:ext>
            </a:extLst>
          </p:cNvPr>
          <p:cNvSpPr>
            <a:spLocks noGrp="1"/>
          </p:cNvSpPr>
          <p:nvPr>
            <p:ph type="title"/>
          </p:nvPr>
        </p:nvSpPr>
        <p:spPr/>
        <p:txBody>
          <a:bodyPr/>
          <a:lstStyle/>
          <a:p>
            <a:r>
              <a:rPr lang="ja-JP" altLang="en-US" dirty="0"/>
              <a:t>図５－１　医療保険制度の体系</a:t>
            </a:r>
            <a:endParaRPr lang="en-US" dirty="0"/>
          </a:p>
        </p:txBody>
      </p:sp>
      <p:sp>
        <p:nvSpPr>
          <p:cNvPr id="4" name="スライド番号プレースホルダー 3">
            <a:extLst>
              <a:ext uri="{FF2B5EF4-FFF2-40B4-BE49-F238E27FC236}">
                <a16:creationId xmlns:a16="http://schemas.microsoft.com/office/drawing/2014/main" id="{E73B6260-1A47-B54F-2A08-13FFE09C9D3D}"/>
              </a:ext>
            </a:extLst>
          </p:cNvPr>
          <p:cNvSpPr>
            <a:spLocks noGrp="1"/>
          </p:cNvSpPr>
          <p:nvPr>
            <p:ph type="sldNum" sz="quarter" idx="12"/>
          </p:nvPr>
        </p:nvSpPr>
        <p:spPr/>
        <p:txBody>
          <a:bodyPr/>
          <a:lstStyle/>
          <a:p>
            <a:fld id="{A4CFD91F-0676-4D47-82C1-C8A098CDDACF}" type="slidenum">
              <a:rPr lang="en-US" altLang="ja-JP" smtClean="0"/>
              <a:pPr/>
              <a:t>8</a:t>
            </a:fld>
            <a:endParaRPr lang="en-US" altLang="ja-JP"/>
          </a:p>
        </p:txBody>
      </p:sp>
      <p:sp>
        <p:nvSpPr>
          <p:cNvPr id="7" name="テキスト ボックス 6">
            <a:extLst>
              <a:ext uri="{FF2B5EF4-FFF2-40B4-BE49-F238E27FC236}">
                <a16:creationId xmlns:a16="http://schemas.microsoft.com/office/drawing/2014/main" id="{6536D6D3-36A5-D995-C13A-032338D46A50}"/>
              </a:ext>
            </a:extLst>
          </p:cNvPr>
          <p:cNvSpPr txBox="1"/>
          <p:nvPr/>
        </p:nvSpPr>
        <p:spPr>
          <a:xfrm>
            <a:off x="683568" y="6137701"/>
            <a:ext cx="8601572" cy="461665"/>
          </a:xfrm>
          <a:prstGeom prst="rect">
            <a:avLst/>
          </a:prstGeom>
          <a:noFill/>
        </p:spPr>
        <p:txBody>
          <a:bodyPr wrap="square" rtlCol="0">
            <a:spAutoFit/>
          </a:bodyPr>
          <a:lstStyle/>
          <a:p>
            <a:r>
              <a:rPr lang="ja-JP" altLang="en-US" sz="2400" b="1" dirty="0">
                <a:solidFill>
                  <a:srgbClr val="FF0000"/>
                </a:solidFill>
                <a:latin typeface="+mn-ea"/>
                <a:cs typeface="ＭＳ 明朝" charset="-128"/>
              </a:rPr>
              <a:t>出典：</a:t>
            </a:r>
            <a:r>
              <a:rPr lang="ja-JP" altLang="en-US" sz="2400" b="1" dirty="0">
                <a:solidFill>
                  <a:srgbClr val="FF0000"/>
                </a:solidFill>
                <a:latin typeface="+mn-ea"/>
                <a:cs typeface="ＭＳ 明朝" charset="-128"/>
                <a:hlinkClick r:id="rId2"/>
              </a:rPr>
              <a:t>厚生労働省</a:t>
            </a:r>
            <a:r>
              <a:rPr lang="en-US" altLang="ja-JP" sz="2400" b="1" dirty="0">
                <a:solidFill>
                  <a:srgbClr val="FF0000"/>
                </a:solidFill>
                <a:latin typeface="+mn-ea"/>
                <a:cs typeface="ＭＳ 明朝" charset="-128"/>
                <a:hlinkClick r:id="rId2"/>
              </a:rPr>
              <a:t>HP</a:t>
            </a:r>
            <a:r>
              <a:rPr lang="ja-JP" altLang="en-US" sz="2400" b="1" dirty="0">
                <a:solidFill>
                  <a:srgbClr val="FF0000"/>
                </a:solidFill>
                <a:latin typeface="+mn-ea"/>
                <a:cs typeface="ＭＳ 明朝" charset="-128"/>
                <a:hlinkClick r:id="rId2"/>
              </a:rPr>
              <a:t>「我が国の医療保険について」</a:t>
            </a:r>
            <a:r>
              <a:rPr lang="ja-JP" altLang="en-US" sz="2400" b="1" dirty="0">
                <a:solidFill>
                  <a:srgbClr val="FF0000"/>
                </a:solidFill>
                <a:latin typeface="+mn-ea"/>
                <a:cs typeface="ＭＳ 明朝" charset="-128"/>
              </a:rPr>
              <a:t>　</a:t>
            </a:r>
            <a:endParaRPr lang="en-US" altLang="ja-JP" sz="2400" b="1" dirty="0">
              <a:solidFill>
                <a:srgbClr val="FF0000"/>
              </a:solidFill>
              <a:latin typeface="+mn-ea"/>
              <a:cs typeface="ＭＳ 明朝" charset="-128"/>
            </a:endParaRPr>
          </a:p>
        </p:txBody>
      </p:sp>
      <p:pic>
        <p:nvPicPr>
          <p:cNvPr id="5" name="図 4" descr="タイムライン が含まれている画像&#10;&#10;自動的に生成された説明">
            <a:extLst>
              <a:ext uri="{FF2B5EF4-FFF2-40B4-BE49-F238E27FC236}">
                <a16:creationId xmlns:a16="http://schemas.microsoft.com/office/drawing/2014/main" id="{F53CFD99-2D4C-D5BB-42D2-33130050AE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1620874"/>
            <a:ext cx="6409779" cy="4337819"/>
          </a:xfrm>
          <a:prstGeom prst="rect">
            <a:avLst/>
          </a:prstGeom>
        </p:spPr>
      </p:pic>
    </p:spTree>
    <p:extLst>
      <p:ext uri="{BB962C8B-B14F-4D97-AF65-F5344CB8AC3E}">
        <p14:creationId xmlns:p14="http://schemas.microsoft.com/office/powerpoint/2010/main" val="4575849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42EA15-966C-1FB0-AA63-5C525C6A6AC2}"/>
              </a:ext>
            </a:extLst>
          </p:cNvPr>
          <p:cNvSpPr>
            <a:spLocks noGrp="1"/>
          </p:cNvSpPr>
          <p:nvPr>
            <p:ph type="title"/>
          </p:nvPr>
        </p:nvSpPr>
        <p:spPr/>
        <p:txBody>
          <a:bodyPr/>
          <a:lstStyle/>
          <a:p>
            <a:r>
              <a:rPr lang="ja-JP" altLang="en-US" dirty="0"/>
              <a:t>高額医療費制度のイメージ</a:t>
            </a:r>
            <a:endParaRPr lang="en-US" dirty="0"/>
          </a:p>
        </p:txBody>
      </p:sp>
      <p:sp>
        <p:nvSpPr>
          <p:cNvPr id="4" name="スライド番号プレースホルダー 3">
            <a:extLst>
              <a:ext uri="{FF2B5EF4-FFF2-40B4-BE49-F238E27FC236}">
                <a16:creationId xmlns:a16="http://schemas.microsoft.com/office/drawing/2014/main" id="{33891BDD-2685-0DC8-2365-0FEC5BFCDCAD}"/>
              </a:ext>
            </a:extLst>
          </p:cNvPr>
          <p:cNvSpPr>
            <a:spLocks noGrp="1"/>
          </p:cNvSpPr>
          <p:nvPr>
            <p:ph type="sldNum" sz="quarter" idx="12"/>
          </p:nvPr>
        </p:nvSpPr>
        <p:spPr/>
        <p:txBody>
          <a:bodyPr/>
          <a:lstStyle/>
          <a:p>
            <a:fld id="{A4CFD91F-0676-4D47-82C1-C8A098CDDACF}" type="slidenum">
              <a:rPr lang="en-US" altLang="ja-JP" smtClean="0"/>
              <a:pPr/>
              <a:t>9</a:t>
            </a:fld>
            <a:endParaRPr lang="en-US" altLang="ja-JP"/>
          </a:p>
        </p:txBody>
      </p:sp>
      <p:pic>
        <p:nvPicPr>
          <p:cNvPr id="8" name="図 7" descr="ダイアグラム&#10;&#10;自動的に生成された説明">
            <a:extLst>
              <a:ext uri="{FF2B5EF4-FFF2-40B4-BE49-F238E27FC236}">
                <a16:creationId xmlns:a16="http://schemas.microsoft.com/office/drawing/2014/main" id="{FDBC597B-8788-6B46-1606-9BD78D9BDD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208" y="1647189"/>
            <a:ext cx="6542087" cy="4467940"/>
          </a:xfrm>
          <a:prstGeom prst="rect">
            <a:avLst/>
          </a:prstGeom>
        </p:spPr>
      </p:pic>
      <p:sp>
        <p:nvSpPr>
          <p:cNvPr id="5" name="テキスト ボックス 4">
            <a:extLst>
              <a:ext uri="{FF2B5EF4-FFF2-40B4-BE49-F238E27FC236}">
                <a16:creationId xmlns:a16="http://schemas.microsoft.com/office/drawing/2014/main" id="{1007722A-E433-2604-C5B5-DD51D826A66C}"/>
              </a:ext>
            </a:extLst>
          </p:cNvPr>
          <p:cNvSpPr txBox="1"/>
          <p:nvPr/>
        </p:nvSpPr>
        <p:spPr>
          <a:xfrm>
            <a:off x="818208" y="6305977"/>
            <a:ext cx="7282184" cy="461665"/>
          </a:xfrm>
          <a:prstGeom prst="rect">
            <a:avLst/>
          </a:prstGeom>
          <a:noFill/>
        </p:spPr>
        <p:txBody>
          <a:bodyPr wrap="square">
            <a:spAutoFit/>
          </a:bodyPr>
          <a:lstStyle/>
          <a:p>
            <a:r>
              <a:rPr lang="ja-JP" altLang="en-US" sz="2400" b="1" dirty="0">
                <a:solidFill>
                  <a:srgbClr val="FF0000"/>
                </a:solidFill>
                <a:latin typeface="+mn-ea"/>
                <a:cs typeface="ＭＳ 明朝" charset="-128"/>
              </a:rPr>
              <a:t>出典：</a:t>
            </a:r>
            <a:r>
              <a:rPr lang="ja-JP" altLang="en-US" b="0" i="0" dirty="0">
                <a:solidFill>
                  <a:srgbClr val="555555"/>
                </a:solidFill>
                <a:effectLst/>
                <a:latin typeface="Hiragino Kaku Gothic ProN"/>
                <a:hlinkClick r:id="rId3"/>
              </a:rPr>
              <a:t>運営会社</a:t>
            </a:r>
            <a:r>
              <a:rPr lang="en-US" altLang="ja-JP" b="0" i="0" dirty="0">
                <a:solidFill>
                  <a:srgbClr val="555555"/>
                </a:solidFill>
                <a:effectLst/>
                <a:latin typeface="Hiragino Kaku Gothic ProN"/>
                <a:hlinkClick r:id="rId3"/>
              </a:rPr>
              <a:t>:</a:t>
            </a:r>
            <a:r>
              <a:rPr lang="ja-JP" altLang="en-US" b="0" i="0" dirty="0">
                <a:solidFill>
                  <a:srgbClr val="555555"/>
                </a:solidFill>
                <a:effectLst/>
                <a:latin typeface="Hiragino Kaku Gothic ProN"/>
                <a:hlinkClick r:id="rId3"/>
              </a:rPr>
              <a:t>ニッセンライフ</a:t>
            </a:r>
            <a:endParaRPr lang="en-US" altLang="ja-JP" sz="2400" b="1" dirty="0">
              <a:solidFill>
                <a:srgbClr val="FF0000"/>
              </a:solidFill>
              <a:latin typeface="+mn-ea"/>
              <a:cs typeface="ＭＳ 明朝" charset="-128"/>
            </a:endParaRPr>
          </a:p>
        </p:txBody>
      </p:sp>
      <mc:AlternateContent xmlns:mc="http://schemas.openxmlformats.org/markup-compatibility/2006" xmlns:p14="http://schemas.microsoft.com/office/powerpoint/2010/main">
        <mc:Choice Requires="p14">
          <p:contentPart p14:bwMode="auto" r:id="rId4">
            <p14:nvContentPartPr>
              <p14:cNvPr id="3" name="インク 2">
                <a:extLst>
                  <a:ext uri="{FF2B5EF4-FFF2-40B4-BE49-F238E27FC236}">
                    <a16:creationId xmlns:a16="http://schemas.microsoft.com/office/drawing/2014/main" id="{16348C06-808A-AAC2-A394-C23151674B77}"/>
                  </a:ext>
                </a:extLst>
              </p14:cNvPr>
              <p14:cNvContentPartPr/>
              <p14:nvPr/>
            </p14:nvContentPartPr>
            <p14:xfrm>
              <a:off x="3245040" y="5668680"/>
              <a:ext cx="1679400" cy="457920"/>
            </p14:xfrm>
          </p:contentPart>
        </mc:Choice>
        <mc:Fallback xmlns="">
          <p:pic>
            <p:nvPicPr>
              <p:cNvPr id="3" name="インク 2">
                <a:extLst>
                  <a:ext uri="{FF2B5EF4-FFF2-40B4-BE49-F238E27FC236}">
                    <a16:creationId xmlns:a16="http://schemas.microsoft.com/office/drawing/2014/main" id="{16348C06-808A-AAC2-A394-C23151674B77}"/>
                  </a:ext>
                </a:extLst>
              </p:cNvPr>
              <p:cNvPicPr/>
              <p:nvPr/>
            </p:nvPicPr>
            <p:blipFill>
              <a:blip r:embed="rId5"/>
              <a:stretch>
                <a:fillRect/>
              </a:stretch>
            </p:blipFill>
            <p:spPr>
              <a:xfrm>
                <a:off x="3227040" y="5651040"/>
                <a:ext cx="1715040" cy="493560"/>
              </a:xfrm>
              <a:prstGeom prst="rect">
                <a:avLst/>
              </a:prstGeom>
            </p:spPr>
          </p:pic>
        </mc:Fallback>
      </mc:AlternateContent>
      <p:grpSp>
        <p:nvGrpSpPr>
          <p:cNvPr id="9" name="グループ化 8">
            <a:extLst>
              <a:ext uri="{FF2B5EF4-FFF2-40B4-BE49-F238E27FC236}">
                <a16:creationId xmlns:a16="http://schemas.microsoft.com/office/drawing/2014/main" id="{7BAC20CA-D138-1696-D002-F1AA8BE3F876}"/>
              </a:ext>
            </a:extLst>
          </p:cNvPr>
          <p:cNvGrpSpPr/>
          <p:nvPr/>
        </p:nvGrpSpPr>
        <p:grpSpPr>
          <a:xfrm>
            <a:off x="5389560" y="5425320"/>
            <a:ext cx="237600" cy="345600"/>
            <a:chOff x="5389560" y="5425320"/>
            <a:chExt cx="237600" cy="345600"/>
          </a:xfrm>
        </p:grpSpPr>
        <mc:AlternateContent xmlns:mc="http://schemas.openxmlformats.org/markup-compatibility/2006" xmlns:p14="http://schemas.microsoft.com/office/powerpoint/2010/main">
          <mc:Choice Requires="p14">
            <p:contentPart p14:bwMode="auto" r:id="rId6">
              <p14:nvContentPartPr>
                <p14:cNvPr id="6" name="インク 5">
                  <a:extLst>
                    <a:ext uri="{FF2B5EF4-FFF2-40B4-BE49-F238E27FC236}">
                      <a16:creationId xmlns:a16="http://schemas.microsoft.com/office/drawing/2014/main" id="{41BC7D9D-3352-4D8E-F6FF-AC72735943F2}"/>
                    </a:ext>
                  </a:extLst>
                </p14:cNvPr>
                <p14:cNvContentPartPr/>
                <p14:nvPr/>
              </p14:nvContentPartPr>
              <p14:xfrm>
                <a:off x="5389560" y="5430000"/>
                <a:ext cx="237600" cy="340920"/>
              </p14:xfrm>
            </p:contentPart>
          </mc:Choice>
          <mc:Fallback xmlns="">
            <p:pic>
              <p:nvPicPr>
                <p:cNvPr id="6" name="インク 5">
                  <a:extLst>
                    <a:ext uri="{FF2B5EF4-FFF2-40B4-BE49-F238E27FC236}">
                      <a16:creationId xmlns:a16="http://schemas.microsoft.com/office/drawing/2014/main" id="{41BC7D9D-3352-4D8E-F6FF-AC72735943F2}"/>
                    </a:ext>
                  </a:extLst>
                </p:cNvPr>
                <p:cNvPicPr/>
                <p:nvPr/>
              </p:nvPicPr>
              <p:blipFill>
                <a:blip r:embed="rId7"/>
                <a:stretch>
                  <a:fillRect/>
                </a:stretch>
              </p:blipFill>
              <p:spPr>
                <a:xfrm>
                  <a:off x="5371920" y="5412360"/>
                  <a:ext cx="273240" cy="3765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インク 6">
                  <a:extLst>
                    <a:ext uri="{FF2B5EF4-FFF2-40B4-BE49-F238E27FC236}">
                      <a16:creationId xmlns:a16="http://schemas.microsoft.com/office/drawing/2014/main" id="{29AE1A7D-1EC6-F67C-E1B1-D611D29605AB}"/>
                    </a:ext>
                  </a:extLst>
                </p14:cNvPr>
                <p14:cNvContentPartPr/>
                <p14:nvPr/>
              </p14:nvContentPartPr>
              <p14:xfrm>
                <a:off x="5407920" y="5425320"/>
                <a:ext cx="215640" cy="267480"/>
              </p14:xfrm>
            </p:contentPart>
          </mc:Choice>
          <mc:Fallback xmlns="">
            <p:pic>
              <p:nvPicPr>
                <p:cNvPr id="7" name="インク 6">
                  <a:extLst>
                    <a:ext uri="{FF2B5EF4-FFF2-40B4-BE49-F238E27FC236}">
                      <a16:creationId xmlns:a16="http://schemas.microsoft.com/office/drawing/2014/main" id="{29AE1A7D-1EC6-F67C-E1B1-D611D29605AB}"/>
                    </a:ext>
                  </a:extLst>
                </p:cNvPr>
                <p:cNvPicPr/>
                <p:nvPr/>
              </p:nvPicPr>
              <p:blipFill>
                <a:blip r:embed="rId9"/>
                <a:stretch>
                  <a:fillRect/>
                </a:stretch>
              </p:blipFill>
              <p:spPr>
                <a:xfrm>
                  <a:off x="5389920" y="5407320"/>
                  <a:ext cx="251280" cy="303120"/>
                </a:xfrm>
                <a:prstGeom prst="rect">
                  <a:avLst/>
                </a:prstGeom>
              </p:spPr>
            </p:pic>
          </mc:Fallback>
        </mc:AlternateContent>
      </p:grpSp>
      <p:grpSp>
        <p:nvGrpSpPr>
          <p:cNvPr id="15" name="グループ化 14">
            <a:extLst>
              <a:ext uri="{FF2B5EF4-FFF2-40B4-BE49-F238E27FC236}">
                <a16:creationId xmlns:a16="http://schemas.microsoft.com/office/drawing/2014/main" id="{C041881F-F67A-0247-0B53-926F3575CF42}"/>
              </a:ext>
            </a:extLst>
          </p:cNvPr>
          <p:cNvGrpSpPr/>
          <p:nvPr/>
        </p:nvGrpSpPr>
        <p:grpSpPr>
          <a:xfrm>
            <a:off x="2317680" y="5811240"/>
            <a:ext cx="948960" cy="207000"/>
            <a:chOff x="2317680" y="5811240"/>
            <a:chExt cx="948960" cy="207000"/>
          </a:xfrm>
        </p:grpSpPr>
        <mc:AlternateContent xmlns:mc="http://schemas.openxmlformats.org/markup-compatibility/2006" xmlns:p14="http://schemas.microsoft.com/office/powerpoint/2010/main">
          <mc:Choice Requires="p14">
            <p:contentPart p14:bwMode="auto" r:id="rId10">
              <p14:nvContentPartPr>
                <p14:cNvPr id="13" name="インク 12">
                  <a:extLst>
                    <a:ext uri="{FF2B5EF4-FFF2-40B4-BE49-F238E27FC236}">
                      <a16:creationId xmlns:a16="http://schemas.microsoft.com/office/drawing/2014/main" id="{AF6335AC-BAE5-50B9-7A8A-F63769786C25}"/>
                    </a:ext>
                  </a:extLst>
                </p14:cNvPr>
                <p14:cNvContentPartPr/>
                <p14:nvPr/>
              </p14:nvContentPartPr>
              <p14:xfrm>
                <a:off x="2418840" y="5902680"/>
                <a:ext cx="847800" cy="21600"/>
              </p14:xfrm>
            </p:contentPart>
          </mc:Choice>
          <mc:Fallback xmlns="">
            <p:pic>
              <p:nvPicPr>
                <p:cNvPr id="13" name="インク 12">
                  <a:extLst>
                    <a:ext uri="{FF2B5EF4-FFF2-40B4-BE49-F238E27FC236}">
                      <a16:creationId xmlns:a16="http://schemas.microsoft.com/office/drawing/2014/main" id="{AF6335AC-BAE5-50B9-7A8A-F63769786C25}"/>
                    </a:ext>
                  </a:extLst>
                </p:cNvPr>
                <p:cNvPicPr/>
                <p:nvPr/>
              </p:nvPicPr>
              <p:blipFill>
                <a:blip r:embed="rId11"/>
                <a:stretch>
                  <a:fillRect/>
                </a:stretch>
              </p:blipFill>
              <p:spPr>
                <a:xfrm>
                  <a:off x="2400840" y="5884680"/>
                  <a:ext cx="883440" cy="572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4" name="インク 13">
                  <a:extLst>
                    <a:ext uri="{FF2B5EF4-FFF2-40B4-BE49-F238E27FC236}">
                      <a16:creationId xmlns:a16="http://schemas.microsoft.com/office/drawing/2014/main" id="{5A802251-2C89-948F-04A0-D7F9EA43C3D1}"/>
                    </a:ext>
                  </a:extLst>
                </p14:cNvPr>
                <p14:cNvContentPartPr/>
                <p14:nvPr/>
              </p14:nvContentPartPr>
              <p14:xfrm>
                <a:off x="2317680" y="5811240"/>
                <a:ext cx="209160" cy="207000"/>
              </p14:xfrm>
            </p:contentPart>
          </mc:Choice>
          <mc:Fallback xmlns="">
            <p:pic>
              <p:nvPicPr>
                <p:cNvPr id="14" name="インク 13">
                  <a:extLst>
                    <a:ext uri="{FF2B5EF4-FFF2-40B4-BE49-F238E27FC236}">
                      <a16:creationId xmlns:a16="http://schemas.microsoft.com/office/drawing/2014/main" id="{5A802251-2C89-948F-04A0-D7F9EA43C3D1}"/>
                    </a:ext>
                  </a:extLst>
                </p:cNvPr>
                <p:cNvPicPr/>
                <p:nvPr/>
              </p:nvPicPr>
              <p:blipFill>
                <a:blip r:embed="rId13"/>
                <a:stretch>
                  <a:fillRect/>
                </a:stretch>
              </p:blipFill>
              <p:spPr>
                <a:xfrm>
                  <a:off x="2299680" y="5793240"/>
                  <a:ext cx="244800" cy="242640"/>
                </a:xfrm>
                <a:prstGeom prst="rect">
                  <a:avLst/>
                </a:prstGeom>
              </p:spPr>
            </p:pic>
          </mc:Fallback>
        </mc:AlternateContent>
      </p:grpSp>
      <p:sp>
        <p:nvSpPr>
          <p:cNvPr id="16" name="テキスト ボックス 15">
            <a:extLst>
              <a:ext uri="{FF2B5EF4-FFF2-40B4-BE49-F238E27FC236}">
                <a16:creationId xmlns:a16="http://schemas.microsoft.com/office/drawing/2014/main" id="{1896AFBF-9CAE-3E84-22B8-5B74FFF3D757}"/>
              </a:ext>
            </a:extLst>
          </p:cNvPr>
          <p:cNvSpPr txBox="1"/>
          <p:nvPr/>
        </p:nvSpPr>
        <p:spPr>
          <a:xfrm>
            <a:off x="4939868" y="5779837"/>
            <a:ext cx="936104" cy="340920"/>
          </a:xfrm>
          <a:prstGeom prst="rect">
            <a:avLst/>
          </a:prstGeom>
          <a:noFill/>
        </p:spPr>
        <p:txBody>
          <a:bodyPr wrap="square" rtlCol="0">
            <a:spAutoFit/>
          </a:bodyPr>
          <a:lstStyle/>
          <a:p>
            <a:r>
              <a:rPr lang="ja-JP" altLang="en-US" sz="1600" dirty="0"/>
              <a:t>返金</a:t>
            </a:r>
            <a:endParaRPr lang="en-US" sz="1600" dirty="0"/>
          </a:p>
        </p:txBody>
      </p:sp>
      <p:sp>
        <p:nvSpPr>
          <p:cNvPr id="17" name="テキスト ボックス 16">
            <a:extLst>
              <a:ext uri="{FF2B5EF4-FFF2-40B4-BE49-F238E27FC236}">
                <a16:creationId xmlns:a16="http://schemas.microsoft.com/office/drawing/2014/main" id="{3125C2A2-98A8-C952-3FD4-A16DC7EC6045}"/>
              </a:ext>
            </a:extLst>
          </p:cNvPr>
          <p:cNvSpPr txBox="1"/>
          <p:nvPr/>
        </p:nvSpPr>
        <p:spPr>
          <a:xfrm>
            <a:off x="2143417" y="5111580"/>
            <a:ext cx="2312083" cy="340920"/>
          </a:xfrm>
          <a:prstGeom prst="rect">
            <a:avLst/>
          </a:prstGeom>
          <a:noFill/>
        </p:spPr>
        <p:txBody>
          <a:bodyPr wrap="square" rtlCol="0">
            <a:spAutoFit/>
          </a:bodyPr>
          <a:lstStyle/>
          <a:p>
            <a:r>
              <a:rPr lang="ja-JP" altLang="en-US" sz="1600" dirty="0"/>
              <a:t>実際の支払８万７４３０円</a:t>
            </a:r>
            <a:endParaRPr lang="en-US" sz="1600" dirty="0"/>
          </a:p>
        </p:txBody>
      </p:sp>
    </p:spTree>
    <p:extLst>
      <p:ext uri="{BB962C8B-B14F-4D97-AF65-F5344CB8AC3E}">
        <p14:creationId xmlns:p14="http://schemas.microsoft.com/office/powerpoint/2010/main" val="28154095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62057</TotalTime>
  <Words>1625</Words>
  <Application>Microsoft Office PowerPoint</Application>
  <PresentationFormat>画面に合わせる (4:3)</PresentationFormat>
  <Paragraphs>106</Paragraphs>
  <Slides>14</Slides>
  <Notes>9</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Hiragino Kaku Gothic ProN</vt:lpstr>
      <vt:lpstr>ＭＳ Ｐゴシック</vt:lpstr>
      <vt:lpstr>ＭＳ 明朝</vt:lpstr>
      <vt:lpstr>Arial</vt:lpstr>
      <vt:lpstr>Century</vt:lpstr>
      <vt:lpstr>Wingdings</vt:lpstr>
      <vt:lpstr>Profile</vt:lpstr>
      <vt:lpstr>第6回【国民健康保険制度及びその他医療制度】目的・対象・給付の種類・費用負担 ・後期高齢者医療制度</vt:lpstr>
      <vt:lpstr>12月2日からのマイナ保険証の本格導入について</vt:lpstr>
      <vt:lpstr>今日のお話</vt:lpstr>
      <vt:lpstr>  第１節　医療保険制度の概要 ５．日本の医療保険制度の特徴   </vt:lpstr>
      <vt:lpstr>  第１節　医療保険制度の概要 ５．日本の医療保険制度の特徴  </vt:lpstr>
      <vt:lpstr>図５－６　医療費の流れ</vt:lpstr>
      <vt:lpstr>  第１節　医療保険制度の概要 ５．日本の医療保険制度の特徴  </vt:lpstr>
      <vt:lpstr>図５－１　医療保険制度の体系</vt:lpstr>
      <vt:lpstr>高額医療費制度のイメージ</vt:lpstr>
      <vt:lpstr>高額医療費制度の費用負担（70歳未満）</vt:lpstr>
      <vt:lpstr>  第１節　医療保険制度の概要 ５．日本の医療保険制度の特徴  </vt:lpstr>
      <vt:lpstr>  第１節　医療保険制度の概要 ５．日本の医療保険制度の特徴  </vt:lpstr>
      <vt:lpstr>  第１節　医療保険制度の概要 ６．そのほかの医療に関する助成制度　  </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882</cp:revision>
  <cp:lastPrinted>2023-10-11T06:32:09Z</cp:lastPrinted>
  <dcterms:created xsi:type="dcterms:W3CDTF">2016-04-06T06:30:45Z</dcterms:created>
  <dcterms:modified xsi:type="dcterms:W3CDTF">2024-11-25T03:03:55Z</dcterms:modified>
  <cp:category/>
</cp:coreProperties>
</file>