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0"/>
  </p:notesMasterIdLst>
  <p:handoutMasterIdLst>
    <p:handoutMasterId r:id="rId31"/>
  </p:handoutMasterIdLst>
  <p:sldIdLst>
    <p:sldId id="256" r:id="rId2"/>
    <p:sldId id="386" r:id="rId3"/>
    <p:sldId id="674" r:id="rId4"/>
    <p:sldId id="739" r:id="rId5"/>
    <p:sldId id="740" r:id="rId6"/>
    <p:sldId id="741" r:id="rId7"/>
    <p:sldId id="742" r:id="rId8"/>
    <p:sldId id="763" r:id="rId9"/>
    <p:sldId id="704" r:id="rId10"/>
    <p:sldId id="764" r:id="rId11"/>
    <p:sldId id="765" r:id="rId12"/>
    <p:sldId id="700" r:id="rId13"/>
    <p:sldId id="746" r:id="rId14"/>
    <p:sldId id="747" r:id="rId15"/>
    <p:sldId id="748" r:id="rId16"/>
    <p:sldId id="749" r:id="rId17"/>
    <p:sldId id="750" r:id="rId18"/>
    <p:sldId id="752" r:id="rId19"/>
    <p:sldId id="753" r:id="rId20"/>
    <p:sldId id="755" r:id="rId21"/>
    <p:sldId id="754" r:id="rId22"/>
    <p:sldId id="756" r:id="rId23"/>
    <p:sldId id="757" r:id="rId24"/>
    <p:sldId id="759" r:id="rId25"/>
    <p:sldId id="760" r:id="rId26"/>
    <p:sldId id="761" r:id="rId27"/>
    <p:sldId id="762" r:id="rId28"/>
    <p:sldId id="425" r:id="rId29"/>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195" autoAdjust="0"/>
  </p:normalViewPr>
  <p:slideViewPr>
    <p:cSldViewPr>
      <p:cViewPr varScale="1">
        <p:scale>
          <a:sx n="66" d="100"/>
          <a:sy n="66" d="100"/>
        </p:scale>
        <p:origin x="1232" y="4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2:59.677"/>
    </inkml:context>
    <inkml:brush xml:id="br0">
      <inkml:brushProperty name="width" value="0.05" units="cm"/>
      <inkml:brushProperty name="height" value="0.05" units="cm"/>
      <inkml:brushProperty name="color" value="#E71224"/>
    </inkml:brush>
  </inkml:definitions>
  <inkml:trace contextRef="#ctx0" brushRef="#br0">342 47 24575,'27'-2'0,"29"-4"0,-30 3 0,35-1 0,955 4 0,-1003-1 0,1 0 0,15-4 0,27-2 0,241 8 0,-284-2 0,0 0 0,17-5 0,-17 3 0,0 1 0,18 0 0,5 0 0,-20 1 0,1 1 0,-1 0 0,1 1 0,20 4 0,-30-3 0,1 1 0,-1 0 0,0 0 0,8 6 0,-8-5 0,0 0 0,0-1 0,1 0 0,7 2 0,21 8 0,-28-10 0,0 0 0,0 0 0,0-1 0,0 0 0,16 1 0,12-4 0,-27 0 0,0 1 0,-1-1 0,1 2 0,0-1 0,-1 1 0,12 3 0,-19-4 0,0 1 0,1 0 0,-1 0 0,0 0 0,0 0 0,1 0 0,-1 0 0,0 0 0,0 0 0,0 0 0,0 0 0,0 1 0,-1-1 0,1 0 0,0 1 0,-1-1 0,1 0 0,-1 1 0,1-1 0,-1 1 0,1-1 0,-1 1 0,0-1 0,0 3 0,-1 44 0,-1-33 0,1 20 0,2-23 0,-1 0 0,-1 0 0,0 0 0,0 0 0,-2-1 0,1 1 0,-1-1 0,-5 13 0,-4 6 0,11-25 0,-1 0 0,1 0 0,-1 0 0,0 0 0,-1 0 0,1-1 0,-1 1 0,0-1 0,0 0 0,-4 4 0,-1 0 0,3-2 0,1-1 0,-1-1 0,0 1 0,-1 0 0,1-1 0,-1 0 0,0-1 0,0 1 0,0-1 0,0 0 0,-9 2 0,-3 0 0,0 2 0,-24 10 0,-16 7 0,41-19 0,-1-1 0,0-1 0,0 0 0,0-1 0,-1-1 0,-19-2 0,-287 1 0,308-1 0,0-1 0,0 0 0,-22-7 0,21 5 0,1 0 0,-1 1 0,-22-1 0,7 4 0,9-1 0,-1 1 0,1 2 0,-45 7 0,44-5 0,0-1 0,0-1 0,0-1 0,-34-4 0,-2 2 0,28 1 0,-64 10 0,53-5 0,-13 2 0,31-3 0,0-1 0,-1-1 0,1-1 0,-28-4 0,-8 2 0,-432 1 0,481-1 0,-1-1 0,-20-4 0,-3-1 0,3 1 0,-17-1 0,49 7 0,1 0 0,-1 0 0,0 0 0,0 0 0,1 0 0,-1 0 0,0-1 0,0 1 0,1-1 0,-1 1 0,1-1 0,-1 0 0,0 1 0,1-1 0,-1 0 0,1 0 0,-1 0 0,1 0 0,0-1 0,0 1 0,-1 0 0,1 0 0,0-1 0,0 1 0,0-1 0,0 1 0,0-1 0,1 1 0,-1-1 0,0 0 0,1 1 0,-1-1 0,1 0 0,0 0 0,-1 1 0,1-1 0,0 0 0,0 0 0,0 1 0,0-1 0,1 0 0,-1 0 0,0 1 0,1-1 0,-1 0 0,1 1 0,-1-1 0,1 0 0,0 1 0,1-3 0,2-2 0,1-1 0,0 0 0,0 1 0,0 0 0,1 0 0,-1 0 0,2 1 0,9-7 0,15-14 0,23-22 0,22-24 0,-59 53 0,-3 2 0,1 1 0,1 0 0,21-16 0,-17 24-1365,-11 6-5461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5:12.496"/>
    </inkml:context>
    <inkml:brush xml:id="br0">
      <inkml:brushProperty name="width" value="0.05" units="cm"/>
      <inkml:brushProperty name="height" value="0.05" units="cm"/>
      <inkml:brushProperty name="color" value="#E71224"/>
    </inkml:brush>
  </inkml:definitions>
  <inkml:trace contextRef="#ctx0" brushRef="#br0">1 0 24575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5:34.196"/>
    </inkml:context>
    <inkml:brush xml:id="br0">
      <inkml:brushProperty name="width" value="0.05" units="cm"/>
      <inkml:brushProperty name="height" value="0.05" units="cm"/>
      <inkml:brushProperty name="color" value="#E71224"/>
    </inkml:brush>
  </inkml:definitions>
  <inkml:trace contextRef="#ctx0" brushRef="#br0">821 753 24575,'-19'1'0,"0"-1"0,0-1 0,0-1 0,0-1 0,0 0 0,0-1 0,1-1 0,-25-11 0,34 13 0,0 0 0,0 1 0,0 0 0,-1 0 0,-13 0 0,12 1 0,0 0 0,-1-1 0,-13-5 0,2-1 0,-1-1 0,-1 1 0,-47-9 0,10 4 0,46 9 0,0 0 0,-1 2 0,-27-3 0,41 5 0,0 0 0,0 0 0,0 0 0,0-1 0,1 1 0,-1-1 0,0 0 0,0 0 0,0 0 0,1 0 0,-1-1 0,1 1 0,-4-3 0,0 0 0,1-1 0,1 0 0,-1 0 0,-4-7 0,-9-11 0,15 21 0,0-1 0,0 0 0,-1 1 0,1-1 0,-1 1 0,-4-2 0,4 2 0,0 0 0,1 0 0,-1-1 0,0 1 0,1-1 0,-5-4 0,3 1 0,0 0 0,0 0 0,0-1 0,1 1 0,0-1 0,0 0 0,1-1 0,-1 1 0,2-1 0,-1 1 0,1-1 0,0 0 0,1 0 0,0 1 0,0-1 0,1-9 0,-1-5 0,1 10 0,0 0 0,0 1 0,1-1 0,1 0 0,3-16 0,-4 26 0,0-1 0,0 0 0,0 0 0,1 1 0,-1-1 0,1 1 0,0-1 0,-1 1 0,1 0 0,0 0 0,0 0 0,0 0 0,1 0 0,-1 0 0,0 0 0,1 1 0,-1-1 0,1 1 0,0 0 0,-1 0 0,1 0 0,0 0 0,0 0 0,0 0 0,-1 1 0,7-1 0,21-2 0,125-7 0,227 10 0,-365 1 0,29 5 0,18 1 0,-46-5 0,30 4 0,-34-3 0,1-1 0,-1-1 0,0 0 0,17-2 0,-27 1 0,0-1 0,-1 0 0,1-1 0,-1 1 0,1-1 0,-1 1 0,6-5 0,15-6 0,-13 7 0,0 1 0,-1-1 0,0-1 0,0 0 0,14-11 0,-2 2 0,-13 10 0,-1 0 0,1 1 0,1 0 0,-1 1 0,0 0 0,1 1 0,14-3 0,-13 3 0,0 0 0,-1 0 0,1-2 0,-1 1 0,19-10 0,-8 2 0,1 2 0,1 0 0,0 1 0,26-4 0,-41 10 0,5-1 0,0 1 0,0 1 0,0 0 0,19 2 0,-17-1 0,-1 0 0,0 0 0,23-5 0,45-6 0,-60 9 0,0-1 0,36-9 0,-35 8 0,0 0 0,1 1 0,0 1 0,0 2 0,34 2 0,5 0 0,445-2 0,-491 1 0,0 1 0,0 1 0,23 6 0,-23-5 0,0 0 0,0-2 0,25 2 0,-19-3 0,0 2 0,35 7 0,-35-5 0,-1-1 0,40 1 0,-40-3 0,1 0 0,-1 2 0,40 11 0,-35-7 0,113 21 0,86 33 0,-138-40 0,-50-13 0,91 29 0,-3 0 0,-111-35 0,25 8 0,0-3 0,1-1 0,77 3 0,-93-9 0,-17-1 0,-1 1 0,1-1 0,0 0 0,0-1 0,-1 0 0,1 0 0,0-1 0,-1 0 0,1 0 0,-1-1 0,9-4 0,-4 2 0,0-1 0,0 2 0,0-1 0,17-2 0,20-8 0,-33 11 0,1-1 0,-1 2 0,29-3 0,-6 1 0,87-24 0,-72 15 0,-23 6 0,3-1 0,42-5 0,-7-1 0,-11 2 0,41-1 0,-64 9 0,40-11 0,-49 10 0,0 0 0,0 2 0,40-1 0,-53 4 0,0 0 0,18-5 0,25-1 0,410 8 0,-450 0 0,32 5 0,-31-3 0,29 2 0,912-5 0,-448-1 0,-497 2 0,0 0 0,17 4 0,26 2 0,-10-6 0,64 9 0,-65-6 0,1-1 0,51-5 0,-17 0 0,273 2 0,-335-1 0,1-1 0,31-9 0,-36 8 0,29-4 0,0 3 0,0 1 0,68 5 0,-29-1 0,921-1 0,-990 1 0,0 0 0,17 4 0,26 2 0,38 0 0,10 1 0,-82-8 0,34 7 0,-34-4 0,33 1 0,523-4 0,-563-1 0,0-1 0,0 0 0,24-8 0,-23 6 0,0 0 0,26-1 0,329 2 0,-194 5 0,-157-3 0,29-5 0,-29 3 0,31-1 0,-31 2 0,-1 0 0,1-1 0,-1-1 0,21-7 0,-19 5 0,0 1 0,0 1 0,25-2 0,8 6 0,-29 0 0,0-1 0,40-6 0,-28 2 0,0 2 0,0 1 0,45 5 0,-7-2 0,447-1 0,-512 1 0,0 0 0,-1 0 0,1 0 0,-1 2 0,1-1 0,14 6 0,52 30 0,-10-5 0,-61-31 0,0 0 0,0 1 0,0 0 0,-1 0 0,0 1 0,1-1 0,-1 1 0,-1 0 0,1 0 0,0 0 0,2 6 0,5 6 0,14 33 0,3 4 0,-26-49 0,0 0 0,0 0 0,-1 0 0,1 0 0,-1 0 0,0 0 0,0 0 0,0 1 0,-1-1 0,1 0 0,-1 1 0,0-1 0,0 1 0,-1-1 0,1 0 0,-1 1 0,0-1 0,-3 8 0,-2 3 0,-1 0 0,0 0 0,-15 21 0,8-6 0,13-26 0,0 0 0,-1 0 0,0 0 0,1-1 0,-1 1 0,0-1 0,-1 1 0,1-1 0,-1 0 0,-3 4 0,-24 21 0,16-14 0,-24 18 0,10-17 0,22-13 0,1 1 0,0 0 0,0 0 0,-9 7 0,7-4 0,-1-1 0,1 0 0,-1-1 0,0 1 0,0-1 0,0-1 0,0 0 0,-1 0 0,1 0 0,-1-1 0,0-1 0,-17 2 0,11 0 0,1 0 0,0 1 0,-1 0 0,-20 11 0,18-8 0,0-1 0,-25 7 0,-100 14 0,89-13 0,39-10 0,0 0 0,-1-1 0,1-1 0,-17 1 0,-82 11 0,32-16 0,-64 4 0,94 4 0,31-2 0,-36 0 0,-664-4 0,704 1 0,1 0 0,-1 2 0,-23 6 0,23-5 0,0 0 0,0-1 0,-19 0 0,8-3 0,1 2 0,0 0 0,-39 9 0,9 2 0,-1-2 0,1-3 0,-112 2 0,152-10 0,-32 7 0,-14 0 0,-221-8 0,270 0 0,0 0 0,-17-4 0,-26-2 0,28 7 0,10-2 0,0 2 0,1 0 0,-1 1 0,0 1 0,1 1 0,-1 0 0,-22 8 0,26-6 0,1-2 0,-1 0 0,1 0 0,-18 0 0,-6 2 0,-2-1 0,0-2 0,-58-3 0,21-1 0,-933 2 0,916-8 0,0 1 0,-1810 6 0,901 3 0,977-4 0,-35-5 0,12 0 0,-118-24 0,60 9 0,-47 5 0,121 12 0,0 0 0,0-3 0,-38-13 0,-44-9 0,89 24 0,-1 2 0,-50-2 0,-7 8 0,-132-3 0,158-6 0,-41 0 0,57 7 0,-73-11 0,48 6 0,43 4 0,-29-4 0,32 2 0,-34 0 0,37 3 0,-1-1 0,1-1 0,-17-3 0,8 1 0,1 1 0,0 1 0,0 1 0,-33 3 0,-4 0 0,-601-2 0,650 1 0,1 0 0,-19 4 0,18-2 0,0-1 0,-17 1 0,-987-4 0,1003 0 0,0 0 0,-20-5 0,-2-1 0,-27-6 0,47 9 0,0 0 0,0 1 0,-28-1 0,-1 4 0,-66 1 0,106 0 0,0 1 0,0-1 0,0 1 0,0 0 0,0 0 0,1 0 0,-1 1 0,1-1 0,-8 6 0,7-4 0,-1 0 0,0 0 0,0-1 0,-1 0 0,-6 2 0,4-3 0,1 0 0,-1-1 0,-15 0 0,16-1 0,0 1 0,0-1 0,-14 4 0,22-4 0,0 0 0,-1 0 0,1 0 0,0 0 0,0 0 0,0 0 0,0 0 0,0 0 0,0 0 0,-1 0 0,1 0 0,0 0 0,0 0 0,0 0 0,0 0 0,0 0 0,-1 0 0,1 0 0,0 0 0,0 0 0,0 0 0,0 0 0,0 0 0,0 0 0,-1 0 0,1 0 0,0 0 0,0 0 0,0 0 0,0 1 0,0-1 0,0 0 0,0 0 0,0 0 0,0 0 0,-1 0 0,1 0 0,0 0 0,0 1 0,0-1 0,0 0 0,0 0 0,0 0 0,0 0 0,0 0 0,0 0 0,0 1 0,0-1 0,0 0 0,0 0 0,0 0 0,0 0 0,0 0 0,0 0 0,0 1 0,0-1 0,0 0 0,0 0 0,0 0 0,0 0 0,1 1 0,10 2 0,17 1 0,2-4-1365,-17 0-5461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5:45.189"/>
    </inkml:context>
    <inkml:brush xml:id="br0">
      <inkml:brushProperty name="width" value="0.05" units="cm"/>
      <inkml:brushProperty name="height" value="0.05" units="cm"/>
      <inkml:brushProperty name="color" value="#E71224"/>
    </inkml:brush>
  </inkml:definitions>
  <inkml:trace contextRef="#ctx0" brushRef="#br0">0 14 24575,'83'2'0,"89"-4"0,-130-5 0,-29 5 0,1 0 0,16-1 0,351 4 0,-356 0 0,-1 2 0,0 1 0,35 9 0,-29-6 0,46 6 0,28-1 0,-64-8 0,-1-2 0,57-3 0,-20-1 0,11 0 0,94 4 0,-131 5 0,-30-4 0,37 2 0,931-6 0,-976 2 0,1 0 0,18 5 0,-18-4 0,0 0 0,17 1 0,32-4 0,45 2 0,-65 5 0,-28-3 0,-1-1 0,17 1 0,352-4 0,-369 0 0,-1 0 0,1-2 0,0 1 0,-1-1 0,19-8 0,-17 6 0,-1 1 0,1 0 0,0 1 0,20-2 0,-9 4-1365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5:51.194"/>
    </inkml:context>
    <inkml:brush xml:id="br0">
      <inkml:brushProperty name="width" value="0.05" units="cm"/>
      <inkml:brushProperty name="height" value="0.05" units="cm"/>
      <inkml:brushProperty name="color" value="#E71224"/>
    </inkml:brush>
  </inkml:definitions>
  <inkml:trace contextRef="#ctx0" brushRef="#br0">1 1 24575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5:51.806"/>
    </inkml:context>
    <inkml:brush xml:id="br0">
      <inkml:brushProperty name="width" value="0.05" units="cm"/>
      <inkml:brushProperty name="height" value="0.05" units="cm"/>
      <inkml:brushProperty name="color" value="#E71224"/>
    </inkml:brush>
  </inkml:definitions>
  <inkml:trace contextRef="#ctx0" brushRef="#br0">0 0 24575,'0'3'0,"0"2"0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3:05.429"/>
    </inkml:context>
    <inkml:brush xml:id="br0">
      <inkml:brushProperty name="width" value="0.05" units="cm"/>
      <inkml:brushProperty name="height" value="0.05" units="cm"/>
      <inkml:brushProperty name="color" value="#E71224"/>
    </inkml:brush>
  </inkml:definitions>
  <inkml:trace contextRef="#ctx0" brushRef="#br0">1 1 24575,'27'0'0,"-6"-1"0,1 2 0,-1 0 0,35 7 0,-30-4 0,1-1 0,-1-2 0,1 0 0,26-3 0,8 0 0,236 2 0,-284-1 0,0 0 0,17-4 0,26-2 0,622 7 0,-663 1 0,-1 1 0,1 0 0,25 8 0,-26-6 0,1-1 0,-1 0 0,28 1 0,396-5 0,-426 1 0,1-2 0,18-3 0,-18 2 0,0 1 0,17-1 0,436 4 0,-465-1 5,18 2 330,-19-2-380,1 0 1,-1 0-1,1 0 0,-1 0 0,1 0 0,-1 1 0,0-1 0,1 0 0,-1 0 1,1 0-1,-1 1 0,0-1 0,1 0 0,-1 0 0,0 1 0,1-1 0,-1 0 0,0 1 1,0-1-1,1 1 0,-1-1 0,0 0 0,0 1 0,0-1 0,1 1 0,-1-1 1,0 0-1,0 1 0,0-1 0,0 1 0,0-1 0,0 1 0,0-1 0,0 1 1,0-1-1,0 0 0,0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3:13.711"/>
    </inkml:context>
    <inkml:brush xml:id="br0">
      <inkml:brushProperty name="width" value="0.05" units="cm"/>
      <inkml:brushProperty name="height" value="0.05" units="cm"/>
      <inkml:brushProperty name="color" value="#E71224"/>
    </inkml:brush>
  </inkml:definitions>
  <inkml:trace contextRef="#ctx0" brushRef="#br0">1 0 24575,'9'1'0,"0"0"0,0 1 0,-1 0 0,1 0 0,0 1 0,-1 0 0,11 6 0,-8-4 0,0-1 0,0 0 0,18 4 0,4-3 0,1-1 0,39 0 0,506-5 0,-562 0 0,0 0 0,0-2 0,23-6 0,-23 5 0,0 0 0,0 1 0,25 0 0,-9 2 0,2 1 0,1 0 0,57 10 0,-86-9 0,22 6 0,1-2 0,59 2 0,-67-7 0,1 2 0,35 6 0,-24-4 0,0-1 0,64-4 0,-28-1 0,608 2 0,-637 7 171,-23-3-1707,-8-2-5290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3:27.950"/>
    </inkml:context>
    <inkml:brush xml:id="br0">
      <inkml:brushProperty name="width" value="0.05" units="cm"/>
      <inkml:brushProperty name="height" value="0.05" units="cm"/>
      <inkml:brushProperty name="color" value="#E71224"/>
    </inkml:brush>
  </inkml:definitions>
  <inkml:trace contextRef="#ctx0" brushRef="#br0">276 594 24575,'73'-1'0,"80"3"0,-111 5 0,-30-5 0,1 0 0,18 1 0,88-5 0,88 4 0,-157 4 0,-29-2 0,35 0 0,12-6 0,75 4 0,-120 1 0,28 8 0,-34-7 0,1 0 0,0-1 0,24 1 0,-16-3 0,51 8 0,-13-5 0,-48-4 0,-1 1 0,0 0 0,18 4 0,31 8 0,0-3 0,0-4 0,106-1 0,1988-5 0,-2145 1 0,0 0 0,18 5 0,-19-4 0,1 0 0,18 1 0,731-3 0,-744-2 0,-1-1 0,0-1 0,0 0 0,0-1 0,-1-1 0,32-15 0,-16 7 0,-21 8 0,0 0 0,0-1 0,-1-1 0,1 1 0,-2-2 0,1 1 0,-1-1 0,-1-1 0,12-15 0,23-24 0,-36 43 0,-1-1 0,-1 0 0,0 0 0,0 0 0,0-1 0,-1 0 0,0 0 0,0 0 0,-1 0 0,0 0 0,0-1 0,-1 1 0,0-1 0,-1 0 0,1-10 0,3-23 0,-4 35 0,0 0 0,0 0 0,0-1 0,-1 1 0,0 0 0,-1-8 0,0 12 0,0 0 0,0 1 0,0-1 0,0 1 0,0-1 0,0 1 0,-1 0 0,1-1 0,-1 1 0,1 0 0,-1 0 0,0 0 0,0 0 0,0 0 0,0 0 0,0 1 0,-1-1 0,1 1 0,0-1 0,-5-1 0,-20-9 0,6 3 0,-1-2 0,1 0 0,-31-24 0,45 31 0,0-1 0,0 1 0,-11-5 0,-7-3 0,15 7 0,-1 1 0,1 0 0,-22-5 0,-19-7 0,42 11 0,-1 0 0,1 1 0,-1 1 0,0 0 0,0 0 0,0 1 0,0 0 0,-13-1 0,-90-11 0,-212 15 0,308-2 0,-30-5 0,-16-1 0,-19 8 0,-62-2 0,94-6 0,29 4 0,-35-2 0,-946 6 0,986-2 0,-32-6 0,32 4 0,-31-1 0,-884 5 0,919-1 0,0 2 0,1 0 0,-1 0 0,0 1 0,-19 9 0,18-7 0,0-1 0,-1 0 0,-25 3 0,-190-4 0,119-5 0,20 9 0,60-3 0,-34 0 0,52-4 0,-1 2 0,-18 3 0,-25 2 0,11-6 0,-52 8 0,-19 6 0,62-5 0,15-3 0,0-1 0,-67 2 0,-598-8 0,702 0 0,0-1 0,1 1 0,-1 0 0,0 1 0,1-1 0,-1 0 0,0 0 0,1 1 0,-1-1 0,0 1 0,1-1 0,-1 1 0,1 0 0,-1 0 0,1 0 0,-1 0 0,-1 1 0,2-1 0,1 1 0,-1-1 0,1 0 0,-1 0 0,1 0 0,0 0 0,0 0 0,0 1 0,0-1 0,0 0 0,0 0 0,0 0 0,0 1 0,0-1 0,0 0 0,0 0 0,1 0 0,-1 0 0,1 1 0,-1-1 0,1 0 0,-1 0 0,1 0 0,0 0 0,1 2 0,42 68 0,-21-33 0,-18-32 0,-1 0 0,0 0 0,-1 0 0,1 0 0,-1 1 0,0 0 0,3 11 0,-3-4 0,4 19 0,0 2 0,-2-1 0,1 48 0,-6-70 0,2 50 0,-2-57 0,1-1 0,0 0 0,0 0 0,0 0 0,0-1 0,1 1 0,-1 0 0,1 0 0,0-1 0,0 1 0,1-1 0,4 6 0,-6-8 11,0 0 0,0 0 1,0 0-1,0 0 0,0 0 0,0 0 0,1-1 0,-1 1 0,0 0 0,1-1 0,-1 1 0,0-1 1,1 1-1,-1-1 0,1 0 0,-1 0 0,0 1 0,1-1 0,-1 0 0,1 0 0,-1 0 0,1-1 1,-1 1-1,3-1 0,0-1-45,1 0 0,-1 0 1,0 0-1,1-1 0,6-6 0,13-6-1406,-15 11-5386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3:49.934"/>
    </inkml:context>
    <inkml:brush xml:id="br0">
      <inkml:brushProperty name="width" value="0.05" units="cm"/>
      <inkml:brushProperty name="height" value="0.05" units="cm"/>
      <inkml:brushProperty name="color" value="#E71224"/>
    </inkml:brush>
  </inkml:definitions>
  <inkml:trace contextRef="#ctx0" brushRef="#br0">1328 692 24575,'-60'-1'0,"-64"3"0,104 0 0,-33 11 0,-14 1 0,27-8 0,21-3 0,-36 1 0,-298-4 0,340-2 0,0 0 0,0 0 0,1-1 0,-1-1 0,1 0 0,0 0 0,0-1 0,-15-9 0,-14-5 0,38 17 0,0 0 0,0 0 0,0 0 0,0 0 0,1-1 0,-1 0 0,1 1 0,-1-1 0,1 0 0,0 0 0,0 0 0,0 0 0,1-1 0,-1 1 0,1 0 0,-2-7 0,1 6 0,1 0 0,-1-1 0,0 1 0,0 0 0,0 1 0,0-1 0,-1 0 0,0 1 0,0-1 0,0 1 0,0 0 0,-6-5 0,-30-14 0,-54-23 0,84 42 0,-3-4 0,-1 0 0,2-1 0,-1 0 0,1-1 0,-12-12 0,16 13 0,0 0 0,0 0 0,1-1 0,0 0 0,1 0 0,0-1 0,0 1 0,1-1 0,0 0 0,1-1 0,0 1 0,1 0 0,0-1 0,-1-14 0,4 21 0,-1-1 0,1 1 0,0 0 0,0 0 0,0-1 0,1 1 0,0 0 0,-1 0 0,1 0 0,1 0 0,-1 1 0,0-1 0,1 1 0,0-1 0,0 1 0,0 0 0,0 0 0,1 0 0,5-4 0,1 0 0,1 0 0,0 1 0,0 0 0,1 1 0,20-7 0,14 2 0,11-4 0,-37 6 0,-7 2 0,1 1 0,0 1 0,0 0 0,0 0 0,1 2 0,26-3 0,11 6 0,52-1 0,-62-7 0,-30 4 0,1 1 0,19-1 0,60-6 0,-43 3 0,35-7 0,-70 11 0,-1-1 0,16-6 0,-18 6 0,-1-1 0,1 2 0,-1 0 0,19-2 0,100 6 0,67-3 0,-177-2 0,31-8 0,-35 7 0,-1 0 0,1 2 0,27-3 0,326 6 0,-356 0 0,1 0 0,18 4 0,-18-2 0,0-1 0,17 1 0,366-4 0,-381 2 0,1 1 0,-1 0 0,25 8 0,-24-6 0,0-1 0,1 0 0,17 1 0,65 10 0,-83-12 0,1 0 0,-1 1 0,19 6 0,21 3 0,-44-9 0,0 1 0,0-1 0,0 2 0,0 0 0,16 10 0,-15-8 0,1-1 0,0 0 0,18 6 0,-14-8 0,-4 0 0,0 0 0,0-1 0,1-1 0,17 0 0,-14 0 0,0 0 0,0 0 0,-1 2 0,25 7 0,-25-5 0,1-2 0,-1 0 0,1-1 0,25 2 0,25-7 0,62 3 0,-121 0 0,0 0 0,-1 1 0,17 4 0,-23-5 0,0-1 0,0 1 0,0 0 0,0 0 0,0 0 0,0 0 0,0 0 0,0 1 0,-1-1 0,1 1 0,0-1 0,-1 1 0,1-1 0,-1 1 0,0 0 0,0 0 0,0 0 0,1 0 0,-2 0 0,2 2 0,35 129 0,-35-123 0,0 0 0,0-1 0,-1 1 0,0 0 0,-1 0 0,0 0 0,-1 0 0,0 0 0,0 0 0,-1 0 0,-1-1 0,1 1 0,-2-1 0,1 1 0,-1-1 0,-1 0 0,1 0 0,-1-1 0,-1 0 0,0 0 0,0 0 0,-1 0 0,-11 10 0,-22 28 0,30-33 0,-1-1 0,-15 15 0,21-23 0,0-1 0,0 1 0,0-1 0,0 0 0,0 0 0,-1-1 0,1 0 0,-1 0 0,0 0 0,-6 1 0,-31 4 0,0-3 0,-69-1 0,76-4 0,-55-9 0,33 5 0,-10-2 0,34 1 0,0-2 0,1-2 0,-45-19 0,64 25 0,1 0 0,-1 1 0,0 0 0,-18-1 0,16 2 0,-125-15 0,103 10 0,-9 0 0,27 5 0,0-1 0,-34-9 0,7 2 0,41 8 0,-19-3 0,0 1 0,-46-1 0,-325 6 0,383 0 0,0 1 0,0 0 0,0 1 0,1 1 0,-1 0 0,-12 6 0,-16 4 0,15-5 0,5-2 0,-42 8 0,49-12 0,1 0 0,0 1 0,-15 6 0,18-5 0,0-2 0,0 1 0,-1-1 0,1-1 0,-1 0 0,-14 1 0,-72-3-1365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4:06.580"/>
    </inkml:context>
    <inkml:brush xml:id="br0">
      <inkml:brushProperty name="width" value="0.05" units="cm"/>
      <inkml:brushProperty name="height" value="0.05" units="cm"/>
      <inkml:brushProperty name="color" value="#E71224"/>
    </inkml:brush>
  </inkml:definitions>
  <inkml:trace contextRef="#ctx0" brushRef="#br0">2542 636 24575,'-42'13'0,"14"-11"0,-39-3 0,-22 2 0,68 2 0,-28 7 0,33-5 0,0-2 0,0 0 0,-22 1 0,-16 3 0,-4 0 0,-758-6 0,375-2 0,424 2 0,-29 5 0,-18 1 0,-260-8 0,313 1 0,1-1 0,0 0 0,0-1 0,0 0 0,0-1 0,0 0 0,-11-5 0,-4-3 0,-33-22 0,54 30 0,0-1 0,0 1 0,0-1 0,1 0 0,0 0 0,0 0 0,0 0 0,-4-8 0,4 7 0,-1 0 0,1 0 0,-1 0 0,1 1 0,-1-1 0,-7-5 0,1 3 0,1-1 0,-1-1 0,1 1 0,1-1 0,-15-20 0,19 22 0,0 1 0,1-1 0,-1 0 0,2 0 0,-1 0 0,1 0 0,0 0 0,1-1 0,-1 1 0,2-1 0,-1-9 0,1 13 0,0-1 0,0 1 0,0-1 0,1 1 0,0-1 0,0 1 0,0-1 0,1 1 0,-1 0 0,1-1 0,5-6 0,-1 2 0,1 0 0,1 1 0,13-13 0,-18 18 0,43-48 0,-33 35 0,26-25 0,-34 36 0,1 1 0,-1 0 0,1 1 0,0-1 0,0 1 0,0 0 0,0 0 0,0 1 0,10-3 0,9-2 0,0-2 0,-1 0 0,35-19 0,-13 6 0,-31 16 0,0 1 0,23-5 0,24-8 0,-46 13 0,1 1 0,-1 1 0,1 1 0,0 0 0,-1 1 0,1 1 0,28 2 0,8 0 0,-26-2 0,-7-1 0,0 1 0,1 2 0,38 6 0,-24-1 0,72 4 0,-86-9 0,78 12 0,-59-8 0,-11-2 0,43 0 0,-48-3 0,0 1 0,30 5 0,-20-3 0,1-2 0,53-3 0,-22 0 0,-49-1 0,0 1 0,0-2 0,23-6 0,-23 5 0,0 0 0,1 1 0,21 0 0,-6 3 0,-14 1 0,0-1 0,0-1 0,0-1 0,20-4 0,-13 0 0,-13 4 0,-2-1 0,1-1 0,14-5 0,-12 4 0,-1 0 0,1 1 0,0 1 0,0 0 0,0 1 0,0 1 0,0 0 0,21 1 0,-28 1 0,-1 1 0,1-1 0,0 1 0,0 1 0,-1-1 0,1 1 0,8 5 0,14 6 0,2-6 0,-26-7 0,-1 0 0,1 0 0,0 0 0,-1 1 0,1 0 0,-1 0 0,8 4 0,21 17 0,0 1 0,42 42 0,-73-62 0,1-1 0,-1 0 0,0 1 0,0-1 0,-1 1 0,1-1 0,-1 1 0,0 0 0,0 0 0,0 0 0,0 0 0,-1-1 0,1 9 0,-1 5 0,-3 30 0,2-40 0,-1-1 0,0 0 0,0 1 0,0-1 0,-1 0 0,0 0 0,0-1 0,-1 1 0,1-1 0,-9 10 0,7-9 0,0 1 0,0 0 0,1 0 0,0 0 0,-5 14 0,4-12 0,0 0 0,-1 0 0,0-1 0,0 1 0,-1-1 0,0-1 0,-10 10 0,7-7 0,-12 14 0,11-12 0,0 0 0,0-1 0,-19 14 0,30-25-26,0 0 0,-1 0-1,1 1 1,0-1 0,0 0 0,-1 0-1,1 0 1,0 1 0,0-1 0,-1 0-1,1 0 1,0 0 0,0 0 0,-1 0-1,1 0 1,0 0 0,-1 1 0,1-1-1,0 0 1,-1 0 0,1 0 0,0 0-1,0 0 1,-1 0 0,1-1 0,0 1-1,-1 0 1,1 0 0,0 0 0,-1 0-1,1 0 1,0 0 0,0 0 0,-1-1-1,1 1 1,0 0 0,0 0 0,-1 0-1,1-1 1,0 1 0,0 0 0,0 0-1,0-1 1,-1 1 0,1 0 0,0 0-1,0-1 1,0 1 0,0 0-1,0 0 1,-1-1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4:15.414"/>
    </inkml:context>
    <inkml:brush xml:id="br0">
      <inkml:brushProperty name="width" value="0.05" units="cm"/>
      <inkml:brushProperty name="height" value="0.05" units="cm"/>
      <inkml:brushProperty name="color" value="#E71224"/>
    </inkml:brush>
  </inkml:definitions>
  <inkml:trace contextRef="#ctx0" brushRef="#br0">1 15 24575,'20'-1'0,"29"-5"0,-29 3 0,32-1 0,372 4 0,-416 1 0,1 0 0,-1 1 0,0 0 0,0 0 0,-1 0 0,1 1 0,9 5 0,16 6 0,-11-8 0,0-1 0,0 0 0,1-2 0,25 1 0,92-4 0,-57-2 0,-10 1 0,79 3 0,-110 4 0,-29-3 0,-1-1 0,20 1 0,55-4 0,66 2 0,-111 5 0,-29-3 0,0-1 0,17 1 0,705-4 0,-723 2 0,-1 0 0,1 1 0,0 1 0,-1 0 0,22 9 0,-21-8 0,-1 0 0,1 0 0,0-1 0,0-1 0,21 2 0,-20-4 0,-10-1 0,0 1 0,0-1 0,0 1 0,0 0 0,0 0 0,1 0 0,-1 1 0,0-1 0,0 1 0,-1 0 0,1 0 0,0 0 0,5 2 0,-8-3-42,0 0-1,0 1 0,0-1 1,1 0-1,-1 0 0,0 1 1,0-1-1,0 0 0,0 1 1,0-1-1,1 0 0,-1 1 1,0-1-1,0 0 0,0 1 1,0-1-1,0 0 0,0 1 1,0-1-1,0 0 0,0 1 1,0-1-1,-1 0 0,1 1 1,0-1-1,0 0 0,0 1 1,0-1-1,0 0 0,-1 1 1,1-1-1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4:44.001"/>
    </inkml:context>
    <inkml:brush xml:id="br0">
      <inkml:brushProperty name="width" value="0.05" units="cm"/>
      <inkml:brushProperty name="height" value="0.05" units="cm"/>
      <inkml:brushProperty name="color" value="#E71224"/>
    </inkml:brush>
  </inkml:definitions>
  <inkml:trace contextRef="#ctx0" brushRef="#br0">1004 414 24575,'-439'0'0,"423"0"0,-32-7 0,32 4 0,-31-2 0,-65-9 0,89 13 0,0 0 0,1-2 0,-1 0 0,-34-11 0,32 8 0,20 5 0,0 0 0,0 0 0,1 0 0,-1 0 0,1-1 0,-1 0 0,1 0 0,-1 0 0,1-1 0,0 1 0,0-1 0,-7-6 0,-47-46 0,55 52 0,0-1 0,1 1 0,0-1 0,-1 1 0,1-1 0,1 0 0,-1 0 0,0 0 0,1 0 0,0 0 0,-1-8 0,-4-47 0,6 51 0,0 1 0,0-1 0,1 1 0,0-1 0,3-12 0,-3 17 0,1 0 0,-1 0 0,1 0 0,0 0 0,-1 0 0,1 1 0,0-1 0,1 0 0,-1 1 0,0 0 0,1-1 0,0 1 0,-1 0 0,1 0 0,3-1 0,15-9 0,1 2 0,0 0 0,28-7 0,-31 13 0,-1 1 0,1 1 0,-1 1 0,1 0 0,31 4 0,4-1 0,-14-1 0,61 9 0,-55-6 0,-1-1 0,52-5 0,-17 0 0,-54 3 0,-1 1 0,26 6 0,-29-6 0,-1 0 0,37-3 0,21 1 0,-36 7 0,-31-4 0,0-1 0,20 1 0,19-2 0,96-3 0,-97-5 0,-30 4 0,37-2 0,2102 6 0,-2147-1 0,1 2 0,18 3 0,-18-2 0,0-1 0,17 1 0,3-3 0,-1 2 0,34 6 0,35 4 0,-82-9 0,0-1 0,0-1 0,36-2 0,-29 0 0,28 3 0,-12 4 0,-30-3 0,1-1 0,18 1 0,-10-2 0,40 8 0,-55-8 0,30 3 0,-1-2 0,61-3 0,-26-1 0,-42 1 0,-1-1 0,34-6 0,-43 5 0,30 1 0,-33 2 0,0-1 0,1 0 0,16-4 0,-13 2 0,0 0 0,0 2 0,0 0 0,27 3 0,-18-1 0,28-2 0,-38-2 0,0 0 0,36-12 0,-40 10 0,1 0 0,0 1 0,0 1 0,0 1 0,18-1 0,-17 2 0,32 1 0,-47 0 0,1 0 0,-1 0 0,1 1 0,-1-1 0,1 0 0,-1 1 0,1-1 0,-1 1 0,1-1 0,-1 1 0,1 0 0,-1-1 0,0 1 0,0 0 0,1 0 0,-1 0 0,0 0 0,0 0 0,0 0 0,0 0 0,0 1 0,0-1 0,1 2 0,-2-2 0,0 1 0,0 0 0,1-1 0,-1 1 0,-1 0 0,1-1 0,0 1 0,0 0 0,-1-1 0,1 1 0,0 0 0,-1-1 0,0 1 0,1-1 0,-1 1 0,0-1 0,0 1 0,-2 1 0,-24 30 0,13-17 0,9-10 0,-3 4 0,1 0 0,-1-1 0,-1 1 0,0-2 0,-11 9 0,-62 54 0,77-68 0,1 1 0,1 0 0,-1 0 0,0 0 0,1 0 0,0 1 0,-4 7 0,-2 3 0,1-5 0,0-1 0,0 1 0,-1-2 0,-14 12 0,-7 7 0,19-17 0,-1-1 0,0-1 0,-1 0 0,0 0 0,0-2 0,-23 10 0,25-13 0,0 0 0,0-1 0,-1 0 0,1-1 0,-17 1 0,-57-7 0,72 3 0,1 0 0,0-1 0,0-1 0,-17-7 0,14 6 0,1-1 0,-20-3 0,-17-2 0,31 6 0,-1 1 0,1 0 0,-37 0 0,12 4 0,-80-11 0,-44-18 0,151 27 0,-29-5 0,-72-1 0,34 7 0,-69 3 0,143 0 0,0 0 0,0 1 0,-14 5 0,-15 4 0,16-7 0,1-1 0,-1-1 0,-33 0 0,39-2 0,-35 6 0,35-4 0,-34 1 0,23-4 0,-2-1 0,0 2 0,-48 7 0,38-3 0,30-4 0,1 0 0,0 1 0,0 0 0,0 0 0,0 1 0,-11 5 0,9-2 0,-3 1 0,1 0 0,-1 0 0,0-2 0,0 0 0,0 0 0,-1-2 0,-25 4 0,-13 0 0,40-4 0,-1-1 0,-15 0 0,-933-1 0,446-2 0,552 9-1365,-22-5-5461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0-18T05:15:11.749"/>
    </inkml:context>
    <inkml:brush xml:id="br0">
      <inkml:brushProperty name="width" value="0.05" units="cm"/>
      <inkml:brushProperty name="height" value="0.05" units="cm"/>
      <inkml:brushProperty name="color" value="#E71224"/>
    </inkml:brush>
  </inkml:definitions>
  <inkml:trace contextRef="#ctx0" brushRef="#br0">40 1 24575,'-3'0'0,"0"2"0,-2 1 0,-3 0 0,-3-1 0,2 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760844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34400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33892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84514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82578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922830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5804071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65226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03106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25934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54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45983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82260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5262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736613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59194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13420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44432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dirty="0"/>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08292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sahi.com/relife/article/14986646#:~:text=%E3%80%8C%E8%80%81%E5%BE%8C%E8%B3%87%E9%87%91%E3%81%AF2%2C000%E4%B8%87,%E5%BF%85%E8%A6%81%E3%81%A8%E3%82%82%E3%81%95%E3%82%8C%E3%81%A6%E3%81%84%E3%81%BE%E3%81%99%E3%80%82"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zenkoku-kikin.or.jp/#modal-movie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hx0kwYtbyI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sonylife.co.jp/land/pension/?cid=gpr204&amp;c_medium=gpr&amp;c_adtype=204&amp;c_creative=02736&amp;saf_src=google_g&amp;saf_pt=&amp;saf_kw=%E5%80%8B%E4%BA%BA%E5%B9%B4%E9%87%91+%E4%BF%9D%E9%99%BA&amp;saf_dv=&amp;saf_cam=19832768536&amp;saf_grp=147927727438&amp;saf_ad=666126371161&amp;account_id=1324682803&amp;saf_acc=1324682803&amp;gclid=Cj0KCQjwxuCnBhDLARIsAB-cq1qRuQNnKOkxuEjhnJiwAv2S44OT41nWUwt77TJgHvIJotyzSJRrTUwaAl3AEALw_wcB&amp;c1=204GPR" TargetMode="External"/><Relationship Id="rId4" Type="http://schemas.openxmlformats.org/officeDocument/2006/relationships/hyperlink" Target="https://www.nissay.co.jp/kojin/lp/nenkin2/?gad=1&amp;gclid=Cj0KCQjwxuCnBhDLARIsAB-cq1p21APUQJoWfV459i23iEs1ME98oCRXUYXTCy2EaJo4NqZaU2lp0UQaAlKtEALw_wcB"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pif.go.j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customXml" Target="../ink/ink6.xml"/><Relationship Id="rId18" Type="http://schemas.openxmlformats.org/officeDocument/2006/relationships/image" Target="../media/image9.png"/><Relationship Id="rId26" Type="http://schemas.openxmlformats.org/officeDocument/2006/relationships/image" Target="../media/image13.png"/><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6.png"/><Relationship Id="rId17" Type="http://schemas.openxmlformats.org/officeDocument/2006/relationships/customXml" Target="../ink/ink8.xml"/><Relationship Id="rId25" Type="http://schemas.openxmlformats.org/officeDocument/2006/relationships/customXml" Target="../ink/ink12.xml"/><Relationship Id="rId2" Type="http://schemas.openxmlformats.org/officeDocument/2006/relationships/image" Target="../media/image1.jpg"/><Relationship Id="rId16" Type="http://schemas.openxmlformats.org/officeDocument/2006/relationships/image" Target="../media/image8.png"/><Relationship Id="rId20" Type="http://schemas.openxmlformats.org/officeDocument/2006/relationships/image" Target="../media/image10.png"/><Relationship Id="rId29"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customXml" Target="../ink/ink5.xml"/><Relationship Id="rId24" Type="http://schemas.openxmlformats.org/officeDocument/2006/relationships/image" Target="../media/image12.png"/><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customXml" Target="../ink/ink14.xml"/><Relationship Id="rId10" Type="http://schemas.openxmlformats.org/officeDocument/2006/relationships/image" Target="../media/image5.png"/><Relationship Id="rId19" Type="http://schemas.openxmlformats.org/officeDocument/2006/relationships/customXml" Target="../ink/ink9.xml"/><Relationship Id="rId4" Type="http://schemas.openxmlformats.org/officeDocument/2006/relationships/image" Target="../media/image2.png"/><Relationship Id="rId9" Type="http://schemas.openxmlformats.org/officeDocument/2006/relationships/customXml" Target="../ink/ink4.xml"/><Relationship Id="rId14" Type="http://schemas.openxmlformats.org/officeDocument/2006/relationships/image" Target="../media/image7.png"/><Relationship Id="rId22" Type="http://schemas.openxmlformats.org/officeDocument/2006/relationships/image" Target="../media/image11.png"/><Relationship Id="rId27" Type="http://schemas.openxmlformats.org/officeDocument/2006/relationships/customXml" Target="../ink/ink13.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3</a:t>
            </a:r>
            <a:r>
              <a:rPr lang="ja-JP" altLang="en-US" sz="3200" dirty="0"/>
              <a:t>回</a:t>
            </a:r>
            <a:r>
              <a:rPr lang="en-US" altLang="ja-JP" sz="3200" dirty="0"/>
              <a:t>【</a:t>
            </a:r>
            <a:r>
              <a:rPr lang="ja-JP" altLang="en-US" sz="3200" dirty="0"/>
              <a:t>厚生年金制度の概要</a:t>
            </a:r>
            <a:r>
              <a:rPr lang="en-US" altLang="ja-JP" sz="3200" dirty="0"/>
              <a:t>】</a:t>
            </a:r>
            <a:r>
              <a:rPr lang="ja-JP" altLang="en-US" sz="3200" dirty="0"/>
              <a:t>目的、対象、給付の種類、年金の種類、費用負担</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28</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a:t>
            </a:r>
            <a:r>
              <a:rPr lang="en-US" altLang="ja-JP" sz="2000" dirty="0"/>
              <a:t>3</a:t>
            </a:r>
            <a:r>
              <a:rPr lang="ja-JP" altLang="en-US" sz="2000" dirty="0"/>
              <a:t>節年金制度の概要</a:t>
            </a:r>
            <a:endParaRPr lang="en-US" altLang="ja-JP" sz="2000" dirty="0"/>
          </a:p>
          <a:p>
            <a:pPr algn="ctr"/>
            <a:r>
              <a:rPr lang="en-US" altLang="ja-JP" sz="2000" dirty="0"/>
              <a:t>(4)</a:t>
            </a:r>
            <a:r>
              <a:rPr lang="ja-JP" altLang="en-US" sz="2000" dirty="0"/>
              <a:t>年金財政</a:t>
            </a:r>
            <a:endParaRPr lang="en-US" altLang="ja-JP" sz="2000" dirty="0"/>
          </a:p>
          <a:p>
            <a:pPr algn="ctr"/>
            <a:r>
              <a:rPr lang="en-US" altLang="ja-JP" sz="2000" dirty="0"/>
              <a:t>(5)</a:t>
            </a:r>
            <a:r>
              <a:rPr lang="ja-JP" altLang="en-US" sz="2000" dirty="0"/>
              <a:t>企業年金と個人年金</a:t>
            </a:r>
            <a:endParaRPr lang="en-US" altLang="ja-JP" sz="2000" dirty="0"/>
          </a:p>
          <a:p>
            <a:pPr algn="ctr"/>
            <a:r>
              <a:rPr lang="en-US" altLang="ja-JP" sz="2000" dirty="0"/>
              <a:t>(6)</a:t>
            </a:r>
            <a:r>
              <a:rPr lang="ja-JP" altLang="en-US" sz="2000" dirty="0"/>
              <a:t>最近の改正と課題</a:t>
            </a:r>
            <a:r>
              <a:rPr lang="en-US" altLang="ja-JP" sz="2000" dirty="0"/>
              <a:t>p.178-194</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6E48AB-C271-F67E-3C3D-487111F02B87}"/>
              </a:ext>
            </a:extLst>
          </p:cNvPr>
          <p:cNvSpPr>
            <a:spLocks noGrp="1"/>
          </p:cNvSpPr>
          <p:nvPr>
            <p:ph type="title"/>
          </p:nvPr>
        </p:nvSpPr>
        <p:spPr>
          <a:xfrm>
            <a:off x="571500" y="260648"/>
            <a:ext cx="8001000" cy="1216025"/>
          </a:xfrm>
        </p:spPr>
        <p:txBody>
          <a:bodyPr anchor="t" anchorCtr="0"/>
          <a:lstStyle/>
          <a:p>
            <a:r>
              <a:rPr lang="ja-JP" altLang="en-US" dirty="0"/>
              <a:t>財政検証の前提</a:t>
            </a:r>
            <a:endParaRPr lang="en-US" dirty="0"/>
          </a:p>
        </p:txBody>
      </p:sp>
      <p:sp>
        <p:nvSpPr>
          <p:cNvPr id="4" name="スライド番号プレースホルダー 3">
            <a:extLst>
              <a:ext uri="{FF2B5EF4-FFF2-40B4-BE49-F238E27FC236}">
                <a16:creationId xmlns:a16="http://schemas.microsoft.com/office/drawing/2014/main" id="{3EE3CDFB-C583-4A55-A48A-26A195E4683A}"/>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pic>
        <p:nvPicPr>
          <p:cNvPr id="8" name="図 7" descr="テーブル&#10;&#10;自動的に生成された説明">
            <a:extLst>
              <a:ext uri="{FF2B5EF4-FFF2-40B4-BE49-F238E27FC236}">
                <a16:creationId xmlns:a16="http://schemas.microsoft.com/office/drawing/2014/main" id="{4F55358A-577A-0E6A-197C-31FB38967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975" y="260648"/>
            <a:ext cx="8308049" cy="5783311"/>
          </a:xfrm>
          <a:prstGeom prst="rect">
            <a:avLst/>
          </a:prstGeom>
        </p:spPr>
      </p:pic>
    </p:spTree>
    <p:extLst>
      <p:ext uri="{BB962C8B-B14F-4D97-AF65-F5344CB8AC3E}">
        <p14:creationId xmlns:p14="http://schemas.microsoft.com/office/powerpoint/2010/main" val="28293819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57253A-9872-FC8A-97ED-56391557C751}"/>
              </a:ext>
            </a:extLst>
          </p:cNvPr>
          <p:cNvSpPr>
            <a:spLocks noGrp="1"/>
          </p:cNvSpPr>
          <p:nvPr>
            <p:ph type="title"/>
          </p:nvPr>
        </p:nvSpPr>
        <p:spPr/>
        <p:txBody>
          <a:bodyPr anchor="t" anchorCtr="0"/>
          <a:lstStyle/>
          <a:p>
            <a:r>
              <a:rPr lang="ja-JP" altLang="en-US" dirty="0"/>
              <a:t>財政検証の結果　</a:t>
            </a:r>
            <a:r>
              <a:rPr lang="en-US" altLang="ja-JP" dirty="0"/>
              <a:t>2024</a:t>
            </a:r>
            <a:r>
              <a:rPr lang="ja-JP" altLang="en-US" dirty="0"/>
              <a:t>年度</a:t>
            </a:r>
            <a:endParaRPr lang="en-US" dirty="0"/>
          </a:p>
        </p:txBody>
      </p:sp>
      <p:sp>
        <p:nvSpPr>
          <p:cNvPr id="4" name="スライド番号プレースホルダー 3">
            <a:extLst>
              <a:ext uri="{FF2B5EF4-FFF2-40B4-BE49-F238E27FC236}">
                <a16:creationId xmlns:a16="http://schemas.microsoft.com/office/drawing/2014/main" id="{4EECCE76-C79A-0129-CD23-4199D2D61A6F}"/>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pic>
        <p:nvPicPr>
          <p:cNvPr id="6" name="図 5" descr="ダイアグラム&#10;&#10;自動的に生成された説明">
            <a:extLst>
              <a:ext uri="{FF2B5EF4-FFF2-40B4-BE49-F238E27FC236}">
                <a16:creationId xmlns:a16="http://schemas.microsoft.com/office/drawing/2014/main" id="{506CEF51-F90A-AC90-4F73-43633C8F30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983095"/>
            <a:ext cx="7704856" cy="5254548"/>
          </a:xfrm>
          <a:prstGeom prst="rect">
            <a:avLst/>
          </a:prstGeom>
        </p:spPr>
      </p:pic>
    </p:spTree>
    <p:extLst>
      <p:ext uri="{BB962C8B-B14F-4D97-AF65-F5344CB8AC3E}">
        <p14:creationId xmlns:p14="http://schemas.microsoft.com/office/powerpoint/2010/main" val="6525824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88640"/>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ja-JP" altLang="en-US"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　</a:t>
            </a:r>
            <a:br>
              <a:rPr lang="en-US" altLang="ja-JP" sz="2400" dirty="0"/>
            </a:br>
            <a:r>
              <a:rPr lang="en-US" altLang="ja-JP" sz="2400" dirty="0"/>
              <a:t>【</a:t>
            </a:r>
            <a:r>
              <a:rPr lang="ja-JP" altLang="en-US" sz="2400" dirty="0"/>
              <a:t>１</a:t>
            </a:r>
            <a:r>
              <a:rPr lang="en-US" altLang="ja-JP" sz="2400" dirty="0"/>
              <a:t>】</a:t>
            </a:r>
            <a:r>
              <a:rPr lang="ja-JP" altLang="en-US" sz="2400" dirty="0"/>
              <a:t>公的年金と私的年金の役割分担</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2624" y="2060848"/>
            <a:ext cx="8877928" cy="3312368"/>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私的年金（企業年金・個人年金）：公的年金を補完し老後の所得保障に資する。</a:t>
            </a:r>
          </a:p>
          <a:p>
            <a:pPr eaLnBrk="1" hangingPunct="1">
              <a:lnSpc>
                <a:spcPct val="90000"/>
              </a:lnSpc>
              <a:buFont typeface="Wingdings" panose="05000000000000000000" pitchFamily="2" charset="2"/>
              <a:buChar char="q"/>
            </a:pPr>
            <a:r>
              <a:rPr lang="ja-JP" altLang="en-US" sz="2400" b="1" dirty="0">
                <a:latin typeface="+mn-ea"/>
                <a:cs typeface="ＭＳ 明朝" charset="-128"/>
              </a:rPr>
              <a:t>＊公的年金は全国民強制加入であり、個人のニーズに対応させることはできない。</a:t>
            </a:r>
          </a:p>
          <a:p>
            <a:pPr eaLnBrk="1" hangingPunct="1">
              <a:lnSpc>
                <a:spcPct val="90000"/>
              </a:lnSpc>
              <a:buFont typeface="Wingdings" panose="05000000000000000000" pitchFamily="2" charset="2"/>
              <a:buChar char="q"/>
            </a:pPr>
            <a:r>
              <a:rPr lang="ja-JP" altLang="en-US" sz="2400" b="1" dirty="0">
                <a:latin typeface="+mn-ea"/>
                <a:cs typeface="ＭＳ 明朝" charset="-128"/>
              </a:rPr>
              <a:t>＊公的年金は最低保障、希望に合わせ預貯金・私的年金などで積み増しが必要。</a:t>
            </a:r>
          </a:p>
          <a:p>
            <a:pPr eaLnBrk="1" hangingPunct="1">
              <a:lnSpc>
                <a:spcPct val="90000"/>
              </a:lnSpc>
              <a:buFont typeface="Wingdings" panose="05000000000000000000" pitchFamily="2" charset="2"/>
              <a:buChar char="q"/>
            </a:pPr>
            <a:r>
              <a:rPr lang="ja-JP" altLang="en-US" sz="2400" b="1" dirty="0">
                <a:latin typeface="+mn-ea"/>
                <a:cs typeface="ＭＳ 明朝" charset="-128"/>
              </a:rPr>
              <a:t>＊</a:t>
            </a:r>
            <a:r>
              <a:rPr lang="ja-JP" altLang="en-US" sz="2400" b="1" dirty="0">
                <a:latin typeface="+mn-ea"/>
                <a:cs typeface="ＭＳ 明朝" charset="-128"/>
                <a:hlinkClick r:id="rId3"/>
              </a:rPr>
              <a:t>一般に年金以外に一人約</a:t>
            </a:r>
            <a:r>
              <a:rPr lang="en-US" altLang="ja-JP" sz="2400" b="1" dirty="0">
                <a:latin typeface="+mn-ea"/>
                <a:cs typeface="ＭＳ 明朝" charset="-128"/>
                <a:hlinkClick r:id="rId3"/>
              </a:rPr>
              <a:t>1500</a:t>
            </a:r>
            <a:r>
              <a:rPr lang="ja-JP" altLang="en-US" sz="2400" b="1" dirty="0">
                <a:latin typeface="+mn-ea"/>
                <a:cs typeface="ＭＳ 明朝" charset="-128"/>
                <a:hlinkClick r:id="rId3"/>
              </a:rPr>
              <a:t>万～</a:t>
            </a:r>
            <a:r>
              <a:rPr lang="en-US" altLang="ja-JP" sz="2400" b="1" dirty="0">
                <a:latin typeface="+mn-ea"/>
                <a:cs typeface="ＭＳ 明朝" charset="-128"/>
                <a:hlinkClick r:id="rId3"/>
              </a:rPr>
              <a:t>3000</a:t>
            </a:r>
            <a:r>
              <a:rPr lang="ja-JP" altLang="en-US" sz="2400" b="1" dirty="0">
                <a:latin typeface="+mn-ea"/>
                <a:cs typeface="ＭＳ 明朝" charset="-128"/>
                <a:hlinkClick r:id="rId3"/>
              </a:rPr>
              <a:t>万円程度必要</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877115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2" y="47667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83568" y="1844824"/>
            <a:ext cx="8640960" cy="3672408"/>
          </a:xfrm>
        </p:spPr>
        <p:txBody>
          <a:bodyPr/>
          <a:lstStyle/>
          <a:p>
            <a:pPr marL="0" indent="0" eaLnBrk="1" hangingPunct="1">
              <a:lnSpc>
                <a:spcPct val="90000"/>
              </a:lnSpc>
              <a:buNone/>
            </a:pPr>
            <a:r>
              <a:rPr lang="ja-JP" altLang="en-US" sz="2400" b="1" dirty="0">
                <a:latin typeface="+mn-ea"/>
                <a:cs typeface="ＭＳ 明朝" charset="-128"/>
              </a:rPr>
              <a:t>❶企業年金と種類</a:t>
            </a:r>
          </a:p>
          <a:p>
            <a:pPr marL="0" indent="0" eaLnBrk="1" hangingPunct="1">
              <a:lnSpc>
                <a:spcPct val="90000"/>
              </a:lnSpc>
              <a:buNone/>
            </a:pPr>
            <a:r>
              <a:rPr lang="ja-JP" altLang="en-US" sz="2400" b="1" dirty="0">
                <a:latin typeface="+mn-ea"/>
                <a:cs typeface="ＭＳ 明朝" charset="-128"/>
              </a:rPr>
              <a:t>　企業年金は従業員の退職後に備える私的年金。長期勤続・人材確保のための退職金制度＝一時金の代わりに一部または全額を年金で支給する制度。設立・解散・受給権保護のための規制や税制上の優遇措置などの公的介入あり。</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確定給付企業年金</a:t>
            </a:r>
            <a:r>
              <a:rPr lang="en-US" altLang="ja-JP" sz="2400" b="1" dirty="0">
                <a:latin typeface="+mn-ea"/>
                <a:cs typeface="ＭＳ 明朝" charset="-128"/>
              </a:rPr>
              <a:t>】</a:t>
            </a:r>
            <a:r>
              <a:rPr lang="ja-JP" altLang="en-US" sz="2400" b="1" dirty="0">
                <a:latin typeface="+mn-ea"/>
                <a:cs typeface="ＭＳ 明朝" charset="-128"/>
              </a:rPr>
              <a:t>、</a:t>
            </a:r>
            <a:r>
              <a:rPr lang="en-US" altLang="ja-JP" sz="2400" b="1" dirty="0">
                <a:latin typeface="+mn-ea"/>
                <a:cs typeface="ＭＳ 明朝" charset="-128"/>
              </a:rPr>
              <a:t>【</a:t>
            </a:r>
            <a:r>
              <a:rPr lang="ja-JP" altLang="en-US" sz="2400" b="1" dirty="0">
                <a:latin typeface="+mn-ea"/>
                <a:cs typeface="ＭＳ 明朝" charset="-128"/>
              </a:rPr>
              <a:t>企業型確定拠出年金</a:t>
            </a:r>
            <a:r>
              <a:rPr lang="en-US" altLang="ja-JP" sz="2400" b="1" dirty="0">
                <a:latin typeface="+mn-ea"/>
                <a:cs typeface="ＭＳ 明朝" charset="-128"/>
              </a:rPr>
              <a:t>】【</a:t>
            </a:r>
            <a:r>
              <a:rPr lang="ja-JP" altLang="en-US" sz="2400" b="1" dirty="0">
                <a:latin typeface="+mn-ea"/>
                <a:cs typeface="ＭＳ 明朝" charset="-128"/>
              </a:rPr>
              <a:t>厚生年金基金</a:t>
            </a:r>
            <a:r>
              <a:rPr lang="en-US" altLang="ja-JP" sz="2400" b="1" dirty="0">
                <a:latin typeface="+mn-ea"/>
                <a:cs typeface="ＭＳ 明朝" charset="-128"/>
              </a:rPr>
              <a:t>】</a:t>
            </a:r>
            <a:r>
              <a:rPr lang="ja-JP" altLang="en-US" sz="2400" b="1" dirty="0">
                <a:latin typeface="+mn-ea"/>
                <a:cs typeface="ＭＳ 明朝" charset="-128"/>
              </a:rPr>
              <a:t>（かっては主流だったが現在は廃止され経過措置として残っている）</a:t>
            </a:r>
            <a:r>
              <a:rPr lang="en-US" altLang="ja-JP" sz="2400" b="1" dirty="0">
                <a:latin typeface="+mn-ea"/>
                <a:cs typeface="ＭＳ 明朝" charset="-128"/>
              </a:rPr>
              <a:t>【</a:t>
            </a:r>
            <a:r>
              <a:rPr lang="ja-JP" altLang="en-US" sz="2400" b="1" dirty="0">
                <a:latin typeface="+mn-ea"/>
                <a:cs typeface="ＭＳ 明朝" charset="-128"/>
              </a:rPr>
              <a:t>自社年金</a:t>
            </a:r>
            <a:r>
              <a:rPr lang="en-US" altLang="ja-JP" sz="2400" b="1" dirty="0">
                <a:latin typeface="+mn-ea"/>
                <a:cs typeface="ＭＳ 明朝" charset="-128"/>
              </a:rPr>
              <a:t>】</a:t>
            </a:r>
            <a:r>
              <a:rPr lang="ja-JP" altLang="en-US" sz="2400" b="1" dirty="0">
                <a:latin typeface="+mn-ea"/>
                <a:cs typeface="ＭＳ 明朝" charset="-128"/>
              </a:rPr>
              <a:t>（外部に資産を留保。年金各法の規制を受けない。税制上優遇措置なし）など（それらの組み合わせ）がある。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325790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7210" y="1664234"/>
            <a:ext cx="8695310" cy="4501070"/>
          </a:xfrm>
        </p:spPr>
        <p:txBody>
          <a:bodyPr/>
          <a:lstStyle/>
          <a:p>
            <a:pPr marL="0" indent="0" eaLnBrk="1" hangingPunct="1">
              <a:lnSpc>
                <a:spcPct val="90000"/>
              </a:lnSpc>
              <a:buNone/>
            </a:pPr>
            <a:r>
              <a:rPr lang="ja-JP" altLang="en-US" sz="2400" b="1" dirty="0">
                <a:latin typeface="+mn-ea"/>
                <a:cs typeface="ＭＳ 明朝" charset="-128"/>
              </a:rPr>
              <a:t>❷確定給付企業年金</a:t>
            </a:r>
          </a:p>
          <a:p>
            <a:pPr marL="0" indent="0" eaLnBrk="1" hangingPunct="1">
              <a:lnSpc>
                <a:spcPct val="90000"/>
              </a:lnSpc>
              <a:buNone/>
            </a:pPr>
            <a:r>
              <a:rPr lang="ja-JP" altLang="en-US" sz="2400" b="1" dirty="0">
                <a:latin typeface="+mn-ea"/>
                <a:cs typeface="ＭＳ 明朝" charset="-128"/>
              </a:rPr>
              <a:t>①意義：将来の年金給付額が決められていて、事業主が定期的に掛け金を負担（状況に応じ掛け金を変更）。労使合意による年金規約による「規約型」と母体企業とは別の法人格を持つ基金を設立する「基金型」がある。</a:t>
            </a:r>
          </a:p>
          <a:p>
            <a:pPr marL="0" indent="0" eaLnBrk="1" hangingPunct="1">
              <a:lnSpc>
                <a:spcPct val="90000"/>
              </a:lnSpc>
              <a:buNone/>
            </a:pPr>
            <a:r>
              <a:rPr lang="ja-JP" altLang="en-US" sz="2400" b="1" dirty="0">
                <a:latin typeface="+mn-ea"/>
                <a:cs typeface="ＭＳ 明朝" charset="-128"/>
              </a:rPr>
              <a:t>②設立と規制：確定給付企業年金法（</a:t>
            </a:r>
            <a:r>
              <a:rPr lang="en-US" altLang="ja-JP" sz="2400" b="1" dirty="0">
                <a:latin typeface="+mn-ea"/>
                <a:cs typeface="ＭＳ 明朝" charset="-128"/>
              </a:rPr>
              <a:t>2002</a:t>
            </a:r>
            <a:r>
              <a:rPr lang="ja-JP" altLang="en-US" sz="2400" b="1" dirty="0">
                <a:latin typeface="+mn-ea"/>
                <a:cs typeface="ＭＳ 明朝" charset="-128"/>
              </a:rPr>
              <a:t>年）、労使合意と大臣認可により設立。年金資産は信託銀行や生命保険会社と契約企業外で運営。給付期間は終身また５年以上の有期。支給開始要件は</a:t>
            </a:r>
            <a:r>
              <a:rPr lang="en-US" altLang="ja-JP" sz="2400" b="1" dirty="0">
                <a:latin typeface="+mn-ea"/>
                <a:cs typeface="ＭＳ 明朝" charset="-128"/>
              </a:rPr>
              <a:t>60</a:t>
            </a:r>
            <a:r>
              <a:rPr lang="ja-JP" altLang="en-US" sz="2400" b="1" dirty="0">
                <a:latin typeface="+mn-ea"/>
                <a:cs typeface="ＭＳ 明朝" charset="-128"/>
              </a:rPr>
              <a:t>歳以上</a:t>
            </a:r>
            <a:r>
              <a:rPr lang="en-US" altLang="ja-JP" sz="2400" b="1" dirty="0">
                <a:latin typeface="+mn-ea"/>
                <a:cs typeface="ＭＳ 明朝" charset="-128"/>
              </a:rPr>
              <a:t>65</a:t>
            </a:r>
            <a:r>
              <a:rPr lang="ja-JP" altLang="en-US" sz="2400" b="1" dirty="0">
                <a:latin typeface="+mn-ea"/>
                <a:cs typeface="ＭＳ 明朝" charset="-128"/>
              </a:rPr>
              <a:t>歳未満か</a:t>
            </a:r>
            <a:r>
              <a:rPr lang="en-US" altLang="ja-JP" sz="2400" b="1" dirty="0">
                <a:latin typeface="+mn-ea"/>
                <a:cs typeface="ＭＳ 明朝" charset="-128"/>
              </a:rPr>
              <a:t>50</a:t>
            </a:r>
            <a:r>
              <a:rPr lang="ja-JP" altLang="en-US" sz="2400" b="1" dirty="0">
                <a:latin typeface="+mn-ea"/>
                <a:cs typeface="ＭＳ 明朝" charset="-128"/>
              </a:rPr>
              <a:t>歳以上の退職時。</a:t>
            </a:r>
            <a:r>
              <a:rPr lang="en-US" altLang="ja-JP" sz="2400" b="1" dirty="0">
                <a:latin typeface="+mn-ea"/>
                <a:cs typeface="ＭＳ 明朝" charset="-128"/>
              </a:rPr>
              <a:t>20</a:t>
            </a:r>
            <a:r>
              <a:rPr lang="ja-JP" altLang="en-US" sz="2400" b="1" dirty="0">
                <a:latin typeface="+mn-ea"/>
                <a:cs typeface="ＭＳ 明朝" charset="-128"/>
              </a:rPr>
              <a:t>年以上の加入期間を要件とすることはできない。一時金での受給も可（多くの加入者が該当）。掛け金は事業主負担が原則。減額・解散の規制あり。労使合意の上、変更可能。</a:t>
            </a:r>
          </a:p>
          <a:p>
            <a:pPr marL="0" indent="0" eaLnBrk="1" hangingPunct="1">
              <a:lnSpc>
                <a:spcPct val="90000"/>
              </a:lnSpc>
              <a:buNone/>
            </a:pPr>
            <a:r>
              <a:rPr lang="ja-JP" altLang="en-US" sz="2400" b="1" dirty="0">
                <a:latin typeface="+mn-ea"/>
                <a:cs typeface="ＭＳ 明朝" charset="-128"/>
              </a:rPr>
              <a:t>＊バブル崩壊以降、減額・解散が続いた（＊日本航空とか）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73011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57210" y="1664234"/>
            <a:ext cx="8695310" cy="4501070"/>
          </a:xfrm>
        </p:spPr>
        <p:txBody>
          <a:bodyPr/>
          <a:lstStyle/>
          <a:p>
            <a:pPr marL="0" indent="0" eaLnBrk="1" hangingPunct="1">
              <a:lnSpc>
                <a:spcPct val="90000"/>
              </a:lnSpc>
              <a:buNone/>
            </a:pPr>
            <a:r>
              <a:rPr lang="ja-JP" altLang="en-US" sz="2400" b="1" dirty="0">
                <a:latin typeface="+mn-ea"/>
                <a:cs typeface="ＭＳ 明朝" charset="-128"/>
              </a:rPr>
              <a:t>❸企業型確定拠出年金（企業型</a:t>
            </a:r>
            <a:r>
              <a:rPr lang="en-US" altLang="ja-JP" sz="2400" b="1" dirty="0">
                <a:latin typeface="+mn-ea"/>
                <a:cs typeface="ＭＳ 明朝" charset="-128"/>
              </a:rPr>
              <a:t>DC</a:t>
            </a:r>
            <a:r>
              <a:rPr lang="ja-JP" altLang="en-US" sz="2400" b="1" dirty="0">
                <a:latin typeface="+mn-ea"/>
                <a:cs typeface="ＭＳ 明朝" charset="-128"/>
              </a:rPr>
              <a:t>：</a:t>
            </a:r>
            <a:r>
              <a:rPr lang="en-US" altLang="ja-JP" sz="2400" b="1" dirty="0">
                <a:latin typeface="+mn-ea"/>
                <a:cs typeface="ＭＳ 明朝" charset="-128"/>
              </a:rPr>
              <a:t>:Defined Contribution Plan</a:t>
            </a:r>
            <a:r>
              <a:rPr lang="ja-JP" altLang="en-US" sz="2400" b="1" dirty="0">
                <a:latin typeface="+mn-ea"/>
                <a:cs typeface="ＭＳ 明朝" charset="-128"/>
              </a:rPr>
              <a:t>）</a:t>
            </a:r>
          </a:p>
          <a:p>
            <a:pPr marL="0" indent="0" eaLnBrk="1" hangingPunct="1">
              <a:lnSpc>
                <a:spcPct val="90000"/>
              </a:lnSpc>
              <a:buNone/>
            </a:pPr>
            <a:r>
              <a:rPr lang="ja-JP" altLang="en-US" sz="2400" b="1" dirty="0">
                <a:latin typeface="+mn-ea"/>
                <a:cs typeface="ＭＳ 明朝" charset="-128"/>
              </a:rPr>
              <a:t>①意義：掛け金固定、企業が従業員個人ごとに拠出し、従業員の指示に従い運用、結果に従い年金を給付。個人勘定なので企業間の異動が容易。企業は拠出後の経済状況の変化を受けない。経済状況の悪化・運用失敗で年金が目減りする可能性あり。従業員が自分で運用指示を出すのは難しい。＊米国</a:t>
            </a:r>
            <a:r>
              <a:rPr lang="en-US" altLang="ja-JP" sz="2400" b="1" dirty="0">
                <a:latin typeface="+mn-ea"/>
                <a:cs typeface="ＭＳ 明朝" charset="-128"/>
              </a:rPr>
              <a:t>401k</a:t>
            </a:r>
            <a:r>
              <a:rPr lang="ja-JP" altLang="en-US" sz="2400" b="1" dirty="0">
                <a:latin typeface="+mn-ea"/>
                <a:cs typeface="ＭＳ 明朝" charset="-128"/>
              </a:rPr>
              <a:t>が有名。金融投資好調時には人気を博した。</a:t>
            </a:r>
          </a:p>
          <a:p>
            <a:pPr marL="0" indent="0" eaLnBrk="1" hangingPunct="1">
              <a:lnSpc>
                <a:spcPct val="90000"/>
              </a:lnSpc>
              <a:buNone/>
            </a:pPr>
            <a:r>
              <a:rPr lang="ja-JP" altLang="en-US" sz="2400" b="1" dirty="0">
                <a:latin typeface="+mn-ea"/>
                <a:cs typeface="ＭＳ 明朝" charset="-128"/>
              </a:rPr>
              <a:t>②設立と規制：確定拠出年金法（</a:t>
            </a:r>
            <a:r>
              <a:rPr lang="en-US" altLang="ja-JP" sz="2400" b="1" dirty="0">
                <a:latin typeface="+mn-ea"/>
                <a:cs typeface="ＭＳ 明朝" charset="-128"/>
              </a:rPr>
              <a:t>2001</a:t>
            </a:r>
            <a:r>
              <a:rPr lang="ja-JP" altLang="en-US" sz="2400" b="1" dirty="0">
                <a:latin typeface="+mn-ea"/>
                <a:cs typeface="ＭＳ 明朝" charset="-128"/>
              </a:rPr>
              <a:t>年）、労使合意と大臣認可により設立。信託銀行や生命保険会社と契約し母体企業外で管理運営。掛け金は事業主が資産管理機関に支払う。上限は月</a:t>
            </a:r>
            <a:r>
              <a:rPr lang="en-US" altLang="ja-JP" sz="2400" b="1" dirty="0">
                <a:latin typeface="+mn-ea"/>
                <a:cs typeface="ＭＳ 明朝" charset="-128"/>
              </a:rPr>
              <a:t>5</a:t>
            </a:r>
            <a:r>
              <a:rPr lang="ja-JP" altLang="en-US" sz="2400" b="1" dirty="0">
                <a:latin typeface="+mn-ea"/>
                <a:cs typeface="ＭＳ 明朝" charset="-128"/>
              </a:rPr>
              <a:t>万</a:t>
            </a:r>
            <a:r>
              <a:rPr lang="en-US" altLang="ja-JP" sz="2400" b="1" dirty="0">
                <a:latin typeface="+mn-ea"/>
                <a:cs typeface="ＭＳ 明朝" charset="-128"/>
              </a:rPr>
              <a:t>5000</a:t>
            </a:r>
            <a:r>
              <a:rPr lang="ja-JP" altLang="en-US" sz="2400" b="1" dirty="0">
                <a:latin typeface="+mn-ea"/>
                <a:cs typeface="ＭＳ 明朝" charset="-128"/>
              </a:rPr>
              <a:t>円（確定給付企業年金との併用の場合はその半分）、加入者の拠出も可能（マッチング拠出）。</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4777955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72816"/>
            <a:ext cx="9271374" cy="4429062"/>
          </a:xfrm>
        </p:spPr>
        <p:txBody>
          <a:bodyPr/>
          <a:lstStyle/>
          <a:p>
            <a:pPr marL="0" indent="0" eaLnBrk="1" hangingPunct="1">
              <a:lnSpc>
                <a:spcPct val="90000"/>
              </a:lnSpc>
              <a:buNone/>
            </a:pPr>
            <a:r>
              <a:rPr lang="ja-JP" altLang="en-US" sz="2400" b="1" dirty="0">
                <a:latin typeface="+mn-ea"/>
                <a:cs typeface="ＭＳ 明朝" charset="-128"/>
              </a:rPr>
              <a:t>❹企業年金の動向</a:t>
            </a:r>
          </a:p>
          <a:p>
            <a:pPr marL="0" indent="0" eaLnBrk="1" hangingPunct="1">
              <a:lnSpc>
                <a:spcPct val="90000"/>
              </a:lnSpc>
              <a:buNone/>
            </a:pPr>
            <a:r>
              <a:rPr lang="en-US" altLang="ja-JP" sz="2400" b="1" dirty="0">
                <a:latin typeface="+mn-ea"/>
                <a:cs typeface="ＭＳ 明朝" charset="-128"/>
              </a:rPr>
              <a:t>1962</a:t>
            </a:r>
            <a:r>
              <a:rPr lang="ja-JP" altLang="en-US" sz="2400" b="1" dirty="0">
                <a:latin typeface="+mn-ea"/>
                <a:cs typeface="ＭＳ 明朝" charset="-128"/>
              </a:rPr>
              <a:t>年適格退職年金制度：退職年金に税制上の優遇を行う</a:t>
            </a:r>
          </a:p>
          <a:p>
            <a:pPr marL="0" indent="0" eaLnBrk="1" hangingPunct="1">
              <a:lnSpc>
                <a:spcPct val="90000"/>
              </a:lnSpc>
              <a:buNone/>
            </a:pPr>
            <a:r>
              <a:rPr lang="en-US" altLang="ja-JP" sz="2400" b="1" dirty="0">
                <a:latin typeface="+mn-ea"/>
                <a:cs typeface="ＭＳ 明朝" charset="-128"/>
              </a:rPr>
              <a:t>1965</a:t>
            </a:r>
            <a:r>
              <a:rPr lang="ja-JP" altLang="en-US" sz="2400" b="1" dirty="0">
                <a:latin typeface="+mn-ea"/>
                <a:cs typeface="ＭＳ 明朝" charset="-128"/>
              </a:rPr>
              <a:t>年  厚生年金基金制度：厚生年金保険料負担と退職金負担の調整⇒中小企業従業員の退職金・企業年金の普及</a:t>
            </a:r>
          </a:p>
          <a:p>
            <a:pPr marL="0" indent="0" eaLnBrk="1" hangingPunct="1">
              <a:lnSpc>
                <a:spcPct val="90000"/>
              </a:lnSpc>
              <a:buNone/>
            </a:pPr>
            <a:r>
              <a:rPr lang="en-US" altLang="ja-JP" sz="2400" b="1" dirty="0">
                <a:latin typeface="+mn-ea"/>
                <a:cs typeface="ＭＳ 明朝" charset="-128"/>
              </a:rPr>
              <a:t>1990</a:t>
            </a:r>
            <a:r>
              <a:rPr lang="ja-JP" altLang="en-US" sz="2400" b="1" dirty="0">
                <a:latin typeface="+mn-ea"/>
                <a:cs typeface="ＭＳ 明朝" charset="-128"/>
              </a:rPr>
              <a:t>年代：企業業績の悪化・金融危機で企業基金の悪化⇔退職後の所得保障としての企業年金の受給権保護への要求</a:t>
            </a:r>
          </a:p>
          <a:p>
            <a:pPr marL="0" indent="0" eaLnBrk="1" hangingPunct="1">
              <a:lnSpc>
                <a:spcPct val="90000"/>
              </a:lnSpc>
              <a:buNone/>
            </a:pPr>
            <a:r>
              <a:rPr lang="en-US" altLang="ja-JP" sz="2400" b="1" dirty="0">
                <a:latin typeface="+mn-ea"/>
                <a:cs typeface="ＭＳ 明朝" charset="-128"/>
              </a:rPr>
              <a:t>2002</a:t>
            </a:r>
            <a:r>
              <a:rPr lang="ja-JP" altLang="en-US" sz="2400" b="1" dirty="0">
                <a:latin typeface="+mn-ea"/>
                <a:cs typeface="ＭＳ 明朝" charset="-128"/>
              </a:rPr>
              <a:t>年：企業年金改革：適格退職年金の廃止（</a:t>
            </a:r>
            <a:r>
              <a:rPr lang="en-US" altLang="ja-JP" sz="2400" b="1" dirty="0">
                <a:latin typeface="+mn-ea"/>
                <a:cs typeface="ＭＳ 明朝" charset="-128"/>
              </a:rPr>
              <a:t>10</a:t>
            </a:r>
            <a:r>
              <a:rPr lang="ja-JP" altLang="en-US" sz="2400" b="1" dirty="0">
                <a:latin typeface="+mn-ea"/>
                <a:cs typeface="ＭＳ 明朝" charset="-128"/>
              </a:rPr>
              <a:t>年以内）・</a:t>
            </a:r>
            <a:r>
              <a:rPr lang="ja-JP" altLang="en-US" sz="2400" b="1" dirty="0">
                <a:solidFill>
                  <a:srgbClr val="FF0000"/>
                </a:solidFill>
                <a:latin typeface="+mn-ea"/>
                <a:cs typeface="ＭＳ 明朝" charset="-128"/>
              </a:rPr>
              <a:t>厚生年金基金の代行返上容認</a:t>
            </a:r>
            <a:r>
              <a:rPr lang="ja-JP" altLang="en-US" sz="2400" b="1" dirty="0">
                <a:latin typeface="+mn-ea"/>
                <a:cs typeface="ＭＳ 明朝" charset="-128"/>
              </a:rPr>
              <a:t>⇒受け皿として確定給付企業年金企業型確定拠出年金の創設。</a:t>
            </a:r>
          </a:p>
          <a:p>
            <a:pPr marL="0" indent="0" eaLnBrk="1" hangingPunct="1">
              <a:lnSpc>
                <a:spcPct val="90000"/>
              </a:lnSpc>
              <a:buNone/>
            </a:pPr>
            <a:r>
              <a:rPr lang="en-US" altLang="ja-JP" sz="2400" b="1" dirty="0">
                <a:latin typeface="+mn-ea"/>
                <a:cs typeface="ＭＳ 明朝" charset="-128"/>
              </a:rPr>
              <a:t>2012</a:t>
            </a:r>
            <a:r>
              <a:rPr lang="ja-JP" altLang="en-US" sz="2400" b="1" dirty="0">
                <a:latin typeface="+mn-ea"/>
                <a:cs typeface="ＭＳ 明朝" charset="-128"/>
              </a:rPr>
              <a:t>（</a:t>
            </a:r>
            <a:r>
              <a:rPr lang="en-US" altLang="ja-JP" sz="2400" b="1" dirty="0">
                <a:latin typeface="+mn-ea"/>
                <a:cs typeface="ＭＳ 明朝" charset="-128"/>
              </a:rPr>
              <a:t>H24</a:t>
            </a:r>
            <a:r>
              <a:rPr lang="ja-JP" altLang="en-US" sz="2400" b="1" dirty="0">
                <a:latin typeface="+mn-ea"/>
                <a:cs typeface="ＭＳ 明朝" charset="-128"/>
              </a:rPr>
              <a:t>）年　</a:t>
            </a:r>
            <a:r>
              <a:rPr lang="en-US" altLang="ja-JP" sz="2400" b="1" dirty="0">
                <a:latin typeface="+mn-ea"/>
                <a:cs typeface="ＭＳ 明朝" charset="-128"/>
              </a:rPr>
              <a:t>AIJ</a:t>
            </a:r>
            <a:r>
              <a:rPr lang="ja-JP" altLang="en-US" sz="2400" b="1" dirty="0">
                <a:latin typeface="+mn-ea"/>
                <a:cs typeface="ＭＳ 明朝" charset="-128"/>
              </a:rPr>
              <a:t>年金消失事件・</a:t>
            </a:r>
            <a:r>
              <a:rPr lang="en-US" altLang="ja-JP" sz="2400" b="1" dirty="0">
                <a:latin typeface="+mn-ea"/>
                <a:cs typeface="ＭＳ 明朝" charset="-128"/>
              </a:rPr>
              <a:t>2013</a:t>
            </a:r>
            <a:r>
              <a:rPr lang="ja-JP" altLang="en-US" sz="2400" b="1" dirty="0">
                <a:latin typeface="+mn-ea"/>
                <a:cs typeface="ＭＳ 明朝" charset="-128"/>
              </a:rPr>
              <a:t>（</a:t>
            </a:r>
            <a:r>
              <a:rPr lang="en-US" altLang="ja-JP" sz="2400" b="1" dirty="0">
                <a:latin typeface="+mn-ea"/>
                <a:cs typeface="ＭＳ 明朝" charset="-128"/>
              </a:rPr>
              <a:t>H25</a:t>
            </a:r>
            <a:r>
              <a:rPr lang="ja-JP" altLang="en-US" sz="2400" b="1" dirty="0">
                <a:latin typeface="+mn-ea"/>
                <a:cs typeface="ＭＳ 明朝" charset="-128"/>
              </a:rPr>
              <a:t>）年　厚生年金基金制度の廃止・</a:t>
            </a:r>
            <a:r>
              <a:rPr lang="en-US" altLang="ja-JP" sz="2400" b="1" dirty="0">
                <a:latin typeface="+mn-ea"/>
                <a:cs typeface="ＭＳ 明朝" charset="-128"/>
              </a:rPr>
              <a:t>2014</a:t>
            </a:r>
            <a:r>
              <a:rPr lang="ja-JP" altLang="en-US" sz="2400" b="1" dirty="0">
                <a:latin typeface="+mn-ea"/>
                <a:cs typeface="ＭＳ 明朝" charset="-128"/>
              </a:rPr>
              <a:t>（</a:t>
            </a:r>
            <a:r>
              <a:rPr lang="en-US" altLang="ja-JP" sz="2400" b="1" dirty="0">
                <a:latin typeface="+mn-ea"/>
                <a:cs typeface="ＭＳ 明朝" charset="-128"/>
              </a:rPr>
              <a:t>H26</a:t>
            </a:r>
            <a:r>
              <a:rPr lang="ja-JP" altLang="en-US" sz="2400" b="1" dirty="0">
                <a:latin typeface="+mn-ea"/>
                <a:cs typeface="ＭＳ 明朝" charset="-128"/>
              </a:rPr>
              <a:t>）年　適格退職年金制度の全廃＊確定拠出型から確定給付型への移行・企業年金の廃止が進む。</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751789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AAEBF8-59DD-75CD-6544-8F8A8C2BF3B5}"/>
              </a:ext>
            </a:extLst>
          </p:cNvPr>
          <p:cNvSpPr>
            <a:spLocks noGrp="1"/>
          </p:cNvSpPr>
          <p:nvPr>
            <p:ph type="title"/>
          </p:nvPr>
        </p:nvSpPr>
        <p:spPr>
          <a:xfrm>
            <a:off x="571500" y="168735"/>
            <a:ext cx="8001000" cy="1216025"/>
          </a:xfrm>
        </p:spPr>
        <p:txBody>
          <a:bodyPr/>
          <a:lstStyle/>
          <a:p>
            <a:r>
              <a:rPr lang="ja-JP" altLang="en-US" dirty="0"/>
              <a:t>図</a:t>
            </a:r>
            <a:r>
              <a:rPr lang="en-US" altLang="ja-JP" dirty="0"/>
              <a:t>5</a:t>
            </a:r>
            <a:r>
              <a:rPr lang="ja-JP" altLang="en-US" dirty="0"/>
              <a:t>－</a:t>
            </a:r>
            <a:r>
              <a:rPr lang="en-US" altLang="ja-JP" dirty="0"/>
              <a:t>22</a:t>
            </a:r>
            <a:r>
              <a:rPr lang="ja-JP" altLang="en-US" dirty="0"/>
              <a:t>　企業年金の加入者の推移</a:t>
            </a:r>
            <a:endParaRPr lang="en-US" dirty="0"/>
          </a:p>
        </p:txBody>
      </p:sp>
      <p:sp>
        <p:nvSpPr>
          <p:cNvPr id="4" name="スライド番号プレースホルダー 3">
            <a:extLst>
              <a:ext uri="{FF2B5EF4-FFF2-40B4-BE49-F238E27FC236}">
                <a16:creationId xmlns:a16="http://schemas.microsoft.com/office/drawing/2014/main" id="{9DFF6B75-877C-33A2-CF48-D3900B30442F}"/>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pic>
        <p:nvPicPr>
          <p:cNvPr id="6" name="図 5" descr="グラフ, 棒グラフ&#10;&#10;自動的に生成された説明">
            <a:extLst>
              <a:ext uri="{FF2B5EF4-FFF2-40B4-BE49-F238E27FC236}">
                <a16:creationId xmlns:a16="http://schemas.microsoft.com/office/drawing/2014/main" id="{8FA0B136-428C-1CDB-41A5-275EFAFF22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882" y="1623095"/>
            <a:ext cx="8421968" cy="4974257"/>
          </a:xfrm>
          <a:prstGeom prst="rect">
            <a:avLst/>
          </a:prstGeom>
        </p:spPr>
      </p:pic>
    </p:spTree>
    <p:extLst>
      <p:ext uri="{BB962C8B-B14F-4D97-AF65-F5344CB8AC3E}">
        <p14:creationId xmlns:p14="http://schemas.microsoft.com/office/powerpoint/2010/main" val="566627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72816"/>
            <a:ext cx="9271374" cy="4429062"/>
          </a:xfrm>
        </p:spPr>
        <p:txBody>
          <a:bodyPr/>
          <a:lstStyle/>
          <a:p>
            <a:pPr marL="0" indent="0" eaLnBrk="1" hangingPunct="1">
              <a:lnSpc>
                <a:spcPct val="90000"/>
              </a:lnSpc>
              <a:buNone/>
            </a:pPr>
            <a:r>
              <a:rPr lang="ja-JP" altLang="en-US" sz="2400" b="1" dirty="0">
                <a:latin typeface="+mn-ea"/>
                <a:cs typeface="ＭＳ 明朝" charset="-128"/>
              </a:rPr>
              <a:t>❺受給権と積立金運用</a:t>
            </a:r>
          </a:p>
          <a:p>
            <a:pPr marL="0" indent="0" eaLnBrk="1" hangingPunct="1">
              <a:lnSpc>
                <a:spcPct val="90000"/>
              </a:lnSpc>
              <a:buNone/>
            </a:pPr>
            <a:r>
              <a:rPr lang="ja-JP" altLang="en-US" sz="2400" b="1" dirty="0">
                <a:latin typeface="+mn-ea"/>
                <a:cs typeface="ＭＳ 明朝" charset="-128"/>
              </a:rPr>
              <a:t>①受給権保護</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確定給付企業年金</a:t>
            </a:r>
            <a:r>
              <a:rPr lang="en-US" altLang="ja-JP" sz="2400" b="1" dirty="0">
                <a:latin typeface="+mn-ea"/>
                <a:cs typeface="ＭＳ 明朝" charset="-128"/>
              </a:rPr>
              <a:t>】</a:t>
            </a:r>
            <a:r>
              <a:rPr lang="ja-JP" altLang="en-US" sz="2400" b="1" dirty="0">
                <a:latin typeface="+mn-ea"/>
                <a:cs typeface="ＭＳ 明朝" charset="-128"/>
              </a:rPr>
              <a:t>積立金の額が将来の給付を行って行くのに十分な額（</a:t>
            </a:r>
            <a:r>
              <a:rPr lang="ja-JP" altLang="en-US" sz="2400" b="1" dirty="0">
                <a:solidFill>
                  <a:srgbClr val="FF0000"/>
                </a:solidFill>
                <a:latin typeface="+mn-ea"/>
                <a:cs typeface="ＭＳ 明朝" charset="-128"/>
              </a:rPr>
              <a:t>責任準備金</a:t>
            </a:r>
            <a:r>
              <a:rPr lang="ja-JP" altLang="en-US" sz="2400" b="1" dirty="0">
                <a:latin typeface="+mn-ea"/>
                <a:cs typeface="ＭＳ 明朝" charset="-128"/>
              </a:rPr>
              <a:t>）、解散時これまでの掛け金に応じた給付を行って行くのに十分な額（</a:t>
            </a:r>
            <a:r>
              <a:rPr lang="ja-JP" altLang="en-US" sz="2400" b="1" dirty="0">
                <a:solidFill>
                  <a:srgbClr val="FF0000"/>
                </a:solidFill>
                <a:latin typeface="+mn-ea"/>
                <a:cs typeface="ＭＳ 明朝" charset="-128"/>
              </a:rPr>
              <a:t>最低積立基準額</a:t>
            </a:r>
            <a:r>
              <a:rPr lang="ja-JP" altLang="en-US" sz="2400" b="1" dirty="0">
                <a:latin typeface="+mn-ea"/>
                <a:cs typeface="ＭＳ 明朝" charset="-128"/>
              </a:rPr>
              <a:t>）を上回らなければならない。事業主は、毎年度財政検証し不足分を追加拠出。受託者責任として、</a:t>
            </a:r>
            <a:r>
              <a:rPr lang="ja-JP" altLang="en-US" sz="2400" b="1" dirty="0">
                <a:solidFill>
                  <a:srgbClr val="FF0000"/>
                </a:solidFill>
                <a:latin typeface="+mn-ea"/>
                <a:cs typeface="ＭＳ 明朝" charset="-128"/>
              </a:rPr>
              <a:t>事業主・理事には、忠実義務</a:t>
            </a:r>
            <a:r>
              <a:rPr lang="ja-JP" altLang="en-US" sz="2400" b="1" dirty="0">
                <a:latin typeface="+mn-ea"/>
                <a:cs typeface="ＭＳ 明朝" charset="-128"/>
              </a:rPr>
              <a:t>（職務や事業の委託を受けた者は、それらを忠実に遂行しなければならないとする義務）と</a:t>
            </a:r>
            <a:r>
              <a:rPr lang="ja-JP" altLang="en-US" sz="2400" b="1" dirty="0">
                <a:solidFill>
                  <a:srgbClr val="FF0000"/>
                </a:solidFill>
                <a:latin typeface="+mn-ea"/>
                <a:cs typeface="ＭＳ 明朝" charset="-128"/>
              </a:rPr>
              <a:t>善管注意義務</a:t>
            </a:r>
            <a:r>
              <a:rPr lang="ja-JP" altLang="en-US" sz="2400" b="1" dirty="0">
                <a:latin typeface="+mn-ea"/>
                <a:cs typeface="ＭＳ 明朝" charset="-128"/>
              </a:rPr>
              <a:t>（善良なる管理者の注意義務の略）がある。</a:t>
            </a:r>
            <a:endParaRPr lang="en-US" altLang="ja-JP" sz="2400" b="1" dirty="0">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★忠実義務（法令規則遵守）・注意義務（過失責任）。加入者に対する情報提供、投資教育が義務付けれられている。</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313735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10" y="260648"/>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en-US" altLang="ja-JP" sz="2400" dirty="0"/>
            </a:br>
            <a:r>
              <a:rPr lang="en-US" altLang="ja-JP" sz="2400" dirty="0"/>
              <a:t>【</a:t>
            </a:r>
            <a:r>
              <a:rPr lang="ja-JP" altLang="en-US" sz="2400" dirty="0"/>
              <a:t>２</a:t>
            </a:r>
            <a:r>
              <a:rPr lang="en-US" altLang="ja-JP" sz="2400" dirty="0"/>
              <a:t>】</a:t>
            </a:r>
            <a:r>
              <a:rPr lang="ja-JP" altLang="en-US" sz="2400" dirty="0"/>
              <a:t>企業年金</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72816"/>
            <a:ext cx="9271374" cy="4429062"/>
          </a:xfrm>
        </p:spPr>
        <p:txBody>
          <a:bodyPr/>
          <a:lstStyle/>
          <a:p>
            <a:pPr marL="0" indent="0" eaLnBrk="1" hangingPunct="1">
              <a:lnSpc>
                <a:spcPct val="90000"/>
              </a:lnSpc>
              <a:buNone/>
            </a:pPr>
            <a:r>
              <a:rPr lang="ja-JP" altLang="en-US" sz="2400" b="1" dirty="0">
                <a:latin typeface="+mn-ea"/>
                <a:cs typeface="ＭＳ 明朝" charset="-128"/>
              </a:rPr>
              <a:t>➁積立金運用</a:t>
            </a:r>
          </a:p>
          <a:p>
            <a:pPr marL="0" indent="0" eaLnBrk="1" hangingPunct="1">
              <a:lnSpc>
                <a:spcPct val="90000"/>
              </a:lnSpc>
              <a:buNone/>
            </a:pPr>
            <a:r>
              <a:rPr lang="ja-JP" altLang="en-US" sz="2400" b="1" dirty="0">
                <a:latin typeface="+mn-ea"/>
                <a:cs typeface="ＭＳ 明朝" charset="-128"/>
              </a:rPr>
              <a:t>　企業年金は積立方式であり、積立金運用は極めて重要であり、信託銀行や生命保険会社を通じて行われるが、</a:t>
            </a:r>
            <a:r>
              <a:rPr lang="ja-JP" altLang="en-US" sz="2400" b="1" dirty="0">
                <a:solidFill>
                  <a:srgbClr val="FF0000"/>
                </a:solidFill>
                <a:latin typeface="+mn-ea"/>
                <a:cs typeface="ＭＳ 明朝" charset="-128"/>
              </a:rPr>
              <a:t>長期的な資産配分割合（ポートフォリオ）の作成、運用機関構成などの決定は企業年金側の責任となっている</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7512126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7827763" cy="5064125"/>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 第</a:t>
            </a:r>
            <a:r>
              <a:rPr lang="en-US" altLang="ja-JP" sz="2400" dirty="0"/>
              <a:t>3</a:t>
            </a:r>
            <a:r>
              <a:rPr lang="ja-JP" altLang="en-US" sz="2400" dirty="0"/>
              <a:t>節年金制度の概要</a:t>
            </a:r>
          </a:p>
          <a:p>
            <a:pPr marL="438150" lvl="1" indent="0" eaLnBrk="1" hangingPunct="1">
              <a:lnSpc>
                <a:spcPct val="90000"/>
              </a:lnSpc>
              <a:buNone/>
            </a:pPr>
            <a:r>
              <a:rPr lang="en-US" altLang="ja-JP" sz="2400" dirty="0"/>
              <a:t>4.</a:t>
            </a:r>
            <a:r>
              <a:rPr lang="ja-JP" altLang="en-US" sz="2400" dirty="0"/>
              <a:t>年金財政</a:t>
            </a:r>
          </a:p>
          <a:p>
            <a:pPr marL="438150" lvl="1" indent="0" eaLnBrk="1" hangingPunct="1">
              <a:lnSpc>
                <a:spcPct val="90000"/>
              </a:lnSpc>
              <a:buNone/>
            </a:pPr>
            <a:r>
              <a:rPr lang="en-US" altLang="ja-JP" sz="2400" dirty="0"/>
              <a:t>5.</a:t>
            </a:r>
            <a:r>
              <a:rPr lang="ja-JP" altLang="en-US" sz="2400" dirty="0"/>
              <a:t>企業年金と個人年金</a:t>
            </a:r>
          </a:p>
          <a:p>
            <a:pPr marL="438150" lvl="1" indent="0" eaLnBrk="1" hangingPunct="1">
              <a:lnSpc>
                <a:spcPct val="90000"/>
              </a:lnSpc>
              <a:buNone/>
            </a:pPr>
            <a:r>
              <a:rPr lang="en-US" altLang="ja-JP" sz="2400" dirty="0"/>
              <a:t>6.</a:t>
            </a:r>
            <a:r>
              <a:rPr lang="ja-JP" altLang="en-US" sz="2400" dirty="0"/>
              <a:t>最近の改正と課題</a:t>
            </a:r>
          </a:p>
          <a:p>
            <a:pPr marL="438150" lvl="1" indent="0" eaLnBrk="1" hangingPunct="1">
              <a:lnSpc>
                <a:spcPct val="90000"/>
              </a:lnSpc>
              <a:buNone/>
            </a:pPr>
            <a:endParaRPr lang="en-US" altLang="ja-JP" sz="2400" dirty="0"/>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74675" y="3523750"/>
            <a:ext cx="8180139" cy="2550931"/>
          </a:xfrm>
          <a:prstGeom prst="rect">
            <a:avLst/>
          </a:prstGeom>
          <a:solidFill>
            <a:schemeClr val="bg1"/>
          </a:solidFill>
          <a:ln>
            <a:solidFill>
              <a:schemeClr val="bg1"/>
            </a:solidFill>
          </a:ln>
        </p:spPr>
        <p:txBody>
          <a:bodyPr wrap="square" rtlCol="0">
            <a:spAutoFit/>
          </a:bodyPr>
          <a:lstStyle/>
          <a:p>
            <a:r>
              <a:rPr lang="ja-JP" altLang="en-US" sz="2000" dirty="0"/>
              <a:t>ここでは、</a:t>
            </a:r>
          </a:p>
          <a:p>
            <a:r>
              <a:rPr lang="ja-JP" altLang="en-US" sz="2000" dirty="0"/>
              <a:t>１）年金財政の長期的な見通し（</a:t>
            </a:r>
            <a:r>
              <a:rPr lang="ja-JP" altLang="en-US" sz="2000" dirty="0">
                <a:solidFill>
                  <a:srgbClr val="FF0000"/>
                </a:solidFill>
              </a:rPr>
              <a:t>マクロ経済スライドによる調整期間を経て、厚生年金の所得代替率を</a:t>
            </a:r>
            <a:r>
              <a:rPr lang="en-US" altLang="ja-JP" sz="2000" dirty="0">
                <a:solidFill>
                  <a:srgbClr val="FF0000"/>
                </a:solidFill>
              </a:rPr>
              <a:t>61.6</a:t>
            </a:r>
            <a:r>
              <a:rPr lang="ja-JP" altLang="en-US" sz="2000" dirty="0">
                <a:solidFill>
                  <a:srgbClr val="FF0000"/>
                </a:solidFill>
              </a:rPr>
              <a:t>％から低下させ、２０４７年度以降一定（５０％程度）に安定化させる</a:t>
            </a:r>
            <a:r>
              <a:rPr lang="ja-JP" altLang="en-US" sz="2000" dirty="0"/>
              <a:t>）</a:t>
            </a:r>
            <a:endParaRPr lang="en-US" altLang="ja-JP" sz="2000" dirty="0"/>
          </a:p>
          <a:p>
            <a:r>
              <a:rPr lang="ja-JP" altLang="en-US" sz="2000" dirty="0"/>
              <a:t>２）国民年金と厚生年金を補う企業年金と個人年金、とりわけ、</a:t>
            </a:r>
            <a:r>
              <a:rPr lang="ja-JP" altLang="en-US" sz="2000" dirty="0">
                <a:solidFill>
                  <a:srgbClr val="FF0000"/>
                </a:solidFill>
              </a:rPr>
              <a:t>確定給付企業年金と企業型確定拠出年金、国民年金基金と個人確定拠出型年金</a:t>
            </a:r>
            <a:endParaRPr lang="ja-JP" altLang="en-US" sz="2000" dirty="0"/>
          </a:p>
          <a:p>
            <a:r>
              <a:rPr lang="ja-JP" altLang="en-US" sz="2000" dirty="0"/>
              <a:t>３）</a:t>
            </a:r>
            <a:r>
              <a:rPr lang="en-US" altLang="ja-JP" sz="2000" dirty="0"/>
              <a:t>2012</a:t>
            </a:r>
            <a:r>
              <a:rPr lang="ja-JP" altLang="en-US" sz="2000" dirty="0"/>
              <a:t>から</a:t>
            </a:r>
            <a:r>
              <a:rPr lang="en-US" altLang="ja-JP" sz="2000" dirty="0"/>
              <a:t>2020</a:t>
            </a:r>
            <a:r>
              <a:rPr lang="ja-JP" altLang="en-US" sz="2000" dirty="0"/>
              <a:t>年度年金改正の動き　</a:t>
            </a:r>
            <a:endParaRPr lang="en-US" altLang="ja-JP" sz="2000" dirty="0"/>
          </a:p>
          <a:p>
            <a:r>
              <a:rPr lang="ja-JP" altLang="en-US" sz="2000" dirty="0"/>
              <a:t>４）年金制度の課題について学ぶ。</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11663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ja-JP" altLang="en-US" sz="2400" dirty="0"/>
            </a:br>
            <a:r>
              <a:rPr lang="en-US" altLang="ja-JP" sz="2400" dirty="0"/>
              <a:t>【3】</a:t>
            </a:r>
            <a:r>
              <a:rPr lang="ja-JP" altLang="en-US" sz="2400" dirty="0"/>
              <a:t>個人年金：任意加入の私的年金</a:t>
            </a:r>
            <a:br>
              <a:rPr lang="ja-JP" altLang="en-US" sz="24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4545" y="1803122"/>
            <a:ext cx="8005101" cy="904274"/>
          </a:xfrm>
        </p:spPr>
        <p:txBody>
          <a:bodyPr/>
          <a:lstStyle/>
          <a:p>
            <a:pPr marL="0" indent="0" eaLnBrk="1" hangingPunct="1">
              <a:lnSpc>
                <a:spcPct val="90000"/>
              </a:lnSpc>
              <a:buNone/>
            </a:pPr>
            <a:r>
              <a:rPr lang="ja-JP" altLang="en-US" sz="2400" b="1" dirty="0">
                <a:latin typeface="+mn-ea"/>
                <a:cs typeface="ＭＳ 明朝" charset="-128"/>
              </a:rPr>
              <a:t>❶</a:t>
            </a:r>
            <a:r>
              <a:rPr lang="ja-JP" altLang="en-US" sz="2400" b="1" dirty="0">
                <a:latin typeface="+mn-ea"/>
                <a:cs typeface="ＭＳ 明朝" charset="-128"/>
                <a:hlinkClick r:id="rId3"/>
              </a:rPr>
              <a:t>国民年金基金 </a:t>
            </a:r>
            <a:r>
              <a:rPr lang="ja-JP" altLang="en-US" sz="2400" b="1" dirty="0">
                <a:latin typeface="+mn-ea"/>
                <a:cs typeface="ＭＳ 明朝" charset="-128"/>
              </a:rPr>
              <a:t> </a:t>
            </a:r>
            <a:r>
              <a:rPr lang="en-US" altLang="ja-JP" sz="2400" b="1" dirty="0">
                <a:latin typeface="+mn-ea"/>
                <a:cs typeface="ＭＳ 明朝" charset="-128"/>
                <a:hlinkClick r:id="rId3"/>
              </a:rPr>
              <a:t>https://</a:t>
            </a:r>
            <a:r>
              <a:rPr lang="en-US" altLang="ja-JP" sz="2400" b="1" dirty="0" err="1">
                <a:latin typeface="+mn-ea"/>
                <a:cs typeface="ＭＳ 明朝" charset="-128"/>
                <a:hlinkClick r:id="rId3"/>
              </a:rPr>
              <a:t>www.zenkokukikin.or.jp</a:t>
            </a: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基礎年金給付しかない国民年金第</a:t>
            </a:r>
            <a:r>
              <a:rPr lang="en-US" altLang="ja-JP" sz="2400" b="1" dirty="0">
                <a:latin typeface="+mn-ea"/>
                <a:cs typeface="ＭＳ 明朝" charset="-128"/>
              </a:rPr>
              <a:t>1</a:t>
            </a:r>
            <a:r>
              <a:rPr lang="ja-JP" altLang="en-US" sz="2400" b="1" dirty="0">
                <a:latin typeface="+mn-ea"/>
                <a:cs typeface="ＭＳ 明朝" charset="-128"/>
              </a:rPr>
              <a:t>号被保険者に上乗せ給付を行うもの。国民年金法に基づく任意加入・積立方式。確定給付の仕組み。全国国民年金基金・職能型国民年金基金。</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自営業・フリーランスは「厚生年金」がないため生活費の不足分は自分で補う。老後に必要な生活費</a:t>
            </a:r>
            <a:r>
              <a:rPr lang="en-US" altLang="ja-JP" sz="2400" b="1" dirty="0">
                <a:latin typeface="+mn-ea"/>
                <a:cs typeface="ＭＳ 明朝" charset="-128"/>
              </a:rPr>
              <a:t>14.5</a:t>
            </a:r>
            <a:r>
              <a:rPr lang="ja-JP" altLang="en-US" sz="2400" b="1" dirty="0">
                <a:latin typeface="+mn-ea"/>
                <a:cs typeface="ＭＳ 明朝" charset="-128"/>
              </a:rPr>
              <a:t>万円＝国民年金のみでは</a:t>
            </a:r>
            <a:r>
              <a:rPr lang="en-US" altLang="ja-JP" sz="2400" b="1" dirty="0">
                <a:latin typeface="+mn-ea"/>
                <a:cs typeface="ＭＳ 明朝" charset="-128"/>
              </a:rPr>
              <a:t>6.6</a:t>
            </a:r>
            <a:r>
              <a:rPr lang="ja-JP" altLang="en-US" sz="2400" b="1" dirty="0">
                <a:latin typeface="+mn-ea"/>
                <a:cs typeface="ＭＳ 明朝" charset="-128"/>
              </a:rPr>
              <a:t>万円なので不足分</a:t>
            </a:r>
            <a:r>
              <a:rPr lang="en-US" altLang="ja-JP" sz="2400" b="1" dirty="0">
                <a:latin typeface="+mn-ea"/>
                <a:cs typeface="ＭＳ 明朝" charset="-128"/>
              </a:rPr>
              <a:t>7.9</a:t>
            </a:r>
            <a:r>
              <a:rPr lang="ja-JP" altLang="en-US" sz="2400" b="1" dirty="0">
                <a:latin typeface="+mn-ea"/>
                <a:cs typeface="ＭＳ 明朝" charset="-128"/>
              </a:rPr>
              <a:t>万円</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●国民年金基金は、公的な個人年金なので、</a:t>
            </a:r>
            <a:r>
              <a:rPr lang="ja-JP" altLang="en-US" sz="2400" b="1" dirty="0">
                <a:solidFill>
                  <a:srgbClr val="FF0000"/>
                </a:solidFill>
                <a:latin typeface="+mn-ea"/>
                <a:cs typeface="ＭＳ 明朝" charset="-128"/>
              </a:rPr>
              <a:t>掛金全額を社会保険料控除として控除できる</a:t>
            </a:r>
            <a:r>
              <a:rPr lang="ja-JP" altLang="en-US" sz="2400" b="1" dirty="0">
                <a:latin typeface="+mn-ea"/>
                <a:cs typeface="ＭＳ 明朝" charset="-128"/>
              </a:rPr>
              <a:t>。</a:t>
            </a:r>
          </a:p>
        </p:txBody>
      </p:sp>
    </p:spTree>
    <p:extLst>
      <p:ext uri="{BB962C8B-B14F-4D97-AF65-F5344CB8AC3E}">
        <p14:creationId xmlns:p14="http://schemas.microsoft.com/office/powerpoint/2010/main" val="2271518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５</a:t>
            </a:r>
            <a:r>
              <a:rPr lang="en-US" altLang="ja-JP" sz="2400" dirty="0"/>
              <a:t>.</a:t>
            </a:r>
            <a:r>
              <a:rPr lang="ja-JP" altLang="en-US" sz="2400" dirty="0"/>
              <a:t>企業年金と個人年金</a:t>
            </a:r>
            <a:br>
              <a:rPr lang="ja-JP" altLang="en-US" sz="2400" dirty="0"/>
            </a:br>
            <a:r>
              <a:rPr lang="en-US" altLang="ja-JP" sz="2400" dirty="0"/>
              <a:t>【3】</a:t>
            </a:r>
            <a:r>
              <a:rPr lang="ja-JP" altLang="en-US" sz="2400" dirty="0"/>
              <a:t>個人年金：任意加入の私的年金</a:t>
            </a:r>
            <a:br>
              <a:rPr lang="ja-JP" altLang="en-US" sz="24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4543" y="1700808"/>
            <a:ext cx="8005101" cy="904274"/>
          </a:xfrm>
        </p:spPr>
        <p:txBody>
          <a:bodyPr/>
          <a:lstStyle/>
          <a:p>
            <a:pPr marL="0" indent="0" eaLnBrk="1" hangingPunct="1">
              <a:lnSpc>
                <a:spcPct val="90000"/>
              </a:lnSpc>
              <a:buNone/>
            </a:pPr>
            <a:r>
              <a:rPr lang="ja-JP" altLang="en-US" sz="2400" b="1" dirty="0">
                <a:latin typeface="+mn-ea"/>
                <a:cs typeface="ＭＳ 明朝" charset="-128"/>
              </a:rPr>
              <a:t>❷</a:t>
            </a:r>
            <a:r>
              <a:rPr lang="ja-JP" altLang="en-US" sz="2400" b="1" dirty="0">
                <a:latin typeface="+mn-ea"/>
                <a:cs typeface="ＭＳ 明朝" charset="-128"/>
                <a:hlinkClick r:id="rId3"/>
              </a:rPr>
              <a:t>個人型確定拠出年金</a:t>
            </a:r>
            <a:r>
              <a:rPr lang="ja-JP" altLang="en-US" sz="2400" b="1" dirty="0">
                <a:latin typeface="+mn-ea"/>
                <a:cs typeface="ＭＳ 明朝" charset="-128"/>
              </a:rPr>
              <a:t>（</a:t>
            </a:r>
            <a:r>
              <a:rPr lang="en-US" altLang="ja-JP" sz="2400" b="1" dirty="0" err="1">
                <a:latin typeface="+mn-ea"/>
                <a:cs typeface="ＭＳ 明朝" charset="-128"/>
              </a:rPr>
              <a:t>iDeCo:individual-type</a:t>
            </a:r>
            <a:r>
              <a:rPr lang="en-US" altLang="ja-JP" sz="2400" b="1" dirty="0">
                <a:latin typeface="+mn-ea"/>
                <a:cs typeface="ＭＳ 明朝" charset="-128"/>
              </a:rPr>
              <a:t> Defined Contribution pension plan)</a:t>
            </a:r>
            <a:r>
              <a:rPr lang="ja-JP" altLang="en-US" sz="2400" b="1" dirty="0">
                <a:latin typeface="+mn-ea"/>
                <a:cs typeface="ＭＳ 明朝" charset="-128"/>
              </a:rPr>
              <a:t>　★イデコ</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 </a:t>
            </a:r>
            <a:r>
              <a:rPr lang="ja-JP" altLang="en-US" sz="2400" b="1" dirty="0">
                <a:latin typeface="+mn-ea"/>
                <a:cs typeface="ＭＳ 明朝" charset="-128"/>
              </a:rPr>
              <a:t>公的年金加入者が任意加入できる確定拠出型年金。 国民年金基金連合会が実施し、運営管理機構（民間金融機関）が提示するポートフォリオを選択。</a:t>
            </a:r>
            <a:r>
              <a:rPr lang="en-US" altLang="ja-JP" sz="2400" b="1" dirty="0">
                <a:latin typeface="+mn-ea"/>
                <a:cs typeface="ＭＳ 明朝" charset="-128"/>
              </a:rPr>
              <a:t>60</a:t>
            </a:r>
            <a:r>
              <a:rPr lang="ja-JP" altLang="en-US" sz="2400" b="1" dirty="0">
                <a:latin typeface="+mn-ea"/>
                <a:cs typeface="ＭＳ 明朝" charset="-128"/>
              </a:rPr>
              <a:t>歳まで拠出。非課税：加入者が拠出した掛金＝全額所得控除。</a:t>
            </a:r>
          </a:p>
          <a:p>
            <a:pPr marL="0" indent="0" eaLnBrk="1" hangingPunct="1">
              <a:lnSpc>
                <a:spcPct val="90000"/>
              </a:lnSpc>
              <a:buNone/>
            </a:pPr>
            <a:r>
              <a:rPr lang="ja-JP" altLang="en-US" sz="2400" b="1" dirty="0">
                <a:latin typeface="+mn-ea"/>
                <a:cs typeface="ＭＳ 明朝" charset="-128"/>
              </a:rPr>
              <a:t>❸その他の個人年金：</a:t>
            </a:r>
            <a:r>
              <a:rPr lang="ja-JP" altLang="en-US" sz="2400" b="1" dirty="0">
                <a:latin typeface="+mn-ea"/>
                <a:cs typeface="ＭＳ 明朝" charset="-128"/>
                <a:hlinkClick r:id="rId4"/>
              </a:rPr>
              <a:t>生命保険会社</a:t>
            </a:r>
            <a:r>
              <a:rPr lang="ja-JP" altLang="en-US" sz="2400" b="1" dirty="0">
                <a:latin typeface="+mn-ea"/>
                <a:cs typeface="ＭＳ 明朝" charset="-128"/>
              </a:rPr>
              <a:t>・損保会社などの商品。個人年金保険料控除など、税制上の優遇措置あり。①確定年金（一定期間加入者または遺族が受け取る）②有期年金（一定期間加入者が受け取る）➂終身年金（加入者が死亡するまで受け取る）④夫婦年金（夫婦のいずれかが生きている間受け取る）運営：①定額年金（予定利率で運用し受け取り金額は確定）②</a:t>
            </a:r>
            <a:r>
              <a:rPr lang="ja-JP" altLang="en-US" sz="2400" b="1" dirty="0">
                <a:latin typeface="+mn-ea"/>
                <a:cs typeface="ＭＳ 明朝" charset="-128"/>
                <a:hlinkClick r:id="rId5"/>
              </a:rPr>
              <a:t>変額年金（運用実績により年金額が変化）。</a:t>
            </a:r>
            <a:endParaRPr lang="ja-JP" altLang="en-US"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p>
        </p:txBody>
      </p:sp>
    </p:spTree>
    <p:extLst>
      <p:ext uri="{BB962C8B-B14F-4D97-AF65-F5344CB8AC3E}">
        <p14:creationId xmlns:p14="http://schemas.microsoft.com/office/powerpoint/2010/main" val="1739167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005101" cy="904274"/>
          </a:xfrm>
        </p:spPr>
        <p:txBody>
          <a:bodyPr/>
          <a:lstStyle/>
          <a:p>
            <a:pPr marL="0" indent="0" eaLnBrk="1" hangingPunct="1">
              <a:lnSpc>
                <a:spcPct val="90000"/>
              </a:lnSpc>
              <a:buNone/>
            </a:pPr>
            <a:r>
              <a:rPr lang="ja-JP" altLang="en-US" sz="2400" b="1" dirty="0">
                <a:latin typeface="+mn-ea"/>
                <a:cs typeface="ＭＳ 明朝" charset="-128"/>
              </a:rPr>
              <a:t>❶</a:t>
            </a:r>
            <a:r>
              <a:rPr lang="en-US" altLang="ja-JP" sz="2400" b="1" dirty="0">
                <a:latin typeface="+mn-ea"/>
                <a:cs typeface="ＭＳ 明朝" charset="-128"/>
              </a:rPr>
              <a:t>2012</a:t>
            </a:r>
            <a:r>
              <a:rPr lang="ja-JP" altLang="en-US" sz="2400" b="1" dirty="0">
                <a:latin typeface="+mn-ea"/>
                <a:cs typeface="ＭＳ 明朝" charset="-128"/>
              </a:rPr>
              <a:t>（</a:t>
            </a:r>
            <a:r>
              <a:rPr lang="en-US" altLang="ja-JP" sz="2400" b="1" dirty="0">
                <a:latin typeface="+mn-ea"/>
                <a:cs typeface="ＭＳ 明朝" charset="-128"/>
              </a:rPr>
              <a:t>H24)</a:t>
            </a:r>
            <a:r>
              <a:rPr lang="ja-JP" altLang="en-US" sz="2400" b="1" dirty="0">
                <a:latin typeface="+mn-ea"/>
                <a:cs typeface="ＭＳ 明朝" charset="-128"/>
              </a:rPr>
              <a:t>改正：</a:t>
            </a:r>
            <a:r>
              <a:rPr lang="ja-JP" altLang="en-US" sz="2400" b="1" dirty="0">
                <a:solidFill>
                  <a:srgbClr val="FF0000"/>
                </a:solidFill>
                <a:latin typeface="+mn-ea"/>
                <a:cs typeface="ＭＳ 明朝" charset="-128"/>
              </a:rPr>
              <a:t>社会保障・税一体改革大綱を閣議決定。消費税率の５％から</a:t>
            </a:r>
            <a:r>
              <a:rPr lang="en-US" altLang="ja-JP" sz="2400" b="1" dirty="0">
                <a:solidFill>
                  <a:srgbClr val="FF0000"/>
                </a:solidFill>
                <a:latin typeface="+mn-ea"/>
                <a:cs typeface="ＭＳ 明朝" charset="-128"/>
              </a:rPr>
              <a:t>10</a:t>
            </a:r>
            <a:r>
              <a:rPr lang="ja-JP" altLang="en-US" sz="2400" b="1" dirty="0">
                <a:solidFill>
                  <a:srgbClr val="FF0000"/>
                </a:solidFill>
                <a:latin typeface="+mn-ea"/>
                <a:cs typeface="ＭＳ 明朝" charset="-128"/>
              </a:rPr>
              <a:t>％への引上げ</a:t>
            </a:r>
            <a:r>
              <a:rPr lang="ja-JP" altLang="en-US" sz="2400" b="1" dirty="0">
                <a:latin typeface="+mn-ea"/>
                <a:cs typeface="ＭＳ 明朝" charset="-128"/>
              </a:rPr>
              <a:t>、年金機能強化法と被用者年金一元化法、国民年金法等改正法、年金生活者支援給付金法が成立した。</a:t>
            </a:r>
          </a:p>
          <a:p>
            <a:pPr marL="0" indent="0" eaLnBrk="1" hangingPunct="1">
              <a:lnSpc>
                <a:spcPct val="90000"/>
              </a:lnSpc>
              <a:buNone/>
            </a:pPr>
            <a:r>
              <a:rPr lang="ja-JP" altLang="en-US" sz="2400" b="1" dirty="0">
                <a:latin typeface="+mn-ea"/>
                <a:cs typeface="ＭＳ 明朝" charset="-128"/>
              </a:rPr>
              <a:t>①年金機能強化法：基礎年金国庫負担割合２分の１の恒久化、短時間労働者への厚生年金の適用拡大：週所定労働時間が</a:t>
            </a:r>
            <a:r>
              <a:rPr lang="en-US" altLang="ja-JP" sz="2400" b="1" dirty="0">
                <a:latin typeface="+mn-ea"/>
                <a:cs typeface="ＭＳ 明朝" charset="-128"/>
              </a:rPr>
              <a:t>20</a:t>
            </a:r>
            <a:r>
              <a:rPr lang="ja-JP" altLang="en-US" sz="2400" b="1" dirty="0">
                <a:latin typeface="+mn-ea"/>
                <a:cs typeface="ＭＳ 明朝" charset="-128"/>
              </a:rPr>
              <a:t>時間以上、賃金が月額</a:t>
            </a:r>
            <a:r>
              <a:rPr lang="en-US" altLang="ja-JP" sz="2400" b="1" dirty="0">
                <a:latin typeface="+mn-ea"/>
                <a:cs typeface="ＭＳ 明朝" charset="-128"/>
              </a:rPr>
              <a:t>88,000</a:t>
            </a:r>
            <a:r>
              <a:rPr lang="ja-JP" altLang="en-US" sz="2400" b="1" dirty="0">
                <a:latin typeface="+mn-ea"/>
                <a:cs typeface="ＭＳ 明朝" charset="-128"/>
              </a:rPr>
              <a:t>円（年収約</a:t>
            </a:r>
            <a:r>
              <a:rPr lang="en-US" altLang="ja-JP" sz="2400" b="1" dirty="0">
                <a:latin typeface="+mn-ea"/>
                <a:cs typeface="ＭＳ 明朝" charset="-128"/>
              </a:rPr>
              <a:t>106</a:t>
            </a:r>
            <a:r>
              <a:rPr lang="ja-JP" altLang="en-US" sz="2400" b="1" dirty="0">
                <a:latin typeface="+mn-ea"/>
                <a:cs typeface="ＭＳ 明朝" charset="-128"/>
              </a:rPr>
              <a:t>万円）以上、勤務期間が１年以上、学生は適用除外、従業員</a:t>
            </a:r>
            <a:r>
              <a:rPr lang="en-US" altLang="ja-JP" sz="2400" b="1" dirty="0">
                <a:latin typeface="+mn-ea"/>
                <a:cs typeface="ＭＳ 明朝" charset="-128"/>
              </a:rPr>
              <a:t>501</a:t>
            </a:r>
            <a:r>
              <a:rPr lang="ja-JP" altLang="en-US" sz="2400" b="1" dirty="0">
                <a:latin typeface="+mn-ea"/>
                <a:cs typeface="ＭＳ 明朝" charset="-128"/>
              </a:rPr>
              <a:t>人以上の企業のすべての要件に該当する場合に拡大。年金受給資格期間の</a:t>
            </a:r>
            <a:r>
              <a:rPr lang="en-US" altLang="ja-JP" sz="2400" b="1" dirty="0">
                <a:latin typeface="+mn-ea"/>
                <a:cs typeface="ＭＳ 明朝" charset="-128"/>
              </a:rPr>
              <a:t>25</a:t>
            </a:r>
            <a:r>
              <a:rPr lang="ja-JP" altLang="en-US" sz="2400" b="1" dirty="0">
                <a:latin typeface="+mn-ea"/>
                <a:cs typeface="ＭＳ 明朝" charset="-128"/>
              </a:rPr>
              <a:t>年から</a:t>
            </a:r>
            <a:r>
              <a:rPr lang="en-US" altLang="ja-JP" sz="2400" b="1" dirty="0">
                <a:latin typeface="+mn-ea"/>
                <a:cs typeface="ＭＳ 明朝" charset="-128"/>
              </a:rPr>
              <a:t>10</a:t>
            </a:r>
            <a:r>
              <a:rPr lang="ja-JP" altLang="en-US" sz="2400" b="1" dirty="0">
                <a:latin typeface="+mn-ea"/>
                <a:cs typeface="ＭＳ 明朝" charset="-128"/>
              </a:rPr>
              <a:t>年への短縮、産休期間中の社会保険料の免除：産前</a:t>
            </a:r>
            <a:r>
              <a:rPr lang="en-US" altLang="ja-JP" sz="2400" b="1" dirty="0">
                <a:latin typeface="+mn-ea"/>
                <a:cs typeface="ＭＳ 明朝" charset="-128"/>
              </a:rPr>
              <a:t>6</a:t>
            </a:r>
            <a:r>
              <a:rPr lang="ja-JP" altLang="en-US" sz="2400" b="1" dirty="0">
                <a:latin typeface="+mn-ea"/>
                <a:cs typeface="ＭＳ 明朝" charset="-128"/>
              </a:rPr>
              <a:t>週間・産後</a:t>
            </a:r>
            <a:r>
              <a:rPr lang="en-US" altLang="ja-JP" sz="2400" b="1" dirty="0">
                <a:latin typeface="+mn-ea"/>
                <a:cs typeface="ＭＳ 明朝" charset="-128"/>
              </a:rPr>
              <a:t>8</a:t>
            </a:r>
            <a:r>
              <a:rPr lang="ja-JP" altLang="en-US" sz="2400" b="1" dirty="0">
                <a:latin typeface="+mn-ea"/>
                <a:cs typeface="ＭＳ 明朝" charset="-128"/>
              </a:rPr>
              <a:t>週間の休業期間中の厚生年金の保険料を育休期間と同様に免除。父子家庭への遺族基礎年金の支給。</a:t>
            </a:r>
          </a:p>
        </p:txBody>
      </p:sp>
    </p:spTree>
    <p:extLst>
      <p:ext uri="{BB962C8B-B14F-4D97-AF65-F5344CB8AC3E}">
        <p14:creationId xmlns:p14="http://schemas.microsoft.com/office/powerpoint/2010/main" val="2352764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678288" cy="3960440"/>
          </a:xfrm>
        </p:spPr>
        <p:txBody>
          <a:bodyPr/>
          <a:lstStyle/>
          <a:p>
            <a:pPr marL="0" indent="0" eaLnBrk="1" hangingPunct="1">
              <a:lnSpc>
                <a:spcPct val="90000"/>
              </a:lnSpc>
              <a:buNone/>
            </a:pPr>
            <a:r>
              <a:rPr lang="ja-JP" altLang="en-US" sz="2400" b="1" dirty="0">
                <a:latin typeface="+mn-ea"/>
                <a:cs typeface="ＭＳ 明朝" charset="-128"/>
              </a:rPr>
              <a:t>②被用者年金一元化法</a:t>
            </a:r>
          </a:p>
          <a:p>
            <a:pPr marL="0" indent="0" eaLnBrk="1" hangingPunct="1">
              <a:lnSpc>
                <a:spcPct val="90000"/>
              </a:lnSpc>
              <a:buNone/>
            </a:pPr>
            <a:r>
              <a:rPr lang="ja-JP" altLang="en-US" sz="2400" b="1" dirty="0">
                <a:latin typeface="+mn-ea"/>
                <a:cs typeface="ＭＳ 明朝" charset="-128"/>
              </a:rPr>
              <a:t>　公的年金制度の一元化のため、国家公務員共済・地方公務員共済・私学教員共済を厚生年金に一元化に統合した。（</a:t>
            </a:r>
            <a:r>
              <a:rPr lang="en-US" altLang="ja-JP" sz="2400" b="1" dirty="0">
                <a:latin typeface="+mn-ea"/>
                <a:cs typeface="ＭＳ 明朝" charset="-128"/>
              </a:rPr>
              <a:t>2015</a:t>
            </a:r>
            <a:r>
              <a:rPr lang="ja-JP" altLang="en-US" sz="2400" b="1" dirty="0">
                <a:latin typeface="+mn-ea"/>
                <a:cs typeface="ＭＳ 明朝" charset="-128"/>
              </a:rPr>
              <a:t>年施行）</a:t>
            </a:r>
          </a:p>
          <a:p>
            <a:pPr marL="0" indent="0" eaLnBrk="1" hangingPunct="1">
              <a:lnSpc>
                <a:spcPct val="90000"/>
              </a:lnSpc>
              <a:buNone/>
            </a:pPr>
            <a:r>
              <a:rPr lang="ja-JP" altLang="en-US" sz="2400" b="1" dirty="0">
                <a:latin typeface="+mn-ea"/>
                <a:cs typeface="ＭＳ 明朝" charset="-128"/>
              </a:rPr>
              <a:t>③特例水準の解消：</a:t>
            </a:r>
            <a:r>
              <a:rPr lang="en-US" altLang="ja-JP" sz="2400" b="1" dirty="0">
                <a:latin typeface="+mn-ea"/>
                <a:cs typeface="ＭＳ 明朝" charset="-128"/>
              </a:rPr>
              <a:t>1999</a:t>
            </a:r>
            <a:r>
              <a:rPr lang="ja-JP" altLang="en-US" sz="2400" b="1" dirty="0">
                <a:latin typeface="+mn-ea"/>
                <a:cs typeface="ＭＳ 明朝" charset="-128"/>
              </a:rPr>
              <a:t>（</a:t>
            </a:r>
            <a:r>
              <a:rPr lang="en-US" altLang="ja-JP" sz="2400" b="1" dirty="0">
                <a:latin typeface="+mn-ea"/>
                <a:cs typeface="ＭＳ 明朝" charset="-128"/>
              </a:rPr>
              <a:t>H11)</a:t>
            </a:r>
            <a:r>
              <a:rPr lang="ja-JP" altLang="en-US" sz="2400" b="1" dirty="0">
                <a:latin typeface="+mn-ea"/>
                <a:cs typeface="ＭＳ 明朝" charset="-128"/>
              </a:rPr>
              <a:t>から</a:t>
            </a:r>
            <a:r>
              <a:rPr lang="en-US" altLang="ja-JP" sz="2400" b="1" dirty="0">
                <a:latin typeface="+mn-ea"/>
                <a:cs typeface="ＭＳ 明朝" charset="-128"/>
              </a:rPr>
              <a:t>2001</a:t>
            </a:r>
            <a:r>
              <a:rPr lang="ja-JP" altLang="en-US" sz="2400" b="1" dirty="0">
                <a:latin typeface="+mn-ea"/>
                <a:cs typeface="ＭＳ 明朝" charset="-128"/>
              </a:rPr>
              <a:t>（</a:t>
            </a:r>
            <a:r>
              <a:rPr lang="en-US" altLang="ja-JP" sz="2400" b="1" dirty="0">
                <a:latin typeface="+mn-ea"/>
                <a:cs typeface="ＭＳ 明朝" charset="-128"/>
              </a:rPr>
              <a:t>H13)</a:t>
            </a:r>
            <a:r>
              <a:rPr lang="ja-JP" altLang="en-US" sz="2400" b="1" dirty="0">
                <a:latin typeface="+mn-ea"/>
                <a:cs typeface="ＭＳ 明朝" charset="-128"/>
              </a:rPr>
              <a:t>の物価下落（デフレ）時に物価スライドを凍結した給付水準の特例（＋</a:t>
            </a:r>
            <a:r>
              <a:rPr lang="en-US" altLang="ja-JP" sz="2400" b="1" dirty="0">
                <a:latin typeface="+mn-ea"/>
                <a:cs typeface="ＭＳ 明朝" charset="-128"/>
              </a:rPr>
              <a:t>2.5</a:t>
            </a:r>
            <a:r>
              <a:rPr lang="ja-JP" altLang="en-US" sz="2400" b="1" dirty="0">
                <a:latin typeface="+mn-ea"/>
                <a:cs typeface="ＭＳ 明朝" charset="-128"/>
              </a:rPr>
              <a:t>％）を</a:t>
            </a:r>
            <a:r>
              <a:rPr lang="en-US" altLang="ja-JP" sz="2400" b="1" dirty="0">
                <a:latin typeface="+mn-ea"/>
                <a:cs typeface="ＭＳ 明朝" charset="-128"/>
              </a:rPr>
              <a:t>3</a:t>
            </a:r>
            <a:r>
              <a:rPr lang="ja-JP" altLang="en-US" sz="2400" b="1" dirty="0">
                <a:latin typeface="+mn-ea"/>
                <a:cs typeface="ＭＳ 明朝" charset="-128"/>
              </a:rPr>
              <a:t>年間掛けて解消する。</a:t>
            </a:r>
          </a:p>
          <a:p>
            <a:pPr marL="0" indent="0" eaLnBrk="1" hangingPunct="1">
              <a:lnSpc>
                <a:spcPct val="90000"/>
              </a:lnSpc>
              <a:buNone/>
            </a:pPr>
            <a:r>
              <a:rPr lang="ja-JP" altLang="en-US" sz="2400" b="1" dirty="0">
                <a:latin typeface="+mn-ea"/>
                <a:cs typeface="ＭＳ 明朝" charset="-128"/>
              </a:rPr>
              <a:t>④年金生活者支援給付金法</a:t>
            </a:r>
          </a:p>
          <a:p>
            <a:pPr marL="0" indent="0" eaLnBrk="1" hangingPunct="1">
              <a:lnSpc>
                <a:spcPct val="90000"/>
              </a:lnSpc>
              <a:buNone/>
            </a:pPr>
            <a:r>
              <a:rPr lang="ja-JP" altLang="en-US" sz="2400" b="1" dirty="0">
                <a:latin typeface="+mn-ea"/>
                <a:cs typeface="ＭＳ 明朝" charset="-128"/>
              </a:rPr>
              <a:t>　低所得の基礎年金受給者に月額</a:t>
            </a:r>
            <a:r>
              <a:rPr lang="en-US" altLang="ja-JP" sz="2400" b="1" dirty="0">
                <a:latin typeface="+mn-ea"/>
                <a:cs typeface="ＭＳ 明朝" charset="-128"/>
              </a:rPr>
              <a:t>5,000</a:t>
            </a:r>
            <a:r>
              <a:rPr lang="ja-JP" altLang="en-US" sz="2400" b="1" dirty="0">
                <a:latin typeface="+mn-ea"/>
                <a:cs typeface="ＭＳ 明朝" charset="-128"/>
              </a:rPr>
              <a:t>円を基準に補足的な給付を行うこととした（年金生活者支援給付金）（</a:t>
            </a:r>
            <a:r>
              <a:rPr lang="en-US" altLang="ja-JP" sz="2400" b="1" dirty="0">
                <a:latin typeface="+mn-ea"/>
                <a:cs typeface="ＭＳ 明朝" charset="-128"/>
              </a:rPr>
              <a:t>2019</a:t>
            </a:r>
            <a:r>
              <a:rPr lang="ja-JP" altLang="en-US" sz="2400" b="1" dirty="0">
                <a:latin typeface="+mn-ea"/>
                <a:cs typeface="ＭＳ 明朝" charset="-128"/>
              </a:rPr>
              <a:t>年施行）</a:t>
            </a:r>
          </a:p>
        </p:txBody>
      </p:sp>
    </p:spTree>
    <p:extLst>
      <p:ext uri="{BB962C8B-B14F-4D97-AF65-F5344CB8AC3E}">
        <p14:creationId xmlns:p14="http://schemas.microsoft.com/office/powerpoint/2010/main" val="16851532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95962" y="1700808"/>
            <a:ext cx="8462264" cy="4536504"/>
          </a:xfrm>
        </p:spPr>
        <p:txBody>
          <a:bodyPr/>
          <a:lstStyle/>
          <a:p>
            <a:pPr marL="0" indent="0" eaLnBrk="1" hangingPunct="1">
              <a:lnSpc>
                <a:spcPct val="90000"/>
              </a:lnSpc>
              <a:buNone/>
            </a:pPr>
            <a:r>
              <a:rPr lang="ja-JP" altLang="en-US" sz="2400" b="1" dirty="0">
                <a:latin typeface="+mn-ea"/>
                <a:cs typeface="ＭＳ 明朝" charset="-128"/>
              </a:rPr>
              <a:t>❷</a:t>
            </a:r>
            <a:r>
              <a:rPr lang="en-US" altLang="ja-JP" sz="2400" b="1" dirty="0">
                <a:latin typeface="+mn-ea"/>
                <a:cs typeface="ＭＳ 明朝" charset="-128"/>
              </a:rPr>
              <a:t>2016</a:t>
            </a:r>
            <a:r>
              <a:rPr lang="ja-JP" altLang="en-US" sz="2400" b="1" dirty="0">
                <a:latin typeface="+mn-ea"/>
                <a:cs typeface="ＭＳ 明朝" charset="-128"/>
              </a:rPr>
              <a:t>（</a:t>
            </a:r>
            <a:r>
              <a:rPr lang="en-US" altLang="ja-JP" sz="2400" b="1" dirty="0">
                <a:latin typeface="+mn-ea"/>
                <a:cs typeface="ＭＳ 明朝" charset="-128"/>
              </a:rPr>
              <a:t>H28)</a:t>
            </a:r>
            <a:r>
              <a:rPr lang="ja-JP" altLang="en-US" sz="2400" b="1" dirty="0">
                <a:latin typeface="+mn-ea"/>
                <a:cs typeface="ＭＳ 明朝" charset="-128"/>
              </a:rPr>
              <a:t>改正：公的年金制度の持続可能性の向上を図るための改正（</a:t>
            </a:r>
            <a:r>
              <a:rPr lang="ja-JP" altLang="en-US" sz="2400" b="1" dirty="0">
                <a:solidFill>
                  <a:srgbClr val="FF0000"/>
                </a:solidFill>
                <a:latin typeface="+mn-ea"/>
                <a:cs typeface="ＭＳ 明朝" charset="-128"/>
              </a:rPr>
              <a:t>持続可能性向上法</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①短時間労働者への厚生年金の適用拡大の促進；</a:t>
            </a:r>
            <a:r>
              <a:rPr lang="en-US" altLang="ja-JP" sz="2400" b="1" dirty="0">
                <a:latin typeface="+mn-ea"/>
                <a:cs typeface="ＭＳ 明朝" charset="-128"/>
              </a:rPr>
              <a:t>500</a:t>
            </a:r>
            <a:r>
              <a:rPr lang="ja-JP" altLang="en-US" sz="2400" b="1" dirty="0">
                <a:latin typeface="+mn-ea"/>
                <a:cs typeface="ＭＳ 明朝" charset="-128"/>
              </a:rPr>
              <a:t>人以下の企業でも労使合意に基づき厚生年金への加入を可能にした</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②国民年金第</a:t>
            </a:r>
            <a:r>
              <a:rPr lang="en-US" altLang="ja-JP" sz="2400" b="1" dirty="0">
                <a:latin typeface="+mn-ea"/>
                <a:cs typeface="ＭＳ 明朝" charset="-128"/>
              </a:rPr>
              <a:t>1</a:t>
            </a:r>
            <a:r>
              <a:rPr lang="ja-JP" altLang="en-US" sz="2400" b="1" dirty="0">
                <a:latin typeface="+mn-ea"/>
                <a:cs typeface="ＭＳ 明朝" charset="-128"/>
              </a:rPr>
              <a:t>号被保険者の産前・産後期間の保険料免除：出産予定日の前月から出産後</a:t>
            </a:r>
            <a:r>
              <a:rPr lang="en-US" altLang="ja-JP" sz="2400" b="1" dirty="0">
                <a:latin typeface="+mn-ea"/>
                <a:cs typeface="ＭＳ 明朝" charset="-128"/>
              </a:rPr>
              <a:t>2</a:t>
            </a:r>
            <a:r>
              <a:rPr lang="ja-JP" altLang="en-US" sz="2400" b="1" dirty="0">
                <a:latin typeface="+mn-ea"/>
                <a:cs typeface="ＭＳ 明朝" charset="-128"/>
              </a:rPr>
              <a:t>ヶ月まで免除）</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➂年金額改定ルールの見直し：マクロ経済スライドについて、年金の給付の名目額が前年度を下回らない措置を維持しつつ、賃金・物価上昇の範囲内で前年度までの未調整分を含めて調整する措置（いわゆるキャリーオーバーの仕組み）を導入、賃金変動が物価変動を下回る場合に、賃金変動に合わせて年金額を改定する措置の徹底が図られた。</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378140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１</a:t>
            </a:r>
            <a:r>
              <a:rPr lang="en-US" altLang="ja-JP" sz="2400" dirty="0"/>
              <a:t>】</a:t>
            </a:r>
            <a:r>
              <a:rPr lang="ja-JP" altLang="en-US" sz="2400" dirty="0"/>
              <a:t>最近の改正</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02312" y="1700808"/>
            <a:ext cx="8941688" cy="5112568"/>
          </a:xfrm>
        </p:spPr>
        <p:txBody>
          <a:bodyPr/>
          <a:lstStyle/>
          <a:p>
            <a:pPr marL="0" indent="0" eaLnBrk="1" hangingPunct="1">
              <a:lnSpc>
                <a:spcPct val="90000"/>
              </a:lnSpc>
              <a:buNone/>
            </a:pPr>
            <a:r>
              <a:rPr lang="ja-JP" altLang="en-US" sz="2400" b="1" dirty="0">
                <a:latin typeface="+mn-ea"/>
                <a:cs typeface="ＭＳ 明朝" charset="-128"/>
              </a:rPr>
              <a:t>❸</a:t>
            </a: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改正：年金制度の機能強化のための改正</a:t>
            </a:r>
          </a:p>
          <a:p>
            <a:pPr marL="0" indent="0" eaLnBrk="1" hangingPunct="1">
              <a:lnSpc>
                <a:spcPct val="90000"/>
              </a:lnSpc>
              <a:buNone/>
            </a:pPr>
            <a:r>
              <a:rPr lang="ja-JP" altLang="en-US" sz="2400" b="1" dirty="0">
                <a:latin typeface="+mn-ea"/>
                <a:cs typeface="ＭＳ 明朝" charset="-128"/>
              </a:rPr>
              <a:t>①短時間労働者への厚生年金の適用拡大の促進：事業所規模を従業員規模</a:t>
            </a:r>
            <a:r>
              <a:rPr lang="en-US" altLang="ja-JP" sz="2400" b="1" dirty="0">
                <a:latin typeface="+mn-ea"/>
                <a:cs typeface="ＭＳ 明朝" charset="-128"/>
              </a:rPr>
              <a:t>500</a:t>
            </a:r>
            <a:r>
              <a:rPr lang="ja-JP" altLang="en-US" sz="2400" b="1" dirty="0">
                <a:latin typeface="+mn-ea"/>
                <a:cs typeface="ＭＳ 明朝" charset="-128"/>
              </a:rPr>
              <a:t>人超⇒</a:t>
            </a:r>
            <a:r>
              <a:rPr lang="en-US" altLang="ja-JP" sz="2400" b="1" dirty="0">
                <a:latin typeface="+mn-ea"/>
                <a:cs typeface="ＭＳ 明朝" charset="-128"/>
              </a:rPr>
              <a:t>100</a:t>
            </a:r>
            <a:r>
              <a:rPr lang="ja-JP" altLang="en-US" sz="2400" b="1" dirty="0">
                <a:latin typeface="+mn-ea"/>
                <a:cs typeface="ＭＳ 明朝" charset="-128"/>
              </a:rPr>
              <a:t>人超（</a:t>
            </a:r>
            <a:r>
              <a:rPr lang="en-US" altLang="ja-JP" sz="2400" b="1" dirty="0">
                <a:latin typeface="+mn-ea"/>
                <a:cs typeface="ＭＳ 明朝" charset="-128"/>
              </a:rPr>
              <a:t>2022</a:t>
            </a:r>
            <a:r>
              <a:rPr lang="ja-JP" altLang="en-US" sz="2400" b="1" dirty="0">
                <a:latin typeface="+mn-ea"/>
                <a:cs typeface="ＭＳ 明朝" charset="-128"/>
              </a:rPr>
              <a:t>年）⇒</a:t>
            </a:r>
            <a:r>
              <a:rPr lang="en-US" altLang="ja-JP" sz="2400" b="1" dirty="0">
                <a:latin typeface="+mn-ea"/>
                <a:cs typeface="ＭＳ 明朝" charset="-128"/>
              </a:rPr>
              <a:t>50</a:t>
            </a:r>
            <a:r>
              <a:rPr lang="ja-JP" altLang="en-US" sz="2400" b="1" dirty="0">
                <a:latin typeface="+mn-ea"/>
                <a:cs typeface="ＭＳ 明朝" charset="-128"/>
              </a:rPr>
              <a:t>人超（</a:t>
            </a:r>
            <a:r>
              <a:rPr lang="en-US" altLang="ja-JP" sz="2400" b="1" dirty="0">
                <a:latin typeface="+mn-ea"/>
                <a:cs typeface="ＭＳ 明朝" charset="-128"/>
              </a:rPr>
              <a:t>2024</a:t>
            </a:r>
            <a:r>
              <a:rPr lang="ja-JP" altLang="en-US" sz="2400" b="1" dirty="0">
                <a:latin typeface="+mn-ea"/>
                <a:cs typeface="ＭＳ 明朝" charset="-128"/>
              </a:rPr>
              <a:t>年）②在職老齢年金の見直し：</a:t>
            </a:r>
            <a:r>
              <a:rPr lang="en-US" altLang="ja-JP" sz="2400" b="1" dirty="0">
                <a:latin typeface="+mn-ea"/>
                <a:cs typeface="ＭＳ 明朝" charset="-128"/>
              </a:rPr>
              <a:t>60</a:t>
            </a:r>
            <a:r>
              <a:rPr lang="ja-JP" altLang="en-US" sz="2400" b="1" dirty="0">
                <a:latin typeface="+mn-ea"/>
                <a:cs typeface="ＭＳ 明朝" charset="-128"/>
              </a:rPr>
              <a:t>歳代前半を対象に在職老齢年金（低在老）の支給停止にならない範囲を拡大する（賃金と年金の合計額の基準を</a:t>
            </a:r>
            <a:r>
              <a:rPr lang="en-US" altLang="ja-JP" sz="2400" b="1" dirty="0">
                <a:latin typeface="+mn-ea"/>
                <a:cs typeface="ＭＳ 明朝" charset="-128"/>
              </a:rPr>
              <a:t>28</a:t>
            </a:r>
            <a:r>
              <a:rPr lang="ja-JP" altLang="en-US" sz="2400" b="1" dirty="0">
                <a:latin typeface="+mn-ea"/>
                <a:cs typeface="ＭＳ 明朝" charset="-128"/>
              </a:rPr>
              <a:t>万円⇒</a:t>
            </a:r>
            <a:r>
              <a:rPr lang="en-US" altLang="ja-JP" sz="2400" b="1" dirty="0">
                <a:latin typeface="+mn-ea"/>
                <a:cs typeface="ＭＳ 明朝" charset="-128"/>
              </a:rPr>
              <a:t>47</a:t>
            </a:r>
            <a:r>
              <a:rPr lang="ja-JP" altLang="en-US" sz="2400" b="1" dirty="0">
                <a:latin typeface="+mn-ea"/>
                <a:cs typeface="ＭＳ 明朝" charset="-128"/>
              </a:rPr>
              <a:t>万円に引上。</a:t>
            </a:r>
          </a:p>
          <a:p>
            <a:pPr marL="0" indent="0" eaLnBrk="1" hangingPunct="1">
              <a:lnSpc>
                <a:spcPct val="90000"/>
              </a:lnSpc>
              <a:buNone/>
            </a:pPr>
            <a:r>
              <a:rPr lang="ja-JP" altLang="en-US" sz="2400" b="1" dirty="0">
                <a:latin typeface="+mn-ea"/>
                <a:cs typeface="ＭＳ 明朝" charset="-128"/>
              </a:rPr>
              <a:t>➂受給開始時期の選択肢の拡大：</a:t>
            </a:r>
            <a:r>
              <a:rPr lang="en-US" altLang="ja-JP" sz="2400" b="1" dirty="0">
                <a:latin typeface="+mn-ea"/>
                <a:cs typeface="ＭＳ 明朝" charset="-128"/>
              </a:rPr>
              <a:t>60</a:t>
            </a:r>
            <a:r>
              <a:rPr lang="ja-JP" altLang="en-US" sz="2400" b="1" dirty="0">
                <a:latin typeface="+mn-ea"/>
                <a:cs typeface="ＭＳ 明朝" charset="-128"/>
              </a:rPr>
              <a:t>歳から</a:t>
            </a:r>
            <a:r>
              <a:rPr lang="en-US" altLang="ja-JP" sz="2400" b="1" dirty="0">
                <a:latin typeface="+mn-ea"/>
                <a:cs typeface="ＭＳ 明朝" charset="-128"/>
              </a:rPr>
              <a:t>70</a:t>
            </a:r>
            <a:r>
              <a:rPr lang="ja-JP" altLang="en-US" sz="2400" b="1" dirty="0">
                <a:latin typeface="+mn-ea"/>
                <a:cs typeface="ＭＳ 明朝" charset="-128"/>
              </a:rPr>
              <a:t>歳の間を、</a:t>
            </a:r>
            <a:r>
              <a:rPr lang="en-US" altLang="ja-JP" sz="2400" b="1" dirty="0">
                <a:latin typeface="+mn-ea"/>
                <a:cs typeface="ＭＳ 明朝" charset="-128"/>
              </a:rPr>
              <a:t>60</a:t>
            </a:r>
            <a:r>
              <a:rPr lang="ja-JP" altLang="en-US" sz="2400" b="1" dirty="0">
                <a:latin typeface="+mn-ea"/>
                <a:cs typeface="ＭＳ 明朝" charset="-128"/>
              </a:rPr>
              <a:t>歳から</a:t>
            </a:r>
            <a:r>
              <a:rPr lang="en-US" altLang="ja-JP" sz="2400" b="1" dirty="0">
                <a:latin typeface="+mn-ea"/>
                <a:cs typeface="ＭＳ 明朝" charset="-128"/>
              </a:rPr>
              <a:t>75</a:t>
            </a:r>
            <a:r>
              <a:rPr lang="ja-JP" altLang="en-US" sz="2400" b="1" dirty="0">
                <a:latin typeface="+mn-ea"/>
                <a:cs typeface="ＭＳ 明朝" charset="-128"/>
              </a:rPr>
              <a:t>歳の間に拡大。繰り上げ減額率を引下。</a:t>
            </a:r>
          </a:p>
          <a:p>
            <a:pPr marL="0" indent="0" eaLnBrk="1" hangingPunct="1">
              <a:lnSpc>
                <a:spcPct val="90000"/>
              </a:lnSpc>
              <a:buNone/>
            </a:pPr>
            <a:r>
              <a:rPr lang="ja-JP" altLang="en-US" sz="2400" b="1" dirty="0">
                <a:latin typeface="+mn-ea"/>
                <a:cs typeface="ＭＳ 明朝" charset="-128"/>
              </a:rPr>
              <a:t>④確定拠出年金の加入要件：加入可能年齢を企業型確定拠出年金は</a:t>
            </a:r>
            <a:r>
              <a:rPr lang="en-US" altLang="ja-JP" sz="2400" b="1" dirty="0">
                <a:latin typeface="+mn-ea"/>
                <a:cs typeface="ＭＳ 明朝" charset="-128"/>
              </a:rPr>
              <a:t>60</a:t>
            </a:r>
            <a:r>
              <a:rPr lang="ja-JP" altLang="en-US" sz="2400" b="1" dirty="0">
                <a:latin typeface="+mn-ea"/>
                <a:cs typeface="ＭＳ 明朝" charset="-128"/>
              </a:rPr>
              <a:t>歳未満⇒</a:t>
            </a:r>
            <a:r>
              <a:rPr lang="en-US" altLang="ja-JP" sz="2400" b="1" dirty="0">
                <a:latin typeface="+mn-ea"/>
                <a:cs typeface="ＭＳ 明朝" charset="-128"/>
              </a:rPr>
              <a:t>70</a:t>
            </a:r>
            <a:r>
              <a:rPr lang="ja-JP" altLang="en-US" sz="2400" b="1" dirty="0">
                <a:latin typeface="+mn-ea"/>
                <a:cs typeface="ＭＳ 明朝" charset="-128"/>
              </a:rPr>
              <a:t>歳未満、個人型確定拠出年金は</a:t>
            </a:r>
            <a:r>
              <a:rPr lang="en-US" altLang="ja-JP" sz="2400" b="1" dirty="0">
                <a:latin typeface="+mn-ea"/>
                <a:cs typeface="ＭＳ 明朝" charset="-128"/>
              </a:rPr>
              <a:t>60</a:t>
            </a:r>
            <a:r>
              <a:rPr lang="ja-JP" altLang="en-US" sz="2400" b="1" dirty="0">
                <a:latin typeface="+mn-ea"/>
                <a:cs typeface="ＭＳ 明朝" charset="-128"/>
              </a:rPr>
              <a:t>歳未満⇒</a:t>
            </a:r>
            <a:r>
              <a:rPr lang="en-US" altLang="ja-JP" sz="2400" b="1" dirty="0">
                <a:latin typeface="+mn-ea"/>
                <a:cs typeface="ＭＳ 明朝" charset="-128"/>
              </a:rPr>
              <a:t>65</a:t>
            </a:r>
            <a:r>
              <a:rPr lang="ja-JP" altLang="en-US" sz="2400" b="1" dirty="0">
                <a:latin typeface="+mn-ea"/>
                <a:cs typeface="ＭＳ 明朝" charset="-128"/>
              </a:rPr>
              <a:t>歳未満</a:t>
            </a:r>
          </a:p>
          <a:p>
            <a:pPr marL="0" indent="0" eaLnBrk="1" hangingPunct="1">
              <a:lnSpc>
                <a:spcPct val="90000"/>
              </a:lnSpc>
              <a:buNone/>
            </a:pPr>
            <a:r>
              <a:rPr lang="ja-JP" altLang="en-US" sz="2400" b="1" dirty="0">
                <a:latin typeface="+mn-ea"/>
                <a:cs typeface="ＭＳ 明朝" charset="-128"/>
              </a:rPr>
              <a:t>⑤その他：未婚のひとり親・寡夫に国民年金の申請全額免除基準に追加。短期滞在の外国人に対する脱退一時金の支給上限年数を</a:t>
            </a:r>
            <a:r>
              <a:rPr lang="en-US" altLang="ja-JP" sz="2400" b="1" dirty="0">
                <a:latin typeface="+mn-ea"/>
                <a:cs typeface="ＭＳ 明朝" charset="-128"/>
              </a:rPr>
              <a:t>3</a:t>
            </a:r>
            <a:r>
              <a:rPr lang="ja-JP" altLang="en-US" sz="2400" b="1" dirty="0">
                <a:latin typeface="+mn-ea"/>
                <a:cs typeface="ＭＳ 明朝" charset="-128"/>
              </a:rPr>
              <a:t>年から</a:t>
            </a:r>
            <a:r>
              <a:rPr lang="en-US" altLang="ja-JP" sz="2400" b="1" dirty="0">
                <a:latin typeface="+mn-ea"/>
                <a:cs typeface="ＭＳ 明朝" charset="-128"/>
              </a:rPr>
              <a:t>5</a:t>
            </a:r>
            <a:r>
              <a:rPr lang="ja-JP" altLang="en-US" sz="2400" b="1" dirty="0">
                <a:latin typeface="+mn-ea"/>
                <a:cs typeface="ＭＳ 明朝" charset="-128"/>
              </a:rPr>
              <a:t>年に</a:t>
            </a: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2571312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２</a:t>
            </a:r>
            <a:r>
              <a:rPr lang="en-US" altLang="ja-JP" sz="2400" dirty="0"/>
              <a:t>】</a:t>
            </a:r>
            <a:r>
              <a:rPr lang="ja-JP" altLang="en-US" sz="2400" dirty="0"/>
              <a:t>年金制度の課題</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005101" cy="904274"/>
          </a:xfrm>
        </p:spPr>
        <p:txBody>
          <a:bodyPr/>
          <a:lstStyle/>
          <a:p>
            <a:pPr marL="0" indent="0" eaLnBrk="1" hangingPunct="1">
              <a:lnSpc>
                <a:spcPct val="90000"/>
              </a:lnSpc>
              <a:buNone/>
            </a:pPr>
            <a:r>
              <a:rPr lang="ja-JP" altLang="en-US" sz="2400" b="1" dirty="0">
                <a:latin typeface="+mn-ea"/>
                <a:cs typeface="ＭＳ 明朝" charset="-128"/>
              </a:rPr>
              <a:t>❶世代間格差：</a:t>
            </a:r>
            <a:r>
              <a:rPr lang="en-US" altLang="ja-JP" sz="2400" b="1" dirty="0">
                <a:latin typeface="+mn-ea"/>
                <a:cs typeface="ＭＳ 明朝" charset="-128"/>
              </a:rPr>
              <a:t>2004</a:t>
            </a:r>
            <a:r>
              <a:rPr lang="ja-JP" altLang="en-US" sz="2400" b="1" dirty="0">
                <a:latin typeface="+mn-ea"/>
                <a:cs typeface="ＭＳ 明朝" charset="-128"/>
              </a:rPr>
              <a:t>（</a:t>
            </a:r>
            <a:r>
              <a:rPr lang="en-US" altLang="ja-JP" sz="2400" b="1" dirty="0">
                <a:latin typeface="+mn-ea"/>
                <a:cs typeface="ＭＳ 明朝" charset="-128"/>
              </a:rPr>
              <a:t>H16 )</a:t>
            </a:r>
            <a:r>
              <a:rPr lang="ja-JP" altLang="en-US" sz="2400" b="1" dirty="0">
                <a:latin typeface="+mn-ea"/>
                <a:cs typeface="ＭＳ 明朝" charset="-128"/>
              </a:rPr>
              <a:t>年の改正負担の収入の</a:t>
            </a:r>
            <a:r>
              <a:rPr lang="en-US" altLang="ja-JP" sz="2400" b="1" dirty="0">
                <a:latin typeface="+mn-ea"/>
                <a:cs typeface="ＭＳ 明朝" charset="-128"/>
              </a:rPr>
              <a:t>2</a:t>
            </a:r>
            <a:r>
              <a:rPr lang="ja-JP" altLang="en-US" sz="2400" b="1" dirty="0">
                <a:latin typeface="+mn-ea"/>
                <a:cs typeface="ＭＳ 明朝" charset="-128"/>
              </a:rPr>
              <a:t>割、給付は所得代替率で</a:t>
            </a:r>
            <a:r>
              <a:rPr lang="en-US" altLang="ja-JP" sz="2400" b="1" dirty="0">
                <a:latin typeface="+mn-ea"/>
                <a:cs typeface="ＭＳ 明朝" charset="-128"/>
              </a:rPr>
              <a:t>5</a:t>
            </a:r>
            <a:r>
              <a:rPr lang="ja-JP" altLang="en-US" sz="2400" b="1" dirty="0">
                <a:latin typeface="+mn-ea"/>
                <a:cs typeface="ＭＳ 明朝" charset="-128"/>
              </a:rPr>
              <a:t>割、自動的に調整するマクロ経済スライドを導入。年金財政の安定化は実現。「年金は払い損になり、将来はもらえないのではないか」という不安。＊上の世代ほど負担に対する給付倍率が高い（給付負担倍率）過去の低い所得水準＋親世代の私的扶養。現在の現役世代＝高い所得水準＋親世代の私的扶養なし。</a:t>
            </a:r>
          </a:p>
          <a:p>
            <a:pPr marL="0" indent="0" eaLnBrk="1" hangingPunct="1">
              <a:lnSpc>
                <a:spcPct val="90000"/>
              </a:lnSpc>
              <a:buNone/>
            </a:pPr>
            <a:r>
              <a:rPr lang="ja-JP" altLang="en-US" sz="2400" b="1" dirty="0">
                <a:latin typeface="+mn-ea"/>
                <a:cs typeface="ＭＳ 明朝" charset="-128"/>
              </a:rPr>
              <a:t>❷少子化対策と高齢者雇用の推進：少子化対策（年金を支える世代を増やす）、高齢者雇用の推進（受給者から支える側に回る）</a:t>
            </a:r>
          </a:p>
          <a:p>
            <a:pPr marL="0" indent="0" eaLnBrk="1" hangingPunct="1">
              <a:lnSpc>
                <a:spcPct val="90000"/>
              </a:lnSpc>
              <a:buNone/>
            </a:pPr>
            <a:r>
              <a:rPr lang="ja-JP" altLang="en-US" sz="2400" b="1" dirty="0">
                <a:latin typeface="+mn-ea"/>
                <a:cs typeface="ＭＳ 明朝" charset="-128"/>
              </a:rPr>
              <a:t>❸世代内分配：非正規労働者・不安定雇用・失業者の増加。国民年金のみ。保険料の支払いができない。共稼ぎの増加⇒専業主婦・第３号被保険者制度への批判。</a:t>
            </a:r>
          </a:p>
        </p:txBody>
      </p:sp>
    </p:spTree>
    <p:extLst>
      <p:ext uri="{BB962C8B-B14F-4D97-AF65-F5344CB8AC3E}">
        <p14:creationId xmlns:p14="http://schemas.microsoft.com/office/powerpoint/2010/main" val="42667280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7208" y="436712"/>
            <a:ext cx="7739773" cy="1156302"/>
          </a:xfrm>
        </p:spPr>
        <p:txBody>
          <a:bodyPr anchor="ctr"/>
          <a:lstStyle/>
          <a:p>
            <a:pPr algn="ctr" eaLnBrk="1" hangingPunct="1">
              <a:lnSpc>
                <a:spcPct val="90000"/>
              </a:lnSpc>
            </a:pPr>
            <a:br>
              <a:rPr lang="en-US" altLang="ja-JP" sz="2800" dirty="0"/>
            </a:br>
            <a:br>
              <a:rPr lang="en-US" altLang="ja-JP" sz="2800" dirty="0"/>
            </a:br>
            <a:br>
              <a:rPr lang="en-US" altLang="ja-JP" sz="2800" dirty="0"/>
            </a:br>
            <a:r>
              <a:rPr lang="ja-JP" altLang="en-US" sz="2400" dirty="0"/>
              <a:t>第</a:t>
            </a:r>
            <a:r>
              <a:rPr lang="en-US" altLang="ja-JP" sz="2400" dirty="0"/>
              <a:t>3</a:t>
            </a:r>
            <a:r>
              <a:rPr lang="ja-JP" altLang="en-US" sz="2400" dirty="0"/>
              <a:t>節 年金制度の概要</a:t>
            </a:r>
            <a:br>
              <a:rPr lang="ja-JP" altLang="en-US" sz="2400" dirty="0"/>
            </a:br>
            <a:r>
              <a:rPr lang="ja-JP" altLang="en-US" sz="2400" dirty="0"/>
              <a:t> ６</a:t>
            </a:r>
            <a:r>
              <a:rPr lang="en-US" altLang="ja-JP" sz="2400" dirty="0"/>
              <a:t>.</a:t>
            </a:r>
            <a:r>
              <a:rPr lang="ja-JP" altLang="en-US" sz="2400" dirty="0"/>
              <a:t>最近の改正と課題</a:t>
            </a:r>
            <a:br>
              <a:rPr lang="ja-JP" altLang="en-US" sz="2400" dirty="0"/>
            </a:br>
            <a:r>
              <a:rPr lang="en-US" altLang="ja-JP" sz="2400" dirty="0"/>
              <a:t>【</a:t>
            </a:r>
            <a:r>
              <a:rPr lang="ja-JP" altLang="en-US" sz="2400" dirty="0"/>
              <a:t>２</a:t>
            </a:r>
            <a:r>
              <a:rPr lang="en-US" altLang="ja-JP" sz="2400" dirty="0"/>
              <a:t>】</a:t>
            </a:r>
            <a:r>
              <a:rPr lang="ja-JP" altLang="en-US" sz="2400" dirty="0"/>
              <a:t>年金制度の課題</a:t>
            </a:r>
            <a:br>
              <a:rPr lang="ja-JP" altLang="en-US"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6200" y="1700808"/>
            <a:ext cx="8005101" cy="904274"/>
          </a:xfrm>
        </p:spPr>
        <p:txBody>
          <a:bodyPr/>
          <a:lstStyle/>
          <a:p>
            <a:pPr marL="0" indent="0" eaLnBrk="1" hangingPunct="1">
              <a:lnSpc>
                <a:spcPct val="90000"/>
              </a:lnSpc>
              <a:buNone/>
            </a:pPr>
            <a:r>
              <a:rPr lang="ja-JP" altLang="en-US" sz="2400" b="1" dirty="0">
                <a:latin typeface="+mn-ea"/>
                <a:cs typeface="ＭＳ 明朝" charset="-128"/>
              </a:rPr>
              <a:t>❹年金の財政方式と財政見通し</a:t>
            </a:r>
          </a:p>
          <a:p>
            <a:pPr marL="0" indent="0" eaLnBrk="1" hangingPunct="1">
              <a:lnSpc>
                <a:spcPct val="90000"/>
              </a:lnSpc>
              <a:buNone/>
            </a:pPr>
            <a:r>
              <a:rPr lang="ja-JP" altLang="en-US" sz="2400" b="1" dirty="0">
                <a:latin typeface="+mn-ea"/>
                <a:cs typeface="ＭＳ 明朝" charset="-128"/>
              </a:rPr>
              <a:t>　税方式化論・積立方式化論・民営化論、デフレ下のマクロ経済スライドの一時凍結など＝基礎的生活の確保がむずかしくなっている、基礎年金水準の見直しや公的扶助との関係の整理が必要</a:t>
            </a:r>
          </a:p>
          <a:p>
            <a:pPr marL="0" indent="0" eaLnBrk="1" hangingPunct="1">
              <a:lnSpc>
                <a:spcPct val="90000"/>
              </a:lnSpc>
              <a:buNone/>
            </a:pPr>
            <a:r>
              <a:rPr lang="ja-JP" altLang="en-US" sz="2400" b="1" dirty="0">
                <a:latin typeface="+mn-ea"/>
                <a:cs typeface="ＭＳ 明朝" charset="-128"/>
              </a:rPr>
              <a:t>➎公的年金の分担</a:t>
            </a:r>
          </a:p>
          <a:p>
            <a:pPr marL="0" indent="0" eaLnBrk="1" hangingPunct="1">
              <a:lnSpc>
                <a:spcPct val="90000"/>
              </a:lnSpc>
              <a:buNone/>
            </a:pPr>
            <a:r>
              <a:rPr lang="ja-JP" altLang="en-US" sz="2400" b="1" dirty="0">
                <a:latin typeface="+mn-ea"/>
                <a:cs typeface="ＭＳ 明朝" charset="-128"/>
              </a:rPr>
              <a:t>現行制度は、公的年金と私的年金の組み合わせが基本。資産の取り崩しなども合わせ保障する仕組み。中小企業労働者などへ中所得者の個人年金支援の強化など。</a:t>
            </a:r>
          </a:p>
        </p:txBody>
      </p:sp>
    </p:spTree>
    <p:extLst>
      <p:ext uri="{BB962C8B-B14F-4D97-AF65-F5344CB8AC3E}">
        <p14:creationId xmlns:p14="http://schemas.microsoft.com/office/powerpoint/2010/main" val="13423435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お休みなどが入りかなり先</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endParaRPr lang="en-US" altLang="ja-JP" sz="3200" dirty="0"/>
          </a:p>
          <a:p>
            <a:pPr marL="0" indent="0">
              <a:buNone/>
            </a:pPr>
            <a:r>
              <a:rPr lang="en-US" altLang="ja-JP" sz="3200" dirty="0"/>
              <a:t>5. 11</a:t>
            </a:r>
            <a:r>
              <a:rPr lang="ja-JP" altLang="en-US" sz="3200" dirty="0"/>
              <a:t>月</a:t>
            </a:r>
            <a:r>
              <a:rPr lang="en-US" altLang="ja-JP" sz="3200" dirty="0"/>
              <a:t>11</a:t>
            </a:r>
            <a:r>
              <a:rPr lang="ja-JP" altLang="en-US" sz="3200" dirty="0"/>
              <a:t>日</a:t>
            </a:r>
            <a:r>
              <a:rPr lang="en-US" altLang="ja-JP" sz="3200" dirty="0"/>
              <a:t>【</a:t>
            </a:r>
            <a:r>
              <a:rPr lang="ja-JP" altLang="en-US" sz="3200" dirty="0"/>
              <a:t>医療保険制度の沿革と概要</a:t>
            </a:r>
            <a:r>
              <a:rPr lang="en-US" altLang="ja-JP" sz="3200" dirty="0"/>
              <a:t>】</a:t>
            </a:r>
            <a:r>
              <a:rPr lang="ja-JP" altLang="en-US" sz="3200" dirty="0"/>
              <a:t>日本の医療保険制度の歴史的変遷、全体像</a:t>
            </a:r>
          </a:p>
          <a:p>
            <a:pPr marL="0" indent="0">
              <a:buNone/>
            </a:pPr>
            <a:r>
              <a:rPr lang="ja-JP" altLang="en-US" sz="3200" dirty="0"/>
              <a:t>第</a:t>
            </a:r>
            <a:r>
              <a:rPr lang="en-US" altLang="ja-JP" sz="3200" dirty="0"/>
              <a:t>5</a:t>
            </a:r>
            <a:r>
              <a:rPr lang="ja-JP" altLang="en-US" sz="3200" dirty="0"/>
              <a:t>章社会保障制度の体系第１節医療保険制度の概要</a:t>
            </a:r>
            <a:r>
              <a:rPr lang="en-US" altLang="ja-JP" sz="3200" dirty="0"/>
              <a:t>(1)</a:t>
            </a:r>
            <a:r>
              <a:rPr lang="ja-JP" altLang="en-US" sz="3200" dirty="0"/>
              <a:t>公的医療保険の体系</a:t>
            </a:r>
            <a:r>
              <a:rPr lang="en-US" altLang="ja-JP" sz="3200" dirty="0"/>
              <a:t>(3)</a:t>
            </a:r>
            <a:r>
              <a:rPr lang="ja-JP" altLang="en-US" sz="3200" dirty="0"/>
              <a:t>公的医療保険の累計　</a:t>
            </a:r>
            <a:r>
              <a:rPr lang="en-US" altLang="ja-JP" sz="3200" dirty="0"/>
              <a:t>p.114-123</a:t>
            </a:r>
            <a:r>
              <a:rPr lang="ja-JP" altLang="en-US" sz="3200" dirty="0"/>
              <a:t>　</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719571" y="260648"/>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ja-JP" altLang="en-US" sz="2800" dirty="0"/>
              <a:t> </a:t>
            </a:r>
            <a:r>
              <a:rPr lang="en-US" altLang="ja-JP" sz="2800" dirty="0"/>
              <a:t>4.</a:t>
            </a:r>
            <a:r>
              <a:rPr lang="ja-JP" altLang="en-US" sz="2800" dirty="0"/>
              <a:t>年金財政</a:t>
            </a:r>
            <a:br>
              <a:rPr lang="ja-JP" altLang="en-US" sz="2800" dirty="0"/>
            </a:br>
            <a:r>
              <a:rPr lang="en-US" altLang="ja-JP" sz="2800" dirty="0"/>
              <a:t>【1】</a:t>
            </a:r>
            <a:r>
              <a:rPr lang="ja-JP" altLang="en-US" sz="2800" dirty="0"/>
              <a:t>年金の財政方式</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27645" y="1700808"/>
            <a:ext cx="8688709" cy="3888432"/>
          </a:xfrm>
        </p:spPr>
        <p:txBody>
          <a:bodyPr/>
          <a:lstStyle/>
          <a:p>
            <a:pPr marL="0" indent="0" eaLnBrk="1" hangingPunct="1">
              <a:lnSpc>
                <a:spcPct val="90000"/>
              </a:lnSpc>
              <a:buNone/>
            </a:pPr>
            <a:r>
              <a:rPr lang="ja-JP" altLang="en-US" sz="2400" b="1" dirty="0">
                <a:latin typeface="+mn-ea"/>
                <a:cs typeface="ＭＳ 明朝" charset="-128"/>
              </a:rPr>
              <a:t>❶社会保険方式と税方式</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社会保険方式 </a:t>
            </a:r>
            <a:r>
              <a:rPr lang="en-US" altLang="ja-JP" sz="2400" b="1" dirty="0">
                <a:latin typeface="+mn-ea"/>
                <a:cs typeface="ＭＳ 明朝" charset="-128"/>
              </a:rPr>
              <a:t>(</a:t>
            </a:r>
            <a:r>
              <a:rPr lang="ja-JP" altLang="en-US" sz="2400" b="1" dirty="0">
                <a:latin typeface="+mn-ea"/>
                <a:cs typeface="ＭＳ 明朝" charset="-128"/>
              </a:rPr>
              <a:t>拠出ベース</a:t>
            </a:r>
            <a:r>
              <a:rPr lang="en-US" altLang="ja-JP" sz="2400" b="1" dirty="0">
                <a:latin typeface="+mn-ea"/>
                <a:cs typeface="ＭＳ 明朝" charset="-128"/>
              </a:rPr>
              <a:t>) 】</a:t>
            </a:r>
            <a:r>
              <a:rPr lang="ja-JP" altLang="en-US" sz="2400" b="1" dirty="0">
                <a:latin typeface="+mn-ea"/>
                <a:cs typeface="ＭＳ 明朝" charset="-128"/>
              </a:rPr>
              <a:t>支払った保険料に応じ給付</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給付税方式（給付ベース）</a:t>
            </a:r>
            <a:r>
              <a:rPr lang="en-US" altLang="ja-JP" sz="2400" b="1" dirty="0">
                <a:latin typeface="+mn-ea"/>
                <a:cs typeface="ＭＳ 明朝" charset="-128"/>
              </a:rPr>
              <a:t>】</a:t>
            </a:r>
            <a:r>
              <a:rPr lang="ja-JP" altLang="en-US" sz="2400" b="1" dirty="0">
                <a:latin typeface="+mn-ea"/>
                <a:cs typeface="ＭＳ 明朝" charset="-128"/>
              </a:rPr>
              <a:t>ニーズ応じ給付。</a:t>
            </a:r>
          </a:p>
          <a:p>
            <a:pPr marL="0" indent="0" eaLnBrk="1" hangingPunct="1">
              <a:lnSpc>
                <a:spcPct val="90000"/>
              </a:lnSpc>
              <a:buNone/>
            </a:pPr>
            <a:r>
              <a:rPr lang="ja-JP" altLang="en-US" sz="2400" b="1" dirty="0">
                <a:solidFill>
                  <a:srgbClr val="FF0000"/>
                </a:solidFill>
                <a:latin typeface="+mn-ea"/>
                <a:cs typeface="ＭＳ 明朝" charset="-128"/>
              </a:rPr>
              <a:t> 現行の年金制度は</a:t>
            </a:r>
            <a:r>
              <a:rPr lang="en-US" altLang="ja-JP" sz="2400" b="1" dirty="0">
                <a:solidFill>
                  <a:srgbClr val="FF0000"/>
                </a:solidFill>
                <a:latin typeface="+mn-ea"/>
                <a:cs typeface="ＭＳ 明朝" charset="-128"/>
              </a:rPr>
              <a:t>A</a:t>
            </a:r>
            <a:r>
              <a:rPr lang="ja-JP" altLang="en-US" sz="2400" b="1" dirty="0">
                <a:solidFill>
                  <a:srgbClr val="FF0000"/>
                </a:solidFill>
                <a:latin typeface="+mn-ea"/>
                <a:cs typeface="ＭＳ 明朝" charset="-128"/>
              </a:rPr>
              <a:t>社会保険方式が</a:t>
            </a:r>
            <a:r>
              <a:rPr lang="ja-JP" altLang="en-US" sz="2400" b="1" dirty="0">
                <a:latin typeface="+mn-ea"/>
                <a:cs typeface="ＭＳ 明朝" charset="-128"/>
              </a:rPr>
              <a:t>基本（不足分を税方式で補う）であり</a:t>
            </a:r>
            <a:r>
              <a:rPr lang="ja-JP" altLang="en-US" sz="2400" b="1" dirty="0">
                <a:solidFill>
                  <a:srgbClr val="FF0000"/>
                </a:solidFill>
                <a:latin typeface="+mn-ea"/>
                <a:cs typeface="ＭＳ 明朝" charset="-128"/>
              </a:rPr>
              <a:t>負担額と給付額は必ずし比例しない</a:t>
            </a:r>
            <a:r>
              <a:rPr lang="ja-JP" altLang="en-US" sz="2400" b="1" dirty="0">
                <a:latin typeface="+mn-ea"/>
                <a:cs typeface="ＭＳ 明朝" charset="-128"/>
              </a:rPr>
              <a:t>。</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長所：拠出要件を満たせば給付されるので</a:t>
            </a:r>
            <a:r>
              <a:rPr lang="ja-JP" altLang="en-US" sz="2400" b="1" dirty="0">
                <a:solidFill>
                  <a:srgbClr val="FF0000"/>
                </a:solidFill>
                <a:latin typeface="+mn-ea"/>
                <a:cs typeface="ＭＳ 明朝" charset="-128"/>
              </a:rPr>
              <a:t>権利性が強い</a:t>
            </a:r>
            <a:r>
              <a:rPr lang="ja-JP" altLang="en-US" sz="2400" b="1" dirty="0">
                <a:latin typeface="+mn-ea"/>
                <a:cs typeface="ＭＳ 明朝" charset="-128"/>
              </a:rPr>
              <a:t>、一般に所得制限がなく</a:t>
            </a:r>
            <a:r>
              <a:rPr lang="ja-JP" altLang="en-US" sz="2400" b="1" dirty="0">
                <a:solidFill>
                  <a:srgbClr val="FF0000"/>
                </a:solidFill>
                <a:latin typeface="+mn-ea"/>
                <a:cs typeface="ＭＳ 明朝" charset="-128"/>
              </a:rPr>
              <a:t>普遍性が強い</a:t>
            </a:r>
            <a:r>
              <a:rPr lang="ja-JP" altLang="en-US" sz="2400" b="1" dirty="0">
                <a:latin typeface="+mn-ea"/>
                <a:cs typeface="ＭＳ 明朝" charset="-128"/>
              </a:rPr>
              <a:t>、</a:t>
            </a:r>
            <a:r>
              <a:rPr lang="ja-JP" altLang="en-US" sz="2400" b="1" dirty="0">
                <a:solidFill>
                  <a:srgbClr val="FF0000"/>
                </a:solidFill>
                <a:latin typeface="+mn-ea"/>
                <a:cs typeface="ＭＳ 明朝" charset="-128"/>
              </a:rPr>
              <a:t>財源が確保し易い</a:t>
            </a:r>
            <a:r>
              <a:rPr lang="ja-JP" altLang="en-US" sz="2400" b="1" dirty="0">
                <a:latin typeface="+mn-ea"/>
                <a:cs typeface="ＭＳ 明朝" charset="-128"/>
              </a:rPr>
              <a:t>、</a:t>
            </a:r>
            <a:r>
              <a:rPr lang="ja-JP" altLang="en-US" sz="2400" b="1" dirty="0">
                <a:solidFill>
                  <a:srgbClr val="FF0000"/>
                </a:solidFill>
                <a:latin typeface="+mn-ea"/>
                <a:cs typeface="ＭＳ 明朝" charset="-128"/>
              </a:rPr>
              <a:t>自主的な責任を涵養</a:t>
            </a:r>
            <a:r>
              <a:rPr lang="ja-JP" altLang="en-US" sz="2400" b="1" dirty="0">
                <a:latin typeface="+mn-ea"/>
                <a:cs typeface="ＭＳ 明朝" charset="-128"/>
              </a:rPr>
              <a:t>する。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短所：就労が不安定で収入がなく</a:t>
            </a:r>
            <a:r>
              <a:rPr lang="ja-JP" altLang="en-US" sz="2400" b="1" dirty="0">
                <a:solidFill>
                  <a:srgbClr val="0070C0"/>
                </a:solidFill>
                <a:latin typeface="+mn-ea"/>
                <a:cs typeface="ＭＳ 明朝" charset="-128"/>
              </a:rPr>
              <a:t>保険料を支払えない者の権利保障には限界がある</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A956949C-A81B-F687-09C7-3EE1BB40BCAA}"/>
              </a:ext>
            </a:extLst>
          </p:cNvPr>
          <p:cNvSpPr txBox="1"/>
          <p:nvPr/>
        </p:nvSpPr>
        <p:spPr>
          <a:xfrm>
            <a:off x="323366" y="5445224"/>
            <a:ext cx="8601572" cy="830997"/>
          </a:xfrm>
          <a:prstGeom prst="rect">
            <a:avLst/>
          </a:prstGeom>
          <a:noFill/>
        </p:spPr>
        <p:txBody>
          <a:bodyPr wrap="square" rtlCol="0">
            <a:spAutoFit/>
          </a:bodyPr>
          <a:lstStyle/>
          <a:p>
            <a:r>
              <a:rPr lang="ja-JP" altLang="en-US" sz="2400" b="1" dirty="0">
                <a:solidFill>
                  <a:srgbClr val="FF0000"/>
                </a:solidFill>
                <a:latin typeface="+mn-ea"/>
                <a:cs typeface="ＭＳ 明朝" charset="-128"/>
              </a:rPr>
              <a:t>＊国際的には社会保険方式が主流だが、税方式の国（オーストラリア、ニュージーランド、カナダなど）もある。</a:t>
            </a: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332656"/>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ja-JP" altLang="en-US" sz="2800" dirty="0"/>
              <a:t> </a:t>
            </a:r>
            <a:r>
              <a:rPr lang="en-US" altLang="ja-JP" sz="2800" dirty="0"/>
              <a:t>4.</a:t>
            </a:r>
            <a:r>
              <a:rPr lang="ja-JP" altLang="en-US" sz="2800" dirty="0"/>
              <a:t>年金財政</a:t>
            </a:r>
            <a:br>
              <a:rPr lang="ja-JP" altLang="en-US" sz="2800" dirty="0"/>
            </a:br>
            <a:r>
              <a:rPr lang="en-US" altLang="ja-JP" sz="2800" dirty="0"/>
              <a:t>【1】</a:t>
            </a:r>
            <a:r>
              <a:rPr lang="ja-JP" altLang="en-US" sz="2800" dirty="0"/>
              <a:t>年金の財政方式</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512" y="1700808"/>
            <a:ext cx="8623834" cy="4536504"/>
          </a:xfrm>
        </p:spPr>
        <p:txBody>
          <a:bodyPr/>
          <a:lstStyle/>
          <a:p>
            <a:pPr marL="0" indent="0" eaLnBrk="1" hangingPunct="1">
              <a:lnSpc>
                <a:spcPct val="90000"/>
              </a:lnSpc>
              <a:buNone/>
            </a:pPr>
            <a:r>
              <a:rPr lang="ja-JP" altLang="en-US" sz="2400" b="1" dirty="0">
                <a:latin typeface="+mn-ea"/>
                <a:cs typeface="ＭＳ 明朝" charset="-128"/>
              </a:rPr>
              <a:t>❷賦課方式と積立方式</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賦課方式</a:t>
            </a:r>
            <a:r>
              <a:rPr lang="en-US" altLang="ja-JP" sz="2400" b="1" dirty="0">
                <a:latin typeface="+mn-ea"/>
                <a:cs typeface="ＭＳ 明朝" charset="-128"/>
              </a:rPr>
              <a:t>】</a:t>
            </a:r>
            <a:r>
              <a:rPr lang="ja-JP" altLang="en-US" sz="2400" b="1" dirty="0">
                <a:latin typeface="+mn-ea"/>
                <a:cs typeface="ＭＳ 明朝" charset="-128"/>
              </a:rPr>
              <a:t>現役世代が納付した保険料を受給者に支払う。</a:t>
            </a:r>
          </a:p>
          <a:p>
            <a:pPr marL="0" indent="0" eaLnBrk="1" hangingPunct="1">
              <a:lnSpc>
                <a:spcPct val="90000"/>
              </a:lnSpc>
              <a:buNone/>
            </a:pPr>
            <a:r>
              <a:rPr lang="ja-JP" altLang="en-US" sz="2400" b="1" dirty="0">
                <a:latin typeface="+mn-ea"/>
                <a:cs typeface="ＭＳ 明朝" charset="-128"/>
              </a:rPr>
              <a:t>公的年金に特有。後の世代がいる限り実質価値を維持、少子高齢化⇒現役世代の負担が重くなる（人口変動リスク）</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積立方式</a:t>
            </a:r>
            <a:r>
              <a:rPr lang="en-US" altLang="ja-JP" sz="2400" b="1" dirty="0">
                <a:latin typeface="+mn-ea"/>
                <a:cs typeface="ＭＳ 明朝" charset="-128"/>
              </a:rPr>
              <a:t>】</a:t>
            </a:r>
            <a:r>
              <a:rPr lang="ja-JP" altLang="en-US" sz="2400" b="1" dirty="0">
                <a:latin typeface="+mn-ea"/>
                <a:cs typeface="ＭＳ 明朝" charset="-128"/>
              </a:rPr>
              <a:t>現役世代が納付した保険料を積み立て市場で運用し将来の支払いに当てる。市場環境が良い時は有利。インフレ⇒実質価値が低下（経済変動リスク）</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日本を含む諸外国も積立方式⇒経済変動⇒賦課方式に変化</a:t>
            </a:r>
          </a:p>
          <a:p>
            <a:pPr marL="0" indent="0" eaLnBrk="1" hangingPunct="1">
              <a:lnSpc>
                <a:spcPct val="90000"/>
              </a:lnSpc>
              <a:buNone/>
            </a:pPr>
            <a:r>
              <a:rPr lang="ja-JP" altLang="en-US" sz="2400" b="1" dirty="0">
                <a:latin typeface="+mn-ea"/>
                <a:cs typeface="ＭＳ 明朝" charset="-128"/>
              </a:rPr>
              <a:t>＊シンガポールなど積立方式の公的年金を持つ国もある。</a:t>
            </a:r>
          </a:p>
          <a:p>
            <a:pPr marL="0" indent="0" eaLnBrk="1" hangingPunct="1">
              <a:lnSpc>
                <a:spcPct val="90000"/>
              </a:lnSpc>
              <a:buNone/>
            </a:pPr>
            <a:r>
              <a:rPr lang="ja-JP" altLang="en-US" sz="2400" b="1" dirty="0">
                <a:latin typeface="+mn-ea"/>
                <a:cs typeface="ＭＳ 明朝" charset="-128"/>
              </a:rPr>
              <a:t>＊私的年金（企業年金・個人年金）は積立方式。</a:t>
            </a:r>
          </a:p>
          <a:p>
            <a:pPr marL="0" indent="0" eaLnBrk="1" hangingPunct="1">
              <a:lnSpc>
                <a:spcPct val="90000"/>
              </a:lnSpc>
              <a:buNone/>
            </a:pPr>
            <a:r>
              <a:rPr lang="ja-JP" altLang="en-US" sz="2400" b="1" dirty="0">
                <a:latin typeface="+mn-ea"/>
                <a:cs typeface="ＭＳ 明朝" charset="-128"/>
              </a:rPr>
              <a:t>＊日本は賦課方式を基本に積立方式を取り入れている（巨額な積立金の運用収入が財源の不可欠な要素）。</a:t>
            </a: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1841239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93422"/>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ja-JP" altLang="en-US" sz="2800" dirty="0"/>
              <a:t> </a:t>
            </a:r>
            <a:r>
              <a:rPr lang="en-US" altLang="ja-JP" sz="2800" dirty="0"/>
              <a:t>4.</a:t>
            </a:r>
            <a:r>
              <a:rPr lang="ja-JP" altLang="en-US" sz="2800" dirty="0"/>
              <a:t>年金財政</a:t>
            </a:r>
            <a:br>
              <a:rPr lang="ja-JP" altLang="en-US" sz="2800" dirty="0"/>
            </a:br>
            <a:r>
              <a:rPr lang="en-US" altLang="ja-JP" sz="2800" dirty="0"/>
              <a:t>【1】</a:t>
            </a:r>
            <a:r>
              <a:rPr lang="ja-JP" altLang="en-US" sz="2800" dirty="0"/>
              <a:t>年金の財政方式</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88321" y="1844824"/>
            <a:ext cx="8567357" cy="4139516"/>
          </a:xfrm>
        </p:spPr>
        <p:txBody>
          <a:bodyPr/>
          <a:lstStyle/>
          <a:p>
            <a:pPr marL="0" indent="0" eaLnBrk="1" hangingPunct="1">
              <a:lnSpc>
                <a:spcPct val="90000"/>
              </a:lnSpc>
              <a:buNone/>
            </a:pPr>
            <a:r>
              <a:rPr lang="ja-JP" altLang="en-US" sz="2400" b="1" dirty="0">
                <a:latin typeface="+mn-ea"/>
                <a:cs typeface="ＭＳ 明朝" charset="-128"/>
              </a:rPr>
              <a:t>❸給付建てと拠出建て</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給付建て</a:t>
            </a:r>
            <a:r>
              <a:rPr lang="en-US" altLang="ja-JP" sz="2400" b="1" dirty="0">
                <a:latin typeface="+mn-ea"/>
                <a:cs typeface="ＭＳ 明朝" charset="-128"/>
              </a:rPr>
              <a:t>】</a:t>
            </a:r>
            <a:r>
              <a:rPr lang="ja-JP" altLang="en-US" sz="2400" b="1" dirty="0">
                <a:latin typeface="+mn-ea"/>
                <a:cs typeface="ＭＳ 明朝" charset="-128"/>
              </a:rPr>
              <a:t>ニーズに合わ給付額⇒必要な負担額を算出。</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拠出建て</a:t>
            </a:r>
            <a:r>
              <a:rPr lang="en-US" altLang="ja-JP" sz="2400" b="1" dirty="0">
                <a:latin typeface="+mn-ea"/>
                <a:cs typeface="ＭＳ 明朝" charset="-128"/>
              </a:rPr>
              <a:t>】</a:t>
            </a:r>
            <a:r>
              <a:rPr lang="ja-JP" altLang="en-US" sz="2400" b="1" dirty="0">
                <a:latin typeface="+mn-ea"/>
                <a:cs typeface="ＭＳ 明朝" charset="-128"/>
              </a:rPr>
              <a:t>可能な負担額を算出⇒その範囲で給付額を決定</a:t>
            </a:r>
          </a:p>
          <a:p>
            <a:pPr marL="0" indent="0" eaLnBrk="1" hangingPunct="1">
              <a:lnSpc>
                <a:spcPct val="90000"/>
              </a:lnSpc>
              <a:buNone/>
            </a:pPr>
            <a:r>
              <a:rPr lang="ja-JP" altLang="en-US" sz="2400" b="1" dirty="0">
                <a:latin typeface="+mn-ea"/>
                <a:cs typeface="ＭＳ 明朝" charset="-128"/>
              </a:rPr>
              <a:t>＊経済変動⇒給付建ては負担が重く拠出建ては給付が減少。</a:t>
            </a:r>
          </a:p>
          <a:p>
            <a:pPr marL="0" indent="0" eaLnBrk="1" hangingPunct="1">
              <a:lnSpc>
                <a:spcPct val="90000"/>
              </a:lnSpc>
              <a:buNone/>
            </a:pPr>
            <a:r>
              <a:rPr lang="ja-JP" altLang="en-US" sz="2400" b="1" dirty="0">
                <a:latin typeface="+mn-ea"/>
                <a:cs typeface="ＭＳ 明朝" charset="-128"/>
              </a:rPr>
              <a:t>＊公的年金制度は通常</a:t>
            </a:r>
            <a:r>
              <a:rPr lang="en-US" altLang="ja-JP" sz="2400" b="1" dirty="0">
                <a:latin typeface="+mn-ea"/>
                <a:cs typeface="ＭＳ 明朝" charset="-128"/>
              </a:rPr>
              <a:t>【</a:t>
            </a:r>
            <a:r>
              <a:rPr lang="ja-JP" altLang="en-US" sz="2400" b="1" dirty="0">
                <a:latin typeface="+mn-ea"/>
                <a:cs typeface="ＭＳ 明朝" charset="-128"/>
              </a:rPr>
              <a:t>給付建て</a:t>
            </a:r>
            <a:r>
              <a:rPr lang="en-US" altLang="ja-JP" sz="2400" b="1" dirty="0">
                <a:latin typeface="+mn-ea"/>
                <a:cs typeface="ＭＳ 明朝" charset="-128"/>
              </a:rPr>
              <a:t>】</a:t>
            </a:r>
            <a:r>
              <a:rPr lang="ja-JP" altLang="en-US" sz="2400" b="1" dirty="0">
                <a:latin typeface="+mn-ea"/>
                <a:cs typeface="ＭＳ 明朝" charset="-128"/>
              </a:rPr>
              <a:t>だが</a:t>
            </a:r>
            <a:r>
              <a:rPr lang="en-US" altLang="ja-JP" sz="2400" b="1" dirty="0">
                <a:latin typeface="+mn-ea"/>
                <a:cs typeface="ＭＳ 明朝" charset="-128"/>
              </a:rPr>
              <a:t>2000</a:t>
            </a:r>
            <a:r>
              <a:rPr lang="ja-JP" altLang="en-US" sz="2400" b="1" dirty="0">
                <a:latin typeface="+mn-ea"/>
                <a:cs typeface="ＭＳ 明朝" charset="-128"/>
              </a:rPr>
              <a:t>年にスウェーデンが「みなし拠出建て」の制度を開始（拠出額を個人勘定とし賃金上昇率・運用利回で積算、給付額を決める）。</a:t>
            </a:r>
          </a:p>
          <a:p>
            <a:pPr marL="0" indent="0" eaLnBrk="1" hangingPunct="1">
              <a:lnSpc>
                <a:spcPct val="90000"/>
              </a:lnSpc>
              <a:buNone/>
            </a:pPr>
            <a:r>
              <a:rPr lang="ja-JP" altLang="en-US" sz="2400" b="1" dirty="0">
                <a:latin typeface="+mn-ea"/>
                <a:cs typeface="ＭＳ 明朝" charset="-128"/>
              </a:rPr>
              <a:t>＊日本は老後に必要な費用を算出し給付額を決め必要な保険料を設定</a:t>
            </a:r>
            <a:r>
              <a:rPr lang="en-US" altLang="ja-JP" sz="2400" b="1" dirty="0">
                <a:latin typeface="+mn-ea"/>
                <a:cs typeface="ＭＳ 明朝" charset="-128"/>
              </a:rPr>
              <a:t>【</a:t>
            </a:r>
            <a:r>
              <a:rPr lang="ja-JP" altLang="en-US" sz="2400" b="1" dirty="0">
                <a:latin typeface="+mn-ea"/>
                <a:cs typeface="ＭＳ 明朝" charset="-128"/>
              </a:rPr>
              <a:t>給付建て</a:t>
            </a:r>
            <a:r>
              <a:rPr lang="en-US" altLang="ja-JP" sz="2400" b="1" dirty="0">
                <a:latin typeface="+mn-ea"/>
                <a:cs typeface="ＭＳ 明朝" charset="-128"/>
              </a:rPr>
              <a:t>】</a:t>
            </a:r>
            <a:r>
              <a:rPr lang="ja-JP" altLang="en-US" sz="2400" b="1" dirty="0">
                <a:latin typeface="+mn-ea"/>
                <a:cs typeface="ＭＳ 明朝" charset="-128"/>
              </a:rPr>
              <a:t>だが、</a:t>
            </a:r>
            <a:r>
              <a:rPr lang="en-US" altLang="ja-JP" sz="2400" b="1" dirty="0">
                <a:latin typeface="+mn-ea"/>
                <a:cs typeface="ＭＳ 明朝" charset="-128"/>
              </a:rPr>
              <a:t>2004(H16)</a:t>
            </a:r>
            <a:r>
              <a:rPr lang="ja-JP" altLang="en-US" sz="2400" b="1" dirty="0">
                <a:latin typeface="+mn-ea"/>
                <a:cs typeface="ＭＳ 明朝" charset="-128"/>
              </a:rPr>
              <a:t>年の改正で保険料の上限に収まるように年金額の改定率を決める</a:t>
            </a:r>
            <a:r>
              <a:rPr lang="ja-JP" altLang="en-US" sz="2400" b="1" dirty="0">
                <a:solidFill>
                  <a:srgbClr val="FF0000"/>
                </a:solidFill>
                <a:latin typeface="+mn-ea"/>
                <a:cs typeface="ＭＳ 明朝" charset="-128"/>
              </a:rPr>
              <a:t>マクロ経済スライド制を導入</a:t>
            </a:r>
            <a:r>
              <a:rPr lang="en-US" altLang="ja-JP" sz="2400" b="1" dirty="0">
                <a:latin typeface="+mn-ea"/>
                <a:cs typeface="ＭＳ 明朝" charset="-128"/>
              </a:rPr>
              <a:t>【</a:t>
            </a:r>
            <a:r>
              <a:rPr lang="ja-JP" altLang="en-US" sz="2400" b="1" dirty="0">
                <a:latin typeface="+mn-ea"/>
                <a:cs typeface="ＭＳ 明朝" charset="-128"/>
              </a:rPr>
              <a:t>拠出建て</a:t>
            </a:r>
            <a:r>
              <a:rPr lang="en-US" altLang="ja-JP" sz="2400" b="1" dirty="0">
                <a:latin typeface="+mn-ea"/>
                <a:cs typeface="ＭＳ 明朝" charset="-128"/>
              </a:rPr>
              <a:t>】</a:t>
            </a:r>
            <a:r>
              <a:rPr lang="ja-JP" altLang="en-US" sz="2400" b="1" dirty="0">
                <a:latin typeface="+mn-ea"/>
                <a:cs typeface="ＭＳ 明朝" charset="-128"/>
              </a:rPr>
              <a:t>の考え方が取り入れられた。</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0541003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256473"/>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en-US" altLang="ja-JP" sz="2800" dirty="0"/>
              <a:t>4.</a:t>
            </a:r>
            <a:r>
              <a:rPr lang="ja-JP" altLang="en-US" sz="2800" dirty="0"/>
              <a:t>年金財政</a:t>
            </a:r>
            <a:br>
              <a:rPr lang="ja-JP" altLang="en-US" sz="2800" dirty="0"/>
            </a:br>
            <a:r>
              <a:rPr lang="en-US" altLang="zh-TW" sz="2800" dirty="0"/>
              <a:t>【</a:t>
            </a:r>
            <a:r>
              <a:rPr lang="zh-TW" altLang="en-US" sz="2800" dirty="0"/>
              <a:t>２</a:t>
            </a:r>
            <a:r>
              <a:rPr lang="en-US" altLang="zh-TW" sz="2800" dirty="0"/>
              <a:t>】</a:t>
            </a:r>
            <a:r>
              <a:rPr lang="zh-TW" altLang="en-US" sz="2800" dirty="0"/>
              <a:t>年金積立金 </a:t>
            </a:r>
            <a:r>
              <a:rPr lang="ja-JP" altLang="en-US" sz="2800" dirty="0">
                <a:solidFill>
                  <a:srgbClr val="FF0000"/>
                </a:solidFill>
              </a:rPr>
              <a:t>★ここから</a:t>
            </a:r>
            <a:r>
              <a:rPr lang="en-US" altLang="ja-JP" sz="2800" dirty="0">
                <a:solidFill>
                  <a:srgbClr val="FF0000"/>
                </a:solidFill>
              </a:rPr>
              <a:t>11</a:t>
            </a:r>
            <a:r>
              <a:rPr lang="ja-JP" altLang="en-US" sz="2800" dirty="0">
                <a:solidFill>
                  <a:srgbClr val="FF0000"/>
                </a:solidFill>
              </a:rPr>
              <a:t>月</a:t>
            </a:r>
            <a:r>
              <a:rPr lang="en-US" altLang="ja-JP" sz="2800" dirty="0">
                <a:solidFill>
                  <a:srgbClr val="FF0000"/>
                </a:solidFill>
              </a:rPr>
              <a:t>11</a:t>
            </a:r>
            <a:r>
              <a:rPr lang="ja-JP" altLang="en-US" sz="2800" dirty="0">
                <a:solidFill>
                  <a:srgbClr val="FF0000"/>
                </a:solidFill>
              </a:rPr>
              <a:t>日（月）</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801" y="1772816"/>
            <a:ext cx="8964199" cy="4248473"/>
          </a:xfrm>
        </p:spPr>
        <p:txBody>
          <a:bodyPr/>
          <a:lstStyle/>
          <a:p>
            <a:pPr marL="0" indent="0" eaLnBrk="1" hangingPunct="1">
              <a:lnSpc>
                <a:spcPct val="90000"/>
              </a:lnSpc>
              <a:buNone/>
            </a:pPr>
            <a:r>
              <a:rPr lang="ja-JP" altLang="en-US" sz="2400" b="1" dirty="0">
                <a:latin typeface="+mn-ea"/>
                <a:cs typeface="ＭＳ 明朝" charset="-128"/>
              </a:rPr>
              <a:t>❶年金積立金の意義：</a:t>
            </a:r>
            <a:r>
              <a:rPr lang="en-US" altLang="ja-JP" sz="2400" b="1" dirty="0">
                <a:latin typeface="+mn-ea"/>
                <a:cs typeface="ＭＳ 明朝" charset="-128"/>
              </a:rPr>
              <a:t>2018</a:t>
            </a:r>
            <a:r>
              <a:rPr lang="ja-JP" altLang="en-US" sz="2400" b="1" dirty="0">
                <a:latin typeface="+mn-ea"/>
                <a:cs typeface="ＭＳ 明朝" charset="-128"/>
              </a:rPr>
              <a:t>年の公的年金の積立金</a:t>
            </a:r>
            <a:r>
              <a:rPr lang="en-US" altLang="ja-JP" sz="2400" b="1" dirty="0">
                <a:latin typeface="+mn-ea"/>
                <a:cs typeface="ＭＳ 明朝" charset="-128"/>
              </a:rPr>
              <a:t>166.5</a:t>
            </a:r>
            <a:r>
              <a:rPr lang="ja-JP" altLang="en-US" sz="2400" b="1" dirty="0">
                <a:latin typeface="+mn-ea"/>
                <a:cs typeface="ＭＳ 明朝" charset="-128"/>
              </a:rPr>
              <a:t>兆円（</a:t>
            </a:r>
            <a:r>
              <a:rPr lang="en-US" altLang="ja-JP" sz="2400" b="1" dirty="0">
                <a:latin typeface="+mn-ea"/>
                <a:cs typeface="ＭＳ 明朝" charset="-128"/>
              </a:rPr>
              <a:t>2024</a:t>
            </a:r>
            <a:r>
              <a:rPr lang="ja-JP" altLang="en-US" sz="2400" b="1" dirty="0">
                <a:latin typeface="+mn-ea"/>
                <a:cs typeface="ＭＳ 明朝" charset="-128"/>
              </a:rPr>
              <a:t>年約</a:t>
            </a:r>
            <a:r>
              <a:rPr lang="en-US" altLang="ja-JP" sz="2400" b="1" dirty="0">
                <a:latin typeface="+mn-ea"/>
                <a:cs typeface="ＭＳ 明朝" charset="-128"/>
              </a:rPr>
              <a:t>256</a:t>
            </a:r>
            <a:r>
              <a:rPr lang="ja-JP" altLang="en-US" sz="2400" b="1" dirty="0">
                <a:latin typeface="+mn-ea"/>
                <a:cs typeface="ＭＳ 明朝" charset="-128"/>
              </a:rPr>
              <a:t>兆円）。高齢化⇒将来の給付額増大に備え保険料の一部を積立。積立金の運用収入は年金財政に貢献。しかし、すでに単年度収支の赤字補填のため取り崩しを開始、</a:t>
            </a:r>
            <a:r>
              <a:rPr lang="en-US" altLang="ja-JP" sz="2400" b="1" dirty="0">
                <a:latin typeface="+mn-ea"/>
                <a:cs typeface="ＭＳ 明朝" charset="-128"/>
              </a:rPr>
              <a:t>100</a:t>
            </a:r>
            <a:r>
              <a:rPr lang="ja-JP" altLang="en-US" sz="2400" b="1" dirty="0">
                <a:latin typeface="+mn-ea"/>
                <a:cs typeface="ＭＳ 明朝" charset="-128"/>
              </a:rPr>
              <a:t>年後に</a:t>
            </a:r>
            <a:r>
              <a:rPr lang="en-US" altLang="ja-JP" sz="2400" b="1" dirty="0">
                <a:latin typeface="+mn-ea"/>
                <a:cs typeface="ＭＳ 明朝" charset="-128"/>
              </a:rPr>
              <a:t>1</a:t>
            </a:r>
            <a:r>
              <a:rPr lang="ja-JP" altLang="en-US" sz="2400" b="1" dirty="0">
                <a:latin typeface="+mn-ea"/>
                <a:cs typeface="ＭＳ 明朝" charset="-128"/>
              </a:rPr>
              <a:t>年分を残り使い切る制度設計。</a:t>
            </a:r>
          </a:p>
          <a:p>
            <a:pPr marL="0" indent="0" eaLnBrk="1" hangingPunct="1">
              <a:lnSpc>
                <a:spcPct val="90000"/>
              </a:lnSpc>
              <a:buNone/>
            </a:pPr>
            <a:r>
              <a:rPr lang="ja-JP" altLang="en-US" sz="2400" b="1" dirty="0">
                <a:latin typeface="+mn-ea"/>
                <a:cs typeface="ＭＳ 明朝" charset="-128"/>
              </a:rPr>
              <a:t>❷年金積立金の運用：以前は政府系金融機関を通じ「財政投融資の資金」、</a:t>
            </a:r>
            <a:r>
              <a:rPr lang="en-US" altLang="ja-JP" sz="2400" b="1" dirty="0">
                <a:latin typeface="+mn-ea"/>
                <a:cs typeface="ＭＳ 明朝" charset="-128"/>
              </a:rPr>
              <a:t>2009</a:t>
            </a:r>
            <a:r>
              <a:rPr lang="ja-JP" altLang="en-US" sz="2400" b="1" dirty="0">
                <a:latin typeface="+mn-ea"/>
                <a:cs typeface="ＭＳ 明朝" charset="-128"/>
              </a:rPr>
              <a:t>（</a:t>
            </a:r>
            <a:r>
              <a:rPr lang="en-US" altLang="ja-JP" sz="2400" b="1" dirty="0">
                <a:latin typeface="+mn-ea"/>
                <a:cs typeface="ＭＳ 明朝" charset="-128"/>
              </a:rPr>
              <a:t>H21</a:t>
            </a:r>
            <a:r>
              <a:rPr lang="ja-JP" altLang="en-US" sz="2400" b="1" dirty="0">
                <a:latin typeface="+mn-ea"/>
                <a:cs typeface="ＭＳ 明朝" charset="-128"/>
              </a:rPr>
              <a:t>）年から全額自主運用、運用は、</a:t>
            </a:r>
            <a:r>
              <a:rPr lang="ja-JP" altLang="en-US" sz="2400" b="1" dirty="0">
                <a:latin typeface="+mn-ea"/>
                <a:cs typeface="ＭＳ 明朝" charset="-128"/>
                <a:hlinkClick r:id="rId3"/>
              </a:rPr>
              <a:t>年金積立金管理運用独立行政法人</a:t>
            </a:r>
            <a:r>
              <a:rPr lang="ja-JP" altLang="en-US" sz="2400" b="1" dirty="0">
                <a:latin typeface="+mn-ea"/>
                <a:cs typeface="ＭＳ 明朝" charset="-128"/>
              </a:rPr>
              <a:t>（</a:t>
            </a:r>
            <a:r>
              <a:rPr lang="en-US" altLang="ja-JP" sz="2400" b="1" dirty="0">
                <a:latin typeface="+mn-ea"/>
                <a:cs typeface="ＭＳ 明朝" charset="-128"/>
              </a:rPr>
              <a:t>GPIF</a:t>
            </a:r>
            <a:r>
              <a:rPr lang="ja-JP" altLang="en-US" sz="2400" b="1" dirty="0">
                <a:latin typeface="+mn-ea"/>
                <a:cs typeface="ＭＳ 明朝" charset="-128"/>
              </a:rPr>
              <a:t>ジーピーアイエフ：</a:t>
            </a:r>
            <a:r>
              <a:rPr lang="en-US" altLang="ja-JP" sz="2400" b="1" dirty="0">
                <a:latin typeface="+mn-ea"/>
                <a:cs typeface="ＭＳ 明朝" charset="-128"/>
              </a:rPr>
              <a:t>Government Pension Investment Fund</a:t>
            </a:r>
            <a:r>
              <a:rPr lang="ja-JP" altLang="en-US" sz="2400" b="1" dirty="0">
                <a:latin typeface="+mn-ea"/>
                <a:cs typeface="ＭＳ 明朝" charset="-128"/>
              </a:rPr>
              <a:t>）。運用額</a:t>
            </a:r>
            <a:r>
              <a:rPr lang="en-US" altLang="ja-JP" sz="2400" b="1" dirty="0">
                <a:latin typeface="+mn-ea"/>
                <a:cs typeface="ＭＳ 明朝" charset="-128"/>
              </a:rPr>
              <a:t>2018</a:t>
            </a:r>
            <a:r>
              <a:rPr lang="ja-JP" altLang="en-US" sz="2400" b="1" dirty="0">
                <a:latin typeface="+mn-ea"/>
                <a:cs typeface="ＭＳ 明朝" charset="-128"/>
              </a:rPr>
              <a:t>年度末</a:t>
            </a:r>
            <a:r>
              <a:rPr lang="en-US" altLang="ja-JP" sz="2400" b="1" dirty="0">
                <a:latin typeface="+mn-ea"/>
                <a:cs typeface="ＭＳ 明朝" charset="-128"/>
              </a:rPr>
              <a:t>159.2</a:t>
            </a:r>
            <a:r>
              <a:rPr lang="ja-JP" altLang="en-US" sz="2400" b="1" dirty="0">
                <a:latin typeface="+mn-ea"/>
                <a:cs typeface="ＭＳ 明朝" charset="-128"/>
              </a:rPr>
              <a:t>兆円（</a:t>
            </a:r>
            <a:r>
              <a:rPr lang="en-US" altLang="ja-JP" sz="2400" b="1" dirty="0">
                <a:latin typeface="+mn-ea"/>
                <a:cs typeface="ＭＳ 明朝" charset="-128"/>
              </a:rPr>
              <a:t>2024</a:t>
            </a:r>
            <a:r>
              <a:rPr lang="ja-JP" altLang="en-US" sz="2400" b="1" dirty="0">
                <a:latin typeface="+mn-ea"/>
                <a:cs typeface="ＭＳ 明朝" charset="-128"/>
              </a:rPr>
              <a:t>年度</a:t>
            </a:r>
            <a:r>
              <a:rPr lang="en-US" altLang="ja-JP" sz="2400" b="1" dirty="0">
                <a:latin typeface="+mn-ea"/>
                <a:cs typeface="ＭＳ 明朝" charset="-128"/>
              </a:rPr>
              <a:t>258</a:t>
            </a:r>
            <a:r>
              <a:rPr lang="ja-JP" altLang="en-US" sz="2400" b="1" dirty="0">
                <a:latin typeface="+mn-ea"/>
                <a:cs typeface="ＭＳ 明朝" charset="-128"/>
              </a:rPr>
              <a:t>兆円</a:t>
            </a:r>
            <a:r>
              <a:rPr lang="en-US" altLang="ja-JP" sz="2400" b="1" dirty="0">
                <a:latin typeface="+mn-ea"/>
                <a:cs typeface="ＭＳ 明朝" charset="-128"/>
              </a:rPr>
              <a:t>) </a:t>
            </a:r>
            <a:r>
              <a:rPr lang="ja-JP" altLang="en-US" sz="2400" b="1" dirty="0">
                <a:latin typeface="+mn-ea"/>
                <a:cs typeface="ＭＳ 明朝" charset="-128"/>
              </a:rPr>
              <a:t>世界最大の機関投資家必要なりターンを最小限のリスクで確保。 </a:t>
            </a:r>
            <a:r>
              <a:rPr lang="en-US" altLang="ja-JP" sz="2400" b="1" dirty="0">
                <a:latin typeface="+mn-ea"/>
                <a:cs typeface="ＭＳ 明朝" charset="-128"/>
              </a:rPr>
              <a:t>2024(R6)</a:t>
            </a:r>
            <a:r>
              <a:rPr lang="ja-JP" altLang="en-US" sz="2400" b="1" dirty="0">
                <a:latin typeface="+mn-ea"/>
                <a:cs typeface="ＭＳ 明朝" charset="-128"/>
              </a:rPr>
              <a:t>の基本ポートフォリオ（国内債権</a:t>
            </a:r>
            <a:r>
              <a:rPr lang="en-US" altLang="ja-JP" sz="2400" b="1" dirty="0">
                <a:latin typeface="+mn-ea"/>
                <a:cs typeface="ＭＳ 明朝" charset="-128"/>
              </a:rPr>
              <a:t>26%	</a:t>
            </a:r>
            <a:r>
              <a:rPr lang="ja-JP" altLang="en-US" sz="2400" b="1" dirty="0">
                <a:latin typeface="+mn-ea"/>
                <a:cs typeface="ＭＳ 明朝" charset="-128"/>
              </a:rPr>
              <a:t>外国債権</a:t>
            </a:r>
            <a:r>
              <a:rPr lang="en-US" altLang="ja-JP" sz="2400" b="1" dirty="0">
                <a:latin typeface="+mn-ea"/>
                <a:cs typeface="ＭＳ 明朝" charset="-128"/>
              </a:rPr>
              <a:t>24</a:t>
            </a:r>
            <a:r>
              <a:rPr lang="ja-JP" altLang="en-US" sz="2400" b="1" dirty="0">
                <a:latin typeface="+mn-ea"/>
                <a:cs typeface="ＭＳ 明朝" charset="-128"/>
              </a:rPr>
              <a:t>％、国内株式</a:t>
            </a:r>
            <a:r>
              <a:rPr lang="en-US" altLang="ja-JP" sz="2400" b="1" dirty="0">
                <a:latin typeface="+mn-ea"/>
                <a:cs typeface="ＭＳ 明朝" charset="-128"/>
              </a:rPr>
              <a:t>24</a:t>
            </a:r>
            <a:r>
              <a:rPr lang="ja-JP" altLang="en-US" sz="2400" b="1" dirty="0">
                <a:latin typeface="+mn-ea"/>
                <a:cs typeface="ＭＳ 明朝" charset="-128"/>
              </a:rPr>
              <a:t>％、外国株式</a:t>
            </a:r>
            <a:r>
              <a:rPr lang="en-US" altLang="ja-JP" sz="2400" b="1" dirty="0">
                <a:latin typeface="+mn-ea"/>
                <a:cs typeface="ＭＳ 明朝" charset="-128"/>
              </a:rPr>
              <a:t>25</a:t>
            </a:r>
            <a:r>
              <a:rPr lang="ja-JP" altLang="en-US" sz="2400" b="1" dirty="0">
                <a:latin typeface="+mn-ea"/>
                <a:cs typeface="ＭＳ 明朝" charset="-128"/>
              </a:rPr>
              <a:t>％）</a:t>
            </a:r>
          </a:p>
          <a:p>
            <a:pPr marL="0" indent="0" eaLnBrk="1" hangingPunct="1">
              <a:lnSpc>
                <a:spcPct val="90000"/>
              </a:lnSpc>
              <a:buNone/>
            </a:pPr>
            <a:endParaRPr lang="ja-JP" altLang="en-US" sz="2400" b="1" dirty="0">
              <a:latin typeface="+mn-ea"/>
              <a:cs typeface="ＭＳ 明朝" charset="-128"/>
            </a:endParaRPr>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502581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256473"/>
            <a:ext cx="7704856" cy="1160475"/>
          </a:xfrm>
        </p:spPr>
        <p:txBody>
          <a:bodyPr anchor="ctr"/>
          <a:lstStyle/>
          <a:p>
            <a:pPr algn="ctr"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第</a:t>
            </a:r>
            <a:r>
              <a:rPr lang="en-US" altLang="ja-JP" sz="2800" dirty="0"/>
              <a:t>3</a:t>
            </a:r>
            <a:r>
              <a:rPr lang="ja-JP" altLang="en-US" sz="2800" dirty="0"/>
              <a:t>節 年金制度の概要</a:t>
            </a:r>
            <a:br>
              <a:rPr lang="en-US" altLang="ja-JP" sz="2800" dirty="0"/>
            </a:br>
            <a:r>
              <a:rPr lang="en-US" altLang="ja-JP" sz="2800" dirty="0"/>
              <a:t>4.</a:t>
            </a:r>
            <a:r>
              <a:rPr lang="ja-JP" altLang="en-US" sz="2800" dirty="0"/>
              <a:t>年金財政</a:t>
            </a:r>
            <a:br>
              <a:rPr lang="ja-JP" altLang="en-US" sz="2800" dirty="0"/>
            </a:br>
            <a:r>
              <a:rPr lang="en-US" altLang="ja-JP" sz="2800" dirty="0"/>
              <a:t>【</a:t>
            </a:r>
            <a:r>
              <a:rPr lang="ja-JP" altLang="en-US" sz="2800" dirty="0"/>
              <a:t>３</a:t>
            </a:r>
            <a:r>
              <a:rPr lang="en-US" altLang="ja-JP" sz="2800" dirty="0"/>
              <a:t>】</a:t>
            </a:r>
            <a:r>
              <a:rPr lang="ja-JP" altLang="en-US" sz="2800" dirty="0"/>
              <a:t>年金の財政見通し</a:t>
            </a:r>
            <a:br>
              <a:rPr lang="ja-JP" altLang="en-US" sz="2800" dirty="0"/>
            </a:br>
            <a:br>
              <a:rPr lang="ja-JP" altLang="en-US"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801" y="1772816"/>
            <a:ext cx="8784687" cy="4392488"/>
          </a:xfrm>
        </p:spPr>
        <p:txBody>
          <a:bodyPr/>
          <a:lstStyle/>
          <a:p>
            <a:pPr marL="0" indent="0" eaLnBrk="1" hangingPunct="1">
              <a:lnSpc>
                <a:spcPct val="90000"/>
              </a:lnSpc>
              <a:buNone/>
            </a:pPr>
            <a:r>
              <a:rPr lang="ja-JP" altLang="en-US" sz="2400" b="1" dirty="0">
                <a:latin typeface="+mn-ea"/>
                <a:cs typeface="ＭＳ 明朝" charset="-128"/>
              </a:rPr>
              <a:t>❶年金の財政検証</a:t>
            </a:r>
            <a:r>
              <a:rPr lang="en-US" altLang="ja-JP" sz="2400" b="1" dirty="0">
                <a:latin typeface="+mn-ea"/>
                <a:cs typeface="ＭＳ 明朝" charset="-128"/>
              </a:rPr>
              <a:t>:</a:t>
            </a:r>
          </a:p>
          <a:p>
            <a:pPr marL="0" indent="0" eaLnBrk="1" hangingPunct="1">
              <a:lnSpc>
                <a:spcPct val="90000"/>
              </a:lnSpc>
              <a:buNone/>
            </a:pPr>
            <a:r>
              <a:rPr lang="en-US" altLang="ja-JP" sz="2400" b="1" dirty="0">
                <a:latin typeface="+mn-ea"/>
                <a:cs typeface="ＭＳ 明朝" charset="-128"/>
              </a:rPr>
              <a:t>[ </a:t>
            </a:r>
            <a:r>
              <a:rPr lang="ja-JP" altLang="en-US" sz="2400" b="1" dirty="0">
                <a:latin typeface="+mn-ea"/>
                <a:cs typeface="ＭＳ 明朝" charset="-128"/>
              </a:rPr>
              <a:t>制度改正</a:t>
            </a:r>
            <a:r>
              <a:rPr lang="en-US" altLang="ja-JP" sz="2400" b="1" dirty="0">
                <a:latin typeface="+mn-ea"/>
                <a:cs typeface="ＭＳ 明朝" charset="-128"/>
              </a:rPr>
              <a:t>] 5</a:t>
            </a:r>
            <a:r>
              <a:rPr lang="ja-JP" altLang="en-US" sz="2400" b="1" dirty="0">
                <a:latin typeface="+mn-ea"/>
                <a:cs typeface="ＭＳ 明朝" charset="-128"/>
              </a:rPr>
              <a:t>年に一度の国勢調査に基づく人口推計を踏まえ、給付と負担に関する制度改正を実施</a:t>
            </a:r>
            <a:endParaRPr lang="en-US" altLang="ja-JP" sz="2400" b="1" dirty="0">
              <a:latin typeface="+mn-ea"/>
              <a:cs typeface="ＭＳ 明朝" charset="-128"/>
            </a:endParaRPr>
          </a:p>
          <a:p>
            <a:pPr marL="0" indent="0" eaLnBrk="1" hangingPunct="1">
              <a:lnSpc>
                <a:spcPct val="90000"/>
              </a:lnSpc>
              <a:buNone/>
            </a:pPr>
            <a:r>
              <a:rPr lang="en-US" altLang="ja-JP" sz="2400" b="1" dirty="0">
                <a:latin typeface="+mn-ea"/>
                <a:cs typeface="ＭＳ 明朝" charset="-128"/>
              </a:rPr>
              <a:t>[ </a:t>
            </a:r>
            <a:r>
              <a:rPr lang="ja-JP" altLang="en-US" sz="2400" b="1" dirty="0">
                <a:latin typeface="+mn-ea"/>
                <a:cs typeface="ＭＳ 明朝" charset="-128"/>
              </a:rPr>
              <a:t>財政検証</a:t>
            </a:r>
            <a:r>
              <a:rPr lang="en-US" altLang="ja-JP" sz="2400" b="1" dirty="0">
                <a:latin typeface="+mn-ea"/>
                <a:cs typeface="ＭＳ 明朝" charset="-128"/>
              </a:rPr>
              <a:t>] 2004</a:t>
            </a:r>
            <a:r>
              <a:rPr lang="ja-JP" altLang="en-US" sz="2400" b="1" dirty="0">
                <a:latin typeface="+mn-ea"/>
                <a:cs typeface="ＭＳ 明朝" charset="-128"/>
              </a:rPr>
              <a:t>（</a:t>
            </a:r>
            <a:r>
              <a:rPr lang="en-US" altLang="ja-JP" sz="2400" b="1" dirty="0">
                <a:latin typeface="+mn-ea"/>
                <a:cs typeface="ＭＳ 明朝" charset="-128"/>
              </a:rPr>
              <a:t>H16)</a:t>
            </a:r>
            <a:r>
              <a:rPr lang="ja-JP" altLang="en-US" sz="2400" b="1">
                <a:latin typeface="+mn-ea"/>
                <a:cs typeface="ＭＳ 明朝" charset="-128"/>
              </a:rPr>
              <a:t>年マクロ</a:t>
            </a:r>
            <a:r>
              <a:rPr lang="ja-JP" altLang="en-US" sz="2400" b="1" dirty="0">
                <a:latin typeface="+mn-ea"/>
                <a:cs typeface="ＭＳ 明朝" charset="-128"/>
              </a:rPr>
              <a:t>経済スライド制導入以降</a:t>
            </a:r>
            <a:r>
              <a:rPr lang="en-US" altLang="ja-JP" sz="2400" b="1" dirty="0">
                <a:latin typeface="+mn-ea"/>
                <a:cs typeface="ＭＳ 明朝" charset="-128"/>
              </a:rPr>
              <a:t>,5</a:t>
            </a:r>
            <a:r>
              <a:rPr lang="ja-JP" altLang="en-US" sz="2400" b="1" dirty="0">
                <a:latin typeface="+mn-ea"/>
                <a:cs typeface="ＭＳ 明朝" charset="-128"/>
              </a:rPr>
              <a:t>年に一度、将来の経済と人口について一定の仮定を踏まえて</a:t>
            </a:r>
            <a:r>
              <a:rPr lang="en-US" altLang="ja-JP" sz="2400" b="1" dirty="0">
                <a:latin typeface="+mn-ea"/>
                <a:cs typeface="ＭＳ 明朝" charset="-128"/>
              </a:rPr>
              <a:t>100</a:t>
            </a:r>
            <a:r>
              <a:rPr lang="ja-JP" altLang="en-US" sz="2400" b="1" dirty="0">
                <a:latin typeface="+mn-ea"/>
                <a:cs typeface="ＭＳ 明朝" charset="-128"/>
              </a:rPr>
              <a:t>年間にわたる給付と負担の見通しを作成。年金財政の健康診断。</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2004</a:t>
            </a:r>
            <a:r>
              <a:rPr lang="ja-JP" altLang="en-US" sz="2400" b="1" dirty="0">
                <a:latin typeface="+mn-ea"/>
                <a:cs typeface="ＭＳ 明朝" charset="-128"/>
              </a:rPr>
              <a:t>年、</a:t>
            </a:r>
            <a:r>
              <a:rPr lang="en-US" altLang="ja-JP" sz="2400" b="1" dirty="0">
                <a:latin typeface="+mn-ea"/>
                <a:cs typeface="ＭＳ 明朝" charset="-128"/>
              </a:rPr>
              <a:t>2009</a:t>
            </a:r>
            <a:r>
              <a:rPr lang="ja-JP" altLang="en-US" sz="2400" b="1" dirty="0">
                <a:latin typeface="+mn-ea"/>
                <a:cs typeface="ＭＳ 明朝" charset="-128"/>
              </a:rPr>
              <a:t>年、</a:t>
            </a:r>
            <a:r>
              <a:rPr lang="en-US" altLang="ja-JP" sz="2400" b="1" dirty="0">
                <a:latin typeface="+mn-ea"/>
                <a:cs typeface="ＭＳ 明朝" charset="-128"/>
              </a:rPr>
              <a:t>2014</a:t>
            </a:r>
            <a:r>
              <a:rPr lang="ja-JP" altLang="en-US" sz="2400" b="1" dirty="0">
                <a:latin typeface="+mn-ea"/>
                <a:cs typeface="ＭＳ 明朝" charset="-128"/>
              </a:rPr>
              <a:t>年、</a:t>
            </a:r>
            <a:r>
              <a:rPr lang="en-US" altLang="ja-JP" sz="2400" b="1" dirty="0">
                <a:latin typeface="+mn-ea"/>
                <a:cs typeface="ＭＳ 明朝" charset="-128"/>
              </a:rPr>
              <a:t>2019</a:t>
            </a:r>
            <a:r>
              <a:rPr lang="ja-JP" altLang="en-US" sz="2400" b="1" dirty="0">
                <a:latin typeface="+mn-ea"/>
                <a:cs typeface="ＭＳ 明朝" charset="-128"/>
              </a:rPr>
              <a:t>年、現在は</a:t>
            </a:r>
            <a:r>
              <a:rPr lang="en-US" altLang="ja-JP" sz="2400" b="1" dirty="0">
                <a:latin typeface="+mn-ea"/>
                <a:cs typeface="ＭＳ 明朝" charset="-128"/>
              </a:rPr>
              <a:t>2024</a:t>
            </a:r>
            <a:r>
              <a:rPr lang="ja-JP" altLang="en-US" sz="2400" b="1" dirty="0">
                <a:latin typeface="+mn-ea"/>
                <a:cs typeface="ＭＳ 明朝" charset="-128"/>
              </a:rPr>
              <a:t>年、過去の財政見通しが的中したかどうかを検証するものではない！</a:t>
            </a:r>
          </a:p>
          <a:p>
            <a:pPr marL="0" indent="0" eaLnBrk="1" hangingPunct="1">
              <a:lnSpc>
                <a:spcPct val="90000"/>
              </a:lnSpc>
              <a:buNone/>
            </a:pPr>
            <a:r>
              <a:rPr lang="ja-JP" altLang="en-US" sz="2400" b="1" dirty="0">
                <a:latin typeface="+mn-ea"/>
                <a:cs typeface="ＭＳ 明朝" charset="-128"/>
              </a:rPr>
              <a:t>❷</a:t>
            </a:r>
            <a:r>
              <a:rPr lang="en-US" altLang="ja-JP" sz="2400" b="1" dirty="0">
                <a:latin typeface="+mn-ea"/>
                <a:cs typeface="ＭＳ 明朝" charset="-128"/>
              </a:rPr>
              <a:t>2024</a:t>
            </a:r>
            <a:r>
              <a:rPr lang="ja-JP" altLang="en-US" sz="2400" b="1" dirty="0">
                <a:latin typeface="+mn-ea"/>
                <a:cs typeface="ＭＳ 明朝" charset="-128"/>
              </a:rPr>
              <a:t>年財政検証の結果</a:t>
            </a:r>
          </a:p>
          <a:p>
            <a:pPr marL="0" indent="0" eaLnBrk="1" hangingPunct="1">
              <a:lnSpc>
                <a:spcPct val="90000"/>
              </a:lnSpc>
              <a:buNone/>
            </a:pPr>
            <a:r>
              <a:rPr lang="ja-JP" altLang="en-US" sz="2400" b="1" dirty="0">
                <a:latin typeface="+mn-ea"/>
                <a:cs typeface="ＭＳ 明朝" charset="-128"/>
              </a:rPr>
              <a:t>①財政検証の方法と経済前提：社会経済状況について複数の前提を置き、</a:t>
            </a:r>
            <a:r>
              <a:rPr lang="en-US" altLang="ja-JP" sz="2400" b="1" dirty="0">
                <a:latin typeface="+mn-ea"/>
                <a:cs typeface="ＭＳ 明朝" charset="-128"/>
              </a:rPr>
              <a:t>6</a:t>
            </a:r>
            <a:r>
              <a:rPr lang="ja-JP" altLang="en-US" sz="2400" b="1" dirty="0">
                <a:latin typeface="+mn-ea"/>
                <a:cs typeface="ＭＳ 明朝" charset="-128"/>
              </a:rPr>
              <a:t>通りのケースについて所得代替率を示す。</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3055128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F0625E-39AC-D831-4AD8-14DCCE4AE6DE}"/>
              </a:ext>
            </a:extLst>
          </p:cNvPr>
          <p:cNvSpPr>
            <a:spLocks noGrp="1"/>
          </p:cNvSpPr>
          <p:nvPr>
            <p:ph type="title"/>
          </p:nvPr>
        </p:nvSpPr>
        <p:spPr/>
        <p:txBody>
          <a:bodyPr anchor="ctr" anchorCtr="0"/>
          <a:lstStyle/>
          <a:p>
            <a:r>
              <a:rPr lang="ja-JP" altLang="en-US" sz="4000" b="1" dirty="0">
                <a:latin typeface="+mn-ea"/>
                <a:cs typeface="ＭＳ 明朝" charset="-128"/>
              </a:rPr>
              <a:t>財政検証・所得代替率とは</a:t>
            </a:r>
            <a:endParaRPr lang="en-US" dirty="0"/>
          </a:p>
        </p:txBody>
      </p:sp>
      <p:sp>
        <p:nvSpPr>
          <p:cNvPr id="4" name="スライド番号プレースホルダー 3">
            <a:extLst>
              <a:ext uri="{FF2B5EF4-FFF2-40B4-BE49-F238E27FC236}">
                <a16:creationId xmlns:a16="http://schemas.microsoft.com/office/drawing/2014/main" id="{78FA332E-C88D-D68C-BACE-DA61B470406F}"/>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pic>
        <p:nvPicPr>
          <p:cNvPr id="6" name="図 5" descr="テキスト&#10;&#10;自動的に生成された説明">
            <a:extLst>
              <a:ext uri="{FF2B5EF4-FFF2-40B4-BE49-F238E27FC236}">
                <a16:creationId xmlns:a16="http://schemas.microsoft.com/office/drawing/2014/main" id="{0481FDE8-FEF7-CA08-7569-02C6160F73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407591"/>
            <a:ext cx="7584647" cy="5140425"/>
          </a:xfrm>
          <a:prstGeom prst="rect">
            <a:avLst/>
          </a:prstGeom>
        </p:spPr>
      </p:pic>
      <mc:AlternateContent xmlns:mc="http://schemas.openxmlformats.org/markup-compatibility/2006" xmlns:p14="http://schemas.microsoft.com/office/powerpoint/2010/main">
        <mc:Choice Requires="p14">
          <p:contentPart p14:bwMode="auto" r:id="rId3">
            <p14:nvContentPartPr>
              <p14:cNvPr id="11" name="インク 10">
                <a:extLst>
                  <a:ext uri="{FF2B5EF4-FFF2-40B4-BE49-F238E27FC236}">
                    <a16:creationId xmlns:a16="http://schemas.microsoft.com/office/drawing/2014/main" id="{11708FBA-FEBE-1461-8AE0-B1FCEA00D110}"/>
                  </a:ext>
                </a:extLst>
              </p14:cNvPr>
              <p14:cNvContentPartPr/>
              <p14:nvPr/>
            </p14:nvContentPartPr>
            <p14:xfrm>
              <a:off x="1395720" y="1857600"/>
              <a:ext cx="902160" cy="201240"/>
            </p14:xfrm>
          </p:contentPart>
        </mc:Choice>
        <mc:Fallback xmlns="">
          <p:pic>
            <p:nvPicPr>
              <p:cNvPr id="11" name="インク 10">
                <a:extLst>
                  <a:ext uri="{FF2B5EF4-FFF2-40B4-BE49-F238E27FC236}">
                    <a16:creationId xmlns:a16="http://schemas.microsoft.com/office/drawing/2014/main" id="{11708FBA-FEBE-1461-8AE0-B1FCEA00D110}"/>
                  </a:ext>
                </a:extLst>
              </p:cNvPr>
              <p:cNvPicPr/>
              <p:nvPr/>
            </p:nvPicPr>
            <p:blipFill>
              <a:blip r:embed="rId4"/>
              <a:stretch>
                <a:fillRect/>
              </a:stretch>
            </p:blipFill>
            <p:spPr>
              <a:xfrm>
                <a:off x="1386720" y="1848960"/>
                <a:ext cx="919800" cy="2188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2" name="インク 11">
                <a:extLst>
                  <a:ext uri="{FF2B5EF4-FFF2-40B4-BE49-F238E27FC236}">
                    <a16:creationId xmlns:a16="http://schemas.microsoft.com/office/drawing/2014/main" id="{9F7CEDC4-C4D2-8A3C-A47C-319D5A93DC15}"/>
                  </a:ext>
                </a:extLst>
              </p14:cNvPr>
              <p14:cNvContentPartPr/>
              <p14:nvPr/>
            </p14:nvContentPartPr>
            <p14:xfrm>
              <a:off x="2595600" y="2173680"/>
              <a:ext cx="960840" cy="11160"/>
            </p14:xfrm>
          </p:contentPart>
        </mc:Choice>
        <mc:Fallback xmlns="">
          <p:pic>
            <p:nvPicPr>
              <p:cNvPr id="12" name="インク 11">
                <a:extLst>
                  <a:ext uri="{FF2B5EF4-FFF2-40B4-BE49-F238E27FC236}">
                    <a16:creationId xmlns:a16="http://schemas.microsoft.com/office/drawing/2014/main" id="{9F7CEDC4-C4D2-8A3C-A47C-319D5A93DC15}"/>
                  </a:ext>
                </a:extLst>
              </p:cNvPr>
              <p:cNvPicPr/>
              <p:nvPr/>
            </p:nvPicPr>
            <p:blipFill>
              <a:blip r:embed="rId6"/>
              <a:stretch>
                <a:fillRect/>
              </a:stretch>
            </p:blipFill>
            <p:spPr>
              <a:xfrm>
                <a:off x="2586960" y="2164680"/>
                <a:ext cx="97848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インク 12">
                <a:extLst>
                  <a:ext uri="{FF2B5EF4-FFF2-40B4-BE49-F238E27FC236}">
                    <a16:creationId xmlns:a16="http://schemas.microsoft.com/office/drawing/2014/main" id="{1F4A701F-79B6-AA0C-E734-190200D51608}"/>
                  </a:ext>
                </a:extLst>
              </p14:cNvPr>
              <p14:cNvContentPartPr/>
              <p14:nvPr/>
            </p14:nvContentPartPr>
            <p14:xfrm>
              <a:off x="4424400" y="2174040"/>
              <a:ext cx="894240" cy="30240"/>
            </p14:xfrm>
          </p:contentPart>
        </mc:Choice>
        <mc:Fallback xmlns="">
          <p:pic>
            <p:nvPicPr>
              <p:cNvPr id="13" name="インク 12">
                <a:extLst>
                  <a:ext uri="{FF2B5EF4-FFF2-40B4-BE49-F238E27FC236}">
                    <a16:creationId xmlns:a16="http://schemas.microsoft.com/office/drawing/2014/main" id="{1F4A701F-79B6-AA0C-E734-190200D51608}"/>
                  </a:ext>
                </a:extLst>
              </p:cNvPr>
              <p:cNvPicPr/>
              <p:nvPr/>
            </p:nvPicPr>
            <p:blipFill>
              <a:blip r:embed="rId8"/>
              <a:stretch>
                <a:fillRect/>
              </a:stretch>
            </p:blipFill>
            <p:spPr>
              <a:xfrm>
                <a:off x="4415760" y="2165040"/>
                <a:ext cx="911880" cy="478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インク 13">
                <a:extLst>
                  <a:ext uri="{FF2B5EF4-FFF2-40B4-BE49-F238E27FC236}">
                    <a16:creationId xmlns:a16="http://schemas.microsoft.com/office/drawing/2014/main" id="{2EFE981D-8CE2-AE1B-D9A3-E2438A2D9051}"/>
                  </a:ext>
                </a:extLst>
              </p14:cNvPr>
              <p14:cNvContentPartPr/>
              <p14:nvPr/>
            </p14:nvContentPartPr>
            <p14:xfrm>
              <a:off x="1541520" y="1518120"/>
              <a:ext cx="1972440" cy="259920"/>
            </p14:xfrm>
          </p:contentPart>
        </mc:Choice>
        <mc:Fallback xmlns="">
          <p:pic>
            <p:nvPicPr>
              <p:cNvPr id="14" name="インク 13">
                <a:extLst>
                  <a:ext uri="{FF2B5EF4-FFF2-40B4-BE49-F238E27FC236}">
                    <a16:creationId xmlns:a16="http://schemas.microsoft.com/office/drawing/2014/main" id="{2EFE981D-8CE2-AE1B-D9A3-E2438A2D9051}"/>
                  </a:ext>
                </a:extLst>
              </p:cNvPr>
              <p:cNvPicPr/>
              <p:nvPr/>
            </p:nvPicPr>
            <p:blipFill>
              <a:blip r:embed="rId10"/>
              <a:stretch>
                <a:fillRect/>
              </a:stretch>
            </p:blipFill>
            <p:spPr>
              <a:xfrm>
                <a:off x="1532880" y="1509480"/>
                <a:ext cx="1990080" cy="27756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5" name="インク 14">
                <a:extLst>
                  <a:ext uri="{FF2B5EF4-FFF2-40B4-BE49-F238E27FC236}">
                    <a16:creationId xmlns:a16="http://schemas.microsoft.com/office/drawing/2014/main" id="{4C5776AA-68B8-9D9B-2891-07F92D50A687}"/>
                  </a:ext>
                </a:extLst>
              </p14:cNvPr>
              <p14:cNvContentPartPr/>
              <p14:nvPr/>
            </p14:nvContentPartPr>
            <p14:xfrm>
              <a:off x="4505400" y="2351520"/>
              <a:ext cx="1287000" cy="275040"/>
            </p14:xfrm>
          </p:contentPart>
        </mc:Choice>
        <mc:Fallback xmlns="">
          <p:pic>
            <p:nvPicPr>
              <p:cNvPr id="15" name="インク 14">
                <a:extLst>
                  <a:ext uri="{FF2B5EF4-FFF2-40B4-BE49-F238E27FC236}">
                    <a16:creationId xmlns:a16="http://schemas.microsoft.com/office/drawing/2014/main" id="{4C5776AA-68B8-9D9B-2891-07F92D50A687}"/>
                  </a:ext>
                </a:extLst>
              </p:cNvPr>
              <p:cNvPicPr/>
              <p:nvPr/>
            </p:nvPicPr>
            <p:blipFill>
              <a:blip r:embed="rId12"/>
              <a:stretch>
                <a:fillRect/>
              </a:stretch>
            </p:blipFill>
            <p:spPr>
              <a:xfrm>
                <a:off x="4496400" y="2342520"/>
                <a:ext cx="1304640" cy="2926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6" name="インク 15">
                <a:extLst>
                  <a:ext uri="{FF2B5EF4-FFF2-40B4-BE49-F238E27FC236}">
                    <a16:creationId xmlns:a16="http://schemas.microsoft.com/office/drawing/2014/main" id="{4097A81A-5AB0-7604-CA24-B4AEAC208668}"/>
                  </a:ext>
                </a:extLst>
              </p14:cNvPr>
              <p14:cNvContentPartPr/>
              <p14:nvPr/>
            </p14:nvContentPartPr>
            <p14:xfrm>
              <a:off x="1518120" y="2585160"/>
              <a:ext cx="915120" cy="254520"/>
            </p14:xfrm>
          </p:contentPart>
        </mc:Choice>
        <mc:Fallback xmlns="">
          <p:pic>
            <p:nvPicPr>
              <p:cNvPr id="16" name="インク 15">
                <a:extLst>
                  <a:ext uri="{FF2B5EF4-FFF2-40B4-BE49-F238E27FC236}">
                    <a16:creationId xmlns:a16="http://schemas.microsoft.com/office/drawing/2014/main" id="{4097A81A-5AB0-7604-CA24-B4AEAC208668}"/>
                  </a:ext>
                </a:extLst>
              </p:cNvPr>
              <p:cNvPicPr/>
              <p:nvPr/>
            </p:nvPicPr>
            <p:blipFill>
              <a:blip r:embed="rId14"/>
              <a:stretch>
                <a:fillRect/>
              </a:stretch>
            </p:blipFill>
            <p:spPr>
              <a:xfrm>
                <a:off x="1509480" y="2576520"/>
                <a:ext cx="932760" cy="27216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7" name="インク 16">
                <a:extLst>
                  <a:ext uri="{FF2B5EF4-FFF2-40B4-BE49-F238E27FC236}">
                    <a16:creationId xmlns:a16="http://schemas.microsoft.com/office/drawing/2014/main" id="{8DB3DDF1-F0C9-8A95-9C6A-A4F6B25969F7}"/>
                  </a:ext>
                </a:extLst>
              </p14:cNvPr>
              <p14:cNvContentPartPr/>
              <p14:nvPr/>
            </p14:nvContentPartPr>
            <p14:xfrm>
              <a:off x="2559960" y="2752920"/>
              <a:ext cx="962640" cy="52200"/>
            </p14:xfrm>
          </p:contentPart>
        </mc:Choice>
        <mc:Fallback xmlns="">
          <p:pic>
            <p:nvPicPr>
              <p:cNvPr id="17" name="インク 16">
                <a:extLst>
                  <a:ext uri="{FF2B5EF4-FFF2-40B4-BE49-F238E27FC236}">
                    <a16:creationId xmlns:a16="http://schemas.microsoft.com/office/drawing/2014/main" id="{8DB3DDF1-F0C9-8A95-9C6A-A4F6B25969F7}"/>
                  </a:ext>
                </a:extLst>
              </p:cNvPr>
              <p:cNvPicPr/>
              <p:nvPr/>
            </p:nvPicPr>
            <p:blipFill>
              <a:blip r:embed="rId16"/>
              <a:stretch>
                <a:fillRect/>
              </a:stretch>
            </p:blipFill>
            <p:spPr>
              <a:xfrm>
                <a:off x="2551320" y="2744280"/>
                <a:ext cx="980280" cy="698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8" name="インク 17">
                <a:extLst>
                  <a:ext uri="{FF2B5EF4-FFF2-40B4-BE49-F238E27FC236}">
                    <a16:creationId xmlns:a16="http://schemas.microsoft.com/office/drawing/2014/main" id="{7EA209CC-4FD1-86E6-98CA-0CE10D6FD823}"/>
                  </a:ext>
                </a:extLst>
              </p14:cNvPr>
              <p14:cNvContentPartPr/>
              <p14:nvPr/>
            </p14:nvContentPartPr>
            <p14:xfrm>
              <a:off x="1533600" y="3025800"/>
              <a:ext cx="1925280" cy="189000"/>
            </p14:xfrm>
          </p:contentPart>
        </mc:Choice>
        <mc:Fallback xmlns="">
          <p:pic>
            <p:nvPicPr>
              <p:cNvPr id="18" name="インク 17">
                <a:extLst>
                  <a:ext uri="{FF2B5EF4-FFF2-40B4-BE49-F238E27FC236}">
                    <a16:creationId xmlns:a16="http://schemas.microsoft.com/office/drawing/2014/main" id="{7EA209CC-4FD1-86E6-98CA-0CE10D6FD823}"/>
                  </a:ext>
                </a:extLst>
              </p:cNvPr>
              <p:cNvPicPr/>
              <p:nvPr/>
            </p:nvPicPr>
            <p:blipFill>
              <a:blip r:embed="rId18"/>
              <a:stretch>
                <a:fillRect/>
              </a:stretch>
            </p:blipFill>
            <p:spPr>
              <a:xfrm>
                <a:off x="1524600" y="3016800"/>
                <a:ext cx="1942920" cy="206640"/>
              </a:xfrm>
              <a:prstGeom prst="rect">
                <a:avLst/>
              </a:prstGeom>
            </p:spPr>
          </p:pic>
        </mc:Fallback>
      </mc:AlternateContent>
      <p:grpSp>
        <p:nvGrpSpPr>
          <p:cNvPr id="23" name="グループ化 22">
            <a:extLst>
              <a:ext uri="{FF2B5EF4-FFF2-40B4-BE49-F238E27FC236}">
                <a16:creationId xmlns:a16="http://schemas.microsoft.com/office/drawing/2014/main" id="{D0CD9C1C-1FFD-C8FA-B8FD-77779823F3F0}"/>
              </a:ext>
            </a:extLst>
          </p:cNvPr>
          <p:cNvGrpSpPr/>
          <p:nvPr/>
        </p:nvGrpSpPr>
        <p:grpSpPr>
          <a:xfrm>
            <a:off x="2508480" y="4564880"/>
            <a:ext cx="6031080" cy="388080"/>
            <a:chOff x="2508480" y="4564880"/>
            <a:chExt cx="6031080" cy="388080"/>
          </a:xfrm>
        </p:grpSpPr>
        <mc:AlternateContent xmlns:mc="http://schemas.openxmlformats.org/markup-compatibility/2006" xmlns:p14="http://schemas.microsoft.com/office/powerpoint/2010/main">
          <mc:Choice Requires="p14">
            <p:contentPart p14:bwMode="auto" r:id="rId19">
              <p14:nvContentPartPr>
                <p14:cNvPr id="19" name="インク 18">
                  <a:extLst>
                    <a:ext uri="{FF2B5EF4-FFF2-40B4-BE49-F238E27FC236}">
                      <a16:creationId xmlns:a16="http://schemas.microsoft.com/office/drawing/2014/main" id="{C55AF72A-EDE8-0178-1887-8169A85913C8}"/>
                    </a:ext>
                  </a:extLst>
                </p14:cNvPr>
                <p14:cNvContentPartPr/>
                <p14:nvPr/>
              </p14:nvContentPartPr>
              <p14:xfrm>
                <a:off x="8525160" y="4947560"/>
                <a:ext cx="14400" cy="4680"/>
              </p14:xfrm>
            </p:contentPart>
          </mc:Choice>
          <mc:Fallback xmlns="">
            <p:pic>
              <p:nvPicPr>
                <p:cNvPr id="19" name="インク 18">
                  <a:extLst>
                    <a:ext uri="{FF2B5EF4-FFF2-40B4-BE49-F238E27FC236}">
                      <a16:creationId xmlns:a16="http://schemas.microsoft.com/office/drawing/2014/main" id="{C55AF72A-EDE8-0178-1887-8169A85913C8}"/>
                    </a:ext>
                  </a:extLst>
                </p:cNvPr>
                <p:cNvPicPr/>
                <p:nvPr/>
              </p:nvPicPr>
              <p:blipFill>
                <a:blip r:embed="rId20"/>
                <a:stretch>
                  <a:fillRect/>
                </a:stretch>
              </p:blipFill>
              <p:spPr>
                <a:xfrm>
                  <a:off x="8516520" y="4938920"/>
                  <a:ext cx="32040" cy="223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0" name="インク 19">
                  <a:extLst>
                    <a:ext uri="{FF2B5EF4-FFF2-40B4-BE49-F238E27FC236}">
                      <a16:creationId xmlns:a16="http://schemas.microsoft.com/office/drawing/2014/main" id="{88753C4B-76D9-6E31-330A-B5CA09CA773B}"/>
                    </a:ext>
                  </a:extLst>
                </p14:cNvPr>
                <p14:cNvContentPartPr/>
                <p14:nvPr/>
              </p14:nvContentPartPr>
              <p14:xfrm>
                <a:off x="8508600" y="4952600"/>
                <a:ext cx="360" cy="360"/>
              </p14:xfrm>
            </p:contentPart>
          </mc:Choice>
          <mc:Fallback xmlns="">
            <p:pic>
              <p:nvPicPr>
                <p:cNvPr id="20" name="インク 19">
                  <a:extLst>
                    <a:ext uri="{FF2B5EF4-FFF2-40B4-BE49-F238E27FC236}">
                      <a16:creationId xmlns:a16="http://schemas.microsoft.com/office/drawing/2014/main" id="{88753C4B-76D9-6E31-330A-B5CA09CA773B}"/>
                    </a:ext>
                  </a:extLst>
                </p:cNvPr>
                <p:cNvPicPr/>
                <p:nvPr/>
              </p:nvPicPr>
              <p:blipFill>
                <a:blip r:embed="rId22"/>
                <a:stretch>
                  <a:fillRect/>
                </a:stretch>
              </p:blipFill>
              <p:spPr>
                <a:xfrm>
                  <a:off x="8499960" y="494360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2" name="インク 21">
                  <a:extLst>
                    <a:ext uri="{FF2B5EF4-FFF2-40B4-BE49-F238E27FC236}">
                      <a16:creationId xmlns:a16="http://schemas.microsoft.com/office/drawing/2014/main" id="{826FA6ED-09CF-4812-7390-978E35490424}"/>
                    </a:ext>
                  </a:extLst>
                </p14:cNvPr>
                <p14:cNvContentPartPr/>
                <p14:nvPr/>
              </p14:nvContentPartPr>
              <p14:xfrm>
                <a:off x="2508480" y="4564880"/>
                <a:ext cx="4731840" cy="343800"/>
              </p14:xfrm>
            </p:contentPart>
          </mc:Choice>
          <mc:Fallback xmlns="">
            <p:pic>
              <p:nvPicPr>
                <p:cNvPr id="22" name="インク 21">
                  <a:extLst>
                    <a:ext uri="{FF2B5EF4-FFF2-40B4-BE49-F238E27FC236}">
                      <a16:creationId xmlns:a16="http://schemas.microsoft.com/office/drawing/2014/main" id="{826FA6ED-09CF-4812-7390-978E35490424}"/>
                    </a:ext>
                  </a:extLst>
                </p:cNvPr>
                <p:cNvPicPr/>
                <p:nvPr/>
              </p:nvPicPr>
              <p:blipFill>
                <a:blip r:embed="rId24"/>
                <a:stretch>
                  <a:fillRect/>
                </a:stretch>
              </p:blipFill>
              <p:spPr>
                <a:xfrm>
                  <a:off x="2499840" y="4556240"/>
                  <a:ext cx="4749480" cy="3614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5">
            <p14:nvContentPartPr>
              <p14:cNvPr id="24" name="インク 23">
                <a:extLst>
                  <a:ext uri="{FF2B5EF4-FFF2-40B4-BE49-F238E27FC236}">
                    <a16:creationId xmlns:a16="http://schemas.microsoft.com/office/drawing/2014/main" id="{B84270A6-172C-CA1A-CF5C-F8416961F264}"/>
                  </a:ext>
                </a:extLst>
              </p14:cNvPr>
              <p14:cNvContentPartPr/>
              <p14:nvPr/>
            </p14:nvContentPartPr>
            <p14:xfrm>
              <a:off x="3545640" y="5216840"/>
              <a:ext cx="1325520" cy="36000"/>
            </p14:xfrm>
          </p:contentPart>
        </mc:Choice>
        <mc:Fallback xmlns="">
          <p:pic>
            <p:nvPicPr>
              <p:cNvPr id="24" name="インク 23">
                <a:extLst>
                  <a:ext uri="{FF2B5EF4-FFF2-40B4-BE49-F238E27FC236}">
                    <a16:creationId xmlns:a16="http://schemas.microsoft.com/office/drawing/2014/main" id="{B84270A6-172C-CA1A-CF5C-F8416961F264}"/>
                  </a:ext>
                </a:extLst>
              </p:cNvPr>
              <p:cNvPicPr/>
              <p:nvPr/>
            </p:nvPicPr>
            <p:blipFill>
              <a:blip r:embed="rId26"/>
              <a:stretch>
                <a:fillRect/>
              </a:stretch>
            </p:blipFill>
            <p:spPr>
              <a:xfrm>
                <a:off x="3536640" y="5207840"/>
                <a:ext cx="1343160" cy="53640"/>
              </a:xfrm>
              <a:prstGeom prst="rect">
                <a:avLst/>
              </a:prstGeom>
            </p:spPr>
          </p:pic>
        </mc:Fallback>
      </mc:AlternateContent>
      <p:grpSp>
        <p:nvGrpSpPr>
          <p:cNvPr id="27" name="グループ化 26">
            <a:extLst>
              <a:ext uri="{FF2B5EF4-FFF2-40B4-BE49-F238E27FC236}">
                <a16:creationId xmlns:a16="http://schemas.microsoft.com/office/drawing/2014/main" id="{1174EBDA-CF04-DAD0-1B83-4F800FD67771}"/>
              </a:ext>
            </a:extLst>
          </p:cNvPr>
          <p:cNvGrpSpPr/>
          <p:nvPr/>
        </p:nvGrpSpPr>
        <p:grpSpPr>
          <a:xfrm>
            <a:off x="8473320" y="5471000"/>
            <a:ext cx="15480" cy="5040"/>
            <a:chOff x="8473320" y="5471000"/>
            <a:chExt cx="15480" cy="5040"/>
          </a:xfrm>
        </p:grpSpPr>
        <mc:AlternateContent xmlns:mc="http://schemas.openxmlformats.org/markup-compatibility/2006" xmlns:p14="http://schemas.microsoft.com/office/powerpoint/2010/main">
          <mc:Choice Requires="p14">
            <p:contentPart p14:bwMode="auto" r:id="rId27">
              <p14:nvContentPartPr>
                <p14:cNvPr id="25" name="インク 24">
                  <a:extLst>
                    <a:ext uri="{FF2B5EF4-FFF2-40B4-BE49-F238E27FC236}">
                      <a16:creationId xmlns:a16="http://schemas.microsoft.com/office/drawing/2014/main" id="{C6099D87-2510-DFCD-38B3-167F6C2094B3}"/>
                    </a:ext>
                  </a:extLst>
                </p14:cNvPr>
                <p14:cNvContentPartPr/>
                <p14:nvPr/>
              </p14:nvContentPartPr>
              <p14:xfrm>
                <a:off x="8488440" y="5475680"/>
                <a:ext cx="360" cy="360"/>
              </p14:xfrm>
            </p:contentPart>
          </mc:Choice>
          <mc:Fallback xmlns="">
            <p:pic>
              <p:nvPicPr>
                <p:cNvPr id="25" name="インク 24">
                  <a:extLst>
                    <a:ext uri="{FF2B5EF4-FFF2-40B4-BE49-F238E27FC236}">
                      <a16:creationId xmlns:a16="http://schemas.microsoft.com/office/drawing/2014/main" id="{C6099D87-2510-DFCD-38B3-167F6C2094B3}"/>
                    </a:ext>
                  </a:extLst>
                </p:cNvPr>
                <p:cNvPicPr/>
                <p:nvPr/>
              </p:nvPicPr>
              <p:blipFill>
                <a:blip r:embed="rId22"/>
                <a:stretch>
                  <a:fillRect/>
                </a:stretch>
              </p:blipFill>
              <p:spPr>
                <a:xfrm>
                  <a:off x="8479800" y="546704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6" name="インク 25">
                  <a:extLst>
                    <a:ext uri="{FF2B5EF4-FFF2-40B4-BE49-F238E27FC236}">
                      <a16:creationId xmlns:a16="http://schemas.microsoft.com/office/drawing/2014/main" id="{7B858228-7AEF-6346-74ED-2EDAA76F3811}"/>
                    </a:ext>
                  </a:extLst>
                </p14:cNvPr>
                <p14:cNvContentPartPr/>
                <p14:nvPr/>
              </p14:nvContentPartPr>
              <p14:xfrm>
                <a:off x="8473320" y="5471000"/>
                <a:ext cx="360" cy="3240"/>
              </p14:xfrm>
            </p:contentPart>
          </mc:Choice>
          <mc:Fallback xmlns="">
            <p:pic>
              <p:nvPicPr>
                <p:cNvPr id="26" name="インク 25">
                  <a:extLst>
                    <a:ext uri="{FF2B5EF4-FFF2-40B4-BE49-F238E27FC236}">
                      <a16:creationId xmlns:a16="http://schemas.microsoft.com/office/drawing/2014/main" id="{7B858228-7AEF-6346-74ED-2EDAA76F3811}"/>
                    </a:ext>
                  </a:extLst>
                </p:cNvPr>
                <p:cNvPicPr/>
                <p:nvPr/>
              </p:nvPicPr>
              <p:blipFill>
                <a:blip r:embed="rId29"/>
                <a:stretch>
                  <a:fillRect/>
                </a:stretch>
              </p:blipFill>
              <p:spPr>
                <a:xfrm>
                  <a:off x="8464320" y="5462000"/>
                  <a:ext cx="18000" cy="20880"/>
                </a:xfrm>
                <a:prstGeom prst="rect">
                  <a:avLst/>
                </a:prstGeom>
              </p:spPr>
            </p:pic>
          </mc:Fallback>
        </mc:AlternateContent>
      </p:grpSp>
      <p:sp>
        <p:nvSpPr>
          <p:cNvPr id="29" name="テキスト ボックス 28">
            <a:extLst>
              <a:ext uri="{FF2B5EF4-FFF2-40B4-BE49-F238E27FC236}">
                <a16:creationId xmlns:a16="http://schemas.microsoft.com/office/drawing/2014/main" id="{EBE3C78F-0AB3-E2BF-9BE1-DF935EA768D1}"/>
              </a:ext>
            </a:extLst>
          </p:cNvPr>
          <p:cNvSpPr txBox="1"/>
          <p:nvPr/>
        </p:nvSpPr>
        <p:spPr>
          <a:xfrm>
            <a:off x="4362851" y="5606274"/>
            <a:ext cx="1287000" cy="307777"/>
          </a:xfrm>
          <a:prstGeom prst="rect">
            <a:avLst/>
          </a:prstGeom>
          <a:noFill/>
        </p:spPr>
        <p:txBody>
          <a:bodyPr wrap="square" rtlCol="0">
            <a:spAutoFit/>
          </a:bodyPr>
          <a:lstStyle/>
          <a:p>
            <a:r>
              <a:rPr lang="ja-JP" altLang="en-US" sz="1400" dirty="0">
                <a:solidFill>
                  <a:srgbClr val="FF0000"/>
                </a:solidFill>
              </a:rPr>
              <a:t>報酬比例部分</a:t>
            </a:r>
            <a:endParaRPr lang="en-US" sz="1400" dirty="0">
              <a:solidFill>
                <a:srgbClr val="FF0000"/>
              </a:solidFill>
            </a:endParaRPr>
          </a:p>
        </p:txBody>
      </p:sp>
    </p:spTree>
    <p:extLst>
      <p:ext uri="{BB962C8B-B14F-4D97-AF65-F5344CB8AC3E}">
        <p14:creationId xmlns:p14="http://schemas.microsoft.com/office/powerpoint/2010/main" val="13946215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0A3E1-4970-57B6-9B22-7FEBA9B0C981}"/>
              </a:ext>
            </a:extLst>
          </p:cNvPr>
          <p:cNvSpPr>
            <a:spLocks noGrp="1"/>
          </p:cNvSpPr>
          <p:nvPr>
            <p:ph type="title"/>
          </p:nvPr>
        </p:nvSpPr>
        <p:spPr>
          <a:xfrm>
            <a:off x="533400" y="159998"/>
            <a:ext cx="8001000" cy="1216025"/>
          </a:xfrm>
        </p:spPr>
        <p:txBody>
          <a:bodyPr anchor="ctr" anchorCtr="1"/>
          <a:lstStyle/>
          <a:p>
            <a:r>
              <a:rPr lang="ja-JP" altLang="en-US" sz="2400" dirty="0"/>
              <a:t>図</a:t>
            </a:r>
            <a:r>
              <a:rPr lang="en-US" altLang="ja-JP" sz="2400" dirty="0"/>
              <a:t>5</a:t>
            </a:r>
            <a:r>
              <a:rPr lang="ja-JP" altLang="en-US" sz="2400" dirty="0"/>
              <a:t>－</a:t>
            </a:r>
            <a:r>
              <a:rPr lang="en-US" altLang="ja-JP" sz="2400" dirty="0"/>
              <a:t>21</a:t>
            </a:r>
            <a:r>
              <a:rPr lang="ja-JP" altLang="en-US" sz="2400" dirty="0"/>
              <a:t>　</a:t>
            </a:r>
            <a:br>
              <a:rPr lang="en-US" altLang="ja-JP" sz="2400" dirty="0"/>
            </a:br>
            <a:r>
              <a:rPr lang="ja-JP" altLang="en-US" sz="2400" dirty="0"/>
              <a:t>マクロ経済スライドによる調整期間と所得代替率</a:t>
            </a:r>
            <a:endParaRPr lang="en-US" sz="2400" dirty="0"/>
          </a:p>
        </p:txBody>
      </p:sp>
      <p:sp>
        <p:nvSpPr>
          <p:cNvPr id="4" name="スライド番号プレースホルダー 3">
            <a:extLst>
              <a:ext uri="{FF2B5EF4-FFF2-40B4-BE49-F238E27FC236}">
                <a16:creationId xmlns:a16="http://schemas.microsoft.com/office/drawing/2014/main" id="{8AD1A7B0-BC1C-E2EC-79B8-E3CD0D5362DC}"/>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pic>
        <p:nvPicPr>
          <p:cNvPr id="5" name="図 4">
            <a:extLst>
              <a:ext uri="{FF2B5EF4-FFF2-40B4-BE49-F238E27FC236}">
                <a16:creationId xmlns:a16="http://schemas.microsoft.com/office/drawing/2014/main" id="{37B9A816-9DF2-1849-A8CB-0420FE7578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94508"/>
            <a:ext cx="7704856" cy="5326967"/>
          </a:xfrm>
          <a:prstGeom prst="rect">
            <a:avLst/>
          </a:prstGeom>
          <a:solidFill>
            <a:schemeClr val="bg1"/>
          </a:solidFill>
          <a:ln>
            <a:noFill/>
          </a:ln>
        </p:spPr>
      </p:pic>
    </p:spTree>
    <p:extLst>
      <p:ext uri="{BB962C8B-B14F-4D97-AF65-F5344CB8AC3E}">
        <p14:creationId xmlns:p14="http://schemas.microsoft.com/office/powerpoint/2010/main" val="26455067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61280</TotalTime>
  <Words>4018</Words>
  <Application>Microsoft Office PowerPoint</Application>
  <PresentationFormat>画面に合わせる (4:3)</PresentationFormat>
  <Paragraphs>179</Paragraphs>
  <Slides>28</Slides>
  <Notes>23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28</vt:i4>
      </vt:variant>
    </vt:vector>
  </HeadingPairs>
  <TitlesOfParts>
    <vt:vector size="34" baseType="lpstr">
      <vt:lpstr>ＭＳ Ｐゴシック</vt:lpstr>
      <vt:lpstr>ＭＳ 明朝</vt:lpstr>
      <vt:lpstr>Arial</vt:lpstr>
      <vt:lpstr>Century</vt:lpstr>
      <vt:lpstr>Wingdings</vt:lpstr>
      <vt:lpstr>Profile</vt:lpstr>
      <vt:lpstr>第3回【厚生年金制度の概要】目的、対象、給付の種類、年金の種類、費用負担</vt:lpstr>
      <vt:lpstr>今日のお話</vt:lpstr>
      <vt:lpstr>     第3節 年金制度の概要  4.年金財政 【1】年金の財政方式     </vt:lpstr>
      <vt:lpstr>     第3節 年金制度の概要  4.年金財政 【1】年金の財政方式     </vt:lpstr>
      <vt:lpstr>     第3節 年金制度の概要  4.年金財政 【1】年金の財政方式     </vt:lpstr>
      <vt:lpstr>     第3節 年金制度の概要 4.年金財政 【２】年金積立金 ★ここから11月11日（月）     </vt:lpstr>
      <vt:lpstr>     第3節 年金制度の概要 4.年金財政 【３】年金の財政見通し     </vt:lpstr>
      <vt:lpstr>財政検証・所得代替率とは</vt:lpstr>
      <vt:lpstr>図5－21　 マクロ経済スライドによる調整期間と所得代替率</vt:lpstr>
      <vt:lpstr>財政検証の前提</vt:lpstr>
      <vt:lpstr>財政検証の結果　2024年度</vt:lpstr>
      <vt:lpstr>     第3節 年金制度の概要  ５.企業年金と個人年金　 【１】公的年金と私的年金の役割分担     </vt:lpstr>
      <vt:lpstr>   第3節 年金制度の概要  ５.企業年金と個人年金 【２】企業年金   </vt:lpstr>
      <vt:lpstr>   第3節 年金制度の概要  ５.企業年金と個人年金 【２】企業年金   </vt:lpstr>
      <vt:lpstr>   第3節 年金制度の概要  ５.企業年金と個人年金 【２】企業年金   </vt:lpstr>
      <vt:lpstr>   第3節 年金制度の概要  ５.企業年金と個人年金 【２】企業年金   </vt:lpstr>
      <vt:lpstr>図5－22　企業年金の加入者の推移</vt:lpstr>
      <vt:lpstr>   第3節 年金制度の概要  ５.企業年金と個人年金 【２】企業年金   </vt:lpstr>
      <vt:lpstr>   第3節 年金制度の概要  ５.企業年金と個人年金 【２】企業年金   </vt:lpstr>
      <vt:lpstr>    第3節 年金制度の概要  ５.企業年金と個人年金 【3】個人年金：任意加入の私的年金    </vt:lpstr>
      <vt:lpstr>    第3節 年金制度の概要  ５.企業年金と個人年金 【3】個人年金：任意加入の私的年金    </vt:lpstr>
      <vt:lpstr>   第3節 年金制度の概要  ６.最近の改正と課題 【１】最近の改正   </vt:lpstr>
      <vt:lpstr>   第3節 年金制度の概要  ６.最近の改正と課題 【１】最近の改正   </vt:lpstr>
      <vt:lpstr>   第3節 年金制度の概要  ６.最近の改正と課題 【１】最近の改正   </vt:lpstr>
      <vt:lpstr>   第3節 年金制度の概要  ６.最近の改正と課題 【１】最近の改正   </vt:lpstr>
      <vt:lpstr>   第3節 年金制度の概要  ６.最近の改正と課題 【２】年金制度の課題   </vt:lpstr>
      <vt:lpstr>   第3節 年金制度の概要  ６.最近の改正と課題 【２】年金制度の課題   </vt:lpstr>
      <vt:lpstr>お休みなどが入りかなり先</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840</cp:revision>
  <cp:lastPrinted>2023-09-07T07:50:23Z</cp:lastPrinted>
  <dcterms:created xsi:type="dcterms:W3CDTF">2016-04-06T06:30:45Z</dcterms:created>
  <dcterms:modified xsi:type="dcterms:W3CDTF">2024-11-11T03:11:54Z</dcterms:modified>
  <cp:category/>
</cp:coreProperties>
</file>