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1"/>
  </p:notesMasterIdLst>
  <p:handoutMasterIdLst>
    <p:handoutMasterId r:id="rId22"/>
  </p:handoutMasterIdLst>
  <p:sldIdLst>
    <p:sldId id="256" r:id="rId2"/>
    <p:sldId id="386" r:id="rId3"/>
    <p:sldId id="674" r:id="rId4"/>
    <p:sldId id="682" r:id="rId5"/>
    <p:sldId id="683" r:id="rId6"/>
    <p:sldId id="684" r:id="rId7"/>
    <p:sldId id="685" r:id="rId8"/>
    <p:sldId id="686" r:id="rId9"/>
    <p:sldId id="664" r:id="rId10"/>
    <p:sldId id="687" r:id="rId11"/>
    <p:sldId id="688" r:id="rId12"/>
    <p:sldId id="691" r:id="rId13"/>
    <p:sldId id="694" r:id="rId14"/>
    <p:sldId id="693" r:id="rId15"/>
    <p:sldId id="697" r:id="rId16"/>
    <p:sldId id="698" r:id="rId17"/>
    <p:sldId id="699" r:id="rId18"/>
    <p:sldId id="675" r:id="rId19"/>
    <p:sldId id="425" r:id="rId20"/>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0929"/>
  </p:normalViewPr>
  <p:slideViewPr>
    <p:cSldViewPr>
      <p:cViewPr varScale="1">
        <p:scale>
          <a:sx n="71" d="100"/>
          <a:sy n="71" d="100"/>
        </p:scale>
        <p:origin x="956" y="52"/>
      </p:cViewPr>
      <p:guideLst>
        <p:guide orient="horz" pos="2205"/>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42"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42"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42"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5"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42"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0067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709726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7226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93290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64523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835803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19</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29158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38400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17643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1091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180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834088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92851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hlw.go.jp/stf/nenkin_shikumi_04.html#:~:text=%E3%81%97%E3%81%8B%E3%81%97%E3%81%AA%E3%81%8C%E3%82%89%E3%80%81%E6%88%A6%E5%BE%8C%E3%81%AE%E7%AB%8B%E3%81%A1%E7%9B%B4%E3%82%8A%E3%81%8C,%E6%B3%95%E3%81%8C%E5%88%B6%E5%AE%9A%E3%81%95%E3%82%8C%E3%81%9F%E3%80%82"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hlw.go.jp/stf/newpage_21509.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zenginkyo.or.jp/article/life/retirement/438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hlw.go.jp/seisakunitsuite/bunya/nenkin/nenkin/zaisei01/dl/zu05.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67240" y="1124744"/>
            <a:ext cx="7809520" cy="1080120"/>
          </a:xfrm>
        </p:spPr>
        <p:txBody>
          <a:bodyPr/>
          <a:lstStyle/>
          <a:p>
            <a:pPr algn="ctr"/>
            <a:r>
              <a:rPr lang="ja-JP" altLang="en-US" sz="3200" dirty="0"/>
              <a:t>第</a:t>
            </a:r>
            <a:r>
              <a:rPr lang="en-US" altLang="ja-JP" sz="3200" dirty="0"/>
              <a:t>1</a:t>
            </a:r>
            <a:r>
              <a:rPr lang="ja-JP" altLang="en-US" sz="3200" dirty="0"/>
              <a:t>回</a:t>
            </a:r>
            <a:r>
              <a:rPr lang="en-US" altLang="ja-JP" sz="3200" dirty="0"/>
              <a:t>【</a:t>
            </a:r>
            <a:r>
              <a:rPr lang="ja-JP" altLang="en-US" sz="3200" dirty="0"/>
              <a:t>年金保険制度の沿革と概要</a:t>
            </a:r>
            <a:r>
              <a:rPr lang="en-US" altLang="ja-JP" sz="3200" dirty="0"/>
              <a:t>】</a:t>
            </a:r>
            <a:br>
              <a:rPr lang="en-US" altLang="ja-JP" sz="3200" dirty="0"/>
            </a:br>
            <a:r>
              <a:rPr lang="ja-JP" altLang="en-US" sz="2400" dirty="0"/>
              <a:t>公的年金制度の目的、対象、給付内容、財源構成</a:t>
            </a:r>
            <a:endParaRPr lang="en-US" altLang="ja-JP" sz="3200" dirty="0"/>
          </a:p>
        </p:txBody>
      </p:sp>
      <p:sp>
        <p:nvSpPr>
          <p:cNvPr id="3075" name="Rectangle 3"/>
          <p:cNvSpPr>
            <a:spLocks noGrp="1" noChangeArrowheads="1"/>
          </p:cNvSpPr>
          <p:nvPr>
            <p:ph type="subTitle" idx="1"/>
          </p:nvPr>
        </p:nvSpPr>
        <p:spPr>
          <a:xfrm>
            <a:off x="1079612" y="2669984"/>
            <a:ext cx="6984776" cy="3550043"/>
          </a:xfrm>
        </p:spPr>
        <p:txBody>
          <a:bodyPr/>
          <a:lstStyle/>
          <a:p>
            <a:pPr algn="ctr"/>
            <a:r>
              <a:rPr lang="ja-JP" altLang="en-US" dirty="0"/>
              <a:t>社会保障 </a:t>
            </a:r>
            <a:r>
              <a:rPr lang="en-US" altLang="ja-JP" dirty="0"/>
              <a:t>II</a:t>
            </a:r>
            <a:r>
              <a:rPr lang="ja-JP" altLang="en-US" dirty="0"/>
              <a:t>　</a:t>
            </a:r>
            <a:endParaRPr lang="en-US" altLang="ja-JP" dirty="0"/>
          </a:p>
          <a:p>
            <a:pPr algn="ctr"/>
            <a:r>
              <a:rPr lang="en-US" sz="2400" b="1" dirty="0">
                <a:effectLst/>
                <a:latin typeface="Century" panose="02040604050505020304" pitchFamily="18" charset="0"/>
                <a:ea typeface="ＭＳ 明朝" panose="02020609040205080304" pitchFamily="17" charset="-128"/>
                <a:cs typeface="Times New Roman" panose="02020603050405020304" pitchFamily="18" charset="0"/>
              </a:rPr>
              <a:t>9</a:t>
            </a:r>
            <a:r>
              <a:rPr lang="ja-JP" sz="2400" b="1"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sz="2400" b="1" dirty="0">
                <a:effectLst/>
                <a:latin typeface="Century" panose="02040604050505020304" pitchFamily="18" charset="0"/>
                <a:ea typeface="ＭＳ 明朝" panose="02020609040205080304" pitchFamily="17" charset="-128"/>
                <a:cs typeface="Times New Roman" panose="02020603050405020304" pitchFamily="18" charset="0"/>
              </a:rPr>
              <a:t>30</a:t>
            </a:r>
            <a:r>
              <a:rPr lang="ja-JP" sz="2400" b="1" dirty="0">
                <a:effectLst/>
                <a:latin typeface="Century" panose="02040604050505020304" pitchFamily="18" charset="0"/>
                <a:ea typeface="ＭＳ 明朝" panose="02020609040205080304" pitchFamily="17" charset="-128"/>
                <a:cs typeface="Times New Roman" panose="02020603050405020304" pitchFamily="18" charset="0"/>
              </a:rPr>
              <a:t>日</a:t>
            </a: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月）</a:t>
            </a:r>
            <a:endParaRPr lang="en-US" altLang="ja-JP" b="1" dirty="0"/>
          </a:p>
          <a:p>
            <a:pPr algn="ctr"/>
            <a:r>
              <a:rPr lang="ja-JP" altLang="en-US" sz="2000" dirty="0"/>
              <a:t>第</a:t>
            </a:r>
            <a:r>
              <a:rPr lang="en-US" altLang="ja-JP" sz="2000" dirty="0"/>
              <a:t>5</a:t>
            </a:r>
            <a:r>
              <a:rPr lang="ja-JP" altLang="en-US" sz="2000" dirty="0"/>
              <a:t>章社会保障制度の体系　</a:t>
            </a:r>
            <a:endParaRPr lang="en-US" altLang="ja-JP" sz="2000" dirty="0"/>
          </a:p>
          <a:p>
            <a:pPr algn="ctr"/>
            <a:r>
              <a:rPr lang="ja-JP" altLang="en-US" sz="2000" dirty="0"/>
              <a:t>第</a:t>
            </a:r>
            <a:r>
              <a:rPr lang="en-US" altLang="ja-JP" sz="2000" dirty="0"/>
              <a:t>3</a:t>
            </a:r>
            <a:r>
              <a:rPr lang="ja-JP" altLang="en-US" sz="2000" dirty="0"/>
              <a:t>節　年金制度の概要</a:t>
            </a:r>
            <a:endParaRPr lang="en-US" altLang="ja-JP" sz="2000" dirty="0"/>
          </a:p>
          <a:p>
            <a:pPr algn="ctr"/>
            <a:r>
              <a:rPr lang="ja-JP" altLang="en-US" sz="2000" dirty="0"/>
              <a:t>　</a:t>
            </a:r>
            <a:r>
              <a:rPr lang="en-US" altLang="ja-JP" sz="2000" dirty="0"/>
              <a:t>(1)</a:t>
            </a:r>
            <a:r>
              <a:rPr lang="ja-JP" altLang="en-US" sz="2000" dirty="0"/>
              <a:t>年金制度の概要と沿革</a:t>
            </a:r>
            <a:endParaRPr lang="en-US" altLang="ja-JP" sz="2000" dirty="0"/>
          </a:p>
          <a:p>
            <a:pPr algn="ctr"/>
            <a:r>
              <a:rPr lang="en-US" altLang="ja-JP" sz="2000" dirty="0"/>
              <a:t>p.158-162</a:t>
            </a:r>
          </a:p>
          <a:p>
            <a:pPr algn="ctr"/>
            <a:r>
              <a:rPr lang="en-US" altLang="zh-TW" sz="2000" dirty="0"/>
              <a:t>2</a:t>
            </a:r>
            <a:r>
              <a:rPr lang="zh-TW" altLang="en-US" sz="2000" dirty="0"/>
              <a:t>限目 </a:t>
            </a:r>
            <a:r>
              <a:rPr lang="en-US" altLang="zh-TW" sz="2000" dirty="0"/>
              <a:t>10:40 </a:t>
            </a:r>
            <a:r>
              <a:rPr lang="zh-TW" altLang="en-US" sz="2000" dirty="0"/>
              <a:t>～</a:t>
            </a:r>
            <a:r>
              <a:rPr lang="en-US" altLang="zh-TW" sz="2000" dirty="0"/>
              <a:t>12</a:t>
            </a:r>
            <a:r>
              <a:rPr lang="zh-TW" altLang="en-US" sz="2000" dirty="0"/>
              <a:t>：</a:t>
            </a:r>
            <a:r>
              <a:rPr lang="en-US" altLang="zh-TW" sz="2000" dirty="0"/>
              <a:t>10 </a:t>
            </a:r>
            <a:r>
              <a:rPr lang="zh-TW" altLang="en-US" sz="2000" dirty="0"/>
              <a:t>　</a:t>
            </a:r>
            <a:endParaRPr lang="en-US" altLang="zh-TW" sz="2000" dirty="0"/>
          </a:p>
          <a:p>
            <a:pPr algn="ctr"/>
            <a:r>
              <a:rPr lang="zh-TW" altLang="en-US" sz="2000" dirty="0"/>
              <a:t>講義室 </a:t>
            </a:r>
            <a:r>
              <a:rPr lang="en-US" altLang="zh-TW" sz="2000" dirty="0"/>
              <a:t>304</a:t>
            </a:r>
          </a:p>
          <a:p>
            <a:pPr algn="ctr"/>
            <a:r>
              <a:rPr lang="ja-JP" altLang="en-US" sz="1800" dirty="0"/>
              <a:t>担当：原　俊彦</a:t>
            </a:r>
            <a:endParaRPr lang="en-US" altLang="ja-JP" sz="1800" dirty="0"/>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13019" y="1700808"/>
            <a:ext cx="8379461" cy="4680520"/>
          </a:xfrm>
        </p:spPr>
        <p:txBody>
          <a:bodyPr/>
          <a:lstStyle/>
          <a:p>
            <a:pPr marL="0" indent="0" eaLnBrk="1" hangingPunct="1">
              <a:lnSpc>
                <a:spcPct val="90000"/>
              </a:lnSpc>
              <a:buNone/>
            </a:pPr>
            <a:r>
              <a:rPr lang="ja-JP" altLang="en-US" sz="2400" b="1" dirty="0">
                <a:latin typeface="+mn-ea"/>
                <a:cs typeface="ＭＳ 明朝" charset="-128"/>
              </a:rPr>
              <a:t>ｂ）国民年金法の制定</a:t>
            </a:r>
          </a:p>
          <a:p>
            <a:pPr marL="0" indent="0" eaLnBrk="1" hangingPunct="1">
              <a:lnSpc>
                <a:spcPct val="90000"/>
              </a:lnSpc>
              <a:buNone/>
            </a:pPr>
            <a:r>
              <a:rPr lang="en-US" altLang="ja-JP" sz="2400" b="1" dirty="0">
                <a:latin typeface="+mn-ea"/>
                <a:cs typeface="ＭＳ 明朝" charset="-128"/>
              </a:rPr>
              <a:t>1959</a:t>
            </a:r>
            <a:r>
              <a:rPr lang="ja-JP" altLang="en-US" sz="2400" b="1" dirty="0">
                <a:latin typeface="+mn-ea"/>
                <a:cs typeface="ＭＳ 明朝" charset="-128"/>
              </a:rPr>
              <a:t>（</a:t>
            </a:r>
            <a:r>
              <a:rPr lang="en-US" altLang="ja-JP" sz="2400" b="1" dirty="0">
                <a:latin typeface="+mn-ea"/>
                <a:cs typeface="ＭＳ 明朝" charset="-128"/>
              </a:rPr>
              <a:t>S34)</a:t>
            </a:r>
            <a:r>
              <a:rPr lang="ja-JP" altLang="en-US" sz="2400" b="1" dirty="0">
                <a:latin typeface="+mn-ea"/>
                <a:cs typeface="ＭＳ 明朝" charset="-128"/>
              </a:rPr>
              <a:t>年　国民年金法の制定。無拠出制の福祉年金制度は </a:t>
            </a:r>
            <a:r>
              <a:rPr lang="en-US" altLang="ja-JP" sz="2400" b="1" dirty="0">
                <a:latin typeface="+mn-ea"/>
                <a:cs typeface="ＭＳ 明朝" charset="-128"/>
              </a:rPr>
              <a:t>1959 </a:t>
            </a:r>
            <a:r>
              <a:rPr lang="ja-JP" altLang="en-US" sz="2400" b="1" dirty="0">
                <a:latin typeface="+mn-ea"/>
                <a:cs typeface="ＭＳ 明朝" charset="-128"/>
              </a:rPr>
              <a:t>年 </a:t>
            </a:r>
            <a:r>
              <a:rPr lang="en-US" altLang="ja-JP" sz="2400" b="1" dirty="0">
                <a:latin typeface="+mn-ea"/>
                <a:cs typeface="ＭＳ 明朝" charset="-128"/>
              </a:rPr>
              <a:t>11 </a:t>
            </a:r>
            <a:r>
              <a:rPr lang="ja-JP" altLang="en-US" sz="2400" b="1" dirty="0">
                <a:latin typeface="+mn-ea"/>
                <a:cs typeface="ＭＳ 明朝" charset="-128"/>
              </a:rPr>
              <a:t>月から、拠出制の国民年金制度は </a:t>
            </a:r>
            <a:r>
              <a:rPr lang="en-US" altLang="ja-JP" sz="2400" b="1" dirty="0">
                <a:solidFill>
                  <a:srgbClr val="FF0000"/>
                </a:solidFill>
                <a:latin typeface="+mn-ea"/>
                <a:cs typeface="ＭＳ 明朝" charset="-128"/>
              </a:rPr>
              <a:t>1961 </a:t>
            </a:r>
            <a:r>
              <a:rPr lang="ja-JP" altLang="en-US" sz="2400" b="1" dirty="0">
                <a:solidFill>
                  <a:srgbClr val="FF0000"/>
                </a:solidFill>
                <a:latin typeface="+mn-ea"/>
                <a:cs typeface="ＭＳ 明朝" charset="-128"/>
              </a:rPr>
              <a:t>年４月から実施され「国民皆年金」が実現する。</a:t>
            </a:r>
            <a:endParaRPr lang="en-US" altLang="ja-JP" sz="2400" b="1" dirty="0">
              <a:solidFill>
                <a:srgbClr val="FF0000"/>
              </a:solidFill>
              <a:latin typeface="+mn-ea"/>
              <a:cs typeface="ＭＳ 明朝" charset="-128"/>
            </a:endParaRPr>
          </a:p>
          <a:p>
            <a:pPr eaLnBrk="1" hangingPunct="1">
              <a:lnSpc>
                <a:spcPct val="90000"/>
              </a:lnSpc>
            </a:pPr>
            <a:r>
              <a:rPr lang="ja-JP" altLang="en-US" sz="2400" b="1" dirty="0">
                <a:latin typeface="+mn-ea"/>
                <a:cs typeface="ＭＳ 明朝" charset="-128"/>
              </a:rPr>
              <a:t>被用者年金制度に加入していない全国民を対象として国民年金制度を創設。</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社会保険方式、定額拠出・定額給付・就労や所得の有無にかかわりなく加入義務を果たす（ただし保険料免除制度を設ける）。</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税負担は無拠出制の福祉年金制度（障害者年金など）のみ。</a:t>
            </a:r>
            <a:endParaRPr lang="en-US" altLang="ja-JP" sz="2400" b="1" dirty="0">
              <a:latin typeface="+mn-ea"/>
              <a:cs typeface="ＭＳ 明朝" charset="-128"/>
            </a:endParaRPr>
          </a:p>
          <a:p>
            <a:pPr eaLnBrk="1" hangingPunct="1">
              <a:lnSpc>
                <a:spcPct val="90000"/>
              </a:lnSpc>
            </a:pPr>
            <a:r>
              <a:rPr lang="ja-JP" altLang="en-US" sz="2000" b="1" dirty="0">
                <a:latin typeface="+mn-ea"/>
                <a:cs typeface="ＭＳ 明朝" charset="-128"/>
              </a:rPr>
              <a:t>★背景：</a:t>
            </a:r>
            <a:r>
              <a:rPr lang="en-US" altLang="ja-JP" sz="2000" b="1" dirty="0">
                <a:latin typeface="+mn-ea"/>
                <a:cs typeface="ＭＳ 明朝" charset="-128"/>
              </a:rPr>
              <a:t>1950</a:t>
            </a:r>
            <a:r>
              <a:rPr lang="ja-JP" altLang="en-US" sz="2000" b="1" dirty="0">
                <a:latin typeface="+mn-ea"/>
                <a:cs typeface="ＭＳ 明朝" charset="-128"/>
              </a:rPr>
              <a:t>年代半頃からの経済成長、軍人恩給の復活、保守合同と左右社会党の統一、農林共済分離など各種共済制度の成立</a:t>
            </a: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3119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13019" y="1700808"/>
            <a:ext cx="8379461" cy="4680520"/>
          </a:xfrm>
        </p:spPr>
        <p:txBody>
          <a:bodyPr/>
          <a:lstStyle/>
          <a:p>
            <a:pPr marL="0" indent="0" eaLnBrk="1" hangingPunct="1">
              <a:lnSpc>
                <a:spcPct val="90000"/>
              </a:lnSpc>
              <a:buNone/>
            </a:pPr>
            <a:r>
              <a:rPr lang="en-US" altLang="ja-JP" sz="2400" b="1" dirty="0">
                <a:latin typeface="+mn-ea"/>
                <a:cs typeface="ＭＳ 明朝" charset="-128"/>
              </a:rPr>
              <a:t>c)</a:t>
            </a:r>
            <a:r>
              <a:rPr lang="ja-JP" altLang="en-US" sz="2400" b="1" dirty="0">
                <a:latin typeface="+mn-ea"/>
                <a:cs typeface="ＭＳ 明朝" charset="-128"/>
              </a:rPr>
              <a:t>給付水準の引き上げ</a:t>
            </a: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1965</a:t>
            </a:r>
            <a:r>
              <a:rPr lang="ja-JP" altLang="en-US" sz="2400" b="1" dirty="0">
                <a:latin typeface="+mn-ea"/>
                <a:cs typeface="ＭＳ 明朝" charset="-128"/>
              </a:rPr>
              <a:t>（</a:t>
            </a:r>
            <a:r>
              <a:rPr lang="en-US" altLang="ja-JP" sz="2400" b="1" dirty="0">
                <a:latin typeface="+mn-ea"/>
                <a:cs typeface="ＭＳ 明朝" charset="-128"/>
              </a:rPr>
              <a:t>S40)</a:t>
            </a:r>
            <a:r>
              <a:rPr lang="ja-JP" altLang="en-US" sz="2400" b="1" dirty="0">
                <a:latin typeface="+mn-ea"/>
                <a:cs typeface="ＭＳ 明朝" charset="-128"/>
              </a:rPr>
              <a:t>年改正：</a:t>
            </a:r>
            <a:r>
              <a:rPr lang="en-US" altLang="ja-JP" sz="2400" b="1" dirty="0">
                <a:latin typeface="+mn-ea"/>
                <a:cs typeface="ＭＳ 明朝" charset="-128"/>
              </a:rPr>
              <a:t>1</a:t>
            </a:r>
            <a:r>
              <a:rPr lang="ja-JP" altLang="en-US" sz="2400" b="1" dirty="0">
                <a:latin typeface="+mn-ea"/>
                <a:cs typeface="ＭＳ 明朝" charset="-128"/>
              </a:rPr>
              <a:t>万円年金（厚生年金の報酬比例部分と退職金の調整など）、翌年実現。</a:t>
            </a:r>
          </a:p>
          <a:p>
            <a:pPr marL="0" indent="0" eaLnBrk="1" hangingPunct="1">
              <a:lnSpc>
                <a:spcPct val="90000"/>
              </a:lnSpc>
              <a:buNone/>
            </a:pPr>
            <a:r>
              <a:rPr lang="en-US" altLang="ja-JP" sz="2400" b="1" dirty="0">
                <a:latin typeface="+mn-ea"/>
                <a:cs typeface="ＭＳ 明朝" charset="-128"/>
              </a:rPr>
              <a:t>1973</a:t>
            </a:r>
            <a:r>
              <a:rPr lang="ja-JP" altLang="en-US" sz="2400" b="1" dirty="0">
                <a:latin typeface="+mn-ea"/>
                <a:cs typeface="ＭＳ 明朝" charset="-128"/>
              </a:rPr>
              <a:t>（</a:t>
            </a:r>
            <a:r>
              <a:rPr lang="en-US" altLang="ja-JP" sz="2400" b="1" dirty="0">
                <a:latin typeface="+mn-ea"/>
                <a:cs typeface="ＭＳ 明朝" charset="-128"/>
              </a:rPr>
              <a:t>S48)</a:t>
            </a:r>
            <a:r>
              <a:rPr lang="ja-JP" altLang="en-US" sz="2400" b="1" dirty="0">
                <a:latin typeface="+mn-ea"/>
                <a:cs typeface="ＭＳ 明朝" charset="-128"/>
              </a:rPr>
              <a:t>年改正：５万円年金「福祉元年」厚生年金平均賃金の</a:t>
            </a:r>
            <a:r>
              <a:rPr lang="en-US" altLang="ja-JP" sz="2400" b="1" dirty="0">
                <a:latin typeface="+mn-ea"/>
                <a:cs typeface="ＭＳ 明朝" charset="-128"/>
              </a:rPr>
              <a:t>60</a:t>
            </a:r>
            <a:r>
              <a:rPr lang="ja-JP" altLang="en-US" sz="2400" b="1" dirty="0">
                <a:latin typeface="+mn-ea"/>
                <a:cs typeface="ＭＳ 明朝" charset="-128"/>
              </a:rPr>
              <a:t>％、国民年金の給付額も調整、賃金・物価スライド制の導入</a:t>
            </a:r>
          </a:p>
          <a:p>
            <a:pPr marL="0" indent="0" eaLnBrk="1" hangingPunct="1">
              <a:lnSpc>
                <a:spcPct val="90000"/>
              </a:lnSpc>
              <a:buNone/>
            </a:pPr>
            <a:r>
              <a:rPr lang="en-US" altLang="ja-JP" sz="2400" b="1" dirty="0">
                <a:latin typeface="+mn-ea"/>
                <a:cs typeface="ＭＳ 明朝" charset="-128"/>
              </a:rPr>
              <a:t>1976</a:t>
            </a:r>
            <a:r>
              <a:rPr lang="ja-JP" altLang="en-US" sz="2400" b="1" dirty="0">
                <a:latin typeface="+mn-ea"/>
                <a:cs typeface="ＭＳ 明朝" charset="-128"/>
              </a:rPr>
              <a:t>（</a:t>
            </a:r>
            <a:r>
              <a:rPr lang="en-US" altLang="ja-JP" sz="2400" b="1" dirty="0">
                <a:latin typeface="+mn-ea"/>
                <a:cs typeface="ＭＳ 明朝" charset="-128"/>
              </a:rPr>
              <a:t>S51)</a:t>
            </a:r>
            <a:r>
              <a:rPr lang="ja-JP" altLang="en-US" sz="2400" b="1" dirty="0">
                <a:latin typeface="+mn-ea"/>
                <a:cs typeface="ＭＳ 明朝" charset="-128"/>
              </a:rPr>
              <a:t>年改正：厚生年金</a:t>
            </a:r>
            <a:r>
              <a:rPr lang="en-US" altLang="ja-JP" sz="2400" b="1" dirty="0">
                <a:latin typeface="+mn-ea"/>
                <a:cs typeface="ＭＳ 明朝" charset="-128"/>
              </a:rPr>
              <a:t>13</a:t>
            </a:r>
            <a:r>
              <a:rPr lang="ja-JP" altLang="en-US" sz="2400" b="1" dirty="0">
                <a:latin typeface="+mn-ea"/>
                <a:cs typeface="ＭＳ 明朝" charset="-128"/>
              </a:rPr>
              <a:t>万円年金、国民年金</a:t>
            </a:r>
            <a:r>
              <a:rPr lang="en-US" altLang="ja-JP" sz="2400" b="1" dirty="0">
                <a:latin typeface="+mn-ea"/>
                <a:cs typeface="ＭＳ 明朝" charset="-128"/>
              </a:rPr>
              <a:t>4</a:t>
            </a:r>
            <a:r>
              <a:rPr lang="ja-JP" altLang="en-US" sz="2400" b="1" dirty="0">
                <a:latin typeface="+mn-ea"/>
                <a:cs typeface="ＭＳ 明朝" charset="-128"/>
              </a:rPr>
              <a:t>万円年金</a:t>
            </a: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テキスト ボックス 2">
            <a:extLst>
              <a:ext uri="{FF2B5EF4-FFF2-40B4-BE49-F238E27FC236}">
                <a16:creationId xmlns:a16="http://schemas.microsoft.com/office/drawing/2014/main" id="{04F2FE59-D6F9-BA2B-955E-4D3D02BA1148}"/>
              </a:ext>
            </a:extLst>
          </p:cNvPr>
          <p:cNvSpPr txBox="1"/>
          <p:nvPr/>
        </p:nvSpPr>
        <p:spPr>
          <a:xfrm>
            <a:off x="611560" y="5157193"/>
            <a:ext cx="8136904" cy="830997"/>
          </a:xfrm>
          <a:prstGeom prst="rect">
            <a:avLst/>
          </a:prstGeom>
          <a:noFill/>
        </p:spPr>
        <p:txBody>
          <a:bodyPr wrap="square" rtlCol="0">
            <a:spAutoFit/>
          </a:bodyPr>
          <a:lstStyle/>
          <a:p>
            <a:r>
              <a:rPr lang="ja-JP" altLang="en-US" dirty="0">
                <a:solidFill>
                  <a:srgbClr val="FF0000"/>
                </a:solidFill>
              </a:rPr>
              <a:t>★ここまでは、戦後の高度成長経済を背景に順調に推移したが、</a:t>
            </a:r>
            <a:r>
              <a:rPr lang="en-US" altLang="ja-JP" dirty="0">
                <a:solidFill>
                  <a:srgbClr val="FF0000"/>
                </a:solidFill>
              </a:rPr>
              <a:t>1970</a:t>
            </a:r>
            <a:r>
              <a:rPr lang="ja-JP" altLang="en-US" dirty="0">
                <a:solidFill>
                  <a:srgbClr val="FF0000"/>
                </a:solidFill>
              </a:rPr>
              <a:t>年代半の石油ショック以降、低成長時代に突入する。</a:t>
            </a:r>
            <a:endParaRPr lang="en-US" dirty="0">
              <a:solidFill>
                <a:srgbClr val="FF0000"/>
              </a:solidFill>
            </a:endParaRPr>
          </a:p>
        </p:txBody>
      </p:sp>
    </p:spTree>
    <p:extLst>
      <p:ext uri="{BB962C8B-B14F-4D97-AF65-F5344CB8AC3E}">
        <p14:creationId xmlns:p14="http://schemas.microsoft.com/office/powerpoint/2010/main" val="3919546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r>
              <a:rPr lang="ja-JP" altLang="en-US" sz="2800" dirty="0">
                <a:solidFill>
                  <a:srgbClr val="FF0000"/>
                </a:solidFill>
              </a:rPr>
              <a:t>→ここから</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r>
              <a:rPr lang="ja-JP" altLang="en-US" sz="2400" b="1" dirty="0">
                <a:latin typeface="+mn-ea"/>
                <a:cs typeface="ＭＳ 明朝" charset="-128"/>
              </a:rPr>
              <a:t>②</a:t>
            </a:r>
            <a:r>
              <a:rPr lang="en-US" altLang="ja-JP" sz="2400" b="1" dirty="0">
                <a:latin typeface="+mn-ea"/>
                <a:cs typeface="ＭＳ 明朝" charset="-128"/>
              </a:rPr>
              <a:t>1985</a:t>
            </a:r>
            <a:r>
              <a:rPr lang="ja-JP" altLang="en-US" sz="2400" b="1" dirty="0">
                <a:latin typeface="+mn-ea"/>
                <a:cs typeface="ＭＳ 明朝" charset="-128"/>
              </a:rPr>
              <a:t>年の基礎年金の創設と適正化</a:t>
            </a: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基礎年金の創設：</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1985</a:t>
            </a:r>
            <a:r>
              <a:rPr lang="ja-JP" altLang="en-US" sz="2400" b="1" dirty="0">
                <a:latin typeface="+mn-ea"/>
                <a:cs typeface="ＭＳ 明朝" charset="-128"/>
              </a:rPr>
              <a:t>（</a:t>
            </a:r>
            <a:r>
              <a:rPr lang="en-US" altLang="ja-JP" sz="2400" b="1" dirty="0">
                <a:latin typeface="+mn-ea"/>
                <a:cs typeface="ＭＳ 明朝" charset="-128"/>
              </a:rPr>
              <a:t>S60)</a:t>
            </a:r>
            <a:r>
              <a:rPr lang="ja-JP" altLang="en-US" sz="2400" b="1" dirty="0">
                <a:latin typeface="+mn-ea"/>
                <a:cs typeface="ＭＳ 明朝" charset="-128"/>
              </a:rPr>
              <a:t>年改正：基礎年金の創設。低成長への移行、急速な高齢化、制度間格差への対応。国民共通の基礎年金の必要性。</a:t>
            </a:r>
            <a:r>
              <a:rPr lang="en-US" altLang="ja-JP" sz="2400" b="1" dirty="0">
                <a:latin typeface="+mn-ea"/>
                <a:cs typeface="ＭＳ 明朝" charset="-128"/>
              </a:rPr>
              <a:t>2</a:t>
            </a:r>
            <a:r>
              <a:rPr lang="ja-JP" altLang="en-US" sz="2400" b="1" dirty="0">
                <a:latin typeface="+mn-ea"/>
                <a:cs typeface="ＭＳ 明朝" charset="-128"/>
              </a:rPr>
              <a:t>階建て方式の基礎年金。ただし基礎年金は従来通りの拠出方式、国民年金と厚生年金の財政調整のみ。</a:t>
            </a:r>
            <a:r>
              <a:rPr lang="ja-JP" altLang="en-US" sz="2400" b="1" dirty="0">
                <a:solidFill>
                  <a:srgbClr val="FF0000"/>
                </a:solidFill>
                <a:latin typeface="+mn-ea"/>
                <a:cs typeface="ＭＳ 明朝" charset="-128"/>
              </a:rPr>
              <a:t>給付水準の引き上げから引き下げへ</a:t>
            </a:r>
            <a:r>
              <a:rPr lang="ja-JP" altLang="en-US" sz="2400" b="1" dirty="0">
                <a:latin typeface="+mn-ea"/>
                <a:cs typeface="ＭＳ 明朝" charset="-128"/>
              </a:rPr>
              <a:t>。基礎年金（国民年金）の水準：単身高齢者の基礎的支出。福祉年金は障害者年金のみで保険料免除制度で対応。</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b)</a:t>
            </a:r>
            <a:r>
              <a:rPr lang="ja-JP" altLang="en-US" sz="2400" b="1" dirty="0">
                <a:latin typeface="+mn-ea"/>
                <a:cs typeface="ＭＳ 明朝" charset="-128"/>
              </a:rPr>
              <a:t>給付水準の調整</a:t>
            </a:r>
          </a:p>
          <a:p>
            <a:pPr marL="0" indent="0" eaLnBrk="1" hangingPunct="1">
              <a:lnSpc>
                <a:spcPct val="90000"/>
              </a:lnSpc>
              <a:buNone/>
            </a:pPr>
            <a:r>
              <a:rPr lang="en-US" altLang="ja-JP" sz="2400" b="1" dirty="0">
                <a:latin typeface="+mn-ea"/>
                <a:cs typeface="ＭＳ 明朝" charset="-128"/>
              </a:rPr>
              <a:t>1994</a:t>
            </a:r>
            <a:r>
              <a:rPr lang="ja-JP" altLang="en-US" sz="2400" b="1" dirty="0">
                <a:latin typeface="+mn-ea"/>
                <a:cs typeface="ＭＳ 明朝" charset="-128"/>
              </a:rPr>
              <a:t>（Ｈ６</a:t>
            </a:r>
            <a:r>
              <a:rPr lang="en-US" altLang="ja-JP" sz="2400" b="1" dirty="0">
                <a:latin typeface="+mn-ea"/>
                <a:cs typeface="ＭＳ 明朝" charset="-128"/>
              </a:rPr>
              <a:t>)</a:t>
            </a:r>
            <a:r>
              <a:rPr lang="ja-JP" altLang="en-US" sz="2400" b="1" dirty="0">
                <a:latin typeface="+mn-ea"/>
                <a:cs typeface="ＭＳ 明朝" charset="-128"/>
              </a:rPr>
              <a:t>年改正：基礎年金額の引き上げ、賃金スライド方式は名目賃金から手取り賃金に基づいて改定する方式★支給開始年齢の引き上げ</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872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r>
              <a:rPr lang="ja-JP" altLang="en-US" sz="2400" b="1" dirty="0">
                <a:latin typeface="+mn-ea"/>
                <a:cs typeface="ＭＳ 明朝" charset="-128"/>
              </a:rPr>
              <a:t>➂</a:t>
            </a:r>
            <a:r>
              <a:rPr lang="en-US" altLang="ja-JP" sz="2400" b="1" dirty="0">
                <a:latin typeface="+mn-ea"/>
                <a:cs typeface="ＭＳ 明朝" charset="-128"/>
              </a:rPr>
              <a:t>2000</a:t>
            </a:r>
            <a:r>
              <a:rPr lang="ja-JP" altLang="en-US" sz="2400" b="1" dirty="0">
                <a:latin typeface="+mn-ea"/>
                <a:cs typeface="ＭＳ 明朝" charset="-128"/>
              </a:rPr>
              <a:t>年年金改正以降：負担上限の観点から再編</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a)2000</a:t>
            </a:r>
            <a:r>
              <a:rPr lang="ja-JP" altLang="en-US" sz="2400" b="1" dirty="0">
                <a:latin typeface="+mn-ea"/>
                <a:cs typeface="ＭＳ 明朝" charset="-128"/>
              </a:rPr>
              <a:t>（</a:t>
            </a:r>
            <a:r>
              <a:rPr lang="en-US" altLang="ja-JP" sz="2400" b="1" dirty="0">
                <a:solidFill>
                  <a:srgbClr val="FF0000"/>
                </a:solidFill>
                <a:latin typeface="+mn-ea"/>
                <a:cs typeface="ＭＳ 明朝" charset="-128"/>
              </a:rPr>
              <a:t>H12</a:t>
            </a:r>
            <a:r>
              <a:rPr lang="ja-JP" altLang="en-US" sz="2400" b="1" dirty="0">
                <a:solidFill>
                  <a:srgbClr val="FF0000"/>
                </a:solidFill>
                <a:latin typeface="+mn-ea"/>
                <a:cs typeface="ＭＳ 明朝" charset="-128"/>
              </a:rPr>
              <a:t>）</a:t>
            </a:r>
            <a:r>
              <a:rPr lang="ja-JP" altLang="en-US" sz="2400" b="1" dirty="0">
                <a:latin typeface="+mn-ea"/>
                <a:cs typeface="ＭＳ 明朝" charset="-128"/>
              </a:rPr>
              <a:t>年改正</a:t>
            </a:r>
          </a:p>
          <a:p>
            <a:pPr marL="0" indent="0" eaLnBrk="1" hangingPunct="1">
              <a:lnSpc>
                <a:spcPct val="90000"/>
              </a:lnSpc>
              <a:buNone/>
            </a:pPr>
            <a:r>
              <a:rPr lang="ja-JP" altLang="en-US" sz="2400" b="1" dirty="0">
                <a:latin typeface="+mn-ea"/>
                <a:cs typeface="ＭＳ 明朝" charset="-128"/>
              </a:rPr>
              <a:t>★背景：バブル経済崩壊、高失業・非正規化などの雇用構造や家族形態の変化など</a:t>
            </a:r>
            <a:endParaRPr lang="en-US" altLang="ja-JP" sz="2400" b="1" dirty="0">
              <a:solidFill>
                <a:srgbClr val="FF0000"/>
              </a:solidFill>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・現役世代の負担抑制＝拠出側の論理、給付上率の</a:t>
            </a:r>
            <a:r>
              <a:rPr lang="en-US" altLang="ja-JP" sz="2400" b="1" dirty="0">
                <a:solidFill>
                  <a:srgbClr val="FF0000"/>
                </a:solidFill>
                <a:latin typeface="+mn-ea"/>
                <a:cs typeface="ＭＳ 明朝" charset="-128"/>
              </a:rPr>
              <a:t>5%</a:t>
            </a:r>
            <a:r>
              <a:rPr lang="ja-JP" altLang="en-US" sz="2400" b="1" dirty="0">
                <a:solidFill>
                  <a:srgbClr val="FF0000"/>
                </a:solidFill>
                <a:latin typeface="+mn-ea"/>
                <a:cs typeface="ＭＳ 明朝" charset="-128"/>
              </a:rPr>
              <a:t>引き下げなどで給付総額</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割削減・保険料抑制のため基礎年金国庫負担の引き上げ（３分の１から</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分の１）</a:t>
            </a:r>
            <a:r>
              <a:rPr lang="ja-JP" altLang="en-US" sz="2400" b="1" dirty="0">
                <a:latin typeface="+mn-ea"/>
                <a:cs typeface="ＭＳ 明朝" charset="-128"/>
              </a:rPr>
              <a:t>。</a:t>
            </a:r>
            <a:endParaRPr lang="en-US" altLang="ja-JP" sz="2400" b="1" dirty="0">
              <a:latin typeface="+mn-ea"/>
              <a:cs typeface="ＭＳ 明朝" charset="-128"/>
            </a:endParaRP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・企業年金改革（</a:t>
            </a:r>
            <a:r>
              <a:rPr lang="ja-JP" altLang="en-US" sz="2400" b="1" dirty="0">
                <a:latin typeface="+mn-ea"/>
                <a:cs typeface="ＭＳ 明朝" charset="-128"/>
                <a:hlinkClick r:id="" action="ppaction://noaction"/>
              </a:rPr>
              <a:t>確定給付企業年金</a:t>
            </a:r>
            <a:r>
              <a:rPr lang="en-US" altLang="ja-JP" sz="2400" b="1" dirty="0">
                <a:latin typeface="+mn-ea"/>
                <a:cs typeface="ＭＳ 明朝" charset="-128"/>
                <a:hlinkClick r:id="" action="ppaction://noaction"/>
              </a:rPr>
              <a:t>DB</a:t>
            </a:r>
            <a:r>
              <a:rPr lang="ja-JP" altLang="en-US" sz="2400" b="1" dirty="0">
                <a:latin typeface="+mn-ea"/>
                <a:cs typeface="ＭＳ 明朝" charset="-128"/>
                <a:hlinkClick r:id="" action="ppaction://noaction"/>
              </a:rPr>
              <a:t>と確定拠出年金</a:t>
            </a:r>
            <a:r>
              <a:rPr lang="en-US" altLang="ja-JP" sz="2400" b="1" dirty="0">
                <a:latin typeface="+mn-ea"/>
                <a:cs typeface="ＭＳ 明朝" charset="-128"/>
                <a:hlinkClick r:id="" action="ppaction://noaction"/>
              </a:rPr>
              <a:t>DC</a:t>
            </a:r>
            <a:r>
              <a:rPr lang="ja-JP" altLang="en-US" sz="2400" b="1" dirty="0">
                <a:latin typeface="+mn-ea"/>
                <a:cs typeface="ＭＳ 明朝" charset="-128"/>
                <a:hlinkClick r:id="" action="ppaction://noaction"/>
              </a:rPr>
              <a:t>の創設</a:t>
            </a:r>
            <a:r>
              <a:rPr lang="ja-JP" altLang="en-US" sz="2400" b="1" dirty="0">
                <a:latin typeface="+mn-ea"/>
                <a:cs typeface="ＭＳ 明朝" charset="-128"/>
              </a:rPr>
              <a:t>）。支給開始年齢の引き上げ、女性の育児休業期間の保険料免除、</a:t>
            </a:r>
            <a:r>
              <a:rPr lang="ja-JP" altLang="en-US" sz="2400" b="1" dirty="0">
                <a:latin typeface="+mn-ea"/>
                <a:cs typeface="ＭＳ 明朝" charset="-128"/>
                <a:hlinkClick r:id="rId3" action="ppaction://hlinksldjump"/>
              </a:rPr>
              <a:t>半額免除制度の導入</a:t>
            </a: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1159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・確定給付企業年金</a:t>
            </a:r>
            <a:r>
              <a:rPr lang="en-US" altLang="ja-JP" sz="2400" b="1" dirty="0">
                <a:latin typeface="+mn-ea"/>
                <a:cs typeface="ＭＳ 明朝" charset="-128"/>
              </a:rPr>
              <a:t>DB</a:t>
            </a:r>
            <a:r>
              <a:rPr lang="ja-JP" altLang="en-US" sz="2400" b="1" dirty="0">
                <a:latin typeface="+mn-ea"/>
                <a:cs typeface="ＭＳ 明朝" charset="-128"/>
              </a:rPr>
              <a:t>（</a:t>
            </a:r>
            <a:r>
              <a:rPr lang="en-US" altLang="ja-JP" sz="2400" b="1" dirty="0">
                <a:latin typeface="+mn-ea"/>
                <a:cs typeface="ＭＳ 明朝" charset="-128"/>
              </a:rPr>
              <a:t>Defined Benefit Plan</a:t>
            </a:r>
            <a:r>
              <a:rPr lang="ja-JP" altLang="en-US" sz="2400" b="1" dirty="0">
                <a:latin typeface="+mn-ea"/>
                <a:cs typeface="ＭＳ 明朝" charset="-128"/>
              </a:rPr>
              <a:t>）：事業主が従業員と給付の内容をあらかじめ約束し、高齢期において従業員がその内容に基づいた給付を受けることができる企業年金制度。 給付内容があらかじめ定められることから、</a:t>
            </a:r>
            <a:r>
              <a:rPr lang="en-US" altLang="ja-JP" sz="2400" b="1" dirty="0">
                <a:latin typeface="+mn-ea"/>
                <a:cs typeface="ＭＳ 明朝" charset="-128"/>
              </a:rPr>
              <a:t>DB</a:t>
            </a:r>
            <a:r>
              <a:rPr lang="ja-JP" altLang="en-US" sz="2400" b="1" dirty="0">
                <a:latin typeface="+mn-ea"/>
                <a:cs typeface="ＭＳ 明朝" charset="-128"/>
              </a:rPr>
              <a:t>（</a:t>
            </a:r>
            <a:r>
              <a:rPr lang="en-US" altLang="ja-JP" sz="2400" b="1" dirty="0">
                <a:latin typeface="+mn-ea"/>
                <a:cs typeface="ＭＳ 明朝" charset="-128"/>
              </a:rPr>
              <a:t>Defined Benefit Plan</a:t>
            </a:r>
            <a:r>
              <a:rPr lang="ja-JP" altLang="en-US" sz="2400" b="1" dirty="0">
                <a:latin typeface="+mn-ea"/>
                <a:cs typeface="ＭＳ 明朝" charset="-128"/>
              </a:rPr>
              <a:t>）「給付建て年金」とも呼ばれる。 年金資産は一括して運用され、運用のリスクは企業が負う</a:t>
            </a:r>
          </a:p>
          <a:p>
            <a:pPr marL="0" indent="0" eaLnBrk="1" hangingPunct="1">
              <a:lnSpc>
                <a:spcPct val="90000"/>
              </a:lnSpc>
              <a:buNone/>
            </a:pPr>
            <a:r>
              <a:rPr lang="ja-JP" altLang="en-US" sz="2400" b="1" dirty="0">
                <a:latin typeface="+mn-ea"/>
                <a:cs typeface="ＭＳ 明朝" charset="-128"/>
              </a:rPr>
              <a:t>・確定拠出年金</a:t>
            </a:r>
            <a:r>
              <a:rPr lang="en-US" altLang="ja-JP" sz="2400" b="1" dirty="0">
                <a:latin typeface="+mn-ea"/>
                <a:cs typeface="ＭＳ 明朝" charset="-128"/>
              </a:rPr>
              <a:t>DC</a:t>
            </a:r>
            <a:r>
              <a:rPr lang="ja-JP" altLang="en-US" sz="2400" b="1" dirty="0">
                <a:latin typeface="+mn-ea"/>
                <a:cs typeface="ＭＳ 明朝" charset="-128"/>
              </a:rPr>
              <a:t>：</a:t>
            </a:r>
            <a:r>
              <a:rPr lang="en-US" altLang="ja-JP" sz="2400" b="1" dirty="0">
                <a:latin typeface="+mn-ea"/>
                <a:cs typeface="ＭＳ 明朝" charset="-128"/>
              </a:rPr>
              <a:t>Defined Contribution</a:t>
            </a:r>
            <a:r>
              <a:rPr lang="ja-JP" altLang="en-US" sz="2400" b="1" dirty="0">
                <a:latin typeface="+mn-ea"/>
                <a:cs typeface="ＭＳ 明朝" charset="-128"/>
              </a:rPr>
              <a:t>：加入者ごとに拠出された掛金を加入者自らが運用し、その運用結果に基づいて給付額が決定される年金制度。掛金額（＝拠出額）が決められている。</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7386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・半額免除制度：年金保険料を納めたいが全額納付することが困難な人が、将来の年金額をより多く確保するために申請するもので、承認されると保険料の半額の納付が免除され、半額を納付するものです。 半額免除期間は老齢基礎年金の年金額計算において、保険料納付済み期間の</a:t>
            </a:r>
            <a:r>
              <a:rPr lang="en-US" altLang="ja-JP" sz="2400" b="1" dirty="0">
                <a:latin typeface="+mn-ea"/>
                <a:cs typeface="ＭＳ 明朝" charset="-128"/>
              </a:rPr>
              <a:t>3</a:t>
            </a:r>
            <a:r>
              <a:rPr lang="ja-JP" altLang="en-US" sz="2400" b="1" dirty="0">
                <a:latin typeface="+mn-ea"/>
                <a:cs typeface="ＭＳ 明朝" charset="-128"/>
              </a:rPr>
              <a:t>分の</a:t>
            </a:r>
            <a:r>
              <a:rPr lang="en-US" altLang="ja-JP" sz="2400" b="1" dirty="0">
                <a:latin typeface="+mn-ea"/>
                <a:cs typeface="ＭＳ 明朝" charset="-128"/>
              </a:rPr>
              <a:t>2</a:t>
            </a:r>
            <a:r>
              <a:rPr lang="ja-JP" altLang="en-US" sz="2400" b="1" dirty="0">
                <a:latin typeface="+mn-ea"/>
                <a:cs typeface="ＭＳ 明朝" charset="-128"/>
              </a:rPr>
              <a:t>として計算します</a:t>
            </a:r>
            <a:r>
              <a:rPr lang="en-US" altLang="ja-JP" sz="2400" b="1" dirty="0">
                <a:latin typeface="+mn-ea"/>
                <a:cs typeface="ＭＳ 明朝" charset="-128"/>
              </a:rPr>
              <a:t>｡</a:t>
            </a: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en-US" altLang="ja-JP" sz="2400" b="1" dirty="0">
                <a:solidFill>
                  <a:srgbClr val="FF0000"/>
                </a:solidFill>
                <a:latin typeface="+mn-ea"/>
                <a:cs typeface="ＭＳ 明朝" charset="-128"/>
              </a:rPr>
              <a:t>★</a:t>
            </a:r>
            <a:r>
              <a:rPr lang="ja-JP" altLang="en-US" sz="2400" b="1" dirty="0">
                <a:solidFill>
                  <a:srgbClr val="FF0000"/>
                </a:solidFill>
                <a:latin typeface="+mn-ea"/>
                <a:cs typeface="ＭＳ 明朝" charset="-128"/>
              </a:rPr>
              <a:t>要するに全額支払えない人は半額だけ支払えば、支払い期間に算入されるが、全額納付期間の</a:t>
            </a:r>
            <a:r>
              <a:rPr lang="en-US" altLang="ja-JP" sz="2400" b="1" dirty="0">
                <a:solidFill>
                  <a:srgbClr val="FF0000"/>
                </a:solidFill>
                <a:latin typeface="+mn-ea"/>
                <a:cs typeface="ＭＳ 明朝" charset="-128"/>
              </a:rPr>
              <a:t>3</a:t>
            </a:r>
            <a:r>
              <a:rPr lang="ja-JP" altLang="en-US" sz="2400" b="1" dirty="0">
                <a:solidFill>
                  <a:srgbClr val="FF0000"/>
                </a:solidFill>
                <a:latin typeface="+mn-ea"/>
                <a:cs typeface="ＭＳ 明朝" charset="-128"/>
              </a:rPr>
              <a:t>分の２に相当する。例</a:t>
            </a:r>
            <a:r>
              <a:rPr lang="en-US" altLang="ja-JP" sz="2400" b="1" dirty="0">
                <a:solidFill>
                  <a:srgbClr val="FF0000"/>
                </a:solidFill>
                <a:latin typeface="+mn-ea"/>
                <a:cs typeface="ＭＳ 明朝" charset="-128"/>
              </a:rPr>
              <a:t>3</a:t>
            </a:r>
            <a:r>
              <a:rPr lang="ja-JP" altLang="en-US" sz="2400" b="1" dirty="0">
                <a:solidFill>
                  <a:srgbClr val="FF0000"/>
                </a:solidFill>
                <a:latin typeface="+mn-ea"/>
                <a:cs typeface="ＭＳ 明朝" charset="-128"/>
              </a:rPr>
              <a:t>か月⇒</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カ月。この場合、</a:t>
            </a:r>
            <a:r>
              <a:rPr lang="en-US" altLang="ja-JP" sz="2400" b="1" dirty="0">
                <a:solidFill>
                  <a:srgbClr val="FF0000"/>
                </a:solidFill>
                <a:latin typeface="+mn-ea"/>
                <a:cs typeface="ＭＳ 明朝" charset="-128"/>
              </a:rPr>
              <a:t>0.5</a:t>
            </a:r>
            <a:r>
              <a:rPr lang="ja-JP" altLang="en-US" sz="2400" b="1" dirty="0">
                <a:solidFill>
                  <a:srgbClr val="FF0000"/>
                </a:solidFill>
                <a:latin typeface="+mn-ea"/>
                <a:cs typeface="ＭＳ 明朝" charset="-128"/>
              </a:rPr>
              <a:t>月分の減額となる</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3329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34913" y="1628800"/>
            <a:ext cx="8208912" cy="4536504"/>
          </a:xfrm>
        </p:spPr>
        <p:txBody>
          <a:bodyPr/>
          <a:lstStyle/>
          <a:p>
            <a:pPr marL="0" indent="0" eaLnBrk="1" hangingPunct="1">
              <a:lnSpc>
                <a:spcPct val="90000"/>
              </a:lnSpc>
              <a:buNone/>
            </a:pPr>
            <a:r>
              <a:rPr lang="en-US" altLang="ja-JP" sz="2400" b="1" dirty="0">
                <a:latin typeface="+mn-ea"/>
                <a:cs typeface="ＭＳ 明朝" charset="-128"/>
              </a:rPr>
              <a:t>b)</a:t>
            </a:r>
            <a:r>
              <a:rPr lang="ja-JP" altLang="en-US" sz="2400" b="1" dirty="0">
                <a:latin typeface="+mn-ea"/>
                <a:cs typeface="ＭＳ 明朝" charset="-128"/>
              </a:rPr>
              <a:t>マクロ経済スライドの導入以降</a:t>
            </a:r>
          </a:p>
          <a:p>
            <a:pPr marL="0" indent="0" eaLnBrk="1" hangingPunct="1">
              <a:lnSpc>
                <a:spcPct val="90000"/>
              </a:lnSpc>
              <a:buNone/>
            </a:pPr>
            <a:endParaRPr lang="en-US" altLang="ja-JP" sz="2400" b="1" dirty="0">
              <a:solidFill>
                <a:srgbClr val="FF0000"/>
              </a:solidFill>
              <a:latin typeface="+mn-ea"/>
              <a:cs typeface="ＭＳ 明朝" charset="-128"/>
            </a:endParaRPr>
          </a:p>
          <a:p>
            <a:pPr marL="0" indent="0" eaLnBrk="1" hangingPunct="1">
              <a:lnSpc>
                <a:spcPct val="90000"/>
              </a:lnSpc>
              <a:buNone/>
            </a:pPr>
            <a:r>
              <a:rPr lang="en-US" altLang="ja-JP" sz="2400" b="1" dirty="0">
                <a:solidFill>
                  <a:srgbClr val="FF0000"/>
                </a:solidFill>
                <a:latin typeface="+mn-ea"/>
                <a:cs typeface="ＭＳ 明朝" charset="-128"/>
              </a:rPr>
              <a:t>2004</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H16</a:t>
            </a:r>
            <a:r>
              <a:rPr lang="ja-JP" altLang="en-US" sz="2400" b="1" dirty="0">
                <a:solidFill>
                  <a:srgbClr val="FF0000"/>
                </a:solidFill>
                <a:latin typeface="+mn-ea"/>
                <a:cs typeface="ＭＳ 明朝" charset="-128"/>
              </a:rPr>
              <a:t>）年改正：マクロ経済スライドの導入（</a:t>
            </a:r>
            <a:r>
              <a:rPr lang="en-US" altLang="ja-JP" sz="2400" b="1" dirty="0">
                <a:solidFill>
                  <a:srgbClr val="FF0000"/>
                </a:solidFill>
                <a:latin typeface="+mn-ea"/>
                <a:cs typeface="ＭＳ 明朝" charset="-128"/>
              </a:rPr>
              <a:t>p.171),</a:t>
            </a:r>
            <a:r>
              <a:rPr lang="ja-JP" altLang="en-US" sz="2400" b="1" dirty="0">
                <a:latin typeface="+mn-ea"/>
                <a:cs typeface="ＭＳ 明朝" charset="-128"/>
              </a:rPr>
              <a:t>基礎年金国庫負担引き上げ法定化、在職老齢年金の在職停止割合の緩和、育児休業期間中免除の改善、多段階免除の創設、若年遺族への遺族年金受給制限。</a:t>
            </a:r>
          </a:p>
          <a:p>
            <a:pPr marL="0" indent="0" eaLnBrk="1" hangingPunct="1">
              <a:lnSpc>
                <a:spcPct val="90000"/>
              </a:lnSpc>
              <a:buNone/>
            </a:pPr>
            <a:r>
              <a:rPr lang="en-US" altLang="ja-JP" sz="2400" b="1" dirty="0">
                <a:solidFill>
                  <a:srgbClr val="FF0000"/>
                </a:solidFill>
                <a:latin typeface="+mn-ea"/>
                <a:cs typeface="ＭＳ 明朝" charset="-128"/>
              </a:rPr>
              <a:t>2009</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H21</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2012</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H21</a:t>
            </a:r>
            <a:r>
              <a:rPr lang="ja-JP" altLang="en-US" sz="2400" b="1" dirty="0">
                <a:solidFill>
                  <a:srgbClr val="FF0000"/>
                </a:solidFill>
                <a:latin typeface="+mn-ea"/>
                <a:cs typeface="ＭＳ 明朝" charset="-128"/>
              </a:rPr>
              <a:t>）年改正：基礎年金国庫負担</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分の１の恒久化。非正規労働者への厚生年金適用の一部拡大。</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2051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34913" y="1628800"/>
            <a:ext cx="8208912" cy="4536504"/>
          </a:xfrm>
        </p:spPr>
        <p:txBody>
          <a:bodyPr/>
          <a:lstStyle/>
          <a:p>
            <a:pPr marL="0" indent="0" eaLnBrk="1" hangingPunct="1">
              <a:lnSpc>
                <a:spcPct val="90000"/>
              </a:lnSpc>
              <a:buNone/>
            </a:pPr>
            <a:r>
              <a:rPr lang="ja-JP" altLang="en-US" sz="2400" b="1" dirty="0">
                <a:latin typeface="+mn-ea"/>
                <a:cs typeface="ＭＳ 明朝" charset="-128"/>
              </a:rPr>
              <a:t>★</a:t>
            </a:r>
            <a:r>
              <a:rPr lang="en-US" altLang="ja-JP" sz="2400" b="1" dirty="0">
                <a:latin typeface="+mn-ea"/>
                <a:cs typeface="ＭＳ 明朝" charset="-128"/>
              </a:rPr>
              <a:t>2000</a:t>
            </a:r>
            <a:r>
              <a:rPr lang="ja-JP" altLang="en-US" sz="2400" b="1" dirty="0">
                <a:latin typeface="+mn-ea"/>
                <a:cs typeface="ＭＳ 明朝" charset="-128"/>
              </a:rPr>
              <a:t>（</a:t>
            </a:r>
            <a:r>
              <a:rPr lang="en-US" altLang="ja-JP" sz="2400" b="1" dirty="0">
                <a:latin typeface="+mn-ea"/>
                <a:cs typeface="ＭＳ 明朝" charset="-128"/>
              </a:rPr>
              <a:t>H12</a:t>
            </a:r>
            <a:r>
              <a:rPr lang="ja-JP" altLang="en-US" sz="2400" b="1" dirty="0">
                <a:latin typeface="+mn-ea"/>
                <a:cs typeface="ＭＳ 明朝" charset="-128"/>
              </a:rPr>
              <a:t>）年以降は、</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不安定雇用の増加、女性の就労増加など、働き方の変化への対応。現役世代の就労に基づく拠出能力の限界を意識し、拠出から発想した制度設計となっている。マクロ経済スライドの導入など負担上限の設定、税負担と公私分担の拡大。福祉的・補足的給付の拡大。高齢者の就労支援・現役世代の育児支援、既婚女性の被扶養を前提とした第</a:t>
            </a:r>
            <a:r>
              <a:rPr lang="en-US" altLang="ja-JP" sz="2400" b="1" dirty="0">
                <a:latin typeface="+mn-ea"/>
                <a:cs typeface="ＭＳ 明朝" charset="-128"/>
              </a:rPr>
              <a:t>3</a:t>
            </a:r>
            <a:r>
              <a:rPr lang="ja-JP" altLang="en-US" sz="2400" b="1" dirty="0">
                <a:latin typeface="+mn-ea"/>
                <a:cs typeface="ＭＳ 明朝" charset="-128"/>
              </a:rPr>
              <a:t>号被保険者制度への批判の高まり。生存権思想より、就労との関係の強化、就労・育児を前提する制度から、就労・育児を支援する制度に変化してきている。</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a:t>
            </a:r>
            <a:r>
              <a:rPr lang="ja-JP" altLang="en-US" sz="2400" b="1" dirty="0">
                <a:solidFill>
                  <a:srgbClr val="FF0000"/>
                </a:solidFill>
                <a:latin typeface="+mn-ea"/>
                <a:cs typeface="ＭＳ 明朝" charset="-128"/>
              </a:rPr>
              <a:t>要するに、働け、働け、という方向。働き方改革の本質かも知れない。</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18885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944780-6348-91ED-1157-ECDED01849E2}"/>
              </a:ext>
            </a:extLst>
          </p:cNvPr>
          <p:cNvSpPr>
            <a:spLocks noGrp="1"/>
          </p:cNvSpPr>
          <p:nvPr>
            <p:ph type="ctrTitle"/>
          </p:nvPr>
        </p:nvSpPr>
        <p:spPr>
          <a:xfrm>
            <a:off x="729865" y="404664"/>
            <a:ext cx="7772400" cy="1371600"/>
          </a:xfrm>
        </p:spPr>
        <p:txBody>
          <a:bodyPr anchor="ctr" anchorCtr="0"/>
          <a:lstStyle/>
          <a:p>
            <a:r>
              <a:rPr lang="ja-JP" altLang="en-US" dirty="0">
                <a:hlinkClick r:id="rId2"/>
              </a:rPr>
              <a:t>国民皆年金は </a:t>
            </a:r>
            <a:r>
              <a:rPr lang="en-US" altLang="ja-JP" dirty="0">
                <a:hlinkClick r:id="rId2"/>
              </a:rPr>
              <a:t>1961</a:t>
            </a:r>
            <a:r>
              <a:rPr lang="ja-JP" altLang="en-US" dirty="0">
                <a:hlinkClick r:id="rId2"/>
              </a:rPr>
              <a:t>年にスタート</a:t>
            </a:r>
            <a:endParaRPr lang="en-US" dirty="0"/>
          </a:p>
        </p:txBody>
      </p:sp>
      <p:sp>
        <p:nvSpPr>
          <p:cNvPr id="4" name="スライド番号プレースホルダー 3">
            <a:extLst>
              <a:ext uri="{FF2B5EF4-FFF2-40B4-BE49-F238E27FC236}">
                <a16:creationId xmlns:a16="http://schemas.microsoft.com/office/drawing/2014/main" id="{68EC71B3-D803-4109-9EA6-6B7596E4BEF5}"/>
              </a:ext>
            </a:extLst>
          </p:cNvPr>
          <p:cNvSpPr>
            <a:spLocks noGrp="1"/>
          </p:cNvSpPr>
          <p:nvPr>
            <p:ph type="sldNum" sz="quarter" idx="12"/>
          </p:nvPr>
        </p:nvSpPr>
        <p:spPr/>
        <p:txBody>
          <a:bodyPr/>
          <a:lstStyle/>
          <a:p>
            <a:fld id="{C4FEFA32-1C60-7D4F-B2A8-76BF2137AE32}" type="slidenum">
              <a:rPr lang="en-US" altLang="ja-JP" smtClean="0"/>
              <a:pPr/>
              <a:t>18</a:t>
            </a:fld>
            <a:endParaRPr lang="en-US" altLang="ja-JP"/>
          </a:p>
        </p:txBody>
      </p:sp>
      <p:pic>
        <p:nvPicPr>
          <p:cNvPr id="8" name="図 7">
            <a:extLst>
              <a:ext uri="{FF2B5EF4-FFF2-40B4-BE49-F238E27FC236}">
                <a16:creationId xmlns:a16="http://schemas.microsoft.com/office/drawing/2014/main" id="{BFD4E270-2CD9-781A-9CDF-4DF7E1395A0D}"/>
              </a:ext>
            </a:extLst>
          </p:cNvPr>
          <p:cNvPicPr>
            <a:picLocks noChangeAspect="1"/>
          </p:cNvPicPr>
          <p:nvPr/>
        </p:nvPicPr>
        <p:blipFill>
          <a:blip r:embed="rId3"/>
          <a:stretch>
            <a:fillRect/>
          </a:stretch>
        </p:blipFill>
        <p:spPr>
          <a:xfrm>
            <a:off x="641735" y="1488750"/>
            <a:ext cx="7289558" cy="5047165"/>
          </a:xfrm>
          <a:prstGeom prst="rect">
            <a:avLst/>
          </a:prstGeom>
        </p:spPr>
      </p:pic>
    </p:spTree>
    <p:extLst>
      <p:ext uri="{BB962C8B-B14F-4D97-AF65-F5344CB8AC3E}">
        <p14:creationId xmlns:p14="http://schemas.microsoft.com/office/powerpoint/2010/main" val="2240501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次回は</a:t>
            </a:r>
            <a:endParaRPr lang="en-US" dirty="0"/>
          </a:p>
        </p:txBody>
      </p:sp>
      <p:sp>
        <p:nvSpPr>
          <p:cNvPr id="427011" name="Rectangle 3"/>
          <p:cNvSpPr>
            <a:spLocks noGrp="1" noChangeArrowheads="1"/>
          </p:cNvSpPr>
          <p:nvPr>
            <p:ph type="body" idx="1"/>
          </p:nvPr>
        </p:nvSpPr>
        <p:spPr>
          <a:xfrm>
            <a:off x="540361" y="1844824"/>
            <a:ext cx="7704047" cy="3888432"/>
          </a:xfrm>
        </p:spPr>
        <p:txBody>
          <a:bodyPr/>
          <a:lstStyle/>
          <a:p>
            <a:pPr marL="0" indent="0">
              <a:buNone/>
            </a:pPr>
            <a:r>
              <a:rPr lang="en-US" altLang="ja-JP" sz="3200" dirty="0"/>
              <a:t>10</a:t>
            </a:r>
            <a:r>
              <a:rPr lang="ja-JP" altLang="en-US" sz="3200" dirty="0"/>
              <a:t>月</a:t>
            </a:r>
            <a:r>
              <a:rPr lang="en-US" altLang="ja-JP" sz="3200" dirty="0"/>
              <a:t>7 </a:t>
            </a:r>
            <a:r>
              <a:rPr lang="ja-JP" altLang="en-US" sz="3200" dirty="0"/>
              <a:t>日</a:t>
            </a:r>
            <a:r>
              <a:rPr lang="en-US" altLang="ja-JP" sz="3200" dirty="0"/>
              <a:t>【</a:t>
            </a:r>
            <a:r>
              <a:rPr lang="ja-JP" altLang="en-US" sz="3200" dirty="0"/>
              <a:t>国民年金制度の概要</a:t>
            </a:r>
            <a:r>
              <a:rPr lang="en-US" altLang="ja-JP" sz="3200" dirty="0"/>
              <a:t>】</a:t>
            </a:r>
            <a:r>
              <a:rPr lang="ja-JP" altLang="en-US" sz="3200" dirty="0"/>
              <a:t>目的、対象、給付の種類、年金の種類、費用負担、第</a:t>
            </a:r>
            <a:r>
              <a:rPr lang="en-US" altLang="ja-JP" sz="3200" dirty="0"/>
              <a:t>5</a:t>
            </a:r>
            <a:r>
              <a:rPr lang="ja-JP" altLang="en-US" sz="3200" dirty="0"/>
              <a:t>章第</a:t>
            </a:r>
            <a:r>
              <a:rPr lang="en-US" altLang="ja-JP" sz="3200" dirty="0"/>
              <a:t>3</a:t>
            </a:r>
            <a:r>
              <a:rPr lang="ja-JP" altLang="en-US" sz="3200" dirty="0"/>
              <a:t>節年金制度の概要（２）年金加入と負担（３）年金の給付　</a:t>
            </a:r>
            <a:r>
              <a:rPr lang="en-US" altLang="ja-JP" sz="3200" dirty="0"/>
              <a:t>p.163-177 </a:t>
            </a:r>
            <a:r>
              <a:rPr lang="ja-JP" altLang="en-US" sz="3200" dirty="0"/>
              <a:t>です。</a:t>
            </a:r>
            <a:endParaRPr lang="en-US" altLang="ja-JP" sz="3200" dirty="0"/>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19</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574675" y="1714681"/>
            <a:ext cx="7827763" cy="5064125"/>
          </a:xfrm>
        </p:spPr>
        <p:txBody>
          <a:bodyPr/>
          <a:lstStyle/>
          <a:p>
            <a:pPr marL="438150" lvl="1" indent="0" eaLnBrk="1" hangingPunct="1">
              <a:lnSpc>
                <a:spcPct val="90000"/>
              </a:lnSpc>
              <a:buNone/>
            </a:pPr>
            <a:r>
              <a:rPr lang="ja-JP" altLang="en-US" sz="2400" dirty="0"/>
              <a:t>第</a:t>
            </a:r>
            <a:r>
              <a:rPr lang="en-US" altLang="ja-JP" sz="2400" dirty="0"/>
              <a:t>5</a:t>
            </a:r>
            <a:r>
              <a:rPr lang="ja-JP" altLang="en-US" sz="2400" dirty="0"/>
              <a:t>章　社会保障制度の体系・第</a:t>
            </a:r>
            <a:r>
              <a:rPr lang="en-US" altLang="ja-JP" sz="2400" dirty="0"/>
              <a:t>3</a:t>
            </a:r>
            <a:r>
              <a:rPr lang="ja-JP" altLang="en-US" sz="2400" dirty="0"/>
              <a:t>節　年金制度の概要</a:t>
            </a:r>
          </a:p>
          <a:p>
            <a:pPr marL="438150" lvl="1" indent="0" eaLnBrk="1" hangingPunct="1">
              <a:lnSpc>
                <a:spcPct val="90000"/>
              </a:lnSpc>
              <a:buNone/>
            </a:pPr>
            <a:r>
              <a:rPr lang="en-US" altLang="ja-JP" sz="2400" dirty="0"/>
              <a:t>1. </a:t>
            </a:r>
            <a:r>
              <a:rPr lang="ja-JP" altLang="en-US" sz="2400" dirty="0"/>
              <a:t>年金制度の概要と沿革</a:t>
            </a:r>
          </a:p>
          <a:p>
            <a:pPr marL="438150" lvl="1" indent="0" eaLnBrk="1" hangingPunct="1">
              <a:lnSpc>
                <a:spcPct val="90000"/>
              </a:lnSpc>
              <a:buNone/>
            </a:pPr>
            <a:r>
              <a:rPr lang="en-US" altLang="ja-JP" sz="2400" dirty="0"/>
              <a:t>(1)</a:t>
            </a:r>
            <a:r>
              <a:rPr lang="ja-JP" altLang="en-US" sz="2400" dirty="0"/>
              <a:t>年金制度の概要</a:t>
            </a:r>
          </a:p>
          <a:p>
            <a:pPr marL="438150" lvl="1" indent="0" eaLnBrk="1" hangingPunct="1">
              <a:lnSpc>
                <a:spcPct val="90000"/>
              </a:lnSpc>
              <a:buNone/>
            </a:pPr>
            <a:r>
              <a:rPr lang="ja-JP" altLang="en-US" sz="2400" dirty="0"/>
              <a:t>①年金制度の意義　②公的年金の特徴　③国民年金（基礎年金）と厚生年金</a:t>
            </a:r>
          </a:p>
          <a:p>
            <a:pPr marL="438150" lvl="1" indent="0" eaLnBrk="1" hangingPunct="1">
              <a:lnSpc>
                <a:spcPct val="90000"/>
              </a:lnSpc>
              <a:buNone/>
            </a:pPr>
            <a:r>
              <a:rPr lang="en-US" altLang="ja-JP" sz="2400" dirty="0"/>
              <a:t>(2)</a:t>
            </a:r>
            <a:r>
              <a:rPr lang="ja-JP" altLang="en-US" sz="2400" dirty="0"/>
              <a:t>年金制度の沿革</a:t>
            </a:r>
          </a:p>
          <a:p>
            <a:pPr marL="438150" lvl="1" indent="0" eaLnBrk="1" hangingPunct="1">
              <a:lnSpc>
                <a:spcPct val="90000"/>
              </a:lnSpc>
              <a:buNone/>
            </a:pPr>
            <a:r>
              <a:rPr lang="ja-JP" altLang="en-US" sz="2400" dirty="0"/>
              <a:t>➀年金制度の創設</a:t>
            </a:r>
            <a:r>
              <a:rPr lang="en-US" altLang="ja-JP" sz="2400" dirty="0"/>
              <a:t>(</a:t>
            </a:r>
            <a:r>
              <a:rPr lang="ja-JP" altLang="en-US" sz="2400" dirty="0"/>
              <a:t>戦前）と国民皆年金（</a:t>
            </a:r>
            <a:r>
              <a:rPr lang="en-US" altLang="ja-JP" sz="2400" dirty="0"/>
              <a:t>1961</a:t>
            </a:r>
            <a:r>
              <a:rPr lang="ja-JP" altLang="en-US" sz="2400" dirty="0"/>
              <a:t>年）以降の拡充②</a:t>
            </a:r>
            <a:r>
              <a:rPr lang="en-US" altLang="ja-JP" sz="2400" dirty="0"/>
              <a:t>1985</a:t>
            </a:r>
            <a:r>
              <a:rPr lang="ja-JP" altLang="en-US" sz="2400" dirty="0"/>
              <a:t>年の基礎年金の創設と適正化➂</a:t>
            </a:r>
            <a:r>
              <a:rPr lang="en-US" altLang="ja-JP" sz="2400" dirty="0"/>
              <a:t>2000</a:t>
            </a:r>
            <a:r>
              <a:rPr lang="ja-JP" altLang="en-US" sz="2400" dirty="0"/>
              <a:t>年年金改正以降の負担上限の観点から再編</a:t>
            </a:r>
          </a:p>
          <a:p>
            <a:pPr marL="438150" lvl="1" indent="0" eaLnBrk="1" hangingPunct="1">
              <a:lnSpc>
                <a:spcPct val="90000"/>
              </a:lnSpc>
              <a:buNone/>
            </a:pPr>
            <a:endParaRPr lang="en-US" altLang="ja-JP" sz="2400" dirty="0"/>
          </a:p>
          <a:p>
            <a:pPr marL="438150" lvl="1" indent="0" eaLnBrk="1" hangingPunct="1">
              <a:lnSpc>
                <a:spcPct val="90000"/>
              </a:lnSpc>
              <a:buNone/>
            </a:pPr>
            <a:endParaRPr lang="en-US" altLang="ja-JP" sz="2400" dirty="0"/>
          </a:p>
          <a:p>
            <a:pPr marL="438150" lvl="1" indent="0" eaLnBrk="1" hangingPunct="1">
              <a:lnSpc>
                <a:spcPct val="90000"/>
              </a:lnSpc>
              <a:buNone/>
            </a:pPr>
            <a:endParaRPr lang="en-US" altLang="ja-JP" sz="2400" dirty="0">
              <a:latin typeface="ＭＳ 明朝" charset="-128"/>
              <a:ea typeface="ＭＳ 明朝" charset="-128"/>
              <a:cs typeface="ＭＳ 明朝" charset="-128"/>
            </a:endParaRPr>
          </a:p>
          <a:p>
            <a:pPr marL="438150" lvl="1" indent="0" eaLnBrk="1" hangingPunct="1">
              <a:lnSpc>
                <a:spcPct val="90000"/>
              </a:lnSpc>
              <a:buNone/>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
        <p:nvSpPr>
          <p:cNvPr id="3" name="テキスト ボックス 2">
            <a:extLst>
              <a:ext uri="{FF2B5EF4-FFF2-40B4-BE49-F238E27FC236}">
                <a16:creationId xmlns:a16="http://schemas.microsoft.com/office/drawing/2014/main" id="{99506729-607B-B929-8EB7-051062E107E6}"/>
              </a:ext>
            </a:extLst>
          </p:cNvPr>
          <p:cNvSpPr txBox="1"/>
          <p:nvPr/>
        </p:nvSpPr>
        <p:spPr>
          <a:xfrm>
            <a:off x="498478" y="5172231"/>
            <a:ext cx="8321993" cy="1015663"/>
          </a:xfrm>
          <a:prstGeom prst="rect">
            <a:avLst/>
          </a:prstGeom>
          <a:solidFill>
            <a:schemeClr val="bg1"/>
          </a:solidFill>
          <a:ln>
            <a:solidFill>
              <a:schemeClr val="bg1"/>
            </a:solidFill>
          </a:ln>
        </p:spPr>
        <p:txBody>
          <a:bodyPr wrap="square" rtlCol="0">
            <a:spAutoFit/>
          </a:bodyPr>
          <a:lstStyle/>
          <a:p>
            <a:r>
              <a:rPr lang="ja-JP" altLang="en-US" sz="2000" dirty="0">
                <a:solidFill>
                  <a:srgbClr val="FF0000"/>
                </a:solidFill>
              </a:rPr>
              <a:t>日本の年金制度は、日本国内に居住するすべての成人（</a:t>
            </a:r>
            <a:r>
              <a:rPr lang="en-US" altLang="ja-JP" sz="2000" dirty="0">
                <a:solidFill>
                  <a:srgbClr val="FF0000"/>
                </a:solidFill>
              </a:rPr>
              <a:t>20</a:t>
            </a:r>
            <a:r>
              <a:rPr lang="ja-JP" altLang="en-US" sz="2000" dirty="0">
                <a:solidFill>
                  <a:srgbClr val="FF0000"/>
                </a:solidFill>
              </a:rPr>
              <a:t>歳以上が強制加入する国民年金（基礎年金）と被用者の多くが加入する厚生年金（報酬比例）の</a:t>
            </a:r>
            <a:r>
              <a:rPr lang="en-US" altLang="ja-JP" sz="2000" dirty="0">
                <a:solidFill>
                  <a:srgbClr val="FF0000"/>
                </a:solidFill>
              </a:rPr>
              <a:t>2</a:t>
            </a:r>
            <a:r>
              <a:rPr lang="ja-JP" altLang="en-US" sz="2000" dirty="0">
                <a:solidFill>
                  <a:srgbClr val="FF0000"/>
                </a:solidFill>
              </a:rPr>
              <a:t>階建て方式。この制度の意義や沿革の頭に入れる（細部は不要）こと！</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772816"/>
            <a:ext cx="8062721" cy="4032447"/>
          </a:xfrm>
        </p:spPr>
        <p:txBody>
          <a:bodyPr/>
          <a:lstStyle/>
          <a:p>
            <a:pPr marL="0" indent="0" eaLnBrk="1" hangingPunct="1">
              <a:lnSpc>
                <a:spcPct val="90000"/>
              </a:lnSpc>
              <a:buNone/>
            </a:pPr>
            <a:r>
              <a:rPr lang="ja-JP" altLang="en-US" sz="2400" b="1" dirty="0">
                <a:latin typeface="+mn-ea"/>
                <a:cs typeface="ＭＳ 明朝" charset="-128"/>
              </a:rPr>
              <a:t>①年金制度の意義</a:t>
            </a:r>
            <a:endParaRPr lang="en-US" altLang="ja-JP" sz="2400" b="1" dirty="0">
              <a:latin typeface="+mn-ea"/>
              <a:cs typeface="ＭＳ 明朝" charset="-128"/>
            </a:endParaRPr>
          </a:p>
          <a:p>
            <a:pPr marL="0" indent="0" eaLnBrk="1" hangingPunct="1">
              <a:lnSpc>
                <a:spcPct val="90000"/>
              </a:lnSpc>
              <a:buNone/>
            </a:pP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ja-JP" altLang="en-US" sz="2400" b="1" dirty="0">
                <a:latin typeface="+mn-ea"/>
                <a:cs typeface="ＭＳ 明朝" charset="-128"/>
              </a:rPr>
              <a:t>現役時代に支払った保険料に応じ、高齢・障害・遺族になった場合に支給される所得保障制度。</a:t>
            </a: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ja-JP" altLang="en-US" sz="2400" b="1" dirty="0">
                <a:latin typeface="+mn-ea"/>
                <a:cs typeface="ＭＳ 明朝" charset="-128"/>
              </a:rPr>
              <a:t>老後の所得を支える中核的役割</a:t>
            </a: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ja-JP" altLang="en-US" sz="2400" b="1" u="sng" dirty="0">
                <a:solidFill>
                  <a:srgbClr val="FF0000"/>
                </a:solidFill>
                <a:latin typeface="+mn-ea"/>
                <a:cs typeface="ＭＳ 明朝" charset="-128"/>
                <a:hlinkClick r:id="rId3"/>
              </a:rPr>
              <a:t>社会保障給付費の約半分</a:t>
            </a:r>
            <a:r>
              <a:rPr lang="ja-JP" altLang="en-US" sz="2400" b="1" dirty="0">
                <a:latin typeface="+mn-ea"/>
                <a:cs typeface="ＭＳ 明朝" charset="-128"/>
              </a:rPr>
              <a:t>＊</a:t>
            </a:r>
          </a:p>
          <a:p>
            <a:pPr eaLnBrk="1" hangingPunct="1">
              <a:lnSpc>
                <a:spcPct val="90000"/>
              </a:lnSpc>
            </a:pPr>
            <a:r>
              <a:rPr lang="ja-JP" altLang="en-US" sz="2400" b="1" dirty="0">
                <a:latin typeface="+mn-ea"/>
                <a:cs typeface="ＭＳ 明朝" charset="-128"/>
              </a:rPr>
              <a:t>老齢や生活維持者の死亡などによる所得喪失の補填</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予想外の長寿・経済変動時も生活の支えとなる。</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公的年金と私的年金（企業年金・個人年金）がある。</a:t>
            </a:r>
          </a:p>
          <a:p>
            <a:pPr eaLnBrk="1" hangingPunct="1">
              <a:lnSpc>
                <a:spcPct val="90000"/>
              </a:lnSpc>
            </a:pP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808078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0A3E1-4970-57B6-9B22-7FEBA9B0C981}"/>
              </a:ext>
            </a:extLst>
          </p:cNvPr>
          <p:cNvSpPr>
            <a:spLocks noGrp="1"/>
          </p:cNvSpPr>
          <p:nvPr>
            <p:ph type="title"/>
          </p:nvPr>
        </p:nvSpPr>
        <p:spPr/>
        <p:txBody>
          <a:bodyPr/>
          <a:lstStyle/>
          <a:p>
            <a:r>
              <a:rPr lang="ja-JP" altLang="en-US" sz="4000" b="1" u="sng" dirty="0">
                <a:latin typeface="+mn-ea"/>
                <a:cs typeface="ＭＳ 明朝" charset="-128"/>
              </a:rPr>
              <a:t>社会保障給付費の約半分</a:t>
            </a:r>
            <a:r>
              <a:rPr lang="ja-JP" altLang="en-US" sz="4000" b="1" dirty="0">
                <a:latin typeface="+mn-ea"/>
                <a:cs typeface="ＭＳ 明朝" charset="-128"/>
              </a:rPr>
              <a:t>＊</a:t>
            </a:r>
            <a:br>
              <a:rPr lang="ja-JP" altLang="en-US" sz="4000" b="1" dirty="0">
                <a:latin typeface="+mn-ea"/>
                <a:cs typeface="ＭＳ 明朝" charset="-128"/>
              </a:rPr>
            </a:br>
            <a:endParaRPr lang="en-US" dirty="0"/>
          </a:p>
        </p:txBody>
      </p:sp>
      <p:sp>
        <p:nvSpPr>
          <p:cNvPr id="4" name="スライド番号プレースホルダー 3">
            <a:extLst>
              <a:ext uri="{FF2B5EF4-FFF2-40B4-BE49-F238E27FC236}">
                <a16:creationId xmlns:a16="http://schemas.microsoft.com/office/drawing/2014/main" id="{8AD1A7B0-BC1C-E2EC-79B8-E3CD0D5362DC}"/>
              </a:ext>
            </a:extLst>
          </p:cNvPr>
          <p:cNvSpPr>
            <a:spLocks noGrp="1"/>
          </p:cNvSpPr>
          <p:nvPr>
            <p:ph type="sldNum" sz="quarter" idx="12"/>
          </p:nvPr>
        </p:nvSpPr>
        <p:spPr/>
        <p:txBody>
          <a:bodyPr/>
          <a:lstStyle/>
          <a:p>
            <a:fld id="{A4CFD91F-0676-4D47-82C1-C8A098CDDACF}" type="slidenum">
              <a:rPr lang="en-US" altLang="ja-JP" smtClean="0"/>
              <a:pPr/>
              <a:t>4</a:t>
            </a:fld>
            <a:endParaRPr lang="en-US" altLang="ja-JP"/>
          </a:p>
        </p:txBody>
      </p:sp>
      <p:sp>
        <p:nvSpPr>
          <p:cNvPr id="6" name="テキスト ボックス 5">
            <a:extLst>
              <a:ext uri="{FF2B5EF4-FFF2-40B4-BE49-F238E27FC236}">
                <a16:creationId xmlns:a16="http://schemas.microsoft.com/office/drawing/2014/main" id="{CCED113D-D1BB-3EFD-0346-280008F96517}"/>
              </a:ext>
            </a:extLst>
          </p:cNvPr>
          <p:cNvSpPr txBox="1"/>
          <p:nvPr/>
        </p:nvSpPr>
        <p:spPr>
          <a:xfrm>
            <a:off x="583640" y="5809780"/>
            <a:ext cx="8108131" cy="707886"/>
          </a:xfrm>
          <a:prstGeom prst="rect">
            <a:avLst/>
          </a:prstGeom>
          <a:noFill/>
        </p:spPr>
        <p:txBody>
          <a:bodyPr wrap="square" rtlCol="0">
            <a:spAutoFit/>
          </a:bodyPr>
          <a:lstStyle/>
          <a:p>
            <a:r>
              <a:rPr lang="ja-JP" altLang="en-US" sz="2000" dirty="0"/>
              <a:t>★</a:t>
            </a:r>
            <a:r>
              <a:rPr lang="en-US" altLang="ja-JP" sz="2000" dirty="0"/>
              <a:t>2024</a:t>
            </a:r>
            <a:r>
              <a:rPr lang="ja-JP" altLang="en-US" sz="2000" dirty="0"/>
              <a:t>年度社会保障給付費（年金・医療・福祉その他）</a:t>
            </a:r>
          </a:p>
          <a:p>
            <a:r>
              <a:rPr lang="en-US" sz="2000" dirty="0"/>
              <a:t>https://</a:t>
            </a:r>
            <a:r>
              <a:rPr lang="en-US" sz="2000" dirty="0" err="1"/>
              <a:t>www.mhlw.go.jp</a:t>
            </a:r>
            <a:r>
              <a:rPr lang="en-US" sz="2000" dirty="0"/>
              <a:t>/</a:t>
            </a:r>
            <a:r>
              <a:rPr lang="en-US" sz="2000" dirty="0" err="1"/>
              <a:t>stf</a:t>
            </a:r>
            <a:r>
              <a:rPr lang="en-US" sz="2000" dirty="0"/>
              <a:t>/newpage_21509.html</a:t>
            </a:r>
          </a:p>
        </p:txBody>
      </p:sp>
      <p:pic>
        <p:nvPicPr>
          <p:cNvPr id="9" name="図 8" descr="ダイアグラム&#10;&#10;中程度の精度で自動的に生成された説明">
            <a:extLst>
              <a:ext uri="{FF2B5EF4-FFF2-40B4-BE49-F238E27FC236}">
                <a16:creationId xmlns:a16="http://schemas.microsoft.com/office/drawing/2014/main" id="{128D92B7-4A05-C272-8059-0A39683BC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83" y="942851"/>
            <a:ext cx="7016750" cy="4908550"/>
          </a:xfrm>
          <a:prstGeom prst="rect">
            <a:avLst/>
          </a:prstGeom>
        </p:spPr>
      </p:pic>
      <p:sp>
        <p:nvSpPr>
          <p:cNvPr id="10" name="楕円 9">
            <a:extLst>
              <a:ext uri="{FF2B5EF4-FFF2-40B4-BE49-F238E27FC236}">
                <a16:creationId xmlns:a16="http://schemas.microsoft.com/office/drawing/2014/main" id="{76E83746-F535-36D8-E386-C590879457E2}"/>
              </a:ext>
            </a:extLst>
          </p:cNvPr>
          <p:cNvSpPr/>
          <p:nvPr/>
        </p:nvSpPr>
        <p:spPr>
          <a:xfrm>
            <a:off x="1043608" y="2284413"/>
            <a:ext cx="2592288" cy="1216025"/>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022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719572" y="1772816"/>
            <a:ext cx="8244916" cy="4032448"/>
          </a:xfrm>
        </p:spPr>
        <p:txBody>
          <a:bodyPr/>
          <a:lstStyle/>
          <a:p>
            <a:pPr marL="0" indent="0" eaLnBrk="1" hangingPunct="1">
              <a:lnSpc>
                <a:spcPct val="90000"/>
              </a:lnSpc>
              <a:buNone/>
            </a:pPr>
            <a:r>
              <a:rPr lang="ja-JP" altLang="en-US" sz="2400" b="1" dirty="0">
                <a:latin typeface="+mn-ea"/>
                <a:cs typeface="ＭＳ 明朝" charset="-128"/>
              </a:rPr>
              <a:t>②公的年金の特徴</a:t>
            </a:r>
          </a:p>
          <a:p>
            <a:pPr marL="0" indent="0" eaLnBrk="1" hangingPunct="1">
              <a:lnSpc>
                <a:spcPct val="90000"/>
              </a:lnSpc>
              <a:buNone/>
            </a:pPr>
            <a:r>
              <a:rPr lang="ja-JP" altLang="en-US" sz="2400" b="1" dirty="0">
                <a:latin typeface="+mn-ea"/>
                <a:cs typeface="ＭＳ 明朝" charset="-128"/>
              </a:rPr>
              <a:t>・</a:t>
            </a:r>
            <a:r>
              <a:rPr lang="ja-JP" altLang="en-US" sz="2400" b="1" dirty="0">
                <a:solidFill>
                  <a:srgbClr val="FF0000"/>
                </a:solidFill>
                <a:latin typeface="+mn-ea"/>
                <a:cs typeface="ＭＳ 明朝" charset="-128"/>
              </a:rPr>
              <a:t>国家により強制的に加入義務が課され、要件を満たした場合に支給が行なわれる社会的な再分配システム。</a:t>
            </a:r>
            <a:endParaRPr lang="en-US" altLang="ja-JP" sz="2400" b="1" dirty="0">
              <a:solidFill>
                <a:srgbClr val="FF0000"/>
              </a:solidFill>
              <a:latin typeface="+mn-ea"/>
              <a:cs typeface="ＭＳ 明朝" charset="-128"/>
            </a:endParaRP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社会保険方式・実質的価値の維持</a:t>
            </a:r>
          </a:p>
          <a:p>
            <a:pPr marL="0" indent="0" eaLnBrk="1" hangingPunct="1">
              <a:lnSpc>
                <a:spcPct val="90000"/>
              </a:lnSpc>
              <a:buNone/>
            </a:pPr>
            <a:r>
              <a:rPr lang="ja-JP" altLang="en-US" sz="2400" b="1" dirty="0">
                <a:latin typeface="+mn-ea"/>
                <a:cs typeface="ＭＳ 明朝" charset="-128"/>
              </a:rPr>
              <a:t>長期に安定的に実質的価値を保障する。若い時の就労収入で保険料を拠出、老後に受給する社会保険方式（賃金の後払い方式）給付と負担の水準を同時に決定する制度設計</a:t>
            </a:r>
          </a:p>
          <a:p>
            <a:pPr marL="0" indent="0" eaLnBrk="1" hangingPunct="1">
              <a:lnSpc>
                <a:spcPct val="90000"/>
              </a:lnSpc>
              <a:buNone/>
            </a:pPr>
            <a:r>
              <a:rPr lang="ja-JP" altLang="en-US" sz="2400" b="1" dirty="0">
                <a:latin typeface="+mn-ea"/>
                <a:cs typeface="ＭＳ 明朝" charset="-128"/>
              </a:rPr>
              <a:t>⇒少子高齢化と雇用の変容・不安定化への対応＝制度の調整</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87027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85546" y="1700808"/>
            <a:ext cx="8172908" cy="4248472"/>
          </a:xfrm>
        </p:spPr>
        <p:txBody>
          <a:bodyPr/>
          <a:lstStyle/>
          <a:p>
            <a:pPr marL="0" indent="0" eaLnBrk="1" hangingPunct="1">
              <a:lnSpc>
                <a:spcPct val="90000"/>
              </a:lnSpc>
              <a:buNone/>
            </a:pPr>
            <a:r>
              <a:rPr lang="en-US" altLang="ja-JP" sz="2400" b="1" dirty="0">
                <a:latin typeface="+mn-ea"/>
                <a:cs typeface="ＭＳ 明朝" charset="-128"/>
              </a:rPr>
              <a:t>b)</a:t>
            </a:r>
            <a:r>
              <a:rPr lang="ja-JP" altLang="en-US" sz="2400" b="1" dirty="0">
                <a:latin typeface="+mn-ea"/>
                <a:cs typeface="ＭＳ 明朝" charset="-128"/>
              </a:rPr>
              <a:t>社会的な再分配</a:t>
            </a:r>
          </a:p>
          <a:p>
            <a:pPr marL="0" indent="0" eaLnBrk="1" hangingPunct="1">
              <a:lnSpc>
                <a:spcPct val="90000"/>
              </a:lnSpc>
              <a:buNone/>
            </a:pPr>
            <a:r>
              <a:rPr lang="ja-JP" altLang="en-US" sz="2400" b="1" dirty="0">
                <a:latin typeface="+mn-ea"/>
                <a:cs typeface="ＭＳ 明朝" charset="-128"/>
              </a:rPr>
              <a:t>　</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事前に払ったものが戻ってくるのではなく、社会的な再分配が行われている。</a:t>
            </a:r>
            <a:r>
              <a:rPr lang="ja-JP" altLang="en-US" sz="2400" b="1" u="sng" dirty="0">
                <a:solidFill>
                  <a:srgbClr val="FF0000"/>
                </a:solidFill>
                <a:latin typeface="+mn-ea"/>
                <a:cs typeface="ＭＳ 明朝" charset="-128"/>
              </a:rPr>
              <a:t>若い世代から老齢世代への世代間の再分配、安定的な被用者集団⇒不安定な被用者・無業者への再分配。</a:t>
            </a:r>
            <a:r>
              <a:rPr lang="ja-JP" altLang="en-US" sz="2400" b="1" dirty="0">
                <a:latin typeface="+mn-ea"/>
                <a:cs typeface="ＭＳ 明朝" charset="-128"/>
              </a:rPr>
              <a:t>再分配における助け合いの範囲＝社会的価値判断</a:t>
            </a: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c)</a:t>
            </a:r>
            <a:r>
              <a:rPr lang="ja-JP" altLang="en-US" sz="2400" b="1" dirty="0">
                <a:latin typeface="+mn-ea"/>
                <a:cs typeface="ＭＳ 明朝" charset="-128"/>
              </a:rPr>
              <a:t>公私の役割分担</a:t>
            </a:r>
          </a:p>
          <a:p>
            <a:pPr marL="0" indent="0" eaLnBrk="1" hangingPunct="1">
              <a:lnSpc>
                <a:spcPct val="90000"/>
              </a:lnSpc>
              <a:buNone/>
            </a:pPr>
            <a:r>
              <a:rPr lang="ja-JP" altLang="en-US" sz="2400" b="1" dirty="0">
                <a:latin typeface="+mn-ea"/>
                <a:cs typeface="ＭＳ 明朝" charset="-128"/>
              </a:rPr>
              <a:t>　</a:t>
            </a:r>
            <a:r>
              <a:rPr lang="ja-JP" altLang="en-US" sz="2400" b="1" dirty="0">
                <a:latin typeface="+mn-ea"/>
                <a:cs typeface="ＭＳ 明朝" charset="-128"/>
                <a:hlinkClick r:id="rId3"/>
              </a:rPr>
              <a:t>老後の所得保障</a:t>
            </a:r>
            <a:r>
              <a:rPr lang="ja-JP" altLang="en-US" sz="2400" b="1" dirty="0">
                <a:latin typeface="+mn-ea"/>
                <a:cs typeface="ＭＳ 明朝" charset="-128"/>
              </a:rPr>
              <a:t>＝公私の役割分担で行われる。</a:t>
            </a:r>
            <a:r>
              <a:rPr lang="ja-JP" altLang="en-US" sz="2400" b="1" dirty="0">
                <a:solidFill>
                  <a:srgbClr val="FF0000"/>
                </a:solidFill>
                <a:latin typeface="+mn-ea"/>
                <a:cs typeface="ＭＳ 明朝" charset="-128"/>
              </a:rPr>
              <a:t>公的年金＋個人貯蓄＊・就労継続・私的年金などの組み合わせで設計されている。</a:t>
            </a:r>
            <a:endParaRPr lang="en-US" altLang="ja-JP" sz="2400" b="1" dirty="0">
              <a:solidFill>
                <a:srgbClr val="FF0000"/>
              </a:solidFill>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＊一般的には</a:t>
            </a:r>
            <a:r>
              <a:rPr lang="en-US" altLang="ja-JP" sz="2400" b="1" dirty="0">
                <a:solidFill>
                  <a:srgbClr val="FF0000"/>
                </a:solidFill>
                <a:latin typeface="+mn-ea"/>
                <a:cs typeface="ＭＳ 明朝" charset="-128"/>
              </a:rPr>
              <a:t>2000</a:t>
            </a:r>
            <a:r>
              <a:rPr lang="ja-JP" altLang="en-US" sz="2400" b="1" dirty="0">
                <a:solidFill>
                  <a:srgbClr val="FF0000"/>
                </a:solidFill>
                <a:latin typeface="+mn-ea"/>
                <a:cs typeface="ＭＳ 明朝" charset="-128"/>
              </a:rPr>
              <a:t>万円から</a:t>
            </a:r>
            <a:r>
              <a:rPr lang="en-US" altLang="ja-JP" sz="2400" b="1" dirty="0">
                <a:solidFill>
                  <a:srgbClr val="FF0000"/>
                </a:solidFill>
                <a:latin typeface="+mn-ea"/>
                <a:cs typeface="ＭＳ 明朝" charset="-128"/>
              </a:rPr>
              <a:t>2500</a:t>
            </a:r>
            <a:r>
              <a:rPr lang="ja-JP" altLang="en-US" sz="2400" b="1" dirty="0">
                <a:solidFill>
                  <a:srgbClr val="FF0000"/>
                </a:solidFill>
                <a:latin typeface="+mn-ea"/>
                <a:cs typeface="ＭＳ 明朝" charset="-128"/>
              </a:rPr>
              <a:t>万円の預金があれば安心</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761759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85546" y="1700808"/>
            <a:ext cx="8046894" cy="4392488"/>
          </a:xfrm>
        </p:spPr>
        <p:txBody>
          <a:bodyPr/>
          <a:lstStyle/>
          <a:p>
            <a:pPr marL="0" indent="0" eaLnBrk="1" hangingPunct="1">
              <a:lnSpc>
                <a:spcPct val="90000"/>
              </a:lnSpc>
              <a:buNone/>
            </a:pPr>
            <a:r>
              <a:rPr lang="ja-JP" altLang="en-US" sz="2400" b="1" dirty="0">
                <a:latin typeface="+mn-ea"/>
                <a:cs typeface="ＭＳ 明朝" charset="-128"/>
              </a:rPr>
              <a:t>③国民年金（基礎年金）と厚生年金</a:t>
            </a:r>
          </a:p>
          <a:p>
            <a:pPr eaLnBrk="1" hangingPunct="1">
              <a:lnSpc>
                <a:spcPct val="90000"/>
              </a:lnSpc>
            </a:pPr>
            <a:r>
              <a:rPr lang="en-US" altLang="ja-JP" sz="2400" b="1" dirty="0">
                <a:latin typeface="+mn-ea"/>
                <a:cs typeface="ＭＳ 明朝" charset="-128"/>
              </a:rPr>
              <a:t>2</a:t>
            </a:r>
            <a:r>
              <a:rPr lang="ja-JP" altLang="en-US" sz="2400" b="1" dirty="0">
                <a:latin typeface="+mn-ea"/>
                <a:cs typeface="ＭＳ 明朝" charset="-128"/>
              </a:rPr>
              <a:t>階建ての体系：日本国内に居住するすべての成人（</a:t>
            </a:r>
            <a:r>
              <a:rPr lang="en-US" altLang="ja-JP" sz="2400" b="1" dirty="0">
                <a:latin typeface="+mn-ea"/>
                <a:cs typeface="ＭＳ 明朝" charset="-128"/>
              </a:rPr>
              <a:t>20</a:t>
            </a:r>
            <a:r>
              <a:rPr lang="ja-JP" altLang="en-US" sz="2400" b="1" dirty="0">
                <a:latin typeface="+mn-ea"/>
                <a:cs typeface="ＭＳ 明朝" charset="-128"/>
              </a:rPr>
              <a:t>歳以上）が国民年金に加入、それに加え被用者（すべてではない）は厚生年金にも加入。</a:t>
            </a:r>
          </a:p>
          <a:p>
            <a:pPr eaLnBrk="1" hangingPunct="1">
              <a:lnSpc>
                <a:spcPct val="90000"/>
              </a:lnSpc>
            </a:pPr>
            <a:r>
              <a:rPr lang="ja-JP" altLang="en-US" sz="2400" b="1" dirty="0">
                <a:latin typeface="+mn-ea"/>
                <a:cs typeface="ＭＳ 明朝" charset="-128"/>
              </a:rPr>
              <a:t>国民年金の加入は３本立て</a:t>
            </a:r>
          </a:p>
          <a:p>
            <a:pPr marL="438150" lvl="1" indent="0" eaLnBrk="1" hangingPunct="1">
              <a:lnSpc>
                <a:spcPct val="90000"/>
              </a:lnSpc>
              <a:buNone/>
            </a:pPr>
            <a:r>
              <a:rPr lang="ja-JP" altLang="en-US" sz="2000" b="1" dirty="0">
                <a:latin typeface="+mn-ea"/>
                <a:cs typeface="ＭＳ 明朝" charset="-128"/>
              </a:rPr>
              <a:t>第</a:t>
            </a:r>
            <a:r>
              <a:rPr lang="en-US" altLang="ja-JP" sz="2000" b="1" dirty="0">
                <a:latin typeface="+mn-ea"/>
                <a:cs typeface="ＭＳ 明朝" charset="-128"/>
              </a:rPr>
              <a:t>1</a:t>
            </a:r>
            <a:r>
              <a:rPr lang="ja-JP" altLang="en-US" sz="2000" b="1" dirty="0">
                <a:latin typeface="+mn-ea"/>
                <a:cs typeface="ＭＳ 明朝" charset="-128"/>
              </a:rPr>
              <a:t>号被保険者（主に非被用者、保険料定額）</a:t>
            </a:r>
          </a:p>
          <a:p>
            <a:pPr marL="438150" lvl="1" indent="0" eaLnBrk="1" hangingPunct="1">
              <a:lnSpc>
                <a:spcPct val="90000"/>
              </a:lnSpc>
              <a:buNone/>
            </a:pPr>
            <a:r>
              <a:rPr lang="ja-JP" altLang="en-US" sz="2000" b="1" dirty="0">
                <a:latin typeface="+mn-ea"/>
                <a:cs typeface="ＭＳ 明朝" charset="-128"/>
              </a:rPr>
              <a:t>第２号被保険者（被用者、保険料は厚生年金と合わせて報酬比例）</a:t>
            </a:r>
          </a:p>
          <a:p>
            <a:pPr marL="438150" lvl="1" indent="0" eaLnBrk="1" hangingPunct="1">
              <a:lnSpc>
                <a:spcPct val="90000"/>
              </a:lnSpc>
              <a:buNone/>
            </a:pPr>
            <a:r>
              <a:rPr lang="ja-JP" altLang="en-US" sz="2000" b="1" dirty="0">
                <a:latin typeface="+mn-ea"/>
                <a:cs typeface="ＭＳ 明朝" charset="-128"/>
              </a:rPr>
              <a:t>第３号被保険者（被用者の被扶養配偶者、保険料は支払わなくて良い）</a:t>
            </a:r>
          </a:p>
          <a:p>
            <a:pPr eaLnBrk="1" hangingPunct="1">
              <a:lnSpc>
                <a:spcPct val="90000"/>
              </a:lnSpc>
            </a:pPr>
            <a:r>
              <a:rPr lang="ja-JP" altLang="en-US" sz="2400" b="1" dirty="0">
                <a:latin typeface="+mn-ea"/>
                <a:cs typeface="ＭＳ 明朝" charset="-128"/>
              </a:rPr>
              <a:t>給付は</a:t>
            </a:r>
            <a:r>
              <a:rPr lang="en-US" altLang="ja-JP" sz="2400" b="1" dirty="0">
                <a:latin typeface="+mn-ea"/>
                <a:cs typeface="ＭＳ 明朝" charset="-128"/>
              </a:rPr>
              <a:t>2</a:t>
            </a:r>
            <a:r>
              <a:rPr lang="ja-JP" altLang="en-US" sz="2400" b="1" dirty="0">
                <a:latin typeface="+mn-ea"/>
                <a:cs typeface="ＭＳ 明朝" charset="-128"/>
              </a:rPr>
              <a:t>本立て</a:t>
            </a:r>
            <a:endParaRPr lang="en-US" altLang="ja-JP" sz="2400" b="1" dirty="0">
              <a:latin typeface="+mn-ea"/>
              <a:cs typeface="ＭＳ 明朝" charset="-128"/>
            </a:endParaRPr>
          </a:p>
          <a:p>
            <a:pPr marL="438150" lvl="1" indent="0" eaLnBrk="1" hangingPunct="1">
              <a:lnSpc>
                <a:spcPct val="90000"/>
              </a:lnSpc>
              <a:buNone/>
            </a:pPr>
            <a:r>
              <a:rPr lang="ja-JP" altLang="en-US" sz="2000" b="1" dirty="0">
                <a:latin typeface="+mn-ea"/>
                <a:cs typeface="ＭＳ 明朝" charset="-128"/>
              </a:rPr>
              <a:t>国民年金加入者＝基礎年金（共通の給付）</a:t>
            </a:r>
          </a:p>
          <a:p>
            <a:pPr marL="438150" lvl="1" indent="0" eaLnBrk="1" hangingPunct="1">
              <a:lnSpc>
                <a:spcPct val="90000"/>
              </a:lnSpc>
              <a:buNone/>
            </a:pPr>
            <a:r>
              <a:rPr lang="ja-JP" altLang="en-US" sz="2000" b="1" dirty="0">
                <a:latin typeface="+mn-ea"/>
                <a:cs typeface="ＭＳ 明朝" charset="-128"/>
              </a:rPr>
              <a:t>厚生年金加入者＝厚生年金（報酬比例の給付）</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5985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0A3E1-4970-57B6-9B22-7FEBA9B0C981}"/>
              </a:ext>
            </a:extLst>
          </p:cNvPr>
          <p:cNvSpPr>
            <a:spLocks noGrp="1"/>
          </p:cNvSpPr>
          <p:nvPr>
            <p:ph type="title"/>
          </p:nvPr>
        </p:nvSpPr>
        <p:spPr/>
        <p:txBody>
          <a:bodyPr/>
          <a:lstStyle/>
          <a:p>
            <a:r>
              <a:rPr lang="ja-JP" altLang="en-US" sz="4000" b="1" u="sng" dirty="0">
                <a:latin typeface="+mn-ea"/>
                <a:cs typeface="ＭＳ 明朝" charset="-128"/>
              </a:rPr>
              <a:t>★</a:t>
            </a:r>
            <a:r>
              <a:rPr lang="ja-JP" altLang="en-US" sz="4000" b="1" u="sng" dirty="0">
                <a:latin typeface="+mn-ea"/>
                <a:cs typeface="ＭＳ 明朝" charset="-128"/>
                <a:hlinkClick r:id="rId2"/>
              </a:rPr>
              <a:t>公的年金制度はどのような仕組みなの？</a:t>
            </a:r>
            <a:endParaRPr lang="en-US" altLang="ja-JP" sz="4000" b="1" u="sng" dirty="0">
              <a:latin typeface="+mn-ea"/>
              <a:cs typeface="ＭＳ 明朝" charset="-128"/>
            </a:endParaRPr>
          </a:p>
        </p:txBody>
      </p:sp>
      <p:sp>
        <p:nvSpPr>
          <p:cNvPr id="4" name="スライド番号プレースホルダー 3">
            <a:extLst>
              <a:ext uri="{FF2B5EF4-FFF2-40B4-BE49-F238E27FC236}">
                <a16:creationId xmlns:a16="http://schemas.microsoft.com/office/drawing/2014/main" id="{8AD1A7B0-BC1C-E2EC-79B8-E3CD0D5362DC}"/>
              </a:ext>
            </a:extLst>
          </p:cNvPr>
          <p:cNvSpPr>
            <a:spLocks noGrp="1"/>
          </p:cNvSpPr>
          <p:nvPr>
            <p:ph type="sldNum" sz="quarter" idx="12"/>
          </p:nvPr>
        </p:nvSpPr>
        <p:spPr/>
        <p:txBody>
          <a:bodyPr/>
          <a:lstStyle/>
          <a:p>
            <a:fld id="{A4CFD91F-0676-4D47-82C1-C8A098CDDACF}" type="slidenum">
              <a:rPr lang="en-US" altLang="ja-JP" smtClean="0"/>
              <a:pPr/>
              <a:t>8</a:t>
            </a:fld>
            <a:endParaRPr lang="en-US" altLang="ja-JP"/>
          </a:p>
        </p:txBody>
      </p:sp>
      <p:sp>
        <p:nvSpPr>
          <p:cNvPr id="6" name="テキスト ボックス 5">
            <a:extLst>
              <a:ext uri="{FF2B5EF4-FFF2-40B4-BE49-F238E27FC236}">
                <a16:creationId xmlns:a16="http://schemas.microsoft.com/office/drawing/2014/main" id="{CCED113D-D1BB-3EFD-0346-280008F96517}"/>
              </a:ext>
            </a:extLst>
          </p:cNvPr>
          <p:cNvSpPr txBox="1"/>
          <p:nvPr/>
        </p:nvSpPr>
        <p:spPr>
          <a:xfrm>
            <a:off x="7308304" y="2204864"/>
            <a:ext cx="1584176" cy="2952328"/>
          </a:xfrm>
          <a:prstGeom prst="rect">
            <a:avLst/>
          </a:prstGeom>
          <a:noFill/>
        </p:spPr>
        <p:txBody>
          <a:bodyPr wrap="square" rtlCol="0">
            <a:spAutoFit/>
          </a:bodyPr>
          <a:lstStyle/>
          <a:p>
            <a:r>
              <a:rPr lang="ja-JP" altLang="en-US" sz="2000" dirty="0"/>
              <a:t>★厚生労働省の</a:t>
            </a:r>
            <a:r>
              <a:rPr lang="en-US" altLang="ja-JP" sz="2000" dirty="0"/>
              <a:t>HP</a:t>
            </a:r>
            <a:br>
              <a:rPr lang="en-US" altLang="ja-JP" sz="2000" dirty="0"/>
            </a:br>
            <a:r>
              <a:rPr lang="en-US" altLang="ja-JP" sz="2000" dirty="0"/>
              <a:t>https://</a:t>
            </a:r>
            <a:r>
              <a:rPr lang="en-US" altLang="ja-JP" sz="2000" dirty="0" err="1"/>
              <a:t>www.mhlw.go.jp</a:t>
            </a:r>
            <a:r>
              <a:rPr lang="en-US" altLang="ja-JP" sz="2000" dirty="0"/>
              <a:t>/</a:t>
            </a:r>
            <a:r>
              <a:rPr lang="en-US" altLang="ja-JP" sz="2000" dirty="0" err="1"/>
              <a:t>seisakunitsuite</a:t>
            </a:r>
            <a:r>
              <a:rPr lang="en-US" altLang="ja-JP" sz="2000" dirty="0"/>
              <a:t>/bunya/</a:t>
            </a:r>
            <a:r>
              <a:rPr lang="en-US" altLang="ja-JP" sz="2000" dirty="0" err="1"/>
              <a:t>nenkin</a:t>
            </a:r>
            <a:r>
              <a:rPr lang="en-US" altLang="ja-JP" sz="2000" dirty="0"/>
              <a:t>/</a:t>
            </a:r>
            <a:r>
              <a:rPr lang="en-US" altLang="ja-JP" sz="2000" dirty="0" err="1"/>
              <a:t>nenkin</a:t>
            </a:r>
            <a:r>
              <a:rPr lang="en-US" altLang="ja-JP" sz="2000" dirty="0"/>
              <a:t>/zaisei01/dl/zu05.pdf</a:t>
            </a:r>
            <a:endParaRPr lang="en-US" sz="2000" dirty="0"/>
          </a:p>
        </p:txBody>
      </p:sp>
      <p:pic>
        <p:nvPicPr>
          <p:cNvPr id="3" name="図 2">
            <a:extLst>
              <a:ext uri="{FF2B5EF4-FFF2-40B4-BE49-F238E27FC236}">
                <a16:creationId xmlns:a16="http://schemas.microsoft.com/office/drawing/2014/main" id="{6A9D99B9-4C25-B5BB-0B0C-4A93603008F1}"/>
              </a:ext>
            </a:extLst>
          </p:cNvPr>
          <p:cNvPicPr>
            <a:picLocks noChangeAspect="1"/>
          </p:cNvPicPr>
          <p:nvPr/>
        </p:nvPicPr>
        <p:blipFill>
          <a:blip r:embed="rId3"/>
          <a:stretch>
            <a:fillRect/>
          </a:stretch>
        </p:blipFill>
        <p:spPr>
          <a:xfrm>
            <a:off x="548819" y="1561633"/>
            <a:ext cx="6733629" cy="4699007"/>
          </a:xfrm>
          <a:prstGeom prst="rect">
            <a:avLst/>
          </a:prstGeom>
        </p:spPr>
      </p:pic>
    </p:spTree>
    <p:extLst>
      <p:ext uri="{BB962C8B-B14F-4D97-AF65-F5344CB8AC3E}">
        <p14:creationId xmlns:p14="http://schemas.microsoft.com/office/powerpoint/2010/main" val="4019245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772817"/>
            <a:ext cx="8422761" cy="4032447"/>
          </a:xfrm>
        </p:spPr>
        <p:txBody>
          <a:bodyPr/>
          <a:lstStyle/>
          <a:p>
            <a:pPr marL="0" indent="0" eaLnBrk="1" hangingPunct="1">
              <a:lnSpc>
                <a:spcPct val="90000"/>
              </a:lnSpc>
              <a:buNone/>
            </a:pPr>
            <a:r>
              <a:rPr lang="ja-JP" altLang="en-US" sz="2400" b="1" dirty="0">
                <a:latin typeface="+mn-ea"/>
                <a:cs typeface="ＭＳ 明朝" charset="-128"/>
              </a:rPr>
              <a:t>➀年金制度の創設</a:t>
            </a:r>
            <a:r>
              <a:rPr lang="en-US" altLang="ja-JP" sz="2400" b="1" dirty="0">
                <a:latin typeface="+mn-ea"/>
                <a:cs typeface="ＭＳ 明朝" charset="-128"/>
              </a:rPr>
              <a:t>(</a:t>
            </a:r>
            <a:r>
              <a:rPr lang="ja-JP" altLang="en-US" sz="2400" b="1" dirty="0">
                <a:latin typeface="+mn-ea"/>
                <a:cs typeface="ＭＳ 明朝" charset="-128"/>
              </a:rPr>
              <a:t>戦前）と国民皆年金（</a:t>
            </a:r>
            <a:r>
              <a:rPr lang="en-US" altLang="ja-JP" sz="2400" b="1" dirty="0">
                <a:latin typeface="+mn-ea"/>
                <a:cs typeface="ＭＳ 明朝" charset="-128"/>
              </a:rPr>
              <a:t>1961</a:t>
            </a:r>
            <a:r>
              <a:rPr lang="ja-JP" altLang="en-US" sz="2400" b="1" dirty="0">
                <a:latin typeface="+mn-ea"/>
                <a:cs typeface="ＭＳ 明朝" charset="-128"/>
              </a:rPr>
              <a:t>年）以降の充</a:t>
            </a:r>
            <a:endParaRPr lang="en-US" altLang="ja-JP" sz="2400" b="1" dirty="0">
              <a:latin typeface="+mn-ea"/>
              <a:cs typeface="ＭＳ 明朝" charset="-128"/>
            </a:endParaRP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）厚生年金保険の確立　</a:t>
            </a:r>
          </a:p>
          <a:p>
            <a:pPr marL="0" indent="0" eaLnBrk="1" hangingPunct="1">
              <a:lnSpc>
                <a:spcPct val="90000"/>
              </a:lnSpc>
              <a:buNone/>
            </a:pPr>
            <a:r>
              <a:rPr lang="en-US" altLang="ja-JP" sz="2400" b="1" dirty="0">
                <a:latin typeface="+mn-ea"/>
                <a:cs typeface="ＭＳ 明朝" charset="-128"/>
              </a:rPr>
              <a:t>1941</a:t>
            </a:r>
            <a:r>
              <a:rPr lang="ja-JP" altLang="en-US" sz="2400" b="1" dirty="0">
                <a:latin typeface="+mn-ea"/>
                <a:cs typeface="ＭＳ 明朝" charset="-128"/>
              </a:rPr>
              <a:t>（</a:t>
            </a:r>
            <a:r>
              <a:rPr lang="en-US" altLang="ja-JP" sz="2400" b="1" dirty="0">
                <a:latin typeface="+mn-ea"/>
                <a:cs typeface="ＭＳ 明朝" charset="-128"/>
              </a:rPr>
              <a:t>S16)</a:t>
            </a:r>
            <a:r>
              <a:rPr lang="ja-JP" altLang="en-US" sz="2400" b="1" dirty="0">
                <a:latin typeface="+mn-ea"/>
                <a:cs typeface="ＭＳ 明朝" charset="-128"/>
              </a:rPr>
              <a:t>労働者年金保険法（のちの厚生年金）が成立。被用者年金保険制度が先行。</a:t>
            </a:r>
          </a:p>
          <a:p>
            <a:pPr marL="0" indent="0" eaLnBrk="1" hangingPunct="1">
              <a:lnSpc>
                <a:spcPct val="90000"/>
              </a:lnSpc>
              <a:buNone/>
            </a:pPr>
            <a:r>
              <a:rPr lang="en-US" altLang="ja-JP" sz="2400" b="1" dirty="0">
                <a:latin typeface="+mn-ea"/>
                <a:cs typeface="ＭＳ 明朝" charset="-128"/>
              </a:rPr>
              <a:t>1950</a:t>
            </a:r>
            <a:r>
              <a:rPr lang="ja-JP" altLang="en-US" sz="2400" b="1" dirty="0">
                <a:latin typeface="+mn-ea"/>
                <a:cs typeface="ＭＳ 明朝" charset="-128"/>
              </a:rPr>
              <a:t>（</a:t>
            </a:r>
            <a:r>
              <a:rPr lang="en-US" altLang="ja-JP" sz="2400" b="1" dirty="0">
                <a:latin typeface="+mn-ea"/>
                <a:cs typeface="ＭＳ 明朝" charset="-128"/>
              </a:rPr>
              <a:t>S25)</a:t>
            </a:r>
            <a:r>
              <a:rPr lang="ja-JP" altLang="en-US" sz="2400" b="1" dirty="0">
                <a:latin typeface="+mn-ea"/>
                <a:cs typeface="ＭＳ 明朝" charset="-128"/>
              </a:rPr>
              <a:t>社会保障審議会「社会保障制度に関する勧告」（通称</a:t>
            </a:r>
            <a:r>
              <a:rPr lang="en-US" altLang="ja-JP" sz="2400" b="1" dirty="0">
                <a:latin typeface="+mn-ea"/>
                <a:cs typeface="ＭＳ 明朝" charset="-128"/>
              </a:rPr>
              <a:t>50</a:t>
            </a:r>
            <a:r>
              <a:rPr lang="ja-JP" altLang="en-US" sz="2400" b="1" dirty="0">
                <a:latin typeface="+mn-ea"/>
                <a:cs typeface="ＭＳ 明朝" charset="-128"/>
              </a:rPr>
              <a:t>年勧告）社会保障の体系⇒「社会保険」、「国家扶助」「公衆衛生及び医療」「社会福祉」の４つ。年金については、原則定額給付の単一年金制度を提案。しかし、国民年金の創設は景気回復待ちで遅れる。</a:t>
            </a:r>
          </a:p>
          <a:p>
            <a:pPr marL="0" indent="0" eaLnBrk="1" hangingPunct="1">
              <a:lnSpc>
                <a:spcPct val="90000"/>
              </a:lnSpc>
              <a:buNone/>
            </a:pPr>
            <a:r>
              <a:rPr lang="en-US" altLang="ja-JP" sz="2400" b="1" dirty="0">
                <a:latin typeface="+mn-ea"/>
                <a:cs typeface="ＭＳ 明朝" charset="-128"/>
              </a:rPr>
              <a:t>1954</a:t>
            </a:r>
            <a:r>
              <a:rPr lang="ja-JP" altLang="en-US" sz="2400" b="1" dirty="0">
                <a:latin typeface="+mn-ea"/>
                <a:cs typeface="ＭＳ 明朝" charset="-128"/>
              </a:rPr>
              <a:t>（</a:t>
            </a:r>
            <a:r>
              <a:rPr lang="en-US" altLang="ja-JP" sz="2400" b="1" dirty="0">
                <a:latin typeface="+mn-ea"/>
                <a:cs typeface="ＭＳ 明朝" charset="-128"/>
              </a:rPr>
              <a:t>S29)</a:t>
            </a:r>
            <a:r>
              <a:rPr lang="ja-JP" altLang="en-US" sz="2400" b="1" dirty="0">
                <a:latin typeface="+mn-ea"/>
                <a:cs typeface="ＭＳ 明朝" charset="-128"/>
              </a:rPr>
              <a:t>厚生年金法の改正。定額部分と報酬比例部分の</a:t>
            </a:r>
            <a:r>
              <a:rPr lang="en-US" altLang="ja-JP" sz="2400" b="1" dirty="0">
                <a:latin typeface="+mn-ea"/>
                <a:cs typeface="ＭＳ 明朝" charset="-128"/>
              </a:rPr>
              <a:t>2</a:t>
            </a:r>
            <a:r>
              <a:rPr lang="ja-JP" altLang="en-US" sz="2400" b="1" dirty="0">
                <a:latin typeface="+mn-ea"/>
                <a:cs typeface="ＭＳ 明朝" charset="-128"/>
              </a:rPr>
              <a:t>階建てとなる。</a:t>
            </a: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9103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49696</TotalTime>
  <Words>2450</Words>
  <Application>Microsoft Office PowerPoint</Application>
  <PresentationFormat>画面に合わせる (4:3)</PresentationFormat>
  <Paragraphs>140</Paragraphs>
  <Slides>19</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Ｐゴシック</vt:lpstr>
      <vt:lpstr>ＭＳ 明朝</vt:lpstr>
      <vt:lpstr>Arial</vt:lpstr>
      <vt:lpstr>Century</vt:lpstr>
      <vt:lpstr>Wingdings</vt:lpstr>
      <vt:lpstr>Profile</vt:lpstr>
      <vt:lpstr>第1回【年金保険制度の沿革と概要】 公的年金制度の目的、対象、給付内容、財源構成</vt:lpstr>
      <vt:lpstr>今日のお話</vt:lpstr>
      <vt:lpstr>   第3節　年金制度の概要 1. 年金制度の概要と沿革 (1)年金制度の概要   </vt:lpstr>
      <vt:lpstr>社会保障給付費の約半分＊ </vt:lpstr>
      <vt:lpstr>   第3節　年金制度の概要 1. 年金制度の概要と沿革 (1)年金制度の概要   </vt:lpstr>
      <vt:lpstr>   第3節　年金制度の概要 1. 年金制度の概要と沿革 (1)年金制度の概要   </vt:lpstr>
      <vt:lpstr>   第3節　年金制度の概要 1. 年金制度の概要と沿革 (1)年金制度の概要   </vt:lpstr>
      <vt:lpstr>★公的年金制度はどのような仕組みなの？</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年金制度の沿革→ここから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国民皆年金は 1961年にスタート</vt:lpstr>
      <vt:lpstr>次回は</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俊彦 原</cp:lastModifiedBy>
  <cp:revision>796</cp:revision>
  <cp:lastPrinted>2024-09-25T02:58:43Z</cp:lastPrinted>
  <dcterms:created xsi:type="dcterms:W3CDTF">2016-04-06T06:30:45Z</dcterms:created>
  <dcterms:modified xsi:type="dcterms:W3CDTF">2024-10-07T02:29:33Z</dcterms:modified>
  <cp:category/>
</cp:coreProperties>
</file>