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6" r:id="rId3"/>
    <p:sldId id="388" r:id="rId4"/>
    <p:sldId id="612" r:id="rId5"/>
    <p:sldId id="613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4" r:id="rId25"/>
    <p:sldId id="635" r:id="rId26"/>
    <p:sldId id="637" r:id="rId27"/>
    <p:sldId id="624" r:id="rId28"/>
    <p:sldId id="638" r:id="rId29"/>
    <p:sldId id="639" r:id="rId30"/>
    <p:sldId id="640" r:id="rId31"/>
    <p:sldId id="641" r:id="rId32"/>
    <p:sldId id="401" r:id="rId33"/>
    <p:sldId id="523" r:id="rId34"/>
    <p:sldId id="425" r:id="rId35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69" autoAdjust="0"/>
    <p:restoredTop sz="90929"/>
  </p:normalViewPr>
  <p:slideViewPr>
    <p:cSldViewPr>
      <p:cViewPr>
        <p:scale>
          <a:sx n="75" d="100"/>
          <a:sy n="75" d="100"/>
        </p:scale>
        <p:origin x="240" y="-1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4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4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D59C66D-0D13-D449-9E2F-B02EFB583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394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40" y="1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3" y="4861442"/>
            <a:ext cx="5209647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40" y="9722884"/>
            <a:ext cx="3078428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40" tIns="47721" rIns="95440" bIns="477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4010F23-AE4D-1A43-A1A9-F76D988535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3EBEF6-26C4-E945-B3B7-92E4823FDBB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84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67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9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46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59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59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16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73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2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9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736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354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59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908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117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44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010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861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154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95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142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321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488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961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07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6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5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66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26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39366-07BA-5E43-803B-8B68CFC8E660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6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84" charset="2"/>
              <a:buNone/>
              <a:defRPr sz="280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4FEFA32-1C60-7D4F-B2A8-76BF2137AE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FA08D-09B4-244B-A7F6-F2D88DD54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E314-A1CC-D140-ACBB-9C3E1395875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FD91F-0676-4D47-82C1-C8A098CDDA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E11DC-31E9-B44B-97ED-81AFB996DB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1C8CF-9BDB-D641-8F98-783B12B6BD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FFD4-FD94-B445-9908-6620B392E07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1984D-C1F7-A648-B964-6AF24D2197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2F0F9-08F8-F145-8F85-912607AC9D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ED82-3780-574E-B1FF-698C98AEAB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3A49F-274F-E74B-A114-22076913B8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E315783F-0FAE-5049-B55E-52C077A1A85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8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sangiin.go.jp/japanese/annai/chousa/rippou_chousa/backnumber/2022pdf/20220204106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hlw.go.jp/content/000973207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oumu.go.jp/main_content/0008702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s://www.soumu.go.jp/main_content/000870281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s.go.jp/site-ad/index_Japanese/security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hyperlink" Target="https://www.ipss.go.jp/site-ad/index_Japanese/security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mhlw.go.jp/content/000973207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hyperlink" Target="https://www.ipss.go.jp/site-ad/index_Japanese/securit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hyperlink" Target="https://www.ipss.go.jp/site-ad/index_Japanese/security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5.cao.go.jp/keizai-shimon/kaigi/special/reform/wg1/301030/shiryou3-1-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pss.go.jp/ss-cost/j/fsss-R02/3/R02-14.xlsx" TargetMode="External"/><Relationship Id="rId5" Type="http://schemas.openxmlformats.org/officeDocument/2006/relationships/hyperlink" Target="https://www5.cao.go.jp/keizai-shimon/kaigi/special/reform/wg1/301030/shiryou3-1-1.pdf" TargetMode="External"/><Relationship Id="rId4" Type="http://schemas.openxmlformats.org/officeDocument/2006/relationships/hyperlink" Target="https://www.youtube.com/watch?v=1m5jlrXanb0&amp;list=RD1m5jlrXan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5jlrXanb0&amp;list=RD1m5jlrXanb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pss.go.jp/ss-cost/j/fsss-R02/3/R02-14.xlsx" TargetMode="External"/><Relationship Id="rId4" Type="http://schemas.openxmlformats.org/officeDocument/2006/relationships/hyperlink" Target="https://www5.cao.go.jp/keizai-shimon/kaigi/special/reform/wg1/301030/shiryou3-1-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680" y="908720"/>
            <a:ext cx="7846640" cy="1358280"/>
          </a:xfrm>
        </p:spPr>
        <p:txBody>
          <a:bodyPr/>
          <a:lstStyle/>
          <a:p>
            <a:pPr algn="ctr"/>
            <a:r>
              <a:rPr lang="ja-JP" altLang="en-US" sz="3200" dirty="0"/>
              <a:t>第</a:t>
            </a:r>
            <a:r>
              <a:rPr lang="en-US" altLang="ja-JP" sz="3200" dirty="0"/>
              <a:t>9</a:t>
            </a:r>
            <a:r>
              <a:rPr lang="ja-JP" altLang="en-US" sz="3200" dirty="0"/>
              <a:t>回</a:t>
            </a:r>
            <a:r>
              <a:rPr lang="en-US" altLang="ja-JP" sz="3200" dirty="0"/>
              <a:t>【</a:t>
            </a:r>
            <a:r>
              <a:rPr lang="ja-JP" altLang="en-US" sz="3200" dirty="0"/>
              <a:t>社会保障の財源と給付</a:t>
            </a:r>
            <a:r>
              <a:rPr lang="en-US" altLang="ja-JP" sz="3200" dirty="0"/>
              <a:t>】</a:t>
            </a:r>
            <a:br>
              <a:rPr lang="en-US" altLang="ja-JP" sz="3200" dirty="0"/>
            </a:br>
            <a:r>
              <a:rPr lang="ja-JP" altLang="en-US" sz="3200" dirty="0"/>
              <a:t>社会保障の財源・</a:t>
            </a:r>
            <a:br>
              <a:rPr lang="en-US" altLang="ja-JP" sz="3200" dirty="0"/>
            </a:br>
            <a:r>
              <a:rPr lang="ja-JP" altLang="en-US" sz="3200" dirty="0"/>
              <a:t>社会保障と国民経済との関係、</a:t>
            </a:r>
            <a:endParaRPr lang="en-US" altLang="ja-JP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612" y="2669984"/>
            <a:ext cx="6984776" cy="3550043"/>
          </a:xfrm>
        </p:spPr>
        <p:txBody>
          <a:bodyPr/>
          <a:lstStyle/>
          <a:p>
            <a:pPr algn="ctr"/>
            <a:r>
              <a:rPr lang="ja-JP" altLang="en-US" dirty="0"/>
              <a:t>社会保障</a:t>
            </a:r>
            <a:r>
              <a:rPr lang="en-US" altLang="ja-JP" dirty="0"/>
              <a:t>Ⅰ</a:t>
            </a:r>
            <a:r>
              <a:rPr lang="ja-JP" altLang="en-US" dirty="0"/>
              <a:t>　</a:t>
            </a:r>
            <a:endParaRPr lang="en-US" altLang="ja-JP" sz="2000" dirty="0"/>
          </a:p>
          <a:p>
            <a:pPr algn="ctr"/>
            <a:endParaRPr lang="en-US" altLang="ja-JP" sz="2000" dirty="0"/>
          </a:p>
          <a:p>
            <a:pPr algn="ctr"/>
            <a:r>
              <a:rPr lang="ja-JP" altLang="en-US" sz="2000" dirty="0"/>
              <a:t>第３章　社会保障の財政</a:t>
            </a:r>
            <a:endParaRPr lang="en-US" altLang="ja-JP" sz="2000" dirty="0"/>
          </a:p>
          <a:p>
            <a:pPr algn="ctr"/>
            <a:r>
              <a:rPr lang="ja-JP" altLang="en-US" sz="2000" dirty="0"/>
              <a:t>第１節　社会保障の財政</a:t>
            </a:r>
          </a:p>
          <a:p>
            <a:pPr algn="ctr"/>
            <a:r>
              <a:rPr lang="ja-JP" altLang="en-US" sz="2000" dirty="0"/>
              <a:t>第２節　社会保障給付費・内訳・動向</a:t>
            </a:r>
          </a:p>
          <a:p>
            <a:pPr algn="ctr"/>
            <a:r>
              <a:rPr lang="ja-JP" altLang="en-US" sz="1800" dirty="0"/>
              <a:t>教科書：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ｐ</a:t>
            </a:r>
            <a:r>
              <a:rPr lang="en-US" altLang="ja-JP" sz="18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60</a:t>
            </a:r>
            <a:r>
              <a:rPr 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～</a:t>
            </a:r>
            <a:r>
              <a:rPr lang="en-US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p.</a:t>
            </a:r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76</a:t>
            </a:r>
          </a:p>
          <a:p>
            <a:pPr algn="ctr"/>
            <a:r>
              <a:rPr lang="zh-CN" altLang="en-US" sz="2000" dirty="0"/>
              <a:t>水曜日　</a:t>
            </a:r>
            <a:r>
              <a:rPr lang="en-US" altLang="zh-CN" sz="2000" dirty="0"/>
              <a:t>3</a:t>
            </a:r>
            <a:r>
              <a:rPr lang="zh-CN" altLang="en-US" sz="2000" dirty="0"/>
              <a:t>限目</a:t>
            </a:r>
            <a:r>
              <a:rPr lang="en-US" altLang="zh-CN" sz="2000" dirty="0"/>
              <a:t>13</a:t>
            </a:r>
            <a:r>
              <a:rPr lang="zh-CN" altLang="en-US" sz="2000" dirty="0"/>
              <a:t>：</a:t>
            </a:r>
            <a:r>
              <a:rPr lang="en-US" altLang="zh-CN" sz="2000" dirty="0"/>
              <a:t>00</a:t>
            </a:r>
            <a:r>
              <a:rPr lang="zh-CN" altLang="en-US" sz="2000" dirty="0"/>
              <a:t>～</a:t>
            </a:r>
            <a:r>
              <a:rPr lang="en-US" altLang="zh-CN" sz="2000" dirty="0"/>
              <a:t>14:30</a:t>
            </a:r>
          </a:p>
          <a:p>
            <a:pPr algn="ctr"/>
            <a:r>
              <a:rPr lang="zh-CN" altLang="en-US" sz="2000" dirty="0"/>
              <a:t>講義室 </a:t>
            </a:r>
            <a:r>
              <a:rPr lang="en-US" altLang="zh-CN" sz="2000" dirty="0"/>
              <a:t>3F304</a:t>
            </a:r>
          </a:p>
          <a:p>
            <a:pPr algn="ctr"/>
            <a:r>
              <a:rPr lang="zh-CN" altLang="en-US" sz="2000" dirty="0"/>
              <a:t>担当：原　俊彦</a:t>
            </a:r>
          </a:p>
          <a:p>
            <a:endParaRPr lang="en-US" altLang="ja-JP" dirty="0"/>
          </a:p>
          <a:p>
            <a:br>
              <a:rPr lang="ja-JP" altLang="en-US" dirty="0"/>
            </a:br>
            <a:r>
              <a:rPr lang="ja-JP" altLang="en-US" dirty="0"/>
              <a:t>　　　　　　　　　　　　</a:t>
            </a:r>
          </a:p>
          <a:p>
            <a:r>
              <a:rPr lang="ja-JP" altLang="en-US" dirty="0"/>
              <a:t>　　　       担当　原　俊彦（札幌市立大学）</a:t>
            </a:r>
            <a:r>
              <a:rPr lang="en-US" altLang="ja-JP" dirty="0" err="1"/>
              <a:t>t.hara@scu.ac.jp</a:t>
            </a:r>
            <a:endParaRPr lang="ja-JP" altLang="en-US" dirty="0"/>
          </a:p>
          <a:p>
            <a:r>
              <a:rPr lang="ja-JP" altLang="en-US" dirty="0"/>
              <a:t>　　　　　　　　　　　　　                   　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CEE67F-DA0A-A97A-4149-9FDB225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FA32-1C60-7D4F-B2A8-76BF2137AE32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289" y="404664"/>
            <a:ext cx="8155421" cy="911232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2</a:t>
            </a:r>
            <a:r>
              <a:rPr lang="ja-JP" altLang="en-US" sz="2800" dirty="0"/>
              <a:t>　社会保障制度の財源としての社会保険料とその性格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教科書　</a:t>
            </a:r>
            <a:r>
              <a:rPr lang="en-US" altLang="ja-JP" sz="2000" dirty="0">
                <a:solidFill>
                  <a:srgbClr val="FF0000"/>
                </a:solidFill>
              </a:rPr>
              <a:t>P.64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DA514-D6CD-FD94-F733-8A160B64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15896"/>
            <a:ext cx="6425194" cy="49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②一般会計　その１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280920" cy="44644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国よる公費負担（税）＝一般会計からの支出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１．社会福祉（高齢者福祉、児童福祉、障害者福祉）公的扶助（生活保護）、公衆衛生などの財源＊保育所、障害者施設、生活保護などは一般会計（税）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400" b="1" dirty="0">
                <a:latin typeface="+mn-ea"/>
                <a:cs typeface="ＭＳ 明朝" charset="-128"/>
              </a:rPr>
              <a:t>公共事業、教育など、他の分野の財源でもあるため、毎年の予算編成を通じて確保される。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400" b="1" dirty="0">
                <a:latin typeface="+mn-ea"/>
                <a:cs typeface="ＭＳ 明朝" charset="-128"/>
              </a:rPr>
              <a:t>公的サービスなので「給付と負担の関係」とは関係なく、必要な人に給付される。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２．社会保険制度への補助財源：基礎年金の</a:t>
            </a:r>
            <a:r>
              <a:rPr lang="en-US" altLang="ja-JP" sz="2400" b="1" dirty="0">
                <a:latin typeface="+mn-ea"/>
                <a:cs typeface="ＭＳ 明朝" charset="-128"/>
              </a:rPr>
              <a:t>50</a:t>
            </a:r>
            <a:r>
              <a:rPr lang="ja-JP" altLang="en-US" sz="2400" b="1" dirty="0">
                <a:latin typeface="+mn-ea"/>
                <a:cs typeface="ＭＳ 明朝" charset="-128"/>
              </a:rPr>
              <a:t>％、健康保険（協会けんぽ）の</a:t>
            </a:r>
            <a:r>
              <a:rPr lang="en-US" altLang="ja-JP" sz="2400" b="1" dirty="0">
                <a:latin typeface="+mn-ea"/>
                <a:cs typeface="ＭＳ 明朝" charset="-128"/>
              </a:rPr>
              <a:t>16.4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400" b="1" dirty="0">
                <a:latin typeface="+mn-ea"/>
                <a:cs typeface="ＭＳ 明朝" charset="-128"/>
              </a:rPr>
              <a:t>①財源の安定：低所得者も加入、②公的責任の遂行：社会サービス＝必要な社会インフラ（生活基盤）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②一般会計　その２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280920" cy="4104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2020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R2</a:t>
            </a:r>
            <a:r>
              <a:rPr lang="ja-JP" altLang="en-US" sz="2400" b="1" dirty="0">
                <a:latin typeface="+mn-ea"/>
                <a:cs typeface="ＭＳ 明朝" charset="-128"/>
              </a:rPr>
              <a:t>）年度の一般会計総額（約</a:t>
            </a:r>
            <a:r>
              <a:rPr lang="en-US" altLang="ja-JP" sz="2400" b="1" dirty="0">
                <a:latin typeface="+mn-ea"/>
                <a:cs typeface="ＭＳ 明朝" charset="-128"/>
              </a:rPr>
              <a:t>100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社会保障関係費は</a:t>
            </a:r>
            <a:r>
              <a:rPr lang="en-US" altLang="ja-JP" sz="2400" b="1" dirty="0">
                <a:latin typeface="+mn-ea"/>
                <a:cs typeface="ＭＳ 明朝" charset="-128"/>
              </a:rPr>
              <a:t>35.8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35.5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  <a:r>
              <a:rPr lang="en-US" altLang="ja-JP" sz="2400" b="1" dirty="0">
                <a:latin typeface="+mn-ea"/>
                <a:cs typeface="ＭＳ 明朝" charset="-128"/>
              </a:rPr>
              <a:t>),</a:t>
            </a:r>
            <a:r>
              <a:rPr lang="ja-JP" altLang="en-US" sz="2400" b="1" dirty="0">
                <a:latin typeface="+mn-ea"/>
                <a:cs typeface="ＭＳ 明朝" charset="-128"/>
              </a:rPr>
              <a:t>国債費</a:t>
            </a:r>
            <a:r>
              <a:rPr lang="en-US" altLang="ja-JP" sz="2400" b="1" dirty="0">
                <a:latin typeface="+mn-ea"/>
                <a:cs typeface="ＭＳ 明朝" charset="-128"/>
              </a:rPr>
              <a:t>23.3</a:t>
            </a:r>
            <a:r>
              <a:rPr lang="ja-JP" altLang="en-US" sz="2400" b="1" dirty="0">
                <a:latin typeface="+mn-ea"/>
                <a:cs typeface="ＭＳ 明朝" charset="-128"/>
              </a:rPr>
              <a:t>兆円、地方交付税交付金等</a:t>
            </a:r>
            <a:r>
              <a:rPr lang="en-US" altLang="ja-JP" sz="2400" b="1" dirty="0">
                <a:latin typeface="+mn-ea"/>
                <a:cs typeface="ＭＳ 明朝" charset="-128"/>
              </a:rPr>
              <a:t>15.8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兆円より多い。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国債費は国の借金の返済金、地方交付税交付金等は自治体への分配金なので、これらを除く一般歳出</a:t>
            </a:r>
            <a:r>
              <a:rPr lang="en-US" altLang="ja-JP" sz="2400" b="1" dirty="0">
                <a:latin typeface="+mn-ea"/>
                <a:cs typeface="ＭＳ 明朝" charset="-128"/>
              </a:rPr>
              <a:t>(60.9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)</a:t>
            </a:r>
            <a:r>
              <a:rPr lang="ja-JP" altLang="en-US" sz="2400" b="1" dirty="0">
                <a:latin typeface="+mn-ea"/>
                <a:cs typeface="ＭＳ 明朝" charset="-128"/>
              </a:rPr>
              <a:t>に占める社会保障関係費の割合は</a:t>
            </a:r>
            <a:r>
              <a:rPr lang="en-US" altLang="ja-JP" sz="2400" b="1" dirty="0">
                <a:latin typeface="+mn-ea"/>
                <a:cs typeface="ＭＳ 明朝" charset="-128"/>
              </a:rPr>
              <a:t>58.7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  <a:r>
              <a:rPr lang="en-US" altLang="ja-JP" sz="2400" b="1" dirty="0">
                <a:latin typeface="+mn-ea"/>
                <a:cs typeface="ＭＳ 明朝" charset="-128"/>
              </a:rPr>
              <a:t>=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国家の予算の半分以上</a:t>
            </a:r>
            <a:r>
              <a:rPr lang="ja-JP" altLang="en-US" sz="2400" b="1" dirty="0">
                <a:latin typeface="+mn-ea"/>
                <a:cs typeface="ＭＳ 明朝" charset="-128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社会保障関係費の内訳：年金・医療・介護で約</a:t>
            </a:r>
            <a:r>
              <a:rPr lang="en-US" altLang="ja-JP" sz="2400" b="1" dirty="0">
                <a:latin typeface="+mn-ea"/>
                <a:cs typeface="ＭＳ 明朝" charset="-128"/>
              </a:rPr>
              <a:t>8</a:t>
            </a:r>
            <a:r>
              <a:rPr lang="ja-JP" altLang="en-US" sz="2400" b="1" dirty="0">
                <a:latin typeface="+mn-ea"/>
                <a:cs typeface="ＭＳ 明朝" charset="-128"/>
              </a:rPr>
              <a:t>割、少子化対策費</a:t>
            </a:r>
            <a:r>
              <a:rPr lang="en-US" altLang="ja-JP" sz="2400" b="1" dirty="0">
                <a:latin typeface="+mn-ea"/>
                <a:cs typeface="ＭＳ 明朝" charset="-128"/>
              </a:rPr>
              <a:t>8.5%,</a:t>
            </a:r>
            <a:r>
              <a:rPr lang="ja-JP" altLang="en-US" sz="2400" b="1" dirty="0">
                <a:latin typeface="+mn-ea"/>
                <a:cs typeface="ＭＳ 明朝" charset="-128"/>
              </a:rPr>
              <a:t>生活扶助など社会福祉費が</a:t>
            </a:r>
            <a:r>
              <a:rPr lang="en-US" altLang="ja-JP" sz="2400" b="1" dirty="0">
                <a:latin typeface="+mn-ea"/>
                <a:cs typeface="ＭＳ 明朝" charset="-128"/>
              </a:rPr>
              <a:t>11.7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図</a:t>
            </a:r>
            <a:r>
              <a:rPr lang="en-US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3</a:t>
            </a:r>
            <a:r>
              <a:rPr lang="ja-JP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－</a:t>
            </a:r>
            <a:r>
              <a:rPr lang="en-US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2</a:t>
            </a:r>
            <a:r>
              <a:rPr lang="ja-JP" sz="1800" dirty="0">
                <a:effectLst/>
                <a:latin typeface="Cambria Math" panose="02040503050406030204" pitchFamily="18" charset="0"/>
                <a:ea typeface="ＭＳ 明朝" panose="02020609040205080304" pitchFamily="17" charset="-128"/>
                <a:cs typeface="Cambria Math" panose="02040503050406030204" pitchFamily="18" charset="0"/>
              </a:rPr>
              <a:t>　国の社会保障関係費の推移（一般会計、当初予算ベース）</a:t>
            </a:r>
            <a:endParaRPr lang="en-US" altLang="ja-JP" sz="1800" dirty="0">
              <a:effectLst/>
              <a:latin typeface="Cambria Math" panose="02040503050406030204" pitchFamily="18" charset="0"/>
              <a:ea typeface="ＭＳ 明朝" panose="02020609040205080304" pitchFamily="17" charset="-128"/>
              <a:cs typeface="Cambria Math" panose="020405030504060302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⇒図３－２は別のものと差し替える。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9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②一般会計　その３　令和４年度予算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992888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2022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R4</a:t>
            </a:r>
            <a:r>
              <a:rPr lang="ja-JP" altLang="en-US" sz="2400" b="1" dirty="0">
                <a:latin typeface="+mn-ea"/>
                <a:cs typeface="ＭＳ 明朝" charset="-128"/>
              </a:rPr>
              <a:t>）年度の一般会計総額（</a:t>
            </a:r>
            <a:r>
              <a:rPr lang="en-US" altLang="ja-JP" sz="2400" b="1" dirty="0">
                <a:latin typeface="+mn-ea"/>
                <a:cs typeface="ＭＳ 明朝" charset="-128"/>
              </a:rPr>
              <a:t>107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5964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社会保障関係費は</a:t>
            </a:r>
            <a:r>
              <a:rPr lang="en-US" altLang="ja-JP" sz="2400" b="1" dirty="0">
                <a:latin typeface="+mn-ea"/>
                <a:cs typeface="ＭＳ 明朝" charset="-128"/>
              </a:rPr>
              <a:t>36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2735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 33</a:t>
            </a:r>
            <a:r>
              <a:rPr lang="ja-JP" altLang="en-US" sz="2400" b="1" dirty="0">
                <a:latin typeface="+mn-ea"/>
                <a:cs typeface="ＭＳ 明朝" charset="-128"/>
              </a:rPr>
              <a:t>％ ）。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国債費</a:t>
            </a:r>
            <a:r>
              <a:rPr lang="en-US" altLang="ja-JP" sz="2400" b="1" dirty="0">
                <a:latin typeface="+mn-ea"/>
                <a:cs typeface="ＭＳ 明朝" charset="-128"/>
              </a:rPr>
              <a:t>24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3393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22.6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％）、地方交付税交付金等</a:t>
            </a:r>
            <a:r>
              <a:rPr lang="en-US" altLang="ja-JP" sz="2400" b="1" dirty="0">
                <a:latin typeface="+mn-ea"/>
                <a:cs typeface="ＭＳ 明朝" charset="-128"/>
              </a:rPr>
              <a:t>15</a:t>
            </a:r>
            <a:r>
              <a:rPr lang="ja-JP" altLang="en-US" sz="2400" b="1" dirty="0">
                <a:latin typeface="+mn-ea"/>
                <a:cs typeface="ＭＳ 明朝" charset="-128"/>
              </a:rPr>
              <a:t>兆</a:t>
            </a:r>
            <a:r>
              <a:rPr lang="en-US" altLang="ja-JP" sz="2400" b="1" dirty="0">
                <a:latin typeface="+mn-ea"/>
                <a:cs typeface="ＭＳ 明朝" charset="-128"/>
              </a:rPr>
              <a:t>8825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14.8</a:t>
            </a:r>
            <a:r>
              <a:rPr lang="ja-JP" altLang="en-US" sz="2400" b="1" dirty="0">
                <a:latin typeface="+mn-ea"/>
                <a:cs typeface="ＭＳ 明朝" charset="-128"/>
              </a:rPr>
              <a:t>％）より多い。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国債費は国の借金の返済金、地方交付税交付金等は自治体への分配金なので、これらを除く一般歳出に占める割合は</a:t>
            </a:r>
            <a:r>
              <a:rPr lang="en-US" altLang="ja-JP" sz="2400" b="1" dirty="0">
                <a:latin typeface="+mn-ea"/>
                <a:cs typeface="ＭＳ 明朝" charset="-128"/>
              </a:rPr>
              <a:t>53.8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  <a:r>
              <a:rPr lang="en-US" altLang="ja-JP" sz="2400" b="1" dirty="0">
                <a:latin typeface="+mn-ea"/>
                <a:cs typeface="ＭＳ 明朝" charset="-128"/>
              </a:rPr>
              <a:t>=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国家の予算の半分以上</a:t>
            </a:r>
            <a:r>
              <a:rPr lang="ja-JP" altLang="en-US" sz="2400" b="1" dirty="0">
                <a:latin typeface="+mn-ea"/>
                <a:cs typeface="ＭＳ 明朝" charset="-128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社会保障関係費の内訳：年金（</a:t>
            </a:r>
            <a:r>
              <a:rPr lang="en-US" altLang="ja-JP" sz="2400" b="1" dirty="0">
                <a:latin typeface="+mn-ea"/>
                <a:cs typeface="ＭＳ 明朝" charset="-128"/>
              </a:rPr>
              <a:t>35.2</a:t>
            </a:r>
            <a:r>
              <a:rPr lang="ja-JP" altLang="en-US" sz="2400" b="1" dirty="0">
                <a:latin typeface="+mn-ea"/>
                <a:cs typeface="ＭＳ 明朝" charset="-128"/>
              </a:rPr>
              <a:t>％）・医療（</a:t>
            </a:r>
            <a:r>
              <a:rPr lang="en-US" altLang="ja-JP" sz="2400" b="1" dirty="0">
                <a:latin typeface="+mn-ea"/>
                <a:cs typeface="ＭＳ 明朝" charset="-128"/>
              </a:rPr>
              <a:t>33.3</a:t>
            </a:r>
            <a:r>
              <a:rPr lang="ja-JP" altLang="en-US" sz="2400" b="1" dirty="0">
                <a:latin typeface="+mn-ea"/>
                <a:cs typeface="ＭＳ 明朝" charset="-128"/>
              </a:rPr>
              <a:t>％）・介護（</a:t>
            </a:r>
            <a:r>
              <a:rPr lang="en-US" altLang="ja-JP" sz="2400" b="1" dirty="0">
                <a:latin typeface="+mn-ea"/>
                <a:cs typeface="ＭＳ 明朝" charset="-128"/>
              </a:rPr>
              <a:t>9.9</a:t>
            </a:r>
            <a:r>
              <a:rPr lang="ja-JP" altLang="en-US" sz="2400" b="1" dirty="0">
                <a:latin typeface="+mn-ea"/>
                <a:cs typeface="ＭＳ 明朝" charset="-128"/>
              </a:rPr>
              <a:t>％）で約</a:t>
            </a:r>
            <a:r>
              <a:rPr lang="en-US" altLang="ja-JP" sz="2400" b="1" dirty="0">
                <a:latin typeface="+mn-ea"/>
                <a:cs typeface="ＭＳ 明朝" charset="-128"/>
              </a:rPr>
              <a:t>8</a:t>
            </a:r>
            <a:r>
              <a:rPr lang="ja-JP" altLang="en-US" sz="2400" b="1" dirty="0">
                <a:latin typeface="+mn-ea"/>
                <a:cs typeface="ＭＳ 明朝" charset="-128"/>
              </a:rPr>
              <a:t>割、少子化対策費</a:t>
            </a:r>
            <a:r>
              <a:rPr lang="en-US" altLang="ja-JP" sz="2400" b="1" dirty="0">
                <a:latin typeface="+mn-ea"/>
                <a:cs typeface="ＭＳ 明朝" charset="-128"/>
              </a:rPr>
              <a:t>8.6%,</a:t>
            </a:r>
            <a:r>
              <a:rPr lang="ja-JP" altLang="en-US" sz="2400" b="1" dirty="0">
                <a:latin typeface="+mn-ea"/>
                <a:cs typeface="ＭＳ 明朝" charset="-128"/>
              </a:rPr>
              <a:t>生活扶助など社会福祉費が</a:t>
            </a:r>
            <a:r>
              <a:rPr lang="en-US" altLang="ja-JP" sz="2400" b="1" dirty="0">
                <a:latin typeface="+mn-ea"/>
                <a:cs typeface="ＭＳ 明朝" charset="-128"/>
              </a:rPr>
              <a:t>13.0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1682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2</a:t>
            </a:r>
            <a:r>
              <a:rPr lang="ja-JP" altLang="en-US" sz="2800" dirty="0"/>
              <a:t>の差し替え　</a:t>
            </a:r>
            <a:br>
              <a:rPr lang="en-US" altLang="ja-JP" sz="2800" dirty="0"/>
            </a:br>
            <a:r>
              <a:rPr lang="ja-JP" altLang="en-US" sz="2800" dirty="0"/>
              <a:t>令和４年度予算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出典：令和４年度社会保障関係予算（参議院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2022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616913E2-F0AB-C60C-55C5-B0DD59F3B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" y="1445995"/>
            <a:ext cx="7846837" cy="48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2</a:t>
            </a:r>
            <a:r>
              <a:rPr lang="ja-JP" altLang="en-US" sz="2800" dirty="0"/>
              <a:t>の差し替え　</a:t>
            </a:r>
            <a:br>
              <a:rPr lang="en-US" altLang="ja-JP" sz="2800" dirty="0"/>
            </a:br>
            <a:r>
              <a:rPr lang="ja-JP" altLang="en-US" sz="2800" dirty="0"/>
              <a:t>社会保障関係費が一般歳出に占める割合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出典：令和４年度社会保障関係予算（参議院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2022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64773001-5230-84CF-8D91-F71E85D41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0" y="1510939"/>
            <a:ext cx="7205300" cy="48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③地方財政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992888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社会保障に関する経費＝民生費と衛生費　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（決算ベース）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地方自治体支出：総額</a:t>
            </a:r>
            <a:r>
              <a:rPr lang="en-US" altLang="ja-JP" sz="2400" b="1" dirty="0">
                <a:latin typeface="+mn-ea"/>
                <a:cs typeface="ＭＳ 明朝" charset="-128"/>
              </a:rPr>
              <a:t>98.0</a:t>
            </a:r>
            <a:r>
              <a:rPr lang="ja-JP" altLang="en-US" sz="2400" b="1" dirty="0">
                <a:latin typeface="+mn-ea"/>
                <a:cs typeface="ＭＳ 明朝" charset="-128"/>
              </a:rPr>
              <a:t>兆円の約</a:t>
            </a:r>
            <a:r>
              <a:rPr lang="en-US" altLang="ja-JP" sz="2400" b="1" dirty="0"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latin typeface="+mn-ea"/>
                <a:cs typeface="ＭＳ 明朝" charset="-128"/>
              </a:rPr>
              <a:t>％ほど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民生費：</a:t>
            </a:r>
            <a:r>
              <a:rPr lang="en-US" altLang="ja-JP" sz="2400" b="1" dirty="0">
                <a:latin typeface="+mn-ea"/>
                <a:cs typeface="ＭＳ 明朝" charset="-128"/>
              </a:rPr>
              <a:t>25.7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26.2</a:t>
            </a:r>
            <a:r>
              <a:rPr lang="ja-JP" altLang="en-US" sz="2400" b="1" dirty="0">
                <a:latin typeface="+mn-ea"/>
                <a:cs typeface="ＭＳ 明朝" charset="-128"/>
              </a:rPr>
              <a:t>％）衛生費：</a:t>
            </a:r>
            <a:r>
              <a:rPr lang="en-US" altLang="ja-JP" sz="2400" b="1" dirty="0">
                <a:latin typeface="+mn-ea"/>
                <a:cs typeface="ＭＳ 明朝" charset="-128"/>
              </a:rPr>
              <a:t>6.2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6.4</a:t>
            </a:r>
            <a:r>
              <a:rPr lang="ja-JP" altLang="en-US" sz="2400" b="1" dirty="0">
                <a:latin typeface="+mn-ea"/>
                <a:cs typeface="ＭＳ 明朝" charset="-128"/>
              </a:rPr>
              <a:t>％）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民生費：市町村では一番多く、都道府県では教育費についで多い。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内訳：児童福祉費</a:t>
            </a:r>
            <a:r>
              <a:rPr lang="en-US" altLang="ja-JP" sz="2400" b="1" dirty="0">
                <a:latin typeface="+mn-ea"/>
                <a:cs typeface="ＭＳ 明朝" charset="-128"/>
              </a:rPr>
              <a:t>34</a:t>
            </a:r>
            <a:r>
              <a:rPr lang="ja-JP" altLang="en-US" sz="2400" b="1" dirty="0">
                <a:latin typeface="+mn-ea"/>
                <a:cs typeface="ＭＳ 明朝" charset="-128"/>
              </a:rPr>
              <a:t>％、老人福祉費</a:t>
            </a:r>
            <a:r>
              <a:rPr lang="en-US" altLang="ja-JP" sz="2400" b="1" dirty="0">
                <a:latin typeface="+mn-ea"/>
                <a:cs typeface="ＭＳ 明朝" charset="-128"/>
              </a:rPr>
              <a:t>24.3</a:t>
            </a:r>
            <a:r>
              <a:rPr lang="ja-JP" altLang="en-US" sz="2400" b="1" dirty="0">
                <a:latin typeface="+mn-ea"/>
                <a:cs typeface="ＭＳ 明朝" charset="-128"/>
              </a:rPr>
              <a:t>％、生活保護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割以下、自治体独自の事業は都道府県で</a:t>
            </a:r>
            <a:r>
              <a:rPr lang="en-US" altLang="ja-JP" sz="2400" b="1" dirty="0">
                <a:latin typeface="+mn-ea"/>
                <a:cs typeface="ＭＳ 明朝" charset="-128"/>
              </a:rPr>
              <a:t>18.0</a:t>
            </a:r>
            <a:r>
              <a:rPr lang="ja-JP" altLang="en-US" sz="2400" b="1" dirty="0">
                <a:latin typeface="+mn-ea"/>
                <a:cs typeface="ＭＳ 明朝" charset="-128"/>
              </a:rPr>
              <a:t>％、市区町村では</a:t>
            </a:r>
            <a:r>
              <a:rPr lang="en-US" altLang="ja-JP" sz="2400" b="1" dirty="0">
                <a:latin typeface="+mn-ea"/>
                <a:cs typeface="ＭＳ 明朝" charset="-128"/>
              </a:rPr>
              <a:t>14.8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</a:p>
        </p:txBody>
      </p:sp>
    </p:spTree>
    <p:extLst>
      <p:ext uri="{BB962C8B-B14F-4D97-AF65-F5344CB8AC3E}">
        <p14:creationId xmlns:p14="http://schemas.microsoft.com/office/powerpoint/2010/main" val="24637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3</a:t>
            </a:r>
            <a:r>
              <a:rPr lang="ja-JP" altLang="en-US" sz="2800" dirty="0"/>
              <a:t>の差し替え　①　</a:t>
            </a:r>
            <a:br>
              <a:rPr lang="en-US" altLang="ja-JP" sz="2800" dirty="0"/>
            </a:br>
            <a:r>
              <a:rPr lang="ja-JP" altLang="en-US" sz="2800" dirty="0"/>
              <a:t>地方自治体の民生費及び衛生費の推移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出典：地方財政の状況（総務省令和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5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3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月）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83CBB8-504D-4342-0AD7-D49BB90B9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" y="1268760"/>
            <a:ext cx="7327329" cy="49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3</a:t>
            </a:r>
            <a:r>
              <a:rPr lang="ja-JP" altLang="en-US" sz="2800" dirty="0"/>
              <a:t>の差し替え②　</a:t>
            </a:r>
            <a:br>
              <a:rPr lang="en-US" altLang="ja-JP" sz="2800" dirty="0"/>
            </a:br>
            <a:r>
              <a:rPr lang="ja-JP" altLang="en-US" sz="2800" dirty="0"/>
              <a:t>地方自治体の民生費内訳の推移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72425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出典：地方財政の状況（総務省令和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5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hlinkClick r:id="rId4"/>
              </a:rPr>
              <a:t>3 </a:t>
            </a:r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月）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22F9014-54CD-8805-A1FD-2FD073BD3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" y="1427612"/>
            <a:ext cx="6571245" cy="4876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2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en-US" altLang="ja-JP" sz="2800" dirty="0"/>
            </a:br>
            <a:r>
              <a:rPr lang="ja-JP" altLang="en-US" sz="2800" dirty="0"/>
              <a:t>（２）社会保障の主な財源④利用者負担</a:t>
            </a:r>
            <a:br>
              <a:rPr lang="ja-JP" altLang="en-US" sz="2800" dirty="0"/>
            </a:br>
            <a:r>
              <a:rPr lang="ja-JP" altLang="en-US" sz="2800" dirty="0"/>
              <a:t>（３）社会保障制度における財政調整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280920" cy="453650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④利用者負担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一部自己負担：無料が望ましいが、無料であるために必要以上に利用される可能性がある。★例：。病気が治ったのに退院しない。介護保険では費用の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割が自己負担。社会保障財政を支える役割がある。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●社会保障制度における財政調整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ja-JP" altLang="en-US" sz="2400" b="1" dirty="0">
                <a:latin typeface="+mn-ea"/>
                <a:cs typeface="ＭＳ 明朝" charset="-128"/>
              </a:rPr>
              <a:t>原則：制度と財源の一致だが、低所得者・高齢者が多い場合は、財政調整が必要となる。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年度の社会保障給付費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000" b="1" dirty="0">
                <a:latin typeface="+mn-ea"/>
                <a:cs typeface="ＭＳ 明朝" charset="-128"/>
              </a:rPr>
              <a:t>他の制度から移転：国民年金（約</a:t>
            </a:r>
            <a:r>
              <a:rPr lang="en-US" altLang="ja-JP" sz="2000" b="1" dirty="0">
                <a:latin typeface="+mn-ea"/>
                <a:cs typeface="ＭＳ 明朝" charset="-128"/>
              </a:rPr>
              <a:t>20.9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兆円）、後期高齢者医療医療制度（約</a:t>
            </a:r>
            <a:r>
              <a:rPr lang="en-US" altLang="ja-JP" sz="2000" b="1" dirty="0">
                <a:latin typeface="+mn-ea"/>
                <a:cs typeface="ＭＳ 明朝" charset="-128"/>
              </a:rPr>
              <a:t>6.3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ja-JP" altLang="en-US" sz="2000" b="1" dirty="0">
                <a:latin typeface="+mn-ea"/>
                <a:cs typeface="ＭＳ 明朝" charset="-128"/>
              </a:rPr>
              <a:t>他の制度への移転：厚生年金（約</a:t>
            </a:r>
            <a:r>
              <a:rPr lang="en-US" altLang="ja-JP" sz="2000" b="1" dirty="0">
                <a:latin typeface="+mn-ea"/>
                <a:cs typeface="ＭＳ 明朝" charset="-128"/>
              </a:rPr>
              <a:t>23.5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兆円）、協会けんぽ（約</a:t>
            </a:r>
            <a:r>
              <a:rPr lang="en-US" altLang="ja-JP" sz="2000" b="1" dirty="0">
                <a:latin typeface="+mn-ea"/>
                <a:cs typeface="ＭＳ 明朝" charset="-128"/>
              </a:rPr>
              <a:t>4.5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兆円）、組合健保（約</a:t>
            </a:r>
            <a:r>
              <a:rPr lang="en-US" altLang="ja-JP" sz="2000" b="1" dirty="0">
                <a:latin typeface="+mn-ea"/>
                <a:cs typeface="ＭＳ 明朝" charset="-128"/>
              </a:rPr>
              <a:t>4.3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兆円）、国民健康保険（約</a:t>
            </a:r>
            <a:r>
              <a:rPr lang="en-US" altLang="ja-JP" sz="2000" b="1" dirty="0">
                <a:latin typeface="+mn-ea"/>
                <a:cs typeface="ＭＳ 明朝" charset="-128"/>
              </a:rPr>
              <a:t>4.5</a:t>
            </a:r>
            <a:r>
              <a:rPr lang="ja-JP" altLang="en-US" sz="2000" b="1" dirty="0">
                <a:latin typeface="+mn-ea"/>
                <a:cs typeface="ＭＳ 明朝" charset="-128"/>
              </a:rPr>
              <a:t>兆円）</a:t>
            </a:r>
          </a:p>
        </p:txBody>
      </p:sp>
    </p:spTree>
    <p:extLst>
      <p:ext uri="{BB962C8B-B14F-4D97-AF65-F5344CB8AC3E}">
        <p14:creationId xmlns:p14="http://schemas.microsoft.com/office/powerpoint/2010/main" val="37092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今日のお話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637" y="1713123"/>
            <a:ext cx="7892107" cy="34563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/>
              <a:t>第１節　社会保障の財政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社会保障の財政を支える財源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社会保障の主な財源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社会保障における財政調整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/>
              <a:t>第２節　社会保障給付費・内訳・動向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社会保障費用の統計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ja-JP" altLang="en-US" sz="2800" dirty="0"/>
              <a:t>社会保障支出の規模と動向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800" dirty="0"/>
          </a:p>
          <a:p>
            <a:pPr marL="438150" lvl="1" indent="0" eaLnBrk="1" hangingPunct="1">
              <a:lnSpc>
                <a:spcPct val="90000"/>
              </a:lnSpc>
              <a:buNone/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5C640BE-F694-22C0-69A1-3158D260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506729-607B-B929-8EB7-051062E107E6}"/>
              </a:ext>
            </a:extLst>
          </p:cNvPr>
          <p:cNvSpPr txBox="1"/>
          <p:nvPr/>
        </p:nvSpPr>
        <p:spPr>
          <a:xfrm>
            <a:off x="548520" y="5136456"/>
            <a:ext cx="786903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★日本の社会保障の財源（お金の出どころ）：</a:t>
            </a:r>
            <a:r>
              <a:rPr lang="ja-JP" altLang="en-US" sz="2000" dirty="0"/>
              <a:t>国庫＋保険料＋資産収入</a:t>
            </a:r>
            <a:endParaRPr lang="en-US" altLang="ja-JP" sz="2000" dirty="0"/>
          </a:p>
          <a:p>
            <a:r>
              <a:rPr lang="ja-JP" altLang="en-US" sz="2000" dirty="0"/>
              <a:t>⇒社会保険料、国の一般会計、地方財政、利用者負担とその調整。</a:t>
            </a:r>
            <a:r>
              <a:rPr lang="ja-JP" altLang="en-US" sz="2000" dirty="0">
                <a:solidFill>
                  <a:srgbClr val="FF0000"/>
                </a:solidFill>
              </a:rPr>
              <a:t>社会保障給付費（お金の使い道）：</a:t>
            </a:r>
            <a:r>
              <a:rPr lang="ja-JP" altLang="en-US" sz="2000" dirty="0"/>
              <a:t>年金、医療。福祉その他、とその内訳の動向を理解すること！要するに</a:t>
            </a:r>
            <a:r>
              <a:rPr lang="ja-JP" altLang="en-US" sz="2000" dirty="0">
                <a:solidFill>
                  <a:srgbClr val="FF0000"/>
                </a:solidFill>
              </a:rPr>
              <a:t>皆さんの将来の収入源のお話です！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（１）社会保障費用の統計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772816"/>
            <a:ext cx="8947125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  <a:hlinkClick r:id="rId3"/>
              </a:rPr>
              <a:t>社会保障費用統計（国立社会保障・人口問題研究所）</a:t>
            </a:r>
            <a:endParaRPr lang="ja-JP" altLang="en-US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社会支出：医療、年金、介護などの社会保障制度からの１年間の支出をまとめたもの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総額、政策分野別（高齢、障害、保健など）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給付のみでなく施設整備なども含むが、医療・介護などの自己負担分は含まない。社会保障の収支は国の制度に基づくもののみ。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社会保障給付費：</a:t>
            </a:r>
            <a:r>
              <a:rPr lang="en-US" altLang="ja-JP" sz="2400" b="1" dirty="0">
                <a:latin typeface="+mn-ea"/>
                <a:cs typeface="ＭＳ 明朝" charset="-128"/>
              </a:rPr>
              <a:t>OECD(</a:t>
            </a:r>
            <a:r>
              <a:rPr lang="ja-JP" altLang="en-US" sz="2400" b="1" dirty="0">
                <a:latin typeface="+mn-ea"/>
                <a:cs typeface="ＭＳ 明朝" charset="-128"/>
              </a:rPr>
              <a:t>経済協力開発機構）と</a:t>
            </a:r>
            <a:r>
              <a:rPr lang="en-US" altLang="ja-JP" sz="2400" b="1" dirty="0">
                <a:latin typeface="+mn-ea"/>
                <a:cs typeface="ＭＳ 明朝" charset="-128"/>
              </a:rPr>
              <a:t>ILO</a:t>
            </a:r>
            <a:r>
              <a:rPr lang="ja-JP" altLang="en-US" sz="2400" b="1" dirty="0">
                <a:latin typeface="+mn-ea"/>
                <a:cs typeface="ＭＳ 明朝" charset="-128"/>
              </a:rPr>
              <a:t>（国際労働機関）に準拠。国際比較用。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総額、政策分野別（高齢、障害、保健など）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対象者に直接給付されるものに限定。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6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政策分野別社会支出の推移　</a:t>
            </a:r>
            <a:r>
              <a:rPr lang="en-US" altLang="ja-JP" sz="2800" dirty="0"/>
              <a:t>1980</a:t>
            </a:r>
            <a:r>
              <a:rPr lang="ja-JP" altLang="en-US" sz="2800" dirty="0"/>
              <a:t>ー</a:t>
            </a:r>
            <a:r>
              <a:rPr lang="en-US" altLang="ja-JP" sz="2800" dirty="0"/>
              <a:t>2020</a:t>
            </a:r>
            <a:r>
              <a:rPr lang="ja-JP" altLang="en-US" sz="2800" dirty="0"/>
              <a:t>年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出典：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令和</a:t>
            </a:r>
            <a:r>
              <a:rPr 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2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年度　社会保障費用統計（国立社会保障・人口問題研究所）</a:t>
            </a:r>
            <a:endParaRPr lang="en-US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FA3FC9-84D3-8088-C5E4-624A98C83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" y="1445995"/>
            <a:ext cx="7579357" cy="49605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36A0AE-F52E-9D91-BEC0-9F6EA026FA87}"/>
              </a:ext>
            </a:extLst>
          </p:cNvPr>
          <p:cNvSpPr txBox="1"/>
          <p:nvPr/>
        </p:nvSpPr>
        <p:spPr>
          <a:xfrm>
            <a:off x="5364088" y="3483337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医療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A5D87F-0EB8-1606-835D-49DC6A6FBA08}"/>
              </a:ext>
            </a:extLst>
          </p:cNvPr>
          <p:cNvSpPr txBox="1"/>
          <p:nvPr/>
        </p:nvSpPr>
        <p:spPr>
          <a:xfrm>
            <a:off x="2123728" y="3081746"/>
            <a:ext cx="9181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22769F-0F55-6EA8-9524-09BC62A963A0}"/>
              </a:ext>
            </a:extLst>
          </p:cNvPr>
          <p:cNvSpPr txBox="1"/>
          <p:nvPr/>
        </p:nvSpPr>
        <p:spPr>
          <a:xfrm>
            <a:off x="5629628" y="4814099"/>
            <a:ext cx="9181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年金</a:t>
            </a:r>
            <a:endParaRPr 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51DF23-8FFD-8775-0783-E408272205EE}"/>
              </a:ext>
            </a:extLst>
          </p:cNvPr>
          <p:cNvSpPr txBox="1"/>
          <p:nvPr/>
        </p:nvSpPr>
        <p:spPr>
          <a:xfrm>
            <a:off x="1691680" y="2252883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その他（家族・失業・介護など）</a:t>
            </a:r>
            <a:endParaRPr 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E48968C-D36F-5632-2A8B-044DB19DC307}"/>
              </a:ext>
            </a:extLst>
          </p:cNvPr>
          <p:cNvCxnSpPr>
            <a:cxnSpLocks/>
          </p:cNvCxnSpPr>
          <p:nvPr/>
        </p:nvCxnSpPr>
        <p:spPr>
          <a:xfrm>
            <a:off x="5292080" y="2422199"/>
            <a:ext cx="675097" cy="21334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社会保障給付費の国際比較　</a:t>
            </a:r>
            <a:r>
              <a:rPr lang="en-US" altLang="ja-JP" sz="2800" dirty="0"/>
              <a:t>2019/2020</a:t>
            </a:r>
            <a:r>
              <a:rPr lang="ja-JP" altLang="en-US" sz="2800" dirty="0"/>
              <a:t>年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AF3D47-7C1E-37E4-C2CD-67D3E5FC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40768"/>
            <a:ext cx="6120680" cy="50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①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772816"/>
            <a:ext cx="894712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社会保障給付費（</a:t>
            </a:r>
            <a:r>
              <a:rPr lang="en-US" altLang="ja-JP" sz="2400" b="1" dirty="0">
                <a:latin typeface="+mn-ea"/>
                <a:cs typeface="ＭＳ 明朝" charset="-128"/>
              </a:rPr>
              <a:t>ILO</a:t>
            </a:r>
            <a:r>
              <a:rPr lang="ja-JP" altLang="en-US" sz="2400" b="1" dirty="0">
                <a:latin typeface="+mn-ea"/>
                <a:cs typeface="ＭＳ 明朝" charset="-128"/>
              </a:rPr>
              <a:t>基準）図３－４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:</a:t>
            </a:r>
            <a:r>
              <a:rPr lang="ja-JP" altLang="en-US" sz="2400" b="1" dirty="0">
                <a:latin typeface="+mn-ea"/>
                <a:cs typeface="ＭＳ 明朝" charset="-128"/>
              </a:rPr>
              <a:t>総額　約</a:t>
            </a:r>
            <a:r>
              <a:rPr lang="en-US" altLang="ja-JP" sz="2400" b="1" dirty="0">
                <a:latin typeface="+mn-ea"/>
                <a:cs typeface="ＭＳ 明朝" charset="-128"/>
              </a:rPr>
              <a:t>121.5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　同年の国の一般会計予算　約</a:t>
            </a:r>
            <a:r>
              <a:rPr lang="en-US" altLang="ja-JP" sz="2400" b="1" dirty="0">
                <a:latin typeface="+mn-ea"/>
                <a:cs typeface="ＭＳ 明朝" charset="-128"/>
              </a:rPr>
              <a:t>97.7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兆円を上回る。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人あたりでは</a:t>
            </a:r>
            <a:r>
              <a:rPr lang="en-US" altLang="ja-JP" sz="2400" b="1" dirty="0">
                <a:latin typeface="+mn-ea"/>
                <a:cs typeface="ＭＳ 明朝" charset="-128"/>
              </a:rPr>
              <a:t>96.1</a:t>
            </a:r>
            <a:r>
              <a:rPr lang="ja-JP" altLang="en-US" sz="2400" b="1" dirty="0">
                <a:latin typeface="+mn-ea"/>
                <a:cs typeface="ＭＳ 明朝" charset="-128"/>
              </a:rPr>
              <a:t>万円。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1.6</a:t>
            </a:r>
            <a:r>
              <a:rPr lang="ja-JP" altLang="en-US" sz="2400" b="1" dirty="0">
                <a:latin typeface="+mn-ea"/>
                <a:cs typeface="ＭＳ 明朝" charset="-128"/>
              </a:rPr>
              <a:t>兆円　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3.5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年「福祉元年」による給付改善、インフレ対応　消費者物価スライド制導入 </a:t>
            </a:r>
            <a:r>
              <a:rPr lang="en-US" altLang="ja-JP" sz="2400" b="1" dirty="0">
                <a:latin typeface="+mn-ea"/>
                <a:cs typeface="ＭＳ 明朝" charset="-128"/>
              </a:rPr>
              <a:t>1975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S50)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11.5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兆円＊１人あたり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10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S60)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35.7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兆円＊</a:t>
            </a:r>
            <a:r>
              <a:rPr lang="en-US" altLang="ja-JP" sz="2400" b="1" dirty="0">
                <a:latin typeface="+mn-ea"/>
                <a:cs typeface="ＭＳ 明朝" charset="-128"/>
              </a:rPr>
              <a:t>1986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H2)</a:t>
            </a:r>
            <a:r>
              <a:rPr lang="ja-JP" altLang="en-US" sz="2400" b="1" dirty="0">
                <a:latin typeface="+mn-ea"/>
                <a:cs typeface="ＭＳ 明朝" charset="-128"/>
              </a:rPr>
              <a:t>年　約</a:t>
            </a:r>
            <a:r>
              <a:rPr lang="en-US" altLang="ja-JP" sz="2400" b="1" dirty="0">
                <a:latin typeface="+mn-ea"/>
                <a:cs typeface="ＭＳ 明朝" charset="-128"/>
              </a:rPr>
              <a:t>47.4</a:t>
            </a:r>
            <a:r>
              <a:rPr lang="ja-JP" altLang="en-US" sz="2400" b="1" dirty="0">
                <a:latin typeface="+mn-ea"/>
                <a:cs typeface="ＭＳ 明朝" charset="-128"/>
              </a:rPr>
              <a:t>兆円 </a:t>
            </a: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H12)</a:t>
            </a:r>
            <a:r>
              <a:rPr lang="ja-JP" altLang="en-US" sz="2400" b="1" dirty="0">
                <a:latin typeface="+mn-ea"/>
                <a:cs typeface="ＭＳ 明朝" charset="-128"/>
              </a:rPr>
              <a:t>年約</a:t>
            </a:r>
            <a:r>
              <a:rPr lang="en-US" altLang="ja-JP" sz="2400" b="1" dirty="0">
                <a:latin typeface="+mn-ea"/>
                <a:cs typeface="ＭＳ 明朝" charset="-128"/>
              </a:rPr>
              <a:t>78.4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兆円＊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60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2009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H21)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100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兆円を突破。＊</a:t>
            </a:r>
            <a:r>
              <a:rPr lang="en-US" altLang="ja-JP" sz="2400" b="1" dirty="0">
                <a:latin typeface="+mn-ea"/>
                <a:cs typeface="ＭＳ 明朝" charset="-128"/>
              </a:rPr>
              <a:t>2015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人あたり</a:t>
            </a:r>
            <a:r>
              <a:rPr lang="en-US" altLang="ja-JP" sz="2400" b="1" dirty="0">
                <a:latin typeface="+mn-ea"/>
                <a:cs typeface="ＭＳ 明朝" charset="-128"/>
              </a:rPr>
              <a:t>90</a:t>
            </a:r>
            <a:r>
              <a:rPr lang="ja-JP" altLang="en-US" sz="2400" b="1" dirty="0">
                <a:latin typeface="+mn-ea"/>
                <a:cs typeface="ＭＳ 明朝" charset="-128"/>
              </a:rPr>
              <a:t>万円を越す。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6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②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772816"/>
            <a:ext cx="894712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【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国民所得に対する比</a:t>
            </a:r>
            <a:r>
              <a:rPr lang="en-US" altLang="ja-JP" sz="2400" b="1" dirty="0">
                <a:latin typeface="+mn-ea"/>
                <a:cs typeface="ＭＳ 明朝" charset="-128"/>
              </a:rPr>
              <a:t>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</a:t>
            </a:r>
            <a:r>
              <a:rPr lang="en-US" altLang="ja-JP" sz="2400" b="1" dirty="0">
                <a:latin typeface="+mn-ea"/>
                <a:cs typeface="ＭＳ 明朝" charset="-128"/>
              </a:rPr>
              <a:t>30.06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5~6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年「福祉元年」</a:t>
            </a:r>
            <a:r>
              <a:rPr lang="en-US" altLang="ja-JP" sz="2400" b="1" dirty="0">
                <a:latin typeface="+mn-ea"/>
                <a:cs typeface="ＭＳ 明朝" charset="-128"/>
              </a:rPr>
              <a:t>6.54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S57)</a:t>
            </a:r>
            <a:r>
              <a:rPr lang="ja-JP" altLang="en-US" sz="2400" b="1" dirty="0">
                <a:latin typeface="+mn-ea"/>
                <a:cs typeface="ＭＳ 明朝" charset="-128"/>
              </a:rPr>
              <a:t>年 </a:t>
            </a:r>
            <a:r>
              <a:rPr lang="en-US" altLang="ja-JP" sz="2400" b="1" dirty="0">
                <a:latin typeface="+mn-ea"/>
                <a:cs typeface="ＭＳ 明朝" charset="-128"/>
              </a:rPr>
              <a:t>13.67%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13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14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年のバブル経済崩壊以降、社会保障給付費の増加、経済の低迷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H12)</a:t>
            </a:r>
            <a:r>
              <a:rPr lang="ja-JP" altLang="en-US" sz="2400" b="1" dirty="0">
                <a:latin typeface="+mn-ea"/>
                <a:cs typeface="ＭＳ 明朝" charset="-128"/>
              </a:rPr>
              <a:t>　</a:t>
            </a:r>
            <a:r>
              <a:rPr lang="en-US" altLang="ja-JP" sz="2400" b="1" dirty="0">
                <a:latin typeface="+mn-ea"/>
                <a:cs typeface="ＭＳ 明朝" charset="-128"/>
              </a:rPr>
              <a:t>20.31%</a:t>
            </a:r>
            <a:r>
              <a:rPr lang="ja-JP" altLang="en-US" sz="2400" b="1" dirty="0">
                <a:latin typeface="+mn-ea"/>
                <a:cs typeface="ＭＳ 明朝" charset="-128"/>
              </a:rPr>
              <a:t>となり</a:t>
            </a:r>
            <a:r>
              <a:rPr lang="en-US" altLang="ja-JP" sz="2400" b="1" dirty="0">
                <a:latin typeface="+mn-ea"/>
                <a:cs typeface="ＭＳ 明朝" charset="-128"/>
              </a:rPr>
              <a:t>20</a:t>
            </a:r>
            <a:r>
              <a:rPr lang="ja-JP" altLang="en-US" sz="2400" b="1" dirty="0">
                <a:latin typeface="+mn-ea"/>
                <a:cs typeface="ＭＳ 明朝" charset="-128"/>
              </a:rPr>
              <a:t>％を越え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H22)</a:t>
            </a:r>
            <a:r>
              <a:rPr lang="ja-JP" altLang="en-US" sz="2400" b="1" dirty="0">
                <a:latin typeface="+mn-ea"/>
                <a:cs typeface="ＭＳ 明朝" charset="-128"/>
              </a:rPr>
              <a:t>　以降は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29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％の水準にある。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3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③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623598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【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GDP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に対する比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 </a:t>
            </a:r>
            <a:r>
              <a:rPr lang="en-US" altLang="ja-JP" sz="2400" b="1" dirty="0">
                <a:latin typeface="+mn-ea"/>
                <a:cs typeface="ＭＳ 明朝" charset="-128"/>
              </a:rPr>
              <a:t>22.16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4~5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S45)</a:t>
            </a:r>
            <a:r>
              <a:rPr lang="ja-JP" altLang="en-US" sz="2400" b="1" dirty="0">
                <a:latin typeface="+mn-ea"/>
                <a:cs typeface="ＭＳ 明朝" charset="-128"/>
              </a:rPr>
              <a:t>年「福祉元年」</a:t>
            </a:r>
            <a:r>
              <a:rPr lang="en-US" altLang="ja-JP" sz="2400" b="1" dirty="0">
                <a:latin typeface="+mn-ea"/>
                <a:cs typeface="ＭＳ 明朝" charset="-128"/>
              </a:rPr>
              <a:t>5.37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S57)</a:t>
            </a:r>
            <a:r>
              <a:rPr lang="ja-JP" altLang="en-US" sz="2400" b="1" dirty="0">
                <a:latin typeface="+mn-ea"/>
                <a:cs typeface="ＭＳ 明朝" charset="-128"/>
              </a:rPr>
              <a:t>年 </a:t>
            </a:r>
            <a:r>
              <a:rPr lang="en-US" altLang="ja-JP" sz="2400" b="1" dirty="0">
                <a:latin typeface="+mn-ea"/>
                <a:cs typeface="ＭＳ 明朝" charset="-128"/>
              </a:rPr>
              <a:t>10.90%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1982</a:t>
            </a:r>
            <a:r>
              <a:rPr lang="ja-JP" altLang="en-US" sz="2400" b="1" dirty="0"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　</a:t>
            </a:r>
            <a:r>
              <a:rPr lang="en-US" altLang="ja-JP" sz="2400" b="1" dirty="0">
                <a:latin typeface="+mn-ea"/>
                <a:cs typeface="ＭＳ 明朝" charset="-128"/>
              </a:rPr>
              <a:t>10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11 \</a:t>
            </a:r>
            <a:r>
              <a:rPr lang="ja-JP" altLang="en-US" sz="2400" b="1" dirty="0">
                <a:latin typeface="+mn-ea"/>
                <a:cs typeface="ＭＳ 明朝" charset="-128"/>
              </a:rPr>
              <a:t>％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1992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H4)</a:t>
            </a:r>
            <a:r>
              <a:rPr lang="ja-JP" altLang="en-US" sz="2400" b="1" dirty="0">
                <a:latin typeface="+mn-ea"/>
                <a:cs typeface="ＭＳ 明朝" charset="-128"/>
              </a:rPr>
              <a:t>年のバブル経済崩壊以降、社会保障給付費の増加、経済の低迷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2001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H13)</a:t>
            </a:r>
            <a:r>
              <a:rPr lang="ja-JP" altLang="en-US" sz="2400" b="1" dirty="0">
                <a:latin typeface="+mn-ea"/>
                <a:cs typeface="ＭＳ 明朝" charset="-128"/>
              </a:rPr>
              <a:t>　</a:t>
            </a:r>
            <a:r>
              <a:rPr lang="en-US" altLang="ja-JP" sz="2400" b="1" dirty="0">
                <a:latin typeface="+mn-ea"/>
                <a:cs typeface="ＭＳ 明朝" charset="-128"/>
              </a:rPr>
              <a:t>15.3%</a:t>
            </a:r>
            <a:r>
              <a:rPr lang="ja-JP" altLang="en-US" sz="2400" b="1" dirty="0">
                <a:latin typeface="+mn-ea"/>
                <a:cs typeface="ＭＳ 明朝" charset="-128"/>
              </a:rPr>
              <a:t>となり</a:t>
            </a:r>
            <a:r>
              <a:rPr lang="en-US" altLang="ja-JP" sz="2400" b="1" dirty="0">
                <a:latin typeface="+mn-ea"/>
                <a:cs typeface="ＭＳ 明朝" charset="-128"/>
              </a:rPr>
              <a:t>15</a:t>
            </a:r>
            <a:r>
              <a:rPr lang="ja-JP" altLang="en-US" sz="2400" b="1" dirty="0">
                <a:latin typeface="+mn-ea"/>
                <a:cs typeface="ＭＳ 明朝" charset="-128"/>
              </a:rPr>
              <a:t>％を越え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2009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H21 )</a:t>
            </a:r>
            <a:r>
              <a:rPr lang="ja-JP" altLang="en-US" sz="2400" b="1" dirty="0">
                <a:latin typeface="+mn-ea"/>
                <a:cs typeface="ＭＳ 明朝" charset="-128"/>
              </a:rPr>
              <a:t>　</a:t>
            </a:r>
            <a:r>
              <a:rPr lang="en-US" altLang="ja-JP" sz="2400" b="1" dirty="0">
                <a:latin typeface="+mn-ea"/>
                <a:cs typeface="ＭＳ 明朝" charset="-128"/>
              </a:rPr>
              <a:t>20.67%</a:t>
            </a:r>
            <a:r>
              <a:rPr lang="ja-JP" altLang="en-US" sz="2400" b="1" dirty="0">
                <a:latin typeface="+mn-ea"/>
                <a:cs typeface="ＭＳ 明朝" charset="-128"/>
              </a:rPr>
              <a:t>となり</a:t>
            </a:r>
            <a:r>
              <a:rPr lang="en-US" altLang="ja-JP" sz="2400" b="1" dirty="0">
                <a:latin typeface="+mn-ea"/>
                <a:cs typeface="ＭＳ 明朝" charset="-128"/>
              </a:rPr>
              <a:t>20</a:t>
            </a:r>
            <a:r>
              <a:rPr lang="ja-JP" altLang="en-US" sz="2400" b="1" dirty="0">
                <a:latin typeface="+mn-ea"/>
                <a:cs typeface="ＭＳ 明朝" charset="-128"/>
              </a:rPr>
              <a:t>％を越え</a:t>
            </a:r>
            <a:r>
              <a:rPr lang="en-US" altLang="ja-JP" sz="2400" b="1" dirty="0">
                <a:latin typeface="+mn-ea"/>
                <a:cs typeface="ＭＳ 明朝" charset="-128"/>
              </a:rPr>
              <a:t>,</a:t>
            </a:r>
            <a:r>
              <a:rPr lang="ja-JP" altLang="en-US" sz="2400" b="1" dirty="0">
                <a:latin typeface="+mn-ea"/>
                <a:cs typeface="ＭＳ 明朝" charset="-128"/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以降は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21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から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22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％の水準にある。</a:t>
            </a: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ja-JP" altLang="en-US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2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（２）社会保障支出の規模と動向　④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623598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GDP(</a:t>
            </a:r>
            <a:r>
              <a:rPr lang="ja-JP" altLang="en-US" sz="2400" b="1" dirty="0">
                <a:latin typeface="+mn-ea"/>
                <a:cs typeface="ＭＳ 明朝" charset="-128"/>
              </a:rPr>
              <a:t>国内総生産）：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年間の国内での総生産（売上</a:t>
            </a:r>
            <a:r>
              <a:rPr lang="en-US" altLang="ja-JP" sz="2400" b="1" dirty="0">
                <a:latin typeface="+mn-ea"/>
                <a:cs typeface="ＭＳ 明朝" charset="-128"/>
              </a:rPr>
              <a:t>―</a:t>
            </a:r>
            <a:r>
              <a:rPr lang="ja-JP" altLang="en-US" sz="2400" b="1" dirty="0">
                <a:latin typeface="+mn-ea"/>
                <a:cs typeface="ＭＳ 明朝" charset="-128"/>
              </a:rPr>
              <a:t>仕入れ＝付加価値の総和）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国民所得：</a:t>
            </a:r>
            <a:r>
              <a:rPr lang="en-US" altLang="ja-JP" sz="2400" b="1" dirty="0">
                <a:latin typeface="+mn-ea"/>
                <a:cs typeface="ＭＳ 明朝" charset="-128"/>
              </a:rPr>
              <a:t>GDP(</a:t>
            </a:r>
            <a:r>
              <a:rPr lang="ja-JP" altLang="en-US" sz="2400" b="1" dirty="0">
                <a:latin typeface="+mn-ea"/>
                <a:cs typeface="ＭＳ 明朝" charset="-128"/>
              </a:rPr>
              <a:t>国内総生産）から国定資本減耗（減価償却費）と間接税から補助金を引いた（純間接税）の２つを引いて、海外からの所得を加えたもの。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基本的に、</a:t>
            </a:r>
            <a:r>
              <a:rPr lang="en-US" altLang="ja-JP" sz="2400" b="1" dirty="0">
                <a:latin typeface="+mn-ea"/>
                <a:cs typeface="ＭＳ 明朝" charset="-128"/>
              </a:rPr>
              <a:t>GDP(</a:t>
            </a:r>
            <a:r>
              <a:rPr lang="ja-JP" altLang="en-US" sz="2400" b="1" dirty="0">
                <a:latin typeface="+mn-ea"/>
                <a:cs typeface="ＭＳ 明朝" charset="-128"/>
              </a:rPr>
              <a:t>国内総生産）＞国民所得、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社会保障給付費の対</a:t>
            </a:r>
            <a:r>
              <a:rPr lang="en-US" altLang="ja-JP" sz="2400" b="1" dirty="0">
                <a:latin typeface="+mn-ea"/>
                <a:cs typeface="ＭＳ 明朝" charset="-128"/>
              </a:rPr>
              <a:t>GDP</a:t>
            </a:r>
            <a:r>
              <a:rPr lang="ja-JP" altLang="en-US" sz="2400" b="1" dirty="0">
                <a:latin typeface="+mn-ea"/>
                <a:cs typeface="ＭＳ 明朝" charset="-128"/>
              </a:rPr>
              <a:t>比＜対国民所得比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6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4</a:t>
            </a:r>
            <a:r>
              <a:rPr lang="ja-JP" altLang="en-US" sz="2800" dirty="0"/>
              <a:t>の差替</a:t>
            </a:r>
            <a:br>
              <a:rPr lang="en-US" altLang="ja-JP" sz="2800" dirty="0"/>
            </a:br>
            <a:r>
              <a:rPr lang="ja-JP" altLang="en-US" sz="2800" dirty="0"/>
              <a:t>社会保障給付費の推移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出典：社会保障給付費の推移（厚生労働省）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2" name="図 1" descr="グラフ&#10;&#10;自動的に生成された説明">
            <a:extLst>
              <a:ext uri="{FF2B5EF4-FFF2-40B4-BE49-F238E27FC236}">
                <a16:creationId xmlns:a16="http://schemas.microsoft.com/office/drawing/2014/main" id="{08C31AE8-8924-AF64-3B56-CD69628C2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39" y="1340768"/>
            <a:ext cx="7059663" cy="48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（３）社会保障支出の内訳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623598" cy="424847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①社会保障給付費の部門別・機能別内訳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年度　社会保障給付費　総額　約</a:t>
            </a:r>
            <a:r>
              <a:rPr lang="en-US" altLang="ja-JP" sz="2400" b="1" dirty="0">
                <a:latin typeface="+mn-ea"/>
                <a:cs typeface="ＭＳ 明朝" charset="-128"/>
              </a:rPr>
              <a:t>121.5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医療</a:t>
            </a:r>
            <a:r>
              <a:rPr lang="en-US" altLang="ja-JP" sz="2400" b="1" dirty="0">
                <a:latin typeface="+mn-ea"/>
                <a:cs typeface="ＭＳ 明朝" charset="-128"/>
              </a:rPr>
              <a:t>39.7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32.7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％）、年金</a:t>
            </a:r>
            <a:r>
              <a:rPr lang="en-US" altLang="ja-JP" sz="2400" b="1" dirty="0">
                <a:latin typeface="+mn-ea"/>
                <a:cs typeface="ＭＳ 明朝" charset="-128"/>
              </a:rPr>
              <a:t>55.3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45.5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％）、福祉その他</a:t>
            </a:r>
            <a:r>
              <a:rPr lang="en-US" altLang="ja-JP" sz="2400" b="1" dirty="0">
                <a:latin typeface="+mn-ea"/>
                <a:cs typeface="ＭＳ 明朝" charset="-128"/>
              </a:rPr>
              <a:t>26.5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21.8</a:t>
            </a:r>
            <a:r>
              <a:rPr lang="ja-JP" altLang="en-US" sz="2400" b="1" dirty="0">
                <a:latin typeface="+mn-ea"/>
                <a:cs typeface="ＭＳ 明朝" charset="-128"/>
              </a:rPr>
              <a:t>％）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　医療</a:t>
            </a:r>
            <a:r>
              <a:rPr lang="en-US" altLang="ja-JP" sz="2400" b="1" dirty="0">
                <a:latin typeface="+mn-ea"/>
                <a:cs typeface="ＭＳ 明朝" charset="-128"/>
              </a:rPr>
              <a:t>9100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57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　</a:t>
            </a: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年代前半までは</a:t>
            </a:r>
            <a:r>
              <a:rPr lang="en-US" altLang="ja-JP" sz="2400" b="1" dirty="0">
                <a:latin typeface="+mn-ea"/>
                <a:cs typeface="ＭＳ 明朝" charset="-128"/>
              </a:rPr>
              <a:t>50</a:t>
            </a:r>
            <a:r>
              <a:rPr lang="ja-JP" altLang="en-US" sz="2400" b="1" dirty="0">
                <a:latin typeface="+mn-ea"/>
                <a:cs typeface="ＭＳ 明朝" charset="-128"/>
              </a:rPr>
              <a:t>％台で推移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　年金</a:t>
            </a:r>
            <a:r>
              <a:rPr lang="en-US" altLang="ja-JP" sz="2400" b="1" dirty="0">
                <a:latin typeface="+mn-ea"/>
                <a:cs typeface="ＭＳ 明朝" charset="-128"/>
              </a:rPr>
              <a:t>3500</a:t>
            </a:r>
            <a:r>
              <a:rPr lang="ja-JP" altLang="en-US" sz="2400" b="1" dirty="0">
                <a:latin typeface="+mn-ea"/>
                <a:cs typeface="ＭＳ 明朝" charset="-128"/>
              </a:rPr>
              <a:t>億円（</a:t>
            </a:r>
            <a:r>
              <a:rPr lang="en-US" altLang="ja-JP" sz="2400" b="1" dirty="0">
                <a:latin typeface="+mn-ea"/>
                <a:cs typeface="ＭＳ 明朝" charset="-128"/>
              </a:rPr>
              <a:t>22</a:t>
            </a:r>
            <a:r>
              <a:rPr lang="ja-JP" altLang="en-US" sz="2400" b="1" dirty="0">
                <a:latin typeface="+mn-ea"/>
                <a:cs typeface="ＭＳ 明朝" charset="-128"/>
              </a:rPr>
              <a:t>％）</a:t>
            </a:r>
            <a:r>
              <a:rPr lang="en-US" altLang="ja-JP" sz="2400" b="1" dirty="0">
                <a:latin typeface="+mn-ea"/>
                <a:cs typeface="ＭＳ 明朝" charset="-128"/>
              </a:rPr>
              <a:t>1981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S56)</a:t>
            </a:r>
            <a:r>
              <a:rPr lang="ja-JP" altLang="en-US" sz="2400" b="1" dirty="0">
                <a:latin typeface="+mn-ea"/>
                <a:cs typeface="ＭＳ 明朝" charset="-128"/>
              </a:rPr>
              <a:t>年に医療を追い越し、今日まで拡大を続けている。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国民生活基礎調査：高齢者世帯の約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95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％が公的年金・恩給を受給</a:t>
            </a:r>
            <a:r>
              <a:rPr lang="ja-JP" altLang="en-US" sz="2400" b="1" dirty="0">
                <a:latin typeface="+mn-ea"/>
                <a:cs typeface="ＭＳ 明朝" charset="-128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S40)</a:t>
            </a:r>
            <a:r>
              <a:rPr lang="ja-JP" altLang="en-US" sz="2400" b="1" dirty="0">
                <a:latin typeface="+mn-ea"/>
                <a:cs typeface="ＭＳ 明朝" charset="-128"/>
              </a:rPr>
              <a:t>年　福祉その他：</a:t>
            </a:r>
            <a:r>
              <a:rPr lang="en-US" altLang="ja-JP" sz="2400" b="1" dirty="0">
                <a:latin typeface="+mn-ea"/>
                <a:cs typeface="ＭＳ 明朝" charset="-128"/>
              </a:rPr>
              <a:t>21.2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1991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H3)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10.5</a:t>
            </a:r>
            <a:r>
              <a:rPr lang="ja-JP" altLang="en-US" sz="2400" b="1" dirty="0">
                <a:latin typeface="+mn-ea"/>
                <a:cs typeface="ＭＳ 明朝" charset="-128"/>
              </a:rPr>
              <a:t>％まで低下、</a:t>
            </a: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年度介護保険の施行で</a:t>
            </a:r>
            <a:r>
              <a:rPr lang="en-US" altLang="ja-JP" sz="2400" b="1" dirty="0">
                <a:latin typeface="+mn-ea"/>
                <a:cs typeface="ＭＳ 明朝" charset="-128"/>
              </a:rPr>
              <a:t>14.4</a:t>
            </a:r>
            <a:r>
              <a:rPr lang="ja-JP" altLang="en-US" sz="2400" b="1" dirty="0">
                <a:latin typeface="+mn-ea"/>
                <a:cs typeface="ＭＳ 明朝" charset="-128"/>
              </a:rPr>
              <a:t>％にアップ。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H30)</a:t>
            </a:r>
            <a:r>
              <a:rPr lang="ja-JP" altLang="en-US" sz="2400" b="1" dirty="0">
                <a:latin typeface="+mn-ea"/>
                <a:cs typeface="ＭＳ 明朝" charset="-128"/>
              </a:rPr>
              <a:t>年度は</a:t>
            </a:r>
            <a:r>
              <a:rPr lang="en-US" altLang="ja-JP" sz="2400" b="1" dirty="0">
                <a:latin typeface="+mn-ea"/>
                <a:cs typeface="ＭＳ 明朝" charset="-128"/>
              </a:rPr>
              <a:t>21.8</a:t>
            </a:r>
            <a:r>
              <a:rPr lang="ja-JP" altLang="en-US" sz="2400" b="1" dirty="0">
                <a:latin typeface="+mn-ea"/>
                <a:cs typeface="ＭＳ 明朝" charset="-128"/>
              </a:rPr>
              <a:t>％。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0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3</a:t>
            </a:r>
            <a:r>
              <a:rPr lang="ja-JP" altLang="en-US" sz="2800" dirty="0"/>
              <a:t>追加　機能別社会保障給付費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8FCCCB45-B624-297E-37B0-D7A580BE5EB4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出典：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令和</a:t>
            </a:r>
            <a:r>
              <a:rPr 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2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年度　社会保障費用統計（国立社会保障・人口問題研究所）</a:t>
            </a:r>
            <a:endParaRPr lang="en-US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99E156-A9F5-32AF-6C90-0F1E5496C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09" y="1772816"/>
            <a:ext cx="803984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第１節　社会保障の財政</a:t>
            </a:r>
            <a:br>
              <a:rPr lang="ja-JP" altLang="en-US" sz="2800" dirty="0"/>
            </a:br>
            <a:r>
              <a:rPr lang="ja-JP" altLang="en-US" sz="2800" dirty="0"/>
              <a:t>（１）社会保障の財政を支える財源①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74" y="1634255"/>
            <a:ext cx="8947125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日本の社会保障財源（お金の出どころ）は多様。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公費（税）運営⇒費用負担（国・都道府県・市区町村）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生活保護・児童手当・児童／障害者福祉⇒国が</a:t>
            </a:r>
            <a:r>
              <a:rPr lang="en-US" altLang="ja-JP" sz="2400" b="1" dirty="0">
                <a:latin typeface="+mn-ea"/>
                <a:cs typeface="ＭＳ 明朝" charset="-128"/>
              </a:rPr>
              <a:t>4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分の３，地方が</a:t>
            </a:r>
            <a:r>
              <a:rPr lang="en-US" altLang="ja-JP" sz="2400" b="1" dirty="0">
                <a:latin typeface="+mn-ea"/>
                <a:cs typeface="ＭＳ 明朝" charset="-128"/>
              </a:rPr>
              <a:t>4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基礎年金⇒国が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分の１，保険料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厚生年金（報酬比例部分）⇒すべて保険料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介護保険⇒保険料</a:t>
            </a:r>
            <a:r>
              <a:rPr lang="en-US" altLang="ja-JP" sz="2400" b="1" dirty="0">
                <a:latin typeface="+mn-ea"/>
                <a:cs typeface="ＭＳ 明朝" charset="-128"/>
              </a:rPr>
              <a:t>2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分の１、国が</a:t>
            </a:r>
            <a:r>
              <a:rPr lang="en-US" altLang="ja-JP" sz="2400" b="1" dirty="0">
                <a:latin typeface="+mn-ea"/>
                <a:cs typeface="ＭＳ 明朝" charset="-128"/>
              </a:rPr>
              <a:t>4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分の１、都道府県／市区町村各</a:t>
            </a:r>
            <a:r>
              <a:rPr lang="en-US" altLang="ja-JP" sz="2400" b="1" dirty="0">
                <a:latin typeface="+mn-ea"/>
                <a:cs typeface="ＭＳ 明朝" charset="-128"/>
              </a:rPr>
              <a:t>8</a:t>
            </a:r>
            <a:r>
              <a:rPr lang="ja-JP" altLang="en-US" sz="2400" b="1" dirty="0">
                <a:latin typeface="+mn-ea"/>
                <a:cs typeface="ＭＳ 明朝" charset="-128"/>
              </a:rPr>
              <a:t>分の１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latin typeface="+mn-ea"/>
                <a:cs typeface="ＭＳ 明朝" charset="-128"/>
              </a:rPr>
              <a:t>国庫（</a:t>
            </a:r>
            <a:r>
              <a:rPr lang="en-US" altLang="zh-TW" sz="2400" b="1" dirty="0">
                <a:latin typeface="+mn-ea"/>
                <a:cs typeface="ＭＳ 明朝" charset="-128"/>
              </a:rPr>
              <a:t>30%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）＋地方負担（</a:t>
            </a:r>
            <a:r>
              <a:rPr lang="en-US" altLang="zh-TW" sz="2400" b="1" dirty="0">
                <a:latin typeface="+mn-ea"/>
                <a:cs typeface="ＭＳ 明朝" charset="-128"/>
              </a:rPr>
              <a:t>10%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）＋保険料（ </a:t>
            </a:r>
            <a:r>
              <a:rPr lang="en-US" altLang="zh-TW" sz="2400" b="1" dirty="0">
                <a:latin typeface="+mn-ea"/>
                <a:cs typeface="ＭＳ 明朝" charset="-128"/>
              </a:rPr>
              <a:t>60 %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）＋資産収入（</a:t>
            </a:r>
            <a:r>
              <a:rPr lang="en-US" altLang="zh-TW" sz="2400" b="1" dirty="0">
                <a:latin typeface="+mn-ea"/>
                <a:cs typeface="ＭＳ 明朝" charset="-128"/>
              </a:rPr>
              <a:t>3</a:t>
            </a:r>
            <a:r>
              <a:rPr lang="zh-TW" altLang="en-US" sz="2400" b="1" dirty="0">
                <a:latin typeface="+mn-ea"/>
                <a:cs typeface="ＭＳ 明朝" charset="-128"/>
              </a:rPr>
              <a:t>％</a:t>
            </a:r>
            <a:r>
              <a:rPr lang="ja-JP" altLang="en-US" sz="2400" b="1" dirty="0">
                <a:latin typeface="+mn-ea"/>
                <a:cs typeface="ＭＳ 明朝" charset="-128"/>
              </a:rPr>
              <a:t>前後</a:t>
            </a:r>
            <a:r>
              <a:rPr lang="zh-TW" altLang="en-US" sz="2400" b="1" dirty="0">
                <a:latin typeface="+mn-ea"/>
                <a:cs typeface="ＭＳ 明朝" charset="-128"/>
              </a:rPr>
              <a:t>）</a:t>
            </a:r>
            <a:r>
              <a:rPr lang="ja-JP" altLang="en-US" sz="2400" b="1" dirty="0">
                <a:latin typeface="+mn-ea"/>
                <a:cs typeface="ＭＳ 明朝" charset="-128"/>
              </a:rPr>
              <a:t>総額</a:t>
            </a:r>
            <a:r>
              <a:rPr lang="en-US" altLang="ja-JP" sz="2400" b="1" dirty="0">
                <a:latin typeface="+mn-ea"/>
                <a:cs typeface="ＭＳ 明朝" charset="-128"/>
              </a:rPr>
              <a:t>120</a:t>
            </a:r>
            <a:r>
              <a:rPr lang="zh-TW" altLang="en-US" sz="2400" b="1" dirty="0">
                <a:latin typeface="+mn-ea"/>
                <a:cs typeface="ＭＳ 明朝" charset="-128"/>
              </a:rPr>
              <a:t>兆円</a:t>
            </a:r>
            <a:r>
              <a:rPr lang="ja-JP" altLang="en-US" sz="2400" b="1" dirty="0">
                <a:latin typeface="+mn-ea"/>
                <a:cs typeface="ＭＳ 明朝" charset="-128"/>
              </a:rPr>
              <a:t>前後　図</a:t>
            </a:r>
            <a:r>
              <a:rPr lang="en-US" altLang="ja-JP" sz="2400" b="1" dirty="0">
                <a:latin typeface="+mn-ea"/>
                <a:cs typeface="ＭＳ 明朝" charset="-128"/>
              </a:rPr>
              <a:t>3</a:t>
            </a:r>
            <a:r>
              <a:rPr lang="ja-JP" altLang="en-US" sz="2400" b="1" dirty="0">
                <a:latin typeface="+mn-ea"/>
                <a:cs typeface="ＭＳ 明朝" charset="-128"/>
              </a:rPr>
              <a:t>－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社会保障財源のイメージ　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  <p:sp>
        <p:nvSpPr>
          <p:cNvPr id="3" name="テキスト ボックス 2">
            <a:hlinkClick r:id="rId3"/>
            <a:extLst>
              <a:ext uri="{FF2B5EF4-FFF2-40B4-BE49-F238E27FC236}">
                <a16:creationId xmlns:a16="http://schemas.microsoft.com/office/drawing/2014/main" id="{F8EEB347-B109-BC0B-E665-68F55E29BE1E}"/>
              </a:ext>
            </a:extLst>
          </p:cNvPr>
          <p:cNvSpPr txBox="1"/>
          <p:nvPr/>
        </p:nvSpPr>
        <p:spPr>
          <a:xfrm>
            <a:off x="260420" y="5842337"/>
            <a:ext cx="8820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  <a:cs typeface="ＭＳ 明朝" charset="-128"/>
              </a:rPr>
              <a:t>社会保障財源</a:t>
            </a:r>
            <a:r>
              <a:rPr lang="ja-JP" altLang="en-US" sz="2000" dirty="0">
                <a:solidFill>
                  <a:srgbClr val="FF0000"/>
                </a:solidFill>
              </a:rPr>
              <a:t>（資産収入を除く）は、保険料（自己負担）</a:t>
            </a:r>
            <a:r>
              <a:rPr lang="en-US" altLang="ja-JP" sz="2000" dirty="0">
                <a:solidFill>
                  <a:srgbClr val="FF0000"/>
                </a:solidFill>
              </a:rPr>
              <a:t>60</a:t>
            </a:r>
            <a:r>
              <a:rPr lang="ja-JP" altLang="en-US" sz="2000" dirty="0">
                <a:solidFill>
                  <a:srgbClr val="FF0000"/>
                </a:solidFill>
              </a:rPr>
              <a:t>％、国</a:t>
            </a:r>
            <a:r>
              <a:rPr lang="en-US" altLang="ja-JP" sz="2000" dirty="0">
                <a:solidFill>
                  <a:srgbClr val="FF0000"/>
                </a:solidFill>
              </a:rPr>
              <a:t>30</a:t>
            </a:r>
            <a:r>
              <a:rPr lang="ja-JP" altLang="en-US" sz="2000" dirty="0">
                <a:solidFill>
                  <a:srgbClr val="FF0000"/>
                </a:solidFill>
              </a:rPr>
              <a:t>％、地方</a:t>
            </a:r>
            <a:r>
              <a:rPr lang="en-US" altLang="ja-JP" sz="2000" dirty="0">
                <a:solidFill>
                  <a:srgbClr val="FF0000"/>
                </a:solidFill>
              </a:rPr>
              <a:t>10</a:t>
            </a:r>
            <a:r>
              <a:rPr lang="ja-JP" altLang="en-US" sz="2000" dirty="0">
                <a:solidFill>
                  <a:srgbClr val="FF0000"/>
                </a:solidFill>
              </a:rPr>
              <a:t>％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覚え方、しぶろく（４対</a:t>
            </a:r>
            <a:r>
              <a:rPr lang="en-US" altLang="ja-JP" sz="2000" dirty="0">
                <a:solidFill>
                  <a:srgbClr val="FF0000"/>
                </a:solidFill>
              </a:rPr>
              <a:t>6</a:t>
            </a:r>
            <a:r>
              <a:rPr lang="ja-JP" altLang="en-US" sz="2000" dirty="0">
                <a:solidFill>
                  <a:srgbClr val="FF0000"/>
                </a:solidFill>
              </a:rPr>
              <a:t>）で自己負担が重く、さんいち（３対１）で地方が少ない。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第２節　社会保障給付費・内訳・動向</a:t>
            </a:r>
            <a:br>
              <a:rPr lang="ja-JP" altLang="en-US" sz="2800" dirty="0"/>
            </a:br>
            <a:r>
              <a:rPr lang="ja-JP" altLang="en-US" sz="2800" dirty="0"/>
              <a:t>（３）社会保障支出の内訳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844824"/>
            <a:ext cx="8560272" cy="41764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②高齢者及び児童・家族関係給付費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高齢者関係給付費（年金保険、高齢者医療、老人福祉、高年齢雇用継続）：</a:t>
            </a:r>
            <a:r>
              <a:rPr lang="en-US" altLang="ja-JP" sz="2400" b="1" dirty="0">
                <a:latin typeface="+mn-ea"/>
                <a:cs typeface="ＭＳ 明朝" charset="-128"/>
              </a:rPr>
              <a:t>1973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1.6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25.0</a:t>
            </a:r>
            <a:r>
              <a:rPr lang="ja-JP" altLang="en-US" sz="2400" b="1" dirty="0">
                <a:latin typeface="+mn-ea"/>
                <a:cs typeface="ＭＳ 明朝" charset="-128"/>
              </a:rPr>
              <a:t>％）から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18.8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52.8</a:t>
            </a:r>
            <a:r>
              <a:rPr lang="ja-JP" altLang="en-US" sz="2400" b="1" dirty="0">
                <a:latin typeface="+mn-ea"/>
                <a:cs typeface="ＭＳ 明朝" charset="-128"/>
              </a:rPr>
              <a:t>％）へ</a:t>
            </a:r>
            <a:r>
              <a:rPr lang="en-US" altLang="ja-JP" sz="2400" b="1" dirty="0">
                <a:latin typeface="+mn-ea"/>
                <a:cs typeface="ＭＳ 明朝" charset="-128"/>
              </a:rPr>
              <a:t>12</a:t>
            </a:r>
            <a:r>
              <a:rPr lang="ja-JP" altLang="en-US" sz="2400" b="1" dirty="0">
                <a:latin typeface="+mn-ea"/>
                <a:cs typeface="ＭＳ 明朝" charset="-128"/>
              </a:rPr>
              <a:t>倍に増加。</a:t>
            </a:r>
            <a:r>
              <a:rPr lang="en-US" altLang="ja-JP" sz="2400" b="1" dirty="0">
                <a:latin typeface="+mn-ea"/>
                <a:cs typeface="ＭＳ 明朝" charset="-128"/>
              </a:rPr>
              <a:t>1995</a:t>
            </a:r>
            <a:r>
              <a:rPr lang="ja-JP" altLang="en-US" sz="2400" b="1" dirty="0">
                <a:latin typeface="+mn-ea"/>
                <a:cs typeface="ＭＳ 明朝" charset="-128"/>
              </a:rPr>
              <a:t>年には</a:t>
            </a:r>
            <a:r>
              <a:rPr lang="en-US" altLang="ja-JP" sz="2400" b="1" dirty="0">
                <a:latin typeface="+mn-ea"/>
                <a:cs typeface="ＭＳ 明朝" charset="-128"/>
              </a:rPr>
              <a:t>2.3</a:t>
            </a:r>
            <a:r>
              <a:rPr lang="ja-JP" altLang="en-US" sz="2400" b="1" dirty="0">
                <a:latin typeface="+mn-ea"/>
                <a:cs typeface="ＭＳ 明朝" charset="-128"/>
              </a:rPr>
              <a:t>倍の</a:t>
            </a:r>
            <a:r>
              <a:rPr lang="en-US" altLang="ja-JP" sz="2400" b="1" dirty="0">
                <a:latin typeface="+mn-ea"/>
                <a:cs typeface="ＭＳ 明朝" charset="-128"/>
              </a:rPr>
              <a:t>40.7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62.6</a:t>
            </a:r>
            <a:r>
              <a:rPr lang="ja-JP" altLang="en-US" sz="2400" b="1" dirty="0">
                <a:latin typeface="+mn-ea"/>
                <a:cs typeface="ＭＳ 明朝" charset="-128"/>
              </a:rPr>
              <a:t>％、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80.8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66.5</a:t>
            </a:r>
            <a:r>
              <a:rPr lang="ja-JP" altLang="en-US" sz="2400" b="1" dirty="0">
                <a:latin typeface="+mn-ea"/>
                <a:cs typeface="ＭＳ 明朝" charset="-128"/>
              </a:rPr>
              <a:t>％。中心は年金保険。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児童・家族関係給付費（</a:t>
            </a:r>
            <a:r>
              <a:rPr lang="zh-TW" altLang="en-US" sz="2400" b="1" dirty="0">
                <a:latin typeface="+mn-ea"/>
                <a:cs typeface="ＭＳ 明朝" charset="-128"/>
              </a:rPr>
              <a:t>児童手当等、児童福祉、育児休業給付、出産関係費</a:t>
            </a:r>
            <a:r>
              <a:rPr lang="ja-JP" altLang="en-US" sz="2400" b="1" dirty="0">
                <a:latin typeface="+mn-ea"/>
                <a:cs typeface="ＭＳ 明朝" charset="-128"/>
              </a:rPr>
              <a:t>）：</a:t>
            </a:r>
            <a:r>
              <a:rPr lang="en-US" altLang="ja-JP" sz="2400" b="1" dirty="0">
                <a:latin typeface="+mn-ea"/>
                <a:cs typeface="ＭＳ 明朝" charset="-128"/>
              </a:rPr>
              <a:t>1975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6800</a:t>
            </a:r>
            <a:r>
              <a:rPr lang="ja-JP" altLang="en-US" sz="2400" b="1" dirty="0">
                <a:latin typeface="+mn-ea"/>
                <a:cs typeface="ＭＳ 明朝" charset="-128"/>
              </a:rPr>
              <a:t>億円</a:t>
            </a:r>
            <a:r>
              <a:rPr lang="en-US" altLang="ja-JP" sz="2400" b="1" dirty="0">
                <a:latin typeface="+mn-ea"/>
                <a:cs typeface="ＭＳ 明朝" charset="-128"/>
              </a:rPr>
              <a:t>5.7</a:t>
            </a:r>
            <a:r>
              <a:rPr lang="ja-JP" altLang="en-US" sz="2400" b="1" dirty="0">
                <a:latin typeface="+mn-ea"/>
                <a:cs typeface="ＭＳ 明朝" charset="-128"/>
              </a:rPr>
              <a:t>％から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1985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4.1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</a:t>
            </a:r>
            <a:r>
              <a:rPr lang="en-US" altLang="ja-JP" sz="2400" b="1" dirty="0">
                <a:latin typeface="+mn-ea"/>
                <a:cs typeface="ＭＳ 明朝" charset="-128"/>
              </a:rPr>
              <a:t>1995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2.1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兆円（</a:t>
            </a:r>
            <a:r>
              <a:rPr lang="en-US" altLang="ja-JP" sz="2400" b="1" dirty="0">
                <a:latin typeface="+mn-ea"/>
                <a:cs typeface="ＭＳ 明朝" charset="-128"/>
              </a:rPr>
              <a:t>3.2</a:t>
            </a:r>
            <a:r>
              <a:rPr lang="ja-JP" altLang="en-US" sz="2400" b="1" dirty="0">
                <a:latin typeface="+mn-ea"/>
                <a:cs typeface="ＭＳ 明朝" charset="-128"/>
              </a:rPr>
              <a:t>％）、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年の</a:t>
            </a:r>
            <a:r>
              <a:rPr lang="en-US" altLang="ja-JP" sz="2400" b="1" dirty="0">
                <a:latin typeface="+mn-ea"/>
                <a:cs typeface="ＭＳ 明朝" charset="-128"/>
              </a:rPr>
              <a:t>9.0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  <a:r>
              <a:rPr lang="en-US" altLang="ja-JP" sz="2400" b="1" dirty="0">
                <a:latin typeface="+mn-ea"/>
                <a:cs typeface="ＭＳ 明朝" charset="-128"/>
              </a:rPr>
              <a:t>7.5</a:t>
            </a:r>
            <a:r>
              <a:rPr lang="ja-JP" altLang="en-US" sz="2400" b="1" dirty="0">
                <a:latin typeface="+mn-ea"/>
                <a:cs typeface="ＭＳ 明朝" charset="-128"/>
              </a:rPr>
              <a:t>％。保育などの児童福祉が最も多く、児童手当がこれに次ぐ。ただし、子どもの医療費などは含まれていない。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b="1" dirty="0">
              <a:solidFill>
                <a:srgbClr val="FF0000"/>
              </a:solidFill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9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2" y="285521"/>
            <a:ext cx="8875502" cy="1199263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－４追加　</a:t>
            </a:r>
            <a:br>
              <a:rPr lang="en-US" altLang="ja-JP" sz="2800" dirty="0"/>
            </a:br>
            <a:r>
              <a:rPr lang="ja-JP" altLang="en-US" sz="2800" dirty="0"/>
              <a:t>高齢者及び児童・家族関係給付費の推移　</a:t>
            </a:r>
            <a:br>
              <a:rPr lang="en-US" altLang="ja-JP" sz="2800" dirty="0"/>
            </a:br>
            <a:r>
              <a:rPr lang="en-US" altLang="ja-JP" sz="2800" dirty="0"/>
              <a:t>1973</a:t>
            </a:r>
            <a:r>
              <a:rPr lang="ja-JP" altLang="en-US" sz="2800" dirty="0"/>
              <a:t>－</a:t>
            </a:r>
            <a:r>
              <a:rPr lang="en-US" altLang="ja-JP" sz="2800" dirty="0"/>
              <a:t>2020</a:t>
            </a:r>
            <a:r>
              <a:rPr lang="ja-JP" altLang="en-US" sz="2800" dirty="0"/>
              <a:t>年</a:t>
            </a:r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8FCCCB45-B624-297E-37B0-D7A580BE5EB4}"/>
              </a:ext>
            </a:extLst>
          </p:cNvPr>
          <p:cNvSpPr txBox="1"/>
          <p:nvPr/>
        </p:nvSpPr>
        <p:spPr>
          <a:xfrm>
            <a:off x="775606" y="5531341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出典：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令和</a:t>
            </a:r>
            <a:r>
              <a:rPr 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2</a:t>
            </a:r>
            <a:r>
              <a:rPr 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4"/>
              </a:rPr>
              <a:t>年度　社会保障費用統計（国立社会保障・人口問題研究所）</a:t>
            </a:r>
            <a:endParaRPr lang="en-US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88BDE3-54D2-809C-C983-88E57BB01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68" y="1988840"/>
            <a:ext cx="80140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12" y="228699"/>
            <a:ext cx="8001000" cy="1216025"/>
          </a:xfrm>
        </p:spPr>
        <p:txBody>
          <a:bodyPr anchor="ctr" anchorCtr="1"/>
          <a:lstStyle/>
          <a:p>
            <a:pPr algn="ctr" eaLnBrk="1" hangingPunct="1"/>
            <a:r>
              <a:rPr lang="ja-JP" altLang="en-US" sz="4000" dirty="0"/>
              <a:t>リアクションペーパー＃</a:t>
            </a:r>
            <a:r>
              <a:rPr lang="en-US" altLang="ja-JP" sz="4000" dirty="0"/>
              <a:t>9</a:t>
            </a:r>
            <a:r>
              <a:rPr lang="ja-JP" altLang="en-US" sz="4000" dirty="0"/>
              <a:t>①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1"/>
            <a:ext cx="8280920" cy="453650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1600" b="1" dirty="0">
                <a:ea typeface="ＭＳ 明朝" charset="-128"/>
                <a:cs typeface="ＭＳ 明朝" charset="-128"/>
              </a:rPr>
              <a:t>1. 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日本の社会保障の財政について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□これまで関心がなかった。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□関心はあったがよく知らなかった。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□前から関心があり、よく知っていた。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□盛り沢山でよく理解できなかった。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□その他（　　　　　　　　　　　　　　　　　　　　　　　　　　　　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２．社会保障の財政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□財源（資産収入を除く）は、基本的に保険料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60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％、国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30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％、地方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□公費（税）運営⇒費用負担（国・都道府県・市区町村）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□生活保護・児童手当・児童／障害者福祉⇒国が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4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分の３，地方が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4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分の１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□基礎年金⇒国が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分の１，保険料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分の１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□厚生年金（報酬比例部分）⇒すべて保険料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□介護保険⇒保険料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分の１、国が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4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分の１、都道府県／市区町村各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分の１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　　　　　　　　　　　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1600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1600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030555-3C59-F85A-122E-D97750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53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12" y="228699"/>
            <a:ext cx="8001000" cy="1216025"/>
          </a:xfrm>
        </p:spPr>
        <p:txBody>
          <a:bodyPr anchor="ctr" anchorCtr="1"/>
          <a:lstStyle/>
          <a:p>
            <a:pPr algn="ctr" eaLnBrk="1" hangingPunct="1"/>
            <a:r>
              <a:rPr lang="ja-JP" altLang="en-US" sz="4000" dirty="0"/>
              <a:t>リアクションペーパー＃</a:t>
            </a:r>
            <a:r>
              <a:rPr lang="en-US" altLang="ja-JP" sz="4000" dirty="0"/>
              <a:t>9</a:t>
            </a:r>
            <a:r>
              <a:rPr lang="ja-JP" altLang="en-US" sz="4000" dirty="0"/>
              <a:t>　②</a:t>
            </a:r>
            <a:endParaRPr lang="ja-JP" dirty="0">
              <a:solidFill>
                <a:schemeClr val="tx1"/>
              </a:solidFill>
              <a:ea typeface="ＭＳ 明朝" charset="-128"/>
              <a:cs typeface="ＭＳ 明朝" charset="-12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36811"/>
            <a:ext cx="8027112" cy="428447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３．社会保障支出の規模と動向　</a:t>
            </a:r>
            <a:endParaRPr lang="en-US" altLang="ja-JP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1600" b="1" dirty="0">
              <a:ea typeface="ＭＳ 明朝" charset="-128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□社会保障給付費（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ILO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基準）は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H30)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: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総額　約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121.5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　同年の国の一般会計予算　約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97.7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兆円を上回る。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人あたりでは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96.1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万円。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1992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H4)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年のバブル経済崩壊以降、高齢化の進行などで社会保障給付費が増加する一方、経済の低迷が続き、その結果、社会保障給付費（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ILO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基準）の国民所得に対する比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30.06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％、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GNP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に対する比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22.16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％と高くなってきている。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□社会保障給付費の部門別内訳は、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H30)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年度、医療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39.7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32.7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％）、年金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55.3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45.5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％）、福祉その他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26.5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21.8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％）であり、国民生活基礎調査によれば高齢者世帯の約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95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％が公的年金・恩給を受給するようになり、かっての医療から年金に重点ガ移ってきた。また近年になり、福祉その他が保育や児童手当などを中心に増加傾向にある。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□社会保障給付費の機能別内訳では、高齢者関係給付費（年金保険、高齢者医療、老人福祉、高年齢雇用継続）：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1973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1.6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兆円（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25.0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％）から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80.8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66.5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％。中心は年金保険。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1600" b="1" dirty="0">
                <a:ea typeface="ＭＳ 明朝" charset="-128"/>
                <a:cs typeface="ＭＳ 明朝" charset="-128"/>
              </a:rPr>
              <a:t>□児童・家族関係給付費（児童手当等、児童福祉、育児休業給付、出産関係費）：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1975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6800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億円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5.7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％から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2018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年の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9.0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兆円</a:t>
            </a:r>
            <a:r>
              <a:rPr lang="en-US" altLang="ja-JP" sz="1600" b="1" dirty="0">
                <a:ea typeface="ＭＳ 明朝" charset="-128"/>
                <a:cs typeface="ＭＳ 明朝" charset="-128"/>
              </a:rPr>
              <a:t>7.5</a:t>
            </a:r>
            <a:r>
              <a:rPr lang="ja-JP" altLang="en-US" sz="1600" b="1" dirty="0">
                <a:ea typeface="ＭＳ 明朝" charset="-128"/>
                <a:cs typeface="ＭＳ 明朝" charset="-128"/>
              </a:rPr>
              <a:t>％。保育などの児童福祉が最も多く、児童手当がこれに次ぐ。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1600" b="1" dirty="0"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030555-3C59-F85A-122E-D97750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次週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61" y="1844824"/>
            <a:ext cx="7655259" cy="357450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/>
              <a:t>７月</a:t>
            </a:r>
            <a:r>
              <a:rPr lang="en-US" altLang="ja-JP" sz="3200" dirty="0"/>
              <a:t>10</a:t>
            </a:r>
            <a:r>
              <a:rPr lang="ja-JP" altLang="en-US" sz="3200" dirty="0"/>
              <a:t>日（水）は</a:t>
            </a:r>
          </a:p>
          <a:p>
            <a:pPr marL="0" indent="0">
              <a:buNone/>
            </a:pPr>
            <a:r>
              <a:rPr lang="en-US" altLang="ja-JP" sz="3200" dirty="0"/>
              <a:t>【</a:t>
            </a:r>
            <a:r>
              <a:rPr lang="ja-JP" altLang="en-US" sz="3200" dirty="0"/>
              <a:t>国民負担率と社会保障財政</a:t>
            </a:r>
            <a:r>
              <a:rPr lang="en-US" altLang="ja-JP" sz="3200" dirty="0"/>
              <a:t>】</a:t>
            </a:r>
            <a:r>
              <a:rPr lang="ja-JP" altLang="en-US" sz="3200" dirty="0"/>
              <a:t>国民負担率の定義と水準、推移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★教科書：　</a:t>
            </a:r>
          </a:p>
          <a:p>
            <a:pPr marL="0" indent="0">
              <a:buNone/>
            </a:pPr>
            <a:r>
              <a:rPr lang="ja-JP" altLang="en-US" sz="3200" dirty="0"/>
              <a:t>第３章第３節国民負担率と第４節社会保障と経済ｐ</a:t>
            </a:r>
            <a:r>
              <a:rPr lang="en-US" altLang="ja-JP" sz="3200" dirty="0"/>
              <a:t>.77</a:t>
            </a:r>
            <a:r>
              <a:rPr lang="ja-JP" altLang="en-US" sz="3200" dirty="0"/>
              <a:t>～</a:t>
            </a:r>
            <a:r>
              <a:rPr lang="en-US" altLang="ja-JP" sz="3200" dirty="0"/>
              <a:t>p.84</a:t>
            </a:r>
            <a:r>
              <a:rPr lang="ja-JP" altLang="en-US" sz="3200" dirty="0"/>
              <a:t>です。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157D2-5026-7465-C617-F7B5FC5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図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1</a:t>
            </a:r>
            <a:r>
              <a:rPr lang="ja-JP" altLang="en-US" sz="2800" dirty="0"/>
              <a:t>社会保障財源のイメージ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3" name="テキスト ボックス 2">
            <a:hlinkClick r:id="rId3"/>
            <a:extLst>
              <a:ext uri="{FF2B5EF4-FFF2-40B4-BE49-F238E27FC236}">
                <a16:creationId xmlns:a16="http://schemas.microsoft.com/office/drawing/2014/main" id="{F8EEB347-B109-BC0B-E665-68F55E29BE1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出典：「社会保障について」財務省主計局　平成３０年１０月３０日。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6" name="図 5" descr="タイムライン&#10;&#10;自動的に生成された説明">
            <a:extLst>
              <a:ext uri="{FF2B5EF4-FFF2-40B4-BE49-F238E27FC236}">
                <a16:creationId xmlns:a16="http://schemas.microsoft.com/office/drawing/2014/main" id="{5D5A8E8A-0235-2C56-2ECC-3E1DE3FE1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1" y="1124744"/>
            <a:ext cx="7236906" cy="50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378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第１節　社会保障の財政</a:t>
            </a:r>
            <a:br>
              <a:rPr lang="ja-JP" altLang="en-US" sz="2800" dirty="0"/>
            </a:br>
            <a:r>
              <a:rPr lang="ja-JP" altLang="en-US" sz="2800" dirty="0"/>
              <a:t>（１）社会保障の財政を支える財源②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201" y="1700808"/>
            <a:ext cx="8623597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表</a:t>
            </a:r>
            <a:r>
              <a:rPr lang="en-US" altLang="ja-JP" sz="2400" b="1" dirty="0">
                <a:latin typeface="+mn-ea"/>
                <a:cs typeface="ＭＳ 明朝" charset="-128"/>
              </a:rPr>
              <a:t>3</a:t>
            </a:r>
            <a:r>
              <a:rPr lang="ja-JP" altLang="en-US" sz="2400" b="1" dirty="0">
                <a:latin typeface="+mn-ea"/>
                <a:cs typeface="ＭＳ 明朝" charset="-128"/>
              </a:rPr>
              <a:t>－</a:t>
            </a:r>
            <a:r>
              <a:rPr lang="en-US" altLang="ja-JP" sz="2400" b="1" dirty="0">
                <a:latin typeface="+mn-ea"/>
                <a:cs typeface="ＭＳ 明朝" charset="-128"/>
              </a:rPr>
              <a:t>1</a:t>
            </a:r>
            <a:r>
              <a:rPr lang="ja-JP" altLang="en-US" sz="2400" b="1" dirty="0">
                <a:latin typeface="+mn-ea"/>
                <a:cs typeface="ＭＳ 明朝" charset="-128"/>
              </a:rPr>
              <a:t>社会保障の財源構成（</a:t>
            </a:r>
            <a:r>
              <a:rPr lang="en-US" altLang="ja-JP" sz="2400" b="1" dirty="0">
                <a:latin typeface="+mn-ea"/>
                <a:cs typeface="ＭＳ 明朝" charset="-128"/>
              </a:rPr>
              <a:t>ILO</a:t>
            </a:r>
            <a:r>
              <a:rPr lang="ja-JP" altLang="en-US" sz="2400" b="1" dirty="0">
                <a:latin typeface="+mn-ea"/>
                <a:cs typeface="ＭＳ 明朝" charset="-128"/>
              </a:rPr>
              <a:t>基準）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国立社会保障・人口問題研究所「社会保障費用統計」</a:t>
            </a:r>
            <a:endParaRPr lang="en-US" altLang="ja-JP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財源の規模：</a:t>
            </a:r>
            <a:r>
              <a:rPr lang="en-US" altLang="ja-JP" sz="2400" b="1" dirty="0">
                <a:latin typeface="+mn-ea"/>
                <a:cs typeface="ＭＳ 明朝" charset="-128"/>
              </a:rPr>
              <a:t>2018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H30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132.6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兆円＞同年の社会保障給付費（約</a:t>
            </a:r>
            <a:r>
              <a:rPr lang="en-US" altLang="ja-JP" sz="2400" b="1" dirty="0">
                <a:latin typeface="+mn-ea"/>
                <a:cs typeface="ＭＳ 明朝" charset="-128"/>
              </a:rPr>
              <a:t>121.5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S40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2.4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S45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5.5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1975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S50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16.5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1980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S55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33.5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1990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H2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65.3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1995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H7</a:t>
            </a:r>
            <a:r>
              <a:rPr lang="ja-JP" altLang="en-US" sz="2400" b="1" dirty="0">
                <a:latin typeface="+mn-ea"/>
                <a:cs typeface="ＭＳ 明朝" charset="-128"/>
              </a:rPr>
              <a:t>）年約</a:t>
            </a:r>
            <a:r>
              <a:rPr lang="en-US" altLang="ja-JP" sz="2400" b="1" dirty="0">
                <a:latin typeface="+mn-ea"/>
                <a:cs typeface="ＭＳ 明朝" charset="-128"/>
              </a:rPr>
              <a:t>83.7</a:t>
            </a:r>
            <a:r>
              <a:rPr lang="ja-JP" altLang="en-US" sz="2400" b="1" dirty="0">
                <a:latin typeface="+mn-ea"/>
                <a:cs typeface="ＭＳ 明朝" charset="-128"/>
              </a:rPr>
              <a:t>兆円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2005</a:t>
            </a:r>
            <a:r>
              <a:rPr lang="ja-JP" altLang="en-US" sz="2400" b="1" dirty="0">
                <a:latin typeface="+mn-ea"/>
                <a:cs typeface="ＭＳ 明朝" charset="-128"/>
              </a:rPr>
              <a:t>（</a:t>
            </a:r>
            <a:r>
              <a:rPr lang="en-US" altLang="ja-JP" sz="2400" b="1" dirty="0">
                <a:latin typeface="+mn-ea"/>
                <a:cs typeface="ＭＳ 明朝" charset="-128"/>
              </a:rPr>
              <a:t>H17</a:t>
            </a:r>
            <a:r>
              <a:rPr lang="ja-JP" altLang="en-US" sz="2400" b="1" dirty="0">
                <a:latin typeface="+mn-ea"/>
                <a:cs typeface="ＭＳ 明朝" charset="-128"/>
              </a:rPr>
              <a:t>）年</a:t>
            </a:r>
            <a:r>
              <a:rPr lang="en-US" altLang="ja-JP" sz="2400" b="1" dirty="0">
                <a:latin typeface="+mn-ea"/>
                <a:cs typeface="ＭＳ 明朝" charset="-128"/>
              </a:rPr>
              <a:t>100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兆円突破現在に至る。</a:t>
            </a:r>
          </a:p>
          <a:p>
            <a:pPr eaLnBrk="1" hangingPunct="1">
              <a:lnSpc>
                <a:spcPct val="90000"/>
              </a:lnSpc>
            </a:pPr>
            <a:endParaRPr lang="ja-JP" altLang="en-US" sz="2400" b="1" dirty="0">
              <a:latin typeface="+mn-ea"/>
              <a:cs typeface="ＭＳ 明朝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  <p:sp>
        <p:nvSpPr>
          <p:cNvPr id="2" name="テキスト ボックス 1">
            <a:hlinkClick r:id="rId3"/>
            <a:extLst>
              <a:ext uri="{FF2B5EF4-FFF2-40B4-BE49-F238E27FC236}">
                <a16:creationId xmlns:a16="http://schemas.microsoft.com/office/drawing/2014/main" id="{3382C781-4572-54A9-A7F0-B63C5FF0D570}"/>
              </a:ext>
            </a:extLst>
          </p:cNvPr>
          <p:cNvSpPr txBox="1"/>
          <p:nvPr/>
        </p:nvSpPr>
        <p:spPr>
          <a:xfrm>
            <a:off x="161983" y="6093296"/>
            <a:ext cx="8820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財源の規模は毎年膨らみ</a:t>
            </a:r>
            <a:r>
              <a:rPr lang="en-US" altLang="ja-JP" sz="2000" dirty="0">
                <a:solidFill>
                  <a:srgbClr val="FF0000"/>
                </a:solidFill>
              </a:rPr>
              <a:t>2005</a:t>
            </a:r>
            <a:r>
              <a:rPr lang="ja-JP" altLang="en-US" sz="2000" dirty="0">
                <a:solidFill>
                  <a:srgbClr val="FF0000"/>
                </a:solidFill>
              </a:rPr>
              <a:t>年に</a:t>
            </a:r>
            <a:r>
              <a:rPr lang="en-US" altLang="ja-JP" sz="2000" dirty="0">
                <a:solidFill>
                  <a:srgbClr val="FF0000"/>
                </a:solidFill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</a:rPr>
              <a:t>兆円（</a:t>
            </a:r>
            <a:r>
              <a:rPr lang="en-US" altLang="ja-JP" sz="2000" dirty="0">
                <a:solidFill>
                  <a:srgbClr val="FF0000"/>
                </a:solidFill>
              </a:rPr>
              <a:t> 1</a:t>
            </a:r>
            <a:r>
              <a:rPr lang="ja-JP" altLang="en-US" sz="2000" dirty="0">
                <a:solidFill>
                  <a:srgbClr val="FF0000"/>
                </a:solidFill>
              </a:rPr>
              <a:t>人あたり年間</a:t>
            </a:r>
            <a:r>
              <a:rPr lang="en-US" altLang="ja-JP" sz="2000" dirty="0">
                <a:solidFill>
                  <a:srgbClr val="FF0000"/>
                </a:solidFill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</a:rPr>
              <a:t>万円）を突破。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1</a:t>
            </a:r>
            <a:r>
              <a:rPr lang="ja-JP" altLang="en-US" sz="2800" dirty="0"/>
              <a:t>の図①　社会保障財源の推移（金額）</a:t>
            </a:r>
            <a:br>
              <a:rPr lang="ja-JP" altLang="en-US" sz="2800" dirty="0"/>
            </a:br>
            <a:endParaRPr lang="ja-JP" altLang="en-US" sz="2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18998D-D0EF-1E3C-C155-465D1F5EA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2" y="1152946"/>
            <a:ext cx="8099895" cy="5293110"/>
          </a:xfrm>
          <a:prstGeom prst="rect">
            <a:avLst/>
          </a:prstGeom>
          <a:noFill/>
        </p:spPr>
      </p:pic>
      <p:sp>
        <p:nvSpPr>
          <p:cNvPr id="5" name="テキスト ボックス 4">
            <a:hlinkClick r:id="rId4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5"/>
              </a:rPr>
              <a:t>出典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hlinkClick r:id="rId6"/>
              </a:rPr>
              <a:t>国立社会保障・人口問題研究所「社会保障費用統計（２０２３）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B90295-A27B-06FA-D6E4-FC4B4366D712}"/>
              </a:ext>
            </a:extLst>
          </p:cNvPr>
          <p:cNvSpPr txBox="1"/>
          <p:nvPr/>
        </p:nvSpPr>
        <p:spPr>
          <a:xfrm>
            <a:off x="451062" y="5708992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★財源が不安定化して積立金などを取り崩し始めている。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第１節　社会保障の財政</a:t>
            </a:r>
            <a:br>
              <a:rPr lang="ja-JP" altLang="en-US" sz="2800" dirty="0"/>
            </a:br>
            <a:r>
              <a:rPr lang="ja-JP" altLang="en-US" sz="2800" dirty="0"/>
              <a:t>（１）社会保障の財政を支える財源③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00" y="1844824"/>
            <a:ext cx="7912199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社会保障財源の種類別構成比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b="1" dirty="0">
                <a:latin typeface="+mn-ea"/>
                <a:cs typeface="ＭＳ 明朝" charset="-128"/>
              </a:rPr>
              <a:t>1960</a:t>
            </a:r>
            <a:r>
              <a:rPr lang="ja-JP" altLang="en-US" sz="2400" b="1" dirty="0">
                <a:latin typeface="+mn-ea"/>
                <a:cs typeface="ＭＳ 明朝" charset="-128"/>
              </a:rPr>
              <a:t>年から</a:t>
            </a:r>
            <a:r>
              <a:rPr lang="en-US" altLang="ja-JP" sz="2400" b="1" dirty="0">
                <a:latin typeface="+mn-ea"/>
                <a:cs typeface="ＭＳ 明朝" charset="-128"/>
              </a:rPr>
              <a:t>1998</a:t>
            </a:r>
            <a:r>
              <a:rPr lang="ja-JP" altLang="en-US" sz="2400" b="1" dirty="0">
                <a:latin typeface="+mn-ea"/>
                <a:cs typeface="ＭＳ 明朝" charset="-128"/>
              </a:rPr>
              <a:t>年頃までは、社会保険料</a:t>
            </a:r>
            <a:r>
              <a:rPr lang="en-US" altLang="ja-JP" sz="2400" b="1" dirty="0">
                <a:latin typeface="+mn-ea"/>
                <a:cs typeface="ＭＳ 明朝" charset="-128"/>
              </a:rPr>
              <a:t>60</a:t>
            </a:r>
            <a:r>
              <a:rPr lang="ja-JP" altLang="en-US" sz="2400" b="1" dirty="0">
                <a:latin typeface="+mn-ea"/>
                <a:cs typeface="ＭＳ 明朝" charset="-128"/>
              </a:rPr>
              <a:t>％、国庫</a:t>
            </a:r>
            <a:r>
              <a:rPr lang="en-US" altLang="ja-JP" sz="2400" b="1" dirty="0">
                <a:latin typeface="+mn-ea"/>
                <a:cs typeface="ＭＳ 明朝" charset="-128"/>
              </a:rPr>
              <a:t>30</a:t>
            </a:r>
            <a:r>
              <a:rPr lang="ja-JP" altLang="en-US" sz="2400" b="1" dirty="0">
                <a:latin typeface="+mn-ea"/>
                <a:cs typeface="ＭＳ 明朝" charset="-128"/>
              </a:rPr>
              <a:t>％、その他公費</a:t>
            </a:r>
            <a:r>
              <a:rPr lang="en-US" altLang="ja-JP" sz="2400" b="1" dirty="0">
                <a:latin typeface="+mn-ea"/>
                <a:cs typeface="ＭＳ 明朝" charset="-128"/>
              </a:rPr>
              <a:t>10</a:t>
            </a:r>
            <a:r>
              <a:rPr lang="ja-JP" altLang="en-US" sz="2400" b="1" dirty="0">
                <a:latin typeface="+mn-ea"/>
                <a:cs typeface="ＭＳ 明朝" charset="-128"/>
              </a:rPr>
              <a:t>％で安定していたが、</a:t>
            </a:r>
            <a:r>
              <a:rPr lang="en-US" altLang="ja-JP" sz="2400" b="1" dirty="0">
                <a:latin typeface="+mn-ea"/>
                <a:cs typeface="ＭＳ 明朝" charset="-128"/>
              </a:rPr>
              <a:t>2000</a:t>
            </a:r>
            <a:r>
              <a:rPr lang="ja-JP" altLang="en-US" sz="2400" b="1" dirty="0">
                <a:latin typeface="+mn-ea"/>
                <a:cs typeface="ＭＳ 明朝" charset="-128"/>
              </a:rPr>
              <a:t>年に入る頃から資産収入やその他による補填が目立つ。つまり、財源が不安定化しているといえる。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公的年金制度等における積立金の規模は非常に大きく（</a:t>
            </a:r>
            <a:r>
              <a:rPr lang="en-US" altLang="ja-JP" sz="2400" b="1" dirty="0">
                <a:latin typeface="+mn-ea"/>
                <a:cs typeface="ＭＳ 明朝" charset="-128"/>
              </a:rPr>
              <a:t>2021</a:t>
            </a:r>
            <a:r>
              <a:rPr lang="ja-JP" altLang="en-US" sz="2400" b="1" dirty="0">
                <a:latin typeface="+mn-ea"/>
                <a:cs typeface="ＭＳ 明朝" charset="-128"/>
              </a:rPr>
              <a:t>年度　</a:t>
            </a:r>
            <a:r>
              <a:rPr lang="en-US" altLang="ja-JP" sz="2400" b="1" dirty="0">
                <a:latin typeface="+mn-ea"/>
                <a:cs typeface="ＭＳ 明朝" charset="-128"/>
              </a:rPr>
              <a:t>200</a:t>
            </a:r>
            <a:r>
              <a:rPr lang="ja-JP" altLang="en-US" sz="2400" b="1" dirty="0">
                <a:latin typeface="+mn-ea"/>
                <a:cs typeface="ＭＳ 明朝" charset="-128"/>
              </a:rPr>
              <a:t>兆円）、運用実績により変動する資産収入も重要な財源である。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年金の積立金は内外の株式や公債で運用されるので変動が激しい。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F3CF45-4905-7CBA-FCCE-5618A99B223E}"/>
              </a:ext>
            </a:extLst>
          </p:cNvPr>
          <p:cNvSpPr txBox="1"/>
          <p:nvPr/>
        </p:nvSpPr>
        <p:spPr>
          <a:xfrm>
            <a:off x="467544" y="5517232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★財源が不安定化して積立金などを取り崩し始めている。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43" y="285520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表</a:t>
            </a:r>
            <a:r>
              <a:rPr lang="en-US" altLang="ja-JP" sz="2800" dirty="0"/>
              <a:t>3</a:t>
            </a:r>
            <a:r>
              <a:rPr lang="ja-JP" altLang="en-US" sz="2800" dirty="0"/>
              <a:t>－</a:t>
            </a:r>
            <a:r>
              <a:rPr lang="en-US" altLang="ja-JP" sz="2800" dirty="0"/>
              <a:t>1</a:t>
            </a:r>
            <a:r>
              <a:rPr lang="ja-JP" altLang="en-US" sz="2800" dirty="0"/>
              <a:t>の図②　社会保障財源の推移（金額）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5" name="テキスト ボックス 4">
            <a:hlinkClick r:id="rId3"/>
            <a:extLst>
              <a:ext uri="{FF2B5EF4-FFF2-40B4-BE49-F238E27FC236}">
                <a16:creationId xmlns:a16="http://schemas.microsoft.com/office/drawing/2014/main" id="{DBCA4B11-6CE4-B6FD-7B2F-889FE0E0A7FE}"/>
              </a:ext>
            </a:extLst>
          </p:cNvPr>
          <p:cNvSpPr txBox="1"/>
          <p:nvPr/>
        </p:nvSpPr>
        <p:spPr>
          <a:xfrm>
            <a:off x="451062" y="6309320"/>
            <a:ext cx="86929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hlinkClick r:id="rId4"/>
              </a:rPr>
              <a:t>出典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hlinkClick r:id="rId5"/>
              </a:rPr>
              <a:t>国立社会保障・人口問題研究所「社会保障費用統計（２０２３）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39796A-4700-9FAB-93EA-818C3FF04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" y="1274359"/>
            <a:ext cx="7704856" cy="503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5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04856" cy="1160475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br>
              <a:rPr lang="ja-JP" altLang="en-US" sz="2800" dirty="0"/>
            </a:br>
            <a:r>
              <a:rPr lang="ja-JP" altLang="en-US" sz="2800" dirty="0"/>
              <a:t>（２）社会保障の主な財源　</a:t>
            </a:r>
            <a:br>
              <a:rPr lang="en-US" altLang="ja-JP" sz="2800" dirty="0"/>
            </a:br>
            <a:r>
              <a:rPr lang="ja-JP" altLang="en-US" sz="2800" dirty="0"/>
              <a:t>①社会保険料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208912" cy="41044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法律に基づき対象者全員を強制加入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被保険者は収入に応じて保険料を負担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低所得者向けの減額、免除、猶予などの措置あり。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厚生年金や協会けんぽ　毎月の給与⇒「標準報酬」☓保険料率。半分は雇用主（勤め先）負担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国民年金：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職業・年齢に関わりなく定額。全額自己負担（企業などの負担はないという意味）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 b="1" dirty="0">
                <a:latin typeface="+mn-ea"/>
                <a:cs typeface="ＭＳ 明朝" charset="-128"/>
              </a:rPr>
              <a:t>給付と負担の関係：強制加入⇔給付を受ける権利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400" b="1" dirty="0">
                <a:latin typeface="+mn-ea"/>
                <a:cs typeface="ＭＳ 明朝" charset="-128"/>
              </a:rPr>
              <a:t>＊ただし、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ＭＳ 明朝" charset="-128"/>
              </a:rPr>
              <a:t>給付は申請主義なので、申請しないとダメ</a:t>
            </a:r>
            <a:r>
              <a:rPr lang="ja-JP" altLang="en-US" sz="2400" b="1" dirty="0">
                <a:latin typeface="+mn-ea"/>
                <a:cs typeface="ＭＳ 明朝" charset="-128"/>
              </a:rPr>
              <a:t>。強制加入ならば、給付も自動であるべきだとの議論もある。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b="1" dirty="0">
              <a:latin typeface="+mn-ea"/>
              <a:cs typeface="ＭＳ 明朝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  <a:cs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6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2004:テンプレート:プレゼンテーション:デザイン:Profile</Template>
  <TotalTime>37985</TotalTime>
  <Words>3690</Words>
  <Application>Microsoft Office PowerPoint</Application>
  <PresentationFormat>画面に合わせる (4:3)</PresentationFormat>
  <Paragraphs>250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ＭＳ 明朝</vt:lpstr>
      <vt:lpstr>Arial</vt:lpstr>
      <vt:lpstr>Cambria Math</vt:lpstr>
      <vt:lpstr>Century</vt:lpstr>
      <vt:lpstr>Wingdings</vt:lpstr>
      <vt:lpstr>Profile</vt:lpstr>
      <vt:lpstr>第9回【社会保障の財源と給付】 社会保障の財源・ 社会保障と国民経済との関係、</vt:lpstr>
      <vt:lpstr>今日のお話</vt:lpstr>
      <vt:lpstr> 第１節　社会保障の財政 （１）社会保障の財政を支える財源① </vt:lpstr>
      <vt:lpstr> 図3－1社会保障財源のイメージ </vt:lpstr>
      <vt:lpstr> 第１節　社会保障の財政 （１）社会保障の財政を支える財源② </vt:lpstr>
      <vt:lpstr> 表3－1の図①　社会保障財源の推移（金額） </vt:lpstr>
      <vt:lpstr> 第１節　社会保障の財政 （１）社会保障の財政を支える財源③ </vt:lpstr>
      <vt:lpstr> 表3－1の図②　社会保障財源の推移（金額） </vt:lpstr>
      <vt:lpstr> （２）社会保障の主な財源　 ①社会保険料 </vt:lpstr>
      <vt:lpstr> 表3－2　社会保障制度の財源としての社会保険料とその性格 </vt:lpstr>
      <vt:lpstr> （２）社会保障の主な財源　 ②一般会計　その１</vt:lpstr>
      <vt:lpstr> （２）社会保障の主な財源　 ②一般会計　その２</vt:lpstr>
      <vt:lpstr> （２）社会保障の主な財源　 ②一般会計　その３　令和４年度予算</vt:lpstr>
      <vt:lpstr>図3－2の差し替え　 令和４年度予算</vt:lpstr>
      <vt:lpstr>図3－2の差し替え　 社会保障関係費が一般歳出に占める割合</vt:lpstr>
      <vt:lpstr> （２）社会保障の主な財源　 ③地方財政</vt:lpstr>
      <vt:lpstr>図3－3の差し替え　①　 地方自治体の民生費及び衛生費の推移</vt:lpstr>
      <vt:lpstr>図3－3の差し替え②　 地方自治体の民生費内訳の推移</vt:lpstr>
      <vt:lpstr> （２）社会保障の主な財源④利用者負担 （３）社会保障制度における財政調整 </vt:lpstr>
      <vt:lpstr> 第２節　社会保障給付費・内訳・動向 （１）社会保障費用の統計 </vt:lpstr>
      <vt:lpstr>政策分野別社会支出の推移　1980ー2020年</vt:lpstr>
      <vt:lpstr>社会保障給付費の国際比較　2019/2020年</vt:lpstr>
      <vt:lpstr> 第２節　社会保障給付費・内訳・動向 （２）社会保障支出の規模と動向　① </vt:lpstr>
      <vt:lpstr> 第２節　社会保障給付費・内訳・動向 （２）社会保障支出の規模と動向　② </vt:lpstr>
      <vt:lpstr> 第２節　社会保障給付費・内訳・動向 （２）社会保障支出の規模と動向　③ </vt:lpstr>
      <vt:lpstr> 第２節　社会保障給付費・内訳・動向 （２）社会保障支出の規模と動向　④ </vt:lpstr>
      <vt:lpstr>図3－4の差替 社会保障給付費の推移</vt:lpstr>
      <vt:lpstr> 第２節　社会保障給付費・内訳・動向 （３）社会保障支出の内訳 </vt:lpstr>
      <vt:lpstr>表3－3追加　機能別社会保障給付費</vt:lpstr>
      <vt:lpstr> 第２節　社会保障給付費・内訳・動向 （３）社会保障支出の内訳 </vt:lpstr>
      <vt:lpstr>表3－４追加　 高齢者及び児童・家族関係給付費の推移　 1973－2020年</vt:lpstr>
      <vt:lpstr>リアクションペーパー＃9①</vt:lpstr>
      <vt:lpstr>リアクションペーパー＃9　②</vt:lpstr>
      <vt:lpstr>次週</vt:lpstr>
    </vt:vector>
  </TitlesOfParts>
  <Manager/>
  <Company>札幌市立 大学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家族って何だろう？_x0010_ 家族をめぐる話題</dc:title>
  <dc:subject/>
  <dc:creator>札幌市立 大学</dc:creator>
  <cp:keywords/>
  <dc:description/>
  <cp:lastModifiedBy>俊彦 原</cp:lastModifiedBy>
  <cp:revision>731</cp:revision>
  <cp:lastPrinted>2023-05-20T08:21:33Z</cp:lastPrinted>
  <dcterms:created xsi:type="dcterms:W3CDTF">2016-04-06T06:30:45Z</dcterms:created>
  <dcterms:modified xsi:type="dcterms:W3CDTF">2024-06-20T06:56:29Z</dcterms:modified>
  <cp:category/>
</cp:coreProperties>
</file>