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8"/>
  </p:notesMasterIdLst>
  <p:handoutMasterIdLst>
    <p:handoutMasterId r:id="rId19"/>
  </p:handoutMasterIdLst>
  <p:sldIdLst>
    <p:sldId id="256" r:id="rId2"/>
    <p:sldId id="386" r:id="rId3"/>
    <p:sldId id="388" r:id="rId4"/>
    <p:sldId id="601" r:id="rId5"/>
    <p:sldId id="602" r:id="rId6"/>
    <p:sldId id="604" r:id="rId7"/>
    <p:sldId id="605" r:id="rId8"/>
    <p:sldId id="606" r:id="rId9"/>
    <p:sldId id="607" r:id="rId10"/>
    <p:sldId id="608" r:id="rId11"/>
    <p:sldId id="609" r:id="rId12"/>
    <p:sldId id="610" r:id="rId13"/>
    <p:sldId id="611" r:id="rId14"/>
    <p:sldId id="401" r:id="rId15"/>
    <p:sldId id="523" r:id="rId16"/>
    <p:sldId id="425" r:id="rId17"/>
  </p:sldIdLst>
  <p:sldSz cx="9144000" cy="6858000" type="screen4x3"/>
  <p:notesSz cx="6735763" cy="9869488"/>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0929"/>
  </p:normalViewPr>
  <p:slideViewPr>
    <p:cSldViewPr>
      <p:cViewPr varScale="1">
        <p:scale>
          <a:sx n="71" d="100"/>
          <a:sy n="71" d="100"/>
        </p:scale>
        <p:origin x="936" y="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3816936"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3816936"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lgn="r">
              <a:defRPr sz="12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3816936"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898106" y="4688007"/>
            <a:ext cx="4939560" cy="4441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3816936"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lgn="r">
              <a:defRPr sz="12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820870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6053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060815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46538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16</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56678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943804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1154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150505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166400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96287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a:t>
            </a:r>
            <a:r>
              <a:rPr lang="en-US" altLang="ja-JP" dirty="0"/>
              <a:t>8</a:t>
            </a:r>
            <a:r>
              <a:rPr lang="ja-JP" altLang="en-US" dirty="0"/>
              <a:t>回</a:t>
            </a:r>
            <a:r>
              <a:rPr lang="en-US" altLang="ja-JP" dirty="0"/>
              <a:t>【</a:t>
            </a:r>
            <a:r>
              <a:rPr lang="ja-JP" altLang="en-US" dirty="0"/>
              <a:t>日本の社会保障の歴史</a:t>
            </a:r>
            <a:r>
              <a:rPr lang="en-US" altLang="ja-JP" dirty="0"/>
              <a:t>】</a:t>
            </a:r>
            <a:r>
              <a:rPr lang="ja-JP" altLang="en-US" sz="3200" dirty="0"/>
              <a:t>日本の社会保障制度とその歴史的変遷</a:t>
            </a:r>
            <a:endParaRPr lang="en-US" altLang="ja-JP"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r>
              <a:rPr lang="ja-JP" altLang="en-US" sz="2000" dirty="0"/>
              <a:t>第２章　社会保障の概念や対象およびその理念</a:t>
            </a:r>
          </a:p>
          <a:p>
            <a:pPr algn="ctr"/>
            <a:r>
              <a:rPr lang="ja-JP" altLang="en-US" sz="2000" dirty="0"/>
              <a:t>第</a:t>
            </a:r>
            <a:r>
              <a:rPr lang="en-US" altLang="ja-JP" sz="2000" dirty="0"/>
              <a:t>5</a:t>
            </a:r>
            <a:r>
              <a:rPr lang="ja-JP" altLang="en-US" sz="2000" dirty="0"/>
              <a:t>節　社会保障の展開（後半）</a:t>
            </a:r>
            <a:endParaRPr lang="en-US" altLang="ja-JP" sz="2000" dirty="0"/>
          </a:p>
          <a:p>
            <a:pPr algn="ctr"/>
            <a:r>
              <a:rPr lang="ja-JP" altLang="en-US" sz="2000" dirty="0"/>
              <a:t>　</a:t>
            </a: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52</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58</a:t>
            </a:r>
          </a:p>
          <a:p>
            <a:pPr algn="ctr"/>
            <a:r>
              <a:rPr lang="zh-CN" altLang="en-US" sz="2000" dirty="0"/>
              <a:t>水曜日　</a:t>
            </a:r>
            <a:r>
              <a:rPr lang="en-US" altLang="zh-CN" sz="2000" dirty="0"/>
              <a:t>3</a:t>
            </a:r>
            <a:r>
              <a:rPr lang="zh-CN" altLang="en-US" sz="2000" dirty="0"/>
              <a:t>限目</a:t>
            </a:r>
            <a:r>
              <a:rPr lang="en-US" altLang="zh-CN" sz="2000" dirty="0"/>
              <a:t>13</a:t>
            </a:r>
            <a:r>
              <a:rPr lang="zh-CN" altLang="en-US" sz="2000" dirty="0"/>
              <a:t>：</a:t>
            </a:r>
            <a:r>
              <a:rPr lang="en-US" altLang="zh-CN" sz="2000" dirty="0"/>
              <a:t>00</a:t>
            </a:r>
            <a:r>
              <a:rPr lang="zh-CN" altLang="en-US" sz="2000" dirty="0"/>
              <a:t>～</a:t>
            </a:r>
            <a:r>
              <a:rPr lang="en-US" altLang="zh-CN" sz="2000" dirty="0"/>
              <a:t>14:30</a:t>
            </a:r>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①</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23443" y="1772816"/>
            <a:ext cx="8641045" cy="4032448"/>
          </a:xfrm>
        </p:spPr>
        <p:txBody>
          <a:bodyPr/>
          <a:lstStyle/>
          <a:p>
            <a:pPr marL="0" indent="0">
              <a:buNone/>
            </a:pPr>
            <a:r>
              <a:rPr lang="ja-JP" altLang="en-US" sz="2400" dirty="0"/>
              <a:t>高齢化率が世界最高＋少子化＝合計特殊出生率</a:t>
            </a:r>
            <a:r>
              <a:rPr lang="en-US" altLang="ja-JP" sz="2400" dirty="0"/>
              <a:t>1.26</a:t>
            </a:r>
            <a:r>
              <a:rPr lang="ja-JP" altLang="en-US" sz="2400" dirty="0"/>
              <a:t>（</a:t>
            </a:r>
            <a:r>
              <a:rPr lang="en-US" altLang="ja-JP" sz="2400" dirty="0"/>
              <a:t>2005</a:t>
            </a:r>
            <a:r>
              <a:rPr lang="ja-JP" altLang="en-US" sz="2400" dirty="0"/>
              <a:t>）</a:t>
            </a:r>
          </a:p>
          <a:p>
            <a:pPr marL="0" indent="0">
              <a:buNone/>
            </a:pPr>
            <a:r>
              <a:rPr lang="ja-JP" altLang="en-US" sz="2400" dirty="0"/>
              <a:t>バブル景気崩壊（</a:t>
            </a:r>
            <a:r>
              <a:rPr lang="en-US" altLang="ja-JP" sz="2400" dirty="0"/>
              <a:t>1991-1993</a:t>
            </a:r>
            <a:r>
              <a:rPr lang="ja-JP" altLang="en-US" sz="2400" dirty="0"/>
              <a:t>）景気低迷＋財政状況の悪化</a:t>
            </a:r>
            <a:endParaRPr lang="en-US" altLang="ja-JP" sz="2400" dirty="0"/>
          </a:p>
          <a:p>
            <a:pPr marL="0" indent="0">
              <a:buNone/>
            </a:pPr>
            <a:r>
              <a:rPr lang="en-US" altLang="ja-JP" sz="2400" dirty="0"/>
              <a:t>【</a:t>
            </a:r>
            <a:r>
              <a:rPr lang="ja-JP" altLang="en-US" sz="2400" dirty="0"/>
              <a:t>年金制度改革</a:t>
            </a:r>
            <a:r>
              <a:rPr lang="en-US" altLang="ja-JP" sz="2400" dirty="0"/>
              <a:t>】</a:t>
            </a:r>
            <a:endParaRPr lang="ja-JP" altLang="en-US" sz="2400" dirty="0"/>
          </a:p>
          <a:p>
            <a:pPr marL="0" indent="0">
              <a:buNone/>
            </a:pPr>
            <a:r>
              <a:rPr lang="en-US" altLang="ja-JP" sz="2400" dirty="0"/>
              <a:t>1985</a:t>
            </a:r>
            <a:r>
              <a:rPr lang="ja-JP" altLang="en-US" sz="2400" dirty="0"/>
              <a:t>：共通の</a:t>
            </a:r>
            <a:r>
              <a:rPr lang="en-US" altLang="ja-JP" sz="2400" dirty="0"/>
              <a:t>1</a:t>
            </a:r>
            <a:r>
              <a:rPr lang="ja-JP" altLang="en-US" sz="2400" dirty="0"/>
              <a:t>階（国民年金：均一給付）＋</a:t>
            </a:r>
            <a:r>
              <a:rPr lang="en-US" altLang="ja-JP" sz="2400" dirty="0"/>
              <a:t>2</a:t>
            </a:r>
            <a:r>
              <a:rPr lang="ja-JP" altLang="en-US" sz="2400" dirty="0"/>
              <a:t>階（厚生・共済年金：比例給付）への再編</a:t>
            </a:r>
          </a:p>
          <a:p>
            <a:pPr marL="0" indent="0">
              <a:buNone/>
            </a:pPr>
            <a:r>
              <a:rPr lang="en-US" altLang="ja-JP" sz="2400" dirty="0"/>
              <a:t>1994:</a:t>
            </a:r>
            <a:r>
              <a:rPr lang="ja-JP" altLang="en-US" sz="2400" dirty="0"/>
              <a:t>支給開始年齢の段階的引き上げ：</a:t>
            </a:r>
            <a:r>
              <a:rPr lang="en-US" altLang="ja-JP" sz="2400" dirty="0"/>
              <a:t>2013</a:t>
            </a:r>
            <a:r>
              <a:rPr lang="ja-JP" altLang="en-US" sz="2400" dirty="0"/>
              <a:t>年までに段階的に</a:t>
            </a:r>
            <a:r>
              <a:rPr lang="en-US" altLang="ja-JP" sz="2400" dirty="0"/>
              <a:t>60</a:t>
            </a:r>
            <a:r>
              <a:rPr lang="ja-JP" altLang="en-US" sz="2400" dirty="0"/>
              <a:t>歳から</a:t>
            </a:r>
            <a:r>
              <a:rPr lang="en-US" altLang="ja-JP" sz="2400" dirty="0"/>
              <a:t>65</a:t>
            </a:r>
            <a:r>
              <a:rPr lang="ja-JP" altLang="en-US" sz="2400" dirty="0"/>
              <a:t>歳まで引上げ。</a:t>
            </a:r>
            <a:r>
              <a:rPr lang="en-US" altLang="ja-JP" sz="2400" dirty="0"/>
              <a:t>2000</a:t>
            </a:r>
            <a:r>
              <a:rPr lang="ja-JP" altLang="en-US" sz="2400" dirty="0"/>
              <a:t>：同</a:t>
            </a:r>
            <a:r>
              <a:rPr lang="en-US" altLang="ja-JP" sz="2400" dirty="0"/>
              <a:t>2025</a:t>
            </a:r>
            <a:r>
              <a:rPr lang="ja-JP" altLang="en-US" sz="2400" dirty="0"/>
              <a:t>年まで</a:t>
            </a:r>
          </a:p>
          <a:p>
            <a:pPr marL="0" indent="0">
              <a:buNone/>
            </a:pPr>
            <a:r>
              <a:rPr lang="en-US" altLang="ja-JP" sz="2400" dirty="0"/>
              <a:t>2004</a:t>
            </a:r>
            <a:r>
              <a:rPr lang="ja-JP" altLang="en-US" sz="2400" dirty="0"/>
              <a:t>（</a:t>
            </a:r>
            <a:r>
              <a:rPr lang="en-US" altLang="ja-JP" sz="2400" dirty="0"/>
              <a:t>H60)</a:t>
            </a:r>
            <a:r>
              <a:rPr lang="ja-JP" altLang="en-US" sz="2400" dirty="0"/>
              <a:t>年：マクロ経済スライド制の導入：</a:t>
            </a:r>
            <a:endParaRPr lang="en-US" altLang="ja-JP" sz="2400" dirty="0"/>
          </a:p>
          <a:p>
            <a:pPr marL="0" indent="0">
              <a:buNone/>
            </a:pPr>
            <a:r>
              <a:rPr lang="ja-JP" altLang="en-US" sz="2400" dirty="0"/>
              <a:t>給付水準を現役世代の半分＝拠出（現役世代の保険料上限を固定）＋基礎年金の国庫負担</a:t>
            </a:r>
            <a:endParaRPr lang="ja-JP" altLang="en-US" sz="2400" dirty="0">
              <a:solidFill>
                <a:srgbClr val="FF0000"/>
              </a:solidFill>
            </a:endParaRP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26376759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②</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23443" y="1772816"/>
            <a:ext cx="8497029" cy="4032448"/>
          </a:xfrm>
        </p:spPr>
        <p:txBody>
          <a:bodyPr/>
          <a:lstStyle/>
          <a:p>
            <a:pPr marL="0" indent="0">
              <a:buNone/>
            </a:pPr>
            <a:r>
              <a:rPr lang="en-US" altLang="ja-JP" sz="2400" dirty="0"/>
              <a:t>【</a:t>
            </a:r>
            <a:r>
              <a:rPr lang="ja-JP" altLang="en-US" sz="2400" dirty="0"/>
              <a:t>医療保険制度</a:t>
            </a:r>
            <a:r>
              <a:rPr lang="en-US" altLang="ja-JP" sz="2400" dirty="0"/>
              <a:t>】</a:t>
            </a:r>
            <a:r>
              <a:rPr lang="ja-JP" altLang="en-US" sz="2400" dirty="0"/>
              <a:t>高齢化＋医療技術の進歩＝医療費の増大</a:t>
            </a:r>
          </a:p>
          <a:p>
            <a:pPr marL="0" indent="0">
              <a:buNone/>
            </a:pPr>
            <a:r>
              <a:rPr lang="en-US" altLang="ja-JP" sz="2400" dirty="0"/>
              <a:t>1980</a:t>
            </a:r>
            <a:r>
              <a:rPr lang="ja-JP" altLang="en-US" sz="2400" dirty="0"/>
              <a:t>年代以降、医療費の患者負担引き上げ</a:t>
            </a:r>
          </a:p>
          <a:p>
            <a:pPr marL="0" indent="0">
              <a:buNone/>
            </a:pPr>
            <a:r>
              <a:rPr lang="en-US" altLang="ja-JP" sz="2400" dirty="0"/>
              <a:t>2006</a:t>
            </a:r>
            <a:r>
              <a:rPr lang="ja-JP" altLang="en-US" sz="2400" dirty="0"/>
              <a:t>：後期高齢者医療制度の導入。政府管掌健康保険制度（政管健保）⇒全国健康保険協会管掌健康保険制度（協会けんぽ）</a:t>
            </a:r>
            <a:r>
              <a:rPr lang="en-US" altLang="ja-JP" sz="2400" dirty="0"/>
              <a:t>2015</a:t>
            </a:r>
            <a:r>
              <a:rPr lang="ja-JP" altLang="en-US" sz="2400" dirty="0"/>
              <a:t>：都道府県が国民健康保険の財政運営主体となる。</a:t>
            </a:r>
          </a:p>
          <a:p>
            <a:pPr marL="0" indent="0">
              <a:buNone/>
            </a:pPr>
            <a:r>
              <a:rPr lang="en-US" altLang="ja-JP" sz="2400" dirty="0"/>
              <a:t>【</a:t>
            </a:r>
            <a:r>
              <a:rPr lang="ja-JP" altLang="en-US" sz="2400" dirty="0"/>
              <a:t>社会手当</a:t>
            </a:r>
            <a:r>
              <a:rPr lang="en-US" altLang="ja-JP" sz="2400" dirty="0"/>
              <a:t>】2000</a:t>
            </a:r>
            <a:r>
              <a:rPr lang="ja-JP" altLang="en-US" sz="2400" dirty="0"/>
              <a:t>年以降の動き：児童手当制度の充実</a:t>
            </a:r>
          </a:p>
          <a:p>
            <a:pPr marL="0" indent="0">
              <a:buNone/>
            </a:pPr>
            <a:r>
              <a:rPr lang="en-US" altLang="ja-JP" sz="2400" dirty="0"/>
              <a:t>【</a:t>
            </a:r>
            <a:r>
              <a:rPr lang="ja-JP" altLang="en-US" sz="2400" dirty="0"/>
              <a:t>社会福祉</a:t>
            </a:r>
            <a:r>
              <a:rPr lang="en-US" altLang="ja-JP" sz="2400" dirty="0"/>
              <a:t>】2000</a:t>
            </a:r>
            <a:r>
              <a:rPr lang="ja-JP" altLang="en-US" sz="2400" dirty="0"/>
              <a:t>年社会福祉事業法⇒社会福祉法に改称。サービス利用を「措置制度」から「契約制度」に変更</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7974275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③</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23443" y="1772816"/>
            <a:ext cx="8641045" cy="4032448"/>
          </a:xfrm>
        </p:spPr>
        <p:txBody>
          <a:bodyPr/>
          <a:lstStyle/>
          <a:p>
            <a:pPr marL="0" indent="0">
              <a:buNone/>
            </a:pPr>
            <a:r>
              <a:rPr lang="en-US" altLang="ja-JP" sz="2400" dirty="0"/>
              <a:t>【</a:t>
            </a:r>
            <a:r>
              <a:rPr lang="ja-JP" altLang="en-US" sz="2400" dirty="0"/>
              <a:t>高齢者介護分野</a:t>
            </a:r>
            <a:r>
              <a:rPr lang="en-US" altLang="ja-JP" sz="2400" dirty="0"/>
              <a:t>】</a:t>
            </a:r>
          </a:p>
          <a:p>
            <a:pPr marL="0" indent="0">
              <a:buNone/>
            </a:pPr>
            <a:r>
              <a:rPr lang="en-US" altLang="ja-JP" sz="2400" dirty="0"/>
              <a:t>1990</a:t>
            </a:r>
            <a:r>
              <a:rPr lang="ja-JP" altLang="en-US" sz="2400" dirty="0"/>
              <a:t>高齢者保健医療福祉推進十か年戦略（ゴールドプラン）：在宅サービスを中心とした介護サービスの拡充</a:t>
            </a:r>
          </a:p>
          <a:p>
            <a:pPr marL="0" indent="0">
              <a:buNone/>
            </a:pPr>
            <a:r>
              <a:rPr lang="en-US" altLang="ja-JP" sz="2400" dirty="0"/>
              <a:t>2000</a:t>
            </a:r>
            <a:r>
              <a:rPr lang="ja-JP" altLang="en-US" sz="2400" dirty="0"/>
              <a:t>介護保険制度の実施</a:t>
            </a:r>
          </a:p>
          <a:p>
            <a:pPr marL="0" indent="0">
              <a:buNone/>
            </a:pPr>
            <a:r>
              <a:rPr lang="en-US" altLang="ja-JP" sz="2400" dirty="0"/>
              <a:t>2011</a:t>
            </a:r>
            <a:r>
              <a:rPr lang="ja-JP" altLang="en-US" sz="2400" dirty="0"/>
              <a:t>地域包括ケアシステムの構築へ</a:t>
            </a:r>
          </a:p>
          <a:p>
            <a:pPr marL="0" indent="0">
              <a:buNone/>
            </a:pPr>
            <a:r>
              <a:rPr lang="en-US" altLang="ja-JP" sz="2400" dirty="0"/>
              <a:t>【</a:t>
            </a:r>
            <a:r>
              <a:rPr lang="ja-JP" altLang="en-US" sz="2400" dirty="0"/>
              <a:t>障害者福祉分野</a:t>
            </a:r>
            <a:r>
              <a:rPr lang="en-US" altLang="ja-JP" sz="2400" dirty="0"/>
              <a:t>】</a:t>
            </a:r>
          </a:p>
          <a:p>
            <a:pPr marL="0" indent="0">
              <a:buNone/>
            </a:pPr>
            <a:r>
              <a:rPr lang="en-US" altLang="ja-JP" sz="2400" dirty="0"/>
              <a:t>2003</a:t>
            </a:r>
            <a:r>
              <a:rPr lang="ja-JP" altLang="en-US" sz="2400" dirty="0"/>
              <a:t>障害者支援費制度　利用者本位のサービス</a:t>
            </a:r>
          </a:p>
          <a:p>
            <a:pPr marL="0" indent="0">
              <a:buNone/>
            </a:pPr>
            <a:r>
              <a:rPr lang="en-US" altLang="ja-JP" sz="2400" dirty="0"/>
              <a:t>2005</a:t>
            </a:r>
            <a:r>
              <a:rPr lang="ja-JP" altLang="en-US" sz="2400" dirty="0"/>
              <a:t>障害者支援制度　障害種別を越えた一元的サービス体制</a:t>
            </a:r>
          </a:p>
          <a:p>
            <a:pPr marL="0" indent="0">
              <a:buNone/>
            </a:pPr>
            <a:r>
              <a:rPr lang="en-US" altLang="ja-JP" sz="2400" dirty="0"/>
              <a:t>2012</a:t>
            </a:r>
            <a:r>
              <a:rPr lang="ja-JP" altLang="en-US" sz="2400" dirty="0"/>
              <a:t>　障害者総合支援制度</a:t>
            </a:r>
          </a:p>
          <a:p>
            <a:pPr marL="0" indent="0">
              <a:buNone/>
            </a:pPr>
            <a:endParaRPr lang="ja-JP" altLang="en-US" sz="2400" dirty="0"/>
          </a:p>
          <a:p>
            <a:pPr marL="0" indent="0">
              <a:buNone/>
            </a:pPr>
            <a:endParaRPr lang="ja-JP" altLang="en-US" sz="2400" dirty="0"/>
          </a:p>
          <a:p>
            <a:pPr marL="0" indent="0">
              <a:buNone/>
            </a:pPr>
            <a:endParaRPr lang="ja-JP" altLang="en-US" sz="2400" dirty="0"/>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94751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④</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215473" y="1772816"/>
            <a:ext cx="8316967" cy="4459042"/>
          </a:xfrm>
        </p:spPr>
        <p:txBody>
          <a:bodyPr/>
          <a:lstStyle/>
          <a:p>
            <a:pPr marL="0" indent="0">
              <a:buNone/>
            </a:pPr>
            <a:r>
              <a:rPr lang="en-US" altLang="ja-JP" sz="2400" dirty="0"/>
              <a:t>【</a:t>
            </a:r>
            <a:r>
              <a:rPr lang="ja-JP" altLang="en-US" sz="2400" dirty="0"/>
              <a:t>児童福祉分野</a:t>
            </a:r>
            <a:r>
              <a:rPr lang="en-US" altLang="ja-JP" sz="2400" dirty="0"/>
              <a:t>】2012</a:t>
            </a:r>
            <a:r>
              <a:rPr lang="ja-JP" altLang="en-US" sz="2400" dirty="0"/>
              <a:t>：子ども・子育て関連三法の成立</a:t>
            </a:r>
          </a:p>
          <a:p>
            <a:pPr marL="0" indent="0">
              <a:buNone/>
            </a:pPr>
            <a:r>
              <a:rPr lang="en-US" altLang="ja-JP" sz="2400" dirty="0"/>
              <a:t>2015</a:t>
            </a:r>
            <a:r>
              <a:rPr lang="ja-JP" altLang="en-US" sz="2400" dirty="0"/>
              <a:t>：子ども・子育て支援新制度の実施</a:t>
            </a:r>
          </a:p>
          <a:p>
            <a:pPr marL="0" indent="0">
              <a:buNone/>
            </a:pPr>
            <a:r>
              <a:rPr lang="ja-JP" altLang="en-US" sz="2400" dirty="0"/>
              <a:t>市区町村計画による保育サービスの整備。地域型保育給付による地域保育への財政支援、地域子ども・子育て支援事業。認定こども園制度の改善など</a:t>
            </a:r>
          </a:p>
          <a:p>
            <a:pPr marL="0" indent="0">
              <a:buNone/>
            </a:pPr>
            <a:r>
              <a:rPr lang="en-US" altLang="ja-JP" sz="2400" dirty="0"/>
              <a:t>【2000</a:t>
            </a:r>
            <a:r>
              <a:rPr lang="ja-JP" altLang="en-US" sz="2400" dirty="0"/>
              <a:t>年以降の新たな課題</a:t>
            </a:r>
            <a:r>
              <a:rPr lang="en-US" altLang="ja-JP" sz="2400" dirty="0"/>
              <a:t>】</a:t>
            </a:r>
            <a:r>
              <a:rPr lang="ja-JP" altLang="en-US" sz="2400" dirty="0"/>
              <a:t>雇用問題の深刻化と非正規雇用の拡大・経済格差の拡大と貧困問題への対応　正規雇用労働者中心の仕組みの限界⇒求職者支援制度の導入</a:t>
            </a:r>
          </a:p>
          <a:p>
            <a:pPr marL="0" indent="0">
              <a:buNone/>
            </a:pPr>
            <a:r>
              <a:rPr lang="en-US" altLang="ja-JP" sz="2400" dirty="0"/>
              <a:t>2015</a:t>
            </a:r>
            <a:r>
              <a:rPr lang="ja-JP" altLang="en-US" sz="2400" dirty="0"/>
              <a:t>（</a:t>
            </a:r>
            <a:r>
              <a:rPr lang="en-US" altLang="ja-JP" sz="2400" dirty="0"/>
              <a:t>H17</a:t>
            </a:r>
            <a:r>
              <a:rPr lang="ja-JP" altLang="en-US" sz="2400" dirty="0"/>
              <a:t>）年生活困窮者自立支援制度</a:t>
            </a:r>
          </a:p>
          <a:p>
            <a:pPr marL="0" indent="0">
              <a:buNone/>
            </a:pPr>
            <a:r>
              <a:rPr lang="en-US" altLang="ja-JP" sz="2400" dirty="0"/>
              <a:t>2013</a:t>
            </a:r>
            <a:r>
              <a:rPr lang="ja-JP" altLang="en-US" sz="2400" dirty="0"/>
              <a:t>（</a:t>
            </a:r>
            <a:r>
              <a:rPr lang="en-US" altLang="ja-JP" sz="2400" dirty="0"/>
              <a:t>H25)</a:t>
            </a:r>
            <a:r>
              <a:rPr lang="ja-JP" altLang="en-US" sz="2400" dirty="0"/>
              <a:t>年子どもの貧困対策の推進に関する法律（子どもの貧困対策推進法）</a:t>
            </a:r>
          </a:p>
          <a:p>
            <a:pPr marL="0" indent="0">
              <a:buNone/>
            </a:pPr>
            <a:endParaRPr lang="ja-JP" altLang="en-US" sz="2400" dirty="0"/>
          </a:p>
          <a:p>
            <a:pPr marL="0" indent="0">
              <a:buNone/>
            </a:pPr>
            <a:endParaRPr lang="ja-JP" altLang="en-US" sz="2400" dirty="0"/>
          </a:p>
          <a:p>
            <a:pPr marL="0" indent="0">
              <a:buNone/>
            </a:pPr>
            <a:endParaRPr lang="ja-JP" altLang="en-US" sz="2400" dirty="0"/>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985275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solidFill>
                  <a:srgbClr val="FF0000"/>
                </a:solidFill>
              </a:rPr>
              <a:t>リアクションペーパー＃</a:t>
            </a:r>
            <a:r>
              <a:rPr lang="en-US" altLang="ja-JP" sz="4000" dirty="0">
                <a:solidFill>
                  <a:srgbClr val="FF0000"/>
                </a:solidFill>
              </a:rPr>
              <a:t>8</a:t>
            </a:r>
            <a:r>
              <a:rPr lang="ja-JP" altLang="en-US" sz="4000" dirty="0"/>
              <a:t>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1"/>
            <a:ext cx="8280920" cy="4536504"/>
          </a:xfrm>
        </p:spPr>
        <p:txBody>
          <a:bodyPr/>
          <a:lstStyle/>
          <a:p>
            <a:pPr marL="0" indent="0" eaLnBrk="1" hangingPunct="1">
              <a:lnSpc>
                <a:spcPct val="90000"/>
              </a:lnSpc>
              <a:buNone/>
            </a:pPr>
            <a:r>
              <a:rPr lang="en-US" altLang="ja-JP" sz="1600" b="1" dirty="0">
                <a:ea typeface="ＭＳ 明朝" charset="-128"/>
                <a:cs typeface="ＭＳ 明朝" charset="-128"/>
              </a:rPr>
              <a:t>1. </a:t>
            </a:r>
            <a:r>
              <a:rPr lang="ja-JP" altLang="en-US" sz="1600" b="1" dirty="0">
                <a:ea typeface="ＭＳ 明朝" charset="-128"/>
                <a:cs typeface="ＭＳ 明朝" charset="-128"/>
              </a:rPr>
              <a:t>日本の社会保障の歴史ついて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ja-JP" altLang="en-US"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２．戦前の日本の社会保障</a:t>
            </a:r>
          </a:p>
          <a:p>
            <a:pPr marL="0" indent="0" eaLnBrk="1" hangingPunct="1">
              <a:lnSpc>
                <a:spcPct val="90000"/>
              </a:lnSpc>
              <a:buNone/>
            </a:pPr>
            <a:r>
              <a:rPr lang="ja-JP" altLang="en-US" sz="1600" b="1" dirty="0">
                <a:ea typeface="ＭＳ 明朝" charset="-128"/>
                <a:cs typeface="ＭＳ 明朝" charset="-128"/>
              </a:rPr>
              <a:t>□日本で早く普及が進んだ社会保険制度は医療保険だった。</a:t>
            </a:r>
            <a:r>
              <a:rPr lang="en-US" altLang="ja-JP" sz="1600" b="1" dirty="0">
                <a:ea typeface="ＭＳ 明朝" charset="-128"/>
                <a:cs typeface="ＭＳ 明朝" charset="-128"/>
              </a:rPr>
              <a:t>1922</a:t>
            </a:r>
            <a:r>
              <a:rPr lang="ja-JP" altLang="en-US" sz="1600" b="1" dirty="0">
                <a:ea typeface="ＭＳ 明朝" charset="-128"/>
                <a:cs typeface="ＭＳ 明朝" charset="-128"/>
              </a:rPr>
              <a:t>（</a:t>
            </a:r>
            <a:r>
              <a:rPr lang="en-US" altLang="ja-JP" sz="1600" b="1" dirty="0">
                <a:ea typeface="ＭＳ 明朝" charset="-128"/>
                <a:cs typeface="ＭＳ 明朝" charset="-128"/>
              </a:rPr>
              <a:t>T11</a:t>
            </a:r>
            <a:r>
              <a:rPr lang="ja-JP" altLang="en-US" sz="1600" b="1" dirty="0">
                <a:ea typeface="ＭＳ 明朝" charset="-128"/>
                <a:cs typeface="ＭＳ 明朝" charset="-128"/>
              </a:rPr>
              <a:t>）年の健康保険法の制定</a:t>
            </a:r>
          </a:p>
          <a:p>
            <a:pPr marL="0" indent="0" eaLnBrk="1" hangingPunct="1">
              <a:lnSpc>
                <a:spcPct val="90000"/>
              </a:lnSpc>
              <a:buNone/>
            </a:pPr>
            <a:r>
              <a:rPr lang="ja-JP" altLang="en-US" sz="1600" b="1" dirty="0">
                <a:ea typeface="ＭＳ 明朝" charset="-128"/>
                <a:cs typeface="ＭＳ 明朝" charset="-128"/>
              </a:rPr>
              <a:t>□政府（政府管掌健康保険）・健康保険組合（組合管掌健康保険）。この区分は戦後も引き継がれる。共済（きょうさい）</a:t>
            </a:r>
            <a:r>
              <a:rPr lang="en-US" altLang="ja-JP" sz="1600" b="1" dirty="0">
                <a:ea typeface="ＭＳ 明朝" charset="-128"/>
                <a:cs typeface="ＭＳ 明朝" charset="-128"/>
              </a:rPr>
              <a:t>vs</a:t>
            </a:r>
            <a:r>
              <a:rPr lang="ja-JP" altLang="en-US" sz="1600" b="1" dirty="0">
                <a:ea typeface="ＭＳ 明朝" charset="-128"/>
                <a:cs typeface="ＭＳ 明朝" charset="-128"/>
              </a:rPr>
              <a:t>健保（けんぽ）</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1938</a:t>
            </a:r>
            <a:r>
              <a:rPr lang="ja-JP" altLang="en-US" sz="1600" b="1" dirty="0">
                <a:ea typeface="ＭＳ 明朝" charset="-128"/>
                <a:cs typeface="ＭＳ 明朝" charset="-128"/>
              </a:rPr>
              <a:t>（</a:t>
            </a:r>
            <a:r>
              <a:rPr lang="en-US" altLang="ja-JP" sz="1600" b="1" dirty="0">
                <a:ea typeface="ＭＳ 明朝" charset="-128"/>
                <a:cs typeface="ＭＳ 明朝" charset="-128"/>
              </a:rPr>
              <a:t>S13</a:t>
            </a:r>
            <a:r>
              <a:rPr lang="ja-JP" altLang="en-US" sz="1600" b="1" dirty="0">
                <a:ea typeface="ＭＳ 明朝" charset="-128"/>
                <a:cs typeface="ＭＳ 明朝" charset="-128"/>
              </a:rPr>
              <a:t>）国民健康保険法の制定⇒健康保険法の対象外（農業・都市自営業者・零細企業の労働者）のための健康保険。戦後⇒「国民健康保険」（こくほ）。</a:t>
            </a:r>
          </a:p>
          <a:p>
            <a:pPr marL="0" indent="0" eaLnBrk="1" hangingPunct="1">
              <a:lnSpc>
                <a:spcPct val="90000"/>
              </a:lnSpc>
              <a:buNone/>
            </a:pPr>
            <a:r>
              <a:rPr lang="ja-JP" altLang="en-US" sz="1600" b="1" dirty="0">
                <a:ea typeface="ＭＳ 明朝" charset="-128"/>
                <a:cs typeface="ＭＳ 明朝" charset="-128"/>
              </a:rPr>
              <a:t>□年金は</a:t>
            </a:r>
            <a:r>
              <a:rPr lang="en-US" altLang="ja-JP" sz="1600" b="1" dirty="0">
                <a:ea typeface="ＭＳ 明朝" charset="-128"/>
                <a:cs typeface="ＭＳ 明朝" charset="-128"/>
              </a:rPr>
              <a:t>1941</a:t>
            </a:r>
            <a:r>
              <a:rPr lang="ja-JP" altLang="en-US" sz="1600" b="1" dirty="0">
                <a:ea typeface="ＭＳ 明朝" charset="-128"/>
                <a:cs typeface="ＭＳ 明朝" charset="-128"/>
              </a:rPr>
              <a:t>（</a:t>
            </a:r>
            <a:r>
              <a:rPr lang="en-US" altLang="ja-JP" sz="1600" b="1" dirty="0">
                <a:ea typeface="ＭＳ 明朝" charset="-128"/>
                <a:cs typeface="ＭＳ 明朝" charset="-128"/>
              </a:rPr>
              <a:t>S16)</a:t>
            </a:r>
            <a:r>
              <a:rPr lang="ja-JP" altLang="en-US" sz="1600" b="1" dirty="0">
                <a:ea typeface="ＭＳ 明朝" charset="-128"/>
                <a:cs typeface="ＭＳ 明朝" charset="-128"/>
              </a:rPr>
              <a:t>労働者年金保険法⇒</a:t>
            </a:r>
            <a:r>
              <a:rPr lang="en-US" altLang="ja-JP" sz="1600" b="1" dirty="0">
                <a:ea typeface="ＭＳ 明朝" charset="-128"/>
                <a:cs typeface="ＭＳ 明朝" charset="-128"/>
              </a:rPr>
              <a:t>1944</a:t>
            </a:r>
            <a:r>
              <a:rPr lang="ja-JP" altLang="en-US" sz="1600" b="1" dirty="0">
                <a:ea typeface="ＭＳ 明朝" charset="-128"/>
                <a:cs typeface="ＭＳ 明朝" charset="-128"/>
              </a:rPr>
              <a:t>（</a:t>
            </a:r>
            <a:r>
              <a:rPr lang="en-US" altLang="ja-JP" sz="1600" b="1" dirty="0">
                <a:ea typeface="ＭＳ 明朝" charset="-128"/>
                <a:cs typeface="ＭＳ 明朝" charset="-128"/>
              </a:rPr>
              <a:t>S19)</a:t>
            </a:r>
            <a:r>
              <a:rPr lang="ja-JP" altLang="en-US" sz="1600" b="1" dirty="0">
                <a:ea typeface="ＭＳ 明朝" charset="-128"/>
                <a:cs typeface="ＭＳ 明朝" charset="-128"/>
              </a:rPr>
              <a:t>の厚生年金保険法に名称変更＝女子労働者＋職員（ホワイトカラー）などに拡張される。⇒国民年金は戦後</a:t>
            </a:r>
          </a:p>
          <a:p>
            <a:pPr marL="0" indent="0" eaLnBrk="1" hangingPunct="1">
              <a:lnSpc>
                <a:spcPct val="90000"/>
              </a:lnSpc>
              <a:buNone/>
            </a:pPr>
            <a:r>
              <a:rPr lang="ja-JP" altLang="en-US" sz="1600" b="1" dirty="0">
                <a:ea typeface="ＭＳ 明朝" charset="-128"/>
                <a:cs typeface="ＭＳ 明朝" charset="-128"/>
              </a:rPr>
              <a:t>□戦時の国民総動員体制の元での拡張である点に注意。</a:t>
            </a:r>
          </a:p>
          <a:p>
            <a:pPr marL="0" indent="0" eaLnBrk="1" hangingPunct="1">
              <a:lnSpc>
                <a:spcPct val="90000"/>
              </a:lnSpc>
              <a:buNone/>
            </a:pPr>
            <a:r>
              <a:rPr lang="ja-JP" altLang="en-US" sz="1600" b="1" dirty="0">
                <a:ea typeface="ＭＳ 明朝" charset="-128"/>
                <a:cs typeface="ＭＳ 明朝" charset="-128"/>
              </a:rPr>
              <a:t>　　　　　　　　　　　）</a:t>
            </a: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リアクションペーパー＃８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3400" y="1736811"/>
            <a:ext cx="8027112" cy="4284477"/>
          </a:xfrm>
        </p:spPr>
        <p:txBody>
          <a:bodyPr/>
          <a:lstStyle/>
          <a:p>
            <a:pPr marL="0" indent="0" eaLnBrk="1" hangingPunct="1">
              <a:lnSpc>
                <a:spcPct val="90000"/>
              </a:lnSpc>
              <a:buNone/>
            </a:pPr>
            <a:r>
              <a:rPr lang="ja-JP" altLang="en-US" sz="1600" dirty="0">
                <a:ea typeface="ＭＳ 明朝" charset="-128"/>
                <a:cs typeface="ＭＳ 明朝" charset="-128"/>
              </a:rPr>
              <a:t>３．戦後の日本の社会保障</a:t>
            </a:r>
            <a:endParaRPr lang="en-US" altLang="ja-JP" sz="1600"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1945</a:t>
            </a:r>
            <a:r>
              <a:rPr lang="ja-JP" altLang="en-US" sz="1600" dirty="0">
                <a:ea typeface="ＭＳ 明朝" charset="-128"/>
                <a:cs typeface="ＭＳ 明朝" charset="-128"/>
              </a:rPr>
              <a:t>年</a:t>
            </a:r>
            <a:r>
              <a:rPr lang="en-US" altLang="ja-JP" sz="1600" dirty="0">
                <a:ea typeface="ＭＳ 明朝" charset="-128"/>
                <a:cs typeface="ＭＳ 明朝" charset="-128"/>
              </a:rPr>
              <a:t>8</a:t>
            </a:r>
            <a:r>
              <a:rPr lang="ja-JP" altLang="en-US" sz="1600" dirty="0">
                <a:ea typeface="ＭＳ 明朝" charset="-128"/>
                <a:cs typeface="ＭＳ 明朝" charset="-128"/>
              </a:rPr>
              <a:t>月終戦：大陸からの引き揚げ者、失業者などの生活困窮者、戦争孤児、傷痍軍人⇒占領軍当局</a:t>
            </a:r>
            <a:r>
              <a:rPr lang="en-US" altLang="ja-JP" sz="1600" dirty="0">
                <a:ea typeface="ＭＳ 明朝" charset="-128"/>
                <a:cs typeface="ＭＳ 明朝" charset="-128"/>
              </a:rPr>
              <a:t>GHQ</a:t>
            </a:r>
            <a:r>
              <a:rPr lang="ja-JP" altLang="en-US" sz="1600" dirty="0">
                <a:ea typeface="ＭＳ 明朝" charset="-128"/>
                <a:cs typeface="ＭＳ 明朝" charset="-128"/>
              </a:rPr>
              <a:t>が日本政府に国家責任としての最低生活保障を要求する。</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1946</a:t>
            </a:r>
            <a:r>
              <a:rPr lang="ja-JP" altLang="en-US" sz="1600" dirty="0">
                <a:ea typeface="ＭＳ 明朝" charset="-128"/>
                <a:cs typeface="ＭＳ 明朝" charset="-128"/>
              </a:rPr>
              <a:t>（</a:t>
            </a:r>
            <a:r>
              <a:rPr lang="en-US" altLang="ja-JP" sz="1600" dirty="0">
                <a:ea typeface="ＭＳ 明朝" charset="-128"/>
                <a:cs typeface="ＭＳ 明朝" charset="-128"/>
              </a:rPr>
              <a:t>S21</a:t>
            </a:r>
            <a:r>
              <a:rPr lang="ja-JP" altLang="en-US" sz="1600" dirty="0">
                <a:ea typeface="ＭＳ 明朝" charset="-128"/>
                <a:cs typeface="ＭＳ 明朝" charset="-128"/>
              </a:rPr>
              <a:t>）生活保護法　★日本国憲法の制定⇒憲法</a:t>
            </a:r>
            <a:r>
              <a:rPr lang="en-US" altLang="ja-JP" sz="1600" dirty="0">
                <a:ea typeface="ＭＳ 明朝" charset="-128"/>
                <a:cs typeface="ＭＳ 明朝" charset="-128"/>
              </a:rPr>
              <a:t>25</a:t>
            </a:r>
            <a:r>
              <a:rPr lang="ja-JP" altLang="en-US" sz="1600" dirty="0">
                <a:ea typeface="ＭＳ 明朝" charset="-128"/>
                <a:cs typeface="ＭＳ 明朝" charset="-128"/>
              </a:rPr>
              <a:t>条の生存権との関係が不明。 </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1947</a:t>
            </a:r>
            <a:r>
              <a:rPr lang="ja-JP" altLang="en-US" sz="1600" dirty="0">
                <a:ea typeface="ＭＳ 明朝" charset="-128"/>
                <a:cs typeface="ＭＳ 明朝" charset="-128"/>
              </a:rPr>
              <a:t>（</a:t>
            </a:r>
            <a:r>
              <a:rPr lang="en-US" altLang="ja-JP" sz="1600" dirty="0">
                <a:ea typeface="ＭＳ 明朝" charset="-128"/>
                <a:cs typeface="ＭＳ 明朝" charset="-128"/>
              </a:rPr>
              <a:t>S22)</a:t>
            </a:r>
            <a:r>
              <a:rPr lang="ja-JP" altLang="en-US" sz="1600" dirty="0">
                <a:ea typeface="ＭＳ 明朝" charset="-128"/>
                <a:cs typeface="ＭＳ 明朝" charset="-128"/>
              </a:rPr>
              <a:t>児童福祉法⇔戦争孤児との関係</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1949</a:t>
            </a:r>
            <a:r>
              <a:rPr lang="ja-JP" altLang="en-US" sz="1600" dirty="0">
                <a:ea typeface="ＭＳ 明朝" charset="-128"/>
                <a:cs typeface="ＭＳ 明朝" charset="-128"/>
              </a:rPr>
              <a:t>（</a:t>
            </a:r>
            <a:r>
              <a:rPr lang="en-US" altLang="ja-JP" sz="1600" dirty="0">
                <a:ea typeface="ＭＳ 明朝" charset="-128"/>
                <a:cs typeface="ＭＳ 明朝" charset="-128"/>
              </a:rPr>
              <a:t>S24)</a:t>
            </a:r>
            <a:r>
              <a:rPr lang="ja-JP" altLang="en-US" sz="1600" dirty="0">
                <a:ea typeface="ＭＳ 明朝" charset="-128"/>
                <a:cs typeface="ＭＳ 明朝" charset="-128"/>
              </a:rPr>
              <a:t>身体障害者福祉法⇔傷痍軍人との関係</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1950</a:t>
            </a:r>
            <a:r>
              <a:rPr lang="ja-JP" altLang="en-US" sz="1600" dirty="0">
                <a:ea typeface="ＭＳ 明朝" charset="-128"/>
                <a:cs typeface="ＭＳ 明朝" charset="-128"/>
              </a:rPr>
              <a:t>（</a:t>
            </a:r>
            <a:r>
              <a:rPr lang="en-US" altLang="ja-JP" sz="1600" dirty="0">
                <a:ea typeface="ＭＳ 明朝" charset="-128"/>
                <a:cs typeface="ＭＳ 明朝" charset="-128"/>
              </a:rPr>
              <a:t>S25)</a:t>
            </a:r>
            <a:r>
              <a:rPr lang="ja-JP" altLang="en-US" sz="1600" dirty="0">
                <a:ea typeface="ＭＳ 明朝" charset="-128"/>
                <a:cs typeface="ＭＳ 明朝" charset="-128"/>
              </a:rPr>
              <a:t>生活保護法の改正（新生活保護法）保護請求権の明確化★「福祉三法体制」：生活保護法・児童福祉法・身体障害者福祉法</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1947</a:t>
            </a:r>
            <a:r>
              <a:rPr lang="ja-JP" altLang="en-US" sz="1600" dirty="0">
                <a:ea typeface="ＭＳ 明朝" charset="-128"/>
                <a:cs typeface="ＭＳ 明朝" charset="-128"/>
              </a:rPr>
              <a:t>（</a:t>
            </a:r>
            <a:r>
              <a:rPr lang="en-US" altLang="ja-JP" sz="1600" dirty="0">
                <a:ea typeface="ＭＳ 明朝" charset="-128"/>
                <a:cs typeface="ＭＳ 明朝" charset="-128"/>
              </a:rPr>
              <a:t>S22)</a:t>
            </a:r>
            <a:r>
              <a:rPr lang="ja-JP" altLang="en-US" sz="1600" dirty="0">
                <a:ea typeface="ＭＳ 明朝" charset="-128"/>
                <a:cs typeface="ＭＳ 明朝" charset="-128"/>
              </a:rPr>
              <a:t>失業保険法・労働者災害補償保険法</a:t>
            </a:r>
            <a:r>
              <a:rPr lang="en-US" altLang="ja-JP" sz="1600" dirty="0">
                <a:ea typeface="ＭＳ 明朝" charset="-128"/>
                <a:cs typeface="ＭＳ 明朝" charset="-128"/>
              </a:rPr>
              <a:t>1950</a:t>
            </a:r>
            <a:r>
              <a:rPr lang="ja-JP" altLang="en-US" sz="1600" dirty="0">
                <a:ea typeface="ＭＳ 明朝" charset="-128"/>
                <a:cs typeface="ＭＳ 明朝" charset="-128"/>
              </a:rPr>
              <a:t>（</a:t>
            </a:r>
            <a:r>
              <a:rPr lang="en-US" altLang="ja-JP" sz="1600" dirty="0">
                <a:ea typeface="ＭＳ 明朝" charset="-128"/>
                <a:cs typeface="ＭＳ 明朝" charset="-128"/>
              </a:rPr>
              <a:t>S25)</a:t>
            </a:r>
            <a:r>
              <a:rPr lang="ja-JP" altLang="en-US" sz="1600" dirty="0">
                <a:ea typeface="ＭＳ 明朝" charset="-128"/>
                <a:cs typeface="ＭＳ 明朝" charset="-128"/>
              </a:rPr>
              <a:t>社会保障制度審議会の勧告：国民皆保険年金体制をめざす</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1951</a:t>
            </a:r>
            <a:r>
              <a:rPr lang="ja-JP" altLang="en-US" sz="1600" dirty="0">
                <a:ea typeface="ＭＳ 明朝" charset="-128"/>
                <a:cs typeface="ＭＳ 明朝" charset="-128"/>
              </a:rPr>
              <a:t>（</a:t>
            </a:r>
            <a:r>
              <a:rPr lang="en-US" altLang="ja-JP" sz="1600" dirty="0">
                <a:ea typeface="ＭＳ 明朝" charset="-128"/>
                <a:cs typeface="ＭＳ 明朝" charset="-128"/>
              </a:rPr>
              <a:t>S26)</a:t>
            </a:r>
            <a:r>
              <a:rPr lang="ja-JP" altLang="en-US" sz="1600" dirty="0">
                <a:ea typeface="ＭＳ 明朝" charset="-128"/>
                <a:cs typeface="ＭＳ 明朝" charset="-128"/>
              </a:rPr>
              <a:t>社会福祉事業法⇔社会福祉法人制度の創設・福祉事務所の設置</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1958</a:t>
            </a:r>
            <a:r>
              <a:rPr lang="ja-JP" altLang="en-US" sz="1600" dirty="0">
                <a:ea typeface="ＭＳ 明朝" charset="-128"/>
                <a:cs typeface="ＭＳ 明朝" charset="-128"/>
              </a:rPr>
              <a:t>（</a:t>
            </a:r>
            <a:r>
              <a:rPr lang="en-US" altLang="ja-JP" sz="1600" dirty="0">
                <a:ea typeface="ＭＳ 明朝" charset="-128"/>
                <a:cs typeface="ＭＳ 明朝" charset="-128"/>
              </a:rPr>
              <a:t>S34)</a:t>
            </a:r>
            <a:r>
              <a:rPr lang="ja-JP" altLang="en-US" sz="1600" dirty="0">
                <a:ea typeface="ＭＳ 明朝" charset="-128"/>
                <a:cs typeface="ＭＳ 明朝" charset="-128"/>
              </a:rPr>
              <a:t>　国民健康保険法</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1959</a:t>
            </a:r>
            <a:r>
              <a:rPr lang="ja-JP" altLang="en-US" sz="1600" dirty="0">
                <a:ea typeface="ＭＳ 明朝" charset="-128"/>
                <a:cs typeface="ＭＳ 明朝" charset="-128"/>
              </a:rPr>
              <a:t>（</a:t>
            </a:r>
            <a:r>
              <a:rPr lang="en-US" altLang="ja-JP" sz="1600" dirty="0">
                <a:ea typeface="ＭＳ 明朝" charset="-128"/>
                <a:cs typeface="ＭＳ 明朝" charset="-128"/>
              </a:rPr>
              <a:t>S34)</a:t>
            </a:r>
            <a:r>
              <a:rPr lang="ja-JP" altLang="en-US" sz="1600" dirty="0">
                <a:ea typeface="ＭＳ 明朝" charset="-128"/>
                <a:cs typeface="ＭＳ 明朝" charset="-128"/>
              </a:rPr>
              <a:t>　国民年金法の制定</a:t>
            </a:r>
            <a:r>
              <a:rPr lang="en-US" altLang="ja-JP" sz="1600" dirty="0">
                <a:ea typeface="ＭＳ 明朝" charset="-128"/>
                <a:cs typeface="ＭＳ 明朝" charset="-128"/>
              </a:rPr>
              <a:t>1961</a:t>
            </a:r>
            <a:r>
              <a:rPr lang="ja-JP" altLang="en-US" sz="1600" dirty="0">
                <a:ea typeface="ＭＳ 明朝" charset="-128"/>
                <a:cs typeface="ＭＳ 明朝" charset="-128"/>
              </a:rPr>
              <a:t>（</a:t>
            </a:r>
            <a:r>
              <a:rPr lang="en-US" altLang="ja-JP" sz="1600" dirty="0">
                <a:ea typeface="ＭＳ 明朝" charset="-128"/>
                <a:cs typeface="ＭＳ 明朝" charset="-128"/>
              </a:rPr>
              <a:t>S36) </a:t>
            </a:r>
            <a:r>
              <a:rPr lang="ja-JP" altLang="en-US" sz="1600" dirty="0">
                <a:ea typeface="ＭＳ 明朝" charset="-128"/>
                <a:cs typeface="ＭＳ 明朝" charset="-128"/>
              </a:rPr>
              <a:t>国民年金がスタート、横浜市、京都市、名古屋市、大阪市が国民健康保険を実施、⇒国民皆保険年金体制の実現</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655259" cy="3574504"/>
          </a:xfrm>
        </p:spPr>
        <p:txBody>
          <a:bodyPr/>
          <a:lstStyle/>
          <a:p>
            <a:pPr marL="0" indent="0">
              <a:buNone/>
            </a:pPr>
            <a:r>
              <a:rPr lang="en-US" altLang="ja-JP" sz="3200" dirty="0"/>
              <a:t>7</a:t>
            </a:r>
            <a:r>
              <a:rPr lang="ja-JP" altLang="en-US" sz="3200" dirty="0"/>
              <a:t>月</a:t>
            </a:r>
            <a:r>
              <a:rPr lang="en-US" altLang="ja-JP" sz="3200" dirty="0"/>
              <a:t>3</a:t>
            </a:r>
            <a:r>
              <a:rPr lang="ja-JP" altLang="en-US" sz="3200" dirty="0"/>
              <a:t>日は</a:t>
            </a:r>
          </a:p>
          <a:p>
            <a:pPr marL="0" indent="0">
              <a:buNone/>
            </a:pPr>
            <a:r>
              <a:rPr lang="ja-JP" altLang="en-US" sz="3200" dirty="0"/>
              <a:t>第</a:t>
            </a:r>
            <a:r>
              <a:rPr lang="en-US" altLang="ja-JP" sz="3200" dirty="0"/>
              <a:t>9</a:t>
            </a:r>
            <a:r>
              <a:rPr lang="ja-JP" altLang="en-US" sz="3200" dirty="0"/>
              <a:t>回</a:t>
            </a:r>
            <a:r>
              <a:rPr lang="en-US" altLang="ja-JP" sz="3200" dirty="0"/>
              <a:t>【</a:t>
            </a:r>
            <a:r>
              <a:rPr lang="ja-JP" altLang="en-US" sz="3200" dirty="0"/>
              <a:t>社会保障の財源と給付</a:t>
            </a:r>
            <a:r>
              <a:rPr lang="en-US" altLang="ja-JP" sz="3200" dirty="0"/>
              <a:t>】</a:t>
            </a:r>
            <a:r>
              <a:rPr lang="ja-JP" altLang="en-US" sz="3200" dirty="0"/>
              <a:t>社会保障と国民経済との関係、社会保障の財源 </a:t>
            </a:r>
          </a:p>
          <a:p>
            <a:pPr marL="0" indent="0">
              <a:buNone/>
            </a:pPr>
            <a:r>
              <a:rPr lang="ja-JP" altLang="en-US" sz="3200" dirty="0"/>
              <a:t>★教科書：第３章　社会保障の財政　第１節と第２節　</a:t>
            </a:r>
          </a:p>
          <a:p>
            <a:pPr marL="0" indent="0">
              <a:buNone/>
            </a:pPr>
            <a:r>
              <a:rPr lang="ja-JP" altLang="en-US" sz="3200" dirty="0"/>
              <a:t>ｐ</a:t>
            </a:r>
            <a:r>
              <a:rPr lang="en-US" altLang="ja-JP" sz="3200" dirty="0"/>
              <a:t>.60</a:t>
            </a:r>
            <a:r>
              <a:rPr lang="ja-JP" altLang="en-US" sz="3200" dirty="0"/>
              <a:t>～</a:t>
            </a:r>
            <a:r>
              <a:rPr lang="en-US" altLang="ja-JP" sz="3200" dirty="0"/>
              <a:t>p.76</a:t>
            </a:r>
            <a:r>
              <a:rPr lang="ja-JP" altLang="en-US" sz="3200" dirty="0"/>
              <a:t>です。</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1700808"/>
            <a:ext cx="8001000" cy="2880320"/>
          </a:xfrm>
        </p:spPr>
        <p:txBody>
          <a:bodyPr/>
          <a:lstStyle/>
          <a:p>
            <a:pPr marL="0" indent="0" eaLnBrk="1" hangingPunct="1">
              <a:lnSpc>
                <a:spcPct val="90000"/>
              </a:lnSpc>
              <a:buNone/>
            </a:pPr>
            <a:r>
              <a:rPr lang="ja-JP" altLang="en-US" sz="2800" dirty="0"/>
              <a:t>第</a:t>
            </a:r>
            <a:r>
              <a:rPr lang="en-US" altLang="ja-JP" sz="2800" dirty="0"/>
              <a:t>5</a:t>
            </a:r>
            <a:r>
              <a:rPr lang="ja-JP" altLang="en-US" sz="2800" dirty="0"/>
              <a:t>節　社会保障の展開（後半）日本の社会保障の展開</a:t>
            </a:r>
          </a:p>
          <a:p>
            <a:pPr marL="514350" indent="-514350" eaLnBrk="1" hangingPunct="1">
              <a:lnSpc>
                <a:spcPct val="90000"/>
              </a:lnSpc>
              <a:buFont typeface="+mj-lt"/>
              <a:buAutoNum type="arabicPeriod"/>
            </a:pPr>
            <a:r>
              <a:rPr lang="ja-JP" altLang="en-US" sz="2800" dirty="0"/>
              <a:t>戦前・戦中期間の社会保険</a:t>
            </a:r>
          </a:p>
          <a:p>
            <a:pPr marL="514350" indent="-514350" eaLnBrk="1" hangingPunct="1">
              <a:lnSpc>
                <a:spcPct val="90000"/>
              </a:lnSpc>
              <a:buFont typeface="+mj-lt"/>
              <a:buAutoNum type="arabicPeriod"/>
            </a:pPr>
            <a:r>
              <a:rPr lang="ja-JP" altLang="en-US" sz="2800" dirty="0"/>
              <a:t>生活保護法の制定から国民皆保険年金体制へ</a:t>
            </a:r>
            <a:endParaRPr lang="en-US" altLang="ja-JP" sz="2800" dirty="0"/>
          </a:p>
          <a:p>
            <a:pPr marL="514350" indent="-514350" eaLnBrk="1" hangingPunct="1">
              <a:lnSpc>
                <a:spcPct val="90000"/>
              </a:lnSpc>
              <a:buFont typeface="+mj-lt"/>
              <a:buAutoNum type="arabicPeriod"/>
            </a:pPr>
            <a:r>
              <a:rPr lang="en-US" altLang="ja-JP" sz="2800" dirty="0"/>
              <a:t>1960~1970</a:t>
            </a:r>
            <a:r>
              <a:rPr lang="ja-JP" altLang="en-US" sz="2800" dirty="0"/>
              <a:t>年代</a:t>
            </a:r>
            <a:endParaRPr lang="en-US" altLang="ja-JP" sz="2800" dirty="0"/>
          </a:p>
          <a:p>
            <a:pPr marL="514350" indent="-514350" eaLnBrk="1" hangingPunct="1">
              <a:lnSpc>
                <a:spcPct val="90000"/>
              </a:lnSpc>
              <a:buFont typeface="+mj-lt"/>
              <a:buAutoNum type="arabicPeriod"/>
            </a:pPr>
            <a:r>
              <a:rPr lang="en-US" altLang="ja-JP" sz="2800" dirty="0"/>
              <a:t>1980</a:t>
            </a:r>
            <a:r>
              <a:rPr lang="ja-JP" altLang="en-US" sz="2800" dirty="0"/>
              <a:t>年代以降</a:t>
            </a: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749549" y="4413055"/>
            <a:ext cx="7869038" cy="1938992"/>
          </a:xfrm>
          <a:prstGeom prst="rect">
            <a:avLst/>
          </a:prstGeom>
          <a:solidFill>
            <a:schemeClr val="bg1"/>
          </a:solidFill>
          <a:ln>
            <a:solidFill>
              <a:schemeClr val="bg1"/>
            </a:solidFill>
          </a:ln>
        </p:spPr>
        <p:txBody>
          <a:bodyPr wrap="square" rtlCol="0">
            <a:spAutoFit/>
          </a:bodyPr>
          <a:lstStyle/>
          <a:p>
            <a:r>
              <a:rPr lang="ja-JP" altLang="en-US" sz="2000" dirty="0"/>
              <a:t>★日本の社会保障：戦前</a:t>
            </a:r>
            <a:r>
              <a:rPr lang="en-US" altLang="ja-JP" sz="2000" dirty="0"/>
              <a:t>1922</a:t>
            </a:r>
            <a:r>
              <a:rPr lang="ja-JP" altLang="en-US" sz="2000" dirty="0"/>
              <a:t>（</a:t>
            </a:r>
            <a:r>
              <a:rPr lang="en-US" altLang="ja-JP" sz="2000" dirty="0"/>
              <a:t>T11</a:t>
            </a:r>
            <a:r>
              <a:rPr lang="ja-JP" altLang="en-US" sz="2000" dirty="0"/>
              <a:t>）の健康保険法⇒</a:t>
            </a:r>
            <a:r>
              <a:rPr lang="en-US" altLang="ja-JP" sz="2000" dirty="0"/>
              <a:t>1938</a:t>
            </a:r>
            <a:r>
              <a:rPr lang="ja-JP" altLang="en-US" sz="2000" dirty="0"/>
              <a:t>（</a:t>
            </a:r>
            <a:r>
              <a:rPr lang="en-US" altLang="ja-JP" sz="2000" dirty="0"/>
              <a:t>S13</a:t>
            </a:r>
            <a:r>
              <a:rPr lang="ja-JP" altLang="en-US" sz="2000" dirty="0"/>
              <a:t>）国民健康保険法⇒</a:t>
            </a:r>
            <a:r>
              <a:rPr lang="en-US" altLang="ja-JP" sz="2000" dirty="0"/>
              <a:t>1944</a:t>
            </a:r>
            <a:r>
              <a:rPr lang="ja-JP" altLang="en-US" sz="2000" dirty="0"/>
              <a:t> （</a:t>
            </a:r>
            <a:r>
              <a:rPr lang="en-US" altLang="ja-JP" sz="2000" dirty="0"/>
              <a:t>S19</a:t>
            </a:r>
            <a:r>
              <a:rPr lang="ja-JP" altLang="en-US" sz="2000" dirty="0"/>
              <a:t>）厚生年金法⇒戦後、</a:t>
            </a:r>
            <a:r>
              <a:rPr lang="en-US" altLang="ja-JP" sz="2000" dirty="0"/>
              <a:t>1946</a:t>
            </a:r>
            <a:r>
              <a:rPr lang="ja-JP" altLang="en-US" sz="2000" dirty="0"/>
              <a:t>（</a:t>
            </a:r>
            <a:r>
              <a:rPr lang="en-US" altLang="ja-JP" sz="2000" dirty="0"/>
              <a:t>S21</a:t>
            </a:r>
            <a:r>
              <a:rPr lang="ja-JP" altLang="en-US" sz="2000" dirty="0"/>
              <a:t>）生活保護法⇒</a:t>
            </a:r>
            <a:r>
              <a:rPr lang="en-US" altLang="ja-JP" sz="2000" dirty="0"/>
              <a:t>1958</a:t>
            </a:r>
            <a:r>
              <a:rPr lang="ja-JP" altLang="en-US" sz="2000" dirty="0"/>
              <a:t>（</a:t>
            </a:r>
            <a:r>
              <a:rPr lang="en-US" altLang="ja-JP" sz="2000" dirty="0"/>
              <a:t>S33)</a:t>
            </a:r>
            <a:r>
              <a:rPr lang="ja-JP" altLang="en-US" sz="2000" dirty="0"/>
              <a:t>国民健康保険法・</a:t>
            </a:r>
            <a:r>
              <a:rPr lang="en-US" altLang="ja-JP" sz="2000" dirty="0"/>
              <a:t>1959</a:t>
            </a:r>
            <a:r>
              <a:rPr lang="ja-JP" altLang="en-US" sz="2000" dirty="0"/>
              <a:t>（</a:t>
            </a:r>
            <a:r>
              <a:rPr lang="en-US" altLang="ja-JP" sz="2000" dirty="0"/>
              <a:t>S34</a:t>
            </a:r>
            <a:r>
              <a:rPr lang="ja-JP" altLang="en-US" sz="2000" dirty="0"/>
              <a:t>）国民年金法⇒国民皆保険年金体制⇒</a:t>
            </a:r>
            <a:r>
              <a:rPr lang="en-US" altLang="ja-JP" sz="2000" dirty="0"/>
              <a:t>1973</a:t>
            </a:r>
            <a:r>
              <a:rPr lang="ja-JP" altLang="en-US" sz="2000" dirty="0"/>
              <a:t>（</a:t>
            </a:r>
            <a:r>
              <a:rPr lang="en-US" altLang="ja-JP" sz="2000" dirty="0"/>
              <a:t>S48</a:t>
            </a:r>
            <a:r>
              <a:rPr lang="ja-JP" altLang="en-US" sz="2000" dirty="0"/>
              <a:t>）福祉元年老人医療費無料化⇒２０００（</a:t>
            </a:r>
            <a:r>
              <a:rPr lang="en-US" altLang="ja-JP" sz="2000" dirty="0"/>
              <a:t>H12)</a:t>
            </a:r>
            <a:r>
              <a:rPr lang="ja-JP" altLang="en-US" sz="2000" dirty="0"/>
              <a:t>介護保険制度⇒２００６（</a:t>
            </a:r>
            <a:r>
              <a:rPr lang="en-US" altLang="ja-JP" sz="2000" dirty="0"/>
              <a:t>H18)</a:t>
            </a:r>
            <a:r>
              <a:rPr lang="ja-JP" altLang="en-US" sz="2000" dirty="0"/>
              <a:t>後期高齢者医療制度⇒</a:t>
            </a:r>
            <a:r>
              <a:rPr lang="en-US" altLang="ja-JP" sz="2000" dirty="0"/>
              <a:t>2015</a:t>
            </a:r>
            <a:r>
              <a:rPr lang="ja-JP" altLang="en-US" sz="2000" dirty="0"/>
              <a:t>（</a:t>
            </a:r>
            <a:r>
              <a:rPr lang="en-US" altLang="ja-JP" sz="2000" dirty="0"/>
              <a:t>H27)</a:t>
            </a:r>
            <a:r>
              <a:rPr lang="ja-JP" altLang="en-US" sz="2000" dirty="0"/>
              <a:t>生活困窮者自立支援制度</a:t>
            </a:r>
            <a:endParaRPr lang="en-US" sz="20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800" dirty="0"/>
              <a:t>（１）戦前・戦中期間の社会保険　①</a:t>
            </a:r>
            <a:br>
              <a:rPr lang="en-US" altLang="ja-JP" sz="2800" dirty="0"/>
            </a:br>
            <a:endParaRPr lang="ja-JP" altLang="en-US" sz="2800" dirty="0"/>
          </a:p>
        </p:txBody>
      </p:sp>
      <p:sp>
        <p:nvSpPr>
          <p:cNvPr id="430083" name="Rectangle 3"/>
          <p:cNvSpPr>
            <a:spLocks noGrp="1" noChangeArrowheads="1"/>
          </p:cNvSpPr>
          <p:nvPr>
            <p:ph type="body" idx="1"/>
          </p:nvPr>
        </p:nvSpPr>
        <p:spPr>
          <a:xfrm>
            <a:off x="196875" y="1772816"/>
            <a:ext cx="8788218" cy="4216534"/>
          </a:xfrm>
        </p:spPr>
        <p:txBody>
          <a:bodyPr/>
          <a:lstStyle/>
          <a:p>
            <a:pPr eaLnBrk="1" hangingPunct="1">
              <a:lnSpc>
                <a:spcPct val="90000"/>
              </a:lnSpc>
            </a:pPr>
            <a:r>
              <a:rPr lang="ja-JP" altLang="en-US" sz="2800" b="1" dirty="0">
                <a:latin typeface="+mn-ea"/>
                <a:cs typeface="ＭＳ 明朝" charset="-128"/>
              </a:rPr>
              <a:t>戦前</a:t>
            </a:r>
            <a:r>
              <a:rPr lang="en-US" altLang="ja-JP" sz="2800" b="1" dirty="0">
                <a:latin typeface="+mn-ea"/>
                <a:cs typeface="ＭＳ 明朝" charset="-128"/>
              </a:rPr>
              <a:t>1922</a:t>
            </a:r>
            <a:r>
              <a:rPr lang="ja-JP" altLang="en-US" sz="2800" b="1" dirty="0">
                <a:latin typeface="+mn-ea"/>
                <a:cs typeface="ＭＳ 明朝" charset="-128"/>
              </a:rPr>
              <a:t>（</a:t>
            </a:r>
            <a:r>
              <a:rPr lang="en-US" altLang="ja-JP" sz="2800" b="1" dirty="0">
                <a:latin typeface="+mn-ea"/>
                <a:cs typeface="ＭＳ 明朝" charset="-128"/>
              </a:rPr>
              <a:t>T11</a:t>
            </a:r>
            <a:r>
              <a:rPr lang="ja-JP" altLang="en-US" sz="2800" b="1" dirty="0">
                <a:latin typeface="+mn-ea"/>
                <a:cs typeface="ＭＳ 明朝" charset="-128"/>
              </a:rPr>
              <a:t>）年の健康保険法の制定</a:t>
            </a:r>
          </a:p>
          <a:p>
            <a:pPr lvl="1" eaLnBrk="1" hangingPunct="1">
              <a:lnSpc>
                <a:spcPct val="90000"/>
              </a:lnSpc>
            </a:pPr>
            <a:r>
              <a:rPr lang="ja-JP" altLang="en-US" sz="2400" b="1" dirty="0">
                <a:latin typeface="+mn-ea"/>
                <a:cs typeface="ＭＳ 明朝" charset="-128"/>
              </a:rPr>
              <a:t>対象者：鉱業法・工場法の適用事業所の労働者（ブルーカラー）＋年収</a:t>
            </a:r>
            <a:r>
              <a:rPr lang="en-US" altLang="ja-JP" sz="2400" b="1" dirty="0">
                <a:latin typeface="+mn-ea"/>
                <a:cs typeface="ＭＳ 明朝" charset="-128"/>
              </a:rPr>
              <a:t>1,200</a:t>
            </a:r>
            <a:r>
              <a:rPr lang="ja-JP" altLang="en-US" sz="2400" b="1" dirty="0">
                <a:latin typeface="+mn-ea"/>
                <a:cs typeface="ＭＳ 明朝" charset="-128"/>
              </a:rPr>
              <a:t>円以下の職員（ホワイトカラー）</a:t>
            </a:r>
          </a:p>
          <a:p>
            <a:pPr lvl="1" eaLnBrk="1" hangingPunct="1">
              <a:lnSpc>
                <a:spcPct val="90000"/>
              </a:lnSpc>
            </a:pPr>
            <a:r>
              <a:rPr lang="ja-JP" altLang="en-US" sz="2400" b="1" dirty="0">
                <a:latin typeface="+mn-ea"/>
                <a:cs typeface="ＭＳ 明朝" charset="-128"/>
              </a:rPr>
              <a:t>保険者：政府（政府管掌健康保険）・健康保険組合（組合管掌健康保険）</a:t>
            </a:r>
          </a:p>
          <a:p>
            <a:pPr lvl="1" eaLnBrk="1" hangingPunct="1">
              <a:lnSpc>
                <a:spcPct val="90000"/>
              </a:lnSpc>
            </a:pPr>
            <a:r>
              <a:rPr lang="ja-JP" altLang="en-US" sz="2400" b="1" dirty="0">
                <a:latin typeface="+mn-ea"/>
                <a:cs typeface="ＭＳ 明朝" charset="-128"/>
              </a:rPr>
              <a:t>★管掌（かんしょう）：管理運営する。この区分は戦後も引き継がれる。共済（きょうさい）</a:t>
            </a:r>
            <a:r>
              <a:rPr lang="en-US" altLang="ja-JP" sz="2400" b="1" dirty="0">
                <a:latin typeface="+mn-ea"/>
                <a:cs typeface="ＭＳ 明朝" charset="-128"/>
              </a:rPr>
              <a:t>vs</a:t>
            </a:r>
            <a:r>
              <a:rPr lang="ja-JP" altLang="en-US" sz="2400" b="1" dirty="0">
                <a:latin typeface="+mn-ea"/>
                <a:cs typeface="ＭＳ 明朝" charset="-128"/>
              </a:rPr>
              <a:t>健保（けんぽ）</a:t>
            </a:r>
          </a:p>
          <a:p>
            <a:pPr lvl="1" eaLnBrk="1" hangingPunct="1">
              <a:lnSpc>
                <a:spcPct val="90000"/>
              </a:lnSpc>
            </a:pPr>
            <a:r>
              <a:rPr lang="ja-JP" altLang="en-US" sz="2400" b="1" dirty="0">
                <a:latin typeface="+mn-ea"/>
                <a:cs typeface="ＭＳ 明朝" charset="-128"/>
              </a:rPr>
              <a:t>★労災（ろうさい）＝労働災害保険を含む。　</a:t>
            </a:r>
          </a:p>
          <a:p>
            <a:pPr lvl="1" eaLnBrk="1" hangingPunct="1">
              <a:lnSpc>
                <a:spcPct val="90000"/>
              </a:lnSpc>
            </a:pPr>
            <a:r>
              <a:rPr lang="ja-JP" altLang="en-US" sz="2400" b="1" dirty="0">
                <a:latin typeface="+mn-ea"/>
                <a:cs typeface="ＭＳ 明朝" charset="-128"/>
              </a:rPr>
              <a:t>一般職員・店員などに拡張：</a:t>
            </a:r>
            <a:r>
              <a:rPr lang="en-US" altLang="ja-JP" sz="2400" b="1" dirty="0">
                <a:latin typeface="+mn-ea"/>
                <a:cs typeface="ＭＳ 明朝" charset="-128"/>
              </a:rPr>
              <a:t>1939</a:t>
            </a:r>
            <a:r>
              <a:rPr lang="ja-JP" altLang="en-US" sz="2400" b="1" dirty="0">
                <a:latin typeface="+mn-ea"/>
                <a:cs typeface="ＭＳ 明朝" charset="-128"/>
              </a:rPr>
              <a:t>（</a:t>
            </a:r>
            <a:r>
              <a:rPr lang="en-US" altLang="ja-JP" sz="2400" b="1" dirty="0">
                <a:latin typeface="+mn-ea"/>
                <a:cs typeface="ＭＳ 明朝" charset="-128"/>
              </a:rPr>
              <a:t>S14</a:t>
            </a:r>
            <a:r>
              <a:rPr lang="ja-JP" altLang="en-US" sz="2400" b="1" dirty="0">
                <a:latin typeface="+mn-ea"/>
                <a:cs typeface="ＭＳ 明朝" charset="-128"/>
              </a:rPr>
              <a:t>）職員健康保険法⇒</a:t>
            </a:r>
            <a:r>
              <a:rPr lang="en-US" altLang="ja-JP" sz="2400" b="1" dirty="0">
                <a:latin typeface="+mn-ea"/>
                <a:cs typeface="ＭＳ 明朝" charset="-128"/>
              </a:rPr>
              <a:t>1942</a:t>
            </a:r>
            <a:r>
              <a:rPr lang="ja-JP" altLang="en-US" sz="2400" b="1" dirty="0">
                <a:latin typeface="+mn-ea"/>
                <a:cs typeface="ＭＳ 明朝" charset="-128"/>
              </a:rPr>
              <a:t>（</a:t>
            </a:r>
            <a:r>
              <a:rPr lang="en-US" altLang="ja-JP" sz="2400" b="1" dirty="0">
                <a:latin typeface="+mn-ea"/>
                <a:cs typeface="ＭＳ 明朝" charset="-128"/>
              </a:rPr>
              <a:t>S17)</a:t>
            </a:r>
            <a:r>
              <a:rPr lang="ja-JP" altLang="en-US" sz="2400" b="1" dirty="0">
                <a:latin typeface="+mn-ea"/>
                <a:cs typeface="ＭＳ 明朝" charset="-128"/>
              </a:rPr>
              <a:t>健康保険制度に統合</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292155" y="5721269"/>
            <a:ext cx="8692938" cy="400110"/>
          </a:xfrm>
          <a:prstGeom prst="rect">
            <a:avLst/>
          </a:prstGeom>
          <a:solidFill>
            <a:schemeClr val="bg1"/>
          </a:solidFill>
        </p:spPr>
        <p:txBody>
          <a:bodyPr wrap="square" rtlCol="0">
            <a:spAutoFit/>
          </a:bodyPr>
          <a:lstStyle/>
          <a:p>
            <a:r>
              <a:rPr lang="ja-JP" altLang="en-US" sz="2000" dirty="0">
                <a:solidFill>
                  <a:srgbClr val="FF0000"/>
                </a:solidFill>
              </a:rPr>
              <a:t>日本の健康保険や年金が職種により分かれているのは、スタートの違いによる。</a:t>
            </a:r>
            <a:endParaRPr lang="en-US" altLang="ja-JP"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800" dirty="0"/>
              <a:t>（１）戦前・戦中期間の社会保険　②</a:t>
            </a:r>
            <a:br>
              <a:rPr lang="en-US" altLang="ja-JP" sz="2800" dirty="0"/>
            </a:br>
            <a:endParaRPr lang="ja-JP" altLang="en-US" sz="2800" dirty="0"/>
          </a:p>
        </p:txBody>
      </p:sp>
      <p:sp>
        <p:nvSpPr>
          <p:cNvPr id="430083" name="Rectangle 3"/>
          <p:cNvSpPr>
            <a:spLocks noGrp="1" noChangeArrowheads="1"/>
          </p:cNvSpPr>
          <p:nvPr>
            <p:ph type="body" idx="1"/>
          </p:nvPr>
        </p:nvSpPr>
        <p:spPr>
          <a:xfrm>
            <a:off x="241191" y="1644372"/>
            <a:ext cx="8788218" cy="4216534"/>
          </a:xfrm>
        </p:spPr>
        <p:txBody>
          <a:bodyPr/>
          <a:lstStyle/>
          <a:p>
            <a:pPr eaLnBrk="1" hangingPunct="1">
              <a:lnSpc>
                <a:spcPct val="90000"/>
              </a:lnSpc>
            </a:pPr>
            <a:r>
              <a:rPr lang="en-US" altLang="ja-JP" sz="2800" b="1" dirty="0">
                <a:latin typeface="+mn-ea"/>
                <a:cs typeface="ＭＳ 明朝" charset="-128"/>
              </a:rPr>
              <a:t>1938</a:t>
            </a:r>
            <a:r>
              <a:rPr lang="ja-JP" altLang="en-US" sz="2800" b="1" dirty="0">
                <a:latin typeface="+mn-ea"/>
                <a:cs typeface="ＭＳ 明朝" charset="-128"/>
              </a:rPr>
              <a:t>（</a:t>
            </a:r>
            <a:r>
              <a:rPr lang="en-US" altLang="ja-JP" sz="2800" b="1" dirty="0">
                <a:latin typeface="+mn-ea"/>
                <a:cs typeface="ＭＳ 明朝" charset="-128"/>
              </a:rPr>
              <a:t>S13</a:t>
            </a:r>
            <a:r>
              <a:rPr lang="ja-JP" altLang="en-US" sz="2800" b="1" dirty="0">
                <a:latin typeface="+mn-ea"/>
                <a:cs typeface="ＭＳ 明朝" charset="-128"/>
              </a:rPr>
              <a:t>）国民健康保険法の制定</a:t>
            </a:r>
            <a:endParaRPr lang="en-US" altLang="ja-JP" sz="2800" b="1" dirty="0">
              <a:latin typeface="+mn-ea"/>
              <a:cs typeface="ＭＳ 明朝" charset="-128"/>
            </a:endParaRPr>
          </a:p>
          <a:p>
            <a:pPr lvl="1" eaLnBrk="1" hangingPunct="1">
              <a:lnSpc>
                <a:spcPct val="90000"/>
              </a:lnSpc>
            </a:pPr>
            <a:r>
              <a:rPr lang="ja-JP" altLang="en-US" sz="2400" b="1" dirty="0">
                <a:latin typeface="+mn-ea"/>
                <a:cs typeface="ＭＳ 明朝" charset="-128"/>
              </a:rPr>
              <a:t>健康保険法の対象外（農業・都市自営業者・零細企業の労働者）のための健康保険。この区分も戦後も引き継がれる⇒「国民健康保険」（こくほ）。</a:t>
            </a:r>
            <a:endParaRPr lang="en-US" altLang="ja-JP" sz="2400" b="1" dirty="0">
              <a:latin typeface="+mn-ea"/>
              <a:cs typeface="ＭＳ 明朝" charset="-128"/>
            </a:endParaRPr>
          </a:p>
          <a:p>
            <a:pPr lvl="1" eaLnBrk="1" hangingPunct="1">
              <a:lnSpc>
                <a:spcPct val="90000"/>
              </a:lnSpc>
            </a:pPr>
            <a:r>
              <a:rPr lang="ja-JP" altLang="en-US" sz="2400" b="1" dirty="0">
                <a:latin typeface="+mn-ea"/>
                <a:cs typeface="ＭＳ 明朝" charset="-128"/>
              </a:rPr>
              <a:t>農村部：普通国民健康保険組合、都市部：特別国民健康保険組合、任意加入。</a:t>
            </a:r>
            <a:r>
              <a:rPr lang="en-US" altLang="ja-JP" sz="2400" b="1" dirty="0">
                <a:latin typeface="+mn-ea"/>
                <a:cs typeface="ＭＳ 明朝" charset="-128"/>
              </a:rPr>
              <a:t>1943</a:t>
            </a:r>
            <a:r>
              <a:rPr lang="ja-JP" altLang="en-US" sz="2400" b="1" dirty="0">
                <a:latin typeface="+mn-ea"/>
                <a:cs typeface="ＭＳ 明朝" charset="-128"/>
              </a:rPr>
              <a:t>（</a:t>
            </a:r>
            <a:r>
              <a:rPr lang="en-US" altLang="ja-JP" sz="2400" b="1" dirty="0">
                <a:latin typeface="+mn-ea"/>
                <a:cs typeface="ＭＳ 明朝" charset="-128"/>
              </a:rPr>
              <a:t>S18 )</a:t>
            </a:r>
            <a:r>
              <a:rPr lang="ja-JP" altLang="en-US" sz="2400" b="1" dirty="0">
                <a:latin typeface="+mn-ea"/>
                <a:cs typeface="ＭＳ 明朝" charset="-128"/>
              </a:rPr>
              <a:t>まで全国市町村の</a:t>
            </a:r>
            <a:r>
              <a:rPr lang="en-US" altLang="ja-JP" sz="2400" b="1" dirty="0">
                <a:latin typeface="+mn-ea"/>
                <a:cs typeface="ＭＳ 明朝" charset="-128"/>
              </a:rPr>
              <a:t>95</a:t>
            </a:r>
            <a:r>
              <a:rPr lang="ja-JP" altLang="en-US" sz="2400" b="1" dirty="0">
                <a:latin typeface="+mn-ea"/>
                <a:cs typeface="ＭＳ 明朝" charset="-128"/>
              </a:rPr>
              <a:t>％に普及した。</a:t>
            </a:r>
          </a:p>
          <a:p>
            <a:pPr eaLnBrk="1" hangingPunct="1">
              <a:lnSpc>
                <a:spcPct val="90000"/>
              </a:lnSpc>
            </a:pPr>
            <a:r>
              <a:rPr lang="en-US" altLang="ja-JP" sz="2800" b="1" dirty="0">
                <a:latin typeface="+mn-ea"/>
                <a:cs typeface="ＭＳ 明朝" charset="-128"/>
              </a:rPr>
              <a:t>1941</a:t>
            </a:r>
            <a:r>
              <a:rPr lang="ja-JP" altLang="en-US" sz="2800" b="1" dirty="0">
                <a:latin typeface="+mn-ea"/>
                <a:cs typeface="ＭＳ 明朝" charset="-128"/>
              </a:rPr>
              <a:t>（</a:t>
            </a:r>
            <a:r>
              <a:rPr lang="en-US" altLang="ja-JP" sz="2800" b="1" dirty="0">
                <a:latin typeface="+mn-ea"/>
                <a:cs typeface="ＭＳ 明朝" charset="-128"/>
              </a:rPr>
              <a:t>S16)</a:t>
            </a:r>
            <a:r>
              <a:rPr lang="ja-JP" altLang="en-US" sz="2800" b="1" dirty="0">
                <a:latin typeface="+mn-ea"/>
                <a:cs typeface="ＭＳ 明朝" charset="-128"/>
              </a:rPr>
              <a:t>労働者年金保険法の制定</a:t>
            </a:r>
            <a:endParaRPr lang="en-US" altLang="ja-JP" sz="2800" b="1" dirty="0">
              <a:latin typeface="+mn-ea"/>
              <a:cs typeface="ＭＳ 明朝" charset="-128"/>
            </a:endParaRPr>
          </a:p>
          <a:p>
            <a:pPr lvl="1" eaLnBrk="1" hangingPunct="1">
              <a:lnSpc>
                <a:spcPct val="90000"/>
              </a:lnSpc>
            </a:pPr>
            <a:r>
              <a:rPr lang="ja-JP" altLang="en-US" sz="2400" b="1" dirty="0">
                <a:latin typeface="+mn-ea"/>
                <a:cs typeface="ＭＳ 明朝" charset="-128"/>
              </a:rPr>
              <a:t>健康保険法適用事業所の労働者（ブルーカラー）全員強制加入。</a:t>
            </a:r>
            <a:r>
              <a:rPr lang="en-US" altLang="ja-JP" sz="2400" b="1" dirty="0">
                <a:latin typeface="+mn-ea"/>
                <a:cs typeface="ＭＳ 明朝" charset="-128"/>
              </a:rPr>
              <a:t>1944</a:t>
            </a:r>
            <a:r>
              <a:rPr lang="ja-JP" altLang="en-US" sz="2400" b="1" dirty="0">
                <a:latin typeface="+mn-ea"/>
                <a:cs typeface="ＭＳ 明朝" charset="-128"/>
              </a:rPr>
              <a:t>（</a:t>
            </a:r>
            <a:r>
              <a:rPr lang="en-US" altLang="ja-JP" sz="2400" b="1" dirty="0">
                <a:latin typeface="+mn-ea"/>
                <a:cs typeface="ＭＳ 明朝" charset="-128"/>
              </a:rPr>
              <a:t>S19)</a:t>
            </a:r>
            <a:r>
              <a:rPr lang="ja-JP" altLang="en-US" sz="2400" b="1" dirty="0">
                <a:latin typeface="+mn-ea"/>
                <a:cs typeface="ＭＳ 明朝" charset="-128"/>
              </a:rPr>
              <a:t>の厚生年金保険法に名称変更＝女子労働者＋職員（ホワイトカラー）などに拡張される。</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40238" y="5860906"/>
            <a:ext cx="8692938" cy="400110"/>
          </a:xfrm>
          <a:prstGeom prst="rect">
            <a:avLst/>
          </a:prstGeom>
          <a:solidFill>
            <a:schemeClr val="bg1"/>
          </a:solidFill>
        </p:spPr>
        <p:txBody>
          <a:bodyPr wrap="square" rtlCol="0">
            <a:spAutoFit/>
          </a:bodyPr>
          <a:lstStyle/>
          <a:p>
            <a:r>
              <a:rPr lang="ja-JP" altLang="en-US" sz="2000" dirty="0">
                <a:solidFill>
                  <a:srgbClr val="FF0000"/>
                </a:solidFill>
              </a:rPr>
              <a:t>★第二次世界大戦下の国民総動員体制の元での拡張である点に注意。</a:t>
            </a:r>
          </a:p>
        </p:txBody>
      </p:sp>
    </p:spTree>
    <p:extLst>
      <p:ext uri="{BB962C8B-B14F-4D97-AF65-F5344CB8AC3E}">
        <p14:creationId xmlns:p14="http://schemas.microsoft.com/office/powerpoint/2010/main" val="2424812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（２）生活保護法の制定から国民皆保険年金体制へ①</a:t>
            </a:r>
            <a:br>
              <a:rPr lang="ja-JP" altLang="en-US" sz="24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67544" y="5445224"/>
            <a:ext cx="7577322" cy="400110"/>
          </a:xfrm>
          <a:prstGeom prst="rect">
            <a:avLst/>
          </a:prstGeom>
          <a:solidFill>
            <a:schemeClr val="bg1"/>
          </a:solidFill>
        </p:spPr>
        <p:txBody>
          <a:bodyPr wrap="square" rtlCol="0">
            <a:spAutoFit/>
          </a:bodyPr>
          <a:lstStyle/>
          <a:p>
            <a:r>
              <a:rPr lang="ja-JP" altLang="en-US" sz="2000" dirty="0">
                <a:solidFill>
                  <a:srgbClr val="FF0000"/>
                </a:solidFill>
              </a:rPr>
              <a:t>★</a:t>
            </a:r>
            <a:r>
              <a:rPr lang="en-US" altLang="ja-JP" sz="2000" dirty="0">
                <a:solidFill>
                  <a:srgbClr val="FF0000"/>
                </a:solidFill>
              </a:rPr>
              <a:t>GHQ</a:t>
            </a:r>
            <a:r>
              <a:rPr lang="ja-JP" altLang="en-US" sz="2000" dirty="0">
                <a:solidFill>
                  <a:srgbClr val="FF0000"/>
                </a:solidFill>
              </a:rPr>
              <a:t>の占領政策：日本の民主化・社会福祉の推進・経済復興</a:t>
            </a:r>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417046" y="1595482"/>
            <a:ext cx="7876178" cy="3667035"/>
          </a:xfrm>
        </p:spPr>
        <p:txBody>
          <a:bodyPr/>
          <a:lstStyle/>
          <a:p>
            <a:pPr marL="0" indent="0">
              <a:buNone/>
            </a:pPr>
            <a:r>
              <a:rPr lang="ja-JP" altLang="en-US" sz="2400" dirty="0"/>
              <a:t>★</a:t>
            </a:r>
            <a:r>
              <a:rPr lang="en-US" altLang="ja-JP" sz="2400" dirty="0"/>
              <a:t>1945</a:t>
            </a:r>
            <a:r>
              <a:rPr lang="ja-JP" altLang="en-US" sz="2400" dirty="0"/>
              <a:t>年</a:t>
            </a:r>
            <a:r>
              <a:rPr lang="en-US" altLang="ja-JP" sz="2400" dirty="0"/>
              <a:t>8</a:t>
            </a:r>
            <a:r>
              <a:rPr lang="ja-JP" altLang="en-US" sz="2400" dirty="0"/>
              <a:t>月終戦：大陸からの引き揚げ者、失業者などの生活困窮者、戦争孤児、傷痍軍人⇒占領軍当局</a:t>
            </a:r>
            <a:r>
              <a:rPr lang="en-US" altLang="ja-JP" sz="2400" dirty="0"/>
              <a:t>GHQ</a:t>
            </a:r>
            <a:r>
              <a:rPr lang="ja-JP" altLang="en-US" sz="2400" dirty="0"/>
              <a:t>が日本政府に国家責任としての最低生活保障を要求する。</a:t>
            </a:r>
          </a:p>
          <a:p>
            <a:r>
              <a:rPr lang="en-US" altLang="ja-JP" sz="2400" dirty="0"/>
              <a:t>1946</a:t>
            </a:r>
            <a:r>
              <a:rPr lang="ja-JP" altLang="en-US" sz="2400" dirty="0"/>
              <a:t>（</a:t>
            </a:r>
            <a:r>
              <a:rPr lang="en-US" altLang="ja-JP" sz="2400" dirty="0"/>
              <a:t>S21</a:t>
            </a:r>
            <a:r>
              <a:rPr lang="ja-JP" altLang="en-US" sz="2400" dirty="0"/>
              <a:t>）生活保護法　★日本国憲法の制定⇒憲法</a:t>
            </a:r>
            <a:r>
              <a:rPr lang="en-US" altLang="ja-JP" sz="2400" dirty="0"/>
              <a:t>25</a:t>
            </a:r>
            <a:r>
              <a:rPr lang="ja-JP" altLang="en-US" sz="2400" dirty="0"/>
              <a:t>条の生存権との関係が不明。</a:t>
            </a:r>
            <a:r>
              <a:rPr lang="en-US" altLang="ja-JP" sz="2400" dirty="0"/>
              <a:t>1950</a:t>
            </a:r>
            <a:r>
              <a:rPr lang="ja-JP" altLang="en-US" sz="2400" dirty="0"/>
              <a:t>（</a:t>
            </a:r>
            <a:r>
              <a:rPr lang="en-US" altLang="ja-JP" sz="2400" dirty="0"/>
              <a:t>S25)</a:t>
            </a:r>
            <a:r>
              <a:rPr lang="ja-JP" altLang="en-US" sz="2400" dirty="0"/>
              <a:t>生活保護法の改正（新生活保護法）保護請求権の明確化</a:t>
            </a:r>
          </a:p>
          <a:p>
            <a:r>
              <a:rPr lang="en-US" altLang="ja-JP" sz="2400" dirty="0"/>
              <a:t>1947</a:t>
            </a:r>
            <a:r>
              <a:rPr lang="ja-JP" altLang="en-US" sz="2400" dirty="0"/>
              <a:t>（</a:t>
            </a:r>
            <a:r>
              <a:rPr lang="en-US" altLang="ja-JP" sz="2400" dirty="0"/>
              <a:t>S22)</a:t>
            </a:r>
            <a:r>
              <a:rPr lang="ja-JP" altLang="en-US" sz="2400" dirty="0"/>
              <a:t>児童福祉法⇔戦争孤児との関係</a:t>
            </a:r>
          </a:p>
          <a:p>
            <a:r>
              <a:rPr lang="en-US" altLang="ja-JP" sz="2400" dirty="0"/>
              <a:t>1949</a:t>
            </a:r>
            <a:r>
              <a:rPr lang="ja-JP" altLang="en-US" sz="2400" dirty="0"/>
              <a:t>（</a:t>
            </a:r>
            <a:r>
              <a:rPr lang="en-US" altLang="ja-JP" sz="2400" dirty="0"/>
              <a:t>S24)</a:t>
            </a:r>
            <a:r>
              <a:rPr lang="ja-JP" altLang="en-US" sz="2400" dirty="0"/>
              <a:t>身体障害者福祉法⇔傷痍軍人との関係</a:t>
            </a:r>
          </a:p>
          <a:p>
            <a:pPr marL="0" indent="0">
              <a:buNone/>
            </a:pPr>
            <a:r>
              <a:rPr lang="ja-JP" altLang="en-US" sz="2000" dirty="0"/>
              <a:t>★「福祉三法体制」：生活保護法・児童福祉法・身体障害者福祉法</a:t>
            </a:r>
          </a:p>
          <a:p>
            <a:pPr marL="1306513" lvl="3" indent="0">
              <a:buNone/>
            </a:pPr>
            <a:endParaRPr lang="en-US" dirty="0"/>
          </a:p>
        </p:txBody>
      </p:sp>
    </p:spTree>
    <p:extLst>
      <p:ext uri="{BB962C8B-B14F-4D97-AF65-F5344CB8AC3E}">
        <p14:creationId xmlns:p14="http://schemas.microsoft.com/office/powerpoint/2010/main" val="11141144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（２）生活保護法の制定から国民皆保険年金体制へ②</a:t>
            </a:r>
            <a:br>
              <a:rPr lang="ja-JP" altLang="en-US" sz="2400" dirty="0"/>
            </a:b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538875" y="1772816"/>
            <a:ext cx="8066249" cy="4176463"/>
          </a:xfrm>
        </p:spPr>
        <p:txBody>
          <a:bodyPr/>
          <a:lstStyle/>
          <a:p>
            <a:pPr marL="0" indent="0">
              <a:buNone/>
            </a:pPr>
            <a:r>
              <a:rPr lang="ja-JP" altLang="en-US" sz="2400" dirty="0"/>
              <a:t>★</a:t>
            </a:r>
            <a:r>
              <a:rPr lang="en-US" altLang="ja-JP" sz="2400" dirty="0"/>
              <a:t>1951</a:t>
            </a:r>
            <a:r>
              <a:rPr lang="ja-JP" altLang="en-US" sz="2400" dirty="0"/>
              <a:t>（</a:t>
            </a:r>
            <a:r>
              <a:rPr lang="en-US" altLang="ja-JP" sz="2400" dirty="0"/>
              <a:t>S26)</a:t>
            </a:r>
            <a:r>
              <a:rPr lang="ja-JP" altLang="en-US" sz="2400" dirty="0"/>
              <a:t>社会福祉事業法⇔社会福祉法人制度の創設・福祉事務所の設置・国民皆保険年金体制へ</a:t>
            </a:r>
          </a:p>
          <a:p>
            <a:r>
              <a:rPr lang="en-US" altLang="ja-JP" sz="2400" dirty="0"/>
              <a:t>1947</a:t>
            </a:r>
            <a:r>
              <a:rPr lang="ja-JP" altLang="en-US" sz="2400" dirty="0"/>
              <a:t>（</a:t>
            </a:r>
            <a:r>
              <a:rPr lang="en-US" altLang="ja-JP" sz="2400" dirty="0"/>
              <a:t>S22)</a:t>
            </a:r>
            <a:r>
              <a:rPr lang="ja-JP" altLang="en-US" sz="2400" dirty="0"/>
              <a:t>失業保険法・労働者災害補償保険法</a:t>
            </a:r>
          </a:p>
          <a:p>
            <a:r>
              <a:rPr lang="en-US" altLang="ja-JP" sz="2400" dirty="0"/>
              <a:t>1950</a:t>
            </a:r>
            <a:r>
              <a:rPr lang="ja-JP" altLang="en-US" sz="2400" dirty="0"/>
              <a:t>（</a:t>
            </a:r>
            <a:r>
              <a:rPr lang="en-US" altLang="ja-JP" sz="2400" dirty="0"/>
              <a:t>S25)</a:t>
            </a:r>
            <a:r>
              <a:rPr lang="ja-JP" altLang="en-US" sz="2400" dirty="0"/>
              <a:t>社会保障制度審議会の勧告：国民皆保険年金体制をめざす</a:t>
            </a:r>
          </a:p>
          <a:p>
            <a:r>
              <a:rPr lang="en-US" altLang="ja-JP" sz="2400" dirty="0"/>
              <a:t>1958</a:t>
            </a:r>
            <a:r>
              <a:rPr lang="ja-JP" altLang="en-US" sz="2400" dirty="0"/>
              <a:t>（</a:t>
            </a:r>
            <a:r>
              <a:rPr lang="en-US" altLang="ja-JP" sz="2400" dirty="0"/>
              <a:t>S34)</a:t>
            </a:r>
            <a:r>
              <a:rPr lang="ja-JP" altLang="en-US" sz="2400" dirty="0"/>
              <a:t>　国民健康保険法</a:t>
            </a:r>
          </a:p>
          <a:p>
            <a:r>
              <a:rPr lang="en-US" altLang="ja-JP" sz="2400" dirty="0"/>
              <a:t>1959</a:t>
            </a:r>
            <a:r>
              <a:rPr lang="ja-JP" altLang="en-US" sz="2400" dirty="0"/>
              <a:t>（</a:t>
            </a:r>
            <a:r>
              <a:rPr lang="en-US" altLang="ja-JP" sz="2400" dirty="0"/>
              <a:t>S34)</a:t>
            </a:r>
            <a:r>
              <a:rPr lang="ja-JP" altLang="en-US" sz="2400" dirty="0"/>
              <a:t>　国民年金法の制定</a:t>
            </a:r>
          </a:p>
          <a:p>
            <a:r>
              <a:rPr lang="en-US" altLang="ja-JP" sz="2400" dirty="0"/>
              <a:t>1961</a:t>
            </a:r>
            <a:r>
              <a:rPr lang="ja-JP" altLang="en-US" sz="2400" dirty="0"/>
              <a:t>（</a:t>
            </a:r>
            <a:r>
              <a:rPr lang="en-US" altLang="ja-JP" sz="2400" dirty="0"/>
              <a:t>S36) </a:t>
            </a:r>
            <a:r>
              <a:rPr lang="ja-JP" altLang="en-US" sz="2400" dirty="0"/>
              <a:t>国民年金がスタート、横浜市、京都市、名古屋市、大阪市が国民健康保険を実施、</a:t>
            </a:r>
            <a:r>
              <a:rPr lang="ja-JP" altLang="en-US" sz="2400" dirty="0">
                <a:solidFill>
                  <a:srgbClr val="FF0000"/>
                </a:solidFill>
              </a:rPr>
              <a:t>⇒国民皆保険年金体制の実現</a:t>
            </a:r>
            <a:endParaRPr lang="en-US" dirty="0">
              <a:solidFill>
                <a:srgbClr val="FF0000"/>
              </a:solidFill>
            </a:endParaRPr>
          </a:p>
        </p:txBody>
      </p:sp>
    </p:spTree>
    <p:extLst>
      <p:ext uri="{BB962C8B-B14F-4D97-AF65-F5344CB8AC3E}">
        <p14:creationId xmlns:p14="http://schemas.microsoft.com/office/powerpoint/2010/main" val="1049255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（３）</a:t>
            </a:r>
            <a:r>
              <a:rPr lang="en-US" altLang="ja-JP" sz="2400" dirty="0"/>
              <a:t>1960~1970</a:t>
            </a:r>
            <a:r>
              <a:rPr lang="ja-JP" altLang="en-US" sz="2400" dirty="0"/>
              <a:t>年代　①</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538876" y="1772816"/>
            <a:ext cx="8032248" cy="4209343"/>
          </a:xfrm>
        </p:spPr>
        <p:txBody>
          <a:bodyPr/>
          <a:lstStyle/>
          <a:p>
            <a:pPr marL="0" indent="0">
              <a:buNone/>
            </a:pPr>
            <a:r>
              <a:rPr lang="ja-JP" altLang="en-US" sz="2400" dirty="0"/>
              <a:t>①給付水準の低さ：経済成長による改善</a:t>
            </a:r>
          </a:p>
          <a:p>
            <a:pPr marL="0" indent="0">
              <a:buNone/>
            </a:pPr>
            <a:r>
              <a:rPr lang="en-US" altLang="ja-JP" sz="2400" dirty="0"/>
              <a:t>1973</a:t>
            </a:r>
            <a:r>
              <a:rPr lang="ja-JP" altLang="en-US" sz="2400" dirty="0"/>
              <a:t>（</a:t>
            </a:r>
            <a:r>
              <a:rPr lang="en-US" altLang="ja-JP" sz="2400" dirty="0"/>
              <a:t>S48)</a:t>
            </a:r>
            <a:r>
              <a:rPr lang="ja-JP" altLang="en-US" sz="2400" dirty="0"/>
              <a:t>　福祉元年　被用者家族の給付率５割から７割（自己負担３割）へ・高額療養費支給制度の導入。老人医療費支給制度（老人医療費無料化）年金の改善「５万円年金」の実現、自動物価スライド制の導入、</a:t>
            </a:r>
          </a:p>
          <a:p>
            <a:pPr marL="0" indent="0">
              <a:buNone/>
            </a:pPr>
            <a:r>
              <a:rPr lang="ja-JP" altLang="en-US" sz="2400" dirty="0"/>
              <a:t>②制度間格差の解消</a:t>
            </a:r>
          </a:p>
          <a:p>
            <a:pPr marL="0" indent="0">
              <a:buNone/>
            </a:pPr>
            <a:r>
              <a:rPr lang="en-US" altLang="ja-JP" sz="2400" dirty="0"/>
              <a:t>1961</a:t>
            </a:r>
            <a:r>
              <a:rPr lang="ja-JP" altLang="en-US" sz="2400" dirty="0"/>
              <a:t>（</a:t>
            </a:r>
            <a:r>
              <a:rPr lang="en-US" altLang="ja-JP" sz="2400" dirty="0"/>
              <a:t>S36)</a:t>
            </a:r>
            <a:r>
              <a:rPr lang="ja-JP" altLang="en-US" sz="2400" dirty="0"/>
              <a:t>の国民健康保険の給付率は</a:t>
            </a:r>
            <a:r>
              <a:rPr lang="en-US" altLang="ja-JP" sz="2400" dirty="0"/>
              <a:t>5</a:t>
            </a:r>
            <a:r>
              <a:rPr lang="ja-JP" altLang="en-US" sz="2400" dirty="0"/>
              <a:t>割、被用者保険の本人</a:t>
            </a:r>
            <a:r>
              <a:rPr lang="en-US" altLang="ja-JP" sz="2400" dirty="0"/>
              <a:t>10</a:t>
            </a:r>
            <a:r>
              <a:rPr lang="ja-JP" altLang="en-US" sz="2400" dirty="0"/>
              <a:t>割・家族</a:t>
            </a:r>
            <a:r>
              <a:rPr lang="en-US" altLang="ja-JP" sz="2400" dirty="0"/>
              <a:t>5</a:t>
            </a:r>
            <a:r>
              <a:rPr lang="ja-JP" altLang="en-US" sz="2400" dirty="0"/>
              <a:t>割だった。⇒</a:t>
            </a:r>
            <a:r>
              <a:rPr lang="en-US" altLang="ja-JP" sz="2400" dirty="0"/>
              <a:t>1960~1970</a:t>
            </a:r>
            <a:r>
              <a:rPr lang="ja-JP" altLang="en-US" sz="2400" dirty="0"/>
              <a:t>年代の一連の改善⇒</a:t>
            </a:r>
            <a:r>
              <a:rPr lang="en-US" altLang="ja-JP" sz="2400" dirty="0"/>
              <a:t>2003</a:t>
            </a:r>
            <a:r>
              <a:rPr lang="ja-JP" altLang="en-US" sz="2400" dirty="0"/>
              <a:t>（</a:t>
            </a:r>
            <a:r>
              <a:rPr lang="en-US" altLang="ja-JP" sz="2400" dirty="0"/>
              <a:t>H15</a:t>
            </a:r>
            <a:r>
              <a:rPr lang="ja-JP" altLang="en-US" sz="2400" dirty="0"/>
              <a:t>）に</a:t>
            </a:r>
            <a:r>
              <a:rPr lang="en-US" altLang="ja-JP" sz="2400" dirty="0"/>
              <a:t>7</a:t>
            </a:r>
            <a:r>
              <a:rPr lang="ja-JP" altLang="en-US" sz="2400" dirty="0"/>
              <a:t>割給付に統一される。しかし保険料負担面での格差は残る。</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6294186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（３）</a:t>
            </a:r>
            <a:r>
              <a:rPr lang="en-US" altLang="ja-JP" sz="2400" dirty="0"/>
              <a:t>1960~1970</a:t>
            </a:r>
            <a:r>
              <a:rPr lang="ja-JP" altLang="en-US" sz="2400" dirty="0"/>
              <a:t>年代　②</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538876" y="1772817"/>
            <a:ext cx="8137580" cy="3960440"/>
          </a:xfrm>
        </p:spPr>
        <p:txBody>
          <a:bodyPr/>
          <a:lstStyle/>
          <a:p>
            <a:pPr marL="0" indent="0">
              <a:buNone/>
            </a:pPr>
            <a:r>
              <a:rPr lang="ja-JP" altLang="en-US" sz="2400" dirty="0"/>
              <a:t>③産業構造の変化への対応</a:t>
            </a:r>
          </a:p>
          <a:p>
            <a:pPr marL="0" indent="0">
              <a:buNone/>
            </a:pPr>
            <a:r>
              <a:rPr lang="ja-JP" altLang="en-US" sz="2400" dirty="0"/>
              <a:t>スタート時点：国民年金と国民健康保険＝主として農業・自営業者、農業人口の減少⇒加入者の減少。人口高齢化⇒年金受給者・高齢加入者の割合の上昇⇒財政の悪化</a:t>
            </a:r>
          </a:p>
          <a:p>
            <a:pPr marL="0" indent="0">
              <a:buNone/>
            </a:pPr>
            <a:r>
              <a:rPr lang="en-US" altLang="ja-JP" sz="2400" dirty="0"/>
              <a:t>1985</a:t>
            </a:r>
            <a:r>
              <a:rPr lang="ja-JP" altLang="en-US" sz="2400" dirty="0"/>
              <a:t>（</a:t>
            </a:r>
            <a:r>
              <a:rPr lang="en-US" altLang="ja-JP" sz="2400" dirty="0"/>
              <a:t>S60</a:t>
            </a:r>
            <a:r>
              <a:rPr lang="ja-JP" altLang="en-US" sz="2400" dirty="0"/>
              <a:t>）国民年金の適用者に被用者も加える。</a:t>
            </a:r>
          </a:p>
          <a:p>
            <a:pPr marL="0" indent="0">
              <a:buNone/>
            </a:pPr>
            <a:r>
              <a:rPr lang="en-US" altLang="ja-JP" sz="2400" dirty="0"/>
              <a:t>1982</a:t>
            </a:r>
            <a:r>
              <a:rPr lang="ja-JP" altLang="en-US" sz="2400" dirty="0"/>
              <a:t>（</a:t>
            </a:r>
            <a:r>
              <a:rPr lang="en-US" altLang="ja-JP" sz="2400" dirty="0"/>
              <a:t>S57</a:t>
            </a:r>
            <a:r>
              <a:rPr lang="ja-JP" altLang="en-US" sz="2400" dirty="0"/>
              <a:t>）老人保健法の制定：高齢者の医療費を公費と各種医療保険制度からの供出金で賄う制度の導入</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2939623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（３）</a:t>
            </a:r>
            <a:r>
              <a:rPr lang="en-US" altLang="ja-JP" sz="2400" dirty="0"/>
              <a:t>1960~1970</a:t>
            </a:r>
            <a:r>
              <a:rPr lang="ja-JP" altLang="en-US" sz="2400" dirty="0"/>
              <a:t>年代　③</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95367" y="1772816"/>
            <a:ext cx="8137242" cy="4315025"/>
          </a:xfrm>
        </p:spPr>
        <p:txBody>
          <a:bodyPr/>
          <a:lstStyle/>
          <a:p>
            <a:pPr marL="0" indent="0">
              <a:buNone/>
            </a:pPr>
            <a:r>
              <a:rPr lang="ja-JP" altLang="en-US" sz="2400" dirty="0"/>
              <a:t>④児童、障害者、高齢者などへの専門支援</a:t>
            </a:r>
          </a:p>
          <a:p>
            <a:pPr marL="0" indent="0">
              <a:buNone/>
            </a:pPr>
            <a:r>
              <a:rPr lang="en-US" altLang="ja-JP" sz="2400" dirty="0"/>
              <a:t>1960</a:t>
            </a:r>
            <a:r>
              <a:rPr lang="ja-JP" altLang="en-US" sz="2400" dirty="0"/>
              <a:t>（</a:t>
            </a:r>
            <a:r>
              <a:rPr lang="en-US" altLang="ja-JP" sz="2400" dirty="0"/>
              <a:t>S35 )</a:t>
            </a:r>
            <a:r>
              <a:rPr lang="ja-JP" altLang="en-US" sz="2400" dirty="0"/>
              <a:t>の精神薄弱者福祉法（</a:t>
            </a:r>
            <a:r>
              <a:rPr lang="en-US" altLang="ja-JP" sz="2400" dirty="0"/>
              <a:t>1999</a:t>
            </a:r>
            <a:r>
              <a:rPr lang="ja-JP" altLang="en-US" sz="2400" dirty="0"/>
              <a:t>（</a:t>
            </a:r>
            <a:r>
              <a:rPr lang="en-US" altLang="ja-JP" sz="2400" dirty="0"/>
              <a:t>H11</a:t>
            </a:r>
            <a:r>
              <a:rPr lang="ja-JP" altLang="en-US" sz="2400" dirty="0"/>
              <a:t>）知的障害者福祉法に改称）</a:t>
            </a:r>
          </a:p>
          <a:p>
            <a:pPr marL="0" indent="0">
              <a:buNone/>
            </a:pPr>
            <a:r>
              <a:rPr lang="en-US" altLang="ja-JP" sz="2400" dirty="0"/>
              <a:t>1963</a:t>
            </a:r>
            <a:r>
              <a:rPr lang="ja-JP" altLang="en-US" sz="2400" dirty="0"/>
              <a:t>（</a:t>
            </a:r>
            <a:r>
              <a:rPr lang="en-US" altLang="ja-JP" sz="2400" dirty="0"/>
              <a:t>S38</a:t>
            </a:r>
            <a:r>
              <a:rPr lang="ja-JP" altLang="en-US" sz="2400" dirty="0"/>
              <a:t>）老人福祉法</a:t>
            </a:r>
          </a:p>
          <a:p>
            <a:pPr marL="0" indent="0">
              <a:buNone/>
            </a:pPr>
            <a:r>
              <a:rPr lang="en-US" altLang="ja-JP" sz="2400" dirty="0"/>
              <a:t>1964</a:t>
            </a:r>
            <a:r>
              <a:rPr lang="ja-JP" altLang="en-US" sz="2400" dirty="0"/>
              <a:t>（</a:t>
            </a:r>
            <a:r>
              <a:rPr lang="en-US" altLang="ja-JP" sz="2400" dirty="0"/>
              <a:t>S39</a:t>
            </a:r>
            <a:r>
              <a:rPr lang="ja-JP" altLang="en-US" sz="2400" dirty="0"/>
              <a:t>）母子福祉法（</a:t>
            </a:r>
            <a:r>
              <a:rPr lang="en-US" altLang="ja-JP" sz="2400" dirty="0"/>
              <a:t>1981</a:t>
            </a:r>
            <a:r>
              <a:rPr lang="ja-JP" altLang="en-US" sz="2400" dirty="0"/>
              <a:t>（</a:t>
            </a:r>
            <a:r>
              <a:rPr lang="en-US" altLang="ja-JP" sz="2400" dirty="0"/>
              <a:t>S56) </a:t>
            </a:r>
            <a:r>
              <a:rPr lang="ja-JP" altLang="en-US" sz="2400" dirty="0"/>
              <a:t>母子及び寡婦福祉法。</a:t>
            </a:r>
            <a:r>
              <a:rPr lang="en-US" altLang="ja-JP" sz="2400" dirty="0"/>
              <a:t>2014</a:t>
            </a:r>
            <a:r>
              <a:rPr lang="ja-JP" altLang="en-US" sz="2400" dirty="0"/>
              <a:t>（</a:t>
            </a:r>
            <a:r>
              <a:rPr lang="en-US" altLang="ja-JP" sz="2400" dirty="0"/>
              <a:t>H26 ) </a:t>
            </a:r>
            <a:r>
              <a:rPr lang="ja-JP" altLang="en-US" sz="2400" dirty="0"/>
              <a:t>母子及び父子並びに寡婦福祉法に改称）</a:t>
            </a:r>
          </a:p>
          <a:p>
            <a:pPr marL="0" indent="0">
              <a:buNone/>
            </a:pPr>
            <a:r>
              <a:rPr lang="ja-JP" altLang="en-US" sz="2400" dirty="0"/>
              <a:t>「福祉三法体制」⇒「福祉六法体制」に移行した。</a:t>
            </a:r>
          </a:p>
          <a:p>
            <a:pPr marL="0" indent="0">
              <a:buNone/>
            </a:pPr>
            <a:r>
              <a:rPr lang="ja-JP" altLang="en-US" sz="2400" dirty="0"/>
              <a:t>⑤社会手当の導入</a:t>
            </a:r>
          </a:p>
          <a:p>
            <a:pPr marL="0" indent="0">
              <a:buNone/>
            </a:pPr>
            <a:r>
              <a:rPr lang="en-US" altLang="ja-JP" sz="2400" dirty="0"/>
              <a:t>1961</a:t>
            </a:r>
            <a:r>
              <a:rPr lang="ja-JP" altLang="en-US" sz="2400" dirty="0"/>
              <a:t>（</a:t>
            </a:r>
            <a:r>
              <a:rPr lang="en-US" altLang="ja-JP" sz="2400" dirty="0"/>
              <a:t>S36 )</a:t>
            </a:r>
            <a:r>
              <a:rPr lang="ja-JP" altLang="en-US" sz="2400" dirty="0"/>
              <a:t>児童扶養手当法・</a:t>
            </a:r>
            <a:r>
              <a:rPr lang="en-US" altLang="ja-JP" sz="2400" dirty="0"/>
              <a:t>1971</a:t>
            </a:r>
            <a:r>
              <a:rPr lang="ja-JP" altLang="en-US" sz="2400" dirty="0"/>
              <a:t>（</a:t>
            </a:r>
            <a:r>
              <a:rPr lang="en-US" altLang="ja-JP" sz="2400" dirty="0"/>
              <a:t>S46 ) </a:t>
            </a:r>
            <a:r>
              <a:rPr lang="ja-JP" altLang="en-US" sz="2400" dirty="0"/>
              <a:t>児童手当法の導入　他の先進諸国と同等の制度体系が整備された。</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609984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32381</TotalTime>
  <Words>2265</Words>
  <Application>Microsoft Office PowerPoint</Application>
  <PresentationFormat>画面に合わせる (4:3)</PresentationFormat>
  <Paragraphs>156</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ＭＳ Ｐゴシック</vt:lpstr>
      <vt:lpstr>ＭＳ 明朝</vt:lpstr>
      <vt:lpstr>Arial</vt:lpstr>
      <vt:lpstr>Century</vt:lpstr>
      <vt:lpstr>Wingdings</vt:lpstr>
      <vt:lpstr>Profile</vt:lpstr>
      <vt:lpstr>第8回【日本の社会保障の歴史】日本の社会保障制度とその歴史的変遷</vt:lpstr>
      <vt:lpstr>今日のお話</vt:lpstr>
      <vt:lpstr> 第5節　社会保障の展開（後半）  （１）戦前・戦中期間の社会保険　① </vt:lpstr>
      <vt:lpstr> 第5節　社会保障の展開（後半）  （１）戦前・戦中期間の社会保険　② </vt:lpstr>
      <vt:lpstr> 第5節　社会保障の展開（後半）  （２）生活保護法の制定から国民皆保険年金体制へ① </vt:lpstr>
      <vt:lpstr> 第5節　社会保障の展開（後半）  （２）生活保護法の制定から国民皆保険年金体制へ② </vt:lpstr>
      <vt:lpstr>第5節　社会保障の展開（後半）  （３）1960~1970年代　①</vt:lpstr>
      <vt:lpstr>第5節　社会保障の展開（後半）  （３）1960~1970年代　②</vt:lpstr>
      <vt:lpstr>第5節　社会保障の展開（後半）  （３）1960~1970年代　③</vt:lpstr>
      <vt:lpstr>第5節　社会保障の展開（後半）  （４）1980年代以降　①</vt:lpstr>
      <vt:lpstr>第5節　社会保障の展開（後半）  （４）1980年代以降　②</vt:lpstr>
      <vt:lpstr>第5節　社会保障の展開（後半）  （４）1980年代以降　③</vt:lpstr>
      <vt:lpstr>第5節　社会保障の展開（後半）  （４）1980年代以降　④</vt:lpstr>
      <vt:lpstr>リアクションペーパー＃8①</vt:lpstr>
      <vt:lpstr>リアクションペーパー＃８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713</cp:revision>
  <cp:lastPrinted>2023-05-12T06:07:15Z</cp:lastPrinted>
  <dcterms:created xsi:type="dcterms:W3CDTF">2016-04-06T06:30:45Z</dcterms:created>
  <dcterms:modified xsi:type="dcterms:W3CDTF">2024-06-19T06:52:22Z</dcterms:modified>
  <cp:category/>
</cp:coreProperties>
</file>