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0"/>
  </p:notesMasterIdLst>
  <p:handoutMasterIdLst>
    <p:handoutMasterId r:id="rId31"/>
  </p:handoutMasterIdLst>
  <p:sldIdLst>
    <p:sldId id="256" r:id="rId2"/>
    <p:sldId id="386" r:id="rId3"/>
    <p:sldId id="388" r:id="rId4"/>
    <p:sldId id="400" r:id="rId5"/>
    <p:sldId id="401" r:id="rId6"/>
    <p:sldId id="402" r:id="rId7"/>
    <p:sldId id="387" r:id="rId8"/>
    <p:sldId id="405" r:id="rId9"/>
    <p:sldId id="403" r:id="rId10"/>
    <p:sldId id="406" r:id="rId11"/>
    <p:sldId id="407" r:id="rId12"/>
    <p:sldId id="409" r:id="rId13"/>
    <p:sldId id="410" r:id="rId14"/>
    <p:sldId id="411" r:id="rId15"/>
    <p:sldId id="391" r:id="rId16"/>
    <p:sldId id="412" r:id="rId17"/>
    <p:sldId id="413" r:id="rId18"/>
    <p:sldId id="414" r:id="rId19"/>
    <p:sldId id="415" r:id="rId20"/>
    <p:sldId id="417" r:id="rId21"/>
    <p:sldId id="416" r:id="rId22"/>
    <p:sldId id="418" r:id="rId23"/>
    <p:sldId id="419" r:id="rId24"/>
    <p:sldId id="420" r:id="rId25"/>
    <p:sldId id="422" r:id="rId26"/>
    <p:sldId id="423" r:id="rId27"/>
    <p:sldId id="424" r:id="rId28"/>
    <p:sldId id="425" r:id="rId29"/>
  </p:sldIdLst>
  <p:sldSz cx="9144000" cy="6858000" type="screen4x3"/>
  <p:notesSz cx="7104063" cy="10234613"/>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kumimoji="1"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umimoji="1"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umimoji="1"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umimoji="1"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umimoji="1"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46" autoAdjust="0"/>
    <p:restoredTop sz="90929"/>
  </p:normalViewPr>
  <p:slideViewPr>
    <p:cSldViewPr>
      <p:cViewPr varScale="1">
        <p:scale>
          <a:sx n="58" d="100"/>
          <a:sy n="58" d="100"/>
        </p:scale>
        <p:origin x="1248" y="3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1" name="Rectangle 3"/>
          <p:cNvSpPr>
            <a:spLocks noGrp="1" noChangeArrowheads="1"/>
          </p:cNvSpPr>
          <p:nvPr>
            <p:ph type="dt" sz="quarter" idx="1"/>
          </p:nvPr>
        </p:nvSpPr>
        <p:spPr bwMode="auto">
          <a:xfrm>
            <a:off x="4025636"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43012" name="Rectangle 4"/>
          <p:cNvSpPr>
            <a:spLocks noGrp="1" noChangeArrowheads="1"/>
          </p:cNvSpPr>
          <p:nvPr>
            <p:ph type="ftr" sz="quarter" idx="2"/>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43013" name="Rectangle 5"/>
          <p:cNvSpPr>
            <a:spLocks noGrp="1" noChangeArrowheads="1"/>
          </p:cNvSpPr>
          <p:nvPr>
            <p:ph type="sldNum" sz="quarter" idx="3"/>
          </p:nvPr>
        </p:nvSpPr>
        <p:spPr bwMode="auto">
          <a:xfrm>
            <a:off x="4025636"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lgn="r">
              <a:defRPr sz="1300"/>
            </a:lvl1pPr>
          </a:lstStyle>
          <a:p>
            <a:fld id="{0D59C66D-0D13-D449-9E2F-B02EFB583290}" type="slidenum">
              <a:rPr lang="en-US" altLang="ja-JP"/>
              <a:pPr/>
              <a:t>‹#›</a:t>
            </a:fld>
            <a:endParaRPr lang="en-US" altLang="ja-JP"/>
          </a:p>
        </p:txBody>
      </p:sp>
    </p:spTree>
    <p:extLst>
      <p:ext uri="{BB962C8B-B14F-4D97-AF65-F5344CB8AC3E}">
        <p14:creationId xmlns:p14="http://schemas.microsoft.com/office/powerpoint/2010/main" val="3853945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1" name="Rectangle 3"/>
          <p:cNvSpPr>
            <a:spLocks noGrp="1" noChangeArrowheads="1"/>
          </p:cNvSpPr>
          <p:nvPr>
            <p:ph type="dt" idx="1"/>
          </p:nvPr>
        </p:nvSpPr>
        <p:spPr bwMode="auto">
          <a:xfrm>
            <a:off x="4025636" y="0"/>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lvl1pPr algn="r">
              <a:defRPr sz="1300">
                <a:ea typeface="ＭＳ Ｐゴシック" pitchFamily="84" charset="-128"/>
                <a:cs typeface="+mn-cs"/>
              </a:defRPr>
            </a:lvl1pPr>
          </a:lstStyle>
          <a:p>
            <a:pPr>
              <a:defRPr/>
            </a:pPr>
            <a:endParaRPr lang="en-US" altLang="ja-JP"/>
          </a:p>
        </p:txBody>
      </p:sp>
      <p:sp>
        <p:nvSpPr>
          <p:cNvPr id="19460" name="Rectangle 4"/>
          <p:cNvSpPr>
            <a:spLocks noGrp="1" noRot="1" noChangeAspect="1" noChangeArrowheads="1" noTextEdit="1"/>
          </p:cNvSpPr>
          <p:nvPr>
            <p:ph type="sldImg" idx="2"/>
          </p:nvPr>
        </p:nvSpPr>
        <p:spPr bwMode="auto">
          <a:xfrm>
            <a:off x="992188" y="766763"/>
            <a:ext cx="5119687" cy="3840162"/>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47209" y="4861442"/>
            <a:ext cx="5209647" cy="460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7654" name="Rectangle 6"/>
          <p:cNvSpPr>
            <a:spLocks noGrp="1" noChangeArrowheads="1"/>
          </p:cNvSpPr>
          <p:nvPr>
            <p:ph type="ftr" sz="quarter" idx="4"/>
          </p:nvPr>
        </p:nvSpPr>
        <p:spPr bwMode="auto">
          <a:xfrm>
            <a:off x="0"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defRPr sz="1300">
                <a:ea typeface="ＭＳ Ｐゴシック" pitchFamily="84" charset="-128"/>
                <a:cs typeface="+mn-cs"/>
              </a:defRPr>
            </a:lvl1pPr>
          </a:lstStyle>
          <a:p>
            <a:pPr>
              <a:defRPr/>
            </a:pPr>
            <a:endParaRPr lang="en-US" altLang="ja-JP"/>
          </a:p>
        </p:txBody>
      </p:sp>
      <p:sp>
        <p:nvSpPr>
          <p:cNvPr id="27655" name="Rectangle 7"/>
          <p:cNvSpPr>
            <a:spLocks noGrp="1" noChangeArrowheads="1"/>
          </p:cNvSpPr>
          <p:nvPr>
            <p:ph type="sldNum" sz="quarter" idx="5"/>
          </p:nvPr>
        </p:nvSpPr>
        <p:spPr bwMode="auto">
          <a:xfrm>
            <a:off x="4025636" y="9722883"/>
            <a:ext cx="3078428" cy="511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5473" tIns="47736" rIns="95473" bIns="47736" numCol="1" anchor="b" anchorCtr="0" compatLnSpc="1">
            <a:prstTxWarp prst="textNoShape">
              <a:avLst/>
            </a:prstTxWarp>
          </a:bodyPr>
          <a:lstStyle>
            <a:lvl1pPr algn="r">
              <a:defRPr sz="1300"/>
            </a:lvl1pPr>
          </a:lstStyle>
          <a:p>
            <a:fld id="{94010F23-AE4D-1A43-A1A9-F76D9885358F}" type="slidenum">
              <a:rPr lang="en-US" altLang="ja-JP"/>
              <a:pPr/>
              <a:t>‹#›</a:t>
            </a:fld>
            <a:endParaRPr lang="en-US" altLang="ja-JP"/>
          </a:p>
        </p:txBody>
      </p:sp>
    </p:spTree>
    <p:extLst>
      <p:ext uri="{BB962C8B-B14F-4D97-AF65-F5344CB8AC3E}">
        <p14:creationId xmlns:p14="http://schemas.microsoft.com/office/powerpoint/2010/main" val="8832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8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DF3EBEF6-26C4-E945-B3B7-92E4823FDBB5}" type="slidenum">
              <a:rPr lang="en-US" altLang="ja-JP"/>
              <a:pPr/>
              <a:t>1</a:t>
            </a:fld>
            <a:endParaRPr lang="en-US" altLang="ja-JP"/>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10</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63690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11</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744384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12</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3324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13</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08521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14</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187847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15</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16</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046726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17</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128697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18</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834384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19</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13532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20</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866443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21</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516565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22</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0570102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23</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10435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24</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533720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25</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797090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26</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207385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DED51ABE-29D2-8942-958B-6E3D7FD0FD1A}" type="slidenum">
              <a:rPr lang="en-US" altLang="ja-JP"/>
              <a:pPr/>
              <a:t>27</a:t>
            </a:fld>
            <a:endParaRPr lang="en-US" altLang="ja-JP"/>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3405780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miter lim="800000"/>
            <a:headEnd/>
            <a:tailEnd/>
          </a:ln>
        </p:spPr>
        <p:txBody>
          <a:bodyPr/>
          <a:lstStyle/>
          <a:p>
            <a:fld id="{0E09AAF5-8F3F-044E-8761-E1012297FBFD}" type="slidenum">
              <a:rPr lang="en-US" altLang="ja-JP"/>
              <a:pPr/>
              <a:t>28</a:t>
            </a:fld>
            <a:endParaRPr lang="en-US" altLang="ja-JP"/>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8052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3</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4</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09773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5</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437488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58C39366-07BA-5E43-803B-8B68CFC8E660}" type="slidenum">
              <a:rPr lang="en-US" altLang="ja-JP"/>
              <a:pPr/>
              <a:t>6</a:t>
            </a:fld>
            <a:endParaRPr lang="en-US" altLang="ja-JP"/>
          </a:p>
        </p:txBody>
      </p:sp>
      <p:sp>
        <p:nvSpPr>
          <p:cNvPr id="23555" name="Rectangle 2"/>
          <p:cNvSpPr>
            <a:spLocks noGrp="1" noRot="1" noChangeAspect="1" noChangeArrowheads="1" noTextEdit="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88190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7</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8</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35332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E3063A4F-B08D-D149-8C9F-A45B5F8CF4CE}" type="slidenum">
              <a:rPr lang="en-US" altLang="ja-JP"/>
              <a:pPr/>
              <a:t>9</a:t>
            </a:fld>
            <a:endParaRPr lang="en-US" altLang="ja-JP"/>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ja-JP">
              <a:ea typeface="ＭＳ Ｐゴシック" charset="-128"/>
            </a:endParaRPr>
          </a:p>
        </p:txBody>
      </p:sp>
    </p:spTree>
    <p:extLst>
      <p:ext uri="{BB962C8B-B14F-4D97-AF65-F5344CB8AC3E}">
        <p14:creationId xmlns:p14="http://schemas.microsoft.com/office/powerpoint/2010/main" val="24358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11998573 h 1000"/>
              <a:gd name="T6" fmla="*/ 0 w 1000"/>
              <a:gd name="T7" fmla="*/ 11998573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42" name="Rectangle 2"/>
          <p:cNvSpPr>
            <a:spLocks noGrp="1" noChangeArrowheads="1"/>
          </p:cNvSpPr>
          <p:nvPr>
            <p:ph type="ctrTitle"/>
          </p:nvPr>
        </p:nvSpPr>
        <p:spPr>
          <a:xfrm>
            <a:off x="685800" y="990600"/>
            <a:ext cx="7772400" cy="1371600"/>
          </a:xfrm>
        </p:spPr>
        <p:txBody>
          <a:bodyPr/>
          <a:lstStyle>
            <a:lvl1pPr>
              <a:defRPr sz="4000"/>
            </a:lvl1pPr>
          </a:lstStyle>
          <a:p>
            <a:pPr lvl="0"/>
            <a:r>
              <a:rPr lang="ja-JP" altLang="en-US" noProof="0"/>
              <a:t>マスタ タイトルの書式設定</a:t>
            </a:r>
          </a:p>
        </p:txBody>
      </p:sp>
      <p:sp>
        <p:nvSpPr>
          <p:cNvPr id="10243" name="Rectangle 3"/>
          <p:cNvSpPr>
            <a:spLocks noGrp="1" noChangeArrowheads="1"/>
          </p:cNvSpPr>
          <p:nvPr>
            <p:ph type="subTitle" idx="1"/>
          </p:nvPr>
        </p:nvSpPr>
        <p:spPr>
          <a:xfrm>
            <a:off x="1447800" y="3429000"/>
            <a:ext cx="7010400" cy="1600200"/>
          </a:xfrm>
        </p:spPr>
        <p:txBody>
          <a:bodyPr/>
          <a:lstStyle>
            <a:lvl1pPr marL="0" indent="0">
              <a:buFont typeface="Wingdings" pitchFamily="84" charset="2"/>
              <a:buNone/>
              <a:defRPr sz="2800"/>
            </a:lvl1pPr>
          </a:lstStyle>
          <a:p>
            <a:pPr lvl="0"/>
            <a:r>
              <a:rPr lang="ja-JP" altLang="en-US" noProof="0"/>
              <a:t>マスタ サブタイトルの書式設定</a:t>
            </a:r>
          </a:p>
        </p:txBody>
      </p:sp>
      <p:sp>
        <p:nvSpPr>
          <p:cNvPr id="5" name="Rectangle 4"/>
          <p:cNvSpPr>
            <a:spLocks noGrp="1" noChangeArrowheads="1"/>
          </p:cNvSpPr>
          <p:nvPr>
            <p:ph type="dt" sz="half" idx="10"/>
          </p:nvPr>
        </p:nvSpPr>
        <p:spPr>
          <a:xfrm>
            <a:off x="6858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xfrm>
            <a:off x="3124200" y="6248400"/>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xfrm>
            <a:off x="6553200" y="6248400"/>
            <a:ext cx="19050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C4FEFA32-1C60-7D4F-B2A8-76BF2137AE32}"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7BFFA08D-09B4-244B-A7F6-F2D88DD541CB}"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566738" y="304800"/>
            <a:ext cx="5854700" cy="57150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E1D2E314-A1CC-D140-ACBB-9C3E1395875D}"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A4CFD91F-0676-4D47-82C1-C8A098CDDAC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fld id="{585E11DC-31E9-B44B-97ED-81AFB996DBAF}"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CA01C8CF-9BDB-D641-8F98-783B12B6BD9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8"/>
          <p:cNvSpPr>
            <a:spLocks noGrp="1" noChangeArrowheads="1"/>
          </p:cNvSpPr>
          <p:nvPr>
            <p:ph type="sldNum" sz="quarter" idx="12"/>
          </p:nvPr>
        </p:nvSpPr>
        <p:spPr>
          <a:ln/>
        </p:spPr>
        <p:txBody>
          <a:bodyPr/>
          <a:lstStyle>
            <a:lvl1pPr>
              <a:defRPr/>
            </a:lvl1pPr>
          </a:lstStyle>
          <a:p>
            <a:fld id="{40E0FFD4-FD94-B445-9908-6620B392E07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8"/>
          <p:cNvSpPr>
            <a:spLocks noGrp="1" noChangeArrowheads="1"/>
          </p:cNvSpPr>
          <p:nvPr>
            <p:ph type="sldNum" sz="quarter" idx="12"/>
          </p:nvPr>
        </p:nvSpPr>
        <p:spPr>
          <a:ln/>
        </p:spPr>
        <p:txBody>
          <a:bodyPr/>
          <a:lstStyle>
            <a:lvl1pPr>
              <a:defRPr/>
            </a:lvl1pPr>
          </a:lstStyle>
          <a:p>
            <a:fld id="{4111984D-C1F7-A648-B964-6AF24D2197C5}"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8"/>
          <p:cNvSpPr>
            <a:spLocks noGrp="1" noChangeArrowheads="1"/>
          </p:cNvSpPr>
          <p:nvPr>
            <p:ph type="sldNum" sz="quarter" idx="12"/>
          </p:nvPr>
        </p:nvSpPr>
        <p:spPr>
          <a:ln/>
        </p:spPr>
        <p:txBody>
          <a:bodyPr/>
          <a:lstStyle>
            <a:lvl1pPr>
              <a:defRPr/>
            </a:lvl1pPr>
          </a:lstStyle>
          <a:p>
            <a:fld id="{D842F0F9-08F8-F145-8F85-912607AC9DCA}"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31F4ED82-3780-574E-B1FF-698C98AEAB5C}"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8"/>
          <p:cNvSpPr>
            <a:spLocks noGrp="1" noChangeArrowheads="1"/>
          </p:cNvSpPr>
          <p:nvPr>
            <p:ph type="sldNum" sz="quarter" idx="12"/>
          </p:nvPr>
        </p:nvSpPr>
        <p:spPr>
          <a:ln/>
        </p:spPr>
        <p:txBody>
          <a:bodyPr/>
          <a:lstStyle>
            <a:lvl1pPr>
              <a:defRPr/>
            </a:lvl1pPr>
          </a:lstStyle>
          <a:p>
            <a:fld id="{FFC3A49F-274F-E74B-A114-22076913B8E6}" type="slidenum">
              <a:rPr lang="en-US" altLang="ja-JP"/>
              <a:pPr/>
              <a:t>‹#›</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11998354 h 1000"/>
              <a:gd name="T6" fmla="*/ 0 w 1000"/>
              <a:gd name="T7" fmla="*/ 11998354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prstTxWarp prst="textNoShape">
              <a:avLst/>
            </a:prstTxWarp>
          </a:bodyPr>
          <a:lstStyle/>
          <a:p>
            <a:endParaRPr lang="ja-JP" alt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prstTxWarp prst="textNoShape">
              <a:avLst/>
            </a:prstTxWarp>
          </a:bodyPr>
          <a:lstStyle/>
          <a:p>
            <a:endParaRPr lang="ja-JP" altLang="en-US"/>
          </a:p>
        </p:txBody>
      </p:sp>
      <p:sp>
        <p:nvSpPr>
          <p:cNvPr id="9222" name="Rectangle 6"/>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200">
                <a:ea typeface="ＭＳ Ｐゴシック" pitchFamily="84" charset="-128"/>
                <a:cs typeface="+mn-cs"/>
              </a:defRPr>
            </a:lvl1pPr>
          </a:lstStyle>
          <a:p>
            <a:pPr>
              <a:defRPr/>
            </a:pPr>
            <a:endParaRPr lang="en-US" altLang="ja-JP"/>
          </a:p>
        </p:txBody>
      </p:sp>
      <p:sp>
        <p:nvSpPr>
          <p:cNvPr id="9223" name="Rectangle 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84" charset="-128"/>
                <a:cs typeface="+mn-cs"/>
              </a:defRPr>
            </a:lvl1pPr>
          </a:lstStyle>
          <a:p>
            <a:pPr>
              <a:defRPr/>
            </a:pPr>
            <a:endParaRPr lang="en-US" altLang="ja-JP"/>
          </a:p>
        </p:txBody>
      </p:sp>
      <p:sp>
        <p:nvSpPr>
          <p:cNvPr id="9224" name="Rectangle 8"/>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fld id="{E315783F-0FAE-5049-B55E-52C077A1A85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469900" indent="-469900" algn="l" rtl="0" eaLnBrk="0" fontAlgn="base" hangingPunct="0">
        <a:spcBef>
          <a:spcPct val="20000"/>
        </a:spcBef>
        <a:spcAft>
          <a:spcPct val="0"/>
        </a:spcAft>
        <a:buClr>
          <a:schemeClr val="accent2"/>
        </a:buClr>
        <a:buFont typeface="Wingdings"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charset="2"/>
        <a:buChar char="n"/>
        <a:defRPr sz="2600">
          <a:solidFill>
            <a:schemeClr val="tx1"/>
          </a:solidFill>
          <a:latin typeface="+mn-lt"/>
          <a:ea typeface="ＭＳ Ｐゴシック" charset="-128"/>
        </a:defRPr>
      </a:lvl2pPr>
      <a:lvl3pPr marL="1304925" indent="-395288" algn="l" rtl="0" eaLnBrk="0" fontAlgn="base" hangingPunct="0">
        <a:spcBef>
          <a:spcPct val="20000"/>
        </a:spcBef>
        <a:spcAft>
          <a:spcPct val="0"/>
        </a:spcAft>
        <a:buClr>
          <a:schemeClr val="accent2"/>
        </a:buClr>
        <a:buFont typeface="Wingdings" charset="2"/>
        <a:buChar char="o"/>
        <a:defRPr sz="2300">
          <a:solidFill>
            <a:schemeClr val="tx1"/>
          </a:solidFill>
          <a:latin typeface="+mn-lt"/>
          <a:ea typeface="ＭＳ Ｐゴシック" charset="-128"/>
        </a:defRPr>
      </a:lvl3pPr>
      <a:lvl4pPr marL="1693863" indent="-387350" algn="l" rtl="0" eaLnBrk="0" fontAlgn="base" hangingPunct="0">
        <a:spcBef>
          <a:spcPct val="20000"/>
        </a:spcBef>
        <a:spcAft>
          <a:spcPct val="0"/>
        </a:spcAft>
        <a:buClr>
          <a:schemeClr val="accent2"/>
        </a:buClr>
        <a:buFont typeface="Wingdings" charset="2"/>
        <a:buChar char="n"/>
        <a:defRPr sz="2000">
          <a:solidFill>
            <a:schemeClr val="tx1"/>
          </a:solidFill>
          <a:latin typeface="+mn-lt"/>
          <a:ea typeface="ＭＳ Ｐゴシック" charset="-128"/>
        </a:defRPr>
      </a:lvl4pPr>
      <a:lvl5pPr marL="2093913" indent="-398463" algn="l" rtl="0" eaLnBrk="0" fontAlgn="base" hangingPunct="0">
        <a:spcBef>
          <a:spcPct val="25000"/>
        </a:spcBef>
        <a:spcAft>
          <a:spcPct val="0"/>
        </a:spcAft>
        <a:buClr>
          <a:schemeClr val="accent2"/>
        </a:buClr>
        <a:buFont typeface="Wingdings" charset="2"/>
        <a:buChar char="§"/>
        <a:defRPr sz="2000">
          <a:solidFill>
            <a:schemeClr val="tx1"/>
          </a:solidFill>
          <a:latin typeface="+mn-lt"/>
          <a:ea typeface="ＭＳ Ｐゴシック" charset="-128"/>
        </a:defRPr>
      </a:lvl5pPr>
      <a:lvl6pPr marL="25511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84" charset="2"/>
        <a:buChar char="§"/>
        <a:defRPr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fujitv.co.jp/themi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jp/"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mhlw.go.jp/kyouseisyakaiportal/keii/"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kakomonn.com/shakaifukushi/questions/6352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ssc.or.jp/shakai/past_exam/pdf/no34/s_kijun_seitou.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kantei.go.jp/jp/headline/seisaku_kishida/kosodate.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j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algn="ctr"/>
            <a:r>
              <a:rPr lang="ja-JP" altLang="en-US" dirty="0"/>
              <a:t>第</a:t>
            </a:r>
            <a:r>
              <a:rPr lang="en-US" altLang="ja-JP" dirty="0"/>
              <a:t>1</a:t>
            </a:r>
            <a:r>
              <a:rPr lang="ja-JP" altLang="en-US" dirty="0"/>
              <a:t>回</a:t>
            </a:r>
            <a:r>
              <a:rPr lang="en-US" altLang="ja-JP" dirty="0"/>
              <a:t>【</a:t>
            </a:r>
            <a:r>
              <a:rPr lang="ja-JP" altLang="en-US" dirty="0"/>
              <a:t>イントロダクション</a:t>
            </a:r>
            <a:r>
              <a:rPr lang="en-US" altLang="ja-JP" dirty="0"/>
              <a:t>】</a:t>
            </a:r>
            <a:br>
              <a:rPr lang="en-US" altLang="ja-JP" dirty="0"/>
            </a:br>
            <a:r>
              <a:rPr lang="ja-JP" altLang="en-US" dirty="0"/>
              <a:t>今日の社会保障をめぐる話題</a:t>
            </a:r>
            <a:endParaRPr lang="en-US" altLang="ja-JP" dirty="0"/>
          </a:p>
        </p:txBody>
      </p:sp>
      <p:sp>
        <p:nvSpPr>
          <p:cNvPr id="3075" name="Rectangle 3"/>
          <p:cNvSpPr>
            <a:spLocks noGrp="1" noChangeArrowheads="1"/>
          </p:cNvSpPr>
          <p:nvPr>
            <p:ph type="subTitle" idx="1"/>
          </p:nvPr>
        </p:nvSpPr>
        <p:spPr>
          <a:xfrm>
            <a:off x="1547664" y="3417221"/>
            <a:ext cx="7010400" cy="1600200"/>
          </a:xfrm>
        </p:spPr>
        <p:txBody>
          <a:bodyPr/>
          <a:lstStyle/>
          <a:p>
            <a:pPr algn="ctr"/>
            <a:r>
              <a:rPr lang="ja-JP" altLang="en-US" dirty="0"/>
              <a:t>社会保障</a:t>
            </a:r>
            <a:r>
              <a:rPr lang="en-US" altLang="ja-JP" dirty="0"/>
              <a:t>Ⅰ</a:t>
            </a:r>
            <a:r>
              <a:rPr lang="ja-JP" altLang="en-US" dirty="0"/>
              <a:t>　</a:t>
            </a:r>
            <a:endParaRPr lang="en-US" altLang="ja-JP" dirty="0"/>
          </a:p>
          <a:p>
            <a:endParaRPr lang="en-US" altLang="ja-JP" dirty="0"/>
          </a:p>
          <a:p>
            <a:r>
              <a:rPr lang="en-US" altLang="zh-TW" dirty="0"/>
              <a:t>2024</a:t>
            </a:r>
            <a:r>
              <a:rPr lang="zh-TW" altLang="en-US" dirty="0"/>
              <a:t>年</a:t>
            </a:r>
            <a:r>
              <a:rPr lang="en-US" altLang="zh-TW" dirty="0"/>
              <a:t>4</a:t>
            </a:r>
            <a:r>
              <a:rPr lang="zh-TW" altLang="en-US" dirty="0"/>
              <a:t>月</a:t>
            </a:r>
            <a:r>
              <a:rPr lang="en-US" altLang="zh-TW" dirty="0"/>
              <a:t>10</a:t>
            </a:r>
            <a:r>
              <a:rPr lang="zh-TW" altLang="en-US" dirty="0"/>
              <a:t>日（水）</a:t>
            </a:r>
            <a:endParaRPr lang="en-US" altLang="zh-TW" dirty="0"/>
          </a:p>
          <a:p>
            <a:r>
              <a:rPr lang="en-US" altLang="zh-TW" dirty="0"/>
              <a:t>3</a:t>
            </a:r>
            <a:r>
              <a:rPr lang="zh-TW" altLang="en-US" dirty="0"/>
              <a:t>限目</a:t>
            </a:r>
            <a:r>
              <a:rPr lang="en-US" altLang="zh-TW" dirty="0"/>
              <a:t>13</a:t>
            </a:r>
            <a:r>
              <a:rPr lang="zh-TW" altLang="en-US" dirty="0"/>
              <a:t>：</a:t>
            </a:r>
            <a:r>
              <a:rPr lang="en-US" altLang="zh-TW" dirty="0"/>
              <a:t>00</a:t>
            </a:r>
            <a:r>
              <a:rPr lang="zh-TW" altLang="en-US" dirty="0"/>
              <a:t>～</a:t>
            </a:r>
            <a:r>
              <a:rPr lang="en-US" altLang="zh-TW" dirty="0"/>
              <a:t>14:30 </a:t>
            </a:r>
            <a:r>
              <a:rPr lang="zh-TW" altLang="en-US" dirty="0"/>
              <a:t>講義室 </a:t>
            </a:r>
            <a:r>
              <a:rPr lang="en-US" altLang="zh-TW" dirty="0"/>
              <a:t>3F303</a:t>
            </a:r>
            <a:endParaRPr lang="en-US" altLang="ja-JP" dirty="0"/>
          </a:p>
          <a:p>
            <a:endParaRPr lang="en-US" altLang="ja-JP" dirty="0"/>
          </a:p>
          <a:p>
            <a:br>
              <a:rPr lang="ja-JP" altLang="en-US" dirty="0"/>
            </a:br>
            <a:r>
              <a:rPr lang="ja-JP" altLang="en-US" dirty="0"/>
              <a:t>　　　　　　　　　　　　</a:t>
            </a:r>
          </a:p>
          <a:p>
            <a:r>
              <a:rPr lang="ja-JP" altLang="en-US" dirty="0"/>
              <a:t>　　　       担当　原　俊彦（札幌市立大学）</a:t>
            </a:r>
            <a:r>
              <a:rPr lang="en-US" altLang="ja-JP" dirty="0" err="1"/>
              <a:t>t.hara@scu.ac.jp</a:t>
            </a:r>
            <a:endParaRPr lang="ja-JP" altLang="en-US" dirty="0"/>
          </a:p>
          <a:p>
            <a:r>
              <a:rPr lang="ja-JP" altLang="en-US" dirty="0"/>
              <a:t>　　　　　　　　　　　　　                   　</a:t>
            </a:r>
            <a:endParaRPr lang="en-US" altLang="ja-JP" dirty="0"/>
          </a:p>
          <a:p>
            <a:endParaRPr lang="en-US" altLang="ja-JP" dirty="0"/>
          </a:p>
        </p:txBody>
      </p:sp>
      <p:sp>
        <p:nvSpPr>
          <p:cNvPr id="4" name="スライド番号プレースホルダー 3">
            <a:extLst>
              <a:ext uri="{FF2B5EF4-FFF2-40B4-BE49-F238E27FC236}">
                <a16:creationId xmlns:a16="http://schemas.microsoft.com/office/drawing/2014/main" id="{79CEE67F-DA0A-A97A-4149-9FDB225EF7E1}"/>
              </a:ext>
            </a:extLst>
          </p:cNvPr>
          <p:cNvSpPr>
            <a:spLocks noGrp="1"/>
          </p:cNvSpPr>
          <p:nvPr>
            <p:ph type="sldNum" sz="quarter" idx="12"/>
          </p:nvPr>
        </p:nvSpPr>
        <p:spPr/>
        <p:txBody>
          <a:bodyPr/>
          <a:lstStyle/>
          <a:p>
            <a:fld id="{C4FEFA32-1C60-7D4F-B2A8-76BF2137AE32}" type="slidenum">
              <a:rPr lang="en-US" altLang="ja-JP" smtClean="0"/>
              <a:pPr/>
              <a:t>1</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④</a:t>
            </a:r>
            <a:r>
              <a:rPr lang="en-US" altLang="ja-JP" sz="3600" dirty="0">
                <a:ea typeface="ＭＳ Ｐゴシック" charset="-128"/>
                <a:cs typeface="ＭＳ Ｐゴシック" charset="-128"/>
              </a:rPr>
              <a:t>-1</a:t>
            </a:r>
            <a:r>
              <a:rPr lang="ja-JP" altLang="en-US" sz="36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683567" y="1772817"/>
            <a:ext cx="7892107" cy="4154984"/>
          </a:xfrm>
          <a:prstGeom prst="rect">
            <a:avLst/>
          </a:prstGeom>
          <a:noFill/>
        </p:spPr>
        <p:txBody>
          <a:bodyPr wrap="square" rtlCol="0">
            <a:spAutoFit/>
          </a:bodyPr>
          <a:lstStyle/>
          <a:p>
            <a:pPr marL="457200" indent="-457200">
              <a:buFont typeface="+mj-lt"/>
              <a:buAutoNum type="arabicParenR"/>
            </a:pPr>
            <a:r>
              <a:rPr lang="en-US" altLang="ja-JP" sz="2000" dirty="0"/>
              <a:t>.4</a:t>
            </a:r>
            <a:r>
              <a:rPr lang="ja-JP" altLang="en-US" sz="2000" dirty="0"/>
              <a:t>月</a:t>
            </a:r>
            <a:r>
              <a:rPr lang="en-US" altLang="ja-JP" sz="2000" dirty="0"/>
              <a:t>10</a:t>
            </a:r>
            <a:r>
              <a:rPr lang="ja-JP" altLang="en-US" sz="2000" dirty="0"/>
              <a:t>日</a:t>
            </a:r>
            <a:r>
              <a:rPr lang="en-US" altLang="ja-JP" sz="2000" dirty="0"/>
              <a:t>【</a:t>
            </a:r>
            <a:r>
              <a:rPr lang="ja-JP" altLang="en-US" sz="2000" dirty="0"/>
              <a:t>イントロダクション</a:t>
            </a:r>
            <a:r>
              <a:rPr lang="en-US" altLang="ja-JP" sz="2000" dirty="0"/>
              <a:t>】</a:t>
            </a:r>
            <a:r>
              <a:rPr lang="ja-JP" altLang="en-US" sz="2000" dirty="0"/>
              <a:t>今日の社会保障をめぐる話題★教科書：第</a:t>
            </a:r>
            <a:r>
              <a:rPr lang="en-US" altLang="ja-JP" sz="2000" dirty="0"/>
              <a:t>1</a:t>
            </a:r>
            <a:r>
              <a:rPr lang="ja-JP" altLang="en-US" sz="2000" dirty="0"/>
              <a:t>章現代社会と社会保障を読み、社会保障について考えてみよう。</a:t>
            </a:r>
          </a:p>
          <a:p>
            <a:pPr marL="457200" indent="-457200">
              <a:buFont typeface="+mj-lt"/>
              <a:buAutoNum type="arabicParenR"/>
            </a:pPr>
            <a:r>
              <a:rPr lang="en-US" altLang="ja-JP" sz="2000" dirty="0"/>
              <a:t> 4</a:t>
            </a:r>
            <a:r>
              <a:rPr lang="ja-JP" altLang="en-US" sz="2000" dirty="0"/>
              <a:t>月</a:t>
            </a:r>
            <a:r>
              <a:rPr lang="en-US" altLang="ja-JP" sz="2000" dirty="0"/>
              <a:t>17</a:t>
            </a:r>
            <a:r>
              <a:rPr lang="ja-JP" altLang="en-US" sz="2000" dirty="0"/>
              <a:t>日</a:t>
            </a:r>
            <a:r>
              <a:rPr lang="en-US" altLang="ja-JP" sz="2000" dirty="0"/>
              <a:t>【</a:t>
            </a:r>
            <a:r>
              <a:rPr lang="ja-JP" altLang="en-US" sz="2000" dirty="0"/>
              <a:t>少子高齢化・人口減少と社会保障</a:t>
            </a:r>
            <a:r>
              <a:rPr lang="en-US" altLang="ja-JP" sz="2000" dirty="0"/>
              <a:t>】</a:t>
            </a:r>
            <a:r>
              <a:rPr lang="ja-JP" altLang="en-US" sz="2000" dirty="0"/>
              <a:t>少子高齢化の動向 ★教科書：第１節人口動態の変化：</a:t>
            </a:r>
          </a:p>
          <a:p>
            <a:pPr marL="457200" indent="-457200">
              <a:buFont typeface="+mj-lt"/>
              <a:buAutoNum type="arabicParenR"/>
            </a:pPr>
            <a:r>
              <a:rPr lang="en-US" altLang="ja-JP" sz="2000" dirty="0"/>
              <a:t>4</a:t>
            </a:r>
            <a:r>
              <a:rPr lang="ja-JP" altLang="en-US" sz="2000" dirty="0"/>
              <a:t>月</a:t>
            </a:r>
            <a:r>
              <a:rPr lang="en-US" altLang="ja-JP" sz="2000" dirty="0"/>
              <a:t>24 </a:t>
            </a:r>
            <a:r>
              <a:rPr lang="ja-JP" altLang="en-US" sz="2000" dirty="0"/>
              <a:t>日</a:t>
            </a:r>
            <a:r>
              <a:rPr lang="en-US" altLang="ja-JP" sz="2000" dirty="0"/>
              <a:t>【</a:t>
            </a:r>
            <a:r>
              <a:rPr lang="ja-JP" altLang="en-US" sz="2000" dirty="0"/>
              <a:t>雇用・労働と社会保障</a:t>
            </a:r>
            <a:r>
              <a:rPr lang="en-US" altLang="ja-JP" sz="2000" dirty="0"/>
              <a:t>】</a:t>
            </a:r>
            <a:r>
              <a:rPr lang="ja-JP" altLang="en-US" sz="2000" dirty="0"/>
              <a:t>労働市場の変化、男女共同参画、ワークライフバランス★教科書：第２節第３節の経済環境・労働環境の変化</a:t>
            </a:r>
          </a:p>
          <a:p>
            <a:pPr marL="457200" indent="-457200">
              <a:buFont typeface="+mj-lt"/>
              <a:buAutoNum type="arabicParenR"/>
            </a:pPr>
            <a:r>
              <a:rPr lang="en-US" altLang="ja-JP" sz="2000" dirty="0"/>
              <a:t>5</a:t>
            </a:r>
            <a:r>
              <a:rPr lang="ja-JP" altLang="en-US" sz="2000" dirty="0"/>
              <a:t>月１日</a:t>
            </a:r>
            <a:r>
              <a:rPr lang="en-US" altLang="ja-JP" sz="2000" dirty="0"/>
              <a:t>【</a:t>
            </a:r>
            <a:r>
              <a:rPr lang="ja-JP" altLang="en-US" sz="2000" dirty="0"/>
              <a:t>社会保障の概念と範囲</a:t>
            </a:r>
            <a:r>
              <a:rPr lang="en-US" altLang="ja-JP" sz="2000" dirty="0"/>
              <a:t>】</a:t>
            </a:r>
            <a:r>
              <a:rPr lang="ja-JP" altLang="en-US" sz="2000" dirty="0"/>
              <a:t>社会保障制度とは？　★教科書：第２章第１節</a:t>
            </a:r>
            <a:endParaRPr lang="en-US" altLang="ja-JP" sz="2000" dirty="0"/>
          </a:p>
          <a:p>
            <a:pPr marL="457200" indent="-457200">
              <a:buFont typeface="+mj-lt"/>
              <a:buAutoNum type="arabicParenR"/>
            </a:pPr>
            <a:endParaRPr lang="ja-JP" altLang="en-US" sz="2000" dirty="0"/>
          </a:p>
          <a:p>
            <a:r>
              <a:rPr lang="ja-JP" altLang="en-US" sz="2000" dirty="0">
                <a:solidFill>
                  <a:srgbClr val="FF0000"/>
                </a:solidFill>
              </a:rPr>
              <a:t>★</a:t>
            </a:r>
            <a:r>
              <a:rPr lang="en-US" altLang="ja-JP" sz="2000" dirty="0">
                <a:solidFill>
                  <a:srgbClr val="FF0000"/>
                </a:solidFill>
              </a:rPr>
              <a:t>5</a:t>
            </a:r>
            <a:r>
              <a:rPr lang="ja-JP" altLang="en-US" sz="2000" dirty="0">
                <a:solidFill>
                  <a:srgbClr val="FF0000"/>
                </a:solidFill>
              </a:rPr>
              <a:t>月８日</a:t>
            </a:r>
            <a:r>
              <a:rPr lang="en-US" altLang="ja-JP" sz="2000" dirty="0">
                <a:solidFill>
                  <a:srgbClr val="FF0000"/>
                </a:solidFill>
              </a:rPr>
              <a:t>/15</a:t>
            </a:r>
            <a:r>
              <a:rPr lang="ja-JP" altLang="en-US" sz="2000" dirty="0">
                <a:solidFill>
                  <a:srgbClr val="FF0000"/>
                </a:solidFill>
              </a:rPr>
              <a:t>日は</a:t>
            </a:r>
            <a:r>
              <a:rPr lang="en-US" altLang="ja-JP" sz="2000" dirty="0">
                <a:solidFill>
                  <a:srgbClr val="FF0000"/>
                </a:solidFill>
              </a:rPr>
              <a:t>CM</a:t>
            </a:r>
            <a:r>
              <a:rPr lang="ja-JP" altLang="en-US" sz="2000" dirty="0">
                <a:solidFill>
                  <a:srgbClr val="FF0000"/>
                </a:solidFill>
              </a:rPr>
              <a:t>実習期間で２回お休み</a:t>
            </a:r>
          </a:p>
          <a:p>
            <a:endParaRPr lang="en-US" dirty="0">
              <a:solidFill>
                <a:srgbClr val="FF0000"/>
              </a:solidFill>
            </a:endParaRPr>
          </a:p>
        </p:txBody>
      </p:sp>
      <p:sp>
        <p:nvSpPr>
          <p:cNvPr id="2" name="スライド番号プレースホルダー 1">
            <a:extLst>
              <a:ext uri="{FF2B5EF4-FFF2-40B4-BE49-F238E27FC236}">
                <a16:creationId xmlns:a16="http://schemas.microsoft.com/office/drawing/2014/main" id="{323C1104-C837-B48E-6EE5-87BFBE9B5119}"/>
              </a:ext>
            </a:extLst>
          </p:cNvPr>
          <p:cNvSpPr>
            <a:spLocks noGrp="1"/>
          </p:cNvSpPr>
          <p:nvPr>
            <p:ph type="sldNum" sz="quarter" idx="12"/>
          </p:nvPr>
        </p:nvSpPr>
        <p:spPr/>
        <p:txBody>
          <a:bodyPr/>
          <a:lstStyle/>
          <a:p>
            <a:fld id="{A4CFD91F-0676-4D47-82C1-C8A098CDDACF}" type="slidenum">
              <a:rPr lang="en-US" altLang="ja-JP" smtClean="0"/>
              <a:pPr/>
              <a:t>10</a:t>
            </a:fld>
            <a:endParaRPr lang="en-US" altLang="ja-JP"/>
          </a:p>
        </p:txBody>
      </p:sp>
      <p:pic>
        <p:nvPicPr>
          <p:cNvPr id="2050" name="Picture 2" descr="「アイコン　カレンダー」の画像検索結果">
            <a:extLst>
              <a:ext uri="{FF2B5EF4-FFF2-40B4-BE49-F238E27FC236}">
                <a16:creationId xmlns:a16="http://schemas.microsoft.com/office/drawing/2014/main" id="{DF25A7C3-CD1B-8024-14D7-C2E026271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797152"/>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360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④</a:t>
            </a:r>
            <a:r>
              <a:rPr lang="en-US" altLang="ja-JP" sz="3200" dirty="0">
                <a:ea typeface="ＭＳ Ｐゴシック" charset="-128"/>
                <a:cs typeface="ＭＳ Ｐゴシック" charset="-128"/>
              </a:rPr>
              <a:t>-2</a:t>
            </a:r>
            <a:r>
              <a:rPr lang="ja-JP" altLang="en-US" sz="32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971600" y="1916832"/>
            <a:ext cx="7344817" cy="3785652"/>
          </a:xfrm>
          <a:prstGeom prst="rect">
            <a:avLst/>
          </a:prstGeom>
          <a:noFill/>
        </p:spPr>
        <p:txBody>
          <a:bodyPr wrap="square" rtlCol="0">
            <a:spAutoFit/>
          </a:bodyPr>
          <a:lstStyle/>
          <a:p>
            <a:pPr marL="457200" indent="-457200">
              <a:buFont typeface="+mj-lt"/>
              <a:buAutoNum type="arabicParenR" startAt="5"/>
            </a:pPr>
            <a:r>
              <a:rPr lang="en-US" altLang="ja-JP" sz="2000" dirty="0"/>
              <a:t>5</a:t>
            </a:r>
            <a:r>
              <a:rPr lang="ja-JP" altLang="en-US" sz="2000" dirty="0"/>
              <a:t>月</a:t>
            </a:r>
            <a:r>
              <a:rPr lang="en-US" altLang="ja-JP" sz="2000" dirty="0"/>
              <a:t>22</a:t>
            </a:r>
            <a:r>
              <a:rPr lang="ja-JP" altLang="en-US" sz="2000" dirty="0"/>
              <a:t>日</a:t>
            </a:r>
            <a:r>
              <a:rPr lang="en-US" altLang="ja-JP" sz="2000" dirty="0"/>
              <a:t>【</a:t>
            </a:r>
            <a:r>
              <a:rPr lang="ja-JP" altLang="en-US" sz="2000" dirty="0"/>
              <a:t>社会保障の意義と役割</a:t>
            </a:r>
            <a:r>
              <a:rPr lang="en-US" altLang="ja-JP" sz="2000" dirty="0"/>
              <a:t>】</a:t>
            </a:r>
            <a:r>
              <a:rPr lang="ja-JP" altLang="en-US" sz="2000" dirty="0"/>
              <a:t>個人の人生と社会保障・社会保障の社会的役割★教科書：第２章第２節</a:t>
            </a:r>
          </a:p>
          <a:p>
            <a:pPr marL="457200" indent="-457200">
              <a:buFont typeface="+mj-lt"/>
              <a:buAutoNum type="arabicParenR" startAt="5"/>
            </a:pPr>
            <a:r>
              <a:rPr lang="en-US" altLang="ja-JP" sz="2000" dirty="0"/>
              <a:t>5</a:t>
            </a:r>
            <a:r>
              <a:rPr lang="ja-JP" altLang="en-US" sz="2000" dirty="0"/>
              <a:t>月</a:t>
            </a:r>
            <a:r>
              <a:rPr lang="en-US" altLang="ja-JP" sz="2000" dirty="0"/>
              <a:t>29 </a:t>
            </a:r>
            <a:r>
              <a:rPr lang="ja-JP" altLang="en-US" sz="2000" dirty="0"/>
              <a:t>日</a:t>
            </a:r>
            <a:r>
              <a:rPr lang="en-US" altLang="ja-JP" sz="2000" dirty="0"/>
              <a:t>【</a:t>
            </a:r>
            <a:r>
              <a:rPr lang="ja-JP" altLang="en-US" sz="2000" dirty="0"/>
              <a:t>社会保障の理念と対象</a:t>
            </a:r>
            <a:r>
              <a:rPr lang="en-US" altLang="ja-JP" sz="2000" dirty="0"/>
              <a:t>】</a:t>
            </a:r>
            <a:r>
              <a:rPr lang="ja-JP" altLang="en-US" sz="2000" dirty="0"/>
              <a:t>福祉国家、基本的人権と社会保障の関係★教科書：第２章第３節と第４節</a:t>
            </a:r>
          </a:p>
          <a:p>
            <a:pPr marL="457200" indent="-457200">
              <a:buFont typeface="+mj-lt"/>
              <a:buAutoNum type="arabicParenR" startAt="5"/>
            </a:pPr>
            <a:r>
              <a:rPr lang="en-US" altLang="ja-JP" sz="2000" dirty="0"/>
              <a:t> 6</a:t>
            </a:r>
            <a:r>
              <a:rPr lang="ja-JP" altLang="en-US" sz="2000" dirty="0"/>
              <a:t>月</a:t>
            </a:r>
            <a:r>
              <a:rPr lang="en-US" altLang="ja-JP" sz="2000" dirty="0"/>
              <a:t>5</a:t>
            </a:r>
            <a:r>
              <a:rPr lang="ja-JP" altLang="en-US" sz="2000" dirty="0"/>
              <a:t>日</a:t>
            </a:r>
            <a:r>
              <a:rPr lang="en-US" altLang="ja-JP" sz="2000" dirty="0"/>
              <a:t>【</a:t>
            </a:r>
            <a:r>
              <a:rPr lang="ja-JP" altLang="en-US" sz="2000" dirty="0"/>
              <a:t>欧米の社会保障の歴史</a:t>
            </a:r>
            <a:r>
              <a:rPr lang="en-US" altLang="ja-JP" sz="2000" dirty="0"/>
              <a:t>】</a:t>
            </a:r>
            <a:r>
              <a:rPr lang="ja-JP" altLang="en-US" sz="2000" dirty="0"/>
              <a:t>イギリス、ドイツ、アメリカの制度とその歴史的変遷</a:t>
            </a:r>
            <a:r>
              <a:rPr lang="en-US" altLang="ja-JP" sz="2000" dirty="0"/>
              <a:t>, ★</a:t>
            </a:r>
            <a:r>
              <a:rPr lang="ja-JP" altLang="en-US" sz="2000" dirty="0"/>
              <a:t>教科書：第２章第５節の前半</a:t>
            </a:r>
          </a:p>
          <a:p>
            <a:pPr marL="457200" indent="-457200">
              <a:buFont typeface="+mj-lt"/>
              <a:buAutoNum type="arabicParenR" startAt="5"/>
            </a:pPr>
            <a:r>
              <a:rPr lang="en-US" altLang="ja-JP" sz="2000" dirty="0"/>
              <a:t>6</a:t>
            </a:r>
            <a:r>
              <a:rPr lang="ja-JP" altLang="en-US" sz="2000" dirty="0"/>
              <a:t>月</a:t>
            </a:r>
            <a:r>
              <a:rPr lang="en-US" altLang="ja-JP" sz="2000" dirty="0"/>
              <a:t>12</a:t>
            </a:r>
            <a:r>
              <a:rPr lang="ja-JP" altLang="en-US" sz="2000" dirty="0"/>
              <a:t>日</a:t>
            </a:r>
            <a:r>
              <a:rPr lang="en-US" altLang="ja-JP" sz="2000" dirty="0"/>
              <a:t>【</a:t>
            </a:r>
            <a:r>
              <a:rPr lang="ja-JP" altLang="en-US" sz="2000" dirty="0"/>
              <a:t>日本の社会保障の歴史</a:t>
            </a:r>
            <a:r>
              <a:rPr lang="en-US" altLang="ja-JP" sz="2000" dirty="0"/>
              <a:t>】</a:t>
            </a:r>
            <a:r>
              <a:rPr lang="ja-JP" altLang="en-US" sz="2000" dirty="0"/>
              <a:t>日本の社会保障制度とその歴史的変遷★教科書：第２章第５節の後半、日本のところ</a:t>
            </a:r>
          </a:p>
          <a:p>
            <a:pPr marL="457200" indent="-457200">
              <a:buFont typeface="+mj-lt"/>
              <a:buAutoNum type="arabicParenR" startAt="5"/>
            </a:pPr>
            <a:r>
              <a:rPr lang="en-US" altLang="ja-JP" sz="2000" dirty="0"/>
              <a:t> 6</a:t>
            </a:r>
            <a:r>
              <a:rPr lang="ja-JP" altLang="en-US" sz="2000" dirty="0"/>
              <a:t>月</a:t>
            </a:r>
            <a:r>
              <a:rPr lang="en-US" altLang="ja-JP" sz="2000" dirty="0"/>
              <a:t>19</a:t>
            </a:r>
            <a:r>
              <a:rPr lang="ja-JP" altLang="en-US" sz="2000" dirty="0"/>
              <a:t>日</a:t>
            </a:r>
            <a:r>
              <a:rPr lang="en-US" altLang="ja-JP" sz="2000" dirty="0"/>
              <a:t>【</a:t>
            </a:r>
            <a:r>
              <a:rPr lang="ja-JP" altLang="en-US" sz="2000" dirty="0"/>
              <a:t>社会保障の財源と給付</a:t>
            </a:r>
            <a:r>
              <a:rPr lang="en-US" altLang="ja-JP" sz="2000" dirty="0"/>
              <a:t>】</a:t>
            </a:r>
            <a:r>
              <a:rPr lang="ja-JP" altLang="en-US" sz="2000" dirty="0"/>
              <a:t>社会保障と国民経済との関係、社会保障の財源 ★教科書：第３章第１節と第２節</a:t>
            </a:r>
          </a:p>
          <a:p>
            <a:pPr marL="457200" indent="-457200">
              <a:buFont typeface="+mj-lt"/>
              <a:buAutoNum type="arabicParenR" startAt="5"/>
            </a:pPr>
            <a:r>
              <a:rPr lang="en-US" altLang="ja-JP" sz="2000" dirty="0"/>
              <a:t>10. 6</a:t>
            </a:r>
            <a:r>
              <a:rPr lang="ja-JP" altLang="en-US" sz="2000" dirty="0"/>
              <a:t>月</a:t>
            </a:r>
            <a:r>
              <a:rPr lang="en-US" altLang="ja-JP" sz="2000" dirty="0"/>
              <a:t>26</a:t>
            </a:r>
            <a:r>
              <a:rPr lang="ja-JP" altLang="en-US" sz="2000" dirty="0"/>
              <a:t>日</a:t>
            </a:r>
            <a:r>
              <a:rPr lang="en-US" altLang="ja-JP" sz="2000" dirty="0"/>
              <a:t>【</a:t>
            </a:r>
            <a:r>
              <a:rPr lang="ja-JP" altLang="en-US" sz="2000" dirty="0"/>
              <a:t>国民負担率と社会保障財政</a:t>
            </a:r>
            <a:r>
              <a:rPr lang="en-US" altLang="ja-JP" sz="2000" dirty="0"/>
              <a:t>】</a:t>
            </a:r>
            <a:r>
              <a:rPr lang="ja-JP" altLang="en-US" sz="2000" dirty="0"/>
              <a:t>国民負担率の定義と水準、推移★教科書：　第３章第３節と第４節</a:t>
            </a:r>
          </a:p>
        </p:txBody>
      </p:sp>
      <p:sp>
        <p:nvSpPr>
          <p:cNvPr id="2" name="スライド番号プレースホルダー 1">
            <a:extLst>
              <a:ext uri="{FF2B5EF4-FFF2-40B4-BE49-F238E27FC236}">
                <a16:creationId xmlns:a16="http://schemas.microsoft.com/office/drawing/2014/main" id="{F45B6159-027B-7B8D-31FE-C341333BDB51}"/>
              </a:ext>
            </a:extLst>
          </p:cNvPr>
          <p:cNvSpPr>
            <a:spLocks noGrp="1"/>
          </p:cNvSpPr>
          <p:nvPr>
            <p:ph type="sldNum" sz="quarter" idx="12"/>
          </p:nvPr>
        </p:nvSpPr>
        <p:spPr/>
        <p:txBody>
          <a:bodyPr/>
          <a:lstStyle/>
          <a:p>
            <a:fld id="{A4CFD91F-0676-4D47-82C1-C8A098CDDACF}" type="slidenum">
              <a:rPr lang="en-US" altLang="ja-JP" smtClean="0"/>
              <a:pPr/>
              <a:t>11</a:t>
            </a:fld>
            <a:endParaRPr lang="en-US" altLang="ja-JP"/>
          </a:p>
        </p:txBody>
      </p:sp>
      <p:pic>
        <p:nvPicPr>
          <p:cNvPr id="5" name="Picture 2" descr="「アイコン　カレンダー」の画像検索結果">
            <a:extLst>
              <a:ext uri="{FF2B5EF4-FFF2-40B4-BE49-F238E27FC236}">
                <a16:creationId xmlns:a16="http://schemas.microsoft.com/office/drawing/2014/main" id="{BC4E8125-FC5E-F503-B33B-1371F1790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797152"/>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778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a:t>
            </a:r>
            <a:r>
              <a:rPr lang="ja-JP" altLang="en-US" sz="4000" dirty="0">
                <a:ea typeface="ＭＳ Ｐゴシック" charset="-128"/>
                <a:cs typeface="ＭＳ Ｐゴシック" charset="-128"/>
              </a:rPr>
              <a:t> ④</a:t>
            </a:r>
            <a:r>
              <a:rPr lang="en-US" altLang="ja-JP" sz="3200" dirty="0">
                <a:ea typeface="ＭＳ Ｐゴシック" charset="-128"/>
                <a:cs typeface="ＭＳ Ｐゴシック" charset="-128"/>
              </a:rPr>
              <a:t>-3</a:t>
            </a:r>
            <a:r>
              <a:rPr lang="ja-JP" altLang="en-US" sz="3200" dirty="0"/>
              <a:t>講義計画</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574675" y="1628801"/>
            <a:ext cx="7813749" cy="4739759"/>
          </a:xfrm>
          <a:prstGeom prst="rect">
            <a:avLst/>
          </a:prstGeom>
          <a:noFill/>
        </p:spPr>
        <p:txBody>
          <a:bodyPr wrap="square" rtlCol="0">
            <a:spAutoFit/>
          </a:bodyPr>
          <a:lstStyle/>
          <a:p>
            <a:pPr marL="457200" indent="-457200">
              <a:buFont typeface="+mj-lt"/>
              <a:buAutoNum type="arabicParenR" startAt="11"/>
            </a:pPr>
            <a:r>
              <a:rPr lang="en-US" altLang="ja-JP" sz="2000" dirty="0"/>
              <a:t>7</a:t>
            </a:r>
            <a:r>
              <a:rPr lang="ja-JP" altLang="en-US" sz="2000" dirty="0"/>
              <a:t>月</a:t>
            </a:r>
            <a:r>
              <a:rPr lang="en-US" altLang="ja-JP" sz="2000" dirty="0"/>
              <a:t>3</a:t>
            </a:r>
            <a:r>
              <a:rPr lang="ja-JP" altLang="en-US" sz="2000" dirty="0"/>
              <a:t>日</a:t>
            </a:r>
            <a:r>
              <a:rPr lang="en-US" altLang="ja-JP" sz="2000" dirty="0"/>
              <a:t>【</a:t>
            </a:r>
            <a:r>
              <a:rPr lang="ja-JP" altLang="en-US" sz="2000" dirty="0"/>
              <a:t>社会保険の概念と範囲</a:t>
            </a:r>
            <a:r>
              <a:rPr lang="en-US" altLang="ja-JP" sz="2000" dirty="0"/>
              <a:t>】</a:t>
            </a:r>
            <a:r>
              <a:rPr lang="ja-JP" altLang="en-US" sz="2000" dirty="0"/>
              <a:t>年金保険、医療保険、介護保険と被用者の社会保険 ★教科書：第４章第１節</a:t>
            </a:r>
          </a:p>
          <a:p>
            <a:pPr marL="457200" indent="-457200">
              <a:buFont typeface="+mj-lt"/>
              <a:buAutoNum type="arabicParenR" startAt="11"/>
            </a:pPr>
            <a:r>
              <a:rPr lang="en-US" altLang="ja-JP" sz="2000" dirty="0"/>
              <a:t>7</a:t>
            </a:r>
            <a:r>
              <a:rPr lang="ja-JP" altLang="en-US" sz="2000" dirty="0"/>
              <a:t>月</a:t>
            </a:r>
            <a:r>
              <a:rPr lang="en-US" altLang="ja-JP" sz="2000" dirty="0"/>
              <a:t>10</a:t>
            </a:r>
            <a:r>
              <a:rPr lang="ja-JP" altLang="en-US" sz="2000" dirty="0"/>
              <a:t>日</a:t>
            </a:r>
            <a:r>
              <a:rPr lang="en-US" altLang="ja-JP" sz="2000" dirty="0"/>
              <a:t>【</a:t>
            </a:r>
            <a:r>
              <a:rPr lang="ja-JP" altLang="en-US" sz="2000" dirty="0"/>
              <a:t>社会扶助の概念と範囲</a:t>
            </a:r>
            <a:r>
              <a:rPr lang="en-US" altLang="ja-JP" sz="2000" dirty="0"/>
              <a:t>】</a:t>
            </a:r>
            <a:r>
              <a:rPr lang="ja-JP" altLang="en-US" sz="2000" dirty="0"/>
              <a:t>公的扶助、社会手当、自助・共助・公助★教科書：第４章第２節</a:t>
            </a:r>
          </a:p>
          <a:p>
            <a:pPr marL="457200" indent="-457200">
              <a:buFont typeface="+mj-lt"/>
              <a:buAutoNum type="arabicParenR" startAt="11"/>
            </a:pPr>
            <a:r>
              <a:rPr lang="en-US" altLang="ja-JP" sz="2000" dirty="0"/>
              <a:t>7</a:t>
            </a:r>
            <a:r>
              <a:rPr lang="ja-JP" altLang="en-US" sz="2000" dirty="0"/>
              <a:t>月</a:t>
            </a:r>
            <a:r>
              <a:rPr lang="en-US" altLang="ja-JP" sz="2000" dirty="0"/>
              <a:t>17</a:t>
            </a:r>
            <a:r>
              <a:rPr lang="ja-JP" altLang="en-US" sz="2000" dirty="0"/>
              <a:t>日</a:t>
            </a:r>
            <a:r>
              <a:rPr lang="en-US" altLang="ja-JP" sz="2000" dirty="0"/>
              <a:t>【</a:t>
            </a:r>
            <a:r>
              <a:rPr lang="ja-JP" altLang="en-US" sz="2000" dirty="0"/>
              <a:t>公的保険と民間保険の関係</a:t>
            </a:r>
            <a:r>
              <a:rPr lang="en-US" altLang="ja-JP" sz="2000" dirty="0"/>
              <a:t>】</a:t>
            </a:r>
            <a:r>
              <a:rPr lang="ja-JP" altLang="en-US" sz="2000" dirty="0"/>
              <a:t>民間保険、企業年金、個人年金の概要　</a:t>
            </a:r>
            <a:r>
              <a:rPr lang="en-US" altLang="ja-JP" sz="2000" dirty="0"/>
              <a:t>[</a:t>
            </a:r>
            <a:r>
              <a:rPr lang="ja-JP" altLang="en-US" sz="2000" dirty="0"/>
              <a:t>講義］★教科書：第４章第３節</a:t>
            </a:r>
          </a:p>
          <a:p>
            <a:pPr marL="457200" indent="-457200">
              <a:buFont typeface="+mj-lt"/>
              <a:buAutoNum type="arabicParenR" startAt="11"/>
            </a:pPr>
            <a:r>
              <a:rPr lang="en-US" altLang="ja-JP" sz="2000" dirty="0"/>
              <a:t>7</a:t>
            </a:r>
            <a:r>
              <a:rPr lang="ja-JP" altLang="en-US" sz="2000" dirty="0"/>
              <a:t>月</a:t>
            </a:r>
            <a:r>
              <a:rPr lang="en-US" altLang="ja-JP" sz="2000" dirty="0"/>
              <a:t>24</a:t>
            </a:r>
            <a:r>
              <a:rPr lang="ja-JP" altLang="en-US" sz="2000" dirty="0"/>
              <a:t>日</a:t>
            </a:r>
            <a:r>
              <a:rPr lang="en-US" altLang="ja-JP" sz="2000" dirty="0"/>
              <a:t>【</a:t>
            </a:r>
            <a:r>
              <a:rPr lang="ja-JP" altLang="en-US" sz="2000" dirty="0"/>
              <a:t>社会保障の現代的動向</a:t>
            </a:r>
            <a:r>
              <a:rPr lang="en-US" altLang="ja-JP" sz="2000" dirty="0"/>
              <a:t>】</a:t>
            </a:r>
            <a:r>
              <a:rPr lang="ja-JP" altLang="en-US" sz="2000" dirty="0"/>
              <a:t>社会保障制度改革、地域共生社会の実現に向けて★ネットで「全世代型社会保障改革」や「異次元の少子化対策」について調べてみよう。</a:t>
            </a:r>
          </a:p>
          <a:p>
            <a:pPr marL="457200" indent="-457200">
              <a:buFont typeface="+mj-lt"/>
              <a:buAutoNum type="arabicParenR" startAt="11"/>
            </a:pPr>
            <a:r>
              <a:rPr lang="en-US" altLang="ja-JP" sz="2000" dirty="0"/>
              <a:t>15. 7</a:t>
            </a:r>
            <a:r>
              <a:rPr lang="ja-JP" altLang="en-US" sz="2000" dirty="0"/>
              <a:t>月</a:t>
            </a:r>
            <a:r>
              <a:rPr lang="en-US" altLang="ja-JP" sz="2000" dirty="0"/>
              <a:t>31</a:t>
            </a:r>
            <a:r>
              <a:rPr lang="ja-JP" altLang="en-US" sz="2000" dirty="0"/>
              <a:t>日</a:t>
            </a:r>
            <a:r>
              <a:rPr lang="en-US" altLang="ja-JP" sz="2000" dirty="0"/>
              <a:t>【</a:t>
            </a:r>
            <a:r>
              <a:rPr lang="ja-JP" altLang="en-US" sz="2000" dirty="0"/>
              <a:t>総括</a:t>
            </a:r>
            <a:r>
              <a:rPr lang="en-US" altLang="ja-JP" sz="2000" dirty="0"/>
              <a:t>】</a:t>
            </a:r>
            <a:r>
              <a:rPr lang="ja-JP" altLang="en-US" sz="2000" dirty="0"/>
              <a:t>前期講義のまとめ　</a:t>
            </a:r>
            <a:endParaRPr lang="en-US" altLang="ja-JP" sz="2000" dirty="0"/>
          </a:p>
          <a:p>
            <a:endParaRPr lang="en-US" altLang="ja-JP" sz="2000" dirty="0">
              <a:solidFill>
                <a:srgbClr val="FF0000"/>
              </a:solidFill>
            </a:endParaRPr>
          </a:p>
          <a:p>
            <a:r>
              <a:rPr lang="ja-JP" altLang="en-US" sz="2000" dirty="0">
                <a:solidFill>
                  <a:srgbClr val="FF0000"/>
                </a:solidFill>
              </a:rPr>
              <a:t>★多分、</a:t>
            </a:r>
            <a:r>
              <a:rPr lang="en-US" altLang="ja-JP" sz="2000" dirty="0">
                <a:solidFill>
                  <a:srgbClr val="FF0000"/>
                </a:solidFill>
              </a:rPr>
              <a:t>8</a:t>
            </a:r>
            <a:r>
              <a:rPr lang="ja-JP" altLang="en-US" sz="2000" dirty="0">
                <a:solidFill>
                  <a:srgbClr val="FF0000"/>
                </a:solidFill>
              </a:rPr>
              <a:t>月</a:t>
            </a:r>
            <a:r>
              <a:rPr lang="en-US" altLang="ja-JP" sz="2000" dirty="0">
                <a:solidFill>
                  <a:srgbClr val="FF0000"/>
                </a:solidFill>
              </a:rPr>
              <a:t>9</a:t>
            </a:r>
            <a:r>
              <a:rPr lang="ja-JP" altLang="en-US" sz="2000" dirty="0">
                <a:solidFill>
                  <a:srgbClr val="FF0000"/>
                </a:solidFill>
              </a:rPr>
              <a:t>日定期試験となると思います</a:t>
            </a:r>
            <a:r>
              <a:rPr lang="ja-JP" altLang="en-US" sz="2000" dirty="0"/>
              <a:t>。</a:t>
            </a:r>
            <a:endParaRPr lang="en-US" altLang="ja-JP" sz="2000" dirty="0"/>
          </a:p>
          <a:p>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dirty="0"/>
              <a:t>　</a:t>
            </a:r>
          </a:p>
          <a:p>
            <a:endParaRPr lang="en-US" dirty="0"/>
          </a:p>
        </p:txBody>
      </p:sp>
      <p:sp>
        <p:nvSpPr>
          <p:cNvPr id="2" name="スライド番号プレースホルダー 1">
            <a:extLst>
              <a:ext uri="{FF2B5EF4-FFF2-40B4-BE49-F238E27FC236}">
                <a16:creationId xmlns:a16="http://schemas.microsoft.com/office/drawing/2014/main" id="{DF3B337F-4723-0CD3-C2A1-3D100AF14497}"/>
              </a:ext>
            </a:extLst>
          </p:cNvPr>
          <p:cNvSpPr>
            <a:spLocks noGrp="1"/>
          </p:cNvSpPr>
          <p:nvPr>
            <p:ph type="sldNum" sz="quarter" idx="12"/>
          </p:nvPr>
        </p:nvSpPr>
        <p:spPr/>
        <p:txBody>
          <a:bodyPr/>
          <a:lstStyle/>
          <a:p>
            <a:fld id="{A4CFD91F-0676-4D47-82C1-C8A098CDDACF}" type="slidenum">
              <a:rPr lang="en-US" altLang="ja-JP" smtClean="0"/>
              <a:pPr/>
              <a:t>12</a:t>
            </a:fld>
            <a:endParaRPr lang="en-US" altLang="ja-JP"/>
          </a:p>
        </p:txBody>
      </p:sp>
      <p:pic>
        <p:nvPicPr>
          <p:cNvPr id="3" name="Picture 2" descr="「アイコン　カレンダー」の画像検索結果">
            <a:extLst>
              <a:ext uri="{FF2B5EF4-FFF2-40B4-BE49-F238E27FC236}">
                <a16:creationId xmlns:a16="http://schemas.microsoft.com/office/drawing/2014/main" id="{5EC63ADD-44C4-01AF-0139-D0C6BF0AA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938850"/>
            <a:ext cx="826081" cy="82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1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574675" y="304801"/>
            <a:ext cx="6733629" cy="1061362"/>
          </a:xfrm>
        </p:spPr>
        <p:txBody>
          <a:bodyPr anchor="ctr" anchorCtr="1"/>
          <a:lstStyle/>
          <a:p>
            <a:pPr algn="ctr" eaLnBrk="1" hangingPunct="1"/>
            <a:r>
              <a:rPr lang="ja-JP" altLang="en-US" sz="3600" dirty="0">
                <a:latin typeface="+mn-lt"/>
                <a:ea typeface="ＭＳ Ｐゴシック" charset="-128"/>
                <a:cs typeface="ＭＳ Ｐゴシック" charset="-128"/>
              </a:rPr>
              <a:t>３．</a:t>
            </a:r>
            <a:r>
              <a:rPr lang="en-US" altLang="ja-JP" sz="3200" dirty="0">
                <a:ea typeface="ＭＳ Ｐゴシック" charset="-128"/>
                <a:cs typeface="ＭＳ Ｐゴシック" charset="-128"/>
              </a:rPr>
              <a:t>【</a:t>
            </a:r>
            <a:r>
              <a:rPr lang="ja-JP" altLang="en-US" sz="3200" dirty="0">
                <a:ea typeface="ＭＳ Ｐゴシック" charset="-128"/>
                <a:cs typeface="ＭＳ Ｐゴシック" charset="-128"/>
              </a:rPr>
              <a:t>この講義について</a:t>
            </a:r>
            <a:r>
              <a:rPr lang="en-US" altLang="ja-JP" sz="3200" dirty="0">
                <a:ea typeface="ＭＳ Ｐゴシック" charset="-128"/>
                <a:cs typeface="ＭＳ Ｐゴシック" charset="-128"/>
              </a:rPr>
              <a:t>】</a:t>
            </a:r>
            <a:r>
              <a:rPr lang="ja-JP" altLang="en-US" sz="3200" dirty="0">
                <a:ea typeface="ＭＳ Ｐゴシック" charset="-128"/>
                <a:cs typeface="ＭＳ Ｐゴシック" charset="-128"/>
              </a:rPr>
              <a:t>　</a:t>
            </a:r>
            <a:r>
              <a:rPr lang="ja-JP" altLang="en-US" sz="2400" dirty="0">
                <a:latin typeface="+mn-lt"/>
                <a:ea typeface="ＭＳ Ｐゴシック" charset="-128"/>
                <a:cs typeface="ＭＳ Ｐゴシック" charset="-128"/>
              </a:rPr>
              <a:t>⑤</a:t>
            </a:r>
            <a:r>
              <a:rPr lang="zh-TW" altLang="en-US" sz="2400" dirty="0">
                <a:latin typeface="+mn-lt"/>
                <a:ea typeface="ＭＳ Ｐゴシック" charset="-128"/>
                <a:cs typeface="ＭＳ Ｐゴシック" charset="-128"/>
              </a:rPr>
              <a:t>成績評価方法</a:t>
            </a:r>
            <a:endParaRPr lang="ja-JP" altLang="en-US" sz="3600" dirty="0">
              <a:latin typeface="+mn-lt"/>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609600" y="1700809"/>
            <a:ext cx="8210872" cy="4401205"/>
          </a:xfrm>
          <a:prstGeom prst="rect">
            <a:avLst/>
          </a:prstGeom>
          <a:noFill/>
        </p:spPr>
        <p:txBody>
          <a:bodyPr wrap="square" rtlCol="0">
            <a:spAutoFit/>
          </a:bodyPr>
          <a:lstStyle/>
          <a:p>
            <a:r>
              <a:rPr lang="en-US" altLang="ja-JP" sz="2000" dirty="0"/>
              <a:t>1.</a:t>
            </a:r>
            <a:r>
              <a:rPr lang="ja-JP" altLang="en-US" sz="2000" dirty="0"/>
              <a:t>リアクションペーパーの内容：</a:t>
            </a:r>
            <a:r>
              <a:rPr lang="en-US" altLang="ja-JP" sz="2000" dirty="0"/>
              <a:t>20</a:t>
            </a:r>
            <a:r>
              <a:rPr lang="ja-JP" altLang="en-US" sz="2000" dirty="0"/>
              <a:t>％（各回の授業で学んだポイントを整理の上、自身の意見を加えて提出してもらいます）。</a:t>
            </a:r>
            <a:r>
              <a:rPr lang="ja-JP" altLang="en-US" sz="2000" dirty="0">
                <a:solidFill>
                  <a:srgbClr val="FF0000"/>
                </a:solidFill>
              </a:rPr>
              <a:t>★本日分はアンケート</a:t>
            </a:r>
            <a:r>
              <a:rPr lang="ja-JP" altLang="en-US" sz="2000" dirty="0"/>
              <a:t>。</a:t>
            </a:r>
            <a:r>
              <a:rPr lang="en-US" altLang="ja-JP" sz="2000" dirty="0"/>
              <a:t>100</a:t>
            </a:r>
            <a:r>
              <a:rPr lang="ja-JP" altLang="en-US" sz="2000" dirty="0"/>
              <a:t>点満点☓</a:t>
            </a:r>
            <a:r>
              <a:rPr lang="en-US" altLang="ja-JP" sz="2000" dirty="0"/>
              <a:t>0.2 =20 </a:t>
            </a:r>
            <a:r>
              <a:rPr lang="ja-JP" altLang="en-US" sz="2000" dirty="0"/>
              <a:t>点</a:t>
            </a:r>
            <a:r>
              <a:rPr lang="en-US" altLang="ja-JP" sz="2000" dirty="0"/>
              <a:t>÷15</a:t>
            </a:r>
            <a:r>
              <a:rPr lang="ja-JP" altLang="en-US" sz="2000" dirty="0"/>
              <a:t>＝</a:t>
            </a:r>
            <a:r>
              <a:rPr lang="en-US" altLang="ja-JP" sz="2000" dirty="0">
                <a:solidFill>
                  <a:srgbClr val="FF0000"/>
                </a:solidFill>
              </a:rPr>
              <a:t>1</a:t>
            </a:r>
            <a:r>
              <a:rPr lang="ja-JP" altLang="en-US" sz="2000" dirty="0">
                <a:solidFill>
                  <a:srgbClr val="FF0000"/>
                </a:solidFill>
              </a:rPr>
              <a:t>回</a:t>
            </a:r>
            <a:r>
              <a:rPr lang="en-US" altLang="ja-JP" sz="2000" dirty="0">
                <a:solidFill>
                  <a:srgbClr val="FF0000"/>
                </a:solidFill>
              </a:rPr>
              <a:t>1.3</a:t>
            </a:r>
            <a:r>
              <a:rPr lang="ja-JP" altLang="en-US" sz="2000" dirty="0">
                <a:solidFill>
                  <a:srgbClr val="FF0000"/>
                </a:solidFill>
              </a:rPr>
              <a:t>点</a:t>
            </a:r>
            <a:r>
              <a:rPr lang="ja-JP" altLang="en-US" sz="2000" dirty="0"/>
              <a:t>です。</a:t>
            </a:r>
            <a:r>
              <a:rPr lang="en-US" altLang="ja-JP" sz="2000" dirty="0">
                <a:solidFill>
                  <a:srgbClr val="FF0000"/>
                </a:solidFill>
              </a:rPr>
              <a:t>15</a:t>
            </a:r>
            <a:r>
              <a:rPr lang="ja-JP" altLang="en-US" sz="2000" dirty="0">
                <a:solidFill>
                  <a:srgbClr val="FF0000"/>
                </a:solidFill>
              </a:rPr>
              <a:t>回出せば</a:t>
            </a:r>
            <a:r>
              <a:rPr lang="en-US" altLang="ja-JP" sz="2000" dirty="0">
                <a:solidFill>
                  <a:srgbClr val="FF0000"/>
                </a:solidFill>
              </a:rPr>
              <a:t>20</a:t>
            </a:r>
            <a:r>
              <a:rPr lang="ja-JP" altLang="en-US" sz="2000" dirty="0">
                <a:solidFill>
                  <a:srgbClr val="FF0000"/>
                </a:solidFill>
              </a:rPr>
              <a:t>点</a:t>
            </a:r>
            <a:endParaRPr lang="en-US" altLang="ja-JP" sz="2000" dirty="0">
              <a:solidFill>
                <a:srgbClr val="FF0000"/>
              </a:solidFill>
            </a:endParaRPr>
          </a:p>
          <a:p>
            <a:endParaRPr lang="ja-JP" altLang="en-US" sz="2000" dirty="0"/>
          </a:p>
          <a:p>
            <a:r>
              <a:rPr lang="en-US" altLang="ja-JP" sz="2000" dirty="0"/>
              <a:t>2.</a:t>
            </a:r>
            <a:r>
              <a:rPr lang="ja-JP" altLang="en-US" sz="2000" dirty="0"/>
              <a:t>定期試験：</a:t>
            </a:r>
            <a:r>
              <a:rPr lang="en-US" altLang="ja-JP" sz="2000" dirty="0"/>
              <a:t>80</a:t>
            </a:r>
            <a:r>
              <a:rPr lang="ja-JP" altLang="en-US" sz="2000" dirty="0"/>
              <a:t>％ </a:t>
            </a:r>
            <a:r>
              <a:rPr lang="en-US" altLang="ja-JP" sz="2000" dirty="0"/>
              <a:t>(</a:t>
            </a:r>
            <a:r>
              <a:rPr lang="ja-JP" altLang="en-US" sz="2000" dirty="0"/>
              <a:t>国家試験に出そうな問題を中心に出します。定期試験の問題は</a:t>
            </a:r>
            <a:r>
              <a:rPr lang="en-US" altLang="ja-JP" sz="2000" dirty="0"/>
              <a:t>100</a:t>
            </a:r>
            <a:r>
              <a:rPr lang="ja-JP" altLang="en-US" sz="2000" dirty="0"/>
              <a:t>点満点で採点。リアクションペーペーとの関係で成績全体の</a:t>
            </a:r>
            <a:r>
              <a:rPr lang="en-US" altLang="ja-JP" sz="2000" dirty="0"/>
              <a:t>80</a:t>
            </a:r>
            <a:r>
              <a:rPr lang="ja-JP" altLang="en-US" sz="2000" dirty="0"/>
              <a:t>点の評価になります。</a:t>
            </a:r>
            <a:r>
              <a:rPr lang="ja-JP" altLang="en-US" sz="2000" dirty="0">
                <a:solidFill>
                  <a:srgbClr val="FF0000"/>
                </a:solidFill>
              </a:rPr>
              <a:t>　満点で８０点</a:t>
            </a:r>
            <a:endParaRPr lang="en-US" altLang="ja-JP" sz="2000" dirty="0">
              <a:solidFill>
                <a:srgbClr val="FF0000"/>
              </a:solidFill>
            </a:endParaRPr>
          </a:p>
          <a:p>
            <a:endParaRPr lang="ja-JP" altLang="en-US" sz="2000" dirty="0"/>
          </a:p>
          <a:p>
            <a:r>
              <a:rPr lang="ja-JP" altLang="en-US" sz="2000" dirty="0"/>
              <a:t>３</a:t>
            </a:r>
            <a:r>
              <a:rPr lang="en-US" altLang="ja-JP" sz="2000" dirty="0"/>
              <a:t>.</a:t>
            </a:r>
            <a:r>
              <a:rPr lang="ja-JP" altLang="en-US" sz="2000" dirty="0"/>
              <a:t>出席：毎回取ります（点呼形式）。出席回数が講義回数（</a:t>
            </a:r>
            <a:r>
              <a:rPr lang="en-US" altLang="ja-JP" sz="2000" dirty="0"/>
              <a:t>15</a:t>
            </a:r>
            <a:r>
              <a:rPr lang="ja-JP" altLang="en-US" sz="2000" dirty="0"/>
              <a:t>回を予定）の</a:t>
            </a:r>
            <a:r>
              <a:rPr lang="en-US" altLang="ja-JP" sz="2000" dirty="0"/>
              <a:t>3</a:t>
            </a:r>
            <a:r>
              <a:rPr lang="ja-JP" altLang="en-US" sz="2000" dirty="0"/>
              <a:t>分の２に満たない場合は定期試験の受験資格がなくなり、</a:t>
            </a:r>
            <a:r>
              <a:rPr lang="en-US" altLang="ja-JP" sz="2000" dirty="0"/>
              <a:t>F</a:t>
            </a:r>
            <a:r>
              <a:rPr lang="ja-JP" altLang="en-US" sz="2000" dirty="0"/>
              <a:t>評価で失格となりますので、</a:t>
            </a:r>
            <a:r>
              <a:rPr lang="ja-JP" altLang="en-US" sz="2000" dirty="0">
                <a:solidFill>
                  <a:srgbClr val="FF0000"/>
                </a:solidFill>
              </a:rPr>
              <a:t>６回以上欠席しないようにご注意下さい。</a:t>
            </a:r>
            <a:endParaRPr lang="en-US" altLang="ja-JP" sz="2000" dirty="0">
              <a:solidFill>
                <a:srgbClr val="FF0000"/>
              </a:solidFill>
            </a:endParaRPr>
          </a:p>
          <a:p>
            <a:r>
              <a:rPr lang="ja-JP" altLang="en-US" sz="2000" dirty="0">
                <a:solidFill>
                  <a:srgbClr val="FF0000"/>
                </a:solidFill>
              </a:rPr>
              <a:t>★昨年の</a:t>
            </a:r>
            <a:r>
              <a:rPr lang="en-US" altLang="ja-JP" sz="2000" dirty="0">
                <a:solidFill>
                  <a:srgbClr val="FF0000"/>
                </a:solidFill>
              </a:rPr>
              <a:t>1</a:t>
            </a:r>
            <a:r>
              <a:rPr lang="ja-JP" altLang="en-US" sz="2000" dirty="0">
                <a:solidFill>
                  <a:srgbClr val="FF0000"/>
                </a:solidFill>
              </a:rPr>
              <a:t>回生は</a:t>
            </a:r>
            <a:r>
              <a:rPr lang="en-US" altLang="ja-JP" sz="2000" dirty="0">
                <a:solidFill>
                  <a:srgbClr val="FF0000"/>
                </a:solidFill>
              </a:rPr>
              <a:t>5</a:t>
            </a:r>
            <a:r>
              <a:rPr lang="ja-JP" altLang="en-US" sz="2000" dirty="0">
                <a:solidFill>
                  <a:srgbClr val="FF0000"/>
                </a:solidFill>
              </a:rPr>
              <a:t>回までは欠席する権利があると勘違いして、交代でお休みしていましたが、</a:t>
            </a:r>
            <a:r>
              <a:rPr lang="en-US" altLang="ja-JP" sz="2000" dirty="0">
                <a:solidFill>
                  <a:srgbClr val="FF0000"/>
                </a:solidFill>
              </a:rPr>
              <a:t>1</a:t>
            </a:r>
            <a:r>
              <a:rPr lang="ja-JP" altLang="en-US" sz="2000" dirty="0">
                <a:solidFill>
                  <a:srgbClr val="FF0000"/>
                </a:solidFill>
              </a:rPr>
              <a:t>回欠席すれば、</a:t>
            </a:r>
            <a:r>
              <a:rPr lang="en-US" altLang="ja-JP" sz="2000" dirty="0">
                <a:solidFill>
                  <a:srgbClr val="FF0000"/>
                </a:solidFill>
              </a:rPr>
              <a:t>5</a:t>
            </a:r>
            <a:r>
              <a:rPr lang="ja-JP" altLang="en-US" sz="2000" dirty="0">
                <a:solidFill>
                  <a:srgbClr val="FF0000"/>
                </a:solidFill>
              </a:rPr>
              <a:t>千円ぐらいの損失となるので、眠くても出席して話しを聞くこと！　国試の準備の時に役に立ちます。</a:t>
            </a:r>
          </a:p>
        </p:txBody>
      </p:sp>
      <p:sp>
        <p:nvSpPr>
          <p:cNvPr id="2" name="スライド番号プレースホルダー 1">
            <a:extLst>
              <a:ext uri="{FF2B5EF4-FFF2-40B4-BE49-F238E27FC236}">
                <a16:creationId xmlns:a16="http://schemas.microsoft.com/office/drawing/2014/main" id="{79ED2CB9-423D-8177-8880-044B32248F8E}"/>
              </a:ext>
            </a:extLst>
          </p:cNvPr>
          <p:cNvSpPr>
            <a:spLocks noGrp="1"/>
          </p:cNvSpPr>
          <p:nvPr>
            <p:ph type="sldNum" sz="quarter" idx="12"/>
          </p:nvPr>
        </p:nvSpPr>
        <p:spPr/>
        <p:txBody>
          <a:bodyPr/>
          <a:lstStyle/>
          <a:p>
            <a:fld id="{A4CFD91F-0676-4D47-82C1-C8A098CDDACF}" type="slidenum">
              <a:rPr lang="en-US" altLang="ja-JP" smtClean="0"/>
              <a:pPr/>
              <a:t>13</a:t>
            </a:fld>
            <a:endParaRPr lang="en-US" altLang="ja-JP"/>
          </a:p>
        </p:txBody>
      </p:sp>
      <p:pic>
        <p:nvPicPr>
          <p:cNvPr id="3076" name="Picture 4" descr="「アイコン　評価」の画像検索結果">
            <a:extLst>
              <a:ext uri="{FF2B5EF4-FFF2-40B4-BE49-F238E27FC236}">
                <a16:creationId xmlns:a16="http://schemas.microsoft.com/office/drawing/2014/main" id="{97395BE0-EE91-3E3E-E160-2AE410427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302939"/>
            <a:ext cx="1181845" cy="118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085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sz="2800" dirty="0">
                <a:ea typeface="ＭＳ Ｐゴシック" charset="-128"/>
                <a:cs typeface="ＭＳ Ｐゴシック" charset="-128"/>
              </a:rPr>
              <a:t>】</a:t>
            </a:r>
            <a:r>
              <a:rPr lang="ja-JP" altLang="en-US" sz="2800" dirty="0">
                <a:ea typeface="ＭＳ Ｐゴシック" charset="-128"/>
                <a:cs typeface="ＭＳ Ｐゴシック" charset="-128"/>
              </a:rPr>
              <a:t>　⑥</a:t>
            </a:r>
            <a:r>
              <a:rPr lang="zh-TW" altLang="en-US" sz="2800" dirty="0">
                <a:ea typeface="ＭＳ Ｐゴシック" charset="-128"/>
                <a:cs typeface="ＭＳ Ｐゴシック" charset="-128"/>
              </a:rPr>
              <a:t>教科書</a:t>
            </a:r>
            <a:endParaRPr lang="ja-JP" altLang="en-US" dirty="0">
              <a:ea typeface="ＭＳ Ｐゴシック" charset="-128"/>
              <a:cs typeface="ＭＳ Ｐゴシック" charset="-128"/>
            </a:endParaRPr>
          </a:p>
        </p:txBody>
      </p:sp>
      <p:sp>
        <p:nvSpPr>
          <p:cNvPr id="4" name="テキスト ボックス 3">
            <a:extLst>
              <a:ext uri="{FF2B5EF4-FFF2-40B4-BE49-F238E27FC236}">
                <a16:creationId xmlns:a16="http://schemas.microsoft.com/office/drawing/2014/main" id="{6AA710AB-7D82-A02F-D0C5-E64FF074C395}"/>
              </a:ext>
            </a:extLst>
          </p:cNvPr>
          <p:cNvSpPr txBox="1"/>
          <p:nvPr/>
        </p:nvSpPr>
        <p:spPr>
          <a:xfrm>
            <a:off x="323528" y="1772817"/>
            <a:ext cx="5976664" cy="4278094"/>
          </a:xfrm>
          <a:prstGeom prst="rect">
            <a:avLst/>
          </a:prstGeom>
          <a:noFill/>
        </p:spPr>
        <p:txBody>
          <a:bodyPr wrap="square" rtlCol="0">
            <a:spAutoFit/>
          </a:bodyPr>
          <a:lstStyle/>
          <a:p>
            <a:r>
              <a:rPr lang="ja-JP" altLang="en-US" sz="1800" dirty="0"/>
              <a:t>教科書：</a:t>
            </a:r>
          </a:p>
          <a:p>
            <a:r>
              <a:rPr lang="ja-JP" altLang="en-US" sz="1800" dirty="0"/>
              <a:t>・日本ソーシャルワーク教育学校連盟編</a:t>
            </a:r>
            <a:r>
              <a:rPr lang="en-US" altLang="ja-JP" sz="1800" dirty="0"/>
              <a:t>『</a:t>
            </a:r>
            <a:r>
              <a:rPr lang="ja-JP" altLang="en-US" sz="1800" dirty="0"/>
              <a:t>最新・社会福祉士精神保健福祉士養成講座共通</a:t>
            </a:r>
            <a:r>
              <a:rPr lang="en-US" altLang="ja-JP" sz="1800" dirty="0"/>
              <a:t>7</a:t>
            </a:r>
            <a:r>
              <a:rPr lang="ja-JP" altLang="en-US" sz="1800" dirty="0"/>
              <a:t>　社会保障</a:t>
            </a:r>
            <a:r>
              <a:rPr lang="en-US" altLang="ja-JP" sz="1800" dirty="0"/>
              <a:t>〈</a:t>
            </a:r>
            <a:r>
              <a:rPr lang="ja-JP" altLang="en-US" sz="1800" dirty="0"/>
              <a:t>初版</a:t>
            </a:r>
            <a:r>
              <a:rPr lang="en-US" altLang="ja-JP" sz="1800" dirty="0"/>
              <a:t>〉』</a:t>
            </a:r>
            <a:r>
              <a:rPr lang="ja-JP" altLang="en-US" sz="1800" dirty="0"/>
              <a:t>中央法規</a:t>
            </a:r>
            <a:r>
              <a:rPr lang="en-US" altLang="ja-JP" sz="1800" dirty="0"/>
              <a:t>. 2021</a:t>
            </a:r>
            <a:r>
              <a:rPr lang="ja-JP" altLang="en-US" sz="1800" dirty="0"/>
              <a:t>年　</a:t>
            </a:r>
            <a:r>
              <a:rPr lang="ja-JP" altLang="en-US" sz="1800" dirty="0">
                <a:solidFill>
                  <a:srgbClr val="FF0000"/>
                </a:solidFill>
              </a:rPr>
              <a:t>★これがないと始まらないので、必ず、買う！</a:t>
            </a:r>
            <a:endParaRPr lang="en-US" altLang="ja-JP" sz="1800" dirty="0">
              <a:solidFill>
                <a:srgbClr val="FF0000"/>
              </a:solidFill>
            </a:endParaRPr>
          </a:p>
          <a:p>
            <a:endParaRPr lang="ja-JP" altLang="en-US" sz="1800" dirty="0"/>
          </a:p>
          <a:p>
            <a:r>
              <a:rPr lang="ja-JP" altLang="en-US" sz="1800" dirty="0"/>
              <a:t>参考文献：</a:t>
            </a:r>
          </a:p>
          <a:p>
            <a:r>
              <a:rPr lang="ja-JP" altLang="en-US" sz="1800" dirty="0"/>
              <a:t>・社会保障入門編集委員会編</a:t>
            </a:r>
            <a:r>
              <a:rPr lang="en-US" altLang="ja-JP" sz="1800" dirty="0"/>
              <a:t>『</a:t>
            </a:r>
            <a:r>
              <a:rPr lang="ja-JP" altLang="en-US" sz="1800" dirty="0"/>
              <a:t>社会保障入門　</a:t>
            </a:r>
            <a:r>
              <a:rPr lang="en-US" altLang="ja-JP" sz="1800" dirty="0"/>
              <a:t>2020』</a:t>
            </a:r>
            <a:r>
              <a:rPr lang="ja-JP" altLang="en-US" sz="1800" dirty="0"/>
              <a:t>，中央法規</a:t>
            </a:r>
            <a:r>
              <a:rPr lang="en-US" altLang="ja-JP" sz="1800" dirty="0"/>
              <a:t>.2020</a:t>
            </a:r>
            <a:r>
              <a:rPr lang="ja-JP" altLang="en-US" sz="1800" dirty="0"/>
              <a:t>年</a:t>
            </a:r>
          </a:p>
          <a:p>
            <a:r>
              <a:rPr lang="ja-JP" altLang="en-US" sz="1800" dirty="0"/>
              <a:t>・厚生労働統計協会編</a:t>
            </a:r>
            <a:r>
              <a:rPr lang="en-US" altLang="ja-JP" sz="1800" dirty="0"/>
              <a:t>『</a:t>
            </a:r>
            <a:r>
              <a:rPr lang="ja-JP" altLang="en-US" sz="1800" dirty="0"/>
              <a:t>保険と年金の動向　</a:t>
            </a:r>
            <a:r>
              <a:rPr lang="en-US" altLang="ja-JP" sz="1800" dirty="0"/>
              <a:t>2019/2020』</a:t>
            </a:r>
            <a:r>
              <a:rPr lang="ja-JP" altLang="en-US" sz="1800" dirty="0"/>
              <a:t>，一般財団法人厚生労働統計協会</a:t>
            </a:r>
            <a:r>
              <a:rPr lang="en-US" altLang="ja-JP" sz="1800" dirty="0"/>
              <a:t>.2019</a:t>
            </a:r>
            <a:r>
              <a:rPr lang="ja-JP" altLang="en-US" sz="1800" dirty="0"/>
              <a:t>年</a:t>
            </a:r>
            <a:endParaRPr lang="en-US" altLang="ja-JP" sz="1800" dirty="0"/>
          </a:p>
          <a:p>
            <a:r>
              <a:rPr lang="ja-JP" altLang="en-US" sz="1800" dirty="0">
                <a:solidFill>
                  <a:srgbClr val="FF0000"/>
                </a:solidFill>
              </a:rPr>
              <a:t>★図書館にあると思う。</a:t>
            </a:r>
            <a:endParaRPr lang="ja-JP" altLang="en-US" sz="1800" dirty="0"/>
          </a:p>
          <a:p>
            <a:r>
              <a:rPr lang="ja-JP" altLang="en-US" sz="1800" dirty="0"/>
              <a:t>・原俊彦、岩波新書</a:t>
            </a:r>
            <a:r>
              <a:rPr lang="en-US" altLang="ja-JP" sz="1800" dirty="0"/>
              <a:t>『</a:t>
            </a:r>
            <a:r>
              <a:rPr lang="ja-JP" altLang="en-US" sz="1800" dirty="0"/>
              <a:t>サピエンス減少－縮減する未来の課題を探る</a:t>
            </a:r>
            <a:r>
              <a:rPr lang="en-US" altLang="ja-JP" sz="1800" dirty="0"/>
              <a:t>』2023</a:t>
            </a:r>
            <a:r>
              <a:rPr lang="ja-JP" altLang="en-US" sz="1800" dirty="0"/>
              <a:t>年（</a:t>
            </a:r>
            <a:r>
              <a:rPr lang="en-US" altLang="ja-JP" sz="1800" dirty="0"/>
              <a:t>880</a:t>
            </a:r>
            <a:r>
              <a:rPr lang="ja-JP" altLang="en-US" sz="1800" dirty="0"/>
              <a:t>円＋税）　</a:t>
            </a:r>
            <a:r>
              <a:rPr lang="ja-JP" altLang="en-US" sz="1800" dirty="0">
                <a:solidFill>
                  <a:srgbClr val="FF0000"/>
                </a:solidFill>
              </a:rPr>
              <a:t> ★日本や世界人口の将来と社会福祉の未来については、こちらを買ってお読み下さい。</a:t>
            </a:r>
            <a:endParaRPr lang="en-US"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altLang="en-US" sz="2000" dirty="0"/>
              <a:t>　</a:t>
            </a:r>
          </a:p>
        </p:txBody>
      </p:sp>
      <p:sp>
        <p:nvSpPr>
          <p:cNvPr id="2" name="スライド番号プレースホルダー 1">
            <a:extLst>
              <a:ext uri="{FF2B5EF4-FFF2-40B4-BE49-F238E27FC236}">
                <a16:creationId xmlns:a16="http://schemas.microsoft.com/office/drawing/2014/main" id="{33C67E91-8FF4-033E-F2C7-04DDB091F736}"/>
              </a:ext>
            </a:extLst>
          </p:cNvPr>
          <p:cNvSpPr>
            <a:spLocks noGrp="1"/>
          </p:cNvSpPr>
          <p:nvPr>
            <p:ph type="sldNum" sz="quarter" idx="12"/>
          </p:nvPr>
        </p:nvSpPr>
        <p:spPr/>
        <p:txBody>
          <a:bodyPr/>
          <a:lstStyle/>
          <a:p>
            <a:fld id="{A4CFD91F-0676-4D47-82C1-C8A098CDDACF}" type="slidenum">
              <a:rPr lang="en-US" altLang="ja-JP" smtClean="0"/>
              <a:pPr/>
              <a:t>14</a:t>
            </a:fld>
            <a:endParaRPr lang="en-US" altLang="ja-JP"/>
          </a:p>
        </p:txBody>
      </p:sp>
      <p:pic>
        <p:nvPicPr>
          <p:cNvPr id="1026" name="Picture 2">
            <a:extLst>
              <a:ext uri="{FF2B5EF4-FFF2-40B4-BE49-F238E27FC236}">
                <a16:creationId xmlns:a16="http://schemas.microsoft.com/office/drawing/2014/main" id="{934E10DC-F153-5981-57A0-6EA634F80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88840"/>
            <a:ext cx="2191809" cy="353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50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国試との関係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①資格取得</a:t>
            </a:r>
          </a:p>
        </p:txBody>
      </p:sp>
      <p:sp>
        <p:nvSpPr>
          <p:cNvPr id="436227" name="Rectangle 3"/>
          <p:cNvSpPr>
            <a:spLocks noGrp="1" noChangeArrowheads="1"/>
          </p:cNvSpPr>
          <p:nvPr>
            <p:ph type="body" idx="1"/>
          </p:nvPr>
        </p:nvSpPr>
        <p:spPr>
          <a:xfrm>
            <a:off x="574675" y="1700808"/>
            <a:ext cx="8109718" cy="4340696"/>
          </a:xfrm>
        </p:spPr>
        <p:txBody>
          <a:bodyPr/>
          <a:lstStyle/>
          <a:p>
            <a:r>
              <a:rPr lang="ja-JP" altLang="en-US" dirty="0"/>
              <a:t>介護福祉マネジメント学科</a:t>
            </a:r>
            <a:r>
              <a:rPr lang="en-US" dirty="0"/>
              <a:t>CM</a:t>
            </a:r>
            <a:r>
              <a:rPr lang="ja-JP" altLang="en-US" dirty="0"/>
              <a:t>⇒介護福祉士（</a:t>
            </a:r>
            <a:r>
              <a:rPr lang="en-US" dirty="0" err="1"/>
              <a:t>CCW:Certified</a:t>
            </a:r>
            <a:r>
              <a:rPr lang="en-US" dirty="0"/>
              <a:t> Care Worker</a:t>
            </a:r>
            <a:r>
              <a:rPr lang="ja-JP" altLang="en-US" dirty="0"/>
              <a:t>）⇒国試の問題の</a:t>
            </a:r>
            <a:r>
              <a:rPr lang="en-US" altLang="ja-JP" dirty="0"/>
              <a:t>【</a:t>
            </a:r>
            <a:r>
              <a:rPr lang="ja-JP" altLang="en-US" dirty="0"/>
              <a:t>社会の理解</a:t>
            </a:r>
            <a:r>
              <a:rPr lang="en-US" altLang="ja-JP" dirty="0"/>
              <a:t>】</a:t>
            </a:r>
            <a:endParaRPr lang="en-US" dirty="0"/>
          </a:p>
          <a:p>
            <a:r>
              <a:rPr lang="ja-JP" altLang="en-US" dirty="0"/>
              <a:t>ソーシャルワーク学科</a:t>
            </a:r>
            <a:r>
              <a:rPr lang="en-US" dirty="0"/>
              <a:t>SW</a:t>
            </a:r>
            <a:r>
              <a:rPr lang="ja-JP" altLang="en-US" dirty="0"/>
              <a:t>は社会福祉士</a:t>
            </a:r>
            <a:r>
              <a:rPr lang="en-US" dirty="0"/>
              <a:t>（ SW </a:t>
            </a:r>
            <a:r>
              <a:rPr lang="ja-JP" altLang="en-US" dirty="0"/>
              <a:t>：</a:t>
            </a:r>
            <a:r>
              <a:rPr lang="en-US" dirty="0"/>
              <a:t>Social Worker)・</a:t>
            </a:r>
            <a:r>
              <a:rPr lang="ja-JP" altLang="en-US" dirty="0"/>
              <a:t>精神保健福祉士</a:t>
            </a:r>
            <a:r>
              <a:rPr lang="en-US" dirty="0"/>
              <a:t>（ PSW </a:t>
            </a:r>
            <a:r>
              <a:rPr lang="ja-JP" altLang="en-US" dirty="0"/>
              <a:t>：</a:t>
            </a:r>
            <a:r>
              <a:rPr lang="en-US" dirty="0"/>
              <a:t>Psychiatric Social Worker）</a:t>
            </a:r>
            <a:r>
              <a:rPr lang="ja-JP" altLang="en-US" dirty="0"/>
              <a:t> ⇒国試の問題の</a:t>
            </a:r>
            <a:r>
              <a:rPr lang="en-US" altLang="ja-JP" dirty="0"/>
              <a:t>【</a:t>
            </a:r>
            <a:r>
              <a:rPr lang="ja-JP" altLang="en-US" dirty="0"/>
              <a:t>社会保障</a:t>
            </a:r>
            <a:r>
              <a:rPr lang="en-US" altLang="ja-JP" dirty="0"/>
              <a:t>】</a:t>
            </a:r>
            <a:r>
              <a:rPr lang="ja-JP" altLang="en-US" dirty="0"/>
              <a:t>（共通）</a:t>
            </a:r>
            <a:endParaRPr lang="en-US" altLang="ja-JP" dirty="0"/>
          </a:p>
          <a:p>
            <a:r>
              <a:rPr lang="ja-JP" altLang="en-US" dirty="0"/>
              <a:t>この講義は</a:t>
            </a:r>
            <a:r>
              <a:rPr lang="en-US" dirty="0"/>
              <a:t>SW</a:t>
            </a:r>
            <a:r>
              <a:rPr lang="ja-JP" altLang="en-US" dirty="0"/>
              <a:t>必修、毎年、５－６問は出るので楽勝で全問正解をめざしましょう！</a:t>
            </a:r>
            <a:endParaRPr lang="en-US" altLang="ja-JP" dirty="0"/>
          </a:p>
        </p:txBody>
      </p:sp>
      <p:sp>
        <p:nvSpPr>
          <p:cNvPr id="2" name="スライド番号プレースホルダー 1">
            <a:extLst>
              <a:ext uri="{FF2B5EF4-FFF2-40B4-BE49-F238E27FC236}">
                <a16:creationId xmlns:a16="http://schemas.microsoft.com/office/drawing/2014/main" id="{84B1A376-0EEC-FDFD-7130-EA01C795CEC4}"/>
              </a:ext>
            </a:extLst>
          </p:cNvPr>
          <p:cNvSpPr>
            <a:spLocks noGrp="1"/>
          </p:cNvSpPr>
          <p:nvPr>
            <p:ph type="sldNum" sz="quarter" idx="12"/>
          </p:nvPr>
        </p:nvSpPr>
        <p:spPr/>
        <p:txBody>
          <a:bodyPr/>
          <a:lstStyle/>
          <a:p>
            <a:fld id="{A4CFD91F-0676-4D47-82C1-C8A098CDDACF}" type="slidenum">
              <a:rPr lang="en-US" altLang="ja-JP" smtClean="0"/>
              <a:pPr/>
              <a:t>15</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国試との関係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②アドバイス</a:t>
            </a:r>
          </a:p>
        </p:txBody>
      </p:sp>
      <p:sp>
        <p:nvSpPr>
          <p:cNvPr id="436227" name="Rectangle 3"/>
          <p:cNvSpPr>
            <a:spLocks noGrp="1" noChangeArrowheads="1"/>
          </p:cNvSpPr>
          <p:nvPr>
            <p:ph type="body" idx="1"/>
          </p:nvPr>
        </p:nvSpPr>
        <p:spPr>
          <a:xfrm>
            <a:off x="566738" y="1752600"/>
            <a:ext cx="8196262" cy="4114800"/>
          </a:xfrm>
        </p:spPr>
        <p:txBody>
          <a:bodyPr/>
          <a:lstStyle/>
          <a:p>
            <a:pPr eaLnBrk="1" hangingPunct="1">
              <a:lnSpc>
                <a:spcPct val="90000"/>
              </a:lnSpc>
            </a:pPr>
            <a:r>
              <a:rPr lang="ja-JP" altLang="en-US" sz="2600" dirty="0">
                <a:ea typeface="ＭＳ Ｐゴシック" charset="-128"/>
                <a:cs typeface="ＭＳ Ｐゴシック" charset="-128"/>
              </a:rPr>
              <a:t>★余談ですが、フジテレビ（ＵＨＢ・北海道文化放送）</a:t>
            </a:r>
            <a:r>
              <a:rPr lang="ja-JP" altLang="en-US" sz="2600" dirty="0">
                <a:ea typeface="ＭＳ Ｐゴシック" charset="-128"/>
                <a:cs typeface="ＭＳ Ｐゴシック" charset="-128"/>
                <a:hlinkClick r:id="rId3"/>
              </a:rPr>
              <a:t>女神</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テミス</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の教室</a:t>
            </a:r>
            <a:r>
              <a:rPr lang="en-US" altLang="ja-JP" sz="2600" dirty="0">
                <a:ea typeface="ＭＳ Ｐゴシック" charset="-128"/>
                <a:cs typeface="ＭＳ Ｐゴシック" charset="-128"/>
                <a:hlinkClick r:id="rId3"/>
              </a:rPr>
              <a:t>~</a:t>
            </a:r>
            <a:r>
              <a:rPr lang="ja-JP" altLang="en-US" sz="2600" dirty="0">
                <a:ea typeface="ＭＳ Ｐゴシック" charset="-128"/>
                <a:cs typeface="ＭＳ Ｐゴシック" charset="-128"/>
                <a:hlinkClick r:id="rId3"/>
              </a:rPr>
              <a:t>リーガル青春白書</a:t>
            </a:r>
            <a:r>
              <a:rPr lang="en-US" altLang="ja-JP" sz="2600" dirty="0">
                <a:ea typeface="ＭＳ Ｐゴシック" charset="-128"/>
                <a:cs typeface="ＭＳ Ｐゴシック" charset="-128"/>
              </a:rPr>
              <a:t>~ - </a:t>
            </a:r>
            <a:r>
              <a:rPr lang="ja-JP" altLang="en-US" sz="2600" dirty="0">
                <a:ea typeface="ＭＳ Ｐゴシック" charset="-128"/>
                <a:cs typeface="ＭＳ Ｐゴシック" charset="-128"/>
              </a:rPr>
              <a:t>フジテレビ　北川景子主演のドラマは、法科大学院の学生たちが司法試験めざして猛勉強する話で、司法試験って、そんなに難しい試験だったか？と驚いています。</a:t>
            </a:r>
          </a:p>
          <a:p>
            <a:pPr eaLnBrk="1" hangingPunct="1">
              <a:lnSpc>
                <a:spcPct val="90000"/>
              </a:lnSpc>
            </a:pPr>
            <a:r>
              <a:rPr lang="ja-JP" altLang="en-US" sz="2600" dirty="0">
                <a:ea typeface="ＭＳ Ｐゴシック" charset="-128"/>
                <a:cs typeface="ＭＳ Ｐゴシック" charset="-128"/>
              </a:rPr>
              <a:t>資格モンの勉強はシロクロ（正誤）がハッキリしているので、スポーツトレーニングのように割り切ってビシバシやる方が楽だと思います（友達同士でクイズの出し合いをするとか！）が、ドラマにもあるように自分自身の将来をイメージして、内容に踏み込んでお勉強する方が、後で役に立つのではないかと思います。</a:t>
            </a: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C5427763-731C-9777-DEB2-334174730858}"/>
              </a:ext>
            </a:extLst>
          </p:cNvPr>
          <p:cNvSpPr>
            <a:spLocks noGrp="1"/>
          </p:cNvSpPr>
          <p:nvPr>
            <p:ph type="sldNum" sz="quarter" idx="12"/>
          </p:nvPr>
        </p:nvSpPr>
        <p:spPr/>
        <p:txBody>
          <a:bodyPr/>
          <a:lstStyle/>
          <a:p>
            <a:fld id="{A4CFD91F-0676-4D47-82C1-C8A098CDDACF}" type="slidenum">
              <a:rPr lang="en-US" altLang="ja-JP" smtClean="0"/>
              <a:pPr/>
              <a:t>16</a:t>
            </a:fld>
            <a:endParaRPr lang="en-US" altLang="ja-JP"/>
          </a:p>
        </p:txBody>
      </p:sp>
    </p:spTree>
    <p:extLst>
      <p:ext uri="{BB962C8B-B14F-4D97-AF65-F5344CB8AC3E}">
        <p14:creationId xmlns:p14="http://schemas.microsoft.com/office/powerpoint/2010/main" val="2206209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③過去問１</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57943" y="1628800"/>
            <a:ext cx="8001000" cy="5170646"/>
          </a:xfrm>
          <a:prstGeom prst="rect">
            <a:avLst/>
          </a:prstGeom>
          <a:no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年度）介護福祉士国家試験　筆記試験問題</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【社会の理解】</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問題</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5</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2016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28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年）に閣議決定された，「ニッポン一億総活躍プラン」にある「地域共生社会の実現」に関する記述として，最も適切なものを</a:t>
            </a:r>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1 </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日本型福祉社会の創造</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我が事・丸ごとの地域づくり</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健康で文化的な最低限度の生活の保障</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社会保障と税の一体改革</a:t>
            </a:r>
            <a:endPar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　皆保険・皆年金体制の実現</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１</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３</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５は昔の政策目標、４は社会保障全般、</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「地域共生社会の実現」に関する記述として</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と限定しているので、</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我が事・丸ごとの地域づくりが正解。</a:t>
            </a:r>
          </a:p>
          <a:p>
            <a:pPr algn="just"/>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endParaRPr lang="en-US" dirty="0"/>
          </a:p>
        </p:txBody>
      </p:sp>
      <p:sp>
        <p:nvSpPr>
          <p:cNvPr id="2" name="スライド番号プレースホルダー 1">
            <a:extLst>
              <a:ext uri="{FF2B5EF4-FFF2-40B4-BE49-F238E27FC236}">
                <a16:creationId xmlns:a16="http://schemas.microsoft.com/office/drawing/2014/main" id="{DF81D888-6071-846C-D0E7-76BF835FA13C}"/>
              </a:ext>
            </a:extLst>
          </p:cNvPr>
          <p:cNvSpPr>
            <a:spLocks noGrp="1"/>
          </p:cNvSpPr>
          <p:nvPr>
            <p:ph type="sldNum" sz="quarter" idx="12"/>
          </p:nvPr>
        </p:nvSpPr>
        <p:spPr/>
        <p:txBody>
          <a:bodyPr/>
          <a:lstStyle/>
          <a:p>
            <a:fld id="{A4CFD91F-0676-4D47-82C1-C8A098CDDACF}" type="slidenum">
              <a:rPr lang="en-US" altLang="ja-JP" smtClean="0"/>
              <a:pPr/>
              <a:t>17</a:t>
            </a:fld>
            <a:endParaRPr lang="en-US" altLang="ja-JP"/>
          </a:p>
        </p:txBody>
      </p:sp>
    </p:spTree>
    <p:extLst>
      <p:ext uri="{BB962C8B-B14F-4D97-AF65-F5344CB8AC3E}">
        <p14:creationId xmlns:p14="http://schemas.microsoft.com/office/powerpoint/2010/main" val="304450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-1</a:t>
            </a:r>
            <a:r>
              <a:rPr lang="ja-JP" altLang="en-US" dirty="0">
                <a:ea typeface="ＭＳ Ｐゴシック" charset="-128"/>
                <a:cs typeface="ＭＳ Ｐゴシック" charset="-128"/>
              </a:rPr>
              <a:t>アドバイス</a:t>
            </a:r>
          </a:p>
        </p:txBody>
      </p:sp>
      <p:sp>
        <p:nvSpPr>
          <p:cNvPr id="436227" name="Rectangle 3"/>
          <p:cNvSpPr>
            <a:spLocks noGrp="1" noChangeArrowheads="1"/>
          </p:cNvSpPr>
          <p:nvPr>
            <p:ph type="body" idx="1"/>
          </p:nvPr>
        </p:nvSpPr>
        <p:spPr>
          <a:xfrm>
            <a:off x="575386" y="1916832"/>
            <a:ext cx="8469758" cy="3980656"/>
          </a:xfrm>
        </p:spPr>
        <p:txBody>
          <a:bodyPr/>
          <a:lstStyle/>
          <a:p>
            <a:pPr eaLnBrk="1" hangingPunct="1">
              <a:lnSpc>
                <a:spcPct val="90000"/>
              </a:lnSpc>
            </a:pPr>
            <a:r>
              <a:rPr lang="ja-JP" altLang="en-US" sz="2800" dirty="0">
                <a:solidFill>
                  <a:srgbClr val="FF0000"/>
                </a:solidFill>
                <a:ea typeface="ＭＳ 明朝" charset="-128"/>
                <a:cs typeface="ＭＳ 明朝" charset="-128"/>
              </a:rPr>
              <a:t>★</a:t>
            </a:r>
            <a:r>
              <a:rPr lang="en-US" altLang="ja-JP" sz="2800" dirty="0">
                <a:solidFill>
                  <a:srgbClr val="FF0000"/>
                </a:solidFill>
                <a:ea typeface="ＭＳ 明朝" charset="-128"/>
                <a:cs typeface="ＭＳ 明朝" charset="-128"/>
                <a:hlinkClick r:id="rId3">
                  <a:extLst>
                    <a:ext uri="{A12FA001-AC4F-418D-AE19-62706E023703}">
                      <ahyp:hlinkClr xmlns:ahyp="http://schemas.microsoft.com/office/drawing/2018/hyperlinkcolor" val="tx"/>
                    </a:ext>
                  </a:extLst>
                </a:hlinkClick>
              </a:rPr>
              <a:t>Google</a:t>
            </a:r>
            <a:r>
              <a:rPr lang="ja-JP" altLang="en-US" sz="2800" dirty="0">
                <a:solidFill>
                  <a:srgbClr val="FF0000"/>
                </a:solidFill>
                <a:ea typeface="ＭＳ 明朝" charset="-128"/>
                <a:cs typeface="ＭＳ 明朝" charset="-128"/>
              </a:rPr>
              <a:t>で</a:t>
            </a:r>
            <a:r>
              <a:rPr lang="ja-JP" altLang="en-US" sz="2600" dirty="0">
                <a:ea typeface="ＭＳ Ｐゴシック" charset="-128"/>
                <a:cs typeface="ＭＳ Ｐゴシック" charset="-128"/>
              </a:rPr>
              <a:t>「</a:t>
            </a:r>
            <a:r>
              <a:rPr lang="en-US" altLang="ja-JP" sz="2600" dirty="0">
                <a:ea typeface="ＭＳ Ｐゴシック" charset="-128"/>
                <a:cs typeface="ＭＳ Ｐゴシック" charset="-128"/>
              </a:rPr>
              <a:t>2016</a:t>
            </a:r>
            <a:r>
              <a:rPr lang="ja-JP" altLang="en-US" sz="2600" dirty="0">
                <a:ea typeface="ＭＳ Ｐゴシック" charset="-128"/>
                <a:cs typeface="ＭＳ Ｐゴシック" charset="-128"/>
              </a:rPr>
              <a:t>年 ニッポン一億総活躍プラン 地域共生社会」とで検索と、</a:t>
            </a:r>
            <a:r>
              <a:rPr lang="ja-JP" altLang="en-US" sz="2600" dirty="0">
                <a:ea typeface="ＭＳ Ｐゴシック" charset="-128"/>
                <a:cs typeface="ＭＳ Ｐゴシック" charset="-128"/>
                <a:hlinkClick r:id="rId4"/>
              </a:rPr>
              <a:t>厚生労働省の</a:t>
            </a:r>
            <a:r>
              <a:rPr lang="en-US" altLang="ja-JP" sz="2600" dirty="0">
                <a:ea typeface="ＭＳ Ｐゴシック" charset="-128"/>
                <a:cs typeface="ＭＳ Ｐゴシック" charset="-128"/>
                <a:hlinkClick r:id="rId4"/>
              </a:rPr>
              <a:t>HP</a:t>
            </a:r>
            <a:r>
              <a:rPr lang="ja-JP" altLang="en-US" sz="2600" dirty="0">
                <a:ea typeface="ＭＳ Ｐゴシック" charset="-128"/>
                <a:cs typeface="ＭＳ Ｐゴシック" charset="-128"/>
                <a:hlinkClick r:id="rId4"/>
              </a:rPr>
              <a:t>の「地域共生社会の実現に向けた取組の経緯」</a:t>
            </a:r>
            <a:r>
              <a:rPr lang="ja-JP" altLang="en-US" sz="2600" dirty="0">
                <a:ea typeface="ＭＳ Ｐゴシック" charset="-128"/>
                <a:cs typeface="ＭＳ Ｐゴシック" charset="-128"/>
              </a:rPr>
              <a:t>→厚生労働省「我が事・丸ごと」地域共生社会実現本部決定）と書いてある。</a:t>
            </a:r>
            <a:endParaRPr lang="en-US" altLang="ja-JP" sz="2600" dirty="0">
              <a:ea typeface="ＭＳ Ｐゴシック" charset="-128"/>
              <a:cs typeface="ＭＳ Ｐゴシック" charset="-128"/>
            </a:endParaRPr>
          </a:p>
          <a:p>
            <a:pPr eaLnBrk="1" hangingPunct="1">
              <a:lnSpc>
                <a:spcPct val="90000"/>
              </a:lnSpc>
            </a:pPr>
            <a:r>
              <a:rPr lang="ja-JP" altLang="en-US" sz="2600" dirty="0">
                <a:ea typeface="ＭＳ Ｐゴシック" charset="-128"/>
                <a:cs typeface="ＭＳ Ｐゴシック" charset="-128"/>
              </a:rPr>
              <a:t>普段からニュースに関心を持たないと、ちょっとシンドい</a:t>
            </a:r>
            <a:r>
              <a:rPr lang="en-US" altLang="ja-JP" sz="2600" dirty="0">
                <a:solidFill>
                  <a:srgbClr val="FF0000"/>
                </a:solidFill>
                <a:ea typeface="ＭＳ Ｐゴシック" charset="-128"/>
                <a:cs typeface="ＭＳ Ｐゴシック" charset="-128"/>
              </a:rPr>
              <a:t>【</a:t>
            </a:r>
            <a:r>
              <a:rPr lang="ja-JP" altLang="en-US" sz="2600" dirty="0">
                <a:solidFill>
                  <a:srgbClr val="FF0000"/>
                </a:solidFill>
                <a:ea typeface="ＭＳ Ｐゴシック" charset="-128"/>
                <a:cs typeface="ＭＳ Ｐゴシック" charset="-128"/>
              </a:rPr>
              <a:t>オススメ</a:t>
            </a:r>
            <a:r>
              <a:rPr lang="en-US" altLang="ja-JP" sz="2600" dirty="0">
                <a:solidFill>
                  <a:srgbClr val="FF0000"/>
                </a:solidFill>
                <a:ea typeface="ＭＳ Ｐゴシック" charset="-128"/>
                <a:cs typeface="ＭＳ Ｐゴシック" charset="-128"/>
              </a:rPr>
              <a:t>】</a:t>
            </a:r>
            <a:r>
              <a:rPr lang="ja-JP" altLang="en-US" sz="2600" dirty="0">
                <a:solidFill>
                  <a:srgbClr val="FF0000"/>
                </a:solidFill>
                <a:ea typeface="ＭＳ Ｐゴシック" charset="-128"/>
                <a:cs typeface="ＭＳ Ｐゴシック" charset="-128"/>
              </a:rPr>
              <a:t>スマホで、介護、福祉関係を</a:t>
            </a:r>
            <a:r>
              <a:rPr lang="en-US" altLang="ja-JP" sz="2600" dirty="0">
                <a:solidFill>
                  <a:srgbClr val="FF0000"/>
                </a:solidFill>
                <a:ea typeface="ＭＳ Ｐゴシック" charset="-128"/>
                <a:cs typeface="ＭＳ Ｐゴシック" charset="-128"/>
              </a:rPr>
              <a:t>Google </a:t>
            </a:r>
            <a:r>
              <a:rPr lang="ja-JP" altLang="en-US" sz="2600" dirty="0">
                <a:solidFill>
                  <a:srgbClr val="FF0000"/>
                </a:solidFill>
                <a:ea typeface="ＭＳ Ｐゴシック" charset="-128"/>
                <a:cs typeface="ＭＳ Ｐゴシック" charset="-128"/>
              </a:rPr>
              <a:t>アラートで指定。かなりうるさいが、しぶとく来るよ。</a:t>
            </a:r>
            <a:endParaRPr lang="en-US" altLang="ja-JP" sz="26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52127E98-D8A8-7C0C-DBCF-F5790A829C31}"/>
              </a:ext>
            </a:extLst>
          </p:cNvPr>
          <p:cNvSpPr>
            <a:spLocks noGrp="1"/>
          </p:cNvSpPr>
          <p:nvPr>
            <p:ph type="sldNum" sz="quarter" idx="12"/>
          </p:nvPr>
        </p:nvSpPr>
        <p:spPr/>
        <p:txBody>
          <a:bodyPr/>
          <a:lstStyle/>
          <a:p>
            <a:fld id="{A4CFD91F-0676-4D47-82C1-C8A098CDDACF}" type="slidenum">
              <a:rPr lang="en-US" altLang="ja-JP" smtClean="0"/>
              <a:pPr/>
              <a:t>18</a:t>
            </a:fld>
            <a:endParaRPr lang="en-US" altLang="ja-JP"/>
          </a:p>
        </p:txBody>
      </p:sp>
    </p:spTree>
    <p:extLst>
      <p:ext uri="{BB962C8B-B14F-4D97-AF65-F5344CB8AC3E}">
        <p14:creationId xmlns:p14="http://schemas.microsoft.com/office/powerpoint/2010/main" val="2444176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③過去問２</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683568" y="1700809"/>
            <a:ext cx="8712968" cy="4524315"/>
          </a:xfrm>
          <a:prstGeom prst="rect">
            <a:avLst/>
          </a:prstGeom>
          <a:noFill/>
        </p:spPr>
        <p:txBody>
          <a:bodyPr wrap="square" rtlCol="0">
            <a:spAutoFit/>
          </a:bodyPr>
          <a:lstStyle/>
          <a:p>
            <a:pPr algn="just"/>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年度）介護福祉士国家試験　筆記試験問題</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 </a:t>
            </a:r>
            <a:r>
              <a:rPr lang="ja-JP" sz="1800" kern="100" dirty="0">
                <a:effectLst/>
                <a:latin typeface="Century" panose="02040604050505020304" pitchFamily="18" charset="0"/>
                <a:ea typeface="ＭＳ 明朝" panose="02020609040205080304" pitchFamily="17" charset="-128"/>
                <a:cs typeface="Times New Roman" panose="02020603050405020304" pitchFamily="18" charset="0"/>
              </a:rPr>
              <a:t>【社会の理解】</a:t>
            </a:r>
            <a:endParaRPr lang="en-US"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6</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2019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年，令和元年）の日本の世帯に関する次の記述のうち，正しいものを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平均世帯人員は，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人を超えている。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世帯数で最も多いのは，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人世帯である。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単独世帯で最も多いのは，高齢者の単独世帯である。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母子世帯数と父子世帯数を合算すると，高齢者世帯数を超える。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全国の世帯総数は，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7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千万を超えている。</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★１はそんなに多いハズない！。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も</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人世帯が一番多いハズ。３は高齢化で◯、４もありえない。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万人</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２＝</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万世帯、平均世帯人員はまだ２人より多いので</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6,000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万世帯より少ない。</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5200</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万世帯ぐらい（正確には</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2019</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　</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5178</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万</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千世帯）。</a:t>
            </a:r>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日本の社会福祉は世帯単位なので、対象世帯総数（マーケットの規模）は知っておきましょう！</a:t>
            </a:r>
            <a:endParaRPr lang="en-US" sz="18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4846C718-0CFA-FD7F-13BA-718E7F7D10EB}"/>
              </a:ext>
            </a:extLst>
          </p:cNvPr>
          <p:cNvSpPr>
            <a:spLocks noGrp="1"/>
          </p:cNvSpPr>
          <p:nvPr>
            <p:ph type="sldNum" sz="quarter" idx="12"/>
          </p:nvPr>
        </p:nvSpPr>
        <p:spPr/>
        <p:txBody>
          <a:bodyPr/>
          <a:lstStyle/>
          <a:p>
            <a:fld id="{A4CFD91F-0676-4D47-82C1-C8A098CDDACF}" type="slidenum">
              <a:rPr lang="en-US" altLang="ja-JP" smtClean="0"/>
              <a:pPr/>
              <a:t>19</a:t>
            </a:fld>
            <a:endParaRPr lang="en-US" altLang="ja-JP"/>
          </a:p>
        </p:txBody>
      </p:sp>
    </p:spTree>
    <p:extLst>
      <p:ext uri="{BB962C8B-B14F-4D97-AF65-F5344CB8AC3E}">
        <p14:creationId xmlns:p14="http://schemas.microsoft.com/office/powerpoint/2010/main" val="414685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今日のお話</a:t>
            </a:r>
            <a:endParaRPr lang="en-US" dirty="0"/>
          </a:p>
        </p:txBody>
      </p:sp>
      <p:sp>
        <p:nvSpPr>
          <p:cNvPr id="427011" name="Rectangle 3"/>
          <p:cNvSpPr>
            <a:spLocks noGrp="1" noChangeArrowheads="1"/>
          </p:cNvSpPr>
          <p:nvPr>
            <p:ph type="body" idx="1"/>
          </p:nvPr>
        </p:nvSpPr>
        <p:spPr>
          <a:xfrm>
            <a:off x="898005" y="2348880"/>
            <a:ext cx="7677670" cy="2972544"/>
          </a:xfrm>
        </p:spPr>
        <p:txBody>
          <a:bodyPr/>
          <a:lstStyle/>
          <a:p>
            <a:pPr marL="514350" indent="-514350" eaLnBrk="1" hangingPunct="1">
              <a:lnSpc>
                <a:spcPct val="90000"/>
              </a:lnSpc>
              <a:buFont typeface="+mj-lt"/>
              <a:buAutoNum type="arabicPeriod"/>
            </a:pPr>
            <a:r>
              <a:rPr lang="ja-JP" altLang="en-US" sz="3200" dirty="0"/>
              <a:t>自己紹介</a:t>
            </a:r>
            <a:endParaRPr lang="en-US" altLang="ja-JP" sz="2400" dirty="0">
              <a:latin typeface="ＭＳ 明朝" charset="-128"/>
              <a:ea typeface="ＭＳ 明朝" charset="-128"/>
              <a:cs typeface="ＭＳ 明朝" charset="-128"/>
            </a:endParaRPr>
          </a:p>
          <a:p>
            <a:pPr marL="514350" indent="-514350" eaLnBrk="1" hangingPunct="1">
              <a:lnSpc>
                <a:spcPct val="90000"/>
              </a:lnSpc>
              <a:buFont typeface="+mj-lt"/>
              <a:buAutoNum type="arabicPeriod"/>
            </a:pPr>
            <a:r>
              <a:rPr lang="ja-JP" altLang="en-US" sz="3200" dirty="0"/>
              <a:t>受講生への質問</a:t>
            </a:r>
            <a:endParaRPr lang="en-US" altLang="ja-JP" sz="3200" dirty="0"/>
          </a:p>
          <a:p>
            <a:pPr marL="514350" indent="-514350" eaLnBrk="1" hangingPunct="1">
              <a:lnSpc>
                <a:spcPct val="90000"/>
              </a:lnSpc>
              <a:buFont typeface="+mj-lt"/>
              <a:buAutoNum type="arabicPeriod"/>
            </a:pPr>
            <a:r>
              <a:rPr lang="ja-JP" altLang="en-US" sz="3200" dirty="0"/>
              <a:t>この講義について</a:t>
            </a:r>
            <a:endParaRPr lang="en-US" altLang="ja-JP" sz="3200" dirty="0"/>
          </a:p>
          <a:p>
            <a:pPr marL="514350" indent="-514350" eaLnBrk="1" hangingPunct="1">
              <a:lnSpc>
                <a:spcPct val="90000"/>
              </a:lnSpc>
              <a:buFont typeface="+mj-lt"/>
              <a:buAutoNum type="arabicPeriod"/>
            </a:pPr>
            <a:r>
              <a:rPr lang="ja-JP" altLang="en-US" sz="3200" dirty="0"/>
              <a:t>国家試験との関係</a:t>
            </a:r>
            <a:endParaRPr lang="en-US" altLang="ja-JP" sz="3200" dirty="0"/>
          </a:p>
          <a:p>
            <a:pPr marL="514350" indent="-514350">
              <a:buFont typeface="+mj-lt"/>
              <a:buAutoNum type="arabicPeriod"/>
            </a:pPr>
            <a:r>
              <a:rPr lang="ja-JP" altLang="en-US" sz="3200" dirty="0"/>
              <a:t>今日の社会保障をめぐる話題</a:t>
            </a:r>
            <a:endParaRPr lang="en-US" sz="3200" dirty="0"/>
          </a:p>
          <a:p>
            <a:pPr eaLnBrk="1" hangingPunct="1">
              <a:lnSpc>
                <a:spcPct val="90000"/>
              </a:lnSpc>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B5C640BE-F694-22C0-69A1-3158D26090E4}"/>
              </a:ext>
            </a:extLst>
          </p:cNvPr>
          <p:cNvSpPr>
            <a:spLocks noGrp="1"/>
          </p:cNvSpPr>
          <p:nvPr>
            <p:ph type="sldNum" sz="quarter" idx="12"/>
          </p:nvPr>
        </p:nvSpPr>
        <p:spPr/>
        <p:txBody>
          <a:bodyPr/>
          <a:lstStyle/>
          <a:p>
            <a:fld id="{A4CFD91F-0676-4D47-82C1-C8A098CDDACF}" type="slidenum">
              <a:rPr lang="en-US" altLang="ja-JP" smtClean="0"/>
              <a:pPr/>
              <a:t>2</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③過去問３</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74675" y="1772816"/>
            <a:ext cx="8352928" cy="4524315"/>
          </a:xfrm>
          <a:prstGeom prst="rect">
            <a:avLst/>
          </a:prstGeom>
          <a:noFill/>
        </p:spPr>
        <p:txBody>
          <a:bodyPr wrap="square" rtlCol="0">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年度）社会福祉士国家試験　試験問題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社会保障</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49</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b="1" u="sng" kern="100" dirty="0">
                <a:effectLst/>
                <a:latin typeface="Century" panose="02040604050505020304" pitchFamily="18" charset="0"/>
                <a:ea typeface="ＭＳ 明朝" panose="02020609040205080304" pitchFamily="17" charset="-128"/>
                <a:cs typeface="Times New Roman" panose="02020603050405020304" pitchFamily="18" charset="0"/>
              </a:rPr>
              <a:t>日本の医療保険制度と介護保険制度などの歴史的展開に関する次の記述のうち</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，最も適切なものを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ja-JP" altLang="en-US"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第二次世界大戦後</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の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1954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29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年）に，健康保険制度が創設された。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1961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36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年）に達成された国民皆保険により，</a:t>
            </a:r>
            <a:r>
              <a:rPr lang="ja-JP" altLang="en-US" sz="1800" b="1"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各種の医療保険制度は国民健康保険制度に統合された</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1973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48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年）に，国の制度として老人医療費の無料化が行われた。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1982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年（昭和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57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年）に制定された</a:t>
            </a:r>
            <a:r>
              <a:rPr lang="ja-JP" altLang="en-US" sz="1800" kern="100" dirty="0">
                <a:solidFill>
                  <a:srgbClr val="0070C0"/>
                </a:solidFill>
                <a:effectLst/>
                <a:latin typeface="Century" panose="02040604050505020304" pitchFamily="18" charset="0"/>
                <a:ea typeface="ＭＳ 明朝" panose="02020609040205080304" pitchFamily="17" charset="-128"/>
                <a:cs typeface="Times New Roman" panose="02020603050405020304" pitchFamily="18" charset="0"/>
              </a:rPr>
              <a:t>老人保健法により，高額療養費制度が創設された。</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2000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12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年）に，介護保険制度と後期高齢者医療制度が</a:t>
            </a:r>
            <a:r>
              <a:rPr lang="ja-JP" altLang="en-US" sz="1800" b="1"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rPr>
              <a:t>同時に創設された。</a:t>
            </a:r>
            <a:endParaRPr lang="en-US" altLang="ja-JP" sz="1800" b="1" kern="100" dirty="0">
              <a:solidFill>
                <a:srgbClr val="0000FF"/>
              </a:solidFill>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メモ</a:t>
            </a:r>
            <a:r>
              <a:rPr lang="en-US" altLang="ja-JP"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こういうのは教科書に書いてあることをしっかり覚えておくしかないが、正確な年号を覚えていなくても、大事にことを知っていれば、正解は１つしかないので、消去法であたりは付く。</a:t>
            </a:r>
            <a:endParaRPr lang="en-US" altLang="ja-JP" sz="1800" kern="100" dirty="0">
              <a:solidFill>
                <a:srgbClr val="FF0000"/>
              </a:solidFill>
              <a:latin typeface="Century" panose="02040604050505020304" pitchFamily="18" charset="0"/>
              <a:ea typeface="ＭＳ 明朝" panose="02020609040205080304" pitchFamily="17" charset="-128"/>
              <a:cs typeface="Times New Roman" panose="02020603050405020304" pitchFamily="18" charset="0"/>
            </a:endParaRPr>
          </a:p>
        </p:txBody>
      </p:sp>
      <p:sp>
        <p:nvSpPr>
          <p:cNvPr id="2" name="スライド番号プレースホルダー 1">
            <a:extLst>
              <a:ext uri="{FF2B5EF4-FFF2-40B4-BE49-F238E27FC236}">
                <a16:creationId xmlns:a16="http://schemas.microsoft.com/office/drawing/2014/main" id="{ABDECC40-B8E7-701C-2096-5FA4B78E44C4}"/>
              </a:ext>
            </a:extLst>
          </p:cNvPr>
          <p:cNvSpPr>
            <a:spLocks noGrp="1"/>
          </p:cNvSpPr>
          <p:nvPr>
            <p:ph type="sldNum" sz="quarter" idx="12"/>
          </p:nvPr>
        </p:nvSpPr>
        <p:spPr/>
        <p:txBody>
          <a:bodyPr/>
          <a:lstStyle/>
          <a:p>
            <a:fld id="{A4CFD91F-0676-4D47-82C1-C8A098CDDACF}" type="slidenum">
              <a:rPr lang="en-US" altLang="ja-JP" smtClean="0"/>
              <a:pPr/>
              <a:t>20</a:t>
            </a:fld>
            <a:endParaRPr lang="en-US" altLang="ja-JP"/>
          </a:p>
        </p:txBody>
      </p:sp>
    </p:spTree>
    <p:extLst>
      <p:ext uri="{BB962C8B-B14F-4D97-AF65-F5344CB8AC3E}">
        <p14:creationId xmlns:p14="http://schemas.microsoft.com/office/powerpoint/2010/main" val="3691846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３アドバイス</a:t>
            </a:r>
          </a:p>
        </p:txBody>
      </p:sp>
      <p:sp>
        <p:nvSpPr>
          <p:cNvPr id="436227" name="Rectangle 3"/>
          <p:cNvSpPr>
            <a:spLocks noGrp="1" noChangeArrowheads="1"/>
          </p:cNvSpPr>
          <p:nvPr>
            <p:ph type="body" idx="1"/>
          </p:nvPr>
        </p:nvSpPr>
        <p:spPr>
          <a:xfrm>
            <a:off x="574675" y="1700808"/>
            <a:ext cx="8461821" cy="4536504"/>
          </a:xfrm>
        </p:spPr>
        <p:txBody>
          <a:bodyPr/>
          <a:lstStyle/>
          <a:p>
            <a:pPr marL="0" indent="0" eaLnBrk="1" hangingPunct="1">
              <a:lnSpc>
                <a:spcPct val="90000"/>
              </a:lnSpc>
              <a:buNone/>
            </a:pPr>
            <a:r>
              <a:rPr lang="en-US" altLang="ja-JP" sz="2600" dirty="0">
                <a:ea typeface="ＭＳ Ｐゴシック" charset="-128"/>
                <a:cs typeface="ＭＳ Ｐゴシック" charset="-128"/>
              </a:rPr>
              <a:t>1 .</a:t>
            </a:r>
            <a:r>
              <a:rPr lang="en-US" altLang="ja-JP" sz="2600" u="sng" dirty="0">
                <a:ea typeface="ＭＳ Ｐゴシック" charset="-128"/>
                <a:cs typeface="ＭＳ Ｐゴシック" charset="-128"/>
              </a:rPr>
              <a:t>1938</a:t>
            </a:r>
            <a:r>
              <a:rPr lang="ja-JP" altLang="en-US" sz="2600" u="sng" dirty="0">
                <a:ea typeface="ＭＳ Ｐゴシック" charset="-128"/>
                <a:cs typeface="ＭＳ Ｐゴシック" charset="-128"/>
              </a:rPr>
              <a:t>（昭和</a:t>
            </a:r>
            <a:r>
              <a:rPr lang="en-US" altLang="ja-JP" sz="2600" u="sng" dirty="0">
                <a:ea typeface="ＭＳ Ｐゴシック" charset="-128"/>
                <a:cs typeface="ＭＳ Ｐゴシック" charset="-128"/>
              </a:rPr>
              <a:t>13</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に、健康保険制度が創設されました。</a:t>
            </a:r>
          </a:p>
          <a:p>
            <a:pPr marL="0" indent="0" eaLnBrk="1" hangingPunct="1">
              <a:lnSpc>
                <a:spcPct val="90000"/>
              </a:lnSpc>
              <a:buNone/>
            </a:pPr>
            <a:r>
              <a:rPr lang="en-US" altLang="ja-JP" sz="2600" dirty="0">
                <a:ea typeface="ＭＳ Ｐゴシック" charset="-128"/>
                <a:cs typeface="ＭＳ Ｐゴシック" charset="-128"/>
              </a:rPr>
              <a:t>2 .1961</a:t>
            </a:r>
            <a:r>
              <a:rPr lang="ja-JP" altLang="en-US" sz="2600" dirty="0">
                <a:ea typeface="ＭＳ Ｐゴシック" charset="-128"/>
                <a:cs typeface="ＭＳ Ｐゴシック" charset="-128"/>
              </a:rPr>
              <a:t>（昭和</a:t>
            </a:r>
            <a:r>
              <a:rPr lang="en-US" altLang="ja-JP" sz="2600" dirty="0">
                <a:ea typeface="ＭＳ Ｐゴシック" charset="-128"/>
                <a:cs typeface="ＭＳ Ｐゴシック" charset="-128"/>
              </a:rPr>
              <a:t>36</a:t>
            </a:r>
            <a:r>
              <a:rPr lang="ja-JP" altLang="en-US" sz="2600" dirty="0">
                <a:ea typeface="ＭＳ Ｐゴシック" charset="-128"/>
                <a:cs typeface="ＭＳ Ｐゴシック" charset="-128"/>
              </a:rPr>
              <a:t>）年に達成された国民皆保険は、全国民がいずれかの医療保険に加入することを原則としたもので、各種の医療保険制度は</a:t>
            </a:r>
            <a:r>
              <a:rPr lang="ja-JP" altLang="en-US" sz="2600" dirty="0">
                <a:solidFill>
                  <a:srgbClr val="FF0000"/>
                </a:solidFill>
                <a:ea typeface="ＭＳ Ｐゴシック" charset="-128"/>
                <a:cs typeface="ＭＳ Ｐゴシック" charset="-128"/>
              </a:rPr>
              <a:t>国民健康保険の他に、被用者保険、後期高齢者医療制度、生活保護の医療扶助があります</a:t>
            </a:r>
            <a:r>
              <a:rPr lang="ja-JP" altLang="en-US" sz="2600" dirty="0">
                <a:ea typeface="ＭＳ Ｐゴシック" charset="-128"/>
                <a:cs typeface="ＭＳ Ｐゴシック" charset="-128"/>
              </a:rPr>
              <a:t>。</a:t>
            </a:r>
          </a:p>
          <a:p>
            <a:pPr marL="0" indent="0" eaLnBrk="1" hangingPunct="1">
              <a:lnSpc>
                <a:spcPct val="90000"/>
              </a:lnSpc>
              <a:buNone/>
            </a:pPr>
            <a:r>
              <a:rPr lang="en-US" altLang="ja-JP" sz="2600" dirty="0">
                <a:ea typeface="ＭＳ Ｐゴシック" charset="-128"/>
                <a:cs typeface="ＭＳ Ｐゴシック" charset="-128"/>
              </a:rPr>
              <a:t>3 .</a:t>
            </a:r>
            <a:r>
              <a:rPr lang="ja-JP" altLang="en-US" sz="2600" dirty="0">
                <a:ea typeface="ＭＳ Ｐゴシック" charset="-128"/>
                <a:cs typeface="ＭＳ Ｐゴシック" charset="-128"/>
              </a:rPr>
              <a:t>正解です。</a:t>
            </a:r>
            <a:r>
              <a:rPr lang="en-US" altLang="ja-JP" sz="2600" dirty="0">
                <a:ea typeface="ＭＳ Ｐゴシック" charset="-128"/>
                <a:cs typeface="ＭＳ Ｐゴシック" charset="-128"/>
              </a:rPr>
              <a:t>1973</a:t>
            </a:r>
            <a:r>
              <a:rPr lang="ja-JP" altLang="en-US" sz="2600" dirty="0">
                <a:ea typeface="ＭＳ Ｐゴシック" charset="-128"/>
                <a:cs typeface="ＭＳ Ｐゴシック" charset="-128"/>
              </a:rPr>
              <a:t>（昭和</a:t>
            </a:r>
            <a:r>
              <a:rPr lang="en-US" altLang="ja-JP" sz="2600" dirty="0">
                <a:ea typeface="ＭＳ Ｐゴシック" charset="-128"/>
                <a:cs typeface="ＭＳ Ｐゴシック" charset="-128"/>
              </a:rPr>
              <a:t>48</a:t>
            </a:r>
            <a:r>
              <a:rPr lang="ja-JP" altLang="en-US" sz="2600" dirty="0">
                <a:ea typeface="ＭＳ Ｐゴシック" charset="-128"/>
                <a:cs typeface="ＭＳ Ｐゴシック" charset="-128"/>
              </a:rPr>
              <a:t>）年に、国の制度として老人医療費の無料化が行われました。</a:t>
            </a:r>
          </a:p>
          <a:p>
            <a:pPr marL="0" indent="0" eaLnBrk="1" hangingPunct="1">
              <a:lnSpc>
                <a:spcPct val="90000"/>
              </a:lnSpc>
              <a:buNone/>
            </a:pPr>
            <a:r>
              <a:rPr lang="en-US" altLang="ja-JP" sz="2600" dirty="0">
                <a:ea typeface="ＭＳ Ｐゴシック" charset="-128"/>
                <a:cs typeface="ＭＳ Ｐゴシック" charset="-128"/>
              </a:rPr>
              <a:t>4 .</a:t>
            </a:r>
            <a:r>
              <a:rPr lang="en-US" altLang="ja-JP" sz="2600" u="sng" dirty="0">
                <a:ea typeface="ＭＳ Ｐゴシック" charset="-128"/>
                <a:cs typeface="ＭＳ Ｐゴシック" charset="-128"/>
              </a:rPr>
              <a:t>1973</a:t>
            </a:r>
            <a:r>
              <a:rPr lang="ja-JP" altLang="en-US" sz="2600" u="sng" dirty="0">
                <a:ea typeface="ＭＳ Ｐゴシック" charset="-128"/>
                <a:cs typeface="ＭＳ Ｐゴシック" charset="-128"/>
              </a:rPr>
              <a:t>（昭和</a:t>
            </a:r>
            <a:r>
              <a:rPr lang="en-US" altLang="ja-JP" sz="2600" u="sng" dirty="0">
                <a:ea typeface="ＭＳ Ｐゴシック" charset="-128"/>
                <a:cs typeface="ＭＳ Ｐゴシック" charset="-128"/>
              </a:rPr>
              <a:t>48</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に、高額療養費制度が創設されました。</a:t>
            </a:r>
          </a:p>
          <a:p>
            <a:pPr marL="0" indent="0" eaLnBrk="1" hangingPunct="1">
              <a:lnSpc>
                <a:spcPct val="90000"/>
              </a:lnSpc>
              <a:buNone/>
            </a:pPr>
            <a:r>
              <a:rPr lang="en-US" altLang="ja-JP" sz="2600" dirty="0">
                <a:ea typeface="ＭＳ Ｐゴシック" charset="-128"/>
                <a:cs typeface="ＭＳ Ｐゴシック" charset="-128"/>
              </a:rPr>
              <a:t>5 .</a:t>
            </a:r>
            <a:r>
              <a:rPr lang="en-US" altLang="ja-JP" sz="2600" u="sng" dirty="0">
                <a:ea typeface="ＭＳ Ｐゴシック" charset="-128"/>
                <a:cs typeface="ＭＳ Ｐゴシック" charset="-128"/>
              </a:rPr>
              <a:t>2000</a:t>
            </a:r>
            <a:r>
              <a:rPr lang="ja-JP" altLang="en-US" sz="2600" u="sng" dirty="0">
                <a:ea typeface="ＭＳ Ｐゴシック" charset="-128"/>
                <a:cs typeface="ＭＳ Ｐゴシック" charset="-128"/>
              </a:rPr>
              <a:t>（平成</a:t>
            </a:r>
            <a:r>
              <a:rPr lang="en-US" altLang="ja-JP" sz="2600" u="sng" dirty="0">
                <a:ea typeface="ＭＳ Ｐゴシック" charset="-128"/>
                <a:cs typeface="ＭＳ Ｐゴシック" charset="-128"/>
              </a:rPr>
              <a:t>12</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に、介護保険制度、</a:t>
            </a:r>
            <a:r>
              <a:rPr lang="en-US" altLang="ja-JP" sz="2600" u="sng" dirty="0">
                <a:ea typeface="ＭＳ Ｐゴシック" charset="-128"/>
                <a:cs typeface="ＭＳ Ｐゴシック" charset="-128"/>
              </a:rPr>
              <a:t>2008</a:t>
            </a:r>
            <a:r>
              <a:rPr lang="ja-JP" altLang="en-US" sz="2600" u="sng" dirty="0">
                <a:ea typeface="ＭＳ Ｐゴシック" charset="-128"/>
                <a:cs typeface="ＭＳ Ｐゴシック" charset="-128"/>
              </a:rPr>
              <a:t>（平成</a:t>
            </a:r>
            <a:r>
              <a:rPr lang="en-US" altLang="ja-JP" sz="2600" u="sng" dirty="0">
                <a:ea typeface="ＭＳ Ｐゴシック" charset="-128"/>
                <a:cs typeface="ＭＳ Ｐゴシック" charset="-128"/>
              </a:rPr>
              <a:t>20</a:t>
            </a:r>
            <a:r>
              <a:rPr lang="ja-JP" altLang="en-US" sz="2600" u="sng" dirty="0">
                <a:ea typeface="ＭＳ Ｐゴシック" charset="-128"/>
                <a:cs typeface="ＭＳ Ｐゴシック" charset="-128"/>
              </a:rPr>
              <a:t>）年</a:t>
            </a:r>
            <a:r>
              <a:rPr lang="ja-JP" altLang="en-US" sz="2600" dirty="0">
                <a:ea typeface="ＭＳ Ｐゴシック" charset="-128"/>
                <a:cs typeface="ＭＳ Ｐゴシック" charset="-128"/>
              </a:rPr>
              <a:t>に、後期高齢者医療制度が創設されました。</a:t>
            </a:r>
          </a:p>
          <a:p>
            <a:pPr marL="0" indent="0" eaLnBrk="1" hangingPunct="1">
              <a:lnSpc>
                <a:spcPct val="90000"/>
              </a:lnSpc>
              <a:buNone/>
            </a:pPr>
            <a:r>
              <a:rPr lang="ja-JP" altLang="en-US" sz="1800" dirty="0">
                <a:solidFill>
                  <a:srgbClr val="FF0000"/>
                </a:solidFill>
                <a:ea typeface="ＭＳ Ｐゴシック" charset="-128"/>
                <a:cs typeface="ＭＳ Ｐゴシック" charset="-128"/>
              </a:rPr>
              <a:t>（</a:t>
            </a:r>
            <a:r>
              <a:rPr lang="ja-JP" altLang="en-US" sz="1800" dirty="0">
                <a:solidFill>
                  <a:srgbClr val="FF0000"/>
                </a:solidFill>
                <a:ea typeface="ＭＳ Ｐゴシック" charset="-128"/>
                <a:cs typeface="ＭＳ Ｐゴシック" charset="-128"/>
                <a:hlinkClick r:id="rId3"/>
              </a:rPr>
              <a:t>過去問</a:t>
            </a:r>
            <a:r>
              <a:rPr lang="en-US" altLang="ja-JP" sz="1800" dirty="0">
                <a:solidFill>
                  <a:srgbClr val="FF0000"/>
                </a:solidFill>
                <a:ea typeface="ＭＳ Ｐゴシック" charset="-128"/>
                <a:cs typeface="ＭＳ Ｐゴシック" charset="-128"/>
                <a:hlinkClick r:id="rId3"/>
              </a:rPr>
              <a:t>.com - </a:t>
            </a:r>
            <a:r>
              <a:rPr lang="ja-JP" altLang="en-US" sz="1800" dirty="0">
                <a:solidFill>
                  <a:srgbClr val="FF0000"/>
                </a:solidFill>
                <a:ea typeface="ＭＳ Ｐゴシック" charset="-128"/>
                <a:cs typeface="ＭＳ Ｐゴシック" charset="-128"/>
                <a:hlinkClick r:id="rId3"/>
              </a:rPr>
              <a:t>資格試験の過去問 </a:t>
            </a:r>
            <a:r>
              <a:rPr lang="en-US" altLang="ja-JP" sz="1800" dirty="0">
                <a:solidFill>
                  <a:srgbClr val="FF0000"/>
                </a:solidFill>
                <a:ea typeface="ＭＳ Ｐゴシック" charset="-128"/>
                <a:cs typeface="ＭＳ Ｐゴシック" charset="-128"/>
                <a:hlinkClick r:id="rId3"/>
              </a:rPr>
              <a:t>| </a:t>
            </a:r>
            <a:r>
              <a:rPr lang="ja-JP" altLang="en-US" sz="1800" dirty="0">
                <a:solidFill>
                  <a:srgbClr val="FF0000"/>
                </a:solidFill>
                <a:ea typeface="ＭＳ Ｐゴシック" charset="-128"/>
                <a:cs typeface="ＭＳ Ｐゴシック" charset="-128"/>
                <a:hlinkClick r:id="rId3"/>
              </a:rPr>
              <a:t>予想問題の解説つき無料問題集というページ</a:t>
            </a:r>
            <a:r>
              <a:rPr lang="ja-JP" altLang="en-US" sz="1800" dirty="0">
                <a:solidFill>
                  <a:srgbClr val="FF0000"/>
                </a:solidFill>
                <a:ea typeface="ＭＳ Ｐゴシック" charset="-128"/>
                <a:cs typeface="ＭＳ Ｐゴシック" charset="-128"/>
              </a:rPr>
              <a:t>）</a:t>
            </a:r>
            <a:endParaRPr lang="en-US" altLang="ja-JP" sz="18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EF3FDFB1-3072-F1D6-FF89-744077458ED8}"/>
              </a:ext>
            </a:extLst>
          </p:cNvPr>
          <p:cNvSpPr>
            <a:spLocks noGrp="1"/>
          </p:cNvSpPr>
          <p:nvPr>
            <p:ph type="sldNum" sz="quarter" idx="12"/>
          </p:nvPr>
        </p:nvSpPr>
        <p:spPr/>
        <p:txBody>
          <a:bodyPr/>
          <a:lstStyle/>
          <a:p>
            <a:fld id="{A4CFD91F-0676-4D47-82C1-C8A098CDDACF}" type="slidenum">
              <a:rPr lang="en-US" altLang="ja-JP" smtClean="0"/>
              <a:pPr/>
              <a:t>21</a:t>
            </a:fld>
            <a:endParaRPr lang="en-US" altLang="ja-JP"/>
          </a:p>
        </p:txBody>
      </p:sp>
    </p:spTree>
    <p:extLst>
      <p:ext uri="{BB962C8B-B14F-4D97-AF65-F5344CB8AC3E}">
        <p14:creationId xmlns:p14="http://schemas.microsoft.com/office/powerpoint/2010/main" val="38316851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③過去問４</a:t>
            </a:r>
          </a:p>
        </p:txBody>
      </p:sp>
      <p:sp>
        <p:nvSpPr>
          <p:cNvPr id="4" name="テキスト ボックス 3">
            <a:extLst>
              <a:ext uri="{FF2B5EF4-FFF2-40B4-BE49-F238E27FC236}">
                <a16:creationId xmlns:a16="http://schemas.microsoft.com/office/drawing/2014/main" id="{61F8093D-BB85-3BB9-CF1C-3110D734EF96}"/>
              </a:ext>
            </a:extLst>
          </p:cNvPr>
          <p:cNvSpPr txBox="1"/>
          <p:nvPr/>
        </p:nvSpPr>
        <p:spPr>
          <a:xfrm>
            <a:off x="574675" y="1772816"/>
            <a:ext cx="8352928" cy="3970318"/>
          </a:xfrm>
          <a:prstGeom prst="rect">
            <a:avLst/>
          </a:prstGeom>
          <a:noFill/>
        </p:spPr>
        <p:txBody>
          <a:bodyPr wrap="square" rtlCol="0">
            <a:spAutoFit/>
          </a:bodyPr>
          <a:lstStyle/>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第</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34</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回（令和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年度）社会福祉士国家試験　試験問題</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社会保障</a:t>
            </a:r>
            <a:r>
              <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rPr>
              <a:t>】</a:t>
            </a:r>
          </a:p>
          <a:p>
            <a:pPr algn="just"/>
            <a:endParaRPr lang="en-US" alt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問題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年度社会保障費用統計」（国立社会保障・人口問題研究所）による</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2018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年度（平成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年度）の社会保障給付費等に関する次の記述のうち，正しいものを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つ選びなさい。</a:t>
            </a:r>
            <a:endPar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endPar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社会保障給付費の対国内総生産比は，</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2</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国民一人当たりの社会保障給付費は，</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150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万円を超過している。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3</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部門別（「医療」，「年金」，「福祉その他」）の社会保障給付費の構成割合をみると，「年金」が </a:t>
            </a:r>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70 </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％を超過している。</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4</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機能別（「高齢」，「保健医療」，「家族」，「失業」など）の社会保障給付費の構成割合をみると，「高齢」の方が「家族」よりも高い。</a:t>
            </a:r>
          </a:p>
          <a:p>
            <a:pPr algn="just"/>
            <a:r>
              <a:rPr lang="en-US" altLang="ja-JP" sz="1800" b="1" kern="100" dirty="0">
                <a:effectLst/>
                <a:latin typeface="Century" panose="02040604050505020304" pitchFamily="18" charset="0"/>
                <a:ea typeface="ＭＳ 明朝" panose="02020609040205080304" pitchFamily="17" charset="-128"/>
                <a:cs typeface="Times New Roman" panose="02020603050405020304" pitchFamily="18" charset="0"/>
              </a:rPr>
              <a:t>5</a:t>
            </a:r>
            <a:r>
              <a:rPr lang="ja-JP" altLang="en-US" sz="1800" b="1" kern="100" dirty="0">
                <a:effectLst/>
                <a:latin typeface="Century" panose="02040604050505020304" pitchFamily="18" charset="0"/>
                <a:ea typeface="ＭＳ 明朝" panose="02020609040205080304" pitchFamily="17" charset="-128"/>
                <a:cs typeface="Times New Roman" panose="02020603050405020304" pitchFamily="18" charset="0"/>
              </a:rPr>
              <a:t>　社会保障財源をみると，公費負担の内訳は国より地方自治体の方が多い。</a:t>
            </a:r>
          </a:p>
          <a:p>
            <a:pPr algn="just"/>
            <a:r>
              <a:rPr lang="ja-JP" altLang="en-US" sz="1800" kern="100" dirty="0">
                <a:effectLst/>
                <a:latin typeface="Century" panose="02040604050505020304" pitchFamily="18" charset="0"/>
                <a:ea typeface="ＭＳ 明朝" panose="02020609040205080304" pitchFamily="17" charset="-128"/>
                <a:cs typeface="Times New Roman" panose="02020603050405020304" pitchFamily="18" charset="0"/>
              </a:rPr>
              <a:t>。</a:t>
            </a:r>
          </a:p>
        </p:txBody>
      </p:sp>
      <p:sp>
        <p:nvSpPr>
          <p:cNvPr id="2" name="スライド番号プレースホルダー 1">
            <a:extLst>
              <a:ext uri="{FF2B5EF4-FFF2-40B4-BE49-F238E27FC236}">
                <a16:creationId xmlns:a16="http://schemas.microsoft.com/office/drawing/2014/main" id="{CA309BA5-0F70-C20D-80A1-5989C9554F1F}"/>
              </a:ext>
            </a:extLst>
          </p:cNvPr>
          <p:cNvSpPr>
            <a:spLocks noGrp="1"/>
          </p:cNvSpPr>
          <p:nvPr>
            <p:ph type="sldNum" sz="quarter" idx="12"/>
          </p:nvPr>
        </p:nvSpPr>
        <p:spPr/>
        <p:txBody>
          <a:bodyPr/>
          <a:lstStyle/>
          <a:p>
            <a:fld id="{A4CFD91F-0676-4D47-82C1-C8A098CDDACF}" type="slidenum">
              <a:rPr lang="en-US" altLang="ja-JP" smtClean="0"/>
              <a:pPr/>
              <a:t>22</a:t>
            </a:fld>
            <a:endParaRPr lang="en-US" altLang="ja-JP"/>
          </a:p>
        </p:txBody>
      </p:sp>
    </p:spTree>
    <p:extLst>
      <p:ext uri="{BB962C8B-B14F-4D97-AF65-F5344CB8AC3E}">
        <p14:creationId xmlns:p14="http://schemas.microsoft.com/office/powerpoint/2010/main" val="42634995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４</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国家試験との関係</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４アドバイス</a:t>
            </a:r>
          </a:p>
        </p:txBody>
      </p:sp>
      <p:sp>
        <p:nvSpPr>
          <p:cNvPr id="436227" name="Rectangle 3"/>
          <p:cNvSpPr>
            <a:spLocks noGrp="1" noChangeArrowheads="1"/>
          </p:cNvSpPr>
          <p:nvPr>
            <p:ph type="body" idx="1"/>
          </p:nvPr>
        </p:nvSpPr>
        <p:spPr>
          <a:xfrm>
            <a:off x="683568" y="1700808"/>
            <a:ext cx="8460432" cy="4248472"/>
          </a:xfrm>
        </p:spPr>
        <p:txBody>
          <a:bodyPr/>
          <a:lstStyle/>
          <a:p>
            <a:pPr marL="0" indent="0" eaLnBrk="1" hangingPunct="1">
              <a:lnSpc>
                <a:spcPct val="90000"/>
              </a:lnSpc>
              <a:buNone/>
            </a:pPr>
            <a:r>
              <a:rPr lang="ja-JP" altLang="en-US" sz="2600" dirty="0">
                <a:ea typeface="ＭＳ Ｐゴシック" charset="-128"/>
                <a:cs typeface="ＭＳ Ｐゴシック" charset="-128"/>
              </a:rPr>
              <a:t>１．確かにかなり増えているが、高福祉で知られるスウェーデンなどでも</a:t>
            </a:r>
            <a:r>
              <a:rPr lang="en-US" altLang="ja-JP" sz="2600" dirty="0">
                <a:ea typeface="ＭＳ Ｐゴシック" charset="-128"/>
                <a:cs typeface="ＭＳ Ｐゴシック" charset="-128"/>
              </a:rPr>
              <a:t>30</a:t>
            </a:r>
            <a:r>
              <a:rPr lang="ja-JP" altLang="en-US" sz="2600" dirty="0">
                <a:ea typeface="ＭＳ Ｐゴシック" charset="-128"/>
                <a:cs typeface="ＭＳ Ｐゴシック" charset="-128"/>
              </a:rPr>
              <a:t>％程度、日本が</a:t>
            </a:r>
            <a:r>
              <a:rPr lang="en-US" altLang="ja-JP" sz="2600" dirty="0">
                <a:ea typeface="ＭＳ Ｐゴシック" charset="-128"/>
                <a:cs typeface="ＭＳ Ｐゴシック" charset="-128"/>
              </a:rPr>
              <a:t>40</a:t>
            </a:r>
            <a:r>
              <a:rPr lang="ja-JP" altLang="en-US" sz="2600" dirty="0">
                <a:ea typeface="ＭＳ Ｐゴシック" charset="-128"/>
                <a:cs typeface="ＭＳ Ｐゴシック" charset="-128"/>
              </a:rPr>
              <a:t>％以上は☓</a:t>
            </a:r>
          </a:p>
          <a:p>
            <a:pPr marL="0" indent="0" eaLnBrk="1" hangingPunct="1">
              <a:lnSpc>
                <a:spcPct val="90000"/>
              </a:lnSpc>
              <a:buNone/>
            </a:pPr>
            <a:r>
              <a:rPr lang="ja-JP" altLang="en-US" sz="2600" dirty="0">
                <a:ea typeface="ＭＳ Ｐゴシック" charset="-128"/>
                <a:cs typeface="ＭＳ Ｐゴシック" charset="-128"/>
              </a:rPr>
              <a:t>２．１人あたり</a:t>
            </a:r>
            <a:r>
              <a:rPr lang="en-US" altLang="ja-JP" sz="2600" dirty="0">
                <a:ea typeface="ＭＳ Ｐゴシック" charset="-128"/>
                <a:cs typeface="ＭＳ Ｐゴシック" charset="-128"/>
              </a:rPr>
              <a:t>150</a:t>
            </a:r>
            <a:r>
              <a:rPr lang="ja-JP" altLang="en-US" sz="2600" dirty="0">
                <a:ea typeface="ＭＳ Ｐゴシック" charset="-128"/>
                <a:cs typeface="ＭＳ Ｐゴシック" charset="-128"/>
              </a:rPr>
              <a:t>万円以上＝ベーシックインカムの話☓</a:t>
            </a:r>
          </a:p>
          <a:p>
            <a:pPr marL="0" indent="0" eaLnBrk="1" hangingPunct="1">
              <a:lnSpc>
                <a:spcPct val="90000"/>
              </a:lnSpc>
              <a:buNone/>
            </a:pPr>
            <a:r>
              <a:rPr lang="ja-JP" altLang="en-US" sz="2600" dirty="0">
                <a:ea typeface="ＭＳ Ｐゴシック" charset="-128"/>
                <a:cs typeface="ＭＳ Ｐゴシック" charset="-128"/>
              </a:rPr>
              <a:t>３．年金だけで</a:t>
            </a:r>
            <a:r>
              <a:rPr lang="en-US" altLang="ja-JP" sz="2600" dirty="0">
                <a:ea typeface="ＭＳ Ｐゴシック" charset="-128"/>
                <a:cs typeface="ＭＳ Ｐゴシック" charset="-128"/>
              </a:rPr>
              <a:t>70</a:t>
            </a:r>
            <a:r>
              <a:rPr lang="ja-JP" altLang="en-US" sz="2600" dirty="0">
                <a:ea typeface="ＭＳ Ｐゴシック" charset="-128"/>
                <a:cs typeface="ＭＳ Ｐゴシック" charset="-128"/>
              </a:rPr>
              <a:t>％保健医療は破綻する☓</a:t>
            </a:r>
          </a:p>
          <a:p>
            <a:pPr marL="0" indent="0" eaLnBrk="1" hangingPunct="1">
              <a:lnSpc>
                <a:spcPct val="90000"/>
              </a:lnSpc>
              <a:buNone/>
            </a:pPr>
            <a:r>
              <a:rPr lang="ja-JP" altLang="en-US" sz="2600" dirty="0">
                <a:ea typeface="ＭＳ Ｐゴシック" charset="-128"/>
                <a:cs typeface="ＭＳ Ｐゴシック" charset="-128"/>
              </a:rPr>
              <a:t>４．今話題の「異次元の少子化対策」で話題、◯。</a:t>
            </a:r>
          </a:p>
          <a:p>
            <a:pPr marL="0" indent="0" eaLnBrk="1" hangingPunct="1">
              <a:lnSpc>
                <a:spcPct val="90000"/>
              </a:lnSpc>
              <a:buNone/>
            </a:pPr>
            <a:r>
              <a:rPr lang="ja-JP" altLang="en-US" sz="2600" dirty="0">
                <a:ea typeface="ＭＳ Ｐゴシック" charset="-128"/>
                <a:cs typeface="ＭＳ Ｐゴシック" charset="-128"/>
              </a:rPr>
              <a:t>５．財源の負担は、国・地方・自己負担が１：</a:t>
            </a:r>
            <a:r>
              <a:rPr lang="en-US" altLang="ja-JP" sz="2600" dirty="0">
                <a:ea typeface="ＭＳ Ｐゴシック" charset="-128"/>
                <a:cs typeface="ＭＳ Ｐゴシック" charset="-128"/>
              </a:rPr>
              <a:t>1</a:t>
            </a:r>
            <a:r>
              <a:rPr lang="ja-JP" altLang="en-US" sz="2600" dirty="0">
                <a:ea typeface="ＭＳ Ｐゴシック" charset="-128"/>
                <a:cs typeface="ＭＳ Ｐゴシック" charset="-128"/>
              </a:rPr>
              <a:t>：</a:t>
            </a:r>
            <a:r>
              <a:rPr lang="en-US" altLang="ja-JP" sz="2600" dirty="0">
                <a:ea typeface="ＭＳ Ｐゴシック" charset="-128"/>
                <a:cs typeface="ＭＳ Ｐゴシック" charset="-128"/>
              </a:rPr>
              <a:t>1</a:t>
            </a:r>
            <a:r>
              <a:rPr lang="ja-JP" altLang="en-US" sz="2600" dirty="0">
                <a:ea typeface="ＭＳ Ｐゴシック" charset="-128"/>
                <a:cs typeface="ＭＳ Ｐゴシック" charset="-128"/>
              </a:rPr>
              <a:t>が原則。地方自治体の方が多ければ、選挙で負けて政権交代。</a:t>
            </a:r>
            <a:endParaRPr lang="en-US" altLang="ja-JP" sz="2600" dirty="0">
              <a:ea typeface="ＭＳ Ｐゴシック" charset="-128"/>
              <a:cs typeface="ＭＳ Ｐゴシック" charset="-128"/>
            </a:endParaRPr>
          </a:p>
          <a:p>
            <a:pPr marL="0" indent="0" eaLnBrk="1" hangingPunct="1">
              <a:lnSpc>
                <a:spcPct val="90000"/>
              </a:lnSpc>
              <a:buNone/>
            </a:pPr>
            <a:r>
              <a:rPr lang="ja-JP" altLang="en-US" sz="2000" dirty="0">
                <a:solidFill>
                  <a:srgbClr val="FF0000"/>
                </a:solidFill>
                <a:ea typeface="ＭＳ Ｐゴシック" charset="-128"/>
                <a:cs typeface="ＭＳ Ｐゴシック" charset="-128"/>
              </a:rPr>
              <a:t>★公益財団法人社会福祉振興・試験センターの過去問ページ。「</a:t>
            </a:r>
            <a:r>
              <a:rPr lang="ja-JP" altLang="en-US" sz="2000" dirty="0">
                <a:solidFill>
                  <a:srgbClr val="FF0000"/>
                </a:solidFill>
                <a:ea typeface="ＭＳ Ｐゴシック" charset="-128"/>
                <a:cs typeface="ＭＳ Ｐゴシック" charset="-128"/>
                <a:hlinkClick r:id="rId3"/>
              </a:rPr>
              <a:t>第３４回社会福祉士国家試験の合格基準及び正答について</a:t>
            </a:r>
            <a:r>
              <a:rPr lang="ja-JP" altLang="en-US" sz="2000" dirty="0">
                <a:solidFill>
                  <a:srgbClr val="FF0000"/>
                </a:solidFill>
                <a:ea typeface="ＭＳ Ｐゴシック" charset="-128"/>
                <a:cs typeface="ＭＳ Ｐゴシック" charset="-128"/>
              </a:rPr>
              <a:t>」で、正解を確認すると良い。</a:t>
            </a:r>
          </a:p>
          <a:p>
            <a:pPr marL="0" indent="0" eaLnBrk="1" hangingPunct="1">
              <a:lnSpc>
                <a:spcPct val="90000"/>
              </a:lnSpc>
              <a:buNone/>
            </a:pPr>
            <a:r>
              <a:rPr lang="ja-JP" altLang="en-US" sz="2000" dirty="0">
                <a:solidFill>
                  <a:srgbClr val="FF0000"/>
                </a:solidFill>
                <a:ea typeface="ＭＳ Ｐゴシック" charset="-128"/>
                <a:cs typeface="ＭＳ Ｐゴシック" charset="-128"/>
              </a:rPr>
              <a:t>★第</a:t>
            </a:r>
            <a:r>
              <a:rPr lang="en-US" altLang="ja-JP" sz="2000" dirty="0">
                <a:solidFill>
                  <a:srgbClr val="FF0000"/>
                </a:solidFill>
                <a:ea typeface="ＭＳ Ｐゴシック" charset="-128"/>
                <a:cs typeface="ＭＳ Ｐゴシック" charset="-128"/>
              </a:rPr>
              <a:t>24</a:t>
            </a:r>
            <a:r>
              <a:rPr lang="ja-JP" altLang="en-US" sz="2000" dirty="0">
                <a:solidFill>
                  <a:srgbClr val="FF0000"/>
                </a:solidFill>
                <a:ea typeface="ＭＳ Ｐゴシック" charset="-128"/>
                <a:cs typeface="ＭＳ Ｐゴシック" charset="-128"/>
              </a:rPr>
              <a:t>回（令和</a:t>
            </a:r>
            <a:r>
              <a:rPr lang="en-US" altLang="ja-JP" sz="2000" dirty="0">
                <a:solidFill>
                  <a:srgbClr val="FF0000"/>
                </a:solidFill>
                <a:ea typeface="ＭＳ Ｐゴシック" charset="-128"/>
                <a:cs typeface="ＭＳ Ｐゴシック" charset="-128"/>
              </a:rPr>
              <a:t>3</a:t>
            </a:r>
            <a:r>
              <a:rPr lang="ja-JP" altLang="en-US" sz="2000" dirty="0">
                <a:solidFill>
                  <a:srgbClr val="FF0000"/>
                </a:solidFill>
                <a:ea typeface="ＭＳ Ｐゴシック" charset="-128"/>
                <a:cs typeface="ＭＳ Ｐゴシック" charset="-128"/>
              </a:rPr>
              <a:t>年度）精神保健福祉士国家試験　試験問題も調べましたが、社会保障に関する問題は社会福祉士とまったく同じでした</a:t>
            </a:r>
            <a:endParaRPr lang="en-US" altLang="ja-JP" sz="2000" dirty="0">
              <a:solidFill>
                <a:srgbClr val="FF0000"/>
              </a:solidFill>
              <a:ea typeface="ＭＳ Ｐゴシック" charset="-128"/>
              <a:cs typeface="ＭＳ Ｐゴシック" charset="-128"/>
            </a:endParaRPr>
          </a:p>
          <a:p>
            <a:pPr marL="0" indent="0" eaLnBrk="1" hangingPunct="1">
              <a:lnSpc>
                <a:spcPct val="90000"/>
              </a:lnSpc>
              <a:buNone/>
            </a:pPr>
            <a:endParaRPr lang="ja-JP" altLang="en-US" sz="2600" dirty="0">
              <a:solidFill>
                <a:srgbClr val="FF0000"/>
              </a:solidFill>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a:p>
            <a:pPr eaLnBrk="1" hangingPunct="1">
              <a:lnSpc>
                <a:spcPct val="90000"/>
              </a:lnSpc>
            </a:pPr>
            <a:endParaRPr lang="en-US" altLang="ja-JP" sz="2600" dirty="0">
              <a:ea typeface="ＭＳ Ｐゴシック" charset="-128"/>
              <a:cs typeface="ＭＳ Ｐゴシック" charset="-128"/>
            </a:endParaRPr>
          </a:p>
          <a:p>
            <a:pPr eaLnBrk="1" hangingPunct="1">
              <a:lnSpc>
                <a:spcPct val="90000"/>
              </a:lnSpc>
            </a:pPr>
            <a:endParaRPr lang="ja-JP" altLang="en-US" sz="2600" dirty="0">
              <a:ea typeface="ＭＳ Ｐゴシック" charset="-128"/>
              <a:cs typeface="ＭＳ Ｐゴシック" charset="-128"/>
            </a:endParaRPr>
          </a:p>
        </p:txBody>
      </p:sp>
      <p:sp>
        <p:nvSpPr>
          <p:cNvPr id="2" name="スライド番号プレースホルダー 1">
            <a:extLst>
              <a:ext uri="{FF2B5EF4-FFF2-40B4-BE49-F238E27FC236}">
                <a16:creationId xmlns:a16="http://schemas.microsoft.com/office/drawing/2014/main" id="{DCBFB427-D838-DC1E-48A4-06EC06D96B04}"/>
              </a:ext>
            </a:extLst>
          </p:cNvPr>
          <p:cNvSpPr>
            <a:spLocks noGrp="1"/>
          </p:cNvSpPr>
          <p:nvPr>
            <p:ph type="sldNum" sz="quarter" idx="12"/>
          </p:nvPr>
        </p:nvSpPr>
        <p:spPr/>
        <p:txBody>
          <a:bodyPr/>
          <a:lstStyle/>
          <a:p>
            <a:fld id="{A4CFD91F-0676-4D47-82C1-C8A098CDDACF}" type="slidenum">
              <a:rPr lang="en-US" altLang="ja-JP" smtClean="0"/>
              <a:pPr/>
              <a:t>23</a:t>
            </a:fld>
            <a:endParaRPr lang="en-US" altLang="ja-JP"/>
          </a:p>
        </p:txBody>
      </p:sp>
    </p:spTree>
    <p:extLst>
      <p:ext uri="{BB962C8B-B14F-4D97-AF65-F5344CB8AC3E}">
        <p14:creationId xmlns:p14="http://schemas.microsoft.com/office/powerpoint/2010/main" val="62149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hlinkClick r:id="rId3"/>
              </a:rPr>
              <a:t>今日の社会保障をめぐる話題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①</a:t>
            </a:r>
          </a:p>
        </p:txBody>
      </p:sp>
      <p:pic>
        <p:nvPicPr>
          <p:cNvPr id="6" name="図 5" descr="新聞記事の携帯電話のスクリーンショット&#10;&#10;中程度の精度で自動的に生成された説明">
            <a:extLst>
              <a:ext uri="{FF2B5EF4-FFF2-40B4-BE49-F238E27FC236}">
                <a16:creationId xmlns:a16="http://schemas.microsoft.com/office/drawing/2014/main" id="{468F1800-9AE0-B792-663D-0D9F8A73CBC0}"/>
              </a:ext>
            </a:extLst>
          </p:cNvPr>
          <p:cNvPicPr>
            <a:picLocks noChangeAspect="1"/>
          </p:cNvPicPr>
          <p:nvPr/>
        </p:nvPicPr>
        <p:blipFill>
          <a:blip r:embed="rId4"/>
          <a:stretch>
            <a:fillRect/>
          </a:stretch>
        </p:blipFill>
        <p:spPr>
          <a:xfrm>
            <a:off x="936824" y="1772816"/>
            <a:ext cx="4727358" cy="4286215"/>
          </a:xfrm>
          <a:prstGeom prst="rect">
            <a:avLst/>
          </a:prstGeom>
        </p:spPr>
      </p:pic>
      <p:sp>
        <p:nvSpPr>
          <p:cNvPr id="8" name="テキスト ボックス 7">
            <a:extLst>
              <a:ext uri="{FF2B5EF4-FFF2-40B4-BE49-F238E27FC236}">
                <a16:creationId xmlns:a16="http://schemas.microsoft.com/office/drawing/2014/main" id="{7807A9F8-8F86-41A2-2312-1A3B9395B3C7}"/>
              </a:ext>
            </a:extLst>
          </p:cNvPr>
          <p:cNvSpPr txBox="1"/>
          <p:nvPr/>
        </p:nvSpPr>
        <p:spPr>
          <a:xfrm>
            <a:off x="6084168" y="1916832"/>
            <a:ext cx="2592288" cy="3785652"/>
          </a:xfrm>
          <a:prstGeom prst="rect">
            <a:avLst/>
          </a:prstGeom>
          <a:noFill/>
        </p:spPr>
        <p:txBody>
          <a:bodyPr wrap="square" rtlCol="0">
            <a:spAutoFit/>
          </a:bodyPr>
          <a:lstStyle/>
          <a:p>
            <a:r>
              <a:rPr lang="ja-JP" altLang="en-US" dirty="0"/>
              <a:t>異次元の少子化対策」って？　仕事・子育て両立できる会社探そう</a:t>
            </a:r>
          </a:p>
          <a:p>
            <a:r>
              <a:rPr lang="ja-JP" altLang="en-US" dirty="0"/>
              <a:t>★朝日学情ナビ</a:t>
            </a:r>
          </a:p>
          <a:p>
            <a:r>
              <a:rPr lang="en-US" dirty="0"/>
              <a:t>https://</a:t>
            </a:r>
            <a:r>
              <a:rPr lang="en-US" dirty="0" err="1"/>
              <a:t>asahi.gakujo.ne.jp</a:t>
            </a:r>
            <a:r>
              <a:rPr lang="en-US" dirty="0"/>
              <a:t>/</a:t>
            </a:r>
            <a:r>
              <a:rPr lang="en-US" dirty="0" err="1"/>
              <a:t>common_sense</a:t>
            </a:r>
            <a:r>
              <a:rPr lang="en-US" dirty="0"/>
              <a:t>/</a:t>
            </a:r>
            <a:r>
              <a:rPr lang="en-US" dirty="0" err="1"/>
              <a:t>current_events</a:t>
            </a:r>
            <a:r>
              <a:rPr lang="en-US" dirty="0"/>
              <a:t>/detail/id=3569</a:t>
            </a:r>
          </a:p>
        </p:txBody>
      </p:sp>
      <p:sp>
        <p:nvSpPr>
          <p:cNvPr id="2" name="スライド番号プレースホルダー 1">
            <a:extLst>
              <a:ext uri="{FF2B5EF4-FFF2-40B4-BE49-F238E27FC236}">
                <a16:creationId xmlns:a16="http://schemas.microsoft.com/office/drawing/2014/main" id="{BFA999D4-A0C0-4CC1-0E8E-0F87D8D356D8}"/>
              </a:ext>
            </a:extLst>
          </p:cNvPr>
          <p:cNvSpPr>
            <a:spLocks noGrp="1"/>
          </p:cNvSpPr>
          <p:nvPr>
            <p:ph type="sldNum" sz="quarter" idx="12"/>
          </p:nvPr>
        </p:nvSpPr>
        <p:spPr/>
        <p:txBody>
          <a:bodyPr/>
          <a:lstStyle/>
          <a:p>
            <a:fld id="{A4CFD91F-0676-4D47-82C1-C8A098CDDACF}" type="slidenum">
              <a:rPr lang="en-US" altLang="ja-JP" smtClean="0"/>
              <a:pPr/>
              <a:t>24</a:t>
            </a:fld>
            <a:endParaRPr lang="en-US" altLang="ja-JP"/>
          </a:p>
        </p:txBody>
      </p:sp>
    </p:spTree>
    <p:extLst>
      <p:ext uri="{BB962C8B-B14F-4D97-AF65-F5344CB8AC3E}">
        <p14:creationId xmlns:p14="http://schemas.microsoft.com/office/powerpoint/2010/main" val="3599965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今日の社会保障をめぐる話題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②</a:t>
            </a:r>
          </a:p>
        </p:txBody>
      </p:sp>
      <p:pic>
        <p:nvPicPr>
          <p:cNvPr id="2" name="図 1" descr="テキスト, 手紙&#10;&#10;自動的に生成された説明">
            <a:extLst>
              <a:ext uri="{FF2B5EF4-FFF2-40B4-BE49-F238E27FC236}">
                <a16:creationId xmlns:a16="http://schemas.microsoft.com/office/drawing/2014/main" id="{A9F12236-9624-1C10-0701-B31BAAB23863}"/>
              </a:ext>
            </a:extLst>
          </p:cNvPr>
          <p:cNvPicPr>
            <a:picLocks noChangeAspect="1"/>
          </p:cNvPicPr>
          <p:nvPr/>
        </p:nvPicPr>
        <p:blipFill>
          <a:blip r:embed="rId3"/>
          <a:stretch>
            <a:fillRect/>
          </a:stretch>
        </p:blipFill>
        <p:spPr>
          <a:xfrm>
            <a:off x="1259632" y="1651462"/>
            <a:ext cx="5935980" cy="1386840"/>
          </a:xfrm>
          <a:prstGeom prst="rect">
            <a:avLst/>
          </a:prstGeom>
        </p:spPr>
      </p:pic>
      <p:pic>
        <p:nvPicPr>
          <p:cNvPr id="3" name="図 2" descr="グラフィカル ユーザー インターフェイス&#10;&#10;中程度の精度で自動的に生成された説明">
            <a:extLst>
              <a:ext uri="{FF2B5EF4-FFF2-40B4-BE49-F238E27FC236}">
                <a16:creationId xmlns:a16="http://schemas.microsoft.com/office/drawing/2014/main" id="{9031A7AF-C40C-D152-152E-D619BE2676C9}"/>
              </a:ext>
            </a:extLst>
          </p:cNvPr>
          <p:cNvPicPr>
            <a:picLocks noChangeAspect="1"/>
          </p:cNvPicPr>
          <p:nvPr/>
        </p:nvPicPr>
        <p:blipFill>
          <a:blip r:embed="rId4"/>
          <a:stretch>
            <a:fillRect/>
          </a:stretch>
        </p:blipFill>
        <p:spPr>
          <a:xfrm>
            <a:off x="1331640" y="3067534"/>
            <a:ext cx="5935980" cy="3372485"/>
          </a:xfrm>
          <a:prstGeom prst="rect">
            <a:avLst/>
          </a:prstGeom>
        </p:spPr>
      </p:pic>
      <p:sp>
        <p:nvSpPr>
          <p:cNvPr id="4" name="スライド番号プレースホルダー 3">
            <a:extLst>
              <a:ext uri="{FF2B5EF4-FFF2-40B4-BE49-F238E27FC236}">
                <a16:creationId xmlns:a16="http://schemas.microsoft.com/office/drawing/2014/main" id="{1CF638E7-8129-77FE-9F3F-1D3709CE300D}"/>
              </a:ext>
            </a:extLst>
          </p:cNvPr>
          <p:cNvSpPr>
            <a:spLocks noGrp="1"/>
          </p:cNvSpPr>
          <p:nvPr>
            <p:ph type="sldNum" sz="quarter" idx="12"/>
          </p:nvPr>
        </p:nvSpPr>
        <p:spPr/>
        <p:txBody>
          <a:bodyPr/>
          <a:lstStyle/>
          <a:p>
            <a:fld id="{A4CFD91F-0676-4D47-82C1-C8A098CDDACF}" type="slidenum">
              <a:rPr lang="en-US" altLang="ja-JP" smtClean="0"/>
              <a:pPr/>
              <a:t>25</a:t>
            </a:fld>
            <a:endParaRPr lang="en-US" altLang="ja-JP"/>
          </a:p>
        </p:txBody>
      </p:sp>
    </p:spTree>
    <p:extLst>
      <p:ext uri="{BB962C8B-B14F-4D97-AF65-F5344CB8AC3E}">
        <p14:creationId xmlns:p14="http://schemas.microsoft.com/office/powerpoint/2010/main" val="3136507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今日の社会保障をめぐる話題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③</a:t>
            </a:r>
          </a:p>
        </p:txBody>
      </p:sp>
      <p:pic>
        <p:nvPicPr>
          <p:cNvPr id="4" name="図 3" descr="タイムライン&#10;&#10;低い精度で自動的に生成された説明">
            <a:extLst>
              <a:ext uri="{FF2B5EF4-FFF2-40B4-BE49-F238E27FC236}">
                <a16:creationId xmlns:a16="http://schemas.microsoft.com/office/drawing/2014/main" id="{3AFCADA9-BEC3-D4C4-D069-855B64B50739}"/>
              </a:ext>
            </a:extLst>
          </p:cNvPr>
          <p:cNvPicPr>
            <a:picLocks noChangeAspect="1"/>
          </p:cNvPicPr>
          <p:nvPr/>
        </p:nvPicPr>
        <p:blipFill>
          <a:blip r:embed="rId3"/>
          <a:stretch>
            <a:fillRect/>
          </a:stretch>
        </p:blipFill>
        <p:spPr>
          <a:xfrm>
            <a:off x="1382913" y="1844824"/>
            <a:ext cx="6789487" cy="4422463"/>
          </a:xfrm>
          <a:prstGeom prst="rect">
            <a:avLst/>
          </a:prstGeom>
        </p:spPr>
      </p:pic>
      <p:sp>
        <p:nvSpPr>
          <p:cNvPr id="2" name="スライド番号プレースホルダー 1">
            <a:extLst>
              <a:ext uri="{FF2B5EF4-FFF2-40B4-BE49-F238E27FC236}">
                <a16:creationId xmlns:a16="http://schemas.microsoft.com/office/drawing/2014/main" id="{468A7342-B0EF-52B3-8DAC-5F0499516DFD}"/>
              </a:ext>
            </a:extLst>
          </p:cNvPr>
          <p:cNvSpPr>
            <a:spLocks noGrp="1"/>
          </p:cNvSpPr>
          <p:nvPr>
            <p:ph type="sldNum" sz="quarter" idx="12"/>
          </p:nvPr>
        </p:nvSpPr>
        <p:spPr/>
        <p:txBody>
          <a:bodyPr/>
          <a:lstStyle/>
          <a:p>
            <a:fld id="{A4CFD91F-0676-4D47-82C1-C8A098CDDACF}" type="slidenum">
              <a:rPr lang="en-US" altLang="ja-JP" smtClean="0"/>
              <a:pPr/>
              <a:t>26</a:t>
            </a:fld>
            <a:endParaRPr lang="en-US" altLang="ja-JP"/>
          </a:p>
        </p:txBody>
      </p:sp>
    </p:spTree>
    <p:extLst>
      <p:ext uri="{BB962C8B-B14F-4D97-AF65-F5344CB8AC3E}">
        <p14:creationId xmlns:p14="http://schemas.microsoft.com/office/powerpoint/2010/main" val="1961088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nchor="ctr" anchorCtr="1"/>
          <a:lstStyle/>
          <a:p>
            <a:pPr algn="ctr" eaLnBrk="1" hangingPunct="1"/>
            <a:r>
              <a:rPr lang="en-US" altLang="ja-JP" dirty="0">
                <a:ea typeface="ＭＳ Ｐゴシック" charset="-128"/>
                <a:cs typeface="ＭＳ Ｐゴシック" charset="-128"/>
              </a:rPr>
              <a:t>5.【</a:t>
            </a:r>
            <a:r>
              <a:rPr lang="ja-JP" altLang="en-US" dirty="0">
                <a:ea typeface="ＭＳ Ｐゴシック" charset="-128"/>
                <a:cs typeface="ＭＳ Ｐゴシック" charset="-128"/>
              </a:rPr>
              <a:t>今日の社会保障をめぐる話題</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④</a:t>
            </a:r>
          </a:p>
        </p:txBody>
      </p:sp>
      <p:pic>
        <p:nvPicPr>
          <p:cNvPr id="2" name="図 1" descr="テキスト, 手紙&#10;&#10;自動的に生成された説明">
            <a:extLst>
              <a:ext uri="{FF2B5EF4-FFF2-40B4-BE49-F238E27FC236}">
                <a16:creationId xmlns:a16="http://schemas.microsoft.com/office/drawing/2014/main" id="{F9D39242-31AF-F9F8-6888-4F5C30A03799}"/>
              </a:ext>
            </a:extLst>
          </p:cNvPr>
          <p:cNvPicPr>
            <a:picLocks noChangeAspect="1"/>
          </p:cNvPicPr>
          <p:nvPr/>
        </p:nvPicPr>
        <p:blipFill>
          <a:blip r:embed="rId3"/>
          <a:stretch>
            <a:fillRect/>
          </a:stretch>
        </p:blipFill>
        <p:spPr>
          <a:xfrm>
            <a:off x="1619672" y="1708780"/>
            <a:ext cx="5396557" cy="1080120"/>
          </a:xfrm>
          <a:prstGeom prst="rect">
            <a:avLst/>
          </a:prstGeom>
        </p:spPr>
      </p:pic>
      <p:pic>
        <p:nvPicPr>
          <p:cNvPr id="3" name="図 2" descr="新聞記事の携帯電話のスクリーンショット&#10;&#10;低い精度で自動的に生成された説明">
            <a:extLst>
              <a:ext uri="{FF2B5EF4-FFF2-40B4-BE49-F238E27FC236}">
                <a16:creationId xmlns:a16="http://schemas.microsoft.com/office/drawing/2014/main" id="{8BFD5692-95A7-10E1-A63D-D5086BF32F21}"/>
              </a:ext>
            </a:extLst>
          </p:cNvPr>
          <p:cNvPicPr>
            <a:picLocks noChangeAspect="1"/>
          </p:cNvPicPr>
          <p:nvPr/>
        </p:nvPicPr>
        <p:blipFill>
          <a:blip r:embed="rId4"/>
          <a:stretch>
            <a:fillRect/>
          </a:stretch>
        </p:blipFill>
        <p:spPr>
          <a:xfrm>
            <a:off x="1547664" y="2966501"/>
            <a:ext cx="5666269" cy="3511414"/>
          </a:xfrm>
          <a:prstGeom prst="rect">
            <a:avLst/>
          </a:prstGeom>
        </p:spPr>
      </p:pic>
      <p:sp>
        <p:nvSpPr>
          <p:cNvPr id="4" name="スライド番号プレースホルダー 3">
            <a:extLst>
              <a:ext uri="{FF2B5EF4-FFF2-40B4-BE49-F238E27FC236}">
                <a16:creationId xmlns:a16="http://schemas.microsoft.com/office/drawing/2014/main" id="{F8EEDFDC-FA40-0B70-0119-A91D5B198CC1}"/>
              </a:ext>
            </a:extLst>
          </p:cNvPr>
          <p:cNvSpPr>
            <a:spLocks noGrp="1"/>
          </p:cNvSpPr>
          <p:nvPr>
            <p:ph type="sldNum" sz="quarter" idx="12"/>
          </p:nvPr>
        </p:nvSpPr>
        <p:spPr/>
        <p:txBody>
          <a:bodyPr/>
          <a:lstStyle/>
          <a:p>
            <a:fld id="{A4CFD91F-0676-4D47-82C1-C8A098CDDACF}" type="slidenum">
              <a:rPr lang="en-US" altLang="ja-JP" smtClean="0"/>
              <a:pPr/>
              <a:t>27</a:t>
            </a:fld>
            <a:endParaRPr lang="en-US" altLang="ja-JP"/>
          </a:p>
        </p:txBody>
      </p:sp>
    </p:spTree>
    <p:extLst>
      <p:ext uri="{BB962C8B-B14F-4D97-AF65-F5344CB8AC3E}">
        <p14:creationId xmlns:p14="http://schemas.microsoft.com/office/powerpoint/2010/main" val="578532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nchor="ctr" anchorCtr="1"/>
          <a:lstStyle/>
          <a:p>
            <a:r>
              <a:rPr lang="ja-JP" altLang="en-US" dirty="0"/>
              <a:t>次週</a:t>
            </a:r>
            <a:endParaRPr lang="en-US" dirty="0"/>
          </a:p>
        </p:txBody>
      </p:sp>
      <p:sp>
        <p:nvSpPr>
          <p:cNvPr id="427011" name="Rectangle 3"/>
          <p:cNvSpPr>
            <a:spLocks noGrp="1" noChangeArrowheads="1"/>
          </p:cNvSpPr>
          <p:nvPr>
            <p:ph type="body" idx="1"/>
          </p:nvPr>
        </p:nvSpPr>
        <p:spPr>
          <a:xfrm>
            <a:off x="545800" y="1844824"/>
            <a:ext cx="7655259" cy="3574504"/>
          </a:xfrm>
        </p:spPr>
        <p:txBody>
          <a:bodyPr/>
          <a:lstStyle/>
          <a:p>
            <a:pPr marL="0" indent="0" eaLnBrk="1" hangingPunct="1">
              <a:lnSpc>
                <a:spcPct val="90000"/>
              </a:lnSpc>
              <a:buNone/>
            </a:pPr>
            <a:r>
              <a:rPr lang="en-US" altLang="ja-JP" sz="3200" dirty="0"/>
              <a:t>4</a:t>
            </a:r>
            <a:r>
              <a:rPr lang="ja-JP" altLang="en-US" sz="3200" dirty="0"/>
              <a:t>月</a:t>
            </a:r>
            <a:r>
              <a:rPr lang="en-US" altLang="ja-JP" sz="3200" dirty="0"/>
              <a:t>17</a:t>
            </a:r>
            <a:r>
              <a:rPr lang="ja-JP" altLang="en-US" sz="3200" dirty="0"/>
              <a:t>日（水）は</a:t>
            </a:r>
            <a:endParaRPr lang="en-US" altLang="ja-JP" sz="3200" dirty="0"/>
          </a:p>
          <a:p>
            <a:pPr marL="0" indent="0" eaLnBrk="1" hangingPunct="1">
              <a:lnSpc>
                <a:spcPct val="90000"/>
              </a:lnSpc>
              <a:buNone/>
            </a:pPr>
            <a:endParaRPr lang="en-US" altLang="ja-JP" sz="3200" dirty="0"/>
          </a:p>
          <a:p>
            <a:pPr marL="0" indent="0" eaLnBrk="1" hangingPunct="1">
              <a:lnSpc>
                <a:spcPct val="90000"/>
              </a:lnSpc>
              <a:buNone/>
            </a:pPr>
            <a:r>
              <a:rPr lang="en-US" altLang="ja-JP" sz="3200" dirty="0"/>
              <a:t>【</a:t>
            </a:r>
            <a:r>
              <a:rPr lang="ja-JP" altLang="en-US" sz="3200" dirty="0"/>
              <a:t>少子高齢化・人口減少と社会保障</a:t>
            </a:r>
            <a:r>
              <a:rPr lang="en-US" altLang="ja-JP" sz="3200" dirty="0"/>
              <a:t>】</a:t>
            </a:r>
          </a:p>
          <a:p>
            <a:pPr marL="0" indent="0" eaLnBrk="1" hangingPunct="1">
              <a:lnSpc>
                <a:spcPct val="90000"/>
              </a:lnSpc>
              <a:buNone/>
            </a:pPr>
            <a:r>
              <a:rPr lang="ja-JP" altLang="en-US" sz="3200" dirty="0"/>
              <a:t>少子高齢化の動向</a:t>
            </a:r>
            <a:endParaRPr lang="en-US" altLang="ja-JP" sz="3200" dirty="0"/>
          </a:p>
          <a:p>
            <a:pPr marL="0" indent="0" eaLnBrk="1" hangingPunct="1">
              <a:lnSpc>
                <a:spcPct val="90000"/>
              </a:lnSpc>
              <a:buNone/>
            </a:pPr>
            <a:r>
              <a:rPr lang="ja-JP" altLang="en-US" sz="3200" dirty="0"/>
              <a:t>★教科書：第１節人口動態の変化：</a:t>
            </a:r>
            <a:endParaRPr lang="en-US" altLang="ja-JP" sz="3200" dirty="0"/>
          </a:p>
          <a:p>
            <a:pPr marL="0" indent="0" eaLnBrk="1" hangingPunct="1">
              <a:lnSpc>
                <a:spcPct val="90000"/>
              </a:lnSpc>
              <a:buNone/>
            </a:pPr>
            <a:r>
              <a:rPr lang="ja-JP" altLang="en-US" sz="3200" dirty="0"/>
              <a:t>　ｐ</a:t>
            </a:r>
            <a:r>
              <a:rPr lang="en-US" altLang="ja-JP" sz="3200" dirty="0"/>
              <a:t>.1</a:t>
            </a:r>
            <a:r>
              <a:rPr lang="ja-JP" altLang="en-US" sz="3200" dirty="0"/>
              <a:t>～</a:t>
            </a:r>
            <a:r>
              <a:rPr lang="en-US" altLang="ja-JP" sz="3200" dirty="0"/>
              <a:t>p.7 </a:t>
            </a:r>
            <a:r>
              <a:rPr lang="ja-JP" altLang="en-US" sz="3200" dirty="0"/>
              <a:t>です。</a:t>
            </a:r>
            <a:endParaRPr lang="en-US" altLang="ja-JP" sz="3200" dirty="0"/>
          </a:p>
          <a:p>
            <a:pPr marL="0" indent="0" eaLnBrk="1" hangingPunct="1">
              <a:lnSpc>
                <a:spcPct val="90000"/>
              </a:lnSpc>
              <a:buNone/>
            </a:pPr>
            <a:endParaRPr lang="en-US" altLang="ja-JP" dirty="0"/>
          </a:p>
          <a:p>
            <a:pPr eaLnBrk="1" hangingPunct="1">
              <a:lnSpc>
                <a:spcPct val="90000"/>
              </a:lnSpc>
            </a:pPr>
            <a:endParaRPr lang="ja-JP" altLang="en-US" sz="2400" dirty="0">
              <a:latin typeface="ＭＳ 明朝" charset="-128"/>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342157D2-5026-7465-C617-F7B5FC517988}"/>
              </a:ext>
            </a:extLst>
          </p:cNvPr>
          <p:cNvSpPr>
            <a:spLocks noGrp="1"/>
          </p:cNvSpPr>
          <p:nvPr>
            <p:ph type="sldNum" sz="quarter" idx="12"/>
          </p:nvPr>
        </p:nvSpPr>
        <p:spPr/>
        <p:txBody>
          <a:bodyPr/>
          <a:lstStyle/>
          <a:p>
            <a:fld id="{A4CFD91F-0676-4D47-82C1-C8A098CDDACF}" type="slidenum">
              <a:rPr lang="en-US" altLang="ja-JP" smtClean="0"/>
              <a:pPr/>
              <a:t>28</a:t>
            </a:fld>
            <a:endParaRPr lang="en-US" altLang="ja-JP"/>
          </a:p>
        </p:txBody>
      </p:sp>
    </p:spTree>
    <p:extLst>
      <p:ext uri="{BB962C8B-B14F-4D97-AF65-F5344CB8AC3E}">
        <p14:creationId xmlns:p14="http://schemas.microsoft.com/office/powerpoint/2010/main" val="296701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611560" y="170798"/>
            <a:ext cx="8001000" cy="1216025"/>
          </a:xfrm>
        </p:spPr>
        <p:txBody>
          <a:bodyPr anchor="ctr"/>
          <a:lstStyle/>
          <a:p>
            <a:pPr algn="ctr" eaLnBrk="1" hangingPunct="1">
              <a:spcBef>
                <a:spcPts val="0"/>
              </a:spcBef>
            </a:pPr>
            <a:r>
              <a:rPr lang="en-US" altLang="ja-JP" sz="4000" dirty="0"/>
              <a:t>1.【</a:t>
            </a:r>
            <a:r>
              <a:rPr lang="ja-JP" altLang="en-US" sz="4000" dirty="0"/>
              <a:t>自己紹介</a:t>
            </a:r>
            <a:r>
              <a:rPr lang="en-US" altLang="ja-JP" sz="4000" dirty="0"/>
              <a:t>】</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611560" y="1700808"/>
            <a:ext cx="8136904" cy="4824536"/>
          </a:xfrm>
        </p:spPr>
        <p:txBody>
          <a:bodyPr/>
          <a:lstStyle/>
          <a:p>
            <a:pPr eaLnBrk="1" hangingPunct="1">
              <a:lnSpc>
                <a:spcPct val="90000"/>
              </a:lnSpc>
            </a:pPr>
            <a:r>
              <a:rPr lang="ja-JP" altLang="en-US" sz="2200" dirty="0">
                <a:ea typeface="ＭＳ 明朝" charset="-128"/>
                <a:cs typeface="ＭＳ 明朝" charset="-128"/>
              </a:rPr>
              <a:t>原　俊彦（はら　としひこ）</a:t>
            </a:r>
            <a:endParaRPr lang="en-US" altLang="ja-JP" sz="2200" dirty="0">
              <a:ea typeface="ＭＳ 明朝" charset="-128"/>
              <a:cs typeface="ＭＳ 明朝" charset="-128"/>
            </a:endParaRPr>
          </a:p>
          <a:p>
            <a:pPr eaLnBrk="1" hangingPunct="1">
              <a:lnSpc>
                <a:spcPct val="90000"/>
              </a:lnSpc>
            </a:pPr>
            <a:r>
              <a:rPr lang="en-US" altLang="ja-JP" sz="2200" dirty="0">
                <a:ea typeface="ＭＳ 明朝" charset="-128"/>
                <a:cs typeface="ＭＳ 明朝" charset="-128"/>
              </a:rPr>
              <a:t>1953</a:t>
            </a:r>
            <a:r>
              <a:rPr lang="ja-JP" altLang="en-US" sz="2200" dirty="0">
                <a:ea typeface="ＭＳ 明朝" charset="-128"/>
                <a:cs typeface="ＭＳ 明朝" charset="-128"/>
              </a:rPr>
              <a:t>年（昭和</a:t>
            </a:r>
            <a:r>
              <a:rPr lang="en-US" altLang="ja-JP" sz="2200" dirty="0">
                <a:ea typeface="ＭＳ 明朝" charset="-128"/>
                <a:cs typeface="ＭＳ 明朝" charset="-128"/>
              </a:rPr>
              <a:t>28</a:t>
            </a:r>
            <a:r>
              <a:rPr lang="ja-JP" altLang="en-US" sz="2200" dirty="0">
                <a:ea typeface="ＭＳ 明朝" charset="-128"/>
                <a:cs typeface="ＭＳ 明朝" charset="-128"/>
              </a:rPr>
              <a:t>年）生まれ・今年で満</a:t>
            </a:r>
            <a:r>
              <a:rPr lang="en-US" altLang="ja-JP" sz="2200" dirty="0">
                <a:ea typeface="ＭＳ 明朝" charset="-128"/>
                <a:cs typeface="ＭＳ 明朝" charset="-128"/>
              </a:rPr>
              <a:t>70</a:t>
            </a:r>
            <a:r>
              <a:rPr lang="ja-JP" altLang="en-US" sz="2200" dirty="0">
                <a:ea typeface="ＭＳ 明朝" charset="-128"/>
                <a:cs typeface="ＭＳ 明朝" charset="-128"/>
              </a:rPr>
              <a:t>歳。</a:t>
            </a:r>
          </a:p>
          <a:p>
            <a:pPr eaLnBrk="1" hangingPunct="1">
              <a:lnSpc>
                <a:spcPct val="90000"/>
              </a:lnSpc>
            </a:pPr>
            <a:r>
              <a:rPr lang="ja-JP" altLang="en-US" sz="2200" dirty="0">
                <a:ea typeface="ＭＳ 明朝" charset="-128"/>
                <a:cs typeface="ＭＳ 明朝" charset="-128"/>
              </a:rPr>
              <a:t>専門：人口学・人口社会学・家族社会学・情報社会学。</a:t>
            </a:r>
          </a:p>
          <a:p>
            <a:pPr eaLnBrk="1" hangingPunct="1">
              <a:lnSpc>
                <a:spcPct val="90000"/>
              </a:lnSpc>
            </a:pPr>
            <a:r>
              <a:rPr lang="ja-JP" altLang="en-US" sz="2200" dirty="0">
                <a:ea typeface="ＭＳ 明朝" charset="-128"/>
                <a:cs typeface="ＭＳ 明朝" charset="-128"/>
              </a:rPr>
              <a:t>北星学園大学社会福祉学部社会福祉計画学科で兼任講師・非常勤講師（</a:t>
            </a:r>
            <a:r>
              <a:rPr lang="en-US" altLang="ja-JP" sz="2200" dirty="0">
                <a:ea typeface="ＭＳ 明朝" charset="-128"/>
                <a:cs typeface="ＭＳ 明朝" charset="-128"/>
              </a:rPr>
              <a:t>1997</a:t>
            </a:r>
            <a:r>
              <a:rPr lang="ja-JP" altLang="en-US" sz="2200" dirty="0">
                <a:ea typeface="ＭＳ 明朝" charset="-128"/>
                <a:cs typeface="ＭＳ 明朝" charset="-128"/>
              </a:rPr>
              <a:t>年～</a:t>
            </a:r>
            <a:r>
              <a:rPr lang="en-US" altLang="ja-JP" sz="2200" dirty="0">
                <a:ea typeface="ＭＳ 明朝" charset="-128"/>
                <a:cs typeface="ＭＳ 明朝" charset="-128"/>
              </a:rPr>
              <a:t>2007</a:t>
            </a:r>
            <a:r>
              <a:rPr lang="ja-JP" altLang="en-US" sz="2200" dirty="0">
                <a:ea typeface="ＭＳ 明朝" charset="-128"/>
                <a:cs typeface="ＭＳ 明朝" charset="-128"/>
              </a:rPr>
              <a:t>年）「福祉社会学」担当。</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札幌市立大学・大学院で看護学部看護学科の兼担教員として医療・看護系の学生を教えた。</a:t>
            </a:r>
          </a:p>
          <a:p>
            <a:pPr eaLnBrk="1" hangingPunct="1">
              <a:lnSpc>
                <a:spcPct val="90000"/>
              </a:lnSpc>
            </a:pPr>
            <a:r>
              <a:rPr lang="ja-JP" altLang="en-US" sz="2200" dirty="0">
                <a:ea typeface="ＭＳ 明朝" charset="-128"/>
                <a:cs typeface="ＭＳ 明朝" charset="-128"/>
              </a:rPr>
              <a:t>介護福祉マネジメント学科の照井レナ教授は札幌市立大学の元同僚、林美恵子教授（文化人類学）は北海道社会学会を通じ知り合い。</a:t>
            </a:r>
            <a:endParaRPr lang="en-US" altLang="ja-JP" sz="2200" dirty="0">
              <a:ea typeface="ＭＳ 明朝" charset="-128"/>
              <a:cs typeface="ＭＳ 明朝" charset="-128"/>
            </a:endParaRPr>
          </a:p>
          <a:p>
            <a:pPr eaLnBrk="1" hangingPunct="1">
              <a:lnSpc>
                <a:spcPct val="90000"/>
              </a:lnSpc>
            </a:pPr>
            <a:r>
              <a:rPr lang="ja-JP" altLang="en-US" sz="2200" dirty="0">
                <a:ea typeface="ＭＳ 明朝" charset="-128"/>
                <a:cs typeface="ＭＳ 明朝" charset="-128"/>
              </a:rPr>
              <a:t>昨年度は非常勤、今年度からソーシャルワーク学科の特任教授として着任しました。よろしくね。</a:t>
            </a:r>
            <a:endParaRPr lang="en-US" altLang="ja-JP" sz="2200" dirty="0">
              <a:ea typeface="ＭＳ 明朝" charset="-128"/>
              <a:cs typeface="ＭＳ 明朝" charset="-128"/>
            </a:endParaRPr>
          </a:p>
          <a:p>
            <a:pPr marL="0" indent="0" eaLnBrk="1" hangingPunct="1">
              <a:lnSpc>
                <a:spcPct val="90000"/>
              </a:lnSpc>
              <a:buNone/>
            </a:pPr>
            <a:r>
              <a:rPr lang="ja-JP" altLang="en-US" sz="2200" dirty="0">
                <a:solidFill>
                  <a:srgbClr val="FF0000"/>
                </a:solidFill>
                <a:ea typeface="ＭＳ 明朝" charset="-128"/>
                <a:cs typeface="ＭＳ 明朝" charset="-128"/>
              </a:rPr>
              <a:t>★</a:t>
            </a:r>
            <a:r>
              <a:rPr lang="en-US" altLang="ja-JP" sz="2200" dirty="0">
                <a:solidFill>
                  <a:srgbClr val="FF0000"/>
                </a:solidFill>
                <a:ea typeface="ＭＳ 明朝" charset="-128"/>
                <a:cs typeface="ＭＳ 明朝" charset="-128"/>
                <a:hlinkClick r:id="rId3">
                  <a:extLst>
                    <a:ext uri="{A12FA001-AC4F-418D-AE19-62706E023703}">
                      <ahyp:hlinkClr xmlns:ahyp="http://schemas.microsoft.com/office/drawing/2018/hyperlinkcolor" val="tx"/>
                    </a:ext>
                  </a:extLst>
                </a:hlinkClick>
              </a:rPr>
              <a:t>Google</a:t>
            </a:r>
            <a:r>
              <a:rPr lang="ja-JP" altLang="en-US" sz="2200" dirty="0">
                <a:solidFill>
                  <a:srgbClr val="FF0000"/>
                </a:solidFill>
                <a:ea typeface="ＭＳ 明朝" charset="-128"/>
                <a:cs typeface="ＭＳ 明朝" charset="-128"/>
              </a:rPr>
              <a:t>で「原俊彦」で検索→｀原俊彦研究室（</a:t>
            </a:r>
            <a:r>
              <a:rPr lang="en-US" altLang="ja-JP" sz="2200" dirty="0">
                <a:solidFill>
                  <a:srgbClr val="FF0000"/>
                </a:solidFill>
                <a:ea typeface="ＭＳ 明朝" charset="-128"/>
                <a:cs typeface="ＭＳ 明朝" charset="-128"/>
              </a:rPr>
              <a:t>https://</a:t>
            </a:r>
            <a:r>
              <a:rPr lang="en-US" altLang="ja-JP" sz="2200" dirty="0" err="1">
                <a:solidFill>
                  <a:srgbClr val="FF0000"/>
                </a:solidFill>
                <a:ea typeface="ＭＳ 明朝" charset="-128"/>
                <a:cs typeface="ＭＳ 明朝" charset="-128"/>
              </a:rPr>
              <a:t>www.toshi-hara.jp</a:t>
            </a:r>
            <a:r>
              <a:rPr lang="en-US" altLang="ja-JP" sz="2200" dirty="0">
                <a:solidFill>
                  <a:srgbClr val="FF0000"/>
                </a:solidFill>
                <a:ea typeface="ＭＳ 明朝" charset="-128"/>
                <a:cs typeface="ＭＳ 明朝" charset="-128"/>
              </a:rPr>
              <a:t>/</a:t>
            </a:r>
            <a:r>
              <a:rPr lang="ja-JP" altLang="en-US" sz="2200" dirty="0">
                <a:solidFill>
                  <a:srgbClr val="FF0000"/>
                </a:solidFill>
                <a:ea typeface="ＭＳ 明朝" charset="-128"/>
                <a:cs typeface="ＭＳ 明朝" charset="-128"/>
              </a:rPr>
              <a:t>）</a:t>
            </a:r>
            <a:r>
              <a:rPr lang="en-US" altLang="ja-JP" sz="2200" dirty="0">
                <a:solidFill>
                  <a:srgbClr val="FF0000"/>
                </a:solidFill>
                <a:ea typeface="ＭＳ 明朝" charset="-128"/>
                <a:cs typeface="ＭＳ 明朝" charset="-128"/>
              </a:rPr>
              <a:t>E-mail: </a:t>
            </a:r>
            <a:r>
              <a:rPr lang="en-US" altLang="ja-JP" sz="2200" dirty="0" err="1">
                <a:solidFill>
                  <a:srgbClr val="FF0000"/>
                </a:solidFill>
                <a:ea typeface="ＭＳ 明朝" charset="-128"/>
                <a:cs typeface="ＭＳ 明朝" charset="-128"/>
              </a:rPr>
              <a:t>t.hara@scu.ac.jp</a:t>
            </a:r>
            <a:endParaRPr lang="ja-JP" altLang="en-US" sz="2200" dirty="0">
              <a:solidFill>
                <a:srgbClr val="FF0000"/>
              </a:solidFill>
              <a:ea typeface="ＭＳ 明朝" charset="-128"/>
              <a:cs typeface="ＭＳ 明朝" charset="-128"/>
            </a:endParaRPr>
          </a:p>
        </p:txBody>
      </p:sp>
      <p:sp>
        <p:nvSpPr>
          <p:cNvPr id="2" name="スライド番号プレースホルダー 1">
            <a:extLst>
              <a:ext uri="{FF2B5EF4-FFF2-40B4-BE49-F238E27FC236}">
                <a16:creationId xmlns:a16="http://schemas.microsoft.com/office/drawing/2014/main" id="{8F787359-A6F5-0D57-E219-1D59FBD21014}"/>
              </a:ext>
            </a:extLst>
          </p:cNvPr>
          <p:cNvSpPr>
            <a:spLocks noGrp="1"/>
          </p:cNvSpPr>
          <p:nvPr>
            <p:ph type="sldNum" sz="quarter" idx="12"/>
          </p:nvPr>
        </p:nvSpPr>
        <p:spPr/>
        <p:txBody>
          <a:bodyPr/>
          <a:lstStyle/>
          <a:p>
            <a:fld id="{A4CFD91F-0676-4D47-82C1-C8A098CDDACF}" type="slidenum">
              <a:rPr lang="en-US" altLang="ja-JP" smtClean="0"/>
              <a:pPr/>
              <a:t>3</a:t>
            </a:fld>
            <a:endParaRPr lang="en-US" altLang="ja-JP"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①</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86512" y="1564903"/>
            <a:ext cx="8377976" cy="4384377"/>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r>
              <a:rPr lang="ja-JP" altLang="en-US" sz="1600" b="1" dirty="0">
                <a:ea typeface="ＭＳ 明朝" charset="-128"/>
                <a:cs typeface="ＭＳ 明朝" charset="-128"/>
              </a:rPr>
              <a:t>リアクションペーパー＃１</a:t>
            </a:r>
          </a:p>
          <a:p>
            <a:pPr marL="0" indent="0" eaLnBrk="1" hangingPunct="1">
              <a:lnSpc>
                <a:spcPct val="90000"/>
              </a:lnSpc>
              <a:buNone/>
            </a:pPr>
            <a:r>
              <a:rPr lang="ja-JP" altLang="en-US" sz="1600" b="1" dirty="0">
                <a:ea typeface="ＭＳ 明朝" charset="-128"/>
                <a:cs typeface="ＭＳ 明朝" charset="-128"/>
              </a:rPr>
              <a:t>学科名　　　　　　　　　学年　　　　学生番号　　　　　　　氏名　　　　　　　</a:t>
            </a:r>
          </a:p>
          <a:p>
            <a:pPr marL="0" indent="0" eaLnBrk="1" hangingPunct="1">
              <a:lnSpc>
                <a:spcPct val="90000"/>
              </a:lnSpc>
              <a:buNone/>
            </a:pPr>
            <a:r>
              <a:rPr lang="ja-JP" altLang="en-US" sz="1600" b="1" dirty="0">
                <a:ea typeface="ＭＳ 明朝" charset="-128"/>
                <a:cs typeface="ＭＳ 明朝" charset="-128"/>
              </a:rPr>
              <a:t>受講者に合わせた講義をしたいので、思った通りにお答え下さい。また、これはアンケートですので、回答を強要することはしません。回答したくない場合は、</a:t>
            </a:r>
            <a:r>
              <a:rPr lang="en-US" altLang="ja-JP" sz="1600" b="1" dirty="0">
                <a:ea typeface="ＭＳ 明朝" charset="-128"/>
                <a:cs typeface="ＭＳ 明朝" charset="-128"/>
              </a:rPr>
              <a:t>N.A(</a:t>
            </a:r>
            <a:r>
              <a:rPr lang="ja-JP" altLang="en-US" sz="1600" b="1" dirty="0">
                <a:ea typeface="ＭＳ 明朝" charset="-128"/>
                <a:cs typeface="ＭＳ 明朝" charset="-128"/>
              </a:rPr>
              <a:t>ノーアンサー）をレ（チェック）して下さい。</a:t>
            </a:r>
          </a:p>
          <a:p>
            <a:pPr marL="0" indent="0" eaLnBrk="1" hangingPunct="1">
              <a:lnSpc>
                <a:spcPct val="90000"/>
              </a:lnSpc>
              <a:buNone/>
            </a:pPr>
            <a:endParaRPr lang="en-US" altLang="ja-JP"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１．あなたのプロフィール</a:t>
            </a:r>
          </a:p>
          <a:p>
            <a:pPr marL="0" indent="0" eaLnBrk="1" hangingPunct="1">
              <a:lnSpc>
                <a:spcPct val="90000"/>
              </a:lnSpc>
              <a:buNone/>
            </a:pPr>
            <a:r>
              <a:rPr lang="ja-JP" altLang="en-US" sz="1600" b="1" dirty="0">
                <a:ea typeface="ＭＳ 明朝" charset="-128"/>
                <a:cs typeface="ＭＳ 明朝" charset="-128"/>
              </a:rPr>
              <a:t>①年齢　　　　　歳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②</a:t>
            </a:r>
            <a:r>
              <a:rPr lang="ja-JP" altLang="en-US" sz="1600" b="1" dirty="0">
                <a:ea typeface="ＭＳ 明朝" charset="-128"/>
                <a:cs typeface="ＭＳ 明朝" charset="-128"/>
              </a:rPr>
              <a:t>性別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③</a:t>
            </a:r>
            <a:r>
              <a:rPr lang="ja-JP" altLang="en-US" sz="1600" b="1" dirty="0">
                <a:ea typeface="ＭＳ 明朝" charset="-128"/>
                <a:cs typeface="ＭＳ 明朝" charset="-128"/>
              </a:rPr>
              <a:t>最終学歴　□中学（卒・中退）　□高校卒（卒・中退）　□短大卒（卒・中退）□大学（卒・中退）大学院（卒・中退） （□</a:t>
            </a:r>
            <a:r>
              <a:rPr lang="en-US" altLang="ja-JP" sz="1600" b="1" dirty="0">
                <a:ea typeface="ＭＳ 明朝" charset="-128"/>
                <a:cs typeface="ＭＳ 明朝" charset="-128"/>
              </a:rPr>
              <a:t>N.A.)</a:t>
            </a: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④職業経験　　（□</a:t>
            </a:r>
            <a:r>
              <a:rPr lang="en-US" altLang="ja-JP" sz="1600" b="1" dirty="0">
                <a:ea typeface="ＭＳ 明朝" charset="-128"/>
                <a:cs typeface="ＭＳ 明朝" charset="-128"/>
              </a:rPr>
              <a:t>N.A.)</a:t>
            </a:r>
          </a:p>
          <a:p>
            <a:pPr marL="0" indent="0" eaLnBrk="1" hangingPunct="1">
              <a:lnSpc>
                <a:spcPct val="90000"/>
              </a:lnSpc>
              <a:buNone/>
            </a:pPr>
            <a:r>
              <a:rPr lang="en-US" altLang="ja-JP" sz="1600" b="1" dirty="0">
                <a:ea typeface="ＭＳ 明朝" charset="-128"/>
                <a:cs typeface="ＭＳ 明朝" charset="-128"/>
              </a:rPr>
              <a:t>□</a:t>
            </a:r>
            <a:r>
              <a:rPr lang="ja-JP" altLang="en-US" sz="1600" b="1" dirty="0">
                <a:ea typeface="ＭＳ 明朝" charset="-128"/>
                <a:cs typeface="ＭＳ 明朝" charset="-128"/>
              </a:rPr>
              <a:t>なし　</a:t>
            </a:r>
          </a:p>
          <a:p>
            <a:pPr marL="0" indent="0" eaLnBrk="1" hangingPunct="1">
              <a:lnSpc>
                <a:spcPct val="90000"/>
              </a:lnSpc>
              <a:buNone/>
            </a:pPr>
            <a:r>
              <a:rPr lang="ja-JP" altLang="en-US" sz="1600" b="1" dirty="0">
                <a:ea typeface="ＭＳ 明朝" charset="-128"/>
                <a:cs typeface="ＭＳ 明朝" charset="-128"/>
              </a:rPr>
              <a:t>□アルバイト（　　　　　　　　　　　　　　　）など　</a:t>
            </a:r>
          </a:p>
          <a:p>
            <a:pPr marL="0" indent="0" eaLnBrk="1" hangingPunct="1">
              <a:lnSpc>
                <a:spcPct val="90000"/>
              </a:lnSpc>
              <a:buNone/>
            </a:pPr>
            <a:r>
              <a:rPr lang="ja-JP" altLang="en-US" sz="1600" b="1" dirty="0">
                <a:ea typeface="ＭＳ 明朝" charset="-128"/>
                <a:cs typeface="ＭＳ 明朝" charset="-128"/>
              </a:rPr>
              <a:t>□非正規就業（　　　　　　　　　　　　　　　）など</a:t>
            </a:r>
          </a:p>
          <a:p>
            <a:pPr marL="0" indent="0" eaLnBrk="1" hangingPunct="1">
              <a:lnSpc>
                <a:spcPct val="90000"/>
              </a:lnSpc>
              <a:buNone/>
            </a:pPr>
            <a:r>
              <a:rPr lang="ja-JP" altLang="en-US" sz="1600" b="1" dirty="0">
                <a:ea typeface="ＭＳ 明朝" charset="-128"/>
                <a:cs typeface="ＭＳ 明朝" charset="-128"/>
              </a:rPr>
              <a:t>□正規就業（　　　　　　　　　　　　　　　　）など</a:t>
            </a: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15219CB3-DB70-3594-9E02-9623893C0D45}"/>
              </a:ext>
            </a:extLst>
          </p:cNvPr>
          <p:cNvSpPr>
            <a:spLocks noGrp="1"/>
          </p:cNvSpPr>
          <p:nvPr>
            <p:ph type="sldNum" sz="quarter" idx="12"/>
          </p:nvPr>
        </p:nvSpPr>
        <p:spPr/>
        <p:txBody>
          <a:bodyPr/>
          <a:lstStyle/>
          <a:p>
            <a:fld id="{A4CFD91F-0676-4D47-82C1-C8A098CDDACF}" type="slidenum">
              <a:rPr lang="en-US" altLang="ja-JP" smtClean="0"/>
              <a:pPr/>
              <a:t>4</a:t>
            </a:fld>
            <a:endParaRPr lang="en-US" altLang="ja-JP"/>
          </a:p>
        </p:txBody>
      </p:sp>
    </p:spTree>
    <p:extLst>
      <p:ext uri="{BB962C8B-B14F-4D97-AF65-F5344CB8AC3E}">
        <p14:creationId xmlns:p14="http://schemas.microsoft.com/office/powerpoint/2010/main" val="4001453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②</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477524" y="1772816"/>
            <a:ext cx="8188952" cy="3600400"/>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２</a:t>
            </a:r>
            <a:r>
              <a:rPr lang="ja-JP" altLang="en-US" sz="1600" b="1" dirty="0">
                <a:ea typeface="ＭＳ 明朝" charset="-128"/>
                <a:cs typeface="ＭＳ 明朝" charset="-128"/>
              </a:rPr>
              <a:t>．あなたの希望</a:t>
            </a:r>
            <a:endParaRPr lang="en-US" altLang="ja-JP" sz="1600" b="1" dirty="0">
              <a:ea typeface="ＭＳ 明朝" charset="-128"/>
              <a:cs typeface="ＭＳ 明朝" charset="-128"/>
            </a:endParaRPr>
          </a:p>
          <a:p>
            <a:pPr marL="0" indent="0"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b="1" dirty="0">
                <a:ea typeface="ＭＳ 明朝" charset="-128"/>
                <a:cs typeface="ＭＳ 明朝" charset="-128"/>
              </a:rPr>
              <a:t>　この講義に対する要望があればチェックして下さい（複数回答可能）。</a:t>
            </a:r>
          </a:p>
          <a:p>
            <a:pPr marL="0" indent="0" eaLnBrk="1" hangingPunct="1">
              <a:lnSpc>
                <a:spcPct val="90000"/>
              </a:lnSpc>
              <a:buNone/>
            </a:pPr>
            <a:endParaRPr lang="ja-JP" altLang="en-US" sz="1600" b="1" dirty="0">
              <a:ea typeface="ＭＳ 明朝" charset="-128"/>
              <a:cs typeface="ＭＳ 明朝" charset="-128"/>
            </a:endParaRPr>
          </a:p>
          <a:p>
            <a:pPr marL="0" indent="358775" eaLnBrk="1" hangingPunct="1">
              <a:lnSpc>
                <a:spcPct val="90000"/>
              </a:lnSpc>
              <a:buNone/>
            </a:pPr>
            <a:r>
              <a:rPr lang="ja-JP" altLang="en-US" sz="1600" b="1" dirty="0">
                <a:ea typeface="ＭＳ 明朝" charset="-128"/>
                <a:cs typeface="ＭＳ 明朝" charset="-128"/>
              </a:rPr>
              <a:t>□国家試験に役立つような講義にしてほしい。</a:t>
            </a:r>
          </a:p>
          <a:p>
            <a:pPr marL="0" indent="358775" eaLnBrk="1" hangingPunct="1">
              <a:lnSpc>
                <a:spcPct val="90000"/>
              </a:lnSpc>
              <a:buNone/>
            </a:pPr>
            <a:r>
              <a:rPr lang="ja-JP" altLang="en-US" sz="1600" b="1" dirty="0">
                <a:ea typeface="ＭＳ 明朝" charset="-128"/>
                <a:cs typeface="ＭＳ 明朝" charset="-128"/>
              </a:rPr>
              <a:t>□実践的なことに役立つような講義にしてほしい。</a:t>
            </a:r>
          </a:p>
          <a:p>
            <a:pPr marL="0" indent="358775" eaLnBrk="1" hangingPunct="1">
              <a:lnSpc>
                <a:spcPct val="90000"/>
              </a:lnSpc>
              <a:buNone/>
            </a:pPr>
            <a:r>
              <a:rPr lang="ja-JP" altLang="en-US" sz="1600" b="1" dirty="0">
                <a:ea typeface="ＭＳ 明朝" charset="-128"/>
                <a:cs typeface="ＭＳ 明朝" charset="-128"/>
              </a:rPr>
              <a:t>□社会保障について興味・関心を高めるような講義にしてほしい。</a:t>
            </a:r>
          </a:p>
          <a:p>
            <a:pPr marL="0" indent="358775" eaLnBrk="1" hangingPunct="1">
              <a:lnSpc>
                <a:spcPct val="90000"/>
              </a:lnSpc>
              <a:buNone/>
            </a:pPr>
            <a:r>
              <a:rPr lang="ja-JP" altLang="en-US" sz="1600" b="1" dirty="0">
                <a:ea typeface="ＭＳ 明朝" charset="-128"/>
                <a:cs typeface="ＭＳ 明朝" charset="-128"/>
              </a:rPr>
              <a:t>□学術的な知識を身に付けたい。</a:t>
            </a:r>
          </a:p>
          <a:p>
            <a:pPr marL="0" indent="358775" eaLnBrk="1" hangingPunct="1">
              <a:lnSpc>
                <a:spcPct val="90000"/>
              </a:lnSpc>
              <a:buNone/>
            </a:pPr>
            <a:r>
              <a:rPr lang="ja-JP" altLang="en-US" sz="1600" b="1" dirty="0">
                <a:ea typeface="ＭＳ 明朝" charset="-128"/>
                <a:cs typeface="ＭＳ 明朝" charset="-128"/>
              </a:rPr>
              <a:t>□単位さえ取れれば良い。</a:t>
            </a:r>
          </a:p>
          <a:p>
            <a:pPr marL="0" indent="358775" eaLnBrk="1" hangingPunct="1">
              <a:lnSpc>
                <a:spcPct val="90000"/>
              </a:lnSpc>
              <a:buNone/>
            </a:pPr>
            <a:r>
              <a:rPr lang="ja-JP" altLang="en-US" sz="1600" b="1" dirty="0">
                <a:ea typeface="ＭＳ 明朝" charset="-128"/>
                <a:cs typeface="ＭＳ 明朝" charset="-128"/>
              </a:rPr>
              <a:t>□その他（　　　　　　　　　　　　　　　　　　　　　　　　　）</a:t>
            </a:r>
          </a:p>
          <a:p>
            <a:pPr marL="0" indent="358775" eaLnBrk="1" hangingPunct="1">
              <a:lnSpc>
                <a:spcPct val="90000"/>
              </a:lnSpc>
              <a:buNone/>
            </a:pPr>
            <a:endParaRPr lang="ja-JP" altLang="en-US" sz="1600" b="1"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D8030555-3C59-F85A-122E-D97750C6F46A}"/>
              </a:ext>
            </a:extLst>
          </p:cNvPr>
          <p:cNvSpPr>
            <a:spLocks noGrp="1"/>
          </p:cNvSpPr>
          <p:nvPr>
            <p:ph type="sldNum" sz="quarter" idx="12"/>
          </p:nvPr>
        </p:nvSpPr>
        <p:spPr/>
        <p:txBody>
          <a:bodyPr/>
          <a:lstStyle/>
          <a:p>
            <a:fld id="{A4CFD91F-0676-4D47-82C1-C8A098CDDACF}" type="slidenum">
              <a:rPr lang="en-US" altLang="ja-JP" smtClean="0"/>
              <a:pPr/>
              <a:t>5</a:t>
            </a:fld>
            <a:endParaRPr lang="en-US" altLang="ja-JP"/>
          </a:p>
        </p:txBody>
      </p:sp>
    </p:spTree>
    <p:extLst>
      <p:ext uri="{BB962C8B-B14F-4D97-AF65-F5344CB8AC3E}">
        <p14:creationId xmlns:p14="http://schemas.microsoft.com/office/powerpoint/2010/main" val="169530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559512" y="228699"/>
            <a:ext cx="8001000" cy="1216025"/>
          </a:xfrm>
        </p:spPr>
        <p:txBody>
          <a:bodyPr anchor="ctr" anchorCtr="1"/>
          <a:lstStyle/>
          <a:p>
            <a:pPr algn="ctr" eaLnBrk="1" hangingPunct="1"/>
            <a:r>
              <a:rPr lang="en-US" altLang="ja-JP" sz="4000" dirty="0"/>
              <a:t>2.【</a:t>
            </a:r>
            <a:r>
              <a:rPr lang="ja-JP" altLang="en-US" sz="4000" dirty="0"/>
              <a:t>受講生への質問</a:t>
            </a:r>
            <a:r>
              <a:rPr lang="en-US" altLang="ja-JP" sz="4000" dirty="0"/>
              <a:t>】</a:t>
            </a:r>
            <a:r>
              <a:rPr lang="ja-JP" altLang="en-US" sz="4000" dirty="0"/>
              <a:t>③</a:t>
            </a:r>
            <a:endParaRPr lang="ja-JP" dirty="0">
              <a:solidFill>
                <a:schemeClr val="tx1"/>
              </a:solidFill>
              <a:ea typeface="ＭＳ 明朝" charset="-128"/>
              <a:cs typeface="ＭＳ 明朝" charset="-128"/>
            </a:endParaRPr>
          </a:p>
        </p:txBody>
      </p:sp>
      <p:sp>
        <p:nvSpPr>
          <p:cNvPr id="430083" name="Rectangle 3"/>
          <p:cNvSpPr>
            <a:spLocks noGrp="1" noChangeArrowheads="1"/>
          </p:cNvSpPr>
          <p:nvPr>
            <p:ph type="body" idx="1"/>
          </p:nvPr>
        </p:nvSpPr>
        <p:spPr>
          <a:xfrm>
            <a:off x="559512" y="1844824"/>
            <a:ext cx="8188952" cy="3600400"/>
          </a:xfrm>
        </p:spPr>
        <p:txBody>
          <a:bodyPr/>
          <a:lstStyle/>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３．講義で配慮してほしいこと</a:t>
            </a:r>
            <a:endParaRPr lang="en-US" altLang="ja-JP" sz="1600" dirty="0">
              <a:ea typeface="ＭＳ 明朝" charset="-128"/>
              <a:cs typeface="ＭＳ 明朝" charset="-128"/>
            </a:endParaRPr>
          </a:p>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★気をつけてほしいことがあれば、チェクして下さい（複数回答　可能）</a:t>
            </a:r>
          </a:p>
          <a:p>
            <a:pPr marL="0" indent="0" eaLnBrk="1" hangingPunct="1">
              <a:lnSpc>
                <a:spcPct val="90000"/>
              </a:lnSpc>
              <a:buNone/>
            </a:pPr>
            <a:r>
              <a:rPr lang="ja-JP" altLang="en-US" sz="1600" dirty="0">
                <a:ea typeface="ＭＳ 明朝" charset="-128"/>
                <a:cs typeface="ＭＳ 明朝" charset="-128"/>
              </a:rPr>
              <a:t>□難しい話を長く聞くのは苦手なので、動画などを活用してほしい。</a:t>
            </a:r>
          </a:p>
          <a:p>
            <a:pPr marL="0" indent="0" eaLnBrk="1" hangingPunct="1">
              <a:lnSpc>
                <a:spcPct val="90000"/>
              </a:lnSpc>
              <a:buNone/>
            </a:pPr>
            <a:r>
              <a:rPr lang="ja-JP" altLang="en-US" sz="1600" dirty="0">
                <a:ea typeface="ＭＳ 明朝" charset="-128"/>
                <a:cs typeface="ＭＳ 明朝" charset="-128"/>
              </a:rPr>
              <a:t>□漢字・カタカナ言葉・外国語表記などは、ゆっくり説明してほしい。</a:t>
            </a:r>
          </a:p>
          <a:p>
            <a:pPr marL="0" indent="0" eaLnBrk="1" hangingPunct="1">
              <a:lnSpc>
                <a:spcPct val="90000"/>
              </a:lnSpc>
              <a:buNone/>
            </a:pPr>
            <a:r>
              <a:rPr lang="ja-JP" altLang="en-US" sz="1600" dirty="0">
                <a:ea typeface="ＭＳ 明朝" charset="-128"/>
                <a:cs typeface="ＭＳ 明朝" charset="-128"/>
              </a:rPr>
              <a:t>□統計や数値などは、わかりやすく説明してほしい。</a:t>
            </a:r>
          </a:p>
          <a:p>
            <a:pPr marL="0" indent="0" eaLnBrk="1" hangingPunct="1">
              <a:lnSpc>
                <a:spcPct val="90000"/>
              </a:lnSpc>
              <a:buNone/>
            </a:pPr>
            <a:r>
              <a:rPr lang="ja-JP" altLang="en-US" sz="1600" dirty="0">
                <a:ea typeface="ＭＳ 明朝" charset="-128"/>
                <a:cs typeface="ＭＳ 明朝" charset="-128"/>
              </a:rPr>
              <a:t>□教科書に書いてあることは読めばわかるので、必要なことだけを説明してほしい。</a:t>
            </a:r>
          </a:p>
          <a:p>
            <a:pPr marL="0" indent="0" eaLnBrk="1" hangingPunct="1">
              <a:lnSpc>
                <a:spcPct val="90000"/>
              </a:lnSpc>
              <a:buNone/>
            </a:pPr>
            <a:r>
              <a:rPr lang="ja-JP" altLang="en-US" sz="1600" dirty="0">
                <a:ea typeface="ＭＳ 明朝" charset="-128"/>
                <a:cs typeface="ＭＳ 明朝" charset="-128"/>
              </a:rPr>
              <a:t>□講義に直接関係のない話は時間の無駄なのでやめてほしい。</a:t>
            </a:r>
          </a:p>
          <a:p>
            <a:pPr marL="0" indent="0" eaLnBrk="1" hangingPunct="1">
              <a:lnSpc>
                <a:spcPct val="90000"/>
              </a:lnSpc>
              <a:buNone/>
            </a:pPr>
            <a:r>
              <a:rPr lang="ja-JP" altLang="en-US" sz="1600" dirty="0">
                <a:ea typeface="ＭＳ 明朝" charset="-128"/>
                <a:cs typeface="ＭＳ 明朝" charset="-128"/>
              </a:rPr>
              <a:t>□その他の希望（　　　　　　　　　　　　　　　　　　　　　　　　　　　　）</a:t>
            </a:r>
          </a:p>
          <a:p>
            <a:pPr marL="0" indent="0" eaLnBrk="1" hangingPunct="1">
              <a:lnSpc>
                <a:spcPct val="90000"/>
              </a:lnSpc>
              <a:buNone/>
            </a:pPr>
            <a:endParaRPr lang="ja-JP" altLang="en-US" sz="1600" dirty="0">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r>
              <a:rPr lang="ja-JP" altLang="en-US" sz="1600" dirty="0">
                <a:solidFill>
                  <a:srgbClr val="FF0000"/>
                </a:solidFill>
                <a:ea typeface="ＭＳ 明朝" charset="-128"/>
                <a:cs typeface="ＭＳ 明朝" charset="-128"/>
              </a:rPr>
              <a:t>個人的なお願いがあれば、授業の後か、メールで直接、相談して下さい。</a:t>
            </a:r>
          </a:p>
          <a:p>
            <a:pPr marL="0" indent="0" eaLnBrk="1" hangingPunct="1">
              <a:lnSpc>
                <a:spcPct val="90000"/>
              </a:lnSpc>
              <a:buNone/>
            </a:pPr>
            <a:endParaRPr lang="ja-JP" altLang="en-US" sz="1600" dirty="0">
              <a:solidFill>
                <a:srgbClr val="FF0000"/>
              </a:solidFill>
              <a:ea typeface="ＭＳ 明朝" charset="-128"/>
              <a:cs typeface="ＭＳ 明朝" charset="-128"/>
            </a:endParaRPr>
          </a:p>
          <a:p>
            <a:pPr marL="0" indent="0" eaLnBrk="1" hangingPunct="1">
              <a:lnSpc>
                <a:spcPct val="90000"/>
              </a:lnSpc>
              <a:buNone/>
            </a:pPr>
            <a:r>
              <a:rPr lang="ja-JP" altLang="en-US" sz="1600" dirty="0">
                <a:ea typeface="ＭＳ 明朝" charset="-128"/>
                <a:cs typeface="ＭＳ 明朝" charset="-128"/>
              </a:rPr>
              <a:t>。</a:t>
            </a:r>
          </a:p>
        </p:txBody>
      </p:sp>
      <p:sp>
        <p:nvSpPr>
          <p:cNvPr id="2" name="スライド番号プレースホルダー 1">
            <a:extLst>
              <a:ext uri="{FF2B5EF4-FFF2-40B4-BE49-F238E27FC236}">
                <a16:creationId xmlns:a16="http://schemas.microsoft.com/office/drawing/2014/main" id="{BA675494-FBA6-0770-B55D-94C9E5FFA305}"/>
              </a:ext>
            </a:extLst>
          </p:cNvPr>
          <p:cNvSpPr>
            <a:spLocks noGrp="1"/>
          </p:cNvSpPr>
          <p:nvPr>
            <p:ph type="sldNum" sz="quarter" idx="12"/>
          </p:nvPr>
        </p:nvSpPr>
        <p:spPr/>
        <p:txBody>
          <a:bodyPr/>
          <a:lstStyle/>
          <a:p>
            <a:fld id="{A4CFD91F-0676-4D47-82C1-C8A098CDDACF}" type="slidenum">
              <a:rPr lang="en-US" altLang="ja-JP" smtClean="0"/>
              <a:pPr/>
              <a:t>6</a:t>
            </a:fld>
            <a:endParaRPr lang="en-US" altLang="ja-JP"/>
          </a:p>
        </p:txBody>
      </p:sp>
    </p:spTree>
    <p:extLst>
      <p:ext uri="{BB962C8B-B14F-4D97-AF65-F5344CB8AC3E}">
        <p14:creationId xmlns:p14="http://schemas.microsoft.com/office/powerpoint/2010/main" val="77945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a:t>
            </a:r>
            <a:r>
              <a:rPr lang="ja-JP" altLang="en-US" sz="3200" dirty="0">
                <a:ea typeface="ＭＳ Ｐゴシック" charset="-128"/>
                <a:cs typeface="ＭＳ Ｐゴシック" charset="-128"/>
              </a:rPr>
              <a:t>①授業の概要</a:t>
            </a:r>
            <a:endParaRPr lang="ja-JP" altLang="en-US" dirty="0">
              <a:ea typeface="ＭＳ Ｐゴシック" charset="-128"/>
              <a:cs typeface="ＭＳ Ｐゴシック" charset="-128"/>
            </a:endParaRPr>
          </a:p>
        </p:txBody>
      </p:sp>
      <p:sp>
        <p:nvSpPr>
          <p:cNvPr id="429059" name="Rectangle 3"/>
          <p:cNvSpPr>
            <a:spLocks noGrp="1" noChangeArrowheads="1"/>
          </p:cNvSpPr>
          <p:nvPr>
            <p:ph type="body" idx="1"/>
          </p:nvPr>
        </p:nvSpPr>
        <p:spPr>
          <a:xfrm>
            <a:off x="683568" y="2032954"/>
            <a:ext cx="8001000" cy="4212271"/>
          </a:xfrm>
        </p:spPr>
        <p:txBody>
          <a:bodyPr/>
          <a:lstStyle/>
          <a:p>
            <a:pPr eaLnBrk="1" hangingPunct="1"/>
            <a:r>
              <a:rPr lang="en-US" altLang="ja-JP" dirty="0">
                <a:ea typeface="ＭＳ Ｐゴシック" charset="-128"/>
                <a:cs typeface="ＭＳ Ｐゴシック" charset="-128"/>
              </a:rPr>
              <a:t>2</a:t>
            </a:r>
            <a:r>
              <a:rPr lang="ja-JP" altLang="en-US" dirty="0">
                <a:ea typeface="ＭＳ Ｐゴシック" charset="-128"/>
                <a:cs typeface="ＭＳ Ｐゴシック" charset="-128"/>
              </a:rPr>
              <a:t>年前期／選択／授業形態（講義）／</a:t>
            </a:r>
            <a:r>
              <a:rPr lang="en-US" altLang="ja-JP" dirty="0">
                <a:ea typeface="ＭＳ Ｐゴシック" charset="-128"/>
                <a:cs typeface="ＭＳ Ｐゴシック" charset="-128"/>
              </a:rPr>
              <a:t>2</a:t>
            </a:r>
            <a:r>
              <a:rPr lang="ja-JP" altLang="en-US" dirty="0">
                <a:ea typeface="ＭＳ Ｐゴシック" charset="-128"/>
                <a:cs typeface="ＭＳ Ｐゴシック" charset="-128"/>
              </a:rPr>
              <a:t>単位／時間数（</a:t>
            </a:r>
            <a:r>
              <a:rPr lang="en-US" altLang="ja-JP" dirty="0">
                <a:ea typeface="ＭＳ Ｐゴシック" charset="-128"/>
                <a:cs typeface="ＭＳ Ｐゴシック" charset="-128"/>
              </a:rPr>
              <a:t>30</a:t>
            </a:r>
            <a:r>
              <a:rPr lang="ja-JP" altLang="en-US" dirty="0">
                <a:ea typeface="ＭＳ Ｐゴシック" charset="-128"/>
                <a:cs typeface="ＭＳ Ｐゴシック" charset="-128"/>
              </a:rPr>
              <a:t>） </a:t>
            </a:r>
            <a:endParaRPr lang="en-US" altLang="ja-JP" dirty="0">
              <a:ea typeface="ＭＳ Ｐゴシック" charset="-128"/>
              <a:cs typeface="ＭＳ Ｐゴシック" charset="-128"/>
            </a:endParaRPr>
          </a:p>
          <a:p>
            <a:pPr eaLnBrk="1" hangingPunct="1"/>
            <a:r>
              <a:rPr lang="zh-TW" altLang="en-US" dirty="0">
                <a:ea typeface="ＭＳ Ｐゴシック" charset="-128"/>
                <a:cs typeface="ＭＳ Ｐゴシック" charset="-128"/>
              </a:rPr>
              <a:t>専門基礎教育科目 </a:t>
            </a:r>
            <a:r>
              <a:rPr lang="en-US" altLang="ja-JP" dirty="0">
                <a:ea typeface="ＭＳ Ｐゴシック" charset="-128"/>
                <a:cs typeface="ＭＳ Ｐゴシック" charset="-128"/>
              </a:rPr>
              <a:t>CM</a:t>
            </a:r>
            <a:r>
              <a:rPr lang="ja-JP" altLang="en-US" dirty="0">
                <a:ea typeface="ＭＳ Ｐゴシック" charset="-128"/>
                <a:cs typeface="ＭＳ Ｐゴシック" charset="-128"/>
              </a:rPr>
              <a:t>選択・</a:t>
            </a:r>
            <a:r>
              <a:rPr lang="en-US" altLang="ja-JP" dirty="0">
                <a:ea typeface="ＭＳ Ｐゴシック" charset="-128"/>
                <a:cs typeface="ＭＳ Ｐゴシック" charset="-128"/>
              </a:rPr>
              <a:t>SW</a:t>
            </a:r>
            <a:r>
              <a:rPr lang="ja-JP" altLang="en-US" dirty="0">
                <a:ea typeface="ＭＳ Ｐゴシック" charset="-128"/>
                <a:cs typeface="ＭＳ Ｐゴシック" charset="-128"/>
              </a:rPr>
              <a:t>必修</a:t>
            </a:r>
          </a:p>
          <a:p>
            <a:pPr eaLnBrk="1" hangingPunct="1"/>
            <a:r>
              <a:rPr lang="ja-JP" altLang="en-US" dirty="0">
                <a:ea typeface="ＭＳ Ｐゴシック" charset="-128"/>
                <a:cs typeface="ＭＳ Ｐゴシック" charset="-128"/>
              </a:rPr>
              <a:t>社会保障</a:t>
            </a:r>
            <a:r>
              <a:rPr lang="en-US" altLang="ja-JP" dirty="0">
                <a:ea typeface="ＭＳ Ｐゴシック" charset="-128"/>
                <a:cs typeface="ＭＳ Ｐゴシック" charset="-128"/>
              </a:rPr>
              <a:t>Ⅰ</a:t>
            </a:r>
            <a:r>
              <a:rPr lang="ja-JP" altLang="en-US" dirty="0">
                <a:ea typeface="ＭＳ Ｐゴシック" charset="-128"/>
                <a:cs typeface="ＭＳ Ｐゴシック" charset="-128"/>
              </a:rPr>
              <a:t>では、</a:t>
            </a:r>
            <a:r>
              <a:rPr lang="ja-JP" altLang="en-US" dirty="0">
                <a:solidFill>
                  <a:srgbClr val="FF0000"/>
                </a:solidFill>
                <a:ea typeface="ＭＳ Ｐゴシック" charset="-128"/>
                <a:cs typeface="ＭＳ Ｐゴシック" charset="-128"/>
              </a:rPr>
              <a:t>主に今日的社会保障の動向、わが国と諸外国の社会保障の歴史、理念、概念、役割、社会保障の財源、及び公的保険と民間保険の関係について学ぶ</a:t>
            </a:r>
            <a:r>
              <a:rPr lang="ja-JP" altLang="en-US" dirty="0">
                <a:ea typeface="ＭＳ Ｐゴシック" charset="-128"/>
                <a:cs typeface="ＭＳ Ｐゴシック" charset="-128"/>
              </a:rPr>
              <a:t>。</a:t>
            </a:r>
          </a:p>
          <a:p>
            <a:pPr eaLnBrk="1" hangingPunct="1"/>
            <a:r>
              <a:rPr lang="ja-JP" altLang="en-US" dirty="0">
                <a:ea typeface="ＭＳ Ｐゴシック" charset="-128"/>
                <a:cs typeface="ＭＳ Ｐゴシック" charset="-128"/>
              </a:rPr>
              <a:t>後期の社会保障</a:t>
            </a:r>
            <a:r>
              <a:rPr lang="en-US" altLang="ja-JP" dirty="0">
                <a:ea typeface="ＭＳ Ｐゴシック" charset="-128"/>
                <a:cs typeface="ＭＳ Ｐゴシック" charset="-128"/>
              </a:rPr>
              <a:t>II</a:t>
            </a:r>
            <a:r>
              <a:rPr lang="ja-JP" altLang="en-US" dirty="0">
                <a:ea typeface="ＭＳ Ｐゴシック" charset="-128"/>
                <a:cs typeface="ＭＳ Ｐゴシック" charset="-128"/>
              </a:rPr>
              <a:t>⇒各論・詳細</a:t>
            </a:r>
          </a:p>
        </p:txBody>
      </p:sp>
      <p:sp>
        <p:nvSpPr>
          <p:cNvPr id="2" name="スライド番号プレースホルダー 1">
            <a:extLst>
              <a:ext uri="{FF2B5EF4-FFF2-40B4-BE49-F238E27FC236}">
                <a16:creationId xmlns:a16="http://schemas.microsoft.com/office/drawing/2014/main" id="{451CC47E-CBC6-1E02-9CF9-72ACF323AF6E}"/>
              </a:ext>
            </a:extLst>
          </p:cNvPr>
          <p:cNvSpPr>
            <a:spLocks noGrp="1"/>
          </p:cNvSpPr>
          <p:nvPr>
            <p:ph type="sldNum" sz="quarter" idx="12"/>
          </p:nvPr>
        </p:nvSpPr>
        <p:spPr/>
        <p:txBody>
          <a:bodyPr/>
          <a:lstStyle/>
          <a:p>
            <a:fld id="{A4CFD91F-0676-4D47-82C1-C8A098CDDACF}" type="slidenum">
              <a:rPr lang="en-US" altLang="ja-JP" smtClean="0"/>
              <a:pPr/>
              <a:t>7</a:t>
            </a:fld>
            <a:endParaRPr lang="en-US" altLang="ja-JP"/>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②到達目標</a:t>
            </a:r>
          </a:p>
        </p:txBody>
      </p:sp>
      <p:sp>
        <p:nvSpPr>
          <p:cNvPr id="429059" name="Rectangle 3"/>
          <p:cNvSpPr>
            <a:spLocks noGrp="1" noChangeArrowheads="1"/>
          </p:cNvSpPr>
          <p:nvPr>
            <p:ph type="body" idx="1"/>
          </p:nvPr>
        </p:nvSpPr>
        <p:spPr>
          <a:xfrm>
            <a:off x="574674" y="1772816"/>
            <a:ext cx="8569325" cy="4176464"/>
          </a:xfrm>
        </p:spPr>
        <p:txBody>
          <a:bodyPr/>
          <a:lstStyle/>
          <a:p>
            <a:pPr marL="514350" indent="-514350" eaLnBrk="1" hangingPunct="1">
              <a:buFont typeface="+mj-lt"/>
              <a:buAutoNum type="arabicPeriod"/>
            </a:pPr>
            <a:r>
              <a:rPr lang="ja-JP" altLang="en-US" sz="2800" dirty="0">
                <a:ea typeface="ＭＳ Ｐゴシック" charset="-128"/>
                <a:cs typeface="ＭＳ Ｐゴシック" charset="-128"/>
              </a:rPr>
              <a:t>現代社会における社会保障制度の基本的な課題や問題について理解・説明できる。</a:t>
            </a:r>
          </a:p>
          <a:p>
            <a:pPr marL="514350" indent="-514350" eaLnBrk="1" hangingPunct="1">
              <a:buFont typeface="+mj-lt"/>
              <a:buAutoNum type="arabicPeriod"/>
            </a:pPr>
            <a:r>
              <a:rPr lang="ja-JP" altLang="en-US" sz="2800" dirty="0">
                <a:ea typeface="ＭＳ Ｐゴシック" charset="-128"/>
                <a:cs typeface="ＭＳ Ｐゴシック" charset="-128"/>
              </a:rPr>
              <a:t>社会保障の歴史的変遷、理念、概念、対象について理解・説明できる。</a:t>
            </a:r>
          </a:p>
          <a:p>
            <a:pPr marL="514350" indent="-514350" eaLnBrk="1" hangingPunct="1">
              <a:buFont typeface="+mj-lt"/>
              <a:buAutoNum type="arabicPeriod"/>
            </a:pPr>
            <a:r>
              <a:rPr lang="ja-JP" altLang="en-US" sz="2800" dirty="0">
                <a:ea typeface="ＭＳ Ｐゴシック" charset="-128"/>
                <a:cs typeface="ＭＳ Ｐゴシック" charset="-128"/>
              </a:rPr>
              <a:t>公的保険制度と民間保険制度の関係と役割分担およびそれぞれの特徴について説明できる。</a:t>
            </a:r>
          </a:p>
          <a:p>
            <a:pPr marL="514350" indent="-514350" eaLnBrk="1" hangingPunct="1">
              <a:buFont typeface="+mj-lt"/>
              <a:buAutoNum type="arabicPeriod"/>
            </a:pPr>
            <a:r>
              <a:rPr lang="ja-JP" altLang="en-US" sz="2800" dirty="0">
                <a:ea typeface="ＭＳ Ｐゴシック" charset="-128"/>
                <a:cs typeface="ＭＳ Ｐゴシック" charset="-128"/>
              </a:rPr>
              <a:t>年金、医療、雇用保険等の社会保障制度の具体的内容を理解し説明できる。</a:t>
            </a:r>
          </a:p>
          <a:p>
            <a:pPr marL="514350" indent="-514350" eaLnBrk="1" hangingPunct="1">
              <a:buFont typeface="+mj-lt"/>
              <a:buAutoNum type="arabicPeriod"/>
            </a:pPr>
            <a:r>
              <a:rPr lang="ja-JP" altLang="en-US" sz="2800" dirty="0">
                <a:ea typeface="ＭＳ Ｐゴシック" charset="-128"/>
                <a:cs typeface="ＭＳ Ｐゴシック" charset="-128"/>
              </a:rPr>
              <a:t>諸外国の社会保障制度の概要を理解し説明できる。</a:t>
            </a:r>
          </a:p>
        </p:txBody>
      </p:sp>
      <p:sp>
        <p:nvSpPr>
          <p:cNvPr id="2" name="スライド番号プレースホルダー 1">
            <a:extLst>
              <a:ext uri="{FF2B5EF4-FFF2-40B4-BE49-F238E27FC236}">
                <a16:creationId xmlns:a16="http://schemas.microsoft.com/office/drawing/2014/main" id="{20EFD4EA-8D0A-288D-5F1A-2C8BBF5FE598}"/>
              </a:ext>
            </a:extLst>
          </p:cNvPr>
          <p:cNvSpPr>
            <a:spLocks noGrp="1"/>
          </p:cNvSpPr>
          <p:nvPr>
            <p:ph type="sldNum" sz="quarter" idx="12"/>
          </p:nvPr>
        </p:nvSpPr>
        <p:spPr/>
        <p:txBody>
          <a:bodyPr/>
          <a:lstStyle/>
          <a:p>
            <a:fld id="{A4CFD91F-0676-4D47-82C1-C8A098CDDACF}" type="slidenum">
              <a:rPr lang="en-US" altLang="ja-JP" smtClean="0"/>
              <a:pPr/>
              <a:t>8</a:t>
            </a:fld>
            <a:endParaRPr lang="en-US" altLang="ja-JP"/>
          </a:p>
        </p:txBody>
      </p:sp>
    </p:spTree>
    <p:extLst>
      <p:ext uri="{BB962C8B-B14F-4D97-AF65-F5344CB8AC3E}">
        <p14:creationId xmlns:p14="http://schemas.microsoft.com/office/powerpoint/2010/main" val="4043226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nchor="ctr" anchorCtr="1"/>
          <a:lstStyle/>
          <a:p>
            <a:pPr algn="ctr" eaLnBrk="1" hangingPunct="1"/>
            <a:r>
              <a:rPr lang="ja-JP" altLang="en-US" dirty="0">
                <a:ea typeface="ＭＳ Ｐゴシック" charset="-128"/>
                <a:cs typeface="ＭＳ Ｐゴシック" charset="-128"/>
              </a:rPr>
              <a:t>３．</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この講義について</a:t>
            </a:r>
            <a:r>
              <a:rPr lang="en-US" altLang="ja-JP" dirty="0">
                <a:ea typeface="ＭＳ Ｐゴシック" charset="-128"/>
                <a:cs typeface="ＭＳ Ｐゴシック" charset="-128"/>
              </a:rPr>
              <a:t>】</a:t>
            </a:r>
            <a:r>
              <a:rPr lang="ja-JP" altLang="en-US" dirty="0">
                <a:ea typeface="ＭＳ Ｐゴシック" charset="-128"/>
                <a:cs typeface="ＭＳ Ｐゴシック" charset="-128"/>
              </a:rPr>
              <a:t>　③アドバイス</a:t>
            </a:r>
          </a:p>
        </p:txBody>
      </p:sp>
      <p:sp>
        <p:nvSpPr>
          <p:cNvPr id="429059" name="Rectangle 3"/>
          <p:cNvSpPr>
            <a:spLocks noGrp="1" noChangeArrowheads="1"/>
          </p:cNvSpPr>
          <p:nvPr>
            <p:ph type="body" idx="1"/>
          </p:nvPr>
        </p:nvSpPr>
        <p:spPr>
          <a:xfrm>
            <a:off x="683568" y="1844824"/>
            <a:ext cx="8136904" cy="3960440"/>
          </a:xfrm>
        </p:spPr>
        <p:txBody>
          <a:bodyPr/>
          <a:lstStyle/>
          <a:p>
            <a:pPr eaLnBrk="1" hangingPunct="1"/>
            <a:r>
              <a:rPr lang="ja-JP" altLang="en-US" dirty="0">
                <a:ea typeface="ＭＳ Ｐゴシック" charset="-128"/>
                <a:cs typeface="ＭＳ Ｐゴシック" charset="-128"/>
              </a:rPr>
              <a:t>盛り沢山です！人口学・社会学が専門なので、社会保障について何でも知っている訳ではありません。準備して教科書を解説します。</a:t>
            </a:r>
            <a:endParaRPr lang="en-US" altLang="ja-JP" dirty="0">
              <a:ea typeface="ＭＳ Ｐゴシック" charset="-128"/>
              <a:cs typeface="ＭＳ Ｐゴシック" charset="-128"/>
            </a:endParaRPr>
          </a:p>
          <a:p>
            <a:pPr eaLnBrk="1" hangingPunct="1"/>
            <a:r>
              <a:rPr lang="ja-JP" altLang="en-US" dirty="0">
                <a:ea typeface="ＭＳ Ｐゴシック" charset="-128"/>
                <a:cs typeface="ＭＳ Ｐゴシック" charset="-128"/>
              </a:rPr>
              <a:t>実務との関係：制度の考え方や仕組みを知る⇒制度利用者の要望に的確に対応できる。何が可能で、何が可能でないか、その理由をうまく説明すれば、利用者の理解が得られ、クライアントの満足度が高まります。</a:t>
            </a:r>
          </a:p>
        </p:txBody>
      </p:sp>
      <p:sp>
        <p:nvSpPr>
          <p:cNvPr id="2" name="スライド番号プレースホルダー 1">
            <a:extLst>
              <a:ext uri="{FF2B5EF4-FFF2-40B4-BE49-F238E27FC236}">
                <a16:creationId xmlns:a16="http://schemas.microsoft.com/office/drawing/2014/main" id="{D33E1B81-612B-7839-4BBB-E6ABAF3FEFFF}"/>
              </a:ext>
            </a:extLst>
          </p:cNvPr>
          <p:cNvSpPr>
            <a:spLocks noGrp="1"/>
          </p:cNvSpPr>
          <p:nvPr>
            <p:ph type="sldNum" sz="quarter" idx="12"/>
          </p:nvPr>
        </p:nvSpPr>
        <p:spPr/>
        <p:txBody>
          <a:bodyPr/>
          <a:lstStyle/>
          <a:p>
            <a:fld id="{A4CFD91F-0676-4D47-82C1-C8A098CDDACF}" type="slidenum">
              <a:rPr lang="en-US" altLang="ja-JP" smtClean="0"/>
              <a:pPr/>
              <a:t>9</a:t>
            </a:fld>
            <a:endParaRPr lang="en-US" altLang="ja-JP"/>
          </a:p>
        </p:txBody>
      </p:sp>
    </p:spTree>
    <p:extLst>
      <p:ext uri="{BB962C8B-B14F-4D97-AF65-F5344CB8AC3E}">
        <p14:creationId xmlns:p14="http://schemas.microsoft.com/office/powerpoint/2010/main" val="1431893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2004:テンプレート:プレゼンテーション:デザイン:Profile</Template>
  <TotalTime>14338</TotalTime>
  <Words>3585</Words>
  <Application>Microsoft Office PowerPoint</Application>
  <PresentationFormat>画面に合わせる (4:3)</PresentationFormat>
  <Paragraphs>271</Paragraphs>
  <Slides>28</Slides>
  <Notes>28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28</vt:i4>
      </vt:variant>
    </vt:vector>
  </HeadingPairs>
  <TitlesOfParts>
    <vt:vector size="34" baseType="lpstr">
      <vt:lpstr>ＭＳ Ｐゴシック</vt:lpstr>
      <vt:lpstr>ＭＳ 明朝</vt:lpstr>
      <vt:lpstr>Arial</vt:lpstr>
      <vt:lpstr>Century</vt:lpstr>
      <vt:lpstr>Wingdings</vt:lpstr>
      <vt:lpstr>Profile</vt:lpstr>
      <vt:lpstr>第1回【イントロダクション】 今日の社会保障をめぐる話題</vt:lpstr>
      <vt:lpstr>今日のお話</vt:lpstr>
      <vt:lpstr>1.【自己紹介】</vt:lpstr>
      <vt:lpstr>2.【受講生への質問】①</vt:lpstr>
      <vt:lpstr>2.【受講生への質問】②</vt:lpstr>
      <vt:lpstr>2.【受講生への質問】③</vt:lpstr>
      <vt:lpstr>３．【この講義について】　①授業の概要</vt:lpstr>
      <vt:lpstr>３．【この講義について】　②到達目標</vt:lpstr>
      <vt:lpstr>３．【この講義について】　③アドバイス</vt:lpstr>
      <vt:lpstr>３．【この講義について】　④-1講義計画</vt:lpstr>
      <vt:lpstr>３．【この講義について】　④-2講義計画</vt:lpstr>
      <vt:lpstr>３．【この講義について】　 ④-3講義計画</vt:lpstr>
      <vt:lpstr>３．【この講義について】　⑤成績評価方法</vt:lpstr>
      <vt:lpstr>３．【この講義について】　⑥教科書</vt:lpstr>
      <vt:lpstr>４.【国試との関係】①資格取得</vt:lpstr>
      <vt:lpstr>４.【国試との関係】②アドバイス</vt:lpstr>
      <vt:lpstr>４.【国家試験との関係】③過去問１</vt:lpstr>
      <vt:lpstr>４.【国家試験との関係】③-1アドバイス</vt:lpstr>
      <vt:lpstr>４.【国家試験との関係】③過去問２</vt:lpstr>
      <vt:lpstr>４.【国家試験との関係】③過去問３</vt:lpstr>
      <vt:lpstr>４.【国家試験との関係】③-３アドバイス</vt:lpstr>
      <vt:lpstr>４.【国家試験との関係】③過去問４</vt:lpstr>
      <vt:lpstr>４.【国家試験との関係】③-４アドバイス</vt:lpstr>
      <vt:lpstr>5.【今日の社会保障をめぐる話題】①</vt:lpstr>
      <vt:lpstr>5.【今日の社会保障をめぐる話題】②</vt:lpstr>
      <vt:lpstr>5.【今日の社会保障をめぐる話題】③</vt:lpstr>
      <vt:lpstr>5.【今日の社会保障をめぐる話題】④</vt:lpstr>
      <vt:lpstr>次週</vt:lpstr>
    </vt:vector>
  </TitlesOfParts>
  <Manager/>
  <Company>札幌市立 大学</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第1回　家族って何だろう？_x0010_ 家族をめぐる話題</dc:title>
  <dc:subject/>
  <dc:creator>札幌市立 大学</dc:creator>
  <cp:keywords/>
  <dc:description/>
  <cp:lastModifiedBy>俊彦 原</cp:lastModifiedBy>
  <cp:revision>540</cp:revision>
  <cp:lastPrinted>2015-04-03T08:14:20Z</cp:lastPrinted>
  <dcterms:created xsi:type="dcterms:W3CDTF">2016-04-06T06:30:45Z</dcterms:created>
  <dcterms:modified xsi:type="dcterms:W3CDTF">2024-04-04T06:10:18Z</dcterms:modified>
  <cp:category/>
</cp:coreProperties>
</file>