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20"/>
  </p:notesMasterIdLst>
  <p:handoutMasterIdLst>
    <p:handoutMasterId r:id="rId21"/>
  </p:handoutMasterIdLst>
  <p:sldIdLst>
    <p:sldId id="256" r:id="rId2"/>
    <p:sldId id="386" r:id="rId3"/>
    <p:sldId id="388" r:id="rId4"/>
    <p:sldId id="612" r:id="rId5"/>
    <p:sldId id="644" r:id="rId6"/>
    <p:sldId id="642" r:id="rId7"/>
    <p:sldId id="645" r:id="rId8"/>
    <p:sldId id="646" r:id="rId9"/>
    <p:sldId id="615" r:id="rId10"/>
    <p:sldId id="647" r:id="rId11"/>
    <p:sldId id="616" r:id="rId12"/>
    <p:sldId id="617" r:id="rId13"/>
    <p:sldId id="650" r:id="rId14"/>
    <p:sldId id="648" r:id="rId15"/>
    <p:sldId id="649" r:id="rId16"/>
    <p:sldId id="401" r:id="rId17"/>
    <p:sldId id="523" r:id="rId18"/>
    <p:sldId id="425" r:id="rId19"/>
  </p:sldIdLst>
  <p:sldSz cx="9144000" cy="6858000" type="screen4x3"/>
  <p:notesSz cx="6735763" cy="9869488"/>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48" autoAdjust="0"/>
    <p:restoredTop sz="90929"/>
  </p:normalViewPr>
  <p:slideViewPr>
    <p:cSldViewPr>
      <p:cViewPr varScale="1">
        <p:scale>
          <a:sx n="71" d="100"/>
          <a:sy n="71" d="100"/>
        </p:scale>
        <p:origin x="956" y="3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1" name="Rectangle 3"/>
          <p:cNvSpPr>
            <a:spLocks noGrp="1" noChangeArrowheads="1"/>
          </p:cNvSpPr>
          <p:nvPr>
            <p:ph type="dt" sz="quarter" idx="1"/>
          </p:nvPr>
        </p:nvSpPr>
        <p:spPr bwMode="auto">
          <a:xfrm>
            <a:off x="3816937"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43012" name="Rectangle 4"/>
          <p:cNvSpPr>
            <a:spLocks noGrp="1" noChangeArrowheads="1"/>
          </p:cNvSpPr>
          <p:nvPr>
            <p:ph type="ftr" sz="quarter" idx="2"/>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43013" name="Rectangle 5"/>
          <p:cNvSpPr>
            <a:spLocks noGrp="1" noChangeArrowheads="1"/>
          </p:cNvSpPr>
          <p:nvPr>
            <p:ph type="sldNum" sz="quarter" idx="3"/>
          </p:nvPr>
        </p:nvSpPr>
        <p:spPr bwMode="auto">
          <a:xfrm>
            <a:off x="3816937"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lgn="r">
              <a:defRPr sz="1200"/>
            </a:lvl1pPr>
          </a:lstStyle>
          <a:p>
            <a:fld id="{0D59C66D-0D13-D449-9E2F-B02EFB583290}" type="slidenum">
              <a:rPr lang="en-US" altLang="ja-JP"/>
              <a:pPr/>
              <a:t>‹#›</a:t>
            </a:fld>
            <a:endParaRPr lang="en-US" altLang="ja-JP"/>
          </a:p>
        </p:txBody>
      </p:sp>
    </p:spTree>
    <p:extLst>
      <p:ext uri="{BB962C8B-B14F-4D97-AF65-F5344CB8AC3E}">
        <p14:creationId xmlns:p14="http://schemas.microsoft.com/office/powerpoint/2010/main" val="3853945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1" name="Rectangle 3"/>
          <p:cNvSpPr>
            <a:spLocks noGrp="1" noChangeArrowheads="1"/>
          </p:cNvSpPr>
          <p:nvPr>
            <p:ph type="dt" idx="1"/>
          </p:nvPr>
        </p:nvSpPr>
        <p:spPr bwMode="auto">
          <a:xfrm>
            <a:off x="3816937" y="1"/>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lvl1pPr algn="r">
              <a:defRPr sz="1200">
                <a:ea typeface="ＭＳ Ｐゴシック" pitchFamily="84" charset="-128"/>
                <a:cs typeface="+mn-cs"/>
              </a:defRPr>
            </a:lvl1pPr>
          </a:lstStyle>
          <a:p>
            <a:pPr>
              <a:defRPr/>
            </a:pPr>
            <a:endParaRPr lang="en-US" altLang="ja-JP"/>
          </a:p>
        </p:txBody>
      </p:sp>
      <p:sp>
        <p:nvSpPr>
          <p:cNvPr id="19460" name="Rectangle 4"/>
          <p:cNvSpPr>
            <a:spLocks noGrp="1" noRot="1" noChangeAspect="1" noChangeArrowheads="1" noTextEdit="1"/>
          </p:cNvSpPr>
          <p:nvPr>
            <p:ph type="sldImg" idx="2"/>
          </p:nvPr>
        </p:nvSpPr>
        <p:spPr bwMode="auto">
          <a:xfrm>
            <a:off x="900113" y="739775"/>
            <a:ext cx="4935537" cy="3702050"/>
          </a:xfrm>
          <a:prstGeom prst="rect">
            <a:avLst/>
          </a:prstGeom>
          <a:noFill/>
          <a:ln w="9525">
            <a:solidFill>
              <a:srgbClr val="000000"/>
            </a:solidFill>
            <a:miter lim="800000"/>
            <a:headEnd/>
            <a:tailEnd/>
          </a:ln>
          <a:effectLst/>
        </p:spPr>
      </p:sp>
      <p:sp>
        <p:nvSpPr>
          <p:cNvPr id="27653" name="Rectangle 5"/>
          <p:cNvSpPr>
            <a:spLocks noGrp="1" noChangeArrowheads="1"/>
          </p:cNvSpPr>
          <p:nvPr>
            <p:ph type="body" sz="quarter" idx="3"/>
          </p:nvPr>
        </p:nvSpPr>
        <p:spPr bwMode="auto">
          <a:xfrm>
            <a:off x="898107" y="4688007"/>
            <a:ext cx="4939560" cy="44412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7654" name="Rectangle 6"/>
          <p:cNvSpPr>
            <a:spLocks noGrp="1" noChangeArrowheads="1"/>
          </p:cNvSpPr>
          <p:nvPr>
            <p:ph type="ftr" sz="quarter" idx="4"/>
          </p:nvPr>
        </p:nvSpPr>
        <p:spPr bwMode="auto">
          <a:xfrm>
            <a:off x="0"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defRPr sz="1200">
                <a:ea typeface="ＭＳ Ｐゴシック" pitchFamily="84" charset="-128"/>
                <a:cs typeface="+mn-cs"/>
              </a:defRPr>
            </a:lvl1pPr>
          </a:lstStyle>
          <a:p>
            <a:pPr>
              <a:defRPr/>
            </a:pPr>
            <a:endParaRPr lang="en-US" altLang="ja-JP"/>
          </a:p>
        </p:txBody>
      </p:sp>
      <p:sp>
        <p:nvSpPr>
          <p:cNvPr id="27655" name="Rectangle 7"/>
          <p:cNvSpPr>
            <a:spLocks noGrp="1" noChangeArrowheads="1"/>
          </p:cNvSpPr>
          <p:nvPr>
            <p:ph type="sldNum" sz="quarter" idx="5"/>
          </p:nvPr>
        </p:nvSpPr>
        <p:spPr bwMode="auto">
          <a:xfrm>
            <a:off x="3816937" y="9376015"/>
            <a:ext cx="2918831" cy="493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03" tIns="45702" rIns="91403" bIns="45702" numCol="1" anchor="b" anchorCtr="0" compatLnSpc="1">
            <a:prstTxWarp prst="textNoShape">
              <a:avLst/>
            </a:prstTxWarp>
          </a:bodyPr>
          <a:lstStyle>
            <a:lvl1pPr algn="r">
              <a:defRPr sz="1200"/>
            </a:lvl1pPr>
          </a:lstStyle>
          <a:p>
            <a:fld id="{94010F23-AE4D-1A43-A1A9-F76D9885358F}" type="slidenum">
              <a:rPr lang="en-US" altLang="ja-JP"/>
              <a:pPr/>
              <a:t>‹#›</a:t>
            </a:fld>
            <a:endParaRPr lang="en-US" altLang="ja-JP"/>
          </a:p>
        </p:txBody>
      </p:sp>
    </p:spTree>
    <p:extLst>
      <p:ext uri="{BB962C8B-B14F-4D97-AF65-F5344CB8AC3E}">
        <p14:creationId xmlns:p14="http://schemas.microsoft.com/office/powerpoint/2010/main" val="88322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ゴシック" pitchFamily="8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miter lim="800000"/>
            <a:headEnd/>
            <a:tailEnd/>
          </a:ln>
        </p:spPr>
        <p:txBody>
          <a:bodyPr/>
          <a:lstStyle/>
          <a:p>
            <a:fld id="{DF3EBEF6-26C4-E945-B3B7-92E4823FDBB5}" type="slidenum">
              <a:rPr lang="en-US" altLang="ja-JP"/>
              <a:pPr/>
              <a:t>1</a:t>
            </a:fld>
            <a:endParaRPr lang="en-US" altLang="ja-JP"/>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10</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6344043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11</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07266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12</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584615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5220536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0556779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95855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437488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17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0539616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18</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3</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4</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739076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5</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8993394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6</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638160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7</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48198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8</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31491411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miter lim="800000"/>
            <a:headEnd/>
            <a:tailEnd/>
          </a:ln>
        </p:spPr>
        <p:txBody>
          <a:bodyPr/>
          <a:lstStyle/>
          <a:p>
            <a:fld id="{58C39366-07BA-5E43-803B-8B68CFC8E660}" type="slidenum">
              <a:rPr lang="en-US" altLang="ja-JP"/>
              <a:pPr/>
              <a:t>9</a:t>
            </a:fld>
            <a:endParaRPr lang="en-US" altLang="ja-JP"/>
          </a:p>
        </p:txBody>
      </p:sp>
      <p:sp>
        <p:nvSpPr>
          <p:cNvPr id="23555" name="Rectangle 2"/>
          <p:cNvSpPr>
            <a:spLocks noGrp="1" noRot="1" noChangeAspect="1" noChangeArrowheads="1" noTextEdit="1"/>
          </p:cNvSpPr>
          <p:nvPr>
            <p:ph type="sldImg"/>
          </p:nvPr>
        </p:nvSpPr>
        <p:spPr>
          <a:solidFill>
            <a:srgbClr val="FFFFFF"/>
          </a:solidFill>
          <a:ln/>
        </p:spPr>
      </p:sp>
      <p:sp>
        <p:nvSpPr>
          <p:cNvPr id="2355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802667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T0" fmla="*/ 0 w 1000"/>
              <a:gd name="T1" fmla="*/ 0 h 1000"/>
              <a:gd name="T2" fmla="*/ 2147483647 w 1000"/>
              <a:gd name="T3" fmla="*/ 0 h 1000"/>
              <a:gd name="T4" fmla="*/ 2147483647 w 1000"/>
              <a:gd name="T5" fmla="*/ 11998573 h 1000"/>
              <a:gd name="T6" fmla="*/ 0 w 1000"/>
              <a:gd name="T7" fmla="*/ 11998573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pPr lvl="0"/>
            <a:r>
              <a:rPr lang="ja-JP" altLang="en-US" noProof="0"/>
              <a:t>マスタ 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pitchFamily="84" charset="2"/>
              <a:buNone/>
              <a:defRPr sz="2800"/>
            </a:lvl1pPr>
          </a:lstStyle>
          <a:p>
            <a:pPr lvl="0"/>
            <a:r>
              <a:rPr lang="ja-JP" altLang="en-US" noProof="0"/>
              <a:t>マスタ サブタイトルの書式設定</a:t>
            </a:r>
          </a:p>
        </p:txBody>
      </p:sp>
      <p:sp>
        <p:nvSpPr>
          <p:cNvPr id="5" name="Rectangle 4"/>
          <p:cNvSpPr>
            <a:spLocks noGrp="1" noChangeArrowheads="1"/>
          </p:cNvSpPr>
          <p:nvPr>
            <p:ph type="dt" sz="half" idx="10"/>
          </p:nvPr>
        </p:nvSpPr>
        <p:spPr>
          <a:xfrm>
            <a:off x="6858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fld id="{C4FEFA32-1C60-7D4F-B2A8-76BF2137AE32}"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7BFFA08D-09B4-244B-A7F6-F2D88DD541CB}"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66738" y="304800"/>
            <a:ext cx="5854700" cy="57150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E1D2E314-A1CC-D140-ACBB-9C3E1395875D}"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A4CFD91F-0676-4D47-82C1-C8A098CDDAC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fld id="{585E11DC-31E9-B44B-97ED-81AFB996DBAF}"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CA01C8CF-9BDB-D641-8F98-783B12B6BD9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fld id="{40E0FFD4-FD94-B445-9908-6620B392E07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fld id="{4111984D-C1F7-A648-B964-6AF24D2197C5}"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fld id="{D842F0F9-08F8-F145-8F85-912607AC9DCA}"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31F4ED82-3780-574E-B1FF-698C98AEAB5C}"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fld id="{FFC3A49F-274F-E74B-A114-22076913B8E6}" type="slidenum">
              <a:rPr lang="en-US" altLang="ja-JP"/>
              <a:pPr/>
              <a:t>‹#›</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AutoShape 4"/>
          <p:cNvSpPr>
            <a:spLocks noChangeArrowheads="1"/>
          </p:cNvSpPr>
          <p:nvPr/>
        </p:nvSpPr>
        <p:spPr bwMode="auto">
          <a:xfrm>
            <a:off x="609600" y="1566863"/>
            <a:ext cx="7958138" cy="109537"/>
          </a:xfrm>
          <a:custGeom>
            <a:avLst/>
            <a:gdLst>
              <a:gd name="T0" fmla="*/ 0 w 1000"/>
              <a:gd name="T1" fmla="*/ 0 h 1000"/>
              <a:gd name="T2" fmla="*/ 2147483647 w 1000"/>
              <a:gd name="T3" fmla="*/ 0 h 1000"/>
              <a:gd name="T4" fmla="*/ 2147483647 w 1000"/>
              <a:gd name="T5" fmla="*/ 11998354 h 1000"/>
              <a:gd name="T6" fmla="*/ 0 w 1000"/>
              <a:gd name="T7" fmla="*/ 11998354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endParaRPr lang="ja-JP" altLang="en-US"/>
          </a:p>
        </p:txBody>
      </p:sp>
      <p:sp>
        <p:nvSpPr>
          <p:cNvPr id="1029"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200">
                <a:ea typeface="ＭＳ Ｐゴシック" pitchFamily="84" charset="-128"/>
                <a:cs typeface="+mn-cs"/>
              </a:defRPr>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kumimoji="0" sz="1200">
                <a:ea typeface="ＭＳ Ｐゴシック" pitchFamily="84" charset="-128"/>
                <a:cs typeface="+mn-cs"/>
              </a:defRPr>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kumimoji="0" sz="1200"/>
            </a:lvl1pPr>
          </a:lstStyle>
          <a:p>
            <a:fld id="{E315783F-0FAE-5049-B55E-52C077A1A85A}"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90"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mc:AlternateContent xmlns:mc="http://schemas.openxmlformats.org/markup-compatibility/2006" xmlns:p14="http://schemas.microsoft.com/office/powerpoint/2010/main">
    <mc:Choice Requires="p14">
      <p:transition p14:dur="10"/>
    </mc:Choice>
    <mc:Fallback xmlns="">
      <p:transition/>
    </mc:Fallback>
  </mc:AlternateContent>
  <p:hf hdr="0" ftr="0" dt="0"/>
  <p:txStyles>
    <p:titleStyle>
      <a:lvl1pPr algn="l" rtl="0" eaLnBrk="0" fontAlgn="base" hangingPunct="0">
        <a:spcBef>
          <a:spcPct val="0"/>
        </a:spcBef>
        <a:spcAft>
          <a:spcPct val="0"/>
        </a:spcAft>
        <a:defRPr sz="3800">
          <a:solidFill>
            <a:schemeClr val="tx2"/>
          </a:solidFill>
          <a:latin typeface="+mj-lt"/>
          <a:ea typeface="+mj-ea"/>
          <a:cs typeface="+mj-cs"/>
        </a:defRPr>
      </a:lvl1pPr>
      <a:lvl2pPr algn="l" rtl="0" eaLnBrk="0" fontAlgn="base" hangingPunct="0">
        <a:spcBef>
          <a:spcPct val="0"/>
        </a:spcBef>
        <a:spcAft>
          <a:spcPct val="0"/>
        </a:spcAft>
        <a:defRPr sz="3800">
          <a:solidFill>
            <a:schemeClr val="tx2"/>
          </a:solidFill>
          <a:latin typeface="Arial" charset="0"/>
        </a:defRPr>
      </a:lvl2pPr>
      <a:lvl3pPr algn="l" rtl="0" eaLnBrk="0" fontAlgn="base" hangingPunct="0">
        <a:spcBef>
          <a:spcPct val="0"/>
        </a:spcBef>
        <a:spcAft>
          <a:spcPct val="0"/>
        </a:spcAft>
        <a:defRPr sz="3800">
          <a:solidFill>
            <a:schemeClr val="tx2"/>
          </a:solidFill>
          <a:latin typeface="Arial" charset="0"/>
        </a:defRPr>
      </a:lvl3pPr>
      <a:lvl4pPr algn="l" rtl="0" eaLnBrk="0" fontAlgn="base" hangingPunct="0">
        <a:spcBef>
          <a:spcPct val="0"/>
        </a:spcBef>
        <a:spcAft>
          <a:spcPct val="0"/>
        </a:spcAft>
        <a:defRPr sz="3800">
          <a:solidFill>
            <a:schemeClr val="tx2"/>
          </a:solidFill>
          <a:latin typeface="Arial" charset="0"/>
        </a:defRPr>
      </a:lvl4pPr>
      <a:lvl5pPr algn="l" rtl="0" eaLnBrk="0" fontAlgn="base" hangingPunct="0">
        <a:spcBef>
          <a:spcPct val="0"/>
        </a:spcBef>
        <a:spcAft>
          <a:spcPct val="0"/>
        </a:spcAft>
        <a:defRPr sz="3800">
          <a:solidFill>
            <a:schemeClr val="tx2"/>
          </a:solidFill>
          <a:latin typeface="Arial" charset="0"/>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eaLnBrk="0" fontAlgn="base" hangingPunct="0">
        <a:spcBef>
          <a:spcPct val="20000"/>
        </a:spcBef>
        <a:spcAft>
          <a:spcPct val="0"/>
        </a:spcAft>
        <a:buClr>
          <a:schemeClr val="accent2"/>
        </a:buClr>
        <a:buFont typeface="Wingdings" charset="2"/>
        <a:buChar char="o"/>
        <a:defRPr sz="3000">
          <a:solidFill>
            <a:schemeClr val="tx1"/>
          </a:solidFill>
          <a:latin typeface="+mn-lt"/>
          <a:ea typeface="+mn-ea"/>
          <a:cs typeface="+mn-cs"/>
        </a:defRPr>
      </a:lvl1pPr>
      <a:lvl2pPr marL="908050" indent="-436563" algn="l" rtl="0" eaLnBrk="0" fontAlgn="base" hangingPunct="0">
        <a:spcBef>
          <a:spcPct val="20000"/>
        </a:spcBef>
        <a:spcAft>
          <a:spcPct val="0"/>
        </a:spcAft>
        <a:buClr>
          <a:schemeClr val="accent2"/>
        </a:buClr>
        <a:buFont typeface="Wingdings" charset="2"/>
        <a:buChar char="n"/>
        <a:defRPr sz="2600">
          <a:solidFill>
            <a:schemeClr val="tx1"/>
          </a:solidFill>
          <a:latin typeface="+mn-lt"/>
          <a:ea typeface="ＭＳ Ｐゴシック" charset="-128"/>
        </a:defRPr>
      </a:lvl2pPr>
      <a:lvl3pPr marL="1304925" indent="-395288" algn="l" rtl="0" eaLnBrk="0" fontAlgn="base" hangingPunct="0">
        <a:spcBef>
          <a:spcPct val="20000"/>
        </a:spcBef>
        <a:spcAft>
          <a:spcPct val="0"/>
        </a:spcAft>
        <a:buClr>
          <a:schemeClr val="accent2"/>
        </a:buClr>
        <a:buFont typeface="Wingdings" charset="2"/>
        <a:buChar char="o"/>
        <a:defRPr sz="2300">
          <a:solidFill>
            <a:schemeClr val="tx1"/>
          </a:solidFill>
          <a:latin typeface="+mn-lt"/>
          <a:ea typeface="ＭＳ Ｐゴシック" charset="-128"/>
        </a:defRPr>
      </a:lvl3pPr>
      <a:lvl4pPr marL="1693863" indent="-387350" algn="l" rtl="0" eaLnBrk="0" fontAlgn="base" hangingPunct="0">
        <a:spcBef>
          <a:spcPct val="20000"/>
        </a:spcBef>
        <a:spcAft>
          <a:spcPct val="0"/>
        </a:spcAft>
        <a:buClr>
          <a:schemeClr val="accent2"/>
        </a:buClr>
        <a:buFont typeface="Wingdings" charset="2"/>
        <a:buChar char="n"/>
        <a:defRPr sz="2000">
          <a:solidFill>
            <a:schemeClr val="tx1"/>
          </a:solidFill>
          <a:latin typeface="+mn-lt"/>
          <a:ea typeface="ＭＳ Ｐゴシック" charset="-128"/>
        </a:defRPr>
      </a:lvl4pPr>
      <a:lvl5pPr marL="2093913" indent="-398463" algn="l" rtl="0" eaLnBrk="0" fontAlgn="base" hangingPunct="0">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84" charset="2"/>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hyperlink" Target="https://www5.cao.go.jp/keizai-shimon/kaigi/special/reform/wg1/301030/shiryou3-1-1.pdf"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www5.cao.go.jp/keizai-shimon/kaigi/special/reform/wg1/301030/shiryou3-1-1.pdf" TargetMode="External"/><Relationship Id="rId4" Type="http://schemas.openxmlformats.org/officeDocument/2006/relationships/hyperlink" Target="https://www.youtube.com/watch?v=1m5jlrXanb0&amp;list=RD1m5jlrXanb0"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mof.go.jp/tax_policy/summary/condition/019.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www.mof.go.jp/tax_policy/summary/condition/019.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1m5jlrXanb0&amp;list=RD1m5jlrXanb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48680" y="991580"/>
            <a:ext cx="7809520" cy="1080120"/>
          </a:xfrm>
        </p:spPr>
        <p:txBody>
          <a:bodyPr/>
          <a:lstStyle/>
          <a:p>
            <a:pPr algn="ctr"/>
            <a:r>
              <a:rPr lang="ja-JP" altLang="en-US" sz="3200" dirty="0"/>
              <a:t>第</a:t>
            </a:r>
            <a:r>
              <a:rPr lang="en-US" altLang="ja-JP" sz="3200" dirty="0"/>
              <a:t>10</a:t>
            </a:r>
            <a:r>
              <a:rPr lang="ja-JP" altLang="en-US" sz="3200" dirty="0"/>
              <a:t>回</a:t>
            </a:r>
            <a:r>
              <a:rPr lang="en-US" altLang="ja-JP" sz="3200" dirty="0"/>
              <a:t>【</a:t>
            </a:r>
            <a:r>
              <a:rPr lang="ja-JP" altLang="en-US" sz="3200" dirty="0"/>
              <a:t>国民負担率と社会保障財政</a:t>
            </a:r>
            <a:r>
              <a:rPr lang="en-US" altLang="ja-JP" sz="3200" dirty="0"/>
              <a:t>】</a:t>
            </a:r>
            <a:br>
              <a:rPr lang="en-US" altLang="ja-JP" sz="3200" dirty="0"/>
            </a:br>
            <a:r>
              <a:rPr lang="ja-JP" altLang="en-US" sz="3200" dirty="0"/>
              <a:t>国民負担率の定義と水準、推移</a:t>
            </a:r>
            <a:endParaRPr lang="en-US" altLang="ja-JP" sz="3200" dirty="0"/>
          </a:p>
        </p:txBody>
      </p:sp>
      <p:sp>
        <p:nvSpPr>
          <p:cNvPr id="3075" name="Rectangle 3"/>
          <p:cNvSpPr>
            <a:spLocks noGrp="1" noChangeArrowheads="1"/>
          </p:cNvSpPr>
          <p:nvPr>
            <p:ph type="subTitle" idx="1"/>
          </p:nvPr>
        </p:nvSpPr>
        <p:spPr>
          <a:xfrm>
            <a:off x="1079612" y="2669984"/>
            <a:ext cx="6984776" cy="3550043"/>
          </a:xfrm>
        </p:spPr>
        <p:txBody>
          <a:bodyPr/>
          <a:lstStyle/>
          <a:p>
            <a:pPr algn="ctr"/>
            <a:r>
              <a:rPr lang="ja-JP" altLang="en-US" dirty="0"/>
              <a:t>社会保障</a:t>
            </a:r>
            <a:r>
              <a:rPr lang="en-US" altLang="ja-JP" dirty="0"/>
              <a:t>Ⅰ</a:t>
            </a:r>
            <a:r>
              <a:rPr lang="ja-JP" altLang="en-US" dirty="0"/>
              <a:t>　</a:t>
            </a:r>
            <a:endParaRPr lang="en-US" altLang="ja-JP" sz="2000" dirty="0"/>
          </a:p>
          <a:p>
            <a:pPr algn="ctr"/>
            <a:endParaRPr lang="en-US" altLang="ja-JP" sz="2000" dirty="0"/>
          </a:p>
          <a:p>
            <a:pPr algn="ctr"/>
            <a:r>
              <a:rPr lang="ja-JP" altLang="en-US" sz="2000" dirty="0"/>
              <a:t>第３章　社会保障の財政</a:t>
            </a:r>
            <a:br>
              <a:rPr lang="ja-JP" altLang="en-US" sz="2000" dirty="0"/>
            </a:br>
            <a:r>
              <a:rPr lang="ja-JP" altLang="en-US" sz="2000" dirty="0"/>
              <a:t>第３節国民負担率</a:t>
            </a:r>
            <a:endParaRPr lang="en-US" altLang="ja-JP" sz="2000" dirty="0"/>
          </a:p>
          <a:p>
            <a:pPr algn="ctr"/>
            <a:r>
              <a:rPr lang="ja-JP" altLang="en-US" sz="2000" dirty="0"/>
              <a:t>第 ４節</a:t>
            </a:r>
            <a:r>
              <a:rPr lang="en-US" altLang="ja-JP" sz="2000" dirty="0"/>
              <a:t> </a:t>
            </a:r>
            <a:r>
              <a:rPr lang="ja-JP" altLang="en-US" sz="2000" dirty="0"/>
              <a:t>社会保障と経済</a:t>
            </a:r>
            <a:endParaRPr lang="en-US" altLang="ja-JP" sz="2000" dirty="0"/>
          </a:p>
          <a:p>
            <a:pPr algn="ctr"/>
            <a:r>
              <a:rPr lang="ja-JP" altLang="en-US" sz="1800" dirty="0"/>
              <a:t>教科書：</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ｐ</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77</a:t>
            </a:r>
            <a:r>
              <a:rPr lang="ja-JP" sz="1800" dirty="0">
                <a:effectLst/>
                <a:latin typeface="Century" panose="02040604050505020304" pitchFamily="18" charset="0"/>
                <a:ea typeface="ＭＳ 明朝" panose="02020609040205080304" pitchFamily="17" charset="-128"/>
                <a:cs typeface="Times New Roman" panose="02020603050405020304" pitchFamily="18" charset="0"/>
              </a:rPr>
              <a:t>～</a:t>
            </a:r>
            <a:r>
              <a:rPr lang="en-US" sz="1800" dirty="0">
                <a:effectLst/>
                <a:latin typeface="Century" panose="02040604050505020304" pitchFamily="18" charset="0"/>
                <a:ea typeface="ＭＳ 明朝" panose="02020609040205080304" pitchFamily="17" charset="-128"/>
                <a:cs typeface="Times New Roman" panose="02020603050405020304" pitchFamily="18" charset="0"/>
              </a:rPr>
              <a:t>p.</a:t>
            </a:r>
            <a:r>
              <a:rPr lang="en-US" altLang="ja-JP" sz="1800" dirty="0">
                <a:effectLst/>
                <a:latin typeface="Century" panose="02040604050505020304" pitchFamily="18" charset="0"/>
                <a:ea typeface="ＭＳ 明朝" panose="02020609040205080304" pitchFamily="17" charset="-128"/>
                <a:cs typeface="Times New Roman" panose="02020603050405020304" pitchFamily="18" charset="0"/>
              </a:rPr>
              <a:t>84</a:t>
            </a:r>
          </a:p>
          <a:p>
            <a:pPr algn="ctr"/>
            <a:r>
              <a:rPr lang="zh-CN" altLang="en-US" sz="2000" dirty="0"/>
              <a:t>水曜日　</a:t>
            </a:r>
            <a:r>
              <a:rPr lang="en-US" altLang="zh-CN" sz="2000" dirty="0"/>
              <a:t>3</a:t>
            </a:r>
            <a:r>
              <a:rPr lang="zh-CN" altLang="en-US" sz="2000" dirty="0"/>
              <a:t>限目</a:t>
            </a:r>
            <a:r>
              <a:rPr lang="en-US" altLang="zh-CN" sz="2000" dirty="0"/>
              <a:t>13</a:t>
            </a:r>
            <a:r>
              <a:rPr lang="zh-CN" altLang="en-US" sz="2000" dirty="0"/>
              <a:t>：</a:t>
            </a:r>
            <a:r>
              <a:rPr lang="en-US" altLang="zh-CN" sz="2000" dirty="0"/>
              <a:t>00</a:t>
            </a:r>
            <a:r>
              <a:rPr lang="zh-CN" altLang="en-US" sz="2000" dirty="0"/>
              <a:t>～</a:t>
            </a:r>
            <a:r>
              <a:rPr lang="en-US" altLang="zh-CN" sz="2000" dirty="0"/>
              <a:t>14:30</a:t>
            </a:r>
          </a:p>
          <a:p>
            <a:pPr algn="ctr"/>
            <a:r>
              <a:rPr lang="zh-CN" altLang="en-US" sz="2000" dirty="0"/>
              <a:t>講義室 </a:t>
            </a:r>
            <a:r>
              <a:rPr lang="en-US" altLang="zh-CN" sz="2000" dirty="0"/>
              <a:t>3F304</a:t>
            </a:r>
          </a:p>
          <a:p>
            <a:pPr algn="ctr"/>
            <a:r>
              <a:rPr lang="zh-CN" altLang="en-US" sz="2000" dirty="0"/>
              <a:t>担当：原　俊彦</a:t>
            </a:r>
          </a:p>
          <a:p>
            <a:endParaRPr lang="en-US" altLang="ja-JP" dirty="0"/>
          </a:p>
          <a:p>
            <a:br>
              <a:rPr lang="ja-JP" altLang="en-US" dirty="0"/>
            </a:br>
            <a:r>
              <a:rPr lang="ja-JP" altLang="en-US" dirty="0"/>
              <a:t>　　　　　　　　　　　　</a:t>
            </a:r>
          </a:p>
          <a:p>
            <a:r>
              <a:rPr lang="ja-JP" altLang="en-US" dirty="0"/>
              <a:t>　　　       担当　原　俊彦（札幌市立大学）</a:t>
            </a:r>
            <a:r>
              <a:rPr lang="en-US" altLang="ja-JP" dirty="0" err="1"/>
              <a:t>t.hara@scu.ac.jp</a:t>
            </a:r>
            <a:endParaRPr lang="ja-JP" altLang="en-US" dirty="0"/>
          </a:p>
          <a:p>
            <a:r>
              <a:rPr lang="ja-JP" altLang="en-US" dirty="0"/>
              <a:t>　　　　　　　　　　　　　                   　</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79CEE67F-DA0A-A97A-4149-9FDB225EF7E1}"/>
              </a:ext>
            </a:extLst>
          </p:cNvPr>
          <p:cNvSpPr>
            <a:spLocks noGrp="1"/>
          </p:cNvSpPr>
          <p:nvPr>
            <p:ph type="sldNum" sz="quarter" idx="12"/>
          </p:nvPr>
        </p:nvSpPr>
        <p:spPr/>
        <p:txBody>
          <a:bodyPr/>
          <a:lstStyle/>
          <a:p>
            <a:fld id="{C4FEFA32-1C60-7D4F-B2A8-76BF2137AE32}" type="slidenum">
              <a:rPr lang="en-US" altLang="ja-JP" smtClean="0"/>
              <a:pPr/>
              <a:t>1</a:t>
            </a:fld>
            <a:endParaRPr lang="en-US" altLang="ja-JP"/>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marL="0" indent="0" algn="ctr" eaLnBrk="1" hangingPunct="1">
              <a:lnSpc>
                <a:spcPct val="90000"/>
              </a:lnSpc>
              <a:buNone/>
            </a:pPr>
            <a:br>
              <a:rPr lang="ja-JP" altLang="en-US" sz="2800" dirty="0"/>
            </a:br>
            <a:r>
              <a:rPr lang="ja-JP" altLang="en-US" sz="2800" dirty="0"/>
              <a:t>第４節 社会保障と経済</a:t>
            </a:r>
            <a:br>
              <a:rPr lang="ja-JP" altLang="en-US" sz="2800" dirty="0"/>
            </a:br>
            <a:r>
              <a:rPr lang="ja-JP" altLang="en-US" sz="2800" dirty="0"/>
              <a:t>（１）社会保障と国民経済</a:t>
            </a:r>
            <a:br>
              <a:rPr lang="ja-JP" altLang="en-US" sz="2800" dirty="0"/>
            </a:br>
            <a:endParaRPr lang="ja-JP" altLang="en-US" sz="2800" dirty="0"/>
          </a:p>
        </p:txBody>
      </p:sp>
      <p:sp>
        <p:nvSpPr>
          <p:cNvPr id="430083" name="Rectangle 3"/>
          <p:cNvSpPr>
            <a:spLocks noGrp="1" noChangeArrowheads="1"/>
          </p:cNvSpPr>
          <p:nvPr>
            <p:ph type="body" idx="1"/>
          </p:nvPr>
        </p:nvSpPr>
        <p:spPr>
          <a:xfrm>
            <a:off x="26292" y="1700808"/>
            <a:ext cx="9559702" cy="4968552"/>
          </a:xfrm>
        </p:spPr>
        <p:txBody>
          <a:bodyPr/>
          <a:lstStyle/>
          <a:p>
            <a:pPr eaLnBrk="1" hangingPunct="1">
              <a:lnSpc>
                <a:spcPct val="90000"/>
              </a:lnSpc>
            </a:pPr>
            <a:r>
              <a:rPr lang="ja-JP" altLang="en-US" sz="2400" b="1" dirty="0">
                <a:latin typeface="+mn-ea"/>
                <a:cs typeface="ＭＳ 明朝" charset="-128"/>
              </a:rPr>
              <a:t>国民経済計算に基づくお金の流れとサービスの関係（図</a:t>
            </a:r>
            <a:r>
              <a:rPr lang="en-US" altLang="ja-JP" sz="2400" b="1" dirty="0">
                <a:latin typeface="+mn-ea"/>
                <a:cs typeface="ＭＳ 明朝" charset="-128"/>
              </a:rPr>
              <a:t>3</a:t>
            </a:r>
            <a:r>
              <a:rPr lang="ja-JP" altLang="en-US" sz="2400" b="1" dirty="0">
                <a:latin typeface="+mn-ea"/>
                <a:cs typeface="ＭＳ 明朝" charset="-128"/>
              </a:rPr>
              <a:t>－</a:t>
            </a:r>
            <a:r>
              <a:rPr lang="en-US" altLang="ja-JP" sz="2400" b="1" dirty="0">
                <a:latin typeface="+mn-ea"/>
                <a:cs typeface="ＭＳ 明朝" charset="-128"/>
              </a:rPr>
              <a:t>6</a:t>
            </a:r>
            <a:r>
              <a:rPr lang="ja-JP" altLang="en-US" sz="2400" b="1" dirty="0">
                <a:latin typeface="+mn-ea"/>
                <a:cs typeface="ＭＳ 明朝" charset="-128"/>
              </a:rPr>
              <a:t>）</a:t>
            </a:r>
            <a:r>
              <a:rPr lang="en-US" altLang="ja-JP" sz="2400" b="1" dirty="0">
                <a:latin typeface="+mn-ea"/>
                <a:cs typeface="ＭＳ 明朝" charset="-128"/>
              </a:rPr>
              <a:t> </a:t>
            </a:r>
            <a:r>
              <a:rPr lang="ja-JP" altLang="en-US" sz="2400" b="1" dirty="0">
                <a:latin typeface="+mn-ea"/>
                <a:cs typeface="ＭＳ 明朝" charset="-128"/>
              </a:rPr>
              <a:t>　</a:t>
            </a:r>
          </a:p>
          <a:p>
            <a:pPr eaLnBrk="1" hangingPunct="1">
              <a:lnSpc>
                <a:spcPct val="90000"/>
              </a:lnSpc>
            </a:pPr>
            <a:r>
              <a:rPr lang="ja-JP" altLang="en-US" sz="2400" b="1" dirty="0">
                <a:latin typeface="+mn-ea"/>
                <a:cs typeface="ＭＳ 明朝" charset="-128"/>
              </a:rPr>
              <a:t>国内総生産（</a:t>
            </a:r>
            <a:r>
              <a:rPr lang="en-US" altLang="ja-JP" sz="2400" b="1" dirty="0">
                <a:latin typeface="+mn-ea"/>
                <a:cs typeface="ＭＳ 明朝" charset="-128"/>
              </a:rPr>
              <a:t>GDP)</a:t>
            </a:r>
            <a:r>
              <a:rPr lang="ja-JP" altLang="en-US" sz="2400" b="1" dirty="0">
                <a:latin typeface="+mn-ea"/>
                <a:cs typeface="ＭＳ 明朝" charset="-128"/>
              </a:rPr>
              <a:t>約</a:t>
            </a:r>
            <a:r>
              <a:rPr lang="en-US" altLang="ja-JP" sz="2400" b="1" dirty="0">
                <a:latin typeface="+mn-ea"/>
                <a:cs typeface="ＭＳ 明朝" charset="-128"/>
              </a:rPr>
              <a:t>548</a:t>
            </a:r>
            <a:r>
              <a:rPr lang="ja-JP" altLang="en-US" sz="2400" b="1" dirty="0">
                <a:latin typeface="+mn-ea"/>
                <a:cs typeface="ＭＳ 明朝" charset="-128"/>
              </a:rPr>
              <a:t>兆円・ 国民所得約</a:t>
            </a:r>
            <a:r>
              <a:rPr lang="en-US" altLang="ja-JP" sz="2400" b="1" dirty="0">
                <a:latin typeface="+mn-ea"/>
                <a:cs typeface="ＭＳ 明朝" charset="-128"/>
              </a:rPr>
              <a:t>404</a:t>
            </a:r>
            <a:r>
              <a:rPr lang="ja-JP" altLang="en-US" sz="2400" b="1" dirty="0">
                <a:latin typeface="+mn-ea"/>
                <a:cs typeface="ＭＳ 明朝" charset="-128"/>
              </a:rPr>
              <a:t>兆円（</a:t>
            </a:r>
            <a:r>
              <a:rPr lang="en-US" altLang="ja-JP" sz="2400" b="1" dirty="0">
                <a:latin typeface="+mn-ea"/>
                <a:cs typeface="ＭＳ 明朝" charset="-128"/>
              </a:rPr>
              <a:t>2018</a:t>
            </a:r>
            <a:r>
              <a:rPr lang="ja-JP" altLang="en-US" sz="2400" b="1" dirty="0">
                <a:latin typeface="+mn-ea"/>
                <a:cs typeface="ＭＳ 明朝" charset="-128"/>
              </a:rPr>
              <a:t>）</a:t>
            </a:r>
          </a:p>
          <a:p>
            <a:pPr eaLnBrk="1" hangingPunct="1">
              <a:lnSpc>
                <a:spcPct val="90000"/>
              </a:lnSpc>
            </a:pPr>
            <a:r>
              <a:rPr lang="ja-JP" altLang="en-US" sz="2400" b="1" dirty="0">
                <a:latin typeface="+mn-ea"/>
                <a:cs typeface="ＭＳ 明朝" charset="-128"/>
              </a:rPr>
              <a:t>家計部門の負担：直接税（所得税など）約</a:t>
            </a:r>
            <a:r>
              <a:rPr lang="en-US" altLang="ja-JP" sz="2400" b="1" dirty="0">
                <a:latin typeface="+mn-ea"/>
                <a:cs typeface="ＭＳ 明朝" charset="-128"/>
              </a:rPr>
              <a:t>31</a:t>
            </a:r>
            <a:r>
              <a:rPr lang="ja-JP" altLang="en-US" sz="2400" b="1" dirty="0">
                <a:latin typeface="+mn-ea"/>
                <a:cs typeface="ＭＳ 明朝" charset="-128"/>
              </a:rPr>
              <a:t>兆円　社会保険料（本人分）約</a:t>
            </a:r>
            <a:r>
              <a:rPr lang="en-US" altLang="ja-JP" sz="2400" b="1" dirty="0">
                <a:latin typeface="+mn-ea"/>
                <a:cs typeface="ＭＳ 明朝" charset="-128"/>
              </a:rPr>
              <a:t>38</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企業部門の負担：直接税（法人税など）約</a:t>
            </a:r>
            <a:r>
              <a:rPr lang="en-US" altLang="ja-JP" sz="2400" b="1" dirty="0">
                <a:latin typeface="+mn-ea"/>
                <a:cs typeface="ＭＳ 明朝" charset="-128"/>
              </a:rPr>
              <a:t>26</a:t>
            </a:r>
            <a:r>
              <a:rPr lang="ja-JP" altLang="en-US" sz="2400" b="1" dirty="0">
                <a:latin typeface="+mn-ea"/>
                <a:cs typeface="ＭＳ 明朝" charset="-128"/>
              </a:rPr>
              <a:t>兆円　社会保険料（雇用主分）約</a:t>
            </a:r>
            <a:r>
              <a:rPr lang="en-US" altLang="ja-JP" sz="2400" b="1" dirty="0">
                <a:latin typeface="+mn-ea"/>
                <a:cs typeface="ＭＳ 明朝" charset="-128"/>
              </a:rPr>
              <a:t>41</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社会全体の負担：間接税　約</a:t>
            </a:r>
            <a:r>
              <a:rPr lang="en-US" altLang="ja-JP" sz="2400" b="1" dirty="0">
                <a:latin typeface="+mn-ea"/>
                <a:cs typeface="ＭＳ 明朝" charset="-128"/>
              </a:rPr>
              <a:t>46</a:t>
            </a:r>
            <a:r>
              <a:rPr lang="ja-JP" altLang="en-US" sz="2400" b="1" dirty="0">
                <a:latin typeface="+mn-ea"/>
                <a:cs typeface="ＭＳ 明朝" charset="-128"/>
              </a:rPr>
              <a:t>兆円（うち消費税約</a:t>
            </a:r>
            <a:r>
              <a:rPr lang="en-US" altLang="ja-JP" sz="2400" b="1" dirty="0">
                <a:latin typeface="+mn-ea"/>
                <a:cs typeface="ＭＳ 明朝" charset="-128"/>
              </a:rPr>
              <a:t>18</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政府収入合計⇒ </a:t>
            </a:r>
            <a:r>
              <a:rPr lang="en-US" altLang="ja-JP" sz="2400" b="1" dirty="0">
                <a:latin typeface="+mn-ea"/>
                <a:cs typeface="ＭＳ 明朝" charset="-128"/>
              </a:rPr>
              <a:t>188</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公共サービス：社会保障給付（社会給付）</a:t>
            </a:r>
            <a:r>
              <a:rPr lang="en-US" altLang="ja-JP" sz="2400" b="1" dirty="0">
                <a:latin typeface="+mn-ea"/>
                <a:cs typeface="ＭＳ 明朝" charset="-128"/>
              </a:rPr>
              <a:t>117</a:t>
            </a:r>
            <a:r>
              <a:rPr lang="ja-JP" altLang="en-US" sz="2400" b="1" dirty="0">
                <a:latin typeface="+mn-ea"/>
                <a:cs typeface="ＭＳ 明朝" charset="-128"/>
              </a:rPr>
              <a:t>兆円</a:t>
            </a:r>
          </a:p>
          <a:p>
            <a:pPr eaLnBrk="1" hangingPunct="1">
              <a:lnSpc>
                <a:spcPct val="90000"/>
              </a:lnSpc>
            </a:pPr>
            <a:r>
              <a:rPr lang="ja-JP" altLang="en-US" sz="2400" b="1" dirty="0">
                <a:latin typeface="+mn-ea"/>
                <a:cs typeface="ＭＳ 明朝" charset="-128"/>
              </a:rPr>
              <a:t>一般の行政サービス：約</a:t>
            </a:r>
            <a:r>
              <a:rPr lang="en-US" altLang="ja-JP" sz="2400" b="1" dirty="0">
                <a:latin typeface="+mn-ea"/>
                <a:cs typeface="ＭＳ 明朝" charset="-128"/>
              </a:rPr>
              <a:t>81</a:t>
            </a:r>
            <a:r>
              <a:rPr lang="ja-JP" altLang="en-US" sz="2400" b="1" dirty="0">
                <a:latin typeface="+mn-ea"/>
                <a:cs typeface="ＭＳ 明朝" charset="-128"/>
              </a:rPr>
              <a:t>兆円　</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政府サービスの合計＝約</a:t>
            </a:r>
            <a:r>
              <a:rPr lang="en-US" altLang="ja-JP" sz="2400" b="1" dirty="0">
                <a:latin typeface="+mn-ea"/>
                <a:cs typeface="ＭＳ 明朝" charset="-128"/>
              </a:rPr>
              <a:t>198</a:t>
            </a:r>
            <a:r>
              <a:rPr lang="ja-JP" altLang="en-US" sz="2400" b="1" dirty="0">
                <a:latin typeface="+mn-ea"/>
                <a:cs typeface="ＭＳ 明朝" charset="-128"/>
              </a:rPr>
              <a:t>兆円となる。</a:t>
            </a:r>
          </a:p>
          <a:p>
            <a:pPr eaLnBrk="1" hangingPunct="1">
              <a:lnSpc>
                <a:spcPct val="90000"/>
              </a:lnSpc>
            </a:pPr>
            <a:endParaRPr lang="ja-JP" altLang="en-US"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99639327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93043" y="285520"/>
            <a:ext cx="7704856" cy="1160475"/>
          </a:xfrm>
        </p:spPr>
        <p:txBody>
          <a:bodyPr anchor="ctr"/>
          <a:lstStyle/>
          <a:p>
            <a:pPr algn="ctr" eaLnBrk="1" hangingPunct="1">
              <a:lnSpc>
                <a:spcPct val="90000"/>
              </a:lnSpc>
            </a:pPr>
            <a:r>
              <a:rPr lang="ja-JP" altLang="en-US" sz="2800" dirty="0"/>
              <a:t>図</a:t>
            </a:r>
            <a:r>
              <a:rPr lang="en-US" altLang="ja-JP" sz="2800" dirty="0"/>
              <a:t>3</a:t>
            </a:r>
            <a:r>
              <a:rPr lang="ja-JP" altLang="en-US" sz="2800" dirty="0"/>
              <a:t>－</a:t>
            </a:r>
            <a:r>
              <a:rPr lang="en-US" altLang="ja-JP" sz="2800" dirty="0"/>
              <a:t>6</a:t>
            </a:r>
            <a:r>
              <a:rPr lang="ja-JP" altLang="en-US" sz="2800" dirty="0"/>
              <a:t>　国民経済</a:t>
            </a:r>
            <a:r>
              <a:rPr lang="en-US" altLang="ja-JP" sz="2800" dirty="0"/>
              <a:t>(2018</a:t>
            </a:r>
            <a:r>
              <a:rPr lang="ja-JP" altLang="en-US" sz="2800" dirty="0"/>
              <a:t>年度）と</a:t>
            </a:r>
            <a:br>
              <a:rPr lang="en-US" altLang="ja-JP" sz="2800" dirty="0"/>
            </a:br>
            <a:r>
              <a:rPr lang="ja-JP" altLang="en-US" sz="2800" dirty="0"/>
              <a:t>社会保障の関係</a:t>
            </a:r>
          </a:p>
        </p:txBody>
      </p:sp>
      <p:sp>
        <p:nvSpPr>
          <p:cNvPr id="5" name="テキスト ボックス 4">
            <a:hlinkClick r:id="rId3"/>
            <a:extLst>
              <a:ext uri="{FF2B5EF4-FFF2-40B4-BE49-F238E27FC236}">
                <a16:creationId xmlns:a16="http://schemas.microsoft.com/office/drawing/2014/main" id="{DBCA4B11-6CE4-B6FD-7B2F-889FE0E0A7FE}"/>
              </a:ext>
            </a:extLst>
          </p:cNvPr>
          <p:cNvSpPr txBox="1"/>
          <p:nvPr/>
        </p:nvSpPr>
        <p:spPr>
          <a:xfrm>
            <a:off x="683568" y="6309320"/>
            <a:ext cx="81303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a:t>
            </a:r>
            <a:r>
              <a:rPr lang="ja-JP" altLang="en-US" sz="2000" dirty="0">
                <a:solidFill>
                  <a:srgbClr val="FF0000"/>
                </a:solidFill>
              </a:rPr>
              <a:t>　教科書　</a:t>
            </a:r>
            <a:r>
              <a:rPr lang="en-US" altLang="ja-JP" sz="2000" dirty="0">
                <a:solidFill>
                  <a:srgbClr val="FF0000"/>
                </a:solidFill>
              </a:rPr>
              <a:t>P.81</a:t>
            </a:r>
          </a:p>
        </p:txBody>
      </p:sp>
      <p:pic>
        <p:nvPicPr>
          <p:cNvPr id="22" name="図 21">
            <a:extLst>
              <a:ext uri="{FF2B5EF4-FFF2-40B4-BE49-F238E27FC236}">
                <a16:creationId xmlns:a16="http://schemas.microsoft.com/office/drawing/2014/main" id="{4B023F8B-21A9-6C97-4CEE-7FFB74D6D9E1}"/>
              </a:ext>
            </a:extLst>
          </p:cNvPr>
          <p:cNvPicPr>
            <a:picLocks noChangeAspect="1"/>
          </p:cNvPicPr>
          <p:nvPr/>
        </p:nvPicPr>
        <p:blipFill>
          <a:blip r:embed="rId5"/>
          <a:stretch>
            <a:fillRect/>
          </a:stretch>
        </p:blipFill>
        <p:spPr>
          <a:xfrm>
            <a:off x="579114" y="1671964"/>
            <a:ext cx="7579357" cy="4522440"/>
          </a:xfrm>
          <a:prstGeom prst="rect">
            <a:avLst/>
          </a:prstGeom>
        </p:spPr>
      </p:pic>
    </p:spTree>
    <p:extLst>
      <p:ext uri="{BB962C8B-B14F-4D97-AF65-F5344CB8AC3E}">
        <p14:creationId xmlns:p14="http://schemas.microsoft.com/office/powerpoint/2010/main" val="155452746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br>
              <a:rPr lang="ja-JP" altLang="en-US" sz="2800" dirty="0"/>
            </a:br>
            <a:r>
              <a:rPr lang="ja-JP" altLang="en-US" sz="2800" dirty="0"/>
              <a:t>第４節 社会保障と経済</a:t>
            </a:r>
            <a:br>
              <a:rPr lang="en-US" altLang="ja-JP" sz="2800" dirty="0"/>
            </a:br>
            <a:r>
              <a:rPr lang="ja-JP" altLang="en-US" sz="2800" dirty="0"/>
              <a:t>（２）社会保障の経済効果</a:t>
            </a:r>
            <a:br>
              <a:rPr lang="ja-JP" altLang="en-US" sz="2800" dirty="0"/>
            </a:br>
            <a:r>
              <a:rPr lang="ja-JP" altLang="en-US" sz="2800" dirty="0"/>
              <a:t>①社会保障がもたらす様々な経済効果</a:t>
            </a:r>
            <a:br>
              <a:rPr lang="ja-JP" altLang="en-US" sz="2800" dirty="0"/>
            </a:br>
            <a:endParaRPr lang="ja-JP" altLang="en-US" sz="2800" dirty="0"/>
          </a:p>
        </p:txBody>
      </p:sp>
      <p:sp>
        <p:nvSpPr>
          <p:cNvPr id="430083" name="Rectangle 3"/>
          <p:cNvSpPr>
            <a:spLocks noGrp="1" noChangeArrowheads="1"/>
          </p:cNvSpPr>
          <p:nvPr>
            <p:ph type="body" idx="1"/>
          </p:nvPr>
        </p:nvSpPr>
        <p:spPr>
          <a:xfrm>
            <a:off x="671095" y="1988840"/>
            <a:ext cx="7488832" cy="3672408"/>
          </a:xfrm>
        </p:spPr>
        <p:txBody>
          <a:bodyPr/>
          <a:lstStyle/>
          <a:p>
            <a:pPr eaLnBrk="1" hangingPunct="1">
              <a:lnSpc>
                <a:spcPct val="90000"/>
              </a:lnSpc>
            </a:pPr>
            <a:r>
              <a:rPr lang="ja-JP" altLang="en-US" sz="2400" b="1" dirty="0">
                <a:latin typeface="+mn-ea"/>
                <a:cs typeface="ＭＳ 明朝" charset="-128"/>
              </a:rPr>
              <a:t>生産波及効果：社会保障が充実することで直接・間接に物やサービスの生産が増える効果</a:t>
            </a:r>
          </a:p>
          <a:p>
            <a:pPr eaLnBrk="1" hangingPunct="1">
              <a:lnSpc>
                <a:spcPct val="90000"/>
              </a:lnSpc>
            </a:pPr>
            <a:r>
              <a:rPr lang="ja-JP" altLang="en-US" sz="2400" b="1" dirty="0">
                <a:latin typeface="+mn-ea"/>
                <a:cs typeface="ＭＳ 明朝" charset="-128"/>
              </a:rPr>
              <a:t>雇用創出効果：社会保障が充実することで新たに働く人が増える効果</a:t>
            </a:r>
          </a:p>
          <a:p>
            <a:pPr eaLnBrk="1" hangingPunct="1">
              <a:lnSpc>
                <a:spcPct val="90000"/>
              </a:lnSpc>
            </a:pPr>
            <a:r>
              <a:rPr lang="ja-JP" altLang="en-US" sz="2400" b="1" dirty="0">
                <a:latin typeface="+mn-ea"/>
                <a:cs typeface="ＭＳ 明朝" charset="-128"/>
              </a:rPr>
              <a:t>所得再分配効果：低所得の人や高齢者への給付⇒格差是正・貧困減少効果</a:t>
            </a:r>
          </a:p>
          <a:p>
            <a:pPr eaLnBrk="1" hangingPunct="1">
              <a:lnSpc>
                <a:spcPct val="90000"/>
              </a:lnSpc>
            </a:pPr>
            <a:r>
              <a:rPr lang="ja-JP" altLang="en-US" sz="2400" b="1" dirty="0">
                <a:latin typeface="+mn-ea"/>
                <a:cs typeface="ＭＳ 明朝" charset="-128"/>
              </a:rPr>
              <a:t>地域格差是正効果：介護などの分野で地方で働く人を増やす、大都市との経済格差の縮小</a:t>
            </a:r>
          </a:p>
          <a:p>
            <a:pPr eaLnBrk="1" hangingPunct="1">
              <a:lnSpc>
                <a:spcPct val="90000"/>
              </a:lnSpc>
            </a:pPr>
            <a:r>
              <a:rPr lang="ja-JP" altLang="en-US" sz="2400" b="1" dirty="0">
                <a:latin typeface="+mn-ea"/>
                <a:cs typeface="ＭＳ 明朝" charset="-128"/>
              </a:rPr>
              <a:t>二次的効果：これらの給付による所得の増加⇒支出の増加⇒生産波及効果・雇用創出効果へ。</a:t>
            </a: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29786552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27824" y="116632"/>
            <a:ext cx="7704856" cy="1160475"/>
          </a:xfrm>
        </p:spPr>
        <p:txBody>
          <a:bodyPr anchor="ctr"/>
          <a:lstStyle/>
          <a:p>
            <a:pPr algn="ctr" eaLnBrk="1" hangingPunct="1">
              <a:lnSpc>
                <a:spcPct val="90000"/>
              </a:lnSpc>
            </a:pPr>
            <a:r>
              <a:rPr lang="ja-JP" altLang="en-US" sz="2800" dirty="0"/>
              <a:t>図</a:t>
            </a:r>
            <a:r>
              <a:rPr lang="en-US" altLang="ja-JP" sz="2800" dirty="0"/>
              <a:t>3</a:t>
            </a:r>
            <a:r>
              <a:rPr lang="ja-JP" altLang="en-US" sz="2800" dirty="0"/>
              <a:t>－７　社会保障の経済効果（概念図）</a:t>
            </a:r>
          </a:p>
        </p:txBody>
      </p:sp>
      <p:pic>
        <p:nvPicPr>
          <p:cNvPr id="6" name="図 5">
            <a:extLst>
              <a:ext uri="{FF2B5EF4-FFF2-40B4-BE49-F238E27FC236}">
                <a16:creationId xmlns:a16="http://schemas.microsoft.com/office/drawing/2014/main" id="{4AE56850-3093-082F-AE62-856D3B672519}"/>
              </a:ext>
            </a:extLst>
          </p:cNvPr>
          <p:cNvPicPr>
            <a:picLocks noChangeAspect="1"/>
          </p:cNvPicPr>
          <p:nvPr/>
        </p:nvPicPr>
        <p:blipFill>
          <a:blip r:embed="rId3"/>
          <a:stretch>
            <a:fillRect/>
          </a:stretch>
        </p:blipFill>
        <p:spPr>
          <a:xfrm>
            <a:off x="627824" y="980728"/>
            <a:ext cx="6977935" cy="5396199"/>
          </a:xfrm>
          <a:prstGeom prst="rect">
            <a:avLst/>
          </a:prstGeom>
          <a:solidFill>
            <a:schemeClr val="bg1"/>
          </a:solidFill>
          <a:ln>
            <a:solidFill>
              <a:schemeClr val="bg1"/>
            </a:solidFill>
          </a:ln>
        </p:spPr>
      </p:pic>
      <p:sp>
        <p:nvSpPr>
          <p:cNvPr id="7" name="テキスト ボックス 6">
            <a:hlinkClick r:id="rId4"/>
            <a:extLst>
              <a:ext uri="{FF2B5EF4-FFF2-40B4-BE49-F238E27FC236}">
                <a16:creationId xmlns:a16="http://schemas.microsoft.com/office/drawing/2014/main" id="{B6FDF9B8-874A-FCF3-6E6F-8C6D9AD330AA}"/>
              </a:ext>
            </a:extLst>
          </p:cNvPr>
          <p:cNvSpPr txBox="1"/>
          <p:nvPr/>
        </p:nvSpPr>
        <p:spPr>
          <a:xfrm>
            <a:off x="467544" y="6457890"/>
            <a:ext cx="5328592" cy="400110"/>
          </a:xfrm>
          <a:prstGeom prst="rect">
            <a:avLst/>
          </a:prstGeom>
          <a:solidFill>
            <a:schemeClr val="bg1"/>
          </a:solidFill>
        </p:spPr>
        <p:txBody>
          <a:bodyPr wrap="square" rtlCol="0">
            <a:spAutoFit/>
          </a:bodyPr>
          <a:lstStyle/>
          <a:p>
            <a:r>
              <a:rPr lang="ja-JP" altLang="en-US" sz="2000" dirty="0">
                <a:solidFill>
                  <a:srgbClr val="FF0000"/>
                </a:solidFill>
                <a:hlinkClick r:id="rId5"/>
              </a:rPr>
              <a:t>出典</a:t>
            </a:r>
            <a:r>
              <a:rPr lang="ja-JP" altLang="en-US" sz="2000" dirty="0">
                <a:solidFill>
                  <a:srgbClr val="FF0000"/>
                </a:solidFill>
              </a:rPr>
              <a:t>　教科書　</a:t>
            </a:r>
            <a:r>
              <a:rPr lang="en-US" altLang="ja-JP" sz="2000" dirty="0">
                <a:solidFill>
                  <a:srgbClr val="FF0000"/>
                </a:solidFill>
              </a:rPr>
              <a:t>P.82</a:t>
            </a:r>
          </a:p>
        </p:txBody>
      </p:sp>
    </p:spTree>
    <p:extLst>
      <p:ext uri="{BB962C8B-B14F-4D97-AF65-F5344CB8AC3E}">
        <p14:creationId xmlns:p14="http://schemas.microsoft.com/office/powerpoint/2010/main" val="13011588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r>
              <a:rPr lang="ja-JP" altLang="en-US" sz="2800" dirty="0"/>
              <a:t>第４節 社会保障と経済</a:t>
            </a:r>
            <a:br>
              <a:rPr lang="en-US" altLang="ja-JP" sz="2800" dirty="0"/>
            </a:br>
            <a:r>
              <a:rPr lang="ja-JP" altLang="en-US" sz="2800" dirty="0"/>
              <a:t>（２）社会保障の経済効果</a:t>
            </a:r>
            <a:br>
              <a:rPr lang="ja-JP" altLang="en-US" sz="2800" dirty="0"/>
            </a:br>
            <a:r>
              <a:rPr lang="ja-JP" altLang="en-US" sz="2800" dirty="0"/>
              <a:t>②社会保障の経済面での課題　</a:t>
            </a:r>
          </a:p>
        </p:txBody>
      </p:sp>
      <p:sp>
        <p:nvSpPr>
          <p:cNvPr id="430083" name="Rectangle 3"/>
          <p:cNvSpPr>
            <a:spLocks noGrp="1" noChangeArrowheads="1"/>
          </p:cNvSpPr>
          <p:nvPr>
            <p:ph type="body" idx="1"/>
          </p:nvPr>
        </p:nvSpPr>
        <p:spPr>
          <a:xfrm>
            <a:off x="593558" y="1772816"/>
            <a:ext cx="8010890" cy="4176464"/>
          </a:xfrm>
        </p:spPr>
        <p:txBody>
          <a:bodyPr/>
          <a:lstStyle/>
          <a:p>
            <a:pPr marL="0" indent="0" eaLnBrk="1" hangingPunct="1">
              <a:lnSpc>
                <a:spcPct val="90000"/>
              </a:lnSpc>
              <a:buNone/>
            </a:pPr>
            <a:r>
              <a:rPr lang="en-US" altLang="ja-JP" sz="2400" b="1" dirty="0">
                <a:latin typeface="+mn-ea"/>
                <a:cs typeface="ＭＳ 明朝" charset="-128"/>
              </a:rPr>
              <a:t>a【</a:t>
            </a:r>
            <a:r>
              <a:rPr lang="ja-JP" altLang="en-US" sz="2400" b="1" dirty="0">
                <a:latin typeface="+mn-ea"/>
                <a:cs typeface="ＭＳ 明朝" charset="-128"/>
              </a:rPr>
              <a:t>財源確保</a:t>
            </a:r>
            <a:r>
              <a:rPr lang="en-US" altLang="ja-JP" sz="2400" b="1" dirty="0">
                <a:latin typeface="+mn-ea"/>
                <a:cs typeface="ＭＳ 明朝" charset="-128"/>
              </a:rPr>
              <a:t>】</a:t>
            </a:r>
            <a:r>
              <a:rPr lang="ja-JP" altLang="en-US" sz="2400" b="1" dirty="0">
                <a:latin typeface="+mn-ea"/>
                <a:cs typeface="ＭＳ 明朝" charset="-128"/>
              </a:rPr>
              <a:t>図</a:t>
            </a:r>
            <a:r>
              <a:rPr lang="en-US" altLang="ja-JP" sz="2400" b="1" dirty="0">
                <a:latin typeface="+mn-ea"/>
                <a:cs typeface="ＭＳ 明朝" charset="-128"/>
              </a:rPr>
              <a:t>3</a:t>
            </a:r>
            <a:r>
              <a:rPr lang="ja-JP" altLang="en-US" sz="2400" b="1" dirty="0">
                <a:latin typeface="+mn-ea"/>
                <a:cs typeface="ＭＳ 明朝" charset="-128"/>
              </a:rPr>
              <a:t>－</a:t>
            </a:r>
            <a:r>
              <a:rPr lang="en-US" altLang="ja-JP" sz="2400" b="1" dirty="0">
                <a:latin typeface="+mn-ea"/>
                <a:cs typeface="ＭＳ 明朝" charset="-128"/>
              </a:rPr>
              <a:t>7</a:t>
            </a:r>
          </a:p>
          <a:p>
            <a:pPr eaLnBrk="1" hangingPunct="1">
              <a:lnSpc>
                <a:spcPct val="90000"/>
              </a:lnSpc>
            </a:pPr>
            <a:r>
              <a:rPr lang="ja-JP" altLang="en-US" sz="2400" b="1" dirty="0">
                <a:latin typeface="+mn-ea"/>
                <a:cs typeface="ＭＳ 明朝" charset="-128"/>
              </a:rPr>
              <a:t>社会保障給付費の増加　</a:t>
            </a:r>
            <a:r>
              <a:rPr lang="en-US" altLang="ja-JP" sz="2400" b="1" dirty="0">
                <a:latin typeface="+mn-ea"/>
                <a:cs typeface="ＭＳ 明朝" charset="-128"/>
              </a:rPr>
              <a:t>2018(H30)</a:t>
            </a:r>
            <a:r>
              <a:rPr lang="ja-JP" altLang="en-US" sz="2400" b="1" dirty="0">
                <a:latin typeface="+mn-ea"/>
                <a:cs typeface="ＭＳ 明朝" charset="-128"/>
              </a:rPr>
              <a:t>年</a:t>
            </a:r>
            <a:r>
              <a:rPr lang="en-US" altLang="ja-JP" sz="2400" b="1" dirty="0">
                <a:latin typeface="+mn-ea"/>
                <a:cs typeface="ＭＳ 明朝" charset="-128"/>
              </a:rPr>
              <a:t>121.5</a:t>
            </a:r>
            <a:r>
              <a:rPr lang="ja-JP" altLang="en-US" sz="2400" b="1" dirty="0">
                <a:latin typeface="+mn-ea"/>
                <a:cs typeface="ＭＳ 明朝" charset="-128"/>
              </a:rPr>
              <a:t>兆円⇒</a:t>
            </a:r>
            <a:r>
              <a:rPr lang="en-US" altLang="ja-JP" sz="2400" b="1" dirty="0">
                <a:latin typeface="+mn-ea"/>
                <a:cs typeface="ＭＳ 明朝" charset="-128"/>
              </a:rPr>
              <a:t>2040(R22)</a:t>
            </a:r>
            <a:r>
              <a:rPr lang="ja-JP" altLang="en-US" sz="2400" b="1" dirty="0">
                <a:latin typeface="+mn-ea"/>
                <a:cs typeface="ＭＳ 明朝" charset="-128"/>
              </a:rPr>
              <a:t>年</a:t>
            </a:r>
            <a:r>
              <a:rPr lang="en-US" altLang="ja-JP" sz="2400" b="1" dirty="0">
                <a:latin typeface="+mn-ea"/>
                <a:cs typeface="ＭＳ 明朝" charset="-128"/>
              </a:rPr>
              <a:t>188.2―190</a:t>
            </a:r>
            <a:r>
              <a:rPr lang="ja-JP" altLang="en-US" sz="2400" b="1" dirty="0">
                <a:latin typeface="+mn-ea"/>
                <a:cs typeface="ＭＳ 明朝" charset="-128"/>
              </a:rPr>
              <a:t>兆円　</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社会保険料・税の増額が必要になる。</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生産年齢人口の減少⇒支え手の減少人口全体も減少⇒大きな経済成長は期待できない。</a:t>
            </a:r>
            <a:endParaRPr lang="en-US" altLang="ja-JP" sz="2400" b="1" dirty="0">
              <a:latin typeface="+mn-ea"/>
              <a:cs typeface="ＭＳ 明朝" charset="-128"/>
            </a:endParaRPr>
          </a:p>
          <a:p>
            <a:pPr eaLnBrk="1" hangingPunct="1">
              <a:lnSpc>
                <a:spcPct val="90000"/>
              </a:lnSpc>
            </a:pPr>
            <a:r>
              <a:rPr lang="ja-JP" altLang="en-US" sz="2400" b="1" dirty="0">
                <a:latin typeface="+mn-ea"/>
                <a:cs typeface="ＭＳ 明朝" charset="-128"/>
              </a:rPr>
              <a:t>社会全体で社会保障を支える仕組みづくりが必要。</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（具体的には）</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・高齢者医療制度における高所得者の支払い負担率</a:t>
            </a:r>
            <a:endParaRPr lang="en-US" altLang="ja-JP" sz="2400" b="1" dirty="0">
              <a:latin typeface="+mn-ea"/>
              <a:cs typeface="ＭＳ 明朝" charset="-128"/>
            </a:endParaRPr>
          </a:p>
          <a:p>
            <a:pPr marL="0" indent="0" eaLnBrk="1" hangingPunct="1">
              <a:lnSpc>
                <a:spcPct val="90000"/>
              </a:lnSpc>
              <a:buNone/>
            </a:pPr>
            <a:r>
              <a:rPr lang="ja-JP" altLang="en-US" sz="2400" b="1" dirty="0">
                <a:latin typeface="+mn-ea"/>
                <a:cs typeface="ＭＳ 明朝" charset="-128"/>
              </a:rPr>
              <a:t>・保険料負担の逆進性の改善（所得の高い人ほど長生きするという問題）</a:t>
            </a:r>
            <a:endParaRPr lang="en-US" altLang="ja-JP" sz="2400" b="1" dirty="0">
              <a:latin typeface="+mn-ea"/>
              <a:cs typeface="ＭＳ 明朝" charset="-128"/>
            </a:endParaRPr>
          </a:p>
          <a:p>
            <a:pPr marL="0" indent="0" eaLnBrk="1" hangingPunct="1">
              <a:lnSpc>
                <a:spcPct val="90000"/>
              </a:lnSpc>
              <a:buNone/>
            </a:pPr>
            <a:endParaRPr lang="en-US" altLang="ja-JP" sz="2400" b="1" dirty="0">
              <a:latin typeface="+mn-ea"/>
              <a:cs typeface="ＭＳ 明朝" charset="-128"/>
            </a:endParaRP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40443115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r>
              <a:rPr lang="ja-JP" altLang="en-US" sz="2800" dirty="0"/>
              <a:t>第４節 社会保障と経済</a:t>
            </a:r>
            <a:br>
              <a:rPr lang="en-US" altLang="ja-JP" sz="2800" dirty="0"/>
            </a:br>
            <a:r>
              <a:rPr lang="ja-JP" altLang="en-US" sz="2800" dirty="0"/>
              <a:t>（２）社会保障の経済効果</a:t>
            </a:r>
            <a:br>
              <a:rPr lang="ja-JP" altLang="en-US" sz="2800" dirty="0"/>
            </a:br>
            <a:r>
              <a:rPr lang="ja-JP" altLang="en-US" sz="2800" dirty="0"/>
              <a:t>②社会保障の経済面での課題</a:t>
            </a:r>
          </a:p>
        </p:txBody>
      </p:sp>
      <p:sp>
        <p:nvSpPr>
          <p:cNvPr id="430083" name="Rectangle 3"/>
          <p:cNvSpPr>
            <a:spLocks noGrp="1" noChangeArrowheads="1"/>
          </p:cNvSpPr>
          <p:nvPr>
            <p:ph type="body" idx="1"/>
          </p:nvPr>
        </p:nvSpPr>
        <p:spPr>
          <a:xfrm>
            <a:off x="575556" y="1844824"/>
            <a:ext cx="7704856" cy="3888432"/>
          </a:xfrm>
        </p:spPr>
        <p:txBody>
          <a:bodyPr/>
          <a:lstStyle/>
          <a:p>
            <a:pPr marL="0" indent="0" eaLnBrk="1" hangingPunct="1">
              <a:lnSpc>
                <a:spcPct val="90000"/>
              </a:lnSpc>
              <a:buNone/>
            </a:pPr>
            <a:r>
              <a:rPr lang="en-US" altLang="ja-JP" sz="2400" b="1" dirty="0">
                <a:latin typeface="+mn-ea"/>
                <a:cs typeface="ＭＳ 明朝" charset="-128"/>
              </a:rPr>
              <a:t>b【</a:t>
            </a:r>
            <a:r>
              <a:rPr lang="ja-JP" altLang="en-US" sz="2400" b="1" dirty="0">
                <a:latin typeface="+mn-ea"/>
                <a:cs typeface="ＭＳ 明朝" charset="-128"/>
              </a:rPr>
              <a:t>人材確保</a:t>
            </a:r>
            <a:r>
              <a:rPr lang="en-US" altLang="ja-JP" sz="2400" b="1" dirty="0">
                <a:latin typeface="+mn-ea"/>
                <a:cs typeface="ＭＳ 明朝" charset="-128"/>
              </a:rPr>
              <a:t>】</a:t>
            </a:r>
            <a:endParaRPr lang="ja-JP" altLang="en-US" sz="2400" b="1" dirty="0">
              <a:latin typeface="+mn-ea"/>
              <a:cs typeface="ＭＳ 明朝" charset="-128"/>
            </a:endParaRPr>
          </a:p>
          <a:p>
            <a:pPr eaLnBrk="1" hangingPunct="1">
              <a:lnSpc>
                <a:spcPct val="90000"/>
              </a:lnSpc>
            </a:pPr>
            <a:r>
              <a:rPr lang="ja-JP" altLang="en-US" sz="2400" b="1" dirty="0">
                <a:latin typeface="+mn-ea"/>
                <a:cs typeface="ＭＳ 明朝" charset="-128"/>
              </a:rPr>
              <a:t>医療・介護サービスの増加⇒社会保障分野で働く人材の確保</a:t>
            </a:r>
          </a:p>
          <a:p>
            <a:pPr eaLnBrk="1" hangingPunct="1">
              <a:lnSpc>
                <a:spcPct val="90000"/>
              </a:lnSpc>
            </a:pPr>
            <a:r>
              <a:rPr lang="ja-JP" altLang="en-US" sz="2400" b="1" dirty="0">
                <a:latin typeface="+mn-ea"/>
                <a:cs typeface="ＭＳ 明朝" charset="-128"/>
              </a:rPr>
              <a:t>若年労働力の不足⇔労働条件の悪化</a:t>
            </a:r>
          </a:p>
          <a:p>
            <a:pPr eaLnBrk="1" hangingPunct="1">
              <a:lnSpc>
                <a:spcPct val="90000"/>
              </a:lnSpc>
            </a:pPr>
            <a:r>
              <a:rPr lang="ja-JP" altLang="en-US" sz="2400" b="1" dirty="0">
                <a:latin typeface="+mn-ea"/>
                <a:cs typeface="ＭＳ 明朝" charset="-128"/>
              </a:rPr>
              <a:t>福祉に関する資格を習得しても就労しないケースが増加。</a:t>
            </a:r>
          </a:p>
          <a:p>
            <a:pPr eaLnBrk="1" hangingPunct="1">
              <a:lnSpc>
                <a:spcPct val="90000"/>
              </a:lnSpc>
            </a:pPr>
            <a:r>
              <a:rPr lang="ja-JP" altLang="en-US" sz="2400" b="1" dirty="0">
                <a:latin typeface="+mn-ea"/>
                <a:cs typeface="ＭＳ 明朝" charset="-128"/>
              </a:rPr>
              <a:t>⇒外国人労働力の受け入れ</a:t>
            </a:r>
          </a:p>
          <a:p>
            <a:pPr eaLnBrk="1" hangingPunct="1">
              <a:lnSpc>
                <a:spcPct val="90000"/>
              </a:lnSpc>
            </a:pPr>
            <a:r>
              <a:rPr lang="ja-JP" altLang="en-US" sz="2400" b="1" dirty="0">
                <a:latin typeface="+mn-ea"/>
                <a:cs typeface="ＭＳ 明朝" charset="-128"/>
              </a:rPr>
              <a:t>⇒</a:t>
            </a:r>
            <a:r>
              <a:rPr lang="en-US" altLang="ja-JP" sz="2400" b="1" dirty="0">
                <a:latin typeface="+mn-ea"/>
                <a:cs typeface="ＭＳ 明朝" charset="-128"/>
              </a:rPr>
              <a:t>ICT</a:t>
            </a:r>
            <a:r>
              <a:rPr lang="ja-JP" altLang="en-US" sz="2400" b="1" dirty="0">
                <a:latin typeface="+mn-ea"/>
                <a:cs typeface="ＭＳ 明朝" charset="-128"/>
              </a:rPr>
              <a:t>を活用した機器開発・活用、介護ロボット</a:t>
            </a:r>
          </a:p>
          <a:p>
            <a:pPr eaLnBrk="1" hangingPunct="1">
              <a:lnSpc>
                <a:spcPct val="90000"/>
              </a:lnSpc>
            </a:pPr>
            <a:r>
              <a:rPr lang="ja-JP" altLang="en-US" sz="2400" b="1" dirty="0">
                <a:latin typeface="+mn-ea"/>
                <a:cs typeface="ＭＳ 明朝" charset="-128"/>
              </a:rPr>
              <a:t>法整備：個人情報保護、ハラスメント防止、違反行為に対するペナルティなど</a:t>
            </a:r>
          </a:p>
          <a:p>
            <a:pPr eaLnBrk="1" hangingPunct="1">
              <a:lnSpc>
                <a:spcPct val="90000"/>
              </a:lnSpc>
            </a:pPr>
            <a:endParaRPr lang="ja-JP" altLang="en-US" sz="2400" b="1" dirty="0">
              <a:latin typeface="+mn-ea"/>
              <a:cs typeface="ＭＳ 明朝" charset="-128"/>
            </a:endParaRP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57496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a:t>
            </a:r>
            <a:r>
              <a:rPr lang="en-US" altLang="ja-JP" sz="4000" dirty="0"/>
              <a:t>10</a:t>
            </a:r>
            <a:r>
              <a:rPr lang="ja-JP" altLang="en-US" sz="4000" dirty="0"/>
              <a:t>①</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467544" y="1628801"/>
            <a:ext cx="8280920" cy="4536504"/>
          </a:xfrm>
        </p:spPr>
        <p:txBody>
          <a:bodyPr/>
          <a:lstStyle/>
          <a:p>
            <a:pPr marL="0" indent="0" eaLnBrk="1" hangingPunct="1">
              <a:lnSpc>
                <a:spcPct val="90000"/>
              </a:lnSpc>
              <a:buNone/>
            </a:pPr>
            <a:r>
              <a:rPr lang="en-US" altLang="ja-JP" sz="1600" b="1" dirty="0">
                <a:ea typeface="ＭＳ 明朝" charset="-128"/>
                <a:cs typeface="ＭＳ 明朝" charset="-128"/>
              </a:rPr>
              <a:t>1. </a:t>
            </a:r>
            <a:r>
              <a:rPr lang="ja-JP" altLang="en-US" sz="1600" b="1" dirty="0">
                <a:ea typeface="ＭＳ 明朝" charset="-128"/>
                <a:cs typeface="ＭＳ 明朝" charset="-128"/>
              </a:rPr>
              <a:t>国民負担率・社会保障の経済効果について</a:t>
            </a:r>
          </a:p>
          <a:p>
            <a:pPr marL="0" indent="0" eaLnBrk="1" hangingPunct="1">
              <a:lnSpc>
                <a:spcPct val="90000"/>
              </a:lnSpc>
              <a:buNone/>
            </a:pPr>
            <a:r>
              <a:rPr lang="ja-JP" altLang="en-US" sz="1600" b="1" dirty="0">
                <a:ea typeface="ＭＳ 明朝" charset="-128"/>
                <a:cs typeface="ＭＳ 明朝" charset="-128"/>
              </a:rPr>
              <a:t>□これまで関心がなかった。</a:t>
            </a:r>
          </a:p>
          <a:p>
            <a:pPr marL="0" indent="0" eaLnBrk="1" hangingPunct="1">
              <a:lnSpc>
                <a:spcPct val="90000"/>
              </a:lnSpc>
              <a:buNone/>
            </a:pPr>
            <a:r>
              <a:rPr lang="ja-JP" altLang="en-US" sz="1600" b="1" dirty="0">
                <a:ea typeface="ＭＳ 明朝" charset="-128"/>
                <a:cs typeface="ＭＳ 明朝" charset="-128"/>
              </a:rPr>
              <a:t>□関心はあったがよく知らなかった。</a:t>
            </a:r>
          </a:p>
          <a:p>
            <a:pPr marL="0" indent="0" eaLnBrk="1" hangingPunct="1">
              <a:lnSpc>
                <a:spcPct val="90000"/>
              </a:lnSpc>
              <a:buNone/>
            </a:pPr>
            <a:r>
              <a:rPr lang="ja-JP" altLang="en-US" sz="1600" b="1" dirty="0">
                <a:ea typeface="ＭＳ 明朝" charset="-128"/>
                <a:cs typeface="ＭＳ 明朝" charset="-128"/>
              </a:rPr>
              <a:t>□前から関心があり、よく知っていた。</a:t>
            </a:r>
          </a:p>
          <a:p>
            <a:pPr marL="0" indent="0" eaLnBrk="1" hangingPunct="1">
              <a:lnSpc>
                <a:spcPct val="90000"/>
              </a:lnSpc>
              <a:buNone/>
            </a:pPr>
            <a:r>
              <a:rPr lang="ja-JP" altLang="en-US" sz="1600" b="1" dirty="0">
                <a:ea typeface="ＭＳ 明朝" charset="-128"/>
                <a:cs typeface="ＭＳ 明朝" charset="-128"/>
              </a:rPr>
              <a:t>□盛り沢山でよく理解できなかった。</a:t>
            </a:r>
          </a:p>
          <a:p>
            <a:pPr marL="0" indent="0" eaLnBrk="1" hangingPunct="1">
              <a:lnSpc>
                <a:spcPct val="90000"/>
              </a:lnSpc>
              <a:buNone/>
            </a:pPr>
            <a:r>
              <a:rPr lang="ja-JP" altLang="en-US" sz="1600" b="1" dirty="0">
                <a:ea typeface="ＭＳ 明朝" charset="-128"/>
                <a:cs typeface="ＭＳ 明朝" charset="-128"/>
              </a:rPr>
              <a:t>□その他（　　　　　　　　　　　　　　　　　　　　　　　　　　　　）</a:t>
            </a:r>
          </a:p>
          <a:p>
            <a:pPr marL="0" indent="0" eaLnBrk="1" hangingPunct="1">
              <a:lnSpc>
                <a:spcPct val="90000"/>
              </a:lnSpc>
              <a:buNone/>
            </a:pPr>
            <a:endParaRPr lang="ja-JP" altLang="en-US"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２</a:t>
            </a:r>
            <a:r>
              <a:rPr lang="en-US" altLang="ja-JP" sz="1600" b="1" dirty="0">
                <a:ea typeface="ＭＳ 明朝" charset="-128"/>
                <a:cs typeface="ＭＳ 明朝" charset="-128"/>
              </a:rPr>
              <a:t>. </a:t>
            </a:r>
            <a:r>
              <a:rPr lang="ja-JP" altLang="en-US" sz="1600" b="1" dirty="0">
                <a:ea typeface="ＭＳ 明朝" charset="-128"/>
                <a:cs typeface="ＭＳ 明朝" charset="-128"/>
              </a:rPr>
              <a:t>国民負担率</a:t>
            </a:r>
          </a:p>
          <a:p>
            <a:pPr marL="0" indent="0" eaLnBrk="1" hangingPunct="1">
              <a:lnSpc>
                <a:spcPct val="90000"/>
              </a:lnSpc>
              <a:buNone/>
            </a:pPr>
            <a:r>
              <a:rPr lang="ja-JP" altLang="en-US" sz="1600" b="1" dirty="0">
                <a:ea typeface="ＭＳ 明朝" charset="-128"/>
                <a:cs typeface="ＭＳ 明朝" charset="-128"/>
              </a:rPr>
              <a:t>□国民負担率とは、国民の税金や社会保険料などの支払いが所得に占める割合、</a:t>
            </a:r>
          </a:p>
          <a:p>
            <a:pPr marL="0" indent="0" eaLnBrk="1" hangingPunct="1">
              <a:lnSpc>
                <a:spcPct val="90000"/>
              </a:lnSpc>
              <a:buNone/>
            </a:pPr>
            <a:r>
              <a:rPr lang="ja-JP" altLang="en-US" sz="1600" b="1" dirty="0">
                <a:ea typeface="ＭＳ 明朝" charset="-128"/>
                <a:cs typeface="ＭＳ 明朝" charset="-128"/>
              </a:rPr>
              <a:t>□国税（所得税・消費税など）＋地方税（住民税など）＋社会保険料）</a:t>
            </a:r>
            <a:r>
              <a:rPr lang="en-US" altLang="ja-JP" sz="1600" b="1" dirty="0">
                <a:ea typeface="ＭＳ 明朝" charset="-128"/>
                <a:cs typeface="ＭＳ 明朝" charset="-128"/>
              </a:rPr>
              <a:t>÷</a:t>
            </a:r>
            <a:r>
              <a:rPr lang="ja-JP" altLang="en-US" sz="1600" b="1" dirty="0">
                <a:ea typeface="ＭＳ 明朝" charset="-128"/>
                <a:cs typeface="ＭＳ 明朝" charset="-128"/>
              </a:rPr>
              <a:t>国民所得</a:t>
            </a:r>
          </a:p>
          <a:p>
            <a:pPr marL="0" indent="0" eaLnBrk="1" hangingPunct="1">
              <a:lnSpc>
                <a:spcPct val="90000"/>
              </a:lnSpc>
              <a:buNone/>
            </a:pPr>
            <a:r>
              <a:rPr lang="ja-JP" altLang="en-US" sz="1600" b="1" dirty="0">
                <a:ea typeface="ＭＳ 明朝" charset="-128"/>
                <a:cs typeface="ＭＳ 明朝" charset="-128"/>
              </a:rPr>
              <a:t>毎年、財務省が公表している</a:t>
            </a:r>
          </a:p>
          <a:p>
            <a:pPr marL="0" indent="0" eaLnBrk="1" hangingPunct="1">
              <a:lnSpc>
                <a:spcPct val="90000"/>
              </a:lnSpc>
              <a:buNone/>
            </a:pPr>
            <a:r>
              <a:rPr lang="ja-JP" altLang="en-US" sz="1600" b="1" dirty="0">
                <a:ea typeface="ＭＳ 明朝" charset="-128"/>
                <a:cs typeface="ＭＳ 明朝" charset="-128"/>
              </a:rPr>
              <a:t>□</a:t>
            </a:r>
            <a:r>
              <a:rPr lang="en-US" altLang="ja-JP" sz="1600" b="1" dirty="0">
                <a:ea typeface="ＭＳ 明朝" charset="-128"/>
                <a:cs typeface="ＭＳ 明朝" charset="-128"/>
              </a:rPr>
              <a:t>2020</a:t>
            </a:r>
            <a:r>
              <a:rPr lang="ja-JP" altLang="en-US" sz="1600" b="1" dirty="0">
                <a:ea typeface="ＭＳ 明朝" charset="-128"/>
                <a:cs typeface="ＭＳ 明朝" charset="-128"/>
              </a:rPr>
              <a:t>（</a:t>
            </a:r>
            <a:r>
              <a:rPr lang="en-US" altLang="ja-JP" sz="1600" b="1" dirty="0">
                <a:ea typeface="ＭＳ 明朝" charset="-128"/>
                <a:cs typeface="ＭＳ 明朝" charset="-128"/>
              </a:rPr>
              <a:t>R2)</a:t>
            </a:r>
            <a:r>
              <a:rPr lang="ja-JP" altLang="en-US" sz="1600" b="1" dirty="0">
                <a:ea typeface="ＭＳ 明朝" charset="-128"/>
                <a:cs typeface="ＭＳ 明朝" charset="-128"/>
              </a:rPr>
              <a:t>の国民負担率は</a:t>
            </a:r>
            <a:r>
              <a:rPr lang="en-US" altLang="ja-JP" sz="1600" b="1" dirty="0">
                <a:ea typeface="ＭＳ 明朝" charset="-128"/>
                <a:cs typeface="ＭＳ 明朝" charset="-128"/>
              </a:rPr>
              <a:t>44.6</a:t>
            </a:r>
            <a:r>
              <a:rPr lang="ja-JP" altLang="en-US" sz="1600" b="1" dirty="0">
                <a:ea typeface="ＭＳ 明朝" charset="-128"/>
                <a:cs typeface="ＭＳ 明朝" charset="-128"/>
              </a:rPr>
              <a:t>％（財政赤字込では</a:t>
            </a:r>
            <a:r>
              <a:rPr lang="en-US" altLang="ja-JP" sz="1600" b="1" dirty="0">
                <a:ea typeface="ＭＳ 明朝" charset="-128"/>
                <a:cs typeface="ＭＳ 明朝" charset="-128"/>
              </a:rPr>
              <a:t>49.9</a:t>
            </a:r>
            <a:r>
              <a:rPr lang="ja-JP" altLang="en-US" sz="1600" b="1" dirty="0">
                <a:ea typeface="ＭＳ 明朝" charset="-128"/>
                <a:cs typeface="ＭＳ 明朝" charset="-128"/>
              </a:rPr>
              <a:t>％）国税</a:t>
            </a:r>
            <a:r>
              <a:rPr lang="en-US" altLang="ja-JP" sz="1600" b="1" dirty="0">
                <a:ea typeface="ＭＳ 明朝" charset="-128"/>
                <a:cs typeface="ＭＳ 明朝" charset="-128"/>
              </a:rPr>
              <a:t>16.4</a:t>
            </a:r>
            <a:r>
              <a:rPr lang="ja-JP" altLang="en-US" sz="1600" b="1" dirty="0">
                <a:ea typeface="ＭＳ 明朝" charset="-128"/>
                <a:cs typeface="ＭＳ 明朝" charset="-128"/>
              </a:rPr>
              <a:t>％、地方税</a:t>
            </a:r>
            <a:r>
              <a:rPr lang="en-US" altLang="ja-JP" sz="1600" b="1" dirty="0">
                <a:ea typeface="ＭＳ 明朝" charset="-128"/>
                <a:cs typeface="ＭＳ 明朝" charset="-128"/>
              </a:rPr>
              <a:t>10.1</a:t>
            </a:r>
            <a:r>
              <a:rPr lang="ja-JP" altLang="en-US" sz="1600" b="1" dirty="0">
                <a:ea typeface="ＭＳ 明朝" charset="-128"/>
                <a:cs typeface="ＭＳ 明朝" charset="-128"/>
              </a:rPr>
              <a:t>％、社会保険料負担</a:t>
            </a:r>
            <a:r>
              <a:rPr lang="en-US" altLang="ja-JP" sz="1600" b="1" dirty="0">
                <a:ea typeface="ＭＳ 明朝" charset="-128"/>
                <a:cs typeface="ＭＳ 明朝" charset="-128"/>
              </a:rPr>
              <a:t>18.1</a:t>
            </a:r>
            <a:r>
              <a:rPr lang="ja-JP" altLang="en-US" sz="1600" b="1" dirty="0">
                <a:ea typeface="ＭＳ 明朝" charset="-128"/>
                <a:cs typeface="ＭＳ 明朝" charset="-128"/>
              </a:rPr>
              <a:t>％。こんなに高いとは知らなかった！</a:t>
            </a:r>
          </a:p>
          <a:p>
            <a:pPr marL="0" indent="0" eaLnBrk="1" hangingPunct="1">
              <a:lnSpc>
                <a:spcPct val="90000"/>
              </a:lnSpc>
              <a:buNone/>
            </a:pPr>
            <a:r>
              <a:rPr lang="ja-JP" altLang="en-US" sz="1600" b="1" dirty="0">
                <a:ea typeface="ＭＳ 明朝" charset="-128"/>
                <a:cs typeface="ＭＳ 明朝" charset="-128"/>
              </a:rPr>
              <a:t>□しかし国民負担率は負担の指標＝社会保障サービスの大きさの指標ではない！点に注意。</a:t>
            </a:r>
          </a:p>
          <a:p>
            <a:pPr marL="0" indent="0" eaLnBrk="1" hangingPunct="1">
              <a:lnSpc>
                <a:spcPct val="90000"/>
              </a:lnSpc>
              <a:buNone/>
            </a:pPr>
            <a:r>
              <a:rPr lang="ja-JP" altLang="en-US" sz="1600" b="1" dirty="0">
                <a:ea typeface="ＭＳ 明朝" charset="-128"/>
                <a:cs typeface="ＭＳ 明朝" charset="-128"/>
              </a:rPr>
              <a:t>□社会保障給付費の国民所得比＝どれだけ戻っているか？国民負担率</a:t>
            </a:r>
            <a:r>
              <a:rPr lang="en-US" altLang="ja-JP" sz="1600" b="1" dirty="0">
                <a:ea typeface="ＭＳ 明朝" charset="-128"/>
                <a:cs typeface="ＭＳ 明朝" charset="-128"/>
              </a:rPr>
              <a:t>40</a:t>
            </a:r>
            <a:r>
              <a:rPr lang="ja-JP" altLang="en-US" sz="1600" b="1" dirty="0">
                <a:ea typeface="ＭＳ 明朝" charset="-128"/>
                <a:cs typeface="ＭＳ 明朝" charset="-128"/>
              </a:rPr>
              <a:t>％に対し、社会保障給付費約</a:t>
            </a:r>
            <a:r>
              <a:rPr lang="en-US" altLang="ja-JP" sz="1600" b="1" dirty="0">
                <a:ea typeface="ＭＳ 明朝" charset="-128"/>
                <a:cs typeface="ＭＳ 明朝" charset="-128"/>
              </a:rPr>
              <a:t>30</a:t>
            </a:r>
            <a:r>
              <a:rPr lang="ja-JP" altLang="en-US" sz="1600" b="1" dirty="0">
                <a:ea typeface="ＭＳ 明朝" charset="-128"/>
                <a:cs typeface="ＭＳ 明朝" charset="-128"/>
              </a:rPr>
              <a:t>％。</a:t>
            </a:r>
            <a:r>
              <a:rPr lang="en-US" altLang="ja-JP" sz="1600" b="1" dirty="0">
                <a:ea typeface="ＭＳ 明朝" charset="-128"/>
                <a:cs typeface="ＭＳ 明朝" charset="-128"/>
              </a:rPr>
              <a:t>8</a:t>
            </a:r>
            <a:r>
              <a:rPr lang="ja-JP" altLang="en-US" sz="1600" b="1" dirty="0">
                <a:ea typeface="ＭＳ 明朝" charset="-128"/>
                <a:cs typeface="ＭＳ 明朝" charset="-128"/>
              </a:rPr>
              <a:t>割方戻っている！とも解釈できる。</a:t>
            </a:r>
          </a:p>
          <a:p>
            <a:pPr marL="0" indent="0" eaLnBrk="1" hangingPunct="1">
              <a:lnSpc>
                <a:spcPct val="90000"/>
              </a:lnSpc>
              <a:buNone/>
            </a:pPr>
            <a:endParaRPr lang="ja-JP" altLang="en-US" sz="1600" b="1" dirty="0">
              <a:ea typeface="ＭＳ 明朝" charset="-128"/>
              <a:cs typeface="ＭＳ 明朝" charset="-128"/>
            </a:endParaRPr>
          </a:p>
          <a:p>
            <a:pPr marL="0" indent="0" eaLnBrk="1" hangingPunct="1">
              <a:lnSpc>
                <a:spcPct val="90000"/>
              </a:lnSpc>
              <a:buNone/>
            </a:pPr>
            <a:r>
              <a:rPr lang="ja-JP" altLang="en-US" sz="1600" b="1" dirty="0">
                <a:ea typeface="ＭＳ 明朝" charset="-128"/>
                <a:cs typeface="ＭＳ 明朝" charset="-128"/>
              </a:rPr>
              <a:t>　　　　　　　　　　　</a:t>
            </a:r>
          </a:p>
          <a:p>
            <a:pPr marL="0" indent="0" eaLnBrk="1" hangingPunct="1">
              <a:lnSpc>
                <a:spcPct val="90000"/>
              </a:lnSpc>
              <a:buNone/>
            </a:pPr>
            <a:endParaRPr lang="en-US" altLang="ja-JP" sz="1600" dirty="0">
              <a:ea typeface="ＭＳ 明朝" charset="-128"/>
              <a:cs typeface="ＭＳ 明朝" charset="-128"/>
            </a:endParaRPr>
          </a:p>
          <a:p>
            <a:pPr marL="0" indent="0" eaLnBrk="1" hangingPunct="1">
              <a:lnSpc>
                <a:spcPct val="90000"/>
              </a:lnSpc>
              <a:buNone/>
            </a:pPr>
            <a:endParaRPr lang="ja-JP" altLang="en-US" sz="1600"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16</a:t>
            </a:fld>
            <a:endParaRPr lang="en-US" altLang="ja-JP" dirty="0"/>
          </a:p>
        </p:txBody>
      </p:sp>
    </p:spTree>
    <p:extLst>
      <p:ext uri="{BB962C8B-B14F-4D97-AF65-F5344CB8AC3E}">
        <p14:creationId xmlns:p14="http://schemas.microsoft.com/office/powerpoint/2010/main" val="16953095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559512" y="228699"/>
            <a:ext cx="8001000" cy="1216025"/>
          </a:xfrm>
        </p:spPr>
        <p:txBody>
          <a:bodyPr anchor="ctr" anchorCtr="1"/>
          <a:lstStyle/>
          <a:p>
            <a:pPr algn="ctr" eaLnBrk="1" hangingPunct="1"/>
            <a:r>
              <a:rPr lang="ja-JP" altLang="en-US" sz="4000" dirty="0"/>
              <a:t>リアクションペーパー＃</a:t>
            </a:r>
            <a:r>
              <a:rPr lang="en-US" altLang="ja-JP" sz="4000" dirty="0"/>
              <a:t>10</a:t>
            </a:r>
            <a:r>
              <a:rPr lang="ja-JP" altLang="en-US" sz="4000" dirty="0"/>
              <a:t>　②</a:t>
            </a:r>
            <a:endParaRPr lang="ja-JP" dirty="0">
              <a:solidFill>
                <a:schemeClr val="tx1"/>
              </a:solidFill>
              <a:ea typeface="ＭＳ 明朝" charset="-128"/>
              <a:cs typeface="ＭＳ 明朝" charset="-128"/>
            </a:endParaRPr>
          </a:p>
        </p:txBody>
      </p:sp>
      <p:sp>
        <p:nvSpPr>
          <p:cNvPr id="430083" name="Rectangle 3"/>
          <p:cNvSpPr>
            <a:spLocks noGrp="1" noChangeArrowheads="1"/>
          </p:cNvSpPr>
          <p:nvPr>
            <p:ph type="body" idx="1"/>
          </p:nvPr>
        </p:nvSpPr>
        <p:spPr>
          <a:xfrm>
            <a:off x="533400" y="1736811"/>
            <a:ext cx="8027112" cy="4284477"/>
          </a:xfrm>
        </p:spPr>
        <p:txBody>
          <a:bodyPr/>
          <a:lstStyle/>
          <a:p>
            <a:pPr marL="0" indent="0" eaLnBrk="1" hangingPunct="1">
              <a:lnSpc>
                <a:spcPct val="90000"/>
              </a:lnSpc>
              <a:buNone/>
            </a:pPr>
            <a:r>
              <a:rPr lang="ja-JP" altLang="en-US" sz="1600" dirty="0">
                <a:ea typeface="ＭＳ 明朝" charset="-128"/>
                <a:cs typeface="ＭＳ 明朝" charset="-128"/>
              </a:rPr>
              <a:t>３．社会保障の経済効果と課題　</a:t>
            </a:r>
          </a:p>
          <a:p>
            <a:pPr marL="0" indent="0" eaLnBrk="1" hangingPunct="1">
              <a:lnSpc>
                <a:spcPct val="90000"/>
              </a:lnSpc>
              <a:buNone/>
            </a:pPr>
            <a:r>
              <a:rPr lang="ja-JP" altLang="en-US" sz="1600" dirty="0">
                <a:ea typeface="ＭＳ 明朝" charset="-128"/>
                <a:cs typeface="ＭＳ 明朝" charset="-128"/>
              </a:rPr>
              <a:t>□生産波及効果：社会保障が充実することで直接・間接に物やサービスの生産が増える</a:t>
            </a:r>
          </a:p>
          <a:p>
            <a:pPr marL="0" indent="0" eaLnBrk="1" hangingPunct="1">
              <a:lnSpc>
                <a:spcPct val="90000"/>
              </a:lnSpc>
              <a:buNone/>
            </a:pPr>
            <a:r>
              <a:rPr lang="ja-JP" altLang="en-US" sz="1600" dirty="0">
                <a:ea typeface="ＭＳ 明朝" charset="-128"/>
                <a:cs typeface="ＭＳ 明朝" charset="-128"/>
              </a:rPr>
              <a:t>□雇用創出効果：社会保障が充実することで新たに働く人が増える</a:t>
            </a:r>
          </a:p>
          <a:p>
            <a:pPr marL="0" indent="0" eaLnBrk="1" hangingPunct="1">
              <a:lnSpc>
                <a:spcPct val="90000"/>
              </a:lnSpc>
              <a:buNone/>
            </a:pPr>
            <a:r>
              <a:rPr lang="ja-JP" altLang="en-US" sz="1600" dirty="0">
                <a:ea typeface="ＭＳ 明朝" charset="-128"/>
                <a:cs typeface="ＭＳ 明朝" charset="-128"/>
              </a:rPr>
              <a:t>□所得再分配効果：低所得の人や高齢者への給付⇒格差是正・貧困減少</a:t>
            </a:r>
          </a:p>
          <a:p>
            <a:pPr marL="0" indent="0" eaLnBrk="1" hangingPunct="1">
              <a:lnSpc>
                <a:spcPct val="90000"/>
              </a:lnSpc>
              <a:buNone/>
            </a:pPr>
            <a:r>
              <a:rPr lang="ja-JP" altLang="en-US" sz="1600" dirty="0">
                <a:ea typeface="ＭＳ 明朝" charset="-128"/>
                <a:cs typeface="ＭＳ 明朝" charset="-128"/>
              </a:rPr>
              <a:t>□地域格差是正効果：介護分野などで地方で働く人を増やす、大都市との経済格差の縮小</a:t>
            </a:r>
          </a:p>
          <a:p>
            <a:pPr marL="0" indent="0" eaLnBrk="1" hangingPunct="1">
              <a:lnSpc>
                <a:spcPct val="90000"/>
              </a:lnSpc>
              <a:buNone/>
            </a:pPr>
            <a:r>
              <a:rPr lang="ja-JP" altLang="en-US" sz="1600" dirty="0">
                <a:ea typeface="ＭＳ 明朝" charset="-128"/>
                <a:cs typeface="ＭＳ 明朝" charset="-128"/>
              </a:rPr>
              <a:t>□二次的効果：給付による所得の増加⇒支出の増加⇒生産波及効果・雇用創出効果。</a:t>
            </a:r>
          </a:p>
          <a:p>
            <a:pPr marL="0" indent="0" eaLnBrk="1" hangingPunct="1">
              <a:lnSpc>
                <a:spcPct val="90000"/>
              </a:lnSpc>
              <a:buNone/>
            </a:pPr>
            <a:r>
              <a:rPr lang="ja-JP" altLang="en-US" sz="1600" dirty="0">
                <a:ea typeface="ＭＳ 明朝" charset="-128"/>
                <a:cs typeface="ＭＳ 明朝" charset="-128"/>
              </a:rPr>
              <a:t>□財源確保と人材確保が最大の課題！外国からの労働力受け入れ、待遇改善、労働環境の整備、パワハラ・セクハラ対策！</a:t>
            </a:r>
          </a:p>
          <a:p>
            <a:pPr marL="0" indent="0" eaLnBrk="1" hangingPunct="1">
              <a:lnSpc>
                <a:spcPct val="90000"/>
              </a:lnSpc>
              <a:buNone/>
            </a:pPr>
            <a:r>
              <a:rPr lang="ja-JP" altLang="en-US" sz="1600" dirty="0">
                <a:ea typeface="ＭＳ 明朝" charset="-128"/>
                <a:cs typeface="ＭＳ 明朝" charset="-128"/>
              </a:rPr>
              <a:t>４</a:t>
            </a:r>
            <a:r>
              <a:rPr lang="en-US" altLang="ja-JP" sz="1600" dirty="0">
                <a:ea typeface="ＭＳ 明朝" charset="-128"/>
                <a:cs typeface="ＭＳ 明朝" charset="-128"/>
              </a:rPr>
              <a:t>.</a:t>
            </a:r>
            <a:r>
              <a:rPr lang="ja-JP" altLang="en-US" sz="1600" dirty="0">
                <a:ea typeface="ＭＳ 明朝" charset="-128"/>
                <a:cs typeface="ＭＳ 明朝" charset="-128"/>
              </a:rPr>
              <a:t>自分の将来の仕事としてみた場合の問題点</a:t>
            </a:r>
          </a:p>
          <a:p>
            <a:pPr marL="0" indent="0" eaLnBrk="1" hangingPunct="1">
              <a:lnSpc>
                <a:spcPct val="90000"/>
              </a:lnSpc>
              <a:buNone/>
            </a:pPr>
            <a:r>
              <a:rPr lang="ja-JP" altLang="en-US" sz="1600" dirty="0">
                <a:ea typeface="ＭＳ 明朝" charset="-128"/>
                <a:cs typeface="ＭＳ 明朝" charset="-128"/>
              </a:rPr>
              <a:t>□賃金水準の改善を期待する</a:t>
            </a:r>
          </a:p>
          <a:p>
            <a:pPr marL="0" indent="0" eaLnBrk="1" hangingPunct="1">
              <a:lnSpc>
                <a:spcPct val="90000"/>
              </a:lnSpc>
              <a:buNone/>
            </a:pPr>
            <a:r>
              <a:rPr lang="ja-JP" altLang="en-US" sz="1600" dirty="0">
                <a:ea typeface="ＭＳ 明朝" charset="-128"/>
                <a:cs typeface="ＭＳ 明朝" charset="-128"/>
              </a:rPr>
              <a:t>□労働条件（勤務時間・休日など）の整備を期待する</a:t>
            </a:r>
          </a:p>
          <a:p>
            <a:pPr marL="0" indent="0" eaLnBrk="1" hangingPunct="1">
              <a:lnSpc>
                <a:spcPct val="90000"/>
              </a:lnSpc>
              <a:buNone/>
            </a:pPr>
            <a:r>
              <a:rPr lang="ja-JP" altLang="en-US" sz="1600" dirty="0">
                <a:ea typeface="ＭＳ 明朝" charset="-128"/>
                <a:cs typeface="ＭＳ 明朝" charset="-128"/>
              </a:rPr>
              <a:t>□肉体的・精神的負担の改善を期待する</a:t>
            </a:r>
          </a:p>
          <a:p>
            <a:pPr marL="0" indent="0" eaLnBrk="1" hangingPunct="1">
              <a:lnSpc>
                <a:spcPct val="90000"/>
              </a:lnSpc>
              <a:buNone/>
            </a:pPr>
            <a:r>
              <a:rPr lang="ja-JP" altLang="en-US" sz="1600" dirty="0">
                <a:ea typeface="ＭＳ 明朝" charset="-128"/>
                <a:cs typeface="ＭＳ 明朝" charset="-128"/>
              </a:rPr>
              <a:t>□キャリアアップの可能性を期待する</a:t>
            </a:r>
          </a:p>
          <a:p>
            <a:pPr marL="0" indent="0" eaLnBrk="1" hangingPunct="1">
              <a:lnSpc>
                <a:spcPct val="90000"/>
              </a:lnSpc>
              <a:buNone/>
            </a:pPr>
            <a:r>
              <a:rPr lang="ja-JP" altLang="en-US" sz="1600" dirty="0">
                <a:ea typeface="ＭＳ 明朝" charset="-128"/>
                <a:cs typeface="ＭＳ 明朝" charset="-128"/>
              </a:rPr>
              <a:t>□できれば、違う仕事に付きたい。</a:t>
            </a:r>
          </a:p>
          <a:p>
            <a:pPr marL="0" indent="0" eaLnBrk="1" hangingPunct="1">
              <a:lnSpc>
                <a:spcPct val="90000"/>
              </a:lnSpc>
              <a:buNone/>
            </a:pPr>
            <a:endParaRPr lang="en-US" altLang="ja-JP" sz="1600" b="1" dirty="0">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D8030555-3C59-F85A-122E-D97750C6F46A}"/>
              </a:ext>
            </a:extLst>
          </p:cNvPr>
          <p:cNvSpPr>
            <a:spLocks noGrp="1"/>
          </p:cNvSpPr>
          <p:nvPr>
            <p:ph type="sldNum" sz="quarter" idx="12"/>
          </p:nvPr>
        </p:nvSpPr>
        <p:spPr/>
        <p:txBody>
          <a:bodyPr/>
          <a:lstStyle/>
          <a:p>
            <a:fld id="{A4CFD91F-0676-4D47-82C1-C8A098CDDACF}" type="slidenum">
              <a:rPr lang="en-US" altLang="ja-JP" smtClean="0"/>
              <a:pPr/>
              <a:t>17</a:t>
            </a:fld>
            <a:endParaRPr lang="en-US" altLang="ja-JP" dirty="0"/>
          </a:p>
        </p:txBody>
      </p:sp>
    </p:spTree>
    <p:extLst>
      <p:ext uri="{BB962C8B-B14F-4D97-AF65-F5344CB8AC3E}">
        <p14:creationId xmlns:p14="http://schemas.microsoft.com/office/powerpoint/2010/main" val="1839662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次週</a:t>
            </a:r>
            <a:endParaRPr lang="en-US" dirty="0"/>
          </a:p>
        </p:txBody>
      </p:sp>
      <p:sp>
        <p:nvSpPr>
          <p:cNvPr id="427011" name="Rectangle 3"/>
          <p:cNvSpPr>
            <a:spLocks noGrp="1" noChangeArrowheads="1"/>
          </p:cNvSpPr>
          <p:nvPr>
            <p:ph type="body" idx="1"/>
          </p:nvPr>
        </p:nvSpPr>
        <p:spPr>
          <a:xfrm>
            <a:off x="540361" y="1844824"/>
            <a:ext cx="7704047" cy="3888432"/>
          </a:xfrm>
        </p:spPr>
        <p:txBody>
          <a:bodyPr/>
          <a:lstStyle/>
          <a:p>
            <a:pPr marL="0" indent="0">
              <a:buNone/>
            </a:pPr>
            <a:r>
              <a:rPr lang="ja-JP" altLang="en-US" sz="3200" dirty="0"/>
              <a:t>７月</a:t>
            </a:r>
            <a:r>
              <a:rPr lang="en-US" altLang="ja-JP" sz="3200" dirty="0"/>
              <a:t>17</a:t>
            </a:r>
            <a:r>
              <a:rPr lang="ja-JP" altLang="en-US" sz="3200" dirty="0"/>
              <a:t>日（水）は</a:t>
            </a:r>
          </a:p>
          <a:p>
            <a:pPr marL="0" indent="0">
              <a:buNone/>
            </a:pPr>
            <a:r>
              <a:rPr lang="en-US" altLang="ja-JP" sz="3200" dirty="0"/>
              <a:t>【</a:t>
            </a:r>
            <a:r>
              <a:rPr lang="ja-JP" altLang="en-US" sz="3200" dirty="0"/>
              <a:t>社会保険の概念と範囲</a:t>
            </a:r>
            <a:r>
              <a:rPr lang="en-US" altLang="ja-JP" sz="3200" dirty="0"/>
              <a:t>】</a:t>
            </a:r>
            <a:r>
              <a:rPr lang="ja-JP" altLang="en-US" sz="3200" dirty="0"/>
              <a:t>年金保険、医療保険、介護保険と被用者の社会保険</a:t>
            </a:r>
          </a:p>
          <a:p>
            <a:pPr marL="0" indent="0">
              <a:buNone/>
            </a:pPr>
            <a:r>
              <a:rPr lang="ja-JP" altLang="en-US" sz="3200" dirty="0"/>
              <a:t> ★教科書：　第４章社会保険・社会扶助・民間保険の関係</a:t>
            </a:r>
          </a:p>
          <a:p>
            <a:pPr marL="0" indent="0">
              <a:buNone/>
            </a:pPr>
            <a:r>
              <a:rPr lang="ja-JP" altLang="en-US" sz="3200" dirty="0"/>
              <a:t>第１節　保険と扶助の考え方</a:t>
            </a:r>
          </a:p>
          <a:p>
            <a:pPr marL="0" indent="0">
              <a:buNone/>
            </a:pPr>
            <a:r>
              <a:rPr lang="ja-JP" altLang="en-US" sz="3200" dirty="0"/>
              <a:t>ｐ</a:t>
            </a:r>
            <a:r>
              <a:rPr lang="en-US" altLang="ja-JP" sz="3200" dirty="0"/>
              <a:t>.86</a:t>
            </a:r>
            <a:r>
              <a:rPr lang="ja-JP" altLang="en-US" sz="3200" dirty="0"/>
              <a:t>～</a:t>
            </a:r>
            <a:r>
              <a:rPr lang="en-US" altLang="ja-JP" sz="3200" dirty="0"/>
              <a:t>p.91</a:t>
            </a:r>
            <a:r>
              <a:rPr lang="ja-JP" altLang="en-US" sz="3200" dirty="0"/>
              <a:t>です。</a:t>
            </a:r>
          </a:p>
          <a:p>
            <a:pPr marL="0" indent="0">
              <a:buNone/>
            </a:pPr>
            <a:r>
              <a:rPr lang="ja-JP" altLang="en-US" sz="3200" dirty="0"/>
              <a:t>。</a:t>
            </a:r>
          </a:p>
          <a:p>
            <a:pPr marL="0" indent="0" eaLnBrk="1" hangingPunct="1">
              <a:lnSpc>
                <a:spcPct val="90000"/>
              </a:lnSpc>
              <a:buNone/>
            </a:pPr>
            <a:endParaRPr lang="en-US" altLang="ja-JP" dirty="0"/>
          </a:p>
          <a:p>
            <a:pPr eaLnBrk="1" hangingPunct="1">
              <a:lnSpc>
                <a:spcPct val="90000"/>
              </a:lnSpc>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18</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t>今日のお話</a:t>
            </a:r>
            <a:endParaRPr lang="en-US" dirty="0"/>
          </a:p>
        </p:txBody>
      </p:sp>
      <p:sp>
        <p:nvSpPr>
          <p:cNvPr id="427011" name="Rectangle 3"/>
          <p:cNvSpPr>
            <a:spLocks noGrp="1" noChangeArrowheads="1"/>
          </p:cNvSpPr>
          <p:nvPr>
            <p:ph type="body" idx="1"/>
          </p:nvPr>
        </p:nvSpPr>
        <p:spPr>
          <a:xfrm>
            <a:off x="706637" y="1713123"/>
            <a:ext cx="7710921" cy="2868005"/>
          </a:xfrm>
        </p:spPr>
        <p:txBody>
          <a:bodyPr/>
          <a:lstStyle/>
          <a:p>
            <a:pPr marL="0" indent="0" eaLnBrk="1" hangingPunct="1">
              <a:lnSpc>
                <a:spcPct val="90000"/>
              </a:lnSpc>
              <a:buNone/>
            </a:pPr>
            <a:r>
              <a:rPr lang="ja-JP" altLang="en-US" sz="2800" dirty="0"/>
              <a:t>第３節　国民負担率</a:t>
            </a:r>
            <a:endParaRPr lang="en-US" altLang="ja-JP" sz="2800" dirty="0"/>
          </a:p>
          <a:p>
            <a:pPr marL="514350" indent="-514350" eaLnBrk="1" hangingPunct="1">
              <a:lnSpc>
                <a:spcPct val="90000"/>
              </a:lnSpc>
              <a:buFont typeface="+mj-lt"/>
              <a:buAutoNum type="arabicPeriod"/>
            </a:pPr>
            <a:r>
              <a:rPr lang="ja-JP" altLang="en-US" sz="2800" dirty="0"/>
              <a:t>国民負担率の定義、水準</a:t>
            </a:r>
            <a:endParaRPr lang="en-US" altLang="ja-JP" sz="2800" dirty="0"/>
          </a:p>
          <a:p>
            <a:pPr marL="514350" indent="-514350" eaLnBrk="1" hangingPunct="1">
              <a:lnSpc>
                <a:spcPct val="90000"/>
              </a:lnSpc>
              <a:buFont typeface="+mj-lt"/>
              <a:buAutoNum type="arabicPeriod"/>
            </a:pPr>
            <a:r>
              <a:rPr lang="ja-JP" altLang="en-US" sz="2800" dirty="0"/>
              <a:t>国民負担率の留意点</a:t>
            </a:r>
            <a:endParaRPr lang="en-US" altLang="ja-JP" sz="2800" dirty="0"/>
          </a:p>
          <a:p>
            <a:pPr marL="0" indent="0" eaLnBrk="1" hangingPunct="1">
              <a:lnSpc>
                <a:spcPct val="90000"/>
              </a:lnSpc>
              <a:buNone/>
            </a:pPr>
            <a:r>
              <a:rPr lang="ja-JP" altLang="en-US" sz="2800" dirty="0"/>
              <a:t>第 ４節 社会保障と経済</a:t>
            </a:r>
          </a:p>
          <a:p>
            <a:pPr marL="514350" indent="-514350" eaLnBrk="1" hangingPunct="1">
              <a:lnSpc>
                <a:spcPct val="90000"/>
              </a:lnSpc>
              <a:buFont typeface="+mj-lt"/>
              <a:buAutoNum type="arabicPeriod"/>
            </a:pPr>
            <a:r>
              <a:rPr lang="ja-JP" altLang="en-US" sz="2800" dirty="0"/>
              <a:t>社会保障と国民経済</a:t>
            </a:r>
          </a:p>
          <a:p>
            <a:pPr marL="514350" indent="-514350" eaLnBrk="1" hangingPunct="1">
              <a:lnSpc>
                <a:spcPct val="90000"/>
              </a:lnSpc>
              <a:buFont typeface="+mj-lt"/>
              <a:buAutoNum type="arabicPeriod"/>
            </a:pPr>
            <a:r>
              <a:rPr lang="ja-JP" altLang="en-US" sz="2800" dirty="0"/>
              <a:t>社会保障の経済効果</a:t>
            </a:r>
          </a:p>
          <a:p>
            <a:pPr marL="0" indent="0" eaLnBrk="1" hangingPunct="1">
              <a:lnSpc>
                <a:spcPct val="90000"/>
              </a:lnSpc>
              <a:buNone/>
            </a:pPr>
            <a:endParaRPr lang="ja-JP" altLang="en-US" sz="2800" dirty="0"/>
          </a:p>
          <a:p>
            <a:pPr marL="438150" lvl="1" indent="0" eaLnBrk="1" hangingPunct="1">
              <a:lnSpc>
                <a:spcPct val="90000"/>
              </a:lnSpc>
              <a:buNone/>
            </a:pPr>
            <a:endParaRPr lang="ja-JP" altLang="en-US" sz="2400" dirty="0">
              <a:latin typeface="ＭＳ 明朝" charset="-128"/>
              <a:ea typeface="ＭＳ 明朝" charset="-128"/>
              <a:cs typeface="ＭＳ 明朝" charset="-128"/>
            </a:endParaRPr>
          </a:p>
        </p:txBody>
      </p:sp>
      <p:sp>
        <p:nvSpPr>
          <p:cNvPr id="2" name="スライド番号プレースホルダー 1">
            <a:extLst>
              <a:ext uri="{FF2B5EF4-FFF2-40B4-BE49-F238E27FC236}">
                <a16:creationId xmlns:a16="http://schemas.microsoft.com/office/drawing/2014/main" id="{B5C640BE-F694-22C0-69A1-3158D26090E4}"/>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
        <p:nvSpPr>
          <p:cNvPr id="3" name="テキスト ボックス 2">
            <a:extLst>
              <a:ext uri="{FF2B5EF4-FFF2-40B4-BE49-F238E27FC236}">
                <a16:creationId xmlns:a16="http://schemas.microsoft.com/office/drawing/2014/main" id="{99506729-607B-B929-8EB7-051062E107E6}"/>
              </a:ext>
            </a:extLst>
          </p:cNvPr>
          <p:cNvSpPr txBox="1"/>
          <p:nvPr/>
        </p:nvSpPr>
        <p:spPr>
          <a:xfrm>
            <a:off x="609600" y="4557205"/>
            <a:ext cx="8185843" cy="2246769"/>
          </a:xfrm>
          <a:prstGeom prst="rect">
            <a:avLst/>
          </a:prstGeom>
          <a:solidFill>
            <a:schemeClr val="bg1"/>
          </a:solidFill>
          <a:ln>
            <a:solidFill>
              <a:schemeClr val="bg1"/>
            </a:solidFill>
          </a:ln>
        </p:spPr>
        <p:txBody>
          <a:bodyPr wrap="square" rtlCol="0">
            <a:spAutoFit/>
          </a:bodyPr>
          <a:lstStyle/>
          <a:p>
            <a:r>
              <a:rPr lang="ja-JP" altLang="en-US" sz="2000" dirty="0"/>
              <a:t>国民負担率とは、国民の税金や社会保険料などの支払いが所得に占める割合、</a:t>
            </a:r>
            <a:r>
              <a:rPr lang="ja-JP" altLang="en-US" sz="2000" dirty="0">
                <a:solidFill>
                  <a:srgbClr val="FF0000"/>
                </a:solidFill>
              </a:rPr>
              <a:t>どれだけ負担しているか？</a:t>
            </a:r>
            <a:r>
              <a:rPr lang="ja-JP" altLang="en-US" sz="2000" dirty="0"/>
              <a:t>（国税（所得税・消費税など）＋地方税（住民税など）＋社会保険料）</a:t>
            </a:r>
            <a:r>
              <a:rPr lang="en-US" altLang="ja-JP" sz="2000" dirty="0"/>
              <a:t>÷</a:t>
            </a:r>
            <a:r>
              <a:rPr lang="ja-JP" altLang="en-US" sz="2000" dirty="0"/>
              <a:t>国民所得。</a:t>
            </a:r>
            <a:r>
              <a:rPr lang="en-US" altLang="ja-JP" sz="2000" dirty="0"/>
              <a:t>2020</a:t>
            </a:r>
            <a:r>
              <a:rPr lang="ja-JP" altLang="en-US" sz="2000" dirty="0"/>
              <a:t>（</a:t>
            </a:r>
            <a:r>
              <a:rPr lang="en-US" altLang="ja-JP" sz="2000" dirty="0"/>
              <a:t>R2)</a:t>
            </a:r>
            <a:r>
              <a:rPr lang="ja-JP" altLang="en-US" sz="2000" dirty="0"/>
              <a:t>年度</a:t>
            </a:r>
            <a:r>
              <a:rPr lang="en-US" altLang="ja-JP" sz="2000" dirty="0"/>
              <a:t>44.6</a:t>
            </a:r>
            <a:r>
              <a:rPr lang="ja-JP" altLang="en-US" sz="2000" dirty="0"/>
              <a:t>％（財政赤字込</a:t>
            </a:r>
            <a:r>
              <a:rPr lang="en-US" altLang="ja-JP" sz="2000" dirty="0"/>
              <a:t>49.9</a:t>
            </a:r>
            <a:r>
              <a:rPr lang="ja-JP" altLang="en-US" sz="2000" dirty="0"/>
              <a:t>％）。江戸時代の五公五民！批判⇒経済負担が大きい＝サービスにお金を掛けているとも解釈できる。社会保障には様々な経済効果（生産波及効果、雇用創出効果、所得再分配効果、地域格差是正効果、就労支援効果など）がある</a:t>
            </a:r>
            <a:endParaRPr lang="en-US" sz="2000"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第３節　国民負担率</a:t>
            </a:r>
            <a:br>
              <a:rPr lang="ja-JP" altLang="en-US" sz="2800" dirty="0"/>
            </a:br>
            <a:r>
              <a:rPr lang="ja-JP" altLang="en-US" sz="2800" dirty="0"/>
              <a:t>（１）国民負担率の定義、水準</a:t>
            </a:r>
            <a:br>
              <a:rPr lang="ja-JP" altLang="en-US" sz="2800" dirty="0"/>
            </a:br>
            <a:endParaRPr lang="ja-JP" altLang="en-US" sz="2800" dirty="0"/>
          </a:p>
        </p:txBody>
      </p:sp>
      <p:sp>
        <p:nvSpPr>
          <p:cNvPr id="430083" name="Rectangle 3"/>
          <p:cNvSpPr>
            <a:spLocks noGrp="1" noChangeArrowheads="1"/>
          </p:cNvSpPr>
          <p:nvPr>
            <p:ph type="body" idx="1"/>
          </p:nvPr>
        </p:nvSpPr>
        <p:spPr>
          <a:xfrm>
            <a:off x="196874" y="1772816"/>
            <a:ext cx="9199662" cy="4320480"/>
          </a:xfrm>
        </p:spPr>
        <p:txBody>
          <a:bodyPr/>
          <a:lstStyle/>
          <a:p>
            <a:pPr eaLnBrk="1" hangingPunct="1">
              <a:lnSpc>
                <a:spcPct val="90000"/>
              </a:lnSpc>
            </a:pPr>
            <a:r>
              <a:rPr lang="ja-JP" altLang="en-US" sz="2400" b="1" dirty="0">
                <a:latin typeface="+mn-ea"/>
                <a:cs typeface="ＭＳ 明朝" charset="-128"/>
              </a:rPr>
              <a:t>国民負担率；国民の税金や社会保険料などの支払いが所得に占める割合、</a:t>
            </a:r>
          </a:p>
          <a:p>
            <a:pPr eaLnBrk="1" hangingPunct="1">
              <a:lnSpc>
                <a:spcPct val="90000"/>
              </a:lnSpc>
            </a:pPr>
            <a:r>
              <a:rPr lang="ja-JP" altLang="en-US" sz="2400" b="1" dirty="0">
                <a:latin typeface="+mn-ea"/>
                <a:cs typeface="ＭＳ 明朝" charset="-128"/>
              </a:rPr>
              <a:t>（国税（所得税・消費税など）＋地方税（住民税など）＋社会保険料）</a:t>
            </a:r>
            <a:r>
              <a:rPr lang="en-US" altLang="ja-JP" sz="2400" b="1" dirty="0">
                <a:latin typeface="+mn-ea"/>
                <a:cs typeface="ＭＳ 明朝" charset="-128"/>
              </a:rPr>
              <a:t>÷</a:t>
            </a:r>
            <a:r>
              <a:rPr lang="ja-JP" altLang="en-US" sz="2400" b="1" dirty="0">
                <a:latin typeface="+mn-ea"/>
                <a:cs typeface="ＭＳ 明朝" charset="-128"/>
              </a:rPr>
              <a:t>国民所得</a:t>
            </a:r>
          </a:p>
          <a:p>
            <a:pPr eaLnBrk="1" hangingPunct="1">
              <a:lnSpc>
                <a:spcPct val="90000"/>
              </a:lnSpc>
            </a:pPr>
            <a:r>
              <a:rPr lang="ja-JP" altLang="en-US" sz="2400" b="1" dirty="0">
                <a:latin typeface="+mn-ea"/>
                <a:cs typeface="ＭＳ 明朝" charset="-128"/>
              </a:rPr>
              <a:t>毎年、財務省が公表している。</a:t>
            </a:r>
          </a:p>
          <a:p>
            <a:pPr eaLnBrk="1" hangingPunct="1">
              <a:lnSpc>
                <a:spcPct val="90000"/>
              </a:lnSpc>
            </a:pPr>
            <a:r>
              <a:rPr lang="ja-JP" altLang="en-US" sz="2400" b="1" dirty="0">
                <a:latin typeface="+mn-ea"/>
                <a:cs typeface="ＭＳ 明朝" charset="-128"/>
              </a:rPr>
              <a:t>公的費用をどれだけ負担しているか？、国民経済における公的負担の大きさ</a:t>
            </a:r>
            <a:endParaRPr lang="en-US" altLang="ja-JP" sz="2400" b="1" dirty="0">
              <a:latin typeface="+mn-ea"/>
              <a:cs typeface="ＭＳ 明朝" charset="-128"/>
            </a:endParaRPr>
          </a:p>
          <a:p>
            <a:pPr eaLnBrk="1" hangingPunct="1">
              <a:lnSpc>
                <a:spcPct val="90000"/>
              </a:lnSpc>
            </a:pPr>
            <a:r>
              <a:rPr lang="en-US" altLang="ja-JP" sz="2400" b="1" dirty="0">
                <a:latin typeface="+mn-ea"/>
                <a:cs typeface="ＭＳ 明朝" charset="-128"/>
              </a:rPr>
              <a:t>1970</a:t>
            </a:r>
            <a:r>
              <a:rPr lang="ja-JP" altLang="en-US" sz="2400" b="1" dirty="0">
                <a:latin typeface="+mn-ea"/>
                <a:cs typeface="ＭＳ 明朝" charset="-128"/>
              </a:rPr>
              <a:t>（</a:t>
            </a:r>
            <a:r>
              <a:rPr lang="en-US" altLang="ja-JP" sz="2400" b="1" dirty="0">
                <a:latin typeface="+mn-ea"/>
                <a:cs typeface="ＭＳ 明朝" charset="-128"/>
              </a:rPr>
              <a:t>S45)24.3</a:t>
            </a:r>
            <a:r>
              <a:rPr lang="ja-JP" altLang="en-US" sz="2400" b="1" dirty="0">
                <a:latin typeface="+mn-ea"/>
                <a:cs typeface="ＭＳ 明朝" charset="-128"/>
              </a:rPr>
              <a:t>％から上昇してきた。</a:t>
            </a:r>
          </a:p>
          <a:p>
            <a:pPr eaLnBrk="1" hangingPunct="1">
              <a:lnSpc>
                <a:spcPct val="90000"/>
              </a:lnSpc>
            </a:pPr>
            <a:r>
              <a:rPr lang="en-US" altLang="ja-JP" sz="2400" b="1" dirty="0">
                <a:latin typeface="+mn-ea"/>
                <a:cs typeface="ＭＳ 明朝" charset="-128"/>
              </a:rPr>
              <a:t>2020</a:t>
            </a:r>
            <a:r>
              <a:rPr lang="ja-JP" altLang="en-US" sz="2400" b="1" dirty="0">
                <a:latin typeface="+mn-ea"/>
                <a:cs typeface="ＭＳ 明朝" charset="-128"/>
              </a:rPr>
              <a:t>（</a:t>
            </a:r>
            <a:r>
              <a:rPr lang="en-US" altLang="ja-JP" sz="2400" b="1" dirty="0">
                <a:latin typeface="+mn-ea"/>
                <a:cs typeface="ＭＳ 明朝" charset="-128"/>
              </a:rPr>
              <a:t>R2)</a:t>
            </a:r>
            <a:r>
              <a:rPr lang="ja-JP" altLang="en-US" sz="2400" b="1" dirty="0">
                <a:latin typeface="+mn-ea"/>
                <a:cs typeface="ＭＳ 明朝" charset="-128"/>
              </a:rPr>
              <a:t>の国民負担率は</a:t>
            </a:r>
            <a:r>
              <a:rPr lang="en-US" altLang="ja-JP" sz="2400" b="1" dirty="0">
                <a:latin typeface="+mn-ea"/>
                <a:cs typeface="ＭＳ 明朝" charset="-128"/>
              </a:rPr>
              <a:t>44.6</a:t>
            </a:r>
            <a:r>
              <a:rPr lang="ja-JP" altLang="en-US" sz="2400" b="1" dirty="0">
                <a:latin typeface="+mn-ea"/>
                <a:cs typeface="ＭＳ 明朝" charset="-128"/>
              </a:rPr>
              <a:t>％（財政赤字込では</a:t>
            </a:r>
            <a:r>
              <a:rPr lang="en-US" altLang="ja-JP" sz="2400" b="1" dirty="0">
                <a:solidFill>
                  <a:srgbClr val="FF0000"/>
                </a:solidFill>
                <a:latin typeface="+mn-ea"/>
                <a:cs typeface="ＭＳ 明朝" charset="-128"/>
              </a:rPr>
              <a:t>49.9</a:t>
            </a:r>
            <a:r>
              <a:rPr lang="ja-JP" altLang="en-US" sz="2400" b="1" dirty="0">
                <a:latin typeface="+mn-ea"/>
                <a:cs typeface="ＭＳ 明朝" charset="-128"/>
              </a:rPr>
              <a:t>％）</a:t>
            </a:r>
          </a:p>
          <a:p>
            <a:pPr eaLnBrk="1" hangingPunct="1">
              <a:lnSpc>
                <a:spcPct val="90000"/>
              </a:lnSpc>
            </a:pPr>
            <a:r>
              <a:rPr lang="ja-JP" altLang="en-US" sz="2400" b="1" dirty="0">
                <a:latin typeface="+mn-ea"/>
                <a:cs typeface="ＭＳ 明朝" charset="-128"/>
              </a:rPr>
              <a:t>国税</a:t>
            </a:r>
            <a:r>
              <a:rPr lang="en-US" altLang="ja-JP" sz="2400" b="1" dirty="0">
                <a:latin typeface="+mn-ea"/>
                <a:cs typeface="ＭＳ 明朝" charset="-128"/>
              </a:rPr>
              <a:t>16.4</a:t>
            </a:r>
            <a:r>
              <a:rPr lang="ja-JP" altLang="en-US" sz="2400" b="1" dirty="0">
                <a:latin typeface="+mn-ea"/>
                <a:cs typeface="ＭＳ 明朝" charset="-128"/>
              </a:rPr>
              <a:t>％、地方税</a:t>
            </a:r>
            <a:r>
              <a:rPr lang="en-US" altLang="ja-JP" sz="2400" b="1" dirty="0">
                <a:latin typeface="+mn-ea"/>
                <a:cs typeface="ＭＳ 明朝" charset="-128"/>
              </a:rPr>
              <a:t>10.1</a:t>
            </a:r>
            <a:r>
              <a:rPr lang="ja-JP" altLang="en-US" sz="2400" b="1" dirty="0">
                <a:latin typeface="+mn-ea"/>
                <a:cs typeface="ＭＳ 明朝" charset="-128"/>
              </a:rPr>
              <a:t>％、社会保険料負担</a:t>
            </a:r>
            <a:r>
              <a:rPr lang="en-US" altLang="ja-JP" sz="2400" b="1" dirty="0">
                <a:latin typeface="+mn-ea"/>
                <a:cs typeface="ＭＳ 明朝" charset="-128"/>
              </a:rPr>
              <a:t>18.1</a:t>
            </a:r>
            <a:r>
              <a:rPr lang="ja-JP" altLang="en-US" sz="2400" b="1" dirty="0">
                <a:latin typeface="+mn-ea"/>
                <a:cs typeface="ＭＳ 明朝" charset="-128"/>
              </a:rPr>
              <a:t>％</a:t>
            </a:r>
          </a:p>
          <a:p>
            <a:pPr eaLnBrk="1" hangingPunct="1">
              <a:lnSpc>
                <a:spcPct val="90000"/>
              </a:lnSpc>
            </a:pPr>
            <a:r>
              <a:rPr lang="ja-JP" altLang="en-US" sz="2400" b="1" dirty="0">
                <a:latin typeface="+mn-ea"/>
                <a:cs typeface="ＭＳ 明朝" charset="-128"/>
              </a:rPr>
              <a:t>潜在的な国民負担率：財政赤字込では比率はさらに高い。</a:t>
            </a: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図</a:t>
            </a:r>
            <a:r>
              <a:rPr lang="en-US" altLang="ja-JP" sz="2800" dirty="0"/>
              <a:t>3</a:t>
            </a:r>
            <a:r>
              <a:rPr lang="ja-JP" altLang="en-US" sz="2800" dirty="0"/>
              <a:t>－５　国民負担率の推移①</a:t>
            </a:r>
            <a:br>
              <a:rPr lang="ja-JP" altLang="en-US"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出典：財務省　「負担率に関する資料」　２０２３／５月時点　。</a:t>
            </a:r>
            <a:endParaRPr lang="en-US" altLang="ja-JP" sz="2000" dirty="0">
              <a:solidFill>
                <a:srgbClr val="FF0000"/>
              </a:solidFill>
            </a:endParaRPr>
          </a:p>
        </p:txBody>
      </p:sp>
      <p:pic>
        <p:nvPicPr>
          <p:cNvPr id="2" name="図 1" descr="グラフ, ヒストグラム&#10;&#10;自動的に生成された説明">
            <a:extLst>
              <a:ext uri="{FF2B5EF4-FFF2-40B4-BE49-F238E27FC236}">
                <a16:creationId xmlns:a16="http://schemas.microsoft.com/office/drawing/2014/main" id="{02BE8B20-8765-EF5B-443C-C7D9CED95591}"/>
              </a:ext>
            </a:extLst>
          </p:cNvPr>
          <p:cNvPicPr>
            <a:picLocks noChangeAspect="1"/>
          </p:cNvPicPr>
          <p:nvPr/>
        </p:nvPicPr>
        <p:blipFill>
          <a:blip r:embed="rId5"/>
          <a:stretch>
            <a:fillRect/>
          </a:stretch>
        </p:blipFill>
        <p:spPr>
          <a:xfrm>
            <a:off x="539552" y="1199094"/>
            <a:ext cx="7416824" cy="5098584"/>
          </a:xfrm>
          <a:prstGeom prst="rect">
            <a:avLst/>
          </a:prstGeom>
        </p:spPr>
      </p:pic>
    </p:spTree>
    <p:extLst>
      <p:ext uri="{BB962C8B-B14F-4D97-AF65-F5344CB8AC3E}">
        <p14:creationId xmlns:p14="http://schemas.microsoft.com/office/powerpoint/2010/main" val="32592771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図</a:t>
            </a:r>
            <a:r>
              <a:rPr lang="en-US" altLang="ja-JP" sz="2800" dirty="0"/>
              <a:t>3</a:t>
            </a:r>
            <a:r>
              <a:rPr lang="ja-JP" altLang="en-US" sz="2800" dirty="0"/>
              <a:t>－５　国民負担率の推移②</a:t>
            </a:r>
            <a:br>
              <a:rPr lang="ja-JP" altLang="en-US"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400110"/>
          </a:xfrm>
          <a:prstGeom prst="rect">
            <a:avLst/>
          </a:prstGeom>
          <a:solidFill>
            <a:schemeClr val="bg1"/>
          </a:solidFill>
        </p:spPr>
        <p:txBody>
          <a:bodyPr wrap="square" rtlCol="0">
            <a:spAutoFit/>
          </a:bodyPr>
          <a:lstStyle/>
          <a:p>
            <a:r>
              <a:rPr lang="ja-JP" altLang="en-US" sz="2000" dirty="0">
                <a:solidFill>
                  <a:srgbClr val="FF0000"/>
                </a:solidFill>
                <a:hlinkClick r:id="rId4"/>
              </a:rPr>
              <a:t>出典：財務省　「負担率に関する資料」　２０２３／５月時点　。</a:t>
            </a:r>
            <a:endParaRPr lang="en-US" altLang="ja-JP" sz="2000" dirty="0">
              <a:solidFill>
                <a:srgbClr val="FF0000"/>
              </a:solidFill>
            </a:endParaRPr>
          </a:p>
        </p:txBody>
      </p:sp>
      <p:pic>
        <p:nvPicPr>
          <p:cNvPr id="4" name="図 3" descr="グラフ&#10;&#10;自動的に生成された説明">
            <a:extLst>
              <a:ext uri="{FF2B5EF4-FFF2-40B4-BE49-F238E27FC236}">
                <a16:creationId xmlns:a16="http://schemas.microsoft.com/office/drawing/2014/main" id="{15F815AE-230F-39AF-7D6B-57B4188465AF}"/>
              </a:ext>
            </a:extLst>
          </p:cNvPr>
          <p:cNvPicPr>
            <a:picLocks noChangeAspect="1"/>
          </p:cNvPicPr>
          <p:nvPr/>
        </p:nvPicPr>
        <p:blipFill>
          <a:blip r:embed="rId5"/>
          <a:stretch>
            <a:fillRect/>
          </a:stretch>
        </p:blipFill>
        <p:spPr>
          <a:xfrm>
            <a:off x="683568" y="1454637"/>
            <a:ext cx="6624736" cy="4762372"/>
          </a:xfrm>
          <a:prstGeom prst="rect">
            <a:avLst/>
          </a:prstGeom>
        </p:spPr>
      </p:pic>
    </p:spTree>
    <p:extLst>
      <p:ext uri="{BB962C8B-B14F-4D97-AF65-F5344CB8AC3E}">
        <p14:creationId xmlns:p14="http://schemas.microsoft.com/office/powerpoint/2010/main" val="3301150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国民負担率の国際比較③　</a:t>
            </a:r>
            <a:br>
              <a:rPr lang="ja-JP" altLang="en-US"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251520" y="6093296"/>
            <a:ext cx="8692938" cy="400110"/>
          </a:xfrm>
          <a:prstGeom prst="rect">
            <a:avLst/>
          </a:prstGeom>
          <a:solidFill>
            <a:schemeClr val="bg1"/>
          </a:solidFill>
        </p:spPr>
        <p:txBody>
          <a:bodyPr wrap="square" rtlCol="0">
            <a:spAutoFit/>
          </a:bodyPr>
          <a:lstStyle/>
          <a:p>
            <a:r>
              <a:rPr lang="ja-JP" altLang="en-US" sz="2000" dirty="0">
                <a:solidFill>
                  <a:srgbClr val="FF0000"/>
                </a:solidFill>
              </a:rPr>
              <a:t>日本の国民負担率は米国よりは高いが、英国、ドイツ、スウェーデンより、低い。</a:t>
            </a:r>
            <a:endParaRPr lang="en-US" altLang="ja-JP" sz="2000" dirty="0">
              <a:solidFill>
                <a:srgbClr val="FF0000"/>
              </a:solidFill>
            </a:endParaRPr>
          </a:p>
        </p:txBody>
      </p:sp>
      <p:pic>
        <p:nvPicPr>
          <p:cNvPr id="4" name="図 3" descr="グラフ&#10;&#10;自動的に生成された説明">
            <a:extLst>
              <a:ext uri="{FF2B5EF4-FFF2-40B4-BE49-F238E27FC236}">
                <a16:creationId xmlns:a16="http://schemas.microsoft.com/office/drawing/2014/main" id="{61F283F4-B2AE-8960-8003-CAF236D93686}"/>
              </a:ext>
            </a:extLst>
          </p:cNvPr>
          <p:cNvPicPr>
            <a:picLocks noChangeAspect="1"/>
          </p:cNvPicPr>
          <p:nvPr/>
        </p:nvPicPr>
        <p:blipFill>
          <a:blip r:embed="rId4"/>
          <a:stretch>
            <a:fillRect/>
          </a:stretch>
        </p:blipFill>
        <p:spPr>
          <a:xfrm>
            <a:off x="451062" y="1196752"/>
            <a:ext cx="7164796" cy="4989604"/>
          </a:xfrm>
          <a:prstGeom prst="rect">
            <a:avLst/>
          </a:prstGeom>
        </p:spPr>
      </p:pic>
    </p:spTree>
    <p:extLst>
      <p:ext uri="{BB962C8B-B14F-4D97-AF65-F5344CB8AC3E}">
        <p14:creationId xmlns:p14="http://schemas.microsoft.com/office/powerpoint/2010/main" val="10358585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251520" y="263661"/>
            <a:ext cx="7704856" cy="1160475"/>
          </a:xfrm>
        </p:spPr>
        <p:txBody>
          <a:bodyPr anchor="ctr"/>
          <a:lstStyle/>
          <a:p>
            <a:pPr algn="ctr" eaLnBrk="1" hangingPunct="1">
              <a:lnSpc>
                <a:spcPct val="90000"/>
              </a:lnSpc>
            </a:pPr>
            <a:br>
              <a:rPr lang="ja-JP" altLang="en-US" sz="2800" dirty="0"/>
            </a:br>
            <a:r>
              <a:rPr lang="ja-JP" altLang="en-US" sz="2800" dirty="0"/>
              <a:t>国民負担率の国際比較　④　</a:t>
            </a:r>
            <a:br>
              <a:rPr lang="ja-JP" altLang="en-US" sz="2800" dirty="0"/>
            </a:br>
            <a:endParaRPr lang="ja-JP" altLang="en-US" sz="2800" dirty="0"/>
          </a:p>
        </p:txBody>
      </p:sp>
      <p:sp>
        <p:nvSpPr>
          <p:cNvPr id="3" name="テキスト ボックス 2">
            <a:hlinkClick r:id="rId3"/>
            <a:extLst>
              <a:ext uri="{FF2B5EF4-FFF2-40B4-BE49-F238E27FC236}">
                <a16:creationId xmlns:a16="http://schemas.microsoft.com/office/drawing/2014/main" id="{F8EEB347-B109-BC0B-E665-68F55E29BE1E}"/>
              </a:ext>
            </a:extLst>
          </p:cNvPr>
          <p:cNvSpPr txBox="1"/>
          <p:nvPr/>
        </p:nvSpPr>
        <p:spPr>
          <a:xfrm>
            <a:off x="451062" y="6309320"/>
            <a:ext cx="8692938" cy="707886"/>
          </a:xfrm>
          <a:prstGeom prst="rect">
            <a:avLst/>
          </a:prstGeom>
          <a:solidFill>
            <a:schemeClr val="bg1"/>
          </a:solidFill>
        </p:spPr>
        <p:txBody>
          <a:bodyPr wrap="square" rtlCol="0">
            <a:spAutoFit/>
          </a:bodyPr>
          <a:lstStyle/>
          <a:p>
            <a:r>
              <a:rPr lang="ja-JP" altLang="en-US" sz="2000" dirty="0">
                <a:solidFill>
                  <a:srgbClr val="FF0000"/>
                </a:solidFill>
              </a:rPr>
              <a:t>日本の国民負担率は</a:t>
            </a:r>
            <a:r>
              <a:rPr lang="en-US" altLang="ja-JP" sz="2000" dirty="0">
                <a:solidFill>
                  <a:srgbClr val="FF0000"/>
                </a:solidFill>
              </a:rPr>
              <a:t>OECD</a:t>
            </a:r>
            <a:r>
              <a:rPr lang="ja-JP" altLang="en-US" sz="2000" dirty="0">
                <a:solidFill>
                  <a:srgbClr val="FF0000"/>
                </a:solidFill>
              </a:rPr>
              <a:t>３６カ国中では、２５位で低い方だが韓国・スイス・米国ほどではない。</a:t>
            </a:r>
            <a:endParaRPr lang="en-US" altLang="ja-JP" sz="2000" dirty="0">
              <a:solidFill>
                <a:srgbClr val="FF0000"/>
              </a:solidFill>
            </a:endParaRPr>
          </a:p>
        </p:txBody>
      </p:sp>
      <p:pic>
        <p:nvPicPr>
          <p:cNvPr id="2" name="図 1" descr="グラフ, 棒グラフ&#10;&#10;自動的に生成された説明">
            <a:extLst>
              <a:ext uri="{FF2B5EF4-FFF2-40B4-BE49-F238E27FC236}">
                <a16:creationId xmlns:a16="http://schemas.microsoft.com/office/drawing/2014/main" id="{2E171DD0-4F89-E242-F8CF-CCC00B63F7CB}"/>
              </a:ext>
            </a:extLst>
          </p:cNvPr>
          <p:cNvPicPr>
            <a:picLocks noChangeAspect="1"/>
          </p:cNvPicPr>
          <p:nvPr/>
        </p:nvPicPr>
        <p:blipFill>
          <a:blip r:embed="rId4"/>
          <a:stretch>
            <a:fillRect/>
          </a:stretch>
        </p:blipFill>
        <p:spPr>
          <a:xfrm>
            <a:off x="611560" y="1169866"/>
            <a:ext cx="7344816" cy="5050543"/>
          </a:xfrm>
          <a:prstGeom prst="rect">
            <a:avLst/>
          </a:prstGeom>
        </p:spPr>
      </p:pic>
    </p:spTree>
    <p:extLst>
      <p:ext uri="{BB962C8B-B14F-4D97-AF65-F5344CB8AC3E}">
        <p14:creationId xmlns:p14="http://schemas.microsoft.com/office/powerpoint/2010/main" val="29967259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611560" y="473780"/>
            <a:ext cx="7704856" cy="1160475"/>
          </a:xfrm>
        </p:spPr>
        <p:txBody>
          <a:bodyPr anchor="ctr"/>
          <a:lstStyle/>
          <a:p>
            <a:pPr algn="ctr" eaLnBrk="1" hangingPunct="1">
              <a:lnSpc>
                <a:spcPct val="90000"/>
              </a:lnSpc>
            </a:pPr>
            <a:br>
              <a:rPr lang="ja-JP" altLang="en-US" sz="2800" dirty="0"/>
            </a:br>
            <a:r>
              <a:rPr lang="ja-JP" altLang="en-US" sz="2800" dirty="0"/>
              <a:t>第３節　国民負担率</a:t>
            </a:r>
            <a:br>
              <a:rPr lang="ja-JP" altLang="en-US" sz="2800" dirty="0"/>
            </a:br>
            <a:r>
              <a:rPr lang="ja-JP" altLang="en-US" sz="2800" dirty="0"/>
              <a:t>（２）国民負担率の留意点</a:t>
            </a:r>
            <a:br>
              <a:rPr lang="ja-JP" altLang="en-US" sz="2800" dirty="0"/>
            </a:br>
            <a:endParaRPr lang="ja-JP" altLang="en-US" sz="2800" dirty="0"/>
          </a:p>
        </p:txBody>
      </p:sp>
      <p:sp>
        <p:nvSpPr>
          <p:cNvPr id="430083" name="Rectangle 3"/>
          <p:cNvSpPr>
            <a:spLocks noGrp="1" noChangeArrowheads="1"/>
          </p:cNvSpPr>
          <p:nvPr>
            <p:ph type="body" idx="1"/>
          </p:nvPr>
        </p:nvSpPr>
        <p:spPr>
          <a:xfrm>
            <a:off x="196874" y="1772816"/>
            <a:ext cx="9199662" cy="4320480"/>
          </a:xfrm>
        </p:spPr>
        <p:txBody>
          <a:bodyPr/>
          <a:lstStyle/>
          <a:p>
            <a:pPr eaLnBrk="1" hangingPunct="1">
              <a:lnSpc>
                <a:spcPct val="90000"/>
              </a:lnSpc>
            </a:pPr>
            <a:r>
              <a:rPr lang="ja-JP" altLang="en-US" sz="2400" b="1" dirty="0">
                <a:latin typeface="+mn-ea"/>
                <a:cs typeface="ＭＳ 明朝" charset="-128"/>
              </a:rPr>
              <a:t>国民負担率はあくまでも負担の指標である。</a:t>
            </a:r>
          </a:p>
          <a:p>
            <a:pPr eaLnBrk="1" hangingPunct="1">
              <a:lnSpc>
                <a:spcPct val="90000"/>
              </a:lnSpc>
            </a:pPr>
            <a:r>
              <a:rPr lang="ja-JP" altLang="en-US" sz="2400" b="1" dirty="0">
                <a:latin typeface="+mn-ea"/>
                <a:cs typeface="ＭＳ 明朝" charset="-128"/>
              </a:rPr>
              <a:t>＝社会保障サービスの大きさの指標ではない点に注意が必要。</a:t>
            </a:r>
          </a:p>
          <a:p>
            <a:pPr eaLnBrk="1" hangingPunct="1">
              <a:lnSpc>
                <a:spcPct val="90000"/>
              </a:lnSpc>
            </a:pPr>
            <a:r>
              <a:rPr lang="ja-JP" altLang="en-US" sz="2400" b="1" dirty="0">
                <a:latin typeface="+mn-ea"/>
                <a:cs typeface="ＭＳ 明朝" charset="-128"/>
              </a:rPr>
              <a:t>社会保障給付費の国民所得比＝どれだけ戻っているか？</a:t>
            </a:r>
          </a:p>
          <a:p>
            <a:pPr eaLnBrk="1" hangingPunct="1">
              <a:lnSpc>
                <a:spcPct val="90000"/>
              </a:lnSpc>
            </a:pPr>
            <a:r>
              <a:rPr lang="ja-JP" altLang="en-US" sz="2400" b="1" dirty="0">
                <a:latin typeface="+mn-ea"/>
                <a:cs typeface="ＭＳ 明朝" charset="-128"/>
              </a:rPr>
              <a:t>国民負担率</a:t>
            </a:r>
            <a:r>
              <a:rPr lang="en-US" altLang="ja-JP" sz="2400" b="1" dirty="0">
                <a:latin typeface="+mn-ea"/>
                <a:cs typeface="ＭＳ 明朝" charset="-128"/>
              </a:rPr>
              <a:t>40</a:t>
            </a:r>
            <a:r>
              <a:rPr lang="ja-JP" altLang="en-US" sz="2400" b="1" dirty="0">
                <a:latin typeface="+mn-ea"/>
                <a:cs typeface="ＭＳ 明朝" charset="-128"/>
              </a:rPr>
              <a:t>％に対し、社会保障給付費約</a:t>
            </a:r>
            <a:r>
              <a:rPr lang="en-US" altLang="ja-JP" sz="2400" b="1" dirty="0">
                <a:latin typeface="+mn-ea"/>
                <a:cs typeface="ＭＳ 明朝" charset="-128"/>
              </a:rPr>
              <a:t>30</a:t>
            </a:r>
            <a:r>
              <a:rPr lang="ja-JP" altLang="en-US" sz="2400" b="1" dirty="0">
                <a:latin typeface="+mn-ea"/>
                <a:cs typeface="ＭＳ 明朝" charset="-128"/>
              </a:rPr>
              <a:t>％。</a:t>
            </a:r>
            <a:r>
              <a:rPr lang="en-US" altLang="ja-JP" sz="2400" b="1" dirty="0">
                <a:latin typeface="+mn-ea"/>
                <a:cs typeface="ＭＳ 明朝" charset="-128"/>
              </a:rPr>
              <a:t>8</a:t>
            </a:r>
            <a:r>
              <a:rPr lang="ja-JP" altLang="en-US" sz="2400" b="1" dirty="0">
                <a:latin typeface="+mn-ea"/>
                <a:cs typeface="ＭＳ 明朝" charset="-128"/>
              </a:rPr>
              <a:t>割方戻っている！</a:t>
            </a:r>
          </a:p>
          <a:p>
            <a:pPr eaLnBrk="1" hangingPunct="1">
              <a:lnSpc>
                <a:spcPct val="90000"/>
              </a:lnSpc>
            </a:pPr>
            <a:r>
              <a:rPr lang="ja-JP" altLang="en-US" sz="2400" b="1" dirty="0">
                <a:latin typeface="+mn-ea"/>
                <a:cs typeface="ＭＳ 明朝" charset="-128"/>
              </a:rPr>
              <a:t>とも解釈できる。</a:t>
            </a:r>
          </a:p>
          <a:p>
            <a:pPr eaLnBrk="1" hangingPunct="1">
              <a:lnSpc>
                <a:spcPct val="90000"/>
              </a:lnSpc>
            </a:pPr>
            <a:r>
              <a:rPr lang="ja-JP" altLang="en-US" sz="2400" b="1" dirty="0">
                <a:latin typeface="+mn-ea"/>
                <a:cs typeface="ＭＳ 明朝" charset="-128"/>
              </a:rPr>
              <a:t>税と社会保険料負担は性質が異なるので合算するこちには問題がある</a:t>
            </a:r>
          </a:p>
          <a:p>
            <a:pPr eaLnBrk="1" hangingPunct="1">
              <a:lnSpc>
                <a:spcPct val="90000"/>
              </a:lnSpc>
            </a:pPr>
            <a:r>
              <a:rPr lang="ja-JP" altLang="en-US" sz="2400" b="1" dirty="0">
                <a:latin typeface="+mn-ea"/>
                <a:cs typeface="ＭＳ 明朝" charset="-128"/>
              </a:rPr>
              <a:t>国民負担率は財政負担率の一種だが、解釈は要注意。</a:t>
            </a: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202779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p:cNvSpPr>
            <a:spLocks noGrp="1" noChangeArrowheads="1"/>
          </p:cNvSpPr>
          <p:nvPr>
            <p:ph type="title"/>
          </p:nvPr>
        </p:nvSpPr>
        <p:spPr>
          <a:xfrm>
            <a:off x="467544" y="332656"/>
            <a:ext cx="7704856" cy="1160475"/>
          </a:xfrm>
        </p:spPr>
        <p:txBody>
          <a:bodyPr anchor="ctr"/>
          <a:lstStyle/>
          <a:p>
            <a:pPr algn="ctr" eaLnBrk="1" hangingPunct="1">
              <a:lnSpc>
                <a:spcPct val="90000"/>
              </a:lnSpc>
            </a:pPr>
            <a:br>
              <a:rPr lang="ja-JP" altLang="en-US" sz="2800" dirty="0"/>
            </a:br>
            <a:r>
              <a:rPr lang="ja-JP" altLang="en-US" sz="2800" dirty="0"/>
              <a:t>第１節　社会保障の財政</a:t>
            </a:r>
            <a:br>
              <a:rPr lang="ja-JP" altLang="en-US" sz="2800" dirty="0"/>
            </a:br>
            <a:r>
              <a:rPr lang="ja-JP" altLang="en-US" sz="2800" dirty="0"/>
              <a:t>（１）社会保障の財政を支える財源③</a:t>
            </a:r>
            <a:br>
              <a:rPr lang="ja-JP" altLang="en-US" sz="2800" dirty="0"/>
            </a:br>
            <a:endParaRPr lang="ja-JP" altLang="en-US" sz="2800" dirty="0"/>
          </a:p>
        </p:txBody>
      </p:sp>
      <p:sp>
        <p:nvSpPr>
          <p:cNvPr id="430083" name="Rectangle 3"/>
          <p:cNvSpPr>
            <a:spLocks noGrp="1" noChangeArrowheads="1"/>
          </p:cNvSpPr>
          <p:nvPr>
            <p:ph type="body" idx="1"/>
          </p:nvPr>
        </p:nvSpPr>
        <p:spPr>
          <a:xfrm>
            <a:off x="615900" y="1844824"/>
            <a:ext cx="7912199" cy="3816424"/>
          </a:xfrm>
        </p:spPr>
        <p:txBody>
          <a:bodyPr/>
          <a:lstStyle/>
          <a:p>
            <a:pPr eaLnBrk="1" hangingPunct="1">
              <a:lnSpc>
                <a:spcPct val="90000"/>
              </a:lnSpc>
            </a:pPr>
            <a:r>
              <a:rPr lang="ja-JP" altLang="en-US" sz="2400" b="1" dirty="0">
                <a:latin typeface="+mn-ea"/>
                <a:cs typeface="ＭＳ 明朝" charset="-128"/>
              </a:rPr>
              <a:t>社会保障財源の種類別構成比</a:t>
            </a:r>
          </a:p>
          <a:p>
            <a:pPr eaLnBrk="1" hangingPunct="1">
              <a:lnSpc>
                <a:spcPct val="90000"/>
              </a:lnSpc>
            </a:pPr>
            <a:r>
              <a:rPr lang="en-US" altLang="ja-JP" sz="2400" b="1" dirty="0">
                <a:latin typeface="+mn-ea"/>
                <a:cs typeface="ＭＳ 明朝" charset="-128"/>
              </a:rPr>
              <a:t>1960</a:t>
            </a:r>
            <a:r>
              <a:rPr lang="ja-JP" altLang="en-US" sz="2400" b="1" dirty="0">
                <a:latin typeface="+mn-ea"/>
                <a:cs typeface="ＭＳ 明朝" charset="-128"/>
              </a:rPr>
              <a:t>年から</a:t>
            </a:r>
            <a:r>
              <a:rPr lang="en-US" altLang="ja-JP" sz="2400" b="1" dirty="0">
                <a:latin typeface="+mn-ea"/>
                <a:cs typeface="ＭＳ 明朝" charset="-128"/>
              </a:rPr>
              <a:t>1998</a:t>
            </a:r>
            <a:r>
              <a:rPr lang="ja-JP" altLang="en-US" sz="2400" b="1" dirty="0">
                <a:latin typeface="+mn-ea"/>
                <a:cs typeface="ＭＳ 明朝" charset="-128"/>
              </a:rPr>
              <a:t>年頃までは、社会保険料</a:t>
            </a:r>
            <a:r>
              <a:rPr lang="en-US" altLang="ja-JP" sz="2400" b="1" dirty="0">
                <a:latin typeface="+mn-ea"/>
                <a:cs typeface="ＭＳ 明朝" charset="-128"/>
              </a:rPr>
              <a:t>60</a:t>
            </a:r>
            <a:r>
              <a:rPr lang="ja-JP" altLang="en-US" sz="2400" b="1" dirty="0">
                <a:latin typeface="+mn-ea"/>
                <a:cs typeface="ＭＳ 明朝" charset="-128"/>
              </a:rPr>
              <a:t>％、国庫</a:t>
            </a:r>
            <a:r>
              <a:rPr lang="en-US" altLang="ja-JP" sz="2400" b="1" dirty="0">
                <a:latin typeface="+mn-ea"/>
                <a:cs typeface="ＭＳ 明朝" charset="-128"/>
              </a:rPr>
              <a:t>30</a:t>
            </a:r>
            <a:r>
              <a:rPr lang="ja-JP" altLang="en-US" sz="2400" b="1" dirty="0">
                <a:latin typeface="+mn-ea"/>
                <a:cs typeface="ＭＳ 明朝" charset="-128"/>
              </a:rPr>
              <a:t>％、その他公費</a:t>
            </a:r>
            <a:r>
              <a:rPr lang="en-US" altLang="ja-JP" sz="2400" b="1" dirty="0">
                <a:latin typeface="+mn-ea"/>
                <a:cs typeface="ＭＳ 明朝" charset="-128"/>
              </a:rPr>
              <a:t>10</a:t>
            </a:r>
            <a:r>
              <a:rPr lang="ja-JP" altLang="en-US" sz="2400" b="1" dirty="0">
                <a:latin typeface="+mn-ea"/>
                <a:cs typeface="ＭＳ 明朝" charset="-128"/>
              </a:rPr>
              <a:t>％で安定していたが、</a:t>
            </a:r>
            <a:r>
              <a:rPr lang="en-US" altLang="ja-JP" sz="2400" b="1" dirty="0">
                <a:latin typeface="+mn-ea"/>
                <a:cs typeface="ＭＳ 明朝" charset="-128"/>
              </a:rPr>
              <a:t>2000</a:t>
            </a:r>
            <a:r>
              <a:rPr lang="ja-JP" altLang="en-US" sz="2400" b="1" dirty="0">
                <a:latin typeface="+mn-ea"/>
                <a:cs typeface="ＭＳ 明朝" charset="-128"/>
              </a:rPr>
              <a:t>年に入る頃から資産収入やその他による補填が目立つ。つまり、財源が不安定化しているといえる。</a:t>
            </a:r>
          </a:p>
          <a:p>
            <a:pPr eaLnBrk="1" hangingPunct="1">
              <a:lnSpc>
                <a:spcPct val="90000"/>
              </a:lnSpc>
            </a:pPr>
            <a:r>
              <a:rPr lang="ja-JP" altLang="en-US" sz="2400" b="1" dirty="0">
                <a:latin typeface="+mn-ea"/>
                <a:cs typeface="ＭＳ 明朝" charset="-128"/>
              </a:rPr>
              <a:t>公的年金制度等における積立金の規模は非常に大きく（</a:t>
            </a:r>
            <a:r>
              <a:rPr lang="en-US" altLang="ja-JP" sz="2400" b="1" dirty="0">
                <a:latin typeface="+mn-ea"/>
                <a:cs typeface="ＭＳ 明朝" charset="-128"/>
              </a:rPr>
              <a:t>2021</a:t>
            </a:r>
            <a:r>
              <a:rPr lang="ja-JP" altLang="en-US" sz="2400" b="1" dirty="0">
                <a:latin typeface="+mn-ea"/>
                <a:cs typeface="ＭＳ 明朝" charset="-128"/>
              </a:rPr>
              <a:t>年度　</a:t>
            </a:r>
            <a:r>
              <a:rPr lang="en-US" altLang="ja-JP" sz="2400" b="1" dirty="0">
                <a:latin typeface="+mn-ea"/>
                <a:cs typeface="ＭＳ 明朝" charset="-128"/>
              </a:rPr>
              <a:t>200</a:t>
            </a:r>
            <a:r>
              <a:rPr lang="ja-JP" altLang="en-US" sz="2400" b="1" dirty="0">
                <a:latin typeface="+mn-ea"/>
                <a:cs typeface="ＭＳ 明朝" charset="-128"/>
              </a:rPr>
              <a:t>兆円）、運用実績により変動する資産収入も重要な財源である。</a:t>
            </a:r>
          </a:p>
          <a:p>
            <a:pPr eaLnBrk="1" hangingPunct="1">
              <a:lnSpc>
                <a:spcPct val="90000"/>
              </a:lnSpc>
            </a:pPr>
            <a:r>
              <a:rPr lang="ja-JP" altLang="en-US" sz="2400" b="1" dirty="0">
                <a:latin typeface="+mn-ea"/>
                <a:cs typeface="ＭＳ 明朝" charset="-128"/>
              </a:rPr>
              <a:t>年金の積立金は内外の株式や公債で運用されるので変動が激しい。</a:t>
            </a:r>
          </a:p>
          <a:p>
            <a:pPr eaLnBrk="1" hangingPunct="1">
              <a:lnSpc>
                <a:spcPct val="90000"/>
              </a:lnSpc>
            </a:pPr>
            <a:endParaRPr lang="en-US" altLang="ja-JP" sz="2400" b="1" dirty="0">
              <a:latin typeface="+mn-ea"/>
              <a:cs typeface="ＭＳ 明朝" charset="-128"/>
            </a:endParaRPr>
          </a:p>
          <a:p>
            <a:pPr marL="0" indent="0" eaLnBrk="1" hangingPunct="1">
              <a:lnSpc>
                <a:spcPct val="90000"/>
              </a:lnSpc>
              <a:buNone/>
            </a:pPr>
            <a:endParaRPr lang="ja-JP" altLang="en-US" sz="2400" b="1" dirty="0">
              <a:latin typeface="+mn-ea"/>
              <a:cs typeface="ＭＳ 明朝" charset="-128"/>
            </a:endParaRPr>
          </a:p>
        </p:txBody>
      </p:sp>
    </p:spTree>
    <p:extLst>
      <p:ext uri="{BB962C8B-B14F-4D97-AF65-F5344CB8AC3E}">
        <p14:creationId xmlns:p14="http://schemas.microsoft.com/office/powerpoint/2010/main" val="38154593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37855</TotalTime>
  <Words>1786</Words>
  <Application>Microsoft Office PowerPoint</Application>
  <PresentationFormat>画面に合わせる (4:3)</PresentationFormat>
  <Paragraphs>152</Paragraphs>
  <Slides>18</Slides>
  <Notes>18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ＭＳ 明朝</vt:lpstr>
      <vt:lpstr>Arial</vt:lpstr>
      <vt:lpstr>Century</vt:lpstr>
      <vt:lpstr>Wingdings</vt:lpstr>
      <vt:lpstr>Profile</vt:lpstr>
      <vt:lpstr>第10回【国民負担率と社会保障財政】 国民負担率の定義と水準、推移</vt:lpstr>
      <vt:lpstr>今日のお話</vt:lpstr>
      <vt:lpstr> 第３節　国民負担率 （１）国民負担率の定義、水準 </vt:lpstr>
      <vt:lpstr> 図3－５　国民負担率の推移① </vt:lpstr>
      <vt:lpstr> 図3－５　国民負担率の推移② </vt:lpstr>
      <vt:lpstr> 国民負担率の国際比較③　 </vt:lpstr>
      <vt:lpstr> 国民負担率の国際比較　④　 </vt:lpstr>
      <vt:lpstr> 第３節　国民負担率 （２）国民負担率の留意点 </vt:lpstr>
      <vt:lpstr> 第１節　社会保障の財政 （１）社会保障の財政を支える財源③ </vt:lpstr>
      <vt:lpstr> 第４節 社会保障と経済 （１）社会保障と国民経済 </vt:lpstr>
      <vt:lpstr>図3－6　国民経済(2018年度）と 社会保障の関係</vt:lpstr>
      <vt:lpstr> 第４節 社会保障と経済 （２）社会保障の経済効果 ①社会保障がもたらす様々な経済効果 </vt:lpstr>
      <vt:lpstr>図3－７　社会保障の経済効果（概念図）</vt:lpstr>
      <vt:lpstr>第４節 社会保障と経済 （２）社会保障の経済効果 ②社会保障の経済面での課題　</vt:lpstr>
      <vt:lpstr>第４節 社会保障と経済 （２）社会保障の経済効果 ②社会保障の経済面での課題</vt:lpstr>
      <vt:lpstr>リアクションペーパー＃10①</vt:lpstr>
      <vt:lpstr>リアクションペーパー＃10　②</vt:lpstr>
      <vt:lpstr>次週</vt:lpstr>
    </vt:vector>
  </TitlesOfParts>
  <Manager/>
  <Company>札幌市立 大学</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subject/>
  <dc:creator>札幌市立 大学</dc:creator>
  <cp:keywords/>
  <dc:description/>
  <cp:lastModifiedBy>俊彦 原</cp:lastModifiedBy>
  <cp:revision>735</cp:revision>
  <cp:lastPrinted>2023-05-25T07:33:06Z</cp:lastPrinted>
  <dcterms:created xsi:type="dcterms:W3CDTF">2016-04-06T06:30:45Z</dcterms:created>
  <dcterms:modified xsi:type="dcterms:W3CDTF">2024-06-20T06:56:47Z</dcterms:modified>
  <cp:category/>
</cp:coreProperties>
</file>