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5"/>
  </p:notesMasterIdLst>
  <p:handoutMasterIdLst>
    <p:handoutMasterId r:id="rId36"/>
  </p:handoutMasterIdLst>
  <p:sldIdLst>
    <p:sldId id="256" r:id="rId2"/>
    <p:sldId id="449" r:id="rId3"/>
    <p:sldId id="622" r:id="rId4"/>
    <p:sldId id="623" r:id="rId5"/>
    <p:sldId id="631" r:id="rId6"/>
    <p:sldId id="632" r:id="rId7"/>
    <p:sldId id="625" r:id="rId8"/>
    <p:sldId id="626" r:id="rId9"/>
    <p:sldId id="627" r:id="rId10"/>
    <p:sldId id="628" r:id="rId11"/>
    <p:sldId id="629" r:id="rId12"/>
    <p:sldId id="630" r:id="rId13"/>
    <p:sldId id="633" r:id="rId14"/>
    <p:sldId id="634" r:id="rId15"/>
    <p:sldId id="636" r:id="rId16"/>
    <p:sldId id="635" r:id="rId17"/>
    <p:sldId id="638" r:id="rId18"/>
    <p:sldId id="637" r:id="rId19"/>
    <p:sldId id="639" r:id="rId20"/>
    <p:sldId id="640" r:id="rId21"/>
    <p:sldId id="641" r:id="rId22"/>
    <p:sldId id="644" r:id="rId23"/>
    <p:sldId id="648" r:id="rId24"/>
    <p:sldId id="649" r:id="rId25"/>
    <p:sldId id="650" r:id="rId26"/>
    <p:sldId id="446" r:id="rId27"/>
    <p:sldId id="521" r:id="rId28"/>
    <p:sldId id="522" r:id="rId29"/>
    <p:sldId id="618" r:id="rId30"/>
    <p:sldId id="425" r:id="rId31"/>
    <p:sldId id="645" r:id="rId32"/>
    <p:sldId id="646" r:id="rId33"/>
    <p:sldId id="647" r:id="rId34"/>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p:cViewPr varScale="1">
        <p:scale>
          <a:sx n="71" d="100"/>
          <a:sy n="71" d="100"/>
        </p:scale>
        <p:origin x="12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30</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31</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62405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48107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go.jp/info/today/pdf/190.pdf"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ao.go.jp/wlb/towa/defini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ricoh.co.jp/magazines/workstyle/download/work-life-bal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icoh.co.jp/magazines/workstyle/download/work-life-balan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icoh.co.jp/magazines/workstyle/download/work-life-balance/"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stage.jst.go.jp/article/jsr1950/54/4/54_4_341/_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stage.jst.go.jp/article/jsr1950/54/4/54_4_341/_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lan-international.jp/social_issues/oshiete-social-inclus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as.go.jp/jp/seisaku/syakaihosyou/syutyukento/dai10/houshi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ity.fukushima-date.lg.jp/soshiki/11/44601.html#:~:text=%E7%94%B7%E5%A5%B3%E5%85%B1%E5%90%8C%E5%8F%82%E7%94%BB%E7%A4%BE%E4%BC%9A%E3%81%A8,%E3%81%A7%E3%81%8D%E3%82%8B%E7%A4%BE%E4%BC%9A%E3%80%8D%E3%81%AE%E3%81%93%E3%81%A8%E3%81%A7%E3%81%99%E3%80%8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ender.go.jp/about_danjo/law/kihon/9906kihonhou.html#anc_to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3568" y="332656"/>
            <a:ext cx="8279804" cy="2016224"/>
          </a:xfrm>
        </p:spPr>
        <p:txBody>
          <a:bodyPr anchor="ctr" anchorCtr="0"/>
          <a:lstStyle/>
          <a:p>
            <a:pPr marL="0" indent="0" eaLnBrk="1" hangingPunct="1">
              <a:lnSpc>
                <a:spcPct val="90000"/>
              </a:lnSpc>
              <a:buNone/>
            </a:pPr>
            <a:br>
              <a:rPr lang="en-US" altLang="ja-JP" sz="2800" dirty="0"/>
            </a:br>
            <a:br>
              <a:rPr lang="en-US" altLang="ja-JP" sz="2800" dirty="0"/>
            </a:br>
            <a:r>
              <a:rPr lang="ja-JP" altLang="en-US" sz="2800" dirty="0"/>
              <a:t>第</a:t>
            </a:r>
            <a:r>
              <a:rPr lang="en-US" altLang="ja-JP" sz="2800" dirty="0"/>
              <a:t>13</a:t>
            </a:r>
            <a:r>
              <a:rPr lang="ja-JP" altLang="en-US" sz="2800" dirty="0"/>
              <a:t>回・第</a:t>
            </a:r>
            <a:r>
              <a:rPr lang="en-US" altLang="ja-JP" sz="2800" dirty="0"/>
              <a:t>15</a:t>
            </a:r>
            <a:r>
              <a:rPr lang="ja-JP" altLang="en-US" sz="2800" dirty="0"/>
              <a:t>回　 </a:t>
            </a:r>
            <a:br>
              <a:rPr lang="en-US" altLang="ja-JP" sz="2800" dirty="0"/>
            </a:br>
            <a:br>
              <a:rPr lang="ja-JP" altLang="en-US" sz="2800" dirty="0"/>
            </a:br>
            <a:r>
              <a:rPr lang="en-US" altLang="ja-JP" sz="2800" dirty="0"/>
              <a:t>【</a:t>
            </a:r>
            <a:r>
              <a:rPr lang="ja-JP" altLang="en-US" sz="2800" dirty="0"/>
              <a:t>社会変動と家族②</a:t>
            </a:r>
            <a:r>
              <a:rPr lang="en-US" altLang="ja-JP" sz="2800" dirty="0"/>
              <a:t>】</a:t>
            </a:r>
            <a:r>
              <a:rPr lang="ja-JP" altLang="en-US" sz="2800" dirty="0"/>
              <a:t>育児期の家族生活と職業生活</a:t>
            </a:r>
            <a:br>
              <a:rPr lang="ja-JP" altLang="en-US" sz="2800" dirty="0"/>
            </a:br>
            <a:r>
              <a:rPr lang="en-US" altLang="ja-JP" sz="2800" dirty="0"/>
              <a:t>【</a:t>
            </a:r>
            <a:r>
              <a:rPr lang="ja-JP" altLang="en-US" sz="2800" dirty="0"/>
              <a:t>これからの家族</a:t>
            </a:r>
            <a:r>
              <a:rPr lang="en-US" altLang="ja-JP" sz="2800" dirty="0"/>
              <a:t>】</a:t>
            </a:r>
            <a:r>
              <a:rPr lang="ja-JP" altLang="en-US" sz="2800" dirty="0"/>
              <a:t>　個人化と社会的包摂　</a:t>
            </a:r>
            <a:br>
              <a:rPr lang="ja-JP" altLang="en-US" sz="2800" dirty="0"/>
            </a:br>
            <a:r>
              <a:rPr lang="ja-JP" altLang="en-US" sz="2800" dirty="0"/>
              <a:t>★定期試験対策</a:t>
            </a:r>
            <a:br>
              <a:rPr lang="ja-JP" altLang="en-US" sz="2800" dirty="0"/>
            </a:b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７月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23</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13</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00―14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a:latin typeface="Century" panose="02040604050505020304" pitchFamily="18" charset="0"/>
                <a:ea typeface="ＭＳ 明朝" panose="02020609040205080304" pitchFamily="17" charset="-128"/>
                <a:cs typeface="Times New Roman" panose="02020603050405020304" pitchFamily="18" charset="0"/>
              </a:rPr>
              <a:t>30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400" dirty="0"/>
              <a:t>男女共同参画に関係する日本の現状についてのクイズ</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560016" y="1705487"/>
            <a:ext cx="4032448" cy="4392489"/>
          </a:xfrm>
        </p:spPr>
        <p:txBody>
          <a:bodyPr/>
          <a:lstStyle/>
          <a:p>
            <a:pPr marL="0" indent="0">
              <a:buNone/>
            </a:pPr>
            <a:r>
              <a:rPr lang="en-US" altLang="ja-JP" sz="2400" dirty="0"/>
              <a:t>【Q</a:t>
            </a:r>
            <a:r>
              <a:rPr lang="ja-JP" altLang="en-US" sz="2400" dirty="0"/>
              <a:t>３</a:t>
            </a:r>
            <a:r>
              <a:rPr lang="en-US" altLang="ja-JP" sz="2400" dirty="0"/>
              <a:t>】</a:t>
            </a:r>
            <a:r>
              <a:rPr lang="ja-JP" altLang="en-US" sz="2400" dirty="0"/>
              <a:t>　</a:t>
            </a:r>
            <a:r>
              <a:rPr lang="en-US" altLang="ja-JP" sz="2400" dirty="0"/>
              <a:t>2021</a:t>
            </a:r>
            <a:r>
              <a:rPr lang="ja-JP" altLang="en-US" sz="2400" dirty="0"/>
              <a:t>年の</a:t>
            </a:r>
            <a:r>
              <a:rPr lang="en-US" altLang="ja-JP" sz="2400" dirty="0"/>
              <a:t>6</a:t>
            </a:r>
            <a:r>
              <a:rPr lang="ja-JP" altLang="en-US" sz="2400" dirty="0"/>
              <a:t>歳未満の子を持つ世帯の妻の</a:t>
            </a:r>
            <a:r>
              <a:rPr lang="en-US" altLang="ja-JP" sz="2400" dirty="0"/>
              <a:t>1</a:t>
            </a:r>
            <a:r>
              <a:rPr lang="ja-JP" altLang="en-US" sz="2400" dirty="0"/>
              <a:t>日の家事関連時間は</a:t>
            </a:r>
            <a:r>
              <a:rPr lang="en-US" altLang="ja-JP" sz="2400" dirty="0"/>
              <a:t>7</a:t>
            </a:r>
            <a:r>
              <a:rPr lang="ja-JP" altLang="en-US" sz="2400" dirty="0"/>
              <a:t>時間</a:t>
            </a:r>
            <a:r>
              <a:rPr lang="en-US" altLang="ja-JP" sz="2400" dirty="0"/>
              <a:t>28</a:t>
            </a:r>
            <a:r>
              <a:rPr lang="ja-JP" altLang="en-US" sz="2400" dirty="0"/>
              <a:t>分です。</a:t>
            </a:r>
          </a:p>
          <a:p>
            <a:pPr marL="0" indent="0">
              <a:buNone/>
            </a:pPr>
            <a:r>
              <a:rPr lang="ja-JP" altLang="en-US" sz="2400" dirty="0"/>
              <a:t>夫の育児・家事関連時間はどのくらいでしょう？</a:t>
            </a:r>
            <a:endParaRPr lang="en-US" altLang="ja-JP" sz="2400" dirty="0"/>
          </a:p>
          <a:p>
            <a:pPr marL="0" indent="0">
              <a:buNone/>
            </a:pPr>
            <a:r>
              <a:rPr lang="en-US" altLang="ja-JP" sz="2400" dirty="0"/>
              <a:t>【</a:t>
            </a:r>
            <a:r>
              <a:rPr lang="ja-JP" altLang="en-US" sz="2400" dirty="0"/>
              <a:t>正解</a:t>
            </a:r>
            <a:r>
              <a:rPr lang="en-US" altLang="ja-JP" sz="2400" dirty="0"/>
              <a:t>】</a:t>
            </a:r>
            <a:r>
              <a:rPr lang="ja-JP" altLang="en-US" sz="2400" dirty="0"/>
              <a:t>　</a:t>
            </a:r>
            <a:r>
              <a:rPr lang="en-US" altLang="ja-JP" sz="2400" dirty="0"/>
              <a:t>1</a:t>
            </a:r>
            <a:r>
              <a:rPr lang="ja-JP" altLang="en-US" sz="2400" dirty="0"/>
              <a:t>時間</a:t>
            </a:r>
            <a:r>
              <a:rPr lang="en-US" altLang="ja-JP" sz="2400" dirty="0"/>
              <a:t>54</a:t>
            </a:r>
            <a:r>
              <a:rPr lang="ja-JP" altLang="en-US" sz="2400" dirty="0"/>
              <a:t>分</a:t>
            </a:r>
          </a:p>
          <a:p>
            <a:pPr marL="0" indent="0">
              <a:buNone/>
            </a:pPr>
            <a:r>
              <a:rPr lang="ja-JP" altLang="en-US" sz="2400" dirty="0"/>
              <a:t>　</a:t>
            </a:r>
            <a:r>
              <a:rPr lang="en-US" altLang="ja-JP" sz="2000" dirty="0"/>
              <a:t>2001</a:t>
            </a:r>
            <a:r>
              <a:rPr lang="ja-JP" altLang="en-US" sz="2000" dirty="0"/>
              <a:t>年から</a:t>
            </a:r>
            <a:r>
              <a:rPr lang="en-US" altLang="ja-JP" sz="2000" dirty="0"/>
              <a:t>2021</a:t>
            </a:r>
            <a:r>
              <a:rPr lang="ja-JP" altLang="en-US" sz="2000" dirty="0"/>
              <a:t>年の推移をみると、夫の家事関連時間は</a:t>
            </a:r>
            <a:r>
              <a:rPr lang="en-US" altLang="ja-JP" sz="2000" dirty="0"/>
              <a:t>1</a:t>
            </a:r>
            <a:r>
              <a:rPr lang="ja-JP" altLang="en-US" sz="2000" dirty="0"/>
              <a:t>時間</a:t>
            </a:r>
            <a:r>
              <a:rPr lang="en-US" altLang="ja-JP" sz="2000" dirty="0"/>
              <a:t>6</a:t>
            </a:r>
            <a:r>
              <a:rPr lang="ja-JP" altLang="en-US" sz="2000" dirty="0"/>
              <a:t>分増加、妻の家事関連時間は</a:t>
            </a:r>
            <a:r>
              <a:rPr lang="en-US" altLang="ja-JP" sz="2000" dirty="0"/>
              <a:t>13</a:t>
            </a:r>
            <a:r>
              <a:rPr lang="ja-JP" altLang="en-US" sz="2000" dirty="0"/>
              <a:t>分減少していますが、共働き世帯が増加している中でも、家事・育児等の負担は女性に偏っている状況です。　</a:t>
            </a:r>
            <a:endParaRPr lang="en-US" altLang="ja-JP" sz="2000" dirty="0"/>
          </a:p>
          <a:p>
            <a:pPr marL="0" indent="0">
              <a:buNone/>
            </a:pPr>
            <a:endParaRPr lang="en-US" sz="2400" dirty="0"/>
          </a:p>
        </p:txBody>
      </p:sp>
      <p:pic>
        <p:nvPicPr>
          <p:cNvPr id="6" name="図 5">
            <a:extLst>
              <a:ext uri="{FF2B5EF4-FFF2-40B4-BE49-F238E27FC236}">
                <a16:creationId xmlns:a16="http://schemas.microsoft.com/office/drawing/2014/main" id="{F661C42E-B8F9-06C8-41E3-ECAF0E12D724}"/>
              </a:ext>
            </a:extLst>
          </p:cNvPr>
          <p:cNvPicPr>
            <a:picLocks noChangeAspect="1"/>
          </p:cNvPicPr>
          <p:nvPr/>
        </p:nvPicPr>
        <p:blipFill>
          <a:blip r:embed="rId2"/>
          <a:stretch>
            <a:fillRect/>
          </a:stretch>
        </p:blipFill>
        <p:spPr>
          <a:xfrm>
            <a:off x="4644008" y="1705487"/>
            <a:ext cx="4298274" cy="2299577"/>
          </a:xfrm>
          <a:prstGeom prst="rect">
            <a:avLst/>
          </a:prstGeom>
        </p:spPr>
      </p:pic>
      <p:sp>
        <p:nvSpPr>
          <p:cNvPr id="8" name="テキスト ボックス 7">
            <a:extLst>
              <a:ext uri="{FF2B5EF4-FFF2-40B4-BE49-F238E27FC236}">
                <a16:creationId xmlns:a16="http://schemas.microsoft.com/office/drawing/2014/main" id="{1975075B-21BD-5371-242B-1BC717887AB4}"/>
              </a:ext>
            </a:extLst>
          </p:cNvPr>
          <p:cNvSpPr txBox="1"/>
          <p:nvPr/>
        </p:nvSpPr>
        <p:spPr>
          <a:xfrm>
            <a:off x="4788024" y="4149080"/>
            <a:ext cx="4248472" cy="1815882"/>
          </a:xfrm>
          <a:prstGeom prst="rect">
            <a:avLst/>
          </a:prstGeom>
          <a:solidFill>
            <a:schemeClr val="bg2"/>
          </a:solidFill>
        </p:spPr>
        <p:txBody>
          <a:bodyPr wrap="square" rtlCol="0">
            <a:spAutoFit/>
          </a:bodyPr>
          <a:lstStyle/>
          <a:p>
            <a:r>
              <a:rPr lang="ja-JP" altLang="en-US" sz="1600" dirty="0">
                <a:solidFill>
                  <a:srgbClr val="FF0000"/>
                </a:solidFill>
              </a:rPr>
              <a:t>★賃金格差（男性＞女性）や労働時間の長さ（男性＞女性）の影響が大きいのではないか？</a:t>
            </a:r>
            <a:endParaRPr lang="en-US" altLang="ja-JP" sz="1600" dirty="0">
              <a:solidFill>
                <a:srgbClr val="FF0000"/>
              </a:solidFill>
            </a:endParaRPr>
          </a:p>
          <a:p>
            <a:r>
              <a:rPr lang="ja-JP" altLang="en-US" sz="1600" dirty="0">
                <a:solidFill>
                  <a:srgbClr val="FF0000"/>
                </a:solidFill>
              </a:rPr>
              <a:t>★ただし、それらの影響を考慮しても、欧米に比べ、日本の夫の家事・育児関連時間が短いことは事実。</a:t>
            </a:r>
            <a:endParaRPr lang="en-US" altLang="ja-JP" sz="1600" dirty="0">
              <a:solidFill>
                <a:srgbClr val="FF0000"/>
              </a:solidFill>
            </a:endParaRPr>
          </a:p>
          <a:p>
            <a:r>
              <a:rPr lang="ja-JP" altLang="en-US" sz="1600" dirty="0">
                <a:solidFill>
                  <a:srgbClr val="FF0000"/>
                </a:solidFill>
              </a:rPr>
              <a:t>総務省統計局：令和３（</a:t>
            </a:r>
            <a:r>
              <a:rPr lang="en-US" altLang="ja-JP" sz="1600" dirty="0">
                <a:solidFill>
                  <a:srgbClr val="FF0000"/>
                </a:solidFill>
              </a:rPr>
              <a:t>2021</a:t>
            </a:r>
            <a:r>
              <a:rPr lang="ja-JP" altLang="en-US" sz="1600" dirty="0">
                <a:solidFill>
                  <a:srgbClr val="FF0000"/>
                </a:solidFill>
              </a:rPr>
              <a:t>）年社会生活基本調査　</a:t>
            </a:r>
            <a:endParaRPr lang="en-US" altLang="ja-JP" sz="1600" dirty="0">
              <a:solidFill>
                <a:srgbClr val="FF0000"/>
              </a:solidFill>
            </a:endParaRPr>
          </a:p>
        </p:txBody>
      </p:sp>
    </p:spTree>
    <p:extLst>
      <p:ext uri="{BB962C8B-B14F-4D97-AF65-F5344CB8AC3E}">
        <p14:creationId xmlns:p14="http://schemas.microsoft.com/office/powerpoint/2010/main" val="202486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中程度の精度で自動的に生成された説明">
            <a:extLst>
              <a:ext uri="{FF2B5EF4-FFF2-40B4-BE49-F238E27FC236}">
                <a16:creationId xmlns:a16="http://schemas.microsoft.com/office/drawing/2014/main" id="{20F23EA8-8C79-4AB9-AC51-4073F5E92A43}"/>
              </a:ext>
            </a:extLst>
          </p:cNvPr>
          <p:cNvPicPr>
            <a:picLocks noChangeAspect="1"/>
          </p:cNvPicPr>
          <p:nvPr/>
        </p:nvPicPr>
        <p:blipFill>
          <a:blip r:embed="rId2"/>
          <a:stretch>
            <a:fillRect/>
          </a:stretch>
        </p:blipFill>
        <p:spPr>
          <a:xfrm>
            <a:off x="251520" y="260648"/>
            <a:ext cx="8424936" cy="5404231"/>
          </a:xfrm>
          <a:prstGeom prst="rect">
            <a:avLst/>
          </a:prstGeom>
        </p:spPr>
      </p:pic>
      <p:sp>
        <p:nvSpPr>
          <p:cNvPr id="8" name="テキスト ボックス 7">
            <a:extLst>
              <a:ext uri="{FF2B5EF4-FFF2-40B4-BE49-F238E27FC236}">
                <a16:creationId xmlns:a16="http://schemas.microsoft.com/office/drawing/2014/main" id="{A08102ED-BAEE-954E-433E-6CAC7572F6B3}"/>
              </a:ext>
            </a:extLst>
          </p:cNvPr>
          <p:cNvSpPr txBox="1"/>
          <p:nvPr/>
        </p:nvSpPr>
        <p:spPr>
          <a:xfrm>
            <a:off x="467544" y="5644251"/>
            <a:ext cx="8280920" cy="1077218"/>
          </a:xfrm>
          <a:prstGeom prst="rect">
            <a:avLst/>
          </a:prstGeom>
          <a:solidFill>
            <a:schemeClr val="bg2"/>
          </a:solidFill>
        </p:spPr>
        <p:txBody>
          <a:bodyPr wrap="square" rtlCol="0">
            <a:spAutoFit/>
          </a:bodyPr>
          <a:lstStyle/>
          <a:p>
            <a:r>
              <a:rPr lang="ja-JP" altLang="en-US" sz="1600" dirty="0">
                <a:solidFill>
                  <a:srgbClr val="FF0000"/>
                </a:solidFill>
              </a:rPr>
              <a:t>★男性の家事・育児時間は年々増加してきたが、家事よりは育児時間の方が多い。保育の送迎・週末の外出など。</a:t>
            </a:r>
            <a:endParaRPr lang="en-US" altLang="ja-JP" sz="1600" dirty="0">
              <a:solidFill>
                <a:srgbClr val="FF0000"/>
              </a:solidFill>
            </a:endParaRPr>
          </a:p>
          <a:p>
            <a:r>
              <a:rPr lang="ja-JP" altLang="en-US" sz="1600" dirty="0">
                <a:solidFill>
                  <a:srgbClr val="FF0000"/>
                </a:solidFill>
              </a:rPr>
              <a:t>★女性の家事・育児時間は、あまり変化していないが、家事時間が減少する一方、育児時間が増加している。家事時間の減少は外部サービスの利用、その分が育児時間の増加に回った？</a:t>
            </a:r>
            <a:endParaRPr lang="en-US" altLang="ja-JP" sz="1600" dirty="0">
              <a:solidFill>
                <a:srgbClr val="FF0000"/>
              </a:solidFill>
            </a:endParaRPr>
          </a:p>
        </p:txBody>
      </p:sp>
      <p:sp>
        <p:nvSpPr>
          <p:cNvPr id="9" name="テキスト ボックス 8">
            <a:extLst>
              <a:ext uri="{FF2B5EF4-FFF2-40B4-BE49-F238E27FC236}">
                <a16:creationId xmlns:a16="http://schemas.microsoft.com/office/drawing/2014/main" id="{AD84BB18-6639-094B-5797-0B87919AA639}"/>
              </a:ext>
            </a:extLst>
          </p:cNvPr>
          <p:cNvSpPr txBox="1"/>
          <p:nvPr/>
        </p:nvSpPr>
        <p:spPr>
          <a:xfrm>
            <a:off x="1331640" y="2060848"/>
            <a:ext cx="2592288" cy="830997"/>
          </a:xfrm>
          <a:prstGeom prst="rect">
            <a:avLst/>
          </a:prstGeom>
          <a:noFill/>
        </p:spPr>
        <p:txBody>
          <a:bodyPr wrap="square" rtlCol="0">
            <a:spAutoFit/>
          </a:bodyPr>
          <a:lstStyle/>
          <a:p>
            <a:r>
              <a:rPr lang="ja-JP" altLang="en-US" dirty="0">
                <a:hlinkClick r:id="rId3"/>
              </a:rPr>
              <a:t>出典：統計 </a:t>
            </a:r>
            <a:r>
              <a:rPr lang="en-US" dirty="0">
                <a:hlinkClick r:id="rId3"/>
              </a:rPr>
              <a:t>Today No.190</a:t>
            </a:r>
            <a:endParaRPr lang="en-US" dirty="0"/>
          </a:p>
        </p:txBody>
      </p:sp>
    </p:spTree>
    <p:extLst>
      <p:ext uri="{BB962C8B-B14F-4D97-AF65-F5344CB8AC3E}">
        <p14:creationId xmlns:p14="http://schemas.microsoft.com/office/powerpoint/2010/main" val="281772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08102ED-BAEE-954E-433E-6CAC7572F6B3}"/>
              </a:ext>
            </a:extLst>
          </p:cNvPr>
          <p:cNvSpPr txBox="1"/>
          <p:nvPr/>
        </p:nvSpPr>
        <p:spPr>
          <a:xfrm>
            <a:off x="683568" y="5013176"/>
            <a:ext cx="8280920" cy="1077218"/>
          </a:xfrm>
          <a:prstGeom prst="rect">
            <a:avLst/>
          </a:prstGeom>
          <a:solidFill>
            <a:schemeClr val="bg2"/>
          </a:solidFill>
        </p:spPr>
        <p:txBody>
          <a:bodyPr wrap="square" rtlCol="0">
            <a:spAutoFit/>
          </a:bodyPr>
          <a:lstStyle/>
          <a:p>
            <a:r>
              <a:rPr lang="ja-JP" altLang="en-US" sz="1600" dirty="0">
                <a:solidFill>
                  <a:srgbClr val="FF0000"/>
                </a:solidFill>
              </a:rPr>
              <a:t>★夫の家事・育児時間は年々増加してきたが、共稼ぎ世帯の方が、専業主婦世帯より多い。</a:t>
            </a:r>
            <a:endParaRPr lang="en-US" altLang="ja-JP" sz="1600" dirty="0">
              <a:solidFill>
                <a:srgbClr val="FF0000"/>
              </a:solidFill>
            </a:endParaRPr>
          </a:p>
          <a:p>
            <a:r>
              <a:rPr lang="ja-JP" altLang="en-US" sz="1600" dirty="0">
                <a:solidFill>
                  <a:srgbClr val="FF0000"/>
                </a:solidFill>
              </a:rPr>
              <a:t>ただし、育児時間は専業主婦世帯の方が多い。</a:t>
            </a:r>
            <a:endParaRPr lang="en-US" altLang="ja-JP" sz="1600" dirty="0">
              <a:solidFill>
                <a:srgbClr val="FF0000"/>
              </a:solidFill>
            </a:endParaRPr>
          </a:p>
          <a:p>
            <a:r>
              <a:rPr lang="ja-JP" altLang="en-US" sz="1600" dirty="0">
                <a:solidFill>
                  <a:srgbClr val="FF0000"/>
                </a:solidFill>
              </a:rPr>
              <a:t>★妻の家事・育児時間は、専業主婦世帯がすべての項目で多い。ただし、家事については、</a:t>
            </a:r>
            <a:endParaRPr lang="en-US" altLang="ja-JP" sz="1600" dirty="0">
              <a:solidFill>
                <a:srgbClr val="FF0000"/>
              </a:solidFill>
            </a:endParaRPr>
          </a:p>
          <a:p>
            <a:r>
              <a:rPr lang="ja-JP" altLang="en-US" sz="1600" dirty="0">
                <a:solidFill>
                  <a:srgbClr val="FF0000"/>
                </a:solidFill>
              </a:rPr>
              <a:t>過去１０年ほどの間に、専業主婦・共稼ぎ世帯ともに減少傾向が見られる。</a:t>
            </a:r>
            <a:endParaRPr lang="en-US" altLang="ja-JP" sz="1600" dirty="0">
              <a:solidFill>
                <a:srgbClr val="FF0000"/>
              </a:solidFill>
            </a:endParaRPr>
          </a:p>
        </p:txBody>
      </p:sp>
      <p:pic>
        <p:nvPicPr>
          <p:cNvPr id="3" name="図 2" descr="文字と写真のスクリーンショット&#10;&#10;自動的に生成された説明">
            <a:extLst>
              <a:ext uri="{FF2B5EF4-FFF2-40B4-BE49-F238E27FC236}">
                <a16:creationId xmlns:a16="http://schemas.microsoft.com/office/drawing/2014/main" id="{FE323AAF-1C42-7382-2727-4A91C22E1FEC}"/>
              </a:ext>
            </a:extLst>
          </p:cNvPr>
          <p:cNvPicPr>
            <a:picLocks noChangeAspect="1"/>
          </p:cNvPicPr>
          <p:nvPr/>
        </p:nvPicPr>
        <p:blipFill>
          <a:blip r:embed="rId2"/>
          <a:stretch>
            <a:fillRect/>
          </a:stretch>
        </p:blipFill>
        <p:spPr>
          <a:xfrm>
            <a:off x="479659" y="519204"/>
            <a:ext cx="8383808" cy="4176464"/>
          </a:xfrm>
          <a:prstGeom prst="rect">
            <a:avLst/>
          </a:prstGeom>
        </p:spPr>
      </p:pic>
      <p:sp>
        <p:nvSpPr>
          <p:cNvPr id="4" name="テキスト ボックス 3">
            <a:extLst>
              <a:ext uri="{FF2B5EF4-FFF2-40B4-BE49-F238E27FC236}">
                <a16:creationId xmlns:a16="http://schemas.microsoft.com/office/drawing/2014/main" id="{8F353C1F-403C-0E4A-0C91-34BFF47F2BF2}"/>
              </a:ext>
            </a:extLst>
          </p:cNvPr>
          <p:cNvSpPr txBox="1"/>
          <p:nvPr/>
        </p:nvSpPr>
        <p:spPr>
          <a:xfrm>
            <a:off x="4572000" y="4464546"/>
            <a:ext cx="3825936" cy="462243"/>
          </a:xfrm>
          <a:prstGeom prst="rect">
            <a:avLst/>
          </a:prstGeom>
          <a:noFill/>
        </p:spPr>
        <p:txBody>
          <a:bodyPr wrap="square" rtlCol="0">
            <a:spAutoFit/>
          </a:bodyPr>
          <a:lstStyle/>
          <a:p>
            <a:r>
              <a:rPr lang="ja-JP" altLang="en-US" dirty="0"/>
              <a:t>出典：統計 </a:t>
            </a:r>
            <a:r>
              <a:rPr lang="en-US" dirty="0"/>
              <a:t>Today No.190</a:t>
            </a:r>
          </a:p>
        </p:txBody>
      </p:sp>
    </p:spTree>
    <p:extLst>
      <p:ext uri="{BB962C8B-B14F-4D97-AF65-F5344CB8AC3E}">
        <p14:creationId xmlns:p14="http://schemas.microsoft.com/office/powerpoint/2010/main" val="306668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sz="3600" dirty="0"/>
              <a:t>ワーク・ライフ・バランスってなに？</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467544" y="1700808"/>
            <a:ext cx="8280920" cy="4536504"/>
          </a:xfrm>
        </p:spPr>
        <p:txBody>
          <a:bodyPr/>
          <a:lstStyle/>
          <a:p>
            <a:r>
              <a:rPr lang="ja-JP" altLang="en-US" sz="2400" dirty="0"/>
              <a:t>ワーク・ライフ・バランス</a:t>
            </a:r>
            <a:r>
              <a:rPr lang="en-US" altLang="ja-JP" sz="2400" dirty="0"/>
              <a:t>(work‐life balance) :</a:t>
            </a:r>
            <a:r>
              <a:rPr lang="ja-JP" altLang="en-US" sz="2400" dirty="0"/>
              <a:t>「仕事と生活の調和」　</a:t>
            </a:r>
            <a:r>
              <a:rPr lang="ja-JP" altLang="en-US" sz="2000" dirty="0">
                <a:solidFill>
                  <a:srgbClr val="FF0000"/>
                </a:solidFill>
              </a:rPr>
              <a:t>＊もともと仕事も生活のうちでは？とツッコミたくなるが。</a:t>
            </a:r>
            <a:endParaRPr lang="en-US" altLang="ja-JP" sz="2000" dirty="0">
              <a:solidFill>
                <a:srgbClr val="FF0000"/>
              </a:solidFill>
            </a:endParaRPr>
          </a:p>
          <a:p>
            <a:r>
              <a:rPr lang="ja-JP" altLang="en-US" sz="2000" dirty="0"/>
              <a:t>もともとは過労死などの「働き過ぎ」をなくし、「仕事」と「それ以外の生活」のバランスが取れた、充実した人生を送ろうという考え方</a:t>
            </a:r>
            <a:endParaRPr lang="en-US" altLang="ja-JP" sz="2000" dirty="0">
              <a:solidFill>
                <a:srgbClr val="FF0000"/>
              </a:solidFill>
            </a:endParaRPr>
          </a:p>
          <a:p>
            <a:r>
              <a:rPr lang="ja-JP" altLang="en-US" sz="2400" dirty="0"/>
              <a:t>（</a:t>
            </a:r>
            <a:r>
              <a:rPr lang="ja-JP" altLang="en-US" sz="2400" dirty="0">
                <a:hlinkClick r:id="rId2"/>
              </a:rPr>
              <a:t>内閣府の定義</a:t>
            </a:r>
            <a:r>
              <a:rPr lang="ja-JP" altLang="en-US" sz="2400" dirty="0"/>
              <a:t>）　仕事と生活の調和が実現した社会とは：「国民一人ひとりがやりがいや充実感を感じながら働き、仕事上の責任を果たすとともに、家庭や地域生活などにおいても、子育て期、中高年期といった人生の各段階に応じて多様な生き方が選択・実現できる社会」 </a:t>
            </a:r>
            <a:endParaRPr lang="en-US" altLang="ja-JP" sz="2400" dirty="0"/>
          </a:p>
          <a:p>
            <a:pPr marL="0" indent="0">
              <a:buNone/>
            </a:pPr>
            <a:r>
              <a:rPr lang="ja-JP" altLang="en-US" sz="2000" dirty="0">
                <a:solidFill>
                  <a:srgbClr val="FF0000"/>
                </a:solidFill>
              </a:rPr>
              <a:t>★少子高齢・人口減少に対応し、すべての人（女性・高齢者・失業者・障害者など）の労働参加を促す「一億総活躍社会の実現」と表裏一体の関係？</a:t>
            </a:r>
            <a:endParaRPr lang="en-US" altLang="ja-JP" sz="20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292991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hlinkClick r:id="rId2"/>
              </a:rPr>
              <a:t>ワーク・ライフ・バランスの実現に向けた取組の推進</a:t>
            </a:r>
            <a:endParaRPr lang="en-US" sz="2800" dirty="0"/>
          </a:p>
        </p:txBody>
      </p:sp>
      <p:sp>
        <p:nvSpPr>
          <p:cNvPr id="5" name="コンテンツ プレースホルダー 4">
            <a:extLst>
              <a:ext uri="{FF2B5EF4-FFF2-40B4-BE49-F238E27FC236}">
                <a16:creationId xmlns:a16="http://schemas.microsoft.com/office/drawing/2014/main" id="{E65E894A-4BE3-CF43-B27F-B4277B996B1F}"/>
              </a:ext>
            </a:extLst>
          </p:cNvPr>
          <p:cNvSpPr>
            <a:spLocks noGrp="1"/>
          </p:cNvSpPr>
          <p:nvPr>
            <p:ph idx="1"/>
          </p:nvPr>
        </p:nvSpPr>
        <p:spPr>
          <a:xfrm>
            <a:off x="467544" y="1700808"/>
            <a:ext cx="8032354" cy="4394944"/>
          </a:xfrm>
        </p:spPr>
        <p:txBody>
          <a:bodyPr/>
          <a:lstStyle/>
          <a:p>
            <a:pPr marL="0" indent="0">
              <a:buNone/>
            </a:pPr>
            <a:r>
              <a:rPr lang="ja-JP" altLang="en-US" sz="2400" dirty="0"/>
              <a:t>仕事と生活の調和（ワーク・ライフ・バランス）憲章」と「仕事と生活の調和推進のための行動指針」（</a:t>
            </a:r>
            <a:r>
              <a:rPr lang="en-US" altLang="ja-JP" sz="2400" dirty="0"/>
              <a:t>2007</a:t>
            </a:r>
            <a:r>
              <a:rPr lang="ja-JP" altLang="en-US" sz="2400" dirty="0"/>
              <a:t>年</a:t>
            </a:r>
            <a:r>
              <a:rPr lang="en-US" altLang="ja-JP" sz="2400" dirty="0"/>
              <a:t>12</a:t>
            </a:r>
            <a:r>
              <a:rPr lang="ja-JP" altLang="en-US" sz="2400" dirty="0"/>
              <a:t>月策定）。</a:t>
            </a:r>
            <a:endParaRPr lang="en-US" sz="2400" dirty="0"/>
          </a:p>
        </p:txBody>
      </p:sp>
      <p:pic>
        <p:nvPicPr>
          <p:cNvPr id="9" name="図 8" descr="ダイアグラム&#10;&#10;自動的に生成された説明">
            <a:extLst>
              <a:ext uri="{FF2B5EF4-FFF2-40B4-BE49-F238E27FC236}">
                <a16:creationId xmlns:a16="http://schemas.microsoft.com/office/drawing/2014/main" id="{B7C0310E-BE57-CEB1-5C24-8682D62D9D6C}"/>
              </a:ext>
            </a:extLst>
          </p:cNvPr>
          <p:cNvPicPr>
            <a:picLocks noChangeAspect="1"/>
          </p:cNvPicPr>
          <p:nvPr/>
        </p:nvPicPr>
        <p:blipFill>
          <a:blip r:embed="rId3"/>
          <a:stretch>
            <a:fillRect/>
          </a:stretch>
        </p:blipFill>
        <p:spPr>
          <a:xfrm>
            <a:off x="827584" y="2564904"/>
            <a:ext cx="6984776" cy="3576674"/>
          </a:xfrm>
          <a:prstGeom prst="rect">
            <a:avLst/>
          </a:prstGeom>
        </p:spPr>
      </p:pic>
      <p:sp>
        <p:nvSpPr>
          <p:cNvPr id="3" name="テキスト ボックス 2">
            <a:extLst>
              <a:ext uri="{FF2B5EF4-FFF2-40B4-BE49-F238E27FC236}">
                <a16:creationId xmlns:a16="http://schemas.microsoft.com/office/drawing/2014/main" id="{3F8E3977-54E5-85E4-3F7D-6693538FCB13}"/>
              </a:ext>
            </a:extLst>
          </p:cNvPr>
          <p:cNvSpPr txBox="1"/>
          <p:nvPr/>
        </p:nvSpPr>
        <p:spPr>
          <a:xfrm>
            <a:off x="683568" y="6237312"/>
            <a:ext cx="7344816" cy="461665"/>
          </a:xfrm>
          <a:prstGeom prst="rect">
            <a:avLst/>
          </a:prstGeom>
          <a:noFill/>
        </p:spPr>
        <p:txBody>
          <a:bodyPr wrap="square" rtlCol="0">
            <a:spAutoFit/>
          </a:bodyPr>
          <a:lstStyle/>
          <a:p>
            <a:r>
              <a:rPr lang="en-US" altLang="ja-JP" dirty="0">
                <a:hlinkClick r:id="rId2"/>
              </a:rPr>
              <a:t>RIC0H</a:t>
            </a:r>
            <a:r>
              <a:rPr lang="ja-JP" altLang="en-US" dirty="0">
                <a:hlinkClick r:id="rId2"/>
              </a:rPr>
              <a:t>の</a:t>
            </a:r>
            <a:r>
              <a:rPr lang="en-US" altLang="ja-JP" dirty="0">
                <a:hlinkClick r:id="rId2"/>
              </a:rPr>
              <a:t>HP</a:t>
            </a:r>
            <a:r>
              <a:rPr lang="ja-JP" altLang="en-US" dirty="0">
                <a:hlinkClick r:id="rId2"/>
              </a:rPr>
              <a:t>：働き方改革ラボ</a:t>
            </a:r>
            <a:endParaRPr lang="en-US" dirty="0"/>
          </a:p>
        </p:txBody>
      </p:sp>
    </p:spTree>
    <p:extLst>
      <p:ext uri="{BB962C8B-B14F-4D97-AF65-F5344CB8AC3E}">
        <p14:creationId xmlns:p14="http://schemas.microsoft.com/office/powerpoint/2010/main" val="289379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t>ワーク・ライフ・バランスの実現に向けた取組の推進</a:t>
            </a:r>
            <a:endParaRPr lang="en-US" sz="2800" dirty="0"/>
          </a:p>
        </p:txBody>
      </p:sp>
      <p:sp>
        <p:nvSpPr>
          <p:cNvPr id="3" name="テキスト ボックス 2">
            <a:extLst>
              <a:ext uri="{FF2B5EF4-FFF2-40B4-BE49-F238E27FC236}">
                <a16:creationId xmlns:a16="http://schemas.microsoft.com/office/drawing/2014/main" id="{E1AD40EC-1F03-54E6-1D8B-6F8006F9B890}"/>
              </a:ext>
            </a:extLst>
          </p:cNvPr>
          <p:cNvSpPr txBox="1"/>
          <p:nvPr/>
        </p:nvSpPr>
        <p:spPr>
          <a:xfrm>
            <a:off x="683568" y="6082193"/>
            <a:ext cx="7344816" cy="461665"/>
          </a:xfrm>
          <a:prstGeom prst="rect">
            <a:avLst/>
          </a:prstGeom>
          <a:noFill/>
        </p:spPr>
        <p:txBody>
          <a:bodyPr wrap="square" rtlCol="0">
            <a:spAutoFit/>
          </a:bodyPr>
          <a:lstStyle/>
          <a:p>
            <a:r>
              <a:rPr lang="en-US" altLang="ja-JP" dirty="0">
                <a:hlinkClick r:id="rId2"/>
              </a:rPr>
              <a:t>RIC0H</a:t>
            </a:r>
            <a:r>
              <a:rPr lang="ja-JP" altLang="en-US" dirty="0">
                <a:hlinkClick r:id="rId2"/>
              </a:rPr>
              <a:t>の</a:t>
            </a:r>
            <a:r>
              <a:rPr lang="en-US" altLang="ja-JP" dirty="0">
                <a:hlinkClick r:id="rId2"/>
              </a:rPr>
              <a:t>HP</a:t>
            </a:r>
            <a:r>
              <a:rPr lang="ja-JP" altLang="en-US" dirty="0">
                <a:hlinkClick r:id="rId2"/>
              </a:rPr>
              <a:t>：働き方改革ラボ</a:t>
            </a:r>
            <a:endParaRPr lang="en-US" dirty="0"/>
          </a:p>
        </p:txBody>
      </p:sp>
      <p:pic>
        <p:nvPicPr>
          <p:cNvPr id="6" name="図 5">
            <a:extLst>
              <a:ext uri="{FF2B5EF4-FFF2-40B4-BE49-F238E27FC236}">
                <a16:creationId xmlns:a16="http://schemas.microsoft.com/office/drawing/2014/main" id="{F1121F9E-6BDB-B2DD-BC24-D6860E6F628E}"/>
              </a:ext>
            </a:extLst>
          </p:cNvPr>
          <p:cNvPicPr>
            <a:picLocks noChangeAspect="1"/>
          </p:cNvPicPr>
          <p:nvPr/>
        </p:nvPicPr>
        <p:blipFill>
          <a:blip r:embed="rId3"/>
          <a:stretch>
            <a:fillRect/>
          </a:stretch>
        </p:blipFill>
        <p:spPr>
          <a:xfrm>
            <a:off x="683568" y="1837037"/>
            <a:ext cx="7704856" cy="4333982"/>
          </a:xfrm>
          <a:prstGeom prst="rect">
            <a:avLst/>
          </a:prstGeom>
        </p:spPr>
      </p:pic>
    </p:spTree>
    <p:extLst>
      <p:ext uri="{BB962C8B-B14F-4D97-AF65-F5344CB8AC3E}">
        <p14:creationId xmlns:p14="http://schemas.microsoft.com/office/powerpoint/2010/main" val="2721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t>ワーク・ライフ・バランスの実現に向けた取組の推進</a:t>
            </a:r>
            <a:endParaRPr lang="en-US" sz="2800" dirty="0"/>
          </a:p>
        </p:txBody>
      </p:sp>
      <p:pic>
        <p:nvPicPr>
          <p:cNvPr id="4" name="図 3" descr="テーブル&#10;&#10;自動的に生成された説明">
            <a:extLst>
              <a:ext uri="{FF2B5EF4-FFF2-40B4-BE49-F238E27FC236}">
                <a16:creationId xmlns:a16="http://schemas.microsoft.com/office/drawing/2014/main" id="{15CFBF61-C748-6F06-E14A-7F377228613C}"/>
              </a:ext>
            </a:extLst>
          </p:cNvPr>
          <p:cNvPicPr>
            <a:picLocks noChangeAspect="1"/>
          </p:cNvPicPr>
          <p:nvPr/>
        </p:nvPicPr>
        <p:blipFill>
          <a:blip r:embed="rId2"/>
          <a:stretch>
            <a:fillRect/>
          </a:stretch>
        </p:blipFill>
        <p:spPr>
          <a:xfrm>
            <a:off x="567531" y="1700808"/>
            <a:ext cx="7316837" cy="4494098"/>
          </a:xfrm>
          <a:prstGeom prst="rect">
            <a:avLst/>
          </a:prstGeom>
        </p:spPr>
      </p:pic>
      <p:sp>
        <p:nvSpPr>
          <p:cNvPr id="3" name="テキスト ボックス 2">
            <a:extLst>
              <a:ext uri="{FF2B5EF4-FFF2-40B4-BE49-F238E27FC236}">
                <a16:creationId xmlns:a16="http://schemas.microsoft.com/office/drawing/2014/main" id="{E1AD40EC-1F03-54E6-1D8B-6F8006F9B890}"/>
              </a:ext>
            </a:extLst>
          </p:cNvPr>
          <p:cNvSpPr txBox="1"/>
          <p:nvPr/>
        </p:nvSpPr>
        <p:spPr>
          <a:xfrm>
            <a:off x="683568" y="6082193"/>
            <a:ext cx="7344816" cy="461665"/>
          </a:xfrm>
          <a:prstGeom prst="rect">
            <a:avLst/>
          </a:prstGeom>
          <a:noFill/>
        </p:spPr>
        <p:txBody>
          <a:bodyPr wrap="square" rtlCol="0">
            <a:spAutoFit/>
          </a:bodyPr>
          <a:lstStyle/>
          <a:p>
            <a:r>
              <a:rPr lang="en-US" altLang="ja-JP" dirty="0">
                <a:hlinkClick r:id="rId3"/>
              </a:rPr>
              <a:t>RIC0H</a:t>
            </a:r>
            <a:r>
              <a:rPr lang="ja-JP" altLang="en-US" dirty="0">
                <a:hlinkClick r:id="rId3"/>
              </a:rPr>
              <a:t>の</a:t>
            </a:r>
            <a:r>
              <a:rPr lang="en-US" altLang="ja-JP" dirty="0">
                <a:hlinkClick r:id="rId3"/>
              </a:rPr>
              <a:t>HP</a:t>
            </a:r>
            <a:r>
              <a:rPr lang="ja-JP" altLang="en-US" dirty="0">
                <a:hlinkClick r:id="rId3"/>
              </a:rPr>
              <a:t>：働き方改革ラボ</a:t>
            </a:r>
            <a:endParaRPr lang="en-US" dirty="0"/>
          </a:p>
        </p:txBody>
      </p:sp>
    </p:spTree>
    <p:extLst>
      <p:ext uri="{BB962C8B-B14F-4D97-AF65-F5344CB8AC3E}">
        <p14:creationId xmlns:p14="http://schemas.microsoft.com/office/powerpoint/2010/main" val="76464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ja-JP" altLang="en-US" sz="2000" dirty="0"/>
              <a:t>第</a:t>
            </a:r>
            <a:r>
              <a:rPr lang="en-US" altLang="ja-JP" sz="2000" dirty="0"/>
              <a:t>13</a:t>
            </a:r>
            <a:r>
              <a:rPr lang="ja-JP" altLang="en-US" sz="2000" dirty="0"/>
              <a:t>回</a:t>
            </a:r>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sz="3200" dirty="0">
                <a:solidFill>
                  <a:schemeClr val="tx1"/>
                </a:solidFill>
              </a:rPr>
              <a:t>育児期の家族生活と職業生活の未来？</a:t>
            </a:r>
            <a:endParaRPr lang="en-US" sz="2800" dirty="0">
              <a:solidFill>
                <a:schemeClr val="tx1"/>
              </a:solidFill>
            </a:endParaRPr>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395536" y="1772816"/>
            <a:ext cx="8008937" cy="4392488"/>
          </a:xfrm>
        </p:spPr>
        <p:txBody>
          <a:bodyPr/>
          <a:lstStyle/>
          <a:p>
            <a:pPr marL="0" indent="0">
              <a:buNone/>
            </a:pPr>
            <a:r>
              <a:rPr lang="ja-JP" altLang="en-US" sz="2400" dirty="0"/>
              <a:t>①</a:t>
            </a:r>
            <a:r>
              <a:rPr lang="zh-CN" altLang="en-US" sz="2400" dirty="0"/>
              <a:t>男女共同参画</a:t>
            </a:r>
            <a:r>
              <a:rPr lang="ja-JP" altLang="en-US" sz="2400" dirty="0"/>
              <a:t>社会の推進⇒「男性は仕事、女性は家庭」という考え方⇒ジェンダー平等的観点からの性別役割分業の否定⇒女性も男性も共に働き続け、家事・育児・介護を協力し合える環境づくりの推進</a:t>
            </a:r>
            <a:endParaRPr lang="en-US" altLang="ja-JP" sz="2400" dirty="0"/>
          </a:p>
          <a:p>
            <a:pPr marL="0" indent="0">
              <a:buNone/>
            </a:pPr>
            <a:r>
              <a:rPr lang="ja-JP" altLang="en-US" sz="2400" dirty="0"/>
              <a:t>②少子高齢・人口減少への対応⇒すべての人（女性・高齢者・失業者・障害者など）に労働参加を促す⇒ 「一億総活躍社会の実現」</a:t>
            </a:r>
            <a:endParaRPr lang="en-US" altLang="ja-JP" sz="2400" dirty="0"/>
          </a:p>
          <a:p>
            <a:pPr marL="0" indent="0">
              <a:buNone/>
            </a:pPr>
            <a:r>
              <a:rPr lang="ja-JP" altLang="en-US" sz="2400" dirty="0"/>
              <a:t>③育児期の家族生活：男女ともに「仕事と生活の調和（ワーク・ライフ・バランス）」を追求。</a:t>
            </a:r>
            <a:endParaRPr lang="en-US" altLang="ja-JP" sz="2400" dirty="0"/>
          </a:p>
          <a:p>
            <a:pPr marL="0" indent="0">
              <a:buNone/>
            </a:pPr>
            <a:r>
              <a:rPr lang="ja-JP" altLang="en-US" sz="2000" dirty="0">
                <a:solidFill>
                  <a:srgbClr val="FF0000"/>
                </a:solidFill>
              </a:rPr>
              <a:t>＊①と②の帰結として、家事・育児・介護の外部化／子育て費用の増加⇒男女ともに「仕事」優先となり③の実現は一部の人だけになるのでは？</a:t>
            </a:r>
            <a:endParaRPr lang="en-US" sz="2400" dirty="0"/>
          </a:p>
          <a:p>
            <a:pPr marL="0" indent="0">
              <a:buNone/>
            </a:pPr>
            <a:endParaRPr lang="en-US" altLang="ja-JP" sz="2400" dirty="0"/>
          </a:p>
          <a:p>
            <a:endParaRPr lang="en-US" sz="2400" dirty="0"/>
          </a:p>
        </p:txBody>
      </p:sp>
    </p:spTree>
    <p:extLst>
      <p:ext uri="{BB962C8B-B14F-4D97-AF65-F5344CB8AC3E}">
        <p14:creationId xmlns:p14="http://schemas.microsoft.com/office/powerpoint/2010/main" val="313523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332656"/>
            <a:ext cx="8008937" cy="1216025"/>
          </a:xfrm>
        </p:spPr>
        <p:txBody>
          <a:bodyPr tIns="180000" rIns="252000" anchor="t" anchorCtr="0"/>
          <a:lstStyle/>
          <a:p>
            <a:r>
              <a:rPr lang="ja-JP" altLang="en-US" sz="2000" dirty="0"/>
              <a:t>第</a:t>
            </a:r>
            <a:r>
              <a:rPr lang="en-US" altLang="ja-JP" sz="2000" dirty="0"/>
              <a:t>15</a:t>
            </a:r>
            <a:r>
              <a:rPr lang="ja-JP" altLang="en-US" sz="2000" dirty="0"/>
              <a:t>回</a:t>
            </a:r>
            <a:r>
              <a:rPr lang="en-US" altLang="ja-JP" sz="2000" dirty="0"/>
              <a:t>【</a:t>
            </a:r>
            <a:r>
              <a:rPr lang="ja-JP" altLang="en-US" sz="2000" dirty="0"/>
              <a:t>これからの家族</a:t>
            </a:r>
            <a:r>
              <a:rPr lang="en-US" altLang="ja-JP" sz="2000" dirty="0"/>
              <a:t>】</a:t>
            </a:r>
            <a:r>
              <a:rPr lang="ja-JP" altLang="en-US" sz="2000" dirty="0"/>
              <a:t>　個人化と社会的包摂</a:t>
            </a:r>
            <a:br>
              <a:rPr lang="en-US" altLang="ja-JP" sz="2000" dirty="0"/>
            </a:br>
            <a:r>
              <a:rPr lang="ja-JP" altLang="en-US" sz="4000" dirty="0"/>
              <a:t>家族の個人化</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501951" y="1689648"/>
            <a:ext cx="8352928" cy="4464496"/>
          </a:xfrm>
        </p:spPr>
        <p:txBody>
          <a:bodyPr/>
          <a:lstStyle/>
          <a:p>
            <a:r>
              <a:rPr lang="ja-JP" altLang="en-US" sz="2400" dirty="0"/>
              <a:t>近代社会における家族：選択不可能・解消困難な関係性⇒個人の自由を制限し</a:t>
            </a:r>
            <a:r>
              <a:rPr lang="en-US" altLang="ja-JP" sz="2400" dirty="0"/>
              <a:t>,</a:t>
            </a:r>
            <a:r>
              <a:rPr lang="ja-JP" altLang="en-US" sz="2400" dirty="0"/>
              <a:t>抑圧する という側面と個人に対し経済的</a:t>
            </a:r>
            <a:r>
              <a:rPr lang="en-US" altLang="ja-JP" sz="2400" dirty="0"/>
              <a:t>,</a:t>
            </a:r>
            <a:r>
              <a:rPr lang="ja-JP" altLang="en-US" sz="2400" dirty="0"/>
              <a:t>心理的安定性をもたらすものであった（山田</a:t>
            </a:r>
            <a:r>
              <a:rPr lang="en-US" altLang="zh-CN" sz="2400" dirty="0"/>
              <a:t>2004</a:t>
            </a:r>
            <a:r>
              <a:rPr lang="ja-JP" altLang="en-US" sz="2400" dirty="0"/>
              <a:t>）。</a:t>
            </a:r>
            <a:endParaRPr lang="en-US" altLang="ja-JP" sz="2400" dirty="0"/>
          </a:p>
          <a:p>
            <a:r>
              <a:rPr lang="ja-JP" altLang="en-US" sz="2400" dirty="0"/>
              <a:t>現代社会における家族：選択可能性の拡大＝個人化</a:t>
            </a:r>
            <a:endParaRPr lang="en-US" altLang="ja-JP" sz="2400" dirty="0"/>
          </a:p>
          <a:p>
            <a:pPr marL="0" indent="0">
              <a:buNone/>
            </a:pPr>
            <a:r>
              <a:rPr lang="ja-JP" altLang="en-US" sz="2400" dirty="0"/>
              <a:t>①家族の枠内での個人化：私事化（家規範からの解放）と個別化（家族構成員の行動の自由）</a:t>
            </a:r>
            <a:endParaRPr lang="en-US" altLang="ja-JP" sz="2400" dirty="0"/>
          </a:p>
          <a:p>
            <a:pPr marL="0" indent="0">
              <a:buNone/>
            </a:pPr>
            <a:r>
              <a:rPr lang="ja-JP" altLang="en-US" sz="2400" dirty="0"/>
              <a:t>②家族自体の個人化：「家族であること」 を選択する自由</a:t>
            </a:r>
            <a:r>
              <a:rPr lang="en-US" altLang="ja-JP" sz="2400" dirty="0"/>
              <a:t>,</a:t>
            </a:r>
            <a:r>
              <a:rPr lang="ja-JP" altLang="en-US" sz="2400" dirty="0"/>
              <a:t> 解消する自由 </a:t>
            </a:r>
            <a:r>
              <a:rPr lang="en-US" altLang="ja-JP" sz="2400" dirty="0"/>
              <a:t>(</a:t>
            </a:r>
            <a:r>
              <a:rPr lang="ja-JP" altLang="en-US" sz="2400" dirty="0"/>
              <a:t>未婚 </a:t>
            </a:r>
            <a:r>
              <a:rPr lang="en-US" altLang="ja-JP" sz="2400" dirty="0"/>
              <a:t>,</a:t>
            </a:r>
            <a:r>
              <a:rPr lang="ja-JP" altLang="en-US" sz="2400" dirty="0"/>
              <a:t>子どもをもたない夫婦</a:t>
            </a:r>
            <a:r>
              <a:rPr lang="en-US" altLang="ja-JP" sz="2400" dirty="0"/>
              <a:t>,</a:t>
            </a:r>
            <a:r>
              <a:rPr lang="ja-JP" altLang="en-US" sz="2400" dirty="0"/>
              <a:t>離婚の一般化</a:t>
            </a:r>
            <a:r>
              <a:rPr lang="en-US" altLang="ja-JP" sz="2400" dirty="0"/>
              <a:t>)</a:t>
            </a:r>
            <a:r>
              <a:rPr lang="ja-JP" altLang="en-US" sz="2400" dirty="0"/>
              <a:t>。</a:t>
            </a:r>
            <a:endParaRPr lang="en-US" altLang="ja-JP" sz="2400" dirty="0">
              <a:solidFill>
                <a:srgbClr val="FF0000"/>
              </a:solidFill>
            </a:endParaRPr>
          </a:p>
          <a:p>
            <a:pPr marL="0" indent="0">
              <a:buNone/>
            </a:pPr>
            <a:r>
              <a:rPr lang="ja-JP" altLang="en-US" sz="2400" dirty="0">
                <a:solidFill>
                  <a:srgbClr val="FF0000"/>
                </a:solidFill>
              </a:rPr>
              <a:t>★家族の個人化の進行は、選択の自由を行使できる者とできない者という格差の拡大・階層化をもたらす。</a:t>
            </a:r>
            <a:endParaRPr lang="en-US" sz="2400" dirty="0">
              <a:solidFill>
                <a:srgbClr val="FF0000"/>
              </a:solidFill>
            </a:endParaRPr>
          </a:p>
        </p:txBody>
      </p:sp>
      <p:sp>
        <p:nvSpPr>
          <p:cNvPr id="6" name="テキスト ボックス 5">
            <a:extLst>
              <a:ext uri="{FF2B5EF4-FFF2-40B4-BE49-F238E27FC236}">
                <a16:creationId xmlns:a16="http://schemas.microsoft.com/office/drawing/2014/main" id="{0254DEB4-BDCE-A4A6-D678-A359B072748D}"/>
              </a:ext>
            </a:extLst>
          </p:cNvPr>
          <p:cNvSpPr txBox="1"/>
          <p:nvPr/>
        </p:nvSpPr>
        <p:spPr>
          <a:xfrm>
            <a:off x="567531" y="6165304"/>
            <a:ext cx="7532861" cy="646331"/>
          </a:xfrm>
          <a:prstGeom prst="rect">
            <a:avLst/>
          </a:prstGeom>
          <a:noFill/>
        </p:spPr>
        <p:txBody>
          <a:bodyPr wrap="square" rtlCol="0">
            <a:spAutoFit/>
          </a:bodyPr>
          <a:lstStyle/>
          <a:p>
            <a:r>
              <a:rPr lang="ja-JP" altLang="en-US" sz="1800" dirty="0"/>
              <a:t>＊</a:t>
            </a:r>
            <a:r>
              <a:rPr lang="zh-CN" altLang="en-US" sz="1800" dirty="0">
                <a:hlinkClick r:id="rId2"/>
              </a:rPr>
              <a:t>山田昌弘</a:t>
            </a:r>
            <a:r>
              <a:rPr lang="ja-JP" altLang="en-US" sz="1800" dirty="0">
                <a:hlinkClick r:id="rId2"/>
              </a:rPr>
              <a:t>、「家族の個人化」　</a:t>
            </a:r>
            <a:r>
              <a:rPr lang="zh-CN" altLang="en-US" sz="1800" dirty="0">
                <a:hlinkClick r:id="rId2"/>
              </a:rPr>
              <a:t>社会学評論</a:t>
            </a:r>
            <a:r>
              <a:rPr lang="en-US" altLang="zh-CN" sz="1800" dirty="0">
                <a:hlinkClick r:id="rId2"/>
              </a:rPr>
              <a:t>54</a:t>
            </a:r>
            <a:r>
              <a:rPr lang="zh-CN" altLang="en-US" sz="1800" dirty="0">
                <a:hlinkClick r:id="rId2"/>
              </a:rPr>
              <a:t>巻</a:t>
            </a:r>
            <a:r>
              <a:rPr lang="en-US" altLang="zh-CN" sz="1800" dirty="0">
                <a:hlinkClick r:id="rId2"/>
              </a:rPr>
              <a:t>4</a:t>
            </a:r>
            <a:r>
              <a:rPr lang="zh-CN" altLang="en-US" sz="1800" dirty="0">
                <a:hlinkClick r:id="rId2"/>
              </a:rPr>
              <a:t>号</a:t>
            </a:r>
            <a:r>
              <a:rPr lang="en-US" altLang="zh-CN" sz="1800" dirty="0">
                <a:hlinkClick r:id="rId2"/>
              </a:rPr>
              <a:t>(</a:t>
            </a:r>
            <a:r>
              <a:rPr lang="zh-CN" altLang="en-US" sz="1800" dirty="0">
                <a:hlinkClick r:id="rId2"/>
              </a:rPr>
              <a:t>通号</a:t>
            </a:r>
            <a:r>
              <a:rPr lang="en-US" altLang="zh-CN" sz="1800" dirty="0">
                <a:hlinkClick r:id="rId2"/>
              </a:rPr>
              <a:t>216) 2004</a:t>
            </a:r>
            <a:r>
              <a:rPr lang="zh-CN" altLang="en-US" sz="1800" dirty="0">
                <a:hlinkClick r:id="rId2"/>
              </a:rPr>
              <a:t>年（</a:t>
            </a:r>
            <a:r>
              <a:rPr lang="en-US" altLang="zh-CN" sz="1800" dirty="0">
                <a:hlinkClick r:id="rId2"/>
              </a:rPr>
              <a:t>341-354</a:t>
            </a:r>
            <a:r>
              <a:rPr lang="zh-CN" altLang="en-US" sz="1800" dirty="0">
                <a:hlinkClick r:id="rId2"/>
              </a:rPr>
              <a:t>）</a:t>
            </a:r>
            <a:endParaRPr lang="en-US" sz="1800" dirty="0"/>
          </a:p>
        </p:txBody>
      </p:sp>
    </p:spTree>
    <p:extLst>
      <p:ext uri="{BB962C8B-B14F-4D97-AF65-F5344CB8AC3E}">
        <p14:creationId xmlns:p14="http://schemas.microsoft.com/office/powerpoint/2010/main" val="358203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332656"/>
            <a:ext cx="8008937" cy="1216025"/>
          </a:xfrm>
        </p:spPr>
        <p:txBody>
          <a:bodyPr tIns="180000" rIns="252000" anchor="t" anchorCtr="0"/>
          <a:lstStyle/>
          <a:p>
            <a:r>
              <a:rPr lang="ja-JP" altLang="en-US" sz="2000" dirty="0"/>
              <a:t>第</a:t>
            </a:r>
            <a:r>
              <a:rPr lang="en-US" altLang="ja-JP" sz="2000" dirty="0"/>
              <a:t>15</a:t>
            </a:r>
            <a:r>
              <a:rPr lang="ja-JP" altLang="en-US" sz="2000" dirty="0"/>
              <a:t>回</a:t>
            </a:r>
            <a:r>
              <a:rPr lang="en-US" altLang="ja-JP" sz="2000" dirty="0"/>
              <a:t>【</a:t>
            </a:r>
            <a:r>
              <a:rPr lang="ja-JP" altLang="en-US" sz="2000" dirty="0"/>
              <a:t>これからの家族</a:t>
            </a:r>
            <a:r>
              <a:rPr lang="en-US" altLang="ja-JP" sz="2000" dirty="0"/>
              <a:t>】</a:t>
            </a:r>
            <a:r>
              <a:rPr lang="ja-JP" altLang="en-US" sz="2000" dirty="0"/>
              <a:t>　個人化と社会的包摂</a:t>
            </a:r>
            <a:br>
              <a:rPr lang="en-US" altLang="ja-JP" sz="2000" dirty="0"/>
            </a:br>
            <a:r>
              <a:rPr lang="ja-JP" altLang="en-US" sz="4000" dirty="0"/>
              <a:t>家族の個人化</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501951" y="1689648"/>
            <a:ext cx="8352928" cy="4464496"/>
          </a:xfrm>
        </p:spPr>
        <p:txBody>
          <a:bodyPr/>
          <a:lstStyle/>
          <a:p>
            <a:r>
              <a:rPr lang="ja-JP" altLang="en-US" sz="2400" dirty="0"/>
              <a:t>近代社会における家族：選択不可能・解消困難な関係性⇒個人の自由を制限し</a:t>
            </a:r>
            <a:r>
              <a:rPr lang="en-US" altLang="ja-JP" sz="2400" dirty="0"/>
              <a:t>,</a:t>
            </a:r>
            <a:r>
              <a:rPr lang="ja-JP" altLang="en-US" sz="2400" dirty="0"/>
              <a:t>抑圧する という側面と個人に対し経済的</a:t>
            </a:r>
            <a:r>
              <a:rPr lang="en-US" altLang="ja-JP" sz="2400" dirty="0"/>
              <a:t>,</a:t>
            </a:r>
            <a:r>
              <a:rPr lang="ja-JP" altLang="en-US" sz="2400" dirty="0"/>
              <a:t>心理的安定性をもたらすものであった（山田</a:t>
            </a:r>
            <a:r>
              <a:rPr lang="en-US" altLang="zh-CN" sz="2400" dirty="0"/>
              <a:t>2004</a:t>
            </a:r>
            <a:r>
              <a:rPr lang="ja-JP" altLang="en-US" sz="2400" dirty="0"/>
              <a:t>）。</a:t>
            </a:r>
            <a:endParaRPr lang="en-US" altLang="ja-JP" sz="2400" dirty="0"/>
          </a:p>
          <a:p>
            <a:r>
              <a:rPr lang="ja-JP" altLang="en-US" sz="2400" dirty="0"/>
              <a:t>現代社会における家族：選択可能性の拡大＝個人化</a:t>
            </a:r>
            <a:endParaRPr lang="en-US" altLang="ja-JP" sz="2400" dirty="0"/>
          </a:p>
          <a:p>
            <a:pPr marL="0" indent="0">
              <a:buNone/>
            </a:pPr>
            <a:r>
              <a:rPr lang="ja-JP" altLang="en-US" sz="2400" dirty="0"/>
              <a:t>①家族の枠内での個人化：私事化（家規範からの解放）と個別化（家族構成員の行動の自由）</a:t>
            </a:r>
            <a:endParaRPr lang="en-US" altLang="ja-JP" sz="2400" dirty="0"/>
          </a:p>
          <a:p>
            <a:pPr marL="0" indent="0">
              <a:buNone/>
            </a:pPr>
            <a:r>
              <a:rPr lang="ja-JP" altLang="en-US" sz="2400" dirty="0"/>
              <a:t>②家族自体の個人化：「家族であること」 を選択する自由</a:t>
            </a:r>
            <a:r>
              <a:rPr lang="en-US" altLang="ja-JP" sz="2400" dirty="0"/>
              <a:t>,</a:t>
            </a:r>
            <a:r>
              <a:rPr lang="ja-JP" altLang="en-US" sz="2400" dirty="0"/>
              <a:t> 解消する自由 </a:t>
            </a:r>
            <a:r>
              <a:rPr lang="en-US" altLang="ja-JP" sz="2400" dirty="0"/>
              <a:t>(</a:t>
            </a:r>
            <a:r>
              <a:rPr lang="ja-JP" altLang="en-US" sz="2400" dirty="0"/>
              <a:t>未婚 </a:t>
            </a:r>
            <a:r>
              <a:rPr lang="en-US" altLang="ja-JP" sz="2400" dirty="0"/>
              <a:t>,</a:t>
            </a:r>
            <a:r>
              <a:rPr lang="ja-JP" altLang="en-US" sz="2400" dirty="0"/>
              <a:t>子どもをもたない夫婦</a:t>
            </a:r>
            <a:r>
              <a:rPr lang="en-US" altLang="ja-JP" sz="2400" dirty="0"/>
              <a:t>,</a:t>
            </a:r>
            <a:r>
              <a:rPr lang="ja-JP" altLang="en-US" sz="2400" dirty="0"/>
              <a:t>離婚の一般化</a:t>
            </a:r>
            <a:r>
              <a:rPr lang="en-US" altLang="ja-JP" sz="2400" dirty="0"/>
              <a:t>)</a:t>
            </a:r>
            <a:r>
              <a:rPr lang="ja-JP" altLang="en-US" sz="2400" dirty="0"/>
              <a:t>。</a:t>
            </a:r>
            <a:endParaRPr lang="en-US" altLang="ja-JP" sz="2400" dirty="0">
              <a:solidFill>
                <a:srgbClr val="FF0000"/>
              </a:solidFill>
            </a:endParaRPr>
          </a:p>
          <a:p>
            <a:pPr marL="0" indent="0">
              <a:buNone/>
            </a:pPr>
            <a:r>
              <a:rPr lang="ja-JP" altLang="en-US" sz="2400" dirty="0">
                <a:solidFill>
                  <a:srgbClr val="FF0000"/>
                </a:solidFill>
              </a:rPr>
              <a:t>★家族の個人化の進行は、選択の自由を行使できる者とできない者という格差の拡大・階層化をもたらす。</a:t>
            </a:r>
            <a:endParaRPr lang="en-US" sz="2400" dirty="0">
              <a:solidFill>
                <a:srgbClr val="FF0000"/>
              </a:solidFill>
            </a:endParaRPr>
          </a:p>
        </p:txBody>
      </p:sp>
      <p:sp>
        <p:nvSpPr>
          <p:cNvPr id="6" name="テキスト ボックス 5">
            <a:extLst>
              <a:ext uri="{FF2B5EF4-FFF2-40B4-BE49-F238E27FC236}">
                <a16:creationId xmlns:a16="http://schemas.microsoft.com/office/drawing/2014/main" id="{0254DEB4-BDCE-A4A6-D678-A359B072748D}"/>
              </a:ext>
            </a:extLst>
          </p:cNvPr>
          <p:cNvSpPr txBox="1"/>
          <p:nvPr/>
        </p:nvSpPr>
        <p:spPr>
          <a:xfrm>
            <a:off x="567531" y="6165304"/>
            <a:ext cx="7532861" cy="646331"/>
          </a:xfrm>
          <a:prstGeom prst="rect">
            <a:avLst/>
          </a:prstGeom>
          <a:noFill/>
        </p:spPr>
        <p:txBody>
          <a:bodyPr wrap="square" rtlCol="0">
            <a:spAutoFit/>
          </a:bodyPr>
          <a:lstStyle/>
          <a:p>
            <a:r>
              <a:rPr lang="ja-JP" altLang="en-US" sz="1800" dirty="0"/>
              <a:t>＊</a:t>
            </a:r>
            <a:r>
              <a:rPr lang="zh-CN" altLang="en-US" sz="1800" dirty="0">
                <a:hlinkClick r:id="rId2"/>
              </a:rPr>
              <a:t>山田昌弘</a:t>
            </a:r>
            <a:r>
              <a:rPr lang="ja-JP" altLang="en-US" sz="1800" dirty="0">
                <a:hlinkClick r:id="rId2"/>
              </a:rPr>
              <a:t>、「家族の個人化」　</a:t>
            </a:r>
            <a:r>
              <a:rPr lang="zh-CN" altLang="en-US" sz="1800" dirty="0">
                <a:hlinkClick r:id="rId2"/>
              </a:rPr>
              <a:t>社会学評論</a:t>
            </a:r>
            <a:r>
              <a:rPr lang="en-US" altLang="zh-CN" sz="1800" dirty="0">
                <a:hlinkClick r:id="rId2"/>
              </a:rPr>
              <a:t>54</a:t>
            </a:r>
            <a:r>
              <a:rPr lang="zh-CN" altLang="en-US" sz="1800" dirty="0">
                <a:hlinkClick r:id="rId2"/>
              </a:rPr>
              <a:t>巻</a:t>
            </a:r>
            <a:r>
              <a:rPr lang="en-US" altLang="zh-CN" sz="1800" dirty="0">
                <a:hlinkClick r:id="rId2"/>
              </a:rPr>
              <a:t>4</a:t>
            </a:r>
            <a:r>
              <a:rPr lang="zh-CN" altLang="en-US" sz="1800" dirty="0">
                <a:hlinkClick r:id="rId2"/>
              </a:rPr>
              <a:t>号</a:t>
            </a:r>
            <a:r>
              <a:rPr lang="en-US" altLang="zh-CN" sz="1800" dirty="0">
                <a:hlinkClick r:id="rId2"/>
              </a:rPr>
              <a:t>(</a:t>
            </a:r>
            <a:r>
              <a:rPr lang="zh-CN" altLang="en-US" sz="1800" dirty="0">
                <a:hlinkClick r:id="rId2"/>
              </a:rPr>
              <a:t>通号</a:t>
            </a:r>
            <a:r>
              <a:rPr lang="en-US" altLang="zh-CN" sz="1800" dirty="0">
                <a:hlinkClick r:id="rId2"/>
              </a:rPr>
              <a:t>216) 2004</a:t>
            </a:r>
            <a:r>
              <a:rPr lang="zh-CN" altLang="en-US" sz="1800" dirty="0">
                <a:hlinkClick r:id="rId2"/>
              </a:rPr>
              <a:t>年（</a:t>
            </a:r>
            <a:r>
              <a:rPr lang="en-US" altLang="zh-CN" sz="1800" dirty="0">
                <a:hlinkClick r:id="rId2"/>
              </a:rPr>
              <a:t>341-354</a:t>
            </a:r>
            <a:r>
              <a:rPr lang="zh-CN" altLang="en-US" sz="1800" dirty="0">
                <a:hlinkClick r:id="rId2"/>
              </a:rPr>
              <a:t>）</a:t>
            </a:r>
            <a:endParaRPr lang="en-US" sz="1800" dirty="0"/>
          </a:p>
        </p:txBody>
      </p:sp>
    </p:spTree>
    <p:extLst>
      <p:ext uri="{BB962C8B-B14F-4D97-AF65-F5344CB8AC3E}">
        <p14:creationId xmlns:p14="http://schemas.microsoft.com/office/powerpoint/2010/main" val="3042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13</a:t>
            </a:r>
            <a:r>
              <a:rPr lang="ja-JP" altLang="en-US" sz="4000" dirty="0"/>
              <a:t>回・第</a:t>
            </a:r>
            <a:r>
              <a:rPr lang="en-US" altLang="ja-JP" sz="4000" dirty="0"/>
              <a:t>15</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7"/>
            <a:ext cx="8001000" cy="4464497"/>
          </a:xfrm>
        </p:spPr>
        <p:txBody>
          <a:bodyPr/>
          <a:lstStyle/>
          <a:p>
            <a:pPr marL="0" indent="0" eaLnBrk="1" hangingPunct="1">
              <a:lnSpc>
                <a:spcPct val="90000"/>
              </a:lnSpc>
              <a:buNone/>
            </a:pPr>
            <a:r>
              <a:rPr lang="en-US" altLang="ja-JP" sz="2800" dirty="0"/>
              <a:t>【</a:t>
            </a:r>
            <a:r>
              <a:rPr lang="ja-JP" altLang="en-US" sz="2800" dirty="0"/>
              <a:t>社会変動と家族②</a:t>
            </a:r>
            <a:r>
              <a:rPr lang="en-US" altLang="ja-JP" sz="2800" dirty="0"/>
              <a:t>】</a:t>
            </a:r>
            <a:r>
              <a:rPr lang="ja-JP" altLang="en-US" sz="2800" dirty="0"/>
              <a:t>育児期の家族生活と職業生活</a:t>
            </a:r>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「男女共同参画社会」「ワーク・ライフ・バランス」について調べてみよう</a:t>
            </a:r>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この問題に対する政府・地方自治体の施策について調べてみよう。　　　　　　　　　　　　　　　　　　　　　　　　　　　　　　　　　　　　　　　　　　　</a:t>
            </a:r>
          </a:p>
          <a:p>
            <a:pPr marL="0" indent="0" eaLnBrk="1" hangingPunct="1">
              <a:lnSpc>
                <a:spcPct val="90000"/>
              </a:lnSpc>
              <a:buNone/>
            </a:pPr>
            <a:r>
              <a:rPr lang="ja-JP" altLang="en-US" sz="2800" dirty="0"/>
              <a:t>第</a:t>
            </a:r>
            <a:r>
              <a:rPr lang="en-US" altLang="ja-JP" sz="2800" dirty="0"/>
              <a:t>15</a:t>
            </a:r>
            <a:r>
              <a:rPr lang="ja-JP" altLang="en-US" sz="2800" dirty="0"/>
              <a:t>回</a:t>
            </a:r>
            <a:r>
              <a:rPr lang="en-US" altLang="ja-JP" sz="2800" dirty="0"/>
              <a:t>【</a:t>
            </a:r>
            <a:r>
              <a:rPr lang="ja-JP" altLang="en-US" sz="2800" dirty="0"/>
              <a:t>これからの家族</a:t>
            </a:r>
            <a:r>
              <a:rPr lang="en-US" altLang="ja-JP" sz="2800" dirty="0"/>
              <a:t>】</a:t>
            </a:r>
            <a:r>
              <a:rPr lang="ja-JP" altLang="en-US" sz="2800" dirty="0"/>
              <a:t>　個人化と社会的包摂　</a:t>
            </a:r>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「家族の未来」について、自分の考えをまとめてみよう。</a:t>
            </a:r>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自分自身のライフプランを作ってみよう</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332656"/>
            <a:ext cx="8008937" cy="1216025"/>
          </a:xfrm>
        </p:spPr>
        <p:txBody>
          <a:bodyPr tIns="180000" rIns="252000" anchor="t" anchorCtr="0"/>
          <a:lstStyle/>
          <a:p>
            <a:r>
              <a:rPr lang="ja-JP" altLang="en-US" sz="2000" dirty="0"/>
              <a:t>第</a:t>
            </a:r>
            <a:r>
              <a:rPr lang="en-US" altLang="ja-JP" sz="2000" dirty="0"/>
              <a:t>15</a:t>
            </a:r>
            <a:r>
              <a:rPr lang="ja-JP" altLang="en-US" sz="2000" dirty="0"/>
              <a:t>回</a:t>
            </a:r>
            <a:r>
              <a:rPr lang="en-US" altLang="ja-JP" sz="2000" dirty="0"/>
              <a:t>【</a:t>
            </a:r>
            <a:r>
              <a:rPr lang="ja-JP" altLang="en-US" sz="2000" dirty="0"/>
              <a:t>これからの家族</a:t>
            </a:r>
            <a:r>
              <a:rPr lang="en-US" altLang="ja-JP" sz="2000" dirty="0"/>
              <a:t>】</a:t>
            </a:r>
            <a:r>
              <a:rPr lang="ja-JP" altLang="en-US" sz="2000" dirty="0"/>
              <a:t>　個人化と社会的包摂</a:t>
            </a:r>
            <a:br>
              <a:rPr lang="en-US" altLang="ja-JP" sz="2000" dirty="0"/>
            </a:br>
            <a:r>
              <a:rPr lang="ja-JP" altLang="en-US" sz="4000" dirty="0"/>
              <a:t>社会的包摂（ほうせつ）</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501951" y="1689648"/>
            <a:ext cx="8352928" cy="4464496"/>
          </a:xfrm>
        </p:spPr>
        <p:txBody>
          <a:bodyPr/>
          <a:lstStyle/>
          <a:p>
            <a:pPr marL="0" indent="0">
              <a:buNone/>
            </a:pPr>
            <a:r>
              <a:rPr lang="en-US" altLang="ja-JP" sz="2400" dirty="0"/>
              <a:t>Q.</a:t>
            </a:r>
            <a:r>
              <a:rPr lang="ja-JP" altLang="en-US" sz="2400" dirty="0">
                <a:hlinkClick r:id="rId2"/>
              </a:rPr>
              <a:t>社会的包摂（ソーシャル・インクルージョン：</a:t>
            </a:r>
            <a:r>
              <a:rPr lang="en-US" altLang="ja-JP" sz="2400" dirty="0">
                <a:hlinkClick r:id="rId2"/>
              </a:rPr>
              <a:t>Social Inclusion</a:t>
            </a:r>
            <a:r>
              <a:rPr lang="ja-JP" altLang="en-US" sz="2400" dirty="0">
                <a:hlinkClick r:id="rId2"/>
              </a:rPr>
              <a:t>）とは</a:t>
            </a:r>
            <a:r>
              <a:rPr lang="ja-JP" altLang="en-US" sz="2400" dirty="0"/>
              <a:t>？</a:t>
            </a:r>
          </a:p>
          <a:p>
            <a:pPr marL="0" indent="0">
              <a:buNone/>
            </a:pPr>
            <a:r>
              <a:rPr lang="en-US" altLang="ja-JP" sz="2400" dirty="0"/>
              <a:t>A.</a:t>
            </a:r>
            <a:r>
              <a:rPr lang="ja-JP" altLang="en-US" sz="2400" dirty="0"/>
              <a:t>「誰もが社会に参画する機会を持ち、排除されないこと」を指します。</a:t>
            </a:r>
          </a:p>
          <a:p>
            <a:pPr marL="0" indent="0">
              <a:buNone/>
            </a:pPr>
            <a:r>
              <a:rPr lang="ja-JP" altLang="en-US" sz="2000" dirty="0"/>
              <a:t>「インクルージョン</a:t>
            </a:r>
            <a:r>
              <a:rPr lang="en-US" altLang="ja-JP" sz="2000" dirty="0"/>
              <a:t>Inclusion </a:t>
            </a:r>
            <a:r>
              <a:rPr lang="ja-JP" altLang="en-US" sz="2000" dirty="0"/>
              <a:t>」を訳すと「包摂（ほうせつ）」。全体をまとめる、包み込むという意味を持ちます。</a:t>
            </a:r>
          </a:p>
          <a:p>
            <a:pPr marL="0" indent="0">
              <a:buNone/>
            </a:pPr>
            <a:r>
              <a:rPr lang="ja-JP" altLang="en-US" sz="2000" dirty="0"/>
              <a:t>社会的包摂（ソーシャル・インクルージョン）とは、社会的に全体を包み込むこと、つまり誰も排除されず、全員が社会に参画する機会を持つことを意味します。</a:t>
            </a:r>
          </a:p>
          <a:p>
            <a:pPr marL="0" indent="0">
              <a:buNone/>
            </a:pPr>
            <a:r>
              <a:rPr lang="ja-JP" altLang="en-US" sz="2000" dirty="0"/>
              <a:t>　この考えは、持続可能な開発目標（</a:t>
            </a:r>
            <a:r>
              <a:rPr lang="en-US" altLang="ja-JP" sz="2000" dirty="0"/>
              <a:t>SDGs)</a:t>
            </a:r>
            <a:r>
              <a:rPr lang="ja-JP" altLang="en-US" sz="2000" dirty="0"/>
              <a:t>が大切にしている「誰一人取り残さない</a:t>
            </a:r>
            <a:r>
              <a:rPr lang="en-US" altLang="ja-JP" sz="2000" dirty="0"/>
              <a:t>leave no one behind</a:t>
            </a:r>
            <a:r>
              <a:rPr lang="ja-JP" altLang="en-US" sz="2000" dirty="0"/>
              <a:t>」という理念そのものです。</a:t>
            </a:r>
            <a:endParaRPr lang="en-US" altLang="ja-JP" sz="2000" dirty="0"/>
          </a:p>
          <a:p>
            <a:pPr marL="0" indent="0">
              <a:buNone/>
            </a:pPr>
            <a:r>
              <a:rPr lang="ja-JP" altLang="en-US" sz="2000" dirty="0"/>
              <a:t>　　　　　　　　　　　　　　　　　　　　（国際</a:t>
            </a:r>
            <a:r>
              <a:rPr lang="en-US" altLang="ja-JP" sz="2000" dirty="0"/>
              <a:t>NGO</a:t>
            </a:r>
            <a:r>
              <a:rPr lang="ja-JP" altLang="en-US" sz="2000" dirty="0"/>
              <a:t>プラン・インターナショナルの</a:t>
            </a:r>
            <a:r>
              <a:rPr lang="en-US" altLang="ja-JP" sz="2000" dirty="0"/>
              <a:t>HP)</a:t>
            </a:r>
            <a:endParaRPr lang="en-US" sz="2000" dirty="0"/>
          </a:p>
          <a:p>
            <a:pPr marL="0" indent="0">
              <a:buNone/>
            </a:pPr>
            <a:endParaRPr lang="en-US" sz="2000" dirty="0"/>
          </a:p>
        </p:txBody>
      </p:sp>
    </p:spTree>
    <p:extLst>
      <p:ext uri="{BB962C8B-B14F-4D97-AF65-F5344CB8AC3E}">
        <p14:creationId xmlns:p14="http://schemas.microsoft.com/office/powerpoint/2010/main" val="349910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332656"/>
            <a:ext cx="8008937" cy="1216025"/>
          </a:xfrm>
        </p:spPr>
        <p:txBody>
          <a:bodyPr tIns="180000" rIns="252000" anchor="t" anchorCtr="0"/>
          <a:lstStyle/>
          <a:p>
            <a:r>
              <a:rPr lang="ja-JP" altLang="en-US" sz="2000" dirty="0"/>
              <a:t>第</a:t>
            </a:r>
            <a:r>
              <a:rPr lang="en-US" altLang="ja-JP" sz="2000" dirty="0"/>
              <a:t>15</a:t>
            </a:r>
            <a:r>
              <a:rPr lang="ja-JP" altLang="en-US" sz="2000" dirty="0"/>
              <a:t>回</a:t>
            </a:r>
            <a:r>
              <a:rPr lang="en-US" altLang="ja-JP" sz="2000" dirty="0"/>
              <a:t>【</a:t>
            </a:r>
            <a:r>
              <a:rPr lang="ja-JP" altLang="en-US" sz="2000" dirty="0"/>
              <a:t>これからの家族</a:t>
            </a:r>
            <a:r>
              <a:rPr lang="en-US" altLang="ja-JP" sz="2000" dirty="0"/>
              <a:t>】</a:t>
            </a:r>
            <a:r>
              <a:rPr lang="ja-JP" altLang="en-US" sz="2000" dirty="0"/>
              <a:t>　個人化と社会的包摂</a:t>
            </a:r>
            <a:br>
              <a:rPr lang="en-US" altLang="ja-JP" sz="2000" dirty="0"/>
            </a:br>
            <a:r>
              <a:rPr lang="ja-JP" altLang="en-US" sz="4000" dirty="0"/>
              <a:t>社会的包摂政策（</a:t>
            </a:r>
            <a:r>
              <a:rPr lang="en-US" altLang="ja-JP" sz="4000" dirty="0"/>
              <a:t>2011</a:t>
            </a:r>
            <a:r>
              <a:rPr lang="ja-JP" altLang="en-US" sz="4000" dirty="0"/>
              <a:t>年</a:t>
            </a:r>
            <a:r>
              <a:rPr lang="en-US" altLang="ja-JP" sz="4000" dirty="0"/>
              <a:t>)</a:t>
            </a:r>
            <a:br>
              <a:rPr lang="en-US" altLang="ja-JP" sz="4000" dirty="0"/>
            </a:br>
            <a:endParaRPr lang="en-US" sz="2800" dirty="0"/>
          </a:p>
        </p:txBody>
      </p:sp>
      <p:sp>
        <p:nvSpPr>
          <p:cNvPr id="4" name="テキスト ボックス 3">
            <a:extLst>
              <a:ext uri="{FF2B5EF4-FFF2-40B4-BE49-F238E27FC236}">
                <a16:creationId xmlns:a16="http://schemas.microsoft.com/office/drawing/2014/main" id="{5759E3EC-57D3-8755-1EF5-15AB3DDD4267}"/>
              </a:ext>
            </a:extLst>
          </p:cNvPr>
          <p:cNvSpPr txBox="1"/>
          <p:nvPr/>
        </p:nvSpPr>
        <p:spPr>
          <a:xfrm>
            <a:off x="539552" y="6154145"/>
            <a:ext cx="8208912" cy="369332"/>
          </a:xfrm>
          <a:prstGeom prst="rect">
            <a:avLst/>
          </a:prstGeom>
          <a:noFill/>
        </p:spPr>
        <p:txBody>
          <a:bodyPr wrap="square" rtlCol="0">
            <a:spAutoFit/>
          </a:bodyPr>
          <a:lstStyle/>
          <a:p>
            <a:r>
              <a:rPr lang="ja-JP" altLang="en-US" sz="1800" dirty="0"/>
              <a:t>★</a:t>
            </a:r>
            <a:r>
              <a:rPr lang="ja-JP" altLang="en-US" sz="1800" dirty="0">
                <a:hlinkClick r:id="rId2"/>
              </a:rPr>
              <a:t>内閣府　「社会的包摂政策を進めるための基本的考え方」平成</a:t>
            </a:r>
            <a:r>
              <a:rPr lang="en-US" altLang="ja-JP" sz="1800" dirty="0">
                <a:hlinkClick r:id="rId2"/>
              </a:rPr>
              <a:t>23</a:t>
            </a:r>
            <a:r>
              <a:rPr lang="ja-JP" altLang="en-US" sz="1800" dirty="0">
                <a:hlinkClick r:id="rId2"/>
              </a:rPr>
              <a:t>年（</a:t>
            </a:r>
            <a:r>
              <a:rPr lang="en-US" altLang="ja-JP" sz="1800" dirty="0">
                <a:hlinkClick r:id="rId2"/>
              </a:rPr>
              <a:t>2011</a:t>
            </a:r>
            <a:r>
              <a:rPr lang="ja-JP" altLang="en-US" sz="1800" dirty="0">
                <a:hlinkClick r:id="rId2"/>
              </a:rPr>
              <a:t>年）</a:t>
            </a:r>
            <a:endParaRPr lang="ja-JP" altLang="en-US" sz="1800" dirty="0"/>
          </a:p>
        </p:txBody>
      </p:sp>
      <p:pic>
        <p:nvPicPr>
          <p:cNvPr id="6" name="図 5" descr="テキスト&#10;&#10;自動的に生成された説明">
            <a:extLst>
              <a:ext uri="{FF2B5EF4-FFF2-40B4-BE49-F238E27FC236}">
                <a16:creationId xmlns:a16="http://schemas.microsoft.com/office/drawing/2014/main" id="{2685D116-A832-2AC9-160F-21006D2A74E1}"/>
              </a:ext>
            </a:extLst>
          </p:cNvPr>
          <p:cNvPicPr>
            <a:picLocks noChangeAspect="1"/>
          </p:cNvPicPr>
          <p:nvPr/>
        </p:nvPicPr>
        <p:blipFill>
          <a:blip r:embed="rId3"/>
          <a:stretch>
            <a:fillRect/>
          </a:stretch>
        </p:blipFill>
        <p:spPr>
          <a:xfrm>
            <a:off x="539552" y="1587033"/>
            <a:ext cx="6120680" cy="4616074"/>
          </a:xfrm>
          <a:prstGeom prst="rect">
            <a:avLst/>
          </a:prstGeom>
        </p:spPr>
      </p:pic>
      <p:sp>
        <p:nvSpPr>
          <p:cNvPr id="7" name="テキスト ボックス 6">
            <a:extLst>
              <a:ext uri="{FF2B5EF4-FFF2-40B4-BE49-F238E27FC236}">
                <a16:creationId xmlns:a16="http://schemas.microsoft.com/office/drawing/2014/main" id="{CF76A2D9-92E0-872A-B730-E4C2E3BE87DA}"/>
              </a:ext>
            </a:extLst>
          </p:cNvPr>
          <p:cNvSpPr txBox="1"/>
          <p:nvPr/>
        </p:nvSpPr>
        <p:spPr>
          <a:xfrm>
            <a:off x="6607932" y="1641322"/>
            <a:ext cx="2160240" cy="3970318"/>
          </a:xfrm>
          <a:prstGeom prst="rect">
            <a:avLst/>
          </a:prstGeom>
          <a:noFill/>
        </p:spPr>
        <p:txBody>
          <a:bodyPr wrap="square" rtlCol="0">
            <a:spAutoFit/>
          </a:bodyPr>
          <a:lstStyle/>
          <a:p>
            <a:r>
              <a:rPr lang="ja-JP" altLang="en-US" sz="1400" dirty="0"/>
              <a:t>＊東日本大震災の発生は、平成</a:t>
            </a:r>
            <a:r>
              <a:rPr lang="en-US" altLang="ja-JP" sz="1400" dirty="0"/>
              <a:t>23</a:t>
            </a:r>
            <a:r>
              <a:rPr lang="ja-JP" altLang="en-US" sz="1400" dirty="0"/>
              <a:t>（</a:t>
            </a:r>
            <a:r>
              <a:rPr lang="en-US" altLang="ja-JP" sz="1400" dirty="0"/>
              <a:t>2011</a:t>
            </a:r>
            <a:r>
              <a:rPr lang="ja-JP" altLang="en-US" sz="1400" dirty="0"/>
              <a:t>）年</a:t>
            </a:r>
            <a:r>
              <a:rPr lang="en-US" altLang="ja-JP" sz="1400" dirty="0"/>
              <a:t>3</a:t>
            </a:r>
            <a:r>
              <a:rPr lang="ja-JP" altLang="en-US" sz="1400" dirty="0"/>
              <a:t>月</a:t>
            </a:r>
            <a:r>
              <a:rPr lang="en-US" altLang="ja-JP" sz="1400" dirty="0"/>
              <a:t>11</a:t>
            </a:r>
            <a:r>
              <a:rPr lang="ja-JP" altLang="en-US" sz="1400" dirty="0"/>
              <a:t>日で、この特命チームの設置は同年</a:t>
            </a:r>
            <a:r>
              <a:rPr lang="en-US" altLang="ja-JP" sz="1400" dirty="0"/>
              <a:t>1</a:t>
            </a:r>
            <a:r>
              <a:rPr lang="ja-JP" altLang="en-US" sz="1400" dirty="0"/>
              <a:t>月</a:t>
            </a:r>
            <a:r>
              <a:rPr lang="en-US" altLang="ja-JP" sz="1400" dirty="0"/>
              <a:t>18</a:t>
            </a:r>
            <a:r>
              <a:rPr lang="ja-JP" altLang="en-US" sz="1400" dirty="0"/>
              <a:t>日。</a:t>
            </a:r>
            <a:endParaRPr lang="en-US" altLang="ja-JP" sz="1400" dirty="0"/>
          </a:p>
          <a:p>
            <a:r>
              <a:rPr lang="ja-JP" altLang="en-US" sz="1400" dirty="0"/>
              <a:t>この基本方針が決定されたのは</a:t>
            </a:r>
            <a:r>
              <a:rPr lang="en-US" altLang="ja-JP" sz="1400" dirty="0"/>
              <a:t>5</a:t>
            </a:r>
            <a:r>
              <a:rPr lang="ja-JP" altLang="en-US" sz="1400" dirty="0"/>
              <a:t>月</a:t>
            </a:r>
            <a:r>
              <a:rPr lang="en-US" altLang="ja-JP" sz="1400" dirty="0"/>
              <a:t>31</a:t>
            </a:r>
            <a:r>
              <a:rPr lang="ja-JP" altLang="en-US" sz="1400" dirty="0"/>
              <a:t>日。つまり、因果関係はない。</a:t>
            </a:r>
            <a:endParaRPr lang="en-US" altLang="ja-JP" sz="1400" dirty="0"/>
          </a:p>
          <a:p>
            <a:r>
              <a:rPr lang="ja-JP" altLang="en-US" sz="1400" dirty="0"/>
              <a:t>＊少子高齢・人口減少への対応⇒「一億総活躍社会」の実現につながる</a:t>
            </a:r>
            <a:endParaRPr lang="en-US" altLang="ja-JP" sz="1400" dirty="0"/>
          </a:p>
          <a:p>
            <a:r>
              <a:rPr lang="ja-JP" altLang="en-US" sz="1400" dirty="0"/>
              <a:t>発想が見られる。</a:t>
            </a:r>
            <a:endParaRPr lang="en-US" altLang="ja-JP" sz="1400" dirty="0"/>
          </a:p>
          <a:p>
            <a:r>
              <a:rPr lang="ja-JP" altLang="en-US" sz="1400" dirty="0"/>
              <a:t>＊社会的包摂政策⇒「誰一人取り残さない」</a:t>
            </a:r>
            <a:endParaRPr lang="en-US" altLang="ja-JP" sz="1400" dirty="0"/>
          </a:p>
          <a:p>
            <a:r>
              <a:rPr lang="ja-JP" altLang="en-US" sz="1400" dirty="0"/>
              <a:t>⇒リスクの連鎖・累積を止めるための包括的・予防的な対応</a:t>
            </a:r>
            <a:endParaRPr lang="en-US" altLang="ja-JP" sz="1400" dirty="0"/>
          </a:p>
          <a:p>
            <a:r>
              <a:rPr lang="ja-JP" altLang="en-US" sz="1400" dirty="0"/>
              <a:t>⇒全体主義・監視社会となる危険性もある点に注意。</a:t>
            </a:r>
            <a:endParaRPr lang="en-US" altLang="ja-JP" sz="1400" dirty="0"/>
          </a:p>
        </p:txBody>
      </p:sp>
      <p:sp>
        <p:nvSpPr>
          <p:cNvPr id="8" name="楕円 7">
            <a:extLst>
              <a:ext uri="{FF2B5EF4-FFF2-40B4-BE49-F238E27FC236}">
                <a16:creationId xmlns:a16="http://schemas.microsoft.com/office/drawing/2014/main" id="{B7F28A07-9990-79CF-377A-03506562A422}"/>
              </a:ext>
            </a:extLst>
          </p:cNvPr>
          <p:cNvSpPr/>
          <p:nvPr/>
        </p:nvSpPr>
        <p:spPr bwMode="auto">
          <a:xfrm>
            <a:off x="3995936" y="2780928"/>
            <a:ext cx="2520280" cy="504056"/>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楕円 8">
            <a:extLst>
              <a:ext uri="{FF2B5EF4-FFF2-40B4-BE49-F238E27FC236}">
                <a16:creationId xmlns:a16="http://schemas.microsoft.com/office/drawing/2014/main" id="{C017108F-4F0B-AFE4-EA75-D4AB5FDA5891}"/>
              </a:ext>
            </a:extLst>
          </p:cNvPr>
          <p:cNvSpPr/>
          <p:nvPr/>
        </p:nvSpPr>
        <p:spPr bwMode="auto">
          <a:xfrm>
            <a:off x="755576" y="3316465"/>
            <a:ext cx="3096344" cy="638531"/>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9458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3AED2-CFDA-D2CC-6C3A-C250638ACA97}"/>
              </a:ext>
            </a:extLst>
          </p:cNvPr>
          <p:cNvSpPr>
            <a:spLocks noGrp="1"/>
          </p:cNvSpPr>
          <p:nvPr>
            <p:ph type="title"/>
          </p:nvPr>
        </p:nvSpPr>
        <p:spPr/>
        <p:txBody>
          <a:bodyPr/>
          <a:lstStyle/>
          <a:p>
            <a:r>
              <a:rPr lang="ja-JP" altLang="en-US" sz="2800" dirty="0"/>
              <a:t>第</a:t>
            </a:r>
            <a:r>
              <a:rPr lang="en-US" altLang="ja-JP" sz="2800" dirty="0"/>
              <a:t>15</a:t>
            </a:r>
            <a:r>
              <a:rPr lang="ja-JP" altLang="en-US" sz="2800" dirty="0"/>
              <a:t>回</a:t>
            </a:r>
            <a:r>
              <a:rPr lang="en-US" altLang="ja-JP" sz="2800" dirty="0"/>
              <a:t>【</a:t>
            </a:r>
            <a:r>
              <a:rPr lang="ja-JP" altLang="en-US" sz="2800" dirty="0"/>
              <a:t>これからの家族</a:t>
            </a:r>
            <a:r>
              <a:rPr lang="en-US" altLang="ja-JP" sz="2800" dirty="0"/>
              <a:t>】</a:t>
            </a:r>
            <a:r>
              <a:rPr lang="ja-JP" altLang="en-US" sz="2800" dirty="0"/>
              <a:t>　個人化と社会的包摂</a:t>
            </a:r>
            <a:br>
              <a:rPr lang="en-US" altLang="ja-JP" sz="2800" dirty="0"/>
            </a:br>
            <a:r>
              <a:rPr lang="ja-JP" altLang="en-US" sz="4000" dirty="0"/>
              <a:t>家族の個人化と社会的包摂の関係</a:t>
            </a:r>
            <a:endParaRPr lang="en-US" sz="2800" dirty="0"/>
          </a:p>
        </p:txBody>
      </p:sp>
      <p:sp>
        <p:nvSpPr>
          <p:cNvPr id="3" name="コンテンツ プレースホルダー 2">
            <a:extLst>
              <a:ext uri="{FF2B5EF4-FFF2-40B4-BE49-F238E27FC236}">
                <a16:creationId xmlns:a16="http://schemas.microsoft.com/office/drawing/2014/main" id="{11ACD2AE-248C-5859-50A9-EDE746FE5C94}"/>
              </a:ext>
            </a:extLst>
          </p:cNvPr>
          <p:cNvSpPr>
            <a:spLocks noGrp="1"/>
          </p:cNvSpPr>
          <p:nvPr>
            <p:ph idx="1"/>
          </p:nvPr>
        </p:nvSpPr>
        <p:spPr>
          <a:xfrm>
            <a:off x="566738" y="1752600"/>
            <a:ext cx="8109718" cy="4412704"/>
          </a:xfrm>
        </p:spPr>
        <p:txBody>
          <a:bodyPr/>
          <a:lstStyle/>
          <a:p>
            <a:r>
              <a:rPr lang="ja-JP" altLang="en-US" sz="2400" dirty="0"/>
              <a:t>家族の個人化の進行⇒選択の自由を行使できる者（強い個人）とできない者（弱い個人）へ二極化・格差の拡大・階層化に繋がる危険性が高い。</a:t>
            </a:r>
            <a:endParaRPr lang="en-US" altLang="ja-JP" sz="2400" dirty="0"/>
          </a:p>
          <a:p>
            <a:r>
              <a:rPr lang="ja-JP" altLang="en-US" sz="2400" dirty="0"/>
              <a:t>家族から排除される人・家族を形成できない人・家族の中に取り残される人、弱い個人（子ども・高齢者・女性・障害者・失業者）には社会的支援が必要⇒社会的包摂の必要性⇒面倒見の良い社会⇒個人の保護者・監視者（ビッグ・マザー／ビッグ・ファーザー／ソーシャル・ペアレント）としての社会・政府</a:t>
            </a:r>
            <a:endParaRPr lang="en-US" altLang="ja-JP" sz="2400" dirty="0"/>
          </a:p>
          <a:p>
            <a:r>
              <a:rPr lang="ja-JP" altLang="en-US" sz="2400" dirty="0"/>
              <a:t>強い個人は家族を必要としないとすれば⇒家族の消滅？ 。</a:t>
            </a:r>
            <a:endParaRPr lang="en-US" altLang="ja-JP" sz="2400" dirty="0"/>
          </a:p>
          <a:p>
            <a:pPr marL="0" indent="0">
              <a:buNone/>
            </a:pPr>
            <a:r>
              <a:rPr lang="ja-JP" altLang="en-US" sz="2000" dirty="0">
                <a:solidFill>
                  <a:srgbClr val="FF0000"/>
                </a:solidFill>
              </a:rPr>
              <a:t>＊しかし生きる意味（ルーツ）としての家族の絆（きづな）は必要なのでは？</a:t>
            </a:r>
            <a:endParaRPr lang="en-US" sz="2000" dirty="0">
              <a:solidFill>
                <a:srgbClr val="FF0000"/>
              </a:solidFill>
            </a:endParaRPr>
          </a:p>
        </p:txBody>
      </p:sp>
    </p:spTree>
    <p:extLst>
      <p:ext uri="{BB962C8B-B14F-4D97-AF65-F5344CB8AC3E}">
        <p14:creationId xmlns:p14="http://schemas.microsoft.com/office/powerpoint/2010/main" val="337574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71B08B-9F61-65D1-547C-0130F883FCD2}"/>
              </a:ext>
            </a:extLst>
          </p:cNvPr>
          <p:cNvSpPr>
            <a:spLocks noGrp="1"/>
          </p:cNvSpPr>
          <p:nvPr>
            <p:ph type="title"/>
          </p:nvPr>
        </p:nvSpPr>
        <p:spPr>
          <a:xfrm>
            <a:off x="574675" y="304800"/>
            <a:ext cx="8001000" cy="1216025"/>
          </a:xfrm>
        </p:spPr>
        <p:txBody>
          <a:bodyPr wrap="square" anchor="b" anchorCtr="0">
            <a:normAutofit/>
          </a:bodyPr>
          <a:lstStyle/>
          <a:p>
            <a:pPr>
              <a:lnSpc>
                <a:spcPct val="90000"/>
              </a:lnSpc>
            </a:pPr>
            <a:r>
              <a:rPr lang="ja-JP" altLang="en-US" dirty="0"/>
              <a:t>この講義のまとめ：家族は必要か？</a:t>
            </a:r>
            <a:br>
              <a:rPr lang="en-US" altLang="ja-JP" dirty="0"/>
            </a:br>
            <a:r>
              <a:rPr lang="ja-JP" altLang="en-US" dirty="0"/>
              <a:t>マズローの</a:t>
            </a:r>
            <a:r>
              <a:rPr lang="zh-TW" altLang="en-US" dirty="0"/>
              <a:t>自己実現理論</a:t>
            </a:r>
            <a:endParaRPr lang="en-US" dirty="0"/>
          </a:p>
        </p:txBody>
      </p:sp>
      <p:sp>
        <p:nvSpPr>
          <p:cNvPr id="3" name="コンテンツ プレースホルダー 2">
            <a:extLst>
              <a:ext uri="{FF2B5EF4-FFF2-40B4-BE49-F238E27FC236}">
                <a16:creationId xmlns:a16="http://schemas.microsoft.com/office/drawing/2014/main" id="{C3AE03D8-3845-2A97-8608-CDBFFB367904}"/>
              </a:ext>
            </a:extLst>
          </p:cNvPr>
          <p:cNvSpPr>
            <a:spLocks noGrp="1"/>
          </p:cNvSpPr>
          <p:nvPr>
            <p:ph sz="half" idx="1"/>
          </p:nvPr>
        </p:nvSpPr>
        <p:spPr>
          <a:xfrm>
            <a:off x="566738" y="1752600"/>
            <a:ext cx="2853134" cy="4052664"/>
          </a:xfrm>
        </p:spPr>
        <p:txBody>
          <a:bodyPr wrap="square" anchor="t">
            <a:normAutofit/>
          </a:bodyPr>
          <a:lstStyle/>
          <a:p>
            <a:pPr marL="0" indent="0">
              <a:buNone/>
            </a:pPr>
            <a:r>
              <a:rPr lang="ja-JP" altLang="en-US" sz="2400" dirty="0"/>
              <a:t>アメリカの心理学者アブラハム・マズローは、「人間は自己実現に向かって絶えず成長する」と仮定し、人間の欲求を</a:t>
            </a:r>
            <a:r>
              <a:rPr lang="en-US" altLang="ja-JP" sz="2400" dirty="0"/>
              <a:t>5</a:t>
            </a:r>
            <a:r>
              <a:rPr lang="ja-JP" altLang="en-US" sz="2400" dirty="0"/>
              <a:t>段階の階層（</a:t>
            </a:r>
            <a:r>
              <a:rPr lang="en-US" sz="2400" dirty="0"/>
              <a:t>Maslow‘s hierarchy of needs</a:t>
            </a:r>
            <a:r>
              <a:rPr lang="ja-JP" altLang="en-US" sz="2400" dirty="0"/>
              <a:t>で理論化した。</a:t>
            </a:r>
            <a:endParaRPr lang="en-US" sz="2400" dirty="0"/>
          </a:p>
        </p:txBody>
      </p:sp>
      <p:pic>
        <p:nvPicPr>
          <p:cNvPr id="4" name="図 3">
            <a:extLst>
              <a:ext uri="{FF2B5EF4-FFF2-40B4-BE49-F238E27FC236}">
                <a16:creationId xmlns:a16="http://schemas.microsoft.com/office/drawing/2014/main" id="{46AE81F3-E45F-166A-2097-80B574549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95728" y="1916832"/>
            <a:ext cx="5386859" cy="3528392"/>
          </a:xfrm>
          <a:prstGeom prst="rect">
            <a:avLst/>
          </a:prstGeom>
          <a:noFill/>
        </p:spPr>
      </p:pic>
    </p:spTree>
    <p:extLst>
      <p:ext uri="{BB962C8B-B14F-4D97-AF65-F5344CB8AC3E}">
        <p14:creationId xmlns:p14="http://schemas.microsoft.com/office/powerpoint/2010/main" val="228482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DF2AE-54FE-FCD5-3E59-AF98745FE412}"/>
              </a:ext>
            </a:extLst>
          </p:cNvPr>
          <p:cNvSpPr>
            <a:spLocks noGrp="1"/>
          </p:cNvSpPr>
          <p:nvPr>
            <p:ph type="title"/>
          </p:nvPr>
        </p:nvSpPr>
        <p:spPr/>
        <p:txBody>
          <a:bodyPr/>
          <a:lstStyle/>
          <a:p>
            <a:r>
              <a:rPr lang="ja-JP" altLang="en-US" dirty="0"/>
              <a:t>マズローの欲求５段階</a:t>
            </a:r>
            <a:endParaRPr lang="en-US" dirty="0"/>
          </a:p>
        </p:txBody>
      </p:sp>
      <p:sp>
        <p:nvSpPr>
          <p:cNvPr id="3" name="コンテンツ プレースホルダー 2">
            <a:extLst>
              <a:ext uri="{FF2B5EF4-FFF2-40B4-BE49-F238E27FC236}">
                <a16:creationId xmlns:a16="http://schemas.microsoft.com/office/drawing/2014/main" id="{82EAD625-582F-3D98-F272-792AD75370F4}"/>
              </a:ext>
            </a:extLst>
          </p:cNvPr>
          <p:cNvSpPr>
            <a:spLocks noGrp="1"/>
          </p:cNvSpPr>
          <p:nvPr>
            <p:ph sz="half" idx="1"/>
          </p:nvPr>
        </p:nvSpPr>
        <p:spPr>
          <a:xfrm>
            <a:off x="245922" y="1628800"/>
            <a:ext cx="8574550" cy="4392488"/>
          </a:xfrm>
        </p:spPr>
        <p:txBody>
          <a:bodyPr/>
          <a:lstStyle/>
          <a:p>
            <a:pPr marL="514350" indent="-514350">
              <a:buFont typeface="+mj-lt"/>
              <a:buAutoNum type="arabicPeriod"/>
            </a:pPr>
            <a:r>
              <a:rPr lang="ja-JP" altLang="en-US" dirty="0"/>
              <a:t>生理的欲求 </a:t>
            </a:r>
            <a:r>
              <a:rPr lang="en-US" altLang="ja-JP" dirty="0"/>
              <a:t>(</a:t>
            </a:r>
            <a:r>
              <a:rPr lang="en-US" dirty="0"/>
              <a:t>Physiological needs)</a:t>
            </a:r>
            <a:r>
              <a:rPr lang="ja-JP" altLang="en-US" dirty="0"/>
              <a:t>：生命を維持するための本能的な欲求で、食事・睡眠・排泄など。他のどの欲求よりも最も主要な動機付け。</a:t>
            </a:r>
            <a:endParaRPr lang="en-US" altLang="ja-JP" dirty="0"/>
          </a:p>
          <a:p>
            <a:pPr marL="514350" indent="-514350">
              <a:buFont typeface="+mj-lt"/>
              <a:buAutoNum type="arabicPeriod"/>
            </a:pPr>
            <a:r>
              <a:rPr lang="ja-JP" altLang="en-US" dirty="0"/>
              <a:t>安全の欲求 </a:t>
            </a:r>
            <a:r>
              <a:rPr lang="en-US" altLang="ja-JP" dirty="0"/>
              <a:t>(</a:t>
            </a:r>
            <a:r>
              <a:rPr lang="en-US" dirty="0"/>
              <a:t>Safety needs):</a:t>
            </a:r>
            <a:r>
              <a:rPr lang="ja-JP" altLang="en-US" dirty="0"/>
              <a:t>危険の回避、経済的安定性、良い健康状態の維持、予測可能で秩序だった状態を得ようとする欲求。</a:t>
            </a:r>
            <a:endParaRPr lang="en-US" altLang="ja-JP" dirty="0"/>
          </a:p>
          <a:p>
            <a:pPr marL="514350" indent="-514350">
              <a:buFont typeface="+mj-lt"/>
              <a:buAutoNum type="arabicPeriod"/>
            </a:pPr>
            <a:r>
              <a:rPr lang="ja-JP" altLang="en-US" dirty="0"/>
              <a:t>社会的欲求と愛の欲求 </a:t>
            </a:r>
            <a:r>
              <a:rPr lang="en-US" altLang="ja-JP" dirty="0"/>
              <a:t>(</a:t>
            </a:r>
            <a:r>
              <a:rPr lang="en-US" dirty="0"/>
              <a:t>Social needs / Love and belonging)</a:t>
            </a:r>
            <a:r>
              <a:rPr lang="ja-JP" altLang="en-US" dirty="0"/>
              <a:t>：社会に必要とされている、社会的役割があるという感覚。情緒的な人間関係・所属しているという感覚。</a:t>
            </a:r>
            <a:endParaRPr lang="en-US" dirty="0"/>
          </a:p>
        </p:txBody>
      </p:sp>
    </p:spTree>
    <p:extLst>
      <p:ext uri="{BB962C8B-B14F-4D97-AF65-F5344CB8AC3E}">
        <p14:creationId xmlns:p14="http://schemas.microsoft.com/office/powerpoint/2010/main" val="282577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DF2AE-54FE-FCD5-3E59-AF98745FE412}"/>
              </a:ext>
            </a:extLst>
          </p:cNvPr>
          <p:cNvSpPr>
            <a:spLocks noGrp="1"/>
          </p:cNvSpPr>
          <p:nvPr>
            <p:ph type="title"/>
          </p:nvPr>
        </p:nvSpPr>
        <p:spPr/>
        <p:txBody>
          <a:bodyPr/>
          <a:lstStyle/>
          <a:p>
            <a:r>
              <a:rPr lang="ja-JP" altLang="en-US" dirty="0"/>
              <a:t>マズローの欲求５段階</a:t>
            </a:r>
            <a:endParaRPr lang="en-US" dirty="0"/>
          </a:p>
        </p:txBody>
      </p:sp>
      <p:sp>
        <p:nvSpPr>
          <p:cNvPr id="3" name="コンテンツ プレースホルダー 2">
            <a:extLst>
              <a:ext uri="{FF2B5EF4-FFF2-40B4-BE49-F238E27FC236}">
                <a16:creationId xmlns:a16="http://schemas.microsoft.com/office/drawing/2014/main" id="{82EAD625-582F-3D98-F272-792AD75370F4}"/>
              </a:ext>
            </a:extLst>
          </p:cNvPr>
          <p:cNvSpPr>
            <a:spLocks noGrp="1"/>
          </p:cNvSpPr>
          <p:nvPr>
            <p:ph sz="half" idx="1"/>
          </p:nvPr>
        </p:nvSpPr>
        <p:spPr>
          <a:xfrm>
            <a:off x="245922" y="1628800"/>
            <a:ext cx="8574550" cy="4392488"/>
          </a:xfrm>
        </p:spPr>
        <p:txBody>
          <a:bodyPr/>
          <a:lstStyle/>
          <a:p>
            <a:pPr marL="514350" indent="-514350">
              <a:buFont typeface="+mj-lt"/>
              <a:buAutoNum type="arabicPeriod" startAt="4"/>
            </a:pPr>
            <a:r>
              <a:rPr lang="ja-JP" altLang="en-US" dirty="0"/>
              <a:t>承認（尊重）の欲求 </a:t>
            </a:r>
            <a:r>
              <a:rPr lang="en-US" altLang="ja-JP" dirty="0"/>
              <a:t>(Esteem)</a:t>
            </a:r>
            <a:r>
              <a:rPr lang="ja-JP" altLang="en-US" dirty="0"/>
              <a:t>：自分が価値ある存在と認められ、尊重されることを求める欲求。</a:t>
            </a:r>
            <a:endParaRPr lang="en-US" altLang="ja-JP" dirty="0"/>
          </a:p>
          <a:p>
            <a:pPr marL="514350" indent="-514350">
              <a:buFont typeface="+mj-lt"/>
              <a:buAutoNum type="arabicPeriod" startAt="4"/>
            </a:pPr>
            <a:r>
              <a:rPr lang="ja-JP" altLang="en-US" dirty="0"/>
              <a:t>自己実現の欲求 </a:t>
            </a:r>
            <a:r>
              <a:rPr lang="en-US" altLang="ja-JP" dirty="0"/>
              <a:t>(</a:t>
            </a:r>
            <a:r>
              <a:rPr lang="en-US" dirty="0"/>
              <a:t>Self-actualization)</a:t>
            </a:r>
            <a:r>
              <a:rPr lang="ja-JP" altLang="en-US" dirty="0"/>
              <a:t>：１から４まで＋自分の持つ能力や可能性を最大限発揮し、具現化して自分がなりえるものにならなければならないという欲求。</a:t>
            </a:r>
            <a:endParaRPr lang="en-US" altLang="ja-JP" dirty="0"/>
          </a:p>
          <a:p>
            <a:pPr marL="0" indent="0">
              <a:buNone/>
            </a:pPr>
            <a:r>
              <a:rPr lang="ja-JP" altLang="en-US" sz="2000" dirty="0">
                <a:solidFill>
                  <a:srgbClr val="FF0000"/>
                </a:solidFill>
              </a:rPr>
              <a:t>★マズローの自己実現欲求の１から４を社会が個人に直接、保障できるようにならない限り、家族は無くならないだろう。逆にいえば、誰であれ、家族を持つことにより、１から４までの保障を得られる可能性は極めて高い。５については、社会であれ、家族であれ保障できない。</a:t>
            </a:r>
            <a:endParaRPr lang="en-US" altLang="ja-JP" sz="2000" dirty="0">
              <a:solidFill>
                <a:srgbClr val="FF0000"/>
              </a:solidFill>
            </a:endParaRPr>
          </a:p>
          <a:p>
            <a:pPr marL="0" indent="0">
              <a:buNone/>
            </a:pPr>
            <a:r>
              <a:rPr lang="ja-JP" altLang="en-US" sz="2000" dirty="0">
                <a:solidFill>
                  <a:srgbClr val="FF0000"/>
                </a:solidFill>
              </a:rPr>
              <a:t>★定位家族は選べないが、生殖家族は自分で作れる。トライしないと損！</a:t>
            </a:r>
            <a:endParaRPr lang="en-US" altLang="ja-JP"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15339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1500" y="332656"/>
            <a:ext cx="8000999" cy="1116161"/>
          </a:xfrm>
        </p:spPr>
        <p:txBody>
          <a:bodyPr/>
          <a:lstStyle/>
          <a:p>
            <a:r>
              <a:rPr kumimoji="0" lang="en-US" altLang="ja-JP" sz="3000" dirty="0">
                <a:ea typeface="ＭＳ Ｐゴシック" panose="020B0600070205080204" pitchFamily="50" charset="-128"/>
              </a:rPr>
              <a:t>Reaction Paper#13</a:t>
            </a:r>
            <a:r>
              <a:rPr kumimoji="0" lang="ja-JP" altLang="en-US" sz="3000" dirty="0">
                <a:ea typeface="ＭＳ Ｐゴシック" panose="020B0600070205080204" pitchFamily="50" charset="-128"/>
              </a:rPr>
              <a:t>・</a:t>
            </a:r>
            <a:r>
              <a:rPr kumimoji="0" lang="en-US" altLang="ja-JP" sz="3000" dirty="0">
                <a:ea typeface="ＭＳ Ｐゴシック" panose="020B0600070205080204" pitchFamily="50" charset="-128"/>
              </a:rPr>
              <a:t>15</a:t>
            </a:r>
            <a:br>
              <a:rPr kumimoji="0" lang="en-US" altLang="ja-JP" sz="3000" dirty="0">
                <a:ea typeface="ＭＳ Ｐゴシック" panose="020B0600070205080204" pitchFamily="50" charset="-128"/>
              </a:rPr>
            </a:br>
            <a:r>
              <a:rPr kumimoji="0" lang="en-US" altLang="ja-JP" sz="2800" dirty="0">
                <a:solidFill>
                  <a:srgbClr val="FF0000"/>
                </a:solidFill>
                <a:ea typeface="ＭＳ Ｐゴシック" panose="020B0600070205080204" pitchFamily="50" charset="-128"/>
              </a:rPr>
              <a:t>1</a:t>
            </a:r>
            <a:r>
              <a:rPr kumimoji="0" lang="ja-JP" altLang="en-US" sz="2800" dirty="0">
                <a:solidFill>
                  <a:srgbClr val="FF0000"/>
                </a:solidFill>
                <a:ea typeface="ＭＳ Ｐゴシック" panose="020B0600070205080204" pitchFamily="50" charset="-128"/>
              </a:rPr>
              <a:t>　育児期の家族生活と職業生活について</a:t>
            </a:r>
            <a:endParaRPr kumimoji="0" lang="en-US" altLang="ja-JP" sz="2800" dirty="0">
              <a:solidFill>
                <a:srgbClr val="FF0000"/>
              </a:solidFill>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395536" y="1628800"/>
            <a:ext cx="8000999" cy="4392488"/>
          </a:xfrm>
        </p:spPr>
        <p:txBody>
          <a:bodyPr/>
          <a:lstStyle/>
          <a:p>
            <a:pPr marL="0" indent="0">
              <a:buNone/>
            </a:pPr>
            <a:r>
              <a:rPr kumimoji="0" lang="ja-JP" altLang="en-US" sz="2000" dirty="0">
                <a:ea typeface="ＭＳ Ｐゴシック" panose="020B0600070205080204" pitchFamily="50" charset="-128"/>
              </a:rPr>
              <a:t>□男女共同参画社会とは「男女がお互いを尊重し合い、職場、学校、家庭、地域などの社会のあらゆる分野で、性別にかかわらず個性と能力を十分に発揮し、喜びや責任を分かち合うことができる社会」をいう。</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□男女平等の原則：日本国憲法第</a:t>
            </a:r>
            <a:r>
              <a:rPr kumimoji="0" lang="en-US" altLang="ja-JP" sz="2000" dirty="0">
                <a:ea typeface="ＭＳ Ｐゴシック" panose="020B0600070205080204" pitchFamily="50" charset="-128"/>
              </a:rPr>
              <a:t>14</a:t>
            </a:r>
            <a:r>
              <a:rPr kumimoji="0" lang="ja-JP" altLang="en-US" sz="2000" dirty="0">
                <a:ea typeface="ＭＳ Ｐゴシック" panose="020B0600070205080204" pitchFamily="50" charset="-128"/>
              </a:rPr>
              <a:t>条「すべて国民は、法の下に平等であって、人種、信条、性別、社会的身分又は門地により、政治的、経済的又は社会的関係において、差別されない。」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□男女共同参画社会基本法（</a:t>
            </a:r>
            <a:r>
              <a:rPr kumimoji="0" lang="en-US" altLang="ja-JP" sz="2000" dirty="0">
                <a:ea typeface="ＭＳ Ｐゴシック" panose="020B0600070205080204" pitchFamily="50" charset="-128"/>
              </a:rPr>
              <a:t>1999:H11</a:t>
            </a:r>
            <a:r>
              <a:rPr kumimoji="0" lang="ja-JP" altLang="en-US" sz="2000" dirty="0">
                <a:ea typeface="ＭＳ Ｐゴシック" panose="020B0600070205080204" pitchFamily="50" charset="-128"/>
              </a:rPr>
              <a:t>） 第２条１項「男女が社会の対等な構成員として、自らの意思によって社会のあらゆる分野における活動に参画する機会が確保され、もって男女が均等に政治的、経済的、社会的及び文化的利益を享受することができ、かつ、共に責任を担うべき社会を形成すること」</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2023</a:t>
            </a:r>
            <a:r>
              <a:rPr kumimoji="0" lang="ja-JP" altLang="en-US" sz="2000" dirty="0">
                <a:ea typeface="ＭＳ Ｐゴシック" panose="020B0600070205080204" pitchFamily="50" charset="-128"/>
              </a:rPr>
              <a:t>年現在、日本のジェンダーギャップ指数（</a:t>
            </a:r>
            <a:r>
              <a:rPr kumimoji="0" lang="en-US" altLang="ja-JP" sz="2000" dirty="0">
                <a:ea typeface="ＭＳ Ｐゴシック" panose="020B0600070205080204" pitchFamily="50" charset="-128"/>
              </a:rPr>
              <a:t>GGI</a:t>
            </a:r>
            <a:r>
              <a:rPr kumimoji="0" lang="ja-JP" altLang="en-US" sz="2000" dirty="0">
                <a:ea typeface="ＭＳ Ｐゴシック" panose="020B0600070205080204" pitchFamily="50" charset="-128"/>
              </a:rPr>
              <a:t>）」は世界</a:t>
            </a:r>
            <a:r>
              <a:rPr kumimoji="0" lang="en-US" altLang="ja-JP" sz="2000" dirty="0">
                <a:ea typeface="ＭＳ Ｐゴシック" panose="020B0600070205080204" pitchFamily="50" charset="-128"/>
              </a:rPr>
              <a:t>146</a:t>
            </a:r>
            <a:r>
              <a:rPr kumimoji="0" lang="ja-JP" altLang="en-US" sz="2000" dirty="0">
                <a:ea typeface="ＭＳ Ｐゴシック" panose="020B0600070205080204" pitchFamily="50" charset="-128"/>
              </a:rPr>
              <a:t>か国中</a:t>
            </a:r>
            <a:r>
              <a:rPr kumimoji="0" lang="en-US" altLang="ja-JP" sz="2000" dirty="0">
                <a:ea typeface="ＭＳ Ｐゴシック" panose="020B0600070205080204" pitchFamily="50" charset="-128"/>
              </a:rPr>
              <a:t>125</a:t>
            </a:r>
            <a:r>
              <a:rPr kumimoji="0" lang="ja-JP" altLang="en-US" sz="2000" dirty="0">
                <a:ea typeface="ＭＳ Ｐゴシック" panose="020B0600070205080204" pitchFamily="50" charset="-128"/>
              </a:rPr>
              <a:t>位（ビリから数えて</a:t>
            </a:r>
            <a:r>
              <a:rPr kumimoji="0" lang="en-US" altLang="ja-JP" sz="2000" dirty="0">
                <a:ea typeface="ＭＳ Ｐゴシック" panose="020B0600070205080204" pitchFamily="50" charset="-128"/>
              </a:rPr>
              <a:t>21</a:t>
            </a:r>
            <a:r>
              <a:rPr kumimoji="0" lang="ja-JP" altLang="en-US" sz="2000" dirty="0">
                <a:ea typeface="ＭＳ Ｐゴシック" panose="020B0600070205080204" pitchFamily="50" charset="-128"/>
              </a:rPr>
              <a:t>番目！）</a:t>
            </a:r>
          </a:p>
          <a:p>
            <a:pPr marL="0" indent="0">
              <a:buNone/>
            </a:pPr>
            <a:endParaRPr kumimoji="0" lang="en-US" altLang="ja-JP" sz="2000" dirty="0">
              <a:ea typeface="ＭＳ Ｐゴシック" panose="020B060007020508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1500" y="422647"/>
            <a:ext cx="8000999" cy="1116161"/>
          </a:xfrm>
        </p:spPr>
        <p:txBody>
          <a:bodyPr/>
          <a:lstStyle/>
          <a:p>
            <a:r>
              <a:rPr kumimoji="0" lang="en-US" altLang="ja-JP" sz="2800" dirty="0">
                <a:ea typeface="ＭＳ Ｐゴシック" panose="020B0600070205080204" pitchFamily="50" charset="-128"/>
              </a:rPr>
              <a:t>Reaction Paper#13</a:t>
            </a:r>
            <a:r>
              <a:rPr kumimoji="0" lang="ja-JP" altLang="en-US" sz="2800" dirty="0">
                <a:ea typeface="ＭＳ Ｐゴシック" panose="020B0600070205080204" pitchFamily="50" charset="-128"/>
              </a:rPr>
              <a:t>・</a:t>
            </a:r>
            <a:r>
              <a:rPr kumimoji="0" lang="en-US" altLang="ja-JP" sz="2800" dirty="0">
                <a:ea typeface="ＭＳ Ｐゴシック" panose="020B0600070205080204" pitchFamily="50" charset="-128"/>
              </a:rPr>
              <a:t>15</a:t>
            </a:r>
            <a:br>
              <a:rPr kumimoji="0" lang="en-US" altLang="ja-JP" sz="2800" dirty="0">
                <a:ea typeface="ＭＳ Ｐゴシック" panose="020B0600070205080204" pitchFamily="50" charset="-128"/>
              </a:rPr>
            </a:br>
            <a:r>
              <a:rPr kumimoji="0" lang="ja-JP" altLang="en-US" sz="2400" dirty="0">
                <a:solidFill>
                  <a:srgbClr val="FF0000"/>
                </a:solidFill>
                <a:ea typeface="ＭＳ Ｐゴシック" panose="020B0600070205080204" pitchFamily="50" charset="-128"/>
              </a:rPr>
              <a:t>１育児期の家族生活と職業生活について</a:t>
            </a:r>
            <a:endParaRPr kumimoji="0" lang="en-US" altLang="ja-JP" sz="2400" dirty="0">
              <a:solidFill>
                <a:srgbClr val="FF0000"/>
              </a:solidFill>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571500" y="1628800"/>
            <a:ext cx="8104956" cy="4464496"/>
          </a:xfrm>
        </p:spPr>
        <p:txBody>
          <a:bodyPr/>
          <a:lstStyle/>
          <a:p>
            <a:pPr marL="0" indent="0">
              <a:buNone/>
            </a:pP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2021</a:t>
            </a:r>
            <a:r>
              <a:rPr kumimoji="0" lang="ja-JP" altLang="en-US" sz="2000" dirty="0">
                <a:ea typeface="ＭＳ Ｐゴシック" panose="020B0600070205080204" pitchFamily="50" charset="-128"/>
              </a:rPr>
              <a:t>年現在、</a:t>
            </a:r>
            <a:r>
              <a:rPr kumimoji="0" lang="en-US" altLang="ja-JP" sz="2000" dirty="0">
                <a:ea typeface="ＭＳ Ｐゴシック" panose="020B0600070205080204" pitchFamily="50" charset="-128"/>
              </a:rPr>
              <a:t>6</a:t>
            </a:r>
            <a:r>
              <a:rPr kumimoji="0" lang="ja-JP" altLang="en-US" sz="2000" dirty="0">
                <a:ea typeface="ＭＳ Ｐゴシック" panose="020B0600070205080204" pitchFamily="50" charset="-128"/>
              </a:rPr>
              <a:t>歳未満の子を持つ世帯の育児・家事関連時間は妻が</a:t>
            </a:r>
            <a:r>
              <a:rPr kumimoji="0" lang="en-US" altLang="ja-JP" sz="2000" dirty="0">
                <a:ea typeface="ＭＳ Ｐゴシック" panose="020B0600070205080204" pitchFamily="50" charset="-128"/>
              </a:rPr>
              <a:t>7</a:t>
            </a:r>
            <a:r>
              <a:rPr kumimoji="0" lang="ja-JP" altLang="en-US" sz="2000" dirty="0">
                <a:ea typeface="ＭＳ Ｐゴシック" panose="020B0600070205080204" pitchFamily="50" charset="-128"/>
              </a:rPr>
              <a:t>時間</a:t>
            </a:r>
            <a:r>
              <a:rPr kumimoji="0" lang="en-US" altLang="ja-JP" sz="2000" dirty="0">
                <a:ea typeface="ＭＳ Ｐゴシック" panose="020B0600070205080204" pitchFamily="50" charset="-128"/>
              </a:rPr>
              <a:t>28</a:t>
            </a:r>
            <a:r>
              <a:rPr kumimoji="0" lang="ja-JP" altLang="en-US" sz="2000" dirty="0">
                <a:ea typeface="ＭＳ Ｐゴシック" panose="020B0600070205080204" pitchFamily="50" charset="-128"/>
              </a:rPr>
              <a:t>分に対し夫は</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時間</a:t>
            </a:r>
            <a:r>
              <a:rPr kumimoji="0" lang="en-US" altLang="ja-JP" sz="2000" dirty="0">
                <a:ea typeface="ＭＳ Ｐゴシック" panose="020B0600070205080204" pitchFamily="50" charset="-128"/>
              </a:rPr>
              <a:t>54</a:t>
            </a:r>
            <a:r>
              <a:rPr kumimoji="0" lang="ja-JP" altLang="en-US" sz="2000" dirty="0">
                <a:ea typeface="ＭＳ Ｐゴシック" panose="020B0600070205080204" pitchFamily="50" charset="-128"/>
              </a:rPr>
              <a:t>分しかなく、依然として「男は仕事、女は家庭」という性別役割分業が当たり前となっている。</a:t>
            </a:r>
          </a:p>
          <a:p>
            <a:pPr marL="0" indent="0">
              <a:buNone/>
            </a:pPr>
            <a:r>
              <a:rPr kumimoji="0" lang="ja-JP" altLang="en-US" sz="2000" dirty="0">
                <a:ea typeface="ＭＳ Ｐゴシック" panose="020B0600070205080204" pitchFamily="50" charset="-128"/>
              </a:rPr>
              <a:t>□育児期の家族生活においては、男女ともに「仕事と生活の調和（ワーク・ライフ・バランス）」が追求されている。</a:t>
            </a:r>
          </a:p>
          <a:p>
            <a:pPr marL="0" indent="0">
              <a:buNone/>
            </a:pPr>
            <a:endParaRPr kumimoji="0" lang="en-US" altLang="ja-JP" sz="2400" dirty="0">
              <a:solidFill>
                <a:srgbClr val="FF0000"/>
              </a:solidFill>
              <a:ea typeface="ＭＳ Ｐゴシック" panose="020B0600070205080204" pitchFamily="50" charset="-128"/>
            </a:endParaRPr>
          </a:p>
          <a:p>
            <a:pPr marL="0" indent="0">
              <a:buNone/>
            </a:pPr>
            <a:r>
              <a:rPr kumimoji="0" lang="ja-JP" altLang="en-US" sz="2400" dirty="0">
                <a:solidFill>
                  <a:srgbClr val="FF0000"/>
                </a:solidFill>
                <a:ea typeface="ＭＳ Ｐゴシック" panose="020B0600070205080204" pitchFamily="50" charset="-128"/>
              </a:rPr>
              <a:t>２</a:t>
            </a:r>
            <a:r>
              <a:rPr kumimoji="0" lang="en-US" altLang="ja-JP" sz="2400" dirty="0">
                <a:solidFill>
                  <a:srgbClr val="FF0000"/>
                </a:solidFill>
                <a:ea typeface="ＭＳ Ｐゴシック" panose="020B0600070205080204" pitchFamily="50" charset="-128"/>
              </a:rPr>
              <a:t>.</a:t>
            </a:r>
            <a:r>
              <a:rPr kumimoji="0" lang="ja-JP" altLang="en-US" sz="2400" dirty="0">
                <a:solidFill>
                  <a:srgbClr val="FF0000"/>
                </a:solidFill>
                <a:ea typeface="ＭＳ Ｐゴシック" panose="020B0600070205080204" pitchFamily="50" charset="-128"/>
              </a:rPr>
              <a:t>　個人化と社会的包摂</a:t>
            </a:r>
            <a:endParaRPr kumimoji="0" lang="en-US" altLang="ja-JP" sz="2400" dirty="0">
              <a:solidFill>
                <a:srgbClr val="FF0000"/>
              </a:solidFill>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□近代社会における家族では選択不可能・解消困難な関係性が前提となっていた。このため個人の自由を制限し</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抑圧する可能性がある一方、 個人（構成員）に対し経済的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心理的安定性を提供する可能性もあった。（個人は家族内に包摂されていた）</a:t>
            </a:r>
          </a:p>
          <a:p>
            <a:pPr marL="0" indent="0">
              <a:buNone/>
            </a:pPr>
            <a:endParaRPr kumimoji="0" lang="ja-JP" altLang="en-US" sz="2400" dirty="0">
              <a:ea typeface="ＭＳ Ｐゴシック" panose="020B0600070205080204" pitchFamily="50" charset="-128"/>
            </a:endParaRPr>
          </a:p>
        </p:txBody>
      </p:sp>
    </p:spTree>
    <p:extLst>
      <p:ext uri="{BB962C8B-B14F-4D97-AF65-F5344CB8AC3E}">
        <p14:creationId xmlns:p14="http://schemas.microsoft.com/office/powerpoint/2010/main" val="298531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Paper#13</a:t>
            </a:r>
            <a:r>
              <a:rPr kumimoji="0" lang="ja-JP" altLang="en-US" sz="3000" dirty="0">
                <a:ea typeface="ＭＳ Ｐゴシック" panose="020B0600070205080204" pitchFamily="50" charset="-128"/>
              </a:rPr>
              <a:t>・</a:t>
            </a:r>
            <a:r>
              <a:rPr kumimoji="0" lang="en-US" altLang="ja-JP" sz="3000" dirty="0">
                <a:ea typeface="ＭＳ Ｐゴシック" panose="020B0600070205080204" pitchFamily="50" charset="-128"/>
              </a:rPr>
              <a:t>15</a:t>
            </a:r>
            <a:br>
              <a:rPr kumimoji="0" lang="en-US" altLang="ja-JP" sz="3000" dirty="0">
                <a:ea typeface="ＭＳ Ｐゴシック" panose="020B0600070205080204" pitchFamily="50" charset="-128"/>
              </a:rPr>
            </a:br>
            <a:r>
              <a:rPr kumimoji="0" lang="ja-JP" altLang="en-US" sz="2800" dirty="0">
                <a:solidFill>
                  <a:srgbClr val="FF0000"/>
                </a:solidFill>
                <a:ea typeface="ＭＳ Ｐゴシック" panose="020B0600070205080204" pitchFamily="50" charset="-128"/>
              </a:rPr>
              <a:t>２</a:t>
            </a:r>
            <a:r>
              <a:rPr kumimoji="0" lang="en-US" altLang="ja-JP" sz="2800" dirty="0">
                <a:solidFill>
                  <a:srgbClr val="FF0000"/>
                </a:solidFill>
                <a:ea typeface="ＭＳ Ｐゴシック" panose="020B0600070205080204" pitchFamily="50" charset="-128"/>
              </a:rPr>
              <a:t>.</a:t>
            </a:r>
            <a:r>
              <a:rPr kumimoji="0" lang="ja-JP" altLang="en-US" sz="2800" dirty="0">
                <a:solidFill>
                  <a:srgbClr val="FF0000"/>
                </a:solidFill>
                <a:ea typeface="ＭＳ Ｐゴシック" panose="020B0600070205080204" pitchFamily="50" charset="-128"/>
              </a:rPr>
              <a:t>　個人化と社会的包摂</a:t>
            </a:r>
            <a:endParaRPr kumimoji="0" lang="en-US" altLang="ja-JP" sz="2800" dirty="0">
              <a:solidFill>
                <a:srgbClr val="FF0000"/>
              </a:solidFill>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00999" cy="4392488"/>
          </a:xfrm>
        </p:spPr>
        <p:txBody>
          <a:bodyPr/>
          <a:lstStyle/>
          <a:p>
            <a:pPr marL="0" indent="0">
              <a:buNone/>
            </a:pPr>
            <a:r>
              <a:rPr kumimoji="0" lang="ja-JP" altLang="en-US" sz="2000" dirty="0">
                <a:ea typeface="ＭＳ Ｐゴシック" panose="020B0600070205080204" pitchFamily="50" charset="-128"/>
              </a:rPr>
              <a:t> □現代社会における家族では、家族構成員一人ひとりの選択可能性が広がり、家族内での個人化が進む一方、「家族であること」 を選択する自由</a:t>
            </a:r>
            <a:r>
              <a:rPr kumimoji="0" lang="en-US" altLang="ja-JP" sz="2000" dirty="0">
                <a:ea typeface="ＭＳ Ｐゴシック" panose="020B0600070205080204" pitchFamily="50" charset="-128"/>
              </a:rPr>
              <a:t>, </a:t>
            </a:r>
            <a:r>
              <a:rPr kumimoji="0" lang="ja-JP" altLang="en-US" sz="2000" dirty="0">
                <a:ea typeface="ＭＳ Ｐゴシック" panose="020B0600070205080204" pitchFamily="50" charset="-128"/>
              </a:rPr>
              <a:t>解消する自由 </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未婚 </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子どもをもたない夫婦</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離婚の一般化</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が拡大し、家族自体の個人化（家族の消滅？）が進む。（個人は家族ではなく社会全体に包摂されねばならない）</a:t>
            </a:r>
          </a:p>
          <a:p>
            <a:pPr marL="0" indent="0">
              <a:buNone/>
            </a:pPr>
            <a:r>
              <a:rPr kumimoji="0" lang="ja-JP" altLang="en-US" sz="2000" dirty="0">
                <a:ea typeface="ＭＳ Ｐゴシック" panose="020B0600070205080204" pitchFamily="50" charset="-128"/>
              </a:rPr>
              <a:t>□家族の個人化の進行は、選択の自由を行使できる者（強い個人）とできない者（弱い個人）への二極化や格差の拡大・階層化に向かっている。</a:t>
            </a:r>
          </a:p>
          <a:p>
            <a:pPr marL="0" indent="0">
              <a:buNone/>
            </a:pPr>
            <a:r>
              <a:rPr kumimoji="0" lang="ja-JP" altLang="en-US" sz="2000" dirty="0">
                <a:ea typeface="ＭＳ Ｐゴシック" panose="020B0600070205080204" pitchFamily="50" charset="-128"/>
              </a:rPr>
              <a:t>□家族から排除される人・家族を形成できない人・家族の中に取り残される人、弱い個人（子ども・高齢者・女性・障害者・失業者）には社会的支援が必要となる。</a:t>
            </a:r>
          </a:p>
          <a:p>
            <a:pPr marL="0" indent="0">
              <a:buNone/>
            </a:pPr>
            <a:r>
              <a:rPr kumimoji="0" lang="ja-JP" altLang="en-US" sz="2000" dirty="0">
                <a:ea typeface="ＭＳ Ｐゴシック" panose="020B0600070205080204" pitchFamily="50" charset="-128"/>
              </a:rPr>
              <a:t>□社会的包摂（ソーシャル・インクルージョン）とは、社会的にっ個人を包み込むこと、つまり誰も排除されず、全員が社会に参画する機会を持つことを意味する。</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315316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A7560-225F-6D34-9E26-B26532538A02}"/>
              </a:ext>
            </a:extLst>
          </p:cNvPr>
          <p:cNvSpPr>
            <a:spLocks noGrp="1"/>
          </p:cNvSpPr>
          <p:nvPr>
            <p:ph type="title"/>
          </p:nvPr>
        </p:nvSpPr>
        <p:spPr/>
        <p:txBody>
          <a:bodyPr/>
          <a:lstStyle/>
          <a:p>
            <a:r>
              <a:rPr lang="ja-JP" altLang="en-US" dirty="0"/>
              <a:t>定期試験の筆記問題の練習</a:t>
            </a:r>
            <a:br>
              <a:rPr lang="en-US" altLang="ja-JP" dirty="0"/>
            </a:br>
            <a:endParaRPr lang="en-US" dirty="0">
              <a:solidFill>
                <a:srgbClr val="FF0000"/>
              </a:solidFill>
            </a:endParaRPr>
          </a:p>
        </p:txBody>
      </p:sp>
      <p:sp>
        <p:nvSpPr>
          <p:cNvPr id="3" name="コンテンツ プレースホルダー 2">
            <a:extLst>
              <a:ext uri="{FF2B5EF4-FFF2-40B4-BE49-F238E27FC236}">
                <a16:creationId xmlns:a16="http://schemas.microsoft.com/office/drawing/2014/main" id="{F0FF5BE3-A6E8-8D7F-49C9-A256390155F2}"/>
              </a:ext>
            </a:extLst>
          </p:cNvPr>
          <p:cNvSpPr>
            <a:spLocks noGrp="1"/>
          </p:cNvSpPr>
          <p:nvPr>
            <p:ph idx="1"/>
          </p:nvPr>
        </p:nvSpPr>
        <p:spPr/>
        <p:txBody>
          <a:bodyPr/>
          <a:lstStyle/>
          <a:p>
            <a:pPr marL="0" indent="0">
              <a:buNone/>
            </a:pPr>
            <a:r>
              <a:rPr lang="en-US" altLang="ja-JP" dirty="0"/>
              <a:t>【</a:t>
            </a:r>
            <a:r>
              <a:rPr lang="ja-JP" altLang="en-US" dirty="0"/>
              <a:t>問題</a:t>
            </a:r>
            <a:r>
              <a:rPr lang="en-US" altLang="ja-JP" dirty="0"/>
              <a:t>】</a:t>
            </a:r>
            <a:r>
              <a:rPr lang="ja-JP" altLang="en-US" dirty="0"/>
              <a:t>　「家族の未来」について、自分の考えをを述べなさい。</a:t>
            </a:r>
            <a:r>
              <a:rPr lang="ja-JP" altLang="en-US" dirty="0">
                <a:solidFill>
                  <a:srgbClr val="FF0000"/>
                </a:solidFill>
              </a:rPr>
              <a:t> （</a:t>
            </a:r>
            <a:r>
              <a:rPr lang="en-US" altLang="ja-JP" dirty="0">
                <a:solidFill>
                  <a:srgbClr val="FF0000"/>
                </a:solidFill>
              </a:rPr>
              <a:t>400</a:t>
            </a:r>
            <a:r>
              <a:rPr lang="ja-JP" altLang="en-US" dirty="0">
                <a:solidFill>
                  <a:srgbClr val="FF0000"/>
                </a:solidFill>
              </a:rPr>
              <a:t>文字程度）</a:t>
            </a:r>
            <a:endParaRPr lang="en-US" altLang="ja-JP" dirty="0"/>
          </a:p>
          <a:p>
            <a:pPr marL="0" indent="0">
              <a:buNone/>
            </a:pPr>
            <a:endParaRPr lang="en-US" altLang="ja-JP" dirty="0">
              <a:solidFill>
                <a:srgbClr val="FF0000"/>
              </a:solidFill>
            </a:endParaRPr>
          </a:p>
          <a:p>
            <a:pPr marL="0" indent="0">
              <a:buNone/>
            </a:pPr>
            <a:endParaRPr lang="en-US" dirty="0"/>
          </a:p>
        </p:txBody>
      </p:sp>
    </p:spTree>
    <p:extLst>
      <p:ext uri="{BB962C8B-B14F-4D97-AF65-F5344CB8AC3E}">
        <p14:creationId xmlns:p14="http://schemas.microsoft.com/office/powerpoint/2010/main" val="176729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ja-JP" altLang="en-US" sz="2000" dirty="0"/>
              <a:t>第</a:t>
            </a:r>
            <a:r>
              <a:rPr lang="en-US" altLang="ja-JP" sz="2000" dirty="0"/>
              <a:t>13</a:t>
            </a:r>
            <a:r>
              <a:rPr lang="ja-JP" altLang="en-US" sz="2000" dirty="0"/>
              <a:t>回</a:t>
            </a:r>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sz="3600" dirty="0"/>
              <a:t>男女共同参画社会ってなに？</a:t>
            </a:r>
            <a:br>
              <a:rPr lang="ja-JP" altLang="en-US" sz="3600" dirty="0"/>
            </a:b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467544" y="1700808"/>
            <a:ext cx="8001000" cy="4267200"/>
          </a:xfrm>
        </p:spPr>
        <p:txBody>
          <a:bodyPr/>
          <a:lstStyle/>
          <a:p>
            <a:r>
              <a:rPr lang="ja-JP" altLang="en-US" sz="2400" dirty="0"/>
              <a:t>福島県伊達市役所の</a:t>
            </a:r>
            <a:r>
              <a:rPr lang="en-US" altLang="ja-JP" sz="2400" dirty="0"/>
              <a:t>HP</a:t>
            </a:r>
            <a:r>
              <a:rPr lang="ja-JP" altLang="en-US" sz="2400" dirty="0"/>
              <a:t>（</a:t>
            </a:r>
            <a:r>
              <a:rPr lang="en-US" altLang="ja-JP" sz="2400" dirty="0"/>
              <a:t>2024</a:t>
            </a:r>
            <a:r>
              <a:rPr lang="ja-JP" altLang="en-US" sz="2400" dirty="0"/>
              <a:t>）「</a:t>
            </a:r>
            <a:r>
              <a:rPr lang="ja-JP" altLang="en-US" sz="2400" dirty="0">
                <a:hlinkClick r:id="rId2"/>
              </a:rPr>
              <a:t>男女共同参画社会ってどんな社会？みんなで考えよう！</a:t>
            </a:r>
            <a:r>
              <a:rPr lang="ja-JP" altLang="en-US" sz="2400" dirty="0"/>
              <a:t>」（協働まちづくり課 協働推進係）</a:t>
            </a:r>
            <a:endParaRPr lang="en-US" altLang="ja-JP" sz="2400" dirty="0"/>
          </a:p>
          <a:p>
            <a:r>
              <a:rPr lang="ja-JP" altLang="en-US" sz="2400" dirty="0"/>
              <a:t>「男女がお互いを尊重し合い、職場、学校、家庭、地域などの社会のあらゆる分野で、</a:t>
            </a:r>
            <a:r>
              <a:rPr lang="ja-JP" altLang="en-US" sz="2400" dirty="0">
                <a:solidFill>
                  <a:srgbClr val="FF0000"/>
                </a:solidFill>
              </a:rPr>
              <a:t>性別にかかわらず</a:t>
            </a:r>
            <a:r>
              <a:rPr lang="ja-JP" altLang="en-US" sz="2400" dirty="0"/>
              <a:t>個性と能力を十分に発揮し、喜びや責任を分かち合うことができる社会」のことです。</a:t>
            </a:r>
            <a:endParaRPr lang="en-US" altLang="ja-JP" sz="2400" dirty="0"/>
          </a:p>
          <a:p>
            <a:r>
              <a:rPr lang="ja-JP" altLang="en-US" sz="2400" dirty="0"/>
              <a:t>「男性は仕事、女性は家庭」という価値観に縛られすぎてはいませんか？「男だから、女だから」とやりたいことを我慢したり言いたいことが言えなかったことはありませんか？</a:t>
            </a:r>
            <a:endParaRPr lang="en-US" altLang="ja-JP" sz="2400" dirty="0"/>
          </a:p>
          <a:p>
            <a:endParaRPr lang="en-US" sz="2400" dirty="0"/>
          </a:p>
        </p:txBody>
      </p:sp>
    </p:spTree>
    <p:extLst>
      <p:ext uri="{BB962C8B-B14F-4D97-AF65-F5344CB8AC3E}">
        <p14:creationId xmlns:p14="http://schemas.microsoft.com/office/powerpoint/2010/main" val="857927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solidFill>
                  <a:srgbClr val="FF0000"/>
                </a:solidFill>
              </a:rPr>
              <a:t>定期試験のご案内</a:t>
            </a:r>
            <a:endParaRPr lang="en-US" dirty="0">
              <a:solidFill>
                <a:srgbClr val="FF0000"/>
              </a:solidFill>
            </a:endParaRPr>
          </a:p>
        </p:txBody>
      </p:sp>
      <p:sp>
        <p:nvSpPr>
          <p:cNvPr id="427011" name="Rectangle 3"/>
          <p:cNvSpPr>
            <a:spLocks noGrp="1" noChangeArrowheads="1"/>
          </p:cNvSpPr>
          <p:nvPr>
            <p:ph type="body" idx="1"/>
          </p:nvPr>
        </p:nvSpPr>
        <p:spPr>
          <a:xfrm>
            <a:off x="568251" y="1704837"/>
            <a:ext cx="7850831" cy="4392488"/>
          </a:xfrm>
        </p:spPr>
        <p:txBody>
          <a:bodyPr/>
          <a:lstStyle/>
          <a:p>
            <a:pPr marL="0" indent="0" eaLnBrk="1" hangingPunct="1">
              <a:lnSpc>
                <a:spcPct val="90000"/>
              </a:lnSpc>
              <a:buNone/>
            </a:pPr>
            <a:r>
              <a:rPr lang="ja-JP" altLang="en-US" sz="3200" dirty="0"/>
              <a:t>本試験：８月</a:t>
            </a:r>
            <a:r>
              <a:rPr lang="en-US" altLang="ja-JP" sz="3200" dirty="0"/>
              <a:t>6</a:t>
            </a:r>
            <a:r>
              <a:rPr lang="ja-JP" altLang="en-US" sz="3200" dirty="0"/>
              <a:t>日（火）</a:t>
            </a:r>
            <a:r>
              <a:rPr lang="en-US" altLang="ja-JP" sz="3200" dirty="0"/>
              <a:t>1</a:t>
            </a:r>
            <a:r>
              <a:rPr lang="ja-JP" altLang="en-US" sz="3200" dirty="0"/>
              <a:t>４：</a:t>
            </a:r>
            <a:r>
              <a:rPr lang="en-US" altLang="ja-JP" sz="3200" dirty="0"/>
              <a:t>40</a:t>
            </a:r>
            <a:r>
              <a:rPr lang="ja-JP" altLang="en-US" sz="3200" dirty="0"/>
              <a:t>ー</a:t>
            </a:r>
            <a:r>
              <a:rPr lang="en-US" altLang="ja-JP" sz="3200" dirty="0"/>
              <a:t>16</a:t>
            </a:r>
            <a:r>
              <a:rPr lang="ja-JP" altLang="en-US" sz="3200" dirty="0"/>
              <a:t>：</a:t>
            </a:r>
            <a:r>
              <a:rPr lang="en-US" altLang="ja-JP" sz="3200" dirty="0"/>
              <a:t>10</a:t>
            </a:r>
            <a:r>
              <a:rPr lang="ja-JP" altLang="en-US" sz="3200" dirty="0"/>
              <a:t>　講義室</a:t>
            </a:r>
            <a:r>
              <a:rPr lang="en-US" sz="3200" b="1" dirty="0">
                <a:effectLst/>
                <a:latin typeface="Century" panose="02040604050505020304" pitchFamily="18" charset="0"/>
                <a:ea typeface="ＭＳ 明朝" panose="02020609040205080304" pitchFamily="17" charset="-128"/>
                <a:cs typeface="Times New Roman" panose="02020603050405020304" pitchFamily="18" charset="0"/>
              </a:rPr>
              <a:t>401 </a:t>
            </a:r>
            <a:endParaRPr lang="en-US" altLang="ja-JP" sz="2800" dirty="0"/>
          </a:p>
          <a:p>
            <a:pPr marL="0" indent="0" eaLnBrk="1" hangingPunct="1">
              <a:lnSpc>
                <a:spcPct val="90000"/>
              </a:lnSpc>
              <a:buNone/>
            </a:pPr>
            <a:r>
              <a:rPr lang="ja-JP" altLang="en-US" sz="2800" dirty="0"/>
              <a:t>＊試験は</a:t>
            </a:r>
            <a:r>
              <a:rPr lang="en-US" altLang="ja-JP" sz="2800" dirty="0"/>
              <a:t>60</a:t>
            </a:r>
            <a:r>
              <a:rPr lang="ja-JP" altLang="en-US" sz="2800" dirty="0"/>
              <a:t>分、問題１から５は択一式（正解は１つしかない）各</a:t>
            </a:r>
            <a:r>
              <a:rPr lang="en-US" altLang="ja-JP" sz="2800" dirty="0"/>
              <a:t>10</a:t>
            </a:r>
            <a:r>
              <a:rPr lang="ja-JP" altLang="en-US" sz="2800" dirty="0"/>
              <a:t>点、問題６は記述式で５０点満点。</a:t>
            </a:r>
            <a:endParaRPr lang="en-US" altLang="ja-JP" sz="2800" dirty="0"/>
          </a:p>
          <a:p>
            <a:pPr marL="0" indent="0" eaLnBrk="1" hangingPunct="1">
              <a:lnSpc>
                <a:spcPct val="90000"/>
              </a:lnSpc>
              <a:buNone/>
            </a:pPr>
            <a:endParaRPr lang="en-US" altLang="ja-JP" sz="3200" dirty="0"/>
          </a:p>
          <a:p>
            <a:pPr marL="0" indent="0" eaLnBrk="1" hangingPunct="1">
              <a:lnSpc>
                <a:spcPct val="90000"/>
              </a:lnSpc>
              <a:buNone/>
            </a:pPr>
            <a:r>
              <a:rPr lang="ja-JP" altLang="en-US" sz="3200" dirty="0"/>
              <a:t>追再試験：８月</a:t>
            </a:r>
            <a:r>
              <a:rPr lang="en-US" altLang="ja-JP" sz="3200" dirty="0"/>
              <a:t>13</a:t>
            </a:r>
            <a:r>
              <a:rPr lang="ja-JP" altLang="en-US" sz="3200" dirty="0"/>
              <a:t>日（火）</a:t>
            </a:r>
            <a:r>
              <a:rPr lang="en-US" altLang="ja-JP" sz="3200" dirty="0"/>
              <a:t>1</a:t>
            </a:r>
            <a:r>
              <a:rPr lang="ja-JP" altLang="en-US" sz="3200" dirty="0"/>
              <a:t>４：</a:t>
            </a:r>
            <a:r>
              <a:rPr lang="en-US" altLang="ja-JP" sz="3200" dirty="0"/>
              <a:t>40</a:t>
            </a:r>
            <a:r>
              <a:rPr lang="ja-JP" altLang="en-US" sz="3200" dirty="0"/>
              <a:t>ー</a:t>
            </a:r>
            <a:r>
              <a:rPr lang="en-US" altLang="ja-JP" sz="3200" dirty="0"/>
              <a:t>16</a:t>
            </a:r>
            <a:r>
              <a:rPr lang="ja-JP" altLang="en-US" sz="3200" dirty="0"/>
              <a:t>：</a:t>
            </a:r>
            <a:r>
              <a:rPr lang="en-US" altLang="ja-JP" sz="3200" dirty="0"/>
              <a:t>10</a:t>
            </a:r>
            <a:r>
              <a:rPr lang="ja-JP" altLang="en-US" sz="3200" dirty="0"/>
              <a:t>　講義室</a:t>
            </a:r>
            <a:r>
              <a:rPr lang="en-US" sz="3200" b="1" dirty="0">
                <a:effectLst/>
                <a:latin typeface="Century" panose="02040604050505020304" pitchFamily="18" charset="0"/>
                <a:ea typeface="ＭＳ 明朝" panose="02020609040205080304" pitchFamily="17" charset="-128"/>
                <a:cs typeface="Times New Roman" panose="02020603050405020304" pitchFamily="18" charset="0"/>
              </a:rPr>
              <a:t>401 </a:t>
            </a:r>
            <a:endParaRPr lang="ja-JP" altLang="en-US" sz="3200" dirty="0"/>
          </a:p>
          <a:p>
            <a:pPr marL="0" indent="0">
              <a:lnSpc>
                <a:spcPct val="90000"/>
              </a:lnSpc>
              <a:buNone/>
            </a:pPr>
            <a:r>
              <a:rPr lang="ja-JP" altLang="en-US" sz="2800" dirty="0"/>
              <a:t>＊試験は</a:t>
            </a:r>
            <a:r>
              <a:rPr lang="en-US" altLang="ja-JP" sz="2800" dirty="0"/>
              <a:t>60</a:t>
            </a:r>
            <a:r>
              <a:rPr lang="ja-JP" altLang="en-US" sz="2800" dirty="0"/>
              <a:t>分、問題１から５は択一式（正解は１つしかない）各</a:t>
            </a:r>
            <a:r>
              <a:rPr lang="en-US" altLang="ja-JP" sz="2800" dirty="0"/>
              <a:t>10</a:t>
            </a:r>
            <a:r>
              <a:rPr lang="ja-JP" altLang="en-US" sz="2800" dirty="0"/>
              <a:t>点、問題６は記述式で５０点満点。</a:t>
            </a:r>
            <a:endParaRPr lang="en-US" altLang="ja-JP" sz="28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30</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solidFill>
                  <a:srgbClr val="FF0000"/>
                </a:solidFill>
              </a:rPr>
              <a:t>定期試験の問題</a:t>
            </a:r>
            <a:endParaRPr lang="en-US" dirty="0">
              <a:solidFill>
                <a:srgbClr val="FF0000"/>
              </a:solidFill>
            </a:endParaRPr>
          </a:p>
        </p:txBody>
      </p:sp>
      <p:sp>
        <p:nvSpPr>
          <p:cNvPr id="427011" name="Rectangle 3"/>
          <p:cNvSpPr>
            <a:spLocks noGrp="1" noChangeArrowheads="1"/>
          </p:cNvSpPr>
          <p:nvPr>
            <p:ph type="body" idx="1"/>
          </p:nvPr>
        </p:nvSpPr>
        <p:spPr>
          <a:xfrm>
            <a:off x="568251" y="1704837"/>
            <a:ext cx="7850831" cy="4392488"/>
          </a:xfrm>
        </p:spPr>
        <p:txBody>
          <a:bodyPr/>
          <a:lstStyle/>
          <a:p>
            <a:pPr marL="0" indent="0" eaLnBrk="1" hangingPunct="1">
              <a:lnSpc>
                <a:spcPct val="90000"/>
              </a:lnSpc>
              <a:buNone/>
            </a:pPr>
            <a:r>
              <a:rPr lang="ja-JP" altLang="en-US" sz="2000" dirty="0"/>
              <a:t>問１：日本の世帯数の将来推計（全国推計）令和 </a:t>
            </a:r>
            <a:r>
              <a:rPr lang="en-US" altLang="ja-JP" sz="2000" dirty="0"/>
              <a:t>6</a:t>
            </a:r>
            <a:r>
              <a:rPr lang="ja-JP" altLang="en-US" sz="2000" dirty="0"/>
              <a:t>（</a:t>
            </a:r>
            <a:r>
              <a:rPr lang="en-US" altLang="ja-JP" sz="2000" dirty="0"/>
              <a:t>2024</a:t>
            </a:r>
            <a:r>
              <a:rPr lang="ja-JP" altLang="en-US" sz="2000" dirty="0"/>
              <a:t>）年推計の結果について、もっとも正しいと思うものを１つ選びなさい</a:t>
            </a:r>
            <a:r>
              <a:rPr lang="ja-JP" altLang="en-US" sz="2800" dirty="0"/>
              <a:t>。</a:t>
            </a:r>
            <a:endParaRPr lang="en-US" altLang="ja-JP" sz="2800" dirty="0"/>
          </a:p>
          <a:p>
            <a:pPr marL="0" indent="0" eaLnBrk="1" hangingPunct="1">
              <a:lnSpc>
                <a:spcPct val="90000"/>
              </a:lnSpc>
              <a:buNone/>
            </a:pPr>
            <a:r>
              <a:rPr lang="ja-JP" altLang="en-US" sz="2000" dirty="0">
                <a:solidFill>
                  <a:srgbClr val="FF0000"/>
                </a:solidFill>
              </a:rPr>
              <a:t>★</a:t>
            </a:r>
            <a:r>
              <a:rPr lang="en-US" altLang="ja-JP" sz="2000" dirty="0">
                <a:solidFill>
                  <a:srgbClr val="FF0000"/>
                </a:solidFill>
              </a:rPr>
              <a:t>RAP#4</a:t>
            </a:r>
            <a:r>
              <a:rPr lang="ja-JP" altLang="en-US" sz="2000" dirty="0">
                <a:solidFill>
                  <a:srgbClr val="FF0000"/>
                </a:solidFill>
              </a:rPr>
              <a:t>を参考に正解を確認しておくこと。</a:t>
            </a:r>
          </a:p>
          <a:p>
            <a:pPr marL="0" indent="0" eaLnBrk="1" hangingPunct="1">
              <a:lnSpc>
                <a:spcPct val="90000"/>
              </a:lnSpc>
              <a:buNone/>
            </a:pPr>
            <a:r>
              <a:rPr lang="ja-JP" altLang="en-US" sz="2000" dirty="0"/>
              <a:t>１</a:t>
            </a:r>
            <a:r>
              <a:rPr lang="en-US" altLang="ja-JP" sz="2000" dirty="0"/>
              <a:t>.</a:t>
            </a:r>
            <a:r>
              <a:rPr lang="ja-JP" altLang="en-US" sz="2000" dirty="0"/>
              <a:t>世帯総数はなお増加を続けるが、人口減少を反映し</a:t>
            </a:r>
            <a:r>
              <a:rPr lang="en-US" altLang="ja-JP" sz="2000" dirty="0"/>
              <a:t>2030</a:t>
            </a:r>
            <a:r>
              <a:rPr lang="ja-JP" altLang="en-US" sz="2000" dirty="0"/>
              <a:t>年をピークに減少に転じる。</a:t>
            </a:r>
          </a:p>
          <a:p>
            <a:pPr marL="0" indent="0" eaLnBrk="1" hangingPunct="1">
              <a:lnSpc>
                <a:spcPct val="90000"/>
              </a:lnSpc>
              <a:buNone/>
            </a:pPr>
            <a:r>
              <a:rPr lang="en-US" altLang="ja-JP" sz="2000" dirty="0"/>
              <a:t>2.</a:t>
            </a:r>
            <a:r>
              <a:rPr lang="ja-JP" altLang="en-US" sz="2000" dirty="0"/>
              <a:t>平均世帯人員は「世帯の単独化」から減少傾向にあったが、世帯数が減少に転じることにより低下に歯止めがかかり、</a:t>
            </a:r>
            <a:r>
              <a:rPr lang="en-US" altLang="ja-JP" sz="2000" dirty="0"/>
              <a:t>2050</a:t>
            </a:r>
            <a:r>
              <a:rPr lang="ja-JP" altLang="en-US" sz="2000" dirty="0"/>
              <a:t>年には</a:t>
            </a:r>
            <a:r>
              <a:rPr lang="en-US" altLang="ja-JP" sz="2000" dirty="0"/>
              <a:t>2.21</a:t>
            </a:r>
            <a:r>
              <a:rPr lang="ja-JP" altLang="en-US" sz="2000" dirty="0"/>
              <a:t>人と現在の水準まで回復する。</a:t>
            </a:r>
          </a:p>
          <a:p>
            <a:pPr marL="0" indent="0" eaLnBrk="1" hangingPunct="1">
              <a:lnSpc>
                <a:spcPct val="90000"/>
              </a:lnSpc>
              <a:buNone/>
            </a:pPr>
            <a:r>
              <a:rPr lang="en-US" altLang="ja-JP" sz="2000" dirty="0"/>
              <a:t>3.2050 </a:t>
            </a:r>
            <a:r>
              <a:rPr lang="ja-JP" altLang="en-US" sz="2000" dirty="0"/>
              <a:t>年には単独世帯が過半数となり、</a:t>
            </a:r>
            <a:r>
              <a:rPr lang="en-US" altLang="ja-JP" sz="2000" dirty="0"/>
              <a:t>3000</a:t>
            </a:r>
            <a:r>
              <a:rPr lang="ja-JP" altLang="en-US" sz="2000" dirty="0"/>
              <a:t>万世帯となる。　</a:t>
            </a:r>
          </a:p>
          <a:p>
            <a:pPr marL="0" indent="0" eaLnBrk="1" hangingPunct="1">
              <a:lnSpc>
                <a:spcPct val="90000"/>
              </a:lnSpc>
              <a:buNone/>
            </a:pPr>
            <a:r>
              <a:rPr lang="en-US" altLang="ja-JP" sz="2000" dirty="0"/>
              <a:t>4 65 </a:t>
            </a:r>
            <a:r>
              <a:rPr lang="ja-JP" altLang="en-US" sz="2000" dirty="0"/>
              <a:t>歳以上の高齢世帯数のピークは</a:t>
            </a:r>
            <a:r>
              <a:rPr lang="en-US" altLang="ja-JP" sz="2000" dirty="0"/>
              <a:t>2025 </a:t>
            </a:r>
            <a:r>
              <a:rPr lang="ja-JP" altLang="en-US" sz="2000" dirty="0"/>
              <a:t>年、</a:t>
            </a:r>
            <a:r>
              <a:rPr lang="en-US" altLang="ja-JP" sz="2000" dirty="0"/>
              <a:t>75 </a:t>
            </a:r>
            <a:r>
              <a:rPr lang="ja-JP" altLang="en-US" sz="2000" dirty="0"/>
              <a:t>歳以上の世帯は、団塊の世代が後期高齢者となるため減少し続ける。</a:t>
            </a:r>
          </a:p>
          <a:p>
            <a:pPr marL="0" indent="0" eaLnBrk="1" hangingPunct="1">
              <a:lnSpc>
                <a:spcPct val="90000"/>
              </a:lnSpc>
              <a:buNone/>
            </a:pPr>
            <a:r>
              <a:rPr lang="en-US" altLang="ja-JP" sz="2000" dirty="0"/>
              <a:t>5,2050</a:t>
            </a:r>
            <a:r>
              <a:rPr lang="ja-JP" altLang="en-US" sz="2000" dirty="0"/>
              <a:t>年の男性高齢単独世帯の３割は未婚、近親者のいない高齢単独世帯が急増する　</a:t>
            </a:r>
            <a:endParaRPr lang="en-US" altLang="ja-JP" sz="2000" dirty="0"/>
          </a:p>
          <a:p>
            <a:pPr marL="0" indent="0" eaLnBrk="1" hangingPunct="1">
              <a:lnSpc>
                <a:spcPct val="90000"/>
              </a:lnSpc>
              <a:buNone/>
            </a:pPr>
            <a:endParaRPr lang="ja-JP" altLang="en-US" sz="2000" dirty="0"/>
          </a:p>
          <a:p>
            <a:pPr marL="0" indent="0" eaLnBrk="1" hangingPunct="1">
              <a:lnSpc>
                <a:spcPct val="90000"/>
              </a:lnSpc>
              <a:buNone/>
            </a:pPr>
            <a:r>
              <a:rPr lang="ja-JP" altLang="en-US" sz="3200" dirty="0"/>
              <a:t>　　</a:t>
            </a:r>
            <a:endParaRPr lang="en-US" altLang="ja-JP" sz="32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31</a:t>
            </a:fld>
            <a:endParaRPr lang="en-US" altLang="ja-JP"/>
          </a:p>
        </p:txBody>
      </p:sp>
    </p:spTree>
    <p:extLst>
      <p:ext uri="{BB962C8B-B14F-4D97-AF65-F5344CB8AC3E}">
        <p14:creationId xmlns:p14="http://schemas.microsoft.com/office/powerpoint/2010/main" val="3652890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solidFill>
                  <a:srgbClr val="FF0000"/>
                </a:solidFill>
              </a:rPr>
              <a:t>定期試験の問題</a:t>
            </a:r>
            <a:endParaRPr lang="en-US" dirty="0">
              <a:solidFill>
                <a:srgbClr val="FF0000"/>
              </a:solidFill>
            </a:endParaRPr>
          </a:p>
        </p:txBody>
      </p:sp>
      <p:sp>
        <p:nvSpPr>
          <p:cNvPr id="427011" name="Rectangle 3"/>
          <p:cNvSpPr>
            <a:spLocks noGrp="1" noChangeArrowheads="1"/>
          </p:cNvSpPr>
          <p:nvPr>
            <p:ph type="body" idx="1"/>
          </p:nvPr>
        </p:nvSpPr>
        <p:spPr>
          <a:xfrm>
            <a:off x="568251" y="1704837"/>
            <a:ext cx="7850831" cy="4392488"/>
          </a:xfrm>
        </p:spPr>
        <p:txBody>
          <a:bodyPr/>
          <a:lstStyle/>
          <a:p>
            <a:pPr marL="0" indent="0" eaLnBrk="1" hangingPunct="1">
              <a:lnSpc>
                <a:spcPct val="90000"/>
              </a:lnSpc>
              <a:buNone/>
            </a:pPr>
            <a:r>
              <a:rPr lang="ja-JP" altLang="en-US" sz="2400" dirty="0"/>
              <a:t>問６　次の３つの設問のうち１つを選んで、回答しなさい。</a:t>
            </a:r>
            <a:endParaRPr lang="en-US" altLang="ja-JP" sz="2400" dirty="0"/>
          </a:p>
          <a:p>
            <a:pPr marL="0" indent="0" eaLnBrk="1" hangingPunct="1">
              <a:lnSpc>
                <a:spcPct val="90000"/>
              </a:lnSpc>
              <a:buNone/>
            </a:pPr>
            <a:endParaRPr lang="en-US" altLang="ja-JP" sz="2400" dirty="0"/>
          </a:p>
          <a:p>
            <a:pPr marL="0" indent="0" eaLnBrk="1" hangingPunct="1">
              <a:lnSpc>
                <a:spcPct val="90000"/>
              </a:lnSpc>
              <a:buNone/>
            </a:pPr>
            <a:r>
              <a:rPr lang="ja-JP" altLang="en-US" sz="2400" dirty="0"/>
              <a:t>①児童虐待の事例「池田詩梨（ことり）ちゃん事件」について、あなたの感想・考え・意見を述べなさい。 （</a:t>
            </a:r>
            <a:r>
              <a:rPr lang="en-US" altLang="ja-JP" sz="2400" dirty="0"/>
              <a:t>400</a:t>
            </a:r>
            <a:r>
              <a:rPr lang="ja-JP" altLang="en-US" sz="2400" dirty="0"/>
              <a:t>文字程度）</a:t>
            </a:r>
            <a:endParaRPr lang="en-US" altLang="ja-JP" sz="2400" dirty="0"/>
          </a:p>
          <a:p>
            <a:pPr marL="0" indent="0" eaLnBrk="1" hangingPunct="1">
              <a:lnSpc>
                <a:spcPct val="90000"/>
              </a:lnSpc>
              <a:buNone/>
            </a:pPr>
            <a:r>
              <a:rPr lang="ja-JP" altLang="en-US" sz="2400" dirty="0"/>
              <a:t>②講義で紹介した「早婚晩産のススメ」について、あなたの感想・考え・ライフプランを述べなさい。（</a:t>
            </a:r>
            <a:r>
              <a:rPr lang="en-US" altLang="ja-JP" sz="2400" dirty="0"/>
              <a:t>400</a:t>
            </a:r>
            <a:r>
              <a:rPr lang="ja-JP" altLang="en-US" sz="2400" dirty="0"/>
              <a:t>文字程度）</a:t>
            </a:r>
            <a:endParaRPr lang="en-US" altLang="ja-JP" sz="2400" dirty="0"/>
          </a:p>
          <a:p>
            <a:pPr marL="0" indent="0" eaLnBrk="1" hangingPunct="1">
              <a:lnSpc>
                <a:spcPct val="90000"/>
              </a:lnSpc>
              <a:buNone/>
            </a:pPr>
            <a:r>
              <a:rPr lang="ja-JP" altLang="en-US" sz="2400" dirty="0"/>
              <a:t>③「家族の未来」について、あなたの考えを述べなさい。 （</a:t>
            </a:r>
            <a:r>
              <a:rPr lang="en-US" altLang="ja-JP" sz="2400" dirty="0"/>
              <a:t>400</a:t>
            </a:r>
            <a:r>
              <a:rPr lang="ja-JP" altLang="en-US" sz="2400" dirty="0"/>
              <a:t>文字程度）</a:t>
            </a:r>
          </a:p>
          <a:p>
            <a:pPr marL="0" indent="0" eaLnBrk="1" hangingPunct="1">
              <a:lnSpc>
                <a:spcPct val="90000"/>
              </a:lnSpc>
              <a:buNone/>
            </a:pPr>
            <a:endParaRPr lang="en-US" altLang="ja-JP" sz="32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32</a:t>
            </a:fld>
            <a:endParaRPr lang="en-US" altLang="ja-JP"/>
          </a:p>
        </p:txBody>
      </p:sp>
    </p:spTree>
    <p:extLst>
      <p:ext uri="{BB962C8B-B14F-4D97-AF65-F5344CB8AC3E}">
        <p14:creationId xmlns:p14="http://schemas.microsoft.com/office/powerpoint/2010/main" val="573839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A704D-3834-F6BA-0499-DAB9633E0514}"/>
              </a:ext>
            </a:extLst>
          </p:cNvPr>
          <p:cNvSpPr>
            <a:spLocks noGrp="1"/>
          </p:cNvSpPr>
          <p:nvPr>
            <p:ph type="title"/>
          </p:nvPr>
        </p:nvSpPr>
        <p:spPr/>
        <p:txBody>
          <a:bodyPr/>
          <a:lstStyle/>
          <a:p>
            <a:r>
              <a:rPr lang="ja-JP" altLang="en-US" dirty="0"/>
              <a:t>おわりに</a:t>
            </a:r>
            <a:endParaRPr lang="en-US" dirty="0"/>
          </a:p>
        </p:txBody>
      </p:sp>
      <p:sp>
        <p:nvSpPr>
          <p:cNvPr id="3" name="コンテンツ プレースホルダー 2">
            <a:extLst>
              <a:ext uri="{FF2B5EF4-FFF2-40B4-BE49-F238E27FC236}">
                <a16:creationId xmlns:a16="http://schemas.microsoft.com/office/drawing/2014/main" id="{7E609741-7CB4-6F7C-C0C2-4E35A79BE813}"/>
              </a:ext>
            </a:extLst>
          </p:cNvPr>
          <p:cNvSpPr>
            <a:spLocks noGrp="1"/>
          </p:cNvSpPr>
          <p:nvPr>
            <p:ph idx="1"/>
          </p:nvPr>
        </p:nvSpPr>
        <p:spPr>
          <a:xfrm>
            <a:off x="544623" y="1700808"/>
            <a:ext cx="8031052" cy="4392488"/>
          </a:xfrm>
        </p:spPr>
        <p:txBody>
          <a:bodyPr/>
          <a:lstStyle/>
          <a:p>
            <a:r>
              <a:rPr lang="ja-JP" altLang="en-US" dirty="0"/>
              <a:t>家族社会学の問題が、直接、国試に出ることは、めったにないと思いますが、この授業の後半で、取り上げたような、家族に関わる様々な社会問題への理解が求められることがあると思います。</a:t>
            </a:r>
            <a:endParaRPr lang="en-US" altLang="ja-JP" dirty="0"/>
          </a:p>
          <a:p>
            <a:r>
              <a:rPr lang="ja-JP" altLang="en-US" dirty="0"/>
              <a:t>そんな時には、この講義を思い出して役立て下さい。</a:t>
            </a:r>
            <a:endParaRPr lang="en-US" altLang="ja-JP" dirty="0"/>
          </a:p>
          <a:p>
            <a:r>
              <a:rPr lang="ja-JP" altLang="en-US" dirty="0"/>
              <a:t>皆さんが良い家族に恵まれることを期待しています。</a:t>
            </a:r>
            <a:endParaRPr lang="en-US" dirty="0"/>
          </a:p>
        </p:txBody>
      </p:sp>
    </p:spTree>
    <p:extLst>
      <p:ext uri="{BB962C8B-B14F-4D97-AF65-F5344CB8AC3E}">
        <p14:creationId xmlns:p14="http://schemas.microsoft.com/office/powerpoint/2010/main" val="115415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sz="3600" dirty="0"/>
              <a:t>なぜ男女共同参画が必要なの？</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503548" y="1844824"/>
            <a:ext cx="8136904" cy="3960440"/>
          </a:xfrm>
        </p:spPr>
        <p:txBody>
          <a:bodyPr/>
          <a:lstStyle/>
          <a:p>
            <a:r>
              <a:rPr lang="ja-JP" altLang="en-US" sz="2400" dirty="0"/>
              <a:t>日本国憲法には個人の尊重、男女の平等がうたわれています。しかし実際には職場や家庭などさまざまな場で男性の方が優遇されていると感じたりすることが多いのが現状です。</a:t>
            </a:r>
          </a:p>
          <a:p>
            <a:r>
              <a:rPr lang="ja-JP" altLang="en-US" sz="2400" dirty="0"/>
              <a:t>少子高齢化が進む現代社会で、家族のあり方や個人の価値観の多様化など、社会経済の情勢が大きく変化している中で、「男性は仕事、女性は家庭」といった性別による固定的な役割分担にとらわれずに、あらゆる分野で性別にかかわらず活躍できる社会づくりが必要となっています。</a:t>
            </a:r>
            <a:endParaRPr lang="en-US" sz="2400" dirty="0"/>
          </a:p>
        </p:txBody>
      </p:sp>
    </p:spTree>
    <p:extLst>
      <p:ext uri="{BB962C8B-B14F-4D97-AF65-F5344CB8AC3E}">
        <p14:creationId xmlns:p14="http://schemas.microsoft.com/office/powerpoint/2010/main" val="201569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12491-5647-E418-88EB-1D2AECD845A7}"/>
              </a:ext>
            </a:extLst>
          </p:cNvPr>
          <p:cNvSpPr>
            <a:spLocks noGrp="1"/>
          </p:cNvSpPr>
          <p:nvPr>
            <p:ph type="title"/>
          </p:nvPr>
        </p:nvSpPr>
        <p:spPr/>
        <p:txBody>
          <a:bodyPr/>
          <a:lstStyle/>
          <a:p>
            <a:r>
              <a:rPr lang="ja-JP" altLang="en-US" dirty="0"/>
              <a:t>男女共同参画の根拠法は？</a:t>
            </a:r>
            <a:endParaRPr lang="en-US" dirty="0"/>
          </a:p>
        </p:txBody>
      </p:sp>
      <p:sp>
        <p:nvSpPr>
          <p:cNvPr id="3" name="コンテンツ プレースホルダー 2">
            <a:extLst>
              <a:ext uri="{FF2B5EF4-FFF2-40B4-BE49-F238E27FC236}">
                <a16:creationId xmlns:a16="http://schemas.microsoft.com/office/drawing/2014/main" id="{2D6C4ABD-1C2A-8C17-B349-61D7B1828AA4}"/>
              </a:ext>
            </a:extLst>
          </p:cNvPr>
          <p:cNvSpPr>
            <a:spLocks noGrp="1"/>
          </p:cNvSpPr>
          <p:nvPr>
            <p:ph idx="1"/>
          </p:nvPr>
        </p:nvSpPr>
        <p:spPr>
          <a:xfrm>
            <a:off x="566738" y="1752600"/>
            <a:ext cx="8037710" cy="4484712"/>
          </a:xfrm>
        </p:spPr>
        <p:txBody>
          <a:bodyPr/>
          <a:lstStyle/>
          <a:p>
            <a:r>
              <a:rPr lang="ja-JP" altLang="en-US" dirty="0"/>
              <a:t>日本国憲法第</a:t>
            </a:r>
            <a:r>
              <a:rPr lang="en-US" altLang="ja-JP" dirty="0"/>
              <a:t>14</a:t>
            </a:r>
            <a:r>
              <a:rPr lang="ja-JP" altLang="en-US" dirty="0"/>
              <a:t>条 </a:t>
            </a:r>
            <a:r>
              <a:rPr lang="ja-JP" altLang="en-US" sz="2400" dirty="0"/>
              <a:t>すべて国民は、法の下に平等であって、人種、信条、</a:t>
            </a:r>
            <a:r>
              <a:rPr lang="ja-JP" altLang="en-US" sz="2400" dirty="0">
                <a:solidFill>
                  <a:srgbClr val="FF0000"/>
                </a:solidFill>
              </a:rPr>
              <a:t>性別</a:t>
            </a:r>
            <a:r>
              <a:rPr lang="ja-JP" altLang="en-US" sz="2400" dirty="0"/>
              <a:t>、社会的身分又は門地により、政治的、経済的又は社会的関係において、差別されない。</a:t>
            </a:r>
            <a:endParaRPr lang="en-US" altLang="ja-JP" sz="2400" dirty="0"/>
          </a:p>
          <a:p>
            <a:r>
              <a:rPr lang="zh-CN" altLang="en-US" dirty="0">
                <a:hlinkClick r:id="rId2"/>
              </a:rPr>
              <a:t>男女共同参画社会基本法</a:t>
            </a:r>
            <a:r>
              <a:rPr lang="ja-JP" altLang="en-US" dirty="0"/>
              <a:t>（１９９９（</a:t>
            </a:r>
            <a:r>
              <a:rPr lang="en-US" altLang="ja-JP" dirty="0"/>
              <a:t>H11</a:t>
            </a:r>
            <a:r>
              <a:rPr lang="ja-JP" altLang="en-US" dirty="0"/>
              <a:t>）年）</a:t>
            </a:r>
            <a:r>
              <a:rPr lang="ja-JP" altLang="en-US" b="0" i="0" dirty="0">
                <a:solidFill>
                  <a:srgbClr val="333333"/>
                </a:solidFill>
                <a:effectLst/>
                <a:highlight>
                  <a:srgbClr val="FFFFFF"/>
                </a:highlight>
                <a:latin typeface="メイリオ" panose="020B0604030504040204" pitchFamily="50" charset="-128"/>
                <a:ea typeface="メイリオ" panose="020B0604030504040204" pitchFamily="50" charset="-128"/>
              </a:rPr>
              <a:t> </a:t>
            </a:r>
            <a:endParaRPr lang="en-US" altLang="ja-JP" b="0" i="0" dirty="0">
              <a:solidFill>
                <a:srgbClr val="333333"/>
              </a:solidFill>
              <a:effectLst/>
              <a:highlight>
                <a:srgbClr val="FFFFFF"/>
              </a:highlight>
              <a:latin typeface="メイリオ" panose="020B0604030504040204" pitchFamily="50" charset="-128"/>
              <a:ea typeface="メイリオ" panose="020B0604030504040204" pitchFamily="50" charset="-128"/>
            </a:endParaRPr>
          </a:p>
          <a:p>
            <a:pPr marL="0" indent="0">
              <a:buNone/>
            </a:pPr>
            <a:r>
              <a:rPr lang="ja-JP" altLang="en-US" sz="2000" b="0" i="0" dirty="0">
                <a:solidFill>
                  <a:srgbClr val="333333"/>
                </a:solidFill>
                <a:effectLst/>
                <a:highlight>
                  <a:srgbClr val="FFFFFF"/>
                </a:highlight>
                <a:latin typeface="メイリオ" panose="020B0604030504040204" pitchFamily="50" charset="-128"/>
                <a:ea typeface="メイリオ" panose="020B0604030504040204" pitchFamily="50" charset="-128"/>
              </a:rPr>
              <a:t>第二条</a:t>
            </a:r>
            <a:r>
              <a:rPr lang="ja-JP" altLang="en-US" b="0" i="0" dirty="0">
                <a:solidFill>
                  <a:srgbClr val="333333"/>
                </a:solidFill>
                <a:effectLst/>
                <a:highlight>
                  <a:srgbClr val="FFFFFF"/>
                </a:highlight>
                <a:latin typeface="メイリオ" panose="020B0604030504040204" pitchFamily="50" charset="-128"/>
                <a:ea typeface="メイリオ" panose="020B0604030504040204" pitchFamily="50" charset="-128"/>
              </a:rPr>
              <a:t>　</a:t>
            </a:r>
            <a:r>
              <a:rPr lang="ja-JP" altLang="en-US" sz="2000" b="0" i="0" dirty="0">
                <a:solidFill>
                  <a:srgbClr val="333333"/>
                </a:solidFill>
                <a:effectLst/>
                <a:highlight>
                  <a:srgbClr val="FFFFFF"/>
                </a:highlight>
                <a:latin typeface="メイリオ" panose="020B0604030504040204" pitchFamily="50" charset="-128"/>
                <a:ea typeface="メイリオ" panose="020B0604030504040204" pitchFamily="50" charset="-128"/>
              </a:rPr>
              <a:t>一　男女共同参画社会の形成 男女が、社会の対等な構成員として、自らの意思によって社会のあらゆる分野における活動に参画する機会が確保され、もって男女が均等に政治的、経済的、社会的及び文化的利益を享受することができ、かつ、共に責任を担うべき社会を形成することをいう。</a:t>
            </a:r>
            <a:endParaRPr lang="en-US" altLang="ja-JP" sz="2000" dirty="0"/>
          </a:p>
          <a:p>
            <a:pPr marL="0" indent="0">
              <a:buNone/>
            </a:pPr>
            <a:endParaRPr lang="en-US" dirty="0"/>
          </a:p>
        </p:txBody>
      </p:sp>
    </p:spTree>
    <p:extLst>
      <p:ext uri="{BB962C8B-B14F-4D97-AF65-F5344CB8AC3E}">
        <p14:creationId xmlns:p14="http://schemas.microsoft.com/office/powerpoint/2010/main" val="93835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12491-5647-E418-88EB-1D2AECD845A7}"/>
              </a:ext>
            </a:extLst>
          </p:cNvPr>
          <p:cNvSpPr>
            <a:spLocks noGrp="1"/>
          </p:cNvSpPr>
          <p:nvPr>
            <p:ph type="title"/>
          </p:nvPr>
        </p:nvSpPr>
        <p:spPr/>
        <p:txBody>
          <a:bodyPr/>
          <a:lstStyle/>
          <a:p>
            <a:r>
              <a:rPr lang="ja-JP" altLang="en-US" dirty="0"/>
              <a:t>男女共同参画の根拠法は？</a:t>
            </a:r>
            <a:endParaRPr lang="en-US" dirty="0"/>
          </a:p>
        </p:txBody>
      </p:sp>
      <p:sp>
        <p:nvSpPr>
          <p:cNvPr id="3" name="コンテンツ プレースホルダー 2">
            <a:extLst>
              <a:ext uri="{FF2B5EF4-FFF2-40B4-BE49-F238E27FC236}">
                <a16:creationId xmlns:a16="http://schemas.microsoft.com/office/drawing/2014/main" id="{2D6C4ABD-1C2A-8C17-B349-61D7B1828AA4}"/>
              </a:ext>
            </a:extLst>
          </p:cNvPr>
          <p:cNvSpPr>
            <a:spLocks noGrp="1"/>
          </p:cNvSpPr>
          <p:nvPr>
            <p:ph idx="1"/>
          </p:nvPr>
        </p:nvSpPr>
        <p:spPr>
          <a:xfrm>
            <a:off x="560363" y="1700808"/>
            <a:ext cx="7900069" cy="4464496"/>
          </a:xfrm>
        </p:spPr>
        <p:txBody>
          <a:bodyPr/>
          <a:lstStyle/>
          <a:p>
            <a:pPr marL="0" indent="0">
              <a:buNone/>
            </a:pPr>
            <a:r>
              <a:rPr lang="ja-JP" altLang="en-US" sz="2400" b="1" i="0" dirty="0">
                <a:solidFill>
                  <a:srgbClr val="333333"/>
                </a:solidFill>
                <a:effectLst/>
                <a:highlight>
                  <a:srgbClr val="FFFFFF"/>
                </a:highlight>
                <a:latin typeface="メイリオ" panose="020B0604030504040204" pitchFamily="50" charset="-128"/>
                <a:ea typeface="メイリオ" panose="020B0604030504040204" pitchFamily="50" charset="-128"/>
              </a:rPr>
              <a:t>第三条　</a:t>
            </a:r>
            <a:r>
              <a:rPr lang="ja-JP" altLang="en-US" sz="1600" b="1" i="0" dirty="0">
                <a:solidFill>
                  <a:srgbClr val="333333"/>
                </a:solidFill>
                <a:effectLst/>
                <a:highlight>
                  <a:srgbClr val="FFFFFF"/>
                </a:highlight>
                <a:latin typeface="メイリオ" panose="020B0604030504040204" pitchFamily="50" charset="-128"/>
                <a:ea typeface="メイリオ" panose="020B0604030504040204" pitchFamily="50" charset="-128"/>
              </a:rPr>
              <a:t>（男女の人権の尊重）</a:t>
            </a:r>
          </a:p>
          <a:p>
            <a:pPr marL="0" indent="0">
              <a:buNone/>
            </a:pPr>
            <a:r>
              <a:rPr lang="ja-JP" altLang="en-US" sz="2000" b="0" i="0" dirty="0">
                <a:solidFill>
                  <a:srgbClr val="333333"/>
                </a:solidFill>
                <a:effectLst/>
                <a:highlight>
                  <a:srgbClr val="FFFFFF"/>
                </a:highlight>
                <a:latin typeface="メイリオ" panose="020B0604030504040204" pitchFamily="50" charset="-128"/>
                <a:ea typeface="メイリオ" panose="020B0604030504040204" pitchFamily="50" charset="-128"/>
              </a:rPr>
              <a:t>男女共同参画社会の形成は、男女の個人としての尊厳が重んぜられること、男女が性別による差別的取扱いを受けないこと、男女が個人として能力を発揮する機会が確保されることその他の男女の人権が尊重されることを旨として、行われなければならない。</a:t>
            </a:r>
            <a:endParaRPr lang="en-US" altLang="ja-JP" sz="2000" b="0" i="0" dirty="0">
              <a:solidFill>
                <a:srgbClr val="333333"/>
              </a:solidFill>
              <a:effectLst/>
              <a:highlight>
                <a:srgbClr val="FFFFFF"/>
              </a:highlight>
              <a:latin typeface="メイリオ" panose="020B0604030504040204" pitchFamily="50" charset="-128"/>
              <a:ea typeface="メイリオ" panose="020B0604030504040204" pitchFamily="50" charset="-128"/>
            </a:endParaRPr>
          </a:p>
          <a:p>
            <a:pPr marL="0" indent="0">
              <a:buNone/>
            </a:pPr>
            <a:r>
              <a:rPr lang="ja-JP" altLang="en-US" sz="2400" dirty="0"/>
              <a:t>第四条　</a:t>
            </a:r>
            <a:r>
              <a:rPr lang="ja-JP" altLang="en-US" sz="1800" dirty="0"/>
              <a:t>（社会における制度又は慣行についての配慮）</a:t>
            </a:r>
            <a:endParaRPr lang="en-US" altLang="ja-JP" sz="1800" dirty="0"/>
          </a:p>
          <a:p>
            <a:pPr marL="0" indent="0">
              <a:buNone/>
            </a:pPr>
            <a:r>
              <a:rPr lang="ja-JP" altLang="en-US" sz="1800" b="1" i="0" dirty="0">
                <a:solidFill>
                  <a:srgbClr val="333333"/>
                </a:solidFill>
                <a:effectLst/>
                <a:highlight>
                  <a:srgbClr val="FFFFFF"/>
                </a:highlight>
                <a:latin typeface="メイリオ" panose="020B0604030504040204" pitchFamily="50" charset="-128"/>
                <a:ea typeface="メイリオ" panose="020B0604030504040204" pitchFamily="50" charset="-128"/>
              </a:rPr>
              <a:t>男女共同参画社会の形成</a:t>
            </a:r>
            <a:r>
              <a:rPr lang="ja-JP" altLang="en-US" sz="2000" dirty="0"/>
              <a:t>に当たっては、社会における制度又は慣行が、性別による固定的な役割分担等を反映して、男女の社会における活動の選択に対して中立でない影響を及ぼすことにより、男女共同参画社会の形成を阻害する要因となるおそれがあることにかんがみ、社会における制度又は慣行が男女の社会における活動の選択に対して及ぼす影響をできる限り中立なものとするように配慮されなければならない。</a:t>
            </a:r>
            <a:endParaRPr lang="en-US" sz="2100" dirty="0"/>
          </a:p>
        </p:txBody>
      </p:sp>
    </p:spTree>
    <p:extLst>
      <p:ext uri="{BB962C8B-B14F-4D97-AF65-F5344CB8AC3E}">
        <p14:creationId xmlns:p14="http://schemas.microsoft.com/office/powerpoint/2010/main" val="253566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400" dirty="0"/>
              <a:t>男女共同参画に関係する日本の現状についてのクイズ</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683568" y="1754432"/>
            <a:ext cx="7859236" cy="3402759"/>
          </a:xfrm>
        </p:spPr>
        <p:txBody>
          <a:bodyPr/>
          <a:lstStyle/>
          <a:p>
            <a:pPr marL="0" indent="0">
              <a:buNone/>
            </a:pPr>
            <a:r>
              <a:rPr lang="en-US" altLang="ja-JP" sz="2400" dirty="0"/>
              <a:t>【Q1】</a:t>
            </a:r>
            <a:r>
              <a:rPr lang="ja-JP" altLang="en-US" sz="2400" dirty="0"/>
              <a:t>　経済、教育、政治、健康の</a:t>
            </a:r>
            <a:r>
              <a:rPr lang="en-US" altLang="ja-JP" sz="2400" dirty="0"/>
              <a:t>4</a:t>
            </a:r>
            <a:r>
              <a:rPr lang="ja-JP" altLang="en-US" sz="2400" dirty="0"/>
              <a:t>つの分野での男女格差を数値化した「</a:t>
            </a:r>
            <a:r>
              <a:rPr lang="ja-JP" altLang="en-US" sz="2400" u="sng" dirty="0"/>
              <a:t>ジェンダーギャップ指数（</a:t>
            </a:r>
            <a:r>
              <a:rPr lang="en-US" altLang="ja-JP" sz="2400" u="sng" dirty="0"/>
              <a:t>GGI</a:t>
            </a:r>
            <a:r>
              <a:rPr lang="ja-JP" altLang="en-US" sz="2400" u="sng" dirty="0"/>
              <a:t>）</a:t>
            </a:r>
            <a:r>
              <a:rPr lang="ja-JP" altLang="en-US" sz="2400" dirty="0"/>
              <a:t>」というものがあります。この指数で、</a:t>
            </a:r>
            <a:r>
              <a:rPr lang="en-US" altLang="ja-JP" sz="2400" dirty="0"/>
              <a:t>2022</a:t>
            </a:r>
            <a:r>
              <a:rPr lang="ja-JP" altLang="en-US" sz="2400" dirty="0"/>
              <a:t>年現在、日本は世界</a:t>
            </a:r>
            <a:r>
              <a:rPr lang="en-US" altLang="ja-JP" sz="2400" dirty="0"/>
              <a:t>146</a:t>
            </a:r>
            <a:r>
              <a:rPr lang="ja-JP" altLang="en-US" sz="2400" dirty="0"/>
              <a:t>か国中何位でしょう？</a:t>
            </a:r>
            <a:endParaRPr lang="en-US" altLang="ja-JP" sz="2400" dirty="0"/>
          </a:p>
          <a:p>
            <a:pPr marL="0" indent="0">
              <a:buNone/>
            </a:pPr>
            <a:endParaRPr lang="en-US" sz="2400" dirty="0"/>
          </a:p>
          <a:p>
            <a:pPr marL="0" indent="0">
              <a:buNone/>
            </a:pPr>
            <a:r>
              <a:rPr lang="en-US" altLang="ja-JP" sz="2400" dirty="0"/>
              <a:t>【</a:t>
            </a:r>
            <a:r>
              <a:rPr lang="ja-JP" altLang="en-US" sz="2400" dirty="0"/>
              <a:t>正解</a:t>
            </a:r>
            <a:r>
              <a:rPr lang="en-US" altLang="ja-JP" sz="2400" dirty="0"/>
              <a:t>】</a:t>
            </a:r>
            <a:r>
              <a:rPr lang="ja-JP" altLang="en-US" sz="2400" dirty="0"/>
              <a:t>　</a:t>
            </a:r>
            <a:r>
              <a:rPr lang="en-US" altLang="ja-JP" sz="2400" dirty="0"/>
              <a:t>116</a:t>
            </a:r>
            <a:r>
              <a:rPr lang="ja-JP" altLang="en-US" sz="2400" dirty="0"/>
              <a:t>位　（ビリから数えて</a:t>
            </a:r>
            <a:r>
              <a:rPr lang="en-US" altLang="ja-JP" sz="2400" dirty="0"/>
              <a:t>30</a:t>
            </a:r>
            <a:r>
              <a:rPr lang="ja-JP" altLang="en-US" sz="2400" dirty="0"/>
              <a:t>番目！）</a:t>
            </a:r>
            <a:endParaRPr lang="en-US" altLang="ja-JP" sz="2400" dirty="0"/>
          </a:p>
          <a:p>
            <a:pPr marL="0" indent="0">
              <a:buNone/>
            </a:pPr>
            <a:r>
              <a:rPr lang="ja-JP" altLang="en-US" sz="2400" dirty="0"/>
              <a:t>★最新情報（</a:t>
            </a:r>
            <a:r>
              <a:rPr lang="en-US" altLang="ja-JP" sz="2400" dirty="0"/>
              <a:t>2023</a:t>
            </a:r>
            <a:r>
              <a:rPr lang="ja-JP" altLang="en-US" sz="2400" dirty="0"/>
              <a:t>）では、</a:t>
            </a:r>
            <a:r>
              <a:rPr lang="en-US" altLang="ja-JP" sz="2400" dirty="0"/>
              <a:t>125</a:t>
            </a:r>
            <a:r>
              <a:rPr lang="ja-JP" altLang="en-US" sz="2400" dirty="0"/>
              <a:t>位（ビリから数えて２１番目！）</a:t>
            </a:r>
            <a:endParaRPr lang="en-US" altLang="ja-JP" sz="2400" dirty="0"/>
          </a:p>
          <a:p>
            <a:pPr marL="0" indent="0">
              <a:buNone/>
            </a:pPr>
            <a:r>
              <a:rPr lang="ja-JP" altLang="en-US" sz="2400" dirty="0"/>
              <a:t>　</a:t>
            </a:r>
            <a:endParaRPr lang="en-US" altLang="ja-JP" sz="2400" dirty="0"/>
          </a:p>
          <a:p>
            <a:pPr marL="0" indent="0">
              <a:buNone/>
            </a:pPr>
            <a:endParaRPr lang="en-US" sz="2400" dirty="0"/>
          </a:p>
        </p:txBody>
      </p:sp>
    </p:spTree>
    <p:extLst>
      <p:ext uri="{BB962C8B-B14F-4D97-AF65-F5344CB8AC3E}">
        <p14:creationId xmlns:p14="http://schemas.microsoft.com/office/powerpoint/2010/main" val="306745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11245" y="164253"/>
            <a:ext cx="8008937" cy="1216025"/>
          </a:xfrm>
        </p:spPr>
        <p:txBody>
          <a:bodyPr tIns="180000" rIns="252000" anchor="t" anchorCtr="0"/>
          <a:lstStyle/>
          <a:p>
            <a:r>
              <a:rPr lang="ja-JP" altLang="en-US" sz="3600" dirty="0"/>
              <a:t>ジェンダーギャップ指数（</a:t>
            </a:r>
            <a:r>
              <a:rPr lang="en-US" altLang="ja-JP" sz="3600" dirty="0"/>
              <a:t>GGI</a:t>
            </a:r>
            <a:r>
              <a:rPr lang="ja-JP" altLang="en-US" sz="3600" dirty="0"/>
              <a:t>）２０２３</a:t>
            </a:r>
            <a:endParaRPr lang="en-US" sz="2800" dirty="0"/>
          </a:p>
        </p:txBody>
      </p:sp>
      <p:pic>
        <p:nvPicPr>
          <p:cNvPr id="7" name="図 6" descr="グラフ, レーダー チャート&#10;&#10;自動的に生成された説明">
            <a:extLst>
              <a:ext uri="{FF2B5EF4-FFF2-40B4-BE49-F238E27FC236}">
                <a16:creationId xmlns:a16="http://schemas.microsoft.com/office/drawing/2014/main" id="{DC5229DA-CFF8-4A74-FBF0-CBC33AECA3D4}"/>
              </a:ext>
            </a:extLst>
          </p:cNvPr>
          <p:cNvPicPr>
            <a:picLocks noChangeAspect="1"/>
          </p:cNvPicPr>
          <p:nvPr/>
        </p:nvPicPr>
        <p:blipFill>
          <a:blip r:embed="rId2"/>
          <a:stretch>
            <a:fillRect/>
          </a:stretch>
        </p:blipFill>
        <p:spPr>
          <a:xfrm>
            <a:off x="488452" y="905105"/>
            <a:ext cx="7505357" cy="5047789"/>
          </a:xfrm>
          <a:prstGeom prst="rect">
            <a:avLst/>
          </a:prstGeom>
        </p:spPr>
      </p:pic>
      <p:sp>
        <p:nvSpPr>
          <p:cNvPr id="8" name="テキスト ボックス 7">
            <a:extLst>
              <a:ext uri="{FF2B5EF4-FFF2-40B4-BE49-F238E27FC236}">
                <a16:creationId xmlns:a16="http://schemas.microsoft.com/office/drawing/2014/main" id="{EBA9583B-6D83-7B93-B6E4-2EE8D2ACA877}"/>
              </a:ext>
            </a:extLst>
          </p:cNvPr>
          <p:cNvSpPr txBox="1"/>
          <p:nvPr/>
        </p:nvSpPr>
        <p:spPr>
          <a:xfrm>
            <a:off x="395536" y="5805264"/>
            <a:ext cx="7997188" cy="830997"/>
          </a:xfrm>
          <a:prstGeom prst="rect">
            <a:avLst/>
          </a:prstGeom>
          <a:solidFill>
            <a:schemeClr val="bg2"/>
          </a:solidFill>
        </p:spPr>
        <p:txBody>
          <a:bodyPr wrap="square" rtlCol="0">
            <a:spAutoFit/>
          </a:bodyPr>
          <a:lstStyle/>
          <a:p>
            <a:r>
              <a:rPr lang="ja-JP" altLang="en-US" sz="1600" dirty="0">
                <a:solidFill>
                  <a:srgbClr val="FF0000"/>
                </a:solidFill>
              </a:rPr>
              <a:t>★出生性比は男女比＝１</a:t>
            </a:r>
            <a:r>
              <a:rPr lang="en-US" altLang="ja-JP" sz="1600" dirty="0">
                <a:solidFill>
                  <a:srgbClr val="FF0000"/>
                </a:solidFill>
              </a:rPr>
              <a:t>.05</a:t>
            </a:r>
            <a:r>
              <a:rPr lang="ja-JP" altLang="en-US" sz="1600" dirty="0">
                <a:solidFill>
                  <a:srgbClr val="FF0000"/>
                </a:solidFill>
              </a:rPr>
              <a:t>が自然。それより高い＝男児選好・間引きなど。平均寿命は女性＞男性が自然なので、人口全体の性比が１</a:t>
            </a:r>
            <a:r>
              <a:rPr lang="en-US" altLang="ja-JP" sz="1600" dirty="0">
                <a:solidFill>
                  <a:srgbClr val="FF0000"/>
                </a:solidFill>
              </a:rPr>
              <a:t>.05</a:t>
            </a:r>
            <a:r>
              <a:rPr lang="ja-JP" altLang="en-US" sz="1600" dirty="0">
                <a:solidFill>
                  <a:srgbClr val="FF0000"/>
                </a:solidFill>
              </a:rPr>
              <a:t>より高いとすれば女性が迫害されているといえる。ただし、完全平等⇔自由主義の原理に反する面もあるのではないか？</a:t>
            </a:r>
            <a:endParaRPr lang="en-US" sz="1600" dirty="0">
              <a:solidFill>
                <a:srgbClr val="FF0000"/>
              </a:solidFill>
            </a:endParaRPr>
          </a:p>
        </p:txBody>
      </p:sp>
    </p:spTree>
    <p:extLst>
      <p:ext uri="{BB962C8B-B14F-4D97-AF65-F5344CB8AC3E}">
        <p14:creationId xmlns:p14="http://schemas.microsoft.com/office/powerpoint/2010/main" val="215768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33867" y="230187"/>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400" dirty="0"/>
              <a:t>男女共同参画に関係する日本の現状についてのクイズ</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683568" y="1628800"/>
            <a:ext cx="4464496" cy="4698904"/>
          </a:xfrm>
        </p:spPr>
        <p:txBody>
          <a:bodyPr/>
          <a:lstStyle/>
          <a:p>
            <a:pPr marL="0" indent="0">
              <a:buNone/>
            </a:pPr>
            <a:r>
              <a:rPr lang="en-US" altLang="ja-JP" sz="2400" dirty="0"/>
              <a:t>【Q</a:t>
            </a:r>
            <a:r>
              <a:rPr lang="ja-JP" altLang="en-US" sz="2400" dirty="0"/>
              <a:t>２</a:t>
            </a:r>
            <a:r>
              <a:rPr lang="en-US" altLang="ja-JP" sz="2400" dirty="0"/>
              <a:t>】</a:t>
            </a:r>
            <a:r>
              <a:rPr lang="ja-JP" altLang="en-US" sz="2400" dirty="0"/>
              <a:t>　日本の妻が</a:t>
            </a:r>
            <a:r>
              <a:rPr lang="en-US" altLang="ja-JP" sz="2400" dirty="0"/>
              <a:t>64</a:t>
            </a:r>
            <a:r>
              <a:rPr lang="ja-JP" altLang="en-US" sz="2400" dirty="0"/>
              <a:t>歳以下の世帯では、専業主婦世帯と共働き世帯のどちらが多いでしょうか？</a:t>
            </a:r>
            <a:endParaRPr lang="en-US" altLang="ja-JP" sz="2400" dirty="0"/>
          </a:p>
          <a:p>
            <a:pPr marL="0" indent="0">
              <a:buNone/>
            </a:pPr>
            <a:r>
              <a:rPr lang="en-US" altLang="ja-JP" sz="2400" dirty="0"/>
              <a:t>【</a:t>
            </a:r>
            <a:r>
              <a:rPr lang="ja-JP" altLang="en-US" sz="2400" dirty="0"/>
              <a:t>正解</a:t>
            </a:r>
            <a:r>
              <a:rPr lang="en-US" altLang="ja-JP" sz="2400" dirty="0"/>
              <a:t>】</a:t>
            </a:r>
            <a:r>
              <a:rPr lang="ja-JP" altLang="en-US" sz="2400" dirty="0"/>
              <a:t>　共働き世帯（令和</a:t>
            </a:r>
            <a:r>
              <a:rPr lang="en-US" altLang="ja-JP" sz="2400" dirty="0"/>
              <a:t>3</a:t>
            </a:r>
            <a:r>
              <a:rPr lang="ja-JP" altLang="en-US" sz="2400" dirty="0"/>
              <a:t>年　共働き世帯：</a:t>
            </a:r>
            <a:r>
              <a:rPr lang="en-US" altLang="ja-JP" sz="2400" dirty="0"/>
              <a:t>1,177</a:t>
            </a:r>
            <a:r>
              <a:rPr lang="ja-JP" altLang="en-US" sz="2400" dirty="0"/>
              <a:t>万世帯、専業主婦世帯：</a:t>
            </a:r>
            <a:r>
              <a:rPr lang="en-US" altLang="ja-JP" sz="2400" dirty="0"/>
              <a:t>458</a:t>
            </a:r>
            <a:r>
              <a:rPr lang="ja-JP" altLang="en-US" sz="2400" dirty="0"/>
              <a:t>万世帯）　　　　　　　　共働き世帯は増加傾向、専業主婦世帯は減少傾向となっています。女性も男性も共に働き続け、家事・育児・介護を協力し合える環境づくりが求められています。</a:t>
            </a:r>
            <a:endParaRPr lang="en-US" altLang="ja-JP" sz="2400" dirty="0"/>
          </a:p>
          <a:p>
            <a:pPr marL="0" indent="0">
              <a:buNone/>
            </a:pPr>
            <a:r>
              <a:rPr lang="ja-JP" altLang="en-US" sz="2400" dirty="0"/>
              <a:t>　</a:t>
            </a:r>
            <a:endParaRPr lang="en-US" altLang="ja-JP" sz="2400" dirty="0"/>
          </a:p>
          <a:p>
            <a:pPr marL="0" indent="0">
              <a:buNone/>
            </a:pPr>
            <a:endParaRPr lang="en-US" sz="2400" dirty="0"/>
          </a:p>
        </p:txBody>
      </p:sp>
      <p:pic>
        <p:nvPicPr>
          <p:cNvPr id="4" name="図 3">
            <a:extLst>
              <a:ext uri="{FF2B5EF4-FFF2-40B4-BE49-F238E27FC236}">
                <a16:creationId xmlns:a16="http://schemas.microsoft.com/office/drawing/2014/main" id="{196A8679-6EFC-4339-6C52-3DF69A5208F0}"/>
              </a:ext>
            </a:extLst>
          </p:cNvPr>
          <p:cNvPicPr>
            <a:picLocks noChangeAspect="1"/>
          </p:cNvPicPr>
          <p:nvPr/>
        </p:nvPicPr>
        <p:blipFill>
          <a:blip r:embed="rId2"/>
          <a:stretch>
            <a:fillRect/>
          </a:stretch>
        </p:blipFill>
        <p:spPr>
          <a:xfrm>
            <a:off x="5148064" y="1545622"/>
            <a:ext cx="3530354" cy="3024336"/>
          </a:xfrm>
          <a:prstGeom prst="rect">
            <a:avLst/>
          </a:prstGeom>
        </p:spPr>
      </p:pic>
      <p:sp>
        <p:nvSpPr>
          <p:cNvPr id="5" name="テキスト ボックス 4">
            <a:extLst>
              <a:ext uri="{FF2B5EF4-FFF2-40B4-BE49-F238E27FC236}">
                <a16:creationId xmlns:a16="http://schemas.microsoft.com/office/drawing/2014/main" id="{CBEE1727-AB92-3892-FE5B-56565DA1583F}"/>
              </a:ext>
            </a:extLst>
          </p:cNvPr>
          <p:cNvSpPr txBox="1"/>
          <p:nvPr/>
        </p:nvSpPr>
        <p:spPr>
          <a:xfrm>
            <a:off x="5148064" y="4583361"/>
            <a:ext cx="3530354" cy="1569660"/>
          </a:xfrm>
          <a:prstGeom prst="rect">
            <a:avLst/>
          </a:prstGeom>
          <a:solidFill>
            <a:schemeClr val="bg2"/>
          </a:solidFill>
        </p:spPr>
        <p:txBody>
          <a:bodyPr wrap="square" rtlCol="0">
            <a:spAutoFit/>
          </a:bodyPr>
          <a:lstStyle/>
          <a:p>
            <a:r>
              <a:rPr lang="ja-JP" altLang="en-US" sz="1600" dirty="0">
                <a:solidFill>
                  <a:srgbClr val="FF0000"/>
                </a:solidFill>
              </a:rPr>
              <a:t>★専業主婦世帯＝男女共同参画の理想に反する。性別役割分業に否定的であることがわかる。</a:t>
            </a:r>
            <a:endParaRPr lang="en-US" altLang="ja-JP" sz="1600" dirty="0">
              <a:solidFill>
                <a:srgbClr val="FF0000"/>
              </a:solidFill>
            </a:endParaRPr>
          </a:p>
          <a:p>
            <a:r>
              <a:rPr lang="ja-JP" altLang="en-US" sz="1600" dirty="0">
                <a:solidFill>
                  <a:srgbClr val="FF0000"/>
                </a:solidFill>
              </a:rPr>
              <a:t>世帯によっては性別役割分業の方が合理的また夫婦の希望にかなう可能性が無視されているのではないか？</a:t>
            </a:r>
            <a:endParaRPr lang="en-US" sz="1600" dirty="0">
              <a:solidFill>
                <a:srgbClr val="FF0000"/>
              </a:solidFill>
            </a:endParaRPr>
          </a:p>
        </p:txBody>
      </p:sp>
    </p:spTree>
    <p:extLst>
      <p:ext uri="{BB962C8B-B14F-4D97-AF65-F5344CB8AC3E}">
        <p14:creationId xmlns:p14="http://schemas.microsoft.com/office/powerpoint/2010/main" val="1224494447"/>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21318</TotalTime>
  <Words>4382</Words>
  <Application>Microsoft Office PowerPoint</Application>
  <PresentationFormat>画面に合わせる (4:3)</PresentationFormat>
  <Paragraphs>180</Paragraphs>
  <Slides>33</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ＭＳ 明朝</vt:lpstr>
      <vt:lpstr>メイリオ</vt:lpstr>
      <vt:lpstr>Arial</vt:lpstr>
      <vt:lpstr>Century</vt:lpstr>
      <vt:lpstr>Times New Roman</vt:lpstr>
      <vt:lpstr>Wingdings</vt:lpstr>
      <vt:lpstr>Profile</vt:lpstr>
      <vt:lpstr>  第13回・第15回　   【社会変動と家族②】育児期の家族生活と職業生活 【これからの家族】　個人化と社会的包摂　 ★定期試験対策  </vt:lpstr>
      <vt:lpstr>第13回・第15回のテーマ</vt:lpstr>
      <vt:lpstr>第13回【社会変動と家族②】育児期の家族生活と職業生活 男女共同参画社会ってなに？ </vt:lpstr>
      <vt:lpstr>【社会変動と家族②】育児期の家族生活と職業生活 なぜ男女共同参画が必要なの？</vt:lpstr>
      <vt:lpstr>男女共同参画の根拠法は？</vt:lpstr>
      <vt:lpstr>男女共同参画の根拠法は？</vt:lpstr>
      <vt:lpstr>【社会変動と家族②】育児期の家族生活と職業生活  男女共同参画に関係する日本の現状についてのクイズ</vt:lpstr>
      <vt:lpstr>ジェンダーギャップ指数（GGI）２０２３</vt:lpstr>
      <vt:lpstr>【社会変動と家族②】育児期の家族生活と職業生活  男女共同参画に関係する日本の現状についてのクイズ</vt:lpstr>
      <vt:lpstr>【社会変動と家族②】育児期の家族生活と職業生活  男女共同参画に関係する日本の現状についてのクイズ</vt:lpstr>
      <vt:lpstr>PowerPoint プレゼンテーション</vt:lpstr>
      <vt:lpstr>PowerPoint プレゼンテーション</vt:lpstr>
      <vt:lpstr>【社会変動と家族②】育児期の家族生活と職業生活 ワーク・ライフ・バランスってなに？</vt:lpstr>
      <vt:lpstr>【社会変動と家族②】育児期の家族生活と職業生活  ワーク・ライフ・バランスの実現に向けた取組の推進</vt:lpstr>
      <vt:lpstr>【社会変動と家族②】育児期の家族生活と職業生活  ワーク・ライフ・バランスの実現に向けた取組の推進</vt:lpstr>
      <vt:lpstr>【社会変動と家族②】育児期の家族生活と職業生活  ワーク・ライフ・バランスの実現に向けた取組の推進</vt:lpstr>
      <vt:lpstr>第13回【社会変動と家族②】育児期の家族生活と職業生活 育児期の家族生活と職業生活の未来？</vt:lpstr>
      <vt:lpstr>第15回【これからの家族】　個人化と社会的包摂 家族の個人化</vt:lpstr>
      <vt:lpstr>第15回【これからの家族】　個人化と社会的包摂 家族の個人化</vt:lpstr>
      <vt:lpstr>第15回【これからの家族】　個人化と社会的包摂 社会的包摂（ほうせつ）</vt:lpstr>
      <vt:lpstr>第15回【これからの家族】　個人化と社会的包摂 社会的包摂政策（2011年) </vt:lpstr>
      <vt:lpstr>第15回【これからの家族】　個人化と社会的包摂 家族の個人化と社会的包摂の関係</vt:lpstr>
      <vt:lpstr>この講義のまとめ：家族は必要か？ マズローの自己実現理論</vt:lpstr>
      <vt:lpstr>マズローの欲求５段階</vt:lpstr>
      <vt:lpstr>マズローの欲求５段階</vt:lpstr>
      <vt:lpstr>Reaction Paper#13・15 1　育児期の家族生活と職業生活について</vt:lpstr>
      <vt:lpstr>Reaction Paper#13・15 １育児期の家族生活と職業生活について</vt:lpstr>
      <vt:lpstr>Reaction Paper#13・15 ２.　個人化と社会的包摂</vt:lpstr>
      <vt:lpstr>定期試験の筆記問題の練習 </vt:lpstr>
      <vt:lpstr>定期試験のご案内</vt:lpstr>
      <vt:lpstr>定期試験の問題</vt:lpstr>
      <vt:lpstr>定期試験の問題</vt:lpstr>
      <vt:lpstr>おわりに</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295</cp:revision>
  <cp:lastPrinted>2024-06-05T07:32:18Z</cp:lastPrinted>
  <dcterms:created xsi:type="dcterms:W3CDTF">2014-09-24T05:41:10Z</dcterms:created>
  <dcterms:modified xsi:type="dcterms:W3CDTF">2024-07-23T06:21:02Z</dcterms:modified>
</cp:coreProperties>
</file>