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7"/>
  </p:notesMasterIdLst>
  <p:handoutMasterIdLst>
    <p:handoutMasterId r:id="rId28"/>
  </p:handoutMasterIdLst>
  <p:sldIdLst>
    <p:sldId id="256" r:id="rId2"/>
    <p:sldId id="449" r:id="rId3"/>
    <p:sldId id="322" r:id="rId4"/>
    <p:sldId id="491" r:id="rId5"/>
    <p:sldId id="492" r:id="rId6"/>
    <p:sldId id="493" r:id="rId7"/>
    <p:sldId id="495" r:id="rId8"/>
    <p:sldId id="496" r:id="rId9"/>
    <p:sldId id="498" r:id="rId10"/>
    <p:sldId id="497" r:id="rId11"/>
    <p:sldId id="499" r:id="rId12"/>
    <p:sldId id="500" r:id="rId13"/>
    <p:sldId id="503" r:id="rId14"/>
    <p:sldId id="505" r:id="rId15"/>
    <p:sldId id="506" r:id="rId16"/>
    <p:sldId id="511" r:id="rId17"/>
    <p:sldId id="502" r:id="rId18"/>
    <p:sldId id="504" r:id="rId19"/>
    <p:sldId id="508" r:id="rId20"/>
    <p:sldId id="509" r:id="rId21"/>
    <p:sldId id="510" r:id="rId22"/>
    <p:sldId id="446" r:id="rId23"/>
    <p:sldId id="489" r:id="rId24"/>
    <p:sldId id="490" r:id="rId25"/>
    <p:sldId id="425" r:id="rId26"/>
  </p:sldIdLst>
  <p:sldSz cx="9144000" cy="6858000" type="screen4x3"/>
  <p:notesSz cx="6888163" cy="100187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660"/>
  </p:normalViewPr>
  <p:slideViewPr>
    <p:cSldViewPr>
      <p:cViewPr varScale="1">
        <p:scale>
          <a:sx n="71" d="100"/>
          <a:sy n="71" d="100"/>
        </p:scale>
        <p:origin x="131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43011" name="Rectangle 3"/>
          <p:cNvSpPr>
            <a:spLocks noGrp="1" noChangeArrowheads="1"/>
          </p:cNvSpPr>
          <p:nvPr>
            <p:ph type="dt" sz="quarter"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43012" name="Rectangle 4"/>
          <p:cNvSpPr>
            <a:spLocks noGrp="1" noChangeArrowheads="1"/>
          </p:cNvSpPr>
          <p:nvPr>
            <p:ph type="ftr" sz="quarter" idx="2"/>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43013" name="Rectangle 5"/>
          <p:cNvSpPr>
            <a:spLocks noGrp="1" noChangeArrowheads="1"/>
          </p:cNvSpPr>
          <p:nvPr>
            <p:ph type="sldNum" sz="quarter" idx="3"/>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27651" name="Rectangle 3"/>
          <p:cNvSpPr>
            <a:spLocks noGrp="1" noChangeArrowheads="1"/>
          </p:cNvSpPr>
          <p:nvPr>
            <p:ph type="dt"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8422" y="4758889"/>
            <a:ext cx="5051320" cy="4508421"/>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27655" name="Rectangle 7"/>
          <p:cNvSpPr>
            <a:spLocks noGrp="1" noChangeArrowheads="1"/>
          </p:cNvSpPr>
          <p:nvPr>
            <p:ph type="sldNum" sz="quarter" idx="5"/>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7341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25</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pref.ibaraki.jp/hokenfukushi/seiho/sodan/seishin/homepage-file/hikikomoriqa.html"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pref.ibaraki.jp/hokenfukushi/seiho/sodan/seishin/homepage-file/hikikomoriqa.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hlw.go.jp/stf/seisakunitsuite/bunya/hukushi_kaigo/seikatsuhogo/hikikomori/index.html" TargetMode="External"/><Relationship Id="rId1" Type="http://schemas.openxmlformats.org/officeDocument/2006/relationships/slideLayout" Target="../slideLayouts/slideLayout4.xml"/><Relationship Id="rId4" Type="http://schemas.openxmlformats.org/officeDocument/2006/relationships/hyperlink" Target="https://hikikomori-voice-station.mhlw.go.jp/support/"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mhlw.go.jp/topics/2003/07/tp0728-1b.html#:~:text=%E3%80%8C%E3%81%B2%E3%81%8D%E3%81%93%E3%82%82%E3%82%8A%E3%80%8D%E3%81%AF%E3%81%95%E3%81%BE%E3%81%96%E3%81%BE%E3%81%AA%E8%A6%81%E5%9B%A0,%E3%81%93%E3%81%A8%E3%81%8C%E3%81%82%E3%82%8A%E3%81%88%E3%82%8B%E3%81%AE%E3%81%A7%E3%81%99%E3%80%82"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my-kaigo.com/pub/individual/chiebukuro/mail_colum/cat41/00430.html#:~:text=%E3%81%A9%E3%81%AE%E3%82%88%E3%81%86%E3%81%AA%E5%95%8F%E9%A1%8C%E3%81%AA%E3%81%AE%E3%81%A7%E3%81%97%E3%82%87%E3%81%86%EF%BC%9F,-%E4%B8%80%E8%88%AC%E5%85%AC%E9%96%8B%E6%97%A5&amp;text=%22%20%EF%BC%98%EF%BC%90%EF%BC%95%EF%BC%90%E5%95%8F%E9%A1%8C%20%E3%81%AF%E3%81%A1%E3%81%BE%E3%82%8B%E3%81%94,%E6%8A%B1%E3%81%88%E3%81%A6%E3%81%84%E3%82%8B%E5%95%8F%E9%A1%8C%E3%81%A7%E3%81%99%E3%80%82"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ja.wikipedia.org/wiki/%E5%85%83%E8%BE%B2%E6%B0%B4%E4%BA%8B%E5%8B%99%E6%AC%A1%E5%AE%98%E9%95%B7%E7%94%B7%E6%AE%BA%E5%AE%B3%E4%BA%8B%E4%BB%B6#:~:text=%E5%85%83%E8%BE%B2%E6%B0%B4%E4%BA%8B%E5%8B%99%E6%AC%A1%E5%AE%98%E9%95%B7%E7%94%B7%E6%AE%BA%E5%AE%B3%E4%BA%8B%E4%BB%B6%EF%BC%88%E3%82%82%E3%81%A8%E3%81%AE,%E5%88%BA%E6%AE%BA%E3%81%97%E3%81%9F%E4%BA%8B%E4%BB%B6%E3%81%A7%E3%81%82%E3%82%8B%E3%80%82"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ja.wikipedia.org/wiki/%E5%85%83%E8%BE%B2%E6%B0%B4%E4%BA%8B%E5%8B%99%E6%AC%A1%E5%AE%98%E9%95%B7%E7%94%B7%E6%AE%BA%E5%AE%B3%E4%BA%8B%E4%BB%B6#:~:text=%E5%85%83%E8%BE%B2%E6%B0%B4%E4%BA%8B%E5%8B%99%E6%AC%A1%E5%AE%98%E9%95%B7%E7%94%B7%E6%AE%BA%E5%AE%B3%E4%BA%8B%E4%BB%B6%EF%BC%88%E3%82%82%E3%81%A8%E3%81%AE,%E5%88%BA%E6%AE%BA%E3%81%97%E3%81%9F%E4%BA%8B%E4%BB%B6%E3%81%A7%E3%81%82%E3%82%8B%E3%80%82"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ja.wikipedia.org/wiki/%E5%85%83%E8%BE%B2%E6%B0%B4%E4%BA%8B%E5%8B%99%E6%AC%A1%E5%AE%98%E9%95%B7%E7%94%B7%E6%AE%BA%E5%AE%B3%E4%BA%8B%E4%BB%B6#:~:text=%E5%85%83%E8%BE%B2%E6%B0%B4%E4%BA%8B%E5%8B%99%E6%AC%A1%E5%AE%98%E9%95%B7%E7%94%B7%E6%AE%BA%E5%AE%B3%E4%BA%8B%E4%BB%B6%EF%BC%88%E3%82%82%E3%81%A8%E3%81%AE,%E5%88%BA%E6%AE%BA%E3%81%97%E3%81%9F%E4%BA%8B%E4%BB%B6%E3%81%A7%E3%81%82%E3%82%8B%E3%80%82"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2676" y="188640"/>
            <a:ext cx="8279804" cy="2016224"/>
          </a:xfrm>
        </p:spPr>
        <p:txBody>
          <a:bodyPr anchor="ctr" anchorCtr="0"/>
          <a:lstStyle/>
          <a:p>
            <a:pPr marL="0" indent="0" eaLnBrk="1" hangingPunct="1">
              <a:lnSpc>
                <a:spcPct val="90000"/>
              </a:lnSpc>
              <a:buNone/>
            </a:pPr>
            <a:br>
              <a:rPr lang="en-US" altLang="ja-JP" sz="2800" dirty="0"/>
            </a:br>
            <a:br>
              <a:rPr lang="en-US" altLang="ja-JP" sz="2800" dirty="0"/>
            </a:br>
            <a:r>
              <a:rPr lang="ja-JP" altLang="en-US" sz="2800" dirty="0"/>
              <a:t>第９回</a:t>
            </a:r>
            <a:r>
              <a:rPr lang="en-US" altLang="ja-JP" sz="2800" dirty="0"/>
              <a:t>【</a:t>
            </a:r>
            <a:r>
              <a:rPr lang="ja-JP" altLang="en-US" sz="2800" dirty="0"/>
              <a:t>家族の危機とライフコース</a:t>
            </a:r>
            <a:r>
              <a:rPr lang="en-US" altLang="ja-JP" sz="2800" dirty="0"/>
              <a:t>】</a:t>
            </a:r>
            <a:r>
              <a:rPr lang="ja-JP" altLang="en-US" sz="2800" dirty="0"/>
              <a:t>　家族の危機</a:t>
            </a:r>
            <a:br>
              <a:rPr lang="en-US" altLang="ja-JP" sz="2800" dirty="0"/>
            </a:br>
            <a:r>
              <a:rPr lang="ja-JP" altLang="en-US" sz="2800" dirty="0"/>
              <a:t>第</a:t>
            </a:r>
            <a:r>
              <a:rPr lang="en-US" altLang="ja-JP" sz="2800" dirty="0"/>
              <a:t>10</a:t>
            </a:r>
            <a:r>
              <a:rPr lang="ja-JP" altLang="en-US" sz="2800" dirty="0"/>
              <a:t>回</a:t>
            </a:r>
            <a:r>
              <a:rPr lang="en-US" altLang="ja-JP" sz="2800" dirty="0"/>
              <a:t>【</a:t>
            </a:r>
            <a:r>
              <a:rPr lang="ja-JP" altLang="en-US" sz="2800" dirty="0"/>
              <a:t>ドメスティック・バイオレンス</a:t>
            </a:r>
            <a:r>
              <a:rPr lang="en-US" altLang="ja-JP" sz="2800" dirty="0"/>
              <a:t>】DV</a:t>
            </a:r>
            <a:r>
              <a:rPr lang="ja-JP" altLang="en-US" sz="2800" dirty="0"/>
              <a:t>の現状と対策</a:t>
            </a:r>
            <a:br>
              <a:rPr lang="ja-JP" altLang="en-US" sz="2800" dirty="0"/>
            </a:br>
            <a:br>
              <a:rPr lang="ja-JP" altLang="en-US" sz="2800" dirty="0"/>
            </a:br>
            <a:endParaRPr lang="ja-JP" altLang="en-US" sz="3200" dirty="0">
              <a:solidFill>
                <a:schemeClr val="tx1"/>
              </a:solidFill>
              <a:latin typeface="ＭＳ 明朝" charset="-128"/>
              <a:ea typeface="ＭＳ 明朝" charset="-128"/>
              <a:cs typeface="ＭＳ 明朝" charset="-128"/>
            </a:endParaRP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7</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2</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14</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40―16 </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10 </a:t>
            </a:r>
            <a:r>
              <a:rPr lang="ja-JP" altLang="en-US" sz="2000" b="1">
                <a:latin typeface="Century" panose="02040604050505020304" pitchFamily="18" charset="0"/>
                <a:ea typeface="ＭＳ 明朝" panose="02020609040205080304" pitchFamily="17" charset="-128"/>
                <a:cs typeface="Times New Roman" panose="02020603050405020304" pitchFamily="18" charset="0"/>
              </a:rPr>
              <a:t>　</a:t>
            </a:r>
            <a:r>
              <a:rPr lang="en-US" sz="2000" b="1">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2D4D5-E56B-373E-304A-9D0EEAAE876C}"/>
              </a:ext>
            </a:extLst>
          </p:cNvPr>
          <p:cNvSpPr>
            <a:spLocks noGrp="1"/>
          </p:cNvSpPr>
          <p:nvPr>
            <p:ph type="title"/>
          </p:nvPr>
        </p:nvSpPr>
        <p:spPr/>
        <p:txBody>
          <a:bodyPr anchor="t" anchorCtr="0"/>
          <a:lstStyle/>
          <a:p>
            <a:r>
              <a:rPr lang="ja-JP" altLang="en-US" dirty="0"/>
              <a:t>「小説</a:t>
            </a:r>
            <a:r>
              <a:rPr lang="en-US" altLang="ja-JP" dirty="0"/>
              <a:t>8050</a:t>
            </a:r>
            <a:r>
              <a:rPr lang="ja-JP" altLang="en-US" dirty="0"/>
              <a:t>」における家族の危機</a:t>
            </a:r>
            <a:br>
              <a:rPr lang="en-US" altLang="ja-JP" dirty="0"/>
            </a:br>
            <a:r>
              <a:rPr lang="en-US" altLang="ja-JP" dirty="0"/>
              <a:t>【</a:t>
            </a:r>
            <a:r>
              <a:rPr lang="ja-JP" altLang="en-US" dirty="0"/>
              <a:t>家族状況</a:t>
            </a:r>
            <a:r>
              <a:rPr lang="en-US" altLang="ja-JP" dirty="0"/>
              <a:t>】</a:t>
            </a:r>
            <a:br>
              <a:rPr lang="en-US" altLang="ja-JP" dirty="0"/>
            </a:br>
            <a:endParaRPr lang="en-US" dirty="0"/>
          </a:p>
        </p:txBody>
      </p:sp>
      <p:sp>
        <p:nvSpPr>
          <p:cNvPr id="3" name="コンテンツ プレースホルダー 2">
            <a:extLst>
              <a:ext uri="{FF2B5EF4-FFF2-40B4-BE49-F238E27FC236}">
                <a16:creationId xmlns:a16="http://schemas.microsoft.com/office/drawing/2014/main" id="{537071A8-7768-E01E-7659-DEB0981E01F2}"/>
              </a:ext>
            </a:extLst>
          </p:cNvPr>
          <p:cNvSpPr>
            <a:spLocks noGrp="1"/>
          </p:cNvSpPr>
          <p:nvPr>
            <p:ph sz="half" idx="1"/>
          </p:nvPr>
        </p:nvSpPr>
        <p:spPr>
          <a:xfrm>
            <a:off x="566738" y="1752600"/>
            <a:ext cx="8325742" cy="4268688"/>
          </a:xfrm>
        </p:spPr>
        <p:txBody>
          <a:bodyPr/>
          <a:lstStyle/>
          <a:p>
            <a:pPr marL="0" indent="0">
              <a:buNone/>
            </a:pPr>
            <a:r>
              <a:rPr lang="ja-JP" altLang="en-US" dirty="0"/>
              <a:t>歯科医が斜陽化し、父正樹（</a:t>
            </a:r>
            <a:r>
              <a:rPr lang="en-US" altLang="ja-JP" dirty="0"/>
              <a:t>50</a:t>
            </a:r>
            <a:r>
              <a:rPr lang="ja-JP" altLang="en-US" dirty="0"/>
              <a:t>歳過ぎ）は、長男翔太の将来を考えて医学部に進学させ医者にしようと、母節子（</a:t>
            </a:r>
            <a:r>
              <a:rPr lang="en-US" altLang="ja-JP" dirty="0"/>
              <a:t>50</a:t>
            </a:r>
            <a:r>
              <a:rPr lang="ja-JP" altLang="en-US" dirty="0"/>
              <a:t>歳に近い？）とともに、夫婦で長男に中学受験を進め、翔太も期待に応え名門の中高一貫校に合格した。しかし中学</a:t>
            </a:r>
            <a:r>
              <a:rPr lang="en-US" altLang="ja-JP" dirty="0"/>
              <a:t>2</a:t>
            </a:r>
            <a:r>
              <a:rPr lang="ja-JP" altLang="en-US" dirty="0"/>
              <a:t>年の夏休みの後、「もう学校に行きたくない」と言い出し、以降、</a:t>
            </a:r>
            <a:r>
              <a:rPr lang="en-US" altLang="ja-JP" dirty="0"/>
              <a:t>7</a:t>
            </a:r>
            <a:r>
              <a:rPr lang="ja-JP" altLang="en-US" dirty="0"/>
              <a:t>年間の間、自宅に引き籠もっている（すでに</a:t>
            </a:r>
            <a:r>
              <a:rPr lang="en-US" altLang="ja-JP" dirty="0"/>
              <a:t>20</a:t>
            </a:r>
            <a:r>
              <a:rPr lang="ja-JP" altLang="en-US" dirty="0"/>
              <a:t>歳）。姉の由依（ゆい。</a:t>
            </a:r>
            <a:r>
              <a:rPr lang="en-US" altLang="ja-JP" dirty="0"/>
              <a:t>25</a:t>
            </a:r>
            <a:r>
              <a:rPr lang="ja-JP" altLang="en-US" dirty="0"/>
              <a:t>歳）は中高一貫の女子高から早稲田大学政経学部に進学、商社に就職、すでに自立、エリート男性との結婚話が進んでいる。</a:t>
            </a:r>
            <a:endParaRPr lang="en-US" altLang="ja-JP" dirty="0"/>
          </a:p>
          <a:p>
            <a:pPr marL="0" indent="0">
              <a:buNone/>
            </a:pPr>
            <a:endParaRPr lang="en-US" dirty="0"/>
          </a:p>
        </p:txBody>
      </p:sp>
    </p:spTree>
    <p:extLst>
      <p:ext uri="{BB962C8B-B14F-4D97-AF65-F5344CB8AC3E}">
        <p14:creationId xmlns:p14="http://schemas.microsoft.com/office/powerpoint/2010/main" val="187872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2D4D5-E56B-373E-304A-9D0EEAAE876C}"/>
              </a:ext>
            </a:extLst>
          </p:cNvPr>
          <p:cNvSpPr>
            <a:spLocks noGrp="1"/>
          </p:cNvSpPr>
          <p:nvPr>
            <p:ph type="title"/>
          </p:nvPr>
        </p:nvSpPr>
        <p:spPr/>
        <p:txBody>
          <a:bodyPr anchor="t" anchorCtr="0"/>
          <a:lstStyle/>
          <a:p>
            <a:r>
              <a:rPr lang="ja-JP" altLang="en-US" dirty="0"/>
              <a:t>「小説</a:t>
            </a:r>
            <a:r>
              <a:rPr lang="en-US" altLang="ja-JP" dirty="0"/>
              <a:t>8050</a:t>
            </a:r>
            <a:r>
              <a:rPr lang="ja-JP" altLang="en-US" dirty="0"/>
              <a:t>」における家族の危機</a:t>
            </a:r>
            <a:br>
              <a:rPr lang="en-US" altLang="ja-JP" dirty="0"/>
            </a:br>
            <a:r>
              <a:rPr lang="en-US" altLang="ja-JP" dirty="0"/>
              <a:t>【</a:t>
            </a:r>
            <a:r>
              <a:rPr lang="ja-JP" altLang="en-US" dirty="0"/>
              <a:t>ご近所の</a:t>
            </a:r>
            <a:r>
              <a:rPr lang="en-US" altLang="ja-JP" dirty="0"/>
              <a:t>8050</a:t>
            </a:r>
            <a:r>
              <a:rPr lang="ja-JP" altLang="en-US" dirty="0"/>
              <a:t>問題</a:t>
            </a:r>
            <a:r>
              <a:rPr lang="en-US" altLang="ja-JP" dirty="0"/>
              <a:t>】</a:t>
            </a:r>
            <a:br>
              <a:rPr lang="en-US" altLang="ja-JP" dirty="0"/>
            </a:br>
            <a:br>
              <a:rPr lang="en-US" altLang="ja-JP" dirty="0"/>
            </a:br>
            <a:endParaRPr lang="en-US" dirty="0"/>
          </a:p>
        </p:txBody>
      </p:sp>
      <p:sp>
        <p:nvSpPr>
          <p:cNvPr id="3" name="コンテンツ プレースホルダー 2">
            <a:extLst>
              <a:ext uri="{FF2B5EF4-FFF2-40B4-BE49-F238E27FC236}">
                <a16:creationId xmlns:a16="http://schemas.microsoft.com/office/drawing/2014/main" id="{537071A8-7768-E01E-7659-DEB0981E01F2}"/>
              </a:ext>
            </a:extLst>
          </p:cNvPr>
          <p:cNvSpPr>
            <a:spLocks noGrp="1"/>
          </p:cNvSpPr>
          <p:nvPr>
            <p:ph sz="half" idx="1"/>
          </p:nvPr>
        </p:nvSpPr>
        <p:spPr>
          <a:xfrm>
            <a:off x="574675" y="1628800"/>
            <a:ext cx="8181726" cy="4772744"/>
          </a:xfrm>
        </p:spPr>
        <p:txBody>
          <a:bodyPr/>
          <a:lstStyle/>
          <a:p>
            <a:pPr marL="0" indent="0">
              <a:buNone/>
            </a:pPr>
            <a:r>
              <a:rPr lang="ja-JP" altLang="en-US" dirty="0"/>
              <a:t>妻の節子が診療室のドアを開けた。</a:t>
            </a:r>
            <a:endParaRPr lang="en-US" altLang="ja-JP" dirty="0"/>
          </a:p>
          <a:p>
            <a:pPr marL="0" indent="0">
              <a:buNone/>
            </a:pPr>
            <a:r>
              <a:rPr lang="ja-JP" altLang="en-US" dirty="0"/>
              <a:t>「坂本さんちに、パトカーが来ているよ。」</a:t>
            </a:r>
            <a:endParaRPr lang="en-US" altLang="ja-JP" dirty="0"/>
          </a:p>
          <a:p>
            <a:pPr marL="0" indent="0">
              <a:buNone/>
            </a:pPr>
            <a:r>
              <a:rPr lang="ja-JP" altLang="en-US" dirty="0"/>
              <a:t>大澤歯科医院からツーブロック先にある、四十坪の土地に立つ木造の二階家だ。（中略）</a:t>
            </a:r>
            <a:endParaRPr lang="en-US" altLang="ja-JP" dirty="0"/>
          </a:p>
          <a:p>
            <a:pPr marL="0" indent="0">
              <a:buNone/>
            </a:pPr>
            <a:r>
              <a:rPr lang="ja-JP" altLang="en-US" dirty="0"/>
              <a:t>夫の方はとうになくなり、妻の方がひとり息子と暮らしていた。正樹はこの妻の方の入れ歯を作ったことがある。あれが十年前であった。姿が見えなくなったと思ったら施設に入ったと聞いたのが数年前、そして昨年亡くなったという知らせが届いた</a:t>
            </a:r>
            <a:r>
              <a:rPr lang="ja-JP" altLang="en-US" sz="2400" dirty="0"/>
              <a:t>。</a:t>
            </a:r>
            <a:endParaRPr lang="en-US" altLang="ja-JP" sz="2400" dirty="0"/>
          </a:p>
          <a:p>
            <a:pPr marL="0" indent="0">
              <a:buNone/>
            </a:pPr>
            <a:endParaRPr lang="en-US" altLang="ja-JP" dirty="0"/>
          </a:p>
        </p:txBody>
      </p:sp>
    </p:spTree>
    <p:extLst>
      <p:ext uri="{BB962C8B-B14F-4D97-AF65-F5344CB8AC3E}">
        <p14:creationId xmlns:p14="http://schemas.microsoft.com/office/powerpoint/2010/main" val="351961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2D4D5-E56B-373E-304A-9D0EEAAE876C}"/>
              </a:ext>
            </a:extLst>
          </p:cNvPr>
          <p:cNvSpPr>
            <a:spLocks noGrp="1"/>
          </p:cNvSpPr>
          <p:nvPr>
            <p:ph type="title"/>
          </p:nvPr>
        </p:nvSpPr>
        <p:spPr/>
        <p:txBody>
          <a:bodyPr anchor="t" anchorCtr="0"/>
          <a:lstStyle/>
          <a:p>
            <a:r>
              <a:rPr lang="ja-JP" altLang="en-US" dirty="0"/>
              <a:t>「小説</a:t>
            </a:r>
            <a:r>
              <a:rPr lang="en-US" altLang="ja-JP" dirty="0"/>
              <a:t>8050</a:t>
            </a:r>
            <a:r>
              <a:rPr lang="ja-JP" altLang="en-US" dirty="0"/>
              <a:t>」における家族の危機</a:t>
            </a:r>
            <a:br>
              <a:rPr lang="en-US" altLang="ja-JP" dirty="0"/>
            </a:br>
            <a:r>
              <a:rPr lang="en-US" altLang="ja-JP" dirty="0"/>
              <a:t>【</a:t>
            </a:r>
            <a:r>
              <a:rPr lang="ja-JP" altLang="en-US" sz="4000" dirty="0"/>
              <a:t>引き籠もりへの対応</a:t>
            </a:r>
            <a:r>
              <a:rPr lang="en-US" altLang="ja-JP" dirty="0"/>
              <a:t>】</a:t>
            </a:r>
            <a:br>
              <a:rPr lang="en-US" altLang="ja-JP" dirty="0"/>
            </a:br>
            <a:endParaRPr lang="en-US" dirty="0"/>
          </a:p>
        </p:txBody>
      </p:sp>
      <p:sp>
        <p:nvSpPr>
          <p:cNvPr id="3" name="コンテンツ プレースホルダー 2">
            <a:extLst>
              <a:ext uri="{FF2B5EF4-FFF2-40B4-BE49-F238E27FC236}">
                <a16:creationId xmlns:a16="http://schemas.microsoft.com/office/drawing/2014/main" id="{537071A8-7768-E01E-7659-DEB0981E01F2}"/>
              </a:ext>
            </a:extLst>
          </p:cNvPr>
          <p:cNvSpPr>
            <a:spLocks noGrp="1"/>
          </p:cNvSpPr>
          <p:nvPr>
            <p:ph sz="half" idx="1"/>
          </p:nvPr>
        </p:nvSpPr>
        <p:spPr>
          <a:xfrm>
            <a:off x="566739" y="1752600"/>
            <a:ext cx="8008936" cy="4412704"/>
          </a:xfrm>
        </p:spPr>
        <p:txBody>
          <a:bodyPr/>
          <a:lstStyle/>
          <a:p>
            <a:pPr marL="0" indent="0">
              <a:buNone/>
            </a:pPr>
            <a:r>
              <a:rPr lang="ja-JP" altLang="en-US" sz="2400" dirty="0"/>
              <a:t>⇒一人息子が東京地裁の強制執行で、立ち退き処分を受ける。</a:t>
            </a:r>
            <a:endParaRPr lang="en-US" altLang="ja-JP" sz="2400" dirty="0"/>
          </a:p>
          <a:p>
            <a:pPr marL="0" indent="0">
              <a:buNone/>
            </a:pPr>
            <a:r>
              <a:rPr lang="ja-JP" altLang="en-US" sz="2400" dirty="0"/>
              <a:t>　やがて節子が口を開いた。</a:t>
            </a:r>
            <a:endParaRPr lang="en-US" altLang="ja-JP" sz="2400" dirty="0"/>
          </a:p>
          <a:p>
            <a:pPr marL="0" indent="0">
              <a:buNone/>
            </a:pPr>
            <a:r>
              <a:rPr lang="ja-JP" altLang="en-US" sz="2400" dirty="0"/>
              <a:t>「あれって、うちの三十年後の姿なのよね・・・・」</a:t>
            </a:r>
            <a:endParaRPr lang="en-US" altLang="ja-JP" sz="2400" dirty="0"/>
          </a:p>
          <a:p>
            <a:pPr marL="0" indent="0">
              <a:buNone/>
            </a:pPr>
            <a:r>
              <a:rPr lang="ja-JP" altLang="en-US" sz="2400" dirty="0"/>
              <a:t>「考え過ぎだろう、翔太がこのまま年をとるはずがない」</a:t>
            </a:r>
            <a:endParaRPr lang="en-US" altLang="ja-JP" sz="2400" dirty="0"/>
          </a:p>
          <a:p>
            <a:pPr marL="0" indent="0">
              <a:buNone/>
            </a:pPr>
            <a:r>
              <a:rPr lang="ja-JP" altLang="en-US" sz="2400" dirty="0"/>
              <a:t>「いいえ、そうなるわよ。そうならないって、誰が保証してくれるのっ」</a:t>
            </a:r>
            <a:endParaRPr lang="en-US" altLang="ja-JP" sz="2400" dirty="0"/>
          </a:p>
          <a:p>
            <a:pPr marL="0" indent="0">
              <a:buNone/>
            </a:pPr>
            <a:r>
              <a:rPr lang="ja-JP" altLang="en-US" sz="2400" dirty="0"/>
              <a:t>★この事件を契機に、息子翔太の引き籠もりを何としてでも止めさせる方向で、母節子・姉由依・父親正樹が動き出し、家族の危機が顕在化する。</a:t>
            </a:r>
            <a:endParaRPr lang="en-US" altLang="ja-JP" sz="2400" dirty="0"/>
          </a:p>
          <a:p>
            <a:pPr marL="0" indent="0">
              <a:buNone/>
            </a:pPr>
            <a:endParaRPr lang="en-US" altLang="ja-JP" dirty="0"/>
          </a:p>
          <a:p>
            <a:pPr marL="0" indent="0">
              <a:buNone/>
            </a:pPr>
            <a:endParaRPr lang="en-US" altLang="ja-JP" dirty="0"/>
          </a:p>
        </p:txBody>
      </p:sp>
    </p:spTree>
    <p:extLst>
      <p:ext uri="{BB962C8B-B14F-4D97-AF65-F5344CB8AC3E}">
        <p14:creationId xmlns:p14="http://schemas.microsoft.com/office/powerpoint/2010/main" val="171802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3A0D41-95F5-283F-F410-AB696432106D}"/>
              </a:ext>
            </a:extLst>
          </p:cNvPr>
          <p:cNvSpPr>
            <a:spLocks noGrp="1"/>
          </p:cNvSpPr>
          <p:nvPr>
            <p:ph type="title"/>
          </p:nvPr>
        </p:nvSpPr>
        <p:spPr/>
        <p:txBody>
          <a:bodyPr anchor="t" anchorCtr="0"/>
          <a:lstStyle/>
          <a:p>
            <a:r>
              <a:rPr lang="en-US" altLang="ja-JP" dirty="0">
                <a:solidFill>
                  <a:schemeClr val="tx1"/>
                </a:solidFill>
                <a:hlinkClick r:id="rId2">
                  <a:extLst>
                    <a:ext uri="{A12FA001-AC4F-418D-AE19-62706E023703}">
                      <ahyp:hlinkClr xmlns:ahyp="http://schemas.microsoft.com/office/drawing/2018/hyperlinkcolor" val="tx"/>
                    </a:ext>
                  </a:extLst>
                </a:hlinkClick>
              </a:rPr>
              <a:t>【</a:t>
            </a:r>
            <a:r>
              <a:rPr lang="ja-JP" altLang="en-US" dirty="0">
                <a:solidFill>
                  <a:schemeClr val="tx1"/>
                </a:solidFill>
                <a:hlinkClick r:id="rId2">
                  <a:extLst>
                    <a:ext uri="{A12FA001-AC4F-418D-AE19-62706E023703}">
                      <ahyp:hlinkClr xmlns:ahyp="http://schemas.microsoft.com/office/drawing/2018/hyperlinkcolor" val="tx"/>
                    </a:ext>
                  </a:extLst>
                </a:hlinkClick>
              </a:rPr>
              <a:t>茨城県の</a:t>
            </a:r>
            <a:r>
              <a:rPr lang="en-US" altLang="ja-JP" dirty="0">
                <a:solidFill>
                  <a:schemeClr val="tx1"/>
                </a:solidFill>
                <a:hlinkClick r:id="rId2">
                  <a:extLst>
                    <a:ext uri="{A12FA001-AC4F-418D-AE19-62706E023703}">
                      <ahyp:hlinkClr xmlns:ahyp="http://schemas.microsoft.com/office/drawing/2018/hyperlinkcolor" val="tx"/>
                    </a:ext>
                  </a:extLst>
                </a:hlinkClick>
              </a:rPr>
              <a:t>HP】</a:t>
            </a:r>
            <a:br>
              <a:rPr lang="en-US" altLang="ja-JP" dirty="0">
                <a:solidFill>
                  <a:schemeClr val="tx1"/>
                </a:solidFill>
                <a:hlinkClick r:id="rId2">
                  <a:extLst>
                    <a:ext uri="{A12FA001-AC4F-418D-AE19-62706E023703}">
                      <ahyp:hlinkClr xmlns:ahyp="http://schemas.microsoft.com/office/drawing/2018/hyperlinkcolor" val="tx"/>
                    </a:ext>
                  </a:extLst>
                </a:hlinkClick>
              </a:rPr>
            </a:br>
            <a:r>
              <a:rPr lang="ja-JP" altLang="en-US" dirty="0">
                <a:solidFill>
                  <a:srgbClr val="336699"/>
                </a:solidFill>
                <a:hlinkClick r:id="rId2">
                  <a:extLst>
                    <a:ext uri="{A12FA001-AC4F-418D-AE19-62706E023703}">
                      <ahyp:hlinkClr xmlns:ahyp="http://schemas.microsoft.com/office/drawing/2018/hyperlinkcolor" val="tx"/>
                    </a:ext>
                  </a:extLst>
                </a:hlinkClick>
              </a:rPr>
              <a:t>ひきこもりへの対応</a:t>
            </a:r>
            <a:r>
              <a:rPr lang="en-US" altLang="ja-JP" dirty="0">
                <a:solidFill>
                  <a:srgbClr val="336699"/>
                </a:solidFill>
                <a:hlinkClick r:id="rId2">
                  <a:extLst>
                    <a:ext uri="{A12FA001-AC4F-418D-AE19-62706E023703}">
                      <ahyp:hlinkClr xmlns:ahyp="http://schemas.microsoft.com/office/drawing/2018/hyperlinkcolor" val="tx"/>
                    </a:ext>
                  </a:extLst>
                </a:hlinkClick>
              </a:rPr>
              <a:t>Q</a:t>
            </a:r>
            <a:r>
              <a:rPr lang="ja-JP" altLang="en-US" dirty="0">
                <a:solidFill>
                  <a:srgbClr val="336699"/>
                </a:solidFill>
                <a:hlinkClick r:id="rId2">
                  <a:extLst>
                    <a:ext uri="{A12FA001-AC4F-418D-AE19-62706E023703}">
                      <ahyp:hlinkClr xmlns:ahyp="http://schemas.microsoft.com/office/drawing/2018/hyperlinkcolor" val="tx"/>
                    </a:ext>
                  </a:extLst>
                </a:hlinkClick>
              </a:rPr>
              <a:t>＆</a:t>
            </a:r>
            <a:r>
              <a:rPr lang="en-US" altLang="ja-JP" dirty="0">
                <a:solidFill>
                  <a:srgbClr val="336699"/>
                </a:solidFill>
                <a:hlinkClick r:id="rId2">
                  <a:extLst>
                    <a:ext uri="{A12FA001-AC4F-418D-AE19-62706E023703}">
                      <ahyp:hlinkClr xmlns:ahyp="http://schemas.microsoft.com/office/drawing/2018/hyperlinkcolor" val="tx"/>
                    </a:ext>
                  </a:extLst>
                </a:hlinkClick>
              </a:rPr>
              <a:t>A</a:t>
            </a:r>
            <a:endParaRPr lang="en-US" dirty="0"/>
          </a:p>
        </p:txBody>
      </p:sp>
      <p:sp>
        <p:nvSpPr>
          <p:cNvPr id="3" name="コンテンツ プレースホルダー 2">
            <a:extLst>
              <a:ext uri="{FF2B5EF4-FFF2-40B4-BE49-F238E27FC236}">
                <a16:creationId xmlns:a16="http://schemas.microsoft.com/office/drawing/2014/main" id="{94345B15-BD8D-9331-710A-6AB3F1DBAF2C}"/>
              </a:ext>
            </a:extLst>
          </p:cNvPr>
          <p:cNvSpPr>
            <a:spLocks noGrp="1"/>
          </p:cNvSpPr>
          <p:nvPr>
            <p:ph sz="half" idx="1"/>
          </p:nvPr>
        </p:nvSpPr>
        <p:spPr>
          <a:xfrm>
            <a:off x="566738" y="1752600"/>
            <a:ext cx="8109718" cy="4268688"/>
          </a:xfrm>
        </p:spPr>
        <p:txBody>
          <a:bodyPr/>
          <a:lstStyle/>
          <a:p>
            <a:pPr marL="0" indent="0">
              <a:buNone/>
            </a:pPr>
            <a:r>
              <a:rPr lang="ja-JP" altLang="en-US" dirty="0"/>
              <a:t>（福祉部精神保健福祉センター相談援助課）</a:t>
            </a:r>
            <a:endParaRPr lang="en-US" altLang="ja-JP" dirty="0"/>
          </a:p>
          <a:p>
            <a:pPr marL="0" indent="0">
              <a:buNone/>
            </a:pPr>
            <a:endParaRPr lang="en-US" altLang="ja-JP" dirty="0"/>
          </a:p>
          <a:p>
            <a:pPr marL="0" indent="0">
              <a:buNone/>
            </a:pPr>
            <a:r>
              <a:rPr lang="en-US" altLang="ja-JP" dirty="0"/>
              <a:t>Q1</a:t>
            </a:r>
            <a:r>
              <a:rPr lang="ja-JP" altLang="en-US" dirty="0"/>
              <a:t>ひきこもりやすい性格ってありますか？</a:t>
            </a:r>
            <a:endParaRPr lang="en-US" altLang="ja-JP" dirty="0"/>
          </a:p>
          <a:p>
            <a:pPr marL="0" indent="0">
              <a:buNone/>
            </a:pPr>
            <a:r>
              <a:rPr lang="ja-JP" altLang="en-US" sz="2400" dirty="0"/>
              <a:t>　</a:t>
            </a:r>
            <a:r>
              <a:rPr lang="en-US" altLang="ja-JP" sz="2400" dirty="0"/>
              <a:t>A1</a:t>
            </a:r>
            <a:r>
              <a:rPr lang="ja-JP" altLang="en-US" sz="2400" dirty="0"/>
              <a:t>　「こういう性格は絶対大丈夫」ということはなかなか言いにくく</a:t>
            </a:r>
            <a:r>
              <a:rPr lang="en-US" altLang="ja-JP" sz="2400" dirty="0"/>
              <a:t>,</a:t>
            </a:r>
            <a:r>
              <a:rPr lang="ja-JP" altLang="en-US" sz="2400" dirty="0"/>
              <a:t>ひきこもることは誰にでもありえるものです。例えば</a:t>
            </a:r>
            <a:r>
              <a:rPr lang="en-US" altLang="ja-JP" sz="2400" dirty="0"/>
              <a:t>,</a:t>
            </a:r>
            <a:r>
              <a:rPr lang="ja-JP" altLang="en-US" sz="2400" dirty="0"/>
              <a:t>極端に内向的であるとか</a:t>
            </a:r>
            <a:r>
              <a:rPr lang="en-US" altLang="ja-JP" sz="2400" dirty="0"/>
              <a:t>,</a:t>
            </a:r>
            <a:r>
              <a:rPr lang="ja-JP" altLang="en-US" sz="2400" dirty="0"/>
              <a:t>非社交的で友人関係がほとんどない場合などは</a:t>
            </a:r>
            <a:r>
              <a:rPr lang="en-US" altLang="ja-JP" sz="2400" dirty="0"/>
              <a:t>,</a:t>
            </a:r>
            <a:r>
              <a:rPr lang="ja-JP" altLang="en-US" sz="2400" dirty="0"/>
              <a:t>そうでない人に比べ</a:t>
            </a:r>
            <a:r>
              <a:rPr lang="en-US" altLang="ja-JP" sz="2400" dirty="0"/>
              <a:t>,</a:t>
            </a:r>
            <a:r>
              <a:rPr lang="ja-JP" altLang="en-US" sz="2400" dirty="0"/>
              <a:t>ひきこもり状態になりやすい傾向があるようです。しかし</a:t>
            </a:r>
            <a:r>
              <a:rPr lang="en-US" altLang="ja-JP" sz="2400" dirty="0"/>
              <a:t>,</a:t>
            </a:r>
            <a:r>
              <a:rPr lang="ja-JP" altLang="en-US" sz="2400" dirty="0"/>
              <a:t>もともと活発だった社交的な人が</a:t>
            </a:r>
            <a:r>
              <a:rPr lang="en-US" altLang="ja-JP" sz="2400" dirty="0"/>
              <a:t>,</a:t>
            </a:r>
            <a:r>
              <a:rPr lang="ja-JP" altLang="en-US" sz="2400" dirty="0"/>
              <a:t>ふとしたことから何年もひきこもってしまうこともよくあります。</a:t>
            </a:r>
            <a:endParaRPr lang="en-US" sz="2400" dirty="0"/>
          </a:p>
        </p:txBody>
      </p:sp>
    </p:spTree>
    <p:extLst>
      <p:ext uri="{BB962C8B-B14F-4D97-AF65-F5344CB8AC3E}">
        <p14:creationId xmlns:p14="http://schemas.microsoft.com/office/powerpoint/2010/main" val="267662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3A0D41-95F5-283F-F410-AB696432106D}"/>
              </a:ext>
            </a:extLst>
          </p:cNvPr>
          <p:cNvSpPr>
            <a:spLocks noGrp="1"/>
          </p:cNvSpPr>
          <p:nvPr>
            <p:ph type="title"/>
          </p:nvPr>
        </p:nvSpPr>
        <p:spPr/>
        <p:txBody>
          <a:bodyPr anchor="t" anchorCtr="0"/>
          <a:lstStyle/>
          <a:p>
            <a:r>
              <a:rPr lang="en-US" altLang="ja-JP" dirty="0">
                <a:solidFill>
                  <a:schemeClr val="tx1"/>
                </a:solidFill>
                <a:hlinkClick r:id="rId2">
                  <a:extLst>
                    <a:ext uri="{A12FA001-AC4F-418D-AE19-62706E023703}">
                      <ahyp:hlinkClr xmlns:ahyp="http://schemas.microsoft.com/office/drawing/2018/hyperlinkcolor" val="tx"/>
                    </a:ext>
                  </a:extLst>
                </a:hlinkClick>
              </a:rPr>
              <a:t>【</a:t>
            </a:r>
            <a:r>
              <a:rPr lang="ja-JP" altLang="en-US" dirty="0">
                <a:solidFill>
                  <a:schemeClr val="tx1"/>
                </a:solidFill>
                <a:hlinkClick r:id="rId2">
                  <a:extLst>
                    <a:ext uri="{A12FA001-AC4F-418D-AE19-62706E023703}">
                      <ahyp:hlinkClr xmlns:ahyp="http://schemas.microsoft.com/office/drawing/2018/hyperlinkcolor" val="tx"/>
                    </a:ext>
                  </a:extLst>
                </a:hlinkClick>
              </a:rPr>
              <a:t>茨城県の</a:t>
            </a:r>
            <a:r>
              <a:rPr lang="en-US" altLang="ja-JP" dirty="0">
                <a:solidFill>
                  <a:schemeClr val="tx1"/>
                </a:solidFill>
                <a:hlinkClick r:id="rId2">
                  <a:extLst>
                    <a:ext uri="{A12FA001-AC4F-418D-AE19-62706E023703}">
                      <ahyp:hlinkClr xmlns:ahyp="http://schemas.microsoft.com/office/drawing/2018/hyperlinkcolor" val="tx"/>
                    </a:ext>
                  </a:extLst>
                </a:hlinkClick>
              </a:rPr>
              <a:t>HP】</a:t>
            </a:r>
            <a:r>
              <a:rPr lang="ja-JP" altLang="en-US" sz="2000" dirty="0">
                <a:solidFill>
                  <a:schemeClr val="tx1"/>
                </a:solidFill>
                <a:hlinkClick r:id="rId2">
                  <a:extLst>
                    <a:ext uri="{A12FA001-AC4F-418D-AE19-62706E023703}">
                      <ahyp:hlinkClr xmlns:ahyp="http://schemas.microsoft.com/office/drawing/2018/hyperlinkcolor" val="tx"/>
                    </a:ext>
                  </a:extLst>
                </a:hlinkClick>
              </a:rPr>
              <a:t>（福祉部精神保健福祉センター相談援助課）</a:t>
            </a:r>
            <a:br>
              <a:rPr lang="en-US" altLang="ja-JP" sz="2000" dirty="0">
                <a:solidFill>
                  <a:schemeClr val="tx1"/>
                </a:solidFill>
                <a:hlinkClick r:id="rId2">
                  <a:extLst>
                    <a:ext uri="{A12FA001-AC4F-418D-AE19-62706E023703}">
                      <ahyp:hlinkClr xmlns:ahyp="http://schemas.microsoft.com/office/drawing/2018/hyperlinkcolor" val="tx"/>
                    </a:ext>
                  </a:extLst>
                </a:hlinkClick>
              </a:rPr>
            </a:br>
            <a:r>
              <a:rPr lang="ja-JP" altLang="en-US" dirty="0">
                <a:solidFill>
                  <a:srgbClr val="336699"/>
                </a:solidFill>
                <a:hlinkClick r:id="rId2">
                  <a:extLst>
                    <a:ext uri="{A12FA001-AC4F-418D-AE19-62706E023703}">
                      <ahyp:hlinkClr xmlns:ahyp="http://schemas.microsoft.com/office/drawing/2018/hyperlinkcolor" val="tx"/>
                    </a:ext>
                  </a:extLst>
                </a:hlinkClick>
              </a:rPr>
              <a:t>ひきこもりへの対応</a:t>
            </a:r>
            <a:r>
              <a:rPr lang="en-US" altLang="ja-JP" dirty="0">
                <a:solidFill>
                  <a:srgbClr val="336699"/>
                </a:solidFill>
                <a:hlinkClick r:id="rId2">
                  <a:extLst>
                    <a:ext uri="{A12FA001-AC4F-418D-AE19-62706E023703}">
                      <ahyp:hlinkClr xmlns:ahyp="http://schemas.microsoft.com/office/drawing/2018/hyperlinkcolor" val="tx"/>
                    </a:ext>
                  </a:extLst>
                </a:hlinkClick>
              </a:rPr>
              <a:t>Q</a:t>
            </a:r>
            <a:r>
              <a:rPr lang="ja-JP" altLang="en-US" dirty="0">
                <a:solidFill>
                  <a:srgbClr val="336699"/>
                </a:solidFill>
                <a:hlinkClick r:id="rId2">
                  <a:extLst>
                    <a:ext uri="{A12FA001-AC4F-418D-AE19-62706E023703}">
                      <ahyp:hlinkClr xmlns:ahyp="http://schemas.microsoft.com/office/drawing/2018/hyperlinkcolor" val="tx"/>
                    </a:ext>
                  </a:extLst>
                </a:hlinkClick>
              </a:rPr>
              <a:t>＆</a:t>
            </a:r>
            <a:r>
              <a:rPr lang="en-US" altLang="ja-JP" dirty="0">
                <a:solidFill>
                  <a:srgbClr val="336699"/>
                </a:solidFill>
                <a:hlinkClick r:id="rId2">
                  <a:extLst>
                    <a:ext uri="{A12FA001-AC4F-418D-AE19-62706E023703}">
                      <ahyp:hlinkClr xmlns:ahyp="http://schemas.microsoft.com/office/drawing/2018/hyperlinkcolor" val="tx"/>
                    </a:ext>
                  </a:extLst>
                </a:hlinkClick>
              </a:rPr>
              <a:t>A</a:t>
            </a:r>
            <a:endParaRPr lang="en-US" dirty="0"/>
          </a:p>
        </p:txBody>
      </p:sp>
      <p:sp>
        <p:nvSpPr>
          <p:cNvPr id="3" name="コンテンツ プレースホルダー 2">
            <a:extLst>
              <a:ext uri="{FF2B5EF4-FFF2-40B4-BE49-F238E27FC236}">
                <a16:creationId xmlns:a16="http://schemas.microsoft.com/office/drawing/2014/main" id="{94345B15-BD8D-9331-710A-6AB3F1DBAF2C}"/>
              </a:ext>
            </a:extLst>
          </p:cNvPr>
          <p:cNvSpPr>
            <a:spLocks noGrp="1"/>
          </p:cNvSpPr>
          <p:nvPr>
            <p:ph sz="half" idx="1"/>
          </p:nvPr>
        </p:nvSpPr>
        <p:spPr>
          <a:xfrm>
            <a:off x="566737" y="1752600"/>
            <a:ext cx="8008937" cy="4268688"/>
          </a:xfrm>
        </p:spPr>
        <p:txBody>
          <a:bodyPr/>
          <a:lstStyle/>
          <a:p>
            <a:pPr marL="0" indent="0">
              <a:buNone/>
            </a:pPr>
            <a:r>
              <a:rPr lang="en-US" altLang="ja-JP" dirty="0"/>
              <a:t>Q2</a:t>
            </a:r>
            <a:r>
              <a:rPr lang="ja-JP" altLang="en-US" dirty="0"/>
              <a:t>　ひきこもりは怠けではないのでしょうか？</a:t>
            </a:r>
            <a:endParaRPr lang="en-US" altLang="ja-JP" dirty="0"/>
          </a:p>
          <a:p>
            <a:pPr marL="0" indent="0">
              <a:buNone/>
            </a:pPr>
            <a:r>
              <a:rPr lang="en-US" altLang="ja-JP" sz="2400" dirty="0"/>
              <a:t>A2</a:t>
            </a:r>
            <a:r>
              <a:rPr lang="ja-JP" altLang="en-US" sz="2400" dirty="0"/>
              <a:t>　ひきこもりは怠けや反抗ではありません。ひきこもりの状態は何らかの理由で「元気」や「自信」がなくなっている状態で</a:t>
            </a:r>
            <a:r>
              <a:rPr lang="en-US" altLang="ja-JP" sz="2400" dirty="0"/>
              <a:t>,</a:t>
            </a:r>
            <a:r>
              <a:rPr lang="ja-JP" altLang="en-US" sz="2400" dirty="0"/>
              <a:t>表面上は怠けや甘えているように見える人も</a:t>
            </a:r>
            <a:r>
              <a:rPr lang="en-US" altLang="ja-JP" sz="2400" dirty="0"/>
              <a:t>,</a:t>
            </a:r>
            <a:r>
              <a:rPr lang="ja-JP" altLang="en-US" sz="2400" dirty="0"/>
              <a:t>強い引け目</a:t>
            </a:r>
            <a:r>
              <a:rPr lang="en-US" altLang="ja-JP" sz="2400" dirty="0"/>
              <a:t>,</a:t>
            </a:r>
            <a:r>
              <a:rPr lang="ja-JP" altLang="en-US" sz="2400" dirty="0"/>
              <a:t>挫折感</a:t>
            </a:r>
            <a:r>
              <a:rPr lang="en-US" altLang="ja-JP" sz="2400" dirty="0"/>
              <a:t>,</a:t>
            </a:r>
            <a:r>
              <a:rPr lang="ja-JP" altLang="en-US" sz="2400" dirty="0"/>
              <a:t>劣等感などがあり</a:t>
            </a:r>
            <a:r>
              <a:rPr lang="en-US" altLang="ja-JP" sz="2400" dirty="0"/>
              <a:t>,</a:t>
            </a:r>
            <a:r>
              <a:rPr lang="ja-JP" altLang="en-US" sz="2400" dirty="0"/>
              <a:t>内心には深い葛藤を抱えていることがほとんどです。</a:t>
            </a:r>
            <a:endParaRPr lang="en-US" altLang="ja-JP" sz="2400" dirty="0"/>
          </a:p>
          <a:p>
            <a:pPr marL="0" indent="0">
              <a:buNone/>
            </a:pPr>
            <a:r>
              <a:rPr lang="en-US" altLang="ja-JP" dirty="0"/>
              <a:t>Q3</a:t>
            </a:r>
            <a:r>
              <a:rPr lang="ja-JP" altLang="en-US" dirty="0"/>
              <a:t>ひきこもりは時間が経てば改善していくのですか？</a:t>
            </a:r>
          </a:p>
          <a:p>
            <a:pPr marL="0" indent="0">
              <a:buNone/>
            </a:pPr>
            <a:r>
              <a:rPr lang="en-US" altLang="ja-JP" sz="2400" dirty="0"/>
              <a:t>A3</a:t>
            </a:r>
            <a:r>
              <a:rPr lang="ja-JP" altLang="en-US" sz="2400" dirty="0"/>
              <a:t>長期化している場合</a:t>
            </a:r>
            <a:r>
              <a:rPr lang="en-US" altLang="ja-JP" sz="2400" dirty="0"/>
              <a:t>,</a:t>
            </a:r>
            <a:r>
              <a:rPr lang="ja-JP" altLang="en-US" sz="2400" dirty="0"/>
              <a:t>放置しても改善は見込めません。</a:t>
            </a:r>
            <a:r>
              <a:rPr lang="ja-JP" altLang="en-US" sz="2400" dirty="0">
                <a:solidFill>
                  <a:srgbClr val="FF0000"/>
                </a:solidFill>
              </a:rPr>
              <a:t>まずは専門家のアドバイスを求めましょう</a:t>
            </a:r>
            <a:r>
              <a:rPr lang="ja-JP" altLang="en-US" sz="2400" dirty="0"/>
              <a:t>。</a:t>
            </a:r>
            <a:endParaRPr lang="en-US" sz="2400" dirty="0"/>
          </a:p>
          <a:p>
            <a:pPr marL="0" indent="0">
              <a:buNone/>
            </a:pPr>
            <a:endParaRPr lang="en-US" dirty="0"/>
          </a:p>
        </p:txBody>
      </p:sp>
    </p:spTree>
    <p:extLst>
      <p:ext uri="{BB962C8B-B14F-4D97-AF65-F5344CB8AC3E}">
        <p14:creationId xmlns:p14="http://schemas.microsoft.com/office/powerpoint/2010/main" val="3838099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3A0D41-95F5-283F-F410-AB696432106D}"/>
              </a:ext>
            </a:extLst>
          </p:cNvPr>
          <p:cNvSpPr>
            <a:spLocks noGrp="1"/>
          </p:cNvSpPr>
          <p:nvPr>
            <p:ph type="title"/>
          </p:nvPr>
        </p:nvSpPr>
        <p:spPr/>
        <p:txBody>
          <a:bodyPr anchor="t" anchorCtr="0"/>
          <a:lstStyle/>
          <a:p>
            <a:r>
              <a:rPr lang="en-US" altLang="ja-JP" dirty="0">
                <a:solidFill>
                  <a:schemeClr val="tx1"/>
                </a:solidFill>
              </a:rPr>
              <a:t>【</a:t>
            </a:r>
            <a:r>
              <a:rPr lang="ja-JP" altLang="en-US" dirty="0">
                <a:solidFill>
                  <a:schemeClr val="tx1"/>
                </a:solidFill>
              </a:rPr>
              <a:t>厚生労働省</a:t>
            </a:r>
            <a:r>
              <a:rPr lang="en-US" altLang="ja-JP" dirty="0">
                <a:solidFill>
                  <a:schemeClr val="tx1"/>
                </a:solidFill>
              </a:rPr>
              <a:t>】</a:t>
            </a:r>
            <a:br>
              <a:rPr lang="en-US" altLang="ja-JP" sz="2000" dirty="0">
                <a:solidFill>
                  <a:schemeClr val="tx1"/>
                </a:solidFill>
              </a:rPr>
            </a:br>
            <a:r>
              <a:rPr lang="ja-JP" altLang="en-US" sz="3600" dirty="0">
                <a:solidFill>
                  <a:schemeClr val="tx1"/>
                </a:solidFill>
                <a:hlinkClick r:id="rId2"/>
              </a:rPr>
              <a:t>福祉・介護ひきこもり支援推進事業</a:t>
            </a:r>
            <a:endParaRPr lang="en-US" dirty="0"/>
          </a:p>
        </p:txBody>
      </p:sp>
      <p:pic>
        <p:nvPicPr>
          <p:cNvPr id="4" name="図 3">
            <a:extLst>
              <a:ext uri="{FF2B5EF4-FFF2-40B4-BE49-F238E27FC236}">
                <a16:creationId xmlns:a16="http://schemas.microsoft.com/office/drawing/2014/main" id="{08749195-171D-4618-647F-086933C65CE4}"/>
              </a:ext>
            </a:extLst>
          </p:cNvPr>
          <p:cNvPicPr>
            <a:picLocks noChangeAspect="1"/>
          </p:cNvPicPr>
          <p:nvPr/>
        </p:nvPicPr>
        <p:blipFill>
          <a:blip r:embed="rId3"/>
          <a:stretch>
            <a:fillRect/>
          </a:stretch>
        </p:blipFill>
        <p:spPr>
          <a:xfrm>
            <a:off x="251520" y="1628800"/>
            <a:ext cx="6483391" cy="4488502"/>
          </a:xfrm>
          <a:prstGeom prst="rect">
            <a:avLst/>
          </a:prstGeom>
        </p:spPr>
      </p:pic>
      <p:sp>
        <p:nvSpPr>
          <p:cNvPr id="5" name="テキスト ボックス 4">
            <a:extLst>
              <a:ext uri="{FF2B5EF4-FFF2-40B4-BE49-F238E27FC236}">
                <a16:creationId xmlns:a16="http://schemas.microsoft.com/office/drawing/2014/main" id="{331214CB-46C7-E164-082F-663F2B257B0D}"/>
              </a:ext>
            </a:extLst>
          </p:cNvPr>
          <p:cNvSpPr txBox="1"/>
          <p:nvPr/>
        </p:nvSpPr>
        <p:spPr>
          <a:xfrm>
            <a:off x="6876256" y="1700808"/>
            <a:ext cx="1800200" cy="4416494"/>
          </a:xfrm>
          <a:prstGeom prst="rect">
            <a:avLst/>
          </a:prstGeom>
          <a:noFill/>
        </p:spPr>
        <p:txBody>
          <a:bodyPr wrap="square" rtlCol="0">
            <a:spAutoFit/>
          </a:bodyPr>
          <a:lstStyle/>
          <a:p>
            <a:r>
              <a:rPr lang="ja-JP" altLang="en-US" sz="1400" b="1" dirty="0"/>
              <a:t>＜ひきこもり地域支援センター事業＞</a:t>
            </a:r>
            <a:endParaRPr lang="en-US" altLang="ja-JP" sz="1200" dirty="0"/>
          </a:p>
          <a:p>
            <a:endParaRPr lang="en-US" altLang="ja-JP" sz="1200" dirty="0"/>
          </a:p>
          <a:p>
            <a:r>
              <a:rPr lang="ja-JP" altLang="en-US" sz="1200" dirty="0"/>
              <a:t>、</a:t>
            </a:r>
            <a:r>
              <a:rPr lang="ja-JP" altLang="en-US" sz="1800" dirty="0">
                <a:solidFill>
                  <a:srgbClr val="FF0000"/>
                </a:solidFill>
              </a:rPr>
              <a:t>社会福祉士、精神保健福祉士</a:t>
            </a:r>
            <a:r>
              <a:rPr lang="ja-JP" altLang="en-US" sz="1800" dirty="0"/>
              <a:t>、保健師、公認心理師、臨床心理士等の資格を有する</a:t>
            </a:r>
            <a:r>
              <a:rPr lang="ja-JP" altLang="en-US" sz="1800" dirty="0">
                <a:solidFill>
                  <a:srgbClr val="FF0000"/>
                </a:solidFill>
              </a:rPr>
              <a:t>ひきこもり支援コーディネーター</a:t>
            </a:r>
            <a:r>
              <a:rPr lang="ja-JP" altLang="en-US" sz="1800" dirty="0"/>
              <a:t>が、ひきこもりの状態にある方やその家族へ相談支援を行い、適切な支援に結びつけます。</a:t>
            </a:r>
            <a:endParaRPr lang="en-US" sz="1200" dirty="0"/>
          </a:p>
        </p:txBody>
      </p:sp>
      <p:sp>
        <p:nvSpPr>
          <p:cNvPr id="6" name="テキスト ボックス 5">
            <a:extLst>
              <a:ext uri="{FF2B5EF4-FFF2-40B4-BE49-F238E27FC236}">
                <a16:creationId xmlns:a16="http://schemas.microsoft.com/office/drawing/2014/main" id="{72D975E8-DE35-D290-CDE8-254CE4DBB9EE}"/>
              </a:ext>
            </a:extLst>
          </p:cNvPr>
          <p:cNvSpPr txBox="1"/>
          <p:nvPr/>
        </p:nvSpPr>
        <p:spPr>
          <a:xfrm>
            <a:off x="395536" y="6309320"/>
            <a:ext cx="7560840" cy="461665"/>
          </a:xfrm>
          <a:prstGeom prst="rect">
            <a:avLst/>
          </a:prstGeom>
          <a:noFill/>
        </p:spPr>
        <p:txBody>
          <a:bodyPr wrap="square" rtlCol="0">
            <a:spAutoFit/>
          </a:bodyPr>
          <a:lstStyle/>
          <a:p>
            <a:r>
              <a:rPr lang="ja-JP" altLang="en-US" dirty="0">
                <a:hlinkClick r:id="rId4"/>
              </a:rPr>
              <a:t>全国の相談窓口はこちら </a:t>
            </a:r>
            <a:r>
              <a:rPr lang="en-US" altLang="ja-JP" dirty="0">
                <a:hlinkClick r:id="rId4"/>
              </a:rPr>
              <a:t>- </a:t>
            </a:r>
            <a:r>
              <a:rPr lang="ja-JP" altLang="en-US" dirty="0">
                <a:hlinkClick r:id="rId4"/>
              </a:rPr>
              <a:t>ひきこもり</a:t>
            </a:r>
            <a:r>
              <a:rPr lang="en-US" altLang="ja-JP" dirty="0">
                <a:hlinkClick r:id="rId4"/>
              </a:rPr>
              <a:t>VOICE STATION</a:t>
            </a:r>
            <a:endParaRPr lang="en-US" dirty="0"/>
          </a:p>
        </p:txBody>
      </p:sp>
    </p:spTree>
    <p:extLst>
      <p:ext uri="{BB962C8B-B14F-4D97-AF65-F5344CB8AC3E}">
        <p14:creationId xmlns:p14="http://schemas.microsoft.com/office/powerpoint/2010/main" val="3637502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27D4F-807E-4EB9-F13B-D725ED8F8591}"/>
              </a:ext>
            </a:extLst>
          </p:cNvPr>
          <p:cNvSpPr>
            <a:spLocks noGrp="1"/>
          </p:cNvSpPr>
          <p:nvPr>
            <p:ph type="title"/>
          </p:nvPr>
        </p:nvSpPr>
        <p:spPr/>
        <p:txBody>
          <a:bodyPr/>
          <a:lstStyle/>
          <a:p>
            <a:r>
              <a:rPr lang="ja-JP" altLang="en-US" dirty="0"/>
              <a:t>厚生労働省</a:t>
            </a:r>
            <a:br>
              <a:rPr lang="en-US" altLang="ja-JP" dirty="0"/>
            </a:br>
            <a:r>
              <a:rPr lang="ja-JP" altLang="en-US" dirty="0">
                <a:hlinkClick r:id="rId2"/>
              </a:rPr>
              <a:t>「ひきこもり」の概念</a:t>
            </a:r>
            <a:endParaRPr lang="en-US" dirty="0"/>
          </a:p>
        </p:txBody>
      </p:sp>
      <p:sp>
        <p:nvSpPr>
          <p:cNvPr id="3" name="コンテンツ プレースホルダー 2">
            <a:extLst>
              <a:ext uri="{FF2B5EF4-FFF2-40B4-BE49-F238E27FC236}">
                <a16:creationId xmlns:a16="http://schemas.microsoft.com/office/drawing/2014/main" id="{306280BF-A13D-6D3F-8E41-1428EE52EA30}"/>
              </a:ext>
            </a:extLst>
          </p:cNvPr>
          <p:cNvSpPr>
            <a:spLocks noGrp="1"/>
          </p:cNvSpPr>
          <p:nvPr>
            <p:ph sz="half" idx="1"/>
          </p:nvPr>
        </p:nvSpPr>
        <p:spPr>
          <a:xfrm>
            <a:off x="574675" y="1628800"/>
            <a:ext cx="7741741" cy="4536504"/>
          </a:xfrm>
        </p:spPr>
        <p:txBody>
          <a:bodyPr/>
          <a:lstStyle/>
          <a:p>
            <a:r>
              <a:rPr lang="ja-JP" altLang="en-US" dirty="0"/>
              <a:t>まざまな要因によって社会的参加が困難になり、就労や就学などの自宅以外での生活の場が長期にわたって失われている状態。</a:t>
            </a:r>
          </a:p>
          <a:p>
            <a:r>
              <a:rPr lang="ja-JP" altLang="en-US" dirty="0"/>
              <a:t>適応困難あるいは環境からの強いストレス</a:t>
            </a:r>
            <a:endParaRPr lang="en-US" altLang="ja-JP" dirty="0"/>
          </a:p>
          <a:p>
            <a:r>
              <a:rPr lang="ja-JP" altLang="en-US" dirty="0"/>
              <a:t>生物学的要因、心理的要因、社会的要因など</a:t>
            </a:r>
            <a:endParaRPr lang="en-US" altLang="ja-JP" dirty="0"/>
          </a:p>
          <a:p>
            <a:r>
              <a:rPr lang="ja-JP" altLang="en-US" dirty="0"/>
              <a:t>ストレス回避⇒精神の安定⇒離脱困難。</a:t>
            </a:r>
          </a:p>
          <a:p>
            <a:r>
              <a:rPr lang="ja-JP" altLang="en-US" dirty="0"/>
              <a:t>多様性をもったメンタルヘルス（精神的健康）に関する問題</a:t>
            </a:r>
            <a:endParaRPr lang="en-US" altLang="ja-JP" dirty="0"/>
          </a:p>
          <a:p>
            <a:pPr marL="0" indent="0">
              <a:buNone/>
            </a:pPr>
            <a:r>
              <a:rPr lang="ja-JP" altLang="en-US" sz="2000" dirty="0">
                <a:solidFill>
                  <a:srgbClr val="FF0000"/>
                </a:solidFill>
              </a:rPr>
              <a:t>★社会学的には長期の引き籠もりが可能になったからでは？　昔は、仙人にでもならない限り社会から引き籠もっては生きられなかった。</a:t>
            </a:r>
            <a:endParaRPr lang="en-US" altLang="ja-JP" sz="2000" dirty="0">
              <a:solidFill>
                <a:srgbClr val="FF0000"/>
              </a:solidFill>
            </a:endParaRPr>
          </a:p>
          <a:p>
            <a:pPr marL="0" indent="0">
              <a:buNone/>
            </a:pPr>
            <a:endParaRPr lang="ja-JP" altLang="en-US" dirty="0"/>
          </a:p>
          <a:p>
            <a:endParaRPr lang="en-US" dirty="0"/>
          </a:p>
        </p:txBody>
      </p:sp>
    </p:spTree>
    <p:extLst>
      <p:ext uri="{BB962C8B-B14F-4D97-AF65-F5344CB8AC3E}">
        <p14:creationId xmlns:p14="http://schemas.microsoft.com/office/powerpoint/2010/main" val="404781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2D4D5-E56B-373E-304A-9D0EEAAE876C}"/>
              </a:ext>
            </a:extLst>
          </p:cNvPr>
          <p:cNvSpPr>
            <a:spLocks noGrp="1"/>
          </p:cNvSpPr>
          <p:nvPr>
            <p:ph type="title"/>
          </p:nvPr>
        </p:nvSpPr>
        <p:spPr/>
        <p:txBody>
          <a:bodyPr anchor="t" anchorCtr="0"/>
          <a:lstStyle/>
          <a:p>
            <a:r>
              <a:rPr lang="ja-JP" altLang="en-US" dirty="0"/>
              <a:t>「小説</a:t>
            </a:r>
            <a:r>
              <a:rPr lang="en-US" altLang="ja-JP" dirty="0"/>
              <a:t>8050</a:t>
            </a:r>
            <a:r>
              <a:rPr lang="ja-JP" altLang="en-US" dirty="0"/>
              <a:t>」における家族の危機</a:t>
            </a:r>
            <a:br>
              <a:rPr lang="en-US" altLang="ja-JP" dirty="0"/>
            </a:br>
            <a:r>
              <a:rPr lang="en-US" altLang="ja-JP" sz="4000" dirty="0"/>
              <a:t>【</a:t>
            </a:r>
            <a:r>
              <a:rPr lang="ja-JP" altLang="en-US" sz="4000" dirty="0"/>
              <a:t>ドメスティック・バイオレンス</a:t>
            </a:r>
            <a:r>
              <a:rPr lang="en-US" altLang="ja-JP" sz="4000" dirty="0"/>
              <a:t>】</a:t>
            </a:r>
            <a:endParaRPr lang="en-US" dirty="0"/>
          </a:p>
        </p:txBody>
      </p:sp>
      <p:sp>
        <p:nvSpPr>
          <p:cNvPr id="3" name="コンテンツ プレースホルダー 2">
            <a:extLst>
              <a:ext uri="{FF2B5EF4-FFF2-40B4-BE49-F238E27FC236}">
                <a16:creationId xmlns:a16="http://schemas.microsoft.com/office/drawing/2014/main" id="{537071A8-7768-E01E-7659-DEB0981E01F2}"/>
              </a:ext>
            </a:extLst>
          </p:cNvPr>
          <p:cNvSpPr>
            <a:spLocks noGrp="1"/>
          </p:cNvSpPr>
          <p:nvPr>
            <p:ph sz="half" idx="1"/>
          </p:nvPr>
        </p:nvSpPr>
        <p:spPr>
          <a:xfrm>
            <a:off x="566739" y="1752600"/>
            <a:ext cx="8008936" cy="4412704"/>
          </a:xfrm>
        </p:spPr>
        <p:txBody>
          <a:bodyPr/>
          <a:lstStyle/>
          <a:p>
            <a:pPr marL="0" indent="0">
              <a:buNone/>
            </a:pPr>
            <a:r>
              <a:rPr lang="ja-JP" altLang="en-US" dirty="0"/>
              <a:t>「うるせえ」</a:t>
            </a:r>
            <a:endParaRPr lang="en-US" altLang="ja-JP" dirty="0"/>
          </a:p>
          <a:p>
            <a:pPr marL="0" indent="0">
              <a:buNone/>
            </a:pPr>
            <a:r>
              <a:rPr lang="ja-JP" altLang="en-US" dirty="0"/>
              <a:t>父に向けた椅子の方向を変え、窓に向かって、思いっきりぶつける。大音響とともにガラスが割れて落下した。</a:t>
            </a:r>
            <a:endParaRPr lang="en-US" altLang="ja-JP" dirty="0"/>
          </a:p>
          <a:p>
            <a:pPr marL="0" indent="0">
              <a:buNone/>
            </a:pPr>
            <a:r>
              <a:rPr lang="ja-JP" altLang="en-US" dirty="0"/>
              <a:t>「ふざけんな、ふざけんじゃねえ！」</a:t>
            </a:r>
            <a:endParaRPr lang="en-US" altLang="ja-JP" dirty="0"/>
          </a:p>
          <a:p>
            <a:pPr marL="0" indent="0">
              <a:buNone/>
            </a:pPr>
            <a:r>
              <a:rPr lang="ja-JP" altLang="en-US" dirty="0"/>
              <a:t>次々とガラスを割って行く姿のすざましさに一同は声も出ない。（中略）</a:t>
            </a:r>
            <a:endParaRPr lang="en-US" altLang="ja-JP" dirty="0"/>
          </a:p>
          <a:p>
            <a:pPr marL="0" indent="0">
              <a:buNone/>
            </a:pPr>
            <a:r>
              <a:rPr lang="ja-JP" altLang="en-US" dirty="0"/>
              <a:t>「テメーらぶっ殺すぞ」（中略）</a:t>
            </a:r>
            <a:endParaRPr lang="en-US" altLang="ja-JP" dirty="0"/>
          </a:p>
          <a:p>
            <a:pPr marL="0" indent="0">
              <a:buNone/>
            </a:pPr>
            <a:r>
              <a:rPr lang="ja-JP" altLang="en-US" dirty="0"/>
              <a:t>「１１０だ」正樹は叫んだ。（ｐ</a:t>
            </a:r>
            <a:r>
              <a:rPr lang="en-US" altLang="ja-JP" dirty="0"/>
              <a:t>.134-142)</a:t>
            </a:r>
          </a:p>
          <a:p>
            <a:pPr marL="0" indent="0">
              <a:buNone/>
            </a:pPr>
            <a:endParaRPr lang="en-US" altLang="ja-JP" dirty="0"/>
          </a:p>
          <a:p>
            <a:pPr marL="0" indent="0">
              <a:buNone/>
            </a:pPr>
            <a:endParaRPr lang="en-US" altLang="ja-JP" dirty="0"/>
          </a:p>
        </p:txBody>
      </p:sp>
    </p:spTree>
    <p:extLst>
      <p:ext uri="{BB962C8B-B14F-4D97-AF65-F5344CB8AC3E}">
        <p14:creationId xmlns:p14="http://schemas.microsoft.com/office/powerpoint/2010/main" val="2831759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6E67A7-C095-CCCC-65D2-84E4D081E8A8}"/>
              </a:ext>
            </a:extLst>
          </p:cNvPr>
          <p:cNvSpPr>
            <a:spLocks noGrp="1"/>
          </p:cNvSpPr>
          <p:nvPr>
            <p:ph type="title"/>
          </p:nvPr>
        </p:nvSpPr>
        <p:spPr/>
        <p:txBody>
          <a:bodyPr anchor="t" anchorCtr="0"/>
          <a:lstStyle/>
          <a:p>
            <a:r>
              <a:rPr lang="en-US" altLang="ja-JP" sz="3600" dirty="0"/>
              <a:t>DV</a:t>
            </a:r>
            <a:r>
              <a:rPr lang="ja-JP" altLang="en-US" sz="3600" dirty="0"/>
              <a:t>（</a:t>
            </a:r>
            <a:r>
              <a:rPr lang="en-US" altLang="ja-JP" sz="3600" dirty="0"/>
              <a:t>domestic violence</a:t>
            </a:r>
            <a:r>
              <a:rPr lang="ja-JP" altLang="en-US" sz="3600" dirty="0"/>
              <a:t>；ドメスティック・バイオレンス</a:t>
            </a:r>
            <a:r>
              <a:rPr lang="en-US" altLang="ja-JP" sz="3600" dirty="0"/>
              <a:t>)</a:t>
            </a:r>
            <a:r>
              <a:rPr lang="ja-JP" altLang="en-US" sz="3600" dirty="0"/>
              <a:t>とは？（</a:t>
            </a:r>
            <a:r>
              <a:rPr lang="en-US" altLang="ja-JP" sz="3600" dirty="0"/>
              <a:t>Wikipedia</a:t>
            </a:r>
            <a:r>
              <a:rPr lang="ja-JP" altLang="en-US" sz="3600" dirty="0"/>
              <a:t>）</a:t>
            </a:r>
            <a:endParaRPr lang="en-US" sz="4800" dirty="0"/>
          </a:p>
        </p:txBody>
      </p:sp>
      <p:sp>
        <p:nvSpPr>
          <p:cNvPr id="3" name="コンテンツ プレースホルダー 2">
            <a:extLst>
              <a:ext uri="{FF2B5EF4-FFF2-40B4-BE49-F238E27FC236}">
                <a16:creationId xmlns:a16="http://schemas.microsoft.com/office/drawing/2014/main" id="{DD1FFE8D-AA59-C2A1-D947-390CCBA84FD3}"/>
              </a:ext>
            </a:extLst>
          </p:cNvPr>
          <p:cNvSpPr>
            <a:spLocks noGrp="1"/>
          </p:cNvSpPr>
          <p:nvPr>
            <p:ph sz="half" idx="1"/>
          </p:nvPr>
        </p:nvSpPr>
        <p:spPr>
          <a:xfrm>
            <a:off x="467544" y="1700808"/>
            <a:ext cx="8362254" cy="4464496"/>
          </a:xfrm>
        </p:spPr>
        <p:txBody>
          <a:bodyPr/>
          <a:lstStyle/>
          <a:p>
            <a:r>
              <a:rPr lang="ja-JP" altLang="en-US" dirty="0"/>
              <a:t>家庭内、同居者間での暴力や攻撃的行動を指す、社会的および法的概念である。（家庭内暴力ともいう）。</a:t>
            </a:r>
            <a:endParaRPr lang="en-US" altLang="ja-JP" dirty="0"/>
          </a:p>
          <a:p>
            <a:r>
              <a:rPr lang="ja-JP" altLang="en-US" dirty="0"/>
              <a:t>広義では、子どもや親、高齢者に対する暴力を含む。日本では、配偶者・パートナーからの暴力（特に男性からの）を</a:t>
            </a:r>
            <a:r>
              <a:rPr lang="en-US" altLang="ja-JP" dirty="0"/>
              <a:t>DV</a:t>
            </a:r>
            <a:r>
              <a:rPr lang="ja-JP" altLang="en-US" dirty="0"/>
              <a:t>と呼び、</a:t>
            </a:r>
            <a:r>
              <a:rPr lang="en-US" altLang="ja-JP" dirty="0"/>
              <a:t>DV</a:t>
            </a:r>
            <a:r>
              <a:rPr lang="ja-JP" altLang="en-US" dirty="0"/>
              <a:t>、児童虐待、高齢者虐待を含む家族間における暴力を総称してファミリー・バイオレンスと呼ぶこともある。</a:t>
            </a:r>
            <a:endParaRPr lang="en-US" altLang="ja-JP" dirty="0"/>
          </a:p>
          <a:p>
            <a:r>
              <a:rPr lang="ja-JP" altLang="en-US" dirty="0"/>
              <a:t>未婚の恋人間で起こる暴力やハラスメント行為は、デート</a:t>
            </a:r>
            <a:r>
              <a:rPr lang="en-US" altLang="ja-JP" dirty="0"/>
              <a:t>DV</a:t>
            </a:r>
            <a:r>
              <a:rPr lang="ja-JP" altLang="en-US" dirty="0"/>
              <a:t>と呼ばれている。</a:t>
            </a:r>
            <a:endParaRPr lang="en-US" altLang="ja-JP" dirty="0"/>
          </a:p>
          <a:p>
            <a:endParaRPr lang="en-US" altLang="ja-JP" dirty="0"/>
          </a:p>
          <a:p>
            <a:pPr marL="0" indent="0">
              <a:buNone/>
            </a:pPr>
            <a:endParaRPr lang="en-US" dirty="0"/>
          </a:p>
        </p:txBody>
      </p:sp>
    </p:spTree>
    <p:extLst>
      <p:ext uri="{BB962C8B-B14F-4D97-AF65-F5344CB8AC3E}">
        <p14:creationId xmlns:p14="http://schemas.microsoft.com/office/powerpoint/2010/main" val="3465798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6E67A7-C095-CCCC-65D2-84E4D081E8A8}"/>
              </a:ext>
            </a:extLst>
          </p:cNvPr>
          <p:cNvSpPr>
            <a:spLocks noGrp="1"/>
          </p:cNvSpPr>
          <p:nvPr>
            <p:ph type="title"/>
          </p:nvPr>
        </p:nvSpPr>
        <p:spPr/>
        <p:txBody>
          <a:bodyPr anchor="t" anchorCtr="0"/>
          <a:lstStyle/>
          <a:p>
            <a:r>
              <a:rPr lang="en-US" altLang="ja-JP" sz="3600" dirty="0"/>
              <a:t>DV</a:t>
            </a:r>
            <a:r>
              <a:rPr lang="ja-JP" altLang="en-US" sz="3600" dirty="0"/>
              <a:t>（</a:t>
            </a:r>
            <a:r>
              <a:rPr lang="en-US" altLang="ja-JP" sz="3600" dirty="0"/>
              <a:t>domestic violence</a:t>
            </a:r>
            <a:r>
              <a:rPr lang="ja-JP" altLang="en-US" sz="3600" dirty="0"/>
              <a:t>；ドメスティック・バイオレンス</a:t>
            </a:r>
            <a:r>
              <a:rPr lang="en-US" altLang="ja-JP" sz="3600" dirty="0"/>
              <a:t>)</a:t>
            </a:r>
            <a:r>
              <a:rPr lang="ja-JP" altLang="en-US" sz="3600" dirty="0"/>
              <a:t>とは？（</a:t>
            </a:r>
            <a:r>
              <a:rPr lang="en-US" altLang="ja-JP" sz="3600" dirty="0"/>
              <a:t>Wikipedia</a:t>
            </a:r>
            <a:r>
              <a:rPr lang="ja-JP" altLang="en-US" sz="3600" dirty="0"/>
              <a:t>）</a:t>
            </a:r>
            <a:endParaRPr lang="en-US" sz="4800" dirty="0"/>
          </a:p>
        </p:txBody>
      </p:sp>
      <p:sp>
        <p:nvSpPr>
          <p:cNvPr id="3" name="コンテンツ プレースホルダー 2">
            <a:extLst>
              <a:ext uri="{FF2B5EF4-FFF2-40B4-BE49-F238E27FC236}">
                <a16:creationId xmlns:a16="http://schemas.microsoft.com/office/drawing/2014/main" id="{DD1FFE8D-AA59-C2A1-D947-390CCBA84FD3}"/>
              </a:ext>
            </a:extLst>
          </p:cNvPr>
          <p:cNvSpPr>
            <a:spLocks noGrp="1"/>
          </p:cNvSpPr>
          <p:nvPr>
            <p:ph sz="half" idx="1"/>
          </p:nvPr>
        </p:nvSpPr>
        <p:spPr>
          <a:xfrm>
            <a:off x="467544" y="1700808"/>
            <a:ext cx="8008937" cy="4340696"/>
          </a:xfrm>
        </p:spPr>
        <p:txBody>
          <a:bodyPr/>
          <a:lstStyle/>
          <a:p>
            <a:r>
              <a:rPr lang="en-US" altLang="ja-JP" sz="2400" dirty="0"/>
              <a:t>DV</a:t>
            </a:r>
            <a:r>
              <a:rPr lang="ja-JP" altLang="en-US" sz="2400" dirty="0"/>
              <a:t>が問題として認識されるようになったのは比較的最近、</a:t>
            </a:r>
            <a:r>
              <a:rPr lang="en-US" altLang="ja-JP" sz="2400" dirty="0"/>
              <a:t>1800</a:t>
            </a:r>
            <a:r>
              <a:rPr lang="ja-JP" altLang="en-US" sz="2400" dirty="0"/>
              <a:t>年代初頭には、ほとんどの法制度では、妻という存在は夫の財産で労働力であり、妻を殴ることは、妻を管理する夫の特権の一部であると容認されて来た。</a:t>
            </a:r>
            <a:endParaRPr lang="en-US" altLang="ja-JP" sz="2400" dirty="0"/>
          </a:p>
          <a:p>
            <a:r>
              <a:rPr lang="ja-JP" altLang="en-US" sz="2400" dirty="0"/>
              <a:t>家庭や恋人同士という私的な空間で起きる男性から女性への暴力（暴行やセクシュアル・ハラスメント等）は、長年にわたり見逃されており、特に夫から妻への暴力が防止・解決すべき公的な問題だと考えられるようになったことには、近代西欧フェミニズムの功績が大きい。</a:t>
            </a:r>
            <a:endParaRPr lang="en-US" altLang="ja-JP" sz="2400" dirty="0"/>
          </a:p>
          <a:p>
            <a:pPr marL="0" indent="0">
              <a:buNone/>
            </a:pPr>
            <a:r>
              <a:rPr lang="ja-JP" altLang="en-US" sz="2000" dirty="0">
                <a:solidFill>
                  <a:srgbClr val="FF0000"/>
                </a:solidFill>
              </a:rPr>
              <a:t>★親から子、子から親などの暴力も昔からあったが、社会規範の変化（家族における個人の人権の尊重）が背景にあると思う。</a:t>
            </a:r>
            <a:endParaRPr lang="en-US" altLang="ja-JP" sz="2000" dirty="0">
              <a:solidFill>
                <a:srgbClr val="FF0000"/>
              </a:solidFill>
            </a:endParaRPr>
          </a:p>
          <a:p>
            <a:pPr marL="0" indent="0">
              <a:buNone/>
            </a:pPr>
            <a:endParaRPr lang="en-US" dirty="0"/>
          </a:p>
        </p:txBody>
      </p:sp>
    </p:spTree>
    <p:extLst>
      <p:ext uri="{BB962C8B-B14F-4D97-AF65-F5344CB8AC3E}">
        <p14:creationId xmlns:p14="http://schemas.microsoft.com/office/powerpoint/2010/main" val="68145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sz="4000" dirty="0"/>
              <a:t>第</a:t>
            </a:r>
            <a:r>
              <a:rPr lang="en-US" altLang="ja-JP" sz="4000" dirty="0"/>
              <a:t>9</a:t>
            </a:r>
            <a:r>
              <a:rPr lang="ja-JP" altLang="en-US" sz="4000" dirty="0"/>
              <a:t>回</a:t>
            </a:r>
            <a:r>
              <a:rPr lang="en-US" altLang="ja-JP" sz="4000" dirty="0"/>
              <a:t>/</a:t>
            </a:r>
            <a:r>
              <a:rPr lang="ja-JP" altLang="en-US" sz="4000" dirty="0"/>
              <a:t>第</a:t>
            </a:r>
            <a:r>
              <a:rPr lang="en-US" altLang="ja-JP" sz="4000" dirty="0"/>
              <a:t>10</a:t>
            </a:r>
            <a:r>
              <a:rPr lang="ja-JP" altLang="en-US" sz="4000" dirty="0"/>
              <a:t>回</a:t>
            </a:r>
            <a:r>
              <a:rPr lang="ja-JP" altLang="en-US" dirty="0"/>
              <a:t>のテーマ</a:t>
            </a:r>
            <a:endParaRPr lang="en-US" dirty="0"/>
          </a:p>
        </p:txBody>
      </p:sp>
      <p:sp>
        <p:nvSpPr>
          <p:cNvPr id="427011" name="Rectangle 3"/>
          <p:cNvSpPr>
            <a:spLocks noGrp="1" noChangeArrowheads="1"/>
          </p:cNvSpPr>
          <p:nvPr>
            <p:ph type="body" idx="1"/>
          </p:nvPr>
        </p:nvSpPr>
        <p:spPr>
          <a:xfrm>
            <a:off x="683568" y="1700808"/>
            <a:ext cx="7560840" cy="4392488"/>
          </a:xfrm>
        </p:spPr>
        <p:txBody>
          <a:bodyPr/>
          <a:lstStyle/>
          <a:p>
            <a:pPr marL="0" indent="0" eaLnBrk="1" hangingPunct="1">
              <a:lnSpc>
                <a:spcPct val="90000"/>
              </a:lnSpc>
              <a:buNone/>
            </a:pPr>
            <a:r>
              <a:rPr lang="en-US" altLang="ja-JP" sz="3200" dirty="0"/>
              <a:t>【</a:t>
            </a:r>
            <a:r>
              <a:rPr lang="ja-JP" altLang="en-US" sz="3200" dirty="0"/>
              <a:t>家族の危機とライフコース</a:t>
            </a:r>
            <a:r>
              <a:rPr lang="en-US" altLang="ja-JP" sz="3200" dirty="0"/>
              <a:t>】</a:t>
            </a:r>
            <a:r>
              <a:rPr lang="ja-JP" altLang="en-US" sz="3200" dirty="0"/>
              <a:t>　家族の危機</a:t>
            </a:r>
            <a:br>
              <a:rPr lang="ja-JP" altLang="en-US" sz="3200" dirty="0"/>
            </a:br>
            <a:r>
              <a:rPr lang="en-US" altLang="ja-JP" sz="3200" dirty="0"/>
              <a:t>【</a:t>
            </a:r>
            <a:r>
              <a:rPr lang="ja-JP" altLang="en-US" sz="3200" dirty="0"/>
              <a:t>ドメスティック・バイオレンス</a:t>
            </a:r>
            <a:r>
              <a:rPr lang="en-US" altLang="ja-JP" sz="3200" dirty="0"/>
              <a:t>】DV</a:t>
            </a:r>
            <a:r>
              <a:rPr lang="ja-JP" altLang="en-US" sz="3200" dirty="0"/>
              <a:t>の現状と対策</a:t>
            </a:r>
            <a:endParaRPr lang="en-US" altLang="ja-JP" sz="3200" dirty="0"/>
          </a:p>
          <a:p>
            <a:pPr marL="0" indent="0" eaLnBrk="1" hangingPunct="1">
              <a:lnSpc>
                <a:spcPct val="90000"/>
              </a:lnSpc>
              <a:buNone/>
            </a:pPr>
            <a:r>
              <a:rPr lang="en-US" altLang="ja-JP" sz="2800" dirty="0"/>
              <a:t>【</a:t>
            </a:r>
            <a:r>
              <a:rPr lang="ja-JP" altLang="en-US" sz="2800" dirty="0"/>
              <a:t>事前学習</a:t>
            </a:r>
            <a:r>
              <a:rPr lang="en-US" altLang="ja-JP" sz="2800" dirty="0"/>
              <a:t>】</a:t>
            </a:r>
            <a:r>
              <a:rPr lang="ja-JP" altLang="en-US" sz="2800" dirty="0"/>
              <a:t>　</a:t>
            </a:r>
            <a:r>
              <a:rPr lang="en-US" altLang="ja-JP" sz="2800" dirty="0"/>
              <a:t>TV</a:t>
            </a:r>
            <a:r>
              <a:rPr lang="ja-JP" altLang="en-US" sz="2800" dirty="0"/>
              <a:t>ドラマや映画などで家族の危機・</a:t>
            </a:r>
            <a:r>
              <a:rPr lang="en-US" altLang="ja-JP" sz="2800" dirty="0"/>
              <a:t>DV</a:t>
            </a:r>
            <a:r>
              <a:rPr lang="ja-JP" altLang="en-US" sz="2800" dirty="0"/>
              <a:t>を扱ったものを探して視聴してみよう。　　　　　　　　　　　　　　　　　　　　　 </a:t>
            </a:r>
            <a:r>
              <a:rPr lang="en-US" altLang="ja-JP" sz="2800" dirty="0"/>
              <a:t>【</a:t>
            </a:r>
            <a:r>
              <a:rPr lang="ja-JP" altLang="en-US" sz="2800" dirty="0"/>
              <a:t>事後学習</a:t>
            </a:r>
            <a:r>
              <a:rPr lang="en-US" altLang="ja-JP" sz="2800" dirty="0"/>
              <a:t>】</a:t>
            </a:r>
            <a:r>
              <a:rPr lang="ja-JP" altLang="en-US" sz="2800" dirty="0"/>
              <a:t>自分にとっての家族の危機・</a:t>
            </a:r>
            <a:r>
              <a:rPr lang="en-US" altLang="ja-JP" sz="2800" dirty="0"/>
              <a:t>DV</a:t>
            </a:r>
            <a:r>
              <a:rPr lang="ja-JP" altLang="en-US" sz="2800" dirty="0"/>
              <a:t>を想定し、対応の仕方を検討してみよう。</a:t>
            </a:r>
            <a:r>
              <a:rPr lang="ja-JP" altLang="en-US" sz="3200" dirty="0"/>
              <a:t>　　　</a:t>
            </a:r>
            <a:endParaRPr lang="en-US" altLang="ja-JP" sz="2400" dirty="0"/>
          </a:p>
          <a:p>
            <a:pPr marL="0" indent="0" eaLnBrk="1" hangingPunct="1">
              <a:lnSpc>
                <a:spcPct val="90000"/>
              </a:lnSpc>
              <a:buNone/>
            </a:pPr>
            <a:r>
              <a:rPr lang="ja-JP" altLang="en-US" sz="2400" dirty="0"/>
              <a:t>＊</a:t>
            </a:r>
            <a:r>
              <a:rPr lang="zh-TW" altLang="en-US" sz="2400" dirty="0"/>
              <a:t>林真理子「小説</a:t>
            </a:r>
            <a:r>
              <a:rPr lang="en-US" altLang="zh-TW" sz="2400" dirty="0"/>
              <a:t>8050</a:t>
            </a:r>
            <a:r>
              <a:rPr lang="zh-TW" altLang="en-US" sz="2400" dirty="0"/>
              <a:t>」新潮文庫</a:t>
            </a:r>
            <a:r>
              <a:rPr lang="en-US" altLang="zh-TW" sz="2400" dirty="0"/>
              <a:t>850</a:t>
            </a:r>
            <a:r>
              <a:rPr lang="zh-TW" altLang="en-US" sz="2400" dirty="0"/>
              <a:t>円（税別）</a:t>
            </a:r>
            <a:r>
              <a:rPr lang="ja-JP" altLang="en-US" sz="2400" dirty="0"/>
              <a:t>を取り上げ、①家族の危機、 ②引き籠り、③家庭内暴力（</a:t>
            </a:r>
            <a:r>
              <a:rPr lang="en-US" altLang="ja-JP" sz="2400" dirty="0"/>
              <a:t>DV)</a:t>
            </a:r>
            <a:r>
              <a:rPr lang="ja-JP" altLang="en-US" sz="2400" dirty="0"/>
              <a:t>④家族の危機の克服について考えてみる。</a:t>
            </a: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extLst>
      <p:ext uri="{BB962C8B-B14F-4D97-AF65-F5344CB8AC3E}">
        <p14:creationId xmlns:p14="http://schemas.microsoft.com/office/powerpoint/2010/main" val="270246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2D4D5-E56B-373E-304A-9D0EEAAE876C}"/>
              </a:ext>
            </a:extLst>
          </p:cNvPr>
          <p:cNvSpPr>
            <a:spLocks noGrp="1"/>
          </p:cNvSpPr>
          <p:nvPr>
            <p:ph type="title"/>
          </p:nvPr>
        </p:nvSpPr>
        <p:spPr/>
        <p:txBody>
          <a:bodyPr anchor="t" anchorCtr="0"/>
          <a:lstStyle/>
          <a:p>
            <a:r>
              <a:rPr lang="ja-JP" altLang="en-US" dirty="0"/>
              <a:t>「小説</a:t>
            </a:r>
            <a:r>
              <a:rPr lang="en-US" altLang="ja-JP" dirty="0"/>
              <a:t>8050</a:t>
            </a:r>
            <a:r>
              <a:rPr lang="ja-JP" altLang="en-US" dirty="0"/>
              <a:t>」における家族の危機</a:t>
            </a:r>
            <a:br>
              <a:rPr lang="en-US" altLang="ja-JP" dirty="0"/>
            </a:br>
            <a:r>
              <a:rPr lang="en-US" altLang="ja-JP" dirty="0"/>
              <a:t>【</a:t>
            </a:r>
            <a:r>
              <a:rPr lang="ja-JP" altLang="en-US" dirty="0"/>
              <a:t>危機の克服</a:t>
            </a:r>
            <a:r>
              <a:rPr lang="en-US" altLang="ja-JP" dirty="0"/>
              <a:t>】</a:t>
            </a:r>
            <a:br>
              <a:rPr lang="en-US" altLang="ja-JP" dirty="0"/>
            </a:br>
            <a:endParaRPr lang="en-US" dirty="0"/>
          </a:p>
        </p:txBody>
      </p:sp>
      <p:sp>
        <p:nvSpPr>
          <p:cNvPr id="3" name="コンテンツ プレースホルダー 2">
            <a:extLst>
              <a:ext uri="{FF2B5EF4-FFF2-40B4-BE49-F238E27FC236}">
                <a16:creationId xmlns:a16="http://schemas.microsoft.com/office/drawing/2014/main" id="{537071A8-7768-E01E-7659-DEB0981E01F2}"/>
              </a:ext>
            </a:extLst>
          </p:cNvPr>
          <p:cNvSpPr>
            <a:spLocks noGrp="1"/>
          </p:cNvSpPr>
          <p:nvPr>
            <p:ph sz="half" idx="1"/>
          </p:nvPr>
        </p:nvSpPr>
        <p:spPr>
          <a:xfrm>
            <a:off x="549813" y="1700808"/>
            <a:ext cx="8126643" cy="4608512"/>
          </a:xfrm>
        </p:spPr>
        <p:txBody>
          <a:bodyPr/>
          <a:lstStyle/>
          <a:p>
            <a:pPr marL="0" indent="0">
              <a:buNone/>
            </a:pPr>
            <a:r>
              <a:rPr lang="en-US" altLang="ja-JP" dirty="0"/>
              <a:t>【</a:t>
            </a:r>
            <a:r>
              <a:rPr lang="ja-JP" altLang="en-US" dirty="0"/>
              <a:t>父正樹</a:t>
            </a:r>
            <a:r>
              <a:rPr lang="en-US" altLang="ja-JP" dirty="0"/>
              <a:t>】</a:t>
            </a:r>
            <a:r>
              <a:rPr lang="ja-JP" altLang="en-US" dirty="0"/>
              <a:t>引きこもりの原因が中学校でのいじめにあることがわかり、息子の復讐のために訴訟を決意。「約束しろ。もし復讐が今も可能なら、父さんと一緒に戦うと」。息子のために残りの人生のすべてを捧げる覚悟を決める。</a:t>
            </a:r>
            <a:endParaRPr lang="en-US" altLang="ja-JP" dirty="0"/>
          </a:p>
          <a:p>
            <a:pPr marL="0" indent="0">
              <a:buNone/>
            </a:pPr>
            <a:r>
              <a:rPr lang="en-US" altLang="ja-JP" dirty="0"/>
              <a:t>【</a:t>
            </a:r>
            <a:r>
              <a:rPr lang="ja-JP" altLang="en-US" dirty="0"/>
              <a:t>母節子</a:t>
            </a:r>
            <a:r>
              <a:rPr lang="en-US" altLang="ja-JP" dirty="0"/>
              <a:t>】</a:t>
            </a:r>
            <a:r>
              <a:rPr lang="ja-JP" altLang="en-US" dirty="0"/>
              <a:t>息子翔太の自殺未遂を契機に、夫との離婚を決意。個人として自立。</a:t>
            </a:r>
            <a:endParaRPr lang="en-US" altLang="ja-JP" dirty="0"/>
          </a:p>
          <a:p>
            <a:pPr marL="0" indent="0">
              <a:buNone/>
            </a:pPr>
            <a:r>
              <a:rPr lang="en-US" altLang="ja-JP" dirty="0"/>
              <a:t>【</a:t>
            </a:r>
            <a:r>
              <a:rPr lang="ja-JP" altLang="en-US" dirty="0"/>
              <a:t>長男翔太</a:t>
            </a:r>
            <a:r>
              <a:rPr lang="en-US" altLang="ja-JP" dirty="0"/>
              <a:t>】</a:t>
            </a:r>
            <a:r>
              <a:rPr lang="ja-JP" altLang="en-US" dirty="0"/>
              <a:t>裁判に勝訴するが、自殺未遂の後遺症があり、慰謝料１５０万円を父親からもらいリハビリ自立への道を歩む。</a:t>
            </a:r>
            <a:endParaRPr lang="en-US" altLang="ja-JP" dirty="0"/>
          </a:p>
          <a:p>
            <a:pPr marL="0" indent="0">
              <a:buNone/>
            </a:pPr>
            <a:endParaRPr lang="en-US" dirty="0"/>
          </a:p>
        </p:txBody>
      </p:sp>
    </p:spTree>
    <p:extLst>
      <p:ext uri="{BB962C8B-B14F-4D97-AF65-F5344CB8AC3E}">
        <p14:creationId xmlns:p14="http://schemas.microsoft.com/office/powerpoint/2010/main" val="606427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2D4D5-E56B-373E-304A-9D0EEAAE876C}"/>
              </a:ext>
            </a:extLst>
          </p:cNvPr>
          <p:cNvSpPr>
            <a:spLocks noGrp="1"/>
          </p:cNvSpPr>
          <p:nvPr>
            <p:ph type="title"/>
          </p:nvPr>
        </p:nvSpPr>
        <p:spPr/>
        <p:txBody>
          <a:bodyPr anchor="t" anchorCtr="0"/>
          <a:lstStyle/>
          <a:p>
            <a:r>
              <a:rPr lang="ja-JP" altLang="en-US" dirty="0"/>
              <a:t>「小説</a:t>
            </a:r>
            <a:r>
              <a:rPr lang="en-US" altLang="ja-JP" dirty="0"/>
              <a:t>8050</a:t>
            </a:r>
            <a:r>
              <a:rPr lang="ja-JP" altLang="en-US" dirty="0"/>
              <a:t>」における家族の危機</a:t>
            </a:r>
            <a:br>
              <a:rPr lang="en-US" altLang="ja-JP" dirty="0"/>
            </a:br>
            <a:r>
              <a:rPr lang="en-US" altLang="ja-JP" dirty="0"/>
              <a:t>【</a:t>
            </a:r>
            <a:r>
              <a:rPr lang="ja-JP" altLang="en-US" dirty="0"/>
              <a:t>危機の克服</a:t>
            </a:r>
            <a:r>
              <a:rPr lang="en-US" altLang="ja-JP" dirty="0"/>
              <a:t>】</a:t>
            </a:r>
            <a:br>
              <a:rPr lang="en-US" altLang="ja-JP" dirty="0"/>
            </a:br>
            <a:endParaRPr lang="en-US" dirty="0"/>
          </a:p>
        </p:txBody>
      </p:sp>
      <p:sp>
        <p:nvSpPr>
          <p:cNvPr id="3" name="コンテンツ プレースホルダー 2">
            <a:extLst>
              <a:ext uri="{FF2B5EF4-FFF2-40B4-BE49-F238E27FC236}">
                <a16:creationId xmlns:a16="http://schemas.microsoft.com/office/drawing/2014/main" id="{537071A8-7768-E01E-7659-DEB0981E01F2}"/>
              </a:ext>
            </a:extLst>
          </p:cNvPr>
          <p:cNvSpPr>
            <a:spLocks noGrp="1"/>
          </p:cNvSpPr>
          <p:nvPr>
            <p:ph sz="half" idx="1"/>
          </p:nvPr>
        </p:nvSpPr>
        <p:spPr>
          <a:xfrm>
            <a:off x="549813" y="1700808"/>
            <a:ext cx="8126643" cy="4608512"/>
          </a:xfrm>
        </p:spPr>
        <p:txBody>
          <a:bodyPr/>
          <a:lstStyle/>
          <a:p>
            <a:pPr marL="0" indent="0">
              <a:buNone/>
            </a:pPr>
            <a:r>
              <a:rPr lang="en-US" altLang="ja-JP" dirty="0"/>
              <a:t>【</a:t>
            </a:r>
            <a:r>
              <a:rPr lang="ja-JP" altLang="en-US" dirty="0"/>
              <a:t>長女由依</a:t>
            </a:r>
            <a:r>
              <a:rPr lang="en-US" altLang="ja-JP" dirty="0"/>
              <a:t>】</a:t>
            </a:r>
            <a:r>
              <a:rPr lang="ja-JP" altLang="en-US" dirty="0"/>
              <a:t>名家の長男と結婚。教育問題と取り組むため政治家をめざす。</a:t>
            </a:r>
            <a:endParaRPr lang="en-US" altLang="ja-JP" dirty="0"/>
          </a:p>
          <a:p>
            <a:pPr marL="0" indent="0">
              <a:buNone/>
            </a:pPr>
            <a:r>
              <a:rPr lang="ja-JP" altLang="en-US" dirty="0"/>
              <a:t>★基本的には、危機を通じて、家族の絆が生まれたといえるだろう。</a:t>
            </a:r>
            <a:endParaRPr lang="en-US" altLang="ja-JP" dirty="0"/>
          </a:p>
          <a:p>
            <a:pPr marL="0" indent="0">
              <a:buNone/>
            </a:pPr>
            <a:r>
              <a:rPr lang="ja-JP" altLang="en-US" dirty="0"/>
              <a:t>★しかし、このような大きな危機に遭遇しなくても、小さな危機や家族内での軋轢は常にあり、それを乗り越えることで家族の絆（</a:t>
            </a:r>
            <a:r>
              <a:rPr lang="en-US" altLang="ja-JP" dirty="0"/>
              <a:t>family ties</a:t>
            </a:r>
            <a:r>
              <a:rPr lang="ja-JP" altLang="en-US" dirty="0"/>
              <a:t>ファミリータイズ）が生まれる。逆にいえば、</a:t>
            </a:r>
            <a:r>
              <a:rPr lang="ja-JP" altLang="en-US" dirty="0">
                <a:solidFill>
                  <a:srgbClr val="FF0000"/>
                </a:solidFill>
              </a:rPr>
              <a:t>小さな危機や家族内での軋轢がまったく生じないなら、家族の絆も連帯も生まれ来ないのではないか？　（私の個人的感想）</a:t>
            </a:r>
            <a:endParaRPr lang="en-US" dirty="0">
              <a:solidFill>
                <a:srgbClr val="FF0000"/>
              </a:solidFill>
            </a:endParaRPr>
          </a:p>
        </p:txBody>
      </p:sp>
    </p:spTree>
    <p:extLst>
      <p:ext uri="{BB962C8B-B14F-4D97-AF65-F5344CB8AC3E}">
        <p14:creationId xmlns:p14="http://schemas.microsoft.com/office/powerpoint/2010/main" val="374947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Paper#9</a:t>
            </a:r>
            <a:r>
              <a:rPr kumimoji="0" lang="ja-JP" altLang="en-US" sz="3000" dirty="0">
                <a:ea typeface="ＭＳ Ｐゴシック" panose="020B0600070205080204" pitchFamily="50" charset="-128"/>
              </a:rPr>
              <a:t>・</a:t>
            </a:r>
            <a:r>
              <a:rPr kumimoji="0" lang="en-US" altLang="ja-JP" sz="3000" dirty="0">
                <a:ea typeface="ＭＳ Ｐゴシック" panose="020B0600070205080204" pitchFamily="50" charset="-128"/>
              </a:rPr>
              <a:t>10</a:t>
            </a:r>
            <a:br>
              <a:rPr kumimoji="0" lang="en-US" altLang="ja-JP" sz="3000" dirty="0">
                <a:ea typeface="ＭＳ Ｐゴシック" panose="020B0600070205080204" pitchFamily="50" charset="-128"/>
              </a:rPr>
            </a:br>
            <a:r>
              <a:rPr kumimoji="0" lang="en-US" altLang="ja-JP" sz="2800" dirty="0">
                <a:ea typeface="ＭＳ Ｐゴシック" panose="020B0600070205080204" pitchFamily="50" charset="-128"/>
              </a:rPr>
              <a:t>1. .『</a:t>
            </a:r>
            <a:r>
              <a:rPr kumimoji="0" lang="ja-JP" altLang="en-US" sz="2800" dirty="0">
                <a:ea typeface="ＭＳ Ｐゴシック" panose="020B0600070205080204" pitchFamily="50" charset="-128"/>
              </a:rPr>
              <a:t>百年法</a:t>
            </a:r>
            <a:r>
              <a:rPr kumimoji="0" lang="en-US" altLang="ja-JP" sz="2800" dirty="0">
                <a:ea typeface="ＭＳ Ｐゴシック" panose="020B0600070205080204" pitchFamily="50" charset="-128"/>
              </a:rPr>
              <a:t>』</a:t>
            </a:r>
            <a:r>
              <a:rPr kumimoji="0" lang="ja-JP" altLang="en-US" sz="2800" dirty="0">
                <a:ea typeface="ＭＳ Ｐゴシック" panose="020B0600070205080204" pitchFamily="50" charset="-128"/>
              </a:rPr>
              <a:t>（山田宗樹 </a:t>
            </a:r>
            <a:r>
              <a:rPr kumimoji="0" lang="en-US" altLang="ja-JP" sz="2800" dirty="0">
                <a:ea typeface="ＭＳ Ｐゴシック" panose="020B0600070205080204" pitchFamily="50" charset="-128"/>
              </a:rPr>
              <a:t>2012)</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06722" y="1772816"/>
            <a:ext cx="8064896" cy="4104456"/>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p>
          <a:p>
            <a:pPr marL="0" indent="0">
              <a:buNone/>
            </a:pPr>
            <a:r>
              <a:rPr kumimoji="0" lang="ja-JP" altLang="en-US" sz="2000" dirty="0">
                <a:ea typeface="ＭＳ Ｐゴシック" panose="020B0600070205080204" pitchFamily="50" charset="-128"/>
              </a:rPr>
              <a:t>□いずれ不老長寿の社会が実現すると思う。</a:t>
            </a:r>
          </a:p>
          <a:p>
            <a:pPr marL="0" indent="0">
              <a:buNone/>
            </a:pPr>
            <a:r>
              <a:rPr kumimoji="0" lang="ja-JP" altLang="en-US" sz="2000" dirty="0">
                <a:ea typeface="ＭＳ Ｐゴシック" panose="020B0600070205080204" pitchFamily="50" charset="-128"/>
              </a:rPr>
              <a:t>□自分が生きている間に不老長寿の社会が実現してほしい。</a:t>
            </a:r>
          </a:p>
          <a:p>
            <a:pPr marL="0" indent="0">
              <a:buNone/>
            </a:pPr>
            <a:r>
              <a:rPr kumimoji="0" lang="ja-JP" altLang="en-US" sz="2000" dirty="0">
                <a:ea typeface="ＭＳ Ｐゴシック" panose="020B0600070205080204" pitchFamily="50" charset="-128"/>
              </a:rPr>
              <a:t>□不老長寿の社会などいらない。</a:t>
            </a:r>
          </a:p>
          <a:p>
            <a:pPr marL="0" indent="0">
              <a:buNone/>
            </a:pPr>
            <a:r>
              <a:rPr kumimoji="0" lang="ja-JP" altLang="en-US" sz="2000" dirty="0">
                <a:ea typeface="ＭＳ Ｐゴシック" panose="020B0600070205080204" pitchFamily="50" charset="-128"/>
              </a:rPr>
              <a:t>□あまり長生きしたくない。</a:t>
            </a:r>
          </a:p>
          <a:p>
            <a:pPr marL="0" indent="0">
              <a:buNone/>
            </a:pPr>
            <a:r>
              <a:rPr kumimoji="0" lang="ja-JP" altLang="en-US" sz="2000" dirty="0">
                <a:ea typeface="ＭＳ Ｐゴシック" panose="020B0600070205080204" pitchFamily="50" charset="-128"/>
              </a:rPr>
              <a:t>□不老長寿化すれば家族は個人化してバラバラになると思う。</a:t>
            </a:r>
          </a:p>
          <a:p>
            <a:pPr marL="0" indent="0">
              <a:buNone/>
            </a:pPr>
            <a:r>
              <a:rPr kumimoji="0" lang="ja-JP" altLang="en-US" sz="2000" dirty="0">
                <a:ea typeface="ＭＳ Ｐゴシック" panose="020B0600070205080204" pitchFamily="50" charset="-128"/>
              </a:rPr>
              <a:t>□永遠に続く家族関係というのも辛いかも知れない。</a:t>
            </a:r>
          </a:p>
          <a:p>
            <a:pPr marL="0" indent="0">
              <a:buNone/>
            </a:pPr>
            <a:r>
              <a:rPr kumimoji="0" lang="ja-JP" altLang="en-US" sz="2000" dirty="0">
                <a:ea typeface="ＭＳ Ｐゴシック" panose="020B0600070205080204" pitchFamily="50" charset="-128"/>
              </a:rPr>
              <a:t>□短命だった昔の人よりは自分たちの方が幸せだと思う。</a:t>
            </a:r>
          </a:p>
          <a:p>
            <a:pPr marL="0" indent="0">
              <a:buNone/>
            </a:pPr>
            <a:r>
              <a:rPr kumimoji="0" lang="ja-JP" altLang="en-US" sz="2000" dirty="0">
                <a:ea typeface="ＭＳ Ｐゴシック" panose="020B0600070205080204" pitchFamily="50" charset="-128"/>
              </a:rPr>
              <a:t>□永遠に生きたいとは思わないが、健康なまま</a:t>
            </a:r>
            <a:r>
              <a:rPr kumimoji="0" lang="en-US" altLang="ja-JP" sz="2000" dirty="0">
                <a:ea typeface="ＭＳ Ｐゴシック" panose="020B0600070205080204" pitchFamily="50" charset="-128"/>
              </a:rPr>
              <a:t>100</a:t>
            </a:r>
            <a:r>
              <a:rPr kumimoji="0" lang="ja-JP" altLang="en-US" sz="2000" dirty="0">
                <a:ea typeface="ＭＳ Ｐゴシック" panose="020B0600070205080204" pitchFamily="50" charset="-128"/>
              </a:rPr>
              <a:t>歳ぐらいまで生きてぽっくり死にたい。</a:t>
            </a:r>
          </a:p>
          <a:p>
            <a:pPr marL="0" indent="0">
              <a:buNone/>
            </a:pPr>
            <a:r>
              <a:rPr kumimoji="0" lang="ja-JP" altLang="en-US" sz="2000" dirty="0">
                <a:ea typeface="ＭＳ Ｐゴシック" panose="020B0600070205080204" pitchFamily="50" charset="-128"/>
              </a:rPr>
              <a:t>□その他（　　　　　　　　　　　　　　　　　　　　　　　　　　　　　　）</a:t>
            </a:r>
          </a:p>
          <a:p>
            <a:pPr marL="0" indent="0">
              <a:buNone/>
            </a:pPr>
            <a:endParaRPr kumimoji="0" lang="ja-JP" altLang="en-US" sz="2000" dirty="0">
              <a:ea typeface="ＭＳ Ｐゴシック" panose="020B0600070205080204"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８</a:t>
            </a:r>
            <a:br>
              <a:rPr kumimoji="0" lang="en-US" altLang="ja-JP" sz="3000" dirty="0">
                <a:ea typeface="ＭＳ Ｐゴシック" panose="020B0600070205080204" pitchFamily="50" charset="-128"/>
              </a:rPr>
            </a:br>
            <a:r>
              <a:rPr kumimoji="0" lang="ja-JP" altLang="en-US" sz="2800" dirty="0">
                <a:ea typeface="ＭＳ Ｐゴシック" panose="020B0600070205080204" pitchFamily="50" charset="-128"/>
              </a:rPr>
              <a:t>２</a:t>
            </a:r>
            <a:r>
              <a:rPr kumimoji="0" lang="en-US" altLang="ja-JP" sz="2800" dirty="0">
                <a:ea typeface="ＭＳ Ｐゴシック" panose="020B0600070205080204" pitchFamily="50" charset="-128"/>
              </a:rPr>
              <a:t>. 『LOVE&amp;SYSTEMS』</a:t>
            </a:r>
            <a:r>
              <a:rPr kumimoji="0" lang="ja-JP" altLang="en-US" sz="2800" dirty="0">
                <a:ea typeface="ＭＳ Ｐゴシック" panose="020B0600070205080204" pitchFamily="50" charset="-128"/>
              </a:rPr>
              <a:t>（中島たい子</a:t>
            </a:r>
            <a:r>
              <a:rPr kumimoji="0" lang="en-US" altLang="ja-JP" sz="2800" dirty="0">
                <a:ea typeface="ＭＳ Ｐゴシック" panose="020B0600070205080204" pitchFamily="50" charset="-128"/>
              </a:rPr>
              <a:t>2012</a:t>
            </a:r>
            <a:r>
              <a:rPr kumimoji="0" lang="ja-JP" altLang="en-US" sz="2800" dirty="0">
                <a:ea typeface="ＭＳ Ｐゴシック" panose="020B0600070205080204" pitchFamily="50" charset="-128"/>
              </a:rPr>
              <a:t>）　</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341784" y="1988840"/>
            <a:ext cx="8460432" cy="3672408"/>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endParaRPr kumimoji="0" lang="en-US" altLang="ja-JP" sz="2000" dirty="0">
              <a:ea typeface="ＭＳ Ｐゴシック" panose="020B0600070205080204" pitchFamily="50" charset="-128"/>
            </a:endParaRPr>
          </a:p>
          <a:p>
            <a:pPr marL="0" indent="0">
              <a:buNone/>
            </a:pP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□恋愛・結婚相手を自分で見つけるのは大変なので</a:t>
            </a:r>
            <a:r>
              <a:rPr kumimoji="0" lang="en-US" altLang="ja-JP" sz="2000" dirty="0">
                <a:ea typeface="ＭＳ Ｐゴシック" panose="020B0600070205080204" pitchFamily="50" charset="-128"/>
              </a:rPr>
              <a:t>AI</a:t>
            </a:r>
            <a:r>
              <a:rPr kumimoji="0" lang="ja-JP" altLang="en-US" sz="2000" dirty="0">
                <a:ea typeface="ＭＳ Ｐゴシック" panose="020B0600070205080204" pitchFamily="50" charset="-128"/>
              </a:rPr>
              <a:t>や政府にお任せしたい。</a:t>
            </a:r>
          </a:p>
          <a:p>
            <a:pPr marL="0" indent="0">
              <a:buNone/>
            </a:pPr>
            <a:r>
              <a:rPr kumimoji="0" lang="ja-JP" altLang="en-US" sz="2000" dirty="0">
                <a:ea typeface="ＭＳ Ｐゴシック" panose="020B0600070205080204" pitchFamily="50" charset="-128"/>
              </a:rPr>
              <a:t>□恋人や結婚相手は自分で見つける。見つからなければ恋愛も結婚も不要</a:t>
            </a:r>
          </a:p>
          <a:p>
            <a:pPr marL="0" indent="0">
              <a:buNone/>
            </a:pPr>
            <a:r>
              <a:rPr kumimoji="0" lang="ja-JP" altLang="en-US" sz="2000" dirty="0">
                <a:ea typeface="ＭＳ Ｐゴシック" panose="020B0600070205080204" pitchFamily="50" charset="-128"/>
              </a:rPr>
              <a:t>□恋愛や結婚には興味がないので、このような小説は理解不能。</a:t>
            </a:r>
          </a:p>
          <a:p>
            <a:pPr marL="0" indent="0">
              <a:buNone/>
            </a:pPr>
            <a:r>
              <a:rPr kumimoji="0" lang="ja-JP" altLang="en-US" sz="2000" dirty="0">
                <a:ea typeface="ＭＳ Ｐゴシック" panose="020B0600070205080204" pitchFamily="50" charset="-128"/>
              </a:rPr>
              <a:t>□愛する人と家族を持てれば、法的な結婚制度は要らないのでは？</a:t>
            </a:r>
          </a:p>
          <a:p>
            <a:pPr marL="0" indent="0">
              <a:buNone/>
            </a:pPr>
            <a:r>
              <a:rPr kumimoji="0" lang="ja-JP" altLang="en-US" sz="2000" dirty="0">
                <a:ea typeface="ＭＳ Ｐゴシック" panose="020B0600070205080204" pitchFamily="50" charset="-128"/>
              </a:rPr>
              <a:t>□政府が家族を指定する</a:t>
            </a:r>
            <a:r>
              <a:rPr kumimoji="0" lang="en-US" altLang="ja-JP" sz="2000" dirty="0">
                <a:ea typeface="ＭＳ Ｐゴシック" panose="020B0600070205080204" pitchFamily="50" charset="-128"/>
              </a:rPr>
              <a:t>J</a:t>
            </a:r>
            <a:r>
              <a:rPr kumimoji="0" lang="ja-JP" altLang="en-US" sz="2000" dirty="0">
                <a:ea typeface="ＭＳ Ｐゴシック" panose="020B0600070205080204" pitchFamily="50" charset="-128"/>
              </a:rPr>
              <a:t>国のような社会は個人の自由がないと思う。</a:t>
            </a:r>
          </a:p>
          <a:p>
            <a:pPr marL="0" indent="0">
              <a:buNone/>
            </a:pP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F</a:t>
            </a:r>
            <a:r>
              <a:rPr kumimoji="0" lang="ja-JP" altLang="en-US" sz="2000" dirty="0">
                <a:ea typeface="ＭＳ Ｐゴシック" panose="020B0600070205080204" pitchFamily="50" charset="-128"/>
              </a:rPr>
              <a:t>国のような社会の方が個人の自由が尊重されていると思う。</a:t>
            </a:r>
          </a:p>
          <a:p>
            <a:pPr marL="0" indent="0">
              <a:buNone/>
            </a:pPr>
            <a:r>
              <a:rPr kumimoji="0" lang="ja-JP" altLang="en-US" sz="2000" dirty="0">
                <a:ea typeface="ＭＳ Ｐゴシック" panose="020B0600070205080204" pitchFamily="50" charset="-128"/>
              </a:rPr>
              <a:t>□その他（　　　　　　　　　　　　　　　　　　　　　　　　　　　　　　）</a:t>
            </a:r>
          </a:p>
          <a:p>
            <a:pPr marL="0" indent="0">
              <a:buNone/>
            </a:pPr>
            <a:r>
              <a:rPr kumimoji="0" lang="ja-JP" altLang="en-US" sz="2000" dirty="0">
                <a:ea typeface="ＭＳ Ｐゴシック" panose="020B0600070205080204" pitchFamily="50" charset="-128"/>
              </a:rPr>
              <a:t>　　　　　　　　　　　</a:t>
            </a:r>
          </a:p>
          <a:p>
            <a:pPr marL="0" indent="0">
              <a:buNone/>
            </a:pP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1331400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８</a:t>
            </a:r>
            <a:br>
              <a:rPr kumimoji="0" lang="en-US" altLang="ja-JP" sz="3000" dirty="0">
                <a:ea typeface="ＭＳ Ｐゴシック" panose="020B0600070205080204" pitchFamily="50" charset="-128"/>
              </a:rPr>
            </a:br>
            <a:r>
              <a:rPr kumimoji="0" lang="ja-JP" altLang="en-US" sz="3000" dirty="0">
                <a:ea typeface="ＭＳ Ｐゴシック" panose="020B0600070205080204" pitchFamily="50" charset="-128"/>
              </a:rPr>
              <a:t>３　</a:t>
            </a:r>
            <a:r>
              <a:rPr kumimoji="0" lang="en-US" altLang="zh-TW" sz="3000" dirty="0">
                <a:ea typeface="ＭＳ Ｐゴシック" panose="020B0600070205080204" pitchFamily="50" charset="-128"/>
              </a:rPr>
              <a:t>『</a:t>
            </a:r>
            <a:r>
              <a:rPr kumimoji="0" lang="zh-TW" altLang="en-US" sz="3000" dirty="0">
                <a:ea typeface="ＭＳ Ｐゴシック" panose="020B0600070205080204" pitchFamily="50" charset="-128"/>
              </a:rPr>
              <a:t>消滅世界</a:t>
            </a:r>
            <a:r>
              <a:rPr kumimoji="0" lang="en-US" altLang="zh-TW" sz="3000" dirty="0">
                <a:ea typeface="ＭＳ Ｐゴシック" panose="020B0600070205080204" pitchFamily="50" charset="-128"/>
              </a:rPr>
              <a:t>』</a:t>
            </a:r>
            <a:r>
              <a:rPr kumimoji="0" lang="zh-TW" altLang="en-US" sz="3000" dirty="0">
                <a:ea typeface="ＭＳ Ｐゴシック" panose="020B0600070205080204" pitchFamily="50" charset="-128"/>
              </a:rPr>
              <a:t>（村田沙耶香</a:t>
            </a:r>
            <a:r>
              <a:rPr kumimoji="0" lang="en-US" altLang="zh-TW" sz="3000" dirty="0">
                <a:ea typeface="ＭＳ Ｐゴシック" panose="020B0600070205080204" pitchFamily="50" charset="-128"/>
              </a:rPr>
              <a:t>2015</a:t>
            </a:r>
            <a:r>
              <a:rPr kumimoji="0" lang="zh-TW" altLang="en-US" sz="3000" dirty="0">
                <a:ea typeface="ＭＳ Ｐゴシック" panose="020B0600070205080204" pitchFamily="50" charset="-128"/>
              </a:rPr>
              <a:t>）</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467544" y="1772816"/>
            <a:ext cx="8352928" cy="4104456"/>
          </a:xfrm>
        </p:spPr>
        <p:txBody>
          <a:bodyPr/>
          <a:lstStyle/>
          <a:p>
            <a:pPr marL="0" indent="0">
              <a:buNone/>
            </a:pPr>
            <a:r>
              <a:rPr kumimoji="0" lang="ja-JP" altLang="en-US" sz="2000" dirty="0">
                <a:ea typeface="ＭＳ Ｐゴシック" panose="020B0600070205080204" pitchFamily="50" charset="-128"/>
              </a:rPr>
              <a:t>＊関心を持った項目をいくつでもチェックして下さい。</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□セックス＝交尾（動物的でバッチイ）という感覚は理解可能</a:t>
            </a:r>
          </a:p>
          <a:p>
            <a:pPr marL="0" indent="0">
              <a:buNone/>
            </a:pPr>
            <a:r>
              <a:rPr kumimoji="0" lang="ja-JP" altLang="en-US" sz="2000" dirty="0">
                <a:ea typeface="ＭＳ Ｐゴシック" panose="020B0600070205080204" pitchFamily="50" charset="-128"/>
              </a:rPr>
              <a:t>□セックス＝交尾（動物的でバッチイ）という感覚は理解不能</a:t>
            </a:r>
          </a:p>
          <a:p>
            <a:pPr marL="0" indent="0">
              <a:buNone/>
            </a:pPr>
            <a:r>
              <a:rPr kumimoji="0" lang="ja-JP" altLang="en-US" sz="2000" dirty="0">
                <a:ea typeface="ＭＳ Ｐゴシック" panose="020B0600070205080204" pitchFamily="50" charset="-128"/>
              </a:rPr>
              <a:t>□夫婦間のセックスは</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近親相姦、気持ち悪い！</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という感覚は理解可能</a:t>
            </a:r>
          </a:p>
          <a:p>
            <a:pPr marL="0" indent="0">
              <a:buNone/>
            </a:pPr>
            <a:r>
              <a:rPr kumimoji="0" lang="ja-JP" altLang="en-US" sz="2000" dirty="0">
                <a:ea typeface="ＭＳ Ｐゴシック" panose="020B0600070205080204" pitchFamily="50" charset="-128"/>
              </a:rPr>
              <a:t>□夫婦間のセックスは</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近親相姦、気持ち悪い！</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という感覚は理解不能</a:t>
            </a:r>
          </a:p>
          <a:p>
            <a:pPr marL="0" indent="0">
              <a:buNone/>
            </a:pPr>
            <a:r>
              <a:rPr kumimoji="0" lang="ja-JP" altLang="en-US" sz="2000" dirty="0">
                <a:ea typeface="ＭＳ Ｐゴシック" panose="020B0600070205080204" pitchFamily="50" charset="-128"/>
              </a:rPr>
              <a:t>□自分の子どもを持つとすれば（□自然出産、□人工授精、□代理母出産、□人工胎盤）　□自分の子どもなどほしくない。</a:t>
            </a:r>
          </a:p>
          <a:p>
            <a:pPr marL="0" indent="0">
              <a:buNone/>
            </a:pPr>
            <a:r>
              <a:rPr kumimoji="0" lang="ja-JP" altLang="en-US" sz="2000" dirty="0">
                <a:ea typeface="ＭＳ Ｐゴシック" panose="020B0600070205080204" pitchFamily="50" charset="-128"/>
              </a:rPr>
              <a:t>□男性も妊娠・出産するようになればよいと思う。</a:t>
            </a:r>
          </a:p>
          <a:p>
            <a:pPr marL="0" indent="0">
              <a:buNone/>
            </a:pPr>
            <a:r>
              <a:rPr kumimoji="0" lang="ja-JP" altLang="en-US" sz="2000" dirty="0">
                <a:ea typeface="ＭＳ Ｐゴシック" panose="020B0600070205080204" pitchFamily="50" charset="-128"/>
              </a:rPr>
              <a:t>□子どもは個人ではなく、社会が生み育てるようにすれば良い。</a:t>
            </a:r>
          </a:p>
          <a:p>
            <a:pPr marL="0" indent="0">
              <a:buNone/>
            </a:pPr>
            <a:r>
              <a:rPr kumimoji="0" lang="ja-JP" altLang="en-US" sz="2000" dirty="0">
                <a:ea typeface="ＭＳ Ｐゴシック" panose="020B0600070205080204" pitchFamily="50" charset="-128"/>
              </a:rPr>
              <a:t>□子どもを産み育てることは個人の権利であり、社会が介入すべきではない。</a:t>
            </a:r>
          </a:p>
          <a:p>
            <a:pPr marL="0" indent="0">
              <a:buNone/>
            </a:pPr>
            <a:r>
              <a:rPr kumimoji="0" lang="ja-JP" altLang="en-US" sz="2000" dirty="0">
                <a:ea typeface="ＭＳ Ｐゴシック" panose="020B0600070205080204" pitchFamily="50" charset="-128"/>
              </a:rPr>
              <a:t>□その他（　　　　　　　　　　　　　　　　　　　　　　　　　　　　　　）</a:t>
            </a:r>
          </a:p>
          <a:p>
            <a:pPr marL="0" indent="0">
              <a:buNone/>
            </a:pP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1008449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683568" y="1700808"/>
            <a:ext cx="7850831" cy="4392488"/>
          </a:xfrm>
        </p:spPr>
        <p:txBody>
          <a:bodyPr/>
          <a:lstStyle/>
          <a:p>
            <a:pPr marL="0" indent="0" eaLnBrk="1" hangingPunct="1">
              <a:lnSpc>
                <a:spcPct val="90000"/>
              </a:lnSpc>
              <a:buNone/>
            </a:pPr>
            <a:r>
              <a:rPr lang="ja-JP" altLang="en-US" sz="2800" dirty="0"/>
              <a:t>７月９日（火）</a:t>
            </a:r>
            <a:r>
              <a:rPr lang="en-US" altLang="ja-JP" sz="2800" dirty="0"/>
              <a:t>1</a:t>
            </a:r>
            <a:r>
              <a:rPr lang="ja-JP" altLang="en-US" sz="2800" dirty="0"/>
              <a:t>４：４０</a:t>
            </a:r>
            <a:r>
              <a:rPr lang="en-US" altLang="ja-JP" sz="2800" dirty="0"/>
              <a:t>-16</a:t>
            </a:r>
            <a:r>
              <a:rPr lang="ja-JP" altLang="en-US" sz="2800" dirty="0"/>
              <a:t>：１０</a:t>
            </a:r>
          </a:p>
          <a:p>
            <a:pPr marL="0" indent="0" eaLnBrk="1" hangingPunct="1">
              <a:lnSpc>
                <a:spcPct val="90000"/>
              </a:lnSpc>
              <a:buNone/>
            </a:pPr>
            <a:endParaRPr lang="en-US" altLang="ja-JP" sz="3200" dirty="0"/>
          </a:p>
          <a:p>
            <a:pPr marL="0" indent="0" eaLnBrk="1" hangingPunct="1">
              <a:lnSpc>
                <a:spcPct val="90000"/>
              </a:lnSpc>
              <a:buNone/>
            </a:pPr>
            <a:r>
              <a:rPr lang="ja-JP" altLang="en-US" sz="3200" dirty="0"/>
              <a:t>第</a:t>
            </a:r>
            <a:r>
              <a:rPr lang="en-US" altLang="ja-JP" sz="3200" dirty="0"/>
              <a:t>11</a:t>
            </a:r>
            <a:r>
              <a:rPr lang="ja-JP" altLang="en-US" sz="3200" dirty="0"/>
              <a:t>回</a:t>
            </a:r>
            <a:endParaRPr lang="en-US" altLang="ja-JP" sz="3200" dirty="0"/>
          </a:p>
          <a:p>
            <a:pPr marL="0" indent="0" eaLnBrk="1" hangingPunct="1">
              <a:lnSpc>
                <a:spcPct val="90000"/>
              </a:lnSpc>
              <a:buNone/>
            </a:pPr>
            <a:r>
              <a:rPr lang="en-US" altLang="ja-JP" sz="3200" dirty="0"/>
              <a:t>【</a:t>
            </a:r>
            <a:r>
              <a:rPr lang="ja-JP" altLang="en-US" sz="3200" dirty="0"/>
              <a:t>虐待と家族</a:t>
            </a:r>
            <a:r>
              <a:rPr lang="en-US" altLang="ja-JP" sz="3200" dirty="0"/>
              <a:t>】</a:t>
            </a:r>
            <a:r>
              <a:rPr lang="ja-JP" altLang="en-US" sz="3200" dirty="0"/>
              <a:t>児童虐待の現状と対策</a:t>
            </a:r>
          </a:p>
          <a:p>
            <a:pPr marL="0" indent="0" eaLnBrk="1" hangingPunct="1">
              <a:lnSpc>
                <a:spcPct val="90000"/>
              </a:lnSpc>
              <a:buNone/>
            </a:pPr>
            <a:r>
              <a:rPr lang="en-US" altLang="ja-JP" sz="3200" dirty="0"/>
              <a:t>【</a:t>
            </a:r>
            <a:r>
              <a:rPr lang="ja-JP" altLang="en-US" sz="3200" dirty="0"/>
              <a:t>事前学習</a:t>
            </a:r>
            <a:r>
              <a:rPr lang="en-US" altLang="ja-JP" sz="3200" dirty="0"/>
              <a:t>】</a:t>
            </a:r>
            <a:r>
              <a:rPr lang="ja-JP" altLang="en-US" sz="3200" dirty="0"/>
              <a:t>児童虐待の該当事例を調べてみよう。</a:t>
            </a:r>
          </a:p>
          <a:p>
            <a:pPr marL="0" indent="0" eaLnBrk="1" hangingPunct="1">
              <a:lnSpc>
                <a:spcPct val="90000"/>
              </a:lnSpc>
              <a:buNone/>
            </a:pPr>
            <a:r>
              <a:rPr lang="en-US" altLang="ja-JP" sz="3200" dirty="0"/>
              <a:t>【</a:t>
            </a:r>
            <a:r>
              <a:rPr lang="ja-JP" altLang="en-US" sz="3200" dirty="0"/>
              <a:t>事後学習</a:t>
            </a:r>
            <a:r>
              <a:rPr lang="en-US" altLang="ja-JP" sz="3200" dirty="0"/>
              <a:t>】 </a:t>
            </a:r>
            <a:r>
              <a:rPr lang="ja-JP" altLang="en-US" sz="3200" dirty="0"/>
              <a:t>児童虐待が疑われる場合の対処法について確認してみよう）</a:t>
            </a:r>
          </a:p>
          <a:p>
            <a:pPr marL="0" indent="0" eaLnBrk="1" hangingPunct="1">
              <a:lnSpc>
                <a:spcPct val="90000"/>
              </a:lnSpc>
              <a:buNone/>
            </a:pPr>
            <a:r>
              <a:rPr lang="ja-JP" altLang="en-US" sz="3200" dirty="0"/>
              <a:t>　　　　　　　　　　　　　　　　　　　　</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25</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41DE521D-810D-EFF3-7098-27E6C211B00C}"/>
              </a:ext>
            </a:extLst>
          </p:cNvPr>
          <p:cNvSpPr>
            <a:spLocks noGrp="1" noChangeArrowheads="1"/>
          </p:cNvSpPr>
          <p:nvPr>
            <p:ph type="title"/>
          </p:nvPr>
        </p:nvSpPr>
        <p:spPr>
          <a:xfrm>
            <a:off x="574675" y="304800"/>
            <a:ext cx="8001000" cy="1216025"/>
          </a:xfrm>
        </p:spPr>
        <p:txBody>
          <a:bodyPr wrap="square" anchor="b" anchorCtr="0">
            <a:normAutofit fontScale="90000"/>
          </a:bodyPr>
          <a:lstStyle/>
          <a:p>
            <a:r>
              <a:rPr lang="zh-TW" altLang="en-US" dirty="0"/>
              <a:t>「小説</a:t>
            </a:r>
            <a:r>
              <a:rPr lang="en-US" altLang="zh-TW" dirty="0"/>
              <a:t>8050(</a:t>
            </a:r>
            <a:r>
              <a:rPr lang="ja-JP" altLang="en-US" dirty="0"/>
              <a:t>はち・まる・ごー・まる</a:t>
            </a:r>
            <a:r>
              <a:rPr lang="zh-TW" altLang="en-US" dirty="0"/>
              <a:t>」</a:t>
            </a:r>
            <a:r>
              <a:rPr lang="ja-JP" altLang="en-US" dirty="0"/>
              <a:t>とは？</a:t>
            </a:r>
          </a:p>
        </p:txBody>
      </p:sp>
      <p:pic>
        <p:nvPicPr>
          <p:cNvPr id="3" name="図 2" descr="テキスト&#10;&#10;自動的に生成された説明">
            <a:extLst>
              <a:ext uri="{FF2B5EF4-FFF2-40B4-BE49-F238E27FC236}">
                <a16:creationId xmlns:a16="http://schemas.microsoft.com/office/drawing/2014/main" id="{6CD34899-A2D5-6075-E980-4E64D8C716BE}"/>
              </a:ext>
            </a:extLst>
          </p:cNvPr>
          <p:cNvPicPr>
            <a:picLocks noChangeAspect="1"/>
          </p:cNvPicPr>
          <p:nvPr/>
        </p:nvPicPr>
        <p:blipFill rotWithShape="1">
          <a:blip r:embed="rId2"/>
          <a:srcRect t="5555" r="-2" b="19958"/>
          <a:stretch/>
        </p:blipFill>
        <p:spPr>
          <a:xfrm>
            <a:off x="566738" y="1752600"/>
            <a:ext cx="3924300" cy="4267200"/>
          </a:xfrm>
          <a:prstGeom prst="rect">
            <a:avLst/>
          </a:prstGeom>
          <a:noFill/>
        </p:spPr>
      </p:pic>
      <p:sp>
        <p:nvSpPr>
          <p:cNvPr id="10243" name="コンテンツ プレースホルダ 2">
            <a:extLst>
              <a:ext uri="{FF2B5EF4-FFF2-40B4-BE49-F238E27FC236}">
                <a16:creationId xmlns:a16="http://schemas.microsoft.com/office/drawing/2014/main" id="{8C63F369-A430-129D-0CBD-878C77DE8355}"/>
              </a:ext>
            </a:extLst>
          </p:cNvPr>
          <p:cNvSpPr>
            <a:spLocks noGrp="1" noChangeArrowheads="1"/>
          </p:cNvSpPr>
          <p:nvPr>
            <p:ph sz="half" idx="2"/>
          </p:nvPr>
        </p:nvSpPr>
        <p:spPr>
          <a:xfrm>
            <a:off x="4643438" y="1752600"/>
            <a:ext cx="4500562" cy="4340696"/>
          </a:xfrm>
        </p:spPr>
        <p:txBody>
          <a:bodyPr wrap="square" anchor="t">
            <a:normAutofit fontScale="62500" lnSpcReduction="20000"/>
          </a:bodyPr>
          <a:lstStyle/>
          <a:p>
            <a:r>
              <a:rPr lang="zh-TW" altLang="en-US" dirty="0"/>
              <a:t>林真理子「小説</a:t>
            </a:r>
            <a:r>
              <a:rPr lang="en-US" altLang="zh-TW" dirty="0"/>
              <a:t>8050</a:t>
            </a:r>
            <a:r>
              <a:rPr lang="zh-TW" altLang="en-US" dirty="0"/>
              <a:t>」新潮文庫</a:t>
            </a:r>
            <a:r>
              <a:rPr lang="en-US" altLang="zh-TW" dirty="0"/>
              <a:t>850</a:t>
            </a:r>
            <a:r>
              <a:rPr lang="zh-TW" altLang="en-US" dirty="0"/>
              <a:t>円（税別</a:t>
            </a:r>
            <a:r>
              <a:rPr lang="ja-JP" altLang="en-US" dirty="0"/>
              <a:t>）　初版発行： </a:t>
            </a:r>
            <a:r>
              <a:rPr lang="en-US" altLang="ja-JP" dirty="0"/>
              <a:t>2021</a:t>
            </a:r>
            <a:r>
              <a:rPr lang="ja-JP" altLang="en-US" dirty="0"/>
              <a:t>年</a:t>
            </a:r>
            <a:r>
              <a:rPr lang="en-US" altLang="ja-JP" dirty="0"/>
              <a:t>4</a:t>
            </a:r>
            <a:r>
              <a:rPr lang="ja-JP" altLang="en-US" dirty="0"/>
              <a:t>月</a:t>
            </a:r>
            <a:endParaRPr lang="en-US" altLang="ja-JP" dirty="0"/>
          </a:p>
          <a:p>
            <a:endParaRPr lang="en-US" altLang="ja-JP" dirty="0"/>
          </a:p>
          <a:p>
            <a:pPr marL="0" indent="0">
              <a:buNone/>
            </a:pPr>
            <a:r>
              <a:rPr lang="ja-JP" altLang="en-US" dirty="0"/>
              <a:t>今なら、まだ間に合う</a:t>
            </a:r>
            <a:r>
              <a:rPr lang="en-US" altLang="ja-JP" dirty="0"/>
              <a:t>――</a:t>
            </a:r>
            <a:r>
              <a:rPr lang="ja-JP" altLang="en-US" dirty="0"/>
              <a:t>。</a:t>
            </a:r>
          </a:p>
          <a:p>
            <a:pPr marL="0" indent="0">
              <a:buNone/>
            </a:pPr>
            <a:r>
              <a:rPr lang="ja-JP" altLang="en-US" dirty="0"/>
              <a:t>「引きこもり</a:t>
            </a:r>
            <a:r>
              <a:rPr lang="en-US" altLang="ja-JP" dirty="0"/>
              <a:t>100</a:t>
            </a:r>
            <a:r>
              <a:rPr lang="ja-JP" altLang="en-US" dirty="0"/>
              <a:t>万人時代」に生きる</a:t>
            </a:r>
          </a:p>
          <a:p>
            <a:pPr marL="0" indent="0">
              <a:buNone/>
            </a:pPr>
            <a:r>
              <a:rPr lang="ja-JP" altLang="en-US" dirty="0"/>
              <a:t>すべての日本人に捧ぐ“希望の物語”。</a:t>
            </a:r>
          </a:p>
          <a:p>
            <a:pPr marL="0" indent="0">
              <a:buNone/>
            </a:pPr>
            <a:r>
              <a:rPr lang="ja-JP" altLang="en-US" dirty="0"/>
              <a:t>部屋から出られなくなった息子のために、家族は何ができるのか</a:t>
            </a:r>
            <a:r>
              <a:rPr lang="en-US" altLang="ja-JP" dirty="0"/>
              <a:t>――</a:t>
            </a:r>
          </a:p>
          <a:p>
            <a:pPr marL="0" indent="0">
              <a:buNone/>
            </a:pPr>
            <a:endParaRPr lang="en-US" altLang="ja-JP" dirty="0"/>
          </a:p>
          <a:p>
            <a:pPr marL="0" indent="0">
              <a:buNone/>
            </a:pPr>
            <a:r>
              <a:rPr lang="ja-JP" altLang="en-US" dirty="0"/>
              <a:t>有名中学に合格し、医師を目指していた長男の心を蝕んだ過去に、父親は立ち向かう。</a:t>
            </a:r>
            <a:endParaRPr lang="en-US" altLang="ja-JP" dirty="0"/>
          </a:p>
          <a:p>
            <a:pPr marL="0" indent="0">
              <a:buNone/>
            </a:pPr>
            <a:r>
              <a:rPr lang="ja-JP" altLang="en-US" dirty="0"/>
              <a:t>「引きこもり</a:t>
            </a:r>
            <a:r>
              <a:rPr lang="en-US" altLang="ja-JP" dirty="0"/>
              <a:t>100</a:t>
            </a:r>
            <a:r>
              <a:rPr lang="ja-JP" altLang="en-US" dirty="0"/>
              <a:t>万人時代」を生きる全日本人必読の感動作！</a:t>
            </a:r>
            <a:endParaRPr lang="en-US" altLang="ja-JP" dirty="0"/>
          </a:p>
          <a:p>
            <a:pPr marL="0" indent="0">
              <a:buNone/>
            </a:pPr>
            <a:endParaRPr lang="en-US" altLang="ja-JP" dirty="0"/>
          </a:p>
          <a:p>
            <a:pPr marL="0" indent="0">
              <a:buNone/>
            </a:pPr>
            <a:r>
              <a:rPr lang="ja-JP" altLang="en-US" dirty="0"/>
              <a:t>（新潮社：林真理子</a:t>
            </a:r>
            <a:r>
              <a:rPr lang="en-US" altLang="ja-JP" dirty="0"/>
              <a:t>『</a:t>
            </a:r>
            <a:r>
              <a:rPr lang="ja-JP" altLang="en-US" dirty="0"/>
              <a:t>小説</a:t>
            </a:r>
            <a:r>
              <a:rPr lang="en-US" altLang="ja-JP" dirty="0"/>
              <a:t>8050』</a:t>
            </a:r>
            <a:r>
              <a:rPr lang="ja-JP" altLang="en-US" dirty="0"/>
              <a:t>特設サイト）</a:t>
            </a:r>
            <a:endParaRPr lang="en-US" altLang="ja-JP"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9FCAC-659E-F008-BB86-E5D5912D46E4}"/>
              </a:ext>
            </a:extLst>
          </p:cNvPr>
          <p:cNvSpPr>
            <a:spLocks noGrp="1"/>
          </p:cNvSpPr>
          <p:nvPr>
            <p:ph type="title"/>
          </p:nvPr>
        </p:nvSpPr>
        <p:spPr/>
        <p:txBody>
          <a:bodyPr/>
          <a:lstStyle/>
          <a:p>
            <a:r>
              <a:rPr lang="ja-JP" altLang="en-US" sz="2800" dirty="0"/>
              <a:t>いわゆる　</a:t>
            </a:r>
            <a:br>
              <a:rPr lang="en-US" altLang="ja-JP" sz="2800" dirty="0"/>
            </a:br>
            <a:r>
              <a:rPr lang="en-US" altLang="zh-TW" sz="3600" dirty="0"/>
              <a:t>8050(</a:t>
            </a:r>
            <a:r>
              <a:rPr lang="ja-JP" altLang="en-US" sz="3600" dirty="0"/>
              <a:t>はち・まる・ごー・まる</a:t>
            </a:r>
            <a:r>
              <a:rPr lang="zh-TW" altLang="en-US" sz="3600" dirty="0"/>
              <a:t>」</a:t>
            </a:r>
            <a:r>
              <a:rPr lang="ja-JP" altLang="en-US" sz="3600" dirty="0"/>
              <a:t>問題とは？</a:t>
            </a:r>
            <a:endParaRPr lang="en-US" dirty="0"/>
          </a:p>
        </p:txBody>
      </p:sp>
      <p:sp>
        <p:nvSpPr>
          <p:cNvPr id="3" name="コンテンツ プレースホルダー 2">
            <a:extLst>
              <a:ext uri="{FF2B5EF4-FFF2-40B4-BE49-F238E27FC236}">
                <a16:creationId xmlns:a16="http://schemas.microsoft.com/office/drawing/2014/main" id="{010DD58B-C534-5244-6A23-52302E1ECCD0}"/>
              </a:ext>
            </a:extLst>
          </p:cNvPr>
          <p:cNvSpPr>
            <a:spLocks noGrp="1"/>
          </p:cNvSpPr>
          <p:nvPr>
            <p:ph sz="half" idx="1"/>
          </p:nvPr>
        </p:nvSpPr>
        <p:spPr>
          <a:xfrm>
            <a:off x="574674" y="1628800"/>
            <a:ext cx="8245797" cy="4608512"/>
          </a:xfrm>
        </p:spPr>
        <p:txBody>
          <a:bodyPr/>
          <a:lstStyle/>
          <a:p>
            <a:pPr marL="0" indent="0">
              <a:buNone/>
            </a:pPr>
            <a:r>
              <a:rPr lang="ja-JP" altLang="en-US" dirty="0"/>
              <a:t>「</a:t>
            </a:r>
            <a:r>
              <a:rPr lang="en-US" altLang="ja-JP" dirty="0"/>
              <a:t>80</a:t>
            </a:r>
            <a:r>
              <a:rPr lang="ja-JP" altLang="en-US" dirty="0"/>
              <a:t>代」の高齢の親と「</a:t>
            </a:r>
            <a:r>
              <a:rPr lang="en-US" altLang="ja-JP" dirty="0"/>
              <a:t>50</a:t>
            </a:r>
            <a:r>
              <a:rPr lang="ja-JP" altLang="en-US" dirty="0"/>
              <a:t>代」の未婚の子どもが同居する中で抱える問題。（</a:t>
            </a:r>
            <a:r>
              <a:rPr lang="ja-JP" altLang="en-US" dirty="0">
                <a:hlinkClick r:id="rId2"/>
              </a:rPr>
              <a:t>「</a:t>
            </a:r>
            <a:r>
              <a:rPr lang="en-US" altLang="ja-JP" dirty="0">
                <a:hlinkClick r:id="rId2"/>
              </a:rPr>
              <a:t>MY</a:t>
            </a:r>
            <a:r>
              <a:rPr lang="ja-JP" altLang="en-US" dirty="0">
                <a:hlinkClick r:id="rId2"/>
              </a:rPr>
              <a:t>介護の広場」は、明治安田生命グループ</a:t>
            </a:r>
            <a:r>
              <a:rPr lang="ja-JP" altLang="en-US" dirty="0"/>
              <a:t>）</a:t>
            </a:r>
            <a:endParaRPr lang="en-US" altLang="ja-JP" dirty="0"/>
          </a:p>
          <a:p>
            <a:pPr marL="0" indent="0">
              <a:buNone/>
            </a:pPr>
            <a:r>
              <a:rPr lang="ja-JP" altLang="en-US" dirty="0"/>
              <a:t>・団塊の世代（第１次ベビーブーム：</a:t>
            </a:r>
            <a:r>
              <a:rPr lang="en-US" altLang="ja-JP" dirty="0"/>
              <a:t>1947</a:t>
            </a:r>
            <a:r>
              <a:rPr lang="ja-JP" altLang="en-US" dirty="0"/>
              <a:t>－</a:t>
            </a:r>
            <a:r>
              <a:rPr lang="en-US" altLang="ja-JP" dirty="0"/>
              <a:t>49</a:t>
            </a:r>
            <a:r>
              <a:rPr lang="ja-JP" altLang="en-US" dirty="0"/>
              <a:t>年生まれと団塊ジュニア世代（第２次ベビーブーム：</a:t>
            </a:r>
            <a:r>
              <a:rPr lang="en-US" altLang="ja-JP" dirty="0"/>
              <a:t>1971〜1974</a:t>
            </a:r>
            <a:r>
              <a:rPr lang="ja-JP" altLang="en-US" dirty="0"/>
              <a:t>年）、</a:t>
            </a:r>
            <a:r>
              <a:rPr lang="en-US" altLang="ja-JP" dirty="0"/>
              <a:t>2024</a:t>
            </a:r>
            <a:r>
              <a:rPr lang="ja-JP" altLang="en-US" dirty="0"/>
              <a:t>年現在</a:t>
            </a:r>
            <a:r>
              <a:rPr lang="en-US" altLang="ja-JP" dirty="0"/>
              <a:t>77</a:t>
            </a:r>
            <a:r>
              <a:rPr lang="ja-JP" altLang="en-US" dirty="0"/>
              <a:t>歳≒</a:t>
            </a:r>
            <a:r>
              <a:rPr lang="en-US" altLang="ja-JP" dirty="0"/>
              <a:t>80</a:t>
            </a:r>
            <a:r>
              <a:rPr lang="ja-JP" altLang="en-US" dirty="0"/>
              <a:t>歳と</a:t>
            </a:r>
            <a:r>
              <a:rPr lang="en-US" altLang="ja-JP" dirty="0"/>
              <a:t>53</a:t>
            </a:r>
            <a:r>
              <a:rPr lang="ja-JP" altLang="en-US" dirty="0"/>
              <a:t>歳≒</a:t>
            </a:r>
            <a:r>
              <a:rPr lang="en-US" altLang="ja-JP" dirty="0"/>
              <a:t>50</a:t>
            </a:r>
            <a:r>
              <a:rPr lang="ja-JP" altLang="en-US" dirty="0"/>
              <a:t>歳。</a:t>
            </a:r>
            <a:endParaRPr lang="en-US" altLang="ja-JP" dirty="0"/>
          </a:p>
          <a:p>
            <a:pPr marL="0" indent="0">
              <a:buNone/>
            </a:pPr>
            <a:r>
              <a:rPr lang="ja-JP" altLang="en-US" dirty="0"/>
              <a:t>・親世代＝長寿化、子ども世代＝不登校、いじめ、引きこもり⇒バブル経済崩壊後に就業年齢・就職氷河期・非正規雇用・無年金者の増大。今後も状況は変わらないので同じ問題が後の世代でも続くと思われる。</a:t>
            </a:r>
            <a:endParaRPr lang="en-US" altLang="ja-JP" dirty="0"/>
          </a:p>
        </p:txBody>
      </p:sp>
    </p:spTree>
    <p:extLst>
      <p:ext uri="{BB962C8B-B14F-4D97-AF65-F5344CB8AC3E}">
        <p14:creationId xmlns:p14="http://schemas.microsoft.com/office/powerpoint/2010/main" val="355413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9FCAC-659E-F008-BB86-E5D5912D46E4}"/>
              </a:ext>
            </a:extLst>
          </p:cNvPr>
          <p:cNvSpPr>
            <a:spLocks noGrp="1"/>
          </p:cNvSpPr>
          <p:nvPr>
            <p:ph type="title"/>
          </p:nvPr>
        </p:nvSpPr>
        <p:spPr/>
        <p:txBody>
          <a:bodyPr anchor="ctr" anchorCtr="0"/>
          <a:lstStyle/>
          <a:p>
            <a:pPr algn="ctr"/>
            <a:r>
              <a:rPr lang="en-US" altLang="ja-JP" sz="3600" dirty="0"/>
              <a:t>80</a:t>
            </a:r>
            <a:r>
              <a:rPr lang="ja-JP" altLang="en-US" sz="3600" dirty="0"/>
              <a:t>（親）側の問題</a:t>
            </a:r>
            <a:endParaRPr lang="en-US" altLang="ja-JP" sz="3600" dirty="0"/>
          </a:p>
        </p:txBody>
      </p:sp>
      <p:sp>
        <p:nvSpPr>
          <p:cNvPr id="3" name="コンテンツ プレースホルダー 2">
            <a:extLst>
              <a:ext uri="{FF2B5EF4-FFF2-40B4-BE49-F238E27FC236}">
                <a16:creationId xmlns:a16="http://schemas.microsoft.com/office/drawing/2014/main" id="{010DD58B-C534-5244-6A23-52302E1ECCD0}"/>
              </a:ext>
            </a:extLst>
          </p:cNvPr>
          <p:cNvSpPr>
            <a:spLocks noGrp="1"/>
          </p:cNvSpPr>
          <p:nvPr>
            <p:ph sz="half" idx="1"/>
          </p:nvPr>
        </p:nvSpPr>
        <p:spPr>
          <a:xfrm>
            <a:off x="574675" y="1700808"/>
            <a:ext cx="8469758" cy="4484712"/>
          </a:xfrm>
        </p:spPr>
        <p:txBody>
          <a:bodyPr/>
          <a:lstStyle/>
          <a:p>
            <a:pPr marL="0" indent="0">
              <a:buNone/>
            </a:pPr>
            <a:r>
              <a:rPr lang="en-US" altLang="ja-JP" dirty="0"/>
              <a:t>【</a:t>
            </a:r>
            <a:r>
              <a:rPr lang="ja-JP" altLang="en-US" dirty="0"/>
              <a:t>将来の不安・無力感</a:t>
            </a:r>
            <a:r>
              <a:rPr lang="en-US" altLang="ja-JP" dirty="0"/>
              <a:t>】</a:t>
            </a:r>
            <a:r>
              <a:rPr lang="ja-JP" altLang="en-US" dirty="0"/>
              <a:t>自分の介護・生活費の心配／自分が死んだ後の子どもの生活の心配／諦め／誰に助けを求めたらよいのかわからない</a:t>
            </a:r>
          </a:p>
          <a:p>
            <a:pPr marL="0" indent="0">
              <a:buNone/>
            </a:pPr>
            <a:r>
              <a:rPr lang="en-US" altLang="ja-JP" dirty="0"/>
              <a:t>【</a:t>
            </a:r>
            <a:r>
              <a:rPr lang="ja-JP" altLang="en-US" dirty="0"/>
              <a:t>周囲との関係</a:t>
            </a:r>
            <a:r>
              <a:rPr lang="en-US" altLang="ja-JP" dirty="0"/>
              <a:t>】</a:t>
            </a:r>
            <a:r>
              <a:rPr lang="ja-JP" altLang="en-US" dirty="0"/>
              <a:t>自分たちの家庭生活の状況を他者に知られたくない／子どもが働いていないことに負い目を感じる</a:t>
            </a:r>
            <a:endParaRPr lang="en-US" altLang="ja-JP" dirty="0"/>
          </a:p>
          <a:p>
            <a:pPr marL="0" indent="0">
              <a:buNone/>
            </a:pPr>
            <a:r>
              <a:rPr lang="en-US" altLang="ja-JP" dirty="0"/>
              <a:t>【</a:t>
            </a:r>
            <a:r>
              <a:rPr lang="ja-JP" altLang="en-US" dirty="0"/>
              <a:t>子どもとの関係</a:t>
            </a:r>
            <a:r>
              <a:rPr lang="en-US" altLang="ja-JP" dirty="0"/>
              <a:t>】</a:t>
            </a:r>
            <a:r>
              <a:rPr lang="ja-JP" altLang="en-US" dirty="0"/>
              <a:t>親の役割や責任⇒子どもの生活をみていくしかない／自分の思いが子どもに伝わらない／どうかかわってよいかわからない／</a:t>
            </a:r>
            <a:r>
              <a:rPr lang="ja-JP" altLang="en-US" dirty="0">
                <a:solidFill>
                  <a:srgbClr val="FF0000"/>
                </a:solidFill>
              </a:rPr>
              <a:t>子どもからの暴言や暴力が怖い</a:t>
            </a:r>
          </a:p>
        </p:txBody>
      </p:sp>
    </p:spTree>
    <p:extLst>
      <p:ext uri="{BB962C8B-B14F-4D97-AF65-F5344CB8AC3E}">
        <p14:creationId xmlns:p14="http://schemas.microsoft.com/office/powerpoint/2010/main" val="426493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9FCAC-659E-F008-BB86-E5D5912D46E4}"/>
              </a:ext>
            </a:extLst>
          </p:cNvPr>
          <p:cNvSpPr>
            <a:spLocks noGrp="1"/>
          </p:cNvSpPr>
          <p:nvPr>
            <p:ph type="title"/>
          </p:nvPr>
        </p:nvSpPr>
        <p:spPr/>
        <p:txBody>
          <a:bodyPr anchor="ctr" anchorCtr="0"/>
          <a:lstStyle/>
          <a:p>
            <a:pPr algn="ctr"/>
            <a:r>
              <a:rPr lang="en-US" altLang="ja-JP" sz="3600" dirty="0"/>
              <a:t>50</a:t>
            </a:r>
            <a:r>
              <a:rPr lang="ja-JP" altLang="en-US" sz="3600" dirty="0"/>
              <a:t>（子ども）側の問題</a:t>
            </a:r>
            <a:endParaRPr lang="en-US" altLang="ja-JP" sz="3600" dirty="0"/>
          </a:p>
        </p:txBody>
      </p:sp>
      <p:sp>
        <p:nvSpPr>
          <p:cNvPr id="3" name="コンテンツ プレースホルダー 2">
            <a:extLst>
              <a:ext uri="{FF2B5EF4-FFF2-40B4-BE49-F238E27FC236}">
                <a16:creationId xmlns:a16="http://schemas.microsoft.com/office/drawing/2014/main" id="{010DD58B-C534-5244-6A23-52302E1ECCD0}"/>
              </a:ext>
            </a:extLst>
          </p:cNvPr>
          <p:cNvSpPr>
            <a:spLocks noGrp="1"/>
          </p:cNvSpPr>
          <p:nvPr>
            <p:ph sz="half" idx="1"/>
          </p:nvPr>
        </p:nvSpPr>
        <p:spPr>
          <a:xfrm>
            <a:off x="574675" y="1700808"/>
            <a:ext cx="8469758" cy="4484712"/>
          </a:xfrm>
        </p:spPr>
        <p:txBody>
          <a:bodyPr/>
          <a:lstStyle/>
          <a:p>
            <a:pPr marL="0" indent="0">
              <a:buNone/>
            </a:pPr>
            <a:r>
              <a:rPr lang="en-US" altLang="ja-JP" dirty="0"/>
              <a:t>【</a:t>
            </a:r>
            <a:r>
              <a:rPr lang="ja-JP" altLang="en-US" dirty="0"/>
              <a:t>引きこもりの原因・プロセス</a:t>
            </a:r>
            <a:r>
              <a:rPr lang="en-US" altLang="ja-JP" dirty="0"/>
              <a:t>】</a:t>
            </a:r>
            <a:r>
              <a:rPr lang="ja-JP" altLang="en-US" dirty="0"/>
              <a:t>若い頃、学生時代のいじめや不登校といった体験が原因／仕事に就いたがなじめず退職（または介護離職）／障がいや疾患⇒ひきこもりが長期化。社会とのつながりがなくなる。</a:t>
            </a:r>
            <a:endParaRPr lang="en-US" altLang="ja-JP" dirty="0"/>
          </a:p>
          <a:p>
            <a:pPr marL="0" indent="0">
              <a:buNone/>
            </a:pPr>
            <a:r>
              <a:rPr lang="en-US" altLang="ja-JP" dirty="0"/>
              <a:t>【</a:t>
            </a:r>
            <a:r>
              <a:rPr lang="ja-JP" altLang="en-US" dirty="0"/>
              <a:t>就労・生活上の課題</a:t>
            </a:r>
            <a:r>
              <a:rPr lang="en-US" altLang="ja-JP" dirty="0"/>
              <a:t>】</a:t>
            </a:r>
            <a:r>
              <a:rPr lang="ja-JP" altLang="en-US" dirty="0"/>
              <a:t>働いていないことに負い目（働きたい気持ちはある）。無収入／低収入。お金・食事・家事・掃除など生活の自己管理ができず、親に頼る。</a:t>
            </a:r>
            <a:endParaRPr lang="en-US" altLang="ja-JP" dirty="0"/>
          </a:p>
          <a:p>
            <a:pPr marL="0" indent="0">
              <a:buNone/>
            </a:pPr>
            <a:r>
              <a:rPr lang="en-US" altLang="ja-JP" dirty="0"/>
              <a:t>【</a:t>
            </a:r>
            <a:r>
              <a:rPr lang="ja-JP" altLang="en-US" dirty="0"/>
              <a:t>現状から抜け出すことが困難</a:t>
            </a:r>
            <a:r>
              <a:rPr lang="en-US" altLang="ja-JP" dirty="0"/>
              <a:t>】</a:t>
            </a:r>
            <a:r>
              <a:rPr lang="ja-JP" altLang="en-US" dirty="0"/>
              <a:t>自分の事も親の事も他者に相談しにくい。親にも相談できない／</a:t>
            </a:r>
            <a:r>
              <a:rPr lang="ja-JP" altLang="en-US" dirty="0">
                <a:solidFill>
                  <a:srgbClr val="FF0000"/>
                </a:solidFill>
              </a:rPr>
              <a:t>今の状況の方が居心地がよい。</a:t>
            </a:r>
          </a:p>
        </p:txBody>
      </p:sp>
    </p:spTree>
    <p:extLst>
      <p:ext uri="{BB962C8B-B14F-4D97-AF65-F5344CB8AC3E}">
        <p14:creationId xmlns:p14="http://schemas.microsoft.com/office/powerpoint/2010/main" val="203454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9C49A-2178-255A-C193-3F2F836FF74F}"/>
              </a:ext>
            </a:extLst>
          </p:cNvPr>
          <p:cNvSpPr>
            <a:spLocks noGrp="1"/>
          </p:cNvSpPr>
          <p:nvPr>
            <p:ph type="title"/>
          </p:nvPr>
        </p:nvSpPr>
        <p:spPr/>
        <p:txBody>
          <a:bodyPr/>
          <a:lstStyle/>
          <a:p>
            <a:r>
              <a:rPr lang="en-US" altLang="ja-JP" dirty="0"/>
              <a:t>2019</a:t>
            </a:r>
            <a:r>
              <a:rPr lang="ja-JP" altLang="en-US" dirty="0"/>
              <a:t>年に起きた、</a:t>
            </a:r>
            <a:r>
              <a:rPr lang="zh-TW" altLang="en-US" dirty="0"/>
              <a:t>元農水事務次官長男殺害事件</a:t>
            </a:r>
            <a:r>
              <a:rPr lang="ja-JP" altLang="en-US" dirty="0"/>
              <a:t>？（</a:t>
            </a:r>
            <a:r>
              <a:rPr lang="en-US" altLang="ja-JP" dirty="0">
                <a:hlinkClick r:id="rId2"/>
              </a:rPr>
              <a:t>WIKI</a:t>
            </a:r>
            <a:r>
              <a:rPr lang="en-US" altLang="ja-JP" dirty="0"/>
              <a:t>)</a:t>
            </a:r>
            <a:r>
              <a:rPr lang="ja-JP" altLang="en-US" dirty="0"/>
              <a:t>　</a:t>
            </a:r>
            <a:r>
              <a:rPr lang="ja-JP" altLang="en-US" sz="2800" dirty="0"/>
              <a:t>モデルとなった事件</a:t>
            </a:r>
            <a:endParaRPr lang="en-US" dirty="0"/>
          </a:p>
        </p:txBody>
      </p:sp>
      <p:sp>
        <p:nvSpPr>
          <p:cNvPr id="3" name="コンテンツ プレースホルダー 2">
            <a:extLst>
              <a:ext uri="{FF2B5EF4-FFF2-40B4-BE49-F238E27FC236}">
                <a16:creationId xmlns:a16="http://schemas.microsoft.com/office/drawing/2014/main" id="{2F8AA94C-5695-1D53-330F-3D3A535A83E0}"/>
              </a:ext>
            </a:extLst>
          </p:cNvPr>
          <p:cNvSpPr>
            <a:spLocks noGrp="1"/>
          </p:cNvSpPr>
          <p:nvPr>
            <p:ph sz="half" idx="1"/>
          </p:nvPr>
        </p:nvSpPr>
        <p:spPr>
          <a:xfrm>
            <a:off x="566738" y="1752600"/>
            <a:ext cx="7821686" cy="4340696"/>
          </a:xfrm>
        </p:spPr>
        <p:txBody>
          <a:bodyPr/>
          <a:lstStyle/>
          <a:p>
            <a:pPr marL="0" indent="0">
              <a:buNone/>
            </a:pPr>
            <a:r>
              <a:rPr lang="ja-JP" altLang="en-US" dirty="0"/>
              <a:t>　</a:t>
            </a:r>
            <a:r>
              <a:rPr lang="en-US" altLang="ja-JP" dirty="0"/>
              <a:t>2019</a:t>
            </a:r>
            <a:r>
              <a:rPr lang="ja-JP" altLang="en-US" dirty="0"/>
              <a:t>年</a:t>
            </a:r>
            <a:r>
              <a:rPr lang="en-US" altLang="ja-JP" dirty="0"/>
              <a:t>6</a:t>
            </a:r>
            <a:r>
              <a:rPr lang="ja-JP" altLang="en-US" dirty="0"/>
              <a:t>月</a:t>
            </a:r>
            <a:r>
              <a:rPr lang="en-US" altLang="ja-JP" dirty="0"/>
              <a:t>1</a:t>
            </a:r>
            <a:r>
              <a:rPr lang="ja-JP" altLang="en-US" dirty="0"/>
              <a:t>日、元農林水産事務次官の父親</a:t>
            </a:r>
            <a:r>
              <a:rPr lang="en-US" altLang="ja-JP" dirty="0"/>
              <a:t>X</a:t>
            </a:r>
            <a:r>
              <a:rPr lang="ja-JP" altLang="en-US" dirty="0"/>
              <a:t>（当時</a:t>
            </a:r>
            <a:r>
              <a:rPr lang="en-US" altLang="ja-JP" dirty="0"/>
              <a:t>76</a:t>
            </a:r>
            <a:r>
              <a:rPr lang="ja-JP" altLang="en-US" dirty="0"/>
              <a:t>歳）が東京都練馬区にある自宅において、無職の長男</a:t>
            </a:r>
            <a:r>
              <a:rPr lang="en-US" altLang="ja-JP" dirty="0"/>
              <a:t>Y</a:t>
            </a:r>
            <a:r>
              <a:rPr lang="ja-JP" altLang="en-US" dirty="0"/>
              <a:t>（当時</a:t>
            </a:r>
            <a:r>
              <a:rPr lang="en-US" altLang="ja-JP" dirty="0"/>
              <a:t>44</a:t>
            </a:r>
            <a:r>
              <a:rPr lang="ja-JP" altLang="en-US" dirty="0"/>
              <a:t>歳）を刺殺した事件。</a:t>
            </a:r>
          </a:p>
          <a:p>
            <a:pPr marL="0" indent="0">
              <a:buNone/>
            </a:pPr>
            <a:r>
              <a:rPr lang="ja-JP" altLang="en-US" dirty="0"/>
              <a:t>　犯行の動機は、一審公判では長男</a:t>
            </a:r>
            <a:r>
              <a:rPr lang="en-US" altLang="ja-JP" dirty="0"/>
              <a:t>Y</a:t>
            </a:r>
            <a:r>
              <a:rPr lang="ja-JP" altLang="en-US" dirty="0"/>
              <a:t>からの家庭内暴力とされたが、</a:t>
            </a:r>
            <a:r>
              <a:rPr lang="en-US" altLang="ja-JP" dirty="0"/>
              <a:t>4</a:t>
            </a:r>
            <a:r>
              <a:rPr lang="ja-JP" altLang="en-US" dirty="0"/>
              <a:t>日前の</a:t>
            </a:r>
            <a:r>
              <a:rPr lang="en-US" altLang="ja-JP" dirty="0"/>
              <a:t>2019</a:t>
            </a:r>
            <a:r>
              <a:rPr lang="ja-JP" altLang="en-US" dirty="0"/>
              <a:t>年</a:t>
            </a:r>
            <a:r>
              <a:rPr lang="en-US" altLang="ja-JP" dirty="0"/>
              <a:t>5</a:t>
            </a:r>
            <a:r>
              <a:rPr lang="ja-JP" altLang="en-US" dirty="0"/>
              <a:t>月</a:t>
            </a:r>
            <a:r>
              <a:rPr lang="en-US" altLang="ja-JP" dirty="0"/>
              <a:t>28</a:t>
            </a:r>
            <a:r>
              <a:rPr lang="ja-JP" altLang="en-US" dirty="0"/>
              <a:t>日に川崎市登戸通り魔事件が起きており、父親</a:t>
            </a:r>
            <a:r>
              <a:rPr lang="en-US" altLang="ja-JP" dirty="0"/>
              <a:t>X</a:t>
            </a:r>
            <a:r>
              <a:rPr lang="ja-JP" altLang="en-US" dirty="0"/>
              <a:t>が逮捕時に「この事件が頭に浮かんで不安に思い長男を殺害した」と供述したことから、メディアでは</a:t>
            </a:r>
            <a:r>
              <a:rPr lang="en-US" altLang="ja-JP" dirty="0"/>
              <a:t>2</a:t>
            </a:r>
            <a:r>
              <a:rPr lang="ja-JP" altLang="en-US" dirty="0"/>
              <a:t>つの殺人事件を結びつけ、引きこもりの高齢化による「</a:t>
            </a:r>
            <a:r>
              <a:rPr lang="en-US" altLang="ja-JP" dirty="0"/>
              <a:t>8050</a:t>
            </a:r>
            <a:r>
              <a:rPr lang="ja-JP" altLang="en-US" dirty="0"/>
              <a:t>問題」として報道されることが多かった。</a:t>
            </a:r>
            <a:endParaRPr lang="en-US" dirty="0"/>
          </a:p>
        </p:txBody>
      </p:sp>
    </p:spTree>
    <p:extLst>
      <p:ext uri="{BB962C8B-B14F-4D97-AF65-F5344CB8AC3E}">
        <p14:creationId xmlns:p14="http://schemas.microsoft.com/office/powerpoint/2010/main" val="392304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9C49A-2178-255A-C193-3F2F836FF74F}"/>
              </a:ext>
            </a:extLst>
          </p:cNvPr>
          <p:cNvSpPr>
            <a:spLocks noGrp="1"/>
          </p:cNvSpPr>
          <p:nvPr>
            <p:ph type="title"/>
          </p:nvPr>
        </p:nvSpPr>
        <p:spPr/>
        <p:txBody>
          <a:bodyPr/>
          <a:lstStyle/>
          <a:p>
            <a:r>
              <a:rPr lang="en-US" altLang="ja-JP" dirty="0"/>
              <a:t>2019</a:t>
            </a:r>
            <a:r>
              <a:rPr lang="ja-JP" altLang="en-US" dirty="0"/>
              <a:t>年に起きた、</a:t>
            </a:r>
            <a:r>
              <a:rPr lang="zh-TW" altLang="en-US" dirty="0"/>
              <a:t>元農水事務次官長男殺害事件</a:t>
            </a:r>
            <a:r>
              <a:rPr lang="ja-JP" altLang="en-US" dirty="0"/>
              <a:t>？（</a:t>
            </a:r>
            <a:r>
              <a:rPr lang="en-US" altLang="ja-JP" dirty="0">
                <a:hlinkClick r:id="rId2"/>
              </a:rPr>
              <a:t>WIKI</a:t>
            </a:r>
            <a:r>
              <a:rPr lang="en-US" altLang="ja-JP" dirty="0"/>
              <a:t>)</a:t>
            </a:r>
            <a:r>
              <a:rPr lang="ja-JP" altLang="en-US" dirty="0"/>
              <a:t>　結末</a:t>
            </a:r>
            <a:endParaRPr lang="en-US" dirty="0"/>
          </a:p>
        </p:txBody>
      </p:sp>
      <p:sp>
        <p:nvSpPr>
          <p:cNvPr id="3" name="コンテンツ プレースホルダー 2">
            <a:extLst>
              <a:ext uri="{FF2B5EF4-FFF2-40B4-BE49-F238E27FC236}">
                <a16:creationId xmlns:a16="http://schemas.microsoft.com/office/drawing/2014/main" id="{2F8AA94C-5695-1D53-330F-3D3A535A83E0}"/>
              </a:ext>
            </a:extLst>
          </p:cNvPr>
          <p:cNvSpPr>
            <a:spLocks noGrp="1"/>
          </p:cNvSpPr>
          <p:nvPr>
            <p:ph sz="half" idx="1"/>
          </p:nvPr>
        </p:nvSpPr>
        <p:spPr>
          <a:xfrm>
            <a:off x="566738" y="1752600"/>
            <a:ext cx="7821686" cy="4340696"/>
          </a:xfrm>
        </p:spPr>
        <p:txBody>
          <a:bodyPr/>
          <a:lstStyle/>
          <a:p>
            <a:pPr marL="0" indent="0">
              <a:buNone/>
            </a:pPr>
            <a:r>
              <a:rPr lang="ja-JP" altLang="en-US" dirty="0"/>
              <a:t>　農林水産省の元事務次官の</a:t>
            </a:r>
            <a:r>
              <a:rPr lang="en-US" altLang="ja-JP" dirty="0"/>
              <a:t>X</a:t>
            </a:r>
            <a:r>
              <a:rPr lang="ja-JP" altLang="en-US" dirty="0"/>
              <a:t>被告（</a:t>
            </a:r>
            <a:r>
              <a:rPr lang="en-US" altLang="ja-JP" dirty="0"/>
              <a:t>76</a:t>
            </a:r>
            <a:r>
              <a:rPr lang="ja-JP" altLang="en-US" dirty="0"/>
              <a:t>歳）が、東京都練馬区の自宅で長男（当時</a:t>
            </a:r>
            <a:r>
              <a:rPr lang="en-US" altLang="ja-JP" dirty="0"/>
              <a:t>44</a:t>
            </a:r>
            <a:r>
              <a:rPr lang="ja-JP" altLang="en-US" dirty="0"/>
              <a:t>歳）を刺殺したとして殺人罪に問われた裁判。東京地方裁判所は</a:t>
            </a:r>
            <a:r>
              <a:rPr lang="en-US" altLang="ja-JP" dirty="0"/>
              <a:t>2019</a:t>
            </a:r>
            <a:r>
              <a:rPr lang="ja-JP" altLang="en-US" dirty="0"/>
              <a:t>年</a:t>
            </a:r>
            <a:r>
              <a:rPr lang="en-US" altLang="ja-JP" dirty="0"/>
              <a:t>12</a:t>
            </a:r>
            <a:r>
              <a:rPr lang="ja-JP" altLang="en-US" dirty="0"/>
              <a:t>月</a:t>
            </a:r>
            <a:r>
              <a:rPr lang="en-US" altLang="ja-JP" dirty="0"/>
              <a:t>16</a:t>
            </a:r>
            <a:r>
              <a:rPr lang="ja-JP" altLang="en-US" dirty="0"/>
              <a:t>日に懲役</a:t>
            </a:r>
            <a:r>
              <a:rPr lang="en-US" altLang="ja-JP" dirty="0"/>
              <a:t>6</a:t>
            </a:r>
            <a:r>
              <a:rPr lang="ja-JP" altLang="en-US" dirty="0"/>
              <a:t>年（求刑懲役</a:t>
            </a:r>
            <a:r>
              <a:rPr lang="en-US" altLang="ja-JP" dirty="0"/>
              <a:t>8</a:t>
            </a:r>
            <a:r>
              <a:rPr lang="ja-JP" altLang="en-US" dirty="0"/>
              <a:t>年）の実刑判決を言い渡した。東京高裁に控訴し</a:t>
            </a:r>
            <a:r>
              <a:rPr lang="en-US" altLang="ja-JP" dirty="0"/>
              <a:t>2020</a:t>
            </a:r>
            <a:r>
              <a:rPr lang="ja-JP" altLang="en-US" dirty="0"/>
              <a:t>年</a:t>
            </a:r>
            <a:r>
              <a:rPr lang="en-US" altLang="ja-JP" dirty="0"/>
              <a:t>10</a:t>
            </a:r>
            <a:r>
              <a:rPr lang="ja-JP" altLang="en-US" dirty="0"/>
              <a:t>月</a:t>
            </a:r>
            <a:r>
              <a:rPr lang="en-US" altLang="ja-JP" dirty="0"/>
              <a:t>20</a:t>
            </a:r>
            <a:r>
              <a:rPr lang="ja-JP" altLang="en-US" dirty="0"/>
              <a:t>日初公判で、被告（父親</a:t>
            </a:r>
            <a:r>
              <a:rPr lang="en-US" altLang="ja-JP" dirty="0"/>
              <a:t>X</a:t>
            </a:r>
            <a:r>
              <a:rPr lang="ja-JP" altLang="en-US" dirty="0"/>
              <a:t>）側は「被害者に殺されると直感し、反射的に殺害した」と正当防衛による無罪を主張。しかし高裁は</a:t>
            </a:r>
            <a:r>
              <a:rPr lang="en-US" altLang="ja-JP" dirty="0"/>
              <a:t>2021</a:t>
            </a:r>
            <a:r>
              <a:rPr lang="ja-JP" altLang="en-US" dirty="0"/>
              <a:t>年</a:t>
            </a:r>
            <a:r>
              <a:rPr lang="en-US" altLang="ja-JP" dirty="0"/>
              <a:t>2</a:t>
            </a:r>
            <a:r>
              <a:rPr lang="ja-JP" altLang="en-US" dirty="0"/>
              <a:t>月</a:t>
            </a:r>
            <a:r>
              <a:rPr lang="en-US" altLang="ja-JP" dirty="0"/>
              <a:t>2</a:t>
            </a:r>
            <a:r>
              <a:rPr lang="ja-JP" altLang="en-US" dirty="0"/>
              <a:t>日に正当防衛には当たらないと判断し、一審と同じ懲役</a:t>
            </a:r>
            <a:r>
              <a:rPr lang="en-US" altLang="ja-JP" dirty="0"/>
              <a:t>6</a:t>
            </a:r>
            <a:r>
              <a:rPr lang="ja-JP" altLang="en-US" dirty="0"/>
              <a:t>年の実刑の判決が出て、控訴を断念した。</a:t>
            </a:r>
          </a:p>
        </p:txBody>
      </p:sp>
    </p:spTree>
    <p:extLst>
      <p:ext uri="{BB962C8B-B14F-4D97-AF65-F5344CB8AC3E}">
        <p14:creationId xmlns:p14="http://schemas.microsoft.com/office/powerpoint/2010/main" val="363288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9C49A-2178-255A-C193-3F2F836FF74F}"/>
              </a:ext>
            </a:extLst>
          </p:cNvPr>
          <p:cNvSpPr>
            <a:spLocks noGrp="1"/>
          </p:cNvSpPr>
          <p:nvPr>
            <p:ph type="title"/>
          </p:nvPr>
        </p:nvSpPr>
        <p:spPr/>
        <p:txBody>
          <a:bodyPr/>
          <a:lstStyle/>
          <a:p>
            <a:r>
              <a:rPr lang="en-US" altLang="ja-JP" dirty="0"/>
              <a:t>2019</a:t>
            </a:r>
            <a:r>
              <a:rPr lang="ja-JP" altLang="en-US" dirty="0"/>
              <a:t>年に起きた、</a:t>
            </a:r>
            <a:r>
              <a:rPr lang="zh-TW" altLang="en-US" dirty="0"/>
              <a:t>元農水事務次官長男殺害事件</a:t>
            </a:r>
            <a:r>
              <a:rPr lang="ja-JP" altLang="en-US" dirty="0"/>
              <a:t>？（</a:t>
            </a:r>
            <a:r>
              <a:rPr lang="en-US" altLang="ja-JP" dirty="0">
                <a:hlinkClick r:id="rId2"/>
              </a:rPr>
              <a:t>WIKI</a:t>
            </a:r>
            <a:r>
              <a:rPr lang="en-US" altLang="ja-JP" dirty="0"/>
              <a:t>)</a:t>
            </a:r>
            <a:r>
              <a:rPr lang="ja-JP" altLang="en-US" dirty="0"/>
              <a:t>　結末</a:t>
            </a:r>
            <a:endParaRPr lang="en-US" dirty="0"/>
          </a:p>
        </p:txBody>
      </p:sp>
      <p:sp>
        <p:nvSpPr>
          <p:cNvPr id="3" name="コンテンツ プレースホルダー 2">
            <a:extLst>
              <a:ext uri="{FF2B5EF4-FFF2-40B4-BE49-F238E27FC236}">
                <a16:creationId xmlns:a16="http://schemas.microsoft.com/office/drawing/2014/main" id="{2F8AA94C-5695-1D53-330F-3D3A535A83E0}"/>
              </a:ext>
            </a:extLst>
          </p:cNvPr>
          <p:cNvSpPr>
            <a:spLocks noGrp="1"/>
          </p:cNvSpPr>
          <p:nvPr>
            <p:ph sz="half" idx="1"/>
          </p:nvPr>
        </p:nvSpPr>
        <p:spPr>
          <a:xfrm>
            <a:off x="566738" y="1752600"/>
            <a:ext cx="7821686" cy="4340696"/>
          </a:xfrm>
        </p:spPr>
        <p:txBody>
          <a:bodyPr/>
          <a:lstStyle/>
          <a:p>
            <a:pPr marL="0" indent="0">
              <a:buNone/>
            </a:pPr>
            <a:r>
              <a:rPr lang="ja-JP" altLang="en-US" dirty="0"/>
              <a:t>　農林水産省の元事務次官の</a:t>
            </a:r>
            <a:r>
              <a:rPr lang="en-US" altLang="ja-JP" dirty="0"/>
              <a:t>X</a:t>
            </a:r>
            <a:r>
              <a:rPr lang="ja-JP" altLang="en-US" dirty="0"/>
              <a:t>被告（</a:t>
            </a:r>
            <a:r>
              <a:rPr lang="en-US" altLang="ja-JP" dirty="0"/>
              <a:t>76</a:t>
            </a:r>
            <a:r>
              <a:rPr lang="ja-JP" altLang="en-US" dirty="0"/>
              <a:t>歳）が、東京都練馬区の自宅で長男（当時</a:t>
            </a:r>
            <a:r>
              <a:rPr lang="en-US" altLang="ja-JP" dirty="0"/>
              <a:t>44</a:t>
            </a:r>
            <a:r>
              <a:rPr lang="ja-JP" altLang="en-US" dirty="0"/>
              <a:t>歳）を刺殺したとして殺人罪に問われた裁判。東京地方裁判所は</a:t>
            </a:r>
            <a:r>
              <a:rPr lang="en-US" altLang="ja-JP" dirty="0"/>
              <a:t>2019</a:t>
            </a:r>
            <a:r>
              <a:rPr lang="ja-JP" altLang="en-US" dirty="0"/>
              <a:t>年</a:t>
            </a:r>
            <a:r>
              <a:rPr lang="en-US" altLang="ja-JP" dirty="0"/>
              <a:t>12</a:t>
            </a:r>
            <a:r>
              <a:rPr lang="ja-JP" altLang="en-US" dirty="0"/>
              <a:t>月</a:t>
            </a:r>
            <a:r>
              <a:rPr lang="en-US" altLang="ja-JP" dirty="0"/>
              <a:t>16</a:t>
            </a:r>
            <a:r>
              <a:rPr lang="ja-JP" altLang="en-US" dirty="0"/>
              <a:t>日に懲役</a:t>
            </a:r>
            <a:r>
              <a:rPr lang="en-US" altLang="ja-JP" dirty="0"/>
              <a:t>6</a:t>
            </a:r>
            <a:r>
              <a:rPr lang="ja-JP" altLang="en-US" dirty="0"/>
              <a:t>年（求刑懲役</a:t>
            </a:r>
            <a:r>
              <a:rPr lang="en-US" altLang="ja-JP" dirty="0"/>
              <a:t>8</a:t>
            </a:r>
            <a:r>
              <a:rPr lang="ja-JP" altLang="en-US" dirty="0"/>
              <a:t>年）の実刑判決を言い渡した。東京高裁に控訴し</a:t>
            </a:r>
            <a:r>
              <a:rPr lang="en-US" altLang="ja-JP" dirty="0"/>
              <a:t>2020</a:t>
            </a:r>
            <a:r>
              <a:rPr lang="ja-JP" altLang="en-US" dirty="0"/>
              <a:t>年</a:t>
            </a:r>
            <a:r>
              <a:rPr lang="en-US" altLang="ja-JP" dirty="0"/>
              <a:t>10</a:t>
            </a:r>
            <a:r>
              <a:rPr lang="ja-JP" altLang="en-US" dirty="0"/>
              <a:t>月</a:t>
            </a:r>
            <a:r>
              <a:rPr lang="en-US" altLang="ja-JP" dirty="0"/>
              <a:t>20</a:t>
            </a:r>
            <a:r>
              <a:rPr lang="ja-JP" altLang="en-US" dirty="0"/>
              <a:t>日初公判で、被告（父親</a:t>
            </a:r>
            <a:r>
              <a:rPr lang="en-US" altLang="ja-JP" dirty="0"/>
              <a:t>X</a:t>
            </a:r>
            <a:r>
              <a:rPr lang="ja-JP" altLang="en-US" dirty="0"/>
              <a:t>）側は「被害者に殺されると直感し、反射的に殺害した」と正当防衛による無罪を主張。しかし高裁は</a:t>
            </a:r>
            <a:r>
              <a:rPr lang="en-US" altLang="ja-JP" dirty="0"/>
              <a:t>2021</a:t>
            </a:r>
            <a:r>
              <a:rPr lang="ja-JP" altLang="en-US" dirty="0"/>
              <a:t>年</a:t>
            </a:r>
            <a:r>
              <a:rPr lang="en-US" altLang="ja-JP" dirty="0"/>
              <a:t>2</a:t>
            </a:r>
            <a:r>
              <a:rPr lang="ja-JP" altLang="en-US" dirty="0"/>
              <a:t>月</a:t>
            </a:r>
            <a:r>
              <a:rPr lang="en-US" altLang="ja-JP" dirty="0"/>
              <a:t>2</a:t>
            </a:r>
            <a:r>
              <a:rPr lang="ja-JP" altLang="en-US" dirty="0"/>
              <a:t>日に正当防衛には当たらないと判断し、一審と同じ懲役</a:t>
            </a:r>
            <a:r>
              <a:rPr lang="en-US" altLang="ja-JP" dirty="0"/>
              <a:t>6</a:t>
            </a:r>
            <a:r>
              <a:rPr lang="ja-JP" altLang="en-US" dirty="0"/>
              <a:t>年の実刑の判決が出て、控訴を断念した。</a:t>
            </a:r>
          </a:p>
        </p:txBody>
      </p:sp>
    </p:spTree>
    <p:extLst>
      <p:ext uri="{BB962C8B-B14F-4D97-AF65-F5344CB8AC3E}">
        <p14:creationId xmlns:p14="http://schemas.microsoft.com/office/powerpoint/2010/main" val="75992837"/>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15920</TotalTime>
  <Words>3217</Words>
  <Application>Microsoft Office PowerPoint</Application>
  <PresentationFormat>画面に合わせる (4:3)</PresentationFormat>
  <Paragraphs>147</Paragraphs>
  <Slides>25</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ＭＳ Ｐゴシック</vt:lpstr>
      <vt:lpstr>ＭＳ 明朝</vt:lpstr>
      <vt:lpstr>Arial</vt:lpstr>
      <vt:lpstr>Century</vt:lpstr>
      <vt:lpstr>Times New Roman</vt:lpstr>
      <vt:lpstr>Wingdings</vt:lpstr>
      <vt:lpstr>Profile</vt:lpstr>
      <vt:lpstr>  第９回【家族の危機とライフコース】　家族の危機 第10回【ドメスティック・バイオレンス】DVの現状と対策  </vt:lpstr>
      <vt:lpstr>第9回/第10回のテーマ</vt:lpstr>
      <vt:lpstr>「小説8050(はち・まる・ごー・まる」とは？</vt:lpstr>
      <vt:lpstr>いわゆる　 8050(はち・まる・ごー・まる」問題とは？</vt:lpstr>
      <vt:lpstr>80（親）側の問題</vt:lpstr>
      <vt:lpstr>50（子ども）側の問題</vt:lpstr>
      <vt:lpstr>2019年に起きた、元農水事務次官長男殺害事件？（WIKI)　モデルとなった事件</vt:lpstr>
      <vt:lpstr>2019年に起きた、元農水事務次官長男殺害事件？（WIKI)　結末</vt:lpstr>
      <vt:lpstr>2019年に起きた、元農水事務次官長男殺害事件？（WIKI)　結末</vt:lpstr>
      <vt:lpstr>「小説8050」における家族の危機 【家族状況】 </vt:lpstr>
      <vt:lpstr>「小説8050」における家族の危機 【ご近所の8050問題】  </vt:lpstr>
      <vt:lpstr>「小説8050」における家族の危機 【引き籠もりへの対応】 </vt:lpstr>
      <vt:lpstr>【茨城県のHP】 ひきこもりへの対応Q＆A</vt:lpstr>
      <vt:lpstr>【茨城県のHP】（福祉部精神保健福祉センター相談援助課） ひきこもりへの対応Q＆A</vt:lpstr>
      <vt:lpstr>【厚生労働省】 福祉・介護ひきこもり支援推進事業</vt:lpstr>
      <vt:lpstr>厚生労働省 「ひきこもり」の概念</vt:lpstr>
      <vt:lpstr>「小説8050」における家族の危機 【ドメスティック・バイオレンス】</vt:lpstr>
      <vt:lpstr>DV（domestic violence；ドメスティック・バイオレンス)とは？（Wikipedia）</vt:lpstr>
      <vt:lpstr>DV（domestic violence；ドメスティック・バイオレンス)とは？（Wikipedia）</vt:lpstr>
      <vt:lpstr>「小説8050」における家族の危機 【危機の克服】 </vt:lpstr>
      <vt:lpstr>「小説8050」における家族の危機 【危機の克服】 </vt:lpstr>
      <vt:lpstr>Reaction Paper#9・10 1. .『百年法』（山田宗樹 2012)</vt:lpstr>
      <vt:lpstr>Reaction Paper#８ ２. 『LOVE&amp;SYSTEMS』（中島たい子2012）　</vt:lpstr>
      <vt:lpstr>Reaction Paper#８ ３　『消滅世界』（村田沙耶香2015）</vt:lpstr>
      <vt:lpstr>次週</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211</cp:revision>
  <cp:lastPrinted>2024-06-05T07:32:18Z</cp:lastPrinted>
  <dcterms:created xsi:type="dcterms:W3CDTF">2014-09-24T05:41:10Z</dcterms:created>
  <dcterms:modified xsi:type="dcterms:W3CDTF">2024-06-20T05:35:02Z</dcterms:modified>
</cp:coreProperties>
</file>