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22"/>
  </p:notesMasterIdLst>
  <p:handoutMasterIdLst>
    <p:handoutMasterId r:id="rId23"/>
  </p:handoutMasterIdLst>
  <p:sldIdLst>
    <p:sldId id="256" r:id="rId2"/>
    <p:sldId id="449" r:id="rId3"/>
    <p:sldId id="450" r:id="rId4"/>
    <p:sldId id="477" r:id="rId5"/>
    <p:sldId id="478" r:id="rId6"/>
    <p:sldId id="479" r:id="rId7"/>
    <p:sldId id="476" r:id="rId8"/>
    <p:sldId id="480" r:id="rId9"/>
    <p:sldId id="481" r:id="rId10"/>
    <p:sldId id="482" r:id="rId11"/>
    <p:sldId id="483" r:id="rId12"/>
    <p:sldId id="484" r:id="rId13"/>
    <p:sldId id="485" r:id="rId14"/>
    <p:sldId id="486" r:id="rId15"/>
    <p:sldId id="487" r:id="rId16"/>
    <p:sldId id="488" r:id="rId17"/>
    <p:sldId id="446" r:id="rId18"/>
    <p:sldId id="489" r:id="rId19"/>
    <p:sldId id="490" r:id="rId20"/>
    <p:sldId id="425" r:id="rId21"/>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00" autoAdjust="0"/>
    <p:restoredTop sz="94660"/>
  </p:normalViewPr>
  <p:slideViewPr>
    <p:cSldViewPr>
      <p:cViewPr varScale="1">
        <p:scale>
          <a:sx n="71" d="100"/>
          <a:sy n="71" d="100"/>
        </p:scale>
        <p:origin x="131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276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276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73419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20</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2676" y="188640"/>
            <a:ext cx="8279804" cy="2016224"/>
          </a:xfrm>
        </p:spPr>
        <p:txBody>
          <a:bodyPr anchor="ctr" anchorCtr="0"/>
          <a:lstStyle/>
          <a:p>
            <a:r>
              <a:rPr lang="ja-JP" altLang="en-US" sz="3200" dirty="0">
                <a:solidFill>
                  <a:schemeClr val="tx1"/>
                </a:solidFill>
                <a:latin typeface="ＭＳ 明朝" charset="-128"/>
                <a:ea typeface="ＭＳ 明朝" charset="-128"/>
                <a:cs typeface="ＭＳ 明朝" charset="-128"/>
              </a:rPr>
              <a:t>第</a:t>
            </a:r>
            <a:r>
              <a:rPr lang="en-US" altLang="ja-JP" sz="3200" dirty="0">
                <a:solidFill>
                  <a:schemeClr val="tx1"/>
                </a:solidFill>
                <a:latin typeface="ＭＳ 明朝" charset="-128"/>
                <a:ea typeface="ＭＳ 明朝" charset="-128"/>
                <a:cs typeface="ＭＳ 明朝" charset="-128"/>
              </a:rPr>
              <a:t>6</a:t>
            </a:r>
            <a:r>
              <a:rPr lang="ja-JP" altLang="en-US" sz="3200" dirty="0">
                <a:solidFill>
                  <a:schemeClr val="tx1"/>
                </a:solidFill>
                <a:latin typeface="ＭＳ 明朝" charset="-128"/>
                <a:ea typeface="ＭＳ 明朝" charset="-128"/>
                <a:cs typeface="ＭＳ 明朝" charset="-128"/>
              </a:rPr>
              <a:t>回</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家族の形成</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結婚の意味と機能</a:t>
            </a:r>
            <a:br>
              <a:rPr lang="ja-JP" altLang="en-US" sz="3200" dirty="0">
                <a:solidFill>
                  <a:schemeClr val="tx1"/>
                </a:solidFill>
                <a:latin typeface="ＭＳ 明朝" charset="-128"/>
                <a:ea typeface="ＭＳ 明朝" charset="-128"/>
                <a:cs typeface="ＭＳ 明朝" charset="-128"/>
              </a:rPr>
            </a:br>
            <a:endParaRPr lang="ja-JP" altLang="en-US" sz="3200" dirty="0">
              <a:solidFill>
                <a:schemeClr val="tx1"/>
              </a:solidFill>
              <a:latin typeface="ＭＳ 明朝" charset="-128"/>
              <a:ea typeface="ＭＳ 明朝" charset="-128"/>
              <a:cs typeface="ＭＳ 明朝" charset="-128"/>
            </a:endParaRP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5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月</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14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日（火）</a:t>
            </a:r>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時限目】</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14:40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16:10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a:xfrm>
            <a:off x="574674" y="304800"/>
            <a:ext cx="8101781" cy="1341598"/>
          </a:xfrm>
        </p:spPr>
        <p:txBody>
          <a:bodyPr anchor="ctr" anchorCtr="0"/>
          <a:lstStyle/>
          <a:p>
            <a:r>
              <a:rPr lang="ja-JP" altLang="en-US" dirty="0"/>
              <a:t>近年の結婚事情</a:t>
            </a:r>
            <a:br>
              <a:rPr lang="en-US" altLang="ja-JP" dirty="0"/>
            </a:br>
            <a:r>
              <a:rPr lang="ja-JP" altLang="en-US" dirty="0"/>
              <a:t>⑤離婚する人も増えている？</a:t>
            </a:r>
            <a:endParaRPr lang="en-US" dirty="0"/>
          </a:p>
        </p:txBody>
      </p:sp>
      <p:sp>
        <p:nvSpPr>
          <p:cNvPr id="3" name="テキスト ボックス 2">
            <a:extLst>
              <a:ext uri="{FF2B5EF4-FFF2-40B4-BE49-F238E27FC236}">
                <a16:creationId xmlns:a16="http://schemas.microsoft.com/office/drawing/2014/main" id="{635B275E-0772-5415-003A-C03E2B5E1737}"/>
              </a:ext>
            </a:extLst>
          </p:cNvPr>
          <p:cNvSpPr txBox="1"/>
          <p:nvPr/>
        </p:nvSpPr>
        <p:spPr>
          <a:xfrm>
            <a:off x="683568" y="6309320"/>
            <a:ext cx="6984776" cy="369332"/>
          </a:xfrm>
          <a:prstGeom prst="rect">
            <a:avLst/>
          </a:prstGeom>
          <a:noFill/>
        </p:spPr>
        <p:txBody>
          <a:bodyPr wrap="square" rtlCol="0">
            <a:spAutoFit/>
          </a:bodyPr>
          <a:lstStyle/>
          <a:p>
            <a:r>
              <a:rPr lang="ja-JP" altLang="en-US" sz="1800" dirty="0"/>
              <a:t>厚生労働省：令和４年</a:t>
            </a:r>
            <a:r>
              <a:rPr lang="en-US" altLang="ja-JP" sz="1800" dirty="0"/>
              <a:t>(2022)</a:t>
            </a:r>
            <a:r>
              <a:rPr lang="ja-JP" altLang="en-US" sz="1800" dirty="0"/>
              <a:t>人口動態統計月報年計</a:t>
            </a:r>
            <a:r>
              <a:rPr lang="en-US" altLang="ja-JP" sz="1800" dirty="0"/>
              <a:t>(</a:t>
            </a:r>
            <a:r>
              <a:rPr lang="ja-JP" altLang="en-US" sz="1800" dirty="0"/>
              <a:t>概数）の概況</a:t>
            </a:r>
            <a:endParaRPr lang="en-US" sz="1800" dirty="0"/>
          </a:p>
        </p:txBody>
      </p:sp>
      <p:pic>
        <p:nvPicPr>
          <p:cNvPr id="8" name="図 7">
            <a:extLst>
              <a:ext uri="{FF2B5EF4-FFF2-40B4-BE49-F238E27FC236}">
                <a16:creationId xmlns:a16="http://schemas.microsoft.com/office/drawing/2014/main" id="{5AA4365D-5BD6-4F26-4585-F18667A297A6}"/>
              </a:ext>
            </a:extLst>
          </p:cNvPr>
          <p:cNvPicPr>
            <a:picLocks noChangeAspect="1"/>
          </p:cNvPicPr>
          <p:nvPr/>
        </p:nvPicPr>
        <p:blipFill>
          <a:blip r:embed="rId2"/>
          <a:stretch>
            <a:fillRect/>
          </a:stretch>
        </p:blipFill>
        <p:spPr>
          <a:xfrm>
            <a:off x="574674" y="1723209"/>
            <a:ext cx="6352278" cy="4509299"/>
          </a:xfrm>
          <a:prstGeom prst="rect">
            <a:avLst/>
          </a:prstGeom>
        </p:spPr>
      </p:pic>
      <p:sp>
        <p:nvSpPr>
          <p:cNvPr id="9" name="テキスト ボックス 8">
            <a:extLst>
              <a:ext uri="{FF2B5EF4-FFF2-40B4-BE49-F238E27FC236}">
                <a16:creationId xmlns:a16="http://schemas.microsoft.com/office/drawing/2014/main" id="{530D46E6-CABA-7C04-0C9D-B1A30EF7E2D2}"/>
              </a:ext>
            </a:extLst>
          </p:cNvPr>
          <p:cNvSpPr txBox="1"/>
          <p:nvPr/>
        </p:nvSpPr>
        <p:spPr>
          <a:xfrm>
            <a:off x="7020272" y="1772816"/>
            <a:ext cx="1686017" cy="4093428"/>
          </a:xfrm>
          <a:prstGeom prst="rect">
            <a:avLst/>
          </a:prstGeom>
          <a:noFill/>
        </p:spPr>
        <p:txBody>
          <a:bodyPr wrap="square" rtlCol="0">
            <a:spAutoFit/>
          </a:bodyPr>
          <a:lstStyle/>
          <a:p>
            <a:r>
              <a:rPr lang="ja-JP" altLang="en-US" sz="2000" dirty="0"/>
              <a:t>離婚のピークは</a:t>
            </a:r>
            <a:r>
              <a:rPr lang="en-US" altLang="ja-JP" sz="2000" dirty="0"/>
              <a:t>H14(2002)</a:t>
            </a:r>
            <a:r>
              <a:rPr lang="ja-JP" altLang="en-US" sz="2000" dirty="0"/>
              <a:t>年の約</a:t>
            </a:r>
            <a:r>
              <a:rPr lang="en-US" altLang="ja-JP" sz="2000" dirty="0"/>
              <a:t>29</a:t>
            </a:r>
            <a:r>
              <a:rPr lang="ja-JP" altLang="en-US" sz="2000" dirty="0"/>
              <a:t>万組。</a:t>
            </a:r>
            <a:r>
              <a:rPr lang="en-US" altLang="ja-JP" sz="2000" dirty="0"/>
              <a:t>R4(2022</a:t>
            </a:r>
            <a:r>
              <a:rPr lang="ja-JP" altLang="en-US" sz="2000" dirty="0"/>
              <a:t>）年は約</a:t>
            </a:r>
            <a:r>
              <a:rPr lang="en-US" altLang="ja-JP" sz="2000" dirty="0"/>
              <a:t>18</a:t>
            </a:r>
            <a:r>
              <a:rPr lang="ja-JP" altLang="en-US" sz="2000" dirty="0"/>
              <a:t>万組で</a:t>
            </a:r>
            <a:r>
              <a:rPr lang="en-US" altLang="ja-JP" sz="2000" dirty="0"/>
              <a:t>40</a:t>
            </a:r>
            <a:r>
              <a:rPr lang="ja-JP" altLang="en-US" sz="2000" dirty="0"/>
              <a:t>％近く減少している。</a:t>
            </a:r>
            <a:endParaRPr lang="en-US" altLang="ja-JP" sz="2000" dirty="0"/>
          </a:p>
          <a:p>
            <a:r>
              <a:rPr lang="ja-JP" altLang="en-US" sz="2000" dirty="0"/>
              <a:t>が、結婚件数と比べた離婚件数の割合は、約３分の１程度と高い。</a:t>
            </a:r>
            <a:endParaRPr lang="en-US" sz="2000" dirty="0"/>
          </a:p>
        </p:txBody>
      </p:sp>
    </p:spTree>
    <p:extLst>
      <p:ext uri="{BB962C8B-B14F-4D97-AF65-F5344CB8AC3E}">
        <p14:creationId xmlns:p14="http://schemas.microsoft.com/office/powerpoint/2010/main" val="579491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2B1AF-E3AA-AAE6-2BC5-534401B9DFB2}"/>
              </a:ext>
            </a:extLst>
          </p:cNvPr>
          <p:cNvSpPr>
            <a:spLocks noGrp="1"/>
          </p:cNvSpPr>
          <p:nvPr>
            <p:ph type="title"/>
          </p:nvPr>
        </p:nvSpPr>
        <p:spPr>
          <a:xfrm>
            <a:off x="683568" y="516731"/>
            <a:ext cx="8001000" cy="1216025"/>
          </a:xfrm>
        </p:spPr>
        <p:txBody>
          <a:bodyPr anchor="t" anchorCtr="0"/>
          <a:lstStyle/>
          <a:p>
            <a:r>
              <a:rPr lang="ja-JP" altLang="en-US" dirty="0"/>
              <a:t>結婚についての考え方</a:t>
            </a:r>
            <a:br>
              <a:rPr lang="en-US" altLang="ja-JP" dirty="0"/>
            </a:b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独身者調査</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　～未婚者の結婚・出産に対する考え方～</a:t>
            </a:r>
            <a:endParaRPr lang="en-US" dirty="0"/>
          </a:p>
        </p:txBody>
      </p:sp>
      <p:pic>
        <p:nvPicPr>
          <p:cNvPr id="4" name="コンテンツ プレースホルダー 3">
            <a:extLst>
              <a:ext uri="{FF2B5EF4-FFF2-40B4-BE49-F238E27FC236}">
                <a16:creationId xmlns:a16="http://schemas.microsoft.com/office/drawing/2014/main" id="{F5861478-DEFF-6BC8-536C-19C0789DD542}"/>
              </a:ext>
            </a:extLst>
          </p:cNvPr>
          <p:cNvPicPr>
            <a:picLocks noGrp="1" noChangeAspect="1"/>
          </p:cNvPicPr>
          <p:nvPr>
            <p:ph idx="1"/>
          </p:nvPr>
        </p:nvPicPr>
        <p:blipFill>
          <a:blip r:embed="rId2"/>
          <a:stretch>
            <a:fillRect/>
          </a:stretch>
        </p:blipFill>
        <p:spPr>
          <a:xfrm>
            <a:off x="705780" y="1556792"/>
            <a:ext cx="8382189" cy="3888432"/>
          </a:xfrm>
          <a:prstGeom prst="rect">
            <a:avLst/>
          </a:prstGeom>
        </p:spPr>
      </p:pic>
      <p:sp>
        <p:nvSpPr>
          <p:cNvPr id="5" name="テキスト ボックス 4">
            <a:extLst>
              <a:ext uri="{FF2B5EF4-FFF2-40B4-BE49-F238E27FC236}">
                <a16:creationId xmlns:a16="http://schemas.microsoft.com/office/drawing/2014/main" id="{41EA6D62-8056-5FB4-D8D6-1B96D0136C58}"/>
              </a:ext>
            </a:extLst>
          </p:cNvPr>
          <p:cNvSpPr txBox="1"/>
          <p:nvPr/>
        </p:nvSpPr>
        <p:spPr>
          <a:xfrm>
            <a:off x="703494" y="6237312"/>
            <a:ext cx="8001000" cy="646331"/>
          </a:xfrm>
          <a:prstGeom prst="rect">
            <a:avLst/>
          </a:prstGeom>
          <a:noFill/>
        </p:spPr>
        <p:txBody>
          <a:bodyPr wrap="square" rtlCol="0">
            <a:spAutoFit/>
          </a:bodyPr>
          <a:lstStyle/>
          <a:p>
            <a:r>
              <a:rPr lang="ja-JP" altLang="en-US" sz="1800" dirty="0"/>
              <a:t>資料：国立社会保障・人口問題研究所（</a:t>
            </a:r>
            <a:r>
              <a:rPr lang="en-US" altLang="ja-JP" sz="1800" dirty="0"/>
              <a:t>2022</a:t>
            </a:r>
            <a:r>
              <a:rPr lang="ja-JP" altLang="en-US" sz="1800" dirty="0"/>
              <a:t>）第</a:t>
            </a:r>
            <a:r>
              <a:rPr lang="en-US" altLang="ja-JP" sz="1800" dirty="0"/>
              <a:t>16</a:t>
            </a:r>
            <a:r>
              <a:rPr lang="ja-JP" altLang="en-US" sz="1800" dirty="0"/>
              <a:t>回出生動向基本調査（結婚と出産に関する全国調査）</a:t>
            </a:r>
            <a:r>
              <a:rPr lang="en-US" altLang="ja-JP" sz="1800" dirty="0"/>
              <a:t>2021</a:t>
            </a:r>
            <a:r>
              <a:rPr lang="ja-JP" altLang="en-US" sz="1800" dirty="0"/>
              <a:t>年</a:t>
            </a:r>
            <a:r>
              <a:rPr lang="en-US" altLang="ja-JP" sz="1800" dirty="0"/>
              <a:t>6</a:t>
            </a:r>
            <a:r>
              <a:rPr lang="ja-JP" altLang="en-US" sz="1800" dirty="0"/>
              <a:t>月</a:t>
            </a:r>
            <a:endParaRPr lang="en-US" sz="1800" dirty="0"/>
          </a:p>
        </p:txBody>
      </p:sp>
      <p:sp>
        <p:nvSpPr>
          <p:cNvPr id="6" name="テキスト ボックス 5">
            <a:extLst>
              <a:ext uri="{FF2B5EF4-FFF2-40B4-BE49-F238E27FC236}">
                <a16:creationId xmlns:a16="http://schemas.microsoft.com/office/drawing/2014/main" id="{609201C6-75E5-33D0-9552-6D6CA7E83C26}"/>
              </a:ext>
            </a:extLst>
          </p:cNvPr>
          <p:cNvSpPr txBox="1"/>
          <p:nvPr/>
        </p:nvSpPr>
        <p:spPr>
          <a:xfrm>
            <a:off x="755576" y="5445224"/>
            <a:ext cx="8305572" cy="707886"/>
          </a:xfrm>
          <a:prstGeom prst="rect">
            <a:avLst/>
          </a:prstGeom>
          <a:noFill/>
        </p:spPr>
        <p:txBody>
          <a:bodyPr wrap="square" rtlCol="0">
            <a:spAutoFit/>
          </a:bodyPr>
          <a:lstStyle/>
          <a:p>
            <a:r>
              <a:rPr lang="ja-JP" altLang="en-US" sz="2000" dirty="0">
                <a:solidFill>
                  <a:srgbClr val="FF0000"/>
                </a:solidFill>
                <a:latin typeface="+mn-ea"/>
                <a:ea typeface="+mn-ea"/>
              </a:rPr>
              <a:t>いずれ結婚するつもりは毎回ジリジリ減少してきたが、</a:t>
            </a:r>
            <a:r>
              <a:rPr lang="en-US" altLang="ja-JP" sz="2000" dirty="0">
                <a:solidFill>
                  <a:srgbClr val="FF0000"/>
                </a:solidFill>
                <a:latin typeface="+mn-ea"/>
                <a:ea typeface="+mn-ea"/>
              </a:rPr>
              <a:t>2021</a:t>
            </a:r>
            <a:r>
              <a:rPr lang="ja-JP" altLang="en-US" sz="2000" dirty="0">
                <a:solidFill>
                  <a:srgbClr val="FF0000"/>
                </a:solidFill>
                <a:latin typeface="+mn-ea"/>
                <a:ea typeface="+mn-ea"/>
              </a:rPr>
              <a:t>年調査では、一生結婚するつもりなしが、男性で</a:t>
            </a:r>
            <a:r>
              <a:rPr lang="en-US" altLang="ja-JP" sz="2000" dirty="0">
                <a:solidFill>
                  <a:srgbClr val="FF0000"/>
                </a:solidFill>
                <a:latin typeface="+mn-ea"/>
                <a:ea typeface="+mn-ea"/>
              </a:rPr>
              <a:t>17.3</a:t>
            </a:r>
            <a:r>
              <a:rPr lang="ja-JP" altLang="en-US" sz="2000" dirty="0">
                <a:solidFill>
                  <a:srgbClr val="FF0000"/>
                </a:solidFill>
                <a:latin typeface="+mn-ea"/>
                <a:ea typeface="+mn-ea"/>
              </a:rPr>
              <a:t>％、女性で</a:t>
            </a:r>
            <a:r>
              <a:rPr lang="en-US" altLang="ja-JP" sz="2000" dirty="0">
                <a:solidFill>
                  <a:srgbClr val="FF0000"/>
                </a:solidFill>
                <a:latin typeface="+mn-ea"/>
                <a:ea typeface="+mn-ea"/>
              </a:rPr>
              <a:t>14.6</a:t>
            </a:r>
            <a:r>
              <a:rPr lang="ja-JP" altLang="en-US" sz="2000" dirty="0">
                <a:solidFill>
                  <a:srgbClr val="FF0000"/>
                </a:solidFill>
                <a:latin typeface="+mn-ea"/>
                <a:ea typeface="+mn-ea"/>
              </a:rPr>
              <a:t>％に急増した。</a:t>
            </a:r>
            <a:endParaRPr lang="en-US" sz="2000" dirty="0">
              <a:solidFill>
                <a:srgbClr val="FF0000"/>
              </a:solidFill>
              <a:latin typeface="+mn-ea"/>
              <a:ea typeface="+mn-ea"/>
            </a:endParaRPr>
          </a:p>
        </p:txBody>
      </p:sp>
    </p:spTree>
    <p:extLst>
      <p:ext uri="{BB962C8B-B14F-4D97-AF65-F5344CB8AC3E}">
        <p14:creationId xmlns:p14="http://schemas.microsoft.com/office/powerpoint/2010/main" val="3770292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2B1AF-E3AA-AAE6-2BC5-534401B9DFB2}"/>
              </a:ext>
            </a:extLst>
          </p:cNvPr>
          <p:cNvSpPr>
            <a:spLocks noGrp="1"/>
          </p:cNvSpPr>
          <p:nvPr>
            <p:ph type="title"/>
          </p:nvPr>
        </p:nvSpPr>
        <p:spPr>
          <a:xfrm>
            <a:off x="683568" y="516731"/>
            <a:ext cx="8001000" cy="1216025"/>
          </a:xfrm>
        </p:spPr>
        <p:txBody>
          <a:bodyPr anchor="t" anchorCtr="0"/>
          <a:lstStyle/>
          <a:p>
            <a:r>
              <a:rPr lang="ja-JP" altLang="en-US" dirty="0"/>
              <a:t>結婚についての考え方</a:t>
            </a:r>
            <a:br>
              <a:rPr lang="en-US" altLang="ja-JP" dirty="0"/>
            </a:b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独身者調査</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　～未婚者の結婚・出産に対する考え方～</a:t>
            </a:r>
            <a:endParaRPr lang="en-US" dirty="0"/>
          </a:p>
        </p:txBody>
      </p:sp>
      <p:sp>
        <p:nvSpPr>
          <p:cNvPr id="5" name="テキスト ボックス 4">
            <a:extLst>
              <a:ext uri="{FF2B5EF4-FFF2-40B4-BE49-F238E27FC236}">
                <a16:creationId xmlns:a16="http://schemas.microsoft.com/office/drawing/2014/main" id="{41EA6D62-8056-5FB4-D8D6-1B96D0136C58}"/>
              </a:ext>
            </a:extLst>
          </p:cNvPr>
          <p:cNvSpPr txBox="1"/>
          <p:nvPr/>
        </p:nvSpPr>
        <p:spPr>
          <a:xfrm>
            <a:off x="703494" y="6237312"/>
            <a:ext cx="8001000" cy="646331"/>
          </a:xfrm>
          <a:prstGeom prst="rect">
            <a:avLst/>
          </a:prstGeom>
          <a:noFill/>
        </p:spPr>
        <p:txBody>
          <a:bodyPr wrap="square" rtlCol="0">
            <a:spAutoFit/>
          </a:bodyPr>
          <a:lstStyle/>
          <a:p>
            <a:r>
              <a:rPr lang="ja-JP" altLang="en-US" sz="1800" dirty="0"/>
              <a:t>資料：国立社会保障・人口問題研究所（</a:t>
            </a:r>
            <a:r>
              <a:rPr lang="en-US" altLang="ja-JP" sz="1800" dirty="0"/>
              <a:t>2022</a:t>
            </a:r>
            <a:r>
              <a:rPr lang="ja-JP" altLang="en-US" sz="1800" dirty="0"/>
              <a:t>）第</a:t>
            </a:r>
            <a:r>
              <a:rPr lang="en-US" altLang="ja-JP" sz="1800" dirty="0"/>
              <a:t>16</a:t>
            </a:r>
            <a:r>
              <a:rPr lang="ja-JP" altLang="en-US" sz="1800" dirty="0"/>
              <a:t>回出生動向基本調査（結婚と出産に関する全国調査）</a:t>
            </a:r>
            <a:r>
              <a:rPr lang="en-US" altLang="ja-JP" sz="1800" dirty="0"/>
              <a:t>2021</a:t>
            </a:r>
            <a:r>
              <a:rPr lang="ja-JP" altLang="en-US" sz="1800" dirty="0"/>
              <a:t>年</a:t>
            </a:r>
            <a:r>
              <a:rPr lang="en-US" altLang="ja-JP" sz="1800" dirty="0"/>
              <a:t>6</a:t>
            </a:r>
            <a:r>
              <a:rPr lang="ja-JP" altLang="en-US" sz="1800" dirty="0"/>
              <a:t>月</a:t>
            </a:r>
            <a:endParaRPr lang="en-US" sz="1800" dirty="0"/>
          </a:p>
        </p:txBody>
      </p:sp>
      <p:sp>
        <p:nvSpPr>
          <p:cNvPr id="6" name="テキスト ボックス 5">
            <a:extLst>
              <a:ext uri="{FF2B5EF4-FFF2-40B4-BE49-F238E27FC236}">
                <a16:creationId xmlns:a16="http://schemas.microsoft.com/office/drawing/2014/main" id="{609201C6-75E5-33D0-9552-6D6CA7E83C26}"/>
              </a:ext>
            </a:extLst>
          </p:cNvPr>
          <p:cNvSpPr txBox="1"/>
          <p:nvPr/>
        </p:nvSpPr>
        <p:spPr>
          <a:xfrm>
            <a:off x="611559" y="5207213"/>
            <a:ext cx="8305572" cy="1015663"/>
          </a:xfrm>
          <a:prstGeom prst="rect">
            <a:avLst/>
          </a:prstGeom>
          <a:noFill/>
        </p:spPr>
        <p:txBody>
          <a:bodyPr wrap="square" rtlCol="0">
            <a:spAutoFit/>
          </a:bodyPr>
          <a:lstStyle/>
          <a:p>
            <a:r>
              <a:rPr lang="ja-JP" altLang="en-US" sz="2000" dirty="0">
                <a:solidFill>
                  <a:srgbClr val="FF0000"/>
                </a:solidFill>
                <a:latin typeface="+mn-ea"/>
                <a:ea typeface="+mn-ea"/>
              </a:rPr>
              <a:t>性別・年齢別でみても</a:t>
            </a:r>
            <a:r>
              <a:rPr lang="en-US" altLang="ja-JP" sz="2000" dirty="0">
                <a:solidFill>
                  <a:srgbClr val="FF0000"/>
                </a:solidFill>
                <a:latin typeface="+mn-ea"/>
                <a:ea typeface="+mn-ea"/>
              </a:rPr>
              <a:t>2021</a:t>
            </a:r>
            <a:r>
              <a:rPr lang="ja-JP" altLang="en-US" sz="2000" dirty="0">
                <a:solidFill>
                  <a:srgbClr val="FF0000"/>
                </a:solidFill>
                <a:latin typeface="+mn-ea"/>
                <a:ea typeface="+mn-ea"/>
              </a:rPr>
              <a:t>年は急増していてコロナ・ショックの可能性が高いが、戻らないかも知れない。女性の</a:t>
            </a:r>
            <a:r>
              <a:rPr lang="en-US" altLang="ja-JP" sz="2000" dirty="0">
                <a:solidFill>
                  <a:srgbClr val="FF0000"/>
                </a:solidFill>
                <a:latin typeface="+mn-ea"/>
                <a:ea typeface="+mn-ea"/>
              </a:rPr>
              <a:t>30</a:t>
            </a:r>
            <a:r>
              <a:rPr lang="ja-JP" altLang="en-US" sz="2000" dirty="0">
                <a:solidFill>
                  <a:srgbClr val="FF0000"/>
                </a:solidFill>
                <a:latin typeface="+mn-ea"/>
                <a:ea typeface="+mn-ea"/>
              </a:rPr>
              <a:t>－</a:t>
            </a:r>
            <a:r>
              <a:rPr lang="en-US" altLang="ja-JP" sz="2000" dirty="0">
                <a:solidFill>
                  <a:srgbClr val="FF0000"/>
                </a:solidFill>
                <a:latin typeface="+mn-ea"/>
                <a:ea typeface="+mn-ea"/>
              </a:rPr>
              <a:t>34</a:t>
            </a:r>
            <a:r>
              <a:rPr lang="ja-JP" altLang="en-US" sz="2000" dirty="0">
                <a:solidFill>
                  <a:srgbClr val="FF0000"/>
                </a:solidFill>
                <a:latin typeface="+mn-ea"/>
                <a:ea typeface="+mn-ea"/>
              </a:rPr>
              <a:t>歳が</a:t>
            </a:r>
            <a:r>
              <a:rPr lang="en-US" altLang="ja-JP" sz="2000" dirty="0">
                <a:solidFill>
                  <a:srgbClr val="FF0000"/>
                </a:solidFill>
                <a:latin typeface="+mn-ea"/>
                <a:ea typeface="+mn-ea"/>
              </a:rPr>
              <a:t>1982</a:t>
            </a:r>
            <a:r>
              <a:rPr lang="ja-JP" altLang="en-US" sz="2000" dirty="0">
                <a:solidFill>
                  <a:srgbClr val="FF0000"/>
                </a:solidFill>
                <a:latin typeface="+mn-ea"/>
                <a:ea typeface="+mn-ea"/>
              </a:rPr>
              <a:t>－</a:t>
            </a:r>
            <a:r>
              <a:rPr lang="en-US" altLang="ja-JP" sz="2000" dirty="0">
                <a:solidFill>
                  <a:srgbClr val="FF0000"/>
                </a:solidFill>
                <a:latin typeface="+mn-ea"/>
                <a:ea typeface="+mn-ea"/>
              </a:rPr>
              <a:t>1992</a:t>
            </a:r>
            <a:r>
              <a:rPr lang="ja-JP" altLang="en-US" sz="2000" dirty="0">
                <a:solidFill>
                  <a:srgbClr val="FF0000"/>
                </a:solidFill>
                <a:latin typeface="+mn-ea"/>
                <a:ea typeface="+mn-ea"/>
              </a:rPr>
              <a:t>年まで、かなり高かったのは。なぜ？</a:t>
            </a:r>
            <a:endParaRPr lang="en-US" sz="2000" dirty="0">
              <a:solidFill>
                <a:srgbClr val="FF0000"/>
              </a:solidFill>
              <a:latin typeface="+mn-ea"/>
              <a:ea typeface="+mn-ea"/>
            </a:endParaRPr>
          </a:p>
        </p:txBody>
      </p:sp>
      <p:pic>
        <p:nvPicPr>
          <p:cNvPr id="9" name="コンテンツ プレースホルダー 8">
            <a:extLst>
              <a:ext uri="{FF2B5EF4-FFF2-40B4-BE49-F238E27FC236}">
                <a16:creationId xmlns:a16="http://schemas.microsoft.com/office/drawing/2014/main" id="{D0960C0A-5E30-753D-CF06-BA088084F612}"/>
              </a:ext>
            </a:extLst>
          </p:cNvPr>
          <p:cNvPicPr>
            <a:picLocks noGrp="1" noChangeAspect="1"/>
          </p:cNvPicPr>
          <p:nvPr>
            <p:ph idx="1"/>
          </p:nvPr>
        </p:nvPicPr>
        <p:blipFill>
          <a:blip r:embed="rId2"/>
          <a:stretch>
            <a:fillRect/>
          </a:stretch>
        </p:blipFill>
        <p:spPr>
          <a:xfrm>
            <a:off x="611559" y="1793147"/>
            <a:ext cx="8193971" cy="3332098"/>
          </a:xfrm>
          <a:prstGeom prst="rect">
            <a:avLst/>
          </a:prstGeom>
          <a:solidFill>
            <a:schemeClr val="bg1"/>
          </a:solidFill>
        </p:spPr>
      </p:pic>
    </p:spTree>
    <p:extLst>
      <p:ext uri="{BB962C8B-B14F-4D97-AF65-F5344CB8AC3E}">
        <p14:creationId xmlns:p14="http://schemas.microsoft.com/office/powerpoint/2010/main" val="975455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2B1AF-E3AA-AAE6-2BC5-534401B9DFB2}"/>
              </a:ext>
            </a:extLst>
          </p:cNvPr>
          <p:cNvSpPr>
            <a:spLocks noGrp="1"/>
          </p:cNvSpPr>
          <p:nvPr>
            <p:ph type="title"/>
          </p:nvPr>
        </p:nvSpPr>
        <p:spPr>
          <a:xfrm>
            <a:off x="683568" y="516731"/>
            <a:ext cx="8001000" cy="1216025"/>
          </a:xfrm>
        </p:spPr>
        <p:txBody>
          <a:bodyPr anchor="t" anchorCtr="0"/>
          <a:lstStyle/>
          <a:p>
            <a:r>
              <a:rPr lang="ja-JP" altLang="en-US" dirty="0"/>
              <a:t>結婚についての考え方</a:t>
            </a:r>
            <a:br>
              <a:rPr lang="en-US" altLang="ja-JP" dirty="0"/>
            </a:b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独身者調査</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　～未婚者の結婚・出産に対する考え方～</a:t>
            </a:r>
            <a:endParaRPr lang="en-US" dirty="0"/>
          </a:p>
        </p:txBody>
      </p:sp>
      <p:sp>
        <p:nvSpPr>
          <p:cNvPr id="5" name="テキスト ボックス 4">
            <a:extLst>
              <a:ext uri="{FF2B5EF4-FFF2-40B4-BE49-F238E27FC236}">
                <a16:creationId xmlns:a16="http://schemas.microsoft.com/office/drawing/2014/main" id="{41EA6D62-8056-5FB4-D8D6-1B96D0136C58}"/>
              </a:ext>
            </a:extLst>
          </p:cNvPr>
          <p:cNvSpPr txBox="1"/>
          <p:nvPr/>
        </p:nvSpPr>
        <p:spPr>
          <a:xfrm>
            <a:off x="703494" y="6237312"/>
            <a:ext cx="8001000" cy="646331"/>
          </a:xfrm>
          <a:prstGeom prst="rect">
            <a:avLst/>
          </a:prstGeom>
          <a:noFill/>
        </p:spPr>
        <p:txBody>
          <a:bodyPr wrap="square" rtlCol="0">
            <a:spAutoFit/>
          </a:bodyPr>
          <a:lstStyle/>
          <a:p>
            <a:r>
              <a:rPr lang="ja-JP" altLang="en-US" sz="1800" dirty="0"/>
              <a:t>資料：国立社会保障・人口問題研究所（</a:t>
            </a:r>
            <a:r>
              <a:rPr lang="en-US" altLang="ja-JP" sz="1800" dirty="0"/>
              <a:t>2022</a:t>
            </a:r>
            <a:r>
              <a:rPr lang="ja-JP" altLang="en-US" sz="1800" dirty="0"/>
              <a:t>）第</a:t>
            </a:r>
            <a:r>
              <a:rPr lang="en-US" altLang="ja-JP" sz="1800" dirty="0"/>
              <a:t>16</a:t>
            </a:r>
            <a:r>
              <a:rPr lang="ja-JP" altLang="en-US" sz="1800" dirty="0"/>
              <a:t>回出生動向基本調査（結婚と出産に関する全国調査）</a:t>
            </a:r>
            <a:r>
              <a:rPr lang="en-US" altLang="ja-JP" sz="1800" dirty="0"/>
              <a:t>2021</a:t>
            </a:r>
            <a:r>
              <a:rPr lang="ja-JP" altLang="en-US" sz="1800" dirty="0"/>
              <a:t>年</a:t>
            </a:r>
            <a:r>
              <a:rPr lang="en-US" altLang="ja-JP" sz="1800" dirty="0"/>
              <a:t>6</a:t>
            </a:r>
            <a:r>
              <a:rPr lang="ja-JP" altLang="en-US" sz="1800" dirty="0"/>
              <a:t>月</a:t>
            </a:r>
            <a:endParaRPr lang="en-US" sz="1800" dirty="0"/>
          </a:p>
        </p:txBody>
      </p:sp>
      <p:sp>
        <p:nvSpPr>
          <p:cNvPr id="6" name="テキスト ボックス 5">
            <a:extLst>
              <a:ext uri="{FF2B5EF4-FFF2-40B4-BE49-F238E27FC236}">
                <a16:creationId xmlns:a16="http://schemas.microsoft.com/office/drawing/2014/main" id="{609201C6-75E5-33D0-9552-6D6CA7E83C26}"/>
              </a:ext>
            </a:extLst>
          </p:cNvPr>
          <p:cNvSpPr txBox="1"/>
          <p:nvPr/>
        </p:nvSpPr>
        <p:spPr>
          <a:xfrm>
            <a:off x="611559" y="5207213"/>
            <a:ext cx="8305572" cy="400110"/>
          </a:xfrm>
          <a:prstGeom prst="rect">
            <a:avLst/>
          </a:prstGeom>
          <a:noFill/>
        </p:spPr>
        <p:txBody>
          <a:bodyPr wrap="square" rtlCol="0">
            <a:spAutoFit/>
          </a:bodyPr>
          <a:lstStyle/>
          <a:p>
            <a:endParaRPr lang="en-US" sz="2000" dirty="0">
              <a:solidFill>
                <a:srgbClr val="FF0000"/>
              </a:solidFill>
              <a:latin typeface="+mn-ea"/>
              <a:ea typeface="+mn-ea"/>
            </a:endParaRPr>
          </a:p>
        </p:txBody>
      </p:sp>
      <p:sp>
        <p:nvSpPr>
          <p:cNvPr id="3" name="テキスト ボックス 2">
            <a:extLst>
              <a:ext uri="{FF2B5EF4-FFF2-40B4-BE49-F238E27FC236}">
                <a16:creationId xmlns:a16="http://schemas.microsoft.com/office/drawing/2014/main" id="{85DCECFE-E11D-F1A1-E227-AF5553DB800B}"/>
              </a:ext>
            </a:extLst>
          </p:cNvPr>
          <p:cNvSpPr txBox="1"/>
          <p:nvPr/>
        </p:nvSpPr>
        <p:spPr>
          <a:xfrm>
            <a:off x="6263548" y="2875330"/>
            <a:ext cx="2552019" cy="3046988"/>
          </a:xfrm>
          <a:prstGeom prst="rect">
            <a:avLst/>
          </a:prstGeom>
          <a:noFill/>
        </p:spPr>
        <p:txBody>
          <a:bodyPr wrap="square" rtlCol="0">
            <a:spAutoFit/>
          </a:bodyPr>
          <a:lstStyle/>
          <a:p>
            <a:r>
              <a:rPr lang="ja-JP" altLang="en-US" dirty="0"/>
              <a:t>・</a:t>
            </a:r>
            <a:r>
              <a:rPr lang="en-US" altLang="ja-JP" dirty="0"/>
              <a:t>1987</a:t>
            </a:r>
            <a:r>
              <a:rPr lang="ja-JP" altLang="en-US" dirty="0"/>
              <a:t>年①「ある程度の年齢までには」＞②「理想の相手が見つかるまで」</a:t>
            </a:r>
            <a:endParaRPr lang="en-US" altLang="ja-JP" dirty="0"/>
          </a:p>
          <a:p>
            <a:r>
              <a:rPr lang="ja-JP" altLang="en-US" dirty="0">
                <a:solidFill>
                  <a:srgbClr val="FF0000"/>
                </a:solidFill>
              </a:rPr>
              <a:t>・</a:t>
            </a:r>
            <a:r>
              <a:rPr lang="en-US" altLang="ja-JP" dirty="0">
                <a:solidFill>
                  <a:srgbClr val="FF0000"/>
                </a:solidFill>
              </a:rPr>
              <a:t>2021</a:t>
            </a:r>
            <a:r>
              <a:rPr lang="ja-JP" altLang="en-US" dirty="0">
                <a:solidFill>
                  <a:srgbClr val="FF0000"/>
                </a:solidFill>
              </a:rPr>
              <a:t>年①≒②となり、女性では①＜②と逆転した！</a:t>
            </a:r>
            <a:endParaRPr lang="en-US" dirty="0">
              <a:solidFill>
                <a:srgbClr val="FF0000"/>
              </a:solidFill>
            </a:endParaRPr>
          </a:p>
        </p:txBody>
      </p:sp>
      <p:sp>
        <p:nvSpPr>
          <p:cNvPr id="4" name="テキスト ボックス 3">
            <a:extLst>
              <a:ext uri="{FF2B5EF4-FFF2-40B4-BE49-F238E27FC236}">
                <a16:creationId xmlns:a16="http://schemas.microsoft.com/office/drawing/2014/main" id="{BEFAA046-DC69-5FA8-04F4-4D10E544FB6A}"/>
              </a:ext>
            </a:extLst>
          </p:cNvPr>
          <p:cNvSpPr txBox="1"/>
          <p:nvPr/>
        </p:nvSpPr>
        <p:spPr>
          <a:xfrm>
            <a:off x="748258" y="1852260"/>
            <a:ext cx="6912768" cy="472492"/>
          </a:xfrm>
          <a:prstGeom prst="rect">
            <a:avLst/>
          </a:prstGeom>
          <a:noFill/>
        </p:spPr>
        <p:txBody>
          <a:bodyPr wrap="square" rtlCol="0">
            <a:spAutoFit/>
          </a:bodyPr>
          <a:lstStyle/>
          <a:p>
            <a:r>
              <a:rPr lang="ja-JP" altLang="en-US" dirty="0">
                <a:solidFill>
                  <a:srgbClr val="FF0000"/>
                </a:solidFill>
              </a:rPr>
              <a:t>いつかは結婚するという人の「いつかは」の意味？</a:t>
            </a:r>
            <a:endParaRPr lang="en-US" dirty="0">
              <a:solidFill>
                <a:srgbClr val="FF0000"/>
              </a:solidFill>
            </a:endParaRPr>
          </a:p>
        </p:txBody>
      </p:sp>
      <p:pic>
        <p:nvPicPr>
          <p:cNvPr id="17" name="コンテンツ プレースホルダー 16">
            <a:extLst>
              <a:ext uri="{FF2B5EF4-FFF2-40B4-BE49-F238E27FC236}">
                <a16:creationId xmlns:a16="http://schemas.microsoft.com/office/drawing/2014/main" id="{8A4B25AA-A4FC-2E05-9131-5E3B8D9A87EF}"/>
              </a:ext>
            </a:extLst>
          </p:cNvPr>
          <p:cNvPicPr>
            <a:picLocks noGrp="1" noChangeAspect="1"/>
          </p:cNvPicPr>
          <p:nvPr>
            <p:ph idx="1"/>
          </p:nvPr>
        </p:nvPicPr>
        <p:blipFill>
          <a:blip r:embed="rId2"/>
          <a:stretch>
            <a:fillRect/>
          </a:stretch>
        </p:blipFill>
        <p:spPr>
          <a:xfrm>
            <a:off x="665784" y="2444256"/>
            <a:ext cx="5481464" cy="3444545"/>
          </a:xfrm>
          <a:prstGeom prst="rect">
            <a:avLst/>
          </a:prstGeom>
        </p:spPr>
      </p:pic>
    </p:spTree>
    <p:extLst>
      <p:ext uri="{BB962C8B-B14F-4D97-AF65-F5344CB8AC3E}">
        <p14:creationId xmlns:p14="http://schemas.microsoft.com/office/powerpoint/2010/main" val="3124967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2B1AF-E3AA-AAE6-2BC5-534401B9DFB2}"/>
              </a:ext>
            </a:extLst>
          </p:cNvPr>
          <p:cNvSpPr>
            <a:spLocks noGrp="1"/>
          </p:cNvSpPr>
          <p:nvPr>
            <p:ph type="title"/>
          </p:nvPr>
        </p:nvSpPr>
        <p:spPr>
          <a:xfrm>
            <a:off x="683568" y="516731"/>
            <a:ext cx="8001000" cy="1216025"/>
          </a:xfrm>
        </p:spPr>
        <p:txBody>
          <a:bodyPr anchor="t" anchorCtr="0"/>
          <a:lstStyle/>
          <a:p>
            <a:r>
              <a:rPr lang="ja-JP" altLang="en-US" dirty="0"/>
              <a:t>結婚についての考え方</a:t>
            </a:r>
            <a:br>
              <a:rPr lang="en-US" altLang="ja-JP" dirty="0"/>
            </a:b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独身者調査</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　～未婚者の結婚・出産に対する考え方～</a:t>
            </a:r>
            <a:endParaRPr lang="en-US" dirty="0"/>
          </a:p>
        </p:txBody>
      </p:sp>
      <p:sp>
        <p:nvSpPr>
          <p:cNvPr id="5" name="テキスト ボックス 4">
            <a:extLst>
              <a:ext uri="{FF2B5EF4-FFF2-40B4-BE49-F238E27FC236}">
                <a16:creationId xmlns:a16="http://schemas.microsoft.com/office/drawing/2014/main" id="{41EA6D62-8056-5FB4-D8D6-1B96D0136C58}"/>
              </a:ext>
            </a:extLst>
          </p:cNvPr>
          <p:cNvSpPr txBox="1"/>
          <p:nvPr/>
        </p:nvSpPr>
        <p:spPr>
          <a:xfrm>
            <a:off x="703494" y="6237312"/>
            <a:ext cx="8001000" cy="646331"/>
          </a:xfrm>
          <a:prstGeom prst="rect">
            <a:avLst/>
          </a:prstGeom>
          <a:noFill/>
        </p:spPr>
        <p:txBody>
          <a:bodyPr wrap="square" rtlCol="0">
            <a:spAutoFit/>
          </a:bodyPr>
          <a:lstStyle/>
          <a:p>
            <a:r>
              <a:rPr lang="ja-JP" altLang="en-US" sz="1800" dirty="0"/>
              <a:t>資料：国立社会保障・人口問題研究所（</a:t>
            </a:r>
            <a:r>
              <a:rPr lang="en-US" altLang="ja-JP" sz="1800" dirty="0"/>
              <a:t>2022</a:t>
            </a:r>
            <a:r>
              <a:rPr lang="ja-JP" altLang="en-US" sz="1800" dirty="0"/>
              <a:t>）第</a:t>
            </a:r>
            <a:r>
              <a:rPr lang="en-US" altLang="ja-JP" sz="1800" dirty="0"/>
              <a:t>16</a:t>
            </a:r>
            <a:r>
              <a:rPr lang="ja-JP" altLang="en-US" sz="1800" dirty="0"/>
              <a:t>回出生動向基本調査（結婚と出産に関する全国調査）</a:t>
            </a:r>
            <a:r>
              <a:rPr lang="en-US" altLang="ja-JP" sz="1800" dirty="0"/>
              <a:t>2021</a:t>
            </a:r>
            <a:r>
              <a:rPr lang="ja-JP" altLang="en-US" sz="1800" dirty="0"/>
              <a:t>年</a:t>
            </a:r>
            <a:r>
              <a:rPr lang="en-US" altLang="ja-JP" sz="1800" dirty="0"/>
              <a:t>6</a:t>
            </a:r>
            <a:r>
              <a:rPr lang="ja-JP" altLang="en-US" sz="1800" dirty="0"/>
              <a:t>月</a:t>
            </a:r>
            <a:endParaRPr lang="en-US" sz="1800" dirty="0"/>
          </a:p>
        </p:txBody>
      </p:sp>
      <p:sp>
        <p:nvSpPr>
          <p:cNvPr id="6" name="テキスト ボックス 5">
            <a:extLst>
              <a:ext uri="{FF2B5EF4-FFF2-40B4-BE49-F238E27FC236}">
                <a16:creationId xmlns:a16="http://schemas.microsoft.com/office/drawing/2014/main" id="{609201C6-75E5-33D0-9552-6D6CA7E83C26}"/>
              </a:ext>
            </a:extLst>
          </p:cNvPr>
          <p:cNvSpPr txBox="1"/>
          <p:nvPr/>
        </p:nvSpPr>
        <p:spPr>
          <a:xfrm>
            <a:off x="611559" y="5207213"/>
            <a:ext cx="8305572" cy="400110"/>
          </a:xfrm>
          <a:prstGeom prst="rect">
            <a:avLst/>
          </a:prstGeom>
          <a:noFill/>
        </p:spPr>
        <p:txBody>
          <a:bodyPr wrap="square" rtlCol="0">
            <a:spAutoFit/>
          </a:bodyPr>
          <a:lstStyle/>
          <a:p>
            <a:endParaRPr lang="en-US" sz="2000" dirty="0">
              <a:solidFill>
                <a:srgbClr val="FF0000"/>
              </a:solidFill>
              <a:latin typeface="+mn-ea"/>
              <a:ea typeface="+mn-ea"/>
            </a:endParaRPr>
          </a:p>
        </p:txBody>
      </p:sp>
      <p:sp>
        <p:nvSpPr>
          <p:cNvPr id="4" name="テキスト ボックス 3">
            <a:extLst>
              <a:ext uri="{FF2B5EF4-FFF2-40B4-BE49-F238E27FC236}">
                <a16:creationId xmlns:a16="http://schemas.microsoft.com/office/drawing/2014/main" id="{BEFAA046-DC69-5FA8-04F4-4D10E544FB6A}"/>
              </a:ext>
            </a:extLst>
          </p:cNvPr>
          <p:cNvSpPr txBox="1"/>
          <p:nvPr/>
        </p:nvSpPr>
        <p:spPr>
          <a:xfrm>
            <a:off x="827584" y="1811504"/>
            <a:ext cx="6912768" cy="472492"/>
          </a:xfrm>
          <a:prstGeom prst="rect">
            <a:avLst/>
          </a:prstGeom>
          <a:noFill/>
        </p:spPr>
        <p:txBody>
          <a:bodyPr wrap="square" rtlCol="0">
            <a:spAutoFit/>
          </a:bodyPr>
          <a:lstStyle/>
          <a:p>
            <a:r>
              <a:rPr lang="ja-JP" altLang="en-US" dirty="0">
                <a:solidFill>
                  <a:srgbClr val="FF0000"/>
                </a:solidFill>
              </a:rPr>
              <a:t>結婚のメリットは？（結婚には利点があるとした人）</a:t>
            </a:r>
            <a:endParaRPr lang="en-US" dirty="0">
              <a:solidFill>
                <a:srgbClr val="FF0000"/>
              </a:solidFill>
            </a:endParaRPr>
          </a:p>
        </p:txBody>
      </p:sp>
      <p:pic>
        <p:nvPicPr>
          <p:cNvPr id="14" name="コンテンツ プレースホルダー 13">
            <a:extLst>
              <a:ext uri="{FF2B5EF4-FFF2-40B4-BE49-F238E27FC236}">
                <a16:creationId xmlns:a16="http://schemas.microsoft.com/office/drawing/2014/main" id="{02253A56-874F-4694-DC69-600620F7EEC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5259" y="2362744"/>
            <a:ext cx="8001000" cy="3436294"/>
          </a:xfrm>
          <a:prstGeom prst="rect">
            <a:avLst/>
          </a:prstGeom>
          <a:noFill/>
          <a:ln>
            <a:noFill/>
          </a:ln>
        </p:spPr>
      </p:pic>
    </p:spTree>
    <p:extLst>
      <p:ext uri="{BB962C8B-B14F-4D97-AF65-F5344CB8AC3E}">
        <p14:creationId xmlns:p14="http://schemas.microsoft.com/office/powerpoint/2010/main" val="848677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2B1AF-E3AA-AAE6-2BC5-534401B9DFB2}"/>
              </a:ext>
            </a:extLst>
          </p:cNvPr>
          <p:cNvSpPr>
            <a:spLocks noGrp="1"/>
          </p:cNvSpPr>
          <p:nvPr>
            <p:ph type="title"/>
          </p:nvPr>
        </p:nvSpPr>
        <p:spPr>
          <a:xfrm>
            <a:off x="611559" y="171360"/>
            <a:ext cx="7848872" cy="896045"/>
          </a:xfrm>
        </p:spPr>
        <p:txBody>
          <a:bodyPr anchor="t" anchorCtr="0"/>
          <a:lstStyle/>
          <a:p>
            <a:r>
              <a:rPr lang="ja-JP" altLang="en-US" dirty="0"/>
              <a:t>結婚についての考え方　</a:t>
            </a:r>
            <a:br>
              <a:rPr lang="en-US" altLang="ja-JP" dirty="0"/>
            </a:b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独身者調査</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　～未婚者の結婚・出産に対する考え方～</a:t>
            </a:r>
            <a:b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br>
            <a:endParaRPr lang="en-US" dirty="0"/>
          </a:p>
        </p:txBody>
      </p:sp>
      <p:sp>
        <p:nvSpPr>
          <p:cNvPr id="5" name="テキスト ボックス 4">
            <a:extLst>
              <a:ext uri="{FF2B5EF4-FFF2-40B4-BE49-F238E27FC236}">
                <a16:creationId xmlns:a16="http://schemas.microsoft.com/office/drawing/2014/main" id="{41EA6D62-8056-5FB4-D8D6-1B96D0136C58}"/>
              </a:ext>
            </a:extLst>
          </p:cNvPr>
          <p:cNvSpPr txBox="1"/>
          <p:nvPr/>
        </p:nvSpPr>
        <p:spPr>
          <a:xfrm>
            <a:off x="703494" y="6237312"/>
            <a:ext cx="8001000" cy="646331"/>
          </a:xfrm>
          <a:prstGeom prst="rect">
            <a:avLst/>
          </a:prstGeom>
          <a:noFill/>
        </p:spPr>
        <p:txBody>
          <a:bodyPr wrap="square" rtlCol="0">
            <a:spAutoFit/>
          </a:bodyPr>
          <a:lstStyle/>
          <a:p>
            <a:r>
              <a:rPr lang="ja-JP" altLang="en-US" sz="1800" dirty="0"/>
              <a:t>資料：国立社会保障・人口問題研究所（</a:t>
            </a:r>
            <a:r>
              <a:rPr lang="en-US" altLang="ja-JP" sz="1800" dirty="0"/>
              <a:t>2022</a:t>
            </a:r>
            <a:r>
              <a:rPr lang="ja-JP" altLang="en-US" sz="1800" dirty="0"/>
              <a:t>）第</a:t>
            </a:r>
            <a:r>
              <a:rPr lang="en-US" altLang="ja-JP" sz="1800" dirty="0"/>
              <a:t>16</a:t>
            </a:r>
            <a:r>
              <a:rPr lang="ja-JP" altLang="en-US" sz="1800" dirty="0"/>
              <a:t>回出生動向基本調査（結婚と出産に関する全国調査）</a:t>
            </a:r>
            <a:r>
              <a:rPr lang="en-US" altLang="ja-JP" sz="1800" dirty="0"/>
              <a:t>2021</a:t>
            </a:r>
            <a:r>
              <a:rPr lang="ja-JP" altLang="en-US" sz="1800" dirty="0"/>
              <a:t>年</a:t>
            </a:r>
            <a:r>
              <a:rPr lang="en-US" altLang="ja-JP" sz="1800" dirty="0"/>
              <a:t>6</a:t>
            </a:r>
            <a:r>
              <a:rPr lang="ja-JP" altLang="en-US" sz="1800" dirty="0"/>
              <a:t>月</a:t>
            </a:r>
            <a:endParaRPr lang="en-US" sz="1800" dirty="0"/>
          </a:p>
        </p:txBody>
      </p:sp>
      <p:sp>
        <p:nvSpPr>
          <p:cNvPr id="6" name="テキスト ボックス 5">
            <a:extLst>
              <a:ext uri="{FF2B5EF4-FFF2-40B4-BE49-F238E27FC236}">
                <a16:creationId xmlns:a16="http://schemas.microsoft.com/office/drawing/2014/main" id="{609201C6-75E5-33D0-9552-6D6CA7E83C26}"/>
              </a:ext>
            </a:extLst>
          </p:cNvPr>
          <p:cNvSpPr txBox="1"/>
          <p:nvPr/>
        </p:nvSpPr>
        <p:spPr>
          <a:xfrm>
            <a:off x="611559" y="5207213"/>
            <a:ext cx="8305572" cy="400110"/>
          </a:xfrm>
          <a:prstGeom prst="rect">
            <a:avLst/>
          </a:prstGeom>
          <a:noFill/>
        </p:spPr>
        <p:txBody>
          <a:bodyPr wrap="square" rtlCol="0">
            <a:spAutoFit/>
          </a:bodyPr>
          <a:lstStyle/>
          <a:p>
            <a:endParaRPr lang="en-US" sz="2000" dirty="0">
              <a:solidFill>
                <a:srgbClr val="FF0000"/>
              </a:solidFill>
              <a:latin typeface="+mn-ea"/>
              <a:ea typeface="+mn-ea"/>
            </a:endParaRPr>
          </a:p>
        </p:txBody>
      </p:sp>
      <p:pic>
        <p:nvPicPr>
          <p:cNvPr id="9" name="コンテンツ プレースホルダー 8" descr="タイムライン&#10;&#10;自動的に生成された説明">
            <a:extLst>
              <a:ext uri="{FF2B5EF4-FFF2-40B4-BE49-F238E27FC236}">
                <a16:creationId xmlns:a16="http://schemas.microsoft.com/office/drawing/2014/main" id="{D272F4D5-EFA7-9E8B-E1B5-4CEA94D72273}"/>
              </a:ext>
            </a:extLst>
          </p:cNvPr>
          <p:cNvPicPr>
            <a:picLocks noGrp="1" noChangeAspect="1"/>
          </p:cNvPicPr>
          <p:nvPr>
            <p:ph idx="1"/>
          </p:nvPr>
        </p:nvPicPr>
        <p:blipFill>
          <a:blip r:embed="rId2"/>
          <a:stretch>
            <a:fillRect/>
          </a:stretch>
        </p:blipFill>
        <p:spPr>
          <a:xfrm>
            <a:off x="391322" y="1282670"/>
            <a:ext cx="5764853" cy="4900125"/>
          </a:xfrm>
        </p:spPr>
      </p:pic>
      <p:sp>
        <p:nvSpPr>
          <p:cNvPr id="10" name="テキスト ボックス 9">
            <a:extLst>
              <a:ext uri="{FF2B5EF4-FFF2-40B4-BE49-F238E27FC236}">
                <a16:creationId xmlns:a16="http://schemas.microsoft.com/office/drawing/2014/main" id="{C3FCDD8E-EF51-A35E-2457-276CF7BA172C}"/>
              </a:ext>
            </a:extLst>
          </p:cNvPr>
          <p:cNvSpPr txBox="1"/>
          <p:nvPr/>
        </p:nvSpPr>
        <p:spPr>
          <a:xfrm>
            <a:off x="6156176" y="1830422"/>
            <a:ext cx="2880320" cy="3693319"/>
          </a:xfrm>
          <a:prstGeom prst="rect">
            <a:avLst/>
          </a:prstGeom>
          <a:noFill/>
        </p:spPr>
        <p:txBody>
          <a:bodyPr wrap="square" rtlCol="0">
            <a:spAutoFit/>
          </a:bodyPr>
          <a:lstStyle/>
          <a:p>
            <a:pPr algn="l"/>
            <a:r>
              <a:rPr lang="ja-JP" altLang="en-US" sz="1800" b="0" i="0" u="none" strike="noStrike" baseline="0" dirty="0">
                <a:latin typeface="RyuminPr6N-Light"/>
              </a:rPr>
              <a:t>第</a:t>
            </a:r>
            <a:r>
              <a:rPr lang="en-US" altLang="ja-JP" sz="1800" b="0" i="0" u="none" strike="noStrike" baseline="0" dirty="0">
                <a:latin typeface="RyuminPr6N-Light"/>
              </a:rPr>
              <a:t>9 </a:t>
            </a:r>
            <a:r>
              <a:rPr lang="ja-JP" altLang="en-US" sz="1800" b="0" i="0" u="none" strike="noStrike" baseline="0" dirty="0">
                <a:latin typeface="RyuminPr6N-Light"/>
              </a:rPr>
              <a:t>回（</a:t>
            </a:r>
            <a:r>
              <a:rPr lang="en-US" altLang="ja-JP" sz="1800" b="0" i="0" u="none" strike="noStrike" baseline="0" dirty="0">
                <a:latin typeface="RyuminPr6N-Light"/>
              </a:rPr>
              <a:t>1987 </a:t>
            </a:r>
            <a:r>
              <a:rPr lang="ja-JP" altLang="en-US" sz="1800" b="0" i="0" u="none" strike="noStrike" baseline="0" dirty="0">
                <a:latin typeface="RyuminPr6N-Light"/>
              </a:rPr>
              <a:t>年）調査からほぼ一貫して増加していた</a:t>
            </a:r>
          </a:p>
          <a:p>
            <a:pPr algn="l"/>
            <a:r>
              <a:rPr lang="ja-JP" altLang="en-US" sz="1800" b="0" i="0" u="none" strike="noStrike" baseline="0" dirty="0">
                <a:latin typeface="RyuminPr6N-Light"/>
              </a:rPr>
              <a:t>「自分の子どもや家族をもてる」が減少に転じ、女性では</a:t>
            </a:r>
            <a:r>
              <a:rPr lang="en-US" altLang="ja-JP" sz="1800" b="0" i="0" u="none" strike="noStrike" baseline="0" dirty="0">
                <a:latin typeface="RyuminPr6N-Light"/>
              </a:rPr>
              <a:t>39.4%</a:t>
            </a:r>
            <a:r>
              <a:rPr lang="ja-JP" altLang="en-US" sz="1800" b="0" i="0" u="none" strike="noStrike" baseline="0" dirty="0">
                <a:latin typeface="RyuminPr6N-Light"/>
              </a:rPr>
              <a:t>となった。</a:t>
            </a:r>
            <a:endParaRPr lang="en-US" altLang="ja-JP" sz="1800" b="0" i="0" u="none" strike="noStrike" baseline="0" dirty="0">
              <a:latin typeface="RyuminPr6N-Light"/>
            </a:endParaRPr>
          </a:p>
          <a:p>
            <a:pPr algn="l"/>
            <a:r>
              <a:rPr lang="ja-JP" altLang="en-US" sz="1800" b="0" i="0" u="none" strike="noStrike" baseline="0" dirty="0">
                <a:latin typeface="RyuminPr6N-Light"/>
              </a:rPr>
              <a:t>男性では「精神的な安らぎの場が得られる」を挙げる人が微増して</a:t>
            </a:r>
            <a:r>
              <a:rPr lang="en-US" altLang="ja-JP" sz="1800" b="0" i="0" u="none" strike="noStrike" baseline="0" dirty="0">
                <a:latin typeface="RyuminPr6N-Light"/>
              </a:rPr>
              <a:t>33.8%</a:t>
            </a:r>
            <a:r>
              <a:rPr lang="ja-JP" altLang="en-US" sz="1800" b="0" i="0" u="none" strike="noStrike" baseline="0" dirty="0">
                <a:latin typeface="RyuminPr6N-Light"/>
              </a:rPr>
              <a:t>、「自分の子どもや家族をもてる」の</a:t>
            </a:r>
            <a:r>
              <a:rPr lang="en-US" altLang="ja-JP" sz="1800" b="0" i="0" u="none" strike="noStrike" baseline="0" dirty="0">
                <a:latin typeface="RyuminPr6N-Light"/>
              </a:rPr>
              <a:t>31.1%</a:t>
            </a:r>
            <a:r>
              <a:rPr lang="ja-JP" altLang="en-US" sz="1800" b="0" i="0" u="none" strike="noStrike" baseline="0" dirty="0">
                <a:latin typeface="RyuminPr6N-Light"/>
              </a:rPr>
              <a:t>を上回った。「経済的に余裕がもてる」を挙げる人は、前回に続き、男女とも微増した。</a:t>
            </a:r>
            <a:endParaRPr lang="en-US" dirty="0"/>
          </a:p>
        </p:txBody>
      </p:sp>
      <p:sp>
        <p:nvSpPr>
          <p:cNvPr id="11" name="テキスト ボックス 10">
            <a:extLst>
              <a:ext uri="{FF2B5EF4-FFF2-40B4-BE49-F238E27FC236}">
                <a16:creationId xmlns:a16="http://schemas.microsoft.com/office/drawing/2014/main" id="{FACFCED5-ACB1-335C-D22D-985DEEE6F790}"/>
              </a:ext>
            </a:extLst>
          </p:cNvPr>
          <p:cNvSpPr txBox="1"/>
          <p:nvPr/>
        </p:nvSpPr>
        <p:spPr>
          <a:xfrm>
            <a:off x="6311864" y="1200433"/>
            <a:ext cx="2440814" cy="465614"/>
          </a:xfrm>
          <a:prstGeom prst="rect">
            <a:avLst/>
          </a:prstGeom>
          <a:noFill/>
        </p:spPr>
        <p:txBody>
          <a:bodyPr wrap="square" rtlCol="0">
            <a:spAutoFit/>
          </a:bodyPr>
          <a:lstStyle/>
          <a:p>
            <a:r>
              <a:rPr lang="ja-JP" altLang="en-US" dirty="0">
                <a:solidFill>
                  <a:srgbClr val="FF0000"/>
                </a:solidFill>
              </a:rPr>
              <a:t>結婚のメリット</a:t>
            </a:r>
            <a:endParaRPr lang="en-US" dirty="0">
              <a:solidFill>
                <a:srgbClr val="FF0000"/>
              </a:solidFill>
            </a:endParaRPr>
          </a:p>
        </p:txBody>
      </p:sp>
    </p:spTree>
    <p:extLst>
      <p:ext uri="{BB962C8B-B14F-4D97-AF65-F5344CB8AC3E}">
        <p14:creationId xmlns:p14="http://schemas.microsoft.com/office/powerpoint/2010/main" val="668455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2B1AF-E3AA-AAE6-2BC5-534401B9DFB2}"/>
              </a:ext>
            </a:extLst>
          </p:cNvPr>
          <p:cNvSpPr>
            <a:spLocks noGrp="1"/>
          </p:cNvSpPr>
          <p:nvPr>
            <p:ph type="title"/>
          </p:nvPr>
        </p:nvSpPr>
        <p:spPr>
          <a:xfrm>
            <a:off x="611559" y="171360"/>
            <a:ext cx="7848872" cy="896045"/>
          </a:xfrm>
        </p:spPr>
        <p:txBody>
          <a:bodyPr anchor="t" anchorCtr="0"/>
          <a:lstStyle/>
          <a:p>
            <a:r>
              <a:rPr lang="ja-JP" altLang="en-US" dirty="0"/>
              <a:t>結婚についての考え方　</a:t>
            </a:r>
            <a:br>
              <a:rPr lang="en-US" altLang="ja-JP" dirty="0"/>
            </a:b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独身者調査</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　～未婚者の結婚・出産に対する考え方～</a:t>
            </a:r>
            <a:b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br>
            <a:endParaRPr lang="en-US" dirty="0"/>
          </a:p>
        </p:txBody>
      </p:sp>
      <p:sp>
        <p:nvSpPr>
          <p:cNvPr id="5" name="テキスト ボックス 4">
            <a:extLst>
              <a:ext uri="{FF2B5EF4-FFF2-40B4-BE49-F238E27FC236}">
                <a16:creationId xmlns:a16="http://schemas.microsoft.com/office/drawing/2014/main" id="{41EA6D62-8056-5FB4-D8D6-1B96D0136C58}"/>
              </a:ext>
            </a:extLst>
          </p:cNvPr>
          <p:cNvSpPr txBox="1"/>
          <p:nvPr/>
        </p:nvSpPr>
        <p:spPr>
          <a:xfrm>
            <a:off x="703494" y="6237312"/>
            <a:ext cx="8001000" cy="646331"/>
          </a:xfrm>
          <a:prstGeom prst="rect">
            <a:avLst/>
          </a:prstGeom>
          <a:noFill/>
        </p:spPr>
        <p:txBody>
          <a:bodyPr wrap="square" rtlCol="0">
            <a:spAutoFit/>
          </a:bodyPr>
          <a:lstStyle/>
          <a:p>
            <a:r>
              <a:rPr lang="ja-JP" altLang="en-US" sz="1800" dirty="0"/>
              <a:t>資料：国立社会保障・人口問題研究所（</a:t>
            </a:r>
            <a:r>
              <a:rPr lang="en-US" altLang="ja-JP" sz="1800" dirty="0"/>
              <a:t>2022</a:t>
            </a:r>
            <a:r>
              <a:rPr lang="ja-JP" altLang="en-US" sz="1800" dirty="0"/>
              <a:t>）第</a:t>
            </a:r>
            <a:r>
              <a:rPr lang="en-US" altLang="ja-JP" sz="1800" dirty="0"/>
              <a:t>16</a:t>
            </a:r>
            <a:r>
              <a:rPr lang="ja-JP" altLang="en-US" sz="1800" dirty="0"/>
              <a:t>回出生動向基本調査（結婚と出産に関する全国調査）</a:t>
            </a:r>
            <a:r>
              <a:rPr lang="en-US" altLang="ja-JP" sz="1800" dirty="0"/>
              <a:t>2021</a:t>
            </a:r>
            <a:r>
              <a:rPr lang="ja-JP" altLang="en-US" sz="1800" dirty="0"/>
              <a:t>年</a:t>
            </a:r>
            <a:r>
              <a:rPr lang="en-US" altLang="ja-JP" sz="1800" dirty="0"/>
              <a:t>6</a:t>
            </a:r>
            <a:r>
              <a:rPr lang="ja-JP" altLang="en-US" sz="1800" dirty="0"/>
              <a:t>月</a:t>
            </a:r>
            <a:endParaRPr lang="en-US" sz="1800" dirty="0"/>
          </a:p>
        </p:txBody>
      </p:sp>
      <p:sp>
        <p:nvSpPr>
          <p:cNvPr id="6" name="テキスト ボックス 5">
            <a:extLst>
              <a:ext uri="{FF2B5EF4-FFF2-40B4-BE49-F238E27FC236}">
                <a16:creationId xmlns:a16="http://schemas.microsoft.com/office/drawing/2014/main" id="{609201C6-75E5-33D0-9552-6D6CA7E83C26}"/>
              </a:ext>
            </a:extLst>
          </p:cNvPr>
          <p:cNvSpPr txBox="1"/>
          <p:nvPr/>
        </p:nvSpPr>
        <p:spPr>
          <a:xfrm>
            <a:off x="611559" y="5207213"/>
            <a:ext cx="8305572" cy="400110"/>
          </a:xfrm>
          <a:prstGeom prst="rect">
            <a:avLst/>
          </a:prstGeom>
          <a:noFill/>
        </p:spPr>
        <p:txBody>
          <a:bodyPr wrap="square" rtlCol="0">
            <a:spAutoFit/>
          </a:bodyPr>
          <a:lstStyle/>
          <a:p>
            <a:endParaRPr lang="en-US" sz="2000" dirty="0">
              <a:solidFill>
                <a:srgbClr val="FF0000"/>
              </a:solidFill>
              <a:latin typeface="+mn-ea"/>
              <a:ea typeface="+mn-ea"/>
            </a:endParaRPr>
          </a:p>
        </p:txBody>
      </p:sp>
      <p:sp>
        <p:nvSpPr>
          <p:cNvPr id="10" name="テキスト ボックス 9">
            <a:extLst>
              <a:ext uri="{FF2B5EF4-FFF2-40B4-BE49-F238E27FC236}">
                <a16:creationId xmlns:a16="http://schemas.microsoft.com/office/drawing/2014/main" id="{C3FCDD8E-EF51-A35E-2457-276CF7BA172C}"/>
              </a:ext>
            </a:extLst>
          </p:cNvPr>
          <p:cNvSpPr txBox="1"/>
          <p:nvPr/>
        </p:nvSpPr>
        <p:spPr>
          <a:xfrm>
            <a:off x="5940151" y="1748193"/>
            <a:ext cx="2520280" cy="3693319"/>
          </a:xfrm>
          <a:prstGeom prst="rect">
            <a:avLst/>
          </a:prstGeom>
          <a:noFill/>
        </p:spPr>
        <p:txBody>
          <a:bodyPr wrap="square" rtlCol="0">
            <a:spAutoFit/>
          </a:bodyPr>
          <a:lstStyle/>
          <a:p>
            <a:pPr algn="l"/>
            <a:r>
              <a:rPr lang="ja-JP" altLang="en-US" sz="1800" b="0" i="0" u="none" strike="noStrike" baseline="0" dirty="0">
                <a:latin typeface="RyuminPr6N-Light"/>
              </a:rPr>
              <a:t>第</a:t>
            </a:r>
            <a:r>
              <a:rPr lang="en-US" altLang="ja-JP" sz="1800" b="0" i="0" u="none" strike="noStrike" baseline="0" dirty="0">
                <a:latin typeface="RyuminPr6N-Light"/>
              </a:rPr>
              <a:t>9 </a:t>
            </a:r>
            <a:r>
              <a:rPr lang="ja-JP" altLang="en-US" sz="1800" b="0" i="0" u="none" strike="noStrike" baseline="0" dirty="0">
                <a:latin typeface="RyuminPr6N-Light"/>
              </a:rPr>
              <a:t>回（</a:t>
            </a:r>
            <a:r>
              <a:rPr lang="en-US" altLang="ja-JP" sz="1800" b="0" i="0" u="none" strike="noStrike" baseline="0" dirty="0">
                <a:latin typeface="RyuminPr6N-Light"/>
              </a:rPr>
              <a:t>1987 </a:t>
            </a:r>
            <a:r>
              <a:rPr lang="ja-JP" altLang="en-US" sz="1800" b="0" i="0" u="none" strike="noStrike" baseline="0" dirty="0">
                <a:latin typeface="RyuminPr6N-Light"/>
              </a:rPr>
              <a:t>年）調査以来、最多の</a:t>
            </a:r>
          </a:p>
          <a:p>
            <a:pPr algn="l"/>
            <a:r>
              <a:rPr lang="ja-JP" altLang="en-US" sz="1800" b="0" i="0" u="none" strike="noStrike" baseline="0" dirty="0">
                <a:solidFill>
                  <a:srgbClr val="FF0000"/>
                </a:solidFill>
                <a:latin typeface="RyuminPr6N-Light"/>
              </a:rPr>
              <a:t>「行動や生き方が自由」</a:t>
            </a:r>
            <a:endParaRPr lang="en-US" altLang="ja-JP" sz="1800" b="0" i="0" u="none" strike="noStrike" baseline="0" dirty="0">
              <a:solidFill>
                <a:srgbClr val="FF0000"/>
              </a:solidFill>
              <a:latin typeface="RyuminPr6N-Light"/>
            </a:endParaRPr>
          </a:p>
          <a:p>
            <a:pPr algn="l"/>
            <a:r>
              <a:rPr lang="ja-JP" altLang="en-US" sz="1800" b="0" i="0" u="none" strike="noStrike" baseline="0" dirty="0">
                <a:solidFill>
                  <a:srgbClr val="FF0000"/>
                </a:solidFill>
                <a:latin typeface="RyuminPr6N-Light"/>
              </a:rPr>
              <a:t>さらに微増し、男性で</a:t>
            </a:r>
            <a:r>
              <a:rPr lang="en-US" altLang="ja-JP" sz="1800" b="0" i="0" u="none" strike="noStrike" baseline="0" dirty="0">
                <a:solidFill>
                  <a:srgbClr val="FF0000"/>
                </a:solidFill>
                <a:latin typeface="RyuminPr6N-Light"/>
              </a:rPr>
              <a:t>70.6%</a:t>
            </a:r>
            <a:r>
              <a:rPr lang="ja-JP" altLang="en-US" sz="1800" b="0" i="0" u="none" strike="noStrike" baseline="0" dirty="0">
                <a:solidFill>
                  <a:srgbClr val="FF0000"/>
                </a:solidFill>
                <a:latin typeface="RyuminPr6N-Light"/>
              </a:rPr>
              <a:t>、女性で</a:t>
            </a:r>
            <a:r>
              <a:rPr lang="en-US" altLang="ja-JP" sz="1800" b="0" i="0" u="none" strike="noStrike" baseline="0" dirty="0">
                <a:solidFill>
                  <a:srgbClr val="FF0000"/>
                </a:solidFill>
                <a:latin typeface="RyuminPr6N-Light"/>
              </a:rPr>
              <a:t>78.7%</a:t>
            </a:r>
          </a:p>
          <a:p>
            <a:pPr algn="l"/>
            <a:r>
              <a:rPr lang="ja-JP" altLang="en-US" sz="1800" b="0" i="0" u="none" strike="noStrike" baseline="0" dirty="0">
                <a:latin typeface="RyuminPr6N-Light"/>
              </a:rPr>
              <a:t>「友人などとの広い人間関係が保ちやすい」の選択率は低下傾向</a:t>
            </a:r>
            <a:endParaRPr lang="en-US" altLang="ja-JP" sz="1800" b="0" i="0" u="none" strike="noStrike" baseline="0" dirty="0">
              <a:latin typeface="RyuminPr6N-Light"/>
            </a:endParaRPr>
          </a:p>
          <a:p>
            <a:pPr algn="l"/>
            <a:endParaRPr lang="en-US" altLang="ja-JP" sz="1800" b="0" i="0" u="none" strike="noStrike" baseline="0" dirty="0">
              <a:latin typeface="RyuminPr6N-Light"/>
            </a:endParaRPr>
          </a:p>
          <a:p>
            <a:pPr algn="l"/>
            <a:r>
              <a:rPr lang="ja-JP" altLang="en-US" sz="1800" b="0" i="0" u="none" strike="noStrike" baseline="0" dirty="0">
                <a:latin typeface="RyuminPr6N-Light"/>
              </a:rPr>
              <a:t>「家族を養う責任がなく、気楽」や「住宅や環境の選択の幅が広い」を挙げる人が増加した。</a:t>
            </a:r>
            <a:endParaRPr lang="en-US" dirty="0"/>
          </a:p>
        </p:txBody>
      </p:sp>
      <p:sp>
        <p:nvSpPr>
          <p:cNvPr id="11" name="テキスト ボックス 10">
            <a:extLst>
              <a:ext uri="{FF2B5EF4-FFF2-40B4-BE49-F238E27FC236}">
                <a16:creationId xmlns:a16="http://schemas.microsoft.com/office/drawing/2014/main" id="{FACFCED5-ACB1-335C-D22D-985DEEE6F790}"/>
              </a:ext>
            </a:extLst>
          </p:cNvPr>
          <p:cNvSpPr txBox="1"/>
          <p:nvPr/>
        </p:nvSpPr>
        <p:spPr>
          <a:xfrm>
            <a:off x="755576" y="1071491"/>
            <a:ext cx="4176464" cy="461665"/>
          </a:xfrm>
          <a:prstGeom prst="rect">
            <a:avLst/>
          </a:prstGeom>
          <a:noFill/>
        </p:spPr>
        <p:txBody>
          <a:bodyPr wrap="square" rtlCol="0">
            <a:spAutoFit/>
          </a:bodyPr>
          <a:lstStyle/>
          <a:p>
            <a:r>
              <a:rPr lang="ja-JP" altLang="en-US" dirty="0">
                <a:solidFill>
                  <a:srgbClr val="FF0000"/>
                </a:solidFill>
              </a:rPr>
              <a:t>独身（未婚）のメリットは？</a:t>
            </a:r>
            <a:endParaRPr lang="en-US" dirty="0">
              <a:solidFill>
                <a:srgbClr val="FF0000"/>
              </a:solidFill>
            </a:endParaRPr>
          </a:p>
        </p:txBody>
      </p:sp>
      <p:pic>
        <p:nvPicPr>
          <p:cNvPr id="8" name="図 7" descr="タイムライン&#10;&#10;自動的に生成された説明">
            <a:extLst>
              <a:ext uri="{FF2B5EF4-FFF2-40B4-BE49-F238E27FC236}">
                <a16:creationId xmlns:a16="http://schemas.microsoft.com/office/drawing/2014/main" id="{C6525931-362B-7632-99A7-32482CDB0491}"/>
              </a:ext>
            </a:extLst>
          </p:cNvPr>
          <p:cNvPicPr>
            <a:picLocks noChangeAspect="1"/>
          </p:cNvPicPr>
          <p:nvPr/>
        </p:nvPicPr>
        <p:blipFill>
          <a:blip r:embed="rId2"/>
          <a:stretch>
            <a:fillRect/>
          </a:stretch>
        </p:blipFill>
        <p:spPr>
          <a:xfrm>
            <a:off x="467878" y="1597050"/>
            <a:ext cx="5531913" cy="4566968"/>
          </a:xfrm>
          <a:prstGeom prst="rect">
            <a:avLst/>
          </a:prstGeom>
        </p:spPr>
      </p:pic>
    </p:spTree>
    <p:extLst>
      <p:ext uri="{BB962C8B-B14F-4D97-AF65-F5344CB8AC3E}">
        <p14:creationId xmlns:p14="http://schemas.microsoft.com/office/powerpoint/2010/main" val="1089311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Paper#6</a:t>
            </a:r>
            <a:br>
              <a:rPr kumimoji="0" lang="en-US" altLang="ja-JP" sz="3000" dirty="0">
                <a:ea typeface="ＭＳ Ｐゴシック" panose="020B0600070205080204" pitchFamily="50" charset="-128"/>
              </a:rPr>
            </a:br>
            <a:r>
              <a:rPr kumimoji="0" lang="ja-JP" altLang="en-US" sz="3000" dirty="0">
                <a:ea typeface="ＭＳ Ｐゴシック" panose="020B0600070205080204" pitchFamily="50" charset="-128"/>
              </a:rPr>
              <a:t>結婚について</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755576" y="1844824"/>
            <a:ext cx="8001000" cy="3886200"/>
          </a:xfrm>
        </p:spPr>
        <p:txBody>
          <a:bodyPr/>
          <a:lstStyle/>
          <a:p>
            <a:pPr marL="0" indent="0">
              <a:buNone/>
            </a:pPr>
            <a:r>
              <a:rPr kumimoji="0" lang="en-US" altLang="ja-JP" sz="2000" dirty="0">
                <a:ea typeface="ＭＳ Ｐゴシック" panose="020B0600070205080204" pitchFamily="50" charset="-128"/>
              </a:rPr>
              <a:t>1.</a:t>
            </a:r>
            <a:r>
              <a:rPr kumimoji="0" lang="ja-JP" altLang="en-US" sz="2000" dirty="0">
                <a:ea typeface="ＭＳ Ｐゴシック" panose="020B0600070205080204" pitchFamily="50" charset="-128"/>
              </a:rPr>
              <a:t>結婚のメリット：あると思うものにレを付けなさい</a:t>
            </a:r>
          </a:p>
          <a:p>
            <a:pPr marL="0" indent="0">
              <a:buNone/>
            </a:pPr>
            <a:r>
              <a:rPr kumimoji="0" lang="ja-JP" altLang="en-US" sz="2000" dirty="0">
                <a:ea typeface="ＭＳ Ｐゴシック" panose="020B0600070205080204" pitchFamily="50" charset="-128"/>
              </a:rPr>
              <a:t>□経済的に余裕がもてる</a:t>
            </a:r>
          </a:p>
          <a:p>
            <a:pPr marL="0" indent="0">
              <a:buNone/>
            </a:pPr>
            <a:r>
              <a:rPr kumimoji="0" lang="ja-JP" altLang="en-US" sz="2000" dirty="0">
                <a:ea typeface="ＭＳ Ｐゴシック" panose="020B0600070205080204" pitchFamily="50" charset="-128"/>
              </a:rPr>
              <a:t>□社会的信用を得たり、周囲と対等になれる</a:t>
            </a:r>
          </a:p>
          <a:p>
            <a:pPr marL="0" indent="0">
              <a:buNone/>
            </a:pPr>
            <a:r>
              <a:rPr kumimoji="0" lang="ja-JP" altLang="en-US" sz="2000" dirty="0">
                <a:ea typeface="ＭＳ Ｐゴシック" panose="020B0600070205080204" pitchFamily="50" charset="-128"/>
              </a:rPr>
              <a:t>□精神的な安らぎの場が得られる</a:t>
            </a:r>
          </a:p>
          <a:p>
            <a:pPr marL="0" indent="0">
              <a:buNone/>
            </a:pPr>
            <a:r>
              <a:rPr kumimoji="0" lang="ja-JP" altLang="en-US" sz="2000" dirty="0">
                <a:ea typeface="ＭＳ Ｐゴシック" panose="020B0600070205080204" pitchFamily="50" charset="-128"/>
              </a:rPr>
              <a:t>□現在愛情を感じている人と暮らせる</a:t>
            </a:r>
          </a:p>
          <a:p>
            <a:pPr marL="0" indent="0">
              <a:buNone/>
            </a:pPr>
            <a:r>
              <a:rPr kumimoji="0" lang="ja-JP" altLang="en-US" sz="2000" dirty="0">
                <a:ea typeface="ＭＳ Ｐゴシック" panose="020B0600070205080204" pitchFamily="50" charset="-128"/>
              </a:rPr>
              <a:t>□自分の子どもや家族をもてる</a:t>
            </a:r>
          </a:p>
          <a:p>
            <a:pPr marL="0" indent="0">
              <a:buNone/>
            </a:pPr>
            <a:r>
              <a:rPr kumimoji="0" lang="ja-JP" altLang="en-US" sz="2000" dirty="0">
                <a:ea typeface="ＭＳ Ｐゴシック" panose="020B0600070205080204" pitchFamily="50" charset="-128"/>
              </a:rPr>
              <a:t>□性的な充足が得られる</a:t>
            </a:r>
          </a:p>
          <a:p>
            <a:pPr marL="0" indent="0">
              <a:buNone/>
            </a:pPr>
            <a:r>
              <a:rPr kumimoji="0" lang="ja-JP" altLang="en-US" sz="2000" dirty="0">
                <a:ea typeface="ＭＳ Ｐゴシック" panose="020B0600070205080204" pitchFamily="50" charset="-128"/>
              </a:rPr>
              <a:t>□生活上便利になる</a:t>
            </a:r>
          </a:p>
          <a:p>
            <a:pPr marL="0" indent="0">
              <a:buNone/>
            </a:pPr>
            <a:r>
              <a:rPr kumimoji="0" lang="ja-JP" altLang="en-US" sz="2000" dirty="0">
                <a:ea typeface="ＭＳ Ｐゴシック" panose="020B0600070205080204" pitchFamily="50" charset="-128"/>
              </a:rPr>
              <a:t>□親から独立できる</a:t>
            </a:r>
          </a:p>
          <a:p>
            <a:pPr marL="0" indent="0">
              <a:buNone/>
            </a:pPr>
            <a:r>
              <a:rPr kumimoji="0" lang="ja-JP" altLang="en-US" sz="2000" dirty="0">
                <a:ea typeface="ＭＳ Ｐゴシック" panose="020B0600070205080204" pitchFamily="50" charset="-128"/>
              </a:rPr>
              <a:t>□親を安心させたり周囲の期待にこたえられる</a:t>
            </a:r>
          </a:p>
          <a:p>
            <a:pPr marL="0" indent="0">
              <a:buNone/>
            </a:pPr>
            <a:r>
              <a:rPr kumimoji="0" lang="ja-JP" altLang="en-US" sz="2000" dirty="0">
                <a:ea typeface="ＭＳ Ｐゴシック" panose="020B0600070205080204" pitchFamily="50" charset="-128"/>
              </a:rPr>
              <a:t>□その他（　　　　　　　　　　　　　　　　　　　　　　　　　　　　　　）</a:t>
            </a:r>
          </a:p>
          <a:p>
            <a:pPr marL="0" indent="0">
              <a:buNone/>
            </a:pPr>
            <a:endParaRPr kumimoji="0" lang="ja-JP" altLang="en-US" sz="1800" dirty="0">
              <a:ea typeface="ＭＳ Ｐゴシック" panose="020B0600070205080204" pitchFamily="50"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Paper#6</a:t>
            </a:r>
            <a:br>
              <a:rPr kumimoji="0" lang="en-US" altLang="ja-JP" sz="3000" dirty="0">
                <a:ea typeface="ＭＳ Ｐゴシック" panose="020B0600070205080204" pitchFamily="50" charset="-128"/>
              </a:rPr>
            </a:br>
            <a:r>
              <a:rPr kumimoji="0" lang="ja-JP" altLang="en-US" sz="3000" dirty="0">
                <a:ea typeface="ＭＳ Ｐゴシック" panose="020B0600070205080204" pitchFamily="50" charset="-128"/>
              </a:rPr>
              <a:t>結婚について</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755576" y="1844824"/>
            <a:ext cx="8001000" cy="3886200"/>
          </a:xfrm>
        </p:spPr>
        <p:txBody>
          <a:bodyPr/>
          <a:lstStyle/>
          <a:p>
            <a:pPr marL="0" indent="0">
              <a:buNone/>
            </a:pPr>
            <a:r>
              <a:rPr kumimoji="0" lang="ja-JP" altLang="en-US" sz="2000" dirty="0">
                <a:ea typeface="ＭＳ Ｐゴシック" panose="020B0600070205080204" pitchFamily="50" charset="-128"/>
              </a:rPr>
              <a:t>２．未婚のメリット：あると思うものにレを付けなさい</a:t>
            </a:r>
          </a:p>
          <a:p>
            <a:pPr marL="0" indent="0">
              <a:buNone/>
            </a:pPr>
            <a:r>
              <a:rPr kumimoji="0" lang="ja-JP" altLang="en-US" sz="2000" dirty="0">
                <a:ea typeface="ＭＳ Ｐゴシック" panose="020B0600070205080204" pitchFamily="50" charset="-128"/>
              </a:rPr>
              <a:t>□行動や生き方が自由</a:t>
            </a:r>
          </a:p>
          <a:p>
            <a:pPr marL="0" indent="0">
              <a:buNone/>
            </a:pPr>
            <a:r>
              <a:rPr kumimoji="0" lang="ja-JP" altLang="en-US" sz="2000" dirty="0">
                <a:ea typeface="ＭＳ Ｐゴシック" panose="020B0600070205080204" pitchFamily="50" charset="-128"/>
              </a:rPr>
              <a:t>□異性との交際が自由</a:t>
            </a:r>
          </a:p>
          <a:p>
            <a:pPr marL="0" indent="0">
              <a:buNone/>
            </a:pPr>
            <a:r>
              <a:rPr kumimoji="0" lang="ja-JP" altLang="en-US" sz="2000" dirty="0">
                <a:ea typeface="ＭＳ Ｐゴシック" panose="020B0600070205080204" pitchFamily="50" charset="-128"/>
              </a:rPr>
              <a:t>□金銭的に裕福</a:t>
            </a:r>
          </a:p>
          <a:p>
            <a:pPr marL="0" indent="0">
              <a:buNone/>
            </a:pPr>
            <a:r>
              <a:rPr kumimoji="0" lang="ja-JP" altLang="en-US" sz="2000" dirty="0">
                <a:ea typeface="ＭＳ Ｐゴシック" panose="020B0600070205080204" pitchFamily="50" charset="-128"/>
              </a:rPr>
              <a:t>□住宅や環境の選択の幅が広い</a:t>
            </a:r>
          </a:p>
          <a:p>
            <a:pPr marL="0" indent="0">
              <a:buNone/>
            </a:pPr>
            <a:r>
              <a:rPr kumimoji="0" lang="ja-JP" altLang="en-US" sz="2000" dirty="0">
                <a:ea typeface="ＭＳ Ｐゴシック" panose="020B0600070205080204" pitchFamily="50" charset="-128"/>
              </a:rPr>
              <a:t>□家族を養う責任がなく、気楽</a:t>
            </a:r>
          </a:p>
          <a:p>
            <a:pPr marL="0" indent="0">
              <a:buNone/>
            </a:pPr>
            <a:r>
              <a:rPr kumimoji="0" lang="ja-JP" altLang="en-US" sz="2000" dirty="0">
                <a:ea typeface="ＭＳ Ｐゴシック" panose="020B0600070205080204" pitchFamily="50" charset="-128"/>
              </a:rPr>
              <a:t>□友人などとの広い人間関係が保ちやすい</a:t>
            </a:r>
          </a:p>
          <a:p>
            <a:pPr marL="0" indent="0">
              <a:buNone/>
            </a:pPr>
            <a:r>
              <a:rPr kumimoji="0" lang="ja-JP" altLang="en-US" sz="2000" dirty="0">
                <a:ea typeface="ＭＳ Ｐゴシック" panose="020B0600070205080204" pitchFamily="50" charset="-128"/>
              </a:rPr>
              <a:t>□職業をもち、社会とのつながりが保てる</a:t>
            </a:r>
          </a:p>
          <a:p>
            <a:pPr marL="0" indent="0">
              <a:buNone/>
            </a:pPr>
            <a:r>
              <a:rPr kumimoji="0" lang="ja-JP" altLang="en-US" sz="2000" dirty="0">
                <a:ea typeface="ＭＳ Ｐゴシック" panose="020B0600070205080204" pitchFamily="50" charset="-128"/>
              </a:rPr>
              <a:t>□現在の家族とのつながりが保てる</a:t>
            </a:r>
          </a:p>
          <a:p>
            <a:pPr marL="0" indent="0">
              <a:buNone/>
            </a:pPr>
            <a:r>
              <a:rPr kumimoji="0" lang="ja-JP" altLang="en-US" sz="2000" dirty="0">
                <a:ea typeface="ＭＳ Ｐゴシック" panose="020B0600070205080204" pitchFamily="50" charset="-128"/>
              </a:rPr>
              <a:t>□その他（　　　　　　　　　　　　　　　　　　　　　　　　　　　　　　）</a:t>
            </a:r>
          </a:p>
          <a:p>
            <a:pPr marL="0" indent="0">
              <a:buNone/>
            </a:pPr>
            <a:r>
              <a:rPr kumimoji="0" lang="ja-JP" altLang="en-US" sz="2000" dirty="0">
                <a:ea typeface="ＭＳ Ｐゴシック" panose="020B0600070205080204" pitchFamily="50" charset="-128"/>
              </a:rPr>
              <a:t>　　　　　　　　　　　</a:t>
            </a:r>
          </a:p>
          <a:p>
            <a:pPr marL="0" indent="0">
              <a:buNone/>
            </a:pPr>
            <a:endParaRPr kumimoji="0" lang="ja-JP" altLang="en-US" sz="1800" dirty="0">
              <a:ea typeface="ＭＳ Ｐゴシック" panose="020B0600070205080204" pitchFamily="50" charset="-128"/>
            </a:endParaRPr>
          </a:p>
        </p:txBody>
      </p:sp>
    </p:spTree>
    <p:extLst>
      <p:ext uri="{BB962C8B-B14F-4D97-AF65-F5344CB8AC3E}">
        <p14:creationId xmlns:p14="http://schemas.microsoft.com/office/powerpoint/2010/main" val="1331400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Paper#6</a:t>
            </a:r>
            <a:br>
              <a:rPr kumimoji="0" lang="en-US" altLang="ja-JP" sz="3000" dirty="0">
                <a:ea typeface="ＭＳ Ｐゴシック" panose="020B0600070205080204" pitchFamily="50" charset="-128"/>
              </a:rPr>
            </a:br>
            <a:r>
              <a:rPr kumimoji="0" lang="ja-JP" altLang="en-US" sz="3000" dirty="0">
                <a:ea typeface="ＭＳ Ｐゴシック" panose="020B0600070205080204" pitchFamily="50" charset="-128"/>
              </a:rPr>
              <a:t>結婚について</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740841" y="1772816"/>
            <a:ext cx="7719592" cy="4392488"/>
          </a:xfrm>
        </p:spPr>
        <p:txBody>
          <a:bodyPr/>
          <a:lstStyle/>
          <a:p>
            <a:pPr marL="0" indent="0">
              <a:buNone/>
            </a:pPr>
            <a:r>
              <a:rPr kumimoji="0" lang="ja-JP" altLang="en-US" sz="2000" dirty="0">
                <a:ea typeface="ＭＳ Ｐゴシック" panose="020B0600070205080204" pitchFamily="50" charset="-128"/>
              </a:rPr>
              <a:t>３．あなた自身の結婚について</a:t>
            </a:r>
          </a:p>
          <a:p>
            <a:pPr marL="0" indent="0">
              <a:buNone/>
            </a:pPr>
            <a:r>
              <a:rPr kumimoji="0" lang="ja-JP" altLang="en-US" sz="2000" dirty="0">
                <a:ea typeface="ＭＳ Ｐゴシック" panose="020B0600070205080204" pitchFamily="50" charset="-128"/>
              </a:rPr>
              <a:t>●結婚の意思</a:t>
            </a:r>
          </a:p>
          <a:p>
            <a:pPr marL="0" indent="0">
              <a:buNone/>
            </a:pPr>
            <a:r>
              <a:rPr kumimoji="0" lang="ja-JP" altLang="en-US" sz="2000" dirty="0">
                <a:ea typeface="ＭＳ Ｐゴシック" panose="020B0600070205080204" pitchFamily="50" charset="-128"/>
              </a:rPr>
              <a:t>□いずれ結婚するつもり</a:t>
            </a:r>
          </a:p>
          <a:p>
            <a:pPr marL="0" indent="0">
              <a:buNone/>
            </a:pPr>
            <a:r>
              <a:rPr kumimoji="0" lang="ja-JP" altLang="en-US" sz="2000" dirty="0">
                <a:ea typeface="ＭＳ Ｐゴシック" panose="020B0600070205080204" pitchFamily="50" charset="-128"/>
              </a:rPr>
              <a:t>□一生結婚するつもりはない</a:t>
            </a:r>
          </a:p>
          <a:p>
            <a:pPr marL="0" indent="0">
              <a:buNone/>
            </a:pPr>
            <a:r>
              <a:rPr kumimoji="0" lang="ja-JP" altLang="en-US" sz="2000" dirty="0">
                <a:ea typeface="ＭＳ Ｐゴシック" panose="020B0600070205080204" pitchFamily="50" charset="-128"/>
              </a:rPr>
              <a:t>□わからない　□すでに結婚している　□すでに離婚している</a:t>
            </a:r>
          </a:p>
          <a:p>
            <a:pPr marL="0" indent="0">
              <a:buNone/>
            </a:pPr>
            <a:r>
              <a:rPr kumimoji="0" lang="ja-JP" altLang="en-US" sz="2000" dirty="0">
                <a:ea typeface="ＭＳ Ｐゴシック" panose="020B0600070205080204" pitchFamily="50" charset="-128"/>
              </a:rPr>
              <a:t>□関心なし</a:t>
            </a:r>
          </a:p>
          <a:p>
            <a:pPr marL="0" indent="0">
              <a:buNone/>
            </a:pPr>
            <a:r>
              <a:rPr kumimoji="0" lang="ja-JP" altLang="en-US" sz="2000" dirty="0">
                <a:ea typeface="ＭＳ Ｐゴシック" panose="020B0600070205080204" pitchFamily="50" charset="-128"/>
              </a:rPr>
              <a:t>●結婚のタイミング</a:t>
            </a:r>
          </a:p>
          <a:p>
            <a:pPr marL="0" indent="0">
              <a:buNone/>
            </a:pPr>
            <a:r>
              <a:rPr kumimoji="0" lang="ja-JP" altLang="en-US" sz="2000" dirty="0">
                <a:ea typeface="ＭＳ Ｐゴシック" panose="020B0600070205080204" pitchFamily="50" charset="-128"/>
              </a:rPr>
              <a:t>□ある程度の年齢までには結婚するつもり</a:t>
            </a:r>
          </a:p>
          <a:p>
            <a:pPr marL="0" indent="0">
              <a:buNone/>
            </a:pPr>
            <a:r>
              <a:rPr kumimoji="0" lang="ja-JP" altLang="en-US" sz="2000" dirty="0">
                <a:ea typeface="ＭＳ Ｐゴシック" panose="020B0600070205080204" pitchFamily="50" charset="-128"/>
              </a:rPr>
              <a:t>□理想的な相手が見つかるまでは結婚しなくてもかまわない</a:t>
            </a:r>
          </a:p>
          <a:p>
            <a:pPr marL="0" indent="0">
              <a:buNone/>
            </a:pPr>
            <a:r>
              <a:rPr kumimoji="0" lang="ja-JP" altLang="en-US" sz="2000" dirty="0">
                <a:ea typeface="ＭＳ Ｐゴシック" panose="020B0600070205080204" pitchFamily="50" charset="-128"/>
              </a:rPr>
              <a:t>□一生結婚するつもりはない□わからない　□すでに結婚している　</a:t>
            </a:r>
            <a:endParaRPr kumimoji="0" lang="en-US" altLang="ja-JP" sz="2000" dirty="0">
              <a:ea typeface="ＭＳ Ｐゴシック" panose="020B0600070205080204" pitchFamily="50" charset="-128"/>
            </a:endParaRPr>
          </a:p>
          <a:p>
            <a:pPr marL="0" indent="0">
              <a:buNone/>
            </a:pPr>
            <a:r>
              <a:rPr kumimoji="0" lang="ja-JP" altLang="en-US" sz="2000" dirty="0">
                <a:ea typeface="ＭＳ Ｐゴシック" panose="020B0600070205080204" pitchFamily="50" charset="-128"/>
              </a:rPr>
              <a:t>□すでに離婚している　□関心なし</a:t>
            </a:r>
          </a:p>
          <a:p>
            <a:pPr marL="0" indent="0">
              <a:buNone/>
            </a:pPr>
            <a:endParaRPr kumimoji="0" lang="ja-JP" altLang="en-US" sz="1800" dirty="0">
              <a:ea typeface="ＭＳ Ｐゴシック" panose="020B0600070205080204" pitchFamily="50" charset="-128"/>
            </a:endParaRPr>
          </a:p>
        </p:txBody>
      </p:sp>
    </p:spTree>
    <p:extLst>
      <p:ext uri="{BB962C8B-B14F-4D97-AF65-F5344CB8AC3E}">
        <p14:creationId xmlns:p14="http://schemas.microsoft.com/office/powerpoint/2010/main" val="1008449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sz="4000" dirty="0"/>
              <a:t>第</a:t>
            </a:r>
            <a:r>
              <a:rPr lang="en-US" altLang="ja-JP" sz="4000" dirty="0"/>
              <a:t>6</a:t>
            </a:r>
            <a:r>
              <a:rPr lang="ja-JP" altLang="en-US" sz="4000" dirty="0"/>
              <a:t>回</a:t>
            </a:r>
            <a:r>
              <a:rPr lang="ja-JP" altLang="en-US" dirty="0"/>
              <a:t>のテーマ</a:t>
            </a:r>
            <a:endParaRPr lang="en-US" dirty="0"/>
          </a:p>
        </p:txBody>
      </p:sp>
      <p:sp>
        <p:nvSpPr>
          <p:cNvPr id="427011" name="Rectangle 3"/>
          <p:cNvSpPr>
            <a:spLocks noGrp="1" noChangeArrowheads="1"/>
          </p:cNvSpPr>
          <p:nvPr>
            <p:ph type="body" idx="1"/>
          </p:nvPr>
        </p:nvSpPr>
        <p:spPr>
          <a:xfrm>
            <a:off x="683568" y="1700808"/>
            <a:ext cx="7511243" cy="4222577"/>
          </a:xfrm>
        </p:spPr>
        <p:txBody>
          <a:bodyPr/>
          <a:lstStyle/>
          <a:p>
            <a:pPr marL="0" indent="0" eaLnBrk="1" hangingPunct="1">
              <a:lnSpc>
                <a:spcPct val="90000"/>
              </a:lnSpc>
              <a:buNone/>
            </a:pPr>
            <a:r>
              <a:rPr lang="en-US" altLang="ja-JP" sz="3200" dirty="0"/>
              <a:t>【</a:t>
            </a:r>
            <a:r>
              <a:rPr lang="ja-JP" altLang="en-US" sz="3200" dirty="0"/>
              <a:t>家族の形成</a:t>
            </a:r>
            <a:r>
              <a:rPr lang="en-US" altLang="ja-JP" sz="3200" dirty="0"/>
              <a:t>】 </a:t>
            </a:r>
            <a:r>
              <a:rPr lang="ja-JP" altLang="en-US" sz="3200" dirty="0"/>
              <a:t>結婚の意味と機能</a:t>
            </a:r>
            <a:endParaRPr lang="en-US" altLang="ja-JP" sz="3200" dirty="0"/>
          </a:p>
          <a:p>
            <a:pPr marL="0" indent="0" eaLnBrk="1" hangingPunct="1">
              <a:lnSpc>
                <a:spcPct val="90000"/>
              </a:lnSpc>
              <a:buNone/>
            </a:pPr>
            <a:endParaRPr lang="ja-JP" altLang="en-US" sz="3200" dirty="0"/>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自分自身の結婚について、そのメリットとデメリットをまとめてみよう。</a:t>
            </a:r>
          </a:p>
          <a:p>
            <a:pPr marL="0" indent="0" eaLnBrk="1" hangingPunct="1">
              <a:lnSpc>
                <a:spcPct val="90000"/>
              </a:lnSpc>
              <a:buNone/>
            </a:pPr>
            <a:r>
              <a:rPr lang="en-US" altLang="ja-JP" sz="3200" dirty="0"/>
              <a:t>【</a:t>
            </a:r>
            <a:r>
              <a:rPr lang="ja-JP" altLang="en-US" sz="3200" dirty="0"/>
              <a:t>事後学習</a:t>
            </a:r>
            <a:r>
              <a:rPr lang="en-US" altLang="ja-JP" sz="3200" dirty="0"/>
              <a:t>】 </a:t>
            </a:r>
            <a:r>
              <a:rPr lang="ja-JP" altLang="en-US" sz="3200" dirty="0"/>
              <a:t>講義を聞いて自分の結婚観と一致する点と相違する点についてまとめてみよう</a:t>
            </a:r>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Tree>
    <p:extLst>
      <p:ext uri="{BB962C8B-B14F-4D97-AF65-F5344CB8AC3E}">
        <p14:creationId xmlns:p14="http://schemas.microsoft.com/office/powerpoint/2010/main" val="2702467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683568" y="1700808"/>
            <a:ext cx="7892107" cy="4248472"/>
          </a:xfrm>
        </p:spPr>
        <p:txBody>
          <a:bodyPr/>
          <a:lstStyle/>
          <a:p>
            <a:pPr marL="0" indent="0" eaLnBrk="1" hangingPunct="1">
              <a:lnSpc>
                <a:spcPct val="90000"/>
              </a:lnSpc>
              <a:buNone/>
            </a:pPr>
            <a:r>
              <a:rPr lang="ja-JP" altLang="en-US" sz="3200" dirty="0"/>
              <a:t>第７回  </a:t>
            </a:r>
            <a:r>
              <a:rPr lang="en-US" altLang="ja-JP" sz="3200" dirty="0"/>
              <a:t>5</a:t>
            </a:r>
            <a:r>
              <a:rPr lang="ja-JP" altLang="en-US" sz="3200" dirty="0"/>
              <a:t>月</a:t>
            </a:r>
            <a:r>
              <a:rPr lang="en-US" altLang="ja-JP" sz="3200" dirty="0"/>
              <a:t>21</a:t>
            </a:r>
            <a:r>
              <a:rPr lang="ja-JP" altLang="en-US" sz="3200" dirty="0"/>
              <a:t>日（火）</a:t>
            </a:r>
            <a:endParaRPr lang="en-US" altLang="ja-JP" sz="3200" dirty="0"/>
          </a:p>
          <a:p>
            <a:pPr marL="0" indent="0" eaLnBrk="1" hangingPunct="1">
              <a:lnSpc>
                <a:spcPct val="90000"/>
              </a:lnSpc>
              <a:buNone/>
            </a:pPr>
            <a:r>
              <a:rPr lang="en-US" altLang="ja-JP" sz="3200" dirty="0"/>
              <a:t>【</a:t>
            </a:r>
            <a:r>
              <a:rPr lang="ja-JP" altLang="en-US" sz="3200" dirty="0"/>
              <a:t>家族機能と社会的支援</a:t>
            </a:r>
            <a:r>
              <a:rPr lang="en-US" altLang="ja-JP" sz="3200" dirty="0"/>
              <a:t>】</a:t>
            </a:r>
            <a:r>
              <a:rPr lang="ja-JP" altLang="en-US" sz="3200" dirty="0"/>
              <a:t>子どもの養育と社会化、老親の扶養　　　　　　　　　　　　　　　　　</a:t>
            </a:r>
            <a:endParaRPr lang="en-US" altLang="ja-JP" sz="3200" dirty="0"/>
          </a:p>
          <a:p>
            <a:pPr marL="0" indent="0" eaLnBrk="1" hangingPunct="1">
              <a:lnSpc>
                <a:spcPct val="90000"/>
              </a:lnSpc>
              <a:buNone/>
            </a:pPr>
            <a:endParaRPr lang="en-US" altLang="ja-JP" sz="3200" dirty="0"/>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子の養育・老親の扶養を支援する社会福祉サービスについて整理してみよう。</a:t>
            </a:r>
            <a:r>
              <a:rPr lang="en-US" altLang="ja-JP" sz="3200" dirty="0"/>
              <a:t>【</a:t>
            </a:r>
            <a:r>
              <a:rPr lang="ja-JP" altLang="en-US" sz="3200" dirty="0"/>
              <a:t>事後学習</a:t>
            </a:r>
            <a:r>
              <a:rPr lang="en-US" altLang="ja-JP" sz="3200" dirty="0"/>
              <a:t>】</a:t>
            </a:r>
            <a:r>
              <a:rPr lang="ja-JP" altLang="en-US" sz="3200" dirty="0"/>
              <a:t>家族機能の補完としての社会的支援の限界について検討してみよう。</a:t>
            </a: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a:xfrm>
            <a:off x="574675" y="304800"/>
            <a:ext cx="8001000" cy="1216025"/>
          </a:xfrm>
        </p:spPr>
        <p:txBody>
          <a:bodyPr anchor="ctr" anchorCtr="0"/>
          <a:lstStyle/>
          <a:p>
            <a:r>
              <a:rPr lang="ja-JP" altLang="en-US" dirty="0"/>
              <a:t>近年の結婚事情</a:t>
            </a:r>
            <a:br>
              <a:rPr lang="en-US" altLang="ja-JP" dirty="0"/>
            </a:br>
            <a:r>
              <a:rPr lang="ja-JP" altLang="en-US" dirty="0"/>
              <a:t>①結婚件数は減っている</a:t>
            </a:r>
            <a:endParaRPr lang="en-US" dirty="0"/>
          </a:p>
        </p:txBody>
      </p:sp>
      <p:pic>
        <p:nvPicPr>
          <p:cNvPr id="7" name="図 6" descr="グラフ, ヒストグラム&#10;&#10;自動的に生成された説明">
            <a:extLst>
              <a:ext uri="{FF2B5EF4-FFF2-40B4-BE49-F238E27FC236}">
                <a16:creationId xmlns:a16="http://schemas.microsoft.com/office/drawing/2014/main" id="{FF67E518-D34E-9DF3-4571-F54884FDBF7B}"/>
              </a:ext>
            </a:extLst>
          </p:cNvPr>
          <p:cNvPicPr>
            <a:picLocks noChangeAspect="1"/>
          </p:cNvPicPr>
          <p:nvPr/>
        </p:nvPicPr>
        <p:blipFill>
          <a:blip r:embed="rId2"/>
          <a:stretch>
            <a:fillRect/>
          </a:stretch>
        </p:blipFill>
        <p:spPr>
          <a:xfrm>
            <a:off x="570102" y="1737200"/>
            <a:ext cx="7811462" cy="4633693"/>
          </a:xfrm>
          <a:prstGeom prst="rect">
            <a:avLst/>
          </a:prstGeom>
        </p:spPr>
      </p:pic>
      <p:sp>
        <p:nvSpPr>
          <p:cNvPr id="11" name="テキスト ボックス 10">
            <a:extLst>
              <a:ext uri="{FF2B5EF4-FFF2-40B4-BE49-F238E27FC236}">
                <a16:creationId xmlns:a16="http://schemas.microsoft.com/office/drawing/2014/main" id="{C9A92407-C2BF-6A49-311F-303D281D5DE5}"/>
              </a:ext>
            </a:extLst>
          </p:cNvPr>
          <p:cNvSpPr txBox="1"/>
          <p:nvPr/>
        </p:nvSpPr>
        <p:spPr>
          <a:xfrm>
            <a:off x="899592" y="6368534"/>
            <a:ext cx="6984776" cy="369332"/>
          </a:xfrm>
          <a:prstGeom prst="rect">
            <a:avLst/>
          </a:prstGeom>
          <a:noFill/>
        </p:spPr>
        <p:txBody>
          <a:bodyPr wrap="square" rtlCol="0">
            <a:spAutoFit/>
          </a:bodyPr>
          <a:lstStyle/>
          <a:p>
            <a:r>
              <a:rPr lang="ja-JP" altLang="en-US" sz="1800" dirty="0"/>
              <a:t>厚生労働省：令和４年</a:t>
            </a:r>
            <a:r>
              <a:rPr lang="en-US" altLang="ja-JP" sz="1800" dirty="0"/>
              <a:t>(2022)</a:t>
            </a:r>
            <a:r>
              <a:rPr lang="ja-JP" altLang="en-US" sz="1800" dirty="0"/>
              <a:t>人口動態統計月報年計</a:t>
            </a:r>
            <a:r>
              <a:rPr lang="en-US" altLang="ja-JP" sz="1800" dirty="0"/>
              <a:t>(</a:t>
            </a:r>
            <a:r>
              <a:rPr lang="ja-JP" altLang="en-US" sz="1800" dirty="0"/>
              <a:t>概数）の概況</a:t>
            </a:r>
            <a:endParaRPr lang="en-US" sz="1800" dirty="0"/>
          </a:p>
        </p:txBody>
      </p:sp>
    </p:spTree>
    <p:extLst>
      <p:ext uri="{BB962C8B-B14F-4D97-AF65-F5344CB8AC3E}">
        <p14:creationId xmlns:p14="http://schemas.microsoft.com/office/powerpoint/2010/main" val="216192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80BBBF-0C83-3C09-DF1B-6C16604FBE07}"/>
              </a:ext>
            </a:extLst>
          </p:cNvPr>
          <p:cNvSpPr>
            <a:spLocks noGrp="1"/>
          </p:cNvSpPr>
          <p:nvPr>
            <p:ph type="title"/>
          </p:nvPr>
        </p:nvSpPr>
        <p:spPr/>
        <p:txBody>
          <a:bodyPr/>
          <a:lstStyle/>
          <a:p>
            <a:r>
              <a:rPr lang="ja-JP" altLang="en-US" dirty="0"/>
              <a:t>近年の結婚事情</a:t>
            </a:r>
            <a:br>
              <a:rPr lang="en-US" altLang="ja-JP" dirty="0"/>
            </a:br>
            <a:r>
              <a:rPr lang="ja-JP" altLang="en-US" dirty="0"/>
              <a:t>①結婚件数は減っている</a:t>
            </a:r>
            <a:endParaRPr lang="en-US" dirty="0"/>
          </a:p>
        </p:txBody>
      </p:sp>
      <p:sp>
        <p:nvSpPr>
          <p:cNvPr id="3" name="コンテンツ プレースホルダー 2">
            <a:extLst>
              <a:ext uri="{FF2B5EF4-FFF2-40B4-BE49-F238E27FC236}">
                <a16:creationId xmlns:a16="http://schemas.microsoft.com/office/drawing/2014/main" id="{7B58A535-5D47-C180-FDA1-CA17BF9D935B}"/>
              </a:ext>
            </a:extLst>
          </p:cNvPr>
          <p:cNvSpPr>
            <a:spLocks noGrp="1"/>
          </p:cNvSpPr>
          <p:nvPr>
            <p:ph idx="1"/>
          </p:nvPr>
        </p:nvSpPr>
        <p:spPr>
          <a:xfrm>
            <a:off x="566738" y="1752600"/>
            <a:ext cx="8000999" cy="4412704"/>
          </a:xfrm>
        </p:spPr>
        <p:txBody>
          <a:bodyPr/>
          <a:lstStyle/>
          <a:p>
            <a:r>
              <a:rPr lang="ja-JP" altLang="en-US" dirty="0"/>
              <a:t>令和４（２０２２）年の婚姻件数は</a:t>
            </a:r>
            <a:r>
              <a:rPr lang="en-US" altLang="ja-JP" dirty="0"/>
              <a:t>50</a:t>
            </a:r>
            <a:r>
              <a:rPr lang="ja-JP" altLang="en-US" dirty="0"/>
              <a:t>万</a:t>
            </a:r>
            <a:r>
              <a:rPr lang="en-US" altLang="ja-JP" dirty="0"/>
              <a:t>4878 </a:t>
            </a:r>
            <a:r>
              <a:rPr lang="ja-JP" altLang="en-US" dirty="0"/>
              <a:t>組で、前年の</a:t>
            </a:r>
            <a:r>
              <a:rPr lang="en-US" altLang="ja-JP" dirty="0"/>
              <a:t>50 </a:t>
            </a:r>
            <a:r>
              <a:rPr lang="ja-JP" altLang="en-US" dirty="0"/>
              <a:t>万</a:t>
            </a:r>
            <a:r>
              <a:rPr lang="en-US" altLang="ja-JP" dirty="0"/>
              <a:t>1138 </a:t>
            </a:r>
            <a:r>
              <a:rPr lang="ja-JP" altLang="en-US" dirty="0"/>
              <a:t>組より</a:t>
            </a:r>
            <a:r>
              <a:rPr lang="en-US" altLang="ja-JP" dirty="0"/>
              <a:t>3740 </a:t>
            </a:r>
            <a:r>
              <a:rPr lang="ja-JP" altLang="en-US" dirty="0"/>
              <a:t>組増加し、婚姻率（人口千対）は</a:t>
            </a:r>
            <a:r>
              <a:rPr lang="en-US" altLang="ja-JP" dirty="0"/>
              <a:t>4.1 </a:t>
            </a:r>
            <a:r>
              <a:rPr lang="ja-JP" altLang="en-US" dirty="0"/>
              <a:t>で、前年と同率。</a:t>
            </a:r>
            <a:r>
              <a:rPr lang="ja-JP" altLang="en-US" dirty="0">
                <a:solidFill>
                  <a:srgbClr val="FF0000"/>
                </a:solidFill>
              </a:rPr>
              <a:t>＊コロナショックの戻りなので、減少傾向は続く</a:t>
            </a:r>
          </a:p>
          <a:p>
            <a:r>
              <a:rPr lang="ja-JP" altLang="en-US" dirty="0"/>
              <a:t>ピークは昭和</a:t>
            </a:r>
            <a:r>
              <a:rPr lang="en-US" altLang="ja-JP" dirty="0"/>
              <a:t>47 </a:t>
            </a:r>
            <a:r>
              <a:rPr lang="ja-JP" altLang="en-US" dirty="0"/>
              <a:t>（１９７２）年の</a:t>
            </a:r>
            <a:r>
              <a:rPr lang="en-US" altLang="ja-JP" dirty="0"/>
              <a:t>109 </a:t>
            </a:r>
            <a:r>
              <a:rPr lang="ja-JP" altLang="en-US" dirty="0"/>
              <a:t>万</a:t>
            </a:r>
            <a:r>
              <a:rPr lang="en-US" altLang="ja-JP" dirty="0"/>
              <a:t>9984 </a:t>
            </a:r>
            <a:r>
              <a:rPr lang="ja-JP" altLang="en-US" dirty="0"/>
              <a:t>組</a:t>
            </a:r>
            <a:endParaRPr lang="en-US" altLang="ja-JP" dirty="0"/>
          </a:p>
          <a:p>
            <a:pPr marL="0" indent="0">
              <a:buNone/>
            </a:pPr>
            <a:r>
              <a:rPr lang="ja-JP" altLang="en-US" dirty="0"/>
              <a:t>　</a:t>
            </a:r>
            <a:r>
              <a:rPr lang="ja-JP" altLang="en-US" dirty="0">
                <a:solidFill>
                  <a:srgbClr val="FF0000"/>
                </a:solidFill>
              </a:rPr>
              <a:t>＊団塊の世代の結婚ブーム</a:t>
            </a:r>
            <a:endParaRPr lang="en-US" altLang="ja-JP" dirty="0">
              <a:solidFill>
                <a:srgbClr val="FF0000"/>
              </a:solidFill>
            </a:endParaRPr>
          </a:p>
          <a:p>
            <a:pPr>
              <a:buFont typeface="Wingdings" panose="05000000000000000000" pitchFamily="2" charset="2"/>
              <a:buChar char="q"/>
            </a:pPr>
            <a:r>
              <a:rPr lang="ja-JP" altLang="en-US" dirty="0"/>
              <a:t>婚姻件数や婚姻率は、結婚年齢の人口規模の影響を受ける。基本的に若い人口が多ければ多くなる。</a:t>
            </a:r>
            <a:endParaRPr lang="en-US" altLang="ja-JP" dirty="0"/>
          </a:p>
          <a:p>
            <a:pPr marL="0" indent="0">
              <a:buNone/>
            </a:pPr>
            <a:endParaRPr lang="en-US" altLang="ja-JP" dirty="0">
              <a:solidFill>
                <a:srgbClr val="FF0000"/>
              </a:solidFill>
            </a:endParaRPr>
          </a:p>
          <a:p>
            <a:pPr marL="0" indent="0">
              <a:buNone/>
            </a:pPr>
            <a:endParaRPr lang="ja-JP" altLang="en-US" dirty="0">
              <a:solidFill>
                <a:srgbClr val="FF0000"/>
              </a:solidFill>
            </a:endParaRPr>
          </a:p>
        </p:txBody>
      </p:sp>
    </p:spTree>
    <p:extLst>
      <p:ext uri="{BB962C8B-B14F-4D97-AF65-F5344CB8AC3E}">
        <p14:creationId xmlns:p14="http://schemas.microsoft.com/office/powerpoint/2010/main" val="1040952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a:xfrm>
            <a:off x="574675" y="304800"/>
            <a:ext cx="8001000" cy="1216025"/>
          </a:xfrm>
        </p:spPr>
        <p:txBody>
          <a:bodyPr anchor="ctr" anchorCtr="0"/>
          <a:lstStyle/>
          <a:p>
            <a:r>
              <a:rPr lang="ja-JP" altLang="en-US" dirty="0"/>
              <a:t>近年の結婚事情</a:t>
            </a:r>
            <a:br>
              <a:rPr lang="en-US" altLang="ja-JP" dirty="0"/>
            </a:br>
            <a:r>
              <a:rPr lang="ja-JP" altLang="en-US" dirty="0"/>
              <a:t>②晩婚化・男女の年齢差の縮小</a:t>
            </a:r>
            <a:endParaRPr lang="en-US" dirty="0"/>
          </a:p>
        </p:txBody>
      </p:sp>
      <p:sp>
        <p:nvSpPr>
          <p:cNvPr id="11" name="テキスト ボックス 10">
            <a:extLst>
              <a:ext uri="{FF2B5EF4-FFF2-40B4-BE49-F238E27FC236}">
                <a16:creationId xmlns:a16="http://schemas.microsoft.com/office/drawing/2014/main" id="{C9A92407-C2BF-6A49-311F-303D281D5DE5}"/>
              </a:ext>
            </a:extLst>
          </p:cNvPr>
          <p:cNvSpPr txBox="1"/>
          <p:nvPr/>
        </p:nvSpPr>
        <p:spPr>
          <a:xfrm>
            <a:off x="881626" y="6301810"/>
            <a:ext cx="6984776" cy="369332"/>
          </a:xfrm>
          <a:prstGeom prst="rect">
            <a:avLst/>
          </a:prstGeom>
          <a:noFill/>
        </p:spPr>
        <p:txBody>
          <a:bodyPr wrap="square" rtlCol="0">
            <a:spAutoFit/>
          </a:bodyPr>
          <a:lstStyle/>
          <a:p>
            <a:r>
              <a:rPr lang="ja-JP" altLang="en-US" sz="1800" dirty="0"/>
              <a:t>資料：国立社会保障・人口問題研究所　「人口統計資料集</a:t>
            </a:r>
            <a:r>
              <a:rPr lang="en-US" altLang="ja-JP" sz="1800" dirty="0"/>
              <a:t>2023</a:t>
            </a:r>
            <a:r>
              <a:rPr lang="ja-JP" altLang="en-US" sz="1800" dirty="0"/>
              <a:t>」　他</a:t>
            </a:r>
            <a:endParaRPr lang="en-US" sz="1800" dirty="0"/>
          </a:p>
        </p:txBody>
      </p:sp>
      <p:pic>
        <p:nvPicPr>
          <p:cNvPr id="4" name="図 3">
            <a:extLst>
              <a:ext uri="{FF2B5EF4-FFF2-40B4-BE49-F238E27FC236}">
                <a16:creationId xmlns:a16="http://schemas.microsoft.com/office/drawing/2014/main" id="{CDD1A446-CE25-F2D9-800E-E2DE9F00BB05}"/>
              </a:ext>
            </a:extLst>
          </p:cNvPr>
          <p:cNvPicPr>
            <a:picLocks noChangeAspect="1"/>
          </p:cNvPicPr>
          <p:nvPr/>
        </p:nvPicPr>
        <p:blipFill>
          <a:blip r:embed="rId2"/>
          <a:stretch>
            <a:fillRect/>
          </a:stretch>
        </p:blipFill>
        <p:spPr>
          <a:xfrm>
            <a:off x="773614" y="1604283"/>
            <a:ext cx="7200800" cy="4706220"/>
          </a:xfrm>
          <a:prstGeom prst="rect">
            <a:avLst/>
          </a:prstGeom>
        </p:spPr>
      </p:pic>
    </p:spTree>
    <p:extLst>
      <p:ext uri="{BB962C8B-B14F-4D97-AF65-F5344CB8AC3E}">
        <p14:creationId xmlns:p14="http://schemas.microsoft.com/office/powerpoint/2010/main" val="81729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80BBBF-0C83-3C09-DF1B-6C16604FBE07}"/>
              </a:ext>
            </a:extLst>
          </p:cNvPr>
          <p:cNvSpPr>
            <a:spLocks noGrp="1"/>
          </p:cNvSpPr>
          <p:nvPr>
            <p:ph type="title"/>
          </p:nvPr>
        </p:nvSpPr>
        <p:spPr/>
        <p:txBody>
          <a:bodyPr/>
          <a:lstStyle/>
          <a:p>
            <a:r>
              <a:rPr lang="ja-JP" altLang="en-US" dirty="0"/>
              <a:t>近年の結婚事情</a:t>
            </a:r>
            <a:br>
              <a:rPr lang="en-US" altLang="ja-JP" dirty="0"/>
            </a:br>
            <a:r>
              <a:rPr lang="ja-JP" altLang="en-US" dirty="0"/>
              <a:t>②晩婚化・年齢差の縮小</a:t>
            </a:r>
            <a:endParaRPr lang="en-US" dirty="0"/>
          </a:p>
        </p:txBody>
      </p:sp>
      <p:sp>
        <p:nvSpPr>
          <p:cNvPr id="3" name="コンテンツ プレースホルダー 2">
            <a:extLst>
              <a:ext uri="{FF2B5EF4-FFF2-40B4-BE49-F238E27FC236}">
                <a16:creationId xmlns:a16="http://schemas.microsoft.com/office/drawing/2014/main" id="{7B58A535-5D47-C180-FDA1-CA17BF9D935B}"/>
              </a:ext>
            </a:extLst>
          </p:cNvPr>
          <p:cNvSpPr>
            <a:spLocks noGrp="1"/>
          </p:cNvSpPr>
          <p:nvPr>
            <p:ph idx="1"/>
          </p:nvPr>
        </p:nvSpPr>
        <p:spPr>
          <a:xfrm>
            <a:off x="566738" y="1752600"/>
            <a:ext cx="8008937" cy="4412704"/>
          </a:xfrm>
        </p:spPr>
        <p:txBody>
          <a:bodyPr/>
          <a:lstStyle/>
          <a:p>
            <a:r>
              <a:rPr lang="ja-JP" altLang="en-US" dirty="0"/>
              <a:t>平均初婚年齢は</a:t>
            </a:r>
            <a:r>
              <a:rPr lang="en-US" altLang="ja-JP" dirty="0"/>
              <a:t>1910</a:t>
            </a:r>
            <a:r>
              <a:rPr lang="ja-JP" altLang="en-US" dirty="0"/>
              <a:t>年の男性</a:t>
            </a:r>
            <a:r>
              <a:rPr lang="en-US" altLang="ja-JP" dirty="0"/>
              <a:t>27.0 </a:t>
            </a:r>
            <a:r>
              <a:rPr lang="ja-JP" altLang="en-US" dirty="0"/>
              <a:t>歳・女性</a:t>
            </a:r>
            <a:r>
              <a:rPr lang="en-US" altLang="ja-JP" dirty="0"/>
              <a:t>23.0</a:t>
            </a:r>
            <a:r>
              <a:rPr lang="ja-JP" altLang="en-US" dirty="0"/>
              <a:t>歳</a:t>
            </a:r>
            <a:r>
              <a:rPr lang="en-US" altLang="ja-JP" dirty="0"/>
              <a:t>(</a:t>
            </a:r>
            <a:r>
              <a:rPr lang="ja-JP" altLang="en-US" dirty="0"/>
              <a:t>年齢差</a:t>
            </a:r>
            <a:r>
              <a:rPr lang="en-US" altLang="ja-JP" dirty="0"/>
              <a:t>4</a:t>
            </a:r>
            <a:r>
              <a:rPr lang="ja-JP" altLang="en-US" dirty="0"/>
              <a:t>歳）から</a:t>
            </a:r>
            <a:r>
              <a:rPr lang="en-US" altLang="ja-JP" dirty="0"/>
              <a:t>2022</a:t>
            </a:r>
            <a:r>
              <a:rPr lang="ja-JP" altLang="en-US" dirty="0"/>
              <a:t>年には男性</a:t>
            </a:r>
            <a:r>
              <a:rPr lang="en-US" altLang="ja-JP" dirty="0"/>
              <a:t>31</a:t>
            </a:r>
            <a:r>
              <a:rPr lang="ja-JP" altLang="en-US" dirty="0"/>
              <a:t>。</a:t>
            </a:r>
            <a:r>
              <a:rPr lang="en-US" altLang="ja-JP" dirty="0"/>
              <a:t>1 </a:t>
            </a:r>
            <a:r>
              <a:rPr lang="ja-JP" altLang="en-US" dirty="0"/>
              <a:t>歳・女性</a:t>
            </a:r>
            <a:r>
              <a:rPr lang="en-US" altLang="ja-JP" dirty="0"/>
              <a:t>29.7</a:t>
            </a:r>
            <a:r>
              <a:rPr lang="ja-JP" altLang="en-US" dirty="0"/>
              <a:t>歳（年齢差</a:t>
            </a:r>
            <a:r>
              <a:rPr lang="en-US" altLang="ja-JP" dirty="0"/>
              <a:t>1.5</a:t>
            </a:r>
            <a:r>
              <a:rPr lang="ja-JP" altLang="en-US" dirty="0"/>
              <a:t>歳）。若年結婚の割合が低下し、高年齢での結婚の割合が上昇している。</a:t>
            </a:r>
            <a:endParaRPr lang="en-US" altLang="ja-JP" dirty="0"/>
          </a:p>
          <a:p>
            <a:r>
              <a:rPr lang="ja-JP" altLang="en-US" dirty="0"/>
              <a:t>年齢（５歳階級）別に妻の初婚率（女性人口千対）をみると、前年に比べ</a:t>
            </a:r>
            <a:r>
              <a:rPr lang="en-US" altLang="ja-JP" dirty="0"/>
              <a:t>20</a:t>
            </a:r>
            <a:r>
              <a:rPr lang="ja-JP" altLang="en-US" dirty="0"/>
              <a:t>～</a:t>
            </a:r>
            <a:r>
              <a:rPr lang="en-US" altLang="ja-JP" dirty="0"/>
              <a:t>29 </a:t>
            </a:r>
            <a:r>
              <a:rPr lang="ja-JP" altLang="en-US" dirty="0"/>
              <a:t>歳では低下しているが、</a:t>
            </a:r>
            <a:r>
              <a:rPr lang="en-US" altLang="ja-JP" dirty="0"/>
              <a:t>30</a:t>
            </a:r>
            <a:r>
              <a:rPr lang="ja-JP" altLang="en-US" dirty="0"/>
              <a:t>～</a:t>
            </a:r>
            <a:r>
              <a:rPr lang="en-US" altLang="ja-JP" dirty="0"/>
              <a:t>39 </a:t>
            </a:r>
            <a:r>
              <a:rPr lang="ja-JP" altLang="en-US" dirty="0"/>
              <a:t>歳では上昇している。</a:t>
            </a:r>
            <a:endParaRPr lang="en-US" altLang="ja-JP" dirty="0"/>
          </a:p>
          <a:p>
            <a:pPr marL="0" indent="0">
              <a:buNone/>
            </a:pPr>
            <a:r>
              <a:rPr lang="ja-JP" altLang="en-US" sz="2000" dirty="0">
                <a:solidFill>
                  <a:srgbClr val="FF0000"/>
                </a:solidFill>
              </a:rPr>
              <a:t>★遅いタイミングで年齢の近い人と結婚する傾向が続いている。</a:t>
            </a:r>
            <a:endParaRPr lang="ja-JP" altLang="en-US" dirty="0">
              <a:solidFill>
                <a:srgbClr val="FF0000"/>
              </a:solidFill>
            </a:endParaRPr>
          </a:p>
        </p:txBody>
      </p:sp>
    </p:spTree>
    <p:extLst>
      <p:ext uri="{BB962C8B-B14F-4D97-AF65-F5344CB8AC3E}">
        <p14:creationId xmlns:p14="http://schemas.microsoft.com/office/powerpoint/2010/main" val="348326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a:xfrm>
            <a:off x="574675" y="304800"/>
            <a:ext cx="8001000" cy="1216025"/>
          </a:xfrm>
        </p:spPr>
        <p:txBody>
          <a:bodyPr anchor="ctr" anchorCtr="0"/>
          <a:lstStyle/>
          <a:p>
            <a:r>
              <a:rPr lang="ja-JP" altLang="en-US" dirty="0"/>
              <a:t>近年の結婚事情</a:t>
            </a:r>
            <a:br>
              <a:rPr lang="en-US" altLang="ja-JP" dirty="0"/>
            </a:br>
            <a:r>
              <a:rPr lang="ja-JP" altLang="en-US" dirty="0"/>
              <a:t>③結婚しない人も増えている</a:t>
            </a:r>
            <a:endParaRPr lang="en-US" dirty="0"/>
          </a:p>
        </p:txBody>
      </p:sp>
      <p:pic>
        <p:nvPicPr>
          <p:cNvPr id="3" name="図 2">
            <a:extLst>
              <a:ext uri="{FF2B5EF4-FFF2-40B4-BE49-F238E27FC236}">
                <a16:creationId xmlns:a16="http://schemas.microsoft.com/office/drawing/2014/main" id="{040E9204-7023-BFC8-29DB-94F448AFED88}"/>
              </a:ext>
            </a:extLst>
          </p:cNvPr>
          <p:cNvPicPr>
            <a:picLocks noChangeAspect="1"/>
          </p:cNvPicPr>
          <p:nvPr/>
        </p:nvPicPr>
        <p:blipFill>
          <a:blip r:embed="rId2"/>
          <a:stretch>
            <a:fillRect/>
          </a:stretch>
        </p:blipFill>
        <p:spPr>
          <a:xfrm>
            <a:off x="827584" y="1680482"/>
            <a:ext cx="6733629" cy="4400891"/>
          </a:xfrm>
          <a:prstGeom prst="rect">
            <a:avLst/>
          </a:prstGeom>
        </p:spPr>
      </p:pic>
      <p:sp>
        <p:nvSpPr>
          <p:cNvPr id="4" name="テキスト ボックス 3">
            <a:extLst>
              <a:ext uri="{FF2B5EF4-FFF2-40B4-BE49-F238E27FC236}">
                <a16:creationId xmlns:a16="http://schemas.microsoft.com/office/drawing/2014/main" id="{3AC0CA68-1F35-AEB0-7F65-CDF4D85F7F56}"/>
              </a:ext>
            </a:extLst>
          </p:cNvPr>
          <p:cNvSpPr txBox="1"/>
          <p:nvPr/>
        </p:nvSpPr>
        <p:spPr>
          <a:xfrm>
            <a:off x="827584" y="6241030"/>
            <a:ext cx="6984776" cy="369332"/>
          </a:xfrm>
          <a:prstGeom prst="rect">
            <a:avLst/>
          </a:prstGeom>
          <a:noFill/>
        </p:spPr>
        <p:txBody>
          <a:bodyPr wrap="square" rtlCol="0">
            <a:spAutoFit/>
          </a:bodyPr>
          <a:lstStyle/>
          <a:p>
            <a:r>
              <a:rPr lang="ja-JP" altLang="en-US" sz="1800" dirty="0"/>
              <a:t>資料：国立社会保障・人口問題研究所　「人口統計資料集</a:t>
            </a:r>
            <a:r>
              <a:rPr lang="en-US" altLang="ja-JP" sz="1800" dirty="0"/>
              <a:t>2023</a:t>
            </a:r>
            <a:r>
              <a:rPr lang="ja-JP" altLang="en-US" sz="1800" dirty="0"/>
              <a:t>」　</a:t>
            </a:r>
            <a:endParaRPr lang="en-US" sz="1800" dirty="0"/>
          </a:p>
        </p:txBody>
      </p:sp>
    </p:spTree>
    <p:extLst>
      <p:ext uri="{BB962C8B-B14F-4D97-AF65-F5344CB8AC3E}">
        <p14:creationId xmlns:p14="http://schemas.microsoft.com/office/powerpoint/2010/main" val="2394847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80BBBF-0C83-3C09-DF1B-6C16604FBE07}"/>
              </a:ext>
            </a:extLst>
          </p:cNvPr>
          <p:cNvSpPr>
            <a:spLocks noGrp="1"/>
          </p:cNvSpPr>
          <p:nvPr>
            <p:ph type="title"/>
          </p:nvPr>
        </p:nvSpPr>
        <p:spPr/>
        <p:txBody>
          <a:bodyPr/>
          <a:lstStyle/>
          <a:p>
            <a:r>
              <a:rPr lang="ja-JP" altLang="en-US" dirty="0"/>
              <a:t>近年の結婚事情</a:t>
            </a:r>
            <a:br>
              <a:rPr lang="en-US" altLang="ja-JP" dirty="0"/>
            </a:br>
            <a:r>
              <a:rPr lang="ja-JP" altLang="en-US" dirty="0"/>
              <a:t>③結婚しない人も増えている</a:t>
            </a:r>
            <a:endParaRPr lang="en-US" dirty="0"/>
          </a:p>
        </p:txBody>
      </p:sp>
      <p:sp>
        <p:nvSpPr>
          <p:cNvPr id="3" name="コンテンツ プレースホルダー 2">
            <a:extLst>
              <a:ext uri="{FF2B5EF4-FFF2-40B4-BE49-F238E27FC236}">
                <a16:creationId xmlns:a16="http://schemas.microsoft.com/office/drawing/2014/main" id="{7B58A535-5D47-C180-FDA1-CA17BF9D935B}"/>
              </a:ext>
            </a:extLst>
          </p:cNvPr>
          <p:cNvSpPr>
            <a:spLocks noGrp="1"/>
          </p:cNvSpPr>
          <p:nvPr>
            <p:ph idx="1"/>
          </p:nvPr>
        </p:nvSpPr>
        <p:spPr>
          <a:xfrm>
            <a:off x="566738" y="1700808"/>
            <a:ext cx="8008937" cy="4412704"/>
          </a:xfrm>
        </p:spPr>
        <p:txBody>
          <a:bodyPr/>
          <a:lstStyle/>
          <a:p>
            <a:r>
              <a:rPr lang="ja-JP" altLang="en-US" dirty="0"/>
              <a:t>生涯未婚率（</a:t>
            </a:r>
            <a:r>
              <a:rPr lang="en-US" altLang="ja-JP" dirty="0"/>
              <a:t>50</a:t>
            </a:r>
            <a:r>
              <a:rPr lang="ja-JP" altLang="en-US" dirty="0"/>
              <a:t>歳時の未婚割合）：総務省統計局</a:t>
            </a:r>
            <a:r>
              <a:rPr lang="en-US" altLang="ja-JP" dirty="0"/>
              <a:t>『</a:t>
            </a:r>
            <a:r>
              <a:rPr lang="ja-JP" altLang="en-US" dirty="0"/>
              <a:t>国勢調査報告</a:t>
            </a:r>
            <a:r>
              <a:rPr lang="en-US" altLang="ja-JP" dirty="0"/>
              <a:t>』</a:t>
            </a:r>
            <a:r>
              <a:rPr lang="ja-JP" altLang="en-US" dirty="0"/>
              <a:t>により算出。</a:t>
            </a:r>
            <a:r>
              <a:rPr lang="en-US" altLang="ja-JP" dirty="0"/>
              <a:t>45</a:t>
            </a:r>
            <a:r>
              <a:rPr lang="ja-JP" altLang="en-US" dirty="0"/>
              <a:t>～</a:t>
            </a:r>
            <a:r>
              <a:rPr lang="en-US" altLang="ja-JP" dirty="0"/>
              <a:t>49</a:t>
            </a:r>
            <a:r>
              <a:rPr lang="ja-JP" altLang="en-US" dirty="0"/>
              <a:t>歳と</a:t>
            </a:r>
            <a:r>
              <a:rPr lang="en-US" altLang="ja-JP" dirty="0"/>
              <a:t>50</a:t>
            </a:r>
            <a:r>
              <a:rPr lang="ja-JP" altLang="en-US" dirty="0"/>
              <a:t>～</a:t>
            </a:r>
            <a:r>
              <a:rPr lang="en-US" altLang="ja-JP" dirty="0"/>
              <a:t>54</a:t>
            </a:r>
            <a:r>
              <a:rPr lang="ja-JP" altLang="en-US" dirty="0"/>
              <a:t>歳における割合の平均値。*不詳補完値に基づく。</a:t>
            </a:r>
            <a:endParaRPr lang="en-US" altLang="ja-JP" dirty="0"/>
          </a:p>
          <a:p>
            <a:r>
              <a:rPr lang="en-US" altLang="ja-JP" dirty="0"/>
              <a:t>1920</a:t>
            </a:r>
            <a:r>
              <a:rPr lang="ja-JP" altLang="en-US" dirty="0"/>
              <a:t>年に</a:t>
            </a:r>
            <a:r>
              <a:rPr lang="en-US" altLang="ja-JP" dirty="0"/>
              <a:t>50</a:t>
            </a:r>
            <a:r>
              <a:rPr lang="ja-JP" altLang="en-US" dirty="0"/>
              <a:t>歳の人（</a:t>
            </a:r>
            <a:r>
              <a:rPr lang="en-US" altLang="ja-JP" dirty="0"/>
              <a:t>1870</a:t>
            </a:r>
            <a:r>
              <a:rPr lang="ja-JP" altLang="en-US" dirty="0"/>
              <a:t>年生まれ）では、男性</a:t>
            </a:r>
            <a:r>
              <a:rPr lang="en-US" altLang="ja-JP" dirty="0"/>
              <a:t>2.2</a:t>
            </a:r>
            <a:r>
              <a:rPr lang="ja-JP" altLang="en-US" dirty="0"/>
              <a:t>％女性</a:t>
            </a:r>
            <a:r>
              <a:rPr lang="en-US" altLang="ja-JP" dirty="0"/>
              <a:t>1.8</a:t>
            </a:r>
            <a:r>
              <a:rPr lang="ja-JP" altLang="en-US" dirty="0"/>
              <a:t>％　＊未婚者で</a:t>
            </a:r>
            <a:r>
              <a:rPr lang="en-US" altLang="ja-JP" dirty="0"/>
              <a:t>50</a:t>
            </a:r>
            <a:r>
              <a:rPr lang="ja-JP" altLang="en-US" dirty="0"/>
              <a:t>歳まで生きる人は稀だった。</a:t>
            </a:r>
            <a:endParaRPr lang="en-US" altLang="ja-JP" dirty="0"/>
          </a:p>
          <a:p>
            <a:r>
              <a:rPr lang="en-US" altLang="ja-JP" dirty="0"/>
              <a:t>2020</a:t>
            </a:r>
            <a:r>
              <a:rPr lang="ja-JP" altLang="en-US" dirty="0"/>
              <a:t>年に</a:t>
            </a:r>
            <a:r>
              <a:rPr lang="en-US" altLang="ja-JP" dirty="0"/>
              <a:t>50</a:t>
            </a:r>
            <a:r>
              <a:rPr lang="ja-JP" altLang="en-US" dirty="0"/>
              <a:t>歳の人（</a:t>
            </a:r>
            <a:r>
              <a:rPr lang="en-US" altLang="ja-JP" dirty="0"/>
              <a:t>1970</a:t>
            </a:r>
            <a:r>
              <a:rPr lang="ja-JP" altLang="en-US" dirty="0"/>
              <a:t>年生まれ）では、男性</a:t>
            </a:r>
            <a:r>
              <a:rPr lang="en-US" altLang="ja-JP" dirty="0"/>
              <a:t>28.3</a:t>
            </a:r>
            <a:r>
              <a:rPr lang="ja-JP" altLang="en-US" dirty="0"/>
              <a:t>％</a:t>
            </a:r>
            <a:r>
              <a:rPr lang="ja-JP" altLang="en-US" sz="2400" dirty="0"/>
              <a:t>（</a:t>
            </a:r>
            <a:r>
              <a:rPr lang="en-US" altLang="ja-JP" sz="2400" dirty="0"/>
              <a:t> 3</a:t>
            </a:r>
            <a:r>
              <a:rPr lang="ja-JP" altLang="en-US" sz="2400" dirty="0"/>
              <a:t>人に</a:t>
            </a:r>
            <a:r>
              <a:rPr lang="en-US" altLang="ja-JP" sz="2400" dirty="0"/>
              <a:t>1</a:t>
            </a:r>
            <a:r>
              <a:rPr lang="ja-JP" altLang="en-US" sz="2400" dirty="0"/>
              <a:t>人）</a:t>
            </a:r>
            <a:r>
              <a:rPr lang="ja-JP" altLang="en-US" dirty="0"/>
              <a:t>、女性</a:t>
            </a:r>
            <a:r>
              <a:rPr lang="en-US" altLang="ja-JP" dirty="0"/>
              <a:t>17.8</a:t>
            </a:r>
            <a:r>
              <a:rPr lang="ja-JP" altLang="en-US" dirty="0"/>
              <a:t>％</a:t>
            </a:r>
            <a:r>
              <a:rPr lang="ja-JP" altLang="en-US" sz="2400" dirty="0"/>
              <a:t>（５人に１人）</a:t>
            </a:r>
            <a:endParaRPr lang="en-US" altLang="ja-JP" dirty="0"/>
          </a:p>
        </p:txBody>
      </p:sp>
    </p:spTree>
    <p:extLst>
      <p:ext uri="{BB962C8B-B14F-4D97-AF65-F5344CB8AC3E}">
        <p14:creationId xmlns:p14="http://schemas.microsoft.com/office/powerpoint/2010/main" val="1356461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a:xfrm>
            <a:off x="574674" y="304800"/>
            <a:ext cx="8101781" cy="1341598"/>
          </a:xfrm>
        </p:spPr>
        <p:txBody>
          <a:bodyPr anchor="ctr" anchorCtr="0"/>
          <a:lstStyle/>
          <a:p>
            <a:r>
              <a:rPr lang="ja-JP" altLang="en-US" dirty="0"/>
              <a:t>近年の結婚事情</a:t>
            </a:r>
            <a:br>
              <a:rPr lang="en-US" altLang="ja-JP" dirty="0"/>
            </a:br>
            <a:r>
              <a:rPr lang="ja-JP" altLang="en-US" dirty="0"/>
              <a:t>④未婚者（シングルの人）が増えている</a:t>
            </a:r>
            <a:endParaRPr lang="en-US" dirty="0"/>
          </a:p>
        </p:txBody>
      </p:sp>
      <p:sp>
        <p:nvSpPr>
          <p:cNvPr id="4" name="テキスト ボックス 3">
            <a:extLst>
              <a:ext uri="{FF2B5EF4-FFF2-40B4-BE49-F238E27FC236}">
                <a16:creationId xmlns:a16="http://schemas.microsoft.com/office/drawing/2014/main" id="{3AC0CA68-1F35-AEB0-7F65-CDF4D85F7F56}"/>
              </a:ext>
            </a:extLst>
          </p:cNvPr>
          <p:cNvSpPr txBox="1"/>
          <p:nvPr/>
        </p:nvSpPr>
        <p:spPr>
          <a:xfrm>
            <a:off x="827584" y="6241030"/>
            <a:ext cx="6984776" cy="369332"/>
          </a:xfrm>
          <a:prstGeom prst="rect">
            <a:avLst/>
          </a:prstGeom>
          <a:noFill/>
        </p:spPr>
        <p:txBody>
          <a:bodyPr wrap="square" rtlCol="0">
            <a:spAutoFit/>
          </a:bodyPr>
          <a:lstStyle/>
          <a:p>
            <a:r>
              <a:rPr lang="ja-JP" altLang="en-US" sz="1800" dirty="0"/>
              <a:t>資料：国立社会保障・人口問題研究所　「人口統計資料集</a:t>
            </a:r>
            <a:r>
              <a:rPr lang="en-US" altLang="ja-JP" sz="1800" dirty="0"/>
              <a:t>2023</a:t>
            </a:r>
            <a:r>
              <a:rPr lang="ja-JP" altLang="en-US" sz="1800" dirty="0"/>
              <a:t>」　</a:t>
            </a:r>
            <a:endParaRPr lang="en-US" sz="1800" dirty="0"/>
          </a:p>
        </p:txBody>
      </p:sp>
      <p:pic>
        <p:nvPicPr>
          <p:cNvPr id="5" name="図 4">
            <a:extLst>
              <a:ext uri="{FF2B5EF4-FFF2-40B4-BE49-F238E27FC236}">
                <a16:creationId xmlns:a16="http://schemas.microsoft.com/office/drawing/2014/main" id="{4264985C-75C4-AD10-EF48-1F1180506588}"/>
              </a:ext>
            </a:extLst>
          </p:cNvPr>
          <p:cNvPicPr>
            <a:picLocks noChangeAspect="1"/>
          </p:cNvPicPr>
          <p:nvPr/>
        </p:nvPicPr>
        <p:blipFill>
          <a:blip r:embed="rId2"/>
          <a:stretch>
            <a:fillRect/>
          </a:stretch>
        </p:blipFill>
        <p:spPr>
          <a:xfrm>
            <a:off x="827584" y="1703250"/>
            <a:ext cx="5297938" cy="4480927"/>
          </a:xfrm>
          <a:prstGeom prst="rect">
            <a:avLst/>
          </a:prstGeom>
          <a:solidFill>
            <a:schemeClr val="bg1"/>
          </a:solidFill>
        </p:spPr>
      </p:pic>
      <p:sp>
        <p:nvSpPr>
          <p:cNvPr id="6" name="テキスト ボックス 5">
            <a:extLst>
              <a:ext uri="{FF2B5EF4-FFF2-40B4-BE49-F238E27FC236}">
                <a16:creationId xmlns:a16="http://schemas.microsoft.com/office/drawing/2014/main" id="{67F8BD00-3855-290B-DEE3-105629CF2183}"/>
              </a:ext>
            </a:extLst>
          </p:cNvPr>
          <p:cNvSpPr txBox="1"/>
          <p:nvPr/>
        </p:nvSpPr>
        <p:spPr>
          <a:xfrm>
            <a:off x="6300192" y="2111611"/>
            <a:ext cx="2592288" cy="3785652"/>
          </a:xfrm>
          <a:prstGeom prst="rect">
            <a:avLst/>
          </a:prstGeom>
          <a:noFill/>
        </p:spPr>
        <p:txBody>
          <a:bodyPr wrap="square" rtlCol="0">
            <a:spAutoFit/>
          </a:bodyPr>
          <a:lstStyle/>
          <a:p>
            <a:endParaRPr lang="en-US" altLang="ja-JP" dirty="0"/>
          </a:p>
          <a:p>
            <a:r>
              <a:rPr lang="ja-JP" altLang="en-US" dirty="0"/>
              <a:t>未婚者＝初婚を経験してない人、自称未婚や非婚者（結婚しないが同棲している人）も含む。</a:t>
            </a:r>
            <a:endParaRPr lang="en-US" altLang="ja-JP" dirty="0"/>
          </a:p>
          <a:p>
            <a:r>
              <a:rPr lang="ja-JP" altLang="en-US" dirty="0"/>
              <a:t>独身者は離婚した人も含むのでもっと多い。</a:t>
            </a:r>
            <a:endParaRPr lang="en-US" altLang="ja-JP" dirty="0"/>
          </a:p>
        </p:txBody>
      </p:sp>
    </p:spTree>
    <p:extLst>
      <p:ext uri="{BB962C8B-B14F-4D97-AF65-F5344CB8AC3E}">
        <p14:creationId xmlns:p14="http://schemas.microsoft.com/office/powerpoint/2010/main" val="575314397"/>
      </p:ext>
    </p:extLst>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9849</TotalTime>
  <Words>1690</Words>
  <Application>Microsoft Office PowerPoint</Application>
  <PresentationFormat>画面に合わせる (4:3)</PresentationFormat>
  <Paragraphs>116</Paragraphs>
  <Slides>20</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20</vt:i4>
      </vt:variant>
    </vt:vector>
  </HeadingPairs>
  <TitlesOfParts>
    <vt:vector size="28" baseType="lpstr">
      <vt:lpstr>ＭＳ Ｐゴシック</vt:lpstr>
      <vt:lpstr>ＭＳ 明朝</vt:lpstr>
      <vt:lpstr>RyuminPr6N-Light</vt:lpstr>
      <vt:lpstr>Arial</vt:lpstr>
      <vt:lpstr>Century</vt:lpstr>
      <vt:lpstr>Times New Roman</vt:lpstr>
      <vt:lpstr>Wingdings</vt:lpstr>
      <vt:lpstr>Profile</vt:lpstr>
      <vt:lpstr>第6回【家族の形成】結婚の意味と機能 </vt:lpstr>
      <vt:lpstr>第6回のテーマ</vt:lpstr>
      <vt:lpstr>近年の結婚事情 ①結婚件数は減っている</vt:lpstr>
      <vt:lpstr>近年の結婚事情 ①結婚件数は減っている</vt:lpstr>
      <vt:lpstr>近年の結婚事情 ②晩婚化・男女の年齢差の縮小</vt:lpstr>
      <vt:lpstr>近年の結婚事情 ②晩婚化・年齢差の縮小</vt:lpstr>
      <vt:lpstr>近年の結婚事情 ③結婚しない人も増えている</vt:lpstr>
      <vt:lpstr>近年の結婚事情 ③結婚しない人も増えている</vt:lpstr>
      <vt:lpstr>近年の結婚事情 ④未婚者（シングルの人）が増えている</vt:lpstr>
      <vt:lpstr>近年の結婚事情 ⑤離婚する人も増えている？</vt:lpstr>
      <vt:lpstr>結婚についての考え方 【独身者調査】　～未婚者の結婚・出産に対する考え方～</vt:lpstr>
      <vt:lpstr>結婚についての考え方 【独身者調査】　～未婚者の結婚・出産に対する考え方～</vt:lpstr>
      <vt:lpstr>結婚についての考え方 【独身者調査】　～未婚者の結婚・出産に対する考え方～</vt:lpstr>
      <vt:lpstr>結婚についての考え方 【独身者調査】　～未婚者の結婚・出産に対する考え方～</vt:lpstr>
      <vt:lpstr>結婚についての考え方　 【独身者調査】　～未婚者の結婚・出産に対する考え方～ </vt:lpstr>
      <vt:lpstr>結婚についての考え方　 【独身者調査】　～未婚者の結婚・出産に対する考え方～ </vt:lpstr>
      <vt:lpstr>Reaction Paper#6 結婚について</vt:lpstr>
      <vt:lpstr>Reaction Paper#6 結婚について</vt:lpstr>
      <vt:lpstr>Reaction Paper#6 結婚について</vt:lpstr>
      <vt:lpstr>次週</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124</cp:revision>
  <cp:lastPrinted>2014-09-24T05:41:27Z</cp:lastPrinted>
  <dcterms:created xsi:type="dcterms:W3CDTF">2014-09-24T05:41:10Z</dcterms:created>
  <dcterms:modified xsi:type="dcterms:W3CDTF">2024-05-09T06:58:08Z</dcterms:modified>
</cp:coreProperties>
</file>