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29"/>
  </p:notesMasterIdLst>
  <p:handoutMasterIdLst>
    <p:handoutMasterId r:id="rId30"/>
  </p:handoutMasterIdLst>
  <p:sldIdLst>
    <p:sldId id="256" r:id="rId2"/>
    <p:sldId id="449" r:id="rId3"/>
    <p:sldId id="450" r:id="rId4"/>
    <p:sldId id="451" r:id="rId5"/>
    <p:sldId id="452" r:id="rId6"/>
    <p:sldId id="454" r:id="rId7"/>
    <p:sldId id="455" r:id="rId8"/>
    <p:sldId id="456" r:id="rId9"/>
    <p:sldId id="457" r:id="rId10"/>
    <p:sldId id="458" r:id="rId11"/>
    <p:sldId id="459" r:id="rId12"/>
    <p:sldId id="462" r:id="rId13"/>
    <p:sldId id="463" r:id="rId14"/>
    <p:sldId id="464" r:id="rId15"/>
    <p:sldId id="465" r:id="rId16"/>
    <p:sldId id="466" r:id="rId17"/>
    <p:sldId id="467" r:id="rId18"/>
    <p:sldId id="468" r:id="rId19"/>
    <p:sldId id="460" r:id="rId20"/>
    <p:sldId id="470" r:id="rId21"/>
    <p:sldId id="469" r:id="rId22"/>
    <p:sldId id="472" r:id="rId23"/>
    <p:sldId id="473" r:id="rId24"/>
    <p:sldId id="446" r:id="rId25"/>
    <p:sldId id="474" r:id="rId26"/>
    <p:sldId id="475" r:id="rId27"/>
    <p:sldId id="425" r:id="rId28"/>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00" autoAdjust="0"/>
    <p:restoredTop sz="94660"/>
  </p:normalViewPr>
  <p:slideViewPr>
    <p:cSldViewPr>
      <p:cViewPr varScale="1">
        <p:scale>
          <a:sx n="71" d="100"/>
          <a:sy n="71" d="100"/>
        </p:scale>
        <p:origin x="1312"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30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30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30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23917F46-3E08-8B45-993B-B96CE388847C}"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03T03:03:55.686"/>
    </inkml:context>
    <inkml:brush xml:id="br0">
      <inkml:brushProperty name="width" value="0.1" units="cm"/>
      <inkml:brushProperty name="height" value="0.1" units="cm"/>
      <inkml:brushProperty name="color" value="#E71224"/>
    </inkml:brush>
  </inkml:definitions>
  <inkml:trace contextRef="#ctx0" brushRef="#br0">1 103 24575,'16'0'0,"0"-2"0,-1 0 0,18-5 0,-15 2 0,34-2 0,267 5 0,-164 3 0,1439-1 0,-1574 2 0,-1-1 0,31 9 0,-29-6 0,0 0 0,22 0 0,317-3 0,-171-3 0,-174 3 0,0 1 0,0 0 0,20 6 0,-17-4 0,33 4 0,251-5 0,-156-5 0,-111 1 0,-16 0 0,-1 1 0,0 1 0,1 0 0,-1 2 0,20 4 0,-16-2 0,0 0 0,1-1 0,34 0 0,71-5 0,-47-1 0,99 15 0,-8-1 0,-144-10 0,0 1 0,29 7 0,1 0 0,-1-1 0,-20-3 0,68 4 0,-17-12 0,73 3 0,-90 11 0,-48-7 0,33 3 0,-32-6 0,33 9 0,-35-7 0,0 0 0,26 1 0,459-4 0,-241-2 0,904 1 0,-1154-1 0,-1-1 0,0 0 0,20-6 0,-18 4 0,35-4 0,250 5 0,-156 5 0,352-2 0,-483-1 0,1 0 0,-1-2 0,19-4 0,-16 2 0,34-3 0,-4 6 0,-23 2 0,0-2 0,25-4 0,66-10 0,-7 2 0,-54 7 0,1 2 0,106 5 0,-62 2 0,199-2 0,-279-1 0,-1-1 0,32-7 0,-30 5 0,0 0 0,21 0 0,-19 3 0,-1-2 0,43-8 0,39-10 0,-84 16 0,0 0 0,0 2 0,35-2 0,64 7 0,-43-1 0,-49-2 0,1-2 0,-1-1 0,0-1 0,34-12 0,-23 7 0,-22 7 0,1 0 0,26-1 0,-26 4 0,-1-2 0,29-6 0,-24 4 0,-1 0 0,28-1 0,-27 4 0,0-2 0,23-5 0,-6 1 0,1 2 0,0 1 0,0 2 0,58 5 0,-15-1 0,1809-2 0,-1865 1 0,0 1 0,27 7 0,-25-4 0,40 2 0,-40-6 0,14 0 0,1 1 0,43 9 0,-52-6 0,-1-2 0,63-2 0,15 1 0,-34 10 0,-51-7 0,46 3 0,436-7 0,-244-3 0,-177 1 0,99 3 0,-109 9 0,-49-5 0,42 1 0,424-6 0,-237-3 0,934 2 0,-1167 2 0,0 0 0,31 7 0,-28-3 0,42 1 0,390-5 0,-220-4 0,59 2 0,-282-1 0,-1-1 0,0 0 0,20-6 0,-17 4 0,33-4 0,251 6 0,-156 3 0,-50 1 0,106-4 0,-142-9 0,-44 7 0,1 0 0,16 0 0,-10 3-1365,-2 0-5461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03T03:04:04.116"/>
    </inkml:context>
    <inkml:brush xml:id="br0">
      <inkml:brushProperty name="width" value="0.1" units="cm"/>
      <inkml:brushProperty name="height" value="0.1" units="cm"/>
      <inkml:brushProperty name="color" value="#E71224"/>
    </inkml:brush>
  </inkml:definitions>
  <inkml:trace contextRef="#ctx0" brushRef="#br0">0 126 24575,'42'0'0,"-1"-3"0,50-8 0,-50 6 0,-1 1 0,67 4 0,31-1 0,-60-11 0,-52 6 0,45-2 0,-44 8 0,0-2 0,53-11 0,-57 9 0,0 1 0,30-1 0,-27 3 0,38-7 0,-26 3 0,0 1 0,67 2 0,13-1 0,-40-9 0,-52 7 0,45-4 0,388 8 0,-221 3 0,783-2 0,-1006 1 0,0 1 0,1 0 0,18 6 0,-16-4 0,34 4 0,249-6 0,-154-4 0,575 2 0,-697 2 0,1 0 0,26 7 0,-24-4 0,40 2 0,424-6 0,-237-3 0,2783 2 0,-3012 2 0,0 1 0,45 11 0,-45-9 0,-4 1 0,31 11 0,-36-10 0,-1-2 0,1 0 0,32 5 0,32-7 0,-57-3 0,0 0 0,47 9 0,179 54 0,-211-52 0,-25-7 0,-1 0 0,21 2 0,33 6 0,-46-7 0,39 3 0,-36-5 0,35 7 0,-38-5 0,1-1 0,26 1 0,459-4 0,-242-3 0,931 2 0,-1172-1 0,0-2 0,31-6 0,-29 4 0,44-3 0,389 7 0,-221 3 0,1580-2 0,-1792-2 0,-1 0 0,27-7 0,-24 4 0,40-2 0,424 6 0,-237 3 0,2749-2-1365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276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276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276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F9F79EE3-DA01-0A45-B9DF-903C9C425D4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57200" algn="l" rtl="0" fontAlgn="base">
      <a:spcBef>
        <a:spcPct val="30000"/>
      </a:spcBef>
      <a:spcAft>
        <a:spcPct val="0"/>
      </a:spcAft>
      <a:defRPr kumimoji="1"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B7C49CD-3180-1A4C-9ACB-6C8EB33DAB09}" type="slidenum">
              <a:rPr lang="en-US" altLang="ja-JP"/>
              <a:pPr/>
              <a:t>1</a:t>
            </a:fld>
            <a:endParaRPr lang="en-US" altLang="ja-JP"/>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073419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27</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a:t>
            </a:r>
            <a:r>
              <a:rPr lang="en-US" altLang="ja-JP"/>
              <a:t> </a:t>
            </a:r>
            <a:r>
              <a:rPr lang="ja-JP" altLang="en-US"/>
              <a:t>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charset="2"/>
              <a:buNone/>
              <a:defRPr sz="2800"/>
            </a:lvl1pPr>
          </a:lstStyle>
          <a:p>
            <a:r>
              <a:rPr lang="ja-JP" altLang="en-US"/>
              <a:t>マスタ</a:t>
            </a:r>
            <a:r>
              <a:rPr lang="en-US" altLang="ja-JP"/>
              <a:t> </a:t>
            </a:r>
            <a:r>
              <a:rPr lang="ja-JP" altLang="en-US"/>
              <a:t>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1C8E6369-E172-4648-8269-120DABE5E57E}"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440CC18-CE7B-284A-8E63-967017DA3EC9}"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FC616873-8FC7-2E49-909E-6018C751F7D5}"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4178C75B-C2D6-C74B-9410-83E1048D7CDC}"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9788AA56-D21C-814C-A9BC-C00099445768}"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123711AE-760D-B94A-BA95-F76DD60E6E86}"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D48B3972-D498-4942-B520-E84A480AF1B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2A661EF4-69AC-E743-9536-31671A8829C5}"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519DBC0D-7DEA-CF44-AEE5-CBCC489ECE7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AD0EECDB-F666-FA4B-919C-56FC7F0D384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C32F9FF0-CAF9-6049-9A4B-1A6F2C6CE91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22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922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pPr>
              <a:defRPr/>
            </a:pPr>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pPr>
              <a:defRPr/>
            </a:pPr>
            <a:fld id="{2B0BAEB8-27B6-194D-AFB1-A48262D518E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74"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fontAlgn="base">
        <a:spcBef>
          <a:spcPct val="0"/>
        </a:spcBef>
        <a:spcAft>
          <a:spcPct val="0"/>
        </a:spcAft>
        <a:defRPr kumimoji="1" sz="3800">
          <a:solidFill>
            <a:schemeClr val="tx2"/>
          </a:solidFill>
          <a:latin typeface="+mj-lt"/>
          <a:ea typeface="ＭＳ Ｐゴシック" charset="-128"/>
          <a:cs typeface="ＭＳ Ｐゴシック" charset="-128"/>
        </a:defRPr>
      </a:lvl1pPr>
      <a:lvl2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2pPr>
      <a:lvl3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3pPr>
      <a:lvl4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4pPr>
      <a:lvl5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fontAlgn="base">
        <a:spcBef>
          <a:spcPct val="20000"/>
        </a:spcBef>
        <a:spcAft>
          <a:spcPct val="0"/>
        </a:spcAft>
        <a:buClr>
          <a:schemeClr val="accent2"/>
        </a:buClr>
        <a:buFont typeface="Wingdings" charset="2"/>
        <a:buChar char="o"/>
        <a:defRPr kumimoji="1" sz="3000">
          <a:solidFill>
            <a:schemeClr val="tx1"/>
          </a:solidFill>
          <a:latin typeface="+mn-lt"/>
          <a:ea typeface="ＭＳ Ｐゴシック" charset="-128"/>
          <a:cs typeface="ＭＳ Ｐゴシック" charset="-128"/>
        </a:defRPr>
      </a:lvl1pPr>
      <a:lvl2pPr marL="908050" indent="-436563" algn="l" rtl="0" fontAlgn="base">
        <a:spcBef>
          <a:spcPct val="20000"/>
        </a:spcBef>
        <a:spcAft>
          <a:spcPct val="0"/>
        </a:spcAft>
        <a:buClr>
          <a:schemeClr val="accent2"/>
        </a:buClr>
        <a:buFont typeface="Wingdings" charset="2"/>
        <a:buChar char="n"/>
        <a:defRPr kumimoji="1" sz="2600">
          <a:solidFill>
            <a:schemeClr val="tx1"/>
          </a:solidFill>
          <a:latin typeface="+mn-lt"/>
          <a:ea typeface="ＭＳ Ｐゴシック" charset="-128"/>
        </a:defRPr>
      </a:lvl2pPr>
      <a:lvl3pPr marL="1304925" indent="-395288" algn="l" rtl="0" fontAlgn="base">
        <a:spcBef>
          <a:spcPct val="20000"/>
        </a:spcBef>
        <a:spcAft>
          <a:spcPct val="0"/>
        </a:spcAft>
        <a:buClr>
          <a:schemeClr val="accent2"/>
        </a:buClr>
        <a:buFont typeface="Wingdings" charset="2"/>
        <a:buChar char="o"/>
        <a:defRPr kumimoji="1" sz="2300">
          <a:solidFill>
            <a:schemeClr val="tx1"/>
          </a:solidFill>
          <a:latin typeface="+mn-lt"/>
          <a:ea typeface="ＭＳ Ｐゴシック" charset="-128"/>
        </a:defRPr>
      </a:lvl3pPr>
      <a:lvl4pPr marL="1693863" indent="-387350" algn="l" rtl="0" fontAlgn="base">
        <a:spcBef>
          <a:spcPct val="20000"/>
        </a:spcBef>
        <a:spcAft>
          <a:spcPct val="0"/>
        </a:spcAft>
        <a:buClr>
          <a:schemeClr val="accent2"/>
        </a:buClr>
        <a:buFont typeface="Wingdings" charset="2"/>
        <a:buChar char="n"/>
        <a:defRPr kumimoji="1" sz="2000">
          <a:solidFill>
            <a:schemeClr val="tx1"/>
          </a:solidFill>
          <a:latin typeface="+mn-lt"/>
          <a:ea typeface="ＭＳ Ｐゴシック" charset="-128"/>
        </a:defRPr>
      </a:lvl4pPr>
      <a:lvl5pPr marL="2093913" indent="-398463" algn="l" rtl="0" fontAlgn="base">
        <a:spcBef>
          <a:spcPct val="25000"/>
        </a:spcBef>
        <a:spcAft>
          <a:spcPct val="0"/>
        </a:spcAft>
        <a:buClr>
          <a:schemeClr val="accent2"/>
        </a:buClr>
        <a:buFont typeface="Wingdings" charset="2"/>
        <a:buChar char="§"/>
        <a:defRPr kumimoji="1"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6pPr>
      <a:lvl7pPr marL="30083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7pPr>
      <a:lvl8pPr marL="34655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8pPr>
      <a:lvl9pPr marL="39227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customXml" Target="../ink/ink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unicef.or.jp/crc/principles/" TargetMode="External"/><Relationship Id="rId2" Type="http://schemas.openxmlformats.org/officeDocument/2006/relationships/hyperlink" Target="https://www.youtube.com/watch?v=PW4pZUPnlh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oyokeizai.net/articles/-/397957?page=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12676" y="188640"/>
            <a:ext cx="8279804" cy="2016224"/>
          </a:xfrm>
        </p:spPr>
        <p:txBody>
          <a:bodyPr anchor="ctr" anchorCtr="0"/>
          <a:lstStyle/>
          <a:p>
            <a:r>
              <a:rPr lang="ja-JP" altLang="en-US" sz="3200" dirty="0">
                <a:solidFill>
                  <a:schemeClr val="tx1"/>
                </a:solidFill>
                <a:latin typeface="ＭＳ 明朝" charset="-128"/>
                <a:ea typeface="ＭＳ 明朝" charset="-128"/>
                <a:cs typeface="ＭＳ 明朝" charset="-128"/>
              </a:rPr>
              <a:t>第</a:t>
            </a:r>
            <a:r>
              <a:rPr lang="en-US" altLang="ja-JP" sz="3200" dirty="0">
                <a:solidFill>
                  <a:schemeClr val="tx1"/>
                </a:solidFill>
                <a:latin typeface="ＭＳ 明朝" charset="-128"/>
                <a:ea typeface="ＭＳ 明朝" charset="-128"/>
                <a:cs typeface="ＭＳ 明朝" charset="-128"/>
              </a:rPr>
              <a:t>5</a:t>
            </a:r>
            <a:r>
              <a:rPr lang="ja-JP" altLang="en-US" sz="3200" dirty="0">
                <a:solidFill>
                  <a:schemeClr val="tx1"/>
                </a:solidFill>
                <a:latin typeface="ＭＳ 明朝" charset="-128"/>
                <a:ea typeface="ＭＳ 明朝" charset="-128"/>
                <a:cs typeface="ＭＳ 明朝" charset="-128"/>
              </a:rPr>
              <a:t>回</a:t>
            </a:r>
            <a:r>
              <a:rPr lang="en-US" altLang="ja-JP" sz="3200" dirty="0">
                <a:solidFill>
                  <a:schemeClr val="tx1"/>
                </a:solidFill>
                <a:latin typeface="ＭＳ 明朝" charset="-128"/>
                <a:ea typeface="ＭＳ 明朝" charset="-128"/>
                <a:cs typeface="ＭＳ 明朝" charset="-128"/>
              </a:rPr>
              <a:t>【</a:t>
            </a:r>
            <a:r>
              <a:rPr lang="ja-JP" altLang="en-US" sz="3200" dirty="0">
                <a:solidFill>
                  <a:schemeClr val="tx1"/>
                </a:solidFill>
                <a:latin typeface="ＭＳ 明朝" charset="-128"/>
                <a:ea typeface="ＭＳ 明朝" charset="-128"/>
                <a:cs typeface="ＭＳ 明朝" charset="-128"/>
              </a:rPr>
              <a:t>家族の内部構造</a:t>
            </a:r>
            <a:r>
              <a:rPr lang="en-US" altLang="ja-JP" sz="3200" dirty="0">
                <a:solidFill>
                  <a:schemeClr val="tx1"/>
                </a:solidFill>
                <a:latin typeface="ＭＳ 明朝" charset="-128"/>
                <a:ea typeface="ＭＳ 明朝" charset="-128"/>
                <a:cs typeface="ＭＳ 明朝" charset="-128"/>
              </a:rPr>
              <a:t>】</a:t>
            </a:r>
            <a:r>
              <a:rPr lang="ja-JP" altLang="en-US" sz="3200" dirty="0">
                <a:solidFill>
                  <a:schemeClr val="tx1"/>
                </a:solidFill>
                <a:latin typeface="ＭＳ 明朝" charset="-128"/>
                <a:ea typeface="ＭＳ 明朝" charset="-128"/>
                <a:cs typeface="ＭＳ 明朝" charset="-128"/>
              </a:rPr>
              <a:t>役割構造、勢力構造、感情構造</a:t>
            </a:r>
          </a:p>
        </p:txBody>
      </p:sp>
      <p:sp>
        <p:nvSpPr>
          <p:cNvPr id="15363" name="Rectangle 3"/>
          <p:cNvSpPr>
            <a:spLocks noGrp="1" noChangeArrowheads="1"/>
          </p:cNvSpPr>
          <p:nvPr>
            <p:ph type="subTitle" idx="1"/>
          </p:nvPr>
        </p:nvSpPr>
        <p:spPr>
          <a:xfrm>
            <a:off x="962300" y="3284984"/>
            <a:ext cx="7010400" cy="3024336"/>
          </a:xfrm>
        </p:spPr>
        <p:txBody>
          <a:bodyPr/>
          <a:lstStyle/>
          <a:p>
            <a:r>
              <a:rPr lang="ja-JP" altLang="en-US" b="1" dirty="0">
                <a:ea typeface="ＭＳ 明朝" charset="-128"/>
                <a:cs typeface="ＭＳ 明朝" charset="-128"/>
              </a:rPr>
              <a:t>「家族社会学」</a:t>
            </a:r>
            <a:endParaRPr lang="en-US" altLang="ja-JP" b="1" dirty="0">
              <a:ea typeface="ＭＳ 明朝" charset="-128"/>
              <a:cs typeface="ＭＳ 明朝" charset="-128"/>
            </a:endParaRPr>
          </a:p>
          <a:p>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5 </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月</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7 </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日（火）</a:t>
            </a:r>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時限目】</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14:40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16:10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　</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4F401</a:t>
            </a:r>
            <a:endParaRPr lang="en-US" altLang="ja-JP" sz="2000" b="1" dirty="0">
              <a:ea typeface="ＭＳ 明朝" charset="-128"/>
              <a:cs typeface="ＭＳ 明朝" charset="-128"/>
            </a:endParaRPr>
          </a:p>
          <a:p>
            <a:endParaRPr lang="en-US" altLang="ja-JP" sz="2000" b="1" dirty="0">
              <a:ea typeface="ＭＳ 明朝" charset="-128"/>
              <a:cs typeface="ＭＳ 明朝" charset="-128"/>
            </a:endParaRPr>
          </a:p>
          <a:p>
            <a:r>
              <a:rPr lang="ja-JP" altLang="en-US" sz="2000" b="1" dirty="0">
                <a:ea typeface="ＭＳ 明朝" charset="-128"/>
                <a:cs typeface="ＭＳ 明朝" charset="-128"/>
              </a:rPr>
              <a:t>日本医療大学総合福祉学部</a:t>
            </a:r>
            <a:endParaRPr lang="en-US" altLang="ja-JP" sz="2000" b="1" dirty="0">
              <a:ea typeface="ＭＳ 明朝" charset="-128"/>
              <a:cs typeface="ＭＳ 明朝" charset="-128"/>
            </a:endParaRPr>
          </a:p>
          <a:p>
            <a:r>
              <a:rPr lang="ja-JP" altLang="en-US" sz="2000" b="1" dirty="0">
                <a:ea typeface="ＭＳ 明朝" charset="-128"/>
                <a:cs typeface="ＭＳ 明朝" charset="-128"/>
              </a:rPr>
              <a:t>特任教授　原　俊彦</a:t>
            </a:r>
            <a:endParaRPr lang="en-US" altLang="ja-JP" sz="2000" b="1" dirty="0">
              <a:ea typeface="ＭＳ 明朝" charset="-128"/>
              <a:cs typeface="ＭＳ 明朝" charset="-128"/>
            </a:endParaRPr>
          </a:p>
          <a:p>
            <a:endParaRPr lang="ja-JP" altLang="en-US" sz="1800" dirty="0">
              <a:ea typeface="ＭＳ 明朝" charset="-128"/>
              <a:cs typeface="ＭＳ 明朝"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DC8763-852A-1ADF-219E-F36A52793CB4}"/>
              </a:ext>
            </a:extLst>
          </p:cNvPr>
          <p:cNvSpPr>
            <a:spLocks noGrp="1"/>
          </p:cNvSpPr>
          <p:nvPr>
            <p:ph type="title"/>
          </p:nvPr>
        </p:nvSpPr>
        <p:spPr/>
        <p:txBody>
          <a:bodyPr anchor="ctr" anchorCtr="0"/>
          <a:lstStyle/>
          <a:p>
            <a:r>
              <a:rPr lang="ja-JP" altLang="en-US" dirty="0"/>
              <a:t>役割葛藤</a:t>
            </a:r>
            <a:r>
              <a:rPr lang="en-US" altLang="ja-JP" dirty="0"/>
              <a:t>[</a:t>
            </a:r>
            <a:r>
              <a:rPr lang="ja-JP" altLang="en-US" sz="3200" dirty="0"/>
              <a:t>ロール・コンフリクト　</a:t>
            </a:r>
            <a:r>
              <a:rPr lang="en-US" altLang="ja-JP" sz="3200" dirty="0"/>
              <a:t>role conflict</a:t>
            </a:r>
            <a:r>
              <a:rPr lang="en-US" altLang="ja-JP" dirty="0"/>
              <a:t>]</a:t>
            </a:r>
            <a:r>
              <a:rPr lang="ja-JP" altLang="en-US" sz="2800" dirty="0"/>
              <a:t>役割期待と役割認知のズレ・すれ違い・拒否</a:t>
            </a:r>
            <a:endParaRPr lang="en-US" dirty="0"/>
          </a:p>
        </p:txBody>
      </p:sp>
      <p:sp>
        <p:nvSpPr>
          <p:cNvPr id="3" name="コンテンツ プレースホルダー 2">
            <a:extLst>
              <a:ext uri="{FF2B5EF4-FFF2-40B4-BE49-F238E27FC236}">
                <a16:creationId xmlns:a16="http://schemas.microsoft.com/office/drawing/2014/main" id="{6A7FB84D-683F-7EA7-5210-51C858604824}"/>
              </a:ext>
            </a:extLst>
          </p:cNvPr>
          <p:cNvSpPr>
            <a:spLocks noGrp="1"/>
          </p:cNvSpPr>
          <p:nvPr>
            <p:ph idx="1"/>
          </p:nvPr>
        </p:nvSpPr>
        <p:spPr>
          <a:xfrm>
            <a:off x="369156" y="1772816"/>
            <a:ext cx="8774844" cy="4608512"/>
          </a:xfrm>
        </p:spPr>
        <p:txBody>
          <a:bodyPr/>
          <a:lstStyle/>
          <a:p>
            <a:pPr marL="0" indent="0">
              <a:buNone/>
            </a:pPr>
            <a:r>
              <a:rPr lang="ja-JP" altLang="en-US" dirty="0"/>
              <a:t>①役割期待間の葛藤：同一の役割相手からの役割期待が矛盾　</a:t>
            </a:r>
            <a:r>
              <a:rPr lang="ja-JP" altLang="en-US" sz="2800" dirty="0"/>
              <a:t>例：夫→妻「家事をしていてほしい」「ちょっとくらい働いて欲しい」</a:t>
            </a:r>
            <a:endParaRPr lang="en-US" altLang="ja-JP" sz="2800" dirty="0"/>
          </a:p>
          <a:p>
            <a:pPr marL="0" indent="0">
              <a:buNone/>
            </a:pPr>
            <a:r>
              <a:rPr lang="ja-JP" altLang="en-US" dirty="0"/>
              <a:t>②役割内部の葛藤：複数の役割相手からの役割期待が矛盾　</a:t>
            </a:r>
            <a:r>
              <a:rPr lang="ja-JP" altLang="en-US" sz="2800" dirty="0"/>
              <a:t>例：妻→夫「子どもには厳しく」・子→父「やさしくしてよ」</a:t>
            </a:r>
            <a:endParaRPr lang="ja-JP" altLang="en-US" dirty="0"/>
          </a:p>
          <a:p>
            <a:pPr marL="0" indent="0">
              <a:buNone/>
            </a:pPr>
            <a:r>
              <a:rPr lang="ja-JP" altLang="en-US" dirty="0"/>
              <a:t>③認知と期待の葛藤：行為者自身の認知と、役割期待が矛盾する　</a:t>
            </a:r>
            <a:r>
              <a:rPr lang="ja-JP" altLang="en-US" sz="2400" dirty="0"/>
              <a:t>例</a:t>
            </a:r>
            <a:r>
              <a:rPr lang="ja-JP" altLang="en-US" sz="2800" dirty="0"/>
              <a:t>：夫「夫ってのはＡするもんだよな」妻「夫ならＢするでしょ、フツー」</a:t>
            </a:r>
            <a:endParaRPr lang="ja-JP" altLang="en-US" sz="2400" dirty="0"/>
          </a:p>
          <a:p>
            <a:pPr marL="0" indent="0">
              <a:buNone/>
            </a:pPr>
            <a:endParaRPr lang="ja-JP" altLang="en-US" dirty="0"/>
          </a:p>
          <a:p>
            <a:pPr marL="0" indent="0">
              <a:buNone/>
            </a:pPr>
            <a:endParaRPr lang="en-US" dirty="0"/>
          </a:p>
        </p:txBody>
      </p:sp>
    </p:spTree>
    <p:extLst>
      <p:ext uri="{BB962C8B-B14F-4D97-AF65-F5344CB8AC3E}">
        <p14:creationId xmlns:p14="http://schemas.microsoft.com/office/powerpoint/2010/main" val="3926453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33CF9A-8EB2-4B68-BD56-B3A99B304DFA}"/>
              </a:ext>
            </a:extLst>
          </p:cNvPr>
          <p:cNvSpPr>
            <a:spLocks noGrp="1"/>
          </p:cNvSpPr>
          <p:nvPr>
            <p:ph type="title"/>
          </p:nvPr>
        </p:nvSpPr>
        <p:spPr/>
        <p:txBody>
          <a:bodyPr anchor="ctr" anchorCtr="0"/>
          <a:lstStyle/>
          <a:p>
            <a:r>
              <a:rPr lang="ja-JP" altLang="en-US" dirty="0"/>
              <a:t>パーソンズによる核家族の役割構造</a:t>
            </a:r>
            <a:endParaRPr lang="en-US" dirty="0"/>
          </a:p>
        </p:txBody>
      </p:sp>
      <p:pic>
        <p:nvPicPr>
          <p:cNvPr id="7" name="図 6" descr="テーブル&#10;&#10;自動的に生成された説明">
            <a:extLst>
              <a:ext uri="{FF2B5EF4-FFF2-40B4-BE49-F238E27FC236}">
                <a16:creationId xmlns:a16="http://schemas.microsoft.com/office/drawing/2014/main" id="{B681E2E6-AC31-F4FB-A8BD-4C796E3EC566}"/>
              </a:ext>
            </a:extLst>
          </p:cNvPr>
          <p:cNvPicPr>
            <a:picLocks noChangeAspect="1"/>
          </p:cNvPicPr>
          <p:nvPr/>
        </p:nvPicPr>
        <p:blipFill>
          <a:blip r:embed="rId2"/>
          <a:stretch>
            <a:fillRect/>
          </a:stretch>
        </p:blipFill>
        <p:spPr>
          <a:xfrm>
            <a:off x="480519" y="1412776"/>
            <a:ext cx="8182961" cy="5223809"/>
          </a:xfrm>
          <a:prstGeom prst="rect">
            <a:avLst/>
          </a:prstGeom>
        </p:spPr>
      </p:pic>
    </p:spTree>
    <p:extLst>
      <p:ext uri="{BB962C8B-B14F-4D97-AF65-F5344CB8AC3E}">
        <p14:creationId xmlns:p14="http://schemas.microsoft.com/office/powerpoint/2010/main" val="224118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5D40D6-406D-2F53-7501-D950030AFC37}"/>
              </a:ext>
            </a:extLst>
          </p:cNvPr>
          <p:cNvSpPr>
            <a:spLocks noGrp="1"/>
          </p:cNvSpPr>
          <p:nvPr>
            <p:ph type="title"/>
          </p:nvPr>
        </p:nvSpPr>
        <p:spPr>
          <a:xfrm>
            <a:off x="611560" y="260648"/>
            <a:ext cx="8001000" cy="1216025"/>
          </a:xfrm>
        </p:spPr>
        <p:txBody>
          <a:bodyPr anchor="t" anchorCtr="0"/>
          <a:lstStyle/>
          <a:p>
            <a:r>
              <a:rPr lang="ja-JP" altLang="en-US" dirty="0"/>
              <a:t>パーソンズによる核家族の役割構造</a:t>
            </a:r>
            <a:br>
              <a:rPr lang="en-US" altLang="ja-JP" dirty="0"/>
            </a:br>
            <a:r>
              <a:rPr lang="ja-JP" altLang="en-US" dirty="0"/>
              <a:t>★具体的には？</a:t>
            </a:r>
            <a:endParaRPr lang="en-US" dirty="0"/>
          </a:p>
        </p:txBody>
      </p:sp>
      <p:sp>
        <p:nvSpPr>
          <p:cNvPr id="3" name="コンテンツ プレースホルダー 2">
            <a:extLst>
              <a:ext uri="{FF2B5EF4-FFF2-40B4-BE49-F238E27FC236}">
                <a16:creationId xmlns:a16="http://schemas.microsoft.com/office/drawing/2014/main" id="{CED8C399-65FA-E484-9479-EABB28DCAC09}"/>
              </a:ext>
            </a:extLst>
          </p:cNvPr>
          <p:cNvSpPr>
            <a:spLocks noGrp="1"/>
          </p:cNvSpPr>
          <p:nvPr>
            <p:ph idx="1"/>
          </p:nvPr>
        </p:nvSpPr>
        <p:spPr>
          <a:xfrm>
            <a:off x="574675" y="1700808"/>
            <a:ext cx="8001000" cy="4536504"/>
          </a:xfrm>
        </p:spPr>
        <p:txBody>
          <a:bodyPr/>
          <a:lstStyle/>
          <a:p>
            <a:pPr marL="0" indent="0">
              <a:buNone/>
            </a:pPr>
            <a:r>
              <a:rPr lang="ja-JP" altLang="en-US" dirty="0"/>
              <a:t>勢力</a:t>
            </a:r>
            <a:r>
              <a:rPr lang="en-US" altLang="ja-JP" dirty="0"/>
              <a:t>[</a:t>
            </a:r>
            <a:r>
              <a:rPr lang="ja-JP" altLang="en-US" dirty="0"/>
              <a:t>パワー</a:t>
            </a:r>
            <a:r>
              <a:rPr lang="en-US" altLang="ja-JP" dirty="0"/>
              <a:t>power]</a:t>
            </a:r>
            <a:r>
              <a:rPr lang="ja-JP" altLang="en-US" dirty="0"/>
              <a:t> </a:t>
            </a:r>
            <a:r>
              <a:rPr lang="ja-JP" altLang="en-US" sz="2800" dirty="0"/>
              <a:t>他者の行動を変えさせる能力</a:t>
            </a:r>
            <a:endParaRPr lang="en-US" altLang="ja-JP" dirty="0"/>
          </a:p>
          <a:p>
            <a:r>
              <a:rPr lang="ja-JP" altLang="en-US" dirty="0"/>
              <a:t>親（父・母）優位⇔子（息子・娘）劣位　</a:t>
            </a:r>
            <a:r>
              <a:rPr lang="ja-JP" altLang="en-US" sz="3200" dirty="0"/>
              <a:t>＊父⇔母、息子⇔娘、兄弟・姉妹間は対等</a:t>
            </a:r>
            <a:endParaRPr lang="en-US" altLang="ja-JP" dirty="0"/>
          </a:p>
          <a:p>
            <a:pPr marL="0" indent="0">
              <a:buNone/>
            </a:pPr>
            <a:r>
              <a:rPr lang="ja-JP" altLang="en-US" sz="2800" dirty="0"/>
              <a:t>役割</a:t>
            </a:r>
            <a:r>
              <a:rPr lang="en-US" altLang="ja-JP" sz="2800" dirty="0"/>
              <a:t>[</a:t>
            </a:r>
            <a:r>
              <a:rPr lang="ja-JP" altLang="en-US" sz="2800" dirty="0"/>
              <a:t>ロール</a:t>
            </a:r>
            <a:r>
              <a:rPr lang="en-US" altLang="ja-JP" sz="2800" dirty="0"/>
              <a:t>	</a:t>
            </a:r>
            <a:r>
              <a:rPr lang="ja-JP" altLang="en-US" sz="2800" dirty="0"/>
              <a:t> </a:t>
            </a:r>
            <a:r>
              <a:rPr lang="en-US" altLang="ja-JP" sz="2800" dirty="0"/>
              <a:t>roll] </a:t>
            </a:r>
            <a:r>
              <a:rPr lang="ja-JP" altLang="en-US" sz="2800" dirty="0"/>
              <a:t>期待役割・役割認識</a:t>
            </a:r>
            <a:endParaRPr lang="en-US" altLang="ja-JP" sz="2800" dirty="0"/>
          </a:p>
          <a:p>
            <a:r>
              <a:rPr lang="ja-JP" altLang="en-US" sz="2800" dirty="0"/>
              <a:t>手段的</a:t>
            </a:r>
            <a:r>
              <a:rPr lang="en-US" altLang="ja-JP" sz="2800" dirty="0"/>
              <a:t>[instrumental]</a:t>
            </a:r>
            <a:r>
              <a:rPr lang="ja-JP" altLang="en-US" sz="2800" dirty="0"/>
              <a:t>：</a:t>
            </a:r>
            <a:r>
              <a:rPr lang="ja-JP" altLang="en-US" sz="2800" dirty="0">
                <a:solidFill>
                  <a:srgbClr val="FF0000"/>
                </a:solidFill>
              </a:rPr>
              <a:t>外部への適応と課題遂行（感情を抑制する）</a:t>
            </a:r>
            <a:r>
              <a:rPr lang="ja-JP" altLang="en-US" sz="2800" dirty="0"/>
              <a:t>⇒夫・父・息子・兄弟</a:t>
            </a:r>
            <a:endParaRPr lang="en-US" altLang="ja-JP" sz="2800" dirty="0"/>
          </a:p>
          <a:p>
            <a:r>
              <a:rPr lang="ja-JP" altLang="en-US" sz="2800" dirty="0"/>
              <a:t>表出的</a:t>
            </a:r>
            <a:r>
              <a:rPr lang="en-US" altLang="ja-JP" sz="2800" dirty="0"/>
              <a:t>[expressive]</a:t>
            </a:r>
            <a:r>
              <a:rPr lang="ja-JP" altLang="en-US" sz="2800" dirty="0"/>
              <a:t>：</a:t>
            </a:r>
            <a:r>
              <a:rPr lang="ja-JP" altLang="en-US" sz="2800" dirty="0">
                <a:solidFill>
                  <a:srgbClr val="FF0000"/>
                </a:solidFill>
              </a:rPr>
              <a:t>集団の維持と成員の統合</a:t>
            </a:r>
            <a:r>
              <a:rPr lang="ja-JP" altLang="en-US" sz="2800" dirty="0"/>
              <a:t>⇒妻・母・娘・姉妹</a:t>
            </a:r>
            <a:endParaRPr lang="en-US" altLang="ja-JP" sz="2800" dirty="0"/>
          </a:p>
          <a:p>
            <a:pPr marL="0" indent="0">
              <a:buNone/>
            </a:pPr>
            <a:r>
              <a:rPr lang="ja-JP" altLang="en-US" sz="2800" dirty="0"/>
              <a:t>＊男性は対外的役割・女性は内部的役割</a:t>
            </a:r>
            <a:endParaRPr lang="en-US" altLang="ja-JP" sz="2800" dirty="0"/>
          </a:p>
          <a:p>
            <a:pPr marL="0" indent="0">
              <a:buNone/>
            </a:pPr>
            <a:endParaRPr lang="en-US" sz="2800" dirty="0"/>
          </a:p>
        </p:txBody>
      </p:sp>
    </p:spTree>
    <p:extLst>
      <p:ext uri="{BB962C8B-B14F-4D97-AF65-F5344CB8AC3E}">
        <p14:creationId xmlns:p14="http://schemas.microsoft.com/office/powerpoint/2010/main" val="4122432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227F31-8F84-7A7D-2B79-8E6B16F6837D}"/>
              </a:ext>
            </a:extLst>
          </p:cNvPr>
          <p:cNvSpPr>
            <a:spLocks noGrp="1"/>
          </p:cNvSpPr>
          <p:nvPr>
            <p:ph type="title"/>
          </p:nvPr>
        </p:nvSpPr>
        <p:spPr/>
        <p:txBody>
          <a:bodyPr anchor="t" anchorCtr="0"/>
          <a:lstStyle/>
          <a:p>
            <a:r>
              <a:rPr lang="ja-JP" altLang="en-US" dirty="0"/>
              <a:t>家族の役割</a:t>
            </a:r>
            <a:br>
              <a:rPr lang="en-US" altLang="ja-JP" dirty="0"/>
            </a:br>
            <a:r>
              <a:rPr lang="ja-JP" altLang="en-US" dirty="0"/>
              <a:t>バージェスとロックの家族機能</a:t>
            </a:r>
            <a:endParaRPr lang="en-US" dirty="0"/>
          </a:p>
        </p:txBody>
      </p:sp>
      <p:pic>
        <p:nvPicPr>
          <p:cNvPr id="7" name="図 6" descr="テーブル&#10;&#10;中程度の精度で自動的に生成された説明">
            <a:extLst>
              <a:ext uri="{FF2B5EF4-FFF2-40B4-BE49-F238E27FC236}">
                <a16:creationId xmlns:a16="http://schemas.microsoft.com/office/drawing/2014/main" id="{F3767C31-7C6B-E753-FAA6-3D35D3602DEB}"/>
              </a:ext>
            </a:extLst>
          </p:cNvPr>
          <p:cNvPicPr>
            <a:picLocks noChangeAspect="1"/>
          </p:cNvPicPr>
          <p:nvPr/>
        </p:nvPicPr>
        <p:blipFill>
          <a:blip r:embed="rId2"/>
          <a:stretch>
            <a:fillRect/>
          </a:stretch>
        </p:blipFill>
        <p:spPr>
          <a:xfrm>
            <a:off x="228178" y="1700808"/>
            <a:ext cx="8915822" cy="4320480"/>
          </a:xfrm>
          <a:prstGeom prst="rect">
            <a:avLst/>
          </a:prstGeom>
        </p:spPr>
      </p:pic>
      <p:sp>
        <p:nvSpPr>
          <p:cNvPr id="8" name="テキスト ボックス 7">
            <a:extLst>
              <a:ext uri="{FF2B5EF4-FFF2-40B4-BE49-F238E27FC236}">
                <a16:creationId xmlns:a16="http://schemas.microsoft.com/office/drawing/2014/main" id="{EB64D298-0D56-8B08-80B6-27A584289AAE}"/>
              </a:ext>
            </a:extLst>
          </p:cNvPr>
          <p:cNvSpPr txBox="1"/>
          <p:nvPr/>
        </p:nvSpPr>
        <p:spPr>
          <a:xfrm>
            <a:off x="228178" y="6021288"/>
            <a:ext cx="8808317" cy="400110"/>
          </a:xfrm>
          <a:prstGeom prst="rect">
            <a:avLst/>
          </a:prstGeom>
          <a:solidFill>
            <a:schemeClr val="bg1"/>
          </a:solidFill>
        </p:spPr>
        <p:txBody>
          <a:bodyPr wrap="square" rtlCol="0">
            <a:spAutoFit/>
          </a:bodyPr>
          <a:lstStyle/>
          <a:p>
            <a:r>
              <a:rPr lang="ja-JP" altLang="en-US" sz="2000" dirty="0">
                <a:solidFill>
                  <a:srgbClr val="FF0000"/>
                </a:solidFill>
              </a:rPr>
              <a:t>＊歴史的機能だけでなく、本来的機能も外部化してゆくのでは？（私の考え）</a:t>
            </a:r>
            <a:endParaRPr lang="en-US" sz="2000" dirty="0">
              <a:solidFill>
                <a:srgbClr val="FF0000"/>
              </a:solidFill>
            </a:endParaRPr>
          </a:p>
        </p:txBody>
      </p:sp>
      <mc:AlternateContent xmlns:mc="http://schemas.openxmlformats.org/markup-compatibility/2006" xmlns:p14="http://schemas.microsoft.com/office/powerpoint/2010/main">
        <mc:Choice Requires="p14">
          <p:contentPart p14:bwMode="auto" r:id="rId3">
            <p14:nvContentPartPr>
              <p14:cNvPr id="9" name="インク 8">
                <a:extLst>
                  <a:ext uri="{FF2B5EF4-FFF2-40B4-BE49-F238E27FC236}">
                    <a16:creationId xmlns:a16="http://schemas.microsoft.com/office/drawing/2014/main" id="{96E87AD9-8A2F-5317-E817-3045457D746A}"/>
                  </a:ext>
                </a:extLst>
              </p14:cNvPr>
              <p14:cNvContentPartPr/>
              <p14:nvPr/>
            </p14:nvContentPartPr>
            <p14:xfrm>
              <a:off x="546169" y="4552299"/>
              <a:ext cx="6946920" cy="101160"/>
            </p14:xfrm>
          </p:contentPart>
        </mc:Choice>
        <mc:Fallback xmlns="">
          <p:pic>
            <p:nvPicPr>
              <p:cNvPr id="9" name="インク 8">
                <a:extLst>
                  <a:ext uri="{FF2B5EF4-FFF2-40B4-BE49-F238E27FC236}">
                    <a16:creationId xmlns:a16="http://schemas.microsoft.com/office/drawing/2014/main" id="{96E87AD9-8A2F-5317-E817-3045457D746A}"/>
                  </a:ext>
                </a:extLst>
              </p:cNvPr>
              <p:cNvPicPr/>
              <p:nvPr/>
            </p:nvPicPr>
            <p:blipFill>
              <a:blip r:embed="rId4"/>
              <a:stretch>
                <a:fillRect/>
              </a:stretch>
            </p:blipFill>
            <p:spPr>
              <a:xfrm>
                <a:off x="528529" y="4534299"/>
                <a:ext cx="6982560" cy="1368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0" name="インク 9">
                <a:extLst>
                  <a:ext uri="{FF2B5EF4-FFF2-40B4-BE49-F238E27FC236}">
                    <a16:creationId xmlns:a16="http://schemas.microsoft.com/office/drawing/2014/main" id="{8569CC69-947E-4302-2D4A-A07440C9D4E2}"/>
                  </a:ext>
                </a:extLst>
              </p14:cNvPr>
              <p14:cNvContentPartPr/>
              <p14:nvPr/>
            </p14:nvContentPartPr>
            <p14:xfrm>
              <a:off x="501529" y="5763339"/>
              <a:ext cx="6595560" cy="100080"/>
            </p14:xfrm>
          </p:contentPart>
        </mc:Choice>
        <mc:Fallback xmlns="">
          <p:pic>
            <p:nvPicPr>
              <p:cNvPr id="10" name="インク 9">
                <a:extLst>
                  <a:ext uri="{FF2B5EF4-FFF2-40B4-BE49-F238E27FC236}">
                    <a16:creationId xmlns:a16="http://schemas.microsoft.com/office/drawing/2014/main" id="{8569CC69-947E-4302-2D4A-A07440C9D4E2}"/>
                  </a:ext>
                </a:extLst>
              </p:cNvPr>
              <p:cNvPicPr/>
              <p:nvPr/>
            </p:nvPicPr>
            <p:blipFill>
              <a:blip r:embed="rId6"/>
              <a:stretch>
                <a:fillRect/>
              </a:stretch>
            </p:blipFill>
            <p:spPr>
              <a:xfrm>
                <a:off x="483529" y="5745339"/>
                <a:ext cx="6631200" cy="135720"/>
              </a:xfrm>
              <a:prstGeom prst="rect">
                <a:avLst/>
              </a:prstGeom>
            </p:spPr>
          </p:pic>
        </mc:Fallback>
      </mc:AlternateContent>
    </p:spTree>
    <p:extLst>
      <p:ext uri="{BB962C8B-B14F-4D97-AF65-F5344CB8AC3E}">
        <p14:creationId xmlns:p14="http://schemas.microsoft.com/office/powerpoint/2010/main" val="2432675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7A86AA-477D-C9DD-6859-3A4DDC3C77BA}"/>
              </a:ext>
            </a:extLst>
          </p:cNvPr>
          <p:cNvSpPr>
            <a:spLocks noGrp="1"/>
          </p:cNvSpPr>
          <p:nvPr>
            <p:ph type="title"/>
          </p:nvPr>
        </p:nvSpPr>
        <p:spPr/>
        <p:txBody>
          <a:bodyPr/>
          <a:lstStyle/>
          <a:p>
            <a:r>
              <a:rPr lang="ja-JP" altLang="en-US" dirty="0"/>
              <a:t>パーソンズの核家族２機能説</a:t>
            </a:r>
            <a:endParaRPr lang="en-US" dirty="0"/>
          </a:p>
        </p:txBody>
      </p:sp>
      <p:sp>
        <p:nvSpPr>
          <p:cNvPr id="3" name="コンテンツ プレースホルダー 2">
            <a:extLst>
              <a:ext uri="{FF2B5EF4-FFF2-40B4-BE49-F238E27FC236}">
                <a16:creationId xmlns:a16="http://schemas.microsoft.com/office/drawing/2014/main" id="{1BE98585-2A60-29C4-CBF8-36702CFEC642}"/>
              </a:ext>
            </a:extLst>
          </p:cNvPr>
          <p:cNvSpPr>
            <a:spLocks noGrp="1"/>
          </p:cNvSpPr>
          <p:nvPr>
            <p:ph idx="1"/>
          </p:nvPr>
        </p:nvSpPr>
        <p:spPr>
          <a:xfrm>
            <a:off x="467544" y="1628800"/>
            <a:ext cx="8001000" cy="4680520"/>
          </a:xfrm>
        </p:spPr>
        <p:txBody>
          <a:bodyPr/>
          <a:lstStyle/>
          <a:p>
            <a:pPr marL="0" indent="0">
              <a:buNone/>
            </a:pPr>
            <a:r>
              <a:rPr lang="ja-JP" altLang="en-US" dirty="0"/>
              <a:t>①子どもの社会化（ソーシャライゼーション</a:t>
            </a:r>
            <a:r>
              <a:rPr lang="en-US" altLang="ja-JP" dirty="0"/>
              <a:t>socialization</a:t>
            </a:r>
            <a:r>
              <a:rPr lang="ja-JP" altLang="en-US" dirty="0"/>
              <a:t>）：個人が他者との相互作用を通じ社会参加することが可能になるような価値や知識や技能や行動を習得する過程</a:t>
            </a:r>
          </a:p>
          <a:p>
            <a:pPr marL="0" indent="0">
              <a:buNone/>
            </a:pPr>
            <a:r>
              <a:rPr lang="ja-JP" altLang="en-US" dirty="0"/>
              <a:t>②成人のパーソナリティの安定化：やすらぎやなごみ、 一家団らんを通して気持ちの安らぎや精神の安定を得ること。</a:t>
            </a:r>
            <a:endParaRPr lang="en-US" altLang="ja-JP" dirty="0"/>
          </a:p>
          <a:p>
            <a:pPr marL="0" indent="0">
              <a:buNone/>
            </a:pPr>
            <a:r>
              <a:rPr lang="ja-JP" altLang="en-US" sz="2000" dirty="0">
                <a:solidFill>
                  <a:srgbClr val="FF0000"/>
                </a:solidFill>
              </a:rPr>
              <a:t>＊パーソンズは、バージェスとロックの家族機能の本来的機能（愛情と養育）に近い機能を重視していたようだ。なぜ、生殖が落ちたのか？歴史的機能が落ちている（たとえば、経済とか）点も不可思議？</a:t>
            </a:r>
          </a:p>
          <a:p>
            <a:endParaRPr lang="en-US" dirty="0"/>
          </a:p>
        </p:txBody>
      </p:sp>
    </p:spTree>
    <p:extLst>
      <p:ext uri="{BB962C8B-B14F-4D97-AF65-F5344CB8AC3E}">
        <p14:creationId xmlns:p14="http://schemas.microsoft.com/office/powerpoint/2010/main" val="3417677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89F0B1-4FA9-72E4-81CC-4DB18A95C9A7}"/>
              </a:ext>
            </a:extLst>
          </p:cNvPr>
          <p:cNvSpPr>
            <a:spLocks noGrp="1"/>
          </p:cNvSpPr>
          <p:nvPr>
            <p:ph type="title"/>
          </p:nvPr>
        </p:nvSpPr>
        <p:spPr/>
        <p:txBody>
          <a:bodyPr anchor="ctr" anchorCtr="0"/>
          <a:lstStyle/>
          <a:p>
            <a:r>
              <a:rPr lang="ja-JP" altLang="en-US" dirty="0"/>
              <a:t>パーソンズの家族機能＋ワン</a:t>
            </a:r>
            <a:br>
              <a:rPr lang="en-US" altLang="ja-JP" dirty="0"/>
            </a:br>
            <a:r>
              <a:rPr lang="ja-JP" altLang="en-US" dirty="0"/>
              <a:t>森岡清美の「老人の扶養」</a:t>
            </a:r>
            <a:endParaRPr lang="en-US" dirty="0"/>
          </a:p>
        </p:txBody>
      </p:sp>
      <p:sp>
        <p:nvSpPr>
          <p:cNvPr id="3" name="コンテンツ プレースホルダー 2">
            <a:extLst>
              <a:ext uri="{FF2B5EF4-FFF2-40B4-BE49-F238E27FC236}">
                <a16:creationId xmlns:a16="http://schemas.microsoft.com/office/drawing/2014/main" id="{DC239E08-98BE-DB5A-5214-6F1E57BA81C4}"/>
              </a:ext>
            </a:extLst>
          </p:cNvPr>
          <p:cNvSpPr>
            <a:spLocks noGrp="1"/>
          </p:cNvSpPr>
          <p:nvPr>
            <p:ph idx="1"/>
          </p:nvPr>
        </p:nvSpPr>
        <p:spPr>
          <a:xfrm>
            <a:off x="566738" y="1752600"/>
            <a:ext cx="8109718" cy="4340696"/>
          </a:xfrm>
        </p:spPr>
        <p:txBody>
          <a:bodyPr/>
          <a:lstStyle/>
          <a:p>
            <a:r>
              <a:rPr lang="ja-JP" altLang="en-US" dirty="0"/>
              <a:t>社会システムの分化・進化につれて、家族は専門分化し、家族固有の機能のみになる</a:t>
            </a:r>
          </a:p>
          <a:p>
            <a:r>
              <a:rPr lang="en-US" altLang="ja-JP" dirty="0"/>
              <a:t>※</a:t>
            </a:r>
            <a:r>
              <a:rPr lang="ja-JP" altLang="en-US" dirty="0"/>
              <a:t>これに対して、森岡清美は、日本の家族の機能として、「老人の扶養」をつけ加えている。</a:t>
            </a:r>
            <a:endParaRPr lang="en-US" altLang="ja-JP" dirty="0"/>
          </a:p>
          <a:p>
            <a:pPr marL="0" indent="0">
              <a:buNone/>
            </a:pPr>
            <a:r>
              <a:rPr lang="ja-JP" altLang="en-US" dirty="0"/>
              <a:t>★欧米モデル＝夫婦家族制⇔日本モデル＝家の存続・直系家族制・三世代同居など伝統。</a:t>
            </a:r>
            <a:endParaRPr lang="en-US" altLang="ja-JP" dirty="0"/>
          </a:p>
          <a:p>
            <a:pPr marL="0" indent="0">
              <a:buNone/>
            </a:pPr>
            <a:r>
              <a:rPr lang="ja-JP" altLang="en-US" dirty="0"/>
              <a:t>★日本の平均寿命の延伸⇒世界一へ。</a:t>
            </a:r>
            <a:endParaRPr lang="en-US" altLang="ja-JP" dirty="0"/>
          </a:p>
          <a:p>
            <a:pPr marL="0" indent="0">
              <a:buNone/>
            </a:pPr>
            <a:r>
              <a:rPr lang="ja-JP" altLang="en-US" dirty="0"/>
              <a:t>で、 「老人の扶養」を追加したのだと思う。</a:t>
            </a:r>
            <a:endParaRPr lang="en-US" altLang="ja-JP" dirty="0"/>
          </a:p>
          <a:p>
            <a:pPr marL="0" indent="0">
              <a:buNone/>
            </a:pPr>
            <a:endParaRPr lang="ja-JP" altLang="en-US" dirty="0"/>
          </a:p>
          <a:p>
            <a:endParaRPr lang="en-US" dirty="0"/>
          </a:p>
        </p:txBody>
      </p:sp>
      <p:pic>
        <p:nvPicPr>
          <p:cNvPr id="5" name="図 4" descr="メガネをかけたスーツ姿の男性&#10;&#10;自動的に生成された説明">
            <a:extLst>
              <a:ext uri="{FF2B5EF4-FFF2-40B4-BE49-F238E27FC236}">
                <a16:creationId xmlns:a16="http://schemas.microsoft.com/office/drawing/2014/main" id="{4F1CBE81-D5C6-E800-4E02-0B60AF489C37}"/>
              </a:ext>
            </a:extLst>
          </p:cNvPr>
          <p:cNvPicPr>
            <a:picLocks noChangeAspect="1"/>
          </p:cNvPicPr>
          <p:nvPr/>
        </p:nvPicPr>
        <p:blipFill>
          <a:blip r:embed="rId2"/>
          <a:stretch>
            <a:fillRect/>
          </a:stretch>
        </p:blipFill>
        <p:spPr>
          <a:xfrm>
            <a:off x="7524328" y="4437112"/>
            <a:ext cx="1152128" cy="1456290"/>
          </a:xfrm>
          <a:prstGeom prst="rect">
            <a:avLst/>
          </a:prstGeom>
        </p:spPr>
      </p:pic>
      <p:pic>
        <p:nvPicPr>
          <p:cNvPr id="7" name="図 6" descr="図形 が含まれている画像&#10;&#10;自動的に生成された説明">
            <a:extLst>
              <a:ext uri="{FF2B5EF4-FFF2-40B4-BE49-F238E27FC236}">
                <a16:creationId xmlns:a16="http://schemas.microsoft.com/office/drawing/2014/main" id="{4E53C009-1323-213C-C02A-C81005FB5DFB}"/>
              </a:ext>
            </a:extLst>
          </p:cNvPr>
          <p:cNvPicPr>
            <a:picLocks noChangeAspect="1"/>
          </p:cNvPicPr>
          <p:nvPr/>
        </p:nvPicPr>
        <p:blipFill>
          <a:blip r:embed="rId3"/>
          <a:stretch>
            <a:fillRect/>
          </a:stretch>
        </p:blipFill>
        <p:spPr>
          <a:xfrm>
            <a:off x="7308304" y="247422"/>
            <a:ext cx="889547" cy="1284372"/>
          </a:xfrm>
          <a:prstGeom prst="rect">
            <a:avLst/>
          </a:prstGeom>
        </p:spPr>
      </p:pic>
    </p:spTree>
    <p:extLst>
      <p:ext uri="{BB962C8B-B14F-4D97-AF65-F5344CB8AC3E}">
        <p14:creationId xmlns:p14="http://schemas.microsoft.com/office/powerpoint/2010/main" val="3551147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CCA3CE-D23F-E28D-1EDF-75D18CCFEC93}"/>
              </a:ext>
            </a:extLst>
          </p:cNvPr>
          <p:cNvSpPr>
            <a:spLocks noGrp="1"/>
          </p:cNvSpPr>
          <p:nvPr>
            <p:ph type="title"/>
          </p:nvPr>
        </p:nvSpPr>
        <p:spPr/>
        <p:txBody>
          <a:bodyPr/>
          <a:lstStyle/>
          <a:p>
            <a:r>
              <a:rPr lang="ja-JP" altLang="en-US" dirty="0"/>
              <a:t>●「老人の扶養」</a:t>
            </a:r>
            <a:br>
              <a:rPr lang="en-US" altLang="ja-JP" dirty="0"/>
            </a:br>
            <a:r>
              <a:rPr lang="ja-JP" altLang="en-US" dirty="0"/>
              <a:t>老人の四つの欲求</a:t>
            </a:r>
            <a:r>
              <a:rPr lang="en-US" altLang="ja-JP" dirty="0"/>
              <a:t>[</a:t>
            </a:r>
            <a:r>
              <a:rPr lang="ja-JP" altLang="en-US" dirty="0"/>
              <a:t>ニーズ</a:t>
            </a:r>
            <a:r>
              <a:rPr lang="en-US" altLang="ja-JP" dirty="0"/>
              <a:t>needs]</a:t>
            </a:r>
            <a:endParaRPr lang="en-US" dirty="0"/>
          </a:p>
        </p:txBody>
      </p:sp>
      <p:sp>
        <p:nvSpPr>
          <p:cNvPr id="3" name="コンテンツ プレースホルダー 2">
            <a:extLst>
              <a:ext uri="{FF2B5EF4-FFF2-40B4-BE49-F238E27FC236}">
                <a16:creationId xmlns:a16="http://schemas.microsoft.com/office/drawing/2014/main" id="{58EEDB66-31B0-6CD9-8B78-779CC1FD365A}"/>
              </a:ext>
            </a:extLst>
          </p:cNvPr>
          <p:cNvSpPr>
            <a:spLocks noGrp="1"/>
          </p:cNvSpPr>
          <p:nvPr>
            <p:ph idx="1"/>
          </p:nvPr>
        </p:nvSpPr>
        <p:spPr>
          <a:xfrm>
            <a:off x="395536" y="1700808"/>
            <a:ext cx="8640960" cy="4608512"/>
          </a:xfrm>
        </p:spPr>
        <p:txBody>
          <a:bodyPr/>
          <a:lstStyle/>
          <a:p>
            <a:pPr marL="0" indent="0">
              <a:buNone/>
            </a:pPr>
            <a:r>
              <a:rPr lang="ja-JP" altLang="en-US" dirty="0"/>
              <a:t>①経済的安定欲求：生活のための資源を確保したい</a:t>
            </a:r>
            <a:endParaRPr lang="en-US" altLang="ja-JP" dirty="0"/>
          </a:p>
          <a:p>
            <a:pPr marL="0" indent="0">
              <a:buNone/>
            </a:pPr>
            <a:r>
              <a:rPr lang="ja-JP" altLang="en-US" dirty="0"/>
              <a:t>②保健欲求 ：健康でいたい、介護を受けたい</a:t>
            </a:r>
          </a:p>
          <a:p>
            <a:pPr marL="0" indent="0">
              <a:buNone/>
            </a:pPr>
            <a:r>
              <a:rPr lang="ja-JP" altLang="en-US" dirty="0"/>
              <a:t>③情緒的反応欲求：家族の人間関係の中で精神的安定を得たい</a:t>
            </a:r>
          </a:p>
          <a:p>
            <a:pPr marL="0" indent="0">
              <a:buNone/>
            </a:pPr>
            <a:r>
              <a:rPr lang="ja-JP" altLang="en-US" dirty="0"/>
              <a:t>④価値欲求 ：生きがいを感じたい</a:t>
            </a:r>
            <a:endParaRPr lang="en-US" altLang="ja-JP" dirty="0"/>
          </a:p>
          <a:p>
            <a:pPr marL="0" indent="0">
              <a:buNone/>
            </a:pPr>
            <a:endParaRPr lang="ja-JP" altLang="en-US" dirty="0"/>
          </a:p>
          <a:p>
            <a:endParaRPr lang="en-US" dirty="0"/>
          </a:p>
        </p:txBody>
      </p:sp>
    </p:spTree>
    <p:extLst>
      <p:ext uri="{BB962C8B-B14F-4D97-AF65-F5344CB8AC3E}">
        <p14:creationId xmlns:p14="http://schemas.microsoft.com/office/powerpoint/2010/main" val="3543155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47BA5F-C5A3-DF9F-4457-B553F65C776C}"/>
              </a:ext>
            </a:extLst>
          </p:cNvPr>
          <p:cNvSpPr>
            <a:spLocks noGrp="1"/>
          </p:cNvSpPr>
          <p:nvPr>
            <p:ph type="title"/>
          </p:nvPr>
        </p:nvSpPr>
        <p:spPr/>
        <p:txBody>
          <a:bodyPr/>
          <a:lstStyle/>
          <a:p>
            <a:r>
              <a:rPr lang="ja-JP" altLang="en-US" dirty="0"/>
              <a:t>●「老人の扶養」</a:t>
            </a:r>
            <a:br>
              <a:rPr lang="en-US" altLang="ja-JP" dirty="0"/>
            </a:br>
            <a:r>
              <a:rPr lang="ja-JP" altLang="en-US" dirty="0"/>
              <a:t>老親扶養の二類型（居住形態）</a:t>
            </a:r>
            <a:endParaRPr lang="en-US" dirty="0"/>
          </a:p>
        </p:txBody>
      </p:sp>
      <p:sp>
        <p:nvSpPr>
          <p:cNvPr id="3" name="コンテンツ プレースホルダー 2">
            <a:extLst>
              <a:ext uri="{FF2B5EF4-FFF2-40B4-BE49-F238E27FC236}">
                <a16:creationId xmlns:a16="http://schemas.microsoft.com/office/drawing/2014/main" id="{E025CA8D-1AF6-AE43-0775-F1AADE1D7E71}"/>
              </a:ext>
            </a:extLst>
          </p:cNvPr>
          <p:cNvSpPr>
            <a:spLocks noGrp="1"/>
          </p:cNvSpPr>
          <p:nvPr>
            <p:ph idx="1"/>
          </p:nvPr>
        </p:nvSpPr>
        <p:spPr>
          <a:xfrm>
            <a:off x="566738" y="1752600"/>
            <a:ext cx="8109718" cy="4268688"/>
          </a:xfrm>
        </p:spPr>
        <p:txBody>
          <a:bodyPr/>
          <a:lstStyle/>
          <a:p>
            <a:pPr marL="0" indent="0">
              <a:buNone/>
            </a:pPr>
            <a:r>
              <a:rPr lang="ja-JP" altLang="en-US" dirty="0"/>
              <a:t>①同居型</a:t>
            </a:r>
          </a:p>
          <a:p>
            <a:pPr>
              <a:buFont typeface="Wingdings" panose="05000000000000000000" pitchFamily="2" charset="2"/>
              <a:buChar char="Ø"/>
            </a:pPr>
            <a:r>
              <a:rPr lang="ja-JP" altLang="en-US" dirty="0"/>
              <a:t>老人の欲求の４つのうち、３つ（経済的安定・保健・情緒的安定）を満足する</a:t>
            </a:r>
            <a:endParaRPr lang="en-US" altLang="ja-JP" dirty="0"/>
          </a:p>
          <a:p>
            <a:pPr marL="0" indent="0">
              <a:buNone/>
            </a:pPr>
            <a:r>
              <a:rPr lang="ja-JP" altLang="en-US" dirty="0"/>
              <a:t>→同居型扶養の逆機能（プライヴァシーの侵害・情緒的葛藤）を軽減する</a:t>
            </a:r>
          </a:p>
          <a:p>
            <a:pPr marL="0" indent="0">
              <a:buNone/>
            </a:pPr>
            <a:r>
              <a:rPr lang="ja-JP" altLang="en-US" dirty="0"/>
              <a:t>②近居型</a:t>
            </a:r>
          </a:p>
          <a:p>
            <a:pPr>
              <a:buFont typeface="Wingdings" panose="05000000000000000000" pitchFamily="2" charset="2"/>
              <a:buChar char="Ø"/>
            </a:pPr>
            <a:r>
              <a:rPr lang="ja-JP" altLang="en-US" dirty="0"/>
              <a:t>老人の欲求の４つのうち、２つ（経済的安定・情緒的安定）を満足するが、保健が不十分</a:t>
            </a:r>
          </a:p>
          <a:p>
            <a:endParaRPr lang="en-US" dirty="0"/>
          </a:p>
        </p:txBody>
      </p:sp>
    </p:spTree>
    <p:extLst>
      <p:ext uri="{BB962C8B-B14F-4D97-AF65-F5344CB8AC3E}">
        <p14:creationId xmlns:p14="http://schemas.microsoft.com/office/powerpoint/2010/main" val="2712536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47BA5F-C5A3-DF9F-4457-B553F65C776C}"/>
              </a:ext>
            </a:extLst>
          </p:cNvPr>
          <p:cNvSpPr>
            <a:spLocks noGrp="1"/>
          </p:cNvSpPr>
          <p:nvPr>
            <p:ph type="title"/>
          </p:nvPr>
        </p:nvSpPr>
        <p:spPr/>
        <p:txBody>
          <a:bodyPr/>
          <a:lstStyle/>
          <a:p>
            <a:r>
              <a:rPr lang="ja-JP" altLang="en-US" dirty="0"/>
              <a:t>●「老人の扶養」（勝手に追加すると）</a:t>
            </a:r>
            <a:br>
              <a:rPr lang="en-US" altLang="ja-JP" dirty="0"/>
            </a:br>
            <a:r>
              <a:rPr lang="ja-JP" altLang="en-US" dirty="0"/>
              <a:t>老親扶養の類型（居住形態）＋２</a:t>
            </a:r>
            <a:endParaRPr lang="en-US" dirty="0"/>
          </a:p>
        </p:txBody>
      </p:sp>
      <p:sp>
        <p:nvSpPr>
          <p:cNvPr id="3" name="コンテンツ プレースホルダー 2">
            <a:extLst>
              <a:ext uri="{FF2B5EF4-FFF2-40B4-BE49-F238E27FC236}">
                <a16:creationId xmlns:a16="http://schemas.microsoft.com/office/drawing/2014/main" id="{E025CA8D-1AF6-AE43-0775-F1AADE1D7E71}"/>
              </a:ext>
            </a:extLst>
          </p:cNvPr>
          <p:cNvSpPr>
            <a:spLocks noGrp="1"/>
          </p:cNvSpPr>
          <p:nvPr>
            <p:ph idx="1"/>
          </p:nvPr>
        </p:nvSpPr>
        <p:spPr>
          <a:xfrm>
            <a:off x="566738" y="1752600"/>
            <a:ext cx="8181726" cy="4484712"/>
          </a:xfrm>
        </p:spPr>
        <p:txBody>
          <a:bodyPr/>
          <a:lstStyle/>
          <a:p>
            <a:pPr marL="0" indent="0">
              <a:buNone/>
            </a:pPr>
            <a:r>
              <a:rPr lang="ja-JP" altLang="en-US" dirty="0"/>
              <a:t>③完全別居型（仕事・趣味等＋年金・貯蓄＋訪問医療・介護＋家族の訪問）</a:t>
            </a:r>
          </a:p>
          <a:p>
            <a:pPr marL="0" indent="0">
              <a:buNone/>
            </a:pPr>
            <a:r>
              <a:rPr lang="ja-JP" altLang="en-US" dirty="0"/>
              <a:t>④施設型（仕事・趣味等＋年金・貯蓄＋医療・介護＋家族・友人の訪問）</a:t>
            </a:r>
          </a:p>
          <a:p>
            <a:pPr>
              <a:buFont typeface="Wingdings" panose="05000000000000000000" pitchFamily="2" charset="2"/>
              <a:buChar char="Ø"/>
            </a:pPr>
            <a:r>
              <a:rPr lang="ja-JP" altLang="en-US" dirty="0"/>
              <a:t>老人の欲求の４つはすべて満足→同居型扶養の逆機能（プライヴァシーの侵害・情緒的葛藤）も軽減。保健も十分。</a:t>
            </a:r>
          </a:p>
          <a:p>
            <a:pPr marL="0" indent="0">
              <a:buNone/>
            </a:pPr>
            <a:r>
              <a:rPr lang="ja-JP" altLang="en-US" dirty="0"/>
              <a:t>★いずれもかなり恵まれた老人の場合だが、家族介護の必要性はないのではないか？</a:t>
            </a:r>
            <a:endParaRPr lang="en-US" dirty="0"/>
          </a:p>
        </p:txBody>
      </p:sp>
    </p:spTree>
    <p:extLst>
      <p:ext uri="{BB962C8B-B14F-4D97-AF65-F5344CB8AC3E}">
        <p14:creationId xmlns:p14="http://schemas.microsoft.com/office/powerpoint/2010/main" val="792262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AEC934-01AD-24A1-D7B5-325CD0BB0101}"/>
              </a:ext>
            </a:extLst>
          </p:cNvPr>
          <p:cNvSpPr>
            <a:spLocks noGrp="1"/>
          </p:cNvSpPr>
          <p:nvPr>
            <p:ph type="title"/>
          </p:nvPr>
        </p:nvSpPr>
        <p:spPr/>
        <p:txBody>
          <a:bodyPr/>
          <a:lstStyle/>
          <a:p>
            <a:r>
              <a:rPr lang="ja-JP" altLang="en-US" dirty="0"/>
              <a:t>近年の変化とその背景</a:t>
            </a:r>
            <a:endParaRPr lang="en-US" dirty="0"/>
          </a:p>
        </p:txBody>
      </p:sp>
      <p:sp>
        <p:nvSpPr>
          <p:cNvPr id="3" name="コンテンツ プレースホルダー 2">
            <a:extLst>
              <a:ext uri="{FF2B5EF4-FFF2-40B4-BE49-F238E27FC236}">
                <a16:creationId xmlns:a16="http://schemas.microsoft.com/office/drawing/2014/main" id="{36ABAD14-3468-9DD9-E0E7-C91736C3542D}"/>
              </a:ext>
            </a:extLst>
          </p:cNvPr>
          <p:cNvSpPr>
            <a:spLocks noGrp="1"/>
          </p:cNvSpPr>
          <p:nvPr>
            <p:ph idx="1"/>
          </p:nvPr>
        </p:nvSpPr>
        <p:spPr>
          <a:xfrm>
            <a:off x="572098" y="1700808"/>
            <a:ext cx="8176366" cy="4536504"/>
          </a:xfrm>
        </p:spPr>
        <p:txBody>
          <a:bodyPr/>
          <a:lstStyle/>
          <a:p>
            <a:pPr marL="0" indent="0">
              <a:buNone/>
            </a:pPr>
            <a:r>
              <a:rPr lang="ja-JP" altLang="en-US" dirty="0"/>
              <a:t>＊パーソンズによる核家族の役割構造：</a:t>
            </a:r>
            <a:r>
              <a:rPr lang="en-US" altLang="ja-JP" dirty="0"/>
              <a:t>1950</a:t>
            </a:r>
            <a:r>
              <a:rPr lang="ja-JP" altLang="en-US" dirty="0"/>
              <a:t>年代のアメリカがモデル（専業主婦全盛期）</a:t>
            </a:r>
            <a:endParaRPr lang="en-US" altLang="ja-JP" dirty="0"/>
          </a:p>
          <a:p>
            <a:pPr>
              <a:buFont typeface="Wingdings" panose="05000000000000000000" pitchFamily="2" charset="2"/>
              <a:buChar char="Ø"/>
            </a:pPr>
            <a:r>
              <a:rPr lang="ja-JP" altLang="en-US" dirty="0"/>
              <a:t>女性の進学率・就業率の上昇</a:t>
            </a:r>
            <a:endParaRPr lang="en-US" altLang="ja-JP" dirty="0"/>
          </a:p>
          <a:p>
            <a:pPr>
              <a:buFont typeface="Wingdings" panose="05000000000000000000" pitchFamily="2" charset="2"/>
              <a:buChar char="Ø"/>
            </a:pPr>
            <a:r>
              <a:rPr lang="ja-JP" altLang="en-US" dirty="0">
                <a:hlinkClick r:id="rId2"/>
              </a:rPr>
              <a:t>ジェンダー平等</a:t>
            </a:r>
            <a:r>
              <a:rPr lang="ja-JP" altLang="en-US" dirty="0"/>
              <a:t>：ひとりひとりの人間が、性別にかかわらず、平等に責任や権利や機会を分かちあい、あらゆる物事を一緒に決めることがで きる。 男性と女性は身体のつくりは違うが平等。</a:t>
            </a:r>
            <a:endParaRPr lang="en-US" altLang="ja-JP" dirty="0"/>
          </a:p>
          <a:p>
            <a:pPr>
              <a:buFont typeface="Wingdings" panose="05000000000000000000" pitchFamily="2" charset="2"/>
              <a:buChar char="Ø"/>
            </a:pPr>
            <a:r>
              <a:rPr lang="ja-JP" altLang="en-US" dirty="0">
                <a:hlinkClick r:id="rId3"/>
              </a:rPr>
              <a:t>子どもの権利条約</a:t>
            </a:r>
            <a:r>
              <a:rPr lang="ja-JP" altLang="en-US" dirty="0"/>
              <a:t>：子どもも「ひとりの人間として人権（権利）をもっている」</a:t>
            </a:r>
            <a:endParaRPr lang="en-US" altLang="ja-JP"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176369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sz="4000" dirty="0"/>
              <a:t>第５回</a:t>
            </a:r>
            <a:r>
              <a:rPr lang="ja-JP" altLang="en-US" dirty="0"/>
              <a:t>のテーマ</a:t>
            </a:r>
            <a:endParaRPr lang="en-US" dirty="0"/>
          </a:p>
        </p:txBody>
      </p:sp>
      <p:sp>
        <p:nvSpPr>
          <p:cNvPr id="427011" name="Rectangle 3"/>
          <p:cNvSpPr>
            <a:spLocks noGrp="1" noChangeArrowheads="1"/>
          </p:cNvSpPr>
          <p:nvPr>
            <p:ph type="body" idx="1"/>
          </p:nvPr>
        </p:nvSpPr>
        <p:spPr>
          <a:xfrm>
            <a:off x="683568" y="1700808"/>
            <a:ext cx="7511243" cy="4222577"/>
          </a:xfrm>
        </p:spPr>
        <p:txBody>
          <a:bodyPr/>
          <a:lstStyle/>
          <a:p>
            <a:pPr marL="0" indent="0" eaLnBrk="1" hangingPunct="1">
              <a:lnSpc>
                <a:spcPct val="90000"/>
              </a:lnSpc>
              <a:buNone/>
            </a:pPr>
            <a:r>
              <a:rPr lang="en-US" altLang="ja-JP" sz="3200" dirty="0"/>
              <a:t>【</a:t>
            </a:r>
            <a:r>
              <a:rPr lang="ja-JP" altLang="en-US" sz="3200" dirty="0"/>
              <a:t>家族の内部構造</a:t>
            </a:r>
            <a:r>
              <a:rPr lang="en-US" altLang="ja-JP" sz="3200" dirty="0"/>
              <a:t>】</a:t>
            </a:r>
            <a:r>
              <a:rPr lang="ja-JP" altLang="en-US" sz="3200" dirty="0"/>
              <a:t>役割構造、勢力構造、感情構造</a:t>
            </a:r>
          </a:p>
          <a:p>
            <a:pPr marL="0" indent="0" eaLnBrk="1" hangingPunct="1">
              <a:lnSpc>
                <a:spcPct val="90000"/>
              </a:lnSpc>
              <a:buNone/>
            </a:pPr>
            <a:r>
              <a:rPr lang="en-US" altLang="ja-JP" sz="3200" dirty="0"/>
              <a:t>【</a:t>
            </a:r>
            <a:r>
              <a:rPr lang="ja-JP" altLang="en-US" sz="3200" dirty="0"/>
              <a:t>事前学習</a:t>
            </a:r>
            <a:r>
              <a:rPr lang="en-US" altLang="ja-JP" sz="3200" dirty="0"/>
              <a:t>】</a:t>
            </a:r>
            <a:r>
              <a:rPr lang="ja-JP" altLang="en-US" sz="3200" dirty="0"/>
              <a:t>「家族関係論」と「役割構造」、「勢力構造」、「感情構造」というキーワードで何か興味を引くものがあれば調べてみること。</a:t>
            </a:r>
          </a:p>
          <a:p>
            <a:pPr marL="0" indent="0" eaLnBrk="1" hangingPunct="1">
              <a:lnSpc>
                <a:spcPct val="90000"/>
              </a:lnSpc>
              <a:buNone/>
            </a:pPr>
            <a:r>
              <a:rPr lang="en-US" altLang="ja-JP" sz="3200" dirty="0"/>
              <a:t>【</a:t>
            </a:r>
            <a:r>
              <a:rPr lang="ja-JP" altLang="en-US" sz="3200" dirty="0"/>
              <a:t>事後学習</a:t>
            </a:r>
            <a:r>
              <a:rPr lang="en-US" altLang="ja-JP" sz="3200" dirty="0"/>
              <a:t>】</a:t>
            </a:r>
            <a:r>
              <a:rPr lang="ja-JP" altLang="en-US" sz="3200" dirty="0"/>
              <a:t>自分の家族の役割・勢力・感情構造についてまとめてみよう。</a:t>
            </a:r>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Tree>
    <p:extLst>
      <p:ext uri="{BB962C8B-B14F-4D97-AF65-F5344CB8AC3E}">
        <p14:creationId xmlns:p14="http://schemas.microsoft.com/office/powerpoint/2010/main" val="27024678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BEEC48-CCDA-FFE3-1207-B0CB5341A870}"/>
              </a:ext>
            </a:extLst>
          </p:cNvPr>
          <p:cNvSpPr>
            <a:spLocks noGrp="1"/>
          </p:cNvSpPr>
          <p:nvPr>
            <p:ph type="title"/>
          </p:nvPr>
        </p:nvSpPr>
        <p:spPr/>
        <p:txBody>
          <a:bodyPr/>
          <a:lstStyle/>
          <a:p>
            <a:br>
              <a:rPr lang="en-US" altLang="ja-JP" dirty="0"/>
            </a:br>
            <a:r>
              <a:rPr lang="ja-JP" altLang="en-US" dirty="0"/>
              <a:t>家族の役割</a:t>
            </a:r>
            <a:br>
              <a:rPr lang="en-US" altLang="ja-JP" sz="2400" dirty="0"/>
            </a:br>
            <a:r>
              <a:rPr lang="ja-JP" altLang="en-US" sz="2400" dirty="0"/>
              <a:t>家族の法制に関する世論調査（令和</a:t>
            </a:r>
            <a:r>
              <a:rPr lang="en-US" altLang="ja-JP" sz="2400" dirty="0"/>
              <a:t>3</a:t>
            </a:r>
            <a:r>
              <a:rPr lang="ja-JP" altLang="en-US" sz="2400" dirty="0"/>
              <a:t>（</a:t>
            </a:r>
            <a:r>
              <a:rPr lang="en-US" altLang="ja-JP" sz="2400" dirty="0"/>
              <a:t>2021</a:t>
            </a:r>
            <a:r>
              <a:rPr lang="ja-JP" altLang="en-US" sz="2400" dirty="0"/>
              <a:t>）年</a:t>
            </a:r>
            <a:r>
              <a:rPr lang="en-US" altLang="ja-JP" sz="2400" dirty="0"/>
              <a:t>12</a:t>
            </a:r>
            <a:r>
              <a:rPr lang="ja-JP" altLang="en-US" sz="2400" dirty="0"/>
              <a:t>月調査）</a:t>
            </a:r>
            <a:endParaRPr lang="en-US" dirty="0"/>
          </a:p>
        </p:txBody>
      </p:sp>
      <p:sp>
        <p:nvSpPr>
          <p:cNvPr id="3" name="コンテンツ プレースホルダー 2">
            <a:extLst>
              <a:ext uri="{FF2B5EF4-FFF2-40B4-BE49-F238E27FC236}">
                <a16:creationId xmlns:a16="http://schemas.microsoft.com/office/drawing/2014/main" id="{1C5756C6-214B-3909-9F6B-77AE9E014CAB}"/>
              </a:ext>
            </a:extLst>
          </p:cNvPr>
          <p:cNvSpPr>
            <a:spLocks noGrp="1"/>
          </p:cNvSpPr>
          <p:nvPr>
            <p:ph sz="half" idx="1"/>
          </p:nvPr>
        </p:nvSpPr>
        <p:spPr>
          <a:xfrm>
            <a:off x="566738" y="1700808"/>
            <a:ext cx="4005262" cy="4382360"/>
          </a:xfrm>
          <a:solidFill>
            <a:schemeClr val="bg1"/>
          </a:solidFill>
        </p:spPr>
        <p:txBody>
          <a:bodyPr/>
          <a:lstStyle/>
          <a:p>
            <a:pPr marL="0" indent="0">
              <a:buNone/>
            </a:pPr>
            <a:r>
              <a:rPr lang="ja-JP" altLang="en-US" sz="2400" dirty="0"/>
              <a:t>●家族の役割として最も大切だと思うものは何？</a:t>
            </a:r>
            <a:endParaRPr lang="en-US" altLang="ja-JP" sz="2400" dirty="0"/>
          </a:p>
          <a:p>
            <a:pPr marL="0" indent="0">
              <a:buNone/>
            </a:pPr>
            <a:r>
              <a:rPr lang="ja-JP" altLang="en-US" sz="2400" dirty="0"/>
              <a:t>①「子どもをもうけ育てる出産・養育」　</a:t>
            </a:r>
            <a:r>
              <a:rPr lang="en-US" altLang="ja-JP" sz="2400" dirty="0"/>
              <a:t>22.7</a:t>
            </a:r>
            <a:r>
              <a:rPr lang="ja-JP" altLang="en-US" sz="2400" dirty="0"/>
              <a:t>％</a:t>
            </a:r>
            <a:endParaRPr lang="en-US" altLang="ja-JP" sz="2400" dirty="0"/>
          </a:p>
          <a:p>
            <a:pPr marL="0" indent="0">
              <a:buNone/>
            </a:pPr>
            <a:r>
              <a:rPr lang="ja-JP" altLang="en-US" sz="2400" dirty="0"/>
              <a:t>②「親の世話をする介護面」</a:t>
            </a:r>
            <a:r>
              <a:rPr lang="en-US" altLang="ja-JP" sz="2400" dirty="0"/>
              <a:t>3.8</a:t>
            </a:r>
            <a:r>
              <a:rPr lang="ja-JP" altLang="en-US" sz="2400" dirty="0"/>
              <a:t>％</a:t>
            </a:r>
            <a:endParaRPr lang="en-US" altLang="ja-JP" sz="2400" dirty="0"/>
          </a:p>
          <a:p>
            <a:pPr marL="0" indent="0">
              <a:buNone/>
            </a:pPr>
            <a:r>
              <a:rPr lang="ja-JP" altLang="en-US" sz="2400" dirty="0"/>
              <a:t>③</a:t>
            </a:r>
            <a:r>
              <a:rPr lang="ja-JP" altLang="en-US" sz="2400" dirty="0">
                <a:solidFill>
                  <a:srgbClr val="FF0000"/>
                </a:solidFill>
              </a:rPr>
              <a:t>「心のやすらぎを得る情緒面」</a:t>
            </a:r>
            <a:r>
              <a:rPr lang="en-US" altLang="ja-JP" sz="2400" dirty="0">
                <a:solidFill>
                  <a:srgbClr val="FF0000"/>
                </a:solidFill>
              </a:rPr>
              <a:t>51.4</a:t>
            </a:r>
            <a:r>
              <a:rPr lang="ja-JP" altLang="en-US" sz="2400" dirty="0">
                <a:solidFill>
                  <a:srgbClr val="FF0000"/>
                </a:solidFill>
              </a:rPr>
              <a:t>％</a:t>
            </a:r>
            <a:endParaRPr lang="en-US" altLang="ja-JP" sz="2400" dirty="0"/>
          </a:p>
          <a:p>
            <a:pPr marL="0" indent="0">
              <a:buNone/>
            </a:pPr>
            <a:r>
              <a:rPr lang="ja-JP" altLang="en-US" sz="2400" dirty="0"/>
              <a:t>④「日常生活の上で必要なことをする家事面」</a:t>
            </a:r>
            <a:r>
              <a:rPr lang="en-US" altLang="ja-JP" sz="2400" dirty="0"/>
              <a:t>17.4</a:t>
            </a:r>
            <a:r>
              <a:rPr lang="ja-JP" altLang="en-US" sz="2400" dirty="0"/>
              <a:t>％。</a:t>
            </a:r>
          </a:p>
          <a:p>
            <a:pPr marL="0" indent="0">
              <a:buNone/>
            </a:pPr>
            <a:endParaRPr lang="en-US" dirty="0"/>
          </a:p>
        </p:txBody>
      </p:sp>
      <p:pic>
        <p:nvPicPr>
          <p:cNvPr id="5" name="コンテンツ プレースホルダー 4">
            <a:extLst>
              <a:ext uri="{FF2B5EF4-FFF2-40B4-BE49-F238E27FC236}">
                <a16:creationId xmlns:a16="http://schemas.microsoft.com/office/drawing/2014/main" id="{F751C5E9-9F59-4125-D165-B8BD60BF1B85}"/>
              </a:ext>
            </a:extLst>
          </p:cNvPr>
          <p:cNvPicPr>
            <a:picLocks noGrp="1" noChangeAspect="1"/>
          </p:cNvPicPr>
          <p:nvPr>
            <p:ph sz="half" idx="2"/>
          </p:nvPr>
        </p:nvPicPr>
        <p:blipFill>
          <a:blip r:embed="rId2"/>
          <a:stretch>
            <a:fillRect/>
          </a:stretch>
        </p:blipFill>
        <p:spPr>
          <a:xfrm>
            <a:off x="4572000" y="1593974"/>
            <a:ext cx="4428621" cy="4454368"/>
          </a:xfrm>
          <a:prstGeom prst="rect">
            <a:avLst/>
          </a:prstGeom>
        </p:spPr>
      </p:pic>
      <p:sp>
        <p:nvSpPr>
          <p:cNvPr id="8" name="テキスト ボックス 7">
            <a:extLst>
              <a:ext uri="{FF2B5EF4-FFF2-40B4-BE49-F238E27FC236}">
                <a16:creationId xmlns:a16="http://schemas.microsoft.com/office/drawing/2014/main" id="{9054D716-08BA-5B78-8260-4ED0B6CA2FB5}"/>
              </a:ext>
            </a:extLst>
          </p:cNvPr>
          <p:cNvSpPr txBox="1"/>
          <p:nvPr/>
        </p:nvSpPr>
        <p:spPr>
          <a:xfrm>
            <a:off x="545123" y="6169488"/>
            <a:ext cx="7632848" cy="707886"/>
          </a:xfrm>
          <a:prstGeom prst="rect">
            <a:avLst/>
          </a:prstGeom>
          <a:noFill/>
        </p:spPr>
        <p:txBody>
          <a:bodyPr wrap="square" rtlCol="0">
            <a:spAutoFit/>
          </a:bodyPr>
          <a:lstStyle/>
          <a:p>
            <a:r>
              <a:rPr lang="ja-JP" altLang="en-US" sz="2000" dirty="0"/>
              <a:t>①は男性＞女性、高齢＞若年④は女性＞男性、高齢＞若年である点が興味深い。</a:t>
            </a:r>
            <a:r>
              <a:rPr lang="ja-JP" altLang="en-US" sz="2000" dirty="0">
                <a:solidFill>
                  <a:srgbClr val="FF0000"/>
                </a:solidFill>
              </a:rPr>
              <a:t>過去からの変化を調べてみよう！</a:t>
            </a:r>
            <a:endParaRPr lang="en-US" sz="2000" dirty="0">
              <a:solidFill>
                <a:srgbClr val="FF0000"/>
              </a:solidFill>
            </a:endParaRPr>
          </a:p>
        </p:txBody>
      </p:sp>
    </p:spTree>
    <p:extLst>
      <p:ext uri="{BB962C8B-B14F-4D97-AF65-F5344CB8AC3E}">
        <p14:creationId xmlns:p14="http://schemas.microsoft.com/office/powerpoint/2010/main" val="2932452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6EB37D-CE10-04E3-E8B4-64A1864D1A82}"/>
              </a:ext>
            </a:extLst>
          </p:cNvPr>
          <p:cNvSpPr>
            <a:spLocks noGrp="1"/>
          </p:cNvSpPr>
          <p:nvPr>
            <p:ph type="title"/>
          </p:nvPr>
        </p:nvSpPr>
        <p:spPr/>
        <p:txBody>
          <a:bodyPr anchor="ctr" anchorCtr="0"/>
          <a:lstStyle/>
          <a:p>
            <a:r>
              <a:rPr lang="ja-JP" altLang="en-US" sz="3200" dirty="0"/>
              <a:t>家庭生活における男女の地位の平等感</a:t>
            </a:r>
            <a:br>
              <a:rPr lang="en-US" altLang="ja-JP" sz="3200" dirty="0"/>
            </a:br>
            <a:r>
              <a:rPr lang="ja-JP" altLang="en-US" sz="2000" dirty="0"/>
              <a:t>男女共同参画社会に関する世論調査（令和</a:t>
            </a:r>
            <a:r>
              <a:rPr lang="en-US" altLang="ja-JP" sz="2000" dirty="0"/>
              <a:t>4</a:t>
            </a:r>
            <a:r>
              <a:rPr lang="ja-JP" altLang="en-US" sz="2000" dirty="0"/>
              <a:t>（</a:t>
            </a:r>
            <a:r>
              <a:rPr lang="en-US" altLang="ja-JP" sz="2000" dirty="0"/>
              <a:t>2021)</a:t>
            </a:r>
            <a:r>
              <a:rPr lang="ja-JP" altLang="en-US" sz="2000" dirty="0"/>
              <a:t>年</a:t>
            </a:r>
            <a:r>
              <a:rPr lang="en-US" altLang="ja-JP" sz="2000" dirty="0"/>
              <a:t>11</a:t>
            </a:r>
            <a:r>
              <a:rPr lang="ja-JP" altLang="en-US" sz="2000" dirty="0"/>
              <a:t>月調査）</a:t>
            </a:r>
            <a:endParaRPr lang="en-US" dirty="0"/>
          </a:p>
        </p:txBody>
      </p:sp>
      <p:sp>
        <p:nvSpPr>
          <p:cNvPr id="5" name="コンテンツ プレースホルダー 4">
            <a:extLst>
              <a:ext uri="{FF2B5EF4-FFF2-40B4-BE49-F238E27FC236}">
                <a16:creationId xmlns:a16="http://schemas.microsoft.com/office/drawing/2014/main" id="{2A6290A2-E002-F8AD-1DC3-92782497A091}"/>
              </a:ext>
            </a:extLst>
          </p:cNvPr>
          <p:cNvSpPr>
            <a:spLocks noGrp="1"/>
          </p:cNvSpPr>
          <p:nvPr>
            <p:ph sz="half" idx="1"/>
          </p:nvPr>
        </p:nvSpPr>
        <p:spPr>
          <a:xfrm>
            <a:off x="618252" y="1628800"/>
            <a:ext cx="3924300" cy="4267200"/>
          </a:xfrm>
        </p:spPr>
        <p:txBody>
          <a:bodyPr/>
          <a:lstStyle/>
          <a:p>
            <a:pPr marL="0" indent="0">
              <a:buNone/>
            </a:pPr>
            <a:r>
              <a:rPr lang="ja-JP" altLang="en-US" sz="2400" dirty="0"/>
              <a:t>家庭生活において男女の地位は平等になっていると思うか</a:t>
            </a:r>
            <a:r>
              <a:rPr lang="en-US" altLang="ja-JP" sz="2400" dirty="0"/>
              <a:t>?</a:t>
            </a:r>
          </a:p>
          <a:p>
            <a:pPr marL="0" indent="0">
              <a:buNone/>
            </a:pPr>
            <a:endParaRPr lang="en-US" altLang="ja-JP" sz="2400" dirty="0"/>
          </a:p>
          <a:p>
            <a:pPr marL="0" indent="0">
              <a:buNone/>
            </a:pPr>
            <a:r>
              <a:rPr lang="ja-JP" altLang="en-US" sz="2000" dirty="0"/>
              <a:t>①「どちらかといえば男性の方が優遇」</a:t>
            </a:r>
            <a:r>
              <a:rPr lang="en-US" altLang="ja-JP" sz="2000" dirty="0"/>
              <a:t>59.8</a:t>
            </a:r>
            <a:r>
              <a:rPr lang="ja-JP" altLang="en-US" sz="2000" dirty="0"/>
              <a:t>％（</a:t>
            </a:r>
            <a:r>
              <a:rPr lang="en-US" altLang="ja-JP" sz="2000" dirty="0"/>
              <a:t>F68.4</a:t>
            </a:r>
            <a:r>
              <a:rPr lang="ja-JP" altLang="en-US" sz="2000" dirty="0"/>
              <a:t>％、</a:t>
            </a:r>
            <a:r>
              <a:rPr lang="en-US" altLang="ja-JP" sz="2000" dirty="0"/>
              <a:t>M49.7</a:t>
            </a:r>
            <a:r>
              <a:rPr lang="ja-JP" altLang="en-US" sz="2000" dirty="0"/>
              <a:t>％）</a:t>
            </a:r>
            <a:endParaRPr lang="en-US" altLang="ja-JP" sz="2000" dirty="0"/>
          </a:p>
          <a:p>
            <a:pPr marL="0" indent="0">
              <a:buNone/>
            </a:pPr>
            <a:endParaRPr lang="en-US" altLang="ja-JP" sz="2000" dirty="0"/>
          </a:p>
          <a:p>
            <a:pPr marL="0" indent="0">
              <a:buNone/>
            </a:pPr>
            <a:r>
              <a:rPr lang="ja-JP" altLang="en-US" sz="2000" dirty="0"/>
              <a:t>②「平等」</a:t>
            </a:r>
            <a:r>
              <a:rPr lang="en-US" altLang="ja-JP" sz="2000" dirty="0"/>
              <a:t>31.7</a:t>
            </a:r>
            <a:r>
              <a:rPr lang="ja-JP" altLang="en-US" sz="2000" dirty="0"/>
              <a:t>％（</a:t>
            </a:r>
            <a:r>
              <a:rPr lang="en-US" altLang="ja-JP" sz="2000" dirty="0"/>
              <a:t>F25.6</a:t>
            </a:r>
            <a:r>
              <a:rPr lang="ja-JP" altLang="en-US" sz="2000" dirty="0"/>
              <a:t>％、</a:t>
            </a:r>
            <a:r>
              <a:rPr lang="en-US" altLang="ja-JP" sz="2000" dirty="0"/>
              <a:t>M38.8</a:t>
            </a:r>
            <a:r>
              <a:rPr lang="ja-JP" altLang="en-US" sz="2000" dirty="0"/>
              <a:t>％）</a:t>
            </a:r>
            <a:endParaRPr lang="en-US" altLang="ja-JP" sz="2000" dirty="0"/>
          </a:p>
          <a:p>
            <a:pPr marL="0" indent="0">
              <a:buNone/>
            </a:pPr>
            <a:endParaRPr lang="en-US" altLang="ja-JP" sz="2000" dirty="0"/>
          </a:p>
          <a:p>
            <a:pPr marL="0" indent="0">
              <a:buNone/>
            </a:pPr>
            <a:r>
              <a:rPr lang="ja-JP" altLang="en-US" sz="2000" dirty="0"/>
              <a:t>③「どちらかといえば女性の方が優遇」</a:t>
            </a:r>
            <a:r>
              <a:rPr lang="en-US" altLang="ja-JP" sz="2000" dirty="0"/>
              <a:t>8.0</a:t>
            </a:r>
            <a:r>
              <a:rPr lang="ja-JP" altLang="en-US" sz="2000" dirty="0"/>
              <a:t>％ （</a:t>
            </a:r>
            <a:r>
              <a:rPr lang="en-US" altLang="ja-JP" sz="2000" dirty="0"/>
              <a:t>F4.7</a:t>
            </a:r>
            <a:r>
              <a:rPr lang="ja-JP" altLang="en-US" sz="2000" dirty="0"/>
              <a:t>％、</a:t>
            </a:r>
            <a:r>
              <a:rPr lang="en-US" altLang="ja-JP" sz="2000" dirty="0"/>
              <a:t>M11.1</a:t>
            </a:r>
            <a:r>
              <a:rPr lang="ja-JP" altLang="en-US" sz="2000" dirty="0"/>
              <a:t>％）</a:t>
            </a:r>
            <a:endParaRPr lang="en-US" sz="2000" dirty="0"/>
          </a:p>
        </p:txBody>
      </p:sp>
      <p:pic>
        <p:nvPicPr>
          <p:cNvPr id="6" name="Picture 2" descr="調査結果のグラフ。グラフのデータは表1をご確認ください。">
            <a:extLst>
              <a:ext uri="{FF2B5EF4-FFF2-40B4-BE49-F238E27FC236}">
                <a16:creationId xmlns:a16="http://schemas.microsoft.com/office/drawing/2014/main" id="{6FEDA47A-BE00-1A86-CDE9-5FCA806A4ED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572000" y="1679848"/>
            <a:ext cx="3963792" cy="4412704"/>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0D927C74-A894-C522-4CF6-3063A9DD2507}"/>
              </a:ext>
            </a:extLst>
          </p:cNvPr>
          <p:cNvSpPr txBox="1"/>
          <p:nvPr/>
        </p:nvSpPr>
        <p:spPr>
          <a:xfrm>
            <a:off x="545123" y="6169488"/>
            <a:ext cx="7632848" cy="707886"/>
          </a:xfrm>
          <a:prstGeom prst="rect">
            <a:avLst/>
          </a:prstGeom>
          <a:noFill/>
        </p:spPr>
        <p:txBody>
          <a:bodyPr wrap="square" rtlCol="0">
            <a:spAutoFit/>
          </a:bodyPr>
          <a:lstStyle/>
          <a:p>
            <a:r>
              <a:rPr lang="ja-JP" altLang="en-US" sz="2000" dirty="0"/>
              <a:t>①は女性＞男性、高齢＞若年②は男性＞女性、若年＞高齢である点が興味深い。</a:t>
            </a:r>
            <a:r>
              <a:rPr lang="ja-JP" altLang="en-US" sz="2000" dirty="0">
                <a:solidFill>
                  <a:srgbClr val="FF0000"/>
                </a:solidFill>
              </a:rPr>
              <a:t>過去からの変化を調べてみよう！</a:t>
            </a:r>
            <a:endParaRPr lang="en-US" sz="2000" dirty="0">
              <a:solidFill>
                <a:srgbClr val="FF0000"/>
              </a:solidFill>
            </a:endParaRPr>
          </a:p>
        </p:txBody>
      </p:sp>
    </p:spTree>
    <p:extLst>
      <p:ext uri="{BB962C8B-B14F-4D97-AF65-F5344CB8AC3E}">
        <p14:creationId xmlns:p14="http://schemas.microsoft.com/office/powerpoint/2010/main" val="4143378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6EB37D-CE10-04E3-E8B4-64A1864D1A82}"/>
              </a:ext>
            </a:extLst>
          </p:cNvPr>
          <p:cNvSpPr>
            <a:spLocks noGrp="1"/>
          </p:cNvSpPr>
          <p:nvPr>
            <p:ph type="title"/>
          </p:nvPr>
        </p:nvSpPr>
        <p:spPr/>
        <p:txBody>
          <a:bodyPr anchor="ctr" anchorCtr="0"/>
          <a:lstStyle/>
          <a:p>
            <a:r>
              <a:rPr lang="ja-JP" altLang="en-US" sz="3200" dirty="0"/>
              <a:t>家庭生活における男女の地位の平等感</a:t>
            </a:r>
            <a:br>
              <a:rPr lang="en-US" altLang="ja-JP" sz="3200" dirty="0"/>
            </a:br>
            <a:r>
              <a:rPr lang="ja-JP" altLang="en-US" sz="2000" dirty="0"/>
              <a:t>男女共同参画社会に関する世論調査（令和</a:t>
            </a:r>
            <a:r>
              <a:rPr lang="en-US" altLang="ja-JP" sz="2000" dirty="0"/>
              <a:t>4</a:t>
            </a:r>
            <a:r>
              <a:rPr lang="ja-JP" altLang="en-US" sz="2000" dirty="0"/>
              <a:t>（</a:t>
            </a:r>
            <a:r>
              <a:rPr lang="en-US" altLang="ja-JP" sz="2000" dirty="0"/>
              <a:t>2021)</a:t>
            </a:r>
            <a:r>
              <a:rPr lang="ja-JP" altLang="en-US" sz="2000" dirty="0"/>
              <a:t>年</a:t>
            </a:r>
            <a:r>
              <a:rPr lang="en-US" altLang="ja-JP" sz="2000" dirty="0"/>
              <a:t>11</a:t>
            </a:r>
            <a:r>
              <a:rPr lang="ja-JP" altLang="en-US" sz="2000" dirty="0"/>
              <a:t>月調査）</a:t>
            </a:r>
            <a:endParaRPr lang="en-US" dirty="0"/>
          </a:p>
        </p:txBody>
      </p:sp>
      <p:sp>
        <p:nvSpPr>
          <p:cNvPr id="5" name="コンテンツ プレースホルダー 4">
            <a:extLst>
              <a:ext uri="{FF2B5EF4-FFF2-40B4-BE49-F238E27FC236}">
                <a16:creationId xmlns:a16="http://schemas.microsoft.com/office/drawing/2014/main" id="{2A6290A2-E002-F8AD-1DC3-92782497A091}"/>
              </a:ext>
            </a:extLst>
          </p:cNvPr>
          <p:cNvSpPr>
            <a:spLocks noGrp="1"/>
          </p:cNvSpPr>
          <p:nvPr>
            <p:ph sz="half" idx="1"/>
          </p:nvPr>
        </p:nvSpPr>
        <p:spPr>
          <a:xfrm>
            <a:off x="618252" y="1628800"/>
            <a:ext cx="3924300" cy="4267200"/>
          </a:xfrm>
        </p:spPr>
        <p:txBody>
          <a:bodyPr/>
          <a:lstStyle/>
          <a:p>
            <a:pPr marL="0" indent="0">
              <a:buNone/>
            </a:pPr>
            <a:r>
              <a:rPr lang="ja-JP" altLang="en-US" sz="2400" dirty="0"/>
              <a:t>「夫は外で働き、妻は家庭を守るべきである」という考え方について、どう考えるか？</a:t>
            </a:r>
            <a:endParaRPr lang="en-US" altLang="ja-JP" sz="2400" dirty="0"/>
          </a:p>
          <a:p>
            <a:pPr marL="0" indent="0">
              <a:buNone/>
            </a:pPr>
            <a:endParaRPr lang="en-US" altLang="ja-JP" sz="2000" dirty="0"/>
          </a:p>
          <a:p>
            <a:pPr marL="0" indent="0">
              <a:buNone/>
            </a:pPr>
            <a:r>
              <a:rPr lang="ja-JP" altLang="en-US" sz="2000" dirty="0"/>
              <a:t>①どちらかといえば「賛成」</a:t>
            </a:r>
            <a:r>
              <a:rPr lang="en-US" altLang="ja-JP" sz="2000" dirty="0"/>
              <a:t>33.</a:t>
            </a:r>
            <a:r>
              <a:rPr lang="ja-JP" altLang="en-US" sz="2000" dirty="0"/>
              <a:t>％（</a:t>
            </a:r>
            <a:r>
              <a:rPr lang="en-US" altLang="ja-JP" sz="2000" dirty="0"/>
              <a:t>F28.4</a:t>
            </a:r>
            <a:r>
              <a:rPr lang="ja-JP" altLang="en-US" sz="2000" dirty="0"/>
              <a:t>％、</a:t>
            </a:r>
            <a:r>
              <a:rPr lang="en-US" altLang="ja-JP" sz="2000" dirty="0"/>
              <a:t>M39.4</a:t>
            </a:r>
            <a:r>
              <a:rPr lang="ja-JP" altLang="en-US" sz="2000" dirty="0"/>
              <a:t>％）</a:t>
            </a:r>
            <a:endParaRPr lang="en-US" altLang="ja-JP" sz="2000" dirty="0"/>
          </a:p>
          <a:p>
            <a:pPr marL="0" indent="0">
              <a:buNone/>
            </a:pPr>
            <a:endParaRPr lang="en-US" altLang="ja-JP" sz="2000" dirty="0"/>
          </a:p>
          <a:p>
            <a:pPr marL="0" indent="0">
              <a:buNone/>
            </a:pPr>
            <a:r>
              <a:rPr lang="ja-JP" altLang="en-US" sz="2000" dirty="0"/>
              <a:t>②どちらかといえば「反対」</a:t>
            </a:r>
            <a:r>
              <a:rPr lang="en-US" altLang="ja-JP" sz="2000" dirty="0"/>
              <a:t>64.3</a:t>
            </a:r>
            <a:r>
              <a:rPr lang="ja-JP" altLang="en-US" sz="2000" dirty="0"/>
              <a:t>％（</a:t>
            </a:r>
            <a:r>
              <a:rPr lang="en-US" altLang="ja-JP" sz="2000" dirty="0"/>
              <a:t>F69.4</a:t>
            </a:r>
            <a:r>
              <a:rPr lang="ja-JP" altLang="en-US" sz="2000" dirty="0"/>
              <a:t>％、</a:t>
            </a:r>
            <a:r>
              <a:rPr lang="en-US" altLang="ja-JP" sz="2000" dirty="0"/>
              <a:t>M58.3</a:t>
            </a:r>
            <a:r>
              <a:rPr lang="ja-JP" altLang="en-US" sz="2000" dirty="0"/>
              <a:t>％）</a:t>
            </a:r>
            <a:endParaRPr lang="en-US" altLang="ja-JP" sz="2000" dirty="0"/>
          </a:p>
          <a:p>
            <a:pPr marL="0" indent="0">
              <a:buNone/>
            </a:pPr>
            <a:endParaRPr lang="en-US" sz="2000" dirty="0"/>
          </a:p>
        </p:txBody>
      </p:sp>
      <p:sp>
        <p:nvSpPr>
          <p:cNvPr id="7" name="テキスト ボックス 6">
            <a:extLst>
              <a:ext uri="{FF2B5EF4-FFF2-40B4-BE49-F238E27FC236}">
                <a16:creationId xmlns:a16="http://schemas.microsoft.com/office/drawing/2014/main" id="{0D927C74-A894-C522-4CF6-3063A9DD2507}"/>
              </a:ext>
            </a:extLst>
          </p:cNvPr>
          <p:cNvSpPr txBox="1"/>
          <p:nvPr/>
        </p:nvSpPr>
        <p:spPr>
          <a:xfrm>
            <a:off x="545123" y="6169488"/>
            <a:ext cx="7632848" cy="1323439"/>
          </a:xfrm>
          <a:prstGeom prst="rect">
            <a:avLst/>
          </a:prstGeom>
          <a:noFill/>
        </p:spPr>
        <p:txBody>
          <a:bodyPr wrap="square" rtlCol="0">
            <a:spAutoFit/>
          </a:bodyPr>
          <a:lstStyle/>
          <a:p>
            <a:r>
              <a:rPr lang="ja-JP" altLang="en-US" sz="2000" dirty="0"/>
              <a:t>①は男性＞女性、それにしても男性</a:t>
            </a:r>
            <a:r>
              <a:rPr lang="en-US" altLang="ja-JP" sz="2000" dirty="0"/>
              <a:t>4</a:t>
            </a:r>
            <a:r>
              <a:rPr lang="ja-JP" altLang="en-US" sz="2000" dirty="0"/>
              <a:t>割、女性</a:t>
            </a:r>
            <a:r>
              <a:rPr lang="en-US" altLang="ja-JP" sz="2000" dirty="0"/>
              <a:t>3</a:t>
            </a:r>
            <a:r>
              <a:rPr lang="ja-JP" altLang="en-US" sz="2000" dirty="0"/>
              <a:t>割はパーソンズの核家族モデルに近い、また高齢＞若年なので、若い人ほど少なくなっている。②は女性＞男性、若年＞高齢である点が興味深い。</a:t>
            </a:r>
            <a:r>
              <a:rPr lang="ja-JP" altLang="en-US" sz="2000" dirty="0">
                <a:solidFill>
                  <a:srgbClr val="FF0000"/>
                </a:solidFill>
              </a:rPr>
              <a:t>過去からの変化を調べてみよう！</a:t>
            </a:r>
            <a:endParaRPr lang="en-US" sz="2000" dirty="0">
              <a:solidFill>
                <a:srgbClr val="FF0000"/>
              </a:solidFill>
            </a:endParaRPr>
          </a:p>
        </p:txBody>
      </p:sp>
      <p:pic>
        <p:nvPicPr>
          <p:cNvPr id="8" name="コンテンツ プレースホルダー 7" descr="グラフ が含まれている画像&#10;&#10;自動的に生成された説明">
            <a:extLst>
              <a:ext uri="{FF2B5EF4-FFF2-40B4-BE49-F238E27FC236}">
                <a16:creationId xmlns:a16="http://schemas.microsoft.com/office/drawing/2014/main" id="{44A170D7-D831-B445-D2B4-6AEFBAE07CEB}"/>
              </a:ext>
            </a:extLst>
          </p:cNvPr>
          <p:cNvPicPr>
            <a:picLocks noGrp="1" noChangeAspect="1"/>
          </p:cNvPicPr>
          <p:nvPr>
            <p:ph sz="half" idx="2"/>
          </p:nvPr>
        </p:nvPicPr>
        <p:blipFill>
          <a:blip r:embed="rId2"/>
          <a:stretch>
            <a:fillRect/>
          </a:stretch>
        </p:blipFill>
        <p:spPr>
          <a:xfrm>
            <a:off x="4622031" y="1628800"/>
            <a:ext cx="3924300" cy="4045727"/>
          </a:xfrm>
        </p:spPr>
      </p:pic>
    </p:spTree>
    <p:extLst>
      <p:ext uri="{BB962C8B-B14F-4D97-AF65-F5344CB8AC3E}">
        <p14:creationId xmlns:p14="http://schemas.microsoft.com/office/powerpoint/2010/main" val="1278601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2E12D7-9635-1AAB-93D4-1A8A051E674E}"/>
              </a:ext>
            </a:extLst>
          </p:cNvPr>
          <p:cNvSpPr>
            <a:spLocks noGrp="1"/>
          </p:cNvSpPr>
          <p:nvPr>
            <p:ph type="title"/>
          </p:nvPr>
        </p:nvSpPr>
        <p:spPr/>
        <p:txBody>
          <a:bodyPr/>
          <a:lstStyle/>
          <a:p>
            <a:pPr algn="ctr"/>
            <a:r>
              <a:rPr lang="ja-JP" altLang="en-US" sz="2800" dirty="0"/>
              <a:t>「夫は外で働き、妻は家庭を守るべきである」という考え方について、どう考えるか？　</a:t>
            </a:r>
            <a:br>
              <a:rPr lang="en-US" altLang="ja-JP" sz="2800" dirty="0"/>
            </a:br>
            <a:r>
              <a:rPr lang="en-US" altLang="ja-JP" sz="2800" dirty="0"/>
              <a:t>【</a:t>
            </a:r>
            <a:r>
              <a:rPr lang="ja-JP" altLang="en-US" sz="3200" dirty="0"/>
              <a:t>賛成と反対の理由</a:t>
            </a:r>
            <a:r>
              <a:rPr lang="en-US" altLang="ja-JP" sz="3200" dirty="0"/>
              <a:t>】</a:t>
            </a:r>
            <a:endParaRPr lang="en-US" sz="3200" dirty="0"/>
          </a:p>
        </p:txBody>
      </p:sp>
      <p:sp>
        <p:nvSpPr>
          <p:cNvPr id="3" name="コンテンツ プレースホルダー 2">
            <a:extLst>
              <a:ext uri="{FF2B5EF4-FFF2-40B4-BE49-F238E27FC236}">
                <a16:creationId xmlns:a16="http://schemas.microsoft.com/office/drawing/2014/main" id="{7D3978B5-AC68-CBA9-A40D-CAE45DEE4840}"/>
              </a:ext>
            </a:extLst>
          </p:cNvPr>
          <p:cNvSpPr>
            <a:spLocks noGrp="1"/>
          </p:cNvSpPr>
          <p:nvPr>
            <p:ph sz="half" idx="1"/>
          </p:nvPr>
        </p:nvSpPr>
        <p:spPr/>
        <p:txBody>
          <a:bodyPr/>
          <a:lstStyle/>
          <a:p>
            <a:pPr marL="0" indent="0">
              <a:buNone/>
            </a:pPr>
            <a:r>
              <a:rPr lang="ja-JP" altLang="en-US" sz="2000" dirty="0"/>
              <a:t>　　　　</a:t>
            </a:r>
            <a:r>
              <a:rPr lang="en-US" altLang="ja-JP" sz="2000" dirty="0"/>
              <a:t>【</a:t>
            </a:r>
            <a:r>
              <a:rPr lang="ja-JP" altLang="en-US" sz="2000" dirty="0"/>
              <a:t>賛成の理由</a:t>
            </a:r>
            <a:r>
              <a:rPr lang="en-US" altLang="ja-JP" sz="2000" dirty="0"/>
              <a:t>】</a:t>
            </a:r>
          </a:p>
          <a:p>
            <a:pPr marL="0" indent="0">
              <a:buNone/>
            </a:pPr>
            <a:r>
              <a:rPr lang="ja-JP" altLang="en-US" sz="2000" dirty="0"/>
              <a:t>①「妻が家庭を守った方が、こどもの成長などにとって良いと思うから」を挙げた者の割合が</a:t>
            </a:r>
            <a:r>
              <a:rPr lang="en-US" altLang="ja-JP" sz="2000" dirty="0"/>
              <a:t>59.0</a:t>
            </a:r>
            <a:r>
              <a:rPr lang="ja-JP" altLang="en-US" sz="2000" dirty="0"/>
              <a:t>％</a:t>
            </a:r>
            <a:endParaRPr lang="en-US" altLang="ja-JP" sz="2000" dirty="0"/>
          </a:p>
          <a:p>
            <a:pPr marL="0" indent="0">
              <a:buNone/>
            </a:pPr>
            <a:r>
              <a:rPr lang="ja-JP" altLang="en-US" sz="2000" dirty="0"/>
              <a:t>②「育児・介護・家事と両立しながら、妻が働き続けることは大変だと思うから」を挙げた者の割合が</a:t>
            </a:r>
            <a:r>
              <a:rPr lang="en-US" altLang="ja-JP" sz="2000" dirty="0"/>
              <a:t>56.0</a:t>
            </a:r>
            <a:r>
              <a:rPr lang="ja-JP" altLang="en-US" sz="2000" dirty="0"/>
              <a:t>％</a:t>
            </a:r>
            <a:endParaRPr lang="en-US" altLang="ja-JP" sz="2000" dirty="0"/>
          </a:p>
          <a:p>
            <a:pPr marL="0" indent="0">
              <a:buNone/>
            </a:pPr>
            <a:r>
              <a:rPr lang="ja-JP" altLang="en-US" sz="2000" dirty="0"/>
              <a:t>③以下、「夫が外で働いた方が、多くの収入を得られると思うから」（</a:t>
            </a:r>
            <a:r>
              <a:rPr lang="en-US" altLang="ja-JP" sz="2000" dirty="0"/>
              <a:t>32.1</a:t>
            </a:r>
            <a:r>
              <a:rPr lang="ja-JP" altLang="en-US" sz="2000" dirty="0"/>
              <a:t>％）などの順となっている。</a:t>
            </a:r>
            <a:endParaRPr lang="en-US" sz="2000" dirty="0"/>
          </a:p>
        </p:txBody>
      </p:sp>
      <p:sp>
        <p:nvSpPr>
          <p:cNvPr id="4" name="コンテンツ プレースホルダー 3">
            <a:extLst>
              <a:ext uri="{FF2B5EF4-FFF2-40B4-BE49-F238E27FC236}">
                <a16:creationId xmlns:a16="http://schemas.microsoft.com/office/drawing/2014/main" id="{2261AE0C-6904-90BF-58E6-C9C60C7F2152}"/>
              </a:ext>
            </a:extLst>
          </p:cNvPr>
          <p:cNvSpPr>
            <a:spLocks noGrp="1"/>
          </p:cNvSpPr>
          <p:nvPr>
            <p:ph sz="half" idx="2"/>
          </p:nvPr>
        </p:nvSpPr>
        <p:spPr>
          <a:xfrm>
            <a:off x="4643438" y="1752600"/>
            <a:ext cx="3924300" cy="4340696"/>
          </a:xfrm>
        </p:spPr>
        <p:txBody>
          <a:bodyPr/>
          <a:lstStyle/>
          <a:p>
            <a:pPr marL="0" indent="0" algn="ctr">
              <a:buNone/>
            </a:pPr>
            <a:r>
              <a:rPr lang="en-US" altLang="ja-JP" sz="2000" dirty="0"/>
              <a:t>【</a:t>
            </a:r>
            <a:r>
              <a:rPr lang="ja-JP" altLang="en-US" sz="2000" dirty="0"/>
              <a:t>反対の理由</a:t>
            </a:r>
            <a:r>
              <a:rPr lang="en-US" altLang="ja-JP" sz="2000" dirty="0"/>
              <a:t>】</a:t>
            </a:r>
          </a:p>
          <a:p>
            <a:pPr marL="0" indent="0">
              <a:buNone/>
            </a:pPr>
            <a:r>
              <a:rPr lang="ja-JP" altLang="en-US" sz="2000" dirty="0"/>
              <a:t>①「固定的な夫と妻の役割分担の意識を押しつけるべきではないから」を挙げた者の割合が</a:t>
            </a:r>
            <a:r>
              <a:rPr lang="en-US" altLang="ja-JP" sz="2000" dirty="0"/>
              <a:t>70.8</a:t>
            </a:r>
            <a:r>
              <a:rPr lang="ja-JP" altLang="en-US" sz="2000" dirty="0"/>
              <a:t>％</a:t>
            </a:r>
            <a:endParaRPr lang="en-US" altLang="ja-JP" sz="2000" dirty="0"/>
          </a:p>
          <a:p>
            <a:pPr marL="0" indent="0">
              <a:buNone/>
            </a:pPr>
            <a:r>
              <a:rPr lang="ja-JP" altLang="en-US" sz="2000" dirty="0"/>
              <a:t>②「夫も妻も働いた方が、多くの収入が得られると思うから」（</a:t>
            </a:r>
            <a:r>
              <a:rPr lang="en-US" altLang="ja-JP" sz="2000" dirty="0"/>
              <a:t>44.8</a:t>
            </a:r>
            <a:r>
              <a:rPr lang="ja-JP" altLang="en-US" sz="2000" dirty="0"/>
              <a:t>％）</a:t>
            </a:r>
            <a:endParaRPr lang="en-US" altLang="ja-JP" sz="2000" dirty="0"/>
          </a:p>
          <a:p>
            <a:pPr marL="0" indent="0">
              <a:buNone/>
            </a:pPr>
            <a:r>
              <a:rPr lang="ja-JP" altLang="en-US" sz="2000" dirty="0"/>
              <a:t>③「妻が働いて能力を発揮した方が、個人や社会にとって良いと思うから」（</a:t>
            </a:r>
            <a:r>
              <a:rPr lang="en-US" altLang="ja-JP" sz="2000" dirty="0"/>
              <a:t>40.0</a:t>
            </a:r>
            <a:r>
              <a:rPr lang="ja-JP" altLang="en-US" sz="2000" dirty="0"/>
              <a:t>％）　</a:t>
            </a:r>
            <a:endParaRPr lang="en-US" altLang="ja-JP" sz="2000" dirty="0"/>
          </a:p>
          <a:p>
            <a:pPr marL="0" indent="0">
              <a:buNone/>
            </a:pPr>
            <a:r>
              <a:rPr lang="ja-JP" altLang="en-US" sz="2000" dirty="0"/>
              <a:t>④「男女平等に反すると思うから」（</a:t>
            </a:r>
            <a:r>
              <a:rPr lang="en-US" altLang="ja-JP" sz="2000" dirty="0"/>
              <a:t>35.7</a:t>
            </a:r>
            <a:r>
              <a:rPr lang="ja-JP" altLang="en-US" sz="2000" dirty="0"/>
              <a:t>％）などの順となっている。</a:t>
            </a:r>
            <a:endParaRPr lang="en-US" sz="2000" dirty="0"/>
          </a:p>
        </p:txBody>
      </p:sp>
      <p:sp>
        <p:nvSpPr>
          <p:cNvPr id="9" name="テキスト ボックス 8">
            <a:extLst>
              <a:ext uri="{FF2B5EF4-FFF2-40B4-BE49-F238E27FC236}">
                <a16:creationId xmlns:a16="http://schemas.microsoft.com/office/drawing/2014/main" id="{3EE17A1C-C056-AB93-DC0D-FDBE9A79621C}"/>
              </a:ext>
            </a:extLst>
          </p:cNvPr>
          <p:cNvSpPr txBox="1"/>
          <p:nvPr/>
        </p:nvSpPr>
        <p:spPr>
          <a:xfrm>
            <a:off x="545122" y="6169489"/>
            <a:ext cx="8131333" cy="1015663"/>
          </a:xfrm>
          <a:prstGeom prst="rect">
            <a:avLst/>
          </a:prstGeom>
          <a:noFill/>
        </p:spPr>
        <p:txBody>
          <a:bodyPr wrap="square" rtlCol="0">
            <a:spAutoFit/>
          </a:bodyPr>
          <a:lstStyle/>
          <a:p>
            <a:r>
              <a:rPr lang="ja-JP" altLang="en-US" sz="2000" dirty="0"/>
              <a:t>賛成の人はパーソンズの役割モデルと同じ考えのようだが、反対の人は①や②などジェンダー平等意識が強いようだ。賛成の③と反対の②③は真逆の理由だが、回答者の就業状況を反映しているのかも知れない。</a:t>
            </a:r>
            <a:endParaRPr lang="en-US" sz="2000" dirty="0"/>
          </a:p>
        </p:txBody>
      </p:sp>
    </p:spTree>
    <p:extLst>
      <p:ext uri="{BB962C8B-B14F-4D97-AF65-F5344CB8AC3E}">
        <p14:creationId xmlns:p14="http://schemas.microsoft.com/office/powerpoint/2010/main" val="32297615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a:t>
            </a:r>
            <a:r>
              <a:rPr kumimoji="0" lang="ja-JP" altLang="en-US" sz="3000" dirty="0">
                <a:ea typeface="ＭＳ Ｐゴシック" panose="020B0600070205080204" pitchFamily="50" charset="-128"/>
              </a:rPr>
              <a:t>５</a:t>
            </a:r>
            <a:br>
              <a:rPr kumimoji="0" lang="en-US" altLang="ja-JP" sz="3000" dirty="0">
                <a:ea typeface="ＭＳ Ｐゴシック" panose="020B0600070205080204" pitchFamily="50" charset="-128"/>
              </a:rPr>
            </a:br>
            <a:r>
              <a:rPr kumimoji="0" lang="ja-JP" altLang="en-US" sz="2000" dirty="0">
                <a:ea typeface="ＭＳ Ｐゴシック" panose="020B0600070205080204" pitchFamily="50" charset="-128"/>
              </a:rPr>
              <a:t>パーソンズによる核家族の役割構造について</a:t>
            </a:r>
            <a:br>
              <a:rPr kumimoji="0" lang="ja-JP" altLang="en-US" sz="2000" dirty="0">
                <a:ea typeface="ＭＳ Ｐゴシック" panose="020B0600070205080204" pitchFamily="50" charset="-128"/>
              </a:rPr>
            </a:br>
            <a:r>
              <a:rPr kumimoji="0" lang="ja-JP" altLang="en-US" sz="2000" dirty="0">
                <a:ea typeface="ＭＳ Ｐゴシック" panose="020B0600070205080204" pitchFamily="50" charset="-128"/>
              </a:rPr>
              <a:t>あなたの考えに近いものを選んでレを付けなさい。</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755576" y="1844824"/>
            <a:ext cx="8001000" cy="3886200"/>
          </a:xfrm>
        </p:spPr>
        <p:txBody>
          <a:bodyPr/>
          <a:lstStyle/>
          <a:p>
            <a:pPr marL="0" indent="0">
              <a:buNone/>
            </a:pPr>
            <a:r>
              <a:rPr kumimoji="0" lang="ja-JP" altLang="en-US" sz="2000" dirty="0">
                <a:ea typeface="ＭＳ Ｐゴシック" panose="020B0600070205080204" pitchFamily="50" charset="-128"/>
              </a:rPr>
              <a:t>１．権力（</a:t>
            </a:r>
            <a:r>
              <a:rPr kumimoji="0" lang="en-US" altLang="ja-JP" sz="2000" dirty="0">
                <a:ea typeface="ＭＳ Ｐゴシック" panose="020B0600070205080204" pitchFamily="50" charset="-128"/>
              </a:rPr>
              <a:t>power</a:t>
            </a:r>
            <a:r>
              <a:rPr kumimoji="0" lang="ja-JP" altLang="en-US" sz="2000" dirty="0">
                <a:ea typeface="ＭＳ Ｐゴシック" panose="020B0600070205080204" pitchFamily="50" charset="-128"/>
              </a:rPr>
              <a:t>）</a:t>
            </a:r>
            <a:r>
              <a:rPr kumimoji="0" lang="en-US" altLang="ja-JP" sz="2000" dirty="0">
                <a:ea typeface="ＭＳ Ｐゴシック" panose="020B0600070205080204" pitchFamily="50" charset="-128"/>
              </a:rPr>
              <a:t>:</a:t>
            </a:r>
            <a:r>
              <a:rPr kumimoji="0" lang="ja-JP" altLang="en-US" sz="2000" dirty="0">
                <a:ea typeface="ＭＳ Ｐゴシック" panose="020B0600070205080204" pitchFamily="50" charset="-128"/>
              </a:rPr>
              <a:t>親（父・母）優位⇔子（息子・娘）劣位</a:t>
            </a:r>
            <a:endParaRPr kumimoji="0" lang="en-US" altLang="ja-JP" sz="2000" dirty="0">
              <a:ea typeface="ＭＳ Ｐゴシック" panose="020B0600070205080204" pitchFamily="50" charset="-128"/>
            </a:endParaRPr>
          </a:p>
          <a:p>
            <a:pPr marL="0" indent="0">
              <a:buNone/>
            </a:pPr>
            <a:endParaRPr kumimoji="0"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q"/>
            </a:pPr>
            <a:r>
              <a:rPr kumimoji="0" lang="ja-JP" altLang="en-US" sz="1800" dirty="0">
                <a:ea typeface="ＭＳ Ｐゴシック" panose="020B0600070205080204" pitchFamily="50" charset="-128"/>
              </a:rPr>
              <a:t>親は子どもを育てるのだから、親の方が優位になるのは当たり前だ。</a:t>
            </a:r>
          </a:p>
          <a:p>
            <a:pPr>
              <a:buFont typeface="Wingdings" panose="05000000000000000000" pitchFamily="2" charset="2"/>
              <a:buChar char="q"/>
            </a:pPr>
            <a:r>
              <a:rPr kumimoji="0" lang="ja-JP" altLang="en-US" sz="1800" dirty="0">
                <a:ea typeface="ＭＳ Ｐゴシック" panose="020B0600070205080204" pitchFamily="50" charset="-128"/>
              </a:rPr>
              <a:t>親子といえども別人格なのだから、親子は対等であるべきだ。</a:t>
            </a:r>
          </a:p>
          <a:p>
            <a:pPr>
              <a:buFont typeface="Wingdings" panose="05000000000000000000" pitchFamily="2" charset="2"/>
              <a:buChar char="q"/>
            </a:pPr>
            <a:r>
              <a:rPr kumimoji="0" lang="ja-JP" altLang="en-US" sz="1800" dirty="0">
                <a:ea typeface="ＭＳ Ｐゴシック" panose="020B0600070205080204" pitchFamily="50" charset="-128"/>
              </a:rPr>
              <a:t>自分の親は子どもの希望を最優先</a:t>
            </a:r>
            <a:endParaRPr kumimoji="0" lang="en-US" altLang="ja-JP" sz="1800" dirty="0">
              <a:ea typeface="ＭＳ Ｐゴシック" panose="020B0600070205080204" pitchFamily="50" charset="-128"/>
            </a:endParaRPr>
          </a:p>
          <a:p>
            <a:pPr>
              <a:buFont typeface="Wingdings" panose="05000000000000000000" pitchFamily="2" charset="2"/>
              <a:buChar char="q"/>
            </a:pPr>
            <a:r>
              <a:rPr kumimoji="0" lang="ja-JP" altLang="en-US" sz="1800" dirty="0">
                <a:ea typeface="ＭＳ Ｐゴシック" panose="020B0600070205080204" pitchFamily="50" charset="-128"/>
              </a:rPr>
              <a:t>自分より親の方がエライと思ったことはない。</a:t>
            </a:r>
          </a:p>
          <a:p>
            <a:pPr>
              <a:buFont typeface="Wingdings" panose="05000000000000000000" pitchFamily="2" charset="2"/>
              <a:buChar char="q"/>
            </a:pPr>
            <a:r>
              <a:rPr kumimoji="0" lang="ja-JP" altLang="en-US" sz="1800" dirty="0">
                <a:ea typeface="ＭＳ Ｐゴシック" panose="020B0600070205080204" pitchFamily="50" charset="-128"/>
              </a:rPr>
              <a:t>親・祖父母とは友達関係　（□父親　□母親　□祖父　□祖母）</a:t>
            </a:r>
          </a:p>
          <a:p>
            <a:pPr>
              <a:buFont typeface="Wingdings" panose="05000000000000000000" pitchFamily="2" charset="2"/>
              <a:buChar char="q"/>
            </a:pPr>
            <a:r>
              <a:rPr kumimoji="0" lang="ja-JP" altLang="en-US" sz="1800" dirty="0">
                <a:ea typeface="ＭＳ Ｐゴシック" panose="020B0600070205080204" pitchFamily="50" charset="-128"/>
              </a:rPr>
              <a:t>親・祖父母によく叱られる　（□父親　□母親　□祖父　□祖母）</a:t>
            </a:r>
          </a:p>
          <a:p>
            <a:pPr>
              <a:buFont typeface="Wingdings" panose="05000000000000000000" pitchFamily="2" charset="2"/>
              <a:buChar char="q"/>
            </a:pPr>
            <a:r>
              <a:rPr kumimoji="0" lang="ja-JP" altLang="en-US" sz="1800" dirty="0">
                <a:ea typeface="ＭＳ Ｐゴシック" panose="020B0600070205080204" pitchFamily="50" charset="-128"/>
              </a:rPr>
              <a:t>親・祖父母に叱られたことはあまりない。</a:t>
            </a:r>
          </a:p>
          <a:p>
            <a:pPr>
              <a:buFont typeface="Wingdings" panose="05000000000000000000" pitchFamily="2" charset="2"/>
              <a:buChar char="q"/>
            </a:pPr>
            <a:r>
              <a:rPr kumimoji="0" lang="ja-JP" altLang="en-US" sz="1800" dirty="0">
                <a:ea typeface="ＭＳ Ｐゴシック" panose="020B0600070205080204" pitchFamily="50" charset="-128"/>
              </a:rPr>
              <a:t>その他（　　　　　　　　　　　　　　　　　　　　　　　　　　　）</a:t>
            </a:r>
          </a:p>
          <a:p>
            <a:pPr marL="0" indent="0">
              <a:buNone/>
            </a:pPr>
            <a:endParaRPr kumimoji="0" lang="ja-JP" altLang="en-US" sz="1800" dirty="0">
              <a:ea typeface="ＭＳ Ｐゴシック" panose="020B0600070205080204" pitchFamily="50"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a:t>
            </a:r>
            <a:r>
              <a:rPr kumimoji="0" lang="ja-JP" altLang="en-US" sz="3000" dirty="0">
                <a:ea typeface="ＭＳ Ｐゴシック" panose="020B0600070205080204" pitchFamily="50" charset="-128"/>
              </a:rPr>
              <a:t>５</a:t>
            </a:r>
            <a:br>
              <a:rPr kumimoji="0" lang="en-US" altLang="ja-JP" sz="3000" dirty="0">
                <a:ea typeface="ＭＳ Ｐゴシック" panose="020B0600070205080204" pitchFamily="50" charset="-128"/>
              </a:rPr>
            </a:br>
            <a:r>
              <a:rPr kumimoji="0" lang="ja-JP" altLang="en-US" sz="2000" dirty="0">
                <a:ea typeface="ＭＳ Ｐゴシック" panose="020B0600070205080204" pitchFamily="50" charset="-128"/>
              </a:rPr>
              <a:t>パーソンズによる核家族の役割構造について</a:t>
            </a:r>
            <a:br>
              <a:rPr kumimoji="0" lang="ja-JP" altLang="en-US" sz="2000" dirty="0">
                <a:ea typeface="ＭＳ Ｐゴシック" panose="020B0600070205080204" pitchFamily="50" charset="-128"/>
              </a:rPr>
            </a:br>
            <a:r>
              <a:rPr kumimoji="0" lang="ja-JP" altLang="en-US" sz="2000" dirty="0">
                <a:ea typeface="ＭＳ Ｐゴシック" panose="020B0600070205080204" pitchFamily="50" charset="-128"/>
              </a:rPr>
              <a:t>あなたの考えに近いものを選んでレを付けなさい。</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755576" y="1844824"/>
            <a:ext cx="8001000" cy="3886200"/>
          </a:xfrm>
        </p:spPr>
        <p:txBody>
          <a:bodyPr/>
          <a:lstStyle/>
          <a:p>
            <a:pPr marL="0" indent="0">
              <a:buNone/>
            </a:pPr>
            <a:r>
              <a:rPr kumimoji="0" lang="ja-JP" altLang="en-US" sz="2000" dirty="0">
                <a:ea typeface="ＭＳ Ｐゴシック" panose="020B0600070205080204" pitchFamily="50" charset="-128"/>
              </a:rPr>
              <a:t>２．権力（</a:t>
            </a:r>
            <a:r>
              <a:rPr kumimoji="0" lang="en-US" altLang="ja-JP" sz="2000" dirty="0">
                <a:ea typeface="ＭＳ Ｐゴシック" panose="020B0600070205080204" pitchFamily="50" charset="-128"/>
              </a:rPr>
              <a:t>power</a:t>
            </a:r>
            <a:r>
              <a:rPr kumimoji="0" lang="ja-JP" altLang="en-US" sz="2000" dirty="0">
                <a:ea typeface="ＭＳ Ｐゴシック" panose="020B0600070205080204" pitchFamily="50" charset="-128"/>
              </a:rPr>
              <a:t>）</a:t>
            </a:r>
            <a:r>
              <a:rPr kumimoji="0" lang="en-US" altLang="ja-JP" sz="2000" dirty="0">
                <a:ea typeface="ＭＳ Ｐゴシック" panose="020B0600070205080204" pitchFamily="50" charset="-128"/>
              </a:rPr>
              <a:t>:</a:t>
            </a:r>
            <a:r>
              <a:rPr kumimoji="0" lang="ja-JP" altLang="en-US" sz="2000" dirty="0">
                <a:ea typeface="ＭＳ Ｐゴシック" panose="020B0600070205080204" pitchFamily="50" charset="-128"/>
              </a:rPr>
              <a:t>＊父⇔母、息子⇔娘、兄弟・姉妹間は対等</a:t>
            </a:r>
            <a:endParaRPr kumimoji="0" lang="en-US" altLang="ja-JP" sz="2000" dirty="0">
              <a:ea typeface="ＭＳ Ｐゴシック" panose="020B0600070205080204" pitchFamily="50" charset="-128"/>
            </a:endParaRPr>
          </a:p>
          <a:p>
            <a:pPr marL="0" indent="0">
              <a:buNone/>
            </a:pPr>
            <a:endParaRPr kumimoji="0"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q"/>
            </a:pPr>
            <a:r>
              <a:rPr kumimoji="0" lang="ja-JP" altLang="en-US" sz="1800" dirty="0">
                <a:ea typeface="ＭＳ Ｐゴシック" panose="020B0600070205080204" pitchFamily="50" charset="-128"/>
              </a:rPr>
              <a:t>自分から見て父と母は対等。</a:t>
            </a:r>
          </a:p>
          <a:p>
            <a:pPr>
              <a:buFont typeface="Wingdings" panose="05000000000000000000" pitchFamily="2" charset="2"/>
              <a:buChar char="q"/>
            </a:pPr>
            <a:r>
              <a:rPr kumimoji="0" lang="ja-JP" altLang="en-US" sz="1800" dirty="0">
                <a:ea typeface="ＭＳ Ｐゴシック" panose="020B0600070205080204" pitchFamily="50" charset="-128"/>
              </a:rPr>
              <a:t>自分から見て父は母はより優位。</a:t>
            </a:r>
          </a:p>
          <a:p>
            <a:pPr>
              <a:buFont typeface="Wingdings" panose="05000000000000000000" pitchFamily="2" charset="2"/>
              <a:buChar char="q"/>
            </a:pPr>
            <a:r>
              <a:rPr kumimoji="0" lang="ja-JP" altLang="en-US" sz="1800" dirty="0">
                <a:ea typeface="ＭＳ Ｐゴシック" panose="020B0600070205080204" pitchFamily="50" charset="-128"/>
              </a:rPr>
              <a:t>自分から見て母は父はより優位。</a:t>
            </a:r>
          </a:p>
          <a:p>
            <a:pPr>
              <a:buFont typeface="Wingdings" panose="05000000000000000000" pitchFamily="2" charset="2"/>
              <a:buChar char="q"/>
            </a:pPr>
            <a:r>
              <a:rPr kumimoji="0" lang="ja-JP" altLang="en-US" sz="1800" dirty="0">
                <a:ea typeface="ＭＳ Ｐゴシック" panose="020B0600070205080204" pitchFamily="50" charset="-128"/>
              </a:rPr>
              <a:t>自分から見て、兄弟・姉妹間は対等。</a:t>
            </a:r>
          </a:p>
          <a:p>
            <a:pPr>
              <a:buFont typeface="Wingdings" panose="05000000000000000000" pitchFamily="2" charset="2"/>
              <a:buChar char="q"/>
            </a:pPr>
            <a:r>
              <a:rPr kumimoji="0" lang="ja-JP" altLang="en-US" sz="1800" dirty="0">
                <a:ea typeface="ＭＳ Ｐゴシック" panose="020B0600070205080204" pitchFamily="50" charset="-128"/>
              </a:rPr>
              <a:t>自分から見て兄姉の方が弟妹より優位</a:t>
            </a:r>
          </a:p>
          <a:p>
            <a:pPr>
              <a:buFont typeface="Wingdings" panose="05000000000000000000" pitchFamily="2" charset="2"/>
              <a:buChar char="q"/>
            </a:pPr>
            <a:r>
              <a:rPr kumimoji="0" lang="ja-JP" altLang="en-US" sz="1800" dirty="0">
                <a:ea typeface="ＭＳ Ｐゴシック" panose="020B0600070205080204" pitchFamily="50" charset="-128"/>
              </a:rPr>
              <a:t>自分から見て弟妹の方が兄姉より優位</a:t>
            </a:r>
          </a:p>
          <a:p>
            <a:pPr>
              <a:buFont typeface="Wingdings" panose="05000000000000000000" pitchFamily="2" charset="2"/>
              <a:buChar char="q"/>
            </a:pPr>
            <a:r>
              <a:rPr kumimoji="0" lang="ja-JP" altLang="en-US" sz="1800" dirty="0">
                <a:ea typeface="ＭＳ Ｐゴシック" panose="020B0600070205080204" pitchFamily="50" charset="-128"/>
              </a:rPr>
              <a:t>一人っ子なのでわからない。</a:t>
            </a:r>
          </a:p>
          <a:p>
            <a:pPr>
              <a:buFont typeface="Wingdings" panose="05000000000000000000" pitchFamily="2" charset="2"/>
              <a:buChar char="q"/>
            </a:pPr>
            <a:r>
              <a:rPr kumimoji="0" lang="ja-JP" altLang="en-US" sz="1800" dirty="0">
                <a:ea typeface="ＭＳ Ｐゴシック" panose="020B0600070205080204" pitchFamily="50" charset="-128"/>
              </a:rPr>
              <a:t>その他（　　　　　　　　　　　　　　　　　　　　　　　　　　　）</a:t>
            </a:r>
          </a:p>
          <a:p>
            <a:pPr marL="0" indent="0">
              <a:buNone/>
            </a:pPr>
            <a:r>
              <a:rPr kumimoji="0" lang="ja-JP" altLang="en-US" sz="1800" dirty="0">
                <a:ea typeface="ＭＳ Ｐゴシック" panose="020B0600070205080204" pitchFamily="50" charset="-128"/>
              </a:rPr>
              <a:t>　　　　　　</a:t>
            </a:r>
          </a:p>
          <a:p>
            <a:pPr marL="0" indent="0">
              <a:buNone/>
            </a:pPr>
            <a:endParaRPr kumimoji="0" lang="ja-JP" altLang="en-US" sz="1800" dirty="0">
              <a:ea typeface="ＭＳ Ｐゴシック" panose="020B0600070205080204" pitchFamily="50" charset="-128"/>
            </a:endParaRPr>
          </a:p>
        </p:txBody>
      </p:sp>
    </p:spTree>
    <p:extLst>
      <p:ext uri="{BB962C8B-B14F-4D97-AF65-F5344CB8AC3E}">
        <p14:creationId xmlns:p14="http://schemas.microsoft.com/office/powerpoint/2010/main" val="751162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a:t>
            </a:r>
            <a:r>
              <a:rPr kumimoji="0" lang="ja-JP" altLang="en-US" sz="3000" dirty="0">
                <a:ea typeface="ＭＳ Ｐゴシック" panose="020B0600070205080204" pitchFamily="50" charset="-128"/>
              </a:rPr>
              <a:t>５</a:t>
            </a:r>
            <a:br>
              <a:rPr kumimoji="0" lang="en-US" altLang="ja-JP" sz="3000" dirty="0">
                <a:ea typeface="ＭＳ Ｐゴシック" panose="020B0600070205080204" pitchFamily="50" charset="-128"/>
              </a:rPr>
            </a:br>
            <a:r>
              <a:rPr kumimoji="0" lang="ja-JP" altLang="en-US" sz="2000" dirty="0">
                <a:ea typeface="ＭＳ Ｐゴシック" panose="020B0600070205080204" pitchFamily="50" charset="-128"/>
              </a:rPr>
              <a:t>パーソンズによる核家族の役割構造について</a:t>
            </a:r>
            <a:br>
              <a:rPr kumimoji="0" lang="ja-JP" altLang="en-US" sz="2000" dirty="0">
                <a:ea typeface="ＭＳ Ｐゴシック" panose="020B0600070205080204" pitchFamily="50" charset="-128"/>
              </a:rPr>
            </a:br>
            <a:r>
              <a:rPr kumimoji="0" lang="ja-JP" altLang="en-US" sz="2000" dirty="0">
                <a:ea typeface="ＭＳ Ｐゴシック" panose="020B0600070205080204" pitchFamily="50" charset="-128"/>
              </a:rPr>
              <a:t>あなたの考えに近いものを選んでレを付けなさい。</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683568" y="1916832"/>
            <a:ext cx="8000999" cy="4176464"/>
          </a:xfrm>
        </p:spPr>
        <p:txBody>
          <a:bodyPr/>
          <a:lstStyle/>
          <a:p>
            <a:pPr marL="0" indent="0">
              <a:buNone/>
            </a:pPr>
            <a:r>
              <a:rPr kumimoji="0" lang="ja-JP" altLang="en-US" sz="2000" dirty="0">
                <a:ea typeface="ＭＳ Ｐゴシック" panose="020B0600070205080204" pitchFamily="50" charset="-128"/>
              </a:rPr>
              <a:t>３．役割（ロール）：＊男性は対外的役割・女性は内部的役割</a:t>
            </a:r>
            <a:endParaRPr kumimoji="0" lang="en-US" altLang="ja-JP" sz="2000" dirty="0">
              <a:ea typeface="ＭＳ Ｐゴシック" panose="020B0600070205080204" pitchFamily="50" charset="-128"/>
            </a:endParaRPr>
          </a:p>
          <a:p>
            <a:pPr marL="0" indent="0">
              <a:buNone/>
            </a:pPr>
            <a:endParaRPr kumimoji="0" lang="ja-JP" altLang="en-US" sz="2000" dirty="0">
              <a:ea typeface="ＭＳ Ｐゴシック" panose="020B0600070205080204" pitchFamily="50" charset="-128"/>
            </a:endParaRPr>
          </a:p>
          <a:p>
            <a:pPr marL="0" indent="0">
              <a:buNone/>
            </a:pPr>
            <a:r>
              <a:rPr kumimoji="0" lang="ja-JP" altLang="en-US" sz="2000" dirty="0">
                <a:ea typeface="ＭＳ Ｐゴシック" panose="020B0600070205080204" pitchFamily="50" charset="-128"/>
              </a:rPr>
              <a:t>・手段的</a:t>
            </a:r>
            <a:r>
              <a:rPr kumimoji="0" lang="en-US" altLang="ja-JP" sz="2000" dirty="0">
                <a:ea typeface="ＭＳ Ｐゴシック" panose="020B0600070205080204" pitchFamily="50" charset="-128"/>
              </a:rPr>
              <a:t>[instrumental]</a:t>
            </a:r>
            <a:r>
              <a:rPr kumimoji="0" lang="ja-JP" altLang="en-US" sz="2000" dirty="0">
                <a:ea typeface="ＭＳ Ｐゴシック" panose="020B0600070205080204" pitchFamily="50" charset="-128"/>
              </a:rPr>
              <a:t>：外部への適応と課題遂行（感情を抑制する）⇒夫・父・息子・兄弟</a:t>
            </a:r>
          </a:p>
          <a:p>
            <a:pPr marL="0" indent="0">
              <a:buNone/>
            </a:pPr>
            <a:r>
              <a:rPr kumimoji="0" lang="ja-JP" altLang="en-US" sz="2000" dirty="0">
                <a:ea typeface="ＭＳ Ｐゴシック" panose="020B0600070205080204" pitchFamily="50" charset="-128"/>
              </a:rPr>
              <a:t>・表出的</a:t>
            </a:r>
            <a:r>
              <a:rPr kumimoji="0" lang="en-US" altLang="ja-JP" sz="2000" dirty="0">
                <a:ea typeface="ＭＳ Ｐゴシック" panose="020B0600070205080204" pitchFamily="50" charset="-128"/>
              </a:rPr>
              <a:t>[expressive]</a:t>
            </a:r>
            <a:r>
              <a:rPr kumimoji="0" lang="ja-JP" altLang="en-US" sz="2000" dirty="0">
                <a:ea typeface="ＭＳ Ｐゴシック" panose="020B0600070205080204" pitchFamily="50" charset="-128"/>
              </a:rPr>
              <a:t>：集団の維持と成員の統合⇒妻・母・娘・姉妹</a:t>
            </a:r>
            <a:endParaRPr kumimoji="0" lang="en-US" altLang="ja-JP" sz="2000" dirty="0">
              <a:ea typeface="ＭＳ Ｐゴシック" panose="020B0600070205080204" pitchFamily="50" charset="-128"/>
            </a:endParaRPr>
          </a:p>
          <a:p>
            <a:pPr marL="0" indent="0">
              <a:buNone/>
            </a:pPr>
            <a:endParaRPr kumimoji="0"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q"/>
            </a:pPr>
            <a:r>
              <a:rPr kumimoji="0" lang="ja-JP" altLang="en-US" sz="1800" dirty="0">
                <a:ea typeface="ＭＳ Ｐゴシック" panose="020B0600070205080204" pitchFamily="50" charset="-128"/>
              </a:rPr>
              <a:t>自分の家族の場合、よく当てはまる</a:t>
            </a:r>
          </a:p>
          <a:p>
            <a:pPr>
              <a:buFont typeface="Wingdings" panose="05000000000000000000" pitchFamily="2" charset="2"/>
              <a:buChar char="q"/>
            </a:pPr>
            <a:r>
              <a:rPr kumimoji="0" lang="ja-JP" altLang="en-US" sz="1800" dirty="0">
                <a:ea typeface="ＭＳ Ｐゴシック" panose="020B0600070205080204" pitchFamily="50" charset="-128"/>
              </a:rPr>
              <a:t>自分の家族の場合、ぜんぜん当てはまらない。</a:t>
            </a:r>
          </a:p>
          <a:p>
            <a:pPr>
              <a:buFont typeface="Wingdings" panose="05000000000000000000" pitchFamily="2" charset="2"/>
              <a:buChar char="q"/>
            </a:pPr>
            <a:r>
              <a:rPr kumimoji="0" lang="ja-JP" altLang="en-US" sz="1800" dirty="0">
                <a:ea typeface="ＭＳ Ｐゴシック" panose="020B0600070205080204" pitchFamily="50" charset="-128"/>
              </a:rPr>
              <a:t>自分の家族の場合、全く逆の関係。</a:t>
            </a:r>
          </a:p>
          <a:p>
            <a:pPr>
              <a:buFont typeface="Wingdings" panose="05000000000000000000" pitchFamily="2" charset="2"/>
              <a:buChar char="q"/>
            </a:pPr>
            <a:r>
              <a:rPr kumimoji="0" lang="ja-JP" altLang="en-US" sz="1800" dirty="0">
                <a:ea typeface="ＭＳ Ｐゴシック" panose="020B0600070205080204" pitchFamily="50" charset="-128"/>
              </a:rPr>
              <a:t>よくわからない</a:t>
            </a:r>
          </a:p>
          <a:p>
            <a:pPr>
              <a:buFont typeface="Wingdings" panose="05000000000000000000" pitchFamily="2" charset="2"/>
              <a:buChar char="q"/>
            </a:pPr>
            <a:r>
              <a:rPr kumimoji="0" lang="ja-JP" altLang="en-US" sz="1800" dirty="0">
                <a:ea typeface="ＭＳ Ｐゴシック" panose="020B0600070205080204" pitchFamily="50" charset="-128"/>
              </a:rPr>
              <a:t>その他（　　　　　　　　　　　　　　　　　　　　　　　　　　　）</a:t>
            </a:r>
          </a:p>
          <a:p>
            <a:pPr marL="0" indent="0">
              <a:buNone/>
            </a:pPr>
            <a:r>
              <a:rPr kumimoji="0" lang="ja-JP" altLang="en-US" sz="1800" dirty="0">
                <a:ea typeface="ＭＳ Ｐゴシック" panose="020B0600070205080204" pitchFamily="50" charset="-128"/>
              </a:rPr>
              <a:t>　　　　　　</a:t>
            </a:r>
          </a:p>
          <a:p>
            <a:pPr marL="0" indent="0">
              <a:buNone/>
            </a:pPr>
            <a:endParaRPr kumimoji="0" lang="ja-JP" altLang="en-US" sz="1800" dirty="0">
              <a:ea typeface="ＭＳ Ｐゴシック" panose="020B0600070205080204" pitchFamily="50" charset="-128"/>
            </a:endParaRPr>
          </a:p>
        </p:txBody>
      </p:sp>
    </p:spTree>
    <p:extLst>
      <p:ext uri="{BB962C8B-B14F-4D97-AF65-F5344CB8AC3E}">
        <p14:creationId xmlns:p14="http://schemas.microsoft.com/office/powerpoint/2010/main" val="1686960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683568" y="1700808"/>
            <a:ext cx="7511243" cy="4222577"/>
          </a:xfrm>
        </p:spPr>
        <p:txBody>
          <a:bodyPr/>
          <a:lstStyle/>
          <a:p>
            <a:pPr marL="0" indent="0" eaLnBrk="1" hangingPunct="1">
              <a:lnSpc>
                <a:spcPct val="90000"/>
              </a:lnSpc>
              <a:buNone/>
            </a:pPr>
            <a:r>
              <a:rPr lang="ja-JP" altLang="en-US" sz="3200" dirty="0"/>
              <a:t>第６回　</a:t>
            </a:r>
            <a:r>
              <a:rPr lang="en-US" altLang="ja-JP" sz="3200" dirty="0"/>
              <a:t>5</a:t>
            </a:r>
            <a:r>
              <a:rPr lang="ja-JP" altLang="en-US" sz="3200" dirty="0"/>
              <a:t>月１４日（火）</a:t>
            </a:r>
            <a:endParaRPr lang="en-US" altLang="ja-JP" sz="3200" dirty="0"/>
          </a:p>
          <a:p>
            <a:pPr marL="0" indent="0" eaLnBrk="1" hangingPunct="1">
              <a:lnSpc>
                <a:spcPct val="90000"/>
              </a:lnSpc>
              <a:buNone/>
            </a:pPr>
            <a:endParaRPr lang="ja-JP" altLang="en-US" sz="3200" dirty="0"/>
          </a:p>
          <a:p>
            <a:pPr marL="0" indent="0" eaLnBrk="1" hangingPunct="1">
              <a:lnSpc>
                <a:spcPct val="90000"/>
              </a:lnSpc>
              <a:buNone/>
            </a:pPr>
            <a:r>
              <a:rPr lang="en-US" altLang="ja-JP" sz="3200" dirty="0"/>
              <a:t>【</a:t>
            </a:r>
            <a:r>
              <a:rPr lang="ja-JP" altLang="en-US" sz="3200" dirty="0"/>
              <a:t>家族の形成</a:t>
            </a:r>
            <a:r>
              <a:rPr lang="en-US" altLang="ja-JP" sz="3200" dirty="0"/>
              <a:t>】</a:t>
            </a:r>
            <a:r>
              <a:rPr lang="ja-JP" altLang="en-US" sz="3200" dirty="0"/>
              <a:t>結婚の意味と機能</a:t>
            </a:r>
            <a:endParaRPr lang="en-US" altLang="ja-JP" sz="3200" dirty="0"/>
          </a:p>
          <a:p>
            <a:pPr marL="0" indent="0" eaLnBrk="1" hangingPunct="1">
              <a:lnSpc>
                <a:spcPct val="90000"/>
              </a:lnSpc>
              <a:buNone/>
            </a:pPr>
            <a:r>
              <a:rPr lang="en-US" altLang="ja-JP" sz="3200" dirty="0"/>
              <a:t>【</a:t>
            </a:r>
            <a:r>
              <a:rPr lang="ja-JP" altLang="en-US" sz="3200" dirty="0"/>
              <a:t>事前学習</a:t>
            </a:r>
            <a:r>
              <a:rPr lang="en-US" altLang="ja-JP" sz="3200" dirty="0"/>
              <a:t>】</a:t>
            </a:r>
            <a:r>
              <a:rPr lang="ja-JP" altLang="en-US" sz="3200" dirty="0"/>
              <a:t>自分自身の結婚について、そのメリットとデメリットをまとめてみよう。</a:t>
            </a:r>
          </a:p>
          <a:p>
            <a:pPr marL="0" indent="0" eaLnBrk="1" hangingPunct="1">
              <a:lnSpc>
                <a:spcPct val="90000"/>
              </a:lnSpc>
              <a:buNone/>
            </a:pPr>
            <a:r>
              <a:rPr lang="en-US" altLang="ja-JP" sz="3200" dirty="0"/>
              <a:t>【</a:t>
            </a:r>
            <a:r>
              <a:rPr lang="ja-JP" altLang="en-US" sz="3200" dirty="0"/>
              <a:t>事後学習</a:t>
            </a:r>
            <a:r>
              <a:rPr lang="en-US" altLang="ja-JP" sz="3200" dirty="0"/>
              <a:t>】</a:t>
            </a:r>
            <a:r>
              <a:rPr lang="ja-JP" altLang="en-US" sz="3200" dirty="0"/>
              <a:t> 講義を聞いて自分の結婚観と一致する点と相違する点についてまとめてみよう</a:t>
            </a: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27</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D74E6-07B5-63ED-6BBF-56FBEA496EEF}"/>
              </a:ext>
            </a:extLst>
          </p:cNvPr>
          <p:cNvSpPr>
            <a:spLocks noGrp="1"/>
          </p:cNvSpPr>
          <p:nvPr>
            <p:ph type="title"/>
          </p:nvPr>
        </p:nvSpPr>
        <p:spPr/>
        <p:txBody>
          <a:bodyPr/>
          <a:lstStyle/>
          <a:p>
            <a:r>
              <a:rPr lang="ja-JP" altLang="en-US" sz="4000" dirty="0"/>
              <a:t>「家族関係論」って何？</a:t>
            </a:r>
            <a:endParaRPr lang="en-US" dirty="0"/>
          </a:p>
        </p:txBody>
      </p:sp>
      <p:sp>
        <p:nvSpPr>
          <p:cNvPr id="3" name="コンテンツ プレースホルダー 2">
            <a:extLst>
              <a:ext uri="{FF2B5EF4-FFF2-40B4-BE49-F238E27FC236}">
                <a16:creationId xmlns:a16="http://schemas.microsoft.com/office/drawing/2014/main" id="{A1088A59-BAA6-03BF-F7A6-7A255037EB42}"/>
              </a:ext>
            </a:extLst>
          </p:cNvPr>
          <p:cNvSpPr>
            <a:spLocks noGrp="1"/>
          </p:cNvSpPr>
          <p:nvPr>
            <p:ph idx="1"/>
          </p:nvPr>
        </p:nvSpPr>
        <p:spPr>
          <a:xfrm>
            <a:off x="409129" y="1700808"/>
            <a:ext cx="8325742" cy="4340696"/>
          </a:xfrm>
        </p:spPr>
        <p:txBody>
          <a:bodyPr/>
          <a:lstStyle/>
          <a:p>
            <a:r>
              <a:rPr lang="ja-JP" altLang="en-US" dirty="0"/>
              <a:t>「家族関係論」＝教育学部・家政教育に関する専門科目、中学校・高等学校の家庭教員免許取得に係る必修科目。 小学校・中学校・高等学校の家庭科では「家族」とのよりよい家庭生活について学習し、どのようにして家族とよりよい暮らしをしていくかを子どもたちと考える。</a:t>
            </a:r>
            <a:endParaRPr lang="en-US" altLang="ja-JP" dirty="0"/>
          </a:p>
          <a:p>
            <a:r>
              <a:rPr lang="ja-JP" altLang="en-US" dirty="0"/>
              <a:t>家族関係がどのように展開するのか、人生や社会との関連のなかで理解する。 日記や雑誌、映像資料などを用いて、家族の実態に接近する。</a:t>
            </a:r>
            <a:endParaRPr lang="en-US" dirty="0"/>
          </a:p>
        </p:txBody>
      </p:sp>
    </p:spTree>
    <p:extLst>
      <p:ext uri="{BB962C8B-B14F-4D97-AF65-F5344CB8AC3E}">
        <p14:creationId xmlns:p14="http://schemas.microsoft.com/office/powerpoint/2010/main" val="216192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D74E6-07B5-63ED-6BBF-56FBEA496EEF}"/>
              </a:ext>
            </a:extLst>
          </p:cNvPr>
          <p:cNvSpPr>
            <a:spLocks noGrp="1"/>
          </p:cNvSpPr>
          <p:nvPr>
            <p:ph type="title"/>
          </p:nvPr>
        </p:nvSpPr>
        <p:spPr/>
        <p:txBody>
          <a:bodyPr anchor="ctr" anchorCtr="0"/>
          <a:lstStyle/>
          <a:p>
            <a:r>
              <a:rPr lang="ja-JP" altLang="en-US" sz="3200" dirty="0"/>
              <a:t>「家族関係論」国試⇒看護師の国試の問題</a:t>
            </a:r>
            <a:endParaRPr lang="en-US" sz="3200" dirty="0"/>
          </a:p>
        </p:txBody>
      </p:sp>
      <p:sp>
        <p:nvSpPr>
          <p:cNvPr id="3" name="コンテンツ プレースホルダー 2">
            <a:extLst>
              <a:ext uri="{FF2B5EF4-FFF2-40B4-BE49-F238E27FC236}">
                <a16:creationId xmlns:a16="http://schemas.microsoft.com/office/drawing/2014/main" id="{A1088A59-BAA6-03BF-F7A6-7A255037EB42}"/>
              </a:ext>
            </a:extLst>
          </p:cNvPr>
          <p:cNvSpPr>
            <a:spLocks noGrp="1"/>
          </p:cNvSpPr>
          <p:nvPr>
            <p:ph idx="1"/>
          </p:nvPr>
        </p:nvSpPr>
        <p:spPr>
          <a:xfrm>
            <a:off x="409129" y="1700808"/>
            <a:ext cx="8325742" cy="4340696"/>
          </a:xfrm>
        </p:spPr>
        <p:txBody>
          <a:bodyPr/>
          <a:lstStyle/>
          <a:p>
            <a:pPr marL="0" indent="0">
              <a:buNone/>
            </a:pPr>
            <a:r>
              <a:rPr lang="ja-JP" altLang="en-US" dirty="0"/>
              <a:t>第</a:t>
            </a:r>
            <a:r>
              <a:rPr lang="en-US" altLang="ja-JP" dirty="0"/>
              <a:t>100</a:t>
            </a:r>
            <a:r>
              <a:rPr lang="ja-JP" altLang="en-US" dirty="0"/>
              <a:t>回 午後</a:t>
            </a:r>
            <a:r>
              <a:rPr lang="en-US" altLang="ja-JP" dirty="0"/>
              <a:t>67</a:t>
            </a:r>
            <a:r>
              <a:rPr lang="ja-JP" altLang="en-US" dirty="0"/>
              <a:t>問</a:t>
            </a:r>
          </a:p>
          <a:p>
            <a:pPr marL="0" indent="0">
              <a:buNone/>
            </a:pPr>
            <a:r>
              <a:rPr lang="ja-JP" altLang="en-US" dirty="0">
                <a:solidFill>
                  <a:srgbClr val="FF0000"/>
                </a:solidFill>
              </a:rPr>
              <a:t>親の介護を行うことになった夫婦</a:t>
            </a:r>
            <a:r>
              <a:rPr lang="ja-JP" altLang="en-US" dirty="0"/>
              <a:t>のうち、家族発達理論に基づき介護力が最も強いと考えられるのはどれか。</a:t>
            </a:r>
          </a:p>
          <a:p>
            <a:pPr marL="0" indent="0">
              <a:buNone/>
            </a:pPr>
            <a:r>
              <a:rPr lang="en-US" altLang="ja-JP" dirty="0"/>
              <a:t>1.</a:t>
            </a:r>
            <a:r>
              <a:rPr lang="ja-JP" altLang="en-US" dirty="0"/>
              <a:t>　子どものない</a:t>
            </a:r>
            <a:r>
              <a:rPr lang="en-US" altLang="ja-JP" dirty="0"/>
              <a:t>20</a:t>
            </a:r>
            <a:r>
              <a:rPr lang="ja-JP" altLang="en-US" dirty="0"/>
              <a:t>代の新婚の夫婦</a:t>
            </a:r>
          </a:p>
          <a:p>
            <a:pPr marL="0" indent="0">
              <a:buNone/>
            </a:pPr>
            <a:r>
              <a:rPr lang="en-US" altLang="ja-JP" dirty="0"/>
              <a:t>2.</a:t>
            </a:r>
            <a:r>
              <a:rPr lang="ja-JP" altLang="en-US" dirty="0"/>
              <a:t>　</a:t>
            </a:r>
            <a:r>
              <a:rPr lang="en-US" altLang="ja-JP" dirty="0"/>
              <a:t>1</a:t>
            </a:r>
            <a:r>
              <a:rPr lang="ja-JP" altLang="en-US" dirty="0"/>
              <a:t>歳の子どもがいる</a:t>
            </a:r>
            <a:r>
              <a:rPr lang="en-US" altLang="ja-JP" dirty="0"/>
              <a:t>30</a:t>
            </a:r>
            <a:r>
              <a:rPr lang="ja-JP" altLang="en-US" dirty="0"/>
              <a:t>代の夫婦</a:t>
            </a:r>
          </a:p>
          <a:p>
            <a:pPr marL="0" indent="0">
              <a:buNone/>
            </a:pPr>
            <a:r>
              <a:rPr lang="en-US" altLang="ja-JP" dirty="0"/>
              <a:t>3.</a:t>
            </a:r>
            <a:r>
              <a:rPr lang="ja-JP" altLang="en-US" dirty="0"/>
              <a:t>　大学生の子どもがいる</a:t>
            </a:r>
            <a:r>
              <a:rPr lang="en-US" altLang="ja-JP" dirty="0"/>
              <a:t>50</a:t>
            </a:r>
            <a:r>
              <a:rPr lang="ja-JP" altLang="en-US" dirty="0"/>
              <a:t>代の夫婦</a:t>
            </a:r>
          </a:p>
          <a:p>
            <a:pPr marL="0" indent="0">
              <a:buNone/>
            </a:pPr>
            <a:r>
              <a:rPr lang="en-US" altLang="ja-JP" dirty="0"/>
              <a:t>4.</a:t>
            </a:r>
            <a:r>
              <a:rPr lang="ja-JP" altLang="en-US" dirty="0"/>
              <a:t>　子どもが独立したあとの</a:t>
            </a:r>
            <a:r>
              <a:rPr lang="en-US" altLang="ja-JP" dirty="0"/>
              <a:t>70</a:t>
            </a:r>
            <a:r>
              <a:rPr lang="ja-JP" altLang="en-US" dirty="0"/>
              <a:t>代の夫婦</a:t>
            </a:r>
          </a:p>
        </p:txBody>
      </p:sp>
    </p:spTree>
    <p:extLst>
      <p:ext uri="{BB962C8B-B14F-4D97-AF65-F5344CB8AC3E}">
        <p14:creationId xmlns:p14="http://schemas.microsoft.com/office/powerpoint/2010/main" val="2475345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D74E6-07B5-63ED-6BBF-56FBEA496EEF}"/>
              </a:ext>
            </a:extLst>
          </p:cNvPr>
          <p:cNvSpPr>
            <a:spLocks noGrp="1"/>
          </p:cNvSpPr>
          <p:nvPr>
            <p:ph type="title"/>
          </p:nvPr>
        </p:nvSpPr>
        <p:spPr>
          <a:xfrm>
            <a:off x="554749" y="476672"/>
            <a:ext cx="8325742" cy="1035967"/>
          </a:xfrm>
        </p:spPr>
        <p:txBody>
          <a:bodyPr anchor="ctr" anchorCtr="0"/>
          <a:lstStyle/>
          <a:p>
            <a:r>
              <a:rPr lang="ja-JP" altLang="en-US" sz="3200" dirty="0"/>
              <a:t>解説：</a:t>
            </a:r>
            <a:r>
              <a:rPr lang="ja-JP" altLang="en-US" sz="2400" dirty="0"/>
              <a:t>個人に発達段階に応じた発達課題があるように、家族においても結婚を起点として発達段階に応じた発達課題がある。</a:t>
            </a:r>
            <a:endParaRPr lang="en-US" sz="3200" dirty="0"/>
          </a:p>
        </p:txBody>
      </p:sp>
      <p:sp>
        <p:nvSpPr>
          <p:cNvPr id="3" name="コンテンツ プレースホルダー 2">
            <a:extLst>
              <a:ext uri="{FF2B5EF4-FFF2-40B4-BE49-F238E27FC236}">
                <a16:creationId xmlns:a16="http://schemas.microsoft.com/office/drawing/2014/main" id="{A1088A59-BAA6-03BF-F7A6-7A255037EB42}"/>
              </a:ext>
            </a:extLst>
          </p:cNvPr>
          <p:cNvSpPr>
            <a:spLocks noGrp="1"/>
          </p:cNvSpPr>
          <p:nvPr>
            <p:ph idx="1"/>
          </p:nvPr>
        </p:nvSpPr>
        <p:spPr>
          <a:xfrm>
            <a:off x="554422" y="1772816"/>
            <a:ext cx="8325742" cy="4340696"/>
          </a:xfrm>
        </p:spPr>
        <p:txBody>
          <a:bodyPr/>
          <a:lstStyle/>
          <a:p>
            <a:pPr marL="0" indent="0">
              <a:buNone/>
            </a:pPr>
            <a:r>
              <a:rPr lang="ja-JP" altLang="en-US" dirty="0"/>
              <a:t>１</a:t>
            </a:r>
            <a:r>
              <a:rPr lang="en-US" altLang="ja-JP" dirty="0"/>
              <a:t>.☓</a:t>
            </a:r>
            <a:r>
              <a:rPr lang="ja-JP" altLang="en-US" dirty="0"/>
              <a:t>子どものない</a:t>
            </a:r>
            <a:r>
              <a:rPr lang="en-US" altLang="ja-JP" dirty="0"/>
              <a:t>20</a:t>
            </a:r>
            <a:r>
              <a:rPr lang="ja-JP" altLang="en-US" dirty="0"/>
              <a:t>代の新婚の夫婦</a:t>
            </a:r>
          </a:p>
          <a:p>
            <a:pPr marL="0" indent="0">
              <a:buNone/>
            </a:pPr>
            <a:r>
              <a:rPr lang="ja-JP" altLang="en-US" dirty="0"/>
              <a:t>新婚期の家族は、夫婦関係や親戚関係の形成、夫婦間の役割分担、生活時間の調整など課題が多く介護力が高いとはいえない。</a:t>
            </a:r>
          </a:p>
          <a:p>
            <a:pPr marL="0" indent="0">
              <a:buNone/>
            </a:pPr>
            <a:r>
              <a:rPr lang="en-US" altLang="ja-JP" dirty="0"/>
              <a:t>2.☓1</a:t>
            </a:r>
            <a:r>
              <a:rPr lang="ja-JP" altLang="en-US" dirty="0"/>
              <a:t>歳の子どもがいる</a:t>
            </a:r>
            <a:r>
              <a:rPr lang="en-US" altLang="ja-JP" dirty="0"/>
              <a:t>30</a:t>
            </a:r>
            <a:r>
              <a:rPr lang="ja-JP" altLang="en-US" dirty="0"/>
              <a:t>代の夫婦</a:t>
            </a:r>
          </a:p>
          <a:p>
            <a:pPr marL="0" indent="0">
              <a:buNone/>
            </a:pPr>
            <a:r>
              <a:rPr lang="ja-JP" altLang="en-US" dirty="0"/>
              <a:t>乳幼児のいる家庭は、母親役割・父親役割の獲得、子の養育・教育に付随する社会活動への参加などの課題に取り組む時期であり、介護力が高いとはいえない。</a:t>
            </a:r>
          </a:p>
          <a:p>
            <a:pPr marL="0" indent="0">
              <a:buNone/>
            </a:pPr>
            <a:endParaRPr lang="ja-JP" altLang="en-US" dirty="0"/>
          </a:p>
        </p:txBody>
      </p:sp>
    </p:spTree>
    <p:extLst>
      <p:ext uri="{BB962C8B-B14F-4D97-AF65-F5344CB8AC3E}">
        <p14:creationId xmlns:p14="http://schemas.microsoft.com/office/powerpoint/2010/main" val="481924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D74E6-07B5-63ED-6BBF-56FBEA496EEF}"/>
              </a:ext>
            </a:extLst>
          </p:cNvPr>
          <p:cNvSpPr>
            <a:spLocks noGrp="1"/>
          </p:cNvSpPr>
          <p:nvPr>
            <p:ph type="title"/>
          </p:nvPr>
        </p:nvSpPr>
        <p:spPr/>
        <p:txBody>
          <a:bodyPr anchor="ctr" anchorCtr="0"/>
          <a:lstStyle/>
          <a:p>
            <a:r>
              <a:rPr lang="ja-JP" altLang="en-US" sz="3200" dirty="0"/>
              <a:t>解説：後半</a:t>
            </a:r>
            <a:endParaRPr lang="en-US" sz="3200" dirty="0"/>
          </a:p>
        </p:txBody>
      </p:sp>
      <p:sp>
        <p:nvSpPr>
          <p:cNvPr id="3" name="コンテンツ プレースホルダー 2">
            <a:extLst>
              <a:ext uri="{FF2B5EF4-FFF2-40B4-BE49-F238E27FC236}">
                <a16:creationId xmlns:a16="http://schemas.microsoft.com/office/drawing/2014/main" id="{A1088A59-BAA6-03BF-F7A6-7A255037EB42}"/>
              </a:ext>
            </a:extLst>
          </p:cNvPr>
          <p:cNvSpPr>
            <a:spLocks noGrp="1"/>
          </p:cNvSpPr>
          <p:nvPr>
            <p:ph idx="1"/>
          </p:nvPr>
        </p:nvSpPr>
        <p:spPr>
          <a:xfrm>
            <a:off x="409129" y="1700808"/>
            <a:ext cx="8267327" cy="4536504"/>
          </a:xfrm>
        </p:spPr>
        <p:txBody>
          <a:bodyPr/>
          <a:lstStyle/>
          <a:p>
            <a:pPr marL="0" indent="0">
              <a:buNone/>
            </a:pPr>
            <a:r>
              <a:rPr lang="en-US" altLang="ja-JP" dirty="0"/>
              <a:t>3.○</a:t>
            </a:r>
            <a:r>
              <a:rPr lang="ja-JP" altLang="en-US" dirty="0"/>
              <a:t>大学生の子どもがいる</a:t>
            </a:r>
            <a:r>
              <a:rPr lang="en-US" altLang="ja-JP" dirty="0"/>
              <a:t>50</a:t>
            </a:r>
            <a:r>
              <a:rPr lang="ja-JP" altLang="en-US" dirty="0"/>
              <a:t>代の夫婦</a:t>
            </a:r>
          </a:p>
          <a:p>
            <a:pPr marL="0" indent="0">
              <a:buNone/>
            </a:pPr>
            <a:r>
              <a:rPr lang="ja-JP" altLang="en-US" dirty="0"/>
              <a:t>大学生の子はセルフケア能力が高まり親としては手がかからなくなるとともに、子ども自身も介護能力をもつため、介護力が強い発達段階と考えられる。</a:t>
            </a:r>
          </a:p>
          <a:p>
            <a:pPr marL="0" indent="0">
              <a:buNone/>
            </a:pPr>
            <a:r>
              <a:rPr lang="en-US" altLang="ja-JP" dirty="0"/>
              <a:t>4☓</a:t>
            </a:r>
            <a:r>
              <a:rPr lang="ja-JP" altLang="en-US" dirty="0"/>
              <a:t>子どもが独立したあとの</a:t>
            </a:r>
            <a:r>
              <a:rPr lang="en-US" altLang="ja-JP" dirty="0"/>
              <a:t>70</a:t>
            </a:r>
            <a:r>
              <a:rPr lang="ja-JP" altLang="en-US" dirty="0"/>
              <a:t>代の夫婦</a:t>
            </a:r>
          </a:p>
          <a:p>
            <a:pPr marL="0" indent="0">
              <a:buNone/>
            </a:pPr>
            <a:r>
              <a:rPr lang="en-US" altLang="ja-JP" dirty="0"/>
              <a:t>70</a:t>
            </a:r>
            <a:r>
              <a:rPr lang="ja-JP" altLang="en-US" dirty="0"/>
              <a:t>代夫婦となると、高齢者となり持病やさまざまな機能の衰えが目立つようになり、介護力が高いとはいえない。</a:t>
            </a:r>
          </a:p>
          <a:p>
            <a:pPr marL="0" indent="0">
              <a:buNone/>
            </a:pPr>
            <a:endParaRPr lang="ja-JP" altLang="en-US" dirty="0"/>
          </a:p>
        </p:txBody>
      </p:sp>
    </p:spTree>
    <p:extLst>
      <p:ext uri="{BB962C8B-B14F-4D97-AF65-F5344CB8AC3E}">
        <p14:creationId xmlns:p14="http://schemas.microsoft.com/office/powerpoint/2010/main" val="3215366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CB7B23-4A3B-D239-3FCE-E58B7D026A10}"/>
              </a:ext>
            </a:extLst>
          </p:cNvPr>
          <p:cNvSpPr>
            <a:spLocks noGrp="1"/>
          </p:cNvSpPr>
          <p:nvPr>
            <p:ph type="title"/>
          </p:nvPr>
        </p:nvSpPr>
        <p:spPr>
          <a:xfrm>
            <a:off x="467544" y="332656"/>
            <a:ext cx="8001000" cy="1216025"/>
          </a:xfrm>
        </p:spPr>
        <p:txBody>
          <a:bodyPr anchor="ctr" anchorCtr="0"/>
          <a:lstStyle/>
          <a:p>
            <a:r>
              <a:rPr lang="ja-JP" altLang="en-US" dirty="0"/>
              <a:t>家族内での地位と役割</a:t>
            </a:r>
            <a:endParaRPr lang="en-US" dirty="0"/>
          </a:p>
        </p:txBody>
      </p:sp>
      <p:sp>
        <p:nvSpPr>
          <p:cNvPr id="3" name="コンテンツ プレースホルダー 2">
            <a:extLst>
              <a:ext uri="{FF2B5EF4-FFF2-40B4-BE49-F238E27FC236}">
                <a16:creationId xmlns:a16="http://schemas.microsoft.com/office/drawing/2014/main" id="{8F7D3FD1-B620-D66C-20C5-0CEC6A434B70}"/>
              </a:ext>
            </a:extLst>
          </p:cNvPr>
          <p:cNvSpPr>
            <a:spLocks noGrp="1"/>
          </p:cNvSpPr>
          <p:nvPr>
            <p:ph idx="1"/>
          </p:nvPr>
        </p:nvSpPr>
        <p:spPr>
          <a:xfrm>
            <a:off x="566738" y="1752600"/>
            <a:ext cx="8325742" cy="4340696"/>
          </a:xfrm>
        </p:spPr>
        <p:txBody>
          <a:bodyPr/>
          <a:lstStyle/>
          <a:p>
            <a:r>
              <a:rPr lang="ja-JP" altLang="en-US" dirty="0"/>
              <a:t>夫婦関係を基礎とする役割と勢力関係</a:t>
            </a:r>
            <a:endParaRPr lang="en-US" altLang="ja-JP" dirty="0"/>
          </a:p>
          <a:p>
            <a:r>
              <a:rPr lang="ja-JP" altLang="en-US" dirty="0"/>
              <a:t>地位と役割は密接に結びついている。</a:t>
            </a:r>
          </a:p>
          <a:p>
            <a:r>
              <a:rPr lang="ja-JP" altLang="en-US" dirty="0"/>
              <a:t>地位</a:t>
            </a:r>
            <a:r>
              <a:rPr lang="en-US" altLang="ja-JP" dirty="0"/>
              <a:t>[</a:t>
            </a:r>
            <a:r>
              <a:rPr lang="ja-JP" altLang="en-US" dirty="0"/>
              <a:t>ステータス</a:t>
            </a:r>
            <a:r>
              <a:rPr lang="en-US" altLang="ja-JP" dirty="0"/>
              <a:t>status] </a:t>
            </a:r>
            <a:r>
              <a:rPr lang="ja-JP" altLang="en-US" dirty="0"/>
              <a:t>：家族という集団の中で占められる位置→有形無形の資源配分（権限、報酬）　</a:t>
            </a:r>
          </a:p>
          <a:p>
            <a:r>
              <a:rPr lang="ja-JP" altLang="en-US" dirty="0"/>
              <a:t>役割</a:t>
            </a:r>
            <a:r>
              <a:rPr lang="en-US" altLang="ja-JP" dirty="0"/>
              <a:t>[</a:t>
            </a:r>
            <a:r>
              <a:rPr lang="ja-JP" altLang="en-US" dirty="0"/>
              <a:t>ロール</a:t>
            </a:r>
            <a:r>
              <a:rPr lang="en-US" altLang="ja-JP" dirty="0"/>
              <a:t>role] </a:t>
            </a:r>
            <a:r>
              <a:rPr lang="ja-JP" altLang="en-US" dirty="0"/>
              <a:t>：地位に結びついた期待される行動様式</a:t>
            </a:r>
          </a:p>
          <a:p>
            <a:pPr marL="0" indent="0">
              <a:buNone/>
            </a:pPr>
            <a:r>
              <a:rPr lang="ja-JP" altLang="en-US" dirty="0">
                <a:solidFill>
                  <a:srgbClr val="FF0000"/>
                </a:solidFill>
              </a:rPr>
              <a:t>★例：犬からみた家族の地位と役割。</a:t>
            </a:r>
          </a:p>
          <a:p>
            <a:endParaRPr lang="en-US" dirty="0"/>
          </a:p>
        </p:txBody>
      </p:sp>
    </p:spTree>
    <p:extLst>
      <p:ext uri="{BB962C8B-B14F-4D97-AF65-F5344CB8AC3E}">
        <p14:creationId xmlns:p14="http://schemas.microsoft.com/office/powerpoint/2010/main" val="4266625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DEF07E-7B07-9EFB-CFC3-61E897DBFF18}"/>
              </a:ext>
            </a:extLst>
          </p:cNvPr>
          <p:cNvSpPr>
            <a:spLocks noGrp="1"/>
          </p:cNvSpPr>
          <p:nvPr>
            <p:ph type="title"/>
          </p:nvPr>
        </p:nvSpPr>
        <p:spPr/>
        <p:txBody>
          <a:bodyPr anchor="ctr" anchorCtr="0"/>
          <a:lstStyle/>
          <a:p>
            <a:r>
              <a:rPr lang="en-US" altLang="ja-JP" dirty="0">
                <a:hlinkClick r:id="rId2"/>
              </a:rPr>
              <a:t>｢</a:t>
            </a:r>
            <a:r>
              <a:rPr lang="ja-JP" altLang="en-US" dirty="0">
                <a:hlinkClick r:id="rId2"/>
              </a:rPr>
              <a:t>犬は家族を順位付けする</a:t>
            </a:r>
            <a:r>
              <a:rPr lang="en-US" altLang="ja-JP" dirty="0">
                <a:hlinkClick r:id="rId2"/>
              </a:rPr>
              <a:t>｣</a:t>
            </a:r>
            <a:r>
              <a:rPr lang="ja-JP" altLang="en-US" dirty="0">
                <a:hlinkClick r:id="rId2"/>
              </a:rPr>
              <a:t>は迷信？</a:t>
            </a:r>
            <a:br>
              <a:rPr lang="en-US" altLang="ja-JP" dirty="0"/>
            </a:br>
            <a:r>
              <a:rPr lang="ja-JP" altLang="en-US" sz="3200" dirty="0"/>
              <a:t>東洋経済オンライン：奥田 順之 </a:t>
            </a:r>
            <a:r>
              <a:rPr lang="en-US" altLang="ja-JP" sz="3200" dirty="0"/>
              <a:t>: </a:t>
            </a:r>
            <a:r>
              <a:rPr lang="ja-JP" altLang="en-US" sz="3200" dirty="0"/>
              <a:t>獣医師</a:t>
            </a:r>
            <a:endParaRPr lang="en-US" dirty="0"/>
          </a:p>
        </p:txBody>
      </p:sp>
      <p:sp>
        <p:nvSpPr>
          <p:cNvPr id="3" name="コンテンツ プレースホルダー 2">
            <a:extLst>
              <a:ext uri="{FF2B5EF4-FFF2-40B4-BE49-F238E27FC236}">
                <a16:creationId xmlns:a16="http://schemas.microsoft.com/office/drawing/2014/main" id="{CB629EBA-5ED0-28ED-D7ED-1F5DB28BEFDC}"/>
              </a:ext>
            </a:extLst>
          </p:cNvPr>
          <p:cNvSpPr>
            <a:spLocks noGrp="1"/>
          </p:cNvSpPr>
          <p:nvPr>
            <p:ph idx="1"/>
          </p:nvPr>
        </p:nvSpPr>
        <p:spPr>
          <a:xfrm>
            <a:off x="563678" y="1700808"/>
            <a:ext cx="8181727" cy="4412704"/>
          </a:xfrm>
        </p:spPr>
        <p:txBody>
          <a:bodyPr/>
          <a:lstStyle/>
          <a:p>
            <a:r>
              <a:rPr lang="en-US" altLang="ja-JP" dirty="0"/>
              <a:t>｢</a:t>
            </a:r>
            <a:r>
              <a:rPr lang="ja-JP" altLang="en-US" dirty="0"/>
              <a:t>犬は家族を順位付けする</a:t>
            </a:r>
            <a:r>
              <a:rPr lang="en-US" altLang="ja-JP" dirty="0"/>
              <a:t>｣</a:t>
            </a:r>
            <a:r>
              <a:rPr lang="ja-JP" altLang="en-US" dirty="0"/>
              <a:t>が迷信。体罰を用いる強制的なトレーニングを正当化</a:t>
            </a:r>
            <a:endParaRPr lang="en-US" altLang="ja-JP" dirty="0"/>
          </a:p>
          <a:p>
            <a:r>
              <a:rPr lang="ja-JP" altLang="en-US" dirty="0"/>
              <a:t>従来の絶対的順位関係を作るオオカミ像</a:t>
            </a:r>
            <a:endParaRPr lang="en-US" altLang="ja-JP" dirty="0"/>
          </a:p>
          <a:p>
            <a:r>
              <a:rPr lang="ja-JP" altLang="en-US" dirty="0"/>
              <a:t>近年、野生のオオカミの群れを観察した研究⇒基本的に血縁のある家族、両親と子どもたち＝直線的で絶対的な順位関係ではなく、親や若い個体が、幼い子どもに食餌を与えるなど、互いに支え合いながら生活している。</a:t>
            </a:r>
            <a:endParaRPr lang="en-US" altLang="ja-JP" dirty="0"/>
          </a:p>
          <a:p>
            <a:pPr marL="0" indent="0">
              <a:buNone/>
            </a:pPr>
            <a:r>
              <a:rPr lang="ja-JP" altLang="en-US" sz="2800" dirty="0"/>
              <a:t>★家族ごとに犬の態度が異なる＝経験的事実では？</a:t>
            </a:r>
            <a:endParaRPr lang="en-US" altLang="ja-JP" sz="2800" dirty="0"/>
          </a:p>
        </p:txBody>
      </p:sp>
    </p:spTree>
    <p:extLst>
      <p:ext uri="{BB962C8B-B14F-4D97-AF65-F5344CB8AC3E}">
        <p14:creationId xmlns:p14="http://schemas.microsoft.com/office/powerpoint/2010/main" val="3103545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DC8763-852A-1ADF-219E-F36A52793CB4}"/>
              </a:ext>
            </a:extLst>
          </p:cNvPr>
          <p:cNvSpPr>
            <a:spLocks noGrp="1"/>
          </p:cNvSpPr>
          <p:nvPr>
            <p:ph type="title"/>
          </p:nvPr>
        </p:nvSpPr>
        <p:spPr/>
        <p:txBody>
          <a:bodyPr anchor="ctr" anchorCtr="0"/>
          <a:lstStyle/>
          <a:p>
            <a:r>
              <a:rPr lang="ja-JP" altLang="en-US" dirty="0"/>
              <a:t>家族の地位構造・役割構造</a:t>
            </a:r>
            <a:endParaRPr lang="en-US" dirty="0"/>
          </a:p>
        </p:txBody>
      </p:sp>
      <p:sp>
        <p:nvSpPr>
          <p:cNvPr id="3" name="コンテンツ プレースホルダー 2">
            <a:extLst>
              <a:ext uri="{FF2B5EF4-FFF2-40B4-BE49-F238E27FC236}">
                <a16:creationId xmlns:a16="http://schemas.microsoft.com/office/drawing/2014/main" id="{6A7FB84D-683F-7EA7-5210-51C858604824}"/>
              </a:ext>
            </a:extLst>
          </p:cNvPr>
          <p:cNvSpPr>
            <a:spLocks noGrp="1"/>
          </p:cNvSpPr>
          <p:nvPr>
            <p:ph idx="1"/>
          </p:nvPr>
        </p:nvSpPr>
        <p:spPr>
          <a:xfrm>
            <a:off x="369156" y="1628800"/>
            <a:ext cx="8667340" cy="4536504"/>
          </a:xfrm>
        </p:spPr>
        <p:txBody>
          <a:bodyPr/>
          <a:lstStyle/>
          <a:p>
            <a:r>
              <a:rPr lang="ja-JP" altLang="en-US" dirty="0"/>
              <a:t>家族の地位構造：男は女／子に対して「夫／父」という地位を持ち、女は男／子に対して「妻／母」という地位を持つ。</a:t>
            </a:r>
            <a:endParaRPr lang="en-US" altLang="ja-JP" dirty="0"/>
          </a:p>
          <a:p>
            <a:r>
              <a:rPr lang="ja-JP" altLang="en-US" dirty="0"/>
              <a:t>家族の役割構造：男は「夫／父」という役割を持ち、女は「妻／母」という役割を持つ 。</a:t>
            </a:r>
            <a:endParaRPr lang="en-US" altLang="ja-JP" dirty="0"/>
          </a:p>
          <a:p>
            <a:pPr>
              <a:buFont typeface="Wingdings" panose="05000000000000000000" pitchFamily="2" charset="2"/>
              <a:buChar char="Ø"/>
            </a:pPr>
            <a:r>
              <a:rPr lang="ja-JP" altLang="en-US" dirty="0"/>
              <a:t>役割期待</a:t>
            </a:r>
            <a:r>
              <a:rPr lang="en-US" altLang="ja-JP" dirty="0"/>
              <a:t>[</a:t>
            </a:r>
            <a:r>
              <a:rPr lang="ja-JP" altLang="en-US" dirty="0"/>
              <a:t>ロール・エクスペクテーション</a:t>
            </a:r>
            <a:r>
              <a:rPr lang="en-US" altLang="ja-JP" dirty="0"/>
              <a:t>role expectation]</a:t>
            </a:r>
            <a:r>
              <a:rPr lang="ja-JP" altLang="en-US" dirty="0"/>
              <a:t>：他者から期待されている役割</a:t>
            </a:r>
          </a:p>
          <a:p>
            <a:pPr>
              <a:buFont typeface="Wingdings" panose="05000000000000000000" pitchFamily="2" charset="2"/>
              <a:buChar char="Ø"/>
            </a:pPr>
            <a:r>
              <a:rPr lang="ja-JP" altLang="en-US" dirty="0"/>
              <a:t>役割認知</a:t>
            </a:r>
            <a:r>
              <a:rPr lang="en-US" altLang="ja-JP" dirty="0"/>
              <a:t>[</a:t>
            </a:r>
            <a:r>
              <a:rPr lang="ja-JP" altLang="en-US" dirty="0"/>
              <a:t>ロール・ レコグニション</a:t>
            </a:r>
            <a:r>
              <a:rPr lang="en-US" altLang="ja-JP" dirty="0"/>
              <a:t>role recognition]</a:t>
            </a:r>
            <a:r>
              <a:rPr lang="ja-JP" altLang="en-US" dirty="0"/>
              <a:t>：行為者自身より認知されている役割</a:t>
            </a:r>
          </a:p>
          <a:p>
            <a:endParaRPr lang="en-US" dirty="0"/>
          </a:p>
        </p:txBody>
      </p:sp>
    </p:spTree>
    <p:extLst>
      <p:ext uri="{BB962C8B-B14F-4D97-AF65-F5344CB8AC3E}">
        <p14:creationId xmlns:p14="http://schemas.microsoft.com/office/powerpoint/2010/main" val="1256281155"/>
      </p:ext>
    </p:extLst>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8589</TotalTime>
  <Words>2914</Words>
  <Application>Microsoft Office PowerPoint</Application>
  <PresentationFormat>画面に合わせる (4:3)</PresentationFormat>
  <Paragraphs>173</Paragraphs>
  <Slides>27</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27</vt:i4>
      </vt:variant>
    </vt:vector>
  </HeadingPairs>
  <TitlesOfParts>
    <vt:vector size="35" baseType="lpstr">
      <vt:lpstr>ＭＳ Ｐゴシック</vt:lpstr>
      <vt:lpstr>ＭＳ ゴシック</vt:lpstr>
      <vt:lpstr>ＭＳ 明朝</vt:lpstr>
      <vt:lpstr>Arial</vt:lpstr>
      <vt:lpstr>Century</vt:lpstr>
      <vt:lpstr>Times New Roman</vt:lpstr>
      <vt:lpstr>Wingdings</vt:lpstr>
      <vt:lpstr>Profile</vt:lpstr>
      <vt:lpstr>第5回【家族の内部構造】役割構造、勢力構造、感情構造</vt:lpstr>
      <vt:lpstr>第５回のテーマ</vt:lpstr>
      <vt:lpstr>「家族関係論」って何？</vt:lpstr>
      <vt:lpstr>「家族関係論」国試⇒看護師の国試の問題</vt:lpstr>
      <vt:lpstr>解説：個人に発達段階に応じた発達課題があるように、家族においても結婚を起点として発達段階に応じた発達課題がある。</vt:lpstr>
      <vt:lpstr>解説：後半</vt:lpstr>
      <vt:lpstr>家族内での地位と役割</vt:lpstr>
      <vt:lpstr>｢犬は家族を順位付けする｣は迷信？ 東洋経済オンライン：奥田 順之 : 獣医師</vt:lpstr>
      <vt:lpstr>家族の地位構造・役割構造</vt:lpstr>
      <vt:lpstr>役割葛藤[ロール・コンフリクト　role conflict]役割期待と役割認知のズレ・すれ違い・拒否</vt:lpstr>
      <vt:lpstr>パーソンズによる核家族の役割構造</vt:lpstr>
      <vt:lpstr>パーソンズによる核家族の役割構造 ★具体的には？</vt:lpstr>
      <vt:lpstr>家族の役割 バージェスとロックの家族機能</vt:lpstr>
      <vt:lpstr>パーソンズの核家族２機能説</vt:lpstr>
      <vt:lpstr>パーソンズの家族機能＋ワン 森岡清美の「老人の扶養」</vt:lpstr>
      <vt:lpstr>●「老人の扶養」 老人の四つの欲求[ニーズneeds]</vt:lpstr>
      <vt:lpstr>●「老人の扶養」 老親扶養の二類型（居住形態）</vt:lpstr>
      <vt:lpstr>●「老人の扶養」（勝手に追加すると） 老親扶養の類型（居住形態）＋２</vt:lpstr>
      <vt:lpstr>近年の変化とその背景</vt:lpstr>
      <vt:lpstr> 家族の役割 家族の法制に関する世論調査（令和3（2021）年12月調査）</vt:lpstr>
      <vt:lpstr>家庭生活における男女の地位の平等感 男女共同参画社会に関する世論調査（令和4（2021)年11月調査）</vt:lpstr>
      <vt:lpstr>家庭生活における男女の地位の平等感 男女共同参画社会に関する世論調査（令和4（2021)年11月調査）</vt:lpstr>
      <vt:lpstr>「夫は外で働き、妻は家庭を守るべきである」という考え方について、どう考えるか？　 【賛成と反対の理由】</vt:lpstr>
      <vt:lpstr>Reaction Paper#５ パーソンズによる核家族の役割構造について あなたの考えに近いものを選んでレを付けなさい。</vt:lpstr>
      <vt:lpstr>Reaction Paper#５ パーソンズによる核家族の役割構造について あなたの考えに近いものを選んでレを付けなさい。</vt:lpstr>
      <vt:lpstr>Reaction Paper#５ パーソンズによる核家族の役割構造について あなたの考えに近いものを選んでレを付けなさい。</vt:lpstr>
      <vt:lpstr>次週</vt:lpstr>
    </vt:vector>
  </TitlesOfParts>
  <Company>札幌市立 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creator>札幌市立 大学</dc:creator>
  <cp:lastModifiedBy>俊彦 原</cp:lastModifiedBy>
  <cp:revision>107</cp:revision>
  <cp:lastPrinted>2014-09-24T05:41:27Z</cp:lastPrinted>
  <dcterms:created xsi:type="dcterms:W3CDTF">2014-09-24T05:41:10Z</dcterms:created>
  <dcterms:modified xsi:type="dcterms:W3CDTF">2024-07-27T06:13:35Z</dcterms:modified>
</cp:coreProperties>
</file>