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0" r:id="rId3"/>
    <p:sldId id="447" r:id="rId4"/>
    <p:sldId id="448" r:id="rId5"/>
    <p:sldId id="443" r:id="rId6"/>
    <p:sldId id="311" r:id="rId7"/>
    <p:sldId id="444" r:id="rId8"/>
    <p:sldId id="452" r:id="rId9"/>
    <p:sldId id="453" r:id="rId10"/>
    <p:sldId id="312" r:id="rId11"/>
    <p:sldId id="450" r:id="rId12"/>
    <p:sldId id="451" r:id="rId13"/>
    <p:sldId id="301" r:id="rId14"/>
    <p:sldId id="315" r:id="rId15"/>
    <p:sldId id="320" r:id="rId16"/>
    <p:sldId id="445" r:id="rId17"/>
    <p:sldId id="321" r:id="rId18"/>
    <p:sldId id="322" r:id="rId19"/>
    <p:sldId id="446" r:id="rId20"/>
    <p:sldId id="335" r:id="rId21"/>
    <p:sldId id="434" r:id="rId22"/>
    <p:sldId id="324" r:id="rId23"/>
    <p:sldId id="435" r:id="rId24"/>
    <p:sldId id="436" r:id="rId25"/>
    <p:sldId id="328" r:id="rId26"/>
    <p:sldId id="299" r:id="rId27"/>
    <p:sldId id="340" r:id="rId28"/>
    <p:sldId id="437" r:id="rId29"/>
    <p:sldId id="438" r:id="rId30"/>
    <p:sldId id="439" r:id="rId31"/>
    <p:sldId id="440" r:id="rId32"/>
    <p:sldId id="344" r:id="rId33"/>
    <p:sldId id="334" r:id="rId34"/>
    <p:sldId id="333" r:id="rId35"/>
    <p:sldId id="341" r:id="rId36"/>
    <p:sldId id="342" r:id="rId37"/>
    <p:sldId id="294" r:id="rId38"/>
    <p:sldId id="330" r:id="rId39"/>
    <p:sldId id="296" r:id="rId40"/>
    <p:sldId id="327" r:id="rId41"/>
    <p:sldId id="329" r:id="rId42"/>
    <p:sldId id="317" r:id="rId43"/>
    <p:sldId id="316" r:id="rId44"/>
    <p:sldId id="331" r:id="rId45"/>
    <p:sldId id="332" r:id="rId46"/>
    <p:sldId id="298" r:id="rId47"/>
    <p:sldId id="432" r:id="rId48"/>
    <p:sldId id="323" r:id="rId49"/>
    <p:sldId id="326" r:id="rId50"/>
    <p:sldId id="433" r:id="rId51"/>
    <p:sldId id="425" r:id="rId5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>
      <p:cViewPr varScale="1">
        <p:scale>
          <a:sx n="71" d="100"/>
          <a:sy n="71" d="100"/>
        </p:scale>
        <p:origin x="10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917F46-3E08-8B45-993B-B96CE38884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F79EE3-DA01-0A45-B9DF-903C9C425D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C49CD-3180-1A4C-9ACB-6C8EB33DAB09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69BE0D3-0384-09D1-9C76-FF0754C24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8F9A7CF-FF27-43BE-9F09-0E46D83AA367}" type="slidenum">
              <a:rPr lang="en-US" altLang="ja-JP" sz="1200"/>
              <a:pPr/>
              <a:t>10</a:t>
            </a:fld>
            <a:endParaRPr lang="en-US" altLang="ja-JP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D9BAA0C-6837-1BAD-02E2-F77681BEB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5CCEAFD-C398-50CE-C098-D039256A6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3B216DD-3773-936B-C0D3-3DAC7E2B9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9FDB1CF-6477-4080-A775-00CEB6EFBDDD}" type="slidenum">
              <a:rPr lang="en-US" altLang="ja-JP" sz="1200"/>
              <a:pPr/>
              <a:t>11</a:t>
            </a:fld>
            <a:endParaRPr lang="en-US" altLang="ja-JP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61F25F-B8D6-0606-AE83-D4B33E5499D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DE6D76F-1A99-32DC-8A62-8FF2B74AB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650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92F8AD-23E5-3A82-F1DA-3FA309EBB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EDDC2EB-A51A-4EB2-9C49-F1F7AA5E5FB0}" type="slidenum">
              <a:rPr lang="en-US" altLang="ja-JP" sz="1200"/>
              <a:pPr/>
              <a:t>12</a:t>
            </a:fld>
            <a:endParaRPr lang="en-US" altLang="ja-JP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4C6A230-6B31-2A01-774A-5503D1E96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E868681-C40F-9CD3-8C1A-827CCD7EB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89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180B5FA-C336-D825-B150-476CC2A5A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108B1FE-98CF-48F6-A0A0-599442D0C275}" type="slidenum">
              <a:rPr lang="en-US" altLang="ja-JP" sz="1200"/>
              <a:pPr/>
              <a:t>13</a:t>
            </a:fld>
            <a:endParaRPr lang="en-US" altLang="ja-JP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72E4EE4-27F2-3D87-3EA9-88A8621668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0DE1DF7-7F60-070C-D142-180A73525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88FC8F8-BFD3-3551-2087-322CC8C09E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A575CCB-0643-4234-A3B1-5C2AB4CCDCAB}" type="slidenum">
              <a:rPr lang="en-US" altLang="ja-JP" sz="1200"/>
              <a:pPr/>
              <a:t>14</a:t>
            </a:fld>
            <a:endParaRPr lang="en-US" altLang="ja-JP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5E7029E-AC34-6154-5044-D76B694F1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4F6847F-1268-248F-534C-3D9B69EAC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E077AC5-6939-CDE7-F961-9187704F1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20E375A-81C2-4566-B8A3-66A81C965BDF}" type="slidenum">
              <a:rPr lang="en-US" altLang="ja-JP" sz="1200"/>
              <a:pPr/>
              <a:t>19</a:t>
            </a:fld>
            <a:endParaRPr lang="en-US" altLang="ja-JP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C320178-A67F-7671-E8EC-6FCC9E82B29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FA28D88-74CF-ED66-29D3-E282F16AF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FF32957-E33A-3E32-11D8-407504621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274C52E-1EC2-48D5-8BA8-1F69B26800FB}" type="slidenum">
              <a:rPr lang="en-US" altLang="ja-JP" sz="1200"/>
              <a:pPr/>
              <a:t>21</a:t>
            </a:fld>
            <a:endParaRPr lang="en-US" altLang="ja-JP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E5901ED-63B5-3BB9-C4DC-CD672216A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252A720-6EC1-B94A-E2CB-DA4208908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358278-E239-1B1A-A8A9-62C2BA0E6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6D66E2F-2AEC-4D19-8537-65B4B0D952BE}" type="slidenum">
              <a:rPr lang="en-US" altLang="ja-JP" sz="1200"/>
              <a:pPr/>
              <a:t>22</a:t>
            </a:fld>
            <a:endParaRPr lang="en-US" altLang="ja-JP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B428587-FA3E-6FCA-18BB-9286E594C2A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CE82ED1-99AD-21AA-E3B2-E6401B570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7C94F22-0CA5-C8F9-8366-19A8239747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EDBDD58-022A-41BB-A188-C0B0BE925A34}" type="slidenum">
              <a:rPr lang="en-US" altLang="ja-JP" sz="1200"/>
              <a:pPr/>
              <a:t>23</a:t>
            </a:fld>
            <a:endParaRPr lang="en-US" altLang="ja-JP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8A63750-C06D-E4AF-1839-7E193C8EFA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8581998-970D-B1C3-20CB-62C0DE866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0D31C9C-6505-1C67-22CC-7F96802B4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A31D342-5E0F-45EA-936B-5782EAA1633F}" type="slidenum">
              <a:rPr lang="en-US" altLang="ja-JP" sz="1200"/>
              <a:pPr/>
              <a:t>24</a:t>
            </a:fld>
            <a:endParaRPr lang="en-US" altLang="ja-JP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542451C-648D-827D-F6C0-3B30800939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3F8BDDF-4543-7517-0911-C334C7F98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E689C71-225C-5F70-7334-DA809D1A5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D77F0A-6A9A-42E4-B5A3-A59DB9952900}" type="slidenum">
              <a:rPr lang="en-US" altLang="ja-JP" sz="1200"/>
              <a:pPr/>
              <a:t>2</a:t>
            </a:fld>
            <a:endParaRPr lang="en-US" altLang="ja-JP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997A286-87AB-4BD5-E821-8D7AF91DF59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47068A2-5553-791E-31AC-25D30FF9B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4A08F5F-E803-27F2-D70A-45E1228F8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ECD27E1-346D-4931-B074-8F36D28287AE}" type="slidenum">
              <a:rPr lang="en-US" altLang="ja-JP" sz="1200"/>
              <a:pPr/>
              <a:t>25</a:t>
            </a:fld>
            <a:endParaRPr lang="en-US" altLang="ja-JP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24A2362-55AB-B8C3-ADFA-4E1A75E1828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1F962C1-03D3-FC0F-0C7F-CC84012F7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557413E-AFD7-4741-312F-0D8C58198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4D01E18-CF13-455F-B24B-65BC88CCE4B8}" type="slidenum">
              <a:rPr lang="en-US" altLang="ja-JP" sz="1200"/>
              <a:pPr/>
              <a:t>26</a:t>
            </a:fld>
            <a:endParaRPr lang="en-US" altLang="ja-JP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02A16F4-E6ED-811E-730C-DA5715D10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9BD4966-E12E-E3B4-4C80-35A311EBD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2B1C7CD-759B-A43A-2F5E-D08A76AD9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E0D7A1E-D696-4E21-879B-BFC47BB405D2}" type="slidenum">
              <a:rPr lang="en-US" altLang="ja-JP" sz="1200"/>
              <a:pPr/>
              <a:t>37</a:t>
            </a:fld>
            <a:endParaRPr lang="en-US" altLang="ja-JP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14F8D30-336D-819F-65BE-085793C6D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F991137-12B7-DC60-1D14-37B3074E9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F8E827F-80F9-1F6C-8BA1-F1D815834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17EFE8-9D11-4C54-9936-E98799ED5878}" type="slidenum">
              <a:rPr lang="en-US" altLang="ja-JP" sz="1200"/>
              <a:pPr/>
              <a:t>39</a:t>
            </a:fld>
            <a:endParaRPr lang="en-US" altLang="ja-JP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EE86C43-C812-76AF-A40F-111E030EB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7A7763D-907E-4CC3-F510-E188C754B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D92DD78-7E3C-141F-693D-1C5287FCA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4F2CAA6-9267-4BB9-9CBC-05ACB7FB54CA}" type="slidenum">
              <a:rPr lang="en-US" altLang="ja-JP" sz="1200"/>
              <a:pPr/>
              <a:t>42</a:t>
            </a:fld>
            <a:endParaRPr lang="en-US" altLang="ja-JP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714C0C9-2698-BB55-D3E9-939F65F65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CE4968D-1587-3FAB-2E9B-6F74E9459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626A2C3-0716-ECB6-F6ED-FDA9DBEF4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AD4DB85-B0BA-4F2A-AB78-AB74108F3E61}" type="slidenum">
              <a:rPr lang="en-US" altLang="ja-JP" sz="1200"/>
              <a:pPr/>
              <a:t>43</a:t>
            </a:fld>
            <a:endParaRPr lang="en-US" altLang="ja-JP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7580D50-9EA5-6F67-5E53-B459449D7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866513B-A8CD-E599-0B82-A9E484DF7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2F4AF7B-F403-40AB-668F-41A28821F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7B83F40-821C-4D80-854A-94550BDE2E5E}" type="slidenum">
              <a:rPr lang="en-US" altLang="ja-JP" sz="1200"/>
              <a:pPr/>
              <a:t>46</a:t>
            </a:fld>
            <a:endParaRPr lang="en-US" altLang="ja-JP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7E64E91-DE3E-620C-4DD5-915751459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BCC1AED-666F-E79B-0B8C-DB47DF8B5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9AAF5-8F3F-044E-8761-E1012297FBFD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52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E689C71-225C-5F70-7334-DA809D1A5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D77F0A-6A9A-42E4-B5A3-A59DB9952900}" type="slidenum">
              <a:rPr lang="en-US" altLang="ja-JP" sz="1200"/>
              <a:pPr/>
              <a:t>3</a:t>
            </a:fld>
            <a:endParaRPr lang="en-US" altLang="ja-JP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997A286-87AB-4BD5-E821-8D7AF91DF59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47068A2-5553-791E-31AC-25D30FF9B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64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E689C71-225C-5F70-7334-DA809D1A5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D77F0A-6A9A-42E4-B5A3-A59DB9952900}" type="slidenum">
              <a:rPr lang="en-US" altLang="ja-JP" sz="1200"/>
              <a:pPr/>
              <a:t>4</a:t>
            </a:fld>
            <a:endParaRPr lang="en-US" altLang="ja-JP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997A286-87AB-4BD5-E821-8D7AF91DF59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47068A2-5553-791E-31AC-25D30FF9B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89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3B216DD-3773-936B-C0D3-3DAC7E2B9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9FDB1CF-6477-4080-A775-00CEB6EFBDDD}" type="slidenum">
              <a:rPr lang="en-US" altLang="ja-JP" sz="1200"/>
              <a:pPr/>
              <a:t>5</a:t>
            </a:fld>
            <a:endParaRPr lang="en-US" altLang="ja-JP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61F25F-B8D6-0606-AE83-D4B33E5499D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DE6D76F-1A99-32DC-8A62-8FF2B74AB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92F8AD-23E5-3A82-F1DA-3FA309EBB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EDDC2EB-A51A-4EB2-9C49-F1F7AA5E5FB0}" type="slidenum">
              <a:rPr lang="en-US" altLang="ja-JP" sz="1200"/>
              <a:pPr/>
              <a:t>6</a:t>
            </a:fld>
            <a:endParaRPr lang="en-US" altLang="ja-JP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4C6A230-6B31-2A01-774A-5503D1E96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E868681-C40F-9CD3-8C1A-827CCD7EB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A084211-8612-39CE-EED3-FA8DF5309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600C0F4-32C7-4EA4-AB2A-80A46AD13C4D}" type="slidenum">
              <a:rPr lang="en-US" altLang="ja-JP" sz="1200"/>
              <a:pPr/>
              <a:t>7</a:t>
            </a:fld>
            <a:endParaRPr lang="en-US" altLang="ja-JP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9141F1D-AE5E-CC15-3CE3-A1B59D428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5B0017E-50C6-3F11-849B-AFD29A6F2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A084211-8612-39CE-EED3-FA8DF5309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600C0F4-32C7-4EA4-AB2A-80A46AD13C4D}" type="slidenum">
              <a:rPr lang="en-US" altLang="ja-JP" sz="1200"/>
              <a:pPr/>
              <a:t>8</a:t>
            </a:fld>
            <a:endParaRPr lang="en-US" altLang="ja-JP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9141F1D-AE5E-CC15-3CE3-A1B59D428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5B0017E-50C6-3F11-849B-AFD29A6F2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451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A084211-8612-39CE-EED3-FA8DF5309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600C0F4-32C7-4EA4-AB2A-80A46AD13C4D}" type="slidenum">
              <a:rPr lang="en-US" altLang="ja-JP" sz="1200"/>
              <a:pPr/>
              <a:t>9</a:t>
            </a:fld>
            <a:endParaRPr lang="en-US" altLang="ja-JP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9141F1D-AE5E-CC15-3CE3-A1B59D428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5B0017E-50C6-3F11-849B-AFD29A6F2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65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>
              <a:latin typeface="Times New Roman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E6369-E172-4648-8269-120DABE5E5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0CC18-CE7B-284A-8E63-967017DA3E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16873-8FC7-2E49-909E-6018C751F7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8C75B-C2D6-C74B-9410-83E1048D7C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8AA56-D21C-814C-A9BC-C000994457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711AE-760D-B94A-BA95-F76DD60E6E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3972-D498-4942-B520-E84A480AF1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61EF4-69AC-E743-9536-31671A8829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BC0D-7DEA-CF44-AEE5-CBCC489ECE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EECDB-F666-FA4B-919C-56FC7F0D38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9FF0-CAF9-6049-9A4B-1A6F2C6CE9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kumimoji="0" lang="ja-JP" altLang="en-US">
              <a:latin typeface="Times New Roman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2B0BAEB8-27B6-194D-AFB1-A48262D518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kumimoji="1"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kumimoji="1"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o"/>
        <a:defRPr kumimoji="1"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tat.go.jp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-stat.go.jp/SG1/estat/NewList.do?tid=00000100725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thehaus-frankfurt.de/goethehaus/3-etage-1/waeschebresse-koch.jpg/view?searchterm=wa" TargetMode="External"/><Relationship Id="rId2" Type="http://schemas.openxmlformats.org/officeDocument/2006/relationships/hyperlink" Target="http://www.goethehaus-frankfurt.de/goethehaus/erdgeschoss/kuch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7%9F%B3%E5%8E%9F%E9%87%8C%E7%B4%97#.E5.B0.82.E6.A5.AD.E4.B8.BB.E5.A9.A6.E8.AB.96.E4.BA.8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ja.wikipedia.org/wiki/%E9%85%92%E4%BA%95%E9%A0%86%E5%AD%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tobank.jp/word/%E5%B0%82%E6%A5%AD%E4%B8%BB%E5%A9%A6-18670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.jp/search?q=%E5%B1%B1%E7%94%B0%E6%98%8C%E5%BC%98&amp;sca_esv=1086af29042c933c&amp;sxsrf=ACQVn09vkgJYiqwhLRW266pTnOv0B6nDAg:1712889452599&amp;udm=2&amp;source=iu&amp;ictx=1&amp;vet=1&amp;fir=b5Wz2F3hM-qzRM%252CXmHTHBFWg3UeXM%252C_%253BVVWuNsbzRil6uM%252CSP9U-4Sk_ENl4M%252C_%253B3SOv596uELm90M%252CzE-n5jnTULYDzM%252C_%253BYlVR5CrC1FrMKM%252CQAiEH15Jju4VsM%252C_%253BzRnSF01fF11EDM%252CLEwmVTjd2IzrSM%252C_%253BAsBkOt6GNviPhM%252CT27FMuwMQkElEM%252C_%253BLZty42el8__KIM%252CIpsAPdgvKmfR7M%252C_&amp;usg=AI4_-kS2dD0IywpHvfx8yqdIkQiUYurDvA&amp;sa=X&amp;ved=2ahUKEwi_9vG60ruFAxUeslYBHXY0ArcQ_h16BAhXEAE#vhid=3SOv596uELm90M&amp;vssid=mosaic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ja.wikipedia.org/wiki/%E7%9F%B3%E5%8E%9F%E9%87%8C%E7%B4%97#.E5.B0.82.E6.A5.AD.E4.B8.BB.E5.A9.A6.E8.AB.96.E4.BA.8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ja.wikipedia.org/wiki/%E9%85%92%E4%BA%95%E9%A0%86%E5%AD%9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www.narinari.com/Nd/20130421152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tat.go.j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at.go.jp/data/shugyou/2007/4.htm" TargetMode="External"/><Relationship Id="rId4" Type="http://schemas.openxmlformats.org/officeDocument/2006/relationships/hyperlink" Target="http://www.e-stat.go.jp/SG1/estat/NewList.do?tid=000001007251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676" y="188640"/>
            <a:ext cx="8279804" cy="2016224"/>
          </a:xfrm>
        </p:spPr>
        <p:txBody>
          <a:bodyPr anchor="ctr" anchorCtr="0"/>
          <a:lstStyle/>
          <a:p>
            <a:r>
              <a:rPr lang="ja-JP" altLang="en-US" sz="3200" dirty="0">
                <a:solidFill>
                  <a:schemeClr val="tx1"/>
                </a:solidFill>
                <a:latin typeface="ＭＳ 明朝" charset="-128"/>
                <a:ea typeface="ＭＳ 明朝" charset="-128"/>
                <a:cs typeface="ＭＳ 明朝" charset="-128"/>
              </a:rPr>
              <a:t>第</a:t>
            </a:r>
            <a:r>
              <a:rPr lang="en-US" altLang="ja-JP" sz="3200" dirty="0">
                <a:solidFill>
                  <a:schemeClr val="tx1"/>
                </a:solidFill>
                <a:latin typeface="ＭＳ 明朝" charset="-128"/>
                <a:ea typeface="ＭＳ 明朝" charset="-128"/>
                <a:cs typeface="ＭＳ 明朝" charset="-128"/>
              </a:rPr>
              <a:t>3</a:t>
            </a:r>
            <a:r>
              <a:rPr lang="ja-JP" altLang="en-US" sz="3200" dirty="0">
                <a:solidFill>
                  <a:schemeClr val="tx1"/>
                </a:solidFill>
                <a:latin typeface="ＭＳ 明朝" charset="-128"/>
                <a:ea typeface="ＭＳ 明朝" charset="-128"/>
                <a:cs typeface="ＭＳ 明朝" charset="-128"/>
              </a:rPr>
              <a:t>回</a:t>
            </a:r>
            <a:r>
              <a:rPr lang="en-US" altLang="ja-JP" sz="3200" dirty="0">
                <a:solidFill>
                  <a:schemeClr val="tx1"/>
                </a:solidFill>
                <a:latin typeface="ＭＳ 明朝" charset="-128"/>
                <a:ea typeface="ＭＳ 明朝" charset="-128"/>
                <a:cs typeface="ＭＳ 明朝" charset="-128"/>
              </a:rPr>
              <a:t>【</a:t>
            </a:r>
            <a:r>
              <a:rPr lang="ja-JP" altLang="en-US" sz="3200" dirty="0">
                <a:solidFill>
                  <a:schemeClr val="tx1"/>
                </a:solidFill>
                <a:latin typeface="ＭＳ 明朝" charset="-128"/>
                <a:ea typeface="ＭＳ 明朝" charset="-128"/>
                <a:cs typeface="ＭＳ 明朝" charset="-128"/>
              </a:rPr>
              <a:t>家族の歴史的変化</a:t>
            </a:r>
            <a:r>
              <a:rPr lang="en-US" altLang="ja-JP" sz="3200" dirty="0">
                <a:solidFill>
                  <a:schemeClr val="tx1"/>
                </a:solidFill>
                <a:latin typeface="ＭＳ 明朝" charset="-128"/>
                <a:ea typeface="ＭＳ 明朝" charset="-128"/>
                <a:cs typeface="ＭＳ 明朝" charset="-128"/>
              </a:rPr>
              <a:t>】</a:t>
            </a:r>
            <a:r>
              <a:rPr lang="ja-JP" altLang="en-US" sz="3200" dirty="0">
                <a:solidFill>
                  <a:schemeClr val="tx1"/>
                </a:solidFill>
                <a:latin typeface="ＭＳ 明朝" charset="-128"/>
                <a:ea typeface="ＭＳ 明朝" charset="-128"/>
                <a:cs typeface="ＭＳ 明朝" charset="-128"/>
              </a:rPr>
              <a:t>「近代家族」とは、「主婦」の誕生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2300" y="3284984"/>
            <a:ext cx="7010400" cy="3024336"/>
          </a:xfrm>
        </p:spPr>
        <p:txBody>
          <a:bodyPr/>
          <a:lstStyle/>
          <a:p>
            <a:r>
              <a:rPr lang="ja-JP" altLang="en-US" b="1" dirty="0">
                <a:ea typeface="ＭＳ 明朝" charset="-128"/>
                <a:cs typeface="ＭＳ 明朝" charset="-128"/>
              </a:rPr>
              <a:t>「家族社会学」</a:t>
            </a:r>
            <a:endParaRPr lang="en-US" altLang="ja-JP" b="1" dirty="0">
              <a:ea typeface="ＭＳ 明朝" charset="-128"/>
              <a:cs typeface="ＭＳ 明朝" charset="-128"/>
            </a:endParaRPr>
          </a:p>
          <a:p>
            <a:endParaRPr lang="en-US" altLang="ja-JP" sz="2000" b="1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2000" b="1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000" b="1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lang="en-US" altLang="ja-JP" sz="2000" b="1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23</a:t>
            </a:r>
            <a:r>
              <a:rPr lang="ja-JP" altLang="en-US" sz="2000" b="1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日（火）</a:t>
            </a:r>
            <a:endParaRPr lang="en-US" altLang="ja-JP" sz="2000" b="1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sz="2000" b="1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</a:t>
            </a:r>
            <a:r>
              <a:rPr lang="en-US" sz="2000" b="1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sz="2000" b="1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時限目】</a:t>
            </a:r>
            <a:r>
              <a:rPr lang="en-US" sz="2000" b="1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14:40</a:t>
            </a:r>
            <a:r>
              <a:rPr lang="ja-JP" sz="2000" b="1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―</a:t>
            </a:r>
            <a:r>
              <a:rPr lang="en-US" sz="2000" b="1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16:10</a:t>
            </a:r>
            <a:r>
              <a:rPr lang="ja-JP" sz="2000" b="1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sz="2000" b="1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4F401</a:t>
            </a:r>
            <a:endParaRPr lang="en-US" altLang="ja-JP" sz="2000" b="1" dirty="0">
              <a:ea typeface="ＭＳ 明朝" charset="-128"/>
              <a:cs typeface="ＭＳ 明朝" charset="-128"/>
            </a:endParaRPr>
          </a:p>
          <a:p>
            <a:endParaRPr lang="en-US" altLang="ja-JP" sz="2000" b="1" dirty="0">
              <a:ea typeface="ＭＳ 明朝" charset="-128"/>
              <a:cs typeface="ＭＳ 明朝" charset="-128"/>
            </a:endParaRPr>
          </a:p>
          <a:p>
            <a:r>
              <a:rPr lang="ja-JP" altLang="en-US" sz="2000" b="1" dirty="0">
                <a:ea typeface="ＭＳ 明朝" charset="-128"/>
                <a:cs typeface="ＭＳ 明朝" charset="-128"/>
              </a:rPr>
              <a:t>日本医療大学総合福祉学部</a:t>
            </a:r>
            <a:endParaRPr lang="en-US" altLang="ja-JP" sz="2000" b="1" dirty="0">
              <a:ea typeface="ＭＳ 明朝" charset="-128"/>
              <a:cs typeface="ＭＳ 明朝" charset="-128"/>
            </a:endParaRPr>
          </a:p>
          <a:p>
            <a:r>
              <a:rPr lang="ja-JP" altLang="en-US" sz="2000" b="1" dirty="0">
                <a:ea typeface="ＭＳ 明朝" charset="-128"/>
                <a:cs typeface="ＭＳ 明朝" charset="-128"/>
              </a:rPr>
              <a:t>特任教授　原　俊彦</a:t>
            </a:r>
            <a:endParaRPr lang="en-US" altLang="ja-JP" sz="2000" b="1" dirty="0">
              <a:ea typeface="ＭＳ 明朝" charset="-128"/>
              <a:cs typeface="ＭＳ 明朝" charset="-128"/>
            </a:endParaRPr>
          </a:p>
          <a:p>
            <a:endParaRPr lang="ja-JP" altLang="en-US" sz="1800" dirty="0">
              <a:ea typeface="ＭＳ 明朝" charset="-128"/>
              <a:cs typeface="ＭＳ 明朝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4F43CFF-2EC7-0A1D-D25D-B6207A1F9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 anchorCtr="0"/>
          <a:lstStyle/>
          <a:p>
            <a:pPr algn="just"/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専業主婦は女性（</a:t>
            </a:r>
            <a: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歳以上）の中でも少数派？　</a:t>
            </a:r>
            <a:endParaRPr kumimoji="0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BD227D0-DC09-9852-1539-251C72AA4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341" y="1700808"/>
            <a:ext cx="8348662" cy="4267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国勢調査によれば、結婚している女性の割合は、　</a:t>
            </a:r>
            <a:r>
              <a:rPr kumimoji="0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2005</a:t>
            </a: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年の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57.0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％⇒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2020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年の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54.0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％（＊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48.1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％）</a:t>
            </a:r>
            <a:endParaRPr kumimoji="0" lang="en-US" altLang="ja-JP" sz="2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結婚している女性の中で、働いていない人の割合は</a:t>
            </a:r>
            <a:r>
              <a:rPr kumimoji="0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2005</a:t>
            </a: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年の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51.5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 ⇒ 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2020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年の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40.0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％（＊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21.8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％）</a:t>
            </a:r>
            <a:endParaRPr kumimoji="0" lang="en-US" altLang="ja-JP" sz="2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結婚している女性の中で、家事専門の人の割合は</a:t>
            </a:r>
            <a:r>
              <a:rPr kumimoji="0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2005</a:t>
            </a: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年の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41.6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 ⇒ 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2020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年の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27.4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％（＊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24.5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％）</a:t>
            </a: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kumimoji="0" lang="en-US" altLang="ja-JP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歳以上の女性全体に占める割合としては</a:t>
            </a:r>
            <a:r>
              <a:rPr kumimoji="0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2005</a:t>
            </a: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年の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23.7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 ⇒ 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2020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年の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14.8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％（＊</a:t>
            </a:r>
            <a:r>
              <a:rPr kumimoji="0" lang="en-US" altLang="ja-JP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11.8</a:t>
            </a:r>
            <a:r>
              <a:rPr kumimoji="0" lang="ja-JP" altLang="en-US" sz="26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％）</a:t>
            </a: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で圧倒的に少数派になりつつある。</a:t>
            </a:r>
            <a:endParaRPr kumimoji="0" lang="en-US" altLang="ja-JP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背景としては</a:t>
            </a:r>
            <a:r>
              <a:rPr kumimoji="0" lang="ja-JP" altLang="en-US" sz="2600" dirty="0">
                <a:solidFill>
                  <a:schemeClr val="accent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女子の就業構造の変化</a:t>
            </a:r>
            <a:r>
              <a:rPr kumimoji="0" lang="en-US" altLang="ja-JP" sz="2600" dirty="0">
                <a:solidFill>
                  <a:schemeClr val="accent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+</a:t>
            </a:r>
            <a:r>
              <a:rPr kumimoji="0" lang="ja-JP" altLang="en-US" sz="2600" dirty="0">
                <a:solidFill>
                  <a:schemeClr val="accent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婚姻率の低下</a:t>
            </a:r>
            <a:r>
              <a:rPr kumimoji="0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が考えられる。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E4954E1C-88FC-71D4-2726-125D7C575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30178"/>
            <a:ext cx="7920880" cy="1526613"/>
          </a:xfrm>
          <a:noFill/>
        </p:spPr>
        <p:txBody>
          <a:bodyPr anchor="t"/>
          <a:lstStyle/>
          <a:p>
            <a:r>
              <a:rPr kumimoji="0" lang="en-US" altLang="en-US" b="1" dirty="0" err="1">
                <a:solidFill>
                  <a:schemeClr val="tx1"/>
                </a:solidFill>
                <a:ea typeface="ＭＳ 明朝" panose="02020609040205080304" pitchFamily="17" charset="-128"/>
              </a:rPr>
              <a:t>専業主婦を</a:t>
            </a:r>
            <a:r>
              <a:rPr kumimoji="0" lang="en-US" altLang="en-US" b="1" dirty="0" err="1">
                <a:solidFill>
                  <a:schemeClr val="tx1"/>
                </a:solidFill>
                <a:ea typeface="ＭＳ 明朝" panose="02020609040205080304" pitchFamily="17" charset="-128"/>
                <a:hlinkClick r:id="rId3"/>
              </a:rPr>
              <a:t>統計的に捉える</a:t>
            </a:r>
            <a:r>
              <a:rPr kumimoji="0" lang="en-US" altLang="en-US" b="1" dirty="0" err="1">
                <a:solidFill>
                  <a:schemeClr val="tx1"/>
                </a:solidFill>
                <a:ea typeface="ＭＳ 明朝" panose="02020609040205080304" pitchFamily="17" charset="-128"/>
              </a:rPr>
              <a:t>には</a:t>
            </a:r>
            <a:r>
              <a:rPr kumimoji="0" lang="en-US" altLang="en-US" b="1" dirty="0">
                <a:solidFill>
                  <a:schemeClr val="tx1"/>
                </a:solidFill>
                <a:ea typeface="ＭＳ 明朝" panose="02020609040205080304" pitchFamily="17" charset="-128"/>
              </a:rPr>
              <a:t>？</a:t>
            </a:r>
            <a:br>
              <a:rPr kumimoji="0" lang="en-US" altLang="en-US" b="1" dirty="0">
                <a:solidFill>
                  <a:schemeClr val="tx1"/>
                </a:solidFill>
                <a:ea typeface="ＭＳ 明朝" panose="02020609040205080304" pitchFamily="17" charset="-128"/>
              </a:rPr>
            </a:br>
            <a:r>
              <a:rPr kumimoji="0" lang="ja-JP" altLang="en-US" sz="4000" dirty="0">
                <a:solidFill>
                  <a:schemeClr val="accent2"/>
                </a:solidFill>
                <a:ea typeface="ＭＳ 明朝" panose="02020609040205080304" pitchFamily="17" charset="-128"/>
                <a:hlinkClick r:id="rId4"/>
              </a:rPr>
              <a:t>★世帯に占める割合としては</a:t>
            </a:r>
            <a:br>
              <a:rPr kumimoji="0" lang="en-US" altLang="en-US" sz="4000" dirty="0">
                <a:solidFill>
                  <a:schemeClr val="accent2"/>
                </a:solidFill>
                <a:ea typeface="ＭＳ 明朝" panose="02020609040205080304" pitchFamily="17" charset="-128"/>
              </a:rPr>
            </a:br>
            <a:br>
              <a:rPr kumimoji="0" lang="en-US" altLang="ja-JP" b="1" dirty="0">
                <a:solidFill>
                  <a:schemeClr val="tx1"/>
                </a:solidFill>
                <a:ea typeface="ＭＳ 明朝" panose="02020609040205080304" pitchFamily="17" charset="-128"/>
              </a:rPr>
            </a:br>
            <a:endParaRPr kumimoji="0"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85C1FC9-C310-38B0-C5E8-097B9F54F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303840" cy="432812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kumimoji="0" lang="ja-JP" altLang="en-US" sz="2600" dirty="0">
                <a:ea typeface="ＭＳ 明朝" panose="02020609040205080304" pitchFamily="17" charset="-128"/>
              </a:rPr>
              <a:t>専業主婦の減少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kumimoji="0" lang="ja-JP" altLang="en-US" sz="2600" dirty="0">
                <a:ea typeface="ＭＳ 明朝" panose="02020609040205080304" pitchFamily="17" charset="-128"/>
              </a:rPr>
              <a:t>「雇用者の共働き世帯</a:t>
            </a:r>
            <a:r>
              <a:rPr kumimoji="0" lang="en-US" altLang="ja-JP" sz="2600" dirty="0">
                <a:ea typeface="ＭＳ 明朝" panose="02020609040205080304" pitchFamily="17" charset="-128"/>
              </a:rPr>
              <a:t>11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」数と「男性雇用者と無業の妻から成る世帯（いわゆるサラリーマンの夫と専業主婦の世帯）</a:t>
            </a:r>
            <a:r>
              <a:rPr kumimoji="0" lang="en-US" altLang="ja-JP" sz="2600" dirty="0">
                <a:ea typeface="ＭＳ 明朝" panose="02020609040205080304" pitchFamily="17" charset="-128"/>
              </a:rPr>
              <a:t>12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」数の推移を見てみると、「雇用者の共働き世帯」は増加傾向にある一方、「男性雇用者と無業の妻から成る世帯」は減少傾向となっており、令和</a:t>
            </a:r>
            <a:r>
              <a:rPr kumimoji="0" lang="en-US" altLang="ja-JP" sz="2600" dirty="0">
                <a:ea typeface="ＭＳ 明朝" panose="02020609040205080304" pitchFamily="17" charset="-128"/>
              </a:rPr>
              <a:t>3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（</a:t>
            </a:r>
            <a:r>
              <a:rPr kumimoji="0" lang="en-US" altLang="ja-JP" sz="2600" dirty="0">
                <a:ea typeface="ＭＳ 明朝" panose="02020609040205080304" pitchFamily="17" charset="-128"/>
              </a:rPr>
              <a:t>2021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）年では、「雇用者の共働き世帯」は</a:t>
            </a:r>
            <a:r>
              <a:rPr kumimoji="0" lang="en-US" altLang="ja-JP" sz="2600" dirty="0">
                <a:ea typeface="ＭＳ 明朝" panose="02020609040205080304" pitchFamily="17" charset="-128"/>
              </a:rPr>
              <a:t>1,177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万世帯、「男性雇用者と無業の妻から成る世帯」は</a:t>
            </a:r>
            <a:r>
              <a:rPr kumimoji="0" lang="en-US" altLang="ja-JP" sz="2600" dirty="0">
                <a:ea typeface="ＭＳ 明朝" panose="02020609040205080304" pitchFamily="17" charset="-128"/>
              </a:rPr>
              <a:t>458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万世帯となり、</a:t>
            </a:r>
            <a:r>
              <a:rPr kumimoji="0" lang="ja-JP" altLang="en-US" sz="2600" dirty="0">
                <a:solidFill>
                  <a:srgbClr val="FF0000"/>
                </a:solidFill>
                <a:ea typeface="ＭＳ 明朝" panose="02020609040205080304" pitchFamily="17" charset="-128"/>
              </a:rPr>
              <a:t>夫婦のいる世帯全体</a:t>
            </a:r>
            <a:r>
              <a:rPr kumimoji="0" lang="en-US" altLang="ja-JP" sz="2600" dirty="0">
                <a:solidFill>
                  <a:srgbClr val="FF0000"/>
                </a:solidFill>
                <a:ea typeface="ＭＳ 明朝" panose="02020609040205080304" pitchFamily="17" charset="-128"/>
              </a:rPr>
              <a:t>13</a:t>
            </a:r>
            <a:r>
              <a:rPr kumimoji="0" lang="ja-JP" altLang="en-US" sz="2600" dirty="0">
                <a:solidFill>
                  <a:srgbClr val="FF0000"/>
                </a:solidFill>
                <a:ea typeface="ＭＳ 明朝" panose="02020609040205080304" pitchFamily="17" charset="-128"/>
              </a:rPr>
              <a:t>の</a:t>
            </a:r>
            <a:r>
              <a:rPr kumimoji="0" lang="en-US" altLang="ja-JP" sz="2600" dirty="0">
                <a:solidFill>
                  <a:srgbClr val="FF0000"/>
                </a:solidFill>
                <a:ea typeface="ＭＳ 明朝" panose="02020609040205080304" pitchFamily="17" charset="-128"/>
              </a:rPr>
              <a:t>23.1 </a:t>
            </a:r>
            <a:r>
              <a:rPr kumimoji="0" lang="ja-JP" altLang="en-US" sz="2600" dirty="0">
                <a:solidFill>
                  <a:srgbClr val="FF0000"/>
                </a:solidFill>
                <a:ea typeface="ＭＳ 明朝" panose="02020609040205080304" pitchFamily="17" charset="-128"/>
              </a:rPr>
              <a:t>％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 となっている（特－</a:t>
            </a:r>
            <a:r>
              <a:rPr kumimoji="0" lang="en-US" altLang="ja-JP" sz="2600" dirty="0">
                <a:ea typeface="ＭＳ 明朝" panose="02020609040205080304" pitchFamily="17" charset="-128"/>
              </a:rPr>
              <a:t>7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図）。</a:t>
            </a:r>
            <a:endParaRPr kumimoji="0" lang="en-US" altLang="ja-JP" sz="2600" dirty="0"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kumimoji="0" lang="zh-CN" altLang="en-US" sz="2600" dirty="0">
                <a:ea typeface="ＭＳ 明朝" panose="02020609040205080304" pitchFamily="17" charset="-128"/>
              </a:rPr>
              <a:t> 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＞内閣府「</a:t>
            </a:r>
            <a:r>
              <a:rPr kumimoji="0" lang="zh-CN" altLang="en-US" sz="2600" dirty="0">
                <a:ea typeface="ＭＳ 明朝" panose="02020609040205080304" pitchFamily="17" charset="-128"/>
              </a:rPr>
              <a:t>男女共同参画白書 令和</a:t>
            </a:r>
            <a:r>
              <a:rPr kumimoji="0" lang="en-US" altLang="zh-CN" sz="2600" dirty="0">
                <a:ea typeface="ＭＳ 明朝" panose="02020609040205080304" pitchFamily="17" charset="-128"/>
              </a:rPr>
              <a:t>4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（</a:t>
            </a:r>
            <a:r>
              <a:rPr kumimoji="0" lang="en-US" altLang="ja-JP" sz="2600" dirty="0">
                <a:ea typeface="ＭＳ 明朝" panose="02020609040205080304" pitchFamily="17" charset="-128"/>
              </a:rPr>
              <a:t>2022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）</a:t>
            </a:r>
            <a:r>
              <a:rPr kumimoji="0" lang="zh-CN" altLang="en-US" sz="2600" dirty="0">
                <a:ea typeface="ＭＳ 明朝" panose="02020609040205080304" pitchFamily="17" charset="-128"/>
              </a:rPr>
              <a:t>年版 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」</a:t>
            </a:r>
            <a:endParaRPr kumimoji="0" lang="en-US" altLang="ja-JP" sz="2600" dirty="0"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1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0EF4B24F-C021-F39E-4437-6A5345072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225424"/>
            <a:ext cx="8001000" cy="1216025"/>
          </a:xfrm>
        </p:spPr>
        <p:txBody>
          <a:bodyPr anchor="t" anchorCtr="0"/>
          <a:lstStyle/>
          <a:p>
            <a:pPr algn="just"/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専業主婦は少数派？ </a:t>
            </a:r>
            <a: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2021</a:t>
            </a: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b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＊</a:t>
            </a:r>
            <a: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64</a:t>
            </a: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歳以下</a:t>
            </a:r>
            <a:endParaRPr kumimoji="0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E98DFB-58E6-DFBF-4EB5-154F57597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556792"/>
            <a:ext cx="6016656" cy="43955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F639D8-0369-1B9B-ED9D-8F6F7EEAFAE6}"/>
              </a:ext>
            </a:extLst>
          </p:cNvPr>
          <p:cNvSpPr txBox="1"/>
          <p:nvPr/>
        </p:nvSpPr>
        <p:spPr>
          <a:xfrm>
            <a:off x="6594010" y="2204864"/>
            <a:ext cx="2448272" cy="263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＊</a:t>
            </a:r>
            <a:r>
              <a:rPr lang="en-US" altLang="ja-JP" sz="1600" dirty="0"/>
              <a:t>1985</a:t>
            </a:r>
            <a:r>
              <a:rPr lang="ja-JP" altLang="en-US" sz="1600" dirty="0"/>
              <a:t>年頃までは、</a:t>
            </a:r>
            <a:r>
              <a:rPr lang="en-US" altLang="ja-JP" sz="1600" dirty="0"/>
              <a:t>64</a:t>
            </a:r>
            <a:r>
              <a:rPr lang="ja-JP" altLang="en-US" sz="1600" dirty="0"/>
              <a:t>歳以下では夫就業・妻専業主婦の方（５７％）が夫婦とも稼ぎよりも多かったが、</a:t>
            </a:r>
            <a:r>
              <a:rPr lang="en-US" altLang="ja-JP" sz="1600" dirty="0"/>
              <a:t>1990</a:t>
            </a:r>
            <a:r>
              <a:rPr lang="ja-JP" altLang="en-US" sz="1600" dirty="0"/>
              <a:t>年代末では逆転して、</a:t>
            </a:r>
            <a:r>
              <a:rPr lang="en-US" altLang="ja-JP" sz="1600" dirty="0"/>
              <a:t>2021</a:t>
            </a:r>
            <a:r>
              <a:rPr lang="ja-JP" altLang="en-US" sz="1600" dirty="0"/>
              <a:t>年では専業主婦世帯</a:t>
            </a:r>
            <a:r>
              <a:rPr lang="en-US" altLang="ja-JP" sz="1600" dirty="0"/>
              <a:t>458</a:t>
            </a:r>
            <a:r>
              <a:rPr lang="ja-JP" altLang="en-US" sz="1600" dirty="0"/>
              <a:t>万世帯（２８％）、夫婦とも稼ぎは１１７７万世帯（７２％）。でも、まだ３割近い。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223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D5F7A7C-8BC9-0DE2-EDC8-819332290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>
                <a:ea typeface="ＭＳ 明朝" panose="02020609040205080304" pitchFamily="17" charset="-128"/>
              </a:rPr>
              <a:t>女子労働力率</a:t>
            </a:r>
            <a:endParaRPr kumimoji="0" lang="ja-JP" altLang="en-US" sz="3500">
              <a:ea typeface="ＭＳ 明朝" panose="02020609040205080304" pitchFamily="17" charset="-128"/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CE5FF5E-5D7A-4454-F3F3-1EAC73347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38862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kumimoji="0" lang="ja-JP" altLang="en-US">
                <a:ea typeface="ＭＳ 明朝" panose="02020609040205080304" pitchFamily="17" charset="-128"/>
              </a:rPr>
              <a:t>＝</a:t>
            </a:r>
            <a:r>
              <a:rPr kumimoji="0" lang="en-US" altLang="en-US">
                <a:ea typeface="ＭＳ 明朝" panose="02020609040205080304" pitchFamily="17" charset="-128"/>
              </a:rPr>
              <a:t>女子の労働力人口</a:t>
            </a:r>
            <a:r>
              <a:rPr kumimoji="0" lang="en-US" altLang="ja-JP">
                <a:ea typeface="ＭＳ 明朝" panose="02020609040205080304" pitchFamily="17" charset="-128"/>
              </a:rPr>
              <a:t>÷</a:t>
            </a:r>
            <a:r>
              <a:rPr kumimoji="0" lang="en-US" altLang="en-US">
                <a:ea typeface="ＭＳ 明朝" panose="02020609040205080304" pitchFamily="17" charset="-128"/>
              </a:rPr>
              <a:t>女子人口</a:t>
            </a:r>
            <a:endParaRPr kumimoji="0" lang="en-US" altLang="ja-JP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>
                <a:ea typeface="ＭＳ 明朝" panose="02020609040205080304" pitchFamily="17" charset="-128"/>
              </a:rPr>
              <a:t>労働力人口＝就業人口＋完全失業者</a:t>
            </a:r>
            <a:endParaRPr kumimoji="0" lang="en-US" altLang="ja-JP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>
                <a:ea typeface="ＭＳ 明朝" panose="02020609040205080304" pitchFamily="17" charset="-128"/>
              </a:rPr>
              <a:t>＊就業人口の中にも、主に仕事、家事のほか仕事、通学のほか仕事、休業者というカテゴリーがある点に注意。</a:t>
            </a:r>
            <a:endParaRPr kumimoji="0" lang="en-US" altLang="ja-JP" sz="2800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>
                <a:ea typeface="ＭＳ 明朝" panose="02020609040205080304" pitchFamily="17" charset="-128"/>
              </a:rPr>
              <a:t>休業者は病気などで休職中の者。</a:t>
            </a:r>
            <a:endParaRPr kumimoji="0" lang="en-US" altLang="ja-JP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>
                <a:ea typeface="ＭＳ 明朝" panose="02020609040205080304" pitchFamily="17" charset="-128"/>
              </a:rPr>
              <a:t>家事のほか仕事の中にはパートの主婦などが含まれる。</a:t>
            </a:r>
            <a:endParaRPr kumimoji="0" lang="en-US" altLang="ja-JP">
              <a:ea typeface="ＭＳ 明朝" panose="02020609040205080304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14DB67-993F-F3AC-2DAE-BF1EF7FB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 sz="4000">
                <a:solidFill>
                  <a:srgbClr val="000000"/>
                </a:solidFill>
                <a:ea typeface="ＭＳ 明朝" panose="02020609040205080304" pitchFamily="17" charset="-128"/>
              </a:rPr>
              <a:t>女子年齢別労働力率の変化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kumimoji="0" lang="en-US" altLang="ja-JP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478C84A-8A7B-CEDC-3E79-1385F337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7" y="836712"/>
            <a:ext cx="8318005" cy="54363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279E577-DC97-E562-146A-4CC08E6C1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日本の女子年齢別労働力率の特徴</a:t>
            </a:r>
            <a:endParaRPr kumimoji="0" lang="en-US" altLang="ja-JP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4216B92-940B-081E-845C-C1197AAD3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0" lang="ja-JP" altLang="en-US" sz="2600">
                <a:solidFill>
                  <a:schemeClr val="accent2"/>
                </a:solidFill>
                <a:ea typeface="ＭＳ 明朝" panose="02020609040205080304" pitchFamily="17" charset="-128"/>
              </a:rPr>
              <a:t>Ｍ字型雇用曲線</a:t>
            </a:r>
            <a:r>
              <a:rPr kumimoji="0" lang="ja-JP" altLang="en-US" sz="2200">
                <a:ea typeface="ＭＳ 明朝" panose="02020609040205080304" pitchFamily="17" charset="-128"/>
              </a:rPr>
              <a:t>（</a:t>
            </a:r>
            <a:r>
              <a:rPr kumimoji="0" lang="ja-JP" altLang="en-US" sz="2200">
                <a:solidFill>
                  <a:srgbClr val="000000"/>
                </a:solidFill>
                <a:ea typeface="ＭＳ 明朝" panose="02020609040205080304" pitchFamily="17" charset="-128"/>
              </a:rPr>
              <a:t>えむじがた・こようきょくせん）</a:t>
            </a:r>
            <a:endParaRPr kumimoji="0" lang="en-US" altLang="ja-JP" sz="2200">
              <a:solidFill>
                <a:srgbClr val="000000"/>
              </a:solidFill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ea typeface="ＭＳ 明朝" panose="02020609040205080304" pitchFamily="17" charset="-128"/>
              </a:rPr>
              <a:t>未婚時就業</a:t>
            </a:r>
            <a:r>
              <a:rPr kumimoji="0" lang="en-US" altLang="ja-JP" sz="2600">
                <a:ea typeface="ＭＳ 明朝" panose="02020609040205080304" pitchFamily="17" charset="-128"/>
              </a:rPr>
              <a:t>→</a:t>
            </a:r>
            <a:r>
              <a:rPr kumimoji="0" lang="en-US" altLang="en-US" sz="2600">
                <a:ea typeface="ＭＳ 明朝" panose="02020609040205080304" pitchFamily="17" charset="-128"/>
              </a:rPr>
              <a:t>結婚退職・出産退職</a:t>
            </a:r>
            <a:r>
              <a:rPr kumimoji="0" lang="en-US" altLang="ja-JP" sz="2600">
                <a:ea typeface="ＭＳ 明朝" panose="02020609040205080304" pitchFamily="17" charset="-128"/>
              </a:rPr>
              <a:t>→</a:t>
            </a:r>
            <a:r>
              <a:rPr kumimoji="0" lang="en-US" altLang="en-US" sz="2600">
                <a:ea typeface="ＭＳ 明朝" panose="02020609040205080304" pitchFamily="17" charset="-128"/>
              </a:rPr>
              <a:t>子育て終了復帰？</a:t>
            </a:r>
            <a:r>
              <a:rPr kumimoji="0" lang="ja-JP" altLang="en-US" sz="2600">
                <a:ea typeface="ＭＳ 明朝" panose="02020609040205080304" pitchFamily="17" charset="-128"/>
              </a:rPr>
              <a:t>（ただしパートが主）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kumimoji="0" lang="ja-JP" altLang="en-US" sz="2600">
                <a:ea typeface="ＭＳ 明朝" panose="02020609040205080304" pitchFamily="17" charset="-128"/>
              </a:rPr>
              <a:t>　</a:t>
            </a:r>
            <a:r>
              <a:rPr kumimoji="0" lang="en-US" altLang="ja-JP" sz="2600">
                <a:ea typeface="ＭＳ 明朝" panose="02020609040205080304" pitchFamily="17" charset="-128"/>
              </a:rPr>
              <a:t>→</a:t>
            </a:r>
            <a:r>
              <a:rPr kumimoji="0" lang="ja-JP" altLang="en-US" sz="2600">
                <a:ea typeface="ＭＳ 明朝" panose="02020609040205080304" pitchFamily="17" charset="-128"/>
              </a:rPr>
              <a:t>引退（年金生活）でカーブが</a:t>
            </a:r>
            <a:r>
              <a:rPr kumimoji="0" lang="en-US" altLang="ja-JP" sz="2600">
                <a:ea typeface="ＭＳ 明朝" panose="02020609040205080304" pitchFamily="17" charset="-128"/>
              </a:rPr>
              <a:t>M</a:t>
            </a:r>
            <a:r>
              <a:rPr kumimoji="0" lang="ja-JP" altLang="en-US" sz="2600">
                <a:ea typeface="ＭＳ 明朝" panose="02020609040205080304" pitchFamily="17" charset="-128"/>
              </a:rPr>
              <a:t>になる。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/>
            <a:r>
              <a:rPr kumimoji="0" lang="ja-JP" altLang="en-US" sz="2600">
                <a:latin typeface="ＭＳ 明朝" panose="02020609040205080304" pitchFamily="17" charset="-128"/>
                <a:ea typeface="ＭＳ 明朝" panose="02020609040205080304" pitchFamily="17" charset="-128"/>
              </a:rPr>
              <a:t>男性の</a:t>
            </a:r>
            <a:r>
              <a:rPr kumimoji="0" lang="ja-JP" altLang="en-US" sz="2600">
                <a:solidFill>
                  <a:srgbClr val="000000"/>
                </a:solidFill>
                <a:ea typeface="ＭＳ 明朝" panose="02020609040205080304" pitchFamily="17" charset="-128"/>
              </a:rPr>
              <a:t>雇用曲線や、近年の先進国の女子雇用曲線は</a:t>
            </a:r>
            <a:r>
              <a:rPr kumimoji="0" lang="ja-JP" altLang="en-US" sz="2600">
                <a:solidFill>
                  <a:schemeClr val="accent2"/>
                </a:solidFill>
                <a:ea typeface="ＭＳ 明朝" panose="02020609040205080304" pitchFamily="17" charset="-128"/>
              </a:rPr>
              <a:t>逆</a:t>
            </a:r>
            <a:r>
              <a:rPr kumimoji="0" lang="en-US" altLang="ja-JP" sz="2600">
                <a:solidFill>
                  <a:schemeClr val="accent2"/>
                </a:solidFill>
                <a:ea typeface="ＭＳ 明朝" panose="02020609040205080304" pitchFamily="17" charset="-128"/>
              </a:rPr>
              <a:t>U</a:t>
            </a:r>
            <a:r>
              <a:rPr kumimoji="0" lang="ja-JP" altLang="en-US" sz="2600">
                <a:solidFill>
                  <a:schemeClr val="accent2"/>
                </a:solidFill>
                <a:ea typeface="ＭＳ 明朝" panose="02020609040205080304" pitchFamily="17" charset="-128"/>
              </a:rPr>
              <a:t>字型</a:t>
            </a:r>
            <a:r>
              <a:rPr kumimoji="0" lang="ja-JP" altLang="en-US" sz="2600">
                <a:solidFill>
                  <a:srgbClr val="000000"/>
                </a:solidFill>
                <a:ea typeface="ＭＳ 明朝" panose="02020609040205080304" pitchFamily="17" charset="-128"/>
              </a:rPr>
              <a:t>を描く</a:t>
            </a:r>
            <a:endParaRPr kumimoji="0" lang="en-US" altLang="ja-JP" sz="2600">
              <a:solidFill>
                <a:srgbClr val="000000"/>
              </a:solidFill>
              <a:ea typeface="ＭＳ 明朝" panose="02020609040205080304" pitchFamily="17" charset="-128"/>
            </a:endParaRPr>
          </a:p>
          <a:p>
            <a:pPr algn="just"/>
            <a:r>
              <a:rPr kumimoji="0" lang="en-US" altLang="ja-JP" sz="2600">
                <a:solidFill>
                  <a:srgbClr val="000000"/>
                </a:solidFill>
                <a:ea typeface="ＭＳ 明朝" panose="02020609040205080304" pitchFamily="17" charset="-128"/>
              </a:rPr>
              <a:t>OECD</a:t>
            </a:r>
            <a:r>
              <a:rPr kumimoji="0" lang="ja-JP" altLang="en-US" sz="2600">
                <a:solidFill>
                  <a:srgbClr val="000000"/>
                </a:solidFill>
                <a:ea typeface="ＭＳ 明朝" panose="02020609040205080304" pitchFamily="17" charset="-128"/>
              </a:rPr>
              <a:t>加盟国で</a:t>
            </a:r>
            <a:r>
              <a:rPr kumimoji="0" lang="ja-JP" altLang="en-US" sz="2600">
                <a:solidFill>
                  <a:schemeClr val="accent2"/>
                </a:solidFill>
                <a:ea typeface="ＭＳ 明朝" panose="02020609040205080304" pitchFamily="17" charset="-128"/>
              </a:rPr>
              <a:t>Ｍ字型</a:t>
            </a:r>
            <a:r>
              <a:rPr kumimoji="0" lang="ja-JP" altLang="en-US" sz="2600">
                <a:solidFill>
                  <a:srgbClr val="000000"/>
                </a:solidFill>
                <a:ea typeface="ＭＳ 明朝" panose="02020609040205080304" pitchFamily="17" charset="-128"/>
              </a:rPr>
              <a:t>は日本と韓国のみ</a:t>
            </a:r>
            <a:endParaRPr kumimoji="0" lang="en-US" altLang="ja-JP" sz="28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/>
            <a:r>
              <a:rPr kumimoji="0" lang="ja-JP" altLang="en-US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日本も近年は</a:t>
            </a:r>
            <a:r>
              <a:rPr kumimoji="0" lang="ja-JP" altLang="en-US" sz="2600">
                <a:ea typeface="ＭＳ 明朝" panose="02020609040205080304" pitchFamily="17" charset="-128"/>
              </a:rPr>
              <a:t>逆</a:t>
            </a:r>
            <a:r>
              <a:rPr kumimoji="0" lang="en-US" altLang="ja-JP" sz="2600">
                <a:ea typeface="ＭＳ 明朝" panose="02020609040205080304" pitchFamily="17" charset="-128"/>
              </a:rPr>
              <a:t>U</a:t>
            </a:r>
            <a:r>
              <a:rPr kumimoji="0" lang="ja-JP" altLang="en-US" sz="2600">
                <a:ea typeface="ＭＳ 明朝" panose="02020609040205080304" pitchFamily="17" charset="-128"/>
              </a:rPr>
              <a:t>字型に近づいているが晩婚・晩産化の影響と言われている。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EFECABD-537D-3B02-C2B2-4F23A5D69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女子年齢別労働力率の国際比較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3350072A-DB74-D8C3-24F1-1371274C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728186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:a16="http://schemas.microsoft.com/office/drawing/2014/main" id="{B998F97C-367C-0611-6268-7B1EDB20B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94388"/>
            <a:ext cx="772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0" lang="ja-JP" altLang="en-US" sz="1800">
                <a:solidFill>
                  <a:schemeClr val="tx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出典：（独立行政法人）労働政策研究・研修機構</a:t>
            </a:r>
            <a:endParaRPr kumimoji="0" lang="en-US" altLang="ja-JP" sz="1800">
              <a:solidFill>
                <a:schemeClr val="tx2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1800">
                <a:latin typeface="ＭＳ 明朝" panose="02020609040205080304" pitchFamily="17" charset="-128"/>
                <a:ea typeface="ＭＳ 明朝" panose="02020609040205080304" pitchFamily="17" charset="-128"/>
              </a:rPr>
              <a:t>http://www.jil.go.jp/kokunai/statistics/databook/documents/2-5.pdf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0CE6EED-EC56-F76C-663C-D34875036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 sz="4000">
                <a:solidFill>
                  <a:srgbClr val="000000"/>
                </a:solidFill>
                <a:ea typeface="ＭＳ 明朝" panose="02020609040205080304" pitchFamily="17" charset="-128"/>
              </a:rPr>
              <a:t>日本の専業主婦率の特徴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86F9B5A-9890-6907-B184-D666FD3E1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>
                <a:ea typeface="ＭＳ 明朝" panose="02020609040205080304" pitchFamily="17" charset="-128"/>
              </a:rPr>
              <a:t>こちらも「Ｍ字型専業主婦曲線」を描</a:t>
            </a:r>
            <a:r>
              <a:rPr kumimoji="0" lang="ja-JP" altLang="en-US">
                <a:ea typeface="ＭＳ 明朝" panose="02020609040205080304" pitchFamily="17" charset="-128"/>
              </a:rPr>
              <a:t>く。</a:t>
            </a:r>
            <a:endParaRPr kumimoji="0" lang="en-US" altLang="ja-JP">
              <a:ea typeface="ＭＳ 明朝" panose="02020609040205080304" pitchFamily="17" charset="-128"/>
            </a:endParaRPr>
          </a:p>
          <a:p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最初の</a:t>
            </a:r>
            <a:r>
              <a:rPr kumimoji="0" lang="en-US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ピークが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30-34</a:t>
            </a:r>
            <a:r>
              <a:rPr kumimoji="0" lang="en-US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歳ぐらいで、ボトムが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44-49</a:t>
            </a:r>
            <a:r>
              <a:rPr kumimoji="0" lang="en-US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歳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、後のピークが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60-64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歳</a:t>
            </a:r>
            <a:endParaRPr kumimoji="0" lang="en-US" altLang="ja-JP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0" lang="ja-JP" altLang="en-US">
                <a:ea typeface="ＭＳ 明朝" panose="02020609040205080304" pitchFamily="17" charset="-128"/>
              </a:rPr>
              <a:t>近年は全体的にカーブが下方に移動</a:t>
            </a:r>
            <a:endParaRPr kumimoji="0" lang="en-US" altLang="ja-JP">
              <a:ea typeface="ＭＳ 明朝" panose="02020609040205080304" pitchFamily="17" charset="-128"/>
            </a:endParaRPr>
          </a:p>
          <a:p>
            <a:r>
              <a:rPr kumimoji="0" lang="en-US" altLang="en-US">
                <a:ea typeface="ＭＳ 明朝" panose="02020609040205080304" pitchFamily="17" charset="-128"/>
              </a:rPr>
              <a:t>専業主婦率は経済的な豊かさと連動しているのではないか？</a:t>
            </a:r>
            <a:r>
              <a:rPr kumimoji="0" lang="ja-JP" altLang="en-US">
                <a:ea typeface="ＭＳ 明朝" panose="02020609040205080304" pitchFamily="17" charset="-128"/>
              </a:rPr>
              <a:t>（原）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B8A2521-B0EF-1305-F240-6572B4E8A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en-US" altLang="en-US">
                <a:solidFill>
                  <a:schemeClr val="tx1"/>
                </a:solidFill>
                <a:ea typeface="ＭＳ 明朝" panose="02020609040205080304" pitchFamily="17" charset="-128"/>
              </a:rPr>
              <a:t>落合恵美子「家族</a:t>
            </a:r>
            <a:r>
              <a:rPr kumimoji="0" lang="ja-JP" altLang="en-US">
                <a:solidFill>
                  <a:schemeClr val="tx1"/>
                </a:solidFill>
                <a:ea typeface="ＭＳ 明朝" panose="02020609040205080304" pitchFamily="17" charset="-128"/>
              </a:rPr>
              <a:t>の戦後体制」説</a:t>
            </a:r>
            <a:endParaRPr kumimoji="0" lang="en-US" altLang="ja-JP">
              <a:solidFill>
                <a:schemeClr val="tx1"/>
              </a:solidFill>
              <a:ea typeface="ＭＳ 明朝" panose="02020609040205080304" pitchFamily="17" charset="-128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3B9AA07-73CB-0BE9-1CBF-1EA329397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967662" cy="4343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よく見ると</a:t>
            </a:r>
            <a:r>
              <a:rPr kumimoji="0" lang="en-US" altLang="ja-JP" sz="2600">
                <a:ea typeface="ＭＳ 明朝" panose="02020609040205080304" pitchFamily="17" charset="-128"/>
              </a:rPr>
              <a:t>M</a:t>
            </a:r>
            <a:r>
              <a:rPr kumimoji="0" lang="ja-JP" altLang="en-US" sz="2600">
                <a:ea typeface="ＭＳ 明朝" panose="02020609040205080304" pitchFamily="17" charset="-128"/>
              </a:rPr>
              <a:t>の谷が最も深いのは</a:t>
            </a:r>
            <a:r>
              <a:rPr kumimoji="0" lang="en-US" altLang="ja-JP" sz="2600">
                <a:ea typeface="ＭＳ 明朝" panose="02020609040205080304" pitchFamily="17" charset="-128"/>
              </a:rPr>
              <a:t>1970</a:t>
            </a:r>
            <a:r>
              <a:rPr kumimoji="0" lang="ja-JP" altLang="en-US" sz="2600">
                <a:ea typeface="ＭＳ 明朝" panose="02020609040205080304" pitchFamily="17" charset="-128"/>
              </a:rPr>
              <a:t>年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出生コーホート別に分解して作図して直すとＭ字の底が深い世代＝</a:t>
            </a:r>
            <a:r>
              <a:rPr kumimoji="0" lang="en-US" altLang="ja-JP" sz="2600">
                <a:latin typeface="ＭＳ 明朝" panose="02020609040205080304" pitchFamily="17" charset="-128"/>
                <a:ea typeface="ＭＳ 明朝" panose="02020609040205080304" pitchFamily="17" charset="-128"/>
              </a:rPr>
              <a:t>1946</a:t>
            </a:r>
            <a:r>
              <a:rPr kumimoji="0" lang="en-US" altLang="en-US" sz="2600">
                <a:ea typeface="ＭＳ 明朝" panose="02020609040205080304" pitchFamily="17" charset="-128"/>
              </a:rPr>
              <a:t>年</a:t>
            </a:r>
            <a:r>
              <a:rPr kumimoji="0" lang="en-US" altLang="ja-JP" sz="2600">
                <a:ea typeface="ＭＳ 明朝" panose="02020609040205080304" pitchFamily="17" charset="-128"/>
              </a:rPr>
              <a:t>−</a:t>
            </a:r>
            <a:r>
              <a:rPr kumimoji="0" lang="en-US" altLang="ja-JP" sz="2600">
                <a:latin typeface="ＭＳ 明朝" panose="02020609040205080304" pitchFamily="17" charset="-128"/>
                <a:ea typeface="ＭＳ 明朝" panose="02020609040205080304" pitchFamily="17" charset="-128"/>
              </a:rPr>
              <a:t>1950</a:t>
            </a:r>
            <a:r>
              <a:rPr kumimoji="0" lang="en-US" altLang="en-US" sz="2600">
                <a:ea typeface="ＭＳ 明朝" panose="02020609040205080304" pitchFamily="17" charset="-128"/>
              </a:rPr>
              <a:t>年生まれ</a:t>
            </a:r>
            <a:r>
              <a:rPr kumimoji="0" lang="ja-JP" altLang="en-US" sz="2600">
                <a:ea typeface="ＭＳ 明朝" panose="02020609040205080304" pitchFamily="17" charset="-128"/>
              </a:rPr>
              <a:t>の</a:t>
            </a:r>
            <a:r>
              <a:rPr kumimoji="0" lang="en-US" altLang="en-US" sz="2600">
                <a:ea typeface="ＭＳ 明朝" panose="02020609040205080304" pitchFamily="17" charset="-128"/>
              </a:rPr>
              <a:t>「団塊の世代」だけで戦前の世代ではＭ字の底が浅い</a:t>
            </a:r>
            <a:r>
              <a:rPr kumimoji="0" lang="ja-JP" altLang="en-US" sz="2600">
                <a:ea typeface="ＭＳ 明朝" panose="02020609040205080304" pitchFamily="17" charset="-128"/>
              </a:rPr>
              <a:t>。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つまり戦後に起きた</a:t>
            </a:r>
            <a:r>
              <a:rPr kumimoji="0" lang="ja-JP" altLang="en-US" sz="2600">
                <a:ea typeface="ＭＳ 明朝" panose="02020609040205080304" pitchFamily="17" charset="-128"/>
              </a:rPr>
              <a:t>一時的</a:t>
            </a:r>
            <a:r>
              <a:rPr kumimoji="0" lang="en-US" altLang="en-US" sz="2600">
                <a:ea typeface="ＭＳ 明朝" panose="02020609040205080304" pitchFamily="17" charset="-128"/>
              </a:rPr>
              <a:t>現象。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「戦後、女性は社会進出した」のではなく、「戦後、主婦化した」</a:t>
            </a:r>
            <a:endParaRPr kumimoji="0" lang="en-US" altLang="ja-JP" sz="26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背景：高度成長期</a:t>
            </a:r>
            <a:r>
              <a:rPr kumimoji="0" lang="en-US" altLang="ja-JP" sz="2600">
                <a:ea typeface="ＭＳ 明朝" panose="02020609040205080304" pitchFamily="17" charset="-128"/>
              </a:rPr>
              <a:t>→</a:t>
            </a:r>
            <a:r>
              <a:rPr kumimoji="0" lang="en-US" altLang="en-US" sz="2600">
                <a:ea typeface="ＭＳ 明朝" panose="02020609040205080304" pitchFamily="17" charset="-128"/>
              </a:rPr>
              <a:t>産業構造の変換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農業・自営業を中心とした社会からサラリーマン中心の社会へ</a:t>
            </a:r>
            <a:endParaRPr kumimoji="0" lang="ja-JP" altLang="en-US" sz="2600"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76F994A-69A4-0480-B11B-3A4EE5E66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en-US" altLang="ja-JP" sz="4000">
                <a:ea typeface="ＭＳ Ｐゴシック" panose="020B0600070205080204" pitchFamily="50" charset="-128"/>
              </a:rPr>
              <a:t>M</a:t>
            </a:r>
            <a:r>
              <a:rPr kumimoji="0" lang="ja-JP" altLang="en-US" sz="4000">
                <a:ea typeface="ＭＳ Ｐゴシック" panose="020B0600070205080204" pitchFamily="50" charset="-128"/>
              </a:rPr>
              <a:t>字型カーブを未婚と有配偶に分解してみる</a:t>
            </a:r>
            <a:r>
              <a:rPr kumimoji="0" lang="en-US" altLang="ja-JP" sz="4000">
                <a:ea typeface="ＭＳ Ｐゴシック" panose="020B0600070205080204" pitchFamily="50" charset="-128"/>
              </a:rPr>
              <a:t>→</a:t>
            </a:r>
            <a:r>
              <a:rPr kumimoji="0" lang="ja-JP" altLang="en-US" sz="3600">
                <a:ea typeface="ＭＳ Ｐゴシック" panose="020B0600070205080204" pitchFamily="50" charset="-128"/>
              </a:rPr>
              <a:t>未婚化しているだけかも？</a:t>
            </a:r>
            <a:endParaRPr kumimoji="0" lang="ja-JP" altLang="en-US" sz="40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37891" name="テキスト ボックス 5">
            <a:extLst>
              <a:ext uri="{FF2B5EF4-FFF2-40B4-BE49-F238E27FC236}">
                <a16:creationId xmlns:a16="http://schemas.microsoft.com/office/drawing/2014/main" id="{613A7FF8-9245-B1E6-09D7-0CC4E13D1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905000"/>
            <a:ext cx="1676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>
                <a:solidFill>
                  <a:srgbClr val="FF0000"/>
                </a:solidFill>
                <a:ea typeface="ＭＳ 明朝" panose="02020609040205080304" pitchFamily="17" charset="-128"/>
              </a:rPr>
              <a:t>女性のライフコース：未婚就業</a:t>
            </a:r>
            <a:r>
              <a:rPr lang="en-US" altLang="ja-JP" sz="1800">
                <a:solidFill>
                  <a:srgbClr val="FF0000"/>
                </a:solidFill>
                <a:ea typeface="ＭＳ 明朝" panose="02020609040205080304" pitchFamily="17" charset="-128"/>
              </a:rPr>
              <a:t>→</a:t>
            </a:r>
            <a:r>
              <a:rPr lang="ja-JP" altLang="en-US" sz="1800">
                <a:solidFill>
                  <a:srgbClr val="FF0000"/>
                </a:solidFill>
                <a:ea typeface="ＭＳ 明朝" panose="02020609040205080304" pitchFamily="17" charset="-128"/>
              </a:rPr>
              <a:t>結婚で有配偶就業で</a:t>
            </a:r>
            <a:endParaRPr lang="en-US" altLang="ja-JP" sz="1800">
              <a:solidFill>
                <a:srgbClr val="FF0000"/>
              </a:solidFill>
              <a:ea typeface="ＭＳ 明朝" panose="02020609040205080304" pitchFamily="17" charset="-128"/>
            </a:endParaRPr>
          </a:p>
          <a:p>
            <a:r>
              <a:rPr lang="ja-JP" altLang="en-US" sz="1800">
                <a:solidFill>
                  <a:srgbClr val="FF0000"/>
                </a:solidFill>
                <a:ea typeface="ＭＳ 明朝" panose="02020609040205080304" pitchFamily="17" charset="-128"/>
              </a:rPr>
              <a:t>であるとすると、</a:t>
            </a:r>
            <a:endParaRPr lang="en-US" altLang="ja-JP" sz="1800">
              <a:solidFill>
                <a:srgbClr val="FF0000"/>
              </a:solidFill>
              <a:ea typeface="ＭＳ 明朝" panose="02020609040205080304" pitchFamily="17" charset="-128"/>
            </a:endParaRPr>
          </a:p>
          <a:p>
            <a:r>
              <a:rPr lang="ja-JP" altLang="en-US" sz="1800">
                <a:solidFill>
                  <a:srgbClr val="FF0000"/>
                </a:solidFill>
                <a:ea typeface="ＭＳ 明朝" panose="02020609040205080304" pitchFamily="17" charset="-128"/>
              </a:rPr>
              <a:t>結婚タイミングが後ろにズレて来ているだけなのかも知れない。</a:t>
            </a:r>
            <a:endParaRPr lang="en-US" altLang="ja-JP" sz="1800">
              <a:solidFill>
                <a:srgbClr val="FF0000"/>
              </a:solidFill>
              <a:ea typeface="ＭＳ 明朝" panose="02020609040205080304" pitchFamily="17" charset="-128"/>
            </a:endParaRPr>
          </a:p>
          <a:p>
            <a:endParaRPr lang="en-US" altLang="ja-JP" sz="1800">
              <a:solidFill>
                <a:srgbClr val="FF0000"/>
              </a:solidFill>
              <a:ea typeface="ＭＳ 明朝" panose="02020609040205080304" pitchFamily="17" charset="-128"/>
            </a:endParaRPr>
          </a:p>
          <a:p>
            <a:r>
              <a:rPr lang="en-US" altLang="ja-JP" sz="1800">
                <a:solidFill>
                  <a:srgbClr val="FF0000"/>
                </a:solidFill>
                <a:ea typeface="ＭＳ 明朝" panose="02020609040205080304" pitchFamily="17" charset="-128"/>
              </a:rPr>
              <a:t>M</a:t>
            </a:r>
            <a:r>
              <a:rPr lang="ja-JP" altLang="en-US" sz="1800">
                <a:solidFill>
                  <a:srgbClr val="FF0000"/>
                </a:solidFill>
                <a:ea typeface="ＭＳ 明朝" panose="02020609040205080304" pitchFamily="17" charset="-128"/>
              </a:rPr>
              <a:t>字型に見えるだけ？</a:t>
            </a:r>
          </a:p>
        </p:txBody>
      </p:sp>
      <p:pic>
        <p:nvPicPr>
          <p:cNvPr id="37892" name="図 4">
            <a:extLst>
              <a:ext uri="{FF2B5EF4-FFF2-40B4-BE49-F238E27FC236}">
                <a16:creationId xmlns:a16="http://schemas.microsoft.com/office/drawing/2014/main" id="{2A5AB795-702B-BE06-BDBC-D197CEDC6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6311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43B20552-F16F-2B77-416F-49A06BC7E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 dirty="0">
                <a:solidFill>
                  <a:schemeClr val="tx1"/>
                </a:solidFill>
                <a:ea typeface="ＭＳ 明朝" panose="02020609040205080304" pitchFamily="17" charset="-128"/>
              </a:rPr>
              <a:t>日本の近代家族（戦後家族）</a:t>
            </a:r>
            <a:endParaRPr kumimoji="0"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19AF6FB3-2F7C-5B84-C8A5-42FBBF4E4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43863" cy="25146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kumimoji="0" lang="en-US" altLang="en-US" sz="22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直系家族制</a:t>
            </a:r>
            <a:r>
              <a:rPr kumimoji="0"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(stem family system)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kumimoji="0"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三世代同居から核家族化</a:t>
            </a:r>
            <a:endParaRPr kumimoji="0"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kumimoji="0" lang="ja-JP" altLang="en-US" sz="2200" dirty="0">
                <a:solidFill>
                  <a:schemeClr val="accent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</a:t>
            </a:r>
            <a:endParaRPr kumimoji="0"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kumimoji="0"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子ども２子</a:t>
            </a:r>
            <a:endParaRPr kumimoji="0"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kumimoji="0" lang="en-US" altLang="en-US" sz="2000" b="1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完全家族ともいう</a:t>
            </a:r>
            <a:endParaRPr kumimoji="0"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kumimoji="0"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0" lang="ja-JP" altLang="en-US" sz="2200" dirty="0">
                <a:solidFill>
                  <a:schemeClr val="hlin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＊ちびまる子の世界</a:t>
            </a:r>
            <a:endParaRPr kumimoji="0" lang="ja-JP" altLang="en-US" sz="2200" dirty="0">
              <a:solidFill>
                <a:schemeClr val="accent2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48484" name="Picture 4" descr="chibimaruko">
            <a:extLst>
              <a:ext uri="{FF2B5EF4-FFF2-40B4-BE49-F238E27FC236}">
                <a16:creationId xmlns:a16="http://schemas.microsoft.com/office/drawing/2014/main" id="{D15BBB56-A1EB-C796-93B2-9B73E0FA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581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3">
            <a:extLst>
              <a:ext uri="{FF2B5EF4-FFF2-40B4-BE49-F238E27FC236}">
                <a16:creationId xmlns:a16="http://schemas.microsoft.com/office/drawing/2014/main" id="{A669D309-FBFB-468F-C782-3EEAD356B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  <a:ea typeface="ＭＳ 明朝" panose="02020609040205080304" pitchFamily="17" charset="-128"/>
              </a:rPr>
              <a:t>ドイツの絵はがき</a:t>
            </a:r>
            <a:endParaRPr kumimoji="0" lang="ja-JP" altLang="en-US">
              <a:solidFill>
                <a:schemeClr val="tx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411" name="サブタイトル 4">
            <a:extLst>
              <a:ext uri="{FF2B5EF4-FFF2-40B4-BE49-F238E27FC236}">
                <a16:creationId xmlns:a16="http://schemas.microsoft.com/office/drawing/2014/main" id="{B3FB3ACC-38B2-C43B-0BBE-66AFFE705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1960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年代風の母（専業主婦）をモチーフにしたもの。キャプションが面白いので、ご紹介します。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3" name="Picture 5" descr="kazoku 001">
            <a:extLst>
              <a:ext uri="{FF2B5EF4-FFF2-40B4-BE49-F238E27FC236}">
                <a16:creationId xmlns:a16="http://schemas.microsoft.com/office/drawing/2014/main" id="{7E5B07EE-16E9-37F6-38CB-DB41978F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Rectangle 2">
            <a:extLst>
              <a:ext uri="{FF2B5EF4-FFF2-40B4-BE49-F238E27FC236}">
                <a16:creationId xmlns:a16="http://schemas.microsoft.com/office/drawing/2014/main" id="{683884D8-4195-22AC-1C97-EFC0A5D79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kumimoji="0" lang="ja-JP" altLang="en-US" sz="3500">
                <a:solidFill>
                  <a:schemeClr val="bg1"/>
                </a:solidFill>
                <a:ea typeface="ＭＳ 明朝" panose="02020609040205080304" pitchFamily="17" charset="-128"/>
              </a:rPr>
              <a:t>ドイツの絵はがき　その１</a:t>
            </a:r>
            <a:endParaRPr kumimoji="0" lang="ja-JP" altLang="en-US" sz="3500">
              <a:ea typeface="ＭＳ 明朝" panose="02020609040205080304" pitchFamily="17" charset="-128"/>
            </a:endParaRP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62271865-DAA6-8B16-3854-2F7CEFA73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19800" y="1905000"/>
            <a:ext cx="2667000" cy="3352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kumimoji="0" lang="en-US" altLang="ja-JP" sz="2300">
                <a:solidFill>
                  <a:schemeClr val="accent2"/>
                </a:solidFill>
                <a:ea typeface="ＭＳ 明朝" panose="02020609040205080304" pitchFamily="17" charset="-128"/>
              </a:rPr>
              <a:t>【</a:t>
            </a:r>
            <a:r>
              <a:rPr kumimoji="0" lang="ja-JP" altLang="en-US" sz="2300">
                <a:solidFill>
                  <a:schemeClr val="accent2"/>
                </a:solidFill>
                <a:ea typeface="ＭＳ 明朝" panose="02020609040205080304" pitchFamily="17" charset="-128"/>
              </a:rPr>
              <a:t>母の幸せ</a:t>
            </a:r>
            <a:r>
              <a:rPr kumimoji="0" lang="en-US" altLang="ja-JP" sz="2300">
                <a:solidFill>
                  <a:schemeClr val="accent2"/>
                </a:solidFill>
                <a:ea typeface="ＭＳ 明朝" panose="02020609040205080304" pitchFamily="17" charset="-128"/>
              </a:rPr>
              <a:t>】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300">
                <a:solidFill>
                  <a:schemeClr val="accent2"/>
                </a:solidFill>
                <a:ea typeface="ＭＳ 明朝" panose="02020609040205080304" pitchFamily="17" charset="-128"/>
              </a:rPr>
              <a:t>　母の幸せは、</a:t>
            </a:r>
            <a:endParaRPr kumimoji="0" lang="en-US" altLang="ja-JP" sz="23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300">
                <a:solidFill>
                  <a:schemeClr val="accent2"/>
                </a:solidFill>
                <a:ea typeface="ＭＳ 明朝" panose="02020609040205080304" pitchFamily="17" charset="-128"/>
              </a:rPr>
              <a:t>　子どもたちが</a:t>
            </a:r>
            <a:endParaRPr kumimoji="0" lang="en-US" altLang="ja-JP" sz="23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300">
                <a:solidFill>
                  <a:schemeClr val="accent2"/>
                </a:solidFill>
                <a:ea typeface="ＭＳ 明朝" panose="02020609040205080304" pitchFamily="17" charset="-128"/>
              </a:rPr>
              <a:t>　夜、</a:t>
            </a:r>
            <a:endParaRPr kumimoji="0" lang="en-US" altLang="ja-JP" sz="23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300">
                <a:solidFill>
                  <a:schemeClr val="accent2"/>
                </a:solidFill>
                <a:ea typeface="ＭＳ 明朝" panose="02020609040205080304" pitchFamily="17" charset="-128"/>
              </a:rPr>
              <a:t>　ベッドで安らかに眠っている</a:t>
            </a:r>
            <a:endParaRPr kumimoji="0" lang="en-US" altLang="ja-JP" sz="23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300">
                <a:solidFill>
                  <a:schemeClr val="accent2"/>
                </a:solidFill>
                <a:ea typeface="ＭＳ 明朝" panose="02020609040205080304" pitchFamily="17" charset="-128"/>
              </a:rPr>
              <a:t>　のを感じること。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kazoku 002">
            <a:extLst>
              <a:ext uri="{FF2B5EF4-FFF2-40B4-BE49-F238E27FC236}">
                <a16:creationId xmlns:a16="http://schemas.microsoft.com/office/drawing/2014/main" id="{D0329552-81A8-8ECA-F4B2-731056CF1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3">
            <a:extLst>
              <a:ext uri="{FF2B5EF4-FFF2-40B4-BE49-F238E27FC236}">
                <a16:creationId xmlns:a16="http://schemas.microsoft.com/office/drawing/2014/main" id="{A647C875-5230-C3B4-2787-A151A70B9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kumimoji="0" lang="ja-JP" altLang="en-US" sz="3500">
                <a:solidFill>
                  <a:schemeClr val="bg1"/>
                </a:solidFill>
                <a:ea typeface="ＭＳ 明朝" panose="02020609040205080304" pitchFamily="17" charset="-128"/>
              </a:rPr>
              <a:t>ドイツの絵はがき　その２</a:t>
            </a:r>
            <a:endParaRPr kumimoji="0" lang="ja-JP" altLang="en-US" sz="3500">
              <a:ea typeface="ＭＳ 明朝" panose="02020609040205080304" pitchFamily="17" charset="-128"/>
            </a:endParaRPr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3BC39DF5-E58A-4F3E-8499-7D4CD5413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0" y="1905000"/>
            <a:ext cx="2971800" cy="2209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kumimoji="0" lang="en-US" altLang="ja-JP" sz="2100">
                <a:solidFill>
                  <a:schemeClr val="accent2"/>
                </a:solidFill>
                <a:ea typeface="ＭＳ 明朝" panose="02020609040205080304" pitchFamily="17" charset="-128"/>
              </a:rPr>
              <a:t>【</a:t>
            </a:r>
            <a:r>
              <a:rPr kumimoji="0" lang="ja-JP" altLang="en-US" sz="2100">
                <a:solidFill>
                  <a:schemeClr val="accent2"/>
                </a:solidFill>
                <a:ea typeface="ＭＳ 明朝" panose="02020609040205080304" pitchFamily="17" charset="-128"/>
              </a:rPr>
              <a:t>スーパーウーマン</a:t>
            </a:r>
            <a:r>
              <a:rPr kumimoji="0" lang="en-US" altLang="ja-JP" sz="2100">
                <a:solidFill>
                  <a:schemeClr val="accent2"/>
                </a:solidFill>
                <a:ea typeface="ＭＳ 明朝" panose="02020609040205080304" pitchFamily="17" charset="-128"/>
              </a:rPr>
              <a:t>】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100">
                <a:solidFill>
                  <a:schemeClr val="accent2"/>
                </a:solidFill>
                <a:ea typeface="ＭＳ 明朝" panose="02020609040205080304" pitchFamily="17" charset="-128"/>
              </a:rPr>
              <a:t>　女神のように</a:t>
            </a:r>
            <a:endParaRPr kumimoji="0" lang="en-US" altLang="ja-JP" sz="21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100">
                <a:solidFill>
                  <a:schemeClr val="accent2"/>
                </a:solidFill>
                <a:ea typeface="ＭＳ 明朝" panose="02020609040205080304" pitchFamily="17" charset="-128"/>
              </a:rPr>
              <a:t>　料理し、</a:t>
            </a:r>
            <a:endParaRPr kumimoji="0" lang="en-US" altLang="ja-JP" sz="21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100">
                <a:solidFill>
                  <a:schemeClr val="accent2"/>
                </a:solidFill>
                <a:ea typeface="ＭＳ 明朝" panose="02020609040205080304" pitchFamily="17" charset="-128"/>
              </a:rPr>
              <a:t>　悪魔のように</a:t>
            </a:r>
            <a:endParaRPr kumimoji="0" lang="en-US" altLang="ja-JP" sz="21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100">
                <a:solidFill>
                  <a:schemeClr val="accent2"/>
                </a:solidFill>
                <a:ea typeface="ＭＳ 明朝" panose="02020609040205080304" pitchFamily="17" charset="-128"/>
              </a:rPr>
              <a:t>　清潔にする。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18227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kazoku 003">
            <a:extLst>
              <a:ext uri="{FF2B5EF4-FFF2-40B4-BE49-F238E27FC236}">
                <a16:creationId xmlns:a16="http://schemas.microsoft.com/office/drawing/2014/main" id="{9B4E1111-8F6A-CD0B-F012-9E8ACBCF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3">
            <a:extLst>
              <a:ext uri="{FF2B5EF4-FFF2-40B4-BE49-F238E27FC236}">
                <a16:creationId xmlns:a16="http://schemas.microsoft.com/office/drawing/2014/main" id="{E42A61FD-CCAE-5F9C-863C-AC0899664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kumimoji="0" lang="ja-JP" altLang="en-US" sz="3500">
                <a:solidFill>
                  <a:schemeClr val="bg1"/>
                </a:solidFill>
                <a:ea typeface="ＭＳ 明朝" panose="02020609040205080304" pitchFamily="17" charset="-128"/>
              </a:rPr>
              <a:t>ドイツの絵はがき　その３</a:t>
            </a:r>
            <a:endParaRPr kumimoji="0" lang="ja-JP" altLang="en-US" sz="3500">
              <a:ea typeface="ＭＳ 明朝" panose="02020609040205080304" pitchFamily="17" charset="-128"/>
            </a:endParaRP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5AFA4324-BCBA-7280-8FFC-3FC964E75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0200" y="1371600"/>
            <a:ext cx="2895600" cy="3276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en-US" altLang="ja-JP" sz="1900">
                <a:solidFill>
                  <a:schemeClr val="accent2"/>
                </a:solidFill>
                <a:ea typeface="ＭＳ 明朝" panose="02020609040205080304" pitchFamily="17" charset="-128"/>
              </a:rPr>
              <a:t>【</a:t>
            </a: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女性解放</a:t>
            </a:r>
            <a:r>
              <a:rPr kumimoji="0" lang="en-US" altLang="ja-JP" sz="1900">
                <a:solidFill>
                  <a:schemeClr val="accent2"/>
                </a:solidFill>
                <a:ea typeface="ＭＳ 明朝" panose="02020609040205080304" pitchFamily="17" charset="-128"/>
              </a:rPr>
              <a:t>】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確かに、これは大変な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進歩である。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女性が子どもを持ち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家事の面倒をこなす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だけではなく、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家族のためにお金まで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稼ぐ事ことを許される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なんて！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kumimoji="0" lang="ja-JP" altLang="en-US" sz="1900">
              <a:solidFill>
                <a:schemeClr val="accent2"/>
              </a:solidFill>
              <a:ea typeface="ＭＳ 明朝" panose="02020609040205080304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/>
      <p:bldP spid="18432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kazoku 004">
            <a:extLst>
              <a:ext uri="{FF2B5EF4-FFF2-40B4-BE49-F238E27FC236}">
                <a16:creationId xmlns:a16="http://schemas.microsoft.com/office/drawing/2014/main" id="{CF0E3489-0C00-E750-B173-9CABFBB8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3">
            <a:extLst>
              <a:ext uri="{FF2B5EF4-FFF2-40B4-BE49-F238E27FC236}">
                <a16:creationId xmlns:a16="http://schemas.microsoft.com/office/drawing/2014/main" id="{7BDDEC9B-E9E3-DA7B-F24E-718D7E2C8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kumimoji="0" lang="ja-JP" altLang="en-US" sz="3500">
                <a:solidFill>
                  <a:schemeClr val="bg1"/>
                </a:solidFill>
                <a:ea typeface="ＭＳ 明朝" panose="02020609040205080304" pitchFamily="17" charset="-128"/>
              </a:rPr>
              <a:t>ドイツの絵はがき　その４</a:t>
            </a:r>
            <a:endParaRPr kumimoji="0" lang="ja-JP" altLang="en-US" sz="3500">
              <a:ea typeface="ＭＳ 明朝" panose="02020609040205080304" pitchFamily="17" charset="-128"/>
            </a:endParaRPr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4291FD67-E501-3EE0-5A68-6BAD5EB0C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67400" y="1295400"/>
            <a:ext cx="2362200" cy="4419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en-US" altLang="ja-JP" sz="1900">
                <a:solidFill>
                  <a:schemeClr val="accent2"/>
                </a:solidFill>
                <a:ea typeface="ＭＳ 明朝" panose="02020609040205080304" pitchFamily="17" charset="-128"/>
              </a:rPr>
              <a:t>【</a:t>
            </a: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一家の長</a:t>
            </a:r>
            <a:r>
              <a:rPr kumimoji="0" lang="en-US" altLang="ja-JP" sz="1900">
                <a:solidFill>
                  <a:schemeClr val="accent2"/>
                </a:solidFill>
                <a:ea typeface="ＭＳ 明朝" panose="02020609040205080304" pitchFamily="17" charset="-128"/>
              </a:rPr>
              <a:t>】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家族の中で一番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偉いのは誰か？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それは、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どの</a:t>
            </a:r>
            <a:r>
              <a:rPr kumimoji="0" lang="en-US" altLang="ja-JP" sz="1900">
                <a:solidFill>
                  <a:schemeClr val="accent2"/>
                </a:solidFill>
                <a:ea typeface="ＭＳ 明朝" panose="02020609040205080304" pitchFamily="17" charset="-128"/>
              </a:rPr>
              <a:t>TV</a:t>
            </a: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番組を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見て良いかを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誰が決めるか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でわかる。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6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  <p:bldP spid="18637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kazoku 005">
            <a:extLst>
              <a:ext uri="{FF2B5EF4-FFF2-40B4-BE49-F238E27FC236}">
                <a16:creationId xmlns:a16="http://schemas.microsoft.com/office/drawing/2014/main" id="{8F7B1553-FD4D-8D1D-7F76-D9A46490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>
            <a:extLst>
              <a:ext uri="{FF2B5EF4-FFF2-40B4-BE49-F238E27FC236}">
                <a16:creationId xmlns:a16="http://schemas.microsoft.com/office/drawing/2014/main" id="{E36CBB9D-0D1C-20F7-5A4C-8F558EAD3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kumimoji="0" lang="ja-JP" altLang="en-US" sz="3500">
                <a:solidFill>
                  <a:schemeClr val="bg1"/>
                </a:solidFill>
                <a:ea typeface="ＭＳ 明朝" panose="02020609040205080304" pitchFamily="17" charset="-128"/>
              </a:rPr>
              <a:t>ドイツの絵はがき　その５</a:t>
            </a:r>
            <a:endParaRPr kumimoji="0" lang="ja-JP" altLang="en-US" sz="3500">
              <a:ea typeface="ＭＳ 明朝" panose="02020609040205080304" pitchFamily="17" charset="-128"/>
            </a:endParaRPr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F9FE8C94-A5D6-75BC-ED2C-1D205BB4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67400" y="1295400"/>
            <a:ext cx="2362200" cy="4419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en-US" altLang="ja-JP" sz="1900">
                <a:solidFill>
                  <a:schemeClr val="accent2"/>
                </a:solidFill>
                <a:ea typeface="ＭＳ 明朝" panose="02020609040205080304" pitchFamily="17" charset="-128"/>
              </a:rPr>
              <a:t>【</a:t>
            </a: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女性の幸福</a:t>
            </a:r>
            <a:r>
              <a:rPr kumimoji="0" lang="en-US" altLang="ja-JP" sz="1900">
                <a:solidFill>
                  <a:schemeClr val="accent2"/>
                </a:solidFill>
                <a:ea typeface="ＭＳ 明朝" panose="02020609040205080304" pitchFamily="17" charset="-128"/>
              </a:rPr>
              <a:t>】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女性にとっての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最高の幸せ：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絶対失業せず、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いつも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元気に動けて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決して</a:t>
            </a:r>
            <a:endParaRPr kumimoji="0" lang="en-US" altLang="ja-JP" sz="190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1900">
                <a:solidFill>
                  <a:schemeClr val="accent2"/>
                </a:solidFill>
                <a:ea typeface="ＭＳ 明朝" panose="02020609040205080304" pitchFamily="17" charset="-128"/>
              </a:rPr>
              <a:t>　退屈しないこと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9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9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9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  <p:bldP spid="18944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8DD19BAA-99D5-47AD-78B7-3C5FA89FD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kumimoji="0" lang="en-US" altLang="en-US" sz="3000">
                <a:solidFill>
                  <a:schemeClr val="tx1"/>
                </a:solidFill>
                <a:ea typeface="ＭＳ 明朝" panose="02020609040205080304" pitchFamily="17" charset="-128"/>
              </a:rPr>
              <a:t>アン・オークレー</a:t>
            </a:r>
            <a:r>
              <a:rPr kumimoji="0" lang="ja-JP" altLang="en-US" sz="3000">
                <a:solidFill>
                  <a:schemeClr val="tx1"/>
                </a:solidFill>
                <a:ea typeface="ＭＳ 明朝" panose="02020609040205080304" pitchFamily="17" charset="-128"/>
              </a:rPr>
              <a:t>（</a:t>
            </a:r>
            <a:r>
              <a:rPr kumimoji="0" lang="en-US" altLang="ja-JP" sz="30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Ann Oakley</a:t>
            </a:r>
            <a:r>
              <a:rPr kumimoji="0" lang="ja-JP" altLang="en-US" sz="30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）：</a:t>
            </a:r>
            <a:br>
              <a:rPr kumimoji="0" lang="en-US" altLang="ja-JP" sz="30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kumimoji="0" lang="en-US" altLang="en-US">
                <a:solidFill>
                  <a:schemeClr val="tx1"/>
                </a:solidFill>
                <a:ea typeface="ＭＳ 明朝" panose="02020609040205080304" pitchFamily="17" charset="-128"/>
              </a:rPr>
              <a:t>主婦</a:t>
            </a:r>
            <a:r>
              <a:rPr kumimoji="0" lang="en-US" altLang="ja-JP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(housewife)</a:t>
            </a:r>
            <a:r>
              <a:rPr kumimoji="0" lang="ja-JP" altLang="en-US">
                <a:solidFill>
                  <a:schemeClr val="tx1"/>
                </a:solidFill>
                <a:ea typeface="ＭＳ 明朝" panose="02020609040205080304" pitchFamily="17" charset="-128"/>
              </a:rPr>
              <a:t>の定義と特徴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44F4EDE-AAB3-CA97-2F7D-7948A9CAC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3657600"/>
          </a:xfrm>
        </p:spPr>
        <p:txBody>
          <a:bodyPr/>
          <a:lstStyle/>
          <a:p>
            <a:pPr marL="495300" indent="-495300" algn="just"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召使い（女中さん）以外の人間で</a:t>
            </a:r>
            <a:r>
              <a:rPr kumimoji="0" lang="ja-JP" altLang="en-US" sz="2600">
                <a:ea typeface="ＭＳ 明朝" panose="02020609040205080304" pitchFamily="17" charset="-128"/>
              </a:rPr>
              <a:t>、</a:t>
            </a:r>
            <a:r>
              <a:rPr kumimoji="0" lang="en-US" altLang="en-US" sz="2600">
                <a:ea typeface="ＭＳ 明朝" panose="02020609040205080304" pitchFamily="17" charset="-128"/>
              </a:rPr>
              <a:t>家庭の任務のほとんどに（もしくはこれらの任務を果たす召使いの管理に）責任を持つ人間</a:t>
            </a:r>
            <a:r>
              <a:rPr kumimoji="0" lang="ja-JP" altLang="en-US" sz="2600">
                <a:ea typeface="ＭＳ 明朝" panose="02020609040205080304" pitchFamily="17" charset="-128"/>
              </a:rPr>
              <a:t>。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marL="495300" indent="-495300"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en-US" altLang="en-US" sz="2600">
                <a:ea typeface="ＭＳ 明朝" panose="02020609040205080304" pitchFamily="17" charset="-128"/>
              </a:rPr>
              <a:t>もっぱら女に割り振られる</a:t>
            </a:r>
            <a:endParaRPr kumimoji="0" lang="en-US" altLang="ja-JP" sz="26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495300" indent="-495300"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en-US" altLang="en-US" sz="2600">
                <a:ea typeface="ＭＳ 明朝" panose="02020609040205080304" pitchFamily="17" charset="-128"/>
              </a:rPr>
              <a:t>経済的依存性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marL="495300" indent="-495300"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en-US" altLang="en-US" sz="2600">
                <a:ea typeface="ＭＳ 明朝" panose="02020609040205080304" pitchFamily="17" charset="-128"/>
              </a:rPr>
              <a:t>労働として認知されていない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marL="495300" indent="-495300"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kumimoji="0" lang="en-US" altLang="en-US" sz="2600">
                <a:ea typeface="ＭＳ 明朝" panose="02020609040205080304" pitchFamily="17" charset="-128"/>
              </a:rPr>
              <a:t>女にとって、それが主たる役割である。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marL="495300" indent="-495300"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kumimoji="0" lang="en-US" altLang="ja-JP" sz="2600">
              <a:ea typeface="ＭＳ 明朝" panose="02020609040205080304" pitchFamily="17" charset="-128"/>
            </a:endParaRPr>
          </a:p>
          <a:p>
            <a:pPr marL="495300" indent="-495300"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2600">
                <a:ea typeface="ＭＳ 明朝" panose="02020609040205080304" pitchFamily="17" charset="-128"/>
              </a:rPr>
              <a:t>　</a:t>
            </a:r>
            <a:r>
              <a:rPr kumimoji="0" lang="ja-JP" altLang="en-US" sz="2200">
                <a:latin typeface="ＭＳ 明朝" panose="02020609040205080304" pitchFamily="17" charset="-128"/>
                <a:ea typeface="ＭＳ 明朝" panose="02020609040205080304" pitchFamily="17" charset="-128"/>
              </a:rPr>
              <a:t>＊落合恵美子「</a:t>
            </a:r>
            <a:r>
              <a:rPr kumimoji="0" lang="en-US" altLang="ja-JP" sz="2200">
                <a:latin typeface="ＭＳ 明朝" panose="02020609040205080304" pitchFamily="17" charset="-128"/>
                <a:ea typeface="ＭＳ 明朝" panose="02020609040205080304" pitchFamily="17" charset="-128"/>
              </a:rPr>
              <a:t>21</a:t>
            </a:r>
            <a:r>
              <a:rPr kumimoji="0" lang="ja-JP" altLang="en-US" sz="2200">
                <a:latin typeface="ＭＳ 明朝" panose="02020609040205080304" pitchFamily="17" charset="-128"/>
                <a:ea typeface="ＭＳ 明朝" panose="02020609040205080304" pitchFamily="17" charset="-128"/>
              </a:rPr>
              <a:t>世紀家族へ」</a:t>
            </a:r>
            <a:r>
              <a:rPr kumimoji="0" lang="en-US" altLang="ja-JP" sz="2200">
                <a:latin typeface="ＭＳ 明朝" panose="02020609040205080304" pitchFamily="17" charset="-128"/>
                <a:ea typeface="ＭＳ 明朝" panose="02020609040205080304" pitchFamily="17" charset="-128"/>
              </a:rPr>
              <a:t>p.32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079BE32-3782-28C4-2152-E6FFAA9076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en-US">
                <a:solidFill>
                  <a:schemeClr val="tx1"/>
                </a:solidFill>
                <a:ea typeface="ＭＳ 明朝" panose="02020609040205080304" pitchFamily="17" charset="-128"/>
              </a:rPr>
              <a:t>家事とは何か？</a:t>
            </a:r>
            <a:endParaRPr kumimoji="0" lang="ja-JP" altLang="en-US">
              <a:solidFill>
                <a:schemeClr val="tx1"/>
              </a:solidFill>
              <a:ea typeface="ＭＳ 明朝" panose="02020609040205080304" pitchFamily="17" charset="-128"/>
            </a:endParaRPr>
          </a:p>
        </p:txBody>
      </p:sp>
      <p:sp>
        <p:nvSpPr>
          <p:cNvPr id="30723" name="サブタイトル 3">
            <a:extLst>
              <a:ext uri="{FF2B5EF4-FFF2-40B4-BE49-F238E27FC236}">
                <a16:creationId xmlns:a16="http://schemas.microsoft.com/office/drawing/2014/main" id="{51678E1E-4DA2-4120-EE2A-A34A8D92A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kumimoji="0" lang="ja-JP" altLang="en-US">
                <a:ea typeface="ＭＳ 明朝" panose="02020609040205080304" pitchFamily="17" charset="-128"/>
              </a:rPr>
              <a:t>例を挙げてみて下さい！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015955DF-5D53-0B43-71E1-7AC3E57E1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en-US">
                <a:solidFill>
                  <a:schemeClr val="tx1"/>
                </a:solidFill>
                <a:ea typeface="ＭＳ 明朝" panose="02020609040205080304" pitchFamily="17" charset="-128"/>
              </a:rPr>
              <a:t>家事とは何か？</a:t>
            </a:r>
            <a:r>
              <a:rPr kumimoji="0" lang="ja-JP" altLang="en-US">
                <a:solidFill>
                  <a:schemeClr val="tx1"/>
                </a:solidFill>
                <a:ea typeface="ＭＳ 明朝" panose="02020609040205080304" pitchFamily="17" charset="-128"/>
              </a:rPr>
              <a:t>例を挙げて下さい。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33F5948F-A31A-D9C2-BB05-37A900CA2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15263" cy="4267200"/>
          </a:xfrm>
        </p:spPr>
        <p:txBody>
          <a:bodyPr/>
          <a:lstStyle/>
          <a:p>
            <a:pPr algn="just"/>
            <a:r>
              <a:rPr kumimoji="0" lang="en-US" altLang="en-US" sz="2600">
                <a:ea typeface="ＭＳ 明朝" panose="02020609040205080304" pitchFamily="17" charset="-128"/>
              </a:rPr>
              <a:t>炊事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r>
              <a:rPr kumimoji="0" lang="en-US" altLang="en-US" sz="2600">
                <a:ea typeface="ＭＳ 明朝" panose="02020609040205080304" pitchFamily="17" charset="-128"/>
              </a:rPr>
              <a:t>洗濯・掃除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ea typeface="ＭＳ 明朝" panose="02020609040205080304" pitchFamily="17" charset="-128"/>
              </a:rPr>
              <a:t>修理・庭の手入れ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ea typeface="ＭＳ 明朝" panose="02020609040205080304" pitchFamily="17" charset="-128"/>
              </a:rPr>
              <a:t>ゴミ捨て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ea typeface="ＭＳ 明朝" panose="02020609040205080304" pitchFamily="17" charset="-128"/>
              </a:rPr>
              <a:t>買い物・家計の管理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ea typeface="ＭＳ 明朝" panose="02020609040205080304" pitchFamily="17" charset="-128"/>
              </a:rPr>
              <a:t>子供の教育（幼稚園の送り迎え・</a:t>
            </a:r>
            <a:r>
              <a:rPr kumimoji="0" lang="en-US" altLang="ja-JP" sz="2600">
                <a:latin typeface="ＭＳ 明朝" panose="02020609040205080304" pitchFamily="17" charset="-128"/>
                <a:ea typeface="ＭＳ 明朝" panose="02020609040205080304" pitchFamily="17" charset="-128"/>
              </a:rPr>
              <a:t>PTA</a:t>
            </a:r>
            <a:r>
              <a:rPr kumimoji="0" lang="en-US" altLang="en-US" sz="2600">
                <a:ea typeface="ＭＳ 明朝" panose="02020609040205080304" pitchFamily="17" charset="-128"/>
              </a:rPr>
              <a:t>・宿題・参観日・お弁当など）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ea typeface="ＭＳ 明朝" panose="02020609040205080304" pitchFamily="17" charset="-128"/>
              </a:rPr>
              <a:t>近所付き合い、親戚付き合い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/>
            <a:r>
              <a:rPr kumimoji="0" lang="ja-JP" altLang="en-US" sz="2600">
                <a:ea typeface="ＭＳ 明朝" panose="02020609040205080304" pitchFamily="17" charset="-128"/>
              </a:rPr>
              <a:t>健康管理、</a:t>
            </a:r>
            <a:r>
              <a:rPr kumimoji="0" lang="en-US" altLang="en-US" sz="2600">
                <a:ea typeface="ＭＳ 明朝" panose="02020609040205080304" pitchFamily="17" charset="-128"/>
              </a:rPr>
              <a:t>病気の看護、年寄りの介護</a:t>
            </a:r>
            <a:endParaRPr kumimoji="0" lang="ja-JP" altLang="en-US" sz="1700">
              <a:solidFill>
                <a:schemeClr val="accent2"/>
              </a:solidFill>
              <a:ea typeface="ＭＳ 明朝" panose="02020609040205080304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716FC4A2-68B7-0156-DE94-4B7DE74EC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>
                <a:ea typeface="ＭＳ 明朝" panose="02020609040205080304" pitchFamily="17" charset="-128"/>
              </a:rPr>
              <a:t>なぜ家事は労働と見なされないのか？</a:t>
            </a:r>
            <a:endParaRPr kumimoji="0"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6623EBFF-00CC-0364-3352-54D127A08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キーポイントは、</a:t>
            </a:r>
            <a:r>
              <a:rPr kumimoji="0" lang="en-US" altLang="en-US" sz="2600">
                <a:ea typeface="ＭＳ 明朝" panose="02020609040205080304" pitchFamily="17" charset="-128"/>
              </a:rPr>
              <a:t>お金</a:t>
            </a:r>
            <a:endParaRPr kumimoji="0" lang="en-US" altLang="ja-JP" sz="26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マルクス主義経済学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労働＝役に立つ価値を生む人間活動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価値＝交換価値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資本主義社会では</a:t>
            </a:r>
            <a:r>
              <a:rPr kumimoji="0" lang="en-US" altLang="en-US" sz="2600">
                <a:ea typeface="ＭＳ 明朝" panose="02020609040205080304" pitchFamily="17" charset="-128"/>
              </a:rPr>
              <a:t>賃金労働</a:t>
            </a:r>
            <a:r>
              <a:rPr kumimoji="0" lang="ja-JP" altLang="en-US" sz="2600">
                <a:ea typeface="ＭＳ 明朝" panose="02020609040205080304" pitchFamily="17" charset="-128"/>
              </a:rPr>
              <a:t>＝</a:t>
            </a:r>
            <a:r>
              <a:rPr kumimoji="0" lang="en-US" altLang="en-US" sz="2600">
                <a:ea typeface="ＭＳ 明朝" panose="02020609040205080304" pitchFamily="17" charset="-128"/>
              </a:rPr>
              <a:t>生産活動</a:t>
            </a:r>
            <a:endParaRPr kumimoji="0" lang="en-US" altLang="ja-JP" sz="26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プロとアマチュアの違い？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「売れる仕事」と「売れない仕事」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en-US" altLang="en-US" sz="2600">
                <a:ea typeface="ＭＳ 明朝" panose="02020609040205080304" pitchFamily="17" charset="-128"/>
              </a:rPr>
              <a:t>洗濯</a:t>
            </a:r>
            <a:r>
              <a:rPr kumimoji="0" lang="ja-JP" altLang="en-US" sz="2600">
                <a:ea typeface="ＭＳ 明朝" panose="02020609040205080304" pitchFamily="17" charset="-128"/>
              </a:rPr>
              <a:t>：</a:t>
            </a:r>
            <a:r>
              <a:rPr kumimoji="0" lang="en-US" altLang="en-US" sz="2600">
                <a:ea typeface="ＭＳ 明朝" panose="02020609040205080304" pitchFamily="17" charset="-128"/>
              </a:rPr>
              <a:t>主婦がやれば家事、クリーニング屋さんがやれば</a:t>
            </a:r>
            <a:r>
              <a:rPr kumimoji="0" lang="ja-JP" altLang="en-US" sz="2600">
                <a:ea typeface="ＭＳ 明朝" panose="02020609040205080304" pitchFamily="17" charset="-128"/>
              </a:rPr>
              <a:t>労働</a:t>
            </a:r>
            <a:endParaRPr kumimoji="0" lang="en-US" altLang="ja-JP" sz="2600">
              <a:ea typeface="ＭＳ 明朝" panose="02020609040205080304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43B20552-F16F-2B77-416F-49A06BC7E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専業主婦って、どんな人？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19AF6FB3-2F7C-5B84-C8A5-42FBBF4E4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307" y="1772816"/>
            <a:ext cx="8055368" cy="424847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kumimoji="0"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専業主婦（読み）せんぎょうしゅふ</a:t>
            </a:r>
            <a:endParaRPr kumimoji="0"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kumimoji="0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＊（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英）</a:t>
            </a:r>
            <a:r>
              <a:rPr kumimoji="0" lang="en-US" altLang="ja-JP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housewife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ハウスワイフ。複数は</a:t>
            </a:r>
            <a:r>
              <a:rPr kumimoji="0" lang="en-US" altLang="ja-JP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housewives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ワイヴズ！（独）</a:t>
            </a:r>
            <a:r>
              <a:rPr kumimoji="0" lang="en-US" altLang="ja-JP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Hausfrau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ハウスフラウ複数は</a:t>
            </a:r>
            <a:r>
              <a:rPr kumimoji="0" lang="en-US" altLang="ja-JP" sz="18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Hausfrauen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フラウエン。（仏）</a:t>
            </a:r>
            <a:r>
              <a:rPr kumimoji="0" lang="en-US" altLang="ja-JP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Femme au foyer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ファム・オ・フォワイエ。＊いずれも</a:t>
            </a:r>
            <a:r>
              <a:rPr kumimoji="0" lang="en-US" altLang="ja-JP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Miss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ミス</a:t>
            </a:r>
            <a:r>
              <a:rPr kumimoji="0" lang="en-US" altLang="ja-JP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Mrs..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ミセス⇒</a:t>
            </a:r>
            <a:r>
              <a:rPr kumimoji="0" lang="en-US" altLang="ja-JP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Ms.</a:t>
            </a:r>
            <a:r>
              <a:rPr kumimoji="0"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ミズ などの変化同様、滅多に使われなくなった。</a:t>
            </a:r>
            <a:endParaRPr kumimoji="0" lang="en-US" altLang="ja-JP" sz="1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endParaRPr kumimoji="0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kumimoji="0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〘</a:t>
            </a:r>
            <a:r>
              <a:rPr kumimoji="0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名</a:t>
            </a:r>
            <a:r>
              <a:rPr kumimoji="0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〙 </a:t>
            </a:r>
            <a:r>
              <a:rPr kumimoji="0" lang="ja-JP" altLang="en-US" sz="2400" u="sng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職業に就かない</a:t>
            </a:r>
            <a:r>
              <a:rPr kumimoji="0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で</a:t>
            </a:r>
            <a:r>
              <a:rPr kumimoji="0" lang="ja-JP" altLang="en-US" sz="2400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kumimoji="0" lang="ja-JP" altLang="en-US" sz="2400" u="sng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家事に専念する</a:t>
            </a:r>
            <a:r>
              <a:rPr kumimoji="0" lang="ja-JP" altLang="en-US" sz="2400" u="sng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主婦</a:t>
            </a:r>
            <a:r>
              <a:rPr kumimoji="0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kumimoji="0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endParaRPr kumimoji="0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kumimoji="0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⇒無業（仕事していない、パートもなし⇒無収入・夫の扶養家族）、家事を行う人（育児は？）、主婦＝結婚している女性。</a:t>
            </a:r>
            <a:r>
              <a:rPr kumimoji="0"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身近に、こういう人いますか？</a:t>
            </a:r>
            <a:r>
              <a:rPr kumimoji="0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⇒</a:t>
            </a:r>
            <a:r>
              <a:rPr kumimoji="0"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1960</a:t>
            </a:r>
            <a:r>
              <a:rPr kumimoji="0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年から</a:t>
            </a:r>
            <a:r>
              <a:rPr kumimoji="0"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1975</a:t>
            </a:r>
            <a:r>
              <a:rPr kumimoji="0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年頃までは主流。</a:t>
            </a:r>
            <a:r>
              <a:rPr kumimoji="0"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2020</a:t>
            </a:r>
            <a:r>
              <a:rPr kumimoji="0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年代では天然記念物・絶滅危惧種？　あるいは手の届かない理想？</a:t>
            </a:r>
            <a:endParaRPr kumimoji="0"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endParaRPr kumimoji="0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endParaRPr kumimoji="0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endParaRPr kumimoji="0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endParaRPr kumimoji="0"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6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F81C6AF5-A081-239F-8905-BA27FCE9B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>
                <a:ea typeface="ＭＳ 明朝" panose="02020609040205080304" pitchFamily="17" charset="-128"/>
              </a:rPr>
              <a:t>性別役割分業</a:t>
            </a:r>
            <a:endParaRPr kumimoji="0"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4A9B9E1D-D6C2-2064-EA5D-B6C1DFA69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ja-JP" altLang="en-US" sz="26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生産活動（</a:t>
            </a:r>
            <a:r>
              <a:rPr kumimoji="0" lang="en-US" altLang="ja-JP" sz="26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production</a:t>
            </a:r>
            <a:r>
              <a:rPr kumimoji="0" lang="ja-JP" altLang="en-US" sz="26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kumimoji="0" lang="en-US" altLang="ja-JP" sz="260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0" lang="ja-JP" altLang="en-US" sz="2600">
                <a:ea typeface="ＭＳ 明朝" panose="02020609040205080304" pitchFamily="17" charset="-128"/>
              </a:rPr>
              <a:t>（</a:t>
            </a:r>
            <a:r>
              <a:rPr kumimoji="0" lang="en-US" altLang="en-US" sz="2600">
                <a:ea typeface="ＭＳ 明朝" panose="02020609040205080304" pitchFamily="17" charset="-128"/>
              </a:rPr>
              <a:t>夫</a:t>
            </a:r>
            <a:r>
              <a:rPr kumimoji="0" lang="ja-JP" altLang="en-US" sz="2600">
                <a:ea typeface="ＭＳ 明朝" panose="02020609040205080304" pitchFamily="17" charset="-128"/>
              </a:rPr>
              <a:t>・男性の役割）</a:t>
            </a:r>
            <a:endParaRPr kumimoji="0" lang="en-US" altLang="ja-JP" sz="260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6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　</a:t>
            </a:r>
            <a:r>
              <a:rPr kumimoji="0" lang="en-US" altLang="ja-JP" sz="26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kumimoji="0" lang="en-US" altLang="en-US" sz="2600">
                <a:ea typeface="ＭＳ 明朝" panose="02020609040205080304" pitchFamily="17" charset="-128"/>
              </a:rPr>
              <a:t>労働力</a:t>
            </a:r>
            <a:r>
              <a:rPr kumimoji="0" lang="ja-JP" altLang="en-US" sz="2600">
                <a:ea typeface="ＭＳ 明朝" panose="02020609040205080304" pitchFamily="17" charset="-128"/>
              </a:rPr>
              <a:t>・稼ぎ手　</a:t>
            </a:r>
            <a:r>
              <a:rPr kumimoji="0" lang="en-US" altLang="ja-JP" sz="2600">
                <a:latin typeface="ＭＳ 明朝" panose="02020609040205080304" pitchFamily="17" charset="-128"/>
                <a:ea typeface="ＭＳ 明朝" panose="02020609040205080304" pitchFamily="17" charset="-128"/>
              </a:rPr>
              <a:t>Breadwinner</a:t>
            </a:r>
          </a:p>
          <a:p>
            <a:r>
              <a:rPr kumimoji="0" lang="ja-JP" altLang="en-US" sz="2600">
                <a:ea typeface="ＭＳ 明朝" panose="02020609040205080304" pitchFamily="17" charset="-128"/>
              </a:rPr>
              <a:t>再生産活動</a:t>
            </a:r>
            <a:r>
              <a:rPr kumimoji="0" lang="en-US" altLang="en-US" sz="2600">
                <a:ea typeface="ＭＳ 明朝" panose="02020609040205080304" pitchFamily="17" charset="-128"/>
              </a:rPr>
              <a:t>（</a:t>
            </a:r>
            <a:r>
              <a:rPr kumimoji="0" lang="fr-FR" altLang="ja-JP" sz="2600">
                <a:latin typeface="ＭＳ 明朝" panose="02020609040205080304" pitchFamily="17" charset="-128"/>
                <a:ea typeface="ＭＳ 明朝" panose="02020609040205080304" pitchFamily="17" charset="-128"/>
              </a:rPr>
              <a:t>reproduction</a:t>
            </a:r>
            <a:r>
              <a:rPr kumimoji="0" lang="en-US" altLang="en-US" sz="2600">
                <a:ea typeface="ＭＳ 明朝" panose="02020609040205080304" pitchFamily="17" charset="-128"/>
              </a:rPr>
              <a:t>）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r>
              <a:rPr kumimoji="0" lang="ja-JP" altLang="en-US" sz="2600">
                <a:ea typeface="ＭＳ 明朝" panose="02020609040205080304" pitchFamily="17" charset="-128"/>
              </a:rPr>
              <a:t>（妻・女性の役割）</a:t>
            </a:r>
            <a:endParaRPr kumimoji="0" lang="en-US" altLang="ja-JP" sz="260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6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0" lang="en-US" altLang="ja-JP" sz="26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kumimoji="0" lang="en-US" altLang="en-US" sz="2600">
                <a:ea typeface="ＭＳ 明朝" panose="02020609040205080304" pitchFamily="17" charset="-128"/>
              </a:rPr>
              <a:t>子供</a:t>
            </a:r>
            <a:r>
              <a:rPr kumimoji="0" lang="ja-JP" altLang="en-US" sz="2600">
                <a:ea typeface="ＭＳ 明朝" panose="02020609040205080304" pitchFamily="17" charset="-128"/>
              </a:rPr>
              <a:t>（</a:t>
            </a:r>
            <a:r>
              <a:rPr kumimoji="0" lang="en-US" altLang="en-US" sz="2600">
                <a:ea typeface="ＭＳ 明朝" panose="02020609040205080304" pitchFamily="17" charset="-128"/>
              </a:rPr>
              <a:t>未来の労働力</a:t>
            </a:r>
            <a:r>
              <a:rPr kumimoji="0" lang="ja-JP" altLang="en-US" sz="2600">
                <a:ea typeface="ＭＳ 明朝" panose="02020609040205080304" pitchFamily="17" charset="-128"/>
              </a:rPr>
              <a:t>）を産み育てる</a:t>
            </a:r>
            <a:endParaRPr kumimoji="0" lang="en-US" altLang="ja-JP" sz="26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ja-JP" altLang="en-US" sz="2600">
                <a:ea typeface="ＭＳ 明朝" panose="02020609040205080304" pitchFamily="17" charset="-128"/>
              </a:rPr>
              <a:t>　</a:t>
            </a:r>
            <a:r>
              <a:rPr kumimoji="0" lang="en-US" altLang="ja-JP" sz="26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kumimoji="0" lang="en-US" altLang="en-US" sz="2600">
                <a:ea typeface="ＭＳ 明朝" panose="02020609040205080304" pitchFamily="17" charset="-128"/>
              </a:rPr>
              <a:t>家事</a:t>
            </a:r>
            <a:r>
              <a:rPr kumimoji="0" lang="ja-JP" altLang="en-US" sz="2600">
                <a:ea typeface="ＭＳ 明朝" panose="02020609040205080304" pitchFamily="17" charset="-128"/>
              </a:rPr>
              <a:t>（労働力の維持・回復）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 algn="just"/>
            <a:r>
              <a:rPr kumimoji="0" lang="ja-JP" altLang="en-US" sz="2600">
                <a:ea typeface="ＭＳ 明朝" panose="02020609040205080304" pitchFamily="17" charset="-128"/>
              </a:rPr>
              <a:t>こういう性別役割分業の始まりは？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buFont typeface="Wingdings" panose="05000000000000000000" pitchFamily="2" charset="2"/>
              <a:buNone/>
            </a:pPr>
            <a:endParaRPr kumimoji="0" lang="ja-JP" altLang="en-US" sz="2200">
              <a:ea typeface="ＭＳ 明朝" panose="02020609040205080304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916BCB14-8481-0702-5CF3-7460CD3D2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kumimoji="0" lang="en-US" altLang="ja-JP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kumimoji="0" lang="en-US" altLang="ja-JP">
                <a:solidFill>
                  <a:schemeClr val="tx1"/>
                </a:solidFill>
                <a:ea typeface="ＭＳ 明朝" panose="02020609040205080304" pitchFamily="17" charset="-128"/>
              </a:rPr>
              <a:t>−</a:t>
            </a:r>
            <a:r>
              <a:rPr kumimoji="0" lang="en-US" altLang="ja-JP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19</a:t>
            </a:r>
            <a:r>
              <a:rPr kumimoji="0" lang="en-US" altLang="en-US">
                <a:solidFill>
                  <a:schemeClr val="tx1"/>
                </a:solidFill>
                <a:ea typeface="ＭＳ 明朝" panose="02020609040205080304" pitchFamily="17" charset="-128"/>
              </a:rPr>
              <a:t>世紀のドイツの家庭生活</a:t>
            </a:r>
            <a:endParaRPr kumimoji="0" lang="ja-JP" altLang="en-US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6A3600DC-FA7C-6A8B-93A5-381658F54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572000"/>
          </a:xfrm>
        </p:spPr>
        <p:txBody>
          <a:bodyPr/>
          <a:lstStyle/>
          <a:p>
            <a:r>
              <a:rPr kumimoji="0" lang="ja-JP" altLang="en-US" sz="2600">
                <a:ea typeface="ＭＳ 明朝" panose="02020609040205080304" pitchFamily="17" charset="-128"/>
              </a:rPr>
              <a:t>姫岡とし子</a:t>
            </a:r>
            <a:r>
              <a:rPr kumimoji="0" lang="en-US" altLang="ja-JP" sz="2600">
                <a:ea typeface="ＭＳ 明朝" panose="02020609040205080304" pitchFamily="17" charset="-128"/>
              </a:rPr>
              <a:t>(2008)</a:t>
            </a:r>
            <a:r>
              <a:rPr kumimoji="0" lang="ja-JP" altLang="en-US" sz="2600">
                <a:ea typeface="ＭＳ 明朝" panose="02020609040205080304" pitchFamily="17" charset="-128"/>
              </a:rPr>
              <a:t>「ヨーロッパの家族史」山川出版</a:t>
            </a:r>
            <a:r>
              <a:rPr kumimoji="0" lang="en-US" altLang="ja-JP" sz="2600">
                <a:ea typeface="ＭＳ 明朝" panose="02020609040205080304" pitchFamily="17" charset="-128"/>
              </a:rPr>
              <a:t>,729</a:t>
            </a:r>
            <a:r>
              <a:rPr kumimoji="0" lang="ja-JP" altLang="en-US" sz="2600">
                <a:ea typeface="ＭＳ 明朝" panose="02020609040205080304" pitchFamily="17" charset="-128"/>
              </a:rPr>
              <a:t>円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r>
              <a:rPr kumimoji="0" lang="en-US" altLang="en-US" sz="2600">
                <a:ea typeface="ＭＳ 明朝" panose="02020609040205080304" pitchFamily="17" charset="-128"/>
                <a:hlinkClick r:id="rId2"/>
              </a:rPr>
              <a:t>ゲーテのお母さん＝</a:t>
            </a:r>
            <a:r>
              <a:rPr kumimoji="0" lang="en-US" altLang="en-US" sz="2600">
                <a:solidFill>
                  <a:srgbClr val="000000"/>
                </a:solidFill>
                <a:ea typeface="ＭＳ 明朝" panose="02020609040205080304" pitchFamily="17" charset="-128"/>
                <a:hlinkClick r:id="rId2"/>
              </a:rPr>
              <a:t>中産階級</a:t>
            </a:r>
            <a:r>
              <a:rPr kumimoji="0" lang="en-US" altLang="ja-JP" sz="2600">
                <a:solidFill>
                  <a:srgbClr val="000000"/>
                </a:solidFill>
                <a:ea typeface="ＭＳ 明朝" panose="02020609040205080304" pitchFamily="17" charset="-128"/>
              </a:rPr>
              <a:t> </a:t>
            </a:r>
            <a:r>
              <a:rPr kumimoji="0" lang="en-US" altLang="ja-JP" sz="2000">
                <a:ea typeface="ＭＳ 明朝" panose="02020609040205080304" pitchFamily="17" charset="-128"/>
              </a:rPr>
              <a:t>p.17-30 </a:t>
            </a:r>
            <a:r>
              <a:rPr kumimoji="0" lang="ja-JP" altLang="en-US" sz="2000">
                <a:ea typeface="ＭＳ 明朝" panose="02020609040205080304" pitchFamily="17" charset="-128"/>
              </a:rPr>
              <a:t>参照</a:t>
            </a:r>
            <a:endParaRPr kumimoji="0" lang="en-US" altLang="ja-JP" sz="200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solidFill>
                  <a:srgbClr val="000000"/>
                </a:solidFill>
                <a:ea typeface="ＭＳ 明朝" panose="02020609040205080304" pitchFamily="17" charset="-128"/>
              </a:rPr>
              <a:t>官僚</a:t>
            </a:r>
            <a:r>
              <a:rPr kumimoji="0" lang="ja-JP" altLang="en-US" sz="2600">
                <a:solidFill>
                  <a:srgbClr val="000000"/>
                </a:solidFill>
                <a:ea typeface="ＭＳ 明朝" panose="02020609040205080304" pitchFamily="17" charset="-128"/>
              </a:rPr>
              <a:t>・役人</a:t>
            </a:r>
            <a:r>
              <a:rPr kumimoji="0" lang="en-US" altLang="ja-JP" sz="2600">
                <a:solidFill>
                  <a:srgbClr val="000000"/>
                </a:solidFill>
                <a:ea typeface="ＭＳ 明朝" panose="02020609040205080304" pitchFamily="17" charset="-128"/>
              </a:rPr>
              <a:t> Beamter (</a:t>
            </a:r>
            <a:r>
              <a:rPr kumimoji="0" lang="ja-JP" altLang="en-US" sz="2600">
                <a:solidFill>
                  <a:srgbClr val="000000"/>
                </a:solidFill>
                <a:ea typeface="ＭＳ 明朝" panose="02020609040205080304" pitchFamily="17" charset="-128"/>
              </a:rPr>
              <a:t>ベアムター）</a:t>
            </a:r>
            <a:r>
              <a:rPr kumimoji="0" lang="en-US" altLang="en-US" sz="2600">
                <a:solidFill>
                  <a:srgbClr val="000000"/>
                </a:solidFill>
                <a:ea typeface="ＭＳ 明朝" panose="02020609040205080304" pitchFamily="17" charset="-128"/>
              </a:rPr>
              <a:t>の配偶者</a:t>
            </a:r>
            <a:endParaRPr kumimoji="0" lang="en-US" altLang="ja-JP" sz="2600">
              <a:solidFill>
                <a:srgbClr val="000000"/>
              </a:solidFill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自家製造</a:t>
            </a:r>
            <a:r>
              <a:rPr kumimoji="0" lang="ja-JP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：</a:t>
            </a:r>
            <a:r>
              <a:rPr kumimoji="0" lang="ja-JP" altLang="en-US" sz="2400">
                <a:latin typeface="ＭＳ 明朝" panose="02020609040205080304" pitchFamily="17" charset="-128"/>
                <a:ea typeface="ＭＳ 明朝" panose="02020609040205080304" pitchFamily="17" charset="-128"/>
              </a:rPr>
              <a:t>ソーセージなどの薫製・酢漬キャベツ・ケーキ（</a:t>
            </a: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日本の味噌、醤油、漬け物など</a:t>
            </a:r>
            <a:r>
              <a:rPr kumimoji="0" lang="ja-JP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）</a:t>
            </a:r>
            <a:endParaRPr kumimoji="0" lang="en-US" altLang="ja-JP" sz="26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kumimoji="0" lang="ja-JP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　　</a:t>
            </a:r>
            <a:r>
              <a:rPr kumimoji="0" lang="en-US" altLang="ja-JP" sz="20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→</a:t>
            </a:r>
            <a:r>
              <a:rPr kumimoji="0" lang="en-US" altLang="en-US" sz="20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市場化により買えるものが増える。</a:t>
            </a:r>
            <a:r>
              <a:rPr kumimoji="0" lang="en-US" altLang="ja-JP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→</a:t>
            </a:r>
            <a:r>
              <a:rPr kumimoji="0" lang="en-US" altLang="en-US" sz="20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生活のゆとり</a:t>
            </a:r>
            <a:endParaRPr kumimoji="0" lang="en-US" altLang="ja-JP" sz="20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kumimoji="0" lang="ja-JP" altLang="en-US" sz="20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　　　</a:t>
            </a:r>
            <a:r>
              <a:rPr kumimoji="0" lang="en-US" altLang="ja-JP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→</a:t>
            </a:r>
            <a:r>
              <a:rPr kumimoji="0" lang="en-US" altLang="en-US" sz="20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レストランの料理を真似て、簡素化して家庭料理を作る</a:t>
            </a:r>
            <a:endParaRPr kumimoji="0" lang="en-US" altLang="ja-JP" sz="20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0" lang="en-US" altLang="en-US" sz="2600">
                <a:latin typeface="ＭＳ 明朝" panose="02020609040205080304" pitchFamily="17" charset="-128"/>
                <a:ea typeface="ＭＳ 明朝" panose="02020609040205080304" pitchFamily="17" charset="-128"/>
              </a:rPr>
              <a:t>意外と仕事は多</a:t>
            </a:r>
            <a:r>
              <a:rPr kumimoji="0" lang="ja-JP" altLang="en-US" sz="2600">
                <a:latin typeface="ＭＳ 明朝" panose="02020609040205080304" pitchFamily="17" charset="-128"/>
                <a:ea typeface="ＭＳ 明朝" panose="02020609040205080304" pitchFamily="17" charset="-128"/>
              </a:rPr>
              <a:t>い。しかし</a:t>
            </a:r>
            <a:endParaRPr kumimoji="0" lang="en-US" altLang="ja-JP" sz="26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600">
                <a:latin typeface="ＭＳ 明朝" panose="02020609040205080304" pitchFamily="17" charset="-128"/>
                <a:ea typeface="ＭＳ 明朝" panose="02020609040205080304" pitchFamily="17" charset="-128"/>
                <a:hlinkClick r:id="rId3"/>
              </a:rPr>
              <a:t>召使い・女中さん</a:t>
            </a:r>
            <a:r>
              <a:rPr kumimoji="0" lang="ja-JP" altLang="en-US" sz="2600">
                <a:latin typeface="ＭＳ 明朝" panose="02020609040205080304" pitchFamily="17" charset="-128"/>
                <a:ea typeface="ＭＳ 明朝" panose="02020609040205080304" pitchFamily="17" charset="-128"/>
                <a:hlinkClick r:id="rId3"/>
              </a:rPr>
              <a:t>を使うという手があった</a:t>
            </a:r>
            <a:r>
              <a:rPr kumimoji="0" lang="en-US" altLang="ja-JP" sz="2000">
                <a:solidFill>
                  <a:srgbClr val="CC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kumimoji="0" lang="en-US" altLang="en-US" sz="2000">
                <a:solidFill>
                  <a:srgbClr val="CC000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rPr>
              <a:t>小作人、使用人、洗濯女</a:t>
            </a:r>
            <a:endParaRPr kumimoji="0" lang="en-US" altLang="ja-JP" sz="2000">
              <a:solidFill>
                <a:srgbClr val="CC0000"/>
              </a:solidFill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>
            <a:extLst>
              <a:ext uri="{FF2B5EF4-FFF2-40B4-BE49-F238E27FC236}">
                <a16:creationId xmlns:a16="http://schemas.microsoft.com/office/drawing/2014/main" id="{F5533E60-2C24-16E2-78B1-43593842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50" charset="-128"/>
              </a:rPr>
              <a:t>GOETHE-HAUS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  <p:pic>
        <p:nvPicPr>
          <p:cNvPr id="35843" name="図 3">
            <a:extLst>
              <a:ext uri="{FF2B5EF4-FFF2-40B4-BE49-F238E27FC236}">
                <a16:creationId xmlns:a16="http://schemas.microsoft.com/office/drawing/2014/main" id="{E20BEA63-D939-ED21-85E2-2F6AA8CD5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15240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図 4" descr="image_preview.jpeg">
            <a:extLst>
              <a:ext uri="{FF2B5EF4-FFF2-40B4-BE49-F238E27FC236}">
                <a16:creationId xmlns:a16="http://schemas.microsoft.com/office/drawing/2014/main" id="{6F64DFAF-C367-CCE3-348B-8B36FFF2B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1828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図 5" descr="kueche-1.jpg">
            <a:extLst>
              <a:ext uri="{FF2B5EF4-FFF2-40B4-BE49-F238E27FC236}">
                <a16:creationId xmlns:a16="http://schemas.microsoft.com/office/drawing/2014/main" id="{F508DF4E-E834-1506-1540-492D047E9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505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図 6">
            <a:extLst>
              <a:ext uri="{FF2B5EF4-FFF2-40B4-BE49-F238E27FC236}">
                <a16:creationId xmlns:a16="http://schemas.microsoft.com/office/drawing/2014/main" id="{A6B61B43-8804-C06F-4104-4653F69E8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717E310B-96AB-137B-36F1-8D5C2E3FD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kumimoji="0" lang="en-US" altLang="en-US">
                <a:solidFill>
                  <a:schemeClr val="tx1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rPr>
              <a:t>日本の大正期</a:t>
            </a:r>
            <a:r>
              <a:rPr kumimoji="0" lang="ja-JP" altLang="en-US">
                <a:solidFill>
                  <a:schemeClr val="tx1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rPr>
              <a:t>／</a:t>
            </a:r>
            <a:r>
              <a:rPr kumimoji="0" lang="en-US" altLang="en-US">
                <a:solidFill>
                  <a:schemeClr val="tx1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rPr>
              <a:t>第一次大戦後</a:t>
            </a:r>
            <a:endParaRPr kumimoji="0" lang="ja-JP" altLang="en-US">
              <a:solidFill>
                <a:schemeClr val="tx1"/>
              </a:solidFill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E69D26F1-90ED-8954-18B7-1CE746DF8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43862" cy="4724400"/>
          </a:xfrm>
        </p:spPr>
        <p:txBody>
          <a:bodyPr/>
          <a:lstStyle/>
          <a:p>
            <a:r>
              <a:rPr kumimoji="0" lang="en-US" altLang="en-US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おくさん</a:t>
            </a:r>
            <a:r>
              <a:rPr kumimoji="0" lang="ja-JP" altLang="en-US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（奥さん）</a:t>
            </a:r>
            <a:r>
              <a:rPr kumimoji="0" lang="en-US" altLang="en-US" sz="2400">
                <a:ea typeface="ＭＳ 明朝" panose="02020609040205080304" pitchFamily="17" charset="-128"/>
              </a:rPr>
              <a:t>＝</a:t>
            </a:r>
            <a:r>
              <a:rPr kumimoji="0" lang="en-US" altLang="en-US" sz="2400">
                <a:solidFill>
                  <a:srgbClr val="000000"/>
                </a:solidFill>
                <a:ea typeface="ＭＳ 明朝" panose="02020609040205080304" pitchFamily="17" charset="-128"/>
              </a:rPr>
              <a:t>中産階級</a:t>
            </a:r>
            <a:endParaRPr kumimoji="0" lang="en-US" altLang="ja-JP" sz="180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月給取り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（げっきゅうとり）：</a:t>
            </a:r>
            <a:r>
              <a:rPr kumimoji="0" lang="en-US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大組織の管理的労働を担う俸給生活者の妻</a:t>
            </a:r>
            <a:endParaRPr kumimoji="0" lang="en-US" altLang="ja-JP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商家・地主「旧中間層」</a:t>
            </a:r>
            <a:r>
              <a:rPr kumimoji="0" lang="ja-JP" altLang="en-US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から</a:t>
            </a:r>
            <a:endParaRPr kumimoji="0" lang="en-US" altLang="ja-JP" sz="28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sz="3200">
                <a:latin typeface="ＭＳ 明朝" panose="02020609040205080304" pitchFamily="17" charset="-128"/>
                <a:ea typeface="ＭＳ 明朝" panose="02020609040205080304" pitchFamily="17" charset="-128"/>
              </a:rPr>
              <a:t>「新中間層」会社員・官吏・教師</a:t>
            </a:r>
            <a:r>
              <a:rPr kumimoji="0" lang="ja-JP" altLang="en-US" sz="3200">
                <a:latin typeface="ＭＳ 明朝" panose="02020609040205080304" pitchFamily="17" charset="-128"/>
                <a:ea typeface="ＭＳ 明朝" panose="02020609040205080304" pitchFamily="17" charset="-128"/>
              </a:rPr>
              <a:t>へ</a:t>
            </a:r>
            <a:endParaRPr kumimoji="0" lang="en-US" altLang="ja-JP" sz="320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職住分離</a:t>
            </a:r>
            <a:r>
              <a:rPr kumimoji="0" lang="ja-JP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（</a:t>
            </a:r>
            <a:r>
              <a:rPr kumimoji="0" lang="en-US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中廊下型住宅様式</a:t>
            </a:r>
            <a:r>
              <a:rPr kumimoji="0" lang="ja-JP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／</a:t>
            </a:r>
            <a:r>
              <a:rPr kumimoji="0" lang="en-US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女中部屋</a:t>
            </a:r>
            <a:r>
              <a:rPr kumimoji="0" lang="ja-JP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）</a:t>
            </a:r>
            <a:endParaRPr kumimoji="0" lang="en-US" altLang="ja-JP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0" lang="en-US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主婦一人では家事をこなしきれない</a:t>
            </a:r>
            <a:endParaRPr kumimoji="0" lang="en-US" altLang="ja-JP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0" lang="en-US" altLang="ja-JP">
                <a:latin typeface="ＭＳ 明朝" panose="02020609040205080304" pitchFamily="17" charset="-128"/>
                <a:ea typeface="ＭＳ Ｐゴシック" panose="020B0600070205080204" pitchFamily="50" charset="-128"/>
              </a:rPr>
              <a:t>→</a:t>
            </a:r>
            <a:r>
              <a:rPr kumimoji="0" lang="en-US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家事使用人が不可欠　</a:t>
            </a:r>
            <a:endParaRPr kumimoji="0" lang="ja-JP" altLang="en-US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F4FBCC8C-0B8E-1618-65DE-92B0A8EBE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>
                <a:ea typeface="ＭＳ Ｐゴシック" panose="020B0600070205080204" pitchFamily="50" charset="-128"/>
              </a:rPr>
              <a:t>宮部みゆきの「蒲生邸事件」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868E6A13-D558-7D21-F950-6EEEF6C9B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戦前</a:t>
            </a:r>
            <a:r>
              <a:rPr kumimoji="0" lang="en-US" altLang="ja-JP" sz="2600">
                <a:latin typeface="Century" panose="02040604050505020304" pitchFamily="18" charset="0"/>
                <a:ea typeface="ＭＳ Ｐゴシック" panose="020B0600070205080204" pitchFamily="50" charset="-128"/>
              </a:rPr>
              <a:t>2</a:t>
            </a: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．</a:t>
            </a:r>
            <a:r>
              <a:rPr kumimoji="0" lang="en-US" altLang="ja-JP" sz="2600">
                <a:latin typeface="Century" panose="02040604050505020304" pitchFamily="18" charset="0"/>
                <a:ea typeface="ＭＳ Ｐゴシック" panose="020B0600070205080204" pitchFamily="50" charset="-128"/>
              </a:rPr>
              <a:t>26</a:t>
            </a: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事件頃の家庭生活。</a:t>
            </a:r>
            <a:endParaRPr kumimoji="0" lang="en-US" altLang="ja-JP" sz="26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solidFill>
                  <a:srgbClr val="FF000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rPr>
              <a:t>専業主婦＝夫一人分の収入で、</a:t>
            </a:r>
            <a:endParaRPr kumimoji="0" lang="en-US" altLang="ja-JP" sz="2600">
              <a:solidFill>
                <a:srgbClr val="FF0000"/>
              </a:solidFill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solidFill>
                  <a:srgbClr val="FF0000"/>
                </a:solidFill>
                <a:latin typeface="ＭＳ 明朝" panose="02020609040205080304" pitchFamily="17" charset="-128"/>
                <a:ea typeface="ＭＳ Ｐゴシック" panose="020B0600070205080204" pitchFamily="50" charset="-128"/>
              </a:rPr>
              <a:t>すべての生計費を賄える必要あり。</a:t>
            </a:r>
            <a:endParaRPr kumimoji="0" lang="en-US" altLang="ja-JP" sz="2600">
              <a:solidFill>
                <a:srgbClr val="FF0000"/>
              </a:solidFill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公団住宅＝いわゆる団地の誕生：</a:t>
            </a:r>
            <a:endParaRPr kumimoji="0" lang="en-US" altLang="ja-JP" sz="26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高学歴のホワイトカラー</a:t>
            </a:r>
            <a:endParaRPr kumimoji="0" lang="en-US" altLang="ja-JP" sz="26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女中さんは雇えない。生活水準は維持したい。</a:t>
            </a:r>
            <a:endParaRPr kumimoji="0" lang="en-US" altLang="ja-JP" sz="26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主婦の仕事＝</a:t>
            </a:r>
            <a:endParaRPr kumimoji="0" lang="en-US" altLang="ja-JP" sz="26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いわゆる補助労働力なしの専業主婦の誕生</a:t>
            </a:r>
            <a:endParaRPr kumimoji="0" lang="en-US" altLang="ja-JP" sz="26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</p:txBody>
      </p:sp>
      <p:pic>
        <p:nvPicPr>
          <p:cNvPr id="37892" name="Picture 5" descr="4167549034">
            <a:extLst>
              <a:ext uri="{FF2B5EF4-FFF2-40B4-BE49-F238E27FC236}">
                <a16:creationId xmlns:a16="http://schemas.microsoft.com/office/drawing/2014/main" id="{0BA8666F-3A27-6634-8096-5B6C2A7C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81000"/>
            <a:ext cx="2981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テキスト ボックス 4">
            <a:extLst>
              <a:ext uri="{FF2B5EF4-FFF2-40B4-BE49-F238E27FC236}">
                <a16:creationId xmlns:a16="http://schemas.microsoft.com/office/drawing/2014/main" id="{468E679F-201D-0BE9-B3C3-479E1E5C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宮部みゆき</a:t>
            </a:r>
            <a:r>
              <a:rPr lang="en-US" altLang="ja-JP" sz="180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(2000)</a:t>
            </a:r>
            <a:r>
              <a:rPr lang="ja-JP" altLang="en-US" sz="180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「蒲生邸事件 」文春文庫　文藝春秋　</a:t>
            </a:r>
            <a:r>
              <a:rPr lang="en-US" altLang="ja-JP" sz="180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940</a:t>
            </a:r>
            <a:r>
              <a:rPr lang="ja-JP" altLang="en-US" sz="180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>
            <a:extLst>
              <a:ext uri="{FF2B5EF4-FFF2-40B4-BE49-F238E27FC236}">
                <a16:creationId xmlns:a16="http://schemas.microsoft.com/office/drawing/2014/main" id="{3D08A3D7-A6F7-5A77-63FB-DB81BD8A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専業主婦</a:t>
            </a:r>
            <a:r>
              <a:rPr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は消滅するか？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40963" name="コンテンツ プレースホルダ 2">
            <a:extLst>
              <a:ext uri="{FF2B5EF4-FFF2-40B4-BE49-F238E27FC236}">
                <a16:creationId xmlns:a16="http://schemas.microsoft.com/office/drawing/2014/main" id="{29E8362E-2794-98CE-9F10-07F48DEF2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個人の自由？</a:t>
            </a:r>
            <a:r>
              <a:rPr lang="en-US" altLang="ja-JP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→</a:t>
            </a:r>
            <a:r>
              <a:rPr lang="ja-JP" altLang="en-US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個人の不自由！</a:t>
            </a:r>
            <a:endParaRPr lang="en-US" altLang="ja-JP" sz="32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このままだと二極化する</a:t>
            </a:r>
            <a:r>
              <a:rPr lang="en-US" altLang="ja-JP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→</a:t>
            </a:r>
            <a:r>
              <a:rPr lang="ja-JP" altLang="en-US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セレブとヤンママ</a:t>
            </a:r>
            <a:endParaRPr lang="en-US" altLang="ja-JP" sz="32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中間層は非婚または共稼ぎ・無子または</a:t>
            </a:r>
            <a:r>
              <a:rPr lang="en-US" altLang="ja-JP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子以下。</a:t>
            </a:r>
            <a:endParaRPr lang="en-US" altLang="ja-JP" sz="32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32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　　</a:t>
            </a:r>
          </a:p>
          <a:p>
            <a:endParaRPr lang="ja-JP" altLang="en-US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>
            <a:extLst>
              <a:ext uri="{FF2B5EF4-FFF2-40B4-BE49-F238E27FC236}">
                <a16:creationId xmlns:a16="http://schemas.microsoft.com/office/drawing/2014/main" id="{B46E5811-4287-133F-704A-E1BFF9B2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無給の仕事は仕事ではないのか？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41987" name="コンテンツ プレースホルダ 2">
            <a:extLst>
              <a:ext uri="{FF2B5EF4-FFF2-40B4-BE49-F238E27FC236}">
                <a16:creationId xmlns:a16="http://schemas.microsoft.com/office/drawing/2014/main" id="{D589383C-9EED-E92D-BCCA-48DA31A0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第３号被保険者＝無収入</a:t>
            </a:r>
            <a:r>
              <a:rPr lang="en-US" altLang="ja-JP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免除されるべき。今年、</a:t>
            </a:r>
            <a:r>
              <a:rPr lang="en-US" altLang="ja-JP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23/45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11: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約２名、</a:t>
            </a:r>
            <a:r>
              <a:rPr lang="en-US" altLang="ja-JP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12: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</a:t>
            </a:r>
            <a:r>
              <a:rPr lang="en-US" altLang="ja-JP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名）</a:t>
            </a:r>
            <a:endParaRPr lang="en-US" altLang="ja-JP" sz="28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家事や育児などの仕事も所得が保障されるべきだ。理由：外部環境として社会を支えているから。</a:t>
            </a:r>
            <a:endParaRPr lang="en-US" altLang="ja-JP" sz="28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ベーシック・インカムの主張：誰でも無条件で基本所得が保障されるべきだ。そうなれば男性であれ、女性であれ、やりがいのある仕事ではないか。</a:t>
            </a:r>
            <a:endParaRPr lang="en-US" altLang="ja-JP" sz="2800">
              <a:latin typeface="ＭＳ 明朝" panose="02020609040205080304" pitchFamily="17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育児休業＊パパ・クオーター制度。所得の</a:t>
            </a:r>
            <a:r>
              <a:rPr lang="en-US" altLang="ja-JP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80</a:t>
            </a:r>
            <a:r>
              <a:rPr lang="ja-JP" altLang="en-US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％を保障</a:t>
            </a:r>
            <a:r>
              <a:rPr lang="en-US" altLang="ja-JP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→</a:t>
            </a:r>
            <a:r>
              <a:rPr lang="ja-JP" altLang="en-US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ライフステージの一部としての専業（主婦</a:t>
            </a:r>
            <a:r>
              <a:rPr lang="en-US" altLang="ja-JP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2800">
                <a:latin typeface="ＭＳ 明朝" panose="02020609040205080304" pitchFamily="17" charset="-128"/>
                <a:ea typeface="ＭＳ Ｐゴシック" panose="020B0600070205080204" pitchFamily="50" charset="-128"/>
              </a:rPr>
              <a:t>主夫）期間になるのでは？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41988" name="テキスト ボックス 3">
            <a:extLst>
              <a:ext uri="{FF2B5EF4-FFF2-40B4-BE49-F238E27FC236}">
                <a16:creationId xmlns:a16="http://schemas.microsoft.com/office/drawing/2014/main" id="{488DA4E9-9150-4330-BF26-1116C668F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>
                <a:solidFill>
                  <a:schemeClr val="accent2"/>
                </a:solidFill>
                <a:ea typeface="ＭＳ 明朝" panose="02020609040205080304" pitchFamily="17" charset="-128"/>
              </a:rPr>
              <a:t>山森亮</a:t>
            </a:r>
            <a:r>
              <a:rPr lang="en-US" altLang="ja-JP" sz="1800">
                <a:solidFill>
                  <a:schemeClr val="accent2"/>
                </a:solidFill>
                <a:ea typeface="ＭＳ 明朝" panose="02020609040205080304" pitchFamily="17" charset="-128"/>
              </a:rPr>
              <a:t>(2009)</a:t>
            </a:r>
            <a:r>
              <a:rPr lang="ja-JP" altLang="en-US" sz="1800">
                <a:solidFill>
                  <a:schemeClr val="accent2"/>
                </a:solidFill>
                <a:ea typeface="ＭＳ 明朝" panose="02020609040205080304" pitchFamily="17" charset="-128"/>
              </a:rPr>
              <a:t>「</a:t>
            </a:r>
            <a:r>
              <a:rPr lang="ja-JP" altLang="en-US" sz="1800">
                <a:solidFill>
                  <a:schemeClr val="accent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ベーシック・インカム入門」光文社新書</a:t>
            </a:r>
            <a:r>
              <a:rPr lang="en-US" altLang="ja-JP" sz="1800">
                <a:solidFill>
                  <a:schemeClr val="accent2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389</a:t>
            </a:r>
            <a:endParaRPr lang="ja-JP" altLang="en-US" sz="1800">
              <a:solidFill>
                <a:schemeClr val="accent2"/>
              </a:solidFill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FBD1777-39D3-FC3B-AD83-8406110B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z="3600" b="1">
                <a:solidFill>
                  <a:srgbClr val="000000"/>
                </a:solidFill>
                <a:ea typeface="ＭＳ 明朝" panose="02020609040205080304" pitchFamily="17" charset="-128"/>
              </a:rPr>
              <a:t>専業主婦（せんぎょうしゅふ）の条件</a:t>
            </a:r>
            <a:endParaRPr kumimoji="0" lang="ja-JP" altLang="en-US">
              <a:solidFill>
                <a:schemeClr val="tx1"/>
              </a:solidFill>
              <a:ea typeface="ＭＳ 明朝" panose="02020609040205080304" pitchFamily="17" charset="-128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CCD4305-F81D-28A5-C1F9-0607FE424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967662" cy="457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kumimoji="0" lang="ja-JP" altLang="ja-JP">
                <a:latin typeface="Helvetica" panose="020B0604020202020204" pitchFamily="34" charset="0"/>
                <a:ea typeface="ＭＳ Ｐゴシック" panose="020B0600070205080204" pitchFamily="50" charset="-128"/>
              </a:rPr>
              <a:t>Housewife</a:t>
            </a:r>
            <a:endParaRPr kumimoji="0" lang="en-US" altLang="ja-JP">
              <a:latin typeface="Helvetica" panose="020B0604020202020204" pitchFamily="34" charset="0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0" lang="ja-JP" altLang="ja-JP">
                <a:latin typeface="Helvetica" panose="020B0604020202020204" pitchFamily="34" charset="0"/>
                <a:ea typeface="ＭＳ Ｐゴシック" panose="020B0600070205080204" pitchFamily="50" charset="-128"/>
              </a:rPr>
              <a:t>Homemaker</a:t>
            </a:r>
            <a:endParaRPr kumimoji="0" lang="en-US" altLang="ja-JP">
              <a:latin typeface="Helvetica" panose="020B0604020202020204" pitchFamily="34" charset="0"/>
              <a:ea typeface="ＭＳ Ｐゴシック" panose="020B0600070205080204" pitchFamily="50" charset="-128"/>
            </a:endParaRPr>
          </a:p>
          <a:p>
            <a:pPr>
              <a:spcAft>
                <a:spcPts val="600"/>
              </a:spcAft>
            </a:pPr>
            <a:r>
              <a:rPr kumimoji="0" lang="en-US" altLang="en-US" b="1">
                <a:ea typeface="ＭＳ 明朝" panose="02020609040205080304" pitchFamily="17" charset="-128"/>
              </a:rPr>
              <a:t>結婚</a:t>
            </a:r>
            <a:endParaRPr kumimoji="0" lang="en-US" altLang="ja-JP" b="1"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b="1">
                <a:ea typeface="ＭＳ 明朝" panose="02020609040205080304" pitchFamily="17" charset="-128"/>
              </a:rPr>
              <a:t>家事　</a:t>
            </a:r>
            <a:endParaRPr kumimoji="0" lang="en-US" altLang="ja-JP" b="1">
              <a:ea typeface="ＭＳ 明朝" panose="02020609040205080304" pitchFamily="17" charset="-128"/>
            </a:endParaRPr>
          </a:p>
          <a:p>
            <a:pPr algn="just"/>
            <a:r>
              <a:rPr kumimoji="0" lang="en-US" altLang="en-US" b="1">
                <a:ea typeface="ＭＳ 明朝" panose="02020609040205080304" pitchFamily="17" charset="-128"/>
              </a:rPr>
              <a:t>子育て</a:t>
            </a:r>
            <a:r>
              <a:rPr kumimoji="0" lang="ja-JP" altLang="en-US" b="1">
                <a:ea typeface="ＭＳ 明朝" panose="02020609040205080304" pitchFamily="17" charset="-128"/>
              </a:rPr>
              <a:t>？</a:t>
            </a:r>
            <a:endParaRPr kumimoji="0" lang="en-US" altLang="ja-JP" b="1">
              <a:ea typeface="ＭＳ 明朝" panose="02020609040205080304" pitchFamily="17" charset="-128"/>
            </a:endParaRPr>
          </a:p>
          <a:p>
            <a:r>
              <a:rPr kumimoji="0" lang="ja-JP" altLang="en-US" b="1">
                <a:ea typeface="ＭＳ 明朝" panose="02020609040205080304" pitchFamily="17" charset="-128"/>
              </a:rPr>
              <a:t>働かなくて良い。</a:t>
            </a:r>
            <a:endParaRPr kumimoji="0" lang="en-US" altLang="ja-JP" b="1">
              <a:ea typeface="ＭＳ 明朝" panose="02020609040205080304" pitchFamily="17" charset="-128"/>
            </a:endParaRPr>
          </a:p>
          <a:p>
            <a:r>
              <a:rPr kumimoji="0" lang="en-US" altLang="en-US" b="1">
                <a:ea typeface="ＭＳ 明朝" panose="02020609040205080304" pitchFamily="17" charset="-128"/>
              </a:rPr>
              <a:t>三食昼寝付き</a:t>
            </a:r>
            <a:r>
              <a:rPr kumimoji="0" lang="ja-JP" altLang="en-US" b="1">
                <a:ea typeface="ＭＳ 明朝" panose="02020609040205080304" pitchFamily="17" charset="-128"/>
              </a:rPr>
              <a:t>？</a:t>
            </a:r>
            <a:endParaRPr kumimoji="0" lang="en-US" altLang="ja-JP" b="1">
              <a:ea typeface="ＭＳ 明朝" panose="02020609040205080304" pitchFamily="17" charset="-128"/>
            </a:endParaRPr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C240825F-CEA7-4C7F-86D1-4655CDFF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2547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>
            <a:extLst>
              <a:ext uri="{FF2B5EF4-FFF2-40B4-BE49-F238E27FC236}">
                <a16:creationId xmlns:a16="http://schemas.microsoft.com/office/drawing/2014/main" id="{A65D9F41-9C16-9AF3-F519-20E7D031A1B6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15097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 descr="01a_19">
            <a:extLst>
              <a:ext uri="{FF2B5EF4-FFF2-40B4-BE49-F238E27FC236}">
                <a16:creationId xmlns:a16="http://schemas.microsoft.com/office/drawing/2014/main" id="{FAA77611-7068-F825-01EA-EABD81EC6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5192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>
            <a:extLst>
              <a:ext uri="{FF2B5EF4-FFF2-40B4-BE49-F238E27FC236}">
                <a16:creationId xmlns:a16="http://schemas.microsoft.com/office/drawing/2014/main" id="{533B977F-8F22-77C2-C2E1-5109201E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 panose="020B0600070205080204" pitchFamily="50" charset="-128"/>
              </a:rPr>
              <a:t>専業主婦年金過払い問題：第３号被保険者って、何？　</a:t>
            </a: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D8DC8C21-457C-B0F2-B94D-68E63E42B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u="sng">
                <a:ea typeface="ＭＳ Ｐゴシック" panose="020B0600070205080204" pitchFamily="50" charset="-128"/>
              </a:rPr>
              <a:t>国民年金の資格変更を忘れた専業主婦の年金問題で、政府・民主党は１日、本来より多く年金をもらっている受給者に対し、過払い分の返還を求めない方針を決めた。</a:t>
            </a:r>
            <a:r>
              <a:rPr lang="ja-JP" altLang="en-US" sz="1800" u="sng">
                <a:ea typeface="ＭＳ Ｐゴシック" panose="020B0600070205080204" pitchFamily="50" charset="-128"/>
              </a:rPr>
              <a:t>（</a:t>
            </a:r>
            <a:r>
              <a:rPr lang="en-US" altLang="ja-JP" sz="1800">
                <a:ea typeface="ＭＳ Ｐゴシック" panose="020B0600070205080204" pitchFamily="50" charset="-128"/>
              </a:rPr>
              <a:t>2011/11/1 </a:t>
            </a:r>
            <a:r>
              <a:rPr lang="ja-JP" altLang="en-US" sz="1800">
                <a:ea typeface="ＭＳ Ｐゴシック" panose="020B0600070205080204" pitchFamily="50" charset="-128"/>
              </a:rPr>
              <a:t>、日本経済新聞）</a:t>
            </a:r>
            <a:endParaRPr lang="en-US" altLang="ja-JP" sz="2400">
              <a:ea typeface="ＭＳ Ｐゴシック" panose="020B0600070205080204" pitchFamily="50" charset="-128"/>
            </a:endParaRPr>
          </a:p>
          <a:p>
            <a:r>
              <a:rPr lang="ja-JP" altLang="en-US" sz="2800">
                <a:ea typeface="ＭＳ Ｐゴシック" panose="020B0600070205080204" pitchFamily="50" charset="-128"/>
              </a:rPr>
              <a:t>＊第</a:t>
            </a:r>
            <a:r>
              <a:rPr lang="en-US" altLang="ja-JP" sz="2800">
                <a:ea typeface="ＭＳ Ｐゴシック" panose="020B0600070205080204" pitchFamily="50" charset="-128"/>
              </a:rPr>
              <a:t>1</a:t>
            </a:r>
            <a:r>
              <a:rPr lang="ja-JP" altLang="en-US" sz="2800">
                <a:ea typeface="ＭＳ Ｐゴシック" panose="020B0600070205080204" pitchFamily="50" charset="-128"/>
              </a:rPr>
              <a:t>号（本人）、第２号（厚生年金等に本人が加入）、第３号被保険者（夫が厚生年金等に加入）</a:t>
            </a:r>
          </a:p>
          <a:p>
            <a:r>
              <a:rPr lang="ja-JP" altLang="en-US" sz="2800">
                <a:ea typeface="ＭＳ Ｐゴシック" panose="020B0600070205080204" pitchFamily="50" charset="-128"/>
              </a:rPr>
              <a:t>専業主婦＝国民年金の第３号被保険者、</a:t>
            </a:r>
            <a:r>
              <a:rPr lang="ja-JP" altLang="en-US" sz="2800">
                <a:solidFill>
                  <a:srgbClr val="FF0000"/>
                </a:solidFill>
                <a:ea typeface="ＭＳ Ｐゴシック" panose="020B0600070205080204" pitchFamily="50" charset="-128"/>
              </a:rPr>
              <a:t>夫が厚生年金に加入していれば保険料の支払い不要</a:t>
            </a:r>
            <a:r>
              <a:rPr lang="ja-JP" altLang="en-US" sz="2800">
                <a:ea typeface="ＭＳ Ｐゴシック" panose="020B0600070205080204" pitchFamily="50" charset="-128"/>
              </a:rPr>
              <a:t>。</a:t>
            </a:r>
            <a:r>
              <a:rPr lang="en-US" altLang="ja-JP" sz="2800">
                <a:ea typeface="ＭＳ Ｐゴシック" panose="020B0600070205080204" pitchFamily="50" charset="-128"/>
              </a:rPr>
              <a:t>→</a:t>
            </a:r>
            <a:r>
              <a:rPr lang="ja-JP" altLang="en-US" sz="2800">
                <a:ea typeface="ＭＳ Ｐゴシック" panose="020B0600070205080204" pitchFamily="50" charset="-128"/>
              </a:rPr>
              <a:t>夫退職後は国民年金への加入手続きが必要。</a:t>
            </a:r>
            <a:endParaRPr lang="en-US" altLang="ja-JP" sz="280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D05A8C6-C08A-78F8-0C29-E88C0AB3D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z="3600" b="1">
                <a:solidFill>
                  <a:srgbClr val="000000"/>
                </a:solidFill>
                <a:ea typeface="ＭＳ 明朝" panose="02020609040205080304" pitchFamily="17" charset="-128"/>
              </a:rPr>
              <a:t>専業主婦論争</a:t>
            </a:r>
            <a:endParaRPr kumimoji="0" lang="ja-JP" altLang="en-US">
              <a:solidFill>
                <a:schemeClr val="tx1"/>
              </a:solidFill>
              <a:ea typeface="ＭＳ 明朝" panose="02020609040205080304" pitchFamily="17" charset="-128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1AB16DB9-4CE7-60A8-ED1F-C1DC3041D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4495800"/>
          </a:xfrm>
        </p:spPr>
        <p:txBody>
          <a:bodyPr/>
          <a:lstStyle/>
          <a:p>
            <a:r>
              <a:rPr kumimoji="0" lang="en-US" altLang="en-US">
                <a:ea typeface="ＭＳ 明朝" panose="02020609040205080304" pitchFamily="17" charset="-128"/>
              </a:rPr>
              <a:t>専業主婦バッシングで荒稼ぎ</a:t>
            </a:r>
            <a:r>
              <a:rPr kumimoji="0" lang="en-US" altLang="ja-JP">
                <a:ea typeface="ＭＳ 明朝" panose="02020609040205080304" pitchFamily="17" charset="-128"/>
              </a:rPr>
              <a:t>→</a:t>
            </a:r>
          </a:p>
          <a:p>
            <a:r>
              <a:rPr kumimoji="0" lang="en-US" altLang="en-US">
                <a:ea typeface="ＭＳ 明朝" panose="02020609040205080304" pitchFamily="17" charset="-128"/>
                <a:hlinkClick r:id="rId3"/>
              </a:rPr>
              <a:t>石原里紗</a:t>
            </a:r>
            <a:r>
              <a:rPr kumimoji="0" lang="ja-JP" altLang="en-US">
                <a:ea typeface="ＭＳ 明朝" panose="02020609040205080304" pitchFamily="17" charset="-128"/>
              </a:rPr>
              <a:t>：</a:t>
            </a:r>
            <a:r>
              <a:rPr kumimoji="0" lang="en-US" altLang="en-US">
                <a:latin typeface="Helvetica" panose="020B0604020202020204" pitchFamily="34" charset="0"/>
                <a:ea typeface="ＭＳ Ｐゴシック" panose="020B0600070205080204" pitchFamily="50" charset="-128"/>
              </a:rPr>
              <a:t>専業主婦は家畜だ</a:t>
            </a:r>
            <a:r>
              <a:rPr kumimoji="0" lang="en-US" altLang="ja-JP">
                <a:latin typeface="Helvetica" panose="020B0604020202020204" pitchFamily="34" charset="0"/>
                <a:ea typeface="ＭＳ Ｐゴシック" panose="020B0600070205080204" pitchFamily="50" charset="-128"/>
              </a:rPr>
              <a:t>!</a:t>
            </a:r>
            <a:endParaRPr kumimoji="0" lang="en-US" altLang="ja-JP">
              <a:ea typeface="ＭＳ 明朝" panose="02020609040205080304" pitchFamily="17" charset="-128"/>
            </a:endParaRPr>
          </a:p>
          <a:p>
            <a:r>
              <a:rPr kumimoji="0" lang="ja-JP" altLang="en-US">
                <a:ea typeface="ＭＳ 明朝" panose="02020609040205080304" pitchFamily="17" charset="-128"/>
              </a:rPr>
              <a:t>「</a:t>
            </a:r>
            <a:r>
              <a:rPr kumimoji="0" lang="en-US" altLang="en-US">
                <a:ea typeface="ＭＳ 明朝" panose="02020609040205080304" pitchFamily="17" charset="-128"/>
              </a:rPr>
              <a:t>さよなら専業主婦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(2000)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endParaRPr kumimoji="0" lang="en-US" altLang="ja-JP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0" lang="ja-JP" altLang="en-US">
                <a:ea typeface="ＭＳ 明朝" panose="02020609040205080304" pitchFamily="17" charset="-128"/>
              </a:rPr>
              <a:t>「</a:t>
            </a:r>
            <a:r>
              <a:rPr kumimoji="0" lang="en-US" altLang="en-US">
                <a:ea typeface="ＭＳ 明朝" panose="02020609040205080304" pitchFamily="17" charset="-128"/>
              </a:rPr>
              <a:t>ふざけるな専業主婦</a:t>
            </a:r>
            <a:r>
              <a:rPr kumimoji="0" lang="en-US" altLang="ja-JP">
                <a:ea typeface="ＭＳ 明朝" panose="02020609040205080304" pitchFamily="17" charset="-128"/>
              </a:rPr>
              <a:t> 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(2002)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r>
              <a:rPr kumimoji="0" lang="en-US" altLang="ja-JP">
                <a:ea typeface="ＭＳ 明朝" panose="02020609040205080304" pitchFamily="17" charset="-128"/>
              </a:rPr>
              <a:t> </a:t>
            </a:r>
          </a:p>
          <a:p>
            <a:r>
              <a:rPr kumimoji="0" lang="en-US" altLang="en-US">
                <a:ea typeface="ＭＳ 明朝" panose="02020609040205080304" pitchFamily="17" charset="-128"/>
              </a:rPr>
              <a:t>「くたばれ！専業主婦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(2003)</a:t>
            </a:r>
            <a:r>
              <a:rPr kumimoji="0" lang="en-US" altLang="ja-JP">
                <a:ea typeface="ＭＳ 明朝" panose="02020609040205080304" pitchFamily="17" charset="-128"/>
              </a:rPr>
              <a:t> </a:t>
            </a:r>
            <a:r>
              <a:rPr kumimoji="0" lang="en-US" altLang="en-US">
                <a:ea typeface="ＭＳ 明朝" panose="02020609040205080304" pitchFamily="17" charset="-128"/>
              </a:rPr>
              <a:t>」</a:t>
            </a:r>
            <a:endParaRPr kumimoji="0" lang="en-US" altLang="ja-JP">
              <a:ea typeface="ＭＳ 明朝" panose="02020609040205080304" pitchFamily="17" charset="-128"/>
            </a:endParaRPr>
          </a:p>
          <a:p>
            <a:r>
              <a:rPr kumimoji="0" lang="en-US" altLang="en-US">
                <a:ea typeface="ＭＳ 明朝" panose="02020609040205080304" pitchFamily="17" charset="-128"/>
                <a:hlinkClick r:id="rId4"/>
              </a:rPr>
              <a:t>酒井順子</a:t>
            </a:r>
            <a:r>
              <a:rPr kumimoji="0" lang="en-US" altLang="ja-JP">
                <a:ea typeface="ＭＳ 明朝" panose="02020609040205080304" pitchFamily="17" charset="-128"/>
              </a:rPr>
              <a:t>:</a:t>
            </a:r>
            <a:r>
              <a:rPr kumimoji="0" lang="en-US" altLang="en-US">
                <a:ea typeface="ＭＳ 明朝" panose="02020609040205080304" pitchFamily="17" charset="-128"/>
              </a:rPr>
              <a:t>「負け犬の遠吠え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(2003)</a:t>
            </a:r>
            <a:r>
              <a:rPr kumimoji="0" lang="en-US" altLang="en-US">
                <a:ea typeface="ＭＳ 明朝" panose="02020609040205080304" pitchFamily="17" charset="-128"/>
              </a:rPr>
              <a:t>」</a:t>
            </a:r>
            <a:endParaRPr kumimoji="0" lang="en-US" altLang="ja-JP">
              <a:ea typeface="ＭＳ 明朝" panose="02020609040205080304" pitchFamily="17" charset="-128"/>
            </a:endParaRPr>
          </a:p>
          <a:p>
            <a:r>
              <a:rPr kumimoji="0" lang="en-US" altLang="en-US" sz="2000">
                <a:ea typeface="ＭＳ 明朝" panose="02020609040205080304" pitchFamily="17" charset="-128"/>
              </a:rPr>
              <a:t>本音宣言</a:t>
            </a:r>
            <a:r>
              <a:rPr kumimoji="0" lang="ja-JP" altLang="en-US" sz="2000">
                <a:ea typeface="ＭＳ 明朝" panose="02020609040205080304" pitchFamily="17" charset="-128"/>
              </a:rPr>
              <a:t>　</a:t>
            </a:r>
            <a:r>
              <a:rPr kumimoji="0" lang="en-US" altLang="ja-JP" sz="2000">
                <a:ea typeface="ＭＳ 明朝" panose="02020609040205080304" pitchFamily="17" charset="-128"/>
              </a:rPr>
              <a:t>           </a:t>
            </a:r>
            <a:r>
              <a:rPr kumimoji="0" lang="ja-JP" altLang="en-US" sz="2000">
                <a:ea typeface="ＭＳ 明朝" panose="02020609040205080304" pitchFamily="17" charset="-128"/>
              </a:rPr>
              <a:t>＊</a:t>
            </a:r>
            <a:r>
              <a:rPr kumimoji="0" lang="ja-JP" altLang="en-US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儒教と負け犬 </a:t>
            </a:r>
            <a:r>
              <a:rPr kumimoji="0" lang="en-US" altLang="ja-JP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(2009/7/1)</a:t>
            </a:r>
          </a:p>
          <a:p>
            <a:r>
              <a:rPr kumimoji="0" lang="en-US" altLang="en-US" sz="2400" b="1">
                <a:ea typeface="ＭＳ 明朝" panose="02020609040205080304" pitchFamily="17" charset="-128"/>
              </a:rPr>
              <a:t>専業主婦＋子供ありが一番、所詮、生涯独身の、子なしキャリアウーマンなんて負け犬</a:t>
            </a:r>
            <a:endParaRPr kumimoji="0" lang="en-US" altLang="ja-JP" sz="2400" b="1">
              <a:ea typeface="ＭＳ 明朝" panose="02020609040205080304" pitchFamily="17" charset="-128"/>
            </a:endParaRPr>
          </a:p>
        </p:txBody>
      </p:sp>
      <p:pic>
        <p:nvPicPr>
          <p:cNvPr id="100356" name="Picture 4" descr="images">
            <a:extLst>
              <a:ext uri="{FF2B5EF4-FFF2-40B4-BE49-F238E27FC236}">
                <a16:creationId xmlns:a16="http://schemas.microsoft.com/office/drawing/2014/main" id="{AC5D04B5-C6EB-6BC3-E5C7-3BC90D85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41YEAEZZ0VL">
            <a:extLst>
              <a:ext uri="{FF2B5EF4-FFF2-40B4-BE49-F238E27FC236}">
                <a16:creationId xmlns:a16="http://schemas.microsoft.com/office/drawing/2014/main" id="{BB083EA2-5922-1EA6-48F0-025BC25A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43B20552-F16F-2B77-416F-49A06BC7E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 wrap="square" anchor="t" anchorCtr="0">
            <a:normAutofit/>
          </a:bodyPr>
          <a:lstStyle/>
          <a:p>
            <a:r>
              <a:rPr kumimoji="0" lang="ja-JP" altLang="en-US" dirty="0">
                <a:hlinkClick r:id="rId3"/>
              </a:rPr>
              <a:t>専業主婦</a:t>
            </a:r>
            <a:r>
              <a:rPr kumimoji="0" lang="ja-JP" altLang="en-US" dirty="0"/>
              <a:t>って、どんな人？</a:t>
            </a:r>
            <a:br>
              <a:rPr kumimoji="0" lang="en-US" altLang="ja-JP" dirty="0"/>
            </a:br>
            <a:r>
              <a:rPr kumimoji="0" lang="ja-JP" altLang="en-US" sz="3100" dirty="0">
                <a:solidFill>
                  <a:srgbClr val="FF0000"/>
                </a:solidFill>
              </a:rPr>
              <a:t>＊</a:t>
            </a:r>
            <a:r>
              <a:rPr kumimoji="0" lang="ja-JP" altLang="en-US" sz="2400" dirty="0">
                <a:solidFill>
                  <a:srgbClr val="FF0000"/>
                </a:solidFill>
              </a:rPr>
              <a:t>パラサイトシングルの山田昌弘先生、いわく</a:t>
            </a:r>
            <a:endParaRPr kumimoji="0" lang="ja-JP" altLang="en-US" dirty="0">
              <a:solidFill>
                <a:srgbClr val="FF0000"/>
              </a:solidFill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19AF6FB3-2F7C-5B84-C8A5-42FBBF4E46E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kumimoji="0" lang="ja-JP" altLang="en-US" sz="1300" dirty="0"/>
              <a:t>稼得労働に従事せず、専ら家事や子育てなど無償の再生産労働に従事する既婚女性。</a:t>
            </a:r>
            <a:r>
              <a:rPr kumimoji="0" lang="en-US" altLang="ja-JP" sz="1300" dirty="0"/>
              <a:t>18</a:t>
            </a:r>
            <a:r>
              <a:rPr kumimoji="0" lang="ja-JP" altLang="en-US" sz="1300" dirty="0"/>
              <a:t>世紀の英国で、産業革命以後、男性が家を離れて長時間労働に従事するようになり、「夫は外、妻は内」という近代の性役割分業意識の成立と共に出現した。欧米では</a:t>
            </a:r>
            <a:r>
              <a:rPr kumimoji="0" lang="en-US" altLang="ja-JP" sz="1300" dirty="0"/>
              <a:t>20</a:t>
            </a:r>
            <a:r>
              <a:rPr kumimoji="0" lang="ja-JP" altLang="en-US" sz="1300" dirty="0"/>
              <a:t>世紀に一般化し、英国では既婚女性の</a:t>
            </a:r>
            <a:r>
              <a:rPr kumimoji="0" lang="en-US" altLang="ja-JP" sz="1300" dirty="0"/>
              <a:t>8</a:t>
            </a:r>
            <a:r>
              <a:rPr kumimoji="0" lang="ja-JP" altLang="en-US" sz="1300" dirty="0"/>
              <a:t>割</a:t>
            </a:r>
            <a:r>
              <a:rPr kumimoji="0" lang="en-US" altLang="ja-JP" sz="1300" dirty="0"/>
              <a:t>(1930</a:t>
            </a:r>
            <a:r>
              <a:rPr kumimoji="0" lang="ja-JP" altLang="en-US" sz="1300" dirty="0"/>
              <a:t>年頃</a:t>
            </a:r>
            <a:r>
              <a:rPr kumimoji="0" lang="en-US" altLang="ja-JP" sz="1300" dirty="0"/>
              <a:t>)</a:t>
            </a:r>
            <a:r>
              <a:rPr kumimoji="0" lang="ja-JP" altLang="en-US" sz="1300" dirty="0"/>
              <a:t>に達した。日本では高度成長期にサラリーマンの増加と共に増え、</a:t>
            </a:r>
            <a:r>
              <a:rPr kumimoji="0" lang="en-US" altLang="ja-JP" sz="1300" dirty="0"/>
              <a:t>75</a:t>
            </a:r>
            <a:r>
              <a:rPr kumimoji="0" lang="ja-JP" altLang="en-US" sz="1300" dirty="0"/>
              <a:t>年頃には既婚女性の約</a:t>
            </a:r>
            <a:r>
              <a:rPr kumimoji="0" lang="en-US" altLang="ja-JP" sz="1300" dirty="0"/>
              <a:t>6</a:t>
            </a:r>
            <a:r>
              <a:rPr kumimoji="0" lang="ja-JP" altLang="en-US" sz="1300" dirty="0"/>
              <a:t>割が専業主婦となる。専業主婦は、「夫の収入に自分の生活水準が連動する存在」であるため、夫の収入が安定し増大している時には、安心して生活を送ることができる。だが、</a:t>
            </a:r>
            <a:r>
              <a:rPr kumimoji="0" lang="en-US" altLang="ja-JP" sz="1300" dirty="0"/>
              <a:t>90</a:t>
            </a:r>
            <a:r>
              <a:rPr kumimoji="0" lang="ja-JP" altLang="en-US" sz="1300" dirty="0"/>
              <a:t>年代に入ると男性の失業率は高まり、収入も不安定化している。離婚も増える中、安心して専業主婦を続けるのは難しくなりつつある。</a:t>
            </a:r>
            <a:endParaRPr kumimoji="0" lang="en-US" altLang="ja-JP" sz="13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kumimoji="0" lang="ja-JP" altLang="en-US" sz="13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kumimoji="0" lang="en-US" altLang="ja-JP" sz="1300" dirty="0"/>
              <a:t>(</a:t>
            </a:r>
            <a:r>
              <a:rPr kumimoji="0" lang="ja-JP" altLang="en-US" sz="1300" dirty="0">
                <a:hlinkClick r:id="rId4"/>
              </a:rPr>
              <a:t>山田昌弘</a:t>
            </a:r>
            <a:r>
              <a:rPr kumimoji="0" lang="ja-JP" altLang="en-US" sz="1300" dirty="0"/>
              <a:t>：やまだまさひろ（当時）東京学芸大学教授</a:t>
            </a:r>
            <a:r>
              <a:rPr kumimoji="0" lang="en-US" altLang="ja-JP" sz="1300" dirty="0"/>
              <a:t>(</a:t>
            </a:r>
            <a:r>
              <a:rPr kumimoji="0" lang="ja-JP" altLang="en-US" sz="1300" dirty="0"/>
              <a:t>現</a:t>
            </a:r>
            <a:r>
              <a:rPr kumimoji="0" lang="zh-CN" altLang="en-US" sz="1300" dirty="0"/>
              <a:t>中央大学文学部教授</a:t>
            </a:r>
            <a:r>
              <a:rPr kumimoji="0" lang="ja-JP" altLang="en-US" sz="1300" dirty="0"/>
              <a:t> ／ </a:t>
            </a:r>
            <a:r>
              <a:rPr kumimoji="0" lang="en-US" altLang="ja-JP" sz="1300" dirty="0"/>
              <a:t>2007</a:t>
            </a:r>
            <a:r>
              <a:rPr kumimoji="0" lang="ja-JP" altLang="en-US" sz="1300" dirty="0"/>
              <a:t>年</a:t>
            </a:r>
            <a:r>
              <a:rPr kumimoji="0" lang="en-US" altLang="ja-JP" sz="1300" dirty="0"/>
              <a:t>)</a:t>
            </a:r>
            <a:r>
              <a:rPr kumimoji="0" lang="zh-TW" altLang="en-US" sz="1300" dirty="0"/>
              <a:t>出典　</a:t>
            </a:r>
            <a:r>
              <a:rPr kumimoji="0" lang="en-US" altLang="zh-TW" sz="1300" dirty="0"/>
              <a:t>(</a:t>
            </a:r>
            <a:r>
              <a:rPr kumimoji="0" lang="zh-TW" altLang="en-US" sz="1300" dirty="0"/>
              <a:t>株</a:t>
            </a:r>
            <a:r>
              <a:rPr kumimoji="0" lang="en-US" altLang="zh-TW" sz="1300" dirty="0"/>
              <a:t>)</a:t>
            </a:r>
            <a:r>
              <a:rPr kumimoji="0" lang="zh-TW" altLang="en-US" sz="1300" dirty="0"/>
              <a:t>朝日新聞</a:t>
            </a:r>
            <a:r>
              <a:rPr kumimoji="0" lang="ja-JP" altLang="en-US" sz="1300" dirty="0"/>
              <a:t>）</a:t>
            </a:r>
            <a:r>
              <a:rPr kumimoji="0" lang="zh-TW" altLang="en-US" sz="1300" dirty="0"/>
              <a:t>出版発行「知恵蔵」</a:t>
            </a:r>
            <a:r>
              <a:rPr kumimoji="0" lang="ja-JP" altLang="en-US" sz="1300" dirty="0"/>
              <a:t>）</a:t>
            </a:r>
          </a:p>
        </p:txBody>
      </p:sp>
      <p:pic>
        <p:nvPicPr>
          <p:cNvPr id="4" name="図 3" descr="スーツを着た男性&#10;&#10;自動的に生成された説明">
            <a:extLst>
              <a:ext uri="{FF2B5EF4-FFF2-40B4-BE49-F238E27FC236}">
                <a16:creationId xmlns:a16="http://schemas.microsoft.com/office/drawing/2014/main" id="{3B1CD1AB-459B-17F6-51E9-B6918604D5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98" r="14347" b="-1"/>
          <a:stretch/>
        </p:blipFill>
        <p:spPr>
          <a:xfrm>
            <a:off x="4788024" y="1752600"/>
            <a:ext cx="3763660" cy="4092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9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>
            <a:extLst>
              <a:ext uri="{FF2B5EF4-FFF2-40B4-BE49-F238E27FC236}">
                <a16:creationId xmlns:a16="http://schemas.microsoft.com/office/drawing/2014/main" id="{B3C54C5F-8687-6B59-42FD-31346E40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>
                <a:ea typeface="ＭＳ 明朝" panose="02020609040205080304" pitchFamily="17" charset="-128"/>
                <a:hlinkClick r:id="rId2"/>
              </a:rPr>
              <a:t>石原里紗</a:t>
            </a:r>
            <a:r>
              <a:rPr kumimoji="0" lang="ja-JP" altLang="en-US">
                <a:ea typeface="ＭＳ 明朝" panose="02020609040205080304" pitchFamily="17" charset="-128"/>
              </a:rPr>
              <a:t>：</a:t>
            </a:r>
            <a:r>
              <a:rPr kumimoji="0" lang="ja-JP" altLang="en-US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「</a:t>
            </a:r>
            <a:r>
              <a:rPr kumimoji="0" lang="en-US" altLang="en-US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ふざけるな専業主婦</a:t>
            </a:r>
            <a:r>
              <a:rPr kumimoji="0" lang="en-US" altLang="ja-JP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 (2002)</a:t>
            </a:r>
            <a:r>
              <a:rPr kumimoji="0" lang="ja-JP" altLang="en-US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r>
              <a:rPr kumimoji="0" lang="en-US" altLang="ja-JP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 p.4</a:t>
            </a:r>
            <a:endParaRPr kumimoji="0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579" name="コンテンツ プレースホルダ 2">
            <a:extLst>
              <a:ext uri="{FF2B5EF4-FFF2-40B4-BE49-F238E27FC236}">
                <a16:creationId xmlns:a16="http://schemas.microsoft.com/office/drawing/2014/main" id="{F8506EDF-1850-14B6-F347-84B3AE47E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ja-JP" altLang="en-US" sz="2400">
                <a:ea typeface="ＭＳ Ｐゴシック" panose="020B0600070205080204" pitchFamily="50" charset="-128"/>
              </a:rPr>
              <a:t>専業主婦の「生活」が、家畜の「生活」に似ている、と私は思っているのです。</a:t>
            </a:r>
            <a:endParaRPr kumimoji="0" lang="en-US" altLang="ja-JP" sz="2400">
              <a:ea typeface="ＭＳ Ｐゴシック" panose="020B0600070205080204" pitchFamily="50" charset="-128"/>
            </a:endParaRPr>
          </a:p>
          <a:p>
            <a:r>
              <a:rPr kumimoji="0" lang="ja-JP" altLang="en-US" sz="2400">
                <a:ea typeface="ＭＳ Ｐゴシック" panose="020B0600070205080204" pitchFamily="50" charset="-128"/>
              </a:rPr>
              <a:t>自分の食いぶちも自分で稼ぐことをせず、家事に必要以上に時間をかけて、家事を趣味として楽しんでいる専業主婦。</a:t>
            </a:r>
            <a:endParaRPr kumimoji="0" lang="en-US" altLang="ja-JP" sz="2400">
              <a:ea typeface="ＭＳ Ｐゴシック" panose="020B0600070205080204" pitchFamily="50" charset="-128"/>
            </a:endParaRPr>
          </a:p>
          <a:p>
            <a:r>
              <a:rPr kumimoji="0" lang="ja-JP" altLang="en-US" sz="2400">
                <a:ea typeface="ＭＳ Ｐゴシック" panose="020B0600070205080204" pitchFamily="50" charset="-128"/>
              </a:rPr>
              <a:t>家をモデルルームのように片づけ、料理の下ごしらえにだらだらと半日かける。家の中のことにあきると、半径五百メートル以内をうろちょろ歩き回り、ヒマつぶしに人の生活を観察する専業主婦。</a:t>
            </a:r>
            <a:endParaRPr kumimoji="0" lang="en-US" altLang="ja-JP" sz="2400">
              <a:ea typeface="ＭＳ Ｐゴシック" panose="020B0600070205080204" pitchFamily="50" charset="-128"/>
            </a:endParaRPr>
          </a:p>
          <a:p>
            <a:r>
              <a:rPr kumimoji="0" lang="ja-JP" altLang="en-US" sz="2400">
                <a:ea typeface="ＭＳ Ｐゴシック" panose="020B0600070205080204" pitchFamily="50" charset="-128"/>
              </a:rPr>
              <a:t>夫という名の飼い主に、さらにいいエサをもらおうと、彼らが出世することだけが生きがいになっている専業主婦。</a:t>
            </a:r>
            <a:endParaRPr kumimoji="0" lang="en-US" altLang="ja-JP" sz="2400">
              <a:ea typeface="ＭＳ Ｐゴシック" panose="020B0600070205080204" pitchFamily="50" charset="-128"/>
            </a:endParaRPr>
          </a:p>
          <a:p>
            <a:endParaRPr kumimoji="0" lang="ja-JP" altLang="en-US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>
            <a:extLst>
              <a:ext uri="{FF2B5EF4-FFF2-40B4-BE49-F238E27FC236}">
                <a16:creationId xmlns:a16="http://schemas.microsoft.com/office/drawing/2014/main" id="{8CCE559A-654F-8EB1-D90B-A26E3615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>
                <a:ea typeface="ＭＳ 明朝" panose="02020609040205080304" pitchFamily="17" charset="-128"/>
                <a:hlinkClick r:id="rId2"/>
              </a:rPr>
              <a:t>酒井順子</a:t>
            </a:r>
            <a:r>
              <a:rPr kumimoji="0" lang="ja-JP" altLang="en-US">
                <a:ea typeface="ＭＳ 明朝" panose="02020609040205080304" pitchFamily="17" charset="-128"/>
              </a:rPr>
              <a:t>：</a:t>
            </a:r>
            <a:r>
              <a:rPr kumimoji="0" lang="en-US" altLang="en-US" sz="2000">
                <a:ea typeface="ＭＳ 明朝" panose="02020609040205080304" pitchFamily="17" charset="-128"/>
              </a:rPr>
              <a:t>「負け犬の遠吠え</a:t>
            </a:r>
            <a:r>
              <a:rPr kumimoji="0" lang="en-US" altLang="ja-JP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(2003)</a:t>
            </a:r>
            <a:r>
              <a:rPr kumimoji="0" lang="en-US" altLang="en-US" sz="2000">
                <a:ea typeface="ＭＳ 明朝" panose="02020609040205080304" pitchFamily="17" charset="-128"/>
              </a:rPr>
              <a:t>」</a:t>
            </a:r>
            <a:r>
              <a:rPr kumimoji="0" lang="en-US" altLang="ja-JP" sz="2000">
                <a:latin typeface="ＭＳ 明朝" panose="02020609040205080304" pitchFamily="17" charset="-128"/>
                <a:ea typeface="ＭＳ 明朝" panose="02020609040205080304" pitchFamily="17" charset="-128"/>
              </a:rPr>
              <a:t> p.7-10</a:t>
            </a:r>
            <a:endParaRPr kumimoji="0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603" name="コンテンツ プレースホルダ 2">
            <a:extLst>
              <a:ext uri="{FF2B5EF4-FFF2-40B4-BE49-F238E27FC236}">
                <a16:creationId xmlns:a16="http://schemas.microsoft.com/office/drawing/2014/main" id="{95CFAE9F-451F-514D-4F5E-CF9A22881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ja-JP" altLang="en-US" sz="2400">
                <a:ea typeface="ＭＳ Ｐゴシック" panose="020B0600070205080204" pitchFamily="50" charset="-128"/>
              </a:rPr>
              <a:t>負け犬とは</a:t>
            </a:r>
            <a:r>
              <a:rPr kumimoji="0" lang="en-US" altLang="ja-JP" sz="2400">
                <a:ea typeface="ＭＳ Ｐゴシック" panose="020B0600070205080204" pitchFamily="50" charset="-128"/>
              </a:rPr>
              <a:t>…</a:t>
            </a:r>
            <a:r>
              <a:rPr kumimoji="0" lang="ja-JP" altLang="en-US" sz="2400">
                <a:ea typeface="ＭＳ Ｐゴシック" panose="020B0600070205080204" pitchFamily="50" charset="-128"/>
              </a:rPr>
              <a:t>狭義には、未婚、子なし、３０代以上の女性のことを示します。</a:t>
            </a:r>
            <a:endParaRPr kumimoji="0" lang="en-US" altLang="ja-JP" sz="2400">
              <a:ea typeface="ＭＳ Ｐゴシック" panose="020B0600070205080204" pitchFamily="50" charset="-128"/>
            </a:endParaRPr>
          </a:p>
          <a:p>
            <a:r>
              <a:rPr kumimoji="0" lang="ja-JP" altLang="en-US" sz="2400">
                <a:ea typeface="ＭＳ Ｐゴシック" panose="020B0600070205080204" pitchFamily="50" charset="-128"/>
              </a:rPr>
              <a:t>勝ち犬とは</a:t>
            </a:r>
            <a:r>
              <a:rPr kumimoji="0" lang="en-US" altLang="ja-JP" sz="2400">
                <a:ea typeface="ＭＳ Ｐゴシック" panose="020B0600070205080204" pitchFamily="50" charset="-128"/>
              </a:rPr>
              <a:t>…</a:t>
            </a:r>
            <a:r>
              <a:rPr kumimoji="0" lang="ja-JP" altLang="en-US" sz="2400">
                <a:ea typeface="ＭＳ Ｐゴシック" panose="020B0600070205080204" pitchFamily="50" charset="-128"/>
              </a:rPr>
              <a:t>負け犬のカテゴリーに入らない女性の意。いわゆる、普通に結婚して子どもを産んでいる人達のことです。</a:t>
            </a:r>
            <a:endParaRPr kumimoji="0" lang="en-US" altLang="ja-JP" sz="2400">
              <a:ea typeface="ＭＳ Ｐゴシック" panose="020B0600070205080204" pitchFamily="50" charset="-128"/>
            </a:endParaRPr>
          </a:p>
          <a:p>
            <a:r>
              <a:rPr kumimoji="0" lang="ja-JP" altLang="en-US" sz="2400">
                <a:ea typeface="ＭＳ Ｐゴシック" panose="020B0600070205080204" pitchFamily="50" charset="-128"/>
              </a:rPr>
              <a:t>勝ち犬は、家庭という世界において子供という有機物を生産しています。そして負け犬は、経済社会においてお金という無機物を得いる。両者が生産したもの、すなわち「子ども」と「お金」を比べた時、子どもの方がまっとうで価値の高い生産物とされるから、負け犬は、「負け」ていると判断されるのです。</a:t>
            </a:r>
            <a:endParaRPr kumimoji="0" lang="en-US" altLang="ja-JP" sz="240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9778A33E-1045-89A7-AF7B-BEF9BC751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kumimoji="0" lang="ja-JP" altLang="en-US" sz="3200">
                <a:ea typeface="ＭＳ 明朝" panose="02020609040205080304" pitchFamily="17" charset="-128"/>
              </a:rPr>
              <a:t>専業主婦について、どう思いますか？</a:t>
            </a:r>
            <a:br>
              <a:rPr kumimoji="0" lang="en-US" altLang="ja-JP" sz="3200">
                <a:ea typeface="ＭＳ 明朝" panose="02020609040205080304" pitchFamily="17" charset="-128"/>
              </a:rPr>
            </a:br>
            <a:r>
              <a:rPr kumimoji="0" lang="en-US" altLang="ja-JP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PRO vs. CONTRA</a:t>
            </a:r>
            <a:r>
              <a:rPr kumimoji="0" lang="ja-JP" altLang="en-US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0" lang="en-US" altLang="ja-JP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0" lang="ja-JP" altLang="en-US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プロとコントラ</a:t>
            </a:r>
            <a:r>
              <a:rPr kumimoji="0" lang="en-US" altLang="ja-JP" sz="280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kumimoji="0" lang="en-US" altLang="ja-JP" sz="3200">
              <a:ea typeface="ＭＳ 明朝" panose="02020609040205080304" pitchFamily="17" charset="-128"/>
            </a:endParaRP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9A96E401-57A1-2DF9-D0DF-6152F9249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専業主婦になりたい（あるいは自分の奥さんは、専業主婦になってほしい）人？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専業主婦にはなりたくない（あるいは自分の奥さんには共稼ぎを希望）人？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専業主婦はズルイ！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専業主婦は無能だ！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専業主婦は女性の敵だ！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専業主婦はカッコいー！</a:t>
            </a:r>
            <a:endParaRPr kumimoji="0" lang="en-US" altLang="ja-JP" sz="2600"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600">
                <a:ea typeface="ＭＳ 明朝" panose="02020609040205080304" pitchFamily="17" charset="-128"/>
              </a:rPr>
              <a:t>専業主婦は、小さな子どもにとっても良い！</a:t>
            </a:r>
          </a:p>
        </p:txBody>
      </p:sp>
      <p:pic>
        <p:nvPicPr>
          <p:cNvPr id="164868" name="Picture 4">
            <a:extLst>
              <a:ext uri="{FF2B5EF4-FFF2-40B4-BE49-F238E27FC236}">
                <a16:creationId xmlns:a16="http://schemas.microsoft.com/office/drawing/2014/main" id="{4180EB3B-6D31-BDA6-A2EC-04348B5C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0040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図 6" descr="327619view001.jpg">
            <a:extLst>
              <a:ext uri="{FF2B5EF4-FFF2-40B4-BE49-F238E27FC236}">
                <a16:creationId xmlns:a16="http://schemas.microsoft.com/office/drawing/2014/main" id="{54DDBFE2-8B1F-F79A-15C2-B6254DD29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27035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BBF74E65-06DF-72EA-1B2F-03D0ABB6F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kumimoji="0" lang="en-US" altLang="ja-JP">
                <a:ea typeface="ＭＳ Ｐゴシック" panose="020B0600070205080204" pitchFamily="50" charset="-128"/>
              </a:rPr>
              <a:t>VERY</a:t>
            </a:r>
            <a:r>
              <a:rPr kumimoji="0" lang="ja-JP" altLang="en-US">
                <a:ea typeface="ＭＳ Ｐゴシック" panose="020B0600070205080204" pitchFamily="50" charset="-128"/>
              </a:rPr>
              <a:t>から</a:t>
            </a:r>
            <a:r>
              <a:rPr kumimoji="0" lang="en-US" altLang="ja-JP">
                <a:ea typeface="ＭＳ Ｐゴシック" panose="020B0600070205080204" pitchFamily="50" charset="-128"/>
              </a:rPr>
              <a:t>STORY, </a:t>
            </a:r>
            <a:r>
              <a:rPr kumimoji="0" lang="ja-JP" altLang="en-US">
                <a:ea typeface="ＭＳ Ｐゴシック" panose="020B0600070205080204" pitchFamily="50" charset="-128"/>
              </a:rPr>
              <a:t>さらに</a:t>
            </a:r>
            <a:r>
              <a:rPr kumimoji="0" lang="en-US" altLang="ja-JP">
                <a:ea typeface="ＭＳ Ｐゴシック" panose="020B0600070205080204" pitchFamily="50" charset="-128"/>
              </a:rPr>
              <a:t>GRACE </a:t>
            </a:r>
            <a:r>
              <a:rPr kumimoji="0" lang="ja-JP" altLang="en-US">
                <a:ea typeface="ＭＳ Ｐゴシック" panose="020B0600070205080204" pitchFamily="50" charset="-128"/>
              </a:rPr>
              <a:t>へ</a:t>
            </a:r>
          </a:p>
        </p:txBody>
      </p:sp>
      <p:pic>
        <p:nvPicPr>
          <p:cNvPr id="32771" name="Picture 1028">
            <a:extLst>
              <a:ext uri="{FF2B5EF4-FFF2-40B4-BE49-F238E27FC236}">
                <a16:creationId xmlns:a16="http://schemas.microsoft.com/office/drawing/2014/main" id="{5643C728-C418-5909-1DE5-00E87F9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1485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29">
            <a:extLst>
              <a:ext uri="{FF2B5EF4-FFF2-40B4-BE49-F238E27FC236}">
                <a16:creationId xmlns:a16="http://schemas.microsoft.com/office/drawing/2014/main" id="{DF91E01E-54E6-EF86-E4CF-5242DE8B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485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30">
            <a:extLst>
              <a:ext uri="{FF2B5EF4-FFF2-40B4-BE49-F238E27FC236}">
                <a16:creationId xmlns:a16="http://schemas.microsoft.com/office/drawing/2014/main" id="{0E87AE02-71E7-0360-ABB6-011CE27B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1485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31">
            <a:extLst>
              <a:ext uri="{FF2B5EF4-FFF2-40B4-BE49-F238E27FC236}">
                <a16:creationId xmlns:a16="http://schemas.microsoft.com/office/drawing/2014/main" id="{59A4987A-5F0F-7FF4-FA75-47EB2E2E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485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1032">
            <a:extLst>
              <a:ext uri="{FF2B5EF4-FFF2-40B4-BE49-F238E27FC236}">
                <a16:creationId xmlns:a16="http://schemas.microsoft.com/office/drawing/2014/main" id="{886F65B4-539C-4409-4339-0DAD2644D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r>
              <a:rPr kumimoji="0" lang="ja-JP" altLang="en-US" sz="2400">
                <a:solidFill>
                  <a:srgbClr val="5301B5"/>
                </a:solidFill>
                <a:ea typeface="ＭＳ 明朝" panose="02020609040205080304" pitchFamily="17" charset="-128"/>
              </a:rPr>
              <a:t>ＶＥＲＹ（ヴェリイ）</a:t>
            </a:r>
            <a:r>
              <a:rPr kumimoji="0" lang="en-US" altLang="en-US" sz="1600" b="1">
                <a:latin typeface="ＭＳ 明朝" panose="02020609040205080304" pitchFamily="17" charset="-128"/>
                <a:ea typeface="ＭＳ 明朝" panose="02020609040205080304" pitchFamily="17" charset="-128"/>
              </a:rPr>
              <a:t>生活のあらゆるシーンを豊かにする、本当に求められている情報だけを発信する</a:t>
            </a:r>
            <a:r>
              <a:rPr kumimoji="0" lang="en-US" altLang="ja-JP" sz="1600" b="1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kumimoji="0" lang="ja-JP" altLang="ja-JP" sz="1600" b="1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kumimoji="0" lang="en-US" altLang="en-US" sz="1600" b="1">
                <a:latin typeface="ＭＳ 明朝" panose="02020609040205080304" pitchFamily="17" charset="-128"/>
                <a:ea typeface="ＭＳ 明朝" panose="02020609040205080304" pitchFamily="17" charset="-128"/>
              </a:rPr>
              <a:t>代女性向けの生活誌</a:t>
            </a:r>
            <a:r>
              <a:rPr kumimoji="0" lang="ja-JP" altLang="ja-JP">
                <a:latin typeface="HiraMinPro-W3" charset="-128"/>
                <a:ea typeface="HiraMinPro-W3" charset="-128"/>
              </a:rPr>
              <a:t> </a:t>
            </a:r>
            <a:r>
              <a:rPr kumimoji="0" lang="ja-JP" altLang="en-US">
                <a:latin typeface="HiraMinPro-W3" charset="-128"/>
                <a:ea typeface="HiraMinPro-W3" charset="-128"/>
              </a:rPr>
              <a:t>　</a:t>
            </a:r>
            <a:r>
              <a:rPr kumimoji="0" lang="ja-JP" altLang="en-US" sz="1800">
                <a:latin typeface="HiraMinPro-W3" charset="-128"/>
                <a:ea typeface="HiraMinPro-W3" charset="-128"/>
              </a:rPr>
              <a:t>表紙　井川遥</a:t>
            </a:r>
            <a:endParaRPr kumimoji="0" lang="ja-JP" altLang="ja-JP" sz="1800">
              <a:latin typeface="HiraMinPro-W3" charset="-128"/>
              <a:ea typeface="HiraMinPro-W3" charset="-128"/>
            </a:endParaRPr>
          </a:p>
          <a:p>
            <a:r>
              <a:rPr kumimoji="0" lang="ja-JP" altLang="ja-JP" sz="2800" b="1">
                <a:solidFill>
                  <a:schemeClr val="hlin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STORY</a:t>
            </a:r>
            <a:r>
              <a:rPr kumimoji="0" lang="en-US" altLang="en-US" sz="2800" b="1">
                <a:solidFill>
                  <a:schemeClr val="hlin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（ストーリィ）</a:t>
            </a:r>
            <a:r>
              <a:rPr kumimoji="0" lang="en-US" altLang="en-US" sz="1600" b="1">
                <a:latin typeface="ＭＳ 明朝" panose="02020609040205080304" pitchFamily="17" charset="-128"/>
                <a:ea typeface="ＭＳ 明朝" panose="02020609040205080304" pitchFamily="17" charset="-128"/>
              </a:rPr>
              <a:t>人生を満喫する、知性と好奇心に溢れた女性に送る生活情報誌</a:t>
            </a:r>
            <a:r>
              <a:rPr kumimoji="0" lang="ja-JP" altLang="en-US" sz="1600" b="1"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r>
              <a:rPr kumimoji="0" lang="ja-JP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 40</a:t>
            </a:r>
            <a:r>
              <a:rPr kumimoji="0" lang="en-US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歳はいろいろな意味で、「頑張る人」と「頑張らない人」の差が歴然としてくる年齢です。</a:t>
            </a:r>
            <a:r>
              <a:rPr kumimoji="0" lang="en-US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S</a:t>
            </a:r>
            <a:r>
              <a:rPr kumimoji="0" lang="ja-JP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TORY</a:t>
            </a:r>
            <a:r>
              <a:rPr kumimoji="0" lang="en-US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はファッションに限らず、コスメやジュエリー、インテリア、スポーツ、そして生き方までも含めたライフスタイルのあらゆる面で「頑張る人」を応援します。</a:t>
            </a:r>
            <a:r>
              <a:rPr kumimoji="0" lang="ja-JP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kumimoji="0" lang="en-US" altLang="ja-JP">
              <a:latin typeface="HiraMinPro-W3" charset="-128"/>
              <a:ea typeface="HiraMinPro-W3" charset="-128"/>
            </a:endParaRPr>
          </a:p>
        </p:txBody>
      </p:sp>
      <p:sp>
        <p:nvSpPr>
          <p:cNvPr id="32776" name="Text Box 1033">
            <a:extLst>
              <a:ext uri="{FF2B5EF4-FFF2-40B4-BE49-F238E27FC236}">
                <a16:creationId xmlns:a16="http://schemas.microsoft.com/office/drawing/2014/main" id="{1A62E72B-8124-C554-BA5C-7531EC5E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392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32777" name="Text Box 1034">
            <a:extLst>
              <a:ext uri="{FF2B5EF4-FFF2-40B4-BE49-F238E27FC236}">
                <a16:creationId xmlns:a16="http://schemas.microsoft.com/office/drawing/2014/main" id="{6B1D678D-954B-4F83-03B9-EC71BF493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24600"/>
            <a:ext cx="708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600"/>
              <a:t>http://www.fujisan.co.jp/Product/2403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図 3">
            <a:extLst>
              <a:ext uri="{FF2B5EF4-FFF2-40B4-BE49-F238E27FC236}">
                <a16:creationId xmlns:a16="http://schemas.microsoft.com/office/drawing/2014/main" id="{0FFE948C-C203-43B2-8C41-2E6EC6919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4635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図 9">
            <a:extLst>
              <a:ext uri="{FF2B5EF4-FFF2-40B4-BE49-F238E27FC236}">
                <a16:creationId xmlns:a16="http://schemas.microsoft.com/office/drawing/2014/main" id="{DCB466FD-75A5-DF2A-04E9-98DF4062B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3622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図 11">
            <a:extLst>
              <a:ext uri="{FF2B5EF4-FFF2-40B4-BE49-F238E27FC236}">
                <a16:creationId xmlns:a16="http://schemas.microsoft.com/office/drawing/2014/main" id="{137907F6-5A7B-6A4B-D0A9-0D498AA8A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19954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>
            <a:extLst>
              <a:ext uri="{FF2B5EF4-FFF2-40B4-BE49-F238E27FC236}">
                <a16:creationId xmlns:a16="http://schemas.microsoft.com/office/drawing/2014/main" id="{77ED32AF-5A79-FA80-3BA5-8D72C298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 panose="020B0600070205080204" pitchFamily="50" charset="-128"/>
              </a:rPr>
              <a:t>ステータスとして子育て？</a:t>
            </a:r>
          </a:p>
        </p:txBody>
      </p:sp>
      <p:pic>
        <p:nvPicPr>
          <p:cNvPr id="35843" name="図 5">
            <a:extLst>
              <a:ext uri="{FF2B5EF4-FFF2-40B4-BE49-F238E27FC236}">
                <a16:creationId xmlns:a16="http://schemas.microsoft.com/office/drawing/2014/main" id="{2F58002A-F4A3-8732-85B4-252D1BBD1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図 7">
            <a:extLst>
              <a:ext uri="{FF2B5EF4-FFF2-40B4-BE49-F238E27FC236}">
                <a16:creationId xmlns:a16="http://schemas.microsoft.com/office/drawing/2014/main" id="{EE4EE10A-6BF8-6177-4E0F-1F5D1035C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2174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テキスト ボックス 9">
            <a:extLst>
              <a:ext uri="{FF2B5EF4-FFF2-40B4-BE49-F238E27FC236}">
                <a16:creationId xmlns:a16="http://schemas.microsoft.com/office/drawing/2014/main" id="{C348CEE0-9983-C6FC-9EEE-3B60079C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8288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/>
              <a:t>31</a:t>
            </a:r>
            <a:r>
              <a:rPr lang="ja-JP" altLang="en-US" b="1"/>
              <a:t>万円の“超高級”ベビーカー、アストンマーティンとのコラボモデル。</a:t>
            </a:r>
            <a:endParaRPr lang="en-US" altLang="ja-JP" b="1"/>
          </a:p>
          <a:p>
            <a:r>
              <a:rPr lang="ja-JP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日本育児は</a:t>
            </a:r>
            <a:r>
              <a:rPr lang="en-US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月中旬から、英国のベビーカーメーカー・シルバークロス社による新製品「</a:t>
            </a:r>
            <a:r>
              <a:rPr lang="ja-JP" altLang="en-US" sz="1600">
                <a:latin typeface="ＭＳ 明朝" panose="02020609040205080304" pitchFamily="17" charset="-128"/>
                <a:ea typeface="ＭＳ 明朝" panose="02020609040205080304" pitchFamily="17" charset="-128"/>
                <a:hlinkClick r:id="rId4"/>
              </a:rPr>
              <a:t>シルバークロスサーフ・アストンマーティン・モデル」</a:t>
            </a:r>
            <a:r>
              <a:rPr lang="ja-JP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の国内販売を始める。日本</a:t>
            </a:r>
            <a:r>
              <a:rPr lang="en-US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ja-JP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台限定（世界</a:t>
            </a:r>
            <a:r>
              <a:rPr lang="en-US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800</a:t>
            </a:r>
            <a:r>
              <a:rPr lang="ja-JP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台限定）で、価格は</a:t>
            </a:r>
            <a:r>
              <a:rPr lang="en-US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31</a:t>
            </a:r>
            <a:r>
              <a:rPr lang="ja-JP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万</a:t>
            </a:r>
            <a:r>
              <a:rPr lang="en-US" altLang="ja-JP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5,000</a:t>
            </a:r>
            <a:r>
              <a:rPr lang="ja-JP" altLang="en-US" sz="1600">
                <a:latin typeface="ＭＳ 明朝" panose="02020609040205080304" pitchFamily="17" charset="-128"/>
                <a:ea typeface="ＭＳ 明朝" panose="02020609040205080304" pitchFamily="17" charset="-128"/>
              </a:rPr>
              <a:t>円（税込み）。 </a:t>
            </a:r>
          </a:p>
        </p:txBody>
      </p:sp>
      <p:pic>
        <p:nvPicPr>
          <p:cNvPr id="35846" name="図 10">
            <a:extLst>
              <a:ext uri="{FF2B5EF4-FFF2-40B4-BE49-F238E27FC236}">
                <a16:creationId xmlns:a16="http://schemas.microsoft.com/office/drawing/2014/main" id="{53776317-AD6D-5D35-654B-4081F03EF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3ACB2B5-F4E3-316E-C540-D5AB5F0FD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z="3200">
                <a:solidFill>
                  <a:srgbClr val="000000"/>
                </a:solidFill>
                <a:ea typeface="ＭＳ 明朝" panose="02020609040205080304" pitchFamily="17" charset="-128"/>
              </a:rPr>
              <a:t>小倉千加子</a:t>
            </a:r>
            <a:r>
              <a:rPr kumimoji="0" lang="ja-JP" altLang="en-US" sz="4000">
                <a:solidFill>
                  <a:srgbClr val="000000"/>
                </a:solidFill>
                <a:ea typeface="ＭＳ 明朝" panose="02020609040205080304" pitchFamily="17" charset="-128"/>
              </a:rPr>
              <a:t>「結婚の条件」</a:t>
            </a:r>
            <a:endParaRPr kumimoji="0" lang="ja-JP" altLang="en-US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DA27664-6441-4C5C-9057-30A5C85CE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78" y="1750996"/>
            <a:ext cx="8382000" cy="48006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朝日新聞社 </a:t>
            </a:r>
            <a:r>
              <a:rPr kumimoji="0"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(2003),440</a:t>
            </a:r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円</a:t>
            </a:r>
            <a:endParaRPr kumimoji="0"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女性の高学歴化</a:t>
            </a:r>
            <a:endParaRPr kumimoji="0"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自己実現要求の高度化</a:t>
            </a:r>
            <a:endParaRPr kumimoji="0"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ステータスとしての子育て要求も満たしたい</a:t>
            </a:r>
            <a:endParaRPr kumimoji="0"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just"/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具体的には、結婚後は育児・家事を楽しむ</a:t>
            </a:r>
            <a:endParaRPr kumimoji="0"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0" lang="ja-JP" altLang="en-US" sz="2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同時に習い事などの自己開発</a:t>
            </a:r>
            <a:endParaRPr kumimoji="0" lang="en-US" altLang="ja-JP" sz="28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0" lang="ja-JP" altLang="en-US" sz="2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子供の手が離れたらハイレベルの社会復帰</a:t>
            </a:r>
            <a:endParaRPr kumimoji="0" lang="en-US" altLang="ja-JP" sz="28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両方満足が結婚の条件</a:t>
            </a:r>
            <a:r>
              <a:rPr kumimoji="0"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kumimoji="0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ダメなら非婚を選択</a:t>
            </a:r>
            <a:endParaRPr kumimoji="0"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en-US" altLang="ja-JP" sz="1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kumimoji="0" lang="ja-JP" altLang="en-US" sz="1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ここに不況による格差拡大が加わり、状況はもっと複雑になってきていると思う。</a:t>
            </a:r>
          </a:p>
        </p:txBody>
      </p:sp>
      <p:pic>
        <p:nvPicPr>
          <p:cNvPr id="36868" name="Picture 5" descr="41fhP8VTQhL">
            <a:extLst>
              <a:ext uri="{FF2B5EF4-FFF2-40B4-BE49-F238E27FC236}">
                <a16:creationId xmlns:a16="http://schemas.microsoft.com/office/drawing/2014/main" id="{0024AC2D-6AD0-39CF-5C2B-938184A7F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546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3161FBD-BBB6-0F14-A02D-7684F39C0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z="3000" dirty="0">
                <a:ea typeface="ＭＳ Ｐゴシック" panose="020B0600070205080204" pitchFamily="50" charset="-128"/>
              </a:rPr>
              <a:t>Reaction Paper#</a:t>
            </a:r>
            <a:r>
              <a:rPr kumimoji="0" lang="ja-JP" altLang="en-US" sz="3000" dirty="0">
                <a:ea typeface="ＭＳ Ｐゴシック" panose="020B0600070205080204" pitchFamily="50" charset="-128"/>
              </a:rPr>
              <a:t>３：お手元の用紙に、選択肢を記入して下さい。</a:t>
            </a:r>
            <a:endParaRPr kumimoji="0"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F19BE02C-8DCA-B41E-3872-C76666144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01000" cy="38862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kumimoji="0" lang="ja-JP" altLang="en-US" sz="3200">
                <a:ea typeface="ＭＳ Ｐゴシック" panose="020B0600070205080204" pitchFamily="50" charset="-128"/>
              </a:rPr>
              <a:t>あなた自身、専業主婦または専業主夫になりたいですか？</a:t>
            </a:r>
            <a:endParaRPr kumimoji="0" lang="en-US" altLang="ja-JP" sz="3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なりたい。</a:t>
            </a:r>
            <a:endParaRPr kumimoji="0" lang="en-US" altLang="ja-JP" sz="28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71500" indent="-571500"/>
            <a:r>
              <a:rPr kumimoji="0" lang="en-US" altLang="ja-JP" sz="2800">
                <a:ea typeface="ＭＳ Ｐゴシック" panose="020B0600070205080204" pitchFamily="50" charset="-128"/>
              </a:rPr>
              <a:t> </a:t>
            </a:r>
            <a:r>
              <a:rPr kumimoji="0" lang="ja-JP" altLang="en-US" sz="2800">
                <a:ea typeface="ＭＳ Ｐゴシック" panose="020B0600070205080204" pitchFamily="50" charset="-128"/>
              </a:rPr>
              <a:t>なりたいけど、なれない。</a:t>
            </a:r>
            <a:endParaRPr kumimoji="0" lang="en-US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en-US" altLang="ja-JP" sz="2800">
                <a:ea typeface="ＭＳ Ｐゴシック" panose="020B0600070205080204" pitchFamily="50" charset="-128"/>
              </a:rPr>
              <a:t> </a:t>
            </a:r>
            <a:r>
              <a:rPr kumimoji="0" lang="ja-JP" altLang="en-US" sz="2800">
                <a:ea typeface="ＭＳ Ｐゴシック" panose="020B0600070205080204" pitchFamily="50" charset="-128"/>
              </a:rPr>
              <a:t>なりたくない。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en-US" altLang="ja-JP" sz="2800">
                <a:ea typeface="ＭＳ Ｐゴシック" panose="020B0600070205080204" pitchFamily="50" charset="-128"/>
              </a:rPr>
              <a:t> </a:t>
            </a:r>
            <a:r>
              <a:rPr kumimoji="0" lang="ja-JP" altLang="en-US" sz="2800">
                <a:ea typeface="ＭＳ Ｐゴシック" panose="020B0600070205080204" pitchFamily="50" charset="-128"/>
              </a:rPr>
              <a:t>結婚しない（のでならない）。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en-US" altLang="ja-JP" sz="2800">
                <a:ea typeface="ＭＳ Ｐゴシック" panose="020B0600070205080204" pitchFamily="50" charset="-128"/>
              </a:rPr>
              <a:t> </a:t>
            </a:r>
            <a:r>
              <a:rPr kumimoji="0" lang="ja-JP" altLang="en-US" sz="2800">
                <a:ea typeface="ＭＳ Ｐゴシック" panose="020B0600070205080204" pitchFamily="50" charset="-128"/>
              </a:rPr>
              <a:t>その他（　　　　　　　　　　　　　　　　　　　　　）</a:t>
            </a:r>
            <a:endParaRPr kumimoji="0" lang="ja-JP" altLang="ja-JP" sz="280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>
            <a:extLst>
              <a:ext uri="{FF2B5EF4-FFF2-40B4-BE49-F238E27FC236}">
                <a16:creationId xmlns:a16="http://schemas.microsoft.com/office/drawing/2014/main" id="{62E92C3D-B3C0-5C4E-B1B0-AA65AFB7B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kumimoji="0" lang="ja-JP" altLang="en-US" sz="3200">
                <a:solidFill>
                  <a:srgbClr val="FF0000"/>
                </a:solidFill>
                <a:ea typeface="ＭＳ Ｐゴシック" panose="020B0600070205080204" pitchFamily="50" charset="-128"/>
              </a:rPr>
              <a:t>２</a:t>
            </a:r>
            <a:r>
              <a:rPr kumimoji="0" lang="en-US" altLang="ja-JP" sz="3200">
                <a:solidFill>
                  <a:srgbClr val="FF0000"/>
                </a:solidFill>
                <a:ea typeface="ＭＳ Ｐゴシック" panose="020B0600070205080204" pitchFamily="50" charset="-128"/>
              </a:rPr>
              <a:t>.</a:t>
            </a:r>
            <a:r>
              <a:rPr kumimoji="0" lang="ja-JP" altLang="en-US" sz="3200">
                <a:solidFill>
                  <a:srgbClr val="FF0000"/>
                </a:solidFill>
                <a:ea typeface="ＭＳ Ｐゴシック" panose="020B0600070205080204" pitchFamily="50" charset="-128"/>
              </a:rPr>
              <a:t>　</a:t>
            </a:r>
            <a:r>
              <a:rPr kumimoji="0" lang="ja-JP" altLang="en-US" sz="3200">
                <a:ea typeface="ＭＳ Ｐゴシック" panose="020B0600070205080204" pitchFamily="50" charset="-128"/>
              </a:rPr>
              <a:t>パートナーには、専業主婦または専業主夫になってもらいたいですか？</a:t>
            </a:r>
            <a:r>
              <a:rPr kumimoji="0" lang="ja-JP" altLang="ja-JP" sz="3200">
                <a:ea typeface="ＭＳ Ｐゴシック" panose="020B0600070205080204" pitchFamily="50" charset="-128"/>
              </a:rPr>
              <a:t> </a:t>
            </a:r>
            <a:endParaRPr kumimoji="0" lang="en-US" altLang="ja-JP" sz="3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なってほしい。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なってほしいけど、無理なので望まない。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なってほしくない。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結婚しない（ので関係なし）。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en-US" altLang="ja-JP" sz="2800">
                <a:ea typeface="ＭＳ Ｐゴシック" panose="020B0600070205080204" pitchFamily="50" charset="-128"/>
              </a:rPr>
              <a:t> </a:t>
            </a:r>
            <a:r>
              <a:rPr kumimoji="0" lang="ja-JP" altLang="en-US" sz="2800">
                <a:ea typeface="ＭＳ Ｐゴシック" panose="020B0600070205080204" pitchFamily="50" charset="-128"/>
              </a:rPr>
              <a:t>その他（　　　　　　　　　　　　　　　　　　　　　）</a:t>
            </a:r>
            <a:endParaRPr kumimoji="0" lang="ja-JP" altLang="ja-JP" sz="280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>
            <a:extLst>
              <a:ext uri="{FF2B5EF4-FFF2-40B4-BE49-F238E27FC236}">
                <a16:creationId xmlns:a16="http://schemas.microsoft.com/office/drawing/2014/main" id="{C9575471-629F-9E9C-B35D-46509E114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58138" cy="4191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kumimoji="0" lang="ja-JP" altLang="en-US" sz="3200">
                <a:solidFill>
                  <a:srgbClr val="FF0000"/>
                </a:solidFill>
                <a:ea typeface="ＭＳ Ｐゴシック" panose="020B0600070205080204" pitchFamily="50" charset="-128"/>
              </a:rPr>
              <a:t>３</a:t>
            </a:r>
            <a:r>
              <a:rPr kumimoji="0" lang="en-US" altLang="ja-JP" sz="3200">
                <a:solidFill>
                  <a:srgbClr val="FF0000"/>
                </a:solidFill>
                <a:ea typeface="ＭＳ Ｐゴシック" panose="020B0600070205080204" pitchFamily="50" charset="-128"/>
              </a:rPr>
              <a:t>.</a:t>
            </a:r>
            <a:r>
              <a:rPr kumimoji="0" lang="ja-JP" altLang="en-US" sz="3200">
                <a:ea typeface="ＭＳ Ｐゴシック" panose="020B0600070205080204" pitchFamily="50" charset="-128"/>
              </a:rPr>
              <a:t>専業主婦または専業主夫をやっている人をどう思いますか？</a:t>
            </a:r>
            <a:r>
              <a:rPr kumimoji="0" lang="ja-JP" altLang="ja-JP" sz="3200">
                <a:ea typeface="ＭＳ Ｐゴシック" panose="020B0600070205080204" pitchFamily="50" charset="-128"/>
              </a:rPr>
              <a:t> </a:t>
            </a:r>
            <a:endParaRPr kumimoji="0" lang="en-US" altLang="ja-JP" sz="3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素晴らしい。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うらやましい。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個人の自由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ja-JP" altLang="en-US" sz="2800">
                <a:ea typeface="ＭＳ Ｐゴシック" panose="020B0600070205080204" pitchFamily="50" charset="-128"/>
              </a:rPr>
              <a:t>不公平</a:t>
            </a:r>
            <a:endParaRPr kumimoji="0" lang="ja-JP" altLang="ja-JP" sz="2800">
              <a:ea typeface="ＭＳ Ｐゴシック" panose="020B0600070205080204" pitchFamily="50" charset="-128"/>
            </a:endParaRPr>
          </a:p>
          <a:p>
            <a:pPr marL="571500" indent="-571500"/>
            <a:r>
              <a:rPr kumimoji="0" lang="en-US" altLang="ja-JP" sz="2800">
                <a:ea typeface="ＭＳ Ｐゴシック" panose="020B0600070205080204" pitchFamily="50" charset="-128"/>
              </a:rPr>
              <a:t> </a:t>
            </a:r>
            <a:r>
              <a:rPr kumimoji="0" lang="ja-JP" altLang="en-US" sz="2800">
                <a:ea typeface="ＭＳ Ｐゴシック" panose="020B0600070205080204" pitchFamily="50" charset="-128"/>
              </a:rPr>
              <a:t>その他（　　　　　　　　　　　　　　　　　　　　　）</a:t>
            </a:r>
            <a:endParaRPr kumimoji="0" lang="ja-JP" altLang="ja-JP" sz="280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E4954E1C-88FC-71D4-2726-125D7C575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30178"/>
            <a:ext cx="7920880" cy="1526613"/>
          </a:xfrm>
          <a:noFill/>
        </p:spPr>
        <p:txBody>
          <a:bodyPr anchor="t"/>
          <a:lstStyle/>
          <a:p>
            <a:r>
              <a:rPr kumimoji="0" lang="en-US" altLang="en-US" b="1" dirty="0" err="1">
                <a:solidFill>
                  <a:schemeClr val="tx1"/>
                </a:solidFill>
                <a:ea typeface="ＭＳ 明朝" panose="02020609040205080304" pitchFamily="17" charset="-128"/>
              </a:rPr>
              <a:t>専業主婦を</a:t>
            </a:r>
            <a:r>
              <a:rPr kumimoji="0" lang="en-US" altLang="en-US" b="1" dirty="0" err="1">
                <a:solidFill>
                  <a:schemeClr val="tx1"/>
                </a:solidFill>
                <a:ea typeface="ＭＳ 明朝" panose="02020609040205080304" pitchFamily="17" charset="-128"/>
                <a:hlinkClick r:id="rId3"/>
              </a:rPr>
              <a:t>統計的に捉える</a:t>
            </a:r>
            <a:r>
              <a:rPr kumimoji="0" lang="en-US" altLang="en-US" b="1" dirty="0" err="1">
                <a:solidFill>
                  <a:schemeClr val="tx1"/>
                </a:solidFill>
                <a:ea typeface="ＭＳ 明朝" panose="02020609040205080304" pitchFamily="17" charset="-128"/>
              </a:rPr>
              <a:t>には</a:t>
            </a:r>
            <a:r>
              <a:rPr kumimoji="0" lang="en-US" altLang="en-US" b="1" dirty="0">
                <a:solidFill>
                  <a:schemeClr val="tx1"/>
                </a:solidFill>
                <a:ea typeface="ＭＳ 明朝" panose="02020609040205080304" pitchFamily="17" charset="-128"/>
              </a:rPr>
              <a:t>？</a:t>
            </a:r>
            <a:br>
              <a:rPr kumimoji="0" lang="en-US" altLang="en-US" b="1" dirty="0">
                <a:solidFill>
                  <a:schemeClr val="tx1"/>
                </a:solidFill>
                <a:ea typeface="ＭＳ 明朝" panose="02020609040205080304" pitchFamily="17" charset="-128"/>
              </a:rPr>
            </a:br>
            <a:r>
              <a:rPr kumimoji="0" lang="ja-JP" altLang="en-US" sz="4000" dirty="0">
                <a:solidFill>
                  <a:schemeClr val="accent2"/>
                </a:solidFill>
                <a:ea typeface="ＭＳ 明朝" panose="02020609040205080304" pitchFamily="17" charset="-128"/>
                <a:hlinkClick r:id="rId4"/>
              </a:rPr>
              <a:t>★女性に占める割合としては</a:t>
            </a:r>
            <a:br>
              <a:rPr kumimoji="0" lang="en-US" altLang="en-US" sz="4000" dirty="0">
                <a:solidFill>
                  <a:schemeClr val="accent2"/>
                </a:solidFill>
                <a:ea typeface="ＭＳ 明朝" panose="02020609040205080304" pitchFamily="17" charset="-128"/>
              </a:rPr>
            </a:br>
            <a:br>
              <a:rPr kumimoji="0" lang="en-US" altLang="ja-JP" b="1" dirty="0">
                <a:solidFill>
                  <a:schemeClr val="tx1"/>
                </a:solidFill>
                <a:ea typeface="ＭＳ 明朝" panose="02020609040205080304" pitchFamily="17" charset="-128"/>
              </a:rPr>
            </a:br>
            <a:endParaRPr kumimoji="0"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85C1FC9-C310-38B0-C5E8-097B9F54F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03840" cy="432812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kumimoji="0" lang="en-US" altLang="en-US" sz="2600" dirty="0" err="1">
                <a:solidFill>
                  <a:schemeClr val="accent2"/>
                </a:solidFill>
                <a:ea typeface="ＭＳ 明朝" panose="02020609040205080304" pitchFamily="17" charset="-128"/>
                <a:hlinkClick r:id="rId4"/>
              </a:rPr>
              <a:t>国勢調査</a:t>
            </a:r>
            <a:r>
              <a:rPr kumimoji="0" lang="en-US" altLang="en-US" sz="2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（第</a:t>
            </a:r>
            <a:r>
              <a:rPr kumimoji="0" lang="ja-JP" altLang="ja-JP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0" lang="en-US" altLang="en-US" sz="2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次基本集計労働力状態，就業者の産業，就業時間など</a:t>
            </a:r>
            <a:r>
              <a:rPr kumimoji="0" lang="en-US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：労働力状態が</a:t>
            </a:r>
            <a:r>
              <a:rPr kumimoji="0" lang="ja-JP" altLang="en-US" sz="2600" dirty="0">
                <a:solidFill>
                  <a:schemeClr val="accent2"/>
                </a:solidFill>
                <a:ea typeface="ＭＳ 明朝" panose="02020609040205080304" pitchFamily="17" charset="-128"/>
              </a:rPr>
              <a:t>「非労働力」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で</a:t>
            </a:r>
            <a:r>
              <a:rPr kumimoji="0" lang="ja-JP" altLang="en-US" sz="2600" dirty="0">
                <a:solidFill>
                  <a:schemeClr val="accent2"/>
                </a:solidFill>
                <a:ea typeface="ＭＳ 明朝" panose="02020609040205080304" pitchFamily="17" charset="-128"/>
              </a:rPr>
              <a:t>「家事」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となっている人口で、</a:t>
            </a:r>
            <a:r>
              <a:rPr kumimoji="0" lang="en-US" altLang="en-US" sz="2600" dirty="0" err="1">
                <a:ea typeface="ＭＳ 明朝" panose="02020609040205080304" pitchFamily="17" charset="-128"/>
              </a:rPr>
              <a:t>配偶関係が</a:t>
            </a:r>
            <a:r>
              <a:rPr kumimoji="0" lang="ja-JP" altLang="en-US" sz="2600" dirty="0">
                <a:solidFill>
                  <a:schemeClr val="accent2"/>
                </a:solidFill>
                <a:ea typeface="ＭＳ 明朝" panose="02020609040205080304" pitchFamily="17" charset="-128"/>
              </a:rPr>
              <a:t>「有配偶」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の女性。</a:t>
            </a:r>
            <a:endParaRPr kumimoji="0" lang="en-US" altLang="ja-JP" sz="2600" dirty="0">
              <a:ea typeface="ＭＳ 明朝" panose="02020609040205080304" pitchFamily="17" charset="-128"/>
            </a:endParaRPr>
          </a:p>
          <a:p>
            <a:pPr algn="just">
              <a:lnSpc>
                <a:spcPct val="90000"/>
              </a:lnSpc>
            </a:pPr>
            <a:r>
              <a:rPr kumimoji="0" lang="en-US" altLang="en-US" sz="2600" dirty="0" err="1">
                <a:solidFill>
                  <a:schemeClr val="accent2"/>
                </a:solidFill>
                <a:ea typeface="ＭＳ 明朝" panose="02020609040205080304" pitchFamily="17" charset="-128"/>
                <a:hlinkClick r:id="rId5"/>
              </a:rPr>
              <a:t>就業構造基本調査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：</a:t>
            </a:r>
            <a:r>
              <a:rPr kumimoji="0" lang="en-US" altLang="en-US" sz="2600" dirty="0" err="1">
                <a:ea typeface="ＭＳ 明朝" panose="02020609040205080304" pitchFamily="17" charset="-128"/>
              </a:rPr>
              <a:t>女性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で</a:t>
            </a:r>
            <a:r>
              <a:rPr kumimoji="0" lang="ja-JP" altLang="en-US" sz="2600" dirty="0">
                <a:solidFill>
                  <a:schemeClr val="accent2"/>
                </a:solidFill>
                <a:ea typeface="ＭＳ 明朝" panose="02020609040205080304" pitchFamily="17" charset="-128"/>
              </a:rPr>
              <a:t>「無業者」で「家事をしている者」</a:t>
            </a:r>
            <a:r>
              <a:rPr kumimoji="0" lang="ja-JP" altLang="en-US" sz="2600" dirty="0">
                <a:ea typeface="ＭＳ 明朝" panose="02020609040205080304" pitchFamily="17" charset="-128"/>
              </a:rPr>
              <a:t>で</a:t>
            </a:r>
            <a:r>
              <a:rPr kumimoji="0" lang="ja-JP" altLang="en-US" sz="2600" dirty="0">
                <a:solidFill>
                  <a:schemeClr val="accent2"/>
                </a:solidFill>
                <a:ea typeface="ＭＳ 明朝" panose="02020609040205080304" pitchFamily="17" charset="-128"/>
              </a:rPr>
              <a:t>「世帯主の配偶者」</a:t>
            </a:r>
            <a:endParaRPr kumimoji="0" lang="en-US" altLang="ja-JP" sz="2600" dirty="0">
              <a:solidFill>
                <a:schemeClr val="accent2"/>
              </a:solidFill>
              <a:ea typeface="ＭＳ 明朝" panose="02020609040205080304" pitchFamily="17" charset="-128"/>
            </a:endParaRPr>
          </a:p>
          <a:p>
            <a:pPr marL="0" indent="0" algn="just">
              <a:lnSpc>
                <a:spcPct val="90000"/>
              </a:lnSpc>
              <a:buNone/>
            </a:pPr>
            <a:endParaRPr kumimoji="0" lang="en-US" altLang="ja-JP" sz="2600" dirty="0">
              <a:ea typeface="ＭＳ 明朝" panose="02020609040205080304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980C0782-7050-5A18-28F2-F486B5108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58138" cy="4191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kumimoji="0" lang="en-US" altLang="ja-JP" sz="3200">
                <a:solidFill>
                  <a:srgbClr val="FF0000"/>
                </a:solidFill>
                <a:ea typeface="ＭＳ Ｐゴシック" panose="020B0600070205080204" pitchFamily="50" charset="-128"/>
              </a:rPr>
              <a:t>4.</a:t>
            </a:r>
            <a:r>
              <a:rPr kumimoji="0" lang="ja-JP" altLang="en-US" sz="3200">
                <a:ea typeface="ＭＳ Ｐゴシック" panose="020B0600070205080204" pitchFamily="50" charset="-128"/>
              </a:rPr>
              <a:t>専業主婦の第３号被保険者問題について</a:t>
            </a:r>
            <a:endParaRPr kumimoji="0" lang="en-US" altLang="ja-JP" sz="3200">
              <a:ea typeface="ＭＳ Ｐゴシック" panose="020B0600070205080204" pitchFamily="50" charset="-128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kumimoji="0" lang="ja-JP" altLang="en-US" sz="3200">
                <a:ea typeface="ＭＳ Ｐゴシック" panose="020B0600070205080204" pitchFamily="50" charset="-128"/>
              </a:rPr>
              <a:t>　あなたの意見</a:t>
            </a:r>
            <a:r>
              <a:rPr kumimoji="0" lang="ja-JP" altLang="ja-JP" sz="3200">
                <a:ea typeface="ＭＳ Ｐゴシック" panose="020B0600070205080204" pitchFamily="50" charset="-128"/>
              </a:rPr>
              <a:t> </a:t>
            </a:r>
            <a:r>
              <a:rPr kumimoji="0" lang="ja-JP" altLang="en-US" sz="3200">
                <a:ea typeface="ＭＳ Ｐゴシック" panose="020B0600070205080204" pitchFamily="50" charset="-128"/>
              </a:rPr>
              <a:t>は？</a:t>
            </a:r>
            <a:endParaRPr kumimoji="0" lang="en-US" altLang="ja-JP" sz="3200">
              <a:ea typeface="ＭＳ Ｐゴシック" panose="020B0600070205080204" pitchFamily="50" charset="-128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endParaRPr kumimoji="0" lang="en-US" altLang="ja-JP" sz="3200">
              <a:ea typeface="ＭＳ Ｐゴシック" panose="020B0600070205080204" pitchFamily="50" charset="-128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kumimoji="0" lang="en-US" altLang="ja-JP" sz="3200">
                <a:ea typeface="ＭＳ Ｐゴシック" panose="020B0600070205080204" pitchFamily="50" charset="-128"/>
              </a:rPr>
              <a:t> </a:t>
            </a:r>
            <a:r>
              <a:rPr kumimoji="0" lang="ja-JP" altLang="en-US" sz="3200">
                <a:ea typeface="ＭＳ Ｐゴシック" panose="020B0600070205080204" pitchFamily="50" charset="-128"/>
              </a:rPr>
              <a:t>（正解はありませんが、各自の立場から、</a:t>
            </a:r>
            <a:endParaRPr kumimoji="0" lang="en-US" altLang="ja-JP" sz="3200">
              <a:ea typeface="ＭＳ Ｐゴシック" panose="020B0600070205080204" pitchFamily="50" charset="-128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kumimoji="0" lang="ja-JP" altLang="en-US" sz="3200">
                <a:ea typeface="ＭＳ Ｐゴシック" panose="020B0600070205080204" pitchFamily="50" charset="-128"/>
              </a:rPr>
              <a:t>　なるほど！といえるような、説得力のある内容を期待します。）</a:t>
            </a:r>
            <a:r>
              <a:rPr kumimoji="0" lang="ja-JP" altLang="ja-JP" sz="3200">
                <a:ea typeface="ＭＳ Ｐゴシック" panose="020B0600070205080204" pitchFamily="50" charset="-128"/>
              </a:rPr>
              <a:t>  </a:t>
            </a:r>
            <a:endParaRPr kumimoji="0" lang="en-US" altLang="ja-JP" sz="3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700" name="正方形/長方形 3">
            <a:extLst>
              <a:ext uri="{FF2B5EF4-FFF2-40B4-BE49-F238E27FC236}">
                <a16:creationId xmlns:a16="http://schemas.microsoft.com/office/drawing/2014/main" id="{8393D1B8-650B-235B-69FE-43DBED17D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7848600" cy="2743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ja-JP" altLang="en-US" dirty="0"/>
              <a:t>次週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511243" cy="422257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3200" dirty="0"/>
              <a:t>第</a:t>
            </a:r>
            <a:r>
              <a:rPr lang="en-US" altLang="ja-JP" sz="3200" dirty="0"/>
              <a:t>4</a:t>
            </a:r>
            <a:r>
              <a:rPr lang="ja-JP" altLang="en-US" sz="3200" dirty="0"/>
              <a:t>回</a:t>
            </a:r>
            <a:r>
              <a:rPr lang="en-US" altLang="ja-JP" sz="3200" dirty="0"/>
              <a:t>4</a:t>
            </a:r>
            <a:r>
              <a:rPr lang="ja-JP" altLang="en-US" sz="3200" dirty="0"/>
              <a:t>月</a:t>
            </a:r>
            <a:r>
              <a:rPr lang="en-US" altLang="ja-JP" sz="3200" dirty="0"/>
              <a:t>30</a:t>
            </a:r>
            <a:r>
              <a:rPr lang="ja-JP" altLang="en-US" sz="3200" dirty="0"/>
              <a:t>日（火）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3200" dirty="0"/>
              <a:t>【</a:t>
            </a:r>
            <a:r>
              <a:rPr lang="ja-JP" altLang="en-US" sz="3200" dirty="0"/>
              <a:t>家族の変動</a:t>
            </a:r>
            <a:r>
              <a:rPr lang="en-US" altLang="ja-JP" sz="3200" dirty="0"/>
              <a:t>】</a:t>
            </a:r>
            <a:r>
              <a:rPr lang="ja-JP" altLang="en-US" sz="3200" dirty="0"/>
              <a:t>家族形態の変化、家族機能の変化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3200" dirty="0"/>
              <a:t>【</a:t>
            </a:r>
            <a:r>
              <a:rPr lang="ja-JP" altLang="en-US" sz="3200" dirty="0"/>
              <a:t>事前学習</a:t>
            </a:r>
            <a:r>
              <a:rPr lang="en-US" altLang="ja-JP" sz="3200" dirty="0"/>
              <a:t>】</a:t>
            </a:r>
            <a:r>
              <a:rPr lang="ja-JP" altLang="en-US" sz="3200" dirty="0"/>
              <a:t>自分を中心に自分の家族の形態と家族機能について、まとめてみよう。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3200" dirty="0"/>
              <a:t>【</a:t>
            </a:r>
            <a:r>
              <a:rPr lang="ja-JP" altLang="en-US" sz="3200" dirty="0"/>
              <a:t>事後学習</a:t>
            </a:r>
            <a:r>
              <a:rPr lang="en-US" altLang="ja-JP" sz="3200" dirty="0"/>
              <a:t>】</a:t>
            </a:r>
            <a:r>
              <a:rPr lang="ja-JP" altLang="en-US" sz="3200" dirty="0"/>
              <a:t>未来の家族形態と家族機能は？自分の予想をまとめてみよう。　</a:t>
            </a:r>
          </a:p>
          <a:p>
            <a:pPr eaLnBrk="1" hangingPunct="1">
              <a:lnSpc>
                <a:spcPct val="90000"/>
              </a:lnSpc>
            </a:pPr>
            <a:endParaRPr lang="ja-JP" altLang="en-US" sz="2400" dirty="0">
              <a:latin typeface="ＭＳ 明朝" charset="-128"/>
              <a:ea typeface="ＭＳ 明朝" charset="-128"/>
              <a:cs typeface="ＭＳ 明朝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2157D2-5026-7465-C617-F7B5FC51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D91F-0676-4D47-82C1-C8A098CDDACF}" type="slidenum">
              <a:rPr lang="en-US" altLang="ja-JP" smtClean="0"/>
              <a:pPr/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0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6">
            <a:extLst>
              <a:ext uri="{FF2B5EF4-FFF2-40B4-BE49-F238E27FC236}">
                <a16:creationId xmlns:a16="http://schemas.microsoft.com/office/drawing/2014/main" id="{B3A644AF-CCCF-63AE-F486-832B8E735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0" y="1926208"/>
            <a:ext cx="7454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0EF4B24F-C021-F39E-4437-6A5345072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専業主婦は少数派？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2005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年　</a:t>
            </a:r>
            <a:endParaRPr kumimoji="0" lang="en-US" altLang="ja-JP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508" name="Oval 5">
            <a:extLst>
              <a:ext uri="{FF2B5EF4-FFF2-40B4-BE49-F238E27FC236}">
                <a16:creationId xmlns:a16="http://schemas.microsoft.com/office/drawing/2014/main" id="{262BEB8B-B634-28C6-DC17-01AA206C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886200"/>
            <a:ext cx="1371600" cy="1219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  <p:sp>
        <p:nvSpPr>
          <p:cNvPr id="21509" name="テキスト ボックス 7">
            <a:extLst>
              <a:ext uri="{FF2B5EF4-FFF2-40B4-BE49-F238E27FC236}">
                <a16:creationId xmlns:a16="http://schemas.microsoft.com/office/drawing/2014/main" id="{05972E04-0C39-A727-531F-C7086A11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15</a:t>
            </a:r>
            <a:r>
              <a:rPr lang="ja-JP" altLang="en-US"/>
              <a:t>歳以上女子の</a:t>
            </a:r>
            <a:r>
              <a:rPr lang="en-US" altLang="ja-JP"/>
              <a:t>23.7</a:t>
            </a:r>
            <a:r>
              <a:rPr lang="ja-JP" altLang="en-US"/>
              <a:t>％、有配偶女子</a:t>
            </a:r>
            <a:r>
              <a:rPr lang="en-US" altLang="ja-JP"/>
              <a:t>41.6%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04499C5-8D20-FB9A-CF57-E96542AEB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専業主婦は少数派？　</a:t>
            </a:r>
            <a:r>
              <a:rPr kumimoji="0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2010</a:t>
            </a:r>
            <a:r>
              <a:rPr kumimoji="0" lang="ja-JP" altLang="en-US">
                <a:latin typeface="ＭＳ 明朝" panose="02020609040205080304" pitchFamily="17" charset="-128"/>
                <a:ea typeface="ＭＳ 明朝" panose="02020609040205080304" pitchFamily="17" charset="-128"/>
              </a:rPr>
              <a:t>年　</a:t>
            </a:r>
            <a:endParaRPr kumimoji="0" lang="en-US" altLang="ja-JP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555" name="テキスト ボックス 7">
            <a:extLst>
              <a:ext uri="{FF2B5EF4-FFF2-40B4-BE49-F238E27FC236}">
                <a16:creationId xmlns:a16="http://schemas.microsoft.com/office/drawing/2014/main" id="{0F88F333-6A7F-3B45-3F01-4BD04AC3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/>
              <a:t>15</a:t>
            </a:r>
            <a:r>
              <a:rPr lang="ja-JP" altLang="en-US"/>
              <a:t>歳以上女子の</a:t>
            </a:r>
            <a:r>
              <a:rPr lang="en-US" altLang="ja-JP"/>
              <a:t>21.3</a:t>
            </a:r>
            <a:r>
              <a:rPr lang="ja-JP" altLang="en-US"/>
              <a:t>％、有配偶女子</a:t>
            </a:r>
            <a:r>
              <a:rPr lang="en-US" altLang="ja-JP"/>
              <a:t>38.0%</a:t>
            </a:r>
          </a:p>
        </p:txBody>
      </p:sp>
      <p:pic>
        <p:nvPicPr>
          <p:cNvPr id="23556" name="図 5">
            <a:extLst>
              <a:ext uri="{FF2B5EF4-FFF2-40B4-BE49-F238E27FC236}">
                <a16:creationId xmlns:a16="http://schemas.microsoft.com/office/drawing/2014/main" id="{125A3CB6-2B93-9BAB-505F-DCEDF26E8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2816"/>
            <a:ext cx="7454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Oval 5">
            <a:extLst>
              <a:ext uri="{FF2B5EF4-FFF2-40B4-BE49-F238E27FC236}">
                <a16:creationId xmlns:a16="http://schemas.microsoft.com/office/drawing/2014/main" id="{CEEC2F0E-C814-46FC-1C8C-C712B903F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886200"/>
            <a:ext cx="1371600" cy="1219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04499C5-8D20-FB9A-CF57-E96542AEB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専業主婦は少数派？　</a:t>
            </a:r>
            <a: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2020</a:t>
            </a: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　</a:t>
            </a:r>
            <a:endParaRPr kumimoji="0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555" name="テキスト ボックス 7">
            <a:extLst>
              <a:ext uri="{FF2B5EF4-FFF2-40B4-BE49-F238E27FC236}">
                <a16:creationId xmlns:a16="http://schemas.microsoft.com/office/drawing/2014/main" id="{0F88F333-6A7F-3B45-3F01-4BD04AC3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15</a:t>
            </a:r>
            <a:r>
              <a:rPr lang="ja-JP" altLang="en-US" dirty="0"/>
              <a:t>歳以上女子の</a:t>
            </a:r>
            <a:r>
              <a:rPr lang="en-US" altLang="ja-JP" dirty="0"/>
              <a:t>14.8 </a:t>
            </a:r>
            <a:r>
              <a:rPr lang="ja-JP" altLang="en-US" dirty="0"/>
              <a:t>％、有配偶女子</a:t>
            </a:r>
            <a:r>
              <a:rPr lang="en-US" altLang="ja-JP" dirty="0"/>
              <a:t>27.4%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3A50F76-9076-C54D-AACB-E8283574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04975"/>
            <a:ext cx="7378700" cy="3448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557" name="Oval 5">
            <a:extLst>
              <a:ext uri="{FF2B5EF4-FFF2-40B4-BE49-F238E27FC236}">
                <a16:creationId xmlns:a16="http://schemas.microsoft.com/office/drawing/2014/main" id="{CEEC2F0E-C814-46FC-1C8C-C712B903F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707" y="3356992"/>
            <a:ext cx="1371600" cy="1219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626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04499C5-8D20-FB9A-CF57-E96542AEB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専業主婦は少数派？</a:t>
            </a:r>
            <a:b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再生産期間（</a:t>
            </a:r>
            <a: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49</a:t>
            </a: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）に絞ると　</a:t>
            </a:r>
            <a: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2020</a:t>
            </a: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0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B</a:t>
            </a:r>
            <a:r>
              <a:rPr kumimoji="0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kumimoji="0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555" name="テキスト ボックス 7">
            <a:extLst>
              <a:ext uri="{FF2B5EF4-FFF2-40B4-BE49-F238E27FC236}">
                <a16:creationId xmlns:a16="http://schemas.microsoft.com/office/drawing/2014/main" id="{0F88F333-6A7F-3B45-3F01-4BD04AC3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15</a:t>
            </a:r>
            <a:r>
              <a:rPr lang="ja-JP" altLang="en-US" dirty="0"/>
              <a:t>－</a:t>
            </a:r>
            <a:r>
              <a:rPr lang="en-US" altLang="ja-JP" dirty="0"/>
              <a:t>49</a:t>
            </a:r>
            <a:r>
              <a:rPr lang="ja-JP" altLang="en-US" dirty="0"/>
              <a:t>歳女子の</a:t>
            </a:r>
            <a:r>
              <a:rPr lang="en-US" altLang="ja-JP" dirty="0"/>
              <a:t>11.8 </a:t>
            </a:r>
            <a:r>
              <a:rPr lang="ja-JP" altLang="en-US" dirty="0"/>
              <a:t>％、有配偶女子</a:t>
            </a:r>
            <a:r>
              <a:rPr lang="en-US" altLang="ja-JP" dirty="0"/>
              <a:t>24.5%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BF1B79-E2DD-8115-F5C2-87B5969D4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38" y="1911350"/>
            <a:ext cx="7378700" cy="3651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557" name="Oval 5">
            <a:extLst>
              <a:ext uri="{FF2B5EF4-FFF2-40B4-BE49-F238E27FC236}">
                <a16:creationId xmlns:a16="http://schemas.microsoft.com/office/drawing/2014/main" id="{CEEC2F0E-C814-46FC-1C8C-C712B903F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695" y="3778896"/>
            <a:ext cx="1152128" cy="104388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430257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2004:テンプレート:プレゼンテーション:デザイン:Profile</Template>
  <TotalTime>3151</TotalTime>
  <Words>3243</Words>
  <Application>Microsoft Office PowerPoint</Application>
  <PresentationFormat>画面に合わせる (4:3)</PresentationFormat>
  <Paragraphs>320</Paragraphs>
  <Slides>51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1" baseType="lpstr">
      <vt:lpstr>HiraMinPro-W3</vt:lpstr>
      <vt:lpstr>ＭＳ Ｐゴシック</vt:lpstr>
      <vt:lpstr>ＭＳ ゴシック</vt:lpstr>
      <vt:lpstr>ＭＳ 明朝</vt:lpstr>
      <vt:lpstr>Arial</vt:lpstr>
      <vt:lpstr>Century</vt:lpstr>
      <vt:lpstr>Helvetica</vt:lpstr>
      <vt:lpstr>Times New Roman</vt:lpstr>
      <vt:lpstr>Wingdings</vt:lpstr>
      <vt:lpstr>Profile</vt:lpstr>
      <vt:lpstr>第3回【家族の歴史的変化】「近代家族」とは、「主婦」の誕生</vt:lpstr>
      <vt:lpstr>日本の近代家族（戦後家族）</vt:lpstr>
      <vt:lpstr>専業主婦って、どんな人？</vt:lpstr>
      <vt:lpstr>専業主婦って、どんな人？ ＊パラサイトシングルの山田昌弘先生、いわく</vt:lpstr>
      <vt:lpstr>専業主婦を統計的に捉えるには？ ★女性に占める割合としては  </vt:lpstr>
      <vt:lpstr>専業主婦は少数派？2005年　</vt:lpstr>
      <vt:lpstr>専業主婦は少数派？　2010年　</vt:lpstr>
      <vt:lpstr>専業主婦は少数派？　2020年　</vt:lpstr>
      <vt:lpstr>専業主婦は少数派？ 再生産期間（15－49）に絞ると　2020年B　</vt:lpstr>
      <vt:lpstr>専業主婦は女性（15歳以上）の中でも少数派？　</vt:lpstr>
      <vt:lpstr>専業主婦を統計的に捉えるには？ ★世帯に占める割合としては  </vt:lpstr>
      <vt:lpstr>専業主婦は少数派？ 2021年 ＊64歳以下</vt:lpstr>
      <vt:lpstr>女子労働力率</vt:lpstr>
      <vt:lpstr>女子年齢別労働力率の変化　</vt:lpstr>
      <vt:lpstr>日本の女子年齢別労働力率の特徴</vt:lpstr>
      <vt:lpstr>女子年齢別労働力率の国際比較</vt:lpstr>
      <vt:lpstr>日本の専業主婦率の特徴</vt:lpstr>
      <vt:lpstr>落合恵美子「家族の戦後体制」説</vt:lpstr>
      <vt:lpstr>M字型カーブを未婚と有配偶に分解してみる→未婚化しているだけかも？</vt:lpstr>
      <vt:lpstr>ドイツの絵はがき</vt:lpstr>
      <vt:lpstr>ドイツの絵はがき　その１</vt:lpstr>
      <vt:lpstr>ドイツの絵はがき　その２</vt:lpstr>
      <vt:lpstr>ドイツの絵はがき　その３</vt:lpstr>
      <vt:lpstr>ドイツの絵はがき　その４</vt:lpstr>
      <vt:lpstr>ドイツの絵はがき　その５</vt:lpstr>
      <vt:lpstr>アン・オークレー（Ann Oakley）： 主婦(housewife)の定義と特徴</vt:lpstr>
      <vt:lpstr>家事とは何か？</vt:lpstr>
      <vt:lpstr>家事とは何か？例を挙げて下さい。</vt:lpstr>
      <vt:lpstr>なぜ家事は労働と見なされないのか？</vt:lpstr>
      <vt:lpstr>性別役割分業</vt:lpstr>
      <vt:lpstr>18−19世紀のドイツの家庭生活</vt:lpstr>
      <vt:lpstr>GOETHE-HAUS</vt:lpstr>
      <vt:lpstr>日本の大正期／第一次大戦後</vt:lpstr>
      <vt:lpstr>宮部みゆきの「蒲生邸事件」</vt:lpstr>
      <vt:lpstr>専業主婦は消滅するか？</vt:lpstr>
      <vt:lpstr>無給の仕事は仕事ではないのか？</vt:lpstr>
      <vt:lpstr>専業主婦（せんぎょうしゅふ）の条件</vt:lpstr>
      <vt:lpstr>専業主婦年金過払い問題：第３号被保険者って、何？　</vt:lpstr>
      <vt:lpstr>専業主婦論争</vt:lpstr>
      <vt:lpstr>石原里紗：「ふざけるな専業主婦 (2002)」 p.4</vt:lpstr>
      <vt:lpstr>酒井順子：「負け犬の遠吠え(2003)」 p.7-10</vt:lpstr>
      <vt:lpstr>専業主婦について、どう思いますか？ PRO vs. CONTRA　(プロとコントラ)</vt:lpstr>
      <vt:lpstr>VERYからSTORY, さらにGRACE へ</vt:lpstr>
      <vt:lpstr>PowerPoint プレゼンテーション</vt:lpstr>
      <vt:lpstr>ステータスとして子育て？</vt:lpstr>
      <vt:lpstr>小倉千加子「結婚の条件」</vt:lpstr>
      <vt:lpstr>Reaction Paper#３：お手元の用紙に、選択肢を記入して下さい。</vt:lpstr>
      <vt:lpstr>PowerPoint プレゼンテーション</vt:lpstr>
      <vt:lpstr>PowerPoint プレゼンテーション</vt:lpstr>
      <vt:lpstr>PowerPoint プレゼンテーション</vt:lpstr>
      <vt:lpstr>次週</vt:lpstr>
    </vt:vector>
  </TitlesOfParts>
  <Company>札幌市立 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家族って何だろう？_x0010_ 家族をめぐる話題</dc:title>
  <dc:creator>札幌市立 大学</dc:creator>
  <cp:lastModifiedBy>俊彦 原</cp:lastModifiedBy>
  <cp:revision>85</cp:revision>
  <cp:lastPrinted>2014-09-24T05:41:27Z</cp:lastPrinted>
  <dcterms:created xsi:type="dcterms:W3CDTF">2014-09-24T05:41:10Z</dcterms:created>
  <dcterms:modified xsi:type="dcterms:W3CDTF">2024-10-10T06:27:19Z</dcterms:modified>
</cp:coreProperties>
</file>