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1"/>
  </p:notesMasterIdLst>
  <p:handoutMasterIdLst>
    <p:handoutMasterId r:id="rId32"/>
  </p:handoutMasterIdLst>
  <p:sldIdLst>
    <p:sldId id="256" r:id="rId2"/>
    <p:sldId id="269" r:id="rId3"/>
    <p:sldId id="305" r:id="rId4"/>
    <p:sldId id="257" r:id="rId5"/>
    <p:sldId id="258" r:id="rId6"/>
    <p:sldId id="259" r:id="rId7"/>
    <p:sldId id="271" r:id="rId8"/>
    <p:sldId id="260" r:id="rId9"/>
    <p:sldId id="261" r:id="rId10"/>
    <p:sldId id="306" r:id="rId11"/>
    <p:sldId id="262" r:id="rId12"/>
    <p:sldId id="294" r:id="rId13"/>
    <p:sldId id="296" r:id="rId14"/>
    <p:sldId id="298" r:id="rId15"/>
    <p:sldId id="299" r:id="rId16"/>
    <p:sldId id="303" r:id="rId17"/>
    <p:sldId id="304" r:id="rId18"/>
    <p:sldId id="268" r:id="rId19"/>
    <p:sldId id="307" r:id="rId20"/>
    <p:sldId id="308" r:id="rId21"/>
    <p:sldId id="263" r:id="rId22"/>
    <p:sldId id="310" r:id="rId23"/>
    <p:sldId id="309" r:id="rId24"/>
    <p:sldId id="311" r:id="rId25"/>
    <p:sldId id="312" r:id="rId26"/>
    <p:sldId id="313" r:id="rId27"/>
    <p:sldId id="267" r:id="rId28"/>
    <p:sldId id="265" r:id="rId29"/>
    <p:sldId id="425" r:id="rId30"/>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58" d="100"/>
          <a:sy n="58" d="100"/>
        </p:scale>
        <p:origin x="14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09EAE26-45D1-8285-8C59-E07BB0E8F1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B53B814F-3372-4CE6-91D2-132A8412EC01}" type="slidenum">
              <a:rPr lang="en-US" altLang="ja-JP" sz="1200"/>
              <a:pPr/>
              <a:t>12</a:t>
            </a:fld>
            <a:endParaRPr lang="en-US" altLang="ja-JP" sz="1200"/>
          </a:p>
        </p:txBody>
      </p:sp>
      <p:sp>
        <p:nvSpPr>
          <p:cNvPr id="22531" name="Rectangle 2">
            <a:extLst>
              <a:ext uri="{FF2B5EF4-FFF2-40B4-BE49-F238E27FC236}">
                <a16:creationId xmlns:a16="http://schemas.microsoft.com/office/drawing/2014/main" id="{E9BB78E1-9851-9171-73F6-DC60DCB03B7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6A5A5D6C-78BC-0945-519C-05B3DF3272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A04C8F1-458A-2BBE-A3E9-CA55D73A63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56380224-1D88-4ADD-BE2D-6DDEBA7EE085}" type="slidenum">
              <a:rPr lang="en-US" altLang="ja-JP" sz="1200"/>
              <a:pPr/>
              <a:t>13</a:t>
            </a:fld>
            <a:endParaRPr lang="en-US" altLang="ja-JP" sz="1200"/>
          </a:p>
        </p:txBody>
      </p:sp>
      <p:sp>
        <p:nvSpPr>
          <p:cNvPr id="24579" name="Rectangle 2">
            <a:extLst>
              <a:ext uri="{FF2B5EF4-FFF2-40B4-BE49-F238E27FC236}">
                <a16:creationId xmlns:a16="http://schemas.microsoft.com/office/drawing/2014/main" id="{D4BCD2AA-3B65-653C-83CC-A50B419EF603}"/>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DDBCE683-1861-CF2C-75FB-043F3138A6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83CDAA56-9897-2046-5B0C-9898AAAC0D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C965E805-2AD9-461C-94DF-F3421F70BEB0}" type="slidenum">
              <a:rPr lang="en-US" altLang="ja-JP" sz="1200"/>
              <a:pPr/>
              <a:t>14</a:t>
            </a:fld>
            <a:endParaRPr lang="en-US" altLang="ja-JP" sz="1200"/>
          </a:p>
        </p:txBody>
      </p:sp>
      <p:sp>
        <p:nvSpPr>
          <p:cNvPr id="26627" name="Rectangle 2">
            <a:extLst>
              <a:ext uri="{FF2B5EF4-FFF2-40B4-BE49-F238E27FC236}">
                <a16:creationId xmlns:a16="http://schemas.microsoft.com/office/drawing/2014/main" id="{A3F1BA51-A1B7-A0FD-B976-20B2FD3F7A25}"/>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8221D852-EA08-4F91-596E-47999BC177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2097380F-2A2D-FA82-89A3-476D73FF3A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DBC1D3F6-6392-4A72-9CC1-8A054F9DF88F}" type="slidenum">
              <a:rPr lang="en-US" altLang="ja-JP" sz="1200"/>
              <a:pPr/>
              <a:t>15</a:t>
            </a:fld>
            <a:endParaRPr lang="en-US" altLang="ja-JP" sz="1200"/>
          </a:p>
        </p:txBody>
      </p:sp>
      <p:sp>
        <p:nvSpPr>
          <p:cNvPr id="28675" name="Rectangle 2">
            <a:extLst>
              <a:ext uri="{FF2B5EF4-FFF2-40B4-BE49-F238E27FC236}">
                <a16:creationId xmlns:a16="http://schemas.microsoft.com/office/drawing/2014/main" id="{76B51C61-6168-51D7-241C-67B99A19EC0D}"/>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50002027-5340-2121-FCEB-2EC762EFB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3B92784D-08CB-E980-BE71-CE9F6619F9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77AC8D0-9C53-4571-B4F3-C801306124A0}" type="slidenum">
              <a:rPr lang="en-US" altLang="ja-JP" sz="1200"/>
              <a:pPr/>
              <a:t>16</a:t>
            </a:fld>
            <a:endParaRPr lang="en-US" altLang="ja-JP" sz="1200"/>
          </a:p>
        </p:txBody>
      </p:sp>
      <p:sp>
        <p:nvSpPr>
          <p:cNvPr id="30723" name="Rectangle 2">
            <a:extLst>
              <a:ext uri="{FF2B5EF4-FFF2-40B4-BE49-F238E27FC236}">
                <a16:creationId xmlns:a16="http://schemas.microsoft.com/office/drawing/2014/main" id="{E7F4A15D-1890-95B7-AC57-65882096961B}"/>
              </a:ext>
            </a:extLst>
          </p:cNvPr>
          <p:cNvSpPr>
            <a:spLocks noGrp="1" noRot="1" noChangeAspect="1" noChangeArrowheads="1"/>
          </p:cNvSpPr>
          <p:nvPr>
            <p:ph type="sldImg"/>
          </p:nvPr>
        </p:nvSpPr>
        <p:spPr>
          <a:solidFill>
            <a:srgbClr val="FFFFFF"/>
          </a:solidFill>
          <a:ln/>
        </p:spPr>
      </p:sp>
      <p:sp>
        <p:nvSpPr>
          <p:cNvPr id="30724" name="Rectangle 3">
            <a:extLst>
              <a:ext uri="{FF2B5EF4-FFF2-40B4-BE49-F238E27FC236}">
                <a16:creationId xmlns:a16="http://schemas.microsoft.com/office/drawing/2014/main" id="{B0658FD2-7DDC-9B56-BE1B-725511907D41}"/>
              </a:ext>
            </a:extLst>
          </p:cNvPr>
          <p:cNvSpPr>
            <a:spLocks noGrp="1" noChangeArrowheads="1"/>
          </p:cNvSpPr>
          <p:nvPr>
            <p:ph type="body" idx="1"/>
          </p:nvPr>
        </p:nvSpPr>
        <p:spPr>
          <a:solidFill>
            <a:srgbClr val="FFFFFF"/>
          </a:solidFill>
          <a:ln>
            <a:solidFill>
              <a:srgbClr val="000000"/>
            </a:solidFill>
          </a:ln>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68B6517C-CAF1-770E-CD38-D9A0503038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B049E3C7-E9CA-4C45-B308-49763A16A557}" type="slidenum">
              <a:rPr lang="en-US" altLang="ja-JP" sz="1200"/>
              <a:pPr/>
              <a:t>17</a:t>
            </a:fld>
            <a:endParaRPr lang="en-US" altLang="ja-JP" sz="1200"/>
          </a:p>
        </p:txBody>
      </p:sp>
      <p:sp>
        <p:nvSpPr>
          <p:cNvPr id="32771" name="Rectangle 2">
            <a:extLst>
              <a:ext uri="{FF2B5EF4-FFF2-40B4-BE49-F238E27FC236}">
                <a16:creationId xmlns:a16="http://schemas.microsoft.com/office/drawing/2014/main" id="{CFFDBD11-40B7-D9D1-8C7F-79EC6BC58070}"/>
              </a:ext>
            </a:extLst>
          </p:cNvPr>
          <p:cNvSpPr>
            <a:spLocks noGrp="1" noRot="1" noChangeAspect="1" noChangeArrowheads="1"/>
          </p:cNvSpPr>
          <p:nvPr>
            <p:ph type="sldImg"/>
          </p:nvPr>
        </p:nvSpPr>
        <p:spPr>
          <a:solidFill>
            <a:srgbClr val="FFFFFF"/>
          </a:solidFill>
          <a:ln/>
        </p:spPr>
      </p:sp>
      <p:sp>
        <p:nvSpPr>
          <p:cNvPr id="32772" name="Rectangle 3">
            <a:extLst>
              <a:ext uri="{FF2B5EF4-FFF2-40B4-BE49-F238E27FC236}">
                <a16:creationId xmlns:a16="http://schemas.microsoft.com/office/drawing/2014/main" id="{0C14A882-BBA2-198B-7F81-162732F854EB}"/>
              </a:ext>
            </a:extLst>
          </p:cNvPr>
          <p:cNvSpPr>
            <a:spLocks noGrp="1" noChangeArrowheads="1"/>
          </p:cNvSpPr>
          <p:nvPr>
            <p:ph type="body" idx="1"/>
          </p:nvPr>
        </p:nvSpPr>
        <p:spPr>
          <a:solidFill>
            <a:srgbClr val="FFFFFF"/>
          </a:solidFill>
          <a:ln>
            <a:solidFill>
              <a:srgbClr val="000000"/>
            </a:solidFill>
          </a:ln>
        </p:spPr>
        <p:txBody>
          <a:bodyPr/>
          <a:lstStyle/>
          <a:p>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4B782-194B-576A-170B-1E0D901E25A4}"/>
            </a:ext>
          </a:extLst>
        </p:cNvPr>
        <p:cNvGrpSpPr/>
        <p:nvPr/>
      </p:nvGrpSpPr>
      <p:grpSpPr>
        <a:xfrm>
          <a:off x="0" y="0"/>
          <a:ext cx="0" cy="0"/>
          <a:chOff x="0" y="0"/>
          <a:chExt cx="0" cy="0"/>
        </a:xfrm>
      </p:grpSpPr>
      <p:sp>
        <p:nvSpPr>
          <p:cNvPr id="18434" name="Rectangle 7">
            <a:extLst>
              <a:ext uri="{FF2B5EF4-FFF2-40B4-BE49-F238E27FC236}">
                <a16:creationId xmlns:a16="http://schemas.microsoft.com/office/drawing/2014/main" id="{179DF4E3-1868-2978-5166-2FEA9E460676}"/>
              </a:ext>
            </a:extLst>
          </p:cNvPr>
          <p:cNvSpPr>
            <a:spLocks noGrp="1" noChangeArrowheads="1"/>
          </p:cNvSpPr>
          <p:nvPr>
            <p:ph type="sldNum" sz="quarter" idx="5"/>
          </p:nvPr>
        </p:nvSpPr>
        <p:spPr>
          <a:noFill/>
        </p:spPr>
        <p:txBody>
          <a:bodyPr/>
          <a:lstStyle/>
          <a:p>
            <a:fld id="{DD24928F-BF97-6A40-AC82-8F5F6B65101F}" type="slidenum">
              <a:rPr lang="en-US" altLang="ja-JP"/>
              <a:pPr/>
              <a:t>18</a:t>
            </a:fld>
            <a:endParaRPr lang="en-US" altLang="ja-JP"/>
          </a:p>
        </p:txBody>
      </p:sp>
      <p:sp>
        <p:nvSpPr>
          <p:cNvPr id="18435" name="Rectangle 2">
            <a:extLst>
              <a:ext uri="{FF2B5EF4-FFF2-40B4-BE49-F238E27FC236}">
                <a16:creationId xmlns:a16="http://schemas.microsoft.com/office/drawing/2014/main" id="{B89A6863-3A89-1467-5BE8-9FCDD633B61E}"/>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10A37CCF-E051-5C8B-C426-A1EE3BD22A8E}"/>
              </a:ext>
            </a:extLst>
          </p:cNvPr>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2438415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19</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57057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20</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61295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21</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054628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2AC9A09-77D0-5D48-8F5E-7488C76D5F25}" type="slidenum">
              <a:rPr lang="en-US" altLang="ja-JP"/>
              <a:pPr/>
              <a:t>2</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22</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3095760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23</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758357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24</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7391507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25</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0020169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26</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6195769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5F0F9B5-8B50-244F-9B97-D948EBE71247}" type="slidenum">
              <a:rPr lang="en-US" altLang="ja-JP"/>
              <a:pPr/>
              <a:t>27</a:t>
            </a:fld>
            <a:endParaRPr lang="en-US" altLang="ja-JP"/>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7156940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C39B344-F065-1B46-B28A-1EDA8140DB6D}" type="slidenum">
              <a:rPr lang="en-US" altLang="ja-JP"/>
              <a:pPr/>
              <a:t>28</a:t>
            </a:fld>
            <a:endParaRPr lang="en-US" altLang="ja-JP"/>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1972755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D1C8E6D-7B38-EF49-B145-21F9585E713D}" type="slidenum">
              <a:rPr lang="en-US" altLang="ja-JP"/>
              <a:pPr/>
              <a:t>4</a:t>
            </a:fld>
            <a:endParaRPr lang="en-US" altLang="ja-JP"/>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6EAB9A0-DBBD-084A-AFDF-3B427EFF5A9E}" type="slidenum">
              <a:rPr lang="en-US" altLang="ja-JP"/>
              <a:pPr/>
              <a:t>5</a:t>
            </a:fld>
            <a:endParaRPr lang="en-US" altLang="ja-JP"/>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A4361BC-4E1B-494B-8CC3-483B5D19E4A5}" type="slidenum">
              <a:rPr lang="en-US" altLang="ja-JP"/>
              <a:pPr/>
              <a:t>6</a:t>
            </a:fld>
            <a:endParaRPr lang="en-US" altLang="ja-JP"/>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92DF2EB-0A1E-7E4F-B047-716C28D15B05}" type="slidenum">
              <a:rPr lang="en-US" altLang="ja-JP"/>
              <a:pPr/>
              <a:t>8</a:t>
            </a:fld>
            <a:endParaRPr lang="en-US" altLang="ja-JP"/>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9</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10</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3142332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AF2DC6D-424D-F442-8E9E-EA989D6A3CC3}" type="slidenum">
              <a:rPr lang="en-US" altLang="ja-JP"/>
              <a:pPr/>
              <a:t>11</a:t>
            </a:fld>
            <a:endParaRPr lang="en-US" altLang="ja-JP"/>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ws.yahoo.co.jp/articles/78aa259f3a7885c3869272d47cf7acbb5b7cfbe6?page=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pss.go.jp/ps-doukou/j/doukou16/doukou16_gaiyo.as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lay.google.com/store/apps/details?id=jp.co.pointzero.oyagacha&amp;hl=ja&amp;gl=U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ja.wikipedia.org/wiki/%E6%B8%8B%E8%B0%B7%E5%8C%BA%E7%9F%AD%E5%A4%A7%E7%94%9F%E5%88%87%E6%96%AD%E9%81%BA%E4%BD%93%E4%BA%8B%E4%BB%B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2.ttcn.ne.jp/honkawa/2793.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ja.wikipedia.org/wiki/%E6%82%A0%E4%BB%81%E8%A6%AA%E7%8E%8B"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1</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オリエンテーション</a:t>
            </a:r>
            <a:r>
              <a:rPr lang="en-US" altLang="ja-JP" sz="3200" dirty="0">
                <a:solidFill>
                  <a:schemeClr val="tx1"/>
                </a:solidFill>
                <a:latin typeface="ＭＳ 明朝" charset="-128"/>
                <a:ea typeface="ＭＳ 明朝" charset="-128"/>
                <a:cs typeface="ＭＳ 明朝" charset="-128"/>
              </a:rPr>
              <a:t>】</a:t>
            </a:r>
            <a:br>
              <a:rPr lang="en-US" altLang="ja-JP" sz="3200" dirty="0">
                <a:solidFill>
                  <a:schemeClr val="tx1"/>
                </a:solidFill>
                <a:latin typeface="ＭＳ 明朝" charset="-128"/>
                <a:ea typeface="ＭＳ 明朝" charset="-128"/>
                <a:cs typeface="ＭＳ 明朝" charset="-128"/>
              </a:rPr>
            </a:br>
            <a:r>
              <a:rPr lang="ja-JP" altLang="en-US" sz="3200" dirty="0">
                <a:solidFill>
                  <a:schemeClr val="tx1"/>
                </a:solidFill>
                <a:latin typeface="ＭＳ 明朝" charset="-128"/>
                <a:ea typeface="ＭＳ 明朝" charset="-128"/>
                <a:cs typeface="ＭＳ 明朝" charset="-128"/>
              </a:rPr>
              <a:t>家族をどうとらえるか、家族のイメージ、家族の定義　講義概要や進め方等の説明</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2024</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年４月９日火</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曜日</a:t>
            </a:r>
            <a:endParaRPr lang="en-US" altLang="ja-JP" sz="2000" b="1"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chor="ctr" anchorCtr="0"/>
          <a:lstStyle/>
          <a:p>
            <a:r>
              <a:rPr kumimoji="0" lang="ja-JP" altLang="en-US" dirty="0">
                <a:solidFill>
                  <a:srgbClr val="000000"/>
                </a:solidFill>
                <a:ea typeface="ＭＳ 明朝" charset="-128"/>
                <a:cs typeface="ＭＳ 明朝" charset="-128"/>
              </a:rPr>
              <a:t>皇位継承問題の現在　</a:t>
            </a:r>
          </a:p>
        </p:txBody>
      </p:sp>
      <p:sp>
        <p:nvSpPr>
          <p:cNvPr id="14339" name="Rectangle 3"/>
          <p:cNvSpPr>
            <a:spLocks noGrp="1" noChangeArrowheads="1"/>
          </p:cNvSpPr>
          <p:nvPr>
            <p:ph type="body" idx="1"/>
          </p:nvPr>
        </p:nvSpPr>
        <p:spPr>
          <a:xfrm>
            <a:off x="566738" y="1752600"/>
            <a:ext cx="8253734" cy="4628728"/>
          </a:xfrm>
        </p:spPr>
        <p:txBody>
          <a:bodyPr/>
          <a:lstStyle/>
          <a:p>
            <a:pPr>
              <a:lnSpc>
                <a:spcPct val="90000"/>
              </a:lnSpc>
            </a:pPr>
            <a:r>
              <a:rPr kumimoji="0" lang="ja-JP" altLang="en-US" sz="2600" dirty="0">
                <a:solidFill>
                  <a:srgbClr val="000000"/>
                </a:solidFill>
                <a:ea typeface="ＭＳ 明朝" charset="-128"/>
                <a:cs typeface="ＭＳ 明朝" charset="-128"/>
                <a:hlinkClick r:id="rId3"/>
              </a:rPr>
              <a:t>皇位継承問題「</a:t>
            </a:r>
            <a:r>
              <a:rPr kumimoji="0" lang="en-US" altLang="ja-JP" sz="2600" dirty="0">
                <a:solidFill>
                  <a:srgbClr val="000000"/>
                </a:solidFill>
                <a:ea typeface="ＭＳ 明朝" charset="-128"/>
                <a:cs typeface="ＭＳ 明朝" charset="-128"/>
                <a:hlinkClick r:id="rId3"/>
              </a:rPr>
              <a:t>6</a:t>
            </a:r>
            <a:r>
              <a:rPr kumimoji="0" lang="ja-JP" altLang="en-US" sz="2600" dirty="0">
                <a:solidFill>
                  <a:srgbClr val="000000"/>
                </a:solidFill>
                <a:ea typeface="ＭＳ 明朝" charset="-128"/>
                <a:cs typeface="ＭＳ 明朝" charset="-128"/>
                <a:hlinkClick r:id="rId3"/>
              </a:rPr>
              <a:t>月末までに」決着？ 専門家が指摘する“現状案”の「支離滅裂さ」と女性・女系天皇に対する「政府の本音」</a:t>
            </a:r>
            <a:r>
              <a:rPr kumimoji="0" lang="ja-JP" altLang="en-US" sz="1600" dirty="0">
                <a:solidFill>
                  <a:srgbClr val="000000"/>
                </a:solidFill>
                <a:ea typeface="ＭＳ 明朝" charset="-128"/>
                <a:cs typeface="ＭＳ 明朝" charset="-128"/>
              </a:rPr>
              <a:t>（</a:t>
            </a:r>
            <a:r>
              <a:rPr kumimoji="0" lang="en-US" altLang="ja-JP" sz="1600" dirty="0">
                <a:solidFill>
                  <a:srgbClr val="000000"/>
                </a:solidFill>
                <a:ea typeface="ＭＳ 明朝" charset="-128"/>
                <a:cs typeface="ＭＳ 明朝" charset="-128"/>
              </a:rPr>
              <a:t>Yahoo News2024/2/23(</a:t>
            </a:r>
            <a:r>
              <a:rPr kumimoji="0" lang="ja-JP" altLang="en-US" sz="1600" dirty="0">
                <a:solidFill>
                  <a:srgbClr val="000000"/>
                </a:solidFill>
                <a:ea typeface="ＭＳ 明朝" charset="-128"/>
                <a:cs typeface="ＭＳ 明朝" charset="-128"/>
              </a:rPr>
              <a:t>金</a:t>
            </a:r>
            <a:r>
              <a:rPr kumimoji="0" lang="en-US" altLang="ja-JP" sz="1600" dirty="0">
                <a:solidFill>
                  <a:srgbClr val="000000"/>
                </a:solidFill>
                <a:ea typeface="ＭＳ 明朝" charset="-128"/>
                <a:cs typeface="ＭＳ 明朝" charset="-128"/>
              </a:rPr>
              <a:t>) 9:01</a:t>
            </a:r>
            <a:r>
              <a:rPr kumimoji="0" lang="ja-JP" altLang="en-US" sz="1600" dirty="0">
                <a:solidFill>
                  <a:srgbClr val="000000"/>
                </a:solidFill>
                <a:ea typeface="ＭＳ 明朝" charset="-128"/>
                <a:cs typeface="ＭＳ 明朝" charset="-128"/>
              </a:rPr>
              <a:t>配信</a:t>
            </a:r>
            <a:endParaRPr kumimoji="0" lang="en-US" altLang="ja-JP" sz="2600" dirty="0">
              <a:solidFill>
                <a:srgbClr val="000000"/>
              </a:solidFill>
              <a:ea typeface="ＭＳ 明朝" charset="-128"/>
              <a:cs typeface="ＭＳ 明朝" charset="-128"/>
            </a:endParaRPr>
          </a:p>
          <a:p>
            <a:pPr>
              <a:lnSpc>
                <a:spcPct val="90000"/>
              </a:lnSpc>
            </a:pPr>
            <a:r>
              <a:rPr kumimoji="0" lang="ja-JP" altLang="en-US" sz="2600" dirty="0">
                <a:solidFill>
                  <a:srgbClr val="000000"/>
                </a:solidFill>
                <a:ea typeface="ＭＳ 明朝" charset="-128"/>
                <a:cs typeface="ＭＳ 明朝" charset="-128"/>
              </a:rPr>
              <a:t>悠仁さま以外の未婚の皇族が全員女性であることから、悠仁さまが皇位を継承されるときには他に皇族がいらっしゃらなくなることが考えられる、よって「まずは、皇位継承の問題と切り離して、</a:t>
            </a:r>
            <a:r>
              <a:rPr kumimoji="0" lang="ja-JP" altLang="en-US" sz="2600" dirty="0">
                <a:solidFill>
                  <a:srgbClr val="FF0000"/>
                </a:solidFill>
                <a:ea typeface="ＭＳ 明朝" charset="-128"/>
                <a:cs typeface="ＭＳ 明朝" charset="-128"/>
              </a:rPr>
              <a:t>皇族数の確保を図ることが喫緊の課</a:t>
            </a:r>
            <a:r>
              <a:rPr kumimoji="0" lang="ja-JP" altLang="en-US" sz="2600" dirty="0">
                <a:solidFill>
                  <a:srgbClr val="000000"/>
                </a:solidFill>
                <a:ea typeface="ＭＳ 明朝" charset="-128"/>
                <a:cs typeface="ＭＳ 明朝" charset="-128"/>
              </a:rPr>
              <a:t>題」である。</a:t>
            </a:r>
          </a:p>
          <a:p>
            <a:pPr marL="0" indent="0">
              <a:lnSpc>
                <a:spcPct val="90000"/>
              </a:lnSpc>
              <a:buNone/>
            </a:pPr>
            <a:r>
              <a:rPr kumimoji="0" lang="ja-JP" altLang="en-US" sz="2600" dirty="0">
                <a:solidFill>
                  <a:srgbClr val="000000"/>
                </a:solidFill>
                <a:ea typeface="ＭＳ 明朝" charset="-128"/>
                <a:cs typeface="ＭＳ 明朝" charset="-128"/>
              </a:rPr>
              <a:t>①内親王・女王が婚姻後も皇族の身分を保持する</a:t>
            </a:r>
          </a:p>
          <a:p>
            <a:pPr marL="0" indent="0">
              <a:lnSpc>
                <a:spcPct val="90000"/>
              </a:lnSpc>
              <a:buNone/>
            </a:pPr>
            <a:r>
              <a:rPr kumimoji="0" lang="ja-JP" altLang="en-US" sz="2600" dirty="0">
                <a:solidFill>
                  <a:srgbClr val="000000"/>
                </a:solidFill>
                <a:ea typeface="ＭＳ 明朝" charset="-128"/>
                <a:cs typeface="ＭＳ 明朝" charset="-128"/>
              </a:rPr>
              <a:t>②皇族には認められていない養子縁組を可能とし、皇統に属する男系の男子（現在一般国民となっている旧宮家の男系男子孫）を皇族とする。</a:t>
            </a:r>
          </a:p>
        </p:txBody>
      </p:sp>
    </p:spTree>
    <p:extLst>
      <p:ext uri="{BB962C8B-B14F-4D97-AF65-F5344CB8AC3E}">
        <p14:creationId xmlns:p14="http://schemas.microsoft.com/office/powerpoint/2010/main" val="403992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just"/>
            <a:r>
              <a:rPr kumimoji="0" lang="ja-JP" altLang="en-US">
                <a:solidFill>
                  <a:srgbClr val="000000"/>
                </a:solidFill>
                <a:ea typeface="ＭＳ 明朝" charset="-128"/>
                <a:cs typeface="ＭＳ 明朝" charset="-128"/>
              </a:rPr>
              <a:t>家族の問題に関連する学問分野</a:t>
            </a:r>
          </a:p>
        </p:txBody>
      </p:sp>
      <p:sp>
        <p:nvSpPr>
          <p:cNvPr id="16387" name="Rectangle 3"/>
          <p:cNvSpPr>
            <a:spLocks noGrp="1" noChangeArrowheads="1"/>
          </p:cNvSpPr>
          <p:nvPr>
            <p:ph type="body" idx="1"/>
          </p:nvPr>
        </p:nvSpPr>
        <p:spPr/>
        <p:txBody>
          <a:bodyPr/>
          <a:lstStyle/>
          <a:p>
            <a:pPr algn="just"/>
            <a:r>
              <a:rPr kumimoji="0" lang="ja-JP" altLang="en-US" sz="2400">
                <a:solidFill>
                  <a:srgbClr val="000000"/>
                </a:solidFill>
                <a:ea typeface="ＭＳ 明朝" charset="-128"/>
                <a:cs typeface="ＭＳ 明朝" charset="-128"/>
              </a:rPr>
              <a:t>人口社会学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人の頭数／人口再生産の基盤＝家族</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家族社会学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家族の社会学的考察、結婚・出産など</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心理学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発達心理学、子供の社会化過程、トラウマ</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公衆衛生学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家庭は公衆衛生の基礎単位</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保健福祉学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家庭や家族は保健福祉の基礎単位</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文化人類学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家族は文化の基盤、血縁、地縁、部族</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民俗学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村落などの生活、伝統、伝承、家の役割</a:t>
            </a:r>
            <a:endParaRPr kumimoji="0" lang="ja-JP" sz="2400">
              <a:solidFill>
                <a:srgbClr val="000000"/>
              </a:solidFill>
              <a:ea typeface="ＭＳ 明朝" charset="-128"/>
              <a:cs typeface="ＭＳ 明朝" charset="-128"/>
            </a:endParaRPr>
          </a:p>
          <a:p>
            <a:r>
              <a:rPr kumimoji="0" lang="ja-JP" altLang="en-US" sz="2400">
                <a:solidFill>
                  <a:srgbClr val="000000"/>
                </a:solidFill>
                <a:ea typeface="ＭＳ 明朝" charset="-128"/>
                <a:cs typeface="ＭＳ 明朝" charset="-128"/>
              </a:rPr>
              <a:t>歴史学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婚姻制度、相続制度、家など</a:t>
            </a:r>
            <a:endParaRPr kumimoji="0" lang="en-US" altLang="ja-JP" sz="2400">
              <a:solidFill>
                <a:srgbClr val="000000"/>
              </a:solidFill>
              <a:ea typeface="ＭＳ 明朝" charset="-128"/>
              <a:cs typeface="ＭＳ 明朝" charset="-128"/>
            </a:endParaRPr>
          </a:p>
          <a:p>
            <a:r>
              <a:rPr kumimoji="0" lang="ja-JP" altLang="en-US" sz="2400">
                <a:solidFill>
                  <a:srgbClr val="000000"/>
                </a:solidFill>
                <a:latin typeface="ＭＳ 明朝" charset="-128"/>
                <a:ea typeface="ＭＳ 明朝" charset="-128"/>
                <a:cs typeface="ＭＳ 明朝" charset="-128"/>
              </a:rPr>
              <a:t>経済学</a:t>
            </a:r>
            <a:r>
              <a:rPr kumimoji="0" lang="en-US" altLang="ja-JP" sz="2400">
                <a:solidFill>
                  <a:srgbClr val="000000"/>
                </a:solidFill>
                <a:latin typeface="ＭＳ 明朝" charset="-128"/>
                <a:ea typeface="ＭＳ 明朝" charset="-128"/>
                <a:cs typeface="ＭＳ 明朝" charset="-128"/>
              </a:rPr>
              <a:t>→</a:t>
            </a:r>
            <a:r>
              <a:rPr kumimoji="0" lang="ja-JP" altLang="en-US" sz="2400">
                <a:solidFill>
                  <a:srgbClr val="000000"/>
                </a:solidFill>
                <a:latin typeface="ＭＳ 明朝" charset="-128"/>
                <a:ea typeface="ＭＳ 明朝" charset="-128"/>
                <a:cs typeface="ＭＳ 明朝" charset="-128"/>
              </a:rPr>
              <a:t>家計経済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387">
                                            <p:txEl>
                                              <p:pRg st="8" end="8"/>
                                            </p:txEl>
                                          </p:spTgt>
                                        </p:tgtEl>
                                        <p:attrNameLst>
                                          <p:attrName>style.visibility</p:attrName>
                                        </p:attrNameLst>
                                      </p:cBhvr>
                                      <p:to>
                                        <p:strVal val="visible"/>
                                      </p:to>
                                    </p:set>
                                    <p:anim calcmode="lin" valueType="num">
                                      <p:cBhvr additive="base">
                                        <p:cTn id="55"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4D1067A0-052F-1774-E8E3-BAC5A941F8C0}"/>
              </a:ext>
            </a:extLst>
          </p:cNvPr>
          <p:cNvSpPr>
            <a:spLocks noGrp="1" noChangeArrowheads="1"/>
          </p:cNvSpPr>
          <p:nvPr>
            <p:ph type="title"/>
          </p:nvPr>
        </p:nvSpPr>
        <p:spPr/>
        <p:txBody>
          <a:bodyPr/>
          <a:lstStyle/>
          <a:p>
            <a:r>
              <a:rPr kumimoji="0" lang="en-US" altLang="en-US">
                <a:solidFill>
                  <a:schemeClr val="tx1"/>
                </a:solidFill>
                <a:ea typeface="ＭＳ 明朝" panose="02020609040205080304" pitchFamily="17" charset="-128"/>
              </a:rPr>
              <a:t>家族の定義</a:t>
            </a:r>
            <a:endParaRPr kumimoji="0" lang="ja-JP" altLang="en-US">
              <a:solidFill>
                <a:schemeClr val="tx1"/>
              </a:solidFill>
              <a:ea typeface="ＭＳ 明朝" panose="02020609040205080304" pitchFamily="17" charset="-128"/>
            </a:endParaRPr>
          </a:p>
        </p:txBody>
      </p:sp>
      <p:sp>
        <p:nvSpPr>
          <p:cNvPr id="98307" name="Rectangle 3">
            <a:extLst>
              <a:ext uri="{FF2B5EF4-FFF2-40B4-BE49-F238E27FC236}">
                <a16:creationId xmlns:a16="http://schemas.microsoft.com/office/drawing/2014/main" id="{24B007F3-3D1A-5828-884F-F489BA0FC3E4}"/>
              </a:ext>
            </a:extLst>
          </p:cNvPr>
          <p:cNvSpPr>
            <a:spLocks noGrp="1" noChangeArrowheads="1"/>
          </p:cNvSpPr>
          <p:nvPr>
            <p:ph type="body" idx="1"/>
          </p:nvPr>
        </p:nvSpPr>
        <p:spPr/>
        <p:txBody>
          <a:bodyPr/>
          <a:lstStyle/>
          <a:p>
            <a:r>
              <a:rPr kumimoji="0" lang="ja-JP" altLang="en-US" dirty="0">
                <a:ea typeface="ＭＳ 明朝" panose="02020609040205080304" pitchFamily="17" charset="-128"/>
              </a:rPr>
              <a:t>英</a:t>
            </a:r>
            <a:r>
              <a:rPr kumimoji="0" lang="en-US" altLang="ja-JP" dirty="0">
                <a:latin typeface="ＭＳ 明朝" panose="02020609040205080304" pitchFamily="17" charset="-128"/>
                <a:ea typeface="ＭＳ 明朝" panose="02020609040205080304" pitchFamily="17" charset="-128"/>
              </a:rPr>
              <a:t>family,</a:t>
            </a:r>
            <a:r>
              <a:rPr kumimoji="0" lang="ja-JP" altLang="en-US" dirty="0">
                <a:latin typeface="ＭＳ 明朝" panose="02020609040205080304" pitchFamily="17" charset="-128"/>
                <a:ea typeface="ＭＳ 明朝" panose="02020609040205080304" pitchFamily="17" charset="-128"/>
              </a:rPr>
              <a:t>仏</a:t>
            </a:r>
            <a:r>
              <a:rPr kumimoji="0" lang="en-US" altLang="ja-JP" dirty="0" err="1">
                <a:latin typeface="ＭＳ 明朝" panose="02020609040205080304" pitchFamily="17" charset="-128"/>
                <a:ea typeface="ＭＳ 明朝" panose="02020609040205080304" pitchFamily="17" charset="-128"/>
              </a:rPr>
              <a:t>fermilie</a:t>
            </a:r>
            <a:r>
              <a:rPr kumimoji="0" lang="en-US" altLang="ja-JP" dirty="0">
                <a:latin typeface="ＭＳ 明朝" panose="02020609040205080304" pitchFamily="17" charset="-128"/>
                <a:ea typeface="ＭＳ 明朝" panose="02020609040205080304" pitchFamily="17" charset="-128"/>
              </a:rPr>
              <a:t>,</a:t>
            </a:r>
            <a:r>
              <a:rPr kumimoji="0" lang="ja-JP" altLang="en-US" dirty="0">
                <a:latin typeface="ＭＳ 明朝" panose="02020609040205080304" pitchFamily="17" charset="-128"/>
                <a:ea typeface="ＭＳ 明朝" panose="02020609040205080304" pitchFamily="17" charset="-128"/>
              </a:rPr>
              <a:t>独</a:t>
            </a:r>
            <a:r>
              <a:rPr kumimoji="0" lang="en-US" altLang="ja-JP" dirty="0">
                <a:latin typeface="ＭＳ 明朝" panose="02020609040205080304" pitchFamily="17" charset="-128"/>
                <a:ea typeface="ＭＳ 明朝" panose="02020609040205080304" pitchFamily="17" charset="-128"/>
              </a:rPr>
              <a:t> </a:t>
            </a:r>
            <a:r>
              <a:rPr kumimoji="0" lang="en-US" altLang="ja-JP" dirty="0" err="1">
                <a:latin typeface="ＭＳ 明朝" panose="02020609040205080304" pitchFamily="17" charset="-128"/>
                <a:ea typeface="ＭＳ 明朝" panose="02020609040205080304" pitchFamily="17" charset="-128"/>
              </a:rPr>
              <a:t>Familie</a:t>
            </a:r>
            <a:endParaRPr kumimoji="0" lang="en-US" altLang="ja-JP" dirty="0">
              <a:latin typeface="ＭＳ 明朝" panose="02020609040205080304" pitchFamily="17" charset="-128"/>
              <a:ea typeface="ＭＳ 明朝" panose="02020609040205080304" pitchFamily="17" charset="-128"/>
            </a:endParaRPr>
          </a:p>
          <a:p>
            <a:pPr>
              <a:buFont typeface="Wingdings" panose="05000000000000000000" pitchFamily="2" charset="2"/>
              <a:buNone/>
            </a:pPr>
            <a:r>
              <a:rPr kumimoji="0" lang="ja-JP" altLang="en-US" sz="1200" dirty="0">
                <a:latin typeface="ＭＳ 明朝" panose="02020609040205080304" pitchFamily="17" charset="-128"/>
                <a:ea typeface="ＭＳ 明朝" panose="02020609040205080304" pitchFamily="17" charset="-128"/>
              </a:rPr>
              <a:t>　　　家（いえ）の族（やから）：</a:t>
            </a:r>
            <a:r>
              <a:rPr kumimoji="0" lang="ja-JP" altLang="en-US" sz="1200" dirty="0">
                <a:solidFill>
                  <a:schemeClr val="accent2"/>
                </a:solidFill>
                <a:latin typeface="ＭＳ 明朝" panose="02020609040205080304" pitchFamily="17" charset="-128"/>
                <a:ea typeface="ＭＳ 明朝" panose="02020609040205080304" pitchFamily="17" charset="-128"/>
              </a:rPr>
              <a:t>明治時代に発明された和製熟語（和製漢語）韓国</a:t>
            </a:r>
            <a:r>
              <a:rPr kumimoji="0" lang="en-US" altLang="ja-JP" sz="1200" dirty="0">
                <a:solidFill>
                  <a:schemeClr val="accent2"/>
                </a:solidFill>
                <a:latin typeface="ＭＳ 明朝" panose="02020609040205080304" pitchFamily="17" charset="-128"/>
                <a:ea typeface="ＭＳ 明朝" panose="02020609040205080304" pitchFamily="17" charset="-128"/>
              </a:rPr>
              <a:t>=</a:t>
            </a:r>
            <a:r>
              <a:rPr kumimoji="0" lang="ja-JP" altLang="en-US" sz="1200" dirty="0">
                <a:solidFill>
                  <a:schemeClr val="accent2"/>
                </a:solidFill>
                <a:ea typeface="ＭＳ 明朝" panose="02020609040205080304" pitchFamily="17" charset="-128"/>
              </a:rPr>
              <a:t>家族（カジョク）中国＝家庭</a:t>
            </a:r>
            <a:r>
              <a:rPr kumimoji="0" lang="en-US" altLang="ja-JP" sz="1200" dirty="0" err="1">
                <a:solidFill>
                  <a:schemeClr val="accent2"/>
                </a:solidFill>
                <a:ea typeface="ＭＳ 明朝" panose="02020609040205080304" pitchFamily="17" charset="-128"/>
              </a:rPr>
              <a:t>Jiātíng</a:t>
            </a:r>
            <a:r>
              <a:rPr kumimoji="0" lang="ja-JP" altLang="en-US" sz="1200" dirty="0">
                <a:solidFill>
                  <a:schemeClr val="accent2"/>
                </a:solidFill>
                <a:ea typeface="ＭＳ 明朝" panose="02020609040205080304" pitchFamily="17" charset="-128"/>
              </a:rPr>
              <a:t>　＊愛人（日本語＝内縁関係、韓国語＝恋人の意味、中国語＝妻の意味）も</a:t>
            </a:r>
            <a:r>
              <a:rPr kumimoji="0" lang="ja-JP" altLang="en-US" sz="1200" dirty="0">
                <a:solidFill>
                  <a:schemeClr val="accent2"/>
                </a:solidFill>
                <a:latin typeface="ＭＳ 明朝" panose="02020609040205080304" pitchFamily="17" charset="-128"/>
                <a:ea typeface="ＭＳ 明朝" panose="02020609040205080304" pitchFamily="17" charset="-128"/>
              </a:rPr>
              <a:t>和製熟語とか。</a:t>
            </a:r>
            <a:endParaRPr kumimoji="0" lang="en-US" altLang="ja-JP" sz="1200" dirty="0">
              <a:solidFill>
                <a:schemeClr val="accent2"/>
              </a:solidFill>
              <a:latin typeface="ＭＳ 明朝" panose="02020609040205080304" pitchFamily="17" charset="-128"/>
              <a:ea typeface="ＭＳ 明朝" panose="02020609040205080304" pitchFamily="17" charset="-128"/>
            </a:endParaRPr>
          </a:p>
          <a:p>
            <a:r>
              <a:rPr kumimoji="0" lang="en-US" altLang="en-US" dirty="0">
                <a:ea typeface="ＭＳ 明朝" panose="02020609040205080304" pitchFamily="17" charset="-128"/>
              </a:rPr>
              <a:t>「夫婦・親子・きょうだいなど少数の</a:t>
            </a:r>
            <a:r>
              <a:rPr kumimoji="0" lang="en-US" altLang="en-US" u="sng" dirty="0">
                <a:ea typeface="ＭＳ 明朝" panose="02020609040205080304" pitchFamily="17" charset="-128"/>
              </a:rPr>
              <a:t>近親者</a:t>
            </a:r>
            <a:r>
              <a:rPr kumimoji="0" lang="en-US" altLang="en-US" dirty="0">
                <a:ea typeface="ＭＳ 明朝" panose="02020609040205080304" pitchFamily="17" charset="-128"/>
              </a:rPr>
              <a:t>を主要な成員とし、成員相互の深い感情的なかかわりあいで結ばれた、幸福（</a:t>
            </a:r>
            <a:r>
              <a:rPr kumimoji="0" lang="en-US" altLang="ja-JP" dirty="0">
                <a:latin typeface="ＭＳ 明朝" panose="02020609040205080304" pitchFamily="17" charset="-128"/>
                <a:ea typeface="ＭＳ 明朝" panose="02020609040205080304" pitchFamily="17" charset="-128"/>
              </a:rPr>
              <a:t>well-being </a:t>
            </a:r>
            <a:r>
              <a:rPr kumimoji="0" lang="en-US" altLang="en-US" dirty="0">
                <a:ea typeface="ＭＳ 明朝" panose="02020609040205080304" pitchFamily="17" charset="-128"/>
              </a:rPr>
              <a:t>）</a:t>
            </a:r>
            <a:r>
              <a:rPr kumimoji="0" lang="en-US" altLang="en-US" dirty="0" err="1">
                <a:ea typeface="ＭＳ 明朝" panose="02020609040205080304" pitchFamily="17" charset="-128"/>
              </a:rPr>
              <a:t>追求の集団である</a:t>
            </a:r>
            <a:r>
              <a:rPr kumimoji="0" lang="en-US" altLang="en-US" dirty="0">
                <a:ea typeface="ＭＳ 明朝" panose="02020609040205080304" pitchFamily="17" charset="-128"/>
              </a:rPr>
              <a:t>。」</a:t>
            </a:r>
            <a:endParaRPr kumimoji="0" lang="en-US" altLang="ja-JP" dirty="0">
              <a:ea typeface="ＭＳ 明朝" panose="02020609040205080304" pitchFamily="17" charset="-128"/>
            </a:endParaRPr>
          </a:p>
          <a:p>
            <a:pPr algn="just">
              <a:buFont typeface="Wingdings" panose="05000000000000000000" pitchFamily="2" charset="2"/>
              <a:buNone/>
            </a:pPr>
            <a:r>
              <a:rPr kumimoji="0" lang="ja-JP" altLang="en-US" dirty="0">
                <a:ea typeface="ＭＳ 明朝" panose="02020609040205080304" pitchFamily="17" charset="-128"/>
              </a:rPr>
              <a:t>　　　　　　　　　</a:t>
            </a:r>
            <a:r>
              <a:rPr kumimoji="0" lang="en-US" altLang="en-US" sz="2000" dirty="0">
                <a:ea typeface="ＭＳ 明朝" panose="02020609040205080304" pitchFamily="17" charset="-128"/>
              </a:rPr>
              <a:t>（森岡清美・望月蒿、</a:t>
            </a:r>
            <a:r>
              <a:rPr kumimoji="0" lang="en-US" altLang="ja-JP" sz="2000" dirty="0">
                <a:latin typeface="ＭＳ 明朝" panose="02020609040205080304" pitchFamily="17" charset="-128"/>
                <a:ea typeface="ＭＳ 明朝" panose="02020609040205080304" pitchFamily="17" charset="-128"/>
              </a:rPr>
              <a:t>2002</a:t>
            </a:r>
            <a:r>
              <a:rPr kumimoji="0" lang="en-US" altLang="en-US" sz="2000" dirty="0">
                <a:ea typeface="ＭＳ 明朝" panose="02020609040205080304" pitchFamily="17" charset="-128"/>
              </a:rPr>
              <a:t>：</a:t>
            </a:r>
            <a:r>
              <a:rPr kumimoji="0" lang="en-US" altLang="ja-JP" sz="2000" dirty="0">
                <a:latin typeface="ＭＳ 明朝" panose="02020609040205080304" pitchFamily="17" charset="-128"/>
                <a:ea typeface="ＭＳ 明朝" panose="02020609040205080304" pitchFamily="17" charset="-128"/>
              </a:rPr>
              <a:t>4</a:t>
            </a:r>
            <a:r>
              <a:rPr kumimoji="0" lang="en-US" altLang="en-US" sz="2000" dirty="0">
                <a:ea typeface="ＭＳ 明朝" panose="02020609040205080304" pitchFamily="17" charset="-128"/>
              </a:rPr>
              <a:t>）</a:t>
            </a:r>
            <a:endParaRPr kumimoji="0" lang="en-US" altLang="ja-JP" dirty="0">
              <a:ea typeface="ＭＳ 明朝" panose="02020609040205080304" pitchFamily="17" charset="-128"/>
            </a:endParaRPr>
          </a:p>
          <a:p>
            <a:pPr algn="just">
              <a:buFont typeface="Wingdings" panose="05000000000000000000" pitchFamily="2" charset="2"/>
              <a:buChar char="u"/>
            </a:pPr>
            <a:r>
              <a:rPr kumimoji="0" lang="en-US" altLang="en-US" sz="2000" dirty="0">
                <a:ea typeface="ＭＳ 明朝" panose="02020609040205080304" pitchFamily="17" charset="-128"/>
              </a:rPr>
              <a:t>こ</a:t>
            </a:r>
            <a:r>
              <a:rPr kumimoji="0" lang="ja-JP" altLang="en-US" sz="2000" dirty="0">
                <a:ea typeface="ＭＳ 明朝" panose="02020609040205080304" pitchFamily="17" charset="-128"/>
              </a:rPr>
              <a:t>の定義</a:t>
            </a:r>
            <a:r>
              <a:rPr kumimoji="0" lang="en-US" altLang="en-US" sz="2000" dirty="0">
                <a:ea typeface="ＭＳ 明朝" panose="02020609040205080304" pitchFamily="17" charset="-128"/>
              </a:rPr>
              <a:t>を</a:t>
            </a:r>
            <a:r>
              <a:rPr kumimoji="0" lang="ja-JP" altLang="en-US" sz="2000" dirty="0">
                <a:ea typeface="ＭＳ 明朝" panose="02020609040205080304" pitchFamily="17" charset="-128"/>
              </a:rPr>
              <a:t>もと</a:t>
            </a:r>
            <a:r>
              <a:rPr kumimoji="0" lang="en-US" altLang="en-US" sz="2000" dirty="0" err="1">
                <a:ea typeface="ＭＳ 明朝" panose="02020609040205080304" pitchFamily="17" charset="-128"/>
              </a:rPr>
              <a:t>に現代</a:t>
            </a:r>
            <a:r>
              <a:rPr kumimoji="0" lang="ja-JP" altLang="en-US" sz="2000" dirty="0">
                <a:ea typeface="ＭＳ 明朝" panose="02020609040205080304" pitchFamily="17" charset="-128"/>
              </a:rPr>
              <a:t>に</a:t>
            </a:r>
            <a:r>
              <a:rPr kumimoji="0" lang="en-US" altLang="en-US" sz="2000" dirty="0" err="1">
                <a:ea typeface="ＭＳ 明朝" panose="02020609040205080304" pitchFamily="17" charset="-128"/>
              </a:rPr>
              <a:t>おける家族というものを考えてみましょう</a:t>
            </a:r>
            <a:r>
              <a:rPr kumimoji="0" lang="en-US" altLang="en-US" sz="2000" dirty="0">
                <a:ea typeface="ＭＳ 明朝" panose="02020609040205080304" pitchFamily="17" charset="-128"/>
              </a:rPr>
              <a:t>。</a:t>
            </a:r>
            <a:endParaRPr kumimoji="0" lang="en-US" altLang="ja-JP" sz="2000" dirty="0">
              <a:latin typeface="ＭＳ 明朝" panose="02020609040205080304" pitchFamily="17" charset="-128"/>
              <a:ea typeface="ＭＳ 明朝" panose="02020609040205080304" pitchFamily="17"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additive="base">
                                        <p:cTn id="7" dur="500" fill="hold"/>
                                        <p:tgtEl>
                                          <p:spTgt spid="98306"/>
                                        </p:tgtEl>
                                        <p:attrNameLst>
                                          <p:attrName>ppt_x</p:attrName>
                                        </p:attrNameLst>
                                      </p:cBhvr>
                                      <p:tavLst>
                                        <p:tav tm="0">
                                          <p:val>
                                            <p:strVal val="#ppt_x"/>
                                          </p:val>
                                        </p:tav>
                                        <p:tav tm="100000">
                                          <p:val>
                                            <p:strVal val="#ppt_x"/>
                                          </p:val>
                                        </p:tav>
                                      </p:tavLst>
                                    </p:anim>
                                    <p:anim calcmode="lin" valueType="num">
                                      <p:cBhvr additive="base">
                                        <p:cTn id="8" dur="500" fill="hold"/>
                                        <p:tgtEl>
                                          <p:spTgt spid="9830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8307">
                                            <p:txEl>
                                              <p:pRg st="0" end="0"/>
                                            </p:txEl>
                                          </p:spTgt>
                                        </p:tgtEl>
                                        <p:attrNameLst>
                                          <p:attrName>style.visibility</p:attrName>
                                        </p:attrNameLst>
                                      </p:cBhvr>
                                      <p:to>
                                        <p:strVal val="visible"/>
                                      </p:to>
                                    </p:set>
                                    <p:anim calcmode="lin" valueType="num">
                                      <p:cBhvr additive="base">
                                        <p:cTn id="13" dur="5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83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8307">
                                            <p:txEl>
                                              <p:pRg st="1" end="1"/>
                                            </p:txEl>
                                          </p:spTgt>
                                        </p:tgtEl>
                                        <p:attrNameLst>
                                          <p:attrName>style.visibility</p:attrName>
                                        </p:attrNameLst>
                                      </p:cBhvr>
                                      <p:to>
                                        <p:strVal val="visible"/>
                                      </p:to>
                                    </p:set>
                                    <p:anim calcmode="lin" valueType="num">
                                      <p:cBhvr additive="base">
                                        <p:cTn id="19" dur="5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83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8307">
                                            <p:txEl>
                                              <p:pRg st="2" end="2"/>
                                            </p:txEl>
                                          </p:spTgt>
                                        </p:tgtEl>
                                        <p:attrNameLst>
                                          <p:attrName>style.visibility</p:attrName>
                                        </p:attrNameLst>
                                      </p:cBhvr>
                                      <p:to>
                                        <p:strVal val="visible"/>
                                      </p:to>
                                    </p:set>
                                    <p:anim calcmode="lin" valueType="num">
                                      <p:cBhvr additive="base">
                                        <p:cTn id="25" dur="5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83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8307">
                                            <p:txEl>
                                              <p:pRg st="3" end="3"/>
                                            </p:txEl>
                                          </p:spTgt>
                                        </p:tgtEl>
                                        <p:attrNameLst>
                                          <p:attrName>style.visibility</p:attrName>
                                        </p:attrNameLst>
                                      </p:cBhvr>
                                      <p:to>
                                        <p:strVal val="visible"/>
                                      </p:to>
                                    </p:set>
                                    <p:anim calcmode="lin" valueType="num">
                                      <p:cBhvr additive="base">
                                        <p:cTn id="31" dur="500" fill="hold"/>
                                        <p:tgtEl>
                                          <p:spTgt spid="983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83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98307">
                                            <p:txEl>
                                              <p:pRg st="4" end="4"/>
                                            </p:txEl>
                                          </p:spTgt>
                                        </p:tgtEl>
                                        <p:attrNameLst>
                                          <p:attrName>style.visibility</p:attrName>
                                        </p:attrNameLst>
                                      </p:cBhvr>
                                      <p:to>
                                        <p:strVal val="visible"/>
                                      </p:to>
                                    </p:set>
                                    <p:anim calcmode="lin" valueType="num">
                                      <p:cBhvr additive="base">
                                        <p:cTn id="37" dur="500" fill="hold"/>
                                        <p:tgtEl>
                                          <p:spTgt spid="9830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83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E5BC4FB-3843-2699-6638-313D34999219}"/>
              </a:ext>
            </a:extLst>
          </p:cNvPr>
          <p:cNvSpPr>
            <a:spLocks noGrp="1" noChangeArrowheads="1"/>
          </p:cNvSpPr>
          <p:nvPr>
            <p:ph type="title"/>
          </p:nvPr>
        </p:nvSpPr>
        <p:spPr/>
        <p:txBody>
          <a:bodyPr/>
          <a:lstStyle/>
          <a:p>
            <a:r>
              <a:rPr kumimoji="0" lang="en-US" altLang="en-US">
                <a:solidFill>
                  <a:schemeClr val="tx1"/>
                </a:solidFill>
                <a:ea typeface="ＭＳ 明朝" panose="02020609040205080304" pitchFamily="17" charset="-128"/>
              </a:rPr>
              <a:t>近親者？</a:t>
            </a:r>
            <a:endParaRPr kumimoji="0" lang="ja-JP" altLang="en-US">
              <a:solidFill>
                <a:schemeClr val="tx1"/>
              </a:solidFill>
              <a:ea typeface="ＭＳ 明朝" panose="02020609040205080304" pitchFamily="17" charset="-128"/>
            </a:endParaRPr>
          </a:p>
        </p:txBody>
      </p:sp>
      <p:sp>
        <p:nvSpPr>
          <p:cNvPr id="100355" name="Rectangle 3">
            <a:extLst>
              <a:ext uri="{FF2B5EF4-FFF2-40B4-BE49-F238E27FC236}">
                <a16:creationId xmlns:a16="http://schemas.microsoft.com/office/drawing/2014/main" id="{9D256B51-1321-72FD-B589-C36A658C10BE}"/>
              </a:ext>
            </a:extLst>
          </p:cNvPr>
          <p:cNvSpPr>
            <a:spLocks noGrp="1" noChangeArrowheads="1"/>
          </p:cNvSpPr>
          <p:nvPr>
            <p:ph type="body" idx="1"/>
          </p:nvPr>
        </p:nvSpPr>
        <p:spPr>
          <a:xfrm>
            <a:off x="381000" y="1676400"/>
            <a:ext cx="8382000" cy="4343400"/>
          </a:xfrm>
        </p:spPr>
        <p:txBody>
          <a:bodyPr/>
          <a:lstStyle/>
          <a:p>
            <a:pPr algn="just">
              <a:lnSpc>
                <a:spcPct val="90000"/>
              </a:lnSpc>
            </a:pPr>
            <a:r>
              <a:rPr kumimoji="0" lang="en-US" altLang="en-US" sz="2600">
                <a:ea typeface="ＭＳ 明朝" panose="02020609040205080304" pitchFamily="17" charset="-128"/>
              </a:rPr>
              <a:t>血縁と婚姻</a:t>
            </a:r>
            <a:r>
              <a:rPr kumimoji="0" lang="en-US" altLang="ja-JP" sz="2600">
                <a:ea typeface="ＭＳ 明朝" panose="02020609040205080304" pitchFamily="17" charset="-128"/>
              </a:rPr>
              <a:t>→</a:t>
            </a:r>
            <a:r>
              <a:rPr kumimoji="0" lang="en-US" altLang="en-US" sz="2600">
                <a:ea typeface="ＭＳ 明朝" panose="02020609040205080304" pitchFamily="17" charset="-128"/>
              </a:rPr>
              <a:t>親族</a:t>
            </a:r>
            <a:r>
              <a:rPr kumimoji="0" lang="en-US" altLang="ja-JP" sz="2600">
                <a:latin typeface="ＭＳ 明朝" panose="02020609040205080304" pitchFamily="17" charset="-128"/>
                <a:ea typeface="ＭＳ 明朝" panose="02020609040205080304" pitchFamily="17" charset="-128"/>
              </a:rPr>
              <a:t>(kin)→</a:t>
            </a:r>
            <a:r>
              <a:rPr kumimoji="0" lang="en-US" altLang="en-US" sz="2600">
                <a:ea typeface="ＭＳ 明朝" panose="02020609040205080304" pitchFamily="17" charset="-128"/>
              </a:rPr>
              <a:t>親族関係</a:t>
            </a:r>
            <a:r>
              <a:rPr kumimoji="0" lang="en-US" altLang="ja-JP" sz="2600">
                <a:latin typeface="ＭＳ 明朝" panose="02020609040205080304" pitchFamily="17" charset="-128"/>
                <a:ea typeface="ＭＳ 明朝" panose="02020609040205080304" pitchFamily="17" charset="-128"/>
              </a:rPr>
              <a:t>(kinship)</a:t>
            </a:r>
          </a:p>
          <a:p>
            <a:pPr algn="just">
              <a:lnSpc>
                <a:spcPct val="90000"/>
              </a:lnSpc>
            </a:pPr>
            <a:r>
              <a:rPr kumimoji="0" lang="en-US" altLang="en-US" sz="2600">
                <a:ea typeface="ＭＳ 明朝" panose="02020609040205080304" pitchFamily="17" charset="-128"/>
              </a:rPr>
              <a:t>出自</a:t>
            </a:r>
            <a:r>
              <a:rPr kumimoji="0" lang="en-US" altLang="ja-JP" sz="2600">
                <a:latin typeface="ＭＳ 明朝" panose="02020609040205080304" pitchFamily="17" charset="-128"/>
                <a:ea typeface="ＭＳ 明朝" panose="02020609040205080304" pitchFamily="17" charset="-128"/>
              </a:rPr>
              <a:t>(descent)</a:t>
            </a:r>
            <a:r>
              <a:rPr kumimoji="0" lang="ja-JP" altLang="en-US" sz="2600">
                <a:latin typeface="ＭＳ 明朝" panose="02020609040205080304" pitchFamily="17" charset="-128"/>
                <a:ea typeface="ＭＳ 明朝" panose="02020609040205080304" pitchFamily="17" charset="-128"/>
              </a:rPr>
              <a:t>：</a:t>
            </a:r>
            <a:r>
              <a:rPr kumimoji="0" lang="en-US" altLang="en-US" sz="2600">
                <a:ea typeface="ＭＳ 明朝" panose="02020609040205080304" pitchFamily="17" charset="-128"/>
              </a:rPr>
              <a:t>父系</a:t>
            </a:r>
            <a:r>
              <a:rPr kumimoji="0" lang="ja-JP" altLang="en-US" sz="2600">
                <a:ea typeface="ＭＳ 明朝" panose="02020609040205080304" pitchFamily="17" charset="-128"/>
              </a:rPr>
              <a:t>・</a:t>
            </a:r>
            <a:r>
              <a:rPr kumimoji="0" lang="en-US" altLang="en-US" sz="2600">
                <a:ea typeface="ＭＳ 明朝" panose="02020609040205080304" pitchFamily="17" charset="-128"/>
              </a:rPr>
              <a:t>母系</a:t>
            </a:r>
            <a:r>
              <a:rPr kumimoji="0" lang="en-US" altLang="ja-JP" sz="2600">
                <a:latin typeface="ＭＳ 明朝" panose="02020609040205080304" pitchFamily="17" charset="-128"/>
                <a:ea typeface="ＭＳ 明朝" panose="02020609040205080304" pitchFamily="17" charset="-128"/>
              </a:rPr>
              <a:t> </a:t>
            </a:r>
          </a:p>
          <a:p>
            <a:pPr algn="just">
              <a:lnSpc>
                <a:spcPct val="90000"/>
              </a:lnSpc>
            </a:pPr>
            <a:r>
              <a:rPr kumimoji="0" lang="en-US" altLang="en-US" sz="2600">
                <a:ea typeface="ＭＳ 明朝" panose="02020609040205080304" pitchFamily="17" charset="-128"/>
              </a:rPr>
              <a:t>血縁</a:t>
            </a:r>
            <a:r>
              <a:rPr kumimoji="0" lang="en-US" altLang="ja-JP" sz="2600">
                <a:latin typeface="ＭＳ 明朝" panose="02020609040205080304" pitchFamily="17" charset="-128"/>
                <a:ea typeface="ＭＳ 明朝" panose="02020609040205080304" pitchFamily="17" charset="-128"/>
              </a:rPr>
              <a:t>:</a:t>
            </a:r>
            <a:r>
              <a:rPr kumimoji="0" lang="en-US" altLang="en-US" sz="2600">
                <a:ea typeface="ＭＳ 明朝" panose="02020609040205080304" pitchFamily="17" charset="-128"/>
              </a:rPr>
              <a:t>生物学的関係</a:t>
            </a:r>
            <a:endParaRPr kumimoji="0" lang="en-US" altLang="ja-JP" sz="2600">
              <a:ea typeface="ＭＳ 明朝" panose="02020609040205080304" pitchFamily="17" charset="-128"/>
            </a:endParaRPr>
          </a:p>
          <a:p>
            <a:pPr algn="just">
              <a:lnSpc>
                <a:spcPct val="90000"/>
              </a:lnSpc>
            </a:pPr>
            <a:r>
              <a:rPr kumimoji="0" lang="en-US" altLang="en-US" sz="2600">
                <a:ea typeface="ＭＳ 明朝" panose="02020609040205080304" pitchFamily="17" charset="-128"/>
              </a:rPr>
              <a:t>婚姻：社会的関係</a:t>
            </a:r>
            <a:endParaRPr kumimoji="0" lang="en-US" altLang="ja-JP" sz="2600">
              <a:ea typeface="ＭＳ 明朝" panose="02020609040205080304" pitchFamily="17" charset="-128"/>
            </a:endParaRPr>
          </a:p>
          <a:p>
            <a:pPr algn="just">
              <a:lnSpc>
                <a:spcPct val="90000"/>
              </a:lnSpc>
            </a:pPr>
            <a:r>
              <a:rPr kumimoji="0" lang="en-US" altLang="en-US" sz="2600">
                <a:ea typeface="ＭＳ 明朝" panose="02020609040205080304" pitchFamily="17" charset="-128"/>
              </a:rPr>
              <a:t>婚姻だけでなく養子縁組という形の社会的関係が入り込む余地もある</a:t>
            </a:r>
            <a:endParaRPr kumimoji="0" lang="en-US" altLang="ja-JP" sz="2600">
              <a:ea typeface="ＭＳ 明朝" panose="02020609040205080304" pitchFamily="17" charset="-128"/>
            </a:endParaRPr>
          </a:p>
          <a:p>
            <a:pPr algn="just">
              <a:lnSpc>
                <a:spcPct val="90000"/>
              </a:lnSpc>
            </a:pPr>
            <a:r>
              <a:rPr kumimoji="0" lang="en-US" altLang="en-US" sz="2600">
                <a:ea typeface="ＭＳ 明朝" panose="02020609040205080304" pitchFamily="17" charset="-128"/>
              </a:rPr>
              <a:t>江戸時代の武家</a:t>
            </a:r>
            <a:endParaRPr kumimoji="0" lang="en-US" altLang="ja-JP" sz="2600">
              <a:ea typeface="ＭＳ 明朝" panose="02020609040205080304" pitchFamily="17" charset="-128"/>
            </a:endParaRPr>
          </a:p>
          <a:p>
            <a:pPr algn="just">
              <a:lnSpc>
                <a:spcPct val="90000"/>
              </a:lnSpc>
            </a:pPr>
            <a:r>
              <a:rPr kumimoji="0" lang="en-US" altLang="en-US" sz="2600">
                <a:ea typeface="ＭＳ 明朝" panose="02020609040205080304" pitchFamily="17" charset="-128"/>
              </a:rPr>
              <a:t>ホモセクシャル同士の結婚</a:t>
            </a:r>
            <a:endParaRPr kumimoji="0" lang="en-US" altLang="ja-JP" sz="2600">
              <a:ea typeface="ＭＳ 明朝" panose="02020609040205080304" pitchFamily="17" charset="-128"/>
            </a:endParaRPr>
          </a:p>
          <a:p>
            <a:pPr algn="just">
              <a:lnSpc>
                <a:spcPct val="90000"/>
              </a:lnSpc>
            </a:pPr>
            <a:r>
              <a:rPr kumimoji="0" lang="en-US" altLang="en-US" sz="2600">
                <a:ea typeface="ＭＳ 明朝" panose="02020609040205080304" pitchFamily="17" charset="-128"/>
              </a:rPr>
              <a:t>人工授精による子供</a:t>
            </a:r>
            <a:r>
              <a:rPr kumimoji="0" lang="ja-JP" altLang="en-US" sz="2600">
                <a:ea typeface="ＭＳ 明朝" panose="02020609040205080304" pitchFamily="17" charset="-128"/>
              </a:rPr>
              <a:t>・</a:t>
            </a:r>
            <a:r>
              <a:rPr kumimoji="0" lang="en-US" altLang="en-US" sz="2600">
                <a:ea typeface="ＭＳ 明朝" panose="02020609040205080304" pitchFamily="17" charset="-128"/>
              </a:rPr>
              <a:t>クーロン人間？</a:t>
            </a:r>
            <a:endParaRPr kumimoji="0" lang="en-US" altLang="ja-JP" sz="2600">
              <a:ea typeface="ＭＳ 明朝" panose="02020609040205080304" pitchFamily="17" charset="-128"/>
            </a:endParaRPr>
          </a:p>
          <a:p>
            <a:pPr algn="just">
              <a:lnSpc>
                <a:spcPct val="90000"/>
              </a:lnSpc>
            </a:pPr>
            <a:r>
              <a:rPr kumimoji="0" lang="ja-JP" altLang="en-US" sz="2600">
                <a:latin typeface="ＭＳ 明朝" panose="02020609040205080304" pitchFamily="17" charset="-128"/>
                <a:ea typeface="ＭＳ 明朝" panose="02020609040205080304" pitchFamily="17" charset="-128"/>
              </a:rPr>
              <a:t>シェークスピアのマクベス</a:t>
            </a:r>
            <a:endParaRPr kumimoji="0" lang="ja-JP" altLang="en-US" sz="2600">
              <a:ea typeface="ＭＳ 明朝" panose="02020609040205080304" pitchFamily="17"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 fill="hold"/>
                                        <p:tgtEl>
                                          <p:spTgt spid="100354"/>
                                        </p:tgtEl>
                                        <p:attrNameLst>
                                          <p:attrName>ppt_x</p:attrName>
                                        </p:attrNameLst>
                                      </p:cBhvr>
                                      <p:tavLst>
                                        <p:tav tm="0">
                                          <p:val>
                                            <p:strVal val="#ppt_x"/>
                                          </p:val>
                                        </p:tav>
                                        <p:tav tm="100000">
                                          <p:val>
                                            <p:strVal val="#ppt_x"/>
                                          </p:val>
                                        </p:tav>
                                      </p:tavLst>
                                    </p:anim>
                                    <p:anim calcmode="lin" valueType="num">
                                      <p:cBhvr additive="base">
                                        <p:cTn id="8" dur="500" fill="hold"/>
                                        <p:tgtEl>
                                          <p:spTgt spid="10035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0355">
                                            <p:txEl>
                                              <p:pRg st="0" end="0"/>
                                            </p:txEl>
                                          </p:spTgt>
                                        </p:tgtEl>
                                        <p:attrNameLst>
                                          <p:attrName>style.visibility</p:attrName>
                                        </p:attrNameLst>
                                      </p:cBhvr>
                                      <p:to>
                                        <p:strVal val="visible"/>
                                      </p:to>
                                    </p:set>
                                    <p:anim calcmode="lin" valueType="num">
                                      <p:cBhvr additive="base">
                                        <p:cTn id="13"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0355">
                                            <p:txEl>
                                              <p:pRg st="1" end="1"/>
                                            </p:txEl>
                                          </p:spTgt>
                                        </p:tgtEl>
                                        <p:attrNameLst>
                                          <p:attrName>style.visibility</p:attrName>
                                        </p:attrNameLst>
                                      </p:cBhvr>
                                      <p:to>
                                        <p:strVal val="visible"/>
                                      </p:to>
                                    </p:set>
                                    <p:anim calcmode="lin" valueType="num">
                                      <p:cBhvr additive="base">
                                        <p:cTn id="19" dur="5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0355">
                                            <p:txEl>
                                              <p:pRg st="2" end="2"/>
                                            </p:txEl>
                                          </p:spTgt>
                                        </p:tgtEl>
                                        <p:attrNameLst>
                                          <p:attrName>style.visibility</p:attrName>
                                        </p:attrNameLst>
                                      </p:cBhvr>
                                      <p:to>
                                        <p:strVal val="visible"/>
                                      </p:to>
                                    </p:set>
                                    <p:anim calcmode="lin" valueType="num">
                                      <p:cBhvr additive="base">
                                        <p:cTn id="25"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0355">
                                            <p:txEl>
                                              <p:pRg st="3" end="3"/>
                                            </p:txEl>
                                          </p:spTgt>
                                        </p:tgtEl>
                                        <p:attrNameLst>
                                          <p:attrName>style.visibility</p:attrName>
                                        </p:attrNameLst>
                                      </p:cBhvr>
                                      <p:to>
                                        <p:strVal val="visible"/>
                                      </p:to>
                                    </p:set>
                                    <p:anim calcmode="lin" valueType="num">
                                      <p:cBhvr additive="base">
                                        <p:cTn id="31" dur="5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03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0355">
                                            <p:txEl>
                                              <p:pRg st="4" end="4"/>
                                            </p:txEl>
                                          </p:spTgt>
                                        </p:tgtEl>
                                        <p:attrNameLst>
                                          <p:attrName>style.visibility</p:attrName>
                                        </p:attrNameLst>
                                      </p:cBhvr>
                                      <p:to>
                                        <p:strVal val="visible"/>
                                      </p:to>
                                    </p:set>
                                    <p:anim calcmode="lin" valueType="num">
                                      <p:cBhvr additive="base">
                                        <p:cTn id="37" dur="5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03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0355">
                                            <p:txEl>
                                              <p:pRg st="5" end="5"/>
                                            </p:txEl>
                                          </p:spTgt>
                                        </p:tgtEl>
                                        <p:attrNameLst>
                                          <p:attrName>style.visibility</p:attrName>
                                        </p:attrNameLst>
                                      </p:cBhvr>
                                      <p:to>
                                        <p:strVal val="visible"/>
                                      </p:to>
                                    </p:set>
                                    <p:anim calcmode="lin" valueType="num">
                                      <p:cBhvr additive="base">
                                        <p:cTn id="43" dur="5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03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00355">
                                            <p:txEl>
                                              <p:pRg st="6" end="6"/>
                                            </p:txEl>
                                          </p:spTgt>
                                        </p:tgtEl>
                                        <p:attrNameLst>
                                          <p:attrName>style.visibility</p:attrName>
                                        </p:attrNameLst>
                                      </p:cBhvr>
                                      <p:to>
                                        <p:strVal val="visible"/>
                                      </p:to>
                                    </p:set>
                                    <p:anim calcmode="lin" valueType="num">
                                      <p:cBhvr additive="base">
                                        <p:cTn id="49" dur="500" fill="hold"/>
                                        <p:tgtEl>
                                          <p:spTgt spid="10035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03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00355">
                                            <p:txEl>
                                              <p:pRg st="7" end="7"/>
                                            </p:txEl>
                                          </p:spTgt>
                                        </p:tgtEl>
                                        <p:attrNameLst>
                                          <p:attrName>style.visibility</p:attrName>
                                        </p:attrNameLst>
                                      </p:cBhvr>
                                      <p:to>
                                        <p:strVal val="visible"/>
                                      </p:to>
                                    </p:set>
                                    <p:anim calcmode="lin" valueType="num">
                                      <p:cBhvr additive="base">
                                        <p:cTn id="55" dur="500" fill="hold"/>
                                        <p:tgtEl>
                                          <p:spTgt spid="10035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035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00355">
                                            <p:txEl>
                                              <p:pRg st="8" end="8"/>
                                            </p:txEl>
                                          </p:spTgt>
                                        </p:tgtEl>
                                        <p:attrNameLst>
                                          <p:attrName>style.visibility</p:attrName>
                                        </p:attrNameLst>
                                      </p:cBhvr>
                                      <p:to>
                                        <p:strVal val="visible"/>
                                      </p:to>
                                    </p:set>
                                    <p:anim calcmode="lin" valueType="num">
                                      <p:cBhvr additive="base">
                                        <p:cTn id="61" dur="500" fill="hold"/>
                                        <p:tgtEl>
                                          <p:spTgt spid="10035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035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1120814F-E37E-7E27-93A9-C32DF89205BC}"/>
              </a:ext>
            </a:extLst>
          </p:cNvPr>
          <p:cNvSpPr>
            <a:spLocks noGrp="1" noChangeArrowheads="1"/>
          </p:cNvSpPr>
          <p:nvPr>
            <p:ph type="title"/>
          </p:nvPr>
        </p:nvSpPr>
        <p:spPr/>
        <p:txBody>
          <a:bodyPr/>
          <a:lstStyle/>
          <a:p>
            <a:r>
              <a:rPr kumimoji="0" lang="en-US" altLang="en-US">
                <a:solidFill>
                  <a:srgbClr val="000000"/>
                </a:solidFill>
                <a:latin typeface="ＭＳ 明朝" panose="02020609040205080304" pitchFamily="17" charset="-128"/>
                <a:ea typeface="ＭＳ 明朝" panose="02020609040205080304" pitchFamily="17" charset="-128"/>
              </a:rPr>
              <a:t>オランダ</a:t>
            </a:r>
            <a:r>
              <a:rPr kumimoji="0" lang="ja-JP" altLang="en-US">
                <a:solidFill>
                  <a:srgbClr val="000000"/>
                </a:solidFill>
                <a:latin typeface="ＭＳ 明朝" panose="02020609040205080304" pitchFamily="17" charset="-128"/>
                <a:ea typeface="ＭＳ 明朝" panose="02020609040205080304" pitchFamily="17" charset="-128"/>
              </a:rPr>
              <a:t>の</a:t>
            </a:r>
            <a:r>
              <a:rPr kumimoji="0" lang="en-US" altLang="en-US" sz="3900">
                <a:solidFill>
                  <a:srgbClr val="000000"/>
                </a:solidFill>
                <a:latin typeface="ＭＳ 明朝" panose="02020609040205080304" pitchFamily="17" charset="-128"/>
                <a:ea typeface="ＭＳ 明朝" panose="02020609040205080304" pitchFamily="17" charset="-128"/>
              </a:rPr>
              <a:t>登録パートナー制度</a:t>
            </a:r>
            <a:endParaRPr kumimoji="0" lang="ja-JP" altLang="en-US">
              <a:solidFill>
                <a:srgbClr val="000000"/>
              </a:solidFill>
              <a:latin typeface="ＭＳ 明朝" panose="02020609040205080304" pitchFamily="17" charset="-128"/>
              <a:ea typeface="ＭＳ 明朝" panose="02020609040205080304" pitchFamily="17" charset="-128"/>
            </a:endParaRPr>
          </a:p>
        </p:txBody>
      </p:sp>
      <p:sp>
        <p:nvSpPr>
          <p:cNvPr id="102403" name="Rectangle 3">
            <a:extLst>
              <a:ext uri="{FF2B5EF4-FFF2-40B4-BE49-F238E27FC236}">
                <a16:creationId xmlns:a16="http://schemas.microsoft.com/office/drawing/2014/main" id="{519D3257-70C1-C007-4B28-3437635912D7}"/>
              </a:ext>
            </a:extLst>
          </p:cNvPr>
          <p:cNvSpPr>
            <a:spLocks noGrp="1" noChangeArrowheads="1"/>
          </p:cNvSpPr>
          <p:nvPr>
            <p:ph type="body" idx="1"/>
          </p:nvPr>
        </p:nvSpPr>
        <p:spPr>
          <a:xfrm>
            <a:off x="381000" y="1676400"/>
            <a:ext cx="8382000" cy="4343400"/>
          </a:xfrm>
        </p:spPr>
        <p:txBody>
          <a:bodyPr/>
          <a:lstStyle/>
          <a:p>
            <a:pPr algn="just">
              <a:lnSpc>
                <a:spcPct val="90000"/>
              </a:lnSpc>
            </a:pPr>
            <a:r>
              <a:rPr kumimoji="0" lang="en-US" altLang="ja-JP" sz="2800">
                <a:solidFill>
                  <a:srgbClr val="000000"/>
                </a:solidFill>
                <a:latin typeface="ＭＳ 明朝" panose="02020609040205080304" pitchFamily="17" charset="-128"/>
                <a:ea typeface="ＭＳ 明朝" panose="02020609040205080304" pitchFamily="17" charset="-128"/>
              </a:rPr>
              <a:t>registered partnership</a:t>
            </a:r>
          </a:p>
          <a:p>
            <a:pPr algn="just">
              <a:lnSpc>
                <a:spcPct val="90000"/>
              </a:lnSpc>
            </a:pPr>
            <a:r>
              <a:rPr kumimoji="0" lang="ja-JP" altLang="en-US" sz="2800">
                <a:solidFill>
                  <a:srgbClr val="000000"/>
                </a:solidFill>
                <a:latin typeface="ＭＳ 明朝" panose="02020609040205080304" pitchFamily="17" charset="-128"/>
                <a:ea typeface="ＭＳ 明朝" panose="02020609040205080304" pitchFamily="17" charset="-128"/>
              </a:rPr>
              <a:t>同棲カップルの登録。</a:t>
            </a:r>
            <a:r>
              <a:rPr kumimoji="0" lang="en-US" altLang="en-US" sz="2800">
                <a:solidFill>
                  <a:srgbClr val="000000"/>
                </a:solidFill>
                <a:latin typeface="ＭＳ 明朝" panose="02020609040205080304" pitchFamily="17" charset="-128"/>
                <a:ea typeface="ＭＳ 明朝" panose="02020609040205080304" pitchFamily="17" charset="-128"/>
              </a:rPr>
              <a:t>同性同士も可能</a:t>
            </a:r>
            <a:endParaRPr kumimoji="0" lang="en-US" altLang="ja-JP" sz="2800">
              <a:latin typeface="ＭＳ 明朝" panose="02020609040205080304" pitchFamily="17" charset="-128"/>
              <a:ea typeface="ＭＳ 明朝" panose="02020609040205080304" pitchFamily="17" charset="-128"/>
            </a:endParaRPr>
          </a:p>
          <a:p>
            <a:r>
              <a:rPr kumimoji="0" lang="en-US" altLang="en-US" sz="2800">
                <a:solidFill>
                  <a:srgbClr val="000000"/>
                </a:solidFill>
                <a:latin typeface="ＭＳ 明朝" panose="02020609040205080304" pitchFamily="17" charset="-128"/>
                <a:ea typeface="ＭＳ 明朝" panose="02020609040205080304" pitchFamily="17" charset="-128"/>
              </a:rPr>
              <a:t>婚姻カップル同様に、地域の役所に登録され相互の義務と権利</a:t>
            </a:r>
            <a:r>
              <a:rPr kumimoji="0" lang="ja-JP" altLang="en-US" sz="2800">
                <a:solidFill>
                  <a:srgbClr val="000000"/>
                </a:solidFill>
                <a:latin typeface="ＭＳ 明朝" panose="02020609040205080304" pitchFamily="17" charset="-128"/>
                <a:ea typeface="ＭＳ 明朝" panose="02020609040205080304" pitchFamily="17" charset="-128"/>
              </a:rPr>
              <a:t>が認められる。</a:t>
            </a:r>
            <a:endParaRPr kumimoji="0" lang="en-US" altLang="ja-JP" sz="2800">
              <a:latin typeface="ＭＳ 明朝" panose="02020609040205080304" pitchFamily="17" charset="-128"/>
              <a:ea typeface="ＭＳ 明朝" panose="02020609040205080304" pitchFamily="17" charset="-128"/>
            </a:endParaRPr>
          </a:p>
          <a:p>
            <a:pPr algn="just">
              <a:lnSpc>
                <a:spcPct val="90000"/>
              </a:lnSpc>
            </a:pPr>
            <a:r>
              <a:rPr kumimoji="0" lang="en-US" altLang="en-US" sz="2800">
                <a:solidFill>
                  <a:srgbClr val="000000"/>
                </a:solidFill>
                <a:latin typeface="ＭＳ 明朝" panose="02020609040205080304" pitchFamily="17" charset="-128"/>
                <a:ea typeface="ＭＳ 明朝" panose="02020609040205080304" pitchFamily="17" charset="-128"/>
              </a:rPr>
              <a:t>たとえば相続権など</a:t>
            </a:r>
            <a:endParaRPr kumimoji="0" lang="en-US" altLang="ja-JP" sz="2800">
              <a:latin typeface="ＭＳ 明朝" panose="02020609040205080304" pitchFamily="17" charset="-128"/>
              <a:ea typeface="ＭＳ 明朝" panose="02020609040205080304" pitchFamily="17" charset="-128"/>
            </a:endParaRPr>
          </a:p>
          <a:p>
            <a:pPr algn="just"/>
            <a:r>
              <a:rPr kumimoji="0" lang="en-US" altLang="en-US" sz="2800">
                <a:solidFill>
                  <a:srgbClr val="000000"/>
                </a:solidFill>
                <a:latin typeface="ＭＳ 明朝" panose="02020609040205080304" pitchFamily="17" charset="-128"/>
                <a:ea typeface="ＭＳ 明朝" panose="02020609040205080304" pitchFamily="17" charset="-128"/>
              </a:rPr>
              <a:t>片方が死亡するか解消を望めば</a:t>
            </a:r>
            <a:r>
              <a:rPr kumimoji="0" lang="ja-JP" altLang="en-US" sz="2800">
                <a:solidFill>
                  <a:srgbClr val="000000"/>
                </a:solidFill>
                <a:latin typeface="ＭＳ 明朝" panose="02020609040205080304" pitchFamily="17" charset="-128"/>
                <a:ea typeface="ＭＳ 明朝" panose="02020609040205080304" pitchFamily="17" charset="-128"/>
              </a:rPr>
              <a:t>解消（結婚</a:t>
            </a:r>
            <a:r>
              <a:rPr kumimoji="0" lang="en-US" altLang="ja-JP" sz="2800">
                <a:solidFill>
                  <a:srgbClr val="000000"/>
                </a:solidFill>
                <a:latin typeface="ＭＳ 明朝" panose="02020609040205080304" pitchFamily="17" charset="-128"/>
                <a:ea typeface="ＭＳ 明朝" panose="02020609040205080304" pitchFamily="17" charset="-128"/>
              </a:rPr>
              <a:t>→</a:t>
            </a:r>
            <a:r>
              <a:rPr kumimoji="0" lang="ja-JP" altLang="en-US" sz="2800">
                <a:solidFill>
                  <a:srgbClr val="000000"/>
                </a:solidFill>
                <a:latin typeface="ＭＳ 明朝" panose="02020609040205080304" pitchFamily="17" charset="-128"/>
                <a:ea typeface="ＭＳ 明朝" panose="02020609040205080304" pitchFamily="17" charset="-128"/>
              </a:rPr>
              <a:t>離婚より簡単）</a:t>
            </a:r>
            <a:endParaRPr kumimoji="0" lang="en-US" altLang="ja-JP" sz="2800">
              <a:latin typeface="ＭＳ 明朝" panose="02020609040205080304" pitchFamily="17" charset="-128"/>
              <a:ea typeface="ＭＳ 明朝" panose="02020609040205080304" pitchFamily="17" charset="-128"/>
            </a:endParaRPr>
          </a:p>
          <a:p>
            <a:r>
              <a:rPr kumimoji="0" lang="en-US" altLang="en-US" sz="2800">
                <a:solidFill>
                  <a:srgbClr val="000000"/>
                </a:solidFill>
                <a:latin typeface="ＭＳ 明朝" panose="02020609040205080304" pitchFamily="17" charset="-128"/>
                <a:ea typeface="ＭＳ 明朝" panose="02020609040205080304" pitchFamily="17" charset="-128"/>
              </a:rPr>
              <a:t>親権について同性同士の結婚カップルと同様の扱いとされている</a:t>
            </a:r>
            <a:r>
              <a:rPr kumimoji="0" lang="ja-JP" altLang="en-US" sz="2800">
                <a:solidFill>
                  <a:srgbClr val="000000"/>
                </a:solidFill>
                <a:latin typeface="ＭＳ 明朝" panose="02020609040205080304" pitchFamily="17" charset="-128"/>
                <a:ea typeface="ＭＳ 明朝" panose="02020609040205080304" pitchFamily="17"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additive="base">
                                        <p:cTn id="7" dur="500" fill="hold"/>
                                        <p:tgtEl>
                                          <p:spTgt spid="102402"/>
                                        </p:tgtEl>
                                        <p:attrNameLst>
                                          <p:attrName>ppt_x</p:attrName>
                                        </p:attrNameLst>
                                      </p:cBhvr>
                                      <p:tavLst>
                                        <p:tav tm="0">
                                          <p:val>
                                            <p:strVal val="#ppt_x"/>
                                          </p:val>
                                        </p:tav>
                                        <p:tav tm="100000">
                                          <p:val>
                                            <p:strVal val="#ppt_x"/>
                                          </p:val>
                                        </p:tav>
                                      </p:tavLst>
                                    </p:anim>
                                    <p:anim calcmode="lin" valueType="num">
                                      <p:cBhvr additive="base">
                                        <p:cTn id="8" dur="500" fill="hold"/>
                                        <p:tgtEl>
                                          <p:spTgt spid="1024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03">
                                            <p:txEl>
                                              <p:pRg st="0" end="0"/>
                                            </p:txEl>
                                          </p:spTgt>
                                        </p:tgtEl>
                                        <p:attrNameLst>
                                          <p:attrName>style.visibility</p:attrName>
                                        </p:attrNameLst>
                                      </p:cBhvr>
                                      <p:to>
                                        <p:strVal val="visible"/>
                                      </p:to>
                                    </p:set>
                                    <p:anim calcmode="lin" valueType="num">
                                      <p:cBhvr additive="base">
                                        <p:cTn id="13"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03">
                                            <p:txEl>
                                              <p:pRg st="1" end="1"/>
                                            </p:txEl>
                                          </p:spTgt>
                                        </p:tgtEl>
                                        <p:attrNameLst>
                                          <p:attrName>style.visibility</p:attrName>
                                        </p:attrNameLst>
                                      </p:cBhvr>
                                      <p:to>
                                        <p:strVal val="visible"/>
                                      </p:to>
                                    </p:set>
                                    <p:anim calcmode="lin" valueType="num">
                                      <p:cBhvr additive="base">
                                        <p:cTn id="19"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2403">
                                            <p:txEl>
                                              <p:pRg st="2" end="2"/>
                                            </p:txEl>
                                          </p:spTgt>
                                        </p:tgtEl>
                                        <p:attrNameLst>
                                          <p:attrName>style.visibility</p:attrName>
                                        </p:attrNameLst>
                                      </p:cBhvr>
                                      <p:to>
                                        <p:strVal val="visible"/>
                                      </p:to>
                                    </p:set>
                                    <p:anim calcmode="lin" valueType="num">
                                      <p:cBhvr additive="base">
                                        <p:cTn id="25" dur="5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2403">
                                            <p:txEl>
                                              <p:pRg st="3" end="3"/>
                                            </p:txEl>
                                          </p:spTgt>
                                        </p:tgtEl>
                                        <p:attrNameLst>
                                          <p:attrName>style.visibility</p:attrName>
                                        </p:attrNameLst>
                                      </p:cBhvr>
                                      <p:to>
                                        <p:strVal val="visible"/>
                                      </p:to>
                                    </p:set>
                                    <p:anim calcmode="lin" valueType="num">
                                      <p:cBhvr additive="base">
                                        <p:cTn id="31" dur="5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2403">
                                            <p:txEl>
                                              <p:pRg st="4" end="4"/>
                                            </p:txEl>
                                          </p:spTgt>
                                        </p:tgtEl>
                                        <p:attrNameLst>
                                          <p:attrName>style.visibility</p:attrName>
                                        </p:attrNameLst>
                                      </p:cBhvr>
                                      <p:to>
                                        <p:strVal val="visible"/>
                                      </p:to>
                                    </p:set>
                                    <p:anim calcmode="lin" valueType="num">
                                      <p:cBhvr additive="base">
                                        <p:cTn id="37" dur="500" fill="hold"/>
                                        <p:tgtEl>
                                          <p:spTgt spid="1024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2403">
                                            <p:txEl>
                                              <p:pRg st="5" end="5"/>
                                            </p:txEl>
                                          </p:spTgt>
                                        </p:tgtEl>
                                        <p:attrNameLst>
                                          <p:attrName>style.visibility</p:attrName>
                                        </p:attrNameLst>
                                      </p:cBhvr>
                                      <p:to>
                                        <p:strVal val="visible"/>
                                      </p:to>
                                    </p:set>
                                    <p:anim calcmode="lin" valueType="num">
                                      <p:cBhvr additive="base">
                                        <p:cTn id="43" dur="500" fill="hold"/>
                                        <p:tgtEl>
                                          <p:spTgt spid="1024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E908D4B7-E7C3-E073-A097-9917665DDC96}"/>
              </a:ext>
            </a:extLst>
          </p:cNvPr>
          <p:cNvSpPr>
            <a:spLocks noGrp="1" noChangeArrowheads="1"/>
          </p:cNvSpPr>
          <p:nvPr>
            <p:ph type="title"/>
          </p:nvPr>
        </p:nvSpPr>
        <p:spPr/>
        <p:txBody>
          <a:bodyPr/>
          <a:lstStyle/>
          <a:p>
            <a:r>
              <a:rPr kumimoji="0" lang="en-US" altLang="en-US">
                <a:solidFill>
                  <a:schemeClr val="tx1"/>
                </a:solidFill>
                <a:ea typeface="ＭＳ 明朝" panose="02020609040205080304" pitchFamily="17" charset="-128"/>
              </a:rPr>
              <a:t>成員相互の深い感情的なかかわりあいで結ばれた？</a:t>
            </a:r>
            <a:endParaRPr kumimoji="0" lang="ja-JP" altLang="en-US">
              <a:solidFill>
                <a:schemeClr val="tx1"/>
              </a:solidFill>
              <a:ea typeface="ＭＳ 明朝" panose="02020609040205080304" pitchFamily="17" charset="-128"/>
            </a:endParaRPr>
          </a:p>
        </p:txBody>
      </p:sp>
      <p:sp>
        <p:nvSpPr>
          <p:cNvPr id="103427" name="Rectangle 3">
            <a:extLst>
              <a:ext uri="{FF2B5EF4-FFF2-40B4-BE49-F238E27FC236}">
                <a16:creationId xmlns:a16="http://schemas.microsoft.com/office/drawing/2014/main" id="{16BCE241-A459-F33D-F387-C6B441196510}"/>
              </a:ext>
            </a:extLst>
          </p:cNvPr>
          <p:cNvSpPr>
            <a:spLocks noGrp="1" noChangeArrowheads="1"/>
          </p:cNvSpPr>
          <p:nvPr>
            <p:ph type="body" idx="1"/>
          </p:nvPr>
        </p:nvSpPr>
        <p:spPr>
          <a:xfrm>
            <a:off x="381000" y="1676400"/>
            <a:ext cx="8382000" cy="4343400"/>
          </a:xfrm>
        </p:spPr>
        <p:txBody>
          <a:bodyPr/>
          <a:lstStyle/>
          <a:p>
            <a:pPr algn="just"/>
            <a:r>
              <a:rPr kumimoji="0" lang="en-US" altLang="en-US">
                <a:ea typeface="ＭＳ 明朝" panose="02020609040205080304" pitchFamily="17" charset="-128"/>
              </a:rPr>
              <a:t>相互の深い感情的なかかわりあい？どのように計るのか。</a:t>
            </a:r>
            <a:endParaRPr kumimoji="0" lang="en-US" altLang="ja-JP">
              <a:ea typeface="ＭＳ 明朝" panose="02020609040205080304" pitchFamily="17" charset="-128"/>
            </a:endParaRPr>
          </a:p>
          <a:p>
            <a:pPr algn="just"/>
            <a:r>
              <a:rPr kumimoji="0" lang="en-US" altLang="en-US">
                <a:ea typeface="ＭＳ 明朝" panose="02020609040205080304" pitchFamily="17" charset="-128"/>
              </a:rPr>
              <a:t>愛情とは限らないのではないか？</a:t>
            </a:r>
            <a:endParaRPr kumimoji="0" lang="en-US" altLang="ja-JP">
              <a:latin typeface="ＭＳ 明朝" panose="02020609040205080304" pitchFamily="17" charset="-128"/>
              <a:ea typeface="ＭＳ 明朝" panose="02020609040205080304" pitchFamily="17" charset="-128"/>
            </a:endParaRPr>
          </a:p>
          <a:p>
            <a:pPr algn="just"/>
            <a:r>
              <a:rPr kumimoji="0" lang="en-US" altLang="en-US">
                <a:ea typeface="ＭＳ 明朝" panose="02020609040205080304" pitchFamily="17" charset="-128"/>
              </a:rPr>
              <a:t>深い憎悪も感情的なかかわりあいには違いない。</a:t>
            </a:r>
            <a:r>
              <a:rPr kumimoji="0" lang="en-US" altLang="en-US" sz="2800">
                <a:latin typeface="ＭＳ 明朝" panose="02020609040205080304" pitchFamily="17" charset="-128"/>
                <a:ea typeface="ＭＳ 明朝" panose="02020609040205080304" pitchFamily="17" charset="-128"/>
              </a:rPr>
              <a:t>たとえば</a:t>
            </a:r>
            <a:r>
              <a:rPr kumimoji="0" lang="en-US" altLang="en-US">
                <a:ea typeface="ＭＳ 明朝" panose="02020609040205080304" pitchFamily="17" charset="-128"/>
              </a:rPr>
              <a:t>カラマーゾフの兄弟</a:t>
            </a:r>
            <a:endParaRPr kumimoji="0" lang="en-US" altLang="ja-JP">
              <a:ea typeface="ＭＳ 明朝" panose="02020609040205080304" pitchFamily="17" charset="-128"/>
            </a:endParaRPr>
          </a:p>
          <a:p>
            <a:pPr algn="just"/>
            <a:r>
              <a:rPr kumimoji="0" lang="en-US" altLang="en-US">
                <a:ea typeface="ＭＳ 明朝" panose="02020609040205080304" pitchFamily="17" charset="-128"/>
              </a:rPr>
              <a:t>徹底的な相互無関心</a:t>
            </a:r>
            <a:r>
              <a:rPr kumimoji="0" lang="ja-JP" altLang="en-US">
                <a:ea typeface="ＭＳ 明朝" panose="02020609040205080304" pitchFamily="17" charset="-128"/>
              </a:rPr>
              <a:t>：</a:t>
            </a:r>
            <a:r>
              <a:rPr kumimoji="0" lang="en-US" altLang="en-US">
                <a:ea typeface="ＭＳ 明朝" panose="02020609040205080304" pitchFamily="17" charset="-128"/>
              </a:rPr>
              <a:t>ホテル家族</a:t>
            </a:r>
            <a:r>
              <a:rPr kumimoji="0" lang="ja-JP" altLang="en-US">
                <a:ea typeface="ＭＳ 明朝" panose="02020609040205080304" pitchFamily="17" charset="-128"/>
              </a:rPr>
              <a:t>・</a:t>
            </a:r>
            <a:r>
              <a:rPr kumimoji="0" lang="en-US" altLang="en-US">
                <a:ea typeface="ＭＳ 明朝" panose="02020609040205080304" pitchFamily="17" charset="-128"/>
              </a:rPr>
              <a:t>仮面夫婦。</a:t>
            </a:r>
            <a:endParaRPr kumimoji="0" lang="en-US" altLang="ja-JP">
              <a:ea typeface="ＭＳ 明朝" panose="02020609040205080304" pitchFamily="17" charset="-128"/>
            </a:endParaRPr>
          </a:p>
          <a:p>
            <a:pPr algn="just"/>
            <a:r>
              <a:rPr kumimoji="0" lang="en-US" altLang="en-US">
                <a:ea typeface="ＭＳ 明朝" panose="02020609040205080304" pitchFamily="17" charset="-128"/>
              </a:rPr>
              <a:t>セックスレ</a:t>
            </a:r>
            <a:r>
              <a:rPr kumimoji="0" lang="ja-JP" altLang="en-US">
                <a:ea typeface="ＭＳ 明朝" panose="02020609040205080304" pitchFamily="17" charset="-128"/>
              </a:rPr>
              <a:t>ス：愛情はあるが性的関係はなし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 calcmode="lin" valueType="num">
                                      <p:cBhvr additive="base">
                                        <p:cTn id="7" dur="500" fill="hold"/>
                                        <p:tgtEl>
                                          <p:spTgt spid="103426"/>
                                        </p:tgtEl>
                                        <p:attrNameLst>
                                          <p:attrName>ppt_x</p:attrName>
                                        </p:attrNameLst>
                                      </p:cBhvr>
                                      <p:tavLst>
                                        <p:tav tm="0">
                                          <p:val>
                                            <p:strVal val="#ppt_x"/>
                                          </p:val>
                                        </p:tav>
                                        <p:tav tm="100000">
                                          <p:val>
                                            <p:strVal val="#ppt_x"/>
                                          </p:val>
                                        </p:tav>
                                      </p:tavLst>
                                    </p:anim>
                                    <p:anim calcmode="lin" valueType="num">
                                      <p:cBhvr additive="base">
                                        <p:cTn id="8" dur="500" fill="hold"/>
                                        <p:tgtEl>
                                          <p:spTgt spid="1034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3427">
                                            <p:txEl>
                                              <p:pRg st="0" end="0"/>
                                            </p:txEl>
                                          </p:spTgt>
                                        </p:tgtEl>
                                        <p:attrNameLst>
                                          <p:attrName>style.visibility</p:attrName>
                                        </p:attrNameLst>
                                      </p:cBhvr>
                                      <p:to>
                                        <p:strVal val="visible"/>
                                      </p:to>
                                    </p:set>
                                    <p:anim calcmode="lin" valueType="num">
                                      <p:cBhvr additive="base">
                                        <p:cTn id="13" dur="500" fill="hold"/>
                                        <p:tgtEl>
                                          <p:spTgt spid="1034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3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3427">
                                            <p:txEl>
                                              <p:pRg st="1" end="1"/>
                                            </p:txEl>
                                          </p:spTgt>
                                        </p:tgtEl>
                                        <p:attrNameLst>
                                          <p:attrName>style.visibility</p:attrName>
                                        </p:attrNameLst>
                                      </p:cBhvr>
                                      <p:to>
                                        <p:strVal val="visible"/>
                                      </p:to>
                                    </p:set>
                                    <p:anim calcmode="lin" valueType="num">
                                      <p:cBhvr additive="base">
                                        <p:cTn id="19" dur="500" fill="hold"/>
                                        <p:tgtEl>
                                          <p:spTgt spid="1034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3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3427">
                                            <p:txEl>
                                              <p:pRg st="2" end="2"/>
                                            </p:txEl>
                                          </p:spTgt>
                                        </p:tgtEl>
                                        <p:attrNameLst>
                                          <p:attrName>style.visibility</p:attrName>
                                        </p:attrNameLst>
                                      </p:cBhvr>
                                      <p:to>
                                        <p:strVal val="visible"/>
                                      </p:to>
                                    </p:set>
                                    <p:anim calcmode="lin" valueType="num">
                                      <p:cBhvr additive="base">
                                        <p:cTn id="25" dur="500" fill="hold"/>
                                        <p:tgtEl>
                                          <p:spTgt spid="1034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3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3427">
                                            <p:txEl>
                                              <p:pRg st="3" end="3"/>
                                            </p:txEl>
                                          </p:spTgt>
                                        </p:tgtEl>
                                        <p:attrNameLst>
                                          <p:attrName>style.visibility</p:attrName>
                                        </p:attrNameLst>
                                      </p:cBhvr>
                                      <p:to>
                                        <p:strVal val="visible"/>
                                      </p:to>
                                    </p:set>
                                    <p:anim calcmode="lin" valueType="num">
                                      <p:cBhvr additive="base">
                                        <p:cTn id="31" dur="500" fill="hold"/>
                                        <p:tgtEl>
                                          <p:spTgt spid="1034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3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3427">
                                            <p:txEl>
                                              <p:pRg st="4" end="4"/>
                                            </p:txEl>
                                          </p:spTgt>
                                        </p:tgtEl>
                                        <p:attrNameLst>
                                          <p:attrName>style.visibility</p:attrName>
                                        </p:attrNameLst>
                                      </p:cBhvr>
                                      <p:to>
                                        <p:strVal val="visible"/>
                                      </p:to>
                                    </p:set>
                                    <p:anim calcmode="lin" valueType="num">
                                      <p:cBhvr additive="base">
                                        <p:cTn id="37" dur="500" fill="hold"/>
                                        <p:tgtEl>
                                          <p:spTgt spid="10342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34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p:bldP spid="1034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0B2BC49F-8B65-B1B2-D663-CECADCD347B2}"/>
              </a:ext>
            </a:extLst>
          </p:cNvPr>
          <p:cNvSpPr>
            <a:spLocks noGrp="1" noChangeArrowheads="1"/>
          </p:cNvSpPr>
          <p:nvPr>
            <p:ph type="title"/>
          </p:nvPr>
        </p:nvSpPr>
        <p:spPr/>
        <p:txBody>
          <a:bodyPr/>
          <a:lstStyle/>
          <a:p>
            <a:r>
              <a:rPr kumimoji="0" lang="en-US" altLang="en-US">
                <a:solidFill>
                  <a:schemeClr val="tx1"/>
                </a:solidFill>
                <a:ea typeface="ＭＳ 明朝" panose="02020609040205080304" pitchFamily="17" charset="-128"/>
              </a:rPr>
              <a:t>幸福（</a:t>
            </a:r>
            <a:r>
              <a:rPr kumimoji="0" lang="en-US" altLang="ja-JP">
                <a:solidFill>
                  <a:schemeClr val="tx1"/>
                </a:solidFill>
                <a:latin typeface="ＭＳ 明朝" panose="02020609040205080304" pitchFamily="17" charset="-128"/>
                <a:ea typeface="ＭＳ 明朝" panose="02020609040205080304" pitchFamily="17" charset="-128"/>
              </a:rPr>
              <a:t>well-being </a:t>
            </a:r>
            <a:r>
              <a:rPr kumimoji="0" lang="en-US" altLang="en-US">
                <a:solidFill>
                  <a:schemeClr val="tx1"/>
                </a:solidFill>
                <a:ea typeface="ＭＳ 明朝" panose="02020609040205080304" pitchFamily="17" charset="-128"/>
              </a:rPr>
              <a:t>）追求の集団？</a:t>
            </a:r>
            <a:endParaRPr kumimoji="0" lang="ja-JP" altLang="en-US">
              <a:solidFill>
                <a:schemeClr val="tx1"/>
              </a:solidFill>
              <a:ea typeface="ＭＳ 明朝" panose="02020609040205080304" pitchFamily="17" charset="-128"/>
            </a:endParaRPr>
          </a:p>
        </p:txBody>
      </p:sp>
      <p:sp>
        <p:nvSpPr>
          <p:cNvPr id="133123" name="Rectangle 3">
            <a:extLst>
              <a:ext uri="{FF2B5EF4-FFF2-40B4-BE49-F238E27FC236}">
                <a16:creationId xmlns:a16="http://schemas.microsoft.com/office/drawing/2014/main" id="{B0EEE939-095A-3EE8-5B7F-AE9F3359D53B}"/>
              </a:ext>
            </a:extLst>
          </p:cNvPr>
          <p:cNvSpPr>
            <a:spLocks noGrp="1" noChangeArrowheads="1"/>
          </p:cNvSpPr>
          <p:nvPr>
            <p:ph type="body" idx="1"/>
          </p:nvPr>
        </p:nvSpPr>
        <p:spPr>
          <a:xfrm>
            <a:off x="457200" y="1981200"/>
            <a:ext cx="8229600" cy="4114800"/>
          </a:xfrm>
        </p:spPr>
        <p:txBody>
          <a:bodyPr/>
          <a:lstStyle/>
          <a:p>
            <a:pPr algn="just">
              <a:lnSpc>
                <a:spcPct val="90000"/>
              </a:lnSpc>
            </a:pPr>
            <a:r>
              <a:rPr kumimoji="0" lang="en-US" altLang="en-US" sz="2400">
                <a:ea typeface="ＭＳ 明朝" panose="02020609040205080304" pitchFamily="17" charset="-128"/>
              </a:rPr>
              <a:t>幸福（</a:t>
            </a:r>
            <a:r>
              <a:rPr kumimoji="0" lang="en-US" altLang="ja-JP" sz="2400">
                <a:latin typeface="ＭＳ 明朝" panose="02020609040205080304" pitchFamily="17" charset="-128"/>
                <a:ea typeface="ＭＳ 明朝" panose="02020609040205080304" pitchFamily="17" charset="-128"/>
              </a:rPr>
              <a:t>well-being </a:t>
            </a:r>
            <a:r>
              <a:rPr kumimoji="0" lang="en-US" altLang="en-US" sz="2400">
                <a:ea typeface="ＭＳ 明朝" panose="02020609040205080304" pitchFamily="17" charset="-128"/>
              </a:rPr>
              <a:t>）追求？どのように計るのか。</a:t>
            </a:r>
            <a:endParaRPr kumimoji="0" lang="en-US" altLang="ja-JP" sz="2400">
              <a:ea typeface="ＭＳ 明朝" panose="02020609040205080304" pitchFamily="17" charset="-128"/>
            </a:endParaRPr>
          </a:p>
          <a:p>
            <a:pPr algn="just">
              <a:lnSpc>
                <a:spcPct val="90000"/>
              </a:lnSpc>
              <a:spcAft>
                <a:spcPts val="600"/>
              </a:spcAft>
            </a:pPr>
            <a:r>
              <a:rPr kumimoji="0" lang="en-US" altLang="en-US" sz="2400">
                <a:ea typeface="ＭＳ 明朝" panose="02020609040205080304" pitchFamily="17" charset="-128"/>
              </a:rPr>
              <a:t>純粋な利害関係で結ばれた家族</a:t>
            </a:r>
            <a:r>
              <a:rPr kumimoji="0" lang="ja-JP" altLang="en-US" sz="2400">
                <a:ea typeface="ＭＳ 明朝" panose="02020609040205080304" pitchFamily="17" charset="-128"/>
              </a:rPr>
              <a:t>は？</a:t>
            </a:r>
            <a:endParaRPr kumimoji="0" lang="en-US" altLang="ja-JP" sz="2400">
              <a:ea typeface="ＭＳ 明朝" panose="02020609040205080304" pitchFamily="17" charset="-128"/>
            </a:endParaRPr>
          </a:p>
          <a:p>
            <a:pPr algn="just">
              <a:lnSpc>
                <a:spcPct val="90000"/>
              </a:lnSpc>
              <a:spcAft>
                <a:spcPts val="600"/>
              </a:spcAft>
            </a:pPr>
            <a:r>
              <a:rPr kumimoji="0" lang="en-US" altLang="en-US" sz="2400">
                <a:ea typeface="ＭＳ 明朝" panose="02020609040205080304" pitchFamily="17" charset="-128"/>
              </a:rPr>
              <a:t>例：政略結婚、戦国時代の養子縁組など。</a:t>
            </a:r>
            <a:endParaRPr kumimoji="0" lang="en-US" altLang="ja-JP" sz="2400">
              <a:ea typeface="ＭＳ 明朝" panose="02020609040205080304" pitchFamily="17" charset="-128"/>
            </a:endParaRPr>
          </a:p>
          <a:p>
            <a:pPr algn="just">
              <a:lnSpc>
                <a:spcPct val="90000"/>
              </a:lnSpc>
              <a:spcAft>
                <a:spcPts val="600"/>
              </a:spcAft>
            </a:pPr>
            <a:r>
              <a:rPr kumimoji="0" lang="en-US" altLang="en-US" sz="2400">
                <a:ea typeface="ＭＳ 明朝" panose="02020609040205080304" pitchFamily="17" charset="-128"/>
              </a:rPr>
              <a:t>不幸な家族は家族じゃない</a:t>
            </a:r>
            <a:r>
              <a:rPr kumimoji="0" lang="ja-JP" altLang="en-US" sz="2400">
                <a:ea typeface="ＭＳ 明朝" panose="02020609040205080304" pitchFamily="17" charset="-128"/>
              </a:rPr>
              <a:t>？</a:t>
            </a:r>
            <a:endParaRPr kumimoji="0" lang="en-US" altLang="ja-JP" sz="2400">
              <a:ea typeface="ＭＳ 明朝" panose="02020609040205080304" pitchFamily="17" charset="-128"/>
            </a:endParaRPr>
          </a:p>
          <a:p>
            <a:pPr algn="just">
              <a:lnSpc>
                <a:spcPct val="90000"/>
              </a:lnSpc>
              <a:spcAft>
                <a:spcPts val="600"/>
              </a:spcAft>
            </a:pPr>
            <a:endParaRPr kumimoji="0" lang="en-US" altLang="ja-JP" sz="2400">
              <a:ea typeface="ＭＳ 明朝" panose="02020609040205080304" pitchFamily="17" charset="-128"/>
            </a:endParaRPr>
          </a:p>
          <a:p>
            <a:pPr algn="just">
              <a:lnSpc>
                <a:spcPct val="90000"/>
              </a:lnSpc>
              <a:spcAft>
                <a:spcPts val="600"/>
              </a:spcAft>
              <a:buFont typeface="Wingdings" panose="05000000000000000000" pitchFamily="2" charset="2"/>
              <a:buNone/>
            </a:pPr>
            <a:r>
              <a:rPr kumimoji="0" lang="en-US" altLang="ja-JP" sz="2600">
                <a:ea typeface="ＭＳ 明朝" panose="02020609040205080304" pitchFamily="17" charset="-128"/>
              </a:rPr>
              <a:t>☆</a:t>
            </a:r>
            <a:r>
              <a:rPr kumimoji="0" lang="ja-JP" altLang="en-US" sz="2600">
                <a:solidFill>
                  <a:schemeClr val="accent2"/>
                </a:solidFill>
                <a:ea typeface="ＭＳ 明朝" panose="02020609040205080304" pitchFamily="17" charset="-128"/>
              </a:rPr>
              <a:t>現実の家族は多様で複雑</a:t>
            </a:r>
            <a:r>
              <a:rPr kumimoji="0" lang="en-US" altLang="ja-JP" sz="2600">
                <a:solidFill>
                  <a:schemeClr val="accent2"/>
                </a:solidFill>
                <a:ea typeface="ＭＳ 明朝" panose="02020609040205080304" pitchFamily="17" charset="-128"/>
              </a:rPr>
              <a:t>→</a:t>
            </a:r>
            <a:r>
              <a:rPr kumimoji="0" lang="en-US" altLang="en-US" sz="2600">
                <a:solidFill>
                  <a:schemeClr val="accent2"/>
                </a:solidFill>
                <a:ea typeface="ＭＳ 明朝" panose="02020609040205080304" pitchFamily="17" charset="-128"/>
              </a:rPr>
              <a:t>理念型</a:t>
            </a:r>
            <a:r>
              <a:rPr kumimoji="0" lang="en-US" altLang="ja-JP" sz="2600">
                <a:solidFill>
                  <a:schemeClr val="accent2"/>
                </a:solidFill>
                <a:latin typeface="ＭＳ 明朝" panose="02020609040205080304" pitchFamily="17" charset="-128"/>
                <a:ea typeface="ＭＳ 明朝" panose="02020609040205080304" pitchFamily="17" charset="-128"/>
              </a:rPr>
              <a:t>(</a:t>
            </a:r>
            <a:r>
              <a:rPr kumimoji="0" lang="en-US" altLang="en-US" sz="2600">
                <a:solidFill>
                  <a:schemeClr val="accent2"/>
                </a:solidFill>
                <a:ea typeface="ＭＳ 明朝" panose="02020609040205080304" pitchFamily="17" charset="-128"/>
              </a:rPr>
              <a:t>イデアル・テュポス</a:t>
            </a:r>
            <a:r>
              <a:rPr kumimoji="0" lang="en-US" altLang="ja-JP" sz="2600">
                <a:solidFill>
                  <a:schemeClr val="accent2"/>
                </a:solidFill>
                <a:latin typeface="ＭＳ 明朝" panose="02020609040205080304" pitchFamily="17" charset="-128"/>
                <a:ea typeface="ＭＳ 明朝" panose="02020609040205080304" pitchFamily="17" charset="-128"/>
              </a:rPr>
              <a:t>idealtypus)</a:t>
            </a:r>
            <a:r>
              <a:rPr kumimoji="0" lang="en-US" altLang="en-US" sz="2600">
                <a:solidFill>
                  <a:schemeClr val="accent2"/>
                </a:solidFill>
                <a:ea typeface="ＭＳ 明朝" panose="02020609040205080304" pitchFamily="17" charset="-128"/>
              </a:rPr>
              <a:t>で、その特徴を考え</a:t>
            </a:r>
            <a:r>
              <a:rPr kumimoji="0" lang="ja-JP" altLang="en-US" sz="2600">
                <a:solidFill>
                  <a:schemeClr val="accent2"/>
                </a:solidFill>
                <a:ea typeface="ＭＳ 明朝" panose="02020609040205080304" pitchFamily="17" charset="-128"/>
              </a:rPr>
              <a:t>てみよう！</a:t>
            </a:r>
            <a:endParaRPr kumimoji="0" lang="en-US" altLang="ja-JP" sz="2600">
              <a:latin typeface="ＭＳ 明朝" panose="02020609040205080304" pitchFamily="17" charset="-128"/>
              <a:ea typeface="ＭＳ 明朝" panose="02020609040205080304" pitchFamily="17" charset="-128"/>
            </a:endParaRPr>
          </a:p>
          <a:p>
            <a:pPr algn="just">
              <a:lnSpc>
                <a:spcPct val="90000"/>
              </a:lnSpc>
              <a:spcAft>
                <a:spcPts val="600"/>
              </a:spcAft>
              <a:buFont typeface="Wingdings" panose="05000000000000000000" pitchFamily="2" charset="2"/>
              <a:buNone/>
            </a:pPr>
            <a:endParaRPr kumimoji="0" lang="ja-JP" altLang="en-US" sz="2600">
              <a:ea typeface="ＭＳ 明朝" panose="02020609040205080304" pitchFamily="17"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122"/>
                                        </p:tgtEl>
                                        <p:attrNameLst>
                                          <p:attrName>style.visibility</p:attrName>
                                        </p:attrNameLst>
                                      </p:cBhvr>
                                      <p:to>
                                        <p:strVal val="visible"/>
                                      </p:to>
                                    </p:set>
                                    <p:anim calcmode="lin" valueType="num">
                                      <p:cBhvr additive="base">
                                        <p:cTn id="7" dur="500" fill="hold"/>
                                        <p:tgtEl>
                                          <p:spTgt spid="133122"/>
                                        </p:tgtEl>
                                        <p:attrNameLst>
                                          <p:attrName>ppt_x</p:attrName>
                                        </p:attrNameLst>
                                      </p:cBhvr>
                                      <p:tavLst>
                                        <p:tav tm="0">
                                          <p:val>
                                            <p:strVal val="#ppt_x"/>
                                          </p:val>
                                        </p:tav>
                                        <p:tav tm="100000">
                                          <p:val>
                                            <p:strVal val="#ppt_x"/>
                                          </p:val>
                                        </p:tav>
                                      </p:tavLst>
                                    </p:anim>
                                    <p:anim calcmode="lin" valueType="num">
                                      <p:cBhvr additive="base">
                                        <p:cTn id="8" dur="500" fill="hold"/>
                                        <p:tgtEl>
                                          <p:spTgt spid="1331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3123">
                                            <p:txEl>
                                              <p:pRg st="0" end="0"/>
                                            </p:txEl>
                                          </p:spTgt>
                                        </p:tgtEl>
                                        <p:attrNameLst>
                                          <p:attrName>style.visibility</p:attrName>
                                        </p:attrNameLst>
                                      </p:cBhvr>
                                      <p:to>
                                        <p:strVal val="visible"/>
                                      </p:to>
                                    </p:set>
                                    <p:anim calcmode="lin" valueType="num">
                                      <p:cBhvr additive="base">
                                        <p:cTn id="13" dur="5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3123">
                                            <p:txEl>
                                              <p:pRg st="1" end="1"/>
                                            </p:txEl>
                                          </p:spTgt>
                                        </p:tgtEl>
                                        <p:attrNameLst>
                                          <p:attrName>style.visibility</p:attrName>
                                        </p:attrNameLst>
                                      </p:cBhvr>
                                      <p:to>
                                        <p:strVal val="visible"/>
                                      </p:to>
                                    </p:set>
                                    <p:anim calcmode="lin" valueType="num">
                                      <p:cBhvr additive="base">
                                        <p:cTn id="19" dur="500" fill="hold"/>
                                        <p:tgtEl>
                                          <p:spTgt spid="1331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3123">
                                            <p:txEl>
                                              <p:pRg st="2" end="2"/>
                                            </p:txEl>
                                          </p:spTgt>
                                        </p:tgtEl>
                                        <p:attrNameLst>
                                          <p:attrName>style.visibility</p:attrName>
                                        </p:attrNameLst>
                                      </p:cBhvr>
                                      <p:to>
                                        <p:strVal val="visible"/>
                                      </p:to>
                                    </p:set>
                                    <p:anim calcmode="lin" valueType="num">
                                      <p:cBhvr additive="base">
                                        <p:cTn id="25" dur="500" fill="hold"/>
                                        <p:tgtEl>
                                          <p:spTgt spid="13312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3123">
                                            <p:txEl>
                                              <p:pRg st="3" end="3"/>
                                            </p:txEl>
                                          </p:spTgt>
                                        </p:tgtEl>
                                        <p:attrNameLst>
                                          <p:attrName>style.visibility</p:attrName>
                                        </p:attrNameLst>
                                      </p:cBhvr>
                                      <p:to>
                                        <p:strVal val="visible"/>
                                      </p:to>
                                    </p:set>
                                    <p:anim calcmode="lin" valueType="num">
                                      <p:cBhvr additive="base">
                                        <p:cTn id="31" dur="500" fill="hold"/>
                                        <p:tgtEl>
                                          <p:spTgt spid="13312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3123">
                                            <p:txEl>
                                              <p:pRg st="5" end="5"/>
                                            </p:txEl>
                                          </p:spTgt>
                                        </p:tgtEl>
                                        <p:attrNameLst>
                                          <p:attrName>style.visibility</p:attrName>
                                        </p:attrNameLst>
                                      </p:cBhvr>
                                      <p:to>
                                        <p:strVal val="visible"/>
                                      </p:to>
                                    </p:set>
                                    <p:anim calcmode="lin" valueType="num">
                                      <p:cBhvr additive="base">
                                        <p:cTn id="37" dur="500" fill="hold"/>
                                        <p:tgtEl>
                                          <p:spTgt spid="133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47812C2-8725-4804-C971-B1E4CC2CC881}"/>
              </a:ext>
            </a:extLst>
          </p:cNvPr>
          <p:cNvSpPr>
            <a:spLocks noGrp="1" noChangeArrowheads="1"/>
          </p:cNvSpPr>
          <p:nvPr>
            <p:ph type="title"/>
          </p:nvPr>
        </p:nvSpPr>
        <p:spPr/>
        <p:txBody>
          <a:bodyPr/>
          <a:lstStyle/>
          <a:p>
            <a:pPr algn="just"/>
            <a:r>
              <a:rPr kumimoji="0" lang="en-US" altLang="ja-JP">
                <a:solidFill>
                  <a:schemeClr val="tx1"/>
                </a:solidFill>
                <a:ea typeface="ＭＳ 明朝" panose="02020609040205080304" pitchFamily="17" charset="-128"/>
              </a:rPr>
              <a:t>●</a:t>
            </a:r>
            <a:r>
              <a:rPr kumimoji="0" lang="en-US" altLang="en-US">
                <a:solidFill>
                  <a:schemeClr val="tx1"/>
                </a:solidFill>
                <a:ea typeface="ＭＳ 明朝" panose="02020609040205080304" pitchFamily="17" charset="-128"/>
              </a:rPr>
              <a:t>形態面</a:t>
            </a:r>
            <a:r>
              <a:rPr kumimoji="0" lang="ja-JP" altLang="en-US">
                <a:solidFill>
                  <a:schemeClr val="tx1"/>
                </a:solidFill>
                <a:ea typeface="ＭＳ 明朝" panose="02020609040205080304" pitchFamily="17" charset="-128"/>
              </a:rPr>
              <a:t>からみた家族の特徴</a:t>
            </a:r>
          </a:p>
        </p:txBody>
      </p:sp>
      <p:sp>
        <p:nvSpPr>
          <p:cNvPr id="135171" name="Rectangle 3">
            <a:extLst>
              <a:ext uri="{FF2B5EF4-FFF2-40B4-BE49-F238E27FC236}">
                <a16:creationId xmlns:a16="http://schemas.microsoft.com/office/drawing/2014/main" id="{1534A949-EF3D-B682-FEB2-AD2E6BDA3610}"/>
              </a:ext>
            </a:extLst>
          </p:cNvPr>
          <p:cNvSpPr>
            <a:spLocks noGrp="1" noChangeArrowheads="1"/>
          </p:cNvSpPr>
          <p:nvPr>
            <p:ph type="body" idx="1"/>
          </p:nvPr>
        </p:nvSpPr>
        <p:spPr/>
        <p:txBody>
          <a:bodyPr/>
          <a:lstStyle/>
          <a:p>
            <a:pPr algn="just"/>
            <a:r>
              <a:rPr kumimoji="0" lang="en-US" altLang="en-US" dirty="0" err="1">
                <a:ea typeface="ＭＳ 明朝" panose="02020609040205080304" pitchFamily="17" charset="-128"/>
              </a:rPr>
              <a:t>夫婦関係</a:t>
            </a:r>
            <a:r>
              <a:rPr kumimoji="0" lang="ja-JP" altLang="en-US" dirty="0">
                <a:ea typeface="ＭＳ 明朝" panose="02020609040205080304" pitchFamily="17" charset="-128"/>
              </a:rPr>
              <a:t>（社会的関係）と親子関係（生物学的関係）がベース</a:t>
            </a:r>
            <a:endParaRPr kumimoji="0" lang="en-US" altLang="ja-JP" dirty="0">
              <a:ea typeface="ＭＳ 明朝" panose="02020609040205080304" pitchFamily="17" charset="-128"/>
            </a:endParaRPr>
          </a:p>
          <a:p>
            <a:pPr algn="just"/>
            <a:r>
              <a:rPr kumimoji="0" lang="en-US" altLang="en-US" dirty="0" err="1">
                <a:ea typeface="ＭＳ 明朝" panose="02020609040205080304" pitchFamily="17" charset="-128"/>
              </a:rPr>
              <a:t>インセスト・タブ</a:t>
            </a:r>
            <a:r>
              <a:rPr kumimoji="0" lang="en-US" altLang="en-US" dirty="0">
                <a:ea typeface="ＭＳ 明朝" panose="02020609040205080304" pitchFamily="17" charset="-128"/>
              </a:rPr>
              <a:t>ー</a:t>
            </a:r>
            <a:r>
              <a:rPr kumimoji="0" lang="en-US" altLang="ja-JP" dirty="0">
                <a:latin typeface="ＭＳ 明朝" panose="02020609040205080304" pitchFamily="17" charset="-128"/>
                <a:ea typeface="ＭＳ 明朝" panose="02020609040205080304" pitchFamily="17" charset="-128"/>
              </a:rPr>
              <a:t>(incest taboo</a:t>
            </a:r>
            <a:r>
              <a:rPr kumimoji="0" lang="ja-JP" altLang="en-US" dirty="0">
                <a:latin typeface="ＭＳ 明朝" panose="02020609040205080304" pitchFamily="17" charset="-128"/>
                <a:ea typeface="ＭＳ 明朝" panose="02020609040205080304" pitchFamily="17" charset="-128"/>
              </a:rPr>
              <a:t>：</a:t>
            </a:r>
            <a:r>
              <a:rPr kumimoji="0" lang="en-US" altLang="en-US" dirty="0" err="1">
                <a:ea typeface="ＭＳ 明朝" panose="02020609040205080304" pitchFamily="17" charset="-128"/>
              </a:rPr>
              <a:t>近親相姦禁止規則</a:t>
            </a:r>
            <a:r>
              <a:rPr kumimoji="0" lang="ja-JP" altLang="en-US" dirty="0">
                <a:ea typeface="ＭＳ 明朝" panose="02020609040205080304" pitchFamily="17" charset="-128"/>
              </a:rPr>
              <a:t>）がある</a:t>
            </a:r>
            <a:endParaRPr kumimoji="0" lang="en-US" altLang="ja-JP" dirty="0">
              <a:ea typeface="ＭＳ 明朝" panose="02020609040205080304" pitchFamily="17" charset="-128"/>
            </a:endParaRPr>
          </a:p>
          <a:p>
            <a:pPr algn="just"/>
            <a:r>
              <a:rPr kumimoji="0" lang="en-US" altLang="en-US" dirty="0" err="1">
                <a:ea typeface="ＭＳ 明朝" panose="02020609040205080304" pitchFamily="17" charset="-128"/>
              </a:rPr>
              <a:t>感情的</a:t>
            </a:r>
            <a:r>
              <a:rPr kumimoji="0" lang="ja-JP" altLang="en-US" dirty="0">
                <a:ea typeface="ＭＳ 明朝" panose="02020609040205080304" pitchFamily="17" charset="-128"/>
              </a:rPr>
              <a:t>関わり（</a:t>
            </a:r>
            <a:r>
              <a:rPr kumimoji="0" lang="en-US" altLang="ja-JP" dirty="0">
                <a:latin typeface="ＭＳ 明朝" panose="02020609040205080304" pitchFamily="17" charset="-128"/>
                <a:ea typeface="ＭＳ 明朝" panose="02020609040205080304" pitchFamily="17" charset="-128"/>
              </a:rPr>
              <a:t>emotional involvement</a:t>
            </a:r>
            <a:r>
              <a:rPr kumimoji="0" lang="ja-JP" altLang="en-US" dirty="0">
                <a:latin typeface="ＭＳ 明朝" panose="02020609040205080304" pitchFamily="17" charset="-128"/>
                <a:ea typeface="ＭＳ 明朝" panose="02020609040205080304" pitchFamily="17" charset="-128"/>
              </a:rPr>
              <a:t>）</a:t>
            </a:r>
            <a:r>
              <a:rPr kumimoji="0" lang="ja-JP" altLang="en-US" dirty="0">
                <a:ea typeface="ＭＳ 明朝" panose="02020609040205080304" pitchFamily="17" charset="-128"/>
              </a:rPr>
              <a:t>の強い</a:t>
            </a:r>
            <a:r>
              <a:rPr kumimoji="0" lang="en-US" altLang="en-US" dirty="0" err="1">
                <a:ea typeface="ＭＳ 明朝" panose="02020609040205080304" pitchFamily="17" charset="-128"/>
              </a:rPr>
              <a:t>心理集団</a:t>
            </a:r>
            <a:endParaRPr kumimoji="0" lang="en-US" altLang="ja-JP" dirty="0">
              <a:ea typeface="ＭＳ 明朝" panose="02020609040205080304" pitchFamily="17" charset="-128"/>
            </a:endParaRPr>
          </a:p>
          <a:p>
            <a:pPr algn="just"/>
            <a:r>
              <a:rPr kumimoji="0" lang="en-US" altLang="en-US" dirty="0" err="1">
                <a:ea typeface="ＭＳ 明朝" panose="02020609040205080304" pitchFamily="17" charset="-128"/>
              </a:rPr>
              <a:t>生活共同体的機能</a:t>
            </a:r>
            <a:r>
              <a:rPr kumimoji="0" lang="ja-JP" altLang="en-US" dirty="0">
                <a:ea typeface="ＭＳ 明朝" panose="02020609040205080304" pitchFamily="17" charset="-128"/>
              </a:rPr>
              <a:t>を持つ</a:t>
            </a:r>
            <a:endParaRPr kumimoji="0" lang="en-US" altLang="ja-JP" dirty="0">
              <a:ea typeface="ＭＳ 明朝" panose="02020609040205080304" pitchFamily="17" charset="-128"/>
            </a:endParaRPr>
          </a:p>
          <a:p>
            <a:pPr algn="just"/>
            <a:r>
              <a:rPr kumimoji="0" lang="en-US" altLang="en-US" dirty="0" err="1">
                <a:ea typeface="ＭＳ 明朝" panose="02020609040205080304" pitchFamily="17" charset="-128"/>
              </a:rPr>
              <a:t>通常同居する</a:t>
            </a:r>
            <a:endParaRPr kumimoji="0" lang="ja-JP" altLang="en-US" dirty="0">
              <a:ea typeface="ＭＳ Ｐゴシック" panose="020B060007020508020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additive="base">
                                        <p:cTn id="7" dur="500" fill="hold"/>
                                        <p:tgtEl>
                                          <p:spTgt spid="135170"/>
                                        </p:tgtEl>
                                        <p:attrNameLst>
                                          <p:attrName>ppt_x</p:attrName>
                                        </p:attrNameLst>
                                      </p:cBhvr>
                                      <p:tavLst>
                                        <p:tav tm="0">
                                          <p:val>
                                            <p:strVal val="#ppt_x"/>
                                          </p:val>
                                        </p:tav>
                                        <p:tav tm="100000">
                                          <p:val>
                                            <p:strVal val="#ppt_x"/>
                                          </p:val>
                                        </p:tav>
                                      </p:tavLst>
                                    </p:anim>
                                    <p:anim calcmode="lin" valueType="num">
                                      <p:cBhvr additive="base">
                                        <p:cTn id="8" dur="500" fill="hold"/>
                                        <p:tgtEl>
                                          <p:spTgt spid="1351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5171">
                                            <p:txEl>
                                              <p:pRg st="0" end="0"/>
                                            </p:txEl>
                                          </p:spTgt>
                                        </p:tgtEl>
                                        <p:attrNameLst>
                                          <p:attrName>style.visibility</p:attrName>
                                        </p:attrNameLst>
                                      </p:cBhvr>
                                      <p:to>
                                        <p:strVal val="visible"/>
                                      </p:to>
                                    </p:set>
                                    <p:anim calcmode="lin" valueType="num">
                                      <p:cBhvr additive="base">
                                        <p:cTn id="13" dur="500" fill="hold"/>
                                        <p:tgtEl>
                                          <p:spTgt spid="135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5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5171">
                                            <p:txEl>
                                              <p:pRg st="1" end="1"/>
                                            </p:txEl>
                                          </p:spTgt>
                                        </p:tgtEl>
                                        <p:attrNameLst>
                                          <p:attrName>style.visibility</p:attrName>
                                        </p:attrNameLst>
                                      </p:cBhvr>
                                      <p:to>
                                        <p:strVal val="visible"/>
                                      </p:to>
                                    </p:set>
                                    <p:anim calcmode="lin" valueType="num">
                                      <p:cBhvr additive="base">
                                        <p:cTn id="19" dur="500" fill="hold"/>
                                        <p:tgtEl>
                                          <p:spTgt spid="1351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5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5171">
                                            <p:txEl>
                                              <p:pRg st="2" end="2"/>
                                            </p:txEl>
                                          </p:spTgt>
                                        </p:tgtEl>
                                        <p:attrNameLst>
                                          <p:attrName>style.visibility</p:attrName>
                                        </p:attrNameLst>
                                      </p:cBhvr>
                                      <p:to>
                                        <p:strVal val="visible"/>
                                      </p:to>
                                    </p:set>
                                    <p:anim calcmode="lin" valueType="num">
                                      <p:cBhvr additive="base">
                                        <p:cTn id="25" dur="500" fill="hold"/>
                                        <p:tgtEl>
                                          <p:spTgt spid="1351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5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5171">
                                            <p:txEl>
                                              <p:pRg st="3" end="3"/>
                                            </p:txEl>
                                          </p:spTgt>
                                        </p:tgtEl>
                                        <p:attrNameLst>
                                          <p:attrName>style.visibility</p:attrName>
                                        </p:attrNameLst>
                                      </p:cBhvr>
                                      <p:to>
                                        <p:strVal val="visible"/>
                                      </p:to>
                                    </p:set>
                                    <p:anim calcmode="lin" valueType="num">
                                      <p:cBhvr additive="base">
                                        <p:cTn id="31" dur="500" fill="hold"/>
                                        <p:tgtEl>
                                          <p:spTgt spid="1351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5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5171">
                                            <p:txEl>
                                              <p:pRg st="4" end="4"/>
                                            </p:txEl>
                                          </p:spTgt>
                                        </p:tgtEl>
                                        <p:attrNameLst>
                                          <p:attrName>style.visibility</p:attrName>
                                        </p:attrNameLst>
                                      </p:cBhvr>
                                      <p:to>
                                        <p:strVal val="visible"/>
                                      </p:to>
                                    </p:set>
                                    <p:anim calcmode="lin" valueType="num">
                                      <p:cBhvr additive="base">
                                        <p:cTn id="37" dur="500" fill="hold"/>
                                        <p:tgtEl>
                                          <p:spTgt spid="13517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5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7F73F-5DB3-D3A3-A6D5-3FBA8DE675B5}"/>
            </a:ext>
          </a:extLst>
        </p:cNvPr>
        <p:cNvGrpSpPr/>
        <p:nvPr/>
      </p:nvGrpSpPr>
      <p:grpSpPr>
        <a:xfrm>
          <a:off x="0" y="0"/>
          <a:ext cx="0" cy="0"/>
          <a:chOff x="0" y="0"/>
          <a:chExt cx="0" cy="0"/>
        </a:xfrm>
      </p:grpSpPr>
      <p:sp>
        <p:nvSpPr>
          <p:cNvPr id="17410" name="Rectangle 2">
            <a:extLst>
              <a:ext uri="{FF2B5EF4-FFF2-40B4-BE49-F238E27FC236}">
                <a16:creationId xmlns:a16="http://schemas.microsoft.com/office/drawing/2014/main" id="{B23326C2-0384-76E6-DC83-A45BCD6D730C}"/>
              </a:ext>
            </a:extLst>
          </p:cNvPr>
          <p:cNvSpPr>
            <a:spLocks noGrp="1" noChangeArrowheads="1"/>
          </p:cNvSpPr>
          <p:nvPr>
            <p:ph type="title"/>
          </p:nvPr>
        </p:nvSpPr>
        <p:spPr/>
        <p:txBody>
          <a:bodyPr/>
          <a:lstStyle/>
          <a:p>
            <a:r>
              <a:rPr kumimoji="0" lang="en-US" altLang="ja-JP" dirty="0">
                <a:solidFill>
                  <a:schemeClr val="tx1"/>
                </a:solidFill>
                <a:ea typeface="ＭＳ 明朝" charset="-128"/>
                <a:cs typeface="ＭＳ 明朝" charset="-128"/>
              </a:rPr>
              <a:t>Reaction Paper</a:t>
            </a:r>
            <a:r>
              <a:rPr kumimoji="0" lang="ja-JP" altLang="en-US" dirty="0">
                <a:solidFill>
                  <a:schemeClr val="tx1"/>
                </a:solidFill>
                <a:ea typeface="ＭＳ 明朝" charset="-128"/>
                <a:cs typeface="ＭＳ 明朝" charset="-128"/>
              </a:rPr>
              <a:t>：家族のイメージ</a:t>
            </a:r>
          </a:p>
        </p:txBody>
      </p:sp>
      <p:sp>
        <p:nvSpPr>
          <p:cNvPr id="25603" name="Rectangle 3">
            <a:extLst>
              <a:ext uri="{FF2B5EF4-FFF2-40B4-BE49-F238E27FC236}">
                <a16:creationId xmlns:a16="http://schemas.microsoft.com/office/drawing/2014/main" id="{37CAECFD-4ECD-0233-2791-2A7E3FEC2F29}"/>
              </a:ext>
            </a:extLst>
          </p:cNvPr>
          <p:cNvSpPr>
            <a:spLocks noGrp="1" noChangeArrowheads="1"/>
          </p:cNvSpPr>
          <p:nvPr>
            <p:ph type="body" idx="1"/>
          </p:nvPr>
        </p:nvSpPr>
        <p:spPr>
          <a:xfrm>
            <a:off x="566738" y="1752600"/>
            <a:ext cx="8272462" cy="4191000"/>
          </a:xfrm>
        </p:spPr>
        <p:txBody>
          <a:bodyPr/>
          <a:lstStyle/>
          <a:p>
            <a:pPr algn="just"/>
            <a:r>
              <a:rPr kumimoji="0" lang="ja-JP" altLang="en-US" sz="2600" dirty="0">
                <a:ea typeface="ＭＳ 明朝" charset="-128"/>
                <a:cs typeface="ＭＳ 明朝" charset="-128"/>
              </a:rPr>
              <a:t>あなたを中心に、あなたの家族とその関係を図にしてみて下さい。</a:t>
            </a:r>
            <a:endParaRPr kumimoji="0" lang="en-US" altLang="ja-JP" sz="2600" dirty="0">
              <a:ea typeface="ＭＳ 明朝" charset="-128"/>
              <a:cs typeface="ＭＳ 明朝" charset="-128"/>
            </a:endParaRPr>
          </a:p>
          <a:p>
            <a:pPr algn="just"/>
            <a:r>
              <a:rPr kumimoji="0" lang="ja-JP" altLang="en-US" sz="2600" dirty="0">
                <a:ea typeface="ＭＳ 明朝" charset="-128"/>
                <a:cs typeface="ＭＳ 明朝" charset="-128"/>
              </a:rPr>
              <a:t>現実の関係でも理想のイメージでも可</a:t>
            </a:r>
            <a:endParaRPr kumimoji="0" lang="en-US" altLang="ja-JP" sz="2600" dirty="0">
              <a:ea typeface="ＭＳ 明朝" charset="-128"/>
              <a:cs typeface="ＭＳ 明朝" charset="-128"/>
            </a:endParaRPr>
          </a:p>
          <a:p>
            <a:pPr algn="just"/>
            <a:r>
              <a:rPr kumimoji="0" lang="ja-JP" altLang="en-US" sz="2600" dirty="0">
                <a:ea typeface="ＭＳ 明朝" charset="-128"/>
                <a:cs typeface="ＭＳ 明朝" charset="-128"/>
              </a:rPr>
              <a:t>現在でも過去でも未来でも可</a:t>
            </a:r>
            <a:endParaRPr kumimoji="0" lang="en-US" altLang="ja-JP" sz="2600" dirty="0">
              <a:ea typeface="ＭＳ 明朝" charset="-128"/>
              <a:cs typeface="ＭＳ 明朝" charset="-128"/>
            </a:endParaRPr>
          </a:p>
          <a:p>
            <a:pPr algn="just"/>
            <a:r>
              <a:rPr kumimoji="0" lang="ja-JP" altLang="en-US" sz="2600" dirty="0">
                <a:ea typeface="ＭＳ 明朝" charset="-128"/>
                <a:cs typeface="ＭＳ 明朝" charset="-128"/>
              </a:rPr>
              <a:t>どこまでの範囲を家族とするかは全く自由</a:t>
            </a:r>
            <a:endParaRPr kumimoji="0" lang="en-US" altLang="ja-JP" sz="2600" dirty="0">
              <a:ea typeface="ＭＳ 明朝" charset="-128"/>
              <a:cs typeface="ＭＳ 明朝" charset="-128"/>
            </a:endParaRPr>
          </a:p>
          <a:p>
            <a:pPr algn="just"/>
            <a:r>
              <a:rPr kumimoji="0" lang="ja-JP" altLang="en-US" sz="2600" dirty="0">
                <a:ea typeface="ＭＳ 明朝" charset="-128"/>
                <a:cs typeface="ＭＳ 明朝" charset="-128"/>
              </a:rPr>
              <a:t>隣のおばさんや、携帯電話で繋がる相手、ペット、先史時代に遡る祖先、不倫相手、何でもあり</a:t>
            </a:r>
            <a:endParaRPr kumimoji="0" lang="en-US" altLang="ja-JP" sz="2600" dirty="0">
              <a:ea typeface="ＭＳ 明朝" charset="-128"/>
              <a:cs typeface="ＭＳ 明朝" charset="-128"/>
            </a:endParaRPr>
          </a:p>
          <a:p>
            <a:pPr algn="just"/>
            <a:r>
              <a:rPr kumimoji="0" lang="ja-JP" altLang="en-US" sz="2600" dirty="0">
                <a:ea typeface="ＭＳ 明朝" charset="-128"/>
                <a:cs typeface="ＭＳ 明朝" charset="-128"/>
              </a:rPr>
              <a:t>内容に関係なく課題点（</a:t>
            </a:r>
            <a:r>
              <a:rPr kumimoji="0" lang="en-US" altLang="ja-JP" sz="2600" dirty="0">
                <a:ea typeface="ＭＳ 明朝" charset="-128"/>
                <a:cs typeface="ＭＳ 明朝" charset="-128"/>
              </a:rPr>
              <a:t>20</a:t>
            </a:r>
            <a:r>
              <a:rPr kumimoji="0" lang="ja-JP" altLang="en-US" sz="2600" dirty="0">
                <a:ea typeface="ＭＳ 明朝" charset="-128"/>
                <a:cs typeface="ＭＳ 明朝" charset="-128"/>
              </a:rPr>
              <a:t>／</a:t>
            </a:r>
            <a:r>
              <a:rPr kumimoji="0" lang="en-US" altLang="ja-JP" sz="2600" dirty="0">
                <a:ea typeface="ＭＳ 明朝" charset="-128"/>
                <a:cs typeface="ＭＳ 明朝" charset="-128"/>
              </a:rPr>
              <a:t>15</a:t>
            </a:r>
            <a:r>
              <a:rPr kumimoji="0" lang="ja-JP" altLang="en-US" sz="2600" dirty="0">
                <a:ea typeface="ＭＳ 明朝" charset="-128"/>
                <a:cs typeface="ＭＳ 明朝" charset="-128"/>
              </a:rPr>
              <a:t>）</a:t>
            </a:r>
            <a:r>
              <a:rPr kumimoji="0" lang="en-US" sz="2600" dirty="0" err="1">
                <a:ea typeface="ＭＳ 明朝" charset="-128"/>
                <a:cs typeface="ＭＳ 明朝" charset="-128"/>
              </a:rPr>
              <a:t>を差し上げます</a:t>
            </a:r>
            <a:endParaRPr kumimoji="0" lang="ja-JP" sz="2600" dirty="0">
              <a:ea typeface="ＭＳ 明朝" charset="-128"/>
              <a:cs typeface="ＭＳ 明朝" charset="-128"/>
            </a:endParaRPr>
          </a:p>
          <a:p>
            <a:r>
              <a:rPr kumimoji="0" lang="ja-JP" altLang="en-US" sz="2600" dirty="0">
                <a:solidFill>
                  <a:srgbClr val="000000"/>
                </a:solidFill>
                <a:ea typeface="ＭＳ 明朝" charset="-128"/>
                <a:cs typeface="ＭＳ 明朝" charset="-128"/>
              </a:rPr>
              <a:t>来週の講義時に提出して下さい。</a:t>
            </a:r>
          </a:p>
        </p:txBody>
      </p:sp>
    </p:spTree>
    <p:extLst>
      <p:ext uri="{BB962C8B-B14F-4D97-AF65-F5344CB8AC3E}">
        <p14:creationId xmlns:p14="http://schemas.microsoft.com/office/powerpoint/2010/main" val="378555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linds(horizontal)">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linds(horizontal)">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blinds(horizontal)">
                                      <p:cBhvr>
                                        <p:cTn id="17" dur="5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blinds(horizontal)">
                                      <p:cBhvr>
                                        <p:cTn id="22" dur="500"/>
                                        <p:tgtEl>
                                          <p:spTgt spid="25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blinds(horizontal)">
                                      <p:cBhvr>
                                        <p:cTn id="27" dur="500"/>
                                        <p:tgtEl>
                                          <p:spTgt spid="25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blinds(horizontal)">
                                      <p:cBhvr>
                                        <p:cTn id="32" dur="500"/>
                                        <p:tgtEl>
                                          <p:spTgt spid="25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603">
                                            <p:txEl>
                                              <p:pRg st="6" end="6"/>
                                            </p:txEl>
                                          </p:spTgt>
                                        </p:tgtEl>
                                        <p:attrNameLst>
                                          <p:attrName>style.visibility</p:attrName>
                                        </p:attrNameLst>
                                      </p:cBhvr>
                                      <p:to>
                                        <p:strVal val="visible"/>
                                      </p:to>
                                    </p:set>
                                    <p:animEffect transition="in" filter="blinds(horizontal)">
                                      <p:cBhvr>
                                        <p:cTn id="37" dur="5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ja-JP" sz="4000" dirty="0">
                <a:solidFill>
                  <a:schemeClr val="tx1"/>
                </a:solidFill>
                <a:latin typeface="ＭＳ 明朝" charset="-128"/>
                <a:ea typeface="ＭＳ 明朝" charset="-128"/>
                <a:cs typeface="ＭＳ 明朝" charset="-128"/>
              </a:rPr>
              <a:t>【</a:t>
            </a:r>
            <a:r>
              <a:rPr lang="ja-JP" altLang="en-US" sz="4000" dirty="0">
                <a:solidFill>
                  <a:schemeClr val="tx1"/>
                </a:solidFill>
                <a:latin typeface="ＭＳ 明朝" charset="-128"/>
                <a:ea typeface="ＭＳ 明朝" charset="-128"/>
                <a:cs typeface="ＭＳ 明朝" charset="-128"/>
              </a:rPr>
              <a:t>オリエンテーション</a:t>
            </a:r>
            <a:r>
              <a:rPr lang="en-US" altLang="ja-JP" sz="4000" dirty="0">
                <a:solidFill>
                  <a:schemeClr val="tx1"/>
                </a:solidFill>
                <a:latin typeface="ＭＳ 明朝" charset="-128"/>
                <a:ea typeface="ＭＳ 明朝" charset="-128"/>
                <a:cs typeface="ＭＳ 明朝" charset="-128"/>
              </a:rPr>
              <a:t>】</a:t>
            </a:r>
            <a:br>
              <a:rPr lang="en-US" altLang="ja-JP" sz="4000" dirty="0">
                <a:solidFill>
                  <a:schemeClr val="tx1"/>
                </a:solidFill>
                <a:latin typeface="ＭＳ 明朝" charset="-128"/>
                <a:ea typeface="ＭＳ 明朝" charset="-128"/>
                <a:cs typeface="ＭＳ 明朝" charset="-128"/>
              </a:rPr>
            </a:br>
            <a:r>
              <a:rPr kumimoji="0" lang="ja-JP" altLang="en-US" dirty="0">
                <a:solidFill>
                  <a:srgbClr val="000000"/>
                </a:solidFill>
                <a:ea typeface="ＭＳ 明朝" charset="-128"/>
                <a:cs typeface="ＭＳ 明朝" charset="-128"/>
              </a:rPr>
              <a:t>この講義は？</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p:txBody>
          <a:bodyPr/>
          <a:lstStyle/>
          <a:p>
            <a:pPr>
              <a:lnSpc>
                <a:spcPct val="90000"/>
              </a:lnSpc>
            </a:pPr>
            <a:r>
              <a:rPr kumimoji="0" lang="zh-TW" altLang="en-US" sz="2800" dirty="0">
                <a:latin typeface="ＭＳ 明朝" charset="-128"/>
                <a:ea typeface="ＭＳ 明朝" charset="-128"/>
                <a:cs typeface="ＭＳ 明朝" charset="-128"/>
              </a:rPr>
              <a:t>３年前期／選択／授業形態（講義）／２単位／時間数（</a:t>
            </a:r>
            <a:r>
              <a:rPr kumimoji="0" lang="en-US" altLang="zh-TW" sz="2800" dirty="0">
                <a:latin typeface="ＭＳ 明朝" charset="-128"/>
                <a:ea typeface="ＭＳ 明朝" charset="-128"/>
                <a:cs typeface="ＭＳ 明朝" charset="-128"/>
              </a:rPr>
              <a:t>30</a:t>
            </a:r>
            <a:r>
              <a:rPr kumimoji="0" lang="zh-TW" altLang="en-US" sz="2800" dirty="0">
                <a:latin typeface="ＭＳ 明朝" charset="-128"/>
                <a:ea typeface="ＭＳ 明朝" charset="-128"/>
                <a:cs typeface="ＭＳ 明朝" charset="-128"/>
              </a:rPr>
              <a:t>）</a:t>
            </a:r>
            <a:endParaRPr kumimoji="0" lang="en-US" altLang="zh-TW" sz="2800" dirty="0">
              <a:latin typeface="ＭＳ 明朝" charset="-128"/>
              <a:ea typeface="ＭＳ 明朝" charset="-128"/>
              <a:cs typeface="ＭＳ 明朝" charset="-128"/>
            </a:endParaRPr>
          </a:p>
          <a:p>
            <a:pPr>
              <a:lnSpc>
                <a:spcPct val="90000"/>
              </a:lnSpc>
            </a:pPr>
            <a:r>
              <a:rPr kumimoji="0" lang="en-US" altLang="ja-JP" sz="2800" dirty="0">
                <a:latin typeface="ＭＳ 明朝" charset="-128"/>
                <a:ea typeface="ＭＳ 明朝" charset="-128"/>
                <a:cs typeface="ＭＳ 明朝" charset="-128"/>
              </a:rPr>
              <a:t>3</a:t>
            </a:r>
            <a:r>
              <a:rPr kumimoji="0" lang="ja-JP" altLang="en-US" sz="2800" dirty="0">
                <a:latin typeface="ＭＳ 明朝" charset="-128"/>
                <a:ea typeface="ＭＳ 明朝" charset="-128"/>
                <a:cs typeface="ＭＳ 明朝" charset="-128"/>
              </a:rPr>
              <a:t>年次開講の</a:t>
            </a:r>
            <a:r>
              <a:rPr kumimoji="0" lang="zh-TW" altLang="en-US" sz="2800" dirty="0">
                <a:latin typeface="ＭＳ 明朝" charset="-128"/>
                <a:ea typeface="ＭＳ 明朝" charset="-128"/>
                <a:cs typeface="ＭＳ 明朝" charset="-128"/>
              </a:rPr>
              <a:t>基礎教育科目</a:t>
            </a:r>
            <a:r>
              <a:rPr kumimoji="0" lang="ja-JP" altLang="en-US" sz="2800" dirty="0">
                <a:latin typeface="ＭＳ 明朝" charset="-128"/>
                <a:ea typeface="ＭＳ 明朝" charset="-128"/>
                <a:cs typeface="ＭＳ 明朝" charset="-128"/>
              </a:rPr>
              <a:t>（ということは履修者０ではないか？）</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国試との関係　直接出ることは稀で、かっては社会学・心理学の一部　第</a:t>
            </a:r>
            <a:r>
              <a:rPr kumimoji="0" lang="en-US" altLang="ja-JP" sz="2800" dirty="0">
                <a:latin typeface="ＭＳ 明朝" charset="-128"/>
                <a:ea typeface="ＭＳ 明朝" charset="-128"/>
                <a:cs typeface="ＭＳ 明朝" charset="-128"/>
              </a:rPr>
              <a:t>26</a:t>
            </a:r>
            <a:r>
              <a:rPr kumimoji="0" lang="ja-JP" altLang="en-US" sz="2800" dirty="0">
                <a:latin typeface="ＭＳ 明朝" charset="-128"/>
                <a:ea typeface="ＭＳ 明朝" charset="-128"/>
                <a:cs typeface="ＭＳ 明朝" charset="-128"/>
              </a:rPr>
              <a:t>回・問題</a:t>
            </a:r>
            <a:r>
              <a:rPr kumimoji="0" lang="en-US" altLang="ja-JP" sz="2800" dirty="0">
                <a:latin typeface="ＭＳ 明朝" charset="-128"/>
                <a:ea typeface="ＭＳ 明朝" charset="-128"/>
                <a:cs typeface="ＭＳ 明朝" charset="-128"/>
              </a:rPr>
              <a:t>21</a:t>
            </a:r>
            <a:r>
              <a:rPr kumimoji="0" lang="ja-JP" altLang="en-US" sz="2800" dirty="0">
                <a:latin typeface="ＭＳ 明朝" charset="-128"/>
                <a:ea typeface="ＭＳ 明朝" charset="-128"/>
                <a:cs typeface="ＭＳ 明朝" charset="-128"/>
              </a:rPr>
              <a:t>　</a:t>
            </a:r>
          </a:p>
          <a:p>
            <a:pPr>
              <a:lnSpc>
                <a:spcPct val="90000"/>
              </a:lnSpc>
            </a:pPr>
            <a:r>
              <a:rPr kumimoji="0" lang="ja-JP" altLang="en-US" sz="2800" dirty="0">
                <a:latin typeface="ＭＳ 明朝" charset="-128"/>
                <a:ea typeface="ＭＳ 明朝" charset="-128"/>
                <a:cs typeface="ＭＳ 明朝" charset="-128"/>
              </a:rPr>
              <a:t>ただし</a:t>
            </a:r>
            <a:r>
              <a:rPr kumimoji="0" lang="zh-TW" altLang="en-US" sz="2800" dirty="0">
                <a:latin typeface="ＭＳ 明朝" charset="-128"/>
                <a:ea typeface="ＭＳ 明朝" charset="-128"/>
                <a:cs typeface="ＭＳ 明朝" charset="-128"/>
              </a:rPr>
              <a:t>第</a:t>
            </a:r>
            <a:r>
              <a:rPr kumimoji="0" lang="en-US" altLang="zh-TW" sz="2800" dirty="0">
                <a:latin typeface="ＭＳ 明朝" charset="-128"/>
                <a:ea typeface="ＭＳ 明朝" charset="-128"/>
                <a:cs typeface="ＭＳ 明朝" charset="-128"/>
              </a:rPr>
              <a:t>36</a:t>
            </a:r>
            <a:r>
              <a:rPr kumimoji="0" lang="zh-TW" altLang="en-US" sz="2800" dirty="0">
                <a:latin typeface="ＭＳ 明朝" charset="-128"/>
                <a:ea typeface="ＭＳ 明朝" charset="-128"/>
                <a:cs typeface="ＭＳ 明朝" charset="-128"/>
              </a:rPr>
              <a:t>回（令和</a:t>
            </a:r>
            <a:r>
              <a:rPr kumimoji="0" lang="en-US" altLang="zh-TW" sz="2800" dirty="0">
                <a:latin typeface="ＭＳ 明朝" charset="-128"/>
                <a:ea typeface="ＭＳ 明朝" charset="-128"/>
                <a:cs typeface="ＭＳ 明朝" charset="-128"/>
              </a:rPr>
              <a:t>5</a:t>
            </a:r>
            <a:r>
              <a:rPr kumimoji="0" lang="zh-TW" altLang="en-US" sz="2800" dirty="0">
                <a:latin typeface="ＭＳ 明朝" charset="-128"/>
                <a:ea typeface="ＭＳ 明朝" charset="-128"/>
                <a:cs typeface="ＭＳ 明朝" charset="-128"/>
              </a:rPr>
              <a:t>年度）社会福祉士国家試験　試験問題</a:t>
            </a:r>
            <a:r>
              <a:rPr kumimoji="0" lang="ja-JP" altLang="en-US" sz="2800" dirty="0">
                <a:latin typeface="ＭＳ 明朝" charset="-128"/>
                <a:ea typeface="ＭＳ 明朝" charset="-128"/>
                <a:cs typeface="ＭＳ 明朝" charset="-128"/>
              </a:rPr>
              <a:t>には登場。この手のことは、この授業でも触れるようにしたい。</a:t>
            </a:r>
            <a:endParaRPr kumimoji="0" lang="en-US" altLang="zh-TW" sz="2800" dirty="0">
              <a:latin typeface="ＭＳ 明朝" charset="-128"/>
              <a:ea typeface="ＭＳ 明朝" charset="-128"/>
              <a:cs typeface="ＭＳ 明朝" charset="-128"/>
            </a:endParaRPr>
          </a:p>
          <a:p>
            <a:pPr>
              <a:lnSpc>
                <a:spcPct val="90000"/>
              </a:lnSpc>
            </a:pPr>
            <a:endParaRPr kumimoji="0" lang="en-US" altLang="zh-TW"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160734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kumimoji="0" lang="ja-JP" altLang="en-US" dirty="0">
                <a:solidFill>
                  <a:srgbClr val="000000"/>
                </a:solidFill>
                <a:ea typeface="ＭＳ 明朝" charset="-128"/>
                <a:cs typeface="ＭＳ 明朝" charset="-128"/>
              </a:rPr>
              <a:t>家族をどうとらえるか？</a:t>
            </a:r>
          </a:p>
        </p:txBody>
      </p:sp>
      <p:sp>
        <p:nvSpPr>
          <p:cNvPr id="26627" name="Rectangle 3"/>
          <p:cNvSpPr>
            <a:spLocks noGrp="1" noChangeArrowheads="1"/>
          </p:cNvSpPr>
          <p:nvPr>
            <p:ph type="body" idx="1"/>
          </p:nvPr>
        </p:nvSpPr>
        <p:spPr>
          <a:xfrm>
            <a:off x="574675" y="1772816"/>
            <a:ext cx="8109718" cy="4124672"/>
          </a:xfrm>
        </p:spPr>
        <p:txBody>
          <a:bodyPr/>
          <a:lstStyle/>
          <a:p>
            <a:pPr>
              <a:lnSpc>
                <a:spcPct val="90000"/>
              </a:lnSpc>
            </a:pPr>
            <a:r>
              <a:rPr kumimoji="0" lang="ja-JP" altLang="en-US" dirty="0">
                <a:ea typeface="ＭＳ 明朝" charset="-128"/>
                <a:cs typeface="ＭＳ 明朝" charset="-128"/>
              </a:rPr>
              <a:t>家族のいない人っているのかな？</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自分も含めて、きょうだい数は？　</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結婚している人は？</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子供のいる人は？</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孫のいる人は？</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姪や甥がいる人は？</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ペットのいる人は？</a:t>
            </a:r>
            <a:endParaRPr kumimoji="0" lang="en-US" altLang="ja-JP" dirty="0">
              <a:ea typeface="ＭＳ 明朝" charset="-128"/>
              <a:cs typeface="ＭＳ 明朝" charset="-128"/>
            </a:endParaRPr>
          </a:p>
          <a:p>
            <a:pPr>
              <a:lnSpc>
                <a:spcPct val="90000"/>
              </a:lnSpc>
            </a:pPr>
            <a:r>
              <a:rPr kumimoji="0" lang="ja-JP" altLang="en-US" dirty="0">
                <a:ea typeface="ＭＳ 明朝" charset="-128"/>
                <a:cs typeface="ＭＳ 明朝" charset="-128"/>
              </a:rPr>
              <a:t>家族は空気みたい？</a:t>
            </a:r>
            <a:endParaRPr kumimoji="0"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7" dur="500"/>
                                        <p:tgtEl>
                                          <p:spTgt spid="26627">
                                            <p:txEl>
                                              <p:pRg st="0" end="0"/>
                                            </p:txEl>
                                          </p:spTgt>
                                        </p:tgtEl>
                                      </p:cBhvr>
                                    </p:animEffect>
                                  </p:childTnLst>
                                  <p:subTnLst>
                                    <p:set>
                                      <p:cBhvr override="childStyle">
                                        <p:cTn dur="1" fill="hold" display="0" masterRel="nextClick" afterEffect="1"/>
                                        <p:tgtEl>
                                          <p:spTgt spid="26627">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blinds(horizontal)">
                                      <p:cBhvr>
                                        <p:cTn id="12" dur="500"/>
                                        <p:tgtEl>
                                          <p:spTgt spid="26627">
                                            <p:txEl>
                                              <p:pRg st="1" end="1"/>
                                            </p:txEl>
                                          </p:spTgt>
                                        </p:tgtEl>
                                      </p:cBhvr>
                                    </p:animEffect>
                                  </p:childTnLst>
                                  <p:subTnLst>
                                    <p:set>
                                      <p:cBhvr override="childStyle">
                                        <p:cTn dur="1" fill="hold" display="0" masterRel="nextClick" afterEffect="1"/>
                                        <p:tgtEl>
                                          <p:spTgt spid="26627">
                                            <p:txEl>
                                              <p:pRg st="1" end="1"/>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blinds(horizontal)">
                                      <p:cBhvr>
                                        <p:cTn id="17" dur="500"/>
                                        <p:tgtEl>
                                          <p:spTgt spid="26627">
                                            <p:txEl>
                                              <p:pRg st="2" end="2"/>
                                            </p:txEl>
                                          </p:spTgt>
                                        </p:tgtEl>
                                      </p:cBhvr>
                                    </p:animEffect>
                                  </p:childTnLst>
                                  <p:subTnLst>
                                    <p:set>
                                      <p:cBhvr override="childStyle">
                                        <p:cTn dur="1" fill="hold" display="0" masterRel="nextClick" afterEffect="1"/>
                                        <p:tgtEl>
                                          <p:spTgt spid="26627">
                                            <p:txEl>
                                              <p:pRg st="2" end="2"/>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blinds(horizontal)">
                                      <p:cBhvr>
                                        <p:cTn id="22" dur="500"/>
                                        <p:tgtEl>
                                          <p:spTgt spid="26627">
                                            <p:txEl>
                                              <p:pRg st="3" end="3"/>
                                            </p:txEl>
                                          </p:spTgt>
                                        </p:tgtEl>
                                      </p:cBhvr>
                                    </p:animEffect>
                                  </p:childTnLst>
                                  <p:subTnLst>
                                    <p:set>
                                      <p:cBhvr override="childStyle">
                                        <p:cTn dur="1" fill="hold" display="0" masterRel="nextClick" afterEffect="1"/>
                                        <p:tgtEl>
                                          <p:spTgt spid="26627">
                                            <p:txEl>
                                              <p:pRg st="3" end="3"/>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blinds(horizontal)">
                                      <p:cBhvr>
                                        <p:cTn id="27" dur="500"/>
                                        <p:tgtEl>
                                          <p:spTgt spid="26627">
                                            <p:txEl>
                                              <p:pRg st="4" end="4"/>
                                            </p:txEl>
                                          </p:spTgt>
                                        </p:tgtEl>
                                      </p:cBhvr>
                                    </p:animEffect>
                                  </p:childTnLst>
                                  <p:subTnLst>
                                    <p:set>
                                      <p:cBhvr override="childStyle">
                                        <p:cTn dur="1" fill="hold" display="0" masterRel="nextClick" afterEffect="1"/>
                                        <p:tgtEl>
                                          <p:spTgt spid="26627">
                                            <p:txEl>
                                              <p:pRg st="4" end="4"/>
                                            </p:txEl>
                                          </p:spTgt>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blinds(horizontal)">
                                      <p:cBhvr>
                                        <p:cTn id="32" dur="500"/>
                                        <p:tgtEl>
                                          <p:spTgt spid="26627">
                                            <p:txEl>
                                              <p:pRg st="5" end="5"/>
                                            </p:txEl>
                                          </p:spTgt>
                                        </p:tgtEl>
                                      </p:cBhvr>
                                    </p:animEffect>
                                  </p:childTnLst>
                                  <p:subTnLst>
                                    <p:set>
                                      <p:cBhvr override="childStyle">
                                        <p:cTn dur="1" fill="hold" display="0" masterRel="nextClick" afterEffect="1"/>
                                        <p:tgtEl>
                                          <p:spTgt spid="26627">
                                            <p:txEl>
                                              <p:pRg st="5" end="5"/>
                                            </p:txEl>
                                          </p:spTgt>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blinds(horizontal)">
                                      <p:cBhvr>
                                        <p:cTn id="37" dur="500"/>
                                        <p:tgtEl>
                                          <p:spTgt spid="26627">
                                            <p:txEl>
                                              <p:pRg st="6" end="6"/>
                                            </p:txEl>
                                          </p:spTgt>
                                        </p:tgtEl>
                                      </p:cBhvr>
                                    </p:animEffect>
                                  </p:childTnLst>
                                  <p:subTnLst>
                                    <p:set>
                                      <p:cBhvr override="childStyle">
                                        <p:cTn dur="1" fill="hold" display="0" masterRel="nextClick" afterEffect="1"/>
                                        <p:tgtEl>
                                          <p:spTgt spid="26627">
                                            <p:txEl>
                                              <p:pRg st="6" end="6"/>
                                            </p:txEl>
                                          </p:spTgt>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6627">
                                            <p:txEl>
                                              <p:pRg st="7" end="7"/>
                                            </p:txEl>
                                          </p:spTgt>
                                        </p:tgtEl>
                                        <p:attrNameLst>
                                          <p:attrName>style.visibility</p:attrName>
                                        </p:attrNameLst>
                                      </p:cBhvr>
                                      <p:to>
                                        <p:strVal val="visible"/>
                                      </p:to>
                                    </p:set>
                                    <p:animEffect transition="in" filter="blinds(horizontal)">
                                      <p:cBhvr>
                                        <p:cTn id="42" dur="500"/>
                                        <p:tgtEl>
                                          <p:spTgt spid="26627">
                                            <p:txEl>
                                              <p:pRg st="7" end="7"/>
                                            </p:txEl>
                                          </p:spTgt>
                                        </p:tgtEl>
                                      </p:cBhvr>
                                    </p:animEffect>
                                  </p:childTnLst>
                                  <p:subTnLst>
                                    <p:set>
                                      <p:cBhvr override="childStyle">
                                        <p:cTn dur="1" fill="hold" display="0" masterRel="nextClick" afterEffect="1"/>
                                        <p:tgtEl>
                                          <p:spTgt spid="26627">
                                            <p:txEl>
                                              <p:pRg st="7" end="7"/>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552" y="536575"/>
            <a:ext cx="8208912" cy="948209"/>
          </a:xfrm>
        </p:spPr>
        <p:txBody>
          <a:bodyPr/>
          <a:lstStyle/>
          <a:p>
            <a:br>
              <a:rPr kumimoji="0" lang="en-US" altLang="zh-TW" sz="3600" dirty="0">
                <a:latin typeface="+mn-lt"/>
                <a:ea typeface="ＭＳ 明朝" charset="-128"/>
                <a:cs typeface="ＭＳ 明朝" charset="-128"/>
              </a:rPr>
            </a:br>
            <a:br>
              <a:rPr kumimoji="0" lang="en-US" altLang="zh-TW" sz="3600" dirty="0">
                <a:latin typeface="+mn-lt"/>
                <a:ea typeface="ＭＳ 明朝" charset="-128"/>
                <a:cs typeface="ＭＳ 明朝" charset="-128"/>
              </a:rPr>
            </a:br>
            <a:r>
              <a:rPr kumimoji="0" lang="zh-TW" altLang="en-US" sz="3200" dirty="0">
                <a:latin typeface="+mn-lt"/>
                <a:ea typeface="ＭＳ 明朝" charset="-128"/>
                <a:cs typeface="ＭＳ 明朝" charset="-128"/>
              </a:rPr>
              <a:t>第</a:t>
            </a:r>
            <a:r>
              <a:rPr kumimoji="0" lang="en-US" altLang="zh-TW" sz="3200" dirty="0">
                <a:latin typeface="+mn-lt"/>
                <a:ea typeface="ＭＳ 明朝" charset="-128"/>
                <a:cs typeface="ＭＳ 明朝" charset="-128"/>
              </a:rPr>
              <a:t>36</a:t>
            </a:r>
            <a:r>
              <a:rPr kumimoji="0" lang="zh-TW" altLang="en-US" sz="3200" dirty="0">
                <a:latin typeface="+mn-lt"/>
                <a:ea typeface="ＭＳ 明朝" charset="-128"/>
                <a:cs typeface="ＭＳ 明朝" charset="-128"/>
              </a:rPr>
              <a:t>回（令和</a:t>
            </a:r>
            <a:r>
              <a:rPr kumimoji="0" lang="en-US" altLang="zh-TW" sz="3200" dirty="0">
                <a:latin typeface="+mn-lt"/>
                <a:ea typeface="ＭＳ 明朝" charset="-128"/>
                <a:cs typeface="ＭＳ 明朝" charset="-128"/>
              </a:rPr>
              <a:t>5</a:t>
            </a:r>
            <a:r>
              <a:rPr kumimoji="0" lang="zh-TW" altLang="en-US" sz="3200" dirty="0">
                <a:latin typeface="+mn-lt"/>
                <a:ea typeface="ＭＳ 明朝" charset="-128"/>
                <a:cs typeface="ＭＳ 明朝" charset="-128"/>
              </a:rPr>
              <a:t>年度）社会福祉士国家試験</a:t>
            </a:r>
            <a:r>
              <a:rPr kumimoji="0" lang="ja-JP" altLang="en-US" sz="3200" dirty="0">
                <a:latin typeface="+mn-lt"/>
                <a:ea typeface="ＭＳ 明朝" charset="-128"/>
                <a:cs typeface="ＭＳ 明朝" charset="-128"/>
              </a:rPr>
              <a:t>　</a:t>
            </a:r>
            <a:r>
              <a:rPr lang="ja-JP" altLang="en-US" sz="2400" dirty="0">
                <a:latin typeface="+mn-lt"/>
              </a:rPr>
              <a:t>社会理論と社会システム　問題 </a:t>
            </a:r>
            <a:r>
              <a:rPr lang="en-US" altLang="ja-JP" sz="2400" dirty="0">
                <a:latin typeface="+mn-lt"/>
              </a:rPr>
              <a:t>18 </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a:xfrm>
            <a:off x="251520" y="1628800"/>
            <a:ext cx="8280920" cy="4539208"/>
          </a:xfrm>
        </p:spPr>
        <p:txBody>
          <a:bodyPr/>
          <a:lstStyle/>
          <a:p>
            <a:pPr marL="0" indent="0">
              <a:buNone/>
            </a:pPr>
            <a:r>
              <a:rPr lang="ja-JP" altLang="en-US" sz="1800" dirty="0"/>
              <a:t>「</a:t>
            </a:r>
            <a:r>
              <a:rPr lang="en-US" sz="1800" dirty="0"/>
              <a:t> </a:t>
            </a:r>
            <a:r>
              <a:rPr lang="en-US" sz="1800" dirty="0">
                <a:hlinkClick r:id="rId3"/>
              </a:rPr>
              <a:t>16 </a:t>
            </a:r>
            <a:r>
              <a:rPr lang="ja-JP" altLang="en-US" sz="1800" dirty="0">
                <a:hlinkClick r:id="rId3"/>
              </a:rPr>
              <a:t>回出生動向基本調査結果の概要（</a:t>
            </a:r>
            <a:r>
              <a:rPr lang="en-US" sz="1800" dirty="0">
                <a:hlinkClick r:id="rId3"/>
              </a:rPr>
              <a:t>2022 </a:t>
            </a:r>
            <a:r>
              <a:rPr lang="ja-JP" altLang="en-US" sz="1800" dirty="0">
                <a:hlinkClick r:id="rId3"/>
              </a:rPr>
              <a:t>年（令和</a:t>
            </a:r>
            <a:r>
              <a:rPr lang="en-US" sz="1800" dirty="0">
                <a:hlinkClick r:id="rId3"/>
              </a:rPr>
              <a:t> 4 </a:t>
            </a:r>
            <a:r>
              <a:rPr lang="ja-JP" altLang="en-US" sz="1800" dirty="0">
                <a:hlinkClick r:id="rId3"/>
              </a:rPr>
              <a:t>年）</a:t>
            </a:r>
            <a:r>
              <a:rPr lang="ja-JP" altLang="en-US" sz="1800" dirty="0"/>
              <a:t>（国立社会保障・人口問題研究所）に関する次の記述のうち，最も適切なものを</a:t>
            </a:r>
            <a:r>
              <a:rPr lang="en-US" sz="1800" dirty="0"/>
              <a:t> 1 </a:t>
            </a:r>
            <a:r>
              <a:rPr lang="ja-JP" altLang="en-US" sz="1800" dirty="0"/>
              <a:t>つ選びなさい。</a:t>
            </a:r>
            <a:endParaRPr lang="en-US" sz="1800" dirty="0"/>
          </a:p>
          <a:p>
            <a:pPr marL="0" indent="0">
              <a:buNone/>
            </a:pPr>
            <a:r>
              <a:rPr lang="en-US" sz="1800" dirty="0"/>
              <a:t>1</a:t>
            </a:r>
            <a:r>
              <a:rPr lang="ja-JP" altLang="en-US" sz="1800" dirty="0"/>
              <a:t>　「いずれ結婚するつもり」と回答した未婚者の割合が，これまでの出生動向基本調査の中で最も高かった。</a:t>
            </a:r>
            <a:r>
              <a:rPr lang="ja-JP" altLang="en-US" sz="1800" dirty="0">
                <a:solidFill>
                  <a:srgbClr val="FF0000"/>
                </a:solidFill>
              </a:rPr>
              <a:t>⇒未婚者が増えているので、ありえない。</a:t>
            </a:r>
            <a:endParaRPr lang="en-US" sz="1800" dirty="0">
              <a:solidFill>
                <a:srgbClr val="FF0000"/>
              </a:solidFill>
            </a:endParaRPr>
          </a:p>
          <a:p>
            <a:pPr marL="0" indent="0">
              <a:buNone/>
            </a:pPr>
            <a:r>
              <a:rPr lang="en-US" sz="1800" dirty="0"/>
              <a:t>2</a:t>
            </a:r>
            <a:r>
              <a:rPr lang="ja-JP" altLang="en-US" sz="1800" dirty="0"/>
              <a:t>　第</a:t>
            </a:r>
            <a:r>
              <a:rPr lang="en-US" sz="1800" dirty="0"/>
              <a:t> 1 </a:t>
            </a:r>
            <a:r>
              <a:rPr lang="ja-JP" altLang="en-US" sz="1800" dirty="0"/>
              <a:t>子の妊娠が分かった時に就業していた妻が，子どもが</a:t>
            </a:r>
            <a:r>
              <a:rPr lang="en-US" sz="1800" dirty="0"/>
              <a:t> 1 </a:t>
            </a:r>
            <a:r>
              <a:rPr lang="ja-JP" altLang="en-US" sz="1800" dirty="0"/>
              <a:t>歳になった時も就業していたことを示す「就業継続率」は，</a:t>
            </a:r>
            <a:r>
              <a:rPr lang="en-US" sz="1800" dirty="0"/>
              <a:t>2015 </a:t>
            </a:r>
            <a:r>
              <a:rPr lang="ja-JP" altLang="en-US" sz="1800" dirty="0"/>
              <a:t>年（平成</a:t>
            </a:r>
            <a:r>
              <a:rPr lang="en-US" sz="1800" dirty="0"/>
              <a:t> 27 </a:t>
            </a:r>
            <a:r>
              <a:rPr lang="ja-JP" altLang="en-US" sz="1800" dirty="0"/>
              <a:t>年）の調査の時よりも低下した。</a:t>
            </a:r>
            <a:r>
              <a:rPr lang="ja-JP" altLang="en-US" sz="1800" dirty="0">
                <a:solidFill>
                  <a:srgbClr val="FF0000"/>
                </a:solidFill>
              </a:rPr>
              <a:t>⇒育児休業制度の普及から見てありえない。</a:t>
            </a:r>
            <a:endParaRPr lang="en-US" sz="1800" dirty="0"/>
          </a:p>
          <a:p>
            <a:pPr marL="0" indent="0">
              <a:buNone/>
            </a:pPr>
            <a:r>
              <a:rPr lang="en-US" sz="1800" dirty="0"/>
              <a:t>3</a:t>
            </a:r>
            <a:r>
              <a:rPr lang="ja-JP" altLang="en-US" sz="1800" dirty="0"/>
              <a:t>　「結婚したら子どもを持つべき」との考えに賛成する未婚者の割合は，</a:t>
            </a:r>
            <a:r>
              <a:rPr lang="en-US" sz="1800" dirty="0"/>
              <a:t>2015 </a:t>
            </a:r>
            <a:r>
              <a:rPr lang="ja-JP" altLang="en-US" sz="1800" dirty="0"/>
              <a:t>年（平成</a:t>
            </a:r>
            <a:r>
              <a:rPr lang="en-US" sz="1800" dirty="0"/>
              <a:t> 27 </a:t>
            </a:r>
            <a:r>
              <a:rPr lang="ja-JP" altLang="en-US" sz="1800" dirty="0"/>
              <a:t>年）の調査の時よりも上昇した。</a:t>
            </a:r>
            <a:r>
              <a:rPr lang="ja-JP" altLang="en-US" sz="1800" dirty="0">
                <a:solidFill>
                  <a:srgbClr val="FF0000"/>
                </a:solidFill>
              </a:rPr>
              <a:t>⇒最近の趨勢からして、ありえない。</a:t>
            </a:r>
            <a:endParaRPr lang="en-US" sz="1800" dirty="0"/>
          </a:p>
          <a:p>
            <a:pPr marL="0" indent="0">
              <a:buNone/>
            </a:pPr>
            <a:r>
              <a:rPr lang="en-US" sz="1800" dirty="0"/>
              <a:t>4</a:t>
            </a:r>
            <a:r>
              <a:rPr lang="ja-JP" altLang="en-US" sz="1800" dirty="0"/>
              <a:t>　未婚男性がパートナーとなる女性に望む生き方として，結婚し，子どもをもつが，仕事も続ける「両立コース」が最も多く選択された。 </a:t>
            </a:r>
            <a:r>
              <a:rPr lang="ja-JP" altLang="en-US" sz="1800" dirty="0">
                <a:solidFill>
                  <a:srgbClr val="FF0000"/>
                </a:solidFill>
              </a:rPr>
              <a:t>⇒最近の趨勢からして。あり。</a:t>
            </a:r>
            <a:endParaRPr lang="en-US" sz="1800" dirty="0"/>
          </a:p>
          <a:p>
            <a:pPr marL="0" indent="0">
              <a:buNone/>
            </a:pPr>
            <a:r>
              <a:rPr lang="en-US" sz="1800" dirty="0"/>
              <a:t>5</a:t>
            </a:r>
            <a:r>
              <a:rPr lang="ja-JP" altLang="en-US" sz="1800" dirty="0"/>
              <a:t>　子どもを追加する予定がほぼない結婚持続期間</a:t>
            </a:r>
            <a:r>
              <a:rPr lang="en-US" sz="1800" dirty="0"/>
              <a:t> 15</a:t>
            </a:r>
            <a:r>
              <a:rPr lang="ja-JP" altLang="en-US" sz="1800" dirty="0"/>
              <a:t>～</a:t>
            </a:r>
            <a:r>
              <a:rPr lang="en-US" sz="1800" dirty="0"/>
              <a:t>19 </a:t>
            </a:r>
            <a:r>
              <a:rPr lang="ja-JP" altLang="en-US" sz="1800" dirty="0"/>
              <a:t>年の夫婦の平均出生子ども数（完結出生子ども数）は，</a:t>
            </a:r>
            <a:r>
              <a:rPr lang="en-US" sz="1800" dirty="0"/>
              <a:t>2015 </a:t>
            </a:r>
            <a:r>
              <a:rPr lang="ja-JP" altLang="en-US" sz="1800" dirty="0"/>
              <a:t>年（平成</a:t>
            </a:r>
            <a:r>
              <a:rPr lang="en-US" sz="1800" dirty="0"/>
              <a:t> 27 </a:t>
            </a:r>
            <a:r>
              <a:rPr lang="ja-JP" altLang="en-US" sz="1800" dirty="0"/>
              <a:t>年）の調査の時よりも上昇した。</a:t>
            </a:r>
            <a:endParaRPr kumimoji="0" lang="en-US" altLang="zh-TW" sz="1600" dirty="0">
              <a:latin typeface="ＭＳ 明朝" charset="-128"/>
              <a:ea typeface="ＭＳ 明朝" charset="-128"/>
              <a:cs typeface="ＭＳ 明朝" charset="-128"/>
            </a:endParaRPr>
          </a:p>
          <a:p>
            <a:pPr marL="0" indent="0">
              <a:lnSpc>
                <a:spcPct val="90000"/>
              </a:lnSpc>
              <a:buNone/>
            </a:pPr>
            <a:r>
              <a:rPr lang="ja-JP" altLang="en-US" sz="2400" dirty="0">
                <a:solidFill>
                  <a:srgbClr val="FF0000"/>
                </a:solidFill>
              </a:rPr>
              <a:t>⇒</a:t>
            </a:r>
            <a:r>
              <a:rPr lang="ja-JP" altLang="en-US" sz="2000" dirty="0">
                <a:solidFill>
                  <a:srgbClr val="FF0000"/>
                </a:solidFill>
              </a:rPr>
              <a:t>最近の趨勢からして、ありえない</a:t>
            </a:r>
            <a:r>
              <a:rPr lang="ja-JP" altLang="en-US" sz="2400" dirty="0">
                <a:solidFill>
                  <a:srgbClr val="FF0000"/>
                </a:solidFill>
              </a:rPr>
              <a:t>。</a:t>
            </a:r>
            <a:endParaRPr lang="en-US" sz="2400" dirty="0"/>
          </a:p>
          <a:p>
            <a:pPr marL="0" indent="0">
              <a:lnSpc>
                <a:spcPct val="90000"/>
              </a:lnSpc>
              <a:buNone/>
            </a:pPr>
            <a:endParaRPr kumimoji="0" lang="en-US" altLang="zh-TW"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1720330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kumimoji="0" lang="ja-JP" altLang="en-US" dirty="0">
                <a:solidFill>
                  <a:srgbClr val="000000"/>
                </a:solidFill>
                <a:ea typeface="ＭＳ 明朝" charset="-128"/>
                <a:cs typeface="ＭＳ 明朝" charset="-128"/>
              </a:rPr>
              <a:t>この講義のテーマ</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p:txBody>
          <a:bodyPr/>
          <a:lstStyle/>
          <a:p>
            <a:pPr>
              <a:lnSpc>
                <a:spcPct val="90000"/>
              </a:lnSpc>
            </a:pPr>
            <a:r>
              <a:rPr kumimoji="0" lang="ja-JP" altLang="en-US" sz="2800" dirty="0">
                <a:latin typeface="ＭＳ 明朝" charset="-128"/>
                <a:ea typeface="ＭＳ 明朝" charset="-128"/>
                <a:cs typeface="ＭＳ 明朝" charset="-128"/>
              </a:rPr>
              <a:t>家族は長い間、人々にとって最も身近で基礎的な集団として、私たちの生き方を強く規制してきたが、いま大きく揺れ動きその存在自体が問われるようになってきている。</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この講義では、変動しつつある家族の現状を理解するとともに、そのような変化をもたらしている要因について理解し、これからの家族のありについて展望し、考えていく。</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自分にとって身近な存在である家族について関心を持ってもらうことが大事</a:t>
            </a:r>
            <a:endParaRPr kumimoji="0" lang="en-US" altLang="ja-JP"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411582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kumimoji="0" lang="ja-JP" altLang="en-US" dirty="0">
                <a:solidFill>
                  <a:srgbClr val="000000"/>
                </a:solidFill>
                <a:ea typeface="ＭＳ 明朝" charset="-128"/>
                <a:cs typeface="ＭＳ 明朝" charset="-128"/>
              </a:rPr>
              <a:t>介護福祉士・社会福祉士が家族について学ぶことの意義（私の考え）</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a:xfrm>
            <a:off x="467544" y="1700808"/>
            <a:ext cx="8001000" cy="4536504"/>
          </a:xfrm>
        </p:spPr>
        <p:txBody>
          <a:bodyPr/>
          <a:lstStyle/>
          <a:p>
            <a:pPr>
              <a:lnSpc>
                <a:spcPct val="90000"/>
              </a:lnSpc>
            </a:pPr>
            <a:r>
              <a:rPr kumimoji="0" lang="ja-JP" altLang="en-US" sz="2400" dirty="0">
                <a:latin typeface="ＭＳ 明朝" charset="-128"/>
                <a:ea typeface="ＭＳ 明朝" charset="-128"/>
                <a:cs typeface="ＭＳ 明朝" charset="-128"/>
              </a:rPr>
              <a:t>現在の日本から家族による扶養やケアが全くなくなってしまえば日本の社会は機能しない。</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保育園・病院・介護施設などの社会保障や社会福祉サービスは、全体の一部（恐らく</a:t>
            </a:r>
            <a:r>
              <a:rPr kumimoji="0" lang="en-US" altLang="ja-JP" sz="2400" dirty="0">
                <a:latin typeface="ＭＳ 明朝" charset="-128"/>
                <a:ea typeface="ＭＳ 明朝" charset="-128"/>
                <a:cs typeface="ＭＳ 明朝" charset="-128"/>
              </a:rPr>
              <a:t>10</a:t>
            </a:r>
            <a:r>
              <a:rPr kumimoji="0" lang="ja-JP" altLang="en-US" sz="2400" dirty="0">
                <a:latin typeface="ＭＳ 明朝" charset="-128"/>
                <a:ea typeface="ＭＳ 明朝" charset="-128"/>
                <a:cs typeface="ＭＳ 明朝" charset="-128"/>
              </a:rPr>
              <a:t>％以下）をカバーしているだけである。</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介護福祉士・社会福祉士の役割は、家族による扶養やケアを社会的に補完・支援することにある。</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その仕事は家族に対す適切な理解や思いやり、家族との緊密なコミュニケーション、家族との役割分担、家族の協力なしには難しい。</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この講義を通じて、自分自身の家族も含め、家族というものに対する理解や関心を持ってもらいたい。</a:t>
            </a: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35597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3970318"/>
          </a:xfrm>
          <a:prstGeom prst="rect">
            <a:avLst/>
          </a:prstGeom>
          <a:noFill/>
        </p:spPr>
        <p:txBody>
          <a:bodyPr wrap="square" rtlCol="0">
            <a:spAutoFit/>
          </a:bodyPr>
          <a:lstStyle/>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第１回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月９日（火）【オリエンテーション】家族をどうとらえるか、講義概要や進め方等の説明、家族のイメージ、家族の定義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【事前学習】ネットで調べながら、家族とは何か？自分なりの定義を考えてみよう。【事後学習】教科書を参照しながら家族の定義について、まとめてみよう。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日（火）【家族分析の手がかり】家族にかかわる用語、家族の類型【事前学習】ネット検索を使い、父系制</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母系制、複合家族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直系家族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核家族、定位家族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生殖家族など、家族の類型・分類 について調べてみよう。</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講義を元に</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家族の類型・分類について、まとめてみよう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火）【家族の歴史的変化】「近代家族」とは、「主婦」の誕生【事前学習】近代家族と主婦という２つのキーワードを使いネットで調べてみよう。【事後学習】女性は自分が「主婦」になるか・男性はもし結婚するとすれば、パートナーに「主婦」になることを期待するかどうか？考えてみよう。</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Tree>
    <p:extLst>
      <p:ext uri="{BB962C8B-B14F-4D97-AF65-F5344CB8AC3E}">
        <p14:creationId xmlns:p14="http://schemas.microsoft.com/office/powerpoint/2010/main" val="2298278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5078313"/>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家族の変動</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家族形態の変化、家族機能の変化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自分を中心に自分の家族の形態と家族機能について、まとめてみよう。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未来の家族形態と家族機能は？自分の予想をまとめてみよう。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第５回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家族の内部構造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役割構造、勢力構造、感情構造</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「家族関係論」と「役割構造」、「勢力構造」、「感情構造」というキーワードで何か興味を引くものがあれば調べてみること。</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自分の家族の役割・勢力・感情構造についてまとめてみよう。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第６回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家族の形成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結婚の意味と機能</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自分自身の結婚についてそそのメリットとデメリットをまとめてみよう。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自分の結婚観と一致する点と相違する点についてまとめてみよう。</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第７回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家族機能と社会的支援</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子どもの養育と社会化、老親の扶養</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子の養育・老親の扶養を支援する社会福祉サービスについて整理してみよう。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家族機能の補完としての社会的支援の限界について検討してみよう。</a:t>
            </a:r>
          </a:p>
          <a:p>
            <a:pPr algn="just"/>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60818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4524315"/>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第８回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家族関係</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夫婦関係、親子関係、高齢期の家族関係</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】TV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ドラマや映画などで家族関係を扱ったものを探して視聴してみよう。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自分自身の現在また将来について理想の家族関係を描いてみよう。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第９回６月４日（火）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家族の危機とライフコース</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家族の危機</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TV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ドラマや映画などで家族の危機を扱ったものを探して視聴してみよう。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分にとっての家族の危機を想定し、対応方を検討してみよう。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回６月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ドメスティック・バイオレンス</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の現状と対策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ネットで</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の該当事例を調べてみよう。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が疑われる場合の対処法について確認してみよう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６月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18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虐待と家族</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児童虐待の現状と対策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児童虐待の該当事例を調べてみよう。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児童虐待が疑われる場合の対処法について確認してみよう）</a:t>
            </a:r>
          </a:p>
          <a:p>
            <a:pPr algn="just"/>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94054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251520" y="1772816"/>
            <a:ext cx="8496944" cy="3970318"/>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６月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雇用流動化のもとでの家族形成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非正規雇用の増加と未婚割合の上昇について調べてみよう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社会変動と家族②</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育児期の家族生活と職業生活</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「男女共同参画社会」「ワーク・ライフ・バランス」について調べてみよう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9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社会変動と家族③</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雇用の流動化と中高年期の家族</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「ロスジェネ世代」の家族形成について調べてみよう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16</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これからの家族</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個人化と社会的包摂　</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「家族の未来」について、自分の考えをまとめてみよう。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自分自身のライフプランを作ってみよう</a:t>
            </a: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17668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just"/>
            <a:r>
              <a:rPr kumimoji="0" lang="ja-JP">
                <a:solidFill>
                  <a:schemeClr val="tx1"/>
                </a:solidFill>
                <a:latin typeface="ＭＳ 明朝" charset="-128"/>
              </a:rPr>
              <a:t>■</a:t>
            </a:r>
            <a:r>
              <a:rPr kumimoji="0" lang="en-US" altLang="ja-JP">
                <a:solidFill>
                  <a:schemeClr val="tx1"/>
                </a:solidFill>
                <a:latin typeface="ＭＳ 明朝" charset="-128"/>
              </a:rPr>
              <a:t>	</a:t>
            </a:r>
            <a:r>
              <a:rPr kumimoji="0" lang="ja-JP" altLang="en-US">
                <a:solidFill>
                  <a:schemeClr val="tx1"/>
                </a:solidFill>
                <a:latin typeface="ＭＳ 明朝" charset="-128"/>
                <a:ea typeface="ＭＳ 明朝" charset="-128"/>
                <a:cs typeface="ＭＳ 明朝" charset="-128"/>
              </a:rPr>
              <a:t>成績評価方法・その他</a:t>
            </a:r>
            <a:endParaRPr kumimoji="0" lang="ja-JP">
              <a:solidFill>
                <a:schemeClr val="tx1"/>
              </a:solidFill>
              <a:latin typeface="ＭＳ 明朝" charset="-128"/>
            </a:endParaRPr>
          </a:p>
        </p:txBody>
      </p:sp>
      <p:sp>
        <p:nvSpPr>
          <p:cNvPr id="40963" name="Rectangle 3"/>
          <p:cNvSpPr>
            <a:spLocks noGrp="1" noChangeArrowheads="1"/>
          </p:cNvSpPr>
          <p:nvPr>
            <p:ph type="body" idx="1"/>
          </p:nvPr>
        </p:nvSpPr>
        <p:spPr>
          <a:xfrm>
            <a:off x="408905" y="1700808"/>
            <a:ext cx="8326190" cy="3744416"/>
          </a:xfrm>
        </p:spPr>
        <p:txBody>
          <a:bodyPr/>
          <a:lstStyle/>
          <a:p>
            <a:pPr algn="just">
              <a:lnSpc>
                <a:spcPct val="90000"/>
              </a:lnSpc>
            </a:pPr>
            <a:r>
              <a:rPr kumimoji="0" lang="ja-JP" altLang="en-US" sz="2400" dirty="0">
                <a:latin typeface="ＭＳ 明朝" charset="-128"/>
                <a:ea typeface="ＭＳ 明朝" charset="-128"/>
                <a:cs typeface="ＭＳ 明朝" charset="-128"/>
              </a:rPr>
              <a:t>この講義は、アクティブ・ラーニング方式です。</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１回から</a:t>
            </a:r>
            <a:r>
              <a:rPr kumimoji="0" lang="en-US" altLang="ja-JP" sz="2400" dirty="0">
                <a:latin typeface="ＭＳ 明朝" charset="-128"/>
                <a:ea typeface="ＭＳ 明朝" charset="-128"/>
                <a:cs typeface="ＭＳ 明朝" charset="-128"/>
              </a:rPr>
              <a:t>15</a:t>
            </a:r>
            <a:r>
              <a:rPr kumimoji="0" lang="ja-JP" altLang="en-US" sz="2400" dirty="0">
                <a:latin typeface="ＭＳ 明朝" charset="-128"/>
                <a:ea typeface="ＭＳ 明朝" charset="-128"/>
                <a:cs typeface="ＭＳ 明朝" charset="-128"/>
              </a:rPr>
              <a:t>回まで、反転学習方式</a:t>
            </a:r>
          </a:p>
          <a:p>
            <a:pPr algn="just">
              <a:lnSpc>
                <a:spcPct val="90000"/>
              </a:lnSpc>
            </a:pPr>
            <a:r>
              <a:rPr kumimoji="0" lang="ja-JP" altLang="en-US" sz="2400" dirty="0">
                <a:latin typeface="ＭＳ 明朝" charset="-128"/>
                <a:ea typeface="ＭＳ 明朝" charset="-128"/>
                <a:cs typeface="ＭＳ 明朝" charset="-128"/>
              </a:rPr>
              <a:t>基本的に履修者は事前学習を通じて講義テーマについて調べ、その内容をまとめておき、講義で教師は、その内容を補足し、受講者は事後学習で、さらに必要な情報を自分で調べて追加し自分の考えをまとめる。</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定期試験に問題解決型の問題を設定し、記述式の回答（配点ウエイト</a:t>
            </a:r>
            <a:r>
              <a:rPr kumimoji="0" lang="en-US" altLang="ja-JP" sz="2400" dirty="0">
                <a:latin typeface="ＭＳ 明朝" charset="-128"/>
                <a:ea typeface="ＭＳ 明朝" charset="-128"/>
                <a:cs typeface="ＭＳ 明朝" charset="-128"/>
              </a:rPr>
              <a:t>50</a:t>
            </a:r>
            <a:r>
              <a:rPr kumimoji="0" lang="ja-JP" altLang="en-US" sz="2400" dirty="0">
                <a:latin typeface="ＭＳ 明朝" charset="-128"/>
                <a:ea typeface="ＭＳ 明朝" charset="-128"/>
                <a:cs typeface="ＭＳ 明朝" charset="-128"/>
              </a:rPr>
              <a:t>％）を求める。</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定期試験として各到達目標を測定する筆記試験を行う。 リアクションペーパー：</a:t>
            </a:r>
            <a:r>
              <a:rPr kumimoji="0" lang="en-US" altLang="ja-JP" sz="2400" dirty="0">
                <a:latin typeface="ＭＳ 明朝" charset="-128"/>
                <a:ea typeface="ＭＳ 明朝" charset="-128"/>
                <a:cs typeface="ＭＳ 明朝" charset="-128"/>
              </a:rPr>
              <a:t>20</a:t>
            </a:r>
            <a:r>
              <a:rPr kumimoji="0" lang="ja-JP" altLang="en-US" sz="2400" dirty="0">
                <a:latin typeface="ＭＳ 明朝" charset="-128"/>
                <a:ea typeface="ＭＳ 明朝" charset="-128"/>
                <a:cs typeface="ＭＳ 明朝" charset="-128"/>
              </a:rPr>
              <a:t>％、定期試験：</a:t>
            </a:r>
            <a:r>
              <a:rPr kumimoji="0" lang="en-US" altLang="ja-JP" sz="2400" dirty="0">
                <a:latin typeface="ＭＳ 明朝" charset="-128"/>
                <a:ea typeface="ＭＳ 明朝" charset="-128"/>
                <a:cs typeface="ＭＳ 明朝" charset="-128"/>
              </a:rPr>
              <a:t>80</a:t>
            </a:r>
            <a:r>
              <a:rPr kumimoji="0" lang="ja-JP" altLang="en-US" sz="2400" dirty="0">
                <a:latin typeface="ＭＳ 明朝" charset="-128"/>
                <a:ea typeface="ＭＳ 明朝" charset="-128"/>
                <a:cs typeface="ＭＳ 明朝" charset="-128"/>
              </a:rPr>
              <a:t>％ </a:t>
            </a:r>
            <a:endParaRPr kumimoji="0" lang="ja-JP" sz="24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223027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just"/>
            <a:r>
              <a:rPr kumimoji="0" lang="ja-JP" dirty="0">
                <a:solidFill>
                  <a:schemeClr val="tx1"/>
                </a:solidFill>
                <a:latin typeface="ＭＳ 明朝" charset="-128"/>
              </a:rPr>
              <a:t>■</a:t>
            </a:r>
            <a:r>
              <a:rPr kumimoji="0" lang="en-US" altLang="ja-JP" dirty="0">
                <a:solidFill>
                  <a:schemeClr val="tx1"/>
                </a:solidFill>
                <a:latin typeface="ＭＳ 明朝" charset="-128"/>
              </a:rPr>
              <a:t>	</a:t>
            </a:r>
            <a:r>
              <a:rPr kumimoji="0" lang="ja-JP" altLang="en-US" dirty="0">
                <a:solidFill>
                  <a:schemeClr val="tx1"/>
                </a:solidFill>
                <a:latin typeface="ＭＳ 明朝" charset="-128"/>
              </a:rPr>
              <a:t>参考文献</a:t>
            </a:r>
            <a:endParaRPr kumimoji="0" lang="ja-JP" dirty="0">
              <a:solidFill>
                <a:schemeClr val="tx1"/>
              </a:solidFill>
              <a:latin typeface="ＭＳ 明朝" charset="-128"/>
            </a:endParaRPr>
          </a:p>
        </p:txBody>
      </p:sp>
      <p:sp>
        <p:nvSpPr>
          <p:cNvPr id="38915" name="Rectangle 3"/>
          <p:cNvSpPr>
            <a:spLocks noGrp="1" noChangeArrowheads="1"/>
          </p:cNvSpPr>
          <p:nvPr>
            <p:ph type="body" idx="1"/>
          </p:nvPr>
        </p:nvSpPr>
        <p:spPr>
          <a:xfrm>
            <a:off x="568325" y="1705919"/>
            <a:ext cx="5661446" cy="3446162"/>
          </a:xfrm>
        </p:spPr>
        <p:txBody>
          <a:bodyPr/>
          <a:lstStyle/>
          <a:p>
            <a:pPr algn="just"/>
            <a:r>
              <a:rPr kumimoji="0" lang="ja-JP" altLang="en-US" sz="2000" dirty="0">
                <a:solidFill>
                  <a:srgbClr val="000000"/>
                </a:solidFill>
                <a:latin typeface="ＭＳ 明朝" charset="-128"/>
                <a:ea typeface="ＭＳ 明朝" charset="-128"/>
                <a:cs typeface="ＭＳ 明朝" charset="-128"/>
              </a:rPr>
              <a:t>森岡清美、望月嵩</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新しい家族社会学 四訂版</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培風館、</a:t>
            </a:r>
            <a:r>
              <a:rPr kumimoji="0" lang="en-US" altLang="ja-JP" sz="2000" dirty="0">
                <a:solidFill>
                  <a:srgbClr val="000000"/>
                </a:solidFill>
                <a:latin typeface="ＭＳ 明朝" charset="-128"/>
                <a:ea typeface="ＭＳ 明朝" charset="-128"/>
                <a:cs typeface="ＭＳ 明朝" charset="-128"/>
              </a:rPr>
              <a:t>1997</a:t>
            </a:r>
          </a:p>
          <a:p>
            <a:pPr algn="just"/>
            <a:r>
              <a:rPr kumimoji="0" lang="ja-JP" altLang="en-US" sz="2000" dirty="0">
                <a:solidFill>
                  <a:srgbClr val="000000"/>
                </a:solidFill>
                <a:latin typeface="ＭＳ 明朝" charset="-128"/>
                <a:ea typeface="ＭＳ 明朝" charset="-128"/>
                <a:cs typeface="ＭＳ 明朝" charset="-128"/>
              </a:rPr>
              <a:t>上野千鶴子</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家父長制と資本制</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マルクス主義フェミニズムの地平</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岩波書店、</a:t>
            </a:r>
            <a:r>
              <a:rPr kumimoji="0" lang="en-US" altLang="ja-JP" sz="2000" dirty="0">
                <a:solidFill>
                  <a:srgbClr val="000000"/>
                </a:solidFill>
                <a:latin typeface="ＭＳ 明朝" charset="-128"/>
                <a:ea typeface="ＭＳ 明朝" charset="-128"/>
                <a:cs typeface="ＭＳ 明朝" charset="-128"/>
              </a:rPr>
              <a:t>1990</a:t>
            </a:r>
          </a:p>
          <a:p>
            <a:pPr algn="just"/>
            <a:r>
              <a:rPr kumimoji="0" lang="ja-JP" altLang="en-US" sz="2000" dirty="0">
                <a:solidFill>
                  <a:srgbClr val="000000"/>
                </a:solidFill>
                <a:latin typeface="ＭＳ 明朝" charset="-128"/>
                <a:ea typeface="ＭＳ 明朝" charset="-128"/>
                <a:cs typeface="ＭＳ 明朝" charset="-128"/>
              </a:rPr>
              <a:t>袖井孝子</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変わる家族変わらない絆</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ミネルヴァ書房、</a:t>
            </a:r>
            <a:r>
              <a:rPr kumimoji="0" lang="en-US" altLang="ja-JP" sz="2000" dirty="0">
                <a:solidFill>
                  <a:srgbClr val="000000"/>
                </a:solidFill>
                <a:latin typeface="ＭＳ 明朝" charset="-128"/>
                <a:ea typeface="ＭＳ 明朝" charset="-128"/>
                <a:cs typeface="ＭＳ 明朝" charset="-128"/>
              </a:rPr>
              <a:t>2005</a:t>
            </a:r>
          </a:p>
          <a:p>
            <a:pPr marL="0" indent="0" algn="just">
              <a:buNone/>
            </a:pPr>
            <a:r>
              <a:rPr kumimoji="0" lang="ja-JP" altLang="en-US" sz="2000" dirty="0">
                <a:solidFill>
                  <a:srgbClr val="000000"/>
                </a:solidFill>
                <a:latin typeface="ＭＳ 明朝" charset="-128"/>
                <a:ea typeface="ＭＳ 明朝" charset="-128"/>
                <a:cs typeface="ＭＳ 明朝" charset="-128"/>
              </a:rPr>
              <a:t>★上記の本はアマゾンの中古で買うと安い。</a:t>
            </a:r>
            <a:endParaRPr kumimoji="0" lang="en-US" altLang="ja-JP" sz="2000" dirty="0">
              <a:solidFill>
                <a:srgbClr val="000000"/>
              </a:solidFill>
              <a:latin typeface="ＭＳ 明朝" charset="-128"/>
              <a:ea typeface="ＭＳ 明朝" charset="-128"/>
              <a:cs typeface="ＭＳ 明朝" charset="-128"/>
            </a:endParaRPr>
          </a:p>
          <a:p>
            <a:pPr algn="just"/>
            <a:r>
              <a:rPr kumimoji="0" lang="ja-JP" altLang="en-US" sz="2000" dirty="0">
                <a:solidFill>
                  <a:srgbClr val="000000"/>
                </a:solidFill>
                <a:latin typeface="ＭＳ 明朝" charset="-128"/>
                <a:ea typeface="ＭＳ 明朝" charset="-128"/>
                <a:cs typeface="ＭＳ 明朝" charset="-128"/>
              </a:rPr>
              <a:t>原俊彦、岩波新書</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サピエンス減少－縮減する未来の課題を探る</a:t>
            </a:r>
            <a:r>
              <a:rPr kumimoji="0" lang="en-US" altLang="ja-JP" sz="2000" dirty="0">
                <a:solidFill>
                  <a:srgbClr val="000000"/>
                </a:solidFill>
                <a:latin typeface="ＭＳ 明朝" charset="-128"/>
                <a:ea typeface="ＭＳ 明朝" charset="-128"/>
                <a:cs typeface="ＭＳ 明朝" charset="-128"/>
              </a:rPr>
              <a:t>』2023</a:t>
            </a:r>
            <a:r>
              <a:rPr kumimoji="0" lang="ja-JP" altLang="en-US" sz="2000" dirty="0">
                <a:solidFill>
                  <a:srgbClr val="000000"/>
                </a:solidFill>
                <a:latin typeface="ＭＳ 明朝" charset="-128"/>
                <a:ea typeface="ＭＳ 明朝" charset="-128"/>
                <a:cs typeface="ＭＳ 明朝" charset="-128"/>
              </a:rPr>
              <a:t>年（</a:t>
            </a:r>
            <a:r>
              <a:rPr kumimoji="0" lang="en-US" altLang="ja-JP" sz="2000" dirty="0">
                <a:solidFill>
                  <a:srgbClr val="000000"/>
                </a:solidFill>
                <a:latin typeface="ＭＳ 明朝" charset="-128"/>
                <a:ea typeface="ＭＳ 明朝" charset="-128"/>
                <a:cs typeface="ＭＳ 明朝" charset="-128"/>
              </a:rPr>
              <a:t>880</a:t>
            </a:r>
            <a:r>
              <a:rPr kumimoji="0" lang="ja-JP" altLang="en-US" sz="2000" dirty="0">
                <a:solidFill>
                  <a:srgbClr val="000000"/>
                </a:solidFill>
                <a:latin typeface="ＭＳ 明朝" charset="-128"/>
                <a:ea typeface="ＭＳ 明朝" charset="-128"/>
                <a:cs typeface="ＭＳ 明朝" charset="-128"/>
              </a:rPr>
              <a:t>円＋税）</a:t>
            </a:r>
            <a:endParaRPr kumimoji="0" lang="en-US" altLang="ja-JP" sz="2000" dirty="0">
              <a:solidFill>
                <a:srgbClr val="000000"/>
              </a:solidFill>
              <a:latin typeface="ＭＳ 明朝" charset="-128"/>
              <a:ea typeface="ＭＳ 明朝" charset="-128"/>
              <a:cs typeface="ＭＳ 明朝" charset="-128"/>
            </a:endParaRPr>
          </a:p>
          <a:p>
            <a:pPr marL="0" indent="0" algn="just">
              <a:buNone/>
            </a:pPr>
            <a:endParaRPr kumimoji="0" lang="en-US" altLang="ja-JP" sz="2400" dirty="0">
              <a:solidFill>
                <a:srgbClr val="000000"/>
              </a:solidFill>
              <a:latin typeface="ＭＳ 明朝" charset="-128"/>
              <a:ea typeface="ＭＳ 明朝" charset="-128"/>
              <a:cs typeface="ＭＳ 明朝" charset="-128"/>
            </a:endParaRPr>
          </a:p>
          <a:p>
            <a:pPr algn="just"/>
            <a:endParaRPr kumimoji="0" lang="en-US" altLang="ja-JP" sz="2400" dirty="0">
              <a:solidFill>
                <a:srgbClr val="000000"/>
              </a:solidFill>
              <a:latin typeface="ＭＳ 明朝" charset="-128"/>
              <a:ea typeface="ＭＳ 明朝" charset="-128"/>
              <a:cs typeface="ＭＳ 明朝" charset="-128"/>
            </a:endParaRPr>
          </a:p>
          <a:p>
            <a:pPr algn="just"/>
            <a:endParaRPr kumimoji="0" lang="en-US" altLang="ja-JP" sz="2400" dirty="0">
              <a:solidFill>
                <a:srgbClr val="000000"/>
              </a:solidFill>
              <a:latin typeface="ＭＳ 明朝" charset="-128"/>
              <a:ea typeface="ＭＳ 明朝" charset="-128"/>
              <a:cs typeface="ＭＳ 明朝" charset="-128"/>
            </a:endParaRPr>
          </a:p>
        </p:txBody>
      </p:sp>
      <p:pic>
        <p:nvPicPr>
          <p:cNvPr id="2" name="Picture 2">
            <a:extLst>
              <a:ext uri="{FF2B5EF4-FFF2-40B4-BE49-F238E27FC236}">
                <a16:creationId xmlns:a16="http://schemas.microsoft.com/office/drawing/2014/main" id="{9E376661-CFC8-8F96-B0FB-5C4F5E85C8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3866" y="1844824"/>
            <a:ext cx="2191809" cy="353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366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ja-JP" altLang="en-US" sz="3200" dirty="0"/>
              <a:t>第</a:t>
            </a:r>
            <a:r>
              <a:rPr lang="en-US" altLang="ja-JP" sz="3200" dirty="0"/>
              <a:t>2</a:t>
            </a:r>
            <a:r>
              <a:rPr lang="ja-JP" altLang="en-US" sz="3200" dirty="0"/>
              <a:t>回</a:t>
            </a:r>
            <a:r>
              <a:rPr lang="en-US" altLang="ja-JP" sz="3200" dirty="0"/>
              <a:t>4</a:t>
            </a:r>
            <a:r>
              <a:rPr lang="ja-JP" altLang="en-US" sz="3200" dirty="0"/>
              <a:t>月</a:t>
            </a:r>
            <a:r>
              <a:rPr lang="en-US" altLang="ja-JP" sz="3200" dirty="0"/>
              <a:t>16</a:t>
            </a:r>
            <a:r>
              <a:rPr lang="ja-JP" altLang="en-US" sz="3200" dirty="0"/>
              <a:t>日（火）</a:t>
            </a:r>
            <a:endParaRPr lang="en-US" altLang="ja-JP" sz="3200" dirty="0"/>
          </a:p>
          <a:p>
            <a:pPr marL="0" indent="0" eaLnBrk="1" hangingPunct="1">
              <a:lnSpc>
                <a:spcPct val="90000"/>
              </a:lnSpc>
              <a:buNone/>
            </a:pPr>
            <a:r>
              <a:rPr lang="en-US" altLang="ja-JP" sz="3200" dirty="0"/>
              <a:t>【</a:t>
            </a:r>
            <a:r>
              <a:rPr lang="ja-JP" altLang="en-US" sz="3200" dirty="0"/>
              <a:t>家族分析の手がかり</a:t>
            </a:r>
            <a:r>
              <a:rPr lang="en-US" altLang="ja-JP" sz="3200" dirty="0"/>
              <a:t>】</a:t>
            </a:r>
            <a:r>
              <a:rPr lang="ja-JP" altLang="en-US" sz="3200" dirty="0"/>
              <a:t>家族にかかわる用語、家族の類型</a:t>
            </a:r>
            <a:endParaRPr lang="en-US" altLang="ja-JP"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ネット検索を使い、父系制</a:t>
            </a:r>
            <a:r>
              <a:rPr lang="en-US" altLang="ja-JP" sz="3200" dirty="0"/>
              <a:t>/</a:t>
            </a:r>
            <a:r>
              <a:rPr lang="ja-JP" altLang="en-US" sz="3200" dirty="0"/>
              <a:t>母系制、複合家族</a:t>
            </a:r>
            <a:r>
              <a:rPr lang="en-US" altLang="ja-JP" sz="3200" dirty="0"/>
              <a:t>/</a:t>
            </a:r>
            <a:r>
              <a:rPr lang="ja-JP" altLang="en-US" sz="3200" dirty="0"/>
              <a:t>直系家族</a:t>
            </a:r>
            <a:r>
              <a:rPr lang="en-US" altLang="ja-JP" sz="3200" dirty="0"/>
              <a:t>/</a:t>
            </a:r>
            <a:r>
              <a:rPr lang="ja-JP" altLang="en-US" sz="3200" dirty="0"/>
              <a:t>核家族、定位家族</a:t>
            </a:r>
            <a:r>
              <a:rPr lang="en-US" altLang="ja-JP" sz="3200" dirty="0"/>
              <a:t>/</a:t>
            </a:r>
            <a:r>
              <a:rPr lang="ja-JP" altLang="en-US" sz="3200" dirty="0"/>
              <a:t>生殖家族など、家族の類型・分類 について調べてみよう。</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講義を元に家族の類型・分類について、まとめてみよう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BDBCA-D35E-90EE-E541-293B89C0CC7E}"/>
              </a:ext>
            </a:extLst>
          </p:cNvPr>
          <p:cNvSpPr>
            <a:spLocks noGrp="1"/>
          </p:cNvSpPr>
          <p:nvPr>
            <p:ph type="ctrTitle"/>
          </p:nvPr>
        </p:nvSpPr>
        <p:spPr>
          <a:xfrm>
            <a:off x="685800" y="908720"/>
            <a:ext cx="7772400" cy="1371600"/>
          </a:xfrm>
        </p:spPr>
        <p:txBody>
          <a:bodyPr wrap="square" anchor="t" anchorCtr="0">
            <a:normAutofit/>
          </a:bodyPr>
          <a:lstStyle/>
          <a:p>
            <a:pPr>
              <a:lnSpc>
                <a:spcPct val="90000"/>
              </a:lnSpc>
            </a:pPr>
            <a:r>
              <a:rPr lang="en-US" altLang="ja-JP" sz="3400" dirty="0"/>
              <a:t>【</a:t>
            </a:r>
            <a:r>
              <a:rPr lang="ja-JP" altLang="en-US" sz="3400" dirty="0"/>
              <a:t>家族をめぐる話題１</a:t>
            </a:r>
            <a:r>
              <a:rPr lang="en-US" altLang="ja-JP" sz="3400" dirty="0"/>
              <a:t>】</a:t>
            </a:r>
            <a:br>
              <a:rPr lang="en-US" altLang="ja-JP" sz="3400" dirty="0"/>
            </a:br>
            <a:r>
              <a:rPr lang="ja-JP" altLang="en-US" sz="3400" dirty="0"/>
              <a:t>「親ガチャ」って言葉、聞いたことある人？</a:t>
            </a:r>
            <a:endParaRPr lang="en-US" sz="3400" dirty="0"/>
          </a:p>
        </p:txBody>
      </p:sp>
      <p:sp>
        <p:nvSpPr>
          <p:cNvPr id="3" name="コンテンツ プレースホルダー 2">
            <a:extLst>
              <a:ext uri="{FF2B5EF4-FFF2-40B4-BE49-F238E27FC236}">
                <a16:creationId xmlns:a16="http://schemas.microsoft.com/office/drawing/2014/main" id="{EBC78DC5-37E5-DC83-A2C5-7046DD06F7F0}"/>
              </a:ext>
            </a:extLst>
          </p:cNvPr>
          <p:cNvSpPr>
            <a:spLocks noGrp="1"/>
          </p:cNvSpPr>
          <p:nvPr>
            <p:ph type="subTitle" idx="1"/>
          </p:nvPr>
        </p:nvSpPr>
        <p:spPr>
          <a:xfrm>
            <a:off x="650029" y="2636912"/>
            <a:ext cx="7772400" cy="3528392"/>
          </a:xfrm>
        </p:spPr>
        <p:txBody>
          <a:bodyPr wrap="square" anchor="t">
            <a:normAutofit/>
          </a:bodyPr>
          <a:lstStyle/>
          <a:p>
            <a:pPr marL="0" indent="0">
              <a:lnSpc>
                <a:spcPct val="90000"/>
              </a:lnSpc>
              <a:buNone/>
            </a:pPr>
            <a:r>
              <a:rPr lang="en-US" altLang="ja-JP" sz="2000" dirty="0"/>
              <a:t>【google】 </a:t>
            </a:r>
            <a:r>
              <a:rPr lang="ja-JP" altLang="en-US" sz="2000" dirty="0"/>
              <a:t>親ガチャ（おやガチャ）は、生まれもった容姿や能力、家庭環境によって人生が大きく左右されるという認識に立ち、「生まれてくる子供は親を選べない」ことを、スマホゲームの「ガチャ」 に例えた日本のインターネットスラング。</a:t>
            </a:r>
            <a:endParaRPr lang="en-US" altLang="ja-JP" sz="2000" dirty="0"/>
          </a:p>
          <a:p>
            <a:pPr marL="0" indent="0">
              <a:lnSpc>
                <a:spcPct val="90000"/>
              </a:lnSpc>
              <a:buNone/>
            </a:pPr>
            <a:r>
              <a:rPr lang="en-US" altLang="ja-JP" sz="2000" dirty="0"/>
              <a:t>【</a:t>
            </a:r>
            <a:r>
              <a:rPr lang="en-US" altLang="ja-JP" sz="2000" dirty="0" err="1"/>
              <a:t>GooglePlay</a:t>
            </a:r>
            <a:r>
              <a:rPr lang="en-US" altLang="ja-JP" sz="2000" dirty="0"/>
              <a:t>] 】   </a:t>
            </a:r>
            <a:r>
              <a:rPr lang="ja-JP" altLang="en-US" sz="2000" dirty="0">
                <a:hlinkClick r:id="rId2"/>
              </a:rPr>
              <a:t>親ガチャ・ゲーム</a:t>
            </a:r>
            <a:endParaRPr lang="en-US" altLang="ja-JP" sz="2000" dirty="0"/>
          </a:p>
          <a:p>
            <a:pPr marL="0" indent="0">
              <a:lnSpc>
                <a:spcPct val="90000"/>
              </a:lnSpc>
              <a:buNone/>
            </a:pPr>
            <a:r>
              <a:rPr lang="ja-JP" altLang="en-US" sz="2000" dirty="0"/>
              <a:t>あなたの性能は親次第。最強の両親を引き当てて、幸せになろう！</a:t>
            </a:r>
          </a:p>
          <a:p>
            <a:pPr marL="0" indent="0">
              <a:lnSpc>
                <a:spcPct val="90000"/>
              </a:lnSpc>
              <a:buNone/>
            </a:pPr>
            <a:r>
              <a:rPr lang="ja-JP" altLang="en-US" sz="2000" dirty="0"/>
              <a:t>明日は運動会。家族で囲む夕食の席で、両親はあなたに期待の言葉をかけてくれます。でも、この親の子供が、そうそう簡単に活躍できるものなのでしょうか。</a:t>
            </a:r>
          </a:p>
          <a:p>
            <a:pPr marL="0" indent="0">
              <a:lnSpc>
                <a:spcPct val="90000"/>
              </a:lnSpc>
              <a:buNone/>
            </a:pPr>
            <a:r>
              <a:rPr lang="ja-JP" altLang="en-US" sz="2000" dirty="0"/>
              <a:t>そこで、親ガチャです！</a:t>
            </a:r>
          </a:p>
          <a:p>
            <a:pPr marL="0" indent="0">
              <a:lnSpc>
                <a:spcPct val="90000"/>
              </a:lnSpc>
              <a:buNone/>
            </a:pPr>
            <a:r>
              <a:rPr lang="ja-JP" altLang="en-US" sz="2000" dirty="0"/>
              <a:t>「親コイン」を使ってガチャを繰り返し、素敵な両親を手に入れましょう。</a:t>
            </a:r>
            <a:endParaRPr lang="en-US" altLang="ja-JP" sz="2000" dirty="0"/>
          </a:p>
          <a:p>
            <a:pPr marL="0" indent="0">
              <a:lnSpc>
                <a:spcPct val="90000"/>
              </a:lnSpc>
              <a:buNone/>
            </a:pPr>
            <a:endParaRPr lang="ja-JP" altLang="en-US" sz="2000" dirty="0"/>
          </a:p>
          <a:p>
            <a:pPr>
              <a:lnSpc>
                <a:spcPct val="90000"/>
              </a:lnSpc>
            </a:pPr>
            <a:endParaRPr lang="en-US" sz="2000" dirty="0"/>
          </a:p>
        </p:txBody>
      </p:sp>
    </p:spTree>
    <p:extLst>
      <p:ext uri="{BB962C8B-B14F-4D97-AF65-F5344CB8AC3E}">
        <p14:creationId xmlns:p14="http://schemas.microsoft.com/office/powerpoint/2010/main" val="407839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sz="4000" dirty="0"/>
              <a:t>【</a:t>
            </a:r>
            <a:r>
              <a:rPr lang="ja-JP" altLang="en-US" sz="4000" dirty="0"/>
              <a:t>家族をめぐる話題</a:t>
            </a:r>
            <a:r>
              <a:rPr lang="en-US" altLang="ja-JP" sz="4000" dirty="0"/>
              <a:t>2】</a:t>
            </a:r>
            <a:br>
              <a:rPr lang="en-US" altLang="ja-JP" sz="4000" dirty="0"/>
            </a:br>
            <a:r>
              <a:rPr kumimoji="0" lang="ja-JP" altLang="en-US" dirty="0">
                <a:solidFill>
                  <a:srgbClr val="000000"/>
                </a:solidFill>
                <a:ea typeface="ＭＳ 明朝" charset="-128"/>
                <a:cs typeface="ＭＳ 明朝" charset="-128"/>
              </a:rPr>
              <a:t>歯科医一家バラバラ殺人事件</a:t>
            </a:r>
          </a:p>
        </p:txBody>
      </p:sp>
      <p:sp>
        <p:nvSpPr>
          <p:cNvPr id="11267" name="Rectangle 3"/>
          <p:cNvSpPr>
            <a:spLocks noGrp="1" noChangeArrowheads="1"/>
          </p:cNvSpPr>
          <p:nvPr>
            <p:ph type="body" idx="1"/>
          </p:nvPr>
        </p:nvSpPr>
        <p:spPr/>
        <p:txBody>
          <a:bodyPr/>
          <a:lstStyle/>
          <a:p>
            <a:r>
              <a:rPr kumimoji="0" lang="en-US" altLang="ja-JP" sz="2600" dirty="0">
                <a:solidFill>
                  <a:srgbClr val="000000"/>
                </a:solidFill>
                <a:latin typeface="ＭＳ 明朝" charset="-128"/>
                <a:ea typeface="ＭＳ 明朝" charset="-128"/>
                <a:cs typeface="ＭＳ 明朝" charset="-128"/>
              </a:rPr>
              <a:t>2007</a:t>
            </a:r>
            <a:r>
              <a:rPr kumimoji="0" lang="ja-JP" altLang="en-US" sz="2600" dirty="0">
                <a:solidFill>
                  <a:srgbClr val="000000"/>
                </a:solidFill>
                <a:ea typeface="ＭＳ 明朝" charset="-128"/>
                <a:cs typeface="ＭＳ 明朝" charset="-128"/>
              </a:rPr>
              <a:t>年</a:t>
            </a:r>
            <a:r>
              <a:rPr kumimoji="0" lang="en-US" altLang="ja-JP" sz="2600" dirty="0">
                <a:solidFill>
                  <a:srgbClr val="000000"/>
                </a:solidFill>
                <a:latin typeface="ＭＳ 明朝" charset="-128"/>
                <a:ea typeface="ＭＳ 明朝" charset="-128"/>
                <a:cs typeface="ＭＳ 明朝" charset="-128"/>
              </a:rPr>
              <a:t>01</a:t>
            </a:r>
            <a:r>
              <a:rPr kumimoji="0" lang="ja-JP" altLang="en-US" sz="2600" dirty="0">
                <a:solidFill>
                  <a:srgbClr val="000000"/>
                </a:solidFill>
                <a:ea typeface="ＭＳ 明朝" charset="-128"/>
                <a:cs typeface="ＭＳ 明朝" charset="-128"/>
              </a:rPr>
              <a:t>月</a:t>
            </a:r>
            <a:r>
              <a:rPr kumimoji="0" lang="en-US" altLang="ja-JP" sz="2600" dirty="0">
                <a:solidFill>
                  <a:srgbClr val="000000"/>
                </a:solidFill>
                <a:latin typeface="ＭＳ 明朝" charset="-128"/>
                <a:ea typeface="ＭＳ 明朝" charset="-128"/>
                <a:cs typeface="ＭＳ 明朝" charset="-128"/>
              </a:rPr>
              <a:t>05</a:t>
            </a:r>
            <a:r>
              <a:rPr kumimoji="0" lang="ja-JP" altLang="en-US" sz="2600" dirty="0">
                <a:solidFill>
                  <a:srgbClr val="000000"/>
                </a:solidFill>
                <a:ea typeface="ＭＳ 明朝" charset="-128"/>
                <a:cs typeface="ＭＳ 明朝" charset="-128"/>
              </a:rPr>
              <a:t>日</a:t>
            </a:r>
            <a:endParaRPr kumimoji="0" lang="ja-JP" sz="2600" dirty="0">
              <a:solidFill>
                <a:srgbClr val="000000"/>
              </a:solidFill>
              <a:ea typeface="ＭＳ 明朝" charset="-128"/>
              <a:cs typeface="ＭＳ 明朝" charset="-128"/>
            </a:endParaRPr>
          </a:p>
          <a:p>
            <a:r>
              <a:rPr kumimoji="0" lang="ja-JP" altLang="en-US" sz="2600" dirty="0">
                <a:solidFill>
                  <a:srgbClr val="000000"/>
                </a:solidFill>
                <a:ea typeface="ＭＳ 明朝" charset="-128"/>
                <a:cs typeface="ＭＳ 明朝" charset="-128"/>
              </a:rPr>
              <a:t>東京都渋谷区幡ケ谷の歯科医（６２）方で３日夜、長女の短大生（２０）がバラバラに切断された遺体で見つかり、警視庁捜査１課と代々木署は４日、二男の予備校生、容疑者（２１）を死体損壊容疑で逮捕した。殺人についてもほのめかしている。長女に「努力していないから夢がかなわないとなじられた」と供述しているという。</a:t>
            </a:r>
            <a:endParaRPr kumimoji="0" lang="en-US" altLang="ja-JP" sz="2600" dirty="0">
              <a:solidFill>
                <a:srgbClr val="000000"/>
              </a:solidFill>
              <a:ea typeface="ＭＳ 明朝" charset="-128"/>
              <a:cs typeface="ＭＳ 明朝" charset="-128"/>
            </a:endParaRPr>
          </a:p>
          <a:p>
            <a:r>
              <a:rPr kumimoji="0" lang="en-US" altLang="ja-JP" sz="2600" dirty="0">
                <a:solidFill>
                  <a:srgbClr val="000000"/>
                </a:solidFill>
                <a:ea typeface="ＭＳ 明朝" charset="-128"/>
                <a:cs typeface="ＭＳ 明朝" charset="-128"/>
                <a:hlinkClick r:id="rId3"/>
              </a:rPr>
              <a:t>http://</a:t>
            </a:r>
            <a:r>
              <a:rPr kumimoji="0" lang="en-US" altLang="ja-JP" sz="2600" dirty="0" err="1">
                <a:solidFill>
                  <a:srgbClr val="000000"/>
                </a:solidFill>
                <a:ea typeface="ＭＳ 明朝" charset="-128"/>
                <a:cs typeface="ＭＳ 明朝" charset="-128"/>
                <a:hlinkClick r:id="rId3"/>
              </a:rPr>
              <a:t>ja.wikipedia.org</a:t>
            </a:r>
            <a:r>
              <a:rPr kumimoji="0" lang="en-US" altLang="ja-JP" sz="2600" dirty="0">
                <a:solidFill>
                  <a:srgbClr val="000000"/>
                </a:solidFill>
                <a:ea typeface="ＭＳ 明朝" charset="-128"/>
                <a:cs typeface="ＭＳ 明朝" charset="-128"/>
                <a:hlinkClick r:id="rId3"/>
              </a:rPr>
              <a:t>/wiki/</a:t>
            </a:r>
            <a:r>
              <a:rPr kumimoji="0" lang="ja-JP" altLang="en-US" sz="2600" dirty="0">
                <a:solidFill>
                  <a:srgbClr val="000000"/>
                </a:solidFill>
                <a:ea typeface="ＭＳ 明朝" charset="-128"/>
                <a:cs typeface="ＭＳ 明朝" charset="-128"/>
                <a:hlinkClick r:id="rId3"/>
              </a:rPr>
              <a:t>渋谷区短大生切断遺体事件</a:t>
            </a:r>
            <a:endParaRPr kumimoji="0" lang="ja-JP" sz="2600" dirty="0">
              <a:solidFill>
                <a:srgbClr val="000000"/>
              </a:solidFill>
              <a:ea typeface="ＭＳ 明朝" charset="-128"/>
              <a:cs typeface="ＭＳ 明朝"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2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wd">
                                    <p:tmPct val="10000"/>
                                  </p:iterate>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1000" fill="hold"/>
                                        <p:tgtEl>
                                          <p:spTgt spid="11267">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iterate type="wd">
                                    <p:tmPct val="10000"/>
                                  </p:iterate>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1000" fill="hold"/>
                                        <p:tgtEl>
                                          <p:spTgt spid="11267">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kumimoji="0" lang="ja-JP">
                <a:solidFill>
                  <a:srgbClr val="000000"/>
                </a:solidFill>
                <a:ea typeface="ＭＳ 明朝" charset="-128"/>
                <a:cs typeface="ＭＳ 明朝" charset="-128"/>
              </a:rPr>
              <a:t>★</a:t>
            </a:r>
            <a:r>
              <a:rPr kumimoji="0" lang="ja-JP" altLang="en-US">
                <a:solidFill>
                  <a:srgbClr val="000000"/>
                </a:solidFill>
                <a:ea typeface="ＭＳ 明朝" charset="-128"/>
                <a:cs typeface="ＭＳ 明朝" charset="-128"/>
              </a:rPr>
              <a:t>恐ろしい事だが、昔からある。</a:t>
            </a:r>
          </a:p>
        </p:txBody>
      </p:sp>
      <p:sp>
        <p:nvSpPr>
          <p:cNvPr id="1027" name="Rectangle 3"/>
          <p:cNvSpPr>
            <a:spLocks noGrp="1" noChangeArrowheads="1"/>
          </p:cNvSpPr>
          <p:nvPr>
            <p:ph type="body" idx="1"/>
          </p:nvPr>
        </p:nvSpPr>
        <p:spPr/>
        <p:txBody>
          <a:bodyPr/>
          <a:lstStyle/>
          <a:p>
            <a:pPr>
              <a:defRPr/>
            </a:pPr>
            <a:r>
              <a:rPr kumimoji="0" lang="ja-JP" dirty="0">
                <a:solidFill>
                  <a:srgbClr val="000000"/>
                </a:solidFill>
                <a:ea typeface="ＭＳ 明朝" charset="-128"/>
                <a:cs typeface="ＭＳ 明朝" charset="-128"/>
              </a:rPr>
              <a:t>きょうだい殺人　</a:t>
            </a:r>
            <a:r>
              <a:rPr kumimoji="0" lang="en-US" altLang="ja-JP" dirty="0">
                <a:solidFill>
                  <a:srgbClr val="000000"/>
                </a:solidFill>
                <a:latin typeface="ＭＳ 明朝" charset="-128"/>
                <a:ea typeface="ＭＳ 明朝" charset="-128"/>
                <a:cs typeface="ＭＳ 明朝" charset="-128"/>
              </a:rPr>
              <a:t>fratricide/</a:t>
            </a:r>
            <a:r>
              <a:rPr kumimoji="0" lang="ja-JP" altLang="en-US" sz="3200" dirty="0">
                <a:latin typeface="ＭＳ 明朝"/>
                <a:ea typeface="ＭＳ 明朝"/>
                <a:cs typeface="ＭＳ 明朝"/>
              </a:rPr>
              <a:t>sororicide</a:t>
            </a:r>
            <a:r>
              <a:rPr kumimoji="0" lang="ja-JP" altLang="en-US" sz="3200" dirty="0">
                <a:solidFill>
                  <a:srgbClr val="000000"/>
                </a:solidFill>
                <a:latin typeface="Verdana"/>
                <a:ea typeface="Verdana"/>
                <a:cs typeface="Verdana"/>
              </a:rPr>
              <a:t> </a:t>
            </a:r>
            <a:endParaRPr kumimoji="0" lang="ja-JP" dirty="0">
              <a:solidFill>
                <a:srgbClr val="000000"/>
              </a:solidFill>
              <a:ea typeface="ＭＳ 明朝" charset="-128"/>
              <a:cs typeface="ＭＳ 明朝" charset="-128"/>
            </a:endParaRPr>
          </a:p>
          <a:p>
            <a:pPr lvl="1">
              <a:defRPr/>
            </a:pPr>
            <a:r>
              <a:rPr kumimoji="0" lang="ja-JP" dirty="0">
                <a:solidFill>
                  <a:srgbClr val="000000"/>
                </a:solidFill>
                <a:ea typeface="ＭＳ 明朝" charset="-128"/>
                <a:cs typeface="ＭＳ 明朝" charset="-128"/>
              </a:rPr>
              <a:t>兄弟</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姉妹</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殺し</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行為</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犯人</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内乱などでの</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身内</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同胞</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殺し</a:t>
            </a:r>
            <a:r>
              <a:rPr kumimoji="0" lang="en-US" altLang="ja-JP" dirty="0">
                <a:solidFill>
                  <a:srgbClr val="000000"/>
                </a:solidFill>
                <a:latin typeface="ＭＳ 明朝" charset="-128"/>
                <a:ea typeface="ＭＳ 明朝" charset="-128"/>
                <a:cs typeface="ＭＳ 明朝" charset="-128"/>
              </a:rPr>
              <a:t>; </a:t>
            </a:r>
            <a:endParaRPr kumimoji="0" lang="en-US" altLang="ja-JP" sz="1200" dirty="0">
              <a:solidFill>
                <a:srgbClr val="000000"/>
              </a:solidFill>
              <a:latin typeface="ＭＳ 明朝" charset="-128"/>
              <a:ea typeface="ＭＳ 明朝" charset="-128"/>
              <a:cs typeface="ＭＳ 明朝" charset="-128"/>
            </a:endParaRPr>
          </a:p>
          <a:p>
            <a:pPr lvl="1">
              <a:defRPr/>
            </a:pP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聖</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Cain </a:t>
            </a:r>
            <a:r>
              <a:rPr kumimoji="0" lang="ja-JP" dirty="0">
                <a:solidFill>
                  <a:srgbClr val="000000"/>
                </a:solidFill>
                <a:ea typeface="ＭＳ 明朝" charset="-128"/>
                <a:cs typeface="ＭＳ 明朝" charset="-128"/>
              </a:rPr>
              <a:t>カイン</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Adam </a:t>
            </a:r>
            <a:r>
              <a:rPr kumimoji="0" lang="ja-JP" dirty="0">
                <a:solidFill>
                  <a:srgbClr val="000000"/>
                </a:solidFill>
                <a:ea typeface="ＭＳ 明朝" charset="-128"/>
                <a:cs typeface="ＭＳ 明朝" charset="-128"/>
              </a:rPr>
              <a:t>と</a:t>
            </a:r>
            <a:r>
              <a:rPr kumimoji="0" lang="en-US" altLang="ja-JP" dirty="0">
                <a:solidFill>
                  <a:srgbClr val="000000"/>
                </a:solidFill>
                <a:latin typeface="ＭＳ 明朝" charset="-128"/>
                <a:ea typeface="ＭＳ 明朝" charset="-128"/>
                <a:cs typeface="ＭＳ 明朝" charset="-128"/>
              </a:rPr>
              <a:t> Eve </a:t>
            </a:r>
            <a:r>
              <a:rPr kumimoji="0" lang="ja-JP" dirty="0">
                <a:solidFill>
                  <a:srgbClr val="000000"/>
                </a:solidFill>
                <a:ea typeface="ＭＳ 明朝" charset="-128"/>
                <a:cs typeface="ＭＳ 明朝" charset="-128"/>
              </a:rPr>
              <a:t>の長子で</a:t>
            </a:r>
            <a:r>
              <a:rPr kumimoji="0" lang="en-US" altLang="ja-JP" dirty="0">
                <a:solidFill>
                  <a:srgbClr val="000000"/>
                </a:solidFill>
                <a:latin typeface="ＭＳ 明朝" charset="-128"/>
                <a:ea typeface="ＭＳ 明朝" charset="-128"/>
                <a:cs typeface="ＭＳ 明朝" charset="-128"/>
              </a:rPr>
              <a:t>, </a:t>
            </a:r>
            <a:r>
              <a:rPr kumimoji="0" lang="ja-JP" dirty="0">
                <a:solidFill>
                  <a:srgbClr val="000000"/>
                </a:solidFill>
                <a:ea typeface="ＭＳ 明朝" charset="-128"/>
                <a:cs typeface="ＭＳ 明朝" charset="-128"/>
              </a:rPr>
              <a:t>弟</a:t>
            </a:r>
            <a:r>
              <a:rPr kumimoji="0" lang="en-US" altLang="ja-JP" dirty="0">
                <a:solidFill>
                  <a:srgbClr val="000000"/>
                </a:solidFill>
                <a:latin typeface="ＭＳ 明朝" charset="-128"/>
                <a:ea typeface="ＭＳ 明朝" charset="-128"/>
                <a:cs typeface="ＭＳ 明朝" charset="-128"/>
              </a:rPr>
              <a:t> Abel</a:t>
            </a:r>
            <a:r>
              <a:rPr kumimoji="0" lang="ja-JP" altLang="en-US" dirty="0">
                <a:solidFill>
                  <a:srgbClr val="000000"/>
                </a:solidFill>
                <a:latin typeface="ＭＳ 明朝" charset="-128"/>
                <a:ea typeface="ＭＳ 明朝" charset="-128"/>
                <a:cs typeface="ＭＳ 明朝" charset="-128"/>
              </a:rPr>
              <a:t>アベル</a:t>
            </a:r>
            <a:r>
              <a:rPr kumimoji="0" lang="en-US" altLang="ja-JP" dirty="0">
                <a:solidFill>
                  <a:srgbClr val="000000"/>
                </a:solidFill>
                <a:latin typeface="ＭＳ 明朝" charset="-128"/>
                <a:ea typeface="ＭＳ 明朝" charset="-128"/>
                <a:cs typeface="ＭＳ 明朝" charset="-128"/>
              </a:rPr>
              <a:t> </a:t>
            </a:r>
            <a:r>
              <a:rPr kumimoji="0" lang="ja-JP" dirty="0">
                <a:solidFill>
                  <a:srgbClr val="000000"/>
                </a:solidFill>
                <a:ea typeface="ＭＳ 明朝" charset="-128"/>
                <a:cs typeface="ＭＳ 明朝" charset="-128"/>
              </a:rPr>
              <a:t>をねたみこれを殺した</a:t>
            </a:r>
            <a:r>
              <a:rPr kumimoji="0" lang="en-US" altLang="ja-JP" dirty="0">
                <a:solidFill>
                  <a:srgbClr val="000000"/>
                </a:solidFill>
                <a:latin typeface="ＭＳ 明朝" charset="-128"/>
                <a:ea typeface="ＭＳ 明朝" charset="-128"/>
                <a:cs typeface="ＭＳ 明朝" charset="-128"/>
              </a:rPr>
              <a:t>.</a:t>
            </a:r>
          </a:p>
          <a:p>
            <a:pPr marL="985837" lvl="1" indent="-514350">
              <a:buFont typeface="Wingdings" charset="2"/>
              <a:buChar char="u"/>
              <a:defRPr/>
            </a:pPr>
            <a:r>
              <a:rPr kumimoji="0" lang="ja-JP" altLang="ja-JP" dirty="0">
                <a:solidFill>
                  <a:srgbClr val="000000"/>
                </a:solidFill>
                <a:ea typeface="ＭＳ 明朝" charset="-128"/>
                <a:cs typeface="ＭＳ 明朝" charset="-128"/>
              </a:rPr>
              <a:t>【</a:t>
            </a:r>
            <a:r>
              <a:rPr kumimoji="0" lang="ja-JP" altLang="en-US" dirty="0">
                <a:solidFill>
                  <a:srgbClr val="000000"/>
                </a:solidFill>
                <a:ea typeface="ＭＳ 明朝" charset="-128"/>
                <a:cs typeface="ＭＳ 明朝" charset="-128"/>
              </a:rPr>
              <a:t>軍</a:t>
            </a:r>
            <a:r>
              <a:rPr kumimoji="0" lang="ja-JP" altLang="ja-JP" dirty="0">
                <a:solidFill>
                  <a:srgbClr val="000000"/>
                </a:solidFill>
                <a:ea typeface="ＭＳ 明朝" charset="-128"/>
                <a:cs typeface="ＭＳ 明朝" charset="-128"/>
              </a:rPr>
              <a:t>】</a:t>
            </a:r>
            <a:r>
              <a:rPr kumimoji="0" lang="ja-JP" altLang="en-US" dirty="0">
                <a:solidFill>
                  <a:srgbClr val="000000"/>
                </a:solidFill>
                <a:ea typeface="ＭＳ 明朝" charset="-128"/>
                <a:cs typeface="ＭＳ 明朝" charset="-128"/>
              </a:rPr>
              <a:t>先着核弾頭の爆発力による後続の弾頭の破壊（同士討ち？）</a:t>
            </a:r>
            <a:endParaRPr kumimoji="0" lang="en-US" altLang="ja-JP" dirty="0">
              <a:solidFill>
                <a:srgbClr val="000000"/>
              </a:solidFill>
              <a:latin typeface="ＭＳ 明朝" charset="-128"/>
              <a:ea typeface="ＭＳ 明朝" charset="-128"/>
              <a:cs typeface="ＭＳ 明朝" charset="-128"/>
            </a:endParaRPr>
          </a:p>
          <a:p>
            <a:pPr>
              <a:defRPr/>
            </a:pPr>
            <a:r>
              <a:rPr kumimoji="0" lang="ja-JP" altLang="en-US" dirty="0">
                <a:solidFill>
                  <a:srgbClr val="000000"/>
                </a:solidFill>
                <a:ea typeface="ＭＳ 明朝" charset="-128"/>
                <a:cs typeface="ＭＳ 明朝" charset="-128"/>
              </a:rPr>
              <a:t>旧約聖書によれば人類最古の殺人は、</a:t>
            </a:r>
            <a:r>
              <a:rPr kumimoji="0" lang="ja-JP" dirty="0">
                <a:solidFill>
                  <a:srgbClr val="000000"/>
                </a:solidFill>
                <a:ea typeface="ＭＳ 明朝" charset="-128"/>
                <a:cs typeface="ＭＳ 明朝" charset="-128"/>
              </a:rPr>
              <a:t>きょうだい</a:t>
            </a:r>
            <a:r>
              <a:rPr kumimoji="0" lang="ja-JP" altLang="en-US" dirty="0">
                <a:solidFill>
                  <a:srgbClr val="000000"/>
                </a:solidFill>
                <a:ea typeface="ＭＳ 明朝" charset="-128"/>
                <a:cs typeface="ＭＳ 明朝" charset="-128"/>
              </a:rPr>
              <a:t>殺し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anim calcmode="lin" valueType="num">
                                      <p:cBhvr additive="base">
                                        <p:cTn id="11" dur="500" fill="hold"/>
                                        <p:tgtEl>
                                          <p:spTgt spid="10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 calcmode="lin" valueType="num">
                                      <p:cBhvr additive="base">
                                        <p:cTn id="15"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anim calcmode="lin" valueType="num">
                                      <p:cBhvr additive="base">
                                        <p:cTn id="19" dur="500" fill="hold"/>
                                        <p:tgtEl>
                                          <p:spTgt spid="10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7">
                                            <p:txEl>
                                              <p:pRg st="4" end="4"/>
                                            </p:txEl>
                                          </p:spTgt>
                                        </p:tgtEl>
                                        <p:attrNameLst>
                                          <p:attrName>style.visibility</p:attrName>
                                        </p:attrNameLst>
                                      </p:cBhvr>
                                      <p:to>
                                        <p:strVal val="visible"/>
                                      </p:to>
                                    </p:set>
                                    <p:anim calcmode="lin" valueType="num">
                                      <p:cBhvr additive="base">
                                        <p:cTn id="25"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kumimoji="0" lang="ja-JP">
                <a:solidFill>
                  <a:srgbClr val="000000"/>
                </a:solidFill>
                <a:ea typeface="ＭＳ 明朝" charset="-128"/>
                <a:cs typeface="ＭＳ 明朝" charset="-128"/>
              </a:rPr>
              <a:t>★</a:t>
            </a:r>
            <a:r>
              <a:rPr kumimoji="0" lang="en-US">
                <a:solidFill>
                  <a:srgbClr val="000000"/>
                </a:solidFill>
                <a:ea typeface="ＭＳ 明朝" charset="-128"/>
                <a:cs typeface="ＭＳ 明朝" charset="-128"/>
              </a:rPr>
              <a:t>なぜ普通の殺人より反響が大きく恐ろしいのか？</a:t>
            </a:r>
            <a:endParaRPr kumimoji="0" lang="ja-JP" altLang="en-US">
              <a:solidFill>
                <a:srgbClr val="000000"/>
              </a:solidFill>
              <a:ea typeface="ＭＳ 明朝" charset="-128"/>
              <a:cs typeface="ＭＳ 明朝" charset="-128"/>
            </a:endParaRPr>
          </a:p>
        </p:txBody>
      </p:sp>
      <p:sp>
        <p:nvSpPr>
          <p:cNvPr id="12291" name="Rectangle 3"/>
          <p:cNvSpPr>
            <a:spLocks noGrp="1" noChangeArrowheads="1"/>
          </p:cNvSpPr>
          <p:nvPr>
            <p:ph type="body" idx="1"/>
          </p:nvPr>
        </p:nvSpPr>
        <p:spPr>
          <a:xfrm>
            <a:off x="457200" y="1752600"/>
            <a:ext cx="8458200" cy="4648200"/>
          </a:xfrm>
        </p:spPr>
        <p:txBody>
          <a:bodyPr/>
          <a:lstStyle/>
          <a:p>
            <a:pPr>
              <a:lnSpc>
                <a:spcPct val="90000"/>
              </a:lnSpc>
            </a:pPr>
            <a:r>
              <a:rPr kumimoji="0" lang="ja-JP" altLang="en-US" sz="2600">
                <a:solidFill>
                  <a:srgbClr val="000000"/>
                </a:solidFill>
                <a:ea typeface="ＭＳ 明朝" charset="-128"/>
                <a:cs typeface="ＭＳ 明朝" charset="-128"/>
              </a:rPr>
              <a:t>家族内だから</a:t>
            </a:r>
            <a:endParaRPr kumimoji="0" lang="en-US" altLang="ja-JP" sz="2600">
              <a:solidFill>
                <a:srgbClr val="000000"/>
              </a:solidFill>
              <a:ea typeface="ＭＳ 明朝" charset="-128"/>
              <a:cs typeface="ＭＳ 明朝" charset="-128"/>
            </a:endParaRPr>
          </a:p>
          <a:p>
            <a:pPr>
              <a:lnSpc>
                <a:spcPct val="90000"/>
              </a:lnSpc>
            </a:pPr>
            <a:r>
              <a:rPr kumimoji="0" lang="ja-JP" altLang="en-US" sz="2600">
                <a:solidFill>
                  <a:srgbClr val="000000"/>
                </a:solidFill>
                <a:ea typeface="ＭＳ 明朝" charset="-128"/>
                <a:cs typeface="ＭＳ 明朝" charset="-128"/>
              </a:rPr>
              <a:t>親殺し。</a:t>
            </a:r>
            <a:r>
              <a:rPr kumimoji="0" lang="en-US" altLang="ja-JP" sz="2600"/>
              <a:t>Parricide</a:t>
            </a:r>
            <a:r>
              <a:rPr kumimoji="0" lang="ja-JP" altLang="en-US" sz="2600"/>
              <a:t>。パリサイド。</a:t>
            </a:r>
            <a:r>
              <a:rPr kumimoji="0" lang="ja-JP" altLang="en-US" sz="2600">
                <a:solidFill>
                  <a:srgbClr val="000000"/>
                </a:solidFill>
                <a:ea typeface="ＭＳ 明朝" charset="-128"/>
                <a:cs typeface="ＭＳ 明朝" charset="-128"/>
              </a:rPr>
              <a:t>かっては、刑法上、</a:t>
            </a:r>
            <a:r>
              <a:rPr kumimoji="0" lang="en-US" sz="2600">
                <a:solidFill>
                  <a:srgbClr val="000000"/>
                </a:solidFill>
                <a:ea typeface="ＭＳ 明朝" charset="-128"/>
                <a:cs typeface="ＭＳ 明朝" charset="-128"/>
              </a:rPr>
              <a:t>尊属殺人罪</a:t>
            </a:r>
            <a:r>
              <a:rPr kumimoji="0" lang="ja-JP" altLang="en-US" sz="2600">
                <a:solidFill>
                  <a:srgbClr val="000000"/>
                </a:solidFill>
                <a:ea typeface="ＭＳ 明朝" charset="-128"/>
                <a:cs typeface="ＭＳ 明朝" charset="-128"/>
              </a:rPr>
              <a:t>（刑法</a:t>
            </a:r>
            <a:r>
              <a:rPr kumimoji="0" lang="en-US" altLang="ja-JP" sz="2600">
                <a:solidFill>
                  <a:srgbClr val="000000"/>
                </a:solidFill>
                <a:latin typeface="ＭＳ 明朝" charset="-128"/>
                <a:ea typeface="ＭＳ 明朝" charset="-128"/>
                <a:cs typeface="ＭＳ 明朝" charset="-128"/>
              </a:rPr>
              <a:t>200</a:t>
            </a:r>
            <a:r>
              <a:rPr kumimoji="0" lang="ja-JP" altLang="en-US" sz="2600">
                <a:solidFill>
                  <a:srgbClr val="000000"/>
                </a:solidFill>
                <a:ea typeface="ＭＳ 明朝" charset="-128"/>
                <a:cs typeface="ＭＳ 明朝" charset="-128"/>
              </a:rPr>
              <a:t>条）というのがあった。</a:t>
            </a:r>
            <a:endParaRPr kumimoji="0" lang="ja-JP" sz="2600">
              <a:solidFill>
                <a:srgbClr val="000000"/>
              </a:solidFill>
              <a:ea typeface="ＭＳ 明朝" charset="-128"/>
              <a:cs typeface="ＭＳ 明朝" charset="-128"/>
            </a:endParaRPr>
          </a:p>
          <a:p>
            <a:pPr lvl="2" algn="just">
              <a:lnSpc>
                <a:spcPct val="90000"/>
              </a:lnSpc>
            </a:pPr>
            <a:r>
              <a:rPr kumimoji="0" lang="ja-JP" sz="2100">
                <a:solidFill>
                  <a:srgbClr val="000000"/>
                </a:solidFill>
                <a:ea typeface="ＭＳ 明朝" charset="-128"/>
                <a:cs typeface="ＭＳ 明朝" charset="-128"/>
              </a:rPr>
              <a:t>【</a:t>
            </a:r>
            <a:r>
              <a:rPr kumimoji="0" lang="ja-JP" altLang="en-US" sz="2100">
                <a:solidFill>
                  <a:srgbClr val="000000"/>
                </a:solidFill>
                <a:ea typeface="ＭＳ 明朝" charset="-128"/>
                <a:cs typeface="ＭＳ 明朝" charset="-128"/>
              </a:rPr>
              <a:t>尊属罪</a:t>
            </a:r>
            <a:r>
              <a:rPr kumimoji="0" lang="ja-JP" sz="2100">
                <a:solidFill>
                  <a:srgbClr val="000000"/>
                </a:solidFill>
                <a:ea typeface="ＭＳ 明朝" charset="-128"/>
                <a:cs typeface="ＭＳ 明朝" charset="-128"/>
              </a:rPr>
              <a:t>】</a:t>
            </a:r>
            <a:r>
              <a:rPr kumimoji="0" lang="ja-JP" altLang="en-US" sz="2100">
                <a:solidFill>
                  <a:srgbClr val="000000"/>
                </a:solidFill>
                <a:ea typeface="ＭＳ 明朝" charset="-128"/>
                <a:cs typeface="ＭＳ 明朝" charset="-128"/>
              </a:rPr>
              <a:t>自己又ハ配偶者ノ直系尊属ヲ殺シタル者ハ死刑又ハ無期懲役ニ処ス</a:t>
            </a:r>
            <a:endParaRPr kumimoji="0" lang="en-US" altLang="ja-JP" sz="2100">
              <a:solidFill>
                <a:srgbClr val="000000"/>
              </a:solidFill>
              <a:ea typeface="ＭＳ 明朝" charset="-128"/>
              <a:cs typeface="ＭＳ 明朝" charset="-128"/>
            </a:endParaRPr>
          </a:p>
          <a:p>
            <a:pPr lvl="2" algn="just">
              <a:lnSpc>
                <a:spcPct val="90000"/>
              </a:lnSpc>
            </a:pPr>
            <a:r>
              <a:rPr kumimoji="0" lang="ja-JP" altLang="en-US" sz="2100">
                <a:solidFill>
                  <a:srgbClr val="000000"/>
                </a:solidFill>
                <a:ea typeface="ＭＳ 明朝" charset="-128"/>
                <a:cs typeface="ＭＳ 明朝" charset="-128"/>
              </a:rPr>
              <a:t>尊属（両親・祖父母）＜＞卑属（子供や孫）</a:t>
            </a:r>
            <a:endParaRPr kumimoji="0" lang="ja-JP" sz="2100">
              <a:solidFill>
                <a:srgbClr val="000000"/>
              </a:solidFill>
              <a:ea typeface="ＭＳ 明朝" charset="-128"/>
              <a:cs typeface="ＭＳ 明朝" charset="-128"/>
            </a:endParaRPr>
          </a:p>
          <a:p>
            <a:pPr lvl="2" algn="just">
              <a:lnSpc>
                <a:spcPct val="90000"/>
              </a:lnSpc>
            </a:pPr>
            <a:r>
              <a:rPr kumimoji="0" lang="ja-JP" altLang="en-US" sz="2100">
                <a:solidFill>
                  <a:srgbClr val="000000"/>
                </a:solidFill>
                <a:ea typeface="ＭＳ 明朝" charset="-128"/>
                <a:cs typeface="ＭＳ 明朝" charset="-128"/>
              </a:rPr>
              <a:t>憲法第</a:t>
            </a:r>
            <a:r>
              <a:rPr kumimoji="0" lang="en-US" altLang="ja-JP" sz="2100">
                <a:solidFill>
                  <a:srgbClr val="000000"/>
                </a:solidFill>
                <a:latin typeface="ＭＳ 明朝" charset="-128"/>
                <a:ea typeface="ＭＳ 明朝" charset="-128"/>
                <a:cs typeface="ＭＳ 明朝" charset="-128"/>
              </a:rPr>
              <a:t>14</a:t>
            </a:r>
            <a:r>
              <a:rPr kumimoji="0" lang="ja-JP" altLang="en-US" sz="2100">
                <a:solidFill>
                  <a:srgbClr val="000000"/>
                </a:solidFill>
                <a:ea typeface="ＭＳ 明朝" charset="-128"/>
                <a:cs typeface="ＭＳ 明朝" charset="-128"/>
              </a:rPr>
              <a:t>条第</a:t>
            </a:r>
            <a:r>
              <a:rPr kumimoji="0" lang="en-US" altLang="ja-JP" sz="2100">
                <a:solidFill>
                  <a:srgbClr val="000000"/>
                </a:solidFill>
                <a:latin typeface="ＭＳ 明朝" charset="-128"/>
                <a:ea typeface="ＭＳ 明朝" charset="-128"/>
                <a:cs typeface="ＭＳ 明朝" charset="-128"/>
              </a:rPr>
              <a:t>1</a:t>
            </a:r>
            <a:r>
              <a:rPr kumimoji="0" lang="ja-JP" altLang="en-US" sz="2100">
                <a:solidFill>
                  <a:srgbClr val="000000"/>
                </a:solidFill>
                <a:ea typeface="ＭＳ 明朝" charset="-128"/>
                <a:cs typeface="ＭＳ 明朝" charset="-128"/>
              </a:rPr>
              <a:t>項違反（法の下の平等）</a:t>
            </a:r>
            <a:r>
              <a:rPr kumimoji="0" lang="ja-JP" sz="2100">
                <a:solidFill>
                  <a:srgbClr val="000000"/>
                </a:solidFill>
                <a:ea typeface="ＭＳ 明朝" charset="-128"/>
                <a:cs typeface="ＭＳ 明朝" charset="-128"/>
              </a:rPr>
              <a:t>→</a:t>
            </a:r>
            <a:r>
              <a:rPr kumimoji="0" lang="ja-JP" altLang="en-US" sz="2100">
                <a:solidFill>
                  <a:srgbClr val="000000"/>
                </a:solidFill>
                <a:ea typeface="ＭＳ 明朝" charset="-128"/>
                <a:cs typeface="ＭＳ 明朝" charset="-128"/>
              </a:rPr>
              <a:t>刑法の一部を改正する法律（</a:t>
            </a:r>
            <a:r>
              <a:rPr kumimoji="0" lang="ja-JP" altLang="en-US" sz="1600">
                <a:solidFill>
                  <a:srgbClr val="000000"/>
                </a:solidFill>
                <a:ea typeface="ＭＳ 明朝" charset="-128"/>
                <a:cs typeface="ＭＳ 明朝" charset="-128"/>
              </a:rPr>
              <a:t>平成７年法律第９１号</a:t>
            </a:r>
            <a:r>
              <a:rPr kumimoji="0" lang="ja-JP" altLang="en-US" sz="2100">
                <a:solidFill>
                  <a:srgbClr val="000000"/>
                </a:solidFill>
                <a:ea typeface="ＭＳ 明朝" charset="-128"/>
                <a:cs typeface="ＭＳ 明朝" charset="-128"/>
              </a:rPr>
              <a:t>）にて削除</a:t>
            </a:r>
            <a:endParaRPr kumimoji="0" lang="en-US" altLang="ja-JP" sz="2100">
              <a:solidFill>
                <a:srgbClr val="000000"/>
              </a:solidFill>
              <a:ea typeface="ＭＳ 明朝" charset="-128"/>
              <a:cs typeface="ＭＳ 明朝" charset="-128"/>
            </a:endParaRPr>
          </a:p>
          <a:p>
            <a:pPr algn="just">
              <a:lnSpc>
                <a:spcPct val="90000"/>
              </a:lnSpc>
            </a:pPr>
            <a:r>
              <a:rPr kumimoji="0" lang="ja-JP" altLang="en-US" sz="2600">
                <a:solidFill>
                  <a:srgbClr val="000000"/>
                </a:solidFill>
                <a:latin typeface="ＭＳ 明朝" charset="-128"/>
                <a:ea typeface="ＭＳ 明朝" charset="-128"/>
                <a:cs typeface="ＭＳ 明朝" charset="-128"/>
              </a:rPr>
              <a:t>嬰児殺し。</a:t>
            </a:r>
            <a:r>
              <a:rPr kumimoji="0" lang="en-US" altLang="ja-JP" sz="2600"/>
              <a:t>Infanticide</a:t>
            </a:r>
            <a:r>
              <a:rPr kumimoji="0" lang="ja-JP" altLang="en-US" sz="2600"/>
              <a:t>　インファンティサイド</a:t>
            </a:r>
            <a:endParaRPr kumimoji="0" lang="en-US" altLang="ja-JP" sz="2600"/>
          </a:p>
          <a:p>
            <a:pPr algn="just">
              <a:lnSpc>
                <a:spcPct val="90000"/>
              </a:lnSpc>
            </a:pPr>
            <a:r>
              <a:rPr kumimoji="0" lang="ja-JP" altLang="en-US" sz="2600">
                <a:latin typeface="ＭＳ 明朝" charset="-128"/>
                <a:ea typeface="ＭＳ 明朝" charset="-128"/>
                <a:cs typeface="ＭＳ 明朝" charset="-128"/>
              </a:rPr>
              <a:t>殺人事件の大部分</a:t>
            </a:r>
            <a:r>
              <a:rPr kumimoji="0" lang="en-US" altLang="ja-JP" sz="2600">
                <a:solidFill>
                  <a:srgbClr val="333333"/>
                </a:solidFill>
                <a:latin typeface="ＭＳ 明朝" charset="-128"/>
                <a:ea typeface="ＭＳ 明朝" charset="-128"/>
                <a:cs typeface="ＭＳ 明朝" charset="-128"/>
              </a:rPr>
              <a:t>44</a:t>
            </a:r>
            <a:r>
              <a:rPr kumimoji="0" lang="ja-JP" sz="2600">
                <a:solidFill>
                  <a:srgbClr val="333333"/>
                </a:solidFill>
                <a:latin typeface="ＭＳ 明朝" charset="-128"/>
                <a:ea typeface="ＭＳ 明朝" charset="-128"/>
                <a:cs typeface="ＭＳ 明朝" charset="-128"/>
              </a:rPr>
              <a:t>%</a:t>
            </a:r>
            <a:r>
              <a:rPr kumimoji="0" lang="ja-JP" altLang="en-US" sz="2600">
                <a:solidFill>
                  <a:srgbClr val="333333"/>
                </a:solidFill>
                <a:latin typeface="ＭＳ 明朝" charset="-128"/>
                <a:ea typeface="ＭＳ 明朝" charset="-128"/>
                <a:cs typeface="ＭＳ 明朝" charset="-128"/>
              </a:rPr>
              <a:t>は</a:t>
            </a:r>
            <a:r>
              <a:rPr kumimoji="0" lang="ja-JP" altLang="en-US" sz="2600">
                <a:solidFill>
                  <a:srgbClr val="000000"/>
                </a:solidFill>
                <a:latin typeface="ＭＳ 明朝" charset="-128"/>
                <a:ea typeface="ＭＳ 明朝" charset="-128"/>
                <a:cs typeface="ＭＳ 明朝" charset="-128"/>
              </a:rPr>
              <a:t>家族</a:t>
            </a:r>
            <a:r>
              <a:rPr kumimoji="0" lang="en-US" altLang="ja-JP" sz="2600">
                <a:solidFill>
                  <a:srgbClr val="000000"/>
                </a:solidFill>
                <a:latin typeface="ＭＳ 明朝" charset="-128"/>
                <a:ea typeface="ＭＳ 明朝" charset="-128"/>
                <a:cs typeface="ＭＳ 明朝" charset="-128"/>
              </a:rPr>
              <a:t>(</a:t>
            </a:r>
            <a:r>
              <a:rPr kumimoji="0" lang="ja-JP" altLang="en-US" sz="2600">
                <a:solidFill>
                  <a:srgbClr val="000000"/>
                </a:solidFill>
                <a:latin typeface="ＭＳ 明朝" charset="-128"/>
                <a:ea typeface="ＭＳ 明朝" charset="-128"/>
                <a:cs typeface="ＭＳ 明朝" charset="-128"/>
              </a:rPr>
              <a:t>親族等）</a:t>
            </a:r>
            <a:r>
              <a:rPr kumimoji="0" lang="en-US" sz="2600">
                <a:solidFill>
                  <a:srgbClr val="333333"/>
                </a:solidFill>
                <a:latin typeface="ＭＳ 明朝" charset="-128"/>
                <a:ea typeface="ＭＳ 明朝" charset="-128"/>
                <a:cs typeface="ＭＳ 明朝" charset="-128"/>
              </a:rPr>
              <a:t>の犯行</a:t>
            </a:r>
            <a:endParaRPr kumimoji="0" lang="en-US" altLang="ja-JP" sz="2600">
              <a:solidFill>
                <a:srgbClr val="333333"/>
              </a:solidFill>
              <a:latin typeface="ＭＳ 明朝" charset="-128"/>
              <a:ea typeface="ＭＳ 明朝" charset="-128"/>
              <a:cs typeface="ＭＳ 明朝" charset="-128"/>
            </a:endParaRPr>
          </a:p>
          <a:p>
            <a:pPr algn="just">
              <a:lnSpc>
                <a:spcPct val="90000"/>
              </a:lnSpc>
              <a:buFont typeface="Wingdings" charset="2"/>
              <a:buNone/>
            </a:pPr>
            <a:endParaRPr kumimoji="0" lang="ja-JP" sz="2600">
              <a:solidFill>
                <a:srgbClr val="333333"/>
              </a:solidFill>
              <a:latin typeface="ＭＳ 明朝" charset="-128"/>
              <a:ea typeface="ＭＳ 明朝" charset="-128"/>
              <a:cs typeface="ＭＳ 明朝" charset="-128"/>
            </a:endParaRPr>
          </a:p>
        </p:txBody>
      </p:sp>
      <p:sp>
        <p:nvSpPr>
          <p:cNvPr id="12292" name="Text Box 4"/>
          <p:cNvSpPr txBox="1">
            <a:spLocks noChangeArrowheads="1"/>
          </p:cNvSpPr>
          <p:nvPr/>
        </p:nvSpPr>
        <p:spPr bwMode="auto">
          <a:xfrm>
            <a:off x="4495800" y="3352800"/>
            <a:ext cx="2914650" cy="244475"/>
          </a:xfrm>
          <a:prstGeom prst="rect">
            <a:avLst/>
          </a:prstGeom>
          <a:noFill/>
          <a:ln w="9525">
            <a:noFill/>
            <a:miter lim="800000"/>
            <a:headEnd/>
            <a:tailEnd/>
          </a:ln>
        </p:spPr>
        <p:txBody>
          <a:bodyPr wrap="none">
            <a:prstTxWarp prst="textNoShape">
              <a:avLst/>
            </a:prstTxWarp>
            <a:spAutoFit/>
          </a:bodyPr>
          <a:lstStyle/>
          <a:p>
            <a:r>
              <a:rPr lang="en-US" altLang="ja-JP" sz="1000">
                <a:solidFill>
                  <a:srgbClr val="000000"/>
                </a:solidFill>
                <a:latin typeface="ＭＳ 明朝" charset="-128"/>
                <a:ea typeface="ＭＳ 明朝" charset="-128"/>
                <a:cs typeface="ＭＳ 明朝" charset="-128"/>
              </a:rPr>
              <a:t>http://www.geocities.jp/aphros67/050100.htm</a:t>
            </a:r>
          </a:p>
        </p:txBody>
      </p:sp>
      <p:sp>
        <p:nvSpPr>
          <p:cNvPr id="25605" name="テキスト ボックス 4"/>
          <p:cNvSpPr txBox="1">
            <a:spLocks noChangeArrowheads="1"/>
          </p:cNvSpPr>
          <p:nvPr/>
        </p:nvSpPr>
        <p:spPr bwMode="auto">
          <a:xfrm>
            <a:off x="685800" y="5384800"/>
            <a:ext cx="7848600" cy="787400"/>
          </a:xfrm>
          <a:prstGeom prst="rect">
            <a:avLst/>
          </a:prstGeom>
          <a:noFill/>
          <a:ln w="9525">
            <a:noFill/>
            <a:miter lim="800000"/>
            <a:headEnd/>
            <a:tailEnd/>
          </a:ln>
        </p:spPr>
        <p:txBody>
          <a:bodyPr anchor="b">
            <a:prstTxWarp prst="textNoShape">
              <a:avLst/>
            </a:prstTxWarp>
            <a:spAutoFit/>
          </a:bodyPr>
          <a:lstStyle/>
          <a:p>
            <a:pPr algn="just">
              <a:lnSpc>
                <a:spcPct val="90000"/>
              </a:lnSpc>
            </a:pPr>
            <a:r>
              <a:rPr kumimoji="0" lang="ja-JP" altLang="en-US" sz="1400">
                <a:solidFill>
                  <a:srgbClr val="FF0000"/>
                </a:solidFill>
                <a:latin typeface="ＭＳ 明朝" charset="-128"/>
                <a:ea typeface="ＭＳ 明朝" charset="-128"/>
                <a:cs typeface="ＭＳ 明朝" charset="-128"/>
              </a:rPr>
              <a:t>「殺してやる」</a:t>
            </a:r>
            <a:r>
              <a:rPr kumimoji="0" lang="en-US" altLang="ja-JP" sz="1400">
                <a:solidFill>
                  <a:srgbClr val="FF0000"/>
                </a:solidFill>
                <a:latin typeface="ＭＳ 明朝" charset="-128"/>
                <a:ea typeface="ＭＳ 明朝" charset="-128"/>
                <a:cs typeface="ＭＳ 明朝" charset="-128"/>
              </a:rPr>
              <a:t>―</a:t>
            </a:r>
            <a:r>
              <a:rPr kumimoji="0" lang="ja-JP" altLang="en-US" sz="1400">
                <a:solidFill>
                  <a:srgbClr val="FF0000"/>
                </a:solidFill>
                <a:latin typeface="ＭＳ 明朝" charset="-128"/>
                <a:ea typeface="ＭＳ 明朝" charset="-128"/>
                <a:cs typeface="ＭＳ 明朝" charset="-128"/>
              </a:rPr>
              <a:t>止められない本能　　進化心理学</a:t>
            </a:r>
            <a:r>
              <a:rPr kumimoji="0" lang="en-US" altLang="ja-JP" sz="1400">
                <a:solidFill>
                  <a:srgbClr val="FF0000"/>
                </a:solidFill>
                <a:latin typeface="ＭＳ 明朝" charset="-128"/>
                <a:ea typeface="ＭＳ 明朝" charset="-128"/>
                <a:cs typeface="ＭＳ 明朝" charset="-128"/>
              </a:rPr>
              <a:t>→</a:t>
            </a:r>
            <a:r>
              <a:rPr kumimoji="0" lang="ja-JP" altLang="en-US" sz="1400">
                <a:solidFill>
                  <a:srgbClr val="FF0000"/>
                </a:solidFill>
                <a:latin typeface="ＭＳ 明朝" charset="-128"/>
                <a:ea typeface="ＭＳ 明朝" charset="-128"/>
                <a:cs typeface="ＭＳ 明朝" charset="-128"/>
              </a:rPr>
              <a:t>生殖戦略上の進化的適応として説明</a:t>
            </a:r>
          </a:p>
          <a:p>
            <a:pPr algn="just">
              <a:lnSpc>
                <a:spcPct val="90000"/>
              </a:lnSpc>
            </a:pPr>
            <a:r>
              <a:rPr kumimoji="0" lang="ja-JP" altLang="en-US" sz="1200">
                <a:solidFill>
                  <a:srgbClr val="333333"/>
                </a:solidFill>
                <a:latin typeface="ＭＳ 明朝" charset="-128"/>
                <a:ea typeface="ＭＳ 明朝" charset="-128"/>
                <a:cs typeface="ＭＳ 明朝" charset="-128"/>
              </a:rPr>
              <a:t>原書名：</a:t>
            </a:r>
            <a:r>
              <a:rPr kumimoji="0" lang="en-US" altLang="ja-JP" sz="1200">
                <a:solidFill>
                  <a:srgbClr val="333333"/>
                </a:solidFill>
                <a:latin typeface="ＭＳ 明朝" charset="-128"/>
                <a:ea typeface="ＭＳ 明朝" charset="-128"/>
                <a:cs typeface="ＭＳ 明朝" charset="-128"/>
              </a:rPr>
              <a:t>THE MURDERER NEXT DOOR:Why the Mind Is Designed to Kill(Buss,David M.)</a:t>
            </a:r>
          </a:p>
          <a:p>
            <a:pPr algn="just">
              <a:lnSpc>
                <a:spcPct val="90000"/>
              </a:lnSpc>
            </a:pPr>
            <a:r>
              <a:rPr kumimoji="0" lang="ja-JP" altLang="en-US" sz="1200">
                <a:solidFill>
                  <a:srgbClr val="333333"/>
                </a:solidFill>
                <a:latin typeface="ＭＳ 明朝" charset="-128"/>
                <a:ea typeface="ＭＳ 明朝" charset="-128"/>
                <a:cs typeface="ＭＳ 明朝" charset="-128"/>
              </a:rPr>
              <a:t>バス，デヴィッド・Ｍ．</a:t>
            </a:r>
            <a:r>
              <a:rPr kumimoji="0" lang="en-US" altLang="ja-JP" sz="1200">
                <a:solidFill>
                  <a:srgbClr val="333333"/>
                </a:solidFill>
                <a:latin typeface="ＭＳ 明朝" charset="-128"/>
                <a:ea typeface="ＭＳ 明朝" charset="-128"/>
                <a:cs typeface="ＭＳ 明朝" charset="-128"/>
              </a:rPr>
              <a:t>【</a:t>
            </a:r>
            <a:r>
              <a:rPr kumimoji="0" lang="ja-JP" altLang="en-US" sz="1200">
                <a:solidFill>
                  <a:srgbClr val="333333"/>
                </a:solidFill>
                <a:latin typeface="ＭＳ 明朝" charset="-128"/>
                <a:ea typeface="ＭＳ 明朝" charset="-128"/>
                <a:cs typeface="ＭＳ 明朝" charset="-128"/>
              </a:rPr>
              <a:t>著</a:t>
            </a:r>
            <a:r>
              <a:rPr kumimoji="0" lang="en-US" altLang="ja-JP" sz="1200">
                <a:solidFill>
                  <a:srgbClr val="333333"/>
                </a:solidFill>
                <a:latin typeface="ＭＳ 明朝" charset="-128"/>
                <a:ea typeface="ＭＳ 明朝" charset="-128"/>
                <a:cs typeface="ＭＳ 明朝" charset="-128"/>
              </a:rPr>
              <a:t>】〈</a:t>
            </a:r>
            <a:r>
              <a:rPr kumimoji="0" lang="ja-JP" altLang="en-US" sz="1200">
                <a:solidFill>
                  <a:srgbClr val="333333"/>
                </a:solidFill>
                <a:latin typeface="ＭＳ 明朝" charset="-128"/>
                <a:ea typeface="ＭＳ 明朝" charset="-128"/>
                <a:cs typeface="ＭＳ 明朝" charset="-128"/>
              </a:rPr>
              <a:t>Ｂｕｓｓ，Ｄａｖｉｄ　Ｍ．</a:t>
            </a:r>
            <a:r>
              <a:rPr kumimoji="0" lang="en-US" altLang="ja-JP" sz="1200">
                <a:solidFill>
                  <a:srgbClr val="333333"/>
                </a:solidFill>
                <a:latin typeface="ＭＳ 明朝" charset="-128"/>
                <a:ea typeface="ＭＳ 明朝" charset="-128"/>
                <a:cs typeface="ＭＳ 明朝" charset="-128"/>
              </a:rPr>
              <a:t>〉</a:t>
            </a:r>
            <a:r>
              <a:rPr kumimoji="0" lang="ja-JP" altLang="en-US" sz="1200">
                <a:solidFill>
                  <a:srgbClr val="333333"/>
                </a:solidFill>
                <a:latin typeface="ＭＳ 明朝" charset="-128"/>
                <a:ea typeface="ＭＳ 明朝" charset="-128"/>
                <a:cs typeface="ＭＳ 明朝" charset="-128"/>
              </a:rPr>
              <a:t>　荒木　文枝</a:t>
            </a:r>
            <a:r>
              <a:rPr kumimoji="0" lang="en-US" altLang="ja-JP" sz="1200">
                <a:solidFill>
                  <a:srgbClr val="333333"/>
                </a:solidFill>
                <a:latin typeface="ＭＳ 明朝" charset="-128"/>
                <a:ea typeface="ＭＳ 明朝" charset="-128"/>
                <a:cs typeface="ＭＳ 明朝" charset="-128"/>
              </a:rPr>
              <a:t>【</a:t>
            </a:r>
            <a:r>
              <a:rPr kumimoji="0" lang="ja-JP" altLang="en-US" sz="1200">
                <a:solidFill>
                  <a:srgbClr val="333333"/>
                </a:solidFill>
                <a:latin typeface="ＭＳ 明朝" charset="-128"/>
                <a:ea typeface="ＭＳ 明朝" charset="-128"/>
                <a:cs typeface="ＭＳ 明朝" charset="-128"/>
              </a:rPr>
              <a:t>訳</a:t>
            </a:r>
            <a:r>
              <a:rPr kumimoji="0" lang="en-US" altLang="ja-JP" sz="1200">
                <a:solidFill>
                  <a:srgbClr val="333333"/>
                </a:solidFill>
                <a:latin typeface="ＭＳ 明朝" charset="-128"/>
                <a:ea typeface="ＭＳ 明朝" charset="-128"/>
                <a:cs typeface="ＭＳ 明朝" charset="-128"/>
              </a:rPr>
              <a:t>】</a:t>
            </a:r>
          </a:p>
          <a:p>
            <a:pPr algn="just">
              <a:lnSpc>
                <a:spcPct val="90000"/>
              </a:lnSpc>
            </a:pPr>
            <a:r>
              <a:rPr kumimoji="0" lang="ja-JP" altLang="en-US" sz="1200">
                <a:solidFill>
                  <a:srgbClr val="333333"/>
                </a:solidFill>
                <a:latin typeface="ＭＳ 明朝" charset="-128"/>
                <a:ea typeface="ＭＳ 明朝" charset="-128"/>
                <a:cs typeface="ＭＳ 明朝" charset="-128"/>
              </a:rPr>
              <a:t>柏書房 （</a:t>
            </a:r>
            <a:r>
              <a:rPr kumimoji="0" lang="en-US" altLang="ja-JP" sz="1200">
                <a:solidFill>
                  <a:srgbClr val="333333"/>
                </a:solidFill>
                <a:latin typeface="ＭＳ 明朝" charset="-128"/>
                <a:ea typeface="ＭＳ 明朝" charset="-128"/>
                <a:cs typeface="ＭＳ 明朝" charset="-128"/>
              </a:rPr>
              <a:t>2007/03/10 </a:t>
            </a:r>
            <a:r>
              <a:rPr kumimoji="0" lang="ja-JP" altLang="en-US" sz="1200">
                <a:solidFill>
                  <a:srgbClr val="333333"/>
                </a:solidFill>
                <a:latin typeface="ＭＳ 明朝" charset="-128"/>
                <a:ea typeface="ＭＳ 明朝" charset="-128"/>
                <a:cs typeface="ＭＳ 明朝" charset="-128"/>
              </a:rPr>
              <a:t>出版）</a:t>
            </a:r>
            <a:r>
              <a:rPr kumimoji="0" lang="en-US" altLang="ja-JP" sz="1200">
                <a:solidFill>
                  <a:srgbClr val="333333"/>
                </a:solidFill>
                <a:latin typeface="ＭＳ 明朝" charset="-128"/>
                <a:ea typeface="ＭＳ 明朝" charset="-128"/>
                <a:cs typeface="ＭＳ 明朝" charset="-128"/>
              </a:rPr>
              <a:t>ISBN</a:t>
            </a:r>
            <a:r>
              <a:rPr kumimoji="0" lang="ja-JP" altLang="en-US" sz="1200">
                <a:solidFill>
                  <a:srgbClr val="333333"/>
                </a:solidFill>
                <a:latin typeface="ＭＳ 明朝" charset="-128"/>
                <a:ea typeface="ＭＳ 明朝" charset="-128"/>
                <a:cs typeface="ＭＳ 明朝" charset="-128"/>
              </a:rPr>
              <a:t>： </a:t>
            </a:r>
            <a:r>
              <a:rPr kumimoji="0" lang="en-US" altLang="ja-JP" sz="1200">
                <a:solidFill>
                  <a:srgbClr val="333333"/>
                </a:solidFill>
                <a:latin typeface="ＭＳ 明朝" charset="-128"/>
                <a:ea typeface="ＭＳ 明朝" charset="-128"/>
                <a:cs typeface="ＭＳ 明朝" charset="-128"/>
              </a:rPr>
              <a:t>9784760130351</a:t>
            </a:r>
            <a:r>
              <a:rPr kumimoji="0" lang="ja-JP" altLang="en-US" sz="1200">
                <a:solidFill>
                  <a:srgbClr val="333333"/>
                </a:solidFill>
                <a:latin typeface="ＭＳ 明朝" charset="-128"/>
                <a:ea typeface="ＭＳ 明朝" charset="-128"/>
                <a:cs typeface="ＭＳ 明朝" charset="-128"/>
              </a:rPr>
              <a:t>　価格： ￥</a:t>
            </a:r>
            <a:r>
              <a:rPr kumimoji="0" lang="en-US" altLang="ja-JP" sz="1200">
                <a:solidFill>
                  <a:srgbClr val="333333"/>
                </a:solidFill>
                <a:latin typeface="ＭＳ 明朝" charset="-128"/>
                <a:ea typeface="ＭＳ 明朝" charset="-128"/>
                <a:cs typeface="ＭＳ 明朝" charset="-128"/>
              </a:rPr>
              <a:t>1,680 (</a:t>
            </a:r>
            <a:r>
              <a:rPr kumimoji="0" lang="ja-JP" altLang="en-US" sz="1200">
                <a:solidFill>
                  <a:srgbClr val="333333"/>
                </a:solidFill>
                <a:latin typeface="ＭＳ 明朝" charset="-128"/>
                <a:ea typeface="ＭＳ 明朝" charset="-128"/>
                <a:cs typeface="ＭＳ 明朝" charset="-128"/>
              </a:rPr>
              <a:t>税込）</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additive="base">
                                        <p:cTn id="7" dur="500" fill="hold"/>
                                        <p:tgtEl>
                                          <p:spTgt spid="12292"/>
                                        </p:tgtEl>
                                        <p:attrNameLst>
                                          <p:attrName>ppt_x</p:attrName>
                                        </p:attrNameLst>
                                      </p:cBhvr>
                                      <p:tavLst>
                                        <p:tav tm="0">
                                          <p:val>
                                            <p:strVal val="#ppt_x"/>
                                          </p:val>
                                        </p:tav>
                                        <p:tav tm="100000">
                                          <p:val>
                                            <p:strVal val="#ppt_x"/>
                                          </p:val>
                                        </p:tav>
                                      </p:tavLst>
                                    </p:anim>
                                    <p:anim calcmode="lin" valueType="num">
                                      <p:cBhvr additive="base">
                                        <p:cTn id="8" dur="500" fill="hold"/>
                                        <p:tgtEl>
                                          <p:spTgt spid="1229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1" end="1"/>
                                            </p:txEl>
                                          </p:spTgt>
                                        </p:tgtEl>
                                        <p:attrNameLst>
                                          <p:attrName>style.visibility</p:attrName>
                                        </p:attrNameLst>
                                      </p:cBhvr>
                                      <p:to>
                                        <p:strVal val="visible"/>
                                      </p:to>
                                    </p:set>
                                    <p:anim calcmode="lin" valueType="num">
                                      <p:cBhvr additive="base">
                                        <p:cTn id="19"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anim calcmode="lin" valueType="num">
                                      <p:cBhvr additive="base">
                                        <p:cTn id="2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291">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 calcmode="lin" valueType="num">
                                      <p:cBhvr additive="base">
                                        <p:cTn id="27"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additive="base">
                                        <p:cTn id="37"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291">
                                            <p:txEl>
                                              <p:pRg st="6" end="6"/>
                                            </p:txEl>
                                          </p:spTgt>
                                        </p:tgtEl>
                                        <p:attrNameLst>
                                          <p:attrName>style.visibility</p:attrName>
                                        </p:attrNameLst>
                                      </p:cBhvr>
                                      <p:to>
                                        <p:strVal val="visible"/>
                                      </p:to>
                                    </p:set>
                                    <p:anim calcmode="lin" valueType="num">
                                      <p:cBhvr additive="base">
                                        <p:cTn id="43"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just">
              <a:lnSpc>
                <a:spcPct val="90000"/>
              </a:lnSpc>
            </a:pPr>
            <a:r>
              <a:rPr kumimoji="0" lang="ja-JP" altLang="en-US" sz="3400" dirty="0">
                <a:latin typeface="ＭＳ 明朝" charset="-128"/>
                <a:ea typeface="ＭＳ 明朝" charset="-128"/>
                <a:cs typeface="ＭＳ 明朝" charset="-128"/>
                <a:hlinkClick r:id="rId2"/>
              </a:rPr>
              <a:t>殺人事件の</a:t>
            </a:r>
            <a:r>
              <a:rPr kumimoji="0" lang="en-US" altLang="ja-JP" sz="3400" dirty="0">
                <a:latin typeface="ＭＳ 明朝" charset="-128"/>
                <a:ea typeface="ＭＳ 明朝" charset="-128"/>
                <a:cs typeface="ＭＳ 明朝" charset="-128"/>
                <a:hlinkClick r:id="rId2"/>
              </a:rPr>
              <a:t>44.7%</a:t>
            </a:r>
            <a:r>
              <a:rPr kumimoji="0" lang="ja-JP" altLang="en-US" sz="3400" dirty="0">
                <a:solidFill>
                  <a:srgbClr val="333333"/>
                </a:solidFill>
                <a:latin typeface="ＭＳ 明朝" charset="-128"/>
                <a:ea typeface="ＭＳ 明朝" charset="-128"/>
                <a:cs typeface="ＭＳ 明朝" charset="-128"/>
                <a:hlinkClick r:id="rId2"/>
              </a:rPr>
              <a:t>は</a:t>
            </a:r>
            <a:r>
              <a:rPr kumimoji="0" lang="en-US" sz="3400" dirty="0" err="1">
                <a:solidFill>
                  <a:srgbClr val="FF0000"/>
                </a:solidFill>
                <a:latin typeface="ＭＳ 明朝" charset="-128"/>
                <a:ea typeface="ＭＳ 明朝" charset="-128"/>
                <a:cs typeface="ＭＳ 明朝" charset="-128"/>
                <a:hlinkClick r:id="rId2"/>
              </a:rPr>
              <a:t>家族</a:t>
            </a:r>
            <a:r>
              <a:rPr kumimoji="0" lang="ja-JP" altLang="en-US" sz="3400" dirty="0">
                <a:solidFill>
                  <a:srgbClr val="FF0000"/>
                </a:solidFill>
                <a:latin typeface="ＭＳ 明朝" charset="-128"/>
                <a:ea typeface="ＭＳ 明朝" charset="-128"/>
                <a:cs typeface="ＭＳ 明朝" charset="-128"/>
                <a:hlinkClick r:id="rId2"/>
              </a:rPr>
              <a:t>（親族）</a:t>
            </a:r>
            <a:r>
              <a:rPr kumimoji="0" lang="en-US" sz="3400" dirty="0" err="1">
                <a:solidFill>
                  <a:srgbClr val="333333"/>
                </a:solidFill>
                <a:latin typeface="ＭＳ 明朝" charset="-128"/>
                <a:ea typeface="ＭＳ 明朝" charset="-128"/>
                <a:cs typeface="ＭＳ 明朝" charset="-128"/>
                <a:hlinkClick r:id="rId2"/>
              </a:rPr>
              <a:t>の犯行</a:t>
            </a:r>
            <a:endParaRPr kumimoji="0" lang="ja-JP" sz="3400" dirty="0">
              <a:solidFill>
                <a:srgbClr val="333333"/>
              </a:solidFill>
              <a:latin typeface="ＭＳ 明朝" charset="-128"/>
              <a:ea typeface="ＭＳ 明朝" charset="-128"/>
              <a:cs typeface="ＭＳ 明朝" charset="-128"/>
            </a:endParaRPr>
          </a:p>
        </p:txBody>
      </p:sp>
      <p:sp>
        <p:nvSpPr>
          <p:cNvPr id="27652" name="Oval 5"/>
          <p:cNvSpPr>
            <a:spLocks noChangeArrowheads="1"/>
          </p:cNvSpPr>
          <p:nvPr/>
        </p:nvSpPr>
        <p:spPr bwMode="auto">
          <a:xfrm>
            <a:off x="3581400" y="1600200"/>
            <a:ext cx="1828800" cy="1447800"/>
          </a:xfrm>
          <a:prstGeom prst="ellipse">
            <a:avLst/>
          </a:prstGeom>
          <a:noFill/>
          <a:ln w="19050">
            <a:solidFill>
              <a:srgbClr val="FF0000"/>
            </a:solidFill>
            <a:round/>
            <a:headEnd/>
            <a:tailEnd/>
          </a:ln>
        </p:spPr>
        <p:txBody>
          <a:bodyPr wrap="none" anchor="ctr">
            <a:prstTxWarp prst="textNoShape">
              <a:avLst/>
            </a:prstTxWarp>
          </a:bodyPr>
          <a:lstStyle/>
          <a:p>
            <a:endParaRPr lang="ja-JP" altLang="en-US"/>
          </a:p>
        </p:txBody>
      </p:sp>
      <p:pic>
        <p:nvPicPr>
          <p:cNvPr id="3" name="図 2" descr="グラフ, 棒グラフ&#10;&#10;自動的に生成された説明">
            <a:extLst>
              <a:ext uri="{FF2B5EF4-FFF2-40B4-BE49-F238E27FC236}">
                <a16:creationId xmlns:a16="http://schemas.microsoft.com/office/drawing/2014/main" id="{F9101925-ED15-990F-1672-807152164670}"/>
              </a:ext>
            </a:extLst>
          </p:cNvPr>
          <p:cNvPicPr>
            <a:picLocks noChangeAspect="1"/>
          </p:cNvPicPr>
          <p:nvPr/>
        </p:nvPicPr>
        <p:blipFill>
          <a:blip r:embed="rId3"/>
          <a:stretch>
            <a:fillRect/>
          </a:stretch>
        </p:blipFill>
        <p:spPr>
          <a:xfrm>
            <a:off x="574675" y="1593106"/>
            <a:ext cx="4886829" cy="4572471"/>
          </a:xfrm>
          <a:prstGeom prst="rect">
            <a:avLst/>
          </a:prstGeom>
        </p:spPr>
      </p:pic>
      <p:sp>
        <p:nvSpPr>
          <p:cNvPr id="4" name="テキスト ボックス 3">
            <a:extLst>
              <a:ext uri="{FF2B5EF4-FFF2-40B4-BE49-F238E27FC236}">
                <a16:creationId xmlns:a16="http://schemas.microsoft.com/office/drawing/2014/main" id="{B15AAF70-58B9-1164-8CC6-B7D2DC5415C7}"/>
              </a:ext>
            </a:extLst>
          </p:cNvPr>
          <p:cNvSpPr txBox="1"/>
          <p:nvPr/>
        </p:nvSpPr>
        <p:spPr>
          <a:xfrm>
            <a:off x="5472981" y="1593106"/>
            <a:ext cx="3096344" cy="4401205"/>
          </a:xfrm>
          <a:prstGeom prst="rect">
            <a:avLst/>
          </a:prstGeom>
          <a:noFill/>
        </p:spPr>
        <p:txBody>
          <a:bodyPr wrap="square" rtlCol="0">
            <a:spAutoFit/>
          </a:bodyPr>
          <a:lstStyle/>
          <a:p>
            <a:r>
              <a:rPr lang="ja-JP" altLang="en-US" dirty="0"/>
              <a:t>令和</a:t>
            </a:r>
            <a:r>
              <a:rPr lang="en-US" altLang="ja-JP" dirty="0"/>
              <a:t>5</a:t>
            </a:r>
            <a:r>
              <a:rPr lang="ja-JP" altLang="en-US" dirty="0"/>
              <a:t>年版 警察白書</a:t>
            </a:r>
          </a:p>
          <a:p>
            <a:r>
              <a:rPr lang="ja-JP" altLang="en-US" dirty="0"/>
              <a:t>警察庁</a:t>
            </a:r>
          </a:p>
          <a:p>
            <a:r>
              <a:rPr lang="en-US" dirty="0"/>
              <a:t>https://</a:t>
            </a:r>
            <a:r>
              <a:rPr lang="en-US" dirty="0" err="1"/>
              <a:t>www.npa.go.jp</a:t>
            </a:r>
            <a:r>
              <a:rPr lang="en-US" dirty="0"/>
              <a:t> › </a:t>
            </a:r>
            <a:r>
              <a:rPr lang="en-US" dirty="0" err="1"/>
              <a:t>hakusyo</a:t>
            </a:r>
            <a:r>
              <a:rPr lang="en-US" dirty="0"/>
              <a:t> › </a:t>
            </a:r>
            <a:r>
              <a:rPr lang="en-US" dirty="0" err="1"/>
              <a:t>honbun</a:t>
            </a:r>
            <a:endParaRPr lang="en-US" dirty="0"/>
          </a:p>
          <a:p>
            <a:r>
              <a:rPr lang="ja-JP" altLang="en-US" sz="2000" dirty="0"/>
              <a:t>刑法犯：被害者と被疑者の関係　親族の割合</a:t>
            </a:r>
            <a:endParaRPr lang="en-US" altLang="ja-JP" sz="2000" dirty="0"/>
          </a:p>
          <a:p>
            <a:r>
              <a:rPr lang="ja-JP" altLang="en-US" dirty="0"/>
              <a:t>殺人（</a:t>
            </a:r>
            <a:r>
              <a:rPr lang="en-US" altLang="ja-JP" dirty="0"/>
              <a:t>44.7%)</a:t>
            </a:r>
          </a:p>
          <a:p>
            <a:r>
              <a:rPr lang="ja-JP" altLang="en-US" dirty="0"/>
              <a:t>放火（</a:t>
            </a:r>
            <a:r>
              <a:rPr lang="en-US" altLang="ja-JP" dirty="0"/>
              <a:t>24.1</a:t>
            </a:r>
            <a:r>
              <a:rPr lang="ja-JP" altLang="en-US" dirty="0"/>
              <a:t>％）</a:t>
            </a:r>
            <a:endParaRPr lang="en-US" altLang="ja-JP" dirty="0"/>
          </a:p>
          <a:p>
            <a:r>
              <a:rPr lang="ja-JP" altLang="en-US" dirty="0"/>
              <a:t>強制性交等（</a:t>
            </a:r>
            <a:r>
              <a:rPr lang="en-US" altLang="ja-JP" dirty="0"/>
              <a:t>15.0</a:t>
            </a:r>
            <a:r>
              <a:rPr lang="ja-JP" altLang="en-US" dirty="0"/>
              <a:t>％）</a:t>
            </a:r>
            <a:endParaRPr lang="en-US" dirty="0"/>
          </a:p>
          <a:p>
            <a:r>
              <a:rPr lang="ja-JP" altLang="en-US" dirty="0"/>
              <a:t>暴行（</a:t>
            </a:r>
            <a:r>
              <a:rPr lang="en-US" altLang="ja-JP" dirty="0"/>
              <a:t>29.8</a:t>
            </a:r>
            <a:r>
              <a:rPr lang="ja-JP" altLang="en-US" dirty="0"/>
              <a:t>％）</a:t>
            </a:r>
            <a:endParaRPr lang="en-US" altLang="ja-JP" dirty="0"/>
          </a:p>
          <a:p>
            <a:r>
              <a:rPr lang="ja-JP" altLang="en-US" dirty="0"/>
              <a:t>傷害（</a:t>
            </a:r>
            <a:r>
              <a:rPr lang="en-US" altLang="ja-JP" dirty="0"/>
              <a:t>24.9</a:t>
            </a:r>
            <a:r>
              <a:rPr lang="ja-JP" altLang="en-US" dirty="0"/>
              <a:t>％）</a:t>
            </a:r>
            <a:endParaRPr lang="en-US" altLang="ja-JP" dirty="0"/>
          </a:p>
          <a:p>
            <a:r>
              <a:rPr lang="ja-JP" altLang="en-US" dirty="0"/>
              <a:t>強制わいせつ（</a:t>
            </a:r>
            <a:r>
              <a:rPr lang="en-US" altLang="ja-JP" dirty="0"/>
              <a:t>6.8</a:t>
            </a:r>
            <a:r>
              <a:rPr lang="ja-JP" altLang="en-US" dirty="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ja-JP" sz="4000" dirty="0"/>
              <a:t>【</a:t>
            </a:r>
            <a:r>
              <a:rPr lang="ja-JP" altLang="en-US" sz="4000" dirty="0"/>
              <a:t>家族をめぐる話題３</a:t>
            </a:r>
            <a:r>
              <a:rPr lang="en-US" altLang="ja-JP" sz="4000" dirty="0"/>
              <a:t>】</a:t>
            </a:r>
            <a:br>
              <a:rPr lang="en-US" altLang="ja-JP" sz="4000" dirty="0"/>
            </a:br>
            <a:r>
              <a:rPr kumimoji="0" lang="ja-JP" altLang="en-US" b="1" dirty="0">
                <a:solidFill>
                  <a:srgbClr val="000000"/>
                </a:solidFill>
                <a:ea typeface="ＭＳ 明朝" charset="-128"/>
                <a:cs typeface="ＭＳ 明朝" charset="-128"/>
              </a:rPr>
              <a:t>紀子さま、男子ご出産</a:t>
            </a:r>
          </a:p>
        </p:txBody>
      </p:sp>
      <p:sp>
        <p:nvSpPr>
          <p:cNvPr id="13315" name="Rectangle 3"/>
          <p:cNvSpPr>
            <a:spLocks noGrp="1" noChangeArrowheads="1"/>
          </p:cNvSpPr>
          <p:nvPr>
            <p:ph type="body" idx="1"/>
          </p:nvPr>
        </p:nvSpPr>
        <p:spPr>
          <a:xfrm>
            <a:off x="566738" y="1752600"/>
            <a:ext cx="8120062" cy="4800600"/>
          </a:xfrm>
        </p:spPr>
        <p:txBody>
          <a:bodyPr/>
          <a:lstStyle/>
          <a:p>
            <a:r>
              <a:rPr kumimoji="0" lang="en-US" altLang="ja-JP" sz="2600">
                <a:solidFill>
                  <a:srgbClr val="000000"/>
                </a:solidFill>
                <a:latin typeface="ＭＳ 明朝" charset="-128"/>
                <a:ea typeface="ＭＳ 明朝" charset="-128"/>
                <a:cs typeface="ＭＳ 明朝" charset="-128"/>
              </a:rPr>
              <a:t>2006</a:t>
            </a:r>
            <a:r>
              <a:rPr kumimoji="0" lang="en-US" sz="2600">
                <a:solidFill>
                  <a:srgbClr val="000000"/>
                </a:solidFill>
                <a:ea typeface="ＭＳ 明朝" charset="-128"/>
                <a:cs typeface="ＭＳ 明朝" charset="-128"/>
              </a:rPr>
              <a:t>年</a:t>
            </a:r>
            <a:r>
              <a:rPr kumimoji="0" lang="en-US" altLang="ja-JP" sz="2600">
                <a:solidFill>
                  <a:srgbClr val="000000"/>
                </a:solidFill>
                <a:latin typeface="ＭＳ 明朝" charset="-128"/>
                <a:ea typeface="ＭＳ 明朝" charset="-128"/>
                <a:cs typeface="ＭＳ 明朝" charset="-128"/>
              </a:rPr>
              <a:t>09</a:t>
            </a:r>
            <a:r>
              <a:rPr kumimoji="0" lang="en-US" sz="2600">
                <a:solidFill>
                  <a:srgbClr val="000000"/>
                </a:solidFill>
                <a:ea typeface="ＭＳ 明朝" charset="-128"/>
                <a:cs typeface="ＭＳ 明朝" charset="-128"/>
              </a:rPr>
              <a:t>月</a:t>
            </a:r>
            <a:r>
              <a:rPr kumimoji="0" lang="en-US" altLang="ja-JP" sz="2600">
                <a:solidFill>
                  <a:srgbClr val="000000"/>
                </a:solidFill>
                <a:latin typeface="ＭＳ 明朝" charset="-128"/>
                <a:ea typeface="ＭＳ 明朝" charset="-128"/>
                <a:cs typeface="ＭＳ 明朝" charset="-128"/>
              </a:rPr>
              <a:t>06</a:t>
            </a:r>
            <a:r>
              <a:rPr kumimoji="0" lang="ja-JP" altLang="en-US" sz="2600">
                <a:solidFill>
                  <a:srgbClr val="000000"/>
                </a:solidFill>
                <a:latin typeface="ＭＳ 明朝" charset="-128"/>
                <a:ea typeface="ＭＳ 明朝" charset="-128"/>
                <a:cs typeface="ＭＳ 明朝" charset="-128"/>
              </a:rPr>
              <a:t>日</a:t>
            </a:r>
            <a:endParaRPr kumimoji="0" lang="en-US" altLang="ja-JP" sz="2600" b="1">
              <a:solidFill>
                <a:srgbClr val="000000"/>
              </a:solidFill>
              <a:ea typeface="ＭＳ 明朝" charset="-128"/>
              <a:cs typeface="ＭＳ 明朝" charset="-128"/>
            </a:endParaRPr>
          </a:p>
          <a:p>
            <a:r>
              <a:rPr kumimoji="0" lang="ja-JP" altLang="en-US" sz="2400">
                <a:solidFill>
                  <a:srgbClr val="000000"/>
                </a:solidFill>
                <a:ea typeface="ＭＳ 明朝" charset="-128"/>
                <a:cs typeface="ＭＳ 明朝" charset="-128"/>
              </a:rPr>
              <a:t>秋篠宮文仁親王殿下（４０）と同妃紀子殿下（３９）の第３子が６日午前８時２７分、東京都港区の愛育病院で誕生された。皇族としては初めてとなる帝王切開でのご出産だったが、母子ともにお元気。皇室では昭和４０年にお生まれになった秋篠宮さま以来、４１年ぶりの男子で、皇位継承順位は皇太子さま、秋篠宮さまに次いで第３位。天皇、皇后両陛下には皇太子さまの長女、愛子さま（４）に続く４人目の孫。皇室は２３人となった。</a:t>
            </a:r>
            <a:endParaRPr kumimoji="0" lang="en-US" altLang="ja-JP" sz="2400">
              <a:solidFill>
                <a:srgbClr val="000000"/>
              </a:solidFill>
              <a:ea typeface="ＭＳ 明朝" charset="-128"/>
              <a:cs typeface="ＭＳ 明朝" charset="-128"/>
            </a:endParaRPr>
          </a:p>
          <a:p>
            <a:pPr algn="just"/>
            <a:r>
              <a:rPr kumimoji="0" lang="ja-JP" altLang="en-US" sz="2600" b="1">
                <a:solidFill>
                  <a:srgbClr val="002EB8"/>
                </a:solidFill>
                <a:ea typeface="ＭＳ 明朝" charset="-128"/>
                <a:cs typeface="ＭＳ 明朝" charset="-128"/>
                <a:hlinkClick r:id="rId3"/>
              </a:rPr>
              <a:t>悠仁</a:t>
            </a:r>
            <a:r>
              <a:rPr kumimoji="0" lang="ja-JP" altLang="en-US" sz="2600">
                <a:ea typeface="ＭＳ 明朝" charset="-128"/>
                <a:cs typeface="ＭＳ 明朝" charset="-128"/>
              </a:rPr>
              <a:t>（ひさひと）</a:t>
            </a:r>
            <a:endParaRPr kumimoji="0" lang="ja-JP" sz="2600">
              <a:latin typeface="ＭＳ Ｐゴシック" charset="-128"/>
            </a:endParaRPr>
          </a:p>
          <a:p>
            <a:r>
              <a:rPr kumimoji="0" lang="ja-JP" altLang="en-US" sz="2400">
                <a:solidFill>
                  <a:srgbClr val="000000"/>
                </a:solidFill>
                <a:latin typeface="ＭＳ 明朝" charset="-128"/>
                <a:ea typeface="ＭＳ 明朝" charset="-128"/>
                <a:cs typeface="ＭＳ 明朝" charset="-128"/>
              </a:rPr>
              <a:t>いわゆる</a:t>
            </a:r>
            <a:r>
              <a:rPr kumimoji="0" lang="ja-JP" altLang="en-US" sz="2600">
                <a:solidFill>
                  <a:srgbClr val="000000"/>
                </a:solidFill>
                <a:ea typeface="ＭＳ 明朝" charset="-128"/>
                <a:cs typeface="ＭＳ 明朝" charset="-128"/>
              </a:rPr>
              <a:t>皇位継承問題は、一件落着？</a:t>
            </a:r>
            <a:endParaRPr kumimoji="0" lang="ja-JP" sz="2600">
              <a:solidFill>
                <a:srgbClr val="000000"/>
              </a:solidFill>
              <a:ea typeface="ＭＳ 明朝" charset="-128"/>
              <a:cs typeface="ＭＳ 明朝"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wd">
                                    <p:tmPct val="10000"/>
                                  </p:iterate>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1000" fill="hold"/>
                                        <p:tgtEl>
                                          <p:spTgt spid="13315">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kumimoji="0" lang="ja-JP" altLang="en-US">
                <a:solidFill>
                  <a:srgbClr val="000000"/>
                </a:solidFill>
                <a:ea typeface="ＭＳ 明朝" charset="-128"/>
                <a:cs typeface="ＭＳ 明朝" charset="-128"/>
              </a:rPr>
              <a:t>民主主義社会の無理難題：皇位継承、長子優先「女系」を考える</a:t>
            </a:r>
          </a:p>
        </p:txBody>
      </p:sp>
      <p:sp>
        <p:nvSpPr>
          <p:cNvPr id="14339" name="Rectangle 3"/>
          <p:cNvSpPr>
            <a:spLocks noGrp="1" noChangeArrowheads="1"/>
          </p:cNvSpPr>
          <p:nvPr>
            <p:ph type="body" idx="1"/>
          </p:nvPr>
        </p:nvSpPr>
        <p:spPr>
          <a:xfrm>
            <a:off x="566738" y="1752600"/>
            <a:ext cx="8196262" cy="4267200"/>
          </a:xfrm>
        </p:spPr>
        <p:txBody>
          <a:bodyPr/>
          <a:lstStyle/>
          <a:p>
            <a:pPr>
              <a:lnSpc>
                <a:spcPct val="90000"/>
              </a:lnSpc>
            </a:pPr>
            <a:r>
              <a:rPr kumimoji="0" lang="ja-JP" altLang="en-US" sz="2600">
                <a:solidFill>
                  <a:srgbClr val="000000"/>
                </a:solidFill>
                <a:ea typeface="ＭＳ 明朝" charset="-128"/>
                <a:cs typeface="ＭＳ 明朝" charset="-128"/>
              </a:rPr>
              <a:t>私の日記：</a:t>
            </a:r>
            <a:r>
              <a:rPr kumimoji="0" lang="en-US" altLang="ja-JP" sz="2600">
                <a:solidFill>
                  <a:srgbClr val="000000"/>
                </a:solidFill>
                <a:latin typeface="ＭＳ 明朝" charset="-128"/>
                <a:ea typeface="ＭＳ 明朝" charset="-128"/>
                <a:cs typeface="ＭＳ 明朝" charset="-128"/>
              </a:rPr>
              <a:t>2005</a:t>
            </a:r>
            <a:r>
              <a:rPr kumimoji="0" lang="ja-JP" altLang="en-US" sz="2600">
                <a:solidFill>
                  <a:srgbClr val="000000"/>
                </a:solidFill>
                <a:ea typeface="ＭＳ 明朝" charset="-128"/>
                <a:cs typeface="ＭＳ 明朝" charset="-128"/>
              </a:rPr>
              <a:t>年</a:t>
            </a:r>
            <a:r>
              <a:rPr kumimoji="0" lang="en-US" altLang="ja-JP" sz="2600">
                <a:solidFill>
                  <a:srgbClr val="000000"/>
                </a:solidFill>
                <a:latin typeface="ＭＳ 明朝" charset="-128"/>
                <a:ea typeface="ＭＳ 明朝" charset="-128"/>
                <a:cs typeface="ＭＳ 明朝" charset="-128"/>
              </a:rPr>
              <a:t>11</a:t>
            </a:r>
            <a:r>
              <a:rPr kumimoji="0" lang="ja-JP" altLang="en-US" sz="2600">
                <a:solidFill>
                  <a:srgbClr val="000000"/>
                </a:solidFill>
                <a:ea typeface="ＭＳ 明朝" charset="-128"/>
                <a:cs typeface="ＭＳ 明朝" charset="-128"/>
              </a:rPr>
              <a:t>月</a:t>
            </a:r>
            <a:r>
              <a:rPr kumimoji="0" lang="en-US" altLang="ja-JP" sz="2600">
                <a:solidFill>
                  <a:srgbClr val="000000"/>
                </a:solidFill>
                <a:latin typeface="ＭＳ 明朝" charset="-128"/>
                <a:ea typeface="ＭＳ 明朝" charset="-128"/>
                <a:cs typeface="ＭＳ 明朝" charset="-128"/>
              </a:rPr>
              <a:t>26</a:t>
            </a:r>
            <a:r>
              <a:rPr kumimoji="0" lang="ja-JP" altLang="en-US" sz="2600">
                <a:solidFill>
                  <a:srgbClr val="000000"/>
                </a:solidFill>
                <a:ea typeface="ＭＳ 明朝" charset="-128"/>
                <a:cs typeface="ＭＳ 明朝" charset="-128"/>
              </a:rPr>
              <a:t>日</a:t>
            </a:r>
            <a:r>
              <a:rPr kumimoji="0" lang="en-US" altLang="ja-JP" sz="2600">
                <a:solidFill>
                  <a:srgbClr val="000000"/>
                </a:solidFill>
                <a:latin typeface="ＭＳ 明朝" charset="-128"/>
                <a:ea typeface="ＭＳ 明朝" charset="-128"/>
                <a:cs typeface="ＭＳ 明朝" charset="-128"/>
              </a:rPr>
              <a:t> </a:t>
            </a:r>
            <a:r>
              <a:rPr kumimoji="0" lang="ja-JP" altLang="en-US" sz="2600">
                <a:solidFill>
                  <a:srgbClr val="000000"/>
                </a:solidFill>
                <a:ea typeface="ＭＳ 明朝" charset="-128"/>
                <a:cs typeface="ＭＳ 明朝" charset="-128"/>
              </a:rPr>
              <a:t>土曜日</a:t>
            </a:r>
            <a:endParaRPr kumimoji="0" lang="ja-JP" sz="2600">
              <a:solidFill>
                <a:srgbClr val="000000"/>
              </a:solidFill>
              <a:ea typeface="ＭＳ 明朝" charset="-128"/>
              <a:cs typeface="ＭＳ 明朝" charset="-128"/>
            </a:endParaRPr>
          </a:p>
          <a:p>
            <a:pPr>
              <a:lnSpc>
                <a:spcPct val="90000"/>
              </a:lnSpc>
            </a:pPr>
            <a:r>
              <a:rPr kumimoji="0" lang="ja-JP" altLang="en-US" sz="2600">
                <a:solidFill>
                  <a:srgbClr val="000000"/>
                </a:solidFill>
                <a:ea typeface="ＭＳ 明朝" charset="-128"/>
                <a:cs typeface="ＭＳ 明朝" charset="-128"/>
              </a:rPr>
              <a:t>生涯未婚率、年齢別初婚率、年齢別離婚率、年齢別順位別出生率、出生性比などの要因を考慮して「男系」皇位継承などとの継続率の比較。また、どのような事態がどの程度の確率で起きるかを予測してみる。</a:t>
            </a:r>
            <a:endParaRPr kumimoji="0" lang="en-US" altLang="ja-JP" sz="2600">
              <a:solidFill>
                <a:srgbClr val="000000"/>
              </a:solidFill>
              <a:ea typeface="ＭＳ 明朝" charset="-128"/>
              <a:cs typeface="ＭＳ 明朝" charset="-128"/>
            </a:endParaRPr>
          </a:p>
          <a:p>
            <a:pPr>
              <a:lnSpc>
                <a:spcPct val="90000"/>
              </a:lnSpc>
            </a:pPr>
            <a:r>
              <a:rPr kumimoji="0" lang="ja-JP" altLang="en-US" sz="2600">
                <a:solidFill>
                  <a:srgbClr val="000000"/>
                </a:solidFill>
                <a:ea typeface="ＭＳ 明朝" charset="-128"/>
                <a:cs typeface="ＭＳ 明朝" charset="-128"/>
              </a:rPr>
              <a:t>基本的に「男系」皇位継承が、</a:t>
            </a:r>
            <a:r>
              <a:rPr kumimoji="0" lang="en-US" sz="2600">
                <a:solidFill>
                  <a:srgbClr val="000000"/>
                </a:solidFill>
                <a:ea typeface="ＭＳ 明朝" charset="-128"/>
                <a:cs typeface="ＭＳ 明朝" charset="-128"/>
              </a:rPr>
              <a:t>天皇家の文化的伝統＝存続価値であるとすると、これを民主主義原理で変更すること事態に無理がある。</a:t>
            </a:r>
            <a:endParaRPr kumimoji="0" lang="en-US" altLang="ja-JP" sz="2600">
              <a:solidFill>
                <a:srgbClr val="000000"/>
              </a:solidFill>
              <a:ea typeface="ＭＳ 明朝" charset="-128"/>
              <a:cs typeface="ＭＳ 明朝" charset="-128"/>
            </a:endParaRPr>
          </a:p>
          <a:p>
            <a:pPr algn="just">
              <a:lnSpc>
                <a:spcPct val="90000"/>
              </a:lnSpc>
            </a:pPr>
            <a:r>
              <a:rPr kumimoji="0" lang="ja-JP" altLang="en-US" sz="2600">
                <a:solidFill>
                  <a:srgbClr val="FF0000"/>
                </a:solidFill>
                <a:ea typeface="ＭＳ 明朝" charset="-128"/>
                <a:cs typeface="ＭＳ 明朝" charset="-128"/>
              </a:rPr>
              <a:t>これは家族の問題でしょ。</a:t>
            </a:r>
            <a:endParaRPr kumimoji="0" lang="ja-JP" altLang="en-US" sz="2600">
              <a:solidFill>
                <a:srgbClr val="000000"/>
              </a:solidFill>
              <a:ea typeface="ＭＳ 明朝" charset="-128"/>
              <a:cs typeface="ＭＳ 明朝"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1590</TotalTime>
  <Words>3607</Words>
  <Application>Microsoft Office PowerPoint</Application>
  <PresentationFormat>画面に合わせる (4:3)</PresentationFormat>
  <Paragraphs>236</Paragraphs>
  <Slides>29</Slides>
  <Notes>27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ＭＳ Ｐゴシック</vt:lpstr>
      <vt:lpstr>ＭＳ 明朝</vt:lpstr>
      <vt:lpstr>Arial</vt:lpstr>
      <vt:lpstr>Century</vt:lpstr>
      <vt:lpstr>Times New Roman</vt:lpstr>
      <vt:lpstr>Verdana</vt:lpstr>
      <vt:lpstr>Wingdings</vt:lpstr>
      <vt:lpstr>Profile</vt:lpstr>
      <vt:lpstr>第1回【オリエンテーション】 家族をどうとらえるか、家族のイメージ、家族の定義　講義概要や進め方等の説明</vt:lpstr>
      <vt:lpstr>家族をどうとらえるか？</vt:lpstr>
      <vt:lpstr>【家族をめぐる話題１】 「親ガチャ」って言葉、聞いたことある人？</vt:lpstr>
      <vt:lpstr>【家族をめぐる話題2】 歯科医一家バラバラ殺人事件</vt:lpstr>
      <vt:lpstr>★恐ろしい事だが、昔からある。</vt:lpstr>
      <vt:lpstr>★なぜ普通の殺人より反響が大きく恐ろしいのか？</vt:lpstr>
      <vt:lpstr>殺人事件の44.7%は家族（親族）の犯行</vt:lpstr>
      <vt:lpstr>【家族をめぐる話題３】 紀子さま、男子ご出産</vt:lpstr>
      <vt:lpstr>民主主義社会の無理難題：皇位継承、長子優先「女系」を考える</vt:lpstr>
      <vt:lpstr>皇位継承問題の現在　</vt:lpstr>
      <vt:lpstr>家族の問題に関連する学問分野</vt:lpstr>
      <vt:lpstr>家族の定義</vt:lpstr>
      <vt:lpstr>近親者？</vt:lpstr>
      <vt:lpstr>オランダの登録パートナー制度</vt:lpstr>
      <vt:lpstr>成員相互の深い感情的なかかわりあいで結ばれた？</vt:lpstr>
      <vt:lpstr>幸福（well-being ）追求の集団？</vt:lpstr>
      <vt:lpstr>●形態面からみた家族の特徴</vt:lpstr>
      <vt:lpstr>Reaction Paper：家族のイメージ</vt:lpstr>
      <vt:lpstr>【オリエンテーション】 この講義は？</vt:lpstr>
      <vt:lpstr>  第36回（令和5年度）社会福祉士国家試験　社会理論と社会システム　問題 18 </vt:lpstr>
      <vt:lpstr>この講義のテーマ</vt:lpstr>
      <vt:lpstr>介護福祉士・社会福祉士が家族について学ぶことの意義（私の考え）</vt:lpstr>
      <vt:lpstr>講義の予定　</vt:lpstr>
      <vt:lpstr>講義の予定　</vt:lpstr>
      <vt:lpstr>講義の予定　</vt:lpstr>
      <vt:lpstr>講義の予定　</vt:lpstr>
      <vt:lpstr>■ 成績評価方法・その他</vt:lpstr>
      <vt:lpstr>■ 参考文献</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67</cp:revision>
  <cp:lastPrinted>2014-09-24T05:41:27Z</cp:lastPrinted>
  <dcterms:created xsi:type="dcterms:W3CDTF">2014-09-24T05:41:10Z</dcterms:created>
  <dcterms:modified xsi:type="dcterms:W3CDTF">2024-04-03T05:17:21Z</dcterms:modified>
</cp:coreProperties>
</file>