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3"/>
  </p:notesMasterIdLst>
  <p:handoutMasterIdLst>
    <p:handoutMasterId r:id="rId24"/>
  </p:handoutMasterIdLst>
  <p:sldIdLst>
    <p:sldId id="256" r:id="rId2"/>
    <p:sldId id="386" r:id="rId3"/>
    <p:sldId id="674" r:id="rId4"/>
    <p:sldId id="811" r:id="rId5"/>
    <p:sldId id="812" r:id="rId6"/>
    <p:sldId id="813" r:id="rId7"/>
    <p:sldId id="814" r:id="rId8"/>
    <p:sldId id="815" r:id="rId9"/>
    <p:sldId id="816" r:id="rId10"/>
    <p:sldId id="817" r:id="rId11"/>
    <p:sldId id="818" r:id="rId12"/>
    <p:sldId id="821" r:id="rId13"/>
    <p:sldId id="819" r:id="rId14"/>
    <p:sldId id="822" r:id="rId15"/>
    <p:sldId id="823" r:id="rId16"/>
    <p:sldId id="824" r:id="rId17"/>
    <p:sldId id="826" r:id="rId18"/>
    <p:sldId id="827" r:id="rId19"/>
    <p:sldId id="828" r:id="rId20"/>
    <p:sldId id="820" r:id="rId21"/>
    <p:sldId id="425" r:id="rId22"/>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30" autoAdjust="0"/>
    <p:restoredTop sz="93195" autoAdjust="0"/>
  </p:normalViewPr>
  <p:slideViewPr>
    <p:cSldViewPr>
      <p:cViewPr varScale="1">
        <p:scale>
          <a:sx n="53" d="100"/>
          <a:sy n="53" d="100"/>
        </p:scale>
        <p:origin x="1716" y="52"/>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9211341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947081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9935283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845038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833974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645880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2979589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416937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233932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067041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21</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35915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742715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4231225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030548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970368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898951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hlw.go.jp/stf/seisakunitsuite/bunya/koyou_roudou/roudoukijun/rousai/090316_00001.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jsite.mhlw.go.jp/ibaraki-roudoukyoku/yokuaru_goshitsumon/shurouchu/worker_c/qa_wjikou.html"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laws.e-gov.go.jp/document?lawid=322AC0000000050_20220617_504AC000000006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3"/>
            <a:ext cx="8153232" cy="1166649"/>
          </a:xfrm>
        </p:spPr>
        <p:txBody>
          <a:bodyPr/>
          <a:lstStyle/>
          <a:p>
            <a:pPr algn="ctr"/>
            <a:r>
              <a:rPr lang="ja-JP" altLang="en-US" sz="3200" dirty="0"/>
              <a:t>第</a:t>
            </a:r>
            <a:r>
              <a:rPr lang="en-US" altLang="ja-JP" sz="3200" dirty="0"/>
              <a:t>9</a:t>
            </a:r>
            <a:r>
              <a:rPr lang="ja-JP" altLang="en-US" sz="3200" dirty="0"/>
              <a:t>回</a:t>
            </a:r>
            <a:r>
              <a:rPr lang="en-US" altLang="ja-JP" sz="2800" dirty="0"/>
              <a:t>【</a:t>
            </a:r>
            <a:r>
              <a:rPr lang="ja-JP" altLang="en-US" sz="2800" dirty="0"/>
              <a:t>労働者災害補償制度の概要</a:t>
            </a:r>
            <a:r>
              <a:rPr lang="en-US" altLang="ja-JP" sz="2800" dirty="0"/>
              <a:t>】</a:t>
            </a:r>
            <a:br>
              <a:rPr lang="en-US" altLang="ja-JP" sz="2800" dirty="0"/>
            </a:br>
            <a:r>
              <a:rPr lang="ja-JP" altLang="en-US" sz="2800" dirty="0"/>
              <a:t>目的・対象・給付の内容・財源構成</a:t>
            </a:r>
            <a:endParaRPr lang="en-US" altLang="ja-JP" sz="3200" dirty="0"/>
          </a:p>
        </p:txBody>
      </p:sp>
      <p:sp>
        <p:nvSpPr>
          <p:cNvPr id="3075" name="Rectangle 3"/>
          <p:cNvSpPr>
            <a:spLocks noGrp="1" noChangeArrowheads="1"/>
          </p:cNvSpPr>
          <p:nvPr>
            <p:ph type="subTitle" idx="1"/>
          </p:nvPr>
        </p:nvSpPr>
        <p:spPr>
          <a:xfrm>
            <a:off x="1259632" y="2733726"/>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29</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章社会保障制度の体系 </a:t>
            </a:r>
            <a:endParaRPr lang="en-US" altLang="ja-JP" sz="2000" dirty="0"/>
          </a:p>
          <a:p>
            <a:pPr algn="ctr"/>
            <a:r>
              <a:rPr lang="ja-JP" altLang="en-US" sz="2000" dirty="0"/>
              <a:t>第４節労災保険制度と雇用保険制度の概要 </a:t>
            </a:r>
          </a:p>
          <a:p>
            <a:pPr algn="ctr"/>
            <a:r>
              <a:rPr lang="en-US" altLang="ja-JP" sz="2000" dirty="0"/>
              <a:t>1.</a:t>
            </a:r>
            <a:r>
              <a:rPr lang="ja-JP" altLang="en-US" sz="2000" dirty="0"/>
              <a:t>労働保険制度の概要</a:t>
            </a:r>
            <a:r>
              <a:rPr lang="en-US" altLang="ja-JP" sz="2000" dirty="0"/>
              <a:t>2.</a:t>
            </a:r>
            <a:r>
              <a:rPr lang="ja-JP" altLang="en-US" sz="2000" dirty="0"/>
              <a:t>労働者災害保険制度　</a:t>
            </a:r>
            <a:endParaRPr lang="en-US" altLang="ja-JP" sz="2000" dirty="0"/>
          </a:p>
          <a:p>
            <a:pPr algn="ctr"/>
            <a:r>
              <a:rPr lang="en-US" altLang="ja-JP" sz="2000" dirty="0"/>
              <a:t>p.195-205</a:t>
            </a:r>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en-US" altLang="ja-JP" sz="2800" dirty="0"/>
            </a:br>
            <a:r>
              <a:rPr lang="en-US" altLang="ja-JP" sz="2800" dirty="0"/>
              <a:t>【4】</a:t>
            </a:r>
            <a:r>
              <a:rPr lang="ja-JP" altLang="en-US" sz="2800" dirty="0"/>
              <a:t>労働災害の認定　</a:t>
            </a:r>
            <a:r>
              <a:rPr lang="ja-JP" altLang="en-US" sz="2800" dirty="0">
                <a:solidFill>
                  <a:srgbClr val="FF0000"/>
                </a:solidFill>
              </a:rPr>
              <a:t>★来週、ここから</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02302" y="1700808"/>
            <a:ext cx="8662186" cy="4392488"/>
          </a:xfrm>
        </p:spPr>
        <p:txBody>
          <a:bodyPr/>
          <a:lstStyle/>
          <a:p>
            <a:pPr marL="0" indent="0" eaLnBrk="1" hangingPunct="1">
              <a:lnSpc>
                <a:spcPct val="90000"/>
              </a:lnSpc>
              <a:buNone/>
            </a:pPr>
            <a:r>
              <a:rPr lang="ja-JP" altLang="en-US" sz="2400" dirty="0"/>
              <a:t>②業務上の疾病（しっぺい）</a:t>
            </a:r>
            <a:endParaRPr lang="en-US" altLang="ja-JP" sz="2400" dirty="0"/>
          </a:p>
          <a:p>
            <a:pPr marL="0" indent="0" eaLnBrk="1" hangingPunct="1">
              <a:lnSpc>
                <a:spcPct val="90000"/>
              </a:lnSpc>
              <a:buNone/>
            </a:pPr>
            <a:r>
              <a:rPr lang="ja-JP" altLang="en-US" sz="2400" dirty="0"/>
              <a:t>　事業主の支配・監督下にあるだけでなく、有害因子に被爆した場合（アスベストによる肺がん・中皮腫・介護施設における腰痛などの商業業、過度なストレスによる精神障害など。認定は医学的・専門的判断が求められる。</a:t>
            </a:r>
            <a:endParaRPr lang="en-US" altLang="ja-JP" sz="2400" dirty="0"/>
          </a:p>
          <a:p>
            <a:pPr marL="0" indent="0" eaLnBrk="1" hangingPunct="1">
              <a:lnSpc>
                <a:spcPct val="90000"/>
              </a:lnSpc>
              <a:buNone/>
            </a:pPr>
            <a:r>
              <a:rPr lang="ja-JP" altLang="en-US" sz="2400" dirty="0"/>
              <a:t>・労働の場に有害因子：物理的（放射線、高熱、高圧など）、化学物質、身体に過度の負担がかかる作業状態・環境、粉塵、病原菌。</a:t>
            </a:r>
            <a:endParaRPr lang="en-US" altLang="ja-JP" sz="2400" dirty="0"/>
          </a:p>
          <a:p>
            <a:pPr marL="0" indent="0" eaLnBrk="1" hangingPunct="1">
              <a:lnSpc>
                <a:spcPct val="90000"/>
              </a:lnSpc>
              <a:buNone/>
            </a:pPr>
            <a:r>
              <a:rPr lang="ja-JP" altLang="en-US" sz="2400" dirty="0"/>
              <a:t>例：過労による鬱病：発病前の半年間の長時間残業など。</a:t>
            </a:r>
            <a:endParaRPr lang="en-US" altLang="ja-JP" sz="2400" dirty="0"/>
          </a:p>
          <a:p>
            <a:pPr marL="0" indent="0" eaLnBrk="1" hangingPunct="1">
              <a:lnSpc>
                <a:spcPct val="90000"/>
              </a:lnSpc>
              <a:buNone/>
            </a:pPr>
            <a:r>
              <a:rPr lang="ja-JP" altLang="en-US" sz="2400" dirty="0"/>
              <a:t>・</a:t>
            </a:r>
            <a:r>
              <a:rPr lang="en-US" altLang="ja-JP" sz="2400" dirty="0"/>
              <a:t>2014</a:t>
            </a:r>
            <a:r>
              <a:rPr lang="ja-JP" altLang="en-US" sz="2400" dirty="0"/>
              <a:t>年過労死等防止対策推進法</a:t>
            </a:r>
            <a:endParaRPr lang="en-US" altLang="ja-JP" sz="2400" dirty="0"/>
          </a:p>
          <a:p>
            <a:pPr marL="0" indent="0" eaLnBrk="1" hangingPunct="1">
              <a:lnSpc>
                <a:spcPct val="90000"/>
              </a:lnSpc>
              <a:buNone/>
            </a:pPr>
            <a:r>
              <a:rPr lang="ja-JP" altLang="en-US" sz="2400" dirty="0"/>
              <a:t>・精神疾患の認定など、</a:t>
            </a:r>
            <a:r>
              <a:rPr lang="ja-JP" altLang="en-US" sz="2400" dirty="0">
                <a:hlinkClick r:id="rId3"/>
              </a:rPr>
              <a:t>セクハラ</a:t>
            </a:r>
            <a:r>
              <a:rPr lang="ja-JP" altLang="en-US" sz="2400" dirty="0"/>
              <a:t>・パワハラ・モラハラなどもあり。</a:t>
            </a:r>
            <a:r>
              <a:rPr lang="ja-JP" altLang="en-US" sz="2400" dirty="0">
                <a:solidFill>
                  <a:srgbClr val="FF0000"/>
                </a:solidFill>
              </a:rPr>
              <a:t> </a:t>
            </a:r>
            <a:r>
              <a:rPr lang="ja-JP" altLang="en-US" sz="2400" dirty="0">
                <a:solidFill>
                  <a:srgbClr val="FF0000"/>
                </a:solidFill>
                <a:hlinkClick r:id="rId4"/>
              </a:rPr>
              <a:t>要注意：労災請求の時効は２年から５年と短い！</a:t>
            </a:r>
            <a:endParaRPr lang="en-US" altLang="ja-JP" sz="2400" dirty="0"/>
          </a:p>
        </p:txBody>
      </p:sp>
    </p:spTree>
    <p:extLst>
      <p:ext uri="{BB962C8B-B14F-4D97-AF65-F5344CB8AC3E}">
        <p14:creationId xmlns:p14="http://schemas.microsoft.com/office/powerpoint/2010/main" val="42741701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en-US" altLang="ja-JP" sz="2800" dirty="0"/>
            </a:br>
            <a:r>
              <a:rPr lang="en-US" altLang="ja-JP" sz="2800" dirty="0"/>
              <a:t>【4】</a:t>
            </a:r>
            <a:r>
              <a:rPr lang="ja-JP" altLang="en-US" sz="2800" dirty="0"/>
              <a:t>労働災害の認定</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5093" y="1700808"/>
            <a:ext cx="8323371" cy="4536504"/>
          </a:xfrm>
        </p:spPr>
        <p:txBody>
          <a:bodyPr/>
          <a:lstStyle/>
          <a:p>
            <a:pPr marL="0" indent="0" eaLnBrk="1" hangingPunct="1">
              <a:lnSpc>
                <a:spcPct val="90000"/>
              </a:lnSpc>
              <a:buNone/>
            </a:pPr>
            <a:r>
              <a:rPr lang="ja-JP" altLang="en-US" sz="2400" dirty="0"/>
              <a:t>❷通勤災害の認定</a:t>
            </a:r>
            <a:endParaRPr lang="en-US" altLang="ja-JP" sz="2400" dirty="0"/>
          </a:p>
          <a:p>
            <a:pPr marL="0" indent="0" eaLnBrk="1" hangingPunct="1">
              <a:lnSpc>
                <a:spcPct val="90000"/>
              </a:lnSpc>
              <a:buNone/>
            </a:pPr>
            <a:r>
              <a:rPr lang="ja-JP" altLang="en-US" sz="2400" dirty="0"/>
              <a:t>通勤災害：通勤中の事故により労働者が被った傷病等。</a:t>
            </a:r>
            <a:endParaRPr lang="en-US" altLang="ja-JP" sz="2400" dirty="0"/>
          </a:p>
          <a:p>
            <a:pPr marL="0" indent="0" eaLnBrk="1" hangingPunct="1">
              <a:lnSpc>
                <a:spcPct val="90000"/>
              </a:lnSpc>
              <a:buNone/>
            </a:pPr>
            <a:r>
              <a:rPr lang="ja-JP" altLang="en-US" sz="2400" dirty="0"/>
              <a:t>通勤：労働者が就業に関し、合理的な経路に行う、次に掲げる移動</a:t>
            </a:r>
            <a:endParaRPr lang="en-US" altLang="ja-JP" sz="2400" dirty="0"/>
          </a:p>
          <a:p>
            <a:pPr marL="0" indent="0" eaLnBrk="1" hangingPunct="1">
              <a:lnSpc>
                <a:spcPct val="90000"/>
              </a:lnSpc>
              <a:buNone/>
            </a:pPr>
            <a:r>
              <a:rPr lang="ja-JP" altLang="en-US" sz="2400" dirty="0"/>
              <a:t>①住居と職場間の報復</a:t>
            </a:r>
            <a:endParaRPr lang="en-US" altLang="ja-JP" sz="2400" dirty="0"/>
          </a:p>
          <a:p>
            <a:pPr marL="0" indent="0" eaLnBrk="1" hangingPunct="1">
              <a:lnSpc>
                <a:spcPct val="90000"/>
              </a:lnSpc>
              <a:buNone/>
            </a:pPr>
            <a:r>
              <a:rPr lang="ja-JP" altLang="en-US" sz="2400" dirty="0"/>
              <a:t>②労災保険適用事業所から他の適用事業所への移動</a:t>
            </a:r>
            <a:endParaRPr lang="en-US" altLang="ja-JP" sz="2400" dirty="0"/>
          </a:p>
          <a:p>
            <a:pPr marL="0" indent="0" eaLnBrk="1" hangingPunct="1">
              <a:lnSpc>
                <a:spcPct val="90000"/>
              </a:lnSpc>
              <a:buNone/>
            </a:pPr>
            <a:r>
              <a:rPr lang="ja-JP" altLang="en-US" sz="2400" dirty="0"/>
              <a:t>③単身赴任者の赴任先住居と帰省先住居の移動</a:t>
            </a:r>
            <a:endParaRPr lang="en-US" altLang="ja-JP" sz="2400" dirty="0"/>
          </a:p>
          <a:p>
            <a:pPr marL="0" indent="0" eaLnBrk="1" hangingPunct="1">
              <a:lnSpc>
                <a:spcPct val="90000"/>
              </a:lnSpc>
              <a:buNone/>
            </a:pPr>
            <a:r>
              <a:rPr lang="ja-JP" altLang="en-US" sz="2400" dirty="0"/>
              <a:t>★通常ルートを外れて寄り道するとダメ！</a:t>
            </a:r>
            <a:endParaRPr lang="en-US" altLang="ja-JP" sz="2400" dirty="0"/>
          </a:p>
          <a:p>
            <a:pPr marL="0" indent="0" eaLnBrk="1" hangingPunct="1">
              <a:lnSpc>
                <a:spcPct val="90000"/>
              </a:lnSpc>
              <a:buNone/>
            </a:pPr>
            <a:r>
              <a:rPr lang="ja-JP" altLang="en-US" sz="2400" dirty="0"/>
              <a:t>★帰宅途中の飲酒による事故もダメ！</a:t>
            </a:r>
            <a:endParaRPr lang="en-US" altLang="ja-JP" sz="2400" dirty="0"/>
          </a:p>
          <a:p>
            <a:pPr marL="0" indent="0" eaLnBrk="1" hangingPunct="1">
              <a:lnSpc>
                <a:spcPct val="90000"/>
              </a:lnSpc>
              <a:buNone/>
            </a:pPr>
            <a:r>
              <a:rPr lang="ja-JP" altLang="en-US" sz="2400" dirty="0"/>
              <a:t>★ただし、日常的に必要される逸脱（通院・日用品の買い物・教育訓練・選挙権の行使・配偶者や子の介護）は</a:t>
            </a:r>
            <a:r>
              <a:rPr lang="en-US" altLang="ja-JP" sz="2400" dirty="0"/>
              <a:t>OK</a:t>
            </a:r>
            <a:r>
              <a:rPr lang="ja-JP" altLang="en-US" sz="2400" dirty="0"/>
              <a:t>。</a:t>
            </a:r>
            <a:endParaRPr lang="en-US" altLang="ja-JP" sz="2400" dirty="0"/>
          </a:p>
        </p:txBody>
      </p:sp>
    </p:spTree>
    <p:extLst>
      <p:ext uri="{BB962C8B-B14F-4D97-AF65-F5344CB8AC3E}">
        <p14:creationId xmlns:p14="http://schemas.microsoft.com/office/powerpoint/2010/main" val="10014153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en-US" altLang="ja-JP" sz="2400" dirty="0"/>
            </a:br>
            <a:br>
              <a:rPr lang="en-US" altLang="ja-JP"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5093" y="1700808"/>
            <a:ext cx="8323371" cy="4536504"/>
          </a:xfrm>
        </p:spPr>
        <p:txBody>
          <a:bodyPr/>
          <a:lstStyle/>
          <a:p>
            <a:pPr marL="0" indent="0" eaLnBrk="1" hangingPunct="1">
              <a:lnSpc>
                <a:spcPct val="90000"/>
              </a:lnSpc>
              <a:buNone/>
            </a:pPr>
            <a:r>
              <a:rPr lang="ja-JP" altLang="en-US" sz="2400" dirty="0"/>
              <a:t>業務災害／通勤災害と認定されれば保険給付がなされる。</a:t>
            </a:r>
            <a:endParaRPr lang="en-US" altLang="ja-JP" sz="2400" dirty="0"/>
          </a:p>
          <a:p>
            <a:pPr marL="0" indent="0" eaLnBrk="1" hangingPunct="1">
              <a:lnSpc>
                <a:spcPct val="90000"/>
              </a:lnSpc>
              <a:buNone/>
            </a:pPr>
            <a:r>
              <a:rPr lang="ja-JP" altLang="en-US" sz="2400" dirty="0"/>
              <a:t>　図</a:t>
            </a:r>
            <a:r>
              <a:rPr lang="en-US" altLang="ja-JP" sz="2400" dirty="0"/>
              <a:t>5</a:t>
            </a:r>
            <a:r>
              <a:rPr lang="ja-JP" altLang="en-US" sz="2400" dirty="0"/>
              <a:t>－</a:t>
            </a:r>
            <a:r>
              <a:rPr lang="en-US" altLang="ja-JP" sz="2400" dirty="0"/>
              <a:t>24</a:t>
            </a:r>
            <a:r>
              <a:rPr lang="ja-JP" altLang="en-US" sz="2400" dirty="0"/>
              <a:t>労災給付の体系</a:t>
            </a:r>
            <a:endParaRPr lang="en-US" altLang="ja-JP" sz="2400" dirty="0"/>
          </a:p>
          <a:p>
            <a:pPr marL="0" indent="0" eaLnBrk="1" hangingPunct="1">
              <a:lnSpc>
                <a:spcPct val="90000"/>
              </a:lnSpc>
              <a:buNone/>
            </a:pPr>
            <a:r>
              <a:rPr lang="ja-JP" altLang="en-US" sz="2400" dirty="0"/>
              <a:t>①療養（補償）給付</a:t>
            </a:r>
            <a:endParaRPr lang="en-US" altLang="ja-JP" sz="2400" dirty="0"/>
          </a:p>
          <a:p>
            <a:pPr marL="0" indent="0" eaLnBrk="1" hangingPunct="1">
              <a:lnSpc>
                <a:spcPct val="90000"/>
              </a:lnSpc>
              <a:buNone/>
            </a:pPr>
            <a:r>
              <a:rPr lang="ja-JP" altLang="en-US" sz="2400" dirty="0"/>
              <a:t>治療などの医療現物また現金給付⇒労災病院・労災医療機関等（都道府県労働局長が指定する病院）などでは保険診療と同じ。ただし自己負担なし（通勤災害は</a:t>
            </a:r>
            <a:r>
              <a:rPr lang="en-US" altLang="ja-JP" sz="2400" dirty="0"/>
              <a:t>200</a:t>
            </a:r>
            <a:r>
              <a:rPr lang="ja-JP" altLang="en-US" sz="2400" dirty="0"/>
              <a:t>円を超えない範囲で自己負担あり）。指定病院以外では一旦、全額支払、後で償還する。保険点数は</a:t>
            </a:r>
            <a:r>
              <a:rPr lang="en-US" altLang="ja-JP" sz="2400" dirty="0"/>
              <a:t>1</a:t>
            </a:r>
            <a:r>
              <a:rPr lang="ja-JP" altLang="en-US" sz="2400" dirty="0"/>
              <a:t>点</a:t>
            </a:r>
            <a:r>
              <a:rPr lang="en-US" altLang="ja-JP" sz="2400" dirty="0"/>
              <a:t>12</a:t>
            </a:r>
            <a:r>
              <a:rPr lang="ja-JP" altLang="en-US" sz="2400" dirty="0"/>
              <a:t>円で健康保険の</a:t>
            </a:r>
            <a:r>
              <a:rPr lang="en-US" altLang="ja-JP" sz="2400" dirty="0"/>
              <a:t>10</a:t>
            </a:r>
            <a:r>
              <a:rPr lang="ja-JP" altLang="en-US" sz="2400" dirty="0"/>
              <a:t>円より割高。</a:t>
            </a:r>
            <a:endParaRPr lang="en-US" altLang="ja-JP" sz="2400" dirty="0"/>
          </a:p>
          <a:p>
            <a:pPr marL="0" indent="0" eaLnBrk="1" hangingPunct="1">
              <a:lnSpc>
                <a:spcPct val="90000"/>
              </a:lnSpc>
              <a:buNone/>
            </a:pPr>
            <a:r>
              <a:rPr lang="ja-JP" altLang="en-US" sz="2400" dirty="0"/>
              <a:t>＊業務災害による給付の増加⇒事業主の負担増＋保険料率の上昇⇒医療保険を使わせる「労災隠し」の問題がある。</a:t>
            </a:r>
            <a:endParaRPr lang="en-US" altLang="ja-JP" sz="2400" dirty="0"/>
          </a:p>
        </p:txBody>
      </p:sp>
    </p:spTree>
    <p:extLst>
      <p:ext uri="{BB962C8B-B14F-4D97-AF65-F5344CB8AC3E}">
        <p14:creationId xmlns:p14="http://schemas.microsoft.com/office/powerpoint/2010/main" val="7108020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ja-JP" altLang="en-US"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410314" y="1700808"/>
            <a:ext cx="8323371" cy="4536504"/>
          </a:xfrm>
        </p:spPr>
        <p:txBody>
          <a:bodyPr/>
          <a:lstStyle/>
          <a:p>
            <a:pPr marL="0" indent="0" eaLnBrk="1" hangingPunct="1">
              <a:lnSpc>
                <a:spcPct val="90000"/>
              </a:lnSpc>
              <a:buNone/>
            </a:pPr>
            <a:r>
              <a:rPr lang="ja-JP" altLang="en-US" sz="2400" dirty="0"/>
              <a:t>②休業（補償）給付；</a:t>
            </a:r>
            <a:endParaRPr lang="en-US" altLang="ja-JP" sz="2400" dirty="0"/>
          </a:p>
          <a:p>
            <a:pPr marL="0" indent="0" eaLnBrk="1" hangingPunct="1">
              <a:lnSpc>
                <a:spcPct val="90000"/>
              </a:lnSpc>
              <a:buNone/>
            </a:pPr>
            <a:r>
              <a:rPr lang="ja-JP" altLang="en-US" sz="2400" dirty="0"/>
              <a:t>業務災害等による傷病の療養のために働くことができず、賃金がもらえない日が</a:t>
            </a:r>
            <a:r>
              <a:rPr lang="en-US" altLang="ja-JP" sz="2400" dirty="0"/>
              <a:t>4</a:t>
            </a:r>
            <a:r>
              <a:rPr lang="ja-JP" altLang="en-US" sz="2400" dirty="0"/>
              <a:t>日以上になる場合、休業</a:t>
            </a:r>
            <a:r>
              <a:rPr lang="en-US" altLang="ja-JP" sz="2400" dirty="0"/>
              <a:t>4</a:t>
            </a:r>
            <a:r>
              <a:rPr lang="ja-JP" altLang="en-US" sz="2400" dirty="0"/>
              <a:t>日目から支給される。</a:t>
            </a:r>
            <a:r>
              <a:rPr lang="en-US" altLang="ja-JP" sz="2400" dirty="0"/>
              <a:t>1</a:t>
            </a:r>
            <a:r>
              <a:rPr lang="ja-JP" altLang="en-US" sz="2400" dirty="0"/>
              <a:t>日につき給与基礎日額（被災直前</a:t>
            </a:r>
            <a:r>
              <a:rPr lang="en-US" altLang="ja-JP" sz="2400" dirty="0"/>
              <a:t>3</a:t>
            </a:r>
            <a:r>
              <a:rPr lang="ja-JP" altLang="en-US" sz="2400" dirty="0"/>
              <a:t>ヶ月の賃金の平均日額）の</a:t>
            </a:r>
            <a:r>
              <a:rPr lang="en-US" altLang="ja-JP" sz="2400" dirty="0"/>
              <a:t>60</a:t>
            </a:r>
            <a:r>
              <a:rPr lang="ja-JP" altLang="en-US" sz="2400" dirty="0"/>
              <a:t>％。合わせて休業特別支給金（割増）も支給。こちらは</a:t>
            </a:r>
            <a:r>
              <a:rPr lang="en-US" altLang="ja-JP" sz="2400" dirty="0"/>
              <a:t>20</a:t>
            </a:r>
            <a:r>
              <a:rPr lang="ja-JP" altLang="en-US" sz="2400" dirty="0"/>
              <a:t>％。つまり給与の</a:t>
            </a:r>
            <a:r>
              <a:rPr lang="en-US" altLang="ja-JP" sz="2400" dirty="0"/>
              <a:t>8</a:t>
            </a:r>
            <a:r>
              <a:rPr lang="ja-JP" altLang="en-US" sz="2400" dirty="0"/>
              <a:t>割。</a:t>
            </a:r>
            <a:endParaRPr lang="en-US" altLang="ja-JP" sz="2400" dirty="0"/>
          </a:p>
          <a:p>
            <a:pPr marL="0" indent="0" eaLnBrk="1" hangingPunct="1">
              <a:lnSpc>
                <a:spcPct val="90000"/>
              </a:lnSpc>
              <a:buNone/>
            </a:pPr>
            <a:r>
              <a:rPr lang="ja-JP" altLang="en-US" sz="2400" dirty="0"/>
              <a:t>③傷病（補償）年金：</a:t>
            </a:r>
            <a:endParaRPr lang="en-US" altLang="ja-JP" sz="2400" dirty="0"/>
          </a:p>
          <a:p>
            <a:pPr marL="0" indent="0" eaLnBrk="1" hangingPunct="1">
              <a:lnSpc>
                <a:spcPct val="90000"/>
              </a:lnSpc>
              <a:buNone/>
            </a:pPr>
            <a:r>
              <a:rPr lang="en-US" altLang="ja-JP" sz="2400" dirty="0"/>
              <a:t>1</a:t>
            </a:r>
            <a:r>
              <a:rPr lang="ja-JP" altLang="en-US" sz="2400" dirty="0"/>
              <a:t>年</a:t>
            </a:r>
            <a:r>
              <a:rPr lang="en-US" altLang="ja-JP" sz="2400" dirty="0"/>
              <a:t>6</a:t>
            </a:r>
            <a:r>
              <a:rPr lang="ja-JP" altLang="en-US" sz="2400" dirty="0"/>
              <a:t>ヶ月を経過してもなおらず、傷病による障害の程度が傷病等級（</a:t>
            </a:r>
            <a:r>
              <a:rPr lang="en-US" altLang="ja-JP" sz="2400" dirty="0"/>
              <a:t>1</a:t>
            </a:r>
            <a:r>
              <a:rPr lang="ja-JP" altLang="en-US" sz="2400" dirty="0"/>
              <a:t>から</a:t>
            </a:r>
            <a:r>
              <a:rPr lang="en-US" altLang="ja-JP" sz="2400" dirty="0"/>
              <a:t>3</a:t>
            </a:r>
            <a:r>
              <a:rPr lang="ja-JP" altLang="en-US" sz="2400" dirty="0"/>
              <a:t>級）に該当する場合は、休業給付から傷病（補償）年金に切り替わる。</a:t>
            </a:r>
            <a:r>
              <a:rPr lang="en-US" altLang="ja-JP" sz="2400" dirty="0"/>
              <a:t>1</a:t>
            </a:r>
            <a:r>
              <a:rPr lang="ja-JP" altLang="en-US" sz="2400" dirty="0"/>
              <a:t>級</a:t>
            </a:r>
            <a:r>
              <a:rPr lang="en-US" altLang="ja-JP" sz="2400" dirty="0"/>
              <a:t>313</a:t>
            </a:r>
            <a:r>
              <a:rPr lang="ja-JP" altLang="en-US" sz="2400" dirty="0"/>
              <a:t>日分、２級</a:t>
            </a:r>
            <a:r>
              <a:rPr lang="en-US" altLang="ja-JP" sz="2400" dirty="0"/>
              <a:t>277</a:t>
            </a:r>
            <a:r>
              <a:rPr lang="ja-JP" altLang="en-US" sz="2400" dirty="0"/>
              <a:t>日分、３級</a:t>
            </a:r>
            <a:r>
              <a:rPr lang="en-US" altLang="ja-JP" sz="2400" dirty="0"/>
              <a:t>245</a:t>
            </a:r>
            <a:r>
              <a:rPr lang="ja-JP" altLang="en-US" sz="2400" dirty="0"/>
              <a:t>日分。傷病年金が支給される場合は、傷病特別支給金（割増）と傷病特別年金（割増）が支給される。</a:t>
            </a:r>
            <a:endParaRPr lang="en-US" altLang="ja-JP" sz="2400" dirty="0"/>
          </a:p>
        </p:txBody>
      </p:sp>
    </p:spTree>
    <p:extLst>
      <p:ext uri="{BB962C8B-B14F-4D97-AF65-F5344CB8AC3E}">
        <p14:creationId xmlns:p14="http://schemas.microsoft.com/office/powerpoint/2010/main" val="12584863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ja-JP" altLang="en-US" sz="2400" dirty="0"/>
            </a:br>
            <a:br>
              <a:rPr lang="en-US" altLang="ja-JP"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410314" y="1700808"/>
            <a:ext cx="8323371" cy="4536504"/>
          </a:xfrm>
        </p:spPr>
        <p:txBody>
          <a:bodyPr/>
          <a:lstStyle/>
          <a:p>
            <a:pPr marL="0" indent="0" eaLnBrk="1" hangingPunct="1">
              <a:lnSpc>
                <a:spcPct val="90000"/>
              </a:lnSpc>
              <a:buNone/>
            </a:pPr>
            <a:endParaRPr lang="en-US" altLang="ja-JP" sz="2400" dirty="0"/>
          </a:p>
          <a:p>
            <a:pPr marL="0" indent="0" eaLnBrk="1" hangingPunct="1">
              <a:lnSpc>
                <a:spcPct val="90000"/>
              </a:lnSpc>
              <a:buNone/>
            </a:pPr>
            <a:r>
              <a:rPr lang="ja-JP" altLang="en-US" sz="2400" dirty="0"/>
              <a:t>④障害（補償）給付</a:t>
            </a:r>
            <a:endParaRPr lang="en-US" altLang="ja-JP" sz="2400" dirty="0"/>
          </a:p>
          <a:p>
            <a:pPr marL="0" indent="0" eaLnBrk="1" hangingPunct="1">
              <a:lnSpc>
                <a:spcPct val="90000"/>
              </a:lnSpc>
              <a:buNone/>
            </a:pPr>
            <a:r>
              <a:rPr lang="en-US" altLang="ja-JP" sz="2400" dirty="0"/>
              <a:t> </a:t>
            </a:r>
            <a:r>
              <a:rPr lang="ja-JP" altLang="en-US" sz="2400" dirty="0"/>
              <a:t>傷病が治癒した後、障害等級第１級から７級までの重い障害が残る場合は、障害（補償）年金が支給される。第１級は給付基礎日額☓</a:t>
            </a:r>
            <a:r>
              <a:rPr lang="en-US" altLang="ja-JP" sz="2400" dirty="0"/>
              <a:t>313</a:t>
            </a:r>
            <a:r>
              <a:rPr lang="ja-JP" altLang="en-US" sz="2400" dirty="0"/>
              <a:t>日分、第７級は給付基礎日額☓</a:t>
            </a:r>
            <a:r>
              <a:rPr lang="en-US" altLang="ja-JP" sz="2400" dirty="0"/>
              <a:t>131</a:t>
            </a:r>
            <a:r>
              <a:rPr lang="ja-JP" altLang="en-US" sz="2400" dirty="0"/>
              <a:t>日分。障害の程度に応じ、障害特別支給金と障害特別年金が支給される。</a:t>
            </a:r>
            <a:endParaRPr lang="en-US" altLang="ja-JP" sz="2400" dirty="0"/>
          </a:p>
          <a:p>
            <a:pPr marL="0" indent="0" eaLnBrk="1" hangingPunct="1">
              <a:lnSpc>
                <a:spcPct val="90000"/>
              </a:lnSpc>
              <a:buNone/>
            </a:pPr>
            <a:r>
              <a:rPr lang="ja-JP" altLang="en-US" sz="2400" dirty="0"/>
              <a:t>　また、障害等級第</a:t>
            </a:r>
            <a:r>
              <a:rPr lang="en-US" altLang="ja-JP" sz="2400" dirty="0"/>
              <a:t>8</a:t>
            </a:r>
            <a:r>
              <a:rPr lang="ja-JP" altLang="en-US" sz="2400" dirty="0"/>
              <a:t>級から</a:t>
            </a:r>
            <a:r>
              <a:rPr lang="en-US" altLang="ja-JP" sz="2400" dirty="0"/>
              <a:t>14</a:t>
            </a:r>
            <a:r>
              <a:rPr lang="ja-JP" altLang="en-US" sz="2400" dirty="0"/>
              <a:t>級までの軽い障害が残る場合は、年金ではなく、障害（補償）一時金が支給される。第８級は給付基礎日額☓</a:t>
            </a:r>
            <a:r>
              <a:rPr lang="en-US" altLang="ja-JP" sz="2400" dirty="0"/>
              <a:t>503</a:t>
            </a:r>
            <a:r>
              <a:rPr lang="ja-JP" altLang="en-US" sz="2400" dirty="0"/>
              <a:t>日分、第</a:t>
            </a:r>
            <a:r>
              <a:rPr lang="en-US" altLang="ja-JP" sz="2400" dirty="0"/>
              <a:t>14</a:t>
            </a:r>
            <a:r>
              <a:rPr lang="ja-JP" altLang="en-US" sz="2400" dirty="0"/>
              <a:t>級は給付基礎日額☓</a:t>
            </a:r>
            <a:r>
              <a:rPr lang="en-US" altLang="ja-JP" sz="2400" dirty="0"/>
              <a:t>56</a:t>
            </a:r>
            <a:r>
              <a:rPr lang="ja-JP" altLang="en-US" sz="2400" dirty="0"/>
              <a:t>日分。障害の程度に応じ、障害特別支給金と障害特別一時金が支給される。</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38263321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404664"/>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ja-JP" altLang="en-US" sz="2400" dirty="0"/>
            </a:br>
            <a:br>
              <a:rPr lang="en-US" altLang="ja-JP"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410314" y="1700808"/>
            <a:ext cx="8323371" cy="4536504"/>
          </a:xfrm>
        </p:spPr>
        <p:txBody>
          <a:bodyPr/>
          <a:lstStyle/>
          <a:p>
            <a:pPr marL="0" indent="0" eaLnBrk="1" hangingPunct="1">
              <a:lnSpc>
                <a:spcPct val="90000"/>
              </a:lnSpc>
              <a:buNone/>
            </a:pPr>
            <a:endParaRPr lang="en-US" altLang="ja-JP" sz="2400" dirty="0"/>
          </a:p>
          <a:p>
            <a:pPr marL="0" indent="0" eaLnBrk="1" hangingPunct="1">
              <a:lnSpc>
                <a:spcPct val="90000"/>
              </a:lnSpc>
              <a:buNone/>
            </a:pPr>
            <a:r>
              <a:rPr lang="ja-JP" altLang="en-US" sz="2400" dirty="0"/>
              <a:t>⑤遺族（補償）給付</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業務災害、複数業務要因災害または通勤災害により死亡したとき、遺族（補償）年金が支給される。遺族（労働者死亡時の被扶養者）の数等に応じ、給付基礎日額の</a:t>
            </a:r>
            <a:r>
              <a:rPr lang="en-US" altLang="ja-JP" sz="2400" dirty="0"/>
              <a:t>1</a:t>
            </a:r>
            <a:r>
              <a:rPr lang="ja-JP" altLang="en-US" sz="2400" dirty="0"/>
              <a:t>人</a:t>
            </a:r>
            <a:r>
              <a:rPr lang="en-US" altLang="ja-JP" sz="2400" dirty="0"/>
              <a:t>153</a:t>
            </a:r>
            <a:r>
              <a:rPr lang="ja-JP" altLang="en-US" sz="2400" dirty="0"/>
              <a:t>日分から４人以上 </a:t>
            </a:r>
            <a:r>
              <a:rPr lang="en-US" altLang="ja-JP" sz="2400" dirty="0"/>
              <a:t>245</a:t>
            </a:r>
            <a:r>
              <a:rPr lang="ja-JP" altLang="en-US" sz="2400" dirty="0"/>
              <a:t>日分。遺族（補償）特別支給金と遺族（補償）特別年金が支給される。 </a:t>
            </a:r>
            <a:endParaRPr lang="en-US" altLang="ja-JP" sz="2400" dirty="0"/>
          </a:p>
          <a:p>
            <a:pPr marL="0" indent="0" eaLnBrk="1" hangingPunct="1">
              <a:lnSpc>
                <a:spcPct val="90000"/>
              </a:lnSpc>
              <a:buNone/>
            </a:pPr>
            <a:r>
              <a:rPr lang="ja-JP" altLang="en-US" sz="2400" dirty="0"/>
              <a:t>　遺族（補償）等年金を受け得る遺族がないときは、給付基礎日額の</a:t>
            </a:r>
            <a:r>
              <a:rPr lang="en-US" altLang="ja-JP" sz="2400" dirty="0"/>
              <a:t>1000</a:t>
            </a:r>
            <a:r>
              <a:rPr lang="ja-JP" altLang="en-US" sz="2400" dirty="0"/>
              <a:t>日分の遺族（補償）一時金が労働者死亡時の被扶養者ではなかった遺族に支給される。　</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12247191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ja-JP" altLang="en-US" sz="2400" dirty="0"/>
            </a:br>
            <a:br>
              <a:rPr lang="en-US" altLang="ja-JP"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410314" y="1700808"/>
            <a:ext cx="8323371" cy="4536504"/>
          </a:xfrm>
        </p:spPr>
        <p:txBody>
          <a:bodyPr/>
          <a:lstStyle/>
          <a:p>
            <a:pPr marL="0" indent="0" eaLnBrk="1" hangingPunct="1">
              <a:lnSpc>
                <a:spcPct val="90000"/>
              </a:lnSpc>
              <a:buNone/>
            </a:pPr>
            <a:endParaRPr lang="en-US" altLang="ja-JP" sz="2400" dirty="0"/>
          </a:p>
          <a:p>
            <a:pPr marL="0" indent="0" eaLnBrk="1" hangingPunct="1">
              <a:lnSpc>
                <a:spcPct val="90000"/>
              </a:lnSpc>
              <a:buNone/>
            </a:pPr>
            <a:r>
              <a:rPr lang="ja-JP" altLang="en-US" sz="2400" dirty="0"/>
              <a:t>⑥葬祭給付（葬祭料）</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業務災害、複数業務要因災害または通勤災害により死亡した人の葬祭を行うときは、葬祭給付（葬祭料）が支給される。</a:t>
            </a:r>
            <a:endParaRPr lang="en-US" altLang="ja-JP" sz="2400" dirty="0"/>
          </a:p>
          <a:p>
            <a:pPr marL="0" indent="0" eaLnBrk="1" hangingPunct="1">
              <a:lnSpc>
                <a:spcPct val="90000"/>
              </a:lnSpc>
              <a:buNone/>
            </a:pPr>
            <a:r>
              <a:rPr lang="en-US" altLang="ja-JP" sz="2400" dirty="0"/>
              <a:t>【</a:t>
            </a:r>
            <a:r>
              <a:rPr lang="ja-JP" altLang="en-US" sz="2400" dirty="0"/>
              <a:t>金額</a:t>
            </a:r>
            <a:r>
              <a:rPr lang="en-US" altLang="ja-JP" sz="2400" dirty="0"/>
              <a:t>】315,000</a:t>
            </a:r>
            <a:r>
              <a:rPr lang="ja-JP" altLang="en-US" sz="2400" dirty="0"/>
              <a:t>円に給付基礎日額の</a:t>
            </a:r>
            <a:r>
              <a:rPr lang="en-US" altLang="ja-JP" sz="2400" dirty="0"/>
              <a:t>30</a:t>
            </a:r>
            <a:r>
              <a:rPr lang="ja-JP" altLang="en-US" sz="2400" dirty="0"/>
              <a:t>日分を加えた額（その額が給付基礎日額の</a:t>
            </a:r>
            <a:r>
              <a:rPr lang="en-US" altLang="ja-JP" sz="2400" dirty="0"/>
              <a:t>60</a:t>
            </a:r>
            <a:r>
              <a:rPr lang="ja-JP" altLang="en-US" sz="2400" dirty="0"/>
              <a:t>日分に満たない場合は、給付基礎日額の</a:t>
            </a:r>
            <a:r>
              <a:rPr lang="en-US" altLang="ja-JP" sz="2400" dirty="0"/>
              <a:t>60</a:t>
            </a:r>
            <a:r>
              <a:rPr lang="ja-JP" altLang="en-US" sz="2400" dirty="0"/>
              <a:t>日分）</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28614789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ja-JP" altLang="en-US" sz="2400" dirty="0"/>
            </a:br>
            <a:br>
              <a:rPr lang="en-US" altLang="ja-JP"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410314" y="1700808"/>
            <a:ext cx="8323371" cy="4536504"/>
          </a:xfrm>
        </p:spPr>
        <p:txBody>
          <a:bodyPr/>
          <a:lstStyle/>
          <a:p>
            <a:pPr marL="0" indent="0" eaLnBrk="1" hangingPunct="1">
              <a:lnSpc>
                <a:spcPct val="90000"/>
              </a:lnSpc>
              <a:buNone/>
            </a:pPr>
            <a:r>
              <a:rPr lang="ja-JP" altLang="en-US" sz="2400" dirty="0"/>
              <a:t>⑦介護（補償）給付</a:t>
            </a:r>
            <a:endParaRPr lang="en-US" altLang="ja-JP" sz="2400" dirty="0"/>
          </a:p>
          <a:p>
            <a:pPr marL="0" indent="0" eaLnBrk="1" hangingPunct="1">
              <a:lnSpc>
                <a:spcPct val="90000"/>
              </a:lnSpc>
              <a:buNone/>
            </a:pPr>
            <a:r>
              <a:rPr lang="ja-JP" altLang="en-US" sz="2400" dirty="0"/>
              <a:t>障害</a:t>
            </a:r>
            <a:r>
              <a:rPr lang="en-US" altLang="ja-JP" sz="2400" dirty="0"/>
              <a:t>(</a:t>
            </a:r>
            <a:r>
              <a:rPr lang="ja-JP" altLang="en-US" sz="2400" dirty="0"/>
              <a:t>補償</a:t>
            </a:r>
            <a:r>
              <a:rPr lang="en-US" altLang="ja-JP" sz="2400" dirty="0"/>
              <a:t>)</a:t>
            </a:r>
            <a:r>
              <a:rPr lang="ja-JP" altLang="en-US" sz="2400" dirty="0"/>
              <a:t>等年金または傷病</a:t>
            </a:r>
            <a:r>
              <a:rPr lang="en-US" altLang="ja-JP" sz="2400" dirty="0"/>
              <a:t>(</a:t>
            </a:r>
            <a:r>
              <a:rPr lang="ja-JP" altLang="en-US" sz="2400" dirty="0"/>
              <a:t>補償</a:t>
            </a:r>
            <a:r>
              <a:rPr lang="en-US" altLang="ja-JP" sz="2400" dirty="0"/>
              <a:t>)</a:t>
            </a:r>
            <a:r>
              <a:rPr lang="ja-JP" altLang="en-US" sz="2400" dirty="0"/>
              <a:t>等年金受給者のうち第</a:t>
            </a:r>
            <a:r>
              <a:rPr lang="en-US" altLang="ja-JP" sz="2400" dirty="0"/>
              <a:t>1</a:t>
            </a:r>
            <a:r>
              <a:rPr lang="ja-JP" altLang="en-US" sz="2400" dirty="0"/>
              <a:t>級の者または第</a:t>
            </a:r>
            <a:r>
              <a:rPr lang="en-US" altLang="ja-JP" sz="2400" dirty="0"/>
              <a:t>2</a:t>
            </a:r>
            <a:r>
              <a:rPr lang="ja-JP" altLang="en-US" sz="2400" dirty="0"/>
              <a:t>級の精神・神経の障害および胸腹部臓器の障害の者であって、現に介護を受けているときは、介護（補償）給付が支給される。</a:t>
            </a:r>
            <a:endParaRPr lang="en-US" altLang="ja-JP" sz="2400" dirty="0"/>
          </a:p>
          <a:p>
            <a:pPr marL="0" indent="0" eaLnBrk="1" hangingPunct="1">
              <a:lnSpc>
                <a:spcPct val="90000"/>
              </a:lnSpc>
              <a:buNone/>
            </a:pPr>
            <a:r>
              <a:rPr lang="en-US" altLang="ja-JP" sz="2400" dirty="0"/>
              <a:t>【</a:t>
            </a:r>
            <a:r>
              <a:rPr lang="ja-JP" altLang="en-US" sz="2400" dirty="0"/>
              <a:t>金額</a:t>
            </a:r>
            <a:r>
              <a:rPr lang="en-US" altLang="ja-JP" sz="2400" dirty="0"/>
              <a:t>】</a:t>
            </a:r>
            <a:r>
              <a:rPr lang="ja-JP" altLang="en-US" sz="2400" dirty="0"/>
              <a:t>常時介護の場合は、介護の費用として支出した額</a:t>
            </a:r>
            <a:r>
              <a:rPr lang="en-US" altLang="ja-JP" sz="2400" dirty="0"/>
              <a:t>(</a:t>
            </a:r>
            <a:r>
              <a:rPr lang="ja-JP" altLang="en-US" sz="2400" dirty="0"/>
              <a:t>上限</a:t>
            </a:r>
            <a:r>
              <a:rPr lang="en-US" altLang="ja-JP" sz="2400" dirty="0"/>
              <a:t>16</a:t>
            </a:r>
            <a:r>
              <a:rPr lang="ja-JP" altLang="en-US" sz="2400" dirty="0"/>
              <a:t>万</a:t>
            </a:r>
            <a:r>
              <a:rPr lang="en-US" altLang="ja-JP" sz="2400" dirty="0"/>
              <a:t>6,950</a:t>
            </a:r>
            <a:r>
              <a:rPr lang="ja-JP" altLang="en-US" sz="2400" dirty="0"/>
              <a:t>円</a:t>
            </a:r>
            <a:r>
              <a:rPr lang="en-US" altLang="ja-JP" sz="2400" dirty="0"/>
              <a:t>)</a:t>
            </a:r>
            <a:r>
              <a:rPr lang="ja-JP" altLang="en-US" sz="2400" dirty="0"/>
              <a:t>。親族等により介護を受けており介護</a:t>
            </a:r>
          </a:p>
          <a:p>
            <a:pPr marL="0" indent="0" eaLnBrk="1" hangingPunct="1">
              <a:lnSpc>
                <a:spcPct val="90000"/>
              </a:lnSpc>
              <a:buNone/>
            </a:pPr>
            <a:r>
              <a:rPr lang="ja-JP" altLang="en-US" sz="2400" dirty="0"/>
              <a:t>費用を支出していない場合、または支出した額が</a:t>
            </a:r>
            <a:r>
              <a:rPr lang="en-US" altLang="ja-JP" sz="2400" dirty="0"/>
              <a:t>72990</a:t>
            </a:r>
            <a:r>
              <a:rPr lang="ja-JP" altLang="en-US" sz="2400" dirty="0"/>
              <a:t>円を下回る場合は一律</a:t>
            </a:r>
            <a:r>
              <a:rPr lang="en-US" altLang="ja-JP" sz="2400" dirty="0"/>
              <a:t>72990</a:t>
            </a:r>
            <a:r>
              <a:rPr lang="ja-JP" altLang="en-US" sz="2400" dirty="0"/>
              <a:t>円。随時介護の場合は、介護の費用として支出した額</a:t>
            </a:r>
            <a:r>
              <a:rPr lang="en-US" altLang="ja-JP" sz="2400" dirty="0"/>
              <a:t>(</a:t>
            </a:r>
            <a:r>
              <a:rPr lang="ja-JP" altLang="en-US" sz="2400" dirty="0"/>
              <a:t>上限</a:t>
            </a:r>
            <a:r>
              <a:rPr lang="en-US" altLang="ja-JP" sz="2400" dirty="0"/>
              <a:t>8</a:t>
            </a:r>
            <a:r>
              <a:rPr lang="ja-JP" altLang="en-US" sz="2400" dirty="0"/>
              <a:t>万</a:t>
            </a:r>
            <a:r>
              <a:rPr lang="en-US" altLang="ja-JP" sz="2400" dirty="0"/>
              <a:t>3480</a:t>
            </a:r>
            <a:r>
              <a:rPr lang="ja-JP" altLang="en-US" sz="2400" dirty="0"/>
              <a:t>円</a:t>
            </a:r>
            <a:r>
              <a:rPr lang="en-US" altLang="ja-JP" sz="2400" dirty="0"/>
              <a:t>)</a:t>
            </a:r>
            <a:r>
              <a:rPr lang="ja-JP" altLang="en-US" sz="2400" dirty="0"/>
              <a:t>、親族等により介護を受けており介護費用を支出していない場合または支出した額が</a:t>
            </a:r>
            <a:r>
              <a:rPr lang="en-US" altLang="ja-JP" sz="2400" dirty="0"/>
              <a:t>3</a:t>
            </a:r>
            <a:r>
              <a:rPr lang="ja-JP" altLang="en-US" sz="2400" dirty="0"/>
              <a:t>万</a:t>
            </a:r>
            <a:r>
              <a:rPr lang="en-US" altLang="ja-JP" sz="2400" dirty="0"/>
              <a:t>6500</a:t>
            </a:r>
            <a:r>
              <a:rPr lang="ja-JP" altLang="en-US" sz="2400" dirty="0"/>
              <a:t>円を下回る場合は</a:t>
            </a:r>
            <a:r>
              <a:rPr lang="en-US" altLang="ja-JP" sz="2400" dirty="0"/>
              <a:t>3</a:t>
            </a:r>
            <a:r>
              <a:rPr lang="ja-JP" altLang="en-US" sz="2400" dirty="0"/>
              <a:t>万</a:t>
            </a:r>
            <a:r>
              <a:rPr lang="en-US" altLang="ja-JP" sz="2400" dirty="0"/>
              <a:t>6500</a:t>
            </a:r>
            <a:r>
              <a:rPr lang="ja-JP" altLang="en-US" sz="2400" dirty="0"/>
              <a:t>円</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35328059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【5】</a:t>
            </a:r>
            <a:r>
              <a:rPr lang="ja-JP" altLang="en-US" sz="2400" dirty="0"/>
              <a:t>保険給付</a:t>
            </a:r>
            <a:br>
              <a:rPr lang="ja-JP" altLang="en-US" sz="2400" dirty="0"/>
            </a:br>
            <a:br>
              <a:rPr lang="en-US" altLang="ja-JP"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410314" y="1700808"/>
            <a:ext cx="8323371" cy="4536504"/>
          </a:xfrm>
        </p:spPr>
        <p:txBody>
          <a:bodyPr/>
          <a:lstStyle/>
          <a:p>
            <a:pPr marL="0" indent="0" eaLnBrk="1" hangingPunct="1">
              <a:lnSpc>
                <a:spcPct val="90000"/>
              </a:lnSpc>
              <a:buNone/>
            </a:pPr>
            <a:r>
              <a:rPr lang="ja-JP" altLang="en-US" sz="2400" dirty="0"/>
              <a:t>⑧二次健康診断等給付</a:t>
            </a:r>
            <a:endParaRPr lang="en-US" altLang="ja-JP" sz="2400" dirty="0"/>
          </a:p>
          <a:p>
            <a:pPr marL="0" indent="0" eaLnBrk="1" hangingPunct="1">
              <a:lnSpc>
                <a:spcPct val="90000"/>
              </a:lnSpc>
              <a:buNone/>
            </a:pPr>
            <a:r>
              <a:rPr lang="ja-JP" altLang="en-US" sz="2400" dirty="0"/>
              <a:t>　</a:t>
            </a:r>
            <a:endParaRPr lang="en-US" altLang="ja-JP" sz="2400" dirty="0"/>
          </a:p>
          <a:p>
            <a:pPr marL="0" indent="0" eaLnBrk="1" hangingPunct="1">
              <a:lnSpc>
                <a:spcPct val="90000"/>
              </a:lnSpc>
              <a:buNone/>
            </a:pPr>
            <a:r>
              <a:rPr lang="ja-JP" altLang="en-US" sz="2400" dirty="0"/>
              <a:t>　事業主が行った直近の定期健康診断等</a:t>
            </a:r>
            <a:r>
              <a:rPr lang="en-US" altLang="ja-JP" sz="2400" dirty="0"/>
              <a:t>(</a:t>
            </a:r>
            <a:r>
              <a:rPr lang="ja-JP" altLang="en-US" sz="2400" dirty="0"/>
              <a:t>一次健康診断</a:t>
            </a:r>
            <a:r>
              <a:rPr lang="en-US" altLang="ja-JP" sz="2400" dirty="0"/>
              <a:t>)</a:t>
            </a:r>
            <a:r>
              <a:rPr lang="ja-JP" altLang="en-US" sz="2400" dirty="0"/>
              <a:t>において、次の</a:t>
            </a:r>
            <a:r>
              <a:rPr lang="en-US" altLang="ja-JP" sz="2400" dirty="0"/>
              <a:t>(1)(2)</a:t>
            </a:r>
            <a:r>
              <a:rPr lang="ja-JP" altLang="en-US" sz="2400" dirty="0"/>
              <a:t>のいずれにも該当するとき</a:t>
            </a:r>
          </a:p>
          <a:p>
            <a:pPr marL="0" indent="0" eaLnBrk="1" hangingPunct="1">
              <a:lnSpc>
                <a:spcPct val="90000"/>
              </a:lnSpc>
              <a:buNone/>
            </a:pPr>
            <a:r>
              <a:rPr lang="en-US" altLang="ja-JP" sz="2400" dirty="0"/>
              <a:t>(1) </a:t>
            </a:r>
            <a:r>
              <a:rPr lang="ja-JP" altLang="en-US" sz="2400" dirty="0"/>
              <a:t>血圧検査、血中脂質検査、血糖検査、腹囲または</a:t>
            </a:r>
            <a:r>
              <a:rPr lang="en-US" altLang="ja-JP" sz="2400" dirty="0"/>
              <a:t>BMI(</a:t>
            </a:r>
            <a:r>
              <a:rPr lang="ja-JP" altLang="en-US" sz="2400" dirty="0"/>
              <a:t>肥満度</a:t>
            </a:r>
            <a:r>
              <a:rPr lang="en-US" altLang="ja-JP" sz="2400" dirty="0"/>
              <a:t>)</a:t>
            </a:r>
            <a:r>
              <a:rPr lang="ja-JP" altLang="en-US" sz="2400" dirty="0"/>
              <a:t>の測定のすべての検査において異常の所見があると診断された場合</a:t>
            </a:r>
          </a:p>
          <a:p>
            <a:pPr marL="0" indent="0" eaLnBrk="1" hangingPunct="1">
              <a:lnSpc>
                <a:spcPct val="90000"/>
              </a:lnSpc>
              <a:buNone/>
            </a:pPr>
            <a:r>
              <a:rPr lang="en-US" altLang="ja-JP" sz="2400" dirty="0"/>
              <a:t>(2) </a:t>
            </a:r>
            <a:r>
              <a:rPr lang="ja-JP" altLang="en-US" sz="2400" dirty="0"/>
              <a:t>脳血管疾患または心臓疾患に関連する項目において異常の所見があると診断された場合</a:t>
            </a:r>
            <a:endParaRPr lang="en-US" altLang="ja-JP" sz="2400" dirty="0"/>
          </a:p>
          <a:p>
            <a:pPr marL="0" indent="0" eaLnBrk="1" hangingPunct="1">
              <a:lnSpc>
                <a:spcPct val="90000"/>
              </a:lnSpc>
              <a:buNone/>
            </a:pPr>
            <a:r>
              <a:rPr lang="ja-JP" altLang="en-US" sz="2400" dirty="0"/>
              <a:t>　労働者の請求により、二次健康診断および特定保健指導の給付が行われる。</a:t>
            </a:r>
            <a:endParaRPr lang="en-US" altLang="ja-JP" sz="2400" dirty="0"/>
          </a:p>
        </p:txBody>
      </p:sp>
    </p:spTree>
    <p:extLst>
      <p:ext uri="{BB962C8B-B14F-4D97-AF65-F5344CB8AC3E}">
        <p14:creationId xmlns:p14="http://schemas.microsoft.com/office/powerpoint/2010/main" val="31707064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404664"/>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ja-JP" altLang="en-US" sz="2800" dirty="0"/>
            </a:br>
            <a:r>
              <a:rPr lang="en-US" altLang="ja-JP" sz="2400" dirty="0"/>
              <a:t>【</a:t>
            </a:r>
            <a:r>
              <a:rPr lang="ja-JP" altLang="en-US" sz="2400" dirty="0"/>
              <a:t>６</a:t>
            </a:r>
            <a:r>
              <a:rPr lang="en-US" altLang="ja-JP" sz="2400" dirty="0"/>
              <a:t>】</a:t>
            </a:r>
            <a:r>
              <a:rPr lang="ja-JP" altLang="en-US" sz="2400" dirty="0"/>
              <a:t>財源</a:t>
            </a:r>
            <a:br>
              <a:rPr lang="ja-JP" altLang="en-US" sz="2400" dirty="0"/>
            </a:br>
            <a:br>
              <a:rPr lang="en-US" altLang="ja-JP" sz="2400" dirty="0"/>
            </a:br>
            <a:br>
              <a:rPr lang="en-US" altLang="ja-JP" sz="2400" dirty="0"/>
            </a:br>
            <a:br>
              <a:rPr lang="en-US" altLang="ja-JP" sz="2400" dirty="0"/>
            </a:br>
            <a:endParaRPr lang="ja-JP" altLang="en-US" sz="2800" dirty="0"/>
          </a:p>
        </p:txBody>
      </p:sp>
      <p:sp>
        <p:nvSpPr>
          <p:cNvPr id="430083" name="Rectangle 3"/>
          <p:cNvSpPr>
            <a:spLocks noGrp="1" noChangeArrowheads="1"/>
          </p:cNvSpPr>
          <p:nvPr>
            <p:ph type="body" idx="1"/>
          </p:nvPr>
        </p:nvSpPr>
        <p:spPr>
          <a:xfrm>
            <a:off x="410314" y="1700808"/>
            <a:ext cx="8323371" cy="4536504"/>
          </a:xfrm>
        </p:spPr>
        <p:txBody>
          <a:bodyPr/>
          <a:lstStyle/>
          <a:p>
            <a:pPr marL="0" indent="0" eaLnBrk="1" hangingPunct="1">
              <a:lnSpc>
                <a:spcPct val="90000"/>
              </a:lnSpc>
              <a:buNone/>
            </a:pPr>
            <a:r>
              <a:rPr lang="ja-JP" altLang="en-US" sz="2400" dirty="0"/>
              <a:t>労災保険料は、労働保険料として雇用保険の保険料と合わせて一元的に徴収される。労働保険料は、その事業に使用されるすべての労働者の賃金総額☓（労災保険率＋雇用保険率）</a:t>
            </a:r>
            <a:endParaRPr lang="en-US" altLang="ja-JP" sz="2400" dirty="0"/>
          </a:p>
          <a:p>
            <a:pPr marL="0" indent="0" eaLnBrk="1" hangingPunct="1">
              <a:lnSpc>
                <a:spcPct val="90000"/>
              </a:lnSpc>
              <a:buNone/>
            </a:pPr>
            <a:r>
              <a:rPr lang="ja-JP" altLang="en-US" sz="2400" dirty="0"/>
              <a:t>労災保険の財源は、事業主が納める労災保険料のみ。業務災害に対する補償の責任は全面的に事業主にあり、労働者にはないとの考えから、労働者の負担はない（健康保険などとの違い）、また国庫負担もない。ただし、通勤災害の場合には若干の自己負担あり（なぜ？）。</a:t>
            </a:r>
            <a:endParaRPr lang="en-US" altLang="ja-JP" sz="2400" dirty="0"/>
          </a:p>
          <a:p>
            <a:pPr marL="0" indent="0" eaLnBrk="1" hangingPunct="1">
              <a:lnSpc>
                <a:spcPct val="90000"/>
              </a:lnSpc>
              <a:buNone/>
            </a:pPr>
            <a:r>
              <a:rPr lang="ja-JP" altLang="en-US" sz="2400" dirty="0"/>
              <a:t>保険料率は、事故の発生確率に応じて定められている（民間の損保に近い考え方）。メリット制：</a:t>
            </a:r>
            <a:r>
              <a:rPr lang="en-US" altLang="ja-JP" sz="2400" dirty="0"/>
              <a:t>1,000</a:t>
            </a:r>
            <a:r>
              <a:rPr lang="ja-JP" altLang="en-US" sz="2400" dirty="0"/>
              <a:t>分の</a:t>
            </a:r>
            <a:r>
              <a:rPr lang="en-US" altLang="ja-JP" sz="2400" dirty="0"/>
              <a:t>2.5</a:t>
            </a:r>
            <a:r>
              <a:rPr lang="ja-JP" altLang="en-US" sz="2400" dirty="0"/>
              <a:t>（放送、出版、金融業）から</a:t>
            </a:r>
            <a:r>
              <a:rPr lang="en-US" altLang="ja-JP" sz="2400" dirty="0"/>
              <a:t>1,000</a:t>
            </a:r>
            <a:r>
              <a:rPr lang="ja-JP" altLang="en-US" sz="2400" dirty="0"/>
              <a:t>分の</a:t>
            </a:r>
            <a:r>
              <a:rPr lang="en-US" altLang="ja-JP" sz="2400" dirty="0"/>
              <a:t>88</a:t>
            </a:r>
            <a:r>
              <a:rPr lang="ja-JP" altLang="en-US" sz="2400" dirty="0"/>
              <a:t>（金属工業、石炭鉱業）。通勤災害や二次健康診断は、一律</a:t>
            </a:r>
            <a:r>
              <a:rPr lang="en-US" altLang="ja-JP" sz="2400" dirty="0"/>
              <a:t>1000</a:t>
            </a:r>
            <a:r>
              <a:rPr lang="ja-JP" altLang="en-US" sz="2400" dirty="0"/>
              <a:t>分の</a:t>
            </a:r>
            <a:r>
              <a:rPr lang="en-US" altLang="ja-JP" sz="2400" dirty="0"/>
              <a:t>0.6</a:t>
            </a:r>
            <a:r>
              <a:rPr lang="ja-JP" altLang="en-US" sz="2400" dirty="0"/>
              <a:t>。</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23586462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a:t>
            </a:r>
            <a:endParaRPr lang="en-US" altLang="ja-JP" sz="2400" dirty="0"/>
          </a:p>
          <a:p>
            <a:pPr marL="438150" lvl="1" indent="0" eaLnBrk="1" hangingPunct="1">
              <a:lnSpc>
                <a:spcPct val="90000"/>
              </a:lnSpc>
              <a:buNone/>
            </a:pPr>
            <a:r>
              <a:rPr lang="ja-JP" altLang="en-US" sz="2400" dirty="0"/>
              <a:t>第４節労災保険制度と雇用保険制度の概要 </a:t>
            </a:r>
            <a:endParaRPr lang="en-US" altLang="ja-JP" sz="2400" dirty="0"/>
          </a:p>
          <a:p>
            <a:pPr marL="438150" lvl="1" indent="0" eaLnBrk="1" hangingPunct="1">
              <a:lnSpc>
                <a:spcPct val="90000"/>
              </a:lnSpc>
              <a:buNone/>
            </a:pPr>
            <a:r>
              <a:rPr lang="en-US" altLang="ja-JP" sz="2400" dirty="0"/>
              <a:t>1.</a:t>
            </a:r>
            <a:r>
              <a:rPr lang="ja-JP" altLang="en-US" sz="2400" dirty="0"/>
              <a:t>労働保険制度の概要</a:t>
            </a:r>
            <a:endParaRPr lang="en-US" altLang="ja-JP" sz="2400" dirty="0"/>
          </a:p>
          <a:p>
            <a:pPr marL="438150" lvl="1" indent="0" eaLnBrk="1" hangingPunct="1">
              <a:lnSpc>
                <a:spcPct val="90000"/>
              </a:lnSpc>
              <a:buNone/>
            </a:pPr>
            <a:r>
              <a:rPr lang="en-US" altLang="ja-JP" sz="2400" dirty="0"/>
              <a:t>2.</a:t>
            </a:r>
            <a:r>
              <a:rPr lang="ja-JP" altLang="en-US" sz="2400" dirty="0"/>
              <a:t>労働者災害保険制度　</a:t>
            </a:r>
            <a:endParaRPr lang="en-US" altLang="ja-JP" sz="24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568325" y="3379374"/>
            <a:ext cx="8463607" cy="3477875"/>
          </a:xfrm>
          <a:prstGeom prst="rect">
            <a:avLst/>
          </a:prstGeom>
          <a:solidFill>
            <a:schemeClr val="bg1"/>
          </a:solidFill>
          <a:ln>
            <a:solidFill>
              <a:schemeClr val="bg1"/>
            </a:solidFill>
          </a:ln>
        </p:spPr>
        <p:txBody>
          <a:bodyPr wrap="square" rtlCol="0">
            <a:spAutoFit/>
          </a:bodyPr>
          <a:lstStyle/>
          <a:p>
            <a:r>
              <a:rPr lang="ja-JP" altLang="en-US" sz="2000" dirty="0"/>
              <a:t>ここでは、</a:t>
            </a:r>
            <a:endParaRPr lang="ja-JP" altLang="en-US" sz="2000" dirty="0">
              <a:solidFill>
                <a:srgbClr val="FF0000"/>
              </a:solidFill>
            </a:endParaRPr>
          </a:p>
          <a:p>
            <a:r>
              <a:rPr lang="ja-JP" altLang="en-US" sz="2000" dirty="0"/>
              <a:t>１）労働に関わる社会保険制度には、労働災害補償制度（労災保険）と雇用保険がある。</a:t>
            </a:r>
            <a:endParaRPr lang="en-US" altLang="ja-JP" sz="2000" dirty="0"/>
          </a:p>
          <a:p>
            <a:r>
              <a:rPr lang="ja-JP" altLang="en-US" sz="2000" dirty="0"/>
              <a:t>２）労災保険・雇用保険とも政府が管掌する。厚生労働省が全国一律の制度として運営している。都道府県労働局（</a:t>
            </a:r>
            <a:r>
              <a:rPr lang="en-US" altLang="ja-JP" sz="2000" dirty="0"/>
              <a:t>47</a:t>
            </a:r>
            <a:r>
              <a:rPr lang="ja-JP" altLang="en-US" sz="2000" dirty="0"/>
              <a:t>）</a:t>
            </a:r>
            <a:r>
              <a:rPr lang="en-US" altLang="ja-JP" sz="2000" dirty="0"/>
              <a:t>,</a:t>
            </a:r>
            <a:r>
              <a:rPr lang="ja-JP" altLang="en-US" sz="2000" dirty="0"/>
              <a:t>公共職業安定所（ハローワーク） （</a:t>
            </a:r>
            <a:r>
              <a:rPr lang="en-US" altLang="ja-JP" sz="2000" dirty="0"/>
              <a:t>321</a:t>
            </a:r>
            <a:r>
              <a:rPr lang="ja-JP" altLang="en-US" sz="2000" dirty="0"/>
              <a:t>）（雇用保険）</a:t>
            </a:r>
            <a:r>
              <a:rPr lang="en-US" altLang="ja-JP" sz="2000" dirty="0"/>
              <a:t>,</a:t>
            </a:r>
            <a:r>
              <a:rPr lang="ja-JP" altLang="en-US" sz="2000" dirty="0"/>
              <a:t>労働基準監督署（</a:t>
            </a:r>
            <a:r>
              <a:rPr lang="en-US" altLang="ja-JP" sz="2000" dirty="0"/>
              <a:t>544</a:t>
            </a:r>
            <a:r>
              <a:rPr lang="ja-JP" altLang="en-US" sz="2000" dirty="0"/>
              <a:t>）（労災保険）</a:t>
            </a:r>
            <a:endParaRPr lang="en-US" altLang="ja-JP" sz="2000" dirty="0"/>
          </a:p>
          <a:p>
            <a:endParaRPr lang="en-US" altLang="ja-JP" sz="2000" dirty="0"/>
          </a:p>
          <a:p>
            <a:r>
              <a:rPr lang="en-US" altLang="ja-JP" sz="2000" dirty="0"/>
              <a:t>2)</a:t>
            </a:r>
            <a:r>
              <a:rPr lang="ja-JP" altLang="en-US" sz="2000" dirty="0"/>
              <a:t> 労災保険は、労働災害補償法（労災保険法）に基づき、業務災害・通勤災害による負傷等を補償する。労働者の福祉増進＋事業主の災害補償責任を担保する。</a:t>
            </a:r>
            <a:endParaRPr lang="en-US" altLang="ja-JP" sz="2000" dirty="0"/>
          </a:p>
          <a:p>
            <a:endParaRPr lang="ja-JP" altLang="en-US" sz="2000" b="1"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B891D4-A4FF-148B-0034-7936DB7C9A01}"/>
              </a:ext>
            </a:extLst>
          </p:cNvPr>
          <p:cNvSpPr>
            <a:spLocks noGrp="1"/>
          </p:cNvSpPr>
          <p:nvPr>
            <p:ph type="title"/>
          </p:nvPr>
        </p:nvSpPr>
        <p:spPr>
          <a:xfrm>
            <a:off x="683568" y="136525"/>
            <a:ext cx="8001000" cy="1216025"/>
          </a:xfrm>
        </p:spPr>
        <p:txBody>
          <a:bodyPr anchor="t" anchorCtr="0"/>
          <a:lstStyle/>
          <a:p>
            <a:r>
              <a:rPr lang="ja-JP" altLang="en-US" dirty="0"/>
              <a:t>図</a:t>
            </a:r>
            <a:r>
              <a:rPr lang="en-US" altLang="ja-JP" dirty="0"/>
              <a:t>5</a:t>
            </a:r>
            <a:r>
              <a:rPr lang="ja-JP" altLang="en-US" dirty="0"/>
              <a:t>－</a:t>
            </a:r>
            <a:r>
              <a:rPr lang="en-US" altLang="ja-JP" dirty="0"/>
              <a:t>24</a:t>
            </a:r>
            <a:r>
              <a:rPr lang="ja-JP" altLang="en-US" dirty="0"/>
              <a:t>　労災制度の体系</a:t>
            </a:r>
            <a:endParaRPr lang="en-US" dirty="0"/>
          </a:p>
        </p:txBody>
      </p:sp>
      <p:sp>
        <p:nvSpPr>
          <p:cNvPr id="4" name="スライド番号プレースホルダー 3">
            <a:extLst>
              <a:ext uri="{FF2B5EF4-FFF2-40B4-BE49-F238E27FC236}">
                <a16:creationId xmlns:a16="http://schemas.microsoft.com/office/drawing/2014/main" id="{860E5DA1-5299-2074-E0B2-FA771CAB3440}"/>
              </a:ext>
            </a:extLst>
          </p:cNvPr>
          <p:cNvSpPr>
            <a:spLocks noGrp="1"/>
          </p:cNvSpPr>
          <p:nvPr>
            <p:ph type="sldNum" sz="quarter" idx="12"/>
          </p:nvPr>
        </p:nvSpPr>
        <p:spPr/>
        <p:txBody>
          <a:bodyPr/>
          <a:lstStyle/>
          <a:p>
            <a:fld id="{A4CFD91F-0676-4D47-82C1-C8A098CDDACF}" type="slidenum">
              <a:rPr lang="en-US" altLang="ja-JP" smtClean="0"/>
              <a:pPr/>
              <a:t>20</a:t>
            </a:fld>
            <a:endParaRPr lang="en-US" altLang="ja-JP"/>
          </a:p>
        </p:txBody>
      </p:sp>
      <p:pic>
        <p:nvPicPr>
          <p:cNvPr id="6" name="図 5" descr="テーブル&#10;&#10;自動的に生成された説明">
            <a:extLst>
              <a:ext uri="{FF2B5EF4-FFF2-40B4-BE49-F238E27FC236}">
                <a16:creationId xmlns:a16="http://schemas.microsoft.com/office/drawing/2014/main" id="{17AC4AD0-D593-E995-982F-B061933922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898364"/>
            <a:ext cx="7556590" cy="5842070"/>
          </a:xfrm>
          <a:prstGeom prst="rect">
            <a:avLst/>
          </a:prstGeom>
        </p:spPr>
      </p:pic>
    </p:spTree>
    <p:extLst>
      <p:ext uri="{BB962C8B-B14F-4D97-AF65-F5344CB8AC3E}">
        <p14:creationId xmlns:p14="http://schemas.microsoft.com/office/powerpoint/2010/main" val="37618541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76055" cy="3888432"/>
          </a:xfrm>
        </p:spPr>
        <p:txBody>
          <a:bodyPr/>
          <a:lstStyle/>
          <a:p>
            <a:pPr marL="0" indent="0">
              <a:buNone/>
            </a:pPr>
            <a:r>
              <a:rPr lang="ja-JP" altLang="en-US" sz="3200" dirty="0"/>
              <a:t>次回は</a:t>
            </a:r>
          </a:p>
          <a:p>
            <a:pPr marL="0" indent="0">
              <a:buNone/>
            </a:pPr>
            <a:r>
              <a:rPr lang="en-US" altLang="ja-JP" sz="3200" dirty="0"/>
              <a:t>10. 12</a:t>
            </a:r>
            <a:r>
              <a:rPr lang="ja-JP" altLang="en-US" sz="3200" dirty="0"/>
              <a:t>月</a:t>
            </a:r>
            <a:r>
              <a:rPr lang="en-US" altLang="ja-JP" sz="3200" dirty="0"/>
              <a:t>6</a:t>
            </a:r>
            <a:r>
              <a:rPr lang="ja-JP" altLang="en-US" sz="3200" dirty="0"/>
              <a:t>日</a:t>
            </a:r>
            <a:r>
              <a:rPr lang="en-US" altLang="ja-JP" sz="3200" dirty="0"/>
              <a:t>【</a:t>
            </a:r>
            <a:r>
              <a:rPr lang="ja-JP" altLang="en-US" sz="3200" dirty="0"/>
              <a:t>雇用保険制度の概要</a:t>
            </a:r>
            <a:r>
              <a:rPr lang="en-US" altLang="ja-JP" sz="3200" dirty="0"/>
              <a:t>】</a:t>
            </a:r>
            <a:r>
              <a:rPr lang="ja-JP" altLang="en-US" sz="3200" dirty="0"/>
              <a:t>目的、対象、給付の内容、財源構成</a:t>
            </a:r>
          </a:p>
          <a:p>
            <a:pPr marL="0" indent="0">
              <a:buNone/>
            </a:pPr>
            <a:r>
              <a:rPr lang="ja-JP" altLang="en-US" sz="3200" dirty="0"/>
              <a:t>第</a:t>
            </a:r>
            <a:r>
              <a:rPr lang="en-US" altLang="ja-JP" sz="3200" dirty="0"/>
              <a:t>5</a:t>
            </a:r>
            <a:r>
              <a:rPr lang="ja-JP" altLang="en-US" sz="3200" dirty="0"/>
              <a:t>章社会保障制度の体系 第４節労災保険制度と雇用保険制度の概要 </a:t>
            </a:r>
          </a:p>
          <a:p>
            <a:pPr marL="0" indent="0">
              <a:buNone/>
            </a:pPr>
            <a:r>
              <a:rPr lang="ja-JP" altLang="en-US" sz="3200" dirty="0"/>
              <a:t>（</a:t>
            </a:r>
            <a:r>
              <a:rPr lang="en-US" altLang="ja-JP" sz="3200" dirty="0"/>
              <a:t>3</a:t>
            </a:r>
            <a:r>
              <a:rPr lang="ja-JP" altLang="en-US" sz="3200" dirty="0"/>
              <a:t>）雇用保険制度　</a:t>
            </a:r>
            <a:r>
              <a:rPr lang="en-US" altLang="ja-JP" sz="3200" dirty="0"/>
              <a:t>p.205-214</a:t>
            </a:r>
          </a:p>
          <a:p>
            <a:pPr marL="0" indent="0">
              <a:buNone/>
            </a:pPr>
            <a:r>
              <a:rPr lang="ja-JP" altLang="en-US" sz="3200" dirty="0"/>
              <a:t>　　　　　　　　　　　　　　</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21</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en-US" altLang="ja-JP" sz="2800" dirty="0"/>
              <a:t>1.</a:t>
            </a:r>
            <a:r>
              <a:rPr lang="ja-JP" altLang="en-US" sz="2800" dirty="0"/>
              <a:t>労働保険制度の概要</a:t>
            </a:r>
            <a:br>
              <a:rPr lang="en-US" altLang="ja-JP" sz="2800" dirty="0"/>
            </a:br>
            <a:r>
              <a:rPr lang="en-US" altLang="ja-JP" sz="2800" dirty="0"/>
              <a:t>【1】</a:t>
            </a:r>
            <a:r>
              <a:rPr lang="ja-JP" altLang="en-US" sz="2800" dirty="0"/>
              <a:t>労働保険制度の特徴</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852419" cy="4359142"/>
          </a:xfrm>
        </p:spPr>
        <p:txBody>
          <a:bodyPr/>
          <a:lstStyle/>
          <a:p>
            <a:pPr marL="0" indent="0" eaLnBrk="1" hangingPunct="1">
              <a:lnSpc>
                <a:spcPct val="90000"/>
              </a:lnSpc>
              <a:buNone/>
            </a:pPr>
            <a:r>
              <a:rPr lang="ja-JP" altLang="en-US" sz="2400" dirty="0">
                <a:solidFill>
                  <a:schemeClr val="tx1"/>
                </a:solidFill>
              </a:rPr>
              <a:t>労働に関わる社会保険制度には、労働災害</a:t>
            </a:r>
            <a:r>
              <a:rPr lang="ja-JP" altLang="en-US" sz="2400" dirty="0">
                <a:solidFill>
                  <a:srgbClr val="FF0000"/>
                </a:solidFill>
              </a:rPr>
              <a:t>補償</a:t>
            </a:r>
            <a:r>
              <a:rPr lang="ja-JP" altLang="en-US" sz="2400" dirty="0">
                <a:solidFill>
                  <a:schemeClr val="tx1"/>
                </a:solidFill>
              </a:rPr>
              <a:t>制度（以下、労災保険）と雇用保険があり、２つ合わせて労働保険という。</a:t>
            </a:r>
            <a:endParaRPr lang="en-US" altLang="ja-JP" sz="2400" dirty="0">
              <a:solidFill>
                <a:schemeClr val="tx1"/>
              </a:solidFill>
            </a:endParaRPr>
          </a:p>
          <a:p>
            <a:pPr eaLnBrk="1" hangingPunct="1">
              <a:lnSpc>
                <a:spcPct val="90000"/>
              </a:lnSpc>
              <a:buFont typeface="Wingdings" panose="05000000000000000000" pitchFamily="2" charset="2"/>
              <a:buChar char="q"/>
            </a:pPr>
            <a:r>
              <a:rPr lang="ja-JP" altLang="en-US" sz="2400" dirty="0">
                <a:solidFill>
                  <a:schemeClr val="tx1"/>
                </a:solidFill>
              </a:rPr>
              <a:t>労災保険：労働災害補償法（以下、労災保険法）：業務災害・通勤災害による負傷等を</a:t>
            </a:r>
            <a:r>
              <a:rPr lang="ja-JP" altLang="en-US" sz="2400" dirty="0">
                <a:solidFill>
                  <a:srgbClr val="FF0000"/>
                </a:solidFill>
              </a:rPr>
              <a:t>補償</a:t>
            </a:r>
            <a:r>
              <a:rPr lang="ja-JP" altLang="en-US" sz="2400" dirty="0">
                <a:solidFill>
                  <a:schemeClr val="tx1"/>
                </a:solidFill>
              </a:rPr>
              <a:t>する法律。労働者が工事現場で事故で死傷した場合や通勤途中で事故にあった場合など、政府から給付を受けることができる。労働者の福祉増進＋事業主の災害補償責任を担保する。</a:t>
            </a:r>
            <a:endParaRPr lang="en-US" altLang="ja-JP" sz="2400" dirty="0">
              <a:solidFill>
                <a:schemeClr val="tx1"/>
              </a:solidFill>
            </a:endParaRPr>
          </a:p>
          <a:p>
            <a:pPr eaLnBrk="1" hangingPunct="1">
              <a:lnSpc>
                <a:spcPct val="90000"/>
              </a:lnSpc>
              <a:buFont typeface="Wingdings" panose="05000000000000000000" pitchFamily="2" charset="2"/>
              <a:buChar char="q"/>
            </a:pPr>
            <a:r>
              <a:rPr lang="ja-JP" altLang="en-US" sz="2400" dirty="0">
                <a:solidFill>
                  <a:schemeClr val="tx1"/>
                </a:solidFill>
              </a:rPr>
              <a:t>雇用保険：雇用保険法に基づき労働者が離職した場合、育児休業を取得した場合、教育訓練を受けた場合に、政府から現金が支給される制度。失業中の所得保障・失業予防・再就職促進・職業能力の向上などの目的をあわせ持つ。</a:t>
            </a:r>
            <a:endParaRPr lang="en-US" altLang="ja-JP" sz="2400" dirty="0">
              <a:solidFill>
                <a:schemeClr val="tx1"/>
              </a:solidFill>
            </a:endParaRPr>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en-US" altLang="ja-JP" sz="2800" dirty="0"/>
              <a:t>1.</a:t>
            </a:r>
            <a:r>
              <a:rPr lang="ja-JP" altLang="en-US" sz="2800" dirty="0"/>
              <a:t>労働保険制度の概要</a:t>
            </a:r>
            <a:br>
              <a:rPr lang="en-US" altLang="ja-JP" sz="2800" dirty="0"/>
            </a:br>
            <a:r>
              <a:rPr lang="en-US" altLang="ja-JP" sz="2800" dirty="0"/>
              <a:t>【</a:t>
            </a:r>
            <a:r>
              <a:rPr lang="ja-JP" altLang="en-US" sz="2800" dirty="0"/>
              <a:t>２</a:t>
            </a:r>
            <a:r>
              <a:rPr lang="en-US" altLang="ja-JP" sz="2800" dirty="0"/>
              <a:t>】</a:t>
            </a:r>
            <a:r>
              <a:rPr lang="ja-JP" altLang="en-US" sz="2800" dirty="0"/>
              <a:t>労働保険制度の運営組織</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852419" cy="4359142"/>
          </a:xfrm>
        </p:spPr>
        <p:txBody>
          <a:bodyPr/>
          <a:lstStyle/>
          <a:p>
            <a:pPr marL="0" indent="0" eaLnBrk="1" hangingPunct="1">
              <a:lnSpc>
                <a:spcPct val="90000"/>
              </a:lnSpc>
              <a:buNone/>
            </a:pPr>
            <a:r>
              <a:rPr lang="ja-JP" altLang="en-US" sz="2400" dirty="0">
                <a:solidFill>
                  <a:schemeClr val="tx1"/>
                </a:solidFill>
              </a:rPr>
              <a:t>労災保険・雇用保険とも政府が管掌する社会保険制度であり、厚生労働省が全国一律の制度として運営している。</a:t>
            </a:r>
            <a:endParaRPr lang="en-US" altLang="ja-JP" sz="2400" dirty="0">
              <a:solidFill>
                <a:schemeClr val="tx1"/>
              </a:solidFill>
            </a:endParaRPr>
          </a:p>
          <a:p>
            <a:pPr eaLnBrk="1" hangingPunct="1">
              <a:lnSpc>
                <a:spcPct val="90000"/>
              </a:lnSpc>
              <a:buFont typeface="Wingdings" panose="05000000000000000000" pitchFamily="2" charset="2"/>
              <a:buChar char="q"/>
            </a:pPr>
            <a:r>
              <a:rPr lang="ja-JP" altLang="en-US" sz="2400" dirty="0">
                <a:solidFill>
                  <a:schemeClr val="tx1"/>
                </a:solidFill>
              </a:rPr>
              <a:t>厚生労働省：制度の企画立案・制度改正・事業所から保険料の徴収（雇用保険料・労災保険料）労働保険審査会</a:t>
            </a:r>
            <a:endParaRPr lang="en-US" altLang="ja-JP" sz="2400" dirty="0">
              <a:solidFill>
                <a:schemeClr val="tx1"/>
              </a:solidFill>
            </a:endParaRPr>
          </a:p>
          <a:p>
            <a:pPr eaLnBrk="1" hangingPunct="1">
              <a:lnSpc>
                <a:spcPct val="90000"/>
              </a:lnSpc>
              <a:buFont typeface="Wingdings" panose="05000000000000000000" pitchFamily="2" charset="2"/>
              <a:buChar char="q"/>
            </a:pPr>
            <a:r>
              <a:rPr lang="ja-JP" altLang="en-US" sz="2400" dirty="0"/>
              <a:t>都道府県労働局（</a:t>
            </a:r>
            <a:r>
              <a:rPr lang="en-US" altLang="ja-JP" sz="2400" dirty="0"/>
              <a:t>47</a:t>
            </a:r>
            <a:r>
              <a:rPr lang="ja-JP" altLang="en-US" sz="2400" dirty="0"/>
              <a:t>）不服申立機関（雇用保険審査官・労働災害補償保険審査官）</a:t>
            </a:r>
            <a:endParaRPr lang="en-US" altLang="ja-JP" sz="2400" dirty="0"/>
          </a:p>
          <a:p>
            <a:pPr eaLnBrk="1" hangingPunct="1">
              <a:lnSpc>
                <a:spcPct val="90000"/>
              </a:lnSpc>
              <a:buFont typeface="Wingdings" panose="05000000000000000000" pitchFamily="2" charset="2"/>
              <a:buChar char="Ø"/>
            </a:pPr>
            <a:r>
              <a:rPr lang="ja-JP" altLang="en-US" sz="2400" dirty="0"/>
              <a:t>公共職業安定所（ハローワーク） （</a:t>
            </a:r>
            <a:r>
              <a:rPr lang="en-US" altLang="ja-JP" sz="2400" dirty="0"/>
              <a:t>321</a:t>
            </a:r>
            <a:r>
              <a:rPr lang="ja-JP" altLang="en-US" sz="2400" dirty="0"/>
              <a:t>） ：雇用保険の給付、職業紹介、雇用促進のための助成金の支給など</a:t>
            </a:r>
            <a:endParaRPr lang="en-US" altLang="ja-JP" sz="2400" dirty="0"/>
          </a:p>
          <a:p>
            <a:pPr eaLnBrk="1" hangingPunct="1">
              <a:lnSpc>
                <a:spcPct val="90000"/>
              </a:lnSpc>
              <a:buFont typeface="Wingdings" panose="05000000000000000000" pitchFamily="2" charset="2"/>
              <a:buChar char="Ø"/>
            </a:pPr>
            <a:r>
              <a:rPr lang="ja-JP" altLang="en-US" sz="2400" dirty="0"/>
              <a:t>労働基準監督署（</a:t>
            </a:r>
            <a:r>
              <a:rPr lang="en-US" altLang="ja-JP" sz="2400" dirty="0"/>
              <a:t>544</a:t>
            </a:r>
            <a:r>
              <a:rPr lang="ja-JP" altLang="en-US" sz="2400" dirty="0"/>
              <a:t>） ：労災保険の給付、労働基準法、労働衛生法に基づく事業所に対する指導監督</a:t>
            </a:r>
            <a:endParaRPr lang="en-US" altLang="ja-JP" sz="2400" dirty="0"/>
          </a:p>
        </p:txBody>
      </p:sp>
    </p:spTree>
    <p:extLst>
      <p:ext uri="{BB962C8B-B14F-4D97-AF65-F5344CB8AC3E}">
        <p14:creationId xmlns:p14="http://schemas.microsoft.com/office/powerpoint/2010/main" val="6978009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en-US" altLang="ja-JP" sz="2800" dirty="0"/>
            </a:br>
            <a:r>
              <a:rPr lang="en-US" altLang="ja-JP" sz="2800" dirty="0"/>
              <a:t>【1】</a:t>
            </a:r>
            <a:r>
              <a:rPr lang="ja-JP" altLang="en-US" sz="2800" dirty="0"/>
              <a:t>制度の目的</a:t>
            </a:r>
            <a:br>
              <a:rPr lang="en-US" altLang="ja-JP" sz="2800" dirty="0"/>
            </a:b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5"/>
            <a:ext cx="8852419" cy="4359142"/>
          </a:xfrm>
        </p:spPr>
        <p:txBody>
          <a:bodyPr/>
          <a:lstStyle/>
          <a:p>
            <a:pPr marL="0" indent="0" eaLnBrk="1" hangingPunct="1">
              <a:lnSpc>
                <a:spcPct val="90000"/>
              </a:lnSpc>
              <a:buNone/>
            </a:pPr>
            <a:endParaRPr lang="en-US" altLang="ja-JP" sz="2400" dirty="0"/>
          </a:p>
          <a:p>
            <a:pPr marL="0" indent="0" eaLnBrk="1" hangingPunct="1">
              <a:lnSpc>
                <a:spcPct val="90000"/>
              </a:lnSpc>
              <a:buNone/>
            </a:pPr>
            <a:r>
              <a:rPr lang="ja-JP" altLang="en-US" sz="2400" dirty="0"/>
              <a:t>「業務上の事由又は通勤による</a:t>
            </a:r>
            <a:r>
              <a:rPr lang="ja-JP" altLang="en-US" sz="2400" dirty="0">
                <a:solidFill>
                  <a:srgbClr val="FF0000"/>
                </a:solidFill>
              </a:rPr>
              <a:t>労働者の負傷、疾病、障害、死亡等に対して迅速かつ公正な保護</a:t>
            </a:r>
            <a:r>
              <a:rPr lang="ja-JP" altLang="en-US" sz="2400" dirty="0"/>
              <a:t>をするため、必要な保険給付を行い、あわせて、業務上の事由又は通勤により負傷し、又は疾病にかかつた</a:t>
            </a:r>
            <a:r>
              <a:rPr lang="ja-JP" altLang="en-US" sz="2400" dirty="0">
                <a:solidFill>
                  <a:srgbClr val="FF0000"/>
                </a:solidFill>
              </a:rPr>
              <a:t>労働者の社会復帰の促進、当該労働者及びその遺族の援護、労働者の安全及び衛生の確保等を図り</a:t>
            </a:r>
            <a:r>
              <a:rPr lang="ja-JP" altLang="en-US" sz="2400" dirty="0"/>
              <a:t>、もつて労働者の福祉の増進に寄与することを目的とする。」　</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a:t>
            </a:r>
            <a:r>
              <a:rPr lang="ja-JP" altLang="en-US" sz="2400" dirty="0">
                <a:hlinkClick r:id="rId3"/>
              </a:rPr>
              <a:t>労働災害補償法</a:t>
            </a:r>
            <a:r>
              <a:rPr lang="ja-JP" altLang="en-US" sz="2400" dirty="0"/>
              <a:t>　第一条）</a:t>
            </a:r>
            <a:endParaRPr lang="en-US" altLang="ja-JP" sz="2400" dirty="0"/>
          </a:p>
        </p:txBody>
      </p:sp>
    </p:spTree>
    <p:extLst>
      <p:ext uri="{BB962C8B-B14F-4D97-AF65-F5344CB8AC3E}">
        <p14:creationId xmlns:p14="http://schemas.microsoft.com/office/powerpoint/2010/main" val="33154395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en-US" altLang="ja-JP" sz="2800" dirty="0"/>
            </a:br>
            <a:r>
              <a:rPr lang="en-US" altLang="ja-JP" sz="2800" dirty="0"/>
              <a:t>【</a:t>
            </a:r>
            <a:r>
              <a:rPr lang="ja-JP" altLang="en-US" sz="2800" dirty="0"/>
              <a:t>２</a:t>
            </a:r>
            <a:r>
              <a:rPr lang="en-US" altLang="ja-JP" sz="2800" dirty="0"/>
              <a:t>】</a:t>
            </a:r>
            <a:r>
              <a:rPr lang="ja-JP" altLang="en-US" sz="2800" dirty="0"/>
              <a:t>制度の沿革</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5093" y="1844824"/>
            <a:ext cx="8293813" cy="4215125"/>
          </a:xfrm>
        </p:spPr>
        <p:txBody>
          <a:bodyPr/>
          <a:lstStyle/>
          <a:p>
            <a:pPr eaLnBrk="1" hangingPunct="1">
              <a:lnSpc>
                <a:spcPct val="90000"/>
              </a:lnSpc>
              <a:buFont typeface="Wingdings" panose="05000000000000000000" pitchFamily="2" charset="2"/>
              <a:buChar char="q"/>
            </a:pPr>
            <a:r>
              <a:rPr lang="ja-JP" altLang="en-US" sz="2400" dirty="0"/>
              <a:t>労災保険法は</a:t>
            </a:r>
            <a:r>
              <a:rPr lang="en-US" altLang="ja-JP" sz="2400" dirty="0"/>
              <a:t>1947</a:t>
            </a:r>
            <a:r>
              <a:rPr lang="ja-JP" altLang="en-US" sz="2400" dirty="0"/>
              <a:t>（昭和</a:t>
            </a:r>
            <a:r>
              <a:rPr lang="en-US" altLang="ja-JP" sz="2400" dirty="0"/>
              <a:t>22</a:t>
            </a:r>
            <a:r>
              <a:rPr lang="ja-JP" altLang="en-US" sz="2400" dirty="0"/>
              <a:t>）年の労働基準法（労働災害に対する使用者の補償責任を定める）と同時に制定された。</a:t>
            </a:r>
            <a:endParaRPr lang="en-US" altLang="ja-JP" sz="2400" dirty="0"/>
          </a:p>
          <a:p>
            <a:pPr eaLnBrk="1" hangingPunct="1">
              <a:lnSpc>
                <a:spcPct val="90000"/>
              </a:lnSpc>
              <a:buFont typeface="Wingdings" panose="05000000000000000000" pitchFamily="2" charset="2"/>
              <a:buChar char="q"/>
            </a:pPr>
            <a:r>
              <a:rPr lang="ja-JP" altLang="en-US" sz="2400" dirty="0"/>
              <a:t>それ以前は、医療保険で対応してきた。以降は、業務上の傷病は医療保険ではなく、労災保険の対象となる。</a:t>
            </a:r>
            <a:endParaRPr lang="en-US" altLang="ja-JP" sz="2400" dirty="0"/>
          </a:p>
          <a:p>
            <a:pPr eaLnBrk="1" hangingPunct="1">
              <a:lnSpc>
                <a:spcPct val="90000"/>
              </a:lnSpc>
              <a:buFont typeface="Wingdings" panose="05000000000000000000" pitchFamily="2" charset="2"/>
              <a:buChar char="q"/>
            </a:pPr>
            <a:r>
              <a:rPr lang="ja-JP" altLang="en-US" sz="2400" dirty="0"/>
              <a:t>労災保険の対象は一定の規模・業種に限られていたが、</a:t>
            </a:r>
            <a:endParaRPr lang="en-US" altLang="ja-JP" sz="2400" dirty="0"/>
          </a:p>
          <a:p>
            <a:pPr eaLnBrk="1" hangingPunct="1">
              <a:lnSpc>
                <a:spcPct val="90000"/>
              </a:lnSpc>
              <a:buFont typeface="Wingdings" panose="05000000000000000000" pitchFamily="2" charset="2"/>
              <a:buChar char="q"/>
            </a:pPr>
            <a:r>
              <a:rPr lang="en-US" altLang="ja-JP" sz="2400" dirty="0"/>
              <a:t>1972</a:t>
            </a:r>
            <a:r>
              <a:rPr lang="ja-JP" altLang="en-US" sz="2400" dirty="0"/>
              <a:t>（</a:t>
            </a:r>
            <a:r>
              <a:rPr lang="en-US" altLang="ja-JP" sz="2400" dirty="0"/>
              <a:t>S47)</a:t>
            </a:r>
            <a:r>
              <a:rPr lang="ja-JP" altLang="en-US" sz="2400" dirty="0"/>
              <a:t>年すべての事業が強制適用事業となる。</a:t>
            </a:r>
            <a:endParaRPr lang="en-US" altLang="ja-JP" sz="2400" dirty="0"/>
          </a:p>
          <a:p>
            <a:pPr eaLnBrk="1" hangingPunct="1">
              <a:lnSpc>
                <a:spcPct val="90000"/>
              </a:lnSpc>
              <a:buFont typeface="Wingdings" panose="05000000000000000000" pitchFamily="2" charset="2"/>
              <a:buChar char="q"/>
            </a:pPr>
            <a:r>
              <a:rPr lang="ja-JP" altLang="en-US" sz="2400" dirty="0"/>
              <a:t>補償の年金化、給付額のスライド制導入、</a:t>
            </a:r>
            <a:r>
              <a:rPr lang="en-US" altLang="ja-JP" sz="2400" dirty="0"/>
              <a:t>1973</a:t>
            </a:r>
            <a:r>
              <a:rPr lang="ja-JP" altLang="en-US" sz="2400" dirty="0"/>
              <a:t>（</a:t>
            </a:r>
            <a:r>
              <a:rPr lang="en-US" altLang="ja-JP" sz="2400" dirty="0"/>
              <a:t>S48)</a:t>
            </a:r>
            <a:r>
              <a:rPr lang="ja-JP" altLang="en-US" sz="2400" dirty="0"/>
              <a:t>年通勤災害補償制度、</a:t>
            </a:r>
            <a:r>
              <a:rPr lang="en-US" altLang="ja-JP" sz="2400" dirty="0"/>
              <a:t>1996</a:t>
            </a:r>
            <a:r>
              <a:rPr lang="ja-JP" altLang="en-US" sz="2400" dirty="0"/>
              <a:t>（</a:t>
            </a:r>
            <a:r>
              <a:rPr lang="en-US" altLang="ja-JP" sz="2400" dirty="0"/>
              <a:t>H8)</a:t>
            </a:r>
            <a:r>
              <a:rPr lang="ja-JP" altLang="en-US" sz="2400" dirty="0"/>
              <a:t>年重度被災労働者に対する介護（補償）給付</a:t>
            </a:r>
            <a:r>
              <a:rPr lang="en-US" altLang="ja-JP" sz="2400" dirty="0"/>
              <a:t>2001</a:t>
            </a:r>
            <a:r>
              <a:rPr lang="ja-JP" altLang="en-US" sz="2400" dirty="0"/>
              <a:t> （</a:t>
            </a:r>
            <a:r>
              <a:rPr lang="en-US" altLang="ja-JP" sz="2400" dirty="0"/>
              <a:t>H13)</a:t>
            </a:r>
            <a:r>
              <a:rPr lang="ja-JP" altLang="en-US" sz="2400" dirty="0"/>
              <a:t>年脳・心臓疾患の発症予防のための二次健康診断給付など</a:t>
            </a:r>
            <a:endParaRPr lang="en-US" altLang="ja-JP" sz="2400" dirty="0"/>
          </a:p>
        </p:txBody>
      </p:sp>
    </p:spTree>
    <p:extLst>
      <p:ext uri="{BB962C8B-B14F-4D97-AF65-F5344CB8AC3E}">
        <p14:creationId xmlns:p14="http://schemas.microsoft.com/office/powerpoint/2010/main" val="4504565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en-US" altLang="ja-JP" sz="2800" dirty="0"/>
            </a:br>
            <a:r>
              <a:rPr lang="en-US" altLang="ja-JP" sz="2800" dirty="0"/>
              <a:t>【</a:t>
            </a:r>
            <a:r>
              <a:rPr lang="ja-JP" altLang="en-US" sz="2800" dirty="0"/>
              <a:t>３</a:t>
            </a:r>
            <a:r>
              <a:rPr lang="en-US" altLang="ja-JP" sz="2800" dirty="0"/>
              <a:t>】</a:t>
            </a:r>
            <a:r>
              <a:rPr lang="ja-JP" altLang="en-US" sz="2800" dirty="0"/>
              <a:t>制度の対象</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5093" y="1700808"/>
            <a:ext cx="8323371" cy="4536504"/>
          </a:xfrm>
        </p:spPr>
        <p:txBody>
          <a:bodyPr/>
          <a:lstStyle/>
          <a:p>
            <a:pPr marL="0" indent="0" eaLnBrk="1" hangingPunct="1">
              <a:lnSpc>
                <a:spcPct val="90000"/>
              </a:lnSpc>
              <a:buNone/>
            </a:pPr>
            <a:endParaRPr lang="en-US" altLang="ja-JP" sz="2400" dirty="0"/>
          </a:p>
          <a:p>
            <a:pPr marL="0" indent="0" eaLnBrk="1" hangingPunct="1">
              <a:lnSpc>
                <a:spcPct val="90000"/>
              </a:lnSpc>
              <a:buNone/>
            </a:pPr>
            <a:r>
              <a:rPr lang="ja-JP" altLang="en-US" sz="2400" dirty="0"/>
              <a:t>①適用事業</a:t>
            </a:r>
            <a:endParaRPr lang="en-US" altLang="ja-JP" sz="2400" dirty="0"/>
          </a:p>
          <a:p>
            <a:pPr marL="0" indent="0" eaLnBrk="1" hangingPunct="1">
              <a:lnSpc>
                <a:spcPct val="90000"/>
              </a:lnSpc>
              <a:buNone/>
            </a:pPr>
            <a:r>
              <a:rPr lang="ja-JP" altLang="en-US" sz="2400" dirty="0"/>
              <a:t>原則：労働者を</a:t>
            </a:r>
            <a:r>
              <a:rPr lang="en-US" altLang="ja-JP" sz="2400" dirty="0"/>
              <a:t>1</a:t>
            </a:r>
            <a:r>
              <a:rPr lang="ja-JP" altLang="en-US" sz="2400" dirty="0"/>
              <a:t>人でも使用するすべての事業所は強制加入。</a:t>
            </a:r>
            <a:endParaRPr lang="en-US" altLang="ja-JP" sz="2400" dirty="0"/>
          </a:p>
          <a:p>
            <a:pPr marL="0" indent="0" eaLnBrk="1" hangingPunct="1">
              <a:lnSpc>
                <a:spcPct val="90000"/>
              </a:lnSpc>
              <a:buNone/>
            </a:pPr>
            <a:r>
              <a:rPr lang="ja-JP" altLang="en-US" sz="2400" dirty="0"/>
              <a:t>＊例外：</a:t>
            </a:r>
            <a:r>
              <a:rPr lang="en-US" altLang="ja-JP" sz="2400" dirty="0"/>
              <a:t>5</a:t>
            </a:r>
            <a:r>
              <a:rPr lang="ja-JP" altLang="en-US" sz="2400" dirty="0"/>
              <a:t>人未満の個人経営の農業・畜産・水産事業は任意加入。</a:t>
            </a:r>
            <a:endParaRPr lang="en-US" altLang="ja-JP" sz="2400" dirty="0"/>
          </a:p>
          <a:p>
            <a:pPr marL="0" indent="0" eaLnBrk="1" hangingPunct="1">
              <a:lnSpc>
                <a:spcPct val="90000"/>
              </a:lnSpc>
              <a:buNone/>
            </a:pPr>
            <a:r>
              <a:rPr lang="ja-JP" altLang="en-US" sz="2400" dirty="0"/>
              <a:t>＊対象外：国家公務員・地方公務員は別途、災害補償法がある。</a:t>
            </a:r>
            <a:endParaRPr lang="en-US" altLang="ja-JP" sz="2400" dirty="0"/>
          </a:p>
          <a:p>
            <a:pPr marL="0" indent="0" eaLnBrk="1" hangingPunct="1">
              <a:lnSpc>
                <a:spcPct val="90000"/>
              </a:lnSpc>
              <a:buNone/>
            </a:pPr>
            <a:r>
              <a:rPr lang="ja-JP" altLang="en-US" sz="2400" dirty="0"/>
              <a:t>＊船員は</a:t>
            </a:r>
            <a:r>
              <a:rPr lang="en-US" altLang="ja-JP" sz="2400" dirty="0"/>
              <a:t>2010</a:t>
            </a:r>
            <a:r>
              <a:rPr lang="ja-JP" altLang="en-US" sz="2400" dirty="0"/>
              <a:t>（</a:t>
            </a:r>
            <a:r>
              <a:rPr lang="en-US" altLang="ja-JP" sz="2400" dirty="0"/>
              <a:t>H22)</a:t>
            </a:r>
            <a:r>
              <a:rPr lang="ja-JP" altLang="en-US" sz="2400" dirty="0"/>
              <a:t>から船員保険から労災に統合された。</a:t>
            </a:r>
            <a:endParaRPr lang="en-US" altLang="ja-JP" sz="2400" dirty="0"/>
          </a:p>
        </p:txBody>
      </p:sp>
    </p:spTree>
    <p:extLst>
      <p:ext uri="{BB962C8B-B14F-4D97-AF65-F5344CB8AC3E}">
        <p14:creationId xmlns:p14="http://schemas.microsoft.com/office/powerpoint/2010/main" val="16330968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en-US" altLang="ja-JP" sz="2800" dirty="0"/>
            </a:br>
            <a:r>
              <a:rPr lang="en-US" altLang="ja-JP" sz="2800" dirty="0"/>
              <a:t>【</a:t>
            </a:r>
            <a:r>
              <a:rPr lang="ja-JP" altLang="en-US" sz="2800" dirty="0"/>
              <a:t>３</a:t>
            </a:r>
            <a:r>
              <a:rPr lang="en-US" altLang="ja-JP" sz="2800" dirty="0"/>
              <a:t>】</a:t>
            </a:r>
            <a:r>
              <a:rPr lang="ja-JP" altLang="en-US" sz="2800" dirty="0"/>
              <a:t>制度の対象</a:t>
            </a:r>
            <a:br>
              <a:rPr lang="en-US" altLang="ja-JP"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5093" y="1700808"/>
            <a:ext cx="8323371" cy="4536504"/>
          </a:xfrm>
        </p:spPr>
        <p:txBody>
          <a:bodyPr/>
          <a:lstStyle/>
          <a:p>
            <a:pPr marL="0" indent="0" eaLnBrk="1" hangingPunct="1">
              <a:lnSpc>
                <a:spcPct val="90000"/>
              </a:lnSpc>
              <a:buNone/>
            </a:pPr>
            <a:r>
              <a:rPr lang="ja-JP" altLang="en-US" sz="2400" dirty="0"/>
              <a:t>②適用労働者</a:t>
            </a:r>
            <a:endParaRPr lang="en-US" altLang="ja-JP" sz="2400" dirty="0"/>
          </a:p>
          <a:p>
            <a:pPr marL="0" indent="0" eaLnBrk="1" hangingPunct="1">
              <a:lnSpc>
                <a:spcPct val="90000"/>
              </a:lnSpc>
              <a:buNone/>
            </a:pPr>
            <a:r>
              <a:rPr lang="ja-JP" altLang="en-US" sz="2400" dirty="0"/>
              <a:t>　適用事業所で使用される労働者は、常勤・臨時雇用・パートタイム・アルバイトなど雇用形態や雇用期間にかかわらず、すべてに適用される。</a:t>
            </a:r>
            <a:r>
              <a:rPr lang="ja-JP" altLang="en-US" sz="2400" dirty="0">
                <a:solidFill>
                  <a:srgbClr val="FF0000"/>
                </a:solidFill>
              </a:rPr>
              <a:t>＊知っておくと便利です！</a:t>
            </a:r>
            <a:endParaRPr lang="en-US" altLang="ja-JP" sz="2400" dirty="0">
              <a:solidFill>
                <a:srgbClr val="FF0000"/>
              </a:solidFill>
            </a:endParaRPr>
          </a:p>
          <a:p>
            <a:pPr marL="0" indent="0" eaLnBrk="1" hangingPunct="1">
              <a:lnSpc>
                <a:spcPct val="90000"/>
              </a:lnSpc>
              <a:buNone/>
            </a:pPr>
            <a:r>
              <a:rPr lang="ja-JP" altLang="en-US" sz="2400" dirty="0"/>
              <a:t>③特別加入制度</a:t>
            </a:r>
            <a:endParaRPr lang="en-US" altLang="ja-JP" sz="2400" dirty="0"/>
          </a:p>
          <a:p>
            <a:pPr marL="0" indent="0" eaLnBrk="1" hangingPunct="1">
              <a:lnSpc>
                <a:spcPct val="90000"/>
              </a:lnSpc>
              <a:buNone/>
            </a:pPr>
            <a:r>
              <a:rPr lang="ja-JP" altLang="en-US" sz="2400" dirty="0"/>
              <a:t>　事業主や一人親方など、特定作業従事者などに対して認められている。近年は対象範囲が拡大し、原付・自転車での貨物運送事業者（ギグ／ワーカー）などの個人事業主も特別加入可能。</a:t>
            </a:r>
            <a:endParaRPr lang="en-US" altLang="ja-JP" sz="2400" dirty="0"/>
          </a:p>
          <a:p>
            <a:pPr marL="0" indent="0" eaLnBrk="1" hangingPunct="1">
              <a:lnSpc>
                <a:spcPct val="90000"/>
              </a:lnSpc>
              <a:buNone/>
            </a:pPr>
            <a:r>
              <a:rPr lang="ja-JP" altLang="en-US" sz="2400" dirty="0"/>
              <a:t>・中小企業の企業主とその家族従業員</a:t>
            </a:r>
            <a:endParaRPr lang="en-US" altLang="ja-JP" sz="2400" dirty="0"/>
          </a:p>
          <a:p>
            <a:pPr marL="0" indent="0" eaLnBrk="1" hangingPunct="1">
              <a:lnSpc>
                <a:spcPct val="90000"/>
              </a:lnSpc>
              <a:buNone/>
            </a:pPr>
            <a:r>
              <a:rPr lang="ja-JP" altLang="en-US" sz="2400" dirty="0"/>
              <a:t>・一人親方（大工・左官・個人タクシー・フリーランス）</a:t>
            </a:r>
            <a:endParaRPr lang="en-US" altLang="ja-JP" sz="2400" dirty="0"/>
          </a:p>
          <a:p>
            <a:pPr marL="0" indent="0" eaLnBrk="1" hangingPunct="1">
              <a:lnSpc>
                <a:spcPct val="90000"/>
              </a:lnSpc>
              <a:buNone/>
            </a:pPr>
            <a:r>
              <a:rPr lang="ja-JP" altLang="en-US" sz="2400" dirty="0"/>
              <a:t>・海外派遣者など・特定作業従事者（農業従事者など）</a:t>
            </a:r>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18739499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66109" y="332656"/>
            <a:ext cx="7811781" cy="1084293"/>
          </a:xfrm>
        </p:spPr>
        <p:txBody>
          <a:bodyPr anchor="ctr"/>
          <a:lstStyle/>
          <a:p>
            <a:pPr marL="438150" lvl="1" algn="ctr" eaLnBrk="1" hangingPunct="1">
              <a:lnSpc>
                <a:spcPct val="90000"/>
              </a:lnSpc>
            </a:pPr>
            <a:br>
              <a:rPr lang="en-US" altLang="ja-JP" sz="2800" dirty="0"/>
            </a:br>
            <a:br>
              <a:rPr lang="en-US" altLang="ja-JP" sz="2800" dirty="0"/>
            </a:br>
            <a:br>
              <a:rPr lang="en-US" altLang="ja-JP" sz="2800" dirty="0"/>
            </a:br>
            <a:r>
              <a:rPr lang="ja-JP" altLang="en-US" sz="2800" dirty="0"/>
              <a:t>第４節労災保険制度と雇用保険制度の概要 </a:t>
            </a:r>
            <a:br>
              <a:rPr lang="ja-JP" altLang="en-US" sz="2800" dirty="0"/>
            </a:br>
            <a:r>
              <a:rPr lang="ja-JP" altLang="en-US" sz="2800" dirty="0"/>
              <a:t>２</a:t>
            </a:r>
            <a:r>
              <a:rPr lang="en-US" altLang="ja-JP" sz="2800" dirty="0"/>
              <a:t>.</a:t>
            </a:r>
            <a:r>
              <a:rPr lang="ja-JP" altLang="en-US" sz="2800" dirty="0"/>
              <a:t>労働者災害保険制度　</a:t>
            </a:r>
            <a:br>
              <a:rPr lang="en-US" altLang="ja-JP" sz="2800" dirty="0"/>
            </a:br>
            <a:r>
              <a:rPr lang="en-US" altLang="ja-JP" sz="2400" dirty="0"/>
              <a:t>【4】</a:t>
            </a:r>
            <a:r>
              <a:rPr lang="ja-JP" altLang="en-US" sz="2400" dirty="0"/>
              <a:t>労働災害の認定</a:t>
            </a:r>
            <a:br>
              <a:rPr lang="en-US" altLang="ja-JP" sz="24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25093" y="1700808"/>
            <a:ext cx="8323371" cy="4536504"/>
          </a:xfrm>
        </p:spPr>
        <p:txBody>
          <a:bodyPr/>
          <a:lstStyle/>
          <a:p>
            <a:pPr marL="0" indent="0" eaLnBrk="1" hangingPunct="1">
              <a:lnSpc>
                <a:spcPct val="90000"/>
              </a:lnSpc>
              <a:buNone/>
            </a:pPr>
            <a:r>
              <a:rPr lang="ja-JP" altLang="en-US" sz="2400" dirty="0"/>
              <a:t>　労災認定は労働者の申請に基づき労働基準監督署が行う。</a:t>
            </a:r>
            <a:endParaRPr lang="en-US" altLang="ja-JP" sz="2400" dirty="0"/>
          </a:p>
          <a:p>
            <a:pPr marL="0" indent="0" eaLnBrk="1" hangingPunct="1">
              <a:lnSpc>
                <a:spcPct val="90000"/>
              </a:lnSpc>
              <a:buNone/>
            </a:pPr>
            <a:r>
              <a:rPr lang="ja-JP" altLang="en-US" sz="2400" dirty="0"/>
              <a:t>　</a:t>
            </a:r>
            <a:r>
              <a:rPr lang="ja-JP" altLang="en-US" sz="2400" dirty="0">
                <a:solidFill>
                  <a:srgbClr val="FF0000"/>
                </a:solidFill>
              </a:rPr>
              <a:t>⇒申請しないとダメ。労基署が認定しないとダメ。</a:t>
            </a:r>
            <a:endParaRPr lang="en-US" altLang="ja-JP" sz="2400" dirty="0">
              <a:solidFill>
                <a:srgbClr val="FF0000"/>
              </a:solidFill>
            </a:endParaRPr>
          </a:p>
          <a:p>
            <a:pPr marL="0" indent="0" eaLnBrk="1" hangingPunct="1">
              <a:lnSpc>
                <a:spcPct val="90000"/>
              </a:lnSpc>
              <a:buNone/>
            </a:pPr>
            <a:r>
              <a:rPr lang="ja-JP" altLang="en-US" sz="2400" dirty="0"/>
              <a:t>❶業務災害の認定</a:t>
            </a:r>
            <a:endParaRPr lang="en-US" altLang="ja-JP" sz="2400" dirty="0"/>
          </a:p>
          <a:p>
            <a:pPr marL="0" indent="0" eaLnBrk="1" hangingPunct="1">
              <a:lnSpc>
                <a:spcPct val="90000"/>
              </a:lnSpc>
              <a:buNone/>
            </a:pPr>
            <a:r>
              <a:rPr lang="ja-JP" altLang="en-US" sz="2400" dirty="0"/>
              <a:t>①業務上の負傷</a:t>
            </a:r>
            <a:endParaRPr lang="en-US" altLang="ja-JP" sz="2400" dirty="0"/>
          </a:p>
          <a:p>
            <a:pPr marL="0" indent="0" eaLnBrk="1" hangingPunct="1">
              <a:lnSpc>
                <a:spcPct val="90000"/>
              </a:lnSpc>
              <a:buNone/>
            </a:pPr>
            <a:r>
              <a:rPr lang="ja-JP" altLang="en-US" sz="2400" dirty="0"/>
              <a:t>・事業主の支配・監督下で従事している場合：</a:t>
            </a:r>
            <a:endParaRPr lang="en-US" altLang="ja-JP" sz="2400" dirty="0"/>
          </a:p>
          <a:p>
            <a:pPr marL="0" indent="0" eaLnBrk="1" hangingPunct="1">
              <a:lnSpc>
                <a:spcPct val="90000"/>
              </a:lnSpc>
              <a:buNone/>
            </a:pPr>
            <a:r>
              <a:rPr lang="ja-JP" altLang="en-US" sz="2400" dirty="0"/>
              <a:t>　◯業務遂行に関わる負傷☓私的行為、故意による負傷</a:t>
            </a:r>
            <a:endParaRPr lang="en-US" altLang="ja-JP" sz="2400" dirty="0"/>
          </a:p>
          <a:p>
            <a:pPr marL="0" indent="0" eaLnBrk="1" hangingPunct="1">
              <a:lnSpc>
                <a:spcPct val="90000"/>
              </a:lnSpc>
              <a:buNone/>
            </a:pPr>
            <a:r>
              <a:rPr lang="ja-JP" altLang="en-US" sz="2400" dirty="0"/>
              <a:t>・事業主の支配・監督下にあるが従事していない場合</a:t>
            </a:r>
            <a:endParaRPr lang="en-US" altLang="ja-JP" sz="2400" dirty="0"/>
          </a:p>
          <a:p>
            <a:pPr marL="0" indent="0" eaLnBrk="1" hangingPunct="1">
              <a:lnSpc>
                <a:spcPct val="90000"/>
              </a:lnSpc>
              <a:buNone/>
            </a:pPr>
            <a:r>
              <a:rPr lang="ja-JP" altLang="en-US" sz="2400" dirty="0"/>
              <a:t>　◯施設管理に関わる負傷☓私的行為、故意による負傷</a:t>
            </a:r>
            <a:endParaRPr lang="en-US" altLang="ja-JP" sz="2400" dirty="0"/>
          </a:p>
          <a:p>
            <a:pPr marL="0" indent="0" eaLnBrk="1" hangingPunct="1">
              <a:lnSpc>
                <a:spcPct val="90000"/>
              </a:lnSpc>
              <a:buNone/>
            </a:pPr>
            <a:r>
              <a:rPr lang="ja-JP" altLang="en-US" sz="2400" dirty="0"/>
              <a:t>・事業主の支配・監督下にあるが離れて従事している場合</a:t>
            </a:r>
            <a:endParaRPr lang="en-US" altLang="ja-JP" sz="2400" dirty="0"/>
          </a:p>
          <a:p>
            <a:pPr marL="0" indent="0" eaLnBrk="1" hangingPunct="1">
              <a:lnSpc>
                <a:spcPct val="90000"/>
              </a:lnSpc>
              <a:buNone/>
            </a:pPr>
            <a:r>
              <a:rPr lang="ja-JP" altLang="en-US" sz="2400" dirty="0"/>
              <a:t>　◯出張中・社用外出＊東日本大震災で被害にあった場合</a:t>
            </a:r>
            <a:endParaRPr lang="en-US" altLang="ja-JP" sz="2400" dirty="0"/>
          </a:p>
          <a:p>
            <a:pPr marL="0" indent="0" eaLnBrk="1" hangingPunct="1">
              <a:lnSpc>
                <a:spcPct val="90000"/>
              </a:lnSpc>
              <a:buNone/>
            </a:pPr>
            <a:endParaRPr lang="en-US" altLang="ja-JP" sz="2400" dirty="0"/>
          </a:p>
        </p:txBody>
      </p:sp>
    </p:spTree>
    <p:extLst>
      <p:ext uri="{BB962C8B-B14F-4D97-AF65-F5344CB8AC3E}">
        <p14:creationId xmlns:p14="http://schemas.microsoft.com/office/powerpoint/2010/main" val="16353507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65840</TotalTime>
  <Words>3131</Words>
  <Application>Microsoft Office PowerPoint</Application>
  <PresentationFormat>画面に合わせる (4:3)</PresentationFormat>
  <Paragraphs>167</Paragraphs>
  <Slides>21</Slides>
  <Notes>20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21</vt:i4>
      </vt:variant>
    </vt:vector>
  </HeadingPairs>
  <TitlesOfParts>
    <vt:vector size="26" baseType="lpstr">
      <vt:lpstr>ＭＳ 明朝</vt:lpstr>
      <vt:lpstr>Arial</vt:lpstr>
      <vt:lpstr>Century</vt:lpstr>
      <vt:lpstr>Wingdings</vt:lpstr>
      <vt:lpstr>Profile</vt:lpstr>
      <vt:lpstr>第9回【労働者災害補償制度の概要】 目的・対象・給付の内容・財源構成</vt:lpstr>
      <vt:lpstr>今日のお話</vt:lpstr>
      <vt:lpstr>   第４節労災保険制度と雇用保険制度の概要  1.労働保険制度の概要 【1】労働保険制度の特徴    </vt:lpstr>
      <vt:lpstr>   第４節労災保険制度と雇用保険制度の概要  1.労働保険制度の概要 【２】労働保険制度の運営組織    </vt:lpstr>
      <vt:lpstr>   第４節労災保険制度と雇用保険制度の概要  ２.労働者災害保険制度　 【1】制度の目的    </vt:lpstr>
      <vt:lpstr>   第４節労災保険制度と雇用保険制度の概要  ２.労働者災害保険制度　 【２】制度の沿革   </vt:lpstr>
      <vt:lpstr>   第４節労災保険制度と雇用保険制度の概要  ２.労働者災害保険制度　 【３】制度の対象   </vt:lpstr>
      <vt:lpstr>   第４節労災保険制度と雇用保険制度の概要  ２.労働者災害保険制度　 【３】制度の対象   </vt:lpstr>
      <vt:lpstr>   第４節労災保険制度と雇用保険制度の概要  ２.労働者災害保険制度　 【4】労働災害の認定   </vt:lpstr>
      <vt:lpstr>   第４節労災保険制度と雇用保険制度の概要  ２.労働者災害保険制度　 【4】労働災害の認定　★来週、ここから   </vt:lpstr>
      <vt:lpstr>   第４節労災保険制度と雇用保険制度の概要  ２.労働者災害保険制度　 【4】労働災害の認定   </vt:lpstr>
      <vt:lpstr>   第４節労災保険制度と雇用保険制度の概要  ２.労働者災害保険制度　 【5】保険給付   </vt:lpstr>
      <vt:lpstr>   第４節労災保険制度と雇用保険制度の概要  ２.労働者災害保険制度　 【5】保険給付   </vt:lpstr>
      <vt:lpstr>   第４節労災保険制度と雇用保険制度の概要  ２.労働者災害保険制度　 【5】保険給付    </vt:lpstr>
      <vt:lpstr>   第４節労災保険制度と雇用保険制度の概要  ２.労働者災害保険制度　 【5】保険給付    </vt:lpstr>
      <vt:lpstr>   第４節労災保険制度と雇用保険制度の概要  ２.労働者災害保険制度　 【5】保険給付    </vt:lpstr>
      <vt:lpstr>   第４節労災保険制度と雇用保険制度の概要  ２.労働者災害保険制度　 【5】保険給付    </vt:lpstr>
      <vt:lpstr>   第４節労災保険制度と雇用保険制度の概要  ２.労働者災害保険制度　 【5】保険給付    </vt:lpstr>
      <vt:lpstr>    第４節労災保険制度と雇用保険制度の概要  ２.労働者災害保険制度　 【６】財源    </vt:lpstr>
      <vt:lpstr>図5－24　労災制度の体系</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919</cp:revision>
  <cp:lastPrinted>2023-11-12T06:06:41Z</cp:lastPrinted>
  <dcterms:created xsi:type="dcterms:W3CDTF">2016-04-06T06:30:45Z</dcterms:created>
  <dcterms:modified xsi:type="dcterms:W3CDTF">2023-12-12T02:24:58Z</dcterms:modified>
  <cp:category/>
</cp:coreProperties>
</file>