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5"/>
  </p:notesMasterIdLst>
  <p:handoutMasterIdLst>
    <p:handoutMasterId r:id="rId26"/>
  </p:handoutMasterIdLst>
  <p:sldIdLst>
    <p:sldId id="256" r:id="rId2"/>
    <p:sldId id="386" r:id="rId3"/>
    <p:sldId id="674" r:id="rId4"/>
    <p:sldId id="791" r:id="rId5"/>
    <p:sldId id="792" r:id="rId6"/>
    <p:sldId id="803" r:id="rId7"/>
    <p:sldId id="805" r:id="rId8"/>
    <p:sldId id="793" r:id="rId9"/>
    <p:sldId id="806" r:id="rId10"/>
    <p:sldId id="794" r:id="rId11"/>
    <p:sldId id="807" r:id="rId12"/>
    <p:sldId id="795" r:id="rId13"/>
    <p:sldId id="799" r:id="rId14"/>
    <p:sldId id="808" r:id="rId15"/>
    <p:sldId id="796" r:id="rId16"/>
    <p:sldId id="797" r:id="rId17"/>
    <p:sldId id="809" r:id="rId18"/>
    <p:sldId id="800" r:id="rId19"/>
    <p:sldId id="810" r:id="rId20"/>
    <p:sldId id="798" r:id="rId21"/>
    <p:sldId id="802" r:id="rId22"/>
    <p:sldId id="801" r:id="rId23"/>
    <p:sldId id="425" r:id="rId2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3195" autoAdjust="0"/>
  </p:normalViewPr>
  <p:slideViewPr>
    <p:cSldViewPr>
      <p:cViewPr>
        <p:scale>
          <a:sx n="200" d="100"/>
          <a:sy n="200" d="100"/>
        </p:scale>
        <p:origin x="-4376" y="96"/>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6"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389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45452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78575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0556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52977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99379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23</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dirty="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9130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1516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5666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16614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3589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1329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tsushima-group.com/business/no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jp/search?sca_esv=574621129&amp;sxsrf=AM9HkKnoQWwdez4NCWj05cvj0CHGtF3HgA:1697697888394&amp;q=%E5%9C%B0%E5%9F%9F%E6%94%AF%E6%8F%B4%E4%BA%8B%E6%A5%AD+%E8%A6%9A%E3%81%88%E6%96%B9&amp;sa=X&amp;ved=2ahUKEwjQi8u8wYGCAxVSr1YBHUtABGYQ1QJ6BAgrEAE&amp;biw=731&amp;bih=332&amp;dpr=2.63#fpstate=ive&amp;vld=cid:d634926d,vid:e4GxgU6sqro,st: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3"/>
            <a:ext cx="8153232" cy="1166649"/>
          </a:xfrm>
        </p:spPr>
        <p:txBody>
          <a:bodyPr/>
          <a:lstStyle/>
          <a:p>
            <a:pPr algn="ctr"/>
            <a:r>
              <a:rPr lang="ja-JP" altLang="en-US" sz="3200" dirty="0"/>
              <a:t>第</a:t>
            </a:r>
            <a:r>
              <a:rPr lang="en-US" altLang="ja-JP" sz="3200" dirty="0"/>
              <a:t>8</a:t>
            </a:r>
            <a:r>
              <a:rPr lang="ja-JP" altLang="en-US" sz="3200" dirty="0"/>
              <a:t>回</a:t>
            </a:r>
            <a:r>
              <a:rPr lang="en-US" altLang="ja-JP" sz="2800" dirty="0"/>
              <a:t>【</a:t>
            </a:r>
            <a:r>
              <a:rPr lang="ja-JP" altLang="en-US" sz="2800" dirty="0"/>
              <a:t>介護保険制度の概要</a:t>
            </a:r>
            <a:r>
              <a:rPr lang="en-US" altLang="ja-JP" sz="2800" dirty="0"/>
              <a:t>】</a:t>
            </a:r>
            <a:br>
              <a:rPr lang="en-US" altLang="ja-JP" sz="2800" dirty="0"/>
            </a:br>
            <a:r>
              <a:rPr lang="ja-JP" altLang="en-US" sz="2800" dirty="0"/>
              <a:t>目的・対象・利用手続き・給付の種類・費用負担</a:t>
            </a:r>
            <a:endParaRPr lang="en-US" altLang="ja-JP" sz="3200" dirty="0"/>
          </a:p>
        </p:txBody>
      </p:sp>
      <p:sp>
        <p:nvSpPr>
          <p:cNvPr id="3075" name="Rectangle 3"/>
          <p:cNvSpPr>
            <a:spLocks noGrp="1" noChangeArrowheads="1"/>
          </p:cNvSpPr>
          <p:nvPr>
            <p:ph type="subTitle" idx="1"/>
          </p:nvPr>
        </p:nvSpPr>
        <p:spPr>
          <a:xfrm>
            <a:off x="1331640" y="2723475"/>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11</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22</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000" dirty="0"/>
              <a:t>第</a:t>
            </a:r>
            <a:r>
              <a:rPr lang="en-US" altLang="ja-JP" sz="2000" dirty="0"/>
              <a:t>5</a:t>
            </a:r>
            <a:r>
              <a:rPr lang="ja-JP" altLang="en-US" sz="2000" dirty="0"/>
              <a:t>章社会保障制度の体系</a:t>
            </a:r>
            <a:endParaRPr lang="en-US" altLang="ja-JP" sz="2000" dirty="0"/>
          </a:p>
          <a:p>
            <a:pPr algn="ctr"/>
            <a:r>
              <a:rPr lang="ja-JP" altLang="en-US" sz="2000" dirty="0"/>
              <a:t>第</a:t>
            </a:r>
            <a:r>
              <a:rPr lang="en-US" altLang="ja-JP" sz="2000" dirty="0"/>
              <a:t>2</a:t>
            </a:r>
            <a:r>
              <a:rPr lang="ja-JP" altLang="en-US" sz="2000" dirty="0"/>
              <a:t>節介護保険制度の概要</a:t>
            </a:r>
            <a:endParaRPr lang="en-US" altLang="ja-JP" sz="2000" dirty="0"/>
          </a:p>
          <a:p>
            <a:pPr algn="ctr"/>
            <a:r>
              <a:rPr lang="en-US" altLang="ja-JP" sz="2000" dirty="0"/>
              <a:t>2.</a:t>
            </a:r>
            <a:r>
              <a:rPr lang="ja-JP" altLang="en-US" sz="2000" dirty="0"/>
              <a:t>介護保険制度の概要</a:t>
            </a:r>
          </a:p>
          <a:p>
            <a:pPr algn="ctr"/>
            <a:r>
              <a:rPr lang="en-US" altLang="ja-JP" sz="2000" dirty="0"/>
              <a:t>p.143-157</a:t>
            </a:r>
          </a:p>
          <a:p>
            <a:pPr algn="ctr"/>
            <a:r>
              <a:rPr lang="en-US" altLang="zh-TW" sz="2000" dirty="0"/>
              <a:t>2</a:t>
            </a:r>
            <a:r>
              <a:rPr lang="zh-TW" altLang="en-US" sz="2000" dirty="0"/>
              <a:t>限目 </a:t>
            </a:r>
            <a:r>
              <a:rPr lang="en-US" altLang="zh-TW" sz="2000" dirty="0"/>
              <a:t>10:40 </a:t>
            </a:r>
            <a:r>
              <a:rPr lang="zh-TW" altLang="en-US" sz="2000" dirty="0"/>
              <a:t>～</a:t>
            </a:r>
            <a:r>
              <a:rPr lang="en-US" altLang="zh-TW" sz="2000" dirty="0"/>
              <a:t>12</a:t>
            </a:r>
            <a:r>
              <a:rPr lang="zh-TW" altLang="en-US" sz="2000" dirty="0"/>
              <a:t>：</a:t>
            </a:r>
            <a:r>
              <a:rPr lang="en-US" altLang="zh-TW" sz="2000" dirty="0"/>
              <a:t>10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b="1" dirty="0"/>
              <a:t>担当：原　俊彦</a:t>
            </a:r>
            <a:endParaRPr lang="en-US" altLang="ja-JP" sz="1800" b="1"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1164" y="1772816"/>
            <a:ext cx="9073008" cy="4608512"/>
          </a:xfrm>
        </p:spPr>
        <p:txBody>
          <a:bodyPr/>
          <a:lstStyle/>
          <a:p>
            <a:pPr marL="0" indent="0" eaLnBrk="1" hangingPunct="1">
              <a:lnSpc>
                <a:spcPct val="90000"/>
              </a:lnSpc>
              <a:buNone/>
            </a:pPr>
            <a:r>
              <a:rPr lang="ja-JP" altLang="en-US" sz="2400" b="1" dirty="0">
                <a:latin typeface="+mn-ea"/>
                <a:cs typeface="ＭＳ 明朝" charset="-128"/>
              </a:rPr>
              <a:t>❶要介護認定</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保険給付には、市町村による要介護・要支援認定が必要。被保険者本人とその家族が要介護認定を申請⇒市町村の担当者による訪問調査⇒調査結果＋主治医の意見書「要介護認定等の基準時間」の算出⇒</a:t>
            </a:r>
            <a:r>
              <a:rPr lang="en-US" altLang="ja-JP" sz="2400" b="1" dirty="0">
                <a:latin typeface="+mn-ea"/>
                <a:cs typeface="ＭＳ 明朝" charset="-128"/>
              </a:rPr>
              <a:t>【</a:t>
            </a:r>
            <a:r>
              <a:rPr lang="ja-JP" altLang="en-US" sz="2400" b="1" dirty="0">
                <a:latin typeface="+mn-ea"/>
                <a:cs typeface="ＭＳ 明朝" charset="-128"/>
              </a:rPr>
              <a:t>一次判定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　市町村内に設置された介護認定審査会（医師・看護師・保健師・</a:t>
            </a:r>
            <a:r>
              <a:rPr lang="en-US" altLang="ja-JP" sz="2400" b="1" dirty="0">
                <a:latin typeface="+mn-ea"/>
                <a:cs typeface="ＭＳ 明朝" charset="-128"/>
              </a:rPr>
              <a:t>【</a:t>
            </a:r>
            <a:r>
              <a:rPr lang="ja-JP" altLang="en-US" sz="2400" b="1" dirty="0">
                <a:latin typeface="+mn-ea"/>
                <a:cs typeface="ＭＳ 明朝" charset="-128"/>
              </a:rPr>
              <a:t>社会福祉士</a:t>
            </a:r>
            <a:r>
              <a:rPr lang="en-US" altLang="ja-JP" sz="2400" b="1" dirty="0">
                <a:latin typeface="+mn-ea"/>
                <a:cs typeface="ＭＳ 明朝" charset="-128"/>
              </a:rPr>
              <a:t>】</a:t>
            </a:r>
            <a:r>
              <a:rPr lang="ja-JP" altLang="en-US" sz="2400" b="1" dirty="0">
                <a:latin typeface="+mn-ea"/>
                <a:cs typeface="ＭＳ 明朝" charset="-128"/>
              </a:rPr>
              <a:t>・</a:t>
            </a:r>
            <a:r>
              <a:rPr lang="en-US" altLang="ja-JP" sz="2400" b="1" dirty="0">
                <a:latin typeface="+mn-ea"/>
                <a:cs typeface="ＭＳ 明朝" charset="-128"/>
              </a:rPr>
              <a:t> 【</a:t>
            </a:r>
            <a:r>
              <a:rPr lang="ja-JP" altLang="en-US" sz="2400" b="1" dirty="0">
                <a:latin typeface="+mn-ea"/>
                <a:cs typeface="ＭＳ 明朝" charset="-128"/>
              </a:rPr>
              <a:t>精神保険福祉</a:t>
            </a:r>
            <a:r>
              <a:rPr lang="en-US" altLang="ja-JP" sz="2400" b="1" dirty="0">
                <a:latin typeface="+mn-ea"/>
                <a:cs typeface="ＭＳ 明朝" charset="-128"/>
              </a:rPr>
              <a:t>】</a:t>
            </a:r>
            <a:r>
              <a:rPr lang="ja-JP" altLang="en-US" sz="2400" b="1" dirty="0">
                <a:latin typeface="+mn-ea"/>
                <a:cs typeface="ＭＳ 明朝" charset="-128"/>
              </a:rPr>
              <a:t>）において、一次判定の結果や主治医の意見書、訪問調査の際の特記事項などをもとに最終判定を行う。⇒</a:t>
            </a:r>
            <a:r>
              <a:rPr lang="en-US" altLang="ja-JP" sz="2400" b="1" dirty="0">
                <a:latin typeface="+mn-ea"/>
                <a:cs typeface="ＭＳ 明朝" charset="-128"/>
              </a:rPr>
              <a:t>【</a:t>
            </a:r>
            <a:r>
              <a:rPr lang="ja-JP" altLang="en-US" sz="2400" b="1" dirty="0">
                <a:latin typeface="+mn-ea"/>
                <a:cs typeface="ＭＳ 明朝" charset="-128"/>
              </a:rPr>
              <a:t>二次判定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判定区分：要支援１・要支援２（要介護状態になるおそれがあり、社会的支援が必要）、要介護１（部分的に介護を要する）から要介護５（最重度の介護を要する状態）または非該当（自立）</a:t>
            </a:r>
            <a:endParaRPr lang="en-US" altLang="ja-JP" sz="2400" b="1" dirty="0">
              <a:solidFill>
                <a:srgbClr val="FF0000"/>
              </a:solidFill>
              <a:latin typeface="+mn-ea"/>
              <a:cs typeface="ＭＳ 明朝" charset="-128"/>
            </a:endParaRPr>
          </a:p>
        </p:txBody>
      </p:sp>
    </p:spTree>
    <p:extLst>
      <p:ext uri="{BB962C8B-B14F-4D97-AF65-F5344CB8AC3E}">
        <p14:creationId xmlns:p14="http://schemas.microsoft.com/office/powerpoint/2010/main" val="1458544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ADFBB-A92B-0FCB-0071-36FC5E85DB28}"/>
              </a:ext>
            </a:extLst>
          </p:cNvPr>
          <p:cNvSpPr>
            <a:spLocks noGrp="1"/>
          </p:cNvSpPr>
          <p:nvPr>
            <p:ph type="title"/>
          </p:nvPr>
        </p:nvSpPr>
        <p:spPr>
          <a:xfrm>
            <a:off x="574675" y="304800"/>
            <a:ext cx="8001000" cy="1216025"/>
          </a:xfrm>
        </p:spPr>
        <p:txBody>
          <a:bodyPr wrap="square" anchor="b">
            <a:normAutofit/>
          </a:bodyPr>
          <a:lstStyle/>
          <a:p>
            <a:r>
              <a:rPr lang="ja-JP" altLang="en-US" dirty="0"/>
              <a:t>図</a:t>
            </a:r>
            <a:r>
              <a:rPr lang="en-US" altLang="ja-JP" dirty="0"/>
              <a:t>5</a:t>
            </a:r>
            <a:r>
              <a:rPr lang="ja-JP" altLang="en-US" dirty="0"/>
              <a:t>－</a:t>
            </a:r>
            <a:r>
              <a:rPr lang="en-US" altLang="ja-JP" dirty="0"/>
              <a:t>10</a:t>
            </a:r>
            <a:r>
              <a:rPr lang="ja-JP" altLang="en-US" dirty="0"/>
              <a:t>　介護認定の流れ</a:t>
            </a:r>
            <a:endParaRPr lang="en-US" dirty="0"/>
          </a:p>
        </p:txBody>
      </p:sp>
      <p:pic>
        <p:nvPicPr>
          <p:cNvPr id="6" name="図 5" descr="ダイアグラム, タイムライン&#10;&#10;中程度の精度で自動的に生成された説明">
            <a:extLst>
              <a:ext uri="{FF2B5EF4-FFF2-40B4-BE49-F238E27FC236}">
                <a16:creationId xmlns:a16="http://schemas.microsoft.com/office/drawing/2014/main" id="{C2EEADC0-837F-BDDC-96C4-64E2D9937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8" y="1855946"/>
            <a:ext cx="8001000" cy="4060507"/>
          </a:xfrm>
          <a:prstGeom prst="rect">
            <a:avLst/>
          </a:prstGeom>
          <a:noFill/>
        </p:spPr>
      </p:pic>
      <p:sp>
        <p:nvSpPr>
          <p:cNvPr id="4" name="スライド番号プレースホルダー 3">
            <a:extLst>
              <a:ext uri="{FF2B5EF4-FFF2-40B4-BE49-F238E27FC236}">
                <a16:creationId xmlns:a16="http://schemas.microsoft.com/office/drawing/2014/main" id="{5BBCC6B9-91F8-7F6A-C69A-E842EF9375F3}"/>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11</a:t>
            </a:fld>
            <a:endParaRPr lang="en-US" altLang="ja-JP"/>
          </a:p>
        </p:txBody>
      </p:sp>
    </p:spTree>
    <p:extLst>
      <p:ext uri="{BB962C8B-B14F-4D97-AF65-F5344CB8AC3E}">
        <p14:creationId xmlns:p14="http://schemas.microsoft.com/office/powerpoint/2010/main" val="371684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b="1" dirty="0">
                <a:latin typeface="+mn-ea"/>
                <a:cs typeface="ＭＳ 明朝" charset="-128"/>
              </a:rPr>
              <a:t>❷居宅サービス計画の作成</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a:t>
            </a:r>
            <a:r>
              <a:rPr lang="ja-JP" altLang="en-US" sz="2400" dirty="0">
                <a:latin typeface="+mn-ea"/>
                <a:cs typeface="ＭＳ 明朝" charset="-128"/>
              </a:rPr>
              <a:t>被保険者が指定居宅介護支援事業者に居宅サービス計画（ケアプラン）の作成を依頼。施設入所の場合は、施設の介護支援専門員（ケア・マネージャー）が計画を作成する。</a:t>
            </a:r>
            <a:r>
              <a:rPr lang="en-US" altLang="ja-JP" sz="2400" dirty="0">
                <a:latin typeface="+mn-ea"/>
                <a:cs typeface="ＭＳ 明朝" charset="-128"/>
              </a:rPr>
              <a:t>【</a:t>
            </a:r>
            <a:r>
              <a:rPr lang="ja-JP" altLang="en-US" sz="2400" dirty="0">
                <a:latin typeface="+mn-ea"/>
                <a:cs typeface="ＭＳ 明朝" charset="-128"/>
              </a:rPr>
              <a:t>ケアマネジメント</a:t>
            </a:r>
            <a:r>
              <a:rPr lang="en-US" altLang="ja-JP" sz="2400" dirty="0">
                <a:latin typeface="+mn-ea"/>
                <a:cs typeface="ＭＳ 明朝" charset="-128"/>
              </a:rPr>
              <a:t>】</a:t>
            </a:r>
            <a:r>
              <a:rPr lang="ja-JP" altLang="en-US" sz="2400" dirty="0">
                <a:latin typeface="+mn-ea"/>
                <a:cs typeface="ＭＳ 明朝" charset="-128"/>
              </a:rPr>
              <a:t>ケアマネは居宅サービス計画（ケアプラン）に基づき事業者との調整を進め、利用者本位のサービス実現を図る。</a:t>
            </a:r>
            <a:endParaRPr lang="en-US" altLang="ja-JP" sz="2400" dirty="0">
              <a:latin typeface="+mn-ea"/>
              <a:cs typeface="ＭＳ 明朝" charset="-128"/>
            </a:endParaRPr>
          </a:p>
        </p:txBody>
      </p:sp>
    </p:spTree>
    <p:extLst>
      <p:ext uri="{BB962C8B-B14F-4D97-AF65-F5344CB8AC3E}">
        <p14:creationId xmlns:p14="http://schemas.microsoft.com/office/powerpoint/2010/main" val="177765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07504" y="1700808"/>
            <a:ext cx="8599267" cy="4104456"/>
          </a:xfrm>
        </p:spPr>
        <p:txBody>
          <a:bodyPr/>
          <a:lstStyle/>
          <a:p>
            <a:pPr marL="0" indent="0" eaLnBrk="1" hangingPunct="1">
              <a:lnSpc>
                <a:spcPct val="90000"/>
              </a:lnSpc>
              <a:buNone/>
            </a:pPr>
            <a:r>
              <a:rPr lang="ja-JP" altLang="en-US" sz="2400" b="1" dirty="0">
                <a:latin typeface="+mn-ea"/>
                <a:cs typeface="ＭＳ 明朝" charset="-128"/>
              </a:rPr>
              <a:t>❶保険給付の方法</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保険給付には、①被保険者に対する</a:t>
            </a:r>
            <a:r>
              <a:rPr lang="ja-JP" altLang="en-US" sz="2400" dirty="0">
                <a:latin typeface="+mn-ea"/>
                <a:cs typeface="ＭＳ 明朝" charset="-128"/>
              </a:rPr>
              <a:t>介護給付、②要支援者に対する予防給付、③市町村が独自に条例で定めた市町村特別給付の３つがある。</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　保険給付には要介護度に応じ支給限度額</a:t>
            </a:r>
            <a:r>
              <a:rPr lang="ja-JP" altLang="en-US" sz="2400" b="1" dirty="0">
                <a:latin typeface="+mn-ea"/>
                <a:cs typeface="ＭＳ 明朝" charset="-128"/>
              </a:rPr>
              <a:t>があり、被保険者は限度額の範囲で、ケアプランに基づきサービスを受ける。限度額超は自己負担。代理受領方式、１割負担。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❷介護給付によるサービス</a:t>
            </a:r>
          </a:p>
          <a:p>
            <a:pPr marL="0" indent="0" eaLnBrk="1" hangingPunct="1">
              <a:lnSpc>
                <a:spcPct val="90000"/>
              </a:lnSpc>
              <a:buNone/>
            </a:pPr>
            <a:r>
              <a:rPr lang="ja-JP" altLang="en-US" sz="2400" b="1" dirty="0">
                <a:latin typeface="+mn-ea"/>
                <a:cs typeface="ＭＳ 明朝" charset="-128"/>
              </a:rPr>
              <a:t>・指定事業者・指定施設：法人格を有する事業者・施設で必要な人員基準・施設設備・運営基準など満たす。居宅サービス事業者・施設は都道府県知事（政令指定都市は市長）／地域密着型サービス事業者は市町村長が指定</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213294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7FA37-E175-F340-DC43-D9F1C68B09B3}"/>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14</a:t>
            </a:r>
            <a:r>
              <a:rPr lang="ja-JP" altLang="en-US" dirty="0"/>
              <a:t>　</a:t>
            </a:r>
            <a:br>
              <a:rPr lang="en-US" altLang="ja-JP" dirty="0"/>
            </a:br>
            <a:r>
              <a:rPr lang="ja-JP" altLang="en-US" dirty="0"/>
              <a:t>在宅サービスの支給限度額</a:t>
            </a:r>
            <a:endParaRPr lang="en-US" dirty="0"/>
          </a:p>
        </p:txBody>
      </p:sp>
      <p:sp>
        <p:nvSpPr>
          <p:cNvPr id="4" name="スライド番号プレースホルダー 3">
            <a:extLst>
              <a:ext uri="{FF2B5EF4-FFF2-40B4-BE49-F238E27FC236}">
                <a16:creationId xmlns:a16="http://schemas.microsoft.com/office/drawing/2014/main" id="{8E58C20D-E196-97C0-2742-BF39A25C8EAB}"/>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pic>
        <p:nvPicPr>
          <p:cNvPr id="6" name="図 5" descr="テーブル&#10;&#10;自動的に生成された説明">
            <a:extLst>
              <a:ext uri="{FF2B5EF4-FFF2-40B4-BE49-F238E27FC236}">
                <a16:creationId xmlns:a16="http://schemas.microsoft.com/office/drawing/2014/main" id="{077AD514-1644-46E0-63CD-E05623A23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25" y="1520825"/>
            <a:ext cx="7894192" cy="4392488"/>
          </a:xfrm>
          <a:prstGeom prst="rect">
            <a:avLst/>
          </a:prstGeom>
        </p:spPr>
      </p:pic>
      <p:sp>
        <p:nvSpPr>
          <p:cNvPr id="7" name="テキスト ボックス 6">
            <a:extLst>
              <a:ext uri="{FF2B5EF4-FFF2-40B4-BE49-F238E27FC236}">
                <a16:creationId xmlns:a16="http://schemas.microsoft.com/office/drawing/2014/main" id="{AE0E1903-213F-42EB-86B0-BD80393E63A9}"/>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spTree>
    <p:extLst>
      <p:ext uri="{BB962C8B-B14F-4D97-AF65-F5344CB8AC3E}">
        <p14:creationId xmlns:p14="http://schemas.microsoft.com/office/powerpoint/2010/main" val="190047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dirty="0">
                <a:latin typeface="+mn-ea"/>
                <a:cs typeface="ＭＳ 明朝" charset="-128"/>
              </a:rPr>
              <a:t>①居宅サービス：訪問サービス（ホームヘルプサービス）／通所サービ</a:t>
            </a:r>
            <a:r>
              <a:rPr lang="en-US" altLang="ja-JP" sz="2400" dirty="0">
                <a:latin typeface="+mn-ea"/>
                <a:cs typeface="ＭＳ 明朝" charset="-128"/>
              </a:rPr>
              <a:t>‐</a:t>
            </a:r>
            <a:r>
              <a:rPr lang="ja-JP" altLang="en-US" sz="2400" dirty="0">
                <a:latin typeface="+mn-ea"/>
                <a:cs typeface="ＭＳ 明朝" charset="-128"/>
              </a:rPr>
              <a:t>ビスス（デイサービス）／短期入所サービス（ショートステイ）。</a:t>
            </a:r>
            <a:r>
              <a:rPr lang="en-US" altLang="ja-JP" sz="2400" dirty="0">
                <a:latin typeface="+mn-ea"/>
                <a:cs typeface="ＭＳ 明朝" charset="-128"/>
              </a:rPr>
              <a:t>2017</a:t>
            </a:r>
            <a:r>
              <a:rPr lang="ja-JP" altLang="en-US" sz="2400" dirty="0">
                <a:latin typeface="+mn-ea"/>
                <a:cs typeface="ＭＳ 明朝" charset="-128"/>
              </a:rPr>
              <a:t>（</a:t>
            </a:r>
            <a:r>
              <a:rPr lang="en-US" altLang="ja-JP" sz="2400" dirty="0">
                <a:latin typeface="+mn-ea"/>
                <a:cs typeface="ＭＳ 明朝" charset="-128"/>
              </a:rPr>
              <a:t>H29 )</a:t>
            </a:r>
            <a:r>
              <a:rPr lang="ja-JP" altLang="en-US" sz="2400" dirty="0">
                <a:latin typeface="+mn-ea"/>
                <a:cs typeface="ＭＳ 明朝" charset="-128"/>
              </a:rPr>
              <a:t>年から高齢者・障害者がともに利用できる共生サービスが創設された。</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②施設サービス：指定介護老人福祉施設（特定養護老人ホーム）、介護老人保健施設、介護医療院、指定介護療養型医療施設（療養病床）がある。</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③地域密着型サービス：認知症対応型共同生活介護（グループホーム）、小規模多機能型居宅介護などサービスがある。</a:t>
            </a:r>
            <a:r>
              <a:rPr lang="en-US" altLang="ja-JP" sz="2400" dirty="0">
                <a:latin typeface="+mn-ea"/>
                <a:cs typeface="ＭＳ 明朝" charset="-128"/>
              </a:rPr>
              <a:t>2005</a:t>
            </a:r>
            <a:r>
              <a:rPr lang="ja-JP" altLang="en-US" sz="2400" dirty="0">
                <a:latin typeface="+mn-ea"/>
                <a:cs typeface="ＭＳ 明朝" charset="-128"/>
              </a:rPr>
              <a:t>（</a:t>
            </a:r>
            <a:r>
              <a:rPr lang="en-US" altLang="ja-JP" sz="2400" dirty="0">
                <a:latin typeface="+mn-ea"/>
                <a:cs typeface="ＭＳ 明朝" charset="-128"/>
              </a:rPr>
              <a:t>H17)</a:t>
            </a:r>
            <a:r>
              <a:rPr lang="ja-JP" altLang="en-US" sz="2400" dirty="0">
                <a:latin typeface="+mn-ea"/>
                <a:cs typeface="ＭＳ 明朝" charset="-128"/>
              </a:rPr>
              <a:t>年の介護保険法改正から制度化。＊サ高住（サービス付き高齢者向け住宅）：全体で</a:t>
            </a:r>
            <a:r>
              <a:rPr lang="en-US" altLang="ja-JP" sz="2400" dirty="0">
                <a:latin typeface="+mn-ea"/>
                <a:cs typeface="ＭＳ 明朝" charset="-128"/>
              </a:rPr>
              <a:t>50</a:t>
            </a:r>
            <a:r>
              <a:rPr lang="ja-JP" altLang="en-US" sz="2400" dirty="0">
                <a:latin typeface="+mn-ea"/>
                <a:cs typeface="ＭＳ 明朝" charset="-128"/>
              </a:rPr>
              <a:t>室うち</a:t>
            </a:r>
            <a:r>
              <a:rPr lang="en-US" altLang="ja-JP" sz="2400" dirty="0">
                <a:latin typeface="+mn-ea"/>
                <a:cs typeface="ＭＳ 明朝" charset="-128"/>
              </a:rPr>
              <a:t>29</a:t>
            </a:r>
            <a:r>
              <a:rPr lang="ja-JP" altLang="en-US" sz="2400" dirty="0">
                <a:latin typeface="+mn-ea"/>
                <a:cs typeface="ＭＳ 明朝" charset="-128"/>
              </a:rPr>
              <a:t>室について「地域密着型特定施設入居者生活介護」の事業者指定を受けたもの。</a:t>
            </a:r>
            <a:endParaRPr lang="en-US" altLang="ja-JP" sz="2400" dirty="0">
              <a:latin typeface="+mn-ea"/>
              <a:cs typeface="ＭＳ 明朝" charset="-128"/>
            </a:endParaRPr>
          </a:p>
        </p:txBody>
      </p:sp>
    </p:spTree>
    <p:extLst>
      <p:ext uri="{BB962C8B-B14F-4D97-AF65-F5344CB8AC3E}">
        <p14:creationId xmlns:p14="http://schemas.microsoft.com/office/powerpoint/2010/main" val="2286435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203730" cy="4536504"/>
          </a:xfrm>
        </p:spPr>
        <p:txBody>
          <a:bodyPr/>
          <a:lstStyle/>
          <a:p>
            <a:pPr marL="0" indent="0" eaLnBrk="1" hangingPunct="1">
              <a:lnSpc>
                <a:spcPct val="90000"/>
              </a:lnSpc>
              <a:buNone/>
            </a:pPr>
            <a:r>
              <a:rPr lang="ja-JP" altLang="en-US" sz="2400" dirty="0">
                <a:latin typeface="+mn-ea"/>
                <a:cs typeface="ＭＳ 明朝" charset="-128"/>
              </a:rPr>
              <a:t>❸予防給付によるサービス：</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「要支援」対象。 要介護状態の予防、日常生活を自力で送ることを目的に、食事や入浴支援、リハビリなど心身機能の維持・改善をサポート。</a:t>
            </a:r>
            <a:r>
              <a:rPr lang="en-US" altLang="ja-JP" sz="2400" dirty="0">
                <a:latin typeface="+mn-ea"/>
                <a:cs typeface="ＭＳ 明朝" charset="-128"/>
              </a:rPr>
              <a:t>2014</a:t>
            </a:r>
            <a:r>
              <a:rPr lang="ja-JP" altLang="en-US" sz="2400" dirty="0">
                <a:latin typeface="+mn-ea"/>
                <a:cs typeface="ＭＳ 明朝" charset="-128"/>
              </a:rPr>
              <a:t>（</a:t>
            </a:r>
            <a:r>
              <a:rPr lang="en-US" altLang="ja-JP" sz="2400" dirty="0">
                <a:latin typeface="+mn-ea"/>
                <a:cs typeface="ＭＳ 明朝" charset="-128"/>
              </a:rPr>
              <a:t>H24</a:t>
            </a:r>
            <a:r>
              <a:rPr lang="ja-JP" altLang="en-US" sz="2400" dirty="0">
                <a:latin typeface="+mn-ea"/>
                <a:cs typeface="ＭＳ 明朝" charset="-128"/>
              </a:rPr>
              <a:t>）年の改正で介護予防訪問介護・通所介護⇒市町村の地域支援事業（介護予防・日常生活支援総合事業）に移行。</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❹介護報酬</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指定事業者・施設には介護報酬が支払われる。厚生労働大臣が定める算定基準（介護内容、要介護・要支援状態の区分、提供時間など）に従う。介護保険では、報酬の</a:t>
            </a:r>
            <a:r>
              <a:rPr lang="en-US" altLang="ja-JP" sz="2400" dirty="0">
                <a:latin typeface="+mn-ea"/>
                <a:cs typeface="ＭＳ 明朝" charset="-128"/>
              </a:rPr>
              <a:t>1</a:t>
            </a:r>
            <a:r>
              <a:rPr lang="ja-JP" altLang="en-US" sz="2400" dirty="0">
                <a:latin typeface="+mn-ea"/>
                <a:cs typeface="ＭＳ 明朝" charset="-128"/>
              </a:rPr>
              <a:t>単位あたりの単価は地域区分により異なる（</a:t>
            </a:r>
            <a:r>
              <a:rPr lang="en-US" altLang="ja-JP" sz="2400" dirty="0">
                <a:latin typeface="+mn-ea"/>
                <a:cs typeface="ＭＳ 明朝" charset="-128"/>
              </a:rPr>
              <a:t>1</a:t>
            </a:r>
            <a:r>
              <a:rPr lang="ja-JP" altLang="en-US" sz="2400" dirty="0">
                <a:latin typeface="+mn-ea"/>
                <a:cs typeface="ＭＳ 明朝" charset="-128"/>
              </a:rPr>
              <a:t>単位</a:t>
            </a:r>
            <a:r>
              <a:rPr lang="en-US" altLang="ja-JP" sz="2400" dirty="0">
                <a:latin typeface="+mn-ea"/>
                <a:cs typeface="ＭＳ 明朝" charset="-128"/>
              </a:rPr>
              <a:t>10</a:t>
            </a:r>
            <a:r>
              <a:rPr lang="ja-JP" altLang="en-US" sz="2400" dirty="0">
                <a:latin typeface="+mn-ea"/>
                <a:cs typeface="ＭＳ 明朝" charset="-128"/>
              </a:rPr>
              <a:t>円から</a:t>
            </a:r>
            <a:r>
              <a:rPr lang="en-US" altLang="ja-JP" sz="2400" dirty="0">
                <a:latin typeface="+mn-ea"/>
                <a:cs typeface="ＭＳ 明朝" charset="-128"/>
              </a:rPr>
              <a:t>1140</a:t>
            </a:r>
            <a:r>
              <a:rPr lang="ja-JP" altLang="en-US" sz="2400" dirty="0">
                <a:latin typeface="+mn-ea"/>
                <a:cs typeface="ＭＳ 明朝" charset="-128"/>
              </a:rPr>
              <a:t>円）。介護報酬の審査、支払い事務は、各都道府県の国民健康保険団体連合会が担当。</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a:t>
            </a:r>
            <a:endParaRPr lang="en-US" altLang="ja-JP" sz="2400" dirty="0">
              <a:latin typeface="+mn-ea"/>
              <a:cs typeface="ＭＳ 明朝" charset="-128"/>
            </a:endParaRPr>
          </a:p>
        </p:txBody>
      </p:sp>
    </p:spTree>
    <p:extLst>
      <p:ext uri="{BB962C8B-B14F-4D97-AF65-F5344CB8AC3E}">
        <p14:creationId xmlns:p14="http://schemas.microsoft.com/office/powerpoint/2010/main" val="159480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dirty="0">
                <a:hlinkClick r:id="rId2"/>
              </a:rPr>
              <a:t>介護保険によるサービス</a:t>
            </a:r>
            <a:endParaRPr lang="en-US" dirty="0"/>
          </a:p>
        </p:txBody>
      </p:sp>
      <p:pic>
        <p:nvPicPr>
          <p:cNvPr id="6" name="図 5" descr="テーブル&#10;&#10;自動的に生成された説明">
            <a:extLst>
              <a:ext uri="{FF2B5EF4-FFF2-40B4-BE49-F238E27FC236}">
                <a16:creationId xmlns:a16="http://schemas.microsoft.com/office/drawing/2014/main" id="{9F577BDA-B4F5-74DF-DC64-3BD207A3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06856"/>
            <a:ext cx="7249128" cy="5400600"/>
          </a:xfrm>
          <a:prstGeom prst="rect">
            <a:avLst/>
          </a:prstGeom>
          <a:noFill/>
        </p:spPr>
      </p:pic>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17</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sp>
        <p:nvSpPr>
          <p:cNvPr id="3" name="テキスト ボックス 2">
            <a:extLst>
              <a:ext uri="{FF2B5EF4-FFF2-40B4-BE49-F238E27FC236}">
                <a16:creationId xmlns:a16="http://schemas.microsoft.com/office/drawing/2014/main" id="{FADB7518-0CBF-8367-6B12-BCA57A9854ED}"/>
              </a:ext>
            </a:extLst>
          </p:cNvPr>
          <p:cNvSpPr txBox="1"/>
          <p:nvPr/>
        </p:nvSpPr>
        <p:spPr>
          <a:xfrm>
            <a:off x="6084168" y="332656"/>
            <a:ext cx="2450232" cy="461665"/>
          </a:xfrm>
          <a:prstGeom prst="rect">
            <a:avLst/>
          </a:prstGeom>
          <a:noFill/>
        </p:spPr>
        <p:txBody>
          <a:bodyPr wrap="square" rtlCol="0">
            <a:spAutoFit/>
          </a:bodyPr>
          <a:lstStyle/>
          <a:p>
            <a:r>
              <a:rPr lang="ja-JP" altLang="en-US" dirty="0">
                <a:solidFill>
                  <a:srgbClr val="FF0000"/>
                </a:solidFill>
              </a:rPr>
              <a:t>★次週はここから</a:t>
            </a:r>
            <a:endParaRPr lang="en-US" dirty="0">
              <a:solidFill>
                <a:srgbClr val="FF0000"/>
              </a:solidFill>
            </a:endParaRPr>
          </a:p>
        </p:txBody>
      </p:sp>
    </p:spTree>
    <p:extLst>
      <p:ext uri="{BB962C8B-B14F-4D97-AF65-F5344CB8AC3E}">
        <p14:creationId xmlns:p14="http://schemas.microsoft.com/office/powerpoint/2010/main" val="358140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　　</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11560" y="1700808"/>
            <a:ext cx="8131721" cy="4392488"/>
          </a:xfrm>
        </p:spPr>
        <p:txBody>
          <a:bodyPr/>
          <a:lstStyle/>
          <a:p>
            <a:pPr marL="0" indent="0" eaLnBrk="1" hangingPunct="1">
              <a:lnSpc>
                <a:spcPct val="90000"/>
              </a:lnSpc>
              <a:buNone/>
            </a:pPr>
            <a:r>
              <a:rPr lang="ja-JP" altLang="en-US" sz="2400" dirty="0">
                <a:latin typeface="+mn-ea"/>
                <a:cs typeface="ＭＳ 明朝" charset="-128"/>
              </a:rPr>
              <a:t>➎利用者負担</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介護費用の</a:t>
            </a:r>
            <a:r>
              <a:rPr lang="en-US" altLang="ja-JP" sz="2400" dirty="0">
                <a:latin typeface="+mn-ea"/>
                <a:cs typeface="ＭＳ 明朝" charset="-128"/>
              </a:rPr>
              <a:t>9</a:t>
            </a:r>
            <a:r>
              <a:rPr lang="ja-JP" altLang="en-US" sz="2400" dirty="0">
                <a:latin typeface="+mn-ea"/>
                <a:cs typeface="ＭＳ 明朝" charset="-128"/>
              </a:rPr>
              <a:t>割が保険給付、残り</a:t>
            </a:r>
            <a:r>
              <a:rPr lang="en-US" altLang="ja-JP" sz="2400" dirty="0">
                <a:latin typeface="+mn-ea"/>
                <a:cs typeface="ＭＳ 明朝" charset="-128"/>
              </a:rPr>
              <a:t>1</a:t>
            </a:r>
            <a:r>
              <a:rPr lang="ja-JP" altLang="en-US" sz="2400" dirty="0">
                <a:latin typeface="+mn-ea"/>
                <a:cs typeface="ＭＳ 明朝" charset="-128"/>
              </a:rPr>
              <a:t>割負担が原則だが、被保険者の所得が一定以上であれば、</a:t>
            </a:r>
            <a:r>
              <a:rPr lang="en-US" altLang="ja-JP" sz="2400" dirty="0">
                <a:latin typeface="+mn-ea"/>
                <a:cs typeface="ＭＳ 明朝" charset="-128"/>
              </a:rPr>
              <a:t>2</a:t>
            </a:r>
            <a:r>
              <a:rPr lang="ja-JP" altLang="en-US" sz="2400" dirty="0">
                <a:latin typeface="+mn-ea"/>
                <a:cs typeface="ＭＳ 明朝" charset="-128"/>
              </a:rPr>
              <a:t>割また</a:t>
            </a:r>
            <a:r>
              <a:rPr lang="en-US" altLang="ja-JP" sz="2400" dirty="0">
                <a:latin typeface="+mn-ea"/>
                <a:cs typeface="ＭＳ 明朝" charset="-128"/>
              </a:rPr>
              <a:t>3</a:t>
            </a:r>
            <a:r>
              <a:rPr lang="ja-JP" altLang="en-US" sz="2400" dirty="0">
                <a:latin typeface="+mn-ea"/>
                <a:cs typeface="ＭＳ 明朝" charset="-128"/>
              </a:rPr>
              <a:t>割負担。ただし、長期利用に対する負担軽減措置あり。</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①</a:t>
            </a:r>
            <a:r>
              <a:rPr lang="ja-JP" altLang="en-US" sz="2400" dirty="0">
                <a:solidFill>
                  <a:srgbClr val="FF0000"/>
                </a:solidFill>
                <a:latin typeface="+mn-ea"/>
                <a:cs typeface="ＭＳ 明朝" charset="-128"/>
              </a:rPr>
              <a:t>高額介護サービス費用</a:t>
            </a:r>
            <a:r>
              <a:rPr lang="ja-JP" altLang="en-US" sz="2400" dirty="0">
                <a:latin typeface="+mn-ea"/>
                <a:cs typeface="ＭＳ 明朝" charset="-128"/>
              </a:rPr>
              <a:t>：</a:t>
            </a:r>
            <a:r>
              <a:rPr lang="ja-JP" altLang="en-US" sz="2400" u="sng" dirty="0">
                <a:solidFill>
                  <a:srgbClr val="FF0000"/>
                </a:solidFill>
                <a:latin typeface="+mn-ea"/>
                <a:cs typeface="ＭＳ 明朝" charset="-128"/>
              </a:rPr>
              <a:t>支払い能力に応じ</a:t>
            </a:r>
            <a:r>
              <a:rPr lang="ja-JP" altLang="en-US" sz="2400" dirty="0">
                <a:latin typeface="+mn-ea"/>
                <a:cs typeface="ＭＳ 明朝" charset="-128"/>
              </a:rPr>
              <a:t>最高月額</a:t>
            </a:r>
            <a:r>
              <a:rPr lang="en-US" altLang="ja-JP" sz="2400" dirty="0">
                <a:latin typeface="+mn-ea"/>
                <a:cs typeface="ＭＳ 明朝" charset="-128"/>
              </a:rPr>
              <a:t>4</a:t>
            </a:r>
            <a:r>
              <a:rPr lang="ja-JP" altLang="en-US" sz="2400" dirty="0">
                <a:latin typeface="+mn-ea"/>
                <a:cs typeface="ＭＳ 明朝" charset="-128"/>
              </a:rPr>
              <a:t>万</a:t>
            </a:r>
            <a:r>
              <a:rPr lang="en-US" altLang="ja-JP" sz="2400" dirty="0">
                <a:latin typeface="+mn-ea"/>
                <a:cs typeface="ＭＳ 明朝" charset="-128"/>
              </a:rPr>
              <a:t>4000</a:t>
            </a:r>
            <a:r>
              <a:rPr lang="ja-JP" altLang="en-US" sz="2400" dirty="0">
                <a:latin typeface="+mn-ea"/>
                <a:cs typeface="ＭＳ 明朝" charset="-128"/>
              </a:rPr>
              <a:t>円超から最低</a:t>
            </a:r>
            <a:r>
              <a:rPr lang="en-US" altLang="ja-JP" sz="2400" dirty="0">
                <a:latin typeface="+mn-ea"/>
                <a:cs typeface="ＭＳ 明朝" charset="-128"/>
              </a:rPr>
              <a:t>1</a:t>
            </a:r>
            <a:r>
              <a:rPr lang="ja-JP" altLang="en-US" sz="2400" dirty="0">
                <a:latin typeface="+mn-ea"/>
                <a:cs typeface="ＭＳ 明朝" charset="-128"/>
              </a:rPr>
              <a:t>万</a:t>
            </a:r>
            <a:r>
              <a:rPr lang="en-US" altLang="ja-JP" sz="2400" dirty="0">
                <a:latin typeface="+mn-ea"/>
                <a:cs typeface="ＭＳ 明朝" charset="-128"/>
              </a:rPr>
              <a:t>5</a:t>
            </a:r>
            <a:r>
              <a:rPr lang="ja-JP" altLang="en-US" sz="2400" dirty="0">
                <a:latin typeface="+mn-ea"/>
                <a:cs typeface="ＭＳ 明朝" charset="-128"/>
              </a:rPr>
              <a:t>千円を超える分は申請・払戻し。</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②特定入所者介護サービス費</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・市民税非課税世帯の被保険者が特定養護老人ホームや地域密着型介護老人福祉施設に入所した場合／ショートステイなどを利用した場合には、</a:t>
            </a:r>
            <a:r>
              <a:rPr lang="en-US" altLang="ja-JP" sz="2400" dirty="0">
                <a:latin typeface="+mn-ea"/>
                <a:cs typeface="ＭＳ 明朝" charset="-128"/>
              </a:rPr>
              <a:t>【</a:t>
            </a:r>
            <a:r>
              <a:rPr lang="ja-JP" altLang="en-US" sz="2400" dirty="0">
                <a:latin typeface="+mn-ea"/>
                <a:cs typeface="ＭＳ 明朝" charset="-128"/>
              </a:rPr>
              <a:t>特定入所者介護サービス費</a:t>
            </a:r>
            <a:r>
              <a:rPr lang="en-US" altLang="ja-JP" sz="2400" dirty="0">
                <a:latin typeface="+mn-ea"/>
                <a:cs typeface="ＭＳ 明朝" charset="-128"/>
              </a:rPr>
              <a:t>】</a:t>
            </a:r>
            <a:r>
              <a:rPr lang="ja-JP" altLang="en-US" sz="2400" dirty="0">
                <a:latin typeface="+mn-ea"/>
                <a:cs typeface="ＭＳ 明朝" charset="-128"/>
              </a:rPr>
              <a:t>（いわゆる補足給付）が行われる。⇒被保険者の申請に基づき食費。居住費の負担を減免する。</a:t>
            </a:r>
            <a:endParaRPr lang="en-US" altLang="ja-JP" sz="2400" dirty="0">
              <a:latin typeface="+mn-ea"/>
              <a:cs typeface="ＭＳ 明朝" charset="-128"/>
            </a:endParaRPr>
          </a:p>
          <a:p>
            <a:pPr marL="0" indent="0" eaLnBrk="1" hangingPunct="1">
              <a:lnSpc>
                <a:spcPct val="90000"/>
              </a:lnSpc>
              <a:buNone/>
            </a:pPr>
            <a:endParaRPr lang="en-US" altLang="ja-JP" sz="2400" dirty="0">
              <a:latin typeface="+mn-ea"/>
              <a:cs typeface="ＭＳ 明朝" charset="-128"/>
            </a:endParaRPr>
          </a:p>
        </p:txBody>
      </p:sp>
    </p:spTree>
    <p:extLst>
      <p:ext uri="{BB962C8B-B14F-4D97-AF65-F5344CB8AC3E}">
        <p14:creationId xmlns:p14="http://schemas.microsoft.com/office/powerpoint/2010/main" val="4087897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sz="4000" dirty="0">
                <a:solidFill>
                  <a:schemeClr val="tx1"/>
                </a:solidFill>
                <a:latin typeface="+mn-ea"/>
                <a:cs typeface="ＭＳ 明朝" charset="-128"/>
              </a:rPr>
              <a:t>高額介護サービス費用の所得区分</a:t>
            </a:r>
            <a:endParaRPr lang="en-US" dirty="0">
              <a:solidFill>
                <a:schemeClr val="tx1"/>
              </a:solidFill>
            </a:endParaRPr>
          </a:p>
        </p:txBody>
      </p:sp>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19</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pic>
        <p:nvPicPr>
          <p:cNvPr id="9" name="図 8" descr="テーブル&#10;&#10;自動的に生成された説明">
            <a:extLst>
              <a:ext uri="{FF2B5EF4-FFF2-40B4-BE49-F238E27FC236}">
                <a16:creationId xmlns:a16="http://schemas.microsoft.com/office/drawing/2014/main" id="{04D4A2D0-B1CE-90B6-8B06-B40451F6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16" y="1050082"/>
            <a:ext cx="8616967" cy="4757835"/>
          </a:xfrm>
          <a:prstGeom prst="rect">
            <a:avLst/>
          </a:prstGeom>
        </p:spPr>
      </p:pic>
    </p:spTree>
    <p:extLst>
      <p:ext uri="{BB962C8B-B14F-4D97-AF65-F5344CB8AC3E}">
        <p14:creationId xmlns:p14="http://schemas.microsoft.com/office/powerpoint/2010/main" val="351521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8001000" cy="4162591"/>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章社会保障制度の体系</a:t>
            </a:r>
            <a:endParaRPr lang="en-US" altLang="ja-JP" sz="2400" dirty="0"/>
          </a:p>
          <a:p>
            <a:pPr marL="438150" lvl="1" indent="0" eaLnBrk="1" hangingPunct="1">
              <a:lnSpc>
                <a:spcPct val="90000"/>
              </a:lnSpc>
              <a:buNone/>
            </a:pPr>
            <a:r>
              <a:rPr lang="ja-JP" altLang="en-US" sz="2400" dirty="0"/>
              <a:t>第</a:t>
            </a:r>
            <a:r>
              <a:rPr lang="en-US" altLang="ja-JP" sz="2400" dirty="0"/>
              <a:t>2</a:t>
            </a:r>
            <a:r>
              <a:rPr lang="ja-JP" altLang="en-US" sz="2400" dirty="0"/>
              <a:t>節介護保険制度の概要</a:t>
            </a:r>
            <a:endParaRPr lang="en-US" altLang="ja-JP" sz="2400" dirty="0"/>
          </a:p>
          <a:p>
            <a:pPr marL="438150" lvl="1" indent="0" eaLnBrk="1" hangingPunct="1">
              <a:lnSpc>
                <a:spcPct val="90000"/>
              </a:lnSpc>
              <a:buNone/>
            </a:pPr>
            <a:r>
              <a:rPr lang="en-US" altLang="ja-JP" sz="2400" dirty="0"/>
              <a:t>2</a:t>
            </a:r>
            <a:r>
              <a:rPr lang="ja-JP" altLang="en-US" sz="2400" dirty="0"/>
              <a:t>．介護保険制度の概要</a:t>
            </a: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555608" y="3075126"/>
            <a:ext cx="7783213" cy="3170099"/>
          </a:xfrm>
          <a:prstGeom prst="rect">
            <a:avLst/>
          </a:prstGeom>
          <a:solidFill>
            <a:schemeClr val="bg1"/>
          </a:solidFill>
          <a:ln>
            <a:solidFill>
              <a:schemeClr val="bg1"/>
            </a:solidFill>
          </a:ln>
        </p:spPr>
        <p:txBody>
          <a:bodyPr wrap="square" rtlCol="0">
            <a:spAutoFit/>
          </a:bodyPr>
          <a:lstStyle/>
          <a:p>
            <a:r>
              <a:rPr lang="ja-JP" altLang="en-US" sz="2000" dirty="0"/>
              <a:t>ここでは、</a:t>
            </a:r>
            <a:endParaRPr lang="ja-JP" altLang="en-US" sz="2000" dirty="0">
              <a:solidFill>
                <a:srgbClr val="FF0000"/>
              </a:solidFill>
            </a:endParaRPr>
          </a:p>
          <a:p>
            <a:r>
              <a:rPr lang="ja-JP" altLang="en-US" sz="2000" b="1" dirty="0"/>
              <a:t>１）介護保険制度は、加齢にともなう心身の変化により介護を要する人が尊厳を保持し、その能力に応じ自立した日常生活を営むことができるように必要なサービスを行うことを目的としている。</a:t>
            </a:r>
            <a:endParaRPr lang="en-US" altLang="ja-JP" sz="2000" b="1" dirty="0"/>
          </a:p>
          <a:p>
            <a:r>
              <a:rPr lang="ja-JP" altLang="en-US" sz="2000" b="1" dirty="0"/>
              <a:t>２）事業主体（保険者）は市区町村＋特別区（東京都</a:t>
            </a:r>
            <a:r>
              <a:rPr lang="en-US" altLang="ja-JP" sz="2000" b="1" dirty="0"/>
              <a:t>23</a:t>
            </a:r>
            <a:r>
              <a:rPr lang="ja-JP" altLang="en-US" sz="2000" b="1" dirty="0"/>
              <a:t>区）であり、地域包括支援センターを中心に様々な地域支援事業を展開している。</a:t>
            </a:r>
            <a:endParaRPr lang="en-US" altLang="ja-JP" sz="2000" b="1" dirty="0"/>
          </a:p>
          <a:p>
            <a:r>
              <a:rPr lang="ja-JP" altLang="en-US" sz="2000" b="1" dirty="0"/>
              <a:t>３）給付には、市町村による要介護・要支援認定があり、</a:t>
            </a:r>
            <a:r>
              <a:rPr lang="ja-JP" altLang="en-US" sz="2000" b="1" dirty="0">
                <a:latin typeface="+mn-ea"/>
                <a:cs typeface="ＭＳ 明朝" charset="-128"/>
              </a:rPr>
              <a:t>介護認定審査会（医師・看護師・保健師・</a:t>
            </a:r>
            <a:r>
              <a:rPr lang="en-US" altLang="ja-JP" sz="2000" b="1" dirty="0">
                <a:latin typeface="+mn-ea"/>
                <a:cs typeface="ＭＳ 明朝" charset="-128"/>
              </a:rPr>
              <a:t>【</a:t>
            </a:r>
            <a:r>
              <a:rPr lang="ja-JP" altLang="en-US" sz="2000" b="1" dirty="0">
                <a:latin typeface="+mn-ea"/>
                <a:cs typeface="ＭＳ 明朝" charset="-128"/>
              </a:rPr>
              <a:t>社会福祉士</a:t>
            </a:r>
            <a:r>
              <a:rPr lang="en-US" altLang="ja-JP" sz="2000" b="1" dirty="0">
                <a:latin typeface="+mn-ea"/>
                <a:cs typeface="ＭＳ 明朝" charset="-128"/>
              </a:rPr>
              <a:t>】</a:t>
            </a:r>
            <a:r>
              <a:rPr lang="ja-JP" altLang="en-US" sz="2000" b="1" dirty="0">
                <a:latin typeface="+mn-ea"/>
                <a:cs typeface="ＭＳ 明朝" charset="-128"/>
              </a:rPr>
              <a:t>・</a:t>
            </a:r>
            <a:r>
              <a:rPr lang="en-US" altLang="ja-JP" sz="2000" b="1" dirty="0">
                <a:latin typeface="+mn-ea"/>
                <a:cs typeface="ＭＳ 明朝" charset="-128"/>
              </a:rPr>
              <a:t> 【</a:t>
            </a:r>
            <a:r>
              <a:rPr lang="ja-JP" altLang="en-US" sz="2000" b="1" dirty="0">
                <a:latin typeface="+mn-ea"/>
                <a:cs typeface="ＭＳ 明朝" charset="-128"/>
              </a:rPr>
              <a:t>精神保険福祉</a:t>
            </a:r>
            <a:r>
              <a:rPr lang="en-US" altLang="ja-JP" sz="2000" b="1" dirty="0">
                <a:latin typeface="+mn-ea"/>
                <a:cs typeface="ＭＳ 明朝" charset="-128"/>
              </a:rPr>
              <a:t>】</a:t>
            </a:r>
            <a:r>
              <a:rPr lang="ja-JP" altLang="en-US" sz="2000" b="1" dirty="0">
                <a:latin typeface="+mn-ea"/>
                <a:cs typeface="ＭＳ 明朝" charset="-128"/>
              </a:rPr>
              <a:t>）において、一次判定の結果や主治医の意見書、訪問調査の際の特記事項などをもとに二次判定（最終判定）を行う。</a:t>
            </a:r>
            <a:endParaRPr lang="ja-JP" altLang="en-US" sz="2000"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67544" y="1628800"/>
            <a:ext cx="7632847" cy="3960440"/>
          </a:xfrm>
        </p:spPr>
        <p:txBody>
          <a:bodyPr/>
          <a:lstStyle/>
          <a:p>
            <a:pPr marL="0" indent="0" eaLnBrk="1" hangingPunct="1">
              <a:lnSpc>
                <a:spcPct val="90000"/>
              </a:lnSpc>
              <a:buNone/>
            </a:pPr>
            <a:endParaRPr lang="en-US" altLang="ja-JP" sz="2400" dirty="0">
              <a:cs typeface="ＭＳ 明朝" charset="-128"/>
            </a:endParaRPr>
          </a:p>
          <a:p>
            <a:pPr marL="0" indent="0" eaLnBrk="1" hangingPunct="1">
              <a:lnSpc>
                <a:spcPct val="90000"/>
              </a:lnSpc>
              <a:buNone/>
            </a:pPr>
            <a:r>
              <a:rPr lang="ja-JP" altLang="en-US" sz="2400" dirty="0">
                <a:cs typeface="ＭＳ 明朝" charset="-128"/>
              </a:rPr>
              <a:t>・</a:t>
            </a:r>
            <a:r>
              <a:rPr lang="ja-JP" altLang="en-US" sz="2400" dirty="0">
                <a:cs typeface="ＭＳ 明朝" charset="-128"/>
                <a:hlinkClick r:id="rId3"/>
              </a:rPr>
              <a:t>地域支援事業</a:t>
            </a:r>
            <a:r>
              <a:rPr lang="ja-JP" altLang="en-US" sz="2400" dirty="0">
                <a:cs typeface="ＭＳ 明朝" charset="-128"/>
              </a:rPr>
              <a:t>：</a:t>
            </a:r>
            <a:r>
              <a:rPr lang="en-US" altLang="ja-JP" sz="2400" dirty="0">
                <a:cs typeface="ＭＳ 明朝" charset="-128"/>
              </a:rPr>
              <a:t>2005</a:t>
            </a:r>
            <a:r>
              <a:rPr lang="ja-JP" altLang="en-US" sz="2400" dirty="0">
                <a:cs typeface="ＭＳ 明朝" charset="-128"/>
              </a:rPr>
              <a:t>（</a:t>
            </a:r>
            <a:r>
              <a:rPr lang="en-US" altLang="ja-JP" sz="2400" dirty="0">
                <a:cs typeface="ＭＳ 明朝" charset="-128"/>
              </a:rPr>
              <a:t>H17)</a:t>
            </a:r>
            <a:r>
              <a:rPr lang="ja-JP" altLang="en-US" sz="2400" dirty="0">
                <a:cs typeface="ＭＳ 明朝" charset="-128"/>
              </a:rPr>
              <a:t>年の改正により創設。被保険者が要介護状態・要支援状態となることを防止するとともに、要介護状態となった場合でも、可能な限り地域で自立した日常生活を営むことができるよう支援することを目的として、市町村が行うもの。介護保険料は財源の一部。広く地域の高齢者を対象に地域包括支援センターが中心となって行う。</a:t>
            </a:r>
          </a:p>
          <a:p>
            <a:pPr marL="0" indent="0" eaLnBrk="1" hangingPunct="1">
              <a:lnSpc>
                <a:spcPct val="90000"/>
              </a:lnSpc>
              <a:buNone/>
            </a:pPr>
            <a:r>
              <a:rPr lang="ja-JP" altLang="en-US" sz="2400" dirty="0">
                <a:cs typeface="ＭＳ 明朝" charset="-128"/>
              </a:rPr>
              <a:t>・地域包括支援センター：原則として、</a:t>
            </a:r>
            <a:r>
              <a:rPr lang="en-US" altLang="ja-JP" sz="2400" dirty="0">
                <a:cs typeface="ＭＳ 明朝" charset="-128"/>
              </a:rPr>
              <a:t>3</a:t>
            </a:r>
            <a:r>
              <a:rPr lang="ja-JP" altLang="en-US" sz="2400" dirty="0">
                <a:cs typeface="ＭＳ 明朝" charset="-128"/>
              </a:rPr>
              <a:t>種の専門職（保健師・主任介護支援専門員・</a:t>
            </a:r>
            <a:r>
              <a:rPr lang="en-US" altLang="ja-JP" sz="2400" dirty="0">
                <a:cs typeface="ＭＳ 明朝" charset="-128"/>
              </a:rPr>
              <a:t>【</a:t>
            </a:r>
            <a:r>
              <a:rPr lang="ja-JP" altLang="en-US" sz="2400" dirty="0">
                <a:cs typeface="ＭＳ 明朝" charset="-128"/>
              </a:rPr>
              <a:t>社会福祉士</a:t>
            </a:r>
            <a:r>
              <a:rPr lang="en-US" altLang="ja-JP" sz="2400" dirty="0">
                <a:cs typeface="ＭＳ 明朝" charset="-128"/>
              </a:rPr>
              <a:t>】</a:t>
            </a:r>
            <a:r>
              <a:rPr lang="ja-JP" altLang="en-US" sz="2400" dirty="0">
                <a:cs typeface="ＭＳ 明朝" charset="-128"/>
              </a:rPr>
              <a:t>）を配置。</a:t>
            </a:r>
          </a:p>
        </p:txBody>
      </p:sp>
    </p:spTree>
    <p:extLst>
      <p:ext uri="{BB962C8B-B14F-4D97-AF65-F5344CB8AC3E}">
        <p14:creationId xmlns:p14="http://schemas.microsoft.com/office/powerpoint/2010/main" val="325499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000" dirty="0">
                <a:cs typeface="ＭＳ 明朝" charset="-128"/>
              </a:rPr>
              <a:t>❶介護予防・日常生活支援総合事業</a:t>
            </a:r>
          </a:p>
          <a:p>
            <a:pPr marL="0" indent="0" eaLnBrk="1" hangingPunct="1">
              <a:lnSpc>
                <a:spcPct val="90000"/>
              </a:lnSpc>
              <a:buNone/>
            </a:pPr>
            <a:r>
              <a:rPr lang="ja-JP" altLang="en-US" sz="2000" dirty="0">
                <a:cs typeface="ＭＳ 明朝" charset="-128"/>
              </a:rPr>
              <a:t>・介護予防・日常生活支援サービス事業（要支援者対象の訪問型生活支援・通所型機能訓練など</a:t>
            </a:r>
          </a:p>
          <a:p>
            <a:pPr marL="0" indent="0" eaLnBrk="1" hangingPunct="1">
              <a:lnSpc>
                <a:spcPct val="90000"/>
              </a:lnSpc>
              <a:buNone/>
            </a:pPr>
            <a:r>
              <a:rPr lang="ja-JP" altLang="en-US" sz="2000" dirty="0">
                <a:cs typeface="ＭＳ 明朝" charset="-128"/>
              </a:rPr>
              <a:t>・一般介護予防事業（第</a:t>
            </a:r>
            <a:r>
              <a:rPr lang="en-US" altLang="ja-JP" sz="2000" dirty="0">
                <a:cs typeface="ＭＳ 明朝" charset="-128"/>
              </a:rPr>
              <a:t>1</a:t>
            </a:r>
            <a:r>
              <a:rPr lang="ja-JP" altLang="en-US" sz="2000" dirty="0">
                <a:cs typeface="ＭＳ 明朝" charset="-128"/>
              </a:rPr>
              <a:t>号被保険者対象の介護予防把握事業・普及啓発事業など）</a:t>
            </a:r>
          </a:p>
          <a:p>
            <a:pPr marL="0" indent="0" eaLnBrk="1" hangingPunct="1">
              <a:lnSpc>
                <a:spcPct val="90000"/>
              </a:lnSpc>
              <a:buNone/>
            </a:pPr>
            <a:r>
              <a:rPr lang="ja-JP" altLang="en-US" sz="2000" dirty="0">
                <a:cs typeface="ＭＳ 明朝" charset="-128"/>
              </a:rPr>
              <a:t>❷包括的支援事業・任意事業</a:t>
            </a:r>
          </a:p>
          <a:p>
            <a:pPr marL="0" indent="0" eaLnBrk="1" hangingPunct="1">
              <a:lnSpc>
                <a:spcPct val="90000"/>
              </a:lnSpc>
              <a:buNone/>
            </a:pPr>
            <a:r>
              <a:rPr lang="ja-JP" altLang="en-US" sz="2000" dirty="0">
                <a:cs typeface="ＭＳ 明朝" charset="-128"/>
              </a:rPr>
              <a:t>・地域包括支援センターの運営：要支援者対象の介護予防ケアマネジメント、総合相談支援業務・権利擁護業務（虐待防止・早期発見）事業など・支援困難事例支援事業など）</a:t>
            </a:r>
            <a:r>
              <a:rPr lang="en-US" altLang="ja-JP" sz="2000" dirty="0">
                <a:cs typeface="ＭＳ 明朝" charset="-128"/>
              </a:rPr>
              <a:t>2014</a:t>
            </a:r>
            <a:r>
              <a:rPr lang="ja-JP" altLang="en-US" sz="2000" dirty="0">
                <a:cs typeface="ＭＳ 明朝" charset="-128"/>
              </a:rPr>
              <a:t>（</a:t>
            </a:r>
            <a:r>
              <a:rPr lang="en-US" altLang="ja-JP" sz="2000" dirty="0">
                <a:cs typeface="ＭＳ 明朝" charset="-128"/>
              </a:rPr>
              <a:t>H16</a:t>
            </a:r>
            <a:r>
              <a:rPr lang="ja-JP" altLang="en-US" sz="2000" dirty="0">
                <a:cs typeface="ＭＳ 明朝" charset="-128"/>
              </a:rPr>
              <a:t>）年改正で「在宅介護・介護連携推進事業」「認知症総合支援事業」「地域ケア会議の推進」「生活支援体制整備事業」が追加。</a:t>
            </a:r>
          </a:p>
          <a:p>
            <a:pPr marL="0" indent="0" eaLnBrk="1" hangingPunct="1">
              <a:lnSpc>
                <a:spcPct val="90000"/>
              </a:lnSpc>
              <a:buNone/>
            </a:pPr>
            <a:r>
              <a:rPr lang="ja-JP" altLang="en-US" sz="2000" dirty="0">
                <a:cs typeface="ＭＳ 明朝" charset="-128"/>
              </a:rPr>
              <a:t>・任意事業　：市町村独自。介護給付等費用適正化事業・家族介護支援事業・成年後見制度利用支援事業・福祉用具／住宅改修支援事業・地域自立生活支援事業など</a:t>
            </a:r>
          </a:p>
        </p:txBody>
      </p:sp>
    </p:spTree>
    <p:extLst>
      <p:ext uri="{BB962C8B-B14F-4D97-AF65-F5344CB8AC3E}">
        <p14:creationId xmlns:p14="http://schemas.microsoft.com/office/powerpoint/2010/main" val="147015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tabLst>
                <a:tab pos="7353300" algn="l"/>
              </a:tabLst>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７</a:t>
            </a:r>
            <a:r>
              <a:rPr lang="en-US" altLang="ja-JP" sz="2400" dirty="0"/>
              <a:t>】</a:t>
            </a:r>
            <a:r>
              <a:rPr lang="ja-JP" altLang="en-US" sz="2400" dirty="0"/>
              <a:t>介護保険制度の運営</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400" dirty="0">
                <a:cs typeface="ＭＳ 明朝" charset="-128"/>
              </a:rPr>
              <a:t>❶介護保険の財政</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・給付費の</a:t>
            </a:r>
            <a:r>
              <a:rPr lang="en-US" altLang="ja-JP" sz="2400" dirty="0">
                <a:cs typeface="ＭＳ 明朝" charset="-128"/>
              </a:rPr>
              <a:t>50%</a:t>
            </a:r>
            <a:r>
              <a:rPr lang="ja-JP" altLang="en-US" sz="2400" dirty="0">
                <a:cs typeface="ＭＳ 明朝" charset="-128"/>
              </a:rPr>
              <a:t>を保険料（第</a:t>
            </a:r>
            <a:r>
              <a:rPr lang="en-US" altLang="ja-JP" sz="2400" dirty="0">
                <a:cs typeface="ＭＳ 明朝" charset="-128"/>
              </a:rPr>
              <a:t>1</a:t>
            </a:r>
            <a:r>
              <a:rPr lang="ja-JP" altLang="en-US" sz="2400" dirty="0">
                <a:cs typeface="ＭＳ 明朝" charset="-128"/>
              </a:rPr>
              <a:t>号被保険者</a:t>
            </a:r>
            <a:r>
              <a:rPr lang="en-US" altLang="ja-JP" sz="2400" dirty="0">
                <a:cs typeface="ＭＳ 明朝" charset="-128"/>
              </a:rPr>
              <a:t>23</a:t>
            </a:r>
            <a:r>
              <a:rPr lang="ja-JP" altLang="en-US" sz="2400" dirty="0">
                <a:cs typeface="ＭＳ 明朝" charset="-128"/>
              </a:rPr>
              <a:t>％・第</a:t>
            </a:r>
            <a:r>
              <a:rPr lang="en-US" altLang="ja-JP" sz="2400" dirty="0">
                <a:cs typeface="ＭＳ 明朝" charset="-128"/>
              </a:rPr>
              <a:t>2</a:t>
            </a:r>
            <a:r>
              <a:rPr lang="ja-JP" altLang="en-US" sz="2400" dirty="0">
                <a:cs typeface="ＭＳ 明朝" charset="-128"/>
              </a:rPr>
              <a:t>号被保険者</a:t>
            </a:r>
            <a:r>
              <a:rPr lang="en-US" altLang="ja-JP" sz="2400" dirty="0">
                <a:cs typeface="ＭＳ 明朝" charset="-128"/>
              </a:rPr>
              <a:t>27</a:t>
            </a:r>
            <a:r>
              <a:rPr lang="ja-JP" altLang="en-US" sz="2400" dirty="0">
                <a:cs typeface="ＭＳ 明朝" charset="-128"/>
              </a:rPr>
              <a:t>％）、残りの</a:t>
            </a:r>
            <a:r>
              <a:rPr lang="en-US" altLang="ja-JP" sz="2400" dirty="0">
                <a:cs typeface="ＭＳ 明朝" charset="-128"/>
              </a:rPr>
              <a:t>50</a:t>
            </a:r>
            <a:r>
              <a:rPr lang="ja-JP" altLang="en-US" sz="2400" dirty="0">
                <a:cs typeface="ＭＳ 明朝" charset="-128"/>
              </a:rPr>
              <a:t>％を公費負担（国</a:t>
            </a:r>
            <a:r>
              <a:rPr lang="en-US" altLang="ja-JP" sz="2400" dirty="0">
                <a:cs typeface="ＭＳ 明朝" charset="-128"/>
              </a:rPr>
              <a:t>25</a:t>
            </a:r>
            <a:r>
              <a:rPr lang="ja-JP" altLang="en-US" sz="2400" dirty="0">
                <a:cs typeface="ＭＳ 明朝" charset="-128"/>
              </a:rPr>
              <a:t>％、都道府県</a:t>
            </a:r>
            <a:r>
              <a:rPr lang="en-US" altLang="ja-JP" sz="2400" dirty="0">
                <a:cs typeface="ＭＳ 明朝" charset="-128"/>
              </a:rPr>
              <a:t>12.5</a:t>
            </a:r>
            <a:r>
              <a:rPr lang="ja-JP" altLang="en-US" sz="2400" dirty="0">
                <a:cs typeface="ＭＳ 明朝" charset="-128"/>
              </a:rPr>
              <a:t>％ 、市町村</a:t>
            </a:r>
            <a:r>
              <a:rPr lang="en-US" altLang="ja-JP" sz="2400" dirty="0">
                <a:cs typeface="ＭＳ 明朝" charset="-128"/>
              </a:rPr>
              <a:t>12.5</a:t>
            </a:r>
            <a:r>
              <a:rPr lang="ja-JP" altLang="en-US" sz="2400" dirty="0">
                <a:cs typeface="ＭＳ 明朝" charset="-128"/>
              </a:rPr>
              <a:t>％ ）。</a:t>
            </a:r>
            <a:r>
              <a:rPr lang="ja-JP" altLang="en-US" sz="2400" dirty="0">
                <a:solidFill>
                  <a:srgbClr val="FF0000"/>
                </a:solidFill>
                <a:cs typeface="ＭＳ 明朝" charset="-128"/>
              </a:rPr>
              <a:t>＊施設は（国</a:t>
            </a:r>
            <a:r>
              <a:rPr lang="en-US" altLang="ja-JP" sz="2400" dirty="0">
                <a:solidFill>
                  <a:srgbClr val="FF0000"/>
                </a:solidFill>
                <a:cs typeface="ＭＳ 明朝" charset="-128"/>
              </a:rPr>
              <a:t>20</a:t>
            </a:r>
            <a:r>
              <a:rPr lang="ja-JP" altLang="en-US" sz="2400" dirty="0">
                <a:solidFill>
                  <a:srgbClr val="FF0000"/>
                </a:solidFill>
                <a:cs typeface="ＭＳ 明朝" charset="-128"/>
              </a:rPr>
              <a:t>％、都道府県</a:t>
            </a:r>
            <a:r>
              <a:rPr lang="en-US" altLang="ja-JP" sz="2400" dirty="0">
                <a:solidFill>
                  <a:srgbClr val="FF0000"/>
                </a:solidFill>
                <a:cs typeface="ＭＳ 明朝" charset="-128"/>
              </a:rPr>
              <a:t>17.5</a:t>
            </a:r>
            <a:r>
              <a:rPr lang="ja-JP" altLang="en-US" sz="2400" dirty="0">
                <a:solidFill>
                  <a:srgbClr val="FF0000"/>
                </a:solidFill>
                <a:cs typeface="ＭＳ 明朝" charset="-128"/>
              </a:rPr>
              <a:t>％ 、市町村</a:t>
            </a:r>
            <a:r>
              <a:rPr lang="en-US" altLang="ja-JP" sz="2400" dirty="0">
                <a:solidFill>
                  <a:srgbClr val="FF0000"/>
                </a:solidFill>
                <a:cs typeface="ＭＳ 明朝" charset="-128"/>
              </a:rPr>
              <a:t>12.5</a:t>
            </a:r>
            <a:r>
              <a:rPr lang="ja-JP" altLang="en-US" sz="2400" dirty="0">
                <a:solidFill>
                  <a:srgbClr val="FF0000"/>
                </a:solidFill>
                <a:cs typeface="ＭＳ 明朝" charset="-128"/>
              </a:rPr>
              <a:t>％ ）</a:t>
            </a:r>
            <a:endParaRPr lang="en-US" altLang="ja-JP" sz="2400" dirty="0">
              <a:solidFill>
                <a:srgbClr val="FF0000"/>
              </a:solidFill>
              <a:cs typeface="ＭＳ 明朝" charset="-128"/>
            </a:endParaRPr>
          </a:p>
          <a:p>
            <a:pPr marL="0" indent="0" eaLnBrk="1" hangingPunct="1">
              <a:lnSpc>
                <a:spcPct val="90000"/>
              </a:lnSpc>
              <a:buNone/>
            </a:pPr>
            <a:r>
              <a:rPr lang="ja-JP" altLang="en-US" sz="2400" dirty="0">
                <a:cs typeface="ＭＳ 明朝" charset="-128"/>
              </a:rPr>
              <a:t>❷介護保険事業計画・</a:t>
            </a:r>
            <a:r>
              <a:rPr lang="en-US" altLang="ja-JP" sz="2400" dirty="0">
                <a:cs typeface="ＭＳ 明朝" charset="-128"/>
              </a:rPr>
              <a:t> PDCA</a:t>
            </a:r>
            <a:r>
              <a:rPr lang="ja-JP" altLang="en-US" sz="2400" dirty="0">
                <a:cs typeface="ＭＳ 明朝" charset="-128"/>
              </a:rPr>
              <a:t>サイクル化</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　保険者＝市町村は介護保険事業計画、都道府県は介護保険支援事業計画を</a:t>
            </a:r>
            <a:r>
              <a:rPr lang="en-US" altLang="ja-JP" sz="2400" dirty="0">
                <a:cs typeface="ＭＳ 明朝" charset="-128"/>
              </a:rPr>
              <a:t>3</a:t>
            </a:r>
            <a:r>
              <a:rPr lang="ja-JP" altLang="en-US" sz="2400" dirty="0">
                <a:cs typeface="ＭＳ 明朝" charset="-128"/>
              </a:rPr>
              <a:t>年ごとに作成。厚生労働大臣が「介護給付等対象サービスの提供体制の確保等に関する基本方針」を定める。年度ごとの介護サービス予測見込み量・基盤整備計画⇒財政規模・介護保険料の総額、サービスと保険料水準を定める。</a:t>
            </a:r>
            <a:r>
              <a:rPr lang="en-US" altLang="ja-JP" sz="2400" dirty="0">
                <a:cs typeface="ＭＳ 明朝" charset="-128"/>
              </a:rPr>
              <a:t>2017</a:t>
            </a:r>
            <a:r>
              <a:rPr lang="ja-JP" altLang="en-US" sz="2400" dirty="0">
                <a:cs typeface="ＭＳ 明朝" charset="-128"/>
              </a:rPr>
              <a:t>（</a:t>
            </a:r>
            <a:r>
              <a:rPr lang="en-US" altLang="ja-JP" sz="2400" dirty="0">
                <a:cs typeface="ＭＳ 明朝" charset="-128"/>
              </a:rPr>
              <a:t>H29 )</a:t>
            </a:r>
            <a:r>
              <a:rPr lang="ja-JP" altLang="en-US" sz="2400" dirty="0">
                <a:cs typeface="ＭＳ 明朝" charset="-128"/>
              </a:rPr>
              <a:t>改正</a:t>
            </a:r>
            <a:r>
              <a:rPr lang="en-US" altLang="ja-JP" sz="2400" dirty="0">
                <a:cs typeface="ＭＳ 明朝" charset="-128"/>
              </a:rPr>
              <a:t>PDCA</a:t>
            </a:r>
            <a:r>
              <a:rPr lang="ja-JP" altLang="en-US" sz="2400" dirty="0">
                <a:cs typeface="ＭＳ 明朝" charset="-128"/>
              </a:rPr>
              <a:t>サイクル化。</a:t>
            </a:r>
            <a:endParaRPr lang="en-US" altLang="ja-JP" sz="2400" dirty="0">
              <a:cs typeface="ＭＳ 明朝" charset="-128"/>
            </a:endParaRPr>
          </a:p>
        </p:txBody>
      </p:sp>
    </p:spTree>
    <p:extLst>
      <p:ext uri="{BB962C8B-B14F-4D97-AF65-F5344CB8AC3E}">
        <p14:creationId xmlns:p14="http://schemas.microsoft.com/office/powerpoint/2010/main" val="2783385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0361" y="1844824"/>
            <a:ext cx="7776055" cy="3888432"/>
          </a:xfrm>
        </p:spPr>
        <p:txBody>
          <a:bodyPr/>
          <a:lstStyle/>
          <a:p>
            <a:pPr marL="0" indent="0">
              <a:buNone/>
            </a:pPr>
            <a:r>
              <a:rPr lang="ja-JP" altLang="en-US" sz="3200" dirty="0"/>
              <a:t>次回は</a:t>
            </a:r>
          </a:p>
          <a:p>
            <a:pPr marL="0" indent="0">
              <a:buNone/>
            </a:pPr>
            <a:r>
              <a:rPr lang="en-US" altLang="ja-JP" sz="3200" dirty="0"/>
              <a:t>9. 11</a:t>
            </a:r>
            <a:r>
              <a:rPr lang="ja-JP" altLang="en-US" sz="3200" dirty="0"/>
              <a:t>月</a:t>
            </a:r>
            <a:r>
              <a:rPr lang="en-US" altLang="ja-JP" sz="3200" dirty="0"/>
              <a:t>29</a:t>
            </a:r>
            <a:r>
              <a:rPr lang="ja-JP" altLang="en-US" sz="3200" dirty="0"/>
              <a:t>日</a:t>
            </a:r>
            <a:r>
              <a:rPr lang="en-US" altLang="ja-JP" sz="3200" dirty="0"/>
              <a:t>【</a:t>
            </a:r>
            <a:r>
              <a:rPr lang="ja-JP" altLang="en-US" sz="3200" dirty="0"/>
              <a:t>労働者災害補償制度の概要</a:t>
            </a:r>
            <a:r>
              <a:rPr lang="en-US" altLang="ja-JP" sz="3200" dirty="0"/>
              <a:t>】</a:t>
            </a:r>
            <a:r>
              <a:rPr lang="ja-JP" altLang="en-US" sz="3200" dirty="0"/>
              <a:t>目的・対象・給付の内容・財源構成</a:t>
            </a:r>
          </a:p>
          <a:p>
            <a:pPr marL="0" indent="0">
              <a:buNone/>
            </a:pPr>
            <a:r>
              <a:rPr lang="ja-JP" altLang="en-US" sz="3200" dirty="0"/>
              <a:t>第</a:t>
            </a:r>
            <a:r>
              <a:rPr lang="en-US" altLang="ja-JP" sz="3200" dirty="0"/>
              <a:t>5</a:t>
            </a:r>
            <a:r>
              <a:rPr lang="ja-JP" altLang="en-US" sz="3200" dirty="0"/>
              <a:t>章社会保障制度の体系 第４節労災保険制度と雇用保険制度の概要 </a:t>
            </a:r>
          </a:p>
          <a:p>
            <a:pPr marL="0" indent="0">
              <a:buNone/>
            </a:pPr>
            <a:r>
              <a:rPr lang="en-US" altLang="ja-JP" sz="3200" dirty="0"/>
              <a:t>(1)</a:t>
            </a:r>
            <a:r>
              <a:rPr lang="ja-JP" altLang="en-US" sz="3200" dirty="0"/>
              <a:t>労働保険制度の概要</a:t>
            </a:r>
            <a:r>
              <a:rPr lang="en-US" altLang="ja-JP" sz="3200" dirty="0"/>
              <a:t>(3)</a:t>
            </a:r>
            <a:r>
              <a:rPr lang="ja-JP" altLang="en-US" sz="3200" dirty="0"/>
              <a:t>労働者災害保険制度　</a:t>
            </a:r>
            <a:r>
              <a:rPr lang="en-US" altLang="ja-JP" sz="3200" dirty="0"/>
              <a:t>p.195-205</a:t>
            </a:r>
          </a:p>
          <a:p>
            <a:pPr marL="0" indent="0">
              <a:buNone/>
            </a:pPr>
            <a:r>
              <a:rPr lang="ja-JP" altLang="en-US" sz="3200" dirty="0"/>
              <a:t>　　　　　　　　　　　　　　</a:t>
            </a: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【1】</a:t>
            </a:r>
            <a:r>
              <a:rPr lang="ja-JP" altLang="en-US" sz="2800" dirty="0">
                <a:solidFill>
                  <a:schemeClr val="tx1"/>
                </a:solidFill>
              </a:rPr>
              <a:t>介護保険制度の目的</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84077" y="1734154"/>
            <a:ext cx="8852419" cy="4575165"/>
          </a:xfrm>
        </p:spPr>
        <p:txBody>
          <a:bodyPr/>
          <a:lstStyle/>
          <a:p>
            <a:pPr marL="0" indent="0" eaLnBrk="1" hangingPunct="1">
              <a:lnSpc>
                <a:spcPct val="90000"/>
              </a:lnSpc>
              <a:buNone/>
            </a:pPr>
            <a:r>
              <a:rPr lang="ja-JP" altLang="en-US" sz="2400" dirty="0">
                <a:solidFill>
                  <a:schemeClr val="tx1"/>
                </a:solidFill>
                <a:hlinkClick r:id="rId3"/>
              </a:rPr>
              <a:t>介護保険法</a:t>
            </a:r>
            <a:r>
              <a:rPr lang="ja-JP" altLang="en-US" sz="2400" dirty="0">
                <a:solidFill>
                  <a:schemeClr val="tx1"/>
                </a:solidFill>
              </a:rPr>
              <a:t>：</a:t>
            </a:r>
            <a:r>
              <a:rPr lang="en-US" altLang="ja-JP" sz="2400" dirty="0">
                <a:solidFill>
                  <a:schemeClr val="tx1"/>
                </a:solidFill>
              </a:rPr>
              <a:t>1997</a:t>
            </a:r>
            <a:r>
              <a:rPr lang="ja-JP" altLang="en-US" sz="2400" dirty="0">
                <a:solidFill>
                  <a:schemeClr val="tx1"/>
                </a:solidFill>
              </a:rPr>
              <a:t>（</a:t>
            </a:r>
            <a:r>
              <a:rPr lang="en-US" altLang="ja-JP" sz="2400" dirty="0">
                <a:solidFill>
                  <a:schemeClr val="tx1"/>
                </a:solidFill>
              </a:rPr>
              <a:t>H9</a:t>
            </a:r>
            <a:r>
              <a:rPr lang="ja-JP" altLang="en-US" sz="2400" dirty="0">
                <a:solidFill>
                  <a:schemeClr val="tx1"/>
                </a:solidFill>
              </a:rPr>
              <a:t>）年成立・施行は</a:t>
            </a:r>
            <a:r>
              <a:rPr lang="en-US" altLang="ja-JP" sz="2400" dirty="0">
                <a:solidFill>
                  <a:schemeClr val="tx1"/>
                </a:solidFill>
              </a:rPr>
              <a:t>2000</a:t>
            </a:r>
            <a:r>
              <a:rPr lang="ja-JP" altLang="en-US" sz="2400" dirty="0">
                <a:solidFill>
                  <a:schemeClr val="tx1"/>
                </a:solidFill>
              </a:rPr>
              <a:t>（</a:t>
            </a:r>
            <a:r>
              <a:rPr lang="en-US" altLang="ja-JP" sz="2400" dirty="0">
                <a:solidFill>
                  <a:schemeClr val="tx1"/>
                </a:solidFill>
              </a:rPr>
              <a:t>H12)</a:t>
            </a:r>
            <a:r>
              <a:rPr lang="ja-JP" altLang="en-US" sz="2400" dirty="0">
                <a:solidFill>
                  <a:schemeClr val="tx1"/>
                </a:solidFill>
              </a:rPr>
              <a:t>年</a:t>
            </a:r>
            <a:endParaRPr lang="en-US" altLang="ja-JP" sz="2400" dirty="0">
              <a:solidFill>
                <a:schemeClr val="tx1"/>
              </a:solidFill>
            </a:endParaRPr>
          </a:p>
          <a:p>
            <a:pPr marL="0" indent="0" eaLnBrk="1" hangingPunct="1">
              <a:lnSpc>
                <a:spcPct val="90000"/>
              </a:lnSpc>
              <a:buNone/>
            </a:pPr>
            <a:endParaRPr lang="en-US" altLang="ja-JP" sz="2400" dirty="0">
              <a:solidFill>
                <a:schemeClr val="tx1"/>
              </a:solidFill>
            </a:endParaRPr>
          </a:p>
          <a:p>
            <a:pPr eaLnBrk="1" hangingPunct="1">
              <a:lnSpc>
                <a:spcPct val="90000"/>
              </a:lnSpc>
              <a:buFont typeface="Wingdings" panose="05000000000000000000" pitchFamily="2" charset="2"/>
              <a:buChar char="v"/>
            </a:pPr>
            <a:r>
              <a:rPr lang="ja-JP" altLang="en-US" sz="2400" b="1" dirty="0">
                <a:latin typeface="+mn-ea"/>
                <a:cs typeface="ＭＳ 明朝" charset="-128"/>
              </a:rPr>
              <a:t>第一条</a:t>
            </a:r>
            <a:r>
              <a:rPr lang="ja-JP" altLang="en-US" sz="2400" b="1" dirty="0">
                <a:solidFill>
                  <a:srgbClr val="C00000"/>
                </a:solidFill>
                <a:latin typeface="+mn-ea"/>
                <a:cs typeface="ＭＳ 明朝" charset="-128"/>
              </a:rPr>
              <a:t>　</a:t>
            </a:r>
            <a:r>
              <a:rPr lang="ja-JP" altLang="en-US" sz="2400" b="1" dirty="0">
                <a:latin typeface="+mn-ea"/>
                <a:cs typeface="ＭＳ 明朝" charset="-128"/>
              </a:rPr>
              <a:t>この法律は、加齢に伴って生ずる心身の変化に起因する疾病等により要介護状態となり、入浴、排せつ、食事等の介護、機能訓練並びに看護及び療養上の管理その他の医療を要する者等について、</a:t>
            </a:r>
            <a:r>
              <a:rPr lang="ja-JP" altLang="en-US" sz="2400" b="1" u="sng" dirty="0">
                <a:solidFill>
                  <a:srgbClr val="C00000"/>
                </a:solidFill>
                <a:latin typeface="+mn-ea"/>
                <a:cs typeface="ＭＳ 明朝" charset="-128"/>
              </a:rPr>
              <a:t>これらの者が尊厳を保持し、その有する能力に応じ自立した日常生活を営むことができるよう</a:t>
            </a:r>
            <a:r>
              <a:rPr lang="ja-JP" altLang="en-US" sz="2400" b="1" dirty="0">
                <a:latin typeface="+mn-ea"/>
                <a:cs typeface="ＭＳ 明朝" charset="-128"/>
              </a:rPr>
              <a:t>、</a:t>
            </a:r>
            <a:r>
              <a:rPr lang="ja-JP" altLang="en-US" sz="2400" b="1" dirty="0">
                <a:solidFill>
                  <a:srgbClr val="C00000"/>
                </a:solidFill>
                <a:latin typeface="+mn-ea"/>
                <a:cs typeface="ＭＳ 明朝" charset="-128"/>
              </a:rPr>
              <a:t>必要な保健医療サービス及び福祉サービスに係る給付を行うため</a:t>
            </a:r>
            <a:r>
              <a:rPr lang="ja-JP" altLang="en-US" sz="2400" b="1" dirty="0">
                <a:latin typeface="+mn-ea"/>
                <a:cs typeface="ＭＳ 明朝" charset="-128"/>
              </a:rPr>
              <a:t>、国民の共同連帯の理念に基づき介護保険制度を設け、その行う保険給付等に関して必要な事項を定め、もって国民の保健医療の向上及び福祉の増進を図ることを目的とする</a:t>
            </a:r>
            <a:r>
              <a:rPr lang="ja-JP" altLang="en-US" sz="2400" b="1" dirty="0">
                <a:solidFill>
                  <a:srgbClr val="C00000"/>
                </a:solidFill>
                <a:latin typeface="+mn-ea"/>
                <a:cs typeface="ＭＳ 明朝" charset="-128"/>
              </a:rPr>
              <a:t>。</a:t>
            </a: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２</a:t>
            </a:r>
            <a:r>
              <a:rPr lang="en-US" altLang="ja-JP" sz="2800" dirty="0"/>
              <a:t>】</a:t>
            </a:r>
            <a:r>
              <a:rPr lang="ja-JP" altLang="en-US" sz="2800" dirty="0"/>
              <a:t>保険者</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92160" y="1772816"/>
            <a:ext cx="8852419" cy="4575165"/>
          </a:xfrm>
        </p:spPr>
        <p:txBody>
          <a:bodyPr/>
          <a:lstStyle/>
          <a:p>
            <a:pPr eaLnBrk="1" hangingPunct="1">
              <a:lnSpc>
                <a:spcPct val="90000"/>
              </a:lnSpc>
              <a:buFont typeface="Wingdings" panose="05000000000000000000" pitchFamily="2" charset="2"/>
              <a:buChar char="q"/>
            </a:pPr>
            <a:r>
              <a:rPr lang="ja-JP" altLang="en-US" sz="2400" dirty="0">
                <a:latin typeface="+mn-ea"/>
                <a:cs typeface="ＭＳ 明朝" charset="-128"/>
              </a:rPr>
              <a:t>事業主体（保険者）は市町村＋特別区（東京都</a:t>
            </a:r>
            <a:r>
              <a:rPr lang="en-US" altLang="ja-JP" sz="2400" dirty="0">
                <a:latin typeface="+mn-ea"/>
                <a:cs typeface="ＭＳ 明朝" charset="-128"/>
              </a:rPr>
              <a:t>23</a:t>
            </a:r>
            <a:r>
              <a:rPr lang="ja-JP" altLang="en-US" sz="2400" dirty="0">
                <a:latin typeface="+mn-ea"/>
                <a:cs typeface="ＭＳ 明朝" charset="-128"/>
              </a:rPr>
              <a:t>区）</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＊住民福祉の向上を図る上でもっとも身近な地方公共団体</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⇒国民健康保険の市町村国保と同じ。主な役割</a:t>
            </a:r>
            <a:endParaRPr lang="en-US" altLang="ja-JP" sz="2400"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①被保険者の資格管理（被保険者台帳の作成・被保険者証の発行</a:t>
            </a:r>
          </a:p>
          <a:p>
            <a:pPr marL="0" indent="0" eaLnBrk="1" hangingPunct="1">
              <a:lnSpc>
                <a:spcPct val="90000"/>
              </a:lnSpc>
              <a:buNone/>
            </a:pPr>
            <a:r>
              <a:rPr lang="ja-JP" altLang="en-US" sz="2000" b="1" dirty="0">
                <a:latin typeface="+mn-ea"/>
                <a:cs typeface="ＭＳ 明朝" charset="-128"/>
              </a:rPr>
              <a:t>②介護認定審査会による要介護・要支援認定</a:t>
            </a:r>
          </a:p>
          <a:p>
            <a:pPr marL="0" indent="0" eaLnBrk="1" hangingPunct="1">
              <a:lnSpc>
                <a:spcPct val="90000"/>
              </a:lnSpc>
              <a:buNone/>
            </a:pPr>
            <a:r>
              <a:rPr lang="ja-JP" altLang="en-US" sz="2000" b="1" dirty="0">
                <a:latin typeface="+mn-ea"/>
                <a:cs typeface="ＭＳ 明朝" charset="-128"/>
              </a:rPr>
              <a:t>③地域支援事業の実施（地域包括支援センター設置運営</a:t>
            </a:r>
            <a:r>
              <a:rPr lang="en-US" altLang="ja-JP" sz="2000" b="1" dirty="0">
                <a:latin typeface="+mn-ea"/>
                <a:cs typeface="ＭＳ 明朝" charset="-128"/>
              </a:rPr>
              <a:t>/</a:t>
            </a:r>
            <a:r>
              <a:rPr lang="ja-JP" altLang="en-US" sz="2000" b="1" dirty="0">
                <a:latin typeface="+mn-ea"/>
                <a:cs typeface="ＭＳ 明朝" charset="-128"/>
              </a:rPr>
              <a:t>介護予防事業等）</a:t>
            </a:r>
          </a:p>
          <a:p>
            <a:pPr marL="0" indent="0" eaLnBrk="1" hangingPunct="1">
              <a:lnSpc>
                <a:spcPct val="90000"/>
              </a:lnSpc>
              <a:buNone/>
            </a:pPr>
            <a:r>
              <a:rPr lang="ja-JP" altLang="en-US" sz="2000" b="1" dirty="0">
                <a:latin typeface="+mn-ea"/>
                <a:cs typeface="ＭＳ 明朝" charset="-128"/>
              </a:rPr>
              <a:t>④地域密着型サービス事業所の指定・監督</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⑤市町村介護保険事業計画の策定（</a:t>
            </a:r>
            <a:r>
              <a:rPr lang="en-US" altLang="ja-JP" sz="2000" b="1" dirty="0">
                <a:latin typeface="+mn-ea"/>
                <a:cs typeface="ＭＳ 明朝" charset="-128"/>
              </a:rPr>
              <a:t> 3</a:t>
            </a:r>
            <a:r>
              <a:rPr lang="ja-JP" altLang="en-US" sz="2000" b="1" dirty="0">
                <a:latin typeface="+mn-ea"/>
                <a:cs typeface="ＭＳ 明朝" charset="-128"/>
              </a:rPr>
              <a:t>年ごと＝保険料の見直し）</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⑥第</a:t>
            </a:r>
            <a:r>
              <a:rPr lang="en-US" altLang="ja-JP" sz="2000" b="1" dirty="0">
                <a:latin typeface="+mn-ea"/>
                <a:cs typeface="ＭＳ 明朝" charset="-128"/>
              </a:rPr>
              <a:t>1</a:t>
            </a:r>
            <a:r>
              <a:rPr lang="ja-JP" altLang="en-US" sz="2000" b="1" dirty="0">
                <a:latin typeface="+mn-ea"/>
                <a:cs typeface="ＭＳ 明朝" charset="-128"/>
              </a:rPr>
              <a:t>号被保険者の介護保険料の徴収　</a:t>
            </a:r>
            <a:r>
              <a:rPr lang="ja-JP" altLang="en-US" sz="2000" b="1" dirty="0">
                <a:solidFill>
                  <a:schemeClr val="accent2"/>
                </a:solidFill>
                <a:latin typeface="+mn-ea"/>
                <a:cs typeface="ＭＳ 明朝" charset="-128"/>
              </a:rPr>
              <a:t>年金から天引き（特別徴収）</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★介護給付が予測を上回る</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保険料の収納率低下などの問題が生じた場合には、都道府県に設置された財政安定化基金から市町村に貸付・交付。</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★広域連合</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一部事務組合などを通じ、要介護認定などの共同化を図る。</a:t>
            </a:r>
            <a:endParaRPr lang="ja-JP" altLang="en-US" sz="2400" b="1" dirty="0">
              <a:solidFill>
                <a:schemeClr val="accent2"/>
              </a:solidFill>
              <a:latin typeface="+mn-ea"/>
              <a:cs typeface="ＭＳ 明朝" charset="-128"/>
            </a:endParaRPr>
          </a:p>
        </p:txBody>
      </p:sp>
    </p:spTree>
    <p:extLst>
      <p:ext uri="{BB962C8B-B14F-4D97-AF65-F5344CB8AC3E}">
        <p14:creationId xmlns:p14="http://schemas.microsoft.com/office/powerpoint/2010/main" val="351012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188640"/>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３</a:t>
            </a:r>
            <a:r>
              <a:rPr lang="en-US" altLang="ja-JP" sz="2800" dirty="0"/>
              <a:t>】</a:t>
            </a:r>
            <a:r>
              <a:rPr lang="ja-JP" altLang="en-US" sz="2800" dirty="0"/>
              <a:t>被保険者</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5496" y="1772816"/>
            <a:ext cx="9073008" cy="4608512"/>
          </a:xfrm>
        </p:spPr>
        <p:txBody>
          <a:bodyPr/>
          <a:lstStyle/>
          <a:p>
            <a:pPr marL="0" indent="0" eaLnBrk="1" hangingPunct="1">
              <a:lnSpc>
                <a:spcPct val="90000"/>
              </a:lnSpc>
              <a:buNone/>
            </a:pPr>
            <a:r>
              <a:rPr lang="ja-JP" altLang="en-US" sz="2400" b="1" dirty="0">
                <a:latin typeface="+mn-ea"/>
                <a:cs typeface="ＭＳ 明朝" charset="-128"/>
              </a:rPr>
              <a:t>❶第</a:t>
            </a:r>
            <a:r>
              <a:rPr lang="en-US" altLang="ja-JP" sz="2400" b="1" dirty="0">
                <a:latin typeface="+mn-ea"/>
                <a:cs typeface="ＭＳ 明朝" charset="-128"/>
              </a:rPr>
              <a:t>1</a:t>
            </a:r>
            <a:r>
              <a:rPr lang="ja-JP" altLang="en-US" sz="2400" b="1" dirty="0">
                <a:latin typeface="+mn-ea"/>
                <a:cs typeface="ＭＳ 明朝" charset="-128"/>
              </a:rPr>
              <a:t>号・第</a:t>
            </a:r>
            <a:r>
              <a:rPr lang="en-US" altLang="ja-JP" sz="2400" b="1" dirty="0">
                <a:latin typeface="+mn-ea"/>
                <a:cs typeface="ＭＳ 明朝" charset="-128"/>
              </a:rPr>
              <a:t>2</a:t>
            </a:r>
            <a:r>
              <a:rPr lang="ja-JP" altLang="en-US" sz="2400" b="1" dirty="0">
                <a:latin typeface="+mn-ea"/>
                <a:cs typeface="ＭＳ 明朝" charset="-128"/>
              </a:rPr>
              <a:t>号被保険者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号：市町村の区域内に住所を有する</a:t>
            </a:r>
            <a:r>
              <a:rPr lang="en-US" altLang="ja-JP" sz="2400" b="1" dirty="0">
                <a:latin typeface="+mn-ea"/>
                <a:cs typeface="ＭＳ 明朝" charset="-128"/>
              </a:rPr>
              <a:t>65</a:t>
            </a:r>
            <a:r>
              <a:rPr lang="ja-JP" altLang="en-US" sz="2400" b="1" dirty="0">
                <a:latin typeface="+mn-ea"/>
                <a:cs typeface="ＭＳ 明朝" charset="-128"/>
              </a:rPr>
              <a:t>歳以上の者（生活保護受給者を含む。保護費から介護保険料が出る）。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号：市町村の区域内に住所を有する</a:t>
            </a:r>
            <a:r>
              <a:rPr lang="en-US" altLang="ja-JP" sz="2400" b="1" dirty="0">
                <a:latin typeface="+mn-ea"/>
                <a:cs typeface="ＭＳ 明朝" charset="-128"/>
              </a:rPr>
              <a:t>40</a:t>
            </a:r>
            <a:r>
              <a:rPr lang="ja-JP" altLang="en-US" sz="2400" b="1" dirty="0">
                <a:latin typeface="+mn-ea"/>
                <a:cs typeface="ＭＳ 明朝" charset="-128"/>
              </a:rPr>
              <a:t>歳以上</a:t>
            </a:r>
            <a:r>
              <a:rPr lang="en-US" altLang="ja-JP" sz="2400" b="1" dirty="0">
                <a:latin typeface="+mn-ea"/>
                <a:cs typeface="ＭＳ 明朝" charset="-128"/>
              </a:rPr>
              <a:t>65</a:t>
            </a:r>
            <a:r>
              <a:rPr lang="ja-JP" altLang="en-US" sz="2400" b="1" dirty="0">
                <a:latin typeface="+mn-ea"/>
                <a:cs typeface="ＭＳ 明朝" charset="-128"/>
              </a:rPr>
              <a:t>歳未満の医療保険加入者で、加齢にともなう一定の疾病（特定疾病）により要介護状態になった場合。</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❷被保険者の保険料</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号：所得段階別定額保険料・応能負担。年間</a:t>
            </a:r>
            <a:r>
              <a:rPr lang="en-US" altLang="ja-JP" sz="2400" b="1" dirty="0">
                <a:latin typeface="+mn-ea"/>
                <a:cs typeface="ＭＳ 明朝" charset="-128"/>
              </a:rPr>
              <a:t>18</a:t>
            </a:r>
            <a:r>
              <a:rPr lang="ja-JP" altLang="en-US" sz="2400" b="1" dirty="0">
                <a:latin typeface="+mn-ea"/>
                <a:cs typeface="ＭＳ 明朝" charset="-128"/>
              </a:rPr>
              <a:t>万円以上公的年金・天引（特別徴収）／直接徴収（普通徴収）。</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号：被保険者の医療保険の保険料とともに徴収。被保険者の標準月額報酬・賞与☓介護保険料率。労使折半。</a:t>
            </a:r>
            <a:r>
              <a:rPr lang="en-US" altLang="ja-JP" sz="2400" b="1" dirty="0">
                <a:latin typeface="+mn-ea"/>
                <a:cs typeface="ＭＳ 明朝" charset="-128"/>
              </a:rPr>
              <a:t>2</a:t>
            </a:r>
            <a:r>
              <a:rPr lang="ja-JP" altLang="en-US" sz="2400" b="1" dirty="0">
                <a:latin typeface="+mn-ea"/>
                <a:cs typeface="ＭＳ 明朝" charset="-128"/>
              </a:rPr>
              <a:t>号被保険者の支払い⇒社会保険診療報酬支払基金を通じ各市町村に分配。</a:t>
            </a:r>
            <a:endParaRPr lang="en-US" altLang="ja-JP" sz="2400" b="1" dirty="0">
              <a:latin typeface="+mn-ea"/>
              <a:cs typeface="ＭＳ 明朝" charset="-128"/>
            </a:endParaRPr>
          </a:p>
        </p:txBody>
      </p:sp>
    </p:spTree>
    <p:extLst>
      <p:ext uri="{BB962C8B-B14F-4D97-AF65-F5344CB8AC3E}">
        <p14:creationId xmlns:p14="http://schemas.microsoft.com/office/powerpoint/2010/main" val="424437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BBF044-7002-0D66-E811-1A2FCACAD21D}"/>
              </a:ext>
            </a:extLst>
          </p:cNvPr>
          <p:cNvSpPr>
            <a:spLocks noGrp="1"/>
          </p:cNvSpPr>
          <p:nvPr>
            <p:ph type="title"/>
          </p:nvPr>
        </p:nvSpPr>
        <p:spPr>
          <a:xfrm>
            <a:off x="574675" y="304800"/>
            <a:ext cx="8001000" cy="1216025"/>
          </a:xfrm>
        </p:spPr>
        <p:txBody>
          <a:bodyPr wrap="square" anchor="b">
            <a:normAutofit/>
          </a:bodyPr>
          <a:lstStyle/>
          <a:p>
            <a:r>
              <a:rPr lang="ja-JP" altLang="en-US" dirty="0"/>
              <a:t>介護保険の第</a:t>
            </a:r>
            <a:r>
              <a:rPr lang="en-US" altLang="ja-JP" dirty="0"/>
              <a:t>1</a:t>
            </a:r>
            <a:r>
              <a:rPr lang="ja-JP" altLang="en-US" dirty="0"/>
              <a:t>号・第</a:t>
            </a:r>
            <a:r>
              <a:rPr lang="en-US" altLang="ja-JP" dirty="0"/>
              <a:t>2</a:t>
            </a:r>
            <a:r>
              <a:rPr lang="ja-JP" altLang="en-US" dirty="0"/>
              <a:t>号被保険者</a:t>
            </a:r>
            <a:endParaRPr lang="en-US" dirty="0"/>
          </a:p>
        </p:txBody>
      </p:sp>
      <p:pic>
        <p:nvPicPr>
          <p:cNvPr id="7" name="図 6">
            <a:extLst>
              <a:ext uri="{FF2B5EF4-FFF2-40B4-BE49-F238E27FC236}">
                <a16:creationId xmlns:a16="http://schemas.microsoft.com/office/drawing/2014/main" id="{DA321C21-D447-3CBA-A07E-72EAA50B689B}"/>
              </a:ext>
            </a:extLst>
          </p:cNvPr>
          <p:cNvPicPr>
            <a:picLocks noChangeAspect="1"/>
          </p:cNvPicPr>
          <p:nvPr/>
        </p:nvPicPr>
        <p:blipFill>
          <a:blip r:embed="rId2"/>
          <a:stretch>
            <a:fillRect/>
          </a:stretch>
        </p:blipFill>
        <p:spPr>
          <a:xfrm>
            <a:off x="550560" y="1988840"/>
            <a:ext cx="8001000" cy="3583523"/>
          </a:xfrm>
          <a:prstGeom prst="rect">
            <a:avLst/>
          </a:prstGeom>
          <a:noFill/>
        </p:spPr>
      </p:pic>
      <p:sp>
        <p:nvSpPr>
          <p:cNvPr id="4" name="スライド番号プレースホルダー 3">
            <a:extLst>
              <a:ext uri="{FF2B5EF4-FFF2-40B4-BE49-F238E27FC236}">
                <a16:creationId xmlns:a16="http://schemas.microsoft.com/office/drawing/2014/main" id="{5E8591AB-C836-C334-AA5F-E6F87AF7F10B}"/>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6</a:t>
            </a:fld>
            <a:endParaRPr lang="en-US" altLang="ja-JP"/>
          </a:p>
        </p:txBody>
      </p:sp>
    </p:spTree>
    <p:extLst>
      <p:ext uri="{BB962C8B-B14F-4D97-AF65-F5344CB8AC3E}">
        <p14:creationId xmlns:p14="http://schemas.microsoft.com/office/powerpoint/2010/main" val="3336321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1A693-9E34-FBAB-30E1-9BDCEA4986FC}"/>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12</a:t>
            </a:r>
            <a:br>
              <a:rPr lang="en-US" altLang="ja-JP" dirty="0"/>
            </a:br>
            <a:r>
              <a:rPr lang="ja-JP" altLang="en-US" sz="3600" dirty="0"/>
              <a:t>介護保険第</a:t>
            </a:r>
            <a:r>
              <a:rPr lang="en-US" altLang="ja-JP" sz="3600" dirty="0"/>
              <a:t>1</a:t>
            </a:r>
            <a:r>
              <a:rPr lang="ja-JP" altLang="en-US" sz="3600" dirty="0"/>
              <a:t>号被保険者の保険料</a:t>
            </a:r>
            <a:endParaRPr lang="en-US" dirty="0"/>
          </a:p>
        </p:txBody>
      </p:sp>
      <p:sp>
        <p:nvSpPr>
          <p:cNvPr id="4" name="スライド番号プレースホルダー 3">
            <a:extLst>
              <a:ext uri="{FF2B5EF4-FFF2-40B4-BE49-F238E27FC236}">
                <a16:creationId xmlns:a16="http://schemas.microsoft.com/office/drawing/2014/main" id="{145D1221-0B5F-41D1-E90C-1B4781D68DFE}"/>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pic>
        <p:nvPicPr>
          <p:cNvPr id="8" name="図 7" descr="テーブル&#10;&#10;自動的に生成された説明">
            <a:extLst>
              <a:ext uri="{FF2B5EF4-FFF2-40B4-BE49-F238E27FC236}">
                <a16:creationId xmlns:a16="http://schemas.microsoft.com/office/drawing/2014/main" id="{6460A736-FD3C-4648-45B1-41E5B50E4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2816"/>
            <a:ext cx="8585930" cy="4140423"/>
          </a:xfrm>
          <a:prstGeom prst="rect">
            <a:avLst/>
          </a:prstGeom>
        </p:spPr>
      </p:pic>
      <p:sp>
        <p:nvSpPr>
          <p:cNvPr id="9" name="テキスト ボックス 8">
            <a:extLst>
              <a:ext uri="{FF2B5EF4-FFF2-40B4-BE49-F238E27FC236}">
                <a16:creationId xmlns:a16="http://schemas.microsoft.com/office/drawing/2014/main" id="{B6C0D10F-7994-221A-0CFD-B5179698A427}"/>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spTree>
    <p:extLst>
      <p:ext uri="{BB962C8B-B14F-4D97-AF65-F5344CB8AC3E}">
        <p14:creationId xmlns:p14="http://schemas.microsoft.com/office/powerpoint/2010/main" val="1105086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5899" y="1772816"/>
            <a:ext cx="7872202" cy="4536504"/>
          </a:xfrm>
        </p:spPr>
        <p:txBody>
          <a:bodyPr/>
          <a:lstStyle/>
          <a:p>
            <a:pPr marL="0" indent="0" eaLnBrk="1" hangingPunct="1">
              <a:lnSpc>
                <a:spcPct val="90000"/>
              </a:lnSpc>
              <a:buNone/>
            </a:pPr>
            <a:r>
              <a:rPr lang="ja-JP" altLang="en-US" sz="2400" b="1" dirty="0">
                <a:latin typeface="+mn-ea"/>
                <a:cs typeface="ＭＳ 明朝" charset="-128"/>
                <a:hlinkClick r:id="rId3"/>
              </a:rPr>
              <a:t>介護保険法</a:t>
            </a:r>
            <a:r>
              <a:rPr lang="en-US" altLang="ja-JP" sz="2400" b="1" dirty="0">
                <a:latin typeface="+mn-ea"/>
                <a:cs typeface="ＭＳ 明朝" charset="-128"/>
                <a:hlinkClick r:id="rId3"/>
              </a:rPr>
              <a:t>(1997)</a:t>
            </a:r>
            <a:r>
              <a:rPr lang="ja-JP" altLang="en-US" sz="2400" b="1" dirty="0">
                <a:latin typeface="+mn-ea"/>
                <a:cs typeface="ＭＳ 明朝" charset="-128"/>
                <a:hlinkClick r:id="rId3"/>
              </a:rPr>
              <a:t>の第七条１項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この法律において</a:t>
            </a:r>
            <a:r>
              <a:rPr lang="ja-JP" altLang="en-US" sz="2400" b="1" u="sng" dirty="0">
                <a:latin typeface="+mn-ea"/>
                <a:cs typeface="ＭＳ 明朝" charset="-128"/>
              </a:rPr>
              <a:t>「要介護状態」とは、「身体上又は精神上の障害があるために、入浴、排せつ、食事等の日常生活における基本的な動作の全部又は一部について、厚生労働省令で定める期間</a:t>
            </a:r>
            <a:r>
              <a:rPr lang="en-US" altLang="ja-JP" sz="2400" b="1" u="sng" dirty="0">
                <a:latin typeface="+mn-ea"/>
                <a:cs typeface="ＭＳ 明朝" charset="-128"/>
              </a:rPr>
              <a:t>(</a:t>
            </a:r>
            <a:r>
              <a:rPr lang="ja-JP" altLang="en-US" sz="2400" b="1" u="sng" dirty="0">
                <a:latin typeface="+mn-ea"/>
                <a:cs typeface="ＭＳ 明朝" charset="-128"/>
              </a:rPr>
              <a:t>＊６ヶ月）にわたり継続して、常時介護を要すると見込まれる状態」</a:t>
            </a:r>
            <a:r>
              <a:rPr lang="ja-JP" altLang="en-US" sz="2400" b="1" dirty="0">
                <a:latin typeface="+mn-ea"/>
                <a:cs typeface="ＭＳ 明朝" charset="-128"/>
              </a:rPr>
              <a:t>であって、その介護の必要の程度に応じて厚生労働省令で定める区分（以下「要介護状態区分」という。）のいずれかに該当するもの（要支援状態に該当するものを除く。）をいう。</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316542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02337-9BDF-7E7E-D08B-8FFBAF6D0527}"/>
              </a:ext>
            </a:extLst>
          </p:cNvPr>
          <p:cNvSpPr>
            <a:spLocks noGrp="1"/>
          </p:cNvSpPr>
          <p:nvPr>
            <p:ph type="title"/>
          </p:nvPr>
        </p:nvSpPr>
        <p:spPr>
          <a:xfrm>
            <a:off x="574675" y="304800"/>
            <a:ext cx="8001000" cy="1216025"/>
          </a:xfrm>
        </p:spPr>
        <p:txBody>
          <a:bodyPr wrap="square" anchor="b">
            <a:normAutofit/>
          </a:bodyPr>
          <a:lstStyle/>
          <a:p>
            <a:r>
              <a:rPr lang="ja-JP" altLang="en-US" dirty="0"/>
              <a:t>図</a:t>
            </a:r>
            <a:r>
              <a:rPr lang="en-US" altLang="ja-JP" dirty="0"/>
              <a:t>5</a:t>
            </a:r>
            <a:r>
              <a:rPr lang="ja-JP" altLang="en-US" dirty="0"/>
              <a:t>－</a:t>
            </a:r>
            <a:r>
              <a:rPr lang="en-US" altLang="ja-JP" dirty="0"/>
              <a:t>9</a:t>
            </a:r>
            <a:r>
              <a:rPr lang="ja-JP" altLang="en-US" dirty="0"/>
              <a:t>　介護保険制度の概要</a:t>
            </a:r>
            <a:endParaRPr lang="en-US" dirty="0"/>
          </a:p>
        </p:txBody>
      </p:sp>
      <p:pic>
        <p:nvPicPr>
          <p:cNvPr id="6" name="図 5" descr="ダイアグラム&#10;&#10;自動的に生成された説明">
            <a:extLst>
              <a:ext uri="{FF2B5EF4-FFF2-40B4-BE49-F238E27FC236}">
                <a16:creationId xmlns:a16="http://schemas.microsoft.com/office/drawing/2014/main" id="{848298DA-6729-FADF-02DA-455FCEA5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1983"/>
            <a:ext cx="7488832" cy="5186017"/>
          </a:xfrm>
          <a:prstGeom prst="rect">
            <a:avLst/>
          </a:prstGeom>
          <a:noFill/>
        </p:spPr>
      </p:pic>
      <p:sp>
        <p:nvSpPr>
          <p:cNvPr id="4" name="スライド番号プレースホルダー 3">
            <a:extLst>
              <a:ext uri="{FF2B5EF4-FFF2-40B4-BE49-F238E27FC236}">
                <a16:creationId xmlns:a16="http://schemas.microsoft.com/office/drawing/2014/main" id="{19D31C68-0FA0-3446-B365-809183F7E97F}"/>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9</a:t>
            </a:fld>
            <a:endParaRPr lang="en-US" altLang="ja-JP"/>
          </a:p>
        </p:txBody>
      </p:sp>
    </p:spTree>
    <p:extLst>
      <p:ext uri="{BB962C8B-B14F-4D97-AF65-F5344CB8AC3E}">
        <p14:creationId xmlns:p14="http://schemas.microsoft.com/office/powerpoint/2010/main" val="272187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63919</TotalTime>
  <Words>2784</Words>
  <Application>Microsoft Office PowerPoint</Application>
  <PresentationFormat>画面に合わせる (4:3)</PresentationFormat>
  <Paragraphs>139</Paragraphs>
  <Slides>23</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明朝</vt:lpstr>
      <vt:lpstr>Arial</vt:lpstr>
      <vt:lpstr>Century</vt:lpstr>
      <vt:lpstr>Wingdings</vt:lpstr>
      <vt:lpstr>Profile</vt:lpstr>
      <vt:lpstr>第8回【介護保険制度の概要】 目的・対象・利用手続き・給付の種類・費用負担</vt:lpstr>
      <vt:lpstr>今日のお話</vt:lpstr>
      <vt:lpstr>    第2節介護保険制度の概要 ２．介護保険制度の概要 【1】介護保険制度の目的    </vt:lpstr>
      <vt:lpstr>    第2節介護保険制度の概要 ２．介護保険制度の概要 【２】保険者    </vt:lpstr>
      <vt:lpstr>    第2節介護保険制度の概要 ２．介護保険制度の概要 【３】被保険者   </vt:lpstr>
      <vt:lpstr>介護保険の第1号・第2号被保険者</vt:lpstr>
      <vt:lpstr>表5－12 介護保険第1号被保険者の保険料</vt:lpstr>
      <vt:lpstr>   第2節介護保険制度の概要 ２．介護保険制度の概要 【４】介護保険の利用手続き   </vt:lpstr>
      <vt:lpstr>図5－9　介護保険制度の概要</vt:lpstr>
      <vt:lpstr>   第2節介護保険制度の概要 ２．介護保険制度の概要 【４】介護保険の利用手続き   </vt:lpstr>
      <vt:lpstr>図5－10　介護認定の流れ</vt:lpstr>
      <vt:lpstr>   第2節介護保険制度の概要 ２．介護保険制度の概要 【４】介護保険の利用手続き   </vt:lpstr>
      <vt:lpstr>   第2節介護保険制度の概要 ２．介護保険制度の概要 【５】保険給付   </vt:lpstr>
      <vt:lpstr>表5－14　 在宅サービスの支給限度額</vt:lpstr>
      <vt:lpstr>   第2節介護保険制度の概要 ２．介護保険制度の概要 【５】保険給付   </vt:lpstr>
      <vt:lpstr>   第2節介護保険制度の概要 ２．介護保険制度の概要 【５】保険給付   </vt:lpstr>
      <vt:lpstr>介護保険によるサービス</vt:lpstr>
      <vt:lpstr>   第2節介護保険制度の概要 ２．介護保険制度の概要 【５】保険給付　　   </vt:lpstr>
      <vt:lpstr>高額介護サービス費用の所得区分</vt:lpstr>
      <vt:lpstr>   第2節介護保険制度の概要 ２．介護保険制度の概要 【６】地域支援事業と地域包括支援センター   </vt:lpstr>
      <vt:lpstr>   第2節介護保険制度の概要 ２．介護保険制度の概要 【６】地域支援事業と地域包括支援センター   </vt:lpstr>
      <vt:lpstr>   第2節介護保険制度の概要 ２．介護保険制度の概要 【７】介護保険制度の運営   </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原 俊彦</cp:lastModifiedBy>
  <cp:revision>901</cp:revision>
  <cp:lastPrinted>2023-10-11T06:32:09Z</cp:lastPrinted>
  <dcterms:created xsi:type="dcterms:W3CDTF">2016-04-06T06:30:45Z</dcterms:created>
  <dcterms:modified xsi:type="dcterms:W3CDTF">2023-11-29T06:44:46Z</dcterms:modified>
  <cp:category/>
</cp:coreProperties>
</file>