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1"/>
  </p:notesMasterIdLst>
  <p:handoutMasterIdLst>
    <p:handoutMasterId r:id="rId12"/>
  </p:handoutMasterIdLst>
  <p:sldIdLst>
    <p:sldId id="256" r:id="rId2"/>
    <p:sldId id="386" r:id="rId3"/>
    <p:sldId id="674" r:id="rId4"/>
    <p:sldId id="778" r:id="rId5"/>
    <p:sldId id="788" r:id="rId6"/>
    <p:sldId id="789" r:id="rId7"/>
    <p:sldId id="787" r:id="rId8"/>
    <p:sldId id="790" r:id="rId9"/>
    <p:sldId id="425" r:id="rId10"/>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3195" autoAdjust="0"/>
  </p:normalViewPr>
  <p:slideViewPr>
    <p:cSldViewPr>
      <p:cViewPr varScale="1">
        <p:scale>
          <a:sx n="53" d="100"/>
          <a:sy n="53" d="100"/>
        </p:scale>
        <p:origin x="1720" y="2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8268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047508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55973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keiyaku-watch.jp/media/hourei/kaigohoken-h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keiyaku-watch.jp/media/hourei/kaigohoken-h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7</a:t>
            </a:r>
            <a:r>
              <a:rPr lang="ja-JP" altLang="en-US" sz="3200" dirty="0"/>
              <a:t>回</a:t>
            </a:r>
            <a:r>
              <a:rPr lang="en-US" altLang="ja-JP" sz="2800" dirty="0"/>
              <a:t>【</a:t>
            </a:r>
            <a:r>
              <a:rPr lang="ja-JP" altLang="en-US" sz="2800" dirty="0"/>
              <a:t>介護保険制度創設</a:t>
            </a:r>
            <a:r>
              <a:rPr lang="en-US" altLang="ja-JP" sz="2800"/>
              <a:t>】</a:t>
            </a:r>
            <a:br>
              <a:rPr lang="en-US" altLang="ja-JP" sz="2800"/>
            </a:br>
            <a:r>
              <a:rPr lang="ja-JP" altLang="en-US" sz="2800"/>
              <a:t>制度</a:t>
            </a:r>
            <a:r>
              <a:rPr lang="ja-JP" altLang="en-US" sz="2800" dirty="0"/>
              <a:t>設立</a:t>
            </a:r>
            <a:r>
              <a:rPr lang="ja-JP" altLang="en-US" sz="2800"/>
              <a:t>以前から創設</a:t>
            </a:r>
            <a:r>
              <a:rPr lang="ja-JP" altLang="en-US" sz="2800" dirty="0"/>
              <a:t>までの状況</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15</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a:t>
            </a:r>
            <a:r>
              <a:rPr lang="en-US" altLang="ja-JP" sz="2000" dirty="0"/>
              <a:t>2</a:t>
            </a:r>
            <a:r>
              <a:rPr lang="ja-JP" altLang="en-US" sz="2000" dirty="0"/>
              <a:t>節介護保険制度の概要</a:t>
            </a:r>
            <a:endParaRPr lang="en-US" altLang="ja-JP" sz="2000" dirty="0"/>
          </a:p>
          <a:p>
            <a:pPr algn="ctr"/>
            <a:r>
              <a:rPr lang="en-US" altLang="ja-JP" sz="2000" dirty="0"/>
              <a:t>1.</a:t>
            </a:r>
            <a:r>
              <a:rPr lang="ja-JP" altLang="en-US" sz="2000" dirty="0"/>
              <a:t>介護保険制度の沿革</a:t>
            </a:r>
            <a:endParaRPr lang="en-US" altLang="ja-JP" sz="2000" dirty="0"/>
          </a:p>
          <a:p>
            <a:pPr algn="ctr"/>
            <a:r>
              <a:rPr lang="en-US" altLang="ja-JP" sz="2000" dirty="0"/>
              <a:t>p.140-142</a:t>
            </a:r>
            <a:r>
              <a:rPr lang="ja-JP" altLang="en-US" sz="2000" dirty="0"/>
              <a:t>　</a:t>
            </a:r>
            <a:endParaRPr lang="en-US" altLang="ja-JP"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a:t>
            </a:r>
            <a:r>
              <a:rPr lang="en-US" altLang="ja-JP" sz="2400" dirty="0"/>
              <a:t>2</a:t>
            </a:r>
            <a:r>
              <a:rPr lang="ja-JP" altLang="en-US" sz="2400" dirty="0"/>
              <a:t>節介護保険制度の概要</a:t>
            </a:r>
            <a:endParaRPr lang="en-US" altLang="ja-JP" sz="2400" dirty="0"/>
          </a:p>
          <a:p>
            <a:pPr marL="438150" lvl="1" indent="0" eaLnBrk="1" hangingPunct="1">
              <a:lnSpc>
                <a:spcPct val="90000"/>
              </a:lnSpc>
              <a:buNone/>
            </a:pPr>
            <a:r>
              <a:rPr lang="ja-JP" altLang="en-US" sz="2400" dirty="0"/>
              <a:t>１．介護保険制度の沿革</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55386" y="3208806"/>
            <a:ext cx="7783213" cy="2862322"/>
          </a:xfrm>
          <a:prstGeom prst="rect">
            <a:avLst/>
          </a:prstGeom>
          <a:solidFill>
            <a:schemeClr val="bg1"/>
          </a:solidFill>
          <a:ln>
            <a:solidFill>
              <a:schemeClr val="bg1"/>
            </a:solidFill>
          </a:ln>
        </p:spPr>
        <p:txBody>
          <a:bodyPr wrap="square" rtlCol="0">
            <a:spAutoFit/>
          </a:bodyPr>
          <a:lstStyle/>
          <a:p>
            <a:r>
              <a:rPr lang="ja-JP" altLang="en-US" sz="2000" dirty="0"/>
              <a:t>ここでは、</a:t>
            </a:r>
            <a:endParaRPr lang="en-US" altLang="ja-JP" sz="2000" dirty="0"/>
          </a:p>
          <a:p>
            <a:endParaRPr lang="ja-JP" altLang="en-US" sz="2000" dirty="0">
              <a:solidFill>
                <a:srgbClr val="FF0000"/>
              </a:solidFill>
            </a:endParaRPr>
          </a:p>
          <a:p>
            <a:r>
              <a:rPr lang="ja-JP" altLang="en-US" sz="2000" b="1" dirty="0">
                <a:solidFill>
                  <a:srgbClr val="FF0000"/>
                </a:solidFill>
              </a:rPr>
              <a:t>１）高齢化社会における介護保険制度の必要性（医療の発達・平均寿命の延伸・介護期間の延伸＋核家族化・高齢単身世帯の増加）</a:t>
            </a:r>
            <a:endParaRPr lang="en-US" altLang="ja-JP" sz="2000" b="1" dirty="0">
              <a:solidFill>
                <a:srgbClr val="FF0000"/>
              </a:solidFill>
            </a:endParaRPr>
          </a:p>
          <a:p>
            <a:r>
              <a:rPr lang="ja-JP" altLang="en-US" sz="2000" b="1" dirty="0">
                <a:solidFill>
                  <a:srgbClr val="FF0000"/>
                </a:solidFill>
              </a:rPr>
              <a:t>２）介護保険制度以前は、老人福祉法に基づく措置制度と老人保健法に基づく看護・介護しかなかった。</a:t>
            </a:r>
            <a:endParaRPr lang="en-US" altLang="ja-JP" sz="2000" b="1" dirty="0">
              <a:solidFill>
                <a:srgbClr val="FF0000"/>
              </a:solidFill>
            </a:endParaRPr>
          </a:p>
          <a:p>
            <a:r>
              <a:rPr lang="ja-JP" altLang="en-US" sz="2000" b="1" dirty="0">
                <a:solidFill>
                  <a:srgbClr val="FF0000"/>
                </a:solidFill>
              </a:rPr>
              <a:t>３）</a:t>
            </a:r>
            <a:r>
              <a:rPr lang="en-US" altLang="zh-TW" sz="2000" b="1" dirty="0">
                <a:solidFill>
                  <a:srgbClr val="FF0000"/>
                </a:solidFill>
              </a:rPr>
              <a:t>1997</a:t>
            </a:r>
            <a:r>
              <a:rPr lang="zh-TW" altLang="en-US" sz="2000" b="1" dirty="0">
                <a:solidFill>
                  <a:srgbClr val="FF0000"/>
                </a:solidFill>
              </a:rPr>
              <a:t>（</a:t>
            </a:r>
            <a:r>
              <a:rPr lang="en-US" altLang="zh-TW" sz="2000" b="1" dirty="0">
                <a:solidFill>
                  <a:srgbClr val="FF0000"/>
                </a:solidFill>
              </a:rPr>
              <a:t>H9)</a:t>
            </a:r>
            <a:r>
              <a:rPr lang="zh-TW" altLang="en-US" sz="2000" b="1" dirty="0">
                <a:solidFill>
                  <a:srgbClr val="FF0000"/>
                </a:solidFill>
              </a:rPr>
              <a:t>年</a:t>
            </a:r>
            <a:r>
              <a:rPr lang="ja-JP" altLang="en-US" sz="2000" b="1" dirty="0">
                <a:solidFill>
                  <a:srgbClr val="FF0000"/>
                </a:solidFill>
              </a:rPr>
              <a:t>の</a:t>
            </a:r>
            <a:r>
              <a:rPr lang="zh-TW" altLang="en-US" sz="2000" b="1" dirty="0">
                <a:solidFill>
                  <a:srgbClr val="FF0000"/>
                </a:solidFill>
              </a:rPr>
              <a:t>介護保険制度</a:t>
            </a:r>
            <a:r>
              <a:rPr lang="ja-JP" altLang="en-US" sz="2000" b="1" dirty="0">
                <a:solidFill>
                  <a:srgbClr val="FF0000"/>
                </a:solidFill>
              </a:rPr>
              <a:t>発足、２０００年から実施。２００５年からほぼ３年ごとに改正。</a:t>
            </a:r>
            <a:r>
              <a:rPr lang="ja-JP" altLang="en-US" sz="2000" b="1" dirty="0">
                <a:solidFill>
                  <a:srgbClr val="FF0000"/>
                </a:solidFill>
                <a:latin typeface="+mn-ea"/>
                <a:cs typeface="ＭＳ 明朝" charset="-128"/>
              </a:rPr>
              <a:t> </a:t>
            </a:r>
            <a:endParaRPr lang="en-US" altLang="ja-JP" sz="2000" b="1" dirty="0">
              <a:solidFill>
                <a:srgbClr val="FF0000"/>
              </a:solidFill>
              <a:latin typeface="+mn-ea"/>
              <a:cs typeface="ＭＳ 明朝" charset="-128"/>
            </a:endParaRPr>
          </a:p>
          <a:p>
            <a:r>
              <a:rPr lang="ja-JP" altLang="en-US" sz="2000" b="1" dirty="0">
                <a:solidFill>
                  <a:srgbClr val="FF0000"/>
                </a:solidFill>
                <a:latin typeface="+mn-ea"/>
                <a:cs typeface="ＭＳ 明朝" charset="-128"/>
              </a:rPr>
              <a:t>４）今後の方向性：介護予防重視・地域包括ケアの推進</a:t>
            </a:r>
            <a:endParaRPr lang="ja-JP" altLang="en-US" sz="2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2" y="548681"/>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2</a:t>
            </a:r>
            <a:r>
              <a:rPr lang="ja-JP" altLang="en-US" sz="2800" dirty="0"/>
              <a:t>節介護保険制度の概要</a:t>
            </a:r>
            <a:br>
              <a:rPr lang="ja-JP" altLang="en-US" sz="2800" dirty="0"/>
            </a:br>
            <a:r>
              <a:rPr lang="ja-JP" altLang="en-US" sz="2800" dirty="0"/>
              <a:t>１．介護保険制度の沿革</a:t>
            </a:r>
            <a:br>
              <a:rPr lang="en-US" altLang="ja-JP" sz="2800" dirty="0"/>
            </a:br>
            <a:r>
              <a:rPr lang="en-US" altLang="ja-JP" sz="2800" dirty="0"/>
              <a:t>【1】</a:t>
            </a:r>
            <a:r>
              <a:rPr lang="ja-JP" altLang="en-US" sz="2800" dirty="0"/>
              <a:t>高齢化社会における介護保険の必要性</a:t>
            </a:r>
            <a:br>
              <a:rPr lang="en-US" altLang="ja-JP"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4"/>
            <a:ext cx="8852419" cy="4575165"/>
          </a:xfrm>
        </p:spPr>
        <p:txBody>
          <a:bodyPr/>
          <a:lstStyle/>
          <a:p>
            <a:pPr eaLnBrk="1" hangingPunct="1">
              <a:lnSpc>
                <a:spcPct val="90000"/>
              </a:lnSpc>
              <a:buFont typeface="Wingdings" panose="05000000000000000000" pitchFamily="2" charset="2"/>
              <a:buChar char="v"/>
            </a:pPr>
            <a:r>
              <a:rPr lang="ja-JP" altLang="en-US" sz="2400" b="1" dirty="0">
                <a:latin typeface="+mn-ea"/>
                <a:cs typeface="ＭＳ 明朝" charset="-128"/>
              </a:rPr>
              <a:t>高齢期になると多くの人が高い確率で介護が必要になる</a:t>
            </a:r>
            <a:endParaRPr lang="en-US" altLang="ja-JP" sz="2400" b="1" dirty="0">
              <a:latin typeface="+mn-ea"/>
              <a:cs typeface="ＭＳ 明朝" charset="-128"/>
            </a:endParaRPr>
          </a:p>
          <a:p>
            <a:pPr eaLnBrk="1" hangingPunct="1">
              <a:lnSpc>
                <a:spcPct val="90000"/>
              </a:lnSpc>
              <a:buFont typeface="Wingdings" panose="05000000000000000000" pitchFamily="2" charset="2"/>
              <a:buChar char="Ø"/>
            </a:pPr>
            <a:r>
              <a:rPr lang="ja-JP" altLang="en-US" sz="2400" b="1" dirty="0">
                <a:latin typeface="+mn-ea"/>
                <a:cs typeface="ＭＳ 明朝" charset="-128"/>
              </a:rPr>
              <a:t>平均寿命：男性</a:t>
            </a:r>
            <a:r>
              <a:rPr lang="en-US" altLang="ja-JP" sz="2400" b="1" dirty="0">
                <a:latin typeface="+mn-ea"/>
                <a:cs typeface="ＭＳ 明朝" charset="-128"/>
              </a:rPr>
              <a:t>81.4</a:t>
            </a:r>
            <a:r>
              <a:rPr lang="ja-JP" altLang="en-US" sz="2400" b="1" dirty="0">
                <a:latin typeface="+mn-ea"/>
                <a:cs typeface="ＭＳ 明朝" charset="-128"/>
              </a:rPr>
              <a:t>歳、女性</a:t>
            </a:r>
            <a:r>
              <a:rPr lang="en-US" altLang="ja-JP" sz="2400" b="1" dirty="0">
                <a:latin typeface="+mn-ea"/>
                <a:cs typeface="ＭＳ 明朝" charset="-128"/>
              </a:rPr>
              <a:t>87. 5</a:t>
            </a:r>
            <a:r>
              <a:rPr lang="ja-JP" altLang="en-US" sz="2400" b="1" dirty="0">
                <a:latin typeface="+mn-ea"/>
                <a:cs typeface="ＭＳ 明朝" charset="-128"/>
              </a:rPr>
              <a:t>歳（ </a:t>
            </a:r>
            <a:r>
              <a:rPr lang="en-US" altLang="ja-JP" sz="2400" b="1" dirty="0">
                <a:latin typeface="+mn-ea"/>
                <a:cs typeface="ＭＳ 明朝" charset="-128"/>
              </a:rPr>
              <a:t>2019</a:t>
            </a:r>
            <a:r>
              <a:rPr lang="ja-JP" altLang="en-US" sz="2400" b="1" dirty="0">
                <a:latin typeface="+mn-ea"/>
                <a:cs typeface="ＭＳ 明朝" charset="-128"/>
              </a:rPr>
              <a:t>年現在）、健康寿命「健康上の問題で日常生活が制限されることなく生活できる期間」男性</a:t>
            </a:r>
            <a:r>
              <a:rPr lang="en-US" altLang="ja-JP" sz="2400" b="1" dirty="0">
                <a:latin typeface="+mn-ea"/>
                <a:cs typeface="ＭＳ 明朝" charset="-128"/>
              </a:rPr>
              <a:t>72.7</a:t>
            </a:r>
            <a:r>
              <a:rPr lang="ja-JP" altLang="en-US" sz="2400" b="1" dirty="0">
                <a:latin typeface="+mn-ea"/>
                <a:cs typeface="ＭＳ 明朝" charset="-128"/>
              </a:rPr>
              <a:t>歳、女性</a:t>
            </a:r>
            <a:r>
              <a:rPr lang="en-US" altLang="ja-JP" sz="2400" b="1" dirty="0">
                <a:latin typeface="+mn-ea"/>
                <a:cs typeface="ＭＳ 明朝" charset="-128"/>
              </a:rPr>
              <a:t>75.</a:t>
            </a:r>
            <a:r>
              <a:rPr lang="ja-JP" altLang="en-US" sz="2400" b="1" dirty="0">
                <a:latin typeface="+mn-ea"/>
                <a:cs typeface="ＭＳ 明朝" charset="-128"/>
              </a:rPr>
              <a:t>４歳。認知症の有病率：</a:t>
            </a:r>
            <a:r>
              <a:rPr lang="en-US" altLang="ja-JP" sz="2400" b="1" dirty="0">
                <a:latin typeface="+mn-ea"/>
                <a:cs typeface="ＭＳ 明朝" charset="-128"/>
              </a:rPr>
              <a:t>65</a:t>
            </a:r>
            <a:r>
              <a:rPr lang="ja-JP" altLang="en-US" sz="2400" b="1" dirty="0">
                <a:latin typeface="+mn-ea"/>
                <a:cs typeface="ＭＳ 明朝" charset="-128"/>
              </a:rPr>
              <a:t>歳以上の</a:t>
            </a:r>
            <a:r>
              <a:rPr lang="en-US" altLang="ja-JP" sz="2400" b="1" dirty="0">
                <a:latin typeface="+mn-ea"/>
                <a:cs typeface="ＭＳ 明朝" charset="-128"/>
              </a:rPr>
              <a:t>16%</a:t>
            </a:r>
            <a:r>
              <a:rPr lang="ja-JP" altLang="en-US" sz="2400" b="1" dirty="0">
                <a:latin typeface="+mn-ea"/>
                <a:cs typeface="ＭＳ 明朝" charset="-128"/>
              </a:rPr>
              <a:t>。</a:t>
            </a:r>
            <a:r>
              <a:rPr lang="en-US" altLang="ja-JP" sz="2400" b="1" dirty="0">
                <a:latin typeface="+mn-ea"/>
                <a:cs typeface="ＭＳ 明朝" charset="-128"/>
              </a:rPr>
              <a:t>80</a:t>
            </a:r>
            <a:r>
              <a:rPr lang="ja-JP" altLang="en-US" sz="2400" b="1" dirty="0">
                <a:latin typeface="+mn-ea"/>
                <a:cs typeface="ＭＳ 明朝" charset="-128"/>
              </a:rPr>
              <a:t>歳後半：男性</a:t>
            </a:r>
            <a:r>
              <a:rPr lang="en-US" altLang="ja-JP" sz="2400" b="1" dirty="0">
                <a:latin typeface="+mn-ea"/>
                <a:cs typeface="ＭＳ 明朝" charset="-128"/>
              </a:rPr>
              <a:t>35%</a:t>
            </a:r>
            <a:r>
              <a:rPr lang="ja-JP" altLang="en-US" sz="2400" b="1" dirty="0">
                <a:latin typeface="+mn-ea"/>
                <a:cs typeface="ＭＳ 明朝" charset="-128"/>
              </a:rPr>
              <a:t>・女性</a:t>
            </a:r>
            <a:r>
              <a:rPr lang="en-US" altLang="ja-JP" sz="2400" b="1" dirty="0">
                <a:latin typeface="+mn-ea"/>
                <a:cs typeface="ＭＳ 明朝" charset="-128"/>
              </a:rPr>
              <a:t>44%</a:t>
            </a:r>
            <a:r>
              <a:rPr lang="ja-JP" altLang="en-US" sz="2400" b="1" dirty="0">
                <a:latin typeface="+mn-ea"/>
                <a:cs typeface="ＭＳ 明朝" charset="-128"/>
              </a:rPr>
              <a:t>、</a:t>
            </a:r>
            <a:r>
              <a:rPr lang="en-US" altLang="ja-JP" sz="2400" b="1" dirty="0">
                <a:latin typeface="+mn-ea"/>
                <a:cs typeface="ＭＳ 明朝" charset="-128"/>
              </a:rPr>
              <a:t>95</a:t>
            </a:r>
            <a:r>
              <a:rPr lang="ja-JP" altLang="en-US" sz="2400" b="1" dirty="0">
                <a:latin typeface="+mn-ea"/>
                <a:cs typeface="ＭＳ 明朝" charset="-128"/>
              </a:rPr>
              <a:t>歳以降：男性</a:t>
            </a:r>
            <a:r>
              <a:rPr lang="en-US" altLang="ja-JP" sz="2400" b="1" dirty="0">
                <a:latin typeface="+mn-ea"/>
                <a:cs typeface="ＭＳ 明朝" charset="-128"/>
              </a:rPr>
              <a:t>51%</a:t>
            </a:r>
            <a:r>
              <a:rPr lang="ja-JP" altLang="en-US" sz="2400" b="1" dirty="0">
                <a:latin typeface="+mn-ea"/>
                <a:cs typeface="ＭＳ 明朝" charset="-128"/>
              </a:rPr>
              <a:t>・女性</a:t>
            </a:r>
            <a:r>
              <a:rPr lang="en-US" altLang="ja-JP" sz="2400" b="1" dirty="0">
                <a:latin typeface="+mn-ea"/>
                <a:cs typeface="ＭＳ 明朝" charset="-128"/>
              </a:rPr>
              <a:t>84</a:t>
            </a:r>
            <a:r>
              <a:rPr lang="ja-JP" altLang="en-US" sz="2400" b="1" dirty="0">
                <a:latin typeface="+mn-ea"/>
                <a:cs typeface="ＭＳ 明朝" charset="-128"/>
              </a:rPr>
              <a:t>％ （ </a:t>
            </a:r>
            <a:r>
              <a:rPr lang="en-US" altLang="ja-JP" sz="2400" b="1" dirty="0">
                <a:latin typeface="+mn-ea"/>
                <a:cs typeface="ＭＳ 明朝" charset="-128"/>
              </a:rPr>
              <a:t>2017</a:t>
            </a:r>
            <a:r>
              <a:rPr lang="ja-JP" altLang="en-US" sz="2400" b="1" dirty="0">
                <a:latin typeface="+mn-ea"/>
                <a:cs typeface="ＭＳ 明朝" charset="-128"/>
              </a:rPr>
              <a:t>年現在） 。</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rPr>
              <a:t>戦後間もない時期；平均寿命</a:t>
            </a:r>
            <a:r>
              <a:rPr lang="en-US" altLang="ja-JP" sz="2400" b="1" dirty="0">
                <a:latin typeface="+mn-ea"/>
                <a:cs typeface="ＭＳ 明朝" charset="-128"/>
              </a:rPr>
              <a:t>50</a:t>
            </a:r>
            <a:r>
              <a:rPr lang="ja-JP" altLang="en-US" sz="2400" b="1" dirty="0">
                <a:latin typeface="+mn-ea"/>
                <a:cs typeface="ＭＳ 明朝" charset="-128"/>
              </a:rPr>
              <a:t>歳程度、介護が必要となる程長生きする人は少なく、介護の期間も短い、家族同居・専業主婦が一般的で家族介護で間に合った</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rPr>
              <a:t>医療の発達・平均寿命の延伸・介護期間の延伸＋核家族化・高齢単身世帯の増加。老老介護も増加。</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1997</a:t>
            </a:r>
            <a:r>
              <a:rPr lang="ja-JP" altLang="en-US" sz="2400" b="1" dirty="0">
                <a:latin typeface="+mn-ea"/>
                <a:cs typeface="ＭＳ 明朝" charset="-128"/>
              </a:rPr>
              <a:t>（</a:t>
            </a:r>
            <a:r>
              <a:rPr lang="en-US" altLang="ja-JP" sz="2400" b="1" dirty="0">
                <a:latin typeface="+mn-ea"/>
                <a:cs typeface="ＭＳ 明朝" charset="-128"/>
              </a:rPr>
              <a:t>H9)</a:t>
            </a:r>
            <a:r>
              <a:rPr lang="ja-JP" altLang="en-US" sz="2400" b="1" dirty="0">
                <a:latin typeface="+mn-ea"/>
                <a:cs typeface="ＭＳ 明朝" charset="-128"/>
              </a:rPr>
              <a:t>年介護保険制度が創設された。</a:t>
            </a: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a:t>
            </a:r>
            <a:r>
              <a:rPr lang="en-US" altLang="ja-JP" sz="2800" dirty="0"/>
              <a:t>2</a:t>
            </a:r>
            <a:r>
              <a:rPr lang="ja-JP" altLang="en-US" sz="2800" dirty="0"/>
              <a:t>節介護保険制度の概要</a:t>
            </a:r>
            <a:br>
              <a:rPr lang="ja-JP" altLang="en-US" sz="2800" dirty="0"/>
            </a:br>
            <a:r>
              <a:rPr lang="ja-JP" altLang="en-US" sz="2800" dirty="0"/>
              <a:t>１．介護保険制度の沿革</a:t>
            </a:r>
            <a:br>
              <a:rPr lang="en-US" altLang="ja-JP" sz="2800" dirty="0"/>
            </a:br>
            <a:r>
              <a:rPr lang="en-US" altLang="ja-JP" sz="2400" dirty="0"/>
              <a:t>【</a:t>
            </a:r>
            <a:r>
              <a:rPr lang="ja-JP" altLang="en-US" sz="2400" dirty="0"/>
              <a:t>２</a:t>
            </a:r>
            <a:r>
              <a:rPr lang="en-US" altLang="ja-JP" sz="2400" dirty="0"/>
              <a:t>】</a:t>
            </a:r>
            <a:r>
              <a:rPr lang="ja-JP" altLang="en-US" sz="2400" dirty="0"/>
              <a:t>介護保険制度が創設されるまでの状況</a:t>
            </a:r>
            <a:br>
              <a:rPr lang="en-US" altLang="ja-JP" sz="2800" dirty="0"/>
            </a:b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14679" y="1632974"/>
            <a:ext cx="8459852" cy="4752527"/>
          </a:xfrm>
        </p:spPr>
        <p:txBody>
          <a:bodyPr/>
          <a:lstStyle/>
          <a:p>
            <a:pPr marL="0" indent="0" eaLnBrk="1" hangingPunct="1">
              <a:lnSpc>
                <a:spcPct val="90000"/>
              </a:lnSpc>
              <a:buNone/>
            </a:pPr>
            <a:r>
              <a:rPr lang="ja-JP" altLang="en-US" sz="2400" dirty="0"/>
              <a:t>それ以前は老人福祉法に基づく措置制度と老人保健法に基づく看護・介護しかなかった。</a:t>
            </a:r>
            <a:endParaRPr lang="en-US" altLang="ja-JP" sz="2400" dirty="0"/>
          </a:p>
          <a:p>
            <a:pPr eaLnBrk="1" hangingPunct="1">
              <a:lnSpc>
                <a:spcPct val="90000"/>
              </a:lnSpc>
            </a:pPr>
            <a:r>
              <a:rPr lang="en-US" altLang="ja-JP" sz="2400" b="1" dirty="0">
                <a:latin typeface="+mn-ea"/>
                <a:cs typeface="ＭＳ 明朝" charset="-128"/>
              </a:rPr>
              <a:t>1963</a:t>
            </a:r>
            <a:r>
              <a:rPr lang="ja-JP" altLang="en-US" sz="2400" b="1" dirty="0">
                <a:latin typeface="+mn-ea"/>
                <a:cs typeface="ＭＳ 明朝" charset="-128"/>
              </a:rPr>
              <a:t>（</a:t>
            </a:r>
            <a:r>
              <a:rPr lang="en-US" altLang="ja-JP" sz="2400" b="1" dirty="0">
                <a:latin typeface="+mn-ea"/>
                <a:cs typeface="ＭＳ 明朝" charset="-128"/>
              </a:rPr>
              <a:t>S38 </a:t>
            </a:r>
            <a:r>
              <a:rPr lang="ja-JP" altLang="en-US" sz="2400" b="1" dirty="0">
                <a:latin typeface="+mn-ea"/>
                <a:cs typeface="ＭＳ 明朝" charset="-128"/>
              </a:rPr>
              <a:t>）年に創設された老人福祉制度</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❶税が主な財源としたため増加する高齢者に対応し十分なサービスを提供できない。</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❷措置制度なので、高齢者が施設や事業者を選択できない。</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❸所得に応じた利用者負担＝所得調査あり＝利用しにくい。</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❹福祉サービス＝低所得者向けのイメージ＝利用しにくい。</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en-US" altLang="ja-JP" sz="2400" b="1" dirty="0">
                <a:latin typeface="+mn-ea"/>
                <a:cs typeface="ＭＳ 明朝" charset="-128"/>
              </a:rPr>
              <a:t>1982</a:t>
            </a:r>
            <a:r>
              <a:rPr lang="ja-JP" altLang="en-US" sz="2400" b="1" dirty="0">
                <a:latin typeface="+mn-ea"/>
                <a:cs typeface="ＭＳ 明朝" charset="-128"/>
              </a:rPr>
              <a:t>（</a:t>
            </a:r>
            <a:r>
              <a:rPr lang="en-US" altLang="ja-JP" sz="2400" b="1" dirty="0">
                <a:latin typeface="+mn-ea"/>
                <a:cs typeface="ＭＳ 明朝" charset="-128"/>
              </a:rPr>
              <a:t>S57 </a:t>
            </a:r>
            <a:r>
              <a:rPr lang="ja-JP" altLang="en-US" sz="2400" b="1" dirty="0">
                <a:latin typeface="+mn-ea"/>
                <a:cs typeface="ＭＳ 明朝" charset="-128"/>
              </a:rPr>
              <a:t>）年に創設された老人保険制度</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老人保険施設などでの高齢者介護の一部を担うが、医療の一部として提供。高齢者の（生活環境としては適切ではない。</a:t>
            </a:r>
            <a:r>
              <a:rPr lang="ja-JP" altLang="en-US" sz="2400" b="1" dirty="0">
                <a:solidFill>
                  <a:srgbClr val="FF0000"/>
                </a:solidFill>
                <a:latin typeface="+mn-ea"/>
                <a:cs typeface="ＭＳ 明朝" charset="-128"/>
              </a:rPr>
              <a:t>老人病院＝社会的入院：医療ではなく介護目的の長期入院</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944344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a:t>
            </a:r>
            <a:r>
              <a:rPr lang="en-US" altLang="ja-JP" sz="2800" dirty="0"/>
              <a:t>2</a:t>
            </a:r>
            <a:r>
              <a:rPr lang="ja-JP" altLang="en-US" sz="2800" dirty="0"/>
              <a:t>節介護保険制度の概要</a:t>
            </a:r>
            <a:br>
              <a:rPr lang="ja-JP" altLang="en-US" sz="2800" dirty="0"/>
            </a:br>
            <a:r>
              <a:rPr lang="ja-JP" altLang="en-US" sz="2800" dirty="0"/>
              <a:t>１．介護保険制度の沿革</a:t>
            </a:r>
            <a:br>
              <a:rPr lang="en-US" altLang="ja-JP" sz="2800" dirty="0"/>
            </a:br>
            <a:r>
              <a:rPr lang="en-US" altLang="ja-JP" sz="2400" dirty="0"/>
              <a:t>【</a:t>
            </a:r>
            <a:r>
              <a:rPr lang="ja-JP" altLang="en-US" sz="2400" dirty="0"/>
              <a:t>３</a:t>
            </a:r>
            <a:r>
              <a:rPr lang="en-US" altLang="ja-JP" sz="2400" dirty="0"/>
              <a:t>】</a:t>
            </a:r>
            <a:r>
              <a:rPr lang="ja-JP" altLang="en-US" sz="2400" dirty="0"/>
              <a:t>介護保険制度の創設と展開</a:t>
            </a:r>
            <a:br>
              <a:rPr lang="en-US" altLang="ja-JP" sz="2800" dirty="0"/>
            </a:b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772817"/>
            <a:ext cx="8676456" cy="4320480"/>
          </a:xfrm>
        </p:spPr>
        <p:txBody>
          <a:bodyPr/>
          <a:lstStyle/>
          <a:p>
            <a:pPr marL="0" indent="0" eaLnBrk="1" hangingPunct="1">
              <a:lnSpc>
                <a:spcPct val="90000"/>
              </a:lnSpc>
              <a:buNone/>
            </a:pPr>
            <a:r>
              <a:rPr lang="ja-JP" altLang="en-US" sz="2400" b="1" dirty="0">
                <a:latin typeface="+mn-ea"/>
                <a:cs typeface="ＭＳ 明朝" charset="-128"/>
              </a:rPr>
              <a:t>❶社会保険による介護保険</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1994</a:t>
            </a:r>
            <a:r>
              <a:rPr lang="ja-JP" altLang="en-US" sz="2400" b="1" dirty="0">
                <a:latin typeface="+mn-ea"/>
                <a:cs typeface="ＭＳ 明朝" charset="-128"/>
              </a:rPr>
              <a:t>（</a:t>
            </a:r>
            <a:r>
              <a:rPr lang="en-US" altLang="ja-JP" sz="2400" b="1" dirty="0">
                <a:latin typeface="+mn-ea"/>
                <a:cs typeface="ＭＳ 明朝" charset="-128"/>
              </a:rPr>
              <a:t>H6</a:t>
            </a:r>
            <a:r>
              <a:rPr lang="ja-JP" altLang="en-US" sz="2400" b="1" dirty="0">
                <a:latin typeface="+mn-ea"/>
                <a:cs typeface="ＭＳ 明朝" charset="-128"/>
              </a:rPr>
              <a:t>）年</a:t>
            </a:r>
            <a:r>
              <a:rPr lang="en-US" altLang="ja-JP" sz="2400" b="1" dirty="0">
                <a:latin typeface="+mn-ea"/>
                <a:cs typeface="ＭＳ 明朝" charset="-128"/>
              </a:rPr>
              <a:t>3</a:t>
            </a:r>
            <a:r>
              <a:rPr lang="ja-JP" altLang="en-US" sz="2400" b="1" dirty="0">
                <a:latin typeface="+mn-ea"/>
                <a:cs typeface="ＭＳ 明朝" charset="-128"/>
              </a:rPr>
              <a:t>月「高齢社会福祉ビジョン懇談会」（厚生大臣の私的諮問機関）が「</a:t>
            </a:r>
            <a:r>
              <a:rPr lang="en-US" altLang="ja-JP" sz="2400" b="1" dirty="0">
                <a:latin typeface="+mn-ea"/>
                <a:cs typeface="ＭＳ 明朝" charset="-128"/>
              </a:rPr>
              <a:t>21</a:t>
            </a:r>
            <a:r>
              <a:rPr lang="ja-JP" altLang="en-US" sz="2400" b="1" dirty="0">
                <a:latin typeface="+mn-ea"/>
                <a:cs typeface="ＭＳ 明朝" charset="-128"/>
              </a:rPr>
              <a:t>世紀福祉ビジョン」を発表。同年</a:t>
            </a:r>
            <a:r>
              <a:rPr lang="en-US" altLang="ja-JP" sz="2400" b="1" dirty="0">
                <a:latin typeface="+mn-ea"/>
                <a:cs typeface="ＭＳ 明朝" charset="-128"/>
              </a:rPr>
              <a:t>4</a:t>
            </a:r>
            <a:r>
              <a:rPr lang="ja-JP" altLang="en-US" sz="2400" b="1" dirty="0">
                <a:latin typeface="+mn-ea"/>
                <a:cs typeface="ＭＳ 明朝" charset="-128"/>
              </a:rPr>
              <a:t>月厚生省「高齢者介護対策本部」⇒社会保険方式を提案</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1995</a:t>
            </a:r>
            <a:r>
              <a:rPr lang="ja-JP" altLang="en-US" sz="2400" b="1" dirty="0">
                <a:latin typeface="+mn-ea"/>
                <a:cs typeface="ＭＳ 明朝" charset="-128"/>
              </a:rPr>
              <a:t>（</a:t>
            </a:r>
            <a:r>
              <a:rPr lang="en-US" altLang="ja-JP" sz="2400" b="1" dirty="0">
                <a:latin typeface="+mn-ea"/>
                <a:cs typeface="ＭＳ 明朝" charset="-128"/>
              </a:rPr>
              <a:t>H7</a:t>
            </a:r>
            <a:r>
              <a:rPr lang="ja-JP" altLang="en-US" sz="2400" b="1" dirty="0">
                <a:latin typeface="+mn-ea"/>
                <a:cs typeface="ＭＳ 明朝" charset="-128"/>
              </a:rPr>
              <a:t>）年</a:t>
            </a:r>
            <a:r>
              <a:rPr lang="en-US" altLang="ja-JP" sz="2400" b="1" dirty="0">
                <a:latin typeface="+mn-ea"/>
                <a:cs typeface="ＭＳ 明朝" charset="-128"/>
              </a:rPr>
              <a:t>7</a:t>
            </a:r>
            <a:r>
              <a:rPr lang="ja-JP" altLang="en-US" sz="2400" b="1" dirty="0">
                <a:latin typeface="+mn-ea"/>
                <a:cs typeface="ＭＳ 明朝" charset="-128"/>
              </a:rPr>
              <a:t>月社会保障制度審議会が公的介護保険制度の導入を勧告。</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1996</a:t>
            </a:r>
            <a:r>
              <a:rPr lang="ja-JP" altLang="en-US" sz="2400" b="1" dirty="0">
                <a:latin typeface="+mn-ea"/>
                <a:cs typeface="ＭＳ 明朝" charset="-128"/>
              </a:rPr>
              <a:t>（</a:t>
            </a:r>
            <a:r>
              <a:rPr lang="en-US" altLang="ja-JP" sz="2400" b="1" dirty="0">
                <a:latin typeface="+mn-ea"/>
                <a:cs typeface="ＭＳ 明朝" charset="-128"/>
              </a:rPr>
              <a:t>H8</a:t>
            </a:r>
            <a:r>
              <a:rPr lang="ja-JP" altLang="en-US" sz="2400" b="1" dirty="0">
                <a:latin typeface="+mn-ea"/>
                <a:cs typeface="ＭＳ 明朝" charset="-128"/>
              </a:rPr>
              <a:t>）年　第</a:t>
            </a:r>
            <a:r>
              <a:rPr lang="en-US" altLang="ja-JP" sz="2400" b="1" dirty="0">
                <a:latin typeface="+mn-ea"/>
                <a:cs typeface="ＭＳ 明朝" charset="-128"/>
              </a:rPr>
              <a:t>139</a:t>
            </a:r>
            <a:r>
              <a:rPr lang="ja-JP" altLang="en-US" sz="2400" b="1" dirty="0">
                <a:latin typeface="+mn-ea"/>
                <a:cs typeface="ＭＳ 明朝" charset="-128"/>
              </a:rPr>
              <a:t>回臨時国会に介護保険法案提出</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1997</a:t>
            </a:r>
            <a:r>
              <a:rPr lang="ja-JP" altLang="en-US" sz="2400" b="1" dirty="0">
                <a:latin typeface="+mn-ea"/>
                <a:cs typeface="ＭＳ 明朝" charset="-128"/>
              </a:rPr>
              <a:t>（</a:t>
            </a:r>
            <a:r>
              <a:rPr lang="en-US" altLang="ja-JP" sz="2400" b="1" dirty="0">
                <a:latin typeface="+mn-ea"/>
                <a:cs typeface="ＭＳ 明朝" charset="-128"/>
              </a:rPr>
              <a:t>H9</a:t>
            </a:r>
            <a:r>
              <a:rPr lang="ja-JP" altLang="en-US" sz="2400" b="1" dirty="0">
                <a:latin typeface="+mn-ea"/>
                <a:cs typeface="ＭＳ 明朝" charset="-128"/>
              </a:rPr>
              <a:t>）年　第</a:t>
            </a:r>
            <a:r>
              <a:rPr lang="en-US" altLang="ja-JP" sz="2400" b="1" dirty="0">
                <a:latin typeface="+mn-ea"/>
                <a:cs typeface="ＭＳ 明朝" charset="-128"/>
              </a:rPr>
              <a:t>141</a:t>
            </a:r>
            <a:r>
              <a:rPr lang="ja-JP" altLang="en-US" sz="2400" b="1" dirty="0">
                <a:latin typeface="+mn-ea"/>
                <a:cs typeface="ＭＳ 明朝" charset="-128"/>
              </a:rPr>
              <a:t>回臨時国会で可決成立</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2000</a:t>
            </a:r>
            <a:r>
              <a:rPr lang="ja-JP" altLang="en-US" sz="2400" b="1" dirty="0">
                <a:latin typeface="+mn-ea"/>
                <a:cs typeface="ＭＳ 明朝" charset="-128"/>
              </a:rPr>
              <a:t> （</a:t>
            </a:r>
            <a:r>
              <a:rPr lang="en-US" altLang="ja-JP" sz="2400" b="1" dirty="0">
                <a:latin typeface="+mn-ea"/>
                <a:cs typeface="ＭＳ 明朝" charset="-128"/>
              </a:rPr>
              <a:t>H12 </a:t>
            </a:r>
            <a:r>
              <a:rPr lang="ja-JP" altLang="en-US" sz="2400" b="1" dirty="0">
                <a:latin typeface="+mn-ea"/>
                <a:cs typeface="ＭＳ 明朝" charset="-128"/>
              </a:rPr>
              <a:t>）年</a:t>
            </a:r>
            <a:r>
              <a:rPr lang="en-US" altLang="ja-JP" sz="2400" b="1" dirty="0">
                <a:latin typeface="+mn-ea"/>
                <a:cs typeface="ＭＳ 明朝" charset="-128"/>
              </a:rPr>
              <a:t>4</a:t>
            </a:r>
            <a:r>
              <a:rPr lang="ja-JP" altLang="en-US" sz="2400" b="1" dirty="0">
                <a:latin typeface="+mn-ea"/>
                <a:cs typeface="ＭＳ 明朝" charset="-128"/>
              </a:rPr>
              <a:t>月から介護保険制度の運営開始となる。</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2023</a:t>
            </a:r>
            <a:r>
              <a:rPr lang="ja-JP" altLang="en-US" sz="2400" b="1" dirty="0">
                <a:solidFill>
                  <a:srgbClr val="FF0000"/>
                </a:solidFill>
                <a:latin typeface="+mn-ea"/>
                <a:cs typeface="ＭＳ 明朝" charset="-128"/>
              </a:rPr>
              <a:t>年現在、すでに運営開始から</a:t>
            </a:r>
            <a:r>
              <a:rPr lang="en-US" altLang="ja-JP" sz="2400" b="1" dirty="0">
                <a:solidFill>
                  <a:srgbClr val="FF0000"/>
                </a:solidFill>
                <a:latin typeface="+mn-ea"/>
                <a:cs typeface="ＭＳ 明朝" charset="-128"/>
              </a:rPr>
              <a:t>23</a:t>
            </a:r>
            <a:r>
              <a:rPr lang="ja-JP" altLang="en-US" sz="2400" b="1" dirty="0">
                <a:solidFill>
                  <a:srgbClr val="FF0000"/>
                </a:solidFill>
                <a:latin typeface="+mn-ea"/>
                <a:cs typeface="ＭＳ 明朝" charset="-128"/>
              </a:rPr>
              <a:t>年が経過している。</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★ドイツの介護保険制度は</a:t>
            </a:r>
            <a:r>
              <a:rPr lang="en-US" altLang="ja-JP" sz="2400" b="1" dirty="0">
                <a:solidFill>
                  <a:srgbClr val="FF0000"/>
                </a:solidFill>
                <a:latin typeface="+mn-ea"/>
                <a:cs typeface="ＭＳ 明朝" charset="-128"/>
              </a:rPr>
              <a:t>1995</a:t>
            </a:r>
            <a:r>
              <a:rPr lang="ja-JP" altLang="en-US" sz="2400" b="1" dirty="0">
                <a:solidFill>
                  <a:srgbClr val="FF0000"/>
                </a:solidFill>
                <a:latin typeface="+mn-ea"/>
                <a:cs typeface="ＭＳ 明朝" charset="-128"/>
              </a:rPr>
              <a:t>年スタートなので</a:t>
            </a:r>
            <a:r>
              <a:rPr lang="en-US" altLang="ja-JP" sz="2400" b="1" dirty="0">
                <a:solidFill>
                  <a:srgbClr val="FF0000"/>
                </a:solidFill>
                <a:latin typeface="+mn-ea"/>
                <a:cs typeface="ＭＳ 明朝" charset="-128"/>
              </a:rPr>
              <a:t>5</a:t>
            </a:r>
            <a:r>
              <a:rPr lang="ja-JP" altLang="en-US" sz="2400" b="1" dirty="0">
                <a:solidFill>
                  <a:srgbClr val="FF0000"/>
                </a:solidFill>
                <a:latin typeface="+mn-ea"/>
                <a:cs typeface="ＭＳ 明朝" charset="-128"/>
              </a:rPr>
              <a:t>歳年上</a:t>
            </a:r>
            <a:endParaRPr lang="en-US" altLang="ja-JP" sz="2400" b="1" dirty="0">
              <a:solidFill>
                <a:srgbClr val="FF0000"/>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883031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a:t>
            </a:r>
            <a:r>
              <a:rPr lang="en-US" altLang="ja-JP" sz="2800" dirty="0"/>
              <a:t>2</a:t>
            </a:r>
            <a:r>
              <a:rPr lang="ja-JP" altLang="en-US" sz="2800" dirty="0"/>
              <a:t>節介護保険制度の概要</a:t>
            </a:r>
            <a:br>
              <a:rPr lang="ja-JP" altLang="en-US" sz="2800" dirty="0"/>
            </a:br>
            <a:r>
              <a:rPr lang="ja-JP" altLang="en-US" sz="2800" dirty="0"/>
              <a:t>１．介護保険制度の沿革</a:t>
            </a:r>
            <a:br>
              <a:rPr lang="en-US" altLang="ja-JP" sz="2800" dirty="0"/>
            </a:br>
            <a:r>
              <a:rPr lang="en-US" altLang="ja-JP" sz="2400" dirty="0"/>
              <a:t>【</a:t>
            </a:r>
            <a:r>
              <a:rPr lang="ja-JP" altLang="en-US" sz="2400" dirty="0"/>
              <a:t>３</a:t>
            </a:r>
            <a:r>
              <a:rPr lang="en-US" altLang="ja-JP" sz="2400" dirty="0"/>
              <a:t>】</a:t>
            </a:r>
            <a:r>
              <a:rPr lang="ja-JP" altLang="en-US" sz="2400" dirty="0"/>
              <a:t>介護保険制度の創設と展開</a:t>
            </a:r>
            <a:br>
              <a:rPr lang="en-US" altLang="ja-JP" sz="2800" dirty="0"/>
            </a:b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395536" y="1772816"/>
            <a:ext cx="8352928" cy="4248471"/>
          </a:xfrm>
        </p:spPr>
        <p:txBody>
          <a:bodyPr/>
          <a:lstStyle/>
          <a:p>
            <a:pPr marL="0" indent="0" eaLnBrk="1" hangingPunct="1">
              <a:lnSpc>
                <a:spcPct val="90000"/>
              </a:lnSpc>
              <a:buNone/>
            </a:pPr>
            <a:r>
              <a:rPr lang="ja-JP" altLang="en-US" sz="2400" b="1" dirty="0">
                <a:latin typeface="+mn-ea"/>
                <a:cs typeface="ＭＳ 明朝" charset="-128"/>
              </a:rPr>
              <a:t>❷</a:t>
            </a:r>
            <a:r>
              <a:rPr lang="ja-JP" altLang="en-US" sz="2400" b="1" dirty="0">
                <a:solidFill>
                  <a:srgbClr val="FF0000"/>
                </a:solidFill>
                <a:latin typeface="+mn-ea"/>
                <a:cs typeface="ＭＳ 明朝" charset="-128"/>
              </a:rPr>
              <a:t>介護保険法の改正　</a:t>
            </a:r>
            <a:r>
              <a:rPr lang="en-US" altLang="ja-JP" sz="2400" b="1" dirty="0">
                <a:solidFill>
                  <a:srgbClr val="FF0000"/>
                </a:solidFill>
                <a:latin typeface="+mn-ea"/>
                <a:cs typeface="ＭＳ 明朝" charset="-128"/>
              </a:rPr>
              <a:t>2005</a:t>
            </a:r>
            <a:r>
              <a:rPr lang="ja-JP" altLang="en-US" sz="2400" b="1" dirty="0">
                <a:solidFill>
                  <a:srgbClr val="FF0000"/>
                </a:solidFill>
                <a:latin typeface="+mn-ea"/>
                <a:cs typeface="ＭＳ 明朝" charset="-128"/>
              </a:rPr>
              <a:t>年から</a:t>
            </a:r>
            <a:r>
              <a:rPr lang="en-US" altLang="ja-JP" sz="2400" b="1" dirty="0">
                <a:solidFill>
                  <a:srgbClr val="FF0000"/>
                </a:solidFill>
                <a:latin typeface="+mn-ea"/>
                <a:cs typeface="ＭＳ 明朝" charset="-128"/>
              </a:rPr>
              <a:t>3</a:t>
            </a:r>
            <a:r>
              <a:rPr lang="ja-JP" altLang="en-US" sz="2400" b="1" dirty="0">
                <a:solidFill>
                  <a:srgbClr val="FF0000"/>
                </a:solidFill>
                <a:latin typeface="+mn-ea"/>
                <a:cs typeface="ＭＳ 明朝" charset="-128"/>
              </a:rPr>
              <a:t>年ごと！</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latin typeface="+mn-ea"/>
                <a:cs typeface="ＭＳ 明朝" charset="-128"/>
              </a:rPr>
              <a:t>居宅サービス利用者：当初</a:t>
            </a:r>
            <a:r>
              <a:rPr lang="en-US" altLang="ja-JP" sz="2400" b="1" dirty="0">
                <a:latin typeface="+mn-ea"/>
                <a:cs typeface="ＭＳ 明朝" charset="-128"/>
              </a:rPr>
              <a:t>149</a:t>
            </a:r>
            <a:r>
              <a:rPr lang="ja-JP" altLang="en-US" sz="2400" b="1" dirty="0">
                <a:latin typeface="+mn-ea"/>
                <a:cs typeface="ＭＳ 明朝" charset="-128"/>
              </a:rPr>
              <a:t>万人⇒</a:t>
            </a:r>
            <a:r>
              <a:rPr lang="en-US" altLang="ja-JP" sz="2400" b="1" dirty="0">
                <a:latin typeface="+mn-ea"/>
                <a:cs typeface="ＭＳ 明朝" charset="-128"/>
              </a:rPr>
              <a:t>2019</a:t>
            </a:r>
            <a:r>
              <a:rPr lang="ja-JP" altLang="en-US" sz="2400" b="1" dirty="0">
                <a:latin typeface="+mn-ea"/>
                <a:cs typeface="ＭＳ 明朝" charset="-128"/>
              </a:rPr>
              <a:t>年</a:t>
            </a:r>
            <a:r>
              <a:rPr lang="en-US" altLang="ja-JP" sz="2400" b="1" dirty="0">
                <a:latin typeface="+mn-ea"/>
                <a:cs typeface="ＭＳ 明朝" charset="-128"/>
              </a:rPr>
              <a:t>487</a:t>
            </a:r>
            <a:r>
              <a:rPr lang="ja-JP" altLang="en-US" sz="2400" b="1" dirty="0">
                <a:latin typeface="+mn-ea"/>
                <a:cs typeface="ＭＳ 明朝" charset="-128"/>
              </a:rPr>
              <a:t>万人（</a:t>
            </a:r>
            <a:r>
              <a:rPr lang="en-US" altLang="ja-JP" sz="2400" b="1" dirty="0">
                <a:latin typeface="+mn-ea"/>
                <a:cs typeface="ＭＳ 明朝" charset="-128"/>
              </a:rPr>
              <a:t>3.3</a:t>
            </a:r>
            <a:r>
              <a:rPr lang="ja-JP" altLang="en-US" sz="2400" b="1" dirty="0">
                <a:latin typeface="+mn-ea"/>
                <a:cs typeface="ＭＳ 明朝" charset="-128"/>
              </a:rPr>
              <a:t>倍）介護給付費：</a:t>
            </a:r>
            <a:r>
              <a:rPr lang="en-US" altLang="ja-JP" sz="2400" b="1" dirty="0">
                <a:latin typeface="+mn-ea"/>
                <a:cs typeface="ＭＳ 明朝" charset="-128"/>
              </a:rPr>
              <a:t>2000</a:t>
            </a:r>
            <a:r>
              <a:rPr lang="ja-JP" altLang="en-US" sz="2400" b="1" dirty="0">
                <a:latin typeface="+mn-ea"/>
                <a:cs typeface="ＭＳ 明朝" charset="-128"/>
              </a:rPr>
              <a:t>年</a:t>
            </a:r>
            <a:r>
              <a:rPr lang="en-US" altLang="ja-JP" sz="2400" b="1" dirty="0">
                <a:latin typeface="+mn-ea"/>
                <a:cs typeface="ＭＳ 明朝" charset="-128"/>
              </a:rPr>
              <a:t>3</a:t>
            </a:r>
            <a:r>
              <a:rPr lang="ja-JP" altLang="en-US" sz="2400" b="1" dirty="0">
                <a:latin typeface="+mn-ea"/>
                <a:cs typeface="ＭＳ 明朝" charset="-128"/>
              </a:rPr>
              <a:t>兆</a:t>
            </a:r>
            <a:r>
              <a:rPr lang="en-US" altLang="ja-JP" sz="2400" b="1" dirty="0">
                <a:latin typeface="+mn-ea"/>
                <a:cs typeface="ＭＳ 明朝" charset="-128"/>
              </a:rPr>
              <a:t>2427</a:t>
            </a:r>
            <a:r>
              <a:rPr lang="ja-JP" altLang="en-US" sz="2400" b="1" dirty="0">
                <a:latin typeface="+mn-ea"/>
                <a:cs typeface="ＭＳ 明朝" charset="-128"/>
              </a:rPr>
              <a:t>億円⇒</a:t>
            </a:r>
            <a:r>
              <a:rPr lang="en-US" altLang="ja-JP" sz="2400" b="1" dirty="0">
                <a:latin typeface="+mn-ea"/>
                <a:cs typeface="ＭＳ 明朝" charset="-128"/>
              </a:rPr>
              <a:t>2017</a:t>
            </a:r>
            <a:r>
              <a:rPr lang="ja-JP" altLang="en-US" sz="2400" b="1" dirty="0">
                <a:latin typeface="+mn-ea"/>
                <a:cs typeface="ＭＳ 明朝" charset="-128"/>
              </a:rPr>
              <a:t>年度</a:t>
            </a:r>
            <a:r>
              <a:rPr lang="en-US" altLang="ja-JP" sz="2400" b="1" dirty="0">
                <a:latin typeface="+mn-ea"/>
                <a:cs typeface="ＭＳ 明朝" charset="-128"/>
              </a:rPr>
              <a:t>9</a:t>
            </a:r>
            <a:r>
              <a:rPr lang="ja-JP" altLang="en-US" sz="2400" b="1" dirty="0">
                <a:latin typeface="+mn-ea"/>
                <a:cs typeface="ＭＳ 明朝" charset="-128"/>
              </a:rPr>
              <a:t>兆</a:t>
            </a:r>
            <a:r>
              <a:rPr lang="en-US" altLang="ja-JP" sz="2400" b="1" dirty="0">
                <a:latin typeface="+mn-ea"/>
                <a:cs typeface="ＭＳ 明朝" charset="-128"/>
              </a:rPr>
              <a:t>4443</a:t>
            </a:r>
            <a:r>
              <a:rPr lang="ja-JP" altLang="en-US" sz="2400" b="1" dirty="0">
                <a:latin typeface="+mn-ea"/>
                <a:cs typeface="ＭＳ 明朝" charset="-128"/>
              </a:rPr>
              <a:t>億円</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・被保険者の保険料負担・公費負担の増加⇒介護保険制度を維持して行くための対応の必要性</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・民間事業者の参入⇒事業者による不正請求の問題</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⇒介護保険法の改正、</a:t>
            </a:r>
            <a:r>
              <a:rPr lang="en-US" altLang="ja-JP" sz="2400" b="1" dirty="0">
                <a:latin typeface="+mn-ea"/>
                <a:cs typeface="ＭＳ 明朝" charset="-128"/>
              </a:rPr>
              <a:t>2005</a:t>
            </a:r>
            <a:r>
              <a:rPr lang="ja-JP" altLang="en-US" sz="2400" b="1" dirty="0">
                <a:latin typeface="+mn-ea"/>
                <a:cs typeface="ＭＳ 明朝" charset="-128"/>
              </a:rPr>
              <a:t>年から</a:t>
            </a:r>
            <a:r>
              <a:rPr lang="en-US" altLang="ja-JP" sz="2400" b="1" dirty="0">
                <a:latin typeface="+mn-ea"/>
                <a:cs typeface="ＭＳ 明朝" charset="-128"/>
              </a:rPr>
              <a:t>3</a:t>
            </a:r>
            <a:r>
              <a:rPr lang="ja-JP" altLang="en-US" sz="2400" b="1" dirty="0">
                <a:latin typeface="+mn-ea"/>
                <a:cs typeface="ＭＳ 明朝" charset="-128"/>
              </a:rPr>
              <a:t>年ごとに</a:t>
            </a:r>
            <a:r>
              <a:rPr lang="en-US" altLang="ja-JP" sz="2400" b="1" dirty="0">
                <a:latin typeface="+mn-ea"/>
                <a:cs typeface="ＭＳ 明朝" charset="-128"/>
              </a:rPr>
              <a:t>2008</a:t>
            </a:r>
            <a:r>
              <a:rPr lang="ja-JP" altLang="en-US" sz="2400" b="1" dirty="0">
                <a:latin typeface="+mn-ea"/>
                <a:cs typeface="ＭＳ 明朝" charset="-128"/>
              </a:rPr>
              <a:t>年、</a:t>
            </a:r>
            <a:r>
              <a:rPr lang="en-US" altLang="ja-JP" sz="2400" b="1" dirty="0">
                <a:latin typeface="+mn-ea"/>
                <a:cs typeface="ＭＳ 明朝" charset="-128"/>
              </a:rPr>
              <a:t>2011</a:t>
            </a:r>
            <a:r>
              <a:rPr lang="ja-JP" altLang="en-US" sz="2400" b="1" dirty="0">
                <a:latin typeface="+mn-ea"/>
                <a:cs typeface="ＭＳ 明朝" charset="-128"/>
              </a:rPr>
              <a:t>年、</a:t>
            </a:r>
            <a:r>
              <a:rPr lang="en-US" altLang="ja-JP" sz="2400" b="1" dirty="0">
                <a:latin typeface="+mn-ea"/>
                <a:cs typeface="ＭＳ 明朝" charset="-128"/>
              </a:rPr>
              <a:t>2014</a:t>
            </a:r>
            <a:r>
              <a:rPr lang="ja-JP" altLang="en-US" sz="2400" b="1" dirty="0">
                <a:latin typeface="+mn-ea"/>
                <a:cs typeface="ＭＳ 明朝" charset="-128"/>
              </a:rPr>
              <a:t>年、</a:t>
            </a:r>
            <a:r>
              <a:rPr lang="en-US" altLang="ja-JP" sz="2400" b="1" dirty="0">
                <a:latin typeface="+mn-ea"/>
                <a:cs typeface="ＭＳ 明朝" charset="-128"/>
              </a:rPr>
              <a:t>2017</a:t>
            </a:r>
            <a:r>
              <a:rPr lang="ja-JP" altLang="en-US" sz="2400" b="1" dirty="0">
                <a:latin typeface="+mn-ea"/>
                <a:cs typeface="ＭＳ 明朝" charset="-128"/>
              </a:rPr>
              <a:t>年、</a:t>
            </a:r>
            <a:r>
              <a:rPr lang="en-US" altLang="ja-JP" sz="2400" b="1" dirty="0">
                <a:latin typeface="+mn-ea"/>
                <a:cs typeface="ＭＳ 明朝" charset="-128"/>
              </a:rPr>
              <a:t>2021</a:t>
            </a:r>
            <a:r>
              <a:rPr lang="ja-JP" altLang="en-US" sz="2400" b="1" dirty="0">
                <a:latin typeface="+mn-ea"/>
                <a:cs typeface="ＭＳ 明朝" charset="-128"/>
              </a:rPr>
              <a:t>年、</a:t>
            </a:r>
            <a:r>
              <a:rPr lang="en-US" altLang="ja-JP" sz="2400" b="1" dirty="0">
                <a:latin typeface="+mn-ea"/>
                <a:cs typeface="ＭＳ 明朝" charset="-128"/>
              </a:rPr>
              <a:t>2024</a:t>
            </a:r>
            <a:r>
              <a:rPr lang="ja-JP" altLang="en-US" sz="2400" b="1" dirty="0">
                <a:latin typeface="+mn-ea"/>
                <a:cs typeface="ＭＳ 明朝" charset="-128"/>
              </a:rPr>
              <a:t>年。</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主な改正の内容（表１）参照。</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★２つの方向性：介護予防重視・地域包括ケアの推進</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27637758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表１</a:t>
            </a:r>
            <a:r>
              <a:rPr lang="en-US" altLang="ja-JP" dirty="0"/>
              <a:t>-1</a:t>
            </a:r>
            <a:r>
              <a:rPr lang="ja-JP" altLang="en-US" dirty="0"/>
              <a:t>　介護保険法の改正点</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7</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en-US" altLang="ja-JP" sz="2400" b="1" dirty="0" err="1">
                <a:solidFill>
                  <a:srgbClr val="FF0000"/>
                </a:solidFill>
                <a:latin typeface="+mn-ea"/>
                <a:cs typeface="ＭＳ 明朝" charset="-128"/>
                <a:hlinkClick r:id="rId2"/>
              </a:rPr>
              <a:t>KeiyakuWatch</a:t>
            </a:r>
            <a:endParaRPr lang="en-US" altLang="ja-JP" sz="2400" b="1" dirty="0">
              <a:solidFill>
                <a:srgbClr val="FF0000"/>
              </a:solidFill>
              <a:latin typeface="+mn-ea"/>
              <a:cs typeface="ＭＳ 明朝" charset="-128"/>
            </a:endParaRPr>
          </a:p>
        </p:txBody>
      </p:sp>
      <p:pic>
        <p:nvPicPr>
          <p:cNvPr id="5" name="図 4">
            <a:extLst>
              <a:ext uri="{FF2B5EF4-FFF2-40B4-BE49-F238E27FC236}">
                <a16:creationId xmlns:a16="http://schemas.microsoft.com/office/drawing/2014/main" id="{F22FD6ED-2B07-3D2B-74C4-DBCBB90B4487}"/>
              </a:ext>
            </a:extLst>
          </p:cNvPr>
          <p:cNvPicPr>
            <a:picLocks noChangeAspect="1"/>
          </p:cNvPicPr>
          <p:nvPr/>
        </p:nvPicPr>
        <p:blipFill>
          <a:blip r:embed="rId3"/>
          <a:stretch>
            <a:fillRect/>
          </a:stretch>
        </p:blipFill>
        <p:spPr>
          <a:xfrm>
            <a:off x="827584" y="1757698"/>
            <a:ext cx="7854624" cy="4257894"/>
          </a:xfrm>
          <a:prstGeom prst="rect">
            <a:avLst/>
          </a:prstGeom>
        </p:spPr>
      </p:pic>
    </p:spTree>
    <p:extLst>
      <p:ext uri="{BB962C8B-B14F-4D97-AF65-F5344CB8AC3E}">
        <p14:creationId xmlns:p14="http://schemas.microsoft.com/office/powerpoint/2010/main" val="3249352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nchor="t" anchorCtr="0"/>
          <a:lstStyle/>
          <a:p>
            <a:r>
              <a:rPr lang="ja-JP" altLang="en-US" dirty="0"/>
              <a:t>表１</a:t>
            </a:r>
            <a:r>
              <a:rPr lang="en-US" altLang="ja-JP" dirty="0"/>
              <a:t>-</a:t>
            </a:r>
            <a:r>
              <a:rPr lang="ja-JP" altLang="en-US" dirty="0"/>
              <a:t>２　介護保険法の改正点</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8</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179513" y="6245225"/>
            <a:ext cx="8964488"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en-US" altLang="ja-JP" sz="2400" b="1" dirty="0" err="1">
                <a:solidFill>
                  <a:srgbClr val="FF0000"/>
                </a:solidFill>
                <a:latin typeface="+mn-ea"/>
                <a:cs typeface="ＭＳ 明朝" charset="-128"/>
                <a:hlinkClick r:id="rId2"/>
              </a:rPr>
              <a:t>KeiyakuWatch</a:t>
            </a:r>
            <a:endParaRPr lang="en-US" altLang="ja-JP" sz="2400" b="1" dirty="0">
              <a:solidFill>
                <a:srgbClr val="FF0000"/>
              </a:solidFill>
              <a:latin typeface="+mn-ea"/>
              <a:cs typeface="ＭＳ 明朝" charset="-128"/>
            </a:endParaRPr>
          </a:p>
        </p:txBody>
      </p:sp>
      <p:pic>
        <p:nvPicPr>
          <p:cNvPr id="6" name="図 5">
            <a:extLst>
              <a:ext uri="{FF2B5EF4-FFF2-40B4-BE49-F238E27FC236}">
                <a16:creationId xmlns:a16="http://schemas.microsoft.com/office/drawing/2014/main" id="{467F1D61-4D61-0DD4-4399-FDC3EF49881E}"/>
              </a:ext>
            </a:extLst>
          </p:cNvPr>
          <p:cNvPicPr>
            <a:picLocks noChangeAspect="1"/>
          </p:cNvPicPr>
          <p:nvPr/>
        </p:nvPicPr>
        <p:blipFill>
          <a:blip r:embed="rId3"/>
          <a:stretch>
            <a:fillRect/>
          </a:stretch>
        </p:blipFill>
        <p:spPr>
          <a:xfrm>
            <a:off x="610426" y="1067298"/>
            <a:ext cx="7850006" cy="5129593"/>
          </a:xfrm>
          <a:prstGeom prst="rect">
            <a:avLst/>
          </a:prstGeom>
        </p:spPr>
      </p:pic>
    </p:spTree>
    <p:extLst>
      <p:ext uri="{BB962C8B-B14F-4D97-AF65-F5344CB8AC3E}">
        <p14:creationId xmlns:p14="http://schemas.microsoft.com/office/powerpoint/2010/main" val="4294214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76055" cy="3888432"/>
          </a:xfrm>
        </p:spPr>
        <p:txBody>
          <a:bodyPr/>
          <a:lstStyle/>
          <a:p>
            <a:pPr marL="0" indent="0">
              <a:buNone/>
            </a:pPr>
            <a:r>
              <a:rPr lang="ja-JP" altLang="en-US" sz="3200" dirty="0"/>
              <a:t>次回は</a:t>
            </a:r>
            <a:r>
              <a:rPr lang="en-US" altLang="ja-JP" sz="3200" dirty="0"/>
              <a:t>. </a:t>
            </a:r>
          </a:p>
          <a:p>
            <a:pPr marL="0" indent="0">
              <a:buNone/>
            </a:pPr>
            <a:r>
              <a:rPr lang="en-US" altLang="ja-JP" sz="3200" dirty="0"/>
              <a:t>7. 11</a:t>
            </a:r>
            <a:r>
              <a:rPr lang="ja-JP" altLang="en-US" sz="3200" dirty="0"/>
              <a:t>月</a:t>
            </a:r>
            <a:r>
              <a:rPr lang="en-US" altLang="ja-JP" sz="3200" dirty="0"/>
              <a:t>22</a:t>
            </a:r>
            <a:r>
              <a:rPr lang="ja-JP" altLang="en-US" sz="3200" dirty="0"/>
              <a:t>日</a:t>
            </a:r>
            <a:r>
              <a:rPr lang="en-US" altLang="ja-JP" sz="3200" dirty="0"/>
              <a:t>【</a:t>
            </a:r>
            <a:r>
              <a:rPr lang="ja-JP" altLang="en-US" sz="3200" dirty="0"/>
              <a:t>介護保険制度の概要</a:t>
            </a:r>
            <a:r>
              <a:rPr lang="en-US" altLang="ja-JP" sz="3200" dirty="0"/>
              <a:t>】</a:t>
            </a:r>
            <a:r>
              <a:rPr lang="ja-JP" altLang="en-US" sz="3200" dirty="0"/>
              <a:t>目的・対象・利用手続き・給付の種類・費用負担／第</a:t>
            </a:r>
            <a:r>
              <a:rPr lang="en-US" altLang="ja-JP" sz="3200" dirty="0"/>
              <a:t>5</a:t>
            </a:r>
            <a:r>
              <a:rPr lang="ja-JP" altLang="en-US" sz="3200" dirty="0"/>
              <a:t>章社会保障制度の体系第</a:t>
            </a:r>
            <a:r>
              <a:rPr lang="en-US" altLang="ja-JP" sz="3200" dirty="0"/>
              <a:t>2</a:t>
            </a:r>
            <a:r>
              <a:rPr lang="ja-JP" altLang="en-US" sz="3200" dirty="0"/>
              <a:t>節介護保険制度の概要</a:t>
            </a:r>
            <a:endParaRPr lang="en-US" altLang="ja-JP" sz="3200" dirty="0"/>
          </a:p>
          <a:p>
            <a:pPr marL="0" indent="0">
              <a:buNone/>
            </a:pPr>
            <a:r>
              <a:rPr lang="en-US" altLang="ja-JP" sz="3200" dirty="0"/>
              <a:t>(2)</a:t>
            </a:r>
            <a:r>
              <a:rPr lang="ja-JP" altLang="en-US" sz="3200" dirty="0"/>
              <a:t>介護保険制度の概要　</a:t>
            </a:r>
            <a:endParaRPr lang="en-US" altLang="ja-JP" sz="3200" dirty="0"/>
          </a:p>
          <a:p>
            <a:pPr marL="0" indent="0">
              <a:buNone/>
            </a:pPr>
            <a:r>
              <a:rPr lang="en-US" altLang="ja-JP" sz="3200" dirty="0"/>
              <a:t>p.143-157</a:t>
            </a:r>
          </a:p>
          <a:p>
            <a:pPr marL="0" indent="0">
              <a:buNone/>
            </a:pP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64253</TotalTime>
  <Words>1054</Words>
  <Application>Microsoft Office PowerPoint</Application>
  <PresentationFormat>画面に合わせる (4:3)</PresentationFormat>
  <Paragraphs>77</Paragraphs>
  <Slides>9</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明朝</vt:lpstr>
      <vt:lpstr>Arial</vt:lpstr>
      <vt:lpstr>Century</vt:lpstr>
      <vt:lpstr>Wingdings</vt:lpstr>
      <vt:lpstr>Profile</vt:lpstr>
      <vt:lpstr>第7回【介護保険制度創設】 制度設立以前から創設までの状況</vt:lpstr>
      <vt:lpstr>今日のお話</vt:lpstr>
      <vt:lpstr>    第2節介護保険制度の概要 １．介護保険制度の沿革 【1】高齢化社会における介護保険の必要性     </vt:lpstr>
      <vt:lpstr>  第2節介護保険制度の概要 １．介護保険制度の沿革 【２】介護保険制度が創設されるまでの状況   </vt:lpstr>
      <vt:lpstr>  第2節介護保険制度の概要 １．介護保険制度の沿革 【３】介護保険制度の創設と展開   </vt:lpstr>
      <vt:lpstr>  第2節介護保険制度の概要 １．介護保険制度の沿革 【３】介護保険制度の創設と展開   </vt:lpstr>
      <vt:lpstr>表１-1　介護保険法の改正点</vt:lpstr>
      <vt:lpstr>表１-２　介護保険法の改正点</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887</cp:revision>
  <cp:lastPrinted>2023-10-11T06:32:09Z</cp:lastPrinted>
  <dcterms:created xsi:type="dcterms:W3CDTF">2016-04-06T06:30:45Z</dcterms:created>
  <dcterms:modified xsi:type="dcterms:W3CDTF">2023-11-29T06:35:44Z</dcterms:modified>
  <cp:category/>
</cp:coreProperties>
</file>