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handoutMasterIdLst>
    <p:handoutMasterId r:id="rId13"/>
  </p:handoutMasterIdLst>
  <p:sldIdLst>
    <p:sldId id="256" r:id="rId2"/>
    <p:sldId id="386" r:id="rId3"/>
    <p:sldId id="674" r:id="rId4"/>
    <p:sldId id="778" r:id="rId5"/>
    <p:sldId id="763" r:id="rId6"/>
    <p:sldId id="779" r:id="rId7"/>
    <p:sldId id="780" r:id="rId8"/>
    <p:sldId id="777" r:id="rId9"/>
    <p:sldId id="764" r:id="rId10"/>
    <p:sldId id="425" r:id="rId11"/>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205"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3195" autoAdjust="0"/>
  </p:normalViewPr>
  <p:slideViewPr>
    <p:cSldViewPr>
      <p:cViewPr varScale="1">
        <p:scale>
          <a:sx n="53" d="100"/>
          <a:sy n="53" d="100"/>
        </p:scale>
        <p:origin x="1720" y="24"/>
      </p:cViewPr>
      <p:guideLst>
        <p:guide orient="horz" pos="2205"/>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9T12:59:27.587"/>
    </inkml:context>
    <inkml:brush xml:id="br0">
      <inkml:brushProperty name="width" value="0.1" units="cm"/>
      <inkml:brushProperty name="height" value="0.1" units="cm"/>
      <inkml:brushProperty name="color" value="#E71224"/>
    </inkml:brush>
  </inkml:definitions>
  <inkml:trace contextRef="#ctx0" brushRef="#br0">61 793 24575,'3'0'0,"0"0"0,0 0 0,0-1 0,0 1 0,0-1 0,0 0 0,-1 0 0,1 0 0,0 0 0,0 0 0,-1-1 0,1 1 0,-1-1 0,1 1 0,2-4 0,-1 1 0,0 0 0,-1-1 0,1 1 0,-1-1 0,0 0 0,0 0 0,3-8 0,-1 0 0,0 0 0,-2-1 0,0 1 0,0-1 0,1-26 0,-5-101 0,-6 99 0,4 30 0,1-1 0,-1-18 0,4-280 0,-1 307 0,0 1 0,0 0 0,0-1 0,0 1 0,1 0 0,0 0 0,-1-1 0,1 1 0,0 0 0,0 0 0,1 0 0,-1 0 0,1 0 0,0 0 0,2-4 0,-1 5 0,-1 1 0,0-1 0,1 0 0,-1 1 0,1-1 0,0 1 0,0 0 0,-1 0 0,1 0 0,0 0 0,0 0 0,0 1 0,0-1 0,0 1 0,0 0 0,0 0 0,3 0 0,45 0 0,84 3 0,-85 3 0,-29-2 0,35 0 0,41 3 0,3-1 0,-26-7 0,106 2 0,-129 6 0,-31-3 0,36 0 0,311-5 0,-353 2 0,0 1 0,19 4 0,5 1 0,46 6 0,-45-7 0,-21-2 0,0-2 0,20 0 0,2769-3 0,-1479 2 0,-1308 0 0,32 6 0,-11-1 0,0 0 0,-22-2 0,34 0 0,16 4 0,-49-5 0,32 1 0,34-6 0,96 4 0,-140 4 0,-29-3 0,1-1 0,16 0 0,1641 0 0,-802-4 0,-191 2 0,-662 1 0,31 5 0,-30-3 0,30 2 0,1530-4 0,-755-3 0,518 2 0,-1327 1 0,-1 0 0,19 5 0,-18-4 0,0 1 0,17-1 0,451-2 0,-464 1 0,30 5 0,16 1 0,1608-6 0,-802-3 0,2390 2 0,-3254 0 0,-1 0 0,0-1 0,1 0 0,-1 0 0,0 0 0,0 0 0,0-1 0,0 0 0,0 0 0,0 0 0,0 0 0,0 0 0,-1-1 0,6-4 0,10-7 0,-19 14 0,1-1 0,-1 1 0,0 0 0,0 0 0,1 0 0,-1 0 0,0-1 0,0 1 0,1 0 0,-1 0 0,0 0 0,0 0 0,1 0 0,-1 0 0,0 0 0,1 0 0,-1 0 0,0 0 0,1 0 0,-1 0 0,0 0 0,0 0 0,1 0 0,-1 0 0,0 0 0,1 0 0,-1 0 0,0 0 0,0 1 0,1-1 0,-1 0 0,0 0 0,5 12 0,-4 21 0,-1-24 0,2 6 0,1 0 0,1 0 0,0-1 0,1 1 0,1-1 0,0 0 0,13 20 0,-9-14 0,0 0 0,10 33 0,-15-41 0,-1 0 0,2 0 0,7 13 0,-7-14 0,0 0 0,0 1 0,5 19 0,-8-18 0,-1 0 0,0 0 0,-1 0 0,-1 0 0,0 0 0,0 0 0,-1 0 0,-1 0 0,-1 0 0,1-1 0,-2 1 0,0-1 0,0 1 0,-9 16 0,6-14 0,2 1 0,-8 30 0,9-28 0,-1 0 0,-8 20 0,-11 9 0,17-34 0,0 0 0,0 1 0,2 0 0,-7 21 0,8-21 0,-1 0 0,0 1 0,-1-2 0,-16 27 0,13-25 0,1 1 0,-12 31 0,-23 79 0,38-105 0,0 0 0,1 0 0,1 0 0,0 31 0,4-49 0,-1-1 0,0 1 0,-1 0 0,1 0 0,0-1 0,-1 1 0,0 0 0,1 0 0,-1-1 0,0 1 0,-1-1 0,1 1 0,0-1 0,-1 1 0,1-1 0,-1 0 0,-2 3 0,1-2 0,-1-1 0,1 0 0,0 0 0,0 0 0,-1-1 0,1 1 0,-1-1 0,1 1 0,-1-1 0,0-1 0,0 1 0,-5 0 0,-33 6 0,21-4 0,0 0 0,-23 0 0,-2465-5 0,1306 3 0,1187 0 0,-32 6 0,31-4 0,-29 1 0,-49 3 0,-8 0 0,82-6 0,-37 6 0,11 0 0,4-1 0,25-3 0,-34 1 0,33-3 0,-32 5 0,32-3 0,-33 1 0,13-3 0,-64 9 0,45-6 0,41-3 0,0 0 0,-24 5 0,22-3 0,0-1 0,-1 0 0,-21-2 0,20 0 0,0 1 0,-30 5 0,15-2 0,-1 0 0,0-3 0,-45-3 0,6 0 0,-869 2 0,929-1 0,1 0 0,0-2 0,-24-6 0,23 5 0,0 0 0,0 1 0,-20 0 0,13 1 0,-38-6 0,57 7 0,-36-6 0,1 2 0,-48-1 0,74 5 0,-1 0 0,-16-4 0,-26-2 0,36 6 0,0-1 0,-21-4 0,34 5 0,-92-13 0,59 10 0,-1 1 0,-53 5 0,18 0 0,49-2 0,7 1 0,0-1 0,-1-2 0,-38-6 0,45 5 0,-1 1 0,0 1 0,-18 0 0,18 1 0,-1-1 0,1 0 0,-17-4 0,7 1 0,0 1 0,-1 1 0,1 1 0,-33 3 0,-3 0 0,-2902-2 0,2950 1 0,1 0 0,-19 4 0,18-2 0,0-1 0,-18 1 0,-12-3 0,14-1 0,-1 2 0,-52 7 0,15 1 0,45-8 0,1 2 0,-24 6 0,11-2 0,-39 5 0,-23 4 0,79-13 0,-32 2 0,-6 1 0,-76 25 0,-34 0 0,132-26 0,14-1 0,1-2 0,-25 1 0,20-2 0,0 1 0,-34 6 0,-44 4 0,72-8 0,0-1 0,0-2 0,-51-3 0,13 1 0,-2092 1 0,2142-1 0,-30-5 0,-16-1 0,-304 7 0,354-1 0,1 0 0,-19-4 0,18 2 0,0 1 0,-17-1 0,-39-4 0,49 4 0,-32-1 0,31 3 0,-28-5 0,28 3 0,-30-1 0,28 3 0,-31-5 0,31 3 0,-32-1 0,44 3 0,1 0 0,-20-4 0,-18-2 0,-17 0 0,42 3 0,-30 1 0,23 2 0,0 0 0,-40-8 0,-153-23 0,110 18 0,70 8 0,25 3 0,-33-2 0,29 6 0,3-1 0,0 0 0,1-1 0,0-1 0,-19-4 0,20 3 0,0 1 0,0 0 0,-31 2 0,31 1 0,0-2 0,0 0 0,-31-5 0,23 2 0,0 1 0,0 1 0,0 1 0,-34 3 0,-2 0 0,-504-2 0,553 1 0,-1 0 0,-18 4 0,18-2 0,0-1 0,-17 1 0,-15-3 0,24-1 0,-1 0 0,1 2 0,0 1 0,-24 5 0,30-4 0,1-1 0,-23 1 0,22-3 0,-31 6 0,-67 8 0,97-11 0,1-1 0,-32 0 0,31-2 0,0 1 0,-29 5 0,29-3 0,1-1 0,-24 0 0,24-2 0,0 1 0,-27 5 0,25-3 0,-1-1 0,0 0 0,0-1 0,-24-3 0,17 1 0,-28 2 0,11 6 0,29-4 0,1-1 0,-20 1 0,-49 4 0,-8-1 0,22-7 0,-91 2 0,107 6 0,31-4 0,-36 2 0,-565-6 0,614 1 0,1-1 0,0-1 0,1 1 0,-1-1 0,0 0 0,0 0 0,1-1 0,-9-4 0,-18-7 0,-28-15 0,48 23 0,-1-1 0,0 1 0,0 1 0,-24-6 0,18 6 0,-29-11 0,19 5 0,8 4 0,1-2 0,-34-19 0,53 27 0,0 0 0,0 0 0,0 0 0,1 0 0,-1 0 0,0 0 0,1 0 0,-1-1 0,1 1 0,-1 0 0,1 0 0,-1 0 0,1-1 0,0 1 0,0 0 0,-1 0 0,1-1 0,0 1 0,0 0 0,1 0 0,-1-1 0,0 1 0,0 0 0,0 0 0,1-1 0,0-1 0,14-36 0,-13 34 0,34-88 0,-21 9 0,-7 37 0,3-49 0,-11 90 0,3-17 0,8-29 0,-6 34 0,-2 0 0,0 0 0,1-23 0,2-28 0,-2 48 0,-1-30 0,-3-5-1365</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9T13:00:02.036"/>
    </inkml:context>
    <inkml:brush xml:id="br0">
      <inkml:brushProperty name="width" value="0.1" units="cm"/>
      <inkml:brushProperty name="height" value="0.1" units="cm"/>
      <inkml:brushProperty name="color" value="#E71224"/>
    </inkml:brush>
  </inkml:definitions>
  <inkml:trace contextRef="#ctx0" brushRef="#br0">325 195 24575,'1'-1'0,"-1"0"0,0 1 0,1-1 0,-1 0 0,1 1 0,-1-1 0,1 0 0,-1 1 0,1-1 0,0 0 0,-1 1 0,1-1 0,0 1 0,-1-1 0,1 1 0,0 0 0,0-1 0,0 1 0,-1 0 0,1-1 0,0 1 0,0 0 0,0 0 0,0 0 0,-1 0 0,1-1 0,1 2 0,29-4 0,-27 3 0,295 1 0,-283-1 0,32 7 0,-32-4 0,31 2 0,-22-4 0,0 1 0,27 5 0,-31-4 0,33 0 0,-33-3 0,35 6 0,-16-2 0,-1 0 0,75-5 0,-39-1 0,2761 2 0,-2819-1 0,30-5 0,16-1 0,-37 6 0,-1-1 0,26-6 0,-16 4 0,0 2 0,62 3 0,-27 1 0,35-1 0,111-2 0,-135-6 0,49-1 0,2242 10 0,-1225-3 0,-1121 2 0,29 5 0,26 2 0,-2-10 0,61 3 0,-86 6 0,-23-3 0,39 0 0,578-5 0,-631 2 0,30 6 0,16 0 0,34-9 0,74 3 0,-129 6 0,-29-4 0,-1-1 0,20 1 0,10-1 0,65 13 0,-31-4 0,64 4 0,-25-2 0,-62-6 0,65 1 0,70 2 0,-95-6 0,30 4 0,-61-3 0,121-3 0,-85-4 0,1623 2 0,-1709 1 0,1 0 0,18 4 0,-18-2 0,0-1 0,17 1 0,1530-2 0,-748-3 0,2800 2 0,-3599 0 0,-1-2 0,19-3 0,-18 2 0,0 1 0,17-1 0,750 3 0,-360 1 0,-395 2 0,-21 3 0,-10 6 0,0-4 0,2 0 0,-1 0 0,1 1 0,0-1 0,-4 15 0,-9 21 0,0-10 0,-21 63 0,29-48 0,4-13 0,-39 119 0,39-138 0,1 1 0,0 0 0,-2 22 0,1-15 0,-1 1 0,-1-1 0,-1-1 0,-13 27 0,17-41 0,-3 9 0,1 0 0,0 1 0,2-1 0,0 1 0,1 0 0,1 0 0,1 35 0,0-40 0,0 0 0,-1 0 0,-8 27 0,6-26 0,1 0 0,0 0 0,-1 18 0,3 424 0,3-224 0,-1-217 0,5 30 0,1 16 0,-8 925 0,1-985 0,0 0 0,0 0 0,-1 0 0,1 0 0,-1 0 0,1 0 0,-1 0 0,0-1 0,-1 1 0,1 0 0,0 0 0,-1-1 0,1 1 0,-3 2 0,-2 1 0,1-1 0,-1 1 0,-12 8 0,-13 12 0,24-21 0,1 0 0,-1 0 0,0 0 0,-1-1 0,-12 6 0,-13 8 0,-49 28 0,75-43 0,0 0 0,0-1 0,0 1 0,-1-2 0,1 1 0,-1-1 0,-12 0 0,-10 3 0,-2 2 0,9-1 0,0-2 0,-41 2 0,-25-4 0,-76-3 0,123-4 0,29 3 0,0 1 0,-17 0 0,9 0 0,1-1 0,0-1 0,0 0 0,-29-11 0,9 3 0,31 9 0,-14-4 0,-1 1 0,1 1 0,-1 1 0,-42-2 0,36 6 0,1-2 0,-43-7 0,46 6 0,-1 1 0,-42 2 0,43 1 0,1-1 0,-1-1 0,-26-5 0,17 1 0,0 2 0,0 1 0,-43 4 0,7 0 0,-21 0 0,-97-5 0,167 0 0,1-1 0,0-1 0,0-1 0,-27-12 0,9 3 0,26 13 0,0-1 0,0 1 0,0 1 0,1 1 0,-1 0 0,-21 2 0,-8 0 0,18-3 0,0-1 0,-30-6 0,34 5 0,-1 2 0,-26 0 0,29 2 0,1-2 0,-1 0 0,-27-5 0,19 2 0,-1 1 0,1 2 0,-1 0 0,-26 3 0,-9 0 0,-474-2 0,523 1 0,0 0 0,-17 4 0,-26 2 0,7-7 0,18-1 0,1 1 0,-58 9 0,-14 8 0,83-14 0,-106 20 0,29-7 0,47-12 0,33-3 0,1 0 0,-20 5 0,-32 8 0,-87 6 0,68-6 0,59-9 0,0-1 0,-44 2 0,44-5 0,-30 4 0,29-1 0,-29-1 0,-860-4 0,493 2 0,409-2 0,0-1 0,-18-4 0,-2 0 0,-2 0 0,23 3 0,0 1 0,-20-1 0,-35-4 0,49 4 0,-33-1 0,-1584 4 0,1624 0 0,0-2 0,-17-3 0,-26-2 0,-949 7 0,471 1 0,522-2 0,-1 0 0,-18-5 0,18 4 0,1-1 0,-19 1 0,-1519 1 0,743 2 0,791 0 0,-32 6 0,32-4 0,-31 1 0,-1522-3 0,753-2 0,743-1 0,-80 4 0,103 4 0,28-2 0,-33 0 0,9-4 0,-77 10 0,10 5 0,-3-1 0,95-12 0,-35 0 0,39-3 0,0 2 0,0 0 0,-27 5 0,22-1 0,-30 1 0,2 0 0,-17 7 0,36-7 0,1 0 0,-51 1 0,-31 7 0,79-14 0,1 2 0,-34 6 0,32-4 0,-1-1 0,-62-5 0,26 0 0,-804 2 0,863 0 0,-1-1 0,-18-5 0,18 3 0,1 1 0,-19-1 0,4 2 0,-48-7 0,46 4 0,0 3 0,-52 2 0,46 1 0,-42-4 0,35-5 0,30 4 0,-1 1 0,-19-1 0,-17 4 0,18 0 0,1-2 0,-58-8 0,69 7 0,-32-2 0,33 4 0,1-2 0,-24-4 0,12 2 0,1 1 0,-1 1 0,-53 4 0,15 0 0,34-2 0,1 1 0,1-2 0,-56-8 0,67 6 0,-1 1 0,-29 1 0,31 1 0,0 0 0,0-2 0,-22-4 0,23 3 0,0 1 0,-32 0 0,30 1 0,-38-5 0,38 4 0,0 0 0,-38 1 0,-13 0 0,29-6 0,29 5 0,1 0 0,-19-1 0,-323 3 0,337-1 0,-30-5 0,-16-1 0,29 7 0,16 1 0,-1-1 0,0-1 0,-38-7 0,33 4 0,-1 1 0,0 1 0,-1 1 0,-32 4 0,-4-2 0,-290-1 0,348 0 0,1 1 0,0-1 0,-1-1 0,1 1 0,0-1 0,-1 1 0,1-1 0,0 0 0,0 0 0,0 0 0,-1 0 0,1-1 0,1 0 0,-1 1 0,-4-4 0,5 3 0,0-1 0,1 1 0,-1-1 0,0 1 0,1-1 0,0 1 0,-1-1 0,1 0 0,0 0 0,1 0 0,-1 0 0,0 0 0,1 0 0,0 0 0,-1 0 0,1 0 0,1-3 0,-8-92 0,1-4 0,6-533 0,1 621 0,1 0 0,0 0 0,8-26 0,-6 25 0,0 0 0,2-28 0,-4 27 0,1 0 0,0 0 0,1 0 0,12-28 0,-10 29 0,-1 1 0,0-1 0,-1 1 0,-1-1 0,3-29 0,-5 29 0,1-1 0,0 1 0,8-25 0,3-15 0,-10 40 0,1 0 0,9-22 0,-2 7 0,-5 13 0,-1 1 0,-1-2 0,0 1 0,-1 0 0,1-27 0,-3 30 0,1-1 0,1 1 0,0 0 0,0 0 0,2 0 0,8-18 0,-5 12 0,10-40 0,-3-39 0,-13 82 0,2-1 0,10-32 0,-9 36 0,0 0 0,-2-1 0,0 1 0,3-28 0,1-13 0,0-3 0,-6 37 0,1 0 0,9-35 0,-6 35 0,-2 1 0,3-38 0,1 7 0,0 3 0,1-23 0,-2 29 0,9-71 0,-9 76 0,1-11 0,0-6 0,0-4 0,8-55 0,-15 87 0,1 11 0,-1 1 0,-3-26 0,3 36 0,-1 0 0,0 0 0,-1-1 0,1 1 0,-1 0 0,0 0 0,0 0 0,0 0 0,0 0 0,0 1 0,-1-1 0,0 1 0,-4-4 0,-2-3 0,1 0 0,-1 0 0,2 0 0,-9-15 0,5 8 0,4 8 79,0 0 0,-1 0-1,-17-15 1,-10-12-1759</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9T13:00:21.302"/>
    </inkml:context>
    <inkml:brush xml:id="br0">
      <inkml:brushProperty name="width" value="0.1" units="cm"/>
      <inkml:brushProperty name="height" value="0.1" units="cm"/>
      <inkml:brushProperty name="color" value="#E71224"/>
    </inkml:brush>
  </inkml:definitions>
  <inkml:trace contextRef="#ctx0" brushRef="#br0">1 72 24575,'1059'0'0,"-1045"-1"0,0 0 0,17-5 0,23-1 0,6-1 0,-21 2 0,26-8 0,-50 10 0,0 0 0,-1 2 0,1-1 0,16 1 0,52-5 0,3 1 0,521 6 0,-589 2 0,0 0 0,0 1 0,-1 1 0,32 11 0,0 0 0,-32-11 0,0 0 0,1-1 0,-1-1 0,27 1 0,-33-2 0,0 0 0,-1 1 0,1 0 0,0 0 0,11 5 0,29 7 0,33 0 0,-48-8 0,14 1 0,4 0 0,4 0 0,620-7-1365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5:35.467"/>
    </inkml:context>
    <inkml:brush xml:id="br0">
      <inkml:brushProperty name="width" value="0.1" units="cm"/>
      <inkml:brushProperty name="height" value="0.1" units="cm"/>
      <inkml:brushProperty name="color" value="#E71224"/>
    </inkml:brush>
  </inkml:definitions>
  <inkml:trace contextRef="#ctx0" brushRef="#br0">2164 213 24575,'-1'-1'0,"1"-1"0,0 0 0,-1 0 0,0 0 0,1 0 0,-1 0 0,0 1 0,0-1 0,0 0 0,0 0 0,0 1 0,0-1 0,0 1 0,-1-1 0,1 1 0,0 0 0,-1-1 0,1 1 0,-1 0 0,-3-2 0,-40-18 0,34 16 0,-19-7 0,-1 1 0,0 2 0,0 1 0,-34-4 0,40 8 0,-1 0 0,-50-1 0,60 4 0,0 0 0,-17-5 0,-29-1 0,-559 8 0,603-2 0,-34-7 0,9 2 0,-37-7 0,49 7 0,0 2 0,-39-1 0,47 3 0,0 0 0,-38-8 0,38 5 0,-1 1 0,-33-1 0,-18 3 0,-104 5 0,164-1 0,0 0 0,0 2 0,0 0 0,1 0 0,-1 2 0,1 0 0,0 0 0,1 1 0,-15 11 0,22-13 0,2 0 0,-1 0 0,0 1 0,1 0 0,0 0 0,1 0 0,-1 0 0,1 0 0,0 1 0,-3 13 0,-5 7 0,7-16 0,2-1 0,-1 0 0,1 1 0,1-1 0,0 1 0,1 0 0,0-1 0,2 18 0,-1 6 0,1-17 0,0 0 0,0-1 0,9 26 0,1 7 0,-6-26 0,1 1 0,1-1 0,17 35 0,-13-32 0,-11-24 0,29 58 0,-27-54 0,1 0 0,0-1 0,0 1 0,1-1 0,0 0 0,0 0 0,9 6 0,-5-6 0,1-1 0,0 0 0,0-1 0,0 0 0,0-1 0,0 0 0,0 0 0,13 0 0,-4 0 0,24 5 0,-21-3 0,40 1 0,-44-3 0,0 0 0,-1 1 0,1 0 0,23 9 0,-24-7 0,0 0 0,1-1 0,-1-1 0,28 1 0,-18-4 0,0 2 0,36 6 0,-29-4 0,0-1 0,64-5 0,-28 1 0,1299 1 0,-1356 0 0,-1 2 0,19 3 0,-18-2 0,0-1 0,17 1 0,32-2 0,102-3 0,-157 1 0,-1-1 0,0 1 0,0-1 0,0 0 0,0 0 0,0-1 0,-1 0 0,9-5 0,43-34 0,-26 17 0,-8 6 0,0-1 0,22-26 0,-22 21 0,-17 19 0,-2-1 0,1 0 0,-1 0 0,0-1 0,5-12 0,0 1 0,-2 4 0,33-77 0,-36 82 0,-1 0 0,-1-1 0,1 1 0,-2-1 0,0 1 0,0-1 0,-1-14 0,0 23 0,0 1 0,-1 0 0,1-1 0,0 1 0,-1 0 0,1-1 0,-1 1 0,1 0 0,-1 0 0,1-1 0,-1 1 0,0 0 0,0 0 0,0 0 0,0 0 0,0 0 0,0 0 0,0 0 0,0 0 0,0 1 0,0-1 0,0 0 0,0 1 0,-1-1 0,1 0 0,0 1 0,0 0 0,-1-1 0,1 1 0,-2-1 0,-5 0 0,-1 0 0,0 1 0,1 0 0,-10 1 0,-15-1 0,-42-9 0,0 5 0,-92 4 0,60 2 0,-260-2-1365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5:55.892"/>
    </inkml:context>
    <inkml:brush xml:id="br0">
      <inkml:brushProperty name="width" value="0.1" units="cm"/>
      <inkml:brushProperty name="height" value="0.1" units="cm"/>
      <inkml:brushProperty name="color" value="#E71224"/>
    </inkml:brush>
  </inkml:definitions>
  <inkml:trace contextRef="#ctx0" brushRef="#br0">2261 1656 24575,'-1806'0'0,"1794"-2"0,0 0 0,0 0 0,0-1 0,1-1 0,0 0 0,-1 0 0,-16-11 0,-8-2 0,26 12 0,0-1 0,1 0 0,0-1 0,0 0 0,1-1 0,0 1 0,-12-17 0,-9-6 0,-46-54 0,59 64 0,2 1 0,0-2 0,2 1 0,1-2 0,-15-38 0,24 55 0,-4-10 0,1 1 0,1-1 0,1 0 0,0-1 0,-1-23 0,4-81 0,2 51 0,-3 32 0,-1 26 0,2-1 0,-1 1 0,2-1 0,-1 1 0,2-1 0,-1 1 0,2 0 0,-1 0 0,2 0 0,4-11 0,13-23 0,-13 28 0,0 1 0,0 0 0,2 0 0,17-22 0,7-6 0,-21 27 0,24-26 0,-24 30 0,1 0 0,0 1 0,28-18 0,3-1 0,-35 23 0,1 0 0,0 0 0,1 1 0,12-5 0,-12 6 0,0 0 0,-1-1 0,16-12 0,-18 11 0,1 1 0,0 1 0,0 0 0,19-8 0,77-37 0,-78 39 0,-17 7 0,-1 1 0,1-1 0,0 2 0,0 0 0,12-2 0,-3 1 0,0-1 0,0-1 0,25-12 0,6-1 0,-32 14 0,0 0 0,1 1 0,34-2 0,-42 4 0,0 0 0,23-7 0,-25 5 0,1 1 0,-1 1 0,0 0 0,17-1 0,86-11 0,254 15 0,-350 0 0,30 5 0,16 1 0,8 0 0,-49-4 0,31 1 0,1071-4 0,-1105-1 0,35-7 0,-14 2 0,-11 1 0,0-2 0,38-13 0,-3 1 0,-50 16 0,1 1 0,-1 1 0,1 0 0,26 2 0,-25 0 0,-1-1 0,1 0 0,30-5 0,56-16 0,-1 10 0,-85 8 0,30 0 0,-31 2 0,1 0 0,18-5 0,-8 2 0,0 1 0,0 1 0,0 2 0,29 2 0,7 0 0,-50-2 0,9-1 0,31 5 0,-44-3 0,0 1 0,0 0 0,0 0 0,-1 1 0,1 0 0,-1 0 0,9 6 0,-7-5 0,1 1 0,0-1 0,14 3 0,10 4 0,-18-3 0,0 1 0,0 0 0,26 19 0,-39-25 0,1 0 0,0 0 0,0 0 0,0 1 0,-1 0 0,1-1 0,-1 1 0,0 0 0,0 1 0,-1-1 0,4 7 0,-1 2 0,0 1 0,3 20 0,-4-19 0,8 22 0,2 11 0,13 64 0,-27-112 0,5 26 0,-1 0 0,2 50 0,-6-54 0,2 0 0,6 36 0,1 10 0,-3 1 0,-4 77 0,-2-122 0,-11 107 0,8-107 0,0-11 0,-1-1 0,0 1 0,0-1 0,-1 0 0,-1 0 0,0-1 0,-1 0 0,0 0 0,-1 0 0,0-1 0,0 0 0,-18 15 0,18-18 0,0-1 0,0 1 0,-1-2 0,0 1 0,0-1 0,0-1 0,0 1 0,-1-2 0,0 1 0,0-1 0,0-1 0,0 0 0,0 0 0,-19 0 0,8 0 0,0 0 0,1 2 0,-34 9 0,-28 5 0,39-11 0,19-3 0,1-1 0,-28 1 0,28-4 0,-32 7 0,32-4 0,-31 1 0,-299-5 0,340 2 0,-1 0 0,-15 4 0,-27 2 0,24-7 0,10 0 0,-1 0 0,1 1 0,0 1 0,0 1 0,-34 10 0,-27 6 0,56-14 0,-41 14 0,55-15 0,0-1 0,-22 4 0,25-6 0,-1 1 0,1 0 0,-1 1 0,1 0 0,-14 6 0,22-8 0,-20 11 0,-1-1 0,0-1 0,0-1 0,-33 7 0,40-12 0,1 1 0,0 1 0,0 0 0,-17 10 0,-15 6 0,25-12 0,16-7 0,0 0 0,0 0 0,0-1 0,-8 3 0,-1-1 0,0 1 0,1 1 0,-1 1 0,-22 13 0,20-10 0,0-1 0,-27 10 0,4-9 0,31-8 0,0 0 0,-1 0 0,1 1 0,0 1 0,-12 6 0,2 1-1365</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6:04.196"/>
    </inkml:context>
    <inkml:brush xml:id="br0">
      <inkml:brushProperty name="width" value="0.1" units="cm"/>
      <inkml:brushProperty name="height" value="0.1" units="cm"/>
      <inkml:brushProperty name="color" value="#E71224"/>
    </inkml:brush>
  </inkml:definitions>
  <inkml:trace contextRef="#ctx0" brushRef="#br0">2780 1765 24575,'-2'0'0,"-27"-1"0,0 2 0,0 1 0,0 1 0,-51 12 0,-15 4 0,88-18 0,-42 7 0,-96 1 0,75-10 0,-100 2 0,153 2 0,-1 0 0,-18 6 0,-20 5 0,38-12 0,-9 3 0,-55 1 0,-887-7 0,513 2 0,442-2 0,1 0 0,-17-4 0,-26-2 0,44 6 0,0-1 0,-18-3 0,-1-1 0,27 5 0,1 0 0,0 0 0,-1 0 0,1-1 0,0 1 0,0-1 0,0 1 0,0-1 0,0 0 0,0 0 0,0 0 0,1-1 0,-1 1 0,1-1 0,-1 1 0,1-1 0,0 0 0,0 0 0,-2-4 0,-3-8 0,1 0 0,0 0 0,-4-17 0,-6-12 0,8 21 0,0-1 0,2 1 0,0-1 0,2 0 0,-2-32 0,-1 12 0,4 27 0,-1-35 0,-3-45 0,0-4 0,8-210 0,0 297 0,0 0 0,2 0 0,0 0 0,5-17 0,3-9 0,9-22 0,-15 49 0,-1 0 0,0 0 0,0-1 0,2-25 0,-4 27 0,0 1 0,1 0 0,0 1 0,0-1 0,1 1 0,1-1 0,10-17 0,-8 15 0,0 0 0,-2 0 0,1-1 0,2-13 0,-5 21 0,-1 1 0,1 0 0,0 0 0,0 0 0,0 0 0,1 1 0,0-1 0,0 1 0,7-6 0,3-5 0,7-8 0,99-100 0,-102 109 0,31-18 0,-34 23 0,0 0 0,0-2 0,21-19 0,-31 26 0,-1 0 0,1 0 0,0 1 0,0 0 0,0 0 0,0 0 0,0 0 0,1 1 0,-1 0 0,9-2 0,7 0 0,34-4 0,5-1 0,-34 5 0,0 2 0,1 0 0,-1 1 0,27 4 0,9-2 0,743-1 0,-755-7 0,-2 0 0,18 0 0,-45 4 0,34-1 0,1384 4 0,-1421 2 0,0 0 0,0 0 0,23 8 0,18 3 0,26 2 0,-71-13 0,0 2 0,-1 0 0,0 1 0,20 9 0,-16-6 0,-12-6 0,0 1 0,0 0 0,0 1 0,0-1 0,-1 1 0,0 0 0,8 8 0,23 36 0,-32-45 0,7 14 0,-1 0 0,0 0 0,-1 1 0,7 25 0,-6-18 0,15 33 0,-17-42 0,-1 0 0,0 1 0,3 19 0,-3-11 0,-2-3 0,-1 0 0,-1 0 0,-1 0 0,-1 0 0,-5 32 0,3-39 0,-1 0 0,-7 19 0,-2 14 0,-4 51 0,-12 56 0,26-143 0,0-1 0,-1 0 0,-1 0 0,0 0 0,0 0 0,-1-1 0,-1 0 0,-9 14 0,9-12 0,0 0 0,1 0 0,0 1 0,1-1 0,-4 23 0,0-4 0,0-9 0,-1-1 0,0 1 0,-14 19 0,18-31 0,-4 5 0,6-9 0,0-1 0,0 1 0,0 0 0,1 0 0,-2 6 0,-1 1 0,1 0 0,-2-1 0,0 0 0,0-1 0,-9 13 0,-16 30 0,25-43 0,0-1 0,0 0 0,-1 0 0,-12 12 0,-15 22 0,30-37 0,-2-1 0,1 0 0,-1 0 0,1-1 0,-11 8 0,9-7 0,0 0 0,0 0 0,1 0 0,-7 10 0,7-10 0,0 1 0,0-1 0,-1-1 0,0 1 0,0-1 0,-13 7 0,-9 7 0,22-14 0,-1 0 0,-1 0 0,1 0 0,0-1 0,-1 0 0,0-1 0,0 0 0,0 0 0,0-1 0,-1 0 0,1-1 0,-1 0 0,1-1 0,-13 0 0,-507-2 149,295 3-1663</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9-14T08:26:09.573"/>
    </inkml:context>
    <inkml:brush xml:id="br0">
      <inkml:brushProperty name="width" value="0.1" units="cm"/>
      <inkml:brushProperty name="height" value="0.1" units="cm"/>
      <inkml:brushProperty name="color" value="#E71224"/>
    </inkml:brush>
  </inkml:definitions>
  <inkml:trace contextRef="#ctx0" brushRef="#br0">1948 1711 24575,'-30'12'0,"21"-8"0,-9 4 0,-1-1 0,0-1 0,-1 0 0,1-1 0,-1-2 0,0 0 0,0-1 0,-27 0 0,25-2 0,0 2 0,-35 6 0,22-4 0,1-1 0,-64-5 0,28 1 0,-241 1 0,295-1 0,-31-6 0,30 4 0,-30-1 0,27 2 0,-1 0 0,1-1 0,-37-12 0,37 10 0,0 0 0,0 1 0,-41-3 0,50 7 0,0-2 0,-1 1 0,1-1 0,0-1 0,-13-4 0,-55-25 0,56 22 0,2 0 0,15 7 0,0 0 0,-1 0 0,1 1 0,-1-1 0,-12-1 0,7 2 0,1-1 0,0 0 0,-1 0 0,1-1 0,0-1 0,1 0 0,-1-1 0,-11-7 0,1 0 0,14 10 0,0-1 0,1 0 0,0 0 0,0 0 0,0-1 0,1 0 0,-1 0 0,-5-8 0,-53-69 0,55 70 0,2 0 0,-1 0 0,2-1 0,-6-15 0,-17-30 0,19 39 0,1-1 0,1 0 0,0-1 0,2 1 0,-5-31 0,-10-26 0,13 52 0,0 1 0,2-1 0,0 0 0,2-1 0,-2-47 0,7-252 0,0 315 0,0 0 0,1 0 0,0 0 0,1 1 0,0-1 0,9-17 0,4-16 0,-10 28 0,1 0 0,0 1 0,1-1 0,0 1 0,1 1 0,1 0 0,0 0 0,1 1 0,0 0 0,1 1 0,16-12 0,-17 15 0,0 0 0,1 1 0,0 0 0,22-8 0,-19 8 0,0 1 0,-1-2 0,17-11 0,-18 11 0,-1 0 0,1 1 0,21-8 0,-21 10 0,0-1 0,0-1 0,-1 0 0,12-8 0,-18 11 0,0 1 0,0 0 0,0 0 0,1 0 0,-1 1 0,1 0 0,10-2 0,21-6 0,149-49 0,-174 55 0,6 1 0,1 0 0,0 1 0,0 1 0,0 1 0,19 3 0,15-2 0,567-1 0,-607 2 0,0 0 0,0 0 0,-1 2 0,1 0 0,-1 0 0,0 1 0,22 12 0,35 12 0,-59-24 0,0 1 0,0 0 0,0 1 0,-1 0 0,0 0 0,0 1 0,14 16 0,-1-3 0,-10-8 0,-1 0 0,-1 1 0,16 23 0,-14-19 0,24 28 0,-29-36 0,1 1 0,10 18 0,-12-17 0,1-1 0,14 17 0,-17-23 0,-1 0 0,0 1 0,0-1 0,-1 1 0,5 9 0,0 1 0,-4-10 0,0 0 0,0-1 0,0 0 0,9 8 0,-7-8 0,-1 0 0,0 1 0,8 11 0,18 30 0,-21-34 0,-1 0 0,0 1 0,-1 1 0,10 25 0,-17-36 0,5 13 0,0 1 0,17 31 0,-17-36 0,0 0 0,0 1 0,-1 0 0,-1 0 0,0 1 0,-1-1 0,1 24 0,-2 107 0,-3-81 0,0-52 0,0 0 0,-1 0 0,-1 0 0,0 0 0,-1 0 0,0-1 0,-8 17 0,5-12 0,0 1 0,-5 23 0,8-26 0,-1 0 0,0 0 0,-1-1 0,-1 0 0,-9 16 0,5-12 0,2 0 0,-7 19 0,9-18 0,-1-1 0,0-1 0,-1 0 0,-18 24 0,10-7 0,-1 3 0,2-18 0,-1 0 0,0-1 0,-2 0 0,0-2 0,-30 19 0,39-26 0,-1-1-227,0 1-1,-1-2 1,0 0-1,0 0 1,-24 7-1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43" y="2"/>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6"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43" y="9722885"/>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15" tIns="47707" rIns="95415" bIns="4770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dirty="0">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329158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2982681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31957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962624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dirty="0">
              <a:ea typeface="ＭＳ Ｐゴシック" charset="-128"/>
            </a:endParaRPr>
          </a:p>
        </p:txBody>
      </p:sp>
    </p:spTree>
    <p:extLst>
      <p:ext uri="{BB962C8B-B14F-4D97-AF65-F5344CB8AC3E}">
        <p14:creationId xmlns:p14="http://schemas.microsoft.com/office/powerpoint/2010/main" val="1863410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dirty="0"/>
          </a:p>
        </p:txBody>
      </p:sp>
      <p:sp>
        <p:nvSpPr>
          <p:cNvPr id="4" name="スライド番号プレースホルダー 3"/>
          <p:cNvSpPr>
            <a:spLocks noGrp="1"/>
          </p:cNvSpPr>
          <p:nvPr>
            <p:ph type="sldNum" sz="quarter" idx="5"/>
          </p:nvPr>
        </p:nvSpPr>
        <p:spPr/>
        <p:txBody>
          <a:bodyPr/>
          <a:lstStyle/>
          <a:p>
            <a:fld id="{94010F23-AE4D-1A43-A1A9-F76D9885358F}" type="slidenum">
              <a:rPr lang="en-US" altLang="ja-JP" smtClean="0"/>
              <a:pPr/>
              <a:t>8</a:t>
            </a:fld>
            <a:endParaRPr lang="en-US" altLang="ja-JP"/>
          </a:p>
        </p:txBody>
      </p:sp>
    </p:spTree>
    <p:extLst>
      <p:ext uri="{BB962C8B-B14F-4D97-AF65-F5344CB8AC3E}">
        <p14:creationId xmlns:p14="http://schemas.microsoft.com/office/powerpoint/2010/main" val="35056287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10</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kyoukaikenpo.or.jp/g3/cat320/sb317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aiyo-seimei.co.jp/net_lineup/colum/woman/012.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kyoukaikenpo.or.jp/g2/cat230/r132/" TargetMode="External"/><Relationship Id="rId4" Type="http://schemas.openxmlformats.org/officeDocument/2006/relationships/hyperlink" Target="https://www.city.sapporo.jp/hoken-iryo/kokuho/shussan.html#:~:text=%E6%94%AF%E7%B5%A6%E9%A1%8D&amp;text=%E2%80%BB%E7%94%A3%E7%A7%91%E5%8C%BB%E7%99%82%E8%A3%9C%E5%84%9F%E5%88%B6%E5%BA%A6,%E3%81%A8%E3%81%AA%E3%82%8A404%2C000%E5%86%86%EF%BC%89%E3%81%A8%E3%81%AA%E3%82%8A%E3%81%BE%E3%81%99%E3%80%82"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s://www.hokennomadoguchi.com/columns/iryo/type/" TargetMode="External"/><Relationship Id="rId7" Type="http://schemas.openxmlformats.org/officeDocument/2006/relationships/customXml" Target="../ink/ink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customXml" Target="../ink/ink1.xml"/><Relationship Id="rId10" Type="http://schemas.openxmlformats.org/officeDocument/2006/relationships/image" Target="../media/image4.png"/><Relationship Id="rId4" Type="http://schemas.openxmlformats.org/officeDocument/2006/relationships/image" Target="../media/image1.jpg"/><Relationship Id="rId9" Type="http://schemas.openxmlformats.org/officeDocument/2006/relationships/customXml" Target="../ink/ink3.xml"/></Relationships>
</file>

<file path=ppt/slides/_rels/slide9.xml.rels><?xml version="1.0" encoding="UTF-8" standalone="yes"?>
<Relationships xmlns="http://schemas.openxmlformats.org/package/2006/relationships"><Relationship Id="rId8" Type="http://schemas.openxmlformats.org/officeDocument/2006/relationships/customXml" Target="../ink/ink6.xml"/><Relationship Id="rId3" Type="http://schemas.openxmlformats.org/officeDocument/2006/relationships/customXml" Target="../ink/ink4.xml"/><Relationship Id="rId7" Type="http://schemas.openxmlformats.org/officeDocument/2006/relationships/image" Target="../media/image40.png"/><Relationship Id="rId12" Type="http://schemas.openxmlformats.org/officeDocument/2006/relationships/image" Target="../media/image2.jpg"/><Relationship Id="rId2" Type="http://schemas.openxmlformats.org/officeDocument/2006/relationships/hyperlink" Target="https://www.mhlw.go.jp/stf/seisakunitsuite/bunya/kenkou_iryou/iryouhoken/iryouhoken01/index.html" TargetMode="External"/><Relationship Id="rId1" Type="http://schemas.openxmlformats.org/officeDocument/2006/relationships/slideLayout" Target="../slideLayouts/slideLayout2.xml"/><Relationship Id="rId6" Type="http://schemas.openxmlformats.org/officeDocument/2006/relationships/customXml" Target="../ink/ink5.xml"/><Relationship Id="rId11" Type="http://schemas.openxmlformats.org/officeDocument/2006/relationships/image" Target="../media/image6.png"/><Relationship Id="rId5" Type="http://schemas.openxmlformats.org/officeDocument/2006/relationships/image" Target="../media/image30.png"/><Relationship Id="rId10" Type="http://schemas.openxmlformats.org/officeDocument/2006/relationships/customXml" Target="../ink/ink7.xml"/><Relationship Id="rId9"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67240" y="1124744"/>
            <a:ext cx="7809520" cy="1080120"/>
          </a:xfrm>
        </p:spPr>
        <p:txBody>
          <a:bodyPr/>
          <a:lstStyle/>
          <a:p>
            <a:pPr algn="ctr"/>
            <a:r>
              <a:rPr lang="ja-JP" altLang="en-US" sz="3200" dirty="0"/>
              <a:t>第</a:t>
            </a:r>
            <a:r>
              <a:rPr lang="en-US" altLang="ja-JP" sz="3200" dirty="0"/>
              <a:t>5</a:t>
            </a:r>
            <a:r>
              <a:rPr lang="ja-JP" altLang="en-US" sz="3200" dirty="0"/>
              <a:t>回</a:t>
            </a:r>
            <a:r>
              <a:rPr lang="en-US" altLang="ja-JP" sz="3200" dirty="0"/>
              <a:t>【</a:t>
            </a:r>
            <a:r>
              <a:rPr lang="ja-JP" altLang="en-US" sz="3200" dirty="0"/>
              <a:t>健康保険と共済制度</a:t>
            </a:r>
            <a:r>
              <a:rPr lang="en-US" altLang="ja-JP" sz="3200" dirty="0"/>
              <a:t>】</a:t>
            </a:r>
            <a:r>
              <a:rPr lang="ja-JP" altLang="en-US" sz="3200" dirty="0"/>
              <a:t>被用者保険制度の概要、目的、対象、費用負担</a:t>
            </a:r>
            <a:endParaRPr lang="en-US" altLang="ja-JP" sz="3200" dirty="0"/>
          </a:p>
        </p:txBody>
      </p:sp>
      <p:sp>
        <p:nvSpPr>
          <p:cNvPr id="3075" name="Rectangle 3"/>
          <p:cNvSpPr>
            <a:spLocks noGrp="1" noChangeArrowheads="1"/>
          </p:cNvSpPr>
          <p:nvPr>
            <p:ph type="subTitle" idx="1"/>
          </p:nvPr>
        </p:nvSpPr>
        <p:spPr>
          <a:xfrm>
            <a:off x="1331640" y="2723475"/>
            <a:ext cx="6984776" cy="3550043"/>
          </a:xfrm>
        </p:spPr>
        <p:txBody>
          <a:bodyPr/>
          <a:lstStyle/>
          <a:p>
            <a:pPr algn="ctr"/>
            <a:r>
              <a:rPr lang="ja-JP" altLang="en-US" dirty="0"/>
              <a:t>社会保障 </a:t>
            </a:r>
            <a:r>
              <a:rPr lang="en-US" altLang="ja-JP" dirty="0"/>
              <a:t>II</a:t>
            </a:r>
            <a:r>
              <a:rPr lang="ja-JP" altLang="en-US" dirty="0"/>
              <a:t>　</a:t>
            </a:r>
            <a:endParaRPr lang="en-US" altLang="ja-JP" dirty="0"/>
          </a:p>
          <a:p>
            <a:pPr algn="ct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月</a:t>
            </a:r>
            <a:r>
              <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rPr>
              <a:t>1</a:t>
            </a:r>
            <a:r>
              <a:rPr lang="ja-JP" altLang="en-US" sz="2400" b="1" dirty="0">
                <a:effectLst/>
                <a:latin typeface="Century" panose="02040604050505020304" pitchFamily="18" charset="0"/>
                <a:ea typeface="ＭＳ 明朝" panose="02020609040205080304" pitchFamily="17" charset="-128"/>
                <a:cs typeface="Times New Roman" panose="02020603050405020304" pitchFamily="18" charset="0"/>
              </a:rPr>
              <a:t>日</a:t>
            </a:r>
            <a:endParaRPr lang="en-US" altLang="ja-JP" sz="2400" b="1"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r>
              <a:rPr lang="ja-JP" altLang="en-US" sz="2000" dirty="0"/>
              <a:t>第</a:t>
            </a:r>
            <a:r>
              <a:rPr lang="en-US" altLang="ja-JP" sz="2000" dirty="0"/>
              <a:t>5</a:t>
            </a:r>
            <a:r>
              <a:rPr lang="ja-JP" altLang="en-US" sz="2000" dirty="0"/>
              <a:t>章第１節医療保険制度の概要</a:t>
            </a:r>
            <a:endParaRPr lang="en-US" altLang="ja-JP" sz="2000" dirty="0"/>
          </a:p>
          <a:p>
            <a:pPr algn="ctr"/>
            <a:r>
              <a:rPr lang="en-US" altLang="ja-JP" sz="2000" dirty="0"/>
              <a:t>(3)</a:t>
            </a:r>
            <a:r>
              <a:rPr lang="ja-JP" altLang="en-US" sz="2000" dirty="0"/>
              <a:t>保険給付の種類と内容</a:t>
            </a:r>
            <a:endParaRPr lang="en-US" altLang="ja-JP" sz="2000" dirty="0"/>
          </a:p>
          <a:p>
            <a:pPr algn="ctr"/>
            <a:r>
              <a:rPr lang="ja-JP" altLang="en-US" sz="2000" dirty="0"/>
              <a:t>（４）医療保険の各制度の財源と保険財政</a:t>
            </a:r>
            <a:endParaRPr lang="en-US" altLang="ja-JP" sz="2000" dirty="0"/>
          </a:p>
          <a:p>
            <a:pPr algn="ctr"/>
            <a:r>
              <a:rPr lang="ja-JP" altLang="en-US" sz="2000" dirty="0"/>
              <a:t>　</a:t>
            </a:r>
            <a:r>
              <a:rPr lang="en-US" altLang="ja-JP" sz="2000" dirty="0"/>
              <a:t>p.123-130 </a:t>
            </a:r>
            <a:r>
              <a:rPr lang="ja-JP" altLang="en-US" sz="2000" dirty="0"/>
              <a:t>　</a:t>
            </a:r>
            <a:endParaRPr lang="en-US" altLang="ja-JP" sz="2000" dirty="0"/>
          </a:p>
          <a:p>
            <a:pPr algn="ctr"/>
            <a:r>
              <a:rPr lang="en-US" altLang="zh-TW" sz="2000" dirty="0"/>
              <a:t>2</a:t>
            </a:r>
            <a:r>
              <a:rPr lang="zh-TW" altLang="en-US" sz="2000" dirty="0"/>
              <a:t>限目 </a:t>
            </a:r>
            <a:r>
              <a:rPr lang="en-US" altLang="zh-TW" sz="2000" dirty="0"/>
              <a:t>10:40 </a:t>
            </a:r>
            <a:r>
              <a:rPr lang="zh-TW" altLang="en-US" sz="2000" dirty="0"/>
              <a:t>～</a:t>
            </a:r>
            <a:r>
              <a:rPr lang="en-US" altLang="zh-TW" sz="2000" dirty="0"/>
              <a:t>12</a:t>
            </a:r>
            <a:r>
              <a:rPr lang="zh-TW" altLang="en-US" sz="2000" dirty="0"/>
              <a:t>：</a:t>
            </a:r>
            <a:r>
              <a:rPr lang="en-US" altLang="zh-TW" sz="2000" dirty="0"/>
              <a:t>10 </a:t>
            </a:r>
            <a:r>
              <a:rPr lang="zh-TW" altLang="en-US" sz="2000" dirty="0"/>
              <a:t>　</a:t>
            </a:r>
            <a:endParaRPr lang="en-US" altLang="zh-TW" sz="2000" dirty="0"/>
          </a:p>
          <a:p>
            <a:pPr algn="ctr"/>
            <a:r>
              <a:rPr lang="zh-TW" altLang="en-US" sz="2000" dirty="0"/>
              <a:t>講義室 </a:t>
            </a:r>
            <a:r>
              <a:rPr lang="en-US" altLang="zh-TW" sz="2000" dirty="0"/>
              <a:t>304</a:t>
            </a:r>
          </a:p>
          <a:p>
            <a:pPr algn="ctr"/>
            <a:r>
              <a:rPr lang="ja-JP" altLang="en-US" sz="1800" b="1" dirty="0"/>
              <a:t>担当：原　俊彦</a:t>
            </a:r>
            <a:endParaRPr lang="en-US" altLang="ja-JP" sz="1800" b="1" dirty="0"/>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ja-JP" altLang="en-US" sz="3200" dirty="0"/>
              <a:t>次回は</a:t>
            </a:r>
            <a:r>
              <a:rPr lang="en-US" altLang="ja-JP" sz="3200" dirty="0"/>
              <a:t>. 11</a:t>
            </a:r>
            <a:r>
              <a:rPr lang="ja-JP" altLang="en-US" sz="3200" dirty="0"/>
              <a:t>月</a:t>
            </a:r>
            <a:r>
              <a:rPr lang="en-US" altLang="ja-JP" sz="3200" dirty="0"/>
              <a:t>8</a:t>
            </a:r>
            <a:r>
              <a:rPr lang="ja-JP" altLang="en-US" sz="3200" dirty="0"/>
              <a:t>日</a:t>
            </a:r>
            <a:endParaRPr lang="en-US" altLang="ja-JP" sz="3200" dirty="0"/>
          </a:p>
          <a:p>
            <a:pPr marL="0" indent="0">
              <a:buNone/>
            </a:pPr>
            <a:r>
              <a:rPr lang="en-US" altLang="ja-JP" sz="3200" dirty="0"/>
              <a:t>#</a:t>
            </a:r>
            <a:r>
              <a:rPr lang="ja-JP" altLang="en-US" sz="3200" dirty="0"/>
              <a:t>６</a:t>
            </a:r>
            <a:r>
              <a:rPr lang="en-US" altLang="ja-JP" sz="3200" dirty="0"/>
              <a:t>【</a:t>
            </a:r>
            <a:r>
              <a:rPr lang="ja-JP" altLang="en-US" sz="3200" dirty="0"/>
              <a:t>国民健康保険制度及びその他医療制度</a:t>
            </a:r>
            <a:r>
              <a:rPr lang="en-US" altLang="ja-JP" sz="3200" dirty="0"/>
              <a:t>】</a:t>
            </a:r>
            <a:r>
              <a:rPr lang="ja-JP" altLang="en-US" sz="3200" dirty="0"/>
              <a:t>目的、対象、給付の種類、費用負担、後期高齢者医療制度第</a:t>
            </a:r>
            <a:r>
              <a:rPr lang="en-US" altLang="ja-JP" sz="3200" dirty="0"/>
              <a:t>5</a:t>
            </a:r>
            <a:r>
              <a:rPr lang="ja-JP" altLang="en-US" sz="3200" dirty="0"/>
              <a:t>章第１節医療保険制度の概要　</a:t>
            </a:r>
            <a:r>
              <a:rPr lang="en-US" altLang="ja-JP" sz="3200" dirty="0"/>
              <a:t>(5)</a:t>
            </a:r>
            <a:r>
              <a:rPr lang="ja-JP" altLang="en-US" sz="3200" dirty="0"/>
              <a:t>日本の医療保険制度の特徴（６）そのほかの医療に関する助成制度　</a:t>
            </a:r>
            <a:r>
              <a:rPr lang="en-US" altLang="ja-JP" sz="3200" dirty="0"/>
              <a:t>p.130 -139</a:t>
            </a:r>
            <a:r>
              <a:rPr lang="ja-JP" altLang="en-US" sz="3200" dirty="0"/>
              <a:t>　　　　　　　　　　　　　　　　　　</a:t>
            </a: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574675" y="1714681"/>
            <a:ext cx="8001000" cy="4162591"/>
          </a:xfrm>
        </p:spPr>
        <p:txBody>
          <a:bodyPr/>
          <a:lstStyle/>
          <a:p>
            <a:pPr marL="438150" lvl="1" indent="0" eaLnBrk="1" hangingPunct="1">
              <a:lnSpc>
                <a:spcPct val="90000"/>
              </a:lnSpc>
              <a:buNone/>
            </a:pPr>
            <a:r>
              <a:rPr lang="ja-JP" altLang="en-US" sz="2400" dirty="0"/>
              <a:t>第</a:t>
            </a:r>
            <a:r>
              <a:rPr lang="en-US" altLang="ja-JP" sz="2400" dirty="0"/>
              <a:t>5</a:t>
            </a:r>
            <a:r>
              <a:rPr lang="ja-JP" altLang="en-US" sz="2400" dirty="0"/>
              <a:t>章社会保障制度の体系</a:t>
            </a:r>
            <a:endParaRPr lang="en-US" altLang="ja-JP" sz="2400" dirty="0"/>
          </a:p>
          <a:p>
            <a:pPr marL="438150" lvl="1" indent="0" eaLnBrk="1" hangingPunct="1">
              <a:lnSpc>
                <a:spcPct val="90000"/>
              </a:lnSpc>
              <a:buNone/>
            </a:pPr>
            <a:r>
              <a:rPr lang="ja-JP" altLang="en-US" sz="2400" dirty="0"/>
              <a:t>第１節　医療保険制度の概要</a:t>
            </a:r>
          </a:p>
          <a:p>
            <a:pPr marL="438150" lvl="1" indent="0" eaLnBrk="1" hangingPunct="1">
              <a:lnSpc>
                <a:spcPct val="90000"/>
              </a:lnSpc>
              <a:buNone/>
            </a:pPr>
            <a:r>
              <a:rPr lang="en-US" altLang="ja-JP" sz="2400" dirty="0"/>
              <a:t>3.</a:t>
            </a:r>
            <a:r>
              <a:rPr lang="ja-JP" altLang="en-US" sz="2400" dirty="0"/>
              <a:t> 保険給付の種類と内容</a:t>
            </a:r>
          </a:p>
          <a:p>
            <a:pPr marL="438150" lvl="1" indent="0" eaLnBrk="1" hangingPunct="1">
              <a:lnSpc>
                <a:spcPct val="90000"/>
              </a:lnSpc>
              <a:buNone/>
            </a:pPr>
            <a:r>
              <a:rPr lang="en-US" altLang="ja-JP" sz="2400" dirty="0"/>
              <a:t>4.</a:t>
            </a:r>
            <a:r>
              <a:rPr lang="ja-JP" altLang="en-US" sz="2400" dirty="0"/>
              <a:t>医療保険の各制度の財源と保険財政</a:t>
            </a:r>
          </a:p>
          <a:p>
            <a:pPr marL="438150" lvl="1" indent="0" eaLnBrk="1" hangingPunct="1">
              <a:lnSpc>
                <a:spcPct val="90000"/>
              </a:lnSpc>
              <a:buNone/>
            </a:pPr>
            <a:endParaRPr lang="en-US" altLang="ja-JP" sz="2400" dirty="0">
              <a:latin typeface="ＭＳ 明朝" charset="-128"/>
              <a:ea typeface="ＭＳ 明朝" charset="-128"/>
              <a:cs typeface="ＭＳ 明朝" charset="-128"/>
            </a:endParaRPr>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349906" y="3614425"/>
            <a:ext cx="8180139" cy="1938992"/>
          </a:xfrm>
          <a:prstGeom prst="rect">
            <a:avLst/>
          </a:prstGeom>
          <a:solidFill>
            <a:schemeClr val="bg1"/>
          </a:solidFill>
          <a:ln>
            <a:solidFill>
              <a:schemeClr val="bg1"/>
            </a:solidFill>
          </a:ln>
        </p:spPr>
        <p:txBody>
          <a:bodyPr wrap="square" rtlCol="0">
            <a:spAutoFit/>
          </a:bodyPr>
          <a:lstStyle/>
          <a:p>
            <a:r>
              <a:rPr lang="ja-JP" altLang="en-US" sz="2000" dirty="0"/>
              <a:t>ここでは、</a:t>
            </a:r>
            <a:endParaRPr lang="en-US" altLang="ja-JP" sz="2000" dirty="0"/>
          </a:p>
          <a:p>
            <a:endParaRPr lang="ja-JP" altLang="en-US" sz="2000" dirty="0"/>
          </a:p>
          <a:p>
            <a:r>
              <a:rPr lang="ja-JP" altLang="en-US" sz="2000" dirty="0"/>
              <a:t>１）公的医療保険制度の給付には医療給付と現金給付があり、医療給付には現物給付と療養払い（償還払い）が、また現金給付には傷病手当などの各種給付金があること、</a:t>
            </a:r>
            <a:endParaRPr lang="en-US" altLang="ja-JP" sz="2000" dirty="0"/>
          </a:p>
          <a:p>
            <a:r>
              <a:rPr lang="ja-JP" altLang="en-US" sz="2000" dirty="0"/>
              <a:t>２）市町村国保、被用者保険、後期高齢者医療制度の財政について、学ぶ。</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3.</a:t>
            </a:r>
            <a:r>
              <a:rPr lang="ja-JP" altLang="en-US" sz="2800" dirty="0"/>
              <a:t> 保険給付の種類と内容</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184077" y="1734154"/>
            <a:ext cx="8852419" cy="4575165"/>
          </a:xfrm>
        </p:spPr>
        <p:txBody>
          <a:bodyPr/>
          <a:lstStyle/>
          <a:p>
            <a:pPr eaLnBrk="1" hangingPunct="1">
              <a:lnSpc>
                <a:spcPct val="90000"/>
              </a:lnSpc>
              <a:buFont typeface="Wingdings" panose="05000000000000000000" pitchFamily="2" charset="2"/>
              <a:buChar char="q"/>
            </a:pPr>
            <a:r>
              <a:rPr lang="ja-JP" altLang="en-US" sz="2400" dirty="0">
                <a:hlinkClick r:id="rId3"/>
              </a:rPr>
              <a:t>公的医療保険制度の給付</a:t>
            </a:r>
            <a:r>
              <a:rPr lang="ja-JP" altLang="en-US" sz="2400" dirty="0"/>
              <a:t>には医療給付と現金給付がある</a:t>
            </a:r>
            <a:endParaRPr lang="en-US" altLang="ja-JP" sz="2400" dirty="0"/>
          </a:p>
          <a:p>
            <a:pPr eaLnBrk="1" hangingPunct="1">
              <a:lnSpc>
                <a:spcPct val="90000"/>
              </a:lnSpc>
              <a:buFont typeface="Wingdings" panose="05000000000000000000" pitchFamily="2" charset="2"/>
              <a:buChar char="Ø"/>
            </a:pPr>
            <a:r>
              <a:rPr lang="ja-JP" altLang="en-US" sz="2400" dirty="0"/>
              <a:t>医療給付には現物給付・療養払い（償還払い）がある。</a:t>
            </a:r>
            <a:endParaRPr lang="en-US" altLang="ja-JP" sz="2400" dirty="0"/>
          </a:p>
          <a:p>
            <a:pPr eaLnBrk="1" hangingPunct="1">
              <a:lnSpc>
                <a:spcPct val="90000"/>
              </a:lnSpc>
              <a:buFont typeface="Wingdings" panose="05000000000000000000" pitchFamily="2" charset="2"/>
              <a:buChar char="v"/>
            </a:pPr>
            <a:r>
              <a:rPr lang="ja-JP" altLang="en-US" sz="2400" dirty="0"/>
              <a:t>現物給付；診察、検査、処置、手術、投薬、入院などの、医療機関での療養給付があり、支払いは全額ではなく、自己負担分のみとなる。</a:t>
            </a:r>
            <a:endParaRPr lang="en-US" altLang="ja-JP" sz="2400" dirty="0"/>
          </a:p>
          <a:p>
            <a:pPr eaLnBrk="1" hangingPunct="1">
              <a:lnSpc>
                <a:spcPct val="90000"/>
              </a:lnSpc>
              <a:buFont typeface="Wingdings" panose="05000000000000000000" pitchFamily="2" charset="2"/>
              <a:buChar char="v"/>
            </a:pPr>
            <a:r>
              <a:rPr lang="ja-JP" altLang="en-US" sz="2400" dirty="0"/>
              <a:t>療養払い（償還払い）：入院時食事療養費、入院時生活療養費、保険外併用療養費については、患者が全額立替払いをした後に、負担割合分を差し引いて金額の支給を受ける</a:t>
            </a:r>
            <a:endParaRPr lang="en-US" altLang="ja-JP" sz="2400" dirty="0"/>
          </a:p>
          <a:p>
            <a:pPr eaLnBrk="1" hangingPunct="1">
              <a:lnSpc>
                <a:spcPct val="90000"/>
              </a:lnSpc>
              <a:buFont typeface="Wingdings" panose="05000000000000000000" pitchFamily="2" charset="2"/>
              <a:buChar char="v"/>
            </a:pPr>
            <a:r>
              <a:rPr lang="ja-JP" altLang="en-US" sz="2400" dirty="0"/>
              <a:t>高額療養費：自己負担の限度額を超えた分が払い戻される制度。世帯における医療保険、介護保険との合計の自己負担上限額を超えた場合に支給される。高額介護合算治療費などがある。</a:t>
            </a: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8080788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algn="ctr" eaLnBrk="1" hangingPunct="1">
              <a:lnSpc>
                <a:spcPct val="90000"/>
              </a:lnSpc>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3.</a:t>
            </a:r>
            <a:r>
              <a:rPr lang="ja-JP" altLang="en-US" sz="2800" dirty="0"/>
              <a:t> 保険給付の種類と内容</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414679" y="1632974"/>
            <a:ext cx="8459852" cy="4752527"/>
          </a:xfrm>
        </p:spPr>
        <p:txBody>
          <a:bodyPr/>
          <a:lstStyle/>
          <a:p>
            <a:pPr eaLnBrk="1" hangingPunct="1">
              <a:lnSpc>
                <a:spcPct val="90000"/>
              </a:lnSpc>
              <a:buFont typeface="Wingdings" panose="05000000000000000000" pitchFamily="2" charset="2"/>
              <a:buChar char="Ø"/>
            </a:pPr>
            <a:r>
              <a:rPr lang="ja-JP" altLang="en-US" sz="2400" dirty="0"/>
              <a:t>現金給付は、就業や労務に起因するものが多く、健保にはあるが国保にはないものもある。</a:t>
            </a:r>
            <a:endParaRPr lang="en-US" altLang="ja-JP" sz="2400" dirty="0"/>
          </a:p>
          <a:p>
            <a:pPr eaLnBrk="1" hangingPunct="1">
              <a:lnSpc>
                <a:spcPct val="90000"/>
              </a:lnSpc>
              <a:buFont typeface="Wingdings" panose="05000000000000000000" pitchFamily="2" charset="2"/>
              <a:buChar char="v"/>
            </a:pPr>
            <a:r>
              <a:rPr lang="ja-JP" altLang="en-US" sz="2400" b="1" dirty="0">
                <a:latin typeface="+mn-ea"/>
                <a:cs typeface="ＭＳ 明朝" charset="-128"/>
              </a:rPr>
              <a:t>傷病手当金：被保険者（本人）が疾病・負傷などにより</a:t>
            </a:r>
            <a:r>
              <a:rPr lang="en-US" altLang="ja-JP" sz="2400" b="1" dirty="0">
                <a:latin typeface="+mn-ea"/>
                <a:cs typeface="ＭＳ 明朝" charset="-128"/>
              </a:rPr>
              <a:t>【</a:t>
            </a:r>
            <a:r>
              <a:rPr lang="ja-JP" altLang="en-US" sz="2400" b="1" dirty="0">
                <a:latin typeface="+mn-ea"/>
                <a:cs typeface="ＭＳ 明朝" charset="-128"/>
              </a:rPr>
              <a:t>労務に服することができない</a:t>
            </a:r>
            <a:r>
              <a:rPr lang="en-US" altLang="ja-JP" sz="2400" b="1" dirty="0">
                <a:latin typeface="+mn-ea"/>
                <a:cs typeface="ＭＳ 明朝" charset="-128"/>
              </a:rPr>
              <a:t>】</a:t>
            </a:r>
            <a:r>
              <a:rPr lang="ja-JP" altLang="en-US" sz="2400" b="1" dirty="0">
                <a:latin typeface="+mn-ea"/>
                <a:cs typeface="ＭＳ 明朝" charset="-128"/>
              </a:rPr>
              <a:t>場合に支給。ただし</a:t>
            </a:r>
            <a:r>
              <a:rPr lang="en-US" altLang="ja-JP" sz="2400" b="1" dirty="0">
                <a:latin typeface="+mn-ea"/>
                <a:cs typeface="ＭＳ 明朝" charset="-128"/>
              </a:rPr>
              <a:t>【</a:t>
            </a:r>
            <a:r>
              <a:rPr lang="ja-JP" altLang="en-US" sz="2400" b="1" dirty="0">
                <a:latin typeface="+mn-ea"/>
                <a:cs typeface="ＭＳ 明朝" charset="-128"/>
              </a:rPr>
              <a:t>労務また通勤を原因とする</a:t>
            </a:r>
            <a:r>
              <a:rPr lang="en-US" altLang="ja-JP" sz="2400" b="1" dirty="0">
                <a:latin typeface="+mn-ea"/>
                <a:cs typeface="ＭＳ 明朝" charset="-128"/>
              </a:rPr>
              <a:t>】</a:t>
            </a:r>
            <a:r>
              <a:rPr lang="ja-JP" altLang="en-US" sz="2400" b="1" dirty="0">
                <a:latin typeface="+mn-ea"/>
                <a:cs typeface="ＭＳ 明朝" charset="-128"/>
              </a:rPr>
              <a:t>場合は、労働者災害補償保険（労災保険）の給付。</a:t>
            </a:r>
            <a:endParaRPr lang="en-US" altLang="ja-JP" sz="2400" b="1" dirty="0">
              <a:latin typeface="+mn-ea"/>
              <a:cs typeface="ＭＳ 明朝" charset="-128"/>
            </a:endParaRPr>
          </a:p>
          <a:p>
            <a:pPr eaLnBrk="1" hangingPunct="1">
              <a:lnSpc>
                <a:spcPct val="90000"/>
              </a:lnSpc>
              <a:buFont typeface="Wingdings" panose="05000000000000000000" pitchFamily="2" charset="2"/>
              <a:buChar char="v"/>
            </a:pPr>
            <a:r>
              <a:rPr lang="ja-JP" altLang="en-US" sz="2400" b="1" dirty="0">
                <a:latin typeface="+mn-ea"/>
                <a:cs typeface="ＭＳ 明朝" charset="-128"/>
                <a:hlinkClick r:id="rId3"/>
              </a:rPr>
              <a:t>出産手当金</a:t>
            </a:r>
            <a:r>
              <a:rPr lang="ja-JP" altLang="en-US" sz="2400" b="1" dirty="0">
                <a:latin typeface="+mn-ea"/>
                <a:cs typeface="ＭＳ 明朝" charset="-128"/>
              </a:rPr>
              <a:t>：被保険者（本人）の出産で給与が得られない場合に支給（休業補償）、</a:t>
            </a:r>
            <a:r>
              <a:rPr lang="ja-JP" altLang="en-US" sz="2400" b="1" dirty="0">
                <a:solidFill>
                  <a:srgbClr val="FF0000"/>
                </a:solidFill>
                <a:latin typeface="+mn-ea"/>
                <a:cs typeface="ＭＳ 明朝" charset="-128"/>
              </a:rPr>
              <a:t>被用者保険（健保）のみ</a:t>
            </a:r>
            <a:r>
              <a:rPr lang="ja-JP" altLang="en-US" sz="2400" b="1" dirty="0">
                <a:latin typeface="+mn-ea"/>
                <a:cs typeface="ＭＳ 明朝" charset="-128"/>
              </a:rPr>
              <a:t>。</a:t>
            </a:r>
            <a:endParaRPr lang="en-US" altLang="ja-JP" sz="2400" b="1" dirty="0">
              <a:latin typeface="+mn-ea"/>
              <a:cs typeface="ＭＳ 明朝" charset="-128"/>
            </a:endParaRPr>
          </a:p>
          <a:p>
            <a:pPr eaLnBrk="1" hangingPunct="1">
              <a:lnSpc>
                <a:spcPct val="90000"/>
              </a:lnSpc>
              <a:buFont typeface="Wingdings" panose="05000000000000000000" pitchFamily="2" charset="2"/>
              <a:buChar char="v"/>
            </a:pPr>
            <a:r>
              <a:rPr lang="ja-JP" altLang="en-US" sz="2400" b="1" dirty="0">
                <a:latin typeface="+mn-ea"/>
                <a:cs typeface="ＭＳ 明朝" charset="-128"/>
                <a:hlinkClick r:id="rId4"/>
              </a:rPr>
              <a:t>出産育児一時金</a:t>
            </a:r>
            <a:r>
              <a:rPr lang="ja-JP" altLang="en-US" sz="2400" b="1" dirty="0">
                <a:latin typeface="+mn-ea"/>
                <a:cs typeface="ＭＳ 明朝" charset="-128"/>
              </a:rPr>
              <a:t>は、被保険者（本人）＋被扶養者の出産に対して支払われるもので健保にも国保にもある。</a:t>
            </a:r>
            <a:endParaRPr lang="en-US" altLang="ja-JP" sz="2400" b="1" dirty="0">
              <a:latin typeface="+mn-ea"/>
              <a:cs typeface="ＭＳ 明朝" charset="-128"/>
            </a:endParaRPr>
          </a:p>
          <a:p>
            <a:pPr eaLnBrk="1" hangingPunct="1">
              <a:lnSpc>
                <a:spcPct val="90000"/>
              </a:lnSpc>
              <a:buFont typeface="Wingdings" panose="05000000000000000000" pitchFamily="2" charset="2"/>
              <a:buChar char="v"/>
            </a:pPr>
            <a:r>
              <a:rPr lang="ja-JP" altLang="en-US" sz="2400" b="1" dirty="0">
                <a:latin typeface="+mn-ea"/>
                <a:cs typeface="ＭＳ 明朝" charset="-128"/>
                <a:hlinkClick r:id="rId5"/>
              </a:rPr>
              <a:t>移送費</a:t>
            </a:r>
            <a:r>
              <a:rPr lang="ja-JP" altLang="en-US" sz="2400" b="1" dirty="0">
                <a:latin typeface="+mn-ea"/>
                <a:cs typeface="ＭＳ 明朝" charset="-128"/>
              </a:rPr>
              <a:t>：</a:t>
            </a:r>
            <a:r>
              <a:rPr lang="ja-JP" altLang="en-US" sz="2400" b="1" dirty="0">
                <a:solidFill>
                  <a:srgbClr val="FF0000"/>
                </a:solidFill>
                <a:latin typeface="+mn-ea"/>
                <a:cs typeface="ＭＳ 明朝" charset="-128"/>
              </a:rPr>
              <a:t>緊急移送時の費用</a:t>
            </a:r>
            <a:r>
              <a:rPr lang="ja-JP" altLang="en-US" sz="2400" b="1" dirty="0">
                <a:latin typeface="+mn-ea"/>
                <a:cs typeface="ＭＳ 明朝" charset="-128"/>
              </a:rPr>
              <a:t>、健保にも国保にもある。</a:t>
            </a:r>
            <a:endParaRPr lang="en-US" altLang="ja-JP" sz="2400" b="1" dirty="0">
              <a:latin typeface="+mn-ea"/>
              <a:cs typeface="ＭＳ 明朝" charset="-128"/>
            </a:endParaRPr>
          </a:p>
          <a:p>
            <a:pPr eaLnBrk="1" hangingPunct="1">
              <a:lnSpc>
                <a:spcPct val="90000"/>
              </a:lnSpc>
              <a:buFont typeface="Wingdings" panose="05000000000000000000" pitchFamily="2" charset="2"/>
              <a:buChar char="v"/>
            </a:pPr>
            <a:r>
              <a:rPr lang="ja-JP" altLang="en-US" sz="2400" b="1" dirty="0">
                <a:latin typeface="+mn-ea"/>
                <a:cs typeface="ＭＳ 明朝" charset="-128"/>
              </a:rPr>
              <a:t>埋葬料：健保では被保険者（本人）でも被扶養者でも出る。国保は自治体により異なる。</a:t>
            </a:r>
          </a:p>
        </p:txBody>
      </p:sp>
      <p:sp>
        <p:nvSpPr>
          <p:cNvPr id="2" name="テキスト ボックス 1">
            <a:extLst>
              <a:ext uri="{FF2B5EF4-FFF2-40B4-BE49-F238E27FC236}">
                <a16:creationId xmlns:a16="http://schemas.microsoft.com/office/drawing/2014/main" id="{0EF6A6D9-7E7D-79A6-68AE-A2A43C038315}"/>
              </a:ext>
            </a:extLst>
          </p:cNvPr>
          <p:cNvSpPr txBox="1"/>
          <p:nvPr/>
        </p:nvSpPr>
        <p:spPr>
          <a:xfrm>
            <a:off x="576643" y="6385501"/>
            <a:ext cx="8459853" cy="400110"/>
          </a:xfrm>
          <a:prstGeom prst="rect">
            <a:avLst/>
          </a:prstGeom>
          <a:noFill/>
        </p:spPr>
        <p:txBody>
          <a:bodyPr wrap="square" rtlCol="0">
            <a:spAutoFit/>
          </a:bodyPr>
          <a:lstStyle/>
          <a:p>
            <a:r>
              <a:rPr lang="ja-JP" altLang="en-US" sz="2000" dirty="0">
                <a:solidFill>
                  <a:srgbClr val="FF0000"/>
                </a:solidFill>
              </a:rPr>
              <a:t>★救急車は行政サービス、費用は自分たちの税金、原則無料。</a:t>
            </a:r>
            <a:endParaRPr lang="en-US" sz="2000" dirty="0">
              <a:solidFill>
                <a:srgbClr val="FF0000"/>
              </a:solidFill>
            </a:endParaRPr>
          </a:p>
        </p:txBody>
      </p:sp>
    </p:spTree>
    <p:extLst>
      <p:ext uri="{BB962C8B-B14F-4D97-AF65-F5344CB8AC3E}">
        <p14:creationId xmlns:p14="http://schemas.microsoft.com/office/powerpoint/2010/main" val="9443443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4.</a:t>
            </a:r>
            <a:r>
              <a:rPr lang="ja-JP" altLang="en-US" sz="2800" dirty="0"/>
              <a:t>医療保険の各制度の財源と保険財政</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72816"/>
            <a:ext cx="8688709" cy="3888432"/>
          </a:xfrm>
        </p:spPr>
        <p:txBody>
          <a:bodyPr/>
          <a:lstStyle/>
          <a:p>
            <a:pPr marL="0" indent="0" eaLnBrk="1" hangingPunct="1">
              <a:lnSpc>
                <a:spcPct val="90000"/>
              </a:lnSpc>
              <a:buNone/>
            </a:pPr>
            <a:r>
              <a:rPr lang="en-US" altLang="ja-JP" sz="2400" b="1" dirty="0">
                <a:latin typeface="+mn-ea"/>
                <a:cs typeface="ＭＳ 明朝" charset="-128"/>
              </a:rPr>
              <a:t>【1】</a:t>
            </a:r>
            <a:r>
              <a:rPr lang="ja-JP" altLang="en-US" sz="2400" b="1" dirty="0">
                <a:latin typeface="+mn-ea"/>
                <a:cs typeface="ＭＳ 明朝" charset="-128"/>
              </a:rPr>
              <a:t>市町村国保の財政</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　市町村国保は、加入者の平均年齢が他の医療保険制度に比べ高い（年金生活者が多い）ため、</a:t>
            </a:r>
            <a:r>
              <a:rPr lang="en-US" altLang="ja-JP" sz="2400" b="1" dirty="0">
                <a:latin typeface="+mn-ea"/>
                <a:cs typeface="ＭＳ 明朝" charset="-128"/>
              </a:rPr>
              <a:t>1</a:t>
            </a:r>
            <a:r>
              <a:rPr lang="ja-JP" altLang="en-US" sz="2400" b="1" dirty="0">
                <a:latin typeface="+mn-ea"/>
                <a:cs typeface="ＭＳ 明朝" charset="-128"/>
              </a:rPr>
              <a:t>人あたりの医療費が相対的に高いが、平均所得が比較的低く、加入者</a:t>
            </a:r>
            <a:r>
              <a:rPr lang="en-US" altLang="ja-JP" sz="2400" b="1" dirty="0">
                <a:latin typeface="+mn-ea"/>
                <a:cs typeface="ＭＳ 明朝" charset="-128"/>
              </a:rPr>
              <a:t>1</a:t>
            </a:r>
            <a:r>
              <a:rPr lang="ja-JP" altLang="en-US" sz="2400" b="1" dirty="0">
                <a:latin typeface="+mn-ea"/>
                <a:cs typeface="ＭＳ 明朝" charset="-128"/>
              </a:rPr>
              <a:t>人あたりでみた平均保険料は低い。時代により加入者の主たる属性は変化しているが、被用者保険に加入できない無職や相対的に所得の低い加入者が市町村国保に集まる構造は変わらない。</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★国民皆保険の「最後の砦」</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a:t>
            </a:r>
            <a:r>
              <a:rPr lang="en-US" altLang="ja-JP" sz="2400" b="1" dirty="0">
                <a:latin typeface="+mn-ea"/>
                <a:cs typeface="ＭＳ 明朝" charset="-128"/>
              </a:rPr>
              <a:t>2015</a:t>
            </a:r>
            <a:r>
              <a:rPr lang="ja-JP" altLang="en-US" sz="2400" b="1" dirty="0">
                <a:latin typeface="+mn-ea"/>
                <a:cs typeface="ＭＳ 明朝" charset="-128"/>
              </a:rPr>
              <a:t>年度から：保険料の軽減対象となる低所得者の数に応じた財政支援の拡大など。</a:t>
            </a:r>
            <a:r>
              <a:rPr lang="en-US" altLang="ja-JP" sz="2400" b="1" dirty="0">
                <a:latin typeface="+mn-ea"/>
                <a:cs typeface="ＭＳ 明朝" charset="-128"/>
              </a:rPr>
              <a:t>2018</a:t>
            </a:r>
            <a:r>
              <a:rPr lang="ja-JP" altLang="en-US" sz="2400" b="1" dirty="0">
                <a:latin typeface="+mn-ea"/>
                <a:cs typeface="ＭＳ 明朝" charset="-128"/>
              </a:rPr>
              <a:t>年度から都道府県が財政運営の責任主体となる。</a:t>
            </a:r>
            <a:endParaRPr lang="en-US" altLang="ja-JP" sz="2400" b="1" dirty="0">
              <a:latin typeface="+mn-ea"/>
              <a:cs typeface="ＭＳ 明朝" charset="-128"/>
            </a:endParaRPr>
          </a:p>
        </p:txBody>
      </p:sp>
    </p:spTree>
    <p:extLst>
      <p:ext uri="{BB962C8B-B14F-4D97-AF65-F5344CB8AC3E}">
        <p14:creationId xmlns:p14="http://schemas.microsoft.com/office/powerpoint/2010/main" val="33086183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4.</a:t>
            </a:r>
            <a:r>
              <a:rPr lang="ja-JP" altLang="en-US" sz="2800" dirty="0"/>
              <a:t>医療保険の各制度の財源と保険財政</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72816"/>
            <a:ext cx="8688709" cy="3888432"/>
          </a:xfrm>
        </p:spPr>
        <p:txBody>
          <a:bodyPr/>
          <a:lstStyle/>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２</a:t>
            </a:r>
            <a:r>
              <a:rPr lang="en-US" altLang="ja-JP" sz="2400" b="1" dirty="0">
                <a:latin typeface="+mn-ea"/>
                <a:cs typeface="ＭＳ 明朝" charset="-128"/>
              </a:rPr>
              <a:t>】</a:t>
            </a:r>
            <a:r>
              <a:rPr lang="ja-JP" altLang="en-US" sz="2400" b="1" dirty="0">
                <a:latin typeface="+mn-ea"/>
                <a:cs typeface="ＭＳ 明朝" charset="-128"/>
              </a:rPr>
              <a:t>被用者保険の財政</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　被用者保険は、加入者の平均年齢が相対的に低く、１人あたりの医療費も相対的に少ない傾向にある。また組合健保、共済健保については、加入者の平均所得が相対的に高いために保険料収入も安定している。しかし、中小企業の社員とその扶養者を対象とする協会けんぽは、財政基盤も弱く、公費が</a:t>
            </a:r>
            <a:r>
              <a:rPr lang="en-US" altLang="ja-JP" sz="2400" b="1" dirty="0">
                <a:latin typeface="+mn-ea"/>
                <a:cs typeface="ＭＳ 明朝" charset="-128"/>
              </a:rPr>
              <a:t>16.4</a:t>
            </a:r>
            <a:r>
              <a:rPr lang="ja-JP" altLang="en-US" sz="2400" b="1" dirty="0">
                <a:latin typeface="+mn-ea"/>
                <a:cs typeface="ＭＳ 明朝" charset="-128"/>
              </a:rPr>
              <a:t>％投入されている。また、組合健保、共済健保などでも、後期高齢者医療制度や前期高齢者医療制度のための負担増の影響で財政が赤字となるところが出てきている。</a:t>
            </a:r>
            <a:endParaRPr lang="en-US" altLang="ja-JP" sz="2400" b="1" dirty="0">
              <a:latin typeface="+mn-ea"/>
              <a:cs typeface="ＭＳ 明朝" charset="-128"/>
            </a:endParaRPr>
          </a:p>
        </p:txBody>
      </p:sp>
    </p:spTree>
    <p:extLst>
      <p:ext uri="{BB962C8B-B14F-4D97-AF65-F5344CB8AC3E}">
        <p14:creationId xmlns:p14="http://schemas.microsoft.com/office/powerpoint/2010/main" val="37554341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76643" y="472499"/>
            <a:ext cx="7704856" cy="1160475"/>
          </a:xfrm>
        </p:spPr>
        <p:txBody>
          <a:bodyPr anchor="ctr"/>
          <a:lstStyle/>
          <a:p>
            <a:pPr marL="438150" lvl="1" indent="0" algn="ctr" eaLnBrk="1" hangingPunct="1">
              <a:lnSpc>
                <a:spcPct val="90000"/>
              </a:lnSpc>
              <a:buNone/>
            </a:pPr>
            <a:br>
              <a:rPr lang="en-US" altLang="ja-JP" sz="2800" dirty="0"/>
            </a:br>
            <a:br>
              <a:rPr lang="en-US" altLang="ja-JP" sz="2800" dirty="0"/>
            </a:br>
            <a:r>
              <a:rPr lang="ja-JP" altLang="en-US" sz="2800" dirty="0"/>
              <a:t>第１節　医療保険制度の概要</a:t>
            </a:r>
            <a:br>
              <a:rPr lang="ja-JP" altLang="en-US" sz="2800" dirty="0"/>
            </a:br>
            <a:r>
              <a:rPr lang="en-US" altLang="ja-JP" sz="2800" dirty="0"/>
              <a:t>4.</a:t>
            </a:r>
            <a:r>
              <a:rPr lang="ja-JP" altLang="en-US" sz="2800" dirty="0"/>
              <a:t>医療保険の各制度の財源と保険財政</a:t>
            </a:r>
            <a:br>
              <a:rPr lang="ja-JP" altLang="en-US" sz="2800" dirty="0"/>
            </a:br>
            <a:br>
              <a:rPr lang="ja-JP" altLang="en-US" sz="2400" dirty="0"/>
            </a:br>
            <a:br>
              <a:rPr lang="ja-JP" altLang="en-US" sz="2800" dirty="0"/>
            </a:br>
            <a:endParaRPr lang="ja-JP" altLang="en-US" sz="2800" dirty="0"/>
          </a:p>
        </p:txBody>
      </p:sp>
      <p:sp>
        <p:nvSpPr>
          <p:cNvPr id="430083" name="Rectangle 3"/>
          <p:cNvSpPr>
            <a:spLocks noGrp="1" noChangeArrowheads="1"/>
          </p:cNvSpPr>
          <p:nvPr>
            <p:ph type="body" idx="1"/>
          </p:nvPr>
        </p:nvSpPr>
        <p:spPr>
          <a:xfrm>
            <a:off x="323528" y="1772816"/>
            <a:ext cx="8688709" cy="3888432"/>
          </a:xfrm>
        </p:spPr>
        <p:txBody>
          <a:bodyPr/>
          <a:lstStyle/>
          <a:p>
            <a:pPr marL="0" indent="0" eaLnBrk="1" hangingPunct="1">
              <a:lnSpc>
                <a:spcPct val="90000"/>
              </a:lnSpc>
              <a:buNone/>
            </a:pPr>
            <a:r>
              <a:rPr lang="en-US" altLang="ja-JP" sz="2400" b="1" dirty="0">
                <a:latin typeface="+mn-ea"/>
                <a:cs typeface="ＭＳ 明朝" charset="-128"/>
              </a:rPr>
              <a:t>【</a:t>
            </a:r>
            <a:r>
              <a:rPr lang="ja-JP" altLang="en-US" sz="2400" b="1" dirty="0">
                <a:latin typeface="+mn-ea"/>
                <a:cs typeface="ＭＳ 明朝" charset="-128"/>
              </a:rPr>
              <a:t>３</a:t>
            </a:r>
            <a:r>
              <a:rPr lang="en-US" altLang="ja-JP" sz="2400" b="1" dirty="0">
                <a:latin typeface="+mn-ea"/>
                <a:cs typeface="ＭＳ 明朝" charset="-128"/>
              </a:rPr>
              <a:t>】</a:t>
            </a:r>
            <a:r>
              <a:rPr lang="ja-JP" altLang="en-US" sz="2400" b="1" dirty="0">
                <a:latin typeface="+mn-ea"/>
                <a:cs typeface="ＭＳ 明朝" charset="-128"/>
              </a:rPr>
              <a:t>後期高齢者医療制度</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　後期高齢者医療制度については、高齢者医療を社会全体で支えるとの観点から、現役世代からの支援金と公費で全体の約９割を賄う仕組みとなっている。具体的には、国、都道府県などの公費で５割、現役世代からの後期高齢者支援金で約４割。高齢者の保険料で約１割（実際には低所得への軽減措置などから１割を切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　また</a:t>
            </a:r>
            <a:r>
              <a:rPr lang="en-US" altLang="ja-JP" sz="2400" b="1" dirty="0">
                <a:latin typeface="+mn-ea"/>
                <a:cs typeface="ＭＳ 明朝" charset="-128"/>
              </a:rPr>
              <a:t>65</a:t>
            </a:r>
            <a:r>
              <a:rPr lang="ja-JP" altLang="en-US" sz="2400" b="1" dirty="0">
                <a:latin typeface="+mn-ea"/>
                <a:cs typeface="ＭＳ 明朝" charset="-128"/>
              </a:rPr>
              <a:t>から</a:t>
            </a:r>
            <a:r>
              <a:rPr lang="en-US" altLang="ja-JP" sz="2400" b="1" dirty="0">
                <a:latin typeface="+mn-ea"/>
                <a:cs typeface="ＭＳ 明朝" charset="-128"/>
              </a:rPr>
              <a:t>74</a:t>
            </a:r>
            <a:r>
              <a:rPr lang="ja-JP" altLang="en-US" sz="2400" b="1" dirty="0">
                <a:latin typeface="+mn-ea"/>
                <a:cs typeface="ＭＳ 明朝" charset="-128"/>
              </a:rPr>
              <a:t>歳前期高齢者についても、その大半が退職後の無職者として国保に加入していることから、財政調整を行う仕組み「前期高齢者納付金」（高齢者の平均加入率で補正する）を導入している。</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　</a:t>
            </a:r>
            <a:endParaRPr lang="en-US" altLang="ja-JP" sz="2400" b="1" dirty="0">
              <a:latin typeface="+mn-ea"/>
              <a:cs typeface="ＭＳ 明朝" charset="-128"/>
            </a:endParaRPr>
          </a:p>
        </p:txBody>
      </p:sp>
    </p:spTree>
    <p:extLst>
      <p:ext uri="{BB962C8B-B14F-4D97-AF65-F5344CB8AC3E}">
        <p14:creationId xmlns:p14="http://schemas.microsoft.com/office/powerpoint/2010/main" val="37103810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B74F13C9-64F2-21CD-A5A4-7C92D953870D}"/>
              </a:ext>
            </a:extLst>
          </p:cNvPr>
          <p:cNvSpPr>
            <a:spLocks noGrp="1"/>
          </p:cNvSpPr>
          <p:nvPr>
            <p:ph type="title"/>
          </p:nvPr>
        </p:nvSpPr>
        <p:spPr>
          <a:xfrm>
            <a:off x="574675" y="304800"/>
            <a:ext cx="8001000" cy="1216025"/>
          </a:xfrm>
        </p:spPr>
        <p:txBody>
          <a:bodyPr/>
          <a:lstStyle/>
          <a:p>
            <a:pPr algn="ctr"/>
            <a:r>
              <a:rPr lang="ja-JP" altLang="en-US" dirty="0"/>
              <a:t>公的医療保険の各保険者の比較</a:t>
            </a:r>
            <a:endParaRPr lang="en-US" dirty="0"/>
          </a:p>
        </p:txBody>
      </p:sp>
      <p:sp>
        <p:nvSpPr>
          <p:cNvPr id="4" name="スライド番号プレースホルダー 3">
            <a:extLst>
              <a:ext uri="{FF2B5EF4-FFF2-40B4-BE49-F238E27FC236}">
                <a16:creationId xmlns:a16="http://schemas.microsoft.com/office/drawing/2014/main" id="{BC3A05C3-C6E8-8C1E-0025-979675803D06}"/>
              </a:ext>
            </a:extLst>
          </p:cNvPr>
          <p:cNvSpPr>
            <a:spLocks noGrp="1"/>
          </p:cNvSpPr>
          <p:nvPr>
            <p:ph type="sldNum" sz="quarter" idx="12"/>
          </p:nvPr>
        </p:nvSpPr>
        <p:spPr>
          <a:xfrm>
            <a:off x="6553200" y="6245225"/>
            <a:ext cx="1981200" cy="476250"/>
          </a:xfrm>
        </p:spPr>
        <p:txBody>
          <a:bodyPr wrap="square" anchor="t">
            <a:normAutofit/>
          </a:bodyPr>
          <a:lstStyle/>
          <a:p>
            <a:pPr>
              <a:spcAft>
                <a:spcPts val="600"/>
              </a:spcAft>
            </a:pPr>
            <a:fld id="{A4CFD91F-0676-4D47-82C1-C8A098CDDACF}" type="slidenum">
              <a:rPr lang="en-US" altLang="ja-JP" smtClean="0"/>
              <a:pPr>
                <a:spcAft>
                  <a:spcPts val="600"/>
                </a:spcAft>
              </a:pPr>
              <a:t>8</a:t>
            </a:fld>
            <a:endParaRPr lang="en-US" altLang="ja-JP"/>
          </a:p>
        </p:txBody>
      </p:sp>
      <p:sp>
        <p:nvSpPr>
          <p:cNvPr id="7" name="テキスト ボックス 6">
            <a:extLst>
              <a:ext uri="{FF2B5EF4-FFF2-40B4-BE49-F238E27FC236}">
                <a16:creationId xmlns:a16="http://schemas.microsoft.com/office/drawing/2014/main" id="{C24AD941-A625-05CA-CD7D-AB7FF2D9A970}"/>
              </a:ext>
            </a:extLst>
          </p:cNvPr>
          <p:cNvSpPr txBox="1"/>
          <p:nvPr/>
        </p:nvSpPr>
        <p:spPr>
          <a:xfrm>
            <a:off x="1115616" y="6129407"/>
            <a:ext cx="7202760" cy="646331"/>
          </a:xfrm>
          <a:prstGeom prst="rect">
            <a:avLst/>
          </a:prstGeom>
          <a:noFill/>
        </p:spPr>
        <p:txBody>
          <a:bodyPr wrap="square" rtlCol="0">
            <a:spAutoFit/>
          </a:bodyPr>
          <a:lstStyle/>
          <a:p>
            <a:r>
              <a:rPr lang="ja-JP" altLang="en-US" sz="1800" dirty="0">
                <a:solidFill>
                  <a:srgbClr val="336699"/>
                </a:solidFill>
                <a:hlinkClick r:id="rId3">
                  <a:extLst>
                    <a:ext uri="{A12FA001-AC4F-418D-AE19-62706E023703}">
                      <ahyp:hlinkClr xmlns:ahyp="http://schemas.microsoft.com/office/drawing/2018/hyperlinkcolor" val="tx"/>
                    </a:ext>
                  </a:extLst>
                </a:hlinkClick>
              </a:rPr>
              <a:t>医療保険の種類｜ほけんの窓口</a:t>
            </a:r>
            <a:r>
              <a:rPr lang="en-US" altLang="ja-JP" sz="1800" dirty="0">
                <a:solidFill>
                  <a:srgbClr val="336699"/>
                </a:solidFill>
                <a:hlinkClick r:id="rId3">
                  <a:extLst>
                    <a:ext uri="{A12FA001-AC4F-418D-AE19-62706E023703}">
                      <ahyp:hlinkClr xmlns:ahyp="http://schemas.microsoft.com/office/drawing/2018/hyperlinkcolor" val="tx"/>
                    </a:ext>
                  </a:extLst>
                </a:hlinkClick>
              </a:rPr>
              <a:t>【</a:t>
            </a:r>
            <a:r>
              <a:rPr lang="ja-JP" altLang="en-US" sz="1800" dirty="0">
                <a:solidFill>
                  <a:srgbClr val="336699"/>
                </a:solidFill>
                <a:hlinkClick r:id="rId3">
                  <a:extLst>
                    <a:ext uri="{A12FA001-AC4F-418D-AE19-62706E023703}">
                      <ahyp:hlinkClr xmlns:ahyp="http://schemas.microsoft.com/office/drawing/2018/hyperlinkcolor" val="tx"/>
                    </a:ext>
                  </a:extLst>
                </a:hlinkClick>
              </a:rPr>
              <a:t>公式</a:t>
            </a:r>
            <a:r>
              <a:rPr lang="en-US" altLang="ja-JP" sz="1800" dirty="0">
                <a:solidFill>
                  <a:srgbClr val="336699"/>
                </a:solidFill>
                <a:hlinkClick r:id="rId3">
                  <a:extLst>
                    <a:ext uri="{A12FA001-AC4F-418D-AE19-62706E023703}">
                      <ahyp:hlinkClr xmlns:ahyp="http://schemas.microsoft.com/office/drawing/2018/hyperlinkcolor" val="tx"/>
                    </a:ext>
                  </a:extLst>
                </a:hlinkClick>
              </a:rPr>
              <a:t>】</a:t>
            </a:r>
            <a:r>
              <a:rPr lang="ja-JP" altLang="en-US" sz="1800" dirty="0">
                <a:solidFill>
                  <a:srgbClr val="336699"/>
                </a:solidFill>
                <a:hlinkClick r:id="rId3">
                  <a:extLst>
                    <a:ext uri="{A12FA001-AC4F-418D-AE19-62706E023703}">
                      <ahyp:hlinkClr xmlns:ahyp="http://schemas.microsoft.com/office/drawing/2018/hyperlinkcolor" val="tx"/>
                    </a:ext>
                  </a:extLst>
                </a:hlinkClick>
              </a:rPr>
              <a:t>｜保険比較・見直し・無料相談 </a:t>
            </a:r>
            <a:r>
              <a:rPr lang="en-US" altLang="ja-JP" sz="1800" dirty="0">
                <a:solidFill>
                  <a:srgbClr val="336699"/>
                </a:solidFill>
                <a:hlinkClick r:id="rId3">
                  <a:extLst>
                    <a:ext uri="{A12FA001-AC4F-418D-AE19-62706E023703}">
                      <ahyp:hlinkClr xmlns:ahyp="http://schemas.microsoft.com/office/drawing/2018/hyperlinkcolor" val="tx"/>
                    </a:ext>
                  </a:extLst>
                </a:hlinkClick>
              </a:rPr>
              <a:t>(</a:t>
            </a:r>
            <a:r>
              <a:rPr lang="en-US" altLang="ja-JP" sz="1800" dirty="0" err="1">
                <a:solidFill>
                  <a:srgbClr val="336699"/>
                </a:solidFill>
                <a:hlinkClick r:id="rId3">
                  <a:extLst>
                    <a:ext uri="{A12FA001-AC4F-418D-AE19-62706E023703}">
                      <ahyp:hlinkClr xmlns:ahyp="http://schemas.microsoft.com/office/drawing/2018/hyperlinkcolor" val="tx"/>
                    </a:ext>
                  </a:extLst>
                </a:hlinkClick>
              </a:rPr>
              <a:t>hokennomadoguchi.com</a:t>
            </a:r>
            <a:r>
              <a:rPr lang="en-US" altLang="ja-JP" sz="1800" dirty="0">
                <a:solidFill>
                  <a:srgbClr val="FF0000"/>
                </a:solidFill>
                <a:hlinkClick r:id="rId3">
                  <a:extLst>
                    <a:ext uri="{A12FA001-AC4F-418D-AE19-62706E023703}">
                      <ahyp:hlinkClr xmlns:ahyp="http://schemas.microsoft.com/office/drawing/2018/hyperlinkcolor" val="tx"/>
                    </a:ext>
                  </a:extLst>
                </a:hlinkClick>
              </a:rPr>
              <a:t>)</a:t>
            </a:r>
            <a:endParaRPr lang="en-US" sz="1800" dirty="0">
              <a:solidFill>
                <a:srgbClr val="FF0000"/>
              </a:solidFill>
            </a:endParaRPr>
          </a:p>
        </p:txBody>
      </p:sp>
      <p:pic>
        <p:nvPicPr>
          <p:cNvPr id="5" name="図 4" descr="テーブル&#10;&#10;自動的に生成された説明">
            <a:extLst>
              <a:ext uri="{FF2B5EF4-FFF2-40B4-BE49-F238E27FC236}">
                <a16:creationId xmlns:a16="http://schemas.microsoft.com/office/drawing/2014/main" id="{CB4A8567-6AC6-E717-4B40-1FD9A84E14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 y="1700808"/>
            <a:ext cx="7639050" cy="5276850"/>
          </a:xfrm>
          <a:prstGeom prst="rect">
            <a:avLst/>
          </a:prstGeom>
        </p:spPr>
      </p:pic>
      <mc:AlternateContent xmlns:mc="http://schemas.openxmlformats.org/markup-compatibility/2006" xmlns:p14="http://schemas.microsoft.com/office/powerpoint/2010/main">
        <mc:Choice Requires="p14">
          <p:contentPart p14:bwMode="auto" r:id="rId5">
            <p14:nvContentPartPr>
              <p14:cNvPr id="8" name="インク 7">
                <a:extLst>
                  <a:ext uri="{FF2B5EF4-FFF2-40B4-BE49-F238E27FC236}">
                    <a16:creationId xmlns:a16="http://schemas.microsoft.com/office/drawing/2014/main" id="{BB5AD3A1-B0ED-5116-C171-ED34360D48E0}"/>
                  </a:ext>
                </a:extLst>
              </p14:cNvPr>
              <p14:cNvContentPartPr/>
              <p14:nvPr/>
            </p14:nvContentPartPr>
            <p14:xfrm>
              <a:off x="734720" y="3138200"/>
              <a:ext cx="7378560" cy="632520"/>
            </p14:xfrm>
          </p:contentPart>
        </mc:Choice>
        <mc:Fallback xmlns="">
          <p:pic>
            <p:nvPicPr>
              <p:cNvPr id="8" name="インク 7">
                <a:extLst>
                  <a:ext uri="{FF2B5EF4-FFF2-40B4-BE49-F238E27FC236}">
                    <a16:creationId xmlns:a16="http://schemas.microsoft.com/office/drawing/2014/main" id="{BB5AD3A1-B0ED-5116-C171-ED34360D48E0}"/>
                  </a:ext>
                </a:extLst>
              </p:cNvPr>
              <p:cNvPicPr/>
              <p:nvPr/>
            </p:nvPicPr>
            <p:blipFill>
              <a:blip r:embed="rId6"/>
              <a:stretch>
                <a:fillRect/>
              </a:stretch>
            </p:blipFill>
            <p:spPr>
              <a:xfrm>
                <a:off x="716720" y="3120560"/>
                <a:ext cx="7414200" cy="66816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9" name="インク 8">
                <a:extLst>
                  <a:ext uri="{FF2B5EF4-FFF2-40B4-BE49-F238E27FC236}">
                    <a16:creationId xmlns:a16="http://schemas.microsoft.com/office/drawing/2014/main" id="{FBB09644-A96B-3B55-86C9-45941E0C9754}"/>
                  </a:ext>
                </a:extLst>
              </p14:cNvPr>
              <p14:cNvContentPartPr/>
              <p14:nvPr/>
            </p14:nvContentPartPr>
            <p14:xfrm>
              <a:off x="726080" y="3983480"/>
              <a:ext cx="7529760" cy="1280520"/>
            </p14:xfrm>
          </p:contentPart>
        </mc:Choice>
        <mc:Fallback xmlns="">
          <p:pic>
            <p:nvPicPr>
              <p:cNvPr id="9" name="インク 8">
                <a:extLst>
                  <a:ext uri="{FF2B5EF4-FFF2-40B4-BE49-F238E27FC236}">
                    <a16:creationId xmlns:a16="http://schemas.microsoft.com/office/drawing/2014/main" id="{FBB09644-A96B-3B55-86C9-45941E0C9754}"/>
                  </a:ext>
                </a:extLst>
              </p:cNvPr>
              <p:cNvPicPr/>
              <p:nvPr/>
            </p:nvPicPr>
            <p:blipFill>
              <a:blip r:embed="rId8"/>
              <a:stretch>
                <a:fillRect/>
              </a:stretch>
            </p:blipFill>
            <p:spPr>
              <a:xfrm>
                <a:off x="708080" y="3965480"/>
                <a:ext cx="7565400" cy="131616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0" name="インク 9">
                <a:extLst>
                  <a:ext uri="{FF2B5EF4-FFF2-40B4-BE49-F238E27FC236}">
                    <a16:creationId xmlns:a16="http://schemas.microsoft.com/office/drawing/2014/main" id="{B17A6A27-010C-CEB9-AA3D-94A01C1C3B25}"/>
                  </a:ext>
                </a:extLst>
              </p14:cNvPr>
              <p14:cNvContentPartPr/>
              <p14:nvPr/>
            </p14:nvContentPartPr>
            <p14:xfrm>
              <a:off x="1203440" y="5196320"/>
              <a:ext cx="1285920" cy="46080"/>
            </p14:xfrm>
          </p:contentPart>
        </mc:Choice>
        <mc:Fallback xmlns="">
          <p:pic>
            <p:nvPicPr>
              <p:cNvPr id="10" name="インク 9">
                <a:extLst>
                  <a:ext uri="{FF2B5EF4-FFF2-40B4-BE49-F238E27FC236}">
                    <a16:creationId xmlns:a16="http://schemas.microsoft.com/office/drawing/2014/main" id="{B17A6A27-010C-CEB9-AA3D-94A01C1C3B25}"/>
                  </a:ext>
                </a:extLst>
              </p:cNvPr>
              <p:cNvPicPr/>
              <p:nvPr/>
            </p:nvPicPr>
            <p:blipFill>
              <a:blip r:embed="rId10"/>
              <a:stretch>
                <a:fillRect/>
              </a:stretch>
            </p:blipFill>
            <p:spPr>
              <a:xfrm>
                <a:off x="1185800" y="5178680"/>
                <a:ext cx="1321560" cy="81720"/>
              </a:xfrm>
              <a:prstGeom prst="rect">
                <a:avLst/>
              </a:prstGeom>
            </p:spPr>
          </p:pic>
        </mc:Fallback>
      </mc:AlternateContent>
    </p:spTree>
    <p:extLst>
      <p:ext uri="{BB962C8B-B14F-4D97-AF65-F5344CB8AC3E}">
        <p14:creationId xmlns:p14="http://schemas.microsoft.com/office/powerpoint/2010/main" val="29737914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87CA21-0A8B-CE4F-AFAE-D359114D8664}"/>
              </a:ext>
            </a:extLst>
          </p:cNvPr>
          <p:cNvSpPr>
            <a:spLocks noGrp="1"/>
          </p:cNvSpPr>
          <p:nvPr>
            <p:ph type="title"/>
          </p:nvPr>
        </p:nvSpPr>
        <p:spPr/>
        <p:txBody>
          <a:bodyPr/>
          <a:lstStyle/>
          <a:p>
            <a:r>
              <a:rPr lang="ja-JP" altLang="en-US" dirty="0"/>
              <a:t>医療保険制度の財源構成</a:t>
            </a:r>
            <a:r>
              <a:rPr lang="ja-JP" altLang="en-US" sz="2000" dirty="0"/>
              <a:t>（</a:t>
            </a:r>
            <a:r>
              <a:rPr lang="en-US" altLang="ja-JP" sz="2000" dirty="0"/>
              <a:t>2022</a:t>
            </a:r>
            <a:r>
              <a:rPr lang="ja-JP" altLang="en-US" sz="2000" dirty="0"/>
              <a:t>：</a:t>
            </a:r>
            <a:r>
              <a:rPr lang="en-US" altLang="ja-JP" sz="2000" dirty="0"/>
              <a:t>R4</a:t>
            </a:r>
            <a:r>
              <a:rPr lang="ja-JP" altLang="en-US" sz="2000" dirty="0"/>
              <a:t>年度）</a:t>
            </a:r>
            <a:endParaRPr lang="en-US" dirty="0"/>
          </a:p>
        </p:txBody>
      </p:sp>
      <p:sp>
        <p:nvSpPr>
          <p:cNvPr id="4" name="スライド番号プレースホルダー 3">
            <a:extLst>
              <a:ext uri="{FF2B5EF4-FFF2-40B4-BE49-F238E27FC236}">
                <a16:creationId xmlns:a16="http://schemas.microsoft.com/office/drawing/2014/main" id="{E73B6260-1A47-B54F-2A08-13FFE09C9D3D}"/>
              </a:ext>
            </a:extLst>
          </p:cNvPr>
          <p:cNvSpPr>
            <a:spLocks noGrp="1"/>
          </p:cNvSpPr>
          <p:nvPr>
            <p:ph type="sldNum" sz="quarter" idx="12"/>
          </p:nvPr>
        </p:nvSpPr>
        <p:spPr/>
        <p:txBody>
          <a:bodyPr/>
          <a:lstStyle/>
          <a:p>
            <a:fld id="{A4CFD91F-0676-4D47-82C1-C8A098CDDACF}" type="slidenum">
              <a:rPr lang="en-US" altLang="ja-JP" smtClean="0"/>
              <a:pPr/>
              <a:t>9</a:t>
            </a:fld>
            <a:endParaRPr lang="en-US" altLang="ja-JP"/>
          </a:p>
        </p:txBody>
      </p:sp>
      <p:sp>
        <p:nvSpPr>
          <p:cNvPr id="7" name="テキスト ボックス 6">
            <a:extLst>
              <a:ext uri="{FF2B5EF4-FFF2-40B4-BE49-F238E27FC236}">
                <a16:creationId xmlns:a16="http://schemas.microsoft.com/office/drawing/2014/main" id="{6536D6D3-36A5-D995-C13A-032338D46A50}"/>
              </a:ext>
            </a:extLst>
          </p:cNvPr>
          <p:cNvSpPr txBox="1"/>
          <p:nvPr/>
        </p:nvSpPr>
        <p:spPr>
          <a:xfrm>
            <a:off x="683568" y="6137701"/>
            <a:ext cx="8601572" cy="461665"/>
          </a:xfrm>
          <a:prstGeom prst="rect">
            <a:avLst/>
          </a:prstGeom>
          <a:noFill/>
        </p:spPr>
        <p:txBody>
          <a:bodyPr wrap="square" rtlCol="0">
            <a:spAutoFit/>
          </a:bodyPr>
          <a:lstStyle/>
          <a:p>
            <a:r>
              <a:rPr lang="ja-JP" altLang="en-US" sz="2400" b="1" dirty="0">
                <a:solidFill>
                  <a:srgbClr val="FF0000"/>
                </a:solidFill>
                <a:latin typeface="+mn-ea"/>
                <a:cs typeface="ＭＳ 明朝" charset="-128"/>
              </a:rPr>
              <a:t>出典：</a:t>
            </a:r>
            <a:r>
              <a:rPr lang="ja-JP" altLang="en-US" sz="2400" b="1" dirty="0">
                <a:solidFill>
                  <a:srgbClr val="FF0000"/>
                </a:solidFill>
                <a:latin typeface="+mn-ea"/>
                <a:cs typeface="ＭＳ 明朝" charset="-128"/>
                <a:hlinkClick r:id="rId2"/>
              </a:rPr>
              <a:t>厚生労働省</a:t>
            </a:r>
            <a:r>
              <a:rPr lang="en-US" altLang="ja-JP" sz="2400" b="1" dirty="0">
                <a:solidFill>
                  <a:srgbClr val="FF0000"/>
                </a:solidFill>
                <a:latin typeface="+mn-ea"/>
                <a:cs typeface="ＭＳ 明朝" charset="-128"/>
                <a:hlinkClick r:id="rId2"/>
              </a:rPr>
              <a:t>HP</a:t>
            </a:r>
            <a:r>
              <a:rPr lang="ja-JP" altLang="en-US" sz="2400" b="1" dirty="0">
                <a:solidFill>
                  <a:srgbClr val="FF0000"/>
                </a:solidFill>
                <a:latin typeface="+mn-ea"/>
                <a:cs typeface="ＭＳ 明朝" charset="-128"/>
                <a:hlinkClick r:id="rId2"/>
              </a:rPr>
              <a:t>「我が国の医療保険について」</a:t>
            </a:r>
            <a:r>
              <a:rPr lang="ja-JP" altLang="en-US" sz="2400" b="1" dirty="0">
                <a:solidFill>
                  <a:srgbClr val="FF0000"/>
                </a:solidFill>
                <a:latin typeface="+mn-ea"/>
                <a:cs typeface="ＭＳ 明朝" charset="-128"/>
              </a:rPr>
              <a:t>　</a:t>
            </a:r>
            <a:endParaRPr lang="en-US" altLang="ja-JP" sz="2400" b="1" dirty="0">
              <a:solidFill>
                <a:srgbClr val="FF0000"/>
              </a:solidFill>
              <a:latin typeface="+mn-ea"/>
              <a:cs typeface="ＭＳ 明朝" charset="-128"/>
            </a:endParaRPr>
          </a:p>
        </p:txBody>
      </p:sp>
      <mc:AlternateContent xmlns:mc="http://schemas.openxmlformats.org/markup-compatibility/2006" xmlns:p14="http://schemas.microsoft.com/office/powerpoint/2010/main">
        <mc:Choice Requires="p14">
          <p:contentPart p14:bwMode="auto" r:id="rId3">
            <p14:nvContentPartPr>
              <p14:cNvPr id="3" name="インク 2">
                <a:extLst>
                  <a:ext uri="{FF2B5EF4-FFF2-40B4-BE49-F238E27FC236}">
                    <a16:creationId xmlns:a16="http://schemas.microsoft.com/office/drawing/2014/main" id="{340B31F0-672A-7758-C688-8EB8C3BAE476}"/>
                  </a:ext>
                </a:extLst>
              </p14:cNvPr>
              <p14:cNvContentPartPr/>
              <p14:nvPr/>
            </p14:nvContentPartPr>
            <p14:xfrm>
              <a:off x="1374960" y="4982560"/>
              <a:ext cx="1104120" cy="301680"/>
            </p14:xfrm>
          </p:contentPart>
        </mc:Choice>
        <mc:Fallback xmlns="">
          <p:pic>
            <p:nvPicPr>
              <p:cNvPr id="3" name="インク 2">
                <a:extLst>
                  <a:ext uri="{FF2B5EF4-FFF2-40B4-BE49-F238E27FC236}">
                    <a16:creationId xmlns:a16="http://schemas.microsoft.com/office/drawing/2014/main" id="{340B31F0-672A-7758-C688-8EB8C3BAE476}"/>
                  </a:ext>
                </a:extLst>
              </p:cNvPr>
              <p:cNvPicPr/>
              <p:nvPr/>
            </p:nvPicPr>
            <p:blipFill>
              <a:blip r:embed="rId5"/>
              <a:stretch>
                <a:fillRect/>
              </a:stretch>
            </p:blipFill>
            <p:spPr>
              <a:xfrm>
                <a:off x="1357320" y="4964560"/>
                <a:ext cx="1139760" cy="33732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インク 4">
                <a:extLst>
                  <a:ext uri="{FF2B5EF4-FFF2-40B4-BE49-F238E27FC236}">
                    <a16:creationId xmlns:a16="http://schemas.microsoft.com/office/drawing/2014/main" id="{D43DDC58-23D9-530B-FE7F-9C0763D8391E}"/>
                  </a:ext>
                </a:extLst>
              </p14:cNvPr>
              <p14:cNvContentPartPr/>
              <p14:nvPr/>
            </p14:nvContentPartPr>
            <p14:xfrm>
              <a:off x="3163440" y="4641280"/>
              <a:ext cx="1632240" cy="650880"/>
            </p14:xfrm>
          </p:contentPart>
        </mc:Choice>
        <mc:Fallback xmlns="">
          <p:pic>
            <p:nvPicPr>
              <p:cNvPr id="5" name="インク 4">
                <a:extLst>
                  <a:ext uri="{FF2B5EF4-FFF2-40B4-BE49-F238E27FC236}">
                    <a16:creationId xmlns:a16="http://schemas.microsoft.com/office/drawing/2014/main" id="{D43DDC58-23D9-530B-FE7F-9C0763D8391E}"/>
                  </a:ext>
                </a:extLst>
              </p:cNvPr>
              <p:cNvPicPr/>
              <p:nvPr/>
            </p:nvPicPr>
            <p:blipFill>
              <a:blip r:embed="rId7"/>
              <a:stretch>
                <a:fillRect/>
              </a:stretch>
            </p:blipFill>
            <p:spPr>
              <a:xfrm>
                <a:off x="3145440" y="4623640"/>
                <a:ext cx="1667880" cy="6865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8" name="インク 7">
                <a:extLst>
                  <a:ext uri="{FF2B5EF4-FFF2-40B4-BE49-F238E27FC236}">
                    <a16:creationId xmlns:a16="http://schemas.microsoft.com/office/drawing/2014/main" id="{C2A7A51E-A9F4-47DA-D3CD-5CA69842374C}"/>
                  </a:ext>
                </a:extLst>
              </p14:cNvPr>
              <p14:cNvContentPartPr/>
              <p14:nvPr/>
            </p14:nvContentPartPr>
            <p14:xfrm>
              <a:off x="4790280" y="4627240"/>
              <a:ext cx="1419120" cy="671040"/>
            </p14:xfrm>
          </p:contentPart>
        </mc:Choice>
        <mc:Fallback xmlns="">
          <p:pic>
            <p:nvPicPr>
              <p:cNvPr id="8" name="インク 7">
                <a:extLst>
                  <a:ext uri="{FF2B5EF4-FFF2-40B4-BE49-F238E27FC236}">
                    <a16:creationId xmlns:a16="http://schemas.microsoft.com/office/drawing/2014/main" id="{C2A7A51E-A9F4-47DA-D3CD-5CA69842374C}"/>
                  </a:ext>
                </a:extLst>
              </p:cNvPr>
              <p:cNvPicPr/>
              <p:nvPr/>
            </p:nvPicPr>
            <p:blipFill>
              <a:blip r:embed="rId9"/>
              <a:stretch>
                <a:fillRect/>
              </a:stretch>
            </p:blipFill>
            <p:spPr>
              <a:xfrm>
                <a:off x="4772280" y="4609600"/>
                <a:ext cx="1454760" cy="7066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9" name="インク 8">
                <a:extLst>
                  <a:ext uri="{FF2B5EF4-FFF2-40B4-BE49-F238E27FC236}">
                    <a16:creationId xmlns:a16="http://schemas.microsoft.com/office/drawing/2014/main" id="{D2B37767-631B-4832-8B55-4FF4F93D7300}"/>
                  </a:ext>
                </a:extLst>
              </p14:cNvPr>
              <p14:cNvContentPartPr/>
              <p14:nvPr/>
            </p14:nvContentPartPr>
            <p14:xfrm>
              <a:off x="6090600" y="4626160"/>
              <a:ext cx="844200" cy="650520"/>
            </p14:xfrm>
          </p:contentPart>
        </mc:Choice>
        <mc:Fallback xmlns="">
          <p:pic>
            <p:nvPicPr>
              <p:cNvPr id="9" name="インク 8">
                <a:extLst>
                  <a:ext uri="{FF2B5EF4-FFF2-40B4-BE49-F238E27FC236}">
                    <a16:creationId xmlns:a16="http://schemas.microsoft.com/office/drawing/2014/main" id="{D2B37767-631B-4832-8B55-4FF4F93D7300}"/>
                  </a:ext>
                </a:extLst>
              </p:cNvPr>
              <p:cNvPicPr/>
              <p:nvPr/>
            </p:nvPicPr>
            <p:blipFill>
              <a:blip r:embed="rId11"/>
              <a:stretch>
                <a:fillRect/>
              </a:stretch>
            </p:blipFill>
            <p:spPr>
              <a:xfrm>
                <a:off x="6072600" y="4608160"/>
                <a:ext cx="879840" cy="686160"/>
              </a:xfrm>
              <a:prstGeom prst="rect">
                <a:avLst/>
              </a:prstGeom>
            </p:spPr>
          </p:pic>
        </mc:Fallback>
      </mc:AlternateContent>
      <p:pic>
        <p:nvPicPr>
          <p:cNvPr id="14" name="図 13" descr="ダイアグラム&#10;&#10;自動的に生成された説明">
            <a:extLst>
              <a:ext uri="{FF2B5EF4-FFF2-40B4-BE49-F238E27FC236}">
                <a16:creationId xmlns:a16="http://schemas.microsoft.com/office/drawing/2014/main" id="{504CEBDA-7C05-D455-150D-681484A04209}"/>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402580" y="1492870"/>
            <a:ext cx="7118350" cy="5353050"/>
          </a:xfrm>
          <a:prstGeom prst="rect">
            <a:avLst/>
          </a:prstGeom>
        </p:spPr>
      </p:pic>
    </p:spTree>
    <p:extLst>
      <p:ext uri="{BB962C8B-B14F-4D97-AF65-F5344CB8AC3E}">
        <p14:creationId xmlns:p14="http://schemas.microsoft.com/office/powerpoint/2010/main" val="735450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61306</TotalTime>
  <Words>1222</Words>
  <Application>Microsoft Office PowerPoint</Application>
  <PresentationFormat>画面に合わせる (4:3)</PresentationFormat>
  <Paragraphs>71</Paragraphs>
  <Slides>10</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ＭＳ 明朝</vt:lpstr>
      <vt:lpstr>Arial</vt:lpstr>
      <vt:lpstr>Century</vt:lpstr>
      <vt:lpstr>Wingdings</vt:lpstr>
      <vt:lpstr>Profile</vt:lpstr>
      <vt:lpstr>第5回【健康保険と共済制度】被用者保険制度の概要、目的、対象、費用負担</vt:lpstr>
      <vt:lpstr>今日のお話</vt:lpstr>
      <vt:lpstr>  第１節　医療保険制度の概要 3. 保険給付の種類と内容   </vt:lpstr>
      <vt:lpstr>  第１節　医療保険制度の概要 3. 保険給付の種類と内容   </vt:lpstr>
      <vt:lpstr>  第１節　医療保険制度の概要 4.医療保険の各制度の財源と保険財政   </vt:lpstr>
      <vt:lpstr>  第１節　医療保険制度の概要 4.医療保険の各制度の財源と保険財政   </vt:lpstr>
      <vt:lpstr>  第１節　医療保険制度の概要 4.医療保険の各制度の財源と保険財政   </vt:lpstr>
      <vt:lpstr>公的医療保険の各保険者の比較</vt:lpstr>
      <vt:lpstr>医療保険制度の財源構成（2022：R4年度）</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847</cp:revision>
  <cp:lastPrinted>2023-09-21T07:03:16Z</cp:lastPrinted>
  <dcterms:created xsi:type="dcterms:W3CDTF">2016-04-06T06:30:45Z</dcterms:created>
  <dcterms:modified xsi:type="dcterms:W3CDTF">2023-11-15T03:11:40Z</dcterms:modified>
  <cp:category/>
</cp:coreProperties>
</file>