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handoutMasterIdLst>
    <p:handoutMasterId r:id="rId22"/>
  </p:handoutMasterIdLst>
  <p:sldIdLst>
    <p:sldId id="256" r:id="rId2"/>
    <p:sldId id="386" r:id="rId3"/>
    <p:sldId id="674" r:id="rId4"/>
    <p:sldId id="763" r:id="rId5"/>
    <p:sldId id="766" r:id="rId6"/>
    <p:sldId id="777" r:id="rId7"/>
    <p:sldId id="764" r:id="rId8"/>
    <p:sldId id="776" r:id="rId9"/>
    <p:sldId id="765" r:id="rId10"/>
    <p:sldId id="767" r:id="rId11"/>
    <p:sldId id="768" r:id="rId12"/>
    <p:sldId id="769" r:id="rId13"/>
    <p:sldId id="770" r:id="rId14"/>
    <p:sldId id="772" r:id="rId15"/>
    <p:sldId id="771" r:id="rId16"/>
    <p:sldId id="773" r:id="rId17"/>
    <p:sldId id="775" r:id="rId18"/>
    <p:sldId id="774" r:id="rId19"/>
    <p:sldId id="425" r:id="rId2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varScale="1">
        <p:scale>
          <a:sx n="53" d="100"/>
          <a:sy n="53" d="100"/>
        </p:scale>
        <p:origin x="1720" y="2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35.467"/>
    </inkml:context>
    <inkml:brush xml:id="br0">
      <inkml:brushProperty name="width" value="0.1" units="cm"/>
      <inkml:brushProperty name="height" value="0.1" units="cm"/>
      <inkml:brushProperty name="color" value="#E71224"/>
    </inkml:brush>
  </inkml:definitions>
  <inkml:trace contextRef="#ctx0" brushRef="#br0">2164 213 24575,'-1'-1'0,"1"-1"0,0 0 0,-1 0 0,0 0 0,1 0 0,-1 0 0,0 1 0,0-1 0,0 0 0,0 0 0,0 1 0,0-1 0,0 1 0,-1-1 0,1 1 0,0 0 0,-1-1 0,1 1 0,-1 0 0,-3-2 0,-40-18 0,34 16 0,-19-7 0,-1 1 0,0 2 0,0 1 0,-34-4 0,40 8 0,-1 0 0,-50-1 0,60 4 0,0 0 0,-17-5 0,-29-1 0,-559 8 0,603-2 0,-34-7 0,9 2 0,-37-7 0,49 7 0,0 2 0,-39-1 0,47 3 0,0 0 0,-38-8 0,38 5 0,-1 1 0,-33-1 0,-18 3 0,-104 5 0,164-1 0,0 0 0,0 2 0,0 0 0,1 0 0,-1 2 0,1 0 0,0 0 0,1 1 0,-15 11 0,22-13 0,2 0 0,-1 0 0,0 1 0,1 0 0,0 0 0,1 0 0,-1 0 0,1 0 0,0 1 0,-3 13 0,-5 7 0,7-16 0,2-1 0,-1 0 0,1 1 0,1-1 0,0 1 0,1 0 0,0-1 0,2 18 0,-1 6 0,1-17 0,0 0 0,0-1 0,9 26 0,1 7 0,-6-26 0,1 1 0,1-1 0,17 35 0,-13-32 0,-11-24 0,29 58 0,-27-54 0,1 0 0,0-1 0,0 1 0,1-1 0,0 0 0,0 0 0,9 6 0,-5-6 0,1-1 0,0 0 0,0-1 0,0 0 0,0-1 0,0 0 0,0 0 0,13 0 0,-4 0 0,24 5 0,-21-3 0,40 1 0,-44-3 0,0 0 0,-1 1 0,1 0 0,23 9 0,-24-7 0,0 0 0,1-1 0,-1-1 0,28 1 0,-18-4 0,0 2 0,36 6 0,-29-4 0,0-1 0,64-5 0,-28 1 0,1299 1 0,-1356 0 0,-1 2 0,19 3 0,-18-2 0,0-1 0,17 1 0,32-2 0,102-3 0,-157 1 0,-1-1 0,0 1 0,0-1 0,0 0 0,0 0 0,0-1 0,-1 0 0,9-5 0,43-34 0,-26 17 0,-8 6 0,0-1 0,22-26 0,-22 21 0,-17 19 0,-2-1 0,1 0 0,-1 0 0,0-1 0,5-12 0,0 1 0,-2 4 0,33-77 0,-36 82 0,-1 0 0,-1-1 0,1 1 0,-2-1 0,0 1 0,0-1 0,-1-14 0,0 23 0,0 1 0,-1 0 0,1-1 0,0 1 0,-1 0 0,1-1 0,-1 1 0,1 0 0,-1 0 0,1-1 0,-1 1 0,0 0 0,0 0 0,0 0 0,0 0 0,0 0 0,0 0 0,0 0 0,0 0 0,0 1 0,0-1 0,0 0 0,0 1 0,-1-1 0,1 0 0,0 1 0,0 0 0,-1-1 0,1 1 0,-2-1 0,-5 0 0,-1 0 0,0 1 0,1 0 0,-10 1 0,-15-1 0,-42-9 0,0 5 0,-92 4 0,60 2 0,-260-2-1365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55.892"/>
    </inkml:context>
    <inkml:brush xml:id="br0">
      <inkml:brushProperty name="width" value="0.1" units="cm"/>
      <inkml:brushProperty name="height" value="0.1" units="cm"/>
      <inkml:brushProperty name="color" value="#E71224"/>
    </inkml:brush>
  </inkml:definitions>
  <inkml:trace contextRef="#ctx0" brushRef="#br0">2261 1656 24575,'-1806'0'0,"1794"-2"0,0 0 0,0 0 0,0-1 0,1-1 0,0 0 0,-1 0 0,-16-11 0,-8-2 0,26 12 0,0-1 0,1 0 0,0-1 0,0 0 0,1-1 0,0 1 0,-12-17 0,-9-6 0,-46-54 0,59 64 0,2 1 0,0-2 0,2 1 0,1-2 0,-15-38 0,24 55 0,-4-10 0,1 1 0,1-1 0,1 0 0,0-1 0,-1-23 0,4-81 0,2 51 0,-3 32 0,-1 26 0,2-1 0,-1 1 0,2-1 0,-1 1 0,2-1 0,-1 1 0,2 0 0,-1 0 0,2 0 0,4-11 0,13-23 0,-13 28 0,0 1 0,0 0 0,2 0 0,17-22 0,7-6 0,-21 27 0,24-26 0,-24 30 0,1 0 0,0 1 0,28-18 0,3-1 0,-35 23 0,1 0 0,0 0 0,1 1 0,12-5 0,-12 6 0,0 0 0,-1-1 0,16-12 0,-18 11 0,1 1 0,0 1 0,0 0 0,19-8 0,77-37 0,-78 39 0,-17 7 0,-1 1 0,1-1 0,0 2 0,0 0 0,12-2 0,-3 1 0,0-1 0,0-1 0,25-12 0,6-1 0,-32 14 0,0 0 0,1 1 0,34-2 0,-42 4 0,0 0 0,23-7 0,-25 5 0,1 1 0,-1 1 0,0 0 0,17-1 0,86-11 0,254 15 0,-350 0 0,30 5 0,16 1 0,8 0 0,-49-4 0,31 1 0,1071-4 0,-1105-1 0,35-7 0,-14 2 0,-11 1 0,0-2 0,38-13 0,-3 1 0,-50 16 0,1 1 0,-1 1 0,1 0 0,26 2 0,-25 0 0,-1-1 0,1 0 0,30-5 0,56-16 0,-1 10 0,-85 8 0,30 0 0,-31 2 0,1 0 0,18-5 0,-8 2 0,0 1 0,0 1 0,0 2 0,29 2 0,7 0 0,-50-2 0,9-1 0,31 5 0,-44-3 0,0 1 0,0 0 0,0 0 0,-1 1 0,1 0 0,-1 0 0,9 6 0,-7-5 0,1 1 0,0-1 0,14 3 0,10 4 0,-18-3 0,0 1 0,0 0 0,26 19 0,-39-25 0,1 0 0,0 0 0,0 0 0,0 1 0,-1 0 0,1-1 0,-1 1 0,0 0 0,0 1 0,-1-1 0,4 7 0,-1 2 0,0 1 0,3 20 0,-4-19 0,8 22 0,2 11 0,13 64 0,-27-112 0,5 26 0,-1 0 0,2 50 0,-6-54 0,2 0 0,6 36 0,1 10 0,-3 1 0,-4 77 0,-2-122 0,-11 107 0,8-107 0,0-11 0,-1-1 0,0 1 0,0-1 0,-1 0 0,-1 0 0,0-1 0,-1 0 0,0 0 0,-1 0 0,0-1 0,0 0 0,-18 15 0,18-18 0,0-1 0,0 1 0,-1-2 0,0 1 0,0-1 0,0-1 0,0 1 0,-1-2 0,0 1 0,0-1 0,0-1 0,0 0 0,0 0 0,-19 0 0,8 0 0,0 0 0,1 2 0,-34 9 0,-28 5 0,39-11 0,19-3 0,1-1 0,-28 1 0,28-4 0,-32 7 0,32-4 0,-31 1 0,-299-5 0,340 2 0,-1 0 0,-15 4 0,-27 2 0,24-7 0,10 0 0,-1 0 0,1 1 0,0 1 0,0 1 0,-34 10 0,-27 6 0,56-14 0,-41 14 0,55-15 0,0-1 0,-22 4 0,25-6 0,-1 1 0,1 0 0,-1 1 0,1 0 0,-14 6 0,22-8 0,-20 11 0,-1-1 0,0-1 0,0-1 0,-33 7 0,40-12 0,1 1 0,0 1 0,0 0 0,-17 10 0,-15 6 0,25-12 0,16-7 0,0 0 0,0 0 0,0-1 0,-8 3 0,-1-1 0,0 1 0,1 1 0,-1 1 0,-22 13 0,20-10 0,0-1 0,-27 10 0,4-9 0,31-8 0,0 0 0,-1 0 0,1 1 0,0 1 0,-12 6 0,2 1-1365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4.196"/>
    </inkml:context>
    <inkml:brush xml:id="br0">
      <inkml:brushProperty name="width" value="0.1" units="cm"/>
      <inkml:brushProperty name="height" value="0.1" units="cm"/>
      <inkml:brushProperty name="color" value="#E71224"/>
    </inkml:brush>
  </inkml:definitions>
  <inkml:trace contextRef="#ctx0" brushRef="#br0">2780 1765 24575,'-2'0'0,"-27"-1"0,0 2 0,0 1 0,0 1 0,-51 12 0,-15 4 0,88-18 0,-42 7 0,-96 1 0,75-10 0,-100 2 0,153 2 0,-1 0 0,-18 6 0,-20 5 0,38-12 0,-9 3 0,-55 1 0,-887-7 0,513 2 0,442-2 0,1 0 0,-17-4 0,-26-2 0,44 6 0,0-1 0,-18-3 0,-1-1 0,27 5 0,1 0 0,0 0 0,-1 0 0,1-1 0,0 1 0,0-1 0,0 1 0,0-1 0,0 0 0,0 0 0,0 0 0,1-1 0,-1 1 0,1-1 0,-1 1 0,1-1 0,0 0 0,0 0 0,-2-4 0,-3-8 0,1 0 0,0 0 0,-4-17 0,-6-12 0,8 21 0,0-1 0,2 1 0,0-1 0,2 0 0,-2-32 0,-1 12 0,4 27 0,-1-35 0,-3-45 0,0-4 0,8-210 0,0 297 0,0 0 0,2 0 0,0 0 0,5-17 0,3-9 0,9-22 0,-15 49 0,-1 0 0,0 0 0,0-1 0,2-25 0,-4 27 0,0 1 0,1 0 0,0 1 0,0-1 0,1 1 0,1-1 0,10-17 0,-8 15 0,0 0 0,-2 0 0,1-1 0,2-13 0,-5 21 0,-1 1 0,1 0 0,0 0 0,0 0 0,0 0 0,1 1 0,0-1 0,0 1 0,7-6 0,3-5 0,7-8 0,99-100 0,-102 109 0,31-18 0,-34 23 0,0 0 0,0-2 0,21-19 0,-31 26 0,-1 0 0,1 0 0,0 1 0,0 0 0,0 0 0,0 0 0,0 0 0,1 1 0,-1 0 0,9-2 0,7 0 0,34-4 0,5-1 0,-34 5 0,0 2 0,1 0 0,-1 1 0,27 4 0,9-2 0,743-1 0,-755-7 0,-2 0 0,18 0 0,-45 4 0,34-1 0,1384 4 0,-1421 2 0,0 0 0,0 0 0,23 8 0,18 3 0,26 2 0,-71-13 0,0 2 0,-1 0 0,0 1 0,20 9 0,-16-6 0,-12-6 0,0 1 0,0 0 0,0 1 0,0-1 0,-1 1 0,0 0 0,8 8 0,23 36 0,-32-45 0,7 14 0,-1 0 0,0 0 0,-1 1 0,7 25 0,-6-18 0,15 33 0,-17-42 0,-1 0 0,0 1 0,3 19 0,-3-11 0,-2-3 0,-1 0 0,-1 0 0,-1 0 0,-1 0 0,-5 32 0,3-39 0,-1 0 0,-7 19 0,-2 14 0,-4 51 0,-12 56 0,26-143 0,0-1 0,-1 0 0,-1 0 0,0 0 0,0 0 0,-1-1 0,-1 0 0,-9 14 0,9-12 0,0 0 0,1 0 0,0 1 0,1-1 0,-4 23 0,0-4 0,0-9 0,-1-1 0,0 1 0,-14 19 0,18-31 0,-4 5 0,6-9 0,0-1 0,0 1 0,0 0 0,1 0 0,-2 6 0,-1 1 0,1 0 0,-2-1 0,0 0 0,0-1 0,-9 13 0,-16 30 0,25-43 0,0-1 0,0 0 0,-1 0 0,-12 12 0,-15 22 0,30-37 0,-2-1 0,1 0 0,-1 0 0,1-1 0,-11 8 0,9-7 0,0 0 0,0 0 0,1 0 0,-7 10 0,7-10 0,0 1 0,0-1 0,-1-1 0,0 1 0,0-1 0,-13 7 0,-9 7 0,22-14 0,-1 0 0,-1 0 0,1 0 0,0-1 0,-1 0 0,0-1 0,0 0 0,0 0 0,0-1 0,-1 0 0,1-1 0,-1 0 0,1-1 0,-13 0 0,-507-2 149,295 3-1663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9.573"/>
    </inkml:context>
    <inkml:brush xml:id="br0">
      <inkml:brushProperty name="width" value="0.1" units="cm"/>
      <inkml:brushProperty name="height" value="0.1" units="cm"/>
      <inkml:brushProperty name="color" value="#E71224"/>
    </inkml:brush>
  </inkml:definitions>
  <inkml:trace contextRef="#ctx0" brushRef="#br0">1948 1711 24575,'-30'12'0,"21"-8"0,-9 4 0,-1-1 0,0-1 0,-1 0 0,1-1 0,-1-2 0,0 0 0,0-1 0,-27 0 0,25-2 0,0 2 0,-35 6 0,22-4 0,1-1 0,-64-5 0,28 1 0,-241 1 0,295-1 0,-31-6 0,30 4 0,-30-1 0,27 2 0,-1 0 0,1-1 0,-37-12 0,37 10 0,0 0 0,0 1 0,-41-3 0,50 7 0,0-2 0,-1 1 0,1-1 0,0-1 0,-13-4 0,-55-25 0,56 22 0,2 0 0,15 7 0,0 0 0,-1 0 0,1 1 0,-1-1 0,-12-1 0,7 2 0,1-1 0,0 0 0,-1 0 0,1-1 0,0-1 0,1 0 0,-1-1 0,-11-7 0,1 0 0,14 10 0,0-1 0,1 0 0,0 0 0,0 0 0,0-1 0,1 0 0,-1 0 0,-5-8 0,-53-69 0,55 70 0,2 0 0,-1 0 0,2-1 0,-6-15 0,-17-30 0,19 39 0,1-1 0,1 0 0,0-1 0,2 1 0,-5-31 0,-10-26 0,13 52 0,0 1 0,2-1 0,0 0 0,2-1 0,-2-47 0,7-252 0,0 315 0,0 0 0,1 0 0,0 0 0,1 1 0,0-1 0,9-17 0,4-16 0,-10 28 0,1 0 0,0 1 0,1-1 0,0 1 0,1 1 0,1 0 0,0 0 0,1 1 0,0 0 0,1 1 0,16-12 0,-17 15 0,0 0 0,1 1 0,0 0 0,22-8 0,-19 8 0,0 1 0,-1-2 0,17-11 0,-18 11 0,-1 0 0,1 1 0,21-8 0,-21 10 0,0-1 0,0-1 0,-1 0 0,12-8 0,-18 11 0,0 1 0,0 0 0,0 0 0,1 0 0,-1 1 0,1 0 0,10-2 0,21-6 0,149-49 0,-174 55 0,6 1 0,1 0 0,0 1 0,0 1 0,0 1 0,19 3 0,15-2 0,567-1 0,-607 2 0,0 0 0,0 0 0,-1 2 0,1 0 0,-1 0 0,0 1 0,22 12 0,35 12 0,-59-24 0,0 1 0,0 0 0,0 1 0,-1 0 0,0 0 0,0 1 0,14 16 0,-1-3 0,-10-8 0,-1 0 0,-1 1 0,16 23 0,-14-19 0,24 28 0,-29-36 0,1 1 0,10 18 0,-12-17 0,1-1 0,14 17 0,-17-23 0,-1 0 0,0 1 0,0-1 0,-1 1 0,5 9 0,0 1 0,-4-10 0,0 0 0,0-1 0,0 0 0,9 8 0,-7-8 0,-1 0 0,0 1 0,8 11 0,18 30 0,-21-34 0,-1 0 0,0 1 0,-1 1 0,10 25 0,-17-36 0,5 13 0,0 1 0,17 31 0,-17-36 0,0 0 0,0 1 0,-1 0 0,-1 0 0,0 1 0,-1-1 0,1 24 0,-2 107 0,-3-81 0,0-52 0,0 0 0,-1 0 0,-1 0 0,0 0 0,-1 0 0,0-1 0,-8 17 0,5-12 0,0 1 0,-5 23 0,8-26 0,-1 0 0,0 0 0,-1-1 0,-1 0 0,-9 16 0,5-12 0,2 0 0,-7 19 0,9-18 0,-1-1 0,0-1 0,-1 0 0,-18 24 0,10-7 0,-1 3 0,2-18 0,-1 0 0,0-1 0,-2 0 0,0-2 0,-30 19 0,39-26 0,-1-1-227,0 1-1,-1-2 1,0 0-1,0 0 1,-24 7-1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9:06:57.004"/>
    </inkml:context>
    <inkml:brush xml:id="br0">
      <inkml:brushProperty name="width" value="0.1" units="cm"/>
      <inkml:brushProperty name="height" value="0.1" units="cm"/>
      <inkml:brushProperty name="color" value="#E71224"/>
    </inkml:brush>
  </inkml:definitions>
  <inkml:trace contextRef="#ctx0" brushRef="#br0">0 1 24575,'0'4'0,"0"5"0,0 5 0,0 5 0,0 2 0,0 2 0,0-2-8191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57892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98131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49414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032734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91698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48257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1957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49510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6</a:t>
            </a:fld>
            <a:endParaRPr lang="en-US" altLang="ja-JP"/>
          </a:p>
        </p:txBody>
      </p:sp>
    </p:spTree>
    <p:extLst>
      <p:ext uri="{BB962C8B-B14F-4D97-AF65-F5344CB8AC3E}">
        <p14:creationId xmlns:p14="http://schemas.microsoft.com/office/powerpoint/2010/main" val="3505628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319503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36429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39513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hokennomadoguchi.com/columns/iryo/type/" TargetMode="External"/></Relationships>
</file>

<file path=ppt/slides/_rels/slide7.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hyperlink" Target="https://www.mhlw.go.jp/stf/seisakunitsuite/bunya/kenkou_iryou/iryouhoken/iryouhoken01/index.html" TargetMode="External"/><Relationship Id="rId7"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4</a:t>
            </a:r>
            <a:r>
              <a:rPr lang="ja-JP" altLang="en-US" sz="3200" dirty="0"/>
              <a:t>回</a:t>
            </a:r>
            <a:r>
              <a:rPr lang="en-US" altLang="ja-JP" sz="3200" dirty="0"/>
              <a:t>【</a:t>
            </a:r>
            <a:r>
              <a:rPr lang="ja-JP" altLang="en-US" sz="3200" dirty="0"/>
              <a:t>医療保険制度の沿革と概要</a:t>
            </a:r>
            <a:r>
              <a:rPr lang="en-US" altLang="ja-JP" sz="3200" dirty="0"/>
              <a:t>】</a:t>
            </a:r>
            <a:r>
              <a:rPr lang="ja-JP" altLang="en-US" sz="3200" dirty="0"/>
              <a:t>日本の医療保険制度の歴史的変遷、全体像</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25</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(1)</a:t>
            </a:r>
            <a:r>
              <a:rPr lang="ja-JP" altLang="en-US" sz="2000" dirty="0"/>
              <a:t>公的医療保険の体系</a:t>
            </a:r>
            <a:endParaRPr lang="en-US" altLang="ja-JP" sz="2000" dirty="0"/>
          </a:p>
          <a:p>
            <a:pPr algn="ctr"/>
            <a:r>
              <a:rPr lang="en-US" altLang="ja-JP" sz="2000" dirty="0"/>
              <a:t>(2) </a:t>
            </a:r>
            <a:r>
              <a:rPr lang="ja-JP" altLang="en-US" sz="2000" dirty="0"/>
              <a:t>公的医療保険の類型</a:t>
            </a:r>
            <a:endParaRPr lang="en-US" altLang="ja-JP" sz="2000" dirty="0"/>
          </a:p>
          <a:p>
            <a:pPr algn="ctr"/>
            <a:r>
              <a:rPr lang="ja-JP" altLang="en-US" sz="2000" dirty="0"/>
              <a:t>　</a:t>
            </a:r>
            <a:r>
              <a:rPr lang="en-US" altLang="ja-JP" sz="2000" dirty="0"/>
              <a:t>p.114-123</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【1】</a:t>
            </a:r>
            <a:r>
              <a:rPr lang="ja-JP" altLang="en-US" sz="2800" dirty="0"/>
              <a:t>職域保険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27645" y="1772816"/>
            <a:ext cx="8688709" cy="3888432"/>
          </a:xfrm>
        </p:spPr>
        <p:txBody>
          <a:bodyPr/>
          <a:lstStyle/>
          <a:p>
            <a:r>
              <a:rPr lang="ja-JP" altLang="en-US" sz="2400" dirty="0"/>
              <a:t>職域保険：職単位域（同業種単位、企業単位）で形成された医療保険で、被用者保険（一般被用者保険、特定被用者保険）と職種別・同種同業者保険に区分される。</a:t>
            </a:r>
            <a:endParaRPr lang="en-US" altLang="ja-JP" sz="2400" dirty="0"/>
          </a:p>
          <a:p>
            <a:pPr>
              <a:buFont typeface="Wingdings" panose="05000000000000000000" pitchFamily="2" charset="2"/>
              <a:buChar char="Ø"/>
            </a:pPr>
            <a:r>
              <a:rPr lang="ja-JP" altLang="en-US" sz="2400" dirty="0"/>
              <a:t>被用者保険：主流。企業や事業所のサラリーマン・</a:t>
            </a:r>
            <a:r>
              <a:rPr lang="en-US" altLang="ja-JP" sz="2400" dirty="0"/>
              <a:t>OL</a:t>
            </a:r>
            <a:r>
              <a:rPr lang="ja-JP" altLang="en-US" sz="2400" dirty="0"/>
              <a:t>、公務員、船員など。⇒健康保険</a:t>
            </a:r>
            <a:endParaRPr lang="en-US" altLang="ja-JP" sz="2400" dirty="0"/>
          </a:p>
          <a:p>
            <a:pPr>
              <a:buFont typeface="Wingdings" panose="05000000000000000000" pitchFamily="2" charset="2"/>
              <a:buChar char="Ø"/>
            </a:pPr>
            <a:r>
              <a:rPr lang="ja-JP" altLang="en-US" sz="2400" dirty="0">
                <a:solidFill>
                  <a:srgbClr val="FF0000"/>
                </a:solidFill>
              </a:rPr>
              <a:t>職種別・同種同業者保険：傍流。土木・建築業、理容・美容業、医師・歯科医師、弁護士。⇒歴史的経緯から国民健康保険法を適用（このため地域保険に区分される）</a:t>
            </a:r>
            <a:r>
              <a:rPr lang="ja-JP" altLang="en-US" sz="2400" dirty="0"/>
              <a:t>。</a:t>
            </a:r>
            <a:endParaRPr lang="en-US" altLang="ja-JP" sz="2400" dirty="0"/>
          </a:p>
          <a:p>
            <a:pPr marL="0" indent="0">
              <a:buNone/>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002472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9682" y="1772816"/>
            <a:ext cx="8688709" cy="3888432"/>
          </a:xfrm>
        </p:spPr>
        <p:txBody>
          <a:bodyPr/>
          <a:lstStyle/>
          <a:p>
            <a:pPr marL="0" indent="0">
              <a:buNone/>
              <a:tabLst>
                <a:tab pos="3589338" algn="l"/>
              </a:tabLst>
            </a:pPr>
            <a:r>
              <a:rPr lang="ja-JP" altLang="en-US" sz="2400" dirty="0"/>
              <a:t>一般被用者保険には❶組合管掌健康保険（</a:t>
            </a:r>
            <a:r>
              <a:rPr lang="ja-JP" altLang="en-US" sz="2400" dirty="0">
                <a:solidFill>
                  <a:srgbClr val="FF0000"/>
                </a:solidFill>
              </a:rPr>
              <a:t>組合健保</a:t>
            </a:r>
            <a:r>
              <a:rPr lang="ja-JP" altLang="en-US" sz="2400" dirty="0"/>
              <a:t>）と❷全国健康保険協会管掌健康保険（</a:t>
            </a:r>
            <a:r>
              <a:rPr lang="ja-JP" altLang="en-US" sz="2400" dirty="0">
                <a:solidFill>
                  <a:srgbClr val="FF0000"/>
                </a:solidFill>
              </a:rPr>
              <a:t>協会けんぽ</a:t>
            </a:r>
            <a:r>
              <a:rPr lang="ja-JP" altLang="en-US" sz="2400" dirty="0"/>
              <a:t>）がある。</a:t>
            </a:r>
            <a:r>
              <a:rPr lang="ja-JP" altLang="en-US" sz="2400" dirty="0">
                <a:solidFill>
                  <a:srgbClr val="FF0000"/>
                </a:solidFill>
              </a:rPr>
              <a:t>健康保険法</a:t>
            </a:r>
            <a:r>
              <a:rPr lang="ja-JP" altLang="en-US" sz="2400" dirty="0"/>
              <a:t>の対象は常時５人以上の従業員を雇用する事業者及び法人事業者が強制適用事業所となるが、手続きにより任意適用事業所になることもできる。適用事業所の被用者（日雇・臨時雇用を除く）は健康保険の被保険者となることが義務づけられている。</a:t>
            </a:r>
            <a:br>
              <a:rPr lang="ja-JP" altLang="en-US" sz="2400" dirty="0"/>
            </a:b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246545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678716" cy="4275485"/>
          </a:xfrm>
        </p:spPr>
        <p:txBody>
          <a:bodyPr/>
          <a:lstStyle/>
          <a:p>
            <a:pPr marL="0" indent="0">
              <a:buNone/>
              <a:tabLst>
                <a:tab pos="3589338" algn="l"/>
              </a:tabLst>
            </a:pPr>
            <a:r>
              <a:rPr lang="ja-JP" altLang="en-US" sz="2400" dirty="0"/>
              <a:t>❶組合管掌健康保険（</a:t>
            </a:r>
            <a:r>
              <a:rPr lang="ja-JP" altLang="en-US" sz="2400" dirty="0">
                <a:solidFill>
                  <a:srgbClr val="FF0000"/>
                </a:solidFill>
              </a:rPr>
              <a:t>組合健保</a:t>
            </a:r>
            <a:r>
              <a:rPr lang="ja-JP" altLang="en-US" sz="2400" dirty="0"/>
              <a:t>）</a:t>
            </a:r>
            <a:endParaRPr lang="en-US" altLang="ja-JP" sz="2400" dirty="0"/>
          </a:p>
          <a:p>
            <a:pPr marL="0" indent="0">
              <a:buNone/>
              <a:tabLst>
                <a:tab pos="3589338" algn="l"/>
              </a:tabLst>
            </a:pPr>
            <a:r>
              <a:rPr lang="ja-JP" altLang="en-US" sz="2400" dirty="0"/>
              <a:t>主に大企業（そのグループ企業）の会社員とその扶養者（扶養家族）が加入。保険者は健康保険組合を担う。</a:t>
            </a:r>
            <a:endParaRPr lang="en-US" altLang="ja-JP" sz="2400" dirty="0"/>
          </a:p>
          <a:p>
            <a:pPr marL="0" indent="0">
              <a:buNone/>
              <a:tabLst>
                <a:tab pos="3589338" algn="l"/>
              </a:tabLst>
            </a:pPr>
            <a:r>
              <a:rPr lang="ja-JP" altLang="en-US" sz="2400" dirty="0"/>
              <a:t>単一型（一企業で設立。被保険者数</a:t>
            </a:r>
            <a:r>
              <a:rPr lang="en-US" altLang="ja-JP" sz="2400" dirty="0"/>
              <a:t>700</a:t>
            </a:r>
            <a:r>
              <a:rPr lang="ja-JP" altLang="en-US" sz="2400" dirty="0"/>
              <a:t>人以上）</a:t>
            </a:r>
            <a:endParaRPr lang="en-US" altLang="ja-JP" sz="2400" dirty="0"/>
          </a:p>
          <a:p>
            <a:pPr marL="0" indent="0">
              <a:buNone/>
              <a:tabLst>
                <a:tab pos="3589338" algn="l"/>
              </a:tabLst>
            </a:pPr>
            <a:r>
              <a:rPr lang="ja-JP" altLang="en-US" sz="2400" dirty="0"/>
              <a:t>総合型（同業の複数企業で設立。被保険者数</a:t>
            </a:r>
            <a:r>
              <a:rPr lang="en-US" altLang="ja-JP" sz="2400" dirty="0"/>
              <a:t>3000</a:t>
            </a:r>
            <a:r>
              <a:rPr lang="ja-JP" altLang="en-US" sz="2400" dirty="0"/>
              <a:t>人以上）</a:t>
            </a:r>
            <a:endParaRPr lang="en-US" altLang="ja-JP" sz="2400" dirty="0"/>
          </a:p>
          <a:p>
            <a:pPr marL="0" indent="0">
              <a:buNone/>
              <a:tabLst>
                <a:tab pos="3589338" algn="l"/>
              </a:tabLst>
            </a:pPr>
            <a:r>
              <a:rPr lang="ja-JP" altLang="en-US" sz="2400" dirty="0"/>
              <a:t>地域型（同一都道府県内で合併した場合）がある。</a:t>
            </a:r>
            <a:endParaRPr lang="en-US" altLang="ja-JP" sz="2400" dirty="0"/>
          </a:p>
          <a:p>
            <a:pPr marL="0" indent="0">
              <a:buNone/>
              <a:tabLst>
                <a:tab pos="3589338" algn="l"/>
              </a:tabLst>
            </a:pPr>
            <a:r>
              <a:rPr lang="ja-JP" altLang="en-US" sz="2400" dirty="0"/>
              <a:t>組合健保全体で、</a:t>
            </a:r>
            <a:r>
              <a:rPr lang="en-US" altLang="ja-JP" sz="2400" dirty="0"/>
              <a:t>2018</a:t>
            </a:r>
            <a:r>
              <a:rPr lang="ja-JP" altLang="en-US" sz="2400" dirty="0"/>
              <a:t>（</a:t>
            </a:r>
            <a:r>
              <a:rPr lang="en-US" altLang="ja-JP" sz="2400" dirty="0"/>
              <a:t>H30 )3</a:t>
            </a:r>
            <a:r>
              <a:rPr lang="ja-JP" altLang="en-US" sz="2400" dirty="0"/>
              <a:t>月時点で、全国</a:t>
            </a:r>
            <a:r>
              <a:rPr lang="en-US" altLang="ja-JP" sz="2400" dirty="0"/>
              <a:t>1394</a:t>
            </a:r>
            <a:r>
              <a:rPr lang="ja-JP" altLang="en-US" sz="2400" dirty="0"/>
              <a:t>組合、約</a:t>
            </a:r>
            <a:r>
              <a:rPr lang="en-US" altLang="ja-JP" sz="2400" dirty="0"/>
              <a:t>2948</a:t>
            </a:r>
            <a:r>
              <a:rPr lang="ja-JP" altLang="en-US" sz="2400" dirty="0"/>
              <a:t>万人（被保険者約</a:t>
            </a:r>
            <a:r>
              <a:rPr lang="en-US" altLang="ja-JP" sz="2400" dirty="0"/>
              <a:t>1649</a:t>
            </a:r>
            <a:r>
              <a:rPr lang="ja-JP" altLang="en-US" sz="2400" dirty="0"/>
              <a:t>万人、被扶養者</a:t>
            </a:r>
            <a:r>
              <a:rPr lang="en-US" altLang="ja-JP" sz="2400" dirty="0"/>
              <a:t>1299</a:t>
            </a:r>
            <a:r>
              <a:rPr lang="ja-JP" altLang="en-US" sz="2400" dirty="0"/>
              <a:t>万人）</a:t>
            </a:r>
            <a:endParaRPr lang="en-US" altLang="ja-JP" sz="2400" dirty="0"/>
          </a:p>
          <a:p>
            <a:pPr marL="0" indent="0">
              <a:buNone/>
              <a:tabLst>
                <a:tab pos="3589338" algn="l"/>
              </a:tabLst>
            </a:pPr>
            <a:r>
              <a:rPr lang="ja-JP" altLang="en-US" sz="2400" dirty="0"/>
              <a:t>保険料率：標準報酬月額に応じ、</a:t>
            </a:r>
            <a:r>
              <a:rPr lang="en-US" altLang="ja-JP" sz="2400" dirty="0"/>
              <a:t>3</a:t>
            </a:r>
            <a:r>
              <a:rPr lang="ja-JP" altLang="en-US" sz="2400" dirty="0"/>
              <a:t>％から</a:t>
            </a:r>
            <a:r>
              <a:rPr lang="en-US" altLang="ja-JP" sz="2400" dirty="0"/>
              <a:t>13</a:t>
            </a:r>
            <a:r>
              <a:rPr lang="ja-JP" altLang="en-US" sz="2400" dirty="0"/>
              <a:t>％（</a:t>
            </a:r>
            <a:r>
              <a:rPr lang="en-US" altLang="ja-JP" sz="2400" dirty="0"/>
              <a:t>2019</a:t>
            </a:r>
            <a:r>
              <a:rPr lang="ja-JP" altLang="en-US" sz="2400" dirty="0"/>
              <a:t>年度の平均</a:t>
            </a:r>
            <a:r>
              <a:rPr lang="en-US" altLang="ja-JP" sz="2400" dirty="0"/>
              <a:t>9.218%)</a:t>
            </a:r>
            <a:r>
              <a:rPr lang="ja-JP" altLang="en-US" sz="2400" dirty="0"/>
              <a:t>。事業主負担：</a:t>
            </a:r>
            <a:r>
              <a:rPr lang="en-US" altLang="ja-JP" sz="2400" dirty="0"/>
              <a:t>2</a:t>
            </a:r>
            <a:r>
              <a:rPr lang="ja-JP" altLang="en-US" sz="2400" dirty="0"/>
              <a:t>分の</a:t>
            </a:r>
            <a:r>
              <a:rPr lang="en-US" altLang="ja-JP" sz="2400" dirty="0"/>
              <a:t>1</a:t>
            </a:r>
            <a:r>
              <a:rPr lang="ja-JP" altLang="en-US" sz="2400" dirty="0"/>
              <a:t>以上。組合数は減少傾向。</a:t>
            </a:r>
            <a:endParaRPr lang="en-US" altLang="ja-JP" sz="2400" dirty="0"/>
          </a:p>
          <a:p>
            <a:pPr marL="0" indent="0">
              <a:buNone/>
              <a:tabLst>
                <a:tab pos="3589338" algn="l"/>
              </a:tabLst>
            </a:pPr>
            <a:endParaRPr lang="en-US" altLang="ja-JP" sz="2400" dirty="0"/>
          </a:p>
          <a:p>
            <a:pPr marL="0" indent="0">
              <a:buNone/>
              <a:tabLst>
                <a:tab pos="3589338" algn="l"/>
              </a:tabLst>
            </a:pPr>
            <a:endParaRPr lang="en-US" altLang="ja-JP" sz="2400" dirty="0"/>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20116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32642" y="1632974"/>
            <a:ext cx="8678716" cy="4275485"/>
          </a:xfrm>
        </p:spPr>
        <p:txBody>
          <a:bodyPr/>
          <a:lstStyle/>
          <a:p>
            <a:pPr marL="0" indent="0">
              <a:buNone/>
              <a:tabLst>
                <a:tab pos="3589338" algn="l"/>
              </a:tabLst>
            </a:pPr>
            <a:r>
              <a:rPr lang="ja-JP" altLang="en-US" sz="2400" dirty="0"/>
              <a:t>❷全国健康保険協会管掌健康保険（</a:t>
            </a:r>
            <a:r>
              <a:rPr lang="ja-JP" altLang="en-US" sz="2400" dirty="0">
                <a:solidFill>
                  <a:srgbClr val="FF0000"/>
                </a:solidFill>
              </a:rPr>
              <a:t>協会けんぽ</a:t>
            </a:r>
            <a:r>
              <a:rPr lang="ja-JP" altLang="en-US" sz="2400" dirty="0"/>
              <a:t>）</a:t>
            </a:r>
            <a:endParaRPr lang="en-US" altLang="ja-JP" sz="2400" dirty="0"/>
          </a:p>
          <a:p>
            <a:pPr marL="0" indent="0">
              <a:buNone/>
              <a:tabLst>
                <a:tab pos="3589338" algn="l"/>
              </a:tabLst>
            </a:pPr>
            <a:r>
              <a:rPr lang="ja-JP" altLang="en-US" sz="2400" dirty="0"/>
              <a:t>主に中小・零細企業の会社員とその扶養者が加入。かっての政府管掌健康保険が</a:t>
            </a:r>
            <a:r>
              <a:rPr lang="en-US" altLang="ja-JP" sz="2400" dirty="0"/>
              <a:t>2009</a:t>
            </a:r>
            <a:r>
              <a:rPr lang="ja-JP" altLang="en-US" sz="2400" dirty="0"/>
              <a:t>年の社会保険庁の廃止を前に、 保険者が全国健康保険協会に移管されたもの。</a:t>
            </a:r>
            <a:endParaRPr lang="en-US" altLang="ja-JP" sz="2400" dirty="0"/>
          </a:p>
          <a:p>
            <a:pPr marL="0" indent="0">
              <a:buNone/>
              <a:tabLst>
                <a:tab pos="3589338" algn="l"/>
              </a:tabLst>
            </a:pPr>
            <a:r>
              <a:rPr lang="ja-JP" altLang="en-US" sz="2400" dirty="0"/>
              <a:t>協会けんぽ加入者は、</a:t>
            </a:r>
            <a:r>
              <a:rPr lang="en-US" altLang="ja-JP" sz="2400" dirty="0"/>
              <a:t>2018</a:t>
            </a:r>
            <a:r>
              <a:rPr lang="ja-JP" altLang="en-US" sz="2400" dirty="0"/>
              <a:t>（</a:t>
            </a:r>
            <a:r>
              <a:rPr lang="en-US" altLang="ja-JP" sz="2400" dirty="0"/>
              <a:t>H30 )3</a:t>
            </a:r>
            <a:r>
              <a:rPr lang="ja-JP" altLang="en-US" sz="2400" dirty="0"/>
              <a:t>月時点で、約</a:t>
            </a:r>
            <a:r>
              <a:rPr lang="en-US" altLang="ja-JP" sz="2400" dirty="0"/>
              <a:t>3893</a:t>
            </a:r>
            <a:r>
              <a:rPr lang="ja-JP" altLang="en-US" sz="2400" dirty="0"/>
              <a:t>万人（被保険者約</a:t>
            </a:r>
            <a:r>
              <a:rPr lang="en-US" altLang="ja-JP" sz="2400" dirty="0"/>
              <a:t>2320</a:t>
            </a:r>
            <a:r>
              <a:rPr lang="ja-JP" altLang="en-US" sz="2400" dirty="0"/>
              <a:t>万人、被扶養者</a:t>
            </a:r>
            <a:r>
              <a:rPr lang="en-US" altLang="ja-JP" sz="2400" dirty="0"/>
              <a:t>1573</a:t>
            </a:r>
            <a:r>
              <a:rPr lang="ja-JP" altLang="en-US" sz="2400" dirty="0"/>
              <a:t>万人）。保険料率は都道府県単位：</a:t>
            </a:r>
            <a:r>
              <a:rPr lang="en-US" altLang="ja-JP" sz="2400" dirty="0"/>
              <a:t>10</a:t>
            </a:r>
            <a:r>
              <a:rPr lang="ja-JP" altLang="en-US" sz="2400" dirty="0"/>
              <a:t>％程度（バラツキがある）。事業主負担：</a:t>
            </a:r>
            <a:r>
              <a:rPr lang="en-US" altLang="ja-JP" sz="2400" dirty="0"/>
              <a:t>2</a:t>
            </a:r>
            <a:r>
              <a:rPr lang="ja-JP" altLang="en-US" sz="2400" dirty="0"/>
              <a:t>分の</a:t>
            </a:r>
            <a:r>
              <a:rPr lang="en-US" altLang="ja-JP" sz="2400" dirty="0"/>
              <a:t>1</a:t>
            </a:r>
            <a:r>
              <a:rPr lang="ja-JP" altLang="en-US" sz="2400" dirty="0"/>
              <a:t>に固定。標準報酬月額の等級は１から</a:t>
            </a:r>
            <a:r>
              <a:rPr lang="en-US" altLang="ja-JP" sz="2400" dirty="0"/>
              <a:t>50</a:t>
            </a:r>
            <a:r>
              <a:rPr lang="ja-JP" altLang="en-US" sz="2400" dirty="0"/>
              <a:t>まで。</a:t>
            </a:r>
            <a:endParaRPr lang="en-US" altLang="ja-JP" sz="2400" dirty="0"/>
          </a:p>
          <a:p>
            <a:pPr marL="0" indent="0">
              <a:buNone/>
              <a:tabLst>
                <a:tab pos="3589338" algn="l"/>
              </a:tabLst>
            </a:pPr>
            <a:r>
              <a:rPr lang="ja-JP" altLang="en-US" sz="2400" dirty="0">
                <a:solidFill>
                  <a:srgbClr val="FF0000"/>
                </a:solidFill>
              </a:rPr>
              <a:t>★協会けんぽとは別に、全国健康保険協会が保険者となっている健康保険法第</a:t>
            </a:r>
            <a:r>
              <a:rPr lang="en-US" altLang="ja-JP" sz="2400" dirty="0">
                <a:solidFill>
                  <a:srgbClr val="FF0000"/>
                </a:solidFill>
              </a:rPr>
              <a:t>3</a:t>
            </a:r>
            <a:r>
              <a:rPr lang="ja-JP" altLang="en-US" sz="2400" dirty="0">
                <a:solidFill>
                  <a:srgbClr val="FF0000"/>
                </a:solidFill>
              </a:rPr>
              <a:t>条第</a:t>
            </a:r>
            <a:r>
              <a:rPr lang="en-US" altLang="ja-JP" sz="2400" dirty="0">
                <a:solidFill>
                  <a:srgbClr val="FF0000"/>
                </a:solidFill>
              </a:rPr>
              <a:t>2</a:t>
            </a:r>
            <a:r>
              <a:rPr lang="ja-JP" altLang="en-US" sz="2400" dirty="0">
                <a:solidFill>
                  <a:srgbClr val="FF0000"/>
                </a:solidFill>
              </a:rPr>
              <a:t>号被保険者（日雇特例被保険者）を対象とする健康保険がある。</a:t>
            </a:r>
            <a:endParaRPr lang="en-US" altLang="ja-JP" sz="2400" dirty="0">
              <a:solidFill>
                <a:srgbClr val="FF0000"/>
              </a:solidFill>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534262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３</a:t>
            </a:r>
            <a:r>
              <a:rPr lang="en-US" altLang="ja-JP" sz="2800" dirty="0"/>
              <a:t>】</a:t>
            </a:r>
            <a:r>
              <a:rPr lang="ja-JP" altLang="en-US" sz="2800" dirty="0"/>
              <a:t>特定被用者保険（共済等）</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96638" y="1632974"/>
            <a:ext cx="8750724" cy="4347493"/>
          </a:xfrm>
        </p:spPr>
        <p:txBody>
          <a:bodyPr/>
          <a:lstStyle/>
          <a:p>
            <a:pPr marL="0" indent="0">
              <a:buNone/>
              <a:tabLst>
                <a:tab pos="3589338" algn="l"/>
              </a:tabLst>
            </a:pPr>
            <a:r>
              <a:rPr lang="ja-JP" altLang="en-US" sz="2400" dirty="0">
                <a:solidFill>
                  <a:srgbClr val="FF0000"/>
                </a:solidFill>
              </a:rPr>
              <a:t>特定被用者保険（共済等）</a:t>
            </a:r>
            <a:r>
              <a:rPr lang="ja-JP" altLang="en-US" sz="2400" dirty="0"/>
              <a:t>は、公務員、私立学校の教職員、船員を対象とした医療保険で、❶国家公務員共済組合❷地方公務員共済組合、❸私立学校教職員共済制度、❹船員保険がある。</a:t>
            </a:r>
            <a:endParaRPr lang="en-US" altLang="ja-JP" sz="2400" dirty="0"/>
          </a:p>
          <a:p>
            <a:pPr marL="0" indent="0" eaLnBrk="1" hangingPunct="1">
              <a:lnSpc>
                <a:spcPct val="90000"/>
              </a:lnSpc>
              <a:buNone/>
            </a:pPr>
            <a:r>
              <a:rPr lang="ja-JP" altLang="en-US" sz="2400" dirty="0"/>
              <a:t>❶国家公務員共済組合</a:t>
            </a:r>
            <a:endParaRPr lang="en-US" altLang="ja-JP" sz="2400" dirty="0"/>
          </a:p>
          <a:p>
            <a:pPr marL="0" indent="0" eaLnBrk="1" hangingPunct="1">
              <a:lnSpc>
                <a:spcPct val="90000"/>
              </a:lnSpc>
              <a:buNone/>
            </a:pPr>
            <a:r>
              <a:rPr lang="ja-JP" altLang="en-US" sz="2400" b="1" dirty="0">
                <a:latin typeface="+mn-ea"/>
                <a:cs typeface="ＭＳ 明朝" charset="-128"/>
              </a:rPr>
              <a:t>　国家公務員</a:t>
            </a:r>
            <a:r>
              <a:rPr lang="ja-JP" altLang="en-US" sz="2400" dirty="0"/>
              <a:t>共済組合</a:t>
            </a:r>
            <a:r>
              <a:rPr lang="ja-JP" altLang="en-US" sz="2400" b="1" dirty="0">
                <a:latin typeface="+mn-ea"/>
                <a:cs typeface="ＭＳ 明朝" charset="-128"/>
              </a:rPr>
              <a:t>法により、</a:t>
            </a:r>
            <a:r>
              <a:rPr lang="ja-JP" altLang="en-US" sz="2400" dirty="0"/>
              <a:t>国家公務員とその扶養者が加入する共済組合で、各省庁＋衆議院・参議院の共済組合など</a:t>
            </a:r>
            <a:r>
              <a:rPr lang="en-US" altLang="ja-JP" sz="2400" dirty="0"/>
              <a:t>20 </a:t>
            </a:r>
            <a:r>
              <a:rPr lang="ja-JP" altLang="en-US" sz="2400" dirty="0"/>
              <a:t>団体ある。</a:t>
            </a:r>
            <a:endParaRPr lang="en-US" altLang="ja-JP" sz="2400" dirty="0"/>
          </a:p>
          <a:p>
            <a:pPr marL="0" indent="0" eaLnBrk="1" hangingPunct="1">
              <a:lnSpc>
                <a:spcPct val="90000"/>
              </a:lnSpc>
              <a:buNone/>
            </a:pPr>
            <a:r>
              <a:rPr lang="ja-JP" altLang="en-US" sz="2400" dirty="0"/>
              <a:t>❷地方公務員共済組合</a:t>
            </a:r>
            <a:endParaRPr lang="ja-JP" altLang="en-US" sz="2400" b="1" dirty="0">
              <a:latin typeface="+mn-ea"/>
              <a:cs typeface="ＭＳ 明朝" charset="-128"/>
            </a:endParaRPr>
          </a:p>
          <a:p>
            <a:pPr marL="0" indent="0" eaLnBrk="1" hangingPunct="1">
              <a:lnSpc>
                <a:spcPct val="90000"/>
              </a:lnSpc>
              <a:buNone/>
            </a:pPr>
            <a:r>
              <a:rPr lang="ja-JP" altLang="en-US" sz="2400" dirty="0"/>
              <a:t>　地方</a:t>
            </a:r>
            <a:r>
              <a:rPr lang="ja-JP" altLang="en-US" sz="2400" b="1" dirty="0">
                <a:latin typeface="+mn-ea"/>
                <a:cs typeface="ＭＳ 明朝" charset="-128"/>
              </a:rPr>
              <a:t>公務員等</a:t>
            </a:r>
            <a:r>
              <a:rPr lang="ja-JP" altLang="en-US" sz="2400" dirty="0"/>
              <a:t>共済組合</a:t>
            </a:r>
            <a:r>
              <a:rPr lang="ja-JP" altLang="en-US" sz="2400" b="1" dirty="0">
                <a:latin typeface="+mn-ea"/>
                <a:cs typeface="ＭＳ 明朝" charset="-128"/>
              </a:rPr>
              <a:t>法により、地方</a:t>
            </a:r>
            <a:r>
              <a:rPr lang="ja-JP" altLang="en-US" sz="2400" dirty="0"/>
              <a:t>公務員とその扶養者が加入する共済組合で、東京都職員、地方職員、指定都市職員、市町村職員、都市職員、都道府県警察職員、警察庁職員などが加入する警察共済組合、公立学校共済など</a:t>
            </a:r>
            <a:r>
              <a:rPr lang="en-US" altLang="ja-JP" sz="2400" dirty="0"/>
              <a:t>64</a:t>
            </a:r>
            <a:r>
              <a:rPr lang="ja-JP" altLang="en-US" sz="2400" dirty="0"/>
              <a:t>団体がある。</a:t>
            </a:r>
            <a:endParaRPr lang="ja-JP" altLang="en-US" sz="2400" b="1" dirty="0">
              <a:latin typeface="+mn-ea"/>
              <a:cs typeface="ＭＳ 明朝" charset="-128"/>
            </a:endParaRPr>
          </a:p>
        </p:txBody>
      </p:sp>
    </p:spTree>
    <p:extLst>
      <p:ext uri="{BB962C8B-B14F-4D97-AF65-F5344CB8AC3E}">
        <p14:creationId xmlns:p14="http://schemas.microsoft.com/office/powerpoint/2010/main" val="1139893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３</a:t>
            </a:r>
            <a:r>
              <a:rPr lang="en-US" altLang="ja-JP" sz="2800" dirty="0"/>
              <a:t>】</a:t>
            </a:r>
            <a:r>
              <a:rPr lang="ja-JP" altLang="en-US" sz="2800" dirty="0"/>
              <a:t>特定被用者保険（共済等）</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46537" y="1648998"/>
            <a:ext cx="8460432" cy="4752528"/>
          </a:xfrm>
        </p:spPr>
        <p:txBody>
          <a:bodyPr/>
          <a:lstStyle/>
          <a:p>
            <a:pPr marL="0" indent="0">
              <a:buNone/>
              <a:tabLst>
                <a:tab pos="3589338" algn="l"/>
              </a:tabLst>
            </a:pPr>
            <a:r>
              <a:rPr lang="ja-JP" altLang="en-US" sz="2400" dirty="0"/>
              <a:t>❸私立学校教職員共済制度</a:t>
            </a:r>
            <a:endParaRPr lang="en-US" altLang="ja-JP" sz="2400" dirty="0"/>
          </a:p>
          <a:p>
            <a:pPr marL="0" indent="0">
              <a:buNone/>
              <a:tabLst>
                <a:tab pos="3589338" algn="l"/>
              </a:tabLst>
            </a:pPr>
            <a:r>
              <a:rPr lang="ja-JP" altLang="en-US" sz="2400" dirty="0"/>
              <a:t>私立学校教職員共済</a:t>
            </a:r>
            <a:r>
              <a:rPr lang="ja-JP" altLang="en-US" sz="2400" b="1" dirty="0">
                <a:latin typeface="+mn-ea"/>
                <a:cs typeface="ＭＳ 明朝" charset="-128"/>
              </a:rPr>
              <a:t>法により、</a:t>
            </a:r>
            <a:r>
              <a:rPr lang="ja-JP" altLang="en-US" sz="2400" dirty="0"/>
              <a:t>私立学校の教職員とその扶養者が加入する制度で、日本私立学校振興・共済事業団（</a:t>
            </a:r>
            <a:r>
              <a:rPr lang="en-US" altLang="ja-JP" sz="2400" dirty="0"/>
              <a:t>1</a:t>
            </a:r>
            <a:r>
              <a:rPr lang="ja-JP" altLang="en-US" sz="2400" dirty="0"/>
              <a:t>事業団）で運営されている。</a:t>
            </a:r>
            <a:endParaRPr lang="en-US" altLang="ja-JP" sz="2400" dirty="0"/>
          </a:p>
          <a:p>
            <a:pPr marL="0" indent="0">
              <a:buNone/>
              <a:tabLst>
                <a:tab pos="3589338" algn="l"/>
              </a:tabLst>
            </a:pPr>
            <a:r>
              <a:rPr lang="ja-JP" altLang="en-US" sz="2400" dirty="0"/>
              <a:t>❶＋❷＋❸＝共済組合：</a:t>
            </a:r>
            <a:r>
              <a:rPr lang="en-US" altLang="ja-JP" sz="2400" dirty="0"/>
              <a:t>85</a:t>
            </a:r>
            <a:r>
              <a:rPr lang="ja-JP" altLang="en-US" sz="2400" dirty="0"/>
              <a:t>団体、</a:t>
            </a:r>
            <a:r>
              <a:rPr lang="en-US" altLang="ja-JP" sz="2400" dirty="0"/>
              <a:t>2018</a:t>
            </a:r>
            <a:r>
              <a:rPr lang="ja-JP" altLang="en-US" sz="2400" dirty="0"/>
              <a:t>（</a:t>
            </a:r>
            <a:r>
              <a:rPr lang="en-US" altLang="ja-JP" sz="2400" dirty="0"/>
              <a:t>H30</a:t>
            </a:r>
            <a:r>
              <a:rPr lang="ja-JP" altLang="en-US" sz="2400" dirty="0"/>
              <a:t>）年で加入者約</a:t>
            </a:r>
            <a:r>
              <a:rPr lang="en-US" altLang="ja-JP" sz="2400" dirty="0"/>
              <a:t>865</a:t>
            </a:r>
            <a:r>
              <a:rPr lang="ja-JP" altLang="en-US" sz="2400" dirty="0"/>
              <a:t>万人（被保険者約</a:t>
            </a:r>
            <a:r>
              <a:rPr lang="en-US" altLang="ja-JP" sz="2400" dirty="0"/>
              <a:t>453</a:t>
            </a:r>
            <a:r>
              <a:rPr lang="ja-JP" altLang="en-US" sz="2400" dirty="0"/>
              <a:t>万人、被扶養者</a:t>
            </a:r>
            <a:r>
              <a:rPr lang="en-US" altLang="ja-JP" sz="2400" dirty="0"/>
              <a:t>411</a:t>
            </a:r>
            <a:r>
              <a:rPr lang="ja-JP" altLang="en-US" sz="2400" dirty="0"/>
              <a:t>万人）</a:t>
            </a:r>
            <a:endParaRPr lang="en-US" altLang="ja-JP" sz="2400" dirty="0"/>
          </a:p>
          <a:p>
            <a:pPr marL="0" indent="0">
              <a:buNone/>
              <a:tabLst>
                <a:tab pos="3589338" algn="l"/>
              </a:tabLst>
            </a:pPr>
            <a:r>
              <a:rPr lang="ja-JP" altLang="en-US" sz="2400" dirty="0"/>
              <a:t>❹船員保険</a:t>
            </a:r>
            <a:endParaRPr lang="en-US" altLang="ja-JP" sz="2400" dirty="0"/>
          </a:p>
          <a:p>
            <a:pPr marL="0" indent="0">
              <a:buNone/>
              <a:tabLst>
                <a:tab pos="3589338" algn="l"/>
              </a:tabLst>
            </a:pPr>
            <a:r>
              <a:rPr lang="ja-JP" altLang="en-US" sz="2400" b="1" dirty="0">
                <a:latin typeface="+mn-ea"/>
                <a:cs typeface="ＭＳ 明朝" charset="-128"/>
              </a:rPr>
              <a:t>　船員として船舶所有者に使用されている者を対象とする制度であるが、</a:t>
            </a:r>
            <a:r>
              <a:rPr lang="en-US" altLang="ja-JP" sz="2400" b="1" dirty="0">
                <a:solidFill>
                  <a:srgbClr val="FF0000"/>
                </a:solidFill>
                <a:latin typeface="+mn-ea"/>
                <a:cs typeface="ＭＳ 明朝" charset="-128"/>
              </a:rPr>
              <a:t>2010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H22</a:t>
            </a:r>
            <a:r>
              <a:rPr lang="ja-JP" altLang="en-US" sz="2400" b="1" dirty="0">
                <a:solidFill>
                  <a:srgbClr val="FF0000"/>
                </a:solidFill>
                <a:latin typeface="+mn-ea"/>
                <a:cs typeface="ＭＳ 明朝" charset="-128"/>
              </a:rPr>
              <a:t>）年からは全国健康保険協会が保険者となっている</a:t>
            </a:r>
            <a:r>
              <a:rPr lang="ja-JP" altLang="en-US" sz="2400" b="1" dirty="0">
                <a:latin typeface="+mn-ea"/>
                <a:cs typeface="ＭＳ 明朝" charset="-128"/>
              </a:rPr>
              <a:t>。</a:t>
            </a:r>
            <a:endParaRPr lang="en-US" altLang="ja-JP" sz="2400" b="1" dirty="0">
              <a:latin typeface="+mn-ea"/>
              <a:cs typeface="ＭＳ 明朝" charset="-128"/>
            </a:endParaRPr>
          </a:p>
          <a:p>
            <a:pPr marL="0" indent="0">
              <a:buNone/>
              <a:tabLst>
                <a:tab pos="3589338" algn="l"/>
              </a:tabLst>
            </a:pPr>
            <a:r>
              <a:rPr lang="ja-JP" altLang="en-US" sz="2400" b="1" dirty="0">
                <a:latin typeface="+mn-ea"/>
                <a:cs typeface="ＭＳ 明朝" charset="-128"/>
              </a:rPr>
              <a:t>★つまり、実質的には</a:t>
            </a:r>
            <a:r>
              <a:rPr lang="ja-JP" altLang="en-US" sz="2400" dirty="0"/>
              <a:t>一般被用者保険（健康保険）</a:t>
            </a:r>
            <a:br>
              <a:rPr lang="ja-JP" altLang="en-US" sz="2400" dirty="0"/>
            </a:br>
            <a:br>
              <a:rPr lang="ja-JP" altLang="en-US" sz="2000" dirty="0"/>
            </a:br>
            <a:endParaRPr lang="ja-JP" altLang="en-US" sz="2400" b="1" dirty="0">
              <a:latin typeface="+mn-ea"/>
              <a:cs typeface="ＭＳ 明朝" charset="-128"/>
            </a:endParaRPr>
          </a:p>
        </p:txBody>
      </p:sp>
    </p:spTree>
    <p:extLst>
      <p:ext uri="{BB962C8B-B14F-4D97-AF65-F5344CB8AC3E}">
        <p14:creationId xmlns:p14="http://schemas.microsoft.com/office/powerpoint/2010/main" val="2364608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163709" cy="940277"/>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４</a:t>
            </a:r>
            <a:r>
              <a:rPr lang="en-US" altLang="ja-JP" sz="2800" dirty="0"/>
              <a:t>】</a:t>
            </a:r>
            <a:r>
              <a:rPr lang="ja-JP" altLang="en-US" sz="2800" dirty="0"/>
              <a:t>地域保険（国民健康保険）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689811"/>
            <a:ext cx="8496944" cy="4536504"/>
          </a:xfrm>
        </p:spPr>
        <p:txBody>
          <a:bodyPr/>
          <a:lstStyle/>
          <a:p>
            <a:pPr marL="0" indent="0">
              <a:buNone/>
              <a:tabLst>
                <a:tab pos="3589338" algn="l"/>
              </a:tabLst>
            </a:pPr>
            <a:r>
              <a:rPr lang="ja-JP" altLang="en-US" sz="2400" dirty="0"/>
              <a:t>地域保険には</a:t>
            </a:r>
            <a:r>
              <a:rPr lang="ja-JP" altLang="en-US" sz="2400" dirty="0">
                <a:solidFill>
                  <a:srgbClr val="FF0000"/>
                </a:solidFill>
              </a:rPr>
              <a:t>国民健康保険法</a:t>
            </a:r>
            <a:r>
              <a:rPr lang="ja-JP" altLang="en-US" sz="2400" dirty="0"/>
              <a:t>による❶国民健康保険（市町村国保）と❷国民健康保険組合（国保組合） がある。</a:t>
            </a:r>
            <a:endParaRPr lang="en-US" altLang="ja-JP" sz="2400" dirty="0"/>
          </a:p>
          <a:p>
            <a:pPr marL="0" indent="0">
              <a:buNone/>
              <a:tabLst>
                <a:tab pos="3589338" algn="l"/>
              </a:tabLst>
            </a:pPr>
            <a:r>
              <a:rPr lang="ja-JP" altLang="en-US" sz="2400" dirty="0"/>
              <a:t>❶国民健康保険（市町村国保）</a:t>
            </a:r>
            <a:endParaRPr lang="en-US" altLang="ja-JP" sz="2400" dirty="0"/>
          </a:p>
          <a:p>
            <a:pPr marL="0" indent="0">
              <a:buNone/>
              <a:tabLst>
                <a:tab pos="3589338" algn="l"/>
              </a:tabLst>
            </a:pPr>
            <a:r>
              <a:rPr lang="ja-JP" altLang="en-US" sz="2400" dirty="0"/>
              <a:t>　自営業・農林水産業者、無業者の他、</a:t>
            </a:r>
            <a:r>
              <a:rPr lang="en-US" altLang="ja-JP" sz="2400" dirty="0"/>
              <a:t>75</a:t>
            </a:r>
            <a:r>
              <a:rPr lang="ja-JP" altLang="en-US" sz="2400" dirty="0"/>
              <a:t>歳未満の年金生活者、非正規雇用者やその家族など、被用者保険に加入しない地域住民を対象とする公的医療保険。職場の健康保険に加入している人とその家族（被扶養者）、生活保護を受けている人などを除き、その市区町村に住んでいる人はすべてその市区町村が行う国民健康保険に加入しなければならない！</a:t>
            </a:r>
            <a:endParaRPr lang="en-US" altLang="ja-JP" sz="2400" dirty="0"/>
          </a:p>
          <a:p>
            <a:pPr marL="0" indent="0">
              <a:buNone/>
              <a:tabLst>
                <a:tab pos="3589338" algn="l"/>
              </a:tabLst>
            </a:pPr>
            <a:r>
              <a:rPr lang="ja-JP" altLang="en-US" sz="2400" dirty="0">
                <a:solidFill>
                  <a:srgbClr val="FF0000"/>
                </a:solidFill>
              </a:rPr>
              <a:t>＊</a:t>
            </a:r>
            <a:r>
              <a:rPr lang="en-US" altLang="ja-JP" sz="2400" dirty="0">
                <a:solidFill>
                  <a:srgbClr val="FF0000"/>
                </a:solidFill>
              </a:rPr>
              <a:t>1961</a:t>
            </a:r>
            <a:r>
              <a:rPr lang="ja-JP" altLang="en-US" sz="2400" dirty="0">
                <a:solidFill>
                  <a:srgbClr val="FF0000"/>
                </a:solidFill>
              </a:rPr>
              <a:t>年の</a:t>
            </a:r>
            <a:r>
              <a:rPr lang="zh-CN" altLang="en-US" sz="2400" dirty="0">
                <a:solidFill>
                  <a:srgbClr val="FF0000"/>
                </a:solidFill>
              </a:rPr>
              <a:t>国民健康保険法</a:t>
            </a:r>
            <a:r>
              <a:rPr lang="ja-JP" altLang="en-US" sz="2400" dirty="0">
                <a:solidFill>
                  <a:srgbClr val="FF0000"/>
                </a:solidFill>
              </a:rPr>
              <a:t>＝国民皆保険＝義務化された</a:t>
            </a:r>
            <a:r>
              <a:rPr lang="ja-JP" altLang="en-US" sz="2400" dirty="0"/>
              <a:t>。</a:t>
            </a:r>
            <a:endParaRPr lang="en-US" altLang="ja-JP" sz="2400" dirty="0"/>
          </a:p>
          <a:p>
            <a:pPr marL="0" indent="0">
              <a:buNone/>
              <a:tabLst>
                <a:tab pos="3589338" algn="l"/>
              </a:tabLst>
            </a:pPr>
            <a:r>
              <a:rPr lang="ja-JP" altLang="en-US" sz="2400" dirty="0"/>
              <a:t>＊</a:t>
            </a:r>
            <a:r>
              <a:rPr lang="en-US" altLang="ja-JP" sz="2400" dirty="0"/>
              <a:t>2015</a:t>
            </a:r>
            <a:r>
              <a:rPr lang="ja-JP" altLang="en-US" sz="2400" dirty="0"/>
              <a:t>年改正⇒</a:t>
            </a:r>
            <a:r>
              <a:rPr lang="en-US" altLang="ja-JP" sz="2400" dirty="0"/>
              <a:t>2018</a:t>
            </a:r>
            <a:r>
              <a:rPr lang="ja-JP" altLang="en-US" sz="2400" dirty="0"/>
              <a:t>年から都道府県と市町村が共同保険者。便宜上、市町村国保と呼ぶ</a:t>
            </a:r>
            <a:endParaRPr lang="en-US" altLang="ja-JP" sz="2400" dirty="0"/>
          </a:p>
          <a:p>
            <a:pPr marL="0" indent="0">
              <a:buNone/>
              <a:tabLst>
                <a:tab pos="3589338" algn="l"/>
              </a:tabLst>
            </a:pPr>
            <a:r>
              <a:rPr lang="ja-JP" altLang="en-US" sz="2400" b="1" dirty="0">
                <a:latin typeface="+mn-ea"/>
                <a:cs typeface="ＭＳ 明朝" charset="-128"/>
              </a:rPr>
              <a:t>　</a:t>
            </a:r>
            <a:br>
              <a:rPr lang="ja-JP" altLang="en-US" sz="2000" dirty="0"/>
            </a:b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34AFBEA1-A254-2396-9048-20263EAF152F}"/>
              </a:ext>
            </a:extLst>
          </p:cNvPr>
          <p:cNvSpPr txBox="1"/>
          <p:nvPr/>
        </p:nvSpPr>
        <p:spPr>
          <a:xfrm>
            <a:off x="6732240" y="472499"/>
            <a:ext cx="2232248" cy="830997"/>
          </a:xfrm>
          <a:prstGeom prst="rect">
            <a:avLst/>
          </a:prstGeom>
          <a:noFill/>
        </p:spPr>
        <p:txBody>
          <a:bodyPr wrap="square" rtlCol="0">
            <a:spAutoFit/>
          </a:bodyPr>
          <a:lstStyle/>
          <a:p>
            <a:r>
              <a:rPr lang="en-US" altLang="ja-JP" dirty="0">
                <a:solidFill>
                  <a:srgbClr val="FF0000"/>
                </a:solidFill>
              </a:rPr>
              <a:t>11</a:t>
            </a:r>
            <a:r>
              <a:rPr lang="ja-JP" altLang="en-US" dirty="0">
                <a:solidFill>
                  <a:srgbClr val="FF0000"/>
                </a:solidFill>
              </a:rPr>
              <a:t>月</a:t>
            </a:r>
            <a:r>
              <a:rPr lang="en-US" altLang="ja-JP" dirty="0">
                <a:solidFill>
                  <a:srgbClr val="FF0000"/>
                </a:solidFill>
              </a:rPr>
              <a:t>15</a:t>
            </a:r>
            <a:r>
              <a:rPr lang="ja-JP" altLang="en-US" dirty="0">
                <a:solidFill>
                  <a:srgbClr val="FF0000"/>
                </a:solidFill>
              </a:rPr>
              <a:t>日は</a:t>
            </a:r>
            <a:endParaRPr lang="en-US" altLang="ja-JP" dirty="0">
              <a:solidFill>
                <a:srgbClr val="FF0000"/>
              </a:solidFill>
            </a:endParaRPr>
          </a:p>
          <a:p>
            <a:r>
              <a:rPr lang="ja-JP" altLang="en-US" dirty="0">
                <a:solidFill>
                  <a:srgbClr val="FF0000"/>
                </a:solidFill>
              </a:rPr>
              <a:t>ここから</a:t>
            </a:r>
            <a:endParaRPr lang="en-US" dirty="0">
              <a:solidFill>
                <a:srgbClr val="FF0000"/>
              </a:solidFill>
            </a:endParaRPr>
          </a:p>
        </p:txBody>
      </p:sp>
    </p:spTree>
    <p:extLst>
      <p:ext uri="{BB962C8B-B14F-4D97-AF65-F5344CB8AC3E}">
        <p14:creationId xmlns:p14="http://schemas.microsoft.com/office/powerpoint/2010/main" val="29931685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４</a:t>
            </a:r>
            <a:r>
              <a:rPr lang="en-US" altLang="ja-JP" sz="2800" dirty="0"/>
              <a:t>】</a:t>
            </a:r>
            <a:r>
              <a:rPr lang="ja-JP" altLang="en-US" sz="2800" dirty="0"/>
              <a:t>地域保険（国民健康保険）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0599" y="1668249"/>
            <a:ext cx="8496944" cy="4536504"/>
          </a:xfrm>
        </p:spPr>
        <p:txBody>
          <a:bodyPr/>
          <a:lstStyle/>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cs typeface="ＭＳ 明朝" charset="-128"/>
              </a:rPr>
              <a:t>保険料は、世帯所得・資産に応じる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応能制</a:t>
            </a:r>
            <a:r>
              <a:rPr lang="ja-JP" altLang="en-US" sz="2400" dirty="0">
                <a:latin typeface="ＭＳ ゴシック" panose="020B0609070205080204" pitchFamily="49" charset="-128"/>
                <a:ea typeface="ＭＳ ゴシック" panose="020B0609070205080204" pitchFamily="49" charset="-128"/>
                <a:cs typeface="ＭＳ 明朝" charset="-128"/>
              </a:rPr>
              <a:t>＋世帯人数により変動する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世帯別平等割</a:t>
            </a:r>
            <a:r>
              <a:rPr lang="ja-JP" altLang="en-US" sz="2400" dirty="0">
                <a:latin typeface="ＭＳ ゴシック" panose="020B0609070205080204" pitchFamily="49" charset="-128"/>
                <a:ea typeface="ＭＳ ゴシック" panose="020B0609070205080204" pitchFamily="49" charset="-128"/>
                <a:cs typeface="ＭＳ 明朝"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被保険者均等割</a:t>
            </a:r>
            <a:r>
              <a:rPr lang="ja-JP" altLang="en-US" sz="2400" dirty="0">
                <a:latin typeface="ＭＳ ゴシック" panose="020B0609070205080204" pitchFamily="49" charset="-128"/>
                <a:ea typeface="ＭＳ ゴシック" panose="020B0609070205080204" pitchFamily="49" charset="-128"/>
                <a:cs typeface="ＭＳ 明朝" charset="-128"/>
              </a:rPr>
              <a:t>などの要素を加味して市町村が決定。地域により異なる。保険料というより保険税？　多額の公費が投入されている。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　</a:t>
            </a:r>
            <a:br>
              <a:rPr lang="ja-JP" altLang="en-US" sz="2000" dirty="0"/>
            </a:br>
            <a:r>
              <a:rPr lang="ja-JP" altLang="en-US" sz="2400" dirty="0">
                <a:latin typeface="ＭＳ ゴシック" panose="020B0609070205080204" pitchFamily="49" charset="-128"/>
                <a:ea typeface="ＭＳ ゴシック" panose="020B0609070205080204" pitchFamily="49" charset="-128"/>
              </a:rPr>
              <a:t>❷国民健康保険組合（国保組合）</a:t>
            </a:r>
            <a:endParaRPr lang="en-US" altLang="ja-JP" sz="2400" dirty="0">
              <a:latin typeface="ＭＳ ゴシック" panose="020B0609070205080204" pitchFamily="49" charset="-128"/>
              <a:ea typeface="ＭＳ ゴシック" panose="020B0609070205080204" pitchFamily="49" charset="-128"/>
            </a:endParaRPr>
          </a:p>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rPr>
              <a:t>　国民健康保険の対象となる自営の同種同業者（</a:t>
            </a:r>
            <a:r>
              <a:rPr lang="en-US" altLang="ja-JP" sz="2400" dirty="0">
                <a:latin typeface="ＭＳ ゴシック" panose="020B0609070205080204" pitchFamily="49" charset="-128"/>
                <a:ea typeface="ＭＳ ゴシック" panose="020B0609070205080204" pitchFamily="49" charset="-128"/>
              </a:rPr>
              <a:t>300</a:t>
            </a:r>
            <a:r>
              <a:rPr lang="ja-JP" altLang="en-US" sz="2400" dirty="0">
                <a:latin typeface="ＭＳ ゴシック" panose="020B0609070205080204" pitchFamily="49" charset="-128"/>
                <a:ea typeface="ＭＳ ゴシック" panose="020B0609070205080204" pitchFamily="49" charset="-128"/>
              </a:rPr>
              <a:t>人以上）の組合。地域を越え業種・業務で加入が可能だが、大半の組合は加入できる地域が限定される。本来は職域保険だが、</a:t>
            </a:r>
            <a:endParaRPr lang="en-US" altLang="ja-JP" sz="2400" dirty="0">
              <a:latin typeface="ＭＳ ゴシック" panose="020B0609070205080204" pitchFamily="49" charset="-128"/>
              <a:ea typeface="ＭＳ ゴシック" panose="020B0609070205080204" pitchFamily="49" charset="-128"/>
            </a:endParaRPr>
          </a:p>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rPr>
              <a:t>国民健康保険法との関係で</a:t>
            </a:r>
            <a:r>
              <a:rPr lang="ja-JP" altLang="en-US" sz="2400" dirty="0"/>
              <a:t>地域保険。</a:t>
            </a:r>
            <a:r>
              <a:rPr lang="ja-JP" altLang="en-US" sz="2400" dirty="0">
                <a:solidFill>
                  <a:srgbClr val="FF0000"/>
                </a:solidFill>
              </a:rPr>
              <a:t>歴史的経緯から土木・建築業、理容・美容業、医師・歯科医師、弁護士に限られる国保組合は</a:t>
            </a:r>
            <a:r>
              <a:rPr lang="en-US" altLang="ja-JP" sz="2400" dirty="0">
                <a:solidFill>
                  <a:srgbClr val="FF0000"/>
                </a:solidFill>
              </a:rPr>
              <a:t>164</a:t>
            </a:r>
            <a:r>
              <a:rPr lang="ja-JP" altLang="en-US" sz="2400" dirty="0">
                <a:solidFill>
                  <a:srgbClr val="FF0000"/>
                </a:solidFill>
              </a:rPr>
              <a:t>団体、加入者は</a:t>
            </a:r>
            <a:r>
              <a:rPr lang="en-US" altLang="ja-JP" sz="2400" dirty="0">
                <a:solidFill>
                  <a:srgbClr val="FF0000"/>
                </a:solidFill>
              </a:rPr>
              <a:t>300</a:t>
            </a:r>
            <a:r>
              <a:rPr lang="ja-JP" altLang="en-US" sz="2400" dirty="0">
                <a:solidFill>
                  <a:srgbClr val="FF0000"/>
                </a:solidFill>
              </a:rPr>
              <a:t>万人に満たない。</a:t>
            </a:r>
            <a:endParaRPr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22358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５</a:t>
            </a:r>
            <a:r>
              <a:rPr lang="en-US" altLang="ja-JP" sz="2800" dirty="0"/>
              <a:t>】</a:t>
            </a:r>
            <a:r>
              <a:rPr lang="ja-JP" altLang="en-US" sz="2800" dirty="0"/>
              <a:t>後期高齢者医療制度</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41784" y="1772816"/>
            <a:ext cx="8460432" cy="4752528"/>
          </a:xfrm>
        </p:spPr>
        <p:txBody>
          <a:bodyPr/>
          <a:lstStyle/>
          <a:p>
            <a:pPr marL="0" indent="0">
              <a:buNone/>
              <a:tabLst>
                <a:tab pos="3589338" algn="l"/>
              </a:tabLst>
            </a:pPr>
            <a:r>
              <a:rPr lang="en-US" altLang="ja-JP" sz="2400" dirty="0"/>
              <a:t>2008</a:t>
            </a:r>
            <a:r>
              <a:rPr lang="ja-JP" altLang="en-US" sz="2400" dirty="0"/>
              <a:t>（</a:t>
            </a:r>
            <a:r>
              <a:rPr lang="en-US" altLang="ja-JP" sz="2400" dirty="0"/>
              <a:t>H20</a:t>
            </a:r>
            <a:r>
              <a:rPr lang="ja-JP" altLang="en-US" sz="2400" dirty="0"/>
              <a:t>）年</a:t>
            </a:r>
            <a:r>
              <a:rPr lang="en-US" altLang="ja-JP" sz="2400" dirty="0"/>
              <a:t>4</a:t>
            </a:r>
            <a:r>
              <a:rPr lang="ja-JP" altLang="en-US" sz="2400" dirty="0"/>
              <a:t>月からスタートした最も新しい公的医療保険制度。</a:t>
            </a:r>
            <a:r>
              <a:rPr lang="en-US" altLang="ja-JP" sz="2400" dirty="0"/>
              <a:t>75</a:t>
            </a:r>
            <a:r>
              <a:rPr lang="ja-JP" altLang="en-US" sz="2400" dirty="0"/>
              <a:t>歳以上を対象とした独立した制度。つまり、</a:t>
            </a:r>
            <a:r>
              <a:rPr lang="en-US" altLang="ja-JP" sz="2400" dirty="0"/>
              <a:t>74</a:t>
            </a:r>
            <a:r>
              <a:rPr lang="ja-JP" altLang="en-US" sz="2400" dirty="0"/>
              <a:t>歳まで加入していた公的保険を脱退し、後期高齢者医療制度に加入、保険料の支払いを求められる。</a:t>
            </a:r>
            <a:endParaRPr lang="en-US" altLang="ja-JP" sz="2400" dirty="0"/>
          </a:p>
          <a:p>
            <a:pPr marL="0" indent="0">
              <a:buNone/>
              <a:tabLst>
                <a:tab pos="3589338" algn="l"/>
              </a:tabLst>
            </a:pPr>
            <a:r>
              <a:rPr lang="ja-JP" altLang="en-US" sz="2400" dirty="0"/>
              <a:t>保険料；</a:t>
            </a:r>
            <a:r>
              <a:rPr lang="en-US" altLang="ja-JP" sz="2400" dirty="0"/>
              <a:t>2018</a:t>
            </a:r>
            <a:r>
              <a:rPr lang="ja-JP" altLang="en-US" sz="2400" dirty="0"/>
              <a:t>－</a:t>
            </a:r>
            <a:r>
              <a:rPr lang="en-US" altLang="ja-JP" sz="2400" dirty="0"/>
              <a:t>2019</a:t>
            </a:r>
            <a:r>
              <a:rPr lang="ja-JP" altLang="en-US" sz="2400" dirty="0"/>
              <a:t>年度　平均月額　</a:t>
            </a:r>
            <a:r>
              <a:rPr lang="en-US" altLang="ja-JP" sz="2400" dirty="0"/>
              <a:t>5860</a:t>
            </a:r>
            <a:r>
              <a:rPr lang="ja-JP" altLang="en-US" sz="2400" dirty="0"/>
              <a:t>円。＊低所得者への軽減措置あり。＊</a:t>
            </a:r>
            <a:r>
              <a:rPr lang="en-US" altLang="ja-JP" sz="2400" dirty="0"/>
              <a:t>2022-23</a:t>
            </a:r>
            <a:r>
              <a:rPr lang="ja-JP" altLang="en-US" sz="2400" dirty="0"/>
              <a:t>年度　平均月額</a:t>
            </a:r>
            <a:r>
              <a:rPr lang="en-US" altLang="ja-JP" sz="2400" dirty="0"/>
              <a:t>6,472</a:t>
            </a:r>
            <a:r>
              <a:rPr lang="ja-JP" altLang="en-US" sz="2400" dirty="0"/>
              <a:t>円。　</a:t>
            </a:r>
            <a:endParaRPr lang="en-US" altLang="ja-JP" sz="2400" dirty="0"/>
          </a:p>
          <a:p>
            <a:pPr marL="0" indent="0">
              <a:buNone/>
              <a:tabLst>
                <a:tab pos="3589338" algn="l"/>
              </a:tabLst>
            </a:pPr>
            <a:r>
              <a:rPr lang="ja-JP" altLang="en-US" sz="2400" dirty="0"/>
              <a:t>保険料率：国保同様、複雑で地域により異なる。</a:t>
            </a:r>
            <a:endParaRPr lang="en-US" altLang="ja-JP" sz="2400" dirty="0"/>
          </a:p>
          <a:p>
            <a:pPr marL="0" indent="0">
              <a:buNone/>
              <a:tabLst>
                <a:tab pos="3589338" algn="l"/>
              </a:tabLst>
            </a:pPr>
            <a:r>
              <a:rPr lang="ja-JP" altLang="en-US" sz="2400" dirty="0"/>
              <a:t>運営主体：全市町村加入の都道府県ごとの</a:t>
            </a:r>
            <a:r>
              <a:rPr lang="en-US" altLang="ja-JP" sz="2400" dirty="0"/>
              <a:t>47</a:t>
            </a:r>
            <a:r>
              <a:rPr lang="ja-JP" altLang="en-US" sz="2400" dirty="0"/>
              <a:t>の広域連合。</a:t>
            </a:r>
            <a:endParaRPr lang="en-US" altLang="ja-JP" sz="2400" dirty="0"/>
          </a:p>
          <a:p>
            <a:pPr marL="0" indent="0">
              <a:buNone/>
              <a:tabLst>
                <a:tab pos="3589338" algn="l"/>
              </a:tabLst>
            </a:pPr>
            <a:r>
              <a:rPr lang="en-US" altLang="ja-JP" sz="2400" dirty="0"/>
              <a:t>2019</a:t>
            </a:r>
            <a:r>
              <a:rPr lang="ja-JP" altLang="en-US" sz="2400" dirty="0"/>
              <a:t>年度現在、加入者約</a:t>
            </a:r>
            <a:r>
              <a:rPr lang="en-US" altLang="ja-JP" sz="2400" dirty="0"/>
              <a:t>1800</a:t>
            </a:r>
            <a:r>
              <a:rPr lang="ja-JP" altLang="en-US" sz="2400" dirty="0"/>
              <a:t>万人。</a:t>
            </a:r>
            <a:r>
              <a:rPr lang="en-US" altLang="ja-JP" sz="2400" dirty="0"/>
              <a:t>2022</a:t>
            </a:r>
            <a:r>
              <a:rPr lang="ja-JP" altLang="en-US" sz="2400" dirty="0"/>
              <a:t>（</a:t>
            </a:r>
            <a:r>
              <a:rPr lang="en-US" altLang="ja-JP" sz="2400" dirty="0"/>
              <a:t>R4)</a:t>
            </a:r>
            <a:r>
              <a:rPr lang="ja-JP" altLang="en-US" sz="2400" dirty="0"/>
              <a:t>から</a:t>
            </a:r>
            <a:r>
              <a:rPr lang="en-US" altLang="ja-JP" sz="2400" dirty="0"/>
              <a:t>2025</a:t>
            </a:r>
            <a:r>
              <a:rPr lang="ja-JP" altLang="en-US" sz="2400" dirty="0"/>
              <a:t>（</a:t>
            </a:r>
            <a:r>
              <a:rPr lang="en-US" altLang="ja-JP" sz="2400" dirty="0"/>
              <a:t>R5)</a:t>
            </a:r>
            <a:r>
              <a:rPr lang="ja-JP" altLang="en-US" sz="2400" dirty="0"/>
              <a:t>に、第</a:t>
            </a:r>
            <a:r>
              <a:rPr lang="en-US" altLang="ja-JP" sz="2400" dirty="0"/>
              <a:t>1</a:t>
            </a:r>
            <a:r>
              <a:rPr lang="ja-JP" altLang="en-US" sz="2400" dirty="0"/>
              <a:t>次ベビーブーム世代（団塊の世代）が加入し、急増すると見込まれている（</a:t>
            </a:r>
            <a:r>
              <a:rPr lang="en-US" altLang="ja-JP" sz="2400" dirty="0"/>
              <a:t>2025</a:t>
            </a:r>
            <a:r>
              <a:rPr lang="ja-JP" altLang="en-US" sz="2400" dirty="0"/>
              <a:t>年問題）。</a:t>
            </a:r>
            <a:endParaRPr lang="en-US" altLang="ja-JP" sz="2400" dirty="0"/>
          </a:p>
          <a:p>
            <a:pPr marL="0" indent="0">
              <a:buNone/>
              <a:tabLst>
                <a:tab pos="3589338" algn="l"/>
              </a:tabLst>
            </a:pPr>
            <a:endParaRPr lang="ja-JP" altLang="en-US" sz="2400" b="1" dirty="0">
              <a:latin typeface="+mn-ea"/>
              <a:cs typeface="ＭＳ 明朝" charset="-128"/>
            </a:endParaRPr>
          </a:p>
        </p:txBody>
      </p:sp>
    </p:spTree>
    <p:extLst>
      <p:ext uri="{BB962C8B-B14F-4D97-AF65-F5344CB8AC3E}">
        <p14:creationId xmlns:p14="http://schemas.microsoft.com/office/powerpoint/2010/main" val="3196959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r>
              <a:rPr lang="en-US" altLang="ja-JP" sz="3200" dirty="0"/>
              <a:t>11</a:t>
            </a:r>
            <a:r>
              <a:rPr lang="ja-JP" altLang="en-US" sz="3200" dirty="0"/>
              <a:t>月</a:t>
            </a:r>
            <a:r>
              <a:rPr lang="en-US" altLang="ja-JP" sz="3200" dirty="0"/>
              <a:t>1</a:t>
            </a:r>
            <a:r>
              <a:rPr lang="ja-JP" altLang="en-US" sz="3200" dirty="0"/>
              <a:t>日</a:t>
            </a:r>
            <a:endParaRPr lang="en-US" altLang="ja-JP" sz="3200" dirty="0"/>
          </a:p>
          <a:p>
            <a:pPr marL="0" indent="0">
              <a:buNone/>
            </a:pPr>
            <a:r>
              <a:rPr lang="en-US" altLang="ja-JP" sz="3200" dirty="0"/>
              <a:t>#5【</a:t>
            </a:r>
            <a:r>
              <a:rPr lang="ja-JP" altLang="en-US" sz="3200" dirty="0"/>
              <a:t>健康保険と共済制度</a:t>
            </a:r>
            <a:r>
              <a:rPr lang="en-US" altLang="ja-JP" sz="3200" dirty="0"/>
              <a:t>】</a:t>
            </a:r>
            <a:r>
              <a:rPr lang="ja-JP" altLang="en-US" sz="3200" dirty="0"/>
              <a:t>被用者保険制度の概要、目的、対象、費用負担　</a:t>
            </a:r>
          </a:p>
          <a:p>
            <a:pPr marL="0" indent="0">
              <a:buNone/>
            </a:pPr>
            <a:r>
              <a:rPr lang="ja-JP" altLang="en-US" sz="3200" dirty="0"/>
              <a:t>第</a:t>
            </a:r>
            <a:r>
              <a:rPr lang="en-US" altLang="ja-JP" sz="3200" dirty="0"/>
              <a:t>5</a:t>
            </a:r>
            <a:r>
              <a:rPr lang="ja-JP" altLang="en-US" sz="3200" dirty="0"/>
              <a:t>章第１節医療保険制度の概要</a:t>
            </a:r>
            <a:endParaRPr lang="en-US" altLang="ja-JP" sz="3200" dirty="0"/>
          </a:p>
          <a:p>
            <a:pPr marL="0" indent="0">
              <a:buNone/>
            </a:pPr>
            <a:r>
              <a:rPr lang="en-US" altLang="ja-JP" sz="3200" dirty="0"/>
              <a:t>(3)</a:t>
            </a:r>
            <a:r>
              <a:rPr lang="ja-JP" altLang="en-US" sz="3200" dirty="0"/>
              <a:t>保険給付の種類と内容（４）医療保険の各制度の財源と保険財政　</a:t>
            </a:r>
            <a:endParaRPr lang="en-US" altLang="ja-JP" sz="3200" dirty="0"/>
          </a:p>
          <a:p>
            <a:pPr marL="0" indent="0">
              <a:buNone/>
            </a:pPr>
            <a:r>
              <a:rPr lang="en-US" altLang="ja-JP" sz="3200" dirty="0"/>
              <a:t> p.123-130 </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en-US" altLang="ja-JP" sz="2400" dirty="0"/>
              <a:t>1.</a:t>
            </a:r>
            <a:r>
              <a:rPr lang="ja-JP" altLang="en-US" sz="2400" dirty="0"/>
              <a:t>公的医療保険の体系</a:t>
            </a:r>
          </a:p>
          <a:p>
            <a:pPr marL="438150" lvl="1" indent="0" eaLnBrk="1" hangingPunct="1">
              <a:lnSpc>
                <a:spcPct val="90000"/>
              </a:lnSpc>
              <a:buNone/>
            </a:pPr>
            <a:r>
              <a:rPr lang="en-US" altLang="ja-JP" sz="2400" dirty="0"/>
              <a:t>2.</a:t>
            </a:r>
            <a:r>
              <a:rPr lang="ja-JP" altLang="en-US" sz="2400" dirty="0"/>
              <a:t>公的医療保険の類型</a:t>
            </a:r>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74675" y="3390223"/>
            <a:ext cx="8180139" cy="2246769"/>
          </a:xfrm>
          <a:prstGeom prst="rect">
            <a:avLst/>
          </a:prstGeom>
          <a:solidFill>
            <a:schemeClr val="bg1"/>
          </a:solidFill>
          <a:ln>
            <a:solidFill>
              <a:schemeClr val="bg1"/>
            </a:solidFill>
          </a:ln>
        </p:spPr>
        <p:txBody>
          <a:bodyPr wrap="square" rtlCol="0">
            <a:spAutoFit/>
          </a:bodyPr>
          <a:lstStyle/>
          <a:p>
            <a:r>
              <a:rPr lang="ja-JP" altLang="en-US" sz="2000" dirty="0"/>
              <a:t>ここでは、</a:t>
            </a:r>
          </a:p>
          <a:p>
            <a:r>
              <a:rPr lang="ja-JP" altLang="en-US" sz="2000" dirty="0"/>
              <a:t>１）日本ではすべての国民が何らかの公的医療保険に加入し、保険料を納めることで、すべての保険医療機関で医療サービスを受けることができる</a:t>
            </a:r>
            <a:endParaRPr lang="en-US" altLang="ja-JP" sz="2000" dirty="0"/>
          </a:p>
          <a:p>
            <a:r>
              <a:rPr lang="ja-JP" altLang="en-US" sz="2000" dirty="0"/>
              <a:t>国民皆保険（１９６１年昭和３６年）が実現したが</a:t>
            </a:r>
            <a:r>
              <a:rPr lang="en-US" altLang="ja-JP" sz="2000" dirty="0"/>
              <a:t>,</a:t>
            </a:r>
            <a:r>
              <a:rPr lang="ja-JP" altLang="en-US" sz="2000" dirty="0"/>
              <a:t>歴史的な経緯から一元的な制度体系にはなっていない。</a:t>
            </a:r>
            <a:endParaRPr lang="en-US" altLang="ja-JP" sz="2000" dirty="0"/>
          </a:p>
          <a:p>
            <a:r>
              <a:rPr lang="ja-JP" altLang="en-US" sz="2000" dirty="0"/>
              <a:t>２）公的医療保険には、①職域保険⇒健康保険、②地域保険⇒国民健康保険、③高齢者医療⇒後期高齢者医療制度の３つの流れがある。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【1】</a:t>
            </a:r>
            <a:r>
              <a:rPr lang="ja-JP" altLang="en-US" sz="2800" dirty="0"/>
              <a:t>多元的な制度体系による国民皆保険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688709" cy="3888432"/>
          </a:xfrm>
        </p:spPr>
        <p:txBody>
          <a:bodyPr/>
          <a:lstStyle/>
          <a:p>
            <a:r>
              <a:rPr lang="ja-JP" altLang="en-US" sz="2400" dirty="0"/>
              <a:t>日本ではすべての国民が何らかの公的医療保険に加入し、保険料を納めることで、すべての保険医療機関で医療サービスを受けることができる</a:t>
            </a:r>
            <a:r>
              <a:rPr lang="ja-JP" altLang="en-US" sz="2400" dirty="0">
                <a:solidFill>
                  <a:srgbClr val="FF0000"/>
                </a:solidFill>
              </a:rPr>
              <a:t>国民皆保険（</a:t>
            </a:r>
            <a:r>
              <a:rPr lang="en-US" altLang="ja-JP" sz="2400" dirty="0">
                <a:solidFill>
                  <a:srgbClr val="FF0000"/>
                </a:solidFill>
              </a:rPr>
              <a:t>1961(S36)</a:t>
            </a:r>
            <a:r>
              <a:rPr lang="ja-JP" altLang="en-US" sz="2400" dirty="0">
                <a:solidFill>
                  <a:srgbClr val="FF0000"/>
                </a:solidFill>
              </a:rPr>
              <a:t>年）</a:t>
            </a:r>
            <a:r>
              <a:rPr lang="ja-JP" altLang="en-US" sz="2400" dirty="0"/>
              <a:t>が実現したが</a:t>
            </a:r>
            <a:r>
              <a:rPr lang="ja-JP" altLang="en-US" sz="2400" dirty="0">
                <a:solidFill>
                  <a:srgbClr val="FF0000"/>
                </a:solidFill>
              </a:rPr>
              <a:t>歴史的な経緯から一元的な制度体系にはなっていない</a:t>
            </a:r>
            <a:r>
              <a:rPr lang="ja-JP" altLang="en-US" sz="2400" dirty="0"/>
              <a:t>。</a:t>
            </a:r>
            <a:endParaRPr lang="en-US" altLang="ja-JP" sz="2400" dirty="0"/>
          </a:p>
          <a:p>
            <a:r>
              <a:rPr lang="ja-JP" altLang="en-US" sz="2400" dirty="0"/>
              <a:t>複数の制度、複数の運営主体（</a:t>
            </a:r>
            <a:r>
              <a:rPr lang="ja-JP" altLang="en-US" sz="2400" dirty="0">
                <a:solidFill>
                  <a:srgbClr val="FF0000"/>
                </a:solidFill>
              </a:rPr>
              <a:t>保険者</a:t>
            </a:r>
            <a:r>
              <a:rPr lang="ja-JP" altLang="en-US" sz="2400" dirty="0"/>
              <a:t>）による多元的な制度体系のもとで運営されており、制度ごとに根拠となる固有の法律があり、保険者ごとに保険料の算定に違いがある⇔</a:t>
            </a:r>
            <a:r>
              <a:rPr lang="ja-JP" altLang="en-US" sz="2400" dirty="0">
                <a:solidFill>
                  <a:srgbClr val="FF0000"/>
                </a:solidFill>
              </a:rPr>
              <a:t>同じ社会保険方式の労働者災害補償保険、雇用保険との違い</a:t>
            </a:r>
            <a:endParaRPr lang="en-US" altLang="ja-JP" sz="2400" dirty="0">
              <a:solidFill>
                <a:srgbClr val="FF0000"/>
              </a:solidFill>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249564" y="5558344"/>
            <a:ext cx="8872786"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注意：①医療保険と②健康保険は同じ意味で使われるが、①は民間の保険も含むのに対し②は公的保険のみと</a:t>
            </a:r>
            <a:r>
              <a:rPr lang="ja-JP" altLang="en-US" b="1" dirty="0">
                <a:solidFill>
                  <a:srgbClr val="FF0000"/>
                </a:solidFill>
                <a:latin typeface="+mn-ea"/>
                <a:cs typeface="ＭＳ 明朝" charset="-128"/>
              </a:rPr>
              <a:t>さすと</a:t>
            </a:r>
            <a:r>
              <a:rPr lang="ja-JP" altLang="en-US" sz="2400" b="1" dirty="0">
                <a:solidFill>
                  <a:srgbClr val="FF0000"/>
                </a:solidFill>
                <a:latin typeface="+mn-ea"/>
                <a:cs typeface="ＭＳ 明朝" charset="-128"/>
              </a:rPr>
              <a:t>いう違いがある。</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a:t>
            </a:r>
            <a:r>
              <a:rPr lang="ja-JP" altLang="en-US" sz="2800" dirty="0"/>
              <a:t>２</a:t>
            </a:r>
            <a:r>
              <a:rPr lang="en-US" altLang="ja-JP" sz="2800" dirty="0"/>
              <a:t>】</a:t>
            </a:r>
            <a:r>
              <a:rPr lang="ja-JP" altLang="en-US" sz="2800" dirty="0"/>
              <a:t>公的医療保険の沿革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a:buNone/>
            </a:pPr>
            <a:r>
              <a:rPr lang="ja-JP" altLang="en-US" sz="2400" dirty="0"/>
              <a:t>日本の公的医療保険は①職域保険（被用者保険）②地域保険（国民健康保険）③後期高齢者医療制度（</a:t>
            </a:r>
            <a:r>
              <a:rPr lang="en-US" altLang="ja-JP" sz="2400" dirty="0"/>
              <a:t>75</a:t>
            </a:r>
            <a:r>
              <a:rPr lang="ja-JP" altLang="en-US" sz="2400" dirty="0"/>
              <a:t>歳以上の人）の３つに分けられる。（図</a:t>
            </a:r>
            <a:r>
              <a:rPr lang="en-US" altLang="ja-JP" sz="2400" dirty="0"/>
              <a:t>5</a:t>
            </a:r>
            <a:r>
              <a:rPr lang="ja-JP" altLang="en-US" sz="2400" dirty="0"/>
              <a:t>－</a:t>
            </a:r>
            <a:r>
              <a:rPr lang="en-US" altLang="ja-JP" sz="2400" dirty="0"/>
              <a:t>1</a:t>
            </a:r>
            <a:r>
              <a:rPr lang="ja-JP" altLang="en-US" sz="2400" dirty="0"/>
              <a:t>）</a:t>
            </a:r>
            <a:endParaRPr lang="en-US" altLang="ja-JP" sz="2400" dirty="0"/>
          </a:p>
          <a:p>
            <a:pPr marL="0" indent="0">
              <a:buNone/>
            </a:pPr>
            <a:r>
              <a:rPr lang="ja-JP" altLang="en-US" sz="2400" dirty="0"/>
              <a:t>①職域保険（被用者保険）が最も古く、</a:t>
            </a:r>
            <a:r>
              <a:rPr lang="en-US" altLang="ja-JP" sz="2400" dirty="0"/>
              <a:t>1922</a:t>
            </a:r>
            <a:r>
              <a:rPr lang="ja-JP" altLang="en-US" sz="2400" dirty="0"/>
              <a:t>（</a:t>
            </a:r>
            <a:r>
              <a:rPr lang="en-US" altLang="ja-JP" sz="2400" dirty="0"/>
              <a:t>T11)</a:t>
            </a:r>
            <a:r>
              <a:rPr lang="ja-JP" altLang="en-US" sz="2400" dirty="0"/>
              <a:t>年の健康保険法に遡る。第一次世界大戦後の労働運動への対応ドイツのビスマルクの疾病（しっぺい）保険制度のマネ。</a:t>
            </a:r>
            <a:endParaRPr lang="en-US" altLang="ja-JP" sz="2400" dirty="0"/>
          </a:p>
          <a:p>
            <a:pPr marL="0" indent="0">
              <a:buNone/>
            </a:pPr>
            <a:r>
              <a:rPr lang="ja-JP" altLang="en-US" sz="2400" dirty="0"/>
              <a:t> ②地域保険（国民健康保険） </a:t>
            </a:r>
            <a:r>
              <a:rPr lang="en-US" altLang="ja-JP" sz="2400" dirty="0"/>
              <a:t>1938</a:t>
            </a:r>
            <a:r>
              <a:rPr lang="ja-JP" altLang="en-US" sz="2400" dirty="0"/>
              <a:t>（</a:t>
            </a:r>
            <a:r>
              <a:rPr lang="en-US" altLang="ja-JP" sz="2400" dirty="0"/>
              <a:t>S13</a:t>
            </a:r>
            <a:r>
              <a:rPr lang="ja-JP" altLang="en-US" sz="2400" dirty="0"/>
              <a:t>）年国民健康保険法の制定、非被用者の農村中心の保険、当初、任意だったが健民健兵政策で皆保険化する。戦後、新憲法下で制度再構築となり</a:t>
            </a:r>
            <a:r>
              <a:rPr lang="ja-JP" altLang="en-US" sz="2400" dirty="0">
                <a:solidFill>
                  <a:srgbClr val="FF0000"/>
                </a:solidFill>
              </a:rPr>
              <a:t>国民皆保険（</a:t>
            </a:r>
            <a:r>
              <a:rPr lang="en-US" altLang="ja-JP" sz="2400" dirty="0">
                <a:solidFill>
                  <a:srgbClr val="FF0000"/>
                </a:solidFill>
              </a:rPr>
              <a:t>1961(S36)</a:t>
            </a:r>
            <a:r>
              <a:rPr lang="ja-JP" altLang="en-US" sz="2400" dirty="0">
                <a:solidFill>
                  <a:srgbClr val="FF0000"/>
                </a:solidFill>
              </a:rPr>
              <a:t>年）</a:t>
            </a:r>
            <a:r>
              <a:rPr lang="ja-JP" altLang="en-US" sz="2400" dirty="0"/>
              <a:t>が実現。</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308618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a:t>
            </a:r>
            <a:r>
              <a:rPr lang="ja-JP" altLang="en-US" sz="2800" dirty="0"/>
              <a:t>２</a:t>
            </a:r>
            <a:r>
              <a:rPr lang="en-US" altLang="ja-JP" sz="2800" dirty="0"/>
              <a:t>】</a:t>
            </a:r>
            <a:r>
              <a:rPr lang="ja-JP" altLang="en-US" sz="2800" dirty="0"/>
              <a:t>公的医療保険の沿革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a:buNone/>
            </a:pPr>
            <a:r>
              <a:rPr lang="ja-JP" altLang="en-US" sz="2400" dirty="0"/>
              <a:t>③後期高齢者医療制度（</a:t>
            </a:r>
            <a:r>
              <a:rPr lang="en-US" altLang="ja-JP" sz="2400" dirty="0"/>
              <a:t>75</a:t>
            </a:r>
            <a:r>
              <a:rPr lang="ja-JP" altLang="en-US" sz="2400" dirty="0"/>
              <a:t>歳以上の人）：高齢化の進展を背景に、</a:t>
            </a:r>
            <a:r>
              <a:rPr lang="en-US" altLang="ja-JP" sz="2400" dirty="0"/>
              <a:t>1973</a:t>
            </a:r>
            <a:r>
              <a:rPr lang="ja-JP" altLang="en-US" sz="2400" dirty="0"/>
              <a:t>（</a:t>
            </a:r>
            <a:r>
              <a:rPr lang="en-US" altLang="ja-JP" sz="2400" dirty="0"/>
              <a:t>S48)</a:t>
            </a:r>
            <a:r>
              <a:rPr lang="ja-JP" altLang="en-US" sz="2400" dirty="0"/>
              <a:t>年</a:t>
            </a:r>
            <a:r>
              <a:rPr lang="ja-JP" altLang="en-US" sz="2400" dirty="0">
                <a:solidFill>
                  <a:srgbClr val="FF0000"/>
                </a:solidFill>
              </a:rPr>
              <a:t>老人医療費無料化</a:t>
            </a:r>
            <a:r>
              <a:rPr lang="ja-JP" altLang="en-US" sz="2400" dirty="0"/>
              <a:t>が図られ、</a:t>
            </a:r>
            <a:r>
              <a:rPr lang="en-US" altLang="ja-JP" sz="2400" dirty="0"/>
              <a:t>1982</a:t>
            </a:r>
            <a:r>
              <a:rPr lang="ja-JP" altLang="en-US" sz="2400" dirty="0"/>
              <a:t>（</a:t>
            </a:r>
            <a:r>
              <a:rPr lang="en-US" altLang="ja-JP" sz="2400" dirty="0"/>
              <a:t>S57)</a:t>
            </a:r>
            <a:r>
              <a:rPr lang="ja-JP" altLang="en-US" sz="2400" dirty="0"/>
              <a:t>年、老人保険法が成立（高齢者の医療費を異なる保険制度間で調整）、</a:t>
            </a:r>
            <a:r>
              <a:rPr lang="en-US" altLang="ja-JP" sz="2400" dirty="0"/>
              <a:t>2006</a:t>
            </a:r>
            <a:r>
              <a:rPr lang="ja-JP" altLang="en-US" sz="2400" dirty="0"/>
              <a:t>（</a:t>
            </a:r>
            <a:r>
              <a:rPr lang="en-US" altLang="ja-JP" sz="2400" dirty="0"/>
              <a:t>H18)</a:t>
            </a:r>
            <a:r>
              <a:rPr lang="ja-JP" altLang="en-US" sz="2400" dirty="0"/>
              <a:t>年、医療制度構造改革で見直し、</a:t>
            </a:r>
            <a:r>
              <a:rPr lang="en-US" altLang="ja-JP" sz="2400" dirty="0"/>
              <a:t>2008</a:t>
            </a:r>
            <a:r>
              <a:rPr lang="ja-JP" altLang="en-US" sz="2400" dirty="0"/>
              <a:t>（</a:t>
            </a:r>
            <a:r>
              <a:rPr lang="en-US" altLang="ja-JP" sz="2400" dirty="0"/>
              <a:t>H20</a:t>
            </a:r>
            <a:r>
              <a:rPr lang="ja-JP" altLang="en-US" sz="2400" dirty="0"/>
              <a:t>）年後期高齢者医療制度（老人保険法⇒「高齢者の医療の確保に関する法律」に名称変更。</a:t>
            </a:r>
            <a:r>
              <a:rPr lang="en-US" altLang="ja-JP" sz="2400" dirty="0"/>
              <a:t>75</a:t>
            </a:r>
            <a:r>
              <a:rPr lang="ja-JP" altLang="en-US" sz="2400" dirty="0"/>
              <a:t>歳以上を対象とした独立した制度が発足する。</a:t>
            </a:r>
            <a:endParaRPr lang="en-US" altLang="ja-JP" sz="2400" dirty="0"/>
          </a:p>
          <a:p>
            <a:pPr marL="0" indent="0">
              <a:buNone/>
            </a:pPr>
            <a:endParaRPr lang="ja-JP" altLang="en-US" sz="2400" b="1" dirty="0">
              <a:latin typeface="+mn-ea"/>
              <a:cs typeface="ＭＳ 明朝" charset="-128"/>
            </a:endParaRPr>
          </a:p>
        </p:txBody>
      </p:sp>
    </p:spTree>
    <p:extLst>
      <p:ext uri="{BB962C8B-B14F-4D97-AF65-F5344CB8AC3E}">
        <p14:creationId xmlns:p14="http://schemas.microsoft.com/office/powerpoint/2010/main" val="3161128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74F13C9-64F2-21CD-A5A4-7C92D953870D}"/>
              </a:ext>
            </a:extLst>
          </p:cNvPr>
          <p:cNvSpPr>
            <a:spLocks noGrp="1"/>
          </p:cNvSpPr>
          <p:nvPr>
            <p:ph type="title"/>
          </p:nvPr>
        </p:nvSpPr>
        <p:spPr>
          <a:xfrm>
            <a:off x="574675" y="304800"/>
            <a:ext cx="8001000" cy="1216025"/>
          </a:xfrm>
        </p:spPr>
        <p:txBody>
          <a:bodyPr/>
          <a:lstStyle/>
          <a:p>
            <a:pPr algn="ctr"/>
            <a:r>
              <a:rPr lang="ja-JP" altLang="en-US" dirty="0"/>
              <a:t>日本の公的医療保険の種類</a:t>
            </a:r>
            <a:endParaRPr lang="en-US" dirty="0"/>
          </a:p>
        </p:txBody>
      </p:sp>
      <p:pic>
        <p:nvPicPr>
          <p:cNvPr id="6" name="図 5">
            <a:extLst>
              <a:ext uri="{FF2B5EF4-FFF2-40B4-BE49-F238E27FC236}">
                <a16:creationId xmlns:a16="http://schemas.microsoft.com/office/drawing/2014/main" id="{9CAEF4B1-7A4D-0193-84CE-9BB1F5BDD60A}"/>
              </a:ext>
            </a:extLst>
          </p:cNvPr>
          <p:cNvPicPr>
            <a:picLocks noChangeAspect="1"/>
          </p:cNvPicPr>
          <p:nvPr/>
        </p:nvPicPr>
        <p:blipFill>
          <a:blip r:embed="rId3"/>
          <a:stretch>
            <a:fillRect/>
          </a:stretch>
        </p:blipFill>
        <p:spPr>
          <a:xfrm>
            <a:off x="574675" y="1589715"/>
            <a:ext cx="4642208" cy="4642208"/>
          </a:xfrm>
          <a:prstGeom prst="rect">
            <a:avLst/>
          </a:prstGeom>
          <a:noFill/>
        </p:spPr>
      </p:pic>
      <p:sp>
        <p:nvSpPr>
          <p:cNvPr id="4" name="スライド番号プレースホルダー 3">
            <a:extLst>
              <a:ext uri="{FF2B5EF4-FFF2-40B4-BE49-F238E27FC236}">
                <a16:creationId xmlns:a16="http://schemas.microsoft.com/office/drawing/2014/main" id="{BC3A05C3-C6E8-8C1E-0025-979675803D06}"/>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6</a:t>
            </a:fld>
            <a:endParaRPr lang="en-US" altLang="ja-JP"/>
          </a:p>
        </p:txBody>
      </p:sp>
      <p:sp>
        <p:nvSpPr>
          <p:cNvPr id="7" name="テキスト ボックス 6">
            <a:extLst>
              <a:ext uri="{FF2B5EF4-FFF2-40B4-BE49-F238E27FC236}">
                <a16:creationId xmlns:a16="http://schemas.microsoft.com/office/drawing/2014/main" id="{C24AD941-A625-05CA-CD7D-AB7FF2D9A970}"/>
              </a:ext>
            </a:extLst>
          </p:cNvPr>
          <p:cNvSpPr txBox="1"/>
          <p:nvPr/>
        </p:nvSpPr>
        <p:spPr>
          <a:xfrm>
            <a:off x="1115616" y="6129407"/>
            <a:ext cx="7202760" cy="646331"/>
          </a:xfrm>
          <a:prstGeom prst="rect">
            <a:avLst/>
          </a:prstGeom>
          <a:noFill/>
        </p:spPr>
        <p:txBody>
          <a:bodyPr wrap="square" rtlCol="0">
            <a:spAutoFit/>
          </a:bodyPr>
          <a:lstStyle/>
          <a:p>
            <a:r>
              <a:rPr lang="ja-JP" altLang="en-US" sz="1800" dirty="0">
                <a:solidFill>
                  <a:srgbClr val="336699"/>
                </a:solidFill>
                <a:hlinkClick r:id="rId4">
                  <a:extLst>
                    <a:ext uri="{A12FA001-AC4F-418D-AE19-62706E023703}">
                      <ahyp:hlinkClr xmlns:ahyp="http://schemas.microsoft.com/office/drawing/2018/hyperlinkcolor" val="tx"/>
                    </a:ext>
                  </a:extLst>
                </a:hlinkClick>
              </a:rPr>
              <a:t>医療保険の種類｜ほけんの窓口</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ja-JP" altLang="en-US" sz="1800" dirty="0">
                <a:solidFill>
                  <a:srgbClr val="336699"/>
                </a:solidFill>
                <a:hlinkClick r:id="rId4">
                  <a:extLst>
                    <a:ext uri="{A12FA001-AC4F-418D-AE19-62706E023703}">
                      <ahyp:hlinkClr xmlns:ahyp="http://schemas.microsoft.com/office/drawing/2018/hyperlinkcolor" val="tx"/>
                    </a:ext>
                  </a:extLst>
                </a:hlinkClick>
              </a:rPr>
              <a:t>公式</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ja-JP" altLang="en-US" sz="1800" dirty="0">
                <a:solidFill>
                  <a:srgbClr val="336699"/>
                </a:solidFill>
                <a:hlinkClick r:id="rId4">
                  <a:extLst>
                    <a:ext uri="{A12FA001-AC4F-418D-AE19-62706E023703}">
                      <ahyp:hlinkClr xmlns:ahyp="http://schemas.microsoft.com/office/drawing/2018/hyperlinkcolor" val="tx"/>
                    </a:ext>
                  </a:extLst>
                </a:hlinkClick>
              </a:rPr>
              <a:t>｜保険比較・見直し・無料相談 </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en-US" altLang="ja-JP" sz="1800" dirty="0" err="1">
                <a:solidFill>
                  <a:srgbClr val="336699"/>
                </a:solidFill>
                <a:hlinkClick r:id="rId4">
                  <a:extLst>
                    <a:ext uri="{A12FA001-AC4F-418D-AE19-62706E023703}">
                      <ahyp:hlinkClr xmlns:ahyp="http://schemas.microsoft.com/office/drawing/2018/hyperlinkcolor" val="tx"/>
                    </a:ext>
                  </a:extLst>
                </a:hlinkClick>
              </a:rPr>
              <a:t>hokennomadoguchi.com</a:t>
            </a:r>
            <a:r>
              <a:rPr lang="en-US" altLang="ja-JP" sz="1800" dirty="0">
                <a:solidFill>
                  <a:srgbClr val="FF0000"/>
                </a:solidFill>
                <a:hlinkClick r:id="rId4">
                  <a:extLst>
                    <a:ext uri="{A12FA001-AC4F-418D-AE19-62706E023703}">
                      <ahyp:hlinkClr xmlns:ahyp="http://schemas.microsoft.com/office/drawing/2018/hyperlinkcolor" val="tx"/>
                    </a:ext>
                  </a:extLst>
                </a:hlinkClick>
              </a:rPr>
              <a:t>)</a:t>
            </a:r>
            <a:endParaRPr lang="en-US" sz="1800" dirty="0">
              <a:solidFill>
                <a:srgbClr val="FF0000"/>
              </a:solidFill>
            </a:endParaRPr>
          </a:p>
        </p:txBody>
      </p:sp>
      <p:sp>
        <p:nvSpPr>
          <p:cNvPr id="3" name="テキスト ボックス 2">
            <a:extLst>
              <a:ext uri="{FF2B5EF4-FFF2-40B4-BE49-F238E27FC236}">
                <a16:creationId xmlns:a16="http://schemas.microsoft.com/office/drawing/2014/main" id="{AD4B9318-649E-1FBE-55F0-846FDB910DED}"/>
              </a:ext>
            </a:extLst>
          </p:cNvPr>
          <p:cNvSpPr txBox="1"/>
          <p:nvPr/>
        </p:nvSpPr>
        <p:spPr>
          <a:xfrm>
            <a:off x="5436096" y="1926664"/>
            <a:ext cx="3279205" cy="3785652"/>
          </a:xfrm>
          <a:prstGeom prst="rect">
            <a:avLst/>
          </a:prstGeom>
          <a:noFill/>
        </p:spPr>
        <p:txBody>
          <a:bodyPr wrap="square" rtlCol="0">
            <a:spAutoFit/>
          </a:bodyPr>
          <a:lstStyle/>
          <a:p>
            <a:r>
              <a:rPr lang="ja-JP" altLang="en-US" dirty="0"/>
              <a:t>国民健康保険（国保）は、組合＋協会＋共済（健保）、</a:t>
            </a:r>
            <a:r>
              <a:rPr lang="en-US" altLang="ja-JP" dirty="0"/>
              <a:t>75</a:t>
            </a:r>
            <a:r>
              <a:rPr lang="ja-JP" altLang="en-US" dirty="0"/>
              <a:t>歳以上の後期高齢者（後期高齢者医療保険）を除く、その他の人の受け皿。生活保護受給者などを除き、すべての人はいずれかに加入せねばならない（国民皆保険）。</a:t>
            </a:r>
            <a:endParaRPr lang="en-US" dirty="0"/>
          </a:p>
        </p:txBody>
      </p:sp>
    </p:spTree>
    <p:extLst>
      <p:ext uri="{BB962C8B-B14F-4D97-AF65-F5344CB8AC3E}">
        <p14:creationId xmlns:p14="http://schemas.microsoft.com/office/powerpoint/2010/main" val="2973791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pic>
        <p:nvPicPr>
          <p:cNvPr id="6" name="図 5" descr="テキスト">
            <a:extLst>
              <a:ext uri="{FF2B5EF4-FFF2-40B4-BE49-F238E27FC236}">
                <a16:creationId xmlns:a16="http://schemas.microsoft.com/office/drawing/2014/main" id="{53E2BCC1-E615-9CFC-F995-83168310B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1" y="1520825"/>
            <a:ext cx="6480720" cy="4342751"/>
          </a:xfrm>
          <a:prstGeom prst="rect">
            <a:avLst/>
          </a:prstGeom>
        </p:spPr>
      </p:pic>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3"/>
              </a:rPr>
              <a:t>厚生労働省</a:t>
            </a:r>
            <a:r>
              <a:rPr lang="en-US" altLang="ja-JP" sz="2400" b="1" dirty="0">
                <a:solidFill>
                  <a:srgbClr val="FF0000"/>
                </a:solidFill>
                <a:latin typeface="+mn-ea"/>
                <a:cs typeface="ＭＳ 明朝" charset="-128"/>
                <a:hlinkClick r:id="rId3"/>
              </a:rPr>
              <a:t>HP</a:t>
            </a:r>
            <a:r>
              <a:rPr lang="ja-JP" altLang="en-US" sz="2400" b="1" dirty="0">
                <a:solidFill>
                  <a:srgbClr val="FF0000"/>
                </a:solidFill>
                <a:latin typeface="+mn-ea"/>
                <a:cs typeface="ＭＳ 明朝" charset="-128"/>
                <a:hlinkClick r:id="rId3"/>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4">
            <p14:nvContentPartPr>
              <p14:cNvPr id="3" name="インク 2">
                <a:extLst>
                  <a:ext uri="{FF2B5EF4-FFF2-40B4-BE49-F238E27FC236}">
                    <a16:creationId xmlns:a16="http://schemas.microsoft.com/office/drawing/2014/main" id="{340B31F0-672A-7758-C688-8EB8C3BAE476}"/>
                  </a:ext>
                </a:extLst>
              </p14:cNvPr>
              <p14:cNvContentPartPr/>
              <p14:nvPr/>
            </p14:nvContentPartPr>
            <p14:xfrm>
              <a:off x="1374960" y="4982560"/>
              <a:ext cx="1104120" cy="301680"/>
            </p14:xfrm>
          </p:contentPart>
        </mc:Choice>
        <mc:Fallback xmlns="">
          <p:pic>
            <p:nvPicPr>
              <p:cNvPr id="3" name="インク 2">
                <a:extLst>
                  <a:ext uri="{FF2B5EF4-FFF2-40B4-BE49-F238E27FC236}">
                    <a16:creationId xmlns:a16="http://schemas.microsoft.com/office/drawing/2014/main" id="{340B31F0-672A-7758-C688-8EB8C3BAE476}"/>
                  </a:ext>
                </a:extLst>
              </p:cNvPr>
              <p:cNvPicPr/>
              <p:nvPr/>
            </p:nvPicPr>
            <p:blipFill>
              <a:blip r:embed="rId5"/>
              <a:stretch>
                <a:fillRect/>
              </a:stretch>
            </p:blipFill>
            <p:spPr>
              <a:xfrm>
                <a:off x="1357320" y="4964560"/>
                <a:ext cx="1139760" cy="337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インク 4">
                <a:extLst>
                  <a:ext uri="{FF2B5EF4-FFF2-40B4-BE49-F238E27FC236}">
                    <a16:creationId xmlns:a16="http://schemas.microsoft.com/office/drawing/2014/main" id="{D43DDC58-23D9-530B-FE7F-9C0763D8391E}"/>
                  </a:ext>
                </a:extLst>
              </p14:cNvPr>
              <p14:cNvContentPartPr/>
              <p14:nvPr/>
            </p14:nvContentPartPr>
            <p14:xfrm>
              <a:off x="3163440" y="4641280"/>
              <a:ext cx="1632240" cy="650880"/>
            </p14:xfrm>
          </p:contentPart>
        </mc:Choice>
        <mc:Fallback xmlns="">
          <p:pic>
            <p:nvPicPr>
              <p:cNvPr id="5" name="インク 4">
                <a:extLst>
                  <a:ext uri="{FF2B5EF4-FFF2-40B4-BE49-F238E27FC236}">
                    <a16:creationId xmlns:a16="http://schemas.microsoft.com/office/drawing/2014/main" id="{D43DDC58-23D9-530B-FE7F-9C0763D8391E}"/>
                  </a:ext>
                </a:extLst>
              </p:cNvPr>
              <p:cNvPicPr/>
              <p:nvPr/>
            </p:nvPicPr>
            <p:blipFill>
              <a:blip r:embed="rId7"/>
              <a:stretch>
                <a:fillRect/>
              </a:stretch>
            </p:blipFill>
            <p:spPr>
              <a:xfrm>
                <a:off x="3145440" y="4623640"/>
                <a:ext cx="1667880" cy="686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インク 7">
                <a:extLst>
                  <a:ext uri="{FF2B5EF4-FFF2-40B4-BE49-F238E27FC236}">
                    <a16:creationId xmlns:a16="http://schemas.microsoft.com/office/drawing/2014/main" id="{C2A7A51E-A9F4-47DA-D3CD-5CA69842374C}"/>
                  </a:ext>
                </a:extLst>
              </p14:cNvPr>
              <p14:cNvContentPartPr/>
              <p14:nvPr/>
            </p14:nvContentPartPr>
            <p14:xfrm>
              <a:off x="4790280" y="4627240"/>
              <a:ext cx="1419120" cy="671040"/>
            </p14:xfrm>
          </p:contentPart>
        </mc:Choice>
        <mc:Fallback xmlns="">
          <p:pic>
            <p:nvPicPr>
              <p:cNvPr id="8" name="インク 7">
                <a:extLst>
                  <a:ext uri="{FF2B5EF4-FFF2-40B4-BE49-F238E27FC236}">
                    <a16:creationId xmlns:a16="http://schemas.microsoft.com/office/drawing/2014/main" id="{C2A7A51E-A9F4-47DA-D3CD-5CA69842374C}"/>
                  </a:ext>
                </a:extLst>
              </p:cNvPr>
              <p:cNvPicPr/>
              <p:nvPr/>
            </p:nvPicPr>
            <p:blipFill>
              <a:blip r:embed="rId9"/>
              <a:stretch>
                <a:fillRect/>
              </a:stretch>
            </p:blipFill>
            <p:spPr>
              <a:xfrm>
                <a:off x="4772280" y="4609600"/>
                <a:ext cx="145476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インク 8">
                <a:extLst>
                  <a:ext uri="{FF2B5EF4-FFF2-40B4-BE49-F238E27FC236}">
                    <a16:creationId xmlns:a16="http://schemas.microsoft.com/office/drawing/2014/main" id="{D2B37767-631B-4832-8B55-4FF4F93D7300}"/>
                  </a:ext>
                </a:extLst>
              </p14:cNvPr>
              <p14:cNvContentPartPr/>
              <p14:nvPr/>
            </p14:nvContentPartPr>
            <p14:xfrm>
              <a:off x="6090600" y="4626160"/>
              <a:ext cx="844200" cy="650520"/>
            </p14:xfrm>
          </p:contentPart>
        </mc:Choice>
        <mc:Fallback xmlns="">
          <p:pic>
            <p:nvPicPr>
              <p:cNvPr id="9" name="インク 8">
                <a:extLst>
                  <a:ext uri="{FF2B5EF4-FFF2-40B4-BE49-F238E27FC236}">
                    <a16:creationId xmlns:a16="http://schemas.microsoft.com/office/drawing/2014/main" id="{D2B37767-631B-4832-8B55-4FF4F93D7300}"/>
                  </a:ext>
                </a:extLst>
              </p:cNvPr>
              <p:cNvPicPr/>
              <p:nvPr/>
            </p:nvPicPr>
            <p:blipFill>
              <a:blip r:embed="rId11"/>
              <a:stretch>
                <a:fillRect/>
              </a:stretch>
            </p:blipFill>
            <p:spPr>
              <a:xfrm>
                <a:off x="6072600" y="4608160"/>
                <a:ext cx="879840" cy="686160"/>
              </a:xfrm>
              <a:prstGeom prst="rect">
                <a:avLst/>
              </a:prstGeom>
            </p:spPr>
          </p:pic>
        </mc:Fallback>
      </mc:AlternateContent>
    </p:spTree>
    <p:extLst>
      <p:ext uri="{BB962C8B-B14F-4D97-AF65-F5344CB8AC3E}">
        <p14:creationId xmlns:p14="http://schemas.microsoft.com/office/powerpoint/2010/main" val="735450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3">
            <p14:nvContentPartPr>
              <p14:cNvPr id="10" name="インク 9">
                <a:extLst>
                  <a:ext uri="{FF2B5EF4-FFF2-40B4-BE49-F238E27FC236}">
                    <a16:creationId xmlns:a16="http://schemas.microsoft.com/office/drawing/2014/main" id="{824D044A-D4A2-9C1D-7ADD-1E79A0081B76}"/>
                  </a:ext>
                </a:extLst>
              </p14:cNvPr>
              <p14:cNvContentPartPr/>
              <p14:nvPr/>
            </p14:nvContentPartPr>
            <p14:xfrm>
              <a:off x="1498320" y="1608293"/>
              <a:ext cx="360" cy="40320"/>
            </p14:xfrm>
          </p:contentPart>
        </mc:Choice>
        <mc:Fallback xmlns="">
          <p:pic>
            <p:nvPicPr>
              <p:cNvPr id="10" name="インク 9">
                <a:extLst>
                  <a:ext uri="{FF2B5EF4-FFF2-40B4-BE49-F238E27FC236}">
                    <a16:creationId xmlns:a16="http://schemas.microsoft.com/office/drawing/2014/main" id="{824D044A-D4A2-9C1D-7ADD-1E79A0081B76}"/>
                  </a:ext>
                </a:extLst>
              </p:cNvPr>
              <p:cNvPicPr/>
              <p:nvPr/>
            </p:nvPicPr>
            <p:blipFill>
              <a:blip r:embed="rId4"/>
              <a:stretch>
                <a:fillRect/>
              </a:stretch>
            </p:blipFill>
            <p:spPr>
              <a:xfrm>
                <a:off x="1480320" y="1590653"/>
                <a:ext cx="36000" cy="75960"/>
              </a:xfrm>
              <a:prstGeom prst="rect">
                <a:avLst/>
              </a:prstGeom>
            </p:spPr>
          </p:pic>
        </mc:Fallback>
      </mc:AlternateContent>
      <p:pic>
        <p:nvPicPr>
          <p:cNvPr id="3" name="図 2">
            <a:extLst>
              <a:ext uri="{FF2B5EF4-FFF2-40B4-BE49-F238E27FC236}">
                <a16:creationId xmlns:a16="http://schemas.microsoft.com/office/drawing/2014/main" id="{FD2DC695-DAD7-EE87-67B5-BE1E6DD37629}"/>
              </a:ext>
            </a:extLst>
          </p:cNvPr>
          <p:cNvPicPr>
            <a:picLocks noChangeAspect="1"/>
          </p:cNvPicPr>
          <p:nvPr/>
        </p:nvPicPr>
        <p:blipFill>
          <a:blip r:embed="rId5"/>
          <a:stretch>
            <a:fillRect/>
          </a:stretch>
        </p:blipFill>
        <p:spPr>
          <a:xfrm>
            <a:off x="971600" y="1666230"/>
            <a:ext cx="5914989" cy="4363665"/>
          </a:xfrm>
          <a:prstGeom prst="rect">
            <a:avLst/>
          </a:prstGeom>
        </p:spPr>
      </p:pic>
    </p:spTree>
    <p:extLst>
      <p:ext uri="{BB962C8B-B14F-4D97-AF65-F5344CB8AC3E}">
        <p14:creationId xmlns:p14="http://schemas.microsoft.com/office/powerpoint/2010/main" val="31795798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p:pic>
        <p:nvPicPr>
          <p:cNvPr id="5" name="図 4" descr="タイムライン が含まれている画像&#10;&#10;自動的に生成された説明">
            <a:extLst>
              <a:ext uri="{FF2B5EF4-FFF2-40B4-BE49-F238E27FC236}">
                <a16:creationId xmlns:a16="http://schemas.microsoft.com/office/drawing/2014/main" id="{F53CFD99-2D4C-D5BB-42D2-33130050A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620874"/>
            <a:ext cx="6409779" cy="4337819"/>
          </a:xfrm>
          <a:prstGeom prst="rect">
            <a:avLst/>
          </a:prstGeom>
        </p:spPr>
      </p:pic>
    </p:spTree>
    <p:extLst>
      <p:ext uri="{BB962C8B-B14F-4D97-AF65-F5344CB8AC3E}">
        <p14:creationId xmlns:p14="http://schemas.microsoft.com/office/powerpoint/2010/main" val="457584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61058</TotalTime>
  <Words>2510</Words>
  <Application>Microsoft Office PowerPoint</Application>
  <PresentationFormat>画面に合わせる (4:3)</PresentationFormat>
  <Paragraphs>126</Paragraphs>
  <Slides>19</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ゴシック</vt:lpstr>
      <vt:lpstr>ＭＳ 明朝</vt:lpstr>
      <vt:lpstr>Arial</vt:lpstr>
      <vt:lpstr>Century</vt:lpstr>
      <vt:lpstr>Wingdings</vt:lpstr>
      <vt:lpstr>Profile</vt:lpstr>
      <vt:lpstr>第4回【医療保険制度の沿革と概要】日本の医療保険制度の歴史的変遷、全体像</vt:lpstr>
      <vt:lpstr>今日のお話</vt:lpstr>
      <vt:lpstr>  第１節　医療保険制度の概要 1.公的医療保険の体系 【1】多元的な制度体系による国民皆保険   </vt:lpstr>
      <vt:lpstr>  第１節　医療保険制度の概要 1.公的医療保険の体系 【２】公的医療保険の沿革   </vt:lpstr>
      <vt:lpstr>  第１節　医療保険制度の概要 1.公的医療保険の体系 【２】公的医療保険の沿革   </vt:lpstr>
      <vt:lpstr>日本の公的医療保険の種類</vt:lpstr>
      <vt:lpstr>図５－１　医療保険制度の体系</vt:lpstr>
      <vt:lpstr>図５－１　医療保険制度の体系</vt:lpstr>
      <vt:lpstr>図５－１　医療保険制度の体系</vt:lpstr>
      <vt:lpstr>  第１節　医療保険制度の概要 ２.公的医療保険の類型 【1】職域保険   </vt:lpstr>
      <vt:lpstr>  第１節　医療保険制度の概要 ２.公的医療保険の類型 【２】一般被用者保険（健康保険）   </vt:lpstr>
      <vt:lpstr>  第１節　医療保険制度の概要 ２.公的医療保険の類型 【２】一般被用者保険（健康保険）   </vt:lpstr>
      <vt:lpstr>  第１節　医療保険制度の概要 ２.公的医療保険の類型 【２】一般被用者保険（健康保険）   </vt:lpstr>
      <vt:lpstr>  第１節　医療保険制度の概要 ２.公的医療保険の類型 【３】特定被用者保険（共済等）   </vt:lpstr>
      <vt:lpstr>  第１節　医療保険制度の概要 ２.公的医療保険の類型 【３】特定被用者保険（共済等）   </vt:lpstr>
      <vt:lpstr>  第１節　医療保険制度の概要 ２.公的医療保険の類型 【４】地域保険（国民健康保険）   </vt:lpstr>
      <vt:lpstr>  第１節　医療保険制度の概要 ２.公的医療保険の類型 【４】地域保険（国民健康保険）   </vt:lpstr>
      <vt:lpstr>  第１節　医療保険制度の概要 ２.公的医療保険の類型 【５】後期高齢者医療制度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843</cp:revision>
  <cp:lastPrinted>2023-09-15T01:53:48Z</cp:lastPrinted>
  <dcterms:created xsi:type="dcterms:W3CDTF">2016-04-06T06:30:45Z</dcterms:created>
  <dcterms:modified xsi:type="dcterms:W3CDTF">2023-11-15T01:38:27Z</dcterms:modified>
  <cp:category/>
</cp:coreProperties>
</file>