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49"/>
  </p:notesMasterIdLst>
  <p:handoutMasterIdLst>
    <p:handoutMasterId r:id="rId50"/>
  </p:handoutMasterIdLst>
  <p:sldIdLst>
    <p:sldId id="256" r:id="rId2"/>
    <p:sldId id="386" r:id="rId3"/>
    <p:sldId id="686" r:id="rId4"/>
    <p:sldId id="739" r:id="rId5"/>
    <p:sldId id="704" r:id="rId6"/>
    <p:sldId id="674" r:id="rId7"/>
    <p:sldId id="700" r:id="rId8"/>
    <p:sldId id="701" r:id="rId9"/>
    <p:sldId id="702" r:id="rId10"/>
    <p:sldId id="682" r:id="rId11"/>
    <p:sldId id="703" r:id="rId12"/>
    <p:sldId id="683" r:id="rId13"/>
    <p:sldId id="705" r:id="rId14"/>
    <p:sldId id="706" r:id="rId15"/>
    <p:sldId id="707" r:id="rId16"/>
    <p:sldId id="708" r:id="rId17"/>
    <p:sldId id="710" r:id="rId18"/>
    <p:sldId id="719" r:id="rId19"/>
    <p:sldId id="709" r:id="rId20"/>
    <p:sldId id="711" r:id="rId21"/>
    <p:sldId id="712" r:id="rId22"/>
    <p:sldId id="740" r:id="rId23"/>
    <p:sldId id="713" r:id="rId24"/>
    <p:sldId id="720" r:id="rId25"/>
    <p:sldId id="714" r:id="rId26"/>
    <p:sldId id="721" r:id="rId27"/>
    <p:sldId id="715" r:id="rId28"/>
    <p:sldId id="716" r:id="rId29"/>
    <p:sldId id="722" r:id="rId30"/>
    <p:sldId id="723" r:id="rId31"/>
    <p:sldId id="724" r:id="rId32"/>
    <p:sldId id="718" r:id="rId33"/>
    <p:sldId id="717" r:id="rId34"/>
    <p:sldId id="725" r:id="rId35"/>
    <p:sldId id="726" r:id="rId36"/>
    <p:sldId id="727" r:id="rId37"/>
    <p:sldId id="728" r:id="rId38"/>
    <p:sldId id="758" r:id="rId39"/>
    <p:sldId id="729" r:id="rId40"/>
    <p:sldId id="731" r:id="rId41"/>
    <p:sldId id="730" r:id="rId42"/>
    <p:sldId id="737" r:id="rId43"/>
    <p:sldId id="738" r:id="rId44"/>
    <p:sldId id="733" r:id="rId45"/>
    <p:sldId id="734" r:id="rId46"/>
    <p:sldId id="735" r:id="rId47"/>
    <p:sldId id="425" r:id="rId48"/>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195" autoAdjust="0"/>
  </p:normalViewPr>
  <p:slideViewPr>
    <p:cSldViewPr>
      <p:cViewPr varScale="1">
        <p:scale>
          <a:sx n="53" d="100"/>
          <a:sy n="53" d="100"/>
        </p:scale>
        <p:origin x="1612"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45.536"/>
    </inkml:context>
    <inkml:brush xml:id="br0">
      <inkml:brushProperty name="width" value="0.1" units="cm"/>
      <inkml:brushProperty name="height" value="0.1" units="cm"/>
      <inkml:brushProperty name="color" value="#E71224"/>
    </inkml:brush>
  </inkml:definitions>
  <inkml:trace contextRef="#ctx0" brushRef="#br0">94 1 24575,'27'0'0,"-6"-1"0,-1 2 0,0 0 0,39 7 0,-52-7 0,0 1 0,-1-1 0,1 1 0,-1 1 0,1-1 0,-1 1 0,0 1 0,0-1 0,0 1 0,-1 0 0,1 0 0,-1 0 0,0 1 0,0 0 0,4 5 0,-6-7 0,-1 0 0,1-1 0,0 1 0,1-1 0,-1 1 0,0-1 0,1 0 0,6 2 0,-6-2 0,-1-1 0,1 1 0,-1 0 0,0 0 0,0 0 0,1 1 0,-2-1 0,1 1 0,0-1 0,4 6 0,45 81 0,-49-79 0,0-1 0,-1 1 0,0 0 0,-1 0 0,0 0 0,0 0 0,-1 0 0,0 0 0,-3 12 0,2 13 0,1-32 0,0 0 0,0 0 0,-1-1 0,1 1 0,-1 0 0,1 0 0,-1-1 0,0 1 0,0 0 0,0-1 0,0 1 0,-1-1 0,1 1 0,-1-1 0,1 0 0,-1 1 0,0-1 0,0 0 0,-3 2 0,-2 1 0,0 0 0,0-1 0,-1 0 0,1-1 0,-10 3 0,6-1 0,-8 3 0,5-2 0,1 0 0,-1-1 0,-1-1 0,1 0 0,-1-1 0,1 0 0,-21 0 0,-10-3 0,16-1 0,1 2 0,-53 7 0,30-2 0,216-6 0,-124 6 0,0 1 0,49 16 0,-87-22 0,39 8 0,-31-8 0,-1 1 0,0 0 0,0 1 0,0 0 0,0 1 0,9 5 0,-9-4-84,1-1 0,0 1 0,22 4 0,-20-6-945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44.408"/>
    </inkml:context>
    <inkml:brush xml:id="br0">
      <inkml:brushProperty name="width" value="0.1" units="cm"/>
      <inkml:brushProperty name="height" value="0.1" units="cm"/>
      <inkml:brushProperty name="color" value="#E71224"/>
    </inkml:brush>
  </inkml:definitions>
  <inkml:trace contextRef="#ctx0" brushRef="#br0">1 16 24575,'0'-1'0,"1"0"0,-1 0 0,0 1 0,1-1 0,-1 0 0,1 0 0,-1 1 0,1-1 0,0 1 0,-1-1 0,1 0 0,0 1 0,-1-1 0,1 1 0,0-1 0,0 1 0,-1 0 0,1-1 0,0 1 0,0 0 0,0 0 0,0-1 0,-1 1 0,1 0 0,0 0 0,0 0 0,1 0 0,29-2 0,-27 2 0,201-1 0,-97 2 0,-106-1 0,1 0 0,0 0 0,-1 0 0,1 1 0,-1-1 0,1 1 0,-1-1 0,1 1 0,-1 0 0,1 0 0,-1 0 0,0 0 0,0 1 0,1-1 0,-1 0 0,0 1 0,0 0 0,0-1 0,0 1 0,-1 0 0,4 4 0,-3-1 0,1-1 0,-1 1 0,0 0 0,0 0 0,-1 1 0,0-1 0,1 0 0,-2 0 0,1 10 0,-1-1 0,-1-1 0,0 0 0,-1 0 0,-1 0 0,0 0 0,-1 0 0,0-1 0,-1 0 0,0 1 0,-8 10 0,-18 52 0,24-58 0,0-1 0,-12 20 0,12-23 0,0 0 0,1 0 0,1 0 0,-6 20 0,3-1 0,-2-1 0,-23 53 0,25-66 0,2 1 0,0 0 0,1 0 0,1 0 0,-1 22 0,4-36-195,0 0 0,0 0 0,0 0 0,-1 0 0,1 0 0,-5 8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46.613"/>
    </inkml:context>
    <inkml:brush xml:id="br0">
      <inkml:brushProperty name="width" value="0.1" units="cm"/>
      <inkml:brushProperty name="height" value="0.1" units="cm"/>
      <inkml:brushProperty name="color" value="#E71224"/>
    </inkml:brush>
  </inkml:definitions>
  <inkml:trace contextRef="#ctx0" brushRef="#br0">57 1 24575,'2'69'0,"-4"74"0,-1-124 0,-1 0 0,0-1 0,-9 20 0,-5 24 0,17-56-273,-1 1 0,0-1 0,0 0 0,-5 10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47.847"/>
    </inkml:context>
    <inkml:brush xml:id="br0">
      <inkml:brushProperty name="width" value="0.1" units="cm"/>
      <inkml:brushProperty name="height" value="0.1" units="cm"/>
      <inkml:brushProperty name="color" value="#E71224"/>
    </inkml:brush>
  </inkml:definitions>
  <inkml:trace contextRef="#ctx0" brushRef="#br0">0 0 24575,'0'3'0,"3"0"0,0 2 0,2 1 0,3-1 0,3 1 0,1 2 0,-1 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49.619"/>
    </inkml:context>
    <inkml:brush xml:id="br0">
      <inkml:brushProperty name="width" value="0.1" units="cm"/>
      <inkml:brushProperty name="height" value="0.1" units="cm"/>
      <inkml:brushProperty name="color" value="#E71224"/>
    </inkml:brush>
  </inkml:definitions>
  <inkml:trace contextRef="#ctx0" brushRef="#br0">120 0 24575,'0'5'0,"0"-1"0,-1 0 0,0 1 0,1-1 0,-2 0 0,1 0 0,0 0 0,-1 0 0,0 0 0,0 0 0,0 0 0,0-1 0,-1 1 0,1-1 0,-1 0 0,0 1 0,-4 2 0,-17 24 0,8 2 0,14-26 0,-1 0 0,0 0 0,0-1 0,0 0 0,0 1 0,-8 7 0,10-12 0,-1 1 0,0 0 0,1-1 0,-1 1 0,1 0 0,0 0 0,-1 0 0,1 0 0,0 1 0,0-1 0,1 0 0,-1 0 0,0 1 0,0 1 0,1-2 0,1-1 0,-1 1 0,0-1 0,0 0 0,1 1 0,-1-1 0,1 0 0,-1 1 0,1-1 0,0 0 0,0 0 0,-1 1 0,1-1 0,0 0 0,0 0 0,0 0 0,0 0 0,0 0 0,0 0 0,0 0 0,1-1 0,-1 1 0,0 0 0,0-1 0,2 1 0,3 2 0,0-1 0,0 1 0,0-2 0,0 1 0,0-1 0,0 0 0,13 1 0,48-4 0,-25 0 0,311 2 0,-338 2-170,0 1-1,1 0 0,-1 1 1,-1 0-1,1 1 0,-1 1 1,21 12-1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50.653"/>
    </inkml:context>
    <inkml:brush xml:id="br0">
      <inkml:brushProperty name="width" value="0.1" units="cm"/>
      <inkml:brushProperty name="height" value="0.1" units="cm"/>
      <inkml:brushProperty name="color" value="#E71224"/>
    </inkml:brush>
  </inkml:definitions>
  <inkml:trace contextRef="#ctx0" brushRef="#br0">157 0 24575,'1'0'0,"0"1"0,-1-1 0,1 0 0,-1 0 0,1 1 0,-1-1 0,1 1 0,0-1 0,-1 0 0,1 1 0,-1-1 0,0 1 0,1-1 0,-1 1 0,1 0 0,-1-1 0,0 1 0,1-1 0,-1 1 0,0 0 0,0-1 0,0 1 0,1 0 0,-1-1 0,0 1 0,0 0 0,0 0 0,2 22 0,-1-20 0,-2 18 0,0 0 0,-1 0 0,-1 0 0,-1-1 0,-11 36 0,0-12 0,-2 0 0,-28 48 0,24-57 0,16-29 0,1 1 0,0-1 0,0 1 0,1 0 0,-1 1 0,2-1 0,-4 10 0,4-5-455,-1 0 0,-7 18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54.447"/>
    </inkml:context>
    <inkml:brush xml:id="br0">
      <inkml:brushProperty name="width" value="0.1" units="cm"/>
      <inkml:brushProperty name="height" value="0.1" units="cm"/>
      <inkml:brushProperty name="color" value="#E71224"/>
    </inkml:brush>
  </inkml:definitions>
  <inkml:trace contextRef="#ctx0" brushRef="#br0">153 1 24575,'7'0'0,"-2"-1"0,0 1 0,0 0 0,-1 1 0,1-1 0,0 1 0,9 3 0,-12-4 0,-1 1 0,1 0 0,-1 0 0,1 0 0,-1 0 0,0 0 0,0 0 0,0 1 0,0-1 0,0 0 0,0 1 0,0-1 0,0 0 0,0 1 0,0-1 0,-1 1 0,1-1 0,-1 1 0,1 0 0,-1-1 0,1 1 0,-1 0 0,0-1 0,0 4 0,0 9 0,-1 0 0,0 0 0,-1-1 0,0 1 0,-1 0 0,-1-1 0,0 0 0,-7 15 0,-1 6 0,9-26 0,0 2 0,-1 0 0,2 0 0,-1 0 0,2 0 0,-2 17 0,0-5 0,0 0 0,-1 0 0,-1-1 0,-1 0 0,-17 39 0,10-26 0,1 2 0,-12 65 0,20-84 0,-1-1 0,-11 26 0,9-24 0,-8 30 0,14-46 31,1-1 0,-1 1 0,1-1 0,-1 1 0,0-1 0,1 1 0,-1-1 0,0 1 1,0-1-1,-2 2 0,2-2-64,1-1 0,0 0 0,0 0 0,-1 1 0,1-1 1,0 0-1,-1 0 0,1 0 0,0 0 0,-1 1 1,1-1-1,-1 0 0,1 0 0,0 0 0,-1 0 0,1 0 1,0 0-1,-1 0 0,1 0 0,-1 0 0,1 0 1,0 0-1,-1 0 0,1 0 0,0-1 0,-1 1 0,1 0 1,0 0-1,-1 0 0,1 0 0,0-1 0,-1 1 1,1 0-1,0 0 0,0-1 0,-1 1 0,1 0 0,0 0 1,0-1-1,-1 1 0,1 0 0,0-1 0,0 1 1,0 0-1,0-1 0,-1 1 0,1 0 0,0-1 0,0 1 1,0-1-1,0 1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55.802"/>
    </inkml:context>
    <inkml:brush xml:id="br0">
      <inkml:brushProperty name="width" value="0.1" units="cm"/>
      <inkml:brushProperty name="height" value="0.1" units="cm"/>
      <inkml:brushProperty name="color" value="#E71224"/>
    </inkml:brush>
  </inkml:definitions>
  <inkml:trace contextRef="#ctx0" brushRef="#br0">315 253 24575,'-6'0'0,"1"1"0,0 1 0,0-1 0,0 1 0,0-1 0,0 1 0,0 1 0,0-1 0,-7 6 0,5-4 0,0 0 0,0-1 0,-13 5 0,18-7 0,-20 5 0,-30 4 0,46-9 0,0 0 0,0-1 0,0 0 0,0 0 0,0 0 0,0-1 0,0 0 0,0 0 0,0-1 0,-8-2 0,11 2 0,0 0 0,0 0 0,0-1 0,0 1 0,1 0 0,-1-1 0,1 0 0,-1 0 0,1 1 0,0-1 0,0-1 0,0 1 0,1 0 0,-3-7 0,-2-4 0,2-1 0,-4-17 0,7 27 0,-2-9 0,1 0 0,0 0 0,1-21 0,1 30 0,0 0 0,0 0 0,1 0 0,0 0 0,0 0 0,0 0 0,0 0 0,1 0 0,0 0 0,0 0 0,0 1 0,5-8 0,-3 8 0,0 0 0,0 1 0,0-1 0,1 1 0,-1 0 0,1 0 0,0 0 0,0 0 0,0 1 0,0 0 0,0 0 0,0 1 0,1-1 0,-1 1 0,1 0 0,-1 0 0,10 1 0,-5 2 0,1 0 0,-1 1 0,1 1 0,-1-1 0,0 2 0,0-1 0,0 1 0,-1 1 0,0 0 0,0 0 0,0 1 0,-1 0 0,11 13 0,4-1 0,-20-17 0,0 0 0,0 0 0,0 1 0,0-1 0,0 1 0,-1 0 0,1 0 0,-1 0 0,0 0 0,0 0 0,0 0 0,2 5 0,-1 7 0,0-1 0,0 0 0,-2 1 0,0-1 0,0 1 0,-1-1 0,-4 27 0,4-39-68,0 0 0,-1 0-1,1 0 1,0 0 0,-1 0 0,1 0-1,-1-1 1,0 1 0,0 0 0,0 0-1,0 0 1,0 0 0,0-1 0,0 1-1,0 0 1,-1-1 0,1 0-1,-1 1 1,-1 1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57.353"/>
    </inkml:context>
    <inkml:brush xml:id="br0">
      <inkml:brushProperty name="width" value="0.1" units="cm"/>
      <inkml:brushProperty name="height" value="0.1" units="cm"/>
      <inkml:brushProperty name="color" value="#E71224"/>
    </inkml:brush>
  </inkml:definitions>
  <inkml:trace contextRef="#ctx0" brushRef="#br0">32 259 24575,'0'-6'0,"1"-1"0,-2 1 0,1 0 0,-1 0 0,0-1 0,0 1 0,0 0 0,-1 0 0,0 0 0,0 0 0,-5-8 0,5 10 0,0-1 0,0 0 0,0 0 0,0 0 0,1 0 0,0 0 0,0 0 0,0 0 0,1 0 0,0 0 0,0 0 0,0-1 0,2-8 0,-1 10 0,0 1 0,-1-1 0,2 1 0,-1-1 0,0 1 0,1 0 0,-1 0 0,1 0 0,0 0 0,0 0 0,1 0 0,-1 0 0,0 1 0,1-1 0,0 1 0,-1-1 0,1 1 0,0 0 0,0 0 0,5-2 0,17-4 0,-1 1 0,1 0 0,0 2 0,1 1 0,-1 2 0,1 0 0,-1 1 0,1 2 0,25 3 0,-47-4 0,-1 1 0,0 0 0,0-1 0,0 1 0,0 0 0,0 0 0,0 1 0,0-1 0,-1 1 0,1-1 0,0 1 0,-1 0 0,1 0 0,-1 0 0,3 3 0,-2-1 0,1 0 0,-1 1 0,0 0 0,0-1 0,-1 1 0,1 1 0,3 9 0,-3-3 0,0 1 0,-1-1 0,0 0 0,-1 1 0,-1-1 0,-1 25 0,-1-27 0,-1 0 0,0-1 0,-1 0 0,0 0 0,0 0 0,-1 0 0,0 0 0,-12 15 0,1-1 0,15-20 0,-1-1 0,1 1 0,-1-1 0,0 0 0,0 0 0,0 0 0,0 0 0,-1 0 0,1 0 0,0 0 0,-1-1 0,0 1 0,-4 1 0,1-1 0,-1-1 0,1 0 0,0 0 0,-12 0 0,4 0 0,8-1-91,0 0 0,0 1 0,0 0 0,1 0 0,-1 1 0,0-1 0,1 1 0,-1 0 0,1 1 0,0 0 0,0-1 0,0 1 0,0 1 0,-9 7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23.048"/>
    </inkml:context>
    <inkml:brush xml:id="br0">
      <inkml:brushProperty name="width" value="0.1" units="cm"/>
      <inkml:brushProperty name="height" value="0.1" units="cm"/>
      <inkml:brushProperty name="color" value="#E71224"/>
    </inkml:brush>
  </inkml:definitions>
  <inkml:trace contextRef="#ctx0" brushRef="#br0">220 0 24575,'0'6'0,"0"0"0,-1 0 0,0-1 0,0 1 0,0-1 0,-1 1 0,0-1 0,0 1 0,0-1 0,-1 0 0,1 0 0,-1 0 0,-5 6 0,2-2 0,-7 15 0,-19 44 0,4-4 0,19-47 0,0 1 0,1 0 0,2 1 0,-1-1 0,-3 26 0,4-19 0,0 0 0,-10 25 0,7-23 0,8-25 6,0 2-130,0 1-1,-1-1 0,1 0 1,-1 0-1,0 0 0,-1 0 1,1 0-1,0 0 0,-1 0 1,-3 3-1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24.219"/>
    </inkml:context>
    <inkml:brush xml:id="br0">
      <inkml:brushProperty name="width" value="0.1" units="cm"/>
      <inkml:brushProperty name="height" value="0.1" units="cm"/>
      <inkml:brushProperty name="color" value="#E71224"/>
    </inkml:brush>
  </inkml:definitions>
  <inkml:trace contextRef="#ctx0" brushRef="#br0">185 0 24575,'1'1'0,"-1"-1"0,1 0 0,0 1 0,-1-1 0,1 0 0,-1 1 0,1-1 0,0 1 0,-1-1 0,1 1 0,-1 0 0,1-1 0,-1 1 0,0-1 0,1 1 0,-1 0 0,1 0 0,-1-1 0,0 1 0,0 0 0,1-1 0,-1 1 0,0 0 0,0 0 0,0-1 0,0 3 0,2 20 0,-3-13 0,-1 0 0,0 0 0,0-1 0,-7 18 0,-2 8 0,3-4 0,-1-1 0,-2 0 0,-21 43 0,24-55 0,1 0 0,-9 34 0,11-31 0,-2 0 0,-8 19 0,5-17 0,-7 30 0,0-2 0,15-44-227,0 1-1,0 0 1,1 0-1,0 0 1,0 14-1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47.125"/>
    </inkml:context>
    <inkml:brush xml:id="br0">
      <inkml:brushProperty name="width" value="0.1" units="cm"/>
      <inkml:brushProperty name="height" value="0.1" units="cm"/>
      <inkml:brushProperty name="color" value="#E71224"/>
    </inkml:brush>
  </inkml:definitions>
  <inkml:trace contextRef="#ctx0" brushRef="#br0">15 0 24575,'2'83'0,"-4"89"0,-5-130 0,4-29 0,1-1 0,-1 20 0,4 330-1365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24.852"/>
    </inkml:context>
    <inkml:brush xml:id="br0">
      <inkml:brushProperty name="width" value="0.1" units="cm"/>
      <inkml:brushProperty name="height" value="0.1" units="cm"/>
      <inkml:brushProperty name="color" value="#E71224"/>
    </inkml:brush>
  </inkml:definitions>
  <inkml:trace contextRef="#ctx0" brushRef="#br0">15 1 24575,'0'2'0,"0"4"0,0 2 0,0 3 0,0 2 0,0 1 0,0 0 0,0 1 0,0 0 0,-2-3 0,-2 0 0,1-6 0,1-5 0,0-6 0,1-4 0,0-3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27.045"/>
    </inkml:context>
    <inkml:brush xml:id="br0">
      <inkml:brushProperty name="width" value="0.1" units="cm"/>
      <inkml:brushProperty name="height" value="0.1" units="cm"/>
      <inkml:brushProperty name="color" value="#E71224"/>
    </inkml:brush>
  </inkml:definitions>
  <inkml:trace contextRef="#ctx0" brushRef="#br0">48 5 24575,'46'-2'0,"-31"1"0,1 0 0,0 1 0,-1 0 0,1 2 0,29 5 0,-40-5 0,0-1 0,0 1 0,-1 0 0,1 1 0,-1-1 0,0 1 0,0-1 0,0 1 0,0 0 0,0 1 0,0-1 0,-1 1 0,0 0 0,0 0 0,0 0 0,0 0 0,0 0 0,-1 0 0,0 1 0,2 5 0,5 5 0,18 28 0,-2-5 0,-11-12 0,-9-16 0,0 0 0,1 0 0,1 0 0,0-1 0,9 10 0,-12-14 0,1 0 0,-1-1 0,-1 1 0,1 1 0,-1-1 0,1 1 0,-1-1 0,-1 1 0,1 0 0,-1 0 0,0 0 0,-1 0 0,2 8 0,-3-11 0,0 0 0,1 0 0,-1 0 0,-1 0 0,1 0 0,0 0 0,-1 0 0,0 0 0,1 0 0,-1-1 0,0 1 0,-1 0 0,1 0 0,0-1 0,-1 1 0,1-1 0,-1 1 0,0-1 0,0 1 0,0-1 0,0 0 0,0 0 0,-1 0 0,1 0 0,-1-1 0,1 1 0,-1-1 0,1 1 0,-6 1 0,-6 1 0,-1 0 0,1 0 0,-24 1 0,18-2 0,4 0 0,1-2 0,-1 0 0,-30-2 0,39 0 0,0 0 0,0 0 0,0-1 0,1 0 0,-1 0 0,0 0 0,1-1 0,0 0 0,0 0 0,0-1 0,-7-5 0,-2-1 0,0 0 0,0 1 0,-28-12 0,22 11 0,21 10 0,0 0 0,0 0 0,0 0 0,0 0 0,1 0 0,-1 0 0,0 0 0,0 0 0,0 0 0,0 0 0,0 0 0,0 0 0,0-1 0,0 1 0,0 0 0,0 0 0,0 0 0,0 0 0,0 0 0,1 0 0,-1 0 0,0 0 0,0 0 0,0-1 0,0 1 0,0 0 0,0 0 0,0 0 0,0 0 0,0 0 0,0 0 0,0 0 0,0 0 0,0-1 0,0 1 0,0 0 0,-1 0 0,1 0 0,0 0 0,0 0 0,0 0 0,0 0 0,0 0 0,0-1 0,0 1 0,0 0 0,0 0 0,0 0 0,0 0 0,0 0 0,0 0 0,-1 0 0,1 0 0,0 0 0,0 0 0,0 0 0,0 0 0,0 0 0,0 0 0,0 0 0,0 0 0,-1 0 0,1 0 0,0 0 0,15-3 0,19 2 0,5 1 0,38 1 0,-74 0 0,-1-1 0,1 1 0,-1 0 0,1 0 0,-1 0 0,0 0 0,0 0 0,1 0 0,-1 0 0,0 1 0,0 0 0,0-1 0,1 3 0,26 29 0,-10-9 0,-14-18 0,0 0 0,0 1 0,-1 0 0,0 0 0,0 0 0,-1 0 0,0 1 0,0 0 0,-1-1 0,0 1 0,0 0 0,0 11 0,1 3 0,-2 0 0,-1 1 0,-3 27 0,3-45 0,-1 0 0,0-1 0,0 1 0,-1 0 0,1 0 0,-1-1 0,0 1 0,0-1 0,-1 1 0,1-1 0,-1 0 0,0 0 0,0 0 0,0 0 0,-1-1 0,1 1 0,-1-1 0,0 0 0,-6 4 0,3-3 0,0-1 0,0 1 0,-1-1 0,1 0 0,-1-1 0,0 0 0,0 0 0,0-1 0,0 0 0,0 0 0,-9 0 0,-11-1 86,14 0-30,0 0 1,-1 0-1,-14-4 0,25 3-168,0 0 1,0 0-1,0 0 0,0-1 0,0 1 1,0-1-1,0 0 0,1 0 0,-1-1 1,1 1-1,0-1 0,-1 1 0,1-1 1,-5-6-1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28.317"/>
    </inkml:context>
    <inkml:brush xml:id="br0">
      <inkml:brushProperty name="width" value="0.1" units="cm"/>
      <inkml:brushProperty name="height" value="0.1" units="cm"/>
      <inkml:brushProperty name="color" value="#E71224"/>
    </inkml:brush>
  </inkml:definitions>
  <inkml:trace contextRef="#ctx0" brushRef="#br0">536 1 24575,'-3'0'0,"0"0"0,-1 0 0,1 1 0,-1 0 0,1 0 0,0 0 0,-1 0 0,1 0 0,0 0 0,0 1 0,0 0 0,0-1 0,0 1 0,-5 5 0,0 1 0,0 1 0,0 0 0,-7 10 0,-8 11 0,-49 69 0,-4-1 0,54-70 0,16-23 0,1 1 0,0 0 0,1 1 0,-1-1 0,-3 10 0,2-5 0,-1 1 0,0-1 0,-15 17 0,14-18 0,0 0 0,1 1 0,0-1 0,-7 15 0,3-2 0,-1-1 0,-16 23 0,13-23 0,-19 39 0,29-50-455,-1 0 0,-15 19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30.018"/>
    </inkml:context>
    <inkml:brush xml:id="br0">
      <inkml:brushProperty name="width" value="0.1" units="cm"/>
      <inkml:brushProperty name="height" value="0.1" units="cm"/>
      <inkml:brushProperty name="color" value="#E71224"/>
    </inkml:brush>
  </inkml:definitions>
  <inkml:trace contextRef="#ctx0" brushRef="#br0">201 245 24575,'-6'-1'0,"-1"0"0,1-1 0,-1 0 0,1-1 0,-1 1 0,1-1 0,0 0 0,0-1 0,1 1 0,-1-1 0,-9-9 0,-19-11 0,27 20 0,0-1 0,1 0 0,-1 0 0,1 0 0,0-1 0,1 0 0,-1 0 0,1 0 0,-7-13 0,10 16 0,0-1 0,0 0 0,0 0 0,0 0 0,0-1 0,1 1 0,0 0 0,0-1 0,0 1 0,1-1 0,-1 1 0,1 0 0,0-1 0,0 1 0,1-1 0,-1 1 0,1-1 0,0 1 0,2-5 0,-2 7 0,0 1 0,0-1 0,0 1 0,0-1 0,1 1 0,-1 0 0,0-1 0,1 1 0,-1 0 0,1 0 0,-1 0 0,1 0 0,0 0 0,-1 1 0,1-1 0,0 0 0,0 1 0,-1-1 0,1 1 0,0 0 0,0 0 0,3-1 0,8 1 0,-1 0 0,18 2 0,-12-1 0,-13-1 0,0 1 0,0-1 0,1 1 0,-1-1 0,0 2 0,-1-1 0,1 0 0,0 1 0,5 2 0,-8-2 0,1-1 0,-1 1 0,0 0 0,0 0 0,-1-1 0,1 1 0,0 1 0,-1-1 0,1 0 0,-1 0 0,1 0 0,-1 1 0,0-1 0,0 1 0,0-1 0,0 1 0,-1-1 0,1 1 0,0 4 0,2 9 0,0-1 0,2 1 0,0-1 0,11 24 0,-14-36 0,-1 1 0,1 0 0,-1 0 0,0-1 0,0 1 0,0 0 0,-1 0 0,0 0 0,1 0 0,-1 0 0,0 0 0,-1 0 0,1 0 0,-1 0 0,0 0 0,0 0 0,-2 6 0,0-5 0,1 0 0,-1-1 0,0 1 0,-1-1 0,1 0 0,-1 0 0,0 0 0,0 0 0,0 0 0,0-1 0,-1 0 0,-6 4 0,-2 3-1365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1:31.790"/>
    </inkml:context>
    <inkml:brush xml:id="br0">
      <inkml:brushProperty name="width" value="0.1" units="cm"/>
      <inkml:brushProperty name="height" value="0.1" units="cm"/>
      <inkml:brushProperty name="color" value="#E71224"/>
    </inkml:brush>
  </inkml:definitions>
  <inkml:trace contextRef="#ctx0" brushRef="#br0">187 313 24575,'-25'1'0,"13"0"0,0-1 0,-25-4 0,33 4 0,0-1 0,0 0 0,0-1 0,0 1 0,0-1 0,0 0 0,1 0 0,-1 0 0,1 0 0,-1-1 0,1 1 0,-5-6 0,3 2 0,0-1 0,0 0 0,1 0 0,0 0 0,0 0 0,1-1 0,0 1 0,0-1 0,1 0 0,0 0 0,0 0 0,0-10 0,0-5 0,1 1 0,1-1 0,3-27 0,-3 48 0,0-1 0,1 1 0,-1 0 0,1-1 0,0 1 0,0-1 0,0 1 0,0 0 0,0 0 0,0 0 0,0 0 0,1 0 0,-1 0 0,1 0 0,0 0 0,-1 0 0,1 1 0,0-1 0,2-1 0,0 1 0,0 0 0,0 0 0,1 0 0,-1 0 0,0 1 0,1 0 0,-1 0 0,1 0 0,7 0 0,-2 0 0,1 1 0,-1 1 0,0 0 0,0 0 0,0 1 0,-1 0 0,1 1 0,17 7 0,10 14 0,-31-20 0,0 1 0,0-1 0,0 0 0,1-1 0,10 5 0,-11-6 0,0 0 0,-1 0 0,1 1 0,-1 0 0,1 0 0,-1 0 0,0 1 0,0 0 0,-1 0 0,1 0 0,-1 0 0,0 1 0,0 0 0,0 0 0,-1 0 0,1 0 0,-1 0 0,-1 1 0,1 0 0,-1-1 0,0 1 0,0 0 0,0 0 0,-1 0 0,0 0 0,0 7 0,0-7 0,-1-1 0,0 1 0,-1 0 0,1-1 0,-1 1 0,0 0 0,0-1 0,-1 1 0,0-1 0,0 0 0,0 1 0,0-1 0,-1 0 0,0 0 0,0-1 0,-1 1 0,1-1 0,-1 1 0,-6 5 0,2-2 49,4-3-191,-1 1 1,-1-1 0,1 0-1,-1 0 1,0 0-1,0-1 1,0 0 0,-1 0-1,-8 3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47.873"/>
    </inkml:context>
    <inkml:brush xml:id="br0">
      <inkml:brushProperty name="width" value="0.1" units="cm"/>
      <inkml:brushProperty name="height" value="0.1" units="cm"/>
      <inkml:brushProperty name="color" value="#E71224"/>
    </inkml:brush>
  </inkml:definitions>
  <inkml:trace contextRef="#ctx0" brushRef="#br0">0 0 24575,'0'3'0,"0"2"0,0 4 0,0 2 0,0 2 0,0 1 0,0 0 0,0 1 0,0 0 0,0-1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50.750"/>
    </inkml:context>
    <inkml:brush xml:id="br0">
      <inkml:brushProperty name="width" value="0.1" units="cm"/>
      <inkml:brushProperty name="height" value="0.1" units="cm"/>
      <inkml:brushProperty name="color" value="#E71224"/>
    </inkml:brush>
  </inkml:definitions>
  <inkml:trace contextRef="#ctx0" brushRef="#br0">0 44 24575,'4'-3'0,"1"-1"0,-1 1 0,1 0 0,0 0 0,0 1 0,0-1 0,0 1 0,0 0 0,1 1 0,7-3 0,60-6 0,-65 10 0,38-3 0,90 5 0,-131-1 0,0 1 0,0-1 0,0 1 0,-1 0 0,1 0 0,0 0 0,-1 1 0,0 0 0,1 0 0,-1 0 0,0 0 0,-1 1 0,7 6 0,-1 1 0,1 0 0,-1 1 0,11 20 0,-15-21 0,-1 1 0,0 0 0,0 1 0,-1-1 0,-1 1 0,0-1 0,-1 1 0,-1 21 0,0-29 0,0-1 0,-1 1 0,0-1 0,0 1 0,0-1 0,-1 1 0,1-1 0,-1 0 0,0 0 0,0 0 0,-1 0 0,1 0 0,-1-1 0,0 1 0,0-1 0,0 1 0,0-1 0,-1 0 0,1 0 0,-1 0 0,0-1 0,0 0 0,-4 3 0,-8 3 0,-1-1 0,0 0 0,0-1 0,-26 5 0,31-7 0,0-1 0,0-1 0,0 0 0,-1-1 0,1 0 0,-23-2 0,35 1 0,-1 0 0,1 0 0,0 0 0,0 0 0,0 0 0,0 0 0,0 0 0,-1 0 0,1 0 0,0 0 0,0 0 0,0 0 0,0 0 0,0 0 0,-1 0 0,1 0 0,0-1 0,0 1 0,0 0 0,0 0 0,0 0 0,0 0 0,-1 0 0,1 0 0,0 0 0,0 0 0,0-1 0,0 1 0,0 0 0,0 0 0,0 0 0,0 0 0,0 0 0,0 0 0,-1-1 0,1 1 0,0 0 0,0 0 0,0 0 0,0 0 0,0 0 0,0-1 0,0 1 0,0 0 0,0 0 0,0 0 0,0 0 0,0 0 0,1-1 0,-1 1 0,8-7 0,13-4 0,-8 8 0,-1 0 0,1 1 0,0 1 0,-1 0 0,1 1 0,0 0 0,0 1 0,-1 0 0,1 1 0,0 1 0,-1 0 0,18 6 0,-26-7 0,0 0 0,-1 0 0,1 1 0,0-1 0,-1 1 0,1-1 0,-1 1 0,0 0 0,0 1 0,0-1 0,0 1 0,0-1 0,-1 1 0,0 0 0,0 0 0,3 6 0,9 16 0,-12-23 0,0 0 0,0 1 0,0-1 0,-1 0 0,1 1 0,-1-1 0,0 1 0,0-1 0,0 1 0,0 5 0,0-3 0,-1 0 0,1 0 0,-2 1 0,1-1 0,-1 0 0,0 0 0,0 0 0,-1 0 0,0 0 0,-3 8 0,3-10 0,0-1 0,0 0 0,0 0 0,-1 1 0,1-2 0,-1 1 0,0 0 0,0 0 0,0-1 0,0 1 0,0-1 0,-1 0 0,1 0 0,-1 0 0,1-1 0,-1 1 0,-6 1 0,-15 3 0,-1-1 0,-1-2 0,1 0 0,0-1 0,-29-3 0,41 1-1365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53.670"/>
    </inkml:context>
    <inkml:brush xml:id="br0">
      <inkml:brushProperty name="width" value="0.1" units="cm"/>
      <inkml:brushProperty name="height" value="0.1" units="cm"/>
      <inkml:brushProperty name="color" value="#E71224"/>
    </inkml:brush>
  </inkml:definitions>
  <inkml:trace contextRef="#ctx0" brushRef="#br0">248 0 24575,'1'39'0,"-1"-15"0,0 0 0,-1 0 0,-7 41 0,2-40 0,-1 0 0,-1-1 0,-2 0 0,-22 42 0,23-47 0,0 0 0,-8 27 0,-8 20 0,10-39 0,11-21 0,0 1 0,0 0 0,1 0 0,0 0 0,-2 7 0,1-2 42,0 0 0,-1 0 0,0-1 0,-1 0 0,-1 0 0,-7 10 0,-20 36-1701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55.275"/>
    </inkml:context>
    <inkml:brush xml:id="br0">
      <inkml:brushProperty name="width" value="0.1" units="cm"/>
      <inkml:brushProperty name="height" value="0.1" units="cm"/>
      <inkml:brushProperty name="color" value="#E71224"/>
    </inkml:brush>
  </inkml:definitions>
  <inkml:trace contextRef="#ctx0" brushRef="#br0">117 241 24575,'-4'-1'0,"1"1"0,0-1 0,0 0 0,0 0 0,0 0 0,0 0 0,0 0 0,0-1 0,0 1 0,0-1 0,1 0 0,-1 0 0,1 0 0,-1 0 0,1 0 0,0-1 0,-3-2 0,-5-9 0,0 1 0,-8-17 0,10 17 0,5 9 0,1-1 0,0 1 0,0-1 0,0 1 0,0-1 0,1 0 0,0 0 0,0 0 0,1 0 0,-1 0 0,1 0 0,0 0 0,0 0 0,1 0 0,0-6 0,0 8 0,0 0 0,-1 0 0,1 1 0,0-1 0,1 0 0,-1 0 0,0 1 0,1-1 0,-1 1 0,1-1 0,0 1 0,0 0 0,0-1 0,0 1 0,0 0 0,1 0 0,-1 1 0,1-1 0,-1 0 0,1 1 0,-1 0 0,1-1 0,0 1 0,0 0 0,0 0 0,3 0 0,-2 0 0,1 1 0,-1-1 0,1 1 0,-1 0 0,1 1 0,-1-1 0,1 1 0,-1 0 0,1 0 0,-1 0 0,6 3 0,2 1 0,0 2 0,16 10 0,4 3 0,-28-17 0,0 0 0,0 0 0,-1 1 0,1-1 0,-1 1 0,0 0 0,1 0 0,-2 0 0,1 0 0,0 0 0,-1 1 0,0-1 0,0 1 0,0-1 0,-1 1 0,2 7 0,0 1 0,-1-1 0,-1 1 0,0 0 0,0-1 0,-2 19 0,0-27 20,0-1 0,1 1 0,-1 0 1,-1-1-1,1 1 0,0-1 0,-1 0 0,0 1 0,0-1 0,0 0 0,0 0 0,0 0 0,-1 0 0,1-1 0,-1 1 0,-4 3 1,-1 0-363,0-1 1,-1 1 0,0-1-1,-16 6 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39:57.350"/>
    </inkml:context>
    <inkml:brush xml:id="br0">
      <inkml:brushProperty name="width" value="0.1" units="cm"/>
      <inkml:brushProperty name="height" value="0.1" units="cm"/>
      <inkml:brushProperty name="color" value="#E71224"/>
    </inkml:brush>
  </inkml:definitions>
  <inkml:trace contextRef="#ctx0" brushRef="#br0">1 230 24575,'-1'-64'0,"3"-69"0,-2 131 0,0 1 0,0-1 0,1 1 0,-1-1 0,1 1 0,-1-1 0,1 1 0,0 0 0,0-1 0,-1 1 0,1 0 0,0 0 0,0 0 0,0-1 0,0 1 0,1 0 0,-1 0 0,0 0 0,0 1 0,1-1 0,-1 0 0,0 0 0,1 1 0,-1-1 0,0 1 0,1-1 0,-1 1 0,1 0 0,-1-1 0,4 1 0,5-1 0,1 1 0,-1 0 0,17 2 0,-7-1 0,-1-1 0,-10 0 0,1 1 0,0-1 0,16 4 0,-23-3 0,1 0 0,-1 1 0,0-1 0,1 1 0,-1-1 0,0 1 0,0 0 0,0 0 0,-1 0 0,1 1 0,0-1 0,-1 1 0,5 5 0,13 14 0,-18-20 0,1 1 0,-1-1 0,1 1 0,-1-1 0,0 1 0,0 0 0,0 0 0,0 0 0,0 0 0,-1 0 0,1 0 0,-1 1 0,0-1 0,0 0 0,0 1 0,0 4 0,-1-6 0,1 17 0,-1 35 0,0-48 0,-1-1 0,0 0 0,0 0 0,0 0 0,0 0 0,-1 0 0,0 0 0,0 0 0,-1 0 0,1-1 0,-6 8 0,0-1 0,6-9 0,0 1 0,0-1 0,0 0 0,0 1 0,0-1 0,0 0 0,-1 0 0,1 0 0,-1 0 0,1-1 0,-1 1 0,0-1 0,1 0 0,-1 1 0,-3 0 0,-38 9-1365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41.215"/>
    </inkml:context>
    <inkml:brush xml:id="br0">
      <inkml:brushProperty name="width" value="0.1" units="cm"/>
      <inkml:brushProperty name="height" value="0.1" units="cm"/>
      <inkml:brushProperty name="color" value="#E71224"/>
    </inkml:brush>
  </inkml:definitions>
  <inkml:trace contextRef="#ctx0" brushRef="#br0">228 1 24575,'-28'28'0,"16"-17"0,2-1 0,0 1 0,0 1 0,-14 21 0,5-5 0,15-23 0,1 0 0,-1 0 0,1 0 0,0 0 0,0 0 0,1 1 0,-4 9 0,3-6 0,0-1 0,-1 1 0,0 0 0,0-1 0,-1 0 0,-6 8 0,6-9 0,0 0 0,0 1 0,1-1 0,0 1 0,0 0 0,1 1 0,-3 12 0,-1 22 0,3 1 0,1 66 0,2-89 0,0-14 0,1-1 0,0 1 0,0-1 0,1 1 0,2 12 0,-3-17 0,1-1 0,0 1 0,-1-1 0,1 1 0,0-1 0,0 1 0,0-1 0,0 0 0,0 1 0,0-1 0,0 0 0,1 0 0,-1 0 0,0 0 0,1 0 0,-1 0 0,0 0 0,1-1 0,-1 1 0,1 0 0,0-1 0,-1 1 0,1-1 0,-1 0 0,1 1 0,0-1 0,-1 0 0,3 0 0,166 0 0,-69-3 0,-94 4 0,-1-1 0,1-1 0,-1 0 0,0 0 0,1 0 0,10-4 0,-14 4 0,0 0 0,-1-1 0,1 1 0,0-1 0,-1 0 0,1 0 0,-1 0 0,0 0 0,1 0 0,-1-1 0,0 1 0,0-1 0,-1 1 0,1-1 0,2-5 0,0-5 0,1 0 0,-2-1 0,0 0 0,-1 0 0,0 0 0,-1 1 0,0-2 0,-1 1 0,-4-27 0,1 28 0,1 0 0,-1 1 0,-1-1 0,0 1 0,-1 0 0,-11-20 0,11 22 0,-16-39 0,13 30 0,0 1 0,-17-29 0,24 46 0,-1-1 0,1 0 0,-1 1 0,1-1 0,-1 1 0,0-1 0,1 1 0,-1 0 0,0 0 0,0 0 0,0 0 0,0 0 0,0 0 0,0 0 0,0 1 0,0-1 0,0 1 0,0-1 0,-1 1 0,1 0 0,0 0 0,0 0 0,0 0 0,-1 0 0,1 1 0,0-1 0,0 1 0,0-1 0,-4 2 0,-5 2 0,0 1 0,1 0 0,-1 1 0,-10 8 0,13-10 0,0 2 50,-6 2-521,0 1-1,-17 6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0:42.618"/>
    </inkml:context>
    <inkml:brush xml:id="br0">
      <inkml:brushProperty name="width" value="0.1" units="cm"/>
      <inkml:brushProperty name="height" value="0.1" units="cm"/>
      <inkml:brushProperty name="color" value="#E71224"/>
    </inkml:brush>
  </inkml:definitions>
  <inkml:trace contextRef="#ctx0" brushRef="#br0">0 0 24575,'0'242'0,"0"-267"-1365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17450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26734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9009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85712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18</a:t>
            </a:fld>
            <a:endParaRPr lang="en-US" altLang="ja-JP"/>
          </a:p>
        </p:txBody>
      </p:sp>
    </p:spTree>
    <p:extLst>
      <p:ext uri="{BB962C8B-B14F-4D97-AF65-F5344CB8AC3E}">
        <p14:creationId xmlns:p14="http://schemas.microsoft.com/office/powerpoint/2010/main" val="32096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67622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8876562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20525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08166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39879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95451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99147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247427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668417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07930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19481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1855783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83306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402199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2475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187202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56505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657164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771198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024895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1599867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755384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7729762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47</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44432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70091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82874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960353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84004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8305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resident.jp/articles/-/57775?page=1"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hlw.go.jp/seisakunitsuite/bunya/nenkin/nenkin/zaisei01/dl/zu05.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kurassist.jp/nenkin_atoz/seido/zairou/zairou01.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0.png"/><Relationship Id="rId26" Type="http://schemas.openxmlformats.org/officeDocument/2006/relationships/image" Target="../media/image14.png"/><Relationship Id="rId39" Type="http://schemas.openxmlformats.org/officeDocument/2006/relationships/customXml" Target="../ink/ink19.xml"/><Relationship Id="rId3" Type="http://schemas.openxmlformats.org/officeDocument/2006/relationships/customXml" Target="../ink/ink1.xml"/><Relationship Id="rId21" Type="http://schemas.openxmlformats.org/officeDocument/2006/relationships/customXml" Target="../ink/ink10.xml"/><Relationship Id="rId34" Type="http://schemas.openxmlformats.org/officeDocument/2006/relationships/image" Target="../media/image18.png"/><Relationship Id="rId42" Type="http://schemas.openxmlformats.org/officeDocument/2006/relationships/image" Target="../media/image22.png"/><Relationship Id="rId47" Type="http://schemas.openxmlformats.org/officeDocument/2006/relationships/customXml" Target="../ink/ink23.xml"/><Relationship Id="rId50" Type="http://schemas.openxmlformats.org/officeDocument/2006/relationships/image" Target="../media/image26.png"/><Relationship Id="rId7" Type="http://schemas.openxmlformats.org/officeDocument/2006/relationships/customXml" Target="../ink/ink3.xml"/><Relationship Id="rId12" Type="http://schemas.openxmlformats.org/officeDocument/2006/relationships/image" Target="../media/image7.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0.png"/><Relationship Id="rId46" Type="http://schemas.openxmlformats.org/officeDocument/2006/relationships/image" Target="../media/image24.png"/><Relationship Id="rId2" Type="http://schemas.openxmlformats.org/officeDocument/2006/relationships/image" Target="../media/image2.jpg"/><Relationship Id="rId16" Type="http://schemas.openxmlformats.org/officeDocument/2006/relationships/image" Target="../media/image9.png"/><Relationship Id="rId20" Type="http://schemas.openxmlformats.org/officeDocument/2006/relationships/image" Target="../media/image11.png"/><Relationship Id="rId29" Type="http://schemas.openxmlformats.org/officeDocument/2006/relationships/customXml" Target="../ink/ink14.xml"/><Relationship Id="rId41"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5.xml"/><Relationship Id="rId24" Type="http://schemas.openxmlformats.org/officeDocument/2006/relationships/image" Target="../media/image13.png"/><Relationship Id="rId32" Type="http://schemas.openxmlformats.org/officeDocument/2006/relationships/image" Target="../media/image17.png"/><Relationship Id="rId37" Type="http://schemas.openxmlformats.org/officeDocument/2006/relationships/customXml" Target="../ink/ink18.xml"/><Relationship Id="rId40" Type="http://schemas.openxmlformats.org/officeDocument/2006/relationships/image" Target="../media/image21.png"/><Relationship Id="rId45" Type="http://schemas.openxmlformats.org/officeDocument/2006/relationships/customXml" Target="../ink/ink22.xml"/><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5.png"/><Relationship Id="rId36" Type="http://schemas.openxmlformats.org/officeDocument/2006/relationships/image" Target="../media/image19.png"/><Relationship Id="rId49" Type="http://schemas.openxmlformats.org/officeDocument/2006/relationships/customXml" Target="../ink/ink24.xml"/><Relationship Id="rId10" Type="http://schemas.openxmlformats.org/officeDocument/2006/relationships/image" Target="../media/image6.png"/><Relationship Id="rId19" Type="http://schemas.openxmlformats.org/officeDocument/2006/relationships/customXml" Target="../ink/ink9.xml"/><Relationship Id="rId31" Type="http://schemas.openxmlformats.org/officeDocument/2006/relationships/customXml" Target="../ink/ink15.xml"/><Relationship Id="rId44" Type="http://schemas.openxmlformats.org/officeDocument/2006/relationships/image" Target="../media/image23.png"/><Relationship Id="rId4" Type="http://schemas.openxmlformats.org/officeDocument/2006/relationships/image" Target="../media/image3.png"/><Relationship Id="rId9" Type="http://schemas.openxmlformats.org/officeDocument/2006/relationships/customXml" Target="../ink/ink4.xml"/><Relationship Id="rId14" Type="http://schemas.openxmlformats.org/officeDocument/2006/relationships/image" Target="../media/image8.png"/><Relationship Id="rId22" Type="http://schemas.openxmlformats.org/officeDocument/2006/relationships/image" Target="../media/image12.png"/><Relationship Id="rId27" Type="http://schemas.openxmlformats.org/officeDocument/2006/relationships/customXml" Target="../ink/ink13.xml"/><Relationship Id="rId30" Type="http://schemas.openxmlformats.org/officeDocument/2006/relationships/image" Target="../media/image16.png"/><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5.png"/><Relationship Id="rId8"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2</a:t>
            </a:r>
            <a:r>
              <a:rPr lang="ja-JP" altLang="en-US" sz="3200" dirty="0"/>
              <a:t>回</a:t>
            </a:r>
            <a:r>
              <a:rPr lang="en-US" altLang="ja-JP" sz="3200" dirty="0"/>
              <a:t>【</a:t>
            </a:r>
            <a:r>
              <a:rPr lang="ja-JP" altLang="en-US" sz="3200" dirty="0"/>
              <a:t>国民年金制度の概要</a:t>
            </a:r>
            <a:r>
              <a:rPr lang="en-US" altLang="ja-JP" sz="3200" dirty="0"/>
              <a:t>】</a:t>
            </a:r>
            <a:br>
              <a:rPr lang="en-US" altLang="ja-JP" sz="3200" dirty="0"/>
            </a:br>
            <a:r>
              <a:rPr lang="ja-JP" altLang="en-US" sz="2800" dirty="0"/>
              <a:t>目的</a:t>
            </a:r>
            <a:r>
              <a:rPr lang="en-US" altLang="ja-JP" sz="2800" dirty="0"/>
              <a:t>/</a:t>
            </a:r>
            <a:r>
              <a:rPr lang="ja-JP" altLang="en-US" sz="2800" dirty="0"/>
              <a:t>対象</a:t>
            </a:r>
            <a:r>
              <a:rPr lang="en-US" altLang="ja-JP" sz="2800" dirty="0"/>
              <a:t>/</a:t>
            </a:r>
            <a:r>
              <a:rPr lang="ja-JP" altLang="en-US" sz="2800" dirty="0"/>
              <a:t>給付の種類</a:t>
            </a:r>
            <a:r>
              <a:rPr lang="en-US" altLang="ja-JP" sz="2800" dirty="0"/>
              <a:t>/</a:t>
            </a:r>
            <a:r>
              <a:rPr lang="ja-JP" altLang="en-US" sz="2800" dirty="0"/>
              <a:t>年金の種類</a:t>
            </a:r>
            <a:r>
              <a:rPr lang="en-US" altLang="ja-JP" sz="2800" dirty="0"/>
              <a:t>/</a:t>
            </a:r>
            <a:r>
              <a:rPr lang="ja-JP" altLang="en-US" sz="2800" dirty="0"/>
              <a:t>費用負担、</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 </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a:t>
            </a:r>
            <a:r>
              <a:rPr lang="en-US" altLang="ja-JP" sz="2000" dirty="0"/>
              <a:t>3</a:t>
            </a:r>
            <a:r>
              <a:rPr lang="ja-JP" altLang="en-US" sz="2000" dirty="0"/>
              <a:t>節年金制度の概要</a:t>
            </a:r>
            <a:endParaRPr lang="en-US" altLang="ja-JP" sz="2000" dirty="0"/>
          </a:p>
          <a:p>
            <a:pPr algn="ctr"/>
            <a:r>
              <a:rPr lang="ja-JP" altLang="en-US" sz="2000" dirty="0"/>
              <a:t>（２）年金加入と負担</a:t>
            </a:r>
            <a:endParaRPr lang="en-US" altLang="ja-JP" sz="2000" dirty="0"/>
          </a:p>
          <a:p>
            <a:pPr algn="ctr"/>
            <a:r>
              <a:rPr lang="ja-JP" altLang="en-US" sz="2000" dirty="0"/>
              <a:t>（３）年金の給付　</a:t>
            </a:r>
            <a:r>
              <a:rPr lang="en-US" altLang="ja-JP" sz="2000" dirty="0"/>
              <a:t>p.163-177 </a:t>
            </a:r>
            <a:r>
              <a:rPr lang="ja-JP" altLang="en-US" sz="2000" dirty="0"/>
              <a:t>　　　　　　　　　　　　　　　　　　</a:t>
            </a: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lstStyle/>
          <a:p>
            <a:r>
              <a:rPr lang="ja-JP" altLang="en-US" dirty="0"/>
              <a:t>図５</a:t>
            </a:r>
            <a:r>
              <a:rPr lang="en-US" altLang="ja-JP" dirty="0"/>
              <a:t>-13 </a:t>
            </a:r>
            <a:r>
              <a:rPr lang="ja-JP" altLang="en-US" dirty="0"/>
              <a:t>短時間労働者の年金制度への加入</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a:p>
        </p:txBody>
      </p:sp>
      <p:pic>
        <p:nvPicPr>
          <p:cNvPr id="20" name="図 19">
            <a:extLst>
              <a:ext uri="{FF2B5EF4-FFF2-40B4-BE49-F238E27FC236}">
                <a16:creationId xmlns:a16="http://schemas.microsoft.com/office/drawing/2014/main" id="{74D30541-CBD3-AEC0-E7EF-BB03FF140AD9}"/>
              </a:ext>
            </a:extLst>
          </p:cNvPr>
          <p:cNvPicPr>
            <a:picLocks noChangeAspect="1"/>
          </p:cNvPicPr>
          <p:nvPr/>
        </p:nvPicPr>
        <p:blipFill>
          <a:blip r:embed="rId2"/>
          <a:stretch>
            <a:fillRect/>
          </a:stretch>
        </p:blipFill>
        <p:spPr>
          <a:xfrm>
            <a:off x="574675" y="1916832"/>
            <a:ext cx="6076903" cy="4226038"/>
          </a:xfrm>
          <a:prstGeom prst="rect">
            <a:avLst/>
          </a:prstGeom>
        </p:spPr>
      </p:pic>
    </p:spTree>
    <p:extLst>
      <p:ext uri="{BB962C8B-B14F-4D97-AF65-F5344CB8AC3E}">
        <p14:creationId xmlns:p14="http://schemas.microsoft.com/office/powerpoint/2010/main" val="5490224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77560" y="1844824"/>
            <a:ext cx="8588880" cy="4320480"/>
          </a:xfrm>
        </p:spPr>
        <p:txBody>
          <a:bodyPr/>
          <a:lstStyle/>
          <a:p>
            <a:pPr marL="0" indent="0" eaLnBrk="1" hangingPunct="1">
              <a:lnSpc>
                <a:spcPct val="90000"/>
              </a:lnSpc>
              <a:buNone/>
            </a:pPr>
            <a:r>
              <a:rPr lang="ja-JP" altLang="en-US" sz="2400" b="1" dirty="0">
                <a:latin typeface="+mn-ea"/>
                <a:cs typeface="ＭＳ 明朝" charset="-128"/>
              </a:rPr>
              <a:t>②外国人適用</a:t>
            </a:r>
          </a:p>
          <a:p>
            <a:pPr marL="0" indent="0" eaLnBrk="1" hangingPunct="1">
              <a:lnSpc>
                <a:spcPct val="90000"/>
              </a:lnSpc>
              <a:buNone/>
            </a:pPr>
            <a:r>
              <a:rPr lang="ja-JP" altLang="en-US" sz="2400" b="1" dirty="0">
                <a:latin typeface="+mn-ea"/>
                <a:cs typeface="ＭＳ 明朝" charset="-128"/>
              </a:rPr>
              <a:t>　被用者であれば厚生年金、居住者であれば国民年金。加入義務があり、日本国民との取り扱いに違いはない。ただし、短期滞在外国人の場合、加入期間に応じ、脱退一時金が支払われる。また日本と社会保障協定が締結されている国の年金制度に加入している場合は日本の年金制度への加入は免除される。</a:t>
            </a:r>
          </a:p>
          <a:p>
            <a:pPr marL="0" indent="0" eaLnBrk="1" hangingPunct="1">
              <a:lnSpc>
                <a:spcPct val="90000"/>
              </a:lnSpc>
              <a:buNone/>
            </a:pPr>
            <a:r>
              <a:rPr lang="ja-JP" altLang="en-US" sz="2400" b="1" dirty="0">
                <a:latin typeface="+mn-ea"/>
                <a:cs typeface="ＭＳ 明朝" charset="-128"/>
              </a:rPr>
              <a:t>③日本年金機構</a:t>
            </a:r>
          </a:p>
          <a:p>
            <a:pPr marL="0" indent="0" eaLnBrk="1" hangingPunct="1">
              <a:lnSpc>
                <a:spcPct val="90000"/>
              </a:lnSpc>
              <a:buNone/>
            </a:pPr>
            <a:r>
              <a:rPr lang="ja-JP" altLang="en-US" sz="2400" b="1" dirty="0">
                <a:latin typeface="+mn-ea"/>
                <a:cs typeface="ＭＳ 明朝" charset="-128"/>
              </a:rPr>
              <a:t>　年金の適用・保険料徴収、記録管理と裁定・給付の事務を行っている。市町村は住民記錄の利用が不可欠な第</a:t>
            </a:r>
            <a:r>
              <a:rPr lang="en-US" altLang="ja-JP" sz="2400" b="1" dirty="0">
                <a:latin typeface="+mn-ea"/>
                <a:cs typeface="ＭＳ 明朝" charset="-128"/>
              </a:rPr>
              <a:t>1</a:t>
            </a:r>
            <a:r>
              <a:rPr lang="ja-JP" altLang="en-US" sz="2400" b="1" dirty="0">
                <a:latin typeface="+mn-ea"/>
                <a:cs typeface="ＭＳ 明朝" charset="-128"/>
              </a:rPr>
              <a:t>号被保険者の届け出や免除申請の受付のみを行っている。</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81369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41530" y="1772816"/>
            <a:ext cx="8460940" cy="4104456"/>
          </a:xfrm>
        </p:spPr>
        <p:txBody>
          <a:bodyPr/>
          <a:lstStyle/>
          <a:p>
            <a:pPr marL="0" indent="0" eaLnBrk="1" hangingPunct="1">
              <a:lnSpc>
                <a:spcPct val="90000"/>
              </a:lnSpc>
              <a:buNone/>
            </a:pPr>
            <a:r>
              <a:rPr lang="ja-JP" altLang="en-US" sz="2400" b="1" dirty="0">
                <a:latin typeface="+mn-ea"/>
                <a:cs typeface="ＭＳ 明朝" charset="-128"/>
              </a:rPr>
              <a:t>❶</a:t>
            </a:r>
            <a:r>
              <a:rPr lang="zh-TW" altLang="en-US" sz="2400" b="1" dirty="0">
                <a:latin typeface="+mn-ea"/>
                <a:cs typeface="ＭＳ 明朝" charset="-128"/>
              </a:rPr>
              <a:t>保険料負担額</a:t>
            </a:r>
            <a:endParaRPr lang="en-US" altLang="zh-TW"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国民年金第１号被保険者</a:t>
            </a:r>
            <a:r>
              <a:rPr lang="en-US" altLang="ja-JP" sz="2400" b="1" dirty="0">
                <a:latin typeface="+mn-ea"/>
                <a:cs typeface="ＭＳ 明朝" charset="-128"/>
              </a:rPr>
              <a:t>】</a:t>
            </a:r>
            <a:r>
              <a:rPr lang="ja-JP" altLang="en-US" sz="2400" b="1" dirty="0">
                <a:solidFill>
                  <a:srgbClr val="FF0000"/>
                </a:solidFill>
                <a:latin typeface="+mn-ea"/>
                <a:cs typeface="ＭＳ 明朝" charset="-128"/>
              </a:rPr>
              <a:t>収入に関わらず毎月定額保険料</a:t>
            </a:r>
            <a:r>
              <a:rPr lang="ja-JP" altLang="en-US" sz="2400" b="1" dirty="0">
                <a:latin typeface="+mn-ea"/>
                <a:cs typeface="ＭＳ 明朝" charset="-128"/>
              </a:rPr>
              <a:t>（</a:t>
            </a:r>
            <a:r>
              <a:rPr lang="en-US" altLang="ja-JP" sz="2400" b="1" dirty="0">
                <a:latin typeface="+mn-ea"/>
                <a:cs typeface="ＭＳ 明朝" charset="-128"/>
              </a:rPr>
              <a:t>2020</a:t>
            </a:r>
            <a:r>
              <a:rPr lang="ja-JP" altLang="en-US" sz="2400" b="1" dirty="0">
                <a:latin typeface="+mn-ea"/>
                <a:cs typeface="ＭＳ 明朝" charset="-128"/>
              </a:rPr>
              <a:t>年度</a:t>
            </a:r>
            <a:r>
              <a:rPr lang="en-US" altLang="ja-JP" sz="2400" b="1" dirty="0">
                <a:latin typeface="+mn-ea"/>
                <a:cs typeface="ＭＳ 明朝" charset="-128"/>
              </a:rPr>
              <a:t>1</a:t>
            </a:r>
            <a:r>
              <a:rPr lang="ja-JP" altLang="en-US" sz="2400" b="1" dirty="0">
                <a:latin typeface="+mn-ea"/>
                <a:cs typeface="ＭＳ 明朝" charset="-128"/>
              </a:rPr>
              <a:t>万</a:t>
            </a:r>
            <a:r>
              <a:rPr lang="en-US" altLang="ja-JP" sz="2400" b="1" dirty="0">
                <a:latin typeface="+mn-ea"/>
                <a:cs typeface="ＭＳ 明朝" charset="-128"/>
              </a:rPr>
              <a:t>6540</a:t>
            </a:r>
            <a:r>
              <a:rPr lang="ja-JP" altLang="en-US" sz="2400" b="1" dirty="0">
                <a:latin typeface="+mn-ea"/>
                <a:cs typeface="ＭＳ 明朝" charset="-128"/>
              </a:rPr>
              <a:t>円）を自分で納付。</a:t>
            </a:r>
            <a:r>
              <a:rPr lang="en-US" altLang="ja-JP" sz="2400" b="1" dirty="0">
                <a:solidFill>
                  <a:srgbClr val="FF0000"/>
                </a:solidFill>
                <a:latin typeface="+mn-ea"/>
                <a:cs typeface="ＭＳ 明朝" charset="-128"/>
              </a:rPr>
              <a:t>2023</a:t>
            </a:r>
            <a:r>
              <a:rPr lang="ja-JP" altLang="en-US" sz="2400" b="1" dirty="0">
                <a:solidFill>
                  <a:srgbClr val="FF0000"/>
                </a:solidFill>
                <a:latin typeface="+mn-ea"/>
                <a:cs typeface="ＭＳ 明朝" charset="-128"/>
              </a:rPr>
              <a:t>年度</a:t>
            </a:r>
            <a:r>
              <a:rPr lang="en-US" altLang="ja-JP" sz="2400" b="1" dirty="0">
                <a:solidFill>
                  <a:srgbClr val="FF0000"/>
                </a:solidFill>
                <a:latin typeface="+mn-ea"/>
                <a:cs typeface="ＭＳ 明朝" charset="-128"/>
              </a:rPr>
              <a:t>16,520</a:t>
            </a:r>
            <a:r>
              <a:rPr lang="ja-JP" altLang="en-US" sz="2400" b="1" dirty="0">
                <a:solidFill>
                  <a:srgbClr val="FF0000"/>
                </a:solidFill>
                <a:latin typeface="+mn-ea"/>
                <a:cs typeface="ＭＳ 明朝" charset="-128"/>
              </a:rPr>
              <a:t>円</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国民年金第２号（厚生年金）被保険者</a:t>
            </a:r>
            <a:r>
              <a:rPr lang="en-US" altLang="ja-JP" sz="2400" b="1" dirty="0">
                <a:latin typeface="+mn-ea"/>
                <a:cs typeface="ＭＳ 明朝" charset="-128"/>
              </a:rPr>
              <a:t>】</a:t>
            </a:r>
            <a:r>
              <a:rPr lang="ja-JP" altLang="en-US" sz="2400" b="1" dirty="0">
                <a:latin typeface="+mn-ea"/>
                <a:cs typeface="ＭＳ 明朝" charset="-128"/>
              </a:rPr>
              <a:t>給付や賞与を基に定められた</a:t>
            </a:r>
            <a:r>
              <a:rPr lang="ja-JP" altLang="en-US" sz="2400" b="1" dirty="0">
                <a:solidFill>
                  <a:srgbClr val="FF0000"/>
                </a:solidFill>
                <a:latin typeface="+mn-ea"/>
                <a:cs typeface="ＭＳ 明朝" charset="-128"/>
              </a:rPr>
              <a:t>標準報酬月額に応じ</a:t>
            </a:r>
            <a:r>
              <a:rPr lang="ja-JP" altLang="en-US" sz="2400" b="1" dirty="0">
                <a:latin typeface="+mn-ea"/>
                <a:cs typeface="ＭＳ 明朝" charset="-128"/>
              </a:rPr>
              <a:t>た厚生年金保険料</a:t>
            </a:r>
            <a:r>
              <a:rPr lang="en-US" altLang="ja-JP" sz="2400" b="1" dirty="0">
                <a:latin typeface="+mn-ea"/>
                <a:cs typeface="ＭＳ 明朝" charset="-128"/>
              </a:rPr>
              <a:t>18.3</a:t>
            </a:r>
            <a:r>
              <a:rPr lang="ja-JP" altLang="en-US" sz="2400" b="1" dirty="0">
                <a:latin typeface="+mn-ea"/>
                <a:cs typeface="ＭＳ 明朝" charset="-128"/>
              </a:rPr>
              <a:t>％</a:t>
            </a:r>
            <a:r>
              <a:rPr lang="ja-JP" altLang="en-US" sz="2400" b="1" dirty="0">
                <a:solidFill>
                  <a:srgbClr val="FF0000"/>
                </a:solidFill>
                <a:latin typeface="+mn-ea"/>
                <a:cs typeface="ＭＳ 明朝" charset="-128"/>
              </a:rPr>
              <a:t>固定</a:t>
            </a:r>
            <a:r>
              <a:rPr lang="ja-JP" altLang="en-US" sz="2400" b="1" dirty="0">
                <a:latin typeface="+mn-ea"/>
                <a:cs typeface="ＭＳ 明朝" charset="-128"/>
              </a:rPr>
              <a:t>（国民年金分を含む）を事業主と折半して支払う。賞与は</a:t>
            </a:r>
            <a:r>
              <a:rPr lang="en-US" altLang="ja-JP" sz="2400" b="1" dirty="0">
                <a:latin typeface="+mn-ea"/>
                <a:cs typeface="ＭＳ 明朝" charset="-128"/>
              </a:rPr>
              <a:t>150</a:t>
            </a:r>
            <a:r>
              <a:rPr lang="ja-JP" altLang="en-US" sz="2400" b="1" dirty="0">
                <a:latin typeface="+mn-ea"/>
                <a:cs typeface="ＭＳ 明朝" charset="-128"/>
              </a:rPr>
              <a:t>万円までを標準賞与額として保険料の算定対象。保険料納付義務は事業主、本人負担分を源泉徴収して納付。</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国民年金第３号被保険者（第２号（厚生年金）被保険者の配偶者）</a:t>
            </a:r>
            <a:r>
              <a:rPr lang="en-US" altLang="ja-JP" sz="2400" b="1" dirty="0">
                <a:latin typeface="+mn-ea"/>
                <a:cs typeface="ＭＳ 明朝" charset="-128"/>
              </a:rPr>
              <a:t>】</a:t>
            </a:r>
            <a:r>
              <a:rPr lang="ja-JP" altLang="en-US" sz="2400" b="1" dirty="0">
                <a:latin typeface="+mn-ea"/>
                <a:cs typeface="ＭＳ 明朝" charset="-128"/>
              </a:rPr>
              <a:t>保険料を納付する必要がなく、配偶者の事業主を通じて届出を行えば足りる。第３号被保険者の年金給付に要する費用は第２号（厚生年金）被保険者全体で負担。</a:t>
            </a:r>
          </a:p>
        </p:txBody>
      </p:sp>
    </p:spTree>
    <p:extLst>
      <p:ext uri="{BB962C8B-B14F-4D97-AF65-F5344CB8AC3E}">
        <p14:creationId xmlns:p14="http://schemas.microsoft.com/office/powerpoint/2010/main" val="2870277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19572" y="1772816"/>
            <a:ext cx="8244916" cy="4464496"/>
          </a:xfrm>
        </p:spPr>
        <p:txBody>
          <a:bodyPr/>
          <a:lstStyle/>
          <a:p>
            <a:pPr marL="0" indent="0" eaLnBrk="1" hangingPunct="1">
              <a:lnSpc>
                <a:spcPct val="90000"/>
              </a:lnSpc>
              <a:buNone/>
            </a:pPr>
            <a:r>
              <a:rPr lang="ja-JP" altLang="en-US" sz="2400" b="1" dirty="0">
                <a:latin typeface="+mn-ea"/>
                <a:cs typeface="ＭＳ 明朝" charset="-128"/>
              </a:rPr>
              <a:t>❷保険料の免除と納付率</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①申請免除と法的免除</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保険料免除制度</a:t>
            </a:r>
            <a:r>
              <a:rPr lang="en-US" altLang="ja-JP" sz="2400" b="1" dirty="0">
                <a:latin typeface="+mn-ea"/>
                <a:cs typeface="ＭＳ 明朝" charset="-128"/>
              </a:rPr>
              <a:t>】</a:t>
            </a:r>
            <a:r>
              <a:rPr lang="ja-JP" altLang="en-US" sz="2400" b="1" dirty="0">
                <a:latin typeface="+mn-ea"/>
                <a:cs typeface="ＭＳ 明朝" charset="-128"/>
              </a:rPr>
              <a:t>失業して所得がない／世帯所得が一定以下、市町村に申請、全部または一部（４分の３、２分の１，４分の１）が免除（申請免除）。＊免除期間に応じ給付は減額されるが</a:t>
            </a:r>
            <a:r>
              <a:rPr lang="en-US" altLang="ja-JP" sz="2400" b="1" dirty="0">
                <a:latin typeface="+mn-ea"/>
                <a:cs typeface="ＭＳ 明朝" charset="-128"/>
              </a:rPr>
              <a:t>10</a:t>
            </a:r>
            <a:r>
              <a:rPr lang="ja-JP" altLang="en-US" sz="2400" b="1" dirty="0">
                <a:latin typeface="+mn-ea"/>
                <a:cs typeface="ＭＳ 明朝" charset="-128"/>
              </a:rPr>
              <a:t>年以内であれば保険料を追納できる。＊生活保護の生活扶助の受給者や障害基礎年金の受給権者は法定免除の対象（</a:t>
            </a:r>
            <a:r>
              <a:rPr lang="en-US" altLang="ja-JP" sz="2400" b="1" dirty="0">
                <a:latin typeface="+mn-ea"/>
                <a:cs typeface="ＭＳ 明朝" charset="-128"/>
              </a:rPr>
              <a:t>*</a:t>
            </a:r>
            <a:r>
              <a:rPr lang="ja-JP" altLang="en-US" sz="2400" b="1" dirty="0">
                <a:latin typeface="+mn-ea"/>
                <a:cs typeface="ＭＳ 明朝" charset="-128"/>
              </a:rPr>
              <a:t>申請免除期間に応じ給付は減額）</a:t>
            </a:r>
          </a:p>
          <a:p>
            <a:pPr marL="0" indent="0" eaLnBrk="1" hangingPunct="1">
              <a:lnSpc>
                <a:spcPct val="90000"/>
              </a:lnSpc>
              <a:buNone/>
            </a:pPr>
            <a:r>
              <a:rPr lang="ja-JP" altLang="en-US" sz="2400" b="1" dirty="0">
                <a:latin typeface="+mn-ea"/>
                <a:cs typeface="ＭＳ 明朝" charset="-128"/>
              </a:rPr>
              <a:t>＊国民年金は所得にかかわらず加入し定額の負担を負わなければならない＝日本特有の「皆年金制度」⇒所得のない者に対する免除制度（</a:t>
            </a:r>
            <a:r>
              <a:rPr lang="ja-JP" altLang="en-US" sz="2400" b="1" dirty="0">
                <a:solidFill>
                  <a:srgbClr val="FF0000"/>
                </a:solidFill>
                <a:latin typeface="+mn-ea"/>
                <a:cs typeface="ＭＳ 明朝" charset="-128"/>
              </a:rPr>
              <a:t>免除期間に対応し給付減額</a:t>
            </a:r>
            <a:r>
              <a:rPr lang="ja-JP" altLang="en-US" sz="2400" b="1" dirty="0">
                <a:latin typeface="+mn-ea"/>
                <a:cs typeface="ＭＳ 明朝" charset="-128"/>
              </a:rPr>
              <a:t>）（</a:t>
            </a:r>
            <a:r>
              <a:rPr lang="ja-JP" altLang="en-US" sz="2400" b="1" dirty="0">
                <a:solidFill>
                  <a:srgbClr val="FF0000"/>
                </a:solidFill>
                <a:latin typeface="+mn-ea"/>
                <a:cs typeface="ＭＳ 明朝" charset="-128"/>
              </a:rPr>
              <a:t>最低給付＝国庫負担分のみ給付</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054431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786" y="1700808"/>
            <a:ext cx="8424428" cy="4752528"/>
          </a:xfrm>
        </p:spPr>
        <p:txBody>
          <a:bodyPr/>
          <a:lstStyle/>
          <a:p>
            <a:pPr marL="0" indent="0" eaLnBrk="1" hangingPunct="1">
              <a:lnSpc>
                <a:spcPct val="90000"/>
              </a:lnSpc>
              <a:buNone/>
            </a:pPr>
            <a:r>
              <a:rPr lang="ja-JP" altLang="en-US" sz="2400" b="1" dirty="0">
                <a:latin typeface="+mn-ea"/>
                <a:cs typeface="ＭＳ 明朝" charset="-128"/>
              </a:rPr>
              <a:t>➁納付猶予制度</a:t>
            </a:r>
          </a:p>
          <a:p>
            <a:pPr marL="0" indent="0" eaLnBrk="1" hangingPunct="1">
              <a:lnSpc>
                <a:spcPct val="90000"/>
              </a:lnSpc>
              <a:buNone/>
            </a:pPr>
            <a:r>
              <a:rPr lang="ja-JP" altLang="en-US" sz="2400" b="1" dirty="0">
                <a:latin typeface="+mn-ea"/>
                <a:cs typeface="ＭＳ 明朝" charset="-128"/>
              </a:rPr>
              <a:t>　</a:t>
            </a:r>
            <a:r>
              <a:rPr lang="en-US" altLang="ja-JP" sz="2400" b="1" dirty="0">
                <a:latin typeface="+mn-ea"/>
                <a:cs typeface="ＭＳ 明朝" charset="-128"/>
              </a:rPr>
              <a:t>20</a:t>
            </a:r>
            <a:r>
              <a:rPr lang="ja-JP" altLang="en-US" sz="2400" b="1" dirty="0">
                <a:latin typeface="+mn-ea"/>
                <a:cs typeface="ＭＳ 明朝" charset="-128"/>
              </a:rPr>
              <a:t>歳以上の学生（大学生、大学院生、短大生）にも加入義務がある。本人所得が一定以下の場合、在学中の保険料納付を最大</a:t>
            </a:r>
            <a:r>
              <a:rPr lang="en-US" altLang="ja-JP" sz="2400" b="1" dirty="0">
                <a:latin typeface="+mn-ea"/>
                <a:cs typeface="ＭＳ 明朝" charset="-128"/>
              </a:rPr>
              <a:t>10</a:t>
            </a:r>
            <a:r>
              <a:rPr lang="ja-JP" altLang="en-US" sz="2400" b="1" dirty="0">
                <a:latin typeface="+mn-ea"/>
                <a:cs typeface="ＭＳ 明朝" charset="-128"/>
              </a:rPr>
              <a:t>年猶予された後で追納可（学生納付特例）。猶予期間は受給算定期間に算定される（追納した場合のみ。期間中の事故に対し障害者年金などの給付対象となる）。</a:t>
            </a:r>
            <a:r>
              <a:rPr lang="en-US" altLang="ja-JP" sz="2400" b="1" dirty="0">
                <a:latin typeface="+mn-ea"/>
                <a:cs typeface="ＭＳ 明朝" charset="-128"/>
              </a:rPr>
              <a:t>50</a:t>
            </a:r>
            <a:r>
              <a:rPr lang="ja-JP" altLang="en-US" sz="2400" b="1" dirty="0">
                <a:latin typeface="+mn-ea"/>
                <a:cs typeface="ＭＳ 明朝" charset="-128"/>
              </a:rPr>
              <a:t>歳未満の第</a:t>
            </a:r>
            <a:r>
              <a:rPr lang="en-US" altLang="ja-JP" sz="2400" b="1" dirty="0">
                <a:latin typeface="+mn-ea"/>
                <a:cs typeface="ＭＳ 明朝" charset="-128"/>
              </a:rPr>
              <a:t>1</a:t>
            </a:r>
            <a:r>
              <a:rPr lang="ja-JP" altLang="en-US" sz="2400" b="1" dirty="0">
                <a:latin typeface="+mn-ea"/>
                <a:cs typeface="ＭＳ 明朝" charset="-128"/>
              </a:rPr>
              <a:t>号被保険者にも同様の納付猶予制度がある。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➂育児期間中の保険料免除</a:t>
            </a:r>
          </a:p>
          <a:p>
            <a:pPr marL="0" indent="0" eaLnBrk="1" hangingPunct="1">
              <a:lnSpc>
                <a:spcPct val="90000"/>
              </a:lnSpc>
              <a:buNone/>
            </a:pPr>
            <a:r>
              <a:rPr lang="ja-JP" altLang="en-US" sz="2400" b="1" dirty="0">
                <a:latin typeface="+mn-ea"/>
                <a:cs typeface="ＭＳ 明朝" charset="-128"/>
              </a:rPr>
              <a:t>　出産・育児を支援するため、育児休業・産休期間中の</a:t>
            </a:r>
            <a:r>
              <a:rPr lang="ja-JP" altLang="en-US" sz="2400" b="1" dirty="0">
                <a:solidFill>
                  <a:srgbClr val="FF0000"/>
                </a:solidFill>
                <a:latin typeface="+mn-ea"/>
                <a:cs typeface="ＭＳ 明朝" charset="-128"/>
              </a:rPr>
              <a:t>厚生年金保険料は免除される</a:t>
            </a:r>
            <a:r>
              <a:rPr lang="ja-JP" altLang="en-US" sz="2400" b="1" dirty="0">
                <a:latin typeface="+mn-ea"/>
                <a:cs typeface="ＭＳ 明朝" charset="-128"/>
              </a:rPr>
              <a:t>。その期間は納付期間と見なし、将来の年金給付額に反映される。</a:t>
            </a:r>
            <a:r>
              <a:rPr lang="ja-JP" altLang="en-US" sz="2400" b="1" dirty="0">
                <a:solidFill>
                  <a:srgbClr val="FF0000"/>
                </a:solidFill>
                <a:latin typeface="+mn-ea"/>
                <a:cs typeface="ＭＳ 明朝" charset="-128"/>
              </a:rPr>
              <a:t>国民年金</a:t>
            </a:r>
            <a:r>
              <a:rPr lang="ja-JP" altLang="en-US" sz="2400" b="1" dirty="0">
                <a:latin typeface="+mn-ea"/>
                <a:cs typeface="ＭＳ 明朝" charset="-128"/>
              </a:rPr>
              <a:t>加入者も産前産後期間（</a:t>
            </a:r>
            <a:r>
              <a:rPr lang="en-US" altLang="ja-JP" sz="2400" b="1" dirty="0">
                <a:latin typeface="+mn-ea"/>
                <a:cs typeface="ＭＳ 明朝" charset="-128"/>
              </a:rPr>
              <a:t>4</a:t>
            </a:r>
            <a:r>
              <a:rPr lang="ja-JP" altLang="en-US" sz="2400" b="1" dirty="0">
                <a:latin typeface="+mn-ea"/>
                <a:cs typeface="ＭＳ 明朝" charset="-128"/>
              </a:rPr>
              <a:t>ヶ月間）、申請により保険料免除、納付期間に算定する。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2490045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11560" y="1700808"/>
            <a:ext cx="8496944" cy="5040560"/>
          </a:xfrm>
        </p:spPr>
        <p:txBody>
          <a:bodyPr/>
          <a:lstStyle/>
          <a:p>
            <a:pPr marL="0" indent="0" eaLnBrk="1" hangingPunct="1">
              <a:lnSpc>
                <a:spcPct val="90000"/>
              </a:lnSpc>
              <a:buNone/>
            </a:pPr>
            <a:r>
              <a:rPr lang="ja-JP" altLang="en-US" sz="2400" b="1" dirty="0">
                <a:latin typeface="+mn-ea"/>
                <a:cs typeface="ＭＳ 明朝" charset="-128"/>
              </a:rPr>
              <a:t>❸国民年金保険料の納付率と未納期間</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国民年金第１号の保険料の納付率</a:t>
            </a:r>
            <a:r>
              <a:rPr lang="en-US" altLang="ja-JP" sz="2400" b="1" dirty="0">
                <a:latin typeface="+mn-ea"/>
                <a:cs typeface="ＭＳ 明朝" charset="-128"/>
              </a:rPr>
              <a:t>】2018</a:t>
            </a:r>
            <a:r>
              <a:rPr lang="ja-JP" altLang="en-US" sz="2400" b="1" dirty="0">
                <a:latin typeface="+mn-ea"/>
                <a:cs typeface="ＭＳ 明朝" charset="-128"/>
              </a:rPr>
              <a:t>年度で</a:t>
            </a:r>
            <a:r>
              <a:rPr lang="en-US" altLang="ja-JP" sz="2400" b="1" dirty="0">
                <a:latin typeface="+mn-ea"/>
                <a:cs typeface="ＭＳ 明朝" charset="-128"/>
              </a:rPr>
              <a:t>68</a:t>
            </a:r>
            <a:r>
              <a:rPr lang="ja-JP" altLang="en-US" sz="2400" b="1" dirty="0">
                <a:latin typeface="+mn-ea"/>
                <a:cs typeface="ＭＳ 明朝" charset="-128"/>
              </a:rPr>
              <a:t>％。＊</a:t>
            </a:r>
            <a:r>
              <a:rPr lang="en-US" altLang="ja-JP" sz="2400" b="1" dirty="0">
                <a:latin typeface="+mn-ea"/>
                <a:cs typeface="ＭＳ 明朝" charset="-128"/>
              </a:rPr>
              <a:t>2017</a:t>
            </a:r>
            <a:r>
              <a:rPr lang="ja-JP" altLang="en-US" sz="2400" b="1" dirty="0">
                <a:latin typeface="+mn-ea"/>
                <a:cs typeface="ＭＳ 明朝" charset="-128"/>
              </a:rPr>
              <a:t>年度国民年金被保険者実態調査：世帯総所得金額が</a:t>
            </a:r>
            <a:r>
              <a:rPr lang="en-US" altLang="ja-JP" sz="2400" b="1" dirty="0">
                <a:latin typeface="+mn-ea"/>
                <a:cs typeface="ＭＳ 明朝" charset="-128"/>
              </a:rPr>
              <a:t>1000</a:t>
            </a:r>
            <a:r>
              <a:rPr lang="ja-JP" altLang="en-US" sz="2400" b="1" dirty="0">
                <a:latin typeface="+mn-ea"/>
                <a:cs typeface="ＭＳ 明朝" charset="-128"/>
              </a:rPr>
              <a:t>万円以上であっても</a:t>
            </a:r>
            <a:r>
              <a:rPr lang="en-US" altLang="ja-JP" sz="2400" b="1" dirty="0">
                <a:latin typeface="+mn-ea"/>
                <a:cs typeface="ＭＳ 明朝" charset="-128"/>
              </a:rPr>
              <a:t>55.8</a:t>
            </a:r>
            <a:r>
              <a:rPr lang="ja-JP" altLang="en-US" sz="2400" b="1" dirty="0">
                <a:latin typeface="+mn-ea"/>
                <a:cs typeface="ＭＳ 明朝" charset="-128"/>
              </a:rPr>
              <a:t>％が「保険料が高く、経済的に支払うのが困難である」と回答。＊第１号被保険者の</a:t>
            </a:r>
            <a:r>
              <a:rPr lang="en-US" altLang="ja-JP" sz="2400" b="1" dirty="0">
                <a:latin typeface="+mn-ea"/>
                <a:cs typeface="ＭＳ 明朝" charset="-128"/>
              </a:rPr>
              <a:t>50</a:t>
            </a:r>
            <a:r>
              <a:rPr lang="ja-JP" altLang="en-US" sz="2400" b="1" dirty="0">
                <a:latin typeface="+mn-ea"/>
                <a:cs typeface="ＭＳ 明朝" charset="-128"/>
              </a:rPr>
              <a:t>％が生命保険・個人年金に加入。</a:t>
            </a:r>
            <a:r>
              <a:rPr lang="en-US" altLang="ja-JP" sz="2400" b="1" dirty="0">
                <a:latin typeface="+mn-ea"/>
                <a:cs typeface="ＭＳ 明朝" charset="-128"/>
              </a:rPr>
              <a:t>2</a:t>
            </a:r>
            <a:r>
              <a:rPr lang="ja-JP" altLang="en-US" sz="2400" b="1" dirty="0">
                <a:latin typeface="+mn-ea"/>
                <a:cs typeface="ＭＳ 明朝" charset="-128"/>
              </a:rPr>
              <a:t>年以上未納者（未加給者を含む）は</a:t>
            </a:r>
            <a:r>
              <a:rPr lang="en-US" altLang="ja-JP" sz="2400" b="1" dirty="0">
                <a:latin typeface="+mn-ea"/>
                <a:cs typeface="ＭＳ 明朝" charset="-128"/>
              </a:rPr>
              <a:t>166</a:t>
            </a:r>
            <a:r>
              <a:rPr lang="ja-JP" altLang="en-US" sz="2400" b="1" dirty="0">
                <a:latin typeface="+mn-ea"/>
                <a:cs typeface="ＭＳ 明朝" charset="-128"/>
              </a:rPr>
              <a:t>万人・加入者全体の２％（</a:t>
            </a:r>
            <a:r>
              <a:rPr lang="en-US" altLang="ja-JP" sz="2400" b="1" dirty="0">
                <a:latin typeface="+mn-ea"/>
                <a:cs typeface="ＭＳ 明朝" charset="-128"/>
              </a:rPr>
              <a:t>2017</a:t>
            </a:r>
            <a:r>
              <a:rPr lang="ja-JP" altLang="en-US" sz="2400" b="1" dirty="0">
                <a:latin typeface="+mn-ea"/>
                <a:cs typeface="ＭＳ 明朝" charset="-128"/>
              </a:rPr>
              <a:t>年度末）。</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ja-JP" altLang="en-US" sz="2400" b="1" u="sng" dirty="0">
                <a:solidFill>
                  <a:srgbClr val="FF0000"/>
                </a:solidFill>
                <a:latin typeface="+mn-ea"/>
                <a:cs typeface="ＭＳ 明朝" charset="-128"/>
              </a:rPr>
              <a:t>未納者には年金は給付されないので年金財政上の問題は生じないが、将来無年金で困窮する者が増加する懸念や正常に納付している人の不安に繋がる</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a:t>
            </a:r>
            <a:r>
              <a:rPr lang="ja-JP" altLang="en-US" sz="2400" b="1" dirty="0">
                <a:solidFill>
                  <a:srgbClr val="FF0000"/>
                </a:solidFill>
                <a:latin typeface="+mn-ea"/>
                <a:cs typeface="ＭＳ 明朝" charset="-128"/>
              </a:rPr>
              <a:t>納付督励・強制徴収（督励に応じない＝預貯金などの資産の差し押さえ）。＊</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万</a:t>
            </a:r>
            <a:r>
              <a:rPr lang="en-US" altLang="ja-JP" sz="2400" b="1" dirty="0">
                <a:solidFill>
                  <a:srgbClr val="FF0000"/>
                </a:solidFill>
                <a:latin typeface="+mn-ea"/>
                <a:cs typeface="ＭＳ 明朝" charset="-128"/>
              </a:rPr>
              <a:t>6540</a:t>
            </a:r>
            <a:r>
              <a:rPr lang="ja-JP" altLang="en-US" sz="2400" b="1" dirty="0">
                <a:solidFill>
                  <a:srgbClr val="FF0000"/>
                </a:solidFill>
                <a:latin typeface="+mn-ea"/>
                <a:cs typeface="ＭＳ 明朝" charset="-128"/>
              </a:rPr>
              <a:t>円☓</a:t>
            </a:r>
            <a:r>
              <a:rPr lang="en-US" altLang="ja-JP" sz="2400" b="1" dirty="0">
                <a:solidFill>
                  <a:srgbClr val="FF0000"/>
                </a:solidFill>
                <a:latin typeface="+mn-ea"/>
                <a:cs typeface="ＭＳ 明朝" charset="-128"/>
              </a:rPr>
              <a:t>12</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198480</a:t>
            </a:r>
            <a:r>
              <a:rPr lang="ja-JP" altLang="en-US" sz="2400" b="1" dirty="0">
                <a:solidFill>
                  <a:srgbClr val="FF0000"/>
                </a:solidFill>
                <a:latin typeface="+mn-ea"/>
                <a:cs typeface="ＭＳ 明朝" charset="-128"/>
              </a:rPr>
              <a:t>円。</a:t>
            </a:r>
            <a:r>
              <a:rPr lang="en-US" altLang="ja-JP" sz="2400" b="1" dirty="0">
                <a:solidFill>
                  <a:srgbClr val="FF0000"/>
                </a:solidFill>
                <a:latin typeface="+mn-ea"/>
                <a:cs typeface="ＭＳ 明朝" charset="-128"/>
              </a:rPr>
              <a:t>4</a:t>
            </a:r>
            <a:r>
              <a:rPr lang="ja-JP" altLang="en-US" sz="2400" b="1" dirty="0">
                <a:solidFill>
                  <a:srgbClr val="FF0000"/>
                </a:solidFill>
                <a:latin typeface="+mn-ea"/>
                <a:cs typeface="ＭＳ 明朝" charset="-128"/>
              </a:rPr>
              <a:t>人世帯で年間約</a:t>
            </a:r>
            <a:r>
              <a:rPr lang="en-US" altLang="ja-JP" sz="2400" b="1" dirty="0">
                <a:solidFill>
                  <a:srgbClr val="FF0000"/>
                </a:solidFill>
                <a:latin typeface="+mn-ea"/>
                <a:cs typeface="ＭＳ 明朝" charset="-128"/>
              </a:rPr>
              <a:t>80</a:t>
            </a:r>
            <a:r>
              <a:rPr lang="ja-JP" altLang="en-US" sz="2400" b="1" dirty="0">
                <a:solidFill>
                  <a:srgbClr val="FF0000"/>
                </a:solidFill>
                <a:latin typeface="+mn-ea"/>
                <a:cs typeface="ＭＳ 明朝" charset="-128"/>
              </a:rPr>
              <a:t>万円。年収</a:t>
            </a:r>
            <a:r>
              <a:rPr lang="en-US" altLang="ja-JP" sz="2400" b="1" dirty="0">
                <a:solidFill>
                  <a:srgbClr val="FF0000"/>
                </a:solidFill>
                <a:latin typeface="+mn-ea"/>
                <a:cs typeface="ＭＳ 明朝" charset="-128"/>
              </a:rPr>
              <a:t>1,000</a:t>
            </a:r>
            <a:r>
              <a:rPr lang="ja-JP" altLang="en-US" sz="2400" b="1" dirty="0">
                <a:solidFill>
                  <a:srgbClr val="FF0000"/>
                </a:solidFill>
                <a:latin typeface="+mn-ea"/>
                <a:cs typeface="ＭＳ 明朝" charset="-128"/>
              </a:rPr>
              <a:t>万円ならで、</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割弱だが？</a:t>
            </a: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3986747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３</a:t>
            </a:r>
            <a:r>
              <a:rPr lang="en-US" altLang="ja-JP" sz="2800" dirty="0"/>
              <a:t>】</a:t>
            </a:r>
            <a:r>
              <a:rPr lang="ja-JP" altLang="en-US" sz="2800" dirty="0"/>
              <a:t>費用</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11560" y="1700808"/>
            <a:ext cx="8496944" cy="5040560"/>
          </a:xfrm>
        </p:spPr>
        <p:txBody>
          <a:bodyPr/>
          <a:lstStyle/>
          <a:p>
            <a:pPr marL="0" indent="0" eaLnBrk="1" hangingPunct="1">
              <a:lnSpc>
                <a:spcPct val="90000"/>
              </a:lnSpc>
              <a:buNone/>
            </a:pPr>
            <a:r>
              <a:rPr lang="ja-JP" altLang="en-US" sz="2400" b="1" dirty="0">
                <a:latin typeface="+mn-ea"/>
                <a:cs typeface="ＭＳ 明朝" charset="-128"/>
              </a:rPr>
              <a:t>①基礎年金拠出金：厚生年金（国民年金第２号）被保険者からの保険料＋国民年金保険第１号被保険者からの保険料を、加入者数で頭割りして基礎年金の財源を拠出（残り２分の１は国庫負担）。厚生年金（国民年金第２号）被保険者からの保険料＞国民年金保険第１号被保険者の保険料なので、制度間の財政調整となる。</a:t>
            </a:r>
          </a:p>
          <a:p>
            <a:pPr marL="0" indent="0" eaLnBrk="1" hangingPunct="1">
              <a:lnSpc>
                <a:spcPct val="90000"/>
              </a:lnSpc>
              <a:buNone/>
            </a:pPr>
            <a:r>
              <a:rPr lang="ja-JP" altLang="en-US" sz="2400" b="1" dirty="0">
                <a:latin typeface="+mn-ea"/>
                <a:cs typeface="ＭＳ 明朝" charset="-128"/>
              </a:rPr>
              <a:t>②基礎年金の国庫負担：２分の１は国庫負担（税財源）。かっては３分の１⇒</a:t>
            </a:r>
            <a:r>
              <a:rPr lang="en-US" altLang="ja-JP" sz="2400" b="1" dirty="0">
                <a:latin typeface="+mn-ea"/>
                <a:cs typeface="ＭＳ 明朝" charset="-128"/>
              </a:rPr>
              <a:t>1990</a:t>
            </a:r>
            <a:r>
              <a:rPr lang="ja-JP" altLang="en-US" sz="2400" b="1" dirty="0">
                <a:latin typeface="+mn-ea"/>
                <a:cs typeface="ＭＳ 明朝" charset="-128"/>
              </a:rPr>
              <a:t>年代から議論⇒２</a:t>
            </a:r>
            <a:r>
              <a:rPr lang="en-US" altLang="ja-JP" sz="2400" b="1" dirty="0">
                <a:latin typeface="+mn-ea"/>
                <a:cs typeface="ＭＳ 明朝" charset="-128"/>
              </a:rPr>
              <a:t>004</a:t>
            </a:r>
            <a:r>
              <a:rPr lang="ja-JP" altLang="en-US" sz="2400" b="1" dirty="0">
                <a:latin typeface="+mn-ea"/>
                <a:cs typeface="ＭＳ 明朝" charset="-128"/>
              </a:rPr>
              <a:t>年度から引き上げ⇒</a:t>
            </a:r>
            <a:r>
              <a:rPr lang="en-US" altLang="ja-JP" sz="2400" b="1" dirty="0">
                <a:latin typeface="+mn-ea"/>
                <a:cs typeface="ＭＳ 明朝" charset="-128"/>
              </a:rPr>
              <a:t>2012</a:t>
            </a:r>
            <a:r>
              <a:rPr lang="ja-JP" altLang="en-US" sz="2400" b="1" dirty="0">
                <a:latin typeface="+mn-ea"/>
                <a:cs typeface="ＭＳ 明朝" charset="-128"/>
              </a:rPr>
              <a:t>（</a:t>
            </a:r>
            <a:r>
              <a:rPr lang="en-US" altLang="ja-JP" sz="2400" b="1" dirty="0">
                <a:latin typeface="+mn-ea"/>
                <a:cs typeface="ＭＳ 明朝" charset="-128"/>
              </a:rPr>
              <a:t>H24</a:t>
            </a:r>
            <a:r>
              <a:rPr lang="ja-JP" altLang="en-US" sz="2400" b="1" dirty="0">
                <a:latin typeface="+mn-ea"/>
                <a:cs typeface="ＭＳ 明朝" charset="-128"/>
              </a:rPr>
              <a:t>）年度の「税と社会保障一体改革」で消費税率の引き上げによる財源確保、国庫負担</a:t>
            </a:r>
            <a:r>
              <a:rPr lang="en-US" altLang="ja-JP" sz="2400" b="1" dirty="0">
                <a:latin typeface="+mn-ea"/>
                <a:cs typeface="ＭＳ 明朝" charset="-128"/>
              </a:rPr>
              <a:t>2</a:t>
            </a:r>
            <a:r>
              <a:rPr lang="ja-JP" altLang="en-US" sz="2400" b="1" dirty="0">
                <a:latin typeface="+mn-ea"/>
                <a:cs typeface="ＭＳ 明朝" charset="-128"/>
              </a:rPr>
              <a:t>分の１の恒久化。＊保険料負担の引き上げ抑制、免除者にも国庫負担分の給付が行われる、公的年金の民間金融商品に対する優位性を引き出す。</a:t>
            </a:r>
            <a:endParaRPr lang="en-US" altLang="ja-JP" sz="2400" b="1" dirty="0">
              <a:latin typeface="+mn-ea"/>
              <a:cs typeface="ＭＳ 明朝" charset="-128"/>
            </a:endParaRPr>
          </a:p>
          <a:p>
            <a:pPr marL="0" indent="0" eaLnBrk="1" hangingPunct="1">
              <a:lnSpc>
                <a:spcPct val="90000"/>
              </a:lnSpc>
              <a:buNone/>
            </a:pPr>
            <a:r>
              <a:rPr lang="ja-JP" altLang="en-US" sz="2000" b="1" dirty="0">
                <a:solidFill>
                  <a:srgbClr val="FF0000"/>
                </a:solidFill>
                <a:latin typeface="+mn-ea"/>
                <a:cs typeface="ＭＳ 明朝" charset="-128"/>
              </a:rPr>
              <a:t>＊なーるほどね。自分で運用した方が得なら公的年金の意味はないか？</a:t>
            </a:r>
            <a:endParaRPr lang="ja-JP" altLang="en-US"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2557740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　</a:t>
            </a:r>
            <a:br>
              <a:rPr lang="en-US" altLang="ja-JP"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　</a:t>
            </a:r>
            <a:r>
              <a:rPr lang="ja-JP" altLang="en-US" sz="2800" dirty="0">
                <a:solidFill>
                  <a:srgbClr val="FF0000"/>
                </a:solidFill>
              </a:rPr>
              <a:t>★</a:t>
            </a:r>
            <a:r>
              <a:rPr lang="en-US" altLang="ja-JP" sz="2800" dirty="0">
                <a:solidFill>
                  <a:srgbClr val="FF0000"/>
                </a:solidFill>
              </a:rPr>
              <a:t>10</a:t>
            </a:r>
            <a:r>
              <a:rPr lang="ja-JP" altLang="en-US" sz="2800" dirty="0">
                <a:solidFill>
                  <a:srgbClr val="FF0000"/>
                </a:solidFill>
              </a:rPr>
              <a:t>／</a:t>
            </a:r>
            <a:r>
              <a:rPr lang="en-US" altLang="ja-JP" sz="2800" dirty="0">
                <a:solidFill>
                  <a:srgbClr val="FF0000"/>
                </a:solidFill>
              </a:rPr>
              <a:t>18</a:t>
            </a:r>
            <a:r>
              <a:rPr lang="ja-JP" altLang="en-US" sz="2800" dirty="0">
                <a:solidFill>
                  <a:srgbClr val="FF0000"/>
                </a:solidFill>
              </a:rPr>
              <a:t>⇒</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75371" y="1626078"/>
            <a:ext cx="8877149" cy="4539225"/>
          </a:xfrm>
        </p:spPr>
        <p:txBody>
          <a:bodyPr/>
          <a:lstStyle/>
          <a:p>
            <a:pPr marL="0" indent="0" eaLnBrk="1" hangingPunct="1">
              <a:lnSpc>
                <a:spcPct val="90000"/>
              </a:lnSpc>
              <a:buNone/>
            </a:pPr>
            <a:r>
              <a:rPr lang="ja-JP" altLang="en-US" sz="2400" b="1" dirty="0">
                <a:latin typeface="+mn-ea"/>
                <a:cs typeface="ＭＳ 明朝" charset="-128"/>
              </a:rPr>
              <a:t>❶老齢年金の受給要件</a:t>
            </a:r>
          </a:p>
          <a:p>
            <a:pPr marL="0" indent="0" eaLnBrk="1" hangingPunct="1">
              <a:lnSpc>
                <a:spcPct val="90000"/>
              </a:lnSpc>
              <a:buNone/>
            </a:pPr>
            <a:r>
              <a:rPr lang="ja-JP" altLang="en-US" sz="2400" b="1" dirty="0">
                <a:latin typeface="+mn-ea"/>
                <a:cs typeface="ＭＳ 明朝" charset="-128"/>
              </a:rPr>
              <a:t>①</a:t>
            </a:r>
            <a:r>
              <a:rPr lang="ja-JP" altLang="en-US" sz="2400" b="1" dirty="0">
                <a:solidFill>
                  <a:srgbClr val="FF0000"/>
                </a:solidFill>
                <a:latin typeface="+mn-ea"/>
                <a:cs typeface="ＭＳ 明朝" charset="-128"/>
              </a:rPr>
              <a:t>受給資格期間</a:t>
            </a:r>
            <a:r>
              <a:rPr lang="ja-JP" altLang="en-US" sz="2400" b="1" dirty="0">
                <a:latin typeface="+mn-ea"/>
                <a:cs typeface="ＭＳ 明朝" charset="-128"/>
              </a:rPr>
              <a:t>：保険料納付済み期間＋免除期間の合計が</a:t>
            </a:r>
            <a:r>
              <a:rPr lang="en-US" altLang="ja-JP" sz="2400" b="1" dirty="0">
                <a:latin typeface="+mn-ea"/>
                <a:cs typeface="ＭＳ 明朝" charset="-128"/>
              </a:rPr>
              <a:t>10</a:t>
            </a:r>
            <a:r>
              <a:rPr lang="ja-JP" altLang="en-US" sz="2400" b="1" dirty="0">
                <a:latin typeface="+mn-ea"/>
                <a:cs typeface="ＭＳ 明朝" charset="-128"/>
              </a:rPr>
              <a:t>年以上ある者＊</a:t>
            </a:r>
            <a:r>
              <a:rPr lang="en-US" altLang="ja-JP" sz="2400" b="1" dirty="0">
                <a:latin typeface="+mn-ea"/>
                <a:cs typeface="ＭＳ 明朝" charset="-128"/>
              </a:rPr>
              <a:t>2017</a:t>
            </a:r>
            <a:r>
              <a:rPr lang="ja-JP" altLang="en-US" sz="2400" b="1" dirty="0">
                <a:latin typeface="+mn-ea"/>
                <a:cs typeface="ＭＳ 明朝" charset="-128"/>
              </a:rPr>
              <a:t>（</a:t>
            </a:r>
            <a:r>
              <a:rPr lang="en-US" altLang="ja-JP" sz="2400" b="1" dirty="0">
                <a:latin typeface="+mn-ea"/>
                <a:cs typeface="ＭＳ 明朝" charset="-128"/>
              </a:rPr>
              <a:t>H29 )</a:t>
            </a:r>
            <a:r>
              <a:rPr lang="ja-JP" altLang="en-US" sz="2400" b="1" dirty="0">
                <a:latin typeface="+mn-ea"/>
                <a:cs typeface="ＭＳ 明朝" charset="-128"/>
              </a:rPr>
              <a:t>年</a:t>
            </a:r>
            <a:r>
              <a:rPr lang="en-US" altLang="ja-JP" sz="2400" b="1" dirty="0">
                <a:latin typeface="+mn-ea"/>
                <a:cs typeface="ＭＳ 明朝" charset="-128"/>
              </a:rPr>
              <a:t>8</a:t>
            </a:r>
            <a:r>
              <a:rPr lang="ja-JP" altLang="en-US" sz="2400" b="1" dirty="0">
                <a:latin typeface="+mn-ea"/>
                <a:cs typeface="ＭＳ 明朝" charset="-128"/>
              </a:rPr>
              <a:t>月にそれまでの</a:t>
            </a:r>
            <a:r>
              <a:rPr lang="en-US" altLang="ja-JP" sz="2400" b="1" dirty="0">
                <a:latin typeface="+mn-ea"/>
                <a:cs typeface="ＭＳ 明朝" charset="-128"/>
              </a:rPr>
              <a:t>25</a:t>
            </a:r>
            <a:r>
              <a:rPr lang="ja-JP" altLang="en-US" sz="2400" b="1" dirty="0">
                <a:latin typeface="+mn-ea"/>
                <a:cs typeface="ＭＳ 明朝" charset="-128"/>
              </a:rPr>
              <a:t>年から</a:t>
            </a:r>
            <a:r>
              <a:rPr lang="en-US" altLang="ja-JP" sz="2400" b="1" dirty="0">
                <a:latin typeface="+mn-ea"/>
                <a:cs typeface="ＭＳ 明朝" charset="-128"/>
              </a:rPr>
              <a:t>10</a:t>
            </a:r>
            <a:r>
              <a:rPr lang="ja-JP" altLang="en-US" sz="2400" b="1" dirty="0">
                <a:latin typeface="+mn-ea"/>
                <a:cs typeface="ＭＳ 明朝" charset="-128"/>
              </a:rPr>
              <a:t>年に短縮された。日本人が海外在住していたが任意加入しなかった期間も、合算対象期間（カラ期間）として受給資格期間に算入される。＊</a:t>
            </a:r>
            <a:r>
              <a:rPr lang="en-US" altLang="ja-JP" sz="2400" b="1" dirty="0">
                <a:latin typeface="+mn-ea"/>
                <a:cs typeface="ＭＳ 明朝" charset="-128"/>
              </a:rPr>
              <a:t>25</a:t>
            </a:r>
            <a:r>
              <a:rPr lang="ja-JP" altLang="en-US" sz="2400" b="1" dirty="0">
                <a:latin typeface="+mn-ea"/>
                <a:cs typeface="ＭＳ 明朝" charset="-128"/>
              </a:rPr>
              <a:t>年から</a:t>
            </a:r>
            <a:r>
              <a:rPr lang="en-US" altLang="ja-JP" sz="2400" b="1" dirty="0">
                <a:latin typeface="+mn-ea"/>
                <a:cs typeface="ＭＳ 明朝" charset="-128"/>
              </a:rPr>
              <a:t>10</a:t>
            </a:r>
            <a:r>
              <a:rPr lang="ja-JP" altLang="en-US" sz="2400" b="1" dirty="0">
                <a:latin typeface="+mn-ea"/>
                <a:cs typeface="ＭＳ 明朝" charset="-128"/>
              </a:rPr>
              <a:t>年に短縮したことにより、このような便法が使われている。給付金の計算には関係なし。</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a:t>
            </a:r>
            <a:r>
              <a:rPr lang="ja-JP" altLang="en-US" sz="2400" b="1" dirty="0">
                <a:solidFill>
                  <a:srgbClr val="FF0000"/>
                </a:solidFill>
                <a:latin typeface="+mn-ea"/>
                <a:cs typeface="ＭＳ 明朝" charset="-128"/>
              </a:rPr>
              <a:t>支給開始年齢</a:t>
            </a:r>
            <a:r>
              <a:rPr lang="ja-JP" altLang="en-US" sz="2400" b="1" dirty="0">
                <a:latin typeface="+mn-ea"/>
                <a:cs typeface="ＭＳ 明朝" charset="-128"/>
              </a:rPr>
              <a:t>：</a:t>
            </a:r>
            <a:r>
              <a:rPr lang="ja-JP" altLang="en-US" sz="2400" b="1" dirty="0">
                <a:solidFill>
                  <a:srgbClr val="FF0000"/>
                </a:solidFill>
                <a:latin typeface="+mn-ea"/>
                <a:cs typeface="ＭＳ 明朝" charset="-128"/>
              </a:rPr>
              <a:t>老齢基礎年金は</a:t>
            </a:r>
            <a:r>
              <a:rPr lang="en-US" altLang="ja-JP" sz="2400" b="1" dirty="0">
                <a:solidFill>
                  <a:srgbClr val="FF0000"/>
                </a:solidFill>
                <a:latin typeface="+mn-ea"/>
                <a:cs typeface="ＭＳ 明朝" charset="-128"/>
              </a:rPr>
              <a:t>65</a:t>
            </a:r>
            <a:r>
              <a:rPr lang="ja-JP" altLang="en-US" sz="2400" b="1" dirty="0">
                <a:solidFill>
                  <a:srgbClr val="FF0000"/>
                </a:solidFill>
                <a:latin typeface="+mn-ea"/>
                <a:cs typeface="ＭＳ 明朝" charset="-128"/>
              </a:rPr>
              <a:t>歳から支給</a:t>
            </a:r>
            <a:r>
              <a:rPr lang="ja-JP" altLang="en-US" sz="2400" b="1" dirty="0">
                <a:latin typeface="+mn-ea"/>
                <a:cs typeface="ＭＳ 明朝" charset="-128"/>
              </a:rPr>
              <a:t>。老齢厚生年金も原則</a:t>
            </a:r>
            <a:r>
              <a:rPr lang="en-US" altLang="ja-JP" sz="2400" b="1" dirty="0">
                <a:latin typeface="+mn-ea"/>
                <a:cs typeface="ＭＳ 明朝" charset="-128"/>
              </a:rPr>
              <a:t>65</a:t>
            </a:r>
            <a:r>
              <a:rPr lang="ja-JP" altLang="en-US" sz="2400" b="1" dirty="0">
                <a:latin typeface="+mn-ea"/>
                <a:cs typeface="ＭＳ 明朝" charset="-128"/>
              </a:rPr>
              <a:t>歳から支給されるが、</a:t>
            </a:r>
            <a:r>
              <a:rPr lang="ja-JP" altLang="en-US" sz="2400" b="1" dirty="0">
                <a:solidFill>
                  <a:srgbClr val="FF0000"/>
                </a:solidFill>
                <a:latin typeface="+mn-ea"/>
                <a:cs typeface="ＭＳ 明朝" charset="-128"/>
              </a:rPr>
              <a:t>厚生年金（報酬比例部分）については</a:t>
            </a:r>
            <a:r>
              <a:rPr lang="en-US" altLang="ja-JP" sz="2400" b="1" dirty="0">
                <a:solidFill>
                  <a:srgbClr val="FF0000"/>
                </a:solidFill>
                <a:latin typeface="+mn-ea"/>
                <a:cs typeface="ＭＳ 明朝" charset="-128"/>
              </a:rPr>
              <a:t>2000</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H12</a:t>
            </a:r>
            <a:r>
              <a:rPr lang="ja-JP" altLang="en-US" sz="2400" b="1" dirty="0">
                <a:solidFill>
                  <a:srgbClr val="FF0000"/>
                </a:solidFill>
                <a:latin typeface="+mn-ea"/>
                <a:cs typeface="ＭＳ 明朝" charset="-128"/>
              </a:rPr>
              <a:t>）年の改正で支給開始年齢の</a:t>
            </a:r>
            <a:r>
              <a:rPr lang="en-US" altLang="ja-JP" sz="2400" b="1" dirty="0">
                <a:solidFill>
                  <a:srgbClr val="FF0000"/>
                </a:solidFill>
                <a:latin typeface="+mn-ea"/>
                <a:cs typeface="ＭＳ 明朝" charset="-128"/>
              </a:rPr>
              <a:t>60</a:t>
            </a:r>
            <a:r>
              <a:rPr lang="ja-JP" altLang="en-US" sz="2400" b="1" dirty="0">
                <a:solidFill>
                  <a:srgbClr val="FF0000"/>
                </a:solidFill>
                <a:latin typeface="+mn-ea"/>
                <a:cs typeface="ＭＳ 明朝" charset="-128"/>
              </a:rPr>
              <a:t>歳から</a:t>
            </a:r>
            <a:r>
              <a:rPr lang="en-US" altLang="ja-JP" sz="2400" b="1" dirty="0">
                <a:solidFill>
                  <a:srgbClr val="FF0000"/>
                </a:solidFill>
                <a:latin typeface="+mn-ea"/>
                <a:cs typeface="ＭＳ 明朝" charset="-128"/>
              </a:rPr>
              <a:t>65</a:t>
            </a:r>
            <a:r>
              <a:rPr lang="ja-JP" altLang="en-US" sz="2400" b="1" dirty="0">
                <a:solidFill>
                  <a:srgbClr val="FF0000"/>
                </a:solidFill>
                <a:latin typeface="+mn-ea"/>
                <a:cs typeface="ＭＳ 明朝" charset="-128"/>
              </a:rPr>
              <a:t>歳への段階的引き上げが進行中</a:t>
            </a:r>
            <a:r>
              <a:rPr lang="ja-JP" altLang="en-US" sz="2400" b="1" dirty="0">
                <a:latin typeface="+mn-ea"/>
                <a:cs typeface="ＭＳ 明朝" charset="-128"/>
              </a:rPr>
              <a:t>、男子</a:t>
            </a:r>
            <a:r>
              <a:rPr lang="en-US" altLang="ja-JP" sz="2400" b="1" dirty="0">
                <a:latin typeface="+mn-ea"/>
                <a:cs typeface="ＭＳ 明朝" charset="-128"/>
              </a:rPr>
              <a:t>2025</a:t>
            </a:r>
            <a:r>
              <a:rPr lang="ja-JP" altLang="en-US" sz="2400" b="1" dirty="0">
                <a:latin typeface="+mn-ea"/>
                <a:cs typeface="ＭＳ 明朝" charset="-128"/>
              </a:rPr>
              <a:t>（</a:t>
            </a:r>
            <a:r>
              <a:rPr lang="en-US" altLang="ja-JP" sz="2400" b="1" dirty="0">
                <a:latin typeface="+mn-ea"/>
                <a:cs typeface="ＭＳ 明朝" charset="-128"/>
              </a:rPr>
              <a:t>R</a:t>
            </a:r>
            <a:r>
              <a:rPr lang="ja-JP" altLang="en-US" sz="2400" b="1" dirty="0">
                <a:latin typeface="+mn-ea"/>
                <a:cs typeface="ＭＳ 明朝" charset="-128"/>
              </a:rPr>
              <a:t>７）年、女子</a:t>
            </a:r>
            <a:r>
              <a:rPr lang="en-US" altLang="ja-JP" sz="2400" b="1" dirty="0">
                <a:latin typeface="+mn-ea"/>
                <a:cs typeface="ＭＳ 明朝" charset="-128"/>
              </a:rPr>
              <a:t>2030</a:t>
            </a:r>
            <a:r>
              <a:rPr lang="ja-JP" altLang="en-US" sz="2400" b="1" dirty="0">
                <a:latin typeface="+mn-ea"/>
                <a:cs typeface="ＭＳ 明朝" charset="-128"/>
              </a:rPr>
              <a:t>（</a:t>
            </a:r>
            <a:r>
              <a:rPr lang="en-US" altLang="ja-JP" sz="2400" b="1" dirty="0">
                <a:latin typeface="+mn-ea"/>
                <a:cs typeface="ＭＳ 明朝" charset="-128"/>
              </a:rPr>
              <a:t>R12</a:t>
            </a:r>
            <a:r>
              <a:rPr lang="ja-JP" altLang="en-US" sz="2400" b="1" dirty="0">
                <a:latin typeface="+mn-ea"/>
                <a:cs typeface="ＭＳ 明朝" charset="-128"/>
              </a:rPr>
              <a:t>）年に完了。男子は</a:t>
            </a:r>
            <a:r>
              <a:rPr lang="en-US" altLang="ja-JP" sz="2400" b="1" dirty="0">
                <a:latin typeface="+mn-ea"/>
                <a:cs typeface="ＭＳ 明朝" charset="-128"/>
              </a:rPr>
              <a:t>1961</a:t>
            </a:r>
            <a:r>
              <a:rPr lang="ja-JP" altLang="en-US" sz="2400" b="1" dirty="0">
                <a:latin typeface="+mn-ea"/>
                <a:cs typeface="ＭＳ 明朝" charset="-128"/>
              </a:rPr>
              <a:t>（</a:t>
            </a:r>
            <a:r>
              <a:rPr lang="en-US" altLang="ja-JP" sz="2400" b="1" dirty="0">
                <a:latin typeface="+mn-ea"/>
                <a:cs typeface="ＭＳ 明朝" charset="-128"/>
              </a:rPr>
              <a:t>S36)</a:t>
            </a:r>
            <a:r>
              <a:rPr lang="ja-JP" altLang="en-US" sz="2400" b="1" dirty="0">
                <a:latin typeface="+mn-ea"/>
                <a:cs typeface="ＭＳ 明朝" charset="-128"/>
              </a:rPr>
              <a:t>年</a:t>
            </a:r>
            <a:r>
              <a:rPr lang="en-US" altLang="ja-JP" sz="2400" b="1" dirty="0">
                <a:latin typeface="+mn-ea"/>
                <a:cs typeface="ＭＳ 明朝" charset="-128"/>
              </a:rPr>
              <a:t>4</a:t>
            </a:r>
            <a:r>
              <a:rPr lang="ja-JP" altLang="en-US" sz="2400" b="1" dirty="0">
                <a:latin typeface="+mn-ea"/>
                <a:cs typeface="ＭＳ 明朝" charset="-128"/>
              </a:rPr>
              <a:t>月</a:t>
            </a:r>
            <a:r>
              <a:rPr lang="en-US" altLang="ja-JP" sz="2400" b="1" dirty="0">
                <a:latin typeface="+mn-ea"/>
                <a:cs typeface="ＭＳ 明朝" charset="-128"/>
              </a:rPr>
              <a:t>2</a:t>
            </a:r>
            <a:r>
              <a:rPr lang="ja-JP" altLang="en-US" sz="2400" b="1" dirty="0">
                <a:latin typeface="+mn-ea"/>
                <a:cs typeface="ＭＳ 明朝" charset="-128"/>
              </a:rPr>
              <a:t>日生まれ女子は</a:t>
            </a:r>
            <a:r>
              <a:rPr lang="en-US" altLang="ja-JP" sz="2400" b="1" dirty="0">
                <a:latin typeface="+mn-ea"/>
                <a:cs typeface="ＭＳ 明朝" charset="-128"/>
              </a:rPr>
              <a:t>1966</a:t>
            </a:r>
            <a:r>
              <a:rPr lang="ja-JP" altLang="en-US" sz="2400" b="1" dirty="0">
                <a:latin typeface="+mn-ea"/>
                <a:cs typeface="ＭＳ 明朝" charset="-128"/>
              </a:rPr>
              <a:t>（</a:t>
            </a:r>
            <a:r>
              <a:rPr lang="en-US" altLang="ja-JP" sz="2400" b="1" dirty="0">
                <a:latin typeface="+mn-ea"/>
                <a:cs typeface="ＭＳ 明朝" charset="-128"/>
              </a:rPr>
              <a:t>41</a:t>
            </a:r>
            <a:r>
              <a:rPr lang="ja-JP" altLang="en-US" sz="2400" b="1" dirty="0">
                <a:latin typeface="+mn-ea"/>
                <a:cs typeface="ＭＳ 明朝" charset="-128"/>
              </a:rPr>
              <a:t>）年</a:t>
            </a:r>
            <a:r>
              <a:rPr lang="en-US" altLang="ja-JP" sz="2400" b="1" dirty="0">
                <a:latin typeface="+mn-ea"/>
                <a:cs typeface="ＭＳ 明朝" charset="-128"/>
              </a:rPr>
              <a:t>4</a:t>
            </a:r>
            <a:r>
              <a:rPr lang="ja-JP" altLang="en-US" sz="2400" b="1" dirty="0">
                <a:latin typeface="+mn-ea"/>
                <a:cs typeface="ＭＳ 明朝" charset="-128"/>
              </a:rPr>
              <a:t>月</a:t>
            </a:r>
            <a:r>
              <a:rPr lang="en-US" altLang="ja-JP" sz="2400" b="1" dirty="0">
                <a:latin typeface="+mn-ea"/>
                <a:cs typeface="ＭＳ 明朝" charset="-128"/>
              </a:rPr>
              <a:t>2</a:t>
            </a:r>
            <a:r>
              <a:rPr lang="ja-JP" altLang="en-US" sz="2400" b="1" dirty="0">
                <a:latin typeface="+mn-ea"/>
                <a:cs typeface="ＭＳ 明朝" charset="-128"/>
              </a:rPr>
              <a:t>日生まれ以降、</a:t>
            </a:r>
            <a:r>
              <a:rPr lang="en-US" altLang="ja-JP" sz="2400" b="1" dirty="0">
                <a:latin typeface="+mn-ea"/>
                <a:cs typeface="ＭＳ 明朝" charset="-128"/>
              </a:rPr>
              <a:t>65</a:t>
            </a:r>
            <a:r>
              <a:rPr lang="ja-JP" altLang="en-US" sz="2400" b="1" dirty="0">
                <a:latin typeface="+mn-ea"/>
                <a:cs typeface="ＭＳ 明朝" charset="-128"/>
              </a:rPr>
              <a:t>歳から支給となる。</a:t>
            </a:r>
          </a:p>
          <a:p>
            <a:pPr marL="0" indent="0" eaLnBrk="1" hangingPunct="1">
              <a:lnSpc>
                <a:spcPct val="90000"/>
              </a:lnSpc>
              <a:buNone/>
            </a:pPr>
            <a:r>
              <a:rPr lang="ja-JP" altLang="en-US" sz="2400" b="1" dirty="0">
                <a:solidFill>
                  <a:srgbClr val="FF0000"/>
                </a:solidFill>
                <a:latin typeface="+mn-ea"/>
                <a:cs typeface="ＭＳ 明朝" charset="-128"/>
              </a:rPr>
              <a:t>⇒図</a:t>
            </a:r>
            <a:r>
              <a:rPr lang="en-US" altLang="ja-JP" sz="2400" b="1" dirty="0">
                <a:solidFill>
                  <a:srgbClr val="FF0000"/>
                </a:solidFill>
                <a:latin typeface="+mn-ea"/>
                <a:cs typeface="ＭＳ 明朝" charset="-128"/>
              </a:rPr>
              <a:t>5</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14</a:t>
            </a:r>
            <a:r>
              <a:rPr lang="ja-JP" altLang="en-US" sz="2400" b="1" dirty="0">
                <a:solidFill>
                  <a:srgbClr val="FF0000"/>
                </a:solidFill>
                <a:latin typeface="+mn-ea"/>
                <a:cs typeface="ＭＳ 明朝" charset="-128"/>
              </a:rPr>
              <a:t>　支給開始年齢の引上げ</a:t>
            </a:r>
          </a:p>
        </p:txBody>
      </p:sp>
    </p:spTree>
    <p:extLst>
      <p:ext uri="{BB962C8B-B14F-4D97-AF65-F5344CB8AC3E}">
        <p14:creationId xmlns:p14="http://schemas.microsoft.com/office/powerpoint/2010/main" val="40074145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dirty="0"/>
              <a:t>図</a:t>
            </a:r>
            <a:r>
              <a:rPr lang="en-US" altLang="ja-JP" dirty="0"/>
              <a:t>5</a:t>
            </a:r>
            <a:r>
              <a:rPr lang="ja-JP" altLang="en-US" dirty="0"/>
              <a:t>－</a:t>
            </a:r>
            <a:r>
              <a:rPr lang="en-US" altLang="ja-JP" dirty="0"/>
              <a:t>14</a:t>
            </a:r>
            <a:r>
              <a:rPr lang="ja-JP" altLang="en-US" dirty="0"/>
              <a:t>　支給開始年齢の引上げ</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pic>
        <p:nvPicPr>
          <p:cNvPr id="5" name="図 4">
            <a:extLst>
              <a:ext uri="{FF2B5EF4-FFF2-40B4-BE49-F238E27FC236}">
                <a16:creationId xmlns:a16="http://schemas.microsoft.com/office/drawing/2014/main" id="{5882B4B9-05F1-D069-47D9-C73FC051B4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248" y="1850777"/>
            <a:ext cx="8052836" cy="4032448"/>
          </a:xfrm>
          <a:prstGeom prst="rect">
            <a:avLst/>
          </a:prstGeom>
          <a:solidFill>
            <a:schemeClr val="bg1"/>
          </a:solidFill>
          <a:ln>
            <a:noFill/>
          </a:ln>
        </p:spPr>
      </p:pic>
    </p:spTree>
    <p:extLst>
      <p:ext uri="{BB962C8B-B14F-4D97-AF65-F5344CB8AC3E}">
        <p14:creationId xmlns:p14="http://schemas.microsoft.com/office/powerpoint/2010/main" val="8533778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③支給の繰り上げと繰り下げ</a:t>
            </a:r>
          </a:p>
          <a:p>
            <a:pPr marL="0" indent="0" eaLnBrk="1" hangingPunct="1">
              <a:lnSpc>
                <a:spcPct val="90000"/>
              </a:lnSpc>
              <a:buNone/>
            </a:pPr>
            <a:r>
              <a:rPr lang="ja-JP" altLang="en-US" sz="2400" b="1" dirty="0">
                <a:latin typeface="+mn-ea"/>
                <a:cs typeface="ＭＳ 明朝" charset="-128"/>
              </a:rPr>
              <a:t>　本人の希望により、支給開始を</a:t>
            </a:r>
            <a:r>
              <a:rPr lang="en-US" altLang="ja-JP" sz="2400" b="1" dirty="0">
                <a:latin typeface="+mn-ea"/>
                <a:cs typeface="ＭＳ 明朝" charset="-128"/>
              </a:rPr>
              <a:t>60</a:t>
            </a:r>
            <a:r>
              <a:rPr lang="ja-JP" altLang="en-US" sz="2400" b="1" dirty="0">
                <a:latin typeface="+mn-ea"/>
                <a:cs typeface="ＭＳ 明朝" charset="-128"/>
              </a:rPr>
              <a:t>歳以上</a:t>
            </a:r>
            <a:r>
              <a:rPr lang="en-US" altLang="ja-JP" sz="2400" b="1" dirty="0">
                <a:latin typeface="+mn-ea"/>
                <a:cs typeface="ＭＳ 明朝" charset="-128"/>
              </a:rPr>
              <a:t>65</a:t>
            </a:r>
            <a:r>
              <a:rPr lang="ja-JP" altLang="en-US" sz="2400" b="1" dirty="0">
                <a:latin typeface="+mn-ea"/>
                <a:cs typeface="ＭＳ 明朝" charset="-128"/>
              </a:rPr>
              <a:t>歳未満に繰り上げることができる＝</a:t>
            </a:r>
            <a:r>
              <a:rPr lang="en-US" altLang="ja-JP" sz="2400" b="1" dirty="0">
                <a:latin typeface="+mn-ea"/>
                <a:cs typeface="ＭＳ 明朝" charset="-128"/>
              </a:rPr>
              <a:t>0.5</a:t>
            </a:r>
            <a:r>
              <a:rPr lang="ja-JP" altLang="en-US" sz="2400" b="1" dirty="0">
                <a:latin typeface="+mn-ea"/>
                <a:cs typeface="ＭＳ 明朝" charset="-128"/>
              </a:rPr>
              <a:t>％の減額が一生続く。支給開始を</a:t>
            </a:r>
            <a:r>
              <a:rPr lang="en-US" altLang="ja-JP" sz="2400" b="1" dirty="0">
                <a:latin typeface="+mn-ea"/>
                <a:cs typeface="ＭＳ 明朝" charset="-128"/>
              </a:rPr>
              <a:t>65</a:t>
            </a:r>
            <a:r>
              <a:rPr lang="ja-JP" altLang="en-US" sz="2400" b="1" dirty="0">
                <a:latin typeface="+mn-ea"/>
                <a:cs typeface="ＭＳ 明朝" charset="-128"/>
              </a:rPr>
              <a:t>歳以上</a:t>
            </a:r>
            <a:r>
              <a:rPr lang="en-US" altLang="ja-JP" sz="2400" b="1" dirty="0">
                <a:latin typeface="+mn-ea"/>
                <a:cs typeface="ＭＳ 明朝" charset="-128"/>
              </a:rPr>
              <a:t>70</a:t>
            </a:r>
            <a:r>
              <a:rPr lang="ja-JP" altLang="en-US" sz="2400" b="1" dirty="0">
                <a:latin typeface="+mn-ea"/>
                <a:cs typeface="ＭＳ 明朝" charset="-128"/>
              </a:rPr>
              <a:t>歳未満に繰り下げることができる＝</a:t>
            </a:r>
            <a:r>
              <a:rPr lang="en-US" altLang="ja-JP" sz="2400" b="1" dirty="0">
                <a:latin typeface="+mn-ea"/>
                <a:cs typeface="ＭＳ 明朝" charset="-128"/>
              </a:rPr>
              <a:t>0.7</a:t>
            </a:r>
            <a:r>
              <a:rPr lang="ja-JP" altLang="en-US" sz="2400" b="1" dirty="0">
                <a:latin typeface="+mn-ea"/>
                <a:cs typeface="ＭＳ 明朝" charset="-128"/>
              </a:rPr>
              <a:t>％加算。★</a:t>
            </a:r>
            <a:r>
              <a:rPr lang="en-US" altLang="ja-JP" sz="2400" b="1" dirty="0">
                <a:latin typeface="+mn-ea"/>
                <a:cs typeface="ＭＳ 明朝" charset="-128"/>
              </a:rPr>
              <a:t>5</a:t>
            </a:r>
            <a:r>
              <a:rPr lang="ja-JP" altLang="en-US" sz="2400" b="1" dirty="0">
                <a:latin typeface="+mn-ea"/>
                <a:cs typeface="ＭＳ 明朝" charset="-128"/>
              </a:rPr>
              <a:t>年繰り下げれば</a:t>
            </a:r>
            <a:r>
              <a:rPr lang="en-US" altLang="ja-JP" sz="2400" b="1" dirty="0">
                <a:latin typeface="+mn-ea"/>
                <a:cs typeface="ＭＳ 明朝" charset="-128"/>
              </a:rPr>
              <a:t>0.7%☓12</a:t>
            </a:r>
            <a:r>
              <a:rPr lang="ja-JP" altLang="en-US" sz="2400" b="1" dirty="0">
                <a:latin typeface="+mn-ea"/>
                <a:cs typeface="ＭＳ 明朝" charset="-128"/>
              </a:rPr>
              <a:t>ヶ月☓</a:t>
            </a:r>
            <a:r>
              <a:rPr lang="en-US" altLang="ja-JP" sz="2400" b="1" dirty="0">
                <a:latin typeface="+mn-ea"/>
                <a:cs typeface="ＭＳ 明朝" charset="-128"/>
              </a:rPr>
              <a:t>5</a:t>
            </a:r>
            <a:r>
              <a:rPr lang="ja-JP" altLang="en-US" sz="2400" b="1" dirty="0">
                <a:latin typeface="+mn-ea"/>
                <a:cs typeface="ＭＳ 明朝" charset="-128"/>
              </a:rPr>
              <a:t>年＝</a:t>
            </a:r>
            <a:r>
              <a:rPr lang="en-US" altLang="ja-JP" sz="2400" b="1" dirty="0">
                <a:latin typeface="+mn-ea"/>
                <a:cs typeface="ＭＳ 明朝" charset="-128"/>
              </a:rPr>
              <a:t>42</a:t>
            </a:r>
            <a:r>
              <a:rPr lang="ja-JP" altLang="en-US" sz="2400" b="1" dirty="0">
                <a:latin typeface="+mn-ea"/>
                <a:cs typeface="ＭＳ 明朝" charset="-128"/>
              </a:rPr>
              <a:t>％ずつ毎月の年金額が増額して支給される。</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R4)4</a:t>
            </a:r>
            <a:r>
              <a:rPr lang="ja-JP" altLang="en-US" sz="2400" b="1" dirty="0">
                <a:latin typeface="+mn-ea"/>
                <a:cs typeface="ＭＳ 明朝" charset="-128"/>
              </a:rPr>
              <a:t>月から</a:t>
            </a:r>
            <a:r>
              <a:rPr lang="en-US" altLang="ja-JP" sz="2400" b="1" dirty="0">
                <a:latin typeface="+mn-ea"/>
                <a:cs typeface="ＭＳ 明朝" charset="-128"/>
              </a:rPr>
              <a:t>75</a:t>
            </a:r>
            <a:r>
              <a:rPr lang="ja-JP" altLang="en-US" sz="2400" b="1" dirty="0">
                <a:latin typeface="+mn-ea"/>
                <a:cs typeface="ＭＳ 明朝" charset="-128"/>
              </a:rPr>
              <a:t>歳までとなり、繰り下げによる増額率は</a:t>
            </a:r>
            <a:r>
              <a:rPr lang="en-US" altLang="ja-JP" sz="2400" b="1" dirty="0">
                <a:latin typeface="+mn-ea"/>
                <a:cs typeface="ＭＳ 明朝" charset="-128"/>
              </a:rPr>
              <a:t>0.4</a:t>
            </a:r>
            <a:r>
              <a:rPr lang="ja-JP" altLang="en-US" sz="2400" b="1" dirty="0">
                <a:latin typeface="+mn-ea"/>
                <a:cs typeface="ＭＳ 明朝" charset="-128"/>
              </a:rPr>
              <a:t>％となるとか。</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hlinkClick r:id="rId3"/>
              </a:rPr>
              <a:t>75</a:t>
            </a:r>
            <a:r>
              <a:rPr lang="ja-JP" altLang="en-US" sz="2400" b="1" dirty="0">
                <a:latin typeface="+mn-ea"/>
                <a:cs typeface="ＭＳ 明朝" charset="-128"/>
                <a:hlinkClick r:id="rId3"/>
              </a:rPr>
              <a:t>歳まで我慢すれば</a:t>
            </a:r>
            <a:r>
              <a:rPr lang="en-US" altLang="ja-JP" sz="2400" b="1" dirty="0">
                <a:latin typeface="+mn-ea"/>
                <a:cs typeface="ＭＳ 明朝" charset="-128"/>
                <a:hlinkClick r:id="rId3"/>
              </a:rPr>
              <a:t>84%</a:t>
            </a:r>
            <a:r>
              <a:rPr lang="ja-JP" altLang="en-US" sz="2400" b="1" dirty="0">
                <a:latin typeface="+mn-ea"/>
                <a:cs typeface="ＭＳ 明朝" charset="-128"/>
                <a:hlinkClick r:id="rId3"/>
              </a:rPr>
              <a:t>増になるが</a:t>
            </a:r>
            <a:r>
              <a:rPr lang="en-US" altLang="ja-JP" sz="2400" b="1" dirty="0">
                <a:latin typeface="+mn-ea"/>
                <a:cs typeface="ＭＳ 明朝" charset="-128"/>
                <a:hlinkClick r:id="rId3"/>
              </a:rPr>
              <a:t>…</a:t>
            </a:r>
            <a:r>
              <a:rPr lang="ja-JP" altLang="en-US" sz="2400" b="1" dirty="0">
                <a:latin typeface="+mn-ea"/>
                <a:cs typeface="ＭＳ 明朝" charset="-128"/>
                <a:hlinkClick r:id="rId3"/>
              </a:rPr>
              <a:t>お金のプロがあえて</a:t>
            </a:r>
            <a:r>
              <a:rPr lang="en-US" altLang="ja-JP" sz="2400" b="1" dirty="0">
                <a:latin typeface="+mn-ea"/>
                <a:cs typeface="ＭＳ 明朝" charset="-128"/>
                <a:hlinkClick r:id="rId3"/>
              </a:rPr>
              <a:t>｢66</a:t>
            </a:r>
            <a:r>
              <a:rPr lang="ja-JP" altLang="en-US" sz="2400" b="1" dirty="0">
                <a:latin typeface="+mn-ea"/>
                <a:cs typeface="ＭＳ 明朝" charset="-128"/>
                <a:hlinkClick r:id="rId3"/>
              </a:rPr>
              <a:t>歳から年金受給</a:t>
            </a:r>
            <a:r>
              <a:rPr lang="en-US" altLang="ja-JP" sz="2400" b="1" dirty="0">
                <a:latin typeface="+mn-ea"/>
                <a:cs typeface="ＭＳ 明朝" charset="-128"/>
                <a:hlinkClick r:id="rId3"/>
              </a:rPr>
              <a:t>｣</a:t>
            </a:r>
            <a:r>
              <a:rPr lang="ja-JP" altLang="en-US" sz="2400" b="1" dirty="0">
                <a:latin typeface="+mn-ea"/>
                <a:cs typeface="ＭＳ 明朝" charset="-128"/>
                <a:hlinkClick r:id="rId3"/>
              </a:rPr>
              <a:t>をオススメする理由</a:t>
            </a:r>
            <a:endParaRPr lang="ja-JP" altLang="en-US"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繰り上げ受給</a:t>
            </a:r>
            <a:r>
              <a:rPr lang="en-US" altLang="ja-JP" sz="2400" b="1" dirty="0">
                <a:latin typeface="+mn-ea"/>
                <a:cs typeface="ＭＳ 明朝" charset="-128"/>
              </a:rPr>
              <a:t>｣</a:t>
            </a:r>
            <a:r>
              <a:rPr lang="ja-JP" altLang="en-US" sz="2400" b="1" dirty="0">
                <a:latin typeface="+mn-ea"/>
                <a:cs typeface="ＭＳ 明朝" charset="-128"/>
              </a:rPr>
              <a:t>でも年金額を増やす方法はある</a:t>
            </a:r>
          </a:p>
          <a:p>
            <a:pPr marL="0" indent="0" eaLnBrk="1" hangingPunct="1">
              <a:lnSpc>
                <a:spcPct val="90000"/>
              </a:lnSpc>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https://</a:t>
            </a:r>
            <a:r>
              <a:rPr lang="en-US" sz="1800" kern="100" dirty="0" err="1">
                <a:effectLst/>
                <a:latin typeface="Century" panose="02040604050505020304" pitchFamily="18" charset="0"/>
                <a:ea typeface="ＭＳ 明朝" panose="02020609040205080304" pitchFamily="17" charset="-128"/>
                <a:cs typeface="Times New Roman" panose="02020603050405020304" pitchFamily="18" charset="0"/>
              </a:rPr>
              <a:t>president.jp</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/articles/-/57775?page=1</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6489652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7827763" cy="5064125"/>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　社会保障制度の体系・第</a:t>
            </a:r>
            <a:r>
              <a:rPr lang="en-US" altLang="ja-JP" sz="2400" dirty="0"/>
              <a:t>3</a:t>
            </a:r>
            <a:r>
              <a:rPr lang="ja-JP" altLang="en-US" sz="2400" dirty="0"/>
              <a:t>節　年金制度の概要</a:t>
            </a:r>
          </a:p>
          <a:p>
            <a:pPr marL="438150" lvl="1" indent="0" eaLnBrk="1" hangingPunct="1">
              <a:lnSpc>
                <a:spcPct val="90000"/>
              </a:lnSpc>
              <a:buNone/>
            </a:pPr>
            <a:r>
              <a:rPr lang="en-US" altLang="ja-JP" sz="2400" dirty="0"/>
              <a:t>2. </a:t>
            </a:r>
            <a:r>
              <a:rPr lang="ja-JP" altLang="en-US" sz="2400" dirty="0"/>
              <a:t>年金加入と負担</a:t>
            </a:r>
            <a:endParaRPr lang="en-US" altLang="ja-JP" sz="2400" dirty="0"/>
          </a:p>
          <a:p>
            <a:pPr marL="438150" lvl="1" indent="0" eaLnBrk="1" hangingPunct="1">
              <a:lnSpc>
                <a:spcPct val="90000"/>
              </a:lnSpc>
              <a:buNone/>
            </a:pPr>
            <a:r>
              <a:rPr lang="en-US" altLang="ja-JP" sz="2400" dirty="0"/>
              <a:t>【</a:t>
            </a:r>
            <a:r>
              <a:rPr lang="ja-JP" altLang="en-US" sz="2400" dirty="0"/>
              <a:t>１</a:t>
            </a:r>
            <a:r>
              <a:rPr lang="en-US" altLang="ja-JP" sz="2400" dirty="0"/>
              <a:t>】</a:t>
            </a:r>
            <a:r>
              <a:rPr lang="ja-JP" altLang="en-US" sz="2400" dirty="0"/>
              <a:t>年金保険への加入</a:t>
            </a:r>
            <a:endParaRPr lang="en-US" altLang="ja-JP" sz="2400" dirty="0"/>
          </a:p>
          <a:p>
            <a:pPr marL="438150" lvl="1" indent="0" eaLnBrk="1" hangingPunct="1">
              <a:lnSpc>
                <a:spcPct val="90000"/>
              </a:lnSpc>
              <a:buNone/>
            </a:pPr>
            <a:r>
              <a:rPr lang="en-US" altLang="ja-JP" sz="2400" dirty="0"/>
              <a:t>【</a:t>
            </a:r>
            <a:r>
              <a:rPr lang="ja-JP" altLang="en-US" sz="2400" dirty="0"/>
              <a:t>２</a:t>
            </a:r>
            <a:r>
              <a:rPr lang="en-US" altLang="ja-JP" sz="2400" dirty="0"/>
              <a:t>】</a:t>
            </a:r>
            <a:r>
              <a:rPr lang="ja-JP" altLang="en-US" sz="2400" dirty="0"/>
              <a:t>年金保険料</a:t>
            </a:r>
            <a:endParaRPr lang="en-US" altLang="ja-JP" sz="2400" dirty="0"/>
          </a:p>
          <a:p>
            <a:pPr marL="438150" lvl="1" indent="0" eaLnBrk="1" hangingPunct="1">
              <a:lnSpc>
                <a:spcPct val="90000"/>
              </a:lnSpc>
              <a:buNone/>
            </a:pPr>
            <a:r>
              <a:rPr lang="en-US" altLang="ja-JP" sz="2400" dirty="0"/>
              <a:t>【</a:t>
            </a:r>
            <a:r>
              <a:rPr lang="ja-JP" altLang="en-US" sz="2400" dirty="0"/>
              <a:t>３</a:t>
            </a:r>
            <a:r>
              <a:rPr lang="en-US" altLang="ja-JP" sz="2400" dirty="0"/>
              <a:t>】</a:t>
            </a:r>
            <a:r>
              <a:rPr lang="ja-JP" altLang="en-US" sz="2400" dirty="0"/>
              <a:t>費用</a:t>
            </a:r>
          </a:p>
          <a:p>
            <a:pPr marL="438150" lvl="1" indent="0" eaLnBrk="1" hangingPunct="1">
              <a:lnSpc>
                <a:spcPct val="90000"/>
              </a:lnSpc>
              <a:buNone/>
            </a:pPr>
            <a:r>
              <a:rPr lang="en-US" altLang="ja-JP" sz="2400" dirty="0"/>
              <a:t>3.</a:t>
            </a:r>
            <a:r>
              <a:rPr lang="ja-JP" altLang="en-US" sz="2400" dirty="0"/>
              <a:t>年金の給付　</a:t>
            </a:r>
            <a:endParaRPr lang="en-US" altLang="ja-JP" sz="2400" dirty="0"/>
          </a:p>
          <a:p>
            <a:pPr marL="438150" lvl="1" indent="0" eaLnBrk="1" hangingPunct="1">
              <a:lnSpc>
                <a:spcPct val="90000"/>
              </a:lnSpc>
              <a:buNone/>
            </a:pPr>
            <a:r>
              <a:rPr lang="en-US" altLang="ja-JP" sz="2400" dirty="0"/>
              <a:t>【</a:t>
            </a:r>
            <a:r>
              <a:rPr lang="ja-JP" altLang="en-US" sz="2400" dirty="0"/>
              <a:t>１</a:t>
            </a:r>
            <a:r>
              <a:rPr lang="en-US" altLang="ja-JP" sz="2400" dirty="0"/>
              <a:t>】</a:t>
            </a:r>
            <a:r>
              <a:rPr lang="ja-JP" altLang="en-US" sz="2400" dirty="0"/>
              <a:t>老齢年金</a:t>
            </a:r>
            <a:endParaRPr lang="en-US" altLang="ja-JP" sz="2400" dirty="0"/>
          </a:p>
          <a:p>
            <a:pPr marL="438150" lvl="1" indent="0" eaLnBrk="1" hangingPunct="1">
              <a:lnSpc>
                <a:spcPct val="90000"/>
              </a:lnSpc>
              <a:buNone/>
            </a:pPr>
            <a:r>
              <a:rPr lang="en-US" altLang="ja-JP" sz="2400" dirty="0"/>
              <a:t>【</a:t>
            </a:r>
            <a:r>
              <a:rPr lang="ja-JP" altLang="en-US" sz="2400" dirty="0"/>
              <a:t>２</a:t>
            </a:r>
            <a:r>
              <a:rPr lang="en-US" altLang="ja-JP" sz="2400" dirty="0"/>
              <a:t>】</a:t>
            </a:r>
            <a:r>
              <a:rPr lang="ja-JP" altLang="en-US" sz="2400" dirty="0"/>
              <a:t>遺族年金</a:t>
            </a:r>
            <a:endParaRPr lang="en-US" altLang="ja-JP" sz="2400" dirty="0"/>
          </a:p>
          <a:p>
            <a:pPr marL="438150" lvl="1" indent="0" eaLnBrk="1" hangingPunct="1">
              <a:lnSpc>
                <a:spcPct val="90000"/>
              </a:lnSpc>
              <a:buNone/>
            </a:pPr>
            <a:r>
              <a:rPr lang="en-US" altLang="ja-JP" sz="2400" dirty="0"/>
              <a:t>【</a:t>
            </a:r>
            <a:r>
              <a:rPr lang="ja-JP" altLang="en-US" sz="2400" dirty="0"/>
              <a:t>３</a:t>
            </a:r>
            <a:r>
              <a:rPr lang="en-US" altLang="ja-JP" sz="2400" dirty="0"/>
              <a:t>】</a:t>
            </a:r>
            <a:r>
              <a:rPr lang="ja-JP" altLang="en-US" sz="2400" dirty="0"/>
              <a:t>障害年金</a:t>
            </a:r>
            <a:endParaRPr lang="en-US" altLang="ja-JP" sz="2400" dirty="0"/>
          </a:p>
          <a:p>
            <a:pPr marL="438150" lvl="1" indent="0" eaLnBrk="1" hangingPunct="1">
              <a:lnSpc>
                <a:spcPct val="90000"/>
              </a:lnSpc>
              <a:buNone/>
            </a:pPr>
            <a:endParaRPr lang="en-US" altLang="ja-JP" sz="2400" dirty="0"/>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04790" y="5417923"/>
            <a:ext cx="7827764" cy="707886"/>
          </a:xfrm>
          <a:prstGeom prst="rect">
            <a:avLst/>
          </a:prstGeom>
          <a:solidFill>
            <a:schemeClr val="bg1"/>
          </a:solidFill>
          <a:ln>
            <a:solidFill>
              <a:schemeClr val="bg1"/>
            </a:solidFill>
          </a:ln>
        </p:spPr>
        <p:txBody>
          <a:bodyPr wrap="square" rtlCol="0">
            <a:spAutoFit/>
          </a:bodyPr>
          <a:lstStyle/>
          <a:p>
            <a:r>
              <a:rPr lang="ja-JP" altLang="en-US" sz="2000" dirty="0">
                <a:solidFill>
                  <a:srgbClr val="FF0000"/>
                </a:solidFill>
              </a:rPr>
              <a:t>日本の年金制度について、年金加入・年金保険料・費用負担の仕組みを知るとともに、</a:t>
            </a:r>
            <a:r>
              <a:rPr lang="zh-TW" altLang="en-US" sz="2000" dirty="0">
                <a:solidFill>
                  <a:srgbClr val="FF0000"/>
                </a:solidFill>
              </a:rPr>
              <a:t>老齢年金</a:t>
            </a:r>
            <a:r>
              <a:rPr lang="ja-JP" altLang="en-US" sz="2000" dirty="0">
                <a:solidFill>
                  <a:srgbClr val="FF0000"/>
                </a:solidFill>
              </a:rPr>
              <a:t>、</a:t>
            </a:r>
            <a:r>
              <a:rPr lang="zh-TW" altLang="en-US" sz="2000" dirty="0">
                <a:solidFill>
                  <a:srgbClr val="FF0000"/>
                </a:solidFill>
              </a:rPr>
              <a:t>遺族年金</a:t>
            </a:r>
            <a:r>
              <a:rPr lang="ja-JP" altLang="en-US" sz="2000" dirty="0">
                <a:solidFill>
                  <a:srgbClr val="FF0000"/>
                </a:solidFill>
              </a:rPr>
              <a:t>、</a:t>
            </a:r>
            <a:r>
              <a:rPr lang="zh-TW" altLang="en-US" sz="2000" dirty="0">
                <a:solidFill>
                  <a:srgbClr val="FF0000"/>
                </a:solidFill>
              </a:rPr>
              <a:t>障害年金</a:t>
            </a:r>
            <a:r>
              <a:rPr lang="ja-JP" altLang="en-US" sz="2000" dirty="0">
                <a:solidFill>
                  <a:srgbClr val="FF0000"/>
                </a:solidFill>
              </a:rPr>
              <a:t>の給付の仕方を学ぶ。</a:t>
            </a:r>
            <a:endParaRPr lang="zh-TW" alt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❷老齢年金の給付額</a:t>
            </a:r>
          </a:p>
          <a:p>
            <a:pPr marL="0" indent="0" eaLnBrk="1" hangingPunct="1">
              <a:lnSpc>
                <a:spcPct val="90000"/>
              </a:lnSpc>
              <a:buNone/>
            </a:pPr>
            <a:r>
              <a:rPr lang="ja-JP" altLang="en-US" sz="2400" b="1" dirty="0">
                <a:latin typeface="+mn-ea"/>
                <a:cs typeface="ＭＳ 明朝" charset="-128"/>
              </a:rPr>
              <a:t>①基礎年金の給付額：</a:t>
            </a:r>
            <a:r>
              <a:rPr lang="en-US" altLang="ja-JP" sz="2400" b="1" dirty="0">
                <a:latin typeface="+mn-ea"/>
                <a:cs typeface="ＭＳ 明朝" charset="-128"/>
              </a:rPr>
              <a:t>40</a:t>
            </a:r>
            <a:r>
              <a:rPr lang="ja-JP" altLang="en-US" sz="2400" b="1" dirty="0">
                <a:latin typeface="+mn-ea"/>
                <a:cs typeface="ＭＳ 明朝" charset="-128"/>
              </a:rPr>
              <a:t>年加入で満額。</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年度では月額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a:t>
            </a:r>
            <a:r>
              <a:rPr lang="ja-JP" altLang="en-US" sz="2400" b="1" dirty="0">
                <a:solidFill>
                  <a:srgbClr val="FF0000"/>
                </a:solidFill>
                <a:latin typeface="+mn-ea"/>
                <a:cs typeface="ＭＳ 明朝" charset="-128"/>
              </a:rPr>
              <a:t>★</a:t>
            </a:r>
            <a:r>
              <a:rPr lang="zh-TW" altLang="en-US" sz="2400" b="1" dirty="0">
                <a:solidFill>
                  <a:srgbClr val="FF0000"/>
                </a:solidFill>
                <a:latin typeface="+mn-ea"/>
                <a:cs typeface="ＭＳ 明朝" charset="-128"/>
              </a:rPr>
              <a:t>月額約</a:t>
            </a:r>
            <a:r>
              <a:rPr lang="en-US" altLang="zh-TW" sz="2400" b="1" dirty="0">
                <a:solidFill>
                  <a:srgbClr val="FF0000"/>
                </a:solidFill>
                <a:latin typeface="+mn-ea"/>
                <a:cs typeface="ＭＳ 明朝" charset="-128"/>
              </a:rPr>
              <a:t>6.6</a:t>
            </a:r>
            <a:r>
              <a:rPr lang="zh-TW" altLang="en-US" sz="2400" b="1" dirty="0">
                <a:solidFill>
                  <a:srgbClr val="FF0000"/>
                </a:solidFill>
                <a:latin typeface="+mn-ea"/>
                <a:cs typeface="ＭＳ 明朝" charset="-128"/>
              </a:rPr>
              <a:t>万円（</a:t>
            </a:r>
            <a:r>
              <a:rPr lang="en-US" altLang="zh-TW" sz="2400" b="1" dirty="0">
                <a:solidFill>
                  <a:srgbClr val="FF0000"/>
                </a:solidFill>
                <a:latin typeface="+mn-ea"/>
                <a:cs typeface="ＭＳ 明朝" charset="-128"/>
              </a:rPr>
              <a:t>2023</a:t>
            </a:r>
            <a:r>
              <a:rPr lang="zh-TW" altLang="en-US" sz="2400" b="1" dirty="0">
                <a:solidFill>
                  <a:srgbClr val="FF0000"/>
                </a:solidFill>
                <a:latin typeface="+mn-ea"/>
                <a:cs typeface="ＭＳ 明朝" charset="-128"/>
              </a:rPr>
              <a:t>年度）</a:t>
            </a:r>
            <a:r>
              <a:rPr lang="ja-JP" altLang="en-US" sz="2400" b="1" dirty="0">
                <a:latin typeface="+mn-ea"/>
                <a:cs typeface="ＭＳ 明朝" charset="-128"/>
              </a:rPr>
              <a:t>加入期間が</a:t>
            </a:r>
            <a:r>
              <a:rPr lang="en-US" altLang="ja-JP" sz="2400" b="1" dirty="0">
                <a:latin typeface="+mn-ea"/>
                <a:cs typeface="ＭＳ 明朝" charset="-128"/>
              </a:rPr>
              <a:t>40</a:t>
            </a:r>
            <a:r>
              <a:rPr lang="ja-JP" altLang="en-US" sz="2400" b="1" dirty="0">
                <a:latin typeface="+mn-ea"/>
                <a:cs typeface="ＭＳ 明朝" charset="-128"/>
              </a:rPr>
              <a:t>年より短い、保険料免除期間があればその分、減額。全額免除期間であれば、国庫負担相当額（基礎年金額の</a:t>
            </a:r>
            <a:r>
              <a:rPr lang="en-US" altLang="ja-JP" sz="2400" b="1" dirty="0">
                <a:latin typeface="+mn-ea"/>
                <a:cs typeface="ＭＳ 明朝" charset="-128"/>
              </a:rPr>
              <a:t>2</a:t>
            </a:r>
            <a:r>
              <a:rPr lang="ja-JP" altLang="en-US" sz="2400" b="1" dirty="0">
                <a:latin typeface="+mn-ea"/>
                <a:cs typeface="ＭＳ 明朝" charset="-128"/>
              </a:rPr>
              <a:t>分の</a:t>
            </a:r>
            <a:r>
              <a:rPr lang="en-US" altLang="ja-JP" sz="2400" b="1" dirty="0">
                <a:latin typeface="+mn-ea"/>
                <a:cs typeface="ＭＳ 明朝" charset="-128"/>
              </a:rPr>
              <a:t>1</a:t>
            </a:r>
            <a:r>
              <a:rPr lang="ja-JP" altLang="en-US" sz="2400" b="1" dirty="0">
                <a:latin typeface="+mn-ea"/>
                <a:cs typeface="ＭＳ 明朝" charset="-128"/>
              </a:rPr>
              <a:t>＝月額</a:t>
            </a:r>
            <a:r>
              <a:rPr lang="en-US" altLang="ja-JP" sz="2400" b="1" dirty="0">
                <a:latin typeface="+mn-ea"/>
                <a:cs typeface="ＭＳ 明朝" charset="-128"/>
              </a:rPr>
              <a:t>3</a:t>
            </a:r>
            <a:r>
              <a:rPr lang="ja-JP" altLang="en-US" sz="2400" b="1" dirty="0">
                <a:latin typeface="+mn-ea"/>
                <a:cs typeface="ＭＳ 明朝" charset="-128"/>
              </a:rPr>
              <a:t>万</a:t>
            </a:r>
            <a:r>
              <a:rPr lang="en-US" altLang="ja-JP" sz="2400" b="1" dirty="0">
                <a:latin typeface="+mn-ea"/>
                <a:cs typeface="ＭＳ 明朝" charset="-128"/>
              </a:rPr>
              <a:t>2571</a:t>
            </a:r>
            <a:r>
              <a:rPr lang="ja-JP" altLang="en-US" sz="2400" b="1" dirty="0">
                <a:latin typeface="+mn-ea"/>
                <a:cs typeface="ＭＳ 明朝" charset="-128"/>
              </a:rPr>
              <a:t>円）。月額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円の根拠：</a:t>
            </a:r>
            <a:r>
              <a:rPr lang="en-US" altLang="ja-JP" sz="2400" b="1" dirty="0">
                <a:latin typeface="+mn-ea"/>
                <a:cs typeface="ＭＳ 明朝" charset="-128"/>
              </a:rPr>
              <a:t>1986</a:t>
            </a:r>
            <a:r>
              <a:rPr lang="ja-JP" altLang="en-US" sz="2400" b="1" dirty="0">
                <a:latin typeface="+mn-ea"/>
                <a:cs typeface="ＭＳ 明朝" charset="-128"/>
              </a:rPr>
              <a:t>（</a:t>
            </a:r>
            <a:r>
              <a:rPr lang="en-US" altLang="ja-JP" sz="2400" b="1" dirty="0">
                <a:latin typeface="+mn-ea"/>
                <a:cs typeface="ＭＳ 明朝" charset="-128"/>
              </a:rPr>
              <a:t>S6</a:t>
            </a:r>
            <a:r>
              <a:rPr lang="ja-JP" altLang="en-US" sz="2400" b="1" dirty="0">
                <a:latin typeface="+mn-ea"/>
                <a:cs typeface="ＭＳ 明朝" charset="-128"/>
              </a:rPr>
              <a:t>１）年の基礎年金制度の創設時の、高齢者の基礎的消費支出（衣食住）を賄える金額（</a:t>
            </a:r>
            <a:r>
              <a:rPr lang="en-US" altLang="ja-JP" sz="2400" b="1" dirty="0">
                <a:latin typeface="+mn-ea"/>
                <a:cs typeface="ＭＳ 明朝" charset="-128"/>
              </a:rPr>
              <a:t>5</a:t>
            </a:r>
            <a:r>
              <a:rPr lang="ja-JP" altLang="en-US" sz="2400" b="1" dirty="0">
                <a:latin typeface="+mn-ea"/>
                <a:cs typeface="ＭＳ 明朝" charset="-128"/>
              </a:rPr>
              <a:t>万円）をベースし、改定してきた。</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②厚生年金の給付額：厚生年金加入期間について支払われる。</a:t>
            </a:r>
            <a:r>
              <a:rPr lang="en-US" altLang="ja-JP" sz="2400" b="1" dirty="0">
                <a:latin typeface="+mn-ea"/>
                <a:cs typeface="ＭＳ 明朝" charset="-128"/>
              </a:rPr>
              <a:t>20</a:t>
            </a:r>
            <a:r>
              <a:rPr lang="ja-JP" altLang="en-US" sz="2400" b="1" dirty="0">
                <a:latin typeface="+mn-ea"/>
                <a:cs typeface="ＭＳ 明朝" charset="-128"/>
              </a:rPr>
              <a:t>年以上加入していた者が受給権を取得した時に生計を維持していた</a:t>
            </a:r>
            <a:r>
              <a:rPr lang="en-US" altLang="ja-JP" sz="2400" b="1" dirty="0">
                <a:latin typeface="+mn-ea"/>
                <a:cs typeface="ＭＳ 明朝" charset="-128"/>
              </a:rPr>
              <a:t>65</a:t>
            </a:r>
            <a:r>
              <a:rPr lang="ja-JP" altLang="en-US" sz="2400" b="1" dirty="0">
                <a:latin typeface="+mn-ea"/>
                <a:cs typeface="ＭＳ 明朝" charset="-128"/>
              </a:rPr>
              <a:t>歳未満の配偶者または</a:t>
            </a:r>
            <a:r>
              <a:rPr lang="en-US" altLang="ja-JP" sz="2400" b="1" dirty="0">
                <a:latin typeface="+mn-ea"/>
                <a:cs typeface="ＭＳ 明朝" charset="-128"/>
              </a:rPr>
              <a:t>18</a:t>
            </a:r>
            <a:r>
              <a:rPr lang="ja-JP" altLang="en-US" sz="2400" b="1" dirty="0">
                <a:latin typeface="+mn-ea"/>
                <a:cs typeface="ＭＳ 明朝" charset="-128"/>
              </a:rPr>
              <a:t>歳未満の子がいる場合には加給年金が支給される。厚生年金の支給額＝加入期間の平均標準報酬額の</a:t>
            </a:r>
            <a:r>
              <a:rPr lang="en-US" altLang="ja-JP" sz="2400" b="1" dirty="0">
                <a:latin typeface="+mn-ea"/>
                <a:cs typeface="ＭＳ 明朝" charset="-128"/>
              </a:rPr>
              <a:t>1000</a:t>
            </a:r>
            <a:r>
              <a:rPr lang="ja-JP" altLang="en-US" sz="2400" b="1" dirty="0">
                <a:latin typeface="+mn-ea"/>
                <a:cs typeface="ＭＳ 明朝" charset="-128"/>
              </a:rPr>
              <a:t>分の</a:t>
            </a:r>
            <a:r>
              <a:rPr lang="en-US" altLang="ja-JP" sz="2400" b="1" dirty="0">
                <a:latin typeface="+mn-ea"/>
                <a:cs typeface="ＭＳ 明朝" charset="-128"/>
              </a:rPr>
              <a:t>5.481(</a:t>
            </a:r>
            <a:r>
              <a:rPr lang="ja-JP" altLang="en-US" sz="2400" b="1" dirty="0">
                <a:latin typeface="+mn-ea"/>
                <a:cs typeface="ＭＳ 明朝" charset="-128"/>
              </a:rPr>
              <a:t>給付乗率）☓加入月数</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620136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　</a:t>
            </a:r>
            <a:r>
              <a:rPr lang="ja-JP" altLang="en-US" sz="2800" b="1" dirty="0">
                <a:solidFill>
                  <a:srgbClr val="FF0000"/>
                </a:solidFill>
                <a:latin typeface="+mn-ea"/>
                <a:cs typeface="ＭＳ 明朝" charset="-128"/>
              </a:rPr>
              <a:t>★修正</a:t>
            </a:r>
            <a:br>
              <a:rPr lang="ja-JP" altLang="en-US" sz="2800" dirty="0">
                <a:solidFill>
                  <a:srgbClr val="FF0000"/>
                </a:solidFill>
              </a:rPr>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622241"/>
            <a:ext cx="9056661" cy="4723845"/>
          </a:xfrm>
        </p:spPr>
        <p:txBody>
          <a:bodyPr/>
          <a:lstStyle/>
          <a:p>
            <a:pPr marL="0" indent="0" eaLnBrk="1" hangingPunct="1">
              <a:lnSpc>
                <a:spcPct val="90000"/>
              </a:lnSpc>
              <a:buNone/>
            </a:pPr>
            <a:r>
              <a:rPr lang="ja-JP" altLang="en-US" sz="2400" b="1" dirty="0">
                <a:latin typeface="+mn-ea"/>
                <a:cs typeface="ＭＳ 明朝" charset="-128"/>
              </a:rPr>
              <a:t>＊平均標準報酬額：加入期間の平均標準報酬額の平均だが、過去の低い賃金などは、現役世代の手取り賃金上昇率などで補正している（賃金再評価）。</a:t>
            </a:r>
          </a:p>
          <a:p>
            <a:pPr marL="0" indent="0" eaLnBrk="1" hangingPunct="1">
              <a:lnSpc>
                <a:spcPct val="90000"/>
              </a:lnSpc>
              <a:buNone/>
            </a:pPr>
            <a:r>
              <a:rPr lang="ja-JP" altLang="en-US" sz="2400" b="1" dirty="0">
                <a:latin typeface="+mn-ea"/>
                <a:cs typeface="ＭＳ 明朝" charset="-128"/>
              </a:rPr>
              <a:t>＊厚生年金額の設計：</a:t>
            </a:r>
            <a:r>
              <a:rPr lang="en-US" altLang="ja-JP" sz="2400" b="1" dirty="0">
                <a:solidFill>
                  <a:srgbClr val="FF0000"/>
                </a:solidFill>
                <a:latin typeface="+mn-ea"/>
                <a:cs typeface="ＭＳ 明朝" charset="-128"/>
              </a:rPr>
              <a:t>【</a:t>
            </a:r>
            <a:r>
              <a:rPr lang="ja-JP" altLang="en-US" sz="2400" b="1" dirty="0">
                <a:solidFill>
                  <a:srgbClr val="FF0000"/>
                </a:solidFill>
                <a:latin typeface="+mn-ea"/>
                <a:cs typeface="ＭＳ 明朝" charset="-128"/>
              </a:rPr>
              <a:t>かっては</a:t>
            </a:r>
            <a:r>
              <a:rPr lang="en-US" altLang="ja-JP" sz="2400" b="1" dirty="0">
                <a:solidFill>
                  <a:srgbClr val="FF0000"/>
                </a:solidFill>
                <a:latin typeface="+mn-ea"/>
                <a:cs typeface="ＭＳ 明朝" charset="-128"/>
              </a:rPr>
              <a:t>】</a:t>
            </a:r>
            <a:r>
              <a:rPr lang="ja-JP" altLang="en-US" sz="2400" b="1" dirty="0">
                <a:latin typeface="+mn-ea"/>
                <a:cs typeface="ＭＳ 明朝" charset="-128"/>
              </a:rPr>
              <a:t>労働者が平均賃金を得て</a:t>
            </a:r>
            <a:r>
              <a:rPr lang="en-US" altLang="ja-JP" sz="2400" b="1" dirty="0">
                <a:latin typeface="+mn-ea"/>
                <a:cs typeface="ＭＳ 明朝" charset="-128"/>
              </a:rPr>
              <a:t>40</a:t>
            </a:r>
            <a:r>
              <a:rPr lang="ja-JP" altLang="en-US" sz="2400" b="1" dirty="0">
                <a:latin typeface="+mn-ea"/>
                <a:cs typeface="ＭＳ 明朝" charset="-128"/>
              </a:rPr>
              <a:t>年間厚生年金に加入してきた片働き世帯をモデルにして、夫婦の年金の合計（基礎年金</a:t>
            </a:r>
            <a:r>
              <a:rPr lang="en-US" altLang="ja-JP" sz="2400" b="1" dirty="0">
                <a:latin typeface="+mn-ea"/>
                <a:cs typeface="ＭＳ 明朝" charset="-128"/>
              </a:rPr>
              <a:t>2</a:t>
            </a:r>
            <a:r>
              <a:rPr lang="ja-JP" altLang="en-US" sz="2400" b="1" dirty="0">
                <a:latin typeface="+mn-ea"/>
                <a:cs typeface="ＭＳ 明朝" charset="-128"/>
              </a:rPr>
              <a:t>人分＋厚生年金）が現役時代の賃金に対する割合（所得代替率）＝約</a:t>
            </a:r>
            <a:r>
              <a:rPr lang="en-US" altLang="ja-JP" sz="2400" b="1" dirty="0">
                <a:latin typeface="+mn-ea"/>
                <a:cs typeface="ＭＳ 明朝" charset="-128"/>
              </a:rPr>
              <a:t>6</a:t>
            </a:r>
            <a:r>
              <a:rPr lang="ja-JP" altLang="en-US" sz="2400" b="1" dirty="0">
                <a:latin typeface="+mn-ea"/>
                <a:cs typeface="ＭＳ 明朝" charset="-128"/>
              </a:rPr>
              <a:t>割となるように</a:t>
            </a:r>
            <a:r>
              <a:rPr lang="en-US" altLang="ja-JP" sz="2400" b="1" dirty="0">
                <a:solidFill>
                  <a:srgbClr val="FF0000"/>
                </a:solidFill>
                <a:latin typeface="+mn-ea"/>
                <a:cs typeface="ＭＳ 明朝" charset="-128"/>
              </a:rPr>
              <a:t>【</a:t>
            </a:r>
            <a:r>
              <a:rPr lang="ja-JP" altLang="en-US" sz="2400" b="1" dirty="0">
                <a:solidFill>
                  <a:srgbClr val="FF0000"/>
                </a:solidFill>
                <a:latin typeface="+mn-ea"/>
                <a:cs typeface="ＭＳ 明朝" charset="-128"/>
              </a:rPr>
              <a:t>行われて来た</a:t>
            </a:r>
            <a:r>
              <a:rPr lang="en-US" altLang="ja-JP" sz="2400" b="1" dirty="0">
                <a:solidFill>
                  <a:srgbClr val="FF0000"/>
                </a:solidFill>
                <a:latin typeface="+mn-ea"/>
                <a:cs typeface="ＭＳ 明朝" charset="-128"/>
              </a:rPr>
              <a:t>】</a:t>
            </a:r>
            <a:r>
              <a:rPr lang="ja-JP" altLang="en-US" sz="2400" b="1" dirty="0">
                <a:latin typeface="+mn-ea"/>
                <a:cs typeface="ＭＳ 明朝" charset="-128"/>
              </a:rPr>
              <a:t>。</a:t>
            </a:r>
            <a:r>
              <a:rPr lang="en-US" altLang="ja-JP" sz="2400" b="1" dirty="0">
                <a:solidFill>
                  <a:srgbClr val="FF0000"/>
                </a:solidFill>
                <a:latin typeface="+mn-ea"/>
                <a:cs typeface="ＭＳ 明朝" charset="-128"/>
              </a:rPr>
              <a:t>【</a:t>
            </a:r>
            <a:r>
              <a:rPr lang="ja-JP" altLang="en-US" sz="2400" b="1" dirty="0">
                <a:solidFill>
                  <a:srgbClr val="FF0000"/>
                </a:solidFill>
                <a:latin typeface="+mn-ea"/>
                <a:cs typeface="ＭＳ 明朝" charset="-128"/>
              </a:rPr>
              <a:t>しかし</a:t>
            </a:r>
            <a:r>
              <a:rPr lang="en-US" altLang="ja-JP" sz="2400" b="1" dirty="0">
                <a:solidFill>
                  <a:srgbClr val="FF0000"/>
                </a:solidFill>
                <a:latin typeface="+mn-ea"/>
                <a:cs typeface="ＭＳ 明朝" charset="-128"/>
              </a:rPr>
              <a:t>】</a:t>
            </a:r>
            <a:r>
              <a:rPr lang="ja-JP" altLang="en-US" sz="2400" b="1" dirty="0">
                <a:latin typeface="+mn-ea"/>
                <a:cs typeface="ＭＳ 明朝" charset="-128"/>
              </a:rPr>
              <a:t>、</a:t>
            </a:r>
            <a:r>
              <a:rPr lang="en-US" altLang="ja-JP" sz="2400" b="1" dirty="0">
                <a:latin typeface="+mn-ea"/>
                <a:cs typeface="ＭＳ 明朝" charset="-128"/>
              </a:rPr>
              <a:t>2004</a:t>
            </a:r>
            <a:r>
              <a:rPr lang="ja-JP" altLang="en-US" sz="2400" b="1" dirty="0">
                <a:latin typeface="+mn-ea"/>
                <a:cs typeface="ＭＳ 明朝" charset="-128"/>
              </a:rPr>
              <a:t>（</a:t>
            </a:r>
            <a:r>
              <a:rPr lang="en-US" altLang="ja-JP" sz="2400" b="1" dirty="0">
                <a:latin typeface="+mn-ea"/>
                <a:cs typeface="ＭＳ 明朝" charset="-128"/>
              </a:rPr>
              <a:t>H16)</a:t>
            </a:r>
            <a:r>
              <a:rPr lang="ja-JP" altLang="en-US" sz="2400" b="1" dirty="0">
                <a:latin typeface="+mn-ea"/>
                <a:cs typeface="ＭＳ 明朝" charset="-128"/>
              </a:rPr>
              <a:t>年の改正で</a:t>
            </a:r>
            <a:r>
              <a:rPr lang="en-US" altLang="ja-JP" sz="2400" b="1" dirty="0">
                <a:latin typeface="+mn-ea"/>
                <a:cs typeface="ＭＳ 明朝" charset="-128"/>
              </a:rPr>
              <a:t>【</a:t>
            </a:r>
            <a:r>
              <a:rPr lang="ja-JP" altLang="en-US" sz="2400" b="1" dirty="0">
                <a:latin typeface="+mn-ea"/>
                <a:cs typeface="ＭＳ 明朝" charset="-128"/>
              </a:rPr>
              <a:t>マクロ経済スライド</a:t>
            </a:r>
            <a:r>
              <a:rPr lang="en-US" altLang="ja-JP" sz="2400" b="1" dirty="0">
                <a:latin typeface="+mn-ea"/>
                <a:cs typeface="ＭＳ 明朝" charset="-128"/>
              </a:rPr>
              <a:t>】</a:t>
            </a:r>
            <a:r>
              <a:rPr lang="ja-JP" altLang="en-US" sz="2400" b="1" dirty="0">
                <a:latin typeface="+mn-ea"/>
                <a:cs typeface="ＭＳ 明朝" charset="-128"/>
              </a:rPr>
              <a:t>が導入され、</a:t>
            </a:r>
            <a:r>
              <a:rPr lang="en-US" altLang="ja-JP" sz="2400" b="1" dirty="0">
                <a:latin typeface="+mn-ea"/>
                <a:cs typeface="ＭＳ 明朝" charset="-128"/>
              </a:rPr>
              <a:t>18.3</a:t>
            </a:r>
            <a:r>
              <a:rPr lang="ja-JP" altLang="en-US" sz="2400" b="1" dirty="0">
                <a:latin typeface="+mn-ea"/>
                <a:cs typeface="ＭＳ 明朝" charset="-128"/>
              </a:rPr>
              <a:t>％の保険料を固定、財政収支が均衡するように給付額が決められるようになった。このため、年金水準は年々低下してゆくが、所得代替率</a:t>
            </a:r>
            <a:r>
              <a:rPr lang="en-US" altLang="ja-JP" sz="2400" b="1" dirty="0">
                <a:latin typeface="+mn-ea"/>
                <a:cs typeface="ＭＳ 明朝" charset="-128"/>
              </a:rPr>
              <a:t>50</a:t>
            </a:r>
            <a:r>
              <a:rPr lang="ja-JP" altLang="en-US" sz="2400" b="1" dirty="0">
                <a:latin typeface="+mn-ea"/>
                <a:cs typeface="ＭＳ 明朝" charset="-128"/>
              </a:rPr>
              <a:t>％を下回らないものとされている。</a:t>
            </a:r>
          </a:p>
          <a:p>
            <a:pPr marL="0" indent="0" eaLnBrk="1" hangingPunct="1">
              <a:lnSpc>
                <a:spcPct val="90000"/>
              </a:lnSpc>
              <a:buNone/>
            </a:pPr>
            <a:r>
              <a:rPr lang="ja-JP" altLang="en-US" sz="2400" b="1" dirty="0">
                <a:solidFill>
                  <a:srgbClr val="FF0000"/>
                </a:solidFill>
                <a:latin typeface="+mn-ea"/>
                <a:cs typeface="ＭＳ 明朝" charset="-128"/>
              </a:rPr>
              <a:t>＊片働き世帯（専業主婦世帯）をモデル⇒女性の就業参加の増加、両働き世帯が標準化。見直しが必要ではないか？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6070637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561F61-B725-FEB1-5615-5F257F677135}"/>
              </a:ext>
            </a:extLst>
          </p:cNvPr>
          <p:cNvSpPr>
            <a:spLocks noGrp="1"/>
          </p:cNvSpPr>
          <p:nvPr>
            <p:ph type="title"/>
          </p:nvPr>
        </p:nvSpPr>
        <p:spPr/>
        <p:txBody>
          <a:bodyPr anchor="ctr" anchorCtr="0"/>
          <a:lstStyle/>
          <a:p>
            <a:r>
              <a:rPr lang="ja-JP" altLang="en-US" dirty="0"/>
              <a:t>老齢基礎年金のバランスシート</a:t>
            </a:r>
            <a:r>
              <a:rPr lang="ja-JP" altLang="en-US" sz="2800" dirty="0">
                <a:solidFill>
                  <a:srgbClr val="FF0000"/>
                </a:solidFill>
              </a:rPr>
              <a:t>★追加</a:t>
            </a: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E3A406DE-F750-3AD4-4645-EA0C7971221C}"/>
              </a:ext>
            </a:extLst>
          </p:cNvPr>
          <p:cNvSpPr>
            <a:spLocks noGrp="1"/>
          </p:cNvSpPr>
          <p:nvPr>
            <p:ph idx="1"/>
          </p:nvPr>
        </p:nvSpPr>
        <p:spPr>
          <a:xfrm>
            <a:off x="210660" y="1614772"/>
            <a:ext cx="8722680" cy="4536505"/>
          </a:xfrm>
        </p:spPr>
        <p:txBody>
          <a:bodyPr/>
          <a:lstStyle/>
          <a:p>
            <a:pPr>
              <a:buFont typeface="Wingdings" panose="05000000000000000000" pitchFamily="2" charset="2"/>
              <a:buChar char="Ø"/>
            </a:pPr>
            <a:r>
              <a:rPr lang="en-US" altLang="ja-JP" dirty="0"/>
              <a:t>20</a:t>
            </a:r>
            <a:r>
              <a:rPr lang="ja-JP" altLang="en-US" dirty="0"/>
              <a:t>歳から</a:t>
            </a:r>
            <a:r>
              <a:rPr lang="en-US" altLang="ja-JP" dirty="0"/>
              <a:t>60</a:t>
            </a:r>
            <a:r>
              <a:rPr lang="ja-JP" altLang="en-US" dirty="0"/>
              <a:t>歳まで</a:t>
            </a:r>
            <a:r>
              <a:rPr lang="en-US" altLang="ja-JP" dirty="0"/>
              <a:t>40</a:t>
            </a:r>
            <a:r>
              <a:rPr lang="ja-JP" altLang="en-US" dirty="0"/>
              <a:t>年間支払うと、</a:t>
            </a:r>
            <a:endParaRPr lang="en-US" altLang="ja-JP" dirty="0"/>
          </a:p>
          <a:p>
            <a:r>
              <a:rPr lang="ja-JP" altLang="en-US" dirty="0"/>
              <a:t>老齢基礎年金の拠出金：毎月</a:t>
            </a:r>
            <a:r>
              <a:rPr lang="en-US" altLang="ja-JP" dirty="0"/>
              <a:t>1</a:t>
            </a:r>
            <a:r>
              <a:rPr lang="ja-JP" altLang="en-US" dirty="0"/>
              <a:t>万</a:t>
            </a:r>
            <a:r>
              <a:rPr lang="en-US" altLang="ja-JP" dirty="0"/>
              <a:t>6540</a:t>
            </a:r>
            <a:r>
              <a:rPr lang="ja-JP" altLang="en-US" dirty="0"/>
              <a:t>円☓</a:t>
            </a:r>
            <a:r>
              <a:rPr lang="en-US" altLang="ja-JP" dirty="0"/>
              <a:t>12</a:t>
            </a:r>
            <a:r>
              <a:rPr lang="ja-JP" altLang="en-US" dirty="0"/>
              <a:t>ヶ月☓</a:t>
            </a:r>
            <a:r>
              <a:rPr lang="en-US" altLang="ja-JP" dirty="0"/>
              <a:t>40</a:t>
            </a:r>
            <a:r>
              <a:rPr lang="ja-JP" altLang="en-US" dirty="0"/>
              <a:t>年＝</a:t>
            </a:r>
            <a:r>
              <a:rPr lang="en-US" altLang="ja-JP" dirty="0"/>
              <a:t>793</a:t>
            </a:r>
            <a:r>
              <a:rPr lang="ja-JP" altLang="en-US" dirty="0"/>
              <a:t>万</a:t>
            </a:r>
            <a:r>
              <a:rPr lang="en-US" altLang="ja-JP" dirty="0"/>
              <a:t>9,200</a:t>
            </a:r>
            <a:r>
              <a:rPr lang="ja-JP" altLang="en-US" dirty="0"/>
              <a:t>円</a:t>
            </a:r>
            <a:endParaRPr lang="en-US" altLang="ja-JP" dirty="0"/>
          </a:p>
          <a:p>
            <a:pPr>
              <a:buFont typeface="Wingdings" panose="05000000000000000000" pitchFamily="2" charset="2"/>
              <a:buChar char="Ø"/>
            </a:pPr>
            <a:r>
              <a:rPr lang="en-US" altLang="ja-JP" dirty="0"/>
              <a:t>65</a:t>
            </a:r>
            <a:r>
              <a:rPr lang="ja-JP" altLang="en-US" dirty="0"/>
              <a:t>歳から</a:t>
            </a:r>
            <a:r>
              <a:rPr lang="en-US" altLang="ja-JP" dirty="0"/>
              <a:t>85</a:t>
            </a:r>
            <a:r>
              <a:rPr lang="ja-JP" altLang="en-US" dirty="0"/>
              <a:t>歳までの</a:t>
            </a:r>
            <a:r>
              <a:rPr lang="en-US" altLang="ja-JP" dirty="0"/>
              <a:t>20</a:t>
            </a:r>
            <a:r>
              <a:rPr lang="ja-JP" altLang="en-US" dirty="0"/>
              <a:t>年間受け取ると、</a:t>
            </a:r>
            <a:endParaRPr lang="en-US" altLang="ja-JP" dirty="0"/>
          </a:p>
          <a:p>
            <a:pPr>
              <a:buFont typeface="Wingdings" panose="05000000000000000000" pitchFamily="2" charset="2"/>
              <a:buChar char="q"/>
            </a:pPr>
            <a:r>
              <a:rPr lang="en-US" altLang="ja-JP" dirty="0"/>
              <a:t>A:</a:t>
            </a:r>
            <a:r>
              <a:rPr lang="en-US" altLang="zh-TW" dirty="0"/>
              <a:t>793</a:t>
            </a:r>
            <a:r>
              <a:rPr lang="zh-TW" altLang="en-US" dirty="0"/>
              <a:t>万</a:t>
            </a:r>
            <a:r>
              <a:rPr lang="en-US" altLang="zh-TW" dirty="0"/>
              <a:t>9,200</a:t>
            </a:r>
            <a:r>
              <a:rPr lang="zh-TW" altLang="en-US" dirty="0"/>
              <a:t>円</a:t>
            </a:r>
            <a:r>
              <a:rPr lang="en-US" altLang="zh-TW" dirty="0"/>
              <a:t>÷20</a:t>
            </a:r>
            <a:r>
              <a:rPr lang="zh-TW" altLang="en-US" dirty="0"/>
              <a:t>年＝</a:t>
            </a:r>
            <a:r>
              <a:rPr lang="zh-TW" altLang="en-US" dirty="0">
                <a:solidFill>
                  <a:srgbClr val="FF0000"/>
                </a:solidFill>
              </a:rPr>
              <a:t>毎年</a:t>
            </a:r>
            <a:r>
              <a:rPr lang="en-US" altLang="zh-TW" dirty="0">
                <a:solidFill>
                  <a:srgbClr val="FF0000"/>
                </a:solidFill>
              </a:rPr>
              <a:t>39</a:t>
            </a:r>
            <a:r>
              <a:rPr lang="zh-TW" altLang="en-US" dirty="0">
                <a:solidFill>
                  <a:srgbClr val="FF0000"/>
                </a:solidFill>
              </a:rPr>
              <a:t>万</a:t>
            </a:r>
            <a:r>
              <a:rPr lang="en-US" altLang="zh-TW" dirty="0">
                <a:solidFill>
                  <a:srgbClr val="FF0000"/>
                </a:solidFill>
              </a:rPr>
              <a:t>6,960</a:t>
            </a:r>
            <a:r>
              <a:rPr lang="zh-TW" altLang="en-US" dirty="0">
                <a:solidFill>
                  <a:srgbClr val="FF0000"/>
                </a:solidFill>
              </a:rPr>
              <a:t>円</a:t>
            </a:r>
            <a:r>
              <a:rPr lang="zh-TW" altLang="en-US" dirty="0"/>
              <a:t>☓</a:t>
            </a:r>
            <a:r>
              <a:rPr lang="en-US" altLang="zh-TW" dirty="0"/>
              <a:t>2</a:t>
            </a:r>
            <a:r>
              <a:rPr lang="zh-TW" altLang="en-US" dirty="0"/>
              <a:t>（同額公費負</a:t>
            </a:r>
            <a:r>
              <a:rPr lang="ja-JP" altLang="en-US" dirty="0"/>
              <a:t>）＝毎年</a:t>
            </a:r>
            <a:r>
              <a:rPr lang="en-US" altLang="ja-JP" dirty="0"/>
              <a:t>79</a:t>
            </a:r>
            <a:r>
              <a:rPr lang="ja-JP" altLang="en-US" dirty="0"/>
              <a:t>万</a:t>
            </a:r>
            <a:r>
              <a:rPr lang="en-US" altLang="ja-JP" dirty="0"/>
              <a:t>3,920</a:t>
            </a:r>
            <a:r>
              <a:rPr lang="ja-JP" altLang="en-US" dirty="0"/>
              <a:t>円</a:t>
            </a:r>
            <a:endParaRPr lang="en-US" altLang="ja-JP" dirty="0"/>
          </a:p>
          <a:p>
            <a:pPr>
              <a:buFont typeface="Wingdings" panose="05000000000000000000" pitchFamily="2" charset="2"/>
              <a:buChar char="q"/>
            </a:pPr>
            <a:r>
              <a:rPr lang="en-US" altLang="ja-JP" dirty="0"/>
              <a:t>B:</a:t>
            </a:r>
            <a:r>
              <a:rPr lang="ja-JP" altLang="en-US" dirty="0"/>
              <a:t>老齢年金の受給額：毎月</a:t>
            </a:r>
            <a:r>
              <a:rPr lang="en-US" altLang="ja-JP" dirty="0"/>
              <a:t>6</a:t>
            </a:r>
            <a:r>
              <a:rPr lang="ja-JP" altLang="en-US" dirty="0"/>
              <a:t>万</a:t>
            </a:r>
            <a:r>
              <a:rPr lang="en-US" altLang="ja-JP" dirty="0"/>
              <a:t>5,141</a:t>
            </a:r>
            <a:r>
              <a:rPr lang="ja-JP" altLang="en-US" dirty="0"/>
              <a:t>円☓</a:t>
            </a:r>
            <a:r>
              <a:rPr lang="en-US" altLang="ja-JP" dirty="0"/>
              <a:t>12</a:t>
            </a:r>
            <a:r>
              <a:rPr lang="ja-JP" altLang="en-US" dirty="0"/>
              <a:t>ヶ月＝年額</a:t>
            </a:r>
            <a:r>
              <a:rPr lang="en-US" altLang="ja-JP" dirty="0"/>
              <a:t>78</a:t>
            </a:r>
            <a:r>
              <a:rPr lang="ja-JP" altLang="en-US" dirty="0"/>
              <a:t>万</a:t>
            </a:r>
            <a:r>
              <a:rPr lang="en-US" altLang="ja-JP" dirty="0"/>
              <a:t>1,692</a:t>
            </a:r>
            <a:r>
              <a:rPr lang="ja-JP" altLang="en-US" dirty="0"/>
              <a:t>円。</a:t>
            </a:r>
            <a:endParaRPr lang="en-US" altLang="ja-JP" dirty="0"/>
          </a:p>
          <a:p>
            <a:pPr>
              <a:buFont typeface="Wingdings" panose="05000000000000000000" pitchFamily="2" charset="2"/>
              <a:buChar char="v"/>
            </a:pPr>
            <a:r>
              <a:rPr lang="zh-TW" altLang="en-US" dirty="0"/>
              <a:t>年額</a:t>
            </a:r>
            <a:r>
              <a:rPr lang="en-US" altLang="zh-TW" dirty="0"/>
              <a:t>1</a:t>
            </a:r>
            <a:r>
              <a:rPr lang="zh-TW" altLang="en-US" dirty="0"/>
              <a:t>万</a:t>
            </a:r>
            <a:r>
              <a:rPr lang="en-US" altLang="zh-TW" dirty="0"/>
              <a:t>2,228</a:t>
            </a:r>
            <a:r>
              <a:rPr lang="zh-TW" altLang="en-US" dirty="0"/>
              <a:t>円</a:t>
            </a:r>
            <a:r>
              <a:rPr lang="en-US" altLang="zh-TW" dirty="0"/>
              <a:t>÷12</a:t>
            </a:r>
            <a:r>
              <a:rPr lang="zh-TW" altLang="en-US" dirty="0"/>
              <a:t>＝毎月</a:t>
            </a:r>
            <a:r>
              <a:rPr lang="en-US" altLang="zh-TW" dirty="0"/>
              <a:t>1,019</a:t>
            </a:r>
            <a:r>
              <a:rPr lang="zh-TW" altLang="en-US" dirty="0"/>
              <a:t>円</a:t>
            </a:r>
            <a:r>
              <a:rPr lang="en-US" altLang="ja-JP" dirty="0"/>
              <a:t>=</a:t>
            </a:r>
            <a:r>
              <a:rPr lang="ja-JP" altLang="en-US" dirty="0"/>
              <a:t>事務経費？</a:t>
            </a:r>
            <a:endParaRPr lang="en-US" altLang="ja-JP" dirty="0"/>
          </a:p>
          <a:p>
            <a:pPr>
              <a:buFont typeface="Wingdings" panose="05000000000000000000" pitchFamily="2" charset="2"/>
              <a:buChar char="q"/>
            </a:pPr>
            <a:endParaRPr lang="en-US" dirty="0"/>
          </a:p>
        </p:txBody>
      </p:sp>
      <p:sp>
        <p:nvSpPr>
          <p:cNvPr id="4" name="スライド番号プレースホルダー 3">
            <a:extLst>
              <a:ext uri="{FF2B5EF4-FFF2-40B4-BE49-F238E27FC236}">
                <a16:creationId xmlns:a16="http://schemas.microsoft.com/office/drawing/2014/main" id="{FF074248-5E30-AAE6-5E30-DF72D2DB3D90}"/>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a:p>
        </p:txBody>
      </p:sp>
    </p:spTree>
    <p:extLst>
      <p:ext uri="{BB962C8B-B14F-4D97-AF65-F5344CB8AC3E}">
        <p14:creationId xmlns:p14="http://schemas.microsoft.com/office/powerpoint/2010/main" val="15277700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51520" y="1772816"/>
            <a:ext cx="8768629" cy="4503647"/>
          </a:xfrm>
        </p:spPr>
        <p:txBody>
          <a:bodyPr/>
          <a:lstStyle/>
          <a:p>
            <a:pPr marL="0" indent="0" eaLnBrk="1" hangingPunct="1">
              <a:lnSpc>
                <a:spcPct val="90000"/>
              </a:lnSpc>
              <a:buNone/>
            </a:pPr>
            <a:r>
              <a:rPr lang="ja-JP" altLang="en-US" sz="2400" b="1" dirty="0">
                <a:latin typeface="+mn-ea"/>
                <a:cs typeface="ＭＳ 明朝" charset="-128"/>
              </a:rPr>
              <a:t>❸年金額のスライド</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①年金改定の仕組み</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新規裁定者（現役世代）は賃金スライド：名目手取り賃金変動率に連動</a:t>
            </a:r>
          </a:p>
          <a:p>
            <a:pPr marL="0" indent="0" eaLnBrk="1" hangingPunct="1">
              <a:lnSpc>
                <a:spcPct val="90000"/>
              </a:lnSpc>
              <a:buNone/>
            </a:pPr>
            <a:r>
              <a:rPr lang="ja-JP" altLang="en-US" sz="2400" b="1" dirty="0">
                <a:latin typeface="+mn-ea"/>
                <a:cs typeface="ＭＳ 明朝" charset="-128"/>
              </a:rPr>
              <a:t>既規裁定者（引退世代：すでに年金受給）は物価スライド：消費者物価指数の変動を調整して実質価値を維持すれば良い。</a:t>
            </a:r>
          </a:p>
          <a:p>
            <a:pPr marL="0" indent="0" eaLnBrk="1" hangingPunct="1">
              <a:lnSpc>
                <a:spcPct val="90000"/>
              </a:lnSpc>
              <a:buNone/>
            </a:pPr>
            <a:r>
              <a:rPr lang="ja-JP" altLang="en-US" sz="2400" b="1" dirty="0">
                <a:latin typeface="+mn-ea"/>
                <a:cs typeface="ＭＳ 明朝" charset="-128"/>
              </a:rPr>
              <a:t>★ただし、物価変動が賃金変動を上回る場合には、賃金変動に合わせて、既規裁定者（引退世代：すでに年金受給）の水準を調整する。</a:t>
            </a:r>
          </a:p>
          <a:p>
            <a:pPr marL="0" indent="0" eaLnBrk="1" hangingPunct="1">
              <a:lnSpc>
                <a:spcPct val="90000"/>
              </a:lnSpc>
              <a:buNone/>
            </a:pPr>
            <a:r>
              <a:rPr lang="ja-JP" altLang="en-US" sz="2400" b="1" dirty="0">
                <a:latin typeface="+mn-ea"/>
                <a:cs typeface="ＭＳ 明朝" charset="-128"/>
              </a:rPr>
              <a:t>図</a:t>
            </a:r>
            <a:r>
              <a:rPr lang="en-US" altLang="ja-JP" sz="2400" b="1" dirty="0">
                <a:latin typeface="+mn-ea"/>
                <a:cs typeface="ＭＳ 明朝" charset="-128"/>
              </a:rPr>
              <a:t>5</a:t>
            </a:r>
            <a:r>
              <a:rPr lang="ja-JP" altLang="en-US" sz="2400" b="1" dirty="0">
                <a:latin typeface="+mn-ea"/>
                <a:cs typeface="ＭＳ 明朝" charset="-128"/>
              </a:rPr>
              <a:t>－</a:t>
            </a:r>
            <a:r>
              <a:rPr lang="en-US" altLang="ja-JP" sz="2400" b="1" dirty="0">
                <a:latin typeface="+mn-ea"/>
                <a:cs typeface="ＭＳ 明朝" charset="-128"/>
              </a:rPr>
              <a:t>15</a:t>
            </a:r>
            <a:r>
              <a:rPr lang="ja-JP" altLang="en-US" sz="2400" b="1" dirty="0">
                <a:latin typeface="+mn-ea"/>
                <a:cs typeface="ＭＳ 明朝" charset="-128"/>
              </a:rPr>
              <a:t>　年金額改定のルール</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2785147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dirty="0"/>
              <a:t>図</a:t>
            </a:r>
            <a:r>
              <a:rPr lang="en-US" altLang="ja-JP" dirty="0"/>
              <a:t>5</a:t>
            </a:r>
            <a:r>
              <a:rPr lang="ja-JP" altLang="en-US" dirty="0"/>
              <a:t>－</a:t>
            </a:r>
            <a:r>
              <a:rPr lang="en-US" altLang="ja-JP" dirty="0"/>
              <a:t>15</a:t>
            </a:r>
            <a:r>
              <a:rPr lang="ja-JP" altLang="en-US" dirty="0"/>
              <a:t>　年金額改定のルール</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a:p>
        </p:txBody>
      </p:sp>
      <p:pic>
        <p:nvPicPr>
          <p:cNvPr id="6" name="図 5">
            <a:extLst>
              <a:ext uri="{FF2B5EF4-FFF2-40B4-BE49-F238E27FC236}">
                <a16:creationId xmlns:a16="http://schemas.microsoft.com/office/drawing/2014/main" id="{FD6AC74F-1E92-37E6-A982-775BEEDD1DCD}"/>
              </a:ext>
            </a:extLst>
          </p:cNvPr>
          <p:cNvPicPr>
            <a:picLocks noChangeAspect="1"/>
          </p:cNvPicPr>
          <p:nvPr/>
        </p:nvPicPr>
        <p:blipFill>
          <a:blip r:embed="rId2"/>
          <a:stretch>
            <a:fillRect/>
          </a:stretch>
        </p:blipFill>
        <p:spPr>
          <a:xfrm>
            <a:off x="621845" y="1420843"/>
            <a:ext cx="5613603" cy="4864041"/>
          </a:xfrm>
          <a:prstGeom prst="rect">
            <a:avLst/>
          </a:prstGeom>
          <a:solidFill>
            <a:schemeClr val="bg1"/>
          </a:solidFill>
        </p:spPr>
      </p:pic>
      <p:sp>
        <p:nvSpPr>
          <p:cNvPr id="7" name="テキスト ボックス 6">
            <a:extLst>
              <a:ext uri="{FF2B5EF4-FFF2-40B4-BE49-F238E27FC236}">
                <a16:creationId xmlns:a16="http://schemas.microsoft.com/office/drawing/2014/main" id="{747D4845-E220-3982-4F11-3D667A246110}"/>
              </a:ext>
            </a:extLst>
          </p:cNvPr>
          <p:cNvSpPr txBox="1"/>
          <p:nvPr/>
        </p:nvSpPr>
        <p:spPr>
          <a:xfrm>
            <a:off x="6047184" y="2644170"/>
            <a:ext cx="2016224" cy="1569660"/>
          </a:xfrm>
          <a:prstGeom prst="rect">
            <a:avLst/>
          </a:prstGeom>
          <a:noFill/>
        </p:spPr>
        <p:txBody>
          <a:bodyPr wrap="square" rtlCol="0">
            <a:spAutoFit/>
          </a:bodyPr>
          <a:lstStyle/>
          <a:p>
            <a:r>
              <a:rPr lang="ja-JP" altLang="en-US" dirty="0"/>
              <a:t>★要するに、賃金変動主導。</a:t>
            </a:r>
            <a:endParaRPr lang="en-US" altLang="ja-JP" dirty="0"/>
          </a:p>
          <a:p>
            <a:r>
              <a:rPr lang="ja-JP" altLang="en-US" dirty="0">
                <a:solidFill>
                  <a:srgbClr val="FF0000"/>
                </a:solidFill>
              </a:rPr>
              <a:t>ない袖は振れない！</a:t>
            </a:r>
            <a:endParaRPr lang="en-US" dirty="0">
              <a:solidFill>
                <a:srgbClr val="FF0000"/>
              </a:solidFill>
            </a:endParaRPr>
          </a:p>
        </p:txBody>
      </p:sp>
    </p:spTree>
    <p:extLst>
      <p:ext uri="{BB962C8B-B14F-4D97-AF65-F5344CB8AC3E}">
        <p14:creationId xmlns:p14="http://schemas.microsoft.com/office/powerpoint/2010/main" val="3798379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768629" cy="4503647"/>
          </a:xfrm>
        </p:spPr>
        <p:txBody>
          <a:bodyPr/>
          <a:lstStyle/>
          <a:p>
            <a:pPr marL="0" indent="0" eaLnBrk="1" hangingPunct="1">
              <a:lnSpc>
                <a:spcPct val="90000"/>
              </a:lnSpc>
              <a:buNone/>
            </a:pPr>
            <a:r>
              <a:rPr lang="ja-JP" altLang="en-US" sz="2400" b="1" dirty="0">
                <a:latin typeface="+mn-ea"/>
                <a:cs typeface="ＭＳ 明朝" charset="-128"/>
              </a:rPr>
              <a:t>➁マクロ経済スライド</a:t>
            </a:r>
          </a:p>
          <a:p>
            <a:pPr marL="0" indent="0" eaLnBrk="1" hangingPunct="1">
              <a:lnSpc>
                <a:spcPct val="90000"/>
              </a:lnSpc>
              <a:buNone/>
            </a:pPr>
            <a:r>
              <a:rPr lang="en-US" altLang="ja-JP" sz="2400" b="1" dirty="0">
                <a:latin typeface="+mn-ea"/>
                <a:cs typeface="ＭＳ 明朝" charset="-128"/>
              </a:rPr>
              <a:t>2014</a:t>
            </a:r>
            <a:r>
              <a:rPr lang="ja-JP" altLang="en-US" sz="2400" b="1" dirty="0">
                <a:latin typeface="+mn-ea"/>
                <a:cs typeface="ＭＳ 明朝" charset="-128"/>
              </a:rPr>
              <a:t>（</a:t>
            </a:r>
            <a:r>
              <a:rPr lang="en-US" altLang="ja-JP" sz="2400" b="1" dirty="0">
                <a:latin typeface="+mn-ea"/>
                <a:cs typeface="ＭＳ 明朝" charset="-128"/>
              </a:rPr>
              <a:t>H26</a:t>
            </a:r>
            <a:r>
              <a:rPr lang="ja-JP" altLang="en-US" sz="2400" b="1" dirty="0">
                <a:latin typeface="+mn-ea"/>
                <a:cs typeface="ＭＳ 明朝" charset="-128"/>
              </a:rPr>
              <a:t>）物価と賃金による改定率に対し一定の調整を行う仕組みが導入される。</a:t>
            </a:r>
          </a:p>
          <a:p>
            <a:pPr marL="0" indent="0" eaLnBrk="1" hangingPunct="1">
              <a:lnSpc>
                <a:spcPct val="90000"/>
              </a:lnSpc>
              <a:buNone/>
            </a:pPr>
            <a:r>
              <a:rPr lang="ja-JP" altLang="en-US" sz="2400" b="1" dirty="0">
                <a:latin typeface="+mn-ea"/>
                <a:cs typeface="ＭＳ 明朝" charset="-128"/>
              </a:rPr>
              <a:t>具体的には、現役世代の負担の上限を考えて将来の保険料率を固定し、その中で給付と負担の均衡を図る。その際、調整期間、年金額の伸びを上記の改定率よりも一定の調整率だけ差し引いて改定する。</a:t>
            </a:r>
          </a:p>
          <a:p>
            <a:pPr marL="0" indent="0" eaLnBrk="1" hangingPunct="1">
              <a:lnSpc>
                <a:spcPct val="90000"/>
              </a:lnSpc>
              <a:buNone/>
            </a:pPr>
            <a:r>
              <a:rPr lang="ja-JP" altLang="en-US" sz="2400" b="1" dirty="0">
                <a:latin typeface="+mn-ea"/>
                <a:cs typeface="ＭＳ 明朝" charset="-128"/>
              </a:rPr>
              <a:t>＊スライド調整率＝公的年金全体の被保険者の減少率（直近</a:t>
            </a:r>
            <a:r>
              <a:rPr lang="en-US" altLang="ja-JP" sz="2400" b="1" dirty="0">
                <a:latin typeface="+mn-ea"/>
                <a:cs typeface="ＭＳ 明朝" charset="-128"/>
              </a:rPr>
              <a:t>3</a:t>
            </a:r>
            <a:r>
              <a:rPr lang="ja-JP" altLang="en-US" sz="2400" b="1" dirty="0">
                <a:latin typeface="+mn-ea"/>
                <a:cs typeface="ＭＳ 明朝" charset="-128"/>
              </a:rPr>
              <a:t>カ年の平均）＋平均余命の伸びを勘案した一定率（</a:t>
            </a:r>
            <a:r>
              <a:rPr lang="en-US" altLang="ja-JP" sz="2400" b="1" dirty="0">
                <a:latin typeface="+mn-ea"/>
                <a:cs typeface="ＭＳ 明朝" charset="-128"/>
              </a:rPr>
              <a:t>0.3</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図</a:t>
            </a:r>
            <a:r>
              <a:rPr lang="en-US" altLang="ja-JP" sz="2400" b="1" dirty="0">
                <a:latin typeface="+mn-ea"/>
                <a:cs typeface="ＭＳ 明朝" charset="-128"/>
              </a:rPr>
              <a:t>5</a:t>
            </a:r>
            <a:r>
              <a:rPr lang="ja-JP" altLang="en-US" sz="2400" b="1" dirty="0">
                <a:latin typeface="+mn-ea"/>
                <a:cs typeface="ＭＳ 明朝" charset="-128"/>
              </a:rPr>
              <a:t>－</a:t>
            </a:r>
            <a:r>
              <a:rPr lang="en-US" altLang="ja-JP" sz="2400" b="1" dirty="0">
                <a:latin typeface="+mn-ea"/>
                <a:cs typeface="ＭＳ 明朝" charset="-128"/>
              </a:rPr>
              <a:t>16</a:t>
            </a:r>
            <a:r>
              <a:rPr lang="ja-JP" altLang="en-US" sz="2400" b="1" dirty="0">
                <a:latin typeface="+mn-ea"/>
                <a:cs typeface="ＭＳ 明朝" charset="-128"/>
              </a:rPr>
              <a:t>　マクロ経済スライド</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26551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dirty="0"/>
              <a:t>図</a:t>
            </a:r>
            <a:r>
              <a:rPr lang="en-US" altLang="ja-JP" dirty="0"/>
              <a:t>5</a:t>
            </a:r>
            <a:r>
              <a:rPr lang="ja-JP" altLang="en-US" dirty="0"/>
              <a:t>－</a:t>
            </a:r>
            <a:r>
              <a:rPr lang="en-US" altLang="ja-JP" dirty="0"/>
              <a:t>16</a:t>
            </a:r>
            <a:r>
              <a:rPr lang="ja-JP" altLang="en-US" dirty="0"/>
              <a:t>　マクロ経済スライド</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26</a:t>
            </a:fld>
            <a:endParaRPr lang="en-US" altLang="ja-JP"/>
          </a:p>
        </p:txBody>
      </p:sp>
      <p:pic>
        <p:nvPicPr>
          <p:cNvPr id="8" name="図 7">
            <a:extLst>
              <a:ext uri="{FF2B5EF4-FFF2-40B4-BE49-F238E27FC236}">
                <a16:creationId xmlns:a16="http://schemas.microsoft.com/office/drawing/2014/main" id="{A3696DF2-0446-C184-1796-C94A171EA7F6}"/>
              </a:ext>
            </a:extLst>
          </p:cNvPr>
          <p:cNvPicPr>
            <a:picLocks noChangeAspect="1"/>
          </p:cNvPicPr>
          <p:nvPr/>
        </p:nvPicPr>
        <p:blipFill>
          <a:blip r:embed="rId2"/>
          <a:stretch>
            <a:fillRect/>
          </a:stretch>
        </p:blipFill>
        <p:spPr>
          <a:xfrm>
            <a:off x="606425" y="1498997"/>
            <a:ext cx="6718300" cy="4248150"/>
          </a:xfrm>
          <a:prstGeom prst="rect">
            <a:avLst/>
          </a:prstGeom>
          <a:solidFill>
            <a:schemeClr val="bg1"/>
          </a:solidFill>
        </p:spPr>
      </p:pic>
      <p:sp>
        <p:nvSpPr>
          <p:cNvPr id="5" name="テキスト ボックス 4">
            <a:extLst>
              <a:ext uri="{FF2B5EF4-FFF2-40B4-BE49-F238E27FC236}">
                <a16:creationId xmlns:a16="http://schemas.microsoft.com/office/drawing/2014/main" id="{0E527A6B-6EC6-9F08-2EDF-F22803CC8D39}"/>
              </a:ext>
            </a:extLst>
          </p:cNvPr>
          <p:cNvSpPr txBox="1"/>
          <p:nvPr/>
        </p:nvSpPr>
        <p:spPr>
          <a:xfrm>
            <a:off x="6970663" y="2204864"/>
            <a:ext cx="2016224" cy="3046988"/>
          </a:xfrm>
          <a:prstGeom prst="rect">
            <a:avLst/>
          </a:prstGeom>
          <a:noFill/>
        </p:spPr>
        <p:txBody>
          <a:bodyPr wrap="square" rtlCol="0">
            <a:spAutoFit/>
          </a:bodyPr>
          <a:lstStyle/>
          <a:p>
            <a:r>
              <a:rPr lang="ja-JP" altLang="en-US" dirty="0"/>
              <a:t>★要するに、賃金変動主導。</a:t>
            </a:r>
            <a:endParaRPr lang="en-US" altLang="ja-JP" dirty="0"/>
          </a:p>
          <a:p>
            <a:r>
              <a:rPr lang="ja-JP" altLang="en-US" dirty="0">
                <a:solidFill>
                  <a:srgbClr val="FF0000"/>
                </a:solidFill>
              </a:rPr>
              <a:t>ない袖は振れない！＋人口変動の要素（スライド調整率）を加えて、さらに抑える。</a:t>
            </a:r>
            <a:endParaRPr lang="en-US" dirty="0">
              <a:solidFill>
                <a:srgbClr val="FF0000"/>
              </a:solidFill>
            </a:endParaRPr>
          </a:p>
        </p:txBody>
      </p:sp>
    </p:spTree>
    <p:extLst>
      <p:ext uri="{BB962C8B-B14F-4D97-AF65-F5344CB8AC3E}">
        <p14:creationId xmlns:p14="http://schemas.microsoft.com/office/powerpoint/2010/main" val="16310544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❹在職老齢年金</a:t>
            </a:r>
          </a:p>
          <a:p>
            <a:pPr marL="0" indent="0" eaLnBrk="1" hangingPunct="1">
              <a:lnSpc>
                <a:spcPct val="90000"/>
              </a:lnSpc>
              <a:buNone/>
            </a:pPr>
            <a:r>
              <a:rPr lang="ja-JP" altLang="en-US" sz="2400" b="1" dirty="0">
                <a:latin typeface="+mn-ea"/>
                <a:cs typeface="ＭＳ 明朝" charset="-128"/>
              </a:rPr>
              <a:t>　年金を受給しながら厚生年金の被保険者として賃金を得ている場合、厚生年金と賃金の調整を行う在職老齢年金制度がある（基礎年金には影響しない）</a:t>
            </a:r>
          </a:p>
          <a:p>
            <a:pPr marL="0" indent="0" eaLnBrk="1" hangingPunct="1">
              <a:lnSpc>
                <a:spcPct val="90000"/>
              </a:lnSpc>
              <a:buNone/>
            </a:pPr>
            <a:r>
              <a:rPr lang="ja-JP" altLang="en-US" sz="2400" b="1" dirty="0">
                <a:latin typeface="+mn-ea"/>
                <a:cs typeface="ＭＳ 明朝" charset="-128"/>
              </a:rPr>
              <a:t>①</a:t>
            </a:r>
            <a:r>
              <a:rPr lang="en-US" altLang="ja-JP" sz="2400" b="1" dirty="0">
                <a:latin typeface="+mn-ea"/>
                <a:cs typeface="ＭＳ 明朝" charset="-128"/>
              </a:rPr>
              <a:t>65</a:t>
            </a:r>
            <a:r>
              <a:rPr lang="ja-JP" altLang="en-US" sz="2400" b="1" dirty="0">
                <a:latin typeface="+mn-ea"/>
                <a:cs typeface="ＭＳ 明朝" charset="-128"/>
              </a:rPr>
              <a:t>歳以上の場合（高在老）の場合、総報酬月額（賃金）と基本年金月額（厚生年金）の合計が</a:t>
            </a:r>
            <a:r>
              <a:rPr lang="en-US" altLang="ja-JP" sz="2400" b="1" dirty="0">
                <a:solidFill>
                  <a:srgbClr val="FF0000"/>
                </a:solidFill>
                <a:latin typeface="+mn-ea"/>
                <a:cs typeface="ＭＳ 明朝" charset="-128"/>
              </a:rPr>
              <a:t>48</a:t>
            </a:r>
            <a:r>
              <a:rPr lang="ja-JP" altLang="en-US" sz="2400" b="1" dirty="0">
                <a:solidFill>
                  <a:srgbClr val="FF0000"/>
                </a:solidFill>
                <a:latin typeface="+mn-ea"/>
                <a:cs typeface="ＭＳ 明朝" charset="-128"/>
              </a:rPr>
              <a:t>万円</a:t>
            </a:r>
            <a:r>
              <a:rPr lang="ja-JP" altLang="en-US" sz="2400" b="1" dirty="0">
                <a:latin typeface="+mn-ea"/>
                <a:cs typeface="ＭＳ 明朝" charset="-128"/>
              </a:rPr>
              <a:t>を超えると、年金の一部（総報酬月額の増加２に対し年金月額</a:t>
            </a:r>
            <a:r>
              <a:rPr lang="en-US" altLang="ja-JP" sz="2400" b="1" dirty="0">
                <a:latin typeface="+mn-ea"/>
                <a:cs typeface="ＭＳ 明朝" charset="-128"/>
              </a:rPr>
              <a:t>1</a:t>
            </a:r>
            <a:r>
              <a:rPr lang="ja-JP" altLang="en-US" sz="2400" b="1" dirty="0">
                <a:latin typeface="+mn-ea"/>
                <a:cs typeface="ＭＳ 明朝" charset="-128"/>
              </a:rPr>
              <a:t>が減額）をカットする制度。</a:t>
            </a:r>
          </a:p>
          <a:p>
            <a:pPr marL="0" indent="0" eaLnBrk="1" hangingPunct="1">
              <a:lnSpc>
                <a:spcPct val="90000"/>
              </a:lnSpc>
              <a:buNone/>
            </a:pPr>
            <a:r>
              <a:rPr lang="ja-JP" altLang="en-US" sz="2400" b="1" dirty="0">
                <a:latin typeface="+mn-ea"/>
                <a:cs typeface="ＭＳ 明朝" charset="-128"/>
              </a:rPr>
              <a:t>②</a:t>
            </a:r>
            <a:r>
              <a:rPr lang="en-US" altLang="ja-JP" sz="2400" b="1" dirty="0">
                <a:latin typeface="+mn-ea"/>
                <a:cs typeface="ＭＳ 明朝" charset="-128"/>
              </a:rPr>
              <a:t>65</a:t>
            </a:r>
            <a:r>
              <a:rPr lang="ja-JP" altLang="en-US" sz="2400" b="1" dirty="0">
                <a:latin typeface="+mn-ea"/>
                <a:cs typeface="ＭＳ 明朝" charset="-128"/>
              </a:rPr>
              <a:t>歳未満の場合（低在老）の場合、総報酬月額（賃金）と基本年金月額（厚生年金）の合計が</a:t>
            </a:r>
            <a:r>
              <a:rPr lang="en-US" altLang="ja-JP" sz="2400" b="1" dirty="0">
                <a:latin typeface="+mn-ea"/>
                <a:cs typeface="ＭＳ 明朝" charset="-128"/>
              </a:rPr>
              <a:t>28</a:t>
            </a:r>
            <a:r>
              <a:rPr lang="ja-JP" altLang="en-US" sz="2400" b="1" dirty="0">
                <a:latin typeface="+mn-ea"/>
                <a:cs typeface="ＭＳ 明朝" charset="-128"/>
              </a:rPr>
              <a:t>万円を超えると、年金の一部（総報酬月額の増加２に対し年金月額</a:t>
            </a:r>
            <a:r>
              <a:rPr lang="en-US" altLang="ja-JP" sz="2400" b="1" dirty="0">
                <a:latin typeface="+mn-ea"/>
                <a:cs typeface="ＭＳ 明朝" charset="-128"/>
              </a:rPr>
              <a:t>1</a:t>
            </a:r>
            <a:r>
              <a:rPr lang="ja-JP" altLang="en-US" sz="2400" b="1" dirty="0">
                <a:latin typeface="+mn-ea"/>
                <a:cs typeface="ＭＳ 明朝" charset="-128"/>
              </a:rPr>
              <a:t>が減額）をカットする制度。</a:t>
            </a:r>
            <a:r>
              <a:rPr lang="en-US" altLang="ja-JP" sz="2400" b="1" dirty="0">
                <a:latin typeface="+mn-ea"/>
                <a:cs typeface="ＭＳ 明朝" charset="-128"/>
              </a:rPr>
              <a:t>47</a:t>
            </a:r>
            <a:r>
              <a:rPr lang="ja-JP" altLang="en-US" sz="2400" b="1" dirty="0">
                <a:latin typeface="+mn-ea"/>
                <a:cs typeface="ＭＳ 明朝" charset="-128"/>
              </a:rPr>
              <a:t>万円を超えると、総報酬額が増加した分だけ年金は支給停止になる。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968938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❹在職老齢年金の続き</a:t>
            </a:r>
          </a:p>
          <a:p>
            <a:pPr marL="0" indent="0" eaLnBrk="1" hangingPunct="1">
              <a:lnSpc>
                <a:spcPct val="90000"/>
              </a:lnSpc>
              <a:buNone/>
            </a:pPr>
            <a:r>
              <a:rPr lang="ja-JP" altLang="en-US" sz="2400" b="1" dirty="0">
                <a:latin typeface="+mn-ea"/>
                <a:cs typeface="ＭＳ 明朝" charset="-128"/>
              </a:rPr>
              <a:t>賃金と年金額の合計額が</a:t>
            </a:r>
            <a:r>
              <a:rPr lang="en-US" altLang="ja-JP" sz="2400" b="1" dirty="0">
                <a:latin typeface="+mn-ea"/>
                <a:cs typeface="ＭＳ 明朝" charset="-128"/>
              </a:rPr>
              <a:t>48</a:t>
            </a:r>
            <a:r>
              <a:rPr lang="ja-JP" altLang="en-US" sz="2400" b="1" dirty="0">
                <a:latin typeface="+mn-ea"/>
                <a:cs typeface="ＭＳ 明朝" charset="-128"/>
              </a:rPr>
              <a:t>万円を超える場合、</a:t>
            </a:r>
            <a:r>
              <a:rPr lang="en-US" altLang="ja-JP" sz="2400" b="1" dirty="0">
                <a:latin typeface="+mn-ea"/>
                <a:cs typeface="ＭＳ 明朝" charset="-128"/>
              </a:rPr>
              <a:t>48</a:t>
            </a:r>
            <a:r>
              <a:rPr lang="ja-JP" altLang="en-US" sz="2400" b="1" dirty="0">
                <a:latin typeface="+mn-ea"/>
                <a:cs typeface="ＭＳ 明朝" charset="-128"/>
              </a:rPr>
              <a:t>万円を超えた金額の半分が年金額より支給停止されます（ただし</a:t>
            </a:r>
            <a:r>
              <a:rPr lang="ja-JP" altLang="en-US" sz="2400" b="1" dirty="0">
                <a:solidFill>
                  <a:srgbClr val="FF0000"/>
                </a:solidFill>
                <a:latin typeface="+mn-ea"/>
                <a:cs typeface="ＭＳ 明朝" charset="-128"/>
              </a:rPr>
              <a:t>老齢基礎年金は全額支給されます</a:t>
            </a:r>
            <a:r>
              <a:rPr lang="ja-JP" altLang="en-US" sz="2400" b="1" dirty="0">
                <a:latin typeface="+mn-ea"/>
                <a:cs typeface="ＭＳ 明朝" charset="-128"/>
              </a:rPr>
              <a:t>）。また、</a:t>
            </a:r>
            <a:r>
              <a:rPr lang="en-US" altLang="ja-JP" sz="2400" b="1" dirty="0">
                <a:latin typeface="+mn-ea"/>
                <a:cs typeface="ＭＳ 明朝" charset="-128"/>
              </a:rPr>
              <a:t>70</a:t>
            </a:r>
            <a:r>
              <a:rPr lang="ja-JP" altLang="en-US" sz="2400" b="1" dirty="0">
                <a:latin typeface="+mn-ea"/>
                <a:cs typeface="ＭＳ 明朝" charset="-128"/>
              </a:rPr>
              <a:t>歳以降についても、平成</a:t>
            </a:r>
            <a:r>
              <a:rPr lang="en-US" altLang="ja-JP" sz="2400" b="1" dirty="0">
                <a:latin typeface="+mn-ea"/>
                <a:cs typeface="ＭＳ 明朝" charset="-128"/>
              </a:rPr>
              <a:t>16</a:t>
            </a:r>
            <a:r>
              <a:rPr lang="ja-JP" altLang="en-US" sz="2400" b="1" dirty="0">
                <a:latin typeface="+mn-ea"/>
                <a:cs typeface="ＭＳ 明朝" charset="-128"/>
              </a:rPr>
              <a:t>年（</a:t>
            </a:r>
            <a:r>
              <a:rPr lang="en-US" altLang="ja-JP" sz="2400" b="1" dirty="0">
                <a:latin typeface="+mn-ea"/>
                <a:cs typeface="ＭＳ 明朝" charset="-128"/>
              </a:rPr>
              <a:t>2004</a:t>
            </a:r>
            <a:r>
              <a:rPr lang="ja-JP" altLang="en-US" sz="2400" b="1" dirty="0">
                <a:latin typeface="+mn-ea"/>
                <a:cs typeface="ＭＳ 明朝" charset="-128"/>
              </a:rPr>
              <a:t>年）改正により平成</a:t>
            </a:r>
            <a:r>
              <a:rPr lang="en-US" altLang="ja-JP" sz="2400" b="1" dirty="0">
                <a:latin typeface="+mn-ea"/>
                <a:cs typeface="ＭＳ 明朝" charset="-128"/>
              </a:rPr>
              <a:t>19</a:t>
            </a:r>
            <a:r>
              <a:rPr lang="ja-JP" altLang="en-US" sz="2400" b="1" dirty="0">
                <a:latin typeface="+mn-ea"/>
                <a:cs typeface="ＭＳ 明朝" charset="-128"/>
              </a:rPr>
              <a:t>年（</a:t>
            </a:r>
            <a:r>
              <a:rPr lang="en-US" altLang="ja-JP" sz="2400" b="1" dirty="0">
                <a:latin typeface="+mn-ea"/>
                <a:cs typeface="ＭＳ 明朝" charset="-128"/>
              </a:rPr>
              <a:t>2007</a:t>
            </a:r>
            <a:r>
              <a:rPr lang="ja-JP" altLang="en-US" sz="2400" b="1" dirty="0">
                <a:latin typeface="+mn-ea"/>
                <a:cs typeface="ＭＳ 明朝" charset="-128"/>
              </a:rPr>
              <a:t>年）</a:t>
            </a:r>
            <a:r>
              <a:rPr lang="en-US" altLang="ja-JP" sz="2400" b="1" dirty="0">
                <a:latin typeface="+mn-ea"/>
                <a:cs typeface="ＭＳ 明朝" charset="-128"/>
              </a:rPr>
              <a:t>4</a:t>
            </a:r>
            <a:r>
              <a:rPr lang="ja-JP" altLang="en-US" sz="2400" b="1" dirty="0">
                <a:latin typeface="+mn-ea"/>
                <a:cs typeface="ＭＳ 明朝" charset="-128"/>
              </a:rPr>
              <a:t>月から同じ取扱いとなります（</a:t>
            </a:r>
            <a:r>
              <a:rPr lang="ja-JP" altLang="en-US" sz="2400" b="1" dirty="0">
                <a:solidFill>
                  <a:srgbClr val="FF0000"/>
                </a:solidFill>
                <a:latin typeface="+mn-ea"/>
                <a:cs typeface="ＭＳ 明朝" charset="-128"/>
              </a:rPr>
              <a:t>ただし保険料負担はありません</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＊総所得が</a:t>
            </a:r>
            <a:r>
              <a:rPr lang="en-US" altLang="ja-JP" sz="2400" b="1" dirty="0">
                <a:latin typeface="+mn-ea"/>
                <a:cs typeface="ＭＳ 明朝" charset="-128"/>
              </a:rPr>
              <a:t>48</a:t>
            </a:r>
            <a:r>
              <a:rPr lang="ja-JP" altLang="en-US" sz="2400" b="1" dirty="0">
                <a:latin typeface="+mn-ea"/>
                <a:cs typeface="ＭＳ 明朝" charset="-128"/>
              </a:rPr>
              <a:t>万円以上あれば、厚生年金給付など意味なし？</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図５－１７在職老齢年金制度による支給停止</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3763748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A1E6368E-04F3-E439-16AB-0961E6D724C6}"/>
              </a:ext>
            </a:extLst>
          </p:cNvPr>
          <p:cNvPicPr>
            <a:picLocks noChangeAspect="1"/>
          </p:cNvPicPr>
          <p:nvPr/>
        </p:nvPicPr>
        <p:blipFill>
          <a:blip r:embed="rId2"/>
          <a:stretch>
            <a:fillRect/>
          </a:stretch>
        </p:blipFill>
        <p:spPr>
          <a:xfrm>
            <a:off x="755576" y="1844824"/>
            <a:ext cx="7327900" cy="4800600"/>
          </a:xfrm>
          <a:prstGeom prst="rect">
            <a:avLst/>
          </a:prstGeom>
          <a:solidFill>
            <a:schemeClr val="bg1"/>
          </a:solidFill>
        </p:spPr>
      </p:pic>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sz="3600" dirty="0"/>
              <a:t>図５－</a:t>
            </a:r>
            <a:r>
              <a:rPr lang="en-US" altLang="ja-JP" sz="3600" dirty="0"/>
              <a:t>17</a:t>
            </a:r>
            <a:br>
              <a:rPr lang="en-US" altLang="ja-JP" sz="3600" dirty="0"/>
            </a:br>
            <a:r>
              <a:rPr lang="ja-JP" altLang="en-US" sz="3600" dirty="0"/>
              <a:t>在職老齢年金制度による支給停止</a:t>
            </a:r>
            <a:endParaRPr lang="en-US" sz="3600"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29</a:t>
            </a:fld>
            <a:endParaRPr lang="en-US" altLang="ja-JP"/>
          </a:p>
        </p:txBody>
      </p:sp>
      <p:sp>
        <p:nvSpPr>
          <p:cNvPr id="5" name="テキスト ボックス 4">
            <a:extLst>
              <a:ext uri="{FF2B5EF4-FFF2-40B4-BE49-F238E27FC236}">
                <a16:creationId xmlns:a16="http://schemas.microsoft.com/office/drawing/2014/main" id="{0E527A6B-6EC6-9F08-2EDF-F22803CC8D39}"/>
              </a:ext>
            </a:extLst>
          </p:cNvPr>
          <p:cNvSpPr txBox="1"/>
          <p:nvPr/>
        </p:nvSpPr>
        <p:spPr>
          <a:xfrm>
            <a:off x="7164288" y="2069277"/>
            <a:ext cx="1480147" cy="2862322"/>
          </a:xfrm>
          <a:prstGeom prst="rect">
            <a:avLst/>
          </a:prstGeom>
          <a:noFill/>
        </p:spPr>
        <p:txBody>
          <a:bodyPr wrap="square" rtlCol="0">
            <a:spAutoFit/>
          </a:bodyPr>
          <a:lstStyle/>
          <a:p>
            <a:r>
              <a:rPr lang="ja-JP" altLang="en-US" sz="2000" dirty="0">
                <a:solidFill>
                  <a:srgbClr val="FF0000"/>
                </a:solidFill>
              </a:rPr>
              <a:t>★要するに、賃金＋厚生老齢年金☓</a:t>
            </a:r>
            <a:r>
              <a:rPr lang="en-US" altLang="ja-JP" sz="2000" dirty="0">
                <a:solidFill>
                  <a:srgbClr val="FF0000"/>
                </a:solidFill>
              </a:rPr>
              <a:t>0.5</a:t>
            </a:r>
            <a:r>
              <a:rPr lang="ja-JP" altLang="en-US" sz="2000" dirty="0">
                <a:solidFill>
                  <a:srgbClr val="FF0000"/>
                </a:solidFill>
              </a:rPr>
              <a:t>が４８万円以上になれば、厚生老齢年金は支給停止となる。</a:t>
            </a:r>
            <a:endParaRPr lang="en-US" sz="2000" dirty="0">
              <a:solidFill>
                <a:srgbClr val="FF0000"/>
              </a:solidFill>
            </a:endParaRPr>
          </a:p>
        </p:txBody>
      </p:sp>
    </p:spTree>
    <p:extLst>
      <p:ext uri="{BB962C8B-B14F-4D97-AF65-F5344CB8AC3E}">
        <p14:creationId xmlns:p14="http://schemas.microsoft.com/office/powerpoint/2010/main" val="7844225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lstStyle/>
          <a:p>
            <a:r>
              <a:rPr lang="ja-JP" altLang="en-US" sz="4000" b="1" u="sng" dirty="0">
                <a:latin typeface="+mn-ea"/>
                <a:cs typeface="ＭＳ 明朝" charset="-128"/>
              </a:rPr>
              <a:t>★</a:t>
            </a:r>
            <a:r>
              <a:rPr lang="ja-JP" altLang="en-US" sz="4000" b="1" u="sng" dirty="0">
                <a:latin typeface="+mn-ea"/>
                <a:cs typeface="ＭＳ 明朝" charset="-128"/>
                <a:hlinkClick r:id="rId2"/>
              </a:rPr>
              <a:t>公的年金制度はどのような仕組みなの？</a:t>
            </a:r>
            <a:r>
              <a:rPr lang="en-US" altLang="ja-JP" sz="4000" b="1" u="sng" dirty="0">
                <a:latin typeface="+mn-ea"/>
                <a:cs typeface="ＭＳ 明朝" charset="-128"/>
              </a:rPr>
              <a:t>(</a:t>
            </a:r>
            <a:r>
              <a:rPr lang="ja-JP" altLang="en-US" sz="4000" b="1" u="sng" dirty="0">
                <a:latin typeface="+mn-ea"/>
                <a:cs typeface="ＭＳ 明朝" charset="-128"/>
              </a:rPr>
              <a:t>前回の復習）</a:t>
            </a:r>
            <a:endParaRPr lang="en-US" altLang="ja-JP" sz="4000" b="1" u="sng" dirty="0">
              <a:latin typeface="+mn-ea"/>
              <a:cs typeface="ＭＳ 明朝" charset="-128"/>
            </a:endParaRPr>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3</a:t>
            </a:fld>
            <a:endParaRPr lang="en-US" altLang="ja-JP"/>
          </a:p>
        </p:txBody>
      </p:sp>
      <p:sp>
        <p:nvSpPr>
          <p:cNvPr id="6" name="テキスト ボックス 5">
            <a:extLst>
              <a:ext uri="{FF2B5EF4-FFF2-40B4-BE49-F238E27FC236}">
                <a16:creationId xmlns:a16="http://schemas.microsoft.com/office/drawing/2014/main" id="{CCED113D-D1BB-3EFD-0346-280008F96517}"/>
              </a:ext>
            </a:extLst>
          </p:cNvPr>
          <p:cNvSpPr txBox="1"/>
          <p:nvPr/>
        </p:nvSpPr>
        <p:spPr>
          <a:xfrm>
            <a:off x="7308304" y="2204864"/>
            <a:ext cx="1584176" cy="2952328"/>
          </a:xfrm>
          <a:prstGeom prst="rect">
            <a:avLst/>
          </a:prstGeom>
          <a:noFill/>
        </p:spPr>
        <p:txBody>
          <a:bodyPr wrap="square" rtlCol="0">
            <a:spAutoFit/>
          </a:bodyPr>
          <a:lstStyle/>
          <a:p>
            <a:r>
              <a:rPr lang="ja-JP" altLang="en-US" sz="2000" dirty="0"/>
              <a:t>★厚生労働省の</a:t>
            </a:r>
            <a:r>
              <a:rPr lang="en-US" altLang="ja-JP" sz="2000" dirty="0"/>
              <a:t>HP</a:t>
            </a:r>
            <a:br>
              <a:rPr lang="en-US" altLang="ja-JP" sz="2000" dirty="0"/>
            </a:br>
            <a:r>
              <a:rPr lang="en-US" altLang="ja-JP" sz="2000" dirty="0"/>
              <a:t>https://</a:t>
            </a:r>
            <a:r>
              <a:rPr lang="en-US" altLang="ja-JP" sz="2000" dirty="0" err="1"/>
              <a:t>www.mhlw.go.jp</a:t>
            </a:r>
            <a:r>
              <a:rPr lang="en-US" altLang="ja-JP" sz="2000" dirty="0"/>
              <a:t>/</a:t>
            </a:r>
            <a:r>
              <a:rPr lang="en-US" altLang="ja-JP" sz="2000" dirty="0" err="1"/>
              <a:t>seisakunitsuite</a:t>
            </a:r>
            <a:r>
              <a:rPr lang="en-US" altLang="ja-JP" sz="2000" dirty="0"/>
              <a:t>/bunya/</a:t>
            </a:r>
            <a:r>
              <a:rPr lang="en-US" altLang="ja-JP" sz="2000" dirty="0" err="1"/>
              <a:t>nenkin</a:t>
            </a:r>
            <a:r>
              <a:rPr lang="en-US" altLang="ja-JP" sz="2000" dirty="0"/>
              <a:t>/</a:t>
            </a:r>
            <a:r>
              <a:rPr lang="en-US" altLang="ja-JP" sz="2000" dirty="0" err="1"/>
              <a:t>nenkin</a:t>
            </a:r>
            <a:r>
              <a:rPr lang="en-US" altLang="ja-JP" sz="2000" dirty="0"/>
              <a:t>/zaisei01/dl/zu05.pdf</a:t>
            </a:r>
            <a:endParaRPr lang="en-US" sz="2000" dirty="0"/>
          </a:p>
        </p:txBody>
      </p:sp>
      <p:pic>
        <p:nvPicPr>
          <p:cNvPr id="3" name="図 2">
            <a:extLst>
              <a:ext uri="{FF2B5EF4-FFF2-40B4-BE49-F238E27FC236}">
                <a16:creationId xmlns:a16="http://schemas.microsoft.com/office/drawing/2014/main" id="{6A9D99B9-4C25-B5BB-0B0C-4A93603008F1}"/>
              </a:ext>
            </a:extLst>
          </p:cNvPr>
          <p:cNvPicPr>
            <a:picLocks noChangeAspect="1"/>
          </p:cNvPicPr>
          <p:nvPr/>
        </p:nvPicPr>
        <p:blipFill>
          <a:blip r:embed="rId3"/>
          <a:stretch>
            <a:fillRect/>
          </a:stretch>
        </p:blipFill>
        <p:spPr>
          <a:xfrm>
            <a:off x="548819" y="1561633"/>
            <a:ext cx="6733629" cy="4699007"/>
          </a:xfrm>
          <a:prstGeom prst="rect">
            <a:avLst/>
          </a:prstGeom>
        </p:spPr>
      </p:pic>
    </p:spTree>
    <p:extLst>
      <p:ext uri="{BB962C8B-B14F-4D97-AF65-F5344CB8AC3E}">
        <p14:creationId xmlns:p14="http://schemas.microsoft.com/office/powerpoint/2010/main" val="11842558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在職老齢年金の計算方法</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zh-TW" altLang="en-US" sz="2400" b="1" dirty="0">
                <a:latin typeface="+mn-ea"/>
                <a:cs typeface="ＭＳ 明朝" charset="-128"/>
              </a:rPr>
              <a:t>○支給停止月額＝（基本月額＋総報酬月額相当額−</a:t>
            </a:r>
            <a:r>
              <a:rPr lang="en-US" altLang="zh-TW" sz="2400" b="1" dirty="0">
                <a:latin typeface="+mn-ea"/>
                <a:cs typeface="ＭＳ 明朝" charset="-128"/>
              </a:rPr>
              <a:t>48</a:t>
            </a:r>
            <a:r>
              <a:rPr lang="zh-TW" altLang="en-US" sz="2400" b="1" dirty="0">
                <a:latin typeface="+mn-ea"/>
                <a:cs typeface="ＭＳ 明朝" charset="-128"/>
              </a:rPr>
              <a:t>万円）</a:t>
            </a:r>
            <a:r>
              <a:rPr lang="en-US" altLang="zh-TW" sz="2400" b="1" dirty="0">
                <a:latin typeface="+mn-ea"/>
                <a:cs typeface="ＭＳ 明朝" charset="-128"/>
              </a:rPr>
              <a:t>×0.5</a:t>
            </a:r>
          </a:p>
          <a:p>
            <a:pPr marL="0" indent="0" eaLnBrk="1" hangingPunct="1">
              <a:lnSpc>
                <a:spcPct val="90000"/>
              </a:lnSpc>
              <a:buNone/>
            </a:pPr>
            <a:r>
              <a:rPr lang="en-US" altLang="zh-TW" sz="2400" b="1" dirty="0">
                <a:latin typeface="+mn-ea"/>
                <a:cs typeface="ＭＳ 明朝" charset="-128"/>
              </a:rPr>
              <a:t>○</a:t>
            </a:r>
            <a:r>
              <a:rPr lang="zh-TW" altLang="en-US" sz="2400" b="1" dirty="0">
                <a:latin typeface="+mn-ea"/>
                <a:cs typeface="ＭＳ 明朝" charset="-128"/>
              </a:rPr>
              <a:t>年金支給月額＝基本月額−（基本月額＋総報酬月額相当額−</a:t>
            </a:r>
            <a:r>
              <a:rPr lang="en-US" altLang="zh-TW" sz="2400" b="1" dirty="0">
                <a:latin typeface="+mn-ea"/>
                <a:cs typeface="ＭＳ 明朝" charset="-128"/>
              </a:rPr>
              <a:t>48</a:t>
            </a:r>
            <a:r>
              <a:rPr lang="zh-TW" altLang="en-US" sz="2400" b="1" dirty="0">
                <a:latin typeface="+mn-ea"/>
                <a:cs typeface="ＭＳ 明朝" charset="-128"/>
              </a:rPr>
              <a:t>万円）</a:t>
            </a:r>
            <a:r>
              <a:rPr lang="en-US" altLang="zh-TW" sz="2400" b="1" dirty="0">
                <a:latin typeface="+mn-ea"/>
                <a:cs typeface="ＭＳ 明朝" charset="-128"/>
              </a:rPr>
              <a:t>×0.5</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問題：</a:t>
            </a:r>
            <a:r>
              <a:rPr lang="en-US" altLang="ja-JP" sz="2400" b="1" dirty="0">
                <a:latin typeface="+mn-ea"/>
                <a:cs typeface="ＭＳ 明朝" charset="-128"/>
              </a:rPr>
              <a:t>〈</a:t>
            </a:r>
            <a:r>
              <a:rPr lang="ja-JP" altLang="en-US" sz="2400" b="1" dirty="0">
                <a:latin typeface="+mn-ea"/>
                <a:cs typeface="ＭＳ 明朝" charset="-128"/>
              </a:rPr>
              <a:t>例</a:t>
            </a:r>
            <a:r>
              <a:rPr lang="en-US" altLang="ja-JP" sz="2400" b="1" dirty="0">
                <a:latin typeface="+mn-ea"/>
                <a:cs typeface="ＭＳ 明朝" charset="-128"/>
              </a:rPr>
              <a:t>〉</a:t>
            </a:r>
            <a:r>
              <a:rPr lang="ja-JP" altLang="en-US" sz="2400" b="1" dirty="0">
                <a:latin typeface="+mn-ea"/>
                <a:cs typeface="ＭＳ 明朝" charset="-128"/>
              </a:rPr>
              <a:t>Ｂさん（会社員・</a:t>
            </a:r>
            <a:r>
              <a:rPr lang="en-US" altLang="ja-JP" sz="2400" b="1" dirty="0">
                <a:latin typeface="+mn-ea"/>
                <a:cs typeface="ＭＳ 明朝" charset="-128"/>
              </a:rPr>
              <a:t>64</a:t>
            </a:r>
            <a:r>
              <a:rPr lang="ja-JP" altLang="en-US" sz="2400" b="1" dirty="0">
                <a:latin typeface="+mn-ea"/>
                <a:cs typeface="ＭＳ 明朝" charset="-128"/>
              </a:rPr>
              <a:t>歳・男性）の場合</a:t>
            </a:r>
          </a:p>
          <a:p>
            <a:pPr marL="0" indent="0" eaLnBrk="1" hangingPunct="1">
              <a:lnSpc>
                <a:spcPct val="90000"/>
              </a:lnSpc>
              <a:buNone/>
            </a:pPr>
            <a:r>
              <a:rPr lang="en-US" altLang="ja-JP" sz="2400" b="1" dirty="0">
                <a:latin typeface="+mn-ea"/>
                <a:cs typeface="ＭＳ 明朝" charset="-128"/>
              </a:rPr>
              <a:t>1956</a:t>
            </a:r>
            <a:r>
              <a:rPr lang="ja-JP" altLang="en-US" sz="2400" b="1" dirty="0">
                <a:latin typeface="+mn-ea"/>
                <a:cs typeface="ＭＳ 明朝" charset="-128"/>
              </a:rPr>
              <a:t>（昭和</a:t>
            </a:r>
            <a:r>
              <a:rPr lang="en-US" altLang="ja-JP" sz="2400" b="1" dirty="0">
                <a:latin typeface="+mn-ea"/>
                <a:cs typeface="ＭＳ 明朝" charset="-128"/>
              </a:rPr>
              <a:t>31</a:t>
            </a:r>
            <a:r>
              <a:rPr lang="ja-JP" altLang="en-US" sz="2400" b="1" dirty="0">
                <a:latin typeface="+mn-ea"/>
                <a:cs typeface="ＭＳ 明朝" charset="-128"/>
              </a:rPr>
              <a:t>）年４月２日生まれのＢさんは今年</a:t>
            </a:r>
            <a:r>
              <a:rPr lang="en-US" altLang="ja-JP" sz="2400" b="1" dirty="0">
                <a:latin typeface="+mn-ea"/>
                <a:cs typeface="ＭＳ 明朝" charset="-128"/>
              </a:rPr>
              <a:t>65</a:t>
            </a:r>
            <a:r>
              <a:rPr lang="ja-JP" altLang="en-US" sz="2400" b="1" dirty="0">
                <a:latin typeface="+mn-ea"/>
                <a:cs typeface="ＭＳ 明朝" charset="-128"/>
              </a:rPr>
              <a:t>歳になりますが、現在と同じ給与で継続して就労することになっています。</a:t>
            </a:r>
            <a:r>
              <a:rPr lang="en-US" altLang="ja-JP" sz="2400" b="1" dirty="0">
                <a:latin typeface="+mn-ea"/>
                <a:cs typeface="ＭＳ 明朝" charset="-128"/>
              </a:rPr>
              <a:t>65</a:t>
            </a:r>
            <a:r>
              <a:rPr lang="ja-JP" altLang="en-US" sz="2400" b="1" dirty="0">
                <a:latin typeface="+mn-ea"/>
                <a:cs typeface="ＭＳ 明朝" charset="-128"/>
              </a:rPr>
              <a:t>歳からの老齢厚生年金基本月額</a:t>
            </a:r>
            <a:r>
              <a:rPr lang="en-US" altLang="ja-JP" sz="2400" b="1" dirty="0">
                <a:latin typeface="+mn-ea"/>
                <a:cs typeface="ＭＳ 明朝" charset="-128"/>
              </a:rPr>
              <a:t>16</a:t>
            </a:r>
            <a:r>
              <a:rPr lang="ja-JP" altLang="en-US" sz="2400" b="1" dirty="0">
                <a:latin typeface="+mn-ea"/>
                <a:cs typeface="ＭＳ 明朝" charset="-128"/>
              </a:rPr>
              <a:t>万ですが、Ｂさんの総報酬月額相当額を</a:t>
            </a:r>
            <a:r>
              <a:rPr lang="en-US" altLang="ja-JP" sz="2400" b="1" dirty="0">
                <a:latin typeface="+mn-ea"/>
                <a:cs typeface="ＭＳ 明朝" charset="-128"/>
              </a:rPr>
              <a:t>48</a:t>
            </a:r>
            <a:r>
              <a:rPr lang="ja-JP" altLang="en-US" sz="2400" b="1" dirty="0">
                <a:latin typeface="+mn-ea"/>
                <a:cs typeface="ＭＳ 明朝" charset="-128"/>
              </a:rPr>
              <a:t>万円とすると、Ｂさんはどれくらいの年金をもえるでしょうか。</a:t>
            </a:r>
          </a:p>
        </p:txBody>
      </p:sp>
    </p:spTree>
    <p:extLst>
      <p:ext uri="{BB962C8B-B14F-4D97-AF65-F5344CB8AC3E}">
        <p14:creationId xmlns:p14="http://schemas.microsoft.com/office/powerpoint/2010/main" val="3975720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在職老齢年金の計算方法</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さんの</a:t>
            </a:r>
            <a:r>
              <a:rPr lang="en-US" altLang="ja-JP" sz="2400" b="1" dirty="0">
                <a:latin typeface="+mn-ea"/>
                <a:cs typeface="ＭＳ 明朝" charset="-128"/>
              </a:rPr>
              <a:t>65</a:t>
            </a:r>
            <a:r>
              <a:rPr lang="ja-JP" altLang="en-US" sz="2400" b="1" dirty="0">
                <a:latin typeface="+mn-ea"/>
                <a:cs typeface="ＭＳ 明朝" charset="-128"/>
              </a:rPr>
              <a:t>歳からの老齢厚生年金基本月額</a:t>
            </a:r>
            <a:r>
              <a:rPr lang="en-US" altLang="ja-JP" sz="2400" b="1" dirty="0">
                <a:latin typeface="+mn-ea"/>
                <a:cs typeface="ＭＳ 明朝" charset="-128"/>
              </a:rPr>
              <a:t>16</a:t>
            </a:r>
            <a:r>
              <a:rPr lang="ja-JP" altLang="en-US" sz="2400" b="1" dirty="0">
                <a:latin typeface="+mn-ea"/>
                <a:cs typeface="ＭＳ 明朝" charset="-128"/>
              </a:rPr>
              <a:t>万円で、</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総報酬月額相当額月額給与＝</a:t>
            </a:r>
            <a:r>
              <a:rPr lang="en-US" altLang="ja-JP" sz="2400" b="1" dirty="0">
                <a:latin typeface="+mn-ea"/>
                <a:cs typeface="ＭＳ 明朝" charset="-128"/>
              </a:rPr>
              <a:t>48</a:t>
            </a:r>
            <a:r>
              <a:rPr lang="ja-JP" altLang="en-US" sz="2400" b="1" dirty="0">
                <a:latin typeface="+mn-ea"/>
                <a:cs typeface="ＭＳ 明朝" charset="-128"/>
              </a:rPr>
              <a:t>万円なので、</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支給停止月額＝（</a:t>
            </a:r>
            <a:r>
              <a:rPr lang="en-US" altLang="ja-JP" sz="2400" b="1" dirty="0">
                <a:latin typeface="+mn-ea"/>
                <a:cs typeface="ＭＳ 明朝" charset="-128"/>
              </a:rPr>
              <a:t>16</a:t>
            </a:r>
            <a:r>
              <a:rPr lang="ja-JP" altLang="en-US" sz="2400" b="1" dirty="0">
                <a:latin typeface="+mn-ea"/>
                <a:cs typeface="ＭＳ 明朝" charset="-128"/>
              </a:rPr>
              <a:t>万円＋</a:t>
            </a:r>
            <a:r>
              <a:rPr lang="en-US" altLang="ja-JP" sz="2400" b="1" dirty="0">
                <a:latin typeface="+mn-ea"/>
                <a:cs typeface="ＭＳ 明朝" charset="-128"/>
              </a:rPr>
              <a:t>48</a:t>
            </a:r>
            <a:r>
              <a:rPr lang="ja-JP" altLang="en-US" sz="2400" b="1" dirty="0">
                <a:latin typeface="+mn-ea"/>
                <a:cs typeface="ＭＳ 明朝" charset="-128"/>
              </a:rPr>
              <a:t>万円−</a:t>
            </a:r>
            <a:r>
              <a:rPr lang="en-US" altLang="ja-JP" sz="2400" b="1" dirty="0">
                <a:latin typeface="+mn-ea"/>
                <a:cs typeface="ＭＳ 明朝" charset="-128"/>
              </a:rPr>
              <a:t>48</a:t>
            </a:r>
            <a:r>
              <a:rPr lang="ja-JP" altLang="en-US" sz="2400" b="1" dirty="0">
                <a:latin typeface="+mn-ea"/>
                <a:cs typeface="ＭＳ 明朝" charset="-128"/>
              </a:rPr>
              <a:t>万円）</a:t>
            </a:r>
            <a:r>
              <a:rPr lang="en-US" altLang="ja-JP" sz="2400" b="1" dirty="0">
                <a:latin typeface="+mn-ea"/>
                <a:cs typeface="ＭＳ 明朝" charset="-128"/>
              </a:rPr>
              <a:t>×0.5</a:t>
            </a:r>
            <a:r>
              <a:rPr lang="ja-JP" altLang="en-US" sz="2400" b="1" dirty="0">
                <a:latin typeface="+mn-ea"/>
                <a:cs typeface="ＭＳ 明朝" charset="-128"/>
              </a:rPr>
              <a:t>＝</a:t>
            </a:r>
            <a:r>
              <a:rPr lang="en-US" altLang="ja-JP" sz="2400" b="1" dirty="0">
                <a:latin typeface="+mn-ea"/>
                <a:cs typeface="ＭＳ 明朝" charset="-128"/>
              </a:rPr>
              <a:t>8</a:t>
            </a:r>
            <a:r>
              <a:rPr lang="ja-JP" altLang="en-US" sz="2400" b="1" dirty="0">
                <a:latin typeface="+mn-ea"/>
                <a:cs typeface="ＭＳ 明朝" charset="-128"/>
              </a:rPr>
              <a:t>万円</a:t>
            </a:r>
          </a:p>
          <a:p>
            <a:pPr marL="0" indent="0" eaLnBrk="1" hangingPunct="1">
              <a:lnSpc>
                <a:spcPct val="90000"/>
              </a:lnSpc>
              <a:buNone/>
            </a:pPr>
            <a:r>
              <a:rPr lang="ja-JP" altLang="en-US" sz="2400" b="1" dirty="0">
                <a:latin typeface="+mn-ea"/>
                <a:cs typeface="ＭＳ 明朝" charset="-128"/>
              </a:rPr>
              <a:t>年金支給月額＝</a:t>
            </a:r>
            <a:r>
              <a:rPr lang="en-US" altLang="ja-JP" sz="2400" b="1" dirty="0">
                <a:latin typeface="+mn-ea"/>
                <a:cs typeface="ＭＳ 明朝" charset="-128"/>
              </a:rPr>
              <a:t>16</a:t>
            </a:r>
            <a:r>
              <a:rPr lang="ja-JP" altLang="en-US" sz="2400" b="1" dirty="0">
                <a:latin typeface="+mn-ea"/>
                <a:cs typeface="ＭＳ 明朝" charset="-128"/>
              </a:rPr>
              <a:t>万円−</a:t>
            </a:r>
            <a:r>
              <a:rPr lang="en-US" altLang="ja-JP" sz="2400" b="1" dirty="0">
                <a:latin typeface="+mn-ea"/>
                <a:cs typeface="ＭＳ 明朝" charset="-128"/>
              </a:rPr>
              <a:t>8</a:t>
            </a:r>
            <a:r>
              <a:rPr lang="ja-JP" altLang="en-US" sz="2400" b="1" dirty="0">
                <a:latin typeface="+mn-ea"/>
                <a:cs typeface="ＭＳ 明朝" charset="-128"/>
              </a:rPr>
              <a:t>万円＝</a:t>
            </a:r>
            <a:r>
              <a:rPr lang="en-US" altLang="ja-JP" sz="2400" b="1" dirty="0">
                <a:latin typeface="+mn-ea"/>
                <a:cs typeface="ＭＳ 明朝" charset="-128"/>
              </a:rPr>
              <a:t>8</a:t>
            </a:r>
            <a:r>
              <a:rPr lang="ja-JP" altLang="en-US" sz="2400" b="1" dirty="0">
                <a:latin typeface="+mn-ea"/>
                <a:cs typeface="ＭＳ 明朝" charset="-128"/>
              </a:rPr>
              <a:t>万円</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さんの年金額は</a:t>
            </a:r>
            <a:r>
              <a:rPr lang="en-US" altLang="ja-JP" sz="2400" b="1" dirty="0">
                <a:latin typeface="+mn-ea"/>
                <a:cs typeface="ＭＳ 明朝" charset="-128"/>
              </a:rPr>
              <a:t>8</a:t>
            </a:r>
            <a:r>
              <a:rPr lang="ja-JP" altLang="en-US" sz="2400" b="1" dirty="0">
                <a:latin typeface="+mn-ea"/>
                <a:cs typeface="ＭＳ 明朝" charset="-128"/>
              </a:rPr>
              <a:t>万円で、就労収入と合わせて月額</a:t>
            </a:r>
            <a:r>
              <a:rPr lang="en-US" altLang="ja-JP" sz="2400" b="1" dirty="0">
                <a:latin typeface="+mn-ea"/>
                <a:cs typeface="ＭＳ 明朝" charset="-128"/>
              </a:rPr>
              <a:t>56</a:t>
            </a:r>
            <a:r>
              <a:rPr lang="ja-JP" altLang="en-US" sz="2400" b="1" dirty="0">
                <a:latin typeface="+mn-ea"/>
                <a:cs typeface="ＭＳ 明朝" charset="-128"/>
              </a:rPr>
              <a:t>万円の収入となります。</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a:t>
            </a:r>
            <a:r>
              <a:rPr lang="ja-JP" altLang="en-US" sz="2400" b="1" dirty="0">
                <a:latin typeface="+mn-ea"/>
                <a:cs typeface="ＭＳ 明朝" charset="-128"/>
                <a:hlinkClick r:id="rId3"/>
              </a:rPr>
              <a:t>在職老齢年金の計算</a:t>
            </a:r>
            <a:r>
              <a:rPr lang="en-US" altLang="ja-JP" sz="2400" b="1" dirty="0">
                <a:latin typeface="+mn-ea"/>
                <a:cs typeface="ＭＳ 明朝" charset="-128"/>
                <a:hlinkClick r:id="rId3"/>
              </a:rPr>
              <a:t>】</a:t>
            </a:r>
            <a:r>
              <a:rPr lang="ja-JP" altLang="en-US" sz="2400" b="1" dirty="0">
                <a:latin typeface="+mn-ea"/>
                <a:cs typeface="ＭＳ 明朝" charset="-128"/>
                <a:hlinkClick r:id="rId3"/>
              </a:rPr>
              <a:t>在職老齢年金の年金額と支給停止額を年齢ごとに試算してみましょう。</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https://</a:t>
            </a:r>
            <a:r>
              <a:rPr lang="en-US" altLang="ja-JP" sz="2400" b="1" dirty="0" err="1">
                <a:latin typeface="+mn-ea"/>
                <a:cs typeface="ＭＳ 明朝" charset="-128"/>
              </a:rPr>
              <a:t>www.kurassist.jp</a:t>
            </a:r>
            <a:r>
              <a:rPr lang="en-US" altLang="ja-JP" sz="2400" b="1" dirty="0">
                <a:latin typeface="+mn-ea"/>
                <a:cs typeface="ＭＳ 明朝" charset="-128"/>
              </a:rPr>
              <a:t>/</a:t>
            </a:r>
            <a:r>
              <a:rPr lang="en-US" altLang="ja-JP" sz="2400" b="1" dirty="0" err="1">
                <a:latin typeface="+mn-ea"/>
                <a:cs typeface="ＭＳ 明朝" charset="-128"/>
              </a:rPr>
              <a:t>nenkin_atoz</a:t>
            </a:r>
            <a:r>
              <a:rPr lang="en-US" altLang="ja-JP" sz="2400" b="1" dirty="0">
                <a:latin typeface="+mn-ea"/>
                <a:cs typeface="ＭＳ 明朝" charset="-128"/>
              </a:rPr>
              <a:t>/</a:t>
            </a:r>
            <a:r>
              <a:rPr lang="en-US" altLang="ja-JP" sz="2400" b="1" dirty="0" err="1">
                <a:latin typeface="+mn-ea"/>
                <a:cs typeface="ＭＳ 明朝" charset="-128"/>
              </a:rPr>
              <a:t>seido</a:t>
            </a:r>
            <a:r>
              <a:rPr lang="en-US" altLang="ja-JP" sz="2400" b="1" dirty="0">
                <a:latin typeface="+mn-ea"/>
                <a:cs typeface="ＭＳ 明朝" charset="-128"/>
              </a:rPr>
              <a:t>/</a:t>
            </a:r>
            <a:r>
              <a:rPr lang="en-US" altLang="ja-JP" sz="2400" b="1" dirty="0" err="1">
                <a:latin typeface="+mn-ea"/>
                <a:cs typeface="ＭＳ 明朝" charset="-128"/>
              </a:rPr>
              <a:t>zairou</a:t>
            </a:r>
            <a:r>
              <a:rPr lang="en-US" altLang="ja-JP" sz="2400" b="1" dirty="0">
                <a:latin typeface="+mn-ea"/>
                <a:cs typeface="ＭＳ 明朝" charset="-128"/>
              </a:rPr>
              <a:t>/zairou01.html</a:t>
            </a:r>
            <a:endParaRPr lang="ja-JP" altLang="en-US" sz="2400" b="1" dirty="0">
              <a:latin typeface="+mn-ea"/>
              <a:cs typeface="ＭＳ 明朝" charset="-128"/>
            </a:endParaRPr>
          </a:p>
        </p:txBody>
      </p:sp>
    </p:spTree>
    <p:extLst>
      <p:ext uri="{BB962C8B-B14F-4D97-AF65-F5344CB8AC3E}">
        <p14:creationId xmlns:p14="http://schemas.microsoft.com/office/powerpoint/2010/main" val="3424938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❺旧共済年金</a:t>
            </a:r>
          </a:p>
          <a:p>
            <a:pPr marL="0" indent="0" eaLnBrk="1" hangingPunct="1">
              <a:lnSpc>
                <a:spcPct val="90000"/>
              </a:lnSpc>
              <a:buNone/>
            </a:pPr>
            <a:r>
              <a:rPr lang="ja-JP" altLang="en-US" sz="2400" b="1" dirty="0">
                <a:latin typeface="+mn-ea"/>
                <a:cs typeface="ＭＳ 明朝" charset="-128"/>
              </a:rPr>
              <a:t>　公務員等の旧共済年金は</a:t>
            </a:r>
            <a:r>
              <a:rPr lang="en-US" altLang="ja-JP" sz="2400" b="1" dirty="0">
                <a:latin typeface="+mn-ea"/>
                <a:cs typeface="ＭＳ 明朝" charset="-128"/>
              </a:rPr>
              <a:t>2015</a:t>
            </a:r>
            <a:r>
              <a:rPr lang="ja-JP" altLang="en-US" sz="2400" b="1" dirty="0">
                <a:latin typeface="+mn-ea"/>
                <a:cs typeface="ＭＳ 明朝" charset="-128"/>
              </a:rPr>
              <a:t>（</a:t>
            </a:r>
            <a:r>
              <a:rPr lang="en-US" altLang="ja-JP" sz="2400" b="1" dirty="0">
                <a:latin typeface="+mn-ea"/>
                <a:cs typeface="ＭＳ 明朝" charset="-128"/>
              </a:rPr>
              <a:t>H27)</a:t>
            </a:r>
            <a:r>
              <a:rPr lang="ja-JP" altLang="en-US" sz="2400" b="1" dirty="0">
                <a:latin typeface="+mn-ea"/>
                <a:cs typeface="ＭＳ 明朝" charset="-128"/>
              </a:rPr>
              <a:t>年</a:t>
            </a:r>
            <a:r>
              <a:rPr lang="en-US" altLang="ja-JP" sz="2400" b="1" dirty="0">
                <a:latin typeface="+mn-ea"/>
                <a:cs typeface="ＭＳ 明朝" charset="-128"/>
              </a:rPr>
              <a:t>10</a:t>
            </a:r>
            <a:r>
              <a:rPr lang="ja-JP" altLang="en-US" sz="2400" b="1" dirty="0">
                <a:latin typeface="+mn-ea"/>
                <a:cs typeface="ＭＳ 明朝" charset="-128"/>
              </a:rPr>
              <a:t>月に厚生年金に統合。旧共済年金は、厚生年金に加え年金払い退職給付」が支給、民間の企業年金に相当。旧共済年金の職域年金部分（</a:t>
            </a:r>
            <a:r>
              <a:rPr lang="en-US" altLang="ja-JP" sz="2400" b="1" dirty="0">
                <a:latin typeface="+mn-ea"/>
                <a:cs typeface="ＭＳ 明朝" charset="-128"/>
              </a:rPr>
              <a:t>3</a:t>
            </a:r>
            <a:r>
              <a:rPr lang="ja-JP" altLang="en-US" sz="2400" b="1" dirty="0">
                <a:latin typeface="+mn-ea"/>
                <a:cs typeface="ＭＳ 明朝" charset="-128"/>
              </a:rPr>
              <a:t>階部分）の代わり。有期年金と終身年金からなる積立方式年金、別途徴収した保険料を財源。＊公務員になるのは年金目当て？</a:t>
            </a:r>
          </a:p>
          <a:p>
            <a:pPr marL="0" indent="0" eaLnBrk="1" hangingPunct="1">
              <a:lnSpc>
                <a:spcPct val="90000"/>
              </a:lnSpc>
              <a:buNone/>
            </a:pPr>
            <a:r>
              <a:rPr lang="ja-JP" altLang="en-US" sz="2400" b="1" dirty="0">
                <a:latin typeface="+mn-ea"/>
                <a:cs typeface="ＭＳ 明朝" charset="-128"/>
              </a:rPr>
              <a:t>❻年金の支給と税制</a:t>
            </a:r>
          </a:p>
          <a:p>
            <a:pPr marL="0" indent="0" eaLnBrk="1" hangingPunct="1">
              <a:lnSpc>
                <a:spcPct val="90000"/>
              </a:lnSpc>
              <a:buNone/>
            </a:pPr>
            <a:r>
              <a:rPr lang="ja-JP" altLang="en-US" sz="2400" b="1" dirty="0">
                <a:latin typeface="+mn-ea"/>
                <a:cs typeface="ＭＳ 明朝" charset="-128"/>
              </a:rPr>
              <a:t>　年金支給は</a:t>
            </a:r>
            <a:r>
              <a:rPr lang="en-US" altLang="ja-JP" sz="2400" b="1" dirty="0">
                <a:latin typeface="+mn-ea"/>
                <a:cs typeface="ＭＳ 明朝" charset="-128"/>
              </a:rPr>
              <a:t>2</a:t>
            </a:r>
            <a:r>
              <a:rPr lang="ja-JP" altLang="en-US" sz="2400" b="1" dirty="0">
                <a:latin typeface="+mn-ea"/>
                <a:cs typeface="ＭＳ 明朝" charset="-128"/>
              </a:rPr>
              <a:t>ヶ月に</a:t>
            </a:r>
            <a:r>
              <a:rPr lang="en-US" altLang="ja-JP" sz="2400" b="1" dirty="0">
                <a:latin typeface="+mn-ea"/>
                <a:cs typeface="ＭＳ 明朝" charset="-128"/>
              </a:rPr>
              <a:t>1</a:t>
            </a:r>
            <a:r>
              <a:rPr lang="ja-JP" altLang="en-US" sz="2400" b="1" dirty="0">
                <a:latin typeface="+mn-ea"/>
                <a:cs typeface="ＭＳ 明朝" charset="-128"/>
              </a:rPr>
              <a:t>度、偶数月。年金への課税は事実上、拠出時・給付時ともに免税。拠出時（社会保険料控除）、事業主の保険料は損金算入できる。給付時は雑所得として課税されるが公的年金等控除があり、</a:t>
            </a:r>
            <a:r>
              <a:rPr lang="en-US" altLang="ja-JP" sz="2400" b="1" dirty="0">
                <a:latin typeface="+mn-ea"/>
                <a:cs typeface="ＭＳ 明朝" charset="-128"/>
              </a:rPr>
              <a:t>65</a:t>
            </a:r>
            <a:r>
              <a:rPr lang="ja-JP" altLang="en-US" sz="2400" b="1" dirty="0">
                <a:latin typeface="+mn-ea"/>
                <a:cs typeface="ＭＳ 明朝" charset="-128"/>
              </a:rPr>
              <a:t>歳以上は</a:t>
            </a:r>
            <a:r>
              <a:rPr lang="en-US" altLang="ja-JP" sz="2400" b="1" dirty="0">
                <a:latin typeface="+mn-ea"/>
                <a:cs typeface="ＭＳ 明朝" charset="-128"/>
              </a:rPr>
              <a:t>110</a:t>
            </a:r>
            <a:r>
              <a:rPr lang="ja-JP" altLang="en-US" sz="2400" b="1" dirty="0">
                <a:latin typeface="+mn-ea"/>
                <a:cs typeface="ＭＳ 明朝" charset="-128"/>
              </a:rPr>
              <a:t>万円（</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年以降）が最低保障される。多くの年金受給者は課税されない</a:t>
            </a:r>
            <a:r>
              <a:rPr lang="ja-JP" altLang="en-US" sz="2000" b="1" dirty="0">
                <a:solidFill>
                  <a:srgbClr val="FF0000"/>
                </a:solidFill>
                <a:latin typeface="+mn-ea"/>
                <a:cs typeface="ＭＳ 明朝" charset="-128"/>
              </a:rPr>
              <a:t>＊現役世代との公平性の観点から年金課税の強化を求める声もある？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7308791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❼その他、給付</a:t>
            </a:r>
          </a:p>
          <a:p>
            <a:pPr marL="0" indent="0" eaLnBrk="1" hangingPunct="1">
              <a:lnSpc>
                <a:spcPct val="90000"/>
              </a:lnSpc>
              <a:buNone/>
            </a:pPr>
            <a:r>
              <a:rPr lang="ja-JP" altLang="en-US" sz="2400" b="1" dirty="0">
                <a:latin typeface="+mn-ea"/>
                <a:cs typeface="ＭＳ 明朝" charset="-128"/>
              </a:rPr>
              <a:t>①付加年金：国民年金には自営業者などの第</a:t>
            </a:r>
            <a:r>
              <a:rPr lang="en-US" altLang="ja-JP" sz="2400" b="1" dirty="0">
                <a:latin typeface="+mn-ea"/>
                <a:cs typeface="ＭＳ 明朝" charset="-128"/>
              </a:rPr>
              <a:t>1</a:t>
            </a:r>
            <a:r>
              <a:rPr lang="ja-JP" altLang="en-US" sz="2400" b="1" dirty="0">
                <a:latin typeface="+mn-ea"/>
                <a:cs typeface="ＭＳ 明朝" charset="-128"/>
              </a:rPr>
              <a:t>号被保険者を対象とする任意加入の付加年金がある。月額</a:t>
            </a:r>
            <a:r>
              <a:rPr lang="en-US" altLang="ja-JP" sz="2400" b="1" dirty="0">
                <a:latin typeface="+mn-ea"/>
                <a:cs typeface="ＭＳ 明朝" charset="-128"/>
              </a:rPr>
              <a:t>400</a:t>
            </a:r>
            <a:r>
              <a:rPr lang="ja-JP" altLang="en-US" sz="2400" b="1" dirty="0">
                <a:latin typeface="+mn-ea"/>
                <a:cs typeface="ＭＳ 明朝" charset="-128"/>
              </a:rPr>
              <a:t>円の付加保険料を納付すえば、</a:t>
            </a:r>
            <a:r>
              <a:rPr lang="en-US" altLang="ja-JP" sz="2400" b="1" dirty="0">
                <a:latin typeface="+mn-ea"/>
                <a:cs typeface="ＭＳ 明朝" charset="-128"/>
              </a:rPr>
              <a:t>200</a:t>
            </a:r>
            <a:r>
              <a:rPr lang="ja-JP" altLang="en-US" sz="2400" b="1" dirty="0">
                <a:latin typeface="+mn-ea"/>
                <a:cs typeface="ＭＳ 明朝" charset="-128"/>
              </a:rPr>
              <a:t>円☓保険料納付月数が支給される。物価スライドなし。</a:t>
            </a:r>
          </a:p>
          <a:p>
            <a:pPr marL="0" indent="0" eaLnBrk="1" hangingPunct="1">
              <a:lnSpc>
                <a:spcPct val="90000"/>
              </a:lnSpc>
              <a:buNone/>
            </a:pPr>
            <a:r>
              <a:rPr lang="ja-JP" altLang="en-US" sz="2400" b="1" dirty="0">
                <a:latin typeface="+mn-ea"/>
                <a:cs typeface="ＭＳ 明朝" charset="-128"/>
              </a:rPr>
              <a:t>②年金生活者支援給付金：</a:t>
            </a:r>
            <a:r>
              <a:rPr lang="en-US" altLang="ja-JP" sz="2400" b="1" dirty="0">
                <a:latin typeface="+mn-ea"/>
                <a:cs typeface="ＭＳ 明朝" charset="-128"/>
              </a:rPr>
              <a:t>2019</a:t>
            </a:r>
            <a:r>
              <a:rPr lang="ja-JP" altLang="en-US" sz="2400" b="1" dirty="0">
                <a:latin typeface="+mn-ea"/>
                <a:cs typeface="ＭＳ 明朝" charset="-128"/>
              </a:rPr>
              <a:t>（</a:t>
            </a:r>
            <a:r>
              <a:rPr lang="en-US" altLang="ja-JP" sz="2400" b="1" dirty="0">
                <a:latin typeface="+mn-ea"/>
                <a:cs typeface="ＭＳ 明朝" charset="-128"/>
              </a:rPr>
              <a:t>R1)</a:t>
            </a:r>
            <a:r>
              <a:rPr lang="ja-JP" altLang="en-US" sz="2400" b="1" dirty="0">
                <a:latin typeface="+mn-ea"/>
                <a:cs typeface="ＭＳ 明朝" charset="-128"/>
              </a:rPr>
              <a:t>年</a:t>
            </a:r>
            <a:r>
              <a:rPr lang="en-US" altLang="ja-JP" sz="2400" b="1" dirty="0">
                <a:latin typeface="+mn-ea"/>
                <a:cs typeface="ＭＳ 明朝" charset="-128"/>
              </a:rPr>
              <a:t>10</a:t>
            </a:r>
            <a:r>
              <a:rPr lang="ja-JP" altLang="en-US" sz="2400" b="1" dirty="0">
                <a:latin typeface="+mn-ea"/>
                <a:cs typeface="ＭＳ 明朝" charset="-128"/>
              </a:rPr>
              <a:t>月から、公的年金などの収入金額や所得が一定以下の者に年金に上乗せして支給する。</a:t>
            </a:r>
            <a:r>
              <a:rPr lang="en-US" altLang="ja-JP" sz="2400" b="1" dirty="0">
                <a:latin typeface="+mn-ea"/>
                <a:cs typeface="ＭＳ 明朝" charset="-128"/>
              </a:rPr>
              <a:t>65</a:t>
            </a:r>
            <a:r>
              <a:rPr lang="ja-JP" altLang="en-US" sz="2400" b="1" dirty="0">
                <a:latin typeface="+mn-ea"/>
                <a:cs typeface="ＭＳ 明朝" charset="-128"/>
              </a:rPr>
              <a:t>歳以上の老齢基礎年金の受給者で、同一世帯の全員が市町村民税非課税である所得が一定以下の者、月額</a:t>
            </a:r>
            <a:r>
              <a:rPr lang="en-US" altLang="ja-JP" sz="2400" b="1" dirty="0">
                <a:latin typeface="+mn-ea"/>
                <a:cs typeface="ＭＳ 明朝" charset="-128"/>
              </a:rPr>
              <a:t>5000</a:t>
            </a:r>
            <a:r>
              <a:rPr lang="ja-JP" altLang="en-US" sz="2400" b="1" dirty="0">
                <a:latin typeface="+mn-ea"/>
                <a:cs typeface="ＭＳ 明朝" charset="-128"/>
              </a:rPr>
              <a:t>円を基準に保険料納付期間等に応じた額が給付される（障害基礎年金、遺族基礎年金にも同じ制度あり）。。</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152471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❶遺族年金の受給要件</a:t>
            </a:r>
          </a:p>
          <a:p>
            <a:pPr marL="0" indent="0" eaLnBrk="1" hangingPunct="1">
              <a:lnSpc>
                <a:spcPct val="90000"/>
              </a:lnSpc>
              <a:buNone/>
            </a:pPr>
            <a:r>
              <a:rPr lang="ja-JP" altLang="en-US" sz="2400" b="1" dirty="0">
                <a:latin typeface="+mn-ea"/>
                <a:cs typeface="ＭＳ 明朝" charset="-128"/>
              </a:rPr>
              <a:t>①受給資格：年金被保険者や受給者が死亡した場合、生計を維持されていた遺族に給付される年金（遺族への年金の振替）。</a:t>
            </a:r>
          </a:p>
          <a:p>
            <a:pPr marL="0" indent="0" eaLnBrk="1" hangingPunct="1">
              <a:lnSpc>
                <a:spcPct val="90000"/>
              </a:lnSpc>
              <a:buNone/>
            </a:pPr>
            <a:r>
              <a:rPr lang="ja-JP" altLang="en-US" sz="2400" b="1" dirty="0">
                <a:latin typeface="+mn-ea"/>
                <a:cs typeface="ＭＳ 明朝" charset="-128"/>
              </a:rPr>
              <a:t>・死亡者の老齢年金の受給者か受給資格期間が</a:t>
            </a:r>
            <a:r>
              <a:rPr lang="en-US" altLang="ja-JP" sz="2400" b="1" dirty="0">
                <a:latin typeface="+mn-ea"/>
                <a:cs typeface="ＭＳ 明朝" charset="-128"/>
              </a:rPr>
              <a:t>25</a:t>
            </a:r>
            <a:r>
              <a:rPr lang="ja-JP" altLang="en-US" sz="2400" b="1" dirty="0">
                <a:latin typeface="+mn-ea"/>
                <a:cs typeface="ＭＳ 明朝" charset="-128"/>
              </a:rPr>
              <a:t>年以上あった者の遺族に支給される。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・遺族厚生年金は</a:t>
            </a:r>
            <a:r>
              <a:rPr lang="en-US" altLang="ja-JP" sz="2400" b="1" dirty="0">
                <a:latin typeface="+mn-ea"/>
                <a:cs typeface="ＭＳ 明朝" charset="-128"/>
              </a:rPr>
              <a:t>1</a:t>
            </a:r>
            <a:r>
              <a:rPr lang="ja-JP" altLang="en-US" sz="2400" b="1" dirty="0">
                <a:latin typeface="+mn-ea"/>
                <a:cs typeface="ＭＳ 明朝" charset="-128"/>
              </a:rPr>
              <a:t>級・２級の障害厚生年金の受給権者にも支給される。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・死亡日前日において保険料納付済み期間と免除期間をあわせた合計期間が被保険期間の３分の２以上あることが必要。特例：死亡日の前日において、死亡日が含まれる月の前々月までの</a:t>
            </a:r>
            <a:r>
              <a:rPr lang="ja-JP" altLang="en-US" sz="2400" b="1" dirty="0">
                <a:solidFill>
                  <a:srgbClr val="FF0000"/>
                </a:solidFill>
                <a:latin typeface="+mn-ea"/>
                <a:cs typeface="ＭＳ 明朝" charset="-128"/>
              </a:rPr>
              <a:t>直近</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年間に保険料の未納がなければ良い</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9876615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632974"/>
            <a:ext cx="8768629" cy="4431640"/>
          </a:xfrm>
        </p:spPr>
        <p:txBody>
          <a:bodyPr/>
          <a:lstStyle/>
          <a:p>
            <a:pPr marL="0" indent="0" eaLnBrk="1" hangingPunct="1">
              <a:lnSpc>
                <a:spcPct val="90000"/>
              </a:lnSpc>
              <a:buNone/>
            </a:pPr>
            <a:r>
              <a:rPr lang="ja-JP" altLang="en-US" sz="2400" b="1" dirty="0">
                <a:latin typeface="+mn-ea"/>
                <a:cs typeface="ＭＳ 明朝" charset="-128"/>
              </a:rPr>
              <a:t>➁遺族の範囲：年金被保険者や受給者が死亡した場合に、生計を維持されていた遺族で、</a:t>
            </a:r>
            <a:r>
              <a:rPr lang="ja-JP" altLang="en-US" sz="2400" b="1" dirty="0">
                <a:solidFill>
                  <a:srgbClr val="FF0000"/>
                </a:solidFill>
                <a:latin typeface="+mn-ea"/>
                <a:cs typeface="ＭＳ 明朝" charset="-128"/>
              </a:rPr>
              <a:t>年収が</a:t>
            </a:r>
            <a:r>
              <a:rPr lang="en-US" altLang="ja-JP" sz="2400" b="1" dirty="0">
                <a:solidFill>
                  <a:srgbClr val="FF0000"/>
                </a:solidFill>
                <a:latin typeface="+mn-ea"/>
                <a:cs typeface="ＭＳ 明朝" charset="-128"/>
              </a:rPr>
              <a:t>850</a:t>
            </a:r>
            <a:r>
              <a:rPr lang="ja-JP" altLang="en-US" sz="2400" b="1" dirty="0">
                <a:solidFill>
                  <a:srgbClr val="FF0000"/>
                </a:solidFill>
                <a:latin typeface="+mn-ea"/>
                <a:cs typeface="ＭＳ 明朝" charset="-128"/>
              </a:rPr>
              <a:t>万円以下の者</a:t>
            </a:r>
            <a:r>
              <a:rPr lang="ja-JP" altLang="en-US" sz="2400" b="1" dirty="0">
                <a:latin typeface="+mn-ea"/>
                <a:cs typeface="ＭＳ 明朝" charset="-128"/>
              </a:rPr>
              <a:t>であるが、</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遺族基礎年金</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１）配偶者（子どもと生計を同じくする場合に限る）、２）子（</a:t>
            </a:r>
            <a:r>
              <a:rPr lang="en-US" altLang="ja-JP" sz="2400" b="1" dirty="0">
                <a:latin typeface="+mn-ea"/>
                <a:cs typeface="ＭＳ 明朝" charset="-128"/>
              </a:rPr>
              <a:t>18</a:t>
            </a:r>
            <a:r>
              <a:rPr lang="ja-JP" altLang="en-US" sz="2400" b="1" dirty="0">
                <a:latin typeface="+mn-ea"/>
                <a:cs typeface="ＭＳ 明朝" charset="-128"/>
              </a:rPr>
              <a:t>歳到達年度を経過していない者または</a:t>
            </a:r>
            <a:r>
              <a:rPr lang="en-US" altLang="ja-JP" sz="2400" b="1" dirty="0">
                <a:latin typeface="+mn-ea"/>
                <a:cs typeface="ＭＳ 明朝" charset="-128"/>
              </a:rPr>
              <a:t>20</a:t>
            </a:r>
            <a:r>
              <a:rPr lang="ja-JP" altLang="en-US" sz="2400" b="1" dirty="0">
                <a:latin typeface="+mn-ea"/>
                <a:cs typeface="ＭＳ 明朝" charset="-128"/>
              </a:rPr>
              <a:t>歳未満で障害年金の障害等級１・２級の者）</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遺族厚生年金</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１）配偶者（子どもなし</a:t>
            </a:r>
            <a:r>
              <a:rPr lang="en-US" altLang="ja-JP" sz="2400" b="1" dirty="0">
                <a:latin typeface="+mn-ea"/>
                <a:cs typeface="ＭＳ 明朝" charset="-128"/>
              </a:rPr>
              <a:t>OK.</a:t>
            </a:r>
            <a:r>
              <a:rPr lang="ja-JP" altLang="en-US" sz="2400" b="1" dirty="0">
                <a:latin typeface="+mn-ea"/>
                <a:cs typeface="ＭＳ 明朝" charset="-128"/>
              </a:rPr>
              <a:t>夫は</a:t>
            </a:r>
            <a:r>
              <a:rPr lang="en-US" altLang="ja-JP" sz="2400" b="1" dirty="0">
                <a:latin typeface="+mn-ea"/>
                <a:cs typeface="ＭＳ 明朝" charset="-128"/>
              </a:rPr>
              <a:t>55</a:t>
            </a:r>
            <a:r>
              <a:rPr lang="ja-JP" altLang="en-US" sz="2400" b="1" dirty="0">
                <a:latin typeface="+mn-ea"/>
                <a:cs typeface="ＭＳ 明朝" charset="-128"/>
              </a:rPr>
              <a:t>歳以上で</a:t>
            </a:r>
            <a:r>
              <a:rPr lang="en-US" altLang="ja-JP" sz="2400" b="1" dirty="0">
                <a:latin typeface="+mn-ea"/>
                <a:cs typeface="ＭＳ 明朝" charset="-128"/>
              </a:rPr>
              <a:t>60</a:t>
            </a:r>
            <a:r>
              <a:rPr lang="ja-JP" altLang="en-US" sz="2400" b="1" dirty="0">
                <a:latin typeface="+mn-ea"/>
                <a:cs typeface="ＭＳ 明朝" charset="-128"/>
              </a:rPr>
              <a:t>歳から支給。</a:t>
            </a:r>
            <a:r>
              <a:rPr lang="ja-JP" altLang="en-US" sz="2400" b="1" dirty="0">
                <a:solidFill>
                  <a:srgbClr val="FF0000"/>
                </a:solidFill>
                <a:latin typeface="+mn-ea"/>
                <a:cs typeface="ＭＳ 明朝" charset="-128"/>
              </a:rPr>
              <a:t>差別だ！</a:t>
            </a:r>
            <a:r>
              <a:rPr lang="ja-JP" altLang="en-US" sz="2400" b="1" dirty="0">
                <a:latin typeface="+mn-ea"/>
                <a:cs typeface="ＭＳ 明朝" charset="-128"/>
              </a:rPr>
              <a:t>）、２）子・孫（</a:t>
            </a:r>
            <a:r>
              <a:rPr lang="en-US" altLang="ja-JP" sz="2400" b="1" dirty="0">
                <a:latin typeface="+mn-ea"/>
                <a:cs typeface="ＭＳ 明朝" charset="-128"/>
              </a:rPr>
              <a:t>18</a:t>
            </a:r>
            <a:r>
              <a:rPr lang="ja-JP" altLang="en-US" sz="2400" b="1" dirty="0">
                <a:latin typeface="+mn-ea"/>
                <a:cs typeface="ＭＳ 明朝" charset="-128"/>
              </a:rPr>
              <a:t>歳到達年度を経過していない者または</a:t>
            </a:r>
            <a:r>
              <a:rPr lang="en-US" altLang="ja-JP" sz="2400" b="1" dirty="0">
                <a:latin typeface="+mn-ea"/>
                <a:cs typeface="ＭＳ 明朝" charset="-128"/>
              </a:rPr>
              <a:t>20</a:t>
            </a:r>
            <a:r>
              <a:rPr lang="ja-JP" altLang="en-US" sz="2400" b="1" dirty="0">
                <a:latin typeface="+mn-ea"/>
                <a:cs typeface="ＭＳ 明朝" charset="-128"/>
              </a:rPr>
              <a:t>歳未満で障害年金の障害等級１・２級の者、孫も</a:t>
            </a:r>
            <a:r>
              <a:rPr lang="en-US" altLang="ja-JP" sz="2400" b="1" dirty="0">
                <a:latin typeface="+mn-ea"/>
                <a:cs typeface="ＭＳ 明朝" charset="-128"/>
              </a:rPr>
              <a:t>OK</a:t>
            </a:r>
            <a:r>
              <a:rPr lang="ja-JP" altLang="en-US" sz="2400" b="1" dirty="0">
                <a:latin typeface="+mn-ea"/>
                <a:cs typeface="ＭＳ 明朝" charset="-128"/>
              </a:rPr>
              <a:t>！３）父母・祖父母（</a:t>
            </a:r>
            <a:r>
              <a:rPr lang="en-US" altLang="ja-JP" sz="2400" b="1" dirty="0">
                <a:latin typeface="+mn-ea"/>
                <a:cs typeface="ＭＳ 明朝" charset="-128"/>
              </a:rPr>
              <a:t>55</a:t>
            </a:r>
            <a:r>
              <a:rPr lang="ja-JP" altLang="en-US" sz="2400" b="1" dirty="0">
                <a:latin typeface="+mn-ea"/>
                <a:cs typeface="ＭＳ 明朝" charset="-128"/>
              </a:rPr>
              <a:t>歳以上の場合、</a:t>
            </a:r>
            <a:r>
              <a:rPr lang="en-US" altLang="ja-JP" sz="2400" b="1" dirty="0">
                <a:latin typeface="+mn-ea"/>
                <a:cs typeface="ＭＳ 明朝" charset="-128"/>
              </a:rPr>
              <a:t>60</a:t>
            </a:r>
            <a:r>
              <a:rPr lang="ja-JP" altLang="en-US" sz="2400" b="1" dirty="0">
                <a:latin typeface="+mn-ea"/>
                <a:cs typeface="ＭＳ 明朝" charset="-128"/>
              </a:rPr>
              <a:t>歳から支給）も</a:t>
            </a:r>
            <a:r>
              <a:rPr lang="en-US" altLang="ja-JP" sz="2400" b="1" dirty="0">
                <a:latin typeface="+mn-ea"/>
                <a:cs typeface="ＭＳ 明朝" charset="-128"/>
              </a:rPr>
              <a:t>OK</a:t>
            </a:r>
            <a:r>
              <a:rPr lang="ja-JP" altLang="en-US" sz="2400" b="1" dirty="0">
                <a:latin typeface="+mn-ea"/>
                <a:cs typeface="ＭＳ 明朝" charset="-128"/>
              </a:rPr>
              <a:t>！　</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＊夫死亡時に</a:t>
            </a:r>
            <a:r>
              <a:rPr lang="en-US" altLang="ja-JP" sz="2400" b="1" dirty="0">
                <a:solidFill>
                  <a:srgbClr val="FF0000"/>
                </a:solidFill>
                <a:latin typeface="+mn-ea"/>
                <a:cs typeface="ＭＳ 明朝" charset="-128"/>
              </a:rPr>
              <a:t>30</a:t>
            </a:r>
            <a:r>
              <a:rPr lang="ja-JP" altLang="en-US" sz="2400" b="1" dirty="0">
                <a:solidFill>
                  <a:srgbClr val="FF0000"/>
                </a:solidFill>
                <a:latin typeface="+mn-ea"/>
                <a:cs typeface="ＭＳ 明朝" charset="-128"/>
              </a:rPr>
              <a:t>歳未満子どものいない妻は、</a:t>
            </a:r>
            <a:r>
              <a:rPr lang="en-US" altLang="ja-JP" sz="2400" b="1" dirty="0">
                <a:solidFill>
                  <a:srgbClr val="FF0000"/>
                </a:solidFill>
                <a:latin typeface="+mn-ea"/>
                <a:cs typeface="ＭＳ 明朝" charset="-128"/>
              </a:rPr>
              <a:t>5</a:t>
            </a:r>
            <a:r>
              <a:rPr lang="ja-JP" altLang="en-US" sz="2400" b="1" dirty="0">
                <a:solidFill>
                  <a:srgbClr val="FF0000"/>
                </a:solidFill>
                <a:latin typeface="+mn-ea"/>
                <a:cs typeface="ＭＳ 明朝" charset="-128"/>
              </a:rPr>
              <a:t>年の有期給付</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713902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8"/>
            <a:ext cx="8759501" cy="4388314"/>
          </a:xfrm>
        </p:spPr>
        <p:txBody>
          <a:bodyPr/>
          <a:lstStyle/>
          <a:p>
            <a:pPr marL="0" indent="0" eaLnBrk="1" hangingPunct="1">
              <a:lnSpc>
                <a:spcPct val="90000"/>
              </a:lnSpc>
              <a:buNone/>
            </a:pPr>
            <a:r>
              <a:rPr lang="ja-JP" altLang="en-US" sz="2400" b="1" dirty="0">
                <a:latin typeface="+mn-ea"/>
                <a:cs typeface="ＭＳ 明朝" charset="-128"/>
              </a:rPr>
              <a:t>❷遺族年金の給付額</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遺族基礎年金</a:t>
            </a:r>
            <a:r>
              <a:rPr lang="en-US" altLang="ja-JP" sz="2400" b="1" dirty="0">
                <a:latin typeface="+mn-ea"/>
                <a:cs typeface="ＭＳ 明朝" charset="-128"/>
              </a:rPr>
              <a:t>】</a:t>
            </a:r>
            <a:r>
              <a:rPr lang="ja-JP" altLang="en-US" sz="2400" b="1" dirty="0">
                <a:latin typeface="+mn-ea"/>
                <a:cs typeface="ＭＳ 明朝" charset="-128"/>
              </a:rPr>
              <a:t>加入期間に関わらず定額で、満額の老齢基礎年金と同じ。</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a:t>
            </a:r>
            <a:r>
              <a:rPr lang="ja-JP" altLang="en-US" sz="2400" b="1" dirty="0">
                <a:latin typeface="+mn-ea"/>
                <a:cs typeface="ＭＳ 明朝" charset="-128"/>
              </a:rPr>
              <a:t>２）年度月額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円。配偶者に子がいる場合は加算される。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遺族厚生年金</a:t>
            </a:r>
            <a:r>
              <a:rPr lang="en-US" altLang="ja-JP" sz="2400" b="1" dirty="0">
                <a:latin typeface="+mn-ea"/>
                <a:cs typeface="ＭＳ 明朝" charset="-128"/>
              </a:rPr>
              <a:t>】</a:t>
            </a:r>
            <a:r>
              <a:rPr lang="ja-JP" altLang="en-US" sz="2400" b="1" dirty="0">
                <a:latin typeface="+mn-ea"/>
                <a:cs typeface="ＭＳ 明朝" charset="-128"/>
              </a:rPr>
              <a:t>死亡した者の老齢厚生年金額の</a:t>
            </a:r>
            <a:r>
              <a:rPr lang="en-US" altLang="ja-JP" sz="2400" b="1" dirty="0">
                <a:latin typeface="+mn-ea"/>
                <a:cs typeface="ＭＳ 明朝" charset="-128"/>
              </a:rPr>
              <a:t>4</a:t>
            </a:r>
            <a:r>
              <a:rPr lang="ja-JP" altLang="en-US" sz="2400" b="1" dirty="0">
                <a:latin typeface="+mn-ea"/>
                <a:cs typeface="ＭＳ 明朝" charset="-128"/>
              </a:rPr>
              <a:t>分</a:t>
            </a:r>
            <a:r>
              <a:rPr lang="en-US" altLang="ja-JP" sz="2400" b="1" dirty="0">
                <a:latin typeface="+mn-ea"/>
                <a:cs typeface="ＭＳ 明朝" charset="-128"/>
              </a:rPr>
              <a:t>3 </a:t>
            </a:r>
            <a:r>
              <a:rPr lang="ja-JP" altLang="en-US" sz="2400" b="1" dirty="0">
                <a:latin typeface="+mn-ea"/>
                <a:cs typeface="ＭＳ 明朝" charset="-128"/>
              </a:rPr>
              <a:t>。被保険者期間が</a:t>
            </a:r>
            <a:r>
              <a:rPr lang="en-US" altLang="ja-JP" sz="2400" b="1" dirty="0">
                <a:latin typeface="+mn-ea"/>
                <a:cs typeface="ＭＳ 明朝" charset="-128"/>
              </a:rPr>
              <a:t>25 </a:t>
            </a:r>
            <a:r>
              <a:rPr lang="ja-JP" altLang="en-US" sz="2400" b="1" dirty="0">
                <a:latin typeface="+mn-ea"/>
                <a:cs typeface="ＭＳ 明朝" charset="-128"/>
              </a:rPr>
              <a:t>年未満の場合は</a:t>
            </a:r>
            <a:r>
              <a:rPr lang="en-US" altLang="ja-JP" sz="2400" b="1" dirty="0">
                <a:latin typeface="+mn-ea"/>
                <a:cs typeface="ＭＳ 明朝" charset="-128"/>
              </a:rPr>
              <a:t>25</a:t>
            </a:r>
            <a:r>
              <a:rPr lang="ja-JP" altLang="en-US" sz="2400" b="1" dirty="0">
                <a:latin typeface="+mn-ea"/>
                <a:cs typeface="ＭＳ 明朝" charset="-128"/>
              </a:rPr>
              <a:t>年分保障される。</a:t>
            </a:r>
          </a:p>
          <a:p>
            <a:pPr marL="0" indent="0" eaLnBrk="1" hangingPunct="1">
              <a:lnSpc>
                <a:spcPct val="90000"/>
              </a:lnSpc>
              <a:buNone/>
            </a:pPr>
            <a:r>
              <a:rPr lang="ja-JP" altLang="en-US" sz="2400" b="1" dirty="0">
                <a:latin typeface="+mn-ea"/>
                <a:cs typeface="ＭＳ 明朝" charset="-128"/>
              </a:rPr>
              <a:t>＊遺族厚生年金受給権者で、夫死亡時に</a:t>
            </a:r>
            <a:r>
              <a:rPr lang="en-US" altLang="ja-JP" sz="2400" b="1" dirty="0">
                <a:latin typeface="+mn-ea"/>
                <a:cs typeface="ＭＳ 明朝" charset="-128"/>
              </a:rPr>
              <a:t>40</a:t>
            </a:r>
            <a:r>
              <a:rPr lang="ja-JP" altLang="en-US" sz="2400" b="1" dirty="0">
                <a:latin typeface="+mn-ea"/>
                <a:cs typeface="ＭＳ 明朝" charset="-128"/>
              </a:rPr>
              <a:t>歳以上で、遺族基礎年金の支給対象外（子どもがいない）妻には、</a:t>
            </a:r>
            <a:r>
              <a:rPr lang="en-US" altLang="ja-JP" sz="2400" b="1" dirty="0">
                <a:latin typeface="+mn-ea"/>
                <a:cs typeface="ＭＳ 明朝" charset="-128"/>
              </a:rPr>
              <a:t>65</a:t>
            </a:r>
            <a:r>
              <a:rPr lang="ja-JP" altLang="en-US" sz="2400" b="1" dirty="0">
                <a:latin typeface="+mn-ea"/>
                <a:cs typeface="ＭＳ 明朝" charset="-128"/>
              </a:rPr>
              <a:t>歳になるまで中高齢寡婦加算がある。</a:t>
            </a:r>
            <a:r>
              <a:rPr lang="en-US" altLang="ja-JP" sz="2400" b="1" dirty="0">
                <a:latin typeface="+mn-ea"/>
                <a:cs typeface="ＭＳ 明朝" charset="-128"/>
              </a:rPr>
              <a:t>1956</a:t>
            </a:r>
            <a:r>
              <a:rPr lang="ja-JP" altLang="en-US" sz="2400" b="1" dirty="0">
                <a:latin typeface="+mn-ea"/>
                <a:cs typeface="ＭＳ 明朝" charset="-128"/>
              </a:rPr>
              <a:t>（</a:t>
            </a:r>
            <a:r>
              <a:rPr lang="en-US" altLang="ja-JP" sz="2400" b="1" dirty="0">
                <a:latin typeface="+mn-ea"/>
                <a:cs typeface="ＭＳ 明朝" charset="-128"/>
              </a:rPr>
              <a:t>S31)</a:t>
            </a:r>
            <a:r>
              <a:rPr lang="ja-JP" altLang="en-US" sz="2400" b="1" dirty="0">
                <a:latin typeface="+mn-ea"/>
                <a:cs typeface="ＭＳ 明朝" charset="-128"/>
              </a:rPr>
              <a:t>年以降に生まれた妻には</a:t>
            </a:r>
            <a:r>
              <a:rPr lang="en-US" altLang="ja-JP" sz="2400" b="1" dirty="0">
                <a:latin typeface="+mn-ea"/>
                <a:cs typeface="ＭＳ 明朝" charset="-128"/>
              </a:rPr>
              <a:t>65</a:t>
            </a:r>
            <a:r>
              <a:rPr lang="ja-JP" altLang="en-US" sz="2400" b="1" dirty="0">
                <a:latin typeface="+mn-ea"/>
                <a:cs typeface="ＭＳ 明朝" charset="-128"/>
              </a:rPr>
              <a:t>歳以降、経過的寡婦加算が加算される。</a:t>
            </a:r>
          </a:p>
          <a:p>
            <a:pPr marL="0" indent="0" eaLnBrk="1" hangingPunct="1">
              <a:lnSpc>
                <a:spcPct val="90000"/>
              </a:lnSpc>
              <a:buNone/>
            </a:pPr>
            <a:r>
              <a:rPr lang="ja-JP" altLang="en-US" sz="2400" b="1" dirty="0">
                <a:latin typeface="+mn-ea"/>
                <a:cs typeface="ＭＳ 明朝" charset="-128"/>
              </a:rPr>
              <a:t>＊年金改定の仕組みは老齢年金と同じ。遺族年金は非課税。</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014246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8"/>
            <a:ext cx="8759501" cy="4388314"/>
          </a:xfrm>
        </p:spPr>
        <p:txBody>
          <a:bodyPr/>
          <a:lstStyle/>
          <a:p>
            <a:pPr marL="0" indent="0" eaLnBrk="1" hangingPunct="1">
              <a:lnSpc>
                <a:spcPct val="90000"/>
              </a:lnSpc>
              <a:buNone/>
            </a:pPr>
            <a:r>
              <a:rPr lang="ja-JP" altLang="en-US" sz="2400" b="1" dirty="0">
                <a:latin typeface="+mn-ea"/>
                <a:cs typeface="ＭＳ 明朝" charset="-128"/>
              </a:rPr>
              <a:t>❸併給関係</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配偶者が老齢厚生年金の受給権を取得した場合、配偶者本人の老齢基礎年金に加え、老齢厚生年金を受給する。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ただし</a:t>
            </a:r>
            <a:r>
              <a:rPr lang="zh-TW" altLang="en-US" sz="2400" b="1" dirty="0">
                <a:latin typeface="+mn-ea"/>
                <a:cs typeface="ＭＳ 明朝" charset="-128"/>
              </a:rPr>
              <a:t>遺族厚生年金額</a:t>
            </a:r>
            <a:r>
              <a:rPr lang="ja-JP" altLang="en-US" sz="2400" b="1" dirty="0">
                <a:latin typeface="+mn-ea"/>
                <a:cs typeface="ＭＳ 明朝" charset="-128"/>
              </a:rPr>
              <a:t>は最大で①死亡した者の老齢厚生年金の</a:t>
            </a:r>
            <a:r>
              <a:rPr lang="en-US" altLang="ja-JP" sz="2400" b="1" dirty="0">
                <a:latin typeface="+mn-ea"/>
                <a:cs typeface="ＭＳ 明朝" charset="-128"/>
              </a:rPr>
              <a:t>4</a:t>
            </a:r>
            <a:r>
              <a:rPr lang="ja-JP" altLang="en-US" sz="2400" b="1" dirty="0">
                <a:latin typeface="+mn-ea"/>
                <a:cs typeface="ＭＳ 明朝" charset="-128"/>
              </a:rPr>
              <a:t>分の３か、②配偶者本人の老齢基礎年金の</a:t>
            </a:r>
            <a:r>
              <a:rPr lang="en-US" altLang="ja-JP" sz="2400" b="1" dirty="0">
                <a:latin typeface="+mn-ea"/>
                <a:cs typeface="ＭＳ 明朝" charset="-128"/>
              </a:rPr>
              <a:t>2</a:t>
            </a:r>
            <a:r>
              <a:rPr lang="ja-JP" altLang="en-US" sz="2400" b="1" dirty="0">
                <a:latin typeface="+mn-ea"/>
                <a:cs typeface="ＭＳ 明朝" charset="-128"/>
              </a:rPr>
              <a:t>分の</a:t>
            </a:r>
            <a:r>
              <a:rPr lang="en-US" altLang="ja-JP" sz="2400" b="1" dirty="0">
                <a:latin typeface="+mn-ea"/>
                <a:cs typeface="ＭＳ 明朝" charset="-128"/>
              </a:rPr>
              <a:t>1</a:t>
            </a:r>
            <a:r>
              <a:rPr lang="ja-JP" altLang="en-US" sz="2400" b="1" dirty="0">
                <a:latin typeface="+mn-ea"/>
                <a:cs typeface="ＭＳ 明朝" charset="-128"/>
              </a:rPr>
              <a:t>までとするが、配偶者本人が老齢厚生年金をもらっている場合には、それを超える差額分だけの支給。</a:t>
            </a:r>
          </a:p>
          <a:p>
            <a:pPr marL="0" indent="0" eaLnBrk="1" hangingPunct="1">
              <a:lnSpc>
                <a:spcPct val="90000"/>
              </a:lnSpc>
              <a:buNone/>
            </a:pPr>
            <a:r>
              <a:rPr lang="ja-JP" altLang="en-US" sz="2400" b="1" dirty="0">
                <a:latin typeface="+mn-ea"/>
                <a:cs typeface="ＭＳ 明朝" charset="-128"/>
              </a:rPr>
              <a:t>＊児童扶養手当（父又は母と生計を同じくしていない児童がいるひとり親家庭に対して、生活の安定と児童の福祉の増進を図ることを目的として支給される手当）との併給については、</a:t>
            </a:r>
            <a:r>
              <a:rPr lang="en-US" altLang="ja-JP" sz="2400" b="1" dirty="0">
                <a:latin typeface="+mn-ea"/>
                <a:cs typeface="ＭＳ 明朝" charset="-128"/>
              </a:rPr>
              <a:t>2014</a:t>
            </a:r>
            <a:r>
              <a:rPr lang="ja-JP" altLang="en-US" sz="2400" b="1" dirty="0">
                <a:latin typeface="+mn-ea"/>
                <a:cs typeface="ＭＳ 明朝" charset="-128"/>
              </a:rPr>
              <a:t>（</a:t>
            </a:r>
            <a:r>
              <a:rPr lang="en-US" altLang="ja-JP" sz="2400" b="1" dirty="0">
                <a:latin typeface="+mn-ea"/>
                <a:cs typeface="ＭＳ 明朝" charset="-128"/>
              </a:rPr>
              <a:t>H26)</a:t>
            </a:r>
            <a:r>
              <a:rPr lang="ja-JP" altLang="en-US" sz="2400" b="1" dirty="0">
                <a:latin typeface="+mn-ea"/>
                <a:cs typeface="ＭＳ 明朝" charset="-128"/>
              </a:rPr>
              <a:t>年から、年金額が児童扶養手当額よりも低い場合は、差額分を児童扶養手当として受給できる。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17685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en-US" altLang="ja-JP" sz="2800" dirty="0"/>
              <a:t>【</a:t>
            </a:r>
            <a:r>
              <a:rPr lang="ja-JP" altLang="en-US" sz="2800" dirty="0"/>
              <a:t>コラム</a:t>
            </a:r>
            <a:r>
              <a:rPr lang="en-US" altLang="ja-JP" sz="2800" dirty="0"/>
              <a:t>】</a:t>
            </a:r>
            <a:r>
              <a:rPr lang="ja-JP" altLang="en-US" sz="2800" dirty="0"/>
              <a:t>遺族厚生年金の受給対象者</a:t>
            </a:r>
            <a:br>
              <a:rPr lang="en-US" altLang="ja-JP" sz="2800" dirty="0"/>
            </a:br>
            <a:r>
              <a:rPr lang="ja-JP" altLang="en-US" sz="2800" dirty="0"/>
              <a:t>の優先順位</a:t>
            </a:r>
            <a:br>
              <a:rPr lang="ja-JP" altLang="en-US" sz="2400" dirty="0"/>
            </a:br>
            <a:br>
              <a:rPr lang="ja-JP" altLang="en-US" sz="2800" dirty="0"/>
            </a:br>
            <a:endParaRPr lang="ja-JP" altLang="en-US" sz="2800" dirty="0"/>
          </a:p>
        </p:txBody>
      </p:sp>
      <p:pic>
        <p:nvPicPr>
          <p:cNvPr id="2" name="図 1">
            <a:extLst>
              <a:ext uri="{FF2B5EF4-FFF2-40B4-BE49-F238E27FC236}">
                <a16:creationId xmlns:a16="http://schemas.microsoft.com/office/drawing/2014/main" id="{C7106926-336F-28F9-47C4-AFFC153B3BD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7922" y="2168290"/>
            <a:ext cx="7595581" cy="2664296"/>
          </a:xfrm>
          <a:prstGeom prst="rect">
            <a:avLst/>
          </a:prstGeom>
          <a:noFill/>
        </p:spPr>
      </p:pic>
    </p:spTree>
    <p:extLst>
      <p:ext uri="{BB962C8B-B14F-4D97-AF65-F5344CB8AC3E}">
        <p14:creationId xmlns:p14="http://schemas.microsoft.com/office/powerpoint/2010/main" val="2616008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8"/>
            <a:ext cx="8651997" cy="4320480"/>
          </a:xfrm>
        </p:spPr>
        <p:txBody>
          <a:bodyPr/>
          <a:lstStyle/>
          <a:p>
            <a:pPr marL="0" indent="0" eaLnBrk="1" hangingPunct="1">
              <a:lnSpc>
                <a:spcPct val="90000"/>
              </a:lnSpc>
              <a:buNone/>
            </a:pPr>
            <a:r>
              <a:rPr lang="ja-JP" altLang="en-US" sz="2400" b="1" dirty="0">
                <a:latin typeface="+mn-ea"/>
                <a:cs typeface="ＭＳ 明朝" charset="-128"/>
              </a:rPr>
              <a:t>❹国民年金の独自給付：自営業者等の第</a:t>
            </a:r>
            <a:r>
              <a:rPr lang="en-US" altLang="ja-JP" sz="2400" b="1" dirty="0">
                <a:latin typeface="+mn-ea"/>
                <a:cs typeface="ＭＳ 明朝" charset="-128"/>
              </a:rPr>
              <a:t>1</a:t>
            </a:r>
            <a:r>
              <a:rPr lang="ja-JP" altLang="en-US" sz="2400" b="1" dirty="0">
                <a:latin typeface="+mn-ea"/>
                <a:cs typeface="ＭＳ 明朝" charset="-128"/>
              </a:rPr>
              <a:t>号被保険者のみを対象とする。寡婦年金と死亡一時金がある。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寡婦年金</a:t>
            </a:r>
            <a:r>
              <a:rPr lang="en-US" altLang="ja-JP" sz="2400" b="1" dirty="0">
                <a:latin typeface="+mn-ea"/>
                <a:cs typeface="ＭＳ 明朝" charset="-128"/>
              </a:rPr>
              <a:t>】</a:t>
            </a:r>
            <a:r>
              <a:rPr lang="ja-JP" altLang="en-US" sz="2400" b="1" dirty="0">
                <a:latin typeface="+mn-ea"/>
                <a:cs typeface="ＭＳ 明朝" charset="-128"/>
              </a:rPr>
              <a:t>第</a:t>
            </a:r>
            <a:r>
              <a:rPr lang="en-US" altLang="ja-JP" sz="2400" b="1" dirty="0">
                <a:latin typeface="+mn-ea"/>
                <a:cs typeface="ＭＳ 明朝" charset="-128"/>
              </a:rPr>
              <a:t>1</a:t>
            </a:r>
            <a:r>
              <a:rPr lang="ja-JP" altLang="en-US" sz="2400" b="1" dirty="0">
                <a:latin typeface="+mn-ea"/>
                <a:cs typeface="ＭＳ 明朝" charset="-128"/>
              </a:rPr>
              <a:t>号被保険者で納付期間が</a:t>
            </a:r>
            <a:r>
              <a:rPr lang="en-US" altLang="ja-JP" sz="2400" b="1" dirty="0">
                <a:latin typeface="+mn-ea"/>
                <a:cs typeface="ＭＳ 明朝" charset="-128"/>
              </a:rPr>
              <a:t>10</a:t>
            </a:r>
            <a:r>
              <a:rPr lang="ja-JP" altLang="en-US" sz="2400" b="1" dirty="0">
                <a:latin typeface="+mn-ea"/>
                <a:cs typeface="ＭＳ 明朝" charset="-128"/>
              </a:rPr>
              <a:t>年以上ある夫が死亡した時に、十年以上異継続しえ婚姻期間があり。生計を維持されていた妻に対して、</a:t>
            </a:r>
            <a:r>
              <a:rPr lang="en-US" altLang="ja-JP" sz="2400" b="1" dirty="0">
                <a:latin typeface="+mn-ea"/>
                <a:cs typeface="ＭＳ 明朝" charset="-128"/>
              </a:rPr>
              <a:t>60</a:t>
            </a:r>
            <a:r>
              <a:rPr lang="ja-JP" altLang="en-US" sz="2400" b="1" dirty="0">
                <a:latin typeface="+mn-ea"/>
                <a:cs typeface="ＭＳ 明朝" charset="-128"/>
              </a:rPr>
              <a:t>歳から</a:t>
            </a:r>
            <a:r>
              <a:rPr lang="en-US" altLang="ja-JP" sz="2400" b="1" dirty="0">
                <a:latin typeface="+mn-ea"/>
                <a:cs typeface="ＭＳ 明朝" charset="-128"/>
              </a:rPr>
              <a:t>65</a:t>
            </a:r>
            <a:r>
              <a:rPr lang="ja-JP" altLang="en-US" sz="2400" b="1" dirty="0">
                <a:latin typeface="+mn-ea"/>
                <a:cs typeface="ＭＳ 明朝" charset="-128"/>
              </a:rPr>
              <a:t>歳になるまでの間支給される。年金額は夫の第</a:t>
            </a:r>
            <a:r>
              <a:rPr lang="en-US" altLang="ja-JP" sz="2400" b="1" dirty="0">
                <a:latin typeface="+mn-ea"/>
                <a:cs typeface="ＭＳ 明朝" charset="-128"/>
              </a:rPr>
              <a:t>1</a:t>
            </a:r>
            <a:r>
              <a:rPr lang="ja-JP" altLang="en-US" sz="2400" b="1" dirty="0">
                <a:latin typeface="+mn-ea"/>
                <a:cs typeface="ＭＳ 明朝" charset="-128"/>
              </a:rPr>
              <a:t>号被保険者期間だけで計算した老齢年金額の</a:t>
            </a:r>
            <a:r>
              <a:rPr lang="en-US" altLang="ja-JP" sz="2400" b="1" dirty="0">
                <a:latin typeface="+mn-ea"/>
                <a:cs typeface="ＭＳ 明朝" charset="-128"/>
              </a:rPr>
              <a:t>4</a:t>
            </a:r>
            <a:r>
              <a:rPr lang="ja-JP" altLang="en-US" sz="2400" b="1" dirty="0">
                <a:latin typeface="+mn-ea"/>
                <a:cs typeface="ＭＳ 明朝" charset="-128"/>
              </a:rPr>
              <a:t>分の３。</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死亡一時金</a:t>
            </a:r>
            <a:r>
              <a:rPr lang="en-US" altLang="ja-JP" sz="2400" b="1" dirty="0">
                <a:latin typeface="+mn-ea"/>
                <a:cs typeface="ＭＳ 明朝" charset="-128"/>
              </a:rPr>
              <a:t>】</a:t>
            </a:r>
            <a:r>
              <a:rPr lang="ja-JP" altLang="en-US" sz="2400" b="1" dirty="0">
                <a:latin typeface="+mn-ea"/>
                <a:cs typeface="ＭＳ 明朝" charset="-128"/>
              </a:rPr>
              <a:t>第</a:t>
            </a:r>
            <a:r>
              <a:rPr lang="en-US" altLang="ja-JP" sz="2400" b="1" dirty="0">
                <a:latin typeface="+mn-ea"/>
                <a:cs typeface="ＭＳ 明朝" charset="-128"/>
              </a:rPr>
              <a:t>1</a:t>
            </a:r>
            <a:r>
              <a:rPr lang="ja-JP" altLang="en-US" sz="2400" b="1" dirty="0">
                <a:latin typeface="+mn-ea"/>
                <a:cs typeface="ＭＳ 明朝" charset="-128"/>
              </a:rPr>
              <a:t>号被保険者として</a:t>
            </a:r>
            <a:r>
              <a:rPr lang="en-US" altLang="ja-JP" sz="2400" b="1" dirty="0">
                <a:latin typeface="+mn-ea"/>
                <a:cs typeface="ＭＳ 明朝" charset="-128"/>
              </a:rPr>
              <a:t>36 </a:t>
            </a:r>
            <a:r>
              <a:rPr lang="ja-JP" altLang="en-US" sz="2400" b="1" dirty="0">
                <a:latin typeface="+mn-ea"/>
                <a:cs typeface="ＭＳ 明朝" charset="-128"/>
              </a:rPr>
              <a:t>ヶ月以上保険料を収めた者が老齢基礎年金・障害基礎年金を受けないまま死亡した時、遺族基礎年金・障害基礎年金を受けないまま死亡した時、遺族基礎年金の支給を受けられない遺族に支給される。金額は保険料を収めた月数により、</a:t>
            </a:r>
            <a:r>
              <a:rPr lang="en-US" altLang="ja-JP" sz="2400" b="1" dirty="0">
                <a:latin typeface="+mn-ea"/>
                <a:cs typeface="ＭＳ 明朝" charset="-128"/>
              </a:rPr>
              <a:t>12</a:t>
            </a:r>
            <a:r>
              <a:rPr lang="ja-JP" altLang="en-US" sz="2400" b="1" dirty="0">
                <a:latin typeface="+mn-ea"/>
                <a:cs typeface="ＭＳ 明朝" charset="-128"/>
              </a:rPr>
              <a:t>万円から</a:t>
            </a:r>
            <a:r>
              <a:rPr lang="en-US" altLang="ja-JP" sz="2400" b="1" dirty="0">
                <a:latin typeface="+mn-ea"/>
                <a:cs typeface="ＭＳ 明朝" charset="-128"/>
              </a:rPr>
              <a:t>32</a:t>
            </a:r>
            <a:r>
              <a:rPr lang="ja-JP" altLang="en-US" sz="2400" b="1" dirty="0">
                <a:latin typeface="+mn-ea"/>
                <a:cs typeface="ＭＳ 明朝" charset="-128"/>
              </a:rPr>
              <a:t>万円まで。</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871028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5EDB10-914A-9EFA-4880-BE13F1B67E98}"/>
              </a:ext>
            </a:extLst>
          </p:cNvPr>
          <p:cNvSpPr>
            <a:spLocks noGrp="1"/>
          </p:cNvSpPr>
          <p:nvPr>
            <p:ph type="title"/>
          </p:nvPr>
        </p:nvSpPr>
        <p:spPr/>
        <p:txBody>
          <a:bodyPr/>
          <a:lstStyle/>
          <a:p>
            <a:r>
              <a:rPr lang="ja-JP" altLang="en-US" dirty="0"/>
              <a:t>公的年金保険の被保険者数</a:t>
            </a:r>
            <a:endParaRPr lang="en-US" dirty="0"/>
          </a:p>
        </p:txBody>
      </p:sp>
      <p:sp>
        <p:nvSpPr>
          <p:cNvPr id="4" name="スライド番号プレースホルダー 3">
            <a:extLst>
              <a:ext uri="{FF2B5EF4-FFF2-40B4-BE49-F238E27FC236}">
                <a16:creationId xmlns:a16="http://schemas.microsoft.com/office/drawing/2014/main" id="{DEF48D52-046D-1E07-D835-F603AA21EBED}"/>
              </a:ext>
            </a:extLst>
          </p:cNvPr>
          <p:cNvSpPr>
            <a:spLocks noGrp="1"/>
          </p:cNvSpPr>
          <p:nvPr>
            <p:ph type="sldNum" sz="quarter" idx="12"/>
          </p:nvPr>
        </p:nvSpPr>
        <p:spPr/>
        <p:txBody>
          <a:bodyPr/>
          <a:lstStyle/>
          <a:p>
            <a:fld id="{A4CFD91F-0676-4D47-82C1-C8A098CDDACF}" type="slidenum">
              <a:rPr lang="en-US" altLang="ja-JP" smtClean="0"/>
              <a:pPr/>
              <a:t>4</a:t>
            </a:fld>
            <a:endParaRPr lang="en-US" altLang="ja-JP"/>
          </a:p>
        </p:txBody>
      </p:sp>
      <p:pic>
        <p:nvPicPr>
          <p:cNvPr id="6" name="図 5" descr="テーブル&#10;&#10;自動的に生成された説明">
            <a:extLst>
              <a:ext uri="{FF2B5EF4-FFF2-40B4-BE49-F238E27FC236}">
                <a16:creationId xmlns:a16="http://schemas.microsoft.com/office/drawing/2014/main" id="{85453171-C995-05BA-884E-EF2381093E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675" y="2132856"/>
            <a:ext cx="6635750" cy="3346450"/>
          </a:xfrm>
          <a:prstGeom prst="rect">
            <a:avLst/>
          </a:prstGeom>
        </p:spPr>
      </p:pic>
      <p:grpSp>
        <p:nvGrpSpPr>
          <p:cNvPr id="16" name="グループ化 15">
            <a:extLst>
              <a:ext uri="{FF2B5EF4-FFF2-40B4-BE49-F238E27FC236}">
                <a16:creationId xmlns:a16="http://schemas.microsoft.com/office/drawing/2014/main" id="{1A07461F-136F-EF1E-7022-2F0AFA5888C7}"/>
              </a:ext>
            </a:extLst>
          </p:cNvPr>
          <p:cNvGrpSpPr/>
          <p:nvPr/>
        </p:nvGrpSpPr>
        <p:grpSpPr>
          <a:xfrm>
            <a:off x="2496000" y="3575920"/>
            <a:ext cx="913680" cy="299520"/>
            <a:chOff x="2496000" y="3575920"/>
            <a:chExt cx="913680" cy="299520"/>
          </a:xfrm>
        </p:grpSpPr>
        <mc:AlternateContent xmlns:mc="http://schemas.openxmlformats.org/markup-compatibility/2006" xmlns:p14="http://schemas.microsoft.com/office/powerpoint/2010/main">
          <mc:Choice Requires="p14">
            <p:contentPart p14:bwMode="auto" r:id="rId3">
              <p14:nvContentPartPr>
                <p14:cNvPr id="7" name="インク 6">
                  <a:extLst>
                    <a:ext uri="{FF2B5EF4-FFF2-40B4-BE49-F238E27FC236}">
                      <a16:creationId xmlns:a16="http://schemas.microsoft.com/office/drawing/2014/main" id="{660617D9-C86D-8363-CCCC-6870332448EC}"/>
                    </a:ext>
                  </a:extLst>
                </p14:cNvPr>
                <p14:cNvContentPartPr/>
                <p14:nvPr/>
              </p14:nvContentPartPr>
              <p14:xfrm>
                <a:off x="2496000" y="3616240"/>
                <a:ext cx="194760" cy="213480"/>
              </p14:xfrm>
            </p:contentPart>
          </mc:Choice>
          <mc:Fallback xmlns="">
            <p:pic>
              <p:nvPicPr>
                <p:cNvPr id="7" name="インク 6">
                  <a:extLst>
                    <a:ext uri="{FF2B5EF4-FFF2-40B4-BE49-F238E27FC236}">
                      <a16:creationId xmlns:a16="http://schemas.microsoft.com/office/drawing/2014/main" id="{660617D9-C86D-8363-CCCC-6870332448EC}"/>
                    </a:ext>
                  </a:extLst>
                </p:cNvPr>
                <p:cNvPicPr/>
                <p:nvPr/>
              </p:nvPicPr>
              <p:blipFill>
                <a:blip r:embed="rId4"/>
                <a:stretch>
                  <a:fillRect/>
                </a:stretch>
              </p:blipFill>
              <p:spPr>
                <a:xfrm>
                  <a:off x="2478000" y="3598240"/>
                  <a:ext cx="230400" cy="2491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インク 7">
                  <a:extLst>
                    <a:ext uri="{FF2B5EF4-FFF2-40B4-BE49-F238E27FC236}">
                      <a16:creationId xmlns:a16="http://schemas.microsoft.com/office/drawing/2014/main" id="{F554C690-8777-AC69-4EDC-A69AF5836B46}"/>
                    </a:ext>
                  </a:extLst>
                </p14:cNvPr>
                <p14:cNvContentPartPr/>
                <p14:nvPr/>
              </p14:nvContentPartPr>
              <p14:xfrm>
                <a:off x="2793720" y="3575920"/>
                <a:ext cx="6480" cy="257760"/>
              </p14:xfrm>
            </p:contentPart>
          </mc:Choice>
          <mc:Fallback xmlns="">
            <p:pic>
              <p:nvPicPr>
                <p:cNvPr id="8" name="インク 7">
                  <a:extLst>
                    <a:ext uri="{FF2B5EF4-FFF2-40B4-BE49-F238E27FC236}">
                      <a16:creationId xmlns:a16="http://schemas.microsoft.com/office/drawing/2014/main" id="{F554C690-8777-AC69-4EDC-A69AF5836B46}"/>
                    </a:ext>
                  </a:extLst>
                </p:cNvPr>
                <p:cNvPicPr/>
                <p:nvPr/>
              </p:nvPicPr>
              <p:blipFill>
                <a:blip r:embed="rId6"/>
                <a:stretch>
                  <a:fillRect/>
                </a:stretch>
              </p:blipFill>
              <p:spPr>
                <a:xfrm>
                  <a:off x="2775720" y="3557920"/>
                  <a:ext cx="42120" cy="2934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インク 8">
                  <a:extLst>
                    <a:ext uri="{FF2B5EF4-FFF2-40B4-BE49-F238E27FC236}">
                      <a16:creationId xmlns:a16="http://schemas.microsoft.com/office/drawing/2014/main" id="{EC3DBCEF-1446-FB56-D43F-5C8639EC4C3E}"/>
                    </a:ext>
                  </a:extLst>
                </p14:cNvPr>
                <p14:cNvContentPartPr/>
                <p14:nvPr/>
              </p14:nvContentPartPr>
              <p14:xfrm>
                <a:off x="2865000" y="3779320"/>
                <a:ext cx="360" cy="41040"/>
              </p14:xfrm>
            </p:contentPart>
          </mc:Choice>
          <mc:Fallback xmlns="">
            <p:pic>
              <p:nvPicPr>
                <p:cNvPr id="9" name="インク 8">
                  <a:extLst>
                    <a:ext uri="{FF2B5EF4-FFF2-40B4-BE49-F238E27FC236}">
                      <a16:creationId xmlns:a16="http://schemas.microsoft.com/office/drawing/2014/main" id="{EC3DBCEF-1446-FB56-D43F-5C8639EC4C3E}"/>
                    </a:ext>
                  </a:extLst>
                </p:cNvPr>
                <p:cNvPicPr/>
                <p:nvPr/>
              </p:nvPicPr>
              <p:blipFill>
                <a:blip r:embed="rId8"/>
                <a:stretch>
                  <a:fillRect/>
                </a:stretch>
              </p:blipFill>
              <p:spPr>
                <a:xfrm>
                  <a:off x="2847000" y="3761320"/>
                  <a:ext cx="3600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インク 10">
                  <a:extLst>
                    <a:ext uri="{FF2B5EF4-FFF2-40B4-BE49-F238E27FC236}">
                      <a16:creationId xmlns:a16="http://schemas.microsoft.com/office/drawing/2014/main" id="{3691E015-8559-B32E-AF9F-D310E3436663}"/>
                    </a:ext>
                  </a:extLst>
                </p14:cNvPr>
                <p14:cNvContentPartPr/>
                <p14:nvPr/>
              </p14:nvContentPartPr>
              <p14:xfrm>
                <a:off x="2895600" y="3600760"/>
                <a:ext cx="173520" cy="229680"/>
              </p14:xfrm>
            </p:contentPart>
          </mc:Choice>
          <mc:Fallback xmlns="">
            <p:pic>
              <p:nvPicPr>
                <p:cNvPr id="11" name="インク 10">
                  <a:extLst>
                    <a:ext uri="{FF2B5EF4-FFF2-40B4-BE49-F238E27FC236}">
                      <a16:creationId xmlns:a16="http://schemas.microsoft.com/office/drawing/2014/main" id="{3691E015-8559-B32E-AF9F-D310E3436663}"/>
                    </a:ext>
                  </a:extLst>
                </p:cNvPr>
                <p:cNvPicPr/>
                <p:nvPr/>
              </p:nvPicPr>
              <p:blipFill>
                <a:blip r:embed="rId10"/>
                <a:stretch>
                  <a:fillRect/>
                </a:stretch>
              </p:blipFill>
              <p:spPr>
                <a:xfrm>
                  <a:off x="2877600" y="3583120"/>
                  <a:ext cx="209160" cy="2653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3" name="インク 12">
                  <a:extLst>
                    <a:ext uri="{FF2B5EF4-FFF2-40B4-BE49-F238E27FC236}">
                      <a16:creationId xmlns:a16="http://schemas.microsoft.com/office/drawing/2014/main" id="{F7BD968D-E0C7-8205-495F-69CD5CAE298F}"/>
                    </a:ext>
                  </a:extLst>
                </p14:cNvPr>
                <p14:cNvContentPartPr/>
                <p14:nvPr/>
              </p14:nvContentPartPr>
              <p14:xfrm>
                <a:off x="3192240" y="3596440"/>
                <a:ext cx="90000" cy="256680"/>
              </p14:xfrm>
            </p:contentPart>
          </mc:Choice>
          <mc:Fallback xmlns="">
            <p:pic>
              <p:nvPicPr>
                <p:cNvPr id="13" name="インク 12">
                  <a:extLst>
                    <a:ext uri="{FF2B5EF4-FFF2-40B4-BE49-F238E27FC236}">
                      <a16:creationId xmlns:a16="http://schemas.microsoft.com/office/drawing/2014/main" id="{F7BD968D-E0C7-8205-495F-69CD5CAE298F}"/>
                    </a:ext>
                  </a:extLst>
                </p:cNvPr>
                <p:cNvPicPr/>
                <p:nvPr/>
              </p:nvPicPr>
              <p:blipFill>
                <a:blip r:embed="rId12"/>
                <a:stretch>
                  <a:fillRect/>
                </a:stretch>
              </p:blipFill>
              <p:spPr>
                <a:xfrm>
                  <a:off x="3174240" y="3578440"/>
                  <a:ext cx="125640" cy="2923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4" name="インク 13">
                  <a:extLst>
                    <a:ext uri="{FF2B5EF4-FFF2-40B4-BE49-F238E27FC236}">
                      <a16:creationId xmlns:a16="http://schemas.microsoft.com/office/drawing/2014/main" id="{34E756C5-11A8-BC01-E990-4DA80FE91669}"/>
                    </a:ext>
                  </a:extLst>
                </p14:cNvPr>
                <p14:cNvContentPartPr/>
                <p14:nvPr/>
              </p14:nvContentPartPr>
              <p14:xfrm>
                <a:off x="3117720" y="3591040"/>
                <a:ext cx="93240" cy="114840"/>
              </p14:xfrm>
            </p:contentPart>
          </mc:Choice>
          <mc:Fallback xmlns="">
            <p:pic>
              <p:nvPicPr>
                <p:cNvPr id="14" name="インク 13">
                  <a:extLst>
                    <a:ext uri="{FF2B5EF4-FFF2-40B4-BE49-F238E27FC236}">
                      <a16:creationId xmlns:a16="http://schemas.microsoft.com/office/drawing/2014/main" id="{34E756C5-11A8-BC01-E990-4DA80FE91669}"/>
                    </a:ext>
                  </a:extLst>
                </p:cNvPr>
                <p:cNvPicPr/>
                <p:nvPr/>
              </p:nvPicPr>
              <p:blipFill>
                <a:blip r:embed="rId14"/>
                <a:stretch>
                  <a:fillRect/>
                </a:stretch>
              </p:blipFill>
              <p:spPr>
                <a:xfrm>
                  <a:off x="3100080" y="3573040"/>
                  <a:ext cx="128880" cy="1504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5" name="インク 14">
                  <a:extLst>
                    <a:ext uri="{FF2B5EF4-FFF2-40B4-BE49-F238E27FC236}">
                      <a16:creationId xmlns:a16="http://schemas.microsoft.com/office/drawing/2014/main" id="{880D9093-37BF-9FC2-51F0-BA6BB03E2DAE}"/>
                    </a:ext>
                  </a:extLst>
                </p14:cNvPr>
                <p14:cNvContentPartPr/>
                <p14:nvPr/>
              </p14:nvContentPartPr>
              <p14:xfrm>
                <a:off x="3306720" y="3762400"/>
                <a:ext cx="102960" cy="113040"/>
              </p14:xfrm>
            </p:contentPart>
          </mc:Choice>
          <mc:Fallback xmlns="">
            <p:pic>
              <p:nvPicPr>
                <p:cNvPr id="15" name="インク 14">
                  <a:extLst>
                    <a:ext uri="{FF2B5EF4-FFF2-40B4-BE49-F238E27FC236}">
                      <a16:creationId xmlns:a16="http://schemas.microsoft.com/office/drawing/2014/main" id="{880D9093-37BF-9FC2-51F0-BA6BB03E2DAE}"/>
                    </a:ext>
                  </a:extLst>
                </p:cNvPr>
                <p:cNvPicPr/>
                <p:nvPr/>
              </p:nvPicPr>
              <p:blipFill>
                <a:blip r:embed="rId16"/>
                <a:stretch>
                  <a:fillRect/>
                </a:stretch>
              </p:blipFill>
              <p:spPr>
                <a:xfrm>
                  <a:off x="3288720" y="3744760"/>
                  <a:ext cx="138600" cy="148680"/>
                </a:xfrm>
                <a:prstGeom prst="rect">
                  <a:avLst/>
                </a:prstGeom>
              </p:spPr>
            </p:pic>
          </mc:Fallback>
        </mc:AlternateContent>
      </p:grpSp>
      <p:grpSp>
        <p:nvGrpSpPr>
          <p:cNvPr id="22" name="グループ化 21">
            <a:extLst>
              <a:ext uri="{FF2B5EF4-FFF2-40B4-BE49-F238E27FC236}">
                <a16:creationId xmlns:a16="http://schemas.microsoft.com/office/drawing/2014/main" id="{9FB1616B-15B4-F1AA-4E2F-2F5BA2F73802}"/>
              </a:ext>
            </a:extLst>
          </p:cNvPr>
          <p:cNvGrpSpPr/>
          <p:nvPr/>
        </p:nvGrpSpPr>
        <p:grpSpPr>
          <a:xfrm>
            <a:off x="3438120" y="3128800"/>
            <a:ext cx="407520" cy="407160"/>
            <a:chOff x="3438120" y="3128800"/>
            <a:chExt cx="407520" cy="407160"/>
          </a:xfrm>
        </p:grpSpPr>
        <mc:AlternateContent xmlns:mc="http://schemas.openxmlformats.org/markup-compatibility/2006" xmlns:p14="http://schemas.microsoft.com/office/powerpoint/2010/main">
          <mc:Choice Requires="p14">
            <p:contentPart p14:bwMode="auto" r:id="rId17">
              <p14:nvContentPartPr>
                <p14:cNvPr id="17" name="インク 16">
                  <a:extLst>
                    <a:ext uri="{FF2B5EF4-FFF2-40B4-BE49-F238E27FC236}">
                      <a16:creationId xmlns:a16="http://schemas.microsoft.com/office/drawing/2014/main" id="{D02F633F-A938-1442-3914-4772DF11A49B}"/>
                    </a:ext>
                  </a:extLst>
                </p14:cNvPr>
                <p14:cNvContentPartPr/>
                <p14:nvPr/>
              </p14:nvContentPartPr>
              <p14:xfrm>
                <a:off x="3438120" y="3255880"/>
                <a:ext cx="154800" cy="224640"/>
              </p14:xfrm>
            </p:contentPart>
          </mc:Choice>
          <mc:Fallback xmlns="">
            <p:pic>
              <p:nvPicPr>
                <p:cNvPr id="17" name="インク 16">
                  <a:extLst>
                    <a:ext uri="{FF2B5EF4-FFF2-40B4-BE49-F238E27FC236}">
                      <a16:creationId xmlns:a16="http://schemas.microsoft.com/office/drawing/2014/main" id="{D02F633F-A938-1442-3914-4772DF11A49B}"/>
                    </a:ext>
                  </a:extLst>
                </p:cNvPr>
                <p:cNvPicPr/>
                <p:nvPr/>
              </p:nvPicPr>
              <p:blipFill>
                <a:blip r:embed="rId18"/>
                <a:stretch>
                  <a:fillRect/>
                </a:stretch>
              </p:blipFill>
              <p:spPr>
                <a:xfrm>
                  <a:off x="3420480" y="3238240"/>
                  <a:ext cx="190440" cy="2602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8" name="インク 17">
                  <a:extLst>
                    <a:ext uri="{FF2B5EF4-FFF2-40B4-BE49-F238E27FC236}">
                      <a16:creationId xmlns:a16="http://schemas.microsoft.com/office/drawing/2014/main" id="{A2C7970C-4B94-8EC4-622C-0841402D3803}"/>
                    </a:ext>
                  </a:extLst>
                </p14:cNvPr>
                <p14:cNvContentPartPr/>
                <p14:nvPr/>
              </p14:nvContentPartPr>
              <p14:xfrm>
                <a:off x="3682920" y="3250840"/>
                <a:ext cx="360" cy="87480"/>
              </p14:xfrm>
            </p:contentPart>
          </mc:Choice>
          <mc:Fallback xmlns="">
            <p:pic>
              <p:nvPicPr>
                <p:cNvPr id="18" name="インク 17">
                  <a:extLst>
                    <a:ext uri="{FF2B5EF4-FFF2-40B4-BE49-F238E27FC236}">
                      <a16:creationId xmlns:a16="http://schemas.microsoft.com/office/drawing/2014/main" id="{A2C7970C-4B94-8EC4-622C-0841402D3803}"/>
                    </a:ext>
                  </a:extLst>
                </p:cNvPr>
                <p:cNvPicPr/>
                <p:nvPr/>
              </p:nvPicPr>
              <p:blipFill>
                <a:blip r:embed="rId20"/>
                <a:stretch>
                  <a:fillRect/>
                </a:stretch>
              </p:blipFill>
              <p:spPr>
                <a:xfrm>
                  <a:off x="3664920" y="3232840"/>
                  <a:ext cx="36000" cy="1231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9" name="インク 18">
                  <a:extLst>
                    <a:ext uri="{FF2B5EF4-FFF2-40B4-BE49-F238E27FC236}">
                      <a16:creationId xmlns:a16="http://schemas.microsoft.com/office/drawing/2014/main" id="{FF41E78B-296D-7CBF-1CB7-3DF8C447C4CD}"/>
                    </a:ext>
                  </a:extLst>
                </p14:cNvPr>
                <p14:cNvContentPartPr/>
                <p14:nvPr/>
              </p14:nvContentPartPr>
              <p14:xfrm>
                <a:off x="3687600" y="3250480"/>
                <a:ext cx="158040" cy="285480"/>
              </p14:xfrm>
            </p:contentPart>
          </mc:Choice>
          <mc:Fallback xmlns="">
            <p:pic>
              <p:nvPicPr>
                <p:cNvPr id="19" name="インク 18">
                  <a:extLst>
                    <a:ext uri="{FF2B5EF4-FFF2-40B4-BE49-F238E27FC236}">
                      <a16:creationId xmlns:a16="http://schemas.microsoft.com/office/drawing/2014/main" id="{FF41E78B-296D-7CBF-1CB7-3DF8C447C4CD}"/>
                    </a:ext>
                  </a:extLst>
                </p:cNvPr>
                <p:cNvPicPr/>
                <p:nvPr/>
              </p:nvPicPr>
              <p:blipFill>
                <a:blip r:embed="rId22"/>
                <a:stretch>
                  <a:fillRect/>
                </a:stretch>
              </p:blipFill>
              <p:spPr>
                <a:xfrm>
                  <a:off x="3669960" y="3232480"/>
                  <a:ext cx="193680" cy="3211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1" name="インク 20">
                  <a:extLst>
                    <a:ext uri="{FF2B5EF4-FFF2-40B4-BE49-F238E27FC236}">
                      <a16:creationId xmlns:a16="http://schemas.microsoft.com/office/drawing/2014/main" id="{0ACD3CDE-7063-0083-854A-FBB6F3671547}"/>
                    </a:ext>
                  </a:extLst>
                </p14:cNvPr>
                <p14:cNvContentPartPr/>
                <p14:nvPr/>
              </p14:nvContentPartPr>
              <p14:xfrm>
                <a:off x="3535320" y="3128800"/>
                <a:ext cx="21240" cy="147960"/>
              </p14:xfrm>
            </p:contentPart>
          </mc:Choice>
          <mc:Fallback xmlns="">
            <p:pic>
              <p:nvPicPr>
                <p:cNvPr id="21" name="インク 20">
                  <a:extLst>
                    <a:ext uri="{FF2B5EF4-FFF2-40B4-BE49-F238E27FC236}">
                      <a16:creationId xmlns:a16="http://schemas.microsoft.com/office/drawing/2014/main" id="{0ACD3CDE-7063-0083-854A-FBB6F3671547}"/>
                    </a:ext>
                  </a:extLst>
                </p:cNvPr>
                <p:cNvPicPr/>
                <p:nvPr/>
              </p:nvPicPr>
              <p:blipFill>
                <a:blip r:embed="rId24"/>
                <a:stretch>
                  <a:fillRect/>
                </a:stretch>
              </p:blipFill>
              <p:spPr>
                <a:xfrm>
                  <a:off x="3517680" y="3111160"/>
                  <a:ext cx="56880" cy="183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5">
            <p14:nvContentPartPr>
              <p14:cNvPr id="23" name="インク 22">
                <a:extLst>
                  <a:ext uri="{FF2B5EF4-FFF2-40B4-BE49-F238E27FC236}">
                    <a16:creationId xmlns:a16="http://schemas.microsoft.com/office/drawing/2014/main" id="{7FBECC1D-5D18-9B64-191F-983E96DBEF3F}"/>
                  </a:ext>
                </a:extLst>
              </p14:cNvPr>
              <p14:cNvContentPartPr/>
              <p14:nvPr/>
            </p14:nvContentPartPr>
            <p14:xfrm>
              <a:off x="3916560" y="3459280"/>
              <a:ext cx="19440" cy="16560"/>
            </p14:xfrm>
          </p:contentPart>
        </mc:Choice>
        <mc:Fallback xmlns="">
          <p:pic>
            <p:nvPicPr>
              <p:cNvPr id="23" name="インク 22">
                <a:extLst>
                  <a:ext uri="{FF2B5EF4-FFF2-40B4-BE49-F238E27FC236}">
                    <a16:creationId xmlns:a16="http://schemas.microsoft.com/office/drawing/2014/main" id="{7FBECC1D-5D18-9B64-191F-983E96DBEF3F}"/>
                  </a:ext>
                </a:extLst>
              </p:cNvPr>
              <p:cNvPicPr/>
              <p:nvPr/>
            </p:nvPicPr>
            <p:blipFill>
              <a:blip r:embed="rId26"/>
              <a:stretch>
                <a:fillRect/>
              </a:stretch>
            </p:blipFill>
            <p:spPr>
              <a:xfrm>
                <a:off x="3898560" y="3441280"/>
                <a:ext cx="55080" cy="52200"/>
              </a:xfrm>
              <a:prstGeom prst="rect">
                <a:avLst/>
              </a:prstGeom>
            </p:spPr>
          </p:pic>
        </mc:Fallback>
      </mc:AlternateContent>
      <p:grpSp>
        <p:nvGrpSpPr>
          <p:cNvPr id="26" name="グループ化 25">
            <a:extLst>
              <a:ext uri="{FF2B5EF4-FFF2-40B4-BE49-F238E27FC236}">
                <a16:creationId xmlns:a16="http://schemas.microsoft.com/office/drawing/2014/main" id="{8A18711D-844B-072C-9EF8-F9C361A7FC0C}"/>
              </a:ext>
            </a:extLst>
          </p:cNvPr>
          <p:cNvGrpSpPr/>
          <p:nvPr/>
        </p:nvGrpSpPr>
        <p:grpSpPr>
          <a:xfrm>
            <a:off x="3659880" y="3642160"/>
            <a:ext cx="246600" cy="198000"/>
            <a:chOff x="3659880" y="3642160"/>
            <a:chExt cx="246600" cy="198000"/>
          </a:xfrm>
        </p:grpSpPr>
        <mc:AlternateContent xmlns:mc="http://schemas.openxmlformats.org/markup-compatibility/2006" xmlns:p14="http://schemas.microsoft.com/office/powerpoint/2010/main">
          <mc:Choice Requires="p14">
            <p:contentPart p14:bwMode="auto" r:id="rId27">
              <p14:nvContentPartPr>
                <p14:cNvPr id="24" name="インク 23">
                  <a:extLst>
                    <a:ext uri="{FF2B5EF4-FFF2-40B4-BE49-F238E27FC236}">
                      <a16:creationId xmlns:a16="http://schemas.microsoft.com/office/drawing/2014/main" id="{5C7BB7A0-4838-6991-2B96-9CA79143F245}"/>
                    </a:ext>
                  </a:extLst>
                </p14:cNvPr>
                <p14:cNvContentPartPr/>
                <p14:nvPr/>
              </p14:nvContentPartPr>
              <p14:xfrm>
                <a:off x="3659880" y="3642160"/>
                <a:ext cx="246600" cy="107640"/>
              </p14:xfrm>
            </p:contentPart>
          </mc:Choice>
          <mc:Fallback xmlns="">
            <p:pic>
              <p:nvPicPr>
                <p:cNvPr id="24" name="インク 23">
                  <a:extLst>
                    <a:ext uri="{FF2B5EF4-FFF2-40B4-BE49-F238E27FC236}">
                      <a16:creationId xmlns:a16="http://schemas.microsoft.com/office/drawing/2014/main" id="{5C7BB7A0-4838-6991-2B96-9CA79143F245}"/>
                    </a:ext>
                  </a:extLst>
                </p:cNvPr>
                <p:cNvPicPr/>
                <p:nvPr/>
              </p:nvPicPr>
              <p:blipFill>
                <a:blip r:embed="rId28"/>
                <a:stretch>
                  <a:fillRect/>
                </a:stretch>
              </p:blipFill>
              <p:spPr>
                <a:xfrm>
                  <a:off x="3641880" y="3624160"/>
                  <a:ext cx="28224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5" name="インク 24">
                  <a:extLst>
                    <a:ext uri="{FF2B5EF4-FFF2-40B4-BE49-F238E27FC236}">
                      <a16:creationId xmlns:a16="http://schemas.microsoft.com/office/drawing/2014/main" id="{D27EA596-B4E7-389E-DBDC-87147B668CD9}"/>
                    </a:ext>
                  </a:extLst>
                </p14:cNvPr>
                <p14:cNvContentPartPr/>
                <p14:nvPr/>
              </p14:nvContentPartPr>
              <p14:xfrm>
                <a:off x="3799200" y="3647200"/>
                <a:ext cx="61560" cy="192960"/>
              </p14:xfrm>
            </p:contentPart>
          </mc:Choice>
          <mc:Fallback xmlns="">
            <p:pic>
              <p:nvPicPr>
                <p:cNvPr id="25" name="インク 24">
                  <a:extLst>
                    <a:ext uri="{FF2B5EF4-FFF2-40B4-BE49-F238E27FC236}">
                      <a16:creationId xmlns:a16="http://schemas.microsoft.com/office/drawing/2014/main" id="{D27EA596-B4E7-389E-DBDC-87147B668CD9}"/>
                    </a:ext>
                  </a:extLst>
                </p:cNvPr>
                <p:cNvPicPr/>
                <p:nvPr/>
              </p:nvPicPr>
              <p:blipFill>
                <a:blip r:embed="rId30"/>
                <a:stretch>
                  <a:fillRect/>
                </a:stretch>
              </p:blipFill>
              <p:spPr>
                <a:xfrm>
                  <a:off x="3781200" y="3629200"/>
                  <a:ext cx="97200" cy="228600"/>
                </a:xfrm>
                <a:prstGeom prst="rect">
                  <a:avLst/>
                </a:prstGeom>
              </p:spPr>
            </p:pic>
          </mc:Fallback>
        </mc:AlternateContent>
      </p:grpSp>
      <p:grpSp>
        <p:nvGrpSpPr>
          <p:cNvPr id="30" name="グループ化 29">
            <a:extLst>
              <a:ext uri="{FF2B5EF4-FFF2-40B4-BE49-F238E27FC236}">
                <a16:creationId xmlns:a16="http://schemas.microsoft.com/office/drawing/2014/main" id="{8040E254-409D-C087-CC5A-16727F0DA0E9}"/>
              </a:ext>
            </a:extLst>
          </p:cNvPr>
          <p:cNvGrpSpPr/>
          <p:nvPr/>
        </p:nvGrpSpPr>
        <p:grpSpPr>
          <a:xfrm>
            <a:off x="5520360" y="2996680"/>
            <a:ext cx="469800" cy="309240"/>
            <a:chOff x="5520360" y="2996680"/>
            <a:chExt cx="469800" cy="309240"/>
          </a:xfrm>
        </p:grpSpPr>
        <mc:AlternateContent xmlns:mc="http://schemas.openxmlformats.org/markup-compatibility/2006" xmlns:p14="http://schemas.microsoft.com/office/powerpoint/2010/main">
          <mc:Choice Requires="p14">
            <p:contentPart p14:bwMode="auto" r:id="rId31">
              <p14:nvContentPartPr>
                <p14:cNvPr id="27" name="インク 26">
                  <a:extLst>
                    <a:ext uri="{FF2B5EF4-FFF2-40B4-BE49-F238E27FC236}">
                      <a16:creationId xmlns:a16="http://schemas.microsoft.com/office/drawing/2014/main" id="{E8B4B601-C591-A00B-ED3C-D07C69C8829F}"/>
                    </a:ext>
                  </a:extLst>
                </p14:cNvPr>
                <p14:cNvContentPartPr/>
                <p14:nvPr/>
              </p14:nvContentPartPr>
              <p14:xfrm>
                <a:off x="5700720" y="2996680"/>
                <a:ext cx="81000" cy="288000"/>
              </p14:xfrm>
            </p:contentPart>
          </mc:Choice>
          <mc:Fallback xmlns="">
            <p:pic>
              <p:nvPicPr>
                <p:cNvPr id="27" name="インク 26">
                  <a:extLst>
                    <a:ext uri="{FF2B5EF4-FFF2-40B4-BE49-F238E27FC236}">
                      <a16:creationId xmlns:a16="http://schemas.microsoft.com/office/drawing/2014/main" id="{E8B4B601-C591-A00B-ED3C-D07C69C8829F}"/>
                    </a:ext>
                  </a:extLst>
                </p:cNvPr>
                <p:cNvPicPr/>
                <p:nvPr/>
              </p:nvPicPr>
              <p:blipFill>
                <a:blip r:embed="rId32"/>
                <a:stretch>
                  <a:fillRect/>
                </a:stretch>
              </p:blipFill>
              <p:spPr>
                <a:xfrm>
                  <a:off x="5683080" y="2978680"/>
                  <a:ext cx="116640" cy="3236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8" name="インク 27">
                  <a:extLst>
                    <a:ext uri="{FF2B5EF4-FFF2-40B4-BE49-F238E27FC236}">
                      <a16:creationId xmlns:a16="http://schemas.microsoft.com/office/drawing/2014/main" id="{75D36F6D-57D1-F02A-8AA2-FDA96119C1F9}"/>
                    </a:ext>
                  </a:extLst>
                </p14:cNvPr>
                <p14:cNvContentPartPr/>
                <p14:nvPr/>
              </p14:nvContentPartPr>
              <p14:xfrm>
                <a:off x="5520360" y="3078760"/>
                <a:ext cx="119880" cy="114840"/>
              </p14:xfrm>
            </p:contentPart>
          </mc:Choice>
          <mc:Fallback xmlns="">
            <p:pic>
              <p:nvPicPr>
                <p:cNvPr id="28" name="インク 27">
                  <a:extLst>
                    <a:ext uri="{FF2B5EF4-FFF2-40B4-BE49-F238E27FC236}">
                      <a16:creationId xmlns:a16="http://schemas.microsoft.com/office/drawing/2014/main" id="{75D36F6D-57D1-F02A-8AA2-FDA96119C1F9}"/>
                    </a:ext>
                  </a:extLst>
                </p:cNvPr>
                <p:cNvPicPr/>
                <p:nvPr/>
              </p:nvPicPr>
              <p:blipFill>
                <a:blip r:embed="rId34"/>
                <a:stretch>
                  <a:fillRect/>
                </a:stretch>
              </p:blipFill>
              <p:spPr>
                <a:xfrm>
                  <a:off x="5502720" y="3061120"/>
                  <a:ext cx="155520" cy="15048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9" name="インク 28">
                  <a:extLst>
                    <a:ext uri="{FF2B5EF4-FFF2-40B4-BE49-F238E27FC236}">
                      <a16:creationId xmlns:a16="http://schemas.microsoft.com/office/drawing/2014/main" id="{07893EAF-377A-593E-E20B-3ECB8D715FEC}"/>
                    </a:ext>
                  </a:extLst>
                </p14:cNvPr>
                <p14:cNvContentPartPr/>
                <p14:nvPr/>
              </p14:nvContentPartPr>
              <p14:xfrm>
                <a:off x="5840760" y="3168040"/>
                <a:ext cx="149400" cy="137880"/>
              </p14:xfrm>
            </p:contentPart>
          </mc:Choice>
          <mc:Fallback xmlns="">
            <p:pic>
              <p:nvPicPr>
                <p:cNvPr id="29" name="インク 28">
                  <a:extLst>
                    <a:ext uri="{FF2B5EF4-FFF2-40B4-BE49-F238E27FC236}">
                      <a16:creationId xmlns:a16="http://schemas.microsoft.com/office/drawing/2014/main" id="{07893EAF-377A-593E-E20B-3ECB8D715FEC}"/>
                    </a:ext>
                  </a:extLst>
                </p:cNvPr>
                <p:cNvPicPr/>
                <p:nvPr/>
              </p:nvPicPr>
              <p:blipFill>
                <a:blip r:embed="rId36"/>
                <a:stretch>
                  <a:fillRect/>
                </a:stretch>
              </p:blipFill>
              <p:spPr>
                <a:xfrm>
                  <a:off x="5823120" y="3150040"/>
                  <a:ext cx="185040" cy="173520"/>
                </a:xfrm>
                <a:prstGeom prst="rect">
                  <a:avLst/>
                </a:prstGeom>
              </p:spPr>
            </p:pic>
          </mc:Fallback>
        </mc:AlternateContent>
      </p:grpSp>
      <p:grpSp>
        <p:nvGrpSpPr>
          <p:cNvPr id="39" name="グループ化 38">
            <a:extLst>
              <a:ext uri="{FF2B5EF4-FFF2-40B4-BE49-F238E27FC236}">
                <a16:creationId xmlns:a16="http://schemas.microsoft.com/office/drawing/2014/main" id="{5040566D-1F90-2E02-8C5E-0AABD14B8142}"/>
              </a:ext>
            </a:extLst>
          </p:cNvPr>
          <p:cNvGrpSpPr/>
          <p:nvPr/>
        </p:nvGrpSpPr>
        <p:grpSpPr>
          <a:xfrm>
            <a:off x="6052440" y="3600040"/>
            <a:ext cx="842040" cy="276840"/>
            <a:chOff x="6052440" y="3600040"/>
            <a:chExt cx="842040" cy="276840"/>
          </a:xfrm>
        </p:grpSpPr>
        <mc:AlternateContent xmlns:mc="http://schemas.openxmlformats.org/markup-compatibility/2006" xmlns:p14="http://schemas.microsoft.com/office/powerpoint/2010/main">
          <mc:Choice Requires="p14">
            <p:contentPart p14:bwMode="auto" r:id="rId37">
              <p14:nvContentPartPr>
                <p14:cNvPr id="31" name="インク 30">
                  <a:extLst>
                    <a:ext uri="{FF2B5EF4-FFF2-40B4-BE49-F238E27FC236}">
                      <a16:creationId xmlns:a16="http://schemas.microsoft.com/office/drawing/2014/main" id="{DFBF759E-124C-6007-75EB-2F100C783093}"/>
                    </a:ext>
                  </a:extLst>
                </p14:cNvPr>
                <p14:cNvContentPartPr/>
                <p14:nvPr/>
              </p14:nvContentPartPr>
              <p14:xfrm>
                <a:off x="6052440" y="3642160"/>
                <a:ext cx="79200" cy="201240"/>
              </p14:xfrm>
            </p:contentPart>
          </mc:Choice>
          <mc:Fallback xmlns="">
            <p:pic>
              <p:nvPicPr>
                <p:cNvPr id="31" name="インク 30">
                  <a:extLst>
                    <a:ext uri="{FF2B5EF4-FFF2-40B4-BE49-F238E27FC236}">
                      <a16:creationId xmlns:a16="http://schemas.microsoft.com/office/drawing/2014/main" id="{DFBF759E-124C-6007-75EB-2F100C783093}"/>
                    </a:ext>
                  </a:extLst>
                </p:cNvPr>
                <p:cNvPicPr/>
                <p:nvPr/>
              </p:nvPicPr>
              <p:blipFill>
                <a:blip r:embed="rId38"/>
                <a:stretch>
                  <a:fillRect/>
                </a:stretch>
              </p:blipFill>
              <p:spPr>
                <a:xfrm>
                  <a:off x="6034800" y="3624160"/>
                  <a:ext cx="11484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2" name="インク 31">
                  <a:extLst>
                    <a:ext uri="{FF2B5EF4-FFF2-40B4-BE49-F238E27FC236}">
                      <a16:creationId xmlns:a16="http://schemas.microsoft.com/office/drawing/2014/main" id="{87A267CB-5FB6-034B-CFC2-58E5E1DE9351}"/>
                    </a:ext>
                  </a:extLst>
                </p14:cNvPr>
                <p14:cNvContentPartPr/>
                <p14:nvPr/>
              </p14:nvContentPartPr>
              <p14:xfrm>
                <a:off x="6192120" y="3616600"/>
                <a:ext cx="71640" cy="239040"/>
              </p14:xfrm>
            </p:contentPart>
          </mc:Choice>
          <mc:Fallback xmlns="">
            <p:pic>
              <p:nvPicPr>
                <p:cNvPr id="32" name="インク 31">
                  <a:extLst>
                    <a:ext uri="{FF2B5EF4-FFF2-40B4-BE49-F238E27FC236}">
                      <a16:creationId xmlns:a16="http://schemas.microsoft.com/office/drawing/2014/main" id="{87A267CB-5FB6-034B-CFC2-58E5E1DE9351}"/>
                    </a:ext>
                  </a:extLst>
                </p:cNvPr>
                <p:cNvPicPr/>
                <p:nvPr/>
              </p:nvPicPr>
              <p:blipFill>
                <a:blip r:embed="rId40"/>
                <a:stretch>
                  <a:fillRect/>
                </a:stretch>
              </p:blipFill>
              <p:spPr>
                <a:xfrm>
                  <a:off x="6174120" y="3598600"/>
                  <a:ext cx="107280" cy="2746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3" name="インク 32">
                  <a:extLst>
                    <a:ext uri="{FF2B5EF4-FFF2-40B4-BE49-F238E27FC236}">
                      <a16:creationId xmlns:a16="http://schemas.microsoft.com/office/drawing/2014/main" id="{45080400-0D52-FD02-F2F2-02F01DE1FD61}"/>
                    </a:ext>
                  </a:extLst>
                </p14:cNvPr>
                <p14:cNvContentPartPr/>
                <p14:nvPr/>
              </p14:nvContentPartPr>
              <p14:xfrm>
                <a:off x="6299040" y="3794440"/>
                <a:ext cx="5760" cy="46800"/>
              </p14:xfrm>
            </p:contentPart>
          </mc:Choice>
          <mc:Fallback xmlns="">
            <p:pic>
              <p:nvPicPr>
                <p:cNvPr id="33" name="インク 32">
                  <a:extLst>
                    <a:ext uri="{FF2B5EF4-FFF2-40B4-BE49-F238E27FC236}">
                      <a16:creationId xmlns:a16="http://schemas.microsoft.com/office/drawing/2014/main" id="{45080400-0D52-FD02-F2F2-02F01DE1FD61}"/>
                    </a:ext>
                  </a:extLst>
                </p:cNvPr>
                <p:cNvPicPr/>
                <p:nvPr/>
              </p:nvPicPr>
              <p:blipFill>
                <a:blip r:embed="rId42"/>
                <a:stretch>
                  <a:fillRect/>
                </a:stretch>
              </p:blipFill>
              <p:spPr>
                <a:xfrm>
                  <a:off x="6281040" y="3776800"/>
                  <a:ext cx="41400" cy="824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4" name="インク 33">
                  <a:extLst>
                    <a:ext uri="{FF2B5EF4-FFF2-40B4-BE49-F238E27FC236}">
                      <a16:creationId xmlns:a16="http://schemas.microsoft.com/office/drawing/2014/main" id="{7C0E4EAC-7EBA-EA94-ACA3-4D1D082725F9}"/>
                    </a:ext>
                  </a:extLst>
                </p14:cNvPr>
                <p14:cNvContentPartPr/>
                <p14:nvPr/>
              </p14:nvContentPartPr>
              <p14:xfrm>
                <a:off x="6378600" y="3600040"/>
                <a:ext cx="165600" cy="276840"/>
              </p14:xfrm>
            </p:contentPart>
          </mc:Choice>
          <mc:Fallback xmlns="">
            <p:pic>
              <p:nvPicPr>
                <p:cNvPr id="34" name="インク 33">
                  <a:extLst>
                    <a:ext uri="{FF2B5EF4-FFF2-40B4-BE49-F238E27FC236}">
                      <a16:creationId xmlns:a16="http://schemas.microsoft.com/office/drawing/2014/main" id="{7C0E4EAC-7EBA-EA94-ACA3-4D1D082725F9}"/>
                    </a:ext>
                  </a:extLst>
                </p:cNvPr>
                <p:cNvPicPr/>
                <p:nvPr/>
              </p:nvPicPr>
              <p:blipFill>
                <a:blip r:embed="rId44"/>
                <a:stretch>
                  <a:fillRect/>
                </a:stretch>
              </p:blipFill>
              <p:spPr>
                <a:xfrm>
                  <a:off x="6360600" y="3582400"/>
                  <a:ext cx="201240" cy="31248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35" name="インク 34">
                  <a:extLst>
                    <a:ext uri="{FF2B5EF4-FFF2-40B4-BE49-F238E27FC236}">
                      <a16:creationId xmlns:a16="http://schemas.microsoft.com/office/drawing/2014/main" id="{C3DC4F15-8C8B-66A1-6AD1-56EFEE5DDABB}"/>
                    </a:ext>
                  </a:extLst>
                </p14:cNvPr>
                <p14:cNvContentPartPr/>
                <p14:nvPr/>
              </p14:nvContentPartPr>
              <p14:xfrm>
                <a:off x="6619080" y="3611560"/>
                <a:ext cx="193320" cy="259560"/>
              </p14:xfrm>
            </p:contentPart>
          </mc:Choice>
          <mc:Fallback xmlns="">
            <p:pic>
              <p:nvPicPr>
                <p:cNvPr id="35" name="インク 34">
                  <a:extLst>
                    <a:ext uri="{FF2B5EF4-FFF2-40B4-BE49-F238E27FC236}">
                      <a16:creationId xmlns:a16="http://schemas.microsoft.com/office/drawing/2014/main" id="{C3DC4F15-8C8B-66A1-6AD1-56EFEE5DDABB}"/>
                    </a:ext>
                  </a:extLst>
                </p:cNvPr>
                <p:cNvPicPr/>
                <p:nvPr/>
              </p:nvPicPr>
              <p:blipFill>
                <a:blip r:embed="rId46"/>
                <a:stretch>
                  <a:fillRect/>
                </a:stretch>
              </p:blipFill>
              <p:spPr>
                <a:xfrm>
                  <a:off x="6601080" y="3593920"/>
                  <a:ext cx="228960" cy="29520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6" name="インク 35">
                  <a:extLst>
                    <a:ext uri="{FF2B5EF4-FFF2-40B4-BE49-F238E27FC236}">
                      <a16:creationId xmlns:a16="http://schemas.microsoft.com/office/drawing/2014/main" id="{1E80046A-F78C-FB75-2AF0-05295FDC9E34}"/>
                    </a:ext>
                  </a:extLst>
                </p14:cNvPr>
                <p14:cNvContentPartPr/>
                <p14:nvPr/>
              </p14:nvContentPartPr>
              <p14:xfrm>
                <a:off x="6556800" y="3614800"/>
                <a:ext cx="87840" cy="110880"/>
              </p14:xfrm>
            </p:contentPart>
          </mc:Choice>
          <mc:Fallback xmlns="">
            <p:pic>
              <p:nvPicPr>
                <p:cNvPr id="36" name="インク 35">
                  <a:extLst>
                    <a:ext uri="{FF2B5EF4-FFF2-40B4-BE49-F238E27FC236}">
                      <a16:creationId xmlns:a16="http://schemas.microsoft.com/office/drawing/2014/main" id="{1E80046A-F78C-FB75-2AF0-05295FDC9E34}"/>
                    </a:ext>
                  </a:extLst>
                </p:cNvPr>
                <p:cNvPicPr/>
                <p:nvPr/>
              </p:nvPicPr>
              <p:blipFill>
                <a:blip r:embed="rId48"/>
                <a:stretch>
                  <a:fillRect/>
                </a:stretch>
              </p:blipFill>
              <p:spPr>
                <a:xfrm>
                  <a:off x="6538800" y="3597160"/>
                  <a:ext cx="123480" cy="14652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8" name="インク 37">
                  <a:extLst>
                    <a:ext uri="{FF2B5EF4-FFF2-40B4-BE49-F238E27FC236}">
                      <a16:creationId xmlns:a16="http://schemas.microsoft.com/office/drawing/2014/main" id="{494DF322-68F0-5B25-7D28-01E4151E5F31}"/>
                    </a:ext>
                  </a:extLst>
                </p14:cNvPr>
                <p14:cNvContentPartPr/>
                <p14:nvPr/>
              </p14:nvContentPartPr>
              <p14:xfrm>
                <a:off x="6760200" y="3732520"/>
                <a:ext cx="134280" cy="132840"/>
              </p14:xfrm>
            </p:contentPart>
          </mc:Choice>
          <mc:Fallback xmlns="">
            <p:pic>
              <p:nvPicPr>
                <p:cNvPr id="38" name="インク 37">
                  <a:extLst>
                    <a:ext uri="{FF2B5EF4-FFF2-40B4-BE49-F238E27FC236}">
                      <a16:creationId xmlns:a16="http://schemas.microsoft.com/office/drawing/2014/main" id="{494DF322-68F0-5B25-7D28-01E4151E5F31}"/>
                    </a:ext>
                  </a:extLst>
                </p:cNvPr>
                <p:cNvPicPr/>
                <p:nvPr/>
              </p:nvPicPr>
              <p:blipFill>
                <a:blip r:embed="rId50"/>
                <a:stretch>
                  <a:fillRect/>
                </a:stretch>
              </p:blipFill>
              <p:spPr>
                <a:xfrm>
                  <a:off x="6742560" y="3714520"/>
                  <a:ext cx="169920" cy="168480"/>
                </a:xfrm>
                <a:prstGeom prst="rect">
                  <a:avLst/>
                </a:prstGeom>
              </p:spPr>
            </p:pic>
          </mc:Fallback>
        </mc:AlternateContent>
      </p:grpSp>
    </p:spTree>
    <p:extLst>
      <p:ext uri="{BB962C8B-B14F-4D97-AF65-F5344CB8AC3E}">
        <p14:creationId xmlns:p14="http://schemas.microsoft.com/office/powerpoint/2010/main" val="36411167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 </a:t>
            </a:r>
            <a:r>
              <a:rPr lang="ja-JP" altLang="en-US" sz="2800" dirty="0">
                <a:solidFill>
                  <a:srgbClr val="FF0000"/>
                </a:solidFill>
              </a:rPr>
              <a:t>★</a:t>
            </a:r>
            <a:r>
              <a:rPr lang="en-US" altLang="ja-JP" sz="2800" dirty="0">
                <a:solidFill>
                  <a:srgbClr val="FF0000"/>
                </a:solidFill>
              </a:rPr>
              <a:t>10</a:t>
            </a:r>
            <a:r>
              <a:rPr lang="ja-JP" altLang="en-US" sz="2800" dirty="0">
                <a:solidFill>
                  <a:srgbClr val="FF0000"/>
                </a:solidFill>
              </a:rPr>
              <a:t>／</a:t>
            </a:r>
            <a:r>
              <a:rPr lang="en-US" altLang="ja-JP" sz="2800" dirty="0">
                <a:solidFill>
                  <a:srgbClr val="FF0000"/>
                </a:solidFill>
              </a:rPr>
              <a:t>25</a:t>
            </a:r>
            <a:r>
              <a:rPr lang="ja-JP" altLang="en-US" sz="2800" dirty="0">
                <a:solidFill>
                  <a:srgbClr val="FF0000"/>
                </a:solidFill>
              </a:rPr>
              <a:t>ここから</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9"/>
            <a:ext cx="8724005" cy="4536504"/>
          </a:xfrm>
        </p:spPr>
        <p:txBody>
          <a:bodyPr/>
          <a:lstStyle/>
          <a:p>
            <a:pPr marL="0" indent="0" eaLnBrk="1" hangingPunct="1">
              <a:lnSpc>
                <a:spcPct val="90000"/>
              </a:lnSpc>
              <a:buNone/>
            </a:pPr>
            <a:r>
              <a:rPr lang="ja-JP" altLang="en-US" sz="2400" b="1" dirty="0">
                <a:latin typeface="+mn-ea"/>
                <a:cs typeface="ＭＳ 明朝" charset="-128"/>
              </a:rPr>
              <a:t>❶</a:t>
            </a:r>
            <a:r>
              <a:rPr lang="ja-JP" altLang="en-US" sz="2400" dirty="0"/>
              <a:t>障害</a:t>
            </a:r>
            <a:r>
              <a:rPr lang="ja-JP" altLang="en-US" sz="2400" b="1" dirty="0">
                <a:latin typeface="+mn-ea"/>
                <a:cs typeface="ＭＳ 明朝" charset="-128"/>
              </a:rPr>
              <a:t>年金の受給要件</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受給資格</a:t>
            </a:r>
            <a:r>
              <a:rPr lang="en-US" altLang="ja-JP" sz="2400" b="1" dirty="0">
                <a:latin typeface="+mn-ea"/>
                <a:cs typeface="ＭＳ 明朝" charset="-128"/>
              </a:rPr>
              <a:t>】</a:t>
            </a:r>
            <a:r>
              <a:rPr lang="ja-JP" altLang="en-US" sz="2400" b="1" dirty="0">
                <a:latin typeface="+mn-ea"/>
                <a:cs typeface="ＭＳ 明朝" charset="-128"/>
              </a:rPr>
              <a:t>①障害の原因となった病気やけがについて、初めて医師の診療を受けた日（初診日：</a:t>
            </a:r>
            <a:r>
              <a:rPr lang="en-US" altLang="ja-JP" sz="2400" b="1" dirty="0">
                <a:latin typeface="+mn-ea"/>
                <a:cs typeface="ＭＳ 明朝" charset="-128"/>
              </a:rPr>
              <a:t>20</a:t>
            </a:r>
            <a:r>
              <a:rPr lang="ja-JP" altLang="en-US" sz="2400" b="1" dirty="0">
                <a:latin typeface="+mn-ea"/>
                <a:cs typeface="ＭＳ 明朝" charset="-128"/>
              </a:rPr>
              <a:t>歳前や</a:t>
            </a:r>
            <a:r>
              <a:rPr lang="en-US" altLang="ja-JP" sz="2400" b="1" dirty="0">
                <a:latin typeface="+mn-ea"/>
                <a:cs typeface="ＭＳ 明朝" charset="-128"/>
              </a:rPr>
              <a:t>60</a:t>
            </a:r>
            <a:r>
              <a:rPr lang="ja-JP" altLang="en-US" sz="2400" b="1" dirty="0">
                <a:latin typeface="+mn-ea"/>
                <a:cs typeface="ＭＳ 明朝" charset="-128"/>
              </a:rPr>
              <a:t>歳以上－</a:t>
            </a:r>
            <a:r>
              <a:rPr lang="en-US" altLang="ja-JP" sz="2400" b="1" dirty="0">
                <a:latin typeface="+mn-ea"/>
                <a:cs typeface="ＭＳ 明朝" charset="-128"/>
              </a:rPr>
              <a:t>65</a:t>
            </a:r>
            <a:r>
              <a:rPr lang="ja-JP" altLang="en-US" sz="2400" b="1" dirty="0">
                <a:latin typeface="+mn-ea"/>
                <a:cs typeface="ＭＳ 明朝" charset="-128"/>
              </a:rPr>
              <a:t>歳未満の年金制度に加入していない期間も含む）において、②年金保険に加入している者が③初診日より</a:t>
            </a:r>
            <a:r>
              <a:rPr lang="en-US" altLang="ja-JP" sz="2400" b="1" dirty="0">
                <a:latin typeface="+mn-ea"/>
                <a:cs typeface="ＭＳ 明朝" charset="-128"/>
              </a:rPr>
              <a:t>1</a:t>
            </a:r>
            <a:r>
              <a:rPr lang="ja-JP" altLang="en-US" sz="2400" b="1" dirty="0">
                <a:latin typeface="+mn-ea"/>
                <a:cs typeface="ＭＳ 明朝" charset="-128"/>
              </a:rPr>
              <a:t>年</a:t>
            </a:r>
            <a:r>
              <a:rPr lang="en-US" altLang="ja-JP" sz="2400" b="1" dirty="0">
                <a:latin typeface="+mn-ea"/>
                <a:cs typeface="ＭＳ 明朝" charset="-128"/>
              </a:rPr>
              <a:t>6</a:t>
            </a:r>
            <a:r>
              <a:rPr lang="ja-JP" altLang="en-US" sz="2400" b="1" dirty="0">
                <a:latin typeface="+mn-ea"/>
                <a:cs typeface="ＭＳ 明朝" charset="-128"/>
              </a:rPr>
              <a:t>ヶ月経過した日（障害認定日。その間に疾病などが治った場合は、治った日）において、法令により定められた障害等級表（</a:t>
            </a:r>
            <a:r>
              <a:rPr lang="en-US" altLang="ja-JP" sz="2400" b="1" dirty="0">
                <a:latin typeface="+mn-ea"/>
                <a:cs typeface="ＭＳ 明朝" charset="-128"/>
              </a:rPr>
              <a:t>1</a:t>
            </a:r>
            <a:r>
              <a:rPr lang="ja-JP" altLang="en-US" sz="2400" b="1" dirty="0">
                <a:latin typeface="+mn-ea"/>
                <a:cs typeface="ＭＳ 明朝" charset="-128"/>
              </a:rPr>
              <a:t>級・</a:t>
            </a:r>
            <a:r>
              <a:rPr lang="en-US" altLang="ja-JP" sz="2400" b="1" dirty="0">
                <a:latin typeface="+mn-ea"/>
                <a:cs typeface="ＭＳ 明朝" charset="-128"/>
              </a:rPr>
              <a:t>2</a:t>
            </a:r>
            <a:r>
              <a:rPr lang="ja-JP" altLang="en-US" sz="2400" b="1" dirty="0">
                <a:latin typeface="+mn-ea"/>
                <a:cs typeface="ＭＳ 明朝" charset="-128"/>
              </a:rPr>
              <a:t>級）による障害の状態にある場合に支給される。</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zh-TW" altLang="en-US" sz="2400" b="1" dirty="0">
                <a:latin typeface="+mn-ea"/>
                <a:cs typeface="ＭＳ 明朝" charset="-128"/>
              </a:rPr>
              <a:t>受給資格期間</a:t>
            </a:r>
            <a:r>
              <a:rPr lang="en-US" altLang="ja-JP" sz="2400" b="1" dirty="0">
                <a:latin typeface="+mn-ea"/>
                <a:cs typeface="ＭＳ 明朝" charset="-128"/>
              </a:rPr>
              <a:t>】</a:t>
            </a:r>
            <a:r>
              <a:rPr lang="ja-JP" altLang="en-US" sz="2400" b="1" dirty="0">
                <a:latin typeface="+mn-ea"/>
                <a:cs typeface="ＭＳ 明朝" charset="-128"/>
              </a:rPr>
              <a:t>初診日の前々月までの年金加入期間の</a:t>
            </a:r>
            <a:r>
              <a:rPr lang="en-US" altLang="ja-JP" sz="2400" b="1" dirty="0">
                <a:latin typeface="+mn-ea"/>
                <a:cs typeface="ＭＳ 明朝" charset="-128"/>
              </a:rPr>
              <a:t>3</a:t>
            </a:r>
            <a:r>
              <a:rPr lang="ja-JP" altLang="en-US" sz="2400" b="1" dirty="0">
                <a:latin typeface="+mn-ea"/>
                <a:cs typeface="ＭＳ 明朝" charset="-128"/>
              </a:rPr>
              <a:t>分の</a:t>
            </a:r>
            <a:r>
              <a:rPr lang="en-US" altLang="ja-JP" sz="2400" b="1" dirty="0">
                <a:latin typeface="+mn-ea"/>
                <a:cs typeface="ＭＳ 明朝" charset="-128"/>
              </a:rPr>
              <a:t>2</a:t>
            </a:r>
            <a:r>
              <a:rPr lang="ja-JP" altLang="en-US" sz="2400" b="1" dirty="0">
                <a:latin typeface="+mn-ea"/>
                <a:cs typeface="ＭＳ 明朝" charset="-128"/>
              </a:rPr>
              <a:t>以上について保険料が納付または免除されていること＊特例：初診日のある月の前々月までの</a:t>
            </a:r>
            <a:r>
              <a:rPr lang="en-US" altLang="ja-JP" sz="2400" b="1" dirty="0">
                <a:latin typeface="+mn-ea"/>
                <a:cs typeface="ＭＳ 明朝" charset="-128"/>
              </a:rPr>
              <a:t>1</a:t>
            </a:r>
            <a:r>
              <a:rPr lang="ja-JP" altLang="en-US" sz="2400" b="1" dirty="0">
                <a:latin typeface="+mn-ea"/>
                <a:cs typeface="ＭＳ 明朝" charset="-128"/>
              </a:rPr>
              <a:t>年間に保険料の未納がない場合。</a:t>
            </a:r>
            <a:r>
              <a:rPr lang="en-US" altLang="ja-JP" sz="2400" b="1" dirty="0">
                <a:latin typeface="+mn-ea"/>
                <a:cs typeface="ＭＳ 明朝" charset="-128"/>
              </a:rPr>
              <a:t>20</a:t>
            </a:r>
            <a:r>
              <a:rPr lang="ja-JP" altLang="en-US" sz="2400" b="1" dirty="0">
                <a:latin typeface="+mn-ea"/>
                <a:cs typeface="ＭＳ 明朝" charset="-128"/>
              </a:rPr>
              <a:t>歳前の年金制度に加入していない期間に初診日がある場合「</a:t>
            </a:r>
            <a:r>
              <a:rPr lang="en-US" altLang="ja-JP" sz="2400" b="1" dirty="0">
                <a:latin typeface="+mn-ea"/>
                <a:cs typeface="ＭＳ 明朝" charset="-128"/>
              </a:rPr>
              <a:t>20</a:t>
            </a:r>
            <a:r>
              <a:rPr lang="ja-JP" altLang="en-US" sz="2400" b="1" dirty="0">
                <a:latin typeface="+mn-ea"/>
                <a:cs typeface="ＭＳ 明朝" charset="-128"/>
              </a:rPr>
              <a:t>歳前障害による障害基礎年金」が支給される。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0019462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9"/>
            <a:ext cx="8724005" cy="4536504"/>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障害の範囲</a:t>
            </a:r>
            <a:r>
              <a:rPr lang="en-US" altLang="ja-JP"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①外部障害</a:t>
            </a:r>
          </a:p>
          <a:p>
            <a:pPr marL="0" indent="0" eaLnBrk="1" hangingPunct="1">
              <a:lnSpc>
                <a:spcPct val="90000"/>
              </a:lnSpc>
              <a:buNone/>
            </a:pPr>
            <a:r>
              <a:rPr lang="ja-JP" altLang="en-US" sz="2400" b="1" dirty="0">
                <a:latin typeface="+mn-ea"/>
                <a:cs typeface="ＭＳ 明朝" charset="-128"/>
              </a:rPr>
              <a:t>　　眼、聴覚、肢体（手足など）の障害など</a:t>
            </a:r>
          </a:p>
          <a:p>
            <a:pPr marL="0" indent="0" eaLnBrk="1" hangingPunct="1">
              <a:lnSpc>
                <a:spcPct val="90000"/>
              </a:lnSpc>
              <a:buNone/>
            </a:pPr>
            <a:r>
              <a:rPr lang="ja-JP" altLang="en-US" sz="2400" b="1" dirty="0">
                <a:latin typeface="+mn-ea"/>
                <a:cs typeface="ＭＳ 明朝" charset="-128"/>
              </a:rPr>
              <a:t>②精神障害</a:t>
            </a:r>
          </a:p>
          <a:p>
            <a:pPr marL="0" indent="0" eaLnBrk="1" hangingPunct="1">
              <a:lnSpc>
                <a:spcPct val="90000"/>
              </a:lnSpc>
              <a:buNone/>
            </a:pPr>
            <a:r>
              <a:rPr lang="ja-JP" altLang="en-US" sz="2400" b="1" dirty="0">
                <a:latin typeface="+mn-ea"/>
                <a:cs typeface="ＭＳ 明朝" charset="-128"/>
              </a:rPr>
              <a:t>　　統合失調症、うつ病、認知障害、てんかん、知的障害、発達障害など</a:t>
            </a:r>
          </a:p>
          <a:p>
            <a:pPr marL="0" indent="0" eaLnBrk="1" hangingPunct="1">
              <a:lnSpc>
                <a:spcPct val="90000"/>
              </a:lnSpc>
              <a:buNone/>
            </a:pPr>
            <a:r>
              <a:rPr lang="ja-JP" altLang="en-US" sz="2400" b="1" dirty="0">
                <a:latin typeface="+mn-ea"/>
                <a:cs typeface="ＭＳ 明朝" charset="-128"/>
              </a:rPr>
              <a:t>③内部障害</a:t>
            </a:r>
          </a:p>
          <a:p>
            <a:pPr marL="0" indent="0" eaLnBrk="1" hangingPunct="1">
              <a:lnSpc>
                <a:spcPct val="90000"/>
              </a:lnSpc>
              <a:buNone/>
            </a:pPr>
            <a:r>
              <a:rPr lang="ja-JP" altLang="en-US" sz="2400" b="1" dirty="0">
                <a:latin typeface="+mn-ea"/>
                <a:cs typeface="ＭＳ 明朝" charset="-128"/>
              </a:rPr>
              <a:t>　　呼吸器疾患、心疾患、腎疾患、肝疾患、血液・造血器疾患、糖尿病、がんなど</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5210649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18009" y="1700707"/>
            <a:ext cx="8646479" cy="4320581"/>
          </a:xfrm>
        </p:spPr>
        <p:txBody>
          <a:bodyPr/>
          <a:lstStyle/>
          <a:p>
            <a:pPr marL="0" indent="0" eaLnBrk="1" hangingPunct="1">
              <a:lnSpc>
                <a:spcPct val="90000"/>
              </a:lnSpc>
              <a:buNone/>
            </a:pPr>
            <a:r>
              <a:rPr lang="ja-JP" altLang="en-US" sz="2400" b="1" dirty="0">
                <a:latin typeface="+mn-ea"/>
                <a:cs typeface="ＭＳ 明朝" charset="-128"/>
              </a:rPr>
              <a:t>❷障害年金の給付額</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障害基礎年金</a:t>
            </a:r>
            <a:r>
              <a:rPr lang="en-US" altLang="ja-JP" sz="2400" b="1" dirty="0">
                <a:latin typeface="+mn-ea"/>
                <a:cs typeface="ＭＳ 明朝" charset="-128"/>
              </a:rPr>
              <a:t>】</a:t>
            </a:r>
            <a:r>
              <a:rPr lang="ja-JP" altLang="en-US" sz="2400" b="1" dirty="0">
                <a:latin typeface="+mn-ea"/>
                <a:cs typeface="ＭＳ 明朝" charset="-128"/>
              </a:rPr>
              <a:t>加入期間にかかわらず定額、</a:t>
            </a:r>
            <a:r>
              <a:rPr lang="en-US" altLang="ja-JP" sz="2400" b="1" dirty="0">
                <a:latin typeface="+mn-ea"/>
                <a:cs typeface="ＭＳ 明朝" charset="-128"/>
              </a:rPr>
              <a:t>2</a:t>
            </a:r>
            <a:r>
              <a:rPr lang="ja-JP" altLang="en-US" sz="2400" b="1" dirty="0">
                <a:latin typeface="+mn-ea"/>
                <a:cs typeface="ＭＳ 明朝" charset="-128"/>
              </a:rPr>
              <a:t>級は</a:t>
            </a:r>
            <a:r>
              <a:rPr lang="ja-JP" altLang="en-US" sz="2400" b="1" dirty="0">
                <a:solidFill>
                  <a:srgbClr val="FF0000"/>
                </a:solidFill>
                <a:latin typeface="+mn-ea"/>
                <a:cs typeface="ＭＳ 明朝" charset="-128"/>
              </a:rPr>
              <a:t>満額の老齢基礎年金と同額</a:t>
            </a:r>
            <a:r>
              <a:rPr lang="ja-JP" altLang="en-US" sz="2400" b="1" dirty="0">
                <a:latin typeface="+mn-ea"/>
                <a:cs typeface="ＭＳ 明朝" charset="-128"/>
              </a:rPr>
              <a:t>。（</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 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a:t>
            </a:r>
            <a:r>
              <a:rPr lang="en-US" altLang="ja-JP" sz="2400" b="1" dirty="0">
                <a:latin typeface="+mn-ea"/>
                <a:cs typeface="ＭＳ 明朝" charset="-128"/>
              </a:rPr>
              <a:t>1</a:t>
            </a:r>
            <a:r>
              <a:rPr lang="ja-JP" altLang="en-US" sz="2400" b="1" dirty="0">
                <a:latin typeface="+mn-ea"/>
                <a:cs typeface="ＭＳ 明朝" charset="-128"/>
              </a:rPr>
              <a:t>級は</a:t>
            </a:r>
            <a:r>
              <a:rPr lang="en-US" altLang="ja-JP" sz="2400" b="1" dirty="0">
                <a:latin typeface="+mn-ea"/>
                <a:cs typeface="ＭＳ 明朝" charset="-128"/>
              </a:rPr>
              <a:t>2</a:t>
            </a:r>
            <a:r>
              <a:rPr lang="ja-JP" altLang="en-US" sz="2400" b="1" dirty="0">
                <a:latin typeface="+mn-ea"/>
                <a:cs typeface="ＭＳ 明朝" charset="-128"/>
              </a:rPr>
              <a:t>級の</a:t>
            </a:r>
            <a:r>
              <a:rPr lang="en-US" altLang="ja-JP" sz="2400" b="1" dirty="0">
                <a:latin typeface="+mn-ea"/>
                <a:cs typeface="ＭＳ 明朝" charset="-128"/>
              </a:rPr>
              <a:t>25</a:t>
            </a:r>
            <a:r>
              <a:rPr lang="ja-JP" altLang="en-US" sz="2400" b="1" dirty="0">
                <a:latin typeface="+mn-ea"/>
                <a:cs typeface="ＭＳ 明朝" charset="-128"/>
              </a:rPr>
              <a:t>％増。子ども（</a:t>
            </a:r>
            <a:r>
              <a:rPr lang="en-US" altLang="ja-JP" sz="2400" b="1" dirty="0">
                <a:latin typeface="+mn-ea"/>
                <a:cs typeface="ＭＳ 明朝" charset="-128"/>
              </a:rPr>
              <a:t>18</a:t>
            </a:r>
            <a:r>
              <a:rPr lang="ja-JP" altLang="en-US" sz="2400" b="1" dirty="0">
                <a:latin typeface="+mn-ea"/>
                <a:cs typeface="ＭＳ 明朝" charset="-128"/>
              </a:rPr>
              <a:t>歳未満また</a:t>
            </a:r>
            <a:r>
              <a:rPr lang="en-US" altLang="ja-JP" sz="2400" b="1" dirty="0">
                <a:latin typeface="+mn-ea"/>
                <a:cs typeface="ＭＳ 明朝" charset="-128"/>
              </a:rPr>
              <a:t>20</a:t>
            </a:r>
            <a:r>
              <a:rPr lang="ja-JP" altLang="en-US" sz="2400" b="1" dirty="0">
                <a:latin typeface="+mn-ea"/>
                <a:cs typeface="ＭＳ 明朝" charset="-128"/>
              </a:rPr>
              <a:t>歳未満で障害年金</a:t>
            </a:r>
            <a:r>
              <a:rPr lang="en-US" altLang="ja-JP" sz="2400" b="1" dirty="0">
                <a:latin typeface="+mn-ea"/>
                <a:cs typeface="ＭＳ 明朝" charset="-128"/>
              </a:rPr>
              <a:t>1</a:t>
            </a:r>
            <a:r>
              <a:rPr lang="ja-JP" altLang="en-US" sz="2400" b="1" dirty="0">
                <a:latin typeface="+mn-ea"/>
                <a:cs typeface="ＭＳ 明朝" charset="-128"/>
              </a:rPr>
              <a:t>級または</a:t>
            </a:r>
            <a:r>
              <a:rPr lang="en-US" altLang="ja-JP" sz="2400" b="1" dirty="0">
                <a:latin typeface="+mn-ea"/>
                <a:cs typeface="ＭＳ 明朝" charset="-128"/>
              </a:rPr>
              <a:t>2</a:t>
            </a:r>
            <a:r>
              <a:rPr lang="ja-JP" altLang="en-US" sz="2400" b="1" dirty="0">
                <a:latin typeface="+mn-ea"/>
                <a:cs typeface="ＭＳ 明朝" charset="-128"/>
              </a:rPr>
              <a:t>級の者）がいる場合は加算。配偶者加算はなし。</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障害厚生年金</a:t>
            </a:r>
            <a:r>
              <a:rPr lang="en-US" altLang="ja-JP" sz="2400" b="1" dirty="0">
                <a:latin typeface="+mn-ea"/>
                <a:cs typeface="ＭＳ 明朝" charset="-128"/>
              </a:rPr>
              <a:t>】2</a:t>
            </a:r>
            <a:r>
              <a:rPr lang="ja-JP" altLang="en-US" sz="2400" b="1" dirty="0">
                <a:latin typeface="+mn-ea"/>
                <a:cs typeface="ＭＳ 明朝" charset="-128"/>
              </a:rPr>
              <a:t>級の場合は被保険者期間の年数で計算した</a:t>
            </a:r>
            <a:r>
              <a:rPr lang="ja-JP" altLang="en-US" sz="2400" b="1" dirty="0">
                <a:solidFill>
                  <a:srgbClr val="FF0000"/>
                </a:solidFill>
                <a:latin typeface="+mn-ea"/>
                <a:cs typeface="ＭＳ 明朝" charset="-128"/>
              </a:rPr>
              <a:t>老齢厚生年金と同額</a:t>
            </a:r>
            <a:r>
              <a:rPr lang="ja-JP" altLang="en-US" sz="2400" b="1" dirty="0">
                <a:latin typeface="+mn-ea"/>
                <a:cs typeface="ＭＳ 明朝" charset="-128"/>
              </a:rPr>
              <a:t>。被保険者期間が</a:t>
            </a:r>
            <a:r>
              <a:rPr lang="en-US" altLang="ja-JP" sz="2400" b="1" dirty="0">
                <a:latin typeface="+mn-ea"/>
                <a:cs typeface="ＭＳ 明朝" charset="-128"/>
              </a:rPr>
              <a:t>25</a:t>
            </a:r>
            <a:r>
              <a:rPr lang="ja-JP" altLang="en-US" sz="2400" b="1" dirty="0">
                <a:latin typeface="+mn-ea"/>
                <a:cs typeface="ＭＳ 明朝" charset="-128"/>
              </a:rPr>
              <a:t>年に満たない場合は、</a:t>
            </a:r>
            <a:r>
              <a:rPr lang="en-US" altLang="ja-JP" sz="2400" b="1" dirty="0">
                <a:latin typeface="+mn-ea"/>
                <a:cs typeface="ＭＳ 明朝" charset="-128"/>
              </a:rPr>
              <a:t>25</a:t>
            </a:r>
            <a:r>
              <a:rPr lang="ja-JP" altLang="en-US" sz="2400" b="1" dirty="0">
                <a:latin typeface="+mn-ea"/>
                <a:cs typeface="ＭＳ 明朝" charset="-128"/>
              </a:rPr>
              <a:t>年分が保障される。</a:t>
            </a:r>
            <a:r>
              <a:rPr lang="en-US" altLang="ja-JP" sz="2400" b="1" dirty="0">
                <a:latin typeface="+mn-ea"/>
                <a:cs typeface="ＭＳ 明朝" charset="-128"/>
              </a:rPr>
              <a:t>1</a:t>
            </a:r>
            <a:r>
              <a:rPr lang="ja-JP" altLang="en-US" sz="2400" b="1" dirty="0">
                <a:latin typeface="+mn-ea"/>
                <a:cs typeface="ＭＳ 明朝" charset="-128"/>
              </a:rPr>
              <a:t>級は</a:t>
            </a:r>
            <a:r>
              <a:rPr lang="en-US" altLang="ja-JP" sz="2400" b="1" dirty="0">
                <a:latin typeface="+mn-ea"/>
                <a:cs typeface="ＭＳ 明朝" charset="-128"/>
              </a:rPr>
              <a:t>2</a:t>
            </a:r>
            <a:r>
              <a:rPr lang="ja-JP" altLang="en-US" sz="2400" b="1" dirty="0">
                <a:latin typeface="+mn-ea"/>
                <a:cs typeface="ＭＳ 明朝" charset="-128"/>
              </a:rPr>
              <a:t>級の</a:t>
            </a:r>
            <a:r>
              <a:rPr lang="en-US" altLang="ja-JP" sz="2400" b="1" dirty="0">
                <a:latin typeface="+mn-ea"/>
                <a:cs typeface="ＭＳ 明朝" charset="-128"/>
              </a:rPr>
              <a:t>25</a:t>
            </a:r>
            <a:r>
              <a:rPr lang="ja-JP" altLang="en-US" sz="2400" b="1" dirty="0">
                <a:latin typeface="+mn-ea"/>
                <a:cs typeface="ＭＳ 明朝" charset="-128"/>
              </a:rPr>
              <a:t>％増。</a:t>
            </a:r>
            <a:r>
              <a:rPr lang="en-US" altLang="ja-JP" sz="2400" b="1" dirty="0">
                <a:latin typeface="+mn-ea"/>
                <a:cs typeface="ＭＳ 明朝" charset="-128"/>
              </a:rPr>
              <a:t>1</a:t>
            </a:r>
            <a:r>
              <a:rPr lang="ja-JP" altLang="en-US" sz="2400" b="1" dirty="0">
                <a:latin typeface="+mn-ea"/>
                <a:cs typeface="ＭＳ 明朝" charset="-128"/>
              </a:rPr>
              <a:t>級または</a:t>
            </a:r>
            <a:r>
              <a:rPr lang="en-US" altLang="ja-JP" sz="2400" b="1" dirty="0">
                <a:latin typeface="+mn-ea"/>
                <a:cs typeface="ＭＳ 明朝" charset="-128"/>
              </a:rPr>
              <a:t>2</a:t>
            </a:r>
            <a:r>
              <a:rPr lang="ja-JP" altLang="en-US" sz="2400" b="1" dirty="0">
                <a:latin typeface="+mn-ea"/>
                <a:cs typeface="ＭＳ 明朝" charset="-128"/>
              </a:rPr>
              <a:t>級の障害厚生年金には、配偶者加算があり、受給権者により生計が維持されている</a:t>
            </a:r>
            <a:r>
              <a:rPr lang="en-US" altLang="ja-JP" sz="2400" b="1" dirty="0">
                <a:latin typeface="+mn-ea"/>
                <a:cs typeface="ＭＳ 明朝" charset="-128"/>
              </a:rPr>
              <a:t>65</a:t>
            </a:r>
            <a:r>
              <a:rPr lang="ja-JP" altLang="en-US" sz="2400" b="1" dirty="0">
                <a:latin typeface="+mn-ea"/>
                <a:cs typeface="ＭＳ 明朝" charset="-128"/>
              </a:rPr>
              <a:t>歳未満の配偶者が対象となる。</a:t>
            </a:r>
            <a:r>
              <a:rPr lang="en-US" altLang="ja-JP" sz="2400" b="1" dirty="0">
                <a:latin typeface="+mn-ea"/>
                <a:cs typeface="ＭＳ 明朝" charset="-128"/>
              </a:rPr>
              <a:t>3</a:t>
            </a:r>
            <a:r>
              <a:rPr lang="ja-JP" altLang="en-US" sz="2400" b="1" dirty="0">
                <a:latin typeface="+mn-ea"/>
                <a:cs typeface="ＭＳ 明朝" charset="-128"/>
              </a:rPr>
              <a:t>級があり、金額は</a:t>
            </a:r>
            <a:r>
              <a:rPr lang="en-US" altLang="ja-JP" sz="2400" b="1" dirty="0">
                <a:latin typeface="+mn-ea"/>
                <a:cs typeface="ＭＳ 明朝" charset="-128"/>
              </a:rPr>
              <a:t>2</a:t>
            </a:r>
            <a:r>
              <a:rPr lang="ja-JP" altLang="en-US" sz="2400" b="1" dirty="0">
                <a:latin typeface="+mn-ea"/>
                <a:cs typeface="ＭＳ 明朝" charset="-128"/>
              </a:rPr>
              <a:t>級と同じ（ただし最低保障額</a:t>
            </a:r>
            <a:r>
              <a:rPr lang="en-US" altLang="ja-JP" sz="2400" b="1" dirty="0">
                <a:latin typeface="+mn-ea"/>
                <a:cs typeface="ＭＳ 明朝" charset="-128"/>
              </a:rPr>
              <a:t>58</a:t>
            </a:r>
            <a:r>
              <a:rPr lang="ja-JP" altLang="en-US" sz="2400" b="1" dirty="0">
                <a:latin typeface="+mn-ea"/>
                <a:cs typeface="ＭＳ 明朝" charset="-128"/>
              </a:rPr>
              <a:t>万</a:t>
            </a:r>
            <a:r>
              <a:rPr lang="en-US" altLang="ja-JP" sz="2400" b="1" dirty="0">
                <a:latin typeface="+mn-ea"/>
                <a:cs typeface="ＭＳ 明朝" charset="-128"/>
              </a:rPr>
              <a:t>5100</a:t>
            </a:r>
            <a:r>
              <a:rPr lang="ja-JP" altLang="en-US" sz="2400" b="1" dirty="0">
                <a:latin typeface="+mn-ea"/>
                <a:cs typeface="ＭＳ 明朝" charset="-128"/>
              </a:rPr>
              <a:t>円）であるが、配偶者加算はなし。</a:t>
            </a:r>
            <a:r>
              <a:rPr lang="ja-JP" altLang="en-US" sz="2000" b="1" dirty="0">
                <a:latin typeface="+mn-ea"/>
                <a:cs typeface="ＭＳ 明朝" charset="-128"/>
              </a:rPr>
              <a:t>＊</a:t>
            </a:r>
            <a:r>
              <a:rPr lang="en-US" altLang="ja-JP" sz="2000" b="1" dirty="0">
                <a:latin typeface="+mn-ea"/>
                <a:cs typeface="ＭＳ 明朝" charset="-128"/>
              </a:rPr>
              <a:t>【</a:t>
            </a:r>
            <a:r>
              <a:rPr lang="ja-JP" altLang="en-US" sz="2000" b="1" dirty="0">
                <a:latin typeface="+mn-ea"/>
                <a:cs typeface="ＭＳ 明朝" charset="-128"/>
              </a:rPr>
              <a:t>障害手当金</a:t>
            </a:r>
            <a:r>
              <a:rPr lang="en-US" altLang="ja-JP" sz="2000" b="1" dirty="0">
                <a:latin typeface="+mn-ea"/>
                <a:cs typeface="ＭＳ 明朝" charset="-128"/>
              </a:rPr>
              <a:t>】</a:t>
            </a:r>
            <a:r>
              <a:rPr lang="ja-JP" altLang="en-US" sz="2000" b="1" dirty="0">
                <a:latin typeface="+mn-ea"/>
                <a:cs typeface="ＭＳ 明朝" charset="-128"/>
              </a:rPr>
              <a:t>傷病が治った日において一定の障害がある場合に</a:t>
            </a:r>
            <a:r>
              <a:rPr lang="en-US" altLang="ja-JP" sz="2000" b="1" dirty="0">
                <a:latin typeface="+mn-ea"/>
                <a:cs typeface="ＭＳ 明朝" charset="-128"/>
              </a:rPr>
              <a:t>2</a:t>
            </a:r>
            <a:r>
              <a:rPr lang="ja-JP" altLang="en-US" sz="2000" b="1" dirty="0">
                <a:latin typeface="+mn-ea"/>
                <a:cs typeface="ＭＳ 明朝" charset="-128"/>
              </a:rPr>
              <a:t>年分の年金額が一時金として支払。</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1356711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C2B538-0210-F691-C607-69607975D571}"/>
              </a:ext>
            </a:extLst>
          </p:cNvPr>
          <p:cNvSpPr>
            <a:spLocks noGrp="1"/>
          </p:cNvSpPr>
          <p:nvPr>
            <p:ph type="title"/>
          </p:nvPr>
        </p:nvSpPr>
        <p:spPr/>
        <p:txBody>
          <a:bodyPr anchor="ctr" anchorCtr="0"/>
          <a:lstStyle/>
          <a:p>
            <a:r>
              <a:rPr lang="ja-JP" altLang="en-US" dirty="0"/>
              <a:t>障害年金の等級の意味？</a:t>
            </a:r>
            <a:endParaRPr lang="en-US" dirty="0"/>
          </a:p>
        </p:txBody>
      </p:sp>
      <p:sp>
        <p:nvSpPr>
          <p:cNvPr id="3" name="コンテンツ プレースホルダー 2">
            <a:extLst>
              <a:ext uri="{FF2B5EF4-FFF2-40B4-BE49-F238E27FC236}">
                <a16:creationId xmlns:a16="http://schemas.microsoft.com/office/drawing/2014/main" id="{A4C6F510-C74A-7705-F190-9A7338188629}"/>
              </a:ext>
            </a:extLst>
          </p:cNvPr>
          <p:cNvSpPr>
            <a:spLocks noGrp="1"/>
          </p:cNvSpPr>
          <p:nvPr>
            <p:ph idx="1"/>
          </p:nvPr>
        </p:nvSpPr>
        <p:spPr/>
        <p:txBody>
          <a:bodyPr/>
          <a:lstStyle/>
          <a:p>
            <a:r>
              <a:rPr lang="ja-JP" altLang="en-US" sz="2400" dirty="0"/>
              <a:t>障害の程度によって</a:t>
            </a:r>
            <a:r>
              <a:rPr lang="en-US" altLang="ja-JP" sz="2400" dirty="0"/>
              <a:t>3</a:t>
            </a:r>
            <a:r>
              <a:rPr lang="ja-JP" altLang="en-US" sz="2400" dirty="0"/>
              <a:t>段階、重い方から</a:t>
            </a:r>
            <a:r>
              <a:rPr lang="en-US" altLang="ja-JP" sz="2400" dirty="0"/>
              <a:t>1</a:t>
            </a:r>
            <a:r>
              <a:rPr lang="ja-JP" altLang="en-US" sz="2400" dirty="0"/>
              <a:t>級、</a:t>
            </a:r>
            <a:r>
              <a:rPr lang="en-US" altLang="ja-JP" sz="2400" dirty="0"/>
              <a:t>2</a:t>
            </a:r>
            <a:r>
              <a:rPr lang="ja-JP" altLang="en-US" sz="2400" dirty="0"/>
              <a:t>級、</a:t>
            </a:r>
            <a:r>
              <a:rPr lang="en-US" altLang="ja-JP" sz="2400" dirty="0"/>
              <a:t>3</a:t>
            </a:r>
            <a:r>
              <a:rPr lang="ja-JP" altLang="en-US" sz="2400" dirty="0"/>
              <a:t>級の順番で、年金の額も障害の重さに比例。</a:t>
            </a:r>
            <a:endParaRPr lang="en-US" altLang="ja-JP" sz="2400" dirty="0"/>
          </a:p>
          <a:p>
            <a:pPr marL="0" indent="0" algn="l">
              <a:buNone/>
            </a:pPr>
            <a:r>
              <a:rPr lang="en-US" altLang="ja-JP"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1</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級</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en-US" altLang="ja-JP"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他人の介助を受けなければ日常生活がほとんど送れない。入院や在宅介護を必要とし、</a:t>
            </a:r>
            <a:r>
              <a:rPr lang="ja-JP" sz="1800" b="1" u="sng"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活動範囲がベッド周辺に限られる</a:t>
            </a:r>
            <a:r>
              <a:rPr lang="ja-JP" sz="1800" b="1"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a:t>
            </a:r>
            <a:endParaRPr lang="en-US" sz="1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l">
              <a:buNone/>
            </a:pPr>
            <a:r>
              <a:rPr lang="en-US" altLang="ja-JP"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2</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級</a:t>
            </a:r>
            <a:r>
              <a:rPr lang="en-US" altLang="ja-JP" sz="1800" kern="100" dirty="0">
                <a:solidFill>
                  <a:srgbClr val="040C28"/>
                </a:solidFill>
                <a:latin typeface="Arial" panose="020B0604020202020204" pitchFamily="34" charset="0"/>
                <a:ea typeface="ＭＳ 明朝" panose="02020609040205080304" pitchFamily="17" charset="-128"/>
                <a:cs typeface="Times New Roman" panose="02020603050405020304" pitchFamily="18"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必ずしも他人の助けは必要ないが、日常生活を送ることが困難。働くことは難しく、</a:t>
            </a:r>
            <a:r>
              <a:rPr lang="ja-JP" sz="1800" b="1" u="sng"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活動の範囲が家や病院内に限られる。</a:t>
            </a:r>
            <a:endParaRPr lang="en-US" sz="1800" b="1" u="sng"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l">
              <a:buNone/>
            </a:pPr>
            <a:r>
              <a:rPr lang="en-US" altLang="ja-JP" sz="1800" kern="100" dirty="0">
                <a:solidFill>
                  <a:srgbClr val="040C28"/>
                </a:solidFill>
                <a:latin typeface="Arial" panose="020B0604020202020204" pitchFamily="34" charset="0"/>
                <a:ea typeface="ＭＳ 明朝" panose="02020609040205080304" pitchFamily="17" charset="-128"/>
                <a:cs typeface="Times New Roman" panose="02020603050405020304" pitchFamily="18" charset="0"/>
              </a:rPr>
              <a:t>【</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3</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級</a:t>
            </a:r>
            <a:r>
              <a:rPr lang="en-US" alt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日常生活に支障は少なくても、</a:t>
            </a:r>
            <a:r>
              <a:rPr lang="ja-JP" sz="1800" u="sng"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働くことに制限を受ける</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l">
              <a:buNone/>
            </a:pPr>
            <a:r>
              <a:rPr lang="en-US" altLang="ja-JP" sz="1800" kern="100" dirty="0">
                <a:solidFill>
                  <a:srgbClr val="040C28"/>
                </a:solidFill>
                <a:latin typeface="Arial" panose="020B0604020202020204" pitchFamily="34" charset="0"/>
                <a:ea typeface="ＭＳ 明朝" panose="02020609040205080304" pitchFamily="17" charset="-128"/>
                <a:cs typeface="Arial" panose="020B0604020202020204" pitchFamily="34"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障害手当金</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障害厚生年金のみ一時金</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sz="1800" u="sng"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働くことに制限を受けていて、症状が固定している状態</a:t>
            </a:r>
            <a:endParaRPr lang="en-US" altLang="ja-JP" sz="2400" u="sng" dirty="0">
              <a:solidFill>
                <a:srgbClr val="FF0000"/>
              </a:solidFill>
            </a:endParaRPr>
          </a:p>
          <a:p>
            <a:pPr marL="0" indent="0">
              <a:buNone/>
            </a:pPr>
            <a:r>
              <a:rPr lang="ja-JP" altLang="en-US" sz="2400" dirty="0"/>
              <a:t>★</a:t>
            </a:r>
            <a:r>
              <a:rPr lang="ja-JP" altLang="en-US" sz="2000" dirty="0"/>
              <a:t>「障害基礎年金」には</a:t>
            </a:r>
            <a:r>
              <a:rPr lang="en-US" altLang="ja-JP" sz="2000" dirty="0"/>
              <a:t>3</a:t>
            </a:r>
            <a:r>
              <a:rPr lang="ja-JP" altLang="en-US" sz="2000" dirty="0"/>
              <a:t>級がないので、</a:t>
            </a:r>
            <a:r>
              <a:rPr lang="en-US" altLang="ja-JP" sz="2000" dirty="0"/>
              <a:t>3</a:t>
            </a:r>
            <a:r>
              <a:rPr lang="ja-JP" altLang="en-US" sz="2000" dirty="0"/>
              <a:t>級に該当する場合は障害厚生年金のみ支給される。</a:t>
            </a:r>
            <a:endParaRPr lang="en-US" altLang="ja-JP" sz="2000" dirty="0"/>
          </a:p>
          <a:p>
            <a:pPr marL="0" indent="0">
              <a:buNone/>
            </a:pPr>
            <a:r>
              <a:rPr lang="ja-JP" altLang="en-US" sz="2000" dirty="0"/>
              <a:t>★障害者手帳の等級とは必ずしも一致しない。障害者手帳を持っていても、申請・判定を受ける必要あり。</a:t>
            </a:r>
            <a:endParaRPr lang="en-US" sz="2000" dirty="0"/>
          </a:p>
        </p:txBody>
      </p:sp>
      <p:sp>
        <p:nvSpPr>
          <p:cNvPr id="4" name="スライド番号プレースホルダー 3">
            <a:extLst>
              <a:ext uri="{FF2B5EF4-FFF2-40B4-BE49-F238E27FC236}">
                <a16:creationId xmlns:a16="http://schemas.microsoft.com/office/drawing/2014/main" id="{06EBD40B-CDF4-083D-87DA-FC7C5460E8E4}"/>
              </a:ext>
            </a:extLst>
          </p:cNvPr>
          <p:cNvSpPr>
            <a:spLocks noGrp="1"/>
          </p:cNvSpPr>
          <p:nvPr>
            <p:ph type="sldNum" sz="quarter" idx="12"/>
          </p:nvPr>
        </p:nvSpPr>
        <p:spPr/>
        <p:txBody>
          <a:bodyPr/>
          <a:lstStyle/>
          <a:p>
            <a:fld id="{A4CFD91F-0676-4D47-82C1-C8A098CDDACF}" type="slidenum">
              <a:rPr lang="en-US" altLang="ja-JP" smtClean="0"/>
              <a:pPr/>
              <a:t>43</a:t>
            </a:fld>
            <a:endParaRPr lang="en-US" altLang="ja-JP"/>
          </a:p>
        </p:txBody>
      </p:sp>
    </p:spTree>
    <p:extLst>
      <p:ext uri="{BB962C8B-B14F-4D97-AF65-F5344CB8AC3E}">
        <p14:creationId xmlns:p14="http://schemas.microsoft.com/office/powerpoint/2010/main" val="2157242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18009" y="1700707"/>
            <a:ext cx="8646479" cy="4320581"/>
          </a:xfrm>
        </p:spPr>
        <p:txBody>
          <a:bodyPr/>
          <a:lstStyle/>
          <a:p>
            <a:pPr marL="0" indent="0" eaLnBrk="1" hangingPunct="1">
              <a:lnSpc>
                <a:spcPct val="90000"/>
              </a:lnSpc>
              <a:buNone/>
            </a:pPr>
            <a:r>
              <a:rPr lang="ja-JP" altLang="en-US" sz="2400" b="1" dirty="0">
                <a:latin typeface="+mn-ea"/>
                <a:cs typeface="ＭＳ 明朝" charset="-128"/>
              </a:rPr>
              <a:t>★障害年金には所得制限はないが、「</a:t>
            </a:r>
            <a:r>
              <a:rPr lang="en-US" altLang="ja-JP" sz="2400" b="1" dirty="0">
                <a:latin typeface="+mn-ea"/>
                <a:cs typeface="ＭＳ 明朝" charset="-128"/>
              </a:rPr>
              <a:t>20</a:t>
            </a:r>
            <a:r>
              <a:rPr lang="ja-JP" altLang="en-US" sz="2400" b="1" dirty="0">
                <a:latin typeface="+mn-ea"/>
                <a:cs typeface="ＭＳ 明朝" charset="-128"/>
              </a:rPr>
              <a:t>歳前障害による障害基礎年金」については、本人が保険料を納付していないことから所得制限が設けられていて、本人所得が一定額を超える場合は一部または全額が支給停止となる。</a:t>
            </a:r>
          </a:p>
          <a:p>
            <a:pPr marL="0" indent="0" eaLnBrk="1" hangingPunct="1">
              <a:lnSpc>
                <a:spcPct val="90000"/>
              </a:lnSpc>
              <a:buNone/>
            </a:pPr>
            <a:r>
              <a:rPr lang="ja-JP" altLang="en-US" sz="2400" b="1" dirty="0">
                <a:latin typeface="+mn-ea"/>
                <a:cs typeface="ＭＳ 明朝" charset="-128"/>
              </a:rPr>
              <a:t>★年金改定の仕組みは老齢年金と同じ。障害年金は非課税。</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027821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障害基礎年金の年金額（</a:t>
            </a:r>
            <a:r>
              <a:rPr lang="en-US" altLang="ja-JP" sz="2800" dirty="0"/>
              <a:t>2022</a:t>
            </a:r>
            <a:r>
              <a:rPr lang="ja-JP" altLang="en-US" sz="2800" dirty="0"/>
              <a:t>年度の額）</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18009" y="1700707"/>
            <a:ext cx="8646479" cy="4320581"/>
          </a:xfrm>
        </p:spPr>
        <p:txBody>
          <a:bodyPr/>
          <a:lstStyle/>
          <a:p>
            <a:pPr marL="0" indent="0" eaLnBrk="1" hangingPunct="1">
              <a:lnSpc>
                <a:spcPct val="90000"/>
              </a:lnSpc>
              <a:buNone/>
            </a:pPr>
            <a:r>
              <a:rPr lang="ja-JP" altLang="en-US" sz="2400" b="1" dirty="0">
                <a:latin typeface="+mn-ea"/>
                <a:cs typeface="ＭＳ 明朝" charset="-128"/>
              </a:rPr>
              <a:t>●障害基礎年金の年金額（</a:t>
            </a:r>
            <a:r>
              <a:rPr lang="en-US" altLang="ja-JP" sz="2400" b="1" dirty="0">
                <a:latin typeface="+mn-ea"/>
                <a:cs typeface="ＭＳ 明朝" charset="-128"/>
              </a:rPr>
              <a:t>2022</a:t>
            </a:r>
            <a:r>
              <a:rPr lang="ja-JP" altLang="en-US" sz="2400" b="1" dirty="0">
                <a:latin typeface="+mn-ea"/>
                <a:cs typeface="ＭＳ 明朝" charset="-128"/>
              </a:rPr>
              <a:t>年度の額）</a:t>
            </a:r>
          </a:p>
          <a:p>
            <a:pPr marL="0" indent="0" eaLnBrk="1" hangingPunct="1">
              <a:lnSpc>
                <a:spcPct val="90000"/>
              </a:lnSpc>
              <a:buNone/>
            </a:pPr>
            <a:r>
              <a:rPr lang="en-US" altLang="ja-JP" sz="2400" b="1" dirty="0">
                <a:latin typeface="+mn-ea"/>
                <a:cs typeface="ＭＳ 明朝" charset="-128"/>
              </a:rPr>
              <a:t>1</a:t>
            </a:r>
            <a:r>
              <a:rPr lang="ja-JP" altLang="en-US" sz="2400" b="1" dirty="0">
                <a:latin typeface="+mn-ea"/>
                <a:cs typeface="ＭＳ 明朝" charset="-128"/>
              </a:rPr>
              <a:t>級：老齢基礎年金満額</a:t>
            </a:r>
            <a:r>
              <a:rPr lang="en-US" altLang="ja-JP" sz="2400" b="1" dirty="0">
                <a:latin typeface="+mn-ea"/>
                <a:cs typeface="ＭＳ 明朝" charset="-128"/>
              </a:rPr>
              <a:t>×1.25</a:t>
            </a:r>
            <a:r>
              <a:rPr lang="ja-JP" altLang="en-US" sz="2400" b="1" dirty="0">
                <a:latin typeface="+mn-ea"/>
                <a:cs typeface="ＭＳ 明朝" charset="-128"/>
              </a:rPr>
              <a:t>＋子の加算額　</a:t>
            </a:r>
            <a:r>
              <a:rPr lang="en-US" altLang="ja-JP" sz="2400" b="1" dirty="0">
                <a:latin typeface="+mn-ea"/>
                <a:cs typeface="ＭＳ 明朝" charset="-128"/>
              </a:rPr>
              <a:t>2</a:t>
            </a:r>
            <a:r>
              <a:rPr lang="ja-JP" altLang="en-US" sz="2400" b="1" dirty="0">
                <a:latin typeface="+mn-ea"/>
                <a:cs typeface="ＭＳ 明朝" charset="-128"/>
              </a:rPr>
              <a:t>級：老齢基礎年金満額（</a:t>
            </a:r>
            <a:r>
              <a:rPr lang="en-US" altLang="ja-JP" sz="2400" b="1" dirty="0">
                <a:latin typeface="+mn-ea"/>
                <a:cs typeface="ＭＳ 明朝" charset="-128"/>
              </a:rPr>
              <a:t>777,800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月額　</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4816</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）＋子の加算額＊子の加算額：</a:t>
            </a:r>
            <a:r>
              <a:rPr lang="en-US" altLang="ja-JP" sz="2400" b="1" dirty="0">
                <a:latin typeface="+mn-ea"/>
                <a:cs typeface="ＭＳ 明朝" charset="-128"/>
              </a:rPr>
              <a:t>1</a:t>
            </a:r>
            <a:r>
              <a:rPr lang="ja-JP" altLang="en-US" sz="2400" b="1" dirty="0">
                <a:latin typeface="+mn-ea"/>
                <a:cs typeface="ＭＳ 明朝" charset="-128"/>
              </a:rPr>
              <a:t>人（</a:t>
            </a:r>
            <a:r>
              <a:rPr lang="en-US" altLang="ja-JP" sz="2400" b="1" dirty="0">
                <a:latin typeface="+mn-ea"/>
                <a:cs typeface="ＭＳ 明朝" charset="-128"/>
              </a:rPr>
              <a:t>223,800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月額１万</a:t>
            </a:r>
            <a:r>
              <a:rPr lang="en-US" altLang="ja-JP" sz="2400" b="1" dirty="0">
                <a:latin typeface="+mn-ea"/>
                <a:cs typeface="ＭＳ 明朝" charset="-128"/>
              </a:rPr>
              <a:t>8650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）☓人、</a:t>
            </a:r>
            <a:r>
              <a:rPr lang="en-US" altLang="ja-JP" sz="2400" b="1" dirty="0">
                <a:latin typeface="+mn-ea"/>
                <a:cs typeface="ＭＳ 明朝" charset="-128"/>
              </a:rPr>
              <a:t>3</a:t>
            </a:r>
            <a:r>
              <a:rPr lang="ja-JP" altLang="en-US" sz="2400" b="1" dirty="0">
                <a:latin typeface="+mn-ea"/>
                <a:cs typeface="ＭＳ 明朝" charset="-128"/>
              </a:rPr>
              <a:t>人目以降：</a:t>
            </a:r>
            <a:r>
              <a:rPr lang="en-US" altLang="ja-JP" sz="2400" b="1" dirty="0">
                <a:latin typeface="+mn-ea"/>
                <a:cs typeface="ＭＳ 明朝" charset="-128"/>
              </a:rPr>
              <a:t>1</a:t>
            </a:r>
            <a:r>
              <a:rPr lang="ja-JP" altLang="en-US" sz="2400" b="1" dirty="0">
                <a:latin typeface="+mn-ea"/>
                <a:cs typeface="ＭＳ 明朝" charset="-128"/>
              </a:rPr>
              <a:t>人</a:t>
            </a:r>
            <a:r>
              <a:rPr lang="en-US" altLang="ja-JP" sz="2400" b="1" dirty="0">
                <a:latin typeface="+mn-ea"/>
                <a:cs typeface="ＭＳ 明朝" charset="-128"/>
              </a:rPr>
              <a:t>74,600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月額</a:t>
            </a:r>
            <a:r>
              <a:rPr lang="en-US" altLang="ja-JP" sz="2400" b="1" dirty="0">
                <a:latin typeface="+mn-ea"/>
                <a:cs typeface="ＭＳ 明朝" charset="-128"/>
              </a:rPr>
              <a:t>6216</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（年額）</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●障害年金生活者支援給付金＊：以下の支給要件をすべて満たしている人が対象となる。①障害基礎年金の受給者であること②</a:t>
            </a:r>
            <a:r>
              <a:rPr lang="ja-JP" altLang="en-US" sz="2400" b="1" u="sng" dirty="0">
                <a:solidFill>
                  <a:srgbClr val="FF0000"/>
                </a:solidFill>
                <a:latin typeface="+mn-ea"/>
                <a:cs typeface="ＭＳ 明朝" charset="-128"/>
              </a:rPr>
              <a:t>前年の所得が</a:t>
            </a:r>
            <a:r>
              <a:rPr lang="en-US" altLang="ja-JP" sz="2400" b="1" u="sng" dirty="0">
                <a:solidFill>
                  <a:srgbClr val="FF0000"/>
                </a:solidFill>
                <a:latin typeface="+mn-ea"/>
                <a:cs typeface="ＭＳ 明朝" charset="-128"/>
              </a:rPr>
              <a:t>472.1</a:t>
            </a:r>
            <a:r>
              <a:rPr lang="ja-JP" altLang="en-US" sz="2400" b="1" u="sng" dirty="0">
                <a:solidFill>
                  <a:srgbClr val="FF0000"/>
                </a:solidFill>
                <a:latin typeface="+mn-ea"/>
                <a:cs typeface="ＭＳ 明朝" charset="-128"/>
              </a:rPr>
              <a:t>万円以下であること</a:t>
            </a:r>
            <a:r>
              <a:rPr lang="ja-JP" altLang="en-US" sz="2400" b="1" dirty="0">
                <a:latin typeface="+mn-ea"/>
                <a:cs typeface="ＭＳ 明朝" charset="-128"/>
              </a:rPr>
              <a:t>。給付額は、以下の通りである。（</a:t>
            </a:r>
            <a:r>
              <a:rPr lang="en-US" altLang="ja-JP" sz="2400" b="1" dirty="0">
                <a:latin typeface="+mn-ea"/>
                <a:cs typeface="ＭＳ 明朝" charset="-128"/>
              </a:rPr>
              <a:t>2022</a:t>
            </a:r>
            <a:r>
              <a:rPr lang="ja-JP" altLang="en-US" sz="2400" b="1" dirty="0">
                <a:latin typeface="+mn-ea"/>
                <a:cs typeface="ＭＳ 明朝" charset="-128"/>
              </a:rPr>
              <a:t>年度の額）</a:t>
            </a:r>
          </a:p>
          <a:p>
            <a:pPr marL="0" indent="0" eaLnBrk="1" hangingPunct="1">
              <a:lnSpc>
                <a:spcPct val="90000"/>
              </a:lnSpc>
              <a:buNone/>
            </a:pPr>
            <a:r>
              <a:rPr lang="ja-JP" altLang="en-US" sz="2400" b="1" dirty="0">
                <a:latin typeface="+mn-ea"/>
                <a:cs typeface="ＭＳ 明朝" charset="-128"/>
              </a:rPr>
              <a:t>　　障害等級１級 ･･･</a:t>
            </a:r>
            <a:r>
              <a:rPr lang="en-US" altLang="ja-JP" sz="2400" b="1" dirty="0">
                <a:latin typeface="+mn-ea"/>
                <a:cs typeface="ＭＳ 明朝" charset="-128"/>
              </a:rPr>
              <a:t>6,275</a:t>
            </a:r>
            <a:r>
              <a:rPr lang="ja-JP" altLang="en-US" sz="2400" b="1" dirty="0">
                <a:latin typeface="+mn-ea"/>
                <a:cs typeface="ＭＳ 明朝" charset="-128"/>
              </a:rPr>
              <a:t>円（</a:t>
            </a:r>
            <a:r>
              <a:rPr lang="en-US" altLang="ja-JP" sz="2400" b="1" dirty="0">
                <a:latin typeface="+mn-ea"/>
                <a:cs typeface="ＭＳ 明朝" charset="-128"/>
              </a:rPr>
              <a:t>5,020</a:t>
            </a:r>
            <a:r>
              <a:rPr lang="ja-JP" altLang="en-US" sz="2400" b="1" dirty="0">
                <a:latin typeface="+mn-ea"/>
                <a:cs typeface="ＭＳ 明朝" charset="-128"/>
              </a:rPr>
              <a:t>円</a:t>
            </a:r>
            <a:r>
              <a:rPr lang="en-US" altLang="ja-JP" sz="2400" b="1" dirty="0">
                <a:latin typeface="+mn-ea"/>
                <a:cs typeface="ＭＳ 明朝" charset="-128"/>
              </a:rPr>
              <a:t>×1.25</a:t>
            </a:r>
            <a:r>
              <a:rPr lang="ja-JP" altLang="en-US" sz="2400" b="1" dirty="0">
                <a:latin typeface="+mn-ea"/>
                <a:cs typeface="ＭＳ 明朝" charset="-128"/>
              </a:rPr>
              <a:t>）（月額）</a:t>
            </a:r>
          </a:p>
          <a:p>
            <a:pPr marL="0" indent="0" eaLnBrk="1" hangingPunct="1">
              <a:lnSpc>
                <a:spcPct val="90000"/>
              </a:lnSpc>
              <a:buNone/>
            </a:pPr>
            <a:r>
              <a:rPr lang="ja-JP" altLang="en-US" sz="2400" b="1" dirty="0">
                <a:latin typeface="+mn-ea"/>
                <a:cs typeface="ＭＳ 明朝" charset="-128"/>
              </a:rPr>
              <a:t>　　障害等級２級 ･･･</a:t>
            </a:r>
            <a:r>
              <a:rPr lang="en-US" altLang="ja-JP" sz="2400" b="1" dirty="0">
                <a:latin typeface="+mn-ea"/>
                <a:cs typeface="ＭＳ 明朝" charset="-128"/>
              </a:rPr>
              <a:t>5,020</a:t>
            </a:r>
            <a:r>
              <a:rPr lang="ja-JP" altLang="en-US" sz="2400" b="1" dirty="0">
                <a:latin typeface="+mn-ea"/>
                <a:cs typeface="ＭＳ 明朝" charset="-128"/>
              </a:rPr>
              <a:t>円</a:t>
            </a:r>
            <a:r>
              <a:rPr lang="en-US" altLang="ja-JP" sz="2400" b="1" dirty="0">
                <a:latin typeface="+mn-ea"/>
                <a:cs typeface="ＭＳ 明朝" charset="-128"/>
              </a:rPr>
              <a:t>[11]</a:t>
            </a:r>
            <a:r>
              <a:rPr lang="ja-JP" altLang="en-US" sz="2400" b="1" dirty="0">
                <a:latin typeface="+mn-ea"/>
                <a:cs typeface="ＭＳ 明朝" charset="-128"/>
              </a:rPr>
              <a:t>（月額）</a:t>
            </a: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2019</a:t>
            </a:r>
            <a:r>
              <a:rPr lang="ja-JP" altLang="en-US" sz="2400" b="1" dirty="0">
                <a:latin typeface="+mn-ea"/>
                <a:cs typeface="ＭＳ 明朝" charset="-128"/>
              </a:rPr>
              <a:t>（</a:t>
            </a:r>
            <a:r>
              <a:rPr lang="en-US" altLang="ja-JP" sz="2400" b="1" dirty="0">
                <a:latin typeface="+mn-ea"/>
                <a:cs typeface="ＭＳ 明朝" charset="-128"/>
              </a:rPr>
              <a:t>R</a:t>
            </a:r>
            <a:r>
              <a:rPr lang="ja-JP" altLang="en-US" sz="2400" b="1" dirty="0">
                <a:latin typeface="+mn-ea"/>
                <a:cs typeface="ＭＳ 明朝" charset="-128"/>
              </a:rPr>
              <a:t>０）年</a:t>
            </a:r>
            <a:r>
              <a:rPr lang="en-US" altLang="ja-JP" sz="2400" b="1" dirty="0">
                <a:latin typeface="+mn-ea"/>
                <a:cs typeface="ＭＳ 明朝" charset="-128"/>
              </a:rPr>
              <a:t>10</a:t>
            </a:r>
            <a:r>
              <a:rPr lang="ja-JP" altLang="en-US" sz="2400" b="1" dirty="0">
                <a:latin typeface="+mn-ea"/>
                <a:cs typeface="ＭＳ 明朝" charset="-128"/>
              </a:rPr>
              <a:t>月から消費税を財源に導入</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0796495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障害厚生年金の年金額（</a:t>
            </a:r>
            <a:r>
              <a:rPr lang="en-US" altLang="ja-JP" sz="2800" dirty="0"/>
              <a:t>2022</a:t>
            </a:r>
            <a:r>
              <a:rPr lang="ja-JP" altLang="en-US" sz="2800" dirty="0"/>
              <a:t>年度の額）</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0768" y="1916832"/>
            <a:ext cx="8502463" cy="3600501"/>
          </a:xfrm>
        </p:spPr>
        <p:txBody>
          <a:bodyPr/>
          <a:lstStyle/>
          <a:p>
            <a:pPr marL="0" indent="0" eaLnBrk="1" hangingPunct="1">
              <a:lnSpc>
                <a:spcPct val="90000"/>
              </a:lnSpc>
              <a:buNone/>
            </a:pPr>
            <a:r>
              <a:rPr lang="ja-JP" altLang="en-US" sz="2400" b="1" dirty="0">
                <a:latin typeface="+mn-ea"/>
                <a:cs typeface="ＭＳ 明朝" charset="-128"/>
              </a:rPr>
              <a:t>１級</a:t>
            </a:r>
            <a:r>
              <a:rPr lang="en-US" altLang="ja-JP" sz="2400" b="1" dirty="0">
                <a:latin typeface="+mn-ea"/>
                <a:cs typeface="ＭＳ 明朝" charset="-128"/>
              </a:rPr>
              <a:t>:</a:t>
            </a:r>
            <a:r>
              <a:rPr lang="ja-JP" altLang="en-US" sz="2400" b="1" dirty="0">
                <a:latin typeface="+mn-ea"/>
                <a:cs typeface="ＭＳ 明朝" charset="-128"/>
              </a:rPr>
              <a:t>　報酬比例の年金額 </a:t>
            </a:r>
            <a:r>
              <a:rPr lang="en-US" altLang="ja-JP" sz="2400" b="1" dirty="0">
                <a:latin typeface="+mn-ea"/>
                <a:cs typeface="ＭＳ 明朝" charset="-128"/>
              </a:rPr>
              <a:t>× 1.25  + </a:t>
            </a:r>
            <a:r>
              <a:rPr lang="ja-JP" altLang="en-US" sz="2400" b="1" dirty="0">
                <a:latin typeface="+mn-ea"/>
                <a:cs typeface="ＭＳ 明朝" charset="-128"/>
              </a:rPr>
              <a:t>配偶者の加給年金額（</a:t>
            </a:r>
            <a:r>
              <a:rPr lang="en-US" altLang="ja-JP" sz="2400" b="1" dirty="0">
                <a:latin typeface="+mn-ea"/>
                <a:cs typeface="ＭＳ 明朝" charset="-128"/>
              </a:rPr>
              <a:t>223,800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月額</a:t>
            </a:r>
            <a:r>
              <a:rPr lang="en-US" altLang="ja-JP" sz="2400" b="1" dirty="0">
                <a:latin typeface="+mn-ea"/>
                <a:cs typeface="ＭＳ 明朝" charset="-128"/>
              </a:rPr>
              <a:t>1900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２級</a:t>
            </a:r>
            <a:r>
              <a:rPr lang="en-US" altLang="ja-JP" sz="2400" b="1" dirty="0">
                <a:latin typeface="+mn-ea"/>
                <a:cs typeface="ＭＳ 明朝" charset="-128"/>
              </a:rPr>
              <a:t>:</a:t>
            </a:r>
            <a:r>
              <a:rPr lang="ja-JP" altLang="en-US" sz="2400" b="1" dirty="0">
                <a:latin typeface="+mn-ea"/>
                <a:cs typeface="ＭＳ 明朝" charset="-128"/>
              </a:rPr>
              <a:t>報酬比例の年金額 </a:t>
            </a:r>
            <a:r>
              <a:rPr lang="en-US" altLang="ja-JP" sz="2400" b="1" dirty="0">
                <a:latin typeface="+mn-ea"/>
                <a:cs typeface="ＭＳ 明朝" charset="-128"/>
              </a:rPr>
              <a:t>+ </a:t>
            </a:r>
            <a:r>
              <a:rPr lang="ja-JP" altLang="en-US" sz="2400" b="1" dirty="0">
                <a:latin typeface="+mn-ea"/>
                <a:cs typeface="ＭＳ 明朝" charset="-128"/>
              </a:rPr>
              <a:t>配偶者の加給年金額（</a:t>
            </a:r>
            <a:r>
              <a:rPr lang="en-US" altLang="ja-JP" sz="2400" b="1" dirty="0">
                <a:latin typeface="+mn-ea"/>
                <a:cs typeface="ＭＳ 明朝" charset="-128"/>
              </a:rPr>
              <a:t>223,800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月額</a:t>
            </a:r>
            <a:r>
              <a:rPr lang="en-US" altLang="ja-JP" sz="2400" b="1" dirty="0">
                <a:latin typeface="+mn-ea"/>
                <a:cs typeface="ＭＳ 明朝" charset="-128"/>
              </a:rPr>
              <a:t>1900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３級</a:t>
            </a:r>
            <a:r>
              <a:rPr lang="en-US" altLang="ja-JP" sz="2400" b="1" dirty="0">
                <a:latin typeface="+mn-ea"/>
                <a:cs typeface="ＭＳ 明朝" charset="-128"/>
              </a:rPr>
              <a:t>:</a:t>
            </a:r>
            <a:r>
              <a:rPr lang="ja-JP" altLang="en-US" sz="2400" b="1" dirty="0">
                <a:latin typeface="+mn-ea"/>
                <a:cs typeface="ＭＳ 明朝" charset="-128"/>
              </a:rPr>
              <a:t>報酬比例の年金額 。ただし、障害基礎年金（</a:t>
            </a:r>
            <a:r>
              <a:rPr lang="en-US" altLang="ja-JP" sz="2400" b="1" dirty="0">
                <a:latin typeface="+mn-ea"/>
                <a:cs typeface="ＭＳ 明朝" charset="-128"/>
              </a:rPr>
              <a:t>2</a:t>
            </a:r>
            <a:r>
              <a:rPr lang="ja-JP" altLang="en-US" sz="2400" b="1" dirty="0">
                <a:latin typeface="+mn-ea"/>
                <a:cs typeface="ＭＳ 明朝" charset="-128"/>
              </a:rPr>
              <a:t>級）の</a:t>
            </a:r>
            <a:r>
              <a:rPr lang="en-US" altLang="ja-JP" sz="2400" b="1" dirty="0">
                <a:latin typeface="+mn-ea"/>
                <a:cs typeface="ＭＳ 明朝" charset="-128"/>
              </a:rPr>
              <a:t>4</a:t>
            </a:r>
            <a:r>
              <a:rPr lang="ja-JP" altLang="en-US" sz="2400" b="1" dirty="0">
                <a:latin typeface="+mn-ea"/>
                <a:cs typeface="ＭＳ 明朝" charset="-128"/>
              </a:rPr>
              <a:t>分の３の額を最低保障額とする（</a:t>
            </a:r>
            <a:r>
              <a:rPr lang="en-US" altLang="ja-JP" sz="2400" b="1" dirty="0">
                <a:latin typeface="+mn-ea"/>
                <a:cs typeface="ＭＳ 明朝" charset="-128"/>
              </a:rPr>
              <a:t>583,400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月額</a:t>
            </a:r>
            <a:r>
              <a:rPr lang="en-US" altLang="ja-JP" sz="2400" b="1" dirty="0">
                <a:latin typeface="+mn-ea"/>
                <a:cs typeface="ＭＳ 明朝" charset="-128"/>
              </a:rPr>
              <a:t>4</a:t>
            </a:r>
            <a:r>
              <a:rPr lang="ja-JP" altLang="en-US" sz="2400" b="1" dirty="0">
                <a:latin typeface="+mn-ea"/>
                <a:cs typeface="ＭＳ 明朝" charset="-128"/>
              </a:rPr>
              <a:t>万</a:t>
            </a:r>
            <a:r>
              <a:rPr lang="en-US" altLang="ja-JP" sz="2400" b="1" dirty="0">
                <a:latin typeface="+mn-ea"/>
                <a:cs typeface="ＭＳ 明朝" charset="-128"/>
              </a:rPr>
              <a:t>8616</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4238593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endParaRPr lang="en-US" altLang="ja-JP" sz="3200" dirty="0"/>
          </a:p>
          <a:p>
            <a:pPr marL="0" indent="0">
              <a:buNone/>
            </a:pPr>
            <a:r>
              <a:rPr lang="en-US" altLang="ja-JP" sz="3200" dirty="0"/>
              <a:t>10</a:t>
            </a:r>
            <a:r>
              <a:rPr lang="ja-JP" altLang="en-US" sz="3200" dirty="0"/>
              <a:t>月</a:t>
            </a:r>
            <a:r>
              <a:rPr lang="en-US" altLang="ja-JP" sz="3200" dirty="0"/>
              <a:t>18 </a:t>
            </a:r>
            <a:r>
              <a:rPr lang="ja-JP" altLang="en-US" sz="3200" dirty="0"/>
              <a:t>日</a:t>
            </a:r>
            <a:r>
              <a:rPr lang="en-US" altLang="ja-JP" sz="3200" dirty="0"/>
              <a:t>【</a:t>
            </a:r>
            <a:r>
              <a:rPr lang="ja-JP" altLang="en-US" sz="3200" dirty="0"/>
              <a:t>厚生年金制度の概要</a:t>
            </a:r>
            <a:r>
              <a:rPr lang="en-US" altLang="ja-JP" sz="3200" dirty="0"/>
              <a:t>】</a:t>
            </a:r>
            <a:r>
              <a:rPr lang="ja-JP" altLang="en-US" sz="3200" dirty="0"/>
              <a:t>目的、対象、給付の種類、年金の種類、費用負担の最終回</a:t>
            </a:r>
          </a:p>
          <a:p>
            <a:pPr marL="0" indent="0">
              <a:buNone/>
            </a:pPr>
            <a:r>
              <a:rPr lang="ja-JP" altLang="en-US" sz="3200" dirty="0"/>
              <a:t>第</a:t>
            </a:r>
            <a:r>
              <a:rPr lang="en-US" altLang="ja-JP" sz="3200" dirty="0"/>
              <a:t>5</a:t>
            </a:r>
            <a:r>
              <a:rPr lang="ja-JP" altLang="en-US" sz="3200" dirty="0"/>
              <a:t>章第</a:t>
            </a:r>
            <a:r>
              <a:rPr lang="en-US" altLang="ja-JP" sz="3200" dirty="0"/>
              <a:t>3</a:t>
            </a:r>
            <a:r>
              <a:rPr lang="ja-JP" altLang="en-US" sz="3200" dirty="0"/>
              <a:t>節年金制度の概要（</a:t>
            </a:r>
            <a:r>
              <a:rPr lang="en-US" altLang="ja-JP" sz="3200" dirty="0"/>
              <a:t>4</a:t>
            </a:r>
            <a:r>
              <a:rPr lang="ja-JP" altLang="en-US" sz="3200" dirty="0"/>
              <a:t>）年金財政（５）企業年金と個人年金（６）最近の改正と課題　</a:t>
            </a:r>
            <a:r>
              <a:rPr lang="en-US" altLang="ja-JP" sz="3200" dirty="0"/>
              <a:t>p.178-194 </a:t>
            </a:r>
            <a:r>
              <a:rPr lang="ja-JP" altLang="en-US" sz="3200" dirty="0"/>
              <a:t>　</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47</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1"/>
          <a:lstStyle/>
          <a:p>
            <a:r>
              <a:rPr lang="ja-JP" altLang="en-US" dirty="0"/>
              <a:t>図５</a:t>
            </a:r>
            <a:r>
              <a:rPr lang="en-US" altLang="ja-JP" dirty="0"/>
              <a:t>-12 </a:t>
            </a:r>
            <a:r>
              <a:rPr lang="ja-JP" altLang="en-US" dirty="0"/>
              <a:t>年金制度の体系</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pic>
        <p:nvPicPr>
          <p:cNvPr id="6" name="図 5">
            <a:extLst>
              <a:ext uri="{FF2B5EF4-FFF2-40B4-BE49-F238E27FC236}">
                <a16:creationId xmlns:a16="http://schemas.microsoft.com/office/drawing/2014/main" id="{96D86EB9-2DF6-9FDA-A73B-4604B50AAA78}"/>
              </a:ext>
            </a:extLst>
          </p:cNvPr>
          <p:cNvPicPr>
            <a:picLocks noChangeAspect="1"/>
          </p:cNvPicPr>
          <p:nvPr/>
        </p:nvPicPr>
        <p:blipFill>
          <a:blip r:embed="rId2"/>
          <a:stretch>
            <a:fillRect/>
          </a:stretch>
        </p:blipFill>
        <p:spPr>
          <a:xfrm>
            <a:off x="899592" y="1585913"/>
            <a:ext cx="7772400" cy="3829050"/>
          </a:xfrm>
          <a:prstGeom prst="rect">
            <a:avLst/>
          </a:prstGeom>
        </p:spPr>
      </p:pic>
      <p:sp>
        <p:nvSpPr>
          <p:cNvPr id="3" name="テキスト ボックス 2">
            <a:extLst>
              <a:ext uri="{FF2B5EF4-FFF2-40B4-BE49-F238E27FC236}">
                <a16:creationId xmlns:a16="http://schemas.microsoft.com/office/drawing/2014/main" id="{4C380FED-207E-4A1B-7638-9B7BC8B4A11D}"/>
              </a:ext>
            </a:extLst>
          </p:cNvPr>
          <p:cNvSpPr txBox="1"/>
          <p:nvPr/>
        </p:nvSpPr>
        <p:spPr>
          <a:xfrm>
            <a:off x="4427984" y="4725144"/>
            <a:ext cx="1224136" cy="461665"/>
          </a:xfrm>
          <a:prstGeom prst="rect">
            <a:avLst/>
          </a:prstGeom>
          <a:noFill/>
        </p:spPr>
        <p:txBody>
          <a:bodyPr wrap="square" rtlCol="0">
            <a:spAutoFit/>
          </a:bodyPr>
          <a:lstStyle/>
          <a:p>
            <a:r>
              <a:rPr lang="en-US" altLang="ja-JP" dirty="0">
                <a:solidFill>
                  <a:srgbClr val="FF0000"/>
                </a:solidFill>
              </a:rPr>
              <a:t>67.4</a:t>
            </a:r>
            <a:r>
              <a:rPr lang="ja-JP" altLang="en-US" dirty="0">
                <a:solidFill>
                  <a:srgbClr val="FF0000"/>
                </a:solidFill>
              </a:rPr>
              <a:t>％</a:t>
            </a:r>
            <a:endParaRPr lang="en-US" dirty="0">
              <a:solidFill>
                <a:srgbClr val="FF0000"/>
              </a:solidFill>
            </a:endParaRPr>
          </a:p>
        </p:txBody>
      </p:sp>
      <p:sp>
        <p:nvSpPr>
          <p:cNvPr id="5" name="テキスト ボックス 4">
            <a:extLst>
              <a:ext uri="{FF2B5EF4-FFF2-40B4-BE49-F238E27FC236}">
                <a16:creationId xmlns:a16="http://schemas.microsoft.com/office/drawing/2014/main" id="{7F9A26A4-2A42-8DDD-6A51-3CF20BD2FB10}"/>
              </a:ext>
            </a:extLst>
          </p:cNvPr>
          <p:cNvSpPr txBox="1"/>
          <p:nvPr/>
        </p:nvSpPr>
        <p:spPr>
          <a:xfrm>
            <a:off x="2267744" y="4713312"/>
            <a:ext cx="1224136" cy="461665"/>
          </a:xfrm>
          <a:prstGeom prst="rect">
            <a:avLst/>
          </a:prstGeom>
          <a:noFill/>
        </p:spPr>
        <p:txBody>
          <a:bodyPr wrap="square" rtlCol="0">
            <a:spAutoFit/>
          </a:bodyPr>
          <a:lstStyle/>
          <a:p>
            <a:r>
              <a:rPr lang="en-US" altLang="ja-JP" dirty="0">
                <a:solidFill>
                  <a:srgbClr val="FF0000"/>
                </a:solidFill>
              </a:rPr>
              <a:t>21.3</a:t>
            </a:r>
            <a:r>
              <a:rPr lang="ja-JP" altLang="en-US" dirty="0">
                <a:solidFill>
                  <a:srgbClr val="FF0000"/>
                </a:solidFill>
              </a:rPr>
              <a:t>％</a:t>
            </a:r>
            <a:endParaRPr lang="en-US" dirty="0">
              <a:solidFill>
                <a:srgbClr val="FF0000"/>
              </a:solidFill>
            </a:endParaRPr>
          </a:p>
        </p:txBody>
      </p:sp>
      <p:sp>
        <p:nvSpPr>
          <p:cNvPr id="7" name="テキスト ボックス 6">
            <a:extLst>
              <a:ext uri="{FF2B5EF4-FFF2-40B4-BE49-F238E27FC236}">
                <a16:creationId xmlns:a16="http://schemas.microsoft.com/office/drawing/2014/main" id="{93B0D3D6-EA7C-C50E-F153-B7D640FB34BE}"/>
              </a:ext>
            </a:extLst>
          </p:cNvPr>
          <p:cNvSpPr txBox="1"/>
          <p:nvPr/>
        </p:nvSpPr>
        <p:spPr>
          <a:xfrm>
            <a:off x="6304136" y="4713311"/>
            <a:ext cx="1224136" cy="461665"/>
          </a:xfrm>
          <a:prstGeom prst="rect">
            <a:avLst/>
          </a:prstGeom>
          <a:noFill/>
        </p:spPr>
        <p:txBody>
          <a:bodyPr wrap="square" rtlCol="0">
            <a:spAutoFit/>
          </a:bodyPr>
          <a:lstStyle/>
          <a:p>
            <a:r>
              <a:rPr lang="en-US" altLang="ja-JP" dirty="0">
                <a:solidFill>
                  <a:srgbClr val="FF0000"/>
                </a:solidFill>
              </a:rPr>
              <a:t>11.3</a:t>
            </a:r>
            <a:r>
              <a:rPr lang="ja-JP" altLang="en-US" dirty="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6455067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07826" y="1772816"/>
            <a:ext cx="8688709" cy="3888432"/>
          </a:xfrm>
        </p:spPr>
        <p:txBody>
          <a:bodyPr/>
          <a:lstStyle/>
          <a:p>
            <a:pPr marL="0" indent="0" eaLnBrk="1" hangingPunct="1">
              <a:lnSpc>
                <a:spcPct val="90000"/>
              </a:lnSpc>
              <a:buNone/>
            </a:pPr>
            <a:r>
              <a:rPr lang="ja-JP" altLang="en-US" sz="2400" b="1" dirty="0">
                <a:latin typeface="+mn-ea"/>
                <a:cs typeface="ＭＳ 明朝" charset="-128"/>
              </a:rPr>
              <a:t>❶加入要件（国民年金第１号・第２号・第３号被保険者</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日本国内に居住するすべての成人は国民年金に加入し、被用者はさらに厚生年金に加入する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①厚生年金（国民年金第２号被保険者）</a:t>
            </a:r>
          </a:p>
          <a:p>
            <a:pPr eaLnBrk="1" hangingPunct="1">
              <a:lnSpc>
                <a:spcPct val="90000"/>
              </a:lnSpc>
              <a:buFont typeface="Wingdings" panose="05000000000000000000" pitchFamily="2" charset="2"/>
              <a:buChar char="q"/>
            </a:pPr>
            <a:r>
              <a:rPr lang="ja-JP" altLang="en-US" sz="2400" b="1" dirty="0">
                <a:latin typeface="+mn-ea"/>
                <a:cs typeface="ＭＳ 明朝" charset="-128"/>
              </a:rPr>
              <a:t>加入義務：厚生年金適用事業所で働いている</a:t>
            </a:r>
            <a:r>
              <a:rPr lang="en-US" altLang="ja-JP" sz="2400" b="1" dirty="0">
                <a:latin typeface="+mn-ea"/>
                <a:cs typeface="ＭＳ 明朝" charset="-128"/>
              </a:rPr>
              <a:t>70</a:t>
            </a:r>
            <a:r>
              <a:rPr lang="ja-JP" altLang="en-US" sz="2400" b="1" dirty="0">
                <a:latin typeface="+mn-ea"/>
                <a:cs typeface="ＭＳ 明朝" charset="-128"/>
              </a:rPr>
              <a:t>歳未満の者に加入義務。加入＝国民年金第２号被保険者。</a:t>
            </a:r>
          </a:p>
          <a:p>
            <a:pPr eaLnBrk="1" hangingPunct="1">
              <a:lnSpc>
                <a:spcPct val="90000"/>
              </a:lnSpc>
              <a:buFont typeface="Wingdings" panose="05000000000000000000" pitchFamily="2" charset="2"/>
              <a:buChar char="q"/>
            </a:pPr>
            <a:r>
              <a:rPr lang="ja-JP" altLang="en-US" sz="2400" b="1" dirty="0">
                <a:latin typeface="+mn-ea"/>
                <a:cs typeface="ＭＳ 明朝" charset="-128"/>
              </a:rPr>
              <a:t>厚生年金適用事業所：すべての法人事業所＋常時</a:t>
            </a:r>
            <a:r>
              <a:rPr lang="en-US" altLang="ja-JP" sz="2400" b="1" dirty="0">
                <a:latin typeface="+mn-ea"/>
                <a:cs typeface="ＭＳ 明朝" charset="-128"/>
              </a:rPr>
              <a:t>5</a:t>
            </a:r>
            <a:r>
              <a:rPr lang="ja-JP" altLang="en-US" sz="2400" b="1" dirty="0">
                <a:latin typeface="+mn-ea"/>
                <a:cs typeface="ＭＳ 明朝" charset="-128"/>
              </a:rPr>
              <a:t>人以上の労働者を使用する一定の業種の事業所</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en-US" altLang="ja-JP" sz="2400" b="1" dirty="0">
                <a:latin typeface="+mn-ea"/>
                <a:cs typeface="ＭＳ 明朝" charset="-128"/>
              </a:rPr>
              <a:t>2015</a:t>
            </a:r>
            <a:r>
              <a:rPr lang="ja-JP" altLang="en-US" sz="2400" b="1" dirty="0">
                <a:latin typeface="+mn-ea"/>
                <a:cs typeface="ＭＳ 明朝" charset="-128"/>
              </a:rPr>
              <a:t>年以降、すべての被用者年金＊は厚生年金に一元化。</a:t>
            </a:r>
            <a:endParaRPr lang="en-US" altLang="ja-JP" sz="2400"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A956949C-A81B-F687-09C7-3EE1BB40BCAA}"/>
              </a:ext>
            </a:extLst>
          </p:cNvPr>
          <p:cNvSpPr txBox="1"/>
          <p:nvPr/>
        </p:nvSpPr>
        <p:spPr>
          <a:xfrm>
            <a:off x="707826" y="5157192"/>
            <a:ext cx="8387845" cy="830997"/>
          </a:xfrm>
          <a:prstGeom prst="rect">
            <a:avLst/>
          </a:prstGeom>
          <a:noFill/>
        </p:spPr>
        <p:txBody>
          <a:bodyPr wrap="square" rtlCol="0">
            <a:spAutoFit/>
          </a:bodyPr>
          <a:lstStyle/>
          <a:p>
            <a:r>
              <a:rPr lang="ja-JP" altLang="en-US" sz="2400" b="1" dirty="0">
                <a:solidFill>
                  <a:srgbClr val="FF0000"/>
                </a:solidFill>
                <a:latin typeface="+mn-ea"/>
                <a:cs typeface="ＭＳ 明朝" charset="-128"/>
              </a:rPr>
              <a:t>＊３公社５現業、国家公務員、地方公務員、私学教職員、農協職員などの共済年金など</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5120" y="1772816"/>
            <a:ext cx="8193344" cy="4248472"/>
          </a:xfrm>
        </p:spPr>
        <p:txBody>
          <a:bodyPr/>
          <a:lstStyle/>
          <a:p>
            <a:pPr marL="0" indent="0" eaLnBrk="1" hangingPunct="1">
              <a:lnSpc>
                <a:spcPct val="90000"/>
              </a:lnSpc>
              <a:buNone/>
            </a:pPr>
            <a:r>
              <a:rPr lang="ja-JP" altLang="en-US" sz="2400" b="1" dirty="0">
                <a:latin typeface="+mn-ea"/>
                <a:cs typeface="ＭＳ 明朝" charset="-128"/>
              </a:rPr>
              <a:t>②第３号被保険者（第２号被保険者の被扶養者）</a:t>
            </a:r>
          </a:p>
          <a:p>
            <a:pPr marL="0" indent="0" eaLnBrk="1" hangingPunct="1">
              <a:lnSpc>
                <a:spcPct val="90000"/>
              </a:lnSpc>
              <a:buNone/>
            </a:pPr>
            <a:r>
              <a:rPr lang="ja-JP" altLang="en-US" sz="2400" b="1" dirty="0">
                <a:latin typeface="+mn-ea"/>
                <a:cs typeface="ＭＳ 明朝" charset="-128"/>
              </a:rPr>
              <a:t>厚生年金加入者の配偶者で扶養されいる者（年収</a:t>
            </a:r>
            <a:r>
              <a:rPr lang="en-US" altLang="ja-JP" sz="2400" b="1" dirty="0">
                <a:latin typeface="+mn-ea"/>
                <a:cs typeface="ＭＳ 明朝" charset="-128"/>
              </a:rPr>
              <a:t>130</a:t>
            </a:r>
            <a:r>
              <a:rPr lang="ja-JP" altLang="en-US" sz="2400" b="1" dirty="0">
                <a:latin typeface="+mn-ea"/>
                <a:cs typeface="ＭＳ 明朝" charset="-128"/>
              </a:rPr>
              <a:t>万円未満）。自ら保険料を支払う必要なし、配偶者の加入期間に応じ基礎年金の給付を受けられる。</a:t>
            </a: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1986</a:t>
            </a:r>
            <a:r>
              <a:rPr lang="ja-JP" altLang="en-US" sz="2400" b="1" dirty="0">
                <a:latin typeface="+mn-ea"/>
                <a:cs typeface="ＭＳ 明朝" charset="-128"/>
              </a:rPr>
              <a:t>（</a:t>
            </a:r>
            <a:r>
              <a:rPr lang="en-US" altLang="ja-JP" sz="2400" b="1" dirty="0">
                <a:latin typeface="+mn-ea"/>
                <a:cs typeface="ＭＳ 明朝" charset="-128"/>
              </a:rPr>
              <a:t>S61</a:t>
            </a:r>
            <a:r>
              <a:rPr lang="ja-JP" altLang="en-US" sz="2400" b="1" dirty="0">
                <a:latin typeface="+mn-ea"/>
                <a:cs typeface="ＭＳ 明朝" charset="-128"/>
              </a:rPr>
              <a:t>）第３号被保険者制度の創設。専業主婦は年金加入義務がないため保険料の支払いは不要であったが老後の年金受給権もなかった⇒女性の年金受給権の確立。</a:t>
            </a:r>
          </a:p>
          <a:p>
            <a:pPr marL="0" indent="0" eaLnBrk="1" hangingPunct="1">
              <a:lnSpc>
                <a:spcPct val="90000"/>
              </a:lnSpc>
              <a:buNone/>
            </a:pPr>
            <a:r>
              <a:rPr lang="ja-JP" altLang="en-US" sz="2400" b="1" dirty="0">
                <a:latin typeface="+mn-ea"/>
                <a:cs typeface="ＭＳ 明朝" charset="-128"/>
              </a:rPr>
              <a:t>＊共稼ぎの一般化により専業主婦優遇との批判</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＊年収</a:t>
            </a:r>
            <a:r>
              <a:rPr lang="en-US" altLang="ja-JP" sz="2400" b="1" dirty="0">
                <a:latin typeface="+mn-ea"/>
                <a:cs typeface="ＭＳ 明朝" charset="-128"/>
              </a:rPr>
              <a:t>130</a:t>
            </a:r>
            <a:r>
              <a:rPr lang="ja-JP" altLang="en-US" sz="2400" b="1" dirty="0">
                <a:latin typeface="+mn-ea"/>
                <a:cs typeface="ＭＳ 明朝" charset="-128"/>
              </a:rPr>
              <a:t>万円の壁（それ以上、稼ぐと扶養者から外れ、年金支払い義務が発生する）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＊離婚時は配偶者の厚生年金を分割請求できる。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877115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5120" y="1772816"/>
            <a:ext cx="8193344" cy="4248472"/>
          </a:xfrm>
        </p:spPr>
        <p:txBody>
          <a:bodyPr/>
          <a:lstStyle/>
          <a:p>
            <a:pPr marL="0" indent="0" eaLnBrk="1" hangingPunct="1">
              <a:lnSpc>
                <a:spcPct val="90000"/>
              </a:lnSpc>
              <a:buNone/>
            </a:pPr>
            <a:r>
              <a:rPr lang="ja-JP" altLang="en-US" sz="2400" b="1" dirty="0">
                <a:latin typeface="+mn-ea"/>
                <a:cs typeface="ＭＳ 明朝" charset="-128"/>
              </a:rPr>
              <a:t>③国民年金第１号被保険者：第２号と第３号を除くすべての</a:t>
            </a:r>
            <a:r>
              <a:rPr lang="en-US" altLang="ja-JP" sz="2400" b="1" dirty="0">
                <a:latin typeface="+mn-ea"/>
                <a:cs typeface="ＭＳ 明朝" charset="-128"/>
              </a:rPr>
              <a:t>20</a:t>
            </a:r>
            <a:r>
              <a:rPr lang="ja-JP" altLang="en-US" sz="2400" b="1" dirty="0">
                <a:latin typeface="+mn-ea"/>
                <a:cs typeface="ＭＳ 明朝" charset="-128"/>
              </a:rPr>
              <a:t>歳から</a:t>
            </a:r>
            <a:r>
              <a:rPr lang="en-US" altLang="ja-JP" sz="2400" b="1" dirty="0">
                <a:latin typeface="+mn-ea"/>
                <a:cs typeface="ＭＳ 明朝" charset="-128"/>
              </a:rPr>
              <a:t>60</a:t>
            </a:r>
            <a:r>
              <a:rPr lang="ja-JP" altLang="en-US" sz="2400" b="1" dirty="0">
                <a:latin typeface="+mn-ea"/>
                <a:cs typeface="ＭＳ 明朝" charset="-128"/>
              </a:rPr>
              <a:t>歳未満までの者</a:t>
            </a:r>
          </a:p>
          <a:p>
            <a:pPr marL="0" indent="0" eaLnBrk="1" hangingPunct="1">
              <a:lnSpc>
                <a:spcPct val="90000"/>
              </a:lnSpc>
              <a:buNone/>
            </a:pPr>
            <a:r>
              <a:rPr lang="ja-JP" altLang="en-US" sz="2400" b="1" dirty="0">
                <a:latin typeface="+mn-ea"/>
                <a:cs typeface="ＭＳ 明朝" charset="-128"/>
              </a:rPr>
              <a:t>★従来は被用者以外の自営業者。農業者などを中心とした制度だったが、現在は、自営業者・家族従事者</a:t>
            </a:r>
            <a:r>
              <a:rPr lang="en-US" altLang="ja-JP" sz="2400" b="1" dirty="0">
                <a:latin typeface="+mn-ea"/>
                <a:cs typeface="ＭＳ 明朝" charset="-128"/>
              </a:rPr>
              <a:t>24</a:t>
            </a:r>
            <a:r>
              <a:rPr lang="ja-JP" altLang="en-US" sz="2400" b="1" dirty="0">
                <a:latin typeface="+mn-ea"/>
                <a:cs typeface="ＭＳ 明朝" charset="-128"/>
              </a:rPr>
              <a:t>％、パート労働者</a:t>
            </a:r>
            <a:r>
              <a:rPr lang="en-US" altLang="ja-JP" sz="2400" b="1" dirty="0">
                <a:latin typeface="+mn-ea"/>
                <a:cs typeface="ＭＳ 明朝" charset="-128"/>
              </a:rPr>
              <a:t>40</a:t>
            </a:r>
            <a:r>
              <a:rPr lang="ja-JP" altLang="en-US" sz="2400" b="1" dirty="0">
                <a:latin typeface="+mn-ea"/>
                <a:cs typeface="ＭＳ 明朝" charset="-128"/>
              </a:rPr>
              <a:t>％、無職</a:t>
            </a:r>
            <a:r>
              <a:rPr lang="en-US" altLang="ja-JP" sz="2400" b="1" dirty="0">
                <a:latin typeface="+mn-ea"/>
                <a:cs typeface="ＭＳ 明朝" charset="-128"/>
              </a:rPr>
              <a:t>24</a:t>
            </a:r>
            <a:r>
              <a:rPr lang="ja-JP" altLang="en-US" sz="2400" b="1" dirty="0">
                <a:latin typeface="+mn-ea"/>
                <a:cs typeface="ＭＳ 明朝" charset="-128"/>
              </a:rPr>
              <a:t>％（</a:t>
            </a:r>
            <a:r>
              <a:rPr lang="en-US" altLang="ja-JP" sz="2400" b="1" dirty="0">
                <a:latin typeface="+mn-ea"/>
                <a:cs typeface="ＭＳ 明朝" charset="-128"/>
              </a:rPr>
              <a:t>2017</a:t>
            </a:r>
            <a:r>
              <a:rPr lang="ja-JP" altLang="en-US" sz="2400" b="1" dirty="0">
                <a:latin typeface="+mn-ea"/>
                <a:cs typeface="ＭＳ 明朝" charset="-128"/>
              </a:rPr>
              <a:t>年国民年金被保険者実態調査）。</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★要するに厚生年金制度に加入できない人のための年金制度となっている。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8918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5120" y="1772816"/>
            <a:ext cx="8588880" cy="4320480"/>
          </a:xfrm>
        </p:spPr>
        <p:txBody>
          <a:bodyPr/>
          <a:lstStyle/>
          <a:p>
            <a:pPr marL="0" indent="0" eaLnBrk="1" hangingPunct="1">
              <a:lnSpc>
                <a:spcPct val="90000"/>
              </a:lnSpc>
              <a:buNone/>
            </a:pPr>
            <a:r>
              <a:rPr lang="ja-JP" altLang="en-US" sz="2400" b="1" dirty="0">
                <a:latin typeface="+mn-ea"/>
                <a:cs typeface="ＭＳ 明朝" charset="-128"/>
              </a:rPr>
              <a:t>❷パート労働者と外国人への適用</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①パート労働者の厚生年金加入</a:t>
            </a:r>
          </a:p>
          <a:p>
            <a:pPr marL="0" indent="0" eaLnBrk="1" hangingPunct="1">
              <a:lnSpc>
                <a:spcPct val="90000"/>
              </a:lnSpc>
              <a:buNone/>
            </a:pPr>
            <a:r>
              <a:rPr lang="ja-JP" altLang="en-US" sz="2400" b="1" dirty="0">
                <a:latin typeface="+mn-ea"/>
                <a:cs typeface="ＭＳ 明朝" charset="-128"/>
              </a:rPr>
              <a:t>・パート労働者（短時間労働者）：所定労働時間及び労働日数が通常の</a:t>
            </a:r>
            <a:r>
              <a:rPr lang="en-US" altLang="ja-JP" sz="2400" b="1" dirty="0">
                <a:latin typeface="+mn-ea"/>
                <a:cs typeface="ＭＳ 明朝" charset="-128"/>
              </a:rPr>
              <a:t>4</a:t>
            </a:r>
            <a:r>
              <a:rPr lang="ja-JP" altLang="en-US" sz="2400" b="1" dirty="0">
                <a:latin typeface="+mn-ea"/>
                <a:cs typeface="ＭＳ 明朝" charset="-128"/>
              </a:rPr>
              <a:t>分の</a:t>
            </a:r>
            <a:r>
              <a:rPr lang="en-US" altLang="ja-JP" sz="2400" b="1" dirty="0">
                <a:latin typeface="+mn-ea"/>
                <a:cs typeface="ＭＳ 明朝" charset="-128"/>
              </a:rPr>
              <a:t>3</a:t>
            </a:r>
            <a:r>
              <a:rPr lang="ja-JP" altLang="en-US" sz="2400" b="1" dirty="0">
                <a:latin typeface="+mn-ea"/>
                <a:cs typeface="ＭＳ 明朝" charset="-128"/>
              </a:rPr>
              <a:t>に満たない場合は厚生年金に加入できない（かつ年収</a:t>
            </a:r>
            <a:r>
              <a:rPr lang="en-US" altLang="ja-JP" sz="2400" b="1" dirty="0">
                <a:latin typeface="+mn-ea"/>
                <a:cs typeface="ＭＳ 明朝" charset="-128"/>
              </a:rPr>
              <a:t>130</a:t>
            </a:r>
            <a:r>
              <a:rPr lang="ja-JP" altLang="en-US" sz="2400" b="1" dirty="0">
                <a:latin typeface="+mn-ea"/>
                <a:cs typeface="ＭＳ 明朝" charset="-128"/>
              </a:rPr>
              <a:t>万円未満であれば第</a:t>
            </a:r>
            <a:r>
              <a:rPr lang="en-US" altLang="ja-JP" sz="2400" b="1" dirty="0">
                <a:latin typeface="+mn-ea"/>
                <a:cs typeface="ＭＳ 明朝" charset="-128"/>
              </a:rPr>
              <a:t>1</a:t>
            </a:r>
            <a:r>
              <a:rPr lang="ja-JP" altLang="en-US" sz="2400" b="1" dirty="0">
                <a:latin typeface="+mn-ea"/>
                <a:cs typeface="ＭＳ 明朝" charset="-128"/>
              </a:rPr>
              <a:t>号被保険者として加入せず、第</a:t>
            </a:r>
            <a:r>
              <a:rPr lang="en-US" altLang="ja-JP" sz="2400" b="1" dirty="0">
                <a:latin typeface="+mn-ea"/>
                <a:cs typeface="ＭＳ 明朝" charset="-128"/>
              </a:rPr>
              <a:t>3</a:t>
            </a:r>
            <a:r>
              <a:rPr lang="ja-JP" altLang="en-US" sz="2400" b="1" dirty="0">
                <a:latin typeface="+mn-ea"/>
                <a:cs typeface="ＭＳ 明朝" charset="-128"/>
              </a:rPr>
              <a:t>号被保険者となる）。</a:t>
            </a:r>
          </a:p>
          <a:p>
            <a:pPr marL="0" indent="0" eaLnBrk="1" hangingPunct="1">
              <a:lnSpc>
                <a:spcPct val="90000"/>
              </a:lnSpc>
              <a:buNone/>
            </a:pPr>
            <a:r>
              <a:rPr lang="ja-JP" altLang="en-US" sz="2000" b="1" dirty="0">
                <a:latin typeface="+mn-ea"/>
                <a:cs typeface="ＭＳ 明朝" charset="-128"/>
              </a:rPr>
              <a:t>＊</a:t>
            </a:r>
            <a:r>
              <a:rPr lang="en-US" altLang="ja-JP" sz="2000" b="1" dirty="0">
                <a:latin typeface="+mn-ea"/>
                <a:cs typeface="ＭＳ 明朝" charset="-128"/>
              </a:rPr>
              <a:t>2012</a:t>
            </a:r>
            <a:r>
              <a:rPr lang="ja-JP" altLang="en-US" sz="2000" b="1" dirty="0">
                <a:latin typeface="+mn-ea"/>
                <a:cs typeface="ＭＳ 明朝" charset="-128"/>
              </a:rPr>
              <a:t>（</a:t>
            </a:r>
            <a:r>
              <a:rPr lang="en-US" altLang="ja-JP" sz="2000" b="1" dirty="0">
                <a:latin typeface="+mn-ea"/>
                <a:cs typeface="ＭＳ 明朝" charset="-128"/>
              </a:rPr>
              <a:t>H24)</a:t>
            </a:r>
            <a:r>
              <a:rPr lang="ja-JP" altLang="en-US" sz="2000" b="1" dirty="0">
                <a:latin typeface="+mn-ea"/>
                <a:cs typeface="ＭＳ 明朝" charset="-128"/>
              </a:rPr>
              <a:t>年と</a:t>
            </a:r>
            <a:r>
              <a:rPr lang="en-US" altLang="ja-JP" sz="2000" b="1" dirty="0">
                <a:latin typeface="+mn-ea"/>
                <a:cs typeface="ＭＳ 明朝" charset="-128"/>
              </a:rPr>
              <a:t>2016</a:t>
            </a:r>
            <a:r>
              <a:rPr lang="ja-JP" altLang="en-US" sz="2000" b="1" dirty="0">
                <a:latin typeface="+mn-ea"/>
                <a:cs typeface="ＭＳ 明朝" charset="-128"/>
              </a:rPr>
              <a:t>（</a:t>
            </a:r>
            <a:r>
              <a:rPr lang="en-US" altLang="ja-JP" sz="2000" b="1" dirty="0">
                <a:latin typeface="+mn-ea"/>
                <a:cs typeface="ＭＳ 明朝" charset="-128"/>
              </a:rPr>
              <a:t>H28)</a:t>
            </a:r>
            <a:r>
              <a:rPr lang="ja-JP" altLang="en-US" sz="2000" b="1" dirty="0">
                <a:latin typeface="+mn-ea"/>
                <a:cs typeface="ＭＳ 明朝" charset="-128"/>
              </a:rPr>
              <a:t>年の改正法で厚生年金適用の拡大を図られたが要件が限定されている。週</a:t>
            </a:r>
            <a:r>
              <a:rPr lang="en-US" altLang="ja-JP" sz="2000" b="1" dirty="0">
                <a:latin typeface="+mn-ea"/>
                <a:cs typeface="ＭＳ 明朝" charset="-128"/>
              </a:rPr>
              <a:t>20</a:t>
            </a:r>
            <a:r>
              <a:rPr lang="ja-JP" altLang="en-US" sz="2000" b="1" dirty="0">
                <a:latin typeface="+mn-ea"/>
                <a:cs typeface="ＭＳ 明朝" charset="-128"/>
              </a:rPr>
              <a:t>時間以上、年収</a:t>
            </a:r>
            <a:r>
              <a:rPr lang="en-US" altLang="ja-JP" sz="2000" b="1" dirty="0">
                <a:latin typeface="+mn-ea"/>
                <a:cs typeface="ＭＳ 明朝" charset="-128"/>
              </a:rPr>
              <a:t>106</a:t>
            </a:r>
            <a:r>
              <a:rPr lang="ja-JP" altLang="en-US" sz="2000" b="1" dirty="0">
                <a:latin typeface="+mn-ea"/>
                <a:cs typeface="ＭＳ 明朝" charset="-128"/>
              </a:rPr>
              <a:t>万円以上、</a:t>
            </a:r>
            <a:r>
              <a:rPr lang="en-US" altLang="ja-JP" sz="2000" b="1" dirty="0">
                <a:latin typeface="+mn-ea"/>
                <a:cs typeface="ＭＳ 明朝" charset="-128"/>
              </a:rPr>
              <a:t>501</a:t>
            </a:r>
            <a:r>
              <a:rPr lang="ja-JP" altLang="en-US" sz="2000" b="1" dirty="0">
                <a:latin typeface="+mn-ea"/>
                <a:cs typeface="ＭＳ 明朝" charset="-128"/>
              </a:rPr>
              <a:t>人以上の企業（</a:t>
            </a:r>
            <a:r>
              <a:rPr lang="en-US" altLang="ja-JP" sz="2000" b="1" dirty="0">
                <a:latin typeface="+mn-ea"/>
                <a:cs typeface="ＭＳ 明朝" charset="-128"/>
              </a:rPr>
              <a:t>500</a:t>
            </a:r>
            <a:r>
              <a:rPr lang="ja-JP" altLang="en-US" sz="2000" b="1" dirty="0">
                <a:latin typeface="+mn-ea"/>
                <a:cs typeface="ＭＳ 明朝" charset="-128"/>
              </a:rPr>
              <a:t>人以下で労使の合意がある場合</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a:t>
            </a:r>
            <a:r>
              <a:rPr lang="en-US" altLang="ja-JP" sz="2000" b="1" dirty="0">
                <a:latin typeface="+mn-ea"/>
                <a:cs typeface="ＭＳ 明朝" charset="-128"/>
              </a:rPr>
              <a:t>2020</a:t>
            </a:r>
            <a:r>
              <a:rPr lang="ja-JP" altLang="en-US" sz="2000" b="1" dirty="0">
                <a:latin typeface="+mn-ea"/>
                <a:cs typeface="ＭＳ 明朝" charset="-128"/>
              </a:rPr>
              <a:t>（</a:t>
            </a:r>
            <a:r>
              <a:rPr lang="en-US" altLang="ja-JP" sz="2000" b="1" dirty="0">
                <a:latin typeface="+mn-ea"/>
                <a:cs typeface="ＭＳ 明朝" charset="-128"/>
              </a:rPr>
              <a:t>R2)</a:t>
            </a:r>
            <a:r>
              <a:rPr lang="ja-JP" altLang="en-US" sz="2000" b="1" dirty="0">
                <a:latin typeface="+mn-ea"/>
                <a:cs typeface="ＭＳ 明朝" charset="-128"/>
              </a:rPr>
              <a:t>年の改正法　従業員</a:t>
            </a:r>
            <a:r>
              <a:rPr lang="en-US" altLang="ja-JP" sz="2000" b="1" dirty="0">
                <a:latin typeface="+mn-ea"/>
                <a:cs typeface="ＭＳ 明朝" charset="-128"/>
              </a:rPr>
              <a:t>101</a:t>
            </a:r>
            <a:r>
              <a:rPr lang="ja-JP" altLang="en-US" sz="2000" b="1" dirty="0">
                <a:latin typeface="+mn-ea"/>
                <a:cs typeface="ＭＳ 明朝" charset="-128"/>
              </a:rPr>
              <a:t>人以上の企業（</a:t>
            </a:r>
            <a:r>
              <a:rPr lang="en-US" altLang="ja-JP" sz="2000" b="1" dirty="0">
                <a:latin typeface="+mn-ea"/>
                <a:cs typeface="ＭＳ 明朝" charset="-128"/>
              </a:rPr>
              <a:t>2022</a:t>
            </a:r>
            <a:r>
              <a:rPr lang="ja-JP" altLang="en-US" sz="2000" b="1" dirty="0">
                <a:latin typeface="+mn-ea"/>
                <a:cs typeface="ＭＳ 明朝" charset="-128"/>
              </a:rPr>
              <a:t>（</a:t>
            </a:r>
            <a:r>
              <a:rPr lang="en-US" altLang="ja-JP" sz="2000" b="1" dirty="0">
                <a:latin typeface="+mn-ea"/>
                <a:cs typeface="ＭＳ 明朝" charset="-128"/>
              </a:rPr>
              <a:t>R</a:t>
            </a:r>
            <a:r>
              <a:rPr lang="ja-JP" altLang="en-US" sz="2000" b="1" dirty="0">
                <a:latin typeface="+mn-ea"/>
                <a:cs typeface="ＭＳ 明朝" charset="-128"/>
              </a:rPr>
              <a:t>４</a:t>
            </a:r>
            <a:r>
              <a:rPr lang="en-US" altLang="ja-JP" sz="2000" b="1" dirty="0">
                <a:latin typeface="+mn-ea"/>
                <a:cs typeface="ＭＳ 明朝" charset="-128"/>
              </a:rPr>
              <a:t>)</a:t>
            </a:r>
            <a:r>
              <a:rPr lang="ja-JP" altLang="en-US" sz="2000" b="1" dirty="0">
                <a:latin typeface="+mn-ea"/>
                <a:cs typeface="ＭＳ 明朝" charset="-128"/>
              </a:rPr>
              <a:t>年</a:t>
            </a:r>
            <a:r>
              <a:rPr lang="en-US" altLang="ja-JP" sz="2000" b="1" dirty="0">
                <a:latin typeface="+mn-ea"/>
                <a:cs typeface="ＭＳ 明朝" charset="-128"/>
              </a:rPr>
              <a:t>10</a:t>
            </a:r>
            <a:r>
              <a:rPr lang="ja-JP" altLang="en-US" sz="2000" b="1" dirty="0">
                <a:latin typeface="+mn-ea"/>
                <a:cs typeface="ＭＳ 明朝" charset="-128"/>
              </a:rPr>
              <a:t>月から実施）、従業員５１人以上の企業（</a:t>
            </a:r>
            <a:r>
              <a:rPr lang="en-US" altLang="ja-JP" sz="2000" b="1" dirty="0">
                <a:latin typeface="+mn-ea"/>
                <a:cs typeface="ＭＳ 明朝" charset="-128"/>
              </a:rPr>
              <a:t>2024</a:t>
            </a:r>
            <a:r>
              <a:rPr lang="ja-JP" altLang="en-US" sz="2000" b="1" dirty="0">
                <a:latin typeface="+mn-ea"/>
                <a:cs typeface="ＭＳ 明朝" charset="-128"/>
              </a:rPr>
              <a:t>（</a:t>
            </a:r>
            <a:r>
              <a:rPr lang="en-US" altLang="ja-JP" sz="2000" b="1" dirty="0">
                <a:latin typeface="+mn-ea"/>
                <a:cs typeface="ＭＳ 明朝" charset="-128"/>
              </a:rPr>
              <a:t>R6)</a:t>
            </a:r>
            <a:r>
              <a:rPr lang="ja-JP" altLang="en-US" sz="2000" b="1" dirty="0">
                <a:latin typeface="+mn-ea"/>
                <a:cs typeface="ＭＳ 明朝" charset="-128"/>
              </a:rPr>
              <a:t>年</a:t>
            </a:r>
            <a:r>
              <a:rPr lang="en-US" altLang="ja-JP" sz="2000" b="1" dirty="0">
                <a:latin typeface="+mn-ea"/>
                <a:cs typeface="ＭＳ 明朝" charset="-128"/>
              </a:rPr>
              <a:t>10</a:t>
            </a:r>
            <a:r>
              <a:rPr lang="ja-JP" altLang="en-US" sz="2000" b="1" dirty="0">
                <a:latin typeface="+mn-ea"/>
                <a:cs typeface="ＭＳ 明朝" charset="-128"/>
              </a:rPr>
              <a:t>月から実施）</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⇒図５</a:t>
            </a:r>
            <a:r>
              <a:rPr lang="en-US" altLang="ja-JP" sz="2000" b="1" dirty="0">
                <a:latin typeface="+mn-ea"/>
                <a:cs typeface="ＭＳ 明朝" charset="-128"/>
              </a:rPr>
              <a:t>-13 </a:t>
            </a:r>
            <a:r>
              <a:rPr lang="ja-JP" altLang="en-US" sz="2000" b="1" dirty="0">
                <a:latin typeface="+mn-ea"/>
                <a:cs typeface="ＭＳ 明朝" charset="-128"/>
              </a:rPr>
              <a:t>短時間労働者の年金制度への加入</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064946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59940</TotalTime>
  <Words>6869</Words>
  <Application>Microsoft Office PowerPoint</Application>
  <PresentationFormat>画面に合わせる (4:3)</PresentationFormat>
  <Paragraphs>300</Paragraphs>
  <Slides>47</Slides>
  <Notes>38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47</vt:i4>
      </vt:variant>
    </vt:vector>
  </HeadingPairs>
  <TitlesOfParts>
    <vt:vector size="52" baseType="lpstr">
      <vt:lpstr>ＭＳ 明朝</vt:lpstr>
      <vt:lpstr>Arial</vt:lpstr>
      <vt:lpstr>Century</vt:lpstr>
      <vt:lpstr>Wingdings</vt:lpstr>
      <vt:lpstr>Profile</vt:lpstr>
      <vt:lpstr>第2回【国民年金制度の概要】 目的/対象/給付の種類/年金の種類/費用負担、</vt:lpstr>
      <vt:lpstr>今日のお話</vt:lpstr>
      <vt:lpstr>★公的年金制度はどのような仕組みなの？(前回の復習）</vt:lpstr>
      <vt:lpstr>公的年金保険の被保険者数</vt:lpstr>
      <vt:lpstr>図５-12 年金制度の体系</vt:lpstr>
      <vt:lpstr>   第3節　年金制度の概要 2. 年金加入と負担 【１】年金保険への加入    </vt:lpstr>
      <vt:lpstr>   第3節　年金制度の概要 2. 年金加入と負担 【１】年金保険への加入    </vt:lpstr>
      <vt:lpstr>   第3節　年金制度の概要 2. 年金加入と負担 【１】年金保険への加入    </vt:lpstr>
      <vt:lpstr>   第3節　年金制度の概要 2. 年金加入と負担 【１】年金保険への加入    </vt:lpstr>
      <vt:lpstr>図５-13 短時間労働者の年金制度への加入</vt:lpstr>
      <vt:lpstr>   第3節　年金制度の概要 2. 年金加入と負担 【１】年金保険への加入    </vt:lpstr>
      <vt:lpstr>    第3節　年金制度の概要 2. 年金加入と負担 【２】年金保険料    </vt:lpstr>
      <vt:lpstr>    第3節　年金制度の概要 2. 年金加入と負担 【２】年金保険保険料    </vt:lpstr>
      <vt:lpstr>    第3節　年金制度の概要 2. 年金加入と負担 【２】年金保険保険料    </vt:lpstr>
      <vt:lpstr>    第3節　年金制度の概要 2. 年金加入と負担 【２】年金保険保険料    </vt:lpstr>
      <vt:lpstr>    第3節　年金制度の概要 2. 年金加入と負担 【３】費用    </vt:lpstr>
      <vt:lpstr>   第3節　年金制度の概要 3. 年金の給付　 【１】老齢年金　★10／18⇒    </vt:lpstr>
      <vt:lpstr>図5－14　支給開始年齢の引上げ</vt:lpstr>
      <vt:lpstr>   第3節　年金制度の概要 3. 年金の給付 【１】老齢年金    </vt:lpstr>
      <vt:lpstr>   第3節　年金制度の概要 3. 年金の給付 【１】老齢年金    </vt:lpstr>
      <vt:lpstr>   第3節　年金制度の概要 3. 年金の給付 【１】老齢年金　★修正    </vt:lpstr>
      <vt:lpstr>老齢基礎年金のバランスシート★追加</vt:lpstr>
      <vt:lpstr>   第3節　年金制度の概要 3. 年金の給付 【１】老齢年金    </vt:lpstr>
      <vt:lpstr>図5－15　年金額改定のルール</vt:lpstr>
      <vt:lpstr>   第3節　年金制度の概要 3. 年金の給付 【１】老齢年金    </vt:lpstr>
      <vt:lpstr>図5－16　マクロ経済スライド</vt:lpstr>
      <vt:lpstr>   第3節　年金制度の概要 3. 年金の給付 【１】老齢年金    </vt:lpstr>
      <vt:lpstr>   第3節　年金制度の概要 3. 年金の給付 【１】老齢年金    </vt:lpstr>
      <vt:lpstr>図５－17 在職老齢年金制度による支給停止</vt:lpstr>
      <vt:lpstr>   在職老齢年金の計算方法    </vt:lpstr>
      <vt:lpstr>   在職老齢年金の計算方法    </vt:lpstr>
      <vt:lpstr>   第3節　年金制度の概要 3. 年金の給付 【１】老齢年金    </vt:lpstr>
      <vt:lpstr>   第3節　年金制度の概要 3. 年金の給付 【２】遺族年金    </vt:lpstr>
      <vt:lpstr>   第3節　年金制度の概要 3. 年金の給付 【２】遺族年金    </vt:lpstr>
      <vt:lpstr>   第3節　年金制度の概要 3. 年金の給付 【２】遺族年金    </vt:lpstr>
      <vt:lpstr>   第3節　年金制度の概要 3. 年金の給付 【２】遺族年金    </vt:lpstr>
      <vt:lpstr>   第3節　年金制度の概要 3. 年金の給付 【２】遺族年金    </vt:lpstr>
      <vt:lpstr>   【コラム】遺族厚生年金の受給対象者 の優先順位  </vt:lpstr>
      <vt:lpstr>   第3節　年金制度の概要 3. 年金の給付 【２】遺族年金    </vt:lpstr>
      <vt:lpstr>   第3節　年金制度の概要 3. 年金の給付 【３】障害年金 ★10／25ここから    </vt:lpstr>
      <vt:lpstr>   第3節　年金制度の概要 3. 年金の給付 【３】障害年金    </vt:lpstr>
      <vt:lpstr>   第3節　年金制度の概要 3. 年金の給付 【３】障害年金    </vt:lpstr>
      <vt:lpstr>障害年金の等級の意味？</vt:lpstr>
      <vt:lpstr>   第3節　年金制度の概要 3. 年金の給付 【３】障害年金    </vt:lpstr>
      <vt:lpstr>    障害基礎年金の年金額（2022年度の額）     </vt:lpstr>
      <vt:lpstr>   障害厚生年金の年金額（2022年度の額）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832</cp:revision>
  <cp:lastPrinted>2023-08-15T04:46:13Z</cp:lastPrinted>
  <dcterms:created xsi:type="dcterms:W3CDTF">2016-04-06T06:30:45Z</dcterms:created>
  <dcterms:modified xsi:type="dcterms:W3CDTF">2023-10-31T11:39:11Z</dcterms:modified>
  <cp:category/>
</cp:coreProperties>
</file>