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34"/>
  </p:notesMasterIdLst>
  <p:handoutMasterIdLst>
    <p:handoutMasterId r:id="rId35"/>
  </p:handoutMasterIdLst>
  <p:sldIdLst>
    <p:sldId id="256" r:id="rId2"/>
    <p:sldId id="386" r:id="rId3"/>
    <p:sldId id="674" r:id="rId4"/>
    <p:sldId id="866" r:id="rId5"/>
    <p:sldId id="867" r:id="rId6"/>
    <p:sldId id="868" r:id="rId7"/>
    <p:sldId id="869" r:id="rId8"/>
    <p:sldId id="870" r:id="rId9"/>
    <p:sldId id="871" r:id="rId10"/>
    <p:sldId id="872" r:id="rId11"/>
    <p:sldId id="873" r:id="rId12"/>
    <p:sldId id="874" r:id="rId13"/>
    <p:sldId id="875" r:id="rId14"/>
    <p:sldId id="877" r:id="rId15"/>
    <p:sldId id="878" r:id="rId16"/>
    <p:sldId id="879" r:id="rId17"/>
    <p:sldId id="851" r:id="rId18"/>
    <p:sldId id="880" r:id="rId19"/>
    <p:sldId id="852" r:id="rId20"/>
    <p:sldId id="883" r:id="rId21"/>
    <p:sldId id="884" r:id="rId22"/>
    <p:sldId id="885" r:id="rId23"/>
    <p:sldId id="886" r:id="rId24"/>
    <p:sldId id="887" r:id="rId25"/>
    <p:sldId id="888" r:id="rId26"/>
    <p:sldId id="889" r:id="rId27"/>
    <p:sldId id="890" r:id="rId28"/>
    <p:sldId id="891" r:id="rId29"/>
    <p:sldId id="892" r:id="rId30"/>
    <p:sldId id="893" r:id="rId31"/>
    <p:sldId id="894" r:id="rId32"/>
    <p:sldId id="425" r:id="rId33"/>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0" autoAdjust="0"/>
    <p:restoredTop sz="93195" autoAdjust="0"/>
  </p:normalViewPr>
  <p:slideViewPr>
    <p:cSldViewPr>
      <p:cViewPr>
        <p:scale>
          <a:sx n="100" d="100"/>
          <a:sy n="100" d="100"/>
        </p:scale>
        <p:origin x="356" y="-1800"/>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4" y="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7"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4" y="9722886"/>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02" tIns="47700" rIns="95402" bIns="47700"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015851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650778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39528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8511256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153558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944351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919892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7524279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7251565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970772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491436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542001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5626165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0317823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097917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255583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731424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0725164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3092610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29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125739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7008355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2758391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32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5235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187063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682120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620514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7772133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61307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laws.e-gov.go.jp/document?lawid=338AC0000000133"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laws.e-gov.go.jp/document?lawid=322AC0000000164"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elaws.e-gov.go.jp/document?lawid=322AC0000000164"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laws.e-gov.go.jp/document?lawid=322AC0000000164"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elaws.e-gov.go.jp/document?lawid=345AC1000000084"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elaws.e-gov.go.jp/document?lawid=345AC1000000084"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elaws.e-gov.go.jp/document?lawid=417AC0000000123_20230401_504AC0000000104"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elaws.e-gov.go.jp/document?lawid=417AC0000000123_20230401_504AC0000000104"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elaws.e-gov.go.jp/document?lawid=417AC0000000123_20230401_504AC0000000104"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elaws.e-gov.go.jp/document?lawid=324AC1000000283_20230401_504AC0000000104"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elaws.e-gov.go.jp/document?lawid=335AC0000000037_20230401_504AC0000000104"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elaws.e-gov.go.jp/document?lawid=325AC0100000123_20230401_504AC0000000104"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laws.e-gov.go.jp/document?lawid=339AC0000000129_20230401_504AC000000007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laws.e-gov.go.jp/document?lawid=326AC0000000045_20230401_504AC000000007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13</a:t>
            </a:r>
            <a:r>
              <a:rPr lang="ja-JP" altLang="en-US" sz="3200" dirty="0"/>
              <a:t>回</a:t>
            </a:r>
            <a:r>
              <a:rPr lang="en-US" altLang="ja-JP" sz="2800" dirty="0"/>
              <a:t>【</a:t>
            </a:r>
            <a:r>
              <a:rPr lang="ja-JP" altLang="en-US" sz="2800" dirty="0"/>
              <a:t>社会福祉制度の概要</a:t>
            </a:r>
            <a:r>
              <a:rPr lang="en-US" altLang="ja-JP" sz="2800" dirty="0"/>
              <a:t>】</a:t>
            </a:r>
            <a:br>
              <a:rPr lang="en-US" altLang="ja-JP" sz="2800" dirty="0"/>
            </a:br>
            <a:r>
              <a:rPr lang="ja-JP" altLang="en-US" sz="2800" dirty="0"/>
              <a:t>関連する法制度と対象、実施体制等</a:t>
            </a:r>
            <a:endParaRPr lang="en-US" altLang="ja-JP" sz="3200" dirty="0"/>
          </a:p>
        </p:txBody>
      </p:sp>
      <p:sp>
        <p:nvSpPr>
          <p:cNvPr id="3075" name="Rectangle 3"/>
          <p:cNvSpPr>
            <a:spLocks noGrp="1" noChangeArrowheads="1"/>
          </p:cNvSpPr>
          <p:nvPr>
            <p:ph type="subTitle" idx="1"/>
          </p:nvPr>
        </p:nvSpPr>
        <p:spPr>
          <a:xfrm>
            <a:off x="1287472" y="2575547"/>
            <a:ext cx="6956936" cy="3949798"/>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10</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　第</a:t>
            </a:r>
            <a:r>
              <a:rPr lang="en-US" altLang="ja-JP" sz="2000" dirty="0"/>
              <a:t>5</a:t>
            </a:r>
            <a:r>
              <a:rPr lang="ja-JP" altLang="en-US" sz="2000" dirty="0"/>
              <a:t>章社会保障制度の体系 </a:t>
            </a:r>
            <a:endParaRPr lang="en-US" altLang="ja-JP" sz="2000" dirty="0"/>
          </a:p>
          <a:p>
            <a:pPr algn="ctr"/>
            <a:r>
              <a:rPr lang="ja-JP" altLang="en-US" sz="2000" dirty="0"/>
              <a:t>第７節　社会福祉制度の概要</a:t>
            </a:r>
            <a:endParaRPr lang="en-US" altLang="ja-JP" sz="2000" dirty="0"/>
          </a:p>
          <a:p>
            <a:pPr algn="ctr"/>
            <a:r>
              <a:rPr lang="en-US" altLang="ja-JP" sz="2000" dirty="0"/>
              <a:t>(1)</a:t>
            </a:r>
            <a:r>
              <a:rPr lang="ja-JP" altLang="en-US" sz="2000" dirty="0"/>
              <a:t>社会福祉制度の概要</a:t>
            </a:r>
            <a:r>
              <a:rPr lang="en-US" altLang="ja-JP" sz="2000" dirty="0"/>
              <a:t>(2)</a:t>
            </a:r>
            <a:r>
              <a:rPr lang="ja-JP" altLang="en-US" sz="2000" dirty="0"/>
              <a:t>社会福祉制度の基本法 </a:t>
            </a:r>
            <a:endParaRPr lang="en-US" altLang="ja-JP" sz="2000" dirty="0"/>
          </a:p>
          <a:p>
            <a:pPr algn="ctr"/>
            <a:r>
              <a:rPr lang="ja-JP" altLang="en-US" sz="2000" dirty="0"/>
              <a:t>３）高齢者福祉（４）児童福祉（４）障害者福祉　　</a:t>
            </a:r>
          </a:p>
          <a:p>
            <a:pPr algn="ctr"/>
            <a:r>
              <a:rPr lang="en-US" altLang="ja-JP" sz="2000" dirty="0"/>
              <a:t>P.22</a:t>
            </a:r>
            <a:r>
              <a:rPr lang="ja-JP" altLang="en-US" sz="2000" dirty="0"/>
              <a:t>７</a:t>
            </a:r>
            <a:r>
              <a:rPr lang="en-US" altLang="ja-JP" sz="2000" dirty="0"/>
              <a:t>-239</a:t>
            </a:r>
            <a:endParaRPr lang="ja-JP" altLang="en-US" sz="2000" dirty="0"/>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2.</a:t>
            </a:r>
            <a:r>
              <a:rPr lang="ja-JP" altLang="en-US" sz="2800" dirty="0"/>
              <a:t>社会福祉制度の基本法ー社会福祉法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8" y="1772816"/>
            <a:ext cx="8226371" cy="4104456"/>
          </a:xfrm>
        </p:spPr>
        <p:txBody>
          <a:bodyPr/>
          <a:lstStyle/>
          <a:p>
            <a:pPr marL="0" indent="0" eaLnBrk="1" hangingPunct="1">
              <a:lnSpc>
                <a:spcPct val="90000"/>
              </a:lnSpc>
              <a:buNone/>
            </a:pPr>
            <a:r>
              <a:rPr lang="en-US" altLang="ja-JP" sz="2400" dirty="0"/>
              <a:t>【1】</a:t>
            </a:r>
            <a:r>
              <a:rPr lang="ja-JP" altLang="en-US" sz="2400" dirty="0"/>
              <a:t>社会福祉法の目的・福祉サービスの基本理念</a:t>
            </a:r>
            <a:endParaRPr lang="en-US" altLang="ja-JP" sz="2400" dirty="0"/>
          </a:p>
          <a:p>
            <a:pPr marL="0" indent="0" eaLnBrk="1" hangingPunct="1">
              <a:lnSpc>
                <a:spcPct val="90000"/>
              </a:lnSpc>
              <a:buNone/>
            </a:pPr>
            <a:r>
              <a:rPr lang="ja-JP" altLang="en-US" sz="2400" dirty="0"/>
              <a:t>（福祉サービスの提供の原則）</a:t>
            </a:r>
            <a:endParaRPr lang="en-US" altLang="ja-JP" sz="2400" dirty="0"/>
          </a:p>
          <a:p>
            <a:pPr marL="0" indent="0" eaLnBrk="1" hangingPunct="1">
              <a:lnSpc>
                <a:spcPct val="90000"/>
              </a:lnSpc>
              <a:buNone/>
            </a:pPr>
            <a:r>
              <a:rPr lang="ja-JP" altLang="en-US" sz="2400" dirty="0"/>
              <a:t>第五条　</a:t>
            </a:r>
            <a:r>
              <a:rPr lang="ja-JP" altLang="en-US" sz="2400" dirty="0">
                <a:solidFill>
                  <a:srgbClr val="FF0000"/>
                </a:solidFill>
              </a:rPr>
              <a:t>社会福祉を目的とする事業を経営する者は</a:t>
            </a:r>
            <a:r>
              <a:rPr lang="ja-JP" altLang="en-US" sz="2400" dirty="0"/>
              <a:t>、その提供する多様な福祉サービスについて、利用者の意向を十分に尊重し、地域福祉の推進に係る取組を行う他の地域住民等との連携を図り、かつ、保健医療サービスその他の関連するサービスとの有機的な連携を図るよう創意工夫を行いつつ、これを総合的に提供することができるようにその事業の実施に努めなければならない。</a:t>
            </a:r>
          </a:p>
        </p:txBody>
      </p:sp>
    </p:spTree>
    <p:extLst>
      <p:ext uri="{BB962C8B-B14F-4D97-AF65-F5344CB8AC3E}">
        <p14:creationId xmlns:p14="http://schemas.microsoft.com/office/powerpoint/2010/main" val="1827377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2.</a:t>
            </a:r>
            <a:r>
              <a:rPr lang="ja-JP" altLang="en-US" sz="2800" dirty="0"/>
              <a:t>社会福祉制度の基本法ー社会福祉法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8136904" cy="4032448"/>
          </a:xfrm>
        </p:spPr>
        <p:txBody>
          <a:bodyPr/>
          <a:lstStyle/>
          <a:p>
            <a:pPr marL="0" indent="0" eaLnBrk="1" hangingPunct="1">
              <a:lnSpc>
                <a:spcPct val="90000"/>
              </a:lnSpc>
              <a:buNone/>
            </a:pPr>
            <a:r>
              <a:rPr lang="en-US" altLang="ja-JP" sz="2400" dirty="0"/>
              <a:t>【1】</a:t>
            </a:r>
            <a:r>
              <a:rPr lang="ja-JP" altLang="en-US" sz="2400" dirty="0"/>
              <a:t>社会福祉法の目的・福祉サービスの基本理念</a:t>
            </a:r>
            <a:endParaRPr lang="en-US" altLang="ja-JP" sz="2400" dirty="0"/>
          </a:p>
          <a:p>
            <a:pPr marL="0" indent="0" eaLnBrk="1" hangingPunct="1">
              <a:lnSpc>
                <a:spcPct val="90000"/>
              </a:lnSpc>
              <a:buNone/>
            </a:pPr>
            <a:r>
              <a:rPr lang="ja-JP" altLang="en-US" sz="2400" dirty="0"/>
              <a:t>（福祉サービスの提供体制の確保等に関する国及び地方公共団体の責務）</a:t>
            </a:r>
            <a:endParaRPr lang="en-US" altLang="ja-JP" sz="2400" dirty="0"/>
          </a:p>
          <a:p>
            <a:pPr marL="0" indent="0" eaLnBrk="1" hangingPunct="1">
              <a:lnSpc>
                <a:spcPct val="90000"/>
              </a:lnSpc>
              <a:buNone/>
            </a:pPr>
            <a:r>
              <a:rPr lang="ja-JP" altLang="en-US" sz="2400" dirty="0"/>
              <a:t>第六条　</a:t>
            </a:r>
            <a:r>
              <a:rPr lang="ja-JP" altLang="en-US" sz="2400" dirty="0">
                <a:solidFill>
                  <a:srgbClr val="FF0000"/>
                </a:solidFill>
              </a:rPr>
              <a:t>国及び地方公共団体</a:t>
            </a:r>
            <a:r>
              <a:rPr lang="ja-JP" altLang="en-US" sz="2400" dirty="0"/>
              <a:t>は、　社会福祉を目的とする事業を経営する者と協力して、社会福祉を目的とする事業の広範かつ計画的な実施が図られるよう、福祉サービスを提供する体制の確保に関する施策、福祉サービスの適切な利用の推進に関する施策その他の必要な各般の措置を講じなければならない。</a:t>
            </a:r>
          </a:p>
        </p:txBody>
      </p:sp>
    </p:spTree>
    <p:extLst>
      <p:ext uri="{BB962C8B-B14F-4D97-AF65-F5344CB8AC3E}">
        <p14:creationId xmlns:p14="http://schemas.microsoft.com/office/powerpoint/2010/main" val="18812929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2.</a:t>
            </a:r>
            <a:r>
              <a:rPr lang="ja-JP" altLang="en-US" sz="2800" dirty="0"/>
              <a:t>社会福祉制度の基本法ー社会福祉法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8136904" cy="4032448"/>
          </a:xfrm>
        </p:spPr>
        <p:txBody>
          <a:bodyPr/>
          <a:lstStyle/>
          <a:p>
            <a:pPr marL="0" indent="0" eaLnBrk="1" hangingPunct="1">
              <a:lnSpc>
                <a:spcPct val="90000"/>
              </a:lnSpc>
              <a:buNone/>
            </a:pPr>
            <a:r>
              <a:rPr lang="en-US" altLang="ja-JP" sz="2400" dirty="0"/>
              <a:t>【</a:t>
            </a:r>
            <a:r>
              <a:rPr lang="ja-JP" altLang="en-US" sz="2400" dirty="0"/>
              <a:t>２</a:t>
            </a:r>
            <a:r>
              <a:rPr lang="en-US" altLang="ja-JP" sz="2400" dirty="0"/>
              <a:t>】</a:t>
            </a:r>
            <a:r>
              <a:rPr lang="ja-JP" altLang="en-US" sz="2400" dirty="0"/>
              <a:t>社会福祉事業</a:t>
            </a:r>
            <a:endParaRPr lang="en-US" altLang="ja-JP" sz="2400" dirty="0"/>
          </a:p>
          <a:p>
            <a:pPr marL="0" indent="0" eaLnBrk="1" hangingPunct="1">
              <a:lnSpc>
                <a:spcPct val="90000"/>
              </a:lnSpc>
              <a:buNone/>
            </a:pPr>
            <a:r>
              <a:rPr lang="ja-JP" altLang="en-US" sz="2400" dirty="0"/>
              <a:t>１）社会福祉事業とは</a:t>
            </a:r>
            <a:endParaRPr lang="en-US" altLang="ja-JP" sz="2400" dirty="0"/>
          </a:p>
          <a:p>
            <a:pPr marL="0" indent="0" eaLnBrk="1" hangingPunct="1">
              <a:lnSpc>
                <a:spcPct val="90000"/>
              </a:lnSpc>
              <a:buNone/>
            </a:pPr>
            <a:r>
              <a:rPr lang="ja-JP" altLang="en-US" sz="2400" dirty="0"/>
              <a:t>社会福祉事業とは、地域の高齢者・子どもなどの社会的弱者を支えるための非営利事業であり、お金儲けを目的としない事業。</a:t>
            </a:r>
            <a:endParaRPr lang="en-US" altLang="ja-JP" sz="2400" dirty="0"/>
          </a:p>
          <a:p>
            <a:pPr marL="0" indent="0" eaLnBrk="1" hangingPunct="1">
              <a:lnSpc>
                <a:spcPct val="90000"/>
              </a:lnSpc>
              <a:buNone/>
            </a:pPr>
            <a:r>
              <a:rPr lang="ja-JP" altLang="en-US" sz="2400" dirty="0"/>
              <a:t>社会福祉法人は都道府県知事などの監督のもと、社会福祉法に基づいて設立され、社会福祉事業を実施する民間団体。営利目的の事業が行えない・行政からの厳しい監査が入るなどの制限がある一方で、法人税が原則非課税となるなどさまざまな優遇措置を受けることができる。</a:t>
            </a:r>
          </a:p>
        </p:txBody>
      </p:sp>
    </p:spTree>
    <p:extLst>
      <p:ext uri="{BB962C8B-B14F-4D97-AF65-F5344CB8AC3E}">
        <p14:creationId xmlns:p14="http://schemas.microsoft.com/office/powerpoint/2010/main" val="19427866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2.</a:t>
            </a:r>
            <a:r>
              <a:rPr lang="ja-JP" altLang="en-US" sz="2800" dirty="0"/>
              <a:t>社会福祉制度の基本法ー社会福祉法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8136904" cy="4032448"/>
          </a:xfrm>
        </p:spPr>
        <p:txBody>
          <a:bodyPr/>
          <a:lstStyle/>
          <a:p>
            <a:pPr marL="0" indent="0" eaLnBrk="1" hangingPunct="1">
              <a:lnSpc>
                <a:spcPct val="90000"/>
              </a:lnSpc>
              <a:buNone/>
            </a:pPr>
            <a:r>
              <a:rPr lang="ja-JP" altLang="en-US" sz="2400" dirty="0"/>
              <a:t>２）第一種社会福祉事業：社会的に緊急性・必要性の高い事業を取り扱うことから、安定した経営基盤が求められる。そのため、第一種社会福祉事業を行えるのは行政または社会福祉法人のみ。</a:t>
            </a:r>
            <a:endParaRPr lang="en-US" altLang="ja-JP" sz="2400" dirty="0"/>
          </a:p>
          <a:p>
            <a:pPr marL="0" indent="0" eaLnBrk="1" hangingPunct="1">
              <a:lnSpc>
                <a:spcPct val="90000"/>
              </a:lnSpc>
              <a:buNone/>
            </a:pPr>
            <a:endParaRPr lang="ja-JP" altLang="en-US" sz="2400" dirty="0"/>
          </a:p>
          <a:p>
            <a:pPr marL="0" indent="0" eaLnBrk="1" hangingPunct="1">
              <a:lnSpc>
                <a:spcPct val="90000"/>
              </a:lnSpc>
              <a:buNone/>
            </a:pPr>
            <a:r>
              <a:rPr lang="ja-JP" altLang="en-US" sz="2400" dirty="0"/>
              <a:t>生活保護法 ・救護施設 </a:t>
            </a:r>
            <a:r>
              <a:rPr lang="en-US" altLang="ja-JP" sz="2400" dirty="0"/>
              <a:t>...</a:t>
            </a:r>
          </a:p>
          <a:p>
            <a:pPr marL="0" indent="0" eaLnBrk="1" hangingPunct="1">
              <a:lnSpc>
                <a:spcPct val="90000"/>
              </a:lnSpc>
              <a:buNone/>
            </a:pPr>
            <a:r>
              <a:rPr lang="ja-JP" altLang="en-US" sz="2400" dirty="0"/>
              <a:t>児童福祉法 ・児童養護施設 </a:t>
            </a:r>
            <a:r>
              <a:rPr lang="en-US" altLang="ja-JP" sz="2400" dirty="0"/>
              <a:t>...</a:t>
            </a:r>
          </a:p>
          <a:p>
            <a:pPr marL="0" indent="0" eaLnBrk="1" hangingPunct="1">
              <a:lnSpc>
                <a:spcPct val="90000"/>
              </a:lnSpc>
              <a:buNone/>
            </a:pPr>
            <a:r>
              <a:rPr lang="ja-JP" altLang="en-US" sz="2400" dirty="0"/>
              <a:t>老人福祉法 ・養護老人ホーム </a:t>
            </a:r>
            <a:r>
              <a:rPr lang="en-US" altLang="ja-JP" sz="2400" dirty="0"/>
              <a:t>...</a:t>
            </a:r>
          </a:p>
          <a:p>
            <a:pPr marL="0" indent="0" eaLnBrk="1" hangingPunct="1">
              <a:lnSpc>
                <a:spcPct val="90000"/>
              </a:lnSpc>
              <a:buNone/>
            </a:pPr>
            <a:r>
              <a:rPr lang="ja-JP" altLang="en-US" sz="2400" dirty="0"/>
              <a:t>障害者総合支援法 ・障害者支援施設</a:t>
            </a:r>
          </a:p>
          <a:p>
            <a:pPr marL="0" indent="0" eaLnBrk="1" hangingPunct="1">
              <a:lnSpc>
                <a:spcPct val="90000"/>
              </a:lnSpc>
              <a:buNone/>
            </a:pPr>
            <a:r>
              <a:rPr lang="ja-JP" altLang="en-US" sz="2400" dirty="0"/>
              <a:t>売春防止法 ・婦人保護施設など。</a:t>
            </a:r>
          </a:p>
        </p:txBody>
      </p:sp>
    </p:spTree>
    <p:extLst>
      <p:ext uri="{BB962C8B-B14F-4D97-AF65-F5344CB8AC3E}">
        <p14:creationId xmlns:p14="http://schemas.microsoft.com/office/powerpoint/2010/main" val="2435693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2.</a:t>
            </a:r>
            <a:r>
              <a:rPr lang="ja-JP" altLang="en-US" sz="2800" dirty="0"/>
              <a:t>社会福祉制度の基本法ー社会福祉法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3" y="1772816"/>
            <a:ext cx="8208912" cy="4176464"/>
          </a:xfrm>
        </p:spPr>
        <p:txBody>
          <a:bodyPr/>
          <a:lstStyle/>
          <a:p>
            <a:pPr marL="0" indent="0" eaLnBrk="1" hangingPunct="1">
              <a:lnSpc>
                <a:spcPct val="90000"/>
              </a:lnSpc>
              <a:buNone/>
            </a:pPr>
            <a:r>
              <a:rPr lang="ja-JP" altLang="en-US" sz="2400" dirty="0"/>
              <a:t>３）第二種社会福祉事業：、事業の社会的責任は小さくないものの、利用者への影響が第一種と比べて小さい。経営主体も定められていないため、届け出をすれば自治体や社会福祉法人などに限らず事業を開始できる。</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例：</a:t>
            </a:r>
            <a:endParaRPr lang="en-US" altLang="ja-JP" sz="2400" dirty="0"/>
          </a:p>
          <a:p>
            <a:pPr marL="0" indent="0" eaLnBrk="1" hangingPunct="1">
              <a:lnSpc>
                <a:spcPct val="90000"/>
              </a:lnSpc>
              <a:buNone/>
            </a:pPr>
            <a:r>
              <a:rPr lang="ja-JP" altLang="en-US" sz="2400" dirty="0"/>
              <a:t>児童福祉法：助産施設、保育所、児童厚生施設、児童家庭支援センター、放課後児童健全育成事業 </a:t>
            </a:r>
            <a:endParaRPr lang="en-US" altLang="ja-JP" sz="2400" dirty="0"/>
          </a:p>
          <a:p>
            <a:pPr marL="0" indent="0" eaLnBrk="1" hangingPunct="1">
              <a:lnSpc>
                <a:spcPct val="90000"/>
              </a:lnSpc>
              <a:buNone/>
            </a:pPr>
            <a:r>
              <a:rPr lang="ja-JP" altLang="en-US" sz="2400" dirty="0"/>
              <a:t>老人福祉法：老人居宅介護等事業、老人デイサービス事業</a:t>
            </a:r>
            <a:endParaRPr lang="en-US" altLang="ja-JP" sz="2400" dirty="0"/>
          </a:p>
          <a:p>
            <a:pPr marL="0" indent="0" eaLnBrk="1" hangingPunct="1">
              <a:lnSpc>
                <a:spcPct val="90000"/>
              </a:lnSpc>
              <a:buNone/>
            </a:pPr>
            <a:r>
              <a:rPr lang="ja-JP" altLang="en-US" sz="2400" dirty="0"/>
              <a:t>、老人短期入所事業、小規模多機能型居宅介護事業、認知症対応型老人共同生活援助事業</a:t>
            </a:r>
          </a:p>
        </p:txBody>
      </p:sp>
    </p:spTree>
    <p:extLst>
      <p:ext uri="{BB962C8B-B14F-4D97-AF65-F5344CB8AC3E}">
        <p14:creationId xmlns:p14="http://schemas.microsoft.com/office/powerpoint/2010/main" val="39253475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３</a:t>
            </a:r>
            <a:r>
              <a:rPr lang="en-US" altLang="ja-JP" sz="2800" dirty="0"/>
              <a:t>.</a:t>
            </a:r>
            <a:r>
              <a:rPr lang="ja-JP" altLang="en-US" sz="2800" dirty="0"/>
              <a:t>高齢者福祉</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67542" y="1772816"/>
            <a:ext cx="8280921" cy="4608512"/>
          </a:xfrm>
        </p:spPr>
        <p:txBody>
          <a:bodyPr/>
          <a:lstStyle/>
          <a:p>
            <a:pPr marL="0" indent="0" eaLnBrk="1" hangingPunct="1">
              <a:lnSpc>
                <a:spcPct val="90000"/>
              </a:lnSpc>
              <a:buNone/>
            </a:pPr>
            <a:r>
              <a:rPr lang="en-US" altLang="ja-JP" sz="2400" dirty="0"/>
              <a:t>【</a:t>
            </a:r>
            <a:r>
              <a:rPr lang="ja-JP" altLang="en-US" sz="2400" dirty="0"/>
              <a:t>１</a:t>
            </a:r>
            <a:r>
              <a:rPr lang="en-US" altLang="ja-JP" sz="2400" dirty="0"/>
              <a:t>】</a:t>
            </a:r>
            <a:r>
              <a:rPr lang="ja-JP" altLang="en-US" sz="2400" dirty="0">
                <a:hlinkClick r:id="rId3"/>
              </a:rPr>
              <a:t>高齢者福祉</a:t>
            </a:r>
            <a:r>
              <a:rPr lang="ja-JP" altLang="en-US" sz="2400" dirty="0"/>
              <a:t>の基本法ー老人福祉法</a:t>
            </a:r>
            <a:endParaRPr lang="en-US" altLang="ja-JP" sz="2400" dirty="0"/>
          </a:p>
          <a:p>
            <a:pPr marL="0" indent="0" eaLnBrk="1" hangingPunct="1">
              <a:lnSpc>
                <a:spcPct val="90000"/>
              </a:lnSpc>
              <a:buNone/>
            </a:pPr>
            <a:r>
              <a:rPr lang="ja-JP" altLang="en-US" sz="2400" dirty="0"/>
              <a:t>　</a:t>
            </a:r>
            <a:r>
              <a:rPr lang="en-US" altLang="ja-JP" sz="2400" dirty="0"/>
              <a:t>2000</a:t>
            </a:r>
            <a:r>
              <a:rPr lang="ja-JP" altLang="en-US" sz="2400" dirty="0"/>
              <a:t>（</a:t>
            </a:r>
            <a:r>
              <a:rPr lang="en-US" altLang="ja-JP" sz="2400" dirty="0"/>
              <a:t>H12 )4</a:t>
            </a:r>
            <a:r>
              <a:rPr lang="ja-JP" altLang="en-US" sz="2400" dirty="0"/>
              <a:t>月の介護保険法施行以降⇒市町村の福祉の措置に関する義務：高齢者福祉の総合的実施・支援体制の整備等に変更された。</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en-US" altLang="ja-JP" sz="2400" dirty="0"/>
              <a:t>【2】</a:t>
            </a:r>
            <a:r>
              <a:rPr lang="ja-JP" altLang="en-US" sz="2400" dirty="0"/>
              <a:t>高齢者福祉の基本理念</a:t>
            </a:r>
            <a:endParaRPr lang="en-US" altLang="ja-JP" sz="2400" dirty="0"/>
          </a:p>
          <a:p>
            <a:pPr marL="0" indent="0" eaLnBrk="1" hangingPunct="1">
              <a:lnSpc>
                <a:spcPct val="90000"/>
              </a:lnSpc>
              <a:buNone/>
            </a:pPr>
            <a:r>
              <a:rPr lang="ja-JP" altLang="en-US" sz="2400" dirty="0"/>
              <a:t>第</a:t>
            </a:r>
            <a:r>
              <a:rPr lang="en-US" altLang="ja-JP" sz="2400" dirty="0"/>
              <a:t>1</a:t>
            </a:r>
            <a:r>
              <a:rPr lang="ja-JP" altLang="en-US" sz="2400" dirty="0"/>
              <a:t>条（目的）：老人の福祉に関する原理を明らかにし、老人の心身の健康の保持・生活の安定のために必要な措置を講じる。</a:t>
            </a:r>
          </a:p>
          <a:p>
            <a:pPr marL="0" indent="0" eaLnBrk="1" hangingPunct="1">
              <a:lnSpc>
                <a:spcPct val="90000"/>
              </a:lnSpc>
              <a:buNone/>
            </a:pPr>
            <a:r>
              <a:rPr lang="ja-JP" altLang="en-US" sz="2400" dirty="0"/>
              <a:t>第</a:t>
            </a:r>
            <a:r>
              <a:rPr lang="en-US" altLang="ja-JP" sz="2400" dirty="0"/>
              <a:t>2</a:t>
            </a:r>
            <a:r>
              <a:rPr lang="ja-JP" altLang="en-US" sz="2400" dirty="0"/>
              <a:t>条（基本的理念）：老人は、多年にわたり社会の進展に寄与してきた者・豊富な知識と経験を有する者として敬愛され生きがいを持てる健全で安らかな生活を保障される。</a:t>
            </a:r>
          </a:p>
          <a:p>
            <a:pPr marL="0" indent="0" eaLnBrk="1" hangingPunct="1">
              <a:lnSpc>
                <a:spcPct val="90000"/>
              </a:lnSpc>
              <a:buNone/>
            </a:pPr>
            <a:endParaRPr lang="ja-JP" altLang="en-US"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41292682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３</a:t>
            </a:r>
            <a:r>
              <a:rPr lang="en-US" altLang="ja-JP" sz="2800" dirty="0"/>
              <a:t>.</a:t>
            </a:r>
            <a:r>
              <a:rPr lang="ja-JP" altLang="en-US" sz="2800" dirty="0"/>
              <a:t>高齢者福祉</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291589" y="1772816"/>
            <a:ext cx="8208912" cy="4176464"/>
          </a:xfrm>
        </p:spPr>
        <p:txBody>
          <a:bodyPr/>
          <a:lstStyle/>
          <a:p>
            <a:pPr marL="0" indent="0" eaLnBrk="1" hangingPunct="1">
              <a:lnSpc>
                <a:spcPct val="90000"/>
              </a:lnSpc>
              <a:buNone/>
            </a:pPr>
            <a:r>
              <a:rPr lang="ja-JP" altLang="en-US" sz="2400" dirty="0"/>
              <a:t>第３条（老人の社会参加）：老人は老齢に伴つて生ずる心身の変化を自覚して、常に心身の健康を保持し、その知識と経験を活用して</a:t>
            </a:r>
            <a:r>
              <a:rPr lang="ja-JP" altLang="en-US" sz="2400" dirty="0">
                <a:solidFill>
                  <a:srgbClr val="C00000"/>
                </a:solidFill>
              </a:rPr>
              <a:t>社会的活動に参加するように努める</a:t>
            </a:r>
            <a:r>
              <a:rPr lang="ja-JP" altLang="en-US" sz="2400" dirty="0"/>
              <a:t>。</a:t>
            </a:r>
          </a:p>
          <a:p>
            <a:pPr marL="0" indent="0" eaLnBrk="1" hangingPunct="1">
              <a:lnSpc>
                <a:spcPct val="90000"/>
              </a:lnSpc>
              <a:buNone/>
            </a:pPr>
            <a:r>
              <a:rPr lang="ja-JP" altLang="en-US" sz="2400" dirty="0"/>
              <a:t>２　老人は、その希望と能力とに応じ、適当な仕事に従事する機会その他</a:t>
            </a:r>
            <a:r>
              <a:rPr lang="ja-JP" altLang="en-US" sz="2400" dirty="0">
                <a:solidFill>
                  <a:srgbClr val="C00000"/>
                </a:solidFill>
              </a:rPr>
              <a:t>社会的活動に参加する機会を与えられる</a:t>
            </a:r>
            <a:r>
              <a:rPr lang="ja-JP" altLang="en-US" sz="2400" dirty="0"/>
              <a:t>。</a:t>
            </a:r>
          </a:p>
          <a:p>
            <a:pPr marL="0" indent="0" eaLnBrk="1" hangingPunct="1">
              <a:lnSpc>
                <a:spcPct val="90000"/>
              </a:lnSpc>
              <a:buNone/>
            </a:pPr>
            <a:r>
              <a:rPr lang="ja-JP" altLang="en-US" sz="2400" dirty="0"/>
              <a:t>第４条（老人福祉増進の責務）：国及び地方公共団体は、老人の福祉を増進する責務を有する。</a:t>
            </a:r>
          </a:p>
          <a:p>
            <a:pPr marL="0" indent="0" eaLnBrk="1" hangingPunct="1">
              <a:lnSpc>
                <a:spcPct val="90000"/>
              </a:lnSpc>
              <a:buNone/>
            </a:pPr>
            <a:r>
              <a:rPr lang="ja-JP" altLang="en-US" sz="2400" dirty="0"/>
              <a:t>第５条（老人の日及び老人週間）：国民の間に広く老人の福祉についての関心と理解を深めとともに、老人に対し自らの生活の向上に努める意欲を促すため、老人の日及び老人週間を設ける。</a:t>
            </a:r>
            <a:endParaRPr lang="en-US" altLang="ja-JP" sz="2400" dirty="0"/>
          </a:p>
        </p:txBody>
      </p:sp>
    </p:spTree>
    <p:extLst>
      <p:ext uri="{BB962C8B-B14F-4D97-AF65-F5344CB8AC3E}">
        <p14:creationId xmlns:p14="http://schemas.microsoft.com/office/powerpoint/2010/main" val="41799614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３</a:t>
            </a:r>
            <a:r>
              <a:rPr lang="en-US" altLang="ja-JP" sz="2800" dirty="0"/>
              <a:t>.</a:t>
            </a:r>
            <a:r>
              <a:rPr lang="ja-JP" altLang="en-US" sz="2800" dirty="0"/>
              <a:t>高齢者福祉</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664234"/>
            <a:ext cx="7866331" cy="4501070"/>
          </a:xfrm>
        </p:spPr>
        <p:txBody>
          <a:bodyPr/>
          <a:lstStyle/>
          <a:p>
            <a:pPr marL="0" indent="0" eaLnBrk="1" hangingPunct="1">
              <a:lnSpc>
                <a:spcPct val="90000"/>
              </a:lnSpc>
              <a:buNone/>
            </a:pPr>
            <a:r>
              <a:rPr lang="en-US" altLang="ja-JP" sz="2400" dirty="0"/>
              <a:t>【</a:t>
            </a:r>
            <a:r>
              <a:rPr lang="ja-JP" altLang="en-US" sz="2400" dirty="0"/>
              <a:t>３</a:t>
            </a:r>
            <a:r>
              <a:rPr lang="en-US" altLang="ja-JP" sz="2400" dirty="0"/>
              <a:t>】</a:t>
            </a:r>
            <a:r>
              <a:rPr lang="ja-JP" altLang="en-US" sz="2400" dirty="0"/>
              <a:t>老人福祉法上の事業・施設・計画</a:t>
            </a:r>
            <a:endParaRPr lang="en-US" altLang="ja-JP" sz="2400" dirty="0"/>
          </a:p>
          <a:p>
            <a:pPr marL="0" indent="0" eaLnBrk="1" hangingPunct="1">
              <a:lnSpc>
                <a:spcPct val="90000"/>
              </a:lnSpc>
              <a:buNone/>
            </a:pPr>
            <a:r>
              <a:rPr lang="en-US" altLang="ja-JP" sz="2400" dirty="0"/>
              <a:t>【</a:t>
            </a:r>
            <a:r>
              <a:rPr lang="ja-JP" altLang="en-US" sz="2400" dirty="0"/>
              <a:t>老人居宅生活支援事業</a:t>
            </a:r>
            <a:r>
              <a:rPr lang="en-US" altLang="ja-JP" sz="2400" dirty="0"/>
              <a:t>】</a:t>
            </a:r>
            <a:r>
              <a:rPr lang="ja-JP" altLang="en-US" sz="2400" dirty="0"/>
              <a:t>人居宅介護等事業、老人デイサービス事業、老人短期入所事業、小規模多機能型居宅介護事業、認知症対応型老人共同生活援助事業及び複合型サービス福祉事業。</a:t>
            </a:r>
            <a:endParaRPr lang="en-US" altLang="ja-JP" sz="2400" dirty="0"/>
          </a:p>
          <a:p>
            <a:pPr marL="0" indent="0" eaLnBrk="1" hangingPunct="1">
              <a:lnSpc>
                <a:spcPct val="90000"/>
              </a:lnSpc>
              <a:buNone/>
            </a:pPr>
            <a:r>
              <a:rPr lang="en-US" altLang="ja-JP" sz="2400" dirty="0"/>
              <a:t>【</a:t>
            </a:r>
            <a:r>
              <a:rPr lang="ja-JP" altLang="en-US" sz="2400" dirty="0"/>
              <a:t>老人福祉施設</a:t>
            </a:r>
            <a:r>
              <a:rPr lang="en-US" altLang="ja-JP" sz="2400" dirty="0"/>
              <a:t>】</a:t>
            </a:r>
            <a:r>
              <a:rPr lang="ja-JP" altLang="en-US" sz="2400" dirty="0"/>
              <a:t>老人デイサービスセンター、老人短期入所施設、養護老人ホーム、特別養護老人ホーム、軽費老人ホーム、老人福祉センター及び老人介護支援センター</a:t>
            </a:r>
            <a:endParaRPr lang="en-US" altLang="ja-JP" sz="2400" dirty="0"/>
          </a:p>
          <a:p>
            <a:pPr marL="0" indent="0" eaLnBrk="1" hangingPunct="1">
              <a:lnSpc>
                <a:spcPct val="90000"/>
              </a:lnSpc>
              <a:buNone/>
            </a:pPr>
            <a:r>
              <a:rPr lang="en-US" altLang="ja-JP" sz="2400" dirty="0"/>
              <a:t>【</a:t>
            </a:r>
            <a:r>
              <a:rPr lang="ja-JP" altLang="en-US" sz="2400" dirty="0"/>
              <a:t>老人福祉計画</a:t>
            </a:r>
            <a:r>
              <a:rPr lang="en-US" altLang="ja-JP" sz="2400" dirty="0"/>
              <a:t>】</a:t>
            </a:r>
            <a:r>
              <a:rPr lang="ja-JP" altLang="en-US" sz="2400" dirty="0"/>
              <a:t>都道府県・市町村は老人福祉事業の供給体制の確保に関する計画を策定する。</a:t>
            </a:r>
            <a:endParaRPr lang="en-US" altLang="ja-JP" sz="2400" dirty="0"/>
          </a:p>
          <a:p>
            <a:pPr marL="0" indent="0" eaLnBrk="1" hangingPunct="1">
              <a:lnSpc>
                <a:spcPct val="90000"/>
              </a:lnSpc>
              <a:buNone/>
            </a:pPr>
            <a:r>
              <a:rPr lang="ja-JP" altLang="en-US" sz="2400" dirty="0"/>
              <a:t>　</a:t>
            </a:r>
            <a:endParaRPr lang="en-US" altLang="ja-JP" sz="2400" dirty="0"/>
          </a:p>
        </p:txBody>
      </p:sp>
    </p:spTree>
    <p:extLst>
      <p:ext uri="{BB962C8B-B14F-4D97-AF65-F5344CB8AC3E}">
        <p14:creationId xmlns:p14="http://schemas.microsoft.com/office/powerpoint/2010/main" val="3294903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indent="0" eaLnBrk="1" hangingPunct="1">
              <a:lnSpc>
                <a:spcPct val="90000"/>
              </a:lnSpc>
              <a:buNone/>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３</a:t>
            </a:r>
            <a:r>
              <a:rPr lang="en-US" altLang="ja-JP" sz="2800" dirty="0"/>
              <a:t>.</a:t>
            </a:r>
            <a:r>
              <a:rPr lang="ja-JP" altLang="en-US" sz="2800" dirty="0"/>
              <a:t>高齢者福祉</a:t>
            </a: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95536" y="1700808"/>
            <a:ext cx="7811781" cy="4429062"/>
          </a:xfrm>
        </p:spPr>
        <p:txBody>
          <a:bodyPr/>
          <a:lstStyle/>
          <a:p>
            <a:pPr marL="0" indent="0" eaLnBrk="1" hangingPunct="1">
              <a:lnSpc>
                <a:spcPct val="90000"/>
              </a:lnSpc>
              <a:buNone/>
            </a:pPr>
            <a:r>
              <a:rPr lang="en-US" altLang="ja-JP" sz="2400" dirty="0"/>
              <a:t>【</a:t>
            </a:r>
            <a:r>
              <a:rPr lang="ja-JP" altLang="en-US" sz="2400" dirty="0"/>
              <a:t>４</a:t>
            </a:r>
            <a:r>
              <a:rPr lang="en-US" altLang="ja-JP" sz="2400" dirty="0"/>
              <a:t>】</a:t>
            </a:r>
            <a:r>
              <a:rPr lang="ja-JP" altLang="en-US" sz="2400" dirty="0"/>
              <a:t>老人福祉法に基づく福祉の措置</a:t>
            </a:r>
            <a:endParaRPr lang="en-US" altLang="ja-JP" sz="2400" dirty="0"/>
          </a:p>
          <a:p>
            <a:pPr marL="0" indent="0" eaLnBrk="1" hangingPunct="1">
              <a:lnSpc>
                <a:spcPct val="90000"/>
              </a:lnSpc>
              <a:buNone/>
            </a:pPr>
            <a:r>
              <a:rPr lang="ja-JP" altLang="en-US" sz="2400" dirty="0"/>
              <a:t>・基本的には介護保険により本人が申請手続きやサービス提供事業者との契約を行い、サービスを受ける。</a:t>
            </a:r>
            <a:endParaRPr lang="en-US" altLang="ja-JP" sz="2400" dirty="0"/>
          </a:p>
          <a:p>
            <a:pPr marL="0" indent="0" eaLnBrk="1" hangingPunct="1">
              <a:lnSpc>
                <a:spcPct val="90000"/>
              </a:lnSpc>
              <a:buNone/>
            </a:pPr>
            <a:r>
              <a:rPr lang="ja-JP" altLang="en-US" sz="2400" dirty="0"/>
              <a:t>・認知症などで本人が申請できない場合や、制度の利用を拒否する場合、養護者が介護を放棄したり、虐待を行ったりして、高齢者の生命に危険がある場合</a:t>
            </a:r>
            <a:endParaRPr lang="en-US" altLang="ja-JP" sz="2400" dirty="0"/>
          </a:p>
          <a:p>
            <a:pPr marL="0" indent="0" eaLnBrk="1" hangingPunct="1">
              <a:lnSpc>
                <a:spcPct val="90000"/>
              </a:lnSpc>
              <a:buNone/>
            </a:pPr>
            <a:r>
              <a:rPr lang="ja-JP" altLang="en-US" sz="2400" dirty="0"/>
              <a:t>⇒民生委員、近隣住民、医師、介護支援専門員などが発見、市町村に通報。市町村は（本人の意思に関わりなく）措置を行い、介護サービスを介護保険事業者に委託。</a:t>
            </a:r>
            <a:endParaRPr lang="en-US" altLang="ja-JP" sz="2400" dirty="0"/>
          </a:p>
          <a:p>
            <a:pPr marL="0" indent="0" eaLnBrk="1" hangingPunct="1">
              <a:lnSpc>
                <a:spcPct val="90000"/>
              </a:lnSpc>
              <a:buNone/>
            </a:pPr>
            <a:r>
              <a:rPr lang="ja-JP" altLang="en-US" sz="2400" dirty="0"/>
              <a:t>＊サービス費用の９割保険料・１割＋食費は一般財源。</a:t>
            </a:r>
            <a:endParaRPr lang="en-US" altLang="ja-JP" sz="2400" dirty="0"/>
          </a:p>
          <a:p>
            <a:pPr marL="0" indent="0" eaLnBrk="1" hangingPunct="1">
              <a:lnSpc>
                <a:spcPct val="90000"/>
              </a:lnSpc>
              <a:buNone/>
            </a:pPr>
            <a:r>
              <a:rPr lang="ja-JP" altLang="en-US" sz="2400" dirty="0"/>
              <a:t>＊ただし、利用者に費用負担能力に応じ徴収</a:t>
            </a:r>
            <a:endParaRPr lang="en-US" altLang="ja-JP" sz="2400" dirty="0"/>
          </a:p>
          <a:p>
            <a:pPr marL="0" indent="0" eaLnBrk="1" hangingPunct="1">
              <a:lnSpc>
                <a:spcPct val="90000"/>
              </a:lnSpc>
              <a:buNone/>
            </a:pPr>
            <a:r>
              <a:rPr lang="ja-JP" altLang="en-US" sz="2400" dirty="0"/>
              <a:t>＊措置は成年後見制度で本人以外が契約するまで</a:t>
            </a:r>
            <a:endParaRPr lang="en-US" altLang="ja-JP" sz="2400" dirty="0"/>
          </a:p>
        </p:txBody>
      </p:sp>
    </p:spTree>
    <p:extLst>
      <p:ext uri="{BB962C8B-B14F-4D97-AF65-F5344CB8AC3E}">
        <p14:creationId xmlns:p14="http://schemas.microsoft.com/office/powerpoint/2010/main" val="38198872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４</a:t>
            </a:r>
            <a:r>
              <a:rPr lang="en-US" altLang="ja-JP" sz="2800" dirty="0"/>
              <a:t>.</a:t>
            </a:r>
            <a:r>
              <a:rPr lang="ja-JP" altLang="en-US" sz="2800" dirty="0"/>
              <a:t>児童福祉</a:t>
            </a:r>
            <a:br>
              <a:rPr lang="en-US" altLang="ja-JP" sz="2800" dirty="0"/>
            </a:br>
            <a:r>
              <a:rPr lang="en-US" altLang="ja-JP" sz="2800" dirty="0"/>
              <a:t>【</a:t>
            </a:r>
            <a:r>
              <a:rPr lang="ja-JP" altLang="en-US" sz="2800" dirty="0"/>
              <a:t>１</a:t>
            </a:r>
            <a:r>
              <a:rPr lang="en-US" altLang="ja-JP" sz="2800" dirty="0"/>
              <a:t>】</a:t>
            </a:r>
            <a:r>
              <a:rPr lang="ja-JP" altLang="en-US" sz="2800" dirty="0"/>
              <a:t>児童福祉の基本法ー</a:t>
            </a:r>
            <a:r>
              <a:rPr lang="ja-JP" altLang="en-US" sz="2800" dirty="0">
                <a:hlinkClick r:id="rId3"/>
              </a:rPr>
              <a:t>児童福祉法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1" y="1700808"/>
            <a:ext cx="8118359" cy="4464496"/>
          </a:xfrm>
        </p:spPr>
        <p:txBody>
          <a:bodyPr/>
          <a:lstStyle/>
          <a:p>
            <a:pPr marL="0" indent="0" eaLnBrk="1" hangingPunct="1">
              <a:lnSpc>
                <a:spcPct val="90000"/>
              </a:lnSpc>
              <a:buNone/>
              <a:tabLst>
                <a:tab pos="93663" algn="l"/>
              </a:tabLst>
            </a:pPr>
            <a:r>
              <a:rPr lang="ja-JP" altLang="en-US" sz="2400" dirty="0"/>
              <a:t>❶児童福祉法の基本理念</a:t>
            </a:r>
            <a:endParaRPr lang="en-US" altLang="ja-JP" sz="2400" dirty="0"/>
          </a:p>
          <a:p>
            <a:pPr marL="0" indent="0" eaLnBrk="1" hangingPunct="1">
              <a:lnSpc>
                <a:spcPct val="90000"/>
              </a:lnSpc>
              <a:buNone/>
              <a:tabLst>
                <a:tab pos="93663" algn="l"/>
              </a:tabLst>
            </a:pPr>
            <a:r>
              <a:rPr lang="ja-JP" altLang="en-US" sz="2400" dirty="0"/>
              <a:t>第１条：全て児童は、児童の権利条約の精神にのつとり、適切な養育、生活の保障、愛され、保護されること、健やかな成長・発達、自立等が保障される権利を有する。</a:t>
            </a:r>
            <a:endParaRPr lang="en-US" altLang="ja-JP" sz="2400" dirty="0"/>
          </a:p>
          <a:p>
            <a:pPr marL="0" indent="0" eaLnBrk="1" hangingPunct="1">
              <a:lnSpc>
                <a:spcPct val="90000"/>
              </a:lnSpc>
              <a:buNone/>
              <a:tabLst>
                <a:tab pos="93663" algn="l"/>
              </a:tabLst>
            </a:pPr>
            <a:r>
              <a:rPr lang="ja-JP" altLang="en-US" sz="2400" dirty="0"/>
              <a:t>第二条　</a:t>
            </a:r>
            <a:r>
              <a:rPr lang="ja-JP" altLang="en-US" sz="2400" dirty="0">
                <a:solidFill>
                  <a:srgbClr val="C00000"/>
                </a:solidFill>
              </a:rPr>
              <a:t>全て国民は</a:t>
            </a:r>
            <a:r>
              <a:rPr lang="ja-JP" altLang="en-US" sz="2400" dirty="0"/>
              <a:t>、児童が良好な環境において生まれ、児童の年齢及び発達の程度に応じて、その意見が尊重され、その最善の利益が優先して考慮され、心身ともに健やかに育成されるよう努めなければならない。</a:t>
            </a:r>
            <a:endParaRPr lang="en-US" altLang="ja-JP" sz="2400" dirty="0"/>
          </a:p>
          <a:p>
            <a:pPr marL="0" indent="0" eaLnBrk="1" hangingPunct="1">
              <a:lnSpc>
                <a:spcPct val="90000"/>
              </a:lnSpc>
              <a:buNone/>
              <a:tabLst>
                <a:tab pos="93663" algn="l"/>
              </a:tabLst>
            </a:pPr>
            <a:r>
              <a:rPr lang="ja-JP" altLang="en-US" sz="2400" dirty="0"/>
              <a:t>②</a:t>
            </a:r>
            <a:r>
              <a:rPr lang="ja-JP" altLang="en-US" sz="2400" dirty="0">
                <a:solidFill>
                  <a:srgbClr val="C00000"/>
                </a:solidFill>
              </a:rPr>
              <a:t>児童の保護者は</a:t>
            </a:r>
            <a:r>
              <a:rPr lang="ja-JP" altLang="en-US" sz="2400" dirty="0"/>
              <a:t>、児童を心身ともに健やかに育成することについて</a:t>
            </a:r>
            <a:r>
              <a:rPr lang="ja-JP" altLang="en-US" sz="2400" dirty="0">
                <a:solidFill>
                  <a:srgbClr val="C00000"/>
                </a:solidFill>
              </a:rPr>
              <a:t>第一義的責任を負う</a:t>
            </a:r>
            <a:r>
              <a:rPr lang="ja-JP" altLang="en-US" sz="2400" dirty="0"/>
              <a:t>。</a:t>
            </a:r>
            <a:endParaRPr lang="en-US" altLang="ja-JP" sz="2400" dirty="0"/>
          </a:p>
          <a:p>
            <a:pPr marL="0" indent="0" eaLnBrk="1" hangingPunct="1">
              <a:lnSpc>
                <a:spcPct val="90000"/>
              </a:lnSpc>
              <a:buNone/>
              <a:tabLst>
                <a:tab pos="93663" algn="l"/>
              </a:tabLst>
            </a:pPr>
            <a:r>
              <a:rPr lang="ja-JP" altLang="en-US" sz="2400" dirty="0"/>
              <a:t>③　</a:t>
            </a:r>
            <a:r>
              <a:rPr lang="ja-JP" altLang="en-US" sz="2400" dirty="0">
                <a:solidFill>
                  <a:srgbClr val="C00000"/>
                </a:solidFill>
              </a:rPr>
              <a:t>国及び地方公共団体は</a:t>
            </a:r>
            <a:r>
              <a:rPr lang="ja-JP" altLang="en-US" sz="2400" dirty="0"/>
              <a:t>児童の保護者とともに、</a:t>
            </a:r>
            <a:r>
              <a:rPr lang="ja-JP" altLang="en-US" sz="2400" dirty="0">
                <a:solidFill>
                  <a:srgbClr val="C00000"/>
                </a:solidFill>
              </a:rPr>
              <a:t>児童を心身ともに健やかに育成する責任を負う</a:t>
            </a:r>
            <a:r>
              <a:rPr lang="ja-JP" altLang="en-US" sz="2400" dirty="0"/>
              <a:t>。</a:t>
            </a:r>
            <a:endParaRPr lang="en-US" altLang="ja-JP" sz="2400" dirty="0"/>
          </a:p>
          <a:p>
            <a:pPr marL="0" indent="0" eaLnBrk="1" hangingPunct="1">
              <a:lnSpc>
                <a:spcPct val="90000"/>
              </a:lnSpc>
              <a:buNone/>
              <a:tabLst>
                <a:tab pos="93663" algn="l"/>
              </a:tabLst>
            </a:pPr>
            <a:endParaRPr lang="en-US" altLang="ja-JP" sz="2400" dirty="0"/>
          </a:p>
        </p:txBody>
      </p:sp>
    </p:spTree>
    <p:extLst>
      <p:ext uri="{BB962C8B-B14F-4D97-AF65-F5344CB8AC3E}">
        <p14:creationId xmlns:p14="http://schemas.microsoft.com/office/powerpoint/2010/main" val="19187069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p>
          <a:p>
            <a:pPr marL="438150" lvl="1" indent="0" eaLnBrk="1" hangingPunct="1">
              <a:lnSpc>
                <a:spcPct val="90000"/>
              </a:lnSpc>
              <a:buNone/>
            </a:pPr>
            <a:r>
              <a:rPr lang="ja-JP" altLang="en-US" sz="2400" dirty="0"/>
              <a:t>第７節　社会福祉制度の概要</a:t>
            </a:r>
            <a:endParaRPr lang="en-US" altLang="ja-JP" sz="2400" dirty="0"/>
          </a:p>
          <a:p>
            <a:pPr marL="438150" lvl="1" indent="0" eaLnBrk="1" hangingPunct="1">
              <a:lnSpc>
                <a:spcPct val="90000"/>
              </a:lnSpc>
              <a:buNone/>
            </a:pPr>
            <a:r>
              <a:rPr lang="en-US" altLang="ja-JP" sz="2400" dirty="0"/>
              <a:t>1.</a:t>
            </a:r>
            <a:r>
              <a:rPr lang="ja-JP" altLang="en-US" sz="2400" dirty="0"/>
              <a:t>社会福祉制度の概要</a:t>
            </a:r>
            <a:r>
              <a:rPr lang="en-US" altLang="ja-JP" sz="2400" dirty="0"/>
              <a:t>2.</a:t>
            </a:r>
            <a:r>
              <a:rPr lang="ja-JP" altLang="en-US" sz="2400" dirty="0"/>
              <a:t>社会福祉制度の基本法　</a:t>
            </a:r>
            <a:r>
              <a:rPr lang="en-US" altLang="ja-JP" sz="2400" dirty="0"/>
              <a:t>3.</a:t>
            </a:r>
            <a:r>
              <a:rPr lang="ja-JP" altLang="en-US" sz="2400" dirty="0"/>
              <a:t> 高齢者福祉 </a:t>
            </a:r>
            <a:r>
              <a:rPr lang="en-US" altLang="ja-JP" sz="2400" dirty="0"/>
              <a:t>4.</a:t>
            </a:r>
            <a:r>
              <a:rPr lang="ja-JP" altLang="en-US" sz="2400" dirty="0"/>
              <a:t>児童福祉 </a:t>
            </a:r>
            <a:r>
              <a:rPr lang="en-US" altLang="ja-JP" sz="2400" dirty="0"/>
              <a:t>5.</a:t>
            </a:r>
            <a:r>
              <a:rPr lang="ja-JP" altLang="en-US" sz="2400" dirty="0"/>
              <a:t>障害者福祉　　</a:t>
            </a:r>
          </a:p>
          <a:p>
            <a:pPr marL="438150" lvl="1" indent="0" eaLnBrk="1" hangingPunct="1">
              <a:lnSpc>
                <a:spcPct val="90000"/>
              </a:lnSpc>
              <a:buNone/>
            </a:pPr>
            <a:r>
              <a:rPr lang="en-US" altLang="ja-JP" sz="2400" dirty="0"/>
              <a:t>P.22</a:t>
            </a:r>
            <a:r>
              <a:rPr lang="ja-JP" altLang="en-US" sz="2400" dirty="0"/>
              <a:t>７</a:t>
            </a:r>
            <a:r>
              <a:rPr lang="en-US" altLang="ja-JP" sz="2400" dirty="0"/>
              <a:t>-239</a:t>
            </a:r>
          </a:p>
          <a:p>
            <a:pPr marL="438150" lvl="1" indent="0" eaLnBrk="1" hangingPunct="1">
              <a:lnSpc>
                <a:spcPct val="90000"/>
              </a:lnSpc>
              <a:buNone/>
            </a:pPr>
            <a:r>
              <a:rPr lang="ja-JP" altLang="en-US" sz="2400" dirty="0"/>
              <a:t>　</a:t>
            </a: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449288" y="3690878"/>
            <a:ext cx="8245424" cy="3785652"/>
          </a:xfrm>
          <a:prstGeom prst="rect">
            <a:avLst/>
          </a:prstGeom>
          <a:solidFill>
            <a:schemeClr val="bg1"/>
          </a:solidFill>
          <a:ln>
            <a:solidFill>
              <a:schemeClr val="bg1"/>
            </a:solidFill>
          </a:ln>
        </p:spPr>
        <p:txBody>
          <a:bodyPr wrap="square" rtlCol="0">
            <a:spAutoFit/>
          </a:bodyPr>
          <a:lstStyle/>
          <a:p>
            <a:r>
              <a:rPr lang="ja-JP" altLang="en-US" sz="2000" dirty="0"/>
              <a:t>ここでは、　</a:t>
            </a:r>
            <a:endParaRPr lang="en-US" altLang="ja-JP" sz="2000" dirty="0"/>
          </a:p>
          <a:p>
            <a:endParaRPr lang="ja-JP" altLang="en-US" sz="2000" dirty="0">
              <a:solidFill>
                <a:srgbClr val="FF0000"/>
              </a:solidFill>
            </a:endParaRPr>
          </a:p>
          <a:p>
            <a:r>
              <a:rPr lang="ja-JP" altLang="en-US" sz="2000" dirty="0"/>
              <a:t>１）広義の</a:t>
            </a:r>
            <a:r>
              <a:rPr lang="en-US" altLang="ja-JP" sz="2000" dirty="0"/>
              <a:t>Social welfare</a:t>
            </a:r>
            <a:r>
              <a:rPr lang="ja-JP" altLang="en-US" sz="2000" dirty="0"/>
              <a:t>ではなく狭義の社会扶助</a:t>
            </a:r>
            <a:r>
              <a:rPr lang="en-US" altLang="ja-JP" sz="2000" dirty="0"/>
              <a:t>Social Service</a:t>
            </a:r>
            <a:r>
              <a:rPr lang="ja-JP" altLang="en-US" sz="2000" dirty="0"/>
              <a:t>。特定の支援ニーズを有している人（高齢者、障害者、児童、ひとり親等）に対して必要なサービス給付を行う法制度の総称。目的：サービス対象者がその人らしく尊厳を持って、社会的にノーマルで自立した生活を送れるようにする。費用：無拠出が原則。必要な費用の大半は租税（＋一部自己負担）</a:t>
            </a:r>
            <a:endParaRPr lang="en-US" altLang="ja-JP" sz="2000" dirty="0"/>
          </a:p>
          <a:p>
            <a:r>
              <a:rPr lang="ja-JP" altLang="en-US" sz="2000" dirty="0"/>
              <a:t>２）社会福祉法（基本法）・</a:t>
            </a:r>
            <a:r>
              <a:rPr lang="en-US" altLang="ja-JP" sz="2000" dirty="0"/>
              <a:t> </a:t>
            </a:r>
            <a:r>
              <a:rPr lang="ja-JP" altLang="en-US" sz="2000" dirty="0"/>
              <a:t>高齢者福祉 ・児童福祉 ・障害者福祉など　分野ごとに関連する法律があり、非常に錯綜している。ケース・バイ・ケースで対象者のニーズに合わせて関連する法律や制度をチェックするしかない！</a:t>
            </a:r>
          </a:p>
          <a:p>
            <a:endParaRPr lang="ja-JP" altLang="en-US" sz="2000" dirty="0"/>
          </a:p>
          <a:p>
            <a:endParaRPr lang="ja-JP" altLang="en-US" sz="2000"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４</a:t>
            </a:r>
            <a:r>
              <a:rPr lang="en-US" altLang="ja-JP" sz="2800" dirty="0"/>
              <a:t>.</a:t>
            </a:r>
            <a:r>
              <a:rPr lang="ja-JP" altLang="en-US" sz="2800" dirty="0"/>
              <a:t>児童福祉</a:t>
            </a:r>
            <a:br>
              <a:rPr lang="en-US" altLang="ja-JP" sz="2800" dirty="0"/>
            </a:br>
            <a:r>
              <a:rPr lang="en-US" altLang="ja-JP" sz="2800" dirty="0"/>
              <a:t>【</a:t>
            </a:r>
            <a:r>
              <a:rPr lang="ja-JP" altLang="en-US" sz="2800" dirty="0"/>
              <a:t>１</a:t>
            </a:r>
            <a:r>
              <a:rPr lang="en-US" altLang="ja-JP" sz="2800" dirty="0"/>
              <a:t>】</a:t>
            </a:r>
            <a:r>
              <a:rPr lang="ja-JP" altLang="en-US" sz="2800" dirty="0"/>
              <a:t>児童福祉の基本法ー</a:t>
            </a:r>
            <a:r>
              <a:rPr lang="ja-JP" altLang="en-US" sz="2800" dirty="0">
                <a:hlinkClick r:id="rId3"/>
              </a:rPr>
              <a:t>児童福祉法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1" y="1700808"/>
            <a:ext cx="8118359" cy="4464496"/>
          </a:xfrm>
        </p:spPr>
        <p:txBody>
          <a:bodyPr/>
          <a:lstStyle/>
          <a:p>
            <a:pPr marL="0" indent="0" eaLnBrk="1" hangingPunct="1">
              <a:lnSpc>
                <a:spcPct val="90000"/>
              </a:lnSpc>
              <a:buNone/>
              <a:tabLst>
                <a:tab pos="93663" algn="l"/>
              </a:tabLst>
            </a:pPr>
            <a:r>
              <a:rPr lang="ja-JP" altLang="en-US" sz="2400" dirty="0"/>
              <a:t>❷児童福祉の実施機関・施設：</a:t>
            </a:r>
            <a:endParaRPr lang="en-US" altLang="ja-JP" sz="2400" dirty="0"/>
          </a:p>
          <a:p>
            <a:pPr marL="0" indent="0" eaLnBrk="1" hangingPunct="1">
              <a:lnSpc>
                <a:spcPct val="90000"/>
              </a:lnSpc>
              <a:buNone/>
              <a:tabLst>
                <a:tab pos="93663" algn="l"/>
              </a:tabLst>
            </a:pPr>
            <a:r>
              <a:rPr lang="ja-JP" altLang="en-US" sz="2400" dirty="0"/>
              <a:t>◯児童相談所（通称：児相）：都道府県＋政令指定都市</a:t>
            </a:r>
            <a:endParaRPr lang="en-US" altLang="ja-JP" sz="2400" dirty="0"/>
          </a:p>
          <a:p>
            <a:pPr marL="0" indent="0" eaLnBrk="1" hangingPunct="1">
              <a:lnSpc>
                <a:spcPct val="90000"/>
              </a:lnSpc>
              <a:buNone/>
              <a:tabLst>
                <a:tab pos="93663" algn="l"/>
              </a:tabLst>
            </a:pPr>
            <a:r>
              <a:rPr lang="ja-JP" altLang="en-US" sz="2400" dirty="0"/>
              <a:t>児童福祉法により設置。原則</a:t>
            </a:r>
            <a:r>
              <a:rPr lang="en-US" altLang="ja-JP" sz="2400" dirty="0"/>
              <a:t>18</a:t>
            </a:r>
            <a:r>
              <a:rPr lang="ja-JP" altLang="en-US" sz="2400" dirty="0"/>
              <a:t>歳未満の子供に関する相談や通告（子供本人・家族・学校の先生・地域の人等）。</a:t>
            </a:r>
            <a:endParaRPr lang="en-US" altLang="ja-JP" sz="2400" dirty="0"/>
          </a:p>
          <a:p>
            <a:pPr marL="0" indent="0" eaLnBrk="1" hangingPunct="1">
              <a:lnSpc>
                <a:spcPct val="90000"/>
              </a:lnSpc>
              <a:buNone/>
              <a:tabLst>
                <a:tab pos="93663" algn="l"/>
              </a:tabLst>
            </a:pPr>
            <a:r>
              <a:rPr lang="ja-JP" altLang="en-US" sz="2400" dirty="0"/>
              <a:t>相談内容：虐待・育成・障害・非行など</a:t>
            </a:r>
            <a:endParaRPr lang="en-US" altLang="ja-JP" sz="2400" dirty="0"/>
          </a:p>
          <a:p>
            <a:pPr marL="0" indent="0" eaLnBrk="1" hangingPunct="1">
              <a:lnSpc>
                <a:spcPct val="90000"/>
              </a:lnSpc>
              <a:buNone/>
              <a:tabLst>
                <a:tab pos="93663" algn="l"/>
              </a:tabLst>
            </a:pPr>
            <a:r>
              <a:rPr lang="ja-JP" altLang="en-US" sz="2400" dirty="0"/>
              <a:t>業務：要保護児童の調査や判定、一時保護、児童福祉施設への入所措置、児童と保護者への相談援助活動</a:t>
            </a:r>
          </a:p>
          <a:p>
            <a:pPr marL="0" indent="0" eaLnBrk="1" hangingPunct="1">
              <a:lnSpc>
                <a:spcPct val="90000"/>
              </a:lnSpc>
              <a:buNone/>
              <a:tabLst>
                <a:tab pos="93663" algn="l"/>
              </a:tabLst>
            </a:pPr>
            <a:r>
              <a:rPr lang="ja-JP" altLang="en-US" sz="2400" dirty="0"/>
              <a:t>スタッフ：医師・保健師・児童福祉司・児童心理司・社会福祉士・精神保健福祉士など。</a:t>
            </a:r>
            <a:endParaRPr lang="en-US" altLang="ja-JP" sz="2400" dirty="0"/>
          </a:p>
          <a:p>
            <a:pPr marL="0" indent="0" eaLnBrk="1" hangingPunct="1">
              <a:lnSpc>
                <a:spcPct val="90000"/>
              </a:lnSpc>
              <a:buNone/>
              <a:tabLst>
                <a:tab pos="93663" algn="l"/>
              </a:tabLst>
            </a:pPr>
            <a:r>
              <a:rPr lang="ja-JP" altLang="en-US" sz="2400" dirty="0"/>
              <a:t>◯その他：①助産施設②乳児院③母子生活支援施設④保育所⑤幼保連携認定こども園⑥児童厚生施設⑦児童養護施設➇障害児入所施設⑨児童発達支援センターなど</a:t>
            </a:r>
            <a:endParaRPr lang="en-US" altLang="ja-JP" sz="2400" dirty="0"/>
          </a:p>
        </p:txBody>
      </p:sp>
    </p:spTree>
    <p:extLst>
      <p:ext uri="{BB962C8B-B14F-4D97-AF65-F5344CB8AC3E}">
        <p14:creationId xmlns:p14="http://schemas.microsoft.com/office/powerpoint/2010/main" val="7734195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４</a:t>
            </a:r>
            <a:r>
              <a:rPr lang="en-US" altLang="ja-JP" sz="2800" dirty="0"/>
              <a:t>.</a:t>
            </a:r>
            <a:r>
              <a:rPr lang="ja-JP" altLang="en-US" sz="2800" dirty="0"/>
              <a:t>児童福祉</a:t>
            </a:r>
            <a:br>
              <a:rPr lang="en-US" altLang="ja-JP" sz="2800" dirty="0"/>
            </a:br>
            <a:r>
              <a:rPr lang="en-US" altLang="ja-JP" sz="2800" dirty="0"/>
              <a:t>【</a:t>
            </a:r>
            <a:r>
              <a:rPr lang="ja-JP" altLang="en-US" sz="2800" dirty="0"/>
              <a:t>１</a:t>
            </a:r>
            <a:r>
              <a:rPr lang="en-US" altLang="ja-JP" sz="2800" dirty="0"/>
              <a:t>】</a:t>
            </a:r>
            <a:r>
              <a:rPr lang="ja-JP" altLang="en-US" sz="2800" dirty="0"/>
              <a:t>児童福祉の基本法ー</a:t>
            </a:r>
            <a:r>
              <a:rPr lang="ja-JP" altLang="en-US" sz="2800" dirty="0">
                <a:hlinkClick r:id="rId3"/>
              </a:rPr>
              <a:t>児童福祉法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1" y="1700808"/>
            <a:ext cx="8388933" cy="4320480"/>
          </a:xfrm>
        </p:spPr>
        <p:txBody>
          <a:bodyPr/>
          <a:lstStyle/>
          <a:p>
            <a:pPr marL="0" indent="0" eaLnBrk="1" hangingPunct="1">
              <a:lnSpc>
                <a:spcPct val="90000"/>
              </a:lnSpc>
              <a:buNone/>
              <a:tabLst>
                <a:tab pos="93663" algn="l"/>
              </a:tabLst>
            </a:pPr>
            <a:r>
              <a:rPr lang="ja-JP" altLang="en-US" sz="2400" dirty="0"/>
              <a:t>❸児童福祉法に基づく施策：「福祉の保障」</a:t>
            </a:r>
            <a:endParaRPr lang="en-US" altLang="ja-JP" sz="2400" dirty="0"/>
          </a:p>
          <a:p>
            <a:pPr marL="0" indent="0" eaLnBrk="1" hangingPunct="1">
              <a:lnSpc>
                <a:spcPct val="90000"/>
              </a:lnSpc>
              <a:buNone/>
              <a:tabLst>
                <a:tab pos="93663" algn="l"/>
              </a:tabLst>
            </a:pPr>
            <a:r>
              <a:rPr lang="ja-JP" altLang="en-US" sz="2400" dirty="0"/>
              <a:t>①身体障害児童に対する療育指導、小児慢性特定疾病医療費の支給等②障害児の居宅生活の支援（児童発達支援</a:t>
            </a:r>
          </a:p>
          <a:p>
            <a:pPr marL="0" indent="0" eaLnBrk="1" hangingPunct="1">
              <a:lnSpc>
                <a:spcPct val="90000"/>
              </a:lnSpc>
              <a:buNone/>
              <a:tabLst>
                <a:tab pos="93663" algn="l"/>
              </a:tabLst>
            </a:pPr>
            <a:r>
              <a:rPr lang="ja-JP" altLang="en-US" sz="2400" dirty="0"/>
              <a:t>医療型児童発達支援、放課後等デイサービス、居宅訪問型児童発達支援、保育所等訪問支援）③助産施設、母子生活支援施設及び保育所への入所等④</a:t>
            </a:r>
            <a:r>
              <a:rPr lang="zh-TW" altLang="en-US" sz="2400" dirty="0"/>
              <a:t>障害児入所給付費、高額障害児入所給付費</a:t>
            </a:r>
            <a:r>
              <a:rPr lang="ja-JP" altLang="en-US" sz="2400" dirty="0"/>
              <a:t>⑤障害児相談支援給付費及び特例障害児相談支援給付費の支給⑥要保護児童の保護措置等</a:t>
            </a:r>
            <a:endParaRPr lang="en-US" altLang="ja-JP" sz="2400" dirty="0"/>
          </a:p>
          <a:p>
            <a:pPr marL="0" indent="0" eaLnBrk="1" hangingPunct="1">
              <a:lnSpc>
                <a:spcPct val="90000"/>
              </a:lnSpc>
              <a:buNone/>
              <a:tabLst>
                <a:tab pos="93663" algn="l"/>
              </a:tabLst>
            </a:pPr>
            <a:r>
              <a:rPr lang="ja-JP" altLang="en-US" sz="2400" dirty="0"/>
              <a:t>⑦身体に障害又は形態上の異常がある児童を公衆の観覧に供する行為、児童にこじきをさせ、又は児童を利用してこじきをする行為、公衆の娯楽を目的として、満十五歳に満たない児童にかるわざ又は曲馬をさせる行為</a:t>
            </a:r>
            <a:r>
              <a:rPr lang="en-US" altLang="ja-JP" sz="2400" dirty="0"/>
              <a:t>(34</a:t>
            </a:r>
            <a:r>
              <a:rPr lang="ja-JP" altLang="en-US" sz="2400" dirty="0"/>
              <a:t>条違反）</a:t>
            </a:r>
            <a:endParaRPr lang="en-US" altLang="ja-JP" sz="2400" dirty="0"/>
          </a:p>
        </p:txBody>
      </p:sp>
    </p:spTree>
    <p:extLst>
      <p:ext uri="{BB962C8B-B14F-4D97-AF65-F5344CB8AC3E}">
        <p14:creationId xmlns:p14="http://schemas.microsoft.com/office/powerpoint/2010/main" val="41773843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４</a:t>
            </a:r>
            <a:r>
              <a:rPr lang="en-US" altLang="ja-JP" sz="2800" dirty="0"/>
              <a:t>.</a:t>
            </a:r>
            <a:r>
              <a:rPr lang="ja-JP" altLang="en-US" sz="2800" dirty="0"/>
              <a:t>児童福祉</a:t>
            </a:r>
            <a:br>
              <a:rPr lang="en-US" altLang="ja-JP" sz="2800" dirty="0"/>
            </a:br>
            <a:r>
              <a:rPr lang="en-US" altLang="ja-JP" sz="2800" dirty="0"/>
              <a:t>【</a:t>
            </a:r>
            <a:r>
              <a:rPr lang="ja-JP" altLang="en-US" sz="2800" dirty="0"/>
              <a:t>２</a:t>
            </a:r>
            <a:r>
              <a:rPr lang="en-US" altLang="ja-JP" sz="2800" dirty="0"/>
              <a:t>】</a:t>
            </a:r>
            <a:r>
              <a:rPr lang="ja-JP" altLang="en-US" sz="2800" dirty="0"/>
              <a:t>その他の児童福祉関連の法制度</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1" y="1700808"/>
            <a:ext cx="8388933" cy="4320480"/>
          </a:xfrm>
        </p:spPr>
        <p:txBody>
          <a:bodyPr/>
          <a:lstStyle/>
          <a:p>
            <a:pPr marL="0" indent="0" eaLnBrk="1" hangingPunct="1">
              <a:lnSpc>
                <a:spcPct val="90000"/>
              </a:lnSpc>
              <a:buNone/>
              <a:tabLst>
                <a:tab pos="93663" algn="l"/>
              </a:tabLst>
            </a:pPr>
            <a:r>
              <a:rPr lang="en-US" altLang="ja-JP" sz="2400" dirty="0"/>
              <a:t>【</a:t>
            </a:r>
            <a:r>
              <a:rPr lang="ja-JP" altLang="en-US" sz="2400" dirty="0"/>
              <a:t>児童六法</a:t>
            </a:r>
            <a:r>
              <a:rPr lang="en-US" altLang="ja-JP" sz="2400" dirty="0"/>
              <a:t>】</a:t>
            </a:r>
          </a:p>
          <a:p>
            <a:pPr marL="0" indent="0" eaLnBrk="1" hangingPunct="1">
              <a:lnSpc>
                <a:spcPct val="90000"/>
              </a:lnSpc>
              <a:buNone/>
              <a:tabLst>
                <a:tab pos="93663" algn="l"/>
              </a:tabLst>
            </a:pPr>
            <a:r>
              <a:rPr lang="ja-JP" altLang="en-US" sz="2400" dirty="0"/>
              <a:t>①児童福祉法②児童扶養手当法③母子及び父子並びに寡婦福祉法④特別児童扶養手当等の支給に関する法律⑤母子保健法⑥児童手当法</a:t>
            </a:r>
            <a:endParaRPr lang="en-US" altLang="ja-JP" sz="2400" dirty="0"/>
          </a:p>
          <a:p>
            <a:pPr marL="0" indent="0" eaLnBrk="1" hangingPunct="1">
              <a:lnSpc>
                <a:spcPct val="90000"/>
              </a:lnSpc>
              <a:buNone/>
              <a:tabLst>
                <a:tab pos="93663" algn="l"/>
              </a:tabLst>
            </a:pPr>
            <a:endParaRPr lang="en-US" altLang="ja-JP" sz="2400" dirty="0"/>
          </a:p>
          <a:p>
            <a:pPr marL="0" indent="0" eaLnBrk="1" hangingPunct="1">
              <a:lnSpc>
                <a:spcPct val="90000"/>
              </a:lnSpc>
              <a:buNone/>
              <a:tabLst>
                <a:tab pos="93663" algn="l"/>
              </a:tabLst>
            </a:pPr>
            <a:r>
              <a:rPr lang="ja-JP" altLang="en-US" sz="2400" dirty="0"/>
              <a:t>＜新規立法＞　特に少子化関連等</a:t>
            </a:r>
            <a:endParaRPr lang="en-US" altLang="ja-JP" sz="2400" dirty="0"/>
          </a:p>
          <a:p>
            <a:pPr marL="0" indent="0" eaLnBrk="1" hangingPunct="1">
              <a:lnSpc>
                <a:spcPct val="90000"/>
              </a:lnSpc>
              <a:buNone/>
              <a:tabLst>
                <a:tab pos="93663" algn="l"/>
              </a:tabLst>
            </a:pPr>
            <a:r>
              <a:rPr lang="en-US" altLang="ja-JP" sz="2400" dirty="0"/>
              <a:t>2000</a:t>
            </a:r>
            <a:r>
              <a:rPr lang="ja-JP" altLang="en-US" sz="2400" dirty="0"/>
              <a:t>年児童虐待防止法</a:t>
            </a:r>
            <a:endParaRPr lang="en-US" altLang="ja-JP" sz="2400" dirty="0"/>
          </a:p>
          <a:p>
            <a:pPr marL="0" indent="0" eaLnBrk="1" hangingPunct="1">
              <a:lnSpc>
                <a:spcPct val="90000"/>
              </a:lnSpc>
              <a:buNone/>
              <a:tabLst>
                <a:tab pos="93663" algn="l"/>
              </a:tabLst>
            </a:pPr>
            <a:r>
              <a:rPr lang="en-US" altLang="ja-JP" sz="2400" dirty="0"/>
              <a:t>2003</a:t>
            </a:r>
            <a:r>
              <a:rPr lang="ja-JP" altLang="en-US" sz="2400" dirty="0"/>
              <a:t>年少子化社会対策基本法・次世代育成支援推進法</a:t>
            </a:r>
            <a:endParaRPr lang="en-US" altLang="ja-JP" sz="2400" dirty="0"/>
          </a:p>
          <a:p>
            <a:pPr marL="0" indent="0" eaLnBrk="1" hangingPunct="1">
              <a:lnSpc>
                <a:spcPct val="90000"/>
              </a:lnSpc>
              <a:buNone/>
              <a:tabLst>
                <a:tab pos="93663" algn="l"/>
              </a:tabLst>
            </a:pPr>
            <a:r>
              <a:rPr lang="en-US" altLang="ja-JP" sz="2400" dirty="0"/>
              <a:t>2009</a:t>
            </a:r>
            <a:r>
              <a:rPr lang="ja-JP" altLang="en-US" sz="2400" dirty="0"/>
              <a:t>年子ども・若者育成推進法</a:t>
            </a:r>
            <a:endParaRPr lang="en-US" altLang="ja-JP" sz="2400" dirty="0"/>
          </a:p>
          <a:p>
            <a:pPr marL="0" indent="0" eaLnBrk="1" hangingPunct="1">
              <a:lnSpc>
                <a:spcPct val="90000"/>
              </a:lnSpc>
              <a:buNone/>
              <a:tabLst>
                <a:tab pos="93663" algn="l"/>
              </a:tabLst>
            </a:pPr>
            <a:r>
              <a:rPr lang="en-US" altLang="ja-JP" sz="2400" dirty="0"/>
              <a:t>2012</a:t>
            </a:r>
            <a:r>
              <a:rPr lang="ja-JP" altLang="en-US" sz="2400" dirty="0"/>
              <a:t>年子ども・子育て支援法</a:t>
            </a:r>
            <a:endParaRPr lang="en-US" altLang="ja-JP" sz="2400" dirty="0"/>
          </a:p>
          <a:p>
            <a:pPr marL="0" indent="0" eaLnBrk="1" hangingPunct="1">
              <a:lnSpc>
                <a:spcPct val="90000"/>
              </a:lnSpc>
              <a:buNone/>
              <a:tabLst>
                <a:tab pos="93663" algn="l"/>
              </a:tabLst>
            </a:pPr>
            <a:r>
              <a:rPr lang="en-US" altLang="ja-JP" sz="2400" dirty="0"/>
              <a:t>2013</a:t>
            </a:r>
            <a:r>
              <a:rPr lang="ja-JP" altLang="en-US" sz="2400" dirty="0"/>
              <a:t>年子どもの貧困対策の推進に関する法律</a:t>
            </a:r>
            <a:endParaRPr lang="en-US" altLang="ja-JP" sz="2400" dirty="0"/>
          </a:p>
          <a:p>
            <a:pPr marL="0" indent="0" eaLnBrk="1" hangingPunct="1">
              <a:lnSpc>
                <a:spcPct val="90000"/>
              </a:lnSpc>
              <a:buNone/>
              <a:tabLst>
                <a:tab pos="93663" algn="l"/>
              </a:tabLst>
            </a:pPr>
            <a:endParaRPr lang="en-US" altLang="ja-JP" sz="2400" dirty="0"/>
          </a:p>
        </p:txBody>
      </p:sp>
    </p:spTree>
    <p:extLst>
      <p:ext uri="{BB962C8B-B14F-4D97-AF65-F5344CB8AC3E}">
        <p14:creationId xmlns:p14="http://schemas.microsoft.com/office/powerpoint/2010/main" val="5183716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５</a:t>
            </a:r>
            <a:r>
              <a:rPr lang="en-US" altLang="ja-JP" sz="2800" dirty="0"/>
              <a:t>.</a:t>
            </a:r>
            <a:r>
              <a:rPr lang="ja-JP" altLang="en-US" sz="2800" dirty="0"/>
              <a:t>障害者福祉</a:t>
            </a:r>
            <a:br>
              <a:rPr lang="en-US" altLang="ja-JP" sz="2800" dirty="0"/>
            </a:br>
            <a:r>
              <a:rPr lang="en-US" altLang="ja-JP" sz="2800" dirty="0"/>
              <a:t>【</a:t>
            </a:r>
            <a:r>
              <a:rPr lang="ja-JP" altLang="en-US" sz="2800" dirty="0"/>
              <a:t>１</a:t>
            </a:r>
            <a:r>
              <a:rPr lang="en-US" altLang="ja-JP" sz="2800" dirty="0"/>
              <a:t>】</a:t>
            </a:r>
            <a:r>
              <a:rPr lang="ja-JP" altLang="en-US" sz="2800" dirty="0"/>
              <a:t>障害者福祉の基本理念と目的</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1" y="1700808"/>
            <a:ext cx="8388933" cy="4320480"/>
          </a:xfrm>
        </p:spPr>
        <p:txBody>
          <a:bodyPr/>
          <a:lstStyle/>
          <a:p>
            <a:pPr marL="0" indent="0" eaLnBrk="1" hangingPunct="1">
              <a:lnSpc>
                <a:spcPct val="90000"/>
              </a:lnSpc>
              <a:buNone/>
              <a:tabLst>
                <a:tab pos="93663" algn="l"/>
              </a:tabLst>
            </a:pPr>
            <a:r>
              <a:rPr lang="ja-JP" altLang="en-US" sz="2400" dirty="0"/>
              <a:t>❶</a:t>
            </a:r>
            <a:r>
              <a:rPr lang="ja-JP" altLang="en-US" sz="2400" dirty="0">
                <a:hlinkClick r:id="rId3"/>
              </a:rPr>
              <a:t>障害者基本法</a:t>
            </a:r>
            <a:r>
              <a:rPr lang="ja-JP" altLang="en-US" sz="2400" dirty="0"/>
              <a:t>における障害者福祉の基本理念</a:t>
            </a:r>
            <a:endParaRPr lang="en-US" altLang="ja-JP" sz="2400" dirty="0"/>
          </a:p>
          <a:p>
            <a:pPr marL="0" indent="0" eaLnBrk="1" hangingPunct="1">
              <a:lnSpc>
                <a:spcPct val="90000"/>
              </a:lnSpc>
              <a:buNone/>
              <a:tabLst>
                <a:tab pos="93663" algn="l"/>
              </a:tabLst>
            </a:pPr>
            <a:endParaRPr lang="en-US" altLang="ja-JP" sz="2400" dirty="0"/>
          </a:p>
          <a:p>
            <a:pPr marL="0" indent="0" eaLnBrk="1" hangingPunct="1">
              <a:lnSpc>
                <a:spcPct val="90000"/>
              </a:lnSpc>
              <a:buNone/>
              <a:tabLst>
                <a:tab pos="93663" algn="l"/>
              </a:tabLst>
            </a:pPr>
            <a:r>
              <a:rPr lang="ja-JP" altLang="en-US" sz="2800" dirty="0"/>
              <a:t>「全ての国民が、</a:t>
            </a:r>
            <a:r>
              <a:rPr lang="ja-JP" altLang="en-US" sz="2800" dirty="0">
                <a:solidFill>
                  <a:srgbClr val="FF0000"/>
                </a:solidFill>
              </a:rPr>
              <a:t>障害の有無にかかわらず、等しく基本的人権を享有するかけがえのない個人として尊重されるものである</a:t>
            </a:r>
            <a:r>
              <a:rPr lang="ja-JP" altLang="en-US" sz="2800" dirty="0"/>
              <a:t>との理念にのつとり、全ての国民が、障害の有無によつて分け隔てられることなく、</a:t>
            </a:r>
            <a:r>
              <a:rPr lang="ja-JP" altLang="en-US" sz="2800" dirty="0">
                <a:solidFill>
                  <a:srgbClr val="FF0000"/>
                </a:solidFill>
              </a:rPr>
              <a:t>相互に人格と個性を尊重し合いながら共生する社会を実現する</a:t>
            </a:r>
            <a:r>
              <a:rPr lang="ja-JP" altLang="en-US" sz="2800" dirty="0"/>
              <a:t>ため」、</a:t>
            </a:r>
            <a:r>
              <a:rPr lang="ja-JP" altLang="en-US" sz="2800" u="sng" dirty="0"/>
              <a:t>障害者の自立及び社会参加の支援等のための施策</a:t>
            </a:r>
            <a:r>
              <a:rPr lang="ja-JP" altLang="en-US" sz="2800" dirty="0"/>
              <a:t>を総合的かつ計画的に推進することを目的とする。</a:t>
            </a:r>
            <a:r>
              <a:rPr lang="ja-JP" altLang="en-US" sz="2400" dirty="0"/>
              <a:t>（第一章　総則　第一条（目的））</a:t>
            </a:r>
          </a:p>
          <a:p>
            <a:pPr marL="0" indent="0" eaLnBrk="1" hangingPunct="1">
              <a:lnSpc>
                <a:spcPct val="90000"/>
              </a:lnSpc>
              <a:buNone/>
              <a:tabLst>
                <a:tab pos="93663" algn="l"/>
              </a:tabLst>
            </a:pPr>
            <a:endParaRPr lang="en-US" altLang="ja-JP" sz="2400" dirty="0"/>
          </a:p>
        </p:txBody>
      </p:sp>
    </p:spTree>
    <p:extLst>
      <p:ext uri="{BB962C8B-B14F-4D97-AF65-F5344CB8AC3E}">
        <p14:creationId xmlns:p14="http://schemas.microsoft.com/office/powerpoint/2010/main" val="26210461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５</a:t>
            </a:r>
            <a:r>
              <a:rPr lang="en-US" altLang="ja-JP" sz="2800" dirty="0"/>
              <a:t>.</a:t>
            </a:r>
            <a:r>
              <a:rPr lang="ja-JP" altLang="en-US" sz="2800" dirty="0"/>
              <a:t>障害者福祉</a:t>
            </a:r>
            <a:br>
              <a:rPr lang="en-US" altLang="ja-JP" sz="2800" dirty="0"/>
            </a:br>
            <a:r>
              <a:rPr lang="en-US" altLang="ja-JP" sz="2800" dirty="0"/>
              <a:t>【</a:t>
            </a:r>
            <a:r>
              <a:rPr lang="ja-JP" altLang="en-US" sz="2800" dirty="0"/>
              <a:t>１</a:t>
            </a:r>
            <a:r>
              <a:rPr lang="en-US" altLang="ja-JP" sz="2800" dirty="0"/>
              <a:t>】</a:t>
            </a:r>
            <a:r>
              <a:rPr lang="ja-JP" altLang="en-US" sz="2800" dirty="0"/>
              <a:t>障害者福祉の基本理念と目的</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1" y="1700808"/>
            <a:ext cx="8388933" cy="4320480"/>
          </a:xfrm>
        </p:spPr>
        <p:txBody>
          <a:bodyPr/>
          <a:lstStyle/>
          <a:p>
            <a:pPr marL="0" indent="0" eaLnBrk="1" hangingPunct="1">
              <a:lnSpc>
                <a:spcPct val="90000"/>
              </a:lnSpc>
              <a:buNone/>
              <a:tabLst>
                <a:tab pos="93663" algn="l"/>
              </a:tabLst>
            </a:pPr>
            <a:r>
              <a:rPr lang="ja-JP" altLang="en-US" sz="2400" dirty="0">
                <a:hlinkClick r:id="rId3"/>
              </a:rPr>
              <a:t>❷障害者基本法</a:t>
            </a:r>
            <a:r>
              <a:rPr lang="ja-JP" altLang="en-US" sz="2400" dirty="0"/>
              <a:t>における障害者の定義</a:t>
            </a:r>
            <a:endParaRPr lang="en-US" altLang="ja-JP" sz="2400" dirty="0"/>
          </a:p>
          <a:p>
            <a:pPr marL="0" indent="0" eaLnBrk="1" hangingPunct="1">
              <a:lnSpc>
                <a:spcPct val="90000"/>
              </a:lnSpc>
              <a:buNone/>
              <a:tabLst>
                <a:tab pos="93663" algn="l"/>
              </a:tabLst>
            </a:pPr>
            <a:r>
              <a:rPr lang="en-US" altLang="ja-JP" sz="2800" dirty="0"/>
              <a:t>【</a:t>
            </a:r>
            <a:r>
              <a:rPr lang="ja-JP" altLang="en-US" sz="2800" dirty="0"/>
              <a:t>障害者</a:t>
            </a:r>
            <a:r>
              <a:rPr lang="en-US" altLang="ja-JP" sz="2800" dirty="0"/>
              <a:t>】</a:t>
            </a:r>
            <a:r>
              <a:rPr lang="ja-JP" altLang="en-US" sz="2800" dirty="0"/>
              <a:t>身体障害、知的障害、精神障害（発達障害を含む）その他の心身の機能の障害がある者で、障害・社会的障壁により継続的に日常生活／社会生活に相当な制限を受ける状態にあるものをいう。</a:t>
            </a:r>
          </a:p>
          <a:p>
            <a:pPr marL="0" indent="0" eaLnBrk="1" hangingPunct="1">
              <a:lnSpc>
                <a:spcPct val="90000"/>
              </a:lnSpc>
              <a:buNone/>
              <a:tabLst>
                <a:tab pos="93663" algn="l"/>
              </a:tabLst>
            </a:pPr>
            <a:r>
              <a:rPr lang="en-US" altLang="ja-JP" sz="2800" dirty="0"/>
              <a:t>【</a:t>
            </a:r>
            <a:r>
              <a:rPr lang="ja-JP" altLang="en-US" sz="2800" dirty="0"/>
              <a:t>社会的障壁</a:t>
            </a:r>
            <a:r>
              <a:rPr lang="en-US" altLang="ja-JP" sz="2800" dirty="0"/>
              <a:t>】</a:t>
            </a:r>
            <a:r>
              <a:rPr lang="ja-JP" altLang="en-US" sz="2800" dirty="0"/>
              <a:t>障害がある者にとつて日常生活／社会生活を営む上で障壁となるような社会における事物、制度、慣行、観念その他一切のものをいう。</a:t>
            </a:r>
            <a:r>
              <a:rPr lang="ja-JP" altLang="en-US" sz="2400" dirty="0"/>
              <a:t>（第一章　総則　第二条（定義））</a:t>
            </a:r>
          </a:p>
          <a:p>
            <a:pPr marL="0" indent="0" eaLnBrk="1" hangingPunct="1">
              <a:lnSpc>
                <a:spcPct val="90000"/>
              </a:lnSpc>
              <a:buNone/>
              <a:tabLst>
                <a:tab pos="93663" algn="l"/>
              </a:tabLst>
            </a:pPr>
            <a:endParaRPr lang="en-US" altLang="ja-JP" sz="2400" dirty="0"/>
          </a:p>
        </p:txBody>
      </p:sp>
    </p:spTree>
    <p:extLst>
      <p:ext uri="{BB962C8B-B14F-4D97-AF65-F5344CB8AC3E}">
        <p14:creationId xmlns:p14="http://schemas.microsoft.com/office/powerpoint/2010/main" val="31952147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５</a:t>
            </a:r>
            <a:r>
              <a:rPr lang="en-US" altLang="ja-JP" sz="2800" dirty="0"/>
              <a:t>.</a:t>
            </a:r>
            <a:r>
              <a:rPr lang="ja-JP" altLang="en-US" sz="2800" dirty="0"/>
              <a:t>障害者福祉</a:t>
            </a:r>
            <a:br>
              <a:rPr lang="en-US" altLang="ja-JP" sz="2800" dirty="0"/>
            </a:br>
            <a:r>
              <a:rPr lang="en-US" altLang="ja-JP" sz="2800" dirty="0"/>
              <a:t>【</a:t>
            </a:r>
            <a:r>
              <a:rPr lang="ja-JP" altLang="en-US" sz="2800" dirty="0"/>
              <a:t>２</a:t>
            </a:r>
            <a:r>
              <a:rPr lang="en-US" altLang="ja-JP" sz="2800" dirty="0"/>
              <a:t>】</a:t>
            </a:r>
            <a:r>
              <a:rPr lang="ja-JP" altLang="en-US" sz="2800" dirty="0"/>
              <a:t>障害者福祉制度の体系</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79765" y="1565320"/>
            <a:ext cx="8784469" cy="4680520"/>
          </a:xfrm>
        </p:spPr>
        <p:txBody>
          <a:bodyPr/>
          <a:lstStyle/>
          <a:p>
            <a:pPr marL="0" indent="0" eaLnBrk="1" hangingPunct="1">
              <a:lnSpc>
                <a:spcPct val="90000"/>
              </a:lnSpc>
              <a:buNone/>
              <a:tabLst>
                <a:tab pos="93663" algn="l"/>
              </a:tabLst>
            </a:pPr>
            <a:r>
              <a:rPr lang="en-US" altLang="ja-JP" sz="2400" dirty="0"/>
              <a:t>【</a:t>
            </a:r>
            <a:r>
              <a:rPr lang="ja-JP" altLang="en-US" sz="2400" dirty="0"/>
              <a:t>全般</a:t>
            </a:r>
            <a:r>
              <a:rPr lang="en-US" altLang="ja-JP" sz="2400" dirty="0"/>
              <a:t>】</a:t>
            </a:r>
            <a:r>
              <a:rPr lang="ja-JP" altLang="en-US" sz="2400" dirty="0"/>
              <a:t>障害者基本法・</a:t>
            </a:r>
            <a:r>
              <a:rPr lang="ja-JP" altLang="en-US" sz="2400" dirty="0">
                <a:solidFill>
                  <a:srgbClr val="FF0000"/>
                </a:solidFill>
              </a:rPr>
              <a:t>障害を理由とする差別の解消の推進に関する法律（障害者差別解消法）（</a:t>
            </a:r>
            <a:r>
              <a:rPr lang="en-US" altLang="ja-JP" sz="2400" dirty="0">
                <a:solidFill>
                  <a:srgbClr val="FF0000"/>
                </a:solidFill>
              </a:rPr>
              <a:t>2013</a:t>
            </a:r>
            <a:r>
              <a:rPr lang="ja-JP" altLang="en-US" sz="2400" dirty="0">
                <a:solidFill>
                  <a:srgbClr val="FF0000"/>
                </a:solidFill>
              </a:rPr>
              <a:t>）</a:t>
            </a:r>
            <a:r>
              <a:rPr lang="ja-JP" altLang="en-US" sz="2400" dirty="0"/>
              <a:t>・障害者の雇用の促進等に関する法律、障害者の養護者に対する支援等に関する法律（障害者虐待防止法） （</a:t>
            </a:r>
            <a:r>
              <a:rPr lang="en-US" altLang="ja-JP" sz="2400" dirty="0"/>
              <a:t>2011</a:t>
            </a:r>
            <a:r>
              <a:rPr lang="ja-JP" altLang="en-US" sz="2400" dirty="0"/>
              <a:t>）等</a:t>
            </a:r>
            <a:endParaRPr lang="en-US" altLang="ja-JP" sz="2400" dirty="0"/>
          </a:p>
          <a:p>
            <a:pPr marL="0" indent="0" eaLnBrk="1" hangingPunct="1">
              <a:lnSpc>
                <a:spcPct val="90000"/>
              </a:lnSpc>
              <a:buNone/>
              <a:tabLst>
                <a:tab pos="93663" algn="l"/>
              </a:tabLst>
            </a:pPr>
            <a:r>
              <a:rPr lang="en-US" altLang="ja-JP" sz="2400" dirty="0"/>
              <a:t>【</a:t>
            </a:r>
            <a:r>
              <a:rPr lang="ja-JP" altLang="en-US" sz="2400" dirty="0"/>
              <a:t>区分</a:t>
            </a:r>
            <a:r>
              <a:rPr lang="en-US" altLang="ja-JP" sz="2400" dirty="0"/>
              <a:t>】</a:t>
            </a:r>
            <a:r>
              <a:rPr lang="ja-JP" altLang="en-US" sz="2400" dirty="0"/>
              <a:t>身体障害者福祉法・知的障害者福祉法・発達障害者福祉法・精神保健及び精神障害者福祉に関する法律（精神保健福祉法）等</a:t>
            </a:r>
            <a:endParaRPr lang="en-US" altLang="ja-JP" sz="2400" dirty="0"/>
          </a:p>
          <a:p>
            <a:pPr marL="0" indent="0" eaLnBrk="1" hangingPunct="1">
              <a:lnSpc>
                <a:spcPct val="90000"/>
              </a:lnSpc>
              <a:buNone/>
              <a:tabLst>
                <a:tab pos="93663" algn="l"/>
              </a:tabLst>
            </a:pPr>
            <a:r>
              <a:rPr lang="en-US" altLang="ja-JP" sz="2400" dirty="0"/>
              <a:t>【</a:t>
            </a:r>
            <a:r>
              <a:rPr lang="ja-JP" altLang="en-US" sz="2400" dirty="0"/>
              <a:t>支援</a:t>
            </a:r>
            <a:r>
              <a:rPr lang="en-US" altLang="ja-JP" sz="2400" dirty="0"/>
              <a:t>】</a:t>
            </a:r>
            <a:r>
              <a:rPr lang="ja-JP" altLang="en-US" sz="2400" dirty="0"/>
              <a:t>障害者の日常生活及び社会生活を総合的に支援するための法律（</a:t>
            </a:r>
            <a:r>
              <a:rPr lang="ja-JP" altLang="en-US" sz="2400" dirty="0">
                <a:solidFill>
                  <a:srgbClr val="FF0000"/>
                </a:solidFill>
              </a:rPr>
              <a:t>障害者総合支援法） （</a:t>
            </a:r>
            <a:r>
              <a:rPr lang="en-US" altLang="ja-JP" sz="2400" dirty="0">
                <a:solidFill>
                  <a:srgbClr val="FF0000"/>
                </a:solidFill>
              </a:rPr>
              <a:t>2013</a:t>
            </a:r>
            <a:r>
              <a:rPr lang="ja-JP" altLang="en-US" sz="2400" dirty="0">
                <a:solidFill>
                  <a:srgbClr val="FF0000"/>
                </a:solidFill>
              </a:rPr>
              <a:t>）</a:t>
            </a:r>
          </a:p>
          <a:p>
            <a:pPr marL="0" indent="0" eaLnBrk="1" hangingPunct="1">
              <a:lnSpc>
                <a:spcPct val="90000"/>
              </a:lnSpc>
              <a:buNone/>
              <a:tabLst>
                <a:tab pos="93663" algn="l"/>
              </a:tabLst>
            </a:pPr>
            <a:r>
              <a:rPr lang="en-US" altLang="ja-JP" sz="2400" dirty="0"/>
              <a:t>【</a:t>
            </a:r>
            <a:r>
              <a:rPr lang="ja-JP" altLang="en-US" sz="2400" dirty="0"/>
              <a:t>障害児の福祉</a:t>
            </a:r>
            <a:r>
              <a:rPr lang="en-US" altLang="ja-JP" sz="2400" dirty="0"/>
              <a:t>】</a:t>
            </a:r>
            <a:r>
              <a:rPr lang="ja-JP" altLang="en-US" sz="2400" dirty="0"/>
              <a:t>児童福祉法の関連箇所</a:t>
            </a:r>
            <a:endParaRPr lang="en-US" altLang="ja-JP" sz="2400" dirty="0"/>
          </a:p>
          <a:p>
            <a:pPr marL="0" indent="0" eaLnBrk="1" hangingPunct="1">
              <a:lnSpc>
                <a:spcPct val="90000"/>
              </a:lnSpc>
              <a:buNone/>
              <a:tabLst>
                <a:tab pos="93663" algn="l"/>
              </a:tabLst>
            </a:pPr>
            <a:r>
              <a:rPr lang="en-US" altLang="ja-JP" sz="2400" dirty="0"/>
              <a:t>【</a:t>
            </a:r>
            <a:r>
              <a:rPr lang="ja-JP" altLang="en-US" sz="2400" dirty="0"/>
              <a:t>その他</a:t>
            </a:r>
            <a:r>
              <a:rPr lang="en-US" altLang="ja-JP" sz="2400" dirty="0"/>
              <a:t>】</a:t>
            </a:r>
            <a:r>
              <a:rPr lang="ja-JP" altLang="en-US" sz="2400" dirty="0"/>
              <a:t>高齢者・身体障害者等が円滑に利用できる特定建築物の建築の促進に関する法律など。</a:t>
            </a:r>
            <a:r>
              <a:rPr lang="en-US" altLang="ja-JP" sz="2400" dirty="0">
                <a:solidFill>
                  <a:srgbClr val="FF0000"/>
                </a:solidFill>
              </a:rPr>
              <a:t>2014</a:t>
            </a:r>
            <a:r>
              <a:rPr lang="ja-JP" altLang="en-US" sz="2400" dirty="0">
                <a:solidFill>
                  <a:srgbClr val="FF0000"/>
                </a:solidFill>
              </a:rPr>
              <a:t>年国連の「障害者の権利に関する条約（障害者権利条約）の批准</a:t>
            </a:r>
            <a:endParaRPr lang="en-US" altLang="ja-JP" sz="2400" dirty="0">
              <a:solidFill>
                <a:srgbClr val="FF0000"/>
              </a:solidFill>
            </a:endParaRPr>
          </a:p>
        </p:txBody>
      </p:sp>
    </p:spTree>
    <p:extLst>
      <p:ext uri="{BB962C8B-B14F-4D97-AF65-F5344CB8AC3E}">
        <p14:creationId xmlns:p14="http://schemas.microsoft.com/office/powerpoint/2010/main" val="5905302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５</a:t>
            </a:r>
            <a:r>
              <a:rPr lang="en-US" altLang="ja-JP" sz="2800" dirty="0"/>
              <a:t>.</a:t>
            </a:r>
            <a:r>
              <a:rPr lang="ja-JP" altLang="en-US" sz="2800" dirty="0"/>
              <a:t>障害者福祉</a:t>
            </a:r>
            <a:br>
              <a:rPr lang="en-US" altLang="ja-JP" sz="2800" dirty="0"/>
            </a:br>
            <a:r>
              <a:rPr lang="en-US" altLang="ja-JP" sz="2800" dirty="0"/>
              <a:t>【</a:t>
            </a:r>
            <a:r>
              <a:rPr lang="ja-JP" altLang="en-US" sz="2800" dirty="0"/>
              <a:t>３</a:t>
            </a:r>
            <a:r>
              <a:rPr lang="en-US" altLang="ja-JP" sz="2800" dirty="0"/>
              <a:t>】</a:t>
            </a:r>
            <a:r>
              <a:rPr lang="ja-JP" altLang="en-US" sz="2800" dirty="0">
                <a:hlinkClick r:id="rId3"/>
              </a:rPr>
              <a:t>障害者総合支援法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1" y="1700808"/>
            <a:ext cx="8388933" cy="4320480"/>
          </a:xfrm>
        </p:spPr>
        <p:txBody>
          <a:bodyPr/>
          <a:lstStyle/>
          <a:p>
            <a:pPr marL="0" indent="0" eaLnBrk="1" hangingPunct="1">
              <a:lnSpc>
                <a:spcPct val="90000"/>
              </a:lnSpc>
              <a:buNone/>
              <a:tabLst>
                <a:tab pos="93663" algn="l"/>
              </a:tabLst>
            </a:pPr>
            <a:r>
              <a:rPr lang="ja-JP" altLang="en-US" sz="2800" dirty="0"/>
              <a:t>❶障害者総合支援法の目的及び基本理念</a:t>
            </a:r>
            <a:endParaRPr lang="en-US" altLang="ja-JP" sz="2800" dirty="0"/>
          </a:p>
          <a:p>
            <a:pPr marL="0" indent="0" eaLnBrk="1" hangingPunct="1">
              <a:lnSpc>
                <a:spcPct val="90000"/>
              </a:lnSpc>
              <a:buNone/>
              <a:tabLst>
                <a:tab pos="93663" algn="l"/>
              </a:tabLst>
            </a:pPr>
            <a:r>
              <a:rPr lang="en-US" altLang="ja-JP" sz="2400" dirty="0"/>
              <a:t>【</a:t>
            </a:r>
            <a:r>
              <a:rPr lang="ja-JP" altLang="en-US" sz="2400" dirty="0"/>
              <a:t>障害三区分</a:t>
            </a:r>
            <a:r>
              <a:rPr lang="en-US" altLang="ja-JP" sz="2400" dirty="0"/>
              <a:t>】</a:t>
            </a:r>
            <a:r>
              <a:rPr lang="ja-JP" altLang="en-US" sz="2400" dirty="0"/>
              <a:t>身体障害・知的障害・精神障害など、障害の区分にかかわらず、各自のニーズに応じた福祉サービスを受けられるように、サービス提供を一元化すること、サービス提供主体を市町村に一元化することを決めた法律</a:t>
            </a:r>
            <a:endParaRPr lang="en-US" altLang="ja-JP" sz="2400" dirty="0"/>
          </a:p>
          <a:p>
            <a:pPr marL="0" indent="0" eaLnBrk="1" hangingPunct="1">
              <a:lnSpc>
                <a:spcPct val="90000"/>
              </a:lnSpc>
              <a:buNone/>
              <a:tabLst>
                <a:tab pos="93663" algn="l"/>
              </a:tabLst>
            </a:pPr>
            <a:r>
              <a:rPr lang="en-US" altLang="ja-JP" sz="2400" dirty="0"/>
              <a:t>2013</a:t>
            </a:r>
            <a:r>
              <a:rPr lang="ja-JP" altLang="en-US" sz="2400" dirty="0"/>
              <a:t>年にそれまでの「障害者自立支援法」を改正・改名・</a:t>
            </a:r>
            <a:endParaRPr lang="en-US" altLang="ja-JP" sz="2400" dirty="0"/>
          </a:p>
          <a:p>
            <a:pPr marL="0" indent="0" eaLnBrk="1" hangingPunct="1">
              <a:lnSpc>
                <a:spcPct val="90000"/>
              </a:lnSpc>
              <a:buNone/>
              <a:tabLst>
                <a:tab pos="93663" algn="l"/>
              </a:tabLst>
            </a:pPr>
            <a:r>
              <a:rPr lang="en-US" altLang="ja-JP" sz="2400" dirty="0"/>
              <a:t>【</a:t>
            </a:r>
            <a:r>
              <a:rPr lang="ja-JP" altLang="en-US" sz="2400" dirty="0"/>
              <a:t>基本理念</a:t>
            </a:r>
            <a:r>
              <a:rPr lang="en-US" altLang="ja-JP" sz="2400" dirty="0"/>
              <a:t>】</a:t>
            </a:r>
            <a:r>
              <a:rPr lang="ja-JP" altLang="en-US" sz="2400" dirty="0"/>
              <a:t>は障害者基本法と同じ。市町村にサービス主体を一元化している点では、共生社会の実現の方にウエートがあるといえる。</a:t>
            </a:r>
            <a:endParaRPr lang="en-US" altLang="ja-JP" sz="2400" dirty="0"/>
          </a:p>
          <a:p>
            <a:pPr marL="0" indent="0" eaLnBrk="1" hangingPunct="1">
              <a:lnSpc>
                <a:spcPct val="90000"/>
              </a:lnSpc>
              <a:buNone/>
              <a:tabLst>
                <a:tab pos="93663" algn="l"/>
              </a:tabLst>
            </a:pPr>
            <a:r>
              <a:rPr lang="ja-JP" altLang="en-US" sz="2400" dirty="0">
                <a:solidFill>
                  <a:srgbClr val="FF0000"/>
                </a:solidFill>
              </a:rPr>
              <a:t>＊医療・介護・障害者支援などを、すべてのサービス提供主体を市町村に一元化する現在の方式は、市町村の人口減少の進行・消滅とともに破綻してゆくのではないか？</a:t>
            </a:r>
            <a:endParaRPr lang="en-US" altLang="ja-JP" sz="2400" dirty="0">
              <a:solidFill>
                <a:srgbClr val="FF0000"/>
              </a:solidFill>
            </a:endParaRPr>
          </a:p>
        </p:txBody>
      </p:sp>
    </p:spTree>
    <p:extLst>
      <p:ext uri="{BB962C8B-B14F-4D97-AF65-F5344CB8AC3E}">
        <p14:creationId xmlns:p14="http://schemas.microsoft.com/office/powerpoint/2010/main" val="36433573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５</a:t>
            </a:r>
            <a:r>
              <a:rPr lang="en-US" altLang="ja-JP" sz="2800" dirty="0"/>
              <a:t>.</a:t>
            </a:r>
            <a:r>
              <a:rPr lang="ja-JP" altLang="en-US" sz="2800" dirty="0"/>
              <a:t>障害者福祉</a:t>
            </a:r>
            <a:br>
              <a:rPr lang="en-US" altLang="ja-JP" sz="2800" dirty="0"/>
            </a:br>
            <a:r>
              <a:rPr lang="en-US" altLang="ja-JP" sz="2800" dirty="0"/>
              <a:t>【</a:t>
            </a:r>
            <a:r>
              <a:rPr lang="ja-JP" altLang="en-US" sz="2800" dirty="0"/>
              <a:t>３</a:t>
            </a:r>
            <a:r>
              <a:rPr lang="en-US" altLang="ja-JP" sz="2800" dirty="0"/>
              <a:t>】</a:t>
            </a:r>
            <a:r>
              <a:rPr lang="ja-JP" altLang="en-US" sz="2800" dirty="0">
                <a:hlinkClick r:id="rId3"/>
              </a:rPr>
              <a:t>障害者総合支援法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1" y="1700808"/>
            <a:ext cx="8388933" cy="4320480"/>
          </a:xfrm>
        </p:spPr>
        <p:txBody>
          <a:bodyPr/>
          <a:lstStyle/>
          <a:p>
            <a:pPr marL="0" indent="0" eaLnBrk="1" hangingPunct="1">
              <a:lnSpc>
                <a:spcPct val="90000"/>
              </a:lnSpc>
              <a:buNone/>
              <a:tabLst>
                <a:tab pos="93663" algn="l"/>
              </a:tabLst>
            </a:pPr>
            <a:r>
              <a:rPr lang="ja-JP" altLang="en-US" sz="2800" dirty="0"/>
              <a:t>❷障害者総合支援法の対象者</a:t>
            </a:r>
            <a:endParaRPr lang="en-US" altLang="ja-JP" sz="2800" dirty="0"/>
          </a:p>
          <a:p>
            <a:pPr marL="0" indent="0" eaLnBrk="1" hangingPunct="1">
              <a:lnSpc>
                <a:spcPct val="90000"/>
              </a:lnSpc>
              <a:buNone/>
              <a:tabLst>
                <a:tab pos="93663" algn="l"/>
              </a:tabLst>
            </a:pPr>
            <a:r>
              <a:rPr lang="ja-JP" altLang="en-US" sz="2800" dirty="0"/>
              <a:t>「障害者」：身体障害者福祉法の第</a:t>
            </a:r>
            <a:r>
              <a:rPr lang="en-US" altLang="ja-JP" sz="2800" dirty="0"/>
              <a:t>4</a:t>
            </a:r>
            <a:r>
              <a:rPr lang="ja-JP" altLang="en-US" sz="2800" dirty="0"/>
              <a:t>条でいう身体障害者、知的障害者福祉法の知的障害者で</a:t>
            </a:r>
            <a:r>
              <a:rPr lang="en-US" altLang="ja-JP" sz="2800" dirty="0"/>
              <a:t>18</a:t>
            </a:r>
            <a:r>
              <a:rPr lang="ja-JP" altLang="en-US" sz="2800" dirty="0"/>
              <a:t>歳以上、精神保健法第</a:t>
            </a:r>
            <a:r>
              <a:rPr lang="en-US" altLang="ja-JP" sz="2800" dirty="0"/>
              <a:t>5</a:t>
            </a:r>
            <a:r>
              <a:rPr lang="ja-JP" altLang="en-US" sz="2800" dirty="0"/>
              <a:t>条でいう精神障害者・知的で</a:t>
            </a:r>
            <a:r>
              <a:rPr lang="en-US" altLang="ja-JP" sz="2800" dirty="0"/>
              <a:t>18</a:t>
            </a:r>
            <a:r>
              <a:rPr lang="ja-JP" altLang="en-US" sz="2800" dirty="0"/>
              <a:t>歳以上。いわゆる「難病認定患者」で</a:t>
            </a:r>
            <a:r>
              <a:rPr lang="en-US" altLang="ja-JP" sz="2800" dirty="0"/>
              <a:t>18</a:t>
            </a:r>
            <a:r>
              <a:rPr lang="ja-JP" altLang="en-US" sz="2800" dirty="0"/>
              <a:t>歳以上、児童福祉法第</a:t>
            </a:r>
            <a:r>
              <a:rPr lang="en-US" altLang="ja-JP" sz="2800" dirty="0"/>
              <a:t>4</a:t>
            </a:r>
            <a:r>
              <a:rPr lang="ja-JP" altLang="en-US" sz="2800" dirty="0"/>
              <a:t>条</a:t>
            </a:r>
            <a:r>
              <a:rPr lang="en-US" altLang="ja-JP" sz="2800" dirty="0"/>
              <a:t>2</a:t>
            </a:r>
            <a:r>
              <a:rPr lang="ja-JP" altLang="en-US" sz="2800" dirty="0"/>
              <a:t>項＊でいう「障害児」である。</a:t>
            </a:r>
            <a:endParaRPr lang="en-US" altLang="ja-JP" sz="2800" dirty="0"/>
          </a:p>
          <a:p>
            <a:pPr marL="0" indent="0" eaLnBrk="1" hangingPunct="1">
              <a:lnSpc>
                <a:spcPct val="90000"/>
              </a:lnSpc>
              <a:buNone/>
              <a:tabLst>
                <a:tab pos="93663" algn="l"/>
              </a:tabLst>
            </a:pPr>
            <a:r>
              <a:rPr lang="ja-JP" altLang="en-US" sz="2800" dirty="0"/>
              <a:t>　市町村は、対象者の区分に関わりなく「共通」のサービスを提供する。</a:t>
            </a:r>
            <a:endParaRPr lang="en-US" altLang="ja-JP" sz="2800" dirty="0"/>
          </a:p>
          <a:p>
            <a:pPr marL="0" indent="0" eaLnBrk="1" hangingPunct="1">
              <a:lnSpc>
                <a:spcPct val="90000"/>
              </a:lnSpc>
              <a:buNone/>
              <a:tabLst>
                <a:tab pos="93663" algn="l"/>
              </a:tabLst>
            </a:pPr>
            <a:r>
              <a:rPr lang="ja-JP" altLang="en-US" sz="2800" dirty="0">
                <a:solidFill>
                  <a:srgbClr val="FF0000"/>
                </a:solidFill>
              </a:rPr>
              <a:t>＊単に</a:t>
            </a:r>
            <a:r>
              <a:rPr lang="en-US" altLang="ja-JP" sz="2800" dirty="0">
                <a:solidFill>
                  <a:srgbClr val="FF0000"/>
                </a:solidFill>
              </a:rPr>
              <a:t>18</a:t>
            </a:r>
            <a:r>
              <a:rPr lang="ja-JP" altLang="en-US" sz="2800" dirty="0">
                <a:solidFill>
                  <a:srgbClr val="FF0000"/>
                </a:solidFill>
              </a:rPr>
              <a:t>歳未満の児童であればすべて「障害児」とのなるので、上記の年齢区分は意味がない！</a:t>
            </a:r>
            <a:endParaRPr lang="en-US" altLang="ja-JP" sz="2800" dirty="0">
              <a:solidFill>
                <a:srgbClr val="FF0000"/>
              </a:solidFill>
            </a:endParaRPr>
          </a:p>
        </p:txBody>
      </p:sp>
    </p:spTree>
    <p:extLst>
      <p:ext uri="{BB962C8B-B14F-4D97-AF65-F5344CB8AC3E}">
        <p14:creationId xmlns:p14="http://schemas.microsoft.com/office/powerpoint/2010/main" val="6882162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５</a:t>
            </a:r>
            <a:r>
              <a:rPr lang="en-US" altLang="ja-JP" sz="2800" dirty="0"/>
              <a:t>.</a:t>
            </a:r>
            <a:r>
              <a:rPr lang="ja-JP" altLang="en-US" sz="2800" dirty="0"/>
              <a:t>障害者福祉</a:t>
            </a:r>
            <a:br>
              <a:rPr lang="en-US" altLang="ja-JP" sz="2800" dirty="0"/>
            </a:br>
            <a:r>
              <a:rPr lang="en-US" altLang="ja-JP" sz="2800" dirty="0"/>
              <a:t>【</a:t>
            </a:r>
            <a:r>
              <a:rPr lang="ja-JP" altLang="en-US" sz="2800" dirty="0"/>
              <a:t>３</a:t>
            </a:r>
            <a:r>
              <a:rPr lang="en-US" altLang="ja-JP" sz="2800" dirty="0"/>
              <a:t>】</a:t>
            </a:r>
            <a:r>
              <a:rPr lang="ja-JP" altLang="en-US" sz="2800" dirty="0">
                <a:hlinkClick r:id="rId3"/>
              </a:rPr>
              <a:t>障害者総合支援法</a:t>
            </a:r>
            <a:br>
              <a:rPr lang="en-US" altLang="ja-JP" sz="2800" dirty="0"/>
            </a:br>
            <a:br>
              <a:rPr lang="ja-JP" altLang="en-US" sz="2800" dirty="0"/>
            </a:br>
            <a:br>
              <a:rPr lang="en-US" altLang="ja-JP"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1" y="1700808"/>
            <a:ext cx="8388933" cy="4320480"/>
          </a:xfrm>
        </p:spPr>
        <p:txBody>
          <a:bodyPr/>
          <a:lstStyle/>
          <a:p>
            <a:pPr marL="0" indent="0" eaLnBrk="1" hangingPunct="1">
              <a:lnSpc>
                <a:spcPct val="90000"/>
              </a:lnSpc>
              <a:buNone/>
              <a:tabLst>
                <a:tab pos="93663" algn="l"/>
              </a:tabLst>
            </a:pPr>
            <a:r>
              <a:rPr lang="ja-JP" altLang="en-US" sz="2800" dirty="0"/>
              <a:t>❸障害者総合支援法のサービス</a:t>
            </a:r>
            <a:endParaRPr lang="en-US" altLang="ja-JP" sz="2800" dirty="0"/>
          </a:p>
          <a:p>
            <a:pPr marL="0" indent="0" eaLnBrk="1" hangingPunct="1">
              <a:lnSpc>
                <a:spcPct val="90000"/>
              </a:lnSpc>
              <a:buNone/>
              <a:tabLst>
                <a:tab pos="93663" algn="l"/>
              </a:tabLst>
            </a:pPr>
            <a:r>
              <a:rPr lang="ja-JP" altLang="en-US" sz="2800" dirty="0"/>
              <a:t>介護給付・訓練等給付・地域生活支援事業（移動支援・相談支援など</a:t>
            </a:r>
            <a:endParaRPr lang="en-US" altLang="ja-JP" sz="2800" dirty="0"/>
          </a:p>
          <a:p>
            <a:pPr marL="0" indent="0" eaLnBrk="1" hangingPunct="1">
              <a:lnSpc>
                <a:spcPct val="90000"/>
              </a:lnSpc>
              <a:buNone/>
              <a:tabLst>
                <a:tab pos="93663" algn="l"/>
              </a:tabLst>
            </a:pPr>
            <a:r>
              <a:rPr lang="ja-JP" altLang="en-US" sz="2800" dirty="0"/>
              <a:t>＜流れ＞　図</a:t>
            </a:r>
            <a:r>
              <a:rPr lang="en-US" altLang="ja-JP" sz="2800" dirty="0"/>
              <a:t>5</a:t>
            </a:r>
            <a:r>
              <a:rPr lang="ja-JP" altLang="en-US" sz="2800" dirty="0"/>
              <a:t>－</a:t>
            </a:r>
            <a:r>
              <a:rPr lang="en-US" altLang="ja-JP" sz="2800" dirty="0"/>
              <a:t>29</a:t>
            </a:r>
            <a:r>
              <a:rPr lang="ja-JP" altLang="en-US" sz="2800" dirty="0"/>
              <a:t>参照</a:t>
            </a:r>
            <a:endParaRPr lang="en-US" altLang="ja-JP" sz="2800" dirty="0"/>
          </a:p>
          <a:p>
            <a:pPr marL="0" indent="0" eaLnBrk="1" hangingPunct="1">
              <a:lnSpc>
                <a:spcPct val="90000"/>
              </a:lnSpc>
              <a:buNone/>
              <a:tabLst>
                <a:tab pos="93663" algn="l"/>
              </a:tabLst>
            </a:pPr>
            <a:r>
              <a:rPr lang="ja-JP" altLang="en-US" sz="2800" dirty="0"/>
              <a:t>障害者／障害児の保護者→市町村に申請→市町村が認定調査→市町村の審査会が障害支援区分（</a:t>
            </a:r>
            <a:r>
              <a:rPr lang="en-US" altLang="ja-JP" sz="2800" dirty="0"/>
              <a:t>1</a:t>
            </a:r>
            <a:r>
              <a:rPr lang="ja-JP" altLang="en-US" sz="2800" dirty="0"/>
              <a:t>～６）を検討→判定→指定特定相談事業者に「サービス等利用計画」の策定を依頼→市町村に計画を提出→支給決定→指定特定相談事業者と契約を締結→サービス開始。</a:t>
            </a:r>
            <a:endParaRPr lang="en-US" altLang="ja-JP" sz="2800" dirty="0"/>
          </a:p>
          <a:p>
            <a:pPr marL="0" indent="0" eaLnBrk="1" hangingPunct="1">
              <a:lnSpc>
                <a:spcPct val="90000"/>
              </a:lnSpc>
              <a:buNone/>
              <a:tabLst>
                <a:tab pos="93663" algn="l"/>
              </a:tabLst>
            </a:pPr>
            <a:endParaRPr lang="en-US" altLang="ja-JP" sz="2800" dirty="0"/>
          </a:p>
        </p:txBody>
      </p:sp>
    </p:spTree>
    <p:extLst>
      <p:ext uri="{BB962C8B-B14F-4D97-AF65-F5344CB8AC3E}">
        <p14:creationId xmlns:p14="http://schemas.microsoft.com/office/powerpoint/2010/main" val="6088555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図</a:t>
            </a:r>
            <a:r>
              <a:rPr lang="en-US" altLang="ja-JP" sz="2800" dirty="0"/>
              <a:t>5</a:t>
            </a:r>
            <a:r>
              <a:rPr lang="ja-JP" altLang="en-US" sz="2800" dirty="0"/>
              <a:t>－</a:t>
            </a:r>
            <a:r>
              <a:rPr lang="en-US" altLang="ja-JP" sz="2800" dirty="0"/>
              <a:t>29</a:t>
            </a:r>
            <a:r>
              <a:rPr lang="ja-JP" altLang="en-US" sz="2800" dirty="0"/>
              <a:t>　障害者総合支援法の構成</a:t>
            </a: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pic>
        <p:nvPicPr>
          <p:cNvPr id="3" name="図 2" descr="ダイアグラム, 概略図&#10;&#10;自動的に生成された説明">
            <a:extLst>
              <a:ext uri="{FF2B5EF4-FFF2-40B4-BE49-F238E27FC236}">
                <a16:creationId xmlns:a16="http://schemas.microsoft.com/office/drawing/2014/main" id="{52AE236E-0DC6-455F-75D0-07828B4924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6109" y="1072465"/>
            <a:ext cx="7200800" cy="4855946"/>
          </a:xfrm>
          <a:prstGeom prst="rect">
            <a:avLst/>
          </a:prstGeom>
        </p:spPr>
      </p:pic>
      <p:sp>
        <p:nvSpPr>
          <p:cNvPr id="4" name="テキスト ボックス 3">
            <a:extLst>
              <a:ext uri="{FF2B5EF4-FFF2-40B4-BE49-F238E27FC236}">
                <a16:creationId xmlns:a16="http://schemas.microsoft.com/office/drawing/2014/main" id="{A9846D28-D3B3-9BB0-BBEC-734D32B75A56}"/>
              </a:ext>
            </a:extLst>
          </p:cNvPr>
          <p:cNvSpPr txBox="1"/>
          <p:nvPr/>
        </p:nvSpPr>
        <p:spPr>
          <a:xfrm>
            <a:off x="666109" y="6237312"/>
            <a:ext cx="8010347" cy="707886"/>
          </a:xfrm>
          <a:prstGeom prst="rect">
            <a:avLst/>
          </a:prstGeom>
          <a:noFill/>
        </p:spPr>
        <p:txBody>
          <a:bodyPr wrap="square" rtlCol="0">
            <a:spAutoFit/>
          </a:bodyPr>
          <a:lstStyle/>
          <a:p>
            <a:r>
              <a:rPr lang="ja-JP" altLang="en-US" sz="2000" dirty="0"/>
              <a:t>出典：厚生労働省障害保健福祉部企画課（</a:t>
            </a:r>
            <a:r>
              <a:rPr lang="en-US" altLang="ja-JP" sz="2000" dirty="0"/>
              <a:t>2013</a:t>
            </a:r>
            <a:r>
              <a:rPr lang="ja-JP" altLang="en-US" sz="2000" dirty="0"/>
              <a:t>）「障害者総合支援法について」保健師中央会議</a:t>
            </a:r>
            <a:endParaRPr lang="en-US" sz="2000" dirty="0"/>
          </a:p>
        </p:txBody>
      </p:sp>
    </p:spTree>
    <p:extLst>
      <p:ext uri="{BB962C8B-B14F-4D97-AF65-F5344CB8AC3E}">
        <p14:creationId xmlns:p14="http://schemas.microsoft.com/office/powerpoint/2010/main" val="36981341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1.</a:t>
            </a:r>
            <a:r>
              <a:rPr lang="ja-JP" altLang="en-US" sz="2800" dirty="0"/>
              <a:t>社会福祉制度の概要</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666109" y="1772816"/>
            <a:ext cx="7811781" cy="4104456"/>
          </a:xfrm>
        </p:spPr>
        <p:txBody>
          <a:bodyPr/>
          <a:lstStyle/>
          <a:p>
            <a:pPr marL="0" indent="0" eaLnBrk="1" hangingPunct="1">
              <a:lnSpc>
                <a:spcPct val="90000"/>
              </a:lnSpc>
              <a:buNone/>
            </a:pPr>
            <a:r>
              <a:rPr lang="en-US" altLang="ja-JP" sz="2400" dirty="0"/>
              <a:t>【1】</a:t>
            </a:r>
            <a:r>
              <a:rPr lang="ja-JP" altLang="en-US" sz="2400" dirty="0"/>
              <a:t>社会福祉制度とは？</a:t>
            </a:r>
            <a:endParaRPr lang="en-US" altLang="ja-JP" sz="2400" dirty="0"/>
          </a:p>
          <a:p>
            <a:pPr eaLnBrk="1" hangingPunct="1">
              <a:lnSpc>
                <a:spcPct val="90000"/>
              </a:lnSpc>
            </a:pPr>
            <a:r>
              <a:rPr lang="ja-JP" altLang="en-US" sz="2400" dirty="0"/>
              <a:t>広義の社会福祉（</a:t>
            </a:r>
            <a:r>
              <a:rPr lang="en-US" altLang="ja-JP" sz="2400" dirty="0"/>
              <a:t>Social</a:t>
            </a:r>
            <a:r>
              <a:rPr lang="ja-JP" altLang="en-US" sz="2400" dirty="0"/>
              <a:t> </a:t>
            </a:r>
            <a:r>
              <a:rPr lang="en-US" altLang="ja-JP" sz="2400" dirty="0"/>
              <a:t>welfare) </a:t>
            </a:r>
            <a:r>
              <a:rPr lang="ja-JP" altLang="en-US" sz="2400" dirty="0"/>
              <a:t>ではなく狭義の社会福祉サービス　</a:t>
            </a:r>
            <a:r>
              <a:rPr lang="en-US" altLang="ja-JP" sz="2400" dirty="0"/>
              <a:t>(Social</a:t>
            </a:r>
            <a:r>
              <a:rPr lang="ja-JP" altLang="en-US" sz="2400" dirty="0"/>
              <a:t>　</a:t>
            </a:r>
            <a:r>
              <a:rPr lang="en-US" altLang="ja-JP" sz="2400" dirty="0"/>
              <a:t>Welfare  Service) </a:t>
            </a:r>
          </a:p>
          <a:p>
            <a:pPr eaLnBrk="1" hangingPunct="1">
              <a:lnSpc>
                <a:spcPct val="90000"/>
              </a:lnSpc>
            </a:pPr>
            <a:r>
              <a:rPr lang="ja-JP" altLang="en-US" sz="2400" dirty="0"/>
              <a:t>社会保障における「社会扶助」のうち、特定の支援ニーズを有している人（高齢者、障害者、児童、ひとり親等に対して必要なサービス給付を行う法制度の総称。</a:t>
            </a:r>
            <a:endParaRPr lang="en-US" altLang="ja-JP" sz="2400" dirty="0"/>
          </a:p>
          <a:p>
            <a:pPr eaLnBrk="1" hangingPunct="1">
              <a:lnSpc>
                <a:spcPct val="90000"/>
              </a:lnSpc>
            </a:pPr>
            <a:r>
              <a:rPr lang="ja-JP" altLang="en-US" sz="2400" dirty="0"/>
              <a:t>目的：サービス対象者がその人らしく尊厳を持って、社会的にノーマルで自立した生活を送れるように。</a:t>
            </a:r>
            <a:endParaRPr lang="en-US" altLang="ja-JP" sz="2400" dirty="0"/>
          </a:p>
          <a:p>
            <a:pPr eaLnBrk="1" hangingPunct="1">
              <a:lnSpc>
                <a:spcPct val="90000"/>
              </a:lnSpc>
            </a:pPr>
            <a:r>
              <a:rPr lang="ja-JP" altLang="en-US" sz="2400" dirty="0"/>
              <a:t>費用：無拠出が原則。必要な費用の大半は租税（＋一部自己負担）</a:t>
            </a:r>
            <a:endParaRPr lang="en-US" altLang="ja-JP" sz="2400" dirty="0"/>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５</a:t>
            </a:r>
            <a:r>
              <a:rPr lang="en-US" altLang="ja-JP" sz="2800" dirty="0"/>
              <a:t>.</a:t>
            </a:r>
            <a:r>
              <a:rPr lang="ja-JP" altLang="en-US" sz="2800" dirty="0"/>
              <a:t>障害者福祉</a:t>
            </a:r>
            <a:br>
              <a:rPr lang="en-US" altLang="ja-JP" sz="2800" dirty="0"/>
            </a:br>
            <a:r>
              <a:rPr lang="en-US" altLang="ja-JP" sz="2800" dirty="0"/>
              <a:t>【</a:t>
            </a:r>
            <a:r>
              <a:rPr lang="ja-JP" altLang="en-US" sz="2800" dirty="0"/>
              <a:t>４</a:t>
            </a:r>
            <a:r>
              <a:rPr lang="en-US" altLang="ja-JP" sz="2800" dirty="0"/>
              <a:t>】</a:t>
            </a:r>
            <a:r>
              <a:rPr lang="ja-JP" altLang="en-US" sz="2800" dirty="0"/>
              <a:t>身体障害者福祉法・知的障害者福祉法・精神保健福祉法</a:t>
            </a:r>
            <a:br>
              <a:rPr lang="en-US" altLang="ja-JP" sz="2800" dirty="0"/>
            </a:br>
            <a:br>
              <a:rPr lang="ja-JP" altLang="en-US" sz="2800" dirty="0"/>
            </a:br>
            <a:br>
              <a:rPr lang="en-US" altLang="ja-JP"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1" y="1700808"/>
            <a:ext cx="8388933" cy="4320480"/>
          </a:xfrm>
        </p:spPr>
        <p:txBody>
          <a:bodyPr/>
          <a:lstStyle/>
          <a:p>
            <a:pPr marL="0" indent="0" eaLnBrk="1" hangingPunct="1">
              <a:lnSpc>
                <a:spcPct val="90000"/>
              </a:lnSpc>
              <a:buNone/>
              <a:tabLst>
                <a:tab pos="93663" algn="l"/>
              </a:tabLst>
            </a:pPr>
            <a:r>
              <a:rPr lang="ja-JP" altLang="en-US" sz="2800" dirty="0"/>
              <a:t>❶概要</a:t>
            </a:r>
            <a:endParaRPr lang="en-US" altLang="ja-JP" sz="2800" dirty="0"/>
          </a:p>
          <a:p>
            <a:pPr marL="0" indent="0" eaLnBrk="1" hangingPunct="1">
              <a:lnSpc>
                <a:spcPct val="90000"/>
              </a:lnSpc>
              <a:buNone/>
              <a:tabLst>
                <a:tab pos="93663" algn="l"/>
              </a:tabLst>
            </a:pPr>
            <a:r>
              <a:rPr lang="ja-JP" altLang="en-US" sz="2800" dirty="0"/>
              <a:t>障害者総合支援法→障害福祉サービス全般</a:t>
            </a:r>
            <a:endParaRPr lang="en-US" altLang="ja-JP" sz="2800" dirty="0"/>
          </a:p>
          <a:p>
            <a:pPr marL="0" indent="0" eaLnBrk="1" hangingPunct="1">
              <a:lnSpc>
                <a:spcPct val="90000"/>
              </a:lnSpc>
              <a:buNone/>
              <a:tabLst>
                <a:tab pos="93663" algn="l"/>
              </a:tabLst>
            </a:pPr>
            <a:r>
              <a:rPr lang="ja-JP" altLang="en-US" sz="2800" dirty="0"/>
              <a:t>従来からある種類別の法律：身体障害者福祉法・知的障害者福祉法・精神保健福祉法→定義・手帳などの規定を扱う。</a:t>
            </a:r>
            <a:endParaRPr lang="en-US" altLang="ja-JP" sz="2800" dirty="0"/>
          </a:p>
          <a:p>
            <a:pPr marL="0" indent="0" eaLnBrk="1" hangingPunct="1">
              <a:lnSpc>
                <a:spcPct val="90000"/>
              </a:lnSpc>
              <a:buNone/>
              <a:tabLst>
                <a:tab pos="93663" algn="l"/>
              </a:tabLst>
            </a:pPr>
            <a:r>
              <a:rPr lang="ja-JP" altLang="en-US" sz="2800" dirty="0"/>
              <a:t>❷</a:t>
            </a:r>
            <a:r>
              <a:rPr lang="ja-JP" altLang="en-US" sz="2800" dirty="0">
                <a:hlinkClick r:id="rId3"/>
              </a:rPr>
              <a:t>身体障害者福祉法</a:t>
            </a:r>
            <a:endParaRPr lang="en-US" altLang="ja-JP" sz="2800" dirty="0"/>
          </a:p>
          <a:p>
            <a:pPr marL="0" indent="0" eaLnBrk="1" hangingPunct="1">
              <a:lnSpc>
                <a:spcPct val="90000"/>
              </a:lnSpc>
              <a:buNone/>
              <a:tabLst>
                <a:tab pos="93663" algn="l"/>
              </a:tabLst>
            </a:pPr>
            <a:r>
              <a:rPr lang="ja-JP" altLang="en-US" sz="2800" dirty="0"/>
              <a:t>第四条：「身体障害者」＝身体上の障害（別表）がある十八歳以上の者＋身体障害者手帳の交付。</a:t>
            </a:r>
            <a:endParaRPr lang="en-US" altLang="ja-JP" sz="2800" dirty="0"/>
          </a:p>
          <a:p>
            <a:pPr marL="0" indent="0" eaLnBrk="1" hangingPunct="1">
              <a:lnSpc>
                <a:spcPct val="90000"/>
              </a:lnSpc>
              <a:buNone/>
              <a:tabLst>
                <a:tab pos="93663" algn="l"/>
              </a:tabLst>
            </a:pPr>
            <a:r>
              <a:rPr lang="ja-JP" altLang="en-US" sz="2800" dirty="0"/>
              <a:t>＋独自事業（身体障害者生活訓練・手話通訳・介助犬訓練・聴導犬訓練）＋独自施設（身体障害者福祉センター・補装具製作・盲導犬訓練・視聴覚障害者情報提供）「措置」の実施に関する規定あり。</a:t>
            </a:r>
            <a:endParaRPr lang="en-US" altLang="ja-JP" sz="2800" dirty="0"/>
          </a:p>
        </p:txBody>
      </p:sp>
    </p:spTree>
    <p:extLst>
      <p:ext uri="{BB962C8B-B14F-4D97-AF65-F5344CB8AC3E}">
        <p14:creationId xmlns:p14="http://schemas.microsoft.com/office/powerpoint/2010/main" val="17676114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５</a:t>
            </a:r>
            <a:r>
              <a:rPr lang="en-US" altLang="ja-JP" sz="2800" dirty="0"/>
              <a:t>.</a:t>
            </a:r>
            <a:r>
              <a:rPr lang="ja-JP" altLang="en-US" sz="2800" dirty="0"/>
              <a:t>障害者福祉</a:t>
            </a:r>
            <a:br>
              <a:rPr lang="en-US" altLang="ja-JP" sz="2800" dirty="0"/>
            </a:br>
            <a:r>
              <a:rPr lang="en-US" altLang="ja-JP" sz="2800" dirty="0"/>
              <a:t>【</a:t>
            </a:r>
            <a:r>
              <a:rPr lang="ja-JP" altLang="en-US" sz="2800" dirty="0"/>
              <a:t>４</a:t>
            </a:r>
            <a:r>
              <a:rPr lang="en-US" altLang="ja-JP" sz="2800" dirty="0"/>
              <a:t>】</a:t>
            </a:r>
            <a:r>
              <a:rPr lang="ja-JP" altLang="en-US" sz="2800" dirty="0"/>
              <a:t>身体障害者福祉法・知的障害者福祉法・精神保健福祉法</a:t>
            </a:r>
            <a:br>
              <a:rPr lang="en-US" altLang="ja-JP" sz="2800" dirty="0"/>
            </a:br>
            <a:br>
              <a:rPr lang="ja-JP" altLang="en-US" sz="2800" dirty="0"/>
            </a:br>
            <a:br>
              <a:rPr lang="en-US" altLang="ja-JP"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59531" y="1700808"/>
            <a:ext cx="8316925" cy="4896544"/>
          </a:xfrm>
        </p:spPr>
        <p:txBody>
          <a:bodyPr/>
          <a:lstStyle/>
          <a:p>
            <a:pPr marL="0" indent="0" eaLnBrk="1" hangingPunct="1">
              <a:lnSpc>
                <a:spcPct val="90000"/>
              </a:lnSpc>
              <a:buNone/>
              <a:tabLst>
                <a:tab pos="93663" algn="l"/>
              </a:tabLst>
            </a:pPr>
            <a:r>
              <a:rPr lang="ja-JP" altLang="en-US" sz="2800" dirty="0"/>
              <a:t>❸</a:t>
            </a:r>
            <a:r>
              <a:rPr lang="ja-JP" altLang="en-US" sz="2800" dirty="0">
                <a:hlinkClick r:id="rId3"/>
              </a:rPr>
              <a:t>知的障害者福祉法</a:t>
            </a:r>
            <a:endParaRPr lang="en-US" altLang="ja-JP" sz="2800" dirty="0"/>
          </a:p>
          <a:p>
            <a:pPr marL="0" indent="0" eaLnBrk="1" hangingPunct="1">
              <a:lnSpc>
                <a:spcPct val="90000"/>
              </a:lnSpc>
              <a:buNone/>
              <a:tabLst>
                <a:tab pos="93663" algn="l"/>
              </a:tabLst>
            </a:pPr>
            <a:r>
              <a:rPr lang="ja-JP" altLang="en-US" sz="2800" dirty="0"/>
              <a:t>療育手帳制度：児童相談所又は知的障害者更生相談所で知的障害があると判定された人に療育手帳を交付。障害者総合支援法に基づく障害福祉サービスや各自治体や民間事業者が提供するサービスを受けることができる。</a:t>
            </a:r>
            <a:endParaRPr lang="en-US" altLang="ja-JP" sz="2800" dirty="0"/>
          </a:p>
          <a:p>
            <a:pPr marL="0" indent="0" eaLnBrk="1" hangingPunct="1">
              <a:lnSpc>
                <a:spcPct val="90000"/>
              </a:lnSpc>
              <a:buNone/>
              <a:tabLst>
                <a:tab pos="93663" algn="l"/>
              </a:tabLst>
            </a:pPr>
            <a:r>
              <a:rPr lang="ja-JP" altLang="en-US" sz="2800" dirty="0"/>
              <a:t>❹</a:t>
            </a:r>
            <a:r>
              <a:rPr lang="ja-JP" altLang="en-US" sz="2800" dirty="0">
                <a:hlinkClick r:id="rId4"/>
              </a:rPr>
              <a:t>精神保健福祉法</a:t>
            </a:r>
            <a:endParaRPr lang="en-US" altLang="ja-JP" sz="2800" dirty="0"/>
          </a:p>
          <a:p>
            <a:pPr marL="0" indent="0" eaLnBrk="1" hangingPunct="1">
              <a:lnSpc>
                <a:spcPct val="90000"/>
              </a:lnSpc>
              <a:buNone/>
              <a:tabLst>
                <a:tab pos="93663" algn="l"/>
              </a:tabLst>
            </a:pPr>
            <a:r>
              <a:rPr lang="ja-JP" altLang="en-US" sz="2800" dirty="0"/>
              <a:t>第五条精神障害者：統合失調症、精神作用物質による急性中毒又はその依存症、知的障害その他の精神疾患を有する者。任意入院・措置入院・医療保護入院・応急入院などの規定。精神保健福祉手帳の交付。相談支援・精神保健福祉相談員などの規定がある。</a:t>
            </a:r>
            <a:endParaRPr lang="en-US" altLang="ja-JP" sz="2800" dirty="0"/>
          </a:p>
          <a:p>
            <a:pPr marL="0" indent="0" eaLnBrk="1" hangingPunct="1">
              <a:lnSpc>
                <a:spcPct val="90000"/>
              </a:lnSpc>
              <a:buNone/>
              <a:tabLst>
                <a:tab pos="93663" algn="l"/>
              </a:tabLst>
            </a:pPr>
            <a:endParaRPr lang="en-US" altLang="ja-JP" sz="2800" dirty="0"/>
          </a:p>
        </p:txBody>
      </p:sp>
    </p:spTree>
    <p:extLst>
      <p:ext uri="{BB962C8B-B14F-4D97-AF65-F5344CB8AC3E}">
        <p14:creationId xmlns:p14="http://schemas.microsoft.com/office/powerpoint/2010/main" val="41860392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395536" y="1772816"/>
            <a:ext cx="7920880" cy="4104456"/>
          </a:xfrm>
        </p:spPr>
        <p:txBody>
          <a:bodyPr/>
          <a:lstStyle/>
          <a:p>
            <a:pPr marL="0" indent="0">
              <a:buNone/>
            </a:pPr>
            <a:r>
              <a:rPr lang="ja-JP" altLang="en-US" sz="3200" dirty="0"/>
              <a:t>次回は</a:t>
            </a:r>
            <a:r>
              <a:rPr lang="en-US" altLang="ja-JP" sz="3200" dirty="0"/>
              <a:t> 1</a:t>
            </a:r>
            <a:r>
              <a:rPr lang="ja-JP" altLang="en-US" sz="3200" dirty="0"/>
              <a:t>月</a:t>
            </a:r>
            <a:r>
              <a:rPr lang="en-US" altLang="ja-JP" sz="3200" dirty="0"/>
              <a:t>17</a:t>
            </a:r>
            <a:r>
              <a:rPr lang="ja-JP" altLang="en-US" sz="3200" dirty="0"/>
              <a:t>日</a:t>
            </a:r>
            <a:r>
              <a:rPr lang="en-US" altLang="ja-JP" sz="3200" dirty="0"/>
              <a:t>【</a:t>
            </a:r>
            <a:r>
              <a:rPr lang="ja-JP" altLang="en-US" sz="3200" dirty="0"/>
              <a:t>諸外国における社会保障制度</a:t>
            </a:r>
            <a:r>
              <a:rPr lang="en-US" altLang="ja-JP" sz="3200" dirty="0"/>
              <a:t>】</a:t>
            </a:r>
            <a:r>
              <a:rPr lang="ja-JP" altLang="en-US" sz="3200" dirty="0"/>
              <a:t>欧州</a:t>
            </a:r>
            <a:r>
              <a:rPr lang="en-US" altLang="ja-JP" sz="3200" dirty="0"/>
              <a:t>/</a:t>
            </a:r>
            <a:r>
              <a:rPr lang="ja-JP" altLang="en-US" sz="3200" dirty="0"/>
              <a:t>アジアの社会保障制度第６章諸外国における社会保障制度　第</a:t>
            </a:r>
            <a:r>
              <a:rPr lang="en-US" altLang="ja-JP" sz="3200" dirty="0"/>
              <a:t>1</a:t>
            </a:r>
            <a:r>
              <a:rPr lang="ja-JP" altLang="en-US" sz="3200" dirty="0"/>
              <a:t>節諸外国の社会保障</a:t>
            </a:r>
            <a:r>
              <a:rPr lang="en-US" altLang="ja-JP" sz="3200" dirty="0"/>
              <a:t>(1)</a:t>
            </a:r>
            <a:r>
              <a:rPr lang="ja-JP" altLang="en-US" sz="3200" dirty="0"/>
              <a:t>スウェーデンの社会保障</a:t>
            </a:r>
            <a:r>
              <a:rPr lang="en-US" altLang="ja-JP" sz="3200" dirty="0"/>
              <a:t>(2)</a:t>
            </a:r>
            <a:r>
              <a:rPr lang="ja-JP" altLang="en-US" sz="3200" dirty="0"/>
              <a:t>ドイツの社会保障</a:t>
            </a:r>
            <a:r>
              <a:rPr lang="en-US" altLang="ja-JP" sz="3200" dirty="0"/>
              <a:t>(3)</a:t>
            </a:r>
            <a:r>
              <a:rPr lang="ja-JP" altLang="en-US" sz="3200" dirty="0"/>
              <a:t>フランスの社会保障</a:t>
            </a:r>
            <a:r>
              <a:rPr lang="en-US" altLang="ja-JP" sz="3200" dirty="0"/>
              <a:t>(4)</a:t>
            </a:r>
            <a:r>
              <a:rPr lang="ja-JP" altLang="en-US" sz="3200" dirty="0"/>
              <a:t>イギリスの社会保障</a:t>
            </a:r>
            <a:r>
              <a:rPr lang="en-US" altLang="ja-JP" sz="3200" dirty="0"/>
              <a:t>(5)</a:t>
            </a:r>
            <a:r>
              <a:rPr lang="ja-JP" altLang="en-US" sz="3200" dirty="0"/>
              <a:t>アメリカの社会保障</a:t>
            </a:r>
            <a:r>
              <a:rPr lang="en-US" altLang="ja-JP" sz="3200" dirty="0"/>
              <a:t>(6)</a:t>
            </a:r>
            <a:r>
              <a:rPr lang="ja-JP" altLang="en-US" sz="3200" dirty="0"/>
              <a:t>中国の社会保障</a:t>
            </a:r>
            <a:r>
              <a:rPr lang="en-US" altLang="ja-JP" sz="3200" dirty="0"/>
              <a:t>(7)</a:t>
            </a:r>
            <a:r>
              <a:rPr lang="ja-JP" altLang="en-US" sz="3200" dirty="0"/>
              <a:t>韓国の社会保障 </a:t>
            </a:r>
            <a:r>
              <a:rPr lang="en-US" altLang="ja-JP" sz="3200" dirty="0"/>
              <a:t>p.242-259</a:t>
            </a: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32</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1.</a:t>
            </a:r>
            <a:r>
              <a:rPr lang="ja-JP" altLang="en-US" sz="2800" dirty="0"/>
              <a:t>社会福祉制度の概要</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7811781" cy="4104456"/>
          </a:xfrm>
        </p:spPr>
        <p:txBody>
          <a:bodyPr/>
          <a:lstStyle/>
          <a:p>
            <a:pPr marL="0" indent="0" eaLnBrk="1" hangingPunct="1">
              <a:lnSpc>
                <a:spcPct val="90000"/>
              </a:lnSpc>
              <a:buNone/>
            </a:pPr>
            <a:r>
              <a:rPr lang="en-US" altLang="ja-JP" sz="2400" dirty="0"/>
              <a:t>【</a:t>
            </a:r>
            <a:r>
              <a:rPr lang="ja-JP" altLang="en-US" sz="2400" dirty="0"/>
              <a:t>２</a:t>
            </a:r>
            <a:r>
              <a:rPr lang="en-US" altLang="ja-JP" sz="2400" dirty="0"/>
              <a:t>】</a:t>
            </a:r>
            <a:r>
              <a:rPr lang="ja-JP" altLang="en-US" sz="2400" dirty="0"/>
              <a:t>社会福祉制度の体系（法体系）　その１</a:t>
            </a:r>
            <a:endParaRPr lang="en-US" altLang="ja-JP" sz="2400" dirty="0"/>
          </a:p>
          <a:p>
            <a:pPr eaLnBrk="1" hangingPunct="1">
              <a:lnSpc>
                <a:spcPct val="90000"/>
              </a:lnSpc>
            </a:pPr>
            <a:r>
              <a:rPr lang="ja-JP" altLang="en-US" sz="2400" dirty="0"/>
              <a:t>社会福祉に共通する基本事項を定めた法律：社会福祉法</a:t>
            </a:r>
            <a:endParaRPr lang="en-US" altLang="ja-JP" sz="2400" dirty="0"/>
          </a:p>
          <a:p>
            <a:pPr eaLnBrk="1" hangingPunct="1">
              <a:lnSpc>
                <a:spcPct val="90000"/>
              </a:lnSpc>
            </a:pPr>
            <a:r>
              <a:rPr lang="ja-JP" altLang="en-US" sz="2400" dirty="0"/>
              <a:t>高齢者福祉に関する法律：老人福祉法・介護保険法・高齢者住まい法 （「高齢者の居住の安定確保に関する法律」）・高齢者虐待防止法・高年齢者等の雇用の安定等に関する法律</a:t>
            </a:r>
            <a:endParaRPr lang="en-US" altLang="ja-JP" sz="2400" dirty="0"/>
          </a:p>
          <a:p>
            <a:pPr eaLnBrk="1" hangingPunct="1">
              <a:lnSpc>
                <a:spcPct val="90000"/>
              </a:lnSpc>
            </a:pPr>
            <a:r>
              <a:rPr lang="ja-JP" altLang="en-US" sz="2400" dirty="0"/>
              <a:t>児童・家庭の福祉に関する法律：児童福祉法・</a:t>
            </a:r>
            <a:r>
              <a:rPr lang="ja-JP" altLang="en-US" sz="2400" dirty="0">
                <a:hlinkClick r:id="rId3"/>
              </a:rPr>
              <a:t>母子及び父子並びに寡婦福祉法</a:t>
            </a:r>
            <a:r>
              <a:rPr lang="ja-JP" altLang="en-US" sz="2400" dirty="0"/>
              <a:t>　</a:t>
            </a:r>
            <a:r>
              <a:rPr lang="ja-JP" altLang="en-US" sz="2400" dirty="0">
                <a:solidFill>
                  <a:srgbClr val="FF0000"/>
                </a:solidFill>
              </a:rPr>
              <a:t>＊寡夫はダメ？？　・</a:t>
            </a:r>
            <a:r>
              <a:rPr lang="ja-JP" altLang="en-US" sz="2400" dirty="0"/>
              <a:t>児童手当法・児童扶養手当法・特別児童扶養手当等の支給に関する法律・児童虐待防止等に関する法律（児童虐待防止法）・子ども子育て支援法・少子化対策基本法</a:t>
            </a:r>
            <a:endParaRPr lang="en-US" altLang="ja-JP" sz="2400" dirty="0"/>
          </a:p>
        </p:txBody>
      </p:sp>
    </p:spTree>
    <p:extLst>
      <p:ext uri="{BB962C8B-B14F-4D97-AF65-F5344CB8AC3E}">
        <p14:creationId xmlns:p14="http://schemas.microsoft.com/office/powerpoint/2010/main" val="30196981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1.</a:t>
            </a:r>
            <a:r>
              <a:rPr lang="ja-JP" altLang="en-US" sz="2800" dirty="0"/>
              <a:t>社会福祉制度の概要</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7811781" cy="4104456"/>
          </a:xfrm>
        </p:spPr>
        <p:txBody>
          <a:bodyPr/>
          <a:lstStyle/>
          <a:p>
            <a:pPr marL="0" indent="0" eaLnBrk="1" hangingPunct="1">
              <a:lnSpc>
                <a:spcPct val="90000"/>
              </a:lnSpc>
              <a:buNone/>
            </a:pPr>
            <a:r>
              <a:rPr lang="en-US" altLang="ja-JP" sz="2400" dirty="0"/>
              <a:t>【</a:t>
            </a:r>
            <a:r>
              <a:rPr lang="ja-JP" altLang="en-US" sz="2400" dirty="0"/>
              <a:t>２</a:t>
            </a:r>
            <a:r>
              <a:rPr lang="en-US" altLang="ja-JP" sz="2400" dirty="0"/>
              <a:t>】</a:t>
            </a:r>
            <a:r>
              <a:rPr lang="ja-JP" altLang="en-US" sz="2400" dirty="0"/>
              <a:t>社会福祉制度の体系（法体系）　その２</a:t>
            </a:r>
            <a:endParaRPr lang="en-US" altLang="ja-JP" sz="2400" dirty="0"/>
          </a:p>
          <a:p>
            <a:pPr eaLnBrk="1" hangingPunct="1">
              <a:lnSpc>
                <a:spcPct val="90000"/>
              </a:lnSpc>
            </a:pPr>
            <a:r>
              <a:rPr lang="ja-JP" altLang="en-US" sz="2400" dirty="0"/>
              <a:t>障害者の福祉に関する法律</a:t>
            </a:r>
            <a:endParaRPr lang="en-US" altLang="ja-JP" sz="2400" dirty="0"/>
          </a:p>
          <a:p>
            <a:pPr marL="0" indent="0" eaLnBrk="1" hangingPunct="1">
              <a:lnSpc>
                <a:spcPct val="90000"/>
              </a:lnSpc>
              <a:buNone/>
            </a:pPr>
            <a:r>
              <a:rPr lang="ja-JP" altLang="en-US" sz="2400" dirty="0"/>
              <a:t>障害者基本法・障害者の日常生活及び社会生活を総合的に支援するための法律（障害者総合支援法）・身体障害者福祉法・知的障害者福祉法・精神保健及び精神障害者福祉に関する法律（精神保健福祉法）・発達障害者支援法・障害者虐待の防止、障害者の養護者に対する支援等に関する法律（障害者虐待防止法）・障害者の雇用の促進等に関する法律（障害者雇用促進法）・障害を理由とする差別解消の推進に関する法律（障害者差別解消法）・高齢者、障害者等の移動等の円滑化の推進に関する法律（新バリアフリー法）。</a:t>
            </a:r>
            <a:endParaRPr lang="en-US" altLang="ja-JP" sz="2400" dirty="0"/>
          </a:p>
        </p:txBody>
      </p:sp>
    </p:spTree>
    <p:extLst>
      <p:ext uri="{BB962C8B-B14F-4D97-AF65-F5344CB8AC3E}">
        <p14:creationId xmlns:p14="http://schemas.microsoft.com/office/powerpoint/2010/main" val="34831219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1.</a:t>
            </a:r>
            <a:r>
              <a:rPr lang="ja-JP" altLang="en-US" sz="2800" dirty="0"/>
              <a:t>社会福祉制度の概要</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7811781" cy="4104456"/>
          </a:xfrm>
        </p:spPr>
        <p:txBody>
          <a:bodyPr/>
          <a:lstStyle/>
          <a:p>
            <a:pPr marL="0" indent="0" eaLnBrk="1" hangingPunct="1">
              <a:lnSpc>
                <a:spcPct val="90000"/>
              </a:lnSpc>
              <a:buNone/>
            </a:pPr>
            <a:r>
              <a:rPr lang="en-US" altLang="ja-JP" sz="2400" dirty="0"/>
              <a:t>【</a:t>
            </a:r>
            <a:r>
              <a:rPr lang="ja-JP" altLang="en-US" sz="2400" dirty="0"/>
              <a:t>２</a:t>
            </a:r>
            <a:r>
              <a:rPr lang="en-US" altLang="ja-JP" sz="2400" dirty="0"/>
              <a:t>】</a:t>
            </a:r>
            <a:r>
              <a:rPr lang="ja-JP" altLang="en-US" sz="2400" dirty="0"/>
              <a:t>社会福祉制度の体系（法体系）　その３</a:t>
            </a:r>
            <a:endParaRPr lang="en-US" altLang="ja-JP" sz="2400" dirty="0"/>
          </a:p>
          <a:p>
            <a:pPr eaLnBrk="1" hangingPunct="1">
              <a:lnSpc>
                <a:spcPct val="90000"/>
              </a:lnSpc>
            </a:pPr>
            <a:r>
              <a:rPr lang="ja-JP" altLang="en-US" sz="2400" dirty="0"/>
              <a:t>低所得者、生活困窮者の福祉に関する法律</a:t>
            </a:r>
            <a:endParaRPr lang="en-US" altLang="ja-JP" sz="2400" dirty="0"/>
          </a:p>
          <a:p>
            <a:pPr marL="0" indent="0" eaLnBrk="1" hangingPunct="1">
              <a:lnSpc>
                <a:spcPct val="90000"/>
              </a:lnSpc>
              <a:buNone/>
            </a:pPr>
            <a:r>
              <a:rPr lang="ja-JP" altLang="en-US" sz="2400" dirty="0"/>
              <a:t>生活保護法・生活困窮者自立支援法・ホームレスの自立支援等に関する特別措置法・子どもの貧困対策の推進に関する法律　等</a:t>
            </a:r>
            <a:endParaRPr lang="en-US" altLang="ja-JP" sz="2400" dirty="0"/>
          </a:p>
          <a:p>
            <a:pPr eaLnBrk="1" hangingPunct="1">
              <a:lnSpc>
                <a:spcPct val="90000"/>
              </a:lnSpc>
              <a:buFont typeface="Wingdings" panose="05000000000000000000" pitchFamily="2" charset="2"/>
              <a:buChar char="q"/>
            </a:pPr>
            <a:r>
              <a:rPr lang="ja-JP" altLang="en-US" sz="2400" dirty="0"/>
              <a:t>福祉専門職の資格を定めた法律</a:t>
            </a:r>
            <a:endParaRPr lang="en-US" altLang="ja-JP" sz="2400" dirty="0"/>
          </a:p>
          <a:p>
            <a:pPr marL="0" indent="0" eaLnBrk="1" hangingPunct="1">
              <a:lnSpc>
                <a:spcPct val="90000"/>
              </a:lnSpc>
              <a:buNone/>
            </a:pPr>
            <a:r>
              <a:rPr lang="ja-JP" altLang="en-US" sz="2400" dirty="0"/>
              <a:t>社会福祉士及び介護福祉士法・精神保健福祉士法・民生委員法　</a:t>
            </a:r>
            <a:endParaRPr lang="en-US" altLang="ja-JP" sz="2400" dirty="0"/>
          </a:p>
        </p:txBody>
      </p:sp>
    </p:spTree>
    <p:extLst>
      <p:ext uri="{BB962C8B-B14F-4D97-AF65-F5344CB8AC3E}">
        <p14:creationId xmlns:p14="http://schemas.microsoft.com/office/powerpoint/2010/main" val="22909546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2.</a:t>
            </a:r>
            <a:r>
              <a:rPr lang="ja-JP" altLang="en-US" sz="2800" dirty="0"/>
              <a:t>社会福祉制度の基本法ー社会福祉法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7811781" cy="4104456"/>
          </a:xfrm>
        </p:spPr>
        <p:txBody>
          <a:bodyPr/>
          <a:lstStyle/>
          <a:p>
            <a:pPr marL="0" indent="0" eaLnBrk="1" hangingPunct="1">
              <a:lnSpc>
                <a:spcPct val="90000"/>
              </a:lnSpc>
              <a:buNone/>
            </a:pPr>
            <a:r>
              <a:rPr lang="en-US" altLang="ja-JP" sz="2400" dirty="0"/>
              <a:t>【1】</a:t>
            </a:r>
            <a:r>
              <a:rPr lang="ja-JP" altLang="en-US" sz="2400" dirty="0"/>
              <a:t>社会福祉法の目的・福祉サービスの基本理念</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hlinkClick r:id="rId3"/>
              </a:rPr>
              <a:t>社会福祉法</a:t>
            </a:r>
            <a:r>
              <a:rPr lang="ja-JP" altLang="en-US" sz="2400" dirty="0"/>
              <a:t>：</a:t>
            </a:r>
            <a:r>
              <a:rPr lang="en-US" altLang="ja-JP" sz="2400" dirty="0"/>
              <a:t>1951 (S26)</a:t>
            </a:r>
            <a:r>
              <a:rPr lang="ja-JP" altLang="en-US" sz="2400" dirty="0"/>
              <a:t>年制定の社会福祉事業法が</a:t>
            </a:r>
            <a:r>
              <a:rPr lang="en-US" altLang="ja-JP" sz="2400" dirty="0"/>
              <a:t>2000</a:t>
            </a:r>
            <a:r>
              <a:rPr lang="ja-JP" altLang="en-US" sz="2400" dirty="0"/>
              <a:t>（</a:t>
            </a:r>
            <a:r>
              <a:rPr lang="en-US" altLang="ja-JP" sz="2400" dirty="0"/>
              <a:t>H12</a:t>
            </a:r>
            <a:r>
              <a:rPr lang="ja-JP" altLang="en-US" sz="2400" dirty="0"/>
              <a:t>）年　改正・改称されたもの。社会福祉を目的とする事業の全分野の共通事項・関連事項を定めた。</a:t>
            </a:r>
            <a:endParaRPr lang="en-US" altLang="ja-JP" sz="2400" dirty="0"/>
          </a:p>
          <a:p>
            <a:pPr marL="457200" indent="-457200" eaLnBrk="1" hangingPunct="1">
              <a:lnSpc>
                <a:spcPct val="90000"/>
              </a:lnSpc>
              <a:buFont typeface="+mj-lt"/>
              <a:buAutoNum type="arabicParenR"/>
            </a:pPr>
            <a:r>
              <a:rPr lang="ja-JP" altLang="en-US" sz="2400" dirty="0"/>
              <a:t>社会福祉サービス利用者の権利保護</a:t>
            </a:r>
            <a:endParaRPr lang="en-US" altLang="ja-JP" sz="2400" dirty="0"/>
          </a:p>
          <a:p>
            <a:pPr marL="457200" indent="-457200" eaLnBrk="1" hangingPunct="1">
              <a:lnSpc>
                <a:spcPct val="90000"/>
              </a:lnSpc>
              <a:buFont typeface="+mj-lt"/>
              <a:buAutoNum type="arabicParenR"/>
            </a:pPr>
            <a:r>
              <a:rPr lang="ja-JP" altLang="en-US" sz="2400" dirty="0"/>
              <a:t>地域福祉の推進</a:t>
            </a:r>
            <a:endParaRPr lang="en-US" altLang="ja-JP" sz="2400" dirty="0"/>
          </a:p>
          <a:p>
            <a:pPr marL="457200" indent="-457200" eaLnBrk="1" hangingPunct="1">
              <a:lnSpc>
                <a:spcPct val="90000"/>
              </a:lnSpc>
              <a:buFont typeface="+mj-lt"/>
              <a:buAutoNum type="arabicParenR"/>
            </a:pPr>
            <a:r>
              <a:rPr lang="ja-JP" altLang="en-US" sz="2400" dirty="0"/>
              <a:t>社会福祉事業の公明かつ適正な実施の確保</a:t>
            </a:r>
            <a:endParaRPr lang="en-US" altLang="ja-JP" sz="2400" dirty="0"/>
          </a:p>
          <a:p>
            <a:pPr marL="457200" indent="-457200" eaLnBrk="1" hangingPunct="1">
              <a:lnSpc>
                <a:spcPct val="90000"/>
              </a:lnSpc>
              <a:buFont typeface="+mj-lt"/>
              <a:buAutoNum type="arabicParenR"/>
            </a:pPr>
            <a:r>
              <a:rPr lang="ja-JP" altLang="en-US" sz="2400" dirty="0"/>
              <a:t>社会福祉を目的とする事業の健全な発達を図ることにより、社会福祉の増進に資することを目的して定められている（同法第</a:t>
            </a:r>
            <a:r>
              <a:rPr lang="en-US" altLang="ja-JP" sz="2400" dirty="0"/>
              <a:t>1</a:t>
            </a:r>
            <a:r>
              <a:rPr lang="ja-JP" altLang="en-US" sz="2400" dirty="0"/>
              <a:t>条）</a:t>
            </a:r>
            <a:endParaRPr lang="en-US" altLang="ja-JP" sz="2400" dirty="0"/>
          </a:p>
        </p:txBody>
      </p:sp>
    </p:spTree>
    <p:extLst>
      <p:ext uri="{BB962C8B-B14F-4D97-AF65-F5344CB8AC3E}">
        <p14:creationId xmlns:p14="http://schemas.microsoft.com/office/powerpoint/2010/main" val="30966721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2.</a:t>
            </a:r>
            <a:r>
              <a:rPr lang="ja-JP" altLang="en-US" sz="2800" dirty="0"/>
              <a:t>社会福祉制度の基本法ー社会福祉法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7811781" cy="4104456"/>
          </a:xfrm>
        </p:spPr>
        <p:txBody>
          <a:bodyPr/>
          <a:lstStyle/>
          <a:p>
            <a:pPr marL="0" indent="0" eaLnBrk="1" hangingPunct="1">
              <a:lnSpc>
                <a:spcPct val="90000"/>
              </a:lnSpc>
              <a:buNone/>
            </a:pPr>
            <a:r>
              <a:rPr lang="en-US" altLang="ja-JP" sz="2400" dirty="0"/>
              <a:t>【1】</a:t>
            </a:r>
            <a:r>
              <a:rPr lang="ja-JP" altLang="en-US" sz="2400" dirty="0"/>
              <a:t>社会福祉法の目的・福祉サービスの基本理念</a:t>
            </a:r>
            <a:endParaRPr lang="en-US" altLang="ja-JP" sz="2400" dirty="0"/>
          </a:p>
          <a:p>
            <a:pPr marL="0" indent="0" eaLnBrk="1" hangingPunct="1">
              <a:lnSpc>
                <a:spcPct val="90000"/>
              </a:lnSpc>
              <a:buNone/>
            </a:pPr>
            <a:r>
              <a:rPr lang="ja-JP" altLang="en-US" sz="2400" dirty="0"/>
              <a:t>社会福祉法</a:t>
            </a:r>
            <a:endParaRPr lang="en-US" altLang="ja-JP" sz="2400" dirty="0"/>
          </a:p>
          <a:p>
            <a:pPr marL="0" indent="0" eaLnBrk="1" hangingPunct="1">
              <a:lnSpc>
                <a:spcPct val="90000"/>
              </a:lnSpc>
              <a:buNone/>
            </a:pPr>
            <a:r>
              <a:rPr lang="ja-JP" altLang="en-US" sz="2400" dirty="0"/>
              <a:t>（</a:t>
            </a:r>
            <a:r>
              <a:rPr lang="ja-JP" altLang="en-US" sz="2400" dirty="0">
                <a:solidFill>
                  <a:srgbClr val="FF0000"/>
                </a:solidFill>
              </a:rPr>
              <a:t>福祉サービスの基本的理念</a:t>
            </a:r>
            <a:r>
              <a:rPr lang="ja-JP" altLang="en-US" sz="2400" dirty="0"/>
              <a:t>）</a:t>
            </a:r>
          </a:p>
          <a:p>
            <a:pPr marL="0" indent="0" eaLnBrk="1" hangingPunct="1">
              <a:lnSpc>
                <a:spcPct val="90000"/>
              </a:lnSpc>
              <a:buNone/>
            </a:pPr>
            <a:endParaRPr lang="en-US" altLang="ja-JP" sz="2400" dirty="0"/>
          </a:p>
          <a:p>
            <a:pPr marL="0" indent="0" eaLnBrk="1" hangingPunct="1">
              <a:lnSpc>
                <a:spcPct val="90000"/>
              </a:lnSpc>
              <a:buNone/>
            </a:pPr>
            <a:r>
              <a:rPr lang="ja-JP" altLang="en-US" sz="2400" dirty="0"/>
              <a:t>第三条　福祉サービスは、</a:t>
            </a:r>
            <a:r>
              <a:rPr lang="ja-JP" altLang="en-US" sz="2400" dirty="0">
                <a:solidFill>
                  <a:srgbClr val="FF0000"/>
                </a:solidFill>
              </a:rPr>
              <a:t>個人の尊厳の保持を旨とし</a:t>
            </a:r>
            <a:r>
              <a:rPr lang="ja-JP" altLang="en-US" sz="2400" dirty="0"/>
              <a:t>、その内容は、福祉サービスの利用者が心身ともに健やかに育成され、又は</a:t>
            </a:r>
            <a:r>
              <a:rPr lang="ja-JP" altLang="en-US" sz="2400" u="sng" dirty="0"/>
              <a:t>その有する能力に応じ自立した日常生活を営むことができるように支援するもの</a:t>
            </a:r>
            <a:r>
              <a:rPr lang="ja-JP" altLang="en-US" sz="2400" dirty="0"/>
              <a:t>として、</a:t>
            </a:r>
            <a:r>
              <a:rPr lang="ja-JP" altLang="en-US" sz="2400" dirty="0">
                <a:solidFill>
                  <a:srgbClr val="FF0000"/>
                </a:solidFill>
              </a:rPr>
              <a:t>良質かつ適切なもの</a:t>
            </a:r>
            <a:r>
              <a:rPr lang="ja-JP" altLang="en-US" sz="2400" dirty="0"/>
              <a:t>でなければならない。</a:t>
            </a:r>
            <a:endParaRPr lang="en-US" altLang="ja-JP" sz="2400" dirty="0"/>
          </a:p>
        </p:txBody>
      </p:sp>
    </p:spTree>
    <p:extLst>
      <p:ext uri="{BB962C8B-B14F-4D97-AF65-F5344CB8AC3E}">
        <p14:creationId xmlns:p14="http://schemas.microsoft.com/office/powerpoint/2010/main" val="40343059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76672"/>
            <a:ext cx="7811781" cy="1084293"/>
          </a:xfrm>
        </p:spPr>
        <p:txBody>
          <a:bodyPr anchor="ctr"/>
          <a:lstStyle/>
          <a:p>
            <a:pPr marL="438150" lvl="1" eaLnBrk="1" hangingPunct="1">
              <a:lnSpc>
                <a:spcPct val="90000"/>
              </a:lnSpc>
            </a:pPr>
            <a:br>
              <a:rPr lang="en-US" altLang="ja-JP" sz="2800" dirty="0"/>
            </a:br>
            <a:br>
              <a:rPr lang="en-US" altLang="ja-JP" sz="2800" dirty="0"/>
            </a:br>
            <a:br>
              <a:rPr lang="en-US" altLang="ja-JP" sz="2800" dirty="0"/>
            </a:br>
            <a:br>
              <a:rPr lang="en-US" altLang="ja-JP" sz="2800" dirty="0"/>
            </a:br>
            <a:br>
              <a:rPr lang="en-US" altLang="ja-JP" sz="2800" dirty="0"/>
            </a:br>
            <a:r>
              <a:rPr lang="ja-JP" altLang="en-US" sz="2800" dirty="0"/>
              <a:t>　 </a:t>
            </a:r>
            <a:br>
              <a:rPr lang="en-US" altLang="ja-JP" sz="2800" dirty="0"/>
            </a:br>
            <a:r>
              <a:rPr lang="ja-JP" altLang="en-US" sz="2800" dirty="0"/>
              <a:t>第７節　社会福祉制度の概要</a:t>
            </a:r>
            <a:br>
              <a:rPr lang="ja-JP" altLang="en-US" sz="2800" dirty="0"/>
            </a:br>
            <a:r>
              <a:rPr lang="ja-JP" altLang="en-US" sz="2800" dirty="0"/>
              <a:t>       </a:t>
            </a:r>
            <a:r>
              <a:rPr lang="en-US" altLang="ja-JP" sz="2800" dirty="0"/>
              <a:t>2.</a:t>
            </a:r>
            <a:r>
              <a:rPr lang="ja-JP" altLang="en-US" sz="2800" dirty="0"/>
              <a:t>社会福祉制度の基本法ー社会福祉法</a:t>
            </a:r>
            <a:br>
              <a:rPr lang="en-US" altLang="ja-JP" sz="2800" dirty="0"/>
            </a:br>
            <a:br>
              <a:rPr lang="ja-JP" altLang="en-US" sz="2800" dirty="0"/>
            </a:br>
            <a:br>
              <a:rPr lang="en-US" altLang="ja-JP" sz="2800" dirty="0"/>
            </a:b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539552" y="1700808"/>
            <a:ext cx="8136904" cy="4032448"/>
          </a:xfrm>
        </p:spPr>
        <p:txBody>
          <a:bodyPr/>
          <a:lstStyle/>
          <a:p>
            <a:pPr marL="0" indent="0" eaLnBrk="1" hangingPunct="1">
              <a:lnSpc>
                <a:spcPct val="90000"/>
              </a:lnSpc>
              <a:buNone/>
            </a:pPr>
            <a:r>
              <a:rPr lang="en-US" altLang="ja-JP" sz="2400" dirty="0"/>
              <a:t>【1】</a:t>
            </a:r>
            <a:r>
              <a:rPr lang="ja-JP" altLang="en-US" sz="2400" dirty="0"/>
              <a:t>社会福祉法の目的・福祉サービスの基本理念</a:t>
            </a:r>
            <a:endParaRPr lang="en-US" altLang="ja-JP" sz="2400" dirty="0"/>
          </a:p>
          <a:p>
            <a:pPr marL="0" indent="0" eaLnBrk="1" hangingPunct="1">
              <a:lnSpc>
                <a:spcPct val="90000"/>
              </a:lnSpc>
              <a:buNone/>
            </a:pPr>
            <a:r>
              <a:rPr lang="ja-JP" altLang="en-US" sz="2400" dirty="0"/>
              <a:t>（地域福祉の推進）</a:t>
            </a:r>
            <a:endParaRPr lang="en-US" altLang="ja-JP" sz="2400" dirty="0"/>
          </a:p>
          <a:p>
            <a:pPr marL="0" indent="0" eaLnBrk="1" hangingPunct="1">
              <a:lnSpc>
                <a:spcPct val="90000"/>
              </a:lnSpc>
              <a:buNone/>
            </a:pPr>
            <a:r>
              <a:rPr lang="ja-JP" altLang="en-US" sz="2400" dirty="0"/>
              <a:t>第四条　</a:t>
            </a:r>
            <a:r>
              <a:rPr lang="ja-JP" altLang="en-US" sz="2400" dirty="0">
                <a:solidFill>
                  <a:srgbClr val="C00000"/>
                </a:solidFill>
              </a:rPr>
              <a:t>地域福祉の推進は、地域住民が相互に人格と個性を尊重し合いながら、参加し、共生する地域社会の実現を目指して行われなければならない</a:t>
            </a:r>
            <a:r>
              <a:rPr lang="ja-JP" altLang="en-US" sz="2400" dirty="0"/>
              <a:t>。</a:t>
            </a:r>
          </a:p>
          <a:p>
            <a:pPr marL="0" indent="0" eaLnBrk="1" hangingPunct="1">
              <a:lnSpc>
                <a:spcPct val="90000"/>
              </a:lnSpc>
              <a:buNone/>
            </a:pPr>
            <a:r>
              <a:rPr lang="ja-JP" altLang="en-US" sz="2400" dirty="0"/>
              <a:t>２　</a:t>
            </a:r>
            <a:r>
              <a:rPr lang="ja-JP" altLang="en-US" sz="2400" dirty="0">
                <a:solidFill>
                  <a:srgbClr val="C00000"/>
                </a:solidFill>
              </a:rPr>
              <a:t>地域住民等は</a:t>
            </a:r>
            <a:r>
              <a:rPr lang="ja-JP" altLang="en-US" sz="2400" dirty="0"/>
              <a:t>、相互に協力し、福祉サービスを必要とする地域住民が地域社会を構成する一員として日常生活を営み、社会、経済、文化その他あらゆる分野の活動に参加する機会が確保されるように、地域福祉の推進に努めなければならない。</a:t>
            </a:r>
          </a:p>
        </p:txBody>
      </p:sp>
    </p:spTree>
    <p:extLst>
      <p:ext uri="{BB962C8B-B14F-4D97-AF65-F5344CB8AC3E}">
        <p14:creationId xmlns:p14="http://schemas.microsoft.com/office/powerpoint/2010/main" val="23437628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74791</TotalTime>
  <Words>4791</Words>
  <Application>Microsoft Office PowerPoint</Application>
  <PresentationFormat>画面に合わせる (4:3)</PresentationFormat>
  <Paragraphs>229</Paragraphs>
  <Slides>32</Slides>
  <Notes>32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32</vt:i4>
      </vt:variant>
    </vt:vector>
  </HeadingPairs>
  <TitlesOfParts>
    <vt:vector size="37" baseType="lpstr">
      <vt:lpstr>ＭＳ 明朝</vt:lpstr>
      <vt:lpstr>Arial</vt:lpstr>
      <vt:lpstr>Century</vt:lpstr>
      <vt:lpstr>Wingdings</vt:lpstr>
      <vt:lpstr>Profile</vt:lpstr>
      <vt:lpstr>第13回【社会福祉制度の概要】 関連する法制度と対象、実施体制等</vt:lpstr>
      <vt:lpstr>今日のお話</vt:lpstr>
      <vt:lpstr>     　  第７節　社会福祉制度の概要        1.社会福祉制度の概要       </vt:lpstr>
      <vt:lpstr>     　  第７節　社会福祉制度の概要        1.社会福祉制度の概要       </vt:lpstr>
      <vt:lpstr>     　  第７節　社会福祉制度の概要        1.社会福祉制度の概要       </vt:lpstr>
      <vt:lpstr>     　  第７節　社会福祉制度の概要        1.社会福祉制度の概要       </vt:lpstr>
      <vt:lpstr>     　  第７節　社会福祉制度の概要        2.社会福祉制度の基本法ー社会福祉法       </vt:lpstr>
      <vt:lpstr>     　  第７節　社会福祉制度の概要        2.社会福祉制度の基本法ー社会福祉法       </vt:lpstr>
      <vt:lpstr>     　  第７節　社会福祉制度の概要        2.社会福祉制度の基本法ー社会福祉法       </vt:lpstr>
      <vt:lpstr>     　  第７節　社会福祉制度の概要        2.社会福祉制度の基本法ー社会福祉法       </vt:lpstr>
      <vt:lpstr>     　  第７節　社会福祉制度の概要        2.社会福祉制度の基本法ー社会福祉法       </vt:lpstr>
      <vt:lpstr>     　  第７節　社会福祉制度の概要        2.社会福祉制度の基本法ー社会福祉法       </vt:lpstr>
      <vt:lpstr>     　  第７節　社会福祉制度の概要        2.社会福祉制度の基本法ー社会福祉法       </vt:lpstr>
      <vt:lpstr>     　  第７節　社会福祉制度の概要        2.社会福祉制度の基本法ー社会福祉法       </vt:lpstr>
      <vt:lpstr>     　  第７節　社会福祉制度の概要 　　　　　　３.高齢者福祉      </vt:lpstr>
      <vt:lpstr>     　  第７節　社会福祉制度の概要 　　　　　３.高齢者福祉      </vt:lpstr>
      <vt:lpstr>     　  第７節　社会福祉制度の概要 　　　　　３.高齢者福祉      </vt:lpstr>
      <vt:lpstr>     　  第７節　社会福祉制度の概要 　　　　　３.高齢者福祉      </vt:lpstr>
      <vt:lpstr>     　  第７節　社会福祉制度の概要 　　　　　４.児童福祉 【１】児童福祉の基本法ー児童福祉法       </vt:lpstr>
      <vt:lpstr>     　  第７節　社会福祉制度の概要 　　　　　４.児童福祉 【１】児童福祉の基本法ー児童福祉法       </vt:lpstr>
      <vt:lpstr>     　  第７節　社会福祉制度の概要 　　　　　４.児童福祉 【１】児童福祉の基本法ー児童福祉法       </vt:lpstr>
      <vt:lpstr>     　  第７節　社会福祉制度の概要 　　　　　４.児童福祉 【２】その他の児童福祉関連の法制度       </vt:lpstr>
      <vt:lpstr>     　  第７節　社会福祉制度の概要 　　　　　５.障害者福祉 【１】障害者福祉の基本理念と目的       </vt:lpstr>
      <vt:lpstr>     　  第７節　社会福祉制度の概要 　　　　　５.障害者福祉 【１】障害者福祉の基本理念と目的       </vt:lpstr>
      <vt:lpstr>     　  第７節　社会福祉制度の概要 　　　　　５.障害者福祉 【２】障害者福祉制度の体系       </vt:lpstr>
      <vt:lpstr>     　  第７節　社会福祉制度の概要 　　　　　５.障害者福祉 【３】障害者総合支援法       </vt:lpstr>
      <vt:lpstr>     　  第７節　社会福祉制度の概要 　　　　　５.障害者福祉 【３】障害者総合支援法       </vt:lpstr>
      <vt:lpstr>     　  第７節　社会福祉制度の概要 　　　　　５.障害者福祉 【３】障害者総合支援法        </vt:lpstr>
      <vt:lpstr>    図5－29　障害者総合支援法の構成     </vt:lpstr>
      <vt:lpstr>     　  第７節　社会福祉制度の概要 　　　　　５.障害者福祉 【４】身体障害者福祉法・知的障害者福祉法・精神保健福祉法        </vt:lpstr>
      <vt:lpstr>     　  第７節　社会福祉制度の概要 　　　　　５.障害者福祉 【４】身体障害者福祉法・知的障害者福祉法・精神保健福祉法        </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970</cp:revision>
  <cp:lastPrinted>2023-12-05T08:29:49Z</cp:lastPrinted>
  <dcterms:created xsi:type="dcterms:W3CDTF">2016-04-06T06:30:45Z</dcterms:created>
  <dcterms:modified xsi:type="dcterms:W3CDTF">2023-12-30T20:51:27Z</dcterms:modified>
  <cp:category/>
</cp:coreProperties>
</file>