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handoutMasterIdLst>
    <p:handoutMasterId r:id="rId21"/>
  </p:handoutMasterIdLst>
  <p:sldIdLst>
    <p:sldId id="256" r:id="rId2"/>
    <p:sldId id="386" r:id="rId3"/>
    <p:sldId id="674" r:id="rId4"/>
    <p:sldId id="811" r:id="rId5"/>
    <p:sldId id="812" r:id="rId6"/>
    <p:sldId id="829" r:id="rId7"/>
    <p:sldId id="830" r:id="rId8"/>
    <p:sldId id="813" r:id="rId9"/>
    <p:sldId id="831" r:id="rId10"/>
    <p:sldId id="832" r:id="rId11"/>
    <p:sldId id="833" r:id="rId12"/>
    <p:sldId id="834" r:id="rId13"/>
    <p:sldId id="835" r:id="rId14"/>
    <p:sldId id="837" r:id="rId15"/>
    <p:sldId id="836" r:id="rId16"/>
    <p:sldId id="838" r:id="rId17"/>
    <p:sldId id="839" r:id="rId18"/>
    <p:sldId id="425" r:id="rId19"/>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93195" autoAdjust="0"/>
  </p:normalViewPr>
  <p:slideViewPr>
    <p:cSldViewPr>
      <p:cViewPr varScale="1">
        <p:scale>
          <a:sx n="53" d="100"/>
          <a:sy n="53" d="100"/>
        </p:scale>
        <p:origin x="1716" y="76"/>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59469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13433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65556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064474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73647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846478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2708020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92215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359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4271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60990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65912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23122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7110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hlw.go.jp/stf/seisakunitsuite/bunya/koyou_roudou/jinzaikaihatsu/kyouiku.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hellowork.mhlw.go.jp/insurance/insurance_educ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mhlw.go.jp/stf/seisakunitsuite/bunya/0000158464.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mhlw.go.jp/stf/seisakunitsuite/bunya/0000158665.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mhlw.go.jp/stf/seisakunitsuite/bunya/0000135090_00001.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hlw.go.jp/stf/seisakunitsuite/bunya/koyou_roudou/koyou/kyushokusha_shien/index.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youtube.com/watch?v=ZrvjrJpQ8WI" TargetMode="External"/><Relationship Id="rId4" Type="http://schemas.openxmlformats.org/officeDocument/2006/relationships/hyperlink" Target="https://elaws.e-gov.go.jp/document?lawid=423AC0000000047"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mhlw.go.jp/content/11601000/000994215.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aws.e-gov.go.jp/document?lawid=349AC000000011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laws.e-gov.go.jp/document?lawid=349AC000000011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ybestjob.jp/tane/sitsugyo-hoken-baito.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ellowork.mhlw.go.jp/insurance/insurance_benefitday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10</a:t>
            </a:r>
            <a:r>
              <a:rPr lang="ja-JP" altLang="en-US" sz="3200" dirty="0"/>
              <a:t>回</a:t>
            </a:r>
            <a:r>
              <a:rPr lang="en-US" altLang="ja-JP" sz="2800" dirty="0"/>
              <a:t>【</a:t>
            </a:r>
            <a:r>
              <a:rPr lang="ja-JP" altLang="en-US" sz="2800" dirty="0"/>
              <a:t>雇用保険制度の概要</a:t>
            </a:r>
            <a:r>
              <a:rPr lang="en-US" altLang="ja-JP" sz="2800" dirty="0"/>
              <a:t>】</a:t>
            </a:r>
            <a:r>
              <a:rPr lang="ja-JP" altLang="en-US" sz="2800" dirty="0"/>
              <a:t>目的、対象、給付の内容、財源構成</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２月６日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 </a:t>
            </a:r>
            <a:endParaRPr lang="en-US" altLang="ja-JP" sz="2000" dirty="0"/>
          </a:p>
          <a:p>
            <a:pPr algn="ctr"/>
            <a:r>
              <a:rPr lang="ja-JP" altLang="en-US" sz="2000" dirty="0"/>
              <a:t>第４節労災保険制度と雇用保険制度の概要 </a:t>
            </a:r>
          </a:p>
          <a:p>
            <a:pPr algn="ctr"/>
            <a:r>
              <a:rPr lang="ja-JP" altLang="en-US" sz="2000" dirty="0"/>
              <a:t>（</a:t>
            </a:r>
            <a:r>
              <a:rPr lang="en-US" altLang="ja-JP" sz="2000" dirty="0"/>
              <a:t>3</a:t>
            </a:r>
            <a:r>
              <a:rPr lang="ja-JP" altLang="en-US" sz="2000" dirty="0"/>
              <a:t>）雇用保険制度　</a:t>
            </a:r>
            <a:endParaRPr lang="en-US" altLang="ja-JP" sz="2000" dirty="0"/>
          </a:p>
          <a:p>
            <a:pPr algn="ctr"/>
            <a:r>
              <a:rPr lang="en-US" altLang="ja-JP" sz="2000" dirty="0"/>
              <a:t>p.205-214</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9"/>
            <a:ext cx="8280920" cy="3888432"/>
          </a:xfrm>
        </p:spPr>
        <p:txBody>
          <a:bodyPr/>
          <a:lstStyle/>
          <a:p>
            <a:pPr marL="0" indent="0" eaLnBrk="1" hangingPunct="1">
              <a:lnSpc>
                <a:spcPct val="90000"/>
              </a:lnSpc>
              <a:buNone/>
            </a:pPr>
            <a:r>
              <a:rPr lang="ja-JP" altLang="en-US" sz="2400" dirty="0"/>
              <a:t>②そのほかの求職者給付</a:t>
            </a:r>
            <a:endParaRPr lang="en-US" altLang="ja-JP" sz="2400" dirty="0"/>
          </a:p>
          <a:p>
            <a:pPr marL="0" indent="0" eaLnBrk="1" hangingPunct="1">
              <a:lnSpc>
                <a:spcPct val="90000"/>
              </a:lnSpc>
              <a:buNone/>
            </a:pPr>
            <a:r>
              <a:rPr lang="en-US" altLang="ja-JP" sz="2400" dirty="0"/>
              <a:t>   </a:t>
            </a:r>
            <a:r>
              <a:rPr lang="ja-JP" altLang="en-US" sz="2400" dirty="0"/>
              <a:t>一般被保険者に対する基本手当等の他に、高齢被保険者に対する高齢者求職給付金（被保険者期間に応じ基本日当額の</a:t>
            </a:r>
            <a:r>
              <a:rPr lang="en-US" altLang="ja-JP" sz="2400" dirty="0"/>
              <a:t>30</a:t>
            </a:r>
            <a:r>
              <a:rPr lang="ja-JP" altLang="en-US" sz="2400" dirty="0"/>
              <a:t>日または</a:t>
            </a:r>
            <a:r>
              <a:rPr lang="en-US" altLang="ja-JP" sz="2400" dirty="0"/>
              <a:t>50</a:t>
            </a:r>
            <a:r>
              <a:rPr lang="ja-JP" altLang="en-US" sz="2400" dirty="0"/>
              <a:t>日分の一時金支給）、短期雇用被保険者に対する特例一時金、日雇労働被保険者に対する日雇求職者給付金がある。</a:t>
            </a:r>
          </a:p>
        </p:txBody>
      </p:sp>
    </p:spTree>
    <p:extLst>
      <p:ext uri="{BB962C8B-B14F-4D97-AF65-F5344CB8AC3E}">
        <p14:creationId xmlns:p14="http://schemas.microsoft.com/office/powerpoint/2010/main" val="933213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8"/>
            <a:ext cx="8154361" cy="4824535"/>
          </a:xfrm>
        </p:spPr>
        <p:txBody>
          <a:bodyPr/>
          <a:lstStyle/>
          <a:p>
            <a:pPr marL="0" indent="0" eaLnBrk="1" hangingPunct="1">
              <a:lnSpc>
                <a:spcPct val="90000"/>
              </a:lnSpc>
              <a:buNone/>
            </a:pPr>
            <a:r>
              <a:rPr lang="ja-JP" altLang="en-US" sz="2400" dirty="0"/>
              <a:t>❷就職促進給付</a:t>
            </a:r>
            <a:endParaRPr lang="en-US" altLang="ja-JP" sz="2400" dirty="0"/>
          </a:p>
          <a:p>
            <a:pPr marL="0" indent="0" eaLnBrk="1" hangingPunct="1">
              <a:lnSpc>
                <a:spcPct val="90000"/>
              </a:lnSpc>
              <a:buNone/>
            </a:pPr>
            <a:r>
              <a:rPr lang="ja-JP" altLang="en-US" sz="2400" dirty="0"/>
              <a:t>　失業者の再就職を促進するための手当：就職促進給付（再就職手当、就業促進定着手当、就業手当、常用就業支援手当</a:t>
            </a:r>
            <a:r>
              <a:rPr lang="en-US" altLang="ja-JP" sz="2400" dirty="0"/>
              <a:t>),</a:t>
            </a:r>
            <a:r>
              <a:rPr lang="ja-JP" altLang="en-US" sz="2400" dirty="0"/>
              <a:t>移転費、求職活動支援費がある。</a:t>
            </a:r>
            <a:endParaRPr lang="en-US" altLang="ja-JP" sz="2400" dirty="0"/>
          </a:p>
          <a:p>
            <a:pPr marL="0" indent="0" eaLnBrk="1" hangingPunct="1">
              <a:lnSpc>
                <a:spcPct val="90000"/>
              </a:lnSpc>
              <a:buNone/>
            </a:pPr>
            <a:r>
              <a:rPr lang="ja-JP" altLang="en-US" sz="2400" dirty="0"/>
              <a:t>①再就職手当：基本手当の残り日数が</a:t>
            </a:r>
            <a:r>
              <a:rPr lang="en-US" altLang="ja-JP" sz="2400" dirty="0"/>
              <a:t>3</a:t>
            </a:r>
            <a:r>
              <a:rPr lang="ja-JP" altLang="en-US" sz="2400" dirty="0"/>
              <a:t>分の</a:t>
            </a:r>
            <a:r>
              <a:rPr lang="en-US" altLang="ja-JP" sz="2400" dirty="0"/>
              <a:t>1</a:t>
            </a:r>
            <a:r>
              <a:rPr lang="ja-JP" altLang="en-US" sz="2400" dirty="0"/>
              <a:t>以上ある場合に一時金として給付。早期の再就職を促進</a:t>
            </a:r>
            <a:endParaRPr lang="en-US" altLang="ja-JP" sz="2400" dirty="0"/>
          </a:p>
          <a:p>
            <a:pPr marL="0" indent="0" eaLnBrk="1" hangingPunct="1">
              <a:lnSpc>
                <a:spcPct val="90000"/>
              </a:lnSpc>
              <a:buNone/>
            </a:pPr>
            <a:r>
              <a:rPr lang="ja-JP" altLang="en-US" sz="2400" dirty="0"/>
              <a:t>②就業促進定着手当：再就職手当を受けた者が引き続き</a:t>
            </a:r>
            <a:r>
              <a:rPr lang="en-US" altLang="ja-JP" sz="2400" dirty="0"/>
              <a:t>6</a:t>
            </a:r>
            <a:r>
              <a:rPr lang="ja-JP" altLang="en-US" sz="2400" dirty="0"/>
              <a:t>ヶ月以上雇用、再就職前の賃金日額より低下の場合支給</a:t>
            </a:r>
            <a:endParaRPr lang="en-US" altLang="ja-JP" sz="2400" dirty="0"/>
          </a:p>
          <a:p>
            <a:pPr marL="0" indent="0" eaLnBrk="1" hangingPunct="1">
              <a:lnSpc>
                <a:spcPct val="90000"/>
              </a:lnSpc>
              <a:buNone/>
            </a:pPr>
            <a:r>
              <a:rPr lang="ja-JP" altLang="en-US" sz="2400" dirty="0"/>
              <a:t>③就業手当：常用雇用以外での就職・基本手当の残り日数が</a:t>
            </a:r>
            <a:r>
              <a:rPr lang="en-US" altLang="ja-JP" sz="2400" dirty="0"/>
              <a:t>3</a:t>
            </a:r>
            <a:r>
              <a:rPr lang="ja-JP" altLang="en-US" sz="2400" dirty="0"/>
              <a:t>分の</a:t>
            </a:r>
            <a:r>
              <a:rPr lang="en-US" altLang="ja-JP" sz="2400" dirty="0"/>
              <a:t>1</a:t>
            </a:r>
            <a:r>
              <a:rPr lang="ja-JP" altLang="en-US" sz="2400" dirty="0"/>
              <a:t>・</a:t>
            </a:r>
            <a:r>
              <a:rPr lang="en-US" altLang="ja-JP" sz="2400" dirty="0"/>
              <a:t>45</a:t>
            </a:r>
            <a:r>
              <a:rPr lang="ja-JP" altLang="en-US" sz="2400" dirty="0"/>
              <a:t>日以上ある場合</a:t>
            </a:r>
            <a:endParaRPr lang="en-US" altLang="ja-JP" sz="2400" dirty="0"/>
          </a:p>
          <a:p>
            <a:pPr marL="0" indent="0" eaLnBrk="1" hangingPunct="1">
              <a:lnSpc>
                <a:spcPct val="90000"/>
              </a:lnSpc>
              <a:buNone/>
            </a:pPr>
            <a:r>
              <a:rPr lang="ja-JP" altLang="en-US" sz="2400" dirty="0"/>
              <a:t>④常用就業支援手当：障害があるなど、就業が困難な者が安定した職業について場合＋一定の要件に該当。</a:t>
            </a:r>
            <a:endParaRPr lang="en-US" altLang="ja-JP" sz="2400" dirty="0"/>
          </a:p>
        </p:txBody>
      </p:sp>
    </p:spTree>
    <p:extLst>
      <p:ext uri="{BB962C8B-B14F-4D97-AF65-F5344CB8AC3E}">
        <p14:creationId xmlns:p14="http://schemas.microsoft.com/office/powerpoint/2010/main" val="25582589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00808"/>
            <a:ext cx="8496943" cy="4464495"/>
          </a:xfrm>
        </p:spPr>
        <p:txBody>
          <a:bodyPr/>
          <a:lstStyle/>
          <a:p>
            <a:pPr marL="0" indent="0" eaLnBrk="1" hangingPunct="1">
              <a:lnSpc>
                <a:spcPct val="90000"/>
              </a:lnSpc>
              <a:buNone/>
            </a:pPr>
            <a:r>
              <a:rPr lang="ja-JP" altLang="en-US" sz="2400" dirty="0"/>
              <a:t>❸</a:t>
            </a:r>
            <a:r>
              <a:rPr lang="ja-JP" altLang="en-US" sz="2400" dirty="0">
                <a:hlinkClick r:id="rId3"/>
              </a:rPr>
              <a:t>教育訓練給付</a:t>
            </a:r>
            <a:endParaRPr lang="en-US" altLang="ja-JP" sz="2400" dirty="0"/>
          </a:p>
          <a:p>
            <a:pPr marL="0" indent="0" eaLnBrk="1" hangingPunct="1">
              <a:lnSpc>
                <a:spcPct val="90000"/>
              </a:lnSpc>
              <a:buNone/>
            </a:pPr>
            <a:r>
              <a:rPr lang="ja-JP" altLang="en-US" sz="2400" dirty="0"/>
              <a:t>　労働者の主体的能力開発や中長期的キャリア形成を支援。</a:t>
            </a:r>
            <a:endParaRPr lang="en-US" altLang="ja-JP" sz="2400" dirty="0"/>
          </a:p>
          <a:p>
            <a:pPr marL="0" indent="0" eaLnBrk="1" hangingPunct="1">
              <a:lnSpc>
                <a:spcPct val="90000"/>
              </a:lnSpc>
              <a:buNone/>
            </a:pPr>
            <a:r>
              <a:rPr lang="ja-JP" altLang="en-US" sz="2400" dirty="0"/>
              <a:t>①一般教育訓練給付金：受講開始日に被保険者であり＊、同一の事業者に雇用されていた期間が</a:t>
            </a:r>
            <a:r>
              <a:rPr lang="en-US" altLang="ja-JP" sz="2400" dirty="0"/>
              <a:t>3</a:t>
            </a:r>
            <a:r>
              <a:rPr lang="ja-JP" altLang="en-US" sz="2400" dirty="0"/>
              <a:t>年以上（在職者）が受講修了した場合、受講費用の</a:t>
            </a:r>
            <a:r>
              <a:rPr lang="en-US" altLang="ja-JP" sz="2400" dirty="0"/>
              <a:t>20</a:t>
            </a:r>
            <a:r>
              <a:rPr lang="ja-JP" altLang="en-US" sz="2400" dirty="0"/>
              <a:t>％（上限</a:t>
            </a:r>
            <a:r>
              <a:rPr lang="en-US" altLang="ja-JP" sz="2400" dirty="0"/>
              <a:t>10</a:t>
            </a:r>
            <a:r>
              <a:rPr lang="ja-JP" altLang="en-US" sz="2400" dirty="0"/>
              <a:t>万円）支給。</a:t>
            </a:r>
            <a:endParaRPr lang="en-US" altLang="ja-JP" sz="2400" dirty="0"/>
          </a:p>
          <a:p>
            <a:pPr marL="0" indent="0" eaLnBrk="1" hangingPunct="1">
              <a:lnSpc>
                <a:spcPct val="90000"/>
              </a:lnSpc>
              <a:buNone/>
            </a:pPr>
            <a:r>
              <a:rPr lang="en-US" altLang="ja-JP" sz="2400" dirty="0"/>
              <a:t>*</a:t>
            </a:r>
            <a:r>
              <a:rPr lang="ja-JP" altLang="en-US" sz="2400" dirty="0">
                <a:hlinkClick r:id="rId4"/>
              </a:rPr>
              <a:t>失業中でも一定の条件を満たせば受けられる</a:t>
            </a:r>
            <a:r>
              <a:rPr lang="ja-JP" altLang="en-US" sz="2400" dirty="0"/>
              <a:t>。</a:t>
            </a:r>
            <a:endParaRPr lang="en-US" altLang="ja-JP" sz="2400" dirty="0"/>
          </a:p>
          <a:p>
            <a:pPr marL="0" indent="0" eaLnBrk="1" hangingPunct="1">
              <a:lnSpc>
                <a:spcPct val="90000"/>
              </a:lnSpc>
              <a:buNone/>
            </a:pPr>
            <a:r>
              <a:rPr lang="ja-JP" altLang="en-US" sz="2400" dirty="0"/>
              <a:t>②専門実践教育訓練給付金</a:t>
            </a:r>
            <a:endParaRPr lang="en-US" altLang="ja-JP" sz="2400" dirty="0"/>
          </a:p>
          <a:p>
            <a:pPr marL="0" indent="0" eaLnBrk="1" hangingPunct="1">
              <a:lnSpc>
                <a:spcPct val="90000"/>
              </a:lnSpc>
              <a:buNone/>
            </a:pPr>
            <a:r>
              <a:rPr lang="ja-JP" altLang="en-US" sz="2400" dirty="0"/>
              <a:t>①と同様の条件を満たす人が専門的な資格の獲得を支援</a:t>
            </a:r>
            <a:endParaRPr lang="en-US" altLang="ja-JP" sz="2400" dirty="0"/>
          </a:p>
          <a:p>
            <a:pPr marL="0" indent="0" eaLnBrk="1" hangingPunct="1">
              <a:lnSpc>
                <a:spcPct val="90000"/>
              </a:lnSpc>
              <a:buNone/>
            </a:pPr>
            <a:r>
              <a:rPr lang="ja-JP" altLang="en-US" sz="2400" dirty="0"/>
              <a:t>厚生労働大臣が指定する教育訓練（業務独占資格または名称独占資格、専門学校の職業実践専門課程、専門職大学院など）受講費用の</a:t>
            </a:r>
            <a:r>
              <a:rPr lang="en-US" altLang="ja-JP" sz="2400" dirty="0"/>
              <a:t>50%</a:t>
            </a:r>
            <a:r>
              <a:rPr lang="ja-JP" altLang="en-US" sz="2400" dirty="0"/>
              <a:t>（年間上限</a:t>
            </a:r>
            <a:r>
              <a:rPr lang="en-US" altLang="ja-JP" sz="2400" dirty="0"/>
              <a:t>40</a:t>
            </a:r>
            <a:r>
              <a:rPr lang="ja-JP" altLang="en-US" sz="2400" dirty="0"/>
              <a:t>万円）訓練修了後１年以内雇用、受講費用の</a:t>
            </a:r>
            <a:r>
              <a:rPr lang="en-US" altLang="ja-JP" sz="2400" dirty="0"/>
              <a:t>20%</a:t>
            </a:r>
            <a:r>
              <a:rPr lang="ja-JP" altLang="en-US" sz="2400" dirty="0"/>
              <a:t>（年間上限</a:t>
            </a:r>
            <a:r>
              <a:rPr lang="en-US" altLang="ja-JP" sz="2400" dirty="0"/>
              <a:t>16</a:t>
            </a:r>
            <a:r>
              <a:rPr lang="ja-JP" altLang="en-US" sz="2400" dirty="0"/>
              <a:t>万円）を追加支給。</a:t>
            </a:r>
            <a:endParaRPr lang="en-US" altLang="ja-JP" sz="2400" dirty="0"/>
          </a:p>
        </p:txBody>
      </p:sp>
    </p:spTree>
    <p:extLst>
      <p:ext uri="{BB962C8B-B14F-4D97-AF65-F5344CB8AC3E}">
        <p14:creationId xmlns:p14="http://schemas.microsoft.com/office/powerpoint/2010/main" val="1708137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00808"/>
            <a:ext cx="8547122" cy="4320480"/>
          </a:xfrm>
        </p:spPr>
        <p:txBody>
          <a:bodyPr/>
          <a:lstStyle/>
          <a:p>
            <a:pPr marL="0" indent="0" eaLnBrk="1" hangingPunct="1">
              <a:lnSpc>
                <a:spcPct val="90000"/>
              </a:lnSpc>
              <a:buNone/>
            </a:pPr>
            <a:r>
              <a:rPr lang="ja-JP" altLang="en-US" sz="2400" dirty="0"/>
              <a:t>❹</a:t>
            </a:r>
            <a:r>
              <a:rPr lang="ja-JP" altLang="en-US" sz="2400" dirty="0">
                <a:hlinkClick r:id="rId3"/>
              </a:rPr>
              <a:t>雇用継続給付</a:t>
            </a:r>
            <a:endParaRPr lang="en-US" altLang="ja-JP" sz="2400" dirty="0"/>
          </a:p>
          <a:p>
            <a:pPr marL="0" indent="0" eaLnBrk="1" hangingPunct="1">
              <a:lnSpc>
                <a:spcPct val="90000"/>
              </a:lnSpc>
              <a:buNone/>
            </a:pPr>
            <a:r>
              <a:rPr lang="ja-JP" altLang="en-US" sz="2400" dirty="0"/>
              <a:t>　就業継続が困難な人への支援給付金</a:t>
            </a:r>
            <a:endParaRPr lang="en-US" altLang="ja-JP" sz="2400" dirty="0"/>
          </a:p>
          <a:p>
            <a:pPr marL="0" indent="0" eaLnBrk="1" hangingPunct="1">
              <a:lnSpc>
                <a:spcPct val="90000"/>
              </a:lnSpc>
              <a:buNone/>
            </a:pPr>
            <a:r>
              <a:rPr lang="ja-JP" altLang="en-US" sz="2400" dirty="0"/>
              <a:t>①高年齢雇用継続給付；</a:t>
            </a:r>
            <a:endParaRPr lang="en-US" altLang="ja-JP" sz="2400" dirty="0"/>
          </a:p>
          <a:p>
            <a:pPr marL="0" indent="0" eaLnBrk="1" hangingPunct="1">
              <a:lnSpc>
                <a:spcPct val="90000"/>
              </a:lnSpc>
              <a:buNone/>
            </a:pPr>
            <a:r>
              <a:rPr lang="en-US" altLang="ja-JP" sz="2400" dirty="0"/>
              <a:t>【</a:t>
            </a:r>
            <a:r>
              <a:rPr lang="ja-JP" altLang="en-US" sz="2400" dirty="0"/>
              <a:t>高年齢雇用継続基本給付金</a:t>
            </a:r>
            <a:r>
              <a:rPr lang="en-US" altLang="ja-JP" sz="2400" dirty="0"/>
              <a:t>】</a:t>
            </a:r>
            <a:r>
              <a:rPr lang="ja-JP" altLang="en-US" sz="2400" dirty="0"/>
              <a:t>継続中の人（基本手当を受給していない）人が対象。賃金が</a:t>
            </a:r>
            <a:r>
              <a:rPr lang="en-US" altLang="ja-JP" sz="2400" dirty="0"/>
              <a:t>60</a:t>
            </a:r>
            <a:r>
              <a:rPr lang="ja-JP" altLang="en-US" sz="2400" dirty="0"/>
              <a:t>歳時点の</a:t>
            </a:r>
            <a:r>
              <a:rPr lang="en-US" altLang="ja-JP" sz="2400" dirty="0"/>
              <a:t>75</a:t>
            </a:r>
            <a:r>
              <a:rPr lang="ja-JP" altLang="en-US" sz="2400" dirty="0"/>
              <a:t>％未満で</a:t>
            </a:r>
            <a:r>
              <a:rPr lang="en-US" altLang="ja-JP" sz="2400" dirty="0"/>
              <a:t>60</a:t>
            </a:r>
            <a:r>
              <a:rPr lang="ja-JP" altLang="en-US" sz="2400" dirty="0"/>
              <a:t>歳以上</a:t>
            </a:r>
            <a:r>
              <a:rPr lang="en-US" altLang="ja-JP" sz="2400" dirty="0"/>
              <a:t>65</a:t>
            </a:r>
            <a:r>
              <a:rPr lang="ja-JP" altLang="en-US" sz="2400" dirty="0"/>
              <a:t>歳未満の一般被保険者・被保険者期間５年以上。最高</a:t>
            </a:r>
            <a:r>
              <a:rPr lang="en-US" altLang="ja-JP" sz="2400" dirty="0"/>
              <a:t>15</a:t>
            </a:r>
            <a:r>
              <a:rPr lang="ja-JP" altLang="en-US" sz="2400" dirty="0"/>
              <a:t>％補填。</a:t>
            </a:r>
          </a:p>
          <a:p>
            <a:pPr marL="0" indent="0" eaLnBrk="1" hangingPunct="1">
              <a:lnSpc>
                <a:spcPct val="90000"/>
              </a:lnSpc>
              <a:buNone/>
            </a:pPr>
            <a:r>
              <a:rPr lang="en-US" altLang="ja-JP" sz="2400" dirty="0"/>
              <a:t>【</a:t>
            </a:r>
            <a:r>
              <a:rPr lang="ja-JP" altLang="en-US" sz="2400" dirty="0"/>
              <a:t>高年齢再就職給付金</a:t>
            </a:r>
            <a:r>
              <a:rPr lang="en-US" altLang="ja-JP" sz="2400" dirty="0"/>
              <a:t>】</a:t>
            </a:r>
            <a:r>
              <a:rPr lang="ja-JP" altLang="en-US" sz="2400" dirty="0"/>
              <a:t>基本手当受給・再就職した人向け基本手当受給後、</a:t>
            </a:r>
            <a:r>
              <a:rPr lang="en-US" altLang="ja-JP" sz="2400" dirty="0"/>
              <a:t>60</a:t>
            </a:r>
            <a:r>
              <a:rPr lang="ja-JP" altLang="en-US" sz="2400" dirty="0"/>
              <a:t>歳以後に再就職。賃金日額が</a:t>
            </a:r>
            <a:r>
              <a:rPr lang="en-US" altLang="ja-JP" sz="2400" dirty="0"/>
              <a:t>75</a:t>
            </a:r>
            <a:r>
              <a:rPr lang="ja-JP" altLang="en-US" sz="2400" dirty="0"/>
              <a:t>％未満．</a:t>
            </a:r>
            <a:r>
              <a:rPr lang="en-US" altLang="ja-JP" sz="2400" dirty="0"/>
              <a:t>60</a:t>
            </a:r>
            <a:r>
              <a:rPr lang="ja-JP" altLang="en-US" sz="2400" dirty="0"/>
              <a:t>歳以上</a:t>
            </a:r>
            <a:r>
              <a:rPr lang="en-US" altLang="ja-JP" sz="2400" dirty="0"/>
              <a:t>65</a:t>
            </a:r>
            <a:r>
              <a:rPr lang="ja-JP" altLang="en-US" sz="2400" dirty="0"/>
              <a:t>歳未満の一般被保険者・算定基礎期間が</a:t>
            </a:r>
            <a:r>
              <a:rPr lang="en-US" altLang="ja-JP" sz="2400" dirty="0"/>
              <a:t>5</a:t>
            </a:r>
            <a:r>
              <a:rPr lang="ja-JP" altLang="en-US" sz="2400" dirty="0"/>
              <a:t>年以上。再就職前日の基本手当の支給残日数が</a:t>
            </a:r>
            <a:r>
              <a:rPr lang="en-US" altLang="ja-JP" sz="2400" dirty="0"/>
              <a:t>100</a:t>
            </a:r>
            <a:r>
              <a:rPr lang="ja-JP" altLang="en-US" sz="2400" dirty="0"/>
              <a:t>日以上、</a:t>
            </a:r>
            <a:r>
              <a:rPr lang="en-US" altLang="ja-JP" sz="2400" dirty="0"/>
              <a:t>1</a:t>
            </a:r>
            <a:r>
              <a:rPr lang="ja-JP" altLang="en-US" sz="2400" dirty="0"/>
              <a:t>年以上の雇用継続見込あり。再就職手当の支給を受けていないこと。</a:t>
            </a:r>
            <a:endParaRPr lang="en-US" altLang="ja-JP" sz="2400" dirty="0"/>
          </a:p>
        </p:txBody>
      </p:sp>
    </p:spTree>
    <p:extLst>
      <p:ext uri="{BB962C8B-B14F-4D97-AF65-F5344CB8AC3E}">
        <p14:creationId xmlns:p14="http://schemas.microsoft.com/office/powerpoint/2010/main" val="114968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772817"/>
            <a:ext cx="8352928" cy="4392487"/>
          </a:xfrm>
        </p:spPr>
        <p:txBody>
          <a:bodyPr/>
          <a:lstStyle/>
          <a:p>
            <a:pPr marL="0" indent="0" eaLnBrk="1" hangingPunct="1">
              <a:lnSpc>
                <a:spcPct val="90000"/>
              </a:lnSpc>
              <a:buNone/>
            </a:pPr>
            <a:r>
              <a:rPr lang="ja-JP" altLang="en-US" sz="2400" dirty="0"/>
              <a:t>➁</a:t>
            </a:r>
            <a:r>
              <a:rPr lang="ja-JP" altLang="en-US" sz="2400" dirty="0">
                <a:hlinkClick r:id="rId3"/>
              </a:rPr>
              <a:t>介護休業給付</a:t>
            </a:r>
            <a:endParaRPr lang="en-US" altLang="ja-JP" sz="2400" dirty="0"/>
          </a:p>
          <a:p>
            <a:pPr marL="0" indent="0" eaLnBrk="1" hangingPunct="1">
              <a:lnSpc>
                <a:spcPct val="90000"/>
              </a:lnSpc>
              <a:buNone/>
            </a:pPr>
            <a:r>
              <a:rPr lang="ja-JP" altLang="en-US" sz="2400" dirty="0"/>
              <a:t>（育児・介護休業法）</a:t>
            </a:r>
            <a:r>
              <a:rPr lang="ja-JP" altLang="en-US" sz="2400" dirty="0">
                <a:solidFill>
                  <a:srgbClr val="FF0000"/>
                </a:solidFill>
              </a:rPr>
              <a:t>家族を介護するため介護休業を取得できる</a:t>
            </a:r>
            <a:r>
              <a:rPr lang="ja-JP" altLang="en-US" sz="2400" dirty="0"/>
              <a:t>。一般被保険者等が介護休業（最長</a:t>
            </a:r>
            <a:r>
              <a:rPr lang="en-US" altLang="ja-JP" sz="2400" dirty="0"/>
              <a:t>93</a:t>
            </a:r>
            <a:r>
              <a:rPr lang="ja-JP" altLang="en-US" sz="2400" dirty="0"/>
              <a:t>日）取得、介護休業給付金（賃金日額</a:t>
            </a:r>
            <a:r>
              <a:rPr lang="en-US" altLang="ja-JP" sz="2400" dirty="0"/>
              <a:t>67</a:t>
            </a:r>
            <a:r>
              <a:rPr lang="ja-JP" altLang="en-US" sz="2400" dirty="0"/>
              <a:t>％☓日数）を給付</a:t>
            </a:r>
            <a:endParaRPr lang="en-US" altLang="ja-JP" sz="2400" dirty="0"/>
          </a:p>
          <a:p>
            <a:pPr marL="0" indent="0" eaLnBrk="1" hangingPunct="1">
              <a:lnSpc>
                <a:spcPct val="90000"/>
              </a:lnSpc>
              <a:buNone/>
            </a:pPr>
            <a:r>
              <a:rPr lang="ja-JP" altLang="en-US" sz="2400" dirty="0"/>
              <a:t>・負傷、疾病又は身体上・精神上の障害により、</a:t>
            </a:r>
            <a:r>
              <a:rPr lang="en-US" altLang="ja-JP" sz="2400" dirty="0"/>
              <a:t>2</a:t>
            </a:r>
            <a:r>
              <a:rPr lang="ja-JP" altLang="en-US" sz="2400" dirty="0"/>
              <a:t>週間以上の常時介護をするための休業。対象家族は被保険者の「配偶者」「父母（養父母を含む）」「子（養子を含む）」「配偶者の父母（養父母を含む）」「祖父母」「兄弟姉妹」「孫」。</a:t>
            </a:r>
          </a:p>
          <a:p>
            <a:pPr marL="0" indent="0" eaLnBrk="1" hangingPunct="1">
              <a:lnSpc>
                <a:spcPct val="90000"/>
              </a:lnSpc>
              <a:buNone/>
            </a:pPr>
            <a:r>
              <a:rPr lang="ja-JP" altLang="en-US" sz="2400" dirty="0"/>
              <a:t>・被保険者が事業主に申し出を行い、これによって被保険者が実際に取得した休業であること。</a:t>
            </a:r>
            <a:endParaRPr lang="en-US" altLang="ja-JP" sz="2400" dirty="0"/>
          </a:p>
          <a:p>
            <a:pPr marL="0" indent="0" eaLnBrk="1" hangingPunct="1">
              <a:lnSpc>
                <a:spcPct val="90000"/>
              </a:lnSpc>
              <a:buNone/>
            </a:pPr>
            <a:r>
              <a:rPr lang="ja-JP" altLang="en-US" sz="2400" dirty="0">
                <a:solidFill>
                  <a:srgbClr val="FF0000"/>
                </a:solidFill>
              </a:rPr>
              <a:t>★素晴らしい制度だが、最長</a:t>
            </a:r>
            <a:r>
              <a:rPr lang="en-US" altLang="ja-JP" sz="2400" dirty="0">
                <a:solidFill>
                  <a:srgbClr val="FF0000"/>
                </a:solidFill>
              </a:rPr>
              <a:t>93</a:t>
            </a:r>
            <a:r>
              <a:rPr lang="ja-JP" altLang="en-US" sz="2400" dirty="0">
                <a:solidFill>
                  <a:srgbClr val="FF0000"/>
                </a:solidFill>
              </a:rPr>
              <a:t>日（</a:t>
            </a:r>
            <a:r>
              <a:rPr lang="en-US" altLang="ja-JP" sz="2400" dirty="0">
                <a:solidFill>
                  <a:srgbClr val="FF0000"/>
                </a:solidFill>
              </a:rPr>
              <a:t>3</a:t>
            </a:r>
            <a:r>
              <a:rPr lang="ja-JP" altLang="en-US" sz="2400" dirty="0">
                <a:solidFill>
                  <a:srgbClr val="FF0000"/>
                </a:solidFill>
              </a:rPr>
              <a:t>ヶ月程度）しかない。</a:t>
            </a:r>
            <a:endParaRPr lang="en-US" altLang="ja-JP" sz="2400" dirty="0">
              <a:solidFill>
                <a:srgbClr val="FF0000"/>
              </a:solidFill>
            </a:endParaRPr>
          </a:p>
          <a:p>
            <a:pPr marL="0" indent="0" eaLnBrk="1" hangingPunct="1">
              <a:lnSpc>
                <a:spcPct val="90000"/>
              </a:lnSpc>
              <a:buNone/>
            </a:pPr>
            <a:endParaRPr lang="ja-JP" altLang="en-US"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61009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５</a:t>
            </a:r>
            <a:r>
              <a:rPr lang="en-US" altLang="ja-JP" sz="2800" dirty="0"/>
              <a:t>】</a:t>
            </a:r>
            <a:r>
              <a:rPr lang="ja-JP" altLang="en-US" sz="2800" dirty="0"/>
              <a:t>育児休業給付</a:t>
            </a:r>
            <a:br>
              <a:rPr lang="en-US" altLang="ja-JP" sz="2800" dirty="0"/>
            </a:b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2" y="1700808"/>
            <a:ext cx="8424936" cy="4536503"/>
          </a:xfrm>
        </p:spPr>
        <p:txBody>
          <a:bodyPr/>
          <a:lstStyle/>
          <a:p>
            <a:pPr marL="0" indent="0" eaLnBrk="1" hangingPunct="1">
              <a:lnSpc>
                <a:spcPct val="90000"/>
              </a:lnSpc>
              <a:buNone/>
            </a:pPr>
            <a:r>
              <a:rPr lang="ja-JP" altLang="en-US" sz="2400" dirty="0">
                <a:hlinkClick r:id="rId3"/>
              </a:rPr>
              <a:t>育児休業給付</a:t>
            </a:r>
            <a:r>
              <a:rPr lang="ja-JP" altLang="en-US" sz="2400" dirty="0"/>
              <a:t>は元々雇用継続給付金であったが、</a:t>
            </a:r>
            <a:r>
              <a:rPr lang="en-US" altLang="ja-JP" sz="2400" dirty="0"/>
              <a:t>2020(R2)</a:t>
            </a:r>
          </a:p>
          <a:p>
            <a:pPr marL="0" indent="0" eaLnBrk="1" hangingPunct="1">
              <a:lnSpc>
                <a:spcPct val="90000"/>
              </a:lnSpc>
              <a:buNone/>
            </a:pPr>
            <a:r>
              <a:rPr lang="ja-JP" altLang="en-US" sz="2400" dirty="0"/>
              <a:t>年度から別立てとなる。</a:t>
            </a:r>
            <a:br>
              <a:rPr lang="en-US" altLang="ja-JP" sz="2400" dirty="0"/>
            </a:br>
            <a:r>
              <a:rPr lang="en-US" altLang="ja-JP" sz="2400" dirty="0"/>
              <a:t>【</a:t>
            </a:r>
            <a:r>
              <a:rPr lang="zh-TW" altLang="en-US" sz="2400" dirty="0"/>
              <a:t> 出生時育児休業給付金</a:t>
            </a:r>
            <a:r>
              <a:rPr lang="en-US" altLang="ja-JP" sz="2400" dirty="0"/>
              <a:t>】</a:t>
            </a:r>
            <a:r>
              <a:rPr lang="ja-JP" altLang="en-US" sz="2400" dirty="0"/>
              <a:t>雇用保険の被保険者が子の出生後８週間内に合計４週間分（</a:t>
            </a:r>
            <a:r>
              <a:rPr lang="en-US" altLang="ja-JP" sz="2400" dirty="0"/>
              <a:t>28</a:t>
            </a:r>
            <a:r>
              <a:rPr lang="ja-JP" altLang="en-US" sz="2400" dirty="0"/>
              <a:t>日）を限度に産後パパ育休（出生時育児休業・２回まで分割取得可）を取得した場合、一定の要件を満たすと支給。</a:t>
            </a:r>
          </a:p>
          <a:p>
            <a:pPr marL="0" indent="0" eaLnBrk="1" hangingPunct="1">
              <a:lnSpc>
                <a:spcPct val="90000"/>
              </a:lnSpc>
              <a:buNone/>
            </a:pPr>
            <a:r>
              <a:rPr lang="en-US" altLang="ja-JP" sz="2400" dirty="0"/>
              <a:t>【</a:t>
            </a:r>
            <a:r>
              <a:rPr lang="zh-TW" altLang="en-US" sz="2400" dirty="0"/>
              <a:t> 育児休業給付金</a:t>
            </a:r>
            <a:r>
              <a:rPr lang="en-US" altLang="ja-JP" sz="2400" dirty="0"/>
              <a:t>】</a:t>
            </a:r>
            <a:r>
              <a:rPr lang="ja-JP" altLang="en-US" sz="2400" dirty="0"/>
              <a:t>原則１歳未満の子を養育するために育児休業（２回まで分割取得できます）を取得した場合、一定の要件を満たすと支給。</a:t>
            </a:r>
            <a:endParaRPr lang="en-US" altLang="ja-JP" sz="2400" dirty="0"/>
          </a:p>
          <a:p>
            <a:pPr marL="0" indent="0" eaLnBrk="1" hangingPunct="1">
              <a:lnSpc>
                <a:spcPct val="90000"/>
              </a:lnSpc>
              <a:buNone/>
            </a:pPr>
            <a:r>
              <a:rPr lang="ja-JP" altLang="en-US" sz="2400" dirty="0"/>
              <a:t>★要するに、２つ合わせれば、出生後１年２ヶ月（保育園に落ちた場合などは最長</a:t>
            </a:r>
            <a:r>
              <a:rPr lang="en-US" altLang="ja-JP" sz="2400" dirty="0"/>
              <a:t>2</a:t>
            </a:r>
            <a:r>
              <a:rPr lang="ja-JP" altLang="en-US" sz="2400" dirty="0"/>
              <a:t>年）育児休業・</a:t>
            </a:r>
            <a:r>
              <a:rPr lang="zh-TW" altLang="en-US" sz="2400" dirty="0"/>
              <a:t>育児休業給付金</a:t>
            </a:r>
            <a:r>
              <a:rPr lang="ja-JP" altLang="en-US" sz="2400" dirty="0"/>
              <a:t>（当初６ヶ月休業前賃金日額の</a:t>
            </a:r>
            <a:r>
              <a:rPr lang="en-US" altLang="ja-JP" sz="2400" dirty="0"/>
              <a:t>67</a:t>
            </a:r>
            <a:r>
              <a:rPr lang="ja-JP" altLang="en-US" sz="2400" dirty="0"/>
              <a:t>％</a:t>
            </a:r>
            <a:r>
              <a:rPr lang="en-US" altLang="ja-JP" sz="2400" dirty="0"/>
              <a:t>6</a:t>
            </a:r>
            <a:r>
              <a:rPr lang="ja-JP" altLang="en-US" sz="2400" dirty="0"/>
              <a:t>ヶ月以降</a:t>
            </a:r>
            <a:r>
              <a:rPr lang="en-US" altLang="ja-JP" sz="2400" dirty="0"/>
              <a:t>50%</a:t>
            </a:r>
            <a:r>
              <a:rPr lang="ja-JP" altLang="en-US" sz="2400" dirty="0"/>
              <a:t>☓休業日数）を取得できる。</a:t>
            </a:r>
            <a:br>
              <a:rPr lang="ja-JP" altLang="en-US" sz="2000" dirty="0"/>
            </a:br>
            <a:endParaRPr lang="ja-JP" altLang="en-US"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405059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548680"/>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６</a:t>
            </a:r>
            <a:r>
              <a:rPr lang="en-US" altLang="ja-JP" sz="2800" dirty="0"/>
              <a:t>】</a:t>
            </a:r>
            <a:r>
              <a:rPr lang="ja-JP" altLang="en-US" sz="2800" dirty="0">
                <a:hlinkClick r:id="rId3"/>
              </a:rPr>
              <a:t>就職支援法事業</a:t>
            </a:r>
            <a:r>
              <a:rPr lang="ja-JP" altLang="en-US" sz="2800" dirty="0"/>
              <a:t>（求職者支援事業）</a:t>
            </a:r>
            <a:br>
              <a:rPr lang="en-US" altLang="ja-JP" sz="2800" dirty="0"/>
            </a:b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2" y="1700808"/>
            <a:ext cx="8424936" cy="4536503"/>
          </a:xfrm>
        </p:spPr>
        <p:txBody>
          <a:bodyPr/>
          <a:lstStyle/>
          <a:p>
            <a:pPr marL="0" indent="0" eaLnBrk="1" hangingPunct="1">
              <a:lnSpc>
                <a:spcPct val="90000"/>
              </a:lnSpc>
              <a:buNone/>
            </a:pPr>
            <a:r>
              <a:rPr lang="ja-JP" altLang="en-US" sz="2400" dirty="0"/>
              <a:t>❶制度創設の経緯</a:t>
            </a:r>
            <a:endParaRPr lang="en-US" altLang="ja-JP" sz="2400" dirty="0"/>
          </a:p>
          <a:p>
            <a:pPr marL="0" indent="0" eaLnBrk="1" hangingPunct="1">
              <a:lnSpc>
                <a:spcPct val="90000"/>
              </a:lnSpc>
              <a:buNone/>
            </a:pPr>
            <a:r>
              <a:rPr lang="en-US" altLang="ja-JP" sz="2400" dirty="0"/>
              <a:t>2008</a:t>
            </a:r>
            <a:r>
              <a:rPr lang="ja-JP" altLang="en-US" sz="2400" dirty="0"/>
              <a:t>（</a:t>
            </a:r>
            <a:r>
              <a:rPr lang="en-US" altLang="ja-JP" sz="2400" dirty="0"/>
              <a:t>H20</a:t>
            </a:r>
            <a:r>
              <a:rPr lang="ja-JP" altLang="en-US" sz="2400" dirty="0"/>
              <a:t>）年リーマンショックで日本の雇用環境も悪化。</a:t>
            </a:r>
            <a:endParaRPr lang="en-US" altLang="ja-JP" sz="2400" dirty="0"/>
          </a:p>
          <a:p>
            <a:pPr marL="0" indent="0" eaLnBrk="1" hangingPunct="1">
              <a:lnSpc>
                <a:spcPct val="90000"/>
              </a:lnSpc>
              <a:buNone/>
            </a:pPr>
            <a:r>
              <a:rPr lang="ja-JP" altLang="en-US" sz="2400" dirty="0"/>
              <a:t>非正規労働者の雇い止め、派遣切りなどの雇用調整が進み、長期失業者が増大。既卒未就業の増加、雇用保険に入れない人の増加など。</a:t>
            </a:r>
            <a:endParaRPr lang="en-US" altLang="ja-JP" sz="2400" dirty="0"/>
          </a:p>
          <a:p>
            <a:pPr marL="0" indent="0" eaLnBrk="1" hangingPunct="1">
              <a:lnSpc>
                <a:spcPct val="90000"/>
              </a:lnSpc>
              <a:buNone/>
            </a:pPr>
            <a:r>
              <a:rPr lang="en-US" altLang="ja-JP" sz="2400" dirty="0"/>
              <a:t>2011</a:t>
            </a:r>
            <a:r>
              <a:rPr lang="ja-JP" altLang="en-US" sz="2400" dirty="0"/>
              <a:t>（</a:t>
            </a:r>
            <a:r>
              <a:rPr lang="en-US" altLang="ja-JP" sz="2400" dirty="0"/>
              <a:t>H23</a:t>
            </a:r>
            <a:r>
              <a:rPr lang="ja-JP" altLang="en-US" sz="2400" dirty="0"/>
              <a:t>）年「</a:t>
            </a:r>
            <a:r>
              <a:rPr lang="ja-JP" altLang="en-US" sz="2400" dirty="0">
                <a:hlinkClick r:id="rId4"/>
              </a:rPr>
              <a:t>職業訓練の実施等による特定求職者の就職支援に関する法律</a:t>
            </a:r>
            <a:r>
              <a:rPr lang="ja-JP" altLang="en-US" sz="2400" dirty="0"/>
              <a:t>」制定</a:t>
            </a:r>
            <a:r>
              <a:rPr lang="ja-JP" altLang="en-US" sz="2800" dirty="0"/>
              <a:t>⇒求職者支援制度の創設</a:t>
            </a:r>
          </a:p>
          <a:p>
            <a:pPr marL="0" indent="0" eaLnBrk="1" hangingPunct="1">
              <a:lnSpc>
                <a:spcPct val="90000"/>
              </a:lnSpc>
              <a:buNone/>
            </a:pPr>
            <a:r>
              <a:rPr lang="ja-JP" altLang="en-US" sz="2400" dirty="0"/>
              <a:t>⇒</a:t>
            </a:r>
            <a:r>
              <a:rPr lang="ja-JP" altLang="en-US" sz="2400" dirty="0">
                <a:hlinkClick r:id="rId5"/>
              </a:rPr>
              <a:t>求職者支援事業</a:t>
            </a:r>
            <a:r>
              <a:rPr lang="ja-JP" altLang="en-US" sz="2400" dirty="0"/>
              <a:t>の実施。財源は雇用保険＋国庫負担</a:t>
            </a:r>
            <a:endParaRPr lang="en-US" altLang="ja-JP" sz="2400" dirty="0"/>
          </a:p>
          <a:p>
            <a:pPr marL="0" indent="0" eaLnBrk="1" hangingPunct="1">
              <a:lnSpc>
                <a:spcPct val="90000"/>
              </a:lnSpc>
              <a:buNone/>
            </a:pPr>
            <a:r>
              <a:rPr lang="ja-JP" altLang="en-US" sz="2400" dirty="0"/>
              <a:t>❷制度の概要</a:t>
            </a:r>
            <a:endParaRPr lang="en-US" altLang="ja-JP" sz="2400" dirty="0"/>
          </a:p>
          <a:p>
            <a:pPr marL="0" indent="0" eaLnBrk="1" hangingPunct="1">
              <a:lnSpc>
                <a:spcPct val="90000"/>
              </a:lnSpc>
              <a:buNone/>
            </a:pPr>
            <a:r>
              <a:rPr lang="ja-JP" altLang="en-US" sz="2400" dirty="0"/>
              <a:t>再就職、転職、スキルアップ </a:t>
            </a:r>
            <a:r>
              <a:rPr lang="en-US" altLang="ja-JP" sz="2400" dirty="0"/>
              <a:t>(</a:t>
            </a:r>
            <a:r>
              <a:rPr lang="ja-JP" altLang="en-US" sz="2400" dirty="0"/>
              <a:t>＊</a:t>
            </a:r>
            <a:r>
              <a:rPr lang="en-US" altLang="ja-JP" sz="2400" dirty="0"/>
              <a:t>)</a:t>
            </a:r>
            <a:r>
              <a:rPr lang="ja-JP" altLang="en-US" sz="2400" dirty="0"/>
              <a:t>を目指す人が月</a:t>
            </a:r>
            <a:r>
              <a:rPr lang="en-US" altLang="ja-JP" sz="2400" dirty="0"/>
              <a:t>10</a:t>
            </a:r>
            <a:r>
              <a:rPr lang="ja-JP" altLang="en-US" sz="2400" dirty="0"/>
              <a:t>万円の生活支援給付金を受給しながら無料の職業訓練を受講。条件：本人収入</a:t>
            </a:r>
            <a:r>
              <a:rPr lang="en-US" altLang="ja-JP" sz="2400" dirty="0"/>
              <a:t>8</a:t>
            </a:r>
            <a:r>
              <a:rPr lang="ja-JP" altLang="en-US" sz="2400" dirty="0"/>
              <a:t>万円以下（世帯収入</a:t>
            </a:r>
            <a:r>
              <a:rPr lang="en-US" altLang="ja-JP" sz="2400" dirty="0"/>
              <a:t>25</a:t>
            </a:r>
            <a:r>
              <a:rPr lang="ja-JP" altLang="en-US" sz="2400" dirty="0"/>
              <a:t>万円以下）など。</a:t>
            </a:r>
          </a:p>
        </p:txBody>
      </p:sp>
    </p:spTree>
    <p:extLst>
      <p:ext uri="{BB962C8B-B14F-4D97-AF65-F5344CB8AC3E}">
        <p14:creationId xmlns:p14="http://schemas.microsoft.com/office/powerpoint/2010/main" val="1143075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７</a:t>
            </a:r>
            <a:r>
              <a:rPr lang="en-US" altLang="ja-JP" sz="2800" dirty="0"/>
              <a:t>】</a:t>
            </a:r>
            <a:r>
              <a:rPr lang="ja-JP" altLang="en-US" sz="2800" dirty="0"/>
              <a:t>財源</a:t>
            </a: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2" y="1700808"/>
            <a:ext cx="8424936" cy="4536503"/>
          </a:xfrm>
        </p:spPr>
        <p:txBody>
          <a:bodyPr/>
          <a:lstStyle/>
          <a:p>
            <a:pPr marL="0" indent="0" eaLnBrk="1" hangingPunct="1">
              <a:lnSpc>
                <a:spcPct val="90000"/>
              </a:lnSpc>
              <a:buNone/>
            </a:pPr>
            <a:r>
              <a:rPr lang="ja-JP" altLang="en-US" sz="2400" dirty="0">
                <a:hlinkClick r:id="rId3"/>
              </a:rPr>
              <a:t>雇用保険の財源</a:t>
            </a:r>
            <a:r>
              <a:rPr lang="ja-JP" altLang="en-US" sz="2400" dirty="0"/>
              <a:t>＝事業主と労働者（被保険者）が負担する保険料＋国庫負担。</a:t>
            </a:r>
            <a:endParaRPr lang="en-US" altLang="ja-JP" sz="2400" dirty="0"/>
          </a:p>
          <a:p>
            <a:pPr marL="0" indent="0" eaLnBrk="1" hangingPunct="1">
              <a:lnSpc>
                <a:spcPct val="90000"/>
              </a:lnSpc>
              <a:buNone/>
            </a:pPr>
            <a:r>
              <a:rPr lang="ja-JP" altLang="en-US" sz="2400" dirty="0"/>
              <a:t>★労災とは異なり、労働者（被保険者）も一部負担する。</a:t>
            </a:r>
            <a:endParaRPr lang="en-US" altLang="ja-JP" sz="2400" dirty="0"/>
          </a:p>
          <a:p>
            <a:pPr marL="0" indent="0" eaLnBrk="1" hangingPunct="1">
              <a:lnSpc>
                <a:spcPct val="90000"/>
              </a:lnSpc>
              <a:buNone/>
            </a:pPr>
            <a:r>
              <a:rPr lang="ja-JP" altLang="en-US" sz="2400" dirty="0"/>
              <a:t>★国庫負担の割合；基本手当は４分の１、介護休業給付や育児休業給付は８分の１など。</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★表</a:t>
            </a:r>
            <a:r>
              <a:rPr lang="ja-JP" altLang="en-US" sz="2400" dirty="0">
                <a:solidFill>
                  <a:srgbClr val="FF0000"/>
                </a:solidFill>
              </a:rPr>
              <a:t>の表記　</a:t>
            </a:r>
            <a:r>
              <a:rPr lang="en-US" altLang="ja-JP" sz="2400" dirty="0">
                <a:solidFill>
                  <a:srgbClr val="FF0000"/>
                </a:solidFill>
              </a:rPr>
              <a:t>1,000</a:t>
            </a:r>
            <a:r>
              <a:rPr lang="ja-JP" altLang="en-US" sz="2400" dirty="0">
                <a:solidFill>
                  <a:srgbClr val="FF0000"/>
                </a:solidFill>
              </a:rPr>
              <a:t>分の１とか？意味不明？</a:t>
            </a:r>
          </a:p>
        </p:txBody>
      </p:sp>
    </p:spTree>
    <p:extLst>
      <p:ext uri="{BB962C8B-B14F-4D97-AF65-F5344CB8AC3E}">
        <p14:creationId xmlns:p14="http://schemas.microsoft.com/office/powerpoint/2010/main" val="425638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76055" cy="3888432"/>
          </a:xfrm>
        </p:spPr>
        <p:txBody>
          <a:bodyPr/>
          <a:lstStyle/>
          <a:p>
            <a:pPr marL="0" indent="0">
              <a:buNone/>
            </a:pPr>
            <a:r>
              <a:rPr lang="ja-JP" altLang="en-US" sz="3200" dirty="0"/>
              <a:t>次回は　</a:t>
            </a:r>
          </a:p>
          <a:p>
            <a:pPr marL="0" indent="0">
              <a:buNone/>
            </a:pPr>
            <a:r>
              <a:rPr lang="en-US" altLang="ja-JP" sz="3200" dirty="0"/>
              <a:t>11. 12</a:t>
            </a:r>
            <a:r>
              <a:rPr lang="ja-JP" altLang="en-US" sz="3200" dirty="0"/>
              <a:t>月</a:t>
            </a:r>
            <a:r>
              <a:rPr lang="en-US" altLang="ja-JP" sz="3200" dirty="0"/>
              <a:t>13</a:t>
            </a:r>
            <a:r>
              <a:rPr lang="ja-JP" altLang="en-US" sz="3200" dirty="0"/>
              <a:t>日</a:t>
            </a:r>
            <a:r>
              <a:rPr lang="en-US" altLang="ja-JP" sz="3200" dirty="0"/>
              <a:t>【</a:t>
            </a:r>
            <a:r>
              <a:rPr lang="ja-JP" altLang="en-US" sz="3200" dirty="0"/>
              <a:t>生活保護制度の概要</a:t>
            </a:r>
            <a:r>
              <a:rPr lang="en-US" altLang="ja-JP" sz="3200" dirty="0"/>
              <a:t>】</a:t>
            </a:r>
            <a:r>
              <a:rPr lang="ja-JP" altLang="en-US" sz="3200" dirty="0"/>
              <a:t>公的扶助として生活保護の概要　</a:t>
            </a:r>
            <a:r>
              <a:rPr lang="en-US" altLang="ja-JP" sz="3200" dirty="0"/>
              <a:t>(1)</a:t>
            </a:r>
            <a:r>
              <a:rPr lang="ja-JP" altLang="en-US" sz="3200" dirty="0"/>
              <a:t>生活保護制度の概要</a:t>
            </a:r>
            <a:r>
              <a:rPr lang="en-US" altLang="ja-JP" sz="3200" dirty="0"/>
              <a:t>(2)</a:t>
            </a:r>
            <a:r>
              <a:rPr lang="ja-JP" altLang="en-US" sz="3200" dirty="0"/>
              <a:t>生活保護制度の概要</a:t>
            </a:r>
            <a:r>
              <a:rPr lang="en-US" altLang="ja-JP" sz="3200" dirty="0"/>
              <a:t>(3)</a:t>
            </a:r>
            <a:r>
              <a:rPr lang="ja-JP" altLang="en-US" sz="3200" dirty="0"/>
              <a:t>生活困窮者自立支援法　　</a:t>
            </a:r>
            <a:r>
              <a:rPr lang="en-US" altLang="ja-JP" sz="3200" dirty="0"/>
              <a:t>P.213-221</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 </a:t>
            </a:r>
          </a:p>
          <a:p>
            <a:pPr marL="438150" lvl="1" indent="0" eaLnBrk="1" hangingPunct="1">
              <a:lnSpc>
                <a:spcPct val="90000"/>
              </a:lnSpc>
              <a:buNone/>
            </a:pPr>
            <a:r>
              <a:rPr lang="ja-JP" altLang="en-US" sz="2400" dirty="0"/>
              <a:t>第４節労災保険制度と雇用保険制度の概要 </a:t>
            </a:r>
          </a:p>
          <a:p>
            <a:pPr marL="438150" lvl="1" indent="0" eaLnBrk="1" hangingPunct="1">
              <a:lnSpc>
                <a:spcPct val="90000"/>
              </a:lnSpc>
              <a:buNone/>
            </a:pPr>
            <a:r>
              <a:rPr lang="ja-JP" altLang="en-US" sz="2400" dirty="0"/>
              <a:t>３．雇用保険制度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95536" y="3031353"/>
            <a:ext cx="8138864" cy="3170099"/>
          </a:xfrm>
          <a:prstGeom prst="rect">
            <a:avLst/>
          </a:prstGeom>
          <a:solidFill>
            <a:schemeClr val="bg1"/>
          </a:solidFill>
          <a:ln>
            <a:solidFill>
              <a:schemeClr val="bg1"/>
            </a:solidFill>
          </a:ln>
        </p:spPr>
        <p:txBody>
          <a:bodyPr wrap="square" rtlCol="0">
            <a:spAutoFit/>
          </a:bodyPr>
          <a:lstStyle/>
          <a:p>
            <a:r>
              <a:rPr lang="ja-JP" altLang="en-US" sz="2000" dirty="0"/>
              <a:t>ここでは、　</a:t>
            </a:r>
            <a:endParaRPr lang="ja-JP" altLang="en-US" sz="2000" dirty="0">
              <a:solidFill>
                <a:srgbClr val="FF0000"/>
              </a:solidFill>
            </a:endParaRPr>
          </a:p>
          <a:p>
            <a:r>
              <a:rPr lang="ja-JP" altLang="en-US" sz="2000" dirty="0"/>
              <a:t>１）雇用保険制度は、労働者が失業・雇用の継続が困難・職業に関する教育訓練を受けた・家族介護／子育てのための休業などをした場合に必要な給付を行い、労働者の生活及び雇用の安定、求職活動・就業継続を促進することを目的している。</a:t>
            </a:r>
          </a:p>
          <a:p>
            <a:r>
              <a:rPr lang="ja-JP" altLang="en-US" sz="2000" dirty="0"/>
              <a:t>２）雇用保険二事業とは①雇用安定事業（失業予防、雇用状態の是正及び雇用機会の増大）と②能力開発事業（能力の開発及び向上）をいう</a:t>
            </a:r>
          </a:p>
          <a:p>
            <a:r>
              <a:rPr lang="ja-JP" altLang="en-US" sz="2000" dirty="0"/>
              <a:t>３）雇用保険給付には失業等給付（求職者給付、就職促進給付、教育訓練給付、雇用継続給付）＋育児休業給付などがある。</a:t>
            </a:r>
          </a:p>
          <a:p>
            <a:endParaRPr lang="ja-JP" altLang="en-US" sz="2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【1】</a:t>
            </a:r>
            <a:r>
              <a:rPr lang="ja-JP" altLang="en-US" sz="2800" dirty="0"/>
              <a:t>制度の目的</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400" dirty="0">
                <a:hlinkClick r:id="rId3"/>
              </a:rPr>
              <a:t>雇用保険法</a:t>
            </a:r>
            <a:r>
              <a:rPr lang="ja-JP" altLang="en-US" sz="2400" dirty="0"/>
              <a:t>の第一条（目的）</a:t>
            </a:r>
          </a:p>
          <a:p>
            <a:pPr marL="0" indent="0" eaLnBrk="1" hangingPunct="1">
              <a:lnSpc>
                <a:spcPct val="90000"/>
              </a:lnSpc>
              <a:buNone/>
            </a:pPr>
            <a:r>
              <a:rPr lang="ja-JP" altLang="en-US" sz="2400" dirty="0"/>
              <a:t>　雇用保険は、「労働者が</a:t>
            </a:r>
            <a:r>
              <a:rPr lang="ja-JP" altLang="en-US" sz="2400" u="sng" dirty="0">
                <a:solidFill>
                  <a:srgbClr val="FF0000"/>
                </a:solidFill>
              </a:rPr>
              <a:t>失業した場合</a:t>
            </a:r>
            <a:r>
              <a:rPr lang="ja-JP" altLang="en-US" sz="2400" dirty="0"/>
              <a:t>及び労働者について</a:t>
            </a:r>
            <a:r>
              <a:rPr lang="ja-JP" altLang="en-US" sz="2400" u="sng" dirty="0">
                <a:solidFill>
                  <a:srgbClr val="FF0000"/>
                </a:solidFill>
              </a:rPr>
              <a:t>雇用の継続が困難となる事由が生じた場合</a:t>
            </a:r>
            <a:r>
              <a:rPr lang="ja-JP" altLang="en-US" sz="2400" dirty="0">
                <a:solidFill>
                  <a:srgbClr val="FF0000"/>
                </a:solidFill>
              </a:rPr>
              <a:t>に</a:t>
            </a:r>
            <a:r>
              <a:rPr lang="ja-JP" altLang="en-US" sz="2400" dirty="0"/>
              <a:t>必要な給付を行うほか、労働者が</a:t>
            </a:r>
            <a:r>
              <a:rPr lang="ja-JP" altLang="en-US" sz="2400" dirty="0">
                <a:solidFill>
                  <a:srgbClr val="FF0000"/>
                </a:solidFill>
              </a:rPr>
              <a:t>自ら職業に関する教育訓練を受けた場合及び労働者が子を養育するための休業をした場合</a:t>
            </a:r>
            <a:r>
              <a:rPr lang="ja-JP" altLang="en-US" sz="2400" dirty="0"/>
              <a:t>に必要な給付を行うことにより、</a:t>
            </a:r>
            <a:r>
              <a:rPr lang="ja-JP" altLang="en-US" sz="2400" dirty="0">
                <a:solidFill>
                  <a:srgbClr val="0070C0"/>
                </a:solidFill>
              </a:rPr>
              <a:t>労働者の生活及び雇用の安定を図る</a:t>
            </a:r>
            <a:r>
              <a:rPr lang="ja-JP" altLang="en-US" sz="2400" dirty="0"/>
              <a:t>とともに、求職活動を容易にする等その就職を促進し、あわせて、①</a:t>
            </a:r>
            <a:r>
              <a:rPr lang="ja-JP" altLang="en-US" sz="2400" dirty="0">
                <a:solidFill>
                  <a:srgbClr val="0070C0"/>
                </a:solidFill>
              </a:rPr>
              <a:t>労働者の職業の安定に資する</a:t>
            </a:r>
            <a:r>
              <a:rPr lang="ja-JP" altLang="en-US" sz="2400" dirty="0"/>
              <a:t>ため、失業の予防、雇用状態の是正及び雇用機会の増大、②</a:t>
            </a:r>
            <a:r>
              <a:rPr lang="ja-JP" altLang="en-US" sz="2400" dirty="0">
                <a:solidFill>
                  <a:srgbClr val="0070C0"/>
                </a:solidFill>
              </a:rPr>
              <a:t>労働者の能力の開発及び向上</a:t>
            </a:r>
            <a:r>
              <a:rPr lang="ja-JP" altLang="en-US" sz="2400" dirty="0"/>
              <a:t>、その他労働者の福祉の増進を図ることを目的とする。</a:t>
            </a:r>
            <a:endParaRPr lang="en-US" altLang="ja-JP" sz="2400" dirty="0"/>
          </a:p>
          <a:p>
            <a:pPr marL="0" indent="0" eaLnBrk="1" hangingPunct="1">
              <a:lnSpc>
                <a:spcPct val="90000"/>
              </a:lnSpc>
              <a:buNone/>
            </a:pPr>
            <a:r>
              <a:rPr lang="ja-JP" altLang="en-US" sz="2400" dirty="0"/>
              <a:t>＊</a:t>
            </a:r>
            <a:r>
              <a:rPr lang="en-US" altLang="ja-JP" sz="2400" dirty="0"/>
              <a:t>【</a:t>
            </a:r>
            <a:r>
              <a:rPr lang="ja-JP" altLang="en-US" sz="2400" dirty="0"/>
              <a:t>雇用保険二事業</a:t>
            </a:r>
            <a:r>
              <a:rPr lang="en-US" altLang="ja-JP" sz="2400" dirty="0"/>
              <a:t>】</a:t>
            </a:r>
            <a:r>
              <a:rPr lang="ja-JP" altLang="en-US" sz="2400" dirty="0"/>
              <a:t>①</a:t>
            </a:r>
            <a:r>
              <a:rPr lang="zh-TW" altLang="en-US" sz="2400" dirty="0"/>
              <a:t>雇用安定事業</a:t>
            </a:r>
            <a:r>
              <a:rPr lang="ja-JP" altLang="en-US" sz="2400" dirty="0"/>
              <a:t>と②</a:t>
            </a:r>
            <a:r>
              <a:rPr lang="zh-TW" altLang="en-US" sz="2400" dirty="0"/>
              <a:t>能力開発事業</a:t>
            </a: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２</a:t>
            </a:r>
            <a:r>
              <a:rPr lang="en-US" altLang="ja-JP" sz="2800" dirty="0"/>
              <a:t>】</a:t>
            </a:r>
            <a:r>
              <a:rPr lang="ja-JP" altLang="en-US" sz="2800" dirty="0"/>
              <a:t>制度の沿革</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959923" cy="3999101"/>
          </a:xfrm>
        </p:spPr>
        <p:txBody>
          <a:bodyPr/>
          <a:lstStyle/>
          <a:p>
            <a:pPr eaLnBrk="1" hangingPunct="1">
              <a:lnSpc>
                <a:spcPct val="90000"/>
              </a:lnSpc>
              <a:buFont typeface="Wingdings" panose="05000000000000000000" pitchFamily="2" charset="2"/>
              <a:buChar char="q"/>
            </a:pPr>
            <a:r>
              <a:rPr lang="ja-JP" altLang="en-US" sz="2400" dirty="0">
                <a:solidFill>
                  <a:schemeClr val="tx1"/>
                </a:solidFill>
              </a:rPr>
              <a:t>第二次世界大戦後の経済の混乱⇒多数の失業者の救済を目的に</a:t>
            </a:r>
            <a:r>
              <a:rPr lang="en-US" altLang="ja-JP" sz="2400" dirty="0">
                <a:solidFill>
                  <a:schemeClr val="tx1"/>
                </a:solidFill>
              </a:rPr>
              <a:t>1947</a:t>
            </a:r>
            <a:r>
              <a:rPr lang="ja-JP" altLang="en-US" sz="2400" dirty="0">
                <a:solidFill>
                  <a:schemeClr val="tx1"/>
                </a:solidFill>
              </a:rPr>
              <a:t>（</a:t>
            </a:r>
            <a:r>
              <a:rPr lang="en-US" altLang="ja-JP" sz="2400" dirty="0">
                <a:solidFill>
                  <a:schemeClr val="tx1"/>
                </a:solidFill>
              </a:rPr>
              <a:t>S22)</a:t>
            </a:r>
            <a:r>
              <a:rPr lang="ja-JP" altLang="en-US" sz="2400" dirty="0">
                <a:solidFill>
                  <a:schemeClr val="tx1"/>
                </a:solidFill>
              </a:rPr>
              <a:t>年に創設された。</a:t>
            </a:r>
            <a:endParaRPr lang="en-US" altLang="ja-JP" sz="2400" dirty="0">
              <a:solidFill>
                <a:schemeClr val="tx1"/>
              </a:solidFill>
            </a:endParaRPr>
          </a:p>
          <a:p>
            <a:pPr eaLnBrk="1" hangingPunct="1">
              <a:lnSpc>
                <a:spcPct val="90000"/>
              </a:lnSpc>
              <a:buFont typeface="Wingdings" panose="05000000000000000000" pitchFamily="2" charset="2"/>
              <a:buChar char="q"/>
            </a:pPr>
            <a:r>
              <a:rPr lang="en-US" altLang="ja-JP" sz="2400" dirty="0"/>
              <a:t>1960</a:t>
            </a:r>
            <a:r>
              <a:rPr lang="ja-JP" altLang="en-US" sz="2400" dirty="0"/>
              <a:t>年代の高度経済成長⇒</a:t>
            </a:r>
            <a:r>
              <a:rPr lang="en-US" altLang="ja-JP" sz="2400" dirty="0"/>
              <a:t>1974</a:t>
            </a:r>
            <a:r>
              <a:rPr lang="ja-JP" altLang="en-US" sz="2400" dirty="0"/>
              <a:t>年石油ショック⇒失業率の上昇・低成長経済への移行⇒制度の見直し（失業予防。雇用促進などの機能を追加。</a:t>
            </a:r>
            <a:endParaRPr lang="en-US" altLang="ja-JP" sz="2400" dirty="0"/>
          </a:p>
          <a:p>
            <a:pPr eaLnBrk="1" hangingPunct="1">
              <a:lnSpc>
                <a:spcPct val="90000"/>
              </a:lnSpc>
              <a:buFont typeface="Wingdings" panose="05000000000000000000" pitchFamily="2" charset="2"/>
              <a:buChar char="q"/>
            </a:pPr>
            <a:r>
              <a:rPr lang="en-US" altLang="ja-JP" sz="2400" dirty="0"/>
              <a:t>1975</a:t>
            </a:r>
            <a:r>
              <a:rPr lang="ja-JP" altLang="en-US" sz="2400" dirty="0"/>
              <a:t>（</a:t>
            </a:r>
            <a:r>
              <a:rPr lang="en-US" altLang="ja-JP" sz="2400" dirty="0"/>
              <a:t>S50</a:t>
            </a:r>
            <a:r>
              <a:rPr lang="ja-JP" altLang="en-US" sz="2400" dirty="0"/>
              <a:t>）年雇用保険法の施行：保険料を財源とする雇用保険三事業（現在：雇用保険二事業）に拡張される。</a:t>
            </a:r>
            <a:endParaRPr lang="en-US" altLang="ja-JP" sz="2400" dirty="0"/>
          </a:p>
          <a:p>
            <a:pPr eaLnBrk="1" hangingPunct="1">
              <a:lnSpc>
                <a:spcPct val="90000"/>
              </a:lnSpc>
              <a:buFont typeface="Wingdings" panose="05000000000000000000" pitchFamily="2" charset="2"/>
              <a:buChar char="q"/>
            </a:pPr>
            <a:r>
              <a:rPr lang="ja-JP" altLang="en-US" sz="2400" dirty="0"/>
              <a:t>その後も、高齢労働者の増加、女性の社会進出、就業構造の変化に対応し、適用される労働者の範囲の拡大、求職者給付制度の見直し、育児休業給付、高齢雇用継続給付、き介護休業給付、教育訓練給付の創設などが行われている。</a:t>
            </a:r>
            <a:endParaRPr lang="en-US" altLang="ja-JP" sz="2400" dirty="0"/>
          </a:p>
        </p:txBody>
      </p:sp>
    </p:spTree>
    <p:extLst>
      <p:ext uri="{BB962C8B-B14F-4D97-AF65-F5344CB8AC3E}">
        <p14:creationId xmlns:p14="http://schemas.microsoft.com/office/powerpoint/2010/main" val="697800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800" dirty="0"/>
              <a:t>①適用事業：</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r>
              <a:rPr lang="ja-JP" altLang="en-US" sz="2800" dirty="0">
                <a:solidFill>
                  <a:srgbClr val="FF0000"/>
                </a:solidFill>
              </a:rPr>
              <a:t>雇用保険法は労働者を雇用するすべての事業に強制的に適用される。</a:t>
            </a:r>
            <a:endParaRPr lang="en-US" altLang="ja-JP" sz="2800" dirty="0">
              <a:solidFill>
                <a:srgbClr val="FF0000"/>
              </a:solidFill>
            </a:endParaRPr>
          </a:p>
          <a:p>
            <a:pPr marL="0" indent="0" eaLnBrk="1" hangingPunct="1">
              <a:lnSpc>
                <a:spcPct val="90000"/>
              </a:lnSpc>
              <a:buNone/>
            </a:pPr>
            <a:endParaRPr lang="en-US" altLang="ja-JP" sz="2800" dirty="0">
              <a:solidFill>
                <a:srgbClr val="FF0000"/>
              </a:solidFill>
            </a:endParaRPr>
          </a:p>
          <a:p>
            <a:pPr marL="0" indent="0" eaLnBrk="1" hangingPunct="1">
              <a:lnSpc>
                <a:spcPct val="90000"/>
              </a:lnSpc>
              <a:buNone/>
            </a:pPr>
            <a:r>
              <a:rPr lang="ja-JP" altLang="en-US" sz="2800" dirty="0">
                <a:solidFill>
                  <a:srgbClr val="FF0000"/>
                </a:solidFill>
              </a:rPr>
              <a:t>★</a:t>
            </a:r>
            <a:r>
              <a:rPr lang="ja-JP" altLang="en-US" sz="2800" dirty="0"/>
              <a:t>個人経営の</a:t>
            </a:r>
            <a:r>
              <a:rPr lang="ja-JP" altLang="en-US" sz="2800" dirty="0">
                <a:solidFill>
                  <a:srgbClr val="FF0000"/>
                </a:solidFill>
              </a:rPr>
              <a:t>農林</a:t>
            </a:r>
            <a:r>
              <a:rPr lang="ja-JP" altLang="en-US" sz="2800" dirty="0"/>
              <a:t>・畜産・水産事業で労働者５人未満のものについては任意適用。</a:t>
            </a:r>
            <a:endParaRPr lang="en-US" altLang="ja-JP" sz="2800" dirty="0"/>
          </a:p>
          <a:p>
            <a:pPr marL="0" indent="0" eaLnBrk="1" hangingPunct="1">
              <a:lnSpc>
                <a:spcPct val="90000"/>
              </a:lnSpc>
              <a:buNone/>
            </a:pPr>
            <a:r>
              <a:rPr lang="ja-JP" altLang="en-US" sz="2800" dirty="0"/>
              <a:t>★船員については、</a:t>
            </a:r>
            <a:r>
              <a:rPr lang="en-US" altLang="ja-JP" sz="2800" dirty="0"/>
              <a:t>2010</a:t>
            </a:r>
            <a:r>
              <a:rPr lang="ja-JP" altLang="en-US" sz="2800" dirty="0"/>
              <a:t>（</a:t>
            </a:r>
            <a:r>
              <a:rPr lang="en-US" altLang="ja-JP" sz="2800" dirty="0"/>
              <a:t>H22)</a:t>
            </a:r>
            <a:r>
              <a:rPr lang="ja-JP" altLang="en-US" sz="2800" dirty="0"/>
              <a:t>年に船員保険のうち雇用保険に相当する部分が雇用保険制度に統合された。</a:t>
            </a:r>
            <a:endParaRPr lang="en-US" altLang="ja-JP" sz="2800" dirty="0"/>
          </a:p>
        </p:txBody>
      </p:sp>
    </p:spTree>
    <p:extLst>
      <p:ext uri="{BB962C8B-B14F-4D97-AF65-F5344CB8AC3E}">
        <p14:creationId xmlns:p14="http://schemas.microsoft.com/office/powerpoint/2010/main" val="331543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4"/>
            <a:ext cx="9140451" cy="4503157"/>
          </a:xfrm>
        </p:spPr>
        <p:txBody>
          <a:bodyPr/>
          <a:lstStyle/>
          <a:p>
            <a:pPr marL="0" indent="0" eaLnBrk="1" hangingPunct="1">
              <a:lnSpc>
                <a:spcPct val="90000"/>
              </a:lnSpc>
              <a:buNone/>
            </a:pPr>
            <a:r>
              <a:rPr lang="ja-JP" altLang="en-US" sz="2400" dirty="0"/>
              <a:t>②適用労働者：</a:t>
            </a:r>
            <a:r>
              <a:rPr lang="ja-JP" altLang="en-US" sz="2400" dirty="0">
                <a:solidFill>
                  <a:srgbClr val="FF0000"/>
                </a:solidFill>
              </a:rPr>
              <a:t>適用事業に雇用される労働者は、原則として被保険者になる。</a:t>
            </a:r>
            <a:endParaRPr lang="en-US" altLang="ja-JP" sz="2400" dirty="0">
              <a:solidFill>
                <a:srgbClr val="FF0000"/>
              </a:solidFill>
            </a:endParaRPr>
          </a:p>
          <a:p>
            <a:pPr marL="0" indent="0" eaLnBrk="1" hangingPunct="1">
              <a:lnSpc>
                <a:spcPct val="90000"/>
              </a:lnSpc>
              <a:buNone/>
            </a:pPr>
            <a:r>
              <a:rPr lang="en-US" altLang="ja-JP" sz="2400" dirty="0"/>
              <a:t>【</a:t>
            </a:r>
            <a:r>
              <a:rPr lang="ja-JP" altLang="en-US" sz="2400" dirty="0">
                <a:hlinkClick r:id="rId3"/>
              </a:rPr>
              <a:t>適用除外</a:t>
            </a:r>
            <a:r>
              <a:rPr lang="en-US" altLang="ja-JP" sz="2400" dirty="0"/>
              <a:t>】</a:t>
            </a:r>
            <a:r>
              <a:rPr lang="ja-JP" altLang="en-US" sz="2400" dirty="0"/>
              <a:t>雇用保険法（第</a:t>
            </a:r>
            <a:r>
              <a:rPr lang="en-US" altLang="ja-JP" sz="2400" dirty="0"/>
              <a:t>6</a:t>
            </a:r>
            <a:r>
              <a:rPr lang="ja-JP" altLang="en-US" sz="2400" dirty="0"/>
              <a:t>条）</a:t>
            </a:r>
            <a:endParaRPr lang="en-US" altLang="ja-JP" sz="2400" dirty="0">
              <a:solidFill>
                <a:srgbClr val="FF0000"/>
              </a:solidFill>
            </a:endParaRPr>
          </a:p>
          <a:p>
            <a:pPr marL="0" indent="0" eaLnBrk="1" hangingPunct="1">
              <a:lnSpc>
                <a:spcPct val="90000"/>
              </a:lnSpc>
              <a:buNone/>
            </a:pPr>
            <a:r>
              <a:rPr lang="en-US" altLang="ja-JP" sz="2400" dirty="0"/>
              <a:t>(1)</a:t>
            </a:r>
            <a:r>
              <a:rPr lang="ja-JP" altLang="en-US" sz="2400" dirty="0">
                <a:solidFill>
                  <a:srgbClr val="FF0000"/>
                </a:solidFill>
              </a:rPr>
              <a:t>国・都道府県・市区町村に雇用される者</a:t>
            </a:r>
          </a:p>
          <a:p>
            <a:pPr marL="0" indent="0" eaLnBrk="1" hangingPunct="1">
              <a:lnSpc>
                <a:spcPct val="90000"/>
              </a:lnSpc>
              <a:buNone/>
            </a:pPr>
            <a:r>
              <a:rPr lang="en-US" altLang="ja-JP" sz="2400" dirty="0"/>
              <a:t>(2)</a:t>
            </a:r>
            <a:r>
              <a:rPr lang="ja-JP" altLang="en-US" sz="2400" dirty="0">
                <a:solidFill>
                  <a:srgbClr val="FF0000"/>
                </a:solidFill>
              </a:rPr>
              <a:t>週所定労働時間が</a:t>
            </a:r>
            <a:r>
              <a:rPr lang="en-US" altLang="ja-JP" sz="2400" dirty="0">
                <a:solidFill>
                  <a:srgbClr val="FF0000"/>
                </a:solidFill>
              </a:rPr>
              <a:t>20</a:t>
            </a:r>
            <a:r>
              <a:rPr lang="ja-JP" altLang="en-US" sz="2400" dirty="0">
                <a:solidFill>
                  <a:srgbClr val="FF0000"/>
                </a:solidFill>
              </a:rPr>
              <a:t>時間未満の者</a:t>
            </a:r>
          </a:p>
          <a:p>
            <a:pPr marL="0" indent="0" eaLnBrk="1" hangingPunct="1">
              <a:lnSpc>
                <a:spcPct val="90000"/>
              </a:lnSpc>
              <a:buNone/>
            </a:pPr>
            <a:r>
              <a:rPr lang="en-US" altLang="ja-JP" sz="2400" dirty="0"/>
              <a:t>(3)30</a:t>
            </a:r>
            <a:r>
              <a:rPr lang="ja-JP" altLang="en-US" sz="2400" dirty="0"/>
              <a:t>日以下の短期雇用を常態にしている者</a:t>
            </a:r>
          </a:p>
          <a:p>
            <a:pPr marL="0" indent="0" eaLnBrk="1" hangingPunct="1">
              <a:lnSpc>
                <a:spcPct val="90000"/>
              </a:lnSpc>
              <a:buNone/>
            </a:pPr>
            <a:r>
              <a:rPr lang="en-US" altLang="ja-JP" sz="2400" dirty="0"/>
              <a:t>(4)</a:t>
            </a:r>
            <a:r>
              <a:rPr lang="ja-JP" altLang="en-US" sz="2400" dirty="0"/>
              <a:t>季節的事業に雇用される者で、</a:t>
            </a:r>
            <a:r>
              <a:rPr lang="en-US" altLang="ja-JP" sz="2400" dirty="0"/>
              <a:t>4</a:t>
            </a:r>
            <a:r>
              <a:rPr lang="ja-JP" altLang="en-US" sz="2400" dirty="0"/>
              <a:t>ヶ月以内の期間を予定して雇用される者か、週所定労働時間が</a:t>
            </a:r>
            <a:r>
              <a:rPr lang="en-US" altLang="ja-JP" sz="2400" dirty="0"/>
              <a:t>20</a:t>
            </a:r>
            <a:r>
              <a:rPr lang="ja-JP" altLang="en-US" sz="2400" dirty="0"/>
              <a:t>時間以上</a:t>
            </a:r>
            <a:r>
              <a:rPr lang="en-US" altLang="ja-JP" sz="2400" dirty="0"/>
              <a:t>30</a:t>
            </a:r>
            <a:r>
              <a:rPr lang="ja-JP" altLang="en-US" sz="2400" dirty="0"/>
              <a:t>時間未満である者</a:t>
            </a:r>
          </a:p>
          <a:p>
            <a:pPr marL="0" indent="0" eaLnBrk="1" hangingPunct="1">
              <a:lnSpc>
                <a:spcPct val="90000"/>
              </a:lnSpc>
              <a:buNone/>
            </a:pPr>
            <a:r>
              <a:rPr lang="en-US" altLang="ja-JP" sz="2400" dirty="0"/>
              <a:t>(5)</a:t>
            </a:r>
            <a:r>
              <a:rPr lang="ja-JP" altLang="en-US" sz="2400" dirty="0"/>
              <a:t>日雇労働者のうち、日雇労働被保険者にならない者</a:t>
            </a:r>
          </a:p>
          <a:p>
            <a:pPr marL="0" indent="0" eaLnBrk="1" hangingPunct="1">
              <a:lnSpc>
                <a:spcPct val="90000"/>
              </a:lnSpc>
              <a:buNone/>
            </a:pPr>
            <a:r>
              <a:rPr lang="en-US" altLang="ja-JP" sz="2400" dirty="0"/>
              <a:t>(6)</a:t>
            </a:r>
            <a:r>
              <a:rPr lang="ja-JP" altLang="en-US" sz="2400" dirty="0"/>
              <a:t>昼間部の学生または生徒　</a:t>
            </a:r>
            <a:endParaRPr lang="en-US" altLang="ja-JP" sz="2400" dirty="0"/>
          </a:p>
          <a:p>
            <a:pPr marL="0" indent="0" eaLnBrk="1" hangingPunct="1">
              <a:lnSpc>
                <a:spcPct val="90000"/>
              </a:lnSpc>
              <a:buNone/>
            </a:pPr>
            <a:r>
              <a:rPr lang="en-US" altLang="ja-JP" sz="2400" dirty="0"/>
              <a:t>(7)</a:t>
            </a:r>
            <a:r>
              <a:rPr lang="ja-JP" altLang="en-US" sz="2400" dirty="0"/>
              <a:t>船員保険の被保険者</a:t>
            </a:r>
            <a:endParaRPr lang="en-US" altLang="ja-JP" sz="2400" dirty="0"/>
          </a:p>
        </p:txBody>
      </p:sp>
      <p:sp>
        <p:nvSpPr>
          <p:cNvPr id="2" name="テキスト ボックス 1">
            <a:extLst>
              <a:ext uri="{FF2B5EF4-FFF2-40B4-BE49-F238E27FC236}">
                <a16:creationId xmlns:a16="http://schemas.microsoft.com/office/drawing/2014/main" id="{D822DA73-4F4B-EDEB-681A-82E8A47C02DE}"/>
              </a:ext>
            </a:extLst>
          </p:cNvPr>
          <p:cNvSpPr txBox="1"/>
          <p:nvPr/>
        </p:nvSpPr>
        <p:spPr>
          <a:xfrm>
            <a:off x="213457" y="6237311"/>
            <a:ext cx="8820472" cy="461665"/>
          </a:xfrm>
          <a:prstGeom prst="rect">
            <a:avLst/>
          </a:prstGeom>
          <a:noFill/>
        </p:spPr>
        <p:txBody>
          <a:bodyPr wrap="square" rtlCol="0">
            <a:spAutoFit/>
          </a:bodyPr>
          <a:lstStyle/>
          <a:p>
            <a:r>
              <a:rPr lang="ja-JP" altLang="en-US" sz="2400" dirty="0">
                <a:solidFill>
                  <a:srgbClr val="FF0000"/>
                </a:solidFill>
              </a:rPr>
              <a:t>★労災より</a:t>
            </a:r>
            <a:r>
              <a:rPr lang="ja-JP" altLang="en-US" sz="2400" dirty="0">
                <a:solidFill>
                  <a:srgbClr val="FF0000"/>
                </a:solidFill>
                <a:hlinkClick r:id="rId3">
                  <a:extLst>
                    <a:ext uri="{A12FA001-AC4F-418D-AE19-62706E023703}">
                      <ahyp:hlinkClr xmlns:ahyp="http://schemas.microsoft.com/office/drawing/2018/hyperlinkcolor" val="tx"/>
                    </a:ext>
                  </a:extLst>
                </a:hlinkClick>
              </a:rPr>
              <a:t>適用除外</a:t>
            </a:r>
            <a:r>
              <a:rPr lang="ja-JP" altLang="en-US" sz="2400" dirty="0">
                <a:solidFill>
                  <a:srgbClr val="FF0000"/>
                </a:solidFill>
              </a:rPr>
              <a:t>が多い⇒主な財源が被雇用者の保険料だから</a:t>
            </a:r>
            <a:endParaRPr lang="en-US" dirty="0"/>
          </a:p>
        </p:txBody>
      </p:sp>
    </p:spTree>
    <p:extLst>
      <p:ext uri="{BB962C8B-B14F-4D97-AF65-F5344CB8AC3E}">
        <p14:creationId xmlns:p14="http://schemas.microsoft.com/office/powerpoint/2010/main" val="14242617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612650"/>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2995" y="1700808"/>
            <a:ext cx="7938338" cy="4248472"/>
          </a:xfrm>
        </p:spPr>
        <p:txBody>
          <a:bodyPr/>
          <a:lstStyle/>
          <a:p>
            <a:pPr marL="0" indent="0" eaLnBrk="1" hangingPunct="1">
              <a:lnSpc>
                <a:spcPct val="90000"/>
              </a:lnSpc>
              <a:buNone/>
            </a:pPr>
            <a:r>
              <a:rPr lang="ja-JP" altLang="en-US" sz="2400" dirty="0"/>
              <a:t>・</a:t>
            </a:r>
            <a:r>
              <a:rPr lang="en-US" altLang="ja-JP" sz="2400" dirty="0">
                <a:solidFill>
                  <a:srgbClr val="FF0000"/>
                </a:solidFill>
              </a:rPr>
              <a:t>65</a:t>
            </a:r>
            <a:r>
              <a:rPr lang="ja-JP" altLang="en-US" sz="2400" dirty="0">
                <a:solidFill>
                  <a:srgbClr val="FF0000"/>
                </a:solidFill>
              </a:rPr>
              <a:t>歳以上の雇用者は以前は適用対象外／</a:t>
            </a:r>
            <a:r>
              <a:rPr lang="en-US" altLang="ja-JP" sz="2400" dirty="0">
                <a:solidFill>
                  <a:srgbClr val="FF0000"/>
                </a:solidFill>
              </a:rPr>
              <a:t>2017</a:t>
            </a:r>
            <a:r>
              <a:rPr lang="ja-JP" altLang="en-US" sz="2400" dirty="0">
                <a:solidFill>
                  <a:srgbClr val="FF0000"/>
                </a:solidFill>
              </a:rPr>
              <a:t>（</a:t>
            </a:r>
            <a:r>
              <a:rPr lang="en-US" altLang="ja-JP" sz="2400" dirty="0">
                <a:solidFill>
                  <a:srgbClr val="FF0000"/>
                </a:solidFill>
              </a:rPr>
              <a:t>H22</a:t>
            </a:r>
            <a:r>
              <a:rPr lang="ja-JP" altLang="en-US" sz="2400" dirty="0">
                <a:solidFill>
                  <a:srgbClr val="FF0000"/>
                </a:solidFill>
              </a:rPr>
              <a:t>）年以降は適用対象</a:t>
            </a:r>
            <a:r>
              <a:rPr lang="ja-JP" altLang="en-US" sz="2400" dirty="0"/>
              <a:t>。</a:t>
            </a:r>
            <a:endParaRPr lang="en-US" altLang="ja-JP" sz="2400" dirty="0"/>
          </a:p>
          <a:p>
            <a:pPr marL="0" indent="0" eaLnBrk="1" hangingPunct="1">
              <a:lnSpc>
                <a:spcPct val="90000"/>
              </a:lnSpc>
              <a:buNone/>
            </a:pPr>
            <a:r>
              <a:rPr lang="ja-JP" altLang="en-US" sz="2400" dirty="0"/>
              <a:t>・国家公務員や地方公務員には特別な身分保障があるため適用されない。</a:t>
            </a:r>
            <a:endParaRPr lang="en-US" altLang="ja-JP" sz="2400" dirty="0"/>
          </a:p>
          <a:p>
            <a:pPr marL="0" indent="0" eaLnBrk="1" hangingPunct="1">
              <a:lnSpc>
                <a:spcPct val="90000"/>
              </a:lnSpc>
              <a:buNone/>
            </a:pPr>
            <a:r>
              <a:rPr lang="ja-JP" altLang="en-US" sz="2400" dirty="0"/>
              <a:t>・昼間仕事・夜学に通う場合は適用、昼間学校に通う学生には適用されない</a:t>
            </a:r>
            <a:r>
              <a:rPr lang="ja-JP" altLang="en-US" sz="2400" dirty="0">
                <a:solidFill>
                  <a:srgbClr val="FF0000"/>
                </a:solidFill>
              </a:rPr>
              <a:t>。</a:t>
            </a:r>
            <a:r>
              <a:rPr lang="ja-JP" altLang="en-US" sz="2400" dirty="0">
                <a:solidFill>
                  <a:srgbClr val="FF0000"/>
                </a:solidFill>
                <a:hlinkClick r:id="rId3"/>
              </a:rPr>
              <a:t>★夜勤専門でもダメ？</a:t>
            </a:r>
            <a:endParaRPr lang="en-US" altLang="ja-JP" sz="2400" dirty="0">
              <a:solidFill>
                <a:srgbClr val="FF0000"/>
              </a:solidFill>
            </a:endParaRPr>
          </a:p>
          <a:p>
            <a:pPr marL="0" indent="0" eaLnBrk="1" hangingPunct="1">
              <a:lnSpc>
                <a:spcPct val="90000"/>
              </a:lnSpc>
              <a:buNone/>
            </a:pPr>
            <a:r>
              <a:rPr lang="ja-JP" altLang="en-US" sz="2400" dirty="0"/>
              <a:t>被保険者には、</a:t>
            </a:r>
            <a:r>
              <a:rPr lang="en-US" altLang="ja-JP" sz="2400" dirty="0"/>
              <a:t>4</a:t>
            </a:r>
            <a:r>
              <a:rPr lang="ja-JP" altLang="en-US" sz="2400" dirty="0"/>
              <a:t>種類ある</a:t>
            </a:r>
            <a:endParaRPr lang="en-US" altLang="ja-JP" sz="2400" dirty="0"/>
          </a:p>
          <a:p>
            <a:pPr marL="0" indent="0" eaLnBrk="1" hangingPunct="1">
              <a:lnSpc>
                <a:spcPct val="90000"/>
              </a:lnSpc>
              <a:buNone/>
            </a:pPr>
            <a:r>
              <a:rPr lang="ja-JP" altLang="en-US" sz="2400" dirty="0"/>
              <a:t>１）一般保険者（</a:t>
            </a:r>
            <a:r>
              <a:rPr lang="en-US" altLang="ja-JP" sz="2400" dirty="0"/>
              <a:t>65</a:t>
            </a:r>
            <a:r>
              <a:rPr lang="ja-JP" altLang="en-US" sz="2400" dirty="0"/>
              <a:t>歳未満の常用労働者）</a:t>
            </a:r>
            <a:endParaRPr lang="en-US" altLang="ja-JP" sz="2400" dirty="0"/>
          </a:p>
          <a:p>
            <a:pPr marL="0" indent="0" eaLnBrk="1" hangingPunct="1">
              <a:lnSpc>
                <a:spcPct val="90000"/>
              </a:lnSpc>
              <a:buNone/>
            </a:pPr>
            <a:r>
              <a:rPr lang="ja-JP" altLang="en-US" sz="2400" dirty="0"/>
              <a:t>２）高年齢被保険者（</a:t>
            </a:r>
            <a:r>
              <a:rPr lang="en-US" altLang="ja-JP" sz="2400" dirty="0"/>
              <a:t>65</a:t>
            </a:r>
            <a:r>
              <a:rPr lang="ja-JP" altLang="en-US" sz="2400" dirty="0"/>
              <a:t>歳以上の労働者）</a:t>
            </a:r>
            <a:endParaRPr lang="en-US" altLang="ja-JP" sz="2400" dirty="0"/>
          </a:p>
          <a:p>
            <a:pPr marL="0" indent="0" eaLnBrk="1" hangingPunct="1">
              <a:lnSpc>
                <a:spcPct val="90000"/>
              </a:lnSpc>
              <a:buNone/>
            </a:pPr>
            <a:r>
              <a:rPr lang="ja-JP" altLang="en-US" sz="2400" dirty="0"/>
              <a:t>３）短期雇用特別被保険者</a:t>
            </a:r>
            <a:endParaRPr lang="en-US" altLang="ja-JP" sz="2400" dirty="0"/>
          </a:p>
          <a:p>
            <a:pPr marL="0" indent="0" eaLnBrk="1" hangingPunct="1">
              <a:lnSpc>
                <a:spcPct val="90000"/>
              </a:lnSpc>
              <a:buNone/>
            </a:pPr>
            <a:r>
              <a:rPr lang="ja-JP" altLang="en-US" sz="2400" dirty="0"/>
              <a:t>４）日雇労働被保険者（</a:t>
            </a:r>
            <a:r>
              <a:rPr lang="en-US" altLang="ja-JP" sz="2400" dirty="0"/>
              <a:t>30</a:t>
            </a:r>
            <a:r>
              <a:rPr lang="ja-JP" altLang="en-US" sz="2400" dirty="0"/>
              <a:t>日以内の期限付き雇用者）</a:t>
            </a:r>
            <a:endParaRPr lang="en-US" altLang="ja-JP" sz="2400" dirty="0"/>
          </a:p>
        </p:txBody>
      </p:sp>
    </p:spTree>
    <p:extLst>
      <p:ext uri="{BB962C8B-B14F-4D97-AF65-F5344CB8AC3E}">
        <p14:creationId xmlns:p14="http://schemas.microsoft.com/office/powerpoint/2010/main" val="28985598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 </a:t>
            </a:r>
            <a:r>
              <a:rPr lang="ja-JP" altLang="en-US" sz="2800" dirty="0">
                <a:solidFill>
                  <a:srgbClr val="FF0000"/>
                </a:solidFill>
              </a:rPr>
              <a:t>★ここから</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31540" y="1700808"/>
            <a:ext cx="8388932" cy="4536504"/>
          </a:xfrm>
        </p:spPr>
        <p:txBody>
          <a:bodyPr/>
          <a:lstStyle/>
          <a:p>
            <a:pPr marL="0" indent="0" eaLnBrk="1" hangingPunct="1">
              <a:lnSpc>
                <a:spcPct val="90000"/>
              </a:lnSpc>
              <a:buNone/>
            </a:pPr>
            <a:r>
              <a:rPr lang="ja-JP" altLang="en-US" sz="2400" dirty="0"/>
              <a:t>雇用保険給付＝失業等給付＋育児休業給付</a:t>
            </a:r>
            <a:endParaRPr lang="en-US" altLang="ja-JP" sz="2400" dirty="0"/>
          </a:p>
          <a:p>
            <a:pPr marL="0" indent="0" eaLnBrk="1" hangingPunct="1">
              <a:lnSpc>
                <a:spcPct val="90000"/>
              </a:lnSpc>
              <a:buNone/>
            </a:pPr>
            <a:r>
              <a:rPr lang="en-US" altLang="ja-JP" sz="2400" dirty="0"/>
              <a:t>【</a:t>
            </a:r>
            <a:r>
              <a:rPr lang="ja-JP" altLang="en-US" sz="2400" dirty="0"/>
              <a:t>失業等給付</a:t>
            </a:r>
            <a:r>
              <a:rPr lang="en-US" altLang="ja-JP" sz="2400" dirty="0"/>
              <a:t>】</a:t>
            </a:r>
            <a:r>
              <a:rPr lang="ja-JP" altLang="en-US" sz="2400" dirty="0"/>
              <a:t>求職者給付、就職促進給付、教育訓練給付、雇用継続給付の </a:t>
            </a:r>
            <a:r>
              <a:rPr lang="en-US" altLang="ja-JP" sz="2400" dirty="0"/>
              <a:t>4 </a:t>
            </a:r>
            <a:r>
              <a:rPr lang="ja-JP" altLang="en-US" sz="2400" dirty="0"/>
              <a:t>種類がある。</a:t>
            </a:r>
            <a:endParaRPr lang="en-US" altLang="ja-JP" sz="2400" dirty="0"/>
          </a:p>
          <a:p>
            <a:pPr marL="0" indent="0" eaLnBrk="1" hangingPunct="1">
              <a:lnSpc>
                <a:spcPct val="90000"/>
              </a:lnSpc>
              <a:buNone/>
            </a:pPr>
            <a:r>
              <a:rPr lang="ja-JP" altLang="en-US" sz="2400" dirty="0"/>
              <a:t>❶求職者給付（いわゆる失業手当・</a:t>
            </a:r>
            <a:r>
              <a:rPr lang="ja-JP" altLang="en-US" sz="2400" dirty="0">
                <a:solidFill>
                  <a:srgbClr val="FF0000"/>
                </a:solidFill>
              </a:rPr>
              <a:t>これがメインだ！</a:t>
            </a:r>
            <a:r>
              <a:rPr lang="ja-JP" altLang="en-US" sz="2400" dirty="0"/>
              <a:t>）</a:t>
            </a:r>
            <a:endParaRPr lang="en-US" altLang="ja-JP" sz="2400" dirty="0"/>
          </a:p>
          <a:p>
            <a:pPr marL="0" indent="0" eaLnBrk="1" hangingPunct="1">
              <a:lnSpc>
                <a:spcPct val="90000"/>
              </a:lnSpc>
              <a:buNone/>
            </a:pPr>
            <a:r>
              <a:rPr lang="ja-JP" altLang="en-US" sz="2400" dirty="0"/>
              <a:t>①一般被保険者に対する給付：基本手当、技能習得手当、寄宿手当、傷病手当がある。</a:t>
            </a:r>
            <a:endParaRPr lang="en-US" altLang="ja-JP" sz="2400" dirty="0"/>
          </a:p>
          <a:p>
            <a:pPr marL="0" indent="0" eaLnBrk="1" hangingPunct="1">
              <a:lnSpc>
                <a:spcPct val="90000"/>
              </a:lnSpc>
              <a:buNone/>
            </a:pPr>
            <a:r>
              <a:rPr lang="en-US" altLang="ja-JP" sz="2400" dirty="0"/>
              <a:t>(1) </a:t>
            </a:r>
            <a:r>
              <a:rPr lang="ja-JP" altLang="en-US" sz="2400" dirty="0"/>
              <a:t>受給要件：一般被保険者が離職し、労働の意思及び能力を有するにもかかわらず職業に就くことができない状態にある場合（</a:t>
            </a:r>
            <a:r>
              <a:rPr lang="ja-JP" altLang="en-US" sz="2400" u="sng" dirty="0">
                <a:solidFill>
                  <a:srgbClr val="FF0000"/>
                </a:solidFill>
              </a:rPr>
              <a:t>ハローワークに登録</a:t>
            </a:r>
            <a:r>
              <a:rPr lang="ja-JP" altLang="en-US" sz="2400" dirty="0"/>
              <a:t>）＋</a:t>
            </a:r>
            <a:r>
              <a:rPr lang="ja-JP" altLang="en-US" sz="2400" dirty="0">
                <a:solidFill>
                  <a:srgbClr val="FF0000"/>
                </a:solidFill>
              </a:rPr>
              <a:t>離職前２年間に通算して１年以上働いていた</a:t>
            </a:r>
            <a:r>
              <a:rPr lang="ja-JP" altLang="en-US" sz="2400" dirty="0"/>
              <a:t>（被保険者期間</a:t>
            </a:r>
            <a:r>
              <a:rPr lang="en-US" altLang="ja-JP" sz="2400" dirty="0"/>
              <a:t>12 </a:t>
            </a:r>
            <a:r>
              <a:rPr lang="ja-JP" altLang="en-US" sz="2400" dirty="0"/>
              <a:t>か月以上／特定受給資格者（倒産・解雇）特定理由離職者（有期解雇）は６か月以上）。</a:t>
            </a:r>
            <a:r>
              <a:rPr lang="ja-JP" altLang="en-US" sz="2400" dirty="0">
                <a:solidFill>
                  <a:srgbClr val="FF0000"/>
                </a:solidFill>
              </a:rPr>
              <a:t>働く意思なし／過去２年で１年以上失業は</a:t>
            </a:r>
            <a:r>
              <a:rPr lang="en-US" altLang="ja-JP" sz="2400" dirty="0">
                <a:solidFill>
                  <a:srgbClr val="FF0000"/>
                </a:solidFill>
              </a:rPr>
              <a:t>NG</a:t>
            </a:r>
            <a:r>
              <a:rPr lang="ja-JP" altLang="en-US" sz="2400" dirty="0">
                <a:solidFill>
                  <a:srgbClr val="FF0000"/>
                </a:solidFill>
              </a:rPr>
              <a:t>。</a:t>
            </a:r>
            <a:endParaRPr lang="en-US" altLang="ja-JP" sz="2400" dirty="0">
              <a:solidFill>
                <a:srgbClr val="FF0000"/>
              </a:solidFill>
            </a:endParaRPr>
          </a:p>
        </p:txBody>
      </p:sp>
      <p:sp>
        <p:nvSpPr>
          <p:cNvPr id="4" name="テキスト ボックス 3">
            <a:extLst>
              <a:ext uri="{FF2B5EF4-FFF2-40B4-BE49-F238E27FC236}">
                <a16:creationId xmlns:a16="http://schemas.microsoft.com/office/drawing/2014/main" id="{17B68413-4E7A-058B-E155-BDFB354BCFC4}"/>
              </a:ext>
            </a:extLst>
          </p:cNvPr>
          <p:cNvSpPr txBox="1"/>
          <p:nvPr/>
        </p:nvSpPr>
        <p:spPr>
          <a:xfrm>
            <a:off x="587332" y="6021288"/>
            <a:ext cx="7890558" cy="707886"/>
          </a:xfrm>
          <a:prstGeom prst="rect">
            <a:avLst/>
          </a:prstGeom>
          <a:noFill/>
        </p:spPr>
        <p:txBody>
          <a:bodyPr wrap="square" rtlCol="0">
            <a:spAutoFit/>
          </a:bodyPr>
          <a:lstStyle/>
          <a:p>
            <a:r>
              <a:rPr lang="ja-JP" altLang="en-US" sz="2000" dirty="0"/>
              <a:t>そのほか</a:t>
            </a:r>
            <a:r>
              <a:rPr lang="en-US" altLang="ja-JP" sz="2000" dirty="0"/>
              <a:t>NG:</a:t>
            </a:r>
            <a:r>
              <a:rPr lang="ja-JP" altLang="en-US" sz="2000" dirty="0">
                <a:solidFill>
                  <a:srgbClr val="0070C0"/>
                </a:solidFill>
              </a:rPr>
              <a:t>病気や怪我でしばらく就職は無理、定年退職後のんびり休養、結婚退職し家事・育児に専念したい、働かないで遊んでいたい！</a:t>
            </a:r>
          </a:p>
        </p:txBody>
      </p:sp>
    </p:spTree>
    <p:extLst>
      <p:ext uri="{BB962C8B-B14F-4D97-AF65-F5344CB8AC3E}">
        <p14:creationId xmlns:p14="http://schemas.microsoft.com/office/powerpoint/2010/main" val="450456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1" y="1772816"/>
            <a:ext cx="8064897" cy="4248472"/>
          </a:xfrm>
        </p:spPr>
        <p:txBody>
          <a:bodyPr/>
          <a:lstStyle/>
          <a:p>
            <a:pPr marL="0" indent="0" eaLnBrk="1" hangingPunct="1">
              <a:lnSpc>
                <a:spcPct val="90000"/>
              </a:lnSpc>
              <a:buNone/>
            </a:pPr>
            <a:r>
              <a:rPr lang="en-US" altLang="ja-JP" sz="2400" dirty="0"/>
              <a:t>(2)</a:t>
            </a:r>
            <a:r>
              <a:rPr lang="ja-JP" altLang="en-US" sz="2400" dirty="0">
                <a:hlinkClick r:id="rId3"/>
              </a:rPr>
              <a:t>受給期間</a:t>
            </a:r>
            <a:r>
              <a:rPr lang="ja-JP" altLang="en-US" sz="2400" dirty="0"/>
              <a:t>：</a:t>
            </a:r>
            <a:endParaRPr lang="en-US" altLang="ja-JP" sz="2400" dirty="0"/>
          </a:p>
          <a:p>
            <a:pPr marL="0" indent="0" eaLnBrk="1" hangingPunct="1">
              <a:lnSpc>
                <a:spcPct val="90000"/>
              </a:lnSpc>
              <a:buNone/>
            </a:pPr>
            <a:r>
              <a:rPr lang="ja-JP" altLang="en-US" sz="2400" dirty="0"/>
              <a:t>年齢（高）・雇用保険期間（長）・離職理由（倒産・解雇）により</a:t>
            </a:r>
            <a:r>
              <a:rPr lang="en-US" altLang="ja-JP" sz="2400" dirty="0"/>
              <a:t>90</a:t>
            </a:r>
            <a:r>
              <a:rPr lang="ja-JP" altLang="en-US" sz="2400" dirty="0"/>
              <a:t>日から</a:t>
            </a:r>
            <a:r>
              <a:rPr lang="en-US" altLang="ja-JP" sz="2400" dirty="0"/>
              <a:t>360</a:t>
            </a:r>
            <a:r>
              <a:rPr lang="ja-JP" altLang="en-US" sz="2400" dirty="0"/>
              <a:t>日（表</a:t>
            </a:r>
            <a:r>
              <a:rPr lang="en-US" altLang="ja-JP" sz="2400" dirty="0"/>
              <a:t>5</a:t>
            </a:r>
            <a:r>
              <a:rPr lang="ja-JP" altLang="en-US" sz="2400" dirty="0"/>
              <a:t>－</a:t>
            </a:r>
            <a:r>
              <a:rPr lang="en-US" altLang="ja-JP" sz="2400" dirty="0"/>
              <a:t>22</a:t>
            </a:r>
            <a:r>
              <a:rPr lang="ja-JP" altLang="en-US" sz="2400" dirty="0"/>
              <a:t>）</a:t>
            </a:r>
            <a:endParaRPr lang="en-US" altLang="ja-JP" sz="2400" dirty="0"/>
          </a:p>
          <a:p>
            <a:pPr marL="0" indent="0" eaLnBrk="1" hangingPunct="1">
              <a:lnSpc>
                <a:spcPct val="90000"/>
              </a:lnSpc>
              <a:buNone/>
            </a:pPr>
            <a:r>
              <a:rPr lang="en-US" altLang="ja-JP" sz="2400" dirty="0"/>
              <a:t>(3)</a:t>
            </a:r>
            <a:r>
              <a:rPr lang="ja-JP" altLang="en-US" sz="2400" dirty="0"/>
              <a:t>受給額：</a:t>
            </a:r>
            <a:r>
              <a:rPr lang="ja-JP" altLang="en-US" sz="2400" dirty="0">
                <a:solidFill>
                  <a:srgbClr val="FF0000"/>
                </a:solidFill>
              </a:rPr>
              <a:t>基本手当日額＝離職前</a:t>
            </a:r>
            <a:r>
              <a:rPr lang="en-US" altLang="ja-JP" sz="2400" dirty="0">
                <a:solidFill>
                  <a:srgbClr val="FF0000"/>
                </a:solidFill>
              </a:rPr>
              <a:t>6</a:t>
            </a:r>
            <a:r>
              <a:rPr lang="ja-JP" altLang="en-US" sz="2400" dirty="0">
                <a:solidFill>
                  <a:srgbClr val="FF0000"/>
                </a:solidFill>
              </a:rPr>
              <a:t>ヶ月の平均日額（毎月の賃金の合計</a:t>
            </a:r>
            <a:r>
              <a:rPr lang="en-US" altLang="ja-JP" sz="2400" dirty="0">
                <a:solidFill>
                  <a:srgbClr val="FF0000"/>
                </a:solidFill>
              </a:rPr>
              <a:t>÷180</a:t>
            </a:r>
            <a:r>
              <a:rPr lang="ja-JP" altLang="en-US" sz="2400" dirty="0">
                <a:solidFill>
                  <a:srgbClr val="FF0000"/>
                </a:solidFill>
              </a:rPr>
              <a:t>）の</a:t>
            </a:r>
            <a:r>
              <a:rPr lang="en-US" altLang="ja-JP" sz="2400" dirty="0">
                <a:solidFill>
                  <a:srgbClr val="FF0000"/>
                </a:solidFill>
              </a:rPr>
              <a:t>50</a:t>
            </a:r>
            <a:r>
              <a:rPr lang="ja-JP" altLang="en-US" sz="2400" dirty="0">
                <a:solidFill>
                  <a:srgbClr val="FF0000"/>
                </a:solidFill>
              </a:rPr>
              <a:t>％から</a:t>
            </a:r>
            <a:r>
              <a:rPr lang="en-US" altLang="ja-JP" sz="2400" dirty="0">
                <a:solidFill>
                  <a:srgbClr val="FF0000"/>
                </a:solidFill>
              </a:rPr>
              <a:t>80</a:t>
            </a:r>
            <a:r>
              <a:rPr lang="ja-JP" altLang="en-US" sz="2400" dirty="0">
                <a:solidFill>
                  <a:srgbClr val="FF0000"/>
                </a:solidFill>
              </a:rPr>
              <a:t>％</a:t>
            </a:r>
            <a:r>
              <a:rPr lang="ja-JP" altLang="en-US" sz="2400" dirty="0"/>
              <a:t>（</a:t>
            </a:r>
            <a:r>
              <a:rPr lang="en-US" altLang="ja-JP" sz="2400" dirty="0"/>
              <a:t>60</a:t>
            </a:r>
            <a:r>
              <a:rPr lang="ja-JP" altLang="en-US" sz="2400" dirty="0"/>
              <a:t>－</a:t>
            </a:r>
            <a:r>
              <a:rPr lang="en-US" altLang="ja-JP" sz="2400" dirty="0"/>
              <a:t>65</a:t>
            </a:r>
            <a:r>
              <a:rPr lang="ja-JP" altLang="en-US" sz="2400" dirty="0"/>
              <a:t>歳は</a:t>
            </a:r>
            <a:r>
              <a:rPr lang="en-US" altLang="ja-JP" sz="2400" dirty="0"/>
              <a:t>45</a:t>
            </a:r>
            <a:r>
              <a:rPr lang="ja-JP" altLang="en-US" sz="2400" dirty="0"/>
              <a:t>％から</a:t>
            </a:r>
            <a:r>
              <a:rPr lang="en-US" altLang="ja-JP" sz="2400" dirty="0"/>
              <a:t>80</a:t>
            </a:r>
            <a:r>
              <a:rPr lang="ja-JP" altLang="en-US" sz="2400" dirty="0"/>
              <a:t>％）</a:t>
            </a:r>
            <a:endParaRPr lang="en-US" altLang="ja-JP" sz="2400" dirty="0"/>
          </a:p>
          <a:p>
            <a:pPr marL="0" indent="0" eaLnBrk="1" hangingPunct="1">
              <a:lnSpc>
                <a:spcPct val="90000"/>
              </a:lnSpc>
              <a:buNone/>
            </a:pPr>
            <a:r>
              <a:rPr lang="ja-JP" altLang="en-US" sz="2400" dirty="0"/>
              <a:t>＊賃金の低い人ほど割合（ ％ ）は高くなる。被保険者期間の長さは関係しない。</a:t>
            </a:r>
            <a:endParaRPr lang="en-US" altLang="ja-JP" sz="2400" dirty="0"/>
          </a:p>
          <a:p>
            <a:pPr marL="0" indent="0" eaLnBrk="1" hangingPunct="1">
              <a:lnSpc>
                <a:spcPct val="90000"/>
              </a:lnSpc>
              <a:buNone/>
            </a:pPr>
            <a:r>
              <a:rPr lang="ja-JP" altLang="en-US" sz="2400" dirty="0"/>
              <a:t>＊</a:t>
            </a:r>
            <a:r>
              <a:rPr lang="ja-JP" altLang="en-US" sz="2400" dirty="0">
                <a:solidFill>
                  <a:srgbClr val="FF0000"/>
                </a:solidFill>
              </a:rPr>
              <a:t>待機期間：ハローワーク登録後、解雇による離職の場合は</a:t>
            </a:r>
            <a:r>
              <a:rPr lang="en-US" altLang="ja-JP" sz="2400" dirty="0">
                <a:solidFill>
                  <a:srgbClr val="FF0000"/>
                </a:solidFill>
              </a:rPr>
              <a:t>7</a:t>
            </a:r>
            <a:r>
              <a:rPr lang="ja-JP" altLang="en-US" sz="2400" dirty="0">
                <a:solidFill>
                  <a:srgbClr val="FF0000"/>
                </a:solidFill>
              </a:rPr>
              <a:t>日間、自己都合の場合は</a:t>
            </a:r>
            <a:r>
              <a:rPr lang="en-US" altLang="ja-JP" sz="2400" dirty="0">
                <a:solidFill>
                  <a:srgbClr val="FF0000"/>
                </a:solidFill>
              </a:rPr>
              <a:t>7</a:t>
            </a:r>
            <a:r>
              <a:rPr lang="ja-JP" altLang="en-US" sz="2400" dirty="0">
                <a:solidFill>
                  <a:srgbClr val="FF0000"/>
                </a:solidFill>
              </a:rPr>
              <a:t>日間＋</a:t>
            </a:r>
            <a:r>
              <a:rPr lang="en-US" altLang="ja-JP" sz="2400" dirty="0">
                <a:solidFill>
                  <a:srgbClr val="FF0000"/>
                </a:solidFill>
              </a:rPr>
              <a:t>3</a:t>
            </a:r>
            <a:r>
              <a:rPr lang="ja-JP" altLang="en-US" sz="2400" dirty="0">
                <a:solidFill>
                  <a:srgbClr val="FF0000"/>
                </a:solidFill>
              </a:rPr>
              <a:t>ヶ月間は基本手当は支給されない。</a:t>
            </a:r>
            <a:r>
              <a:rPr lang="ja-JP" altLang="en-US" sz="2400" dirty="0"/>
              <a:t>理由：安易な離職を防ぐため（？）</a:t>
            </a:r>
            <a:endParaRPr lang="en-US" altLang="ja-JP" sz="2400" dirty="0"/>
          </a:p>
          <a:p>
            <a:pPr marL="0" indent="0" eaLnBrk="1" hangingPunct="1">
              <a:lnSpc>
                <a:spcPct val="90000"/>
              </a:lnSpc>
              <a:buNone/>
            </a:pPr>
            <a:endParaRPr lang="en-US" altLang="ja-JP" sz="2400" dirty="0">
              <a:solidFill>
                <a:srgbClr val="FF0000"/>
              </a:solidFill>
            </a:endParaRPr>
          </a:p>
        </p:txBody>
      </p:sp>
    </p:spTree>
    <p:extLst>
      <p:ext uri="{BB962C8B-B14F-4D97-AF65-F5344CB8AC3E}">
        <p14:creationId xmlns:p14="http://schemas.microsoft.com/office/powerpoint/2010/main" val="34661317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65972</TotalTime>
  <Words>2877</Words>
  <Application>Microsoft Office PowerPoint</Application>
  <PresentationFormat>画面に合わせる (4:3)</PresentationFormat>
  <Paragraphs>145</Paragraphs>
  <Slides>18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明朝</vt:lpstr>
      <vt:lpstr>Arial</vt:lpstr>
      <vt:lpstr>Century</vt:lpstr>
      <vt:lpstr>Wingdings</vt:lpstr>
      <vt:lpstr>Profile</vt:lpstr>
      <vt:lpstr>第10回【雇用保険制度の概要】目的、対象、給付の内容、財源構成</vt:lpstr>
      <vt:lpstr>今日のお話</vt:lpstr>
      <vt:lpstr>   第４節労災保険制度と雇用保険制度の概要  ３．雇用保険制度　 【1】制度の目的    </vt:lpstr>
      <vt:lpstr>   第４節労災保険制度と雇用保険制度の概要  ３．雇用保険制度　 【２】制度の沿革   </vt:lpstr>
      <vt:lpstr>   第４節労災保険制度と雇用保険制度の概要  ３．雇用保険制度　 【３】制度の対象    </vt:lpstr>
      <vt:lpstr>   第４節労災保険制度と雇用保険制度の概要  ３．雇用保険制度　 【３】制度の対象    </vt:lpstr>
      <vt:lpstr>   第４節労災保険制度と雇用保険制度の概要  ３．雇用保険制度　 【３】制度の対象    </vt:lpstr>
      <vt:lpstr>   第４節労災保険制度と雇用保険制度の概要  ３．雇用保険制度　 【４】失業等給付 ★ここから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【５】育児休業給付    </vt:lpstr>
      <vt:lpstr>   第４節労災保険制度と雇用保険制度の概要  ３．雇用保険制度　 【６】就職支援法事業（求職者支援事業）    </vt:lpstr>
      <vt:lpstr>   第４節労災保険制度と雇用保険制度の概要  ３．雇用保険制度　 【７】財源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938</cp:revision>
  <cp:lastPrinted>2023-11-12T06:06:41Z</cp:lastPrinted>
  <dcterms:created xsi:type="dcterms:W3CDTF">2016-04-06T06:30:45Z</dcterms:created>
  <dcterms:modified xsi:type="dcterms:W3CDTF">2023-12-13T03:07:51Z</dcterms:modified>
  <cp:category/>
</cp:coreProperties>
</file>